
<file path=[Content_Types].xml><?xml version="1.0" encoding="utf-8"?>
<Types xmlns="http://schemas.openxmlformats.org/package/2006/content-types">
  <Default Extension="jpeg" ContentType="image/jpeg"/>
  <Default Extension="vml" ContentType="application/vnd.openxmlformats-officedocument.vmlDrawing"/>
  <Default Extension="bin" ContentType="application/vnd.openxmlformats-officedocument.oleObject"/>
  <Default Extension="wdp" ContentType="image/vnd.ms-photo"/>
  <Default Extension="png" ContentType="image/png"/>
  <Default Extension="gif" ContentType="image/gif"/>
  <Default Extension="wmf" ContentType="image/x-wmf"/>
  <Default Extension="emf" ContentType="image/x-e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ommentAuthors.xml" ContentType="application/vnd.openxmlformats-officedocument.presentationml.commentAuthors+xml"/>
  <Override PartName="/ppt/diagrams/colors1.xml" ContentType="application/vnd.openxmlformats-officedocument.drawingml.diagramColors+xml"/>
  <Override PartName="/ppt/diagrams/data1.xml" ContentType="application/vnd.openxmlformats-officedocument.drawingml.diagramData+xml"/>
  <Override PartName="/ppt/diagrams/drawing1.xml" ContentType="application/vnd.ms-office.drawingml.diagramDrawing+xml"/>
  <Override PartName="/ppt/diagrams/layout1.xml" ContentType="application/vnd.openxmlformats-officedocument.drawingml.diagramLayout+xml"/>
  <Override PartName="/ppt/diagrams/quickStyle1.xml" ContentType="application/vnd.openxmlformats-officedocument.drawingml.diagramStyle+xml"/>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xml" ContentType="application/vnd.openxmlformats-officedocument.presentationml.notesSlide+xml"/>
  <Override PartName="/ppt/notesSlides/notesSlide150.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10.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heme/theme1.xml" ContentType="application/vnd.openxmlformats-officedocument.theme+xml"/>
  <Override PartName="/ppt/theme/theme10.xml" ContentType="application/vnd.openxmlformats-officedocument.theme+xml"/>
  <Override PartName="/ppt/theme/theme11.xml" ContentType="application/vnd.openxmlformats-officedocument.theme+xml"/>
  <Override PartName="/ppt/theme/theme12.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theme/theme7.xml" ContentType="application/vnd.openxmlformats-officedocument.theme+xml"/>
  <Override PartName="/ppt/theme/theme8.xml" ContentType="application/vnd.openxmlformats-officedocument.theme+xml"/>
  <Override PartName="/ppt/theme/theme9.xml" ContentType="application/vnd.openxmlformats-officedocument.theme+xml"/>
  <Override PartName="/ppt/theme/themeOverride1.xml" ContentType="application/vnd.openxmlformats-officedocument.themeOverride+xml"/>
  <Override PartName="/ppt/theme/themeOverride2.xml" ContentType="application/vnd.openxmlformats-officedocument.themeOverrid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p:sldMasterIdLst>
    <p:sldMasterId id="2147483648" r:id="rId1"/>
    <p:sldMasterId id="2147483677" r:id="rId3"/>
    <p:sldMasterId id="2147483680" r:id="rId4"/>
    <p:sldMasterId id="2147483682" r:id="rId5"/>
    <p:sldMasterId id="2147483697" r:id="rId6"/>
    <p:sldMasterId id="2147483720" r:id="rId7"/>
    <p:sldMasterId id="2147483729" r:id="rId8"/>
    <p:sldMasterId id="2147483731" r:id="rId9"/>
    <p:sldMasterId id="2147483733" r:id="rId10"/>
    <p:sldMasterId id="2147483736" r:id="rId11"/>
  </p:sldMasterIdLst>
  <p:notesMasterIdLst>
    <p:notesMasterId r:id="rId13"/>
  </p:notesMasterIdLst>
  <p:handoutMasterIdLst>
    <p:handoutMasterId r:id="rId172"/>
  </p:handoutMasterIdLst>
  <p:sldIdLst>
    <p:sldId id="363" r:id="rId12"/>
    <p:sldId id="1100" r:id="rId14"/>
    <p:sldId id="909" r:id="rId15"/>
    <p:sldId id="1101" r:id="rId16"/>
    <p:sldId id="1149" r:id="rId17"/>
    <p:sldId id="1150" r:id="rId18"/>
    <p:sldId id="1151" r:id="rId19"/>
    <p:sldId id="1152" r:id="rId20"/>
    <p:sldId id="1153" r:id="rId21"/>
    <p:sldId id="1154" r:id="rId22"/>
    <p:sldId id="1155" r:id="rId23"/>
    <p:sldId id="1156" r:id="rId24"/>
    <p:sldId id="1157" r:id="rId25"/>
    <p:sldId id="1158" r:id="rId26"/>
    <p:sldId id="1159" r:id="rId27"/>
    <p:sldId id="1160" r:id="rId28"/>
    <p:sldId id="1161" r:id="rId29"/>
    <p:sldId id="1162" r:id="rId30"/>
    <p:sldId id="1163" r:id="rId31"/>
    <p:sldId id="1164" r:id="rId32"/>
    <p:sldId id="1165" r:id="rId33"/>
    <p:sldId id="1166" r:id="rId34"/>
    <p:sldId id="1167" r:id="rId35"/>
    <p:sldId id="1168" r:id="rId36"/>
    <p:sldId id="1169" r:id="rId37"/>
    <p:sldId id="1170" r:id="rId38"/>
    <p:sldId id="1171" r:id="rId39"/>
    <p:sldId id="1172" r:id="rId40"/>
    <p:sldId id="1173" r:id="rId41"/>
    <p:sldId id="1174" r:id="rId42"/>
    <p:sldId id="1175" r:id="rId43"/>
    <p:sldId id="1176" r:id="rId44"/>
    <p:sldId id="1177" r:id="rId45"/>
    <p:sldId id="1178" r:id="rId46"/>
    <p:sldId id="1179" r:id="rId47"/>
    <p:sldId id="1180" r:id="rId48"/>
    <p:sldId id="1181" r:id="rId49"/>
    <p:sldId id="1184" r:id="rId50"/>
    <p:sldId id="1185" r:id="rId51"/>
    <p:sldId id="1186" r:id="rId52"/>
    <p:sldId id="1187" r:id="rId53"/>
    <p:sldId id="1188" r:id="rId54"/>
    <p:sldId id="1189" r:id="rId55"/>
    <p:sldId id="1191" r:id="rId56"/>
    <p:sldId id="1102" r:id="rId57"/>
    <p:sldId id="912" r:id="rId58"/>
    <p:sldId id="913" r:id="rId59"/>
    <p:sldId id="914" r:id="rId60"/>
    <p:sldId id="915" r:id="rId61"/>
    <p:sldId id="916" r:id="rId62"/>
    <p:sldId id="917" r:id="rId63"/>
    <p:sldId id="918" r:id="rId64"/>
    <p:sldId id="919" r:id="rId65"/>
    <p:sldId id="920" r:id="rId66"/>
    <p:sldId id="921" r:id="rId67"/>
    <p:sldId id="922" r:id="rId68"/>
    <p:sldId id="923" r:id="rId69"/>
    <p:sldId id="924" r:id="rId70"/>
    <p:sldId id="1146" r:id="rId71"/>
    <p:sldId id="1147" r:id="rId72"/>
    <p:sldId id="1148" r:id="rId73"/>
    <p:sldId id="929" r:id="rId74"/>
    <p:sldId id="930" r:id="rId75"/>
    <p:sldId id="931" r:id="rId76"/>
    <p:sldId id="932" r:id="rId77"/>
    <p:sldId id="933" r:id="rId78"/>
    <p:sldId id="934" r:id="rId79"/>
    <p:sldId id="935" r:id="rId80"/>
    <p:sldId id="936" r:id="rId81"/>
    <p:sldId id="937" r:id="rId82"/>
    <p:sldId id="1105" r:id="rId83"/>
    <p:sldId id="940" r:id="rId84"/>
    <p:sldId id="1108" r:id="rId85"/>
    <p:sldId id="1109" r:id="rId86"/>
    <p:sldId id="1110" r:id="rId87"/>
    <p:sldId id="1111" r:id="rId88"/>
    <p:sldId id="1112" r:id="rId89"/>
    <p:sldId id="1113" r:id="rId90"/>
    <p:sldId id="1114" r:id="rId91"/>
    <p:sldId id="1115" r:id="rId92"/>
    <p:sldId id="1116" r:id="rId93"/>
    <p:sldId id="1117" r:id="rId94"/>
    <p:sldId id="1118" r:id="rId95"/>
    <p:sldId id="1119" r:id="rId96"/>
    <p:sldId id="1120" r:id="rId97"/>
    <p:sldId id="1121" r:id="rId98"/>
    <p:sldId id="1122" r:id="rId99"/>
    <p:sldId id="1123" r:id="rId100"/>
    <p:sldId id="1125" r:id="rId101"/>
    <p:sldId id="1126" r:id="rId102"/>
    <p:sldId id="1127" r:id="rId103"/>
    <p:sldId id="1128" r:id="rId104"/>
    <p:sldId id="1130" r:id="rId105"/>
    <p:sldId id="1131" r:id="rId106"/>
    <p:sldId id="1132" r:id="rId107"/>
    <p:sldId id="1133" r:id="rId108"/>
    <p:sldId id="1134" r:id="rId109"/>
    <p:sldId id="1135" r:id="rId110"/>
    <p:sldId id="1136" r:id="rId111"/>
    <p:sldId id="1137" r:id="rId112"/>
    <p:sldId id="1138" r:id="rId113"/>
    <p:sldId id="1139" r:id="rId114"/>
    <p:sldId id="1140" r:id="rId115"/>
    <p:sldId id="1141" r:id="rId116"/>
    <p:sldId id="1142" r:id="rId117"/>
    <p:sldId id="1143" r:id="rId118"/>
    <p:sldId id="1144" r:id="rId119"/>
    <p:sldId id="1145" r:id="rId120"/>
    <p:sldId id="1103" r:id="rId121"/>
    <p:sldId id="1193" r:id="rId122"/>
    <p:sldId id="1194" r:id="rId123"/>
    <p:sldId id="1195" r:id="rId124"/>
    <p:sldId id="1196" r:id="rId125"/>
    <p:sldId id="1197" r:id="rId126"/>
    <p:sldId id="1198" r:id="rId127"/>
    <p:sldId id="1199" r:id="rId128"/>
    <p:sldId id="1200" r:id="rId129"/>
    <p:sldId id="1201" r:id="rId130"/>
    <p:sldId id="1202" r:id="rId131"/>
    <p:sldId id="1203" r:id="rId132"/>
    <p:sldId id="1204" r:id="rId133"/>
    <p:sldId id="1205" r:id="rId134"/>
    <p:sldId id="1206" r:id="rId135"/>
    <p:sldId id="1207" r:id="rId136"/>
    <p:sldId id="1208" r:id="rId137"/>
    <p:sldId id="1209" r:id="rId138"/>
    <p:sldId id="1210" r:id="rId139"/>
    <p:sldId id="1211" r:id="rId140"/>
    <p:sldId id="1212" r:id="rId141"/>
    <p:sldId id="1215" r:id="rId142"/>
    <p:sldId id="1216" r:id="rId143"/>
    <p:sldId id="1217" r:id="rId144"/>
    <p:sldId id="1218" r:id="rId145"/>
    <p:sldId id="1219" r:id="rId146"/>
    <p:sldId id="1220" r:id="rId147"/>
    <p:sldId id="1221" r:id="rId148"/>
    <p:sldId id="1222" r:id="rId149"/>
    <p:sldId id="1235" r:id="rId150"/>
    <p:sldId id="1104" r:id="rId151"/>
    <p:sldId id="1060" r:id="rId152"/>
    <p:sldId id="1278" r:id="rId153"/>
    <p:sldId id="1279" r:id="rId154"/>
    <p:sldId id="1280" r:id="rId155"/>
    <p:sldId id="1281" r:id="rId156"/>
    <p:sldId id="1282" r:id="rId157"/>
    <p:sldId id="1283" r:id="rId158"/>
    <p:sldId id="1284" r:id="rId159"/>
    <p:sldId id="1285" r:id="rId160"/>
    <p:sldId id="1286" r:id="rId161"/>
    <p:sldId id="1287" r:id="rId162"/>
    <p:sldId id="1288" r:id="rId163"/>
    <p:sldId id="1289" r:id="rId164"/>
    <p:sldId id="1290" r:id="rId165"/>
    <p:sldId id="1291" r:id="rId166"/>
    <p:sldId id="1292" r:id="rId167"/>
    <p:sldId id="1294" r:id="rId168"/>
    <p:sldId id="1295" r:id="rId169"/>
    <p:sldId id="1296" r:id="rId170"/>
    <p:sldId id="260" r:id="rId171"/>
  </p:sldIdLst>
  <p:sldSz cx="9144000" cy="5143500" type="screen16x9"/>
  <p:notesSz cx="6797675" cy="9926320"/>
  <p:defaultTex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165"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5365" algn="l" defTabSz="913765"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2565" algn="l" defTabSz="913765"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199765" algn="l" defTabSz="913765"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6965" algn="l" defTabSz="913765" rtl="0" eaLnBrk="1" latinLnBrk="0" hangingPunct="1">
      <a:defRPr kern="1200">
        <a:solidFill>
          <a:schemeClr val="tx1"/>
        </a:solidFill>
        <a:latin typeface="Calibri" panose="020F0502020204030204" pitchFamily="34" charset="0"/>
        <a:ea typeface="宋体" panose="02010600030101010101" pitchFamily="2" charset="-122"/>
        <a:cs typeface="+mn-cs"/>
      </a:defRPr>
    </a:lvl9pPr>
  </p:defaultTextStyle>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jacky" initials="j" lastIdx="1" clrIdx="0"/>
  <p:cmAuthor id="1" name="m00210441" initials="mch" lastIdx="3" clrIdx="1"/>
  <p:cmAuthor id="2" name="c90003583" initials="c" lastIdx="20" clrIdx="2"/>
  <p:cmAuthor id="3" name="h00205239" initials="h" lastIdx="2" clrIdx="3"/>
  <p:cmAuthor id="4" name="w00102459" initials="w" lastIdx="1" clrIdx="4"/>
  <p:cmAuthor id="5" name="z00118369" initials="z" lastIdx="3" clrIdx="5"/>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0000CC"/>
    <a:srgbClr val="C00000"/>
    <a:srgbClr val="92D050"/>
    <a:srgbClr val="008000"/>
    <a:srgbClr val="00B050"/>
    <a:srgbClr val="FFFF99"/>
    <a:srgbClr val="99CCFF"/>
    <a:srgbClr val="CCECFF"/>
    <a:srgbClr val="FFEBC2"/>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012ECD-51FC-41F1-AA8D-1B2483CD663E}" styleName="浅色样式 2 - 强调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vertBarState="maximized">
    <p:restoredLeft sz="16407" autoAdjust="0"/>
    <p:restoredTop sz="95733" autoAdjust="0"/>
  </p:normalViewPr>
  <p:slideViewPr>
    <p:cSldViewPr snapToGrid="0" showGuides="1">
      <p:cViewPr varScale="1">
        <p:scale>
          <a:sx n="92" d="100"/>
          <a:sy n="92" d="100"/>
        </p:scale>
        <p:origin x="-138" y="-96"/>
      </p:cViewPr>
      <p:guideLst>
        <p:guide orient="horz" pos="248"/>
        <p:guide orient="horz" pos="2288"/>
        <p:guide orient="horz" pos="169"/>
        <p:guide orient="horz" pos="479"/>
        <p:guide orient="horz" pos="2173"/>
        <p:guide orient="horz" pos="1380"/>
        <p:guide orient="horz" pos="1"/>
        <p:guide orient="horz" pos="1264"/>
        <p:guide orient="horz" pos="1291"/>
        <p:guide orient="horz" pos="2323"/>
        <p:guide pos="4371"/>
        <p:guide pos="235"/>
        <p:guide pos="796"/>
        <p:guide pos="5549"/>
        <p:guide pos="5299"/>
      </p:guideLst>
    </p:cSldViewPr>
  </p:slideViewPr>
  <p:outlineViewPr>
    <p:cViewPr>
      <p:scale>
        <a:sx n="33" d="100"/>
        <a:sy n="33" d="100"/>
      </p:scale>
      <p:origin x="0" y="10644"/>
    </p:cViewPr>
    <p:sldLst>
      <p:sld r:id="rId1" collapse="1"/>
      <p:sld r:id="rId2" collapse="1"/>
      <p:sld r:id="rId3" collapse="1"/>
    </p:sldLst>
  </p:outlineViewPr>
  <p:notesTextViewPr>
    <p:cViewPr>
      <p:scale>
        <a:sx n="75" d="100"/>
        <a:sy n="75" d="100"/>
      </p:scale>
      <p:origin x="0" y="0"/>
    </p:cViewPr>
  </p:notesTextViewPr>
  <p:sorterViewPr>
    <p:cViewPr>
      <p:scale>
        <a:sx n="100" d="100"/>
        <a:sy n="100" d="100"/>
      </p:scale>
      <p:origin x="0" y="0"/>
    </p:cViewPr>
  </p:sorterViewPr>
  <p:notesViewPr>
    <p:cSldViewPr snapToGrid="0" showGuides="1">
      <p:cViewPr varScale="1">
        <p:scale>
          <a:sx n="70" d="100"/>
          <a:sy n="70" d="100"/>
        </p:scale>
        <p:origin x="-1638" y="-108"/>
      </p:cViewPr>
      <p:guideLst>
        <p:guide orient="horz" pos="3127"/>
        <p:guide pos="2141"/>
      </p:guideLst>
    </p:cSldViewPr>
  </p:notes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87.xml"/><Relationship Id="rId98" Type="http://schemas.openxmlformats.org/officeDocument/2006/relationships/slide" Target="slides/slide86.xml"/><Relationship Id="rId97" Type="http://schemas.openxmlformats.org/officeDocument/2006/relationships/slide" Target="slides/slide85.xml"/><Relationship Id="rId96" Type="http://schemas.openxmlformats.org/officeDocument/2006/relationships/slide" Target="slides/slide84.xml"/><Relationship Id="rId95" Type="http://schemas.openxmlformats.org/officeDocument/2006/relationships/slide" Target="slides/slide83.xml"/><Relationship Id="rId94" Type="http://schemas.openxmlformats.org/officeDocument/2006/relationships/slide" Target="slides/slide82.xml"/><Relationship Id="rId93" Type="http://schemas.openxmlformats.org/officeDocument/2006/relationships/slide" Target="slides/slide81.xml"/><Relationship Id="rId92" Type="http://schemas.openxmlformats.org/officeDocument/2006/relationships/slide" Target="slides/slide80.xml"/><Relationship Id="rId91" Type="http://schemas.openxmlformats.org/officeDocument/2006/relationships/slide" Target="slides/slide79.xml"/><Relationship Id="rId90" Type="http://schemas.openxmlformats.org/officeDocument/2006/relationships/slide" Target="slides/slide78.xml"/><Relationship Id="rId9" Type="http://schemas.openxmlformats.org/officeDocument/2006/relationships/slideMaster" Target="slideMasters/slideMaster8.xml"/><Relationship Id="rId89" Type="http://schemas.openxmlformats.org/officeDocument/2006/relationships/slide" Target="slides/slide77.xml"/><Relationship Id="rId88" Type="http://schemas.openxmlformats.org/officeDocument/2006/relationships/slide" Target="slides/slide76.xml"/><Relationship Id="rId87" Type="http://schemas.openxmlformats.org/officeDocument/2006/relationships/slide" Target="slides/slide75.xml"/><Relationship Id="rId86" Type="http://schemas.openxmlformats.org/officeDocument/2006/relationships/slide" Target="slides/slide74.xml"/><Relationship Id="rId85" Type="http://schemas.openxmlformats.org/officeDocument/2006/relationships/slide" Target="slides/slide73.xml"/><Relationship Id="rId84" Type="http://schemas.openxmlformats.org/officeDocument/2006/relationships/slide" Target="slides/slide72.xml"/><Relationship Id="rId83" Type="http://schemas.openxmlformats.org/officeDocument/2006/relationships/slide" Target="slides/slide71.xml"/><Relationship Id="rId82" Type="http://schemas.openxmlformats.org/officeDocument/2006/relationships/slide" Target="slides/slide70.xml"/><Relationship Id="rId81" Type="http://schemas.openxmlformats.org/officeDocument/2006/relationships/slide" Target="slides/slide69.xml"/><Relationship Id="rId80" Type="http://schemas.openxmlformats.org/officeDocument/2006/relationships/slide" Target="slides/slide68.xml"/><Relationship Id="rId8" Type="http://schemas.openxmlformats.org/officeDocument/2006/relationships/slideMaster" Target="slideMasters/slideMaster7.xml"/><Relationship Id="rId79" Type="http://schemas.openxmlformats.org/officeDocument/2006/relationships/slide" Target="slides/slide67.xml"/><Relationship Id="rId78" Type="http://schemas.openxmlformats.org/officeDocument/2006/relationships/slide" Target="slides/slide66.xml"/><Relationship Id="rId77" Type="http://schemas.openxmlformats.org/officeDocument/2006/relationships/slide" Target="slides/slide65.xml"/><Relationship Id="rId76" Type="http://schemas.openxmlformats.org/officeDocument/2006/relationships/slide" Target="slides/slide64.xml"/><Relationship Id="rId75" Type="http://schemas.openxmlformats.org/officeDocument/2006/relationships/slide" Target="slides/slide63.xml"/><Relationship Id="rId74" Type="http://schemas.openxmlformats.org/officeDocument/2006/relationships/slide" Target="slides/slide62.xml"/><Relationship Id="rId73" Type="http://schemas.openxmlformats.org/officeDocument/2006/relationships/slide" Target="slides/slide61.xml"/><Relationship Id="rId72" Type="http://schemas.openxmlformats.org/officeDocument/2006/relationships/slide" Target="slides/slide60.xml"/><Relationship Id="rId71" Type="http://schemas.openxmlformats.org/officeDocument/2006/relationships/slide" Target="slides/slide59.xml"/><Relationship Id="rId70" Type="http://schemas.openxmlformats.org/officeDocument/2006/relationships/slide" Target="slides/slide58.xml"/><Relationship Id="rId7" Type="http://schemas.openxmlformats.org/officeDocument/2006/relationships/slideMaster" Target="slideMasters/slideMaster6.xml"/><Relationship Id="rId69" Type="http://schemas.openxmlformats.org/officeDocument/2006/relationships/slide" Target="slides/slide57.xml"/><Relationship Id="rId68" Type="http://schemas.openxmlformats.org/officeDocument/2006/relationships/slide" Target="slides/slide56.xml"/><Relationship Id="rId67" Type="http://schemas.openxmlformats.org/officeDocument/2006/relationships/slide" Target="slides/slide55.xml"/><Relationship Id="rId66" Type="http://schemas.openxmlformats.org/officeDocument/2006/relationships/slide" Target="slides/slide54.xml"/><Relationship Id="rId65" Type="http://schemas.openxmlformats.org/officeDocument/2006/relationships/slide" Target="slides/slide53.xml"/><Relationship Id="rId64" Type="http://schemas.openxmlformats.org/officeDocument/2006/relationships/slide" Target="slides/slide52.xml"/><Relationship Id="rId63" Type="http://schemas.openxmlformats.org/officeDocument/2006/relationships/slide" Target="slides/slide51.xml"/><Relationship Id="rId62" Type="http://schemas.openxmlformats.org/officeDocument/2006/relationships/slide" Target="slides/slide50.xml"/><Relationship Id="rId61" Type="http://schemas.openxmlformats.org/officeDocument/2006/relationships/slide" Target="slides/slide49.xml"/><Relationship Id="rId60" Type="http://schemas.openxmlformats.org/officeDocument/2006/relationships/slide" Target="slides/slide48.xml"/><Relationship Id="rId6" Type="http://schemas.openxmlformats.org/officeDocument/2006/relationships/slideMaster" Target="slideMasters/slideMaster5.xml"/><Relationship Id="rId59" Type="http://schemas.openxmlformats.org/officeDocument/2006/relationships/slide" Target="slides/slide47.xml"/><Relationship Id="rId58" Type="http://schemas.openxmlformats.org/officeDocument/2006/relationships/slide" Target="slides/slide46.xml"/><Relationship Id="rId57" Type="http://schemas.openxmlformats.org/officeDocument/2006/relationships/slide" Target="slides/slide45.xml"/><Relationship Id="rId56" Type="http://schemas.openxmlformats.org/officeDocument/2006/relationships/slide" Target="slides/slide44.xml"/><Relationship Id="rId55" Type="http://schemas.openxmlformats.org/officeDocument/2006/relationships/slide" Target="slides/slide43.xml"/><Relationship Id="rId54" Type="http://schemas.openxmlformats.org/officeDocument/2006/relationships/slide" Target="slides/slide42.xml"/><Relationship Id="rId53" Type="http://schemas.openxmlformats.org/officeDocument/2006/relationships/slide" Target="slides/slide41.xml"/><Relationship Id="rId52" Type="http://schemas.openxmlformats.org/officeDocument/2006/relationships/slide" Target="slides/slide40.xml"/><Relationship Id="rId51" Type="http://schemas.openxmlformats.org/officeDocument/2006/relationships/slide" Target="slides/slide39.xml"/><Relationship Id="rId50" Type="http://schemas.openxmlformats.org/officeDocument/2006/relationships/slide" Target="slides/slide38.xml"/><Relationship Id="rId5" Type="http://schemas.openxmlformats.org/officeDocument/2006/relationships/slideMaster" Target="slideMasters/slideMaster4.xml"/><Relationship Id="rId49" Type="http://schemas.openxmlformats.org/officeDocument/2006/relationships/slide" Target="slides/slide37.xml"/><Relationship Id="rId48" Type="http://schemas.openxmlformats.org/officeDocument/2006/relationships/slide" Target="slides/slide36.xml"/><Relationship Id="rId47" Type="http://schemas.openxmlformats.org/officeDocument/2006/relationships/slide" Target="slides/slide35.xml"/><Relationship Id="rId46" Type="http://schemas.openxmlformats.org/officeDocument/2006/relationships/slide" Target="slides/slide34.xml"/><Relationship Id="rId45" Type="http://schemas.openxmlformats.org/officeDocument/2006/relationships/slide" Target="slides/slide33.xml"/><Relationship Id="rId44" Type="http://schemas.openxmlformats.org/officeDocument/2006/relationships/slide" Target="slides/slide32.xml"/><Relationship Id="rId43" Type="http://schemas.openxmlformats.org/officeDocument/2006/relationships/slide" Target="slides/slide31.xml"/><Relationship Id="rId42" Type="http://schemas.openxmlformats.org/officeDocument/2006/relationships/slide" Target="slides/slide30.xml"/><Relationship Id="rId41" Type="http://schemas.openxmlformats.org/officeDocument/2006/relationships/slide" Target="slides/slide29.xml"/><Relationship Id="rId40" Type="http://schemas.openxmlformats.org/officeDocument/2006/relationships/slide" Target="slides/slide28.xml"/><Relationship Id="rId4" Type="http://schemas.openxmlformats.org/officeDocument/2006/relationships/slideMaster" Target="slideMasters/slideMaster3.xml"/><Relationship Id="rId39" Type="http://schemas.openxmlformats.org/officeDocument/2006/relationships/slide" Target="slides/slide27.xml"/><Relationship Id="rId38" Type="http://schemas.openxmlformats.org/officeDocument/2006/relationships/slide" Target="slides/slide26.xml"/><Relationship Id="rId37" Type="http://schemas.openxmlformats.org/officeDocument/2006/relationships/slide" Target="slides/slide25.xml"/><Relationship Id="rId36" Type="http://schemas.openxmlformats.org/officeDocument/2006/relationships/slide" Target="slides/slide24.xml"/><Relationship Id="rId35" Type="http://schemas.openxmlformats.org/officeDocument/2006/relationships/slide" Target="slides/slide23.xml"/><Relationship Id="rId34" Type="http://schemas.openxmlformats.org/officeDocument/2006/relationships/slide" Target="slides/slide22.xml"/><Relationship Id="rId33" Type="http://schemas.openxmlformats.org/officeDocument/2006/relationships/slide" Target="slides/slide21.xml"/><Relationship Id="rId32" Type="http://schemas.openxmlformats.org/officeDocument/2006/relationships/slide" Target="slides/slide20.xml"/><Relationship Id="rId31" Type="http://schemas.openxmlformats.org/officeDocument/2006/relationships/slide" Target="slides/slide19.xml"/><Relationship Id="rId30" Type="http://schemas.openxmlformats.org/officeDocument/2006/relationships/slide" Target="slides/slide18.xml"/><Relationship Id="rId3" Type="http://schemas.openxmlformats.org/officeDocument/2006/relationships/slideMaster" Target="slideMasters/slideMaster2.xml"/><Relationship Id="rId29" Type="http://schemas.openxmlformats.org/officeDocument/2006/relationships/slide" Target="slides/slide17.xml"/><Relationship Id="rId28" Type="http://schemas.openxmlformats.org/officeDocument/2006/relationships/slide" Target="slides/slide16.xml"/><Relationship Id="rId27" Type="http://schemas.openxmlformats.org/officeDocument/2006/relationships/slide" Target="slides/slide15.xml"/><Relationship Id="rId26" Type="http://schemas.openxmlformats.org/officeDocument/2006/relationships/slide" Target="slides/slide14.xml"/><Relationship Id="rId25" Type="http://schemas.openxmlformats.org/officeDocument/2006/relationships/slide" Target="slides/slide13.xml"/><Relationship Id="rId24" Type="http://schemas.openxmlformats.org/officeDocument/2006/relationships/slide" Target="slides/slide12.xml"/><Relationship Id="rId23" Type="http://schemas.openxmlformats.org/officeDocument/2006/relationships/slide" Target="slides/slide11.xml"/><Relationship Id="rId22" Type="http://schemas.openxmlformats.org/officeDocument/2006/relationships/slide" Target="slides/slide10.xml"/><Relationship Id="rId21" Type="http://schemas.openxmlformats.org/officeDocument/2006/relationships/slide" Target="slides/slide9.xml"/><Relationship Id="rId20" Type="http://schemas.openxmlformats.org/officeDocument/2006/relationships/slide" Target="slides/slide8.xml"/><Relationship Id="rId2" Type="http://schemas.openxmlformats.org/officeDocument/2006/relationships/theme" Target="theme/theme1.xml"/><Relationship Id="rId19" Type="http://schemas.openxmlformats.org/officeDocument/2006/relationships/slide" Target="slides/slide7.xml"/><Relationship Id="rId18" Type="http://schemas.openxmlformats.org/officeDocument/2006/relationships/slide" Target="slides/slide6.xml"/><Relationship Id="rId176" Type="http://schemas.openxmlformats.org/officeDocument/2006/relationships/commentAuthors" Target="commentAuthors.xml"/><Relationship Id="rId175" Type="http://schemas.openxmlformats.org/officeDocument/2006/relationships/tableStyles" Target="tableStyles.xml"/><Relationship Id="rId174" Type="http://schemas.openxmlformats.org/officeDocument/2006/relationships/viewProps" Target="viewProps.xml"/><Relationship Id="rId173" Type="http://schemas.openxmlformats.org/officeDocument/2006/relationships/presProps" Target="presProps.xml"/><Relationship Id="rId172" Type="http://schemas.openxmlformats.org/officeDocument/2006/relationships/handoutMaster" Target="handoutMasters/handoutMaster1.xml"/><Relationship Id="rId171" Type="http://schemas.openxmlformats.org/officeDocument/2006/relationships/slide" Target="slides/slide159.xml"/><Relationship Id="rId170" Type="http://schemas.openxmlformats.org/officeDocument/2006/relationships/slide" Target="slides/slide158.xml"/><Relationship Id="rId17" Type="http://schemas.openxmlformats.org/officeDocument/2006/relationships/slide" Target="slides/slide5.xml"/><Relationship Id="rId169" Type="http://schemas.openxmlformats.org/officeDocument/2006/relationships/slide" Target="slides/slide157.xml"/><Relationship Id="rId168" Type="http://schemas.openxmlformats.org/officeDocument/2006/relationships/slide" Target="slides/slide156.xml"/><Relationship Id="rId167" Type="http://schemas.openxmlformats.org/officeDocument/2006/relationships/slide" Target="slides/slide155.xml"/><Relationship Id="rId166" Type="http://schemas.openxmlformats.org/officeDocument/2006/relationships/slide" Target="slides/slide154.xml"/><Relationship Id="rId165" Type="http://schemas.openxmlformats.org/officeDocument/2006/relationships/slide" Target="slides/slide153.xml"/><Relationship Id="rId164" Type="http://schemas.openxmlformats.org/officeDocument/2006/relationships/slide" Target="slides/slide152.xml"/><Relationship Id="rId163" Type="http://schemas.openxmlformats.org/officeDocument/2006/relationships/slide" Target="slides/slide151.xml"/><Relationship Id="rId162" Type="http://schemas.openxmlformats.org/officeDocument/2006/relationships/slide" Target="slides/slide150.xml"/><Relationship Id="rId161" Type="http://schemas.openxmlformats.org/officeDocument/2006/relationships/slide" Target="slides/slide149.xml"/><Relationship Id="rId160" Type="http://schemas.openxmlformats.org/officeDocument/2006/relationships/slide" Target="slides/slide148.xml"/><Relationship Id="rId16" Type="http://schemas.openxmlformats.org/officeDocument/2006/relationships/slide" Target="slides/slide4.xml"/><Relationship Id="rId159" Type="http://schemas.openxmlformats.org/officeDocument/2006/relationships/slide" Target="slides/slide147.xml"/><Relationship Id="rId158" Type="http://schemas.openxmlformats.org/officeDocument/2006/relationships/slide" Target="slides/slide146.xml"/><Relationship Id="rId157" Type="http://schemas.openxmlformats.org/officeDocument/2006/relationships/slide" Target="slides/slide145.xml"/><Relationship Id="rId156" Type="http://schemas.openxmlformats.org/officeDocument/2006/relationships/slide" Target="slides/slide144.xml"/><Relationship Id="rId155" Type="http://schemas.openxmlformats.org/officeDocument/2006/relationships/slide" Target="slides/slide143.xml"/><Relationship Id="rId154" Type="http://schemas.openxmlformats.org/officeDocument/2006/relationships/slide" Target="slides/slide142.xml"/><Relationship Id="rId153" Type="http://schemas.openxmlformats.org/officeDocument/2006/relationships/slide" Target="slides/slide141.xml"/><Relationship Id="rId152" Type="http://schemas.openxmlformats.org/officeDocument/2006/relationships/slide" Target="slides/slide140.xml"/><Relationship Id="rId151" Type="http://schemas.openxmlformats.org/officeDocument/2006/relationships/slide" Target="slides/slide139.xml"/><Relationship Id="rId150" Type="http://schemas.openxmlformats.org/officeDocument/2006/relationships/slide" Target="slides/slide138.xml"/><Relationship Id="rId15" Type="http://schemas.openxmlformats.org/officeDocument/2006/relationships/slide" Target="slides/slide3.xml"/><Relationship Id="rId149" Type="http://schemas.openxmlformats.org/officeDocument/2006/relationships/slide" Target="slides/slide137.xml"/><Relationship Id="rId148" Type="http://schemas.openxmlformats.org/officeDocument/2006/relationships/slide" Target="slides/slide136.xml"/><Relationship Id="rId147" Type="http://schemas.openxmlformats.org/officeDocument/2006/relationships/slide" Target="slides/slide135.xml"/><Relationship Id="rId146" Type="http://schemas.openxmlformats.org/officeDocument/2006/relationships/slide" Target="slides/slide134.xml"/><Relationship Id="rId145" Type="http://schemas.openxmlformats.org/officeDocument/2006/relationships/slide" Target="slides/slide133.xml"/><Relationship Id="rId144" Type="http://schemas.openxmlformats.org/officeDocument/2006/relationships/slide" Target="slides/slide132.xml"/><Relationship Id="rId143" Type="http://schemas.openxmlformats.org/officeDocument/2006/relationships/slide" Target="slides/slide131.xml"/><Relationship Id="rId142" Type="http://schemas.openxmlformats.org/officeDocument/2006/relationships/slide" Target="slides/slide130.xml"/><Relationship Id="rId141" Type="http://schemas.openxmlformats.org/officeDocument/2006/relationships/slide" Target="slides/slide129.xml"/><Relationship Id="rId140" Type="http://schemas.openxmlformats.org/officeDocument/2006/relationships/slide" Target="slides/slide128.xml"/><Relationship Id="rId14" Type="http://schemas.openxmlformats.org/officeDocument/2006/relationships/slide" Target="slides/slide2.xml"/><Relationship Id="rId139" Type="http://schemas.openxmlformats.org/officeDocument/2006/relationships/slide" Target="slides/slide127.xml"/><Relationship Id="rId138" Type="http://schemas.openxmlformats.org/officeDocument/2006/relationships/slide" Target="slides/slide126.xml"/><Relationship Id="rId137" Type="http://schemas.openxmlformats.org/officeDocument/2006/relationships/slide" Target="slides/slide125.xml"/><Relationship Id="rId136" Type="http://schemas.openxmlformats.org/officeDocument/2006/relationships/slide" Target="slides/slide124.xml"/><Relationship Id="rId135" Type="http://schemas.openxmlformats.org/officeDocument/2006/relationships/slide" Target="slides/slide123.xml"/><Relationship Id="rId134" Type="http://schemas.openxmlformats.org/officeDocument/2006/relationships/slide" Target="slides/slide122.xml"/><Relationship Id="rId133" Type="http://schemas.openxmlformats.org/officeDocument/2006/relationships/slide" Target="slides/slide121.xml"/><Relationship Id="rId132" Type="http://schemas.openxmlformats.org/officeDocument/2006/relationships/slide" Target="slides/slide120.xml"/><Relationship Id="rId131" Type="http://schemas.openxmlformats.org/officeDocument/2006/relationships/slide" Target="slides/slide119.xml"/><Relationship Id="rId130" Type="http://schemas.openxmlformats.org/officeDocument/2006/relationships/slide" Target="slides/slide118.xml"/><Relationship Id="rId13" Type="http://schemas.openxmlformats.org/officeDocument/2006/relationships/notesMaster" Target="notesMasters/notesMaster1.xml"/><Relationship Id="rId129" Type="http://schemas.openxmlformats.org/officeDocument/2006/relationships/slide" Target="slides/slide117.xml"/><Relationship Id="rId128" Type="http://schemas.openxmlformats.org/officeDocument/2006/relationships/slide" Target="slides/slide116.xml"/><Relationship Id="rId127" Type="http://schemas.openxmlformats.org/officeDocument/2006/relationships/slide" Target="slides/slide115.xml"/><Relationship Id="rId126" Type="http://schemas.openxmlformats.org/officeDocument/2006/relationships/slide" Target="slides/slide114.xml"/><Relationship Id="rId125" Type="http://schemas.openxmlformats.org/officeDocument/2006/relationships/slide" Target="slides/slide113.xml"/><Relationship Id="rId124" Type="http://schemas.openxmlformats.org/officeDocument/2006/relationships/slide" Target="slides/slide112.xml"/><Relationship Id="rId123" Type="http://schemas.openxmlformats.org/officeDocument/2006/relationships/slide" Target="slides/slide111.xml"/><Relationship Id="rId122" Type="http://schemas.openxmlformats.org/officeDocument/2006/relationships/slide" Target="slides/slide110.xml"/><Relationship Id="rId121" Type="http://schemas.openxmlformats.org/officeDocument/2006/relationships/slide" Target="slides/slide109.xml"/><Relationship Id="rId120" Type="http://schemas.openxmlformats.org/officeDocument/2006/relationships/slide" Target="slides/slide108.xml"/><Relationship Id="rId12" Type="http://schemas.openxmlformats.org/officeDocument/2006/relationships/slide" Target="slides/slide1.xml"/><Relationship Id="rId119" Type="http://schemas.openxmlformats.org/officeDocument/2006/relationships/slide" Target="slides/slide107.xml"/><Relationship Id="rId118" Type="http://schemas.openxmlformats.org/officeDocument/2006/relationships/slide" Target="slides/slide106.xml"/><Relationship Id="rId117" Type="http://schemas.openxmlformats.org/officeDocument/2006/relationships/slide" Target="slides/slide105.xml"/><Relationship Id="rId116" Type="http://schemas.openxmlformats.org/officeDocument/2006/relationships/slide" Target="slides/slide104.xml"/><Relationship Id="rId115" Type="http://schemas.openxmlformats.org/officeDocument/2006/relationships/slide" Target="slides/slide103.xml"/><Relationship Id="rId114" Type="http://schemas.openxmlformats.org/officeDocument/2006/relationships/slide" Target="slides/slide102.xml"/><Relationship Id="rId113" Type="http://schemas.openxmlformats.org/officeDocument/2006/relationships/slide" Target="slides/slide101.xml"/><Relationship Id="rId112" Type="http://schemas.openxmlformats.org/officeDocument/2006/relationships/slide" Target="slides/slide100.xml"/><Relationship Id="rId111" Type="http://schemas.openxmlformats.org/officeDocument/2006/relationships/slide" Target="slides/slide99.xml"/><Relationship Id="rId110" Type="http://schemas.openxmlformats.org/officeDocument/2006/relationships/slide" Target="slides/slide98.xml"/><Relationship Id="rId11" Type="http://schemas.openxmlformats.org/officeDocument/2006/relationships/slideMaster" Target="slideMasters/slideMaster10.xml"/><Relationship Id="rId109" Type="http://schemas.openxmlformats.org/officeDocument/2006/relationships/slide" Target="slides/slide97.xml"/><Relationship Id="rId108" Type="http://schemas.openxmlformats.org/officeDocument/2006/relationships/slide" Target="slides/slide96.xml"/><Relationship Id="rId107" Type="http://schemas.openxmlformats.org/officeDocument/2006/relationships/slide" Target="slides/slide95.xml"/><Relationship Id="rId106" Type="http://schemas.openxmlformats.org/officeDocument/2006/relationships/slide" Target="slides/slide94.xml"/><Relationship Id="rId105" Type="http://schemas.openxmlformats.org/officeDocument/2006/relationships/slide" Target="slides/slide93.xml"/><Relationship Id="rId104" Type="http://schemas.openxmlformats.org/officeDocument/2006/relationships/slide" Target="slides/slide92.xml"/><Relationship Id="rId103" Type="http://schemas.openxmlformats.org/officeDocument/2006/relationships/slide" Target="slides/slide91.xml"/><Relationship Id="rId102" Type="http://schemas.openxmlformats.org/officeDocument/2006/relationships/slide" Target="slides/slide90.xml"/><Relationship Id="rId101" Type="http://schemas.openxmlformats.org/officeDocument/2006/relationships/slide" Target="slides/slide89.xml"/><Relationship Id="rId100" Type="http://schemas.openxmlformats.org/officeDocument/2006/relationships/slide" Target="slides/slide88.xml"/><Relationship Id="rId10" Type="http://schemas.openxmlformats.org/officeDocument/2006/relationships/slideMaster" Target="slideMasters/slideMaster9.xml"/><Relationship Id="rId1" Type="http://schemas.openxmlformats.org/officeDocument/2006/relationships/slideMaster" Target="slideMasters/slideMaster1.xml"/></Relationships>
</file>

<file path=ppt/_rels/viewProps.xml.rels><?xml version="1.0" encoding="UTF-8" standalone="yes"?>
<Relationships xmlns="http://schemas.openxmlformats.org/package/2006/relationships"><Relationship Id="rId3" Type="http://schemas.openxmlformats.org/officeDocument/2006/relationships/slide" Target="slides/slide62.xml"/><Relationship Id="rId2" Type="http://schemas.openxmlformats.org/officeDocument/2006/relationships/slide" Target="slides/slide49.xml"/><Relationship Id="rId1" Type="http://schemas.openxmlformats.org/officeDocument/2006/relationships/slide" Target="slides/slide46.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6EF4CF6B-6CAE-476B-86FF-38685446BEFD}" type="doc">
      <dgm:prSet loTypeId="urn:microsoft.com/office/officeart/2005/8/layout/hierarchy2" loCatId="hierarchy" qsTypeId="urn:microsoft.com/office/officeart/2005/8/quickstyle/simple3" qsCatId="simple" csTypeId="urn:microsoft.com/office/officeart/2005/8/colors/accent1_2" csCatId="accent1" phldr="1"/>
      <dgm:spPr/>
      <dgm:t>
        <a:bodyPr/>
        <a:lstStyle/>
        <a:p>
          <a:endParaRPr lang="zh-CN" altLang="en-US"/>
        </a:p>
      </dgm:t>
    </dgm:pt>
    <dgm:pt modelId="{28601D88-955F-4321-923E-16C96247CDBC}">
      <dgm:prSet phldrT="[文本]" custT="1"/>
      <dgm:spPr/>
      <dgm:t>
        <a:bodyPr/>
        <a:lstStyle/>
        <a:p>
          <a:r>
            <a:rPr lang="zh-CN" altLang="en-US" sz="800" dirty="0" smtClean="0"/>
            <a:t>采用</a:t>
          </a:r>
          <a:r>
            <a:rPr lang="en-US" altLang="zh-CN" sz="800" dirty="0" smtClean="0"/>
            <a:t>NAC</a:t>
          </a:r>
          <a:r>
            <a:rPr lang="zh-CN" altLang="en-US" sz="800" dirty="0" smtClean="0"/>
            <a:t>技术应对策略随行</a:t>
          </a:r>
          <a:endParaRPr lang="zh-CN" altLang="en-US" sz="800" dirty="0"/>
        </a:p>
      </dgm:t>
    </dgm:pt>
    <dgm:pt modelId="{9312340D-7731-4164-823C-E30FBBBD09DD}" cxnId="{A313F1B9-27F5-4D05-8698-D10F68D3686D}" type="parTrans">
      <dgm:prSet custT="1"/>
      <dgm:spPr/>
      <dgm:t>
        <a:bodyPr/>
        <a:lstStyle/>
        <a:p>
          <a:endParaRPr lang="zh-CN" altLang="en-US" sz="800"/>
        </a:p>
      </dgm:t>
    </dgm:pt>
    <dgm:pt modelId="{519F5DA1-B7C8-4553-9E4F-11A90D844403}" cxnId="{A313F1B9-27F5-4D05-8698-D10F68D3686D}" type="sibTrans">
      <dgm:prSet/>
      <dgm:spPr/>
      <dgm:t>
        <a:bodyPr/>
        <a:lstStyle/>
        <a:p>
          <a:endParaRPr lang="zh-CN" altLang="en-US" sz="800"/>
        </a:p>
      </dgm:t>
    </dgm:pt>
    <dgm:pt modelId="{0E500BD7-69C8-4751-AB35-5ED50DA8A908}">
      <dgm:prSet phldrT="[文本]" custT="1"/>
      <dgm:spPr/>
      <dgm:t>
        <a:bodyPr/>
        <a:lstStyle/>
        <a:p>
          <a:r>
            <a:rPr lang="zh-CN" altLang="en-US" sz="800" dirty="0" smtClean="0"/>
            <a:t>采用</a:t>
          </a:r>
          <a:r>
            <a:rPr lang="en-US" altLang="zh-CN" sz="800" dirty="0" err="1" smtClean="0"/>
            <a:t>QoS</a:t>
          </a:r>
          <a:r>
            <a:rPr lang="zh-CN" altLang="en-US" sz="800" dirty="0" smtClean="0"/>
            <a:t>技术应对体验随身</a:t>
          </a:r>
          <a:endParaRPr lang="zh-CN" altLang="en-US" sz="800" dirty="0"/>
        </a:p>
      </dgm:t>
    </dgm:pt>
    <dgm:pt modelId="{F287425B-CA72-4A2D-B4A4-8A730774B47C}" cxnId="{D3952A2E-75C8-4388-BB3E-CC4EDF706B1A}" type="parTrans">
      <dgm:prSet custT="1"/>
      <dgm:spPr/>
      <dgm:t>
        <a:bodyPr/>
        <a:lstStyle/>
        <a:p>
          <a:endParaRPr lang="zh-CN" altLang="en-US" sz="800"/>
        </a:p>
      </dgm:t>
    </dgm:pt>
    <dgm:pt modelId="{EDFB0307-062A-4B6B-8F15-8049B8EE9F51}" cxnId="{D3952A2E-75C8-4388-BB3E-CC4EDF706B1A}" type="sibTrans">
      <dgm:prSet/>
      <dgm:spPr/>
      <dgm:t>
        <a:bodyPr/>
        <a:lstStyle/>
        <a:p>
          <a:endParaRPr lang="zh-CN" altLang="en-US" sz="800"/>
        </a:p>
      </dgm:t>
    </dgm:pt>
    <dgm:pt modelId="{164A1812-4E85-42A0-A041-AFE47AED7D98}">
      <dgm:prSet phldrT="[文本]" custT="1"/>
      <dgm:spPr/>
      <dgm:t>
        <a:bodyPr/>
        <a:lstStyle/>
        <a:p>
          <a:r>
            <a:rPr lang="zh-CN" altLang="en-US" sz="800" dirty="0" smtClean="0"/>
            <a:t>流量监管</a:t>
          </a:r>
          <a:endParaRPr lang="en-US" altLang="zh-CN" sz="800" dirty="0" smtClean="0"/>
        </a:p>
      </dgm:t>
    </dgm:pt>
    <dgm:pt modelId="{A1C2E71A-857F-4669-99B5-0FC3BFAF5525}" cxnId="{015999F0-5A3C-4ADF-92D2-BB3933574BE1}" type="parTrans">
      <dgm:prSet custT="1"/>
      <dgm:spPr/>
      <dgm:t>
        <a:bodyPr/>
        <a:lstStyle/>
        <a:p>
          <a:endParaRPr lang="zh-CN" altLang="en-US" sz="800"/>
        </a:p>
      </dgm:t>
    </dgm:pt>
    <dgm:pt modelId="{AAE17C74-DA3F-4493-9751-CD31D8F314A1}" cxnId="{015999F0-5A3C-4ADF-92D2-BB3933574BE1}" type="sibTrans">
      <dgm:prSet/>
      <dgm:spPr/>
      <dgm:t>
        <a:bodyPr/>
        <a:lstStyle/>
        <a:p>
          <a:endParaRPr lang="zh-CN" altLang="en-US" sz="800"/>
        </a:p>
      </dgm:t>
    </dgm:pt>
    <dgm:pt modelId="{3D2BAA18-CD1F-4681-9790-0F6CDBD5705F}">
      <dgm:prSet phldrT="[文本]" custT="1"/>
      <dgm:spPr/>
      <dgm:t>
        <a:bodyPr/>
        <a:lstStyle/>
        <a:p>
          <a:r>
            <a:rPr lang="zh-CN" altLang="en-US" sz="800" dirty="0" smtClean="0"/>
            <a:t>拥塞管理</a:t>
          </a:r>
          <a:endParaRPr lang="en-US" altLang="zh-CN" sz="800" dirty="0" smtClean="0"/>
        </a:p>
      </dgm:t>
    </dgm:pt>
    <dgm:pt modelId="{E3B088A5-7394-4A54-97B8-95C5227C4AB6}" cxnId="{6709EFE7-E1D1-49D0-850F-8B220F655C5B}" type="parTrans">
      <dgm:prSet custT="1"/>
      <dgm:spPr/>
      <dgm:t>
        <a:bodyPr/>
        <a:lstStyle/>
        <a:p>
          <a:endParaRPr lang="zh-CN" altLang="en-US" sz="800"/>
        </a:p>
      </dgm:t>
    </dgm:pt>
    <dgm:pt modelId="{3B5A60B3-E677-4D18-B4FC-C2616D79279A}" cxnId="{6709EFE7-E1D1-49D0-850F-8B220F655C5B}" type="sibTrans">
      <dgm:prSet/>
      <dgm:spPr/>
      <dgm:t>
        <a:bodyPr/>
        <a:lstStyle/>
        <a:p>
          <a:endParaRPr lang="zh-CN" altLang="en-US" sz="800"/>
        </a:p>
      </dgm:t>
    </dgm:pt>
    <dgm:pt modelId="{1634377C-954B-4124-8597-1CC2B4BB49AA}">
      <dgm:prSet phldrT="[文本]" custT="1"/>
      <dgm:spPr/>
      <dgm:t>
        <a:bodyPr/>
        <a:lstStyle/>
        <a:p>
          <a:r>
            <a:rPr lang="zh-CN" altLang="en-US" sz="800" dirty="0" smtClean="0"/>
            <a:t>传统技术</a:t>
          </a:r>
          <a:endParaRPr lang="zh-CN" altLang="en-US" sz="800" dirty="0"/>
        </a:p>
      </dgm:t>
    </dgm:pt>
    <dgm:pt modelId="{8F8EF08C-0F34-4DA3-B170-26AA32B547C4}" cxnId="{8BAEDB98-23C6-4867-84A1-C7F98EE2DD93}" type="parTrans">
      <dgm:prSet/>
      <dgm:spPr/>
      <dgm:t>
        <a:bodyPr/>
        <a:lstStyle/>
        <a:p>
          <a:endParaRPr lang="zh-CN" altLang="en-US" sz="800"/>
        </a:p>
      </dgm:t>
    </dgm:pt>
    <dgm:pt modelId="{ED6D083C-4249-49B2-BFE4-EC45E8AB41F0}" cxnId="{8BAEDB98-23C6-4867-84A1-C7F98EE2DD93}" type="sibTrans">
      <dgm:prSet/>
      <dgm:spPr/>
      <dgm:t>
        <a:bodyPr/>
        <a:lstStyle/>
        <a:p>
          <a:endParaRPr lang="zh-CN" altLang="en-US" sz="800"/>
        </a:p>
      </dgm:t>
    </dgm:pt>
    <dgm:pt modelId="{AB426DDB-AFF9-40EE-9520-52C4AF5D7A1B}">
      <dgm:prSet phldrT="[文本]" custT="1"/>
      <dgm:spPr/>
      <dgm:t>
        <a:bodyPr/>
        <a:lstStyle/>
        <a:p>
          <a:r>
            <a:rPr lang="zh-CN" altLang="en-US" sz="800" dirty="0" smtClean="0"/>
            <a:t>用户与</a:t>
          </a:r>
          <a:r>
            <a:rPr lang="en-US" altLang="zh-CN" sz="800" dirty="0" smtClean="0"/>
            <a:t>ACL</a:t>
          </a:r>
          <a:r>
            <a:rPr lang="zh-CN" altLang="en-US" sz="800" dirty="0" smtClean="0"/>
            <a:t>绑定，</a:t>
          </a:r>
          <a:r>
            <a:rPr lang="en-US" altLang="zh-CN" sz="800" dirty="0" smtClean="0"/>
            <a:t>ACL</a:t>
          </a:r>
          <a:r>
            <a:rPr lang="zh-CN" altLang="en-US" sz="800" dirty="0" smtClean="0"/>
            <a:t>中限定了用户可访问的网络资源（</a:t>
          </a:r>
          <a:r>
            <a:rPr lang="en-US" altLang="zh-CN" sz="800" dirty="0" smtClean="0"/>
            <a:t>IP</a:t>
          </a:r>
          <a:r>
            <a:rPr lang="zh-CN" altLang="en-US" sz="800" dirty="0" smtClean="0"/>
            <a:t>地址范围）。将用户分配特定</a:t>
          </a:r>
          <a:r>
            <a:rPr lang="en-US" altLang="zh-CN" sz="800" dirty="0" smtClean="0"/>
            <a:t>ACL</a:t>
          </a:r>
          <a:r>
            <a:rPr lang="zh-CN" altLang="en-US" sz="800" dirty="0" smtClean="0"/>
            <a:t>使其拥有特定网络权限。不限制用户接入位置情况下，不同用户可能位于同一</a:t>
          </a:r>
          <a:r>
            <a:rPr lang="en-US" altLang="zh-CN" sz="800" dirty="0" smtClean="0"/>
            <a:t>VLAN</a:t>
          </a:r>
          <a:r>
            <a:rPr lang="zh-CN" altLang="en-US" sz="800" dirty="0" smtClean="0"/>
            <a:t>。</a:t>
          </a:r>
          <a:endParaRPr lang="zh-CN" altLang="en-US" sz="800" dirty="0"/>
        </a:p>
      </dgm:t>
    </dgm:pt>
    <dgm:pt modelId="{86D5D0DC-CED8-44D7-A568-DE76D2A25EAD}" cxnId="{EC2AD01C-B5A4-4561-B1B8-D08992A75AC4}" type="parTrans">
      <dgm:prSet custT="1"/>
      <dgm:spPr/>
      <dgm:t>
        <a:bodyPr/>
        <a:lstStyle/>
        <a:p>
          <a:endParaRPr lang="zh-CN" altLang="en-US" sz="800"/>
        </a:p>
      </dgm:t>
    </dgm:pt>
    <dgm:pt modelId="{DD1387C0-B85D-4768-8F6C-B071FBAAEB4E}" cxnId="{EC2AD01C-B5A4-4561-B1B8-D08992A75AC4}" type="sibTrans">
      <dgm:prSet/>
      <dgm:spPr/>
      <dgm:t>
        <a:bodyPr/>
        <a:lstStyle/>
        <a:p>
          <a:endParaRPr lang="zh-CN" altLang="en-US" sz="800"/>
        </a:p>
      </dgm:t>
    </dgm:pt>
    <dgm:pt modelId="{80697E5B-5771-469D-98AC-3176AD745142}">
      <dgm:prSet phldrT="[文本]" custT="1"/>
      <dgm:spPr/>
      <dgm:t>
        <a:bodyPr/>
        <a:lstStyle/>
        <a:p>
          <a:r>
            <a:rPr lang="zh-CN" altLang="en-US" sz="800" dirty="0" smtClean="0"/>
            <a:t>通过</a:t>
          </a:r>
          <a:r>
            <a:rPr lang="en-US" altLang="zh-CN" sz="800" dirty="0" smtClean="0"/>
            <a:t>ACL</a:t>
          </a:r>
          <a:r>
            <a:rPr lang="zh-CN" altLang="en-US" sz="800" dirty="0" smtClean="0"/>
            <a:t>或流分类功能区分不同类型的流量，针对各种流量限制其最大速率。</a:t>
          </a:r>
          <a:endParaRPr lang="en-US" altLang="zh-CN" sz="800" dirty="0" smtClean="0"/>
        </a:p>
      </dgm:t>
    </dgm:pt>
    <dgm:pt modelId="{26B769F7-0483-49BF-BC0D-ED4FD43855A2}" cxnId="{ABC3E85B-B06E-41F8-B0BD-1CB1CCD13FAE}" type="parTrans">
      <dgm:prSet custT="1"/>
      <dgm:spPr/>
      <dgm:t>
        <a:bodyPr/>
        <a:lstStyle/>
        <a:p>
          <a:endParaRPr lang="zh-CN" altLang="en-US" sz="800"/>
        </a:p>
      </dgm:t>
    </dgm:pt>
    <dgm:pt modelId="{C2F9EEAE-C763-407D-8FA0-AE9D5A399553}" cxnId="{ABC3E85B-B06E-41F8-B0BD-1CB1CCD13FAE}" type="sibTrans">
      <dgm:prSet/>
      <dgm:spPr/>
      <dgm:t>
        <a:bodyPr/>
        <a:lstStyle/>
        <a:p>
          <a:endParaRPr lang="zh-CN" altLang="en-US" sz="800"/>
        </a:p>
      </dgm:t>
    </dgm:pt>
    <dgm:pt modelId="{A99097B5-CFE3-4977-8784-95709DFCE46D}">
      <dgm:prSet phldrT="[文本]" custT="1"/>
      <dgm:spPr/>
      <dgm:t>
        <a:bodyPr/>
        <a:lstStyle/>
        <a:p>
          <a:r>
            <a:rPr lang="zh-CN" altLang="en-US" sz="800" dirty="0" smtClean="0"/>
            <a:t>通过</a:t>
          </a:r>
          <a:r>
            <a:rPr lang="en-US" altLang="zh-CN" sz="800" dirty="0" smtClean="0"/>
            <a:t>ACL</a:t>
          </a:r>
          <a:r>
            <a:rPr lang="zh-CN" altLang="en-US" sz="800" dirty="0" smtClean="0"/>
            <a:t>或流分类区分不同类型的流量，将各种流量送入指定的接口调度队列。接口在发送流量时将按照一定规则，依次发送各个队列中的报文，实现重要报文优先转发的效果。</a:t>
          </a:r>
          <a:endParaRPr lang="en-US" altLang="zh-CN" sz="800" dirty="0" smtClean="0"/>
        </a:p>
      </dgm:t>
    </dgm:pt>
    <dgm:pt modelId="{A1516B68-8D2A-4BC4-BABD-56824F998613}" cxnId="{45E8B566-9827-447E-9E49-CC5E31414615}" type="sibTrans">
      <dgm:prSet/>
      <dgm:spPr/>
      <dgm:t>
        <a:bodyPr/>
        <a:lstStyle/>
        <a:p>
          <a:endParaRPr lang="zh-CN" altLang="en-US" sz="800"/>
        </a:p>
      </dgm:t>
    </dgm:pt>
    <dgm:pt modelId="{73D0DF36-05E3-472B-AF82-C199B56FF9BB}" cxnId="{45E8B566-9827-447E-9E49-CC5E31414615}" type="parTrans">
      <dgm:prSet custT="1"/>
      <dgm:spPr/>
      <dgm:t>
        <a:bodyPr/>
        <a:lstStyle/>
        <a:p>
          <a:endParaRPr lang="zh-CN" altLang="en-US" sz="800"/>
        </a:p>
      </dgm:t>
    </dgm:pt>
    <dgm:pt modelId="{5B0B6254-D94B-413E-BBCF-46DE41479198}">
      <dgm:prSet phldrT="[文本]" custT="1"/>
      <dgm:spPr/>
      <dgm:t>
        <a:bodyPr/>
        <a:lstStyle/>
        <a:p>
          <a:r>
            <a:rPr lang="zh-CN" altLang="en-US" sz="800" dirty="0" smtClean="0"/>
            <a:t>优先级映射</a:t>
          </a:r>
          <a:endParaRPr lang="en-US" altLang="zh-CN" sz="800" dirty="0" smtClean="0"/>
        </a:p>
      </dgm:t>
    </dgm:pt>
    <dgm:pt modelId="{CE38987C-E3B9-4027-B1C9-96B0120CBC0E}" cxnId="{C0380338-B22A-45D2-A77E-9C1928F91AB6}" type="parTrans">
      <dgm:prSet custT="1"/>
      <dgm:spPr/>
      <dgm:t>
        <a:bodyPr/>
        <a:lstStyle/>
        <a:p>
          <a:endParaRPr lang="zh-CN" altLang="en-US" sz="800"/>
        </a:p>
      </dgm:t>
    </dgm:pt>
    <dgm:pt modelId="{E8AB3903-FF50-4837-A14C-DE0F14451DE4}" cxnId="{C0380338-B22A-45D2-A77E-9C1928F91AB6}" type="sibTrans">
      <dgm:prSet/>
      <dgm:spPr/>
      <dgm:t>
        <a:bodyPr/>
        <a:lstStyle/>
        <a:p>
          <a:endParaRPr lang="zh-CN" altLang="en-US" sz="800"/>
        </a:p>
      </dgm:t>
    </dgm:pt>
    <dgm:pt modelId="{F75D2E73-CD67-46B4-830C-5E268FEE6D93}">
      <dgm:prSet phldrT="[文本]" custT="1"/>
      <dgm:spPr/>
      <dgm:t>
        <a:bodyPr/>
        <a:lstStyle/>
        <a:p>
          <a:r>
            <a:rPr lang="zh-CN" altLang="en-US" sz="800" dirty="0" smtClean="0"/>
            <a:t>通过</a:t>
          </a:r>
          <a:r>
            <a:rPr lang="en-US" altLang="zh-CN" sz="800" dirty="0" smtClean="0"/>
            <a:t>ACL</a:t>
          </a:r>
          <a:r>
            <a:rPr lang="zh-CN" altLang="en-US" sz="800" dirty="0" smtClean="0"/>
            <a:t>或流分类区分不同类型的流量，针对各种流量重新标记其报文头部中的优先级字段。该字段可用于</a:t>
          </a:r>
          <a:r>
            <a:rPr lang="en-US" altLang="zh-CN" sz="800" dirty="0" smtClean="0"/>
            <a:t>ACL</a:t>
          </a:r>
          <a:r>
            <a:rPr lang="zh-CN" altLang="en-US" sz="800" dirty="0" smtClean="0"/>
            <a:t>和流分类匹配，并最终影响流量监管和拥塞管理效果。</a:t>
          </a:r>
          <a:endParaRPr lang="en-US" altLang="zh-CN" sz="800" dirty="0" smtClean="0"/>
        </a:p>
      </dgm:t>
    </dgm:pt>
    <dgm:pt modelId="{4F7A8B1E-CC1E-46A0-A0AD-A53543F5F3EA}" cxnId="{17B30259-0371-4EB4-9DF2-3598DD208788}" type="parTrans">
      <dgm:prSet custT="1"/>
      <dgm:spPr/>
      <dgm:t>
        <a:bodyPr/>
        <a:lstStyle/>
        <a:p>
          <a:endParaRPr lang="zh-CN" altLang="en-US" sz="800"/>
        </a:p>
      </dgm:t>
    </dgm:pt>
    <dgm:pt modelId="{120E1567-CD1C-4FFA-8205-381880D70AFC}" cxnId="{17B30259-0371-4EB4-9DF2-3598DD208788}" type="sibTrans">
      <dgm:prSet/>
      <dgm:spPr/>
      <dgm:t>
        <a:bodyPr/>
        <a:lstStyle/>
        <a:p>
          <a:endParaRPr lang="zh-CN" altLang="en-US" sz="800"/>
        </a:p>
      </dgm:t>
    </dgm:pt>
    <dgm:pt modelId="{420C7DCB-5A93-4DA2-91FC-ACBB88042A93}">
      <dgm:prSet phldrT="[文本]" custT="1"/>
      <dgm:spPr/>
      <dgm:t>
        <a:bodyPr/>
        <a:lstStyle/>
        <a:p>
          <a:r>
            <a:rPr lang="zh-CN" altLang="en-US" sz="800" dirty="0" smtClean="0"/>
            <a:t>重定向</a:t>
          </a:r>
          <a:r>
            <a:rPr lang="en-US" altLang="zh-CN" sz="800" dirty="0" smtClean="0"/>
            <a:t>/</a:t>
          </a:r>
          <a:r>
            <a:rPr lang="zh-CN" altLang="en-US" sz="800" dirty="0" smtClean="0"/>
            <a:t>策略路由</a:t>
          </a:r>
          <a:endParaRPr lang="zh-CN" altLang="en-US" sz="800" dirty="0"/>
        </a:p>
      </dgm:t>
    </dgm:pt>
    <dgm:pt modelId="{BB693F4E-E1F1-4CD7-8AA0-76909FEC1813}" cxnId="{24799FE1-63B8-47AD-A35E-C59D0E556354}" type="parTrans">
      <dgm:prSet custT="1"/>
      <dgm:spPr/>
      <dgm:t>
        <a:bodyPr/>
        <a:lstStyle/>
        <a:p>
          <a:endParaRPr lang="zh-CN" altLang="en-US" sz="800"/>
        </a:p>
      </dgm:t>
    </dgm:pt>
    <dgm:pt modelId="{34097D66-46CC-4F87-B55C-A92B55195ACE}" cxnId="{24799FE1-63B8-47AD-A35E-C59D0E556354}" type="sibTrans">
      <dgm:prSet/>
      <dgm:spPr/>
      <dgm:t>
        <a:bodyPr/>
        <a:lstStyle/>
        <a:p>
          <a:endParaRPr lang="zh-CN" altLang="en-US" sz="800"/>
        </a:p>
      </dgm:t>
    </dgm:pt>
    <dgm:pt modelId="{DEFF5961-B7E2-4A07-A791-089017CBFB32}">
      <dgm:prSet phldrT="[文本]" custT="1"/>
      <dgm:spPr/>
      <dgm:t>
        <a:bodyPr/>
        <a:lstStyle/>
        <a:p>
          <a:r>
            <a:rPr lang="zh-CN" altLang="en-US" sz="800" dirty="0" smtClean="0"/>
            <a:t>通过</a:t>
          </a:r>
          <a:r>
            <a:rPr lang="en-US" altLang="zh-CN" sz="800" dirty="0" smtClean="0"/>
            <a:t>ACL</a:t>
          </a:r>
          <a:r>
            <a:rPr lang="zh-CN" altLang="en-US" sz="800" dirty="0" smtClean="0"/>
            <a:t>或流分类功能区分不同类型的流量，通过重定向（二层设备）或策略路由（三层设备）功能可以将指定流量从指定接口发送出去，或者发送给指定的下一跳设备。</a:t>
          </a:r>
          <a:endParaRPr lang="zh-CN" altLang="en-US" sz="800" dirty="0"/>
        </a:p>
      </dgm:t>
    </dgm:pt>
    <dgm:pt modelId="{8994E0FF-A3A2-4A8E-A561-ACE3CF713BEC}" cxnId="{14DE9F4B-7783-41D5-86FB-C4A6B6DCC69C}" type="parTrans">
      <dgm:prSet custT="1"/>
      <dgm:spPr/>
      <dgm:t>
        <a:bodyPr/>
        <a:lstStyle/>
        <a:p>
          <a:endParaRPr lang="zh-CN" altLang="en-US" sz="800"/>
        </a:p>
      </dgm:t>
    </dgm:pt>
    <dgm:pt modelId="{C5050D3D-964E-439A-8A22-11E2BB14BC7B}" cxnId="{14DE9F4B-7783-41D5-86FB-C4A6B6DCC69C}" type="sibTrans">
      <dgm:prSet/>
      <dgm:spPr/>
      <dgm:t>
        <a:bodyPr/>
        <a:lstStyle/>
        <a:p>
          <a:endParaRPr lang="zh-CN" altLang="en-US" sz="800"/>
        </a:p>
      </dgm:t>
    </dgm:pt>
    <dgm:pt modelId="{B17986C7-B9E6-457B-9416-3352EA854F76}">
      <dgm:prSet phldrT="[文本]" custT="1"/>
      <dgm:spPr/>
      <dgm:t>
        <a:bodyPr/>
        <a:lstStyle/>
        <a:p>
          <a:r>
            <a:rPr lang="zh-CN" altLang="en-US" sz="800" dirty="0" smtClean="0"/>
            <a:t>静态</a:t>
          </a:r>
          <a:r>
            <a:rPr lang="en-US" altLang="zh-CN" sz="800" dirty="0" smtClean="0"/>
            <a:t>VLAN+</a:t>
          </a:r>
          <a:r>
            <a:rPr lang="zh-CN" altLang="en-US" sz="800" dirty="0" smtClean="0"/>
            <a:t>动态</a:t>
          </a:r>
          <a:r>
            <a:rPr lang="en-US" altLang="zh-CN" sz="800" dirty="0" smtClean="0"/>
            <a:t>ACL</a:t>
          </a:r>
          <a:endParaRPr lang="zh-CN" altLang="en-US" sz="800" dirty="0"/>
        </a:p>
      </dgm:t>
    </dgm:pt>
    <dgm:pt modelId="{F3625261-10ED-4B4F-A06A-D36CE0BE40FB}" cxnId="{601D2992-FA37-46D2-9423-E6CDF8F102B0}" type="sibTrans">
      <dgm:prSet/>
      <dgm:spPr/>
      <dgm:t>
        <a:bodyPr/>
        <a:lstStyle/>
        <a:p>
          <a:endParaRPr lang="zh-CN" altLang="en-US" sz="800"/>
        </a:p>
      </dgm:t>
    </dgm:pt>
    <dgm:pt modelId="{7C8EE882-5C42-4982-BF1D-823F5FF464A9}" cxnId="{601D2992-FA37-46D2-9423-E6CDF8F102B0}" type="parTrans">
      <dgm:prSet custT="1"/>
      <dgm:spPr/>
      <dgm:t>
        <a:bodyPr/>
        <a:lstStyle/>
        <a:p>
          <a:endParaRPr lang="zh-CN" altLang="en-US" sz="800"/>
        </a:p>
      </dgm:t>
    </dgm:pt>
    <dgm:pt modelId="{07AD2114-AD0B-4FD4-9321-AE99D0E56B8C}">
      <dgm:prSet phldrT="[文本]" custT="1"/>
      <dgm:spPr/>
      <dgm:t>
        <a:bodyPr/>
        <a:lstStyle/>
        <a:p>
          <a:r>
            <a:rPr lang="zh-CN" altLang="en-US" sz="800" dirty="0" smtClean="0"/>
            <a:t>用户与</a:t>
          </a:r>
          <a:r>
            <a:rPr lang="en-US" altLang="zh-CN" sz="800" dirty="0" smtClean="0"/>
            <a:t>ACL</a:t>
          </a:r>
          <a:r>
            <a:rPr lang="zh-CN" altLang="en-US" sz="800" dirty="0" smtClean="0"/>
            <a:t>绑定，</a:t>
          </a:r>
          <a:r>
            <a:rPr lang="en-US" altLang="zh-CN" sz="800" dirty="0" smtClean="0"/>
            <a:t>ACL</a:t>
          </a:r>
          <a:r>
            <a:rPr lang="zh-CN" altLang="en-US" sz="800" dirty="0" smtClean="0"/>
            <a:t>中限定了用户可访问的网络资源（</a:t>
          </a:r>
          <a:r>
            <a:rPr lang="en-US" altLang="zh-CN" sz="800" dirty="0" smtClean="0"/>
            <a:t>IP</a:t>
          </a:r>
          <a:r>
            <a:rPr lang="zh-CN" altLang="en-US" sz="800" dirty="0" smtClean="0"/>
            <a:t>地址范围）。为用户分配特定</a:t>
          </a:r>
          <a:r>
            <a:rPr lang="en-US" altLang="zh-CN" sz="800" dirty="0" smtClean="0"/>
            <a:t>ACL</a:t>
          </a:r>
          <a:r>
            <a:rPr lang="zh-CN" altLang="en-US" sz="800" dirty="0" smtClean="0"/>
            <a:t>使其拥有特定网络权限。同时将用户分配至不同</a:t>
          </a:r>
          <a:r>
            <a:rPr lang="en-US" altLang="zh-CN" sz="800" dirty="0" smtClean="0"/>
            <a:t>VLAN</a:t>
          </a:r>
          <a:r>
            <a:rPr lang="zh-CN" altLang="en-US" sz="800" dirty="0" smtClean="0"/>
            <a:t>实现各类用户间的隔离。</a:t>
          </a:r>
          <a:endParaRPr lang="zh-CN" altLang="en-US" sz="800" dirty="0"/>
        </a:p>
      </dgm:t>
    </dgm:pt>
    <dgm:pt modelId="{838D127F-A1EC-476D-A1C4-7D9E779D5928}">
      <dgm:prSet phldrT="[文本]" custT="1"/>
      <dgm:spPr/>
      <dgm:t>
        <a:bodyPr/>
        <a:lstStyle/>
        <a:p>
          <a:r>
            <a:rPr lang="zh-CN" altLang="en-US" sz="800" dirty="0" smtClean="0"/>
            <a:t>动态</a:t>
          </a:r>
          <a:r>
            <a:rPr lang="en-US" altLang="zh-CN" sz="800" dirty="0" smtClean="0"/>
            <a:t>VLAN+</a:t>
          </a:r>
          <a:r>
            <a:rPr lang="zh-CN" altLang="en-US" sz="800" dirty="0" smtClean="0"/>
            <a:t>动态</a:t>
          </a:r>
          <a:r>
            <a:rPr lang="en-US" altLang="zh-CN" sz="800" dirty="0" smtClean="0"/>
            <a:t>ACL</a:t>
          </a:r>
          <a:endParaRPr lang="zh-CN" altLang="en-US" sz="800" dirty="0"/>
        </a:p>
      </dgm:t>
    </dgm:pt>
    <dgm:pt modelId="{FB4D3D88-CF16-4868-9F81-82B327AA9902}" cxnId="{80938CF7-BB63-483E-B828-5325CA99FF57}" type="sibTrans">
      <dgm:prSet/>
      <dgm:spPr/>
      <dgm:t>
        <a:bodyPr/>
        <a:lstStyle/>
        <a:p>
          <a:endParaRPr lang="zh-CN" altLang="en-US" sz="800"/>
        </a:p>
      </dgm:t>
    </dgm:pt>
    <dgm:pt modelId="{F08D51CC-DBAC-47BB-86B6-BA74E082B6EA}" cxnId="{80938CF7-BB63-483E-B828-5325CA99FF57}" type="parTrans">
      <dgm:prSet custT="1"/>
      <dgm:spPr/>
      <dgm:t>
        <a:bodyPr/>
        <a:lstStyle/>
        <a:p>
          <a:endParaRPr lang="zh-CN" altLang="en-US" sz="800"/>
        </a:p>
      </dgm:t>
    </dgm:pt>
    <dgm:pt modelId="{AAE06B36-4CF0-4364-AA94-178870826107}" cxnId="{570C822E-A8EB-4BE1-A34C-97AD098EF9AD}" type="sibTrans">
      <dgm:prSet/>
      <dgm:spPr/>
      <dgm:t>
        <a:bodyPr/>
        <a:lstStyle/>
        <a:p>
          <a:endParaRPr lang="zh-CN" altLang="en-US" sz="800"/>
        </a:p>
      </dgm:t>
    </dgm:pt>
    <dgm:pt modelId="{A2835B06-4CD4-47FD-9AEA-3530F88C2DA2}" cxnId="{570C822E-A8EB-4BE1-A34C-97AD098EF9AD}" type="parTrans">
      <dgm:prSet custT="1"/>
      <dgm:spPr/>
      <dgm:t>
        <a:bodyPr/>
        <a:lstStyle/>
        <a:p>
          <a:endParaRPr lang="zh-CN" altLang="en-US" sz="800"/>
        </a:p>
      </dgm:t>
    </dgm:pt>
    <dgm:pt modelId="{7F538104-994C-45C0-A82E-47FC914B67B4}">
      <dgm:prSet phldrT="[文本]" custT="1"/>
      <dgm:spPr/>
      <dgm:t>
        <a:bodyPr/>
        <a:lstStyle/>
        <a:p>
          <a:r>
            <a:rPr lang="en-US" altLang="zh-CN" sz="800" dirty="0" smtClean="0"/>
            <a:t>VLAN</a:t>
          </a:r>
          <a:r>
            <a:rPr lang="zh-CN" altLang="en-US" sz="800" dirty="0" smtClean="0"/>
            <a:t>划分方案二：</a:t>
          </a:r>
          <a:endParaRPr lang="en-US" altLang="zh-CN" sz="800" dirty="0" smtClean="0"/>
        </a:p>
        <a:p>
          <a:r>
            <a:rPr lang="zh-CN" altLang="en-US" sz="800" dirty="0" smtClean="0"/>
            <a:t>用户任意位置接入分配至同一</a:t>
          </a:r>
          <a:r>
            <a:rPr lang="en-US" altLang="zh-CN" sz="800" dirty="0" smtClean="0"/>
            <a:t>VLAN</a:t>
          </a:r>
          <a:endParaRPr lang="zh-CN" altLang="en-US" sz="800" dirty="0"/>
        </a:p>
      </dgm:t>
    </dgm:pt>
    <dgm:pt modelId="{43A3CD2A-0F17-45B6-A081-04FFE182B105}">
      <dgm:prSet phldrT="[文本]" custT="1"/>
      <dgm:spPr/>
      <dgm:t>
        <a:bodyPr/>
        <a:lstStyle/>
        <a:p>
          <a:r>
            <a:rPr lang="en-US" altLang="zh-CN" sz="800" dirty="0" smtClean="0"/>
            <a:t>VLAN</a:t>
          </a:r>
          <a:r>
            <a:rPr lang="zh-CN" altLang="en-US" sz="800" dirty="0" smtClean="0"/>
            <a:t>划分方法一：</a:t>
          </a:r>
          <a:endParaRPr lang="en-US" altLang="zh-CN" sz="800" dirty="0" smtClean="0"/>
        </a:p>
        <a:p>
          <a:r>
            <a:rPr lang="zh-CN" altLang="en-US" sz="800" dirty="0" smtClean="0"/>
            <a:t>根据用户接入位置动态分配不同</a:t>
          </a:r>
          <a:r>
            <a:rPr lang="en-US" altLang="zh-CN" sz="800" dirty="0" smtClean="0"/>
            <a:t>VLAN</a:t>
          </a:r>
          <a:endParaRPr lang="zh-CN" altLang="en-US" sz="800" dirty="0"/>
        </a:p>
      </dgm:t>
    </dgm:pt>
    <dgm:pt modelId="{7A5BA0F0-492C-4414-941F-15EC786FAAB6}">
      <dgm:prSet phldrT="[文本]" custT="1"/>
      <dgm:spPr/>
      <dgm:t>
        <a:bodyPr/>
        <a:lstStyle/>
        <a:p>
          <a:r>
            <a:rPr lang="en-US" altLang="zh-CN" sz="800" dirty="0" smtClean="0"/>
            <a:t>VLAN</a:t>
          </a:r>
          <a:r>
            <a:rPr lang="zh-CN" altLang="en-US" sz="800" dirty="0" smtClean="0"/>
            <a:t>与</a:t>
          </a:r>
          <a:r>
            <a:rPr lang="en-US" altLang="zh-CN" sz="800" dirty="0" smtClean="0"/>
            <a:t>ACL</a:t>
          </a:r>
          <a:r>
            <a:rPr lang="zh-CN" altLang="en-US" sz="800" dirty="0" smtClean="0"/>
            <a:t>绑定，</a:t>
          </a:r>
          <a:r>
            <a:rPr lang="en-US" altLang="zh-CN" sz="800" dirty="0" smtClean="0"/>
            <a:t>ACL</a:t>
          </a:r>
          <a:r>
            <a:rPr lang="zh-CN" altLang="en-US" sz="800" dirty="0" smtClean="0"/>
            <a:t>中限定了用户可访问的网络资源（</a:t>
          </a:r>
          <a:r>
            <a:rPr lang="en-US" altLang="zh-CN" sz="800" dirty="0" smtClean="0"/>
            <a:t>IP</a:t>
          </a:r>
          <a:r>
            <a:rPr lang="zh-CN" altLang="en-US" sz="800" dirty="0" smtClean="0"/>
            <a:t>地址范围）。将用户分配至特定</a:t>
          </a:r>
          <a:r>
            <a:rPr lang="en-US" altLang="zh-CN" sz="800" dirty="0" smtClean="0"/>
            <a:t>VLAN</a:t>
          </a:r>
          <a:r>
            <a:rPr lang="zh-CN" altLang="en-US" sz="800" dirty="0" smtClean="0"/>
            <a:t>使其拥有特定网络权限。</a:t>
          </a:r>
          <a:endParaRPr lang="en-US" altLang="zh-CN" sz="800" dirty="0" smtClean="0"/>
        </a:p>
      </dgm:t>
    </dgm:pt>
    <dgm:pt modelId="{EE509E0C-2782-4E04-B115-9F66CF3EC3AB}" cxnId="{94A08167-C329-439C-B9CC-3C04F7F4501D}" type="sibTrans">
      <dgm:prSet/>
      <dgm:spPr/>
      <dgm:t>
        <a:bodyPr/>
        <a:lstStyle/>
        <a:p>
          <a:endParaRPr lang="zh-CN" altLang="en-US" sz="800"/>
        </a:p>
      </dgm:t>
    </dgm:pt>
    <dgm:pt modelId="{B6AF2387-33D6-49B8-8812-5F5067036113}" cxnId="{94A08167-C329-439C-B9CC-3C04F7F4501D}" type="parTrans">
      <dgm:prSet custT="1"/>
      <dgm:spPr/>
      <dgm:t>
        <a:bodyPr/>
        <a:lstStyle/>
        <a:p>
          <a:endParaRPr lang="zh-CN" altLang="en-US" sz="800"/>
        </a:p>
      </dgm:t>
    </dgm:pt>
    <dgm:pt modelId="{AC8CEE44-5D46-4D84-9830-45B3CEC3BB54}" cxnId="{A1C6170A-271A-4542-932D-F1309B4B2DD3}" type="sibTrans">
      <dgm:prSet/>
      <dgm:spPr/>
      <dgm:t>
        <a:bodyPr/>
        <a:lstStyle/>
        <a:p>
          <a:endParaRPr lang="zh-CN" altLang="en-US" sz="800"/>
        </a:p>
      </dgm:t>
    </dgm:pt>
    <dgm:pt modelId="{6BA11658-BD33-480E-B77C-206FA0158BF8}" cxnId="{A1C6170A-271A-4542-932D-F1309B4B2DD3}" type="parTrans">
      <dgm:prSet custT="1"/>
      <dgm:spPr/>
      <dgm:t>
        <a:bodyPr/>
        <a:lstStyle/>
        <a:p>
          <a:endParaRPr lang="zh-CN" altLang="en-US" sz="800"/>
        </a:p>
      </dgm:t>
    </dgm:pt>
    <dgm:pt modelId="{6BE9AD78-0640-4C58-9517-F21D026BE19E}">
      <dgm:prSet phldrT="[文本]" custT="1"/>
      <dgm:spPr/>
      <dgm:t>
        <a:bodyPr/>
        <a:lstStyle/>
        <a:p>
          <a:r>
            <a:rPr lang="zh-CN" altLang="en-US" sz="800" dirty="0" smtClean="0"/>
            <a:t>动态</a:t>
          </a:r>
          <a:r>
            <a:rPr lang="en-US" altLang="zh-CN" sz="800" dirty="0" smtClean="0"/>
            <a:t>VLAN+</a:t>
          </a:r>
          <a:r>
            <a:rPr lang="zh-CN" altLang="en-US" sz="800" dirty="0" smtClean="0"/>
            <a:t>静态</a:t>
          </a:r>
          <a:r>
            <a:rPr lang="en-US" altLang="zh-CN" sz="800" dirty="0" smtClean="0"/>
            <a:t>ACL</a:t>
          </a:r>
          <a:endParaRPr lang="zh-CN" altLang="en-US" sz="800" dirty="0"/>
        </a:p>
      </dgm:t>
    </dgm:pt>
    <dgm:pt modelId="{19E5A2F7-543E-41EA-B97A-DB3B8FFD0F1E}" cxnId="{565EB92C-E58E-4A70-AF9A-3F2CC5773E52}" type="sibTrans">
      <dgm:prSet/>
      <dgm:spPr/>
      <dgm:t>
        <a:bodyPr/>
        <a:lstStyle/>
        <a:p>
          <a:endParaRPr lang="zh-CN" altLang="en-US" sz="800"/>
        </a:p>
      </dgm:t>
    </dgm:pt>
    <dgm:pt modelId="{28C4D5D2-2EEA-4D4B-B3DC-E7FB282FD4E1}" cxnId="{565EB92C-E58E-4A70-AF9A-3F2CC5773E52}" type="parTrans">
      <dgm:prSet custT="1"/>
      <dgm:spPr/>
      <dgm:t>
        <a:bodyPr/>
        <a:lstStyle/>
        <a:p>
          <a:endParaRPr lang="zh-CN" altLang="en-US" sz="800"/>
        </a:p>
      </dgm:t>
    </dgm:pt>
    <dgm:pt modelId="{5D29A8AC-917A-4AD5-8420-F561EB824163}" cxnId="{94F3303C-253C-438C-84F7-AC5F5D3D2A9F}" type="sibTrans">
      <dgm:prSet/>
      <dgm:spPr/>
      <dgm:t>
        <a:bodyPr/>
        <a:lstStyle/>
        <a:p>
          <a:endParaRPr lang="zh-CN" altLang="en-US" sz="800"/>
        </a:p>
      </dgm:t>
    </dgm:pt>
    <dgm:pt modelId="{E27748CB-7D03-495F-BC27-4DCF8F7451DB}" cxnId="{94F3303C-253C-438C-84F7-AC5F5D3D2A9F}" type="parTrans">
      <dgm:prSet custT="1"/>
      <dgm:spPr/>
      <dgm:t>
        <a:bodyPr/>
        <a:lstStyle/>
        <a:p>
          <a:endParaRPr lang="zh-CN" altLang="en-US" sz="800"/>
        </a:p>
      </dgm:t>
    </dgm:pt>
    <dgm:pt modelId="{11F1DB36-8AE4-4A2A-8C97-C56D56753D4A}" type="pres">
      <dgm:prSet presAssocID="{6EF4CF6B-6CAE-476B-86FF-38685446BEFD}" presName="diagram" presStyleCnt="0">
        <dgm:presLayoutVars>
          <dgm:chPref val="1"/>
          <dgm:dir/>
          <dgm:animOne val="branch"/>
          <dgm:animLvl val="lvl"/>
          <dgm:resizeHandles val="exact"/>
        </dgm:presLayoutVars>
      </dgm:prSet>
      <dgm:spPr/>
      <dgm:t>
        <a:bodyPr/>
        <a:lstStyle/>
        <a:p>
          <a:endParaRPr lang="zh-CN" altLang="en-US"/>
        </a:p>
      </dgm:t>
    </dgm:pt>
    <dgm:pt modelId="{66A99712-77C6-49A9-A65C-D339EE4F27E4}" type="pres">
      <dgm:prSet presAssocID="{1634377C-954B-4124-8597-1CC2B4BB49AA}" presName="root1" presStyleCnt="0"/>
      <dgm:spPr/>
    </dgm:pt>
    <dgm:pt modelId="{5AE54819-2825-44D9-8402-F889B557B42A}" type="pres">
      <dgm:prSet presAssocID="{1634377C-954B-4124-8597-1CC2B4BB49AA}" presName="LevelOneTextNode" presStyleLbl="node0" presStyleIdx="0" presStyleCnt="1">
        <dgm:presLayoutVars>
          <dgm:chPref val="3"/>
        </dgm:presLayoutVars>
      </dgm:prSet>
      <dgm:spPr/>
      <dgm:t>
        <a:bodyPr/>
        <a:lstStyle/>
        <a:p>
          <a:endParaRPr lang="zh-CN" altLang="en-US"/>
        </a:p>
      </dgm:t>
    </dgm:pt>
    <dgm:pt modelId="{DD7F49C5-1E01-4E25-9B0A-AAA0D571D0FE}" type="pres">
      <dgm:prSet presAssocID="{1634377C-954B-4124-8597-1CC2B4BB49AA}" presName="level2hierChild" presStyleCnt="0"/>
      <dgm:spPr/>
    </dgm:pt>
    <dgm:pt modelId="{FC8DB5ED-3A88-4BF9-BC82-00E57371E256}" type="pres">
      <dgm:prSet presAssocID="{9312340D-7731-4164-823C-E30FBBBD09DD}" presName="conn2-1" presStyleLbl="parChTrans1D2" presStyleIdx="0" presStyleCnt="2"/>
      <dgm:spPr/>
      <dgm:t>
        <a:bodyPr/>
        <a:lstStyle/>
        <a:p>
          <a:endParaRPr lang="zh-CN" altLang="en-US"/>
        </a:p>
      </dgm:t>
    </dgm:pt>
    <dgm:pt modelId="{549833DB-66A9-438A-9D00-085E67C0A187}" type="pres">
      <dgm:prSet presAssocID="{9312340D-7731-4164-823C-E30FBBBD09DD}" presName="connTx" presStyleLbl="parChTrans1D2" presStyleIdx="0" presStyleCnt="2"/>
      <dgm:spPr/>
      <dgm:t>
        <a:bodyPr/>
        <a:lstStyle/>
        <a:p>
          <a:endParaRPr lang="zh-CN" altLang="en-US"/>
        </a:p>
      </dgm:t>
    </dgm:pt>
    <dgm:pt modelId="{AB144352-73A7-4118-93D1-82A2302B3B9D}" type="pres">
      <dgm:prSet presAssocID="{28601D88-955F-4321-923E-16C96247CDBC}" presName="root2" presStyleCnt="0"/>
      <dgm:spPr/>
    </dgm:pt>
    <dgm:pt modelId="{221F120F-D994-4575-B999-EBCE57D127FB}" type="pres">
      <dgm:prSet presAssocID="{28601D88-955F-4321-923E-16C96247CDBC}" presName="LevelTwoTextNode" presStyleLbl="node2" presStyleIdx="0" presStyleCnt="2">
        <dgm:presLayoutVars>
          <dgm:chPref val="3"/>
        </dgm:presLayoutVars>
      </dgm:prSet>
      <dgm:spPr/>
      <dgm:t>
        <a:bodyPr/>
        <a:lstStyle/>
        <a:p>
          <a:endParaRPr lang="zh-CN" altLang="en-US"/>
        </a:p>
      </dgm:t>
    </dgm:pt>
    <dgm:pt modelId="{4251BB1E-92FB-4BFC-8AF3-FAFF534D210A}" type="pres">
      <dgm:prSet presAssocID="{28601D88-955F-4321-923E-16C96247CDBC}" presName="level3hierChild" presStyleCnt="0"/>
      <dgm:spPr/>
    </dgm:pt>
    <dgm:pt modelId="{BFCC662F-F17A-4DB0-9E79-B30939BDE168}" type="pres">
      <dgm:prSet presAssocID="{28C4D5D2-2EEA-4D4B-B3DC-E7FB282FD4E1}" presName="conn2-1" presStyleLbl="parChTrans1D3" presStyleIdx="0" presStyleCnt="7"/>
      <dgm:spPr/>
      <dgm:t>
        <a:bodyPr/>
        <a:lstStyle/>
        <a:p>
          <a:endParaRPr lang="zh-CN" altLang="en-US"/>
        </a:p>
      </dgm:t>
    </dgm:pt>
    <dgm:pt modelId="{C7712372-0295-4795-ACC4-8DAE4A69C9E1}" type="pres">
      <dgm:prSet presAssocID="{28C4D5D2-2EEA-4D4B-B3DC-E7FB282FD4E1}" presName="connTx" presStyleLbl="parChTrans1D3" presStyleIdx="0" presStyleCnt="7"/>
      <dgm:spPr/>
      <dgm:t>
        <a:bodyPr/>
        <a:lstStyle/>
        <a:p>
          <a:endParaRPr lang="zh-CN" altLang="en-US"/>
        </a:p>
      </dgm:t>
    </dgm:pt>
    <dgm:pt modelId="{1C21B9B3-7701-4B8A-8674-63422307D282}" type="pres">
      <dgm:prSet presAssocID="{6BE9AD78-0640-4C58-9517-F21D026BE19E}" presName="root2" presStyleCnt="0"/>
      <dgm:spPr/>
    </dgm:pt>
    <dgm:pt modelId="{F3F36DED-AE8C-43A0-BC11-AF9CDE8130C2}" type="pres">
      <dgm:prSet presAssocID="{6BE9AD78-0640-4C58-9517-F21D026BE19E}" presName="LevelTwoTextNode" presStyleLbl="node3" presStyleIdx="0" presStyleCnt="7" custScaleX="65007">
        <dgm:presLayoutVars>
          <dgm:chPref val="3"/>
        </dgm:presLayoutVars>
      </dgm:prSet>
      <dgm:spPr/>
      <dgm:t>
        <a:bodyPr/>
        <a:lstStyle/>
        <a:p>
          <a:endParaRPr lang="zh-CN" altLang="en-US"/>
        </a:p>
      </dgm:t>
    </dgm:pt>
    <dgm:pt modelId="{EBB83E19-435A-4ECA-96BE-21013934005F}" type="pres">
      <dgm:prSet presAssocID="{6BE9AD78-0640-4C58-9517-F21D026BE19E}" presName="level3hierChild" presStyleCnt="0"/>
      <dgm:spPr/>
    </dgm:pt>
    <dgm:pt modelId="{35382B99-074A-42E6-8224-8680501ACCD7}" type="pres">
      <dgm:prSet presAssocID="{E27748CB-7D03-495F-BC27-4DCF8F7451DB}" presName="conn2-1" presStyleLbl="parChTrans1D4" presStyleIdx="0" presStyleCnt="9"/>
      <dgm:spPr/>
      <dgm:t>
        <a:bodyPr/>
        <a:lstStyle/>
        <a:p>
          <a:endParaRPr lang="zh-CN" altLang="en-US"/>
        </a:p>
      </dgm:t>
    </dgm:pt>
    <dgm:pt modelId="{88531F20-6438-492E-91EF-24365BEEE47D}" type="pres">
      <dgm:prSet presAssocID="{E27748CB-7D03-495F-BC27-4DCF8F7451DB}" presName="connTx" presStyleLbl="parChTrans1D4" presStyleIdx="0" presStyleCnt="9"/>
      <dgm:spPr/>
      <dgm:t>
        <a:bodyPr/>
        <a:lstStyle/>
        <a:p>
          <a:endParaRPr lang="zh-CN" altLang="en-US"/>
        </a:p>
      </dgm:t>
    </dgm:pt>
    <dgm:pt modelId="{C1C58338-80D6-4564-B60E-058440F97F85}" type="pres">
      <dgm:prSet presAssocID="{7A5BA0F0-492C-4414-941F-15EC786FAAB6}" presName="root2" presStyleCnt="0"/>
      <dgm:spPr/>
    </dgm:pt>
    <dgm:pt modelId="{846EDABC-FC85-4DD8-A742-DB32A3441144}" type="pres">
      <dgm:prSet presAssocID="{7A5BA0F0-492C-4414-941F-15EC786FAAB6}" presName="LevelTwoTextNode" presStyleLbl="node4" presStyleIdx="0" presStyleCnt="9" custScaleX="308933">
        <dgm:presLayoutVars>
          <dgm:chPref val="3"/>
        </dgm:presLayoutVars>
      </dgm:prSet>
      <dgm:spPr/>
      <dgm:t>
        <a:bodyPr/>
        <a:lstStyle/>
        <a:p>
          <a:endParaRPr lang="zh-CN" altLang="en-US"/>
        </a:p>
      </dgm:t>
    </dgm:pt>
    <dgm:pt modelId="{97866AEE-FDA6-436A-A559-2F1F0E92013B}" type="pres">
      <dgm:prSet presAssocID="{7A5BA0F0-492C-4414-941F-15EC786FAAB6}" presName="level3hierChild" presStyleCnt="0"/>
      <dgm:spPr/>
    </dgm:pt>
    <dgm:pt modelId="{68D9732B-4335-4D36-97A1-6BCC6A9F24E4}" type="pres">
      <dgm:prSet presAssocID="{6BA11658-BD33-480E-B77C-206FA0158BF8}" presName="conn2-1" presStyleLbl="parChTrans1D4" presStyleIdx="1" presStyleCnt="9"/>
      <dgm:spPr/>
      <dgm:t>
        <a:bodyPr/>
        <a:lstStyle/>
        <a:p>
          <a:endParaRPr lang="zh-CN" altLang="en-US"/>
        </a:p>
      </dgm:t>
    </dgm:pt>
    <dgm:pt modelId="{58A63182-E5B5-40B2-9DCB-AC0072634632}" type="pres">
      <dgm:prSet presAssocID="{6BA11658-BD33-480E-B77C-206FA0158BF8}" presName="connTx" presStyleLbl="parChTrans1D4" presStyleIdx="1" presStyleCnt="9"/>
      <dgm:spPr/>
      <dgm:t>
        <a:bodyPr/>
        <a:lstStyle/>
        <a:p>
          <a:endParaRPr lang="zh-CN" altLang="en-US"/>
        </a:p>
      </dgm:t>
    </dgm:pt>
    <dgm:pt modelId="{2E4B1FAB-855B-4C6C-A4D3-46C83FC4A064}" type="pres">
      <dgm:prSet presAssocID="{43A3CD2A-0F17-45B6-A081-04FFE182B105}" presName="root2" presStyleCnt="0"/>
      <dgm:spPr/>
    </dgm:pt>
    <dgm:pt modelId="{3F95A88B-28FB-490F-B828-D0336B80111F}" type="pres">
      <dgm:prSet presAssocID="{43A3CD2A-0F17-45B6-A081-04FFE182B105}" presName="LevelTwoTextNode" presStyleLbl="node4" presStyleIdx="1" presStyleCnt="9" custScaleX="126696">
        <dgm:presLayoutVars>
          <dgm:chPref val="3"/>
        </dgm:presLayoutVars>
      </dgm:prSet>
      <dgm:spPr/>
      <dgm:t>
        <a:bodyPr/>
        <a:lstStyle/>
        <a:p>
          <a:endParaRPr lang="zh-CN" altLang="en-US"/>
        </a:p>
      </dgm:t>
    </dgm:pt>
    <dgm:pt modelId="{88D0DB69-0A96-4FA2-9DD0-B1F23EAA36A0}" type="pres">
      <dgm:prSet presAssocID="{43A3CD2A-0F17-45B6-A081-04FFE182B105}" presName="level3hierChild" presStyleCnt="0"/>
      <dgm:spPr/>
    </dgm:pt>
    <dgm:pt modelId="{2994E47E-8382-4A14-A6AF-DA1C202D7B26}" type="pres">
      <dgm:prSet presAssocID="{B6AF2387-33D6-49B8-8812-5F5067036113}" presName="conn2-1" presStyleLbl="parChTrans1D4" presStyleIdx="2" presStyleCnt="9"/>
      <dgm:spPr/>
      <dgm:t>
        <a:bodyPr/>
        <a:lstStyle/>
        <a:p>
          <a:endParaRPr lang="zh-CN" altLang="en-US"/>
        </a:p>
      </dgm:t>
    </dgm:pt>
    <dgm:pt modelId="{E91A905E-0D78-47E6-9D85-6E22DF0EEEDA}" type="pres">
      <dgm:prSet presAssocID="{B6AF2387-33D6-49B8-8812-5F5067036113}" presName="connTx" presStyleLbl="parChTrans1D4" presStyleIdx="2" presStyleCnt="9"/>
      <dgm:spPr/>
      <dgm:t>
        <a:bodyPr/>
        <a:lstStyle/>
        <a:p>
          <a:endParaRPr lang="zh-CN" altLang="en-US"/>
        </a:p>
      </dgm:t>
    </dgm:pt>
    <dgm:pt modelId="{59A4523E-5624-49EA-9851-68BE05CEC42B}" type="pres">
      <dgm:prSet presAssocID="{7F538104-994C-45C0-A82E-47FC914B67B4}" presName="root2" presStyleCnt="0"/>
      <dgm:spPr/>
    </dgm:pt>
    <dgm:pt modelId="{DE2A1C92-14C1-429A-B6FB-3A5B1C6652B2}" type="pres">
      <dgm:prSet presAssocID="{7F538104-994C-45C0-A82E-47FC914B67B4}" presName="LevelTwoTextNode" presStyleLbl="node4" presStyleIdx="2" presStyleCnt="9" custScaleX="126696">
        <dgm:presLayoutVars>
          <dgm:chPref val="3"/>
        </dgm:presLayoutVars>
      </dgm:prSet>
      <dgm:spPr/>
      <dgm:t>
        <a:bodyPr/>
        <a:lstStyle/>
        <a:p>
          <a:endParaRPr lang="zh-CN" altLang="en-US"/>
        </a:p>
      </dgm:t>
    </dgm:pt>
    <dgm:pt modelId="{D5E9C479-516C-498D-BCC8-24B2431DFA0F}" type="pres">
      <dgm:prSet presAssocID="{7F538104-994C-45C0-A82E-47FC914B67B4}" presName="level3hierChild" presStyleCnt="0"/>
      <dgm:spPr/>
    </dgm:pt>
    <dgm:pt modelId="{6BA40CD5-18DC-4441-AC86-449C46ED4B0F}" type="pres">
      <dgm:prSet presAssocID="{F08D51CC-DBAC-47BB-86B6-BA74E082B6EA}" presName="conn2-1" presStyleLbl="parChTrans1D3" presStyleIdx="1" presStyleCnt="7"/>
      <dgm:spPr/>
      <dgm:t>
        <a:bodyPr/>
        <a:lstStyle/>
        <a:p>
          <a:endParaRPr lang="zh-CN" altLang="en-US"/>
        </a:p>
      </dgm:t>
    </dgm:pt>
    <dgm:pt modelId="{10B76542-E108-43ED-A32D-9984FAF727B4}" type="pres">
      <dgm:prSet presAssocID="{F08D51CC-DBAC-47BB-86B6-BA74E082B6EA}" presName="connTx" presStyleLbl="parChTrans1D3" presStyleIdx="1" presStyleCnt="7"/>
      <dgm:spPr/>
      <dgm:t>
        <a:bodyPr/>
        <a:lstStyle/>
        <a:p>
          <a:endParaRPr lang="zh-CN" altLang="en-US"/>
        </a:p>
      </dgm:t>
    </dgm:pt>
    <dgm:pt modelId="{2978B604-78EC-4AB0-9C7C-28DF2112A065}" type="pres">
      <dgm:prSet presAssocID="{838D127F-A1EC-476D-A1C4-7D9E779D5928}" presName="root2" presStyleCnt="0"/>
      <dgm:spPr/>
    </dgm:pt>
    <dgm:pt modelId="{1585DFEA-1443-40B1-834A-F58201912A42}" type="pres">
      <dgm:prSet presAssocID="{838D127F-A1EC-476D-A1C4-7D9E779D5928}" presName="LevelTwoTextNode" presStyleLbl="node3" presStyleIdx="1" presStyleCnt="7" custScaleX="65007">
        <dgm:presLayoutVars>
          <dgm:chPref val="3"/>
        </dgm:presLayoutVars>
      </dgm:prSet>
      <dgm:spPr/>
      <dgm:t>
        <a:bodyPr/>
        <a:lstStyle/>
        <a:p>
          <a:endParaRPr lang="zh-CN" altLang="en-US"/>
        </a:p>
      </dgm:t>
    </dgm:pt>
    <dgm:pt modelId="{F2E36D04-8755-4565-A257-451AA0846241}" type="pres">
      <dgm:prSet presAssocID="{838D127F-A1EC-476D-A1C4-7D9E779D5928}" presName="level3hierChild" presStyleCnt="0"/>
      <dgm:spPr/>
    </dgm:pt>
    <dgm:pt modelId="{9643DDA0-F1E0-4BD6-A885-5670024D4B4E}" type="pres">
      <dgm:prSet presAssocID="{A2835B06-4CD4-47FD-9AEA-3530F88C2DA2}" presName="conn2-1" presStyleLbl="parChTrans1D4" presStyleIdx="3" presStyleCnt="9"/>
      <dgm:spPr/>
      <dgm:t>
        <a:bodyPr/>
        <a:lstStyle/>
        <a:p>
          <a:endParaRPr lang="zh-CN" altLang="en-US"/>
        </a:p>
      </dgm:t>
    </dgm:pt>
    <dgm:pt modelId="{0E073EFE-EC66-4999-9B8A-10D4A4B35CB9}" type="pres">
      <dgm:prSet presAssocID="{A2835B06-4CD4-47FD-9AEA-3530F88C2DA2}" presName="connTx" presStyleLbl="parChTrans1D4" presStyleIdx="3" presStyleCnt="9"/>
      <dgm:spPr/>
      <dgm:t>
        <a:bodyPr/>
        <a:lstStyle/>
        <a:p>
          <a:endParaRPr lang="zh-CN" altLang="en-US"/>
        </a:p>
      </dgm:t>
    </dgm:pt>
    <dgm:pt modelId="{AB99D4BB-BD94-4AE2-8908-051E316CB98E}" type="pres">
      <dgm:prSet presAssocID="{07AD2114-AD0B-4FD4-9321-AE99D0E56B8C}" presName="root2" presStyleCnt="0"/>
      <dgm:spPr/>
    </dgm:pt>
    <dgm:pt modelId="{CBCFD2A9-DAB9-4228-A81B-438BA0531553}" type="pres">
      <dgm:prSet presAssocID="{07AD2114-AD0B-4FD4-9321-AE99D0E56B8C}" presName="LevelTwoTextNode" presStyleLbl="node4" presStyleIdx="3" presStyleCnt="9" custScaleX="308933">
        <dgm:presLayoutVars>
          <dgm:chPref val="3"/>
        </dgm:presLayoutVars>
      </dgm:prSet>
      <dgm:spPr/>
      <dgm:t>
        <a:bodyPr/>
        <a:lstStyle/>
        <a:p>
          <a:endParaRPr lang="zh-CN" altLang="en-US"/>
        </a:p>
      </dgm:t>
    </dgm:pt>
    <dgm:pt modelId="{177D16BB-4334-469C-879B-3A8ACAE7942C}" type="pres">
      <dgm:prSet presAssocID="{07AD2114-AD0B-4FD4-9321-AE99D0E56B8C}" presName="level3hierChild" presStyleCnt="0"/>
      <dgm:spPr/>
    </dgm:pt>
    <dgm:pt modelId="{72930DB9-B79E-459D-B774-734D4653C714}" type="pres">
      <dgm:prSet presAssocID="{7C8EE882-5C42-4982-BF1D-823F5FF464A9}" presName="conn2-1" presStyleLbl="parChTrans1D3" presStyleIdx="2" presStyleCnt="7"/>
      <dgm:spPr/>
      <dgm:t>
        <a:bodyPr/>
        <a:lstStyle/>
        <a:p>
          <a:endParaRPr lang="zh-CN" altLang="en-US"/>
        </a:p>
      </dgm:t>
    </dgm:pt>
    <dgm:pt modelId="{9FC6307E-2A9F-4ECE-A105-EE64170BE4EC}" type="pres">
      <dgm:prSet presAssocID="{7C8EE882-5C42-4982-BF1D-823F5FF464A9}" presName="connTx" presStyleLbl="parChTrans1D3" presStyleIdx="2" presStyleCnt="7"/>
      <dgm:spPr/>
      <dgm:t>
        <a:bodyPr/>
        <a:lstStyle/>
        <a:p>
          <a:endParaRPr lang="zh-CN" altLang="en-US"/>
        </a:p>
      </dgm:t>
    </dgm:pt>
    <dgm:pt modelId="{E1407896-8C24-442E-BDB3-7E7D12B235E8}" type="pres">
      <dgm:prSet presAssocID="{B17986C7-B9E6-457B-9416-3352EA854F76}" presName="root2" presStyleCnt="0"/>
      <dgm:spPr/>
    </dgm:pt>
    <dgm:pt modelId="{DDF9052E-DC22-4349-81AC-8EF7C84EE35E}" type="pres">
      <dgm:prSet presAssocID="{B17986C7-B9E6-457B-9416-3352EA854F76}" presName="LevelTwoTextNode" presStyleLbl="node3" presStyleIdx="2" presStyleCnt="7" custScaleX="65007">
        <dgm:presLayoutVars>
          <dgm:chPref val="3"/>
        </dgm:presLayoutVars>
      </dgm:prSet>
      <dgm:spPr/>
      <dgm:t>
        <a:bodyPr/>
        <a:lstStyle/>
        <a:p>
          <a:endParaRPr lang="zh-CN" altLang="en-US"/>
        </a:p>
      </dgm:t>
    </dgm:pt>
    <dgm:pt modelId="{983F4662-4496-4E59-86FA-7678C28C20BC}" type="pres">
      <dgm:prSet presAssocID="{B17986C7-B9E6-457B-9416-3352EA854F76}" presName="level3hierChild" presStyleCnt="0"/>
      <dgm:spPr/>
    </dgm:pt>
    <dgm:pt modelId="{BED3BE72-56D7-467B-AEB5-24A94780A6D9}" type="pres">
      <dgm:prSet presAssocID="{86D5D0DC-CED8-44D7-A568-DE76D2A25EAD}" presName="conn2-1" presStyleLbl="parChTrans1D4" presStyleIdx="4" presStyleCnt="9"/>
      <dgm:spPr/>
      <dgm:t>
        <a:bodyPr/>
        <a:lstStyle/>
        <a:p>
          <a:endParaRPr lang="zh-CN" altLang="en-US"/>
        </a:p>
      </dgm:t>
    </dgm:pt>
    <dgm:pt modelId="{F6ACC1CD-52F3-47A6-BC2C-5D32D5E49F9E}" type="pres">
      <dgm:prSet presAssocID="{86D5D0DC-CED8-44D7-A568-DE76D2A25EAD}" presName="connTx" presStyleLbl="parChTrans1D4" presStyleIdx="4" presStyleCnt="9"/>
      <dgm:spPr/>
      <dgm:t>
        <a:bodyPr/>
        <a:lstStyle/>
        <a:p>
          <a:endParaRPr lang="zh-CN" altLang="en-US"/>
        </a:p>
      </dgm:t>
    </dgm:pt>
    <dgm:pt modelId="{7E2103A3-B056-4B7D-BA61-D7DE9B5CAA74}" type="pres">
      <dgm:prSet presAssocID="{AB426DDB-AFF9-40EE-9520-52C4AF5D7A1B}" presName="root2" presStyleCnt="0"/>
      <dgm:spPr/>
    </dgm:pt>
    <dgm:pt modelId="{AC440C5F-4366-46CA-B958-28445F229E87}" type="pres">
      <dgm:prSet presAssocID="{AB426DDB-AFF9-40EE-9520-52C4AF5D7A1B}" presName="LevelTwoTextNode" presStyleLbl="node4" presStyleIdx="4" presStyleCnt="9" custScaleX="308933">
        <dgm:presLayoutVars>
          <dgm:chPref val="3"/>
        </dgm:presLayoutVars>
      </dgm:prSet>
      <dgm:spPr/>
      <dgm:t>
        <a:bodyPr/>
        <a:lstStyle/>
        <a:p>
          <a:endParaRPr lang="zh-CN" altLang="en-US"/>
        </a:p>
      </dgm:t>
    </dgm:pt>
    <dgm:pt modelId="{028F9DED-A5FE-48A9-96E7-E6D8C758881B}" type="pres">
      <dgm:prSet presAssocID="{AB426DDB-AFF9-40EE-9520-52C4AF5D7A1B}" presName="level3hierChild" presStyleCnt="0"/>
      <dgm:spPr/>
    </dgm:pt>
    <dgm:pt modelId="{D281B467-1AC2-4F1B-A2DC-1AC6F5046431}" type="pres">
      <dgm:prSet presAssocID="{BB693F4E-E1F1-4CD7-8AA0-76909FEC1813}" presName="conn2-1" presStyleLbl="parChTrans1D3" presStyleIdx="3" presStyleCnt="7"/>
      <dgm:spPr/>
      <dgm:t>
        <a:bodyPr/>
        <a:lstStyle/>
        <a:p>
          <a:endParaRPr lang="zh-CN" altLang="en-US"/>
        </a:p>
      </dgm:t>
    </dgm:pt>
    <dgm:pt modelId="{B7F5EFD6-AE6B-4FF2-AE8C-871BD7288C7F}" type="pres">
      <dgm:prSet presAssocID="{BB693F4E-E1F1-4CD7-8AA0-76909FEC1813}" presName="connTx" presStyleLbl="parChTrans1D3" presStyleIdx="3" presStyleCnt="7"/>
      <dgm:spPr/>
      <dgm:t>
        <a:bodyPr/>
        <a:lstStyle/>
        <a:p>
          <a:endParaRPr lang="zh-CN" altLang="en-US"/>
        </a:p>
      </dgm:t>
    </dgm:pt>
    <dgm:pt modelId="{B2B9A082-951E-4D37-A592-95769D33DD4C}" type="pres">
      <dgm:prSet presAssocID="{420C7DCB-5A93-4DA2-91FC-ACBB88042A93}" presName="root2" presStyleCnt="0"/>
      <dgm:spPr/>
    </dgm:pt>
    <dgm:pt modelId="{E79C8A69-2EE6-4337-9CC5-0329D5C3D7A1}" type="pres">
      <dgm:prSet presAssocID="{420C7DCB-5A93-4DA2-91FC-ACBB88042A93}" presName="LevelTwoTextNode" presStyleLbl="node3" presStyleIdx="3" presStyleCnt="7" custScaleX="65007">
        <dgm:presLayoutVars>
          <dgm:chPref val="3"/>
        </dgm:presLayoutVars>
      </dgm:prSet>
      <dgm:spPr/>
      <dgm:t>
        <a:bodyPr/>
        <a:lstStyle/>
        <a:p>
          <a:endParaRPr lang="zh-CN" altLang="en-US"/>
        </a:p>
      </dgm:t>
    </dgm:pt>
    <dgm:pt modelId="{2186F3C0-8C8B-49E4-B5FD-9BD0D9B962AC}" type="pres">
      <dgm:prSet presAssocID="{420C7DCB-5A93-4DA2-91FC-ACBB88042A93}" presName="level3hierChild" presStyleCnt="0"/>
      <dgm:spPr/>
    </dgm:pt>
    <dgm:pt modelId="{B8F929CF-9A5A-4FC8-8E7F-582A54771BC2}" type="pres">
      <dgm:prSet presAssocID="{8994E0FF-A3A2-4A8E-A561-ACE3CF713BEC}" presName="conn2-1" presStyleLbl="parChTrans1D4" presStyleIdx="5" presStyleCnt="9"/>
      <dgm:spPr/>
      <dgm:t>
        <a:bodyPr/>
        <a:lstStyle/>
        <a:p>
          <a:endParaRPr lang="zh-CN" altLang="en-US"/>
        </a:p>
      </dgm:t>
    </dgm:pt>
    <dgm:pt modelId="{A7455E0C-AD6A-488F-9E5C-138F67952332}" type="pres">
      <dgm:prSet presAssocID="{8994E0FF-A3A2-4A8E-A561-ACE3CF713BEC}" presName="connTx" presStyleLbl="parChTrans1D4" presStyleIdx="5" presStyleCnt="9"/>
      <dgm:spPr/>
      <dgm:t>
        <a:bodyPr/>
        <a:lstStyle/>
        <a:p>
          <a:endParaRPr lang="zh-CN" altLang="en-US"/>
        </a:p>
      </dgm:t>
    </dgm:pt>
    <dgm:pt modelId="{210DE3A6-3AF5-4199-8EF2-BBDF9197CEB3}" type="pres">
      <dgm:prSet presAssocID="{DEFF5961-B7E2-4A07-A791-089017CBFB32}" presName="root2" presStyleCnt="0"/>
      <dgm:spPr/>
    </dgm:pt>
    <dgm:pt modelId="{87757191-81F6-43D0-B764-251C35D367B5}" type="pres">
      <dgm:prSet presAssocID="{DEFF5961-B7E2-4A07-A791-089017CBFB32}" presName="LevelTwoTextNode" presStyleLbl="node4" presStyleIdx="5" presStyleCnt="9" custScaleX="308933">
        <dgm:presLayoutVars>
          <dgm:chPref val="3"/>
        </dgm:presLayoutVars>
      </dgm:prSet>
      <dgm:spPr/>
      <dgm:t>
        <a:bodyPr/>
        <a:lstStyle/>
        <a:p>
          <a:endParaRPr lang="zh-CN" altLang="en-US"/>
        </a:p>
      </dgm:t>
    </dgm:pt>
    <dgm:pt modelId="{8C87C87E-5E8D-4783-B021-4F52499321C7}" type="pres">
      <dgm:prSet presAssocID="{DEFF5961-B7E2-4A07-A791-089017CBFB32}" presName="level3hierChild" presStyleCnt="0"/>
      <dgm:spPr/>
    </dgm:pt>
    <dgm:pt modelId="{F12A242B-FE07-4E4E-9E23-6E73146A7DEE}" type="pres">
      <dgm:prSet presAssocID="{F287425B-CA72-4A2D-B4A4-8A730774B47C}" presName="conn2-1" presStyleLbl="parChTrans1D2" presStyleIdx="1" presStyleCnt="2"/>
      <dgm:spPr/>
      <dgm:t>
        <a:bodyPr/>
        <a:lstStyle/>
        <a:p>
          <a:endParaRPr lang="zh-CN" altLang="en-US"/>
        </a:p>
      </dgm:t>
    </dgm:pt>
    <dgm:pt modelId="{0A38A1CB-69EA-4F97-89CF-F0D5BC0AFFD7}" type="pres">
      <dgm:prSet presAssocID="{F287425B-CA72-4A2D-B4A4-8A730774B47C}" presName="connTx" presStyleLbl="parChTrans1D2" presStyleIdx="1" presStyleCnt="2"/>
      <dgm:spPr/>
      <dgm:t>
        <a:bodyPr/>
        <a:lstStyle/>
        <a:p>
          <a:endParaRPr lang="zh-CN" altLang="en-US"/>
        </a:p>
      </dgm:t>
    </dgm:pt>
    <dgm:pt modelId="{14393184-84B3-457B-B514-5A191C50BA3B}" type="pres">
      <dgm:prSet presAssocID="{0E500BD7-69C8-4751-AB35-5ED50DA8A908}" presName="root2" presStyleCnt="0"/>
      <dgm:spPr/>
    </dgm:pt>
    <dgm:pt modelId="{B5CE74D4-852A-4B9E-A9F2-CE80DA378289}" type="pres">
      <dgm:prSet presAssocID="{0E500BD7-69C8-4751-AB35-5ED50DA8A908}" presName="LevelTwoTextNode" presStyleLbl="node2" presStyleIdx="1" presStyleCnt="2">
        <dgm:presLayoutVars>
          <dgm:chPref val="3"/>
        </dgm:presLayoutVars>
      </dgm:prSet>
      <dgm:spPr/>
      <dgm:t>
        <a:bodyPr/>
        <a:lstStyle/>
        <a:p>
          <a:endParaRPr lang="zh-CN" altLang="en-US"/>
        </a:p>
      </dgm:t>
    </dgm:pt>
    <dgm:pt modelId="{FE0198F2-9579-4EEA-9ADB-BB9793EBE3D7}" type="pres">
      <dgm:prSet presAssocID="{0E500BD7-69C8-4751-AB35-5ED50DA8A908}" presName="level3hierChild" presStyleCnt="0"/>
      <dgm:spPr/>
    </dgm:pt>
    <dgm:pt modelId="{7C4C9B30-15C1-4A8F-97DF-588183C5B0ED}" type="pres">
      <dgm:prSet presAssocID="{A1C2E71A-857F-4669-99B5-0FC3BFAF5525}" presName="conn2-1" presStyleLbl="parChTrans1D3" presStyleIdx="4" presStyleCnt="7"/>
      <dgm:spPr/>
      <dgm:t>
        <a:bodyPr/>
        <a:lstStyle/>
        <a:p>
          <a:endParaRPr lang="zh-CN" altLang="en-US"/>
        </a:p>
      </dgm:t>
    </dgm:pt>
    <dgm:pt modelId="{B0B75DA2-13B0-4DE3-9416-0E1C14F73A5C}" type="pres">
      <dgm:prSet presAssocID="{A1C2E71A-857F-4669-99B5-0FC3BFAF5525}" presName="connTx" presStyleLbl="parChTrans1D3" presStyleIdx="4" presStyleCnt="7"/>
      <dgm:spPr/>
      <dgm:t>
        <a:bodyPr/>
        <a:lstStyle/>
        <a:p>
          <a:endParaRPr lang="zh-CN" altLang="en-US"/>
        </a:p>
      </dgm:t>
    </dgm:pt>
    <dgm:pt modelId="{18C2B8A4-8030-4E44-84B6-F2193C268ECF}" type="pres">
      <dgm:prSet presAssocID="{164A1812-4E85-42A0-A041-AFE47AED7D98}" presName="root2" presStyleCnt="0"/>
      <dgm:spPr/>
    </dgm:pt>
    <dgm:pt modelId="{1142F949-7C89-41DD-A942-6974AF8BC38C}" type="pres">
      <dgm:prSet presAssocID="{164A1812-4E85-42A0-A041-AFE47AED7D98}" presName="LevelTwoTextNode" presStyleLbl="node3" presStyleIdx="4" presStyleCnt="7" custScaleX="65007">
        <dgm:presLayoutVars>
          <dgm:chPref val="3"/>
        </dgm:presLayoutVars>
      </dgm:prSet>
      <dgm:spPr/>
      <dgm:t>
        <a:bodyPr/>
        <a:lstStyle/>
        <a:p>
          <a:endParaRPr lang="zh-CN" altLang="en-US"/>
        </a:p>
      </dgm:t>
    </dgm:pt>
    <dgm:pt modelId="{4E259EEE-7CC2-46B2-B10A-2768A39A93D6}" type="pres">
      <dgm:prSet presAssocID="{164A1812-4E85-42A0-A041-AFE47AED7D98}" presName="level3hierChild" presStyleCnt="0"/>
      <dgm:spPr/>
    </dgm:pt>
    <dgm:pt modelId="{76098730-044E-4A59-84BC-774672ABFCB5}" type="pres">
      <dgm:prSet presAssocID="{26B769F7-0483-49BF-BC0D-ED4FD43855A2}" presName="conn2-1" presStyleLbl="parChTrans1D4" presStyleIdx="6" presStyleCnt="9"/>
      <dgm:spPr/>
      <dgm:t>
        <a:bodyPr/>
        <a:lstStyle/>
        <a:p>
          <a:endParaRPr lang="zh-CN" altLang="en-US"/>
        </a:p>
      </dgm:t>
    </dgm:pt>
    <dgm:pt modelId="{B0DE4811-E9E3-4C4C-9057-333B186667AC}" type="pres">
      <dgm:prSet presAssocID="{26B769F7-0483-49BF-BC0D-ED4FD43855A2}" presName="connTx" presStyleLbl="parChTrans1D4" presStyleIdx="6" presStyleCnt="9"/>
      <dgm:spPr/>
      <dgm:t>
        <a:bodyPr/>
        <a:lstStyle/>
        <a:p>
          <a:endParaRPr lang="zh-CN" altLang="en-US"/>
        </a:p>
      </dgm:t>
    </dgm:pt>
    <dgm:pt modelId="{40D1BE20-F260-4787-85DC-D6D552A6A360}" type="pres">
      <dgm:prSet presAssocID="{80697E5B-5771-469D-98AC-3176AD745142}" presName="root2" presStyleCnt="0"/>
      <dgm:spPr/>
    </dgm:pt>
    <dgm:pt modelId="{9A54ACD1-7A6A-4AD9-89EE-5BF6BBC3540E}" type="pres">
      <dgm:prSet presAssocID="{80697E5B-5771-469D-98AC-3176AD745142}" presName="LevelTwoTextNode" presStyleLbl="node4" presStyleIdx="6" presStyleCnt="9" custScaleX="308933">
        <dgm:presLayoutVars>
          <dgm:chPref val="3"/>
        </dgm:presLayoutVars>
      </dgm:prSet>
      <dgm:spPr/>
      <dgm:t>
        <a:bodyPr/>
        <a:lstStyle/>
        <a:p>
          <a:endParaRPr lang="zh-CN" altLang="en-US"/>
        </a:p>
      </dgm:t>
    </dgm:pt>
    <dgm:pt modelId="{0BB27925-08FE-46D1-94DC-E4019F594E3C}" type="pres">
      <dgm:prSet presAssocID="{80697E5B-5771-469D-98AC-3176AD745142}" presName="level3hierChild" presStyleCnt="0"/>
      <dgm:spPr/>
    </dgm:pt>
    <dgm:pt modelId="{D5C5DEF5-A95E-4B27-AAAB-19258C079A3A}" type="pres">
      <dgm:prSet presAssocID="{E3B088A5-7394-4A54-97B8-95C5227C4AB6}" presName="conn2-1" presStyleLbl="parChTrans1D3" presStyleIdx="5" presStyleCnt="7"/>
      <dgm:spPr/>
      <dgm:t>
        <a:bodyPr/>
        <a:lstStyle/>
        <a:p>
          <a:endParaRPr lang="zh-CN" altLang="en-US"/>
        </a:p>
      </dgm:t>
    </dgm:pt>
    <dgm:pt modelId="{BCAE0B3A-5858-4BF6-822F-01023788301B}" type="pres">
      <dgm:prSet presAssocID="{E3B088A5-7394-4A54-97B8-95C5227C4AB6}" presName="connTx" presStyleLbl="parChTrans1D3" presStyleIdx="5" presStyleCnt="7"/>
      <dgm:spPr/>
      <dgm:t>
        <a:bodyPr/>
        <a:lstStyle/>
        <a:p>
          <a:endParaRPr lang="zh-CN" altLang="en-US"/>
        </a:p>
      </dgm:t>
    </dgm:pt>
    <dgm:pt modelId="{813B0CCD-460C-404C-B0FC-D1A8E9E338F2}" type="pres">
      <dgm:prSet presAssocID="{3D2BAA18-CD1F-4681-9790-0F6CDBD5705F}" presName="root2" presStyleCnt="0"/>
      <dgm:spPr/>
    </dgm:pt>
    <dgm:pt modelId="{C8F0C5A7-F71D-45F5-98C7-4C119D213E33}" type="pres">
      <dgm:prSet presAssocID="{3D2BAA18-CD1F-4681-9790-0F6CDBD5705F}" presName="LevelTwoTextNode" presStyleLbl="node3" presStyleIdx="5" presStyleCnt="7" custScaleX="65007">
        <dgm:presLayoutVars>
          <dgm:chPref val="3"/>
        </dgm:presLayoutVars>
      </dgm:prSet>
      <dgm:spPr/>
      <dgm:t>
        <a:bodyPr/>
        <a:lstStyle/>
        <a:p>
          <a:endParaRPr lang="zh-CN" altLang="en-US"/>
        </a:p>
      </dgm:t>
    </dgm:pt>
    <dgm:pt modelId="{9E0DB278-5696-4571-B7D3-93E58DCD16A3}" type="pres">
      <dgm:prSet presAssocID="{3D2BAA18-CD1F-4681-9790-0F6CDBD5705F}" presName="level3hierChild" presStyleCnt="0"/>
      <dgm:spPr/>
    </dgm:pt>
    <dgm:pt modelId="{F33A1E74-F5CE-4F42-9F9C-CC2068239A19}" type="pres">
      <dgm:prSet presAssocID="{73D0DF36-05E3-472B-AF82-C199B56FF9BB}" presName="conn2-1" presStyleLbl="parChTrans1D4" presStyleIdx="7" presStyleCnt="9"/>
      <dgm:spPr/>
      <dgm:t>
        <a:bodyPr/>
        <a:lstStyle/>
        <a:p>
          <a:endParaRPr lang="zh-CN" altLang="en-US"/>
        </a:p>
      </dgm:t>
    </dgm:pt>
    <dgm:pt modelId="{B1221ECD-0324-4CD8-AF1E-B3F1D0EE2415}" type="pres">
      <dgm:prSet presAssocID="{73D0DF36-05E3-472B-AF82-C199B56FF9BB}" presName="connTx" presStyleLbl="parChTrans1D4" presStyleIdx="7" presStyleCnt="9"/>
      <dgm:spPr/>
      <dgm:t>
        <a:bodyPr/>
        <a:lstStyle/>
        <a:p>
          <a:endParaRPr lang="zh-CN" altLang="en-US"/>
        </a:p>
      </dgm:t>
    </dgm:pt>
    <dgm:pt modelId="{9B690DF1-6812-447D-9D21-481EBD069B44}" type="pres">
      <dgm:prSet presAssocID="{A99097B5-CFE3-4977-8784-95709DFCE46D}" presName="root2" presStyleCnt="0"/>
      <dgm:spPr/>
    </dgm:pt>
    <dgm:pt modelId="{EA1FA789-E4E4-462F-95F2-4ACDEEC6E5D2}" type="pres">
      <dgm:prSet presAssocID="{A99097B5-CFE3-4977-8784-95709DFCE46D}" presName="LevelTwoTextNode" presStyleLbl="node4" presStyleIdx="7" presStyleCnt="9" custScaleX="308933">
        <dgm:presLayoutVars>
          <dgm:chPref val="3"/>
        </dgm:presLayoutVars>
      </dgm:prSet>
      <dgm:spPr/>
      <dgm:t>
        <a:bodyPr/>
        <a:lstStyle/>
        <a:p>
          <a:endParaRPr lang="zh-CN" altLang="en-US"/>
        </a:p>
      </dgm:t>
    </dgm:pt>
    <dgm:pt modelId="{A3A3BF1E-60B7-4D6A-8B1C-8DD864935AFB}" type="pres">
      <dgm:prSet presAssocID="{A99097B5-CFE3-4977-8784-95709DFCE46D}" presName="level3hierChild" presStyleCnt="0"/>
      <dgm:spPr/>
    </dgm:pt>
    <dgm:pt modelId="{9F206E55-2983-4C57-987B-68425545A9FE}" type="pres">
      <dgm:prSet presAssocID="{CE38987C-E3B9-4027-B1C9-96B0120CBC0E}" presName="conn2-1" presStyleLbl="parChTrans1D3" presStyleIdx="6" presStyleCnt="7"/>
      <dgm:spPr/>
      <dgm:t>
        <a:bodyPr/>
        <a:lstStyle/>
        <a:p>
          <a:endParaRPr lang="zh-CN" altLang="en-US"/>
        </a:p>
      </dgm:t>
    </dgm:pt>
    <dgm:pt modelId="{5A170BDA-78FF-4582-82DD-89AC4E5B90DA}" type="pres">
      <dgm:prSet presAssocID="{CE38987C-E3B9-4027-B1C9-96B0120CBC0E}" presName="connTx" presStyleLbl="parChTrans1D3" presStyleIdx="6" presStyleCnt="7"/>
      <dgm:spPr/>
      <dgm:t>
        <a:bodyPr/>
        <a:lstStyle/>
        <a:p>
          <a:endParaRPr lang="zh-CN" altLang="en-US"/>
        </a:p>
      </dgm:t>
    </dgm:pt>
    <dgm:pt modelId="{7BFF41FB-8820-4630-936B-9EF56B3FABB6}" type="pres">
      <dgm:prSet presAssocID="{5B0B6254-D94B-413E-BBCF-46DE41479198}" presName="root2" presStyleCnt="0"/>
      <dgm:spPr/>
    </dgm:pt>
    <dgm:pt modelId="{D539CEFB-F8D0-4E81-A358-6A92AF9C3832}" type="pres">
      <dgm:prSet presAssocID="{5B0B6254-D94B-413E-BBCF-46DE41479198}" presName="LevelTwoTextNode" presStyleLbl="node3" presStyleIdx="6" presStyleCnt="7" custScaleX="65007">
        <dgm:presLayoutVars>
          <dgm:chPref val="3"/>
        </dgm:presLayoutVars>
      </dgm:prSet>
      <dgm:spPr/>
      <dgm:t>
        <a:bodyPr/>
        <a:lstStyle/>
        <a:p>
          <a:endParaRPr lang="zh-CN" altLang="en-US"/>
        </a:p>
      </dgm:t>
    </dgm:pt>
    <dgm:pt modelId="{9ECE322D-146A-4F0C-9BF8-5752A993BAB6}" type="pres">
      <dgm:prSet presAssocID="{5B0B6254-D94B-413E-BBCF-46DE41479198}" presName="level3hierChild" presStyleCnt="0"/>
      <dgm:spPr/>
    </dgm:pt>
    <dgm:pt modelId="{32FB8A0D-30DA-471B-9A94-BF71D2FA57FE}" type="pres">
      <dgm:prSet presAssocID="{4F7A8B1E-CC1E-46A0-A0AD-A53543F5F3EA}" presName="conn2-1" presStyleLbl="parChTrans1D4" presStyleIdx="8" presStyleCnt="9"/>
      <dgm:spPr/>
      <dgm:t>
        <a:bodyPr/>
        <a:lstStyle/>
        <a:p>
          <a:endParaRPr lang="zh-CN" altLang="en-US"/>
        </a:p>
      </dgm:t>
    </dgm:pt>
    <dgm:pt modelId="{079A0C6A-D02B-4392-94B8-3FC550834F97}" type="pres">
      <dgm:prSet presAssocID="{4F7A8B1E-CC1E-46A0-A0AD-A53543F5F3EA}" presName="connTx" presStyleLbl="parChTrans1D4" presStyleIdx="8" presStyleCnt="9"/>
      <dgm:spPr/>
      <dgm:t>
        <a:bodyPr/>
        <a:lstStyle/>
        <a:p>
          <a:endParaRPr lang="zh-CN" altLang="en-US"/>
        </a:p>
      </dgm:t>
    </dgm:pt>
    <dgm:pt modelId="{E6A66CFE-A4CD-4BDB-98E9-FD0F9EEBACE9}" type="pres">
      <dgm:prSet presAssocID="{F75D2E73-CD67-46B4-830C-5E268FEE6D93}" presName="root2" presStyleCnt="0"/>
      <dgm:spPr/>
    </dgm:pt>
    <dgm:pt modelId="{1CC0EC55-2906-482C-BD2B-5654F015DE1F}" type="pres">
      <dgm:prSet presAssocID="{F75D2E73-CD67-46B4-830C-5E268FEE6D93}" presName="LevelTwoTextNode" presStyleLbl="node4" presStyleIdx="8" presStyleCnt="9" custScaleX="308933">
        <dgm:presLayoutVars>
          <dgm:chPref val="3"/>
        </dgm:presLayoutVars>
      </dgm:prSet>
      <dgm:spPr/>
      <dgm:t>
        <a:bodyPr/>
        <a:lstStyle/>
        <a:p>
          <a:endParaRPr lang="zh-CN" altLang="en-US"/>
        </a:p>
      </dgm:t>
    </dgm:pt>
    <dgm:pt modelId="{822ADFD1-BD83-4EC6-8A6E-507D90E7C2BC}" type="pres">
      <dgm:prSet presAssocID="{F75D2E73-CD67-46B4-830C-5E268FEE6D93}" presName="level3hierChild" presStyleCnt="0"/>
      <dgm:spPr/>
    </dgm:pt>
  </dgm:ptLst>
  <dgm:cxnLst>
    <dgm:cxn modelId="{EE661B8D-5241-4DC9-9E56-CB3947C450C7}" type="presOf" srcId="{A2835B06-4CD4-47FD-9AEA-3530F88C2DA2}" destId="{9643DDA0-F1E0-4BD6-A885-5670024D4B4E}" srcOrd="0" destOrd="0" presId="urn:microsoft.com/office/officeart/2005/8/layout/hierarchy2"/>
    <dgm:cxn modelId="{24799FE1-63B8-47AD-A35E-C59D0E556354}" srcId="{28601D88-955F-4321-923E-16C96247CDBC}" destId="{420C7DCB-5A93-4DA2-91FC-ACBB88042A93}" srcOrd="3" destOrd="0" parTransId="{BB693F4E-E1F1-4CD7-8AA0-76909FEC1813}" sibTransId="{34097D66-46CC-4F87-B55C-A92B55195ACE}"/>
    <dgm:cxn modelId="{041BCA3E-773F-43C9-B183-0B12BC2732EA}" type="presOf" srcId="{164A1812-4E85-42A0-A041-AFE47AED7D98}" destId="{1142F949-7C89-41DD-A942-6974AF8BC38C}" srcOrd="0" destOrd="0" presId="urn:microsoft.com/office/officeart/2005/8/layout/hierarchy2"/>
    <dgm:cxn modelId="{8BAEDB98-23C6-4867-84A1-C7F98EE2DD93}" srcId="{6EF4CF6B-6CAE-476B-86FF-38685446BEFD}" destId="{1634377C-954B-4124-8597-1CC2B4BB49AA}" srcOrd="0" destOrd="0" parTransId="{8F8EF08C-0F34-4DA3-B170-26AA32B547C4}" sibTransId="{ED6D083C-4249-49B2-BFE4-EC45E8AB41F0}"/>
    <dgm:cxn modelId="{819FAE7C-2CCD-4F8C-A8DB-CD485D8C1B3F}" type="presOf" srcId="{80697E5B-5771-469D-98AC-3176AD745142}" destId="{9A54ACD1-7A6A-4AD9-89EE-5BF6BBC3540E}" srcOrd="0" destOrd="0" presId="urn:microsoft.com/office/officeart/2005/8/layout/hierarchy2"/>
    <dgm:cxn modelId="{C0380338-B22A-45D2-A77E-9C1928F91AB6}" srcId="{0E500BD7-69C8-4751-AB35-5ED50DA8A908}" destId="{5B0B6254-D94B-413E-BBCF-46DE41479198}" srcOrd="2" destOrd="0" parTransId="{CE38987C-E3B9-4027-B1C9-96B0120CBC0E}" sibTransId="{E8AB3903-FF50-4837-A14C-DE0F14451DE4}"/>
    <dgm:cxn modelId="{642C9333-3E4C-4D6B-839C-D33F33CECDB1}" type="presOf" srcId="{28C4D5D2-2EEA-4D4B-B3DC-E7FB282FD4E1}" destId="{C7712372-0295-4795-ACC4-8DAE4A69C9E1}" srcOrd="1" destOrd="0" presId="urn:microsoft.com/office/officeart/2005/8/layout/hierarchy2"/>
    <dgm:cxn modelId="{BBD9196C-2135-41E8-9DC6-9083F5B4BF06}" type="presOf" srcId="{AB426DDB-AFF9-40EE-9520-52C4AF5D7A1B}" destId="{AC440C5F-4366-46CA-B958-28445F229E87}" srcOrd="0" destOrd="0" presId="urn:microsoft.com/office/officeart/2005/8/layout/hierarchy2"/>
    <dgm:cxn modelId="{D3952A2E-75C8-4388-BB3E-CC4EDF706B1A}" srcId="{1634377C-954B-4124-8597-1CC2B4BB49AA}" destId="{0E500BD7-69C8-4751-AB35-5ED50DA8A908}" srcOrd="1" destOrd="0" parTransId="{F287425B-CA72-4A2D-B4A4-8A730774B47C}" sibTransId="{EDFB0307-062A-4B6B-8F15-8049B8EE9F51}"/>
    <dgm:cxn modelId="{18B1ADB5-88FD-4858-8231-D21BDF8AADE1}" type="presOf" srcId="{6BE9AD78-0640-4C58-9517-F21D026BE19E}" destId="{F3F36DED-AE8C-43A0-BC11-AF9CDE8130C2}" srcOrd="0" destOrd="0" presId="urn:microsoft.com/office/officeart/2005/8/layout/hierarchy2"/>
    <dgm:cxn modelId="{94B274F4-C0EF-4A48-B20D-DF44DA62EC24}" type="presOf" srcId="{F287425B-CA72-4A2D-B4A4-8A730774B47C}" destId="{0A38A1CB-69EA-4F97-89CF-F0D5BC0AFFD7}" srcOrd="1" destOrd="0" presId="urn:microsoft.com/office/officeart/2005/8/layout/hierarchy2"/>
    <dgm:cxn modelId="{C5001A45-9962-4B92-A7CB-F5049928FC98}" type="presOf" srcId="{B6AF2387-33D6-49B8-8812-5F5067036113}" destId="{E91A905E-0D78-47E6-9D85-6E22DF0EEEDA}" srcOrd="1" destOrd="0" presId="urn:microsoft.com/office/officeart/2005/8/layout/hierarchy2"/>
    <dgm:cxn modelId="{93D2532C-3502-43AD-81B5-42EA625A8F33}" type="presOf" srcId="{4F7A8B1E-CC1E-46A0-A0AD-A53543F5F3EA}" destId="{079A0C6A-D02B-4392-94B8-3FC550834F97}" srcOrd="1" destOrd="0" presId="urn:microsoft.com/office/officeart/2005/8/layout/hierarchy2"/>
    <dgm:cxn modelId="{27C50C9C-1C8C-4370-A3C9-67301C8F0EF7}" type="presOf" srcId="{1634377C-954B-4124-8597-1CC2B4BB49AA}" destId="{5AE54819-2825-44D9-8402-F889B557B42A}" srcOrd="0" destOrd="0" presId="urn:microsoft.com/office/officeart/2005/8/layout/hierarchy2"/>
    <dgm:cxn modelId="{E4E54D20-8054-4DC2-9F0D-7882829045B8}" type="presOf" srcId="{26B769F7-0483-49BF-BC0D-ED4FD43855A2}" destId="{76098730-044E-4A59-84BC-774672ABFCB5}" srcOrd="0" destOrd="0" presId="urn:microsoft.com/office/officeart/2005/8/layout/hierarchy2"/>
    <dgm:cxn modelId="{648C46DD-E400-4C9A-ACE6-E0D1A057392C}" type="presOf" srcId="{6EF4CF6B-6CAE-476B-86FF-38685446BEFD}" destId="{11F1DB36-8AE4-4A2A-8C97-C56D56753D4A}" srcOrd="0" destOrd="0" presId="urn:microsoft.com/office/officeart/2005/8/layout/hierarchy2"/>
    <dgm:cxn modelId="{015999F0-5A3C-4ADF-92D2-BB3933574BE1}" srcId="{0E500BD7-69C8-4751-AB35-5ED50DA8A908}" destId="{164A1812-4E85-42A0-A041-AFE47AED7D98}" srcOrd="0" destOrd="0" parTransId="{A1C2E71A-857F-4669-99B5-0FC3BFAF5525}" sibTransId="{AAE17C74-DA3F-4493-9751-CD31D8F314A1}"/>
    <dgm:cxn modelId="{7D159360-B115-4751-B7E2-FEC33E285D69}" type="presOf" srcId="{A1C2E71A-857F-4669-99B5-0FC3BFAF5525}" destId="{B0B75DA2-13B0-4DE3-9416-0E1C14F73A5C}" srcOrd="1" destOrd="0" presId="urn:microsoft.com/office/officeart/2005/8/layout/hierarchy2"/>
    <dgm:cxn modelId="{E2B1A27F-8501-4402-9F51-D22E16733561}" type="presOf" srcId="{8994E0FF-A3A2-4A8E-A561-ACE3CF713BEC}" destId="{A7455E0C-AD6A-488F-9E5C-138F67952332}" srcOrd="1" destOrd="0" presId="urn:microsoft.com/office/officeart/2005/8/layout/hierarchy2"/>
    <dgm:cxn modelId="{22FCF10F-86C3-4065-8CCA-A63142DD25E9}" type="presOf" srcId="{B6AF2387-33D6-49B8-8812-5F5067036113}" destId="{2994E47E-8382-4A14-A6AF-DA1C202D7B26}" srcOrd="0" destOrd="0" presId="urn:microsoft.com/office/officeart/2005/8/layout/hierarchy2"/>
    <dgm:cxn modelId="{36FB892F-ADA6-4457-AC8C-676F07CA1991}" type="presOf" srcId="{CE38987C-E3B9-4027-B1C9-96B0120CBC0E}" destId="{9F206E55-2983-4C57-987B-68425545A9FE}" srcOrd="0" destOrd="0" presId="urn:microsoft.com/office/officeart/2005/8/layout/hierarchy2"/>
    <dgm:cxn modelId="{94A08167-C329-439C-B9CC-3C04F7F4501D}" srcId="{7A5BA0F0-492C-4414-941F-15EC786FAAB6}" destId="{7F538104-994C-45C0-A82E-47FC914B67B4}" srcOrd="1" destOrd="0" parTransId="{B6AF2387-33D6-49B8-8812-5F5067036113}" sibTransId="{EE509E0C-2782-4E04-B115-9F66CF3EC3AB}"/>
    <dgm:cxn modelId="{17B30259-0371-4EB4-9DF2-3598DD208788}" srcId="{5B0B6254-D94B-413E-BBCF-46DE41479198}" destId="{F75D2E73-CD67-46B4-830C-5E268FEE6D93}" srcOrd="0" destOrd="0" parTransId="{4F7A8B1E-CC1E-46A0-A0AD-A53543F5F3EA}" sibTransId="{120E1567-CD1C-4FFA-8205-381880D70AFC}"/>
    <dgm:cxn modelId="{97222801-141E-4F87-8C59-29A0D34BD910}" type="presOf" srcId="{73D0DF36-05E3-472B-AF82-C199B56FF9BB}" destId="{B1221ECD-0324-4CD8-AF1E-B3F1D0EE2415}" srcOrd="1" destOrd="0" presId="urn:microsoft.com/office/officeart/2005/8/layout/hierarchy2"/>
    <dgm:cxn modelId="{2942E0D9-9103-4ED9-896B-056575C8034E}" type="presOf" srcId="{86D5D0DC-CED8-44D7-A568-DE76D2A25EAD}" destId="{BED3BE72-56D7-467B-AEB5-24A94780A6D9}" srcOrd="0" destOrd="0" presId="urn:microsoft.com/office/officeart/2005/8/layout/hierarchy2"/>
    <dgm:cxn modelId="{5A209CE0-B7B7-4BA5-8F06-F450D6F3F4C9}" type="presOf" srcId="{7F538104-994C-45C0-A82E-47FC914B67B4}" destId="{DE2A1C92-14C1-429A-B6FB-3A5B1C6652B2}" srcOrd="0" destOrd="0" presId="urn:microsoft.com/office/officeart/2005/8/layout/hierarchy2"/>
    <dgm:cxn modelId="{6523DE64-9AAA-4153-A9D9-6666090212DB}" type="presOf" srcId="{E27748CB-7D03-495F-BC27-4DCF8F7451DB}" destId="{35382B99-074A-42E6-8224-8680501ACCD7}" srcOrd="0" destOrd="0" presId="urn:microsoft.com/office/officeart/2005/8/layout/hierarchy2"/>
    <dgm:cxn modelId="{9FE61A7E-E553-4031-95C8-9D9B1108518D}" type="presOf" srcId="{BB693F4E-E1F1-4CD7-8AA0-76909FEC1813}" destId="{D281B467-1AC2-4F1B-A2DC-1AC6F5046431}" srcOrd="0" destOrd="0" presId="urn:microsoft.com/office/officeart/2005/8/layout/hierarchy2"/>
    <dgm:cxn modelId="{C5692045-AB28-46FF-810D-E0551C7B3FAB}" type="presOf" srcId="{26B769F7-0483-49BF-BC0D-ED4FD43855A2}" destId="{B0DE4811-E9E3-4C4C-9057-333B186667AC}" srcOrd="1" destOrd="0" presId="urn:microsoft.com/office/officeart/2005/8/layout/hierarchy2"/>
    <dgm:cxn modelId="{6D328299-CFD6-4115-A00E-97879F1FB2B9}" type="presOf" srcId="{CE38987C-E3B9-4027-B1C9-96B0120CBC0E}" destId="{5A170BDA-78FF-4582-82DD-89AC4E5B90DA}" srcOrd="1" destOrd="0" presId="urn:microsoft.com/office/officeart/2005/8/layout/hierarchy2"/>
    <dgm:cxn modelId="{EC2AD01C-B5A4-4561-B1B8-D08992A75AC4}" srcId="{B17986C7-B9E6-457B-9416-3352EA854F76}" destId="{AB426DDB-AFF9-40EE-9520-52C4AF5D7A1B}" srcOrd="0" destOrd="0" parTransId="{86D5D0DC-CED8-44D7-A568-DE76D2A25EAD}" sibTransId="{DD1387C0-B85D-4768-8F6C-B071FBAAEB4E}"/>
    <dgm:cxn modelId="{7879DC58-0705-4FB8-BF68-6F8836C2B88C}" type="presOf" srcId="{8994E0FF-A3A2-4A8E-A561-ACE3CF713BEC}" destId="{B8F929CF-9A5A-4FC8-8E7F-582A54771BC2}" srcOrd="0" destOrd="0" presId="urn:microsoft.com/office/officeart/2005/8/layout/hierarchy2"/>
    <dgm:cxn modelId="{94F3303C-253C-438C-84F7-AC5F5D3D2A9F}" srcId="{6BE9AD78-0640-4C58-9517-F21D026BE19E}" destId="{7A5BA0F0-492C-4414-941F-15EC786FAAB6}" srcOrd="0" destOrd="0" parTransId="{E27748CB-7D03-495F-BC27-4DCF8F7451DB}" sibTransId="{5D29A8AC-917A-4AD5-8420-F561EB824163}"/>
    <dgm:cxn modelId="{14DE9F4B-7783-41D5-86FB-C4A6B6DCC69C}" srcId="{420C7DCB-5A93-4DA2-91FC-ACBB88042A93}" destId="{DEFF5961-B7E2-4A07-A791-089017CBFB32}" srcOrd="0" destOrd="0" parTransId="{8994E0FF-A3A2-4A8E-A561-ACE3CF713BEC}" sibTransId="{C5050D3D-964E-439A-8A22-11E2BB14BC7B}"/>
    <dgm:cxn modelId="{A1C6170A-271A-4542-932D-F1309B4B2DD3}" srcId="{7A5BA0F0-492C-4414-941F-15EC786FAAB6}" destId="{43A3CD2A-0F17-45B6-A081-04FFE182B105}" srcOrd="0" destOrd="0" parTransId="{6BA11658-BD33-480E-B77C-206FA0158BF8}" sibTransId="{AC8CEE44-5D46-4D84-9830-45B3CEC3BB54}"/>
    <dgm:cxn modelId="{097E391C-7637-475E-811B-2E4AD7304EBA}" type="presOf" srcId="{F08D51CC-DBAC-47BB-86B6-BA74E082B6EA}" destId="{6BA40CD5-18DC-4441-AC86-449C46ED4B0F}" srcOrd="0" destOrd="0" presId="urn:microsoft.com/office/officeart/2005/8/layout/hierarchy2"/>
    <dgm:cxn modelId="{565EB92C-E58E-4A70-AF9A-3F2CC5773E52}" srcId="{28601D88-955F-4321-923E-16C96247CDBC}" destId="{6BE9AD78-0640-4C58-9517-F21D026BE19E}" srcOrd="0" destOrd="0" parTransId="{28C4D5D2-2EEA-4D4B-B3DC-E7FB282FD4E1}" sibTransId="{19E5A2F7-543E-41EA-B97A-DB3B8FFD0F1E}"/>
    <dgm:cxn modelId="{EC6D2F6E-5DA2-496D-93DF-D7568C01BDC7}" type="presOf" srcId="{B17986C7-B9E6-457B-9416-3352EA854F76}" destId="{DDF9052E-DC22-4349-81AC-8EF7C84EE35E}" srcOrd="0" destOrd="0" presId="urn:microsoft.com/office/officeart/2005/8/layout/hierarchy2"/>
    <dgm:cxn modelId="{08D1BA5E-BC0E-47B7-8715-79429A6A360E}" type="presOf" srcId="{28601D88-955F-4321-923E-16C96247CDBC}" destId="{221F120F-D994-4575-B999-EBCE57D127FB}" srcOrd="0" destOrd="0" presId="urn:microsoft.com/office/officeart/2005/8/layout/hierarchy2"/>
    <dgm:cxn modelId="{7F88D988-C09F-4CEF-8153-C46CFEDD1F4B}" type="presOf" srcId="{7C8EE882-5C42-4982-BF1D-823F5FF464A9}" destId="{9FC6307E-2A9F-4ECE-A105-EE64170BE4EC}" srcOrd="1" destOrd="0" presId="urn:microsoft.com/office/officeart/2005/8/layout/hierarchy2"/>
    <dgm:cxn modelId="{ED55F7FA-E645-48C2-B547-A5E7A4BC9D40}" type="presOf" srcId="{73D0DF36-05E3-472B-AF82-C199B56FF9BB}" destId="{F33A1E74-F5CE-4F42-9F9C-CC2068239A19}" srcOrd="0" destOrd="0" presId="urn:microsoft.com/office/officeart/2005/8/layout/hierarchy2"/>
    <dgm:cxn modelId="{0E6E7543-7D5D-4F9F-B06C-A7B1D04A55FE}" type="presOf" srcId="{86D5D0DC-CED8-44D7-A568-DE76D2A25EAD}" destId="{F6ACC1CD-52F3-47A6-BC2C-5D32D5E49F9E}" srcOrd="1" destOrd="0" presId="urn:microsoft.com/office/officeart/2005/8/layout/hierarchy2"/>
    <dgm:cxn modelId="{5320806E-4359-4662-9717-F978F2AF5010}" type="presOf" srcId="{7A5BA0F0-492C-4414-941F-15EC786FAAB6}" destId="{846EDABC-FC85-4DD8-A742-DB32A3441144}" srcOrd="0" destOrd="0" presId="urn:microsoft.com/office/officeart/2005/8/layout/hierarchy2"/>
    <dgm:cxn modelId="{570C822E-A8EB-4BE1-A34C-97AD098EF9AD}" srcId="{838D127F-A1EC-476D-A1C4-7D9E779D5928}" destId="{07AD2114-AD0B-4FD4-9321-AE99D0E56B8C}" srcOrd="0" destOrd="0" parTransId="{A2835B06-4CD4-47FD-9AEA-3530F88C2DA2}" sibTransId="{AAE06B36-4CF0-4364-AA94-178870826107}"/>
    <dgm:cxn modelId="{C0259E21-8A22-4BEE-8C44-E7399586A42E}" type="presOf" srcId="{28C4D5D2-2EEA-4D4B-B3DC-E7FB282FD4E1}" destId="{BFCC662F-F17A-4DB0-9E79-B30939BDE168}" srcOrd="0" destOrd="0" presId="urn:microsoft.com/office/officeart/2005/8/layout/hierarchy2"/>
    <dgm:cxn modelId="{601D2992-FA37-46D2-9423-E6CDF8F102B0}" srcId="{28601D88-955F-4321-923E-16C96247CDBC}" destId="{B17986C7-B9E6-457B-9416-3352EA854F76}" srcOrd="2" destOrd="0" parTransId="{7C8EE882-5C42-4982-BF1D-823F5FF464A9}" sibTransId="{F3625261-10ED-4B4F-A06A-D36CE0BE40FB}"/>
    <dgm:cxn modelId="{E475F796-1395-464B-91F8-DB307FB02E40}" type="presOf" srcId="{9312340D-7731-4164-823C-E30FBBBD09DD}" destId="{FC8DB5ED-3A88-4BF9-BC82-00E57371E256}" srcOrd="0" destOrd="0" presId="urn:microsoft.com/office/officeart/2005/8/layout/hierarchy2"/>
    <dgm:cxn modelId="{378CFD96-A332-4343-A09E-811E29B2134C}" type="presOf" srcId="{A1C2E71A-857F-4669-99B5-0FC3BFAF5525}" destId="{7C4C9B30-15C1-4A8F-97DF-588183C5B0ED}" srcOrd="0" destOrd="0" presId="urn:microsoft.com/office/officeart/2005/8/layout/hierarchy2"/>
    <dgm:cxn modelId="{66F854BD-B9D3-415E-B330-9D9E85947795}" type="presOf" srcId="{F75D2E73-CD67-46B4-830C-5E268FEE6D93}" destId="{1CC0EC55-2906-482C-BD2B-5654F015DE1F}" srcOrd="0" destOrd="0" presId="urn:microsoft.com/office/officeart/2005/8/layout/hierarchy2"/>
    <dgm:cxn modelId="{8C0BE5DA-3D74-458F-AECD-B4644948B6C7}" type="presOf" srcId="{0E500BD7-69C8-4751-AB35-5ED50DA8A908}" destId="{B5CE74D4-852A-4B9E-A9F2-CE80DA378289}" srcOrd="0" destOrd="0" presId="urn:microsoft.com/office/officeart/2005/8/layout/hierarchy2"/>
    <dgm:cxn modelId="{800849F3-0736-4161-A963-298246B23522}" type="presOf" srcId="{9312340D-7731-4164-823C-E30FBBBD09DD}" destId="{549833DB-66A9-438A-9D00-085E67C0A187}" srcOrd="1" destOrd="0" presId="urn:microsoft.com/office/officeart/2005/8/layout/hierarchy2"/>
    <dgm:cxn modelId="{6709EFE7-E1D1-49D0-850F-8B220F655C5B}" srcId="{0E500BD7-69C8-4751-AB35-5ED50DA8A908}" destId="{3D2BAA18-CD1F-4681-9790-0F6CDBD5705F}" srcOrd="1" destOrd="0" parTransId="{E3B088A5-7394-4A54-97B8-95C5227C4AB6}" sibTransId="{3B5A60B3-E677-4D18-B4FC-C2616D79279A}"/>
    <dgm:cxn modelId="{03C403AA-9461-4EBA-A588-6A03C6440449}" type="presOf" srcId="{420C7DCB-5A93-4DA2-91FC-ACBB88042A93}" destId="{E79C8A69-2EE6-4337-9CC5-0329D5C3D7A1}" srcOrd="0" destOrd="0" presId="urn:microsoft.com/office/officeart/2005/8/layout/hierarchy2"/>
    <dgm:cxn modelId="{0C991252-D056-4C2E-80DC-FAAD7DE4D1BB}" type="presOf" srcId="{E3B088A5-7394-4A54-97B8-95C5227C4AB6}" destId="{D5C5DEF5-A95E-4B27-AAAB-19258C079A3A}" srcOrd="0" destOrd="0" presId="urn:microsoft.com/office/officeart/2005/8/layout/hierarchy2"/>
    <dgm:cxn modelId="{A313F1B9-27F5-4D05-8698-D10F68D3686D}" srcId="{1634377C-954B-4124-8597-1CC2B4BB49AA}" destId="{28601D88-955F-4321-923E-16C96247CDBC}" srcOrd="0" destOrd="0" parTransId="{9312340D-7731-4164-823C-E30FBBBD09DD}" sibTransId="{519F5DA1-B7C8-4553-9E4F-11A90D844403}"/>
    <dgm:cxn modelId="{ED0D13C7-97D9-4409-8636-CDF6A82D66A7}" type="presOf" srcId="{5B0B6254-D94B-413E-BBCF-46DE41479198}" destId="{D539CEFB-F8D0-4E81-A358-6A92AF9C3832}" srcOrd="0" destOrd="0" presId="urn:microsoft.com/office/officeart/2005/8/layout/hierarchy2"/>
    <dgm:cxn modelId="{A8517A4A-C04C-4EDA-859E-68CFF3B303FA}" type="presOf" srcId="{BB693F4E-E1F1-4CD7-8AA0-76909FEC1813}" destId="{B7F5EFD6-AE6B-4FF2-AE8C-871BD7288C7F}" srcOrd="1" destOrd="0" presId="urn:microsoft.com/office/officeart/2005/8/layout/hierarchy2"/>
    <dgm:cxn modelId="{F4264196-EB9A-4F78-9488-EA06B6623481}" type="presOf" srcId="{838D127F-A1EC-476D-A1C4-7D9E779D5928}" destId="{1585DFEA-1443-40B1-834A-F58201912A42}" srcOrd="0" destOrd="0" presId="urn:microsoft.com/office/officeart/2005/8/layout/hierarchy2"/>
    <dgm:cxn modelId="{ABC3E85B-B06E-41F8-B0BD-1CB1CCD13FAE}" srcId="{164A1812-4E85-42A0-A041-AFE47AED7D98}" destId="{80697E5B-5771-469D-98AC-3176AD745142}" srcOrd="0" destOrd="0" parTransId="{26B769F7-0483-49BF-BC0D-ED4FD43855A2}" sibTransId="{C2F9EEAE-C763-407D-8FA0-AE9D5A399553}"/>
    <dgm:cxn modelId="{1CDD1C48-CDC2-420D-AB33-0DBF705BCBC5}" type="presOf" srcId="{7C8EE882-5C42-4982-BF1D-823F5FF464A9}" destId="{72930DB9-B79E-459D-B774-734D4653C714}" srcOrd="0" destOrd="0" presId="urn:microsoft.com/office/officeart/2005/8/layout/hierarchy2"/>
    <dgm:cxn modelId="{606A8342-696D-4962-A167-7AA394F95536}" type="presOf" srcId="{6BA11658-BD33-480E-B77C-206FA0158BF8}" destId="{58A63182-E5B5-40B2-9DCB-AC0072634632}" srcOrd="1" destOrd="0" presId="urn:microsoft.com/office/officeart/2005/8/layout/hierarchy2"/>
    <dgm:cxn modelId="{AB895D01-F641-4295-AA8E-35BED293470A}" type="presOf" srcId="{43A3CD2A-0F17-45B6-A081-04FFE182B105}" destId="{3F95A88B-28FB-490F-B828-D0336B80111F}" srcOrd="0" destOrd="0" presId="urn:microsoft.com/office/officeart/2005/8/layout/hierarchy2"/>
    <dgm:cxn modelId="{68378339-33C8-45DC-B9FE-7AE7F043695C}" type="presOf" srcId="{4F7A8B1E-CC1E-46A0-A0AD-A53543F5F3EA}" destId="{32FB8A0D-30DA-471B-9A94-BF71D2FA57FE}" srcOrd="0" destOrd="0" presId="urn:microsoft.com/office/officeart/2005/8/layout/hierarchy2"/>
    <dgm:cxn modelId="{7DDF0DAC-E621-4E70-A69A-A14161587441}" type="presOf" srcId="{E27748CB-7D03-495F-BC27-4DCF8F7451DB}" destId="{88531F20-6438-492E-91EF-24365BEEE47D}" srcOrd="1" destOrd="0" presId="urn:microsoft.com/office/officeart/2005/8/layout/hierarchy2"/>
    <dgm:cxn modelId="{C5449707-90D3-463D-ABA6-64A42DF965ED}" type="presOf" srcId="{F08D51CC-DBAC-47BB-86B6-BA74E082B6EA}" destId="{10B76542-E108-43ED-A32D-9984FAF727B4}" srcOrd="1" destOrd="0" presId="urn:microsoft.com/office/officeart/2005/8/layout/hierarchy2"/>
    <dgm:cxn modelId="{332A9424-78CA-4C6F-9DB7-869D4FD526A0}" type="presOf" srcId="{E3B088A5-7394-4A54-97B8-95C5227C4AB6}" destId="{BCAE0B3A-5858-4BF6-822F-01023788301B}" srcOrd="1" destOrd="0" presId="urn:microsoft.com/office/officeart/2005/8/layout/hierarchy2"/>
    <dgm:cxn modelId="{11C49C96-584E-4041-8EA7-C52AD3B2DB90}" type="presOf" srcId="{A99097B5-CFE3-4977-8784-95709DFCE46D}" destId="{EA1FA789-E4E4-462F-95F2-4ACDEEC6E5D2}" srcOrd="0" destOrd="0" presId="urn:microsoft.com/office/officeart/2005/8/layout/hierarchy2"/>
    <dgm:cxn modelId="{98BA6A5F-1095-4CA7-8A23-0791B6ECA57E}" type="presOf" srcId="{6BA11658-BD33-480E-B77C-206FA0158BF8}" destId="{68D9732B-4335-4D36-97A1-6BCC6A9F24E4}" srcOrd="0" destOrd="0" presId="urn:microsoft.com/office/officeart/2005/8/layout/hierarchy2"/>
    <dgm:cxn modelId="{123E2F86-C376-4814-910D-7FC1DA0B8AAD}" type="presOf" srcId="{3D2BAA18-CD1F-4681-9790-0F6CDBD5705F}" destId="{C8F0C5A7-F71D-45F5-98C7-4C119D213E33}" srcOrd="0" destOrd="0" presId="urn:microsoft.com/office/officeart/2005/8/layout/hierarchy2"/>
    <dgm:cxn modelId="{D3782430-44AE-486D-8E32-F6FDF69C04DC}" type="presOf" srcId="{07AD2114-AD0B-4FD4-9321-AE99D0E56B8C}" destId="{CBCFD2A9-DAB9-4228-A81B-438BA0531553}" srcOrd="0" destOrd="0" presId="urn:microsoft.com/office/officeart/2005/8/layout/hierarchy2"/>
    <dgm:cxn modelId="{80938CF7-BB63-483E-B828-5325CA99FF57}" srcId="{28601D88-955F-4321-923E-16C96247CDBC}" destId="{838D127F-A1EC-476D-A1C4-7D9E779D5928}" srcOrd="1" destOrd="0" parTransId="{F08D51CC-DBAC-47BB-86B6-BA74E082B6EA}" sibTransId="{FB4D3D88-CF16-4868-9F81-82B327AA9902}"/>
    <dgm:cxn modelId="{1D945C98-B3A9-4D04-8703-5605AD2342BE}" type="presOf" srcId="{A2835B06-4CD4-47FD-9AEA-3530F88C2DA2}" destId="{0E073EFE-EC66-4999-9B8A-10D4A4B35CB9}" srcOrd="1" destOrd="0" presId="urn:microsoft.com/office/officeart/2005/8/layout/hierarchy2"/>
    <dgm:cxn modelId="{CA102D11-6C0B-4D99-9AA9-3F53F8220A66}" type="presOf" srcId="{F287425B-CA72-4A2D-B4A4-8A730774B47C}" destId="{F12A242B-FE07-4E4E-9E23-6E73146A7DEE}" srcOrd="0" destOrd="0" presId="urn:microsoft.com/office/officeart/2005/8/layout/hierarchy2"/>
    <dgm:cxn modelId="{45E8B566-9827-447E-9E49-CC5E31414615}" srcId="{3D2BAA18-CD1F-4681-9790-0F6CDBD5705F}" destId="{A99097B5-CFE3-4977-8784-95709DFCE46D}" srcOrd="0" destOrd="0" parTransId="{73D0DF36-05E3-472B-AF82-C199B56FF9BB}" sibTransId="{A1516B68-8D2A-4BC4-BABD-56824F998613}"/>
    <dgm:cxn modelId="{E86386A6-31BF-4165-994F-06C8A0D4B4ED}" type="presOf" srcId="{DEFF5961-B7E2-4A07-A791-089017CBFB32}" destId="{87757191-81F6-43D0-B764-251C35D367B5}" srcOrd="0" destOrd="0" presId="urn:microsoft.com/office/officeart/2005/8/layout/hierarchy2"/>
    <dgm:cxn modelId="{BD408F0A-E8B5-43FC-A02C-16BA6627242A}" type="presParOf" srcId="{11F1DB36-8AE4-4A2A-8C97-C56D56753D4A}" destId="{66A99712-77C6-49A9-A65C-D339EE4F27E4}" srcOrd="0" destOrd="0" presId="urn:microsoft.com/office/officeart/2005/8/layout/hierarchy2"/>
    <dgm:cxn modelId="{76BC6535-2F0F-45A4-B14E-8299B7F788B1}" type="presParOf" srcId="{66A99712-77C6-49A9-A65C-D339EE4F27E4}" destId="{5AE54819-2825-44D9-8402-F889B557B42A}" srcOrd="0" destOrd="0" presId="urn:microsoft.com/office/officeart/2005/8/layout/hierarchy2"/>
    <dgm:cxn modelId="{586EC944-413C-498C-9E25-EAF4947FCF73}" type="presParOf" srcId="{66A99712-77C6-49A9-A65C-D339EE4F27E4}" destId="{DD7F49C5-1E01-4E25-9B0A-AAA0D571D0FE}" srcOrd="1" destOrd="0" presId="urn:microsoft.com/office/officeart/2005/8/layout/hierarchy2"/>
    <dgm:cxn modelId="{9FAC855A-8E4D-4EF9-B376-BD6659D0DC3D}" type="presParOf" srcId="{DD7F49C5-1E01-4E25-9B0A-AAA0D571D0FE}" destId="{FC8DB5ED-3A88-4BF9-BC82-00E57371E256}" srcOrd="0" destOrd="0" presId="urn:microsoft.com/office/officeart/2005/8/layout/hierarchy2"/>
    <dgm:cxn modelId="{98C95A08-E339-423D-ABE3-880831B3A2A3}" type="presParOf" srcId="{FC8DB5ED-3A88-4BF9-BC82-00E57371E256}" destId="{549833DB-66A9-438A-9D00-085E67C0A187}" srcOrd="0" destOrd="0" presId="urn:microsoft.com/office/officeart/2005/8/layout/hierarchy2"/>
    <dgm:cxn modelId="{49BDDD8D-D493-46C9-8783-2A6DA19BCEBF}" type="presParOf" srcId="{DD7F49C5-1E01-4E25-9B0A-AAA0D571D0FE}" destId="{AB144352-73A7-4118-93D1-82A2302B3B9D}" srcOrd="1" destOrd="0" presId="urn:microsoft.com/office/officeart/2005/8/layout/hierarchy2"/>
    <dgm:cxn modelId="{C386F1DC-8C89-48C2-BCE3-E68B7C1A11D9}" type="presParOf" srcId="{AB144352-73A7-4118-93D1-82A2302B3B9D}" destId="{221F120F-D994-4575-B999-EBCE57D127FB}" srcOrd="0" destOrd="0" presId="urn:microsoft.com/office/officeart/2005/8/layout/hierarchy2"/>
    <dgm:cxn modelId="{FF780A2F-0658-4789-B5DE-5C9313006322}" type="presParOf" srcId="{AB144352-73A7-4118-93D1-82A2302B3B9D}" destId="{4251BB1E-92FB-4BFC-8AF3-FAFF534D210A}" srcOrd="1" destOrd="0" presId="urn:microsoft.com/office/officeart/2005/8/layout/hierarchy2"/>
    <dgm:cxn modelId="{2BE85507-9101-43B4-96B6-DA7279B47AEB}" type="presParOf" srcId="{4251BB1E-92FB-4BFC-8AF3-FAFF534D210A}" destId="{BFCC662F-F17A-4DB0-9E79-B30939BDE168}" srcOrd="0" destOrd="0" presId="urn:microsoft.com/office/officeart/2005/8/layout/hierarchy2"/>
    <dgm:cxn modelId="{CAACE59A-15F5-4BB5-BAD0-FBA76A69489A}" type="presParOf" srcId="{BFCC662F-F17A-4DB0-9E79-B30939BDE168}" destId="{C7712372-0295-4795-ACC4-8DAE4A69C9E1}" srcOrd="0" destOrd="0" presId="urn:microsoft.com/office/officeart/2005/8/layout/hierarchy2"/>
    <dgm:cxn modelId="{C5066554-5559-48A0-9562-C7D8105CCC0F}" type="presParOf" srcId="{4251BB1E-92FB-4BFC-8AF3-FAFF534D210A}" destId="{1C21B9B3-7701-4B8A-8674-63422307D282}" srcOrd="1" destOrd="0" presId="urn:microsoft.com/office/officeart/2005/8/layout/hierarchy2"/>
    <dgm:cxn modelId="{6DCC2548-1E7D-4A96-B67D-4DAF77C409FF}" type="presParOf" srcId="{1C21B9B3-7701-4B8A-8674-63422307D282}" destId="{F3F36DED-AE8C-43A0-BC11-AF9CDE8130C2}" srcOrd="0" destOrd="0" presId="urn:microsoft.com/office/officeart/2005/8/layout/hierarchy2"/>
    <dgm:cxn modelId="{3F07B181-1207-42FB-A4DE-C99FDEAA0454}" type="presParOf" srcId="{1C21B9B3-7701-4B8A-8674-63422307D282}" destId="{EBB83E19-435A-4ECA-96BE-21013934005F}" srcOrd="1" destOrd="0" presId="urn:microsoft.com/office/officeart/2005/8/layout/hierarchy2"/>
    <dgm:cxn modelId="{82D71CF0-B164-4D75-AAE9-1C36DC43AAA5}" type="presParOf" srcId="{EBB83E19-435A-4ECA-96BE-21013934005F}" destId="{35382B99-074A-42E6-8224-8680501ACCD7}" srcOrd="0" destOrd="0" presId="urn:microsoft.com/office/officeart/2005/8/layout/hierarchy2"/>
    <dgm:cxn modelId="{D9AD1EEB-9E53-4584-A1BC-42F14531F04F}" type="presParOf" srcId="{35382B99-074A-42E6-8224-8680501ACCD7}" destId="{88531F20-6438-492E-91EF-24365BEEE47D}" srcOrd="0" destOrd="0" presId="urn:microsoft.com/office/officeart/2005/8/layout/hierarchy2"/>
    <dgm:cxn modelId="{8CC94237-8C18-4AF3-85FD-669BB9716926}" type="presParOf" srcId="{EBB83E19-435A-4ECA-96BE-21013934005F}" destId="{C1C58338-80D6-4564-B60E-058440F97F85}" srcOrd="1" destOrd="0" presId="urn:microsoft.com/office/officeart/2005/8/layout/hierarchy2"/>
    <dgm:cxn modelId="{5DC8F932-11F4-4EA5-AD9F-DE0CFD1F2CE0}" type="presParOf" srcId="{C1C58338-80D6-4564-B60E-058440F97F85}" destId="{846EDABC-FC85-4DD8-A742-DB32A3441144}" srcOrd="0" destOrd="0" presId="urn:microsoft.com/office/officeart/2005/8/layout/hierarchy2"/>
    <dgm:cxn modelId="{4EE84EDA-8727-4406-BE3D-13E1735DE31C}" type="presParOf" srcId="{C1C58338-80D6-4564-B60E-058440F97F85}" destId="{97866AEE-FDA6-436A-A559-2F1F0E92013B}" srcOrd="1" destOrd="0" presId="urn:microsoft.com/office/officeart/2005/8/layout/hierarchy2"/>
    <dgm:cxn modelId="{0065E49D-4B86-4D98-BEB2-A4DF16D14290}" type="presParOf" srcId="{97866AEE-FDA6-436A-A559-2F1F0E92013B}" destId="{68D9732B-4335-4D36-97A1-6BCC6A9F24E4}" srcOrd="0" destOrd="0" presId="urn:microsoft.com/office/officeart/2005/8/layout/hierarchy2"/>
    <dgm:cxn modelId="{5F4A7A6D-663B-4E6E-90E1-079423B275A9}" type="presParOf" srcId="{68D9732B-4335-4D36-97A1-6BCC6A9F24E4}" destId="{58A63182-E5B5-40B2-9DCB-AC0072634632}" srcOrd="0" destOrd="0" presId="urn:microsoft.com/office/officeart/2005/8/layout/hierarchy2"/>
    <dgm:cxn modelId="{60C28971-4C55-4792-AEC5-1BFF42D853B4}" type="presParOf" srcId="{97866AEE-FDA6-436A-A559-2F1F0E92013B}" destId="{2E4B1FAB-855B-4C6C-A4D3-46C83FC4A064}" srcOrd="1" destOrd="0" presId="urn:microsoft.com/office/officeart/2005/8/layout/hierarchy2"/>
    <dgm:cxn modelId="{8F70B97F-C7C9-4F55-914E-3BEC47EACB25}" type="presParOf" srcId="{2E4B1FAB-855B-4C6C-A4D3-46C83FC4A064}" destId="{3F95A88B-28FB-490F-B828-D0336B80111F}" srcOrd="0" destOrd="0" presId="urn:microsoft.com/office/officeart/2005/8/layout/hierarchy2"/>
    <dgm:cxn modelId="{BC401B87-86F3-4ED9-97AB-C1476C7B84FD}" type="presParOf" srcId="{2E4B1FAB-855B-4C6C-A4D3-46C83FC4A064}" destId="{88D0DB69-0A96-4FA2-9DD0-B1F23EAA36A0}" srcOrd="1" destOrd="0" presId="urn:microsoft.com/office/officeart/2005/8/layout/hierarchy2"/>
    <dgm:cxn modelId="{B3041964-C874-49CC-A2EA-B742FA6396CE}" type="presParOf" srcId="{97866AEE-FDA6-436A-A559-2F1F0E92013B}" destId="{2994E47E-8382-4A14-A6AF-DA1C202D7B26}" srcOrd="2" destOrd="0" presId="urn:microsoft.com/office/officeart/2005/8/layout/hierarchy2"/>
    <dgm:cxn modelId="{293FF1EA-36DB-48F8-A249-7BF102EA5F92}" type="presParOf" srcId="{2994E47E-8382-4A14-A6AF-DA1C202D7B26}" destId="{E91A905E-0D78-47E6-9D85-6E22DF0EEEDA}" srcOrd="0" destOrd="0" presId="urn:microsoft.com/office/officeart/2005/8/layout/hierarchy2"/>
    <dgm:cxn modelId="{8DCB8442-26AE-46F7-9CF1-4697308E0756}" type="presParOf" srcId="{97866AEE-FDA6-436A-A559-2F1F0E92013B}" destId="{59A4523E-5624-49EA-9851-68BE05CEC42B}" srcOrd="3" destOrd="0" presId="urn:microsoft.com/office/officeart/2005/8/layout/hierarchy2"/>
    <dgm:cxn modelId="{ACEA1B78-91FF-4644-8554-A0648D473176}" type="presParOf" srcId="{59A4523E-5624-49EA-9851-68BE05CEC42B}" destId="{DE2A1C92-14C1-429A-B6FB-3A5B1C6652B2}" srcOrd="0" destOrd="0" presId="urn:microsoft.com/office/officeart/2005/8/layout/hierarchy2"/>
    <dgm:cxn modelId="{33845CB0-D0E4-4BBF-B24E-4D14928503AD}" type="presParOf" srcId="{59A4523E-5624-49EA-9851-68BE05CEC42B}" destId="{D5E9C479-516C-498D-BCC8-24B2431DFA0F}" srcOrd="1" destOrd="0" presId="urn:microsoft.com/office/officeart/2005/8/layout/hierarchy2"/>
    <dgm:cxn modelId="{85DF55DD-7CCB-406F-8BF0-765AAA6484C2}" type="presParOf" srcId="{4251BB1E-92FB-4BFC-8AF3-FAFF534D210A}" destId="{6BA40CD5-18DC-4441-AC86-449C46ED4B0F}" srcOrd="2" destOrd="0" presId="urn:microsoft.com/office/officeart/2005/8/layout/hierarchy2"/>
    <dgm:cxn modelId="{D45DE2E1-406A-45C3-BE5A-FF4E70861B7F}" type="presParOf" srcId="{6BA40CD5-18DC-4441-AC86-449C46ED4B0F}" destId="{10B76542-E108-43ED-A32D-9984FAF727B4}" srcOrd="0" destOrd="0" presId="urn:microsoft.com/office/officeart/2005/8/layout/hierarchy2"/>
    <dgm:cxn modelId="{99A231F1-5160-40F0-8AD0-ABEB792B7F20}" type="presParOf" srcId="{4251BB1E-92FB-4BFC-8AF3-FAFF534D210A}" destId="{2978B604-78EC-4AB0-9C7C-28DF2112A065}" srcOrd="3" destOrd="0" presId="urn:microsoft.com/office/officeart/2005/8/layout/hierarchy2"/>
    <dgm:cxn modelId="{95A01AA1-9BE8-48D7-B859-C4111E6DF462}" type="presParOf" srcId="{2978B604-78EC-4AB0-9C7C-28DF2112A065}" destId="{1585DFEA-1443-40B1-834A-F58201912A42}" srcOrd="0" destOrd="0" presId="urn:microsoft.com/office/officeart/2005/8/layout/hierarchy2"/>
    <dgm:cxn modelId="{AF404BBE-50E5-4444-850E-840EDDF2F40B}" type="presParOf" srcId="{2978B604-78EC-4AB0-9C7C-28DF2112A065}" destId="{F2E36D04-8755-4565-A257-451AA0846241}" srcOrd="1" destOrd="0" presId="urn:microsoft.com/office/officeart/2005/8/layout/hierarchy2"/>
    <dgm:cxn modelId="{0B1F46EF-E2D8-461F-A00C-50FBAAAE38B3}" type="presParOf" srcId="{F2E36D04-8755-4565-A257-451AA0846241}" destId="{9643DDA0-F1E0-4BD6-A885-5670024D4B4E}" srcOrd="0" destOrd="0" presId="urn:microsoft.com/office/officeart/2005/8/layout/hierarchy2"/>
    <dgm:cxn modelId="{B77CD59C-EFDD-4295-BE23-D9A386357369}" type="presParOf" srcId="{9643DDA0-F1E0-4BD6-A885-5670024D4B4E}" destId="{0E073EFE-EC66-4999-9B8A-10D4A4B35CB9}" srcOrd="0" destOrd="0" presId="urn:microsoft.com/office/officeart/2005/8/layout/hierarchy2"/>
    <dgm:cxn modelId="{F37B6A3E-532A-4D70-A2E9-6BA20A064939}" type="presParOf" srcId="{F2E36D04-8755-4565-A257-451AA0846241}" destId="{AB99D4BB-BD94-4AE2-8908-051E316CB98E}" srcOrd="1" destOrd="0" presId="urn:microsoft.com/office/officeart/2005/8/layout/hierarchy2"/>
    <dgm:cxn modelId="{450C2B23-8D0A-40AA-99AE-3453931BC7BF}" type="presParOf" srcId="{AB99D4BB-BD94-4AE2-8908-051E316CB98E}" destId="{CBCFD2A9-DAB9-4228-A81B-438BA0531553}" srcOrd="0" destOrd="0" presId="urn:microsoft.com/office/officeart/2005/8/layout/hierarchy2"/>
    <dgm:cxn modelId="{F36654F4-1E92-4C00-9838-71DBA56DDE47}" type="presParOf" srcId="{AB99D4BB-BD94-4AE2-8908-051E316CB98E}" destId="{177D16BB-4334-469C-879B-3A8ACAE7942C}" srcOrd="1" destOrd="0" presId="urn:microsoft.com/office/officeart/2005/8/layout/hierarchy2"/>
    <dgm:cxn modelId="{CC0B82DF-3E41-4A6D-A1F6-4A3D75D79238}" type="presParOf" srcId="{4251BB1E-92FB-4BFC-8AF3-FAFF534D210A}" destId="{72930DB9-B79E-459D-B774-734D4653C714}" srcOrd="4" destOrd="0" presId="urn:microsoft.com/office/officeart/2005/8/layout/hierarchy2"/>
    <dgm:cxn modelId="{C57E4FFB-4E1C-43CA-BFCE-9D03D42BC307}" type="presParOf" srcId="{72930DB9-B79E-459D-B774-734D4653C714}" destId="{9FC6307E-2A9F-4ECE-A105-EE64170BE4EC}" srcOrd="0" destOrd="0" presId="urn:microsoft.com/office/officeart/2005/8/layout/hierarchy2"/>
    <dgm:cxn modelId="{BE597C25-EF12-4C1D-9D6B-252402AD5439}" type="presParOf" srcId="{4251BB1E-92FB-4BFC-8AF3-FAFF534D210A}" destId="{E1407896-8C24-442E-BDB3-7E7D12B235E8}" srcOrd="5" destOrd="0" presId="urn:microsoft.com/office/officeart/2005/8/layout/hierarchy2"/>
    <dgm:cxn modelId="{08E85C46-7607-4529-84F8-1CF1D2969F30}" type="presParOf" srcId="{E1407896-8C24-442E-BDB3-7E7D12B235E8}" destId="{DDF9052E-DC22-4349-81AC-8EF7C84EE35E}" srcOrd="0" destOrd="0" presId="urn:microsoft.com/office/officeart/2005/8/layout/hierarchy2"/>
    <dgm:cxn modelId="{D625117A-DFC3-4BA9-891F-56838737C653}" type="presParOf" srcId="{E1407896-8C24-442E-BDB3-7E7D12B235E8}" destId="{983F4662-4496-4E59-86FA-7678C28C20BC}" srcOrd="1" destOrd="0" presId="urn:microsoft.com/office/officeart/2005/8/layout/hierarchy2"/>
    <dgm:cxn modelId="{29C99967-5A41-4BE2-8FD8-DF7B96C192E9}" type="presParOf" srcId="{983F4662-4496-4E59-86FA-7678C28C20BC}" destId="{BED3BE72-56D7-467B-AEB5-24A94780A6D9}" srcOrd="0" destOrd="0" presId="urn:microsoft.com/office/officeart/2005/8/layout/hierarchy2"/>
    <dgm:cxn modelId="{50D3E6DE-7A26-46A9-B1A0-5D5075BB933E}" type="presParOf" srcId="{BED3BE72-56D7-467B-AEB5-24A94780A6D9}" destId="{F6ACC1CD-52F3-47A6-BC2C-5D32D5E49F9E}" srcOrd="0" destOrd="0" presId="urn:microsoft.com/office/officeart/2005/8/layout/hierarchy2"/>
    <dgm:cxn modelId="{1F1A3D90-3AA1-4044-907B-5C6E75290C83}" type="presParOf" srcId="{983F4662-4496-4E59-86FA-7678C28C20BC}" destId="{7E2103A3-B056-4B7D-BA61-D7DE9B5CAA74}" srcOrd="1" destOrd="0" presId="urn:microsoft.com/office/officeart/2005/8/layout/hierarchy2"/>
    <dgm:cxn modelId="{EB36D9E8-ECB3-4EAC-8CBE-0D37C1ADCCE9}" type="presParOf" srcId="{7E2103A3-B056-4B7D-BA61-D7DE9B5CAA74}" destId="{AC440C5F-4366-46CA-B958-28445F229E87}" srcOrd="0" destOrd="0" presId="urn:microsoft.com/office/officeart/2005/8/layout/hierarchy2"/>
    <dgm:cxn modelId="{4E3769DA-8823-43E8-A48F-15E5ECFF4709}" type="presParOf" srcId="{7E2103A3-B056-4B7D-BA61-D7DE9B5CAA74}" destId="{028F9DED-A5FE-48A9-96E7-E6D8C758881B}" srcOrd="1" destOrd="0" presId="urn:microsoft.com/office/officeart/2005/8/layout/hierarchy2"/>
    <dgm:cxn modelId="{483FAF55-0E42-4A27-AF3E-8A82109EB064}" type="presParOf" srcId="{4251BB1E-92FB-4BFC-8AF3-FAFF534D210A}" destId="{D281B467-1AC2-4F1B-A2DC-1AC6F5046431}" srcOrd="6" destOrd="0" presId="urn:microsoft.com/office/officeart/2005/8/layout/hierarchy2"/>
    <dgm:cxn modelId="{34D3DBB5-FEEE-45FC-BABB-9BACDD6E102D}" type="presParOf" srcId="{D281B467-1AC2-4F1B-A2DC-1AC6F5046431}" destId="{B7F5EFD6-AE6B-4FF2-AE8C-871BD7288C7F}" srcOrd="0" destOrd="0" presId="urn:microsoft.com/office/officeart/2005/8/layout/hierarchy2"/>
    <dgm:cxn modelId="{43018774-5149-4A37-89A2-6EB23A79C333}" type="presParOf" srcId="{4251BB1E-92FB-4BFC-8AF3-FAFF534D210A}" destId="{B2B9A082-951E-4D37-A592-95769D33DD4C}" srcOrd="7" destOrd="0" presId="urn:microsoft.com/office/officeart/2005/8/layout/hierarchy2"/>
    <dgm:cxn modelId="{11157E05-1ABD-4A2E-BD38-6F9070FAC882}" type="presParOf" srcId="{B2B9A082-951E-4D37-A592-95769D33DD4C}" destId="{E79C8A69-2EE6-4337-9CC5-0329D5C3D7A1}" srcOrd="0" destOrd="0" presId="urn:microsoft.com/office/officeart/2005/8/layout/hierarchy2"/>
    <dgm:cxn modelId="{B10F58B5-54E6-462C-BF19-940496C22B4C}" type="presParOf" srcId="{B2B9A082-951E-4D37-A592-95769D33DD4C}" destId="{2186F3C0-8C8B-49E4-B5FD-9BD0D9B962AC}" srcOrd="1" destOrd="0" presId="urn:microsoft.com/office/officeart/2005/8/layout/hierarchy2"/>
    <dgm:cxn modelId="{386F36C9-2928-4AE2-BF11-901BFF87827C}" type="presParOf" srcId="{2186F3C0-8C8B-49E4-B5FD-9BD0D9B962AC}" destId="{B8F929CF-9A5A-4FC8-8E7F-582A54771BC2}" srcOrd="0" destOrd="0" presId="urn:microsoft.com/office/officeart/2005/8/layout/hierarchy2"/>
    <dgm:cxn modelId="{3008E946-0FAF-4C8D-9D73-8FE148DA6903}" type="presParOf" srcId="{B8F929CF-9A5A-4FC8-8E7F-582A54771BC2}" destId="{A7455E0C-AD6A-488F-9E5C-138F67952332}" srcOrd="0" destOrd="0" presId="urn:microsoft.com/office/officeart/2005/8/layout/hierarchy2"/>
    <dgm:cxn modelId="{16C07F35-3EED-4A1D-9C9B-91546632017D}" type="presParOf" srcId="{2186F3C0-8C8B-49E4-B5FD-9BD0D9B962AC}" destId="{210DE3A6-3AF5-4199-8EF2-BBDF9197CEB3}" srcOrd="1" destOrd="0" presId="urn:microsoft.com/office/officeart/2005/8/layout/hierarchy2"/>
    <dgm:cxn modelId="{03A634E5-CDD0-4765-B6E8-664C60E5EACB}" type="presParOf" srcId="{210DE3A6-3AF5-4199-8EF2-BBDF9197CEB3}" destId="{87757191-81F6-43D0-B764-251C35D367B5}" srcOrd="0" destOrd="0" presId="urn:microsoft.com/office/officeart/2005/8/layout/hierarchy2"/>
    <dgm:cxn modelId="{924580A8-B4F4-47A1-A05B-476EF175AF29}" type="presParOf" srcId="{210DE3A6-3AF5-4199-8EF2-BBDF9197CEB3}" destId="{8C87C87E-5E8D-4783-B021-4F52499321C7}" srcOrd="1" destOrd="0" presId="urn:microsoft.com/office/officeart/2005/8/layout/hierarchy2"/>
    <dgm:cxn modelId="{7A2052DB-29F4-4286-ADBA-13AD51B08E5D}" type="presParOf" srcId="{DD7F49C5-1E01-4E25-9B0A-AAA0D571D0FE}" destId="{F12A242B-FE07-4E4E-9E23-6E73146A7DEE}" srcOrd="2" destOrd="0" presId="urn:microsoft.com/office/officeart/2005/8/layout/hierarchy2"/>
    <dgm:cxn modelId="{184D51DC-E909-4FD4-AB23-9149495B5963}" type="presParOf" srcId="{F12A242B-FE07-4E4E-9E23-6E73146A7DEE}" destId="{0A38A1CB-69EA-4F97-89CF-F0D5BC0AFFD7}" srcOrd="0" destOrd="0" presId="urn:microsoft.com/office/officeart/2005/8/layout/hierarchy2"/>
    <dgm:cxn modelId="{54096385-0C87-4FA1-BBE7-36C03B29D6B4}" type="presParOf" srcId="{DD7F49C5-1E01-4E25-9B0A-AAA0D571D0FE}" destId="{14393184-84B3-457B-B514-5A191C50BA3B}" srcOrd="3" destOrd="0" presId="urn:microsoft.com/office/officeart/2005/8/layout/hierarchy2"/>
    <dgm:cxn modelId="{3EED087F-85D0-4BB5-B0CC-F7FAE6C23129}" type="presParOf" srcId="{14393184-84B3-457B-B514-5A191C50BA3B}" destId="{B5CE74D4-852A-4B9E-A9F2-CE80DA378289}" srcOrd="0" destOrd="0" presId="urn:microsoft.com/office/officeart/2005/8/layout/hierarchy2"/>
    <dgm:cxn modelId="{8B9EC749-AAA7-472C-9983-E06996C3FECB}" type="presParOf" srcId="{14393184-84B3-457B-B514-5A191C50BA3B}" destId="{FE0198F2-9579-4EEA-9ADB-BB9793EBE3D7}" srcOrd="1" destOrd="0" presId="urn:microsoft.com/office/officeart/2005/8/layout/hierarchy2"/>
    <dgm:cxn modelId="{6F97FC20-C7D1-4B5C-9112-0CDCE905D6AF}" type="presParOf" srcId="{FE0198F2-9579-4EEA-9ADB-BB9793EBE3D7}" destId="{7C4C9B30-15C1-4A8F-97DF-588183C5B0ED}" srcOrd="0" destOrd="0" presId="urn:microsoft.com/office/officeart/2005/8/layout/hierarchy2"/>
    <dgm:cxn modelId="{14F8D73F-6E8C-40A1-A923-F13BEC7DFA64}" type="presParOf" srcId="{7C4C9B30-15C1-4A8F-97DF-588183C5B0ED}" destId="{B0B75DA2-13B0-4DE3-9416-0E1C14F73A5C}" srcOrd="0" destOrd="0" presId="urn:microsoft.com/office/officeart/2005/8/layout/hierarchy2"/>
    <dgm:cxn modelId="{4237FACE-D3F8-4C84-88FF-FEC0053063DF}" type="presParOf" srcId="{FE0198F2-9579-4EEA-9ADB-BB9793EBE3D7}" destId="{18C2B8A4-8030-4E44-84B6-F2193C268ECF}" srcOrd="1" destOrd="0" presId="urn:microsoft.com/office/officeart/2005/8/layout/hierarchy2"/>
    <dgm:cxn modelId="{65A23216-E7B1-460C-BDE1-079D89FFEF7B}" type="presParOf" srcId="{18C2B8A4-8030-4E44-84B6-F2193C268ECF}" destId="{1142F949-7C89-41DD-A942-6974AF8BC38C}" srcOrd="0" destOrd="0" presId="urn:microsoft.com/office/officeart/2005/8/layout/hierarchy2"/>
    <dgm:cxn modelId="{E94CFE80-B2F7-45DB-887D-8BA39BF73CA3}" type="presParOf" srcId="{18C2B8A4-8030-4E44-84B6-F2193C268ECF}" destId="{4E259EEE-7CC2-46B2-B10A-2768A39A93D6}" srcOrd="1" destOrd="0" presId="urn:microsoft.com/office/officeart/2005/8/layout/hierarchy2"/>
    <dgm:cxn modelId="{A6D6AC96-768E-40CA-B4CD-937A5D4DB8D2}" type="presParOf" srcId="{4E259EEE-7CC2-46B2-B10A-2768A39A93D6}" destId="{76098730-044E-4A59-84BC-774672ABFCB5}" srcOrd="0" destOrd="0" presId="urn:microsoft.com/office/officeart/2005/8/layout/hierarchy2"/>
    <dgm:cxn modelId="{9219B362-D1A0-434B-808E-332D75305CA1}" type="presParOf" srcId="{76098730-044E-4A59-84BC-774672ABFCB5}" destId="{B0DE4811-E9E3-4C4C-9057-333B186667AC}" srcOrd="0" destOrd="0" presId="urn:microsoft.com/office/officeart/2005/8/layout/hierarchy2"/>
    <dgm:cxn modelId="{DB670733-5072-48DF-8B9D-9B74BFE5C657}" type="presParOf" srcId="{4E259EEE-7CC2-46B2-B10A-2768A39A93D6}" destId="{40D1BE20-F260-4787-85DC-D6D552A6A360}" srcOrd="1" destOrd="0" presId="urn:microsoft.com/office/officeart/2005/8/layout/hierarchy2"/>
    <dgm:cxn modelId="{11F6D0D3-B316-4BED-81FE-CC71950B4746}" type="presParOf" srcId="{40D1BE20-F260-4787-85DC-D6D552A6A360}" destId="{9A54ACD1-7A6A-4AD9-89EE-5BF6BBC3540E}" srcOrd="0" destOrd="0" presId="urn:microsoft.com/office/officeart/2005/8/layout/hierarchy2"/>
    <dgm:cxn modelId="{96825766-9CA0-44CB-BA8F-668035803362}" type="presParOf" srcId="{40D1BE20-F260-4787-85DC-D6D552A6A360}" destId="{0BB27925-08FE-46D1-94DC-E4019F594E3C}" srcOrd="1" destOrd="0" presId="urn:microsoft.com/office/officeart/2005/8/layout/hierarchy2"/>
    <dgm:cxn modelId="{3DD90F77-CBF3-479A-9573-56BA2B7DA745}" type="presParOf" srcId="{FE0198F2-9579-4EEA-9ADB-BB9793EBE3D7}" destId="{D5C5DEF5-A95E-4B27-AAAB-19258C079A3A}" srcOrd="2" destOrd="0" presId="urn:microsoft.com/office/officeart/2005/8/layout/hierarchy2"/>
    <dgm:cxn modelId="{73756E7C-3A22-48A6-ABBD-FE5A98F8E1B1}" type="presParOf" srcId="{D5C5DEF5-A95E-4B27-AAAB-19258C079A3A}" destId="{BCAE0B3A-5858-4BF6-822F-01023788301B}" srcOrd="0" destOrd="0" presId="urn:microsoft.com/office/officeart/2005/8/layout/hierarchy2"/>
    <dgm:cxn modelId="{21996145-2824-4C32-86F2-20ECF2EA7220}" type="presParOf" srcId="{FE0198F2-9579-4EEA-9ADB-BB9793EBE3D7}" destId="{813B0CCD-460C-404C-B0FC-D1A8E9E338F2}" srcOrd="3" destOrd="0" presId="urn:microsoft.com/office/officeart/2005/8/layout/hierarchy2"/>
    <dgm:cxn modelId="{A2ACA381-EFD0-4056-987C-94B86509270F}" type="presParOf" srcId="{813B0CCD-460C-404C-B0FC-D1A8E9E338F2}" destId="{C8F0C5A7-F71D-45F5-98C7-4C119D213E33}" srcOrd="0" destOrd="0" presId="urn:microsoft.com/office/officeart/2005/8/layout/hierarchy2"/>
    <dgm:cxn modelId="{A33420FD-C683-4C26-A489-8E01A6FA4736}" type="presParOf" srcId="{813B0CCD-460C-404C-B0FC-D1A8E9E338F2}" destId="{9E0DB278-5696-4571-B7D3-93E58DCD16A3}" srcOrd="1" destOrd="0" presId="urn:microsoft.com/office/officeart/2005/8/layout/hierarchy2"/>
    <dgm:cxn modelId="{DC6ABBF8-8C6B-4EDB-AC17-72834BF8FDDA}" type="presParOf" srcId="{9E0DB278-5696-4571-B7D3-93E58DCD16A3}" destId="{F33A1E74-F5CE-4F42-9F9C-CC2068239A19}" srcOrd="0" destOrd="0" presId="urn:microsoft.com/office/officeart/2005/8/layout/hierarchy2"/>
    <dgm:cxn modelId="{47C3E2DA-10CA-4A6D-81DD-C4310822F6BD}" type="presParOf" srcId="{F33A1E74-F5CE-4F42-9F9C-CC2068239A19}" destId="{B1221ECD-0324-4CD8-AF1E-B3F1D0EE2415}" srcOrd="0" destOrd="0" presId="urn:microsoft.com/office/officeart/2005/8/layout/hierarchy2"/>
    <dgm:cxn modelId="{3B0158AE-3460-4354-B904-F0056B38A2CE}" type="presParOf" srcId="{9E0DB278-5696-4571-B7D3-93E58DCD16A3}" destId="{9B690DF1-6812-447D-9D21-481EBD069B44}" srcOrd="1" destOrd="0" presId="urn:microsoft.com/office/officeart/2005/8/layout/hierarchy2"/>
    <dgm:cxn modelId="{26E8E091-DC47-4B9D-9AB9-9EBAE6425EB9}" type="presParOf" srcId="{9B690DF1-6812-447D-9D21-481EBD069B44}" destId="{EA1FA789-E4E4-462F-95F2-4ACDEEC6E5D2}" srcOrd="0" destOrd="0" presId="urn:microsoft.com/office/officeart/2005/8/layout/hierarchy2"/>
    <dgm:cxn modelId="{82AED818-FCC3-4475-9C78-BB06E9F27E39}" type="presParOf" srcId="{9B690DF1-6812-447D-9D21-481EBD069B44}" destId="{A3A3BF1E-60B7-4D6A-8B1C-8DD864935AFB}" srcOrd="1" destOrd="0" presId="urn:microsoft.com/office/officeart/2005/8/layout/hierarchy2"/>
    <dgm:cxn modelId="{78E3F728-331F-4971-90EC-B906A3F390A3}" type="presParOf" srcId="{FE0198F2-9579-4EEA-9ADB-BB9793EBE3D7}" destId="{9F206E55-2983-4C57-987B-68425545A9FE}" srcOrd="4" destOrd="0" presId="urn:microsoft.com/office/officeart/2005/8/layout/hierarchy2"/>
    <dgm:cxn modelId="{54F2192D-EB36-4BE2-B073-32C7942E588F}" type="presParOf" srcId="{9F206E55-2983-4C57-987B-68425545A9FE}" destId="{5A170BDA-78FF-4582-82DD-89AC4E5B90DA}" srcOrd="0" destOrd="0" presId="urn:microsoft.com/office/officeart/2005/8/layout/hierarchy2"/>
    <dgm:cxn modelId="{CA604351-DFBB-4DF7-99CA-94120FAF06B5}" type="presParOf" srcId="{FE0198F2-9579-4EEA-9ADB-BB9793EBE3D7}" destId="{7BFF41FB-8820-4630-936B-9EF56B3FABB6}" srcOrd="5" destOrd="0" presId="urn:microsoft.com/office/officeart/2005/8/layout/hierarchy2"/>
    <dgm:cxn modelId="{B45C22E5-F3BC-4E95-AEE1-1D2879B1F649}" type="presParOf" srcId="{7BFF41FB-8820-4630-936B-9EF56B3FABB6}" destId="{D539CEFB-F8D0-4E81-A358-6A92AF9C3832}" srcOrd="0" destOrd="0" presId="urn:microsoft.com/office/officeart/2005/8/layout/hierarchy2"/>
    <dgm:cxn modelId="{67D36047-4F67-49A8-BF70-FC9447FA8FEE}" type="presParOf" srcId="{7BFF41FB-8820-4630-936B-9EF56B3FABB6}" destId="{9ECE322D-146A-4F0C-9BF8-5752A993BAB6}" srcOrd="1" destOrd="0" presId="urn:microsoft.com/office/officeart/2005/8/layout/hierarchy2"/>
    <dgm:cxn modelId="{3F714237-AE9D-415C-936B-2D60D3AEBFBB}" type="presParOf" srcId="{9ECE322D-146A-4F0C-9BF8-5752A993BAB6}" destId="{32FB8A0D-30DA-471B-9A94-BF71D2FA57FE}" srcOrd="0" destOrd="0" presId="urn:microsoft.com/office/officeart/2005/8/layout/hierarchy2"/>
    <dgm:cxn modelId="{44CAE634-5733-45E3-80C2-208FEFD0CB33}" type="presParOf" srcId="{32FB8A0D-30DA-471B-9A94-BF71D2FA57FE}" destId="{079A0C6A-D02B-4392-94B8-3FC550834F97}" srcOrd="0" destOrd="0" presId="urn:microsoft.com/office/officeart/2005/8/layout/hierarchy2"/>
    <dgm:cxn modelId="{DCD6AEC9-56D5-4C68-AE5E-AB5F0BBD00ED}" type="presParOf" srcId="{9ECE322D-146A-4F0C-9BF8-5752A993BAB6}" destId="{E6A66CFE-A4CD-4BDB-98E9-FD0F9EEBACE9}" srcOrd="1" destOrd="0" presId="urn:microsoft.com/office/officeart/2005/8/layout/hierarchy2"/>
    <dgm:cxn modelId="{93A5BC9B-A031-4561-8265-6445007F1960}" type="presParOf" srcId="{E6A66CFE-A4CD-4BDB-98E9-FD0F9EEBACE9}" destId="{1CC0EC55-2906-482C-BD2B-5654F015DE1F}" srcOrd="0" destOrd="0" presId="urn:microsoft.com/office/officeart/2005/8/layout/hierarchy2"/>
    <dgm:cxn modelId="{DEA2E492-0E34-4511-8430-F43D8D4CDC37}" type="presParOf" srcId="{E6A66CFE-A4CD-4BDB-98E9-FD0F9EEBACE9}" destId="{822ADFD1-BD83-4EC6-8A6E-507D90E7C2BC}" srcOrd="1" destOrd="0" presId="urn:microsoft.com/office/officeart/2005/8/layout/hierarchy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rawing1.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 modelId="{5AE54819-2825-44D9-8402-F889B557B42A}">
      <dsp:nvSpPr>
        <dsp:cNvPr id="0" name=""/>
        <dsp:cNvSpPr/>
      </dsp:nvSpPr>
      <dsp:spPr>
        <a:xfrm>
          <a:off x="5389" y="1966509"/>
          <a:ext cx="899449"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传统技术</a:t>
          </a:r>
          <a:endParaRPr lang="zh-CN" altLang="en-US" sz="800" kern="1200" dirty="0"/>
        </a:p>
      </dsp:txBody>
      <dsp:txXfrm>
        <a:off x="5389" y="1966509"/>
        <a:ext cx="899449" cy="449724"/>
      </dsp:txXfrm>
    </dsp:sp>
    <dsp:sp modelId="{FC8DB5ED-3A88-4BF9-BC82-00E57371E256}">
      <dsp:nvSpPr>
        <dsp:cNvPr id="0" name=""/>
        <dsp:cNvSpPr/>
      </dsp:nvSpPr>
      <dsp:spPr>
        <a:xfrm rot="17500715">
          <a:off x="597749" y="1728366"/>
          <a:ext cx="973958" cy="20941"/>
        </a:xfrm>
        <a:custGeom>
          <a:avLst/>
          <a:gdLst/>
          <a:ahLst/>
          <a:cxnLst/>
          <a:rect l="0" t="0" r="0" b="0"/>
          <a:pathLst>
            <a:path>
              <a:moveTo>
                <a:pt x="0" y="10470"/>
              </a:moveTo>
              <a:lnTo>
                <a:pt x="973958" y="1047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rot="17500715">
        <a:off x="1060379" y="1714487"/>
        <a:ext cx="48697" cy="48697"/>
      </dsp:txXfrm>
    </dsp:sp>
    <dsp:sp modelId="{221F120F-D994-4575-B999-EBCE57D127FB}">
      <dsp:nvSpPr>
        <dsp:cNvPr id="0" name=""/>
        <dsp:cNvSpPr/>
      </dsp:nvSpPr>
      <dsp:spPr>
        <a:xfrm>
          <a:off x="1264618" y="1061439"/>
          <a:ext cx="899449"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采用</a:t>
          </a:r>
          <a:r>
            <a:rPr lang="en-US" altLang="zh-CN" sz="800" kern="1200" dirty="0" smtClean="0"/>
            <a:t>NAC</a:t>
          </a:r>
          <a:r>
            <a:rPr lang="zh-CN" altLang="en-US" sz="800" kern="1200" dirty="0" smtClean="0"/>
            <a:t>技术应对策略随行</a:t>
          </a:r>
          <a:endParaRPr lang="zh-CN" altLang="en-US" sz="800" kern="1200" dirty="0"/>
        </a:p>
      </dsp:txBody>
      <dsp:txXfrm>
        <a:off x="1264618" y="1061439"/>
        <a:ext cx="899449" cy="449724"/>
      </dsp:txXfrm>
    </dsp:sp>
    <dsp:sp modelId="{BFCC662F-F17A-4DB0-9E79-B30939BDE168}">
      <dsp:nvSpPr>
        <dsp:cNvPr id="0" name=""/>
        <dsp:cNvSpPr/>
      </dsp:nvSpPr>
      <dsp:spPr>
        <a:xfrm rot="17692822">
          <a:off x="1916386" y="887943"/>
          <a:ext cx="855142" cy="20941"/>
        </a:xfrm>
        <a:custGeom>
          <a:avLst/>
          <a:gdLst/>
          <a:ahLst/>
          <a:cxnLst/>
          <a:rect l="0" t="0" r="0" b="0"/>
          <a:pathLst>
            <a:path>
              <a:moveTo>
                <a:pt x="0" y="10470"/>
              </a:moveTo>
              <a:lnTo>
                <a:pt x="855142"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rot="17692822">
        <a:off x="2322579" y="877035"/>
        <a:ext cx="42757" cy="42757"/>
      </dsp:txXfrm>
    </dsp:sp>
    <dsp:sp modelId="{F3F36DED-AE8C-43A0-BC11-AF9CDE8130C2}">
      <dsp:nvSpPr>
        <dsp:cNvPr id="0" name=""/>
        <dsp:cNvSpPr/>
      </dsp:nvSpPr>
      <dsp:spPr>
        <a:xfrm>
          <a:off x="2523847" y="285664"/>
          <a:ext cx="584704"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动态</a:t>
          </a:r>
          <a:r>
            <a:rPr lang="en-US" altLang="zh-CN" sz="800" kern="1200" dirty="0" smtClean="0"/>
            <a:t>VLAN+</a:t>
          </a:r>
          <a:r>
            <a:rPr lang="zh-CN" altLang="en-US" sz="800" kern="1200" dirty="0" smtClean="0"/>
            <a:t>静态</a:t>
          </a:r>
          <a:r>
            <a:rPr lang="en-US" altLang="zh-CN" sz="800" kern="1200" dirty="0" smtClean="0"/>
            <a:t>ACL</a:t>
          </a:r>
          <a:endParaRPr lang="zh-CN" altLang="en-US" sz="800" kern="1200" dirty="0"/>
        </a:p>
      </dsp:txBody>
      <dsp:txXfrm>
        <a:off x="2523847" y="285664"/>
        <a:ext cx="584704" cy="449724"/>
      </dsp:txXfrm>
    </dsp:sp>
    <dsp:sp modelId="{35382B99-074A-42E6-8224-8680501ACCD7}">
      <dsp:nvSpPr>
        <dsp:cNvPr id="0" name=""/>
        <dsp:cNvSpPr/>
      </dsp:nvSpPr>
      <dsp:spPr>
        <a:xfrm>
          <a:off x="3108552" y="500055"/>
          <a:ext cx="359779" cy="20941"/>
        </a:xfrm>
        <a:custGeom>
          <a:avLst/>
          <a:gdLst/>
          <a:ahLst/>
          <a:cxnLst/>
          <a:rect l="0" t="0" r="0" b="0"/>
          <a:pathLst>
            <a:path>
              <a:moveTo>
                <a:pt x="0" y="10470"/>
              </a:moveTo>
              <a:lnTo>
                <a:pt x="359779"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a:off x="3279447" y="501531"/>
        <a:ext cx="17988" cy="17988"/>
      </dsp:txXfrm>
    </dsp:sp>
    <dsp:sp modelId="{846EDABC-FC85-4DD8-A742-DB32A3441144}">
      <dsp:nvSpPr>
        <dsp:cNvPr id="0" name=""/>
        <dsp:cNvSpPr/>
      </dsp:nvSpPr>
      <dsp:spPr>
        <a:xfrm>
          <a:off x="3468332" y="285664"/>
          <a:ext cx="2778695"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en-US" altLang="zh-CN" sz="800" kern="1200" dirty="0" smtClean="0"/>
            <a:t>VLAN</a:t>
          </a:r>
          <a:r>
            <a:rPr lang="zh-CN" altLang="en-US" sz="800" kern="1200" dirty="0" smtClean="0"/>
            <a:t>与</a:t>
          </a:r>
          <a:r>
            <a:rPr lang="en-US" altLang="zh-CN" sz="800" kern="1200" dirty="0" smtClean="0"/>
            <a:t>ACL</a:t>
          </a:r>
          <a:r>
            <a:rPr lang="zh-CN" altLang="en-US" sz="800" kern="1200" dirty="0" smtClean="0"/>
            <a:t>绑定，</a:t>
          </a:r>
          <a:r>
            <a:rPr lang="en-US" altLang="zh-CN" sz="800" kern="1200" dirty="0" smtClean="0"/>
            <a:t>ACL</a:t>
          </a:r>
          <a:r>
            <a:rPr lang="zh-CN" altLang="en-US" sz="800" kern="1200" dirty="0" smtClean="0"/>
            <a:t>中限定了用户可访问的网络资源（</a:t>
          </a:r>
          <a:r>
            <a:rPr lang="en-US" altLang="zh-CN" sz="800" kern="1200" dirty="0" smtClean="0"/>
            <a:t>IP</a:t>
          </a:r>
          <a:r>
            <a:rPr lang="zh-CN" altLang="en-US" sz="800" kern="1200" dirty="0" smtClean="0"/>
            <a:t>地址范围）。将用户分配至特定</a:t>
          </a:r>
          <a:r>
            <a:rPr lang="en-US" altLang="zh-CN" sz="800" kern="1200" dirty="0" smtClean="0"/>
            <a:t>VLAN</a:t>
          </a:r>
          <a:r>
            <a:rPr lang="zh-CN" altLang="en-US" sz="800" kern="1200" dirty="0" smtClean="0"/>
            <a:t>使其拥有特定网络权限。</a:t>
          </a:r>
          <a:endParaRPr lang="en-US" altLang="zh-CN" sz="800" kern="1200" dirty="0" smtClean="0"/>
        </a:p>
      </dsp:txBody>
      <dsp:txXfrm>
        <a:off x="3468332" y="285664"/>
        <a:ext cx="2778695" cy="449724"/>
      </dsp:txXfrm>
    </dsp:sp>
    <dsp:sp modelId="{68D9732B-4335-4D36-97A1-6BCC6A9F24E4}">
      <dsp:nvSpPr>
        <dsp:cNvPr id="0" name=""/>
        <dsp:cNvSpPr/>
      </dsp:nvSpPr>
      <dsp:spPr>
        <a:xfrm rot="19457599">
          <a:off x="6205382" y="370759"/>
          <a:ext cx="443070" cy="20941"/>
        </a:xfrm>
        <a:custGeom>
          <a:avLst/>
          <a:gdLst/>
          <a:ahLst/>
          <a:cxnLst/>
          <a:rect l="0" t="0" r="0" b="0"/>
          <a:pathLst>
            <a:path>
              <a:moveTo>
                <a:pt x="0" y="10470"/>
              </a:moveTo>
              <a:lnTo>
                <a:pt x="443070"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rot="19457599">
        <a:off x="6415840" y="370153"/>
        <a:ext cx="22153" cy="22153"/>
      </dsp:txXfrm>
    </dsp:sp>
    <dsp:sp modelId="{3F95A88B-28FB-490F-B828-D0336B80111F}">
      <dsp:nvSpPr>
        <dsp:cNvPr id="0" name=""/>
        <dsp:cNvSpPr/>
      </dsp:nvSpPr>
      <dsp:spPr>
        <a:xfrm>
          <a:off x="6606807" y="27072"/>
          <a:ext cx="1139566"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en-US" altLang="zh-CN" sz="800" kern="1200" dirty="0" smtClean="0"/>
            <a:t>VLAN</a:t>
          </a:r>
          <a:r>
            <a:rPr lang="zh-CN" altLang="en-US" sz="800" kern="1200" dirty="0" smtClean="0"/>
            <a:t>划分方法一：</a:t>
          </a:r>
          <a:endParaRPr lang="en-US" altLang="zh-CN" sz="800" kern="1200" dirty="0" smtClean="0"/>
        </a:p>
        <a:p>
          <a:pPr lvl="0" algn="ctr" defTabSz="355600">
            <a:lnSpc>
              <a:spcPct val="90000"/>
            </a:lnSpc>
            <a:spcBef>
              <a:spcPct val="0"/>
            </a:spcBef>
            <a:spcAft>
              <a:spcPct val="35000"/>
            </a:spcAft>
          </a:pPr>
          <a:r>
            <a:rPr lang="zh-CN" altLang="en-US" sz="800" kern="1200" dirty="0" smtClean="0"/>
            <a:t>根据用户接入位置动态分配不同</a:t>
          </a:r>
          <a:r>
            <a:rPr lang="en-US" altLang="zh-CN" sz="800" kern="1200" dirty="0" smtClean="0"/>
            <a:t>VLAN</a:t>
          </a:r>
          <a:endParaRPr lang="zh-CN" altLang="en-US" sz="800" kern="1200" dirty="0"/>
        </a:p>
      </dsp:txBody>
      <dsp:txXfrm>
        <a:off x="6606807" y="27072"/>
        <a:ext cx="1139566" cy="449724"/>
      </dsp:txXfrm>
    </dsp:sp>
    <dsp:sp modelId="{2994E47E-8382-4A14-A6AF-DA1C202D7B26}">
      <dsp:nvSpPr>
        <dsp:cNvPr id="0" name=""/>
        <dsp:cNvSpPr/>
      </dsp:nvSpPr>
      <dsp:spPr>
        <a:xfrm rot="2142401">
          <a:off x="6205382" y="629351"/>
          <a:ext cx="443070" cy="20941"/>
        </a:xfrm>
        <a:custGeom>
          <a:avLst/>
          <a:gdLst/>
          <a:ahLst/>
          <a:cxnLst/>
          <a:rect l="0" t="0" r="0" b="0"/>
          <a:pathLst>
            <a:path>
              <a:moveTo>
                <a:pt x="0" y="10470"/>
              </a:moveTo>
              <a:lnTo>
                <a:pt x="443070"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rot="2142401">
        <a:off x="6415840" y="628745"/>
        <a:ext cx="22153" cy="22153"/>
      </dsp:txXfrm>
    </dsp:sp>
    <dsp:sp modelId="{DE2A1C92-14C1-429A-B6FB-3A5B1C6652B2}">
      <dsp:nvSpPr>
        <dsp:cNvPr id="0" name=""/>
        <dsp:cNvSpPr/>
      </dsp:nvSpPr>
      <dsp:spPr>
        <a:xfrm>
          <a:off x="6606807" y="544255"/>
          <a:ext cx="1139566"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en-US" altLang="zh-CN" sz="800" kern="1200" dirty="0" smtClean="0"/>
            <a:t>VLAN</a:t>
          </a:r>
          <a:r>
            <a:rPr lang="zh-CN" altLang="en-US" sz="800" kern="1200" dirty="0" smtClean="0"/>
            <a:t>划分方案二：</a:t>
          </a:r>
          <a:endParaRPr lang="en-US" altLang="zh-CN" sz="800" kern="1200" dirty="0" smtClean="0"/>
        </a:p>
        <a:p>
          <a:pPr lvl="0" algn="ctr" defTabSz="355600">
            <a:lnSpc>
              <a:spcPct val="90000"/>
            </a:lnSpc>
            <a:spcBef>
              <a:spcPct val="0"/>
            </a:spcBef>
            <a:spcAft>
              <a:spcPct val="35000"/>
            </a:spcAft>
          </a:pPr>
          <a:r>
            <a:rPr lang="zh-CN" altLang="en-US" sz="800" kern="1200" dirty="0" smtClean="0"/>
            <a:t>用户任意位置接入分配至同一</a:t>
          </a:r>
          <a:r>
            <a:rPr lang="en-US" altLang="zh-CN" sz="800" kern="1200" dirty="0" smtClean="0"/>
            <a:t>VLAN</a:t>
          </a:r>
          <a:endParaRPr lang="zh-CN" altLang="en-US" sz="800" kern="1200" dirty="0"/>
        </a:p>
      </dsp:txBody>
      <dsp:txXfrm>
        <a:off x="6606807" y="544255"/>
        <a:ext cx="1139566" cy="449724"/>
      </dsp:txXfrm>
    </dsp:sp>
    <dsp:sp modelId="{6BA40CD5-18DC-4441-AC86-449C46ED4B0F}">
      <dsp:nvSpPr>
        <dsp:cNvPr id="0" name=""/>
        <dsp:cNvSpPr/>
      </dsp:nvSpPr>
      <dsp:spPr>
        <a:xfrm rot="19457599">
          <a:off x="2122422" y="1146534"/>
          <a:ext cx="443070" cy="20941"/>
        </a:xfrm>
        <a:custGeom>
          <a:avLst/>
          <a:gdLst/>
          <a:ahLst/>
          <a:cxnLst/>
          <a:rect l="0" t="0" r="0" b="0"/>
          <a:pathLst>
            <a:path>
              <a:moveTo>
                <a:pt x="0" y="10470"/>
              </a:moveTo>
              <a:lnTo>
                <a:pt x="443070"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rot="19457599">
        <a:off x="2332880" y="1145928"/>
        <a:ext cx="22153" cy="22153"/>
      </dsp:txXfrm>
    </dsp:sp>
    <dsp:sp modelId="{1585DFEA-1443-40B1-834A-F58201912A42}">
      <dsp:nvSpPr>
        <dsp:cNvPr id="0" name=""/>
        <dsp:cNvSpPr/>
      </dsp:nvSpPr>
      <dsp:spPr>
        <a:xfrm>
          <a:off x="2523847" y="802847"/>
          <a:ext cx="584704"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动态</a:t>
          </a:r>
          <a:r>
            <a:rPr lang="en-US" altLang="zh-CN" sz="800" kern="1200" dirty="0" smtClean="0"/>
            <a:t>VLAN+</a:t>
          </a:r>
          <a:r>
            <a:rPr lang="zh-CN" altLang="en-US" sz="800" kern="1200" dirty="0" smtClean="0"/>
            <a:t>动态</a:t>
          </a:r>
          <a:r>
            <a:rPr lang="en-US" altLang="zh-CN" sz="800" kern="1200" dirty="0" smtClean="0"/>
            <a:t>ACL</a:t>
          </a:r>
          <a:endParaRPr lang="zh-CN" altLang="en-US" sz="800" kern="1200" dirty="0"/>
        </a:p>
      </dsp:txBody>
      <dsp:txXfrm>
        <a:off x="2523847" y="802847"/>
        <a:ext cx="584704" cy="449724"/>
      </dsp:txXfrm>
    </dsp:sp>
    <dsp:sp modelId="{9643DDA0-F1E0-4BD6-A885-5670024D4B4E}">
      <dsp:nvSpPr>
        <dsp:cNvPr id="0" name=""/>
        <dsp:cNvSpPr/>
      </dsp:nvSpPr>
      <dsp:spPr>
        <a:xfrm>
          <a:off x="3108552" y="1017239"/>
          <a:ext cx="359779" cy="20941"/>
        </a:xfrm>
        <a:custGeom>
          <a:avLst/>
          <a:gdLst/>
          <a:ahLst/>
          <a:cxnLst/>
          <a:rect l="0" t="0" r="0" b="0"/>
          <a:pathLst>
            <a:path>
              <a:moveTo>
                <a:pt x="0" y="10470"/>
              </a:moveTo>
              <a:lnTo>
                <a:pt x="359779"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a:off x="3279447" y="1018715"/>
        <a:ext cx="17988" cy="17988"/>
      </dsp:txXfrm>
    </dsp:sp>
    <dsp:sp modelId="{CBCFD2A9-DAB9-4228-A81B-438BA0531553}">
      <dsp:nvSpPr>
        <dsp:cNvPr id="0" name=""/>
        <dsp:cNvSpPr/>
      </dsp:nvSpPr>
      <dsp:spPr>
        <a:xfrm>
          <a:off x="3468332" y="802847"/>
          <a:ext cx="2778695"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用户与</a:t>
          </a:r>
          <a:r>
            <a:rPr lang="en-US" altLang="zh-CN" sz="800" kern="1200" dirty="0" smtClean="0"/>
            <a:t>ACL</a:t>
          </a:r>
          <a:r>
            <a:rPr lang="zh-CN" altLang="en-US" sz="800" kern="1200" dirty="0" smtClean="0"/>
            <a:t>绑定，</a:t>
          </a:r>
          <a:r>
            <a:rPr lang="en-US" altLang="zh-CN" sz="800" kern="1200" dirty="0" smtClean="0"/>
            <a:t>ACL</a:t>
          </a:r>
          <a:r>
            <a:rPr lang="zh-CN" altLang="en-US" sz="800" kern="1200" dirty="0" smtClean="0"/>
            <a:t>中限定了用户可访问的网络资源（</a:t>
          </a:r>
          <a:r>
            <a:rPr lang="en-US" altLang="zh-CN" sz="800" kern="1200" dirty="0" smtClean="0"/>
            <a:t>IP</a:t>
          </a:r>
          <a:r>
            <a:rPr lang="zh-CN" altLang="en-US" sz="800" kern="1200" dirty="0" smtClean="0"/>
            <a:t>地址范围）。为用户分配特定</a:t>
          </a:r>
          <a:r>
            <a:rPr lang="en-US" altLang="zh-CN" sz="800" kern="1200" dirty="0" smtClean="0"/>
            <a:t>ACL</a:t>
          </a:r>
          <a:r>
            <a:rPr lang="zh-CN" altLang="en-US" sz="800" kern="1200" dirty="0" smtClean="0"/>
            <a:t>使其拥有特定网络权限。同时将用户分配至不同</a:t>
          </a:r>
          <a:r>
            <a:rPr lang="en-US" altLang="zh-CN" sz="800" kern="1200" dirty="0" smtClean="0"/>
            <a:t>VLAN</a:t>
          </a:r>
          <a:r>
            <a:rPr lang="zh-CN" altLang="en-US" sz="800" kern="1200" dirty="0" smtClean="0"/>
            <a:t>实现各类用户间的隔离。</a:t>
          </a:r>
          <a:endParaRPr lang="zh-CN" altLang="en-US" sz="800" kern="1200" dirty="0"/>
        </a:p>
      </dsp:txBody>
      <dsp:txXfrm>
        <a:off x="3468332" y="802847"/>
        <a:ext cx="2778695" cy="449724"/>
      </dsp:txXfrm>
    </dsp:sp>
    <dsp:sp modelId="{72930DB9-B79E-459D-B774-734D4653C714}">
      <dsp:nvSpPr>
        <dsp:cNvPr id="0" name=""/>
        <dsp:cNvSpPr/>
      </dsp:nvSpPr>
      <dsp:spPr>
        <a:xfrm rot="2142401">
          <a:off x="2122422" y="1405126"/>
          <a:ext cx="443070" cy="20941"/>
        </a:xfrm>
        <a:custGeom>
          <a:avLst/>
          <a:gdLst/>
          <a:ahLst/>
          <a:cxnLst/>
          <a:rect l="0" t="0" r="0" b="0"/>
          <a:pathLst>
            <a:path>
              <a:moveTo>
                <a:pt x="0" y="10470"/>
              </a:moveTo>
              <a:lnTo>
                <a:pt x="443070"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rot="2142401">
        <a:off x="2332880" y="1404520"/>
        <a:ext cx="22153" cy="22153"/>
      </dsp:txXfrm>
    </dsp:sp>
    <dsp:sp modelId="{DDF9052E-DC22-4349-81AC-8EF7C84EE35E}">
      <dsp:nvSpPr>
        <dsp:cNvPr id="0" name=""/>
        <dsp:cNvSpPr/>
      </dsp:nvSpPr>
      <dsp:spPr>
        <a:xfrm>
          <a:off x="2523847" y="1320030"/>
          <a:ext cx="584704"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静态</a:t>
          </a:r>
          <a:r>
            <a:rPr lang="en-US" altLang="zh-CN" sz="800" kern="1200" dirty="0" smtClean="0"/>
            <a:t>VLAN+</a:t>
          </a:r>
          <a:r>
            <a:rPr lang="zh-CN" altLang="en-US" sz="800" kern="1200" dirty="0" smtClean="0"/>
            <a:t>动态</a:t>
          </a:r>
          <a:r>
            <a:rPr lang="en-US" altLang="zh-CN" sz="800" kern="1200" dirty="0" smtClean="0"/>
            <a:t>ACL</a:t>
          </a:r>
          <a:endParaRPr lang="zh-CN" altLang="en-US" sz="800" kern="1200" dirty="0"/>
        </a:p>
      </dsp:txBody>
      <dsp:txXfrm>
        <a:off x="2523847" y="1320030"/>
        <a:ext cx="584704" cy="449724"/>
      </dsp:txXfrm>
    </dsp:sp>
    <dsp:sp modelId="{BED3BE72-56D7-467B-AEB5-24A94780A6D9}">
      <dsp:nvSpPr>
        <dsp:cNvPr id="0" name=""/>
        <dsp:cNvSpPr/>
      </dsp:nvSpPr>
      <dsp:spPr>
        <a:xfrm>
          <a:off x="3108552" y="1534422"/>
          <a:ext cx="359779" cy="20941"/>
        </a:xfrm>
        <a:custGeom>
          <a:avLst/>
          <a:gdLst/>
          <a:ahLst/>
          <a:cxnLst/>
          <a:rect l="0" t="0" r="0" b="0"/>
          <a:pathLst>
            <a:path>
              <a:moveTo>
                <a:pt x="0" y="10470"/>
              </a:moveTo>
              <a:lnTo>
                <a:pt x="359779"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a:off x="3279447" y="1535898"/>
        <a:ext cx="17988" cy="17988"/>
      </dsp:txXfrm>
    </dsp:sp>
    <dsp:sp modelId="{AC440C5F-4366-46CA-B958-28445F229E87}">
      <dsp:nvSpPr>
        <dsp:cNvPr id="0" name=""/>
        <dsp:cNvSpPr/>
      </dsp:nvSpPr>
      <dsp:spPr>
        <a:xfrm>
          <a:off x="3468332" y="1320030"/>
          <a:ext cx="2778695"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用户与</a:t>
          </a:r>
          <a:r>
            <a:rPr lang="en-US" altLang="zh-CN" sz="800" kern="1200" dirty="0" smtClean="0"/>
            <a:t>ACL</a:t>
          </a:r>
          <a:r>
            <a:rPr lang="zh-CN" altLang="en-US" sz="800" kern="1200" dirty="0" smtClean="0"/>
            <a:t>绑定，</a:t>
          </a:r>
          <a:r>
            <a:rPr lang="en-US" altLang="zh-CN" sz="800" kern="1200" dirty="0" smtClean="0"/>
            <a:t>ACL</a:t>
          </a:r>
          <a:r>
            <a:rPr lang="zh-CN" altLang="en-US" sz="800" kern="1200" dirty="0" smtClean="0"/>
            <a:t>中限定了用户可访问的网络资源（</a:t>
          </a:r>
          <a:r>
            <a:rPr lang="en-US" altLang="zh-CN" sz="800" kern="1200" dirty="0" smtClean="0"/>
            <a:t>IP</a:t>
          </a:r>
          <a:r>
            <a:rPr lang="zh-CN" altLang="en-US" sz="800" kern="1200" dirty="0" smtClean="0"/>
            <a:t>地址范围）。将用户分配特定</a:t>
          </a:r>
          <a:r>
            <a:rPr lang="en-US" altLang="zh-CN" sz="800" kern="1200" dirty="0" smtClean="0"/>
            <a:t>ACL</a:t>
          </a:r>
          <a:r>
            <a:rPr lang="zh-CN" altLang="en-US" sz="800" kern="1200" dirty="0" smtClean="0"/>
            <a:t>使其拥有特定网络权限。不限制用户接入位置情况下，不同用户可能位于同一</a:t>
          </a:r>
          <a:r>
            <a:rPr lang="en-US" altLang="zh-CN" sz="800" kern="1200" dirty="0" smtClean="0"/>
            <a:t>VLAN</a:t>
          </a:r>
          <a:r>
            <a:rPr lang="zh-CN" altLang="en-US" sz="800" kern="1200" dirty="0" smtClean="0"/>
            <a:t>。</a:t>
          </a:r>
          <a:endParaRPr lang="zh-CN" altLang="en-US" sz="800" kern="1200" dirty="0"/>
        </a:p>
      </dsp:txBody>
      <dsp:txXfrm>
        <a:off x="3468332" y="1320030"/>
        <a:ext cx="2778695" cy="449724"/>
      </dsp:txXfrm>
    </dsp:sp>
    <dsp:sp modelId="{D281B467-1AC2-4F1B-A2DC-1AC6F5046431}">
      <dsp:nvSpPr>
        <dsp:cNvPr id="0" name=""/>
        <dsp:cNvSpPr/>
      </dsp:nvSpPr>
      <dsp:spPr>
        <a:xfrm rot="3907178">
          <a:off x="1916386" y="1663718"/>
          <a:ext cx="855142" cy="20941"/>
        </a:xfrm>
        <a:custGeom>
          <a:avLst/>
          <a:gdLst/>
          <a:ahLst/>
          <a:cxnLst/>
          <a:rect l="0" t="0" r="0" b="0"/>
          <a:pathLst>
            <a:path>
              <a:moveTo>
                <a:pt x="0" y="10470"/>
              </a:moveTo>
              <a:lnTo>
                <a:pt x="855142"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rot="3907178">
        <a:off x="2322579" y="1652810"/>
        <a:ext cx="42757" cy="42757"/>
      </dsp:txXfrm>
    </dsp:sp>
    <dsp:sp modelId="{E79C8A69-2EE6-4337-9CC5-0329D5C3D7A1}">
      <dsp:nvSpPr>
        <dsp:cNvPr id="0" name=""/>
        <dsp:cNvSpPr/>
      </dsp:nvSpPr>
      <dsp:spPr>
        <a:xfrm>
          <a:off x="2523847" y="1837214"/>
          <a:ext cx="584704"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重定向</a:t>
          </a:r>
          <a:r>
            <a:rPr lang="en-US" altLang="zh-CN" sz="800" kern="1200" dirty="0" smtClean="0"/>
            <a:t>/</a:t>
          </a:r>
          <a:r>
            <a:rPr lang="zh-CN" altLang="en-US" sz="800" kern="1200" dirty="0" smtClean="0"/>
            <a:t>策略路由</a:t>
          </a:r>
          <a:endParaRPr lang="zh-CN" altLang="en-US" sz="800" kern="1200" dirty="0"/>
        </a:p>
      </dsp:txBody>
      <dsp:txXfrm>
        <a:off x="2523847" y="1837214"/>
        <a:ext cx="584704" cy="449724"/>
      </dsp:txXfrm>
    </dsp:sp>
    <dsp:sp modelId="{B8F929CF-9A5A-4FC8-8E7F-582A54771BC2}">
      <dsp:nvSpPr>
        <dsp:cNvPr id="0" name=""/>
        <dsp:cNvSpPr/>
      </dsp:nvSpPr>
      <dsp:spPr>
        <a:xfrm>
          <a:off x="3108552" y="2051605"/>
          <a:ext cx="359779" cy="20941"/>
        </a:xfrm>
        <a:custGeom>
          <a:avLst/>
          <a:gdLst/>
          <a:ahLst/>
          <a:cxnLst/>
          <a:rect l="0" t="0" r="0" b="0"/>
          <a:pathLst>
            <a:path>
              <a:moveTo>
                <a:pt x="0" y="10470"/>
              </a:moveTo>
              <a:lnTo>
                <a:pt x="359779"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a:off x="3279447" y="2053081"/>
        <a:ext cx="17988" cy="17988"/>
      </dsp:txXfrm>
    </dsp:sp>
    <dsp:sp modelId="{87757191-81F6-43D0-B764-251C35D367B5}">
      <dsp:nvSpPr>
        <dsp:cNvPr id="0" name=""/>
        <dsp:cNvSpPr/>
      </dsp:nvSpPr>
      <dsp:spPr>
        <a:xfrm>
          <a:off x="3468332" y="1837214"/>
          <a:ext cx="2778695"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通过</a:t>
          </a:r>
          <a:r>
            <a:rPr lang="en-US" altLang="zh-CN" sz="800" kern="1200" dirty="0" smtClean="0"/>
            <a:t>ACL</a:t>
          </a:r>
          <a:r>
            <a:rPr lang="zh-CN" altLang="en-US" sz="800" kern="1200" dirty="0" smtClean="0"/>
            <a:t>或流分类功能区分不同类型的流量，通过重定向（二层设备）或策略路由（三层设备）功能可以将指定流量从指定接口发送出去，或者发送给指定的下一跳设备。</a:t>
          </a:r>
          <a:endParaRPr lang="zh-CN" altLang="en-US" sz="800" kern="1200" dirty="0"/>
        </a:p>
      </dsp:txBody>
      <dsp:txXfrm>
        <a:off x="3468332" y="1837214"/>
        <a:ext cx="2778695" cy="449724"/>
      </dsp:txXfrm>
    </dsp:sp>
    <dsp:sp modelId="{F12A242B-FE07-4E4E-9E23-6E73146A7DEE}">
      <dsp:nvSpPr>
        <dsp:cNvPr id="0" name=""/>
        <dsp:cNvSpPr/>
      </dsp:nvSpPr>
      <dsp:spPr>
        <a:xfrm rot="4099285">
          <a:off x="597749" y="2633436"/>
          <a:ext cx="973958" cy="20941"/>
        </a:xfrm>
        <a:custGeom>
          <a:avLst/>
          <a:gdLst/>
          <a:ahLst/>
          <a:cxnLst/>
          <a:rect l="0" t="0" r="0" b="0"/>
          <a:pathLst>
            <a:path>
              <a:moveTo>
                <a:pt x="0" y="10470"/>
              </a:moveTo>
              <a:lnTo>
                <a:pt x="973958" y="10470"/>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rot="4099285">
        <a:off x="1060379" y="2619558"/>
        <a:ext cx="48697" cy="48697"/>
      </dsp:txXfrm>
    </dsp:sp>
    <dsp:sp modelId="{B5CE74D4-852A-4B9E-A9F2-CE80DA378289}">
      <dsp:nvSpPr>
        <dsp:cNvPr id="0" name=""/>
        <dsp:cNvSpPr/>
      </dsp:nvSpPr>
      <dsp:spPr>
        <a:xfrm>
          <a:off x="1264618" y="2871580"/>
          <a:ext cx="899449"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采用</a:t>
          </a:r>
          <a:r>
            <a:rPr lang="en-US" altLang="zh-CN" sz="800" kern="1200" dirty="0" err="1" smtClean="0"/>
            <a:t>QoS</a:t>
          </a:r>
          <a:r>
            <a:rPr lang="zh-CN" altLang="en-US" sz="800" kern="1200" dirty="0" smtClean="0"/>
            <a:t>技术应对体验随身</a:t>
          </a:r>
          <a:endParaRPr lang="zh-CN" altLang="en-US" sz="800" kern="1200" dirty="0"/>
        </a:p>
      </dsp:txBody>
      <dsp:txXfrm>
        <a:off x="1264618" y="2871580"/>
        <a:ext cx="899449" cy="449724"/>
      </dsp:txXfrm>
    </dsp:sp>
    <dsp:sp modelId="{7C4C9B30-15C1-4A8F-97DF-588183C5B0ED}">
      <dsp:nvSpPr>
        <dsp:cNvPr id="0" name=""/>
        <dsp:cNvSpPr/>
      </dsp:nvSpPr>
      <dsp:spPr>
        <a:xfrm rot="18289469">
          <a:off x="2028949" y="2827380"/>
          <a:ext cx="630015" cy="20941"/>
        </a:xfrm>
        <a:custGeom>
          <a:avLst/>
          <a:gdLst/>
          <a:ahLst/>
          <a:cxnLst/>
          <a:rect l="0" t="0" r="0" b="0"/>
          <a:pathLst>
            <a:path>
              <a:moveTo>
                <a:pt x="0" y="10470"/>
              </a:moveTo>
              <a:lnTo>
                <a:pt x="630015"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rot="18289469">
        <a:off x="2328207" y="2822100"/>
        <a:ext cx="31500" cy="31500"/>
      </dsp:txXfrm>
    </dsp:sp>
    <dsp:sp modelId="{1142F949-7C89-41DD-A942-6974AF8BC38C}">
      <dsp:nvSpPr>
        <dsp:cNvPr id="0" name=""/>
        <dsp:cNvSpPr/>
      </dsp:nvSpPr>
      <dsp:spPr>
        <a:xfrm>
          <a:off x="2523847" y="2354397"/>
          <a:ext cx="584704"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流量监管</a:t>
          </a:r>
          <a:endParaRPr lang="en-US" altLang="zh-CN" sz="800" kern="1200" dirty="0" smtClean="0"/>
        </a:p>
      </dsp:txBody>
      <dsp:txXfrm>
        <a:off x="2523847" y="2354397"/>
        <a:ext cx="584704" cy="449724"/>
      </dsp:txXfrm>
    </dsp:sp>
    <dsp:sp modelId="{76098730-044E-4A59-84BC-774672ABFCB5}">
      <dsp:nvSpPr>
        <dsp:cNvPr id="0" name=""/>
        <dsp:cNvSpPr/>
      </dsp:nvSpPr>
      <dsp:spPr>
        <a:xfrm>
          <a:off x="3108552" y="2568788"/>
          <a:ext cx="359779" cy="20941"/>
        </a:xfrm>
        <a:custGeom>
          <a:avLst/>
          <a:gdLst/>
          <a:ahLst/>
          <a:cxnLst/>
          <a:rect l="0" t="0" r="0" b="0"/>
          <a:pathLst>
            <a:path>
              <a:moveTo>
                <a:pt x="0" y="10470"/>
              </a:moveTo>
              <a:lnTo>
                <a:pt x="359779"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a:off x="3279447" y="2570265"/>
        <a:ext cx="17988" cy="17988"/>
      </dsp:txXfrm>
    </dsp:sp>
    <dsp:sp modelId="{9A54ACD1-7A6A-4AD9-89EE-5BF6BBC3540E}">
      <dsp:nvSpPr>
        <dsp:cNvPr id="0" name=""/>
        <dsp:cNvSpPr/>
      </dsp:nvSpPr>
      <dsp:spPr>
        <a:xfrm>
          <a:off x="3468332" y="2354397"/>
          <a:ext cx="2778695"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通过</a:t>
          </a:r>
          <a:r>
            <a:rPr lang="en-US" altLang="zh-CN" sz="800" kern="1200" dirty="0" smtClean="0"/>
            <a:t>ACL</a:t>
          </a:r>
          <a:r>
            <a:rPr lang="zh-CN" altLang="en-US" sz="800" kern="1200" dirty="0" smtClean="0"/>
            <a:t>或流分类功能区分不同类型的流量，针对各种流量限制其最大速率。</a:t>
          </a:r>
          <a:endParaRPr lang="en-US" altLang="zh-CN" sz="800" kern="1200" dirty="0" smtClean="0"/>
        </a:p>
      </dsp:txBody>
      <dsp:txXfrm>
        <a:off x="3468332" y="2354397"/>
        <a:ext cx="2778695" cy="449724"/>
      </dsp:txXfrm>
    </dsp:sp>
    <dsp:sp modelId="{D5C5DEF5-A95E-4B27-AAAB-19258C079A3A}">
      <dsp:nvSpPr>
        <dsp:cNvPr id="0" name=""/>
        <dsp:cNvSpPr/>
      </dsp:nvSpPr>
      <dsp:spPr>
        <a:xfrm>
          <a:off x="2164067" y="3085972"/>
          <a:ext cx="359779" cy="20941"/>
        </a:xfrm>
        <a:custGeom>
          <a:avLst/>
          <a:gdLst/>
          <a:ahLst/>
          <a:cxnLst/>
          <a:rect l="0" t="0" r="0" b="0"/>
          <a:pathLst>
            <a:path>
              <a:moveTo>
                <a:pt x="0" y="10470"/>
              </a:moveTo>
              <a:lnTo>
                <a:pt x="359779"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a:off x="2334963" y="3087448"/>
        <a:ext cx="17988" cy="17988"/>
      </dsp:txXfrm>
    </dsp:sp>
    <dsp:sp modelId="{C8F0C5A7-F71D-45F5-98C7-4C119D213E33}">
      <dsp:nvSpPr>
        <dsp:cNvPr id="0" name=""/>
        <dsp:cNvSpPr/>
      </dsp:nvSpPr>
      <dsp:spPr>
        <a:xfrm>
          <a:off x="2523847" y="2871580"/>
          <a:ext cx="584704"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拥塞管理</a:t>
          </a:r>
          <a:endParaRPr lang="en-US" altLang="zh-CN" sz="800" kern="1200" dirty="0" smtClean="0"/>
        </a:p>
      </dsp:txBody>
      <dsp:txXfrm>
        <a:off x="2523847" y="2871580"/>
        <a:ext cx="584704" cy="449724"/>
      </dsp:txXfrm>
    </dsp:sp>
    <dsp:sp modelId="{F33A1E74-F5CE-4F42-9F9C-CC2068239A19}">
      <dsp:nvSpPr>
        <dsp:cNvPr id="0" name=""/>
        <dsp:cNvSpPr/>
      </dsp:nvSpPr>
      <dsp:spPr>
        <a:xfrm>
          <a:off x="3108552" y="3085972"/>
          <a:ext cx="359779" cy="20941"/>
        </a:xfrm>
        <a:custGeom>
          <a:avLst/>
          <a:gdLst/>
          <a:ahLst/>
          <a:cxnLst/>
          <a:rect l="0" t="0" r="0" b="0"/>
          <a:pathLst>
            <a:path>
              <a:moveTo>
                <a:pt x="0" y="10470"/>
              </a:moveTo>
              <a:lnTo>
                <a:pt x="359779"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a:off x="3279447" y="3087448"/>
        <a:ext cx="17988" cy="17988"/>
      </dsp:txXfrm>
    </dsp:sp>
    <dsp:sp modelId="{EA1FA789-E4E4-462F-95F2-4ACDEEC6E5D2}">
      <dsp:nvSpPr>
        <dsp:cNvPr id="0" name=""/>
        <dsp:cNvSpPr/>
      </dsp:nvSpPr>
      <dsp:spPr>
        <a:xfrm>
          <a:off x="3468332" y="2871580"/>
          <a:ext cx="2778695"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通过</a:t>
          </a:r>
          <a:r>
            <a:rPr lang="en-US" altLang="zh-CN" sz="800" kern="1200" dirty="0" smtClean="0"/>
            <a:t>ACL</a:t>
          </a:r>
          <a:r>
            <a:rPr lang="zh-CN" altLang="en-US" sz="800" kern="1200" dirty="0" smtClean="0"/>
            <a:t>或流分类区分不同类型的流量，将各种流量送入指定的接口调度队列。接口在发送流量时将按照一定规则，依次发送各个队列中的报文，实现重要报文优先转发的效果。</a:t>
          </a:r>
          <a:endParaRPr lang="en-US" altLang="zh-CN" sz="800" kern="1200" dirty="0" smtClean="0"/>
        </a:p>
      </dsp:txBody>
      <dsp:txXfrm>
        <a:off x="3468332" y="2871580"/>
        <a:ext cx="2778695" cy="449724"/>
      </dsp:txXfrm>
    </dsp:sp>
    <dsp:sp modelId="{9F206E55-2983-4C57-987B-68425545A9FE}">
      <dsp:nvSpPr>
        <dsp:cNvPr id="0" name=""/>
        <dsp:cNvSpPr/>
      </dsp:nvSpPr>
      <dsp:spPr>
        <a:xfrm rot="3310531">
          <a:off x="2028949" y="3344563"/>
          <a:ext cx="630015" cy="20941"/>
        </a:xfrm>
        <a:custGeom>
          <a:avLst/>
          <a:gdLst/>
          <a:ahLst/>
          <a:cxnLst/>
          <a:rect l="0" t="0" r="0" b="0"/>
          <a:pathLst>
            <a:path>
              <a:moveTo>
                <a:pt x="0" y="10470"/>
              </a:moveTo>
              <a:lnTo>
                <a:pt x="630015"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rot="3310531">
        <a:off x="2328207" y="3339284"/>
        <a:ext cx="31500" cy="31500"/>
      </dsp:txXfrm>
    </dsp:sp>
    <dsp:sp modelId="{D539CEFB-F8D0-4E81-A358-6A92AF9C3832}">
      <dsp:nvSpPr>
        <dsp:cNvPr id="0" name=""/>
        <dsp:cNvSpPr/>
      </dsp:nvSpPr>
      <dsp:spPr>
        <a:xfrm>
          <a:off x="2523847" y="3388763"/>
          <a:ext cx="584704"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优先级映射</a:t>
          </a:r>
          <a:endParaRPr lang="en-US" altLang="zh-CN" sz="800" kern="1200" dirty="0" smtClean="0"/>
        </a:p>
      </dsp:txBody>
      <dsp:txXfrm>
        <a:off x="2523847" y="3388763"/>
        <a:ext cx="584704" cy="449724"/>
      </dsp:txXfrm>
    </dsp:sp>
    <dsp:sp modelId="{32FB8A0D-30DA-471B-9A94-BF71D2FA57FE}">
      <dsp:nvSpPr>
        <dsp:cNvPr id="0" name=""/>
        <dsp:cNvSpPr/>
      </dsp:nvSpPr>
      <dsp:spPr>
        <a:xfrm>
          <a:off x="3108552" y="3603155"/>
          <a:ext cx="359779" cy="20941"/>
        </a:xfrm>
        <a:custGeom>
          <a:avLst/>
          <a:gdLst/>
          <a:ahLst/>
          <a:cxnLst/>
          <a:rect l="0" t="0" r="0" b="0"/>
          <a:pathLst>
            <a:path>
              <a:moveTo>
                <a:pt x="0" y="10470"/>
              </a:moveTo>
              <a:lnTo>
                <a:pt x="359779" y="10470"/>
              </a:lnTo>
            </a:path>
          </a:pathLst>
        </a:custGeom>
        <a:noFill/>
        <a:ln w="25400" cap="flat" cmpd="sng" algn="ctr">
          <a:solidFill>
            <a:schemeClr val="accent1">
              <a:shade val="8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355600">
            <a:lnSpc>
              <a:spcPct val="90000"/>
            </a:lnSpc>
            <a:spcBef>
              <a:spcPct val="0"/>
            </a:spcBef>
            <a:spcAft>
              <a:spcPct val="35000"/>
            </a:spcAft>
          </a:pPr>
          <a:endParaRPr lang="zh-CN" altLang="en-US" sz="800" kern="1200"/>
        </a:p>
      </dsp:txBody>
      <dsp:txXfrm>
        <a:off x="3279447" y="3604631"/>
        <a:ext cx="17988" cy="17988"/>
      </dsp:txXfrm>
    </dsp:sp>
    <dsp:sp modelId="{1CC0EC55-2906-482C-BD2B-5654F015DE1F}">
      <dsp:nvSpPr>
        <dsp:cNvPr id="0" name=""/>
        <dsp:cNvSpPr/>
      </dsp:nvSpPr>
      <dsp:spPr>
        <a:xfrm>
          <a:off x="3468332" y="3388763"/>
          <a:ext cx="2778695" cy="449724"/>
        </a:xfrm>
        <a:prstGeom prst="roundRect">
          <a:avLst>
            <a:gd name="adj" fmla="val 10000"/>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5080" tIns="5080" rIns="5080" bIns="5080" numCol="1" spcCol="1270" anchor="ctr" anchorCtr="0">
          <a:noAutofit/>
        </a:bodyPr>
        <a:lstStyle/>
        <a:p>
          <a:pPr lvl="0" algn="ctr" defTabSz="355600">
            <a:lnSpc>
              <a:spcPct val="90000"/>
            </a:lnSpc>
            <a:spcBef>
              <a:spcPct val="0"/>
            </a:spcBef>
            <a:spcAft>
              <a:spcPct val="35000"/>
            </a:spcAft>
          </a:pPr>
          <a:r>
            <a:rPr lang="zh-CN" altLang="en-US" sz="800" kern="1200" dirty="0" smtClean="0"/>
            <a:t>通过</a:t>
          </a:r>
          <a:r>
            <a:rPr lang="en-US" altLang="zh-CN" sz="800" kern="1200" dirty="0" smtClean="0"/>
            <a:t>ACL</a:t>
          </a:r>
          <a:r>
            <a:rPr lang="zh-CN" altLang="en-US" sz="800" kern="1200" dirty="0" smtClean="0"/>
            <a:t>或流分类区分不同类型的流量，针对各种流量重新标记其报文头部中的优先级字段。该字段可用于</a:t>
          </a:r>
          <a:r>
            <a:rPr lang="en-US" altLang="zh-CN" sz="800" kern="1200" dirty="0" smtClean="0"/>
            <a:t>ACL</a:t>
          </a:r>
          <a:r>
            <a:rPr lang="zh-CN" altLang="en-US" sz="800" kern="1200" dirty="0" smtClean="0"/>
            <a:t>和流分类匹配，并最终影响流量监管和拥塞管理效果。</a:t>
          </a:r>
          <a:endParaRPr lang="en-US" altLang="zh-CN" sz="800" kern="1200" dirty="0" smtClean="0"/>
        </a:p>
      </dsp:txBody>
      <dsp:txXfrm>
        <a:off x="3468332" y="3388763"/>
        <a:ext cx="2778695" cy="449724"/>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endSty" val="noArr"/>
                        <dgm:param type="begPts" val="midR"/>
                        <dgm:param type="endPts" val="midL"/>
                      </dgm:alg>
                    </dgm:if>
                    <dgm:else name="Name14">
                      <dgm:alg type="conn">
                        <dgm:param type="dim" val="1D"/>
                        <dgm:param type="endSty" val="noArr"/>
                        <dgm:param type="begPts" val="midL"/>
                        <dgm:param type="endPts" val="mid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alignNode1">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b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1">
        <a:scrgbClr r="0" g="0" b="0"/>
      </a:effectRef>
      <a:fontRef idx="minor"/>
    </dgm:style>
  </dgm:styleLbl>
  <dgm:styleLbl name="bg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callout">
    <dgm:scene3d>
      <a:camera prst="orthographicFront"/>
      <a:lightRig rig="threePt" dir="t"/>
    </dgm:scene3d>
    <dgm:txPr/>
    <dgm:style>
      <a:lnRef idx="1">
        <a:scrgbClr r="0" g="0" b="0"/>
      </a:lnRef>
      <a:fillRef idx="2">
        <a:scrgbClr r="0" g="0" b="0"/>
      </a:fillRef>
      <a:effectRef idx="1">
        <a:scrgbClr r="0" g="0" b="0"/>
      </a:effectRef>
      <a:fontRef idx="minor"/>
    </dgm:style>
  </dgm:styleLbl>
  <dgm:styleLbl name="con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1">
        <a:scrgbClr r="0" g="0" b="0"/>
      </a:effectRef>
      <a:fontRef idx="minor"/>
    </dgm:style>
  </dgm:styleLbl>
  <dgm:styleLbl name="fgAcc0">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1">
        <a:scrgbClr r="0" g="0" b="0"/>
      </a:lnRef>
      <a:fillRef idx="1">
        <a:scrgbClr r="0" g="0" b="0"/>
      </a:fillRef>
      <a:effectRef idx="1">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fg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txPr/>
    <dgm:style>
      <a:lnRef idx="1">
        <a:scrgbClr r="0" g="0" b="0"/>
      </a:lnRef>
      <a:fillRef idx="2">
        <a:scrgbClr r="0" g="0" b="0"/>
      </a:fillRef>
      <a:effectRef idx="1">
        <a:scrgbClr r="0" g="0" b="0"/>
      </a:effectRef>
      <a:fontRef idx="minor">
        <a:schemeClr val="dk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2">
        <a:scrgbClr r="0" g="0" b="0"/>
      </a:fillRef>
      <a:effectRef idx="1">
        <a:scrgbClr r="0" g="0" b="0"/>
      </a:effectRef>
      <a:fontRef idx="minor">
        <a:schemeClr val="dk1"/>
      </a:fontRef>
    </dgm:style>
  </dgm:styleLbl>
  <dgm:styleLbl name="solid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1">
        <a:scrgbClr r="0" g="0" b="0"/>
      </a:lnRef>
      <a:fillRef idx="2">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32.emf"/></Relationships>
</file>

<file path=ppt/drawings/_rels/vmlDrawing2.vml.rels><?xml version="1.0" encoding="UTF-8" standalone="yes"?>
<Relationships xmlns="http://schemas.openxmlformats.org/package/2006/relationships"><Relationship Id="rId4" Type="http://schemas.openxmlformats.org/officeDocument/2006/relationships/image" Target="../media/image210.emf"/><Relationship Id="rId3" Type="http://schemas.openxmlformats.org/officeDocument/2006/relationships/image" Target="../media/image209.emf"/><Relationship Id="rId2" Type="http://schemas.openxmlformats.org/officeDocument/2006/relationships/image" Target="../media/image208.emf"/><Relationship Id="rId1" Type="http://schemas.openxmlformats.org/officeDocument/2006/relationships/image" Target="../media/image207.e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209.emf"/><Relationship Id="rId1" Type="http://schemas.openxmlformats.org/officeDocument/2006/relationships/image" Target="../media/image207.emf"/></Relationships>
</file>

<file path=ppt/drawings/_rels/vmlDrawing4.vml.rels><?xml version="1.0" encoding="UTF-8" standalone="yes"?>
<Relationships xmlns="http://schemas.openxmlformats.org/package/2006/relationships"><Relationship Id="rId3" Type="http://schemas.openxmlformats.org/officeDocument/2006/relationships/image" Target="../media/image210.emf"/><Relationship Id="rId2" Type="http://schemas.openxmlformats.org/officeDocument/2006/relationships/image" Target="../media/image212.emf"/><Relationship Id="rId1" Type="http://schemas.openxmlformats.org/officeDocument/2006/relationships/image" Target="../media/image211.emf"/></Relationships>
</file>

<file path=ppt/drawings/_rels/vmlDrawing5.vml.rels><?xml version="1.0" encoding="UTF-8" standalone="yes"?>
<Relationships xmlns="http://schemas.openxmlformats.org/package/2006/relationships"><Relationship Id="rId3" Type="http://schemas.openxmlformats.org/officeDocument/2006/relationships/image" Target="../media/image210.emf"/><Relationship Id="rId2" Type="http://schemas.openxmlformats.org/officeDocument/2006/relationships/image" Target="../media/image212.emf"/><Relationship Id="rId1" Type="http://schemas.openxmlformats.org/officeDocument/2006/relationships/image" Target="../media/image211.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2.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27330" name="Rectangle 2"/>
          <p:cNvSpPr>
            <a:spLocks noGrp="1" noChangeArrowheads="1"/>
          </p:cNvSpPr>
          <p:nvPr>
            <p:ph type="hdr" sz="quarter"/>
          </p:nvPr>
        </p:nvSpPr>
        <p:spPr bwMode="auto">
          <a:xfrm>
            <a:off x="0" y="0"/>
            <a:ext cx="2945659" cy="496332"/>
          </a:xfrm>
          <a:prstGeom prst="rect">
            <a:avLst/>
          </a:prstGeom>
          <a:noFill/>
          <a:ln>
            <a:noFill/>
          </a:ln>
          <a:effectLst/>
        </p:spPr>
        <p:txBody>
          <a:bodyPr vert="horz" wrap="square" lIns="91440" tIns="45720" rIns="91440" bIns="45720" numCol="1" anchor="t" anchorCtr="0" compatLnSpc="1"/>
          <a:lstStyle>
            <a:lvl1pPr eaLnBrk="0" hangingPunct="0">
              <a:defRPr sz="1200">
                <a:ea typeface="宋体" panose="02010600030101010101" pitchFamily="2" charset="-122"/>
              </a:defRPr>
            </a:lvl1pPr>
          </a:lstStyle>
          <a:p>
            <a:pPr>
              <a:defRPr/>
            </a:pPr>
            <a:endParaRPr lang="zh-CN" altLang="en-US"/>
          </a:p>
        </p:txBody>
      </p:sp>
      <p:sp>
        <p:nvSpPr>
          <p:cNvPr id="227331" name="Rectangle 3"/>
          <p:cNvSpPr>
            <a:spLocks noGrp="1" noChangeArrowheads="1"/>
          </p:cNvSpPr>
          <p:nvPr>
            <p:ph type="dt" sz="quarter" idx="1"/>
          </p:nvPr>
        </p:nvSpPr>
        <p:spPr bwMode="auto">
          <a:xfrm>
            <a:off x="3850443" y="0"/>
            <a:ext cx="2945659" cy="496332"/>
          </a:xfrm>
          <a:prstGeom prst="rect">
            <a:avLst/>
          </a:prstGeom>
          <a:noFill/>
          <a:ln>
            <a:noFill/>
          </a:ln>
          <a:effectLst/>
        </p:spPr>
        <p:txBody>
          <a:bodyPr vert="horz" wrap="square" lIns="91440" tIns="45720" rIns="91440" bIns="45720" numCol="1" anchor="t" anchorCtr="0" compatLnSpc="1"/>
          <a:lstStyle>
            <a:lvl1pPr algn="r" eaLnBrk="0" hangingPunct="0">
              <a:defRPr sz="1200">
                <a:ea typeface="宋体" panose="02010600030101010101" pitchFamily="2" charset="-122"/>
              </a:defRPr>
            </a:lvl1pPr>
          </a:lstStyle>
          <a:p>
            <a:pPr>
              <a:defRPr/>
            </a:pPr>
            <a:fld id="{5956AC1B-3849-468B-B3D6-71D2EAC0CF70}" type="datetimeFigureOut">
              <a:rPr lang="zh-CN" altLang="en-US"/>
            </a:fld>
            <a:endParaRPr lang="en-US" altLang="zh-CN" dirty="0"/>
          </a:p>
        </p:txBody>
      </p:sp>
      <p:sp>
        <p:nvSpPr>
          <p:cNvPr id="227332" name="Rectangle 4"/>
          <p:cNvSpPr>
            <a:spLocks noGrp="1" noChangeArrowheads="1"/>
          </p:cNvSpPr>
          <p:nvPr>
            <p:ph type="ftr" sz="quarter" idx="2"/>
          </p:nvPr>
        </p:nvSpPr>
        <p:spPr bwMode="auto">
          <a:xfrm>
            <a:off x="0" y="9428583"/>
            <a:ext cx="2945659" cy="496332"/>
          </a:xfrm>
          <a:prstGeom prst="rect">
            <a:avLst/>
          </a:prstGeom>
          <a:noFill/>
          <a:ln>
            <a:noFill/>
          </a:ln>
          <a:effectLst/>
        </p:spPr>
        <p:txBody>
          <a:bodyPr vert="horz" wrap="square" lIns="91440" tIns="45720" rIns="91440" bIns="45720" numCol="1" anchor="b" anchorCtr="0" compatLnSpc="1"/>
          <a:lstStyle>
            <a:lvl1pPr eaLnBrk="0" hangingPunct="0">
              <a:defRPr sz="1200">
                <a:ea typeface="宋体" panose="02010600030101010101" pitchFamily="2" charset="-122"/>
              </a:defRPr>
            </a:lvl1pPr>
          </a:lstStyle>
          <a:p>
            <a:pPr>
              <a:defRPr/>
            </a:pPr>
            <a:endParaRPr lang="en-US" altLang="zh-CN" dirty="0"/>
          </a:p>
        </p:txBody>
      </p:sp>
      <p:sp>
        <p:nvSpPr>
          <p:cNvPr id="227333" name="Rectangle 5"/>
          <p:cNvSpPr>
            <a:spLocks noGrp="1" noChangeArrowheads="1"/>
          </p:cNvSpPr>
          <p:nvPr>
            <p:ph type="sldNum" sz="quarter" idx="3"/>
          </p:nvPr>
        </p:nvSpPr>
        <p:spPr bwMode="auto">
          <a:xfrm>
            <a:off x="3850443" y="9428583"/>
            <a:ext cx="2945659" cy="496332"/>
          </a:xfrm>
          <a:prstGeom prst="rect">
            <a:avLst/>
          </a:prstGeom>
          <a:noFill/>
          <a:ln>
            <a:noFill/>
          </a:ln>
          <a:effectLst/>
        </p:spPr>
        <p:txBody>
          <a:bodyPr vert="horz" wrap="square" lIns="91440" tIns="45720" rIns="91440" bIns="45720" numCol="1" anchor="b" anchorCtr="0" compatLnSpc="1"/>
          <a:lstStyle>
            <a:lvl1pPr algn="r" eaLnBrk="0" hangingPunct="0">
              <a:defRPr sz="1200">
                <a:ea typeface="宋体" panose="02010600030101010101" pitchFamily="2" charset="-122"/>
              </a:defRPr>
            </a:lvl1pPr>
          </a:lstStyle>
          <a:p>
            <a:pPr>
              <a:defRPr/>
            </a:pPr>
            <a:fld id="{B30A5575-028F-456A-AFEC-97C97239BC48}" type="slidenum">
              <a:rPr lang="zh-CN" altLang="en-US"/>
            </a:fld>
            <a:endParaRPr lang="en-US" altLang="zh-CN" dirty="0"/>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9698" name="Rectangle 2"/>
          <p:cNvSpPr>
            <a:spLocks noGrp="1" noChangeArrowheads="1"/>
          </p:cNvSpPr>
          <p:nvPr>
            <p:ph type="hdr" sz="quarter"/>
          </p:nvPr>
        </p:nvSpPr>
        <p:spPr bwMode="auto">
          <a:xfrm>
            <a:off x="0" y="0"/>
            <a:ext cx="2945659" cy="496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eaLnBrk="0" hangingPunct="0">
              <a:defRPr sz="1200"/>
            </a:lvl1pPr>
          </a:lstStyle>
          <a:p>
            <a:endParaRPr lang="zh-CN" altLang="en-US"/>
          </a:p>
        </p:txBody>
      </p:sp>
      <p:sp>
        <p:nvSpPr>
          <p:cNvPr id="29699" name="Rectangle 3"/>
          <p:cNvSpPr>
            <a:spLocks noGrp="1" noChangeArrowheads="1"/>
          </p:cNvSpPr>
          <p:nvPr>
            <p:ph type="dt" idx="1"/>
          </p:nvPr>
        </p:nvSpPr>
        <p:spPr bwMode="auto">
          <a:xfrm>
            <a:off x="3850443" y="0"/>
            <a:ext cx="2945659" cy="496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lvl1pPr algn="r" eaLnBrk="0" hangingPunct="0">
              <a:defRPr sz="1200"/>
            </a:lvl1pPr>
          </a:lstStyle>
          <a:p>
            <a:fld id="{CF01BC75-03AA-4997-A092-C90D85226FF4}" type="datetimeFigureOut">
              <a:rPr lang="zh-CN" altLang="en-US"/>
            </a:fld>
            <a:endParaRPr lang="en-US" altLang="zh-CN" dirty="0"/>
          </a:p>
        </p:txBody>
      </p:sp>
      <p:sp>
        <p:nvSpPr>
          <p:cNvPr id="29700" name="Rectangle 4"/>
          <p:cNvSpPr>
            <a:spLocks noGrp="1" noRot="1" noChangeAspect="1" noChangeArrowheads="1" noTextEdit="1"/>
          </p:cNvSpPr>
          <p:nvPr>
            <p:ph type="sldImg" idx="2"/>
          </p:nvPr>
        </p:nvSpPr>
        <p:spPr bwMode="auto">
          <a:xfrm>
            <a:off x="90488" y="744538"/>
            <a:ext cx="6616700" cy="3722687"/>
          </a:xfrm>
          <a:prstGeom prst="rect">
            <a:avLst/>
          </a:prstGeom>
          <a:noFill/>
          <a:ln w="9525">
            <a:solidFill>
              <a:srgbClr val="000000"/>
            </a:solidFill>
            <a:miter lim="800000"/>
          </a:ln>
          <a:effectLst/>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9701" name="Rectangle 5"/>
          <p:cNvSpPr>
            <a:spLocks noGrp="1" noChangeArrowheads="1"/>
          </p:cNvSpPr>
          <p:nvPr>
            <p:ph type="body" sz="quarter" idx="3"/>
          </p:nvPr>
        </p:nvSpPr>
        <p:spPr bwMode="auto">
          <a:xfrm>
            <a:off x="679768" y="4715153"/>
            <a:ext cx="5438140" cy="4466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smtClean="0"/>
          </a:p>
        </p:txBody>
      </p:sp>
      <p:sp>
        <p:nvSpPr>
          <p:cNvPr id="29702" name="Rectangle 6"/>
          <p:cNvSpPr>
            <a:spLocks noGrp="1" noChangeArrowheads="1"/>
          </p:cNvSpPr>
          <p:nvPr>
            <p:ph type="ftr" sz="quarter" idx="4"/>
          </p:nvPr>
        </p:nvSpPr>
        <p:spPr bwMode="auto">
          <a:xfrm>
            <a:off x="0" y="9428583"/>
            <a:ext cx="2945659" cy="496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eaLnBrk="0" hangingPunct="0">
              <a:defRPr sz="1200"/>
            </a:lvl1pPr>
          </a:lstStyle>
          <a:p>
            <a:endParaRPr lang="en-US" altLang="zh-CN" dirty="0"/>
          </a:p>
        </p:txBody>
      </p:sp>
      <p:sp>
        <p:nvSpPr>
          <p:cNvPr id="29703" name="Rectangle 7"/>
          <p:cNvSpPr>
            <a:spLocks noGrp="1" noChangeArrowheads="1"/>
          </p:cNvSpPr>
          <p:nvPr>
            <p:ph type="sldNum" sz="quarter" idx="5"/>
          </p:nvPr>
        </p:nvSpPr>
        <p:spPr bwMode="auto">
          <a:xfrm>
            <a:off x="3850443" y="9428583"/>
            <a:ext cx="2945659" cy="496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lstStyle>
            <a:lvl1pPr algn="r" eaLnBrk="0" hangingPunct="0">
              <a:defRPr sz="1200"/>
            </a:lvl1pPr>
          </a:lstStyle>
          <a:p>
            <a:fld id="{E3D1208B-ABB5-48F0-93EC-79B837E3F925}" type="slidenum">
              <a:rPr lang="zh-CN" altLang="en-US"/>
            </a:fld>
            <a:endParaRPr lang="en-US" altLang="zh-CN" dirty="0"/>
          </a:p>
        </p:txBody>
      </p:sp>
    </p:spTree>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30000"/>
      </a:spcBef>
      <a:spcAft>
        <a:spcPct val="0"/>
      </a:spcAft>
      <a:defRPr sz="1200"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30000"/>
      </a:spcBef>
      <a:spcAft>
        <a:spcPct val="0"/>
      </a:spcAft>
      <a:defRPr sz="1200"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30000"/>
      </a:spcBef>
      <a:spcAft>
        <a:spcPct val="0"/>
      </a:spcAft>
      <a:defRPr sz="1200" kern="1200">
        <a:solidFill>
          <a:schemeClr val="tx1"/>
        </a:solidFill>
        <a:latin typeface="Calibri" panose="020F0502020204030204" pitchFamily="34" charset="0"/>
        <a:ea typeface="宋体" panose="02010600030101010101" pitchFamily="2" charset="-122"/>
        <a:cs typeface="+mn-cs"/>
      </a:defRPr>
    </a:lvl4pPr>
    <a:lvl5pPr marL="1828165" algn="l" rtl="0" fontAlgn="base">
      <a:spcBef>
        <a:spcPct val="30000"/>
      </a:spcBef>
      <a:spcAft>
        <a:spcPct val="0"/>
      </a:spcAft>
      <a:defRPr sz="1200" kern="1200">
        <a:solidFill>
          <a:schemeClr val="tx1"/>
        </a:solidFill>
        <a:latin typeface="Calibri" panose="020F0502020204030204" pitchFamily="34" charset="0"/>
        <a:ea typeface="宋体" panose="02010600030101010101" pitchFamily="2" charset="-122"/>
        <a:cs typeface="+mn-cs"/>
      </a:defRPr>
    </a:lvl5pPr>
    <a:lvl6pPr marL="2285365" algn="l" defTabSz="913765" rtl="0" eaLnBrk="1" latinLnBrk="0" hangingPunct="1">
      <a:defRPr sz="1200" kern="1200">
        <a:solidFill>
          <a:schemeClr val="tx1"/>
        </a:solidFill>
        <a:latin typeface="+mn-lt"/>
        <a:ea typeface="+mn-ea"/>
        <a:cs typeface="+mn-cs"/>
      </a:defRPr>
    </a:lvl6pPr>
    <a:lvl7pPr marL="2742565" algn="l" defTabSz="913765" rtl="0" eaLnBrk="1" latinLnBrk="0" hangingPunct="1">
      <a:defRPr sz="1200" kern="1200">
        <a:solidFill>
          <a:schemeClr val="tx1"/>
        </a:solidFill>
        <a:latin typeface="+mn-lt"/>
        <a:ea typeface="+mn-ea"/>
        <a:cs typeface="+mn-cs"/>
      </a:defRPr>
    </a:lvl7pPr>
    <a:lvl8pPr marL="3199765" algn="l" defTabSz="913765" rtl="0" eaLnBrk="1" latinLnBrk="0" hangingPunct="1">
      <a:defRPr sz="1200" kern="1200">
        <a:solidFill>
          <a:schemeClr val="tx1"/>
        </a:solidFill>
        <a:latin typeface="+mn-lt"/>
        <a:ea typeface="+mn-ea"/>
        <a:cs typeface="+mn-cs"/>
      </a:defRPr>
    </a:lvl8pPr>
    <a:lvl9pPr marL="3656965" algn="l" defTabSz="913765"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0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1.xml"/></Relationships>
</file>

<file path=ppt/notesSlides/_rels/notesSlide10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2.xml"/></Relationships>
</file>

<file path=ppt/notesSlides/_rels/notesSlide10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3.xml"/></Relationships>
</file>

<file path=ppt/notesSlides/_rels/notesSlide10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4.xml"/></Relationships>
</file>

<file path=ppt/notesSlides/_rels/notesSlide10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5.xml"/></Relationships>
</file>

<file path=ppt/notesSlides/_rels/notesSlide10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6.xml"/></Relationships>
</file>

<file path=ppt/notesSlides/_rels/notesSlide10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7.xml"/></Relationships>
</file>

<file path=ppt/notesSlides/_rels/notesSlide10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8.xml"/></Relationships>
</file>

<file path=ppt/notesSlides/_rels/notesSlide10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9.xml"/></Relationships>
</file>

<file path=ppt/notesSlides/_rels/notesSlide10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1.xml"/></Relationships>
</file>

<file path=ppt/notesSlides/_rels/notesSlide1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2.xml"/></Relationships>
</file>

<file path=ppt/notesSlides/_rels/notesSlide1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3.xml"/></Relationships>
</file>

<file path=ppt/notesSlides/_rels/notesSlide1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5.xml"/></Relationships>
</file>

<file path=ppt/notesSlides/_rels/notesSlide1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6.xml"/></Relationships>
</file>

<file path=ppt/notesSlides/_rels/notesSlide1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7.xml"/></Relationships>
</file>

<file path=ppt/notesSlides/_rels/notesSlide1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8.xml"/></Relationships>
</file>

<file path=ppt/notesSlides/_rels/notesSlide1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9.xml"/></Relationships>
</file>

<file path=ppt/notesSlides/_rels/notesSlide1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0.xml"/></Relationships>
</file>

<file path=ppt/notesSlides/_rels/notesSlide1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2.xml"/></Relationships>
</file>

<file path=ppt/notesSlides/_rels/notesSlide1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9.xml"/></Relationships>
</file>

<file path=ppt/notesSlides/_rels/notesSlide1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1.xml"/></Relationships>
</file>

<file path=ppt/notesSlides/_rels/notesSlide1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2.xml"/></Relationships>
</file>

<file path=ppt/notesSlides/_rels/notesSlide1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3.xml"/></Relationships>
</file>

<file path=ppt/notesSlides/_rels/notesSlide1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4.xml"/></Relationships>
</file>

<file path=ppt/notesSlides/_rels/notesSlide1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5.xml"/></Relationships>
</file>

<file path=ppt/notesSlides/_rels/notesSlide1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6.xml"/></Relationships>
</file>

<file path=ppt/notesSlides/_rels/notesSlide1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7.xml"/></Relationships>
</file>

<file path=ppt/notesSlides/_rels/notesSlide1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8.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9.xml"/></Relationships>
</file>

<file path=ppt/notesSlides/_rels/notesSlide1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0.xml"/></Relationships>
</file>

<file path=ppt/notesSlides/_rels/notesSlide1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1.xml"/></Relationships>
</file>

<file path=ppt/notesSlides/_rels/notesSlide1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2.xml"/></Relationships>
</file>

<file path=ppt/notesSlides/_rels/notesSlide1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3.xml"/></Relationships>
</file>

<file path=ppt/notesSlides/_rels/notesSlide1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4.xml"/></Relationships>
</file>

<file path=ppt/notesSlides/_rels/notesSlide1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5.xml"/></Relationships>
</file>

<file path=ppt/notesSlides/_rels/notesSlide1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6.xml"/></Relationships>
</file>

<file path=ppt/notesSlides/_rels/notesSlide1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7.xml"/></Relationships>
</file>

<file path=ppt/notesSlides/_rels/notesSlide1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8.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9.xml"/></Relationships>
</file>

<file path=ppt/notesSlides/_rels/notesSlide1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0.xml"/></Relationships>
</file>

<file path=ppt/notesSlides/_rels/notesSlide1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1.xml"/></Relationships>
</file>

<file path=ppt/notesSlides/_rels/notesSlide1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2.xml"/></Relationships>
</file>

<file path=ppt/notesSlides/_rels/notesSlide14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3.xml"/></Relationships>
</file>

<file path=ppt/notesSlides/_rels/notesSlide14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4.xml"/></Relationships>
</file>

<file path=ppt/notesSlides/_rels/notesSlide14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5.xml"/></Relationships>
</file>

<file path=ppt/notesSlides/_rels/notesSlide14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6.xml"/></Relationships>
</file>

<file path=ppt/notesSlides/_rels/notesSlide14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7.xml"/></Relationships>
</file>

<file path=ppt/notesSlides/_rels/notesSlide14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8.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5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9.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8.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0.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2.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3.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4.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5.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6.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7.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8.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9.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0.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1.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2.xml"/></Relationships>
</file>

<file path=ppt/notesSlides/_rels/notesSlide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3.xml"/></Relationships>
</file>

<file path=ppt/notesSlides/_rels/notesSlide4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4.xml"/></Relationships>
</file>

<file path=ppt/notesSlides/_rels/notesSlide4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5.xml"/></Relationships>
</file>

<file path=ppt/notesSlides/_rels/notesSlide4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6.xml"/></Relationships>
</file>

<file path=ppt/notesSlides/_rels/notesSlide4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7.xml"/></Relationships>
</file>

<file path=ppt/notesSlides/_rels/notesSlide4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8.xml"/></Relationships>
</file>

<file path=ppt/notesSlides/_rels/notesSlide4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9.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5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0.xml"/></Relationships>
</file>

<file path=ppt/notesSlides/_rels/notesSlide5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1.xml"/></Relationships>
</file>

<file path=ppt/notesSlides/_rels/notesSlide5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2.xml"/></Relationships>
</file>

<file path=ppt/notesSlides/_rels/notesSlide5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3.xml"/></Relationships>
</file>

<file path=ppt/notesSlides/_rels/notesSlide5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4.xml"/></Relationships>
</file>

<file path=ppt/notesSlides/_rels/notesSlide5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5.xml"/></Relationships>
</file>

<file path=ppt/notesSlides/_rels/notesSlide5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6.xml"/></Relationships>
</file>

<file path=ppt/notesSlides/_rels/notesSlide5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7.xml"/></Relationships>
</file>

<file path=ppt/notesSlides/_rels/notesSlide5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8.xml"/></Relationships>
</file>

<file path=ppt/notesSlides/_rels/notesSlide5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9.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6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0.xml"/></Relationships>
</file>

<file path=ppt/notesSlides/_rels/notesSlide6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2.xml"/></Relationships>
</file>

<file path=ppt/notesSlides/_rels/notesSlide6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3.xml"/></Relationships>
</file>

<file path=ppt/notesSlides/_rels/notesSlide6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4.xml"/></Relationships>
</file>

<file path=ppt/notesSlides/_rels/notesSlide6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5.xml"/></Relationships>
</file>

<file path=ppt/notesSlides/_rels/notesSlide6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6.xml"/></Relationships>
</file>

<file path=ppt/notesSlides/_rels/notesSlide6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7.xml"/></Relationships>
</file>

<file path=ppt/notesSlides/_rels/notesSlide6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8.xml"/></Relationships>
</file>

<file path=ppt/notesSlides/_rels/notesSlide6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9.xml"/></Relationships>
</file>

<file path=ppt/notesSlides/_rels/notesSlide6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0.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7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1.xml"/></Relationships>
</file>

<file path=ppt/notesSlides/_rels/notesSlide7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2.xml"/></Relationships>
</file>

<file path=ppt/notesSlides/_rels/notesSlide7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3.xml"/></Relationships>
</file>

<file path=ppt/notesSlides/_rels/notesSlide7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4.xml"/></Relationships>
</file>

<file path=ppt/notesSlides/_rels/notesSlide7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5.xml"/></Relationships>
</file>

<file path=ppt/notesSlides/_rels/notesSlide7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6.xml"/></Relationships>
</file>

<file path=ppt/notesSlides/_rels/notesSlide7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7.xml"/></Relationships>
</file>

<file path=ppt/notesSlides/_rels/notesSlide7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8.xml"/></Relationships>
</file>

<file path=ppt/notesSlides/_rels/notesSlide7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9.xml"/></Relationships>
</file>

<file path=ppt/notesSlides/_rels/notesSlide7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0.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8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1.xml"/></Relationships>
</file>

<file path=ppt/notesSlides/_rels/notesSlide8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2.xml"/></Relationships>
</file>

<file path=ppt/notesSlides/_rels/notesSlide8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3.xml"/></Relationships>
</file>

<file path=ppt/notesSlides/_rels/notesSlide8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4.xml"/></Relationships>
</file>

<file path=ppt/notesSlides/_rels/notesSlide8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5.xml"/></Relationships>
</file>

<file path=ppt/notesSlides/_rels/notesSlide8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6.xml"/></Relationships>
</file>

<file path=ppt/notesSlides/_rels/notesSlide8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7.xml"/></Relationships>
</file>

<file path=ppt/notesSlides/_rels/notesSlide8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8.xml"/></Relationships>
</file>

<file path=ppt/notesSlides/_rels/notesSlide8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9.xml"/></Relationships>
</file>

<file path=ppt/notesSlides/_rels/notesSlide8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0.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9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1.xml"/></Relationships>
</file>

<file path=ppt/notesSlides/_rels/notesSlide9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2.xml"/></Relationships>
</file>

<file path=ppt/notesSlides/_rels/notesSlide9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3.xml"/></Relationships>
</file>

<file path=ppt/notesSlides/_rels/notesSlide9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4.xml"/></Relationships>
</file>

<file path=ppt/notesSlides/_rels/notesSlide9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5.xml"/></Relationships>
</file>

<file path=ppt/notesSlides/_rels/notesSlide9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6.xml"/></Relationships>
</file>

<file path=ppt/notesSlides/_rels/notesSlide9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7.xml"/></Relationships>
</file>

<file path=ppt/notesSlides/_rels/notesSlide9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8.xml"/></Relationships>
</file>

<file path=ppt/notesSlides/_rels/notesSlide9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9.xml"/></Relationships>
</file>

<file path=ppt/notesSlides/_rels/notesSlide9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0.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幻灯片图像占位符 1"/>
          <p:cNvSpPr>
            <a:spLocks noGrp="1" noRot="1" noChangeAspect="1" noTextEdit="1"/>
          </p:cNvSpPr>
          <p:nvPr>
            <p:ph type="sldImg"/>
          </p:nvPr>
        </p:nvSpPr>
        <p:spPr bwMode="auto">
          <a:noFill/>
          <a:ln>
            <a:solidFill>
              <a:srgbClr val="000000"/>
            </a:solidFill>
            <a:miter lim="800000"/>
          </a:ln>
        </p:spPr>
      </p:sp>
      <p:sp>
        <p:nvSpPr>
          <p:cNvPr id="63491" name="备注占位符 2"/>
          <p:cNvSpPr>
            <a:spLocks noGrp="1"/>
          </p:cNvSpPr>
          <p:nvPr>
            <p:ph type="body" idx="1"/>
          </p:nvPr>
        </p:nvSpPr>
        <p:spPr bwMode="auto">
          <a:noFill/>
        </p:spPr>
        <p:txBody>
          <a:bodyPr wrap="square" numCol="1" anchor="t" anchorCtr="0" compatLnSpc="1"/>
          <a:lstStyle/>
          <a:p>
            <a:pPr marL="228600" indent="-228600">
              <a:buFont typeface="Calibri" panose="020F0502020204030204" pitchFamily="34" charset="0"/>
              <a:buNone/>
            </a:pPr>
            <a:endParaRPr lang="zh-CN" altLang="en-US" dirty="0" smtClean="0"/>
          </a:p>
        </p:txBody>
      </p:sp>
      <p:sp>
        <p:nvSpPr>
          <p:cNvPr id="63492" name="灯片编号占位符 3"/>
          <p:cNvSpPr>
            <a:spLocks noGrp="1"/>
          </p:cNvSpPr>
          <p:nvPr>
            <p:ph type="sldNum" sz="quarter" idx="5"/>
          </p:nvPr>
        </p:nvSpPr>
        <p:spPr bwMode="auto">
          <a:noFill/>
          <a:ln>
            <a:miter lim="800000"/>
          </a:ln>
        </p:spPr>
        <p:txBody>
          <a:bodyPr wrap="square" numCol="1" anchorCtr="0" compatLnSpc="1"/>
          <a:lstStyle/>
          <a:p>
            <a:fld id="{39287689-8CC9-43CD-8AAF-E6A6299CAC34}" type="slidenum">
              <a:rPr lang="zh-CN" altLang="en-US" smtClean="0">
                <a:solidFill>
                  <a:prstClr val="black"/>
                </a:solidFill>
              </a:rPr>
            </a:fld>
            <a:endParaRPr lang="zh-CN" altLang="en-US" smtClean="0">
              <a:solidFill>
                <a:prstClr val="black"/>
              </a:solidFill>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幻灯片图像占位符 1"/>
          <p:cNvSpPr>
            <a:spLocks noGrp="1" noRot="1" noChangeAspect="1" noTextEdit="1"/>
          </p:cNvSpPr>
          <p:nvPr>
            <p:ph type="sldImg"/>
          </p:nvPr>
        </p:nvSpPr>
        <p:spPr bwMode="auto">
          <a:noFill/>
          <a:ln>
            <a:solidFill>
              <a:srgbClr val="000000"/>
            </a:solidFill>
            <a:miter lim="800000"/>
          </a:ln>
        </p:spPr>
      </p:sp>
      <p:sp>
        <p:nvSpPr>
          <p:cNvPr id="63491" name="备注占位符 2"/>
          <p:cNvSpPr>
            <a:spLocks noGrp="1"/>
          </p:cNvSpPr>
          <p:nvPr>
            <p:ph type="body" idx="1"/>
          </p:nvPr>
        </p:nvSpPr>
        <p:spPr bwMode="auto">
          <a:noFill/>
        </p:spPr>
        <p:txBody>
          <a:bodyPr wrap="square" numCol="1" anchor="t" anchorCtr="0" compatLnSpc="1"/>
          <a:lstStyle/>
          <a:p>
            <a:pPr marL="228600" indent="-228600">
              <a:buFont typeface="Calibri" panose="020F0502020204030204" pitchFamily="34" charset="0"/>
              <a:buNone/>
            </a:pPr>
            <a:endParaRPr lang="zh-CN" altLang="en-US" dirty="0" smtClean="0"/>
          </a:p>
        </p:txBody>
      </p:sp>
      <p:sp>
        <p:nvSpPr>
          <p:cNvPr id="63492" name="灯片编号占位符 3"/>
          <p:cNvSpPr>
            <a:spLocks noGrp="1"/>
          </p:cNvSpPr>
          <p:nvPr>
            <p:ph type="sldNum" sz="quarter" idx="5"/>
          </p:nvPr>
        </p:nvSpPr>
        <p:spPr bwMode="auto">
          <a:noFill/>
          <a:ln>
            <a:miter lim="800000"/>
          </a:ln>
        </p:spPr>
        <p:txBody>
          <a:bodyPr wrap="square" numCol="1" anchorCtr="0" compatLnSpc="1"/>
          <a:lstStyle/>
          <a:p>
            <a:fld id="{39287689-8CC9-43CD-8AAF-E6A6299CAC34}" type="slidenum">
              <a:rPr lang="zh-CN" altLang="en-US" smtClean="0">
                <a:solidFill>
                  <a:prstClr val="black"/>
                </a:solidFill>
              </a:rPr>
            </a:fld>
            <a:endParaRPr lang="zh-CN" altLang="en-US" smtClean="0">
              <a:solidFill>
                <a:prstClr val="black"/>
              </a:solidFill>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94A96F11-9991-438C-8B7D-86E59B7C7D3D}" type="slidenum">
              <a:rPr lang="zh-CN" altLang="en-US" smtClean="0"/>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90488" y="744538"/>
            <a:ext cx="6616700" cy="3722687"/>
          </a:xfrm>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smtClean="0"/>
              <a:t>谈到业务体验，很多人都有一个误解，即有了带宽，业务体验自然就有了保证。除了大家熟知的影响业务体验带宽和断网类故障外，还有很多容易被忽略的因素（如光纤劣化、硬件老化），导致网络亚健康，从而影响着我们的业务体验（如视频马赛克等现象）。</a:t>
            </a:r>
            <a:endParaRPr lang="en-US" altLang="zh-CN" dirty="0" smtClean="0"/>
          </a:p>
          <a:p>
            <a:endParaRPr lang="en-US" altLang="zh-CN" dirty="0" smtClean="0"/>
          </a:p>
          <a:p>
            <a:r>
              <a:rPr lang="zh-CN" altLang="en-US" dirty="0" smtClean="0"/>
              <a:t>问题不要紧，关键是很多问题网络不具备自我发现的能力，特别是上述被忽略的问题，长期隐藏在网络中，严重影响着终端用户的体验，而网络和网络管理员却不知道。</a:t>
            </a:r>
            <a:endParaRPr lang="en-US" altLang="zh-CN" dirty="0" smtClean="0"/>
          </a:p>
          <a:p>
            <a:pPr marL="0" marR="0" indent="0" algn="l" defTabSz="914400" rtl="0" eaLnBrk="0" fontAlgn="base" latinLnBrk="0" hangingPunct="0">
              <a:lnSpc>
                <a:spcPct val="100000"/>
              </a:lnSpc>
              <a:spcBef>
                <a:spcPct val="30000"/>
              </a:spcBef>
              <a:spcAft>
                <a:spcPct val="0"/>
              </a:spcAft>
              <a:buClrTx/>
              <a:buSzTx/>
              <a:buFontTx/>
              <a:buNone/>
              <a:defRPr/>
            </a:pPr>
            <a:endParaRPr lang="en-US" altLang="zh-CN" dirty="0" smtClean="0">
              <a:latin typeface="微软雅黑" panose="020B0503020204020204" pitchFamily="34" charset="-122"/>
              <a:ea typeface="微软雅黑" panose="020B0503020204020204" pitchFamily="34" charset="-122"/>
            </a:endParaRPr>
          </a:p>
          <a:p>
            <a:pPr marL="0" marR="0" indent="0" algn="l" defTabSz="914400" rtl="0" eaLnBrk="0" fontAlgn="base" latinLnBrk="0" hangingPunct="0">
              <a:lnSpc>
                <a:spcPct val="100000"/>
              </a:lnSpc>
              <a:spcBef>
                <a:spcPct val="30000"/>
              </a:spcBef>
              <a:spcAft>
                <a:spcPct val="0"/>
              </a:spcAft>
              <a:buClrTx/>
              <a:buSzTx/>
              <a:buFontTx/>
              <a:buNone/>
              <a:defRPr/>
            </a:pPr>
            <a:r>
              <a:rPr lang="zh-CN" altLang="en-US" dirty="0" smtClean="0">
                <a:latin typeface="微软雅黑" panose="020B0503020204020204" pitchFamily="34" charset="-122"/>
                <a:ea typeface="微软雅黑" panose="020B0503020204020204" pitchFamily="34" charset="-122"/>
              </a:rPr>
              <a:t>因而，我们需要一种手段，无论是任何因素影响业务体验，网络都能够自我感知并精确定位。</a:t>
            </a:r>
            <a:endParaRPr lang="zh-CN" altLang="en-US" dirty="0" smtClean="0">
              <a:latin typeface="微软雅黑" panose="020B0503020204020204" pitchFamily="34" charset="-122"/>
              <a:ea typeface="微软雅黑" panose="020B0503020204020204" pitchFamily="34" charset="-122"/>
            </a:endParaRPr>
          </a:p>
          <a:p>
            <a:endParaRPr lang="zh-CN" altLang="en-US" dirty="0"/>
          </a:p>
        </p:txBody>
      </p:sp>
      <p:sp>
        <p:nvSpPr>
          <p:cNvPr id="4" name="灯片编号占位符 3"/>
          <p:cNvSpPr>
            <a:spLocks noGrp="1"/>
          </p:cNvSpPr>
          <p:nvPr>
            <p:ph type="sldNum" sz="quarter" idx="10"/>
          </p:nvPr>
        </p:nvSpPr>
        <p:spPr/>
        <p:txBody>
          <a:bodyPr/>
          <a:lstStyle/>
          <a:p>
            <a:fld id="{0914E56A-DD6C-4A45-AB13-3B230FD59AAB}" type="slidenum">
              <a:rPr lang="zh-CN" altLang="en-US" smtClean="0"/>
            </a:fld>
            <a:endParaRPr lang="zh-CN" altLang="en-US"/>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94A96F11-9991-438C-8B7D-86E59B7C7D3D}" type="slidenum">
              <a:rPr lang="zh-CN" altLang="en-US" smtClean="0"/>
            </a:fld>
            <a:endParaRPr lang="zh-CN" altLang="en-US"/>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90488" y="744538"/>
            <a:ext cx="6616700" cy="3722687"/>
          </a:xfrm>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90488" y="744538"/>
            <a:ext cx="6616700" cy="3722687"/>
          </a:xfrm>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899160" rtl="0" eaLnBrk="1" fontAlgn="auto" latinLnBrk="0" hangingPunct="1">
              <a:lnSpc>
                <a:spcPct val="100000"/>
              </a:lnSpc>
              <a:spcBef>
                <a:spcPts val="0"/>
              </a:spcBef>
              <a:spcAft>
                <a:spcPts val="0"/>
              </a:spcAft>
              <a:buClrTx/>
              <a:buSzTx/>
              <a:buFontTx/>
              <a:buNone/>
              <a:defRPr/>
            </a:pPr>
            <a:endParaRPr lang="zh-CN" altLang="en-US" dirty="0"/>
          </a:p>
        </p:txBody>
      </p:sp>
      <p:sp>
        <p:nvSpPr>
          <p:cNvPr id="4" name="灯片编号占位符 3"/>
          <p:cNvSpPr>
            <a:spLocks noGrp="1"/>
          </p:cNvSpPr>
          <p:nvPr>
            <p:ph type="sldNum" sz="quarter" idx="10"/>
          </p:nvPr>
        </p:nvSpPr>
        <p:spPr/>
        <p:txBody>
          <a:bodyPr/>
          <a:lstStyle/>
          <a:p>
            <a:fld id="{94A96F11-9991-438C-8B7D-86E59B7C7D3D}" type="slidenum">
              <a:rPr lang="zh-CN" altLang="en-US" smtClean="0"/>
            </a:fld>
            <a:endParaRPr lang="zh-CN" altLang="en-US"/>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914400" rtl="0" eaLnBrk="1" fontAlgn="base" latinLnBrk="0" hangingPunct="1">
              <a:lnSpc>
                <a:spcPct val="100000"/>
              </a:lnSpc>
              <a:spcBef>
                <a:spcPct val="30000"/>
              </a:spcBef>
              <a:spcAft>
                <a:spcPct val="0"/>
              </a:spcAft>
              <a:buClrTx/>
              <a:buSzTx/>
              <a:buFontTx/>
              <a:buNone/>
              <a:defRPr/>
            </a:pPr>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zh-CN" altLang="en-US" dirty="0" smtClean="0"/>
              <a:t>非</a:t>
            </a:r>
            <a:r>
              <a:rPr lang="en-US" altLang="zh-CN" dirty="0" smtClean="0"/>
              <a:t>MCP</a:t>
            </a:r>
            <a:r>
              <a:rPr lang="zh-CN" altLang="en-US" dirty="0" smtClean="0"/>
              <a:t>改为</a:t>
            </a:r>
            <a:r>
              <a:rPr lang="en-US" altLang="zh-CN" dirty="0" smtClean="0"/>
              <a:t>DCP</a:t>
            </a:r>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90488" y="744538"/>
            <a:ext cx="6616700" cy="3722687"/>
          </a:xfrm>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defRPr/>
            </a:pPr>
            <a:endParaRPr lang="en-US" altLang="zh-CN" sz="1200" dirty="0" smtClean="0">
              <a:latin typeface="+mn-ea"/>
              <a:cs typeface="Times New Roman" panose="02020603050405020304" pitchFamily="18" charset="0"/>
            </a:endParaRPr>
          </a:p>
        </p:txBody>
      </p:sp>
      <p:sp>
        <p:nvSpPr>
          <p:cNvPr id="4" name="灯片编号占位符 3"/>
          <p:cNvSpPr>
            <a:spLocks noGrp="1"/>
          </p:cNvSpPr>
          <p:nvPr>
            <p:ph type="sldNum" sz="quarter" idx="10"/>
          </p:nvPr>
        </p:nvSpPr>
        <p:spPr/>
        <p:txBody>
          <a:bodyPr/>
          <a:lstStyle/>
          <a:p>
            <a:pPr>
              <a:defRPr/>
            </a:pPr>
            <a:fld id="{8A5671E2-0826-466B-8C49-B0CC4F03A231}" type="slidenum">
              <a:rPr lang="zh-CN" altLang="en-US">
                <a:solidFill>
                  <a:prstClr val="white"/>
                </a:solidFill>
              </a:rPr>
            </a:fld>
            <a:endParaRPr lang="en-US" altLang="zh-CN">
              <a:solidFill>
                <a:prstClr val="white"/>
              </a:solidFill>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defRPr/>
            </a:pPr>
            <a:endParaRPr lang="en-US" altLang="zh-CN" sz="1200" dirty="0" smtClean="0">
              <a:latin typeface="+mn-ea"/>
              <a:cs typeface="Times New Roman" panose="02020603050405020304" pitchFamily="18" charset="0"/>
            </a:endParaRPr>
          </a:p>
        </p:txBody>
      </p:sp>
      <p:sp>
        <p:nvSpPr>
          <p:cNvPr id="4" name="灯片编号占位符 3"/>
          <p:cNvSpPr>
            <a:spLocks noGrp="1"/>
          </p:cNvSpPr>
          <p:nvPr>
            <p:ph type="sldNum" sz="quarter" idx="10"/>
          </p:nvPr>
        </p:nvSpPr>
        <p:spPr/>
        <p:txBody>
          <a:bodyPr/>
          <a:lstStyle/>
          <a:p>
            <a:pPr>
              <a:defRPr/>
            </a:pPr>
            <a:fld id="{8A5671E2-0826-466B-8C49-B0CC4F03A231}" type="slidenum">
              <a:rPr lang="zh-CN" altLang="en-US">
                <a:solidFill>
                  <a:prstClr val="white"/>
                </a:solidFill>
              </a:rPr>
            </a:fld>
            <a:endParaRPr lang="en-US" altLang="zh-CN">
              <a:solidFill>
                <a:prstClr val="white"/>
              </a:solidFill>
            </a:endParaRP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defRPr/>
            </a:pPr>
            <a:endParaRPr lang="en-US" altLang="zh-CN" sz="1200" dirty="0" smtClean="0">
              <a:latin typeface="+mn-ea"/>
              <a:cs typeface="Times New Roman" panose="02020603050405020304" pitchFamily="18" charset="0"/>
            </a:endParaRPr>
          </a:p>
        </p:txBody>
      </p:sp>
      <p:sp>
        <p:nvSpPr>
          <p:cNvPr id="4" name="灯片编号占位符 3"/>
          <p:cNvSpPr>
            <a:spLocks noGrp="1"/>
          </p:cNvSpPr>
          <p:nvPr>
            <p:ph type="sldNum" sz="quarter" idx="10"/>
          </p:nvPr>
        </p:nvSpPr>
        <p:spPr/>
        <p:txBody>
          <a:bodyPr/>
          <a:lstStyle/>
          <a:p>
            <a:pPr>
              <a:defRPr/>
            </a:pPr>
            <a:fld id="{8A5671E2-0826-466B-8C49-B0CC4F03A231}" type="slidenum">
              <a:rPr lang="zh-CN" altLang="en-US">
                <a:solidFill>
                  <a:prstClr val="white"/>
                </a:solidFill>
              </a:rPr>
            </a:fld>
            <a:endParaRPr lang="en-US" altLang="zh-CN">
              <a:solidFill>
                <a:prstClr val="white"/>
              </a:solidFill>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defRPr/>
            </a:pPr>
            <a:endParaRPr lang="en-US" altLang="zh-CN" sz="1200" dirty="0" smtClean="0">
              <a:latin typeface="+mn-ea"/>
              <a:cs typeface="Times New Roman" panose="02020603050405020304" pitchFamily="18" charset="0"/>
            </a:endParaRPr>
          </a:p>
        </p:txBody>
      </p:sp>
      <p:sp>
        <p:nvSpPr>
          <p:cNvPr id="4" name="灯片编号占位符 3"/>
          <p:cNvSpPr>
            <a:spLocks noGrp="1"/>
          </p:cNvSpPr>
          <p:nvPr>
            <p:ph type="sldNum" sz="quarter" idx="10"/>
          </p:nvPr>
        </p:nvSpPr>
        <p:spPr/>
        <p:txBody>
          <a:bodyPr/>
          <a:lstStyle/>
          <a:p>
            <a:pPr>
              <a:defRPr/>
            </a:pPr>
            <a:fld id="{8A5671E2-0826-466B-8C49-B0CC4F03A231}" type="slidenum">
              <a:rPr lang="zh-CN" altLang="en-US">
                <a:solidFill>
                  <a:prstClr val="white"/>
                </a:solidFill>
              </a:rPr>
            </a:fld>
            <a:endParaRPr lang="en-US" altLang="zh-CN">
              <a:solidFill>
                <a:prstClr val="white"/>
              </a:solidFill>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defRPr/>
            </a:pPr>
            <a:endParaRPr lang="en-US" altLang="zh-CN" sz="1200" dirty="0" smtClean="0">
              <a:latin typeface="+mn-ea"/>
              <a:cs typeface="Times New Roman" panose="02020603050405020304" pitchFamily="18" charset="0"/>
            </a:endParaRPr>
          </a:p>
        </p:txBody>
      </p:sp>
      <p:sp>
        <p:nvSpPr>
          <p:cNvPr id="4" name="灯片编号占位符 3"/>
          <p:cNvSpPr>
            <a:spLocks noGrp="1"/>
          </p:cNvSpPr>
          <p:nvPr>
            <p:ph type="sldNum" sz="quarter" idx="10"/>
          </p:nvPr>
        </p:nvSpPr>
        <p:spPr/>
        <p:txBody>
          <a:bodyPr/>
          <a:lstStyle/>
          <a:p>
            <a:pPr>
              <a:defRPr/>
            </a:pPr>
            <a:fld id="{8A5671E2-0826-466B-8C49-B0CC4F03A231}" type="slidenum">
              <a:rPr lang="zh-CN" altLang="en-US">
                <a:solidFill>
                  <a:prstClr val="white"/>
                </a:solidFill>
              </a:rPr>
            </a:fld>
            <a:endParaRPr lang="en-US" altLang="zh-CN">
              <a:solidFill>
                <a:prstClr val="white"/>
              </a:solidFill>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defRPr/>
            </a:pPr>
            <a:endParaRPr lang="en-US" altLang="zh-CN" sz="1200" dirty="0" smtClean="0">
              <a:latin typeface="+mn-ea"/>
              <a:cs typeface="Times New Roman" panose="02020603050405020304" pitchFamily="18" charset="0"/>
            </a:endParaRPr>
          </a:p>
        </p:txBody>
      </p:sp>
      <p:sp>
        <p:nvSpPr>
          <p:cNvPr id="4" name="灯片编号占位符 3"/>
          <p:cNvSpPr>
            <a:spLocks noGrp="1"/>
          </p:cNvSpPr>
          <p:nvPr>
            <p:ph type="sldNum" sz="quarter" idx="10"/>
          </p:nvPr>
        </p:nvSpPr>
        <p:spPr/>
        <p:txBody>
          <a:bodyPr/>
          <a:lstStyle/>
          <a:p>
            <a:pPr>
              <a:defRPr/>
            </a:pPr>
            <a:fld id="{8A5671E2-0826-466B-8C49-B0CC4F03A231}" type="slidenum">
              <a:rPr lang="zh-CN" altLang="en-US">
                <a:solidFill>
                  <a:prstClr val="white"/>
                </a:solidFill>
              </a:rPr>
            </a:fld>
            <a:endParaRPr lang="en-US" altLang="zh-CN">
              <a:solidFill>
                <a:prstClr val="white"/>
              </a:solidFill>
            </a:endParaRP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90488" y="744538"/>
            <a:ext cx="6616700" cy="3722687"/>
          </a:xfrm>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CB12280-BCF9-4D5D-96BF-18A4B4746201}" type="slidenum">
              <a:rPr lang="en-US" smtClean="0">
                <a:solidFill>
                  <a:prstClr val="black"/>
                </a:solidFill>
              </a:rPr>
            </a:fld>
            <a:endParaRPr lang="en-US" dirty="0">
              <a:solidFill>
                <a:prstClr val="black"/>
              </a:solidFill>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幻灯片图像占位符 1"/>
          <p:cNvSpPr>
            <a:spLocks noGrp="1" noRot="1" noChangeAspect="1" noTextEdit="1"/>
          </p:cNvSpPr>
          <p:nvPr>
            <p:ph type="sldImg"/>
          </p:nvPr>
        </p:nvSpPr>
        <p:spPr bwMode="auto">
          <a:noFill/>
          <a:ln>
            <a:solidFill>
              <a:srgbClr val="000000"/>
            </a:solidFill>
            <a:miter lim="800000"/>
          </a:ln>
        </p:spPr>
      </p:sp>
      <p:sp>
        <p:nvSpPr>
          <p:cNvPr id="3" name="备注占位符 2"/>
          <p:cNvSpPr>
            <a:spLocks noGrp="1"/>
          </p:cNvSpPr>
          <p:nvPr>
            <p:ph type="body" idx="1"/>
          </p:nvPr>
        </p:nvSpPr>
        <p:spPr/>
        <p:txBody>
          <a:bodyPr/>
          <a:lstStyle/>
          <a:p>
            <a:pPr defTabSz="801370" eaLnBrk="1" fontAlgn="auto" hangingPunct="1">
              <a:spcBef>
                <a:spcPct val="0"/>
              </a:spcBef>
              <a:spcAft>
                <a:spcPts val="0"/>
              </a:spcAft>
              <a:buFont typeface="Arial" panose="020B0604020202020204" pitchFamily="34" charset="0"/>
              <a:buNone/>
              <a:defRPr/>
            </a:pPr>
            <a:endParaRPr lang="en-US" altLang="zh-CN" sz="1050" b="1" dirty="0" smtClean="0">
              <a:solidFill>
                <a:srgbClr val="99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38916" name="灯片编号占位符 3"/>
          <p:cNvSpPr>
            <a:spLocks noGrp="1"/>
          </p:cNvSpPr>
          <p:nvPr>
            <p:ph type="sldNum" sz="quarter" idx="5"/>
          </p:nvPr>
        </p:nvSpPr>
        <p:spPr bwMode="auto">
          <a:noFill/>
          <a:ln>
            <a:miter lim="800000"/>
          </a:ln>
        </p:spPr>
        <p:txBody>
          <a:bodyPr wrap="square" numCol="1" anchorCtr="0" compatLnSpc="1"/>
          <a:lstStyle/>
          <a:p>
            <a:fld id="{8527440D-5788-46B2-AD7C-7DD8AD637071}" type="slidenum">
              <a:rPr lang="zh-CN" altLang="en-US" smtClean="0">
                <a:solidFill>
                  <a:prstClr val="black"/>
                </a:solidFill>
              </a:rPr>
            </a:fld>
            <a:endParaRPr lang="zh-CN" altLang="en-US" smtClean="0">
              <a:solidFill>
                <a:prstClr val="black"/>
              </a:solidFill>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129B644F-1A7C-4CB5-A5B7-5835A507991B}"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90488" y="744538"/>
            <a:ext cx="6616700" cy="3722687"/>
          </a:xfrm>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899160" rtl="0" eaLnBrk="1" fontAlgn="auto" latinLnBrk="0" hangingPunct="1">
              <a:lnSpc>
                <a:spcPct val="100000"/>
              </a:lnSpc>
              <a:spcBef>
                <a:spcPts val="0"/>
              </a:spcBef>
              <a:spcAft>
                <a:spcPts val="0"/>
              </a:spcAft>
              <a:buClrTx/>
              <a:buSzTx/>
              <a:buFontTx/>
              <a:buNone/>
              <a:defRPr/>
            </a:pPr>
            <a:endParaRPr lang="zh-CN" altLang="en-US" dirty="0"/>
          </a:p>
        </p:txBody>
      </p:sp>
      <p:sp>
        <p:nvSpPr>
          <p:cNvPr id="4" name="灯片编号占位符 3"/>
          <p:cNvSpPr>
            <a:spLocks noGrp="1"/>
          </p:cNvSpPr>
          <p:nvPr>
            <p:ph type="sldNum" sz="quarter" idx="10"/>
          </p:nvPr>
        </p:nvSpPr>
        <p:spPr/>
        <p:txBody>
          <a:bodyPr/>
          <a:lstStyle/>
          <a:p>
            <a:fld id="{94A96F11-9991-438C-8B7D-86E59B7C7D3D}"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899160" rtl="0" eaLnBrk="1" fontAlgn="auto" latinLnBrk="0" hangingPunct="1">
              <a:lnSpc>
                <a:spcPct val="100000"/>
              </a:lnSpc>
              <a:spcBef>
                <a:spcPts val="0"/>
              </a:spcBef>
              <a:spcAft>
                <a:spcPts val="0"/>
              </a:spcAft>
              <a:buClrTx/>
              <a:buSzTx/>
              <a:buFontTx/>
              <a:buNone/>
              <a:defRPr/>
            </a:pPr>
            <a:endParaRPr lang="zh-CN" altLang="en-US" dirty="0"/>
          </a:p>
        </p:txBody>
      </p:sp>
      <p:sp>
        <p:nvSpPr>
          <p:cNvPr id="4" name="灯片编号占位符 3"/>
          <p:cNvSpPr>
            <a:spLocks noGrp="1"/>
          </p:cNvSpPr>
          <p:nvPr>
            <p:ph type="sldNum" sz="quarter" idx="10"/>
          </p:nvPr>
        </p:nvSpPr>
        <p:spPr/>
        <p:txBody>
          <a:bodyPr/>
          <a:lstStyle/>
          <a:p>
            <a:fld id="{94A96F11-9991-438C-8B7D-86E59B7C7D3D}"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899160" rtl="0" eaLnBrk="1" fontAlgn="auto" latinLnBrk="0" hangingPunct="1">
              <a:lnSpc>
                <a:spcPct val="100000"/>
              </a:lnSpc>
              <a:spcBef>
                <a:spcPts val="0"/>
              </a:spcBef>
              <a:spcAft>
                <a:spcPts val="0"/>
              </a:spcAft>
              <a:buClrTx/>
              <a:buSzTx/>
              <a:buFontTx/>
              <a:buNone/>
              <a:defRPr/>
            </a:pPr>
            <a:endParaRPr lang="zh-CN" altLang="en-US" dirty="0"/>
          </a:p>
        </p:txBody>
      </p:sp>
      <p:sp>
        <p:nvSpPr>
          <p:cNvPr id="4" name="灯片编号占位符 3"/>
          <p:cNvSpPr>
            <a:spLocks noGrp="1"/>
          </p:cNvSpPr>
          <p:nvPr>
            <p:ph type="sldNum" sz="quarter" idx="10"/>
          </p:nvPr>
        </p:nvSpPr>
        <p:spPr/>
        <p:txBody>
          <a:bodyPr/>
          <a:lstStyle/>
          <a:p>
            <a:fld id="{94A96F11-9991-438C-8B7D-86E59B7C7D3D}"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899160" rtl="0" eaLnBrk="1" fontAlgn="auto" latinLnBrk="0" hangingPunct="1">
              <a:lnSpc>
                <a:spcPct val="100000"/>
              </a:lnSpc>
              <a:spcBef>
                <a:spcPts val="0"/>
              </a:spcBef>
              <a:spcAft>
                <a:spcPts val="0"/>
              </a:spcAft>
              <a:buClrTx/>
              <a:buSzTx/>
              <a:buFontTx/>
              <a:buNone/>
              <a:defRPr/>
            </a:pPr>
            <a:endParaRPr lang="zh-CN" altLang="en-US" dirty="0"/>
          </a:p>
        </p:txBody>
      </p:sp>
      <p:sp>
        <p:nvSpPr>
          <p:cNvPr id="4" name="灯片编号占位符 3"/>
          <p:cNvSpPr>
            <a:spLocks noGrp="1"/>
          </p:cNvSpPr>
          <p:nvPr>
            <p:ph type="sldNum" sz="quarter" idx="10"/>
          </p:nvPr>
        </p:nvSpPr>
        <p:spPr/>
        <p:txBody>
          <a:bodyPr/>
          <a:lstStyle/>
          <a:p>
            <a:fld id="{94A96F11-9991-438C-8B7D-86E59B7C7D3D}"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899160" rtl="0" eaLnBrk="1" fontAlgn="auto" latinLnBrk="0" hangingPunct="1">
              <a:lnSpc>
                <a:spcPct val="100000"/>
              </a:lnSpc>
              <a:spcBef>
                <a:spcPts val="0"/>
              </a:spcBef>
              <a:spcAft>
                <a:spcPts val="0"/>
              </a:spcAft>
              <a:buClrTx/>
              <a:buSzTx/>
              <a:buFontTx/>
              <a:buNone/>
              <a:defRPr/>
            </a:pPr>
            <a:endParaRPr lang="zh-CN" altLang="en-US" dirty="0"/>
          </a:p>
        </p:txBody>
      </p:sp>
      <p:sp>
        <p:nvSpPr>
          <p:cNvPr id="4" name="灯片编号占位符 3"/>
          <p:cNvSpPr>
            <a:spLocks noGrp="1"/>
          </p:cNvSpPr>
          <p:nvPr>
            <p:ph type="sldNum" sz="quarter" idx="10"/>
          </p:nvPr>
        </p:nvSpPr>
        <p:spPr/>
        <p:txBody>
          <a:bodyPr/>
          <a:lstStyle/>
          <a:p>
            <a:fld id="{94A96F11-9991-438C-8B7D-86E59B7C7D3D}"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899160" rtl="0" eaLnBrk="1" fontAlgn="auto" latinLnBrk="0" hangingPunct="1">
              <a:lnSpc>
                <a:spcPct val="100000"/>
              </a:lnSpc>
              <a:spcBef>
                <a:spcPts val="0"/>
              </a:spcBef>
              <a:spcAft>
                <a:spcPts val="0"/>
              </a:spcAft>
              <a:buClrTx/>
              <a:buSzTx/>
              <a:buFontTx/>
              <a:buNone/>
              <a:defRPr/>
            </a:pPr>
            <a:endParaRPr lang="zh-CN" altLang="en-US" dirty="0"/>
          </a:p>
        </p:txBody>
      </p:sp>
      <p:sp>
        <p:nvSpPr>
          <p:cNvPr id="4" name="灯片编号占位符 3"/>
          <p:cNvSpPr>
            <a:spLocks noGrp="1"/>
          </p:cNvSpPr>
          <p:nvPr>
            <p:ph type="sldNum" sz="quarter" idx="10"/>
          </p:nvPr>
        </p:nvSpPr>
        <p:spPr/>
        <p:txBody>
          <a:bodyPr/>
          <a:lstStyle/>
          <a:p>
            <a:fld id="{94A96F11-9991-438C-8B7D-86E59B7C7D3D}"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899160" rtl="0" eaLnBrk="1" fontAlgn="auto" latinLnBrk="0" hangingPunct="1">
              <a:lnSpc>
                <a:spcPct val="100000"/>
              </a:lnSpc>
              <a:spcBef>
                <a:spcPts val="0"/>
              </a:spcBef>
              <a:spcAft>
                <a:spcPts val="0"/>
              </a:spcAft>
              <a:buClrTx/>
              <a:buSzTx/>
              <a:buFontTx/>
              <a:buNone/>
              <a:defRPr/>
            </a:pPr>
            <a:r>
              <a:rPr lang="zh-CN" altLang="en-US" dirty="0" smtClean="0"/>
              <a:t>其他转发模式</a:t>
            </a:r>
            <a:endParaRPr lang="zh-CN" altLang="en-US" dirty="0"/>
          </a:p>
        </p:txBody>
      </p:sp>
      <p:sp>
        <p:nvSpPr>
          <p:cNvPr id="4" name="灯片编号占位符 3"/>
          <p:cNvSpPr>
            <a:spLocks noGrp="1"/>
          </p:cNvSpPr>
          <p:nvPr>
            <p:ph type="sldNum" sz="quarter" idx="10"/>
          </p:nvPr>
        </p:nvSpPr>
        <p:spPr/>
        <p:txBody>
          <a:bodyPr/>
          <a:lstStyle/>
          <a:p>
            <a:fld id="{94A96F11-9991-438C-8B7D-86E59B7C7D3D}"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90488" y="744538"/>
            <a:ext cx="6616700" cy="3722687"/>
          </a:xfrm>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48965DC1-D460-4994-8435-FF8CE1804479}"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48965DC1-D460-4994-8435-FF8CE1804479}"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zh-CN" altLang="en-US" sz="1200" dirty="0" smtClean="0"/>
              <a:t>每个安全组都有一个唯一的安全组标签（</a:t>
            </a:r>
            <a:r>
              <a:rPr lang="en-US" altLang="zh-CN" sz="1200" dirty="0" err="1" smtClean="0"/>
              <a:t>GroupID</a:t>
            </a:r>
            <a:r>
              <a:rPr lang="zh-CN" altLang="en-US" sz="1200" dirty="0" smtClean="0"/>
              <a:t>）。</a:t>
            </a:r>
            <a:r>
              <a:rPr lang="en-US" altLang="zh-CN" sz="1200" dirty="0" err="1" smtClean="0"/>
              <a:t>GroupID</a:t>
            </a:r>
            <a:r>
              <a:rPr lang="zh-CN" altLang="en-US" sz="1200" dirty="0" smtClean="0"/>
              <a:t>由</a:t>
            </a:r>
            <a:r>
              <a:rPr lang="en-US" altLang="zh-CN" sz="1200" dirty="0" smtClean="0"/>
              <a:t>Controller</a:t>
            </a:r>
            <a:r>
              <a:rPr lang="zh-CN" altLang="en-US" sz="1200" dirty="0" smtClean="0"/>
              <a:t>统一分配，以保证全局唯一性。安全组配置完成后作为配置自动下发到各个执行点中。安全组通常有两种用途：</a:t>
            </a:r>
            <a:endParaRPr lang="en-US" altLang="zh-CN" sz="1200" dirty="0" smtClean="0"/>
          </a:p>
          <a:p>
            <a:pPr marL="228600" indent="-228600">
              <a:buFont typeface="+mj-lt"/>
              <a:buAutoNum type="arabicPeriod"/>
            </a:pPr>
            <a:r>
              <a:rPr lang="zh-CN" altLang="en-US" sz="1200" b="1" dirty="0" smtClean="0"/>
              <a:t>表示静态资源或</a:t>
            </a:r>
            <a:r>
              <a:rPr lang="en-US" altLang="zh-CN" sz="1200" b="1" dirty="0" smtClean="0"/>
              <a:t>IP</a:t>
            </a:r>
            <a:r>
              <a:rPr lang="zh-CN" altLang="en-US" sz="1200" b="1" dirty="0" smtClean="0"/>
              <a:t>地址固定的用户。</a:t>
            </a:r>
            <a:endParaRPr lang="en-US" altLang="zh-CN" sz="1200" b="1" dirty="0" smtClean="0"/>
          </a:p>
          <a:p>
            <a:pPr marL="268605" lvl="1"/>
            <a:r>
              <a:rPr lang="zh-CN" altLang="en-US" sz="1200" dirty="0" smtClean="0"/>
              <a:t>配置的</a:t>
            </a:r>
            <a:r>
              <a:rPr lang="en-US" altLang="zh-CN" sz="1200" dirty="0" smtClean="0"/>
              <a:t>IP</a:t>
            </a:r>
            <a:r>
              <a:rPr lang="zh-CN" altLang="en-US" sz="1200" dirty="0" smtClean="0"/>
              <a:t>地址范围与安全组的关联关系将作为配置下发到各个执行点设备中永久保存，不会动态刷新和老化。</a:t>
            </a:r>
            <a:endParaRPr lang="en-US" altLang="zh-CN" sz="1200" dirty="0" smtClean="0"/>
          </a:p>
          <a:p>
            <a:pPr marL="228600" indent="-228600">
              <a:buFont typeface="+mj-lt"/>
              <a:buAutoNum type="arabicPeriod"/>
            </a:pPr>
            <a:r>
              <a:rPr lang="zh-CN" altLang="en-US" sz="1200" b="1" dirty="0" smtClean="0"/>
              <a:t>表示动态用户。</a:t>
            </a:r>
            <a:endParaRPr lang="en-US" altLang="zh-CN" sz="1200" b="1" dirty="0" smtClean="0"/>
          </a:p>
          <a:p>
            <a:pPr marL="268605" lvl="1"/>
            <a:r>
              <a:rPr lang="zh-CN" altLang="en-US" sz="1200" dirty="0" smtClean="0"/>
              <a:t>当用户上线后，</a:t>
            </a:r>
            <a:r>
              <a:rPr lang="en-US" altLang="zh-CN" sz="1200" dirty="0" smtClean="0"/>
              <a:t>Controller</a:t>
            </a:r>
            <a:r>
              <a:rPr lang="zh-CN" altLang="en-US" sz="1200" dirty="0" smtClean="0"/>
              <a:t>根据授权规则向其赋予</a:t>
            </a:r>
            <a:r>
              <a:rPr lang="en-US" altLang="zh-CN" sz="1200" dirty="0" smtClean="0"/>
              <a:t>GroupID</a:t>
            </a:r>
            <a:r>
              <a:rPr lang="zh-CN" altLang="en-US" sz="1200" dirty="0" smtClean="0"/>
              <a:t>，同时将该用户的</a:t>
            </a:r>
            <a:r>
              <a:rPr lang="en-US" altLang="zh-CN" sz="1200" dirty="0" smtClean="0"/>
              <a:t>IP</a:t>
            </a:r>
            <a:r>
              <a:rPr lang="zh-CN" altLang="en-US" sz="1200" dirty="0" smtClean="0"/>
              <a:t>地址加入到相应的安全组中。因此跟授权规则关联的安全组中包含的</a:t>
            </a:r>
            <a:r>
              <a:rPr lang="en-US" altLang="zh-CN" sz="1200" dirty="0" smtClean="0"/>
              <a:t>IP</a:t>
            </a:r>
            <a:r>
              <a:rPr lang="zh-CN" altLang="en-US" sz="1200" dirty="0" smtClean="0"/>
              <a:t>地址会随着用户上下线的情况一直动态变化。</a:t>
            </a:r>
            <a:endParaRPr lang="en-US" altLang="zh-CN" sz="1200" dirty="0" smtClean="0"/>
          </a:p>
          <a:p>
            <a:pPr marL="268605" lvl="1"/>
            <a:endParaRPr lang="en-US" altLang="zh-CN" sz="1200" dirty="0" smtClean="0"/>
          </a:p>
          <a:p>
            <a:pPr marL="182880" lvl="1" indent="-182880"/>
            <a:r>
              <a:rPr lang="zh-CN" altLang="en-US" sz="1200" dirty="0" smtClean="0"/>
              <a:t>通过“静态</a:t>
            </a:r>
            <a:r>
              <a:rPr lang="en-US" altLang="zh-CN" sz="1200" dirty="0" smtClean="0"/>
              <a:t>IP</a:t>
            </a:r>
            <a:r>
              <a:rPr lang="zh-CN" altLang="en-US" sz="1200" dirty="0" smtClean="0"/>
              <a:t>地址范围”参数可以描述以下几种网络成员：</a:t>
            </a:r>
            <a:endParaRPr lang="en-US" altLang="zh-CN" sz="1200" dirty="0" smtClean="0"/>
          </a:p>
          <a:p>
            <a:pPr marL="182880" lvl="1" indent="-182880">
              <a:buFont typeface="Arial" panose="020B0604020202020204" pitchFamily="34" charset="0"/>
              <a:buChar char="•"/>
            </a:pPr>
            <a:r>
              <a:rPr lang="zh-CN" altLang="en-US" sz="1200" dirty="0" smtClean="0"/>
              <a:t>通过网络规划后，</a:t>
            </a:r>
            <a:r>
              <a:rPr lang="en-US" altLang="zh-CN" sz="1200" dirty="0" smtClean="0"/>
              <a:t>IP</a:t>
            </a:r>
            <a:r>
              <a:rPr lang="zh-CN" altLang="en-US" sz="1200" dirty="0" smtClean="0"/>
              <a:t>地址固定在指定网段的用户、哑终端。</a:t>
            </a:r>
            <a:endParaRPr lang="en-US" altLang="zh-CN" sz="1200" dirty="0" smtClean="0"/>
          </a:p>
          <a:p>
            <a:pPr marL="182880" lvl="1" indent="-182880">
              <a:buFont typeface="Arial" panose="020B0604020202020204" pitchFamily="34" charset="0"/>
              <a:buChar char="•"/>
            </a:pPr>
            <a:r>
              <a:rPr lang="zh-CN" altLang="en-US" sz="1200" dirty="0" smtClean="0"/>
              <a:t>数据中心的静态服务器和</a:t>
            </a:r>
            <a:r>
              <a:rPr lang="en-US" altLang="zh-CN" sz="1200" dirty="0" smtClean="0"/>
              <a:t>Internet</a:t>
            </a:r>
            <a:r>
              <a:rPr lang="zh-CN" altLang="en-US" sz="1200" dirty="0" smtClean="0"/>
              <a:t>的静态资源。</a:t>
            </a:r>
            <a:endParaRPr lang="en-US" altLang="zh-CN" sz="1200" dirty="0" smtClean="0"/>
          </a:p>
          <a:p>
            <a:pPr marL="182880" lvl="1" indent="-182880">
              <a:buFont typeface="Arial" panose="020B0604020202020204" pitchFamily="34" charset="0"/>
              <a:buChar char="•"/>
            </a:pPr>
            <a:r>
              <a:rPr lang="zh-CN" altLang="en-US" sz="1200" dirty="0" smtClean="0"/>
              <a:t>网络设备的接口</a:t>
            </a:r>
            <a:r>
              <a:rPr lang="en-US" altLang="zh-CN" sz="1200" dirty="0" smtClean="0"/>
              <a:t>IP</a:t>
            </a:r>
            <a:r>
              <a:rPr lang="zh-CN" altLang="en-US" sz="1200" dirty="0" smtClean="0"/>
              <a:t>地址。</a:t>
            </a:r>
            <a:endParaRPr lang="zh-CN" altLang="en-US" dirty="0" smtClean="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342900" indent="-342900">
              <a:lnSpc>
                <a:spcPct val="120000"/>
              </a:lnSpc>
            </a:pPr>
            <a:r>
              <a:rPr lang="zh-CN" altLang="en-US" sz="1200" dirty="0" smtClean="0"/>
              <a:t>注：</a:t>
            </a:r>
            <a:endParaRPr lang="en-US" altLang="zh-CN" sz="1200" dirty="0" smtClean="0"/>
          </a:p>
          <a:p>
            <a:pPr>
              <a:lnSpc>
                <a:spcPct val="120000"/>
              </a:lnSpc>
            </a:pPr>
            <a:r>
              <a:rPr lang="en-US" altLang="zh-CN" sz="1200" dirty="0" smtClean="0"/>
              <a:t>802.1X</a:t>
            </a:r>
            <a:r>
              <a:rPr lang="zh-CN" altLang="en-US" sz="1200" dirty="0" smtClean="0"/>
              <a:t>中用户认证时尚无</a:t>
            </a:r>
            <a:r>
              <a:rPr lang="en-US" altLang="zh-CN" sz="1200" dirty="0" smtClean="0"/>
              <a:t>IP</a:t>
            </a:r>
            <a:r>
              <a:rPr lang="zh-CN" altLang="en-US" sz="1200" dirty="0" smtClean="0"/>
              <a:t>地址。当用户终端获得</a:t>
            </a:r>
            <a:r>
              <a:rPr lang="en-US" altLang="zh-CN" sz="1200" dirty="0" smtClean="0"/>
              <a:t>IP</a:t>
            </a:r>
            <a:r>
              <a:rPr lang="zh-CN" altLang="en-US" sz="1200" dirty="0" smtClean="0"/>
              <a:t>地址后，需要认证点交换机立即向</a:t>
            </a:r>
            <a:r>
              <a:rPr lang="en-US" altLang="zh-CN" sz="1200" dirty="0" smtClean="0"/>
              <a:t>Controller</a:t>
            </a:r>
            <a:r>
              <a:rPr lang="zh-CN" altLang="en-US" sz="1200" dirty="0" smtClean="0"/>
              <a:t>上报</a:t>
            </a:r>
            <a:r>
              <a:rPr lang="en-US" altLang="zh-CN" sz="1200" dirty="0" smtClean="0"/>
              <a:t>IP</a:t>
            </a:r>
            <a:r>
              <a:rPr lang="zh-CN" altLang="en-US" sz="1200" dirty="0" smtClean="0"/>
              <a:t>地址以备防火墙查询。以前的交换机按照计费周期上报</a:t>
            </a:r>
            <a:r>
              <a:rPr lang="en-US" altLang="zh-CN" sz="1200" dirty="0" smtClean="0"/>
              <a:t>IP</a:t>
            </a:r>
            <a:r>
              <a:rPr lang="zh-CN" altLang="en-US" sz="1200" dirty="0" smtClean="0"/>
              <a:t>地址，存在较大时延。</a:t>
            </a:r>
            <a:endParaRPr lang="en-US" altLang="zh-CN" sz="1200" dirty="0" smtClean="0"/>
          </a:p>
          <a:p>
            <a:pPr>
              <a:lnSpc>
                <a:spcPct val="120000"/>
              </a:lnSpc>
            </a:pPr>
            <a:r>
              <a:rPr lang="zh-CN" altLang="en-US" sz="1200" dirty="0" smtClean="0"/>
              <a:t>华为交换机支持“感知用户</a:t>
            </a:r>
            <a:r>
              <a:rPr lang="en-US" altLang="zh-CN" sz="1200" dirty="0" smtClean="0"/>
              <a:t>IP</a:t>
            </a:r>
            <a:r>
              <a:rPr lang="zh-CN" altLang="en-US" sz="1200" dirty="0" smtClean="0"/>
              <a:t>地址后立即触发一次上报”功能（</a:t>
            </a:r>
            <a:r>
              <a:rPr lang="en-US" altLang="zh-CN" sz="1200" dirty="0" smtClean="0"/>
              <a:t> V2R5</a:t>
            </a:r>
            <a:r>
              <a:rPr lang="zh-CN" altLang="en-US" sz="1200" dirty="0" smtClean="0"/>
              <a:t>及之后版本支持通过主机</a:t>
            </a:r>
            <a:r>
              <a:rPr lang="en-US" altLang="zh-CN" sz="1200" dirty="0" smtClean="0"/>
              <a:t>ARP</a:t>
            </a:r>
            <a:r>
              <a:rPr lang="zh-CN" altLang="en-US" sz="1200" dirty="0" smtClean="0"/>
              <a:t>报文感知，</a:t>
            </a:r>
            <a:r>
              <a:rPr lang="en-US" altLang="zh-CN" sz="1200" dirty="0" smtClean="0"/>
              <a:t>V2R6</a:t>
            </a:r>
            <a:r>
              <a:rPr lang="zh-CN" altLang="en-US" sz="1200" dirty="0" smtClean="0"/>
              <a:t>及之后版本支持通过</a:t>
            </a:r>
            <a:r>
              <a:rPr lang="en-US" altLang="zh-CN" sz="1200" dirty="0" smtClean="0"/>
              <a:t>DHCP Snooping</a:t>
            </a:r>
            <a:r>
              <a:rPr lang="zh-CN" altLang="en-US" sz="1200" dirty="0" smtClean="0"/>
              <a:t>方式感知</a:t>
            </a:r>
            <a:r>
              <a:rPr lang="en-US" altLang="zh-CN" sz="1200" dirty="0" smtClean="0"/>
              <a:t> </a:t>
            </a:r>
            <a:r>
              <a:rPr lang="zh-CN" altLang="en-US" sz="1200" dirty="0" smtClean="0"/>
              <a:t>）。具备此功能的交换机均可以作为本方案的认证点。</a:t>
            </a:r>
            <a:endParaRPr lang="en-US" altLang="zh-CN" sz="1200" dirty="0" smtClean="0"/>
          </a:p>
          <a:p>
            <a:pPr>
              <a:lnSpc>
                <a:spcPct val="120000"/>
              </a:lnSpc>
            </a:pPr>
            <a:r>
              <a:rPr lang="zh-CN" altLang="en-US" sz="1200" dirty="0" smtClean="0"/>
              <a:t>假如用户使用的认证点交换机不支持此功能（例如某些第三方交换机），可能存在用户发起流量后，</a:t>
            </a:r>
            <a:r>
              <a:rPr lang="en-US" altLang="zh-CN" sz="1200" dirty="0" smtClean="0"/>
              <a:t>Controller</a:t>
            </a:r>
            <a:r>
              <a:rPr lang="zh-CN" altLang="en-US" sz="1200" dirty="0" smtClean="0"/>
              <a:t>尚未得到该用户的</a:t>
            </a:r>
            <a:r>
              <a:rPr lang="en-US" altLang="zh-CN" sz="1200" dirty="0" smtClean="0"/>
              <a:t>IP</a:t>
            </a:r>
            <a:r>
              <a:rPr lang="zh-CN" altLang="en-US" sz="1200" dirty="0" smtClean="0"/>
              <a:t>地址。流量经过防火墙时，防火墙无法从</a:t>
            </a:r>
            <a:r>
              <a:rPr lang="en-US" altLang="zh-CN" sz="1200" dirty="0" smtClean="0"/>
              <a:t>Controller</a:t>
            </a:r>
            <a:r>
              <a:rPr lang="zh-CN" altLang="en-US" sz="1200" dirty="0" smtClean="0"/>
              <a:t>查询到正确的身份。由于防火墙每隔</a:t>
            </a:r>
            <a:r>
              <a:rPr lang="en-US" altLang="zh-CN" sz="1200" dirty="0" smtClean="0"/>
              <a:t>10</a:t>
            </a:r>
            <a:r>
              <a:rPr lang="zh-CN" altLang="en-US" sz="1200" dirty="0" smtClean="0"/>
              <a:t>分钟才会重查询一次，所以会导致该用户在防火墙上长时间无法获得正确的权限和体验。</a:t>
            </a:r>
            <a:endParaRPr lang="zh-CN" altLang="en-US" sz="1200" dirty="0" smtClean="0"/>
          </a:p>
          <a:p>
            <a:pPr marL="342900" indent="-342900">
              <a:lnSpc>
                <a:spcPct val="120000"/>
              </a:lnSpc>
            </a:pPr>
            <a:endParaRPr lang="zh-CN" altLang="en-US" sz="1200" dirty="0" smtClean="0"/>
          </a:p>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zh-CN" altLang="zh-CN" sz="1200" b="1" kern="1200" dirty="0" smtClean="0">
                <a:solidFill>
                  <a:schemeClr val="tx1"/>
                </a:solidFill>
                <a:latin typeface="Calibri" panose="020F0502020204030204" pitchFamily="34" charset="0"/>
                <a:ea typeface="宋体" panose="02010600030101010101" pitchFamily="2" charset="-122"/>
                <a:cs typeface="+mn-cs"/>
              </a:rPr>
              <a:t>总述</a:t>
            </a:r>
            <a:endParaRPr lang="zh-CN" altLang="zh-CN" sz="1200" b="1"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敏捷园区一期解决方案包括如下四个解决方案：</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pPr marL="228600" lvl="0" indent="-228600">
              <a:buFont typeface="+mj-ea"/>
              <a:buAutoNum type="circleNumDbPlain"/>
            </a:pPr>
            <a:r>
              <a:rPr lang="zh-CN" altLang="zh-CN" sz="1200" kern="1200" dirty="0" smtClean="0">
                <a:solidFill>
                  <a:schemeClr val="tx1"/>
                </a:solidFill>
                <a:latin typeface="Calibri" panose="020F0502020204030204" pitchFamily="34" charset="0"/>
                <a:ea typeface="宋体" panose="02010600030101010101" pitchFamily="2" charset="-122"/>
                <a:cs typeface="+mn-cs"/>
              </a:rPr>
              <a:t>业务随行</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pPr marL="228600" lvl="0" indent="-228600">
              <a:buFont typeface="+mj-ea"/>
              <a:buAutoNum type="circleNumDbPlain"/>
            </a:pPr>
            <a:r>
              <a:rPr lang="zh-CN" altLang="zh-CN" sz="1200" kern="1200" dirty="0" smtClean="0">
                <a:solidFill>
                  <a:schemeClr val="tx1"/>
                </a:solidFill>
                <a:latin typeface="Calibri" panose="020F0502020204030204" pitchFamily="34" charset="0"/>
                <a:ea typeface="宋体" panose="02010600030101010101" pitchFamily="2" charset="-122"/>
                <a:cs typeface="+mn-cs"/>
              </a:rPr>
              <a:t>有线无线深度融合</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pPr marL="228600" lvl="0" indent="-228600">
              <a:buFont typeface="+mj-ea"/>
              <a:buAutoNum type="circleNumDbPlain"/>
            </a:pPr>
            <a:r>
              <a:rPr lang="zh-CN" altLang="zh-CN" sz="1200" kern="1200" dirty="0" smtClean="0">
                <a:solidFill>
                  <a:schemeClr val="tx1"/>
                </a:solidFill>
                <a:latin typeface="Calibri" panose="020F0502020204030204" pitchFamily="34" charset="0"/>
                <a:ea typeface="宋体" panose="02010600030101010101" pitchFamily="2" charset="-122"/>
                <a:cs typeface="+mn-cs"/>
              </a:rPr>
              <a:t>全网安全协防</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pPr marL="228600" lvl="0" indent="-228600">
              <a:buFont typeface="+mj-ea"/>
              <a:buAutoNum type="circleNumDbPlain"/>
            </a:pPr>
            <a:r>
              <a:rPr lang="zh-CN" altLang="zh-CN" sz="1200" kern="1200" dirty="0" smtClean="0">
                <a:solidFill>
                  <a:schemeClr val="tx1"/>
                </a:solidFill>
                <a:latin typeface="Calibri" panose="020F0502020204030204" pitchFamily="34" charset="0"/>
                <a:ea typeface="宋体" panose="02010600030101010101" pitchFamily="2" charset="-122"/>
                <a:cs typeface="+mn-cs"/>
              </a:rPr>
              <a:t>质量感知</a:t>
            </a:r>
            <a:r>
              <a:rPr lang="en-US" altLang="zh-CN" sz="1200" kern="1200" dirty="0" err="1" smtClean="0">
                <a:solidFill>
                  <a:schemeClr val="tx1"/>
                </a:solidFill>
                <a:latin typeface="Calibri" panose="020F0502020204030204" pitchFamily="34" charset="0"/>
                <a:ea typeface="宋体" panose="02010600030101010101" pitchFamily="2" charset="-122"/>
                <a:cs typeface="+mn-cs"/>
              </a:rPr>
              <a:t>iPCA</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其中，全网安全协防又包括为</a:t>
            </a:r>
            <a:r>
              <a:rPr lang="en-US" altLang="zh-CN" sz="1200" kern="1200" dirty="0" smtClean="0">
                <a:solidFill>
                  <a:schemeClr val="tx1"/>
                </a:solidFill>
                <a:latin typeface="Calibri" panose="020F0502020204030204" pitchFamily="34" charset="0"/>
                <a:ea typeface="宋体" panose="02010600030101010101" pitchFamily="2" charset="-122"/>
                <a:cs typeface="+mn-cs"/>
              </a:rPr>
              <a:t>MSV</a:t>
            </a:r>
            <a:r>
              <a:rPr lang="zh-CN" altLang="zh-CN" sz="1200" kern="1200" dirty="0" smtClean="0">
                <a:solidFill>
                  <a:schemeClr val="tx1"/>
                </a:solidFill>
                <a:latin typeface="Calibri" panose="020F0502020204030204" pitchFamily="34" charset="0"/>
                <a:ea typeface="宋体" panose="02010600030101010101" pitchFamily="2" charset="-122"/>
                <a:cs typeface="+mn-cs"/>
              </a:rPr>
              <a:t>业务链和安全联动两个子解决方案。</a:t>
            </a:r>
            <a:endParaRPr lang="en-US"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业务随行和有线无线深度融合两个解决方案是针对网络规划与建设的问题而设计的；而全网安全协防和质量感知</a:t>
            </a:r>
            <a:r>
              <a:rPr lang="en-US" altLang="zh-CN" sz="1200" kern="1200" dirty="0" err="1" smtClean="0">
                <a:solidFill>
                  <a:schemeClr val="tx1"/>
                </a:solidFill>
                <a:latin typeface="Calibri" panose="020F0502020204030204" pitchFamily="34" charset="0"/>
                <a:ea typeface="宋体" panose="02010600030101010101" pitchFamily="2" charset="-122"/>
                <a:cs typeface="+mn-cs"/>
              </a:rPr>
              <a:t>iPCA</a:t>
            </a:r>
            <a:r>
              <a:rPr lang="zh-CN" altLang="zh-CN" sz="1200" kern="1200" dirty="0" smtClean="0">
                <a:solidFill>
                  <a:schemeClr val="tx1"/>
                </a:solidFill>
                <a:latin typeface="Calibri" panose="020F0502020204030204" pitchFamily="34" charset="0"/>
                <a:ea typeface="宋体" panose="02010600030101010101" pitchFamily="2" charset="-122"/>
                <a:cs typeface="+mn-cs"/>
              </a:rPr>
              <a:t>这两个解决方案主要是针对网络运维过程中的问题而设计的。</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当然，在实际工作中，在网络规划与建设时，就需要考虑是否部署上述四种解决方案。下面就分别对上述四个解决方案进行介绍。</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en-US" altLang="zh-CN" sz="1200" kern="1200" dirty="0" smtClean="0">
                <a:solidFill>
                  <a:schemeClr val="tx1"/>
                </a:solidFill>
                <a:latin typeface="Calibri" panose="020F0502020204030204" pitchFamily="34" charset="0"/>
                <a:ea typeface="宋体" panose="02010600030101010101" pitchFamily="2" charset="-122"/>
                <a:cs typeface="+mn-cs"/>
              </a:rPr>
              <a:t> </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下面就分别对上述四个解决方案进行介绍。</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B654D4B-0C2A-4C08-B555-B1EB9F547A84}"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B654D4B-0C2A-4C08-B555-B1EB9F547A84}"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B654D4B-0C2A-4C08-B555-B1EB9F547A84}" type="slidenum">
              <a:rPr lang="zh-CN" altLang="en-US" smtClean="0"/>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pPr marL="0" marR="0" indent="0" algn="l" defTabSz="914400" rtl="0" eaLnBrk="1" fontAlgn="base" latinLnBrk="0" hangingPunct="1">
              <a:lnSpc>
                <a:spcPct val="100000"/>
              </a:lnSpc>
              <a:spcBef>
                <a:spcPct val="30000"/>
              </a:spcBef>
              <a:spcAft>
                <a:spcPct val="0"/>
              </a:spcAft>
              <a:buClrTx/>
              <a:buSzTx/>
              <a:buFontTx/>
              <a:buNone/>
              <a:defRPr/>
            </a:pPr>
            <a:r>
              <a:rPr lang="zh-CN" altLang="en-US" dirty="0" smtClean="0"/>
              <a:t>随着无线网络和远程接入技术的成熟和推广，企业员工的办公地点可以不再局限于固定的物理位置。允许员工在任意位置接入办公，将提高整个企业的协同工作效率。</a:t>
            </a:r>
            <a:endParaRPr lang="en-US" altLang="zh-CN" dirty="0" smtClean="0"/>
          </a:p>
          <a:p>
            <a:pPr marL="0" marR="0" indent="0" algn="l" defTabSz="914400" rtl="0" eaLnBrk="1" fontAlgn="base" latinLnBrk="0" hangingPunct="1">
              <a:lnSpc>
                <a:spcPct val="100000"/>
              </a:lnSpc>
              <a:spcBef>
                <a:spcPct val="30000"/>
              </a:spcBef>
              <a:spcAft>
                <a:spcPct val="0"/>
              </a:spcAft>
              <a:buClrTx/>
              <a:buSzTx/>
              <a:buFontTx/>
              <a:buNone/>
              <a:defRPr/>
            </a:pPr>
            <a:r>
              <a:rPr lang="zh-CN" altLang="en-US" dirty="0" smtClean="0"/>
              <a:t>如何在自由移动，任意接入的大背景下，保证员工不管走到哪里，接入企业网络之后的体验（转发优先级、带宽）和安全（网络访问权限、安全策略）保持一致，是企业主要面临的挑战和业务随行要解决的问题。</a:t>
            </a:r>
            <a:endParaRPr lang="en-US" altLang="zh-CN" dirty="0" smtClean="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B654D4B-0C2A-4C08-B555-B1EB9F547A84}" type="slidenum">
              <a:rPr lang="zh-CN" altLang="en-US" smtClean="0"/>
            </a:fld>
            <a:endParaRPr lang="zh-CN" altLang="en-US"/>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en-US" altLang="zh-CN" dirty="0" smtClean="0"/>
              <a:t>20140402 </a:t>
            </a:r>
            <a:r>
              <a:rPr lang="en-US" altLang="zh-CN" dirty="0" err="1" smtClean="0"/>
              <a:t>yaoning</a:t>
            </a:r>
            <a:r>
              <a:rPr lang="en-US" altLang="zh-CN" dirty="0" smtClean="0"/>
              <a:t> </a:t>
            </a:r>
            <a:r>
              <a:rPr lang="zh-CN" altLang="en-US" dirty="0" smtClean="0"/>
              <a:t>相比</a:t>
            </a:r>
            <a:r>
              <a:rPr lang="en-US" altLang="zh-CN" dirty="0" smtClean="0"/>
              <a:t>v1.0</a:t>
            </a:r>
            <a:r>
              <a:rPr lang="zh-CN" altLang="en-US" smtClean="0"/>
              <a:t>版本有刷新</a:t>
            </a:r>
            <a:endParaRPr lang="zh-CN" altLang="en-US" smtClean="0"/>
          </a:p>
        </p:txBody>
      </p:sp>
      <p:sp>
        <p:nvSpPr>
          <p:cNvPr id="4" name="灯片编号占位符 3"/>
          <p:cNvSpPr>
            <a:spLocks noGrp="1"/>
          </p:cNvSpPr>
          <p:nvPr>
            <p:ph type="sldNum" sz="quarter" idx="10"/>
          </p:nvPr>
        </p:nvSpPr>
        <p:spPr/>
        <p:txBody>
          <a:bodyPr/>
          <a:lstStyle/>
          <a:p>
            <a:fld id="{EB654D4B-0C2A-4C08-B555-B1EB9F547A84}"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en-US" altLang="zh-CN" dirty="0" smtClean="0"/>
              <a:t>20140402 </a:t>
            </a:r>
            <a:r>
              <a:rPr lang="en-US" altLang="zh-CN" dirty="0" err="1" smtClean="0"/>
              <a:t>yaoning</a:t>
            </a:r>
            <a:r>
              <a:rPr lang="en-US" altLang="zh-CN" dirty="0" smtClean="0"/>
              <a:t> </a:t>
            </a:r>
            <a:r>
              <a:rPr lang="zh-CN" altLang="en-US" dirty="0" smtClean="0"/>
              <a:t>相比</a:t>
            </a:r>
            <a:r>
              <a:rPr lang="en-US" altLang="zh-CN" dirty="0" smtClean="0"/>
              <a:t>v1.0</a:t>
            </a:r>
            <a:r>
              <a:rPr lang="zh-CN" altLang="en-US" dirty="0" smtClean="0"/>
              <a:t>版本有刷新</a:t>
            </a:r>
            <a:endParaRPr lang="zh-CN" altLang="en-US" dirty="0"/>
          </a:p>
        </p:txBody>
      </p:sp>
      <p:sp>
        <p:nvSpPr>
          <p:cNvPr id="4" name="灯片编号占位符 3"/>
          <p:cNvSpPr>
            <a:spLocks noGrp="1"/>
          </p:cNvSpPr>
          <p:nvPr>
            <p:ph type="sldNum" sz="quarter" idx="10"/>
          </p:nvPr>
        </p:nvSpPr>
        <p:spPr/>
        <p:txBody>
          <a:bodyPr/>
          <a:lstStyle/>
          <a:p>
            <a:fld id="{EB654D4B-0C2A-4C08-B555-B1EB9F547A84}" type="slidenum">
              <a:rPr lang="zh-CN" altLang="en-US" smtClean="0">
                <a:solidFill>
                  <a:prstClr val="black"/>
                </a:solidFill>
              </a:rPr>
            </a:fld>
            <a:endParaRPr lang="zh-CN" altLang="en-US">
              <a:solidFill>
                <a:prstClr val="black"/>
              </a:solidFill>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矩形 2"/>
          <p:cNvSpPr>
            <a:spLocks noGrp="1" noRot="1" noChangeAspect="1" noChangeArrowheads="1" noTextEdit="1"/>
          </p:cNvSpPr>
          <p:nvPr>
            <p:ph type="sldImg"/>
          </p:nvPr>
        </p:nvSpPr>
        <p:spPr bwMode="auto">
          <a:xfrm>
            <a:off x="96838" y="742950"/>
            <a:ext cx="6618287" cy="3724275"/>
          </a:xfrm>
          <a:noFill/>
          <a:ln>
            <a:solidFill>
              <a:srgbClr val="000000"/>
            </a:solidFill>
            <a:miter lim="800000"/>
          </a:ln>
        </p:spPr>
      </p:sp>
      <p:sp>
        <p:nvSpPr>
          <p:cNvPr id="9219" name="矩形 3"/>
          <p:cNvSpPr>
            <a:spLocks noGrp="1" noChangeArrowheads="1"/>
          </p:cNvSpPr>
          <p:nvPr>
            <p:ph type="body" idx="1"/>
          </p:nvPr>
        </p:nvSpPr>
        <p:spPr bwMode="auto">
          <a:xfrm>
            <a:off x="906357" y="4716877"/>
            <a:ext cx="4984962" cy="4466987"/>
          </a:xfrm>
          <a:noFill/>
        </p:spPr>
        <p:txBody>
          <a:bodyPr wrap="square" numCol="1" anchor="t" anchorCtr="0" compatLnSpc="1"/>
          <a:lstStyle/>
          <a:p>
            <a:pPr marL="0" marR="0" indent="0" algn="l" defTabSz="914400" rtl="0" eaLnBrk="1" fontAlgn="base" latinLnBrk="0" hangingPunct="1">
              <a:lnSpc>
                <a:spcPct val="100000"/>
              </a:lnSpc>
              <a:spcBef>
                <a:spcPct val="30000"/>
              </a:spcBef>
              <a:spcAft>
                <a:spcPct val="0"/>
              </a:spcAft>
              <a:buClrTx/>
              <a:buSzTx/>
              <a:buFontTx/>
              <a:buNone/>
              <a:defRPr/>
            </a:pP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1</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、策略管理，打破物理隔离</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Tx/>
              <a:buNone/>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传统园区的有线网络建设基于以下思路：</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Char char="•"/>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规划各个部门的工位</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Char char="•"/>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根据接入交换机的接入端口划分</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VLAN</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Char char="•"/>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不同</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VLAN</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的主机使用特定的</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IP</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网段</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Char char="•"/>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在交换机、路由器、防火墙设备上都以</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IP</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地址为依据来制定业务策略。</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然而新的办公模式带来的两个的问题：</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Char char="•"/>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企业分工精细化和外包模式的盛行，导致经常出现来自不同部门甚至不同公司的用户共同参与完成同一项目。这些用户需要在同一物理位置办公以提高协同工作效率，但是出于企业信息资产安全的考虑又不能简单地开放相互之间的数据传输。因此就产生了不能物理隔离的同时又要实现用户隔离的需求。这时，基于工位规划的园区网络建设思路已经无法适应。</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Char char="•"/>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即使企业尚未实现人员在任意位置接入这样开放的网络环境，但是企业业务的扩展导致的网络升级，人员流动，工位搬迁也是目前企业常见的场景。这些场景都需要网络管理员去重新审视和配置现有网络当中的业务策略的配置。给网络管理员带来了非常繁重的工作量。</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2</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、无线接入、人员移动办公</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传统园区网络对于无线接入和</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VPN</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远程接入的用户的访问控制措施跟有线网络是类似的。通过接入终端分配不同的</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IP</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地址可以区分不同类型的用户，并最终在网络设备上以</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IP</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地址为依据来制定业务策略。</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无线和远程接入带来的问题是，这两种技术提供了员工自由移动办公的环境，但是这种环境是不安全的。</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Char char="•"/>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恶意攻击和黑</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AP</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等问题都可以带来非法用户接入园区网络的问题，因此必须对无线网络进行良好的隔离，并且要求员工接入必须进行认证。</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Char char="•"/>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同一用户将可能使用多个不同范围内的</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IP</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地址来访问园区网络，网络上的业务策略配置变得愈加复杂和难以管理。</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3</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BYOD</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、身份</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终端多样</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无线接入和</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VPN</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远程接入导致了园区网络的地理范围得到延展，而</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BYOD</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方案的实施则导致接入园区的网络的用户和终端类型变得更为多样。</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如果园区网内的用户类型只有有限的几种，那么通过传统的动态</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VLAN</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和动态</a:t>
            </a:r>
            <a:r>
              <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ACL</a:t>
            </a:r>
            <a:r>
              <a:rPr lang="zh-CN" altLang="en-US"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rPr>
              <a:t>技术还可以对不同</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用户的访问权限进行控制。但是引入</a:t>
            </a:r>
            <a:r>
              <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BYOD</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之后，终端类型、终端归属关系、接入位置都可以成为用户划分的维度。这导致了一个企业的用户分类可能多达几十种甚至上百种。</a:t>
            </a:r>
            <a:endPar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这时，再使用传统的动态</a:t>
            </a:r>
            <a:r>
              <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VLAN</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和动态</a:t>
            </a:r>
            <a:r>
              <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ACL</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技术就会发现，为了适应这么多的用户类型，网络设备上预配置的</a:t>
            </a:r>
            <a:r>
              <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VLAN</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和预留的</a:t>
            </a:r>
            <a:r>
              <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IP</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网段将比以前增加几十倍，这导致网络难以部署和维护。</a:t>
            </a:r>
            <a:endPar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endPar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4</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、用户分级，</a:t>
            </a:r>
            <a:r>
              <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QoS</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保证</a:t>
            </a:r>
            <a:endPar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传统的</a:t>
            </a:r>
            <a:r>
              <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NAC</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技术作为一种网络安全技术，重点关注了基于用户身份对网络访问权限进行控制。</a:t>
            </a:r>
            <a:endPar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但是随着网络承载的业务类型愈加复杂，企业员工对网络的带宽、时延的要求越来越高。现实情况下，企业网络不可能无限拓展网络带宽，尤其是在企业网络的出口，带宽就意味着成本。</a:t>
            </a:r>
            <a:endPar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解决成本与体验的矛盾，就需要区分重点用户和普通用户，以及重点业务和普通业务。传统</a:t>
            </a:r>
            <a:r>
              <a:rPr lang="en-US" altLang="zh-CN" sz="1200" kern="1200" baseline="0" dirty="0" err="1" smtClean="0">
                <a:solidFill>
                  <a:schemeClr val="tx1"/>
                </a:solidFill>
                <a:latin typeface="Calibri" panose="020F0502020204030204" pitchFamily="34" charset="0"/>
                <a:ea typeface="宋体" panose="02010600030101010101" pitchFamily="2" charset="-122"/>
                <a:cs typeface="+mn-cs"/>
                <a:sym typeface="Arial" panose="020B0604020202020204"/>
              </a:rPr>
              <a:t>QoS</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在将语音多媒体等要求低时延的业务流量从普通流量中区分出来做了大量的工作。</a:t>
            </a:r>
            <a:endPar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但是传统</a:t>
            </a:r>
            <a:r>
              <a:rPr lang="en-US" altLang="zh-CN" sz="1200" kern="1200" baseline="0" dirty="0" err="1" smtClean="0">
                <a:solidFill>
                  <a:schemeClr val="tx1"/>
                </a:solidFill>
                <a:latin typeface="Calibri" panose="020F0502020204030204" pitchFamily="34" charset="0"/>
                <a:ea typeface="宋体" panose="02010600030101010101" pitchFamily="2" charset="-122"/>
                <a:cs typeface="+mn-cs"/>
                <a:sym typeface="Arial" panose="020B0604020202020204"/>
              </a:rPr>
              <a:t>QoS</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却不能将重点用户的流量区分出来。这是因为</a:t>
            </a:r>
            <a:r>
              <a:rPr lang="en-US" altLang="zh-CN" sz="1200" kern="1200" baseline="0" dirty="0" err="1" smtClean="0">
                <a:solidFill>
                  <a:schemeClr val="tx1"/>
                </a:solidFill>
                <a:latin typeface="Calibri" panose="020F0502020204030204" pitchFamily="34" charset="0"/>
                <a:ea typeface="宋体" panose="02010600030101010101" pitchFamily="2" charset="-122"/>
                <a:cs typeface="+mn-cs"/>
                <a:sym typeface="Arial" panose="020B0604020202020204"/>
              </a:rPr>
              <a:t>QoS</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需要路径中多台网络设备共同协作才能完成，而传统</a:t>
            </a:r>
            <a:r>
              <a:rPr lang="en-US" altLang="zh-CN"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NAC</a:t>
            </a:r>
            <a:r>
              <a:rPr lang="zh-CN" altLang="en-US" sz="1200" kern="1200" baseline="0" dirty="0" smtClean="0">
                <a:solidFill>
                  <a:schemeClr val="tx1"/>
                </a:solidFill>
                <a:latin typeface="Calibri" panose="020F0502020204030204" pitchFamily="34" charset="0"/>
                <a:ea typeface="宋体" panose="02010600030101010101" pitchFamily="2" charset="-122"/>
                <a:cs typeface="+mn-cs"/>
                <a:sym typeface="Arial" panose="020B0604020202020204"/>
              </a:rPr>
              <a:t>技术中只有用户的认证点设备才可以识别用户身份。这些认证点设备通常部署在企业的内网，而不是最容易出现带宽瓶颈的企业园区网络边界。</a:t>
            </a: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a:p>
            <a:pPr marL="0" marR="0" indent="0" algn="l" defTabSz="914400" rtl="0" eaLnBrk="1" fontAlgn="base" latinLnBrk="0" hangingPunct="1">
              <a:lnSpc>
                <a:spcPct val="100000"/>
              </a:lnSpc>
              <a:spcBef>
                <a:spcPct val="30000"/>
              </a:spcBef>
              <a:spcAft>
                <a:spcPct val="0"/>
              </a:spcAft>
              <a:buClrTx/>
              <a:buSzTx/>
              <a:buFont typeface="Arial" panose="020B0604020202020204" pitchFamily="34" charset="0"/>
              <a:buNone/>
              <a:defRPr/>
            </a:pPr>
            <a:endParaRPr lang="en-US" altLang="zh-CN" sz="1200" kern="1200" dirty="0" smtClean="0">
              <a:solidFill>
                <a:schemeClr val="tx1"/>
              </a:solidFill>
              <a:latin typeface="Calibri" panose="020F0502020204030204" pitchFamily="34" charset="0"/>
              <a:ea typeface="宋体" panose="02010600030101010101" pitchFamily="2" charset="-122"/>
              <a:cs typeface="+mn-cs"/>
              <a:sym typeface="Arial" panose="020B0604020202020204"/>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zh-CN" altLang="zh-CN" sz="1200" kern="1200" dirty="0" smtClean="0">
                <a:solidFill>
                  <a:schemeClr val="tx1"/>
                </a:solidFill>
                <a:latin typeface="Calibri" panose="020F0502020204030204" pitchFamily="34" charset="0"/>
                <a:ea typeface="宋体" panose="02010600030101010101" pitchFamily="2" charset="-122"/>
                <a:cs typeface="+mn-cs"/>
              </a:rPr>
              <a:t>随着业务和各种信息化应用的快速增加，网络环境变得更加复杂、边界趋于模糊，多样的业务应用场景引入了新的安全威胁，并给安全协防带来了更多挑战。</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安全威胁无处不在。企业园区网络的终端形式、数量、接入方式、访问形式的多样和变化，使得网络的安全问题岌岌可危，威胁无处不在。对于企业管理者和运维人员如何及时发现这些安全威胁是个突出棘手的问题。</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海量日志和安全孤岛。在企业园区网络中部署的基础网络设备、安全设备和策略服务器，这些设备和服务器会产生大量日志信息，如此庞大的数据量如果利用好可以提供详细准确的网络和安全信息，如果不能加以利用对运维是庞大的负担，大量的信息掩盖了价值信息，盲目的收集信息失去了本身的价值和意义。</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安全可视化。企业管理者希望能够直观掌握企业网络的安全现状和态势。如何借助网络和安全等设备提供的信息提取出整个网络的安全态势全貌。对于运维人员可以了解到关键资产面临的安全威胁以及对应安全事件的详细情况。</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安全响应。安全威胁事件具有时效性，对于正在发生或已经发生安全威胁事件如何能够及时获知或及时作出准确响应，做到对安全威胁的事前、事中和事后做到闭环处理，将会大大提升网络的安全防御能力。</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zh-CN" altLang="zh-CN" sz="1200" kern="1200" dirty="0" smtClean="0">
                <a:solidFill>
                  <a:schemeClr val="tx1"/>
                </a:solidFill>
                <a:latin typeface="Calibri" panose="020F0502020204030204" pitchFamily="34" charset="0"/>
                <a:ea typeface="宋体" panose="02010600030101010101" pitchFamily="2" charset="-122"/>
                <a:cs typeface="+mn-cs"/>
              </a:rPr>
              <a:t>方案由一下几个层次构成：</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日志源：能够提供日志信息的设备或服务器，本方案中重点针对华为自研产品进行日志采集和处理。当然也可以对第三方产品进行采集，请参见产品支持规格列表。</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日志采集及处理：日志源将日志信息通过相应接口提供给日志采集及处理层后，该层对原始日志进行压缩存储，并对原始日志进行标准化处理和存储，标准化处理的目的是为了</a:t>
            </a:r>
            <a:r>
              <a:rPr lang="zh-CN" altLang="en-US" sz="1200" kern="1200" dirty="0" smtClean="0">
                <a:solidFill>
                  <a:schemeClr val="tx1"/>
                </a:solidFill>
                <a:latin typeface="Calibri" panose="020F0502020204030204" pitchFamily="34" charset="0"/>
                <a:ea typeface="宋体" panose="02010600030101010101" pitchFamily="2" charset="-122"/>
                <a:cs typeface="+mn-cs"/>
              </a:rPr>
              <a:t>提升</a:t>
            </a:r>
            <a:r>
              <a:rPr lang="zh-CN" altLang="zh-CN" sz="1200" kern="1200" dirty="0" smtClean="0">
                <a:solidFill>
                  <a:schemeClr val="tx1"/>
                </a:solidFill>
                <a:latin typeface="Calibri" panose="020F0502020204030204" pitchFamily="34" charset="0"/>
                <a:ea typeface="宋体" panose="02010600030101010101" pitchFamily="2" charset="-122"/>
                <a:cs typeface="+mn-cs"/>
              </a:rPr>
              <a:t>数据在后续处理的速度。</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事件分析：将标准化的数据以及配置的关联规则，通过关联分析引擎的计算得出有价值的安全威胁事件。对安全事件提供几种安全响应手段，其中包含告警（短信告警和邮件告警）和设备联动（阻断和引流）。</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安全态势：根据分析出的全网发生的安全事件，通过区域管理、资产管理、威胁评估等手段，得到基于关键资产、区域乃至全网的安全态势。</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zh-CN" altLang="zh-CN" sz="1200" kern="1200" dirty="0" smtClean="0">
                <a:solidFill>
                  <a:schemeClr val="tx1"/>
                </a:solidFill>
                <a:latin typeface="Calibri" panose="020F0502020204030204" pitchFamily="34" charset="0"/>
                <a:ea typeface="宋体" panose="02010600030101010101" pitchFamily="2" charset="-122"/>
                <a:cs typeface="+mn-cs"/>
              </a:rPr>
              <a:t>安全联动解决方案中主要用到三个组件，从下到上依次为：</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上报日志设备：由网络中部署的设备（网络设备、安全设备、策略服务器、第三方系统等）来承担，主要负责提供网络、安全日志；</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联动策略执行设备：由</a:t>
            </a:r>
            <a:r>
              <a:rPr lang="zh-CN" altLang="en-US" sz="1200" kern="1200" dirty="0" smtClean="0">
                <a:solidFill>
                  <a:schemeClr val="tx1"/>
                </a:solidFill>
                <a:latin typeface="Calibri" panose="020F0502020204030204" pitchFamily="34" charset="0"/>
                <a:ea typeface="宋体" panose="02010600030101010101" pitchFamily="2" charset="-122"/>
                <a:cs typeface="+mn-cs"/>
              </a:rPr>
              <a:t>上报日志的</a:t>
            </a:r>
            <a:r>
              <a:rPr lang="zh-CN" altLang="zh-CN" sz="1200" kern="1200" dirty="0" smtClean="0">
                <a:solidFill>
                  <a:schemeClr val="tx1"/>
                </a:solidFill>
                <a:latin typeface="Calibri" panose="020F0502020204030204" pitchFamily="34" charset="0"/>
                <a:ea typeface="宋体" panose="02010600030101010101" pitchFamily="2" charset="-122"/>
                <a:cs typeface="+mn-cs"/>
              </a:rPr>
              <a:t>交换机来承担，主要负责安全事件发生后的设备联动部分的安全响应，是执行阻断或引流策略的设备；</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en-US" altLang="zh-CN" sz="1200" kern="1200" dirty="0" smtClean="0">
                <a:solidFill>
                  <a:schemeClr val="tx1"/>
                </a:solidFill>
                <a:latin typeface="Calibri" panose="020F0502020204030204" pitchFamily="34" charset="0"/>
                <a:ea typeface="宋体" panose="02010600030101010101" pitchFamily="2" charset="-122"/>
                <a:cs typeface="+mn-cs"/>
              </a:rPr>
              <a:t>Controller</a:t>
            </a:r>
            <a:r>
              <a:rPr lang="zh-CN" altLang="zh-CN" sz="1200" kern="1200" dirty="0" smtClean="0">
                <a:solidFill>
                  <a:schemeClr val="tx1"/>
                </a:solidFill>
                <a:latin typeface="Calibri" panose="020F0502020204030204" pitchFamily="34" charset="0"/>
                <a:ea typeface="宋体" panose="02010600030101010101" pitchFamily="2" charset="-122"/>
                <a:cs typeface="+mn-cs"/>
              </a:rPr>
              <a:t>：方案的大脑，本方案用到的是</a:t>
            </a:r>
            <a:r>
              <a:rPr lang="en-US" altLang="zh-CN" sz="1200" kern="1200" dirty="0" smtClean="0">
                <a:solidFill>
                  <a:schemeClr val="tx1"/>
                </a:solidFill>
                <a:latin typeface="Calibri" panose="020F0502020204030204" pitchFamily="34" charset="0"/>
                <a:ea typeface="宋体" panose="02010600030101010101" pitchFamily="2" charset="-122"/>
                <a:cs typeface="+mn-cs"/>
              </a:rPr>
              <a:t>Controller</a:t>
            </a:r>
            <a:r>
              <a:rPr lang="zh-CN" altLang="zh-CN" sz="1200" kern="1200" dirty="0" smtClean="0">
                <a:solidFill>
                  <a:schemeClr val="tx1"/>
                </a:solidFill>
                <a:latin typeface="Calibri" panose="020F0502020204030204" pitchFamily="34" charset="0"/>
                <a:ea typeface="宋体" panose="02010600030101010101" pitchFamily="2" charset="-122"/>
                <a:cs typeface="+mn-cs"/>
              </a:rPr>
              <a:t>的安全协同组件，这部分负责对日志的采集、处理、事件关联、安全态势展现、安全响应。</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zh-CN" altLang="zh-CN" sz="1200" kern="1200" dirty="0" smtClean="0">
                <a:solidFill>
                  <a:schemeClr val="tx1"/>
                </a:solidFill>
                <a:latin typeface="Calibri" panose="020F0502020204030204" pitchFamily="34" charset="0"/>
                <a:ea typeface="宋体" panose="02010600030101010101" pitchFamily="2" charset="-122"/>
                <a:cs typeface="+mn-cs"/>
              </a:rPr>
              <a:t>本方案核心组件</a:t>
            </a:r>
            <a:r>
              <a:rPr lang="en-US" altLang="zh-CN" sz="1200" kern="1200" dirty="0" smtClean="0">
                <a:solidFill>
                  <a:schemeClr val="tx1"/>
                </a:solidFill>
                <a:latin typeface="Calibri" panose="020F0502020204030204" pitchFamily="34" charset="0"/>
                <a:ea typeface="宋体" panose="02010600030101010101" pitchFamily="2" charset="-122"/>
                <a:cs typeface="+mn-cs"/>
              </a:rPr>
              <a:t>Controller</a:t>
            </a:r>
            <a:r>
              <a:rPr lang="zh-CN" altLang="zh-CN" sz="1200" kern="1200" dirty="0" smtClean="0">
                <a:solidFill>
                  <a:schemeClr val="tx1"/>
                </a:solidFill>
                <a:latin typeface="Calibri" panose="020F0502020204030204" pitchFamily="34" charset="0"/>
                <a:ea typeface="宋体" panose="02010600030101010101" pitchFamily="2" charset="-122"/>
                <a:cs typeface="+mn-cs"/>
              </a:rPr>
              <a:t>安全协同组件分为两大主要部分：</a:t>
            </a:r>
            <a:r>
              <a:rPr lang="en-US" altLang="zh-CN" sz="1200" kern="1200" dirty="0" smtClean="0">
                <a:solidFill>
                  <a:schemeClr val="tx1"/>
                </a:solidFill>
                <a:latin typeface="Calibri" panose="020F0502020204030204" pitchFamily="34" charset="0"/>
                <a:ea typeface="宋体" panose="02010600030101010101" pitchFamily="2" charset="-122"/>
                <a:cs typeface="+mn-cs"/>
              </a:rPr>
              <a:t>Controller</a:t>
            </a:r>
            <a:r>
              <a:rPr lang="zh-CN" altLang="zh-CN" sz="1200" kern="1200" dirty="0" smtClean="0">
                <a:solidFill>
                  <a:schemeClr val="tx1"/>
                </a:solidFill>
                <a:latin typeface="Calibri" panose="020F0502020204030204" pitchFamily="34" charset="0"/>
                <a:ea typeface="宋体" panose="02010600030101010101" pitchFamily="2" charset="-122"/>
                <a:cs typeface="+mn-cs"/>
              </a:rPr>
              <a:t> - Security View 和</a:t>
            </a:r>
            <a:r>
              <a:rPr lang="en-US" altLang="zh-CN" sz="1200" kern="1200" dirty="0" smtClean="0">
                <a:solidFill>
                  <a:schemeClr val="tx1"/>
                </a:solidFill>
                <a:latin typeface="Calibri" panose="020F0502020204030204" pitchFamily="34" charset="0"/>
                <a:ea typeface="宋体" panose="02010600030101010101" pitchFamily="2" charset="-122"/>
                <a:cs typeface="+mn-cs"/>
              </a:rPr>
              <a:t>Controller</a:t>
            </a:r>
            <a:r>
              <a:rPr lang="zh-CN" altLang="zh-CN" sz="1200" kern="1200" dirty="0" smtClean="0">
                <a:solidFill>
                  <a:schemeClr val="tx1"/>
                </a:solidFill>
                <a:latin typeface="Calibri" panose="020F0502020204030204" pitchFamily="34" charset="0"/>
                <a:ea typeface="宋体" panose="02010600030101010101" pitchFamily="2" charset="-122"/>
                <a:cs typeface="+mn-cs"/>
              </a:rPr>
              <a:t> – iRadar。</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en-US" altLang="zh-CN" sz="1200" kern="1200" dirty="0" smtClean="0">
                <a:solidFill>
                  <a:schemeClr val="tx1"/>
                </a:solidFill>
                <a:latin typeface="Calibri" panose="020F0502020204030204" pitchFamily="34" charset="0"/>
                <a:ea typeface="宋体" panose="02010600030101010101" pitchFamily="2" charset="-122"/>
                <a:cs typeface="+mn-cs"/>
              </a:rPr>
              <a:t>Controller</a:t>
            </a:r>
            <a:r>
              <a:rPr lang="zh-CN" altLang="zh-CN" sz="1200" kern="1200" dirty="0" smtClean="0">
                <a:solidFill>
                  <a:schemeClr val="tx1"/>
                </a:solidFill>
                <a:latin typeface="Calibri" panose="020F0502020204030204" pitchFamily="34" charset="0"/>
                <a:ea typeface="宋体" panose="02010600030101010101" pitchFamily="2" charset="-122"/>
                <a:cs typeface="+mn-cs"/>
              </a:rPr>
              <a:t> – Security View：提供全网安全态势管理和显示功能。</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en-US" altLang="zh-CN" sz="1200" kern="1200" dirty="0" smtClean="0">
                <a:solidFill>
                  <a:schemeClr val="tx1"/>
                </a:solidFill>
                <a:latin typeface="Calibri" panose="020F0502020204030204" pitchFamily="34" charset="0"/>
                <a:ea typeface="宋体" panose="02010600030101010101" pitchFamily="2" charset="-122"/>
                <a:cs typeface="+mn-cs"/>
              </a:rPr>
              <a:t>Controller</a:t>
            </a:r>
            <a:r>
              <a:rPr lang="zh-CN" altLang="zh-CN" sz="1200" kern="1200" dirty="0" smtClean="0">
                <a:solidFill>
                  <a:schemeClr val="tx1"/>
                </a:solidFill>
                <a:latin typeface="Calibri" panose="020F0502020204030204" pitchFamily="34" charset="0"/>
                <a:ea typeface="宋体" panose="02010600030101010101" pitchFamily="2" charset="-122"/>
                <a:cs typeface="+mn-cs"/>
              </a:rPr>
              <a:t> – iRadar：提供日志采集、iRadar主机和关联分析等功能，包括以下模块：</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日志采集模块：将原始日志转换为标准日志字段，将原始日志和标准格式事件发送给</a:t>
            </a:r>
            <a:r>
              <a:rPr lang="en-US" altLang="zh-CN" sz="1200" kern="1200" dirty="0" err="1" smtClean="0">
                <a:solidFill>
                  <a:schemeClr val="tx1"/>
                </a:solidFill>
                <a:latin typeface="Calibri" panose="020F0502020204030204" pitchFamily="34" charset="0"/>
                <a:ea typeface="宋体" panose="02010600030101010101" pitchFamily="2" charset="-122"/>
                <a:cs typeface="+mn-cs"/>
              </a:rPr>
              <a:t>iRadar</a:t>
            </a:r>
            <a:r>
              <a:rPr lang="zh-CN" altLang="zh-CN" sz="1200" kern="1200" dirty="0" smtClean="0">
                <a:solidFill>
                  <a:schemeClr val="tx1"/>
                </a:solidFill>
                <a:latin typeface="Calibri" panose="020F0502020204030204" pitchFamily="34" charset="0"/>
                <a:ea typeface="宋体" panose="02010600030101010101" pitchFamily="2" charset="-122"/>
                <a:cs typeface="+mn-cs"/>
              </a:rPr>
              <a:t>主机；</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en-US" altLang="zh-CN" sz="1200" kern="1200" dirty="0" err="1" smtClean="0">
                <a:solidFill>
                  <a:schemeClr val="tx1"/>
                </a:solidFill>
                <a:latin typeface="Calibri" panose="020F0502020204030204" pitchFamily="34" charset="0"/>
                <a:ea typeface="宋体" panose="02010600030101010101" pitchFamily="2" charset="-122"/>
                <a:cs typeface="+mn-cs"/>
              </a:rPr>
              <a:t>iRadar</a:t>
            </a:r>
            <a:r>
              <a:rPr lang="zh-CN" altLang="zh-CN" sz="1200" kern="1200" dirty="0" smtClean="0">
                <a:solidFill>
                  <a:schemeClr val="tx1"/>
                </a:solidFill>
                <a:latin typeface="Calibri" panose="020F0502020204030204" pitchFamily="34" charset="0"/>
                <a:ea typeface="宋体" panose="02010600030101010101" pitchFamily="2" charset="-122"/>
                <a:cs typeface="+mn-cs"/>
              </a:rPr>
              <a:t>主机：提供</a:t>
            </a:r>
            <a:r>
              <a:rPr lang="en-US" altLang="zh-CN" sz="1200" kern="1200" dirty="0" err="1" smtClean="0">
                <a:solidFill>
                  <a:schemeClr val="tx1"/>
                </a:solidFill>
                <a:latin typeface="Calibri" panose="020F0502020204030204" pitchFamily="34" charset="0"/>
                <a:ea typeface="宋体" panose="02010600030101010101" pitchFamily="2" charset="-122"/>
                <a:cs typeface="+mn-cs"/>
              </a:rPr>
              <a:t>iRadar</a:t>
            </a:r>
            <a:r>
              <a:rPr lang="en-US" altLang="zh-CN" sz="1200" kern="1200" dirty="0" smtClean="0">
                <a:solidFill>
                  <a:schemeClr val="tx1"/>
                </a:solidFill>
                <a:latin typeface="Calibri" panose="020F0502020204030204" pitchFamily="34" charset="0"/>
                <a:ea typeface="宋体" panose="02010600030101010101" pitchFamily="2" charset="-122"/>
                <a:cs typeface="+mn-cs"/>
              </a:rPr>
              <a:t> Web</a:t>
            </a:r>
            <a:r>
              <a:rPr lang="zh-CN" altLang="zh-CN" sz="1200" kern="1200" dirty="0" smtClean="0">
                <a:solidFill>
                  <a:schemeClr val="tx1"/>
                </a:solidFill>
                <a:latin typeface="Calibri" panose="020F0502020204030204" pitchFamily="34" charset="0"/>
                <a:ea typeface="宋体" panose="02010600030101010101" pitchFamily="2" charset="-122"/>
                <a:cs typeface="+mn-cs"/>
              </a:rPr>
              <a:t>界面对日志采集、日志过滤、查询、关联分析进行配置和管理，并将标准格式事件发送给关联分析模块；将原始日志和标准格式事件进行集中存储；</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关联分析模块：提供关联分析引擎，通过设置的关联规则分析，完成对安全事件的关联分析，将分析出的安全事件提交给安全态势管理模块。</a:t>
            </a:r>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zh-CN" altLang="zh-CN" sz="1200" kern="1200" dirty="0" smtClean="0">
                <a:solidFill>
                  <a:schemeClr val="tx1"/>
                </a:solidFill>
                <a:latin typeface="Calibri" panose="020F0502020204030204" pitchFamily="34" charset="0"/>
                <a:ea typeface="宋体" panose="02010600030101010101" pitchFamily="2" charset="-122"/>
                <a:cs typeface="+mn-cs"/>
              </a:rPr>
              <a:t>安全联动方案主要流程如下： </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安全日志采集：</a:t>
            </a:r>
            <a:r>
              <a:rPr lang="en-US" altLang="zh-CN" sz="1200" kern="1200" dirty="0" smtClean="0">
                <a:solidFill>
                  <a:schemeClr val="tx1"/>
                </a:solidFill>
                <a:latin typeface="Calibri" panose="020F0502020204030204" pitchFamily="34" charset="0"/>
                <a:ea typeface="宋体" panose="02010600030101010101" pitchFamily="2" charset="-122"/>
                <a:cs typeface="+mn-cs"/>
              </a:rPr>
              <a:t>Controller</a:t>
            </a:r>
            <a:r>
              <a:rPr lang="zh-CN" altLang="zh-CN" sz="1200" kern="1200" dirty="0" smtClean="0">
                <a:solidFill>
                  <a:schemeClr val="tx1"/>
                </a:solidFill>
                <a:latin typeface="Calibri" panose="020F0502020204030204" pitchFamily="34" charset="0"/>
                <a:ea typeface="宋体" panose="02010600030101010101" pitchFamily="2" charset="-122"/>
                <a:cs typeface="+mn-cs"/>
              </a:rPr>
              <a:t>负责采集网络中网络、安全等设备的日志，并对日志进行标准化处理和存储；</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安全事件关联：根据系统预置和用户自定义的关联规则，从各类日志中分析出用户关注的网络安全事件；</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安全态势呈现：将网络安全事件与网络中关键资产联系起来，呈现网络的安全态势，包括整网和区域的安全状态、安全趋势、安全事件类型，关键资产威胁等；</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安全策略响应：对于分析出的安全事件提供两种响应形式：一是对管理员提供及时告警信息（邮件</a:t>
            </a:r>
            <a:r>
              <a:rPr lang="en-US" altLang="zh-CN" sz="1200" kern="1200" dirty="0" smtClean="0">
                <a:solidFill>
                  <a:schemeClr val="tx1"/>
                </a:solidFill>
                <a:latin typeface="Calibri" panose="020F0502020204030204" pitchFamily="34" charset="0"/>
                <a:ea typeface="宋体" panose="02010600030101010101" pitchFamily="2" charset="-122"/>
                <a:cs typeface="+mn-cs"/>
              </a:rPr>
              <a:t>/</a:t>
            </a:r>
            <a:r>
              <a:rPr lang="zh-CN" altLang="zh-CN" sz="1200" kern="1200" dirty="0" smtClean="0">
                <a:solidFill>
                  <a:schemeClr val="tx1"/>
                </a:solidFill>
                <a:latin typeface="Calibri" panose="020F0502020204030204" pitchFamily="34" charset="0"/>
                <a:ea typeface="宋体" panose="02010600030101010101" pitchFamily="2" charset="-122"/>
                <a:cs typeface="+mn-cs"/>
              </a:rPr>
              <a:t>短信）；二是预定义某事件联动策略，如阻断或引流。</a:t>
            </a:r>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90488" y="744538"/>
            <a:ext cx="6616700" cy="3722687"/>
          </a:xfrm>
        </p:spPr>
      </p:sp>
      <p:sp>
        <p:nvSpPr>
          <p:cNvPr id="3" name="备注占位符 2"/>
          <p:cNvSpPr>
            <a:spLocks noGrp="1"/>
          </p:cNvSpPr>
          <p:nvPr>
            <p:ph type="body" idx="1"/>
          </p:nvPr>
        </p:nvSpPr>
        <p:spPr/>
        <p:txBody>
          <a:bodyPr>
            <a:normAutofit/>
          </a:bodyPr>
          <a:lstStyle/>
          <a:p>
            <a:pPr marL="0" marR="0" indent="0" algn="l" defTabSz="914400" rtl="0" eaLnBrk="1" fontAlgn="base" latinLnBrk="0" hangingPunct="1">
              <a:lnSpc>
                <a:spcPct val="100000"/>
              </a:lnSpc>
              <a:spcBef>
                <a:spcPct val="30000"/>
              </a:spcBef>
              <a:spcAft>
                <a:spcPct val="0"/>
              </a:spcAft>
              <a:buClrTx/>
              <a:buSzTx/>
              <a:buFontTx/>
              <a:buNone/>
              <a:defRPr/>
            </a:pPr>
            <a:r>
              <a:rPr lang="zh-CN" altLang="zh-CN" sz="1200" kern="1200" dirty="0" smtClean="0">
                <a:solidFill>
                  <a:schemeClr val="tx1"/>
                </a:solidFill>
                <a:latin typeface="Calibri" panose="020F0502020204030204" pitchFamily="34" charset="0"/>
                <a:ea typeface="宋体" panose="02010600030101010101" pitchFamily="2" charset="-122"/>
                <a:cs typeface="+mn-cs"/>
              </a:rPr>
              <a:t>从各种日志源收集上来的原始日志可以说是格式杂乱的，不利于后续对日志分析。该方案中原始日志首选通过过滤保留我们关心的日志，然后通过数据正则将不同来源的日志数据转化为一致格式（格式标准化），对每一条日志分配一个相匹配的事件</a:t>
            </a:r>
            <a:r>
              <a:rPr lang="en-US" altLang="zh-CN" sz="1200" kern="1200" dirty="0" smtClean="0">
                <a:solidFill>
                  <a:schemeClr val="tx1"/>
                </a:solidFill>
                <a:latin typeface="Calibri" panose="020F0502020204030204" pitchFamily="34" charset="0"/>
                <a:ea typeface="宋体" panose="02010600030101010101" pitchFamily="2" charset="-122"/>
                <a:cs typeface="+mn-cs"/>
              </a:rPr>
              <a:t>ID</a:t>
            </a:r>
            <a:r>
              <a:rPr lang="zh-CN" altLang="zh-CN" sz="1200" kern="1200" dirty="0" smtClean="0">
                <a:solidFill>
                  <a:schemeClr val="tx1"/>
                </a:solidFill>
                <a:latin typeface="Calibri" panose="020F0502020204030204" pitchFamily="34" charset="0"/>
                <a:ea typeface="宋体" panose="02010600030101010101" pitchFamily="2" charset="-122"/>
                <a:cs typeface="+mn-cs"/>
              </a:rPr>
              <a:t>（类别标准化）。</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endParaRPr lang="zh-CN" altLang="en-US" dirty="0"/>
          </a:p>
        </p:txBody>
      </p:sp>
      <p:sp>
        <p:nvSpPr>
          <p:cNvPr id="4" name="灯片编号占位符 3"/>
          <p:cNvSpPr>
            <a:spLocks noGrp="1"/>
          </p:cNvSpPr>
          <p:nvPr>
            <p:ph type="sldNum" sz="quarter" idx="10"/>
          </p:nvPr>
        </p:nvSpPr>
        <p:spPr/>
        <p:txBody>
          <a:bodyPr/>
          <a:lstStyle/>
          <a:p>
            <a:fld id="{597839F4-071D-419D-B9AE-B00A8730B8CC}" type="slidenum">
              <a:rPr lang="zh-CN" altLang="en-US" smtClean="0"/>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90488" y="744538"/>
            <a:ext cx="6616700" cy="3722687"/>
          </a:xfrm>
        </p:spPr>
      </p:sp>
      <p:sp>
        <p:nvSpPr>
          <p:cNvPr id="3" name="备注占位符 2"/>
          <p:cNvSpPr>
            <a:spLocks noGrp="1"/>
          </p:cNvSpPr>
          <p:nvPr>
            <p:ph type="body" idx="1"/>
          </p:nvPr>
        </p:nvSpPr>
        <p:spPr/>
        <p:txBody>
          <a:bodyPr>
            <a:normAutofit/>
          </a:bodyPr>
          <a:lstStyle/>
          <a:p>
            <a:r>
              <a:rPr lang="zh-CN" altLang="zh-CN" sz="1200" kern="1200" dirty="0" smtClean="0">
                <a:solidFill>
                  <a:schemeClr val="tx1"/>
                </a:solidFill>
                <a:latin typeface="Calibri" panose="020F0502020204030204" pitchFamily="34" charset="0"/>
                <a:ea typeface="宋体" panose="02010600030101010101" pitchFamily="2" charset="-122"/>
                <a:cs typeface="+mn-cs"/>
              </a:rPr>
              <a:t>关联流程原理如下：</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准备工作：需要熟悉安全攻防专家针对企业网络中易发生的安全事件梳理出事件触发网络和安全设备日志和顺序规则。</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关联流程：</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pPr lvl="0"/>
            <a:r>
              <a:rPr lang="zh-CN" altLang="zh-CN" sz="1200" kern="1200" dirty="0" smtClean="0">
                <a:solidFill>
                  <a:schemeClr val="tx1"/>
                </a:solidFill>
                <a:latin typeface="Calibri" panose="020F0502020204030204" pitchFamily="34" charset="0"/>
                <a:ea typeface="宋体" panose="02010600030101010101" pitchFamily="2" charset="-122"/>
                <a:cs typeface="+mn-cs"/>
              </a:rPr>
              <a:t>管理员创建一个关联规则（</a:t>
            </a:r>
            <a:r>
              <a:rPr lang="en-US" altLang="zh-CN" sz="1200" kern="1200" dirty="0" smtClean="0">
                <a:solidFill>
                  <a:schemeClr val="tx1"/>
                </a:solidFill>
                <a:latin typeface="Calibri" panose="020F0502020204030204" pitchFamily="34" charset="0"/>
                <a:ea typeface="宋体" panose="02010600030101010101" pitchFamily="2" charset="-122"/>
                <a:cs typeface="+mn-cs"/>
              </a:rPr>
              <a:t>Correlation rule</a:t>
            </a:r>
            <a:r>
              <a:rPr lang="zh-CN" altLang="zh-CN" sz="1200" kern="1200" dirty="0" smtClean="0">
                <a:solidFill>
                  <a:schemeClr val="tx1"/>
                </a:solidFill>
                <a:latin typeface="Calibri" panose="020F0502020204030204" pitchFamily="34" charset="0"/>
                <a:ea typeface="宋体" panose="02010600030101010101" pitchFamily="2" charset="-122"/>
                <a:cs typeface="+mn-cs"/>
              </a:rPr>
              <a:t>）；</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pPr lvl="0"/>
            <a:r>
              <a:rPr lang="zh-CN" altLang="zh-CN" sz="1200" kern="1200" dirty="0" smtClean="0">
                <a:solidFill>
                  <a:schemeClr val="tx1"/>
                </a:solidFill>
                <a:latin typeface="Calibri" panose="020F0502020204030204" pitchFamily="34" charset="0"/>
                <a:ea typeface="宋体" panose="02010600030101010101" pitchFamily="2" charset="-122"/>
                <a:cs typeface="+mn-cs"/>
              </a:rPr>
              <a:t>管理员将一个或多个动作关联到该关联规则上；</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pPr lvl="0"/>
            <a:r>
              <a:rPr lang="zh-CN" altLang="zh-CN" sz="1200" kern="1200" dirty="0" smtClean="0">
                <a:solidFill>
                  <a:schemeClr val="tx1"/>
                </a:solidFill>
                <a:latin typeface="Calibri" panose="020F0502020204030204" pitchFamily="34" charset="0"/>
                <a:ea typeface="宋体" panose="02010600030101010101" pitchFamily="2" charset="-122"/>
                <a:cs typeface="+mn-cs"/>
              </a:rPr>
              <a:t>管理员在关联引擎上部署该规则；</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pPr lvl="0"/>
            <a:r>
              <a:rPr lang="zh-CN" altLang="zh-CN" sz="1200" kern="1200" dirty="0" smtClean="0">
                <a:solidFill>
                  <a:schemeClr val="tx1"/>
                </a:solidFill>
                <a:latin typeface="Calibri" panose="020F0502020204030204" pitchFamily="34" charset="0"/>
                <a:ea typeface="宋体" panose="02010600030101010101" pitchFamily="2" charset="-122"/>
                <a:cs typeface="+mn-cs"/>
              </a:rPr>
              <a:t>关联引擎自动处理实时事件流中的事件，判断这些事件是否触发处于激活状态的关联规则，并触发规则中的关联动作；</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pPr lvl="0"/>
            <a:r>
              <a:rPr lang="zh-CN" altLang="zh-CN" sz="1200" kern="1200" dirty="0" smtClean="0">
                <a:solidFill>
                  <a:schemeClr val="tx1"/>
                </a:solidFill>
                <a:latin typeface="Calibri" panose="020F0502020204030204" pitchFamily="34" charset="0"/>
                <a:ea typeface="宋体" panose="02010600030101010101" pitchFamily="2" charset="-122"/>
                <a:cs typeface="+mn-cs"/>
              </a:rPr>
              <a:t>如果事件符合该规则对应的条件，系统产生关联事件并执行关联动作。</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zh-CN" altLang="zh-CN" sz="1200" kern="1200" dirty="0" smtClean="0">
                <a:solidFill>
                  <a:schemeClr val="tx1"/>
                </a:solidFill>
                <a:latin typeface="Calibri" panose="020F0502020204030204" pitchFamily="34" charset="0"/>
                <a:ea typeface="宋体" panose="02010600030101010101" pitchFamily="2" charset="-122"/>
                <a:cs typeface="+mn-cs"/>
              </a:rPr>
              <a:t>上面的关联规则描述了一个对关键设备登录密码进行暴力破解的安全事件。例如</a:t>
            </a:r>
            <a:r>
              <a:rPr lang="zh-CN" altLang="zh-CN" sz="1200" dirty="0" smtClean="0">
                <a:solidFill>
                  <a:srgbClr val="000000"/>
                </a:solidFill>
                <a:latin typeface="微软雅黑" panose="020B0503020204020204" pitchFamily="34" charset="-122"/>
                <a:ea typeface="微软雅黑" panose="020B0503020204020204" pitchFamily="34" charset="-122"/>
              </a:rPr>
              <a:t>某个内网</a:t>
            </a:r>
            <a:r>
              <a:rPr lang="en-US" altLang="zh-CN" sz="1200" dirty="0" smtClean="0">
                <a:solidFill>
                  <a:srgbClr val="000000"/>
                </a:solidFill>
                <a:latin typeface="微软雅黑" panose="020B0503020204020204" pitchFamily="34" charset="-122"/>
                <a:ea typeface="微软雅黑" panose="020B0503020204020204" pitchFamily="34" charset="-122"/>
              </a:rPr>
              <a:t>IP</a:t>
            </a:r>
            <a:r>
              <a:rPr lang="zh-CN" altLang="zh-CN" sz="1200" dirty="0" smtClean="0">
                <a:solidFill>
                  <a:srgbClr val="000000"/>
                </a:solidFill>
                <a:latin typeface="微软雅黑" panose="020B0503020204020204" pitchFamily="34" charset="-122"/>
                <a:ea typeface="微软雅黑" panose="020B0503020204020204" pitchFamily="34" charset="-122"/>
              </a:rPr>
              <a:t>针对这些关键设备进行密码拆解，该</a:t>
            </a:r>
            <a:r>
              <a:rPr lang="en-US" altLang="zh-CN" sz="1200" dirty="0" smtClean="0">
                <a:solidFill>
                  <a:srgbClr val="000000"/>
                </a:solidFill>
                <a:latin typeface="微软雅黑" panose="020B0503020204020204" pitchFamily="34" charset="-122"/>
                <a:ea typeface="微软雅黑" panose="020B0503020204020204" pitchFamily="34" charset="-122"/>
              </a:rPr>
              <a:t>IP</a:t>
            </a:r>
            <a:r>
              <a:rPr lang="zh-CN" altLang="en-US" sz="1200" dirty="0" smtClean="0">
                <a:solidFill>
                  <a:srgbClr val="000000"/>
                </a:solidFill>
                <a:latin typeface="微软雅黑" panose="020B0503020204020204" pitchFamily="34" charset="-122"/>
                <a:ea typeface="微软雅黑" panose="020B0503020204020204" pitchFamily="34" charset="-122"/>
              </a:rPr>
              <a:t>使用</a:t>
            </a:r>
            <a:r>
              <a:rPr lang="zh-CN" altLang="zh-CN" sz="1200" dirty="0" smtClean="0">
                <a:solidFill>
                  <a:srgbClr val="000000"/>
                </a:solidFill>
                <a:latin typeface="微软雅黑" panose="020B0503020204020204" pitchFamily="34" charset="-122"/>
                <a:ea typeface="微软雅黑" panose="020B0503020204020204" pitchFamily="34" charset="-122"/>
              </a:rPr>
              <a:t>设备的用户名每个设备尝试</a:t>
            </a:r>
            <a:r>
              <a:rPr lang="zh-CN" altLang="en-US" sz="1200" dirty="0" smtClean="0">
                <a:solidFill>
                  <a:srgbClr val="000000"/>
                </a:solidFill>
                <a:latin typeface="微软雅黑" panose="020B0503020204020204" pitchFamily="34" charset="-122"/>
                <a:ea typeface="微软雅黑" panose="020B0503020204020204" pitchFamily="34" charset="-122"/>
              </a:rPr>
              <a:t>登录</a:t>
            </a:r>
            <a:r>
              <a:rPr lang="en-US" altLang="zh-CN" sz="1200" dirty="0" smtClean="0">
                <a:solidFill>
                  <a:srgbClr val="000000"/>
                </a:solidFill>
                <a:latin typeface="微软雅黑" panose="020B0503020204020204" pitchFamily="34" charset="-122"/>
                <a:ea typeface="微软雅黑" panose="020B0503020204020204" pitchFamily="34" charset="-122"/>
              </a:rPr>
              <a:t>3</a:t>
            </a:r>
            <a:r>
              <a:rPr lang="zh-CN" altLang="zh-CN" sz="1200" dirty="0" smtClean="0">
                <a:solidFill>
                  <a:srgbClr val="000000"/>
                </a:solidFill>
                <a:latin typeface="微软雅黑" panose="020B0503020204020204" pitchFamily="34" charset="-122"/>
                <a:ea typeface="微软雅黑" panose="020B0503020204020204" pitchFamily="34" charset="-122"/>
              </a:rPr>
              <a:t>次，并没有违反公司规定</a:t>
            </a:r>
            <a:r>
              <a:rPr lang="zh-CN" altLang="en-US" sz="1200" dirty="0" smtClean="0">
                <a:solidFill>
                  <a:srgbClr val="000000"/>
                </a:solidFill>
                <a:latin typeface="微软雅黑" panose="020B0503020204020204" pitchFamily="34" charset="-122"/>
                <a:ea typeface="微软雅黑" panose="020B0503020204020204" pitchFamily="34" charset="-122"/>
              </a:rPr>
              <a:t>，</a:t>
            </a:r>
            <a:r>
              <a:rPr lang="zh-CN" altLang="zh-CN" sz="1200" dirty="0" smtClean="0">
                <a:solidFill>
                  <a:srgbClr val="000000"/>
                </a:solidFill>
                <a:latin typeface="微软雅黑" panose="020B0503020204020204" pitchFamily="34" charset="-122"/>
                <a:ea typeface="微软雅黑" panose="020B0503020204020204" pitchFamily="34" charset="-122"/>
              </a:rPr>
              <a:t>但是该</a:t>
            </a:r>
            <a:r>
              <a:rPr lang="en-US" altLang="zh-CN" sz="1200" dirty="0" smtClean="0">
                <a:solidFill>
                  <a:srgbClr val="000000"/>
                </a:solidFill>
                <a:latin typeface="微软雅黑" panose="020B0503020204020204" pitchFamily="34" charset="-122"/>
                <a:ea typeface="微软雅黑" panose="020B0503020204020204" pitchFamily="34" charset="-122"/>
              </a:rPr>
              <a:t>IP</a:t>
            </a:r>
            <a:r>
              <a:rPr lang="zh-CN" altLang="zh-CN" sz="1200" dirty="0" smtClean="0">
                <a:solidFill>
                  <a:srgbClr val="000000"/>
                </a:solidFill>
                <a:latin typeface="微软雅黑" panose="020B0503020204020204" pitchFamily="34" charset="-122"/>
                <a:ea typeface="微软雅黑" panose="020B0503020204020204" pitchFamily="34" charset="-122"/>
              </a:rPr>
              <a:t>在</a:t>
            </a:r>
            <a:r>
              <a:rPr lang="en-US" altLang="zh-CN" sz="1200" dirty="0" smtClean="0">
                <a:solidFill>
                  <a:srgbClr val="000000"/>
                </a:solidFill>
                <a:latin typeface="微软雅黑" panose="020B0503020204020204" pitchFamily="34" charset="-122"/>
                <a:ea typeface="微软雅黑" panose="020B0503020204020204" pitchFamily="34" charset="-122"/>
              </a:rPr>
              <a:t>6</a:t>
            </a:r>
            <a:r>
              <a:rPr lang="zh-CN" altLang="zh-CN" sz="1200" dirty="0" smtClean="0">
                <a:solidFill>
                  <a:srgbClr val="000000"/>
                </a:solidFill>
                <a:latin typeface="微软雅黑" panose="020B0503020204020204" pitchFamily="34" charset="-122"/>
                <a:ea typeface="微软雅黑" panose="020B0503020204020204" pitchFamily="34" charset="-122"/>
              </a:rPr>
              <a:t>小时内一共针对</a:t>
            </a:r>
            <a:r>
              <a:rPr lang="en-US" altLang="zh-CN" sz="1200" dirty="0" smtClean="0">
                <a:solidFill>
                  <a:srgbClr val="000000"/>
                </a:solidFill>
                <a:latin typeface="微软雅黑" panose="020B0503020204020204" pitchFamily="34" charset="-122"/>
                <a:ea typeface="微软雅黑" panose="020B0503020204020204" pitchFamily="34" charset="-122"/>
              </a:rPr>
              <a:t>100</a:t>
            </a:r>
            <a:r>
              <a:rPr lang="zh-CN" altLang="zh-CN" sz="1200" dirty="0" smtClean="0">
                <a:solidFill>
                  <a:srgbClr val="000000"/>
                </a:solidFill>
                <a:latin typeface="微软雅黑" panose="020B0503020204020204" pitchFamily="34" charset="-122"/>
                <a:ea typeface="微软雅黑" panose="020B0503020204020204" pitchFamily="34" charset="-122"/>
              </a:rPr>
              <a:t>台设备进行了猜解密码的尝试</a:t>
            </a:r>
            <a:r>
              <a:rPr lang="zh-CN" altLang="en-US" sz="1200" dirty="0" smtClean="0">
                <a:solidFill>
                  <a:srgbClr val="000000"/>
                </a:solidFill>
                <a:latin typeface="微软雅黑" panose="020B0503020204020204" pitchFamily="34" charset="-122"/>
                <a:ea typeface="微软雅黑" panose="020B0503020204020204" pitchFamily="34" charset="-122"/>
              </a:rPr>
              <a:t>，</a:t>
            </a:r>
            <a:r>
              <a:rPr lang="zh-CN" altLang="zh-CN" sz="1200" dirty="0" smtClean="0">
                <a:solidFill>
                  <a:srgbClr val="000000"/>
                </a:solidFill>
                <a:latin typeface="微软雅黑" panose="020B0503020204020204" pitchFamily="34" charset="-122"/>
                <a:ea typeface="微软雅黑" panose="020B0503020204020204" pitchFamily="34" charset="-122"/>
              </a:rPr>
              <a:t>这是有问题的。</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针对这种行为，关联规则可以设置为在一段时间内（如</a:t>
            </a:r>
            <a:r>
              <a:rPr lang="en-US" altLang="zh-CN" sz="1200" kern="1200" dirty="0" smtClean="0">
                <a:solidFill>
                  <a:schemeClr val="tx1"/>
                </a:solidFill>
                <a:latin typeface="Calibri" panose="020F0502020204030204" pitchFamily="34" charset="0"/>
                <a:ea typeface="宋体" panose="02010600030101010101" pitchFamily="2" charset="-122"/>
                <a:cs typeface="+mn-cs"/>
              </a:rPr>
              <a:t>1</a:t>
            </a:r>
            <a:r>
              <a:rPr lang="zh-CN" altLang="zh-CN" sz="1200" kern="1200" dirty="0" smtClean="0">
                <a:solidFill>
                  <a:schemeClr val="tx1"/>
                </a:solidFill>
                <a:latin typeface="Calibri" panose="020F0502020204030204" pitchFamily="34" charset="0"/>
                <a:ea typeface="宋体" panose="02010600030101010101" pitchFamily="2" charset="-122"/>
                <a:cs typeface="+mn-cs"/>
              </a:rPr>
              <a:t>个小时）收到来自某</a:t>
            </a:r>
            <a:r>
              <a:rPr lang="zh-CN" altLang="en-US" sz="1200" kern="1200" dirty="0" smtClean="0">
                <a:solidFill>
                  <a:schemeClr val="tx1"/>
                </a:solidFill>
                <a:latin typeface="Calibri" panose="020F0502020204030204" pitchFamily="34" charset="0"/>
                <a:ea typeface="宋体" panose="02010600030101010101" pitchFamily="2" charset="-122"/>
                <a:cs typeface="+mn-cs"/>
              </a:rPr>
              <a:t>特定</a:t>
            </a:r>
            <a:r>
              <a:rPr lang="en-US" altLang="zh-CN" sz="1200" kern="1200" dirty="0" smtClean="0">
                <a:solidFill>
                  <a:schemeClr val="tx1"/>
                </a:solidFill>
                <a:latin typeface="Calibri" panose="020F0502020204030204" pitchFamily="34" charset="0"/>
                <a:ea typeface="宋体" panose="02010600030101010101" pitchFamily="2" charset="-122"/>
                <a:cs typeface="+mn-cs"/>
              </a:rPr>
              <a:t>IP</a:t>
            </a:r>
            <a:r>
              <a:rPr lang="zh-CN" altLang="zh-CN" sz="1200" kern="1200" dirty="0" smtClean="0">
                <a:solidFill>
                  <a:schemeClr val="tx1"/>
                </a:solidFill>
                <a:latin typeface="Calibri" panose="020F0502020204030204" pitchFamily="34" charset="0"/>
                <a:ea typeface="宋体" panose="02010600030101010101" pitchFamily="2" charset="-122"/>
                <a:cs typeface="+mn-cs"/>
              </a:rPr>
              <a:t>登录设备失败的日志（日志来源是</a:t>
            </a:r>
            <a:r>
              <a:rPr lang="en-US" altLang="zh-CN" sz="1200" kern="1200" dirty="0" smtClean="0">
                <a:solidFill>
                  <a:schemeClr val="tx1"/>
                </a:solidFill>
                <a:latin typeface="Calibri" panose="020F0502020204030204" pitchFamily="34" charset="0"/>
                <a:ea typeface="宋体" panose="02010600030101010101" pitchFamily="2" charset="-122"/>
                <a:cs typeface="+mn-cs"/>
              </a:rPr>
              <a:t>NGFW</a:t>
            </a:r>
            <a:r>
              <a:rPr lang="zh-CN" altLang="zh-CN" sz="1200" kern="1200" dirty="0" smtClean="0">
                <a:solidFill>
                  <a:schemeClr val="tx1"/>
                </a:solidFill>
                <a:latin typeface="Calibri" panose="020F0502020204030204" pitchFamily="34" charset="0"/>
                <a:ea typeface="宋体" panose="02010600030101010101" pitchFamily="2" charset="-122"/>
                <a:cs typeface="+mn-cs"/>
              </a:rPr>
              <a:t>和交换机），日志次数达到一定阈值（如</a:t>
            </a:r>
            <a:r>
              <a:rPr lang="en-US" altLang="zh-CN" sz="1200" kern="1200" dirty="0" smtClean="0">
                <a:solidFill>
                  <a:schemeClr val="tx1"/>
                </a:solidFill>
                <a:latin typeface="Calibri" panose="020F0502020204030204" pitchFamily="34" charset="0"/>
                <a:ea typeface="宋体" panose="02010600030101010101" pitchFamily="2" charset="-122"/>
                <a:cs typeface="+mn-cs"/>
              </a:rPr>
              <a:t>20</a:t>
            </a:r>
            <a:r>
              <a:rPr lang="zh-CN" altLang="zh-CN" sz="1200" kern="1200" dirty="0" smtClean="0">
                <a:solidFill>
                  <a:schemeClr val="tx1"/>
                </a:solidFill>
                <a:latin typeface="Calibri" panose="020F0502020204030204" pitchFamily="34" charset="0"/>
                <a:ea typeface="宋体" panose="02010600030101010101" pitchFamily="2" charset="-122"/>
                <a:cs typeface="+mn-cs"/>
              </a:rPr>
              <a:t>次），那么触发关键设备密码破解安全事件。</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r>
              <a:rPr lang="zh-CN" altLang="zh-CN" sz="1200" kern="1200" dirty="0" smtClean="0">
                <a:solidFill>
                  <a:schemeClr val="tx1"/>
                </a:solidFill>
                <a:latin typeface="Calibri" panose="020F0502020204030204" pitchFamily="34" charset="0"/>
                <a:ea typeface="宋体" panose="02010600030101010101" pitchFamily="2" charset="-122"/>
                <a:cs typeface="+mn-cs"/>
              </a:rPr>
              <a:t>橙色虚线表示安全响应。</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安全响应方式： </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en-US" altLang="zh-CN" sz="1200" kern="1200" dirty="0" smtClean="0">
                <a:solidFill>
                  <a:schemeClr val="tx1"/>
                </a:solidFill>
                <a:latin typeface="Calibri" panose="020F0502020204030204" pitchFamily="34" charset="0"/>
                <a:ea typeface="宋体" panose="02010600030101010101" pitchFamily="2" charset="-122"/>
                <a:cs typeface="+mn-cs"/>
              </a:rPr>
              <a:t>1</a:t>
            </a:r>
            <a:r>
              <a:rPr lang="zh-CN" altLang="zh-CN" sz="1200" kern="1200" dirty="0" smtClean="0">
                <a:solidFill>
                  <a:schemeClr val="tx1"/>
                </a:solidFill>
                <a:latin typeface="Calibri" panose="020F0502020204030204" pitchFamily="34" charset="0"/>
                <a:ea typeface="宋体" panose="02010600030101010101" pitchFamily="2" charset="-122"/>
                <a:cs typeface="+mn-cs"/>
              </a:rPr>
              <a:t>、告警：向管理员发送邮件或短信对实时发生的安全事件进行告警信息通知 </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en-US" altLang="zh-CN" sz="1200" kern="1200" dirty="0" smtClean="0">
                <a:solidFill>
                  <a:schemeClr val="tx1"/>
                </a:solidFill>
                <a:latin typeface="Calibri" panose="020F0502020204030204" pitchFamily="34" charset="0"/>
                <a:ea typeface="宋体" panose="02010600030101010101" pitchFamily="2" charset="-122"/>
                <a:cs typeface="+mn-cs"/>
              </a:rPr>
              <a:t>2</a:t>
            </a:r>
            <a:r>
              <a:rPr lang="zh-CN" altLang="zh-CN" sz="1200" kern="1200" dirty="0" smtClean="0">
                <a:solidFill>
                  <a:schemeClr val="tx1"/>
                </a:solidFill>
                <a:latin typeface="Calibri" panose="020F0502020204030204" pitchFamily="34" charset="0"/>
                <a:ea typeface="宋体" panose="02010600030101010101" pitchFamily="2" charset="-122"/>
                <a:cs typeface="+mn-cs"/>
              </a:rPr>
              <a:t>、策略联动：对交换机下发阻断或引流策略 </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安全响应接口： </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邮件告警：</a:t>
            </a:r>
            <a:r>
              <a:rPr lang="en-US" altLang="zh-CN" sz="1200" kern="1200" dirty="0" smtClean="0">
                <a:solidFill>
                  <a:schemeClr val="tx1"/>
                </a:solidFill>
                <a:latin typeface="Calibri" panose="020F0502020204030204" pitchFamily="34" charset="0"/>
                <a:ea typeface="宋体" panose="02010600030101010101" pitchFamily="2" charset="-122"/>
                <a:cs typeface="+mn-cs"/>
              </a:rPr>
              <a:t>Controller</a:t>
            </a:r>
            <a:r>
              <a:rPr lang="zh-CN" altLang="zh-CN" sz="1200" kern="1200" dirty="0" smtClean="0">
                <a:solidFill>
                  <a:schemeClr val="tx1"/>
                </a:solidFill>
                <a:latin typeface="Calibri" panose="020F0502020204030204" pitchFamily="34" charset="0"/>
                <a:ea typeface="宋体" panose="02010600030101010101" pitchFamily="2" charset="-122"/>
                <a:cs typeface="+mn-cs"/>
              </a:rPr>
              <a:t>通过邮件服务器发送告警邮件 </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短信告警：</a:t>
            </a:r>
            <a:r>
              <a:rPr lang="en-US" altLang="zh-CN" sz="1200" kern="1200" dirty="0" smtClean="0">
                <a:solidFill>
                  <a:schemeClr val="tx1"/>
                </a:solidFill>
                <a:latin typeface="Calibri" panose="020F0502020204030204" pitchFamily="34" charset="0"/>
                <a:ea typeface="宋体" panose="02010600030101010101" pitchFamily="2" charset="-122"/>
                <a:cs typeface="+mn-cs"/>
              </a:rPr>
              <a:t>Controller</a:t>
            </a:r>
            <a:r>
              <a:rPr lang="zh-CN" altLang="zh-CN" sz="1200" kern="1200" dirty="0" smtClean="0">
                <a:solidFill>
                  <a:schemeClr val="tx1"/>
                </a:solidFill>
                <a:latin typeface="Calibri" panose="020F0502020204030204" pitchFamily="34" charset="0"/>
                <a:ea typeface="宋体" panose="02010600030101010101" pitchFamily="2" charset="-122"/>
                <a:cs typeface="+mn-cs"/>
              </a:rPr>
              <a:t>通过短信猫或短信网关发送告警短信 </a:t>
            </a:r>
            <a:endParaRPr lang="zh-CN" altLang="zh-CN" sz="1200" kern="1200" dirty="0" smtClean="0">
              <a:solidFill>
                <a:schemeClr val="tx1"/>
              </a:solidFill>
              <a:latin typeface="Calibri" panose="020F0502020204030204" pitchFamily="34" charset="0"/>
              <a:ea typeface="宋体" panose="02010600030101010101" pitchFamily="2" charset="-122"/>
              <a:cs typeface="+mn-cs"/>
            </a:endParaRPr>
          </a:p>
          <a:p>
            <a:r>
              <a:rPr lang="zh-CN" altLang="zh-CN" sz="1200" kern="1200" dirty="0" smtClean="0">
                <a:solidFill>
                  <a:schemeClr val="tx1"/>
                </a:solidFill>
                <a:latin typeface="Calibri" panose="020F0502020204030204" pitchFamily="34" charset="0"/>
                <a:ea typeface="宋体" panose="02010600030101010101" pitchFamily="2" charset="-122"/>
                <a:cs typeface="+mn-cs"/>
              </a:rPr>
              <a:t>策略联动：</a:t>
            </a:r>
            <a:r>
              <a:rPr lang="en-US" altLang="zh-CN" sz="1200" kern="1200" dirty="0" smtClean="0">
                <a:solidFill>
                  <a:schemeClr val="tx1"/>
                </a:solidFill>
                <a:latin typeface="Calibri" panose="020F0502020204030204" pitchFamily="34" charset="0"/>
                <a:ea typeface="宋体" panose="02010600030101010101" pitchFamily="2" charset="-122"/>
                <a:cs typeface="+mn-cs"/>
              </a:rPr>
              <a:t>Controller</a:t>
            </a:r>
            <a:r>
              <a:rPr lang="zh-CN" altLang="zh-CN" sz="1200" kern="1200" dirty="0" smtClean="0">
                <a:solidFill>
                  <a:schemeClr val="tx1"/>
                </a:solidFill>
                <a:latin typeface="Calibri" panose="020F0502020204030204" pitchFamily="34" charset="0"/>
                <a:ea typeface="宋体" panose="02010600030101010101" pitchFamily="2" charset="-122"/>
                <a:cs typeface="+mn-cs"/>
              </a:rPr>
              <a:t>通过</a:t>
            </a:r>
            <a:r>
              <a:rPr lang="en-US" altLang="zh-CN" sz="1200" kern="1200" dirty="0" smtClean="0">
                <a:solidFill>
                  <a:schemeClr val="tx1"/>
                </a:solidFill>
                <a:latin typeface="Calibri" panose="020F0502020204030204" pitchFamily="34" charset="0"/>
                <a:ea typeface="宋体" panose="02010600030101010101" pitchFamily="2" charset="-122"/>
                <a:cs typeface="+mn-cs"/>
              </a:rPr>
              <a:t>SSH</a:t>
            </a:r>
            <a:r>
              <a:rPr lang="zh-CN" altLang="zh-CN" sz="1200" kern="1200" dirty="0" smtClean="0">
                <a:solidFill>
                  <a:schemeClr val="tx1"/>
                </a:solidFill>
                <a:latin typeface="Calibri" panose="020F0502020204030204" pitchFamily="34" charset="0"/>
                <a:ea typeface="宋体" panose="02010600030101010101" pitchFamily="2" charset="-122"/>
                <a:cs typeface="+mn-cs"/>
              </a:rPr>
              <a:t>接口下发联动策略命令 </a:t>
            </a:r>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a:p>
        </p:txBody>
      </p:sp>
      <p:sp>
        <p:nvSpPr>
          <p:cNvPr id="4" name="灯片编号占位符 3"/>
          <p:cNvSpPr>
            <a:spLocks noGrp="1"/>
          </p:cNvSpPr>
          <p:nvPr>
            <p:ph type="sldNum" sz="quarter" idx="10"/>
          </p:nvPr>
        </p:nvSpPr>
        <p:spPr/>
        <p:txBody>
          <a:bodyPr/>
          <a:lstStyle/>
          <a:p>
            <a:fld id="{E3D1208B-ABB5-48F0-93EC-79B837E3F925}" type="slidenum">
              <a:rPr lang="zh-CN" altLang="en-US" smtClean="0"/>
            </a:fld>
            <a:endParaRPr lang="en-US" altLang="zh-CN" dirty="0"/>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normAutofit/>
          </a:bodyPr>
          <a:lstStyle/>
          <a:p>
            <a:endParaRPr lang="zh-CN" altLang="en-US" dirty="0"/>
          </a:p>
        </p:txBody>
      </p:sp>
      <p:sp>
        <p:nvSpPr>
          <p:cNvPr id="4" name="灯片编号占位符 3"/>
          <p:cNvSpPr>
            <a:spLocks noGrp="1"/>
          </p:cNvSpPr>
          <p:nvPr>
            <p:ph type="sldNum" sz="quarter" idx="10"/>
          </p:nvPr>
        </p:nvSpPr>
        <p:spPr/>
        <p:txBody>
          <a:bodyPr/>
          <a:lstStyle/>
          <a:p>
            <a:fld id="{E3D1208B-ABB5-48F0-93EC-79B837E3F925}" type="slidenum">
              <a:rPr lang="zh-CN" altLang="en-US" smtClean="0">
                <a:solidFill>
                  <a:prstClr val="black"/>
                </a:solidFill>
              </a:rPr>
            </a:fld>
            <a:endParaRPr lang="en-US" altLang="zh-CN" dirty="0">
              <a:solidFill>
                <a:prstClr val="black"/>
              </a:solidFill>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3_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755653" y="1977631"/>
            <a:ext cx="5616575" cy="565404"/>
          </a:xfrm>
          <a:prstGeom prst="rect">
            <a:avLst/>
          </a:prstGeom>
        </p:spPr>
        <p:txBody>
          <a:bodyPr/>
          <a:lstStyle/>
          <a:p>
            <a:r>
              <a:rPr lang="zh-CN" altLang="en-US" dirty="0" smtClean="0"/>
              <a:t>单击此处编辑母版标题样式</a:t>
            </a:r>
            <a:endParaRPr lang="zh-CN" altLang="en-US" dirty="0"/>
          </a:p>
        </p:txBody>
      </p:sp>
      <p:sp>
        <p:nvSpPr>
          <p:cNvPr id="3" name="Rectangle 19"/>
          <p:cNvSpPr>
            <a:spLocks noGrp="1" noChangeArrowheads="1"/>
          </p:cNvSpPr>
          <p:nvPr>
            <p:ph type="dt" sz="quarter" idx="10"/>
          </p:nvPr>
        </p:nvSpPr>
        <p:spPr>
          <a:xfrm>
            <a:off x="755651" y="359571"/>
            <a:ext cx="2133600" cy="184666"/>
          </a:xfrm>
          <a:prstGeom prst="rect">
            <a:avLst/>
          </a:prstGeom>
        </p:spPr>
        <p:txBody>
          <a:bodyPr lIns="91421" tIns="45711" rIns="91421" bIns="45711"/>
          <a:lstStyle>
            <a:lvl1pPr>
              <a:defRPr/>
            </a:lvl1pPr>
          </a:lstStyle>
          <a:p>
            <a:pPr>
              <a:defRPr/>
            </a:pPr>
            <a:endParaRPr lang="en-US" altLang="zh-CN"/>
          </a:p>
        </p:txBody>
      </p:sp>
    </p:spTree>
  </p:cSld>
  <p:clrMapOvr>
    <a:masterClrMapping/>
  </p:clrMapOvr>
  <p:transition advClick="0" advTm="8000">
    <p:fade thruBlk="1"/>
  </p:transition>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11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13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20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21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2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3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24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26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27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28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49" y="276776"/>
            <a:ext cx="8233971" cy="559338"/>
          </a:xfrm>
          <a:prstGeom prst="rect">
            <a:avLst/>
          </a:prstGeom>
        </p:spPr>
        <p:txBody>
          <a:bodyPr lIns="68547" tIns="34274" rIns="68547" bIns="34274"/>
          <a:lstStyle>
            <a:lvl1pPr>
              <a:defRPr sz="2400" b="1">
                <a:latin typeface="黑体" panose="02010609060101010101" pitchFamily="49" charset="-122"/>
                <a:ea typeface="黑体" panose="02010609060101010101" pitchFamily="49" charset="-122"/>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29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30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31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32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33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34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35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657054" y="244083"/>
            <a:ext cx="7829892" cy="435127"/>
          </a:xfrm>
          <a:prstGeom prst="rect">
            <a:avLst/>
          </a:prstGeom>
        </p:spPr>
        <p:txBody>
          <a:bodyPr lIns="68562" tIns="34281" rIns="68562" bIns="34281"/>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Tree>
  </p:cSld>
  <p:clrMapOvr>
    <a:masterClrMapping/>
  </p:clrMapOvr>
  <p:transition>
    <p:fade/>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Tree>
  </p:cSld>
  <p:clrMapOvr>
    <a:masterClrMapping/>
  </p:clrMapOvr>
  <p:transition>
    <p:fade/>
  </p:transition>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1_自定义版式">
    <p:spTree>
      <p:nvGrpSpPr>
        <p:cNvPr id="1" name=""/>
        <p:cNvGrpSpPr/>
        <p:nvPr/>
      </p:nvGrpSpPr>
      <p:grpSpPr>
        <a:xfrm>
          <a:off x="0" y="0"/>
          <a:ext cx="0" cy="0"/>
          <a:chOff x="0" y="0"/>
          <a:chExt cx="0" cy="0"/>
        </a:xfrm>
      </p:grpSpPr>
    </p:spTree>
  </p:cSld>
  <p:clrMapOvr>
    <a:masterClrMapping/>
  </p:clrMapOvr>
  <p:transition advClick="0" advTm="8000">
    <p:fade thruBlk="1"/>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49" y="276776"/>
            <a:ext cx="8233971" cy="559338"/>
          </a:xfrm>
          <a:prstGeom prst="rect">
            <a:avLst/>
          </a:prstGeom>
        </p:spPr>
        <p:txBody>
          <a:bodyPr lIns="68547" tIns="34274" rIns="68547" bIns="34274"/>
          <a:lstStyle>
            <a:lvl1pPr>
              <a:defRPr sz="2400" b="1">
                <a:latin typeface="黑体" panose="02010609060101010101" pitchFamily="49" charset="-122"/>
                <a:ea typeface="黑体" panose="02010609060101010101" pitchFamily="49" charset="-122"/>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空白">
    <p:spTree>
      <p:nvGrpSpPr>
        <p:cNvPr id="1" name=""/>
        <p:cNvGrpSpPr/>
        <p:nvPr/>
      </p:nvGrpSpPr>
      <p:grpSpPr>
        <a:xfrm>
          <a:off x="0" y="0"/>
          <a:ext cx="0" cy="0"/>
          <a:chOff x="0" y="0"/>
          <a:chExt cx="0" cy="0"/>
        </a:xfrm>
      </p:grpSpPr>
      <p:sp>
        <p:nvSpPr>
          <p:cNvPr id="4" name="Title 3"/>
          <p:cNvSpPr>
            <a:spLocks noGrp="1"/>
          </p:cNvSpPr>
          <p:nvPr>
            <p:ph type="title"/>
          </p:nvPr>
        </p:nvSpPr>
        <p:spPr>
          <a:xfrm>
            <a:off x="755651" y="1697512"/>
            <a:ext cx="5688013" cy="584775"/>
          </a:xfrm>
          <a:prstGeom prst="rect">
            <a:avLst/>
          </a:prstGeom>
        </p:spPr>
        <p:txBody>
          <a:bodyPr/>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p>
            <a:r>
              <a:rPr lang="en-US" smtClean="0"/>
              <a:t>Click to edit Master title style</a:t>
            </a:r>
            <a:endParaRPr lang="en-US"/>
          </a:p>
        </p:txBody>
      </p:sp>
      <p:sp>
        <p:nvSpPr>
          <p:cNvPr id="4" name="Content Placeholder 3"/>
          <p:cNvSpPr>
            <a:spLocks noGrp="1"/>
          </p:cNvSpPr>
          <p:nvPr>
            <p:ph sz="quarter" idx="10"/>
          </p:nvPr>
        </p:nvSpPr>
        <p:spPr>
          <a:xfrm>
            <a:off x="755650" y="972764"/>
            <a:ext cx="7596000" cy="3600000"/>
          </a:xfrm>
          <a:prstGeom prst="rect">
            <a:avLst/>
          </a:prstGeom>
        </p:spPr>
        <p:txBody>
          <a:bodyPr/>
          <a:lstStyle/>
          <a:p>
            <a:pPr lvl="0"/>
            <a:r>
              <a:rPr lang="en-US" dirty="0" smtClean="0"/>
              <a:t>Click to edit Master text styles</a:t>
            </a:r>
            <a:endParaRPr lang="en-US" dirty="0" smtClean="0"/>
          </a:p>
          <a:p>
            <a:pPr lvl="1"/>
            <a:r>
              <a:rPr lang="en-US" dirty="0" smtClean="0"/>
              <a:t>Second level</a:t>
            </a:r>
            <a:endParaRPr lang="en-US" dirty="0" smtClean="0"/>
          </a:p>
          <a:p>
            <a:pPr lvl="2"/>
            <a:r>
              <a:rPr lang="en-US" dirty="0" smtClean="0"/>
              <a:t>Third level</a:t>
            </a:r>
            <a:endParaRPr lang="en-US" dirty="0" smtClean="0"/>
          </a:p>
          <a:p>
            <a:pPr lvl="3"/>
            <a:r>
              <a:rPr lang="en-US" dirty="0" smtClean="0"/>
              <a:t>Fourth level</a:t>
            </a:r>
            <a:endParaRPr lang="en-US" dirty="0" smtClean="0"/>
          </a:p>
          <a:p>
            <a:pPr lvl="4"/>
            <a:r>
              <a:rPr lang="en-US" dirty="0" smtClean="0"/>
              <a:t>Fifth level</a:t>
            </a:r>
            <a:endParaRPr lang="en-US" dirty="0"/>
          </a:p>
        </p:txBody>
      </p:sp>
    </p:spTree>
  </p:cSld>
  <p:clrMapOvr>
    <a:masterClrMapping/>
  </p:clrMapOvr>
  <p:transition advClick="0" advTm="8000">
    <p:fade thruBlk="1"/>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6_标题和内容">
    <p:spTree>
      <p:nvGrpSpPr>
        <p:cNvPr id="1" name=""/>
        <p:cNvGrpSpPr/>
        <p:nvPr/>
      </p:nvGrpSpPr>
      <p:grpSpPr>
        <a:xfrm>
          <a:off x="0" y="0"/>
          <a:ext cx="0" cy="0"/>
          <a:chOff x="0" y="0"/>
          <a:chExt cx="0" cy="0"/>
        </a:xfrm>
      </p:grpSpPr>
      <p:sp>
        <p:nvSpPr>
          <p:cNvPr id="4" name="Rectangle 6"/>
          <p:cNvSpPr>
            <a:spLocks noGrp="1" noChangeArrowheads="1"/>
          </p:cNvSpPr>
          <p:nvPr>
            <p:ph type="dt" sz="half" idx="10"/>
          </p:nvPr>
        </p:nvSpPr>
        <p:spPr>
          <a:xfrm>
            <a:off x="3801197" y="4843749"/>
            <a:ext cx="1109806" cy="299751"/>
          </a:xfrm>
          <a:prstGeom prst="rect">
            <a:avLst/>
          </a:prstGeom>
        </p:spPr>
        <p:txBody>
          <a:bodyPr lIns="82058" tIns="41029" rIns="82058" bIns="41029"/>
          <a:lstStyle>
            <a:lvl1pPr>
              <a:buClr>
                <a:srgbClr val="A2A2A2"/>
              </a:buClr>
              <a:buSzPct val="70000"/>
              <a:buFont typeface="Monotype Sorts" pitchFamily="2" charset="2"/>
              <a:buNone/>
              <a:defRPr sz="1400">
                <a:solidFill>
                  <a:schemeClr val="tx1"/>
                </a:solidFill>
                <a:latin typeface="Arial" panose="020B0604020202020204" pitchFamily="34" charset="0"/>
                <a:ea typeface="宋体" panose="02010600030101010101" pitchFamily="2" charset="-122"/>
              </a:defRPr>
            </a:lvl1pPr>
          </a:lstStyle>
          <a:p>
            <a:pPr>
              <a:defRPr/>
            </a:pPr>
            <a:r>
              <a:rPr lang="de-DE" altLang="zh-CN" dirty="0" smtClean="0">
                <a:solidFill>
                  <a:srgbClr val="000000"/>
                </a:solidFill>
              </a:rPr>
              <a:t>Page </a:t>
            </a:r>
            <a:fld id="{62AE5876-15B0-4F1D-B700-14C2F885B21A}" type="slidenum">
              <a:rPr lang="de-DE" altLang="zh-CN" dirty="0" smtClean="0">
                <a:solidFill>
                  <a:srgbClr val="000000"/>
                </a:solidFill>
              </a:rPr>
            </a:fld>
            <a:endParaRPr lang="en-GB" altLang="zh-CN" dirty="0">
              <a:solidFill>
                <a:srgbClr val="000000"/>
              </a:solidFill>
            </a:endParaRPr>
          </a:p>
        </p:txBody>
      </p:sp>
      <p:sp>
        <p:nvSpPr>
          <p:cNvPr id="5" name="标题 1"/>
          <p:cNvSpPr>
            <a:spLocks noGrp="1"/>
          </p:cNvSpPr>
          <p:nvPr>
            <p:ph type="title"/>
          </p:nvPr>
        </p:nvSpPr>
        <p:spPr>
          <a:xfrm>
            <a:off x="431540" y="168484"/>
            <a:ext cx="7745412" cy="432047"/>
          </a:xfrm>
          <a:prstGeom prst="rect">
            <a:avLst/>
          </a:prstGeom>
        </p:spPr>
        <p:txBody>
          <a:bodyPr/>
          <a:lstStyle>
            <a:lvl1pPr>
              <a:defRPr sz="3000"/>
            </a:lvl1pPr>
          </a:lstStyle>
          <a:p>
            <a:r>
              <a:rPr lang="zh-CN" altLang="en-US" dirty="0" smtClean="0"/>
              <a:t>单击此处编辑母版标题样式</a:t>
            </a:r>
            <a:endParaRPr lang="zh-CN" altLang="en-US" dirty="0"/>
          </a:p>
        </p:txBody>
      </p:sp>
    </p:spTree>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381000" y="289069"/>
            <a:ext cx="8233971" cy="559338"/>
          </a:xfrm>
          <a:prstGeom prst="rect">
            <a:avLst/>
          </a:prstGeom>
        </p:spPr>
        <p:txBody>
          <a:bodyPr lIns="67412" tIns="33707" rIns="67412" bIns="33707"/>
          <a:lstStyle>
            <a:lvl1pPr>
              <a:defRPr sz="2800" b="1">
                <a:latin typeface="微软雅黑" panose="020B0503020204020204" pitchFamily="34" charset="-122"/>
                <a:ea typeface="微软雅黑" panose="020B0503020204020204" pitchFamily="34" charset="-122"/>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cSld name="Bullet_Title only">
    <p:spTree>
      <p:nvGrpSpPr>
        <p:cNvPr id="1" name=""/>
        <p:cNvGrpSpPr/>
        <p:nvPr/>
      </p:nvGrpSpPr>
      <p:grpSpPr>
        <a:xfrm>
          <a:off x="0" y="0"/>
          <a:ext cx="0" cy="0"/>
          <a:chOff x="0" y="0"/>
          <a:chExt cx="0" cy="0"/>
        </a:xfrm>
      </p:grpSpPr>
      <p:sp>
        <p:nvSpPr>
          <p:cNvPr id="2" name="Title 1"/>
          <p:cNvSpPr>
            <a:spLocks noGrp="1"/>
          </p:cNvSpPr>
          <p:nvPr>
            <p:ph type="title"/>
          </p:nvPr>
        </p:nvSpPr>
        <p:spPr>
          <a:xfrm>
            <a:off x="229702" y="324161"/>
            <a:ext cx="8588861" cy="628650"/>
          </a:xfrm>
          <a:prstGeom prst="rect">
            <a:avLst/>
          </a:prstGeom>
        </p:spPr>
        <p:txBody>
          <a:bodyPr/>
          <a:lstStyle>
            <a:lvl1pPr>
              <a:defRPr>
                <a:gradFill>
                  <a:gsLst>
                    <a:gs pos="0">
                      <a:schemeClr val="tx1"/>
                    </a:gs>
                    <a:gs pos="44000">
                      <a:srgbClr val="01BBBB"/>
                    </a:gs>
                    <a:gs pos="100000">
                      <a:schemeClr val="accent4"/>
                    </a:gs>
                  </a:gsLst>
                  <a:lin ang="4800000" scaled="0"/>
                </a:gradFill>
                <a:latin typeface="+mj-lt"/>
              </a:defRPr>
            </a:lvl1pPr>
          </a:lstStyle>
          <a:p>
            <a:r>
              <a:rPr lang="en-US" altLang="zh-CN" smtClean="0"/>
              <a:t>Click to edit Master title style</a:t>
            </a:r>
            <a:endParaRPr lang="en-US" dirty="0"/>
          </a:p>
        </p:txBody>
      </p:sp>
    </p:spTree>
  </p:cSld>
  <p:clrMapOvr>
    <a:masterClrMapping/>
  </p:clrMapOvr>
  <p:transition>
    <p:wipe dir="r"/>
  </p:transition>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type="titleOnly">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652463" y="33469"/>
            <a:ext cx="7745412" cy="653654"/>
          </a:xfrm>
          <a:prstGeom prst="rect">
            <a:avLst/>
          </a:prstGeom>
        </p:spPr>
        <p:txBody>
          <a:bodyPr lIns="91427" tIns="45714" rIns="91427" bIns="45714"/>
          <a:lstStyle/>
          <a:p>
            <a:r>
              <a:rPr lang="zh-CN" altLang="en-US" smtClean="0"/>
              <a:t>单击此处编辑母版标题样式</a:t>
            </a:r>
            <a:endParaRPr lang="zh-CN" altLang="en-US"/>
          </a:p>
        </p:txBody>
      </p:sp>
      <p:sp>
        <p:nvSpPr>
          <p:cNvPr id="3" name="Rectangle 5"/>
          <p:cNvSpPr>
            <a:spLocks noGrp="1" noChangeArrowheads="1"/>
          </p:cNvSpPr>
          <p:nvPr>
            <p:ph type="dt" sz="half" idx="10"/>
          </p:nvPr>
        </p:nvSpPr>
        <p:spPr>
          <a:xfrm>
            <a:off x="6361115" y="4867275"/>
            <a:ext cx="2097087" cy="341710"/>
          </a:xfrm>
          <a:prstGeom prst="rect">
            <a:avLst/>
          </a:prstGeom>
        </p:spPr>
        <p:txBody>
          <a:bodyPr lIns="91427" tIns="45714" rIns="91427" bIns="45714"/>
          <a:lstStyle>
            <a:lvl1pPr>
              <a:defRPr/>
            </a:lvl1pPr>
          </a:lstStyle>
          <a:p>
            <a:pPr>
              <a:defRPr/>
            </a:pPr>
            <a:r>
              <a:rPr lang="en-US" altLang="zh-CN" smtClean="0">
                <a:solidFill>
                  <a:srgbClr val="000000"/>
                </a:solidFill>
              </a:rPr>
              <a:t>Page 3</a:t>
            </a:r>
            <a:endParaRPr lang="en-GB" altLang="zh-CN">
              <a:solidFill>
                <a:srgbClr val="000000"/>
              </a:solidFill>
            </a:endParaRPr>
          </a:p>
        </p:txBody>
      </p:sp>
    </p:spTree>
  </p:cSld>
  <p:clrMapOvr>
    <a:masterClrMapping/>
  </p:clrMapOvr>
  <p:transition advClick="0" advTm="8000">
    <p:fade thruBlk="1"/>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68562" tIns="34281" rIns="68562" bIns="34281"/>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8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18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427" tIns="45714" rIns="91427" bIns="45714"/>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18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657058" y="244079"/>
            <a:ext cx="7829891" cy="441721"/>
          </a:xfrm>
          <a:prstGeom prst="rect">
            <a:avLst/>
          </a:prstGeom>
        </p:spPr>
        <p:txBody>
          <a:bodyPr lIns="68562" tIns="34281" rIns="68562" bIns="34281"/>
          <a:lstStyle/>
          <a:p>
            <a:r>
              <a:rPr lang="zh-CN" altLang="en-US" dirty="0" smtClean="0"/>
              <a:t>单击此处编辑母版标题样式</a:t>
            </a:r>
            <a:endParaRPr lang="zh-CN" altLang="en-US" dirty="0"/>
          </a:p>
        </p:txBody>
      </p:sp>
      <p:sp>
        <p:nvSpPr>
          <p:cNvPr id="3" name="内容占位符 2"/>
          <p:cNvSpPr>
            <a:spLocks noGrp="1"/>
          </p:cNvSpPr>
          <p:nvPr>
            <p:ph idx="1"/>
          </p:nvPr>
        </p:nvSpPr>
        <p:spPr>
          <a:xfrm>
            <a:off x="657054" y="850659"/>
            <a:ext cx="7829892" cy="3516557"/>
          </a:xfrm>
          <a:prstGeom prst="rect">
            <a:avLst/>
          </a:prstGeom>
        </p:spPr>
        <p:txBody>
          <a:bodyPr lIns="68562" tIns="34281" rIns="68562" bIns="34281"/>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advClick="0" advTm="8000">
    <p:fade thruBlk="1"/>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421135" y="402022"/>
            <a:ext cx="8365056" cy="559338"/>
          </a:xfrm>
          <a:prstGeom prst="rect">
            <a:avLst/>
          </a:prstGeom>
        </p:spPr>
        <p:txBody>
          <a:bodyPr/>
          <a:lstStyle>
            <a:lvl1pPr>
              <a:defRPr sz="2400" b="1">
                <a:solidFill>
                  <a:srgbClr val="C00000"/>
                </a:solidFill>
                <a:latin typeface="Arial" panose="020B0604020202020204" pitchFamily="34" charset="0"/>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6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68562" tIns="34281" rIns="68562" bIns="34281"/>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68562" tIns="34281" rIns="68562" bIns="34281"/>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9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68562" tIns="34281" rIns="68562" bIns="34281"/>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388" tIns="45696" rIns="91388" bIns="45696"/>
          <a:lstStyle/>
          <a:p>
            <a:r>
              <a:rPr lang="zh-CN" altLang="en-US" smtClean="0"/>
              <a:t>单击此处编辑母版标题样式</a:t>
            </a:r>
            <a:endParaRPr lang="en-US"/>
          </a:p>
        </p:txBody>
      </p:sp>
      <p:sp>
        <p:nvSpPr>
          <p:cNvPr id="4" name="Content Placeholder 3"/>
          <p:cNvSpPr>
            <a:spLocks noGrp="1"/>
          </p:cNvSpPr>
          <p:nvPr>
            <p:ph sz="quarter" idx="10"/>
          </p:nvPr>
        </p:nvSpPr>
        <p:spPr>
          <a:xfrm>
            <a:off x="755650" y="972764"/>
            <a:ext cx="7596000" cy="3600000"/>
          </a:xfrm>
          <a:prstGeom prst="rect">
            <a:avLst/>
          </a:prstGeom>
        </p:spPr>
        <p:txBody>
          <a:bodyPr lIns="91388" tIns="45696" rIns="91388" bIns="45696"/>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Tree>
  </p:cSld>
  <p:clrMapOvr>
    <a:masterClrMapping/>
  </p:clrMapOvr>
  <p:transition advClick="0" advTm="8000">
    <p:fade thruBlk="1"/>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388" tIns="45696" rIns="91388" bIns="45696"/>
          <a:lstStyle/>
          <a:p>
            <a:r>
              <a:rPr lang="zh-CN" altLang="en-US" smtClean="0"/>
              <a:t>单击此处编辑母版标题样式</a:t>
            </a:r>
            <a:endParaRPr lang="en-US"/>
          </a:p>
        </p:txBody>
      </p:sp>
    </p:spTree>
  </p:cSld>
  <p:clrMapOvr>
    <a:masterClrMapping/>
  </p:clrMapOvr>
  <p:transition advClick="0" advTm="8000">
    <p:fade thruBlk="1"/>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657054" y="244083"/>
            <a:ext cx="7829892" cy="435127"/>
          </a:xfrm>
          <a:prstGeom prst="rect">
            <a:avLst/>
          </a:prstGeom>
        </p:spPr>
        <p:txBody>
          <a:bodyPr lIns="68562" tIns="34281" rIns="68562" bIns="34281"/>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657058" y="244079"/>
            <a:ext cx="7829891" cy="441721"/>
          </a:xfrm>
          <a:prstGeom prst="rect">
            <a:avLst/>
          </a:prstGeom>
        </p:spPr>
        <p:txBody>
          <a:bodyPr lIns="68562" tIns="34281" rIns="68562" bIns="34281"/>
          <a:lstStyle/>
          <a:p>
            <a:r>
              <a:rPr lang="zh-CN" altLang="en-US" dirty="0" smtClean="0"/>
              <a:t>单击此处编辑母版标题样式</a:t>
            </a:r>
            <a:endParaRPr lang="zh-CN" altLang="en-US" dirty="0"/>
          </a:p>
        </p:txBody>
      </p:sp>
      <p:sp>
        <p:nvSpPr>
          <p:cNvPr id="3" name="内容占位符 2"/>
          <p:cNvSpPr>
            <a:spLocks noGrp="1"/>
          </p:cNvSpPr>
          <p:nvPr>
            <p:ph idx="1"/>
          </p:nvPr>
        </p:nvSpPr>
        <p:spPr>
          <a:xfrm>
            <a:off x="657054" y="850659"/>
            <a:ext cx="7829892" cy="3516557"/>
          </a:xfrm>
          <a:prstGeom prst="rect">
            <a:avLst/>
          </a:prstGeom>
        </p:spPr>
        <p:txBody>
          <a:bodyPr lIns="68562" tIns="34281" rIns="68562" bIns="34281"/>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advClick="0" advTm="8000">
    <p:fade thruBlk="1"/>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657058" y="244079"/>
            <a:ext cx="7829891" cy="441721"/>
          </a:xfrm>
          <a:prstGeom prst="rect">
            <a:avLst/>
          </a:prstGeom>
        </p:spPr>
        <p:txBody>
          <a:bodyPr lIns="68562" tIns="34281" rIns="68562" bIns="34281"/>
          <a:lstStyle/>
          <a:p>
            <a:r>
              <a:rPr lang="zh-CN" altLang="en-US" dirty="0" smtClean="0"/>
              <a:t>单击此处编辑母版标题样式</a:t>
            </a:r>
            <a:endParaRPr lang="zh-CN" altLang="en-US" dirty="0"/>
          </a:p>
        </p:txBody>
      </p:sp>
      <p:sp>
        <p:nvSpPr>
          <p:cNvPr id="3" name="内容占位符 2"/>
          <p:cNvSpPr>
            <a:spLocks noGrp="1"/>
          </p:cNvSpPr>
          <p:nvPr>
            <p:ph idx="1"/>
          </p:nvPr>
        </p:nvSpPr>
        <p:spPr>
          <a:xfrm>
            <a:off x="657054" y="850659"/>
            <a:ext cx="7829892" cy="3516557"/>
          </a:xfrm>
          <a:prstGeom prst="rect">
            <a:avLst/>
          </a:prstGeom>
        </p:spPr>
        <p:txBody>
          <a:bodyPr lIns="68562" tIns="34281" rIns="68562" bIns="34281"/>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advClick="0" advTm="8000">
    <p:fade thruBlk="1"/>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19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68562" tIns="34281" rIns="68562" bIns="34281"/>
          <a:lstStyle/>
          <a:p>
            <a:r>
              <a:rPr lang="en-US" smtClean="0"/>
              <a:t>Click to edit Master title style</a:t>
            </a:r>
            <a:endParaRPr lang="en-US"/>
          </a:p>
        </p:txBody>
      </p:sp>
      <p:sp>
        <p:nvSpPr>
          <p:cNvPr id="4" name="Content Placeholder 3"/>
          <p:cNvSpPr>
            <a:spLocks noGrp="1"/>
          </p:cNvSpPr>
          <p:nvPr>
            <p:ph sz="quarter" idx="10"/>
          </p:nvPr>
        </p:nvSpPr>
        <p:spPr>
          <a:xfrm>
            <a:off x="755650" y="972764"/>
            <a:ext cx="7596000" cy="3600000"/>
          </a:xfrm>
          <a:prstGeom prst="rect">
            <a:avLst/>
          </a:prstGeom>
        </p:spPr>
        <p:txBody>
          <a:bodyPr lIns="68562" tIns="34281" rIns="68562" bIns="34281"/>
          <a:lstStyle/>
          <a:p>
            <a:pPr lvl="0"/>
            <a:r>
              <a:rPr lang="en-US" dirty="0" smtClean="0"/>
              <a:t>Click to edit Master text styles</a:t>
            </a:r>
            <a:endParaRPr lang="en-US" dirty="0" smtClean="0"/>
          </a:p>
          <a:p>
            <a:pPr lvl="1"/>
            <a:r>
              <a:rPr lang="en-US" dirty="0" smtClean="0"/>
              <a:t>Second level</a:t>
            </a:r>
            <a:endParaRPr lang="en-US" dirty="0" smtClean="0"/>
          </a:p>
          <a:p>
            <a:pPr lvl="2"/>
            <a:r>
              <a:rPr lang="en-US" dirty="0" smtClean="0"/>
              <a:t>Third level</a:t>
            </a:r>
            <a:endParaRPr lang="en-US" dirty="0" smtClean="0"/>
          </a:p>
          <a:p>
            <a:pPr lvl="3"/>
            <a:r>
              <a:rPr lang="en-US" dirty="0" smtClean="0"/>
              <a:t>Fourth level</a:t>
            </a:r>
            <a:endParaRPr lang="en-US" dirty="0" smtClean="0"/>
          </a:p>
          <a:p>
            <a:pPr lvl="4"/>
            <a:r>
              <a:rPr lang="en-US" dirty="0" smtClean="0"/>
              <a:t>Fifth level</a:t>
            </a:r>
            <a:endParaRPr lang="en-US" dirty="0"/>
          </a:p>
        </p:txBody>
      </p:sp>
    </p:spTree>
  </p:cSld>
  <p:clrMapOvr>
    <a:masterClrMapping/>
  </p:clrMapOvr>
  <p:transition advClick="0" advTm="8000">
    <p:fade thruBlk="1"/>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18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427" tIns="45714" rIns="91427" bIns="45714"/>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cSld name="空白">
    <p:spTree>
      <p:nvGrpSpPr>
        <p:cNvPr id="1" name=""/>
        <p:cNvGrpSpPr/>
        <p:nvPr/>
      </p:nvGrpSpPr>
      <p:grpSpPr>
        <a:xfrm>
          <a:off x="0" y="0"/>
          <a:ext cx="0" cy="0"/>
          <a:chOff x="0" y="0"/>
          <a:chExt cx="0" cy="0"/>
        </a:xfrm>
      </p:grpSpPr>
    </p:spTree>
  </p:cSld>
  <p:clrMapOvr>
    <a:masterClrMapping/>
  </p:clrMapOvr>
  <p:transition>
    <p:fade/>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twoTxTwoObj">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6572" y="206375"/>
            <a:ext cx="8230864" cy="857250"/>
          </a:xfrm>
          <a:prstGeom prst="rect">
            <a:avLst/>
          </a:prstGeom>
        </p:spPr>
        <p:txBody>
          <a:bodyPr lIns="68562" tIns="34281" rIns="68562" bIns="34281"/>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6569" y="1150938"/>
            <a:ext cx="4040274" cy="480786"/>
          </a:xfrm>
          <a:prstGeom prst="rect">
            <a:avLst/>
          </a:prstGeom>
        </p:spPr>
        <p:txBody>
          <a:bodyPr lIns="68562" tIns="34281" rIns="68562" bIns="34281" anchor="b"/>
          <a:lstStyle>
            <a:lvl1pPr marL="0" indent="0">
              <a:buNone/>
              <a:defRPr sz="1600" b="1"/>
            </a:lvl1pPr>
            <a:lvl2pPr marL="313055" indent="0">
              <a:buNone/>
              <a:defRPr sz="1300" b="1"/>
            </a:lvl2pPr>
            <a:lvl3pPr marL="625475" indent="0">
              <a:buNone/>
              <a:defRPr sz="1200" b="1"/>
            </a:lvl3pPr>
            <a:lvl4pPr marL="938530" indent="0">
              <a:buNone/>
              <a:defRPr sz="1100" b="1"/>
            </a:lvl4pPr>
            <a:lvl5pPr marL="1250950" indent="0">
              <a:buNone/>
              <a:defRPr sz="1100" b="1"/>
            </a:lvl5pPr>
            <a:lvl6pPr marL="1564005" indent="0">
              <a:buNone/>
              <a:defRPr sz="1100" b="1"/>
            </a:lvl6pPr>
            <a:lvl7pPr marL="1876425" indent="0">
              <a:buNone/>
              <a:defRPr sz="1100" b="1"/>
            </a:lvl7pPr>
            <a:lvl8pPr marL="2189480" indent="0">
              <a:buNone/>
              <a:defRPr sz="1100" b="1"/>
            </a:lvl8pPr>
            <a:lvl9pPr marL="2501900" indent="0">
              <a:buNone/>
              <a:defRPr sz="1100" b="1"/>
            </a:lvl9pPr>
          </a:lstStyle>
          <a:p>
            <a:pPr lvl="0"/>
            <a:r>
              <a:rPr lang="zh-CN" altLang="en-US" smtClean="0"/>
              <a:t>单击此处编辑母版文本样式</a:t>
            </a:r>
            <a:endParaRPr lang="zh-CN" altLang="en-US" smtClean="0"/>
          </a:p>
        </p:txBody>
      </p:sp>
      <p:sp>
        <p:nvSpPr>
          <p:cNvPr id="4" name="内容占位符 3"/>
          <p:cNvSpPr>
            <a:spLocks noGrp="1"/>
          </p:cNvSpPr>
          <p:nvPr>
            <p:ph sz="half" idx="2"/>
          </p:nvPr>
        </p:nvSpPr>
        <p:spPr>
          <a:xfrm>
            <a:off x="456569" y="1631729"/>
            <a:ext cx="4040274" cy="2962955"/>
          </a:xfrm>
          <a:prstGeom prst="rect">
            <a:avLst/>
          </a:prstGeom>
        </p:spPr>
        <p:txBody>
          <a:bodyPr lIns="68562" tIns="34281" rIns="68562" bIns="34281"/>
          <a:lstStyle>
            <a:lvl1pPr>
              <a:defRPr sz="1600"/>
            </a:lvl1pPr>
            <a:lvl2pPr>
              <a:defRPr sz="1300"/>
            </a:lvl2pPr>
            <a:lvl3pPr>
              <a:defRPr sz="1200"/>
            </a:lvl3pPr>
            <a:lvl4pPr>
              <a:defRPr sz="1100"/>
            </a:lvl4pPr>
            <a:lvl5pPr>
              <a:defRPr sz="1100"/>
            </a:lvl5pPr>
            <a:lvl6pPr>
              <a:defRPr sz="1100"/>
            </a:lvl6pPr>
            <a:lvl7pPr>
              <a:defRPr sz="1100"/>
            </a:lvl7pPr>
            <a:lvl8pPr>
              <a:defRPr sz="1100"/>
            </a:lvl8pPr>
            <a:lvl9pPr>
              <a:defRPr sz="11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文本占位符 4"/>
          <p:cNvSpPr>
            <a:spLocks noGrp="1"/>
          </p:cNvSpPr>
          <p:nvPr>
            <p:ph type="body" sz="quarter" idx="3"/>
          </p:nvPr>
        </p:nvSpPr>
        <p:spPr>
          <a:xfrm>
            <a:off x="4644348" y="1150938"/>
            <a:ext cx="4043084" cy="480786"/>
          </a:xfrm>
          <a:prstGeom prst="rect">
            <a:avLst/>
          </a:prstGeom>
        </p:spPr>
        <p:txBody>
          <a:bodyPr lIns="68562" tIns="34281" rIns="68562" bIns="34281" anchor="b"/>
          <a:lstStyle>
            <a:lvl1pPr marL="0" indent="0">
              <a:buNone/>
              <a:defRPr sz="1600" b="1"/>
            </a:lvl1pPr>
            <a:lvl2pPr marL="313055" indent="0">
              <a:buNone/>
              <a:defRPr sz="1300" b="1"/>
            </a:lvl2pPr>
            <a:lvl3pPr marL="625475" indent="0">
              <a:buNone/>
              <a:defRPr sz="1200" b="1"/>
            </a:lvl3pPr>
            <a:lvl4pPr marL="938530" indent="0">
              <a:buNone/>
              <a:defRPr sz="1100" b="1"/>
            </a:lvl4pPr>
            <a:lvl5pPr marL="1250950" indent="0">
              <a:buNone/>
              <a:defRPr sz="1100" b="1"/>
            </a:lvl5pPr>
            <a:lvl6pPr marL="1564005" indent="0">
              <a:buNone/>
              <a:defRPr sz="1100" b="1"/>
            </a:lvl6pPr>
            <a:lvl7pPr marL="1876425" indent="0">
              <a:buNone/>
              <a:defRPr sz="1100" b="1"/>
            </a:lvl7pPr>
            <a:lvl8pPr marL="2189480" indent="0">
              <a:buNone/>
              <a:defRPr sz="1100" b="1"/>
            </a:lvl8pPr>
            <a:lvl9pPr marL="2501900" indent="0">
              <a:buNone/>
              <a:defRPr sz="1100" b="1"/>
            </a:lvl9pPr>
          </a:lstStyle>
          <a:p>
            <a:pPr lvl="0"/>
            <a:r>
              <a:rPr lang="zh-CN" altLang="en-US" smtClean="0"/>
              <a:t>单击此处编辑母版文本样式</a:t>
            </a:r>
            <a:endParaRPr lang="zh-CN" altLang="en-US" smtClean="0"/>
          </a:p>
        </p:txBody>
      </p:sp>
      <p:sp>
        <p:nvSpPr>
          <p:cNvPr id="6" name="内容占位符 5"/>
          <p:cNvSpPr>
            <a:spLocks noGrp="1"/>
          </p:cNvSpPr>
          <p:nvPr>
            <p:ph sz="quarter" idx="4"/>
          </p:nvPr>
        </p:nvSpPr>
        <p:spPr>
          <a:xfrm>
            <a:off x="4644348" y="1631729"/>
            <a:ext cx="4043084" cy="2962955"/>
          </a:xfrm>
          <a:prstGeom prst="rect">
            <a:avLst/>
          </a:prstGeom>
        </p:spPr>
        <p:txBody>
          <a:bodyPr lIns="68562" tIns="34281" rIns="68562" bIns="34281"/>
          <a:lstStyle>
            <a:lvl1pPr>
              <a:defRPr sz="1600"/>
            </a:lvl1pPr>
            <a:lvl2pPr>
              <a:defRPr sz="1300"/>
            </a:lvl2pPr>
            <a:lvl3pPr>
              <a:defRPr sz="1200"/>
            </a:lvl3pPr>
            <a:lvl4pPr>
              <a:defRPr sz="1100"/>
            </a:lvl4pPr>
            <a:lvl5pPr>
              <a:defRPr sz="1100"/>
            </a:lvl5pPr>
            <a:lvl6pPr>
              <a:defRPr sz="1100"/>
            </a:lvl6pPr>
            <a:lvl7pPr>
              <a:defRPr sz="1100"/>
            </a:lvl7pPr>
            <a:lvl8pPr>
              <a:defRPr sz="1100"/>
            </a:lvl8pPr>
            <a:lvl9pPr>
              <a:defRPr sz="11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7" name="日期占位符 6"/>
          <p:cNvSpPr>
            <a:spLocks noGrp="1"/>
          </p:cNvSpPr>
          <p:nvPr>
            <p:ph type="dt" sz="half" idx="10"/>
          </p:nvPr>
        </p:nvSpPr>
        <p:spPr>
          <a:xfrm>
            <a:off x="6361044" y="4867275"/>
            <a:ext cx="2097335" cy="341710"/>
          </a:xfrm>
          <a:prstGeom prst="rect">
            <a:avLst/>
          </a:prstGeom>
        </p:spPr>
        <p:txBody>
          <a:bodyPr lIns="68562" tIns="34281" rIns="68562" bIns="34281"/>
          <a:lstStyle>
            <a:lvl1pPr>
              <a:defRPr>
                <a:solidFill>
                  <a:srgbClr val="000000"/>
                </a:solidFill>
                <a:ea typeface="宋体" panose="02010600030101010101" pitchFamily="2" charset="-122"/>
              </a:defRPr>
            </a:lvl1pPr>
          </a:lstStyle>
          <a:p>
            <a:pPr>
              <a:defRPr/>
            </a:pPr>
            <a:r>
              <a:rPr lang="de-DE"/>
              <a:t>Page </a:t>
            </a:r>
            <a:fld id="{212E08DF-0083-4CE4-B64B-85DC2AA4BE6D}" type="slidenum">
              <a:rPr lang="de-DE"/>
            </a:fld>
            <a:endParaRPr lang="en-GB"/>
          </a:p>
        </p:txBody>
      </p:sp>
    </p:spTree>
  </p:cSld>
  <p:clrMapOvr>
    <a:masterClrMapping/>
  </p:clrMapOvr>
  <p:transition advClick="0" advTm="8000">
    <p:fade thruBlk="1"/>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336962"/>
            <a:ext cx="7632700" cy="565530"/>
          </a:xfrm>
          <a:prstGeom prst="rect">
            <a:avLst/>
          </a:prstGeom>
        </p:spPr>
        <p:txBody>
          <a:bodyPr lIns="68562" tIns="34281" rIns="68562" bIns="34281"/>
          <a:lstStyle/>
          <a:p>
            <a:r>
              <a:rPr lang="en-US" smtClean="0"/>
              <a:t>Click to edit Master title style</a:t>
            </a:r>
            <a:endParaRPr lang="en-US"/>
          </a:p>
        </p:txBody>
      </p:sp>
      <p:sp>
        <p:nvSpPr>
          <p:cNvPr id="4" name="Content Placeholder 3"/>
          <p:cNvSpPr>
            <a:spLocks noGrp="1"/>
          </p:cNvSpPr>
          <p:nvPr>
            <p:ph sz="quarter" idx="10"/>
          </p:nvPr>
        </p:nvSpPr>
        <p:spPr>
          <a:xfrm>
            <a:off x="764088" y="1221288"/>
            <a:ext cx="7615824" cy="3438558"/>
          </a:xfrm>
          <a:prstGeom prst="rect">
            <a:avLst/>
          </a:prstGeom>
        </p:spPr>
        <p:txBody>
          <a:bodyPr lIns="91427" tIns="45714" rIns="91427" bIns="45714"/>
          <a:lstStyle>
            <a:lvl1pPr>
              <a:defRPr sz="2400"/>
            </a:lvl1pPr>
            <a:lvl2pPr>
              <a:defRPr sz="2000"/>
            </a:lvl2pPr>
          </a:lstStyle>
          <a:p>
            <a:pPr lvl="0"/>
            <a:r>
              <a:rPr lang="en-US" dirty="0" smtClean="0"/>
              <a:t>Click to edit Master text styles</a:t>
            </a:r>
            <a:endParaRPr lang="en-US" dirty="0" smtClean="0"/>
          </a:p>
          <a:p>
            <a:pPr lvl="1"/>
            <a:r>
              <a:rPr lang="en-US" dirty="0" smtClean="0"/>
              <a:t>Second level</a:t>
            </a:r>
            <a:endParaRPr lang="en-US" dirty="0" smtClean="0"/>
          </a:p>
          <a:p>
            <a:pPr lvl="2"/>
            <a:r>
              <a:rPr lang="en-US" dirty="0" smtClean="0"/>
              <a:t>Third level</a:t>
            </a:r>
            <a:endParaRPr lang="en-US" dirty="0" smtClean="0"/>
          </a:p>
          <a:p>
            <a:pPr lvl="3"/>
            <a:r>
              <a:rPr lang="en-US" dirty="0" smtClean="0"/>
              <a:t>Fourth level</a:t>
            </a:r>
            <a:endParaRPr lang="en-US" dirty="0" smtClean="0"/>
          </a:p>
          <a:p>
            <a:pPr lvl="4"/>
            <a:r>
              <a:rPr lang="en-US" dirty="0" smtClean="0"/>
              <a:t>Fifth level</a:t>
            </a:r>
            <a:endParaRPr lang="en-US" dirty="0"/>
          </a:p>
        </p:txBody>
      </p:sp>
    </p:spTree>
  </p:cSld>
  <p:clrMapOvr>
    <a:masterClrMapping/>
  </p:clrMapOvr>
  <p:transition advClick="0" advTm="8000">
    <p:fade thruBlk="1"/>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3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336962"/>
            <a:ext cx="7632700" cy="565530"/>
          </a:xfrm>
          <a:prstGeom prst="rect">
            <a:avLst/>
          </a:prstGeom>
        </p:spPr>
        <p:txBody>
          <a:bodyPr lIns="68562" tIns="34281" rIns="68562" bIns="34281"/>
          <a:lstStyle/>
          <a:p>
            <a:r>
              <a:rPr lang="en-US" smtClean="0"/>
              <a:t>Click to edit Master title style</a:t>
            </a:r>
            <a:endParaRPr lang="en-US"/>
          </a:p>
        </p:txBody>
      </p:sp>
      <p:sp>
        <p:nvSpPr>
          <p:cNvPr id="4" name="Content Placeholder 3"/>
          <p:cNvSpPr>
            <a:spLocks noGrp="1"/>
          </p:cNvSpPr>
          <p:nvPr>
            <p:ph sz="quarter" idx="10"/>
          </p:nvPr>
        </p:nvSpPr>
        <p:spPr>
          <a:xfrm>
            <a:off x="764088" y="1221288"/>
            <a:ext cx="7615824" cy="3438558"/>
          </a:xfrm>
          <a:prstGeom prst="rect">
            <a:avLst/>
          </a:prstGeom>
        </p:spPr>
        <p:txBody>
          <a:bodyPr lIns="91427" tIns="45714" rIns="91427" bIns="45714"/>
          <a:lstStyle>
            <a:lvl1pPr>
              <a:defRPr sz="2400"/>
            </a:lvl1pPr>
            <a:lvl2pPr>
              <a:defRPr sz="2000"/>
            </a:lvl2pPr>
          </a:lstStyle>
          <a:p>
            <a:pPr lvl="0"/>
            <a:r>
              <a:rPr lang="en-US" dirty="0" smtClean="0"/>
              <a:t>Click to edit Master text styles</a:t>
            </a:r>
            <a:endParaRPr lang="en-US" dirty="0" smtClean="0"/>
          </a:p>
          <a:p>
            <a:pPr lvl="1"/>
            <a:r>
              <a:rPr lang="en-US" dirty="0" smtClean="0"/>
              <a:t>Second level</a:t>
            </a:r>
            <a:endParaRPr lang="en-US" dirty="0" smtClean="0"/>
          </a:p>
          <a:p>
            <a:pPr lvl="2"/>
            <a:r>
              <a:rPr lang="en-US" dirty="0" smtClean="0"/>
              <a:t>Third level</a:t>
            </a:r>
            <a:endParaRPr lang="en-US" dirty="0" smtClean="0"/>
          </a:p>
          <a:p>
            <a:pPr lvl="3"/>
            <a:r>
              <a:rPr lang="en-US" dirty="0" smtClean="0"/>
              <a:t>Fourth level</a:t>
            </a:r>
            <a:endParaRPr lang="en-US" dirty="0" smtClean="0"/>
          </a:p>
          <a:p>
            <a:pPr lvl="4"/>
            <a:r>
              <a:rPr lang="en-US" dirty="0" smtClean="0"/>
              <a:t>Fifth level</a:t>
            </a:r>
            <a:endParaRPr lang="en-US" dirty="0"/>
          </a:p>
        </p:txBody>
      </p:sp>
    </p:spTree>
  </p:cSld>
  <p:clrMapOvr>
    <a:masterClrMapping/>
  </p:clrMapOvr>
  <p:transition advClick="0" advTm="8000">
    <p:fade thruBlk="1"/>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2_Custom Layout">
    <p:spTree>
      <p:nvGrpSpPr>
        <p:cNvPr id="1" name=""/>
        <p:cNvGrpSpPr/>
        <p:nvPr/>
      </p:nvGrpSpPr>
      <p:grpSpPr>
        <a:xfrm>
          <a:off x="0" y="0"/>
          <a:ext cx="0" cy="0"/>
          <a:chOff x="0" y="0"/>
          <a:chExt cx="0" cy="0"/>
        </a:xfrm>
      </p:grpSpPr>
    </p:spTree>
  </p:cSld>
  <p:clrMapOvr>
    <a:masterClrMapping/>
  </p:clrMapOvr>
  <p:transition advClick="0" advTm="8000">
    <p:fade thruBlk="1"/>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1597820"/>
            <a:ext cx="7772400" cy="1102519"/>
          </a:xfrm>
          <a:prstGeom prst="rect">
            <a:avLst/>
          </a:prstGeom>
        </p:spPr>
        <p:txBody>
          <a:bodyPr lIns="91427" tIns="45714" rIns="91427" bIns="45714"/>
          <a:lstStyle/>
          <a:p>
            <a:r>
              <a:rPr lang="zh-CN" altLang="en-US" smtClean="0"/>
              <a:t>单击此处编辑母版标题样式</a:t>
            </a:r>
            <a:endParaRPr lang="zh-CN" altLang="en-US"/>
          </a:p>
        </p:txBody>
      </p:sp>
      <p:sp>
        <p:nvSpPr>
          <p:cNvPr id="3" name="副标题 2"/>
          <p:cNvSpPr>
            <a:spLocks noGrp="1"/>
          </p:cNvSpPr>
          <p:nvPr>
            <p:ph type="subTitle" idx="1"/>
          </p:nvPr>
        </p:nvSpPr>
        <p:spPr>
          <a:xfrm>
            <a:off x="1371600" y="2914650"/>
            <a:ext cx="6400800" cy="1314450"/>
          </a:xfrm>
          <a:prstGeom prst="rect">
            <a:avLst/>
          </a:prstGeom>
        </p:spPr>
        <p:txBody>
          <a:bodyPr lIns="91427" tIns="45714" rIns="91427" bIns="45714"/>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5365" indent="0" algn="ctr">
              <a:buNone/>
              <a:defRPr>
                <a:solidFill>
                  <a:schemeClr val="tx1">
                    <a:tint val="75000"/>
                  </a:schemeClr>
                </a:solidFill>
              </a:defRPr>
            </a:lvl6pPr>
            <a:lvl7pPr marL="2742565" indent="0" algn="ctr">
              <a:buNone/>
              <a:defRPr>
                <a:solidFill>
                  <a:schemeClr val="tx1">
                    <a:tint val="75000"/>
                  </a:schemeClr>
                </a:solidFill>
              </a:defRPr>
            </a:lvl7pPr>
            <a:lvl8pPr marL="3199765" indent="0" algn="ctr">
              <a:buNone/>
              <a:defRPr>
                <a:solidFill>
                  <a:schemeClr val="tx1">
                    <a:tint val="75000"/>
                  </a:schemeClr>
                </a:solidFill>
              </a:defRPr>
            </a:lvl8pPr>
            <a:lvl9pPr marL="3656965" indent="0" algn="ctr">
              <a:buNone/>
              <a:defRPr>
                <a:solidFill>
                  <a:schemeClr val="tx1">
                    <a:tint val="75000"/>
                  </a:schemeClr>
                </a:solidFill>
              </a:defRPr>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a:xfrm>
            <a:off x="457081" y="4767263"/>
            <a:ext cx="2134235" cy="273844"/>
          </a:xfrm>
          <a:prstGeom prst="rect">
            <a:avLst/>
          </a:prstGeom>
        </p:spPr>
        <p:txBody>
          <a:bodyPr lIns="91427" tIns="45714" rIns="91427" bIns="45714"/>
          <a:lstStyle>
            <a:lvl1pPr>
              <a:defRPr kumimoji="1"/>
            </a:lvl1pPr>
          </a:lstStyle>
          <a:p>
            <a:pPr>
              <a:defRPr/>
            </a:pPr>
            <a:fld id="{02787644-B238-44B7-B688-1C5234797CF6}" type="datetimeFigureOut">
              <a:rPr lang="zh-CN" altLang="en-US">
                <a:solidFill>
                  <a:srgbClr val="000000"/>
                </a:solidFill>
              </a:rPr>
            </a:fld>
            <a:endParaRPr lang="zh-CN" altLang="en-US">
              <a:solidFill>
                <a:srgbClr val="000000"/>
              </a:solidFill>
            </a:endParaRPr>
          </a:p>
        </p:txBody>
      </p:sp>
      <p:sp>
        <p:nvSpPr>
          <p:cNvPr id="5" name="页脚占位符 4"/>
          <p:cNvSpPr>
            <a:spLocks noGrp="1"/>
          </p:cNvSpPr>
          <p:nvPr>
            <p:ph type="ftr" sz="quarter" idx="11"/>
          </p:nvPr>
        </p:nvSpPr>
        <p:spPr>
          <a:xfrm>
            <a:off x="3124577" y="4767263"/>
            <a:ext cx="2894846" cy="273844"/>
          </a:xfrm>
          <a:prstGeom prst="rect">
            <a:avLst/>
          </a:prstGeom>
        </p:spPr>
        <p:txBody>
          <a:bodyPr lIns="91427" tIns="45714" rIns="91427" bIns="45714"/>
          <a:lstStyle>
            <a:lvl1pPr>
              <a:defRPr kumimoji="1"/>
            </a:lvl1pPr>
          </a:lstStyle>
          <a:p>
            <a:pPr>
              <a:defRPr/>
            </a:pPr>
            <a:endParaRPr lang="zh-CN" altLang="en-US">
              <a:solidFill>
                <a:srgbClr val="000000"/>
              </a:solidFill>
            </a:endParaRPr>
          </a:p>
        </p:txBody>
      </p:sp>
      <p:sp>
        <p:nvSpPr>
          <p:cNvPr id="6" name="幻灯片编号占位符 5"/>
          <p:cNvSpPr>
            <a:spLocks noGrp="1"/>
          </p:cNvSpPr>
          <p:nvPr>
            <p:ph type="sldNum" sz="quarter" idx="12"/>
          </p:nvPr>
        </p:nvSpPr>
        <p:spPr>
          <a:xfrm>
            <a:off x="6552685" y="4767263"/>
            <a:ext cx="2134234" cy="273844"/>
          </a:xfrm>
          <a:prstGeom prst="rect">
            <a:avLst/>
          </a:prstGeom>
        </p:spPr>
        <p:txBody>
          <a:bodyPr lIns="91427" tIns="45714" rIns="91427" bIns="45714"/>
          <a:lstStyle>
            <a:lvl1pPr>
              <a:defRPr kumimoji="1"/>
            </a:lvl1pPr>
          </a:lstStyle>
          <a:p>
            <a:pPr>
              <a:defRPr/>
            </a:pPr>
            <a:fld id="{DB61311E-986F-426F-88FF-5B4207F344B5}" type="slidenum">
              <a:rPr lang="zh-CN" altLang="en-US">
                <a:solidFill>
                  <a:srgbClr val="000000"/>
                </a:solidFill>
              </a:rPr>
            </a:fld>
            <a:endParaRPr lang="zh-CN" altLang="en-US">
              <a:solidFill>
                <a:srgbClr val="000000"/>
              </a:solidFill>
            </a:endParaRPr>
          </a:p>
        </p:txBody>
      </p:sp>
    </p:spTree>
  </p:cSld>
  <p:clrMapOvr>
    <a:masterClrMapping/>
  </p:clrMapOvr>
  <p:transition advClick="0" advTm="8000">
    <p:fade thruBlk="1"/>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12_Custom Layout">
    <p:spTree>
      <p:nvGrpSpPr>
        <p:cNvPr id="1" name=""/>
        <p:cNvGrpSpPr/>
        <p:nvPr/>
      </p:nvGrpSpPr>
      <p:grpSpPr>
        <a:xfrm>
          <a:off x="0" y="0"/>
          <a:ext cx="0" cy="0"/>
          <a:chOff x="0" y="0"/>
          <a:chExt cx="0" cy="0"/>
        </a:xfrm>
      </p:grpSpPr>
    </p:spTree>
  </p:cSld>
  <p:clrMapOvr>
    <a:masterClrMapping/>
  </p:clrMapOvr>
  <p:transition advClick="0" advTm="8000">
    <p:fade thruBlk="1"/>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427" tIns="45714" rIns="91427" bIns="45714"/>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2_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657068" y="300089"/>
            <a:ext cx="7828703" cy="561674"/>
          </a:xfrm>
          <a:prstGeom prst="rect">
            <a:avLst/>
          </a:prstGeom>
          <a:noFill/>
          <a:ln>
            <a:noFill/>
          </a:ln>
          <a:effectLst/>
        </p:spPr>
        <p:txBody>
          <a:bodyPr lIns="68562" tIns="34281" rIns="68562" bIns="34281">
            <a:spAutoFit/>
          </a:bodyPr>
          <a:lstStyle>
            <a:lvl1pPr>
              <a:defRPr lang="zh-CN" altLang="en-US" kern="1200" dirty="0">
                <a:latin typeface="+mj-lt"/>
                <a:ea typeface="Arial Unicode MS" pitchFamily="34" charset="-122"/>
                <a:cs typeface="Times New Roman" panose="02020603050405020304" pitchFamily="18" charset="0"/>
              </a:defRPr>
            </a:lvl1pPr>
          </a:lstStyle>
          <a:p>
            <a:pPr lvl="0"/>
            <a:r>
              <a:rPr lang="zh-CN" altLang="en-US" dirty="0" smtClean="0"/>
              <a:t>单击此处编辑母版标题样式</a:t>
            </a:r>
            <a:endParaRPr lang="zh-CN" altLang="en-US" dirty="0"/>
          </a:p>
        </p:txBody>
      </p:sp>
    </p:spTree>
  </p:cSld>
  <p:clrMapOvr>
    <a:masterClrMapping/>
  </p:clrMapOvr>
  <p:transition advClick="0" advTm="8000">
    <p:fade thruBlk="1"/>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427" tIns="45714" rIns="91427" bIns="45714"/>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427" tIns="45714" rIns="91427" bIns="45714"/>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1_自定义版式">
    <p:spTree>
      <p:nvGrpSpPr>
        <p:cNvPr id="1" name=""/>
        <p:cNvGrpSpPr/>
        <p:nvPr/>
      </p:nvGrpSpPr>
      <p:grpSpPr>
        <a:xfrm>
          <a:off x="0" y="0"/>
          <a:ext cx="0" cy="0"/>
          <a:chOff x="0" y="0"/>
          <a:chExt cx="0" cy="0"/>
        </a:xfrm>
      </p:grpSpPr>
    </p:spTree>
  </p:cSld>
  <p:clrMapOvr>
    <a:masterClrMapping/>
  </p:clrMapOvr>
  <p:transition advClick="0" advTm="8000">
    <p:fade thruBlk="1"/>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type="titleOnly">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585635" y="205978"/>
            <a:ext cx="8229838" cy="857250"/>
          </a:xfrm>
          <a:prstGeom prst="rect">
            <a:avLst/>
          </a:prstGeom>
        </p:spPr>
        <p:txBody>
          <a:bodyPr lIns="68552" tIns="34276" rIns="68552" bIns="34276"/>
          <a:lstStyle/>
          <a:p>
            <a:r>
              <a:rPr lang="zh-CN" altLang="en-US" smtClean="0"/>
              <a:t>单击此处编辑母版标题样式</a:t>
            </a:r>
            <a:endParaRPr lang="zh-CN" altLang="en-US"/>
          </a:p>
        </p:txBody>
      </p:sp>
      <p:sp>
        <p:nvSpPr>
          <p:cNvPr id="3" name="Rectangle 80"/>
          <p:cNvSpPr>
            <a:spLocks noGrp="1" noChangeArrowheads="1"/>
          </p:cNvSpPr>
          <p:nvPr>
            <p:ph type="dt" sz="half" idx="10"/>
          </p:nvPr>
        </p:nvSpPr>
        <p:spPr>
          <a:xfrm>
            <a:off x="5931340" y="4801791"/>
            <a:ext cx="1057000" cy="826294"/>
          </a:xfrm>
          <a:prstGeom prst="rect">
            <a:avLst/>
          </a:prstGeom>
        </p:spPr>
        <p:txBody>
          <a:bodyPr lIns="68552" tIns="34276" rIns="68552" bIns="34276"/>
          <a:lstStyle>
            <a:lvl1pPr>
              <a:defRPr>
                <a:ea typeface="宋体" panose="02010600030101010101" pitchFamily="2" charset="-122"/>
              </a:defRPr>
            </a:lvl1pPr>
          </a:lstStyle>
          <a:p>
            <a:pPr>
              <a:defRPr/>
            </a:pPr>
            <a:endParaRPr lang="de-DE" altLang="zh-CN">
              <a:solidFill>
                <a:srgbClr val="000000"/>
              </a:solidFill>
            </a:endParaRPr>
          </a:p>
          <a:p>
            <a:pPr>
              <a:defRPr/>
            </a:pPr>
            <a:r>
              <a:rPr lang="de-DE" altLang="zh-CN">
                <a:solidFill>
                  <a:srgbClr val="000000"/>
                </a:solidFill>
              </a:rPr>
              <a:t>Page </a:t>
            </a:r>
            <a:fld id="{C4ABE247-67CB-4DBB-812D-2712F3115970}" type="slidenum">
              <a:rPr lang="de-DE" altLang="zh-CN">
                <a:solidFill>
                  <a:srgbClr val="000000"/>
                </a:solidFill>
              </a:rPr>
            </a:fld>
            <a:endParaRPr lang="en-GB" altLang="zh-CN" dirty="0">
              <a:solidFill>
                <a:srgbClr val="000000"/>
              </a:solidFill>
            </a:endParaRPr>
          </a:p>
        </p:txBody>
      </p:sp>
    </p:spTree>
  </p:cSld>
  <p:clrMapOvr>
    <a:masterClrMapping/>
  </p:clrMapOvr>
  <p:transition advClick="0" advTm="8000">
    <p:fade thruBlk="1"/>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17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427" tIns="45714" rIns="91427" bIns="45714"/>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25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427" tIns="45714" rIns="91427" bIns="45714"/>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14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427" tIns="45714" rIns="91427" bIns="45714"/>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388" tIns="45696" rIns="91388" bIns="45696"/>
          <a:lstStyle/>
          <a:p>
            <a:r>
              <a:rPr lang="zh-CN" altLang="en-US" smtClean="0"/>
              <a:t>单击此处编辑母版标题样式</a:t>
            </a:r>
            <a:endParaRPr lang="en-US"/>
          </a:p>
        </p:txBody>
      </p:sp>
      <p:sp>
        <p:nvSpPr>
          <p:cNvPr id="4" name="Content Placeholder 3"/>
          <p:cNvSpPr>
            <a:spLocks noGrp="1"/>
          </p:cNvSpPr>
          <p:nvPr>
            <p:ph sz="quarter" idx="10"/>
          </p:nvPr>
        </p:nvSpPr>
        <p:spPr>
          <a:xfrm>
            <a:off x="755650" y="972764"/>
            <a:ext cx="7596000" cy="3600000"/>
          </a:xfrm>
          <a:prstGeom prst="rect">
            <a:avLst/>
          </a:prstGeom>
        </p:spPr>
        <p:txBody>
          <a:bodyPr lIns="91388" tIns="45696" rIns="91388" bIns="45696"/>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en-US" dirty="0"/>
          </a:p>
        </p:txBody>
      </p:sp>
    </p:spTree>
  </p:cSld>
  <p:clrMapOvr>
    <a:masterClrMapping/>
  </p:clrMapOvr>
  <p:transition advClick="0" advTm="8000">
    <p:fade thruBlk="1"/>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type="obj">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a:xfrm>
            <a:off x="657058" y="244079"/>
            <a:ext cx="7829891" cy="441721"/>
          </a:xfrm>
          <a:prstGeom prst="rect">
            <a:avLst/>
          </a:prstGeom>
        </p:spPr>
        <p:txBody>
          <a:bodyPr lIns="68562" tIns="34281" rIns="68562" bIns="34281"/>
          <a:lstStyle/>
          <a:p>
            <a:r>
              <a:rPr lang="zh-CN" altLang="en-US" dirty="0" smtClean="0"/>
              <a:t>单击此处编辑母版标题样式</a:t>
            </a:r>
            <a:endParaRPr lang="zh-CN" altLang="en-US" dirty="0"/>
          </a:p>
        </p:txBody>
      </p:sp>
      <p:sp>
        <p:nvSpPr>
          <p:cNvPr id="3" name="内容占位符 2"/>
          <p:cNvSpPr>
            <a:spLocks noGrp="1"/>
          </p:cNvSpPr>
          <p:nvPr>
            <p:ph idx="1"/>
          </p:nvPr>
        </p:nvSpPr>
        <p:spPr>
          <a:xfrm>
            <a:off x="657054" y="850659"/>
            <a:ext cx="7829892" cy="3516557"/>
          </a:xfrm>
          <a:prstGeom prst="rect">
            <a:avLst/>
          </a:prstGeom>
        </p:spPr>
        <p:txBody>
          <a:bodyPr lIns="68562" tIns="34281" rIns="68562" bIns="34281"/>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Tree>
  </p:cSld>
  <p:clrMapOvr>
    <a:masterClrMapping/>
  </p:clrMapOvr>
  <p:transition advClick="0" advTm="8000">
    <p:fade thruBlk="1"/>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6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19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68562" tIns="34281" rIns="68562" bIns="34281"/>
          <a:lstStyle/>
          <a:p>
            <a:r>
              <a:rPr lang="en-US" smtClean="0"/>
              <a:t>Click to edit Master title style</a:t>
            </a:r>
            <a:endParaRPr lang="en-US"/>
          </a:p>
        </p:txBody>
      </p:sp>
      <p:sp>
        <p:nvSpPr>
          <p:cNvPr id="4" name="Content Placeholder 3"/>
          <p:cNvSpPr>
            <a:spLocks noGrp="1"/>
          </p:cNvSpPr>
          <p:nvPr>
            <p:ph sz="quarter" idx="10"/>
          </p:nvPr>
        </p:nvSpPr>
        <p:spPr>
          <a:xfrm>
            <a:off x="755650" y="972764"/>
            <a:ext cx="7596000" cy="3600000"/>
          </a:xfrm>
          <a:prstGeom prst="rect">
            <a:avLst/>
          </a:prstGeom>
        </p:spPr>
        <p:txBody>
          <a:bodyPr lIns="68562" tIns="34281" rIns="68562" bIns="34281"/>
          <a:lstStyle/>
          <a:p>
            <a:pPr lvl="0"/>
            <a:r>
              <a:rPr lang="en-US" dirty="0" smtClean="0"/>
              <a:t>Click to edit Master text styles</a:t>
            </a:r>
            <a:endParaRPr lang="en-US" dirty="0" smtClean="0"/>
          </a:p>
          <a:p>
            <a:pPr lvl="1"/>
            <a:r>
              <a:rPr lang="en-US" dirty="0" smtClean="0"/>
              <a:t>Second level</a:t>
            </a:r>
            <a:endParaRPr lang="en-US" dirty="0" smtClean="0"/>
          </a:p>
          <a:p>
            <a:pPr lvl="2"/>
            <a:r>
              <a:rPr lang="en-US" dirty="0" smtClean="0"/>
              <a:t>Third level</a:t>
            </a:r>
            <a:endParaRPr lang="en-US" dirty="0" smtClean="0"/>
          </a:p>
          <a:p>
            <a:pPr lvl="3"/>
            <a:r>
              <a:rPr lang="en-US" dirty="0" smtClean="0"/>
              <a:t>Fourth level</a:t>
            </a:r>
            <a:endParaRPr lang="en-US" dirty="0" smtClean="0"/>
          </a:p>
          <a:p>
            <a:pPr lvl="4"/>
            <a:r>
              <a:rPr lang="en-US" dirty="0" smtClean="0"/>
              <a:t>Fifth level</a:t>
            </a:r>
            <a:endParaRPr lang="en-US" dirty="0"/>
          </a:p>
        </p:txBody>
      </p:sp>
    </p:spTree>
  </p:cSld>
  <p:clrMapOvr>
    <a:masterClrMapping/>
  </p:clrMapOvr>
  <p:transition advClick="0" advTm="8000">
    <p:fade thruBlk="1"/>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456572" y="206375"/>
            <a:ext cx="8230864" cy="857250"/>
          </a:xfrm>
          <a:prstGeom prst="rect">
            <a:avLst/>
          </a:prstGeom>
        </p:spPr>
        <p:txBody>
          <a:bodyPr lIns="68562" tIns="34281" rIns="68562" bIns="34281"/>
          <a:lstStyle>
            <a:lvl1pPr>
              <a:defRPr/>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456569" y="1150938"/>
            <a:ext cx="4040274" cy="480786"/>
          </a:xfrm>
          <a:prstGeom prst="rect">
            <a:avLst/>
          </a:prstGeom>
        </p:spPr>
        <p:txBody>
          <a:bodyPr lIns="68562" tIns="34281" rIns="68562" bIns="34281" anchor="b"/>
          <a:lstStyle>
            <a:lvl1pPr marL="0" indent="0">
              <a:buNone/>
              <a:defRPr sz="1600" b="1"/>
            </a:lvl1pPr>
            <a:lvl2pPr marL="313055" indent="0">
              <a:buNone/>
              <a:defRPr sz="1300" b="1"/>
            </a:lvl2pPr>
            <a:lvl3pPr marL="625475" indent="0">
              <a:buNone/>
              <a:defRPr sz="1200" b="1"/>
            </a:lvl3pPr>
            <a:lvl4pPr marL="938530" indent="0">
              <a:buNone/>
              <a:defRPr sz="1100" b="1"/>
            </a:lvl4pPr>
            <a:lvl5pPr marL="1250950" indent="0">
              <a:buNone/>
              <a:defRPr sz="1100" b="1"/>
            </a:lvl5pPr>
            <a:lvl6pPr marL="1564005" indent="0">
              <a:buNone/>
              <a:defRPr sz="1100" b="1"/>
            </a:lvl6pPr>
            <a:lvl7pPr marL="1876425" indent="0">
              <a:buNone/>
              <a:defRPr sz="1100" b="1"/>
            </a:lvl7pPr>
            <a:lvl8pPr marL="2189480" indent="0">
              <a:buNone/>
              <a:defRPr sz="1100" b="1"/>
            </a:lvl8pPr>
            <a:lvl9pPr marL="2501900" indent="0">
              <a:buNone/>
              <a:defRPr sz="1100" b="1"/>
            </a:lvl9pPr>
          </a:lstStyle>
          <a:p>
            <a:pPr lvl="0"/>
            <a:r>
              <a:rPr lang="zh-CN" altLang="en-US" smtClean="0"/>
              <a:t>单击此处编辑母版文本样式</a:t>
            </a:r>
            <a:endParaRPr lang="zh-CN" altLang="en-US" smtClean="0"/>
          </a:p>
        </p:txBody>
      </p:sp>
      <p:sp>
        <p:nvSpPr>
          <p:cNvPr id="4" name="内容占位符 3"/>
          <p:cNvSpPr>
            <a:spLocks noGrp="1"/>
          </p:cNvSpPr>
          <p:nvPr>
            <p:ph sz="half" idx="2"/>
          </p:nvPr>
        </p:nvSpPr>
        <p:spPr>
          <a:xfrm>
            <a:off x="456569" y="1631729"/>
            <a:ext cx="4040274" cy="2962955"/>
          </a:xfrm>
          <a:prstGeom prst="rect">
            <a:avLst/>
          </a:prstGeom>
        </p:spPr>
        <p:txBody>
          <a:bodyPr lIns="68562" tIns="34281" rIns="68562" bIns="34281"/>
          <a:lstStyle>
            <a:lvl1pPr>
              <a:defRPr sz="1600"/>
            </a:lvl1pPr>
            <a:lvl2pPr>
              <a:defRPr sz="1300"/>
            </a:lvl2pPr>
            <a:lvl3pPr>
              <a:defRPr sz="1200"/>
            </a:lvl3pPr>
            <a:lvl4pPr>
              <a:defRPr sz="1100"/>
            </a:lvl4pPr>
            <a:lvl5pPr>
              <a:defRPr sz="1100"/>
            </a:lvl5pPr>
            <a:lvl6pPr>
              <a:defRPr sz="1100"/>
            </a:lvl6pPr>
            <a:lvl7pPr>
              <a:defRPr sz="1100"/>
            </a:lvl7pPr>
            <a:lvl8pPr>
              <a:defRPr sz="1100"/>
            </a:lvl8pPr>
            <a:lvl9pPr>
              <a:defRPr sz="11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文本占位符 4"/>
          <p:cNvSpPr>
            <a:spLocks noGrp="1"/>
          </p:cNvSpPr>
          <p:nvPr>
            <p:ph type="body" sz="quarter" idx="3"/>
          </p:nvPr>
        </p:nvSpPr>
        <p:spPr>
          <a:xfrm>
            <a:off x="4644348" y="1150938"/>
            <a:ext cx="4043084" cy="480786"/>
          </a:xfrm>
          <a:prstGeom prst="rect">
            <a:avLst/>
          </a:prstGeom>
        </p:spPr>
        <p:txBody>
          <a:bodyPr lIns="68562" tIns="34281" rIns="68562" bIns="34281" anchor="b"/>
          <a:lstStyle>
            <a:lvl1pPr marL="0" indent="0">
              <a:buNone/>
              <a:defRPr sz="1600" b="1"/>
            </a:lvl1pPr>
            <a:lvl2pPr marL="313055" indent="0">
              <a:buNone/>
              <a:defRPr sz="1300" b="1"/>
            </a:lvl2pPr>
            <a:lvl3pPr marL="625475" indent="0">
              <a:buNone/>
              <a:defRPr sz="1200" b="1"/>
            </a:lvl3pPr>
            <a:lvl4pPr marL="938530" indent="0">
              <a:buNone/>
              <a:defRPr sz="1100" b="1"/>
            </a:lvl4pPr>
            <a:lvl5pPr marL="1250950" indent="0">
              <a:buNone/>
              <a:defRPr sz="1100" b="1"/>
            </a:lvl5pPr>
            <a:lvl6pPr marL="1564005" indent="0">
              <a:buNone/>
              <a:defRPr sz="1100" b="1"/>
            </a:lvl6pPr>
            <a:lvl7pPr marL="1876425" indent="0">
              <a:buNone/>
              <a:defRPr sz="1100" b="1"/>
            </a:lvl7pPr>
            <a:lvl8pPr marL="2189480" indent="0">
              <a:buNone/>
              <a:defRPr sz="1100" b="1"/>
            </a:lvl8pPr>
            <a:lvl9pPr marL="2501900" indent="0">
              <a:buNone/>
              <a:defRPr sz="1100" b="1"/>
            </a:lvl9pPr>
          </a:lstStyle>
          <a:p>
            <a:pPr lvl="0"/>
            <a:r>
              <a:rPr lang="zh-CN" altLang="en-US" smtClean="0"/>
              <a:t>单击此处编辑母版文本样式</a:t>
            </a:r>
            <a:endParaRPr lang="zh-CN" altLang="en-US" smtClean="0"/>
          </a:p>
        </p:txBody>
      </p:sp>
      <p:sp>
        <p:nvSpPr>
          <p:cNvPr id="6" name="内容占位符 5"/>
          <p:cNvSpPr>
            <a:spLocks noGrp="1"/>
          </p:cNvSpPr>
          <p:nvPr>
            <p:ph sz="quarter" idx="4"/>
          </p:nvPr>
        </p:nvSpPr>
        <p:spPr>
          <a:xfrm>
            <a:off x="4644348" y="1631729"/>
            <a:ext cx="4043084" cy="2962955"/>
          </a:xfrm>
          <a:prstGeom prst="rect">
            <a:avLst/>
          </a:prstGeom>
        </p:spPr>
        <p:txBody>
          <a:bodyPr lIns="68562" tIns="34281" rIns="68562" bIns="34281"/>
          <a:lstStyle>
            <a:lvl1pPr>
              <a:defRPr sz="1600"/>
            </a:lvl1pPr>
            <a:lvl2pPr>
              <a:defRPr sz="1300"/>
            </a:lvl2pPr>
            <a:lvl3pPr>
              <a:defRPr sz="1200"/>
            </a:lvl3pPr>
            <a:lvl4pPr>
              <a:defRPr sz="1100"/>
            </a:lvl4pPr>
            <a:lvl5pPr>
              <a:defRPr sz="1100"/>
            </a:lvl5pPr>
            <a:lvl6pPr>
              <a:defRPr sz="1100"/>
            </a:lvl6pPr>
            <a:lvl7pPr>
              <a:defRPr sz="1100"/>
            </a:lvl7pPr>
            <a:lvl8pPr>
              <a:defRPr sz="1100"/>
            </a:lvl8pPr>
            <a:lvl9pPr>
              <a:defRPr sz="11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7" name="日期占位符 6"/>
          <p:cNvSpPr>
            <a:spLocks noGrp="1"/>
          </p:cNvSpPr>
          <p:nvPr>
            <p:ph type="dt" sz="half" idx="10"/>
          </p:nvPr>
        </p:nvSpPr>
        <p:spPr>
          <a:xfrm>
            <a:off x="6361044" y="4867275"/>
            <a:ext cx="2097335" cy="341710"/>
          </a:xfrm>
          <a:prstGeom prst="rect">
            <a:avLst/>
          </a:prstGeom>
        </p:spPr>
        <p:txBody>
          <a:bodyPr lIns="68562" tIns="34281" rIns="68562" bIns="34281"/>
          <a:lstStyle>
            <a:lvl1pPr>
              <a:defRPr>
                <a:solidFill>
                  <a:srgbClr val="000000"/>
                </a:solidFill>
                <a:ea typeface="宋体" panose="02010600030101010101" pitchFamily="2" charset="-122"/>
              </a:defRPr>
            </a:lvl1pPr>
          </a:lstStyle>
          <a:p>
            <a:pPr>
              <a:defRPr/>
            </a:pPr>
            <a:r>
              <a:rPr lang="de-DE"/>
              <a:t>Page </a:t>
            </a:r>
            <a:fld id="{212E08DF-0083-4CE4-B64B-85DC2AA4BE6D}" type="slidenum">
              <a:rPr lang="de-DE"/>
            </a:fld>
            <a:endParaRPr lang="en-GB"/>
          </a:p>
        </p:txBody>
      </p:sp>
    </p:spTree>
  </p:cSld>
  <p:clrMapOvr>
    <a:masterClrMapping/>
  </p:clrMapOvr>
  <p:transition advClick="0" advTm="8000">
    <p:fade thruBlk="1"/>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336962"/>
            <a:ext cx="7632700" cy="565530"/>
          </a:xfrm>
          <a:prstGeom prst="rect">
            <a:avLst/>
          </a:prstGeom>
        </p:spPr>
        <p:txBody>
          <a:bodyPr lIns="68562" tIns="34281" rIns="68562" bIns="34281"/>
          <a:lstStyle/>
          <a:p>
            <a:r>
              <a:rPr lang="en-US" smtClean="0"/>
              <a:t>Click to edit Master title style</a:t>
            </a:r>
            <a:endParaRPr lang="en-US"/>
          </a:p>
        </p:txBody>
      </p:sp>
      <p:sp>
        <p:nvSpPr>
          <p:cNvPr id="4" name="Content Placeholder 3"/>
          <p:cNvSpPr>
            <a:spLocks noGrp="1"/>
          </p:cNvSpPr>
          <p:nvPr>
            <p:ph sz="quarter" idx="10"/>
          </p:nvPr>
        </p:nvSpPr>
        <p:spPr>
          <a:xfrm>
            <a:off x="764088" y="1221288"/>
            <a:ext cx="7615824" cy="3438558"/>
          </a:xfrm>
          <a:prstGeom prst="rect">
            <a:avLst/>
          </a:prstGeom>
        </p:spPr>
        <p:txBody>
          <a:bodyPr lIns="91427" tIns="45714" rIns="91427" bIns="45714"/>
          <a:lstStyle>
            <a:lvl1pPr>
              <a:defRPr sz="2400"/>
            </a:lvl1pPr>
            <a:lvl2pPr>
              <a:defRPr sz="2000"/>
            </a:lvl2pPr>
          </a:lstStyle>
          <a:p>
            <a:pPr lvl="0"/>
            <a:r>
              <a:rPr lang="en-US" dirty="0" smtClean="0"/>
              <a:t>Click to edit Master text styles</a:t>
            </a:r>
            <a:endParaRPr lang="en-US" dirty="0" smtClean="0"/>
          </a:p>
          <a:p>
            <a:pPr lvl="1"/>
            <a:r>
              <a:rPr lang="en-US" dirty="0" smtClean="0"/>
              <a:t>Second level</a:t>
            </a:r>
            <a:endParaRPr lang="en-US" dirty="0" smtClean="0"/>
          </a:p>
          <a:p>
            <a:pPr lvl="2"/>
            <a:r>
              <a:rPr lang="en-US" dirty="0" smtClean="0"/>
              <a:t>Third level</a:t>
            </a:r>
            <a:endParaRPr lang="en-US" dirty="0" smtClean="0"/>
          </a:p>
          <a:p>
            <a:pPr lvl="3"/>
            <a:r>
              <a:rPr lang="en-US" dirty="0" smtClean="0"/>
              <a:t>Fourth level</a:t>
            </a:r>
            <a:endParaRPr lang="en-US" dirty="0" smtClean="0"/>
          </a:p>
          <a:p>
            <a:pPr lvl="4"/>
            <a:r>
              <a:rPr lang="en-US" dirty="0" smtClean="0"/>
              <a:t>Fifth level</a:t>
            </a:r>
            <a:endParaRPr lang="en-US" dirty="0"/>
          </a:p>
        </p:txBody>
      </p:sp>
    </p:spTree>
  </p:cSld>
  <p:clrMapOvr>
    <a:masterClrMapping/>
  </p:clrMapOvr>
  <p:transition advClick="0" advTm="8000">
    <p:fade thruBlk="1"/>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9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427" tIns="45714" rIns="91427" bIns="45714"/>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lIns="91427" tIns="45714" rIns="91427" bIns="45714"/>
          <a:lstStyle/>
          <a:p>
            <a:r>
              <a:rPr lang="en-US" smtClean="0"/>
              <a:t>Click to edit Master title style</a:t>
            </a:r>
            <a:endParaRPr lang="en-US"/>
          </a:p>
        </p:txBody>
      </p:sp>
    </p:spTree>
  </p:cSld>
  <p:clrMapOvr>
    <a:masterClrMapping/>
  </p:clrMapOvr>
  <p:transition advClick="0" advTm="8000">
    <p:fade thruBlk="1"/>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titleOnly">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585635" y="205978"/>
            <a:ext cx="8229838" cy="857250"/>
          </a:xfrm>
          <a:prstGeom prst="rect">
            <a:avLst/>
          </a:prstGeom>
        </p:spPr>
        <p:txBody>
          <a:bodyPr lIns="68552" tIns="34276" rIns="68552" bIns="34276"/>
          <a:lstStyle/>
          <a:p>
            <a:r>
              <a:rPr lang="zh-CN" altLang="en-US" smtClean="0"/>
              <a:t>单击此处编辑母版标题样式</a:t>
            </a:r>
            <a:endParaRPr lang="zh-CN" altLang="en-US"/>
          </a:p>
        </p:txBody>
      </p:sp>
      <p:sp>
        <p:nvSpPr>
          <p:cNvPr id="3" name="Rectangle 80"/>
          <p:cNvSpPr>
            <a:spLocks noGrp="1" noChangeArrowheads="1"/>
          </p:cNvSpPr>
          <p:nvPr>
            <p:ph type="dt" sz="half" idx="10"/>
          </p:nvPr>
        </p:nvSpPr>
        <p:spPr>
          <a:xfrm>
            <a:off x="5931340" y="4801791"/>
            <a:ext cx="1057000" cy="826294"/>
          </a:xfrm>
          <a:prstGeom prst="rect">
            <a:avLst/>
          </a:prstGeom>
        </p:spPr>
        <p:txBody>
          <a:bodyPr lIns="68552" tIns="34276" rIns="68552" bIns="34276"/>
          <a:lstStyle>
            <a:lvl1pPr>
              <a:defRPr>
                <a:ea typeface="宋体" panose="02010600030101010101" pitchFamily="2" charset="-122"/>
              </a:defRPr>
            </a:lvl1pPr>
          </a:lstStyle>
          <a:p>
            <a:pPr>
              <a:defRPr/>
            </a:pPr>
            <a:endParaRPr lang="de-DE" altLang="zh-CN">
              <a:solidFill>
                <a:srgbClr val="000000"/>
              </a:solidFill>
            </a:endParaRPr>
          </a:p>
          <a:p>
            <a:pPr>
              <a:defRPr/>
            </a:pPr>
            <a:r>
              <a:rPr lang="de-DE" altLang="zh-CN">
                <a:solidFill>
                  <a:srgbClr val="000000"/>
                </a:solidFill>
              </a:rPr>
              <a:t>Page </a:t>
            </a:r>
            <a:fld id="{C4ABE247-67CB-4DBB-812D-2712F3115970}" type="slidenum">
              <a:rPr lang="de-DE" altLang="zh-CN">
                <a:solidFill>
                  <a:srgbClr val="000000"/>
                </a:solidFill>
              </a:rPr>
            </a:fld>
            <a:endParaRPr lang="en-GB" altLang="zh-CN" dirty="0">
              <a:solidFill>
                <a:srgbClr val="000000"/>
              </a:solidFill>
            </a:endParaRPr>
          </a:p>
        </p:txBody>
      </p:sp>
    </p:spTree>
  </p:cSld>
  <p:clrMapOvr>
    <a:masterClrMapping/>
  </p:clrMapOvr>
  <p:transition advClick="0" advTm="8000">
    <p:fade thruBlk="1"/>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49" y="276776"/>
            <a:ext cx="8233971" cy="559338"/>
          </a:xfrm>
          <a:prstGeom prst="rect">
            <a:avLst/>
          </a:prstGeom>
        </p:spPr>
        <p:txBody>
          <a:bodyPr lIns="68547" tIns="34274" rIns="68547" bIns="34274"/>
          <a:lstStyle>
            <a:lvl1pPr>
              <a:defRPr sz="2400" b="1">
                <a:latin typeface="黑体" panose="02010609060101010101" pitchFamily="49" charset="-122"/>
                <a:ea typeface="黑体" panose="02010609060101010101" pitchFamily="49" charset="-122"/>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1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49" y="276776"/>
            <a:ext cx="8233971" cy="559338"/>
          </a:xfrm>
          <a:prstGeom prst="rect">
            <a:avLst/>
          </a:prstGeom>
        </p:spPr>
        <p:txBody>
          <a:bodyPr lIns="68547" tIns="34274" rIns="68547" bIns="34274"/>
          <a:lstStyle>
            <a:lvl1pPr>
              <a:defRPr sz="2400" b="1">
                <a:latin typeface="黑体" panose="02010609060101010101" pitchFamily="49" charset="-122"/>
                <a:ea typeface="黑体" panose="02010609060101010101" pitchFamily="49" charset="-122"/>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421135" y="402022"/>
            <a:ext cx="8365056" cy="559338"/>
          </a:xfrm>
          <a:prstGeom prst="rect">
            <a:avLst/>
          </a:prstGeom>
        </p:spPr>
        <p:txBody>
          <a:bodyPr/>
          <a:lstStyle>
            <a:lvl1pPr>
              <a:defRPr sz="2400" b="1">
                <a:solidFill>
                  <a:srgbClr val="C00000"/>
                </a:solidFill>
                <a:latin typeface="Arial" panose="020B0604020202020204" pitchFamily="34" charset="0"/>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8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49" y="276776"/>
            <a:ext cx="8233971" cy="559338"/>
          </a:xfrm>
          <a:prstGeom prst="rect">
            <a:avLst/>
          </a:prstGeom>
        </p:spPr>
        <p:txBody>
          <a:bodyPr lIns="68547" tIns="34274" rIns="68547" bIns="34274"/>
          <a:lstStyle>
            <a:lvl1pPr>
              <a:defRPr sz="2400" b="1">
                <a:latin typeface="黑体" panose="02010609060101010101" pitchFamily="49" charset="-122"/>
                <a:ea typeface="黑体" panose="02010609060101010101" pitchFamily="49" charset="-122"/>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421135" y="402022"/>
            <a:ext cx="8365056" cy="559338"/>
          </a:xfrm>
          <a:prstGeom prst="rect">
            <a:avLst/>
          </a:prstGeom>
        </p:spPr>
        <p:txBody>
          <a:bodyPr/>
          <a:lstStyle>
            <a:lvl1pPr>
              <a:defRPr sz="2400" b="1">
                <a:solidFill>
                  <a:srgbClr val="C00000"/>
                </a:solidFill>
                <a:latin typeface="Arial" panose="020B0604020202020204" pitchFamily="34" charset="0"/>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9_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755650" y="276776"/>
            <a:ext cx="7632700" cy="559338"/>
          </a:xfrm>
          <a:prstGeom prst="rect">
            <a:avLst/>
          </a:prstGeom>
        </p:spPr>
        <p:txBody>
          <a:bodyPr/>
          <a:lstStyle>
            <a:lvl1pPr>
              <a:defRPr>
                <a:latin typeface="微软雅黑" panose="020B0503020204020204" pitchFamily="34" charset="-122"/>
                <a:ea typeface="微软雅黑" panose="020B0503020204020204" pitchFamily="34" charset="-122"/>
                <a:cs typeface="Arial" panose="020B0604020202020204" pitchFamily="34" charset="0"/>
              </a:defRPr>
            </a:lvl1pPr>
          </a:lstStyle>
          <a:p>
            <a:r>
              <a:rPr lang="en-US" dirty="0" smtClean="0"/>
              <a:t>Click to edit Master title style</a:t>
            </a:r>
            <a:endParaRPr lang="en-US" dirty="0"/>
          </a:p>
        </p:txBody>
      </p:sp>
    </p:spTree>
  </p:cSld>
  <p:clrMapOvr>
    <a:masterClrMapping/>
  </p:clrMapOvr>
  <p:transition advClick="0" advTm="8000">
    <p:fade thruBlk="1"/>
  </p:transition>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3" Type="http://schemas.openxmlformats.org/officeDocument/2006/relationships/theme" Target="../theme/theme1.xml"/><Relationship Id="rId32" Type="http://schemas.openxmlformats.org/officeDocument/2006/relationships/image" Target="../media/image4.wmf"/><Relationship Id="rId31" Type="http://schemas.openxmlformats.org/officeDocument/2006/relationships/image" Target="../media/image3.wmf"/><Relationship Id="rId30" Type="http://schemas.openxmlformats.org/officeDocument/2006/relationships/image" Target="../media/image2.png"/><Relationship Id="rId3" Type="http://schemas.openxmlformats.org/officeDocument/2006/relationships/slideLayout" Target="../slideLayouts/slideLayout3.xml"/><Relationship Id="rId29" Type="http://schemas.openxmlformats.org/officeDocument/2006/relationships/image" Target="../media/image1.jpeg"/><Relationship Id="rId28" Type="http://schemas.openxmlformats.org/officeDocument/2006/relationships/slideLayout" Target="../slideLayouts/slideLayout28.xml"/><Relationship Id="rId27" Type="http://schemas.openxmlformats.org/officeDocument/2006/relationships/slideLayout" Target="../slideLayouts/slideLayout27.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0" Type="http://schemas.openxmlformats.org/officeDocument/2006/relationships/slideLayout" Target="../slideLayouts/slideLayout20.xml"/><Relationship Id="rId2" Type="http://schemas.openxmlformats.org/officeDocument/2006/relationships/slideLayout" Target="../slideLayouts/slideLayout2.xml"/><Relationship Id="rId19" Type="http://schemas.openxmlformats.org/officeDocument/2006/relationships/slideLayout" Target="../slideLayouts/slideLayout19.xml"/><Relationship Id="rId18" Type="http://schemas.openxmlformats.org/officeDocument/2006/relationships/slideLayout" Target="../slideLayouts/slideLayout1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10.xml.rels><?xml version="1.0" encoding="UTF-8" standalone="yes"?>
<Relationships xmlns="http://schemas.openxmlformats.org/package/2006/relationships"><Relationship Id="rId7" Type="http://schemas.openxmlformats.org/officeDocument/2006/relationships/theme" Target="../theme/theme10.xml"/><Relationship Id="rId6" Type="http://schemas.openxmlformats.org/officeDocument/2006/relationships/image" Target="../media/image4.wmf"/><Relationship Id="rId5" Type="http://schemas.openxmlformats.org/officeDocument/2006/relationships/image" Target="../media/image7.wmf"/><Relationship Id="rId4" Type="http://schemas.openxmlformats.org/officeDocument/2006/relationships/image" Target="../media/image6.png"/><Relationship Id="rId3" Type="http://schemas.openxmlformats.org/officeDocument/2006/relationships/image" Target="../media/image9.jpeg"/><Relationship Id="rId2" Type="http://schemas.openxmlformats.org/officeDocument/2006/relationships/slideLayout" Target="../slideLayouts/slideLayout81.xml"/><Relationship Id="rId1" Type="http://schemas.openxmlformats.org/officeDocument/2006/relationships/slideLayout" Target="../slideLayouts/slideLayout80.xml"/></Relationships>
</file>

<file path=ppt/slideMasters/_rels/slideMaster2.xml.rels><?xml version="1.0" encoding="UTF-8" standalone="yes"?>
<Relationships xmlns="http://schemas.openxmlformats.org/package/2006/relationships"><Relationship Id="rId4" Type="http://schemas.openxmlformats.org/officeDocument/2006/relationships/theme" Target="../theme/theme2.xml"/><Relationship Id="rId3" Type="http://schemas.openxmlformats.org/officeDocument/2006/relationships/image" Target="../media/image5.png"/><Relationship Id="rId2" Type="http://schemas.openxmlformats.org/officeDocument/2006/relationships/slideLayout" Target="../slideLayouts/slideLayout30.xml"/><Relationship Id="rId1"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6" Type="http://schemas.openxmlformats.org/officeDocument/2006/relationships/theme" Target="../theme/theme3.xml"/><Relationship Id="rId5" Type="http://schemas.openxmlformats.org/officeDocument/2006/relationships/image" Target="../media/image4.wmf"/><Relationship Id="rId4" Type="http://schemas.openxmlformats.org/officeDocument/2006/relationships/image" Target="../media/image3.wmf"/><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9" Type="http://schemas.openxmlformats.org/officeDocument/2006/relationships/slideLayout" Target="../slideLayouts/slideLayout40.xml"/><Relationship Id="rId8" Type="http://schemas.openxmlformats.org/officeDocument/2006/relationships/slideLayout" Target="../slideLayouts/slideLayout39.xml"/><Relationship Id="rId7" Type="http://schemas.openxmlformats.org/officeDocument/2006/relationships/slideLayout" Target="../slideLayouts/slideLayout38.xml"/><Relationship Id="rId6" Type="http://schemas.openxmlformats.org/officeDocument/2006/relationships/slideLayout" Target="../slideLayouts/slideLayout37.xml"/><Relationship Id="rId5" Type="http://schemas.openxmlformats.org/officeDocument/2006/relationships/slideLayout" Target="../slideLayouts/slideLayout36.xml"/><Relationship Id="rId4" Type="http://schemas.openxmlformats.org/officeDocument/2006/relationships/slideLayout" Target="../slideLayouts/slideLayout35.xml"/><Relationship Id="rId3" Type="http://schemas.openxmlformats.org/officeDocument/2006/relationships/slideLayout" Target="../slideLayouts/slideLayout34.xml"/><Relationship Id="rId2" Type="http://schemas.openxmlformats.org/officeDocument/2006/relationships/slideLayout" Target="../slideLayouts/slideLayout33.xml"/><Relationship Id="rId19" Type="http://schemas.openxmlformats.org/officeDocument/2006/relationships/theme" Target="../theme/theme4.xml"/><Relationship Id="rId18" Type="http://schemas.openxmlformats.org/officeDocument/2006/relationships/image" Target="../media/image4.wmf"/><Relationship Id="rId17" Type="http://schemas.openxmlformats.org/officeDocument/2006/relationships/image" Target="../media/image8.wmf"/><Relationship Id="rId16" Type="http://schemas.openxmlformats.org/officeDocument/2006/relationships/image" Target="../media/image7.wmf"/><Relationship Id="rId15" Type="http://schemas.openxmlformats.org/officeDocument/2006/relationships/image" Target="../media/image6.png"/><Relationship Id="rId14" Type="http://schemas.openxmlformats.org/officeDocument/2006/relationships/slideLayout" Target="../slideLayouts/slideLayout45.xml"/><Relationship Id="rId13" Type="http://schemas.openxmlformats.org/officeDocument/2006/relationships/slideLayout" Target="../slideLayouts/slideLayout44.xml"/><Relationship Id="rId12" Type="http://schemas.openxmlformats.org/officeDocument/2006/relationships/slideLayout" Target="../slideLayouts/slideLayout43.xml"/><Relationship Id="rId11" Type="http://schemas.openxmlformats.org/officeDocument/2006/relationships/slideLayout" Target="../slideLayouts/slideLayout42.xml"/><Relationship Id="rId10" Type="http://schemas.openxmlformats.org/officeDocument/2006/relationships/slideLayout" Target="../slideLayouts/slideLayout41.xml"/><Relationship Id="rId1" Type="http://schemas.openxmlformats.org/officeDocument/2006/relationships/slideLayout" Target="../slideLayouts/slideLayout32.xml"/></Relationships>
</file>

<file path=ppt/slideMasters/_rels/slideMaster5.xml.rels><?xml version="1.0" encoding="UTF-8" standalone="yes"?>
<Relationships xmlns="http://schemas.openxmlformats.org/package/2006/relationships"><Relationship Id="rId9" Type="http://schemas.openxmlformats.org/officeDocument/2006/relationships/slideLayout" Target="../slideLayouts/slideLayout54.xml"/><Relationship Id="rId8" Type="http://schemas.openxmlformats.org/officeDocument/2006/relationships/slideLayout" Target="../slideLayouts/slideLayout53.xml"/><Relationship Id="rId7" Type="http://schemas.openxmlformats.org/officeDocument/2006/relationships/slideLayout" Target="../slideLayouts/slideLayout52.xml"/><Relationship Id="rId6" Type="http://schemas.openxmlformats.org/officeDocument/2006/relationships/slideLayout" Target="../slideLayouts/slideLayout51.xml"/><Relationship Id="rId5" Type="http://schemas.openxmlformats.org/officeDocument/2006/relationships/slideLayout" Target="../slideLayouts/slideLayout50.xml"/><Relationship Id="rId4" Type="http://schemas.openxmlformats.org/officeDocument/2006/relationships/slideLayout" Target="../slideLayouts/slideLayout49.xml"/><Relationship Id="rId3" Type="http://schemas.openxmlformats.org/officeDocument/2006/relationships/slideLayout" Target="../slideLayouts/slideLayout48.xml"/><Relationship Id="rId27" Type="http://schemas.openxmlformats.org/officeDocument/2006/relationships/theme" Target="../theme/theme5.xml"/><Relationship Id="rId26" Type="http://schemas.openxmlformats.org/officeDocument/2006/relationships/image" Target="../media/image4.wmf"/><Relationship Id="rId25" Type="http://schemas.openxmlformats.org/officeDocument/2006/relationships/image" Target="../media/image8.wmf"/><Relationship Id="rId24" Type="http://schemas.openxmlformats.org/officeDocument/2006/relationships/image" Target="../media/image7.wmf"/><Relationship Id="rId23" Type="http://schemas.openxmlformats.org/officeDocument/2006/relationships/image" Target="../media/image6.png"/><Relationship Id="rId22" Type="http://schemas.openxmlformats.org/officeDocument/2006/relationships/slideLayout" Target="../slideLayouts/slideLayout67.xml"/><Relationship Id="rId21" Type="http://schemas.openxmlformats.org/officeDocument/2006/relationships/slideLayout" Target="../slideLayouts/slideLayout66.xml"/><Relationship Id="rId20" Type="http://schemas.openxmlformats.org/officeDocument/2006/relationships/slideLayout" Target="../slideLayouts/slideLayout65.xml"/><Relationship Id="rId2" Type="http://schemas.openxmlformats.org/officeDocument/2006/relationships/slideLayout" Target="../slideLayouts/slideLayout47.xml"/><Relationship Id="rId19" Type="http://schemas.openxmlformats.org/officeDocument/2006/relationships/slideLayout" Target="../slideLayouts/slideLayout64.xml"/><Relationship Id="rId18" Type="http://schemas.openxmlformats.org/officeDocument/2006/relationships/slideLayout" Target="../slideLayouts/slideLayout63.xml"/><Relationship Id="rId17" Type="http://schemas.openxmlformats.org/officeDocument/2006/relationships/slideLayout" Target="../slideLayouts/slideLayout62.xml"/><Relationship Id="rId16" Type="http://schemas.openxmlformats.org/officeDocument/2006/relationships/slideLayout" Target="../slideLayouts/slideLayout61.xml"/><Relationship Id="rId15" Type="http://schemas.openxmlformats.org/officeDocument/2006/relationships/slideLayout" Target="../slideLayouts/slideLayout60.xml"/><Relationship Id="rId14" Type="http://schemas.openxmlformats.org/officeDocument/2006/relationships/slideLayout" Target="../slideLayouts/slideLayout59.xml"/><Relationship Id="rId13" Type="http://schemas.openxmlformats.org/officeDocument/2006/relationships/slideLayout" Target="../slideLayouts/slideLayout58.xml"/><Relationship Id="rId12" Type="http://schemas.openxmlformats.org/officeDocument/2006/relationships/slideLayout" Target="../slideLayouts/slideLayout57.xml"/><Relationship Id="rId11" Type="http://schemas.openxmlformats.org/officeDocument/2006/relationships/slideLayout" Target="../slideLayouts/slideLayout56.xml"/><Relationship Id="rId10" Type="http://schemas.openxmlformats.org/officeDocument/2006/relationships/slideLayout" Target="../slideLayouts/slideLayout55.xml"/><Relationship Id="rId1" Type="http://schemas.openxmlformats.org/officeDocument/2006/relationships/slideLayout" Target="../slideLayouts/slideLayout46.xml"/></Relationships>
</file>

<file path=ppt/slideMasters/_rels/slideMaster6.xml.rels><?xml version="1.0" encoding="UTF-8" standalone="yes"?>
<Relationships xmlns="http://schemas.openxmlformats.org/package/2006/relationships"><Relationship Id="rId9" Type="http://schemas.openxmlformats.org/officeDocument/2006/relationships/image" Target="../media/image6.png"/><Relationship Id="rId8" Type="http://schemas.openxmlformats.org/officeDocument/2006/relationships/slideLayout" Target="../slideLayouts/slideLayout75.xml"/><Relationship Id="rId7" Type="http://schemas.openxmlformats.org/officeDocument/2006/relationships/slideLayout" Target="../slideLayouts/slideLayout74.xml"/><Relationship Id="rId6" Type="http://schemas.openxmlformats.org/officeDocument/2006/relationships/slideLayout" Target="../slideLayouts/slideLayout73.xml"/><Relationship Id="rId5" Type="http://schemas.openxmlformats.org/officeDocument/2006/relationships/slideLayout" Target="../slideLayouts/slideLayout72.xml"/><Relationship Id="rId4" Type="http://schemas.openxmlformats.org/officeDocument/2006/relationships/slideLayout" Target="../slideLayouts/slideLayout71.xml"/><Relationship Id="rId3" Type="http://schemas.openxmlformats.org/officeDocument/2006/relationships/slideLayout" Target="../slideLayouts/slideLayout70.xml"/><Relationship Id="rId2" Type="http://schemas.openxmlformats.org/officeDocument/2006/relationships/slideLayout" Target="../slideLayouts/slideLayout69.xml"/><Relationship Id="rId13" Type="http://schemas.openxmlformats.org/officeDocument/2006/relationships/theme" Target="../theme/theme6.xml"/><Relationship Id="rId12" Type="http://schemas.openxmlformats.org/officeDocument/2006/relationships/image" Target="../media/image4.wmf"/><Relationship Id="rId11" Type="http://schemas.openxmlformats.org/officeDocument/2006/relationships/image" Target="../media/image8.wmf"/><Relationship Id="rId10" Type="http://schemas.openxmlformats.org/officeDocument/2006/relationships/image" Target="../media/image7.wmf"/><Relationship Id="rId1" Type="http://schemas.openxmlformats.org/officeDocument/2006/relationships/slideLayout" Target="../slideLayouts/slideLayout68.xml"/></Relationships>
</file>

<file path=ppt/slideMasters/_rels/slideMaster7.xml.rels><?xml version="1.0" encoding="UTF-8" standalone="yes"?>
<Relationships xmlns="http://schemas.openxmlformats.org/package/2006/relationships"><Relationship Id="rId6" Type="http://schemas.openxmlformats.org/officeDocument/2006/relationships/theme" Target="../theme/theme7.xml"/><Relationship Id="rId5" Type="http://schemas.openxmlformats.org/officeDocument/2006/relationships/image" Target="../media/image4.wmf"/><Relationship Id="rId4" Type="http://schemas.openxmlformats.org/officeDocument/2006/relationships/image" Target="../media/image7.wmf"/><Relationship Id="rId3" Type="http://schemas.openxmlformats.org/officeDocument/2006/relationships/image" Target="../media/image6.png"/><Relationship Id="rId2" Type="http://schemas.openxmlformats.org/officeDocument/2006/relationships/image" Target="../media/image9.jpeg"/><Relationship Id="rId1" Type="http://schemas.openxmlformats.org/officeDocument/2006/relationships/slideLayout" Target="../slideLayouts/slideLayout76.xml"/></Relationships>
</file>

<file path=ppt/slideMasters/_rels/slideMaster8.xml.rels><?xml version="1.0" encoding="UTF-8" standalone="yes"?>
<Relationships xmlns="http://schemas.openxmlformats.org/package/2006/relationships"><Relationship Id="rId4" Type="http://schemas.openxmlformats.org/officeDocument/2006/relationships/theme" Target="../theme/theme8.xml"/><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7" Type="http://schemas.openxmlformats.org/officeDocument/2006/relationships/theme" Target="../theme/theme9.xml"/><Relationship Id="rId6" Type="http://schemas.openxmlformats.org/officeDocument/2006/relationships/image" Target="../media/image4.wmf"/><Relationship Id="rId5" Type="http://schemas.openxmlformats.org/officeDocument/2006/relationships/image" Target="../media/image7.wmf"/><Relationship Id="rId4" Type="http://schemas.openxmlformats.org/officeDocument/2006/relationships/image" Target="../media/image6.png"/><Relationship Id="rId3" Type="http://schemas.openxmlformats.org/officeDocument/2006/relationships/image" Target="../media/image9.jpeg"/><Relationship Id="rId2" Type="http://schemas.openxmlformats.org/officeDocument/2006/relationships/slideLayout" Target="../slideLayouts/slideLayout79.xml"/><Relationship Id="rId1" Type="http://schemas.openxmlformats.org/officeDocument/2006/relationships/slideLayout" Target="../slideLayouts/slideLayout7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18" name="Picture 2" descr="E:\01 日常工作\10 多媒体\PPT内部汇报用模板\PPT封面03副本.jpg"/>
          <p:cNvPicPr>
            <a:picLocks noChangeAspect="1" noChangeArrowheads="1"/>
          </p:cNvPicPr>
          <p:nvPr userDrawn="1"/>
        </p:nvPicPr>
        <p:blipFill>
          <a:blip r:embed="rId29" cstate="print"/>
          <a:srcRect/>
          <a:stretch>
            <a:fillRect/>
          </a:stretch>
        </p:blipFill>
        <p:spPr bwMode="auto">
          <a:xfrm>
            <a:off x="0" y="0"/>
            <a:ext cx="9144000" cy="5143500"/>
          </a:xfrm>
          <a:prstGeom prst="rect">
            <a:avLst/>
          </a:prstGeom>
          <a:noFill/>
        </p:spPr>
      </p:pic>
      <p:sp>
        <p:nvSpPr>
          <p:cNvPr id="9" name="Rectangle 86"/>
          <p:cNvSpPr>
            <a:spLocks noChangeArrowheads="1"/>
          </p:cNvSpPr>
          <p:nvPr userDrawn="1"/>
        </p:nvSpPr>
        <p:spPr bwMode="auto">
          <a:xfrm>
            <a:off x="7801326" y="4145758"/>
            <a:ext cx="716570" cy="74890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8547" tIns="34274" rIns="68547" bIns="34274" anchor="ctr"/>
          <a:lstStyle/>
          <a:p>
            <a:endParaRPr lang="zh-CN" altLang="en-US" dirty="0">
              <a:solidFill>
                <a:srgbClr val="000000"/>
              </a:solidFill>
              <a:latin typeface="FrutigerNext LT Medium" pitchFamily="34" charset="0"/>
            </a:endParaRPr>
          </a:p>
        </p:txBody>
      </p:sp>
      <p:sp>
        <p:nvSpPr>
          <p:cNvPr id="11" name="Rectangle 8"/>
          <p:cNvSpPr>
            <a:spLocks noGrp="1" noChangeArrowheads="1"/>
          </p:cNvSpPr>
          <p:nvPr>
            <p:ph type="title"/>
          </p:nvPr>
        </p:nvSpPr>
        <p:spPr bwMode="auto">
          <a:xfrm>
            <a:off x="657056" y="1977630"/>
            <a:ext cx="5686135" cy="10615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34274" rIns="68547" bIns="34274" numCol="1" anchor="t" anchorCtr="0" compatLnSpc="1">
            <a:spAutoFit/>
          </a:bodyPr>
          <a:lstStyle/>
          <a:p>
            <a:pPr lvl="0"/>
            <a:r>
              <a:rPr lang="en-US" altLang="zh-CN" dirty="0" smtClean="0"/>
              <a:t>Click to edit Master title style</a:t>
            </a:r>
            <a:endParaRPr lang="zh-CN" altLang="en-US" dirty="0" smtClean="0"/>
          </a:p>
        </p:txBody>
      </p:sp>
      <p:pic>
        <p:nvPicPr>
          <p:cNvPr id="13" name="Picture 77" descr="Logo"/>
          <p:cNvPicPr>
            <a:picLocks noChangeAspect="1" noChangeArrowheads="1"/>
          </p:cNvPicPr>
          <p:nvPr userDrawn="1"/>
        </p:nvPicPr>
        <p:blipFill>
          <a:blip r:embed="rId30" cstate="email">
            <a:extLst>
              <a:ext uri="{28A0092B-C50C-407E-A947-70E740481C1C}">
                <a14:useLocalDpi xmlns:a14="http://schemas.microsoft.com/office/drawing/2010/main" val="0"/>
              </a:ext>
            </a:extLst>
          </a:blip>
          <a:srcRect/>
          <a:stretch>
            <a:fillRect/>
          </a:stretch>
        </p:blipFill>
        <p:spPr bwMode="auto">
          <a:xfrm>
            <a:off x="7794141" y="4034485"/>
            <a:ext cx="768834" cy="767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2" descr="C:\Users\z00124665\Desktop\图形2.wmf"/>
          <p:cNvPicPr>
            <a:picLocks noChangeAspect="1" noChangeArrowheads="1"/>
          </p:cNvPicPr>
          <p:nvPr userDrawn="1"/>
        </p:nvPicPr>
        <p:blipFill>
          <a:blip r:embed="rId31" cstate="print"/>
          <a:srcRect/>
          <a:stretch>
            <a:fillRect/>
          </a:stretch>
        </p:blipFill>
        <p:spPr bwMode="auto">
          <a:xfrm>
            <a:off x="666770" y="4440721"/>
            <a:ext cx="2116626" cy="367370"/>
          </a:xfrm>
          <a:prstGeom prst="rect">
            <a:avLst/>
          </a:prstGeom>
          <a:noFill/>
        </p:spPr>
      </p:pic>
      <p:pic>
        <p:nvPicPr>
          <p:cNvPr id="8" name="Picture 2" descr="C:\Users\z00124665\Desktop\A BETTER WAY SOLUTIONS.wmf"/>
          <p:cNvPicPr>
            <a:picLocks noChangeAspect="1" noChangeArrowheads="1"/>
          </p:cNvPicPr>
          <p:nvPr userDrawn="1"/>
        </p:nvPicPr>
        <p:blipFill>
          <a:blip r:embed="rId32" cstate="print"/>
          <a:srcRect/>
          <a:stretch>
            <a:fillRect/>
          </a:stretch>
        </p:blipFill>
        <p:spPr bwMode="auto">
          <a:xfrm>
            <a:off x="660400" y="934346"/>
            <a:ext cx="4117340" cy="114657"/>
          </a:xfrm>
          <a:prstGeom prst="rect">
            <a:avLst/>
          </a:prstGeom>
          <a:noFill/>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Lst>
  <p:transition advClick="0" advTm="8000">
    <p:fade thruBlk="1"/>
  </p:transition>
  <p:timing>
    <p:tnLst>
      <p:par>
        <p:cTn id="1" dur="indefinite" restart="never" nodeType="tmRoot"/>
      </p:par>
    </p:tnLst>
  </p:timing>
  <p:txStyles>
    <p:titleStyle>
      <a:lvl1pPr algn="l" rtl="0" eaLnBrk="0" fontAlgn="base" hangingPunct="0">
        <a:spcBef>
          <a:spcPct val="0"/>
        </a:spcBef>
        <a:spcAft>
          <a:spcPct val="0"/>
        </a:spcAft>
        <a:defRPr sz="3200" b="1">
          <a:solidFill>
            <a:schemeClr val="bg1"/>
          </a:solidFill>
          <a:latin typeface="FrutigerNext LT Medium" pitchFamily="34" charset="0"/>
          <a:ea typeface="黑体" panose="02010609060101010101" pitchFamily="49" charset="-122"/>
          <a:cs typeface="+mj-cs"/>
        </a:defRPr>
      </a:lvl1pPr>
      <a:lvl2pPr algn="l" rtl="0" eaLnBrk="0" fontAlgn="base" hangingPunct="0">
        <a:spcBef>
          <a:spcPct val="0"/>
        </a:spcBef>
        <a:spcAft>
          <a:spcPct val="0"/>
        </a:spcAft>
        <a:defRPr sz="3200" b="1">
          <a:solidFill>
            <a:schemeClr val="bg1"/>
          </a:solidFill>
          <a:latin typeface="FrutigerNext LT Medium" pitchFamily="34" charset="0"/>
          <a:ea typeface="黑体" panose="02010609060101010101" pitchFamily="49" charset="-122"/>
          <a:cs typeface="宋体" panose="02010600030101010101" pitchFamily="2" charset="-122"/>
        </a:defRPr>
      </a:lvl2pPr>
      <a:lvl3pPr algn="l" rtl="0" eaLnBrk="0" fontAlgn="base" hangingPunct="0">
        <a:spcBef>
          <a:spcPct val="0"/>
        </a:spcBef>
        <a:spcAft>
          <a:spcPct val="0"/>
        </a:spcAft>
        <a:defRPr sz="3200" b="1">
          <a:solidFill>
            <a:schemeClr val="bg1"/>
          </a:solidFill>
          <a:latin typeface="FrutigerNext LT Medium" pitchFamily="34" charset="0"/>
          <a:ea typeface="黑体" panose="02010609060101010101" pitchFamily="49" charset="-122"/>
          <a:cs typeface="宋体" panose="02010600030101010101" pitchFamily="2" charset="-122"/>
        </a:defRPr>
      </a:lvl3pPr>
      <a:lvl4pPr algn="l" rtl="0" eaLnBrk="0" fontAlgn="base" hangingPunct="0">
        <a:spcBef>
          <a:spcPct val="0"/>
        </a:spcBef>
        <a:spcAft>
          <a:spcPct val="0"/>
        </a:spcAft>
        <a:defRPr sz="3200" b="1">
          <a:solidFill>
            <a:schemeClr val="bg1"/>
          </a:solidFill>
          <a:latin typeface="FrutigerNext LT Medium" pitchFamily="34" charset="0"/>
          <a:ea typeface="黑体" panose="02010609060101010101" pitchFamily="49" charset="-122"/>
          <a:cs typeface="宋体" panose="02010600030101010101" pitchFamily="2" charset="-122"/>
        </a:defRPr>
      </a:lvl4pPr>
      <a:lvl5pPr algn="l" rtl="0" eaLnBrk="0" fontAlgn="base" hangingPunct="0">
        <a:spcBef>
          <a:spcPct val="0"/>
        </a:spcBef>
        <a:spcAft>
          <a:spcPct val="0"/>
        </a:spcAft>
        <a:defRPr sz="3200" b="1">
          <a:solidFill>
            <a:schemeClr val="bg1"/>
          </a:solidFill>
          <a:latin typeface="FrutigerNext LT Medium" pitchFamily="34" charset="0"/>
          <a:ea typeface="黑体" panose="02010609060101010101" pitchFamily="49" charset="-122"/>
          <a:cs typeface="宋体" panose="02010600030101010101" pitchFamily="2" charset="-122"/>
        </a:defRPr>
      </a:lvl5pPr>
      <a:lvl6pPr marL="4572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6pPr>
      <a:lvl7pPr marL="9144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7pPr>
      <a:lvl8pPr marL="13716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8pPr>
      <a:lvl9pPr marL="1828165"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9pPr>
    </p:titleStyle>
    <p:bodyStyle>
      <a:lvl1pPr marL="342900" indent="-342900" algn="l" rtl="0" eaLnBrk="0" fontAlgn="base" hangingPunct="0">
        <a:spcBef>
          <a:spcPct val="20000"/>
        </a:spcBef>
        <a:spcAft>
          <a:spcPct val="0"/>
        </a:spcAft>
        <a:buClr>
          <a:srgbClr val="990000"/>
        </a:buClr>
        <a:buChar char="•"/>
        <a:defRPr sz="2400" b="1">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000">
          <a:solidFill>
            <a:schemeClr val="tx1"/>
          </a:solidFill>
          <a:latin typeface="+mn-lt"/>
          <a:ea typeface="+mn-ea"/>
          <a:cs typeface="+mn-cs"/>
        </a:defRPr>
      </a:lvl2pPr>
      <a:lvl3pPr marL="1143000" indent="-228600" algn="l" rtl="0" eaLnBrk="0" fontAlgn="base" hangingPunct="0">
        <a:spcBef>
          <a:spcPct val="20000"/>
        </a:spcBef>
        <a:spcAft>
          <a:spcPct val="0"/>
        </a:spcAft>
        <a:buFont typeface="FrutigerNext LT Medium" pitchFamily="34" charset="0"/>
        <a:buChar char="»"/>
        <a:defRPr>
          <a:solidFill>
            <a:schemeClr val="tx1"/>
          </a:solidFill>
          <a:latin typeface="+mn-lt"/>
          <a:ea typeface="+mn-ea"/>
          <a:cs typeface="+mn-cs"/>
        </a:defRPr>
      </a:lvl3pPr>
      <a:lvl4pPr marL="1599565" indent="-228600" algn="l" rtl="0" eaLnBrk="0" fontAlgn="base" hangingPunct="0">
        <a:spcBef>
          <a:spcPct val="20000"/>
        </a:spcBef>
        <a:spcAft>
          <a:spcPct val="0"/>
        </a:spcAft>
        <a:buChar char="–"/>
        <a:defRPr sz="1600">
          <a:solidFill>
            <a:schemeClr val="tx1"/>
          </a:solidFill>
          <a:latin typeface="+mn-lt"/>
          <a:ea typeface="+mn-ea"/>
          <a:cs typeface="+mn-cs"/>
        </a:defRPr>
      </a:lvl4pPr>
      <a:lvl5pPr marL="2056765" indent="-228600" algn="l" rtl="0" eaLnBrk="0" fontAlgn="base" hangingPunct="0">
        <a:spcBef>
          <a:spcPct val="20000"/>
        </a:spcBef>
        <a:spcAft>
          <a:spcPct val="0"/>
        </a:spcAft>
        <a:buFont typeface="Arial" panose="020B0604020202020204" pitchFamily="34" charset="0"/>
        <a:buChar char="~"/>
        <a:defRPr sz="1600">
          <a:solidFill>
            <a:schemeClr val="tx1"/>
          </a:solidFill>
          <a:latin typeface="+mn-lt"/>
          <a:ea typeface="+mn-ea"/>
          <a:cs typeface="+mn-cs"/>
        </a:defRPr>
      </a:lvl5pPr>
      <a:lvl6pPr marL="25139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6pPr>
      <a:lvl7pPr marL="29711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7pPr>
      <a:lvl8pPr marL="34283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8pPr>
      <a:lvl9pPr marL="38855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9pPr>
    </p:bodyStyle>
    <p:other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165" algn="l" defTabSz="913765" rtl="0" eaLnBrk="1" latinLnBrk="0" hangingPunct="1">
        <a:defRPr sz="1800" kern="1200">
          <a:solidFill>
            <a:schemeClr val="tx1"/>
          </a:solidFill>
          <a:latin typeface="+mn-lt"/>
          <a:ea typeface="+mn-ea"/>
          <a:cs typeface="+mn-cs"/>
        </a:defRPr>
      </a:lvl5pPr>
      <a:lvl6pPr marL="2285365" algn="l" defTabSz="913765" rtl="0" eaLnBrk="1" latinLnBrk="0" hangingPunct="1">
        <a:defRPr sz="1800" kern="1200">
          <a:solidFill>
            <a:schemeClr val="tx1"/>
          </a:solidFill>
          <a:latin typeface="+mn-lt"/>
          <a:ea typeface="+mn-ea"/>
          <a:cs typeface="+mn-cs"/>
        </a:defRPr>
      </a:lvl6pPr>
      <a:lvl7pPr marL="2742565" algn="l" defTabSz="913765" rtl="0" eaLnBrk="1" latinLnBrk="0" hangingPunct="1">
        <a:defRPr sz="1800" kern="1200">
          <a:solidFill>
            <a:schemeClr val="tx1"/>
          </a:solidFill>
          <a:latin typeface="+mn-lt"/>
          <a:ea typeface="+mn-ea"/>
          <a:cs typeface="+mn-cs"/>
        </a:defRPr>
      </a:lvl7pPr>
      <a:lvl8pPr marL="3199765" algn="l" defTabSz="913765" rtl="0" eaLnBrk="1" latinLnBrk="0" hangingPunct="1">
        <a:defRPr sz="1800" kern="1200">
          <a:solidFill>
            <a:schemeClr val="tx1"/>
          </a:solidFill>
          <a:latin typeface="+mn-lt"/>
          <a:ea typeface="+mn-ea"/>
          <a:cs typeface="+mn-cs"/>
        </a:defRPr>
      </a:lvl8pPr>
      <a:lvl9pPr marL="3656965" algn="l" defTabSz="913765"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矩形 2"/>
          <p:cNvSpPr/>
          <p:nvPr userDrawn="1"/>
        </p:nvSpPr>
        <p:spPr bwMode="auto">
          <a:xfrm>
            <a:off x="4762" y="-14514"/>
            <a:ext cx="9139238" cy="5143500"/>
          </a:xfrm>
          <a:prstGeom prst="rect">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21" tIns="45711" rIns="91421" bIns="45711" numCol="1" rtlCol="0" anchor="t" anchorCtr="0" compatLnSpc="1"/>
          <a:lstStyle/>
          <a:p>
            <a:pPr defTabSz="913765">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grpSp>
        <p:nvGrpSpPr>
          <p:cNvPr id="2" name="组合 3"/>
          <p:cNvGrpSpPr/>
          <p:nvPr userDrawn="1"/>
        </p:nvGrpSpPr>
        <p:grpSpPr>
          <a:xfrm>
            <a:off x="0" y="5087938"/>
            <a:ext cx="9144000" cy="55562"/>
            <a:chOff x="0" y="5087938"/>
            <a:chExt cx="9144000" cy="55562"/>
          </a:xfrm>
        </p:grpSpPr>
        <p:pic>
          <p:nvPicPr>
            <p:cNvPr id="5" name="Picture 2" descr="E:\01 日常工作\10 多媒体\PPT内部汇报用模板\红条.jpg"/>
            <p:cNvPicPr>
              <a:picLocks noChangeAspect="1" noChangeArrowheads="1"/>
            </p:cNvPicPr>
            <p:nvPr userDrawn="1"/>
          </p:nvPicPr>
          <p:blipFill>
            <a:blip r:embed="rId3" cstate="print"/>
            <a:srcRect r="5813"/>
            <a:stretch>
              <a:fillRect/>
            </a:stretch>
          </p:blipFill>
          <p:spPr bwMode="auto">
            <a:xfrm>
              <a:off x="0" y="5087938"/>
              <a:ext cx="8616950" cy="55562"/>
            </a:xfrm>
            <a:prstGeom prst="rect">
              <a:avLst/>
            </a:prstGeom>
            <a:noFill/>
          </p:spPr>
        </p:pic>
        <p:pic>
          <p:nvPicPr>
            <p:cNvPr id="6" name="Picture 2" descr="E:\01 日常工作\10 多媒体\PPT内部汇报用模板\红条.jpg"/>
            <p:cNvPicPr>
              <a:picLocks noChangeAspect="1" noChangeArrowheads="1"/>
            </p:cNvPicPr>
            <p:nvPr userDrawn="1"/>
          </p:nvPicPr>
          <p:blipFill>
            <a:blip r:embed="rId3" cstate="print"/>
            <a:srcRect r="5813"/>
            <a:stretch>
              <a:fillRect/>
            </a:stretch>
          </p:blipFill>
          <p:spPr bwMode="auto">
            <a:xfrm>
              <a:off x="527050" y="5087938"/>
              <a:ext cx="8616950" cy="55562"/>
            </a:xfrm>
            <a:prstGeom prst="rect">
              <a:avLst/>
            </a:prstGeom>
            <a:noFill/>
          </p:spPr>
        </p:pic>
      </p:grpSp>
      <p:pic>
        <p:nvPicPr>
          <p:cNvPr id="8" name="Picture 2" descr="C:\Users\z00124665\Desktop\HW LOGO(横版）.png"/>
          <p:cNvPicPr>
            <a:picLocks noChangeAspect="1" noChangeArrowheads="1"/>
          </p:cNvPicPr>
          <p:nvPr userDrawn="1"/>
        </p:nvPicPr>
        <p:blipFill>
          <a:blip r:embed="rId4" cstate="screen"/>
          <a:srcRect/>
          <a:stretch>
            <a:fillRect/>
          </a:stretch>
        </p:blipFill>
        <p:spPr bwMode="auto">
          <a:xfrm>
            <a:off x="7566409" y="4687937"/>
            <a:ext cx="1250151" cy="304524"/>
          </a:xfrm>
          <a:prstGeom prst="rect">
            <a:avLst/>
          </a:prstGeom>
          <a:noFill/>
        </p:spPr>
      </p:pic>
      <p:sp>
        <p:nvSpPr>
          <p:cNvPr id="9" name="Rectangle 5"/>
          <p:cNvSpPr>
            <a:spLocks noChangeArrowheads="1"/>
          </p:cNvSpPr>
          <p:nvPr userDrawn="1"/>
        </p:nvSpPr>
        <p:spPr bwMode="auto">
          <a:xfrm>
            <a:off x="3040520" y="4875562"/>
            <a:ext cx="272055" cy="195943"/>
          </a:xfrm>
          <a:prstGeom prst="rect">
            <a:avLst/>
          </a:prstGeom>
          <a:noFill/>
          <a:ln w="9525">
            <a:noFill/>
            <a:miter lim="800000"/>
          </a:ln>
        </p:spPr>
        <p:txBody>
          <a:bodyPr lIns="0" tIns="0" rIns="0" bIns="0"/>
          <a:lstStyle/>
          <a:p>
            <a:pPr eaLnBrk="0" hangingPunct="0">
              <a:lnSpc>
                <a:spcPct val="85000"/>
              </a:lnSpc>
              <a:defRPr/>
            </a:pPr>
            <a:fld id="{F350CB96-EF0E-44F1-90D2-2D2DCEB1810F}" type="slidenum">
              <a:rPr lang="de-DE" altLang="zh-CN" sz="900" smtClean="0">
                <a:solidFill>
                  <a:prstClr val="white">
                    <a:lumMod val="65000"/>
                  </a:prstClr>
                </a:solidFill>
                <a:latin typeface="FrutigerNext LT Medium"/>
                <a:ea typeface="华文细黑"/>
              </a:rPr>
            </a:fld>
            <a:endParaRPr lang="en-GB" altLang="zh-CN" sz="900" dirty="0">
              <a:solidFill>
                <a:prstClr val="white">
                  <a:lumMod val="65000"/>
                </a:prstClr>
              </a:solidFill>
              <a:latin typeface="FrutigerNext LT Medium"/>
              <a:ea typeface="华文细黑"/>
            </a:endParaRPr>
          </a:p>
        </p:txBody>
      </p:sp>
      <p:pic>
        <p:nvPicPr>
          <p:cNvPr id="10" name="Picture 2" descr="C:\Users\z00124665\Desktop\图形1.wmf"/>
          <p:cNvPicPr>
            <a:picLocks noChangeAspect="1" noChangeArrowheads="1"/>
          </p:cNvPicPr>
          <p:nvPr userDrawn="1"/>
        </p:nvPicPr>
        <p:blipFill>
          <a:blip r:embed="rId5" cstate="print"/>
          <a:srcRect/>
          <a:stretch>
            <a:fillRect/>
          </a:stretch>
        </p:blipFill>
        <p:spPr bwMode="auto">
          <a:xfrm>
            <a:off x="322265" y="4862198"/>
            <a:ext cx="2655887" cy="120967"/>
          </a:xfrm>
          <a:prstGeom prst="rect">
            <a:avLst/>
          </a:prstGeom>
          <a:noFill/>
        </p:spPr>
      </p:pic>
      <p:pic>
        <p:nvPicPr>
          <p:cNvPr id="11" name="Picture 2" descr="C:\Users\z00124665\Desktop\A BETTER WAY SOLUTIONS.wmf"/>
          <p:cNvPicPr>
            <a:picLocks noChangeAspect="1" noChangeArrowheads="1"/>
          </p:cNvPicPr>
          <p:nvPr userDrawn="1"/>
        </p:nvPicPr>
        <p:blipFill>
          <a:blip r:embed="rId6" cstate="print"/>
          <a:srcRect/>
          <a:stretch>
            <a:fillRect/>
          </a:stretch>
        </p:blipFill>
        <p:spPr bwMode="auto">
          <a:xfrm>
            <a:off x="5567364" y="52528"/>
            <a:ext cx="3270250" cy="91068"/>
          </a:xfrm>
          <a:prstGeom prst="rect">
            <a:avLst/>
          </a:prstGeom>
          <a:noFill/>
        </p:spPr>
      </p:pic>
    </p:spTree>
  </p:cSld>
  <p:clrMap bg1="lt1" tx1="dk1" bg2="lt2" tx2="dk2" accent1="accent1" accent2="accent2" accent3="accent3" accent4="accent4" accent5="accent5" accent6="accent6" hlink="hlink" folHlink="folHlink"/>
  <p:sldLayoutIdLst>
    <p:sldLayoutId id="2147483737" r:id="rId1"/>
    <p:sldLayoutId id="2147483738" r:id="rId2"/>
  </p:sldLayoutIdLst>
  <p:transition advClick="0" advTm="8000">
    <p:fade thruBlk="1"/>
  </p:transition>
  <p:timing>
    <p:tnLst>
      <p:par>
        <p:cTn id="1" dur="indefinite" restart="never" nodeType="tmRoot"/>
      </p:par>
    </p:tnLst>
  </p:timing>
  <p:txStyles>
    <p:titleStyle>
      <a:lvl1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mj-cs"/>
        </a:defRPr>
      </a:lvl1pPr>
      <a:lvl2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2pPr>
      <a:lvl3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3pPr>
      <a:lvl4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4pPr>
      <a:lvl5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5pPr>
      <a:lvl6pPr marL="4572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6pPr>
      <a:lvl7pPr marL="9144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7pPr>
      <a:lvl8pPr marL="13716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8pPr>
      <a:lvl9pPr marL="1828165"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9pPr>
    </p:titleStyle>
    <p:bodyStyle>
      <a:lvl1pPr marL="342900" indent="-342900" algn="l" rtl="0" eaLnBrk="0" fontAlgn="base" hangingPunct="0">
        <a:lnSpc>
          <a:spcPct val="140000"/>
        </a:lnSpc>
        <a:spcBef>
          <a:spcPct val="0"/>
        </a:spcBef>
        <a:spcAft>
          <a:spcPct val="0"/>
        </a:spcAft>
        <a:buClr>
          <a:srgbClr val="808080"/>
        </a:buClr>
        <a:buSzPct val="60000"/>
        <a:buFont typeface="Wingdings" panose="05000000000000000000" pitchFamily="2" charset="2"/>
        <a:buChar char="l"/>
        <a:defRPr sz="2400" b="1">
          <a:solidFill>
            <a:schemeClr val="bg1"/>
          </a:solidFill>
          <a:latin typeface="FrutigerNext LT Regular" pitchFamily="34" charset="0"/>
          <a:ea typeface="黑体" panose="02010609060101010101" pitchFamily="49" charset="-122"/>
          <a:cs typeface="+mn-cs"/>
        </a:defRPr>
      </a:lvl1pPr>
      <a:lvl2pPr marL="742950" indent="-285750" algn="l" rtl="0" eaLnBrk="0" fontAlgn="base" hangingPunct="0">
        <a:lnSpc>
          <a:spcPct val="140000"/>
        </a:lnSpc>
        <a:spcBef>
          <a:spcPct val="0"/>
        </a:spcBef>
        <a:spcAft>
          <a:spcPct val="0"/>
        </a:spcAft>
        <a:buSzPct val="50000"/>
        <a:buFont typeface="Wingdings" panose="05000000000000000000" pitchFamily="2" charset="2"/>
        <a:buChar char="p"/>
        <a:defRPr>
          <a:solidFill>
            <a:schemeClr val="bg1"/>
          </a:solidFill>
          <a:latin typeface="+mn-lt"/>
          <a:ea typeface="+mn-ea"/>
          <a:cs typeface="+mn-cs"/>
        </a:defRPr>
      </a:lvl2pPr>
      <a:lvl3pPr marL="1143000" indent="-228600" algn="l" rtl="0" eaLnBrk="0" fontAlgn="base" hangingPunct="0">
        <a:lnSpc>
          <a:spcPct val="140000"/>
        </a:lnSpc>
        <a:spcBef>
          <a:spcPct val="0"/>
        </a:spcBef>
        <a:spcAft>
          <a:spcPct val="0"/>
        </a:spcAft>
        <a:buSzPct val="50000"/>
        <a:buFont typeface="Wingdings" panose="05000000000000000000" pitchFamily="2" charset="2"/>
        <a:buChar char="n"/>
        <a:defRPr sz="1600">
          <a:solidFill>
            <a:schemeClr val="bg1"/>
          </a:solidFill>
          <a:latin typeface="FrutigerNext LT Regular" pitchFamily="34" charset="0"/>
          <a:ea typeface="+mn-ea"/>
          <a:cs typeface="+mn-cs"/>
        </a:defRPr>
      </a:lvl3pPr>
      <a:lvl4pPr marL="1599565" indent="-228600" algn="l" rtl="0" eaLnBrk="0" fontAlgn="base" hangingPunct="0">
        <a:lnSpc>
          <a:spcPct val="140000"/>
        </a:lnSpc>
        <a:spcBef>
          <a:spcPct val="0"/>
        </a:spcBef>
        <a:spcAft>
          <a:spcPct val="0"/>
        </a:spcAft>
        <a:buChar char="–"/>
        <a:defRPr sz="1400">
          <a:solidFill>
            <a:schemeClr val="bg1"/>
          </a:solidFill>
          <a:latin typeface="FrutigerNext LT Regular" pitchFamily="34" charset="0"/>
          <a:ea typeface="+mn-ea"/>
          <a:cs typeface="+mn-cs"/>
        </a:defRPr>
      </a:lvl4pPr>
      <a:lvl5pPr marL="2056765" indent="-228600" algn="l" rtl="0" eaLnBrk="0" fontAlgn="base" hangingPunct="0">
        <a:lnSpc>
          <a:spcPct val="140000"/>
        </a:lnSpc>
        <a:spcBef>
          <a:spcPct val="0"/>
        </a:spcBef>
        <a:spcAft>
          <a:spcPct val="0"/>
        </a:spcAft>
        <a:buFont typeface="Arial" panose="020B0604020202020204" pitchFamily="34" charset="0"/>
        <a:buChar char="~"/>
        <a:defRPr sz="1200">
          <a:solidFill>
            <a:schemeClr val="bg1"/>
          </a:solidFill>
          <a:latin typeface="FrutigerNext LT Regular" pitchFamily="34" charset="0"/>
          <a:ea typeface="+mn-ea"/>
          <a:cs typeface="+mn-cs"/>
        </a:defRPr>
      </a:lvl5pPr>
      <a:lvl6pPr marL="25139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6pPr>
      <a:lvl7pPr marL="29711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7pPr>
      <a:lvl8pPr marL="34283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8pPr>
      <a:lvl9pPr marL="38855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9pPr>
    </p:bodyStyle>
    <p:other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165" algn="l" defTabSz="913765" rtl="0" eaLnBrk="1" latinLnBrk="0" hangingPunct="1">
        <a:defRPr sz="1800" kern="1200">
          <a:solidFill>
            <a:schemeClr val="tx1"/>
          </a:solidFill>
          <a:latin typeface="+mn-lt"/>
          <a:ea typeface="+mn-ea"/>
          <a:cs typeface="+mn-cs"/>
        </a:defRPr>
      </a:lvl5pPr>
      <a:lvl6pPr marL="2285365" algn="l" defTabSz="913765" rtl="0" eaLnBrk="1" latinLnBrk="0" hangingPunct="1">
        <a:defRPr sz="1800" kern="1200">
          <a:solidFill>
            <a:schemeClr val="tx1"/>
          </a:solidFill>
          <a:latin typeface="+mn-lt"/>
          <a:ea typeface="+mn-ea"/>
          <a:cs typeface="+mn-cs"/>
        </a:defRPr>
      </a:lvl6pPr>
      <a:lvl7pPr marL="2742565" algn="l" defTabSz="913765" rtl="0" eaLnBrk="1" latinLnBrk="0" hangingPunct="1">
        <a:defRPr sz="1800" kern="1200">
          <a:solidFill>
            <a:schemeClr val="tx1"/>
          </a:solidFill>
          <a:latin typeface="+mn-lt"/>
          <a:ea typeface="+mn-ea"/>
          <a:cs typeface="+mn-cs"/>
        </a:defRPr>
      </a:lvl7pPr>
      <a:lvl8pPr marL="3199765" algn="l" defTabSz="913765" rtl="0" eaLnBrk="1" latinLnBrk="0" hangingPunct="1">
        <a:defRPr sz="1800" kern="1200">
          <a:solidFill>
            <a:schemeClr val="tx1"/>
          </a:solidFill>
          <a:latin typeface="+mn-lt"/>
          <a:ea typeface="+mn-ea"/>
          <a:cs typeface="+mn-cs"/>
        </a:defRPr>
      </a:lvl8pPr>
      <a:lvl9pPr marL="3656965" algn="l" defTabSz="913765"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6" name="矩形 5"/>
          <p:cNvSpPr/>
          <p:nvPr userDrawn="1"/>
        </p:nvSpPr>
        <p:spPr bwMode="auto">
          <a:xfrm>
            <a:off x="0" y="0"/>
            <a:ext cx="9144000" cy="5143500"/>
          </a:xfrm>
          <a:prstGeom prst="rect">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21" tIns="45711" rIns="91421" bIns="45711" numCol="1" rtlCol="0" anchor="t" anchorCtr="0" compatLnSpc="1"/>
          <a:lstStyle/>
          <a:p>
            <a:pPr defTabSz="913765">
              <a:buClr>
                <a:srgbClr val="CC9900"/>
              </a:buClr>
              <a:buFont typeface="Wingdings" panose="05000000000000000000" pitchFamily="2" charset="2"/>
              <a:buChar char="n"/>
            </a:pPr>
            <a:endParaRPr lang="zh-CN" altLang="en-US" dirty="0" smtClean="0">
              <a:solidFill>
                <a:srgbClr val="000000"/>
              </a:solidFill>
              <a:latin typeface="Arial" panose="020B0604020202020204" pitchFamily="34" charset="0"/>
              <a:ea typeface="宋体" panose="02010600030101010101" pitchFamily="2" charset="-122"/>
            </a:endParaRPr>
          </a:p>
        </p:txBody>
      </p:sp>
      <p:sp>
        <p:nvSpPr>
          <p:cNvPr id="11" name="TextBox 10"/>
          <p:cNvSpPr txBox="1"/>
          <p:nvPr userDrawn="1"/>
        </p:nvSpPr>
        <p:spPr>
          <a:xfrm>
            <a:off x="479291" y="4175206"/>
            <a:ext cx="8265110" cy="707868"/>
          </a:xfrm>
          <a:prstGeom prst="rect">
            <a:avLst/>
          </a:prstGeom>
          <a:noFill/>
        </p:spPr>
        <p:txBody>
          <a:bodyPr wrap="square" lIns="91421" tIns="45711" rIns="91421" bIns="45711" rtlCol="0">
            <a:spAutoFit/>
          </a:bodyPr>
          <a:lstStyle/>
          <a:p>
            <a:pPr algn="just" defTabSz="913765" fontAlgn="auto">
              <a:spcBef>
                <a:spcPts val="0"/>
              </a:spcBef>
              <a:spcAft>
                <a:spcPts val="0"/>
              </a:spcAft>
              <a:defRPr/>
            </a:pPr>
            <a:r>
              <a:rPr lang="en-US" altLang="zh-CN" sz="800" b="1" dirty="0" smtClean="0">
                <a:solidFill>
                  <a:srgbClr val="FFFFFF">
                    <a:lumMod val="65000"/>
                  </a:srgbClr>
                </a:solidFill>
                <a:latin typeface="Arial" panose="020B0604020202020204"/>
                <a:ea typeface="宋体" panose="02010600030101010101" pitchFamily="2" charset="-122"/>
                <a:cs typeface="Calibri" panose="020F0502020204030204" pitchFamily="34" charset="0"/>
              </a:rPr>
              <a:t>Copyright©2012 Huawei Technologies Co., Ltd. All Rights Reserved.</a:t>
            </a:r>
            <a:endParaRPr lang="zh-CN" altLang="zh-CN" sz="800" dirty="0" smtClean="0">
              <a:solidFill>
                <a:srgbClr val="FFFFFF">
                  <a:lumMod val="65000"/>
                </a:srgbClr>
              </a:solidFill>
              <a:latin typeface="Arial" panose="020B0604020202020204"/>
              <a:ea typeface="宋体" panose="02010600030101010101" pitchFamily="2" charset="-122"/>
              <a:cs typeface="Calibri" panose="020F0502020204030204" pitchFamily="34" charset="0"/>
            </a:endParaRPr>
          </a:p>
          <a:p>
            <a:pPr algn="just" defTabSz="913765" fontAlgn="auto">
              <a:spcBef>
                <a:spcPts val="0"/>
              </a:spcBef>
              <a:spcAft>
                <a:spcPts val="0"/>
              </a:spcAft>
              <a:defRPr/>
            </a:pPr>
            <a:r>
              <a:rPr lang="en-US" altLang="zh-CN" sz="800" dirty="0" smtClean="0">
                <a:solidFill>
                  <a:srgbClr val="FFFFFF">
                    <a:lumMod val="65000"/>
                  </a:srgbClr>
                </a:solidFill>
                <a:latin typeface="Arial" panose="020B0604020202020204"/>
                <a:ea typeface="宋体" panose="02010600030101010101" pitchFamily="2" charset="-122"/>
                <a:cs typeface="Calibri" panose="020F0502020204030204" pitchFamily="34" charset="0"/>
              </a:rPr>
              <a:t>The information in this document may contain predictive statements including, without limitation, statements regarding the future financial and operating results, future product portfolio, new technology, etc. There are a number of factors that could cause actual results and developments to differ materially from those expressed or implied in the predictive statements. Therefore, such information is provided for reference purpose only and constitutes neither an offer nor an acceptance. Huawei may change the information at any time without notice. </a:t>
            </a:r>
            <a:endParaRPr lang="zh-CN" altLang="zh-CN" sz="800" dirty="0">
              <a:solidFill>
                <a:srgbClr val="FFFFFF">
                  <a:lumMod val="65000"/>
                </a:srgbClr>
              </a:solidFill>
              <a:latin typeface="Arial" panose="020B0604020202020204"/>
              <a:ea typeface="宋体" panose="02010600030101010101" pitchFamily="2" charset="-122"/>
              <a:cs typeface="Calibri" panose="020F0502020204030204" pitchFamily="34" charset="0"/>
            </a:endParaRPr>
          </a:p>
        </p:txBody>
      </p:sp>
      <p:pic>
        <p:nvPicPr>
          <p:cNvPr id="8" name="Picture 2" descr="E:\01 日常工作\03 品牌规范设计\企业业务视觉规范\投标标书规范\设计文档\大平台相关资料整理\Template A\源文件\HW LOGO副本.png"/>
          <p:cNvPicPr>
            <a:picLocks noChangeAspect="1" noChangeArrowheads="1"/>
          </p:cNvPicPr>
          <p:nvPr userDrawn="1"/>
        </p:nvPicPr>
        <p:blipFill>
          <a:blip r:embed="rId3" cstate="print"/>
          <a:srcRect/>
          <a:stretch>
            <a:fillRect/>
          </a:stretch>
        </p:blipFill>
        <p:spPr bwMode="auto">
          <a:xfrm>
            <a:off x="3783171" y="950802"/>
            <a:ext cx="1657350" cy="1600312"/>
          </a:xfrm>
          <a:prstGeom prst="rect">
            <a:avLst/>
          </a:prstGeom>
          <a:noFill/>
        </p:spPr>
      </p:pic>
      <p:sp>
        <p:nvSpPr>
          <p:cNvPr id="7" name="Rectangle 3"/>
          <p:cNvSpPr>
            <a:spLocks noChangeArrowheads="1"/>
          </p:cNvSpPr>
          <p:nvPr userDrawn="1"/>
        </p:nvSpPr>
        <p:spPr bwMode="auto">
          <a:xfrm>
            <a:off x="1381958" y="2862273"/>
            <a:ext cx="6347245" cy="365198"/>
          </a:xfrm>
          <a:prstGeom prst="rect">
            <a:avLst/>
          </a:prstGeom>
          <a:noFill/>
          <a:ln w="9525" algn="ctr">
            <a:noFill/>
            <a:miter lim="800000"/>
          </a:ln>
        </p:spPr>
        <p:txBody>
          <a:bodyPr wrap="none" lIns="87342" tIns="43673" rIns="87342" bIns="43673">
            <a:spAutoFit/>
          </a:bodyPr>
          <a:lstStyle/>
          <a:p>
            <a:pPr algn="ctr" defTabSz="874395">
              <a:defRPr/>
            </a:pPr>
            <a:r>
              <a:rPr lang="en-US" altLang="zh-CN" b="1" dirty="0" smtClean="0">
                <a:solidFill>
                  <a:srgbClr val="333333"/>
                </a:solidFill>
                <a:latin typeface="FrutigerNext LT Medium" pitchFamily="34" charset="0"/>
                <a:ea typeface="MS PGothic" panose="020B0600070205080204" pitchFamily="34" charset="-128"/>
              </a:rPr>
              <a:t>HUAWEI ENTERPRISE ICT SOLUTIONS </a:t>
            </a:r>
            <a:r>
              <a:rPr lang="en-US" altLang="zh-CN" b="1" dirty="0" smtClean="0">
                <a:solidFill>
                  <a:srgbClr val="C00000"/>
                </a:solidFill>
                <a:latin typeface="FrutigerNext LT Medium" pitchFamily="34" charset="0"/>
                <a:ea typeface="MS PGothic" panose="020B0600070205080204" pitchFamily="34" charset="-128"/>
              </a:rPr>
              <a:t>A BETTER WAY</a:t>
            </a:r>
            <a:endParaRPr lang="zh-CN" altLang="en-US" b="1" dirty="0">
              <a:solidFill>
                <a:srgbClr val="C00000"/>
              </a:solidFill>
              <a:latin typeface="FrutigerNext LT Medium" pitchFamily="34" charset="0"/>
              <a:ea typeface="MS PGothic" panose="020B0600070205080204" pitchFamily="34" charset="-128"/>
            </a:endParaRPr>
          </a:p>
        </p:txBody>
      </p:sp>
    </p:spTree>
  </p:cSld>
  <p:clrMap bg1="lt1" tx1="dk1" bg2="lt2" tx2="dk2" accent1="accent1" accent2="accent2" accent3="accent3" accent4="accent4" accent5="accent5" accent6="accent6" hlink="hlink" folHlink="folHlink"/>
  <p:sldLayoutIdLst>
    <p:sldLayoutId id="2147483678" r:id="rId1"/>
    <p:sldLayoutId id="2147483679" r:id="rId2"/>
  </p:sldLayoutIdLst>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mph" presetSubtype="10" repeatCount="indefinite" accel="50000" decel="50000" fill="hold" grpId="0" nodeType="afterEffect">
                                  <p:stCondLst>
                                    <p:cond delay="0"/>
                                  </p:stCondLst>
                                  <p:iterate type="lt">
                                    <p:tmPct val="10000"/>
                                  </p:iterate>
                                  <p:childTnLst>
                                    <p:animClr clrSpc="hsl" dir="ccw">
                                      <p:cBhvr override="childStyle">
                                        <p:cTn id="6" dur="1000" fill="hold"/>
                                        <p:tgtEl>
                                          <p:spTgt spid="7"/>
                                        </p:tgtEl>
                                        <p:attrNameLst>
                                          <p:attrName>style.color</p:attrName>
                                        </p:attrNameLst>
                                      </p:cBhvr>
                                      <p:to>
                                        <a:srgbClr val="FF6600"/>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ctr" defTabSz="801370" rtl="0" eaLnBrk="0" fontAlgn="base" hangingPunct="0">
        <a:spcBef>
          <a:spcPct val="0"/>
        </a:spcBef>
        <a:spcAft>
          <a:spcPct val="0"/>
        </a:spcAft>
        <a:defRPr sz="3800">
          <a:solidFill>
            <a:schemeClr val="tx2"/>
          </a:solidFill>
          <a:latin typeface="+mj-lt"/>
          <a:ea typeface="+mj-ea"/>
          <a:cs typeface="+mj-cs"/>
        </a:defRPr>
      </a:lvl1pPr>
      <a:lvl2pPr algn="ctr" defTabSz="801370" rtl="0" eaLnBrk="0" fontAlgn="base" hangingPunct="0">
        <a:spcBef>
          <a:spcPct val="0"/>
        </a:spcBef>
        <a:spcAft>
          <a:spcPct val="0"/>
        </a:spcAft>
        <a:defRPr sz="3800">
          <a:solidFill>
            <a:schemeClr val="tx2"/>
          </a:solidFill>
          <a:latin typeface="Arial" panose="020B0604020202020204" pitchFamily="34" charset="0"/>
          <a:ea typeface="宋体" panose="02010600030101010101" pitchFamily="2" charset="-122"/>
        </a:defRPr>
      </a:lvl2pPr>
      <a:lvl3pPr algn="ctr" defTabSz="801370" rtl="0" eaLnBrk="0" fontAlgn="base" hangingPunct="0">
        <a:spcBef>
          <a:spcPct val="0"/>
        </a:spcBef>
        <a:spcAft>
          <a:spcPct val="0"/>
        </a:spcAft>
        <a:defRPr sz="3800">
          <a:solidFill>
            <a:schemeClr val="tx2"/>
          </a:solidFill>
          <a:latin typeface="Arial" panose="020B0604020202020204" pitchFamily="34" charset="0"/>
          <a:ea typeface="宋体" panose="02010600030101010101" pitchFamily="2" charset="-122"/>
        </a:defRPr>
      </a:lvl3pPr>
      <a:lvl4pPr algn="ctr" defTabSz="801370" rtl="0" eaLnBrk="0" fontAlgn="base" hangingPunct="0">
        <a:spcBef>
          <a:spcPct val="0"/>
        </a:spcBef>
        <a:spcAft>
          <a:spcPct val="0"/>
        </a:spcAft>
        <a:defRPr sz="3800">
          <a:solidFill>
            <a:schemeClr val="tx2"/>
          </a:solidFill>
          <a:latin typeface="Arial" panose="020B0604020202020204" pitchFamily="34" charset="0"/>
          <a:ea typeface="宋体" panose="02010600030101010101" pitchFamily="2" charset="-122"/>
        </a:defRPr>
      </a:lvl4pPr>
      <a:lvl5pPr algn="ctr" defTabSz="801370" rtl="0" eaLnBrk="0" fontAlgn="base" hangingPunct="0">
        <a:spcBef>
          <a:spcPct val="0"/>
        </a:spcBef>
        <a:spcAft>
          <a:spcPct val="0"/>
        </a:spcAft>
        <a:defRPr sz="3800">
          <a:solidFill>
            <a:schemeClr val="tx2"/>
          </a:solidFill>
          <a:latin typeface="Arial" panose="020B0604020202020204" pitchFamily="34" charset="0"/>
          <a:ea typeface="宋体" panose="02010600030101010101" pitchFamily="2" charset="-122"/>
        </a:defRPr>
      </a:lvl5pPr>
      <a:lvl6pPr marL="457200" algn="ctr" defTabSz="801370" rtl="0" fontAlgn="base">
        <a:spcBef>
          <a:spcPct val="0"/>
        </a:spcBef>
        <a:spcAft>
          <a:spcPct val="0"/>
        </a:spcAft>
        <a:defRPr sz="3800">
          <a:solidFill>
            <a:schemeClr val="tx2"/>
          </a:solidFill>
          <a:latin typeface="Arial" panose="020B0604020202020204" pitchFamily="34" charset="0"/>
          <a:ea typeface="宋体" panose="02010600030101010101" pitchFamily="2" charset="-122"/>
        </a:defRPr>
      </a:lvl6pPr>
      <a:lvl7pPr marL="914400" algn="ctr" defTabSz="801370" rtl="0" fontAlgn="base">
        <a:spcBef>
          <a:spcPct val="0"/>
        </a:spcBef>
        <a:spcAft>
          <a:spcPct val="0"/>
        </a:spcAft>
        <a:defRPr sz="3800">
          <a:solidFill>
            <a:schemeClr val="tx2"/>
          </a:solidFill>
          <a:latin typeface="Arial" panose="020B0604020202020204" pitchFamily="34" charset="0"/>
          <a:ea typeface="宋体" panose="02010600030101010101" pitchFamily="2" charset="-122"/>
        </a:defRPr>
      </a:lvl7pPr>
      <a:lvl8pPr marL="1371600" algn="ctr" defTabSz="801370" rtl="0" fontAlgn="base">
        <a:spcBef>
          <a:spcPct val="0"/>
        </a:spcBef>
        <a:spcAft>
          <a:spcPct val="0"/>
        </a:spcAft>
        <a:defRPr sz="3800">
          <a:solidFill>
            <a:schemeClr val="tx2"/>
          </a:solidFill>
          <a:latin typeface="Arial" panose="020B0604020202020204" pitchFamily="34" charset="0"/>
          <a:ea typeface="宋体" panose="02010600030101010101" pitchFamily="2" charset="-122"/>
        </a:defRPr>
      </a:lvl8pPr>
      <a:lvl9pPr marL="1828165" algn="ctr" defTabSz="801370" rtl="0" fontAlgn="base">
        <a:spcBef>
          <a:spcPct val="0"/>
        </a:spcBef>
        <a:spcAft>
          <a:spcPct val="0"/>
        </a:spcAft>
        <a:defRPr sz="3800">
          <a:solidFill>
            <a:schemeClr val="tx2"/>
          </a:solidFill>
          <a:latin typeface="Arial" panose="020B0604020202020204" pitchFamily="34" charset="0"/>
          <a:ea typeface="宋体" panose="02010600030101010101" pitchFamily="2" charset="-122"/>
        </a:defRPr>
      </a:lvl9pPr>
    </p:titleStyle>
    <p:bodyStyle>
      <a:lvl1pPr marL="299720" indent="-299720" algn="l" defTabSz="801370" rtl="0" eaLnBrk="0" fontAlgn="base" hangingPunct="0">
        <a:spcBef>
          <a:spcPct val="20000"/>
        </a:spcBef>
        <a:spcAft>
          <a:spcPct val="0"/>
        </a:spcAft>
        <a:buChar char="•"/>
        <a:defRPr sz="2800">
          <a:solidFill>
            <a:schemeClr val="tx1"/>
          </a:solidFill>
          <a:latin typeface="+mn-lt"/>
          <a:ea typeface="+mn-ea"/>
          <a:cs typeface="+mn-cs"/>
        </a:defRPr>
      </a:lvl1pPr>
      <a:lvl2pPr marL="652145" indent="-250825" algn="l" defTabSz="801370" rtl="0" eaLnBrk="0" fontAlgn="base" hangingPunct="0">
        <a:spcBef>
          <a:spcPct val="20000"/>
        </a:spcBef>
        <a:spcAft>
          <a:spcPct val="0"/>
        </a:spcAft>
        <a:buChar char="–"/>
        <a:defRPr sz="2500">
          <a:solidFill>
            <a:schemeClr val="tx1"/>
          </a:solidFill>
          <a:latin typeface="+mn-lt"/>
          <a:ea typeface="+mn-ea"/>
        </a:defRPr>
      </a:lvl2pPr>
      <a:lvl3pPr marL="1003300" indent="-201295" algn="l" defTabSz="801370" rtl="0" eaLnBrk="0" fontAlgn="base" hangingPunct="0">
        <a:spcBef>
          <a:spcPct val="20000"/>
        </a:spcBef>
        <a:spcAft>
          <a:spcPct val="0"/>
        </a:spcAft>
        <a:buChar char="•"/>
        <a:defRPr sz="2200">
          <a:solidFill>
            <a:schemeClr val="tx1"/>
          </a:solidFill>
          <a:latin typeface="+mn-lt"/>
          <a:ea typeface="+mn-ea"/>
        </a:defRPr>
      </a:lvl3pPr>
      <a:lvl4pPr marL="1401445" indent="-200025" algn="l" defTabSz="801370" rtl="0" eaLnBrk="0" fontAlgn="base" hangingPunct="0">
        <a:spcBef>
          <a:spcPct val="20000"/>
        </a:spcBef>
        <a:spcAft>
          <a:spcPct val="0"/>
        </a:spcAft>
        <a:buChar char="–"/>
        <a:defRPr sz="1700">
          <a:solidFill>
            <a:schemeClr val="tx1"/>
          </a:solidFill>
          <a:latin typeface="+mn-lt"/>
          <a:ea typeface="+mn-ea"/>
        </a:defRPr>
      </a:lvl4pPr>
      <a:lvl5pPr marL="1802765" indent="-201295" algn="l" defTabSz="801370" rtl="0" eaLnBrk="0" fontAlgn="base" hangingPunct="0">
        <a:spcBef>
          <a:spcPct val="20000"/>
        </a:spcBef>
        <a:spcAft>
          <a:spcPct val="0"/>
        </a:spcAft>
        <a:buChar char="»"/>
        <a:defRPr sz="1700">
          <a:solidFill>
            <a:schemeClr val="tx1"/>
          </a:solidFill>
          <a:latin typeface="+mn-lt"/>
          <a:ea typeface="+mn-ea"/>
        </a:defRPr>
      </a:lvl5pPr>
      <a:lvl6pPr marL="2259965" indent="-201295" algn="l" defTabSz="801370" rtl="0" fontAlgn="base">
        <a:spcBef>
          <a:spcPct val="20000"/>
        </a:spcBef>
        <a:spcAft>
          <a:spcPct val="0"/>
        </a:spcAft>
        <a:buChar char="»"/>
        <a:defRPr sz="1700">
          <a:solidFill>
            <a:schemeClr val="tx1"/>
          </a:solidFill>
          <a:latin typeface="+mn-lt"/>
          <a:ea typeface="+mn-ea"/>
        </a:defRPr>
      </a:lvl6pPr>
      <a:lvl7pPr marL="2717165" indent="-201295" algn="l" defTabSz="801370" rtl="0" fontAlgn="base">
        <a:spcBef>
          <a:spcPct val="20000"/>
        </a:spcBef>
        <a:spcAft>
          <a:spcPct val="0"/>
        </a:spcAft>
        <a:buChar char="»"/>
        <a:defRPr sz="1700">
          <a:solidFill>
            <a:schemeClr val="tx1"/>
          </a:solidFill>
          <a:latin typeface="+mn-lt"/>
          <a:ea typeface="+mn-ea"/>
        </a:defRPr>
      </a:lvl7pPr>
      <a:lvl8pPr marL="3174365" indent="-201295" algn="l" defTabSz="801370" rtl="0" fontAlgn="base">
        <a:spcBef>
          <a:spcPct val="20000"/>
        </a:spcBef>
        <a:spcAft>
          <a:spcPct val="0"/>
        </a:spcAft>
        <a:buChar char="»"/>
        <a:defRPr sz="1700">
          <a:solidFill>
            <a:schemeClr val="tx1"/>
          </a:solidFill>
          <a:latin typeface="+mn-lt"/>
          <a:ea typeface="+mn-ea"/>
        </a:defRPr>
      </a:lvl8pPr>
      <a:lvl9pPr marL="3631565" indent="-201295" algn="l" defTabSz="801370" rtl="0" fontAlgn="base">
        <a:spcBef>
          <a:spcPct val="20000"/>
        </a:spcBef>
        <a:spcAft>
          <a:spcPct val="0"/>
        </a:spcAft>
        <a:buChar char="»"/>
        <a:defRPr sz="1700">
          <a:solidFill>
            <a:schemeClr val="tx1"/>
          </a:solidFill>
          <a:latin typeface="+mn-lt"/>
          <a:ea typeface="+mn-ea"/>
        </a:defRPr>
      </a:lvl9pPr>
    </p:bodyStyle>
    <p:other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165" algn="l" defTabSz="913765" rtl="0" eaLnBrk="1" latinLnBrk="0" hangingPunct="1">
        <a:defRPr sz="1800" kern="1200">
          <a:solidFill>
            <a:schemeClr val="tx1"/>
          </a:solidFill>
          <a:latin typeface="+mn-lt"/>
          <a:ea typeface="+mn-ea"/>
          <a:cs typeface="+mn-cs"/>
        </a:defRPr>
      </a:lvl5pPr>
      <a:lvl6pPr marL="2285365" algn="l" defTabSz="913765" rtl="0" eaLnBrk="1" latinLnBrk="0" hangingPunct="1">
        <a:defRPr sz="1800" kern="1200">
          <a:solidFill>
            <a:schemeClr val="tx1"/>
          </a:solidFill>
          <a:latin typeface="+mn-lt"/>
          <a:ea typeface="+mn-ea"/>
          <a:cs typeface="+mn-cs"/>
        </a:defRPr>
      </a:lvl6pPr>
      <a:lvl7pPr marL="2742565" algn="l" defTabSz="913765" rtl="0" eaLnBrk="1" latinLnBrk="0" hangingPunct="1">
        <a:defRPr sz="1800" kern="1200">
          <a:solidFill>
            <a:schemeClr val="tx1"/>
          </a:solidFill>
          <a:latin typeface="+mn-lt"/>
          <a:ea typeface="+mn-ea"/>
          <a:cs typeface="+mn-cs"/>
        </a:defRPr>
      </a:lvl7pPr>
      <a:lvl8pPr marL="3199765" algn="l" defTabSz="913765" rtl="0" eaLnBrk="1" latinLnBrk="0" hangingPunct="1">
        <a:defRPr sz="1800" kern="1200">
          <a:solidFill>
            <a:schemeClr val="tx1"/>
          </a:solidFill>
          <a:latin typeface="+mn-lt"/>
          <a:ea typeface="+mn-ea"/>
          <a:cs typeface="+mn-cs"/>
        </a:defRPr>
      </a:lvl8pPr>
      <a:lvl9pPr marL="3656965" algn="l" defTabSz="913765"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18" name="Picture 2" descr="E:\01 日常工作\10 多媒体\PPT内部汇报用模板\PPT封面03副本.jpg"/>
          <p:cNvPicPr>
            <a:picLocks noChangeAspect="1" noChangeArrowheads="1"/>
          </p:cNvPicPr>
          <p:nvPr userDrawn="1"/>
        </p:nvPicPr>
        <p:blipFill>
          <a:blip r:embed="rId2" cstate="print"/>
          <a:srcRect/>
          <a:stretch>
            <a:fillRect/>
          </a:stretch>
        </p:blipFill>
        <p:spPr bwMode="auto">
          <a:xfrm>
            <a:off x="0" y="0"/>
            <a:ext cx="9144000" cy="5143500"/>
          </a:xfrm>
          <a:prstGeom prst="rect">
            <a:avLst/>
          </a:prstGeom>
          <a:noFill/>
        </p:spPr>
      </p:pic>
      <p:sp>
        <p:nvSpPr>
          <p:cNvPr id="9" name="Rectangle 86"/>
          <p:cNvSpPr>
            <a:spLocks noChangeArrowheads="1"/>
          </p:cNvSpPr>
          <p:nvPr userDrawn="1"/>
        </p:nvSpPr>
        <p:spPr bwMode="auto">
          <a:xfrm>
            <a:off x="7801326" y="4145757"/>
            <a:ext cx="716570" cy="74890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68562" tIns="34281" rIns="68562" bIns="34281" anchor="ctr"/>
          <a:lstStyle/>
          <a:p>
            <a:endParaRPr lang="zh-CN" altLang="en-US" dirty="0">
              <a:solidFill>
                <a:srgbClr val="000000"/>
              </a:solidFill>
              <a:latin typeface="FrutigerNext LT Medium" pitchFamily="34" charset="0"/>
            </a:endParaRPr>
          </a:p>
        </p:txBody>
      </p:sp>
      <p:sp>
        <p:nvSpPr>
          <p:cNvPr id="11" name="Rectangle 8"/>
          <p:cNvSpPr>
            <a:spLocks noGrp="1" noChangeArrowheads="1"/>
          </p:cNvSpPr>
          <p:nvPr>
            <p:ph type="title"/>
          </p:nvPr>
        </p:nvSpPr>
        <p:spPr bwMode="auto">
          <a:xfrm>
            <a:off x="657055" y="1977630"/>
            <a:ext cx="5686135" cy="4345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34281" rIns="68562" bIns="34281" numCol="1" anchor="t" anchorCtr="0" compatLnSpc="1">
            <a:spAutoFit/>
          </a:bodyPr>
          <a:lstStyle/>
          <a:p>
            <a:pPr lvl="0"/>
            <a:r>
              <a:rPr lang="en-US" altLang="zh-CN" dirty="0" smtClean="0"/>
              <a:t>Click to edit Master title style</a:t>
            </a:r>
            <a:endParaRPr lang="zh-CN" altLang="en-US" dirty="0" smtClean="0"/>
          </a:p>
        </p:txBody>
      </p:sp>
      <p:pic>
        <p:nvPicPr>
          <p:cNvPr id="13" name="Picture 77" descr="Logo"/>
          <p:cNvPicPr>
            <a:picLocks noChangeAspect="1" noChangeArrowheads="1"/>
          </p:cNvPicPr>
          <p:nvPr userDrawn="1"/>
        </p:nvPicPr>
        <p:blipFill>
          <a:blip r:embed="rId3" cstate="email">
            <a:extLst>
              <a:ext uri="{28A0092B-C50C-407E-A947-70E740481C1C}">
                <a14:useLocalDpi xmlns:a14="http://schemas.microsoft.com/office/drawing/2010/main" val="0"/>
              </a:ext>
            </a:extLst>
          </a:blip>
          <a:srcRect/>
          <a:stretch>
            <a:fillRect/>
          </a:stretch>
        </p:blipFill>
        <p:spPr bwMode="auto">
          <a:xfrm>
            <a:off x="7794141" y="4034485"/>
            <a:ext cx="768834" cy="767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ectangle 21"/>
          <p:cNvSpPr>
            <a:spLocks noChangeArrowheads="1"/>
          </p:cNvSpPr>
          <p:nvPr userDrawn="1"/>
        </p:nvSpPr>
        <p:spPr bwMode="auto">
          <a:xfrm>
            <a:off x="582409" y="277776"/>
            <a:ext cx="1354362" cy="153888"/>
          </a:xfrm>
          <a:prstGeom prst="rect">
            <a:avLst/>
          </a:prstGeom>
          <a:noFill/>
          <a:ln w="9525" algn="ctr">
            <a:noFill/>
            <a:miter lim="800000"/>
          </a:ln>
          <a:effectLst/>
        </p:spPr>
        <p:txBody>
          <a:bodyPr wrap="none" lIns="80082" tIns="0" rIns="80082" bIns="0">
            <a:spAutoFit/>
          </a:bodyPr>
          <a:lstStyle/>
          <a:p>
            <a:pPr defTabSz="801370" eaLnBrk="0" hangingPunct="0"/>
            <a:fld id="{8520E964-B8DE-4320-8AEF-101A290CFAF7}" type="datetime3">
              <a:rPr lang="zh-CN" altLang="en-US" sz="1000" smtClean="0">
                <a:solidFill>
                  <a:srgbClr val="000000"/>
                </a:solidFill>
                <a:latin typeface="华文细黑"/>
                <a:ea typeface="华文细黑"/>
              </a:rPr>
            </a:fld>
            <a:endParaRPr lang="en-US" altLang="zh-CN" sz="1000" dirty="0">
              <a:solidFill>
                <a:srgbClr val="000000"/>
              </a:solidFill>
              <a:latin typeface="华文细黑"/>
              <a:ea typeface="华文细黑"/>
            </a:endParaRPr>
          </a:p>
        </p:txBody>
      </p:sp>
      <p:pic>
        <p:nvPicPr>
          <p:cNvPr id="10" name="Picture 2" descr="C:\Users\z00124665\Desktop\图形2.wmf"/>
          <p:cNvPicPr>
            <a:picLocks noChangeAspect="1" noChangeArrowheads="1"/>
          </p:cNvPicPr>
          <p:nvPr userDrawn="1"/>
        </p:nvPicPr>
        <p:blipFill>
          <a:blip r:embed="rId4" cstate="print"/>
          <a:srcRect/>
          <a:stretch>
            <a:fillRect/>
          </a:stretch>
        </p:blipFill>
        <p:spPr bwMode="auto">
          <a:xfrm>
            <a:off x="666769" y="4440721"/>
            <a:ext cx="2116626" cy="367370"/>
          </a:xfrm>
          <a:prstGeom prst="rect">
            <a:avLst/>
          </a:prstGeom>
          <a:noFill/>
        </p:spPr>
      </p:pic>
      <p:pic>
        <p:nvPicPr>
          <p:cNvPr id="12" name="Picture 2" descr="C:\Users\z00124665\Desktop\A BETTER WAY SOLUTIONS.wmf"/>
          <p:cNvPicPr>
            <a:picLocks noChangeAspect="1" noChangeArrowheads="1"/>
          </p:cNvPicPr>
          <p:nvPr userDrawn="1"/>
        </p:nvPicPr>
        <p:blipFill>
          <a:blip r:embed="rId5" cstate="print"/>
          <a:srcRect/>
          <a:stretch>
            <a:fillRect/>
          </a:stretch>
        </p:blipFill>
        <p:spPr bwMode="auto">
          <a:xfrm>
            <a:off x="660400" y="934345"/>
            <a:ext cx="4117340" cy="114657"/>
          </a:xfrm>
          <a:prstGeom prst="rect">
            <a:avLst/>
          </a:prstGeom>
          <a:noFill/>
        </p:spPr>
      </p:pic>
    </p:spTree>
  </p:cSld>
  <p:clrMap bg1="lt1" tx1="dk1" bg2="lt2" tx2="dk2" accent1="accent1" accent2="accent2" accent3="accent3" accent4="accent4" accent5="accent5" accent6="accent6" hlink="hlink" folHlink="folHlink"/>
  <p:sldLayoutIdLst>
    <p:sldLayoutId id="2147483681" r:id="rId1"/>
  </p:sldLayoutIdLst>
  <p:transition advClick="0" advTm="8000">
    <p:fade thruBlk="1"/>
  </p:transition>
  <p:timing>
    <p:tnLst>
      <p:par>
        <p:cTn id="1" dur="indefinite" restart="never" nodeType="tmRoot"/>
      </p:par>
    </p:tnLst>
  </p:timing>
  <p:txStyles>
    <p:titleStyle>
      <a:lvl1pPr algn="l" rtl="0" eaLnBrk="0" fontAlgn="base" hangingPunct="0">
        <a:spcBef>
          <a:spcPct val="0"/>
        </a:spcBef>
        <a:spcAft>
          <a:spcPct val="0"/>
        </a:spcAft>
        <a:defRPr sz="3200" b="1">
          <a:solidFill>
            <a:schemeClr val="bg1"/>
          </a:solidFill>
          <a:latin typeface="FrutigerNext LT Medium" pitchFamily="34" charset="0"/>
          <a:ea typeface="黑体" panose="02010609060101010101" pitchFamily="49" charset="-122"/>
          <a:cs typeface="+mj-cs"/>
        </a:defRPr>
      </a:lvl1pPr>
      <a:lvl2pPr algn="l" rtl="0" eaLnBrk="0" fontAlgn="base" hangingPunct="0">
        <a:spcBef>
          <a:spcPct val="0"/>
        </a:spcBef>
        <a:spcAft>
          <a:spcPct val="0"/>
        </a:spcAft>
        <a:defRPr sz="3200" b="1">
          <a:solidFill>
            <a:schemeClr val="bg1"/>
          </a:solidFill>
          <a:latin typeface="FrutigerNext LT Medium" pitchFamily="34" charset="0"/>
          <a:ea typeface="黑体" panose="02010609060101010101" pitchFamily="49" charset="-122"/>
          <a:cs typeface="宋体" panose="02010600030101010101" pitchFamily="2" charset="-122"/>
        </a:defRPr>
      </a:lvl2pPr>
      <a:lvl3pPr algn="l" rtl="0" eaLnBrk="0" fontAlgn="base" hangingPunct="0">
        <a:spcBef>
          <a:spcPct val="0"/>
        </a:spcBef>
        <a:spcAft>
          <a:spcPct val="0"/>
        </a:spcAft>
        <a:defRPr sz="3200" b="1">
          <a:solidFill>
            <a:schemeClr val="bg1"/>
          </a:solidFill>
          <a:latin typeface="FrutigerNext LT Medium" pitchFamily="34" charset="0"/>
          <a:ea typeface="黑体" panose="02010609060101010101" pitchFamily="49" charset="-122"/>
          <a:cs typeface="宋体" panose="02010600030101010101" pitchFamily="2" charset="-122"/>
        </a:defRPr>
      </a:lvl3pPr>
      <a:lvl4pPr algn="l" rtl="0" eaLnBrk="0" fontAlgn="base" hangingPunct="0">
        <a:spcBef>
          <a:spcPct val="0"/>
        </a:spcBef>
        <a:spcAft>
          <a:spcPct val="0"/>
        </a:spcAft>
        <a:defRPr sz="3200" b="1">
          <a:solidFill>
            <a:schemeClr val="bg1"/>
          </a:solidFill>
          <a:latin typeface="FrutigerNext LT Medium" pitchFamily="34" charset="0"/>
          <a:ea typeface="黑体" panose="02010609060101010101" pitchFamily="49" charset="-122"/>
          <a:cs typeface="宋体" panose="02010600030101010101" pitchFamily="2" charset="-122"/>
        </a:defRPr>
      </a:lvl4pPr>
      <a:lvl5pPr algn="l" rtl="0" eaLnBrk="0" fontAlgn="base" hangingPunct="0">
        <a:spcBef>
          <a:spcPct val="0"/>
        </a:spcBef>
        <a:spcAft>
          <a:spcPct val="0"/>
        </a:spcAft>
        <a:defRPr sz="3200" b="1">
          <a:solidFill>
            <a:schemeClr val="bg1"/>
          </a:solidFill>
          <a:latin typeface="FrutigerNext LT Medium" pitchFamily="34" charset="0"/>
          <a:ea typeface="黑体" panose="02010609060101010101" pitchFamily="49" charset="-122"/>
          <a:cs typeface="宋体" panose="02010600030101010101" pitchFamily="2" charset="-122"/>
        </a:defRPr>
      </a:lvl5pPr>
      <a:lvl6pPr marL="4572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6pPr>
      <a:lvl7pPr marL="9144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7pPr>
      <a:lvl8pPr marL="13716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8pPr>
      <a:lvl9pPr marL="18288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9pPr>
    </p:titleStyle>
    <p:bodyStyle>
      <a:lvl1pPr marL="342900" indent="-342900" algn="l" rtl="0" eaLnBrk="0" fontAlgn="base" hangingPunct="0">
        <a:spcBef>
          <a:spcPct val="20000"/>
        </a:spcBef>
        <a:spcAft>
          <a:spcPct val="0"/>
        </a:spcAft>
        <a:buClr>
          <a:srgbClr val="990000"/>
        </a:buClr>
        <a:buChar char="•"/>
        <a:defRPr sz="2400" b="1">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000">
          <a:solidFill>
            <a:schemeClr val="tx1"/>
          </a:solidFill>
          <a:latin typeface="+mn-lt"/>
          <a:ea typeface="+mn-ea"/>
          <a:cs typeface="+mn-cs"/>
        </a:defRPr>
      </a:lvl2pPr>
      <a:lvl3pPr marL="1143000" indent="-228600" algn="l" rtl="0" eaLnBrk="0" fontAlgn="base" hangingPunct="0">
        <a:spcBef>
          <a:spcPct val="20000"/>
        </a:spcBef>
        <a:spcAft>
          <a:spcPct val="0"/>
        </a:spcAft>
        <a:buFont typeface="FrutigerNext LT Medium" pitchFamily="34" charset="0"/>
        <a:buChar char="»"/>
        <a:defRPr>
          <a:solidFill>
            <a:schemeClr val="tx1"/>
          </a:solidFill>
          <a:latin typeface="+mn-lt"/>
          <a:ea typeface="+mn-ea"/>
          <a:cs typeface="+mn-cs"/>
        </a:defRPr>
      </a:lvl3pPr>
      <a:lvl4pPr marL="1600200" indent="-228600" algn="l" rtl="0" eaLnBrk="0" fontAlgn="base" hangingPunct="0">
        <a:spcBef>
          <a:spcPct val="20000"/>
        </a:spcBef>
        <a:spcAft>
          <a:spcPct val="0"/>
        </a:spcAft>
        <a:buChar char="–"/>
        <a:defRPr sz="16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1600">
          <a:solidFill>
            <a:schemeClr val="tx1"/>
          </a:solidFill>
          <a:latin typeface="+mn-lt"/>
          <a:ea typeface="+mn-ea"/>
          <a:cs typeface="+mn-cs"/>
        </a:defRPr>
      </a:lvl5pPr>
      <a:lvl6pPr marL="251460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6pPr>
      <a:lvl7pPr marL="297180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7pPr>
      <a:lvl8pPr marL="342900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8pPr>
      <a:lvl9pPr marL="388620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75" name="矩形 74"/>
          <p:cNvSpPr/>
          <p:nvPr userDrawn="1"/>
        </p:nvSpPr>
        <p:spPr bwMode="auto">
          <a:xfrm>
            <a:off x="0" y="0"/>
            <a:ext cx="9144000" cy="5143500"/>
          </a:xfrm>
          <a:prstGeom prst="rect">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pic>
        <p:nvPicPr>
          <p:cNvPr id="9" name="Picture 2" descr="C:\Users\z00124665\Desktop\HW LOGO(横版）.png"/>
          <p:cNvPicPr>
            <a:picLocks noChangeAspect="1" noChangeArrowheads="1"/>
          </p:cNvPicPr>
          <p:nvPr userDrawn="1"/>
        </p:nvPicPr>
        <p:blipFill>
          <a:blip r:embed="rId15" cstate="screen"/>
          <a:srcRect/>
          <a:stretch>
            <a:fillRect/>
          </a:stretch>
        </p:blipFill>
        <p:spPr bwMode="auto">
          <a:xfrm>
            <a:off x="7566408" y="4687937"/>
            <a:ext cx="1250151" cy="304524"/>
          </a:xfrm>
          <a:prstGeom prst="rect">
            <a:avLst/>
          </a:prstGeom>
          <a:noFill/>
        </p:spPr>
      </p:pic>
      <p:sp>
        <p:nvSpPr>
          <p:cNvPr id="12" name="Rectangle 5"/>
          <p:cNvSpPr>
            <a:spLocks noChangeArrowheads="1"/>
          </p:cNvSpPr>
          <p:nvPr userDrawn="1"/>
        </p:nvSpPr>
        <p:spPr bwMode="auto">
          <a:xfrm>
            <a:off x="3040520" y="4875560"/>
            <a:ext cx="272055" cy="195943"/>
          </a:xfrm>
          <a:prstGeom prst="rect">
            <a:avLst/>
          </a:prstGeom>
          <a:noFill/>
          <a:ln w="9525">
            <a:noFill/>
            <a:miter lim="800000"/>
          </a:ln>
        </p:spPr>
        <p:txBody>
          <a:bodyPr lIns="0" tIns="0" rIns="0" bIns="0"/>
          <a:lstStyle/>
          <a:p>
            <a:pPr eaLnBrk="0" hangingPunct="0">
              <a:lnSpc>
                <a:spcPct val="85000"/>
              </a:lnSpc>
              <a:defRPr/>
            </a:pPr>
            <a:fld id="{F350CB96-EF0E-44F1-90D2-2D2DCEB1810F}" type="slidenum">
              <a:rPr lang="de-DE" altLang="zh-CN" sz="900" smtClean="0">
                <a:solidFill>
                  <a:srgbClr val="FFFFFF">
                    <a:lumMod val="65000"/>
                  </a:srgbClr>
                </a:solidFill>
                <a:latin typeface="FrutigerNext LT Medium"/>
                <a:ea typeface="华文细黑"/>
              </a:rPr>
            </a:fld>
            <a:endParaRPr lang="en-GB" altLang="zh-CN" sz="900" dirty="0">
              <a:solidFill>
                <a:srgbClr val="FFFFFF">
                  <a:lumMod val="65000"/>
                </a:srgbClr>
              </a:solidFill>
              <a:latin typeface="FrutigerNext LT Medium"/>
              <a:ea typeface="华文细黑"/>
            </a:endParaRPr>
          </a:p>
        </p:txBody>
      </p:sp>
      <p:pic>
        <p:nvPicPr>
          <p:cNvPr id="10" name="Picture 2" descr="C:\Users\z00124665\Desktop\图形1.wmf"/>
          <p:cNvPicPr>
            <a:picLocks noChangeAspect="1" noChangeArrowheads="1"/>
          </p:cNvPicPr>
          <p:nvPr userDrawn="1"/>
        </p:nvPicPr>
        <p:blipFill>
          <a:blip r:embed="rId16" cstate="print"/>
          <a:srcRect/>
          <a:stretch>
            <a:fillRect/>
          </a:stretch>
        </p:blipFill>
        <p:spPr bwMode="auto">
          <a:xfrm>
            <a:off x="322263" y="4862196"/>
            <a:ext cx="2655887" cy="120967"/>
          </a:xfrm>
          <a:prstGeom prst="rect">
            <a:avLst/>
          </a:prstGeom>
          <a:noFill/>
        </p:spPr>
      </p:pic>
      <p:pic>
        <p:nvPicPr>
          <p:cNvPr id="15" name="Picture 14" descr="C:\Users\z00124665\Desktop\color bar [转换].wmf"/>
          <p:cNvPicPr>
            <a:picLocks noChangeAspect="1" noChangeArrowheads="1"/>
          </p:cNvPicPr>
          <p:nvPr userDrawn="1"/>
        </p:nvPicPr>
        <p:blipFill>
          <a:blip r:embed="rId17" cstate="print"/>
          <a:srcRect/>
          <a:stretch>
            <a:fillRect/>
          </a:stretch>
        </p:blipFill>
        <p:spPr bwMode="auto">
          <a:xfrm>
            <a:off x="0" y="5078651"/>
            <a:ext cx="9144001" cy="74374"/>
          </a:xfrm>
          <a:prstGeom prst="rect">
            <a:avLst/>
          </a:prstGeom>
          <a:noFill/>
        </p:spPr>
      </p:pic>
      <p:pic>
        <p:nvPicPr>
          <p:cNvPr id="11" name="Picture 2" descr="C:\Users\z00124665\Desktop\A BETTER WAY SOLUTIONS.wmf"/>
          <p:cNvPicPr>
            <a:picLocks noChangeAspect="1" noChangeArrowheads="1"/>
          </p:cNvPicPr>
          <p:nvPr userDrawn="1"/>
        </p:nvPicPr>
        <p:blipFill>
          <a:blip r:embed="rId18" cstate="print"/>
          <a:srcRect/>
          <a:stretch>
            <a:fillRect/>
          </a:stretch>
        </p:blipFill>
        <p:spPr bwMode="auto">
          <a:xfrm>
            <a:off x="5567363" y="177220"/>
            <a:ext cx="3270250" cy="91068"/>
          </a:xfrm>
          <a:prstGeom prst="rect">
            <a:avLst/>
          </a:prstGeom>
          <a:noFill/>
        </p:spPr>
      </p:pic>
    </p:spTree>
  </p:cSld>
  <p:clrMap bg1="lt1" tx1="dk1" bg2="lt2" tx2="dk2" accent1="accent1" accent2="accent2" accent3="accent3" accent4="accent4" accent5="accent5" accent6="accent6" hlink="hlink" folHlink="folHlink"/>
  <p:sldLayoutIdLst>
    <p:sldLayoutId id="2147483683" r:id="rId1"/>
    <p:sldLayoutId id="2147483684" r:id="rId2"/>
    <p:sldLayoutId id="2147483685" r:id="rId3"/>
    <p:sldLayoutId id="2147483686" r:id="rId4"/>
    <p:sldLayoutId id="2147483687" r:id="rId5"/>
    <p:sldLayoutId id="2147483688" r:id="rId6"/>
    <p:sldLayoutId id="2147483689" r:id="rId7"/>
    <p:sldLayoutId id="2147483690" r:id="rId8"/>
    <p:sldLayoutId id="2147483691" r:id="rId9"/>
    <p:sldLayoutId id="2147483692" r:id="rId10"/>
    <p:sldLayoutId id="2147483693" r:id="rId11"/>
    <p:sldLayoutId id="2147483694" r:id="rId12"/>
    <p:sldLayoutId id="2147483695" r:id="rId13"/>
    <p:sldLayoutId id="2147483696" r:id="rId14"/>
  </p:sldLayoutIdLst>
  <p:transition advClick="0" advTm="8000">
    <p:fade thruBlk="1"/>
  </p:transition>
  <p:timing>
    <p:tnLst>
      <p:par>
        <p:cTn id="1" dur="indefinite" restart="never" nodeType="tmRoot"/>
      </p:par>
    </p:tnLst>
  </p:timing>
  <p:txStyles>
    <p:titleStyle>
      <a:lvl1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mj-cs"/>
        </a:defRPr>
      </a:lvl1pPr>
      <a:lvl2pPr algn="l" rtl="0" eaLnBrk="0" fontAlgn="base" hangingPunct="0">
        <a:spcBef>
          <a:spcPct val="0"/>
        </a:spcBef>
        <a:spcAft>
          <a:spcPct val="0"/>
        </a:spcAft>
        <a:defRPr sz="2800" b="1">
          <a:solidFill>
            <a:srgbClr val="990000"/>
          </a:solidFill>
          <a:latin typeface="FrutigerNext LT Medium" pitchFamily="34" charset="0"/>
          <a:ea typeface="黑体" panose="02010609060101010101" pitchFamily="49" charset="-122"/>
          <a:cs typeface="宋体" panose="02010600030101010101" pitchFamily="2" charset="-122"/>
        </a:defRPr>
      </a:lvl2pPr>
      <a:lvl3pPr algn="l" rtl="0" eaLnBrk="0" fontAlgn="base" hangingPunct="0">
        <a:spcBef>
          <a:spcPct val="0"/>
        </a:spcBef>
        <a:spcAft>
          <a:spcPct val="0"/>
        </a:spcAft>
        <a:defRPr sz="2800" b="1">
          <a:solidFill>
            <a:srgbClr val="990000"/>
          </a:solidFill>
          <a:latin typeface="FrutigerNext LT Medium" pitchFamily="34" charset="0"/>
          <a:ea typeface="黑体" panose="02010609060101010101" pitchFamily="49" charset="-122"/>
          <a:cs typeface="宋体" panose="02010600030101010101" pitchFamily="2" charset="-122"/>
        </a:defRPr>
      </a:lvl3pPr>
      <a:lvl4pPr algn="l" rtl="0" eaLnBrk="0" fontAlgn="base" hangingPunct="0">
        <a:spcBef>
          <a:spcPct val="0"/>
        </a:spcBef>
        <a:spcAft>
          <a:spcPct val="0"/>
        </a:spcAft>
        <a:defRPr sz="2800" b="1">
          <a:solidFill>
            <a:srgbClr val="990000"/>
          </a:solidFill>
          <a:latin typeface="FrutigerNext LT Medium" pitchFamily="34" charset="0"/>
          <a:ea typeface="黑体" panose="02010609060101010101" pitchFamily="49" charset="-122"/>
          <a:cs typeface="宋体" panose="02010600030101010101" pitchFamily="2" charset="-122"/>
        </a:defRPr>
      </a:lvl4pPr>
      <a:lvl5pPr algn="l" rtl="0" eaLnBrk="0" fontAlgn="base" hangingPunct="0">
        <a:spcBef>
          <a:spcPct val="0"/>
        </a:spcBef>
        <a:spcAft>
          <a:spcPct val="0"/>
        </a:spcAft>
        <a:defRPr sz="2800" b="1">
          <a:solidFill>
            <a:srgbClr val="990000"/>
          </a:solidFill>
          <a:latin typeface="FrutigerNext LT Medium" pitchFamily="34" charset="0"/>
          <a:ea typeface="黑体" panose="02010609060101010101" pitchFamily="49" charset="-122"/>
          <a:cs typeface="宋体" panose="02010600030101010101" pitchFamily="2" charset="-122"/>
        </a:defRPr>
      </a:lvl5pPr>
      <a:lvl6pPr marL="4572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6pPr>
      <a:lvl7pPr marL="9144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7pPr>
      <a:lvl8pPr marL="13716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8pPr>
      <a:lvl9pPr marL="18288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9pPr>
    </p:titleStyle>
    <p:bodyStyle>
      <a:lvl1pPr marL="342900" indent="-342900" algn="l" rtl="0" eaLnBrk="0" fontAlgn="base" hangingPunct="0">
        <a:lnSpc>
          <a:spcPct val="140000"/>
        </a:lnSpc>
        <a:spcBef>
          <a:spcPct val="0"/>
        </a:spcBef>
        <a:spcAft>
          <a:spcPct val="0"/>
        </a:spcAft>
        <a:buClr>
          <a:srgbClr val="777777"/>
        </a:buClr>
        <a:buSzPct val="60000"/>
        <a:buFont typeface="Wingdings" panose="05000000000000000000" pitchFamily="2" charset="2"/>
        <a:buChar char="l"/>
        <a:defRPr sz="2000" b="1">
          <a:solidFill>
            <a:schemeClr val="tx1"/>
          </a:solidFill>
          <a:latin typeface="FrutigerNext LT Regular" pitchFamily="34" charset="0"/>
          <a:ea typeface="黑体" panose="02010609060101010101" pitchFamily="49" charset="-122"/>
          <a:cs typeface="+mn-cs"/>
        </a:defRPr>
      </a:lvl1pPr>
      <a:lvl2pPr marL="742950" indent="-285750" algn="l" rtl="0" eaLnBrk="0" fontAlgn="base" hangingPunct="0">
        <a:lnSpc>
          <a:spcPct val="140000"/>
        </a:lnSpc>
        <a:spcBef>
          <a:spcPct val="0"/>
        </a:spcBef>
        <a:spcAft>
          <a:spcPct val="0"/>
        </a:spcAft>
        <a:buSzPct val="50000"/>
        <a:buFont typeface="Wingdings" panose="05000000000000000000" pitchFamily="2" charset="2"/>
        <a:buChar char="p"/>
        <a:defRPr>
          <a:solidFill>
            <a:schemeClr val="tx1"/>
          </a:solidFill>
          <a:latin typeface="+mn-lt"/>
          <a:ea typeface="+mn-ea"/>
          <a:cs typeface="+mn-cs"/>
        </a:defRPr>
      </a:lvl2pPr>
      <a:lvl3pPr marL="1143000" indent="-228600" algn="l" rtl="0" eaLnBrk="0" fontAlgn="base" hangingPunct="0">
        <a:lnSpc>
          <a:spcPct val="140000"/>
        </a:lnSpc>
        <a:spcBef>
          <a:spcPct val="0"/>
        </a:spcBef>
        <a:spcAft>
          <a:spcPct val="0"/>
        </a:spcAft>
        <a:buSzPct val="50000"/>
        <a:buFont typeface="Wingdings" panose="05000000000000000000" pitchFamily="2" charset="2"/>
        <a:buChar char="n"/>
        <a:defRPr sz="1600">
          <a:solidFill>
            <a:schemeClr val="tx1"/>
          </a:solidFill>
          <a:latin typeface="FrutigerNext LT Regular" pitchFamily="34" charset="0"/>
          <a:ea typeface="+mn-ea"/>
          <a:cs typeface="+mn-cs"/>
        </a:defRPr>
      </a:lvl3pPr>
      <a:lvl4pPr marL="1600200" indent="-228600" algn="l" rtl="0" eaLnBrk="0" fontAlgn="base" hangingPunct="0">
        <a:lnSpc>
          <a:spcPct val="140000"/>
        </a:lnSpc>
        <a:spcBef>
          <a:spcPct val="0"/>
        </a:spcBef>
        <a:spcAft>
          <a:spcPct val="0"/>
        </a:spcAft>
        <a:buChar char="–"/>
        <a:defRPr sz="1400">
          <a:solidFill>
            <a:schemeClr val="tx1"/>
          </a:solidFill>
          <a:latin typeface="FrutigerNext LT Regular" pitchFamily="34" charset="0"/>
          <a:ea typeface="+mn-ea"/>
          <a:cs typeface="+mn-cs"/>
        </a:defRPr>
      </a:lvl4pPr>
      <a:lvl5pPr marL="2057400" indent="-228600" algn="l" rtl="0" eaLnBrk="0" fontAlgn="base" hangingPunct="0">
        <a:lnSpc>
          <a:spcPct val="140000"/>
        </a:lnSpc>
        <a:spcBef>
          <a:spcPct val="0"/>
        </a:spcBef>
        <a:spcAft>
          <a:spcPct val="0"/>
        </a:spcAft>
        <a:buFont typeface="Arial" panose="020B0604020202020204" pitchFamily="34" charset="0"/>
        <a:buChar char="~"/>
        <a:defRPr sz="1200">
          <a:solidFill>
            <a:schemeClr val="tx1"/>
          </a:solidFill>
          <a:latin typeface="FrutigerNext LT Regular" pitchFamily="34" charset="0"/>
          <a:ea typeface="+mn-ea"/>
          <a:cs typeface="+mn-cs"/>
        </a:defRPr>
      </a:lvl5pPr>
      <a:lvl6pPr marL="251460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6pPr>
      <a:lvl7pPr marL="297180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7pPr>
      <a:lvl8pPr marL="342900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8pPr>
      <a:lvl9pPr marL="388620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75" name="矩形 74"/>
          <p:cNvSpPr/>
          <p:nvPr/>
        </p:nvSpPr>
        <p:spPr bwMode="auto">
          <a:xfrm>
            <a:off x="0" y="0"/>
            <a:ext cx="9144000" cy="5143500"/>
          </a:xfrm>
          <a:prstGeom prst="rect">
            <a:avLst/>
          </a:prstGeom>
          <a:solidFill>
            <a:schemeClr val="bg1">
              <a:lumMod val="95000"/>
            </a:schemeClr>
          </a:solidFill>
          <a:ln>
            <a:noFill/>
          </a:ln>
          <a:effectLst/>
        </p:spPr>
        <p:txBody>
          <a:bodyPr lIns="91401" tIns="45702" rIns="91401" bIns="45702"/>
          <a:lstStyle/>
          <a:p>
            <a:pPr defTabSz="913765">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pic>
        <p:nvPicPr>
          <p:cNvPr id="25603" name="Picture 2" descr="C:\Users\z00124665\Desktop\HW LOGO(横版）.png"/>
          <p:cNvPicPr>
            <a:picLocks noChangeAspect="1" noChangeArrowheads="1"/>
          </p:cNvPicPr>
          <p:nvPr/>
        </p:nvPicPr>
        <p:blipFill>
          <a:blip r:embed="rId23" cstate="print"/>
          <a:srcRect/>
          <a:stretch>
            <a:fillRect/>
          </a:stretch>
        </p:blipFill>
        <p:spPr bwMode="auto">
          <a:xfrm>
            <a:off x="7566833" y="4687491"/>
            <a:ext cx="1249831" cy="304800"/>
          </a:xfrm>
          <a:prstGeom prst="rect">
            <a:avLst/>
          </a:prstGeom>
          <a:noFill/>
          <a:ln w="9525">
            <a:noFill/>
            <a:miter lim="800000"/>
            <a:headEnd/>
            <a:tailEnd/>
          </a:ln>
        </p:spPr>
      </p:pic>
      <p:sp>
        <p:nvSpPr>
          <p:cNvPr id="12" name="Rectangle 5"/>
          <p:cNvSpPr>
            <a:spLocks noChangeArrowheads="1"/>
          </p:cNvSpPr>
          <p:nvPr/>
        </p:nvSpPr>
        <p:spPr bwMode="auto">
          <a:xfrm>
            <a:off x="3040064" y="4875610"/>
            <a:ext cx="272583" cy="196453"/>
          </a:xfrm>
          <a:prstGeom prst="rect">
            <a:avLst/>
          </a:prstGeom>
          <a:noFill/>
          <a:ln w="9525">
            <a:noFill/>
            <a:miter lim="800000"/>
          </a:ln>
        </p:spPr>
        <p:txBody>
          <a:bodyPr lIns="0" tIns="0" rIns="0" bIns="0"/>
          <a:lstStyle/>
          <a:p>
            <a:pPr eaLnBrk="0" hangingPunct="0">
              <a:lnSpc>
                <a:spcPct val="85000"/>
              </a:lnSpc>
              <a:defRPr/>
            </a:pPr>
            <a:fld id="{71C6F005-4B36-40B1-8645-27EC52760B96}" type="slidenum">
              <a:rPr lang="de-DE" altLang="zh-CN" sz="900">
                <a:solidFill>
                  <a:srgbClr val="FFFFFF">
                    <a:lumMod val="65000"/>
                  </a:srgbClr>
                </a:solidFill>
                <a:latin typeface="FrutigerNext LT Medium"/>
                <a:ea typeface="华文细黑"/>
              </a:rPr>
            </a:fld>
            <a:endParaRPr lang="en-GB" altLang="zh-CN" sz="900" dirty="0">
              <a:solidFill>
                <a:srgbClr val="FFFFFF">
                  <a:lumMod val="65000"/>
                </a:srgbClr>
              </a:solidFill>
              <a:latin typeface="FrutigerNext LT Medium"/>
              <a:ea typeface="华文细黑"/>
            </a:endParaRPr>
          </a:p>
        </p:txBody>
      </p:sp>
      <p:pic>
        <p:nvPicPr>
          <p:cNvPr id="25605" name="Picture 2" descr="C:\Users\z00124665\Desktop\图形1.wmf"/>
          <p:cNvPicPr>
            <a:picLocks noChangeAspect="1" noChangeArrowheads="1"/>
          </p:cNvPicPr>
          <p:nvPr/>
        </p:nvPicPr>
        <p:blipFill>
          <a:blip r:embed="rId24" cstate="print"/>
          <a:srcRect/>
          <a:stretch>
            <a:fillRect/>
          </a:stretch>
        </p:blipFill>
        <p:spPr bwMode="auto">
          <a:xfrm>
            <a:off x="322576" y="4862512"/>
            <a:ext cx="2655592" cy="120254"/>
          </a:xfrm>
          <a:prstGeom prst="rect">
            <a:avLst/>
          </a:prstGeom>
          <a:noFill/>
          <a:ln w="9525">
            <a:noFill/>
            <a:miter lim="800000"/>
            <a:headEnd/>
            <a:tailEnd/>
          </a:ln>
        </p:spPr>
      </p:pic>
      <p:pic>
        <p:nvPicPr>
          <p:cNvPr id="25606" name="Picture 14" descr="C:\Users\z00124665\Desktop\color bar [转换].wmf"/>
          <p:cNvPicPr>
            <a:picLocks noChangeAspect="1" noChangeArrowheads="1"/>
          </p:cNvPicPr>
          <p:nvPr/>
        </p:nvPicPr>
        <p:blipFill>
          <a:blip r:embed="rId25" cstate="print"/>
          <a:srcRect/>
          <a:stretch>
            <a:fillRect/>
          </a:stretch>
        </p:blipFill>
        <p:spPr bwMode="auto">
          <a:xfrm>
            <a:off x="0" y="5079207"/>
            <a:ext cx="9144000" cy="73819"/>
          </a:xfrm>
          <a:prstGeom prst="rect">
            <a:avLst/>
          </a:prstGeom>
          <a:noFill/>
          <a:ln w="9525">
            <a:noFill/>
            <a:miter lim="800000"/>
            <a:headEnd/>
            <a:tailEnd/>
          </a:ln>
        </p:spPr>
      </p:pic>
      <p:pic>
        <p:nvPicPr>
          <p:cNvPr id="25607" name="Picture 2" descr="C:\Users\z00124665\Desktop\A BETTER WAY SOLUTIONS.wmf"/>
          <p:cNvPicPr>
            <a:picLocks noChangeAspect="1" noChangeArrowheads="1"/>
          </p:cNvPicPr>
          <p:nvPr/>
        </p:nvPicPr>
        <p:blipFill>
          <a:blip r:embed="rId26" cstate="print"/>
          <a:srcRect/>
          <a:stretch>
            <a:fillRect/>
          </a:stretch>
        </p:blipFill>
        <p:spPr bwMode="auto">
          <a:xfrm>
            <a:off x="5567104" y="177403"/>
            <a:ext cx="3270986" cy="90488"/>
          </a:xfrm>
          <a:prstGeom prst="rect">
            <a:avLst/>
          </a:prstGeom>
          <a:noFill/>
          <a:ln w="9525">
            <a:noFill/>
            <a:miter lim="800000"/>
            <a:headEnd/>
            <a:tailEnd/>
          </a:ln>
        </p:spPr>
      </p:pic>
    </p:spTree>
  </p:cSld>
  <p:clrMap bg1="lt1" tx1="dk1" bg2="lt2" tx2="dk2" accent1="accent1" accent2="accent2" accent3="accent3" accent4="accent4" accent5="accent5" accent6="accent6" hlink="hlink" folHlink="folHlink"/>
  <p:sldLayoutIdLst>
    <p:sldLayoutId id="2147483698" r:id="rId1"/>
    <p:sldLayoutId id="2147483699" r:id="rId2"/>
    <p:sldLayoutId id="2147483700" r:id="rId3"/>
    <p:sldLayoutId id="2147483701" r:id="rId4"/>
    <p:sldLayoutId id="2147483702" r:id="rId5"/>
    <p:sldLayoutId id="2147483703" r:id="rId6"/>
    <p:sldLayoutId id="2147483704" r:id="rId7"/>
    <p:sldLayoutId id="2147483705" r:id="rId8"/>
    <p:sldLayoutId id="2147483706" r:id="rId9"/>
    <p:sldLayoutId id="2147483707" r:id="rId10"/>
    <p:sldLayoutId id="2147483708" r:id="rId11"/>
    <p:sldLayoutId id="2147483709" r:id="rId12"/>
    <p:sldLayoutId id="2147483710" r:id="rId13"/>
    <p:sldLayoutId id="2147483711" r:id="rId14"/>
    <p:sldLayoutId id="2147483712" r:id="rId15"/>
    <p:sldLayoutId id="2147483713" r:id="rId16"/>
    <p:sldLayoutId id="2147483714" r:id="rId17"/>
    <p:sldLayoutId id="2147483715" r:id="rId18"/>
    <p:sldLayoutId id="2147483716" r:id="rId19"/>
    <p:sldLayoutId id="2147483717" r:id="rId20"/>
    <p:sldLayoutId id="2147483718" r:id="rId21"/>
    <p:sldLayoutId id="2147483719" r:id="rId22"/>
  </p:sldLayoutIdLst>
  <p:transition advClick="0" advTm="8000">
    <p:fade thruBlk="1"/>
  </p:transition>
  <p:timing>
    <p:tnLst>
      <p:par>
        <p:cTn id="1" dur="indefinite" restart="never" nodeType="tmRoot"/>
      </p:par>
    </p:tnLst>
  </p:timing>
  <p:txStyles>
    <p:titleStyle>
      <a:lvl1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mj-cs"/>
        </a:defRPr>
      </a:lvl1pPr>
      <a:lvl2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2pPr>
      <a:lvl3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3pPr>
      <a:lvl4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4pPr>
      <a:lvl5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5pPr>
      <a:lvl6pPr marL="4572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6pPr>
      <a:lvl7pPr marL="913765"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7pPr>
      <a:lvl8pPr marL="1370965"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8pPr>
      <a:lvl9pPr marL="1828165"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9pPr>
    </p:titleStyle>
    <p:bodyStyle>
      <a:lvl1pPr marL="341630" indent="-341630" algn="l" rtl="0" eaLnBrk="0" fontAlgn="base" hangingPunct="0">
        <a:lnSpc>
          <a:spcPct val="140000"/>
        </a:lnSpc>
        <a:spcBef>
          <a:spcPct val="0"/>
        </a:spcBef>
        <a:spcAft>
          <a:spcPct val="0"/>
        </a:spcAft>
        <a:buClr>
          <a:srgbClr val="777777"/>
        </a:buClr>
        <a:buSzPct val="60000"/>
        <a:buFont typeface="Wingdings" panose="05000000000000000000" pitchFamily="2" charset="2"/>
        <a:buChar char="l"/>
        <a:defRPr sz="2000" b="1">
          <a:solidFill>
            <a:schemeClr val="tx1"/>
          </a:solidFill>
          <a:latin typeface="FrutigerNext LT Regular" pitchFamily="34" charset="0"/>
          <a:ea typeface="黑体" panose="02010609060101010101" pitchFamily="49" charset="-122"/>
          <a:cs typeface="+mn-cs"/>
        </a:defRPr>
      </a:lvl1pPr>
      <a:lvl2pPr marL="741680" indent="-284480" algn="l" rtl="0" eaLnBrk="0" fontAlgn="base" hangingPunct="0">
        <a:lnSpc>
          <a:spcPct val="140000"/>
        </a:lnSpc>
        <a:spcBef>
          <a:spcPct val="0"/>
        </a:spcBef>
        <a:spcAft>
          <a:spcPct val="0"/>
        </a:spcAft>
        <a:buSzPct val="50000"/>
        <a:buFont typeface="Wingdings" panose="05000000000000000000" pitchFamily="2" charset="2"/>
        <a:buChar char="p"/>
        <a:defRPr>
          <a:solidFill>
            <a:schemeClr val="tx1"/>
          </a:solidFill>
          <a:latin typeface="+mn-lt"/>
          <a:ea typeface="+mn-ea"/>
          <a:cs typeface="+mn-cs"/>
        </a:defRPr>
      </a:lvl2pPr>
      <a:lvl3pPr marL="1141730" indent="-227330" algn="l" rtl="0" eaLnBrk="0" fontAlgn="base" hangingPunct="0">
        <a:lnSpc>
          <a:spcPct val="140000"/>
        </a:lnSpc>
        <a:spcBef>
          <a:spcPct val="0"/>
        </a:spcBef>
        <a:spcAft>
          <a:spcPct val="0"/>
        </a:spcAft>
        <a:buSzPct val="50000"/>
        <a:buFont typeface="Wingdings" panose="05000000000000000000" pitchFamily="2" charset="2"/>
        <a:buChar char="n"/>
        <a:defRPr sz="1600">
          <a:solidFill>
            <a:schemeClr val="tx1"/>
          </a:solidFill>
          <a:latin typeface="FrutigerNext LT Regular" pitchFamily="34" charset="0"/>
          <a:ea typeface="+mn-ea"/>
          <a:cs typeface="+mn-cs"/>
        </a:defRPr>
      </a:lvl3pPr>
      <a:lvl4pPr marL="1598295" indent="-227330" algn="l" rtl="0" eaLnBrk="0" fontAlgn="base" hangingPunct="0">
        <a:lnSpc>
          <a:spcPct val="140000"/>
        </a:lnSpc>
        <a:spcBef>
          <a:spcPct val="0"/>
        </a:spcBef>
        <a:spcAft>
          <a:spcPct val="0"/>
        </a:spcAft>
        <a:buChar char="–"/>
        <a:defRPr sz="1400">
          <a:solidFill>
            <a:schemeClr val="tx1"/>
          </a:solidFill>
          <a:latin typeface="FrutigerNext LT Regular" pitchFamily="34" charset="0"/>
          <a:ea typeface="+mn-ea"/>
          <a:cs typeface="+mn-cs"/>
        </a:defRPr>
      </a:lvl4pPr>
      <a:lvl5pPr marL="2055495" indent="-227330" algn="l" rtl="0" eaLnBrk="0" fontAlgn="base" hangingPunct="0">
        <a:lnSpc>
          <a:spcPct val="140000"/>
        </a:lnSpc>
        <a:spcBef>
          <a:spcPct val="0"/>
        </a:spcBef>
        <a:spcAft>
          <a:spcPct val="0"/>
        </a:spcAft>
        <a:buFont typeface="Arial" panose="020B0604020202020204" pitchFamily="34" charset="0"/>
        <a:buChar char="~"/>
        <a:defRPr sz="1200">
          <a:solidFill>
            <a:schemeClr val="tx1"/>
          </a:solidFill>
          <a:latin typeface="FrutigerNext LT Regular" pitchFamily="34" charset="0"/>
          <a:ea typeface="+mn-ea"/>
          <a:cs typeface="+mn-cs"/>
        </a:defRPr>
      </a:lvl5pPr>
      <a:lvl6pPr marL="251333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6pPr>
      <a:lvl7pPr marL="297053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7pPr>
      <a:lvl8pPr marL="342773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8pPr>
      <a:lvl9pPr marL="388429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9pPr>
    </p:bodyStyle>
    <p:other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3765" algn="l" defTabSz="913765" rtl="0" eaLnBrk="1" latinLnBrk="0" hangingPunct="1">
        <a:defRPr sz="1800" kern="1200">
          <a:solidFill>
            <a:schemeClr val="tx1"/>
          </a:solidFill>
          <a:latin typeface="+mn-lt"/>
          <a:ea typeface="+mn-ea"/>
          <a:cs typeface="+mn-cs"/>
        </a:defRPr>
      </a:lvl3pPr>
      <a:lvl4pPr marL="1370965" algn="l" defTabSz="913765" rtl="0" eaLnBrk="1" latinLnBrk="0" hangingPunct="1">
        <a:defRPr sz="1800" kern="1200">
          <a:solidFill>
            <a:schemeClr val="tx1"/>
          </a:solidFill>
          <a:latin typeface="+mn-lt"/>
          <a:ea typeface="+mn-ea"/>
          <a:cs typeface="+mn-cs"/>
        </a:defRPr>
      </a:lvl4pPr>
      <a:lvl5pPr marL="1828165" algn="l" defTabSz="913765" rtl="0" eaLnBrk="1" latinLnBrk="0" hangingPunct="1">
        <a:defRPr sz="1800" kern="1200">
          <a:solidFill>
            <a:schemeClr val="tx1"/>
          </a:solidFill>
          <a:latin typeface="+mn-lt"/>
          <a:ea typeface="+mn-ea"/>
          <a:cs typeface="+mn-cs"/>
        </a:defRPr>
      </a:lvl5pPr>
      <a:lvl6pPr marL="2284730" algn="l" defTabSz="913765" rtl="0" eaLnBrk="1" latinLnBrk="0" hangingPunct="1">
        <a:defRPr sz="1800" kern="1200">
          <a:solidFill>
            <a:schemeClr val="tx1"/>
          </a:solidFill>
          <a:latin typeface="+mn-lt"/>
          <a:ea typeface="+mn-ea"/>
          <a:cs typeface="+mn-cs"/>
        </a:defRPr>
      </a:lvl6pPr>
      <a:lvl7pPr marL="2741930" algn="l" defTabSz="913765" rtl="0" eaLnBrk="1" latinLnBrk="0" hangingPunct="1">
        <a:defRPr sz="1800" kern="1200">
          <a:solidFill>
            <a:schemeClr val="tx1"/>
          </a:solidFill>
          <a:latin typeface="+mn-lt"/>
          <a:ea typeface="+mn-ea"/>
          <a:cs typeface="+mn-cs"/>
        </a:defRPr>
      </a:lvl7pPr>
      <a:lvl8pPr marL="3199130" algn="l" defTabSz="913765" rtl="0" eaLnBrk="1" latinLnBrk="0" hangingPunct="1">
        <a:defRPr sz="1800" kern="1200">
          <a:solidFill>
            <a:schemeClr val="tx1"/>
          </a:solidFill>
          <a:latin typeface="+mn-lt"/>
          <a:ea typeface="+mn-ea"/>
          <a:cs typeface="+mn-cs"/>
        </a:defRPr>
      </a:lvl8pPr>
      <a:lvl9pPr marL="3656330" algn="l" defTabSz="913765"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75" name="矩形 74"/>
          <p:cNvSpPr/>
          <p:nvPr/>
        </p:nvSpPr>
        <p:spPr bwMode="auto">
          <a:xfrm>
            <a:off x="0" y="0"/>
            <a:ext cx="9144000" cy="5143500"/>
          </a:xfrm>
          <a:prstGeom prst="rect">
            <a:avLst/>
          </a:prstGeom>
          <a:solidFill>
            <a:schemeClr val="bg1">
              <a:lumMod val="95000"/>
            </a:schemeClr>
          </a:solidFill>
          <a:ln>
            <a:noFill/>
          </a:ln>
          <a:effectLst/>
        </p:spPr>
        <p:txBody>
          <a:bodyPr lIns="91401" tIns="45702" rIns="91401" bIns="45702"/>
          <a:lstStyle/>
          <a:p>
            <a:pPr defTabSz="913765">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pic>
        <p:nvPicPr>
          <p:cNvPr id="25603" name="Picture 2" descr="C:\Users\z00124665\Desktop\HW LOGO(横版）.png"/>
          <p:cNvPicPr>
            <a:picLocks noChangeAspect="1" noChangeArrowheads="1"/>
          </p:cNvPicPr>
          <p:nvPr/>
        </p:nvPicPr>
        <p:blipFill>
          <a:blip r:embed="rId9" cstate="print"/>
          <a:srcRect/>
          <a:stretch>
            <a:fillRect/>
          </a:stretch>
        </p:blipFill>
        <p:spPr bwMode="auto">
          <a:xfrm>
            <a:off x="7566833" y="4687491"/>
            <a:ext cx="1249831" cy="304800"/>
          </a:xfrm>
          <a:prstGeom prst="rect">
            <a:avLst/>
          </a:prstGeom>
          <a:noFill/>
          <a:ln w="9525">
            <a:noFill/>
            <a:miter lim="800000"/>
            <a:headEnd/>
            <a:tailEnd/>
          </a:ln>
        </p:spPr>
      </p:pic>
      <p:sp>
        <p:nvSpPr>
          <p:cNvPr id="12" name="Rectangle 5"/>
          <p:cNvSpPr>
            <a:spLocks noChangeArrowheads="1"/>
          </p:cNvSpPr>
          <p:nvPr/>
        </p:nvSpPr>
        <p:spPr bwMode="auto">
          <a:xfrm>
            <a:off x="3040064" y="4875610"/>
            <a:ext cx="272583" cy="196453"/>
          </a:xfrm>
          <a:prstGeom prst="rect">
            <a:avLst/>
          </a:prstGeom>
          <a:noFill/>
          <a:ln w="9525">
            <a:noFill/>
            <a:miter lim="800000"/>
          </a:ln>
        </p:spPr>
        <p:txBody>
          <a:bodyPr lIns="0" tIns="0" rIns="0" bIns="0"/>
          <a:lstStyle/>
          <a:p>
            <a:pPr eaLnBrk="0" hangingPunct="0">
              <a:lnSpc>
                <a:spcPct val="85000"/>
              </a:lnSpc>
              <a:defRPr/>
            </a:pPr>
            <a:fld id="{71C6F005-4B36-40B1-8645-27EC52760B96}" type="slidenum">
              <a:rPr lang="de-DE" altLang="zh-CN" sz="900">
                <a:solidFill>
                  <a:srgbClr val="FFFFFF">
                    <a:lumMod val="65000"/>
                  </a:srgbClr>
                </a:solidFill>
                <a:latin typeface="FrutigerNext LT Medium"/>
                <a:ea typeface="华文细黑"/>
              </a:rPr>
            </a:fld>
            <a:endParaRPr lang="en-GB" altLang="zh-CN" sz="900" dirty="0">
              <a:solidFill>
                <a:srgbClr val="FFFFFF">
                  <a:lumMod val="65000"/>
                </a:srgbClr>
              </a:solidFill>
              <a:latin typeface="FrutigerNext LT Medium"/>
              <a:ea typeface="华文细黑"/>
            </a:endParaRPr>
          </a:p>
        </p:txBody>
      </p:sp>
      <p:pic>
        <p:nvPicPr>
          <p:cNvPr id="25605" name="Picture 2" descr="C:\Users\z00124665\Desktop\图形1.wmf"/>
          <p:cNvPicPr>
            <a:picLocks noChangeAspect="1" noChangeArrowheads="1"/>
          </p:cNvPicPr>
          <p:nvPr/>
        </p:nvPicPr>
        <p:blipFill>
          <a:blip r:embed="rId10" cstate="print"/>
          <a:srcRect/>
          <a:stretch>
            <a:fillRect/>
          </a:stretch>
        </p:blipFill>
        <p:spPr bwMode="auto">
          <a:xfrm>
            <a:off x="322576" y="4862512"/>
            <a:ext cx="2655592" cy="120254"/>
          </a:xfrm>
          <a:prstGeom prst="rect">
            <a:avLst/>
          </a:prstGeom>
          <a:noFill/>
          <a:ln w="9525">
            <a:noFill/>
            <a:miter lim="800000"/>
            <a:headEnd/>
            <a:tailEnd/>
          </a:ln>
        </p:spPr>
      </p:pic>
      <p:pic>
        <p:nvPicPr>
          <p:cNvPr id="25606" name="Picture 14" descr="C:\Users\z00124665\Desktop\color bar [转换].wmf"/>
          <p:cNvPicPr>
            <a:picLocks noChangeAspect="1" noChangeArrowheads="1"/>
          </p:cNvPicPr>
          <p:nvPr/>
        </p:nvPicPr>
        <p:blipFill>
          <a:blip r:embed="rId11" cstate="print"/>
          <a:srcRect/>
          <a:stretch>
            <a:fillRect/>
          </a:stretch>
        </p:blipFill>
        <p:spPr bwMode="auto">
          <a:xfrm>
            <a:off x="0" y="5079207"/>
            <a:ext cx="9144000" cy="73819"/>
          </a:xfrm>
          <a:prstGeom prst="rect">
            <a:avLst/>
          </a:prstGeom>
          <a:noFill/>
          <a:ln w="9525">
            <a:noFill/>
            <a:miter lim="800000"/>
            <a:headEnd/>
            <a:tailEnd/>
          </a:ln>
        </p:spPr>
      </p:pic>
      <p:pic>
        <p:nvPicPr>
          <p:cNvPr id="25607" name="Picture 2" descr="C:\Users\z00124665\Desktop\A BETTER WAY SOLUTIONS.wmf"/>
          <p:cNvPicPr>
            <a:picLocks noChangeAspect="1" noChangeArrowheads="1"/>
          </p:cNvPicPr>
          <p:nvPr/>
        </p:nvPicPr>
        <p:blipFill>
          <a:blip r:embed="rId12" cstate="print"/>
          <a:srcRect/>
          <a:stretch>
            <a:fillRect/>
          </a:stretch>
        </p:blipFill>
        <p:spPr bwMode="auto">
          <a:xfrm>
            <a:off x="5567104" y="177403"/>
            <a:ext cx="3270986" cy="90488"/>
          </a:xfrm>
          <a:prstGeom prst="rect">
            <a:avLst/>
          </a:prstGeom>
          <a:noFill/>
          <a:ln w="9525">
            <a:noFill/>
            <a:miter lim="800000"/>
            <a:headEnd/>
            <a:tailEnd/>
          </a:ln>
        </p:spPr>
      </p:pic>
    </p:spTree>
  </p:cSld>
  <p:clrMap bg1="lt1" tx1="dk1" bg2="lt2" tx2="dk2" accent1="accent1" accent2="accent2" accent3="accent3" accent4="accent4" accent5="accent5" accent6="accent6" hlink="hlink" folHlink="fol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Lst>
  <p:transition advClick="0" advTm="8000">
    <p:fade thruBlk="1"/>
  </p:transition>
  <p:timing>
    <p:tnLst>
      <p:par>
        <p:cTn id="1" dur="indefinite" restart="never" nodeType="tmRoot"/>
      </p:par>
    </p:tnLst>
  </p:timing>
  <p:txStyles>
    <p:titleStyle>
      <a:lvl1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mj-cs"/>
        </a:defRPr>
      </a:lvl1pPr>
      <a:lvl2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2pPr>
      <a:lvl3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3pPr>
      <a:lvl4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4pPr>
      <a:lvl5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5pPr>
      <a:lvl6pPr marL="4572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6pPr>
      <a:lvl7pPr marL="913765"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7pPr>
      <a:lvl8pPr marL="1370965"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8pPr>
      <a:lvl9pPr marL="1828165"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9pPr>
    </p:titleStyle>
    <p:bodyStyle>
      <a:lvl1pPr marL="341630" indent="-341630" algn="l" rtl="0" eaLnBrk="0" fontAlgn="base" hangingPunct="0">
        <a:lnSpc>
          <a:spcPct val="140000"/>
        </a:lnSpc>
        <a:spcBef>
          <a:spcPct val="0"/>
        </a:spcBef>
        <a:spcAft>
          <a:spcPct val="0"/>
        </a:spcAft>
        <a:buClr>
          <a:srgbClr val="777777"/>
        </a:buClr>
        <a:buSzPct val="60000"/>
        <a:buFont typeface="Wingdings" panose="05000000000000000000" pitchFamily="2" charset="2"/>
        <a:buChar char="l"/>
        <a:defRPr sz="2000" b="1">
          <a:solidFill>
            <a:schemeClr val="tx1"/>
          </a:solidFill>
          <a:latin typeface="FrutigerNext LT Regular" pitchFamily="34" charset="0"/>
          <a:ea typeface="黑体" panose="02010609060101010101" pitchFamily="49" charset="-122"/>
          <a:cs typeface="+mn-cs"/>
        </a:defRPr>
      </a:lvl1pPr>
      <a:lvl2pPr marL="741680" indent="-284480" algn="l" rtl="0" eaLnBrk="0" fontAlgn="base" hangingPunct="0">
        <a:lnSpc>
          <a:spcPct val="140000"/>
        </a:lnSpc>
        <a:spcBef>
          <a:spcPct val="0"/>
        </a:spcBef>
        <a:spcAft>
          <a:spcPct val="0"/>
        </a:spcAft>
        <a:buSzPct val="50000"/>
        <a:buFont typeface="Wingdings" panose="05000000000000000000" pitchFamily="2" charset="2"/>
        <a:buChar char="p"/>
        <a:defRPr>
          <a:solidFill>
            <a:schemeClr val="tx1"/>
          </a:solidFill>
          <a:latin typeface="+mn-lt"/>
          <a:ea typeface="+mn-ea"/>
          <a:cs typeface="+mn-cs"/>
        </a:defRPr>
      </a:lvl2pPr>
      <a:lvl3pPr marL="1141730" indent="-227330" algn="l" rtl="0" eaLnBrk="0" fontAlgn="base" hangingPunct="0">
        <a:lnSpc>
          <a:spcPct val="140000"/>
        </a:lnSpc>
        <a:spcBef>
          <a:spcPct val="0"/>
        </a:spcBef>
        <a:spcAft>
          <a:spcPct val="0"/>
        </a:spcAft>
        <a:buSzPct val="50000"/>
        <a:buFont typeface="Wingdings" panose="05000000000000000000" pitchFamily="2" charset="2"/>
        <a:buChar char="n"/>
        <a:defRPr sz="1600">
          <a:solidFill>
            <a:schemeClr val="tx1"/>
          </a:solidFill>
          <a:latin typeface="FrutigerNext LT Regular" pitchFamily="34" charset="0"/>
          <a:ea typeface="+mn-ea"/>
          <a:cs typeface="+mn-cs"/>
        </a:defRPr>
      </a:lvl3pPr>
      <a:lvl4pPr marL="1598295" indent="-227330" algn="l" rtl="0" eaLnBrk="0" fontAlgn="base" hangingPunct="0">
        <a:lnSpc>
          <a:spcPct val="140000"/>
        </a:lnSpc>
        <a:spcBef>
          <a:spcPct val="0"/>
        </a:spcBef>
        <a:spcAft>
          <a:spcPct val="0"/>
        </a:spcAft>
        <a:buChar char="–"/>
        <a:defRPr sz="1400">
          <a:solidFill>
            <a:schemeClr val="tx1"/>
          </a:solidFill>
          <a:latin typeface="FrutigerNext LT Regular" pitchFamily="34" charset="0"/>
          <a:ea typeface="+mn-ea"/>
          <a:cs typeface="+mn-cs"/>
        </a:defRPr>
      </a:lvl4pPr>
      <a:lvl5pPr marL="2055495" indent="-227330" algn="l" rtl="0" eaLnBrk="0" fontAlgn="base" hangingPunct="0">
        <a:lnSpc>
          <a:spcPct val="140000"/>
        </a:lnSpc>
        <a:spcBef>
          <a:spcPct val="0"/>
        </a:spcBef>
        <a:spcAft>
          <a:spcPct val="0"/>
        </a:spcAft>
        <a:buFont typeface="Arial" panose="020B0604020202020204" pitchFamily="34" charset="0"/>
        <a:buChar char="~"/>
        <a:defRPr sz="1200">
          <a:solidFill>
            <a:schemeClr val="tx1"/>
          </a:solidFill>
          <a:latin typeface="FrutigerNext LT Regular" pitchFamily="34" charset="0"/>
          <a:ea typeface="+mn-ea"/>
          <a:cs typeface="+mn-cs"/>
        </a:defRPr>
      </a:lvl5pPr>
      <a:lvl6pPr marL="251333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6pPr>
      <a:lvl7pPr marL="297053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7pPr>
      <a:lvl8pPr marL="3427730"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8pPr>
      <a:lvl9pPr marL="388429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9pPr>
    </p:bodyStyle>
    <p:other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3765" algn="l" defTabSz="913765" rtl="0" eaLnBrk="1" latinLnBrk="0" hangingPunct="1">
        <a:defRPr sz="1800" kern="1200">
          <a:solidFill>
            <a:schemeClr val="tx1"/>
          </a:solidFill>
          <a:latin typeface="+mn-lt"/>
          <a:ea typeface="+mn-ea"/>
          <a:cs typeface="+mn-cs"/>
        </a:defRPr>
      </a:lvl3pPr>
      <a:lvl4pPr marL="1370965" algn="l" defTabSz="913765" rtl="0" eaLnBrk="1" latinLnBrk="0" hangingPunct="1">
        <a:defRPr sz="1800" kern="1200">
          <a:solidFill>
            <a:schemeClr val="tx1"/>
          </a:solidFill>
          <a:latin typeface="+mn-lt"/>
          <a:ea typeface="+mn-ea"/>
          <a:cs typeface="+mn-cs"/>
        </a:defRPr>
      </a:lvl4pPr>
      <a:lvl5pPr marL="1828165" algn="l" defTabSz="913765" rtl="0" eaLnBrk="1" latinLnBrk="0" hangingPunct="1">
        <a:defRPr sz="1800" kern="1200">
          <a:solidFill>
            <a:schemeClr val="tx1"/>
          </a:solidFill>
          <a:latin typeface="+mn-lt"/>
          <a:ea typeface="+mn-ea"/>
          <a:cs typeface="+mn-cs"/>
        </a:defRPr>
      </a:lvl5pPr>
      <a:lvl6pPr marL="2284730" algn="l" defTabSz="913765" rtl="0" eaLnBrk="1" latinLnBrk="0" hangingPunct="1">
        <a:defRPr sz="1800" kern="1200">
          <a:solidFill>
            <a:schemeClr val="tx1"/>
          </a:solidFill>
          <a:latin typeface="+mn-lt"/>
          <a:ea typeface="+mn-ea"/>
          <a:cs typeface="+mn-cs"/>
        </a:defRPr>
      </a:lvl6pPr>
      <a:lvl7pPr marL="2741930" algn="l" defTabSz="913765" rtl="0" eaLnBrk="1" latinLnBrk="0" hangingPunct="1">
        <a:defRPr sz="1800" kern="1200">
          <a:solidFill>
            <a:schemeClr val="tx1"/>
          </a:solidFill>
          <a:latin typeface="+mn-lt"/>
          <a:ea typeface="+mn-ea"/>
          <a:cs typeface="+mn-cs"/>
        </a:defRPr>
      </a:lvl7pPr>
      <a:lvl8pPr marL="3199130" algn="l" defTabSz="913765" rtl="0" eaLnBrk="1" latinLnBrk="0" hangingPunct="1">
        <a:defRPr sz="1800" kern="1200">
          <a:solidFill>
            <a:schemeClr val="tx1"/>
          </a:solidFill>
          <a:latin typeface="+mn-lt"/>
          <a:ea typeface="+mn-ea"/>
          <a:cs typeface="+mn-cs"/>
        </a:defRPr>
      </a:lvl8pPr>
      <a:lvl9pPr marL="3656330" algn="l" defTabSz="913765"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矩形 2"/>
          <p:cNvSpPr/>
          <p:nvPr userDrawn="1"/>
        </p:nvSpPr>
        <p:spPr bwMode="auto">
          <a:xfrm>
            <a:off x="4762" y="-14514"/>
            <a:ext cx="9139238" cy="5143500"/>
          </a:xfrm>
          <a:prstGeom prst="rect">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21" tIns="45711" rIns="91421" bIns="45711" numCol="1" rtlCol="0" anchor="t" anchorCtr="0" compatLnSpc="1"/>
          <a:lstStyle/>
          <a:p>
            <a:pPr defTabSz="913765">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grpSp>
        <p:nvGrpSpPr>
          <p:cNvPr id="2" name="组合 3"/>
          <p:cNvGrpSpPr/>
          <p:nvPr userDrawn="1"/>
        </p:nvGrpSpPr>
        <p:grpSpPr>
          <a:xfrm>
            <a:off x="0" y="5087938"/>
            <a:ext cx="9144000" cy="55562"/>
            <a:chOff x="0" y="5087938"/>
            <a:chExt cx="9144000" cy="55562"/>
          </a:xfrm>
        </p:grpSpPr>
        <p:pic>
          <p:nvPicPr>
            <p:cNvPr id="5" name="Picture 2" descr="E:\01 日常工作\10 多媒体\PPT内部汇报用模板\红条.jpg"/>
            <p:cNvPicPr>
              <a:picLocks noChangeAspect="1" noChangeArrowheads="1"/>
            </p:cNvPicPr>
            <p:nvPr userDrawn="1"/>
          </p:nvPicPr>
          <p:blipFill>
            <a:blip r:embed="rId2" cstate="print"/>
            <a:srcRect r="5813"/>
            <a:stretch>
              <a:fillRect/>
            </a:stretch>
          </p:blipFill>
          <p:spPr bwMode="auto">
            <a:xfrm>
              <a:off x="0" y="5087938"/>
              <a:ext cx="8616950" cy="55562"/>
            </a:xfrm>
            <a:prstGeom prst="rect">
              <a:avLst/>
            </a:prstGeom>
            <a:noFill/>
          </p:spPr>
        </p:pic>
        <p:pic>
          <p:nvPicPr>
            <p:cNvPr id="6" name="Picture 2" descr="E:\01 日常工作\10 多媒体\PPT内部汇报用模板\红条.jpg"/>
            <p:cNvPicPr>
              <a:picLocks noChangeAspect="1" noChangeArrowheads="1"/>
            </p:cNvPicPr>
            <p:nvPr userDrawn="1"/>
          </p:nvPicPr>
          <p:blipFill>
            <a:blip r:embed="rId2" cstate="print"/>
            <a:srcRect r="5813"/>
            <a:stretch>
              <a:fillRect/>
            </a:stretch>
          </p:blipFill>
          <p:spPr bwMode="auto">
            <a:xfrm>
              <a:off x="527050" y="5087938"/>
              <a:ext cx="8616950" cy="55562"/>
            </a:xfrm>
            <a:prstGeom prst="rect">
              <a:avLst/>
            </a:prstGeom>
            <a:noFill/>
          </p:spPr>
        </p:pic>
      </p:grpSp>
      <p:pic>
        <p:nvPicPr>
          <p:cNvPr id="8" name="Picture 2" descr="C:\Users\z00124665\Desktop\HW LOGO(横版）.png"/>
          <p:cNvPicPr>
            <a:picLocks noChangeAspect="1" noChangeArrowheads="1"/>
          </p:cNvPicPr>
          <p:nvPr userDrawn="1"/>
        </p:nvPicPr>
        <p:blipFill>
          <a:blip r:embed="rId3" cstate="screen"/>
          <a:srcRect/>
          <a:stretch>
            <a:fillRect/>
          </a:stretch>
        </p:blipFill>
        <p:spPr bwMode="auto">
          <a:xfrm>
            <a:off x="7566409" y="4687937"/>
            <a:ext cx="1250151" cy="304524"/>
          </a:xfrm>
          <a:prstGeom prst="rect">
            <a:avLst/>
          </a:prstGeom>
          <a:noFill/>
        </p:spPr>
      </p:pic>
      <p:sp>
        <p:nvSpPr>
          <p:cNvPr id="9" name="Rectangle 5"/>
          <p:cNvSpPr>
            <a:spLocks noChangeArrowheads="1"/>
          </p:cNvSpPr>
          <p:nvPr userDrawn="1"/>
        </p:nvSpPr>
        <p:spPr bwMode="auto">
          <a:xfrm>
            <a:off x="3040520" y="4875562"/>
            <a:ext cx="272055" cy="195943"/>
          </a:xfrm>
          <a:prstGeom prst="rect">
            <a:avLst/>
          </a:prstGeom>
          <a:noFill/>
          <a:ln w="9525">
            <a:noFill/>
            <a:miter lim="800000"/>
          </a:ln>
        </p:spPr>
        <p:txBody>
          <a:bodyPr lIns="0" tIns="0" rIns="0" bIns="0"/>
          <a:lstStyle/>
          <a:p>
            <a:pPr eaLnBrk="0" hangingPunct="0">
              <a:lnSpc>
                <a:spcPct val="85000"/>
              </a:lnSpc>
              <a:defRPr/>
            </a:pPr>
            <a:fld id="{F350CB96-EF0E-44F1-90D2-2D2DCEB1810F}" type="slidenum">
              <a:rPr lang="de-DE" altLang="zh-CN" sz="900" smtClean="0">
                <a:solidFill>
                  <a:prstClr val="white">
                    <a:lumMod val="65000"/>
                  </a:prstClr>
                </a:solidFill>
                <a:latin typeface="FrutigerNext LT Medium"/>
                <a:ea typeface="华文细黑"/>
              </a:rPr>
            </a:fld>
            <a:endParaRPr lang="en-GB" altLang="zh-CN" sz="900" dirty="0">
              <a:solidFill>
                <a:prstClr val="white">
                  <a:lumMod val="65000"/>
                </a:prstClr>
              </a:solidFill>
              <a:latin typeface="FrutigerNext LT Medium"/>
              <a:ea typeface="华文细黑"/>
            </a:endParaRPr>
          </a:p>
        </p:txBody>
      </p:sp>
      <p:pic>
        <p:nvPicPr>
          <p:cNvPr id="10" name="Picture 2" descr="C:\Users\z00124665\Desktop\图形1.wmf"/>
          <p:cNvPicPr>
            <a:picLocks noChangeAspect="1" noChangeArrowheads="1"/>
          </p:cNvPicPr>
          <p:nvPr userDrawn="1"/>
        </p:nvPicPr>
        <p:blipFill>
          <a:blip r:embed="rId4" cstate="print"/>
          <a:srcRect/>
          <a:stretch>
            <a:fillRect/>
          </a:stretch>
        </p:blipFill>
        <p:spPr bwMode="auto">
          <a:xfrm>
            <a:off x="322265" y="4862198"/>
            <a:ext cx="2655887" cy="120967"/>
          </a:xfrm>
          <a:prstGeom prst="rect">
            <a:avLst/>
          </a:prstGeom>
          <a:noFill/>
        </p:spPr>
      </p:pic>
      <p:pic>
        <p:nvPicPr>
          <p:cNvPr id="11" name="Picture 2" descr="C:\Users\z00124665\Desktop\A BETTER WAY SOLUTIONS.wmf"/>
          <p:cNvPicPr>
            <a:picLocks noChangeAspect="1" noChangeArrowheads="1"/>
          </p:cNvPicPr>
          <p:nvPr userDrawn="1"/>
        </p:nvPicPr>
        <p:blipFill>
          <a:blip r:embed="rId5" cstate="print"/>
          <a:srcRect/>
          <a:stretch>
            <a:fillRect/>
          </a:stretch>
        </p:blipFill>
        <p:spPr bwMode="auto">
          <a:xfrm>
            <a:off x="5567364" y="52528"/>
            <a:ext cx="3270250" cy="91068"/>
          </a:xfrm>
          <a:prstGeom prst="rect">
            <a:avLst/>
          </a:prstGeom>
          <a:noFill/>
        </p:spPr>
      </p:pic>
    </p:spTree>
  </p:cSld>
  <p:clrMap bg1="lt1" tx1="dk1" bg2="lt2" tx2="dk2" accent1="accent1" accent2="accent2" accent3="accent3" accent4="accent4" accent5="accent5" accent6="accent6" hlink="hlink" folHlink="folHlink"/>
  <p:sldLayoutIdLst>
    <p:sldLayoutId id="2147483730" r:id="rId1"/>
  </p:sldLayoutIdLst>
  <p:transition advClick="0" advTm="8000">
    <p:fade thruBlk="1"/>
  </p:transition>
  <p:timing>
    <p:tnLst>
      <p:par>
        <p:cTn id="1" dur="indefinite" restart="never" nodeType="tmRoot"/>
      </p:par>
    </p:tnLst>
  </p:timing>
  <p:txStyles>
    <p:titleStyle>
      <a:lvl1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mj-cs"/>
        </a:defRPr>
      </a:lvl1pPr>
      <a:lvl2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2pPr>
      <a:lvl3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3pPr>
      <a:lvl4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4pPr>
      <a:lvl5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5pPr>
      <a:lvl6pPr marL="4572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6pPr>
      <a:lvl7pPr marL="9144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7pPr>
      <a:lvl8pPr marL="13716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8pPr>
      <a:lvl9pPr marL="1828165"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9pPr>
    </p:titleStyle>
    <p:bodyStyle>
      <a:lvl1pPr marL="342900" indent="-342900" algn="l" rtl="0" eaLnBrk="0" fontAlgn="base" hangingPunct="0">
        <a:lnSpc>
          <a:spcPct val="140000"/>
        </a:lnSpc>
        <a:spcBef>
          <a:spcPct val="0"/>
        </a:spcBef>
        <a:spcAft>
          <a:spcPct val="0"/>
        </a:spcAft>
        <a:buClr>
          <a:srgbClr val="808080"/>
        </a:buClr>
        <a:buSzPct val="60000"/>
        <a:buFont typeface="Wingdings" panose="05000000000000000000" pitchFamily="2" charset="2"/>
        <a:buChar char="l"/>
        <a:defRPr sz="2400" b="1">
          <a:solidFill>
            <a:schemeClr val="bg1"/>
          </a:solidFill>
          <a:latin typeface="FrutigerNext LT Regular" pitchFamily="34" charset="0"/>
          <a:ea typeface="黑体" panose="02010609060101010101" pitchFamily="49" charset="-122"/>
          <a:cs typeface="+mn-cs"/>
        </a:defRPr>
      </a:lvl1pPr>
      <a:lvl2pPr marL="742950" indent="-285750" algn="l" rtl="0" eaLnBrk="0" fontAlgn="base" hangingPunct="0">
        <a:lnSpc>
          <a:spcPct val="140000"/>
        </a:lnSpc>
        <a:spcBef>
          <a:spcPct val="0"/>
        </a:spcBef>
        <a:spcAft>
          <a:spcPct val="0"/>
        </a:spcAft>
        <a:buSzPct val="50000"/>
        <a:buFont typeface="Wingdings" panose="05000000000000000000" pitchFamily="2" charset="2"/>
        <a:buChar char="p"/>
        <a:defRPr>
          <a:solidFill>
            <a:schemeClr val="bg1"/>
          </a:solidFill>
          <a:latin typeface="+mn-lt"/>
          <a:ea typeface="+mn-ea"/>
          <a:cs typeface="+mn-cs"/>
        </a:defRPr>
      </a:lvl2pPr>
      <a:lvl3pPr marL="1143000" indent="-228600" algn="l" rtl="0" eaLnBrk="0" fontAlgn="base" hangingPunct="0">
        <a:lnSpc>
          <a:spcPct val="140000"/>
        </a:lnSpc>
        <a:spcBef>
          <a:spcPct val="0"/>
        </a:spcBef>
        <a:spcAft>
          <a:spcPct val="0"/>
        </a:spcAft>
        <a:buSzPct val="50000"/>
        <a:buFont typeface="Wingdings" panose="05000000000000000000" pitchFamily="2" charset="2"/>
        <a:buChar char="n"/>
        <a:defRPr sz="1600">
          <a:solidFill>
            <a:schemeClr val="bg1"/>
          </a:solidFill>
          <a:latin typeface="FrutigerNext LT Regular" pitchFamily="34" charset="0"/>
          <a:ea typeface="+mn-ea"/>
          <a:cs typeface="+mn-cs"/>
        </a:defRPr>
      </a:lvl3pPr>
      <a:lvl4pPr marL="1599565" indent="-228600" algn="l" rtl="0" eaLnBrk="0" fontAlgn="base" hangingPunct="0">
        <a:lnSpc>
          <a:spcPct val="140000"/>
        </a:lnSpc>
        <a:spcBef>
          <a:spcPct val="0"/>
        </a:spcBef>
        <a:spcAft>
          <a:spcPct val="0"/>
        </a:spcAft>
        <a:buChar char="–"/>
        <a:defRPr sz="1400">
          <a:solidFill>
            <a:schemeClr val="bg1"/>
          </a:solidFill>
          <a:latin typeface="FrutigerNext LT Regular" pitchFamily="34" charset="0"/>
          <a:ea typeface="+mn-ea"/>
          <a:cs typeface="+mn-cs"/>
        </a:defRPr>
      </a:lvl4pPr>
      <a:lvl5pPr marL="2056765" indent="-228600" algn="l" rtl="0" eaLnBrk="0" fontAlgn="base" hangingPunct="0">
        <a:lnSpc>
          <a:spcPct val="140000"/>
        </a:lnSpc>
        <a:spcBef>
          <a:spcPct val="0"/>
        </a:spcBef>
        <a:spcAft>
          <a:spcPct val="0"/>
        </a:spcAft>
        <a:buFont typeface="Arial" panose="020B0604020202020204" pitchFamily="34" charset="0"/>
        <a:buChar char="~"/>
        <a:defRPr sz="1200">
          <a:solidFill>
            <a:schemeClr val="bg1"/>
          </a:solidFill>
          <a:latin typeface="FrutigerNext LT Regular" pitchFamily="34" charset="0"/>
          <a:ea typeface="+mn-ea"/>
          <a:cs typeface="+mn-cs"/>
        </a:defRPr>
      </a:lvl5pPr>
      <a:lvl6pPr marL="25139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6pPr>
      <a:lvl7pPr marL="29711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7pPr>
      <a:lvl8pPr marL="34283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8pPr>
      <a:lvl9pPr marL="38855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9pPr>
    </p:bodyStyle>
    <p:other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165" algn="l" defTabSz="913765" rtl="0" eaLnBrk="1" latinLnBrk="0" hangingPunct="1">
        <a:defRPr sz="1800" kern="1200">
          <a:solidFill>
            <a:schemeClr val="tx1"/>
          </a:solidFill>
          <a:latin typeface="+mn-lt"/>
          <a:ea typeface="+mn-ea"/>
          <a:cs typeface="+mn-cs"/>
        </a:defRPr>
      </a:lvl5pPr>
      <a:lvl6pPr marL="2285365" algn="l" defTabSz="913765" rtl="0" eaLnBrk="1" latinLnBrk="0" hangingPunct="1">
        <a:defRPr sz="1800" kern="1200">
          <a:solidFill>
            <a:schemeClr val="tx1"/>
          </a:solidFill>
          <a:latin typeface="+mn-lt"/>
          <a:ea typeface="+mn-ea"/>
          <a:cs typeface="+mn-cs"/>
        </a:defRPr>
      </a:lvl6pPr>
      <a:lvl7pPr marL="2742565" algn="l" defTabSz="913765" rtl="0" eaLnBrk="1" latinLnBrk="0" hangingPunct="1">
        <a:defRPr sz="1800" kern="1200">
          <a:solidFill>
            <a:schemeClr val="tx1"/>
          </a:solidFill>
          <a:latin typeface="+mn-lt"/>
          <a:ea typeface="+mn-ea"/>
          <a:cs typeface="+mn-cs"/>
        </a:defRPr>
      </a:lvl7pPr>
      <a:lvl8pPr marL="3199765" algn="l" defTabSz="913765" rtl="0" eaLnBrk="1" latinLnBrk="0" hangingPunct="1">
        <a:defRPr sz="1800" kern="1200">
          <a:solidFill>
            <a:schemeClr val="tx1"/>
          </a:solidFill>
          <a:latin typeface="+mn-lt"/>
          <a:ea typeface="+mn-ea"/>
          <a:cs typeface="+mn-cs"/>
        </a:defRPr>
      </a:lvl8pPr>
      <a:lvl9pPr marL="3656965" algn="l" defTabSz="913765"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79" name="Picture 104" descr="PPT胶片内页元素-16比9-内页灰条"/>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 y="4668441"/>
            <a:ext cx="9140429" cy="4750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101" descr="图片3副本"/>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34681" y="4790484"/>
            <a:ext cx="971297" cy="230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 Box 8"/>
          <p:cNvSpPr txBox="1">
            <a:spLocks noChangeArrowheads="1"/>
          </p:cNvSpPr>
          <p:nvPr/>
        </p:nvSpPr>
        <p:spPr bwMode="auto">
          <a:xfrm>
            <a:off x="657056" y="4859597"/>
            <a:ext cx="2022731" cy="13849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lIns="0" tIns="0" rIns="60069" bIns="0">
            <a:spAutoFit/>
          </a:bodyPr>
          <a:lstStyle>
            <a:lvl1pPr defTabSz="801370" eaLnBrk="0" hangingPunct="0">
              <a:defRPr>
                <a:solidFill>
                  <a:schemeClr val="tx1"/>
                </a:solidFill>
                <a:latin typeface="Calibri" panose="020F0502020204030204" pitchFamily="34" charset="0"/>
                <a:ea typeface="宋体" panose="02010600030101010101" pitchFamily="2" charset="-122"/>
              </a:defRPr>
            </a:lvl1pPr>
            <a:lvl2pPr marL="742950" indent="-285750" defTabSz="801370" eaLnBrk="0" hangingPunct="0">
              <a:defRPr>
                <a:solidFill>
                  <a:schemeClr val="tx1"/>
                </a:solidFill>
                <a:latin typeface="Calibri" panose="020F0502020204030204" pitchFamily="34" charset="0"/>
                <a:ea typeface="宋体" panose="02010600030101010101" pitchFamily="2" charset="-122"/>
              </a:defRPr>
            </a:lvl2pPr>
            <a:lvl3pPr marL="1143000" indent="-228600" defTabSz="801370" eaLnBrk="0" hangingPunct="0">
              <a:defRPr>
                <a:solidFill>
                  <a:schemeClr val="tx1"/>
                </a:solidFill>
                <a:latin typeface="Calibri" panose="020F0502020204030204" pitchFamily="34" charset="0"/>
                <a:ea typeface="宋体" panose="02010600030101010101" pitchFamily="2" charset="-122"/>
              </a:defRPr>
            </a:lvl3pPr>
            <a:lvl4pPr marL="1600200" indent="-228600" defTabSz="801370" eaLnBrk="0" hangingPunct="0">
              <a:defRPr>
                <a:solidFill>
                  <a:schemeClr val="tx1"/>
                </a:solidFill>
                <a:latin typeface="Calibri" panose="020F0502020204030204" pitchFamily="34" charset="0"/>
                <a:ea typeface="宋体" panose="02010600030101010101" pitchFamily="2" charset="-122"/>
              </a:defRPr>
            </a:lvl4pPr>
            <a:lvl5pPr marL="2057400" indent="-228600" defTabSz="801370" eaLnBrk="0" hangingPunct="0">
              <a:defRPr>
                <a:solidFill>
                  <a:schemeClr val="tx1"/>
                </a:solidFill>
                <a:latin typeface="Calibri" panose="020F0502020204030204" pitchFamily="34" charset="0"/>
                <a:ea typeface="宋体" panose="02010600030101010101" pitchFamily="2" charset="-122"/>
              </a:defRPr>
            </a:lvl5pPr>
            <a:lvl6pPr marL="2514600" indent="-228600" defTabSz="80137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defTabSz="80137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defTabSz="80137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defTabSz="80137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defRPr/>
            </a:pPr>
            <a:r>
              <a:rPr lang="en-US" altLang="zh-CN" sz="900" dirty="0" smtClean="0">
                <a:solidFill>
                  <a:srgbClr val="000000"/>
                </a:solidFill>
                <a:latin typeface="FrutigerNext LT Bold" pitchFamily="34" charset="0"/>
                <a:ea typeface="MS PGothic" panose="020B0600070205080204" pitchFamily="34" charset="-128"/>
              </a:rPr>
              <a:t>HUAWEI TECHNOLOGIES CO., LTD.</a:t>
            </a:r>
            <a:endParaRPr lang="en-US" altLang="zh-CN" sz="900" dirty="0" smtClean="0">
              <a:solidFill>
                <a:srgbClr val="000000"/>
              </a:solidFill>
              <a:latin typeface="FrutigerNext LT Bold" pitchFamily="34" charset="0"/>
              <a:ea typeface="MS PGothic" panose="020B0600070205080204" pitchFamily="34" charset="-128"/>
            </a:endParaRPr>
          </a:p>
        </p:txBody>
      </p:sp>
      <p:sp>
        <p:nvSpPr>
          <p:cNvPr id="8197" name="Rectangle 13"/>
          <p:cNvSpPr>
            <a:spLocks noGrp="1" noChangeArrowheads="1"/>
          </p:cNvSpPr>
          <p:nvPr>
            <p:ph type="title"/>
          </p:nvPr>
        </p:nvSpPr>
        <p:spPr bwMode="auto">
          <a:xfrm>
            <a:off x="658244" y="244080"/>
            <a:ext cx="7827512" cy="653653"/>
          </a:xfrm>
          <a:prstGeom prst="rect">
            <a:avLst/>
          </a:prstGeom>
          <a:noFill/>
          <a:ln w="9525">
            <a:noFill/>
            <a:miter lim="800000"/>
          </a:ln>
        </p:spPr>
        <p:txBody>
          <a:bodyPr vert="horz" wrap="square" lIns="0" tIns="30040" rIns="60081" bIns="30040" numCol="1" anchor="ctr" anchorCtr="0" compatLnSpc="1"/>
          <a:lstStyle/>
          <a:p>
            <a:pPr lvl="0"/>
            <a:r>
              <a:rPr lang="zh-CN" altLang="en-US" dirty="0" smtClean="0"/>
              <a:t>单击此处编辑母版标题样式</a:t>
            </a:r>
            <a:endParaRPr lang="zh-CN" altLang="en-US" dirty="0" smtClean="0"/>
          </a:p>
        </p:txBody>
      </p:sp>
      <p:sp>
        <p:nvSpPr>
          <p:cNvPr id="10247" name="Rectangle 21"/>
          <p:cNvSpPr>
            <a:spLocks noChangeArrowheads="1"/>
          </p:cNvSpPr>
          <p:nvPr/>
        </p:nvSpPr>
        <p:spPr bwMode="auto">
          <a:xfrm>
            <a:off x="3680135" y="4870349"/>
            <a:ext cx="1467785" cy="107722"/>
          </a:xfrm>
          <a:prstGeom prst="rect">
            <a:avLst/>
          </a:prstGeom>
          <a:noFill/>
          <a:ln w="9525" algn="ctr">
            <a:noFill/>
            <a:miter lim="800000"/>
          </a:ln>
          <a:effectLst/>
        </p:spPr>
        <p:txBody>
          <a:bodyPr wrap="none" lIns="60045" tIns="0" rIns="60045" bIns="0">
            <a:spAutoFit/>
          </a:bodyPr>
          <a:lstStyle/>
          <a:p>
            <a:pPr defTabSz="600710" eaLnBrk="0" hangingPunct="0">
              <a:defRPr/>
            </a:pPr>
            <a:r>
              <a:rPr lang="zh-CN" altLang="en-US" sz="700" dirty="0" smtClean="0">
                <a:solidFill>
                  <a:srgbClr val="000000"/>
                </a:solidFill>
                <a:latin typeface="华文细黑"/>
                <a:ea typeface="华文细黑"/>
              </a:rPr>
              <a:t>华为保密信息，未经授权禁止扩散</a:t>
            </a:r>
            <a:endParaRPr lang="en-US" altLang="zh-CN" sz="700" dirty="0">
              <a:solidFill>
                <a:srgbClr val="000000"/>
              </a:solidFill>
              <a:latin typeface="华文细黑"/>
              <a:ea typeface="华文细黑"/>
            </a:endParaRPr>
          </a:p>
        </p:txBody>
      </p:sp>
      <p:sp>
        <p:nvSpPr>
          <p:cNvPr id="8199" name="Rectangle 68"/>
          <p:cNvSpPr>
            <a:spLocks noGrp="1" noChangeArrowheads="1"/>
          </p:cNvSpPr>
          <p:nvPr>
            <p:ph type="body" idx="1"/>
          </p:nvPr>
        </p:nvSpPr>
        <p:spPr bwMode="auto">
          <a:xfrm>
            <a:off x="658244" y="1221585"/>
            <a:ext cx="7827512" cy="3145631"/>
          </a:xfrm>
          <a:prstGeom prst="rect">
            <a:avLst/>
          </a:prstGeom>
          <a:noFill/>
          <a:ln w="9525">
            <a:noFill/>
            <a:miter lim="800000"/>
          </a:ln>
        </p:spPr>
        <p:txBody>
          <a:bodyPr vert="horz" wrap="square" lIns="60090" tIns="30044" rIns="60090" bIns="30044" numCol="1" anchor="t" anchorCtr="0" compatLnSpc="1"/>
          <a:lstStyle/>
          <a:p>
            <a:pPr lvl="0"/>
            <a:r>
              <a:rPr lang="zh-CN" altLang="en-US" dirty="0" smtClean="0"/>
              <a:t>单击此处编辑母版文本样式</a:t>
            </a:r>
            <a:endParaRPr lang="zh-CN" altLang="en-US" dirty="0" smtClean="0"/>
          </a:p>
          <a:p>
            <a:pPr lvl="1"/>
            <a:r>
              <a:rPr lang="zh-CN" altLang="en-US" dirty="0" smtClean="0"/>
              <a:t>第二级</a:t>
            </a:r>
            <a:endParaRPr lang="zh-CN" altLang="en-US" dirty="0" smtClean="0"/>
          </a:p>
          <a:p>
            <a:pPr lvl="2"/>
            <a:r>
              <a:rPr lang="zh-CN" altLang="en-US" dirty="0" smtClean="0"/>
              <a:t>第三级</a:t>
            </a:r>
            <a:endParaRPr lang="zh-CN" altLang="en-US" dirty="0" smtClean="0"/>
          </a:p>
          <a:p>
            <a:pPr lvl="3"/>
            <a:r>
              <a:rPr lang="zh-CN" altLang="en-US" dirty="0" smtClean="0"/>
              <a:t>第四级</a:t>
            </a:r>
            <a:endParaRPr lang="zh-CN" altLang="en-US" dirty="0" smtClean="0"/>
          </a:p>
          <a:p>
            <a:pPr lvl="4"/>
            <a:r>
              <a:rPr lang="zh-CN" altLang="en-US" dirty="0" smtClean="0"/>
              <a:t>第五级</a:t>
            </a:r>
            <a:endParaRPr lang="zh-CN" altLang="en-US" dirty="0" smtClean="0"/>
          </a:p>
        </p:txBody>
      </p:sp>
      <p:sp>
        <p:nvSpPr>
          <p:cNvPr id="10249" name="Rectangle 15"/>
          <p:cNvSpPr>
            <a:spLocks noChangeArrowheads="1"/>
          </p:cNvSpPr>
          <p:nvPr/>
        </p:nvSpPr>
        <p:spPr bwMode="auto">
          <a:xfrm>
            <a:off x="-1952622" y="519112"/>
            <a:ext cx="1844675" cy="4018671"/>
          </a:xfrm>
          <a:prstGeom prst="rect">
            <a:avLst/>
          </a:prstGeom>
          <a:noFill/>
          <a:ln w="9525">
            <a:noFill/>
            <a:miter lim="800000"/>
          </a:ln>
          <a:effectLst/>
        </p:spPr>
        <p:txBody>
          <a:bodyPr lIns="60077" tIns="30039" rIns="60077" bIns="30039">
            <a:spAutoFit/>
          </a:bodyPr>
          <a:lstStyle/>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英文标题</a:t>
            </a:r>
            <a:r>
              <a:rPr lang="en-US" altLang="zh-CN" sz="800" dirty="0">
                <a:solidFill>
                  <a:srgbClr val="FFFFFF"/>
                </a:solidFill>
                <a:ea typeface="宋体" panose="02010600030101010101" pitchFamily="2" charset="-122"/>
              </a:rPr>
              <a:t>:32-35pt  </a:t>
            </a:r>
            <a:endParaRPr lang="zh-CN" altLang="en-US"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颜色</a:t>
            </a:r>
            <a:r>
              <a:rPr lang="en-US" altLang="zh-CN" sz="800" dirty="0">
                <a:solidFill>
                  <a:srgbClr val="FFFFFF"/>
                </a:solidFill>
                <a:ea typeface="宋体" panose="02010600030101010101" pitchFamily="2" charset="-122"/>
              </a:rPr>
              <a:t>: R153 G0 B0</a:t>
            </a:r>
            <a:endParaRPr lang="en-US" altLang="zh-CN"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内部使用字体 </a:t>
            </a:r>
            <a:r>
              <a:rPr lang="en-US" altLang="zh-CN" sz="800" dirty="0">
                <a:solidFill>
                  <a:srgbClr val="FFFFFF"/>
                </a:solidFill>
                <a:ea typeface="宋体" panose="02010600030101010101" pitchFamily="2" charset="-122"/>
              </a:rPr>
              <a:t>:</a:t>
            </a:r>
            <a:endParaRPr lang="en-US" altLang="zh-CN"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en-US" altLang="zh-CN" sz="800" dirty="0" err="1">
                <a:solidFill>
                  <a:srgbClr val="FFFFFF"/>
                </a:solidFill>
                <a:ea typeface="宋体" panose="02010600030101010101" pitchFamily="2" charset="-122"/>
              </a:rPr>
              <a:t>FrutigerNext</a:t>
            </a:r>
            <a:r>
              <a:rPr lang="en-US" altLang="zh-CN" sz="800" dirty="0">
                <a:solidFill>
                  <a:srgbClr val="FFFFFF"/>
                </a:solidFill>
                <a:ea typeface="宋体" panose="02010600030101010101" pitchFamily="2" charset="-122"/>
              </a:rPr>
              <a:t> LT Medium</a:t>
            </a:r>
            <a:endParaRPr lang="en-US" altLang="zh-CN"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外部使用字体 </a:t>
            </a:r>
            <a:r>
              <a:rPr lang="en-US" altLang="zh-CN" sz="800" dirty="0">
                <a:solidFill>
                  <a:srgbClr val="FFFFFF"/>
                </a:solidFill>
                <a:ea typeface="宋体" panose="02010600030101010101" pitchFamily="2" charset="-122"/>
              </a:rPr>
              <a:t>: Arial</a:t>
            </a:r>
            <a:endParaRPr lang="en-US" altLang="zh-CN" sz="800" dirty="0">
              <a:solidFill>
                <a:srgbClr val="FFFFFF"/>
              </a:solidFill>
              <a:ea typeface="宋体" panose="02010600030101010101" pitchFamily="2" charset="-122"/>
            </a:endParaRPr>
          </a:p>
          <a:p>
            <a:pPr marL="257175" indent="-257175" algn="r" eaLnBrk="0" hangingPunct="0">
              <a:lnSpc>
                <a:spcPct val="75000"/>
              </a:lnSpc>
              <a:spcBef>
                <a:spcPct val="20000"/>
              </a:spcBef>
              <a:buFont typeface="Arial" panose="020B0604020202020204" pitchFamily="34" charset="0"/>
              <a:buNone/>
              <a:defRPr/>
            </a:pPr>
            <a:endParaRPr lang="en-US" altLang="zh-CN"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中文标题</a:t>
            </a:r>
            <a:r>
              <a:rPr lang="en-US" altLang="zh-CN" sz="800" dirty="0">
                <a:solidFill>
                  <a:srgbClr val="FFFFFF"/>
                </a:solidFill>
                <a:ea typeface="宋体" panose="02010600030101010101" pitchFamily="2" charset="-122"/>
              </a:rPr>
              <a:t>:30-32pt  </a:t>
            </a:r>
            <a:endParaRPr lang="zh-CN" altLang="en-US"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颜色</a:t>
            </a:r>
            <a:r>
              <a:rPr lang="en-US" altLang="zh-CN" sz="800" dirty="0">
                <a:solidFill>
                  <a:srgbClr val="FFFFFF"/>
                </a:solidFill>
                <a:ea typeface="宋体" panose="02010600030101010101" pitchFamily="2" charset="-122"/>
              </a:rPr>
              <a:t>: R153 G0 B0</a:t>
            </a:r>
            <a:endParaRPr lang="en-US" altLang="zh-CN"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字体</a:t>
            </a:r>
            <a:r>
              <a:rPr lang="en-US" altLang="zh-CN" sz="800" dirty="0">
                <a:solidFill>
                  <a:srgbClr val="FFFFFF"/>
                </a:solidFill>
                <a:ea typeface="宋体" panose="02010600030101010101" pitchFamily="2" charset="-122"/>
              </a:rPr>
              <a:t>:</a:t>
            </a:r>
            <a:r>
              <a:rPr lang="zh-CN" altLang="en-US" sz="800" dirty="0">
                <a:solidFill>
                  <a:srgbClr val="FFFFFF"/>
                </a:solidFill>
                <a:ea typeface="宋体" panose="02010600030101010101" pitchFamily="2" charset="-122"/>
              </a:rPr>
              <a:t>黑体</a:t>
            </a:r>
            <a:endParaRPr lang="zh-CN" altLang="en-US"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endParaRPr lang="zh-CN" altLang="en-US"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endParaRPr lang="zh-CN" altLang="en-US"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endParaRPr lang="zh-CN" altLang="en-US"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英文正文</a:t>
            </a:r>
            <a:r>
              <a:rPr lang="en-US" altLang="zh-CN" sz="800" dirty="0">
                <a:solidFill>
                  <a:srgbClr val="FFFFFF"/>
                </a:solidFill>
                <a:ea typeface="宋体" panose="02010600030101010101" pitchFamily="2" charset="-122"/>
              </a:rPr>
              <a:t>:20-22pt</a:t>
            </a:r>
            <a:endParaRPr lang="en-US" altLang="zh-CN"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子目录 </a:t>
            </a:r>
            <a:r>
              <a:rPr lang="en-US" altLang="zh-CN" sz="800" dirty="0">
                <a:solidFill>
                  <a:srgbClr val="FFFFFF"/>
                </a:solidFill>
                <a:ea typeface="宋体" panose="02010600030101010101" pitchFamily="2" charset="-122"/>
              </a:rPr>
              <a:t>(2-5</a:t>
            </a:r>
            <a:r>
              <a:rPr lang="zh-CN" altLang="en-US" sz="800" dirty="0">
                <a:solidFill>
                  <a:srgbClr val="FFFFFF"/>
                </a:solidFill>
                <a:ea typeface="宋体" panose="02010600030101010101" pitchFamily="2" charset="-122"/>
              </a:rPr>
              <a:t>级</a:t>
            </a:r>
            <a:r>
              <a:rPr lang="en-US" altLang="zh-CN" sz="800" dirty="0">
                <a:solidFill>
                  <a:srgbClr val="FFFFFF"/>
                </a:solidFill>
                <a:ea typeface="宋体" panose="02010600030101010101" pitchFamily="2" charset="-122"/>
              </a:rPr>
              <a:t>) :18pt  </a:t>
            </a:r>
            <a:endParaRPr lang="en-US" altLang="zh-CN"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颜色</a:t>
            </a:r>
            <a:r>
              <a:rPr lang="en-US" altLang="zh-CN" sz="800" dirty="0">
                <a:solidFill>
                  <a:srgbClr val="FFFFFF"/>
                </a:solidFill>
                <a:ea typeface="宋体" panose="02010600030101010101" pitchFamily="2" charset="-122"/>
              </a:rPr>
              <a:t>:</a:t>
            </a:r>
            <a:r>
              <a:rPr lang="zh-CN" altLang="en-US" sz="800" dirty="0">
                <a:solidFill>
                  <a:srgbClr val="FFFFFF"/>
                </a:solidFill>
                <a:ea typeface="宋体" panose="02010600030101010101" pitchFamily="2" charset="-122"/>
              </a:rPr>
              <a:t>黑色</a:t>
            </a:r>
            <a:endParaRPr lang="zh-CN" altLang="en-US"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内部使用字体 </a:t>
            </a:r>
            <a:r>
              <a:rPr lang="en-US" altLang="zh-CN" sz="800" dirty="0">
                <a:solidFill>
                  <a:srgbClr val="FFFFFF"/>
                </a:solidFill>
                <a:ea typeface="宋体" panose="02010600030101010101" pitchFamily="2" charset="-122"/>
              </a:rPr>
              <a:t>:</a:t>
            </a:r>
            <a:endParaRPr lang="en-US" altLang="zh-CN"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en-US" altLang="zh-CN" sz="800" dirty="0" err="1">
                <a:solidFill>
                  <a:srgbClr val="FFFFFF"/>
                </a:solidFill>
                <a:ea typeface="宋体" panose="02010600030101010101" pitchFamily="2" charset="-122"/>
              </a:rPr>
              <a:t>FrutigerNext</a:t>
            </a:r>
            <a:r>
              <a:rPr lang="en-US" altLang="zh-CN" sz="800" dirty="0">
                <a:solidFill>
                  <a:srgbClr val="FFFFFF"/>
                </a:solidFill>
                <a:ea typeface="宋体" panose="02010600030101010101" pitchFamily="2" charset="-122"/>
              </a:rPr>
              <a:t> LT Regular</a:t>
            </a:r>
            <a:endParaRPr lang="en-US" altLang="zh-CN"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外部使用字体 </a:t>
            </a:r>
            <a:r>
              <a:rPr lang="en-US" altLang="zh-CN" sz="800" dirty="0">
                <a:solidFill>
                  <a:srgbClr val="FFFFFF"/>
                </a:solidFill>
                <a:ea typeface="宋体" panose="02010600030101010101" pitchFamily="2" charset="-122"/>
              </a:rPr>
              <a:t>: Arial</a:t>
            </a:r>
            <a:endParaRPr lang="en-US" altLang="zh-CN" sz="800" dirty="0">
              <a:solidFill>
                <a:srgbClr val="FFFFFF"/>
              </a:solidFill>
              <a:ea typeface="宋体" panose="02010600030101010101" pitchFamily="2" charset="-122"/>
            </a:endParaRPr>
          </a:p>
          <a:p>
            <a:pPr marL="257175" indent="-257175" algn="r" eaLnBrk="0" hangingPunct="0">
              <a:lnSpc>
                <a:spcPct val="75000"/>
              </a:lnSpc>
              <a:spcBef>
                <a:spcPct val="20000"/>
              </a:spcBef>
              <a:buFont typeface="Arial" panose="020B0604020202020204" pitchFamily="34" charset="0"/>
              <a:buNone/>
              <a:defRPr/>
            </a:pPr>
            <a:endParaRPr lang="en-US" altLang="zh-CN"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中文正文</a:t>
            </a:r>
            <a:r>
              <a:rPr lang="en-US" altLang="zh-CN" sz="800" dirty="0">
                <a:solidFill>
                  <a:srgbClr val="FFFFFF"/>
                </a:solidFill>
                <a:ea typeface="宋体" panose="02010600030101010101" pitchFamily="2" charset="-122"/>
              </a:rPr>
              <a:t>:18-20pt</a:t>
            </a:r>
            <a:endParaRPr lang="en-US" altLang="zh-CN"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子目录</a:t>
            </a:r>
            <a:r>
              <a:rPr lang="en-US" altLang="zh-CN" sz="800" dirty="0">
                <a:solidFill>
                  <a:srgbClr val="FFFFFF"/>
                </a:solidFill>
                <a:ea typeface="宋体" panose="02010600030101010101" pitchFamily="2" charset="-122"/>
              </a:rPr>
              <a:t>(2-5</a:t>
            </a:r>
            <a:r>
              <a:rPr lang="zh-CN" altLang="en-US" sz="800" dirty="0">
                <a:solidFill>
                  <a:srgbClr val="FFFFFF"/>
                </a:solidFill>
                <a:ea typeface="宋体" panose="02010600030101010101" pitchFamily="2" charset="-122"/>
              </a:rPr>
              <a:t>级</a:t>
            </a:r>
            <a:r>
              <a:rPr lang="en-US" altLang="zh-CN" sz="800" dirty="0">
                <a:solidFill>
                  <a:srgbClr val="FFFFFF"/>
                </a:solidFill>
                <a:ea typeface="宋体" panose="02010600030101010101" pitchFamily="2" charset="-122"/>
              </a:rPr>
              <a:t>):18pt </a:t>
            </a:r>
            <a:endParaRPr lang="zh-CN" altLang="en-US"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颜色</a:t>
            </a:r>
            <a:r>
              <a:rPr lang="en-US" altLang="zh-CN" sz="800" dirty="0">
                <a:solidFill>
                  <a:srgbClr val="FFFFFF"/>
                </a:solidFill>
                <a:ea typeface="宋体" panose="02010600030101010101" pitchFamily="2" charset="-122"/>
              </a:rPr>
              <a:t>:</a:t>
            </a:r>
            <a:r>
              <a:rPr lang="zh-CN" altLang="en-US" sz="800" dirty="0">
                <a:solidFill>
                  <a:srgbClr val="FFFFFF"/>
                </a:solidFill>
                <a:ea typeface="宋体" panose="02010600030101010101" pitchFamily="2" charset="-122"/>
              </a:rPr>
              <a:t>黑色</a:t>
            </a:r>
            <a:endParaRPr lang="zh-CN" altLang="en-US" sz="800" dirty="0">
              <a:solidFill>
                <a:srgbClr val="FFFFFF"/>
              </a:solidFill>
              <a:ea typeface="宋体" panose="02010600030101010101" pitchFamily="2" charset="-122"/>
            </a:endParaRPr>
          </a:p>
          <a:p>
            <a:pPr marL="257175" indent="-257175" algn="r" eaLnBrk="0" hangingPunct="0">
              <a:lnSpc>
                <a:spcPct val="125000"/>
              </a:lnSpc>
              <a:spcBef>
                <a:spcPct val="20000"/>
              </a:spcBef>
              <a:buFont typeface="Arial" panose="020B0604020202020204" pitchFamily="34" charset="0"/>
              <a:buNone/>
              <a:defRPr/>
            </a:pPr>
            <a:r>
              <a:rPr lang="zh-CN" altLang="en-US" sz="800" dirty="0">
                <a:solidFill>
                  <a:srgbClr val="FFFFFF"/>
                </a:solidFill>
                <a:ea typeface="宋体" panose="02010600030101010101" pitchFamily="2" charset="-122"/>
              </a:rPr>
              <a:t>字体</a:t>
            </a:r>
            <a:r>
              <a:rPr lang="en-US" altLang="zh-CN" sz="800" dirty="0">
                <a:solidFill>
                  <a:srgbClr val="FFFFFF"/>
                </a:solidFill>
                <a:ea typeface="宋体" panose="02010600030101010101" pitchFamily="2" charset="-122"/>
              </a:rPr>
              <a:t>:</a:t>
            </a:r>
            <a:r>
              <a:rPr lang="zh-CN" altLang="en-US" sz="800" dirty="0">
                <a:solidFill>
                  <a:srgbClr val="FFFFFF"/>
                </a:solidFill>
                <a:ea typeface="宋体" panose="02010600030101010101" pitchFamily="2" charset="-122"/>
              </a:rPr>
              <a:t>细黑体</a:t>
            </a:r>
            <a:r>
              <a:rPr lang="zh-CN" altLang="en-US" sz="800" b="1" dirty="0">
                <a:solidFill>
                  <a:srgbClr val="FFFFFF"/>
                </a:solidFill>
                <a:latin typeface="Arial" panose="020B0604020202020204" pitchFamily="34" charset="0"/>
                <a:ea typeface="华文细黑" pitchFamily="2" charset="-122"/>
              </a:rPr>
              <a:t> </a:t>
            </a:r>
            <a:endParaRPr lang="zh-CN" altLang="en-US" sz="800" b="1" dirty="0">
              <a:solidFill>
                <a:srgbClr val="FFFFFF"/>
              </a:solidFill>
              <a:latin typeface="Arial" panose="020B0604020202020204" pitchFamily="34" charset="0"/>
              <a:ea typeface="华文细黑" pitchFamily="2" charset="-122"/>
            </a:endParaRPr>
          </a:p>
        </p:txBody>
      </p:sp>
      <p:sp>
        <p:nvSpPr>
          <p:cNvPr id="10251" name="Rectangle 83"/>
          <p:cNvSpPr>
            <a:spLocks noChangeArrowheads="1"/>
          </p:cNvSpPr>
          <p:nvPr/>
        </p:nvSpPr>
        <p:spPr bwMode="auto">
          <a:xfrm>
            <a:off x="9251953" y="1006080"/>
            <a:ext cx="1192213" cy="971683"/>
          </a:xfrm>
          <a:prstGeom prst="rect">
            <a:avLst/>
          </a:prstGeom>
          <a:noFill/>
          <a:ln w="9525">
            <a:noFill/>
            <a:miter lim="800000"/>
          </a:ln>
          <a:effectLst/>
        </p:spPr>
        <p:txBody>
          <a:bodyPr lIns="60077" tIns="30039" rIns="60077" bIns="30039">
            <a:spAutoFit/>
          </a:bodyPr>
          <a:lstStyle/>
          <a:p>
            <a:pPr eaLnBrk="0" hangingPunct="0">
              <a:lnSpc>
                <a:spcPct val="120000"/>
              </a:lnSpc>
              <a:spcBef>
                <a:spcPct val="20000"/>
              </a:spcBef>
              <a:buFont typeface="Arial" panose="020B0604020202020204" pitchFamily="34" charset="0"/>
              <a:buNone/>
              <a:defRPr/>
            </a:pPr>
            <a:r>
              <a:rPr lang="zh-CN" altLang="en-US" sz="800">
                <a:solidFill>
                  <a:srgbClr val="FFFFFF"/>
                </a:solidFill>
                <a:ea typeface="宋体" panose="02010600030101010101" pitchFamily="2" charset="-122"/>
              </a:rPr>
              <a:t>配色参考方案：</a:t>
            </a:r>
            <a:endParaRPr lang="zh-CN" altLang="en-US" sz="800">
              <a:solidFill>
                <a:srgbClr val="FFFFFF"/>
              </a:solidFill>
              <a:ea typeface="宋体" panose="02010600030101010101" pitchFamily="2" charset="-122"/>
            </a:endParaRPr>
          </a:p>
          <a:p>
            <a:pPr eaLnBrk="0" hangingPunct="0">
              <a:lnSpc>
                <a:spcPct val="120000"/>
              </a:lnSpc>
              <a:spcBef>
                <a:spcPct val="20000"/>
              </a:spcBef>
              <a:buFont typeface="Arial" panose="020B0604020202020204" pitchFamily="34" charset="0"/>
              <a:buNone/>
              <a:defRPr/>
            </a:pPr>
            <a:r>
              <a:rPr lang="zh-CN" altLang="en-US" sz="800">
                <a:solidFill>
                  <a:srgbClr val="FFFFFF"/>
                </a:solidFill>
                <a:ea typeface="宋体" panose="02010600030101010101" pitchFamily="2" charset="-122"/>
              </a:rPr>
              <a:t>建议同一页面内不超过四种颜色，以下是</a:t>
            </a:r>
            <a:r>
              <a:rPr lang="en-US" altLang="zh-CN" sz="800">
                <a:solidFill>
                  <a:srgbClr val="FFFFFF"/>
                </a:solidFill>
                <a:ea typeface="宋体" panose="02010600030101010101" pitchFamily="2" charset="-122"/>
              </a:rPr>
              <a:t>13</a:t>
            </a:r>
            <a:r>
              <a:rPr lang="zh-CN" altLang="en-US" sz="800">
                <a:solidFill>
                  <a:srgbClr val="FFFFFF"/>
                </a:solidFill>
                <a:ea typeface="宋体" panose="02010600030101010101" pitchFamily="2" charset="-122"/>
              </a:rPr>
              <a:t>组配色方案，同一页面内只选择一组使用。（仅供参考）</a:t>
            </a:r>
            <a:endParaRPr lang="zh-CN" altLang="en-US" sz="800">
              <a:solidFill>
                <a:srgbClr val="FFFFFF"/>
              </a:solidFill>
              <a:ea typeface="宋体" panose="02010600030101010101" pitchFamily="2" charset="-122"/>
            </a:endParaRPr>
          </a:p>
        </p:txBody>
      </p:sp>
      <p:sp>
        <p:nvSpPr>
          <p:cNvPr id="10252" name="Rectangle 84"/>
          <p:cNvSpPr>
            <a:spLocks noChangeArrowheads="1"/>
          </p:cNvSpPr>
          <p:nvPr/>
        </p:nvSpPr>
        <p:spPr bwMode="auto">
          <a:xfrm>
            <a:off x="9251950" y="5953"/>
            <a:ext cx="1120775" cy="356130"/>
          </a:xfrm>
          <a:prstGeom prst="rect">
            <a:avLst/>
          </a:prstGeom>
          <a:noFill/>
          <a:ln w="9525">
            <a:noFill/>
            <a:miter lim="800000"/>
          </a:ln>
          <a:effectLst/>
        </p:spPr>
        <p:txBody>
          <a:bodyPr lIns="60077" tIns="30039" rIns="60077" bIns="30039">
            <a:spAutoFit/>
          </a:bodyPr>
          <a:lstStyle/>
          <a:p>
            <a:pPr>
              <a:lnSpc>
                <a:spcPct val="120000"/>
              </a:lnSpc>
              <a:buClr>
                <a:srgbClr val="777777"/>
              </a:buClr>
              <a:buSzPct val="60000"/>
              <a:buFont typeface="Wingdings" panose="05000000000000000000" pitchFamily="2" charset="2"/>
              <a:buNone/>
              <a:defRPr/>
            </a:pPr>
            <a:r>
              <a:rPr lang="zh-CN" altLang="en-US" sz="800">
                <a:solidFill>
                  <a:srgbClr val="FFFFFF"/>
                </a:solidFill>
                <a:ea typeface="宋体" panose="02010600030101010101" pitchFamily="2" charset="-122"/>
              </a:rPr>
              <a:t>客户或者合作伙伴的标志放在右上角</a:t>
            </a:r>
            <a:r>
              <a:rPr lang="en-US" altLang="zh-CN" sz="800">
                <a:solidFill>
                  <a:srgbClr val="FFFFFF"/>
                </a:solidFill>
                <a:ea typeface="宋体" panose="02010600030101010101" pitchFamily="2" charset="-122"/>
              </a:rPr>
              <a:t>.</a:t>
            </a:r>
            <a:endParaRPr lang="zh-CN" altLang="en-US" sz="800">
              <a:solidFill>
                <a:srgbClr val="FFFFFF"/>
              </a:solidFill>
              <a:ea typeface="宋体" panose="02010600030101010101" pitchFamily="2" charset="-122"/>
            </a:endParaRPr>
          </a:p>
        </p:txBody>
      </p:sp>
      <p:sp>
        <p:nvSpPr>
          <p:cNvPr id="6149" name="Rectangle 5"/>
          <p:cNvSpPr>
            <a:spLocks noChangeArrowheads="1"/>
          </p:cNvSpPr>
          <p:nvPr/>
        </p:nvSpPr>
        <p:spPr bwMode="auto">
          <a:xfrm>
            <a:off x="6361113" y="4859600"/>
            <a:ext cx="2097087" cy="341710"/>
          </a:xfrm>
          <a:prstGeom prst="rect">
            <a:avLst/>
          </a:prstGeom>
          <a:noFill/>
          <a:ln w="9525">
            <a:noFill/>
            <a:miter lim="800000"/>
          </a:ln>
        </p:spPr>
        <p:txBody>
          <a:bodyPr lIns="0" tIns="0" rIns="0" bIns="0"/>
          <a:lstStyle/>
          <a:p>
            <a:pPr eaLnBrk="0" hangingPunct="0">
              <a:lnSpc>
                <a:spcPct val="85000"/>
              </a:lnSpc>
              <a:defRPr/>
            </a:pPr>
            <a:r>
              <a:rPr lang="de-DE" altLang="zh-CN" sz="900">
                <a:solidFill>
                  <a:srgbClr val="000000"/>
                </a:solidFill>
                <a:latin typeface="FrutigerNext LT Bold" pitchFamily="34" charset="0"/>
                <a:ea typeface="MS PGothic" panose="020B0600070205080204" pitchFamily="34" charset="-128"/>
              </a:rPr>
              <a:t>Page </a:t>
            </a:r>
            <a:fld id="{52A5D625-72FF-4364-B088-B7F11232586A}" type="slidenum">
              <a:rPr lang="de-DE" altLang="zh-CN" sz="900">
                <a:solidFill>
                  <a:srgbClr val="000000"/>
                </a:solidFill>
                <a:latin typeface="FrutigerNext LT Bold" pitchFamily="34" charset="0"/>
                <a:ea typeface="MS PGothic" panose="020B0600070205080204" pitchFamily="34" charset="-128"/>
              </a:rPr>
            </a:fld>
            <a:endParaRPr lang="en-GB" altLang="zh-CN" sz="900">
              <a:solidFill>
                <a:srgbClr val="000000"/>
              </a:solidFill>
              <a:latin typeface="FrutigerNext LT Bold" pitchFamily="34" charset="0"/>
              <a:ea typeface="MS PGothic" panose="020B0600070205080204" pitchFamily="34" charset="-128"/>
            </a:endParaRPr>
          </a:p>
        </p:txBody>
      </p:sp>
      <p:grpSp>
        <p:nvGrpSpPr>
          <p:cNvPr id="2" name="Group 148"/>
          <p:cNvGrpSpPr/>
          <p:nvPr/>
        </p:nvGrpSpPr>
        <p:grpSpPr bwMode="auto">
          <a:xfrm>
            <a:off x="9324975" y="2633675"/>
            <a:ext cx="919163" cy="2418160"/>
            <a:chOff x="5839" y="2251"/>
            <a:chExt cx="579" cy="2031"/>
          </a:xfrm>
        </p:grpSpPr>
        <p:sp>
          <p:nvSpPr>
            <p:cNvPr id="83" name="Rectangle 149"/>
            <p:cNvSpPr>
              <a:spLocks noChangeArrowheads="1"/>
            </p:cNvSpPr>
            <p:nvPr userDrawn="1"/>
          </p:nvSpPr>
          <p:spPr bwMode="auto">
            <a:xfrm>
              <a:off x="5839" y="3110"/>
              <a:ext cx="579" cy="310"/>
            </a:xfrm>
            <a:prstGeom prst="rect">
              <a:avLst/>
            </a:prstGeom>
            <a:solidFill>
              <a:srgbClr val="FFFFFF"/>
            </a:solidFill>
            <a:ln w="9525" algn="ctr">
              <a:noFill/>
              <a:miter lim="800000"/>
            </a:ln>
            <a:effectLst/>
          </p:spPr>
          <p:txBody>
            <a:bodyPr lIns="91425" tIns="45712" rIns="91425" bIns="45712" anchor="ctr">
              <a:spAutoFit/>
            </a:bodyPr>
            <a:lstStyle/>
            <a:p>
              <a:pPr>
                <a:defRPr/>
              </a:pPr>
              <a:endParaRPr lang="zh-CN" altLang="en-US">
                <a:solidFill>
                  <a:srgbClr val="000000"/>
                </a:solidFill>
                <a:ea typeface="宋体" panose="02010600030101010101" pitchFamily="2" charset="-122"/>
              </a:endParaRPr>
            </a:p>
          </p:txBody>
        </p:sp>
        <p:grpSp>
          <p:nvGrpSpPr>
            <p:cNvPr id="3" name="Group 150"/>
            <p:cNvGrpSpPr/>
            <p:nvPr userDrawn="1"/>
          </p:nvGrpSpPr>
          <p:grpSpPr bwMode="auto">
            <a:xfrm>
              <a:off x="5893" y="2387"/>
              <a:ext cx="466" cy="115"/>
              <a:chOff x="5893" y="2387"/>
              <a:chExt cx="466" cy="115"/>
            </a:xfrm>
          </p:grpSpPr>
          <p:sp>
            <p:nvSpPr>
              <p:cNvPr id="145" name="Rectangle 151"/>
              <p:cNvSpPr>
                <a:spLocks noChangeArrowheads="1"/>
              </p:cNvSpPr>
              <p:nvPr userDrawn="1"/>
            </p:nvSpPr>
            <p:spPr bwMode="auto">
              <a:xfrm flipV="1">
                <a:off x="6010" y="2387"/>
                <a:ext cx="116" cy="115"/>
              </a:xfrm>
              <a:prstGeom prst="rect">
                <a:avLst/>
              </a:prstGeom>
              <a:solidFill>
                <a:srgbClr val="FFCC66"/>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46" name="Rectangle 152"/>
              <p:cNvSpPr>
                <a:spLocks noChangeArrowheads="1"/>
              </p:cNvSpPr>
              <p:nvPr userDrawn="1"/>
            </p:nvSpPr>
            <p:spPr bwMode="auto">
              <a:xfrm flipV="1">
                <a:off x="6126" y="2387"/>
                <a:ext cx="116" cy="115"/>
              </a:xfrm>
              <a:prstGeom prst="rect">
                <a:avLst/>
              </a:prstGeom>
              <a:solidFill>
                <a:srgbClr val="FF990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47" name="Rectangle 153"/>
              <p:cNvSpPr>
                <a:spLocks noChangeArrowheads="1"/>
              </p:cNvSpPr>
              <p:nvPr userDrawn="1"/>
            </p:nvSpPr>
            <p:spPr bwMode="auto">
              <a:xfrm flipV="1">
                <a:off x="6242" y="2387"/>
                <a:ext cx="117" cy="115"/>
              </a:xfrm>
              <a:prstGeom prst="rect">
                <a:avLst/>
              </a:prstGeom>
              <a:solidFill>
                <a:srgbClr val="99660A"/>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48" name="Rectangle 154"/>
              <p:cNvSpPr>
                <a:spLocks noChangeArrowheads="1"/>
              </p:cNvSpPr>
              <p:nvPr userDrawn="1"/>
            </p:nvSpPr>
            <p:spPr bwMode="auto">
              <a:xfrm flipV="1">
                <a:off x="5893" y="2387"/>
                <a:ext cx="117" cy="115"/>
              </a:xfrm>
              <a:prstGeom prst="rect">
                <a:avLst/>
              </a:prstGeom>
              <a:solidFill>
                <a:srgbClr val="FFCC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nvGrpSpPr>
            <p:cNvPr id="4" name="Group 155"/>
            <p:cNvGrpSpPr/>
            <p:nvPr userDrawn="1"/>
          </p:nvGrpSpPr>
          <p:grpSpPr bwMode="auto">
            <a:xfrm>
              <a:off x="5893" y="2523"/>
              <a:ext cx="466" cy="115"/>
              <a:chOff x="5893" y="2523"/>
              <a:chExt cx="466" cy="115"/>
            </a:xfrm>
          </p:grpSpPr>
          <p:sp>
            <p:nvSpPr>
              <p:cNvPr id="141" name="Rectangle 156"/>
              <p:cNvSpPr>
                <a:spLocks noChangeArrowheads="1"/>
              </p:cNvSpPr>
              <p:nvPr userDrawn="1"/>
            </p:nvSpPr>
            <p:spPr bwMode="auto">
              <a:xfrm flipV="1">
                <a:off x="6010" y="2523"/>
                <a:ext cx="116" cy="115"/>
              </a:xfrm>
              <a:prstGeom prst="rect">
                <a:avLst/>
              </a:prstGeom>
              <a:solidFill>
                <a:srgbClr val="99CCFF"/>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42" name="Rectangle 157"/>
              <p:cNvSpPr>
                <a:spLocks noChangeArrowheads="1"/>
              </p:cNvSpPr>
              <p:nvPr userDrawn="1"/>
            </p:nvSpPr>
            <p:spPr bwMode="auto">
              <a:xfrm flipV="1">
                <a:off x="6126" y="2523"/>
                <a:ext cx="116" cy="115"/>
              </a:xfrm>
              <a:prstGeom prst="rect">
                <a:avLst/>
              </a:prstGeom>
              <a:solidFill>
                <a:srgbClr val="99CCCC"/>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43" name="Rectangle 158"/>
              <p:cNvSpPr>
                <a:spLocks noChangeArrowheads="1"/>
              </p:cNvSpPr>
              <p:nvPr userDrawn="1"/>
            </p:nvSpPr>
            <p:spPr bwMode="auto">
              <a:xfrm flipV="1">
                <a:off x="6242" y="2523"/>
                <a:ext cx="117" cy="115"/>
              </a:xfrm>
              <a:prstGeom prst="rect">
                <a:avLst/>
              </a:prstGeom>
              <a:solidFill>
                <a:srgbClr val="0099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44" name="Rectangle 159"/>
              <p:cNvSpPr>
                <a:spLocks noChangeArrowheads="1"/>
              </p:cNvSpPr>
              <p:nvPr userDrawn="1"/>
            </p:nvSpPr>
            <p:spPr bwMode="auto">
              <a:xfrm flipV="1">
                <a:off x="5893" y="2523"/>
                <a:ext cx="117" cy="115"/>
              </a:xfrm>
              <a:prstGeom prst="rect">
                <a:avLst/>
              </a:prstGeom>
              <a:solidFill>
                <a:srgbClr val="CCCCFF"/>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nvGrpSpPr>
            <p:cNvPr id="5" name="Group 160"/>
            <p:cNvGrpSpPr/>
            <p:nvPr userDrawn="1"/>
          </p:nvGrpSpPr>
          <p:grpSpPr bwMode="auto">
            <a:xfrm>
              <a:off x="5893" y="2659"/>
              <a:ext cx="466" cy="115"/>
              <a:chOff x="5893" y="2659"/>
              <a:chExt cx="466" cy="115"/>
            </a:xfrm>
          </p:grpSpPr>
          <p:sp>
            <p:nvSpPr>
              <p:cNvPr id="137" name="Rectangle 161"/>
              <p:cNvSpPr>
                <a:spLocks noChangeArrowheads="1"/>
              </p:cNvSpPr>
              <p:nvPr userDrawn="1"/>
            </p:nvSpPr>
            <p:spPr bwMode="auto">
              <a:xfrm flipV="1">
                <a:off x="6010" y="2659"/>
                <a:ext cx="116" cy="115"/>
              </a:xfrm>
              <a:prstGeom prst="rect">
                <a:avLst/>
              </a:prstGeom>
              <a:solidFill>
                <a:srgbClr val="99CCCC"/>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38" name="Rectangle 162"/>
              <p:cNvSpPr>
                <a:spLocks noChangeArrowheads="1"/>
              </p:cNvSpPr>
              <p:nvPr userDrawn="1"/>
            </p:nvSpPr>
            <p:spPr bwMode="auto">
              <a:xfrm flipV="1">
                <a:off x="6126" y="2659"/>
                <a:ext cx="116" cy="115"/>
              </a:xfrm>
              <a:prstGeom prst="rect">
                <a:avLst/>
              </a:prstGeom>
              <a:solidFill>
                <a:srgbClr val="0099CC"/>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39" name="Rectangle 163"/>
              <p:cNvSpPr>
                <a:spLocks noChangeArrowheads="1"/>
              </p:cNvSpPr>
              <p:nvPr userDrawn="1"/>
            </p:nvSpPr>
            <p:spPr bwMode="auto">
              <a:xfrm flipV="1">
                <a:off x="6242" y="2659"/>
                <a:ext cx="117" cy="115"/>
              </a:xfrm>
              <a:prstGeom prst="rect">
                <a:avLst/>
              </a:prstGeom>
              <a:solidFill>
                <a:srgbClr val="0066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40" name="Rectangle 164"/>
              <p:cNvSpPr>
                <a:spLocks noChangeArrowheads="1"/>
              </p:cNvSpPr>
              <p:nvPr userDrawn="1"/>
            </p:nvSpPr>
            <p:spPr bwMode="auto">
              <a:xfrm flipV="1">
                <a:off x="5893" y="2659"/>
                <a:ext cx="117" cy="115"/>
              </a:xfrm>
              <a:prstGeom prst="rect">
                <a:avLst/>
              </a:prstGeom>
              <a:solidFill>
                <a:srgbClr val="CCFF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nvGrpSpPr>
            <p:cNvPr id="6" name="Group 165"/>
            <p:cNvGrpSpPr/>
            <p:nvPr userDrawn="1"/>
          </p:nvGrpSpPr>
          <p:grpSpPr bwMode="auto">
            <a:xfrm>
              <a:off x="5893" y="2251"/>
              <a:ext cx="466" cy="119"/>
              <a:chOff x="5893" y="2251"/>
              <a:chExt cx="466" cy="119"/>
            </a:xfrm>
          </p:grpSpPr>
          <p:sp>
            <p:nvSpPr>
              <p:cNvPr id="133" name="Rectangle 166"/>
              <p:cNvSpPr>
                <a:spLocks noChangeArrowheads="1"/>
              </p:cNvSpPr>
              <p:nvPr userDrawn="1"/>
            </p:nvSpPr>
            <p:spPr bwMode="auto">
              <a:xfrm flipV="1">
                <a:off x="6126" y="2251"/>
                <a:ext cx="116" cy="119"/>
              </a:xfrm>
              <a:prstGeom prst="rect">
                <a:avLst/>
              </a:prstGeom>
              <a:solidFill>
                <a:srgbClr val="FF990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34" name="Rectangle 167"/>
              <p:cNvSpPr>
                <a:spLocks noChangeArrowheads="1"/>
              </p:cNvSpPr>
              <p:nvPr userDrawn="1"/>
            </p:nvSpPr>
            <p:spPr bwMode="auto">
              <a:xfrm flipV="1">
                <a:off x="6242" y="2251"/>
                <a:ext cx="117" cy="119"/>
              </a:xfrm>
              <a:prstGeom prst="rect">
                <a:avLst/>
              </a:prstGeom>
              <a:solidFill>
                <a:srgbClr val="CCCCCC"/>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35" name="Rectangle 168"/>
              <p:cNvSpPr>
                <a:spLocks noChangeArrowheads="1"/>
              </p:cNvSpPr>
              <p:nvPr userDrawn="1"/>
            </p:nvSpPr>
            <p:spPr bwMode="auto">
              <a:xfrm flipV="1">
                <a:off x="5893" y="2251"/>
                <a:ext cx="117" cy="119"/>
              </a:xfrm>
              <a:prstGeom prst="rect">
                <a:avLst/>
              </a:prstGeom>
              <a:solidFill>
                <a:srgbClr val="99CCFF"/>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36" name="Rectangle 169"/>
              <p:cNvSpPr>
                <a:spLocks noChangeArrowheads="1"/>
              </p:cNvSpPr>
              <p:nvPr userDrawn="1"/>
            </p:nvSpPr>
            <p:spPr bwMode="auto">
              <a:xfrm flipV="1">
                <a:off x="6010" y="2251"/>
                <a:ext cx="116" cy="119"/>
              </a:xfrm>
              <a:prstGeom prst="rect">
                <a:avLst/>
              </a:prstGeom>
              <a:solidFill>
                <a:srgbClr val="66990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nvGrpSpPr>
            <p:cNvPr id="7" name="Group 170"/>
            <p:cNvGrpSpPr/>
            <p:nvPr userDrawn="1"/>
          </p:nvGrpSpPr>
          <p:grpSpPr bwMode="auto">
            <a:xfrm>
              <a:off x="5893" y="2886"/>
              <a:ext cx="466" cy="115"/>
              <a:chOff x="5893" y="2886"/>
              <a:chExt cx="466" cy="115"/>
            </a:xfrm>
          </p:grpSpPr>
          <p:sp>
            <p:nvSpPr>
              <p:cNvPr id="129" name="Rectangle 171"/>
              <p:cNvSpPr>
                <a:spLocks noChangeArrowheads="1"/>
              </p:cNvSpPr>
              <p:nvPr userDrawn="1"/>
            </p:nvSpPr>
            <p:spPr bwMode="auto">
              <a:xfrm flipV="1">
                <a:off x="6010" y="2886"/>
                <a:ext cx="116" cy="115"/>
              </a:xfrm>
              <a:prstGeom prst="rect">
                <a:avLst/>
              </a:prstGeom>
              <a:solidFill>
                <a:srgbClr val="FF990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30" name="Rectangle 172"/>
              <p:cNvSpPr>
                <a:spLocks noChangeArrowheads="1"/>
              </p:cNvSpPr>
              <p:nvPr userDrawn="1"/>
            </p:nvSpPr>
            <p:spPr bwMode="auto">
              <a:xfrm flipV="1">
                <a:off x="6126" y="2886"/>
                <a:ext cx="116" cy="115"/>
              </a:xfrm>
              <a:prstGeom prst="rect">
                <a:avLst/>
              </a:prstGeom>
              <a:solidFill>
                <a:srgbClr val="FFCC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31" name="Rectangle 173"/>
              <p:cNvSpPr>
                <a:spLocks noChangeArrowheads="1"/>
              </p:cNvSpPr>
              <p:nvPr userDrawn="1"/>
            </p:nvSpPr>
            <p:spPr bwMode="auto">
              <a:xfrm flipV="1">
                <a:off x="6242" y="2886"/>
                <a:ext cx="117" cy="115"/>
              </a:xfrm>
              <a:prstGeom prst="rect">
                <a:avLst/>
              </a:prstGeom>
              <a:solidFill>
                <a:srgbClr val="FFCC66"/>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32" name="Rectangle 174"/>
              <p:cNvSpPr>
                <a:spLocks noChangeArrowheads="1"/>
              </p:cNvSpPr>
              <p:nvPr userDrawn="1"/>
            </p:nvSpPr>
            <p:spPr bwMode="auto">
              <a:xfrm flipV="1">
                <a:off x="5893" y="2886"/>
                <a:ext cx="117" cy="115"/>
              </a:xfrm>
              <a:prstGeom prst="rect">
                <a:avLst/>
              </a:prstGeom>
              <a:solidFill>
                <a:srgbClr val="00000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nvGrpSpPr>
            <p:cNvPr id="8" name="Group 175"/>
            <p:cNvGrpSpPr/>
            <p:nvPr userDrawn="1"/>
          </p:nvGrpSpPr>
          <p:grpSpPr bwMode="auto">
            <a:xfrm>
              <a:off x="5893" y="3022"/>
              <a:ext cx="466" cy="115"/>
              <a:chOff x="5893" y="3022"/>
              <a:chExt cx="466" cy="115"/>
            </a:xfrm>
          </p:grpSpPr>
          <p:sp>
            <p:nvSpPr>
              <p:cNvPr id="125" name="Rectangle 176"/>
              <p:cNvSpPr>
                <a:spLocks noChangeArrowheads="1"/>
              </p:cNvSpPr>
              <p:nvPr userDrawn="1"/>
            </p:nvSpPr>
            <p:spPr bwMode="auto">
              <a:xfrm flipV="1">
                <a:off x="6010" y="3022"/>
                <a:ext cx="116" cy="115"/>
              </a:xfrm>
              <a:prstGeom prst="rect">
                <a:avLst/>
              </a:prstGeom>
              <a:solidFill>
                <a:srgbClr val="0066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26" name="Rectangle 177"/>
              <p:cNvSpPr>
                <a:spLocks noChangeArrowheads="1"/>
              </p:cNvSpPr>
              <p:nvPr userDrawn="1"/>
            </p:nvSpPr>
            <p:spPr bwMode="auto">
              <a:xfrm flipV="1">
                <a:off x="6126" y="3022"/>
                <a:ext cx="116" cy="115"/>
              </a:xfrm>
              <a:prstGeom prst="rect">
                <a:avLst/>
              </a:prstGeom>
              <a:solidFill>
                <a:srgbClr val="99CCFF"/>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27" name="Rectangle 178"/>
              <p:cNvSpPr>
                <a:spLocks noChangeArrowheads="1"/>
              </p:cNvSpPr>
              <p:nvPr userDrawn="1"/>
            </p:nvSpPr>
            <p:spPr bwMode="auto">
              <a:xfrm flipV="1">
                <a:off x="6242" y="3022"/>
                <a:ext cx="117" cy="115"/>
              </a:xfrm>
              <a:prstGeom prst="rect">
                <a:avLst/>
              </a:prstGeom>
              <a:solidFill>
                <a:srgbClr val="CCCCFF"/>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28" name="Rectangle 179"/>
              <p:cNvSpPr>
                <a:spLocks noChangeArrowheads="1"/>
              </p:cNvSpPr>
              <p:nvPr userDrawn="1"/>
            </p:nvSpPr>
            <p:spPr bwMode="auto">
              <a:xfrm flipV="1">
                <a:off x="5893" y="3022"/>
                <a:ext cx="117" cy="115"/>
              </a:xfrm>
              <a:prstGeom prst="rect">
                <a:avLst/>
              </a:prstGeom>
              <a:solidFill>
                <a:srgbClr val="99000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nvGrpSpPr>
            <p:cNvPr id="9" name="Group 180"/>
            <p:cNvGrpSpPr/>
            <p:nvPr userDrawn="1"/>
          </p:nvGrpSpPr>
          <p:grpSpPr bwMode="auto">
            <a:xfrm>
              <a:off x="5893" y="3158"/>
              <a:ext cx="466" cy="115"/>
              <a:chOff x="5893" y="3158"/>
              <a:chExt cx="466" cy="115"/>
            </a:xfrm>
          </p:grpSpPr>
          <p:sp>
            <p:nvSpPr>
              <p:cNvPr id="121" name="Rectangle 181"/>
              <p:cNvSpPr>
                <a:spLocks noChangeArrowheads="1"/>
              </p:cNvSpPr>
              <p:nvPr userDrawn="1"/>
            </p:nvSpPr>
            <p:spPr bwMode="auto">
              <a:xfrm flipV="1">
                <a:off x="6010" y="3158"/>
                <a:ext cx="116" cy="115"/>
              </a:xfrm>
              <a:prstGeom prst="rect">
                <a:avLst/>
              </a:prstGeom>
              <a:solidFill>
                <a:srgbClr val="0099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22" name="Rectangle 182"/>
              <p:cNvSpPr>
                <a:spLocks noChangeArrowheads="1"/>
              </p:cNvSpPr>
              <p:nvPr userDrawn="1"/>
            </p:nvSpPr>
            <p:spPr bwMode="auto">
              <a:xfrm flipV="1">
                <a:off x="6126" y="3158"/>
                <a:ext cx="116" cy="115"/>
              </a:xfrm>
              <a:prstGeom prst="rect">
                <a:avLst/>
              </a:prstGeom>
              <a:solidFill>
                <a:srgbClr val="CCFF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23" name="Rectangle 183"/>
              <p:cNvSpPr>
                <a:spLocks noChangeArrowheads="1"/>
              </p:cNvSpPr>
              <p:nvPr userDrawn="1"/>
            </p:nvSpPr>
            <p:spPr bwMode="auto">
              <a:xfrm flipV="1">
                <a:off x="6242" y="3158"/>
                <a:ext cx="117" cy="115"/>
              </a:xfrm>
              <a:prstGeom prst="rect">
                <a:avLst/>
              </a:prstGeom>
              <a:solidFill>
                <a:srgbClr val="99CCCC"/>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24" name="Rectangle 184"/>
              <p:cNvSpPr>
                <a:spLocks noChangeArrowheads="1"/>
              </p:cNvSpPr>
              <p:nvPr userDrawn="1"/>
            </p:nvSpPr>
            <p:spPr bwMode="auto">
              <a:xfrm flipV="1">
                <a:off x="5893" y="3158"/>
                <a:ext cx="117" cy="115"/>
              </a:xfrm>
              <a:prstGeom prst="rect">
                <a:avLst/>
              </a:prstGeom>
              <a:solidFill>
                <a:srgbClr val="99000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nvGrpSpPr>
            <p:cNvPr id="10" name="Group 185"/>
            <p:cNvGrpSpPr/>
            <p:nvPr userDrawn="1"/>
          </p:nvGrpSpPr>
          <p:grpSpPr bwMode="auto">
            <a:xfrm>
              <a:off x="5893" y="3385"/>
              <a:ext cx="466" cy="115"/>
              <a:chOff x="5893" y="3385"/>
              <a:chExt cx="466" cy="115"/>
            </a:xfrm>
          </p:grpSpPr>
          <p:sp>
            <p:nvSpPr>
              <p:cNvPr id="117" name="Rectangle 186"/>
              <p:cNvSpPr>
                <a:spLocks noChangeArrowheads="1"/>
              </p:cNvSpPr>
              <p:nvPr userDrawn="1"/>
            </p:nvSpPr>
            <p:spPr bwMode="auto">
              <a:xfrm flipV="1">
                <a:off x="6010" y="3385"/>
                <a:ext cx="116" cy="115"/>
              </a:xfrm>
              <a:prstGeom prst="rect">
                <a:avLst/>
              </a:prstGeom>
              <a:solidFill>
                <a:srgbClr val="FF990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18" name="Rectangle 187"/>
              <p:cNvSpPr>
                <a:spLocks noChangeArrowheads="1"/>
              </p:cNvSpPr>
              <p:nvPr userDrawn="1"/>
            </p:nvSpPr>
            <p:spPr bwMode="auto">
              <a:xfrm flipV="1">
                <a:off x="6126" y="3385"/>
                <a:ext cx="116" cy="115"/>
              </a:xfrm>
              <a:prstGeom prst="rect">
                <a:avLst/>
              </a:prstGeom>
              <a:solidFill>
                <a:srgbClr val="FFCC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19" name="Rectangle 188"/>
              <p:cNvSpPr>
                <a:spLocks noChangeArrowheads="1"/>
              </p:cNvSpPr>
              <p:nvPr userDrawn="1"/>
            </p:nvSpPr>
            <p:spPr bwMode="auto">
              <a:xfrm flipV="1">
                <a:off x="6242" y="3385"/>
                <a:ext cx="117" cy="115"/>
              </a:xfrm>
              <a:prstGeom prst="rect">
                <a:avLst/>
              </a:prstGeom>
              <a:solidFill>
                <a:srgbClr val="FFCC66"/>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20" name="Rectangle 189"/>
              <p:cNvSpPr>
                <a:spLocks noChangeArrowheads="1"/>
              </p:cNvSpPr>
              <p:nvPr userDrawn="1"/>
            </p:nvSpPr>
            <p:spPr bwMode="auto">
              <a:xfrm flipV="1">
                <a:off x="5893" y="3385"/>
                <a:ext cx="117" cy="115"/>
              </a:xfrm>
              <a:prstGeom prst="rect">
                <a:avLst/>
              </a:prstGeom>
              <a:solidFill>
                <a:srgbClr val="00000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nvGrpSpPr>
            <p:cNvPr id="11" name="Group 190"/>
            <p:cNvGrpSpPr/>
            <p:nvPr userDrawn="1"/>
          </p:nvGrpSpPr>
          <p:grpSpPr bwMode="auto">
            <a:xfrm>
              <a:off x="5893" y="3521"/>
              <a:ext cx="466" cy="115"/>
              <a:chOff x="5893" y="3521"/>
              <a:chExt cx="466" cy="115"/>
            </a:xfrm>
          </p:grpSpPr>
          <p:sp>
            <p:nvSpPr>
              <p:cNvPr id="113" name="Rectangle 191"/>
              <p:cNvSpPr>
                <a:spLocks noChangeArrowheads="1"/>
              </p:cNvSpPr>
              <p:nvPr userDrawn="1"/>
            </p:nvSpPr>
            <p:spPr bwMode="auto">
              <a:xfrm flipV="1">
                <a:off x="6010" y="3521"/>
                <a:ext cx="116" cy="115"/>
              </a:xfrm>
              <a:prstGeom prst="rect">
                <a:avLst/>
              </a:prstGeom>
              <a:solidFill>
                <a:srgbClr val="0066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14" name="Rectangle 192"/>
              <p:cNvSpPr>
                <a:spLocks noChangeArrowheads="1"/>
              </p:cNvSpPr>
              <p:nvPr userDrawn="1"/>
            </p:nvSpPr>
            <p:spPr bwMode="auto">
              <a:xfrm flipV="1">
                <a:off x="6126" y="3521"/>
                <a:ext cx="116" cy="115"/>
              </a:xfrm>
              <a:prstGeom prst="rect">
                <a:avLst/>
              </a:prstGeom>
              <a:solidFill>
                <a:srgbClr val="99CCFF"/>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15" name="Rectangle 193"/>
              <p:cNvSpPr>
                <a:spLocks noChangeArrowheads="1"/>
              </p:cNvSpPr>
              <p:nvPr userDrawn="1"/>
            </p:nvSpPr>
            <p:spPr bwMode="auto">
              <a:xfrm flipV="1">
                <a:off x="6242" y="3521"/>
                <a:ext cx="117" cy="115"/>
              </a:xfrm>
              <a:prstGeom prst="rect">
                <a:avLst/>
              </a:prstGeom>
              <a:solidFill>
                <a:srgbClr val="CCCCFF"/>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16" name="Rectangle 194"/>
              <p:cNvSpPr>
                <a:spLocks noChangeArrowheads="1"/>
              </p:cNvSpPr>
              <p:nvPr userDrawn="1"/>
            </p:nvSpPr>
            <p:spPr bwMode="auto">
              <a:xfrm flipV="1">
                <a:off x="5893" y="3521"/>
                <a:ext cx="117" cy="115"/>
              </a:xfrm>
              <a:prstGeom prst="rect">
                <a:avLst/>
              </a:prstGeom>
              <a:solidFill>
                <a:srgbClr val="00000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nvGrpSpPr>
            <p:cNvPr id="12" name="Group 195"/>
            <p:cNvGrpSpPr/>
            <p:nvPr userDrawn="1"/>
          </p:nvGrpSpPr>
          <p:grpSpPr bwMode="auto">
            <a:xfrm>
              <a:off x="5893" y="3657"/>
              <a:ext cx="466" cy="115"/>
              <a:chOff x="5893" y="3657"/>
              <a:chExt cx="466" cy="115"/>
            </a:xfrm>
          </p:grpSpPr>
          <p:sp>
            <p:nvSpPr>
              <p:cNvPr id="109" name="Rectangle 196"/>
              <p:cNvSpPr>
                <a:spLocks noChangeArrowheads="1"/>
              </p:cNvSpPr>
              <p:nvPr userDrawn="1"/>
            </p:nvSpPr>
            <p:spPr bwMode="auto">
              <a:xfrm flipV="1">
                <a:off x="6010" y="3657"/>
                <a:ext cx="116" cy="115"/>
              </a:xfrm>
              <a:prstGeom prst="rect">
                <a:avLst/>
              </a:prstGeom>
              <a:solidFill>
                <a:srgbClr val="0099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10" name="Rectangle 197"/>
              <p:cNvSpPr>
                <a:spLocks noChangeArrowheads="1"/>
              </p:cNvSpPr>
              <p:nvPr userDrawn="1"/>
            </p:nvSpPr>
            <p:spPr bwMode="auto">
              <a:xfrm flipV="1">
                <a:off x="6126" y="3657"/>
                <a:ext cx="116" cy="115"/>
              </a:xfrm>
              <a:prstGeom prst="rect">
                <a:avLst/>
              </a:prstGeom>
              <a:solidFill>
                <a:srgbClr val="CCFF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11" name="Rectangle 198"/>
              <p:cNvSpPr>
                <a:spLocks noChangeArrowheads="1"/>
              </p:cNvSpPr>
              <p:nvPr userDrawn="1"/>
            </p:nvSpPr>
            <p:spPr bwMode="auto">
              <a:xfrm flipV="1">
                <a:off x="6242" y="3657"/>
                <a:ext cx="117" cy="115"/>
              </a:xfrm>
              <a:prstGeom prst="rect">
                <a:avLst/>
              </a:prstGeom>
              <a:solidFill>
                <a:srgbClr val="99CCCC"/>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12" name="Rectangle 199"/>
              <p:cNvSpPr>
                <a:spLocks noChangeArrowheads="1"/>
              </p:cNvSpPr>
              <p:nvPr userDrawn="1"/>
            </p:nvSpPr>
            <p:spPr bwMode="auto">
              <a:xfrm flipV="1">
                <a:off x="5893" y="3657"/>
                <a:ext cx="117" cy="115"/>
              </a:xfrm>
              <a:prstGeom prst="rect">
                <a:avLst/>
              </a:prstGeom>
              <a:solidFill>
                <a:srgbClr val="00000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nvGrpSpPr>
            <p:cNvPr id="13" name="Group 200"/>
            <p:cNvGrpSpPr/>
            <p:nvPr userDrawn="1"/>
          </p:nvGrpSpPr>
          <p:grpSpPr bwMode="auto">
            <a:xfrm>
              <a:off x="5893" y="3884"/>
              <a:ext cx="466" cy="115"/>
              <a:chOff x="5893" y="3884"/>
              <a:chExt cx="466" cy="115"/>
            </a:xfrm>
          </p:grpSpPr>
          <p:sp>
            <p:nvSpPr>
              <p:cNvPr id="105" name="Rectangle 201"/>
              <p:cNvSpPr>
                <a:spLocks noChangeArrowheads="1"/>
              </p:cNvSpPr>
              <p:nvPr userDrawn="1"/>
            </p:nvSpPr>
            <p:spPr bwMode="auto">
              <a:xfrm flipV="1">
                <a:off x="6010" y="3884"/>
                <a:ext cx="116" cy="115"/>
              </a:xfrm>
              <a:prstGeom prst="rect">
                <a:avLst/>
              </a:prstGeom>
              <a:solidFill>
                <a:srgbClr val="FF990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06" name="Rectangle 202"/>
              <p:cNvSpPr>
                <a:spLocks noChangeArrowheads="1"/>
              </p:cNvSpPr>
              <p:nvPr userDrawn="1"/>
            </p:nvSpPr>
            <p:spPr bwMode="auto">
              <a:xfrm flipV="1">
                <a:off x="6126" y="3884"/>
                <a:ext cx="116" cy="115"/>
              </a:xfrm>
              <a:prstGeom prst="rect">
                <a:avLst/>
              </a:prstGeom>
              <a:solidFill>
                <a:srgbClr val="FFCC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07" name="Rectangle 203"/>
              <p:cNvSpPr>
                <a:spLocks noChangeArrowheads="1"/>
              </p:cNvSpPr>
              <p:nvPr userDrawn="1"/>
            </p:nvSpPr>
            <p:spPr bwMode="auto">
              <a:xfrm flipV="1">
                <a:off x="6242" y="3884"/>
                <a:ext cx="117" cy="115"/>
              </a:xfrm>
              <a:prstGeom prst="rect">
                <a:avLst/>
              </a:prstGeom>
              <a:solidFill>
                <a:srgbClr val="FFCC66"/>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08" name="Rectangle 204"/>
              <p:cNvSpPr>
                <a:spLocks noChangeArrowheads="1"/>
              </p:cNvSpPr>
              <p:nvPr userDrawn="1"/>
            </p:nvSpPr>
            <p:spPr bwMode="auto">
              <a:xfrm flipV="1">
                <a:off x="5893" y="3884"/>
                <a:ext cx="117" cy="115"/>
              </a:xfrm>
              <a:prstGeom prst="rect">
                <a:avLst/>
              </a:prstGeom>
              <a:solidFill>
                <a:srgbClr val="80808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nvGrpSpPr>
            <p:cNvPr id="14" name="Group 205"/>
            <p:cNvGrpSpPr/>
            <p:nvPr userDrawn="1"/>
          </p:nvGrpSpPr>
          <p:grpSpPr bwMode="auto">
            <a:xfrm>
              <a:off x="5893" y="4026"/>
              <a:ext cx="466" cy="115"/>
              <a:chOff x="5893" y="4026"/>
              <a:chExt cx="466" cy="115"/>
            </a:xfrm>
          </p:grpSpPr>
          <p:sp>
            <p:nvSpPr>
              <p:cNvPr id="101" name="Rectangle 206"/>
              <p:cNvSpPr>
                <a:spLocks noChangeArrowheads="1"/>
              </p:cNvSpPr>
              <p:nvPr userDrawn="1"/>
            </p:nvSpPr>
            <p:spPr bwMode="auto">
              <a:xfrm flipV="1">
                <a:off x="6010" y="4026"/>
                <a:ext cx="116" cy="115"/>
              </a:xfrm>
              <a:prstGeom prst="rect">
                <a:avLst/>
              </a:prstGeom>
              <a:solidFill>
                <a:srgbClr val="0066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02" name="Rectangle 207"/>
              <p:cNvSpPr>
                <a:spLocks noChangeArrowheads="1"/>
              </p:cNvSpPr>
              <p:nvPr userDrawn="1"/>
            </p:nvSpPr>
            <p:spPr bwMode="auto">
              <a:xfrm flipV="1">
                <a:off x="6126" y="4026"/>
                <a:ext cx="116" cy="115"/>
              </a:xfrm>
              <a:prstGeom prst="rect">
                <a:avLst/>
              </a:prstGeom>
              <a:solidFill>
                <a:srgbClr val="99CCFF"/>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03" name="Rectangle 208"/>
              <p:cNvSpPr>
                <a:spLocks noChangeArrowheads="1"/>
              </p:cNvSpPr>
              <p:nvPr userDrawn="1"/>
            </p:nvSpPr>
            <p:spPr bwMode="auto">
              <a:xfrm flipV="1">
                <a:off x="6242" y="4026"/>
                <a:ext cx="117" cy="115"/>
              </a:xfrm>
              <a:prstGeom prst="rect">
                <a:avLst/>
              </a:prstGeom>
              <a:solidFill>
                <a:srgbClr val="CCCCFF"/>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04" name="Rectangle 209"/>
              <p:cNvSpPr>
                <a:spLocks noChangeArrowheads="1"/>
              </p:cNvSpPr>
              <p:nvPr userDrawn="1"/>
            </p:nvSpPr>
            <p:spPr bwMode="auto">
              <a:xfrm flipV="1">
                <a:off x="5893" y="4026"/>
                <a:ext cx="117" cy="115"/>
              </a:xfrm>
              <a:prstGeom prst="rect">
                <a:avLst/>
              </a:prstGeom>
              <a:solidFill>
                <a:srgbClr val="80808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nvGrpSpPr>
            <p:cNvPr id="15" name="Group 210"/>
            <p:cNvGrpSpPr/>
            <p:nvPr userDrawn="1"/>
          </p:nvGrpSpPr>
          <p:grpSpPr bwMode="auto">
            <a:xfrm>
              <a:off x="5893" y="4167"/>
              <a:ext cx="466" cy="115"/>
              <a:chOff x="5893" y="4167"/>
              <a:chExt cx="466" cy="115"/>
            </a:xfrm>
          </p:grpSpPr>
          <p:sp>
            <p:nvSpPr>
              <p:cNvPr id="97" name="Rectangle 211"/>
              <p:cNvSpPr>
                <a:spLocks noChangeArrowheads="1"/>
              </p:cNvSpPr>
              <p:nvPr userDrawn="1"/>
            </p:nvSpPr>
            <p:spPr bwMode="auto">
              <a:xfrm flipV="1">
                <a:off x="6010" y="4167"/>
                <a:ext cx="116" cy="115"/>
              </a:xfrm>
              <a:prstGeom prst="rect">
                <a:avLst/>
              </a:prstGeom>
              <a:solidFill>
                <a:srgbClr val="0099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98" name="Rectangle 212"/>
              <p:cNvSpPr>
                <a:spLocks noChangeArrowheads="1"/>
              </p:cNvSpPr>
              <p:nvPr userDrawn="1"/>
            </p:nvSpPr>
            <p:spPr bwMode="auto">
              <a:xfrm flipV="1">
                <a:off x="6126" y="4167"/>
                <a:ext cx="116" cy="115"/>
              </a:xfrm>
              <a:prstGeom prst="rect">
                <a:avLst/>
              </a:prstGeom>
              <a:solidFill>
                <a:srgbClr val="333399"/>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99" name="Rectangle 213"/>
              <p:cNvSpPr>
                <a:spLocks noChangeArrowheads="1"/>
              </p:cNvSpPr>
              <p:nvPr userDrawn="1"/>
            </p:nvSpPr>
            <p:spPr bwMode="auto">
              <a:xfrm flipV="1">
                <a:off x="6242" y="4167"/>
                <a:ext cx="117" cy="115"/>
              </a:xfrm>
              <a:prstGeom prst="rect">
                <a:avLst/>
              </a:prstGeom>
              <a:solidFill>
                <a:srgbClr val="BBE0E3"/>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sp>
            <p:nvSpPr>
              <p:cNvPr id="100" name="Rectangle 214"/>
              <p:cNvSpPr>
                <a:spLocks noChangeArrowheads="1"/>
              </p:cNvSpPr>
              <p:nvPr userDrawn="1"/>
            </p:nvSpPr>
            <p:spPr bwMode="auto">
              <a:xfrm flipV="1">
                <a:off x="5893" y="4167"/>
                <a:ext cx="117" cy="115"/>
              </a:xfrm>
              <a:prstGeom prst="rect">
                <a:avLst/>
              </a:prstGeom>
              <a:solidFill>
                <a:srgbClr val="808080"/>
              </a:solidFill>
              <a:ln w="9525">
                <a:noFill/>
                <a:miter lim="800000"/>
              </a:ln>
              <a:effectLst/>
            </p:spPr>
            <p:txBody>
              <a:bodyPr wrap="none" anchor="ctr"/>
              <a:lstStyle/>
              <a:p>
                <a:pPr>
                  <a:defRPr/>
                </a:pPr>
                <a:endParaRPr lang="zh-CN" altLang="en-US">
                  <a:solidFill>
                    <a:srgbClr val="000000"/>
                  </a:solidFill>
                  <a:ea typeface="宋体" panose="02010600030101010101" pitchFamily="2" charset="-122"/>
                </a:endParaRPr>
              </a:p>
            </p:txBody>
          </p:sp>
        </p:grpSp>
      </p:grpSp>
    </p:spTree>
  </p:cSld>
  <p:clrMap bg1="lt1" tx1="dk1" bg2="lt2" tx2="dk2" accent1="accent1" accent2="accent2" accent3="accent3" accent4="accent4" accent5="accent5" accent6="accent6" hlink="hlink" folHlink="folHlink"/>
  <p:sldLayoutIdLst>
    <p:sldLayoutId id="2147483732" r:id="rId1"/>
  </p:sldLayoutIdLst>
  <p:transition advClick="0" advTm="8000">
    <p:fade thruBlk="1"/>
  </p:transition>
  <p:timing>
    <p:tnLst>
      <p:par>
        <p:cTn id="1" dur="indefinite" restart="never" nodeType="tmRoot"/>
      </p:par>
    </p:tnLst>
  </p:timing>
  <p:txStyles>
    <p:titleStyle>
      <a:lvl1pPr algn="l" rtl="0" eaLnBrk="0" fontAlgn="base" hangingPunct="0">
        <a:spcBef>
          <a:spcPct val="0"/>
        </a:spcBef>
        <a:spcAft>
          <a:spcPct val="0"/>
        </a:spcAft>
        <a:defRPr sz="2400" b="1">
          <a:solidFill>
            <a:srgbClr val="990000"/>
          </a:solidFill>
          <a:latin typeface="微软雅黑" panose="020B0503020204020204" pitchFamily="34" charset="-122"/>
          <a:ea typeface="微软雅黑" panose="020B0503020204020204" pitchFamily="34" charset="-122"/>
          <a:cs typeface="+mj-cs"/>
        </a:defRPr>
      </a:lvl1pPr>
      <a:lvl2pPr algn="l" rtl="0" eaLnBrk="0" fontAlgn="base" hangingPunct="0">
        <a:spcBef>
          <a:spcPct val="0"/>
        </a:spcBef>
        <a:spcAft>
          <a:spcPct val="0"/>
        </a:spcAft>
        <a:defRPr sz="2400" b="1">
          <a:solidFill>
            <a:srgbClr val="990000"/>
          </a:solidFill>
          <a:latin typeface="黑体" panose="02010609060101010101" pitchFamily="49" charset="-122"/>
          <a:ea typeface="黑体" panose="02010609060101010101" pitchFamily="49" charset="-122"/>
          <a:cs typeface="宋体" panose="02010600030101010101" pitchFamily="2" charset="-122"/>
        </a:defRPr>
      </a:lvl2pPr>
      <a:lvl3pPr algn="l" rtl="0" eaLnBrk="0" fontAlgn="base" hangingPunct="0">
        <a:spcBef>
          <a:spcPct val="0"/>
        </a:spcBef>
        <a:spcAft>
          <a:spcPct val="0"/>
        </a:spcAft>
        <a:defRPr sz="2400" b="1">
          <a:solidFill>
            <a:srgbClr val="990000"/>
          </a:solidFill>
          <a:latin typeface="黑体" panose="02010609060101010101" pitchFamily="49" charset="-122"/>
          <a:ea typeface="黑体" panose="02010609060101010101" pitchFamily="49" charset="-122"/>
          <a:cs typeface="宋体" panose="02010600030101010101" pitchFamily="2" charset="-122"/>
        </a:defRPr>
      </a:lvl3pPr>
      <a:lvl4pPr algn="l" rtl="0" eaLnBrk="0" fontAlgn="base" hangingPunct="0">
        <a:spcBef>
          <a:spcPct val="0"/>
        </a:spcBef>
        <a:spcAft>
          <a:spcPct val="0"/>
        </a:spcAft>
        <a:defRPr sz="2400" b="1">
          <a:solidFill>
            <a:srgbClr val="990000"/>
          </a:solidFill>
          <a:latin typeface="黑体" panose="02010609060101010101" pitchFamily="49" charset="-122"/>
          <a:ea typeface="黑体" panose="02010609060101010101" pitchFamily="49" charset="-122"/>
          <a:cs typeface="宋体" panose="02010600030101010101" pitchFamily="2" charset="-122"/>
        </a:defRPr>
      </a:lvl4pPr>
      <a:lvl5pPr algn="l" rtl="0" eaLnBrk="0" fontAlgn="base" hangingPunct="0">
        <a:spcBef>
          <a:spcPct val="0"/>
        </a:spcBef>
        <a:spcAft>
          <a:spcPct val="0"/>
        </a:spcAft>
        <a:defRPr sz="2400" b="1">
          <a:solidFill>
            <a:srgbClr val="990000"/>
          </a:solidFill>
          <a:latin typeface="黑体" panose="02010609060101010101" pitchFamily="49" charset="-122"/>
          <a:ea typeface="黑体" panose="02010609060101010101" pitchFamily="49" charset="-122"/>
          <a:cs typeface="宋体" panose="02010600030101010101" pitchFamily="2" charset="-122"/>
        </a:defRPr>
      </a:lvl5pPr>
      <a:lvl6pPr marL="342900" algn="l" rtl="0" eaLnBrk="1" fontAlgn="base" hangingPunct="1">
        <a:spcBef>
          <a:spcPct val="0"/>
        </a:spcBef>
        <a:spcAft>
          <a:spcPct val="0"/>
        </a:spcAft>
        <a:defRPr sz="2400" b="1">
          <a:solidFill>
            <a:srgbClr val="990000"/>
          </a:solidFill>
          <a:latin typeface="FrutigerNext LT Medium" pitchFamily="34" charset="0"/>
          <a:ea typeface="华文细黑" pitchFamily="2" charset="-122"/>
          <a:cs typeface="宋体" panose="02010600030101010101" pitchFamily="2" charset="-122"/>
        </a:defRPr>
      </a:lvl6pPr>
      <a:lvl7pPr marL="685800" algn="l" rtl="0" eaLnBrk="1" fontAlgn="base" hangingPunct="1">
        <a:spcBef>
          <a:spcPct val="0"/>
        </a:spcBef>
        <a:spcAft>
          <a:spcPct val="0"/>
        </a:spcAft>
        <a:defRPr sz="2400" b="1">
          <a:solidFill>
            <a:srgbClr val="990000"/>
          </a:solidFill>
          <a:latin typeface="FrutigerNext LT Medium" pitchFamily="34" charset="0"/>
          <a:ea typeface="华文细黑" pitchFamily="2" charset="-122"/>
          <a:cs typeface="宋体" panose="02010600030101010101" pitchFamily="2" charset="-122"/>
        </a:defRPr>
      </a:lvl7pPr>
      <a:lvl8pPr marL="1028700" algn="l" rtl="0" eaLnBrk="1" fontAlgn="base" hangingPunct="1">
        <a:spcBef>
          <a:spcPct val="0"/>
        </a:spcBef>
        <a:spcAft>
          <a:spcPct val="0"/>
        </a:spcAft>
        <a:defRPr sz="2400" b="1">
          <a:solidFill>
            <a:srgbClr val="990000"/>
          </a:solidFill>
          <a:latin typeface="FrutigerNext LT Medium" pitchFamily="34" charset="0"/>
          <a:ea typeface="华文细黑" pitchFamily="2" charset="-122"/>
          <a:cs typeface="宋体" panose="02010600030101010101" pitchFamily="2" charset="-122"/>
        </a:defRPr>
      </a:lvl8pPr>
      <a:lvl9pPr marL="1370965" algn="l" rtl="0" eaLnBrk="1" fontAlgn="base" hangingPunct="1">
        <a:spcBef>
          <a:spcPct val="0"/>
        </a:spcBef>
        <a:spcAft>
          <a:spcPct val="0"/>
        </a:spcAft>
        <a:defRPr sz="2400" b="1">
          <a:solidFill>
            <a:srgbClr val="990000"/>
          </a:solidFill>
          <a:latin typeface="FrutigerNext LT Medium" pitchFamily="34" charset="0"/>
          <a:ea typeface="华文细黑" pitchFamily="2" charset="-122"/>
          <a:cs typeface="宋体" panose="02010600030101010101" pitchFamily="2" charset="-122"/>
        </a:defRPr>
      </a:lvl9pPr>
    </p:titleStyle>
    <p:bodyStyle>
      <a:lvl1pPr marL="257175" indent="-257175" algn="l" rtl="0" eaLnBrk="0" fontAlgn="base" hangingPunct="0">
        <a:lnSpc>
          <a:spcPct val="140000"/>
        </a:lnSpc>
        <a:spcBef>
          <a:spcPct val="0"/>
        </a:spcBef>
        <a:spcAft>
          <a:spcPct val="0"/>
        </a:spcAft>
        <a:buClr>
          <a:srgbClr val="777777"/>
        </a:buClr>
        <a:buSzPct val="60000"/>
        <a:buFont typeface="Wingdings" panose="05000000000000000000" pitchFamily="2" charset="2"/>
        <a:buChar char="l"/>
        <a:defRPr sz="1500">
          <a:solidFill>
            <a:schemeClr val="tx1"/>
          </a:solidFill>
          <a:latin typeface="+mn-ea"/>
          <a:ea typeface="+mn-ea"/>
          <a:cs typeface="+mn-cs"/>
        </a:defRPr>
      </a:lvl1pPr>
      <a:lvl2pPr marL="556895" indent="-213995" algn="l" rtl="0" eaLnBrk="0" fontAlgn="base" hangingPunct="0">
        <a:lnSpc>
          <a:spcPct val="140000"/>
        </a:lnSpc>
        <a:spcBef>
          <a:spcPct val="0"/>
        </a:spcBef>
        <a:spcAft>
          <a:spcPct val="0"/>
        </a:spcAft>
        <a:buSzPct val="50000"/>
        <a:buFont typeface="Wingdings" panose="05000000000000000000" pitchFamily="2" charset="2"/>
        <a:buChar char="p"/>
        <a:defRPr>
          <a:solidFill>
            <a:schemeClr val="tx1"/>
          </a:solidFill>
          <a:latin typeface="+mn-ea"/>
          <a:ea typeface="+mn-ea"/>
          <a:cs typeface="+mn-cs"/>
        </a:defRPr>
      </a:lvl2pPr>
      <a:lvl3pPr marL="857250" indent="-171450" algn="l" rtl="0" eaLnBrk="0" fontAlgn="base" hangingPunct="0">
        <a:lnSpc>
          <a:spcPct val="140000"/>
        </a:lnSpc>
        <a:spcBef>
          <a:spcPct val="0"/>
        </a:spcBef>
        <a:spcAft>
          <a:spcPct val="0"/>
        </a:spcAft>
        <a:buSzPct val="50000"/>
        <a:buFont typeface="Wingdings" panose="05000000000000000000" pitchFamily="2" charset="2"/>
        <a:buChar char="n"/>
        <a:defRPr sz="1200">
          <a:solidFill>
            <a:schemeClr val="tx1"/>
          </a:solidFill>
          <a:latin typeface="+mn-ea"/>
          <a:ea typeface="+mn-ea"/>
          <a:cs typeface="+mn-cs"/>
        </a:defRPr>
      </a:lvl3pPr>
      <a:lvl4pPr marL="1199515" indent="-171450" algn="l" rtl="0" eaLnBrk="0" fontAlgn="base" hangingPunct="0">
        <a:lnSpc>
          <a:spcPct val="140000"/>
        </a:lnSpc>
        <a:spcBef>
          <a:spcPct val="0"/>
        </a:spcBef>
        <a:spcAft>
          <a:spcPct val="0"/>
        </a:spcAft>
        <a:buChar char="–"/>
        <a:defRPr sz="1000">
          <a:solidFill>
            <a:schemeClr val="tx1"/>
          </a:solidFill>
          <a:latin typeface="+mn-ea"/>
          <a:ea typeface="+mn-ea"/>
          <a:cs typeface="+mn-cs"/>
        </a:defRPr>
      </a:lvl4pPr>
      <a:lvl5pPr marL="1542415" indent="-171450" algn="l" rtl="0" eaLnBrk="0" fontAlgn="base" hangingPunct="0">
        <a:lnSpc>
          <a:spcPct val="140000"/>
        </a:lnSpc>
        <a:spcBef>
          <a:spcPct val="0"/>
        </a:spcBef>
        <a:spcAft>
          <a:spcPct val="0"/>
        </a:spcAft>
        <a:buFont typeface="Arial" panose="020B0604020202020204" pitchFamily="34" charset="0"/>
        <a:buChar char="~"/>
        <a:defRPr sz="900">
          <a:solidFill>
            <a:schemeClr val="tx1"/>
          </a:solidFill>
          <a:latin typeface="+mn-ea"/>
          <a:ea typeface="+mn-ea"/>
          <a:cs typeface="+mn-cs"/>
        </a:defRPr>
      </a:lvl5pPr>
      <a:lvl6pPr marL="1885315" indent="-171450" algn="l" rtl="0" eaLnBrk="1" fontAlgn="base" hangingPunct="1">
        <a:spcBef>
          <a:spcPct val="20000"/>
        </a:spcBef>
        <a:spcAft>
          <a:spcPct val="0"/>
        </a:spcAft>
        <a:buFont typeface="Arial" panose="020B0604020202020204" pitchFamily="34" charset="0"/>
        <a:buChar char="~"/>
        <a:defRPr sz="1200">
          <a:solidFill>
            <a:schemeClr val="tx1"/>
          </a:solidFill>
          <a:latin typeface="+mn-lt"/>
          <a:ea typeface="+mn-ea"/>
          <a:cs typeface="+mn-cs"/>
        </a:defRPr>
      </a:lvl6pPr>
      <a:lvl7pPr marL="2228215" indent="-171450" algn="l" rtl="0" eaLnBrk="1" fontAlgn="base" hangingPunct="1">
        <a:spcBef>
          <a:spcPct val="20000"/>
        </a:spcBef>
        <a:spcAft>
          <a:spcPct val="0"/>
        </a:spcAft>
        <a:buFont typeface="Arial" panose="020B0604020202020204" pitchFamily="34" charset="0"/>
        <a:buChar char="~"/>
        <a:defRPr sz="1200">
          <a:solidFill>
            <a:schemeClr val="tx1"/>
          </a:solidFill>
          <a:latin typeface="+mn-lt"/>
          <a:ea typeface="+mn-ea"/>
          <a:cs typeface="+mn-cs"/>
        </a:defRPr>
      </a:lvl7pPr>
      <a:lvl8pPr marL="2571115" indent="-171450" algn="l" rtl="0" eaLnBrk="1" fontAlgn="base" hangingPunct="1">
        <a:spcBef>
          <a:spcPct val="20000"/>
        </a:spcBef>
        <a:spcAft>
          <a:spcPct val="0"/>
        </a:spcAft>
        <a:buFont typeface="Arial" panose="020B0604020202020204" pitchFamily="34" charset="0"/>
        <a:buChar char="~"/>
        <a:defRPr sz="1200">
          <a:solidFill>
            <a:schemeClr val="tx1"/>
          </a:solidFill>
          <a:latin typeface="+mn-lt"/>
          <a:ea typeface="+mn-ea"/>
          <a:cs typeface="+mn-cs"/>
        </a:defRPr>
      </a:lvl8pPr>
      <a:lvl9pPr marL="2914015" indent="-171450" algn="l" rtl="0" eaLnBrk="1" fontAlgn="base" hangingPunct="1">
        <a:spcBef>
          <a:spcPct val="20000"/>
        </a:spcBef>
        <a:spcAft>
          <a:spcPct val="0"/>
        </a:spcAft>
        <a:buFont typeface="Arial" panose="020B0604020202020204" pitchFamily="34" charset="0"/>
        <a:buChar char="~"/>
        <a:defRPr sz="1200">
          <a:solidFill>
            <a:schemeClr val="tx1"/>
          </a:solidFill>
          <a:latin typeface="+mn-lt"/>
          <a:ea typeface="+mn-ea"/>
          <a:cs typeface="+mn-cs"/>
        </a:defRPr>
      </a:lvl9pPr>
    </p:bodyStyle>
    <p:otherStyle>
      <a:defPPr>
        <a:defRPr lang="zh-CN"/>
      </a:defPPr>
      <a:lvl1pPr marL="0" algn="l" defTabSz="685165" rtl="0" eaLnBrk="1" latinLnBrk="0" hangingPunct="1">
        <a:defRPr sz="1300" kern="1200">
          <a:solidFill>
            <a:schemeClr val="tx1"/>
          </a:solidFill>
          <a:latin typeface="+mn-lt"/>
          <a:ea typeface="+mn-ea"/>
          <a:cs typeface="+mn-cs"/>
        </a:defRPr>
      </a:lvl1pPr>
      <a:lvl2pPr marL="342900" algn="l" defTabSz="685165" rtl="0" eaLnBrk="1" latinLnBrk="0" hangingPunct="1">
        <a:defRPr sz="1300" kern="1200">
          <a:solidFill>
            <a:schemeClr val="tx1"/>
          </a:solidFill>
          <a:latin typeface="+mn-lt"/>
          <a:ea typeface="+mn-ea"/>
          <a:cs typeface="+mn-cs"/>
        </a:defRPr>
      </a:lvl2pPr>
      <a:lvl3pPr marL="685800" algn="l" defTabSz="685165" rtl="0" eaLnBrk="1" latinLnBrk="0" hangingPunct="1">
        <a:defRPr sz="1300" kern="1200">
          <a:solidFill>
            <a:schemeClr val="tx1"/>
          </a:solidFill>
          <a:latin typeface="+mn-lt"/>
          <a:ea typeface="+mn-ea"/>
          <a:cs typeface="+mn-cs"/>
        </a:defRPr>
      </a:lvl3pPr>
      <a:lvl4pPr marL="1028700" algn="l" defTabSz="685165" rtl="0" eaLnBrk="1" latinLnBrk="0" hangingPunct="1">
        <a:defRPr sz="1300" kern="1200">
          <a:solidFill>
            <a:schemeClr val="tx1"/>
          </a:solidFill>
          <a:latin typeface="+mn-lt"/>
          <a:ea typeface="+mn-ea"/>
          <a:cs typeface="+mn-cs"/>
        </a:defRPr>
      </a:lvl4pPr>
      <a:lvl5pPr marL="1370965" algn="l" defTabSz="685165" rtl="0" eaLnBrk="1" latinLnBrk="0" hangingPunct="1">
        <a:defRPr sz="1300" kern="1200">
          <a:solidFill>
            <a:schemeClr val="tx1"/>
          </a:solidFill>
          <a:latin typeface="+mn-lt"/>
          <a:ea typeface="+mn-ea"/>
          <a:cs typeface="+mn-cs"/>
        </a:defRPr>
      </a:lvl5pPr>
      <a:lvl6pPr marL="1713865" algn="l" defTabSz="685165" rtl="0" eaLnBrk="1" latinLnBrk="0" hangingPunct="1">
        <a:defRPr sz="1300" kern="1200">
          <a:solidFill>
            <a:schemeClr val="tx1"/>
          </a:solidFill>
          <a:latin typeface="+mn-lt"/>
          <a:ea typeface="+mn-ea"/>
          <a:cs typeface="+mn-cs"/>
        </a:defRPr>
      </a:lvl6pPr>
      <a:lvl7pPr marL="2056765" algn="l" defTabSz="685165" rtl="0" eaLnBrk="1" latinLnBrk="0" hangingPunct="1">
        <a:defRPr sz="1300" kern="1200">
          <a:solidFill>
            <a:schemeClr val="tx1"/>
          </a:solidFill>
          <a:latin typeface="+mn-lt"/>
          <a:ea typeface="+mn-ea"/>
          <a:cs typeface="+mn-cs"/>
        </a:defRPr>
      </a:lvl7pPr>
      <a:lvl8pPr marL="2399665" algn="l" defTabSz="685165" rtl="0" eaLnBrk="1" latinLnBrk="0" hangingPunct="1">
        <a:defRPr sz="1300" kern="1200">
          <a:solidFill>
            <a:schemeClr val="tx1"/>
          </a:solidFill>
          <a:latin typeface="+mn-lt"/>
          <a:ea typeface="+mn-ea"/>
          <a:cs typeface="+mn-cs"/>
        </a:defRPr>
      </a:lvl8pPr>
      <a:lvl9pPr marL="2742565" algn="l" defTabSz="685165" rtl="0" eaLnBrk="1" latinLnBrk="0" hangingPunct="1">
        <a:defRPr sz="13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 name="矩形 2"/>
          <p:cNvSpPr/>
          <p:nvPr userDrawn="1"/>
        </p:nvSpPr>
        <p:spPr bwMode="auto">
          <a:xfrm>
            <a:off x="4762" y="-14514"/>
            <a:ext cx="9139238" cy="5143500"/>
          </a:xfrm>
          <a:prstGeom prst="rect">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21" tIns="45711" rIns="91421" bIns="45711" numCol="1" rtlCol="0" anchor="t" anchorCtr="0" compatLnSpc="1"/>
          <a:lstStyle/>
          <a:p>
            <a:pPr defTabSz="913765">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grpSp>
        <p:nvGrpSpPr>
          <p:cNvPr id="2" name="组合 3"/>
          <p:cNvGrpSpPr/>
          <p:nvPr userDrawn="1"/>
        </p:nvGrpSpPr>
        <p:grpSpPr>
          <a:xfrm>
            <a:off x="0" y="5087938"/>
            <a:ext cx="9144000" cy="55562"/>
            <a:chOff x="0" y="5087938"/>
            <a:chExt cx="9144000" cy="55562"/>
          </a:xfrm>
        </p:grpSpPr>
        <p:pic>
          <p:nvPicPr>
            <p:cNvPr id="5" name="Picture 2" descr="E:\01 日常工作\10 多媒体\PPT内部汇报用模板\红条.jpg"/>
            <p:cNvPicPr>
              <a:picLocks noChangeAspect="1" noChangeArrowheads="1"/>
            </p:cNvPicPr>
            <p:nvPr userDrawn="1"/>
          </p:nvPicPr>
          <p:blipFill>
            <a:blip r:embed="rId3" cstate="print"/>
            <a:srcRect r="5813"/>
            <a:stretch>
              <a:fillRect/>
            </a:stretch>
          </p:blipFill>
          <p:spPr bwMode="auto">
            <a:xfrm>
              <a:off x="0" y="5087938"/>
              <a:ext cx="8616950" cy="55562"/>
            </a:xfrm>
            <a:prstGeom prst="rect">
              <a:avLst/>
            </a:prstGeom>
            <a:noFill/>
          </p:spPr>
        </p:pic>
        <p:pic>
          <p:nvPicPr>
            <p:cNvPr id="6" name="Picture 2" descr="E:\01 日常工作\10 多媒体\PPT内部汇报用模板\红条.jpg"/>
            <p:cNvPicPr>
              <a:picLocks noChangeAspect="1" noChangeArrowheads="1"/>
            </p:cNvPicPr>
            <p:nvPr userDrawn="1"/>
          </p:nvPicPr>
          <p:blipFill>
            <a:blip r:embed="rId3" cstate="print"/>
            <a:srcRect r="5813"/>
            <a:stretch>
              <a:fillRect/>
            </a:stretch>
          </p:blipFill>
          <p:spPr bwMode="auto">
            <a:xfrm>
              <a:off x="527050" y="5087938"/>
              <a:ext cx="8616950" cy="55562"/>
            </a:xfrm>
            <a:prstGeom prst="rect">
              <a:avLst/>
            </a:prstGeom>
            <a:noFill/>
          </p:spPr>
        </p:pic>
      </p:grpSp>
      <p:pic>
        <p:nvPicPr>
          <p:cNvPr id="8" name="Picture 2" descr="C:\Users\z00124665\Desktop\HW LOGO(横版）.png"/>
          <p:cNvPicPr>
            <a:picLocks noChangeAspect="1" noChangeArrowheads="1"/>
          </p:cNvPicPr>
          <p:nvPr userDrawn="1"/>
        </p:nvPicPr>
        <p:blipFill>
          <a:blip r:embed="rId4" cstate="screen"/>
          <a:srcRect/>
          <a:stretch>
            <a:fillRect/>
          </a:stretch>
        </p:blipFill>
        <p:spPr bwMode="auto">
          <a:xfrm>
            <a:off x="7566409" y="4687937"/>
            <a:ext cx="1250151" cy="304524"/>
          </a:xfrm>
          <a:prstGeom prst="rect">
            <a:avLst/>
          </a:prstGeom>
          <a:noFill/>
        </p:spPr>
      </p:pic>
      <p:sp>
        <p:nvSpPr>
          <p:cNvPr id="9" name="Rectangle 5"/>
          <p:cNvSpPr>
            <a:spLocks noChangeArrowheads="1"/>
          </p:cNvSpPr>
          <p:nvPr userDrawn="1"/>
        </p:nvSpPr>
        <p:spPr bwMode="auto">
          <a:xfrm>
            <a:off x="3040520" y="4875562"/>
            <a:ext cx="272055" cy="195943"/>
          </a:xfrm>
          <a:prstGeom prst="rect">
            <a:avLst/>
          </a:prstGeom>
          <a:noFill/>
          <a:ln w="9525">
            <a:noFill/>
            <a:miter lim="800000"/>
          </a:ln>
        </p:spPr>
        <p:txBody>
          <a:bodyPr lIns="0" tIns="0" rIns="0" bIns="0"/>
          <a:lstStyle/>
          <a:p>
            <a:pPr eaLnBrk="0" hangingPunct="0">
              <a:lnSpc>
                <a:spcPct val="85000"/>
              </a:lnSpc>
              <a:defRPr/>
            </a:pPr>
            <a:fld id="{F350CB96-EF0E-44F1-90D2-2D2DCEB1810F}" type="slidenum">
              <a:rPr lang="de-DE" altLang="zh-CN" sz="900" smtClean="0">
                <a:solidFill>
                  <a:prstClr val="white">
                    <a:lumMod val="65000"/>
                  </a:prstClr>
                </a:solidFill>
                <a:latin typeface="FrutigerNext LT Medium"/>
                <a:ea typeface="华文细黑"/>
              </a:rPr>
            </a:fld>
            <a:endParaRPr lang="en-GB" altLang="zh-CN" sz="900" dirty="0">
              <a:solidFill>
                <a:prstClr val="white">
                  <a:lumMod val="65000"/>
                </a:prstClr>
              </a:solidFill>
              <a:latin typeface="FrutigerNext LT Medium"/>
              <a:ea typeface="华文细黑"/>
            </a:endParaRPr>
          </a:p>
        </p:txBody>
      </p:sp>
      <p:pic>
        <p:nvPicPr>
          <p:cNvPr id="10" name="Picture 2" descr="C:\Users\z00124665\Desktop\图形1.wmf"/>
          <p:cNvPicPr>
            <a:picLocks noChangeAspect="1" noChangeArrowheads="1"/>
          </p:cNvPicPr>
          <p:nvPr userDrawn="1"/>
        </p:nvPicPr>
        <p:blipFill>
          <a:blip r:embed="rId5" cstate="print"/>
          <a:srcRect/>
          <a:stretch>
            <a:fillRect/>
          </a:stretch>
        </p:blipFill>
        <p:spPr bwMode="auto">
          <a:xfrm>
            <a:off x="322265" y="4862198"/>
            <a:ext cx="2655887" cy="120967"/>
          </a:xfrm>
          <a:prstGeom prst="rect">
            <a:avLst/>
          </a:prstGeom>
          <a:noFill/>
        </p:spPr>
      </p:pic>
      <p:pic>
        <p:nvPicPr>
          <p:cNvPr id="11" name="Picture 2" descr="C:\Users\z00124665\Desktop\A BETTER WAY SOLUTIONS.wmf"/>
          <p:cNvPicPr>
            <a:picLocks noChangeAspect="1" noChangeArrowheads="1"/>
          </p:cNvPicPr>
          <p:nvPr userDrawn="1"/>
        </p:nvPicPr>
        <p:blipFill>
          <a:blip r:embed="rId6" cstate="print"/>
          <a:srcRect/>
          <a:stretch>
            <a:fillRect/>
          </a:stretch>
        </p:blipFill>
        <p:spPr bwMode="auto">
          <a:xfrm>
            <a:off x="5567364" y="52528"/>
            <a:ext cx="3270250" cy="91068"/>
          </a:xfrm>
          <a:prstGeom prst="rect">
            <a:avLst/>
          </a:prstGeom>
          <a:noFill/>
        </p:spPr>
      </p:pic>
    </p:spTree>
  </p:cSld>
  <p:clrMap bg1="lt1" tx1="dk1" bg2="lt2" tx2="dk2" accent1="accent1" accent2="accent2" accent3="accent3" accent4="accent4" accent5="accent5" accent6="accent6" hlink="hlink" folHlink="folHlink"/>
  <p:sldLayoutIdLst>
    <p:sldLayoutId id="2147483734" r:id="rId1"/>
    <p:sldLayoutId id="2147483735" r:id="rId2"/>
  </p:sldLayoutIdLst>
  <p:transition advClick="0" advTm="8000">
    <p:fade thruBlk="1"/>
  </p:transition>
  <p:timing>
    <p:tnLst>
      <p:par>
        <p:cTn id="1" dur="indefinite" restart="never" nodeType="tmRoot"/>
      </p:par>
    </p:tnLst>
  </p:timing>
  <p:txStyles>
    <p:titleStyle>
      <a:lvl1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mj-cs"/>
        </a:defRPr>
      </a:lvl1pPr>
      <a:lvl2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2pPr>
      <a:lvl3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3pPr>
      <a:lvl4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4pPr>
      <a:lvl5pPr algn="l" rtl="0" eaLnBrk="0" fontAlgn="base" hangingPunct="0">
        <a:spcBef>
          <a:spcPct val="0"/>
        </a:spcBef>
        <a:spcAft>
          <a:spcPct val="0"/>
        </a:spcAft>
        <a:defRPr sz="3200" b="1">
          <a:solidFill>
            <a:srgbClr val="990000"/>
          </a:solidFill>
          <a:latin typeface="FrutigerNext LT Medium" pitchFamily="34" charset="0"/>
          <a:ea typeface="黑体" panose="02010609060101010101" pitchFamily="49" charset="-122"/>
          <a:cs typeface="宋体" panose="02010600030101010101" pitchFamily="2" charset="-122"/>
        </a:defRPr>
      </a:lvl5pPr>
      <a:lvl6pPr marL="4572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6pPr>
      <a:lvl7pPr marL="9144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7pPr>
      <a:lvl8pPr marL="1371600"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8pPr>
      <a:lvl9pPr marL="1828165" algn="l" rtl="0" eaLnBrk="1" fontAlgn="base" hangingPunct="1">
        <a:spcBef>
          <a:spcPct val="0"/>
        </a:spcBef>
        <a:spcAft>
          <a:spcPct val="0"/>
        </a:spcAft>
        <a:defRPr sz="3200" b="1">
          <a:solidFill>
            <a:srgbClr val="990000"/>
          </a:solidFill>
          <a:latin typeface="FrutigerNext LT Medium" pitchFamily="34" charset="0"/>
          <a:ea typeface="华文细黑" pitchFamily="2" charset="-122"/>
          <a:cs typeface="宋体" panose="02010600030101010101" pitchFamily="2" charset="-122"/>
        </a:defRPr>
      </a:lvl9pPr>
    </p:titleStyle>
    <p:bodyStyle>
      <a:lvl1pPr marL="342900" indent="-342900" algn="l" rtl="0" eaLnBrk="0" fontAlgn="base" hangingPunct="0">
        <a:lnSpc>
          <a:spcPct val="140000"/>
        </a:lnSpc>
        <a:spcBef>
          <a:spcPct val="0"/>
        </a:spcBef>
        <a:spcAft>
          <a:spcPct val="0"/>
        </a:spcAft>
        <a:buClr>
          <a:srgbClr val="808080"/>
        </a:buClr>
        <a:buSzPct val="60000"/>
        <a:buFont typeface="Wingdings" panose="05000000000000000000" pitchFamily="2" charset="2"/>
        <a:buChar char="l"/>
        <a:defRPr sz="2400" b="1">
          <a:solidFill>
            <a:schemeClr val="bg1"/>
          </a:solidFill>
          <a:latin typeface="FrutigerNext LT Regular" pitchFamily="34" charset="0"/>
          <a:ea typeface="黑体" panose="02010609060101010101" pitchFamily="49" charset="-122"/>
          <a:cs typeface="+mn-cs"/>
        </a:defRPr>
      </a:lvl1pPr>
      <a:lvl2pPr marL="742950" indent="-285750" algn="l" rtl="0" eaLnBrk="0" fontAlgn="base" hangingPunct="0">
        <a:lnSpc>
          <a:spcPct val="140000"/>
        </a:lnSpc>
        <a:spcBef>
          <a:spcPct val="0"/>
        </a:spcBef>
        <a:spcAft>
          <a:spcPct val="0"/>
        </a:spcAft>
        <a:buSzPct val="50000"/>
        <a:buFont typeface="Wingdings" panose="05000000000000000000" pitchFamily="2" charset="2"/>
        <a:buChar char="p"/>
        <a:defRPr>
          <a:solidFill>
            <a:schemeClr val="bg1"/>
          </a:solidFill>
          <a:latin typeface="+mn-lt"/>
          <a:ea typeface="+mn-ea"/>
          <a:cs typeface="+mn-cs"/>
        </a:defRPr>
      </a:lvl2pPr>
      <a:lvl3pPr marL="1143000" indent="-228600" algn="l" rtl="0" eaLnBrk="0" fontAlgn="base" hangingPunct="0">
        <a:lnSpc>
          <a:spcPct val="140000"/>
        </a:lnSpc>
        <a:spcBef>
          <a:spcPct val="0"/>
        </a:spcBef>
        <a:spcAft>
          <a:spcPct val="0"/>
        </a:spcAft>
        <a:buSzPct val="50000"/>
        <a:buFont typeface="Wingdings" panose="05000000000000000000" pitchFamily="2" charset="2"/>
        <a:buChar char="n"/>
        <a:defRPr sz="1600">
          <a:solidFill>
            <a:schemeClr val="bg1"/>
          </a:solidFill>
          <a:latin typeface="FrutigerNext LT Regular" pitchFamily="34" charset="0"/>
          <a:ea typeface="+mn-ea"/>
          <a:cs typeface="+mn-cs"/>
        </a:defRPr>
      </a:lvl3pPr>
      <a:lvl4pPr marL="1599565" indent="-228600" algn="l" rtl="0" eaLnBrk="0" fontAlgn="base" hangingPunct="0">
        <a:lnSpc>
          <a:spcPct val="140000"/>
        </a:lnSpc>
        <a:spcBef>
          <a:spcPct val="0"/>
        </a:spcBef>
        <a:spcAft>
          <a:spcPct val="0"/>
        </a:spcAft>
        <a:buChar char="–"/>
        <a:defRPr sz="1400">
          <a:solidFill>
            <a:schemeClr val="bg1"/>
          </a:solidFill>
          <a:latin typeface="FrutigerNext LT Regular" pitchFamily="34" charset="0"/>
          <a:ea typeface="+mn-ea"/>
          <a:cs typeface="+mn-cs"/>
        </a:defRPr>
      </a:lvl4pPr>
      <a:lvl5pPr marL="2056765" indent="-228600" algn="l" rtl="0" eaLnBrk="0" fontAlgn="base" hangingPunct="0">
        <a:lnSpc>
          <a:spcPct val="140000"/>
        </a:lnSpc>
        <a:spcBef>
          <a:spcPct val="0"/>
        </a:spcBef>
        <a:spcAft>
          <a:spcPct val="0"/>
        </a:spcAft>
        <a:buFont typeface="Arial" panose="020B0604020202020204" pitchFamily="34" charset="0"/>
        <a:buChar char="~"/>
        <a:defRPr sz="1200">
          <a:solidFill>
            <a:schemeClr val="bg1"/>
          </a:solidFill>
          <a:latin typeface="FrutigerNext LT Regular" pitchFamily="34" charset="0"/>
          <a:ea typeface="+mn-ea"/>
          <a:cs typeface="+mn-cs"/>
        </a:defRPr>
      </a:lvl5pPr>
      <a:lvl6pPr marL="25139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6pPr>
      <a:lvl7pPr marL="29711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7pPr>
      <a:lvl8pPr marL="34283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8pPr>
      <a:lvl9pPr marL="3885565" indent="-228600" algn="l" rtl="0" eaLnBrk="1" fontAlgn="base" hangingPunct="1">
        <a:spcBef>
          <a:spcPct val="20000"/>
        </a:spcBef>
        <a:spcAft>
          <a:spcPct val="0"/>
        </a:spcAft>
        <a:buFont typeface="Arial" panose="020B0604020202020204" pitchFamily="34" charset="0"/>
        <a:buChar char="~"/>
        <a:defRPr sz="1600">
          <a:solidFill>
            <a:schemeClr val="tx1"/>
          </a:solidFill>
          <a:latin typeface="+mn-lt"/>
          <a:ea typeface="+mn-ea"/>
          <a:cs typeface="+mn-cs"/>
        </a:defRPr>
      </a:lvl9pPr>
    </p:bodyStyle>
    <p:other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165" algn="l" defTabSz="913765" rtl="0" eaLnBrk="1" latinLnBrk="0" hangingPunct="1">
        <a:defRPr sz="1800" kern="1200">
          <a:solidFill>
            <a:schemeClr val="tx1"/>
          </a:solidFill>
          <a:latin typeface="+mn-lt"/>
          <a:ea typeface="+mn-ea"/>
          <a:cs typeface="+mn-cs"/>
        </a:defRPr>
      </a:lvl5pPr>
      <a:lvl6pPr marL="2285365" algn="l" defTabSz="913765" rtl="0" eaLnBrk="1" latinLnBrk="0" hangingPunct="1">
        <a:defRPr sz="1800" kern="1200">
          <a:solidFill>
            <a:schemeClr val="tx1"/>
          </a:solidFill>
          <a:latin typeface="+mn-lt"/>
          <a:ea typeface="+mn-ea"/>
          <a:cs typeface="+mn-cs"/>
        </a:defRPr>
      </a:lvl6pPr>
      <a:lvl7pPr marL="2742565" algn="l" defTabSz="913765" rtl="0" eaLnBrk="1" latinLnBrk="0" hangingPunct="1">
        <a:defRPr sz="1800" kern="1200">
          <a:solidFill>
            <a:schemeClr val="tx1"/>
          </a:solidFill>
          <a:latin typeface="+mn-lt"/>
          <a:ea typeface="+mn-ea"/>
          <a:cs typeface="+mn-cs"/>
        </a:defRPr>
      </a:lvl7pPr>
      <a:lvl8pPr marL="3199765" algn="l" defTabSz="913765" rtl="0" eaLnBrk="1" latinLnBrk="0" hangingPunct="1">
        <a:defRPr sz="1800" kern="1200">
          <a:solidFill>
            <a:schemeClr val="tx1"/>
          </a:solidFill>
          <a:latin typeface="+mn-lt"/>
          <a:ea typeface="+mn-ea"/>
          <a:cs typeface="+mn-cs"/>
        </a:defRPr>
      </a:lvl8pPr>
      <a:lvl9pPr marL="3656965" algn="l" defTabSz="913765"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9.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35.xml"/></Relationships>
</file>

<file path=ppt/slides/_rels/slide101.xml.rels><?xml version="1.0" encoding="UTF-8" standalone="yes"?>
<Relationships xmlns="http://schemas.openxmlformats.org/package/2006/relationships"><Relationship Id="rId9" Type="http://schemas.openxmlformats.org/officeDocument/2006/relationships/image" Target="../media/image162.png"/><Relationship Id="rId8" Type="http://schemas.openxmlformats.org/officeDocument/2006/relationships/image" Target="../media/image161.png"/><Relationship Id="rId7" Type="http://schemas.openxmlformats.org/officeDocument/2006/relationships/image" Target="../media/image131.emf"/><Relationship Id="rId6" Type="http://schemas.openxmlformats.org/officeDocument/2006/relationships/image" Target="../media/image115.png"/><Relationship Id="rId5" Type="http://schemas.openxmlformats.org/officeDocument/2006/relationships/image" Target="../media/image106.png"/><Relationship Id="rId4" Type="http://schemas.openxmlformats.org/officeDocument/2006/relationships/image" Target="../media/image72.png"/><Relationship Id="rId3" Type="http://schemas.openxmlformats.org/officeDocument/2006/relationships/image" Target="../media/image101.png"/><Relationship Id="rId2" Type="http://schemas.openxmlformats.org/officeDocument/2006/relationships/image" Target="../media/image117.png"/><Relationship Id="rId15" Type="http://schemas.openxmlformats.org/officeDocument/2006/relationships/notesSlide" Target="../notesSlides/notesSlide100.xml"/><Relationship Id="rId14" Type="http://schemas.openxmlformats.org/officeDocument/2006/relationships/slideLayout" Target="../slideLayouts/slideLayout40.xml"/><Relationship Id="rId13" Type="http://schemas.openxmlformats.org/officeDocument/2006/relationships/image" Target="../media/image166.png"/><Relationship Id="rId12" Type="http://schemas.openxmlformats.org/officeDocument/2006/relationships/image" Target="../media/image114.png"/><Relationship Id="rId11" Type="http://schemas.openxmlformats.org/officeDocument/2006/relationships/image" Target="../media/image164.png"/><Relationship Id="rId10" Type="http://schemas.openxmlformats.org/officeDocument/2006/relationships/image" Target="../media/image163.png"/><Relationship Id="rId1" Type="http://schemas.openxmlformats.org/officeDocument/2006/relationships/image" Target="../media/image158.png"/></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35.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35.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35.xml"/></Relationships>
</file>

<file path=ppt/slides/_rels/slide105.xml.rels><?xml version="1.0" encoding="UTF-8" standalone="yes"?>
<Relationships xmlns="http://schemas.openxmlformats.org/package/2006/relationships"><Relationship Id="rId9" Type="http://schemas.openxmlformats.org/officeDocument/2006/relationships/image" Target="../media/image161.png"/><Relationship Id="rId8" Type="http://schemas.openxmlformats.org/officeDocument/2006/relationships/image" Target="../media/image173.png"/><Relationship Id="rId7" Type="http://schemas.openxmlformats.org/officeDocument/2006/relationships/image" Target="../media/image172.png"/><Relationship Id="rId6" Type="http://schemas.openxmlformats.org/officeDocument/2006/relationships/image" Target="../media/image171.png"/><Relationship Id="rId5" Type="http://schemas.openxmlformats.org/officeDocument/2006/relationships/image" Target="../media/image170.png"/><Relationship Id="rId4" Type="http://schemas.openxmlformats.org/officeDocument/2006/relationships/image" Target="../media/image111.png"/><Relationship Id="rId3" Type="http://schemas.openxmlformats.org/officeDocument/2006/relationships/image" Target="../media/image169.png"/><Relationship Id="rId2" Type="http://schemas.openxmlformats.org/officeDocument/2006/relationships/image" Target="../media/image168.png"/><Relationship Id="rId13" Type="http://schemas.openxmlformats.org/officeDocument/2006/relationships/notesSlide" Target="../notesSlides/notesSlide104.xml"/><Relationship Id="rId12" Type="http://schemas.openxmlformats.org/officeDocument/2006/relationships/slideLayout" Target="../slideLayouts/slideLayout40.xml"/><Relationship Id="rId11" Type="http://schemas.openxmlformats.org/officeDocument/2006/relationships/image" Target="../media/image163.png"/><Relationship Id="rId10" Type="http://schemas.openxmlformats.org/officeDocument/2006/relationships/image" Target="../media/image162.png"/><Relationship Id="rId1" Type="http://schemas.openxmlformats.org/officeDocument/2006/relationships/image" Target="../media/image167.wmf"/></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35.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35.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35.xml"/></Relationships>
</file>

<file path=ppt/slides/_rels/slide109.xml.rels><?xml version="1.0" encoding="UTF-8" standalone="yes"?>
<Relationships xmlns="http://schemas.openxmlformats.org/package/2006/relationships"><Relationship Id="rId8" Type="http://schemas.openxmlformats.org/officeDocument/2006/relationships/notesSlide" Target="../notesSlides/notesSlide108.xml"/><Relationship Id="rId7" Type="http://schemas.openxmlformats.org/officeDocument/2006/relationships/slideLayout" Target="../slideLayouts/slideLayout35.xml"/><Relationship Id="rId6" Type="http://schemas.openxmlformats.org/officeDocument/2006/relationships/slide" Target="slide2.xml"/><Relationship Id="rId5" Type="http://schemas.openxmlformats.org/officeDocument/2006/relationships/slide" Target="slide139.xml"/><Relationship Id="rId4" Type="http://schemas.openxmlformats.org/officeDocument/2006/relationships/slide" Target="slide109.xml"/><Relationship Id="rId3" Type="http://schemas.openxmlformats.org/officeDocument/2006/relationships/slide" Target="slide108.xml"/><Relationship Id="rId2" Type="http://schemas.openxmlformats.org/officeDocument/2006/relationships/slide" Target="slide45.xml"/><Relationship Id="rId1" Type="http://schemas.openxmlformats.org/officeDocument/2006/relationships/slide" Target="slide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9.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41.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33.xml"/></Relationships>
</file>

<file path=ppt/slides/_rels/slide112.xml.rels><?xml version="1.0" encoding="UTF-8" standalone="yes"?>
<Relationships xmlns="http://schemas.openxmlformats.org/package/2006/relationships"><Relationship Id="rId9" Type="http://schemas.openxmlformats.org/officeDocument/2006/relationships/slideLayout" Target="../slideLayouts/slideLayout33.xml"/><Relationship Id="rId8" Type="http://schemas.openxmlformats.org/officeDocument/2006/relationships/image" Target="../media/image180.png"/><Relationship Id="rId7" Type="http://schemas.openxmlformats.org/officeDocument/2006/relationships/image" Target="../media/image179.png"/><Relationship Id="rId6" Type="http://schemas.openxmlformats.org/officeDocument/2006/relationships/image" Target="../media/image178.png"/><Relationship Id="rId5" Type="http://schemas.openxmlformats.org/officeDocument/2006/relationships/image" Target="../media/image177.png"/><Relationship Id="rId4" Type="http://schemas.openxmlformats.org/officeDocument/2006/relationships/image" Target="../media/image176.png"/><Relationship Id="rId3" Type="http://schemas.openxmlformats.org/officeDocument/2006/relationships/image" Target="../media/image22.png"/><Relationship Id="rId2" Type="http://schemas.openxmlformats.org/officeDocument/2006/relationships/image" Target="../media/image175.jpeg"/><Relationship Id="rId10" Type="http://schemas.openxmlformats.org/officeDocument/2006/relationships/notesSlide" Target="../notesSlides/notesSlide111.xml"/><Relationship Id="rId1" Type="http://schemas.openxmlformats.org/officeDocument/2006/relationships/image" Target="../media/image174.png"/></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3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33.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33.xml"/></Relationships>
</file>

<file path=ppt/slides/_rels/slide117.xml.rels><?xml version="1.0" encoding="UTF-8" standalone="yes"?>
<Relationships xmlns="http://schemas.openxmlformats.org/package/2006/relationships"><Relationship Id="rId9" Type="http://schemas.openxmlformats.org/officeDocument/2006/relationships/image" Target="../media/image188.png"/><Relationship Id="rId8" Type="http://schemas.openxmlformats.org/officeDocument/2006/relationships/image" Target="../media/image187.png"/><Relationship Id="rId7" Type="http://schemas.openxmlformats.org/officeDocument/2006/relationships/image" Target="../media/image76.png"/><Relationship Id="rId6" Type="http://schemas.openxmlformats.org/officeDocument/2006/relationships/image" Target="../media/image186.png"/><Relationship Id="rId5" Type="http://schemas.openxmlformats.org/officeDocument/2006/relationships/image" Target="../media/image185.png"/><Relationship Id="rId4" Type="http://schemas.openxmlformats.org/officeDocument/2006/relationships/image" Target="../media/image184.png"/><Relationship Id="rId3" Type="http://schemas.openxmlformats.org/officeDocument/2006/relationships/image" Target="../media/image183.png"/><Relationship Id="rId2" Type="http://schemas.openxmlformats.org/officeDocument/2006/relationships/image" Target="../media/image182.png"/><Relationship Id="rId14" Type="http://schemas.openxmlformats.org/officeDocument/2006/relationships/notesSlide" Target="../notesSlides/notesSlide115.xml"/><Relationship Id="rId13" Type="http://schemas.openxmlformats.org/officeDocument/2006/relationships/slideLayout" Target="../slideLayouts/slideLayout33.xml"/><Relationship Id="rId12" Type="http://schemas.openxmlformats.org/officeDocument/2006/relationships/image" Target="../media/image191.png"/><Relationship Id="rId11" Type="http://schemas.openxmlformats.org/officeDocument/2006/relationships/image" Target="../media/image190.png"/><Relationship Id="rId10" Type="http://schemas.openxmlformats.org/officeDocument/2006/relationships/image" Target="../media/image189.png"/><Relationship Id="rId1" Type="http://schemas.openxmlformats.org/officeDocument/2006/relationships/image" Target="../media/image181.png"/></Relationships>
</file>

<file path=ppt/slides/_rels/slide118.xml.rels><?xml version="1.0" encoding="UTF-8" standalone="yes"?>
<Relationships xmlns="http://schemas.openxmlformats.org/package/2006/relationships"><Relationship Id="rId6" Type="http://schemas.openxmlformats.org/officeDocument/2006/relationships/notesSlide" Target="../notesSlides/notesSlide116.xml"/><Relationship Id="rId5" Type="http://schemas.openxmlformats.org/officeDocument/2006/relationships/slideLayout" Target="../slideLayouts/slideLayout33.xml"/><Relationship Id="rId4" Type="http://schemas.openxmlformats.org/officeDocument/2006/relationships/image" Target="../media/image189.png"/><Relationship Id="rId3" Type="http://schemas.openxmlformats.org/officeDocument/2006/relationships/image" Target="../media/image22.png"/><Relationship Id="rId2" Type="http://schemas.openxmlformats.org/officeDocument/2006/relationships/image" Target="../media/image188.png"/><Relationship Id="rId1" Type="http://schemas.openxmlformats.org/officeDocument/2006/relationships/image" Target="../media/image192.wmf"/></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3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9.xml"/></Relationships>
</file>

<file path=ppt/slides/_rels/slide120.xml.rels><?xml version="1.0" encoding="UTF-8" standalone="yes"?>
<Relationships xmlns="http://schemas.openxmlformats.org/package/2006/relationships"><Relationship Id="rId4" Type="http://schemas.openxmlformats.org/officeDocument/2006/relationships/notesSlide" Target="../notesSlides/notesSlide118.xml"/><Relationship Id="rId3" Type="http://schemas.openxmlformats.org/officeDocument/2006/relationships/slideLayout" Target="../slideLayouts/slideLayout33.xml"/><Relationship Id="rId2" Type="http://schemas.openxmlformats.org/officeDocument/2006/relationships/image" Target="../media/image22.png"/><Relationship Id="rId1" Type="http://schemas.openxmlformats.org/officeDocument/2006/relationships/image" Target="../media/image193.png"/></Relationships>
</file>

<file path=ppt/slides/_rels/slide121.xml.rels><?xml version="1.0" encoding="UTF-8" standalone="yes"?>
<Relationships xmlns="http://schemas.openxmlformats.org/package/2006/relationships"><Relationship Id="rId3" Type="http://schemas.openxmlformats.org/officeDocument/2006/relationships/notesSlide" Target="../notesSlides/notesSlide119.xml"/><Relationship Id="rId2" Type="http://schemas.openxmlformats.org/officeDocument/2006/relationships/slideLayout" Target="../slideLayouts/slideLayout33.xml"/><Relationship Id="rId1" Type="http://schemas.openxmlformats.org/officeDocument/2006/relationships/image" Target="../media/image194.jpeg"/></Relationships>
</file>

<file path=ppt/slides/_rels/slide122.xml.rels><?xml version="1.0" encoding="UTF-8" standalone="yes"?>
<Relationships xmlns="http://schemas.openxmlformats.org/package/2006/relationships"><Relationship Id="rId3" Type="http://schemas.openxmlformats.org/officeDocument/2006/relationships/notesSlide" Target="../notesSlides/notesSlide120.xml"/><Relationship Id="rId2" Type="http://schemas.openxmlformats.org/officeDocument/2006/relationships/slideLayout" Target="../slideLayouts/slideLayout33.xml"/><Relationship Id="rId1" Type="http://schemas.openxmlformats.org/officeDocument/2006/relationships/image" Target="../media/image194.jpeg"/></Relationships>
</file>

<file path=ppt/slides/_rels/slide123.xml.rels><?xml version="1.0" encoding="UTF-8" standalone="yes"?>
<Relationships xmlns="http://schemas.openxmlformats.org/package/2006/relationships"><Relationship Id="rId2" Type="http://schemas.openxmlformats.org/officeDocument/2006/relationships/slideLayout" Target="../slideLayouts/slideLayout33.xml"/><Relationship Id="rId1" Type="http://schemas.openxmlformats.org/officeDocument/2006/relationships/image" Target="../media/image188.png"/></Relationships>
</file>

<file path=ppt/slides/_rels/slide124.xml.rels><?xml version="1.0" encoding="UTF-8" standalone="yes"?>
<Relationships xmlns="http://schemas.openxmlformats.org/package/2006/relationships"><Relationship Id="rId4" Type="http://schemas.openxmlformats.org/officeDocument/2006/relationships/slideLayout" Target="../slideLayouts/slideLayout33.xml"/><Relationship Id="rId3" Type="http://schemas.openxmlformats.org/officeDocument/2006/relationships/image" Target="../media/image190.png"/><Relationship Id="rId2" Type="http://schemas.openxmlformats.org/officeDocument/2006/relationships/image" Target="../media/image191.png"/><Relationship Id="rId1" Type="http://schemas.openxmlformats.org/officeDocument/2006/relationships/image" Target="../media/image188.png"/></Relationships>
</file>

<file path=ppt/slides/_rels/slide125.xml.rels><?xml version="1.0" encoding="UTF-8" standalone="yes"?>
<Relationships xmlns="http://schemas.openxmlformats.org/package/2006/relationships"><Relationship Id="rId2" Type="http://schemas.openxmlformats.org/officeDocument/2006/relationships/slideLayout" Target="../slideLayouts/slideLayout33.xml"/><Relationship Id="rId1" Type="http://schemas.openxmlformats.org/officeDocument/2006/relationships/image" Target="../media/image18.png"/></Relationships>
</file>

<file path=ppt/slides/_rels/slide126.xml.rels><?xml version="1.0" encoding="UTF-8" standalone="yes"?>
<Relationships xmlns="http://schemas.openxmlformats.org/package/2006/relationships"><Relationship Id="rId2" Type="http://schemas.openxmlformats.org/officeDocument/2006/relationships/slideLayout" Target="../slideLayouts/slideLayout33.xml"/><Relationship Id="rId1" Type="http://schemas.openxmlformats.org/officeDocument/2006/relationships/image" Target="../media/image18.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3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9.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33.xml"/></Relationships>
</file>

<file path=ppt/slides/_rels/slide132.xml.rels><?xml version="1.0" encoding="UTF-8" standalone="yes"?>
<Relationships xmlns="http://schemas.openxmlformats.org/package/2006/relationships"><Relationship Id="rId9" Type="http://schemas.openxmlformats.org/officeDocument/2006/relationships/image" Target="../media/image187.png"/><Relationship Id="rId8" Type="http://schemas.openxmlformats.org/officeDocument/2006/relationships/image" Target="../media/image22.png"/><Relationship Id="rId7" Type="http://schemas.openxmlformats.org/officeDocument/2006/relationships/image" Target="../media/image190.png"/><Relationship Id="rId6" Type="http://schemas.openxmlformats.org/officeDocument/2006/relationships/image" Target="../media/image198.png"/><Relationship Id="rId5" Type="http://schemas.openxmlformats.org/officeDocument/2006/relationships/image" Target="../media/image197.png"/><Relationship Id="rId4" Type="http://schemas.openxmlformats.org/officeDocument/2006/relationships/image" Target="../media/image18.png"/><Relationship Id="rId3" Type="http://schemas.openxmlformats.org/officeDocument/2006/relationships/image" Target="../media/image196.png"/><Relationship Id="rId2" Type="http://schemas.openxmlformats.org/officeDocument/2006/relationships/image" Target="../media/image195.png"/><Relationship Id="rId12" Type="http://schemas.openxmlformats.org/officeDocument/2006/relationships/notesSlide" Target="../notesSlides/notesSlide123.xml"/><Relationship Id="rId11" Type="http://schemas.openxmlformats.org/officeDocument/2006/relationships/slideLayout" Target="../slideLayouts/slideLayout33.xml"/><Relationship Id="rId10" Type="http://schemas.openxmlformats.org/officeDocument/2006/relationships/image" Target="../media/image185.png"/><Relationship Id="rId1" Type="http://schemas.openxmlformats.org/officeDocument/2006/relationships/image" Target="../media/image19.png"/></Relationships>
</file>

<file path=ppt/slides/_rels/slide133.xml.rels><?xml version="1.0" encoding="UTF-8" standalone="yes"?>
<Relationships xmlns="http://schemas.openxmlformats.org/package/2006/relationships"><Relationship Id="rId9" Type="http://schemas.openxmlformats.org/officeDocument/2006/relationships/image" Target="../media/image187.png"/><Relationship Id="rId8" Type="http://schemas.openxmlformats.org/officeDocument/2006/relationships/image" Target="../media/image22.png"/><Relationship Id="rId7" Type="http://schemas.openxmlformats.org/officeDocument/2006/relationships/image" Target="../media/image190.png"/><Relationship Id="rId6" Type="http://schemas.openxmlformats.org/officeDocument/2006/relationships/image" Target="../media/image198.png"/><Relationship Id="rId5" Type="http://schemas.openxmlformats.org/officeDocument/2006/relationships/image" Target="../media/image197.png"/><Relationship Id="rId4" Type="http://schemas.openxmlformats.org/officeDocument/2006/relationships/image" Target="../media/image18.png"/><Relationship Id="rId3" Type="http://schemas.openxmlformats.org/officeDocument/2006/relationships/image" Target="../media/image196.png"/><Relationship Id="rId2" Type="http://schemas.openxmlformats.org/officeDocument/2006/relationships/image" Target="../media/image195.png"/><Relationship Id="rId12" Type="http://schemas.openxmlformats.org/officeDocument/2006/relationships/notesSlide" Target="../notesSlides/notesSlide124.xml"/><Relationship Id="rId11" Type="http://schemas.openxmlformats.org/officeDocument/2006/relationships/slideLayout" Target="../slideLayouts/slideLayout33.xml"/><Relationship Id="rId10" Type="http://schemas.openxmlformats.org/officeDocument/2006/relationships/image" Target="../media/image185.png"/><Relationship Id="rId1" Type="http://schemas.openxmlformats.org/officeDocument/2006/relationships/image" Target="../media/image19.png"/></Relationships>
</file>

<file path=ppt/slides/_rels/slide134.xml.rels><?xml version="1.0" encoding="UTF-8" standalone="yes"?>
<Relationships xmlns="http://schemas.openxmlformats.org/package/2006/relationships"><Relationship Id="rId9" Type="http://schemas.openxmlformats.org/officeDocument/2006/relationships/image" Target="../media/image187.png"/><Relationship Id="rId8" Type="http://schemas.openxmlformats.org/officeDocument/2006/relationships/image" Target="../media/image22.png"/><Relationship Id="rId7" Type="http://schemas.openxmlformats.org/officeDocument/2006/relationships/image" Target="../media/image190.png"/><Relationship Id="rId6" Type="http://schemas.openxmlformats.org/officeDocument/2006/relationships/image" Target="../media/image198.png"/><Relationship Id="rId5" Type="http://schemas.openxmlformats.org/officeDocument/2006/relationships/image" Target="../media/image197.png"/><Relationship Id="rId4" Type="http://schemas.openxmlformats.org/officeDocument/2006/relationships/image" Target="../media/image18.png"/><Relationship Id="rId3" Type="http://schemas.openxmlformats.org/officeDocument/2006/relationships/image" Target="../media/image196.png"/><Relationship Id="rId2" Type="http://schemas.openxmlformats.org/officeDocument/2006/relationships/image" Target="../media/image195.png"/><Relationship Id="rId12" Type="http://schemas.openxmlformats.org/officeDocument/2006/relationships/notesSlide" Target="../notesSlides/notesSlide125.xml"/><Relationship Id="rId11" Type="http://schemas.openxmlformats.org/officeDocument/2006/relationships/slideLayout" Target="../slideLayouts/slideLayout33.xml"/><Relationship Id="rId10" Type="http://schemas.openxmlformats.org/officeDocument/2006/relationships/image" Target="../media/image185.png"/><Relationship Id="rId1" Type="http://schemas.openxmlformats.org/officeDocument/2006/relationships/image" Target="../media/image19.png"/></Relationships>
</file>

<file path=ppt/slides/_rels/slide135.xml.rels><?xml version="1.0" encoding="UTF-8" standalone="yes"?>
<Relationships xmlns="http://schemas.openxmlformats.org/package/2006/relationships"><Relationship Id="rId9" Type="http://schemas.openxmlformats.org/officeDocument/2006/relationships/image" Target="../media/image22.png"/><Relationship Id="rId8" Type="http://schemas.openxmlformats.org/officeDocument/2006/relationships/image" Target="../media/image190.png"/><Relationship Id="rId7" Type="http://schemas.openxmlformats.org/officeDocument/2006/relationships/image" Target="../media/image198.png"/><Relationship Id="rId6" Type="http://schemas.openxmlformats.org/officeDocument/2006/relationships/image" Target="../media/image197.png"/><Relationship Id="rId5" Type="http://schemas.openxmlformats.org/officeDocument/2006/relationships/image" Target="../media/image18.png"/><Relationship Id="rId4" Type="http://schemas.openxmlformats.org/officeDocument/2006/relationships/image" Target="../media/image196.png"/><Relationship Id="rId3" Type="http://schemas.openxmlformats.org/officeDocument/2006/relationships/image" Target="../media/image76.png"/><Relationship Id="rId2" Type="http://schemas.openxmlformats.org/officeDocument/2006/relationships/image" Target="../media/image195.png"/><Relationship Id="rId13" Type="http://schemas.openxmlformats.org/officeDocument/2006/relationships/notesSlide" Target="../notesSlides/notesSlide126.xml"/><Relationship Id="rId12" Type="http://schemas.openxmlformats.org/officeDocument/2006/relationships/slideLayout" Target="../slideLayouts/slideLayout33.xml"/><Relationship Id="rId11" Type="http://schemas.openxmlformats.org/officeDocument/2006/relationships/image" Target="../media/image185.png"/><Relationship Id="rId10" Type="http://schemas.openxmlformats.org/officeDocument/2006/relationships/image" Target="../media/image187.png"/><Relationship Id="rId1" Type="http://schemas.openxmlformats.org/officeDocument/2006/relationships/image" Target="../media/image19.png"/></Relationships>
</file>

<file path=ppt/slides/_rels/slide136.xml.rels><?xml version="1.0" encoding="UTF-8" standalone="yes"?>
<Relationships xmlns="http://schemas.openxmlformats.org/package/2006/relationships"><Relationship Id="rId9" Type="http://schemas.openxmlformats.org/officeDocument/2006/relationships/image" Target="../media/image187.png"/><Relationship Id="rId8" Type="http://schemas.openxmlformats.org/officeDocument/2006/relationships/image" Target="../media/image22.png"/><Relationship Id="rId7" Type="http://schemas.openxmlformats.org/officeDocument/2006/relationships/image" Target="../media/image198.png"/><Relationship Id="rId6" Type="http://schemas.openxmlformats.org/officeDocument/2006/relationships/image" Target="../media/image197.png"/><Relationship Id="rId5" Type="http://schemas.openxmlformats.org/officeDocument/2006/relationships/image" Target="../media/image18.png"/><Relationship Id="rId4" Type="http://schemas.openxmlformats.org/officeDocument/2006/relationships/image" Target="../media/image196.png"/><Relationship Id="rId3" Type="http://schemas.openxmlformats.org/officeDocument/2006/relationships/image" Target="../media/image190.png"/><Relationship Id="rId2" Type="http://schemas.openxmlformats.org/officeDocument/2006/relationships/image" Target="../media/image195.png"/><Relationship Id="rId12" Type="http://schemas.openxmlformats.org/officeDocument/2006/relationships/notesSlide" Target="../notesSlides/notesSlide127.xml"/><Relationship Id="rId11" Type="http://schemas.openxmlformats.org/officeDocument/2006/relationships/slideLayout" Target="../slideLayouts/slideLayout33.xml"/><Relationship Id="rId10" Type="http://schemas.openxmlformats.org/officeDocument/2006/relationships/image" Target="../media/image185.png"/><Relationship Id="rId1" Type="http://schemas.openxmlformats.org/officeDocument/2006/relationships/image" Target="../media/image19.png"/></Relationships>
</file>

<file path=ppt/slides/_rels/slide137.xml.rels><?xml version="1.0" encoding="UTF-8" standalone="yes"?>
<Relationships xmlns="http://schemas.openxmlformats.org/package/2006/relationships"><Relationship Id="rId9" Type="http://schemas.openxmlformats.org/officeDocument/2006/relationships/image" Target="../media/image187.png"/><Relationship Id="rId8" Type="http://schemas.openxmlformats.org/officeDocument/2006/relationships/image" Target="../media/image22.png"/><Relationship Id="rId7" Type="http://schemas.openxmlformats.org/officeDocument/2006/relationships/image" Target="../media/image198.png"/><Relationship Id="rId6" Type="http://schemas.openxmlformats.org/officeDocument/2006/relationships/image" Target="../media/image197.png"/><Relationship Id="rId5" Type="http://schemas.openxmlformats.org/officeDocument/2006/relationships/image" Target="../media/image18.png"/><Relationship Id="rId4" Type="http://schemas.openxmlformats.org/officeDocument/2006/relationships/image" Target="../media/image196.png"/><Relationship Id="rId3" Type="http://schemas.openxmlformats.org/officeDocument/2006/relationships/image" Target="../media/image190.png"/><Relationship Id="rId2" Type="http://schemas.openxmlformats.org/officeDocument/2006/relationships/image" Target="../media/image195.png"/><Relationship Id="rId12" Type="http://schemas.openxmlformats.org/officeDocument/2006/relationships/notesSlide" Target="../notesSlides/notesSlide128.xml"/><Relationship Id="rId11" Type="http://schemas.openxmlformats.org/officeDocument/2006/relationships/slideLayout" Target="../slideLayouts/slideLayout33.xml"/><Relationship Id="rId10" Type="http://schemas.openxmlformats.org/officeDocument/2006/relationships/image" Target="../media/image185.png"/><Relationship Id="rId1" Type="http://schemas.openxmlformats.org/officeDocument/2006/relationships/image" Target="../media/image19.png"/></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35.xml"/></Relationships>
</file>

<file path=ppt/slides/_rels/slide139.xml.rels><?xml version="1.0" encoding="UTF-8" standalone="yes"?>
<Relationships xmlns="http://schemas.openxmlformats.org/package/2006/relationships"><Relationship Id="rId8" Type="http://schemas.openxmlformats.org/officeDocument/2006/relationships/notesSlide" Target="../notesSlides/notesSlide130.xml"/><Relationship Id="rId7" Type="http://schemas.openxmlformats.org/officeDocument/2006/relationships/slideLayout" Target="../slideLayouts/slideLayout35.xml"/><Relationship Id="rId6" Type="http://schemas.openxmlformats.org/officeDocument/2006/relationships/slide" Target="slide2.xml"/><Relationship Id="rId5" Type="http://schemas.openxmlformats.org/officeDocument/2006/relationships/slide" Target="slide139.xml"/><Relationship Id="rId4" Type="http://schemas.openxmlformats.org/officeDocument/2006/relationships/slide" Target="slide109.xml"/><Relationship Id="rId3" Type="http://schemas.openxmlformats.org/officeDocument/2006/relationships/slide" Target="slide108.xml"/><Relationship Id="rId2" Type="http://schemas.openxmlformats.org/officeDocument/2006/relationships/slide" Target="slide45.xml"/><Relationship Id="rId1" Type="http://schemas.openxmlformats.org/officeDocument/2006/relationships/slide" Target="slide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9.xml"/></Relationships>
</file>

<file path=ppt/slides/_rels/slide140.xml.rels><?xml version="1.0" encoding="UTF-8" standalone="yes"?>
<Relationships xmlns="http://schemas.openxmlformats.org/package/2006/relationships"><Relationship Id="rId4" Type="http://schemas.openxmlformats.org/officeDocument/2006/relationships/notesSlide" Target="../notesSlides/notesSlide131.xml"/><Relationship Id="rId3" Type="http://schemas.openxmlformats.org/officeDocument/2006/relationships/slideLayout" Target="../slideLayouts/slideLayout35.xml"/><Relationship Id="rId2" Type="http://schemas.openxmlformats.org/officeDocument/2006/relationships/slide" Target="slide157.xml"/><Relationship Id="rId1" Type="http://schemas.openxmlformats.org/officeDocument/2006/relationships/slide" Target="slide144.xml"/></Relationships>
</file>

<file path=ppt/slides/_rels/slide141.xml.rels><?xml version="1.0" encoding="UTF-8" standalone="yes"?>
<Relationships xmlns="http://schemas.openxmlformats.org/package/2006/relationships"><Relationship Id="rId3" Type="http://schemas.openxmlformats.org/officeDocument/2006/relationships/notesSlide" Target="../notesSlides/notesSlide132.xml"/><Relationship Id="rId2" Type="http://schemas.openxmlformats.org/officeDocument/2006/relationships/slideLayout" Target="../slideLayouts/slideLayout35.xml"/><Relationship Id="rId1" Type="http://schemas.openxmlformats.org/officeDocument/2006/relationships/image" Target="../media/image199.png"/></Relationships>
</file>

<file path=ppt/slides/_rels/slide142.xml.rels><?xml version="1.0" encoding="UTF-8" standalone="yes"?>
<Relationships xmlns="http://schemas.openxmlformats.org/package/2006/relationships"><Relationship Id="rId5" Type="http://schemas.openxmlformats.org/officeDocument/2006/relationships/notesSlide" Target="../notesSlides/notesSlide133.xml"/><Relationship Id="rId4" Type="http://schemas.openxmlformats.org/officeDocument/2006/relationships/slideLayout" Target="../slideLayouts/slideLayout35.xml"/><Relationship Id="rId3" Type="http://schemas.openxmlformats.org/officeDocument/2006/relationships/image" Target="../media/image202.png"/><Relationship Id="rId2" Type="http://schemas.openxmlformats.org/officeDocument/2006/relationships/image" Target="../media/image201.png"/><Relationship Id="rId1" Type="http://schemas.openxmlformats.org/officeDocument/2006/relationships/image" Target="../media/image200.png"/></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35.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35.xml"/></Relationships>
</file>

<file path=ppt/slides/_rels/slide145.xml.rels><?xml version="1.0" encoding="UTF-8" standalone="yes"?>
<Relationships xmlns="http://schemas.openxmlformats.org/package/2006/relationships"><Relationship Id="rId9" Type="http://schemas.openxmlformats.org/officeDocument/2006/relationships/image" Target="../media/image205.png"/><Relationship Id="rId8" Type="http://schemas.openxmlformats.org/officeDocument/2006/relationships/image" Target="../media/image19.png"/><Relationship Id="rId7" Type="http://schemas.openxmlformats.org/officeDocument/2006/relationships/image" Target="../media/image22.png"/><Relationship Id="rId6" Type="http://schemas.openxmlformats.org/officeDocument/2006/relationships/image" Target="../media/image204.png"/><Relationship Id="rId5" Type="http://schemas.openxmlformats.org/officeDocument/2006/relationships/image" Target="../media/image69.png"/><Relationship Id="rId4" Type="http://schemas.openxmlformats.org/officeDocument/2006/relationships/image" Target="../media/image198.png"/><Relationship Id="rId3" Type="http://schemas.openxmlformats.org/officeDocument/2006/relationships/image" Target="../media/image197.png"/><Relationship Id="rId2" Type="http://schemas.openxmlformats.org/officeDocument/2006/relationships/image" Target="../media/image203.png"/><Relationship Id="rId12" Type="http://schemas.openxmlformats.org/officeDocument/2006/relationships/notesSlide" Target="../notesSlides/notesSlide136.xml"/><Relationship Id="rId11" Type="http://schemas.openxmlformats.org/officeDocument/2006/relationships/slideLayout" Target="../slideLayouts/slideLayout35.xml"/><Relationship Id="rId10" Type="http://schemas.openxmlformats.org/officeDocument/2006/relationships/image" Target="../media/image206.png"/><Relationship Id="rId1" Type="http://schemas.openxmlformats.org/officeDocument/2006/relationships/image" Target="../media/image18.png"/></Relationships>
</file>

<file path=ppt/slides/_rels/slide146.xml.rels><?xml version="1.0" encoding="UTF-8" standalone="yes"?>
<Relationships xmlns="http://schemas.openxmlformats.org/package/2006/relationships"><Relationship Id="rId9" Type="http://schemas.openxmlformats.org/officeDocument/2006/relationships/image" Target="../media/image206.png"/><Relationship Id="rId8" Type="http://schemas.openxmlformats.org/officeDocument/2006/relationships/image" Target="../media/image69.png"/><Relationship Id="rId7" Type="http://schemas.openxmlformats.org/officeDocument/2006/relationships/image" Target="../media/image198.png"/><Relationship Id="rId6" Type="http://schemas.openxmlformats.org/officeDocument/2006/relationships/image" Target="../media/image197.png"/><Relationship Id="rId5" Type="http://schemas.openxmlformats.org/officeDocument/2006/relationships/image" Target="../media/image205.png"/><Relationship Id="rId4" Type="http://schemas.openxmlformats.org/officeDocument/2006/relationships/image" Target="../media/image19.png"/><Relationship Id="rId3" Type="http://schemas.openxmlformats.org/officeDocument/2006/relationships/image" Target="../media/image196.png"/><Relationship Id="rId2" Type="http://schemas.openxmlformats.org/officeDocument/2006/relationships/image" Target="../media/image203.png"/><Relationship Id="rId13" Type="http://schemas.openxmlformats.org/officeDocument/2006/relationships/notesSlide" Target="../notesSlides/notesSlide137.xml"/><Relationship Id="rId12" Type="http://schemas.openxmlformats.org/officeDocument/2006/relationships/slideLayout" Target="../slideLayouts/slideLayout35.xml"/><Relationship Id="rId11" Type="http://schemas.openxmlformats.org/officeDocument/2006/relationships/image" Target="../media/image22.png"/><Relationship Id="rId10" Type="http://schemas.openxmlformats.org/officeDocument/2006/relationships/image" Target="../media/image204.png"/><Relationship Id="rId1" Type="http://schemas.openxmlformats.org/officeDocument/2006/relationships/image" Target="../media/image18.png"/></Relationships>
</file>

<file path=ppt/slides/_rels/slide147.xml.rels><?xml version="1.0" encoding="UTF-8" standalone="yes"?>
<Relationships xmlns="http://schemas.openxmlformats.org/package/2006/relationships"><Relationship Id="rId9" Type="http://schemas.openxmlformats.org/officeDocument/2006/relationships/image" Target="../media/image206.png"/><Relationship Id="rId8" Type="http://schemas.openxmlformats.org/officeDocument/2006/relationships/image" Target="../media/image69.png"/><Relationship Id="rId7" Type="http://schemas.openxmlformats.org/officeDocument/2006/relationships/image" Target="../media/image198.png"/><Relationship Id="rId6" Type="http://schemas.openxmlformats.org/officeDocument/2006/relationships/image" Target="../media/image197.png"/><Relationship Id="rId5" Type="http://schemas.openxmlformats.org/officeDocument/2006/relationships/image" Target="../media/image205.png"/><Relationship Id="rId4" Type="http://schemas.openxmlformats.org/officeDocument/2006/relationships/image" Target="../media/image19.png"/><Relationship Id="rId3" Type="http://schemas.openxmlformats.org/officeDocument/2006/relationships/image" Target="../media/image196.png"/><Relationship Id="rId2" Type="http://schemas.openxmlformats.org/officeDocument/2006/relationships/image" Target="../media/image203.png"/><Relationship Id="rId13" Type="http://schemas.openxmlformats.org/officeDocument/2006/relationships/notesSlide" Target="../notesSlides/notesSlide138.xml"/><Relationship Id="rId12" Type="http://schemas.openxmlformats.org/officeDocument/2006/relationships/slideLayout" Target="../slideLayouts/slideLayout35.xml"/><Relationship Id="rId11" Type="http://schemas.openxmlformats.org/officeDocument/2006/relationships/image" Target="../media/image204.png"/><Relationship Id="rId10" Type="http://schemas.openxmlformats.org/officeDocument/2006/relationships/image" Target="../media/image22.png"/><Relationship Id="rId1" Type="http://schemas.openxmlformats.org/officeDocument/2006/relationships/image" Target="../media/image18.png"/></Relationships>
</file>

<file path=ppt/slides/_rels/slide148.xml.rels><?xml version="1.0" encoding="UTF-8" standalone="yes"?>
<Relationships xmlns="http://schemas.openxmlformats.org/package/2006/relationships"><Relationship Id="rId9" Type="http://schemas.openxmlformats.org/officeDocument/2006/relationships/image" Target="../media/image205.png"/><Relationship Id="rId8" Type="http://schemas.openxmlformats.org/officeDocument/2006/relationships/image" Target="../media/image19.png"/><Relationship Id="rId7" Type="http://schemas.openxmlformats.org/officeDocument/2006/relationships/image" Target="../media/image22.png"/><Relationship Id="rId6" Type="http://schemas.openxmlformats.org/officeDocument/2006/relationships/image" Target="../media/image204.png"/><Relationship Id="rId5" Type="http://schemas.openxmlformats.org/officeDocument/2006/relationships/image" Target="../media/image69.png"/><Relationship Id="rId4" Type="http://schemas.openxmlformats.org/officeDocument/2006/relationships/image" Target="../media/image198.png"/><Relationship Id="rId3" Type="http://schemas.openxmlformats.org/officeDocument/2006/relationships/image" Target="../media/image197.png"/><Relationship Id="rId2" Type="http://schemas.openxmlformats.org/officeDocument/2006/relationships/image" Target="../media/image203.png"/><Relationship Id="rId12" Type="http://schemas.openxmlformats.org/officeDocument/2006/relationships/notesSlide" Target="../notesSlides/notesSlide139.xml"/><Relationship Id="rId11" Type="http://schemas.openxmlformats.org/officeDocument/2006/relationships/slideLayout" Target="../slideLayouts/slideLayout35.xml"/><Relationship Id="rId10" Type="http://schemas.openxmlformats.org/officeDocument/2006/relationships/image" Target="../media/image206.png"/><Relationship Id="rId1" Type="http://schemas.openxmlformats.org/officeDocument/2006/relationships/image" Target="../media/image18.png"/></Relationships>
</file>

<file path=ppt/slides/_rels/slide149.xml.rels><?xml version="1.0" encoding="UTF-8" standalone="yes"?>
<Relationships xmlns="http://schemas.openxmlformats.org/package/2006/relationships"><Relationship Id="rId9" Type="http://schemas.openxmlformats.org/officeDocument/2006/relationships/slideLayout" Target="../slideLayouts/slideLayout35.xml"/><Relationship Id="rId8" Type="http://schemas.openxmlformats.org/officeDocument/2006/relationships/image" Target="../media/image210.emf"/><Relationship Id="rId7" Type="http://schemas.openxmlformats.org/officeDocument/2006/relationships/oleObject" Target="../embeddings/oleObject5.bin"/><Relationship Id="rId6" Type="http://schemas.openxmlformats.org/officeDocument/2006/relationships/image" Target="../media/image209.emf"/><Relationship Id="rId5" Type="http://schemas.openxmlformats.org/officeDocument/2006/relationships/oleObject" Target="../embeddings/oleObject4.bin"/><Relationship Id="rId4" Type="http://schemas.openxmlformats.org/officeDocument/2006/relationships/image" Target="../media/image208.emf"/><Relationship Id="rId3" Type="http://schemas.openxmlformats.org/officeDocument/2006/relationships/oleObject" Target="../embeddings/oleObject3.bin"/><Relationship Id="rId2" Type="http://schemas.openxmlformats.org/officeDocument/2006/relationships/image" Target="../media/image207.emf"/><Relationship Id="rId11" Type="http://schemas.openxmlformats.org/officeDocument/2006/relationships/notesSlide" Target="../notesSlides/notesSlide140.xml"/><Relationship Id="rId10" Type="http://schemas.openxmlformats.org/officeDocument/2006/relationships/vmlDrawing" Target="../drawings/vmlDrawing2.vml"/><Relationship Id="rId1" Type="http://schemas.openxmlformats.org/officeDocument/2006/relationships/oleObject" Target="../embeddings/oleObject2.bin"/></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9.xml"/></Relationships>
</file>

<file path=ppt/slides/_rels/slide150.xml.rels><?xml version="1.0" encoding="UTF-8" standalone="yes"?>
<Relationships xmlns="http://schemas.openxmlformats.org/package/2006/relationships"><Relationship Id="rId7" Type="http://schemas.openxmlformats.org/officeDocument/2006/relationships/notesSlide" Target="../notesSlides/notesSlide141.xml"/><Relationship Id="rId6" Type="http://schemas.openxmlformats.org/officeDocument/2006/relationships/vmlDrawing" Target="../drawings/vmlDrawing3.vml"/><Relationship Id="rId5" Type="http://schemas.openxmlformats.org/officeDocument/2006/relationships/slideLayout" Target="../slideLayouts/slideLayout35.xml"/><Relationship Id="rId4" Type="http://schemas.openxmlformats.org/officeDocument/2006/relationships/image" Target="../media/image209.emf"/><Relationship Id="rId3" Type="http://schemas.openxmlformats.org/officeDocument/2006/relationships/oleObject" Target="../embeddings/oleObject7.bin"/><Relationship Id="rId2" Type="http://schemas.openxmlformats.org/officeDocument/2006/relationships/image" Target="../media/image207.emf"/><Relationship Id="rId1" Type="http://schemas.openxmlformats.org/officeDocument/2006/relationships/oleObject" Target="../embeddings/oleObject6.bin"/></Relationships>
</file>

<file path=ppt/slides/_rels/slide151.xml.rels><?xml version="1.0" encoding="UTF-8" standalone="yes"?>
<Relationships xmlns="http://schemas.openxmlformats.org/package/2006/relationships"><Relationship Id="rId9" Type="http://schemas.openxmlformats.org/officeDocument/2006/relationships/vmlDrawing" Target="../drawings/vmlDrawing4.vml"/><Relationship Id="rId8" Type="http://schemas.openxmlformats.org/officeDocument/2006/relationships/slideLayout" Target="../slideLayouts/slideLayout35.xml"/><Relationship Id="rId7" Type="http://schemas.openxmlformats.org/officeDocument/2006/relationships/image" Target="../media/image210.emf"/><Relationship Id="rId6" Type="http://schemas.openxmlformats.org/officeDocument/2006/relationships/oleObject" Target="../embeddings/oleObject10.bin"/><Relationship Id="rId5" Type="http://schemas.openxmlformats.org/officeDocument/2006/relationships/image" Target="../media/image107.png"/><Relationship Id="rId4" Type="http://schemas.openxmlformats.org/officeDocument/2006/relationships/image" Target="../media/image212.emf"/><Relationship Id="rId3" Type="http://schemas.openxmlformats.org/officeDocument/2006/relationships/oleObject" Target="../embeddings/oleObject9.bin"/><Relationship Id="rId2" Type="http://schemas.openxmlformats.org/officeDocument/2006/relationships/image" Target="../media/image211.emf"/><Relationship Id="rId10" Type="http://schemas.openxmlformats.org/officeDocument/2006/relationships/notesSlide" Target="../notesSlides/notesSlide142.xml"/><Relationship Id="rId1" Type="http://schemas.openxmlformats.org/officeDocument/2006/relationships/oleObject" Target="../embeddings/oleObject8.bin"/></Relationships>
</file>

<file path=ppt/slides/_rels/slide152.xml.rels><?xml version="1.0" encoding="UTF-8" standalone="yes"?>
<Relationships xmlns="http://schemas.openxmlformats.org/package/2006/relationships"><Relationship Id="rId9" Type="http://schemas.openxmlformats.org/officeDocument/2006/relationships/vmlDrawing" Target="../drawings/vmlDrawing5.vml"/><Relationship Id="rId8" Type="http://schemas.openxmlformats.org/officeDocument/2006/relationships/slideLayout" Target="../slideLayouts/slideLayout35.xml"/><Relationship Id="rId7" Type="http://schemas.openxmlformats.org/officeDocument/2006/relationships/image" Target="../media/image210.emf"/><Relationship Id="rId6" Type="http://schemas.openxmlformats.org/officeDocument/2006/relationships/oleObject" Target="../embeddings/oleObject13.bin"/><Relationship Id="rId5" Type="http://schemas.openxmlformats.org/officeDocument/2006/relationships/image" Target="../media/image107.png"/><Relationship Id="rId4" Type="http://schemas.openxmlformats.org/officeDocument/2006/relationships/image" Target="../media/image212.emf"/><Relationship Id="rId3" Type="http://schemas.openxmlformats.org/officeDocument/2006/relationships/oleObject" Target="../embeddings/oleObject12.bin"/><Relationship Id="rId2" Type="http://schemas.openxmlformats.org/officeDocument/2006/relationships/image" Target="../media/image211.emf"/><Relationship Id="rId10" Type="http://schemas.openxmlformats.org/officeDocument/2006/relationships/notesSlide" Target="../notesSlides/notesSlide143.xml"/><Relationship Id="rId1" Type="http://schemas.openxmlformats.org/officeDocument/2006/relationships/oleObject" Target="../embeddings/oleObject11.bin"/></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35.xml"/></Relationships>
</file>

<file path=ppt/slides/_rels/slide154.xml.rels><?xml version="1.0" encoding="UTF-8" standalone="yes"?>
<Relationships xmlns="http://schemas.openxmlformats.org/package/2006/relationships"><Relationship Id="rId9" Type="http://schemas.openxmlformats.org/officeDocument/2006/relationships/notesSlide" Target="../notesSlides/notesSlide145.xml"/><Relationship Id="rId8" Type="http://schemas.openxmlformats.org/officeDocument/2006/relationships/slideLayout" Target="../slideLayouts/slideLayout35.xml"/><Relationship Id="rId7" Type="http://schemas.openxmlformats.org/officeDocument/2006/relationships/image" Target="../media/image69.png"/><Relationship Id="rId6" Type="http://schemas.openxmlformats.org/officeDocument/2006/relationships/image" Target="../media/image204.png"/><Relationship Id="rId5" Type="http://schemas.openxmlformats.org/officeDocument/2006/relationships/image" Target="../media/image22.png"/><Relationship Id="rId4" Type="http://schemas.openxmlformats.org/officeDocument/2006/relationships/image" Target="../media/image213.jpeg"/><Relationship Id="rId3" Type="http://schemas.openxmlformats.org/officeDocument/2006/relationships/image" Target="../media/image19.png"/><Relationship Id="rId2" Type="http://schemas.openxmlformats.org/officeDocument/2006/relationships/image" Target="../media/image205.png"/><Relationship Id="rId1" Type="http://schemas.openxmlformats.org/officeDocument/2006/relationships/image" Target="../media/image18.png"/></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35.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35.xml"/></Relationships>
</file>

<file path=ppt/slides/_rels/slide157.xml.rels><?xml version="1.0" encoding="UTF-8" standalone="yes"?>
<Relationships xmlns="http://schemas.openxmlformats.org/package/2006/relationships"><Relationship Id="rId9" Type="http://schemas.openxmlformats.org/officeDocument/2006/relationships/image" Target="../media/image22.png"/><Relationship Id="rId8" Type="http://schemas.openxmlformats.org/officeDocument/2006/relationships/image" Target="../media/image204.png"/><Relationship Id="rId7" Type="http://schemas.openxmlformats.org/officeDocument/2006/relationships/image" Target="../media/image69.png"/><Relationship Id="rId6" Type="http://schemas.openxmlformats.org/officeDocument/2006/relationships/image" Target="../media/image206.png"/><Relationship Id="rId5" Type="http://schemas.openxmlformats.org/officeDocument/2006/relationships/image" Target="../media/image19.png"/><Relationship Id="rId4" Type="http://schemas.openxmlformats.org/officeDocument/2006/relationships/image" Target="../media/image198.png"/><Relationship Id="rId3" Type="http://schemas.openxmlformats.org/officeDocument/2006/relationships/image" Target="../media/image197.png"/><Relationship Id="rId2" Type="http://schemas.openxmlformats.org/officeDocument/2006/relationships/image" Target="../media/image203.png"/><Relationship Id="rId12" Type="http://schemas.openxmlformats.org/officeDocument/2006/relationships/notesSlide" Target="../notesSlides/notesSlide148.xml"/><Relationship Id="rId11" Type="http://schemas.openxmlformats.org/officeDocument/2006/relationships/slideLayout" Target="../slideLayouts/slideLayout35.xml"/><Relationship Id="rId10" Type="http://schemas.openxmlformats.org/officeDocument/2006/relationships/image" Target="../media/image205.png"/><Relationship Id="rId1" Type="http://schemas.openxmlformats.org/officeDocument/2006/relationships/image" Target="../media/image18.png"/></Relationships>
</file>

<file path=ppt/slides/_rels/slide158.xml.rels><?xml version="1.0" encoding="UTF-8" standalone="yes"?>
<Relationships xmlns="http://schemas.openxmlformats.org/package/2006/relationships"><Relationship Id="rId9" Type="http://schemas.openxmlformats.org/officeDocument/2006/relationships/image" Target="../media/image22.png"/><Relationship Id="rId8" Type="http://schemas.openxmlformats.org/officeDocument/2006/relationships/image" Target="../media/image204.png"/><Relationship Id="rId7" Type="http://schemas.openxmlformats.org/officeDocument/2006/relationships/image" Target="../media/image69.png"/><Relationship Id="rId6" Type="http://schemas.openxmlformats.org/officeDocument/2006/relationships/image" Target="../media/image206.png"/><Relationship Id="rId5" Type="http://schemas.openxmlformats.org/officeDocument/2006/relationships/image" Target="../media/image19.png"/><Relationship Id="rId4" Type="http://schemas.openxmlformats.org/officeDocument/2006/relationships/image" Target="../media/image198.png"/><Relationship Id="rId3" Type="http://schemas.openxmlformats.org/officeDocument/2006/relationships/image" Target="../media/image197.png"/><Relationship Id="rId2" Type="http://schemas.openxmlformats.org/officeDocument/2006/relationships/image" Target="../media/image203.png"/><Relationship Id="rId12" Type="http://schemas.openxmlformats.org/officeDocument/2006/relationships/notesSlide" Target="../notesSlides/notesSlide149.xml"/><Relationship Id="rId11" Type="http://schemas.openxmlformats.org/officeDocument/2006/relationships/slideLayout" Target="../slideLayouts/slideLayout35.xml"/><Relationship Id="rId10" Type="http://schemas.openxmlformats.org/officeDocument/2006/relationships/image" Target="../media/image205.png"/><Relationship Id="rId1" Type="http://schemas.openxmlformats.org/officeDocument/2006/relationships/image" Target="../media/image18.png"/></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9.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9.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8.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9.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81.xml"/><Relationship Id="rId1" Type="http://schemas.openxmlformats.org/officeDocument/2006/relationships/image" Target="../media/image17.png"/></Relationships>
</file>

<file path=ppt/slides/_rels/slide2.xml.rels><?xml version="1.0" encoding="UTF-8" standalone="yes"?>
<Relationships xmlns="http://schemas.openxmlformats.org/package/2006/relationships"><Relationship Id="rId8" Type="http://schemas.openxmlformats.org/officeDocument/2006/relationships/notesSlide" Target="../notesSlides/notesSlide2.xml"/><Relationship Id="rId7" Type="http://schemas.openxmlformats.org/officeDocument/2006/relationships/slideLayout" Target="../slideLayouts/slideLayout35.xml"/><Relationship Id="rId6" Type="http://schemas.openxmlformats.org/officeDocument/2006/relationships/slide" Target="slide2.xml"/><Relationship Id="rId5" Type="http://schemas.openxmlformats.org/officeDocument/2006/relationships/slide" Target="slide139.xml"/><Relationship Id="rId4" Type="http://schemas.openxmlformats.org/officeDocument/2006/relationships/slide" Target="slide109.xml"/><Relationship Id="rId3" Type="http://schemas.openxmlformats.org/officeDocument/2006/relationships/slide" Target="slide108.xml"/><Relationship Id="rId2" Type="http://schemas.openxmlformats.org/officeDocument/2006/relationships/slide" Target="slide45.xml"/><Relationship Id="rId1" Type="http://schemas.openxmlformats.org/officeDocument/2006/relationships/slide" Target="slide4.xml"/></Relationships>
</file>

<file path=ppt/slides/_rels/slide20.xml.rels><?xml version="1.0" encoding="UTF-8" standalone="yes"?>
<Relationships xmlns="http://schemas.openxmlformats.org/package/2006/relationships"><Relationship Id="rId9" Type="http://schemas.openxmlformats.org/officeDocument/2006/relationships/image" Target="../media/image26.png"/><Relationship Id="rId8" Type="http://schemas.openxmlformats.org/officeDocument/2006/relationships/image" Target="../media/image25.png"/><Relationship Id="rId7" Type="http://schemas.openxmlformats.org/officeDocument/2006/relationships/image" Target="../media/image24.png"/><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 Id="rId3" Type="http://schemas.openxmlformats.org/officeDocument/2006/relationships/image" Target="../media/image20.png"/><Relationship Id="rId27" Type="http://schemas.openxmlformats.org/officeDocument/2006/relationships/notesSlide" Target="../notesSlides/notesSlide20.xml"/><Relationship Id="rId26" Type="http://schemas.openxmlformats.org/officeDocument/2006/relationships/slideLayout" Target="../slideLayouts/slideLayout81.xml"/><Relationship Id="rId25" Type="http://schemas.openxmlformats.org/officeDocument/2006/relationships/image" Target="../media/image42.png"/><Relationship Id="rId24" Type="http://schemas.openxmlformats.org/officeDocument/2006/relationships/image" Target="../media/image41.png"/><Relationship Id="rId23" Type="http://schemas.openxmlformats.org/officeDocument/2006/relationships/image" Target="../media/image40.png"/><Relationship Id="rId22" Type="http://schemas.openxmlformats.org/officeDocument/2006/relationships/image" Target="../media/image39.png"/><Relationship Id="rId21" Type="http://schemas.openxmlformats.org/officeDocument/2006/relationships/image" Target="../media/image38.png"/><Relationship Id="rId20" Type="http://schemas.openxmlformats.org/officeDocument/2006/relationships/image" Target="../media/image37.png"/><Relationship Id="rId2" Type="http://schemas.openxmlformats.org/officeDocument/2006/relationships/image" Target="../media/image19.png"/><Relationship Id="rId19" Type="http://schemas.openxmlformats.org/officeDocument/2006/relationships/image" Target="../media/image36.png"/><Relationship Id="rId18" Type="http://schemas.openxmlformats.org/officeDocument/2006/relationships/image" Target="../media/image35.png"/><Relationship Id="rId17" Type="http://schemas.openxmlformats.org/officeDocument/2006/relationships/image" Target="../media/image34.png"/><Relationship Id="rId16" Type="http://schemas.openxmlformats.org/officeDocument/2006/relationships/image" Target="../media/image33.png"/><Relationship Id="rId15" Type="http://schemas.openxmlformats.org/officeDocument/2006/relationships/image" Target="../media/image32.png"/><Relationship Id="rId14" Type="http://schemas.openxmlformats.org/officeDocument/2006/relationships/image" Target="../media/image31.png"/><Relationship Id="rId13" Type="http://schemas.openxmlformats.org/officeDocument/2006/relationships/image" Target="../media/image30.png"/><Relationship Id="rId12" Type="http://schemas.openxmlformats.org/officeDocument/2006/relationships/image" Target="../media/image29.png"/><Relationship Id="rId11" Type="http://schemas.openxmlformats.org/officeDocument/2006/relationships/image" Target="../media/image28.png"/><Relationship Id="rId10" Type="http://schemas.openxmlformats.org/officeDocument/2006/relationships/image" Target="../media/image27.png"/><Relationship Id="rId1" Type="http://schemas.openxmlformats.org/officeDocument/2006/relationships/image" Target="../media/image18.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9.xml"/></Relationships>
</file>

<file path=ppt/slides/_rels/slide22.xml.rels><?xml version="1.0" encoding="UTF-8" standalone="yes"?>
<Relationships xmlns="http://schemas.openxmlformats.org/package/2006/relationships"><Relationship Id="rId9" Type="http://schemas.openxmlformats.org/officeDocument/2006/relationships/image" Target="../media/image51.png"/><Relationship Id="rId8" Type="http://schemas.openxmlformats.org/officeDocument/2006/relationships/image" Target="../media/image50.png"/><Relationship Id="rId7" Type="http://schemas.openxmlformats.org/officeDocument/2006/relationships/image" Target="../media/image49.png"/><Relationship Id="rId6" Type="http://schemas.openxmlformats.org/officeDocument/2006/relationships/image" Target="../media/image48.png"/><Relationship Id="rId5" Type="http://schemas.openxmlformats.org/officeDocument/2006/relationships/image" Target="../media/image47.png"/><Relationship Id="rId4" Type="http://schemas.openxmlformats.org/officeDocument/2006/relationships/image" Target="../media/image46.png"/><Relationship Id="rId3" Type="http://schemas.openxmlformats.org/officeDocument/2006/relationships/image" Target="../media/image45.png"/><Relationship Id="rId25" Type="http://schemas.openxmlformats.org/officeDocument/2006/relationships/notesSlide" Target="../notesSlides/notesSlide22.xml"/><Relationship Id="rId24" Type="http://schemas.openxmlformats.org/officeDocument/2006/relationships/slideLayout" Target="../slideLayouts/slideLayout79.xml"/><Relationship Id="rId23" Type="http://schemas.openxmlformats.org/officeDocument/2006/relationships/image" Target="../media/image63.png"/><Relationship Id="rId22" Type="http://schemas.openxmlformats.org/officeDocument/2006/relationships/image" Target="../media/image62.png"/><Relationship Id="rId21" Type="http://schemas.openxmlformats.org/officeDocument/2006/relationships/image" Target="../media/image24.png"/><Relationship Id="rId20" Type="http://schemas.openxmlformats.org/officeDocument/2006/relationships/image" Target="../media/image61.png"/><Relationship Id="rId2" Type="http://schemas.openxmlformats.org/officeDocument/2006/relationships/image" Target="../media/image44.png"/><Relationship Id="rId19" Type="http://schemas.openxmlformats.org/officeDocument/2006/relationships/image" Target="../media/image60.png"/><Relationship Id="rId18" Type="http://schemas.openxmlformats.org/officeDocument/2006/relationships/image" Target="../media/image59.png"/><Relationship Id="rId17" Type="http://schemas.openxmlformats.org/officeDocument/2006/relationships/image" Target="../media/image42.png"/><Relationship Id="rId16" Type="http://schemas.openxmlformats.org/officeDocument/2006/relationships/image" Target="../media/image58.png"/><Relationship Id="rId15" Type="http://schemas.openxmlformats.org/officeDocument/2006/relationships/image" Target="../media/image57.png"/><Relationship Id="rId14" Type="http://schemas.openxmlformats.org/officeDocument/2006/relationships/image" Target="../media/image56.jpeg"/><Relationship Id="rId13" Type="http://schemas.openxmlformats.org/officeDocument/2006/relationships/image" Target="../media/image55.png"/><Relationship Id="rId12" Type="http://schemas.openxmlformats.org/officeDocument/2006/relationships/image" Target="../media/image54.png"/><Relationship Id="rId11" Type="http://schemas.openxmlformats.org/officeDocument/2006/relationships/image" Target="../media/image53.png"/><Relationship Id="rId10" Type="http://schemas.openxmlformats.org/officeDocument/2006/relationships/image" Target="../media/image52.png"/><Relationship Id="rId1" Type="http://schemas.openxmlformats.org/officeDocument/2006/relationships/image" Target="../media/image43.pn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81.xml"/></Relationships>
</file>

<file path=ppt/slides/_rels/slide24.xml.rels><?xml version="1.0" encoding="UTF-8" standalone="yes"?>
<Relationships xmlns="http://schemas.openxmlformats.org/package/2006/relationships"><Relationship Id="rId5" Type="http://schemas.openxmlformats.org/officeDocument/2006/relationships/notesSlide" Target="../notesSlides/notesSlide24.xml"/><Relationship Id="rId4" Type="http://schemas.openxmlformats.org/officeDocument/2006/relationships/slideLayout" Target="../slideLayouts/slideLayout79.xml"/><Relationship Id="rId3" Type="http://schemas.openxmlformats.org/officeDocument/2006/relationships/image" Target="../media/image23.png"/><Relationship Id="rId2" Type="http://schemas.openxmlformats.org/officeDocument/2006/relationships/image" Target="../media/image42.png"/><Relationship Id="rId1" Type="http://schemas.openxmlformats.org/officeDocument/2006/relationships/image" Target="../media/image31.png"/></Relationships>
</file>

<file path=ppt/slides/_rels/slide25.xml.rels><?xml version="1.0" encoding="UTF-8" standalone="yes"?>
<Relationships xmlns="http://schemas.openxmlformats.org/package/2006/relationships"><Relationship Id="rId7" Type="http://schemas.openxmlformats.org/officeDocument/2006/relationships/notesSlide" Target="../notesSlides/notesSlide25.xml"/><Relationship Id="rId6" Type="http://schemas.openxmlformats.org/officeDocument/2006/relationships/slideLayout" Target="../slideLayouts/slideLayout79.xml"/><Relationship Id="rId5" Type="http://schemas.openxmlformats.org/officeDocument/2006/relationships/image" Target="../media/image23.png"/><Relationship Id="rId4" Type="http://schemas.openxmlformats.org/officeDocument/2006/relationships/image" Target="../media/image37.png"/><Relationship Id="rId3" Type="http://schemas.openxmlformats.org/officeDocument/2006/relationships/image" Target="../media/image31.png"/><Relationship Id="rId2" Type="http://schemas.openxmlformats.org/officeDocument/2006/relationships/image" Target="../media/image64.png"/><Relationship Id="rId1" Type="http://schemas.openxmlformats.org/officeDocument/2006/relationships/image" Target="../media/image25.pn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9.xml"/></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79.xml"/><Relationship Id="rId1" Type="http://schemas.openxmlformats.org/officeDocument/2006/relationships/themeOverride" Target="../theme/themeOverride1.xm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79.xml"/><Relationship Id="rId1" Type="http://schemas.openxmlformats.org/officeDocument/2006/relationships/themeOverride" Target="../theme/themeOverride2.xml"/></Relationships>
</file>

<file path=ppt/slides/_rels/slide29.xml.rels><?xml version="1.0" encoding="UTF-8" standalone="yes"?>
<Relationships xmlns="http://schemas.openxmlformats.org/package/2006/relationships"><Relationship Id="rId4" Type="http://schemas.openxmlformats.org/officeDocument/2006/relationships/notesSlide" Target="../notesSlides/notesSlide29.xml"/><Relationship Id="rId3" Type="http://schemas.openxmlformats.org/officeDocument/2006/relationships/slideLayout" Target="../slideLayouts/slideLayout79.xml"/><Relationship Id="rId2" Type="http://schemas.openxmlformats.org/officeDocument/2006/relationships/image" Target="../media/image66.png"/><Relationship Id="rId1" Type="http://schemas.openxmlformats.org/officeDocument/2006/relationships/image" Target="../media/image65.png"/></Relationships>
</file>

<file path=ppt/slides/_rels/slide3.xml.rels><?xml version="1.0" encoding="UTF-8" standalone="yes"?>
<Relationships xmlns="http://schemas.openxmlformats.org/package/2006/relationships"><Relationship Id="rId7" Type="http://schemas.openxmlformats.org/officeDocument/2006/relationships/notesSlide" Target="../notesSlides/notesSlide3.xml"/><Relationship Id="rId6" Type="http://schemas.openxmlformats.org/officeDocument/2006/relationships/slideLayout" Target="../slideLayouts/slideLayout35.xml"/><Relationship Id="rId5" Type="http://schemas.openxmlformats.org/officeDocument/2006/relationships/image" Target="../media/image16.png"/><Relationship Id="rId4" Type="http://schemas.openxmlformats.org/officeDocument/2006/relationships/image" Target="../media/image15.png"/><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image" Target="../media/image12.png"/></Relationships>
</file>

<file path=ppt/slides/_rels/slide30.xml.rels><?xml version="1.0" encoding="UTF-8" standalone="yes"?>
<Relationships xmlns="http://schemas.openxmlformats.org/package/2006/relationships"><Relationship Id="rId8" Type="http://schemas.openxmlformats.org/officeDocument/2006/relationships/notesSlide" Target="../notesSlides/notesSlide30.xml"/><Relationship Id="rId7" Type="http://schemas.openxmlformats.org/officeDocument/2006/relationships/slideLayout" Target="../slideLayouts/slideLayout81.xml"/><Relationship Id="rId6" Type="http://schemas.openxmlformats.org/officeDocument/2006/relationships/image" Target="../media/image31.png"/><Relationship Id="rId5" Type="http://schemas.openxmlformats.org/officeDocument/2006/relationships/image" Target="../media/image69.png"/><Relationship Id="rId4" Type="http://schemas.openxmlformats.org/officeDocument/2006/relationships/image" Target="../media/image68.png"/><Relationship Id="rId3" Type="http://schemas.openxmlformats.org/officeDocument/2006/relationships/image" Target="../media/image64.png"/><Relationship Id="rId2" Type="http://schemas.openxmlformats.org/officeDocument/2006/relationships/image" Target="../media/image67.png"/><Relationship Id="rId1" Type="http://schemas.openxmlformats.org/officeDocument/2006/relationships/image" Target="../media/image23.png"/></Relationships>
</file>

<file path=ppt/slides/_rels/slide31.xml.rels><?xml version="1.0" encoding="UTF-8" standalone="yes"?>
<Relationships xmlns="http://schemas.openxmlformats.org/package/2006/relationships"><Relationship Id="rId9" Type="http://schemas.openxmlformats.org/officeDocument/2006/relationships/notesSlide" Target="../notesSlides/notesSlide31.xml"/><Relationship Id="rId8" Type="http://schemas.openxmlformats.org/officeDocument/2006/relationships/slideLayout" Target="../slideLayouts/slideLayout81.xml"/><Relationship Id="rId7" Type="http://schemas.openxmlformats.org/officeDocument/2006/relationships/image" Target="../media/image24.png"/><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 Id="rId3" Type="http://schemas.openxmlformats.org/officeDocument/2006/relationships/image" Target="../media/image31.png"/><Relationship Id="rId2" Type="http://schemas.openxmlformats.org/officeDocument/2006/relationships/image" Target="../media/image64.png"/><Relationship Id="rId1" Type="http://schemas.openxmlformats.org/officeDocument/2006/relationships/image" Target="../media/image23.png"/></Relationships>
</file>

<file path=ppt/slides/_rels/slide32.xml.rels><?xml version="1.0" encoding="UTF-8" standalone="yes"?>
<Relationships xmlns="http://schemas.openxmlformats.org/package/2006/relationships"><Relationship Id="rId9" Type="http://schemas.openxmlformats.org/officeDocument/2006/relationships/notesSlide" Target="../notesSlides/notesSlide32.xml"/><Relationship Id="rId8" Type="http://schemas.openxmlformats.org/officeDocument/2006/relationships/slideLayout" Target="../slideLayouts/slideLayout79.xml"/><Relationship Id="rId7" Type="http://schemas.openxmlformats.org/officeDocument/2006/relationships/image" Target="../media/image24.png"/><Relationship Id="rId6" Type="http://schemas.openxmlformats.org/officeDocument/2006/relationships/image" Target="../media/image23.png"/><Relationship Id="rId5" Type="http://schemas.openxmlformats.org/officeDocument/2006/relationships/image" Target="../media/image69.png"/><Relationship Id="rId4" Type="http://schemas.openxmlformats.org/officeDocument/2006/relationships/image" Target="../media/image64.png"/><Relationship Id="rId3" Type="http://schemas.openxmlformats.org/officeDocument/2006/relationships/image" Target="../media/image67.png"/><Relationship Id="rId2" Type="http://schemas.openxmlformats.org/officeDocument/2006/relationships/image" Target="../media/image31.png"/><Relationship Id="rId1" Type="http://schemas.openxmlformats.org/officeDocument/2006/relationships/image" Target="../media/image25.png"/></Relationships>
</file>

<file path=ppt/slides/_rels/slide33.xml.rels><?xml version="1.0" encoding="UTF-8" standalone="yes"?>
<Relationships xmlns="http://schemas.openxmlformats.org/package/2006/relationships"><Relationship Id="rId8" Type="http://schemas.openxmlformats.org/officeDocument/2006/relationships/notesSlide" Target="../notesSlides/notesSlide33.xml"/><Relationship Id="rId7" Type="http://schemas.openxmlformats.org/officeDocument/2006/relationships/slideLayout" Target="../slideLayouts/slideLayout79.xml"/><Relationship Id="rId6" Type="http://schemas.openxmlformats.org/officeDocument/2006/relationships/image" Target="../media/image18.png"/><Relationship Id="rId5" Type="http://schemas.openxmlformats.org/officeDocument/2006/relationships/image" Target="../media/image69.png"/><Relationship Id="rId4" Type="http://schemas.openxmlformats.org/officeDocument/2006/relationships/image" Target="../media/image23.png"/><Relationship Id="rId3" Type="http://schemas.openxmlformats.org/officeDocument/2006/relationships/image" Target="../media/image64.png"/><Relationship Id="rId2" Type="http://schemas.openxmlformats.org/officeDocument/2006/relationships/image" Target="../media/image31.png"/><Relationship Id="rId1" Type="http://schemas.openxmlformats.org/officeDocument/2006/relationships/image" Target="../media/image25.png"/></Relationships>
</file>

<file path=ppt/slides/_rels/slide34.xml.rels><?xml version="1.0" encoding="UTF-8" standalone="yes"?>
<Relationships xmlns="http://schemas.openxmlformats.org/package/2006/relationships"><Relationship Id="rId8" Type="http://schemas.openxmlformats.org/officeDocument/2006/relationships/notesSlide" Target="../notesSlides/notesSlide34.xml"/><Relationship Id="rId7" Type="http://schemas.openxmlformats.org/officeDocument/2006/relationships/slideLayout" Target="../slideLayouts/slideLayout79.xml"/><Relationship Id="rId6" Type="http://schemas.openxmlformats.org/officeDocument/2006/relationships/image" Target="../media/image69.png"/><Relationship Id="rId5" Type="http://schemas.openxmlformats.org/officeDocument/2006/relationships/image" Target="../media/image25.png"/><Relationship Id="rId4" Type="http://schemas.openxmlformats.org/officeDocument/2006/relationships/image" Target="../media/image71.png"/><Relationship Id="rId3" Type="http://schemas.openxmlformats.org/officeDocument/2006/relationships/image" Target="../media/image31.png"/><Relationship Id="rId2" Type="http://schemas.openxmlformats.org/officeDocument/2006/relationships/image" Target="../media/image70.png"/><Relationship Id="rId1" Type="http://schemas.openxmlformats.org/officeDocument/2006/relationships/image" Target="../media/image23.png"/></Relationships>
</file>

<file path=ppt/slides/_rels/slide35.xml.rels><?xml version="1.0" encoding="UTF-8" standalone="yes"?>
<Relationships xmlns="http://schemas.openxmlformats.org/package/2006/relationships"><Relationship Id="rId8" Type="http://schemas.openxmlformats.org/officeDocument/2006/relationships/notesSlide" Target="../notesSlides/notesSlide35.xml"/><Relationship Id="rId7" Type="http://schemas.openxmlformats.org/officeDocument/2006/relationships/slideLayout" Target="../slideLayouts/slideLayout79.xml"/><Relationship Id="rId6" Type="http://schemas.openxmlformats.org/officeDocument/2006/relationships/image" Target="../media/image23.png"/><Relationship Id="rId5" Type="http://schemas.openxmlformats.org/officeDocument/2006/relationships/image" Target="../media/image37.png"/><Relationship Id="rId4" Type="http://schemas.openxmlformats.org/officeDocument/2006/relationships/image" Target="../media/image64.png"/><Relationship Id="rId3" Type="http://schemas.openxmlformats.org/officeDocument/2006/relationships/image" Target="../media/image67.png"/><Relationship Id="rId2" Type="http://schemas.openxmlformats.org/officeDocument/2006/relationships/image" Target="../media/image31.png"/><Relationship Id="rId1" Type="http://schemas.openxmlformats.org/officeDocument/2006/relationships/image" Target="../media/image25.png"/></Relationships>
</file>

<file path=ppt/slides/_rels/slide36.xml.rels><?xml version="1.0" encoding="UTF-8" standalone="yes"?>
<Relationships xmlns="http://schemas.openxmlformats.org/package/2006/relationships"><Relationship Id="rId9" Type="http://schemas.openxmlformats.org/officeDocument/2006/relationships/notesSlide" Target="../notesSlides/notesSlide36.xml"/><Relationship Id="rId8" Type="http://schemas.openxmlformats.org/officeDocument/2006/relationships/slideLayout" Target="../slideLayouts/slideLayout79.xml"/><Relationship Id="rId7" Type="http://schemas.openxmlformats.org/officeDocument/2006/relationships/image" Target="../media/image37.png"/><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25.png"/><Relationship Id="rId3" Type="http://schemas.openxmlformats.org/officeDocument/2006/relationships/image" Target="../media/image42.png"/><Relationship Id="rId2" Type="http://schemas.openxmlformats.org/officeDocument/2006/relationships/image" Target="../media/image71.png"/><Relationship Id="rId1" Type="http://schemas.openxmlformats.org/officeDocument/2006/relationships/image" Target="../media/image24.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8.xml"/></Relationships>
</file>

<file path=ppt/slides/_rels/slide39.xml.rels><?xml version="1.0" encoding="UTF-8" standalone="yes"?>
<Relationships xmlns="http://schemas.openxmlformats.org/package/2006/relationships"><Relationship Id="rId9" Type="http://schemas.openxmlformats.org/officeDocument/2006/relationships/image" Target="../media/image37.png"/><Relationship Id="rId8" Type="http://schemas.openxmlformats.org/officeDocument/2006/relationships/image" Target="../media/image26.png"/><Relationship Id="rId7" Type="http://schemas.openxmlformats.org/officeDocument/2006/relationships/image" Target="../media/image69.png"/><Relationship Id="rId6" Type="http://schemas.openxmlformats.org/officeDocument/2006/relationships/image" Target="../media/image68.png"/><Relationship Id="rId5" Type="http://schemas.openxmlformats.org/officeDocument/2006/relationships/image" Target="../media/image31.png"/><Relationship Id="rId4" Type="http://schemas.openxmlformats.org/officeDocument/2006/relationships/image" Target="../media/image42.png"/><Relationship Id="rId3" Type="http://schemas.openxmlformats.org/officeDocument/2006/relationships/image" Target="../media/image25.png"/><Relationship Id="rId2" Type="http://schemas.openxmlformats.org/officeDocument/2006/relationships/image" Target="../media/image24.png"/><Relationship Id="rId14" Type="http://schemas.openxmlformats.org/officeDocument/2006/relationships/notesSlide" Target="../notesSlides/notesSlide39.xml"/><Relationship Id="rId13" Type="http://schemas.openxmlformats.org/officeDocument/2006/relationships/slideLayout" Target="../slideLayouts/slideLayout79.xml"/><Relationship Id="rId12" Type="http://schemas.openxmlformats.org/officeDocument/2006/relationships/image" Target="../media/image58.png"/><Relationship Id="rId11" Type="http://schemas.openxmlformats.org/officeDocument/2006/relationships/image" Target="../media/image18.png"/><Relationship Id="rId10" Type="http://schemas.openxmlformats.org/officeDocument/2006/relationships/image" Target="../media/image23.png"/><Relationship Id="rId1" Type="http://schemas.openxmlformats.org/officeDocument/2006/relationships/image" Target="../media/image64.png"/></Relationships>
</file>

<file path=ppt/slides/_rels/slide4.xml.rels><?xml version="1.0" encoding="UTF-8" standalone="yes"?>
<Relationships xmlns="http://schemas.openxmlformats.org/package/2006/relationships"><Relationship Id="rId8" Type="http://schemas.openxmlformats.org/officeDocument/2006/relationships/notesSlide" Target="../notesSlides/notesSlide4.xml"/><Relationship Id="rId7" Type="http://schemas.openxmlformats.org/officeDocument/2006/relationships/slideLayout" Target="../slideLayouts/slideLayout35.xml"/><Relationship Id="rId6" Type="http://schemas.openxmlformats.org/officeDocument/2006/relationships/slide" Target="slide2.xml"/><Relationship Id="rId5" Type="http://schemas.openxmlformats.org/officeDocument/2006/relationships/slide" Target="slide139.xml"/><Relationship Id="rId4" Type="http://schemas.openxmlformats.org/officeDocument/2006/relationships/slide" Target="slide109.xml"/><Relationship Id="rId3" Type="http://schemas.openxmlformats.org/officeDocument/2006/relationships/slide" Target="slide108.xml"/><Relationship Id="rId2" Type="http://schemas.openxmlformats.org/officeDocument/2006/relationships/slide" Target="slide45.xml"/><Relationship Id="rId1" Type="http://schemas.openxmlformats.org/officeDocument/2006/relationships/slide" Target="slide4.xml"/></Relationships>
</file>

<file path=ppt/slides/_rels/slide40.xml.rels><?xml version="1.0" encoding="UTF-8" standalone="yes"?>
<Relationships xmlns="http://schemas.openxmlformats.org/package/2006/relationships"><Relationship Id="rId9" Type="http://schemas.openxmlformats.org/officeDocument/2006/relationships/notesSlide" Target="../notesSlides/notesSlide40.xml"/><Relationship Id="rId8" Type="http://schemas.openxmlformats.org/officeDocument/2006/relationships/slideLayout" Target="../slideLayouts/slideLayout79.xml"/><Relationship Id="rId7" Type="http://schemas.openxmlformats.org/officeDocument/2006/relationships/image" Target="../media/image18.png"/><Relationship Id="rId6" Type="http://schemas.openxmlformats.org/officeDocument/2006/relationships/image" Target="../media/image42.png"/><Relationship Id="rId5" Type="http://schemas.openxmlformats.org/officeDocument/2006/relationships/image" Target="../media/image64.png"/><Relationship Id="rId4" Type="http://schemas.openxmlformats.org/officeDocument/2006/relationships/image" Target="../media/image37.png"/><Relationship Id="rId3" Type="http://schemas.openxmlformats.org/officeDocument/2006/relationships/image" Target="../media/image31.png"/><Relationship Id="rId2" Type="http://schemas.openxmlformats.org/officeDocument/2006/relationships/image" Target="../media/image25.png"/><Relationship Id="rId1" Type="http://schemas.openxmlformats.org/officeDocument/2006/relationships/image" Target="../media/image24.png"/></Relationships>
</file>

<file path=ppt/slides/_rels/slide41.xml.rels><?xml version="1.0" encoding="UTF-8" standalone="yes"?>
<Relationships xmlns="http://schemas.openxmlformats.org/package/2006/relationships"><Relationship Id="rId9" Type="http://schemas.openxmlformats.org/officeDocument/2006/relationships/image" Target="../media/image18.png"/><Relationship Id="rId8" Type="http://schemas.openxmlformats.org/officeDocument/2006/relationships/image" Target="../media/image69.png"/><Relationship Id="rId7" Type="http://schemas.openxmlformats.org/officeDocument/2006/relationships/image" Target="../media/image26.png"/><Relationship Id="rId6" Type="http://schemas.openxmlformats.org/officeDocument/2006/relationships/image" Target="../media/image31.png"/><Relationship Id="rId5" Type="http://schemas.openxmlformats.org/officeDocument/2006/relationships/image" Target="../media/image42.png"/><Relationship Id="rId4" Type="http://schemas.openxmlformats.org/officeDocument/2006/relationships/image" Target="../media/image25.png"/><Relationship Id="rId3" Type="http://schemas.openxmlformats.org/officeDocument/2006/relationships/image" Target="../media/image64.png"/><Relationship Id="rId2" Type="http://schemas.openxmlformats.org/officeDocument/2006/relationships/image" Target="../media/image23.png"/><Relationship Id="rId12" Type="http://schemas.openxmlformats.org/officeDocument/2006/relationships/notesSlide" Target="../notesSlides/notesSlide41.xml"/><Relationship Id="rId11" Type="http://schemas.openxmlformats.org/officeDocument/2006/relationships/slideLayout" Target="../slideLayouts/slideLayout79.xml"/><Relationship Id="rId10" Type="http://schemas.openxmlformats.org/officeDocument/2006/relationships/image" Target="../media/image58.png"/><Relationship Id="rId1" Type="http://schemas.openxmlformats.org/officeDocument/2006/relationships/image" Target="../media/image24.png"/></Relationships>
</file>

<file path=ppt/slides/_rels/slide42.xml.rels><?xml version="1.0" encoding="UTF-8" standalone="yes"?>
<Relationships xmlns="http://schemas.openxmlformats.org/package/2006/relationships"><Relationship Id="rId9" Type="http://schemas.openxmlformats.org/officeDocument/2006/relationships/image" Target="../media/image68.png"/><Relationship Id="rId8" Type="http://schemas.openxmlformats.org/officeDocument/2006/relationships/image" Target="../media/image31.png"/><Relationship Id="rId7" Type="http://schemas.openxmlformats.org/officeDocument/2006/relationships/image" Target="../media/image42.png"/><Relationship Id="rId6" Type="http://schemas.openxmlformats.org/officeDocument/2006/relationships/image" Target="../media/image25.png"/><Relationship Id="rId5" Type="http://schemas.openxmlformats.org/officeDocument/2006/relationships/image" Target="../media/image64.png"/><Relationship Id="rId4" Type="http://schemas.openxmlformats.org/officeDocument/2006/relationships/image" Target="../media/image23.png"/><Relationship Id="rId3" Type="http://schemas.openxmlformats.org/officeDocument/2006/relationships/image" Target="../media/image18.png"/><Relationship Id="rId2" Type="http://schemas.openxmlformats.org/officeDocument/2006/relationships/image" Target="../media/image24.png"/><Relationship Id="rId13" Type="http://schemas.openxmlformats.org/officeDocument/2006/relationships/notesSlide" Target="../notesSlides/notesSlide42.xml"/><Relationship Id="rId12" Type="http://schemas.openxmlformats.org/officeDocument/2006/relationships/slideLayout" Target="../slideLayouts/slideLayout79.xml"/><Relationship Id="rId11" Type="http://schemas.openxmlformats.org/officeDocument/2006/relationships/image" Target="../media/image26.png"/><Relationship Id="rId10" Type="http://schemas.openxmlformats.org/officeDocument/2006/relationships/image" Target="../media/image69.png"/><Relationship Id="rId1" Type="http://schemas.openxmlformats.org/officeDocument/2006/relationships/image" Target="../media/image58.png"/></Relationships>
</file>

<file path=ppt/slides/_rels/slide43.xml.rels><?xml version="1.0" encoding="UTF-8" standalone="yes"?>
<Relationships xmlns="http://schemas.openxmlformats.org/package/2006/relationships"><Relationship Id="rId9" Type="http://schemas.openxmlformats.org/officeDocument/2006/relationships/image" Target="../media/image69.png"/><Relationship Id="rId8" Type="http://schemas.openxmlformats.org/officeDocument/2006/relationships/image" Target="../media/image31.png"/><Relationship Id="rId7" Type="http://schemas.openxmlformats.org/officeDocument/2006/relationships/image" Target="../media/image42.png"/><Relationship Id="rId6" Type="http://schemas.openxmlformats.org/officeDocument/2006/relationships/image" Target="../media/image25.png"/><Relationship Id="rId5" Type="http://schemas.openxmlformats.org/officeDocument/2006/relationships/image" Target="../media/image64.png"/><Relationship Id="rId4" Type="http://schemas.openxmlformats.org/officeDocument/2006/relationships/image" Target="../media/image23.png"/><Relationship Id="rId3" Type="http://schemas.openxmlformats.org/officeDocument/2006/relationships/image" Target="../media/image18.png"/><Relationship Id="rId2" Type="http://schemas.openxmlformats.org/officeDocument/2006/relationships/image" Target="../media/image24.png"/><Relationship Id="rId13" Type="http://schemas.openxmlformats.org/officeDocument/2006/relationships/notesSlide" Target="../notesSlides/notesSlide43.xml"/><Relationship Id="rId12" Type="http://schemas.openxmlformats.org/officeDocument/2006/relationships/slideLayout" Target="../slideLayouts/slideLayout79.xml"/><Relationship Id="rId11" Type="http://schemas.openxmlformats.org/officeDocument/2006/relationships/image" Target="../media/image21.png"/><Relationship Id="rId10" Type="http://schemas.openxmlformats.org/officeDocument/2006/relationships/image" Target="../media/image26.png"/><Relationship Id="rId1" Type="http://schemas.openxmlformats.org/officeDocument/2006/relationships/image" Target="../media/image58.png"/></Relationships>
</file>

<file path=ppt/slides/_rels/slide44.xml.rels><?xml version="1.0" encoding="UTF-8" standalone="yes"?>
<Relationships xmlns="http://schemas.openxmlformats.org/package/2006/relationships"><Relationship Id="rId9" Type="http://schemas.openxmlformats.org/officeDocument/2006/relationships/image" Target="../media/image75.png"/><Relationship Id="rId8" Type="http://schemas.openxmlformats.org/officeDocument/2006/relationships/image" Target="../media/image74.png"/><Relationship Id="rId7" Type="http://schemas.openxmlformats.org/officeDocument/2006/relationships/image" Target="../media/image73.png"/><Relationship Id="rId6" Type="http://schemas.openxmlformats.org/officeDocument/2006/relationships/image" Target="../media/image23.png"/><Relationship Id="rId5" Type="http://schemas.openxmlformats.org/officeDocument/2006/relationships/image" Target="../media/image20.png"/><Relationship Id="rId4" Type="http://schemas.openxmlformats.org/officeDocument/2006/relationships/image" Target="../media/image19.png"/><Relationship Id="rId3" Type="http://schemas.openxmlformats.org/officeDocument/2006/relationships/image" Target="../media/image18.png"/><Relationship Id="rId2" Type="http://schemas.openxmlformats.org/officeDocument/2006/relationships/image" Target="../media/image25.png"/><Relationship Id="rId13" Type="http://schemas.openxmlformats.org/officeDocument/2006/relationships/notesSlide" Target="../notesSlides/notesSlide44.xml"/><Relationship Id="rId12" Type="http://schemas.openxmlformats.org/officeDocument/2006/relationships/slideLayout" Target="../slideLayouts/slideLayout81.xml"/><Relationship Id="rId11" Type="http://schemas.openxmlformats.org/officeDocument/2006/relationships/image" Target="../media/image76.png"/><Relationship Id="rId10" Type="http://schemas.openxmlformats.org/officeDocument/2006/relationships/image" Target="../media/image64.png"/><Relationship Id="rId1" Type="http://schemas.openxmlformats.org/officeDocument/2006/relationships/image" Target="../media/image72.png"/></Relationships>
</file>

<file path=ppt/slides/_rels/slide45.xml.rels><?xml version="1.0" encoding="UTF-8" standalone="yes"?>
<Relationships xmlns="http://schemas.openxmlformats.org/package/2006/relationships"><Relationship Id="rId9" Type="http://schemas.openxmlformats.org/officeDocument/2006/relationships/notesSlide" Target="../notesSlides/notesSlide45.xml"/><Relationship Id="rId8" Type="http://schemas.openxmlformats.org/officeDocument/2006/relationships/slideLayout" Target="../slideLayouts/slideLayout35.xml"/><Relationship Id="rId7" Type="http://schemas.openxmlformats.org/officeDocument/2006/relationships/slide" Target="slide71.xml"/><Relationship Id="rId6" Type="http://schemas.openxmlformats.org/officeDocument/2006/relationships/slide" Target="slide2.xml"/><Relationship Id="rId5" Type="http://schemas.openxmlformats.org/officeDocument/2006/relationships/slide" Target="slide139.xml"/><Relationship Id="rId4" Type="http://schemas.openxmlformats.org/officeDocument/2006/relationships/slide" Target="slide109.xml"/><Relationship Id="rId3" Type="http://schemas.openxmlformats.org/officeDocument/2006/relationships/slide" Target="slide108.xml"/><Relationship Id="rId2" Type="http://schemas.openxmlformats.org/officeDocument/2006/relationships/slide" Target="slide45.xml"/><Relationship Id="rId1" Type="http://schemas.openxmlformats.org/officeDocument/2006/relationships/slide" Target="slide4.xml"/></Relationships>
</file>

<file path=ppt/slides/_rels/slide46.xml.rels><?xml version="1.0" encoding="UTF-8" standalone="yes"?>
<Relationships xmlns="http://schemas.openxmlformats.org/package/2006/relationships"><Relationship Id="rId4" Type="http://schemas.openxmlformats.org/officeDocument/2006/relationships/notesSlide" Target="../notesSlides/notesSlide46.xml"/><Relationship Id="rId3" Type="http://schemas.openxmlformats.org/officeDocument/2006/relationships/slideLayout" Target="../slideLayouts/slideLayout35.xml"/><Relationship Id="rId2" Type="http://schemas.openxmlformats.org/officeDocument/2006/relationships/slide" Target="slide62.xml"/><Relationship Id="rId1" Type="http://schemas.openxmlformats.org/officeDocument/2006/relationships/slide" Target="slide49.xml"/></Relationships>
</file>

<file path=ppt/slides/_rels/slide47.xml.rels><?xml version="1.0" encoding="UTF-8" standalone="yes"?>
<Relationships xmlns="http://schemas.openxmlformats.org/package/2006/relationships"><Relationship Id="rId7" Type="http://schemas.openxmlformats.org/officeDocument/2006/relationships/notesSlide" Target="../notesSlides/notesSlide47.xml"/><Relationship Id="rId6" Type="http://schemas.openxmlformats.org/officeDocument/2006/relationships/slideLayout" Target="../slideLayouts/slideLayout35.xml"/><Relationship Id="rId5" Type="http://schemas.openxmlformats.org/officeDocument/2006/relationships/image" Target="../media/image80.png"/><Relationship Id="rId4" Type="http://schemas.openxmlformats.org/officeDocument/2006/relationships/image" Target="../media/image79.png"/><Relationship Id="rId3" Type="http://schemas.openxmlformats.org/officeDocument/2006/relationships/image" Target="../media/image78.png"/><Relationship Id="rId2" Type="http://schemas.openxmlformats.org/officeDocument/2006/relationships/image" Target="../media/image77.jpeg"/><Relationship Id="rId1" Type="http://schemas.openxmlformats.org/officeDocument/2006/relationships/image" Target="../media/image54.png"/></Relationships>
</file>

<file path=ppt/slides/_rels/slide48.xml.rels><?xml version="1.0" encoding="UTF-8" standalone="yes"?>
<Relationships xmlns="http://schemas.openxmlformats.org/package/2006/relationships"><Relationship Id="rId9" Type="http://schemas.openxmlformats.org/officeDocument/2006/relationships/image" Target="../media/image21.png"/><Relationship Id="rId8" Type="http://schemas.openxmlformats.org/officeDocument/2006/relationships/image" Target="../media/image18.png"/><Relationship Id="rId7" Type="http://schemas.openxmlformats.org/officeDocument/2006/relationships/image" Target="../media/image30.png"/><Relationship Id="rId6" Type="http://schemas.openxmlformats.org/officeDocument/2006/relationships/image" Target="../media/image85.png"/><Relationship Id="rId5" Type="http://schemas.openxmlformats.org/officeDocument/2006/relationships/image" Target="../media/image84.png"/><Relationship Id="rId4" Type="http://schemas.openxmlformats.org/officeDocument/2006/relationships/image" Target="../media/image83.png"/><Relationship Id="rId3" Type="http://schemas.openxmlformats.org/officeDocument/2006/relationships/image" Target="../media/image23.png"/><Relationship Id="rId2" Type="http://schemas.openxmlformats.org/officeDocument/2006/relationships/image" Target="../media/image82.png"/><Relationship Id="rId16" Type="http://schemas.openxmlformats.org/officeDocument/2006/relationships/notesSlide" Target="../notesSlides/notesSlide48.xml"/><Relationship Id="rId15" Type="http://schemas.openxmlformats.org/officeDocument/2006/relationships/slideLayout" Target="../slideLayouts/slideLayout35.xml"/><Relationship Id="rId14" Type="http://schemas.openxmlformats.org/officeDocument/2006/relationships/image" Target="../media/image88.png"/><Relationship Id="rId13" Type="http://schemas.openxmlformats.org/officeDocument/2006/relationships/image" Target="../media/image87.png"/><Relationship Id="rId12" Type="http://schemas.openxmlformats.org/officeDocument/2006/relationships/image" Target="../media/image86.png"/><Relationship Id="rId11" Type="http://schemas.openxmlformats.org/officeDocument/2006/relationships/image" Target="../media/image25.png"/><Relationship Id="rId10" Type="http://schemas.openxmlformats.org/officeDocument/2006/relationships/image" Target="../media/image24.png"/><Relationship Id="rId1" Type="http://schemas.openxmlformats.org/officeDocument/2006/relationships/image" Target="../media/image81.png"/></Relationships>
</file>

<file path=ppt/slides/_rels/slide49.xml.rels><?xml version="1.0" encoding="UTF-8" standalone="yes"?>
<Relationships xmlns="http://schemas.openxmlformats.org/package/2006/relationships"><Relationship Id="rId4" Type="http://schemas.openxmlformats.org/officeDocument/2006/relationships/notesSlide" Target="../notesSlides/notesSlide49.xml"/><Relationship Id="rId3" Type="http://schemas.openxmlformats.org/officeDocument/2006/relationships/slideLayout" Target="../slideLayouts/slideLayout35.xml"/><Relationship Id="rId2" Type="http://schemas.openxmlformats.org/officeDocument/2006/relationships/slide" Target="slide62.xml"/><Relationship Id="rId1" Type="http://schemas.openxmlformats.org/officeDocument/2006/relationships/slide" Target="slide46.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8.xml"/></Relationships>
</file>

<file path=ppt/slides/_rels/slide50.xml.rels><?xml version="1.0" encoding="UTF-8" standalone="yes"?>
<Relationships xmlns="http://schemas.openxmlformats.org/package/2006/relationships"><Relationship Id="rId9" Type="http://schemas.openxmlformats.org/officeDocument/2006/relationships/image" Target="../media/image24.png"/><Relationship Id="rId8" Type="http://schemas.openxmlformats.org/officeDocument/2006/relationships/image" Target="../media/image88.png"/><Relationship Id="rId7" Type="http://schemas.openxmlformats.org/officeDocument/2006/relationships/image" Target="../media/image23.png"/><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 Id="rId3" Type="http://schemas.openxmlformats.org/officeDocument/2006/relationships/image" Target="../media/image19.png"/><Relationship Id="rId25" Type="http://schemas.openxmlformats.org/officeDocument/2006/relationships/notesSlide" Target="../notesSlides/notesSlide50.xml"/><Relationship Id="rId24" Type="http://schemas.openxmlformats.org/officeDocument/2006/relationships/slideLayout" Target="../slideLayouts/slideLayout35.xml"/><Relationship Id="rId23" Type="http://schemas.openxmlformats.org/officeDocument/2006/relationships/image" Target="../media/image30.png"/><Relationship Id="rId22" Type="http://schemas.openxmlformats.org/officeDocument/2006/relationships/image" Target="../media/image87.png"/><Relationship Id="rId21" Type="http://schemas.openxmlformats.org/officeDocument/2006/relationships/image" Target="../media/image85.png"/><Relationship Id="rId20" Type="http://schemas.openxmlformats.org/officeDocument/2006/relationships/image" Target="../media/image86.png"/><Relationship Id="rId2" Type="http://schemas.openxmlformats.org/officeDocument/2006/relationships/image" Target="../media/image18.png"/><Relationship Id="rId19" Type="http://schemas.openxmlformats.org/officeDocument/2006/relationships/image" Target="../media/image41.png"/><Relationship Id="rId18" Type="http://schemas.openxmlformats.org/officeDocument/2006/relationships/image" Target="../media/image29.png"/><Relationship Id="rId17" Type="http://schemas.openxmlformats.org/officeDocument/2006/relationships/image" Target="../media/image40.png"/><Relationship Id="rId16" Type="http://schemas.openxmlformats.org/officeDocument/2006/relationships/image" Target="../media/image28.png"/><Relationship Id="rId15" Type="http://schemas.openxmlformats.org/officeDocument/2006/relationships/image" Target="../media/image39.png"/><Relationship Id="rId14" Type="http://schemas.openxmlformats.org/officeDocument/2006/relationships/image" Target="../media/image38.png"/><Relationship Id="rId13" Type="http://schemas.openxmlformats.org/officeDocument/2006/relationships/image" Target="../media/image27.png"/><Relationship Id="rId12" Type="http://schemas.openxmlformats.org/officeDocument/2006/relationships/image" Target="../media/image26.png"/><Relationship Id="rId11" Type="http://schemas.openxmlformats.org/officeDocument/2006/relationships/image" Target="../media/image89.png"/><Relationship Id="rId10" Type="http://schemas.openxmlformats.org/officeDocument/2006/relationships/image" Target="../media/image25.png"/><Relationship Id="rId1" Type="http://schemas.openxmlformats.org/officeDocument/2006/relationships/image" Target="../media/image81.pn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5.xml"/></Relationships>
</file>

<file path=ppt/slides/_rels/slide53.xml.rels><?xml version="1.0" encoding="UTF-8" standalone="yes"?>
<Relationships xmlns="http://schemas.openxmlformats.org/package/2006/relationships"><Relationship Id="rId7" Type="http://schemas.openxmlformats.org/officeDocument/2006/relationships/notesSlide" Target="../notesSlides/notesSlide53.xml"/><Relationship Id="rId6" Type="http://schemas.openxmlformats.org/officeDocument/2006/relationships/slideLayout" Target="../slideLayouts/slideLayout35.xml"/><Relationship Id="rId5" Type="http://schemas.openxmlformats.org/officeDocument/2006/relationships/image" Target="../media/image87.png"/><Relationship Id="rId4" Type="http://schemas.openxmlformats.org/officeDocument/2006/relationships/image" Target="../media/image23.png"/><Relationship Id="rId3" Type="http://schemas.openxmlformats.org/officeDocument/2006/relationships/image" Target="../media/image18.png"/><Relationship Id="rId2" Type="http://schemas.openxmlformats.org/officeDocument/2006/relationships/image" Target="../media/image69.png"/><Relationship Id="rId1" Type="http://schemas.openxmlformats.org/officeDocument/2006/relationships/image" Target="../media/image22.png"/></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5.xml"/></Relationships>
</file>

<file path=ppt/slides/_rels/slide55.xml.rels><?xml version="1.0" encoding="UTF-8" standalone="yes"?>
<Relationships xmlns="http://schemas.openxmlformats.org/package/2006/relationships"><Relationship Id="rId6" Type="http://schemas.openxmlformats.org/officeDocument/2006/relationships/notesSlide" Target="../notesSlides/notesSlide55.xml"/><Relationship Id="rId5" Type="http://schemas.openxmlformats.org/officeDocument/2006/relationships/slideLayout" Target="../slideLayouts/slideLayout35.xml"/><Relationship Id="rId4" Type="http://schemas.openxmlformats.org/officeDocument/2006/relationships/image" Target="../media/image87.png"/><Relationship Id="rId3" Type="http://schemas.openxmlformats.org/officeDocument/2006/relationships/image" Target="../media/image23.png"/><Relationship Id="rId2" Type="http://schemas.openxmlformats.org/officeDocument/2006/relationships/image" Target="../media/image18.png"/><Relationship Id="rId1" Type="http://schemas.openxmlformats.org/officeDocument/2006/relationships/image" Target="../media/image22.png"/></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5.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5.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5.xml"/></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59.xml"/><Relationship Id="rId2" Type="http://schemas.openxmlformats.org/officeDocument/2006/relationships/slideLayout" Target="../slideLayouts/slideLayout43.xml"/><Relationship Id="rId1" Type="http://schemas.openxmlformats.org/officeDocument/2006/relationships/image" Target="../media/image90.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9.xml"/></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60.xml"/><Relationship Id="rId2" Type="http://schemas.openxmlformats.org/officeDocument/2006/relationships/slideLayout" Target="../slideLayouts/slideLayout44.xml"/><Relationship Id="rId1" Type="http://schemas.openxmlformats.org/officeDocument/2006/relationships/image" Target="../media/image91.png"/></Relationships>
</file>

<file path=ppt/slides/_rels/slide61.xml.rels><?xml version="1.0" encoding="UTF-8" standalone="yes"?>
<Relationships xmlns="http://schemas.openxmlformats.org/package/2006/relationships"><Relationship Id="rId3" Type="http://schemas.openxmlformats.org/officeDocument/2006/relationships/slideLayout" Target="../slideLayouts/slideLayout45.xml"/><Relationship Id="rId2" Type="http://schemas.openxmlformats.org/officeDocument/2006/relationships/image" Target="../media/image93.png"/><Relationship Id="rId1" Type="http://schemas.openxmlformats.org/officeDocument/2006/relationships/image" Target="../media/image92.png"/></Relationships>
</file>

<file path=ppt/slides/_rels/slide62.xml.rels><?xml version="1.0" encoding="UTF-8" standalone="yes"?>
<Relationships xmlns="http://schemas.openxmlformats.org/package/2006/relationships"><Relationship Id="rId5" Type="http://schemas.openxmlformats.org/officeDocument/2006/relationships/notesSlide" Target="../notesSlides/notesSlide61.xml"/><Relationship Id="rId4" Type="http://schemas.openxmlformats.org/officeDocument/2006/relationships/slideLayout" Target="../slideLayouts/slideLayout35.xml"/><Relationship Id="rId3" Type="http://schemas.openxmlformats.org/officeDocument/2006/relationships/slide" Target="slide62.xml"/><Relationship Id="rId2" Type="http://schemas.openxmlformats.org/officeDocument/2006/relationships/slide" Target="slide49.xml"/><Relationship Id="rId1" Type="http://schemas.openxmlformats.org/officeDocument/2006/relationships/slide" Target="slide46.xml"/></Relationships>
</file>

<file path=ppt/slides/_rels/slide63.xml.rels><?xml version="1.0" encoding="UTF-8" standalone="yes"?>
<Relationships xmlns="http://schemas.openxmlformats.org/package/2006/relationships"><Relationship Id="rId9" Type="http://schemas.openxmlformats.org/officeDocument/2006/relationships/image" Target="../media/image24.png"/><Relationship Id="rId8" Type="http://schemas.openxmlformats.org/officeDocument/2006/relationships/image" Target="../media/image88.png"/><Relationship Id="rId7" Type="http://schemas.openxmlformats.org/officeDocument/2006/relationships/image" Target="../media/image23.png"/><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 Id="rId3" Type="http://schemas.openxmlformats.org/officeDocument/2006/relationships/image" Target="../media/image19.png"/><Relationship Id="rId25" Type="http://schemas.openxmlformats.org/officeDocument/2006/relationships/notesSlide" Target="../notesSlides/notesSlide62.xml"/><Relationship Id="rId24" Type="http://schemas.openxmlformats.org/officeDocument/2006/relationships/slideLayout" Target="../slideLayouts/slideLayout35.xml"/><Relationship Id="rId23" Type="http://schemas.openxmlformats.org/officeDocument/2006/relationships/image" Target="../media/image30.png"/><Relationship Id="rId22" Type="http://schemas.openxmlformats.org/officeDocument/2006/relationships/image" Target="../media/image87.png"/><Relationship Id="rId21" Type="http://schemas.openxmlformats.org/officeDocument/2006/relationships/image" Target="../media/image85.png"/><Relationship Id="rId20" Type="http://schemas.openxmlformats.org/officeDocument/2006/relationships/image" Target="../media/image86.png"/><Relationship Id="rId2" Type="http://schemas.openxmlformats.org/officeDocument/2006/relationships/image" Target="../media/image18.png"/><Relationship Id="rId19" Type="http://schemas.openxmlformats.org/officeDocument/2006/relationships/image" Target="../media/image41.png"/><Relationship Id="rId18" Type="http://schemas.openxmlformats.org/officeDocument/2006/relationships/image" Target="../media/image29.png"/><Relationship Id="rId17" Type="http://schemas.openxmlformats.org/officeDocument/2006/relationships/image" Target="../media/image40.png"/><Relationship Id="rId16" Type="http://schemas.openxmlformats.org/officeDocument/2006/relationships/image" Target="../media/image28.png"/><Relationship Id="rId15" Type="http://schemas.openxmlformats.org/officeDocument/2006/relationships/image" Target="../media/image39.png"/><Relationship Id="rId14" Type="http://schemas.openxmlformats.org/officeDocument/2006/relationships/image" Target="../media/image38.png"/><Relationship Id="rId13" Type="http://schemas.openxmlformats.org/officeDocument/2006/relationships/image" Target="../media/image27.png"/><Relationship Id="rId12" Type="http://schemas.openxmlformats.org/officeDocument/2006/relationships/image" Target="../media/image26.png"/><Relationship Id="rId11" Type="http://schemas.openxmlformats.org/officeDocument/2006/relationships/image" Target="../media/image89.png"/><Relationship Id="rId10" Type="http://schemas.openxmlformats.org/officeDocument/2006/relationships/image" Target="../media/image25.png"/><Relationship Id="rId1" Type="http://schemas.openxmlformats.org/officeDocument/2006/relationships/image" Target="../media/image81.png"/></Relationships>
</file>

<file path=ppt/slides/_rels/slide64.xml.rels><?xml version="1.0" encoding="UTF-8" standalone="yes"?>
<Relationships xmlns="http://schemas.openxmlformats.org/package/2006/relationships"><Relationship Id="rId9" Type="http://schemas.openxmlformats.org/officeDocument/2006/relationships/image" Target="../media/image24.png"/><Relationship Id="rId8" Type="http://schemas.openxmlformats.org/officeDocument/2006/relationships/image" Target="../media/image88.png"/><Relationship Id="rId7" Type="http://schemas.openxmlformats.org/officeDocument/2006/relationships/image" Target="../media/image23.png"/><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 Id="rId3" Type="http://schemas.openxmlformats.org/officeDocument/2006/relationships/image" Target="../media/image19.png"/><Relationship Id="rId25" Type="http://schemas.openxmlformats.org/officeDocument/2006/relationships/notesSlide" Target="../notesSlides/notesSlide63.xml"/><Relationship Id="rId24" Type="http://schemas.openxmlformats.org/officeDocument/2006/relationships/slideLayout" Target="../slideLayouts/slideLayout35.xml"/><Relationship Id="rId23" Type="http://schemas.openxmlformats.org/officeDocument/2006/relationships/image" Target="../media/image30.png"/><Relationship Id="rId22" Type="http://schemas.openxmlformats.org/officeDocument/2006/relationships/image" Target="../media/image87.png"/><Relationship Id="rId21" Type="http://schemas.openxmlformats.org/officeDocument/2006/relationships/image" Target="../media/image85.png"/><Relationship Id="rId20" Type="http://schemas.openxmlformats.org/officeDocument/2006/relationships/image" Target="../media/image86.png"/><Relationship Id="rId2" Type="http://schemas.openxmlformats.org/officeDocument/2006/relationships/image" Target="../media/image18.png"/><Relationship Id="rId19" Type="http://schemas.openxmlformats.org/officeDocument/2006/relationships/image" Target="../media/image41.png"/><Relationship Id="rId18" Type="http://schemas.openxmlformats.org/officeDocument/2006/relationships/image" Target="../media/image29.png"/><Relationship Id="rId17" Type="http://schemas.openxmlformats.org/officeDocument/2006/relationships/image" Target="../media/image40.png"/><Relationship Id="rId16" Type="http://schemas.openxmlformats.org/officeDocument/2006/relationships/image" Target="../media/image28.png"/><Relationship Id="rId15" Type="http://schemas.openxmlformats.org/officeDocument/2006/relationships/image" Target="../media/image39.png"/><Relationship Id="rId14" Type="http://schemas.openxmlformats.org/officeDocument/2006/relationships/image" Target="../media/image38.png"/><Relationship Id="rId13" Type="http://schemas.openxmlformats.org/officeDocument/2006/relationships/image" Target="../media/image27.png"/><Relationship Id="rId12" Type="http://schemas.openxmlformats.org/officeDocument/2006/relationships/image" Target="../media/image26.png"/><Relationship Id="rId11" Type="http://schemas.openxmlformats.org/officeDocument/2006/relationships/image" Target="../media/image89.png"/><Relationship Id="rId10" Type="http://schemas.openxmlformats.org/officeDocument/2006/relationships/image" Target="../media/image25.png"/><Relationship Id="rId1" Type="http://schemas.openxmlformats.org/officeDocument/2006/relationships/image" Target="../media/image81.png"/></Relationships>
</file>

<file path=ppt/slides/_rels/slide65.xml.rels><?xml version="1.0" encoding="UTF-8" standalone="yes"?>
<Relationships xmlns="http://schemas.openxmlformats.org/package/2006/relationships"><Relationship Id="rId9" Type="http://schemas.openxmlformats.org/officeDocument/2006/relationships/image" Target="../media/image24.png"/><Relationship Id="rId8" Type="http://schemas.openxmlformats.org/officeDocument/2006/relationships/image" Target="../media/image88.png"/><Relationship Id="rId7" Type="http://schemas.openxmlformats.org/officeDocument/2006/relationships/image" Target="../media/image23.png"/><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 Id="rId3" Type="http://schemas.openxmlformats.org/officeDocument/2006/relationships/image" Target="../media/image19.png"/><Relationship Id="rId25" Type="http://schemas.openxmlformats.org/officeDocument/2006/relationships/notesSlide" Target="../notesSlides/notesSlide64.xml"/><Relationship Id="rId24" Type="http://schemas.openxmlformats.org/officeDocument/2006/relationships/slideLayout" Target="../slideLayouts/slideLayout35.xml"/><Relationship Id="rId23" Type="http://schemas.openxmlformats.org/officeDocument/2006/relationships/image" Target="../media/image30.png"/><Relationship Id="rId22" Type="http://schemas.openxmlformats.org/officeDocument/2006/relationships/image" Target="../media/image87.png"/><Relationship Id="rId21" Type="http://schemas.openxmlformats.org/officeDocument/2006/relationships/image" Target="../media/image85.png"/><Relationship Id="rId20" Type="http://schemas.openxmlformats.org/officeDocument/2006/relationships/image" Target="../media/image86.png"/><Relationship Id="rId2" Type="http://schemas.openxmlformats.org/officeDocument/2006/relationships/image" Target="../media/image18.png"/><Relationship Id="rId19" Type="http://schemas.openxmlformats.org/officeDocument/2006/relationships/image" Target="../media/image41.png"/><Relationship Id="rId18" Type="http://schemas.openxmlformats.org/officeDocument/2006/relationships/image" Target="../media/image29.png"/><Relationship Id="rId17" Type="http://schemas.openxmlformats.org/officeDocument/2006/relationships/image" Target="../media/image40.png"/><Relationship Id="rId16" Type="http://schemas.openxmlformats.org/officeDocument/2006/relationships/image" Target="../media/image28.png"/><Relationship Id="rId15" Type="http://schemas.openxmlformats.org/officeDocument/2006/relationships/image" Target="../media/image39.png"/><Relationship Id="rId14" Type="http://schemas.openxmlformats.org/officeDocument/2006/relationships/image" Target="../media/image38.png"/><Relationship Id="rId13" Type="http://schemas.openxmlformats.org/officeDocument/2006/relationships/image" Target="../media/image27.png"/><Relationship Id="rId12" Type="http://schemas.openxmlformats.org/officeDocument/2006/relationships/image" Target="../media/image26.png"/><Relationship Id="rId11" Type="http://schemas.openxmlformats.org/officeDocument/2006/relationships/image" Target="../media/image89.png"/><Relationship Id="rId10" Type="http://schemas.openxmlformats.org/officeDocument/2006/relationships/image" Target="../media/image25.png"/><Relationship Id="rId1" Type="http://schemas.openxmlformats.org/officeDocument/2006/relationships/image" Target="../media/image81.png"/></Relationships>
</file>

<file path=ppt/slides/_rels/slide66.xml.rels><?xml version="1.0" encoding="UTF-8" standalone="yes"?>
<Relationships xmlns="http://schemas.openxmlformats.org/package/2006/relationships"><Relationship Id="rId9" Type="http://schemas.openxmlformats.org/officeDocument/2006/relationships/image" Target="../media/image24.png"/><Relationship Id="rId8" Type="http://schemas.openxmlformats.org/officeDocument/2006/relationships/image" Target="../media/image88.png"/><Relationship Id="rId7" Type="http://schemas.openxmlformats.org/officeDocument/2006/relationships/image" Target="../media/image23.png"/><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 Id="rId3" Type="http://schemas.openxmlformats.org/officeDocument/2006/relationships/image" Target="../media/image19.png"/><Relationship Id="rId25" Type="http://schemas.openxmlformats.org/officeDocument/2006/relationships/notesSlide" Target="../notesSlides/notesSlide65.xml"/><Relationship Id="rId24" Type="http://schemas.openxmlformats.org/officeDocument/2006/relationships/slideLayout" Target="../slideLayouts/slideLayout35.xml"/><Relationship Id="rId23" Type="http://schemas.openxmlformats.org/officeDocument/2006/relationships/image" Target="../media/image30.png"/><Relationship Id="rId22" Type="http://schemas.openxmlformats.org/officeDocument/2006/relationships/image" Target="../media/image87.png"/><Relationship Id="rId21" Type="http://schemas.openxmlformats.org/officeDocument/2006/relationships/image" Target="../media/image85.png"/><Relationship Id="rId20" Type="http://schemas.openxmlformats.org/officeDocument/2006/relationships/image" Target="../media/image86.png"/><Relationship Id="rId2" Type="http://schemas.openxmlformats.org/officeDocument/2006/relationships/image" Target="../media/image18.png"/><Relationship Id="rId19" Type="http://schemas.openxmlformats.org/officeDocument/2006/relationships/image" Target="../media/image41.png"/><Relationship Id="rId18" Type="http://schemas.openxmlformats.org/officeDocument/2006/relationships/image" Target="../media/image29.png"/><Relationship Id="rId17" Type="http://schemas.openxmlformats.org/officeDocument/2006/relationships/image" Target="../media/image40.png"/><Relationship Id="rId16" Type="http://schemas.openxmlformats.org/officeDocument/2006/relationships/image" Target="../media/image28.png"/><Relationship Id="rId15" Type="http://schemas.openxmlformats.org/officeDocument/2006/relationships/image" Target="../media/image39.png"/><Relationship Id="rId14" Type="http://schemas.openxmlformats.org/officeDocument/2006/relationships/image" Target="../media/image38.png"/><Relationship Id="rId13" Type="http://schemas.openxmlformats.org/officeDocument/2006/relationships/image" Target="../media/image27.png"/><Relationship Id="rId12" Type="http://schemas.openxmlformats.org/officeDocument/2006/relationships/image" Target="../media/image26.png"/><Relationship Id="rId11" Type="http://schemas.openxmlformats.org/officeDocument/2006/relationships/image" Target="../media/image89.png"/><Relationship Id="rId10" Type="http://schemas.openxmlformats.org/officeDocument/2006/relationships/image" Target="../media/image25.png"/><Relationship Id="rId1" Type="http://schemas.openxmlformats.org/officeDocument/2006/relationships/image" Target="../media/image81.png"/></Relationships>
</file>

<file path=ppt/slides/_rels/slide67.xml.rels><?xml version="1.0" encoding="UTF-8" standalone="yes"?>
<Relationships xmlns="http://schemas.openxmlformats.org/package/2006/relationships"><Relationship Id="rId9" Type="http://schemas.openxmlformats.org/officeDocument/2006/relationships/image" Target="../media/image24.png"/><Relationship Id="rId8" Type="http://schemas.openxmlformats.org/officeDocument/2006/relationships/image" Target="../media/image88.png"/><Relationship Id="rId7" Type="http://schemas.openxmlformats.org/officeDocument/2006/relationships/image" Target="../media/image23.png"/><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 Id="rId3" Type="http://schemas.openxmlformats.org/officeDocument/2006/relationships/image" Target="../media/image19.png"/><Relationship Id="rId23" Type="http://schemas.openxmlformats.org/officeDocument/2006/relationships/notesSlide" Target="../notesSlides/notesSlide66.xml"/><Relationship Id="rId22" Type="http://schemas.openxmlformats.org/officeDocument/2006/relationships/slideLayout" Target="../slideLayouts/slideLayout35.xml"/><Relationship Id="rId21" Type="http://schemas.openxmlformats.org/officeDocument/2006/relationships/image" Target="../media/image30.png"/><Relationship Id="rId20" Type="http://schemas.openxmlformats.org/officeDocument/2006/relationships/image" Target="../media/image87.png"/><Relationship Id="rId2" Type="http://schemas.openxmlformats.org/officeDocument/2006/relationships/image" Target="../media/image18.png"/><Relationship Id="rId19" Type="http://schemas.openxmlformats.org/officeDocument/2006/relationships/image" Target="../media/image41.png"/><Relationship Id="rId18" Type="http://schemas.openxmlformats.org/officeDocument/2006/relationships/image" Target="../media/image29.png"/><Relationship Id="rId17" Type="http://schemas.openxmlformats.org/officeDocument/2006/relationships/image" Target="../media/image40.png"/><Relationship Id="rId16" Type="http://schemas.openxmlformats.org/officeDocument/2006/relationships/image" Target="../media/image28.png"/><Relationship Id="rId15" Type="http://schemas.openxmlformats.org/officeDocument/2006/relationships/image" Target="../media/image39.png"/><Relationship Id="rId14" Type="http://schemas.openxmlformats.org/officeDocument/2006/relationships/image" Target="../media/image38.png"/><Relationship Id="rId13" Type="http://schemas.openxmlformats.org/officeDocument/2006/relationships/image" Target="../media/image27.png"/><Relationship Id="rId12" Type="http://schemas.openxmlformats.org/officeDocument/2006/relationships/image" Target="../media/image26.png"/><Relationship Id="rId11" Type="http://schemas.openxmlformats.org/officeDocument/2006/relationships/image" Target="../media/image89.png"/><Relationship Id="rId10" Type="http://schemas.openxmlformats.org/officeDocument/2006/relationships/image" Target="../media/image25.png"/><Relationship Id="rId1" Type="http://schemas.openxmlformats.org/officeDocument/2006/relationships/image" Target="../media/image81.png"/></Relationships>
</file>

<file path=ppt/slides/_rels/slide68.xml.rels><?xml version="1.0" encoding="UTF-8" standalone="yes"?>
<Relationships xmlns="http://schemas.openxmlformats.org/package/2006/relationships"><Relationship Id="rId9" Type="http://schemas.openxmlformats.org/officeDocument/2006/relationships/image" Target="../media/image24.png"/><Relationship Id="rId8" Type="http://schemas.openxmlformats.org/officeDocument/2006/relationships/image" Target="../media/image88.png"/><Relationship Id="rId7" Type="http://schemas.openxmlformats.org/officeDocument/2006/relationships/image" Target="../media/image23.png"/><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 Id="rId3" Type="http://schemas.openxmlformats.org/officeDocument/2006/relationships/image" Target="../media/image19.png"/><Relationship Id="rId24" Type="http://schemas.openxmlformats.org/officeDocument/2006/relationships/notesSlide" Target="../notesSlides/notesSlide67.xml"/><Relationship Id="rId23" Type="http://schemas.openxmlformats.org/officeDocument/2006/relationships/slideLayout" Target="../slideLayouts/slideLayout35.xml"/><Relationship Id="rId22" Type="http://schemas.openxmlformats.org/officeDocument/2006/relationships/image" Target="../media/image87.png"/><Relationship Id="rId21" Type="http://schemas.openxmlformats.org/officeDocument/2006/relationships/image" Target="../media/image30.png"/><Relationship Id="rId20" Type="http://schemas.openxmlformats.org/officeDocument/2006/relationships/image" Target="../media/image85.png"/><Relationship Id="rId2" Type="http://schemas.openxmlformats.org/officeDocument/2006/relationships/image" Target="../media/image18.png"/><Relationship Id="rId19" Type="http://schemas.openxmlformats.org/officeDocument/2006/relationships/image" Target="../media/image41.png"/><Relationship Id="rId18" Type="http://schemas.openxmlformats.org/officeDocument/2006/relationships/image" Target="../media/image29.png"/><Relationship Id="rId17" Type="http://schemas.openxmlformats.org/officeDocument/2006/relationships/image" Target="../media/image40.png"/><Relationship Id="rId16" Type="http://schemas.openxmlformats.org/officeDocument/2006/relationships/image" Target="../media/image28.png"/><Relationship Id="rId15" Type="http://schemas.openxmlformats.org/officeDocument/2006/relationships/image" Target="../media/image39.png"/><Relationship Id="rId14" Type="http://schemas.openxmlformats.org/officeDocument/2006/relationships/image" Target="../media/image38.png"/><Relationship Id="rId13" Type="http://schemas.openxmlformats.org/officeDocument/2006/relationships/image" Target="../media/image27.png"/><Relationship Id="rId12" Type="http://schemas.openxmlformats.org/officeDocument/2006/relationships/image" Target="../media/image26.png"/><Relationship Id="rId11" Type="http://schemas.openxmlformats.org/officeDocument/2006/relationships/image" Target="../media/image89.png"/><Relationship Id="rId10" Type="http://schemas.openxmlformats.org/officeDocument/2006/relationships/image" Target="../media/image25.png"/><Relationship Id="rId1" Type="http://schemas.openxmlformats.org/officeDocument/2006/relationships/image" Target="../media/image81.png"/></Relationships>
</file>

<file path=ppt/slides/_rels/slide69.xml.rels><?xml version="1.0" encoding="UTF-8" standalone="yes"?>
<Relationships xmlns="http://schemas.openxmlformats.org/package/2006/relationships"><Relationship Id="rId9" Type="http://schemas.openxmlformats.org/officeDocument/2006/relationships/image" Target="../media/image24.png"/><Relationship Id="rId8" Type="http://schemas.openxmlformats.org/officeDocument/2006/relationships/image" Target="../media/image88.png"/><Relationship Id="rId7" Type="http://schemas.openxmlformats.org/officeDocument/2006/relationships/image" Target="../media/image23.png"/><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 Id="rId3" Type="http://schemas.openxmlformats.org/officeDocument/2006/relationships/image" Target="../media/image19.png"/><Relationship Id="rId25" Type="http://schemas.openxmlformats.org/officeDocument/2006/relationships/notesSlide" Target="../notesSlides/notesSlide68.xml"/><Relationship Id="rId24" Type="http://schemas.openxmlformats.org/officeDocument/2006/relationships/slideLayout" Target="../slideLayouts/slideLayout35.xml"/><Relationship Id="rId23" Type="http://schemas.openxmlformats.org/officeDocument/2006/relationships/image" Target="../media/image30.png"/><Relationship Id="rId22" Type="http://schemas.openxmlformats.org/officeDocument/2006/relationships/image" Target="../media/image87.png"/><Relationship Id="rId21" Type="http://schemas.openxmlformats.org/officeDocument/2006/relationships/image" Target="../media/image85.png"/><Relationship Id="rId20" Type="http://schemas.openxmlformats.org/officeDocument/2006/relationships/image" Target="../media/image86.png"/><Relationship Id="rId2" Type="http://schemas.openxmlformats.org/officeDocument/2006/relationships/image" Target="../media/image18.png"/><Relationship Id="rId19" Type="http://schemas.openxmlformats.org/officeDocument/2006/relationships/image" Target="../media/image41.png"/><Relationship Id="rId18" Type="http://schemas.openxmlformats.org/officeDocument/2006/relationships/image" Target="../media/image29.png"/><Relationship Id="rId17" Type="http://schemas.openxmlformats.org/officeDocument/2006/relationships/image" Target="../media/image40.png"/><Relationship Id="rId16" Type="http://schemas.openxmlformats.org/officeDocument/2006/relationships/image" Target="../media/image28.png"/><Relationship Id="rId15" Type="http://schemas.openxmlformats.org/officeDocument/2006/relationships/image" Target="../media/image39.png"/><Relationship Id="rId14" Type="http://schemas.openxmlformats.org/officeDocument/2006/relationships/image" Target="../media/image38.png"/><Relationship Id="rId13" Type="http://schemas.openxmlformats.org/officeDocument/2006/relationships/image" Target="../media/image27.png"/><Relationship Id="rId12" Type="http://schemas.openxmlformats.org/officeDocument/2006/relationships/image" Target="../media/image26.png"/><Relationship Id="rId11" Type="http://schemas.openxmlformats.org/officeDocument/2006/relationships/image" Target="../media/image89.png"/><Relationship Id="rId10" Type="http://schemas.openxmlformats.org/officeDocument/2006/relationships/image" Target="../media/image25.png"/><Relationship Id="rId1" Type="http://schemas.openxmlformats.org/officeDocument/2006/relationships/image" Target="../media/image81.png"/></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80.xml"/><Relationship Id="rId1" Type="http://schemas.openxmlformats.org/officeDocument/2006/relationships/tags" Target="../tags/tag1.xml"/></Relationships>
</file>

<file path=ppt/slides/_rels/slide70.xml.rels><?xml version="1.0" encoding="UTF-8" standalone="yes"?>
<Relationships xmlns="http://schemas.openxmlformats.org/package/2006/relationships"><Relationship Id="rId9" Type="http://schemas.openxmlformats.org/officeDocument/2006/relationships/image" Target="../media/image24.png"/><Relationship Id="rId8" Type="http://schemas.openxmlformats.org/officeDocument/2006/relationships/image" Target="../media/image88.png"/><Relationship Id="rId7" Type="http://schemas.openxmlformats.org/officeDocument/2006/relationships/image" Target="../media/image23.png"/><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 Id="rId3" Type="http://schemas.openxmlformats.org/officeDocument/2006/relationships/image" Target="../media/image19.png"/><Relationship Id="rId25" Type="http://schemas.openxmlformats.org/officeDocument/2006/relationships/notesSlide" Target="../notesSlides/notesSlide69.xml"/><Relationship Id="rId24" Type="http://schemas.openxmlformats.org/officeDocument/2006/relationships/slideLayout" Target="../slideLayouts/slideLayout35.xml"/><Relationship Id="rId23" Type="http://schemas.openxmlformats.org/officeDocument/2006/relationships/image" Target="../media/image30.png"/><Relationship Id="rId22" Type="http://schemas.openxmlformats.org/officeDocument/2006/relationships/image" Target="../media/image87.png"/><Relationship Id="rId21" Type="http://schemas.openxmlformats.org/officeDocument/2006/relationships/image" Target="../media/image85.png"/><Relationship Id="rId20" Type="http://schemas.openxmlformats.org/officeDocument/2006/relationships/image" Target="../media/image86.png"/><Relationship Id="rId2" Type="http://schemas.openxmlformats.org/officeDocument/2006/relationships/image" Target="../media/image18.png"/><Relationship Id="rId19" Type="http://schemas.openxmlformats.org/officeDocument/2006/relationships/image" Target="../media/image41.png"/><Relationship Id="rId18" Type="http://schemas.openxmlformats.org/officeDocument/2006/relationships/image" Target="../media/image29.png"/><Relationship Id="rId17" Type="http://schemas.openxmlformats.org/officeDocument/2006/relationships/image" Target="../media/image40.png"/><Relationship Id="rId16" Type="http://schemas.openxmlformats.org/officeDocument/2006/relationships/image" Target="../media/image28.png"/><Relationship Id="rId15" Type="http://schemas.openxmlformats.org/officeDocument/2006/relationships/image" Target="../media/image39.png"/><Relationship Id="rId14" Type="http://schemas.openxmlformats.org/officeDocument/2006/relationships/image" Target="../media/image38.png"/><Relationship Id="rId13" Type="http://schemas.openxmlformats.org/officeDocument/2006/relationships/image" Target="../media/image27.png"/><Relationship Id="rId12" Type="http://schemas.openxmlformats.org/officeDocument/2006/relationships/image" Target="../media/image26.png"/><Relationship Id="rId11" Type="http://schemas.openxmlformats.org/officeDocument/2006/relationships/image" Target="../media/image89.png"/><Relationship Id="rId10" Type="http://schemas.openxmlformats.org/officeDocument/2006/relationships/image" Target="../media/image25.png"/><Relationship Id="rId1" Type="http://schemas.openxmlformats.org/officeDocument/2006/relationships/image" Target="../media/image81.png"/></Relationships>
</file>

<file path=ppt/slides/_rels/slide71.xml.rels><?xml version="1.0" encoding="UTF-8" standalone="yes"?>
<Relationships xmlns="http://schemas.openxmlformats.org/package/2006/relationships"><Relationship Id="rId9" Type="http://schemas.openxmlformats.org/officeDocument/2006/relationships/slideLayout" Target="../slideLayouts/slideLayout35.xml"/><Relationship Id="rId8" Type="http://schemas.openxmlformats.org/officeDocument/2006/relationships/slide" Target="slide71.xml"/><Relationship Id="rId7" Type="http://schemas.openxmlformats.org/officeDocument/2006/relationships/slide" Target="slide72.xml"/><Relationship Id="rId6" Type="http://schemas.openxmlformats.org/officeDocument/2006/relationships/slide" Target="slide2.xml"/><Relationship Id="rId5" Type="http://schemas.openxmlformats.org/officeDocument/2006/relationships/slide" Target="slide139.xml"/><Relationship Id="rId4" Type="http://schemas.openxmlformats.org/officeDocument/2006/relationships/slide" Target="slide109.xml"/><Relationship Id="rId3" Type="http://schemas.openxmlformats.org/officeDocument/2006/relationships/slide" Target="slide108.xml"/><Relationship Id="rId2" Type="http://schemas.openxmlformats.org/officeDocument/2006/relationships/slide" Target="slide45.xml"/><Relationship Id="rId10" Type="http://schemas.openxmlformats.org/officeDocument/2006/relationships/notesSlide" Target="../notesSlides/notesSlide70.xml"/><Relationship Id="rId1" Type="http://schemas.openxmlformats.org/officeDocument/2006/relationships/slide" Target="slide4.xml"/></Relationships>
</file>

<file path=ppt/slides/_rels/slide72.xml.rels><?xml version="1.0" encoding="UTF-8" standalone="yes"?>
<Relationships xmlns="http://schemas.openxmlformats.org/package/2006/relationships"><Relationship Id="rId4" Type="http://schemas.openxmlformats.org/officeDocument/2006/relationships/notesSlide" Target="../notesSlides/notesSlide71.xml"/><Relationship Id="rId3" Type="http://schemas.openxmlformats.org/officeDocument/2006/relationships/slideLayout" Target="../slideLayouts/slideLayout35.xml"/><Relationship Id="rId2" Type="http://schemas.openxmlformats.org/officeDocument/2006/relationships/slide" Target="slide93.xml"/><Relationship Id="rId1" Type="http://schemas.openxmlformats.org/officeDocument/2006/relationships/slide" Target="slide74.xml"/></Relationships>
</file>

<file path=ppt/slides/_rels/slide73.xml.rels><?xml version="1.0" encoding="UTF-8" standalone="yes"?>
<Relationships xmlns="http://schemas.openxmlformats.org/package/2006/relationships"><Relationship Id="rId9" Type="http://schemas.openxmlformats.org/officeDocument/2006/relationships/image" Target="../media/image100.png"/><Relationship Id="rId8" Type="http://schemas.microsoft.com/office/2007/relationships/hdphoto" Target="../media/hdphoto2.wdp"/><Relationship Id="rId7" Type="http://schemas.openxmlformats.org/officeDocument/2006/relationships/image" Target="../media/image99.png"/><Relationship Id="rId6" Type="http://schemas.microsoft.com/office/2007/relationships/hdphoto" Target="../media/hdphoto1.wdp"/><Relationship Id="rId5" Type="http://schemas.openxmlformats.org/officeDocument/2006/relationships/image" Target="../media/image98.png"/><Relationship Id="rId4" Type="http://schemas.openxmlformats.org/officeDocument/2006/relationships/image" Target="../media/image97.png"/><Relationship Id="rId3" Type="http://schemas.openxmlformats.org/officeDocument/2006/relationships/image" Target="../media/image96.png"/><Relationship Id="rId2" Type="http://schemas.openxmlformats.org/officeDocument/2006/relationships/image" Target="../media/image95.png"/><Relationship Id="rId12" Type="http://schemas.openxmlformats.org/officeDocument/2006/relationships/notesSlide" Target="../notesSlides/notesSlide72.xml"/><Relationship Id="rId11" Type="http://schemas.openxmlformats.org/officeDocument/2006/relationships/slideLayout" Target="../slideLayouts/slideLayout39.xml"/><Relationship Id="rId10" Type="http://schemas.microsoft.com/office/2007/relationships/hdphoto" Target="../media/hdphoto3.wdp"/><Relationship Id="rId1" Type="http://schemas.openxmlformats.org/officeDocument/2006/relationships/image" Target="../media/image94.png"/></Relationships>
</file>

<file path=ppt/slides/_rels/slide74.xml.rels><?xml version="1.0" encoding="UTF-8" standalone="yes"?>
<Relationships xmlns="http://schemas.openxmlformats.org/package/2006/relationships"><Relationship Id="rId3" Type="http://schemas.openxmlformats.org/officeDocument/2006/relationships/notesSlide" Target="../notesSlides/notesSlide73.xml"/><Relationship Id="rId2" Type="http://schemas.openxmlformats.org/officeDocument/2006/relationships/slideLayout" Target="../slideLayouts/slideLayout35.xml"/><Relationship Id="rId1" Type="http://schemas.openxmlformats.org/officeDocument/2006/relationships/slide" Target="slide93.xml"/></Relationships>
</file>

<file path=ppt/slides/_rels/slide75.xml.rels><?xml version="1.0" encoding="UTF-8" standalone="yes"?>
<Relationships xmlns="http://schemas.openxmlformats.org/package/2006/relationships"><Relationship Id="rId9" Type="http://schemas.openxmlformats.org/officeDocument/2006/relationships/notesSlide" Target="../notesSlides/notesSlide74.xml"/><Relationship Id="rId8" Type="http://schemas.openxmlformats.org/officeDocument/2006/relationships/slideLayout" Target="../slideLayouts/slideLayout40.xml"/><Relationship Id="rId7" Type="http://schemas.openxmlformats.org/officeDocument/2006/relationships/image" Target="../media/image107.png"/><Relationship Id="rId6" Type="http://schemas.openxmlformats.org/officeDocument/2006/relationships/image" Target="../media/image106.png"/><Relationship Id="rId5" Type="http://schemas.openxmlformats.org/officeDocument/2006/relationships/image" Target="../media/image105.png"/><Relationship Id="rId4" Type="http://schemas.openxmlformats.org/officeDocument/2006/relationships/image" Target="../media/image104.png"/><Relationship Id="rId3" Type="http://schemas.openxmlformats.org/officeDocument/2006/relationships/image" Target="../media/image103.png"/><Relationship Id="rId2" Type="http://schemas.openxmlformats.org/officeDocument/2006/relationships/image" Target="../media/image102.png"/><Relationship Id="rId1" Type="http://schemas.openxmlformats.org/officeDocument/2006/relationships/image" Target="../media/image101.png"/></Relationships>
</file>

<file path=ppt/slides/_rels/slide76.xml.rels><?xml version="1.0" encoding="UTF-8" standalone="yes"?>
<Relationships xmlns="http://schemas.openxmlformats.org/package/2006/relationships"><Relationship Id="rId9" Type="http://schemas.openxmlformats.org/officeDocument/2006/relationships/image" Target="../media/image81.png"/><Relationship Id="rId8" Type="http://schemas.openxmlformats.org/officeDocument/2006/relationships/image" Target="../media/image112.png"/><Relationship Id="rId7" Type="http://schemas.openxmlformats.org/officeDocument/2006/relationships/image" Target="../media/image111.png"/><Relationship Id="rId6" Type="http://schemas.openxmlformats.org/officeDocument/2006/relationships/image" Target="../media/image67.png"/><Relationship Id="rId5" Type="http://schemas.openxmlformats.org/officeDocument/2006/relationships/image" Target="../media/image110.png"/><Relationship Id="rId4" Type="http://schemas.openxmlformats.org/officeDocument/2006/relationships/image" Target="../media/image18.png"/><Relationship Id="rId3" Type="http://schemas.openxmlformats.org/officeDocument/2006/relationships/image" Target="../media/image109.png"/><Relationship Id="rId2" Type="http://schemas.openxmlformats.org/officeDocument/2006/relationships/image" Target="../media/image31.png"/><Relationship Id="rId13" Type="http://schemas.openxmlformats.org/officeDocument/2006/relationships/notesSlide" Target="../notesSlides/notesSlide75.xml"/><Relationship Id="rId12" Type="http://schemas.openxmlformats.org/officeDocument/2006/relationships/slideLayout" Target="../slideLayouts/slideLayout40.xml"/><Relationship Id="rId11" Type="http://schemas.openxmlformats.org/officeDocument/2006/relationships/image" Target="../media/image23.png"/><Relationship Id="rId10" Type="http://schemas.openxmlformats.org/officeDocument/2006/relationships/image" Target="../media/image19.png"/><Relationship Id="rId1" Type="http://schemas.openxmlformats.org/officeDocument/2006/relationships/image" Target="../media/image108.png"/></Relationships>
</file>

<file path=ppt/slides/_rels/slide77.xml.rels><?xml version="1.0" encoding="UTF-8" standalone="yes"?>
<Relationships xmlns="http://schemas.openxmlformats.org/package/2006/relationships"><Relationship Id="rId9" Type="http://schemas.openxmlformats.org/officeDocument/2006/relationships/image" Target="../media/image113.png"/><Relationship Id="rId8" Type="http://schemas.openxmlformats.org/officeDocument/2006/relationships/image" Target="../media/image19.png"/><Relationship Id="rId7" Type="http://schemas.openxmlformats.org/officeDocument/2006/relationships/image" Target="../media/image112.png"/><Relationship Id="rId6" Type="http://schemas.openxmlformats.org/officeDocument/2006/relationships/image" Target="../media/image110.png"/><Relationship Id="rId5" Type="http://schemas.openxmlformats.org/officeDocument/2006/relationships/image" Target="../media/image18.png"/><Relationship Id="rId4" Type="http://schemas.openxmlformats.org/officeDocument/2006/relationships/image" Target="../media/image109.png"/><Relationship Id="rId3" Type="http://schemas.openxmlformats.org/officeDocument/2006/relationships/image" Target="../media/image31.png"/><Relationship Id="rId2" Type="http://schemas.openxmlformats.org/officeDocument/2006/relationships/image" Target="../media/image108.png"/><Relationship Id="rId11" Type="http://schemas.openxmlformats.org/officeDocument/2006/relationships/notesSlide" Target="../notesSlides/notesSlide76.xml"/><Relationship Id="rId10" Type="http://schemas.openxmlformats.org/officeDocument/2006/relationships/slideLayout" Target="../slideLayouts/slideLayout40.xml"/><Relationship Id="rId1" Type="http://schemas.openxmlformats.org/officeDocument/2006/relationships/image" Target="../media/image111.png"/></Relationships>
</file>

<file path=ppt/slides/_rels/slide78.xml.rels><?xml version="1.0" encoding="UTF-8" standalone="yes"?>
<Relationships xmlns="http://schemas.openxmlformats.org/package/2006/relationships"><Relationship Id="rId9" Type="http://schemas.openxmlformats.org/officeDocument/2006/relationships/image" Target="../media/image27.png"/><Relationship Id="rId8" Type="http://schemas.openxmlformats.org/officeDocument/2006/relationships/image" Target="../media/image25.png"/><Relationship Id="rId7" Type="http://schemas.openxmlformats.org/officeDocument/2006/relationships/image" Target="../media/image24.png"/><Relationship Id="rId6" Type="http://schemas.openxmlformats.org/officeDocument/2006/relationships/image" Target="../media/image23.png"/><Relationship Id="rId5" Type="http://schemas.openxmlformats.org/officeDocument/2006/relationships/image" Target="../media/image21.png"/><Relationship Id="rId4" Type="http://schemas.openxmlformats.org/officeDocument/2006/relationships/image" Target="../media/image20.png"/><Relationship Id="rId3" Type="http://schemas.openxmlformats.org/officeDocument/2006/relationships/image" Target="../media/image19.png"/><Relationship Id="rId22" Type="http://schemas.openxmlformats.org/officeDocument/2006/relationships/notesSlide" Target="../notesSlides/notesSlide77.xml"/><Relationship Id="rId21" Type="http://schemas.openxmlformats.org/officeDocument/2006/relationships/slideLayout" Target="../slideLayouts/slideLayout40.xml"/><Relationship Id="rId20" Type="http://schemas.openxmlformats.org/officeDocument/2006/relationships/image" Target="../media/image22.png"/><Relationship Id="rId2" Type="http://schemas.openxmlformats.org/officeDocument/2006/relationships/image" Target="../media/image18.png"/><Relationship Id="rId19" Type="http://schemas.openxmlformats.org/officeDocument/2006/relationships/image" Target="../media/image114.png"/><Relationship Id="rId18" Type="http://schemas.openxmlformats.org/officeDocument/2006/relationships/image" Target="../media/image87.png"/><Relationship Id="rId17" Type="http://schemas.openxmlformats.org/officeDocument/2006/relationships/image" Target="../media/image85.png"/><Relationship Id="rId16" Type="http://schemas.openxmlformats.org/officeDocument/2006/relationships/image" Target="../media/image86.png"/><Relationship Id="rId15" Type="http://schemas.openxmlformats.org/officeDocument/2006/relationships/image" Target="../media/image41.png"/><Relationship Id="rId14" Type="http://schemas.openxmlformats.org/officeDocument/2006/relationships/image" Target="../media/image29.png"/><Relationship Id="rId13" Type="http://schemas.openxmlformats.org/officeDocument/2006/relationships/image" Target="../media/image40.png"/><Relationship Id="rId12" Type="http://schemas.openxmlformats.org/officeDocument/2006/relationships/image" Target="../media/image28.png"/><Relationship Id="rId11" Type="http://schemas.openxmlformats.org/officeDocument/2006/relationships/image" Target="../media/image39.png"/><Relationship Id="rId10" Type="http://schemas.openxmlformats.org/officeDocument/2006/relationships/image" Target="../media/image38.png"/><Relationship Id="rId1" Type="http://schemas.openxmlformats.org/officeDocument/2006/relationships/image" Target="../media/image81.png"/></Relationships>
</file>

<file path=ppt/slides/_rels/slide79.xml.rels><?xml version="1.0" encoding="UTF-8" standalone="yes"?>
<Relationships xmlns="http://schemas.openxmlformats.org/package/2006/relationships"><Relationship Id="rId9" Type="http://schemas.openxmlformats.org/officeDocument/2006/relationships/image" Target="../media/image119.jpeg"/><Relationship Id="rId8" Type="http://schemas.openxmlformats.org/officeDocument/2006/relationships/image" Target="../media/image118.png"/><Relationship Id="rId7" Type="http://schemas.openxmlformats.org/officeDocument/2006/relationships/image" Target="../media/image108.png"/><Relationship Id="rId6" Type="http://schemas.openxmlformats.org/officeDocument/2006/relationships/image" Target="../media/image117.png"/><Relationship Id="rId5" Type="http://schemas.openxmlformats.org/officeDocument/2006/relationships/image" Target="../media/image116.png"/><Relationship Id="rId4" Type="http://schemas.openxmlformats.org/officeDocument/2006/relationships/image" Target="../media/image21.png"/><Relationship Id="rId3" Type="http://schemas.openxmlformats.org/officeDocument/2006/relationships/image" Target="../media/image101.png"/><Relationship Id="rId2" Type="http://schemas.openxmlformats.org/officeDocument/2006/relationships/image" Target="../media/image72.png"/><Relationship Id="rId18" Type="http://schemas.openxmlformats.org/officeDocument/2006/relationships/notesSlide" Target="../notesSlides/notesSlide78.xml"/><Relationship Id="rId17" Type="http://schemas.openxmlformats.org/officeDocument/2006/relationships/slideLayout" Target="../slideLayouts/slideLayout40.xml"/><Relationship Id="rId16" Type="http://schemas.openxmlformats.org/officeDocument/2006/relationships/image" Target="../media/image126.png"/><Relationship Id="rId15" Type="http://schemas.openxmlformats.org/officeDocument/2006/relationships/image" Target="../media/image125.GIF"/><Relationship Id="rId14" Type="http://schemas.openxmlformats.org/officeDocument/2006/relationships/image" Target="../media/image124.jpeg"/><Relationship Id="rId13" Type="http://schemas.openxmlformats.org/officeDocument/2006/relationships/image" Target="../media/image123.GIF"/><Relationship Id="rId12" Type="http://schemas.openxmlformats.org/officeDocument/2006/relationships/image" Target="../media/image122.png"/><Relationship Id="rId11" Type="http://schemas.openxmlformats.org/officeDocument/2006/relationships/image" Target="../media/image121.jpeg"/><Relationship Id="rId10" Type="http://schemas.openxmlformats.org/officeDocument/2006/relationships/image" Target="../media/image120.png"/><Relationship Id="rId1" Type="http://schemas.openxmlformats.org/officeDocument/2006/relationships/image" Target="../media/image115.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9.xml"/></Relationships>
</file>

<file path=ppt/slides/_rels/slide80.xml.rels><?xml version="1.0" encoding="UTF-8" standalone="yes"?>
<Relationships xmlns="http://schemas.openxmlformats.org/package/2006/relationships"><Relationship Id="rId9" Type="http://schemas.openxmlformats.org/officeDocument/2006/relationships/image" Target="../media/image107.png"/><Relationship Id="rId8" Type="http://schemas.openxmlformats.org/officeDocument/2006/relationships/image" Target="../media/image72.png"/><Relationship Id="rId7" Type="http://schemas.openxmlformats.org/officeDocument/2006/relationships/image" Target="../media/image21.png"/><Relationship Id="rId6" Type="http://schemas.openxmlformats.org/officeDocument/2006/relationships/image" Target="../media/image117.png"/><Relationship Id="rId5" Type="http://schemas.openxmlformats.org/officeDocument/2006/relationships/image" Target="../media/image131.emf"/><Relationship Id="rId4" Type="http://schemas.openxmlformats.org/officeDocument/2006/relationships/image" Target="../media/image130.wmf"/><Relationship Id="rId3" Type="http://schemas.openxmlformats.org/officeDocument/2006/relationships/image" Target="../media/image129.wmf"/><Relationship Id="rId2" Type="http://schemas.openxmlformats.org/officeDocument/2006/relationships/image" Target="../media/image128.png"/><Relationship Id="rId11" Type="http://schemas.openxmlformats.org/officeDocument/2006/relationships/notesSlide" Target="../notesSlides/notesSlide79.xml"/><Relationship Id="rId10" Type="http://schemas.openxmlformats.org/officeDocument/2006/relationships/slideLayout" Target="../slideLayouts/slideLayout41.xml"/><Relationship Id="rId1" Type="http://schemas.openxmlformats.org/officeDocument/2006/relationships/image" Target="../media/image127.png"/></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41.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41.xml"/></Relationships>
</file>

<file path=ppt/slides/_rels/slide83.xml.rels><?xml version="1.0" encoding="UTF-8" standalone="yes"?>
<Relationships xmlns="http://schemas.openxmlformats.org/package/2006/relationships"><Relationship Id="rId9" Type="http://schemas.openxmlformats.org/officeDocument/2006/relationships/notesSlide" Target="../notesSlides/notesSlide82.xml"/><Relationship Id="rId8" Type="http://schemas.openxmlformats.org/officeDocument/2006/relationships/vmlDrawing" Target="../drawings/vmlDrawing1.vml"/><Relationship Id="rId7" Type="http://schemas.openxmlformats.org/officeDocument/2006/relationships/slideLayout" Target="../slideLayouts/slideLayout41.xml"/><Relationship Id="rId6" Type="http://schemas.openxmlformats.org/officeDocument/2006/relationships/image" Target="../media/image19.png"/><Relationship Id="rId5" Type="http://schemas.openxmlformats.org/officeDocument/2006/relationships/image" Target="../media/image113.png"/><Relationship Id="rId4" Type="http://schemas.openxmlformats.org/officeDocument/2006/relationships/image" Target="../media/image132.emf"/><Relationship Id="rId3" Type="http://schemas.openxmlformats.org/officeDocument/2006/relationships/oleObject" Target="../embeddings/oleObject1.bin"/><Relationship Id="rId2" Type="http://schemas.openxmlformats.org/officeDocument/2006/relationships/image" Target="../media/image114.png"/><Relationship Id="rId1" Type="http://schemas.openxmlformats.org/officeDocument/2006/relationships/image" Target="../media/image131.emf"/></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41.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5.xml"/></Relationships>
</file>

<file path=ppt/slides/_rels/slide86.xml.rels><?xml version="1.0" encoding="UTF-8" standalone="yes"?>
<Relationships xmlns="http://schemas.openxmlformats.org/package/2006/relationships"><Relationship Id="rId4" Type="http://schemas.openxmlformats.org/officeDocument/2006/relationships/notesSlide" Target="../notesSlides/notesSlide85.xml"/><Relationship Id="rId3" Type="http://schemas.openxmlformats.org/officeDocument/2006/relationships/slideLayout" Target="../slideLayouts/slideLayout40.xml"/><Relationship Id="rId2" Type="http://schemas.openxmlformats.org/officeDocument/2006/relationships/image" Target="../media/image134.png"/><Relationship Id="rId1" Type="http://schemas.openxmlformats.org/officeDocument/2006/relationships/image" Target="../media/image133.png"/></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40.xml"/></Relationships>
</file>

<file path=ppt/slides/_rels/slide88.xml.rels><?xml version="1.0" encoding="UTF-8" standalone="yes"?>
<Relationships xmlns="http://schemas.openxmlformats.org/package/2006/relationships"><Relationship Id="rId9" Type="http://schemas.openxmlformats.org/officeDocument/2006/relationships/image" Target="../media/image113.png"/><Relationship Id="rId8" Type="http://schemas.openxmlformats.org/officeDocument/2006/relationships/image" Target="../media/image19.png"/><Relationship Id="rId7" Type="http://schemas.openxmlformats.org/officeDocument/2006/relationships/image" Target="../media/image112.png"/><Relationship Id="rId6" Type="http://schemas.openxmlformats.org/officeDocument/2006/relationships/image" Target="../media/image110.png"/><Relationship Id="rId5" Type="http://schemas.openxmlformats.org/officeDocument/2006/relationships/image" Target="../media/image18.png"/><Relationship Id="rId4" Type="http://schemas.openxmlformats.org/officeDocument/2006/relationships/image" Target="../media/image109.png"/><Relationship Id="rId3" Type="http://schemas.openxmlformats.org/officeDocument/2006/relationships/image" Target="../media/image31.png"/><Relationship Id="rId2" Type="http://schemas.openxmlformats.org/officeDocument/2006/relationships/image" Target="../media/image108.png"/><Relationship Id="rId12" Type="http://schemas.openxmlformats.org/officeDocument/2006/relationships/notesSlide" Target="../notesSlides/notesSlide87.xml"/><Relationship Id="rId11" Type="http://schemas.openxmlformats.org/officeDocument/2006/relationships/slideLayout" Target="../slideLayouts/slideLayout40.xml"/><Relationship Id="rId10" Type="http://schemas.openxmlformats.org/officeDocument/2006/relationships/image" Target="../media/image30.png"/><Relationship Id="rId1" Type="http://schemas.openxmlformats.org/officeDocument/2006/relationships/image" Target="../media/image111.png"/></Relationships>
</file>

<file path=ppt/slides/_rels/slide89.xml.rels><?xml version="1.0" encoding="UTF-8" standalone="yes"?>
<Relationships xmlns="http://schemas.openxmlformats.org/package/2006/relationships"><Relationship Id="rId9" Type="http://schemas.openxmlformats.org/officeDocument/2006/relationships/slideLayout" Target="../slideLayouts/slideLayout42.xml"/><Relationship Id="rId8" Type="http://schemas.openxmlformats.org/officeDocument/2006/relationships/image" Target="../media/image113.png"/><Relationship Id="rId7" Type="http://schemas.openxmlformats.org/officeDocument/2006/relationships/image" Target="../media/image112.png"/><Relationship Id="rId6" Type="http://schemas.openxmlformats.org/officeDocument/2006/relationships/image" Target="../media/image67.png"/><Relationship Id="rId5" Type="http://schemas.openxmlformats.org/officeDocument/2006/relationships/image" Target="../media/image110.png"/><Relationship Id="rId4" Type="http://schemas.openxmlformats.org/officeDocument/2006/relationships/image" Target="../media/image18.png"/><Relationship Id="rId3" Type="http://schemas.openxmlformats.org/officeDocument/2006/relationships/image" Target="../media/image109.png"/><Relationship Id="rId2" Type="http://schemas.openxmlformats.org/officeDocument/2006/relationships/image" Target="../media/image31.png"/><Relationship Id="rId10" Type="http://schemas.openxmlformats.org/officeDocument/2006/relationships/notesSlide" Target="../notesSlides/notesSlide88.xml"/><Relationship Id="rId1" Type="http://schemas.openxmlformats.org/officeDocument/2006/relationships/image" Target="../media/image108.png"/></Relationships>
</file>

<file path=ppt/slides/_rels/slide9.xml.rels><?xml version="1.0" encoding="UTF-8" standalone="yes"?>
<Relationships xmlns="http://schemas.openxmlformats.org/package/2006/relationships"><Relationship Id="rId7" Type="http://schemas.openxmlformats.org/officeDocument/2006/relationships/notesSlide" Target="../notesSlides/notesSlide9.xml"/><Relationship Id="rId6" Type="http://schemas.openxmlformats.org/officeDocument/2006/relationships/slideLayout" Target="../slideLayouts/slideLayout79.xml"/><Relationship Id="rId5" Type="http://schemas.microsoft.com/office/2007/relationships/diagramDrawing" Target="../diagrams/drawing1.xml"/><Relationship Id="rId4" Type="http://schemas.openxmlformats.org/officeDocument/2006/relationships/diagramColors" Target="../diagrams/colors1.xml"/><Relationship Id="rId3" Type="http://schemas.openxmlformats.org/officeDocument/2006/relationships/diagramQuickStyle" Target="../diagrams/quickStyle1.xml"/><Relationship Id="rId2" Type="http://schemas.openxmlformats.org/officeDocument/2006/relationships/diagramLayout" Target="../diagrams/layout1.xml"/><Relationship Id="rId1" Type="http://schemas.openxmlformats.org/officeDocument/2006/relationships/diagramData" Target="../diagrams/data1.xml"/></Relationships>
</file>

<file path=ppt/slides/_rels/slide90.xml.rels><?xml version="1.0" encoding="UTF-8" standalone="yes"?>
<Relationships xmlns="http://schemas.openxmlformats.org/package/2006/relationships"><Relationship Id="rId9" Type="http://schemas.openxmlformats.org/officeDocument/2006/relationships/slideLayout" Target="../slideLayouts/slideLayout42.xml"/><Relationship Id="rId8" Type="http://schemas.openxmlformats.org/officeDocument/2006/relationships/image" Target="../media/image113.png"/><Relationship Id="rId7" Type="http://schemas.openxmlformats.org/officeDocument/2006/relationships/image" Target="../media/image112.png"/><Relationship Id="rId6" Type="http://schemas.openxmlformats.org/officeDocument/2006/relationships/image" Target="../media/image67.png"/><Relationship Id="rId5" Type="http://schemas.openxmlformats.org/officeDocument/2006/relationships/image" Target="../media/image110.png"/><Relationship Id="rId4" Type="http://schemas.openxmlformats.org/officeDocument/2006/relationships/image" Target="../media/image18.png"/><Relationship Id="rId3" Type="http://schemas.openxmlformats.org/officeDocument/2006/relationships/image" Target="../media/image109.png"/><Relationship Id="rId2" Type="http://schemas.openxmlformats.org/officeDocument/2006/relationships/image" Target="../media/image31.png"/><Relationship Id="rId10" Type="http://schemas.openxmlformats.org/officeDocument/2006/relationships/notesSlide" Target="../notesSlides/notesSlide89.xml"/><Relationship Id="rId1" Type="http://schemas.openxmlformats.org/officeDocument/2006/relationships/image" Target="../media/image108.png"/></Relationships>
</file>

<file path=ppt/slides/_rels/slide91.xml.rels><?xml version="1.0" encoding="UTF-8" standalone="yes"?>
<Relationships xmlns="http://schemas.openxmlformats.org/package/2006/relationships"><Relationship Id="rId9" Type="http://schemas.openxmlformats.org/officeDocument/2006/relationships/slideLayout" Target="../slideLayouts/slideLayout42.xml"/><Relationship Id="rId8" Type="http://schemas.openxmlformats.org/officeDocument/2006/relationships/image" Target="../media/image113.png"/><Relationship Id="rId7" Type="http://schemas.openxmlformats.org/officeDocument/2006/relationships/image" Target="../media/image112.png"/><Relationship Id="rId6" Type="http://schemas.openxmlformats.org/officeDocument/2006/relationships/image" Target="../media/image67.png"/><Relationship Id="rId5" Type="http://schemas.openxmlformats.org/officeDocument/2006/relationships/image" Target="../media/image110.png"/><Relationship Id="rId4" Type="http://schemas.openxmlformats.org/officeDocument/2006/relationships/image" Target="../media/image18.png"/><Relationship Id="rId3" Type="http://schemas.openxmlformats.org/officeDocument/2006/relationships/image" Target="../media/image109.png"/><Relationship Id="rId2" Type="http://schemas.openxmlformats.org/officeDocument/2006/relationships/image" Target="../media/image31.png"/><Relationship Id="rId10" Type="http://schemas.openxmlformats.org/officeDocument/2006/relationships/notesSlide" Target="../notesSlides/notesSlide90.xml"/><Relationship Id="rId1" Type="http://schemas.openxmlformats.org/officeDocument/2006/relationships/image" Target="../media/image108.png"/></Relationships>
</file>

<file path=ppt/slides/_rels/slide92.xml.rels><?xml version="1.0" encoding="UTF-8" standalone="yes"?>
<Relationships xmlns="http://schemas.openxmlformats.org/package/2006/relationships"><Relationship Id="rId9" Type="http://schemas.openxmlformats.org/officeDocument/2006/relationships/image" Target="../media/image113.png"/><Relationship Id="rId8" Type="http://schemas.openxmlformats.org/officeDocument/2006/relationships/image" Target="../media/image25.png"/><Relationship Id="rId7" Type="http://schemas.openxmlformats.org/officeDocument/2006/relationships/image" Target="../media/image112.png"/><Relationship Id="rId6" Type="http://schemas.openxmlformats.org/officeDocument/2006/relationships/image" Target="../media/image67.png"/><Relationship Id="rId5" Type="http://schemas.openxmlformats.org/officeDocument/2006/relationships/image" Target="../media/image110.png"/><Relationship Id="rId4" Type="http://schemas.openxmlformats.org/officeDocument/2006/relationships/image" Target="../media/image18.png"/><Relationship Id="rId3" Type="http://schemas.openxmlformats.org/officeDocument/2006/relationships/image" Target="../media/image109.png"/><Relationship Id="rId2" Type="http://schemas.openxmlformats.org/officeDocument/2006/relationships/image" Target="../media/image31.png"/><Relationship Id="rId11" Type="http://schemas.openxmlformats.org/officeDocument/2006/relationships/notesSlide" Target="../notesSlides/notesSlide91.xml"/><Relationship Id="rId10" Type="http://schemas.openxmlformats.org/officeDocument/2006/relationships/slideLayout" Target="../slideLayouts/slideLayout42.xml"/><Relationship Id="rId1" Type="http://schemas.openxmlformats.org/officeDocument/2006/relationships/image" Target="../media/image108.png"/></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92.xml"/><Relationship Id="rId2" Type="http://schemas.openxmlformats.org/officeDocument/2006/relationships/slideLayout" Target="../slideLayouts/slideLayout35.xml"/><Relationship Id="rId1" Type="http://schemas.openxmlformats.org/officeDocument/2006/relationships/slide" Target="slide93.xml"/></Relationships>
</file>

<file path=ppt/slides/_rels/slide94.xml.rels><?xml version="1.0" encoding="UTF-8" standalone="yes"?>
<Relationships xmlns="http://schemas.openxmlformats.org/package/2006/relationships"><Relationship Id="rId9" Type="http://schemas.openxmlformats.org/officeDocument/2006/relationships/image" Target="../media/image143.png"/><Relationship Id="rId8" Type="http://schemas.openxmlformats.org/officeDocument/2006/relationships/image" Target="../media/image142.png"/><Relationship Id="rId7" Type="http://schemas.openxmlformats.org/officeDocument/2006/relationships/image" Target="../media/image141.png"/><Relationship Id="rId6" Type="http://schemas.openxmlformats.org/officeDocument/2006/relationships/image" Target="../media/image140.png"/><Relationship Id="rId5" Type="http://schemas.openxmlformats.org/officeDocument/2006/relationships/image" Target="../media/image139.png"/><Relationship Id="rId4" Type="http://schemas.openxmlformats.org/officeDocument/2006/relationships/image" Target="../media/image138.png"/><Relationship Id="rId32" Type="http://schemas.openxmlformats.org/officeDocument/2006/relationships/notesSlide" Target="../notesSlides/notesSlide93.xml"/><Relationship Id="rId31" Type="http://schemas.openxmlformats.org/officeDocument/2006/relationships/slideLayout" Target="../slideLayouts/slideLayout35.xml"/><Relationship Id="rId30" Type="http://schemas.openxmlformats.org/officeDocument/2006/relationships/image" Target="../media/image31.png"/><Relationship Id="rId3" Type="http://schemas.openxmlformats.org/officeDocument/2006/relationships/image" Target="../media/image137.png"/><Relationship Id="rId29" Type="http://schemas.openxmlformats.org/officeDocument/2006/relationships/image" Target="../media/image39.png"/><Relationship Id="rId28" Type="http://schemas.openxmlformats.org/officeDocument/2006/relationships/image" Target="../media/image157.png"/><Relationship Id="rId27" Type="http://schemas.openxmlformats.org/officeDocument/2006/relationships/image" Target="../media/image156.wmf"/><Relationship Id="rId26" Type="http://schemas.openxmlformats.org/officeDocument/2006/relationships/image" Target="../media/image62.png"/><Relationship Id="rId25" Type="http://schemas.openxmlformats.org/officeDocument/2006/relationships/image" Target="../media/image106.png"/><Relationship Id="rId24" Type="http://schemas.openxmlformats.org/officeDocument/2006/relationships/image" Target="../media/image155.png"/><Relationship Id="rId23" Type="http://schemas.openxmlformats.org/officeDocument/2006/relationships/image" Target="../media/image154.png"/><Relationship Id="rId22" Type="http://schemas.openxmlformats.org/officeDocument/2006/relationships/image" Target="../media/image153.png"/><Relationship Id="rId21" Type="http://schemas.openxmlformats.org/officeDocument/2006/relationships/image" Target="../media/image152.png"/><Relationship Id="rId20" Type="http://schemas.openxmlformats.org/officeDocument/2006/relationships/image" Target="../media/image111.png"/><Relationship Id="rId2" Type="http://schemas.openxmlformats.org/officeDocument/2006/relationships/image" Target="../media/image136.png"/><Relationship Id="rId19" Type="http://schemas.openxmlformats.org/officeDocument/2006/relationships/image" Target="../media/image151.png"/><Relationship Id="rId18" Type="http://schemas.openxmlformats.org/officeDocument/2006/relationships/image" Target="../media/image150.png"/><Relationship Id="rId17" Type="http://schemas.openxmlformats.org/officeDocument/2006/relationships/image" Target="../media/image20.png"/><Relationship Id="rId16" Type="http://schemas.openxmlformats.org/officeDocument/2006/relationships/image" Target="../media/image149.png"/><Relationship Id="rId15" Type="http://schemas.openxmlformats.org/officeDocument/2006/relationships/image" Target="../media/image148.png"/><Relationship Id="rId14" Type="http://schemas.microsoft.com/office/2007/relationships/hdphoto" Target="../media/hdphoto4.wdp"/><Relationship Id="rId13" Type="http://schemas.openxmlformats.org/officeDocument/2006/relationships/image" Target="../media/image147.png"/><Relationship Id="rId12" Type="http://schemas.openxmlformats.org/officeDocument/2006/relationships/image" Target="../media/image146.png"/><Relationship Id="rId11" Type="http://schemas.openxmlformats.org/officeDocument/2006/relationships/image" Target="../media/image145.png"/><Relationship Id="rId10" Type="http://schemas.openxmlformats.org/officeDocument/2006/relationships/image" Target="../media/image144.png"/><Relationship Id="rId1" Type="http://schemas.openxmlformats.org/officeDocument/2006/relationships/image" Target="../media/image135.png"/></Relationships>
</file>

<file path=ppt/slides/_rels/slide95.xml.rels><?xml version="1.0" encoding="UTF-8" standalone="yes"?>
<Relationships xmlns="http://schemas.openxmlformats.org/package/2006/relationships"><Relationship Id="rId9" Type="http://schemas.openxmlformats.org/officeDocument/2006/relationships/image" Target="../media/image131.emf"/><Relationship Id="rId8" Type="http://schemas.openxmlformats.org/officeDocument/2006/relationships/image" Target="../media/image115.png"/><Relationship Id="rId7" Type="http://schemas.openxmlformats.org/officeDocument/2006/relationships/image" Target="../media/image106.png"/><Relationship Id="rId6" Type="http://schemas.openxmlformats.org/officeDocument/2006/relationships/image" Target="../media/image72.png"/><Relationship Id="rId5" Type="http://schemas.openxmlformats.org/officeDocument/2006/relationships/image" Target="../media/image101.png"/><Relationship Id="rId4" Type="http://schemas.openxmlformats.org/officeDocument/2006/relationships/image" Target="../media/image117.png"/><Relationship Id="rId3" Type="http://schemas.openxmlformats.org/officeDocument/2006/relationships/image" Target="../media/image160.png"/><Relationship Id="rId2" Type="http://schemas.openxmlformats.org/officeDocument/2006/relationships/image" Target="../media/image159.png"/><Relationship Id="rId17" Type="http://schemas.openxmlformats.org/officeDocument/2006/relationships/notesSlide" Target="../notesSlides/notesSlide94.xml"/><Relationship Id="rId16" Type="http://schemas.openxmlformats.org/officeDocument/2006/relationships/slideLayout" Target="../slideLayouts/slideLayout40.xml"/><Relationship Id="rId15" Type="http://schemas.openxmlformats.org/officeDocument/2006/relationships/image" Target="../media/image165.png"/><Relationship Id="rId14" Type="http://schemas.openxmlformats.org/officeDocument/2006/relationships/image" Target="../media/image114.png"/><Relationship Id="rId13" Type="http://schemas.openxmlformats.org/officeDocument/2006/relationships/image" Target="../media/image164.png"/><Relationship Id="rId12" Type="http://schemas.openxmlformats.org/officeDocument/2006/relationships/image" Target="../media/image163.png"/><Relationship Id="rId11" Type="http://schemas.openxmlformats.org/officeDocument/2006/relationships/image" Target="../media/image162.png"/><Relationship Id="rId10" Type="http://schemas.openxmlformats.org/officeDocument/2006/relationships/image" Target="../media/image161.png"/><Relationship Id="rId1" Type="http://schemas.openxmlformats.org/officeDocument/2006/relationships/image" Target="../media/image158.png"/></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5.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5.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5.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3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4"/>
          <p:cNvSpPr>
            <a:spLocks noGrp="1"/>
          </p:cNvSpPr>
          <p:nvPr>
            <p:ph type="title"/>
          </p:nvPr>
        </p:nvSpPr>
        <p:spPr>
          <a:xfrm>
            <a:off x="642552" y="1311621"/>
            <a:ext cx="8166486" cy="1913890"/>
          </a:xfrm>
        </p:spPr>
        <p:txBody>
          <a:bodyPr/>
          <a:lstStyle/>
          <a:p>
            <a:pPr>
              <a:lnSpc>
                <a:spcPct val="150000"/>
              </a:lnSpc>
            </a:pPr>
            <a:r>
              <a:rPr lang="zh-CN" altLang="en-US" sz="4000" dirty="0" smtClean="0"/>
              <a:t>敏捷园区网解决方案技术</a:t>
            </a:r>
            <a:br>
              <a:rPr lang="en-US" altLang="zh-CN" sz="4000" dirty="0" smtClean="0"/>
            </a:br>
            <a:endParaRPr lang="zh-CN" altLang="en-US" sz="4000" dirty="0">
              <a:latin typeface="微软雅黑" panose="020B0503020204020204" pitchFamily="34" charset="-122"/>
              <a:ea typeface="微软雅黑" panose="020B0503020204020204" pitchFamily="34" charset="-122"/>
            </a:endParaRPr>
          </a:p>
        </p:txBody>
      </p:sp>
      <p:sp>
        <p:nvSpPr>
          <p:cNvPr id="3" name="TextBox 2"/>
          <p:cNvSpPr txBox="1"/>
          <p:nvPr/>
        </p:nvSpPr>
        <p:spPr>
          <a:xfrm>
            <a:off x="629034" y="3007148"/>
            <a:ext cx="4239527" cy="461665"/>
          </a:xfrm>
          <a:prstGeom prst="rect">
            <a:avLst/>
          </a:prstGeom>
          <a:noFill/>
        </p:spPr>
        <p:txBody>
          <a:bodyPr wrap="square" rtlCol="0">
            <a:spAutoFit/>
          </a:bodyPr>
          <a:lstStyle/>
          <a:p>
            <a:r>
              <a:rPr lang="zh-CN" altLang="en-US" sz="2400" b="1" dirty="0" smtClean="0">
                <a:solidFill>
                  <a:schemeClr val="bg1"/>
                </a:solidFill>
                <a:latin typeface="微软雅黑" panose="020B0503020204020204" pitchFamily="34" charset="-122"/>
                <a:ea typeface="微软雅黑" panose="020B0503020204020204" pitchFamily="34" charset="-122"/>
              </a:rPr>
              <a:t>企业网络产品线解决方案部</a:t>
            </a:r>
            <a:endParaRPr lang="zh-CN" altLang="en-US" sz="2400" b="1" dirty="0">
              <a:solidFill>
                <a:schemeClr val="bg1"/>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技术分析：“动态</a:t>
            </a:r>
            <a:r>
              <a:rPr lang="en-US" altLang="zh-CN" dirty="0" smtClean="0">
                <a:latin typeface="微软雅黑" panose="020B0503020204020204" pitchFamily="34" charset="-122"/>
                <a:ea typeface="微软雅黑" panose="020B0503020204020204" pitchFamily="34" charset="-122"/>
              </a:rPr>
              <a:t>VLAN+</a:t>
            </a:r>
            <a:r>
              <a:rPr lang="zh-CN" altLang="en-US" dirty="0" smtClean="0">
                <a:latin typeface="微软雅黑" panose="020B0503020204020204" pitchFamily="34" charset="-122"/>
                <a:ea typeface="微软雅黑" panose="020B0503020204020204" pitchFamily="34" charset="-122"/>
              </a:rPr>
              <a:t>静态</a:t>
            </a:r>
            <a:r>
              <a:rPr lang="en-US" altLang="zh-CN" dirty="0" smtClean="0">
                <a:latin typeface="微软雅黑" panose="020B0503020204020204" pitchFamily="34" charset="-122"/>
                <a:ea typeface="微软雅黑" panose="020B0503020204020204" pitchFamily="34" charset="-122"/>
              </a:rPr>
              <a:t>ACL</a:t>
            </a:r>
            <a:r>
              <a:rPr lang="zh-CN" altLang="en-US" dirty="0" smtClean="0">
                <a:latin typeface="微软雅黑" panose="020B0503020204020204" pitchFamily="34" charset="-122"/>
                <a:ea typeface="微软雅黑" panose="020B0503020204020204" pitchFamily="34" charset="-122"/>
              </a:rPr>
              <a:t>”能否实现策略随行？</a:t>
            </a:r>
            <a:endParaRPr lang="zh-CN" altLang="en-US" dirty="0">
              <a:latin typeface="微软雅黑" panose="020B0503020204020204" pitchFamily="34" charset="-122"/>
              <a:ea typeface="微软雅黑" panose="020B0503020204020204" pitchFamily="34" charset="-122"/>
            </a:endParaRPr>
          </a:p>
        </p:txBody>
      </p:sp>
      <p:sp>
        <p:nvSpPr>
          <p:cNvPr id="47" name="矩形 46"/>
          <p:cNvSpPr/>
          <p:nvPr/>
        </p:nvSpPr>
        <p:spPr bwMode="auto">
          <a:xfrm>
            <a:off x="4640002" y="1310234"/>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汇聚交换机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1</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网关</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48" name="矩形 47"/>
          <p:cNvSpPr/>
          <p:nvPr/>
        </p:nvSpPr>
        <p:spPr bwMode="auto">
          <a:xfrm>
            <a:off x="6584916" y="1310234"/>
            <a:ext cx="1124858"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汇聚交换机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2</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网关</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49" name="矩形 48"/>
          <p:cNvSpPr/>
          <p:nvPr/>
        </p:nvSpPr>
        <p:spPr bwMode="auto">
          <a:xfrm>
            <a:off x="3730899" y="1896964"/>
            <a:ext cx="1567543" cy="1042179"/>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接入交换机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A</a:t>
            </a:r>
            <a:r>
              <a:rPr lang="zh-CN" altLang="en-US" sz="1000" kern="0" dirty="0" smtClean="0">
                <a:solidFill>
                  <a:sysClr val="windowText" lastClr="000000"/>
                </a:solidFill>
                <a:latin typeface="Arial" panose="020B0604020202020204" pitchFamily="34" charset="0"/>
                <a:ea typeface="宋体" panose="02010600030101010101" pitchFamily="2" charset="-122"/>
              </a:rPr>
              <a:t>（二层）</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认证点</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50" name="矩形 49"/>
          <p:cNvSpPr/>
          <p:nvPr/>
        </p:nvSpPr>
        <p:spPr bwMode="auto">
          <a:xfrm>
            <a:off x="5429071" y="1896964"/>
            <a:ext cx="1567543" cy="1034922"/>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接入交换机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B</a:t>
            </a:r>
            <a:r>
              <a:rPr lang="zh-CN" altLang="en-US" sz="1000" kern="0" dirty="0" smtClean="0">
                <a:solidFill>
                  <a:sysClr val="windowText" lastClr="000000"/>
                </a:solidFill>
                <a:latin typeface="Arial" panose="020B0604020202020204" pitchFamily="34" charset="0"/>
                <a:ea typeface="宋体" panose="02010600030101010101" pitchFamily="2" charset="-122"/>
              </a:rPr>
              <a:t>（二层）</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认证点</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cxnSp>
        <p:nvCxnSpPr>
          <p:cNvPr id="51" name="直接连接符 50"/>
          <p:cNvCxnSpPr>
            <a:stCxn id="49" idx="0"/>
            <a:endCxn id="47" idx="2"/>
          </p:cNvCxnSpPr>
          <p:nvPr/>
        </p:nvCxnSpPr>
        <p:spPr bwMode="auto">
          <a:xfrm flipV="1">
            <a:off x="4514671" y="1670274"/>
            <a:ext cx="758063" cy="226690"/>
          </a:xfrm>
          <a:prstGeom prst="line">
            <a:avLst/>
          </a:prstGeom>
          <a:ln w="12700"/>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cxnSp>
        <p:nvCxnSpPr>
          <p:cNvPr id="52" name="直接连接符 51"/>
          <p:cNvCxnSpPr>
            <a:stCxn id="50" idx="0"/>
            <a:endCxn id="47" idx="2"/>
          </p:cNvCxnSpPr>
          <p:nvPr/>
        </p:nvCxnSpPr>
        <p:spPr bwMode="auto">
          <a:xfrm flipH="1" flipV="1">
            <a:off x="5272734" y="1670274"/>
            <a:ext cx="940109" cy="226690"/>
          </a:xfrm>
          <a:prstGeom prst="line">
            <a:avLst/>
          </a:prstGeom>
          <a:ln w="12700"/>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cxnSp>
        <p:nvCxnSpPr>
          <p:cNvPr id="53" name="直接连接符 52"/>
          <p:cNvCxnSpPr>
            <a:stCxn id="60" idx="0"/>
            <a:endCxn id="48" idx="2"/>
          </p:cNvCxnSpPr>
          <p:nvPr/>
        </p:nvCxnSpPr>
        <p:spPr bwMode="auto">
          <a:xfrm flipH="1" flipV="1">
            <a:off x="7147345" y="1670274"/>
            <a:ext cx="763670" cy="226690"/>
          </a:xfrm>
          <a:prstGeom prst="line">
            <a:avLst/>
          </a:prstGeom>
          <a:ln w="12700"/>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sp>
        <p:nvSpPr>
          <p:cNvPr id="60" name="矩形 59"/>
          <p:cNvSpPr/>
          <p:nvPr/>
        </p:nvSpPr>
        <p:spPr bwMode="auto">
          <a:xfrm>
            <a:off x="7127243" y="1896964"/>
            <a:ext cx="1567543" cy="1036736"/>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接入交换机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C</a:t>
            </a:r>
            <a:r>
              <a:rPr lang="zh-CN" altLang="en-US" sz="1000" kern="0" dirty="0" smtClean="0">
                <a:solidFill>
                  <a:sysClr val="windowText" lastClr="000000"/>
                </a:solidFill>
                <a:latin typeface="Arial" panose="020B0604020202020204" pitchFamily="34" charset="0"/>
                <a:ea typeface="宋体" panose="02010600030101010101" pitchFamily="2" charset="-122"/>
              </a:rPr>
              <a:t>（二层）</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认证点</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cxnSp>
        <p:nvCxnSpPr>
          <p:cNvPr id="64" name="直接连接符 63"/>
          <p:cNvCxnSpPr>
            <a:stCxn id="47" idx="0"/>
            <a:endCxn id="98" idx="2"/>
          </p:cNvCxnSpPr>
          <p:nvPr/>
        </p:nvCxnSpPr>
        <p:spPr bwMode="auto">
          <a:xfrm flipV="1">
            <a:off x="5272734" y="1149028"/>
            <a:ext cx="990671" cy="161206"/>
          </a:xfrm>
          <a:prstGeom prst="line">
            <a:avLst/>
          </a:prstGeom>
          <a:noFill/>
          <a:ln w="19050" cap="flat" cmpd="sng" algn="ctr">
            <a:solidFill>
              <a:sysClr val="windowText" lastClr="000000">
                <a:shade val="95000"/>
                <a:satMod val="105000"/>
              </a:sys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8" name="矩形 97"/>
          <p:cNvSpPr/>
          <p:nvPr/>
        </p:nvSpPr>
        <p:spPr bwMode="auto">
          <a:xfrm>
            <a:off x="5630673" y="788988"/>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核心交换机</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cxnSp>
        <p:nvCxnSpPr>
          <p:cNvPr id="103" name="直接连接符 102"/>
          <p:cNvCxnSpPr>
            <a:stCxn id="48" idx="0"/>
            <a:endCxn id="98" idx="2"/>
          </p:cNvCxnSpPr>
          <p:nvPr/>
        </p:nvCxnSpPr>
        <p:spPr bwMode="auto">
          <a:xfrm flipH="1" flipV="1">
            <a:off x="6263405" y="1149028"/>
            <a:ext cx="883940" cy="161206"/>
          </a:xfrm>
          <a:prstGeom prst="line">
            <a:avLst/>
          </a:prstGeom>
          <a:noFill/>
          <a:ln w="19050" cap="flat" cmpd="sng" algn="ctr">
            <a:solidFill>
              <a:sysClr val="windowText" lastClr="000000">
                <a:shade val="95000"/>
                <a:satMod val="105000"/>
              </a:sys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6" name="矩形 125"/>
          <p:cNvSpPr/>
          <p:nvPr/>
        </p:nvSpPr>
        <p:spPr bwMode="auto">
          <a:xfrm>
            <a:off x="3739960" y="788988"/>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认证中心</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127" name="矩形 126"/>
          <p:cNvSpPr/>
          <p:nvPr/>
        </p:nvSpPr>
        <p:spPr bwMode="auto">
          <a:xfrm>
            <a:off x="7408673" y="788988"/>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资源</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cxnSp>
        <p:nvCxnSpPr>
          <p:cNvPr id="141" name="直接箭头连接符 140"/>
          <p:cNvCxnSpPr>
            <a:stCxn id="126" idx="2"/>
            <a:endCxn id="49" idx="0"/>
          </p:cNvCxnSpPr>
          <p:nvPr/>
        </p:nvCxnSpPr>
        <p:spPr bwMode="auto">
          <a:xfrm>
            <a:off x="4372692" y="1149028"/>
            <a:ext cx="141979" cy="747936"/>
          </a:xfrm>
          <a:prstGeom prst="straightConnector1">
            <a:avLst/>
          </a:prstGeom>
          <a:ln>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sp>
        <p:nvSpPr>
          <p:cNvPr id="143" name="TextBox 142"/>
          <p:cNvSpPr txBox="1"/>
          <p:nvPr/>
        </p:nvSpPr>
        <p:spPr>
          <a:xfrm>
            <a:off x="3651250" y="1238251"/>
            <a:ext cx="800100" cy="646331"/>
          </a:xfrm>
          <a:prstGeom prst="rect">
            <a:avLst/>
          </a:prstGeom>
          <a:noFill/>
        </p:spPr>
        <p:txBody>
          <a:bodyPr wrap="square" rtlCol="0">
            <a:spAutoFit/>
          </a:bodyPr>
          <a:lstStyle/>
          <a:p>
            <a:pPr fontAlgn="auto">
              <a:spcBef>
                <a:spcPts val="0"/>
              </a:spcBef>
              <a:spcAft>
                <a:spcPts val="0"/>
              </a:spcAft>
              <a:defRPr/>
            </a:pPr>
            <a:r>
              <a:rPr lang="zh-CN" altLang="en-US" sz="1200" b="1" kern="0" dirty="0" smtClean="0">
                <a:solidFill>
                  <a:sysClr val="windowText" lastClr="000000"/>
                </a:solidFill>
              </a:rPr>
              <a:t>用户认证后分配</a:t>
            </a:r>
            <a:r>
              <a:rPr lang="en-US" altLang="zh-CN" sz="1200" b="1" kern="0" dirty="0" smtClean="0">
                <a:solidFill>
                  <a:sysClr val="windowText" lastClr="000000"/>
                </a:solidFill>
              </a:rPr>
              <a:t>VLAN</a:t>
            </a:r>
            <a:endParaRPr lang="zh-CN" altLang="en-US" sz="1200" b="1" kern="0" dirty="0">
              <a:solidFill>
                <a:sysClr val="windowText" lastClr="000000"/>
              </a:solidFill>
            </a:endParaRPr>
          </a:p>
        </p:txBody>
      </p:sp>
      <p:sp>
        <p:nvSpPr>
          <p:cNvPr id="144" name="TextBox 143"/>
          <p:cNvSpPr txBox="1"/>
          <p:nvPr/>
        </p:nvSpPr>
        <p:spPr>
          <a:xfrm>
            <a:off x="1543049" y="3077029"/>
            <a:ext cx="7265989" cy="1577521"/>
          </a:xfrm>
          <a:prstGeom prst="rect">
            <a:avLst/>
          </a:prstGeom>
          <a:noFill/>
          <a:ln>
            <a:solidFill>
              <a:srgbClr val="FF0000"/>
            </a:solidFill>
          </a:ln>
        </p:spPr>
        <p:txBody>
          <a:bodyPr wrap="square" rtlCol="0">
            <a:noAutofit/>
          </a:bodyPr>
          <a:lstStyle/>
          <a:p>
            <a:pPr marL="180975" indent="-180975">
              <a:lnSpc>
                <a:spcPct val="120000"/>
              </a:lnSpc>
              <a:buFont typeface="Arial" panose="020B0604020202020204" pitchFamily="34" charset="0"/>
              <a:buChar char="•"/>
            </a:pPr>
            <a:r>
              <a:rPr lang="zh-CN" altLang="en-US" sz="900" b="1" dirty="0" smtClean="0">
                <a:solidFill>
                  <a:prstClr val="black"/>
                </a:solidFill>
              </a:rPr>
              <a:t>传统方案技术思想：</a:t>
            </a:r>
            <a:endParaRPr lang="en-US" altLang="zh-CN" sz="900" b="1"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在交换机上预先配置静态</a:t>
            </a:r>
            <a:r>
              <a:rPr lang="en-US" altLang="zh-CN" sz="900" dirty="0" smtClean="0">
                <a:solidFill>
                  <a:prstClr val="black"/>
                </a:solidFill>
              </a:rPr>
              <a:t>ACL</a:t>
            </a:r>
            <a:r>
              <a:rPr lang="zh-CN" altLang="en-US" sz="900" dirty="0" smtClean="0">
                <a:solidFill>
                  <a:prstClr val="black"/>
                </a:solidFill>
              </a:rPr>
              <a:t>，</a:t>
            </a:r>
            <a:r>
              <a:rPr lang="en-US" altLang="zh-CN" sz="900" dirty="0" smtClean="0">
                <a:solidFill>
                  <a:prstClr val="black"/>
                </a:solidFill>
              </a:rPr>
              <a:t>ACL</a:t>
            </a:r>
            <a:r>
              <a:rPr lang="zh-CN" altLang="en-US" sz="900" dirty="0" smtClean="0">
                <a:solidFill>
                  <a:prstClr val="black"/>
                </a:solidFill>
              </a:rPr>
              <a:t>中描述了允许或禁止访问的服务器</a:t>
            </a:r>
            <a:r>
              <a:rPr lang="en-US" altLang="zh-CN" sz="900" dirty="0" smtClean="0">
                <a:solidFill>
                  <a:prstClr val="black"/>
                </a:solidFill>
              </a:rPr>
              <a:t>IP</a:t>
            </a:r>
            <a:r>
              <a:rPr lang="zh-CN" altLang="en-US" sz="900" dirty="0" smtClean="0">
                <a:solidFill>
                  <a:prstClr val="black"/>
                </a:solidFill>
              </a:rPr>
              <a:t>网段，并与</a:t>
            </a:r>
            <a:r>
              <a:rPr lang="en-US" altLang="zh-CN" sz="900" dirty="0" smtClean="0">
                <a:solidFill>
                  <a:prstClr val="black"/>
                </a:solidFill>
              </a:rPr>
              <a:t>VLAN</a:t>
            </a:r>
            <a:r>
              <a:rPr lang="zh-CN" altLang="en-US" sz="900" dirty="0" smtClean="0">
                <a:solidFill>
                  <a:prstClr val="black"/>
                </a:solidFill>
              </a:rPr>
              <a:t>绑定。</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在用户认证上线时，认证中心结合用户身份和接入位置，分配至不同的</a:t>
            </a:r>
            <a:r>
              <a:rPr lang="en-US" altLang="zh-CN" sz="900" dirty="0" smtClean="0">
                <a:solidFill>
                  <a:prstClr val="black"/>
                </a:solidFill>
              </a:rPr>
              <a:t>VLAN</a:t>
            </a:r>
            <a:r>
              <a:rPr lang="zh-CN" altLang="en-US" sz="900" dirty="0" smtClean="0">
                <a:solidFill>
                  <a:prstClr val="black"/>
                </a:solidFill>
              </a:rPr>
              <a:t>。</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不同</a:t>
            </a:r>
            <a:r>
              <a:rPr lang="en-US" altLang="zh-CN" sz="900" dirty="0" smtClean="0">
                <a:solidFill>
                  <a:prstClr val="black"/>
                </a:solidFill>
              </a:rPr>
              <a:t>VLAN</a:t>
            </a:r>
            <a:r>
              <a:rPr lang="zh-CN" altLang="en-US" sz="900" dirty="0" smtClean="0">
                <a:solidFill>
                  <a:prstClr val="black"/>
                </a:solidFill>
              </a:rPr>
              <a:t>内的用户因为绑定的</a:t>
            </a:r>
            <a:r>
              <a:rPr lang="en-US" altLang="zh-CN" sz="900" dirty="0" smtClean="0">
                <a:solidFill>
                  <a:prstClr val="black"/>
                </a:solidFill>
              </a:rPr>
              <a:t>ACL</a:t>
            </a:r>
            <a:r>
              <a:rPr lang="zh-CN" altLang="en-US" sz="900" dirty="0" smtClean="0">
                <a:solidFill>
                  <a:prstClr val="black"/>
                </a:solidFill>
              </a:rPr>
              <a:t>不同，所获得的网络访问权限也不同。</a:t>
            </a:r>
            <a:endParaRPr lang="en-US" altLang="zh-CN" sz="900" dirty="0" smtClean="0">
              <a:solidFill>
                <a:prstClr val="black"/>
              </a:solidFill>
            </a:endParaRPr>
          </a:p>
          <a:p>
            <a:pPr marL="180975" indent="-180975">
              <a:lnSpc>
                <a:spcPct val="120000"/>
              </a:lnSpc>
              <a:buFont typeface="Arial" panose="020B0604020202020204" pitchFamily="34" charset="0"/>
              <a:buChar char="•"/>
            </a:pPr>
            <a:r>
              <a:rPr lang="zh-CN" altLang="en-US" sz="900" b="1" dirty="0" smtClean="0">
                <a:solidFill>
                  <a:prstClr val="black"/>
                </a:solidFill>
              </a:rPr>
              <a:t>传统方案问题</a:t>
            </a:r>
            <a:r>
              <a:rPr lang="zh-CN" altLang="en-US" sz="900" dirty="0" smtClean="0">
                <a:solidFill>
                  <a:prstClr val="black"/>
                </a:solidFill>
              </a:rPr>
              <a:t>：</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根据用户可能的接入位置，授权策略需要配置多条。预配置工作量大，从管理角度看实际并未做到位置无关。</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需要提前在每台交换机上创建</a:t>
            </a:r>
            <a:r>
              <a:rPr lang="en-US" altLang="zh-CN" sz="900" dirty="0" smtClean="0">
                <a:solidFill>
                  <a:prstClr val="black"/>
                </a:solidFill>
              </a:rPr>
              <a:t>VLAN</a:t>
            </a:r>
            <a:r>
              <a:rPr lang="zh-CN" altLang="en-US" sz="900" dirty="0" smtClean="0">
                <a:solidFill>
                  <a:prstClr val="black"/>
                </a:solidFill>
              </a:rPr>
              <a:t>并配置静态</a:t>
            </a:r>
            <a:r>
              <a:rPr lang="en-US" altLang="zh-CN" sz="900" dirty="0" smtClean="0">
                <a:solidFill>
                  <a:prstClr val="black"/>
                </a:solidFill>
              </a:rPr>
              <a:t>ACL</a:t>
            </a:r>
            <a:r>
              <a:rPr lang="zh-CN" altLang="en-US" sz="900" dirty="0" smtClean="0">
                <a:solidFill>
                  <a:prstClr val="black"/>
                </a:solidFill>
              </a:rPr>
              <a:t>，存在大量配置工作量，后续</a:t>
            </a:r>
            <a:r>
              <a:rPr lang="en-US" altLang="zh-CN" sz="900" dirty="0" smtClean="0">
                <a:solidFill>
                  <a:prstClr val="black"/>
                </a:solidFill>
              </a:rPr>
              <a:t>ACL</a:t>
            </a:r>
            <a:r>
              <a:rPr lang="zh-CN" altLang="en-US" sz="900" dirty="0" smtClean="0">
                <a:solidFill>
                  <a:prstClr val="black"/>
                </a:solidFill>
              </a:rPr>
              <a:t>维护难以为继。</a:t>
            </a:r>
            <a:endParaRPr lang="zh-CN" altLang="en-US" sz="900"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每类用户对应一个或多个</a:t>
            </a:r>
            <a:r>
              <a:rPr lang="en-US" altLang="zh-CN" sz="900" dirty="0" smtClean="0">
                <a:solidFill>
                  <a:prstClr val="black"/>
                </a:solidFill>
              </a:rPr>
              <a:t>VLAN</a:t>
            </a:r>
            <a:r>
              <a:rPr lang="zh-CN" altLang="en-US" sz="900" dirty="0" smtClean="0">
                <a:solidFill>
                  <a:prstClr val="black"/>
                </a:solidFill>
              </a:rPr>
              <a:t>。例如本例中，每增加一个用户类型，每个接入交换机都需要增加一个</a:t>
            </a:r>
            <a:r>
              <a:rPr lang="en-US" altLang="zh-CN" sz="900" dirty="0" smtClean="0">
                <a:solidFill>
                  <a:prstClr val="black"/>
                </a:solidFill>
              </a:rPr>
              <a:t>VLAN</a:t>
            </a:r>
            <a:r>
              <a:rPr lang="zh-CN" altLang="en-US" sz="900" dirty="0" smtClean="0">
                <a:solidFill>
                  <a:prstClr val="black"/>
                </a:solidFill>
              </a:rPr>
              <a:t>，网关上要新增预留三个网段。实际部署时，增删用户类型难以操作，网络运行时会有大量</a:t>
            </a:r>
            <a:r>
              <a:rPr lang="en-US" altLang="zh-CN" sz="900" dirty="0" smtClean="0">
                <a:solidFill>
                  <a:prstClr val="black"/>
                </a:solidFill>
              </a:rPr>
              <a:t>VLAN</a:t>
            </a:r>
            <a:r>
              <a:rPr lang="zh-CN" altLang="en-US" sz="900" dirty="0" smtClean="0">
                <a:solidFill>
                  <a:prstClr val="black"/>
                </a:solidFill>
              </a:rPr>
              <a:t>和</a:t>
            </a:r>
            <a:r>
              <a:rPr lang="en-US" altLang="zh-CN" sz="900" dirty="0" smtClean="0">
                <a:solidFill>
                  <a:prstClr val="black"/>
                </a:solidFill>
              </a:rPr>
              <a:t>IP</a:t>
            </a:r>
            <a:r>
              <a:rPr lang="zh-CN" altLang="en-US" sz="900" dirty="0" smtClean="0">
                <a:solidFill>
                  <a:prstClr val="black"/>
                </a:solidFill>
              </a:rPr>
              <a:t>网段闲置。</a:t>
            </a:r>
            <a:endParaRPr lang="zh-CN" altLang="en-US" sz="900" dirty="0">
              <a:solidFill>
                <a:prstClr val="black"/>
              </a:solidFill>
            </a:endParaRPr>
          </a:p>
        </p:txBody>
      </p:sp>
      <p:sp>
        <p:nvSpPr>
          <p:cNvPr id="145" name="任意多边形 144"/>
          <p:cNvSpPr/>
          <p:nvPr/>
        </p:nvSpPr>
        <p:spPr bwMode="auto">
          <a:xfrm rot="5400000">
            <a:off x="2257653" y="1272616"/>
            <a:ext cx="1968501" cy="1001249"/>
          </a:xfrm>
          <a:custGeom>
            <a:avLst/>
            <a:gdLst>
              <a:gd name="connsiteX0" fmla="*/ 0 w 2554289"/>
              <a:gd name="connsiteY0" fmla="*/ 1115483 h 1115483"/>
              <a:gd name="connsiteX1" fmla="*/ 783694 w 2554289"/>
              <a:gd name="connsiteY1" fmla="*/ 0 h 1115483"/>
              <a:gd name="connsiteX2" fmla="*/ 1770595 w 2554289"/>
              <a:gd name="connsiteY2" fmla="*/ 0 h 1115483"/>
              <a:gd name="connsiteX3" fmla="*/ 2554289 w 2554289"/>
              <a:gd name="connsiteY3" fmla="*/ 1115483 h 1115483"/>
              <a:gd name="connsiteX4" fmla="*/ 0 w 2554289"/>
              <a:gd name="connsiteY4" fmla="*/ 1115483 h 1115483"/>
              <a:gd name="connsiteX0-1" fmla="*/ 0 w 2554289"/>
              <a:gd name="connsiteY0-2" fmla="*/ 1115483 h 1115483"/>
              <a:gd name="connsiteX1-3" fmla="*/ 783694 w 2554289"/>
              <a:gd name="connsiteY1-4" fmla="*/ 0 h 1115483"/>
              <a:gd name="connsiteX2-5" fmla="*/ 2465920 w 2554289"/>
              <a:gd name="connsiteY2-6" fmla="*/ 457200 h 1115483"/>
              <a:gd name="connsiteX3-7" fmla="*/ 2554289 w 2554289"/>
              <a:gd name="connsiteY3-8" fmla="*/ 1115483 h 1115483"/>
              <a:gd name="connsiteX4-9" fmla="*/ 0 w 2554289"/>
              <a:gd name="connsiteY4-10" fmla="*/ 1115483 h 1115483"/>
              <a:gd name="connsiteX0-11" fmla="*/ 0 w 2554289"/>
              <a:gd name="connsiteY0-12" fmla="*/ 658283 h 658283"/>
              <a:gd name="connsiteX1-13" fmla="*/ 1431394 w 2554289"/>
              <a:gd name="connsiteY1-14" fmla="*/ 9525 h 658283"/>
              <a:gd name="connsiteX2-15" fmla="*/ 2465920 w 2554289"/>
              <a:gd name="connsiteY2-16" fmla="*/ 0 h 658283"/>
              <a:gd name="connsiteX3-17" fmla="*/ 2554289 w 2554289"/>
              <a:gd name="connsiteY3-18" fmla="*/ 658283 h 658283"/>
              <a:gd name="connsiteX4-19" fmla="*/ 0 w 2554289"/>
              <a:gd name="connsiteY4-20" fmla="*/ 658283 h 658283"/>
              <a:gd name="connsiteX0-21" fmla="*/ 0 w 2592389"/>
              <a:gd name="connsiteY0-22" fmla="*/ 658283 h 667808"/>
              <a:gd name="connsiteX1-23" fmla="*/ 1431394 w 2592389"/>
              <a:gd name="connsiteY1-24" fmla="*/ 9525 h 667808"/>
              <a:gd name="connsiteX2-25" fmla="*/ 2465920 w 2592389"/>
              <a:gd name="connsiteY2-26" fmla="*/ 0 h 667808"/>
              <a:gd name="connsiteX3-27" fmla="*/ 2592389 w 2592389"/>
              <a:gd name="connsiteY3-28" fmla="*/ 667808 h 667808"/>
              <a:gd name="connsiteX4-29" fmla="*/ 0 w 2592389"/>
              <a:gd name="connsiteY4-30" fmla="*/ 658283 h 667808"/>
              <a:gd name="connsiteX0-31" fmla="*/ 0 w 2592389"/>
              <a:gd name="connsiteY0-32" fmla="*/ 658283 h 667808"/>
              <a:gd name="connsiteX1-33" fmla="*/ 1405997 w 2592389"/>
              <a:gd name="connsiteY1-34" fmla="*/ 22225 h 667808"/>
              <a:gd name="connsiteX2-35" fmla="*/ 2465920 w 2592389"/>
              <a:gd name="connsiteY2-36" fmla="*/ 0 h 667808"/>
              <a:gd name="connsiteX3-37" fmla="*/ 2592389 w 2592389"/>
              <a:gd name="connsiteY3-38" fmla="*/ 667808 h 667808"/>
              <a:gd name="connsiteX4-39" fmla="*/ 0 w 2592389"/>
              <a:gd name="connsiteY4-40" fmla="*/ 658283 h 667808"/>
              <a:gd name="connsiteX0-41" fmla="*/ 0 w 2592389"/>
              <a:gd name="connsiteY0-42" fmla="*/ 651933 h 661458"/>
              <a:gd name="connsiteX1-43" fmla="*/ 1405997 w 2592389"/>
              <a:gd name="connsiteY1-44" fmla="*/ 15875 h 661458"/>
              <a:gd name="connsiteX2-45" fmla="*/ 2491323 w 2592389"/>
              <a:gd name="connsiteY2-46" fmla="*/ 0 h 661458"/>
              <a:gd name="connsiteX3-47" fmla="*/ 2592389 w 2592389"/>
              <a:gd name="connsiteY3-48" fmla="*/ 661458 h 661458"/>
              <a:gd name="connsiteX4-49" fmla="*/ 0 w 2592389"/>
              <a:gd name="connsiteY4-50" fmla="*/ 651933 h 661458"/>
              <a:gd name="connsiteX0-51" fmla="*/ 0 w 2592389"/>
              <a:gd name="connsiteY0-52" fmla="*/ 651933 h 661458"/>
              <a:gd name="connsiteX1-53" fmla="*/ 1405997 w 2592389"/>
              <a:gd name="connsiteY1-54" fmla="*/ 15875 h 661458"/>
              <a:gd name="connsiteX2-55" fmla="*/ 2472276 w 2592389"/>
              <a:gd name="connsiteY2-56" fmla="*/ 0 h 661458"/>
              <a:gd name="connsiteX3-57" fmla="*/ 2592389 w 2592389"/>
              <a:gd name="connsiteY3-58" fmla="*/ 661458 h 661458"/>
              <a:gd name="connsiteX4-59" fmla="*/ 0 w 2592389"/>
              <a:gd name="connsiteY4-60" fmla="*/ 651933 h 661458"/>
              <a:gd name="connsiteX0-61" fmla="*/ 0 w 2592389"/>
              <a:gd name="connsiteY0-62" fmla="*/ 651933 h 661458"/>
              <a:gd name="connsiteX1-63" fmla="*/ 1374250 w 2592389"/>
              <a:gd name="connsiteY1-64" fmla="*/ 28575 h 661458"/>
              <a:gd name="connsiteX2-65" fmla="*/ 2472276 w 2592389"/>
              <a:gd name="connsiteY2-66" fmla="*/ 0 h 661458"/>
              <a:gd name="connsiteX3-67" fmla="*/ 2592389 w 2592389"/>
              <a:gd name="connsiteY3-68" fmla="*/ 661458 h 661458"/>
              <a:gd name="connsiteX4-69" fmla="*/ 0 w 2592389"/>
              <a:gd name="connsiteY4-70" fmla="*/ 651933 h 661458"/>
              <a:gd name="connsiteX0-71" fmla="*/ 0 w 2592389"/>
              <a:gd name="connsiteY0-72" fmla="*/ 651933 h 661458"/>
              <a:gd name="connsiteX1-73" fmla="*/ 1412353 w 2592389"/>
              <a:gd name="connsiteY1-74" fmla="*/ 9525 h 661458"/>
              <a:gd name="connsiteX2-75" fmla="*/ 2472276 w 2592389"/>
              <a:gd name="connsiteY2-76" fmla="*/ 0 h 661458"/>
              <a:gd name="connsiteX3-77" fmla="*/ 2592389 w 2592389"/>
              <a:gd name="connsiteY3-78" fmla="*/ 661458 h 661458"/>
              <a:gd name="connsiteX4-79" fmla="*/ 0 w 2592389"/>
              <a:gd name="connsiteY4-80" fmla="*/ 651933 h 661458"/>
              <a:gd name="connsiteX0-81" fmla="*/ 0 w 2592389"/>
              <a:gd name="connsiteY0-82" fmla="*/ 651933 h 661458"/>
              <a:gd name="connsiteX1-83" fmla="*/ 1400450 w 2592389"/>
              <a:gd name="connsiteY1-84" fmla="*/ 9525 h 661458"/>
              <a:gd name="connsiteX2-85" fmla="*/ 2472276 w 2592389"/>
              <a:gd name="connsiteY2-86" fmla="*/ 0 h 661458"/>
              <a:gd name="connsiteX3-87" fmla="*/ 2592389 w 2592389"/>
              <a:gd name="connsiteY3-88" fmla="*/ 661458 h 661458"/>
              <a:gd name="connsiteX4-89" fmla="*/ 0 w 2592389"/>
              <a:gd name="connsiteY4-90" fmla="*/ 651933 h 661458"/>
              <a:gd name="connsiteX0-91" fmla="*/ 0 w 2592389"/>
              <a:gd name="connsiteY0-92" fmla="*/ 649552 h 659077"/>
              <a:gd name="connsiteX1-93" fmla="*/ 1400450 w 2592389"/>
              <a:gd name="connsiteY1-94" fmla="*/ 7144 h 659077"/>
              <a:gd name="connsiteX2-95" fmla="*/ 2472279 w 2592389"/>
              <a:gd name="connsiteY2-96" fmla="*/ 0 h 659077"/>
              <a:gd name="connsiteX3-97" fmla="*/ 2592389 w 2592389"/>
              <a:gd name="connsiteY3-98" fmla="*/ 659077 h 659077"/>
              <a:gd name="connsiteX4-99" fmla="*/ 0 w 2592389"/>
              <a:gd name="connsiteY4-100" fmla="*/ 649552 h 659077"/>
              <a:gd name="connsiteX0-101" fmla="*/ 0 w 2592389"/>
              <a:gd name="connsiteY0-102" fmla="*/ 660104 h 669629"/>
              <a:gd name="connsiteX1-103" fmla="*/ 1400450 w 2592389"/>
              <a:gd name="connsiteY1-104" fmla="*/ 17696 h 669629"/>
              <a:gd name="connsiteX2-105" fmla="*/ 2574820 w 2592389"/>
              <a:gd name="connsiteY2-106" fmla="*/ -1 h 669629"/>
              <a:gd name="connsiteX3-107" fmla="*/ 2592389 w 2592389"/>
              <a:gd name="connsiteY3-108" fmla="*/ 669629 h 669629"/>
              <a:gd name="connsiteX4-109" fmla="*/ 0 w 2592389"/>
              <a:gd name="connsiteY4-110" fmla="*/ 660104 h 669629"/>
              <a:gd name="connsiteX0-111" fmla="*/ 0 w 2592389"/>
              <a:gd name="connsiteY0-112" fmla="*/ 668789 h 678314"/>
              <a:gd name="connsiteX1-113" fmla="*/ 1076302 w 2592389"/>
              <a:gd name="connsiteY1-114" fmla="*/ 0 h 678314"/>
              <a:gd name="connsiteX2-115" fmla="*/ 2574820 w 2592389"/>
              <a:gd name="connsiteY2-116" fmla="*/ 8684 h 678314"/>
              <a:gd name="connsiteX3-117" fmla="*/ 2592389 w 2592389"/>
              <a:gd name="connsiteY3-118" fmla="*/ 678314 h 678314"/>
              <a:gd name="connsiteX4-119" fmla="*/ 0 w 2592389"/>
              <a:gd name="connsiteY4-120" fmla="*/ 668789 h 678314"/>
              <a:gd name="connsiteX0-121" fmla="*/ 0 w 2592389"/>
              <a:gd name="connsiteY0-122" fmla="*/ 668789 h 678314"/>
              <a:gd name="connsiteX1-123" fmla="*/ 1076302 w 2592389"/>
              <a:gd name="connsiteY1-124" fmla="*/ 0 h 678314"/>
              <a:gd name="connsiteX2-125" fmla="*/ 2591361 w 2592389"/>
              <a:gd name="connsiteY2-126" fmla="*/ 8684 h 678314"/>
              <a:gd name="connsiteX3-127" fmla="*/ 2592389 w 2592389"/>
              <a:gd name="connsiteY3-128" fmla="*/ 678314 h 678314"/>
              <a:gd name="connsiteX4-129" fmla="*/ 0 w 2592389"/>
              <a:gd name="connsiteY4-130" fmla="*/ 668789 h 678314"/>
              <a:gd name="connsiteX0-131" fmla="*/ 0 w 2592389"/>
              <a:gd name="connsiteY0-132" fmla="*/ 670659 h 680184"/>
              <a:gd name="connsiteX1-133" fmla="*/ 1076302 w 2592389"/>
              <a:gd name="connsiteY1-134" fmla="*/ 1870 h 680184"/>
              <a:gd name="connsiteX2-135" fmla="*/ 2591363 w 2592389"/>
              <a:gd name="connsiteY2-136" fmla="*/ 1 h 680184"/>
              <a:gd name="connsiteX3-137" fmla="*/ 2592389 w 2592389"/>
              <a:gd name="connsiteY3-138" fmla="*/ 680184 h 680184"/>
              <a:gd name="connsiteX4-139" fmla="*/ 0 w 2592389"/>
              <a:gd name="connsiteY4-140" fmla="*/ 670659 h 680184"/>
              <a:gd name="connsiteX0-141" fmla="*/ 0 w 2592389"/>
              <a:gd name="connsiteY0-142" fmla="*/ 670658 h 680183"/>
              <a:gd name="connsiteX1-143" fmla="*/ 1038107 w 2592389"/>
              <a:gd name="connsiteY1-144" fmla="*/ 1868 h 680183"/>
              <a:gd name="connsiteX2-145" fmla="*/ 2591363 w 2592389"/>
              <a:gd name="connsiteY2-146" fmla="*/ 0 h 680183"/>
              <a:gd name="connsiteX3-147" fmla="*/ 2592389 w 2592389"/>
              <a:gd name="connsiteY3-148" fmla="*/ 680183 h 680183"/>
              <a:gd name="connsiteX4-149" fmla="*/ 0 w 2592389"/>
              <a:gd name="connsiteY4-150" fmla="*/ 670658 h 680183"/>
              <a:gd name="connsiteX0-151" fmla="*/ 0 w 2592389"/>
              <a:gd name="connsiteY0-152" fmla="*/ 670658 h 680183"/>
              <a:gd name="connsiteX1-153" fmla="*/ 1121735 w 2592389"/>
              <a:gd name="connsiteY1-154" fmla="*/ 1867 h 680183"/>
              <a:gd name="connsiteX2-155" fmla="*/ 2591363 w 2592389"/>
              <a:gd name="connsiteY2-156" fmla="*/ 0 h 680183"/>
              <a:gd name="connsiteX3-157" fmla="*/ 2592389 w 2592389"/>
              <a:gd name="connsiteY3-158" fmla="*/ 680183 h 680183"/>
              <a:gd name="connsiteX4-159" fmla="*/ 0 w 2592389"/>
              <a:gd name="connsiteY4-160" fmla="*/ 670658 h 680183"/>
              <a:gd name="connsiteX0-161" fmla="*/ 0 w 2592389"/>
              <a:gd name="connsiteY0-162" fmla="*/ 1881054 h 1890579"/>
              <a:gd name="connsiteX1-163" fmla="*/ 2 w 2592389"/>
              <a:gd name="connsiteY1-164" fmla="*/ 1 h 1890579"/>
              <a:gd name="connsiteX2-165" fmla="*/ 2591363 w 2592389"/>
              <a:gd name="connsiteY2-166" fmla="*/ 1210396 h 1890579"/>
              <a:gd name="connsiteX3-167" fmla="*/ 2592389 w 2592389"/>
              <a:gd name="connsiteY3-168" fmla="*/ 1890579 h 1890579"/>
              <a:gd name="connsiteX4-169" fmla="*/ 0 w 2592389"/>
              <a:gd name="connsiteY4-170" fmla="*/ 1881054 h 1890579"/>
              <a:gd name="connsiteX0-171" fmla="*/ 0 w 2592389"/>
              <a:gd name="connsiteY0-172" fmla="*/ 1881052 h 1890577"/>
              <a:gd name="connsiteX1-173" fmla="*/ 2 w 2592389"/>
              <a:gd name="connsiteY1-174" fmla="*/ -1 h 1890577"/>
              <a:gd name="connsiteX2-175" fmla="*/ 531906 w 2592389"/>
              <a:gd name="connsiteY2-176" fmla="*/ 3617 h 1890577"/>
              <a:gd name="connsiteX3-177" fmla="*/ 2592389 w 2592389"/>
              <a:gd name="connsiteY3-178" fmla="*/ 1890577 h 1890577"/>
              <a:gd name="connsiteX4-179" fmla="*/ 0 w 2592389"/>
              <a:gd name="connsiteY4-180" fmla="*/ 1881052 h 1890577"/>
              <a:gd name="connsiteX0-181" fmla="*/ 0 w 2592389"/>
              <a:gd name="connsiteY0-182" fmla="*/ 1881550 h 1891075"/>
              <a:gd name="connsiteX1-183" fmla="*/ 2 w 2592389"/>
              <a:gd name="connsiteY1-184" fmla="*/ 497 h 1891075"/>
              <a:gd name="connsiteX2-185" fmla="*/ 514972 w 2592389"/>
              <a:gd name="connsiteY2-186" fmla="*/ 1 h 1891075"/>
              <a:gd name="connsiteX3-187" fmla="*/ 2592389 w 2592389"/>
              <a:gd name="connsiteY3-188" fmla="*/ 1891075 h 1891075"/>
              <a:gd name="connsiteX4-189" fmla="*/ 0 w 2592389"/>
              <a:gd name="connsiteY4-190" fmla="*/ 1881550 h 1891075"/>
              <a:gd name="connsiteX0-191" fmla="*/ 0 w 2592389"/>
              <a:gd name="connsiteY0-192" fmla="*/ 1881548 h 1891073"/>
              <a:gd name="connsiteX1-193" fmla="*/ 2 w 2592389"/>
              <a:gd name="connsiteY1-194" fmla="*/ 495 h 1891073"/>
              <a:gd name="connsiteX2-195" fmla="*/ 514972 w 2592389"/>
              <a:gd name="connsiteY2-196" fmla="*/ -1 h 1891073"/>
              <a:gd name="connsiteX3-197" fmla="*/ 2592389 w 2592389"/>
              <a:gd name="connsiteY3-198" fmla="*/ 1891073 h 1891073"/>
              <a:gd name="connsiteX4-199" fmla="*/ 0 w 2592389"/>
              <a:gd name="connsiteY4-200" fmla="*/ 1881548 h 1891073"/>
              <a:gd name="connsiteX0-201" fmla="*/ 0 w 2592389"/>
              <a:gd name="connsiteY0-202" fmla="*/ 1881550 h 1891075"/>
              <a:gd name="connsiteX1-203" fmla="*/ 2 w 2592389"/>
              <a:gd name="connsiteY1-204" fmla="*/ 497 h 1891075"/>
              <a:gd name="connsiteX2-205" fmla="*/ 514972 w 2592389"/>
              <a:gd name="connsiteY2-206" fmla="*/ 1 h 1891075"/>
              <a:gd name="connsiteX3-207" fmla="*/ 2592389 w 2592389"/>
              <a:gd name="connsiteY3-208" fmla="*/ 1891075 h 1891075"/>
              <a:gd name="connsiteX4-209" fmla="*/ 0 w 2592389"/>
              <a:gd name="connsiteY4-210" fmla="*/ 1881550 h 1891075"/>
              <a:gd name="connsiteX0-211" fmla="*/ 0 w 2602555"/>
              <a:gd name="connsiteY0-212" fmla="*/ 1881548 h 1886960"/>
              <a:gd name="connsiteX1-213" fmla="*/ 2 w 2602555"/>
              <a:gd name="connsiteY1-214" fmla="*/ 495 h 1886960"/>
              <a:gd name="connsiteX2-215" fmla="*/ 514972 w 2602555"/>
              <a:gd name="connsiteY2-216" fmla="*/ -1 h 1886960"/>
              <a:gd name="connsiteX3-217" fmla="*/ 2602555 w 2602555"/>
              <a:gd name="connsiteY3-218" fmla="*/ 1886959 h 1886960"/>
              <a:gd name="connsiteX4-219" fmla="*/ 0 w 2602555"/>
              <a:gd name="connsiteY4-220" fmla="*/ 1881548 h 1886960"/>
              <a:gd name="connsiteX0-221" fmla="*/ 0 w 2602555"/>
              <a:gd name="connsiteY0-222" fmla="*/ 1881550 h 1886960"/>
              <a:gd name="connsiteX1-223" fmla="*/ 2 w 2602555"/>
              <a:gd name="connsiteY1-224" fmla="*/ 497 h 1886960"/>
              <a:gd name="connsiteX2-225" fmla="*/ 470901 w 2602555"/>
              <a:gd name="connsiteY2-226" fmla="*/ 1 h 1886960"/>
              <a:gd name="connsiteX3-227" fmla="*/ 2602555 w 2602555"/>
              <a:gd name="connsiteY3-228" fmla="*/ 1886961 h 1886960"/>
              <a:gd name="connsiteX4-229" fmla="*/ 0 w 2602555"/>
              <a:gd name="connsiteY4-230" fmla="*/ 1881550 h 1886960"/>
              <a:gd name="connsiteX0-231" fmla="*/ 1 w 2602554"/>
              <a:gd name="connsiteY0-232" fmla="*/ 1890586 h 1890585"/>
              <a:gd name="connsiteX1-233" fmla="*/ 1 w 2602554"/>
              <a:gd name="connsiteY1-234" fmla="*/ 495 h 1890585"/>
              <a:gd name="connsiteX2-235" fmla="*/ 470900 w 2602554"/>
              <a:gd name="connsiteY2-236" fmla="*/ -1 h 1890585"/>
              <a:gd name="connsiteX3-237" fmla="*/ 2602554 w 2602554"/>
              <a:gd name="connsiteY3-238" fmla="*/ 1886959 h 1890585"/>
              <a:gd name="connsiteX4-239" fmla="*/ 1 w 2602554"/>
              <a:gd name="connsiteY4-240" fmla="*/ 1890586 h 1890585"/>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602554" h="1890585">
                <a:moveTo>
                  <a:pt x="1" y="1890586"/>
                </a:moveTo>
                <a:cubicBezTo>
                  <a:pt x="2" y="1263568"/>
                  <a:pt x="0" y="627513"/>
                  <a:pt x="1" y="495"/>
                </a:cubicBezTo>
                <a:lnTo>
                  <a:pt x="470900" y="-1"/>
                </a:lnTo>
                <a:cubicBezTo>
                  <a:pt x="776102" y="235551"/>
                  <a:pt x="2236386" y="1556786"/>
                  <a:pt x="2602554" y="1886959"/>
                </a:cubicBezTo>
                <a:lnTo>
                  <a:pt x="1" y="1890586"/>
                </a:lnTo>
                <a:close/>
              </a:path>
            </a:pathLst>
          </a:custGeom>
          <a:gradFill>
            <a:gsLst>
              <a:gs pos="0">
                <a:schemeClr val="bg1">
                  <a:lumMod val="85000"/>
                </a:schemeClr>
              </a:gs>
              <a:gs pos="100000">
                <a:schemeClr val="bg1">
                  <a:lumMod val="65000"/>
                </a:schemeClr>
              </a:gs>
            </a:gsLst>
            <a:lin ang="5400000" scaled="0"/>
          </a:grad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graphicFrame>
        <p:nvGraphicFramePr>
          <p:cNvPr id="164" name="表格 163"/>
          <p:cNvGraphicFramePr>
            <a:graphicFrameLocks noGrp="1"/>
          </p:cNvGraphicFramePr>
          <p:nvPr/>
        </p:nvGraphicFramePr>
        <p:xfrm>
          <a:off x="749300" y="788988"/>
          <a:ext cx="1988457" cy="1965960"/>
        </p:xfrm>
        <a:graphic>
          <a:graphicData uri="http://schemas.openxmlformats.org/drawingml/2006/table">
            <a:tbl>
              <a:tblPr firstRow="1" bandRow="1">
                <a:tableStyleId>{5940675A-B579-460E-94D1-54222C63F5DA}</a:tableStyleId>
              </a:tblPr>
              <a:tblGrid>
                <a:gridCol w="508328"/>
                <a:gridCol w="784917"/>
                <a:gridCol w="695212"/>
              </a:tblGrid>
              <a:tr h="134265">
                <a:tc gridSpan="3">
                  <a:txBody>
                    <a:bodyPr/>
                    <a:lstStyle/>
                    <a:p>
                      <a:pPr algn="ctr"/>
                      <a:r>
                        <a:rPr lang="zh-CN" altLang="en-US" sz="900" b="1" dirty="0" smtClean="0"/>
                        <a:t>认证中心的授权策略</a:t>
                      </a:r>
                      <a:endParaRPr lang="zh-CN" altLang="en-US" sz="900" b="1" dirty="0" smtClean="0"/>
                    </a:p>
                    <a:p>
                      <a:pPr algn="ctr"/>
                      <a:r>
                        <a:rPr lang="zh-CN" altLang="en-US" sz="900" b="1" dirty="0" smtClean="0"/>
                        <a:t>（结合身份和接入位置分配</a:t>
                      </a:r>
                      <a:r>
                        <a:rPr lang="en-US" altLang="zh-CN" sz="900" b="1" dirty="0" smtClean="0"/>
                        <a:t>VLAN</a:t>
                      </a:r>
                      <a:r>
                        <a:rPr lang="zh-CN" altLang="en-US" sz="900" b="1" dirty="0" smtClean="0"/>
                        <a:t>）</a:t>
                      </a:r>
                      <a:endParaRPr lang="zh-CN" altLang="en-US" sz="900" b="1" dirty="0"/>
                    </a:p>
                  </a:txBody>
                  <a:tcPr>
                    <a:solidFill>
                      <a:schemeClr val="bg1">
                        <a:lumMod val="75000"/>
                      </a:schemeClr>
                    </a:solidFill>
                  </a:tcPr>
                </a:tc>
                <a:tc hMerge="1">
                  <a:tcPr>
                    <a:solidFill>
                      <a:srgbClr val="FFEBC2"/>
                    </a:solidFill>
                  </a:tcPr>
                </a:tc>
                <a:tc hMerge="1">
                  <a:tcPr>
                    <a:solidFill>
                      <a:srgbClr val="FFEBC2"/>
                    </a:solidFill>
                  </a:tcPr>
                </a:tc>
              </a:tr>
              <a:tr h="134265">
                <a:tc>
                  <a:txBody>
                    <a:bodyPr/>
                    <a:lstStyle/>
                    <a:p>
                      <a:r>
                        <a:rPr lang="zh-CN" altLang="en-US" sz="900" dirty="0" smtClean="0"/>
                        <a:t>用户</a:t>
                      </a:r>
                      <a:endParaRPr lang="zh-CN" altLang="en-US" sz="900" dirty="0"/>
                    </a:p>
                  </a:txBody>
                  <a:tcPr>
                    <a:solidFill>
                      <a:schemeClr val="bg1">
                        <a:lumMod val="75000"/>
                      </a:schemeClr>
                    </a:solidFill>
                  </a:tcPr>
                </a:tc>
                <a:tc>
                  <a:txBody>
                    <a:bodyPr/>
                    <a:lstStyle/>
                    <a:p>
                      <a:r>
                        <a:rPr lang="zh-CN" altLang="en-US" sz="900" dirty="0" smtClean="0"/>
                        <a:t>接入交换机</a:t>
                      </a:r>
                      <a:endParaRPr lang="zh-CN" altLang="en-US" sz="900" dirty="0"/>
                    </a:p>
                  </a:txBody>
                  <a:tcPr>
                    <a:solidFill>
                      <a:schemeClr val="bg1">
                        <a:lumMod val="75000"/>
                      </a:schemeClr>
                    </a:solidFill>
                  </a:tcPr>
                </a:tc>
                <a:tc>
                  <a:txBody>
                    <a:bodyPr/>
                    <a:lstStyle/>
                    <a:p>
                      <a:r>
                        <a:rPr lang="en-US" altLang="zh-CN" sz="900" dirty="0" smtClean="0"/>
                        <a:t>VLAN</a:t>
                      </a:r>
                      <a:endParaRPr lang="zh-CN" altLang="en-US" sz="900" dirty="0"/>
                    </a:p>
                  </a:txBody>
                  <a:tcPr>
                    <a:solidFill>
                      <a:schemeClr val="bg1">
                        <a:lumMod val="75000"/>
                      </a:schemeClr>
                    </a:solidFill>
                  </a:tcPr>
                </a:tc>
              </a:tr>
              <a:tr h="0">
                <a:tc>
                  <a:txBody>
                    <a:bodyPr/>
                    <a:lstStyle/>
                    <a:p>
                      <a:r>
                        <a:rPr lang="zh-CN" altLang="en-US" sz="900" dirty="0" smtClean="0"/>
                        <a:t>员工</a:t>
                      </a:r>
                      <a:endParaRPr lang="zh-CN" altLang="en-US" sz="900" dirty="0"/>
                    </a:p>
                  </a:txBody>
                  <a:tcPr>
                    <a:solidFill>
                      <a:srgbClr val="92D050"/>
                    </a:solidFill>
                  </a:tcPr>
                </a:tc>
                <a:tc>
                  <a:txBody>
                    <a:bodyPr/>
                    <a:lstStyle/>
                    <a:p>
                      <a:r>
                        <a:rPr lang="en-US" altLang="zh-CN" sz="900" dirty="0" smtClean="0"/>
                        <a:t>A</a:t>
                      </a:r>
                      <a:endParaRPr lang="zh-CN" altLang="en-US" sz="900" dirty="0"/>
                    </a:p>
                  </a:txBody>
                  <a:tcPr>
                    <a:solidFill>
                      <a:srgbClr val="92D050"/>
                    </a:solidFill>
                  </a:tcPr>
                </a:tc>
                <a:tc>
                  <a:txBody>
                    <a:bodyPr/>
                    <a:lstStyle/>
                    <a:p>
                      <a:r>
                        <a:rPr lang="en-US" altLang="zh-CN" sz="900" dirty="0" smtClean="0"/>
                        <a:t>1</a:t>
                      </a:r>
                      <a:endParaRPr lang="zh-CN" altLang="en-US" sz="900" dirty="0"/>
                    </a:p>
                  </a:txBody>
                  <a:tcPr>
                    <a:solidFill>
                      <a:srgbClr val="92D050"/>
                    </a:solidFill>
                  </a:tcPr>
                </a:tc>
              </a:tr>
              <a:tr h="0">
                <a:tc>
                  <a:txBody>
                    <a:bodyPr/>
                    <a:lstStyle/>
                    <a:p>
                      <a:r>
                        <a:rPr lang="zh-CN" altLang="en-US" sz="900" dirty="0" smtClean="0"/>
                        <a:t>员工</a:t>
                      </a:r>
                      <a:endParaRPr lang="zh-CN" altLang="en-US" sz="900" dirty="0"/>
                    </a:p>
                  </a:txBody>
                  <a:tcPr>
                    <a:solidFill>
                      <a:srgbClr val="92D050"/>
                    </a:solidFill>
                  </a:tcPr>
                </a:tc>
                <a:tc>
                  <a:txBody>
                    <a:bodyPr/>
                    <a:lstStyle/>
                    <a:p>
                      <a:r>
                        <a:rPr lang="en-US" altLang="zh-CN" sz="900" dirty="0" smtClean="0"/>
                        <a:t>B</a:t>
                      </a:r>
                      <a:endParaRPr lang="zh-CN" altLang="en-US" sz="900" dirty="0"/>
                    </a:p>
                  </a:txBody>
                  <a:tcPr>
                    <a:solidFill>
                      <a:srgbClr val="92D050"/>
                    </a:solidFill>
                  </a:tcPr>
                </a:tc>
                <a:tc>
                  <a:txBody>
                    <a:bodyPr/>
                    <a:lstStyle/>
                    <a:p>
                      <a:r>
                        <a:rPr lang="en-US" altLang="zh-CN" sz="900" dirty="0" smtClean="0"/>
                        <a:t>3</a:t>
                      </a:r>
                      <a:endParaRPr lang="zh-CN" altLang="en-US" sz="900" dirty="0"/>
                    </a:p>
                  </a:txBody>
                  <a:tcPr>
                    <a:solidFill>
                      <a:srgbClr val="92D050"/>
                    </a:solidFill>
                  </a:tcPr>
                </a:tc>
              </a:tr>
              <a:tr h="0">
                <a:tc>
                  <a:txBody>
                    <a:bodyPr/>
                    <a:lstStyle/>
                    <a:p>
                      <a:r>
                        <a:rPr lang="zh-CN" altLang="en-US" sz="900" dirty="0" smtClean="0"/>
                        <a:t>员工</a:t>
                      </a:r>
                      <a:endParaRPr lang="zh-CN" altLang="en-US" sz="900" dirty="0"/>
                    </a:p>
                  </a:txBody>
                  <a:tcPr>
                    <a:solidFill>
                      <a:srgbClr val="92D050"/>
                    </a:solidFill>
                  </a:tcPr>
                </a:tc>
                <a:tc>
                  <a:txBody>
                    <a:bodyPr/>
                    <a:lstStyle/>
                    <a:p>
                      <a:r>
                        <a:rPr lang="en-US" altLang="zh-CN" sz="900" dirty="0" smtClean="0"/>
                        <a:t>C</a:t>
                      </a:r>
                      <a:endParaRPr lang="zh-CN" altLang="en-US" sz="900" dirty="0"/>
                    </a:p>
                  </a:txBody>
                  <a:tcPr>
                    <a:solidFill>
                      <a:srgbClr val="92D050"/>
                    </a:solidFill>
                  </a:tcPr>
                </a:tc>
                <a:tc>
                  <a:txBody>
                    <a:bodyPr/>
                    <a:lstStyle/>
                    <a:p>
                      <a:r>
                        <a:rPr lang="en-US" altLang="zh-CN" sz="900" dirty="0" smtClean="0"/>
                        <a:t>5</a:t>
                      </a:r>
                      <a:endParaRPr lang="zh-CN" altLang="en-US" sz="900" dirty="0"/>
                    </a:p>
                  </a:txBody>
                  <a:tcPr>
                    <a:solidFill>
                      <a:srgbClr val="92D050"/>
                    </a:solidFill>
                  </a:tcPr>
                </a:tc>
              </a:tr>
              <a:tr h="0">
                <a:tc>
                  <a:txBody>
                    <a:bodyPr/>
                    <a:lstStyle/>
                    <a:p>
                      <a:r>
                        <a:rPr lang="zh-CN" altLang="en-US" sz="900" dirty="0" smtClean="0"/>
                        <a:t>外包</a:t>
                      </a:r>
                      <a:endParaRPr lang="zh-CN" altLang="en-US" sz="900" dirty="0"/>
                    </a:p>
                  </a:txBody>
                  <a:tcPr>
                    <a:solidFill>
                      <a:schemeClr val="accent6">
                        <a:lumMod val="60000"/>
                        <a:lumOff val="40000"/>
                      </a:schemeClr>
                    </a:solidFill>
                  </a:tcPr>
                </a:tc>
                <a:tc>
                  <a:txBody>
                    <a:bodyPr/>
                    <a:lstStyle/>
                    <a:p>
                      <a:r>
                        <a:rPr lang="en-US" altLang="zh-CN" sz="900" dirty="0" smtClean="0"/>
                        <a:t>A</a:t>
                      </a:r>
                      <a:endParaRPr lang="zh-CN" altLang="en-US" sz="900" dirty="0"/>
                    </a:p>
                  </a:txBody>
                  <a:tcPr>
                    <a:solidFill>
                      <a:schemeClr val="accent6">
                        <a:lumMod val="60000"/>
                        <a:lumOff val="40000"/>
                      </a:schemeClr>
                    </a:solidFill>
                  </a:tcPr>
                </a:tc>
                <a:tc>
                  <a:txBody>
                    <a:bodyPr/>
                    <a:lstStyle/>
                    <a:p>
                      <a:r>
                        <a:rPr lang="en-US" altLang="zh-CN" sz="900" dirty="0" smtClean="0"/>
                        <a:t>2</a:t>
                      </a:r>
                      <a:endParaRPr lang="zh-CN" altLang="en-US" sz="900" dirty="0"/>
                    </a:p>
                  </a:txBody>
                  <a:tcPr>
                    <a:solidFill>
                      <a:schemeClr val="accent6">
                        <a:lumMod val="60000"/>
                        <a:lumOff val="40000"/>
                      </a:schemeClr>
                    </a:solidFill>
                  </a:tcPr>
                </a:tc>
              </a:tr>
              <a:tr h="0">
                <a:tc>
                  <a:txBody>
                    <a:bodyPr/>
                    <a:lstStyle/>
                    <a:p>
                      <a:r>
                        <a:rPr lang="zh-CN" altLang="en-US" sz="900" dirty="0" smtClean="0"/>
                        <a:t>外包</a:t>
                      </a:r>
                      <a:endParaRPr lang="zh-CN" altLang="en-US" sz="900" dirty="0"/>
                    </a:p>
                  </a:txBody>
                  <a:tcPr>
                    <a:solidFill>
                      <a:schemeClr val="accent6">
                        <a:lumMod val="60000"/>
                        <a:lumOff val="40000"/>
                      </a:schemeClr>
                    </a:solidFill>
                  </a:tcPr>
                </a:tc>
                <a:tc>
                  <a:txBody>
                    <a:bodyPr/>
                    <a:lstStyle/>
                    <a:p>
                      <a:r>
                        <a:rPr lang="en-US" altLang="zh-CN" sz="900" dirty="0" smtClean="0"/>
                        <a:t>B</a:t>
                      </a:r>
                      <a:endParaRPr lang="zh-CN" altLang="en-US" sz="900" dirty="0"/>
                    </a:p>
                  </a:txBody>
                  <a:tcPr>
                    <a:solidFill>
                      <a:schemeClr val="accent6">
                        <a:lumMod val="60000"/>
                        <a:lumOff val="40000"/>
                      </a:schemeClr>
                    </a:solidFill>
                  </a:tcPr>
                </a:tc>
                <a:tc>
                  <a:txBody>
                    <a:bodyPr/>
                    <a:lstStyle/>
                    <a:p>
                      <a:r>
                        <a:rPr lang="en-US" altLang="zh-CN" sz="900" dirty="0" smtClean="0"/>
                        <a:t>4</a:t>
                      </a:r>
                      <a:endParaRPr lang="zh-CN" altLang="en-US" sz="900" dirty="0"/>
                    </a:p>
                  </a:txBody>
                  <a:tcPr>
                    <a:solidFill>
                      <a:schemeClr val="accent6">
                        <a:lumMod val="60000"/>
                        <a:lumOff val="40000"/>
                      </a:schemeClr>
                    </a:solidFill>
                  </a:tcPr>
                </a:tc>
              </a:tr>
              <a:tr h="0">
                <a:tc>
                  <a:txBody>
                    <a:bodyPr/>
                    <a:lstStyle/>
                    <a:p>
                      <a:r>
                        <a:rPr lang="zh-CN" altLang="en-US" sz="900" dirty="0" smtClean="0"/>
                        <a:t>外包</a:t>
                      </a:r>
                      <a:endParaRPr lang="zh-CN" altLang="en-US" sz="900" dirty="0"/>
                    </a:p>
                  </a:txBody>
                  <a:tcPr>
                    <a:solidFill>
                      <a:schemeClr val="accent6">
                        <a:lumMod val="60000"/>
                        <a:lumOff val="40000"/>
                      </a:schemeClr>
                    </a:solidFill>
                  </a:tcPr>
                </a:tc>
                <a:tc>
                  <a:txBody>
                    <a:bodyPr/>
                    <a:lstStyle/>
                    <a:p>
                      <a:r>
                        <a:rPr lang="en-US" altLang="zh-CN" sz="900" dirty="0" smtClean="0"/>
                        <a:t>C</a:t>
                      </a:r>
                      <a:endParaRPr lang="zh-CN" altLang="en-US" sz="900" dirty="0"/>
                    </a:p>
                  </a:txBody>
                  <a:tcPr>
                    <a:solidFill>
                      <a:schemeClr val="accent6">
                        <a:lumMod val="60000"/>
                        <a:lumOff val="40000"/>
                      </a:schemeClr>
                    </a:solidFill>
                  </a:tcPr>
                </a:tc>
                <a:tc>
                  <a:txBody>
                    <a:bodyPr/>
                    <a:lstStyle/>
                    <a:p>
                      <a:r>
                        <a:rPr lang="en-US" altLang="zh-CN" sz="900" dirty="0" smtClean="0"/>
                        <a:t>6</a:t>
                      </a:r>
                      <a:endParaRPr lang="zh-CN" altLang="en-US" sz="900" dirty="0"/>
                    </a:p>
                  </a:txBody>
                  <a:tcPr>
                    <a:solidFill>
                      <a:schemeClr val="accent6">
                        <a:lumMod val="60000"/>
                        <a:lumOff val="40000"/>
                      </a:schemeClr>
                    </a:solidFill>
                  </a:tcPr>
                </a:tc>
              </a:tr>
            </a:tbl>
          </a:graphicData>
        </a:graphic>
      </p:graphicFrame>
      <p:cxnSp>
        <p:nvCxnSpPr>
          <p:cNvPr id="165" name="直接连接符 164"/>
          <p:cNvCxnSpPr>
            <a:stCxn id="127" idx="1"/>
            <a:endCxn id="98" idx="3"/>
          </p:cNvCxnSpPr>
          <p:nvPr/>
        </p:nvCxnSpPr>
        <p:spPr bwMode="auto">
          <a:xfrm flipH="1">
            <a:off x="6896137" y="969008"/>
            <a:ext cx="512536" cy="0"/>
          </a:xfrm>
          <a:prstGeom prst="line">
            <a:avLst/>
          </a:prstGeom>
          <a:noFill/>
          <a:ln w="19050" cap="flat" cmpd="sng" algn="ctr">
            <a:solidFill>
              <a:sysClr val="windowText" lastClr="000000">
                <a:shade val="95000"/>
                <a:satMod val="105000"/>
              </a:sys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aphicFrame>
        <p:nvGraphicFramePr>
          <p:cNvPr id="196" name="表格 195"/>
          <p:cNvGraphicFramePr>
            <a:graphicFrameLocks noGrp="1"/>
          </p:cNvGraphicFramePr>
          <p:nvPr/>
        </p:nvGraphicFramePr>
        <p:xfrm>
          <a:off x="3730942" y="2244725"/>
          <a:ext cx="1559514" cy="685800"/>
        </p:xfrm>
        <a:graphic>
          <a:graphicData uri="http://schemas.openxmlformats.org/drawingml/2006/table">
            <a:tbl>
              <a:tblPr>
                <a:tableStyleId>{5C22544A-7EE6-4342-B048-85BDC9FD1C3A}</a:tableStyleId>
              </a:tblPr>
              <a:tblGrid>
                <a:gridCol w="779757"/>
                <a:gridCol w="779757"/>
              </a:tblGrid>
              <a:tr h="0">
                <a:tc>
                  <a:txBody>
                    <a:bodyPr/>
                    <a:lstStyle/>
                    <a:p>
                      <a:r>
                        <a:rPr lang="en-US" altLang="zh-CN" sz="900" dirty="0" smtClean="0"/>
                        <a:t>ACL3000</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ACL3001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0">
                <a:tc>
                  <a:txBody>
                    <a:bodyPr/>
                    <a:lstStyle/>
                    <a:p>
                      <a:r>
                        <a:rPr lang="en-US" altLang="zh-CN" sz="900" dirty="0" smtClean="0"/>
                        <a:t>VLAN1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VLAN2</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0">
                <a:tc>
                  <a:txBody>
                    <a:bodyPr/>
                    <a:lstStyle/>
                    <a:p>
                      <a:r>
                        <a:rPr lang="zh-CN" altLang="en-US" sz="900" dirty="0" smtClean="0"/>
                        <a:t>员工</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900" dirty="0" smtClean="0"/>
                        <a:t>外包</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bl>
          </a:graphicData>
        </a:graphic>
      </p:graphicFrame>
      <p:graphicFrame>
        <p:nvGraphicFramePr>
          <p:cNvPr id="198" name="表格 197"/>
          <p:cNvGraphicFramePr>
            <a:graphicFrameLocks noGrp="1"/>
          </p:cNvGraphicFramePr>
          <p:nvPr/>
        </p:nvGraphicFramePr>
        <p:xfrm>
          <a:off x="5437824" y="2244724"/>
          <a:ext cx="1548764" cy="685800"/>
        </p:xfrm>
        <a:graphic>
          <a:graphicData uri="http://schemas.openxmlformats.org/drawingml/2006/table">
            <a:tbl>
              <a:tblPr>
                <a:tableStyleId>{5C22544A-7EE6-4342-B048-85BDC9FD1C3A}</a:tableStyleId>
              </a:tblPr>
              <a:tblGrid>
                <a:gridCol w="774382"/>
                <a:gridCol w="774382"/>
              </a:tblGrid>
              <a:tr h="117778">
                <a:tc>
                  <a:txBody>
                    <a:bodyPr/>
                    <a:lstStyle/>
                    <a:p>
                      <a:r>
                        <a:rPr lang="en-US" altLang="zh-CN" sz="900" dirty="0" smtClean="0"/>
                        <a:t>ACL3000</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ACL3001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117778">
                <a:tc>
                  <a:txBody>
                    <a:bodyPr/>
                    <a:lstStyle/>
                    <a:p>
                      <a:r>
                        <a:rPr lang="en-US" altLang="zh-CN" sz="900" dirty="0" smtClean="0"/>
                        <a:t>VLAN3</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VLAN4</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117778">
                <a:tc>
                  <a:txBody>
                    <a:bodyPr/>
                    <a:lstStyle/>
                    <a:p>
                      <a:r>
                        <a:rPr lang="zh-CN" altLang="en-US" sz="900" dirty="0" smtClean="0"/>
                        <a:t>员工</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900" dirty="0" smtClean="0"/>
                        <a:t>外包</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bl>
          </a:graphicData>
        </a:graphic>
      </p:graphicFrame>
      <p:graphicFrame>
        <p:nvGraphicFramePr>
          <p:cNvPr id="199" name="表格 198"/>
          <p:cNvGraphicFramePr>
            <a:graphicFrameLocks noGrp="1"/>
          </p:cNvGraphicFramePr>
          <p:nvPr/>
        </p:nvGraphicFramePr>
        <p:xfrm>
          <a:off x="7126922" y="2244724"/>
          <a:ext cx="1565320" cy="685800"/>
        </p:xfrm>
        <a:graphic>
          <a:graphicData uri="http://schemas.openxmlformats.org/drawingml/2006/table">
            <a:tbl>
              <a:tblPr>
                <a:tableStyleId>{5C22544A-7EE6-4342-B048-85BDC9FD1C3A}</a:tableStyleId>
              </a:tblPr>
              <a:tblGrid>
                <a:gridCol w="782660"/>
                <a:gridCol w="782660"/>
              </a:tblGrid>
              <a:tr h="0">
                <a:tc>
                  <a:txBody>
                    <a:bodyPr/>
                    <a:lstStyle/>
                    <a:p>
                      <a:r>
                        <a:rPr lang="en-US" altLang="zh-CN" sz="900" dirty="0" smtClean="0"/>
                        <a:t>ACL3000</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ACL3001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0">
                <a:tc>
                  <a:txBody>
                    <a:bodyPr/>
                    <a:lstStyle/>
                    <a:p>
                      <a:r>
                        <a:rPr lang="en-US" altLang="zh-CN" sz="900" dirty="0" smtClean="0"/>
                        <a:t>VLAN5</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VLAN6</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0">
                <a:tc>
                  <a:txBody>
                    <a:bodyPr/>
                    <a:lstStyle/>
                    <a:p>
                      <a:r>
                        <a:rPr lang="zh-CN" altLang="en-US" sz="900" dirty="0" smtClean="0"/>
                        <a:t>员工</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900" dirty="0" smtClean="0"/>
                        <a:t>外包</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bl>
          </a:graphicData>
        </a:graphic>
      </p:graphicFrame>
      <p:sp>
        <p:nvSpPr>
          <p:cNvPr id="63" name="矩形 62"/>
          <p:cNvSpPr/>
          <p:nvPr/>
        </p:nvSpPr>
        <p:spPr bwMode="auto">
          <a:xfrm>
            <a:off x="660400" y="3069771"/>
            <a:ext cx="892629" cy="1584779"/>
          </a:xfrm>
          <a:prstGeom prst="rect">
            <a:avLst/>
          </a:prstGeom>
          <a:solidFill>
            <a:srgbClr val="C0000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pPr>
            <a:r>
              <a:rPr lang="zh-CN" altLang="en-US" sz="1600" dirty="0" smtClean="0">
                <a:solidFill>
                  <a:prstClr val="white"/>
                </a:solidFill>
                <a:latin typeface="华文细黑"/>
                <a:ea typeface="华文细黑"/>
              </a:rPr>
              <a:t>结合身份和接入位置分配</a:t>
            </a:r>
            <a:r>
              <a:rPr lang="en-US" altLang="zh-CN" sz="1600" dirty="0" smtClean="0">
                <a:solidFill>
                  <a:prstClr val="white"/>
                </a:solidFill>
                <a:latin typeface="华文细黑"/>
                <a:ea typeface="华文细黑"/>
              </a:rPr>
              <a:t>VLAN</a:t>
            </a:r>
            <a:r>
              <a:rPr lang="zh-CN" altLang="en-US" sz="1600" dirty="0" smtClean="0">
                <a:solidFill>
                  <a:prstClr val="white"/>
                </a:solidFill>
                <a:latin typeface="华文细黑"/>
                <a:ea typeface="华文细黑"/>
              </a:rPr>
              <a:t>方案</a:t>
            </a:r>
            <a:endParaRPr lang="zh-CN" altLang="en-US" sz="1600" dirty="0" smtClean="0">
              <a:solidFill>
                <a:prstClr val="white"/>
              </a:solidFill>
              <a:latin typeface="华文细黑"/>
              <a:ea typeface="华文细黑"/>
            </a:endParaRPr>
          </a:p>
        </p:txBody>
      </p:sp>
    </p:spTree>
  </p:cSld>
  <p:clrMapOvr>
    <a:masterClrMapping/>
  </p:clrMapOvr>
  <p:transition advClick="0" advTm="8000">
    <p:fade thruBlk="1"/>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TextBox 104"/>
          <p:cNvSpPr txBox="1"/>
          <p:nvPr/>
        </p:nvSpPr>
        <p:spPr>
          <a:xfrm>
            <a:off x="755651" y="752574"/>
            <a:ext cx="7626349" cy="338554"/>
          </a:xfrm>
          <a:prstGeom prst="rect">
            <a:avLst/>
          </a:prstGeom>
          <a:solidFill>
            <a:schemeClr val="accent1">
              <a:lumMod val="20000"/>
              <a:lumOff val="80000"/>
            </a:schemeClr>
          </a:solidFill>
        </p:spPr>
        <p:txBody>
          <a:bodyPr wrap="square">
            <a:spAutoFit/>
          </a:bodyPr>
          <a:lstStyle/>
          <a:p>
            <a:pPr>
              <a:defRPr/>
            </a:pPr>
            <a:r>
              <a:rPr lang="zh-CN" altLang="en-US" sz="1600" b="1" dirty="0" smtClean="0">
                <a:solidFill>
                  <a:srgbClr val="C00000"/>
                </a:solidFill>
              </a:rPr>
              <a:t>场景描述：交换机受到攻击。</a:t>
            </a:r>
            <a:endParaRPr lang="zh-CN" altLang="en-US" sz="1600" b="1" dirty="0">
              <a:solidFill>
                <a:srgbClr val="C00000"/>
              </a:solidFill>
            </a:endParaRPr>
          </a:p>
        </p:txBody>
      </p:sp>
      <p:sp>
        <p:nvSpPr>
          <p:cNvPr id="57" name="标题 56"/>
          <p:cNvSpPr>
            <a:spLocks noGrp="1"/>
          </p:cNvSpPr>
          <p:nvPr>
            <p:ph type="title"/>
          </p:nvPr>
        </p:nvSpPr>
        <p:spPr>
          <a:xfrm>
            <a:off x="755649" y="190626"/>
            <a:ext cx="8233971" cy="559338"/>
          </a:xfrm>
        </p:spPr>
        <p:txBody>
          <a:bodyPr/>
          <a:lstStyle/>
          <a:p>
            <a:r>
              <a:rPr lang="zh-CN" altLang="en-US" dirty="0" smtClean="0">
                <a:latin typeface="微软雅黑" panose="020B0503020204020204" pitchFamily="34" charset="-122"/>
                <a:ea typeface="微软雅黑" panose="020B0503020204020204" pitchFamily="34" charset="-122"/>
              </a:rPr>
              <a:t>内网接入类威胁分析：</a:t>
            </a:r>
            <a:r>
              <a:rPr lang="zh-CN" altLang="en-US" sz="2400" dirty="0" smtClean="0">
                <a:latin typeface="微软雅黑" panose="020B0503020204020204" pitchFamily="34" charset="-122"/>
                <a:ea typeface="微软雅黑" panose="020B0503020204020204" pitchFamily="34" charset="-122"/>
              </a:rPr>
              <a:t>交换机遭受攻击</a:t>
            </a:r>
            <a:endParaRPr lang="zh-CN" altLang="en-US" dirty="0"/>
          </a:p>
        </p:txBody>
      </p:sp>
      <p:graphicFrame>
        <p:nvGraphicFramePr>
          <p:cNvPr id="39" name="Group 3"/>
          <p:cNvGraphicFramePr>
            <a:graphicFrameLocks noGrp="1"/>
          </p:cNvGraphicFramePr>
          <p:nvPr>
            <p:ph idx="4294967295"/>
          </p:nvPr>
        </p:nvGraphicFramePr>
        <p:xfrm>
          <a:off x="1605219" y="3209670"/>
          <a:ext cx="6987977" cy="1587332"/>
        </p:xfrm>
        <a:graphic>
          <a:graphicData uri="http://schemas.openxmlformats.org/drawingml/2006/table">
            <a:tbl>
              <a:tblPr/>
              <a:tblGrid>
                <a:gridCol w="1227455"/>
                <a:gridCol w="3390408"/>
                <a:gridCol w="1128252"/>
                <a:gridCol w="1241862"/>
              </a:tblGrid>
              <a:tr h="298420">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事件阀值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匹配条件</a:t>
                      </a:r>
                      <a:endParaRPr kumimoji="0" lang="en-US" altLang="zh-CN"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事件源</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关联缓冲值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r h="1252100">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bl>
          </a:graphicData>
        </a:graphic>
      </p:graphicFrame>
      <p:sp>
        <p:nvSpPr>
          <p:cNvPr id="47" name="AutoShape 23"/>
          <p:cNvSpPr>
            <a:spLocks noChangeArrowheads="1"/>
          </p:cNvSpPr>
          <p:nvPr/>
        </p:nvSpPr>
        <p:spPr bwMode="auto">
          <a:xfrm>
            <a:off x="1733559" y="3769641"/>
            <a:ext cx="6749625" cy="258741"/>
          </a:xfrm>
          <a:prstGeom prst="roundRect">
            <a:avLst>
              <a:gd name="adj" fmla="val 16667"/>
            </a:avLst>
          </a:prstGeom>
          <a:solidFill>
            <a:schemeClr val="bg1">
              <a:lumMod val="85000"/>
            </a:schemeClr>
          </a:solidFill>
          <a:ln w="9525" algn="ctr">
            <a:solidFill>
              <a:schemeClr val="bg2"/>
            </a:solidFill>
            <a:round/>
          </a:ln>
        </p:spPr>
        <p:txBody>
          <a:bodyPr lIns="79200" tIns="39600" rIns="79200" bIns="39600" anchor="ctr">
            <a:spAutoFit/>
          </a:bodyPr>
          <a:lstStyle/>
          <a:p>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51" name="AutoShape 26"/>
          <p:cNvSpPr>
            <a:spLocks noChangeArrowheads="1"/>
          </p:cNvSpPr>
          <p:nvPr/>
        </p:nvSpPr>
        <p:spPr bwMode="auto">
          <a:xfrm>
            <a:off x="2918459" y="3637782"/>
            <a:ext cx="2907153" cy="1161115"/>
          </a:xfrm>
          <a:prstGeom prst="roundRect">
            <a:avLst>
              <a:gd name="adj" fmla="val 16667"/>
            </a:avLst>
          </a:prstGeom>
          <a:solidFill>
            <a:schemeClr val="accent1"/>
          </a:solidFill>
          <a:ln w="9525" algn="ctr">
            <a:solidFill>
              <a:schemeClr val="tx1"/>
            </a:solidFill>
            <a:round/>
          </a:ln>
        </p:spPr>
        <p:txBody>
          <a:bodyPr wrap="square" lIns="79200" tIns="39600" rIns="79200" bIns="39600" anchor="ctr">
            <a:spAutoFit/>
          </a:bodyPr>
          <a:lstStyle/>
          <a:p>
            <a:pPr marL="88900" indent="-88900" defTabSz="801370">
              <a:buFont typeface="Arial" panose="020B0604020202020204" pitchFamily="34" charset="0"/>
              <a:buChar char="•"/>
            </a:pPr>
            <a:r>
              <a:rPr lang="zh-CN" altLang="en-US" sz="900" dirty="0" smtClean="0">
                <a:solidFill>
                  <a:srgbClr val="000000"/>
                </a:solidFill>
                <a:latin typeface="微软雅黑" panose="020B0503020204020204" pitchFamily="34" charset="-122"/>
                <a:ea typeface="微软雅黑" panose="020B0503020204020204" pitchFamily="34" charset="-122"/>
              </a:rPr>
              <a:t>端口对应</a:t>
            </a:r>
            <a:r>
              <a:rPr lang="en-US" altLang="zh-CN" sz="900" dirty="0" smtClean="0">
                <a:solidFill>
                  <a:srgbClr val="000000"/>
                </a:solidFill>
                <a:latin typeface="微软雅黑" panose="020B0503020204020204" pitchFamily="34" charset="-122"/>
                <a:ea typeface="微软雅黑" panose="020B0503020204020204" pitchFamily="34" charset="-122"/>
              </a:rPr>
              <a:t>VLAN</a:t>
            </a:r>
            <a:r>
              <a:rPr lang="zh-CN" altLang="en-US" sz="900" dirty="0" smtClean="0">
                <a:solidFill>
                  <a:srgbClr val="000000"/>
                </a:solidFill>
                <a:latin typeface="微软雅黑" panose="020B0503020204020204" pitchFamily="34" charset="-122"/>
                <a:ea typeface="微软雅黑" panose="020B0503020204020204" pitchFamily="34" charset="-122"/>
              </a:rPr>
              <a:t>出现大量攻击报文</a:t>
            </a:r>
            <a:r>
              <a:rPr lang="en-US" altLang="zh-CN" sz="900" dirty="0" smtClean="0">
                <a:solidFill>
                  <a:srgbClr val="000000"/>
                </a:solidFill>
                <a:latin typeface="微软雅黑" panose="020B0503020204020204" pitchFamily="34" charset="-122"/>
                <a:ea typeface="微软雅黑" panose="020B0503020204020204" pitchFamily="34" charset="-122"/>
              </a:rPr>
              <a:t>or </a:t>
            </a:r>
            <a:r>
              <a:rPr lang="en-US" altLang="zh-CN" sz="900" dirty="0" err="1" smtClean="0"/>
              <a:t>vlan</a:t>
            </a:r>
            <a:r>
              <a:rPr lang="zh-CN" altLang="en-US" sz="900" dirty="0" smtClean="0"/>
              <a:t>下</a:t>
            </a:r>
            <a:r>
              <a:rPr lang="en-US" altLang="zh-CN" sz="900" dirty="0" err="1" smtClean="0"/>
              <a:t>arp</a:t>
            </a:r>
            <a:r>
              <a:rPr lang="zh-CN" altLang="en-US" sz="900" dirty="0" smtClean="0"/>
              <a:t>报文超过了配置的限速阈值   </a:t>
            </a:r>
            <a:r>
              <a:rPr lang="en-US" altLang="zh-CN" sz="900" dirty="0" smtClean="0"/>
              <a:t>or</a:t>
            </a:r>
            <a:endParaRPr lang="zh-CN" altLang="en-US" sz="900" dirty="0" smtClean="0"/>
          </a:p>
          <a:p>
            <a:pPr marL="88900" indent="-88900" defTabSz="801370">
              <a:buFont typeface="Arial" panose="020B0604020202020204" pitchFamily="34" charset="0"/>
              <a:buChar char="•"/>
            </a:pPr>
            <a:r>
              <a:rPr lang="zh-CN" altLang="en-US" sz="900" dirty="0" smtClean="0">
                <a:solidFill>
                  <a:srgbClr val="000000"/>
                </a:solidFill>
                <a:latin typeface="微软雅黑" panose="020B0503020204020204" pitchFamily="34" charset="-122"/>
                <a:ea typeface="微软雅黑" panose="020B0503020204020204" pitchFamily="34" charset="-122"/>
              </a:rPr>
              <a:t>全局的</a:t>
            </a:r>
            <a:r>
              <a:rPr lang="en-US" altLang="zh-CN" sz="900" dirty="0" smtClean="0">
                <a:solidFill>
                  <a:srgbClr val="000000"/>
                </a:solidFill>
                <a:latin typeface="微软雅黑" panose="020B0503020204020204" pitchFamily="34" charset="-122"/>
                <a:ea typeface="微软雅黑" panose="020B0503020204020204" pitchFamily="34" charset="-122"/>
              </a:rPr>
              <a:t>/</a:t>
            </a:r>
            <a:r>
              <a:rPr lang="zh-CN" altLang="en-US" sz="900" dirty="0" smtClean="0">
                <a:solidFill>
                  <a:srgbClr val="000000"/>
                </a:solidFill>
                <a:latin typeface="微软雅黑" panose="020B0503020204020204" pitchFamily="34" charset="-122"/>
                <a:ea typeface="微软雅黑" panose="020B0503020204020204" pitchFamily="34" charset="-122"/>
              </a:rPr>
              <a:t>接口上</a:t>
            </a:r>
            <a:r>
              <a:rPr lang="en-US" altLang="zh-CN" sz="900" dirty="0" smtClean="0">
                <a:solidFill>
                  <a:srgbClr val="000000"/>
                </a:solidFill>
                <a:latin typeface="微软雅黑" panose="020B0503020204020204" pitchFamily="34" charset="-122"/>
                <a:ea typeface="微软雅黑" panose="020B0503020204020204" pitchFamily="34" charset="-122"/>
              </a:rPr>
              <a:t>ICMP</a:t>
            </a:r>
            <a:r>
              <a:rPr lang="zh-CN" altLang="en-US" sz="900" dirty="0" smtClean="0">
                <a:solidFill>
                  <a:srgbClr val="000000"/>
                </a:solidFill>
                <a:latin typeface="微软雅黑" panose="020B0503020204020204" pitchFamily="34" charset="-122"/>
                <a:ea typeface="微软雅黑" panose="020B0503020204020204" pitchFamily="34" charset="-122"/>
              </a:rPr>
              <a:t>报文速率超过阈值</a:t>
            </a:r>
            <a:r>
              <a:rPr lang="en-US" altLang="zh-CN" sz="900" dirty="0" smtClean="0">
                <a:solidFill>
                  <a:srgbClr val="000000"/>
                </a:solidFill>
                <a:latin typeface="微软雅黑" panose="020B0503020204020204" pitchFamily="34" charset="-122"/>
                <a:ea typeface="微软雅黑" panose="020B0503020204020204" pitchFamily="34" charset="-122"/>
              </a:rPr>
              <a:t>or</a:t>
            </a:r>
            <a:r>
              <a:rPr lang="zh-CN" altLang="en-US" sz="900" dirty="0" smtClean="0">
                <a:solidFill>
                  <a:srgbClr val="000000"/>
                </a:solidFill>
                <a:latin typeface="微软雅黑" panose="020B0503020204020204" pitchFamily="34" charset="-122"/>
                <a:ea typeface="微软雅黑" panose="020B0503020204020204" pitchFamily="34" charset="-122"/>
              </a:rPr>
              <a:t>接口下</a:t>
            </a:r>
            <a:r>
              <a:rPr lang="en-US" altLang="zh-CN" sz="900" dirty="0" err="1" smtClean="0">
                <a:solidFill>
                  <a:srgbClr val="000000"/>
                </a:solidFill>
                <a:latin typeface="微软雅黑" panose="020B0503020204020204" pitchFamily="34" charset="-122"/>
                <a:ea typeface="微软雅黑" panose="020B0503020204020204" pitchFamily="34" charset="-122"/>
              </a:rPr>
              <a:t>arp</a:t>
            </a:r>
            <a:r>
              <a:rPr lang="zh-CN" altLang="en-US" sz="900" dirty="0" smtClean="0">
                <a:solidFill>
                  <a:srgbClr val="000000"/>
                </a:solidFill>
                <a:latin typeface="微软雅黑" panose="020B0503020204020204" pitchFamily="34" charset="-122"/>
                <a:ea typeface="微软雅黑" panose="020B0503020204020204" pitchFamily="34" charset="-122"/>
              </a:rPr>
              <a:t>报文超过了配置的限速阈值  </a:t>
            </a:r>
            <a:r>
              <a:rPr lang="en-US" altLang="zh-CN" sz="900" dirty="0" smtClean="0">
                <a:solidFill>
                  <a:srgbClr val="000000"/>
                </a:solidFill>
                <a:latin typeface="微软雅黑" panose="020B0503020204020204" pitchFamily="34" charset="-122"/>
                <a:ea typeface="微软雅黑" panose="020B0503020204020204" pitchFamily="34" charset="-122"/>
              </a:rPr>
              <a:t>or</a:t>
            </a:r>
            <a:endParaRPr lang="en-US" altLang="zh-CN" sz="900" dirty="0" smtClean="0">
              <a:solidFill>
                <a:srgbClr val="000000"/>
              </a:solidFill>
              <a:latin typeface="微软雅黑" panose="020B0503020204020204" pitchFamily="34" charset="-122"/>
              <a:ea typeface="微软雅黑" panose="020B0503020204020204" pitchFamily="34" charset="-122"/>
            </a:endParaRPr>
          </a:p>
          <a:p>
            <a:pPr marL="88900" indent="-88900" defTabSz="801370">
              <a:buFont typeface="Arial" panose="020B0604020202020204" pitchFamily="34" charset="0"/>
              <a:buChar char="•"/>
            </a:pPr>
            <a:r>
              <a:rPr lang="zh-CN" altLang="en-US" sz="900" dirty="0" smtClean="0">
                <a:solidFill>
                  <a:srgbClr val="000000"/>
                </a:solidFill>
                <a:latin typeface="微软雅黑" panose="020B0503020204020204" pitchFamily="34" charset="-122"/>
                <a:ea typeface="微软雅黑" panose="020B0503020204020204" pitchFamily="34" charset="-122"/>
              </a:rPr>
              <a:t>上送</a:t>
            </a:r>
            <a:r>
              <a:rPr lang="en-US" altLang="zh-CN" sz="900" dirty="0" smtClean="0">
                <a:solidFill>
                  <a:srgbClr val="000000"/>
                </a:solidFill>
                <a:latin typeface="微软雅黑" panose="020B0503020204020204" pitchFamily="34" charset="-122"/>
                <a:ea typeface="微软雅黑" panose="020B0503020204020204" pitchFamily="34" charset="-122"/>
              </a:rPr>
              <a:t>CPU</a:t>
            </a:r>
            <a:r>
              <a:rPr lang="zh-CN" altLang="en-US" sz="900" dirty="0" smtClean="0">
                <a:solidFill>
                  <a:srgbClr val="000000"/>
                </a:solidFill>
                <a:latin typeface="微软雅黑" panose="020B0503020204020204" pitchFamily="34" charset="-122"/>
                <a:ea typeface="微软雅黑" panose="020B0503020204020204" pitchFamily="34" charset="-122"/>
              </a:rPr>
              <a:t>的报文速率超出主控板</a:t>
            </a:r>
            <a:r>
              <a:rPr lang="en-US" altLang="zh-CN" sz="900" dirty="0" smtClean="0">
                <a:solidFill>
                  <a:srgbClr val="000000"/>
                </a:solidFill>
                <a:latin typeface="微软雅黑" panose="020B0503020204020204" pitchFamily="34" charset="-122"/>
                <a:ea typeface="微软雅黑" panose="020B0503020204020204" pitchFamily="34" charset="-122"/>
              </a:rPr>
              <a:t>/</a:t>
            </a:r>
            <a:r>
              <a:rPr lang="zh-CN" altLang="en-US" sz="900" dirty="0" smtClean="0">
                <a:solidFill>
                  <a:srgbClr val="000000"/>
                </a:solidFill>
                <a:latin typeface="微软雅黑" panose="020B0503020204020204" pitchFamily="34" charset="-122"/>
                <a:ea typeface="微软雅黑" panose="020B0503020204020204" pitchFamily="34" charset="-122"/>
              </a:rPr>
              <a:t>接口板的</a:t>
            </a:r>
            <a:r>
              <a:rPr lang="en-US" altLang="zh-CN" sz="900" dirty="0" err="1" smtClean="0">
                <a:solidFill>
                  <a:srgbClr val="000000"/>
                </a:solidFill>
                <a:latin typeface="微软雅黑" panose="020B0503020204020204" pitchFamily="34" charset="-122"/>
                <a:ea typeface="微软雅黑" panose="020B0503020204020204" pitchFamily="34" charset="-122"/>
              </a:rPr>
              <a:t>cpcar</a:t>
            </a:r>
            <a:r>
              <a:rPr lang="en-US" altLang="zh-CN" sz="900" dirty="0" smtClean="0">
                <a:solidFill>
                  <a:srgbClr val="000000"/>
                </a:solidFill>
                <a:latin typeface="微软雅黑" panose="020B0503020204020204" pitchFamily="34" charset="-122"/>
                <a:ea typeface="微软雅黑" panose="020B0503020204020204" pitchFamily="34" charset="-122"/>
              </a:rPr>
              <a:t> or </a:t>
            </a:r>
            <a:r>
              <a:rPr lang="zh-CN" altLang="en-US" sz="900" dirty="0" smtClean="0">
                <a:solidFill>
                  <a:srgbClr val="000000"/>
                </a:solidFill>
                <a:latin typeface="微软雅黑" panose="020B0503020204020204" pitchFamily="34" charset="-122"/>
                <a:ea typeface="微软雅黑" panose="020B0503020204020204" pitchFamily="34" charset="-122"/>
              </a:rPr>
              <a:t>整机</a:t>
            </a:r>
            <a:r>
              <a:rPr lang="en-US" altLang="zh-CN" sz="900" dirty="0" err="1" smtClean="0">
                <a:solidFill>
                  <a:srgbClr val="000000"/>
                </a:solidFill>
                <a:latin typeface="微软雅黑" panose="020B0503020204020204" pitchFamily="34" charset="-122"/>
                <a:ea typeface="微软雅黑" panose="020B0503020204020204" pitchFamily="34" charset="-122"/>
              </a:rPr>
              <a:t>arp</a:t>
            </a:r>
            <a:r>
              <a:rPr lang="zh-CN" altLang="en-US" sz="900" dirty="0" smtClean="0">
                <a:solidFill>
                  <a:srgbClr val="000000"/>
                </a:solidFill>
                <a:latin typeface="微软雅黑" panose="020B0503020204020204" pitchFamily="34" charset="-122"/>
                <a:ea typeface="微软雅黑" panose="020B0503020204020204" pitchFamily="34" charset="-122"/>
              </a:rPr>
              <a:t>报文超过了配置的限速阈值</a:t>
            </a:r>
            <a:r>
              <a:rPr lang="en-US" altLang="zh-CN" sz="900" dirty="0" smtClean="0">
                <a:solidFill>
                  <a:srgbClr val="000000"/>
                </a:solidFill>
                <a:latin typeface="微软雅黑" panose="020B0503020204020204" pitchFamily="34" charset="-122"/>
                <a:ea typeface="微软雅黑" panose="020B0503020204020204" pitchFamily="34" charset="-122"/>
              </a:rPr>
              <a:t>or</a:t>
            </a:r>
            <a:r>
              <a:rPr lang="zh-CN" altLang="en-US" sz="900" dirty="0" smtClean="0"/>
              <a:t>全局的</a:t>
            </a:r>
            <a:r>
              <a:rPr lang="en-US" altLang="zh-CN" sz="900" dirty="0" smtClean="0"/>
              <a:t>ICMP</a:t>
            </a:r>
            <a:r>
              <a:rPr lang="zh-CN" altLang="en-US" sz="900" dirty="0" smtClean="0"/>
              <a:t>报文速率超过阈值</a:t>
            </a:r>
            <a:endParaRPr lang="zh-CN" altLang="en-US" sz="900" dirty="0">
              <a:solidFill>
                <a:srgbClr val="000000"/>
              </a:solidFill>
              <a:latin typeface="微软雅黑" panose="020B0503020204020204" pitchFamily="34" charset="-122"/>
              <a:ea typeface="微软雅黑" panose="020B0503020204020204" pitchFamily="34" charset="-122"/>
            </a:endParaRPr>
          </a:p>
        </p:txBody>
      </p:sp>
      <p:sp>
        <p:nvSpPr>
          <p:cNvPr id="52" name="Line 27"/>
          <p:cNvSpPr>
            <a:spLocks noChangeShapeType="1"/>
          </p:cNvSpPr>
          <p:nvPr/>
        </p:nvSpPr>
        <p:spPr bwMode="auto">
          <a:xfrm>
            <a:off x="2697669" y="3897574"/>
            <a:ext cx="197931" cy="14026"/>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53" name="AutoShape 28"/>
          <p:cNvSpPr>
            <a:spLocks noChangeArrowheads="1"/>
          </p:cNvSpPr>
          <p:nvPr/>
        </p:nvSpPr>
        <p:spPr bwMode="auto">
          <a:xfrm>
            <a:off x="1861124" y="3755837"/>
            <a:ext cx="775314" cy="267254"/>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zh-CN" altLang="en-US" sz="1050" dirty="0" smtClean="0">
                <a:solidFill>
                  <a:srgbClr val="000000"/>
                </a:solidFill>
                <a:latin typeface="微软雅黑" panose="020B0503020204020204" pitchFamily="34" charset="-122"/>
                <a:ea typeface="微软雅黑" panose="020B0503020204020204" pitchFamily="34" charset="-122"/>
              </a:rPr>
              <a:t>每次</a:t>
            </a:r>
            <a:endParaRPr lang="en-US" altLang="zh-CN" sz="1050" dirty="0">
              <a:solidFill>
                <a:srgbClr val="000000"/>
              </a:solidFill>
              <a:latin typeface="微软雅黑" panose="020B0503020204020204" pitchFamily="34" charset="-122"/>
              <a:ea typeface="微软雅黑" panose="020B0503020204020204" pitchFamily="34" charset="-122"/>
            </a:endParaRPr>
          </a:p>
        </p:txBody>
      </p:sp>
      <p:sp>
        <p:nvSpPr>
          <p:cNvPr id="64" name="AutoShape 44"/>
          <p:cNvSpPr>
            <a:spLocks noChangeArrowheads="1"/>
          </p:cNvSpPr>
          <p:nvPr/>
        </p:nvSpPr>
        <p:spPr bwMode="auto">
          <a:xfrm>
            <a:off x="7470058" y="3769526"/>
            <a:ext cx="942105" cy="258741"/>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algn="ctr" defTabSz="801370"/>
            <a:r>
              <a:rPr lang="en-US" altLang="zh-CN" sz="1000" dirty="0" err="1" smtClean="0">
                <a:solidFill>
                  <a:srgbClr val="000000"/>
                </a:solidFill>
                <a:latin typeface="微软雅黑" panose="020B0503020204020204" pitchFamily="34" charset="-122"/>
                <a:ea typeface="微软雅黑" panose="020B0503020204020204" pitchFamily="34" charset="-122"/>
              </a:rPr>
              <a:t>ReporterIP</a:t>
            </a:r>
            <a:endParaRPr lang="en-US" altLang="zh-CN" sz="1000" dirty="0">
              <a:solidFill>
                <a:srgbClr val="FF0000"/>
              </a:solidFill>
              <a:latin typeface="微软雅黑" panose="020B0503020204020204" pitchFamily="34" charset="-122"/>
              <a:ea typeface="微软雅黑" panose="020B0503020204020204" pitchFamily="34" charset="-122"/>
            </a:endParaRPr>
          </a:p>
        </p:txBody>
      </p:sp>
      <p:sp>
        <p:nvSpPr>
          <p:cNvPr id="71" name="Rectangle 52"/>
          <p:cNvSpPr>
            <a:spLocks noChangeArrowheads="1"/>
          </p:cNvSpPr>
          <p:nvPr/>
        </p:nvSpPr>
        <p:spPr bwMode="auto">
          <a:xfrm>
            <a:off x="5938958" y="3687763"/>
            <a:ext cx="557694" cy="387750"/>
          </a:xfrm>
          <a:prstGeom prst="rect">
            <a:avLst/>
          </a:prstGeom>
          <a:noFill/>
          <a:ln w="9525" algn="ctr">
            <a:noFill/>
            <a:miter lim="800000"/>
          </a:ln>
        </p:spPr>
        <p:txBody>
          <a:bodyPr wrap="square" lIns="79200" tIns="39600" rIns="79200" bIns="39600">
            <a:spAutoFit/>
          </a:bodyPr>
          <a:lstStyle/>
          <a:p>
            <a:pPr defTabSz="801370"/>
            <a:r>
              <a:rPr lang="en-US" altLang="zh-CN" sz="1000" dirty="0">
                <a:solidFill>
                  <a:srgbClr val="B2B2B2"/>
                </a:solidFill>
                <a:latin typeface="微软雅黑" panose="020B0503020204020204" pitchFamily="34" charset="-122"/>
                <a:ea typeface="微软雅黑" panose="020B0503020204020204" pitchFamily="34" charset="-122"/>
              </a:rPr>
              <a:t>from any</a:t>
            </a:r>
            <a:endParaRPr lang="en-US" altLang="zh-CN" sz="1000" dirty="0">
              <a:solidFill>
                <a:srgbClr val="B2B2B2"/>
              </a:solidFill>
              <a:latin typeface="微软雅黑" panose="020B0503020204020204" pitchFamily="34" charset="-122"/>
              <a:ea typeface="微软雅黑" panose="020B0503020204020204" pitchFamily="34" charset="-122"/>
            </a:endParaRPr>
          </a:p>
        </p:txBody>
      </p:sp>
      <p:sp>
        <p:nvSpPr>
          <p:cNvPr id="72" name="Line 53"/>
          <p:cNvSpPr>
            <a:spLocks noChangeShapeType="1"/>
          </p:cNvSpPr>
          <p:nvPr/>
        </p:nvSpPr>
        <p:spPr bwMode="auto">
          <a:xfrm flipV="1">
            <a:off x="5818239" y="3899917"/>
            <a:ext cx="576166" cy="1031"/>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77" name="AutoShape 25"/>
          <p:cNvSpPr>
            <a:spLocks noChangeArrowheads="1"/>
          </p:cNvSpPr>
          <p:nvPr/>
        </p:nvSpPr>
        <p:spPr bwMode="auto">
          <a:xfrm>
            <a:off x="6393426" y="3779223"/>
            <a:ext cx="766916" cy="241715"/>
          </a:xfrm>
          <a:prstGeom prst="roundRect">
            <a:avLst>
              <a:gd name="adj" fmla="val 16667"/>
            </a:avLst>
          </a:prstGeom>
          <a:solidFill>
            <a:srgbClr val="CCFFFF"/>
          </a:solidFill>
          <a:ln w="9525" algn="ctr">
            <a:solidFill>
              <a:schemeClr val="tx1"/>
            </a:solidFill>
            <a:round/>
          </a:ln>
        </p:spPr>
        <p:txBody>
          <a:bodyPr wrap="square" lIns="79200" tIns="39600" rIns="79200" bIns="39600" anchor="ctr">
            <a:spAutoFit/>
          </a:bodyPr>
          <a:lstStyle/>
          <a:p>
            <a:pPr algn="ctr" defTabSz="801370"/>
            <a:r>
              <a:rPr lang="en-US" altLang="zh-CN" sz="900" dirty="0">
                <a:solidFill>
                  <a:srgbClr val="000000"/>
                </a:solidFill>
                <a:latin typeface="微软雅黑" panose="020B0503020204020204" pitchFamily="34" charset="-122"/>
                <a:ea typeface="微软雅黑" panose="020B0503020204020204" pitchFamily="34" charset="-122"/>
              </a:rPr>
              <a:t>All </a:t>
            </a:r>
            <a:r>
              <a:rPr lang="zh-CN" altLang="en-US" sz="900" dirty="0" smtClean="0">
                <a:solidFill>
                  <a:srgbClr val="000000"/>
                </a:solidFill>
                <a:latin typeface="微软雅黑" panose="020B0503020204020204" pitchFamily="34" charset="-122"/>
                <a:ea typeface="微软雅黑" panose="020B0503020204020204" pitchFamily="34" charset="-122"/>
              </a:rPr>
              <a:t>交换机</a:t>
            </a:r>
            <a:endParaRPr lang="zh-CN" altLang="en-US" sz="900" dirty="0">
              <a:solidFill>
                <a:srgbClr val="000000"/>
              </a:solidFill>
              <a:latin typeface="微软雅黑" panose="020B0503020204020204" pitchFamily="34" charset="-122"/>
              <a:ea typeface="微软雅黑" panose="020B0503020204020204" pitchFamily="34" charset="-122"/>
            </a:endParaRPr>
          </a:p>
        </p:txBody>
      </p:sp>
      <p:sp>
        <p:nvSpPr>
          <p:cNvPr id="87" name="Line 58"/>
          <p:cNvSpPr>
            <a:spLocks noChangeShapeType="1"/>
          </p:cNvSpPr>
          <p:nvPr/>
        </p:nvSpPr>
        <p:spPr bwMode="auto">
          <a:xfrm flipV="1">
            <a:off x="7160495" y="3922039"/>
            <a:ext cx="326772" cy="1031"/>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400">
              <a:solidFill>
                <a:srgbClr val="000000"/>
              </a:solidFill>
              <a:latin typeface="微软雅黑" panose="020B0503020204020204" pitchFamily="34" charset="-122"/>
              <a:ea typeface="微软雅黑" panose="020B0503020204020204" pitchFamily="34" charset="-122"/>
            </a:endParaRPr>
          </a:p>
        </p:txBody>
      </p:sp>
      <p:sp>
        <p:nvSpPr>
          <p:cNvPr id="45" name="TextBox 96"/>
          <p:cNvSpPr txBox="1">
            <a:spLocks noChangeArrowheads="1"/>
          </p:cNvSpPr>
          <p:nvPr/>
        </p:nvSpPr>
        <p:spPr bwMode="auto">
          <a:xfrm>
            <a:off x="628314" y="1634032"/>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交换机单一事件</a:t>
            </a:r>
            <a:endParaRPr lang="zh-CN" altLang="en-US" sz="1200" b="1" dirty="0">
              <a:solidFill>
                <a:srgbClr val="FF0000"/>
              </a:solidFill>
            </a:endParaRPr>
          </a:p>
        </p:txBody>
      </p:sp>
      <p:sp>
        <p:nvSpPr>
          <p:cNvPr id="62" name="左弧形箭头 61"/>
          <p:cNvSpPr/>
          <p:nvPr/>
        </p:nvSpPr>
        <p:spPr bwMode="auto">
          <a:xfrm>
            <a:off x="660400" y="2115402"/>
            <a:ext cx="622490" cy="2151797"/>
          </a:xfrm>
          <a:prstGeom prst="curvedRightArrow">
            <a:avLst/>
          </a:prstGeom>
          <a:solidFill>
            <a:schemeClr val="tx2">
              <a:lumMod val="40000"/>
              <a:lumOff val="6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63" name="TextBox 96"/>
          <p:cNvSpPr txBox="1">
            <a:spLocks noChangeArrowheads="1"/>
          </p:cNvSpPr>
          <p:nvPr/>
        </p:nvSpPr>
        <p:spPr bwMode="auto">
          <a:xfrm>
            <a:off x="690880" y="3160994"/>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翻译为关联规则</a:t>
            </a:r>
            <a:endParaRPr lang="zh-CN" altLang="en-US" sz="1200" b="1" dirty="0">
              <a:solidFill>
                <a:srgbClr val="FF0000"/>
              </a:solidFill>
            </a:endParaRPr>
          </a:p>
        </p:txBody>
      </p:sp>
      <p:cxnSp>
        <p:nvCxnSpPr>
          <p:cNvPr id="65" name="直接连接符 64"/>
          <p:cNvCxnSpPr/>
          <p:nvPr/>
        </p:nvCxnSpPr>
        <p:spPr bwMode="auto">
          <a:xfrm>
            <a:off x="0" y="3091999"/>
            <a:ext cx="9144000" cy="0"/>
          </a:xfrm>
          <a:prstGeom prst="line">
            <a:avLst/>
          </a:prstGeom>
          <a:noFill/>
          <a:ln w="15875">
            <a:solidFill>
              <a:schemeClr val="bg1">
                <a:lumMod val="65000"/>
              </a:schemeClr>
            </a:solidFill>
            <a:prstDash val="lg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2" name="组合 86"/>
          <p:cNvGrpSpPr/>
          <p:nvPr/>
        </p:nvGrpSpPr>
        <p:grpSpPr bwMode="auto">
          <a:xfrm>
            <a:off x="1715473" y="1203959"/>
            <a:ext cx="1551295" cy="467812"/>
            <a:chOff x="2474292" y="2016858"/>
            <a:chExt cx="1290724" cy="806702"/>
          </a:xfrm>
        </p:grpSpPr>
        <p:sp>
          <p:nvSpPr>
            <p:cNvPr id="49" name="圆角矩形 48"/>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54" name="圆角矩形 6"/>
            <p:cNvSpPr/>
            <p:nvPr/>
          </p:nvSpPr>
          <p:spPr>
            <a:xfrm>
              <a:off x="2498250" y="2040632"/>
              <a:ext cx="1242808" cy="759155"/>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100" dirty="0"/>
                <a:t>该端口上出现对应</a:t>
              </a:r>
              <a:r>
                <a:rPr lang="en-US" altLang="zh-CN" sz="1100" dirty="0"/>
                <a:t>VLAN</a:t>
              </a:r>
              <a:r>
                <a:rPr lang="zh-CN" altLang="en-US" sz="1100" dirty="0"/>
                <a:t>的大量攻击报文</a:t>
              </a:r>
              <a:endParaRPr lang="zh-CN" altLang="en-US" sz="1100" dirty="0"/>
            </a:p>
          </p:txBody>
        </p:sp>
      </p:grpSp>
      <p:grpSp>
        <p:nvGrpSpPr>
          <p:cNvPr id="3" name="组合 92"/>
          <p:cNvGrpSpPr/>
          <p:nvPr/>
        </p:nvGrpSpPr>
        <p:grpSpPr bwMode="auto">
          <a:xfrm>
            <a:off x="5148681" y="2405063"/>
            <a:ext cx="1126766" cy="467812"/>
            <a:chOff x="4384902" y="2018213"/>
            <a:chExt cx="1294713" cy="806702"/>
          </a:xfrm>
        </p:grpSpPr>
        <p:sp>
          <p:nvSpPr>
            <p:cNvPr id="59" name="圆角矩形 58"/>
            <p:cNvSpPr/>
            <p:nvPr/>
          </p:nvSpPr>
          <p:spPr>
            <a:xfrm>
              <a:off x="4384902" y="2018213"/>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60" name="圆角矩形 6"/>
            <p:cNvSpPr/>
            <p:nvPr/>
          </p:nvSpPr>
          <p:spPr>
            <a:xfrm>
              <a:off x="4436518" y="2018213"/>
              <a:ext cx="1243097" cy="759155"/>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100" dirty="0"/>
                <a:t>全局的</a:t>
              </a:r>
              <a:r>
                <a:rPr lang="en-US" altLang="zh-CN" sz="1100" dirty="0"/>
                <a:t>ICMP</a:t>
              </a:r>
              <a:r>
                <a:rPr lang="zh-CN" altLang="en-US" sz="1100" dirty="0"/>
                <a:t>报文速率超过阈值</a:t>
              </a:r>
              <a:endParaRPr lang="zh-CN" altLang="en-US" sz="1100" dirty="0"/>
            </a:p>
          </p:txBody>
        </p:sp>
      </p:grpSp>
      <p:grpSp>
        <p:nvGrpSpPr>
          <p:cNvPr id="4" name="组合 86"/>
          <p:cNvGrpSpPr/>
          <p:nvPr/>
        </p:nvGrpSpPr>
        <p:grpSpPr bwMode="auto">
          <a:xfrm>
            <a:off x="3562500" y="1788858"/>
            <a:ext cx="1451951" cy="467811"/>
            <a:chOff x="2474292" y="2016858"/>
            <a:chExt cx="1290724" cy="806702"/>
          </a:xfrm>
        </p:grpSpPr>
        <p:sp>
          <p:nvSpPr>
            <p:cNvPr id="70" name="圆角矩形 69"/>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73" name="圆角矩形 6"/>
            <p:cNvSpPr/>
            <p:nvPr/>
          </p:nvSpPr>
          <p:spPr>
            <a:xfrm>
              <a:off x="2496610" y="2040631"/>
              <a:ext cx="1246088" cy="759157"/>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100" dirty="0"/>
                <a:t>接口下</a:t>
              </a:r>
              <a:r>
                <a:rPr lang="en-US" altLang="zh-CN" sz="1100" dirty="0" err="1"/>
                <a:t>arp</a:t>
              </a:r>
              <a:r>
                <a:rPr lang="zh-CN" altLang="en-US" sz="1100" dirty="0"/>
                <a:t>报文超过了配置的限速阈值</a:t>
              </a:r>
              <a:endParaRPr lang="zh-CN" altLang="en-US" sz="1100" dirty="0"/>
            </a:p>
          </p:txBody>
        </p:sp>
      </p:grpSp>
      <p:grpSp>
        <p:nvGrpSpPr>
          <p:cNvPr id="5" name="组合 86"/>
          <p:cNvGrpSpPr/>
          <p:nvPr/>
        </p:nvGrpSpPr>
        <p:grpSpPr bwMode="auto">
          <a:xfrm>
            <a:off x="1715474" y="2413468"/>
            <a:ext cx="1580792" cy="632074"/>
            <a:chOff x="2474292" y="2016858"/>
            <a:chExt cx="1290724" cy="806702"/>
          </a:xfrm>
        </p:grpSpPr>
        <p:sp>
          <p:nvSpPr>
            <p:cNvPr id="79" name="圆角矩形 78"/>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80" name="圆角矩形 6"/>
            <p:cNvSpPr/>
            <p:nvPr/>
          </p:nvSpPr>
          <p:spPr>
            <a:xfrm>
              <a:off x="2498864" y="2040678"/>
              <a:ext cx="1241578"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100" dirty="0"/>
                <a:t>上送</a:t>
              </a:r>
              <a:r>
                <a:rPr lang="en-US" altLang="zh-CN" sz="1100" dirty="0"/>
                <a:t>CPU</a:t>
              </a:r>
              <a:r>
                <a:rPr lang="zh-CN" altLang="en-US" sz="1100" dirty="0"/>
                <a:t>的报文速率超出了主控板</a:t>
              </a:r>
              <a:r>
                <a:rPr lang="en-US" altLang="zh-CN" sz="1100" dirty="0"/>
                <a:t>/</a:t>
              </a:r>
              <a:r>
                <a:rPr lang="zh-CN" altLang="en-US" sz="1100" dirty="0"/>
                <a:t>接口板的</a:t>
              </a:r>
              <a:r>
                <a:rPr lang="en-US" altLang="zh-CN" sz="1100" dirty="0" err="1"/>
                <a:t>cpcar</a:t>
              </a:r>
              <a:r>
                <a:rPr lang="zh-CN" altLang="en-US" sz="1100" dirty="0"/>
                <a:t>限制</a:t>
              </a:r>
              <a:endParaRPr lang="zh-CN" altLang="en-US" sz="1100" dirty="0"/>
            </a:p>
          </p:txBody>
        </p:sp>
      </p:grpSp>
      <p:grpSp>
        <p:nvGrpSpPr>
          <p:cNvPr id="6" name="组合 92"/>
          <p:cNvGrpSpPr/>
          <p:nvPr/>
        </p:nvGrpSpPr>
        <p:grpSpPr bwMode="auto">
          <a:xfrm>
            <a:off x="1715473" y="1787575"/>
            <a:ext cx="1558669" cy="466892"/>
            <a:chOff x="2474292" y="2016858"/>
            <a:chExt cx="1290724" cy="806702"/>
          </a:xfrm>
        </p:grpSpPr>
        <p:sp>
          <p:nvSpPr>
            <p:cNvPr id="82" name="圆角矩形 81"/>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83" name="圆角矩形 6"/>
            <p:cNvSpPr/>
            <p:nvPr/>
          </p:nvSpPr>
          <p:spPr>
            <a:xfrm>
              <a:off x="2498106" y="2040677"/>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100" dirty="0" smtClean="0"/>
                <a:t>全局</a:t>
              </a:r>
              <a:r>
                <a:rPr lang="en-US" altLang="zh-CN" sz="1100" dirty="0" smtClean="0"/>
                <a:t>/</a:t>
              </a:r>
              <a:r>
                <a:rPr lang="zh-CN" altLang="en-US" sz="1100" dirty="0" smtClean="0"/>
                <a:t>接口</a:t>
              </a:r>
              <a:r>
                <a:rPr lang="zh-CN" altLang="en-US" sz="1100" dirty="0"/>
                <a:t>上的</a:t>
              </a:r>
              <a:r>
                <a:rPr lang="en-US" altLang="zh-CN" sz="1100" dirty="0"/>
                <a:t>ICMP</a:t>
              </a:r>
              <a:r>
                <a:rPr lang="zh-CN" altLang="en-US" sz="1100" dirty="0"/>
                <a:t>报文速率超过阈值</a:t>
              </a:r>
              <a:endParaRPr lang="zh-CN" altLang="en-US" sz="1100" dirty="0"/>
            </a:p>
          </p:txBody>
        </p:sp>
      </p:grpSp>
      <p:sp>
        <p:nvSpPr>
          <p:cNvPr id="84" name="矩形 47"/>
          <p:cNvSpPr>
            <a:spLocks noChangeArrowheads="1"/>
          </p:cNvSpPr>
          <p:nvPr/>
        </p:nvSpPr>
        <p:spPr bwMode="auto">
          <a:xfrm>
            <a:off x="3841851" y="2612908"/>
            <a:ext cx="325730" cy="261610"/>
          </a:xfrm>
          <a:prstGeom prst="rect">
            <a:avLst/>
          </a:prstGeom>
          <a:noFill/>
          <a:ln w="9525">
            <a:noFill/>
            <a:miter lim="800000"/>
          </a:ln>
        </p:spPr>
        <p:txBody>
          <a:bodyPr wrap="none">
            <a:spAutoFit/>
          </a:bodyPr>
          <a:lstStyle/>
          <a:p>
            <a:r>
              <a:rPr lang="zh-CN" altLang="en-US" sz="1050"/>
              <a:t>≧</a:t>
            </a:r>
            <a:endParaRPr lang="zh-CN" altLang="en-US" sz="1050"/>
          </a:p>
        </p:txBody>
      </p:sp>
      <p:grpSp>
        <p:nvGrpSpPr>
          <p:cNvPr id="7" name="组合 86"/>
          <p:cNvGrpSpPr/>
          <p:nvPr/>
        </p:nvGrpSpPr>
        <p:grpSpPr bwMode="auto">
          <a:xfrm>
            <a:off x="3562501" y="1226082"/>
            <a:ext cx="1392957" cy="466892"/>
            <a:chOff x="2474292" y="2016858"/>
            <a:chExt cx="1290724" cy="806702"/>
          </a:xfrm>
        </p:grpSpPr>
        <p:sp>
          <p:nvSpPr>
            <p:cNvPr id="86" name="圆角矩形 85"/>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88" name="圆角矩形 6"/>
            <p:cNvSpPr/>
            <p:nvPr/>
          </p:nvSpPr>
          <p:spPr>
            <a:xfrm>
              <a:off x="2496437" y="2040678"/>
              <a:ext cx="1246434"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en-US" altLang="zh-CN" sz="1100" dirty="0" err="1"/>
                <a:t>vlan</a:t>
              </a:r>
              <a:r>
                <a:rPr lang="zh-CN" altLang="en-US" sz="1100" dirty="0"/>
                <a:t>下</a:t>
              </a:r>
              <a:r>
                <a:rPr lang="en-US" altLang="zh-CN" sz="1100" dirty="0" err="1"/>
                <a:t>arp</a:t>
              </a:r>
              <a:r>
                <a:rPr lang="zh-CN" altLang="en-US" sz="1100" dirty="0"/>
                <a:t>报文超过了配置的限速阈值</a:t>
              </a:r>
              <a:endParaRPr lang="zh-CN" altLang="en-US" sz="1100" dirty="0"/>
            </a:p>
          </p:txBody>
        </p:sp>
      </p:grpSp>
      <p:grpSp>
        <p:nvGrpSpPr>
          <p:cNvPr id="8" name="组合 101"/>
          <p:cNvGrpSpPr/>
          <p:nvPr/>
        </p:nvGrpSpPr>
        <p:grpSpPr bwMode="auto">
          <a:xfrm>
            <a:off x="3562501" y="2405063"/>
            <a:ext cx="1304467" cy="466892"/>
            <a:chOff x="2474292" y="2016858"/>
            <a:chExt cx="1290724" cy="806702"/>
          </a:xfrm>
        </p:grpSpPr>
        <p:sp>
          <p:nvSpPr>
            <p:cNvPr id="90" name="圆角矩形 89"/>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91" name="圆角矩形 6"/>
            <p:cNvSpPr/>
            <p:nvPr/>
          </p:nvSpPr>
          <p:spPr>
            <a:xfrm>
              <a:off x="2498564" y="2040677"/>
              <a:ext cx="1242179"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100" dirty="0"/>
                <a:t>整机</a:t>
              </a:r>
              <a:r>
                <a:rPr lang="en-US" altLang="zh-CN" sz="1100" dirty="0" err="1"/>
                <a:t>arp</a:t>
              </a:r>
              <a:r>
                <a:rPr lang="zh-CN" altLang="en-US" sz="1100" dirty="0"/>
                <a:t>报文超过了配置的限速阈值</a:t>
              </a:r>
              <a:endParaRPr lang="zh-CN" altLang="en-US" sz="1100" dirty="0"/>
            </a:p>
          </p:txBody>
        </p:sp>
      </p:grpSp>
      <p:sp>
        <p:nvSpPr>
          <p:cNvPr id="92" name="矩形 34"/>
          <p:cNvSpPr>
            <a:spLocks noChangeArrowheads="1"/>
          </p:cNvSpPr>
          <p:nvPr/>
        </p:nvSpPr>
        <p:spPr bwMode="auto">
          <a:xfrm>
            <a:off x="3248700" y="1946057"/>
            <a:ext cx="354584" cy="261610"/>
          </a:xfrm>
          <a:prstGeom prst="rect">
            <a:avLst/>
          </a:prstGeom>
          <a:noFill/>
          <a:ln w="9525">
            <a:noFill/>
            <a:miter lim="800000"/>
          </a:ln>
        </p:spPr>
        <p:txBody>
          <a:bodyPr wrap="none">
            <a:spAutoFit/>
          </a:bodyPr>
          <a:lstStyle/>
          <a:p>
            <a:r>
              <a:rPr lang="en-US" altLang="zh-CN" sz="1050" dirty="0"/>
              <a:t>OR</a:t>
            </a:r>
            <a:endParaRPr lang="zh-CN" altLang="en-US" sz="1050" dirty="0"/>
          </a:p>
        </p:txBody>
      </p:sp>
      <p:sp>
        <p:nvSpPr>
          <p:cNvPr id="93" name="矩形 34"/>
          <p:cNvSpPr>
            <a:spLocks noChangeArrowheads="1"/>
          </p:cNvSpPr>
          <p:nvPr/>
        </p:nvSpPr>
        <p:spPr bwMode="auto">
          <a:xfrm>
            <a:off x="3248700" y="1343702"/>
            <a:ext cx="354584" cy="261610"/>
          </a:xfrm>
          <a:prstGeom prst="rect">
            <a:avLst/>
          </a:prstGeom>
          <a:noFill/>
          <a:ln w="9525">
            <a:noFill/>
            <a:miter lim="800000"/>
          </a:ln>
        </p:spPr>
        <p:txBody>
          <a:bodyPr wrap="none">
            <a:spAutoFit/>
          </a:bodyPr>
          <a:lstStyle/>
          <a:p>
            <a:r>
              <a:rPr lang="en-US" altLang="zh-CN" sz="1050" dirty="0"/>
              <a:t>OR</a:t>
            </a:r>
            <a:endParaRPr lang="zh-CN" altLang="en-US" sz="1050" dirty="0"/>
          </a:p>
        </p:txBody>
      </p:sp>
      <p:grpSp>
        <p:nvGrpSpPr>
          <p:cNvPr id="9" name="组合 101"/>
          <p:cNvGrpSpPr/>
          <p:nvPr/>
        </p:nvGrpSpPr>
        <p:grpSpPr bwMode="auto">
          <a:xfrm>
            <a:off x="7154179" y="1731744"/>
            <a:ext cx="1257984" cy="747059"/>
            <a:chOff x="2474292" y="2016858"/>
            <a:chExt cx="1290724" cy="806702"/>
          </a:xfrm>
        </p:grpSpPr>
        <p:sp>
          <p:nvSpPr>
            <p:cNvPr id="101" name="圆角矩形 100"/>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102" name="圆角矩形 6"/>
            <p:cNvSpPr/>
            <p:nvPr/>
          </p:nvSpPr>
          <p:spPr>
            <a:xfrm>
              <a:off x="2498106" y="2040677"/>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100" dirty="0"/>
                <a:t>告警：交换机</a:t>
              </a:r>
              <a:r>
                <a:rPr lang="zh-CN" altLang="en-US" sz="1100" dirty="0" smtClean="0"/>
                <a:t>（</a:t>
              </a:r>
              <a:r>
                <a:rPr lang="en-US" altLang="zh-CN" sz="1100" dirty="0" smtClean="0"/>
                <a:t> </a:t>
              </a:r>
              <a:r>
                <a:rPr lang="en-US" altLang="zh-CN" sz="1100" dirty="0" err="1" smtClean="0"/>
                <a:t>ReporterIP</a:t>
              </a:r>
              <a:r>
                <a:rPr lang="zh-CN" altLang="en-US" sz="1100" dirty="0" smtClean="0"/>
                <a:t>）整机受到攻击。</a:t>
              </a:r>
              <a:endParaRPr lang="zh-CN" altLang="en-US" sz="1100" dirty="0"/>
            </a:p>
          </p:txBody>
        </p:sp>
      </p:grpSp>
      <p:sp>
        <p:nvSpPr>
          <p:cNvPr id="108" name="矩形 34"/>
          <p:cNvSpPr>
            <a:spLocks noChangeArrowheads="1"/>
          </p:cNvSpPr>
          <p:nvPr/>
        </p:nvSpPr>
        <p:spPr bwMode="auto">
          <a:xfrm>
            <a:off x="3248700" y="2554372"/>
            <a:ext cx="354584" cy="253916"/>
          </a:xfrm>
          <a:prstGeom prst="rect">
            <a:avLst/>
          </a:prstGeom>
          <a:noFill/>
          <a:ln w="9525">
            <a:noFill/>
            <a:miter lim="800000"/>
          </a:ln>
        </p:spPr>
        <p:txBody>
          <a:bodyPr wrap="square">
            <a:spAutoFit/>
          </a:bodyPr>
          <a:lstStyle/>
          <a:p>
            <a:r>
              <a:rPr lang="en-US" altLang="zh-CN" sz="1050" dirty="0"/>
              <a:t>OR</a:t>
            </a:r>
            <a:endParaRPr lang="zh-CN" altLang="en-US" sz="1050" dirty="0"/>
          </a:p>
        </p:txBody>
      </p:sp>
      <p:sp>
        <p:nvSpPr>
          <p:cNvPr id="109" name="矩形 34"/>
          <p:cNvSpPr>
            <a:spLocks noChangeArrowheads="1"/>
          </p:cNvSpPr>
          <p:nvPr/>
        </p:nvSpPr>
        <p:spPr bwMode="auto">
          <a:xfrm>
            <a:off x="4837977" y="2546678"/>
            <a:ext cx="354584" cy="261610"/>
          </a:xfrm>
          <a:prstGeom prst="rect">
            <a:avLst/>
          </a:prstGeom>
          <a:noFill/>
          <a:ln w="9525">
            <a:noFill/>
            <a:miter lim="800000"/>
          </a:ln>
        </p:spPr>
        <p:txBody>
          <a:bodyPr wrap="none">
            <a:spAutoFit/>
          </a:bodyPr>
          <a:lstStyle/>
          <a:p>
            <a:r>
              <a:rPr lang="en-US" altLang="zh-CN" sz="1050" dirty="0"/>
              <a:t>OR</a:t>
            </a:r>
            <a:endParaRPr lang="zh-CN" altLang="en-US" sz="1050" dirty="0"/>
          </a:p>
        </p:txBody>
      </p:sp>
      <p:sp>
        <p:nvSpPr>
          <p:cNvPr id="110" name="左大括号 77"/>
          <p:cNvSpPr/>
          <p:nvPr/>
        </p:nvSpPr>
        <p:spPr bwMode="auto">
          <a:xfrm>
            <a:off x="1597986" y="1412590"/>
            <a:ext cx="117487" cy="1259139"/>
          </a:xfrm>
          <a:prstGeom prst="leftBrace">
            <a:avLst>
              <a:gd name="adj1" fmla="val 8155"/>
              <a:gd name="adj2" fmla="val 50000"/>
            </a:avLst>
          </a:prstGeom>
          <a:noFill/>
          <a:ln w="9525">
            <a:solidFill>
              <a:schemeClr val="tx1"/>
            </a:solidFill>
            <a:round/>
          </a:ln>
        </p:spPr>
        <p:txBody>
          <a:bodyPr anchor="ctr"/>
          <a:lstStyle/>
          <a:p>
            <a:pPr algn="ctr"/>
            <a:endParaRPr lang="zh-CN" altLang="en-US" sz="1050"/>
          </a:p>
        </p:txBody>
      </p:sp>
      <p:sp>
        <p:nvSpPr>
          <p:cNvPr id="113" name="右箭头 50"/>
          <p:cNvSpPr>
            <a:spLocks noChangeArrowheads="1"/>
          </p:cNvSpPr>
          <p:nvPr/>
        </p:nvSpPr>
        <p:spPr bwMode="auto">
          <a:xfrm>
            <a:off x="6477373" y="1847850"/>
            <a:ext cx="661439" cy="537754"/>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r>
              <a:rPr lang="zh-CN" altLang="en-US" sz="1000" b="1" dirty="0" smtClean="0">
                <a:solidFill>
                  <a:srgbClr val="000000"/>
                </a:solidFill>
                <a:latin typeface="微软雅黑" panose="020B0503020204020204" pitchFamily="34" charset="-122"/>
                <a:ea typeface="微软雅黑" panose="020B0503020204020204" pitchFamily="34" charset="-122"/>
              </a:rPr>
              <a:t>响应动作</a:t>
            </a:r>
            <a:endParaRPr lang="zh-CN" altLang="en-US" sz="1000" b="1" dirty="0">
              <a:solidFill>
                <a:srgbClr val="000000"/>
              </a:solidFill>
              <a:latin typeface="微软雅黑" panose="020B0503020204020204" pitchFamily="34" charset="-122"/>
              <a:ea typeface="微软雅黑" panose="020B0503020204020204" pitchFamily="34" charset="-122"/>
            </a:endParaRPr>
          </a:p>
        </p:txBody>
      </p:sp>
      <p:sp>
        <p:nvSpPr>
          <p:cNvPr id="116" name="矩形 34"/>
          <p:cNvSpPr>
            <a:spLocks noChangeArrowheads="1"/>
          </p:cNvSpPr>
          <p:nvPr/>
        </p:nvSpPr>
        <p:spPr bwMode="auto">
          <a:xfrm>
            <a:off x="1272618" y="1900788"/>
            <a:ext cx="354584" cy="261610"/>
          </a:xfrm>
          <a:prstGeom prst="rect">
            <a:avLst/>
          </a:prstGeom>
          <a:noFill/>
          <a:ln w="9525">
            <a:noFill/>
            <a:miter lim="800000"/>
          </a:ln>
        </p:spPr>
        <p:txBody>
          <a:bodyPr wrap="none">
            <a:spAutoFit/>
          </a:bodyPr>
          <a:lstStyle/>
          <a:p>
            <a:r>
              <a:rPr lang="en-US" altLang="zh-CN" sz="1050" dirty="0"/>
              <a:t>OR</a:t>
            </a:r>
            <a:endParaRPr lang="zh-CN" altLang="en-US" sz="1050" dirty="0"/>
          </a:p>
        </p:txBody>
      </p:sp>
    </p:spTree>
  </p:cSld>
  <p:clrMapOvr>
    <a:masterClrMapping/>
  </p:clrMapOvr>
  <p:transition advClick="0" advTm="8000">
    <p:fade thruBlk="1"/>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1"/>
          <p:cNvSpPr txBox="1"/>
          <p:nvPr/>
        </p:nvSpPr>
        <p:spPr>
          <a:xfrm>
            <a:off x="580947" y="336357"/>
            <a:ext cx="6515178" cy="536001"/>
          </a:xfrm>
          <a:prstGeom prst="rect">
            <a:avLst/>
          </a:prstGeom>
        </p:spPr>
        <p:txBody>
          <a:bodyPr/>
          <a:lstStyle/>
          <a:p>
            <a:pPr lvl="0" eaLnBrk="0" hangingPunct="0">
              <a:defRPr/>
            </a:pP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64" name="矩形 63"/>
          <p:cNvSpPr/>
          <p:nvPr/>
        </p:nvSpPr>
        <p:spPr>
          <a:xfrm>
            <a:off x="7784727" y="3267271"/>
            <a:ext cx="566058" cy="276999"/>
          </a:xfrm>
          <a:prstGeom prst="rect">
            <a:avLst/>
          </a:prstGeom>
        </p:spPr>
        <p:txBody>
          <a:bodyPr wrap="square">
            <a:spAutoFit/>
          </a:bodyPr>
          <a:lstStyle/>
          <a:p>
            <a:r>
              <a:rPr lang="zh-CN" altLang="en-US" sz="1200" dirty="0" smtClean="0">
                <a:latin typeface="微软雅黑" panose="020B0503020204020204" pitchFamily="34" charset="-122"/>
                <a:ea typeface="微软雅黑" panose="020B0503020204020204" pitchFamily="34" charset="-122"/>
              </a:rPr>
              <a:t>黑客</a:t>
            </a:r>
            <a:endParaRPr lang="zh-CN" altLang="en-US" sz="1200" dirty="0">
              <a:latin typeface="微软雅黑" panose="020B0503020204020204" pitchFamily="34" charset="-122"/>
              <a:ea typeface="微软雅黑" panose="020B0503020204020204" pitchFamily="34" charset="-122"/>
            </a:endParaRPr>
          </a:p>
        </p:txBody>
      </p:sp>
      <p:grpSp>
        <p:nvGrpSpPr>
          <p:cNvPr id="2" name="组合 696"/>
          <p:cNvGrpSpPr>
            <a:grpSpLocks noChangeAspect="1"/>
          </p:cNvGrpSpPr>
          <p:nvPr/>
        </p:nvGrpSpPr>
        <p:grpSpPr>
          <a:xfrm flipH="1">
            <a:off x="7878768" y="2880088"/>
            <a:ext cx="394741" cy="314373"/>
            <a:chOff x="5240338" y="4053769"/>
            <a:chExt cx="1811338" cy="1738313"/>
          </a:xfrm>
          <a:effectLst>
            <a:outerShdw blurRad="165100" dist="63500" dir="2700000" algn="r" rotWithShape="0">
              <a:prstClr val="black">
                <a:alpha val="84000"/>
              </a:prstClr>
            </a:outerShdw>
          </a:effectLst>
        </p:grpSpPr>
        <p:sp>
          <p:nvSpPr>
            <p:cNvPr id="72" name="Freeform 9"/>
            <p:cNvSpPr/>
            <p:nvPr/>
          </p:nvSpPr>
          <p:spPr bwMode="auto">
            <a:xfrm>
              <a:off x="6470651" y="4544307"/>
              <a:ext cx="568325" cy="1150938"/>
            </a:xfrm>
            <a:custGeom>
              <a:avLst/>
              <a:gdLst/>
              <a:ahLst/>
              <a:cxnLst>
                <a:cxn ang="0">
                  <a:pos x="83" y="52"/>
                </a:cxn>
                <a:cxn ang="0">
                  <a:pos x="73" y="74"/>
                </a:cxn>
                <a:cxn ang="0">
                  <a:pos x="55" y="113"/>
                </a:cxn>
                <a:cxn ang="0">
                  <a:pos x="35" y="166"/>
                </a:cxn>
                <a:cxn ang="0">
                  <a:pos x="16" y="226"/>
                </a:cxn>
                <a:cxn ang="0">
                  <a:pos x="4" y="291"/>
                </a:cxn>
                <a:cxn ang="0">
                  <a:pos x="0" y="355"/>
                </a:cxn>
                <a:cxn ang="0">
                  <a:pos x="11" y="414"/>
                </a:cxn>
                <a:cxn ang="0">
                  <a:pos x="46" y="486"/>
                </a:cxn>
                <a:cxn ang="0">
                  <a:pos x="66" y="554"/>
                </a:cxn>
                <a:cxn ang="0">
                  <a:pos x="61" y="597"/>
                </a:cxn>
                <a:cxn ang="0">
                  <a:pos x="45" y="623"/>
                </a:cxn>
                <a:cxn ang="0">
                  <a:pos x="32" y="637"/>
                </a:cxn>
                <a:cxn ang="0">
                  <a:pos x="31" y="646"/>
                </a:cxn>
                <a:cxn ang="0">
                  <a:pos x="35" y="657"/>
                </a:cxn>
                <a:cxn ang="0">
                  <a:pos x="46" y="669"/>
                </a:cxn>
                <a:cxn ang="0">
                  <a:pos x="61" y="680"/>
                </a:cxn>
                <a:cxn ang="0">
                  <a:pos x="80" y="690"/>
                </a:cxn>
                <a:cxn ang="0">
                  <a:pos x="103" y="699"/>
                </a:cxn>
                <a:cxn ang="0">
                  <a:pos x="130" y="706"/>
                </a:cxn>
                <a:cxn ang="0">
                  <a:pos x="158" y="712"/>
                </a:cxn>
                <a:cxn ang="0">
                  <a:pos x="192" y="719"/>
                </a:cxn>
                <a:cxn ang="0">
                  <a:pos x="228" y="724"/>
                </a:cxn>
                <a:cxn ang="0">
                  <a:pos x="264" y="724"/>
                </a:cxn>
                <a:cxn ang="0">
                  <a:pos x="298" y="714"/>
                </a:cxn>
                <a:cxn ang="0">
                  <a:pos x="326" y="689"/>
                </a:cxn>
                <a:cxn ang="0">
                  <a:pos x="347" y="647"/>
                </a:cxn>
                <a:cxn ang="0">
                  <a:pos x="358" y="583"/>
                </a:cxn>
                <a:cxn ang="0">
                  <a:pos x="356" y="452"/>
                </a:cxn>
                <a:cxn ang="0">
                  <a:pos x="351" y="285"/>
                </a:cxn>
                <a:cxn ang="0">
                  <a:pos x="338" y="147"/>
                </a:cxn>
                <a:cxn ang="0">
                  <a:pos x="312" y="55"/>
                </a:cxn>
                <a:cxn ang="0">
                  <a:pos x="279" y="22"/>
                </a:cxn>
                <a:cxn ang="0">
                  <a:pos x="252" y="10"/>
                </a:cxn>
                <a:cxn ang="0">
                  <a:pos x="222" y="3"/>
                </a:cxn>
                <a:cxn ang="0">
                  <a:pos x="191" y="0"/>
                </a:cxn>
                <a:cxn ang="0">
                  <a:pos x="160" y="2"/>
                </a:cxn>
                <a:cxn ang="0">
                  <a:pos x="133" y="10"/>
                </a:cxn>
                <a:cxn ang="0">
                  <a:pos x="108" y="22"/>
                </a:cxn>
                <a:cxn ang="0">
                  <a:pos x="91" y="39"/>
                </a:cxn>
              </a:cxnLst>
              <a:rect l="0" t="0" r="r" b="b"/>
              <a:pathLst>
                <a:path w="358" h="725">
                  <a:moveTo>
                    <a:pt x="85" y="50"/>
                  </a:moveTo>
                  <a:lnTo>
                    <a:pt x="83" y="52"/>
                  </a:lnTo>
                  <a:lnTo>
                    <a:pt x="79" y="61"/>
                  </a:lnTo>
                  <a:lnTo>
                    <a:pt x="73" y="74"/>
                  </a:lnTo>
                  <a:lnTo>
                    <a:pt x="65" y="92"/>
                  </a:lnTo>
                  <a:lnTo>
                    <a:pt x="55" y="113"/>
                  </a:lnTo>
                  <a:lnTo>
                    <a:pt x="45" y="138"/>
                  </a:lnTo>
                  <a:lnTo>
                    <a:pt x="35" y="166"/>
                  </a:lnTo>
                  <a:lnTo>
                    <a:pt x="26" y="195"/>
                  </a:lnTo>
                  <a:lnTo>
                    <a:pt x="16" y="226"/>
                  </a:lnTo>
                  <a:lnTo>
                    <a:pt x="9" y="258"/>
                  </a:lnTo>
                  <a:lnTo>
                    <a:pt x="4" y="291"/>
                  </a:lnTo>
                  <a:lnTo>
                    <a:pt x="1" y="323"/>
                  </a:lnTo>
                  <a:lnTo>
                    <a:pt x="0" y="355"/>
                  </a:lnTo>
                  <a:lnTo>
                    <a:pt x="4" y="386"/>
                  </a:lnTo>
                  <a:lnTo>
                    <a:pt x="11" y="414"/>
                  </a:lnTo>
                  <a:lnTo>
                    <a:pt x="23" y="440"/>
                  </a:lnTo>
                  <a:lnTo>
                    <a:pt x="46" y="486"/>
                  </a:lnTo>
                  <a:lnTo>
                    <a:pt x="60" y="523"/>
                  </a:lnTo>
                  <a:lnTo>
                    <a:pt x="66" y="554"/>
                  </a:lnTo>
                  <a:lnTo>
                    <a:pt x="66" y="578"/>
                  </a:lnTo>
                  <a:lnTo>
                    <a:pt x="61" y="597"/>
                  </a:lnTo>
                  <a:lnTo>
                    <a:pt x="54" y="612"/>
                  </a:lnTo>
                  <a:lnTo>
                    <a:pt x="45" y="623"/>
                  </a:lnTo>
                  <a:lnTo>
                    <a:pt x="35" y="632"/>
                  </a:lnTo>
                  <a:lnTo>
                    <a:pt x="32" y="637"/>
                  </a:lnTo>
                  <a:lnTo>
                    <a:pt x="31" y="642"/>
                  </a:lnTo>
                  <a:lnTo>
                    <a:pt x="31" y="646"/>
                  </a:lnTo>
                  <a:lnTo>
                    <a:pt x="32" y="652"/>
                  </a:lnTo>
                  <a:lnTo>
                    <a:pt x="35" y="657"/>
                  </a:lnTo>
                  <a:lnTo>
                    <a:pt x="40" y="663"/>
                  </a:lnTo>
                  <a:lnTo>
                    <a:pt x="46" y="669"/>
                  </a:lnTo>
                  <a:lnTo>
                    <a:pt x="53" y="674"/>
                  </a:lnTo>
                  <a:lnTo>
                    <a:pt x="61" y="680"/>
                  </a:lnTo>
                  <a:lnTo>
                    <a:pt x="70" y="685"/>
                  </a:lnTo>
                  <a:lnTo>
                    <a:pt x="80" y="690"/>
                  </a:lnTo>
                  <a:lnTo>
                    <a:pt x="92" y="695"/>
                  </a:lnTo>
                  <a:lnTo>
                    <a:pt x="103" y="699"/>
                  </a:lnTo>
                  <a:lnTo>
                    <a:pt x="116" y="703"/>
                  </a:lnTo>
                  <a:lnTo>
                    <a:pt x="130" y="706"/>
                  </a:lnTo>
                  <a:lnTo>
                    <a:pt x="144" y="709"/>
                  </a:lnTo>
                  <a:lnTo>
                    <a:pt x="158" y="712"/>
                  </a:lnTo>
                  <a:lnTo>
                    <a:pt x="175" y="715"/>
                  </a:lnTo>
                  <a:lnTo>
                    <a:pt x="192" y="719"/>
                  </a:lnTo>
                  <a:lnTo>
                    <a:pt x="210" y="722"/>
                  </a:lnTo>
                  <a:lnTo>
                    <a:pt x="228" y="724"/>
                  </a:lnTo>
                  <a:lnTo>
                    <a:pt x="247" y="725"/>
                  </a:lnTo>
                  <a:lnTo>
                    <a:pt x="264" y="724"/>
                  </a:lnTo>
                  <a:lnTo>
                    <a:pt x="281" y="720"/>
                  </a:lnTo>
                  <a:lnTo>
                    <a:pt x="298" y="714"/>
                  </a:lnTo>
                  <a:lnTo>
                    <a:pt x="313" y="704"/>
                  </a:lnTo>
                  <a:lnTo>
                    <a:pt x="326" y="689"/>
                  </a:lnTo>
                  <a:lnTo>
                    <a:pt x="337" y="671"/>
                  </a:lnTo>
                  <a:lnTo>
                    <a:pt x="347" y="647"/>
                  </a:lnTo>
                  <a:lnTo>
                    <a:pt x="354" y="619"/>
                  </a:lnTo>
                  <a:lnTo>
                    <a:pt x="358" y="583"/>
                  </a:lnTo>
                  <a:lnTo>
                    <a:pt x="358" y="541"/>
                  </a:lnTo>
                  <a:lnTo>
                    <a:pt x="356" y="452"/>
                  </a:lnTo>
                  <a:lnTo>
                    <a:pt x="354" y="366"/>
                  </a:lnTo>
                  <a:lnTo>
                    <a:pt x="351" y="285"/>
                  </a:lnTo>
                  <a:lnTo>
                    <a:pt x="346" y="212"/>
                  </a:lnTo>
                  <a:lnTo>
                    <a:pt x="338" y="147"/>
                  </a:lnTo>
                  <a:lnTo>
                    <a:pt x="327" y="94"/>
                  </a:lnTo>
                  <a:lnTo>
                    <a:pt x="312" y="55"/>
                  </a:lnTo>
                  <a:lnTo>
                    <a:pt x="291" y="30"/>
                  </a:lnTo>
                  <a:lnTo>
                    <a:pt x="279" y="22"/>
                  </a:lnTo>
                  <a:lnTo>
                    <a:pt x="266" y="16"/>
                  </a:lnTo>
                  <a:lnTo>
                    <a:pt x="252" y="10"/>
                  </a:lnTo>
                  <a:lnTo>
                    <a:pt x="237" y="6"/>
                  </a:lnTo>
                  <a:lnTo>
                    <a:pt x="222" y="3"/>
                  </a:lnTo>
                  <a:lnTo>
                    <a:pt x="206" y="1"/>
                  </a:lnTo>
                  <a:lnTo>
                    <a:pt x="191" y="0"/>
                  </a:lnTo>
                  <a:lnTo>
                    <a:pt x="175" y="1"/>
                  </a:lnTo>
                  <a:lnTo>
                    <a:pt x="160" y="2"/>
                  </a:lnTo>
                  <a:lnTo>
                    <a:pt x="146" y="5"/>
                  </a:lnTo>
                  <a:lnTo>
                    <a:pt x="133" y="10"/>
                  </a:lnTo>
                  <a:lnTo>
                    <a:pt x="120" y="15"/>
                  </a:lnTo>
                  <a:lnTo>
                    <a:pt x="108" y="22"/>
                  </a:lnTo>
                  <a:lnTo>
                    <a:pt x="99" y="30"/>
                  </a:lnTo>
                  <a:lnTo>
                    <a:pt x="91" y="39"/>
                  </a:lnTo>
                  <a:lnTo>
                    <a:pt x="85" y="5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73" name="Freeform 10"/>
            <p:cNvSpPr/>
            <p:nvPr/>
          </p:nvSpPr>
          <p:spPr bwMode="auto">
            <a:xfrm>
              <a:off x="6484938" y="4553832"/>
              <a:ext cx="547688" cy="1138238"/>
            </a:xfrm>
            <a:custGeom>
              <a:avLst/>
              <a:gdLst/>
              <a:ahLst/>
              <a:cxnLst>
                <a:cxn ang="0">
                  <a:pos x="79" y="52"/>
                </a:cxn>
                <a:cxn ang="0">
                  <a:pos x="69" y="73"/>
                </a:cxn>
                <a:cxn ang="0">
                  <a:pos x="52" y="112"/>
                </a:cxn>
                <a:cxn ang="0">
                  <a:pos x="33" y="164"/>
                </a:cxn>
                <a:cxn ang="0">
                  <a:pos x="15" y="224"/>
                </a:cxn>
                <a:cxn ang="0">
                  <a:pos x="3" y="288"/>
                </a:cxn>
                <a:cxn ang="0">
                  <a:pos x="0" y="351"/>
                </a:cxn>
                <a:cxn ang="0">
                  <a:pos x="10" y="409"/>
                </a:cxn>
                <a:cxn ang="0">
                  <a:pos x="44" y="480"/>
                </a:cxn>
                <a:cxn ang="0">
                  <a:pos x="64" y="548"/>
                </a:cxn>
                <a:cxn ang="0">
                  <a:pos x="59" y="591"/>
                </a:cxn>
                <a:cxn ang="0">
                  <a:pos x="42" y="617"/>
                </a:cxn>
                <a:cxn ang="0">
                  <a:pos x="30" y="630"/>
                </a:cxn>
                <a:cxn ang="0">
                  <a:pos x="27" y="641"/>
                </a:cxn>
                <a:cxn ang="0">
                  <a:pos x="32" y="652"/>
                </a:cxn>
                <a:cxn ang="0">
                  <a:pos x="42" y="663"/>
                </a:cxn>
                <a:cxn ang="0">
                  <a:pos x="57" y="674"/>
                </a:cxn>
                <a:cxn ang="0">
                  <a:pos x="76" y="683"/>
                </a:cxn>
                <a:cxn ang="0">
                  <a:pos x="99" y="692"/>
                </a:cxn>
                <a:cxn ang="0">
                  <a:pos x="125" y="699"/>
                </a:cxn>
                <a:cxn ang="0">
                  <a:pos x="152" y="704"/>
                </a:cxn>
                <a:cxn ang="0">
                  <a:pos x="185" y="711"/>
                </a:cxn>
                <a:cxn ang="0">
                  <a:pos x="220" y="716"/>
                </a:cxn>
                <a:cxn ang="0">
                  <a:pos x="254" y="716"/>
                </a:cxn>
                <a:cxn ang="0">
                  <a:pos x="286" y="706"/>
                </a:cxn>
                <a:cxn ang="0">
                  <a:pos x="313" y="682"/>
                </a:cxn>
                <a:cxn ang="0">
                  <a:pos x="334" y="640"/>
                </a:cxn>
                <a:cxn ang="0">
                  <a:pos x="344" y="577"/>
                </a:cxn>
                <a:cxn ang="0">
                  <a:pos x="343" y="447"/>
                </a:cxn>
                <a:cxn ang="0">
                  <a:pos x="338" y="282"/>
                </a:cxn>
                <a:cxn ang="0">
                  <a:pos x="326" y="146"/>
                </a:cxn>
                <a:cxn ang="0">
                  <a:pos x="300" y="54"/>
                </a:cxn>
                <a:cxn ang="0">
                  <a:pos x="269" y="22"/>
                </a:cxn>
                <a:cxn ang="0">
                  <a:pos x="243" y="10"/>
                </a:cxn>
                <a:cxn ang="0">
                  <a:pos x="213" y="3"/>
                </a:cxn>
                <a:cxn ang="0">
                  <a:pos x="183" y="0"/>
                </a:cxn>
                <a:cxn ang="0">
                  <a:pos x="154" y="3"/>
                </a:cxn>
                <a:cxn ang="0">
                  <a:pos x="127" y="10"/>
                </a:cxn>
                <a:cxn ang="0">
                  <a:pos x="104" y="22"/>
                </a:cxn>
                <a:cxn ang="0">
                  <a:pos x="87" y="38"/>
                </a:cxn>
              </a:cxnLst>
              <a:rect l="0" t="0" r="r" b="b"/>
              <a:pathLst>
                <a:path w="345" h="717">
                  <a:moveTo>
                    <a:pt x="81" y="49"/>
                  </a:moveTo>
                  <a:lnTo>
                    <a:pt x="79" y="52"/>
                  </a:lnTo>
                  <a:lnTo>
                    <a:pt x="75" y="60"/>
                  </a:lnTo>
                  <a:lnTo>
                    <a:pt x="69" y="73"/>
                  </a:lnTo>
                  <a:lnTo>
                    <a:pt x="61" y="91"/>
                  </a:lnTo>
                  <a:lnTo>
                    <a:pt x="52" y="112"/>
                  </a:lnTo>
                  <a:lnTo>
                    <a:pt x="43" y="137"/>
                  </a:lnTo>
                  <a:lnTo>
                    <a:pt x="33" y="164"/>
                  </a:lnTo>
                  <a:lnTo>
                    <a:pt x="24" y="193"/>
                  </a:lnTo>
                  <a:lnTo>
                    <a:pt x="15" y="224"/>
                  </a:lnTo>
                  <a:lnTo>
                    <a:pt x="8" y="255"/>
                  </a:lnTo>
                  <a:lnTo>
                    <a:pt x="3" y="288"/>
                  </a:lnTo>
                  <a:lnTo>
                    <a:pt x="0" y="320"/>
                  </a:lnTo>
                  <a:lnTo>
                    <a:pt x="0" y="351"/>
                  </a:lnTo>
                  <a:lnTo>
                    <a:pt x="3" y="381"/>
                  </a:lnTo>
                  <a:lnTo>
                    <a:pt x="10" y="409"/>
                  </a:lnTo>
                  <a:lnTo>
                    <a:pt x="22" y="435"/>
                  </a:lnTo>
                  <a:lnTo>
                    <a:pt x="44" y="480"/>
                  </a:lnTo>
                  <a:lnTo>
                    <a:pt x="58" y="518"/>
                  </a:lnTo>
                  <a:lnTo>
                    <a:pt x="64" y="548"/>
                  </a:lnTo>
                  <a:lnTo>
                    <a:pt x="64" y="572"/>
                  </a:lnTo>
                  <a:lnTo>
                    <a:pt x="59" y="591"/>
                  </a:lnTo>
                  <a:lnTo>
                    <a:pt x="52" y="606"/>
                  </a:lnTo>
                  <a:lnTo>
                    <a:pt x="42" y="617"/>
                  </a:lnTo>
                  <a:lnTo>
                    <a:pt x="34" y="626"/>
                  </a:lnTo>
                  <a:lnTo>
                    <a:pt x="30" y="630"/>
                  </a:lnTo>
                  <a:lnTo>
                    <a:pt x="28" y="636"/>
                  </a:lnTo>
                  <a:lnTo>
                    <a:pt x="27" y="641"/>
                  </a:lnTo>
                  <a:lnTo>
                    <a:pt x="29" y="646"/>
                  </a:lnTo>
                  <a:lnTo>
                    <a:pt x="32" y="652"/>
                  </a:lnTo>
                  <a:lnTo>
                    <a:pt x="36" y="657"/>
                  </a:lnTo>
                  <a:lnTo>
                    <a:pt x="42" y="663"/>
                  </a:lnTo>
                  <a:lnTo>
                    <a:pt x="49" y="668"/>
                  </a:lnTo>
                  <a:lnTo>
                    <a:pt x="57" y="674"/>
                  </a:lnTo>
                  <a:lnTo>
                    <a:pt x="66" y="678"/>
                  </a:lnTo>
                  <a:lnTo>
                    <a:pt x="76" y="683"/>
                  </a:lnTo>
                  <a:lnTo>
                    <a:pt x="87" y="688"/>
                  </a:lnTo>
                  <a:lnTo>
                    <a:pt x="99" y="692"/>
                  </a:lnTo>
                  <a:lnTo>
                    <a:pt x="111" y="695"/>
                  </a:lnTo>
                  <a:lnTo>
                    <a:pt x="125" y="699"/>
                  </a:lnTo>
                  <a:lnTo>
                    <a:pt x="138" y="701"/>
                  </a:lnTo>
                  <a:lnTo>
                    <a:pt x="152" y="704"/>
                  </a:lnTo>
                  <a:lnTo>
                    <a:pt x="168" y="708"/>
                  </a:lnTo>
                  <a:lnTo>
                    <a:pt x="185" y="711"/>
                  </a:lnTo>
                  <a:lnTo>
                    <a:pt x="202" y="714"/>
                  </a:lnTo>
                  <a:lnTo>
                    <a:pt x="220" y="716"/>
                  </a:lnTo>
                  <a:lnTo>
                    <a:pt x="237" y="717"/>
                  </a:lnTo>
                  <a:lnTo>
                    <a:pt x="254" y="716"/>
                  </a:lnTo>
                  <a:lnTo>
                    <a:pt x="271" y="712"/>
                  </a:lnTo>
                  <a:lnTo>
                    <a:pt x="286" y="706"/>
                  </a:lnTo>
                  <a:lnTo>
                    <a:pt x="301" y="696"/>
                  </a:lnTo>
                  <a:lnTo>
                    <a:pt x="313" y="682"/>
                  </a:lnTo>
                  <a:lnTo>
                    <a:pt x="324" y="664"/>
                  </a:lnTo>
                  <a:lnTo>
                    <a:pt x="334" y="640"/>
                  </a:lnTo>
                  <a:lnTo>
                    <a:pt x="340" y="611"/>
                  </a:lnTo>
                  <a:lnTo>
                    <a:pt x="344" y="577"/>
                  </a:lnTo>
                  <a:lnTo>
                    <a:pt x="345" y="535"/>
                  </a:lnTo>
                  <a:lnTo>
                    <a:pt x="343" y="447"/>
                  </a:lnTo>
                  <a:lnTo>
                    <a:pt x="341" y="362"/>
                  </a:lnTo>
                  <a:lnTo>
                    <a:pt x="338" y="282"/>
                  </a:lnTo>
                  <a:lnTo>
                    <a:pt x="333" y="209"/>
                  </a:lnTo>
                  <a:lnTo>
                    <a:pt x="326" y="146"/>
                  </a:lnTo>
                  <a:lnTo>
                    <a:pt x="315" y="94"/>
                  </a:lnTo>
                  <a:lnTo>
                    <a:pt x="300" y="54"/>
                  </a:lnTo>
                  <a:lnTo>
                    <a:pt x="281" y="29"/>
                  </a:lnTo>
                  <a:lnTo>
                    <a:pt x="269" y="22"/>
                  </a:lnTo>
                  <a:lnTo>
                    <a:pt x="256" y="15"/>
                  </a:lnTo>
                  <a:lnTo>
                    <a:pt x="243" y="10"/>
                  </a:lnTo>
                  <a:lnTo>
                    <a:pt x="228" y="6"/>
                  </a:lnTo>
                  <a:lnTo>
                    <a:pt x="213" y="3"/>
                  </a:lnTo>
                  <a:lnTo>
                    <a:pt x="198" y="1"/>
                  </a:lnTo>
                  <a:lnTo>
                    <a:pt x="183" y="0"/>
                  </a:lnTo>
                  <a:lnTo>
                    <a:pt x="168" y="1"/>
                  </a:lnTo>
                  <a:lnTo>
                    <a:pt x="154" y="3"/>
                  </a:lnTo>
                  <a:lnTo>
                    <a:pt x="140" y="6"/>
                  </a:lnTo>
                  <a:lnTo>
                    <a:pt x="127" y="10"/>
                  </a:lnTo>
                  <a:lnTo>
                    <a:pt x="115" y="15"/>
                  </a:lnTo>
                  <a:lnTo>
                    <a:pt x="104" y="22"/>
                  </a:lnTo>
                  <a:lnTo>
                    <a:pt x="95" y="29"/>
                  </a:lnTo>
                  <a:lnTo>
                    <a:pt x="87" y="38"/>
                  </a:lnTo>
                  <a:lnTo>
                    <a:pt x="81" y="49"/>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74" name="Freeform 11"/>
            <p:cNvSpPr/>
            <p:nvPr/>
          </p:nvSpPr>
          <p:spPr bwMode="auto">
            <a:xfrm>
              <a:off x="6497638" y="4563357"/>
              <a:ext cx="528638" cy="1125538"/>
            </a:xfrm>
            <a:custGeom>
              <a:avLst/>
              <a:gdLst/>
              <a:ahLst/>
              <a:cxnLst>
                <a:cxn ang="0">
                  <a:pos x="78" y="51"/>
                </a:cxn>
                <a:cxn ang="0">
                  <a:pos x="67" y="73"/>
                </a:cxn>
                <a:cxn ang="0">
                  <a:pos x="51" y="111"/>
                </a:cxn>
                <a:cxn ang="0">
                  <a:pos x="33" y="162"/>
                </a:cxn>
                <a:cxn ang="0">
                  <a:pos x="15" y="222"/>
                </a:cxn>
                <a:cxn ang="0">
                  <a:pos x="3" y="285"/>
                </a:cxn>
                <a:cxn ang="0">
                  <a:pos x="0" y="348"/>
                </a:cxn>
                <a:cxn ang="0">
                  <a:pos x="11" y="405"/>
                </a:cxn>
                <a:cxn ang="0">
                  <a:pos x="44" y="475"/>
                </a:cxn>
                <a:cxn ang="0">
                  <a:pos x="62" y="542"/>
                </a:cxn>
                <a:cxn ang="0">
                  <a:pos x="58" y="585"/>
                </a:cxn>
                <a:cxn ang="0">
                  <a:pos x="42" y="610"/>
                </a:cxn>
                <a:cxn ang="0">
                  <a:pos x="29" y="624"/>
                </a:cxn>
                <a:cxn ang="0">
                  <a:pos x="26" y="634"/>
                </a:cxn>
                <a:cxn ang="0">
                  <a:pos x="30" y="645"/>
                </a:cxn>
                <a:cxn ang="0">
                  <a:pos x="40" y="656"/>
                </a:cxn>
                <a:cxn ang="0">
                  <a:pos x="54" y="666"/>
                </a:cxn>
                <a:cxn ang="0">
                  <a:pos x="73" y="676"/>
                </a:cxn>
                <a:cxn ang="0">
                  <a:pos x="95" y="684"/>
                </a:cxn>
                <a:cxn ang="0">
                  <a:pos x="120" y="691"/>
                </a:cxn>
                <a:cxn ang="0">
                  <a:pos x="147" y="696"/>
                </a:cxn>
                <a:cxn ang="0">
                  <a:pos x="178" y="703"/>
                </a:cxn>
                <a:cxn ang="0">
                  <a:pos x="212" y="708"/>
                </a:cxn>
                <a:cxn ang="0">
                  <a:pos x="245" y="708"/>
                </a:cxn>
                <a:cxn ang="0">
                  <a:pos x="276" y="698"/>
                </a:cxn>
                <a:cxn ang="0">
                  <a:pos x="303" y="674"/>
                </a:cxn>
                <a:cxn ang="0">
                  <a:pos x="322" y="634"/>
                </a:cxn>
                <a:cxn ang="0">
                  <a:pos x="332" y="570"/>
                </a:cxn>
                <a:cxn ang="0">
                  <a:pos x="331" y="442"/>
                </a:cxn>
                <a:cxn ang="0">
                  <a:pos x="326" y="279"/>
                </a:cxn>
                <a:cxn ang="0">
                  <a:pos x="314" y="145"/>
                </a:cxn>
                <a:cxn ang="0">
                  <a:pos x="290" y="53"/>
                </a:cxn>
                <a:cxn ang="0">
                  <a:pos x="259" y="21"/>
                </a:cxn>
                <a:cxn ang="0">
                  <a:pos x="234" y="10"/>
                </a:cxn>
                <a:cxn ang="0">
                  <a:pos x="206" y="2"/>
                </a:cxn>
                <a:cxn ang="0">
                  <a:pos x="177" y="0"/>
                </a:cxn>
                <a:cxn ang="0">
                  <a:pos x="149" y="2"/>
                </a:cxn>
                <a:cxn ang="0">
                  <a:pos x="123" y="9"/>
                </a:cxn>
                <a:cxn ang="0">
                  <a:pos x="101" y="21"/>
                </a:cxn>
                <a:cxn ang="0">
                  <a:pos x="85" y="38"/>
                </a:cxn>
              </a:cxnLst>
              <a:rect l="0" t="0" r="r" b="b"/>
              <a:pathLst>
                <a:path w="333" h="709">
                  <a:moveTo>
                    <a:pt x="79" y="48"/>
                  </a:moveTo>
                  <a:lnTo>
                    <a:pt x="78" y="51"/>
                  </a:lnTo>
                  <a:lnTo>
                    <a:pt x="74" y="59"/>
                  </a:lnTo>
                  <a:lnTo>
                    <a:pt x="67" y="73"/>
                  </a:lnTo>
                  <a:lnTo>
                    <a:pt x="60" y="90"/>
                  </a:lnTo>
                  <a:lnTo>
                    <a:pt x="51" y="111"/>
                  </a:lnTo>
                  <a:lnTo>
                    <a:pt x="42" y="135"/>
                  </a:lnTo>
                  <a:lnTo>
                    <a:pt x="33" y="162"/>
                  </a:lnTo>
                  <a:lnTo>
                    <a:pt x="24" y="191"/>
                  </a:lnTo>
                  <a:lnTo>
                    <a:pt x="15" y="222"/>
                  </a:lnTo>
                  <a:lnTo>
                    <a:pt x="9" y="253"/>
                  </a:lnTo>
                  <a:lnTo>
                    <a:pt x="3" y="285"/>
                  </a:lnTo>
                  <a:lnTo>
                    <a:pt x="1" y="317"/>
                  </a:lnTo>
                  <a:lnTo>
                    <a:pt x="0" y="348"/>
                  </a:lnTo>
                  <a:lnTo>
                    <a:pt x="4" y="378"/>
                  </a:lnTo>
                  <a:lnTo>
                    <a:pt x="11" y="405"/>
                  </a:lnTo>
                  <a:lnTo>
                    <a:pt x="22" y="431"/>
                  </a:lnTo>
                  <a:lnTo>
                    <a:pt x="44" y="475"/>
                  </a:lnTo>
                  <a:lnTo>
                    <a:pt x="56" y="512"/>
                  </a:lnTo>
                  <a:lnTo>
                    <a:pt x="62" y="542"/>
                  </a:lnTo>
                  <a:lnTo>
                    <a:pt x="62" y="566"/>
                  </a:lnTo>
                  <a:lnTo>
                    <a:pt x="58" y="585"/>
                  </a:lnTo>
                  <a:lnTo>
                    <a:pt x="51" y="599"/>
                  </a:lnTo>
                  <a:lnTo>
                    <a:pt x="42" y="610"/>
                  </a:lnTo>
                  <a:lnTo>
                    <a:pt x="33" y="619"/>
                  </a:lnTo>
                  <a:lnTo>
                    <a:pt x="29" y="624"/>
                  </a:lnTo>
                  <a:lnTo>
                    <a:pt x="26" y="629"/>
                  </a:lnTo>
                  <a:lnTo>
                    <a:pt x="26" y="634"/>
                  </a:lnTo>
                  <a:lnTo>
                    <a:pt x="27" y="640"/>
                  </a:lnTo>
                  <a:lnTo>
                    <a:pt x="30" y="645"/>
                  </a:lnTo>
                  <a:lnTo>
                    <a:pt x="34" y="651"/>
                  </a:lnTo>
                  <a:lnTo>
                    <a:pt x="40" y="656"/>
                  </a:lnTo>
                  <a:lnTo>
                    <a:pt x="47" y="661"/>
                  </a:lnTo>
                  <a:lnTo>
                    <a:pt x="54" y="666"/>
                  </a:lnTo>
                  <a:lnTo>
                    <a:pt x="63" y="672"/>
                  </a:lnTo>
                  <a:lnTo>
                    <a:pt x="73" y="676"/>
                  </a:lnTo>
                  <a:lnTo>
                    <a:pt x="84" y="680"/>
                  </a:lnTo>
                  <a:lnTo>
                    <a:pt x="95" y="684"/>
                  </a:lnTo>
                  <a:lnTo>
                    <a:pt x="108" y="688"/>
                  </a:lnTo>
                  <a:lnTo>
                    <a:pt x="120" y="691"/>
                  </a:lnTo>
                  <a:lnTo>
                    <a:pt x="133" y="693"/>
                  </a:lnTo>
                  <a:lnTo>
                    <a:pt x="147" y="696"/>
                  </a:lnTo>
                  <a:lnTo>
                    <a:pt x="163" y="700"/>
                  </a:lnTo>
                  <a:lnTo>
                    <a:pt x="178" y="703"/>
                  </a:lnTo>
                  <a:lnTo>
                    <a:pt x="195" y="706"/>
                  </a:lnTo>
                  <a:lnTo>
                    <a:pt x="212" y="708"/>
                  </a:lnTo>
                  <a:lnTo>
                    <a:pt x="229" y="709"/>
                  </a:lnTo>
                  <a:lnTo>
                    <a:pt x="245" y="708"/>
                  </a:lnTo>
                  <a:lnTo>
                    <a:pt x="261" y="704"/>
                  </a:lnTo>
                  <a:lnTo>
                    <a:pt x="276" y="698"/>
                  </a:lnTo>
                  <a:lnTo>
                    <a:pt x="290" y="688"/>
                  </a:lnTo>
                  <a:lnTo>
                    <a:pt x="303" y="674"/>
                  </a:lnTo>
                  <a:lnTo>
                    <a:pt x="314" y="657"/>
                  </a:lnTo>
                  <a:lnTo>
                    <a:pt x="322" y="634"/>
                  </a:lnTo>
                  <a:lnTo>
                    <a:pt x="328" y="605"/>
                  </a:lnTo>
                  <a:lnTo>
                    <a:pt x="332" y="570"/>
                  </a:lnTo>
                  <a:lnTo>
                    <a:pt x="333" y="529"/>
                  </a:lnTo>
                  <a:lnTo>
                    <a:pt x="331" y="442"/>
                  </a:lnTo>
                  <a:lnTo>
                    <a:pt x="329" y="358"/>
                  </a:lnTo>
                  <a:lnTo>
                    <a:pt x="326" y="279"/>
                  </a:lnTo>
                  <a:lnTo>
                    <a:pt x="322" y="207"/>
                  </a:lnTo>
                  <a:lnTo>
                    <a:pt x="314" y="145"/>
                  </a:lnTo>
                  <a:lnTo>
                    <a:pt x="304" y="92"/>
                  </a:lnTo>
                  <a:lnTo>
                    <a:pt x="290" y="53"/>
                  </a:lnTo>
                  <a:lnTo>
                    <a:pt x="271" y="29"/>
                  </a:lnTo>
                  <a:lnTo>
                    <a:pt x="259" y="21"/>
                  </a:lnTo>
                  <a:lnTo>
                    <a:pt x="247" y="15"/>
                  </a:lnTo>
                  <a:lnTo>
                    <a:pt x="234" y="10"/>
                  </a:lnTo>
                  <a:lnTo>
                    <a:pt x="220" y="5"/>
                  </a:lnTo>
                  <a:lnTo>
                    <a:pt x="206" y="2"/>
                  </a:lnTo>
                  <a:lnTo>
                    <a:pt x="192" y="1"/>
                  </a:lnTo>
                  <a:lnTo>
                    <a:pt x="177" y="0"/>
                  </a:lnTo>
                  <a:lnTo>
                    <a:pt x="163" y="1"/>
                  </a:lnTo>
                  <a:lnTo>
                    <a:pt x="149" y="2"/>
                  </a:lnTo>
                  <a:lnTo>
                    <a:pt x="136" y="5"/>
                  </a:lnTo>
                  <a:lnTo>
                    <a:pt x="123" y="9"/>
                  </a:lnTo>
                  <a:lnTo>
                    <a:pt x="112" y="15"/>
                  </a:lnTo>
                  <a:lnTo>
                    <a:pt x="101" y="21"/>
                  </a:lnTo>
                  <a:lnTo>
                    <a:pt x="92" y="29"/>
                  </a:lnTo>
                  <a:lnTo>
                    <a:pt x="85" y="38"/>
                  </a:lnTo>
                  <a:lnTo>
                    <a:pt x="79" y="48"/>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75" name="Freeform 12"/>
            <p:cNvSpPr/>
            <p:nvPr/>
          </p:nvSpPr>
          <p:spPr bwMode="auto">
            <a:xfrm>
              <a:off x="6511926" y="4572882"/>
              <a:ext cx="506413" cy="1114425"/>
            </a:xfrm>
            <a:custGeom>
              <a:avLst/>
              <a:gdLst/>
              <a:ahLst/>
              <a:cxnLst>
                <a:cxn ang="0">
                  <a:pos x="74" y="51"/>
                </a:cxn>
                <a:cxn ang="0">
                  <a:pos x="65" y="72"/>
                </a:cxn>
                <a:cxn ang="0">
                  <a:pos x="49" y="109"/>
                </a:cxn>
                <a:cxn ang="0">
                  <a:pos x="31" y="160"/>
                </a:cxn>
                <a:cxn ang="0">
                  <a:pos x="15" y="219"/>
                </a:cxn>
                <a:cxn ang="0">
                  <a:pos x="3" y="281"/>
                </a:cxn>
                <a:cxn ang="0">
                  <a:pos x="0" y="343"/>
                </a:cxn>
                <a:cxn ang="0">
                  <a:pos x="10" y="401"/>
                </a:cxn>
                <a:cxn ang="0">
                  <a:pos x="42" y="471"/>
                </a:cxn>
                <a:cxn ang="0">
                  <a:pos x="59" y="537"/>
                </a:cxn>
                <a:cxn ang="0">
                  <a:pos x="55" y="579"/>
                </a:cxn>
                <a:cxn ang="0">
                  <a:pos x="40" y="604"/>
                </a:cxn>
                <a:cxn ang="0">
                  <a:pos x="27" y="617"/>
                </a:cxn>
                <a:cxn ang="0">
                  <a:pos x="23" y="628"/>
                </a:cxn>
                <a:cxn ang="0">
                  <a:pos x="27" y="639"/>
                </a:cxn>
                <a:cxn ang="0">
                  <a:pos x="36" y="650"/>
                </a:cxn>
                <a:cxn ang="0">
                  <a:pos x="51" y="660"/>
                </a:cxn>
                <a:cxn ang="0">
                  <a:pos x="69" y="670"/>
                </a:cxn>
                <a:cxn ang="0">
                  <a:pos x="91" y="677"/>
                </a:cxn>
                <a:cxn ang="0">
                  <a:pos x="115" y="684"/>
                </a:cxn>
                <a:cxn ang="0">
                  <a:pos x="141" y="689"/>
                </a:cxn>
                <a:cxn ang="0">
                  <a:pos x="172" y="696"/>
                </a:cxn>
                <a:cxn ang="0">
                  <a:pos x="203" y="701"/>
                </a:cxn>
                <a:cxn ang="0">
                  <a:pos x="235" y="701"/>
                </a:cxn>
                <a:cxn ang="0">
                  <a:pos x="265" y="691"/>
                </a:cxn>
                <a:cxn ang="0">
                  <a:pos x="291" y="667"/>
                </a:cxn>
                <a:cxn ang="0">
                  <a:pos x="309" y="627"/>
                </a:cxn>
                <a:cxn ang="0">
                  <a:pos x="318" y="564"/>
                </a:cxn>
                <a:cxn ang="0">
                  <a:pos x="318" y="438"/>
                </a:cxn>
                <a:cxn ang="0">
                  <a:pos x="313" y="276"/>
                </a:cxn>
                <a:cxn ang="0">
                  <a:pos x="302" y="143"/>
                </a:cxn>
                <a:cxn ang="0">
                  <a:pos x="278" y="53"/>
                </a:cxn>
                <a:cxn ang="0">
                  <a:pos x="249" y="21"/>
                </a:cxn>
                <a:cxn ang="0">
                  <a:pos x="225" y="10"/>
                </a:cxn>
                <a:cxn ang="0">
                  <a:pos x="198" y="3"/>
                </a:cxn>
                <a:cxn ang="0">
                  <a:pos x="170" y="0"/>
                </a:cxn>
                <a:cxn ang="0">
                  <a:pos x="143" y="3"/>
                </a:cxn>
                <a:cxn ang="0">
                  <a:pos x="118" y="10"/>
                </a:cxn>
                <a:cxn ang="0">
                  <a:pos x="97" y="21"/>
                </a:cxn>
                <a:cxn ang="0">
                  <a:pos x="81" y="38"/>
                </a:cxn>
              </a:cxnLst>
              <a:rect l="0" t="0" r="r" b="b"/>
              <a:pathLst>
                <a:path w="319" h="702">
                  <a:moveTo>
                    <a:pt x="76" y="48"/>
                  </a:moveTo>
                  <a:lnTo>
                    <a:pt x="74" y="51"/>
                  </a:lnTo>
                  <a:lnTo>
                    <a:pt x="70" y="59"/>
                  </a:lnTo>
                  <a:lnTo>
                    <a:pt x="65" y="72"/>
                  </a:lnTo>
                  <a:lnTo>
                    <a:pt x="57" y="89"/>
                  </a:lnTo>
                  <a:lnTo>
                    <a:pt x="49" y="109"/>
                  </a:lnTo>
                  <a:lnTo>
                    <a:pt x="40" y="133"/>
                  </a:lnTo>
                  <a:lnTo>
                    <a:pt x="31" y="160"/>
                  </a:lnTo>
                  <a:lnTo>
                    <a:pt x="23" y="189"/>
                  </a:lnTo>
                  <a:lnTo>
                    <a:pt x="15" y="219"/>
                  </a:lnTo>
                  <a:lnTo>
                    <a:pt x="8" y="250"/>
                  </a:lnTo>
                  <a:lnTo>
                    <a:pt x="3" y="281"/>
                  </a:lnTo>
                  <a:lnTo>
                    <a:pt x="0" y="313"/>
                  </a:lnTo>
                  <a:lnTo>
                    <a:pt x="0" y="343"/>
                  </a:lnTo>
                  <a:lnTo>
                    <a:pt x="3" y="373"/>
                  </a:lnTo>
                  <a:lnTo>
                    <a:pt x="10" y="401"/>
                  </a:lnTo>
                  <a:lnTo>
                    <a:pt x="20" y="426"/>
                  </a:lnTo>
                  <a:lnTo>
                    <a:pt x="42" y="471"/>
                  </a:lnTo>
                  <a:lnTo>
                    <a:pt x="54" y="507"/>
                  </a:lnTo>
                  <a:lnTo>
                    <a:pt x="59" y="537"/>
                  </a:lnTo>
                  <a:lnTo>
                    <a:pt x="60" y="560"/>
                  </a:lnTo>
                  <a:lnTo>
                    <a:pt x="55" y="579"/>
                  </a:lnTo>
                  <a:lnTo>
                    <a:pt x="48" y="593"/>
                  </a:lnTo>
                  <a:lnTo>
                    <a:pt x="40" y="604"/>
                  </a:lnTo>
                  <a:lnTo>
                    <a:pt x="32" y="612"/>
                  </a:lnTo>
                  <a:lnTo>
                    <a:pt x="27" y="617"/>
                  </a:lnTo>
                  <a:lnTo>
                    <a:pt x="24" y="623"/>
                  </a:lnTo>
                  <a:lnTo>
                    <a:pt x="23" y="628"/>
                  </a:lnTo>
                  <a:lnTo>
                    <a:pt x="24" y="634"/>
                  </a:lnTo>
                  <a:lnTo>
                    <a:pt x="27" y="639"/>
                  </a:lnTo>
                  <a:lnTo>
                    <a:pt x="31" y="645"/>
                  </a:lnTo>
                  <a:lnTo>
                    <a:pt x="36" y="650"/>
                  </a:lnTo>
                  <a:lnTo>
                    <a:pt x="43" y="655"/>
                  </a:lnTo>
                  <a:lnTo>
                    <a:pt x="51" y="660"/>
                  </a:lnTo>
                  <a:lnTo>
                    <a:pt x="59" y="665"/>
                  </a:lnTo>
                  <a:lnTo>
                    <a:pt x="69" y="670"/>
                  </a:lnTo>
                  <a:lnTo>
                    <a:pt x="80" y="674"/>
                  </a:lnTo>
                  <a:lnTo>
                    <a:pt x="91" y="677"/>
                  </a:lnTo>
                  <a:lnTo>
                    <a:pt x="103" y="681"/>
                  </a:lnTo>
                  <a:lnTo>
                    <a:pt x="115" y="684"/>
                  </a:lnTo>
                  <a:lnTo>
                    <a:pt x="128" y="686"/>
                  </a:lnTo>
                  <a:lnTo>
                    <a:pt x="141" y="689"/>
                  </a:lnTo>
                  <a:lnTo>
                    <a:pt x="156" y="692"/>
                  </a:lnTo>
                  <a:lnTo>
                    <a:pt x="172" y="696"/>
                  </a:lnTo>
                  <a:lnTo>
                    <a:pt x="187" y="698"/>
                  </a:lnTo>
                  <a:lnTo>
                    <a:pt x="203" y="701"/>
                  </a:lnTo>
                  <a:lnTo>
                    <a:pt x="219" y="702"/>
                  </a:lnTo>
                  <a:lnTo>
                    <a:pt x="235" y="701"/>
                  </a:lnTo>
                  <a:lnTo>
                    <a:pt x="251" y="697"/>
                  </a:lnTo>
                  <a:lnTo>
                    <a:pt x="265" y="691"/>
                  </a:lnTo>
                  <a:lnTo>
                    <a:pt x="279" y="681"/>
                  </a:lnTo>
                  <a:lnTo>
                    <a:pt x="291" y="667"/>
                  </a:lnTo>
                  <a:lnTo>
                    <a:pt x="301" y="650"/>
                  </a:lnTo>
                  <a:lnTo>
                    <a:pt x="309" y="627"/>
                  </a:lnTo>
                  <a:lnTo>
                    <a:pt x="315" y="599"/>
                  </a:lnTo>
                  <a:lnTo>
                    <a:pt x="318" y="564"/>
                  </a:lnTo>
                  <a:lnTo>
                    <a:pt x="319" y="524"/>
                  </a:lnTo>
                  <a:lnTo>
                    <a:pt x="318" y="438"/>
                  </a:lnTo>
                  <a:lnTo>
                    <a:pt x="315" y="354"/>
                  </a:lnTo>
                  <a:lnTo>
                    <a:pt x="313" y="276"/>
                  </a:lnTo>
                  <a:lnTo>
                    <a:pt x="309" y="205"/>
                  </a:lnTo>
                  <a:lnTo>
                    <a:pt x="302" y="143"/>
                  </a:lnTo>
                  <a:lnTo>
                    <a:pt x="292" y="91"/>
                  </a:lnTo>
                  <a:lnTo>
                    <a:pt x="278" y="53"/>
                  </a:lnTo>
                  <a:lnTo>
                    <a:pt x="260" y="29"/>
                  </a:lnTo>
                  <a:lnTo>
                    <a:pt x="249" y="21"/>
                  </a:lnTo>
                  <a:lnTo>
                    <a:pt x="237" y="15"/>
                  </a:lnTo>
                  <a:lnTo>
                    <a:pt x="225" y="10"/>
                  </a:lnTo>
                  <a:lnTo>
                    <a:pt x="211" y="6"/>
                  </a:lnTo>
                  <a:lnTo>
                    <a:pt x="198" y="3"/>
                  </a:lnTo>
                  <a:lnTo>
                    <a:pt x="184" y="1"/>
                  </a:lnTo>
                  <a:lnTo>
                    <a:pt x="170" y="0"/>
                  </a:lnTo>
                  <a:lnTo>
                    <a:pt x="156" y="1"/>
                  </a:lnTo>
                  <a:lnTo>
                    <a:pt x="143" y="3"/>
                  </a:lnTo>
                  <a:lnTo>
                    <a:pt x="130" y="6"/>
                  </a:lnTo>
                  <a:lnTo>
                    <a:pt x="118" y="10"/>
                  </a:lnTo>
                  <a:lnTo>
                    <a:pt x="107" y="15"/>
                  </a:lnTo>
                  <a:lnTo>
                    <a:pt x="97" y="21"/>
                  </a:lnTo>
                  <a:lnTo>
                    <a:pt x="88" y="29"/>
                  </a:lnTo>
                  <a:lnTo>
                    <a:pt x="81" y="38"/>
                  </a:lnTo>
                  <a:lnTo>
                    <a:pt x="76" y="48"/>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76" name="Freeform 13"/>
            <p:cNvSpPr/>
            <p:nvPr/>
          </p:nvSpPr>
          <p:spPr bwMode="auto">
            <a:xfrm>
              <a:off x="6526213" y="4582407"/>
              <a:ext cx="485775" cy="1101725"/>
            </a:xfrm>
            <a:custGeom>
              <a:avLst/>
              <a:gdLst/>
              <a:ahLst/>
              <a:cxnLst>
                <a:cxn ang="0">
                  <a:pos x="71" y="50"/>
                </a:cxn>
                <a:cxn ang="0">
                  <a:pos x="61" y="71"/>
                </a:cxn>
                <a:cxn ang="0">
                  <a:pos x="46" y="108"/>
                </a:cxn>
                <a:cxn ang="0">
                  <a:pos x="29" y="158"/>
                </a:cxn>
                <a:cxn ang="0">
                  <a:pos x="14" y="217"/>
                </a:cxn>
                <a:cxn ang="0">
                  <a:pos x="3" y="278"/>
                </a:cxn>
                <a:cxn ang="0">
                  <a:pos x="0" y="340"/>
                </a:cxn>
                <a:cxn ang="0">
                  <a:pos x="9" y="396"/>
                </a:cxn>
                <a:cxn ang="0">
                  <a:pos x="39" y="465"/>
                </a:cxn>
                <a:cxn ang="0">
                  <a:pos x="57" y="531"/>
                </a:cxn>
                <a:cxn ang="0">
                  <a:pos x="53" y="573"/>
                </a:cxn>
                <a:cxn ang="0">
                  <a:pos x="38" y="597"/>
                </a:cxn>
                <a:cxn ang="0">
                  <a:pos x="24" y="611"/>
                </a:cxn>
                <a:cxn ang="0">
                  <a:pos x="20" y="623"/>
                </a:cxn>
                <a:cxn ang="0">
                  <a:pos x="23" y="634"/>
                </a:cxn>
                <a:cxn ang="0">
                  <a:pos x="32" y="644"/>
                </a:cxn>
                <a:cxn ang="0">
                  <a:pos x="47" y="654"/>
                </a:cxn>
                <a:cxn ang="0">
                  <a:pos x="65" y="662"/>
                </a:cxn>
                <a:cxn ang="0">
                  <a:pos x="87" y="670"/>
                </a:cxn>
                <a:cxn ang="0">
                  <a:pos x="110" y="676"/>
                </a:cxn>
                <a:cxn ang="0">
                  <a:pos x="135" y="681"/>
                </a:cxn>
                <a:cxn ang="0">
                  <a:pos x="164" y="688"/>
                </a:cxn>
                <a:cxn ang="0">
                  <a:pos x="195" y="693"/>
                </a:cxn>
                <a:cxn ang="0">
                  <a:pos x="225" y="693"/>
                </a:cxn>
                <a:cxn ang="0">
                  <a:pos x="254" y="683"/>
                </a:cxn>
                <a:cxn ang="0">
                  <a:pos x="278" y="660"/>
                </a:cxn>
                <a:cxn ang="0">
                  <a:pos x="296" y="620"/>
                </a:cxn>
                <a:cxn ang="0">
                  <a:pos x="305" y="558"/>
                </a:cxn>
                <a:cxn ang="0">
                  <a:pos x="304" y="432"/>
                </a:cxn>
                <a:cxn ang="0">
                  <a:pos x="300" y="273"/>
                </a:cxn>
                <a:cxn ang="0">
                  <a:pos x="289" y="141"/>
                </a:cxn>
                <a:cxn ang="0">
                  <a:pos x="266" y="52"/>
                </a:cxn>
                <a:cxn ang="0">
                  <a:pos x="239" y="21"/>
                </a:cxn>
                <a:cxn ang="0">
                  <a:pos x="215" y="9"/>
                </a:cxn>
                <a:cxn ang="0">
                  <a:pos x="189" y="3"/>
                </a:cxn>
                <a:cxn ang="0">
                  <a:pos x="163" y="0"/>
                </a:cxn>
                <a:cxn ang="0">
                  <a:pos x="137" y="3"/>
                </a:cxn>
                <a:cxn ang="0">
                  <a:pos x="113" y="9"/>
                </a:cxn>
                <a:cxn ang="0">
                  <a:pos x="92" y="21"/>
                </a:cxn>
                <a:cxn ang="0">
                  <a:pos x="77" y="38"/>
                </a:cxn>
              </a:cxnLst>
              <a:rect l="0" t="0" r="r" b="b"/>
              <a:pathLst>
                <a:path w="306" h="694">
                  <a:moveTo>
                    <a:pt x="72" y="47"/>
                  </a:moveTo>
                  <a:lnTo>
                    <a:pt x="71" y="50"/>
                  </a:lnTo>
                  <a:lnTo>
                    <a:pt x="67" y="58"/>
                  </a:lnTo>
                  <a:lnTo>
                    <a:pt x="61" y="71"/>
                  </a:lnTo>
                  <a:lnTo>
                    <a:pt x="54" y="88"/>
                  </a:lnTo>
                  <a:lnTo>
                    <a:pt x="46" y="108"/>
                  </a:lnTo>
                  <a:lnTo>
                    <a:pt x="38" y="132"/>
                  </a:lnTo>
                  <a:lnTo>
                    <a:pt x="29" y="158"/>
                  </a:lnTo>
                  <a:lnTo>
                    <a:pt x="21" y="187"/>
                  </a:lnTo>
                  <a:lnTo>
                    <a:pt x="14" y="217"/>
                  </a:lnTo>
                  <a:lnTo>
                    <a:pt x="7" y="247"/>
                  </a:lnTo>
                  <a:lnTo>
                    <a:pt x="3" y="278"/>
                  </a:lnTo>
                  <a:lnTo>
                    <a:pt x="0" y="309"/>
                  </a:lnTo>
                  <a:lnTo>
                    <a:pt x="0" y="340"/>
                  </a:lnTo>
                  <a:lnTo>
                    <a:pt x="3" y="369"/>
                  </a:lnTo>
                  <a:lnTo>
                    <a:pt x="9" y="396"/>
                  </a:lnTo>
                  <a:lnTo>
                    <a:pt x="19" y="421"/>
                  </a:lnTo>
                  <a:lnTo>
                    <a:pt x="39" y="465"/>
                  </a:lnTo>
                  <a:lnTo>
                    <a:pt x="52" y="501"/>
                  </a:lnTo>
                  <a:lnTo>
                    <a:pt x="57" y="531"/>
                  </a:lnTo>
                  <a:lnTo>
                    <a:pt x="57" y="554"/>
                  </a:lnTo>
                  <a:lnTo>
                    <a:pt x="53" y="573"/>
                  </a:lnTo>
                  <a:lnTo>
                    <a:pt x="46" y="587"/>
                  </a:lnTo>
                  <a:lnTo>
                    <a:pt x="38" y="597"/>
                  </a:lnTo>
                  <a:lnTo>
                    <a:pt x="30" y="606"/>
                  </a:lnTo>
                  <a:lnTo>
                    <a:pt x="24" y="611"/>
                  </a:lnTo>
                  <a:lnTo>
                    <a:pt x="21" y="617"/>
                  </a:lnTo>
                  <a:lnTo>
                    <a:pt x="20" y="623"/>
                  </a:lnTo>
                  <a:lnTo>
                    <a:pt x="20" y="628"/>
                  </a:lnTo>
                  <a:lnTo>
                    <a:pt x="23" y="634"/>
                  </a:lnTo>
                  <a:lnTo>
                    <a:pt x="27" y="639"/>
                  </a:lnTo>
                  <a:lnTo>
                    <a:pt x="32" y="644"/>
                  </a:lnTo>
                  <a:lnTo>
                    <a:pt x="39" y="649"/>
                  </a:lnTo>
                  <a:lnTo>
                    <a:pt x="47" y="654"/>
                  </a:lnTo>
                  <a:lnTo>
                    <a:pt x="56" y="658"/>
                  </a:lnTo>
                  <a:lnTo>
                    <a:pt x="65" y="662"/>
                  </a:lnTo>
                  <a:lnTo>
                    <a:pt x="76" y="667"/>
                  </a:lnTo>
                  <a:lnTo>
                    <a:pt x="87" y="670"/>
                  </a:lnTo>
                  <a:lnTo>
                    <a:pt x="98" y="673"/>
                  </a:lnTo>
                  <a:lnTo>
                    <a:pt x="110" y="676"/>
                  </a:lnTo>
                  <a:lnTo>
                    <a:pt x="122" y="679"/>
                  </a:lnTo>
                  <a:lnTo>
                    <a:pt x="135" y="681"/>
                  </a:lnTo>
                  <a:lnTo>
                    <a:pt x="149" y="684"/>
                  </a:lnTo>
                  <a:lnTo>
                    <a:pt x="164" y="688"/>
                  </a:lnTo>
                  <a:lnTo>
                    <a:pt x="179" y="691"/>
                  </a:lnTo>
                  <a:lnTo>
                    <a:pt x="195" y="693"/>
                  </a:lnTo>
                  <a:lnTo>
                    <a:pt x="210" y="694"/>
                  </a:lnTo>
                  <a:lnTo>
                    <a:pt x="225" y="693"/>
                  </a:lnTo>
                  <a:lnTo>
                    <a:pt x="240" y="690"/>
                  </a:lnTo>
                  <a:lnTo>
                    <a:pt x="254" y="683"/>
                  </a:lnTo>
                  <a:lnTo>
                    <a:pt x="267" y="673"/>
                  </a:lnTo>
                  <a:lnTo>
                    <a:pt x="278" y="660"/>
                  </a:lnTo>
                  <a:lnTo>
                    <a:pt x="288" y="642"/>
                  </a:lnTo>
                  <a:lnTo>
                    <a:pt x="296" y="620"/>
                  </a:lnTo>
                  <a:lnTo>
                    <a:pt x="302" y="592"/>
                  </a:lnTo>
                  <a:lnTo>
                    <a:pt x="305" y="558"/>
                  </a:lnTo>
                  <a:lnTo>
                    <a:pt x="306" y="518"/>
                  </a:lnTo>
                  <a:lnTo>
                    <a:pt x="304" y="432"/>
                  </a:lnTo>
                  <a:lnTo>
                    <a:pt x="302" y="350"/>
                  </a:lnTo>
                  <a:lnTo>
                    <a:pt x="300" y="273"/>
                  </a:lnTo>
                  <a:lnTo>
                    <a:pt x="296" y="203"/>
                  </a:lnTo>
                  <a:lnTo>
                    <a:pt x="289" y="141"/>
                  </a:lnTo>
                  <a:lnTo>
                    <a:pt x="279" y="91"/>
                  </a:lnTo>
                  <a:lnTo>
                    <a:pt x="266" y="52"/>
                  </a:lnTo>
                  <a:lnTo>
                    <a:pt x="249" y="28"/>
                  </a:lnTo>
                  <a:lnTo>
                    <a:pt x="239" y="21"/>
                  </a:lnTo>
                  <a:lnTo>
                    <a:pt x="227" y="15"/>
                  </a:lnTo>
                  <a:lnTo>
                    <a:pt x="215" y="9"/>
                  </a:lnTo>
                  <a:lnTo>
                    <a:pt x="202" y="5"/>
                  </a:lnTo>
                  <a:lnTo>
                    <a:pt x="189" y="3"/>
                  </a:lnTo>
                  <a:lnTo>
                    <a:pt x="176" y="1"/>
                  </a:lnTo>
                  <a:lnTo>
                    <a:pt x="163" y="0"/>
                  </a:lnTo>
                  <a:lnTo>
                    <a:pt x="149" y="1"/>
                  </a:lnTo>
                  <a:lnTo>
                    <a:pt x="137" y="3"/>
                  </a:lnTo>
                  <a:lnTo>
                    <a:pt x="124" y="5"/>
                  </a:lnTo>
                  <a:lnTo>
                    <a:pt x="113" y="9"/>
                  </a:lnTo>
                  <a:lnTo>
                    <a:pt x="102" y="15"/>
                  </a:lnTo>
                  <a:lnTo>
                    <a:pt x="92" y="21"/>
                  </a:lnTo>
                  <a:lnTo>
                    <a:pt x="84" y="28"/>
                  </a:lnTo>
                  <a:lnTo>
                    <a:pt x="77" y="38"/>
                  </a:lnTo>
                  <a:lnTo>
                    <a:pt x="72" y="47"/>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77" name="Freeform 14"/>
            <p:cNvSpPr/>
            <p:nvPr/>
          </p:nvSpPr>
          <p:spPr bwMode="auto">
            <a:xfrm>
              <a:off x="6540501" y="4591932"/>
              <a:ext cx="463550" cy="1089025"/>
            </a:xfrm>
            <a:custGeom>
              <a:avLst/>
              <a:gdLst/>
              <a:ahLst/>
              <a:cxnLst>
                <a:cxn ang="0">
                  <a:pos x="67" y="49"/>
                </a:cxn>
                <a:cxn ang="0">
                  <a:pos x="59" y="70"/>
                </a:cxn>
                <a:cxn ang="0">
                  <a:pos x="44" y="107"/>
                </a:cxn>
                <a:cxn ang="0">
                  <a:pos x="28" y="156"/>
                </a:cxn>
                <a:cxn ang="0">
                  <a:pos x="13" y="214"/>
                </a:cxn>
                <a:cxn ang="0">
                  <a:pos x="2" y="276"/>
                </a:cxn>
                <a:cxn ang="0">
                  <a:pos x="0" y="336"/>
                </a:cxn>
                <a:cxn ang="0">
                  <a:pos x="9" y="392"/>
                </a:cxn>
                <a:cxn ang="0">
                  <a:pos x="37" y="460"/>
                </a:cxn>
                <a:cxn ang="0">
                  <a:pos x="54" y="525"/>
                </a:cxn>
                <a:cxn ang="0">
                  <a:pos x="51" y="566"/>
                </a:cxn>
                <a:cxn ang="0">
                  <a:pos x="36" y="591"/>
                </a:cxn>
                <a:cxn ang="0">
                  <a:pos x="22" y="605"/>
                </a:cxn>
                <a:cxn ang="0">
                  <a:pos x="17" y="617"/>
                </a:cxn>
                <a:cxn ang="0">
                  <a:pos x="20" y="628"/>
                </a:cxn>
                <a:cxn ang="0">
                  <a:pos x="29" y="638"/>
                </a:cxn>
                <a:cxn ang="0">
                  <a:pos x="43" y="647"/>
                </a:cxn>
                <a:cxn ang="0">
                  <a:pos x="62" y="655"/>
                </a:cxn>
                <a:cxn ang="0">
                  <a:pos x="82" y="663"/>
                </a:cxn>
                <a:cxn ang="0">
                  <a:pos x="105" y="669"/>
                </a:cxn>
                <a:cxn ang="0">
                  <a:pos x="129" y="674"/>
                </a:cxn>
                <a:cxn ang="0">
                  <a:pos x="156" y="680"/>
                </a:cxn>
                <a:cxn ang="0">
                  <a:pos x="186" y="685"/>
                </a:cxn>
                <a:cxn ang="0">
                  <a:pos x="216" y="685"/>
                </a:cxn>
                <a:cxn ang="0">
                  <a:pos x="243" y="675"/>
                </a:cxn>
                <a:cxn ang="0">
                  <a:pos x="266" y="653"/>
                </a:cxn>
                <a:cxn ang="0">
                  <a:pos x="283" y="613"/>
                </a:cxn>
                <a:cxn ang="0">
                  <a:pos x="292" y="552"/>
                </a:cxn>
                <a:cxn ang="0">
                  <a:pos x="291" y="428"/>
                </a:cxn>
                <a:cxn ang="0">
                  <a:pos x="287" y="270"/>
                </a:cxn>
                <a:cxn ang="0">
                  <a:pos x="276" y="140"/>
                </a:cxn>
                <a:cxn ang="0">
                  <a:pos x="255" y="52"/>
                </a:cxn>
                <a:cxn ang="0">
                  <a:pos x="228" y="21"/>
                </a:cxn>
                <a:cxn ang="0">
                  <a:pos x="205" y="10"/>
                </a:cxn>
                <a:cxn ang="0">
                  <a:pos x="181" y="3"/>
                </a:cxn>
                <a:cxn ang="0">
                  <a:pos x="155" y="0"/>
                </a:cxn>
                <a:cxn ang="0">
                  <a:pos x="131" y="2"/>
                </a:cxn>
                <a:cxn ang="0">
                  <a:pos x="108" y="9"/>
                </a:cxn>
                <a:cxn ang="0">
                  <a:pos x="88" y="21"/>
                </a:cxn>
                <a:cxn ang="0">
                  <a:pos x="74" y="37"/>
                </a:cxn>
              </a:cxnLst>
              <a:rect l="0" t="0" r="r" b="b"/>
              <a:pathLst>
                <a:path w="292" h="686">
                  <a:moveTo>
                    <a:pt x="68" y="47"/>
                  </a:moveTo>
                  <a:lnTo>
                    <a:pt x="67" y="49"/>
                  </a:lnTo>
                  <a:lnTo>
                    <a:pt x="64" y="58"/>
                  </a:lnTo>
                  <a:lnTo>
                    <a:pt x="59" y="70"/>
                  </a:lnTo>
                  <a:lnTo>
                    <a:pt x="52" y="87"/>
                  </a:lnTo>
                  <a:lnTo>
                    <a:pt x="44" y="107"/>
                  </a:lnTo>
                  <a:lnTo>
                    <a:pt x="36" y="131"/>
                  </a:lnTo>
                  <a:lnTo>
                    <a:pt x="28" y="156"/>
                  </a:lnTo>
                  <a:lnTo>
                    <a:pt x="20" y="185"/>
                  </a:lnTo>
                  <a:lnTo>
                    <a:pt x="13" y="214"/>
                  </a:lnTo>
                  <a:lnTo>
                    <a:pt x="7" y="245"/>
                  </a:lnTo>
                  <a:lnTo>
                    <a:pt x="2" y="276"/>
                  </a:lnTo>
                  <a:lnTo>
                    <a:pt x="0" y="306"/>
                  </a:lnTo>
                  <a:lnTo>
                    <a:pt x="0" y="336"/>
                  </a:lnTo>
                  <a:lnTo>
                    <a:pt x="2" y="365"/>
                  </a:lnTo>
                  <a:lnTo>
                    <a:pt x="9" y="392"/>
                  </a:lnTo>
                  <a:lnTo>
                    <a:pt x="18" y="417"/>
                  </a:lnTo>
                  <a:lnTo>
                    <a:pt x="37" y="460"/>
                  </a:lnTo>
                  <a:lnTo>
                    <a:pt x="49" y="496"/>
                  </a:lnTo>
                  <a:lnTo>
                    <a:pt x="54" y="525"/>
                  </a:lnTo>
                  <a:lnTo>
                    <a:pt x="55" y="548"/>
                  </a:lnTo>
                  <a:lnTo>
                    <a:pt x="51" y="566"/>
                  </a:lnTo>
                  <a:lnTo>
                    <a:pt x="44" y="581"/>
                  </a:lnTo>
                  <a:lnTo>
                    <a:pt x="36" y="591"/>
                  </a:lnTo>
                  <a:lnTo>
                    <a:pt x="28" y="599"/>
                  </a:lnTo>
                  <a:lnTo>
                    <a:pt x="22" y="605"/>
                  </a:lnTo>
                  <a:lnTo>
                    <a:pt x="19" y="611"/>
                  </a:lnTo>
                  <a:lnTo>
                    <a:pt x="17" y="617"/>
                  </a:lnTo>
                  <a:lnTo>
                    <a:pt x="18" y="622"/>
                  </a:lnTo>
                  <a:lnTo>
                    <a:pt x="20" y="628"/>
                  </a:lnTo>
                  <a:lnTo>
                    <a:pt x="24" y="633"/>
                  </a:lnTo>
                  <a:lnTo>
                    <a:pt x="29" y="638"/>
                  </a:lnTo>
                  <a:lnTo>
                    <a:pt x="36" y="643"/>
                  </a:lnTo>
                  <a:lnTo>
                    <a:pt x="43" y="647"/>
                  </a:lnTo>
                  <a:lnTo>
                    <a:pt x="52" y="651"/>
                  </a:lnTo>
                  <a:lnTo>
                    <a:pt x="62" y="655"/>
                  </a:lnTo>
                  <a:lnTo>
                    <a:pt x="71" y="659"/>
                  </a:lnTo>
                  <a:lnTo>
                    <a:pt x="82" y="663"/>
                  </a:lnTo>
                  <a:lnTo>
                    <a:pt x="94" y="666"/>
                  </a:lnTo>
                  <a:lnTo>
                    <a:pt x="105" y="669"/>
                  </a:lnTo>
                  <a:lnTo>
                    <a:pt x="117" y="671"/>
                  </a:lnTo>
                  <a:lnTo>
                    <a:pt x="129" y="674"/>
                  </a:lnTo>
                  <a:lnTo>
                    <a:pt x="143" y="677"/>
                  </a:lnTo>
                  <a:lnTo>
                    <a:pt x="156" y="680"/>
                  </a:lnTo>
                  <a:lnTo>
                    <a:pt x="171" y="683"/>
                  </a:lnTo>
                  <a:lnTo>
                    <a:pt x="186" y="685"/>
                  </a:lnTo>
                  <a:lnTo>
                    <a:pt x="201" y="686"/>
                  </a:lnTo>
                  <a:lnTo>
                    <a:pt x="216" y="685"/>
                  </a:lnTo>
                  <a:lnTo>
                    <a:pt x="230" y="682"/>
                  </a:lnTo>
                  <a:lnTo>
                    <a:pt x="243" y="675"/>
                  </a:lnTo>
                  <a:lnTo>
                    <a:pt x="255" y="666"/>
                  </a:lnTo>
                  <a:lnTo>
                    <a:pt x="266" y="653"/>
                  </a:lnTo>
                  <a:lnTo>
                    <a:pt x="276" y="635"/>
                  </a:lnTo>
                  <a:lnTo>
                    <a:pt x="283" y="613"/>
                  </a:lnTo>
                  <a:lnTo>
                    <a:pt x="288" y="586"/>
                  </a:lnTo>
                  <a:lnTo>
                    <a:pt x="292" y="552"/>
                  </a:lnTo>
                  <a:lnTo>
                    <a:pt x="292" y="513"/>
                  </a:lnTo>
                  <a:lnTo>
                    <a:pt x="291" y="428"/>
                  </a:lnTo>
                  <a:lnTo>
                    <a:pt x="289" y="346"/>
                  </a:lnTo>
                  <a:lnTo>
                    <a:pt x="287" y="270"/>
                  </a:lnTo>
                  <a:lnTo>
                    <a:pt x="283" y="200"/>
                  </a:lnTo>
                  <a:lnTo>
                    <a:pt x="276" y="140"/>
                  </a:lnTo>
                  <a:lnTo>
                    <a:pt x="267" y="90"/>
                  </a:lnTo>
                  <a:lnTo>
                    <a:pt x="255" y="52"/>
                  </a:lnTo>
                  <a:lnTo>
                    <a:pt x="238" y="28"/>
                  </a:lnTo>
                  <a:lnTo>
                    <a:pt x="228" y="21"/>
                  </a:lnTo>
                  <a:lnTo>
                    <a:pt x="217" y="14"/>
                  </a:lnTo>
                  <a:lnTo>
                    <a:pt x="205" y="10"/>
                  </a:lnTo>
                  <a:lnTo>
                    <a:pt x="193" y="6"/>
                  </a:lnTo>
                  <a:lnTo>
                    <a:pt x="181" y="3"/>
                  </a:lnTo>
                  <a:lnTo>
                    <a:pt x="168" y="1"/>
                  </a:lnTo>
                  <a:lnTo>
                    <a:pt x="155" y="0"/>
                  </a:lnTo>
                  <a:lnTo>
                    <a:pt x="143" y="1"/>
                  </a:lnTo>
                  <a:lnTo>
                    <a:pt x="131" y="2"/>
                  </a:lnTo>
                  <a:lnTo>
                    <a:pt x="119" y="5"/>
                  </a:lnTo>
                  <a:lnTo>
                    <a:pt x="108" y="9"/>
                  </a:lnTo>
                  <a:lnTo>
                    <a:pt x="97" y="14"/>
                  </a:lnTo>
                  <a:lnTo>
                    <a:pt x="88" y="21"/>
                  </a:lnTo>
                  <a:lnTo>
                    <a:pt x="80" y="28"/>
                  </a:lnTo>
                  <a:lnTo>
                    <a:pt x="74" y="37"/>
                  </a:lnTo>
                  <a:lnTo>
                    <a:pt x="68" y="47"/>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78" name="Freeform 15"/>
            <p:cNvSpPr/>
            <p:nvPr/>
          </p:nvSpPr>
          <p:spPr bwMode="auto">
            <a:xfrm>
              <a:off x="6553201" y="4601457"/>
              <a:ext cx="444500" cy="1076325"/>
            </a:xfrm>
            <a:custGeom>
              <a:avLst/>
              <a:gdLst/>
              <a:ahLst/>
              <a:cxnLst>
                <a:cxn ang="0">
                  <a:pos x="65" y="49"/>
                </a:cxn>
                <a:cxn ang="0">
                  <a:pos x="56" y="69"/>
                </a:cxn>
                <a:cxn ang="0">
                  <a:pos x="43" y="106"/>
                </a:cxn>
                <a:cxn ang="0">
                  <a:pos x="27" y="155"/>
                </a:cxn>
                <a:cxn ang="0">
                  <a:pos x="13" y="211"/>
                </a:cxn>
                <a:cxn ang="0">
                  <a:pos x="2" y="272"/>
                </a:cxn>
                <a:cxn ang="0">
                  <a:pos x="0" y="332"/>
                </a:cxn>
                <a:cxn ang="0">
                  <a:pos x="9" y="388"/>
                </a:cxn>
                <a:cxn ang="0">
                  <a:pos x="36" y="455"/>
                </a:cxn>
                <a:cxn ang="0">
                  <a:pos x="53" y="519"/>
                </a:cxn>
                <a:cxn ang="0">
                  <a:pos x="50" y="560"/>
                </a:cxn>
                <a:cxn ang="0">
                  <a:pos x="36" y="584"/>
                </a:cxn>
                <a:cxn ang="0">
                  <a:pos x="21" y="598"/>
                </a:cxn>
                <a:cxn ang="0">
                  <a:pos x="16" y="610"/>
                </a:cxn>
                <a:cxn ang="0">
                  <a:pos x="17" y="621"/>
                </a:cxn>
                <a:cxn ang="0">
                  <a:pos x="26" y="632"/>
                </a:cxn>
                <a:cxn ang="0">
                  <a:pos x="40" y="641"/>
                </a:cxn>
                <a:cxn ang="0">
                  <a:pos x="58" y="648"/>
                </a:cxn>
                <a:cxn ang="0">
                  <a:pos x="79" y="655"/>
                </a:cxn>
                <a:cxn ang="0">
                  <a:pos x="101" y="661"/>
                </a:cxn>
                <a:cxn ang="0">
                  <a:pos x="124" y="666"/>
                </a:cxn>
                <a:cxn ang="0">
                  <a:pos x="150" y="672"/>
                </a:cxn>
                <a:cxn ang="0">
                  <a:pos x="178" y="678"/>
                </a:cxn>
                <a:cxn ang="0">
                  <a:pos x="207" y="678"/>
                </a:cxn>
                <a:cxn ang="0">
                  <a:pos x="233" y="668"/>
                </a:cxn>
                <a:cxn ang="0">
                  <a:pos x="255" y="645"/>
                </a:cxn>
                <a:cxn ang="0">
                  <a:pos x="271" y="606"/>
                </a:cxn>
                <a:cxn ang="0">
                  <a:pos x="280" y="546"/>
                </a:cxn>
                <a:cxn ang="0">
                  <a:pos x="279" y="423"/>
                </a:cxn>
                <a:cxn ang="0">
                  <a:pos x="275" y="267"/>
                </a:cxn>
                <a:cxn ang="0">
                  <a:pos x="265" y="138"/>
                </a:cxn>
                <a:cxn ang="0">
                  <a:pos x="244" y="51"/>
                </a:cxn>
                <a:cxn ang="0">
                  <a:pos x="219" y="20"/>
                </a:cxn>
                <a:cxn ang="0">
                  <a:pos x="197" y="10"/>
                </a:cxn>
                <a:cxn ang="0">
                  <a:pos x="174" y="3"/>
                </a:cxn>
                <a:cxn ang="0">
                  <a:pos x="149" y="0"/>
                </a:cxn>
                <a:cxn ang="0">
                  <a:pos x="125" y="3"/>
                </a:cxn>
                <a:cxn ang="0">
                  <a:pos x="104" y="10"/>
                </a:cxn>
                <a:cxn ang="0">
                  <a:pos x="85" y="20"/>
                </a:cxn>
                <a:cxn ang="0">
                  <a:pos x="71" y="37"/>
                </a:cxn>
              </a:cxnLst>
              <a:rect l="0" t="0" r="r" b="b"/>
              <a:pathLst>
                <a:path w="280" h="678">
                  <a:moveTo>
                    <a:pt x="66" y="46"/>
                  </a:moveTo>
                  <a:lnTo>
                    <a:pt x="65" y="49"/>
                  </a:lnTo>
                  <a:lnTo>
                    <a:pt x="62" y="57"/>
                  </a:lnTo>
                  <a:lnTo>
                    <a:pt x="56" y="69"/>
                  </a:lnTo>
                  <a:lnTo>
                    <a:pt x="50" y="86"/>
                  </a:lnTo>
                  <a:lnTo>
                    <a:pt x="43" y="106"/>
                  </a:lnTo>
                  <a:lnTo>
                    <a:pt x="35" y="129"/>
                  </a:lnTo>
                  <a:lnTo>
                    <a:pt x="27" y="155"/>
                  </a:lnTo>
                  <a:lnTo>
                    <a:pt x="20" y="183"/>
                  </a:lnTo>
                  <a:lnTo>
                    <a:pt x="13" y="211"/>
                  </a:lnTo>
                  <a:lnTo>
                    <a:pt x="7" y="241"/>
                  </a:lnTo>
                  <a:lnTo>
                    <a:pt x="2" y="272"/>
                  </a:lnTo>
                  <a:lnTo>
                    <a:pt x="0" y="302"/>
                  </a:lnTo>
                  <a:lnTo>
                    <a:pt x="0" y="332"/>
                  </a:lnTo>
                  <a:lnTo>
                    <a:pt x="3" y="360"/>
                  </a:lnTo>
                  <a:lnTo>
                    <a:pt x="9" y="388"/>
                  </a:lnTo>
                  <a:lnTo>
                    <a:pt x="18" y="412"/>
                  </a:lnTo>
                  <a:lnTo>
                    <a:pt x="36" y="455"/>
                  </a:lnTo>
                  <a:lnTo>
                    <a:pt x="48" y="491"/>
                  </a:lnTo>
                  <a:lnTo>
                    <a:pt x="53" y="519"/>
                  </a:lnTo>
                  <a:lnTo>
                    <a:pt x="53" y="542"/>
                  </a:lnTo>
                  <a:lnTo>
                    <a:pt x="50" y="560"/>
                  </a:lnTo>
                  <a:lnTo>
                    <a:pt x="43" y="574"/>
                  </a:lnTo>
                  <a:lnTo>
                    <a:pt x="36" y="584"/>
                  </a:lnTo>
                  <a:lnTo>
                    <a:pt x="28" y="592"/>
                  </a:lnTo>
                  <a:lnTo>
                    <a:pt x="21" y="598"/>
                  </a:lnTo>
                  <a:lnTo>
                    <a:pt x="17" y="604"/>
                  </a:lnTo>
                  <a:lnTo>
                    <a:pt x="16" y="610"/>
                  </a:lnTo>
                  <a:lnTo>
                    <a:pt x="16" y="616"/>
                  </a:lnTo>
                  <a:lnTo>
                    <a:pt x="17" y="621"/>
                  </a:lnTo>
                  <a:lnTo>
                    <a:pt x="21" y="626"/>
                  </a:lnTo>
                  <a:lnTo>
                    <a:pt x="26" y="632"/>
                  </a:lnTo>
                  <a:lnTo>
                    <a:pt x="32" y="636"/>
                  </a:lnTo>
                  <a:lnTo>
                    <a:pt x="40" y="641"/>
                  </a:lnTo>
                  <a:lnTo>
                    <a:pt x="48" y="645"/>
                  </a:lnTo>
                  <a:lnTo>
                    <a:pt x="58" y="648"/>
                  </a:lnTo>
                  <a:lnTo>
                    <a:pt x="68" y="652"/>
                  </a:lnTo>
                  <a:lnTo>
                    <a:pt x="79" y="655"/>
                  </a:lnTo>
                  <a:lnTo>
                    <a:pt x="90" y="658"/>
                  </a:lnTo>
                  <a:lnTo>
                    <a:pt x="101" y="661"/>
                  </a:lnTo>
                  <a:lnTo>
                    <a:pt x="112" y="663"/>
                  </a:lnTo>
                  <a:lnTo>
                    <a:pt x="124" y="666"/>
                  </a:lnTo>
                  <a:lnTo>
                    <a:pt x="137" y="669"/>
                  </a:lnTo>
                  <a:lnTo>
                    <a:pt x="150" y="672"/>
                  </a:lnTo>
                  <a:lnTo>
                    <a:pt x="164" y="675"/>
                  </a:lnTo>
                  <a:lnTo>
                    <a:pt x="178" y="678"/>
                  </a:lnTo>
                  <a:lnTo>
                    <a:pt x="193" y="678"/>
                  </a:lnTo>
                  <a:lnTo>
                    <a:pt x="207" y="678"/>
                  </a:lnTo>
                  <a:lnTo>
                    <a:pt x="220" y="674"/>
                  </a:lnTo>
                  <a:lnTo>
                    <a:pt x="233" y="668"/>
                  </a:lnTo>
                  <a:lnTo>
                    <a:pt x="245" y="659"/>
                  </a:lnTo>
                  <a:lnTo>
                    <a:pt x="255" y="645"/>
                  </a:lnTo>
                  <a:lnTo>
                    <a:pt x="264" y="628"/>
                  </a:lnTo>
                  <a:lnTo>
                    <a:pt x="271" y="606"/>
                  </a:lnTo>
                  <a:lnTo>
                    <a:pt x="276" y="579"/>
                  </a:lnTo>
                  <a:lnTo>
                    <a:pt x="280" y="546"/>
                  </a:lnTo>
                  <a:lnTo>
                    <a:pt x="280" y="507"/>
                  </a:lnTo>
                  <a:lnTo>
                    <a:pt x="279" y="423"/>
                  </a:lnTo>
                  <a:lnTo>
                    <a:pt x="277" y="342"/>
                  </a:lnTo>
                  <a:lnTo>
                    <a:pt x="275" y="267"/>
                  </a:lnTo>
                  <a:lnTo>
                    <a:pt x="270" y="198"/>
                  </a:lnTo>
                  <a:lnTo>
                    <a:pt x="265" y="138"/>
                  </a:lnTo>
                  <a:lnTo>
                    <a:pt x="256" y="88"/>
                  </a:lnTo>
                  <a:lnTo>
                    <a:pt x="244" y="51"/>
                  </a:lnTo>
                  <a:lnTo>
                    <a:pt x="228" y="28"/>
                  </a:lnTo>
                  <a:lnTo>
                    <a:pt x="219" y="20"/>
                  </a:lnTo>
                  <a:lnTo>
                    <a:pt x="208" y="15"/>
                  </a:lnTo>
                  <a:lnTo>
                    <a:pt x="197" y="10"/>
                  </a:lnTo>
                  <a:lnTo>
                    <a:pt x="185" y="5"/>
                  </a:lnTo>
                  <a:lnTo>
                    <a:pt x="174" y="3"/>
                  </a:lnTo>
                  <a:lnTo>
                    <a:pt x="161" y="1"/>
                  </a:lnTo>
                  <a:lnTo>
                    <a:pt x="149" y="0"/>
                  </a:lnTo>
                  <a:lnTo>
                    <a:pt x="137" y="1"/>
                  </a:lnTo>
                  <a:lnTo>
                    <a:pt x="125" y="3"/>
                  </a:lnTo>
                  <a:lnTo>
                    <a:pt x="114" y="5"/>
                  </a:lnTo>
                  <a:lnTo>
                    <a:pt x="104" y="10"/>
                  </a:lnTo>
                  <a:lnTo>
                    <a:pt x="94" y="14"/>
                  </a:lnTo>
                  <a:lnTo>
                    <a:pt x="85" y="20"/>
                  </a:lnTo>
                  <a:lnTo>
                    <a:pt x="77" y="28"/>
                  </a:lnTo>
                  <a:lnTo>
                    <a:pt x="71" y="37"/>
                  </a:lnTo>
                  <a:lnTo>
                    <a:pt x="66" y="46"/>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79" name="Freeform 16"/>
            <p:cNvSpPr/>
            <p:nvPr/>
          </p:nvSpPr>
          <p:spPr bwMode="auto">
            <a:xfrm>
              <a:off x="6567488" y="4610982"/>
              <a:ext cx="423863" cy="1065213"/>
            </a:xfrm>
            <a:custGeom>
              <a:avLst/>
              <a:gdLst/>
              <a:ahLst/>
              <a:cxnLst>
                <a:cxn ang="0">
                  <a:pos x="62" y="48"/>
                </a:cxn>
                <a:cxn ang="0">
                  <a:pos x="54" y="69"/>
                </a:cxn>
                <a:cxn ang="0">
                  <a:pos x="41" y="105"/>
                </a:cxn>
                <a:cxn ang="0">
                  <a:pos x="26" y="153"/>
                </a:cxn>
                <a:cxn ang="0">
                  <a:pos x="12" y="209"/>
                </a:cxn>
                <a:cxn ang="0">
                  <a:pos x="3" y="269"/>
                </a:cxn>
                <a:cxn ang="0">
                  <a:pos x="0" y="328"/>
                </a:cxn>
                <a:cxn ang="0">
                  <a:pos x="8" y="383"/>
                </a:cxn>
                <a:cxn ang="0">
                  <a:pos x="35" y="450"/>
                </a:cxn>
                <a:cxn ang="0">
                  <a:pos x="50" y="513"/>
                </a:cxn>
                <a:cxn ang="0">
                  <a:pos x="47" y="554"/>
                </a:cxn>
                <a:cxn ang="0">
                  <a:pos x="34" y="578"/>
                </a:cxn>
                <a:cxn ang="0">
                  <a:pos x="19" y="592"/>
                </a:cxn>
                <a:cxn ang="0">
                  <a:pos x="12" y="604"/>
                </a:cxn>
                <a:cxn ang="0">
                  <a:pos x="14" y="615"/>
                </a:cxn>
                <a:cxn ang="0">
                  <a:pos x="22" y="626"/>
                </a:cxn>
                <a:cxn ang="0">
                  <a:pos x="36" y="634"/>
                </a:cxn>
                <a:cxn ang="0">
                  <a:pos x="54" y="642"/>
                </a:cxn>
                <a:cxn ang="0">
                  <a:pos x="74" y="649"/>
                </a:cxn>
                <a:cxn ang="0">
                  <a:pos x="96" y="654"/>
                </a:cxn>
                <a:cxn ang="0">
                  <a:pos x="118" y="659"/>
                </a:cxn>
                <a:cxn ang="0">
                  <a:pos x="143" y="665"/>
                </a:cxn>
                <a:cxn ang="0">
                  <a:pos x="170" y="670"/>
                </a:cxn>
                <a:cxn ang="0">
                  <a:pos x="196" y="670"/>
                </a:cxn>
                <a:cxn ang="0">
                  <a:pos x="222" y="661"/>
                </a:cxn>
                <a:cxn ang="0">
                  <a:pos x="243" y="638"/>
                </a:cxn>
                <a:cxn ang="0">
                  <a:pos x="258" y="599"/>
                </a:cxn>
                <a:cxn ang="0">
                  <a:pos x="266" y="539"/>
                </a:cxn>
                <a:cxn ang="0">
                  <a:pos x="266" y="418"/>
                </a:cxn>
                <a:cxn ang="0">
                  <a:pos x="261" y="264"/>
                </a:cxn>
                <a:cxn ang="0">
                  <a:pos x="252" y="136"/>
                </a:cxn>
                <a:cxn ang="0">
                  <a:pos x="232" y="51"/>
                </a:cxn>
                <a:cxn ang="0">
                  <a:pos x="208" y="20"/>
                </a:cxn>
                <a:cxn ang="0">
                  <a:pos x="188" y="9"/>
                </a:cxn>
                <a:cxn ang="0">
                  <a:pos x="165" y="2"/>
                </a:cxn>
                <a:cxn ang="0">
                  <a:pos x="142" y="0"/>
                </a:cxn>
                <a:cxn ang="0">
                  <a:pos x="119" y="2"/>
                </a:cxn>
                <a:cxn ang="0">
                  <a:pos x="99" y="9"/>
                </a:cxn>
                <a:cxn ang="0">
                  <a:pos x="81" y="20"/>
                </a:cxn>
                <a:cxn ang="0">
                  <a:pos x="68" y="36"/>
                </a:cxn>
              </a:cxnLst>
              <a:rect l="0" t="0" r="r" b="b"/>
              <a:pathLst>
                <a:path w="267" h="671">
                  <a:moveTo>
                    <a:pt x="63" y="46"/>
                  </a:moveTo>
                  <a:lnTo>
                    <a:pt x="62" y="48"/>
                  </a:lnTo>
                  <a:lnTo>
                    <a:pt x="59" y="56"/>
                  </a:lnTo>
                  <a:lnTo>
                    <a:pt x="54" y="69"/>
                  </a:lnTo>
                  <a:lnTo>
                    <a:pt x="48" y="85"/>
                  </a:lnTo>
                  <a:lnTo>
                    <a:pt x="41" y="105"/>
                  </a:lnTo>
                  <a:lnTo>
                    <a:pt x="34" y="128"/>
                  </a:lnTo>
                  <a:lnTo>
                    <a:pt x="26" y="153"/>
                  </a:lnTo>
                  <a:lnTo>
                    <a:pt x="19" y="180"/>
                  </a:lnTo>
                  <a:lnTo>
                    <a:pt x="12" y="209"/>
                  </a:lnTo>
                  <a:lnTo>
                    <a:pt x="7" y="239"/>
                  </a:lnTo>
                  <a:lnTo>
                    <a:pt x="3" y="269"/>
                  </a:lnTo>
                  <a:lnTo>
                    <a:pt x="0" y="299"/>
                  </a:lnTo>
                  <a:lnTo>
                    <a:pt x="0" y="328"/>
                  </a:lnTo>
                  <a:lnTo>
                    <a:pt x="3" y="357"/>
                  </a:lnTo>
                  <a:lnTo>
                    <a:pt x="8" y="383"/>
                  </a:lnTo>
                  <a:lnTo>
                    <a:pt x="17" y="407"/>
                  </a:lnTo>
                  <a:lnTo>
                    <a:pt x="35" y="450"/>
                  </a:lnTo>
                  <a:lnTo>
                    <a:pt x="45" y="485"/>
                  </a:lnTo>
                  <a:lnTo>
                    <a:pt x="50" y="513"/>
                  </a:lnTo>
                  <a:lnTo>
                    <a:pt x="50" y="536"/>
                  </a:lnTo>
                  <a:lnTo>
                    <a:pt x="47" y="554"/>
                  </a:lnTo>
                  <a:lnTo>
                    <a:pt x="41" y="568"/>
                  </a:lnTo>
                  <a:lnTo>
                    <a:pt x="34" y="578"/>
                  </a:lnTo>
                  <a:lnTo>
                    <a:pt x="26" y="585"/>
                  </a:lnTo>
                  <a:lnTo>
                    <a:pt x="19" y="592"/>
                  </a:lnTo>
                  <a:lnTo>
                    <a:pt x="15" y="598"/>
                  </a:lnTo>
                  <a:lnTo>
                    <a:pt x="12" y="604"/>
                  </a:lnTo>
                  <a:lnTo>
                    <a:pt x="12" y="610"/>
                  </a:lnTo>
                  <a:lnTo>
                    <a:pt x="14" y="615"/>
                  </a:lnTo>
                  <a:lnTo>
                    <a:pt x="17" y="620"/>
                  </a:lnTo>
                  <a:lnTo>
                    <a:pt x="22" y="626"/>
                  </a:lnTo>
                  <a:lnTo>
                    <a:pt x="28" y="630"/>
                  </a:lnTo>
                  <a:lnTo>
                    <a:pt x="36" y="634"/>
                  </a:lnTo>
                  <a:lnTo>
                    <a:pt x="45" y="638"/>
                  </a:lnTo>
                  <a:lnTo>
                    <a:pt x="54" y="642"/>
                  </a:lnTo>
                  <a:lnTo>
                    <a:pt x="64" y="645"/>
                  </a:lnTo>
                  <a:lnTo>
                    <a:pt x="74" y="649"/>
                  </a:lnTo>
                  <a:lnTo>
                    <a:pt x="85" y="651"/>
                  </a:lnTo>
                  <a:lnTo>
                    <a:pt x="96" y="654"/>
                  </a:lnTo>
                  <a:lnTo>
                    <a:pt x="107" y="656"/>
                  </a:lnTo>
                  <a:lnTo>
                    <a:pt x="118" y="659"/>
                  </a:lnTo>
                  <a:lnTo>
                    <a:pt x="130" y="662"/>
                  </a:lnTo>
                  <a:lnTo>
                    <a:pt x="143" y="665"/>
                  </a:lnTo>
                  <a:lnTo>
                    <a:pt x="156" y="668"/>
                  </a:lnTo>
                  <a:lnTo>
                    <a:pt x="170" y="670"/>
                  </a:lnTo>
                  <a:lnTo>
                    <a:pt x="183" y="671"/>
                  </a:lnTo>
                  <a:lnTo>
                    <a:pt x="196" y="670"/>
                  </a:lnTo>
                  <a:lnTo>
                    <a:pt x="210" y="666"/>
                  </a:lnTo>
                  <a:lnTo>
                    <a:pt x="222" y="661"/>
                  </a:lnTo>
                  <a:lnTo>
                    <a:pt x="233" y="651"/>
                  </a:lnTo>
                  <a:lnTo>
                    <a:pt x="243" y="638"/>
                  </a:lnTo>
                  <a:lnTo>
                    <a:pt x="251" y="621"/>
                  </a:lnTo>
                  <a:lnTo>
                    <a:pt x="258" y="599"/>
                  </a:lnTo>
                  <a:lnTo>
                    <a:pt x="263" y="572"/>
                  </a:lnTo>
                  <a:lnTo>
                    <a:pt x="266" y="539"/>
                  </a:lnTo>
                  <a:lnTo>
                    <a:pt x="267" y="501"/>
                  </a:lnTo>
                  <a:lnTo>
                    <a:pt x="266" y="418"/>
                  </a:lnTo>
                  <a:lnTo>
                    <a:pt x="264" y="338"/>
                  </a:lnTo>
                  <a:lnTo>
                    <a:pt x="261" y="264"/>
                  </a:lnTo>
                  <a:lnTo>
                    <a:pt x="258" y="196"/>
                  </a:lnTo>
                  <a:lnTo>
                    <a:pt x="252" y="136"/>
                  </a:lnTo>
                  <a:lnTo>
                    <a:pt x="244" y="88"/>
                  </a:lnTo>
                  <a:lnTo>
                    <a:pt x="232" y="51"/>
                  </a:lnTo>
                  <a:lnTo>
                    <a:pt x="217" y="28"/>
                  </a:lnTo>
                  <a:lnTo>
                    <a:pt x="208" y="20"/>
                  </a:lnTo>
                  <a:lnTo>
                    <a:pt x="198" y="14"/>
                  </a:lnTo>
                  <a:lnTo>
                    <a:pt x="188" y="9"/>
                  </a:lnTo>
                  <a:lnTo>
                    <a:pt x="176" y="5"/>
                  </a:lnTo>
                  <a:lnTo>
                    <a:pt x="165" y="2"/>
                  </a:lnTo>
                  <a:lnTo>
                    <a:pt x="153" y="1"/>
                  </a:lnTo>
                  <a:lnTo>
                    <a:pt x="142" y="0"/>
                  </a:lnTo>
                  <a:lnTo>
                    <a:pt x="130" y="1"/>
                  </a:lnTo>
                  <a:lnTo>
                    <a:pt x="119" y="2"/>
                  </a:lnTo>
                  <a:lnTo>
                    <a:pt x="108" y="5"/>
                  </a:lnTo>
                  <a:lnTo>
                    <a:pt x="99" y="9"/>
                  </a:lnTo>
                  <a:lnTo>
                    <a:pt x="89" y="14"/>
                  </a:lnTo>
                  <a:lnTo>
                    <a:pt x="81" y="20"/>
                  </a:lnTo>
                  <a:lnTo>
                    <a:pt x="73" y="27"/>
                  </a:lnTo>
                  <a:lnTo>
                    <a:pt x="68" y="36"/>
                  </a:lnTo>
                  <a:lnTo>
                    <a:pt x="63" y="46"/>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80" name="Freeform 17"/>
            <p:cNvSpPr/>
            <p:nvPr/>
          </p:nvSpPr>
          <p:spPr bwMode="auto">
            <a:xfrm>
              <a:off x="6580188" y="4620507"/>
              <a:ext cx="404813" cy="1052513"/>
            </a:xfrm>
            <a:custGeom>
              <a:avLst/>
              <a:gdLst/>
              <a:ahLst/>
              <a:cxnLst>
                <a:cxn ang="0">
                  <a:pos x="59" y="48"/>
                </a:cxn>
                <a:cxn ang="0">
                  <a:pos x="51" y="68"/>
                </a:cxn>
                <a:cxn ang="0">
                  <a:pos x="39" y="104"/>
                </a:cxn>
                <a:cxn ang="0">
                  <a:pos x="25" y="151"/>
                </a:cxn>
                <a:cxn ang="0">
                  <a:pos x="12" y="207"/>
                </a:cxn>
                <a:cxn ang="0">
                  <a:pos x="3" y="266"/>
                </a:cxn>
                <a:cxn ang="0">
                  <a:pos x="0" y="324"/>
                </a:cxn>
                <a:cxn ang="0">
                  <a:pos x="8" y="378"/>
                </a:cxn>
                <a:cxn ang="0">
                  <a:pos x="33" y="445"/>
                </a:cxn>
                <a:cxn ang="0">
                  <a:pos x="49" y="508"/>
                </a:cxn>
                <a:cxn ang="0">
                  <a:pos x="46" y="548"/>
                </a:cxn>
                <a:cxn ang="0">
                  <a:pos x="33" y="572"/>
                </a:cxn>
                <a:cxn ang="0">
                  <a:pos x="18" y="586"/>
                </a:cxn>
                <a:cxn ang="0">
                  <a:pos x="11" y="598"/>
                </a:cxn>
                <a:cxn ang="0">
                  <a:pos x="12" y="609"/>
                </a:cxn>
                <a:cxn ang="0">
                  <a:pos x="20" y="619"/>
                </a:cxn>
                <a:cxn ang="0">
                  <a:pos x="34" y="628"/>
                </a:cxn>
                <a:cxn ang="0">
                  <a:pos x="51" y="634"/>
                </a:cxn>
                <a:cxn ang="0">
                  <a:pos x="71" y="641"/>
                </a:cxn>
                <a:cxn ang="0">
                  <a:pos x="92" y="646"/>
                </a:cxn>
                <a:cxn ang="0">
                  <a:pos x="113" y="651"/>
                </a:cxn>
                <a:cxn ang="0">
                  <a:pos x="137" y="657"/>
                </a:cxn>
                <a:cxn ang="0">
                  <a:pos x="162" y="663"/>
                </a:cxn>
                <a:cxn ang="0">
                  <a:pos x="188" y="662"/>
                </a:cxn>
                <a:cxn ang="0">
                  <a:pos x="211" y="653"/>
                </a:cxn>
                <a:cxn ang="0">
                  <a:pos x="232" y="631"/>
                </a:cxn>
                <a:cxn ang="0">
                  <a:pos x="247" y="592"/>
                </a:cxn>
                <a:cxn ang="0">
                  <a:pos x="254" y="533"/>
                </a:cxn>
                <a:cxn ang="0">
                  <a:pos x="253" y="414"/>
                </a:cxn>
                <a:cxn ang="0">
                  <a:pos x="249" y="260"/>
                </a:cxn>
                <a:cxn ang="0">
                  <a:pos x="241" y="135"/>
                </a:cxn>
                <a:cxn ang="0">
                  <a:pos x="222" y="50"/>
                </a:cxn>
                <a:cxn ang="0">
                  <a:pos x="199" y="21"/>
                </a:cxn>
                <a:cxn ang="0">
                  <a:pos x="179" y="9"/>
                </a:cxn>
                <a:cxn ang="0">
                  <a:pos x="158" y="3"/>
                </a:cxn>
                <a:cxn ang="0">
                  <a:pos x="136" y="0"/>
                </a:cxn>
                <a:cxn ang="0">
                  <a:pos x="114" y="2"/>
                </a:cxn>
                <a:cxn ang="0">
                  <a:pos x="94" y="9"/>
                </a:cxn>
                <a:cxn ang="0">
                  <a:pos x="77" y="20"/>
                </a:cxn>
                <a:cxn ang="0">
                  <a:pos x="65" y="35"/>
                </a:cxn>
              </a:cxnLst>
              <a:rect l="0" t="0" r="r" b="b"/>
              <a:pathLst>
                <a:path w="255" h="663">
                  <a:moveTo>
                    <a:pt x="60" y="45"/>
                  </a:moveTo>
                  <a:lnTo>
                    <a:pt x="59" y="48"/>
                  </a:lnTo>
                  <a:lnTo>
                    <a:pt x="56" y="56"/>
                  </a:lnTo>
                  <a:lnTo>
                    <a:pt x="51" y="68"/>
                  </a:lnTo>
                  <a:lnTo>
                    <a:pt x="46" y="84"/>
                  </a:lnTo>
                  <a:lnTo>
                    <a:pt x="39" y="104"/>
                  </a:lnTo>
                  <a:lnTo>
                    <a:pt x="32" y="126"/>
                  </a:lnTo>
                  <a:lnTo>
                    <a:pt x="25" y="151"/>
                  </a:lnTo>
                  <a:lnTo>
                    <a:pt x="18" y="178"/>
                  </a:lnTo>
                  <a:lnTo>
                    <a:pt x="12" y="207"/>
                  </a:lnTo>
                  <a:lnTo>
                    <a:pt x="7" y="236"/>
                  </a:lnTo>
                  <a:lnTo>
                    <a:pt x="3" y="266"/>
                  </a:lnTo>
                  <a:lnTo>
                    <a:pt x="0" y="296"/>
                  </a:lnTo>
                  <a:lnTo>
                    <a:pt x="0" y="324"/>
                  </a:lnTo>
                  <a:lnTo>
                    <a:pt x="3" y="353"/>
                  </a:lnTo>
                  <a:lnTo>
                    <a:pt x="8" y="378"/>
                  </a:lnTo>
                  <a:lnTo>
                    <a:pt x="16" y="403"/>
                  </a:lnTo>
                  <a:lnTo>
                    <a:pt x="33" y="445"/>
                  </a:lnTo>
                  <a:lnTo>
                    <a:pt x="43" y="479"/>
                  </a:lnTo>
                  <a:lnTo>
                    <a:pt x="49" y="508"/>
                  </a:lnTo>
                  <a:lnTo>
                    <a:pt x="49" y="530"/>
                  </a:lnTo>
                  <a:lnTo>
                    <a:pt x="46" y="548"/>
                  </a:lnTo>
                  <a:lnTo>
                    <a:pt x="40" y="561"/>
                  </a:lnTo>
                  <a:lnTo>
                    <a:pt x="33" y="572"/>
                  </a:lnTo>
                  <a:lnTo>
                    <a:pt x="25" y="579"/>
                  </a:lnTo>
                  <a:lnTo>
                    <a:pt x="18" y="586"/>
                  </a:lnTo>
                  <a:lnTo>
                    <a:pt x="13" y="592"/>
                  </a:lnTo>
                  <a:lnTo>
                    <a:pt x="11" y="598"/>
                  </a:lnTo>
                  <a:lnTo>
                    <a:pt x="10" y="604"/>
                  </a:lnTo>
                  <a:lnTo>
                    <a:pt x="12" y="609"/>
                  </a:lnTo>
                  <a:lnTo>
                    <a:pt x="15" y="614"/>
                  </a:lnTo>
                  <a:lnTo>
                    <a:pt x="20" y="619"/>
                  </a:lnTo>
                  <a:lnTo>
                    <a:pt x="26" y="624"/>
                  </a:lnTo>
                  <a:lnTo>
                    <a:pt x="34" y="628"/>
                  </a:lnTo>
                  <a:lnTo>
                    <a:pt x="42" y="631"/>
                  </a:lnTo>
                  <a:lnTo>
                    <a:pt x="51" y="634"/>
                  </a:lnTo>
                  <a:lnTo>
                    <a:pt x="61" y="638"/>
                  </a:lnTo>
                  <a:lnTo>
                    <a:pt x="71" y="641"/>
                  </a:lnTo>
                  <a:lnTo>
                    <a:pt x="81" y="644"/>
                  </a:lnTo>
                  <a:lnTo>
                    <a:pt x="92" y="646"/>
                  </a:lnTo>
                  <a:lnTo>
                    <a:pt x="102" y="648"/>
                  </a:lnTo>
                  <a:lnTo>
                    <a:pt x="113" y="651"/>
                  </a:lnTo>
                  <a:lnTo>
                    <a:pt x="125" y="654"/>
                  </a:lnTo>
                  <a:lnTo>
                    <a:pt x="137" y="657"/>
                  </a:lnTo>
                  <a:lnTo>
                    <a:pt x="149" y="660"/>
                  </a:lnTo>
                  <a:lnTo>
                    <a:pt x="162" y="663"/>
                  </a:lnTo>
                  <a:lnTo>
                    <a:pt x="175" y="663"/>
                  </a:lnTo>
                  <a:lnTo>
                    <a:pt x="188" y="662"/>
                  </a:lnTo>
                  <a:lnTo>
                    <a:pt x="200" y="659"/>
                  </a:lnTo>
                  <a:lnTo>
                    <a:pt x="211" y="653"/>
                  </a:lnTo>
                  <a:lnTo>
                    <a:pt x="222" y="644"/>
                  </a:lnTo>
                  <a:lnTo>
                    <a:pt x="232" y="631"/>
                  </a:lnTo>
                  <a:lnTo>
                    <a:pt x="240" y="614"/>
                  </a:lnTo>
                  <a:lnTo>
                    <a:pt x="247" y="592"/>
                  </a:lnTo>
                  <a:lnTo>
                    <a:pt x="251" y="565"/>
                  </a:lnTo>
                  <a:lnTo>
                    <a:pt x="254" y="533"/>
                  </a:lnTo>
                  <a:lnTo>
                    <a:pt x="255" y="495"/>
                  </a:lnTo>
                  <a:lnTo>
                    <a:pt x="253" y="414"/>
                  </a:lnTo>
                  <a:lnTo>
                    <a:pt x="252" y="335"/>
                  </a:lnTo>
                  <a:lnTo>
                    <a:pt x="249" y="260"/>
                  </a:lnTo>
                  <a:lnTo>
                    <a:pt x="246" y="194"/>
                  </a:lnTo>
                  <a:lnTo>
                    <a:pt x="241" y="135"/>
                  </a:lnTo>
                  <a:lnTo>
                    <a:pt x="233" y="87"/>
                  </a:lnTo>
                  <a:lnTo>
                    <a:pt x="222" y="50"/>
                  </a:lnTo>
                  <a:lnTo>
                    <a:pt x="207" y="27"/>
                  </a:lnTo>
                  <a:lnTo>
                    <a:pt x="199" y="21"/>
                  </a:lnTo>
                  <a:lnTo>
                    <a:pt x="190" y="14"/>
                  </a:lnTo>
                  <a:lnTo>
                    <a:pt x="179" y="9"/>
                  </a:lnTo>
                  <a:lnTo>
                    <a:pt x="169" y="6"/>
                  </a:lnTo>
                  <a:lnTo>
                    <a:pt x="158" y="3"/>
                  </a:lnTo>
                  <a:lnTo>
                    <a:pt x="147" y="1"/>
                  </a:lnTo>
                  <a:lnTo>
                    <a:pt x="136" y="0"/>
                  </a:lnTo>
                  <a:lnTo>
                    <a:pt x="125" y="1"/>
                  </a:lnTo>
                  <a:lnTo>
                    <a:pt x="114" y="2"/>
                  </a:lnTo>
                  <a:lnTo>
                    <a:pt x="104" y="5"/>
                  </a:lnTo>
                  <a:lnTo>
                    <a:pt x="94" y="9"/>
                  </a:lnTo>
                  <a:lnTo>
                    <a:pt x="85" y="14"/>
                  </a:lnTo>
                  <a:lnTo>
                    <a:pt x="77" y="20"/>
                  </a:lnTo>
                  <a:lnTo>
                    <a:pt x="70" y="27"/>
                  </a:lnTo>
                  <a:lnTo>
                    <a:pt x="65" y="35"/>
                  </a:lnTo>
                  <a:lnTo>
                    <a:pt x="60" y="45"/>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81" name="Freeform 18"/>
            <p:cNvSpPr/>
            <p:nvPr/>
          </p:nvSpPr>
          <p:spPr bwMode="auto">
            <a:xfrm>
              <a:off x="5757863" y="4071232"/>
              <a:ext cx="342900" cy="161925"/>
            </a:xfrm>
            <a:custGeom>
              <a:avLst/>
              <a:gdLst/>
              <a:ahLst/>
              <a:cxnLst>
                <a:cxn ang="0">
                  <a:pos x="96" y="43"/>
                </a:cxn>
                <a:cxn ang="0">
                  <a:pos x="100" y="43"/>
                </a:cxn>
                <a:cxn ang="0">
                  <a:pos x="109" y="46"/>
                </a:cxn>
                <a:cxn ang="0">
                  <a:pos x="121" y="50"/>
                </a:cxn>
                <a:cxn ang="0">
                  <a:pos x="137" y="55"/>
                </a:cxn>
                <a:cxn ang="0">
                  <a:pos x="152" y="62"/>
                </a:cxn>
                <a:cxn ang="0">
                  <a:pos x="167" y="70"/>
                </a:cxn>
                <a:cxn ang="0">
                  <a:pos x="180" y="80"/>
                </a:cxn>
                <a:cxn ang="0">
                  <a:pos x="188" y="90"/>
                </a:cxn>
                <a:cxn ang="0">
                  <a:pos x="194" y="98"/>
                </a:cxn>
                <a:cxn ang="0">
                  <a:pos x="201" y="98"/>
                </a:cxn>
                <a:cxn ang="0">
                  <a:pos x="208" y="94"/>
                </a:cxn>
                <a:cxn ang="0">
                  <a:pos x="213" y="85"/>
                </a:cxn>
                <a:cxn ang="0">
                  <a:pos x="216" y="73"/>
                </a:cxn>
                <a:cxn ang="0">
                  <a:pos x="215" y="60"/>
                </a:cxn>
                <a:cxn ang="0">
                  <a:pos x="210" y="47"/>
                </a:cxn>
                <a:cxn ang="0">
                  <a:pos x="199" y="35"/>
                </a:cxn>
                <a:cxn ang="0">
                  <a:pos x="191" y="29"/>
                </a:cxn>
                <a:cxn ang="0">
                  <a:pos x="183" y="24"/>
                </a:cxn>
                <a:cxn ang="0">
                  <a:pos x="174" y="18"/>
                </a:cxn>
                <a:cxn ang="0">
                  <a:pos x="163" y="14"/>
                </a:cxn>
                <a:cxn ang="0">
                  <a:pos x="152" y="10"/>
                </a:cxn>
                <a:cxn ang="0">
                  <a:pos x="141" y="6"/>
                </a:cxn>
                <a:cxn ang="0">
                  <a:pos x="129" y="3"/>
                </a:cxn>
                <a:cxn ang="0">
                  <a:pos x="117" y="1"/>
                </a:cxn>
                <a:cxn ang="0">
                  <a:pos x="105" y="0"/>
                </a:cxn>
                <a:cxn ang="0">
                  <a:pos x="93" y="0"/>
                </a:cxn>
                <a:cxn ang="0">
                  <a:pos x="81" y="1"/>
                </a:cxn>
                <a:cxn ang="0">
                  <a:pos x="69" y="2"/>
                </a:cxn>
                <a:cxn ang="0">
                  <a:pos x="58" y="5"/>
                </a:cxn>
                <a:cxn ang="0">
                  <a:pos x="48" y="9"/>
                </a:cxn>
                <a:cxn ang="0">
                  <a:pos x="38" y="15"/>
                </a:cxn>
                <a:cxn ang="0">
                  <a:pos x="30" y="22"/>
                </a:cxn>
                <a:cxn ang="0">
                  <a:pos x="16" y="37"/>
                </a:cxn>
                <a:cxn ang="0">
                  <a:pos x="7" y="50"/>
                </a:cxn>
                <a:cxn ang="0">
                  <a:pos x="2" y="62"/>
                </a:cxn>
                <a:cxn ang="0">
                  <a:pos x="0" y="73"/>
                </a:cxn>
                <a:cxn ang="0">
                  <a:pos x="1" y="82"/>
                </a:cxn>
                <a:cxn ang="0">
                  <a:pos x="3" y="89"/>
                </a:cxn>
                <a:cxn ang="0">
                  <a:pos x="7" y="94"/>
                </a:cxn>
                <a:cxn ang="0">
                  <a:pos x="12" y="98"/>
                </a:cxn>
                <a:cxn ang="0">
                  <a:pos x="16" y="101"/>
                </a:cxn>
                <a:cxn ang="0">
                  <a:pos x="20" y="102"/>
                </a:cxn>
                <a:cxn ang="0">
                  <a:pos x="23" y="101"/>
                </a:cxn>
                <a:cxn ang="0">
                  <a:pos x="26" y="100"/>
                </a:cxn>
                <a:cxn ang="0">
                  <a:pos x="28" y="96"/>
                </a:cxn>
                <a:cxn ang="0">
                  <a:pos x="30" y="91"/>
                </a:cxn>
                <a:cxn ang="0">
                  <a:pos x="30" y="85"/>
                </a:cxn>
                <a:cxn ang="0">
                  <a:pos x="30" y="77"/>
                </a:cxn>
                <a:cxn ang="0">
                  <a:pos x="30" y="68"/>
                </a:cxn>
                <a:cxn ang="0">
                  <a:pos x="32" y="60"/>
                </a:cxn>
                <a:cxn ang="0">
                  <a:pos x="37" y="54"/>
                </a:cxn>
                <a:cxn ang="0">
                  <a:pos x="44" y="49"/>
                </a:cxn>
                <a:cxn ang="0">
                  <a:pos x="53" y="45"/>
                </a:cxn>
                <a:cxn ang="0">
                  <a:pos x="65" y="42"/>
                </a:cxn>
                <a:cxn ang="0">
                  <a:pos x="79" y="41"/>
                </a:cxn>
                <a:cxn ang="0">
                  <a:pos x="96" y="43"/>
                </a:cxn>
              </a:cxnLst>
              <a:rect l="0" t="0" r="r" b="b"/>
              <a:pathLst>
                <a:path w="216" h="102">
                  <a:moveTo>
                    <a:pt x="96" y="43"/>
                  </a:moveTo>
                  <a:lnTo>
                    <a:pt x="100" y="43"/>
                  </a:lnTo>
                  <a:lnTo>
                    <a:pt x="109" y="46"/>
                  </a:lnTo>
                  <a:lnTo>
                    <a:pt x="121" y="50"/>
                  </a:lnTo>
                  <a:lnTo>
                    <a:pt x="137" y="55"/>
                  </a:lnTo>
                  <a:lnTo>
                    <a:pt x="152" y="62"/>
                  </a:lnTo>
                  <a:lnTo>
                    <a:pt x="167" y="70"/>
                  </a:lnTo>
                  <a:lnTo>
                    <a:pt x="180" y="80"/>
                  </a:lnTo>
                  <a:lnTo>
                    <a:pt x="188" y="90"/>
                  </a:lnTo>
                  <a:lnTo>
                    <a:pt x="194" y="98"/>
                  </a:lnTo>
                  <a:lnTo>
                    <a:pt x="201" y="98"/>
                  </a:lnTo>
                  <a:lnTo>
                    <a:pt x="208" y="94"/>
                  </a:lnTo>
                  <a:lnTo>
                    <a:pt x="213" y="85"/>
                  </a:lnTo>
                  <a:lnTo>
                    <a:pt x="216" y="73"/>
                  </a:lnTo>
                  <a:lnTo>
                    <a:pt x="215" y="60"/>
                  </a:lnTo>
                  <a:lnTo>
                    <a:pt x="210" y="47"/>
                  </a:lnTo>
                  <a:lnTo>
                    <a:pt x="199" y="35"/>
                  </a:lnTo>
                  <a:lnTo>
                    <a:pt x="191" y="29"/>
                  </a:lnTo>
                  <a:lnTo>
                    <a:pt x="183" y="24"/>
                  </a:lnTo>
                  <a:lnTo>
                    <a:pt x="174" y="18"/>
                  </a:lnTo>
                  <a:lnTo>
                    <a:pt x="163" y="14"/>
                  </a:lnTo>
                  <a:lnTo>
                    <a:pt x="152" y="10"/>
                  </a:lnTo>
                  <a:lnTo>
                    <a:pt x="141" y="6"/>
                  </a:lnTo>
                  <a:lnTo>
                    <a:pt x="129" y="3"/>
                  </a:lnTo>
                  <a:lnTo>
                    <a:pt x="117" y="1"/>
                  </a:lnTo>
                  <a:lnTo>
                    <a:pt x="105" y="0"/>
                  </a:lnTo>
                  <a:lnTo>
                    <a:pt x="93" y="0"/>
                  </a:lnTo>
                  <a:lnTo>
                    <a:pt x="81" y="1"/>
                  </a:lnTo>
                  <a:lnTo>
                    <a:pt x="69" y="2"/>
                  </a:lnTo>
                  <a:lnTo>
                    <a:pt x="58" y="5"/>
                  </a:lnTo>
                  <a:lnTo>
                    <a:pt x="48" y="9"/>
                  </a:lnTo>
                  <a:lnTo>
                    <a:pt x="38" y="15"/>
                  </a:lnTo>
                  <a:lnTo>
                    <a:pt x="30" y="22"/>
                  </a:lnTo>
                  <a:lnTo>
                    <a:pt x="16" y="37"/>
                  </a:lnTo>
                  <a:lnTo>
                    <a:pt x="7" y="50"/>
                  </a:lnTo>
                  <a:lnTo>
                    <a:pt x="2" y="62"/>
                  </a:lnTo>
                  <a:lnTo>
                    <a:pt x="0" y="73"/>
                  </a:lnTo>
                  <a:lnTo>
                    <a:pt x="1" y="82"/>
                  </a:lnTo>
                  <a:lnTo>
                    <a:pt x="3" y="89"/>
                  </a:lnTo>
                  <a:lnTo>
                    <a:pt x="7" y="94"/>
                  </a:lnTo>
                  <a:lnTo>
                    <a:pt x="12" y="98"/>
                  </a:lnTo>
                  <a:lnTo>
                    <a:pt x="16" y="101"/>
                  </a:lnTo>
                  <a:lnTo>
                    <a:pt x="20" y="102"/>
                  </a:lnTo>
                  <a:lnTo>
                    <a:pt x="23" y="101"/>
                  </a:lnTo>
                  <a:lnTo>
                    <a:pt x="26" y="100"/>
                  </a:lnTo>
                  <a:lnTo>
                    <a:pt x="28" y="96"/>
                  </a:lnTo>
                  <a:lnTo>
                    <a:pt x="30" y="91"/>
                  </a:lnTo>
                  <a:lnTo>
                    <a:pt x="30" y="85"/>
                  </a:lnTo>
                  <a:lnTo>
                    <a:pt x="30" y="77"/>
                  </a:lnTo>
                  <a:lnTo>
                    <a:pt x="30" y="68"/>
                  </a:lnTo>
                  <a:lnTo>
                    <a:pt x="32" y="60"/>
                  </a:lnTo>
                  <a:lnTo>
                    <a:pt x="37" y="54"/>
                  </a:lnTo>
                  <a:lnTo>
                    <a:pt x="44" y="49"/>
                  </a:lnTo>
                  <a:lnTo>
                    <a:pt x="53" y="45"/>
                  </a:lnTo>
                  <a:lnTo>
                    <a:pt x="65" y="42"/>
                  </a:lnTo>
                  <a:lnTo>
                    <a:pt x="79" y="41"/>
                  </a:lnTo>
                  <a:lnTo>
                    <a:pt x="96" y="43"/>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82" name="Freeform 19"/>
            <p:cNvSpPr/>
            <p:nvPr/>
          </p:nvSpPr>
          <p:spPr bwMode="auto">
            <a:xfrm>
              <a:off x="5761038" y="4075994"/>
              <a:ext cx="331788" cy="150813"/>
            </a:xfrm>
            <a:custGeom>
              <a:avLst/>
              <a:gdLst/>
              <a:ahLst/>
              <a:cxnLst>
                <a:cxn ang="0">
                  <a:pos x="26" y="61"/>
                </a:cxn>
                <a:cxn ang="0">
                  <a:pos x="35" y="46"/>
                </a:cxn>
                <a:cxn ang="0">
                  <a:pos x="52" y="37"/>
                </a:cxn>
                <a:cxn ang="0">
                  <a:pos x="78" y="34"/>
                </a:cxn>
                <a:cxn ang="0">
                  <a:pos x="101" y="39"/>
                </a:cxn>
                <a:cxn ang="0">
                  <a:pos x="124" y="46"/>
                </a:cxn>
                <a:cxn ang="0">
                  <a:pos x="154" y="58"/>
                </a:cxn>
                <a:cxn ang="0">
                  <a:pos x="178" y="74"/>
                </a:cxn>
                <a:cxn ang="0">
                  <a:pos x="189" y="88"/>
                </a:cxn>
                <a:cxn ang="0">
                  <a:pos x="196" y="91"/>
                </a:cxn>
                <a:cxn ang="0">
                  <a:pos x="203" y="87"/>
                </a:cxn>
                <a:cxn ang="0">
                  <a:pos x="208" y="78"/>
                </a:cxn>
                <a:cxn ang="0">
                  <a:pos x="209" y="67"/>
                </a:cxn>
                <a:cxn ang="0">
                  <a:pos x="208" y="56"/>
                </a:cxn>
                <a:cxn ang="0">
                  <a:pos x="204" y="46"/>
                </a:cxn>
                <a:cxn ang="0">
                  <a:pos x="196" y="36"/>
                </a:cxn>
                <a:cxn ang="0">
                  <a:pos x="184" y="26"/>
                </a:cxn>
                <a:cxn ang="0">
                  <a:pos x="165" y="15"/>
                </a:cxn>
                <a:cxn ang="0">
                  <a:pos x="143" y="7"/>
                </a:cxn>
                <a:cxn ang="0">
                  <a:pos x="119" y="2"/>
                </a:cxn>
                <a:cxn ang="0">
                  <a:pos x="96" y="0"/>
                </a:cxn>
                <a:cxn ang="0">
                  <a:pos x="74" y="2"/>
                </a:cxn>
                <a:cxn ang="0">
                  <a:pos x="55" y="6"/>
                </a:cxn>
                <a:cxn ang="0">
                  <a:pos x="37" y="15"/>
                </a:cxn>
                <a:cxn ang="0">
                  <a:pos x="25" y="25"/>
                </a:cxn>
                <a:cxn ang="0">
                  <a:pos x="17" y="33"/>
                </a:cxn>
                <a:cxn ang="0">
                  <a:pos x="11" y="41"/>
                </a:cxn>
                <a:cxn ang="0">
                  <a:pos x="6" y="49"/>
                </a:cxn>
                <a:cxn ang="0">
                  <a:pos x="1" y="61"/>
                </a:cxn>
                <a:cxn ang="0">
                  <a:pos x="0" y="75"/>
                </a:cxn>
                <a:cxn ang="0">
                  <a:pos x="2" y="83"/>
                </a:cxn>
                <a:cxn ang="0">
                  <a:pos x="7" y="90"/>
                </a:cxn>
                <a:cxn ang="0">
                  <a:pos x="17" y="95"/>
                </a:cxn>
                <a:cxn ang="0">
                  <a:pos x="24" y="83"/>
                </a:cxn>
              </a:cxnLst>
              <a:rect l="0" t="0" r="r" b="b"/>
              <a:pathLst>
                <a:path w="209" h="95">
                  <a:moveTo>
                    <a:pt x="25" y="69"/>
                  </a:moveTo>
                  <a:lnTo>
                    <a:pt x="26" y="61"/>
                  </a:lnTo>
                  <a:lnTo>
                    <a:pt x="29" y="53"/>
                  </a:lnTo>
                  <a:lnTo>
                    <a:pt x="35" y="46"/>
                  </a:lnTo>
                  <a:lnTo>
                    <a:pt x="42" y="41"/>
                  </a:lnTo>
                  <a:lnTo>
                    <a:pt x="52" y="37"/>
                  </a:lnTo>
                  <a:lnTo>
                    <a:pt x="64" y="34"/>
                  </a:lnTo>
                  <a:lnTo>
                    <a:pt x="78" y="34"/>
                  </a:lnTo>
                  <a:lnTo>
                    <a:pt x="94" y="37"/>
                  </a:lnTo>
                  <a:lnTo>
                    <a:pt x="101" y="39"/>
                  </a:lnTo>
                  <a:lnTo>
                    <a:pt x="112" y="42"/>
                  </a:lnTo>
                  <a:lnTo>
                    <a:pt x="124" y="46"/>
                  </a:lnTo>
                  <a:lnTo>
                    <a:pt x="139" y="52"/>
                  </a:lnTo>
                  <a:lnTo>
                    <a:pt x="154" y="58"/>
                  </a:lnTo>
                  <a:lnTo>
                    <a:pt x="167" y="65"/>
                  </a:lnTo>
                  <a:lnTo>
                    <a:pt x="178" y="74"/>
                  </a:lnTo>
                  <a:lnTo>
                    <a:pt x="185" y="83"/>
                  </a:lnTo>
                  <a:lnTo>
                    <a:pt x="189" y="88"/>
                  </a:lnTo>
                  <a:lnTo>
                    <a:pt x="192" y="90"/>
                  </a:lnTo>
                  <a:lnTo>
                    <a:pt x="196" y="91"/>
                  </a:lnTo>
                  <a:lnTo>
                    <a:pt x="200" y="90"/>
                  </a:lnTo>
                  <a:lnTo>
                    <a:pt x="203" y="87"/>
                  </a:lnTo>
                  <a:lnTo>
                    <a:pt x="206" y="83"/>
                  </a:lnTo>
                  <a:lnTo>
                    <a:pt x="208" y="78"/>
                  </a:lnTo>
                  <a:lnTo>
                    <a:pt x="209" y="71"/>
                  </a:lnTo>
                  <a:lnTo>
                    <a:pt x="209" y="67"/>
                  </a:lnTo>
                  <a:lnTo>
                    <a:pt x="209" y="61"/>
                  </a:lnTo>
                  <a:lnTo>
                    <a:pt x="208" y="56"/>
                  </a:lnTo>
                  <a:lnTo>
                    <a:pt x="206" y="51"/>
                  </a:lnTo>
                  <a:lnTo>
                    <a:pt x="204" y="46"/>
                  </a:lnTo>
                  <a:lnTo>
                    <a:pt x="200" y="41"/>
                  </a:lnTo>
                  <a:lnTo>
                    <a:pt x="196" y="36"/>
                  </a:lnTo>
                  <a:lnTo>
                    <a:pt x="191" y="32"/>
                  </a:lnTo>
                  <a:lnTo>
                    <a:pt x="184" y="26"/>
                  </a:lnTo>
                  <a:lnTo>
                    <a:pt x="174" y="21"/>
                  </a:lnTo>
                  <a:lnTo>
                    <a:pt x="165" y="15"/>
                  </a:lnTo>
                  <a:lnTo>
                    <a:pt x="154" y="11"/>
                  </a:lnTo>
                  <a:lnTo>
                    <a:pt x="143" y="7"/>
                  </a:lnTo>
                  <a:lnTo>
                    <a:pt x="131" y="4"/>
                  </a:lnTo>
                  <a:lnTo>
                    <a:pt x="119" y="2"/>
                  </a:lnTo>
                  <a:lnTo>
                    <a:pt x="107" y="0"/>
                  </a:lnTo>
                  <a:lnTo>
                    <a:pt x="96" y="0"/>
                  </a:lnTo>
                  <a:lnTo>
                    <a:pt x="85" y="0"/>
                  </a:lnTo>
                  <a:lnTo>
                    <a:pt x="74" y="2"/>
                  </a:lnTo>
                  <a:lnTo>
                    <a:pt x="64" y="3"/>
                  </a:lnTo>
                  <a:lnTo>
                    <a:pt x="55" y="6"/>
                  </a:lnTo>
                  <a:lnTo>
                    <a:pt x="46" y="10"/>
                  </a:lnTo>
                  <a:lnTo>
                    <a:pt x="37" y="15"/>
                  </a:lnTo>
                  <a:lnTo>
                    <a:pt x="29" y="21"/>
                  </a:lnTo>
                  <a:lnTo>
                    <a:pt x="25" y="25"/>
                  </a:lnTo>
                  <a:lnTo>
                    <a:pt x="21" y="29"/>
                  </a:lnTo>
                  <a:lnTo>
                    <a:pt x="17" y="33"/>
                  </a:lnTo>
                  <a:lnTo>
                    <a:pt x="14" y="37"/>
                  </a:lnTo>
                  <a:lnTo>
                    <a:pt x="11" y="41"/>
                  </a:lnTo>
                  <a:lnTo>
                    <a:pt x="8" y="45"/>
                  </a:lnTo>
                  <a:lnTo>
                    <a:pt x="6" y="49"/>
                  </a:lnTo>
                  <a:lnTo>
                    <a:pt x="4" y="53"/>
                  </a:lnTo>
                  <a:lnTo>
                    <a:pt x="1" y="61"/>
                  </a:lnTo>
                  <a:lnTo>
                    <a:pt x="0" y="69"/>
                  </a:lnTo>
                  <a:lnTo>
                    <a:pt x="0" y="75"/>
                  </a:lnTo>
                  <a:lnTo>
                    <a:pt x="1" y="80"/>
                  </a:lnTo>
                  <a:lnTo>
                    <a:pt x="2" y="83"/>
                  </a:lnTo>
                  <a:lnTo>
                    <a:pt x="5" y="87"/>
                  </a:lnTo>
                  <a:lnTo>
                    <a:pt x="7" y="90"/>
                  </a:lnTo>
                  <a:lnTo>
                    <a:pt x="10" y="93"/>
                  </a:lnTo>
                  <a:lnTo>
                    <a:pt x="17" y="95"/>
                  </a:lnTo>
                  <a:lnTo>
                    <a:pt x="21" y="91"/>
                  </a:lnTo>
                  <a:lnTo>
                    <a:pt x="24" y="83"/>
                  </a:lnTo>
                  <a:lnTo>
                    <a:pt x="25" y="69"/>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83" name="Freeform 20"/>
            <p:cNvSpPr/>
            <p:nvPr/>
          </p:nvSpPr>
          <p:spPr bwMode="auto">
            <a:xfrm>
              <a:off x="5765801" y="4080757"/>
              <a:ext cx="323850" cy="138113"/>
            </a:xfrm>
            <a:custGeom>
              <a:avLst/>
              <a:gdLst/>
              <a:ahLst/>
              <a:cxnLst>
                <a:cxn ang="0">
                  <a:pos x="22" y="53"/>
                </a:cxn>
                <a:cxn ang="0">
                  <a:pos x="32" y="39"/>
                </a:cxn>
                <a:cxn ang="0">
                  <a:pos x="51" y="30"/>
                </a:cxn>
                <a:cxn ang="0">
                  <a:pos x="77" y="29"/>
                </a:cxn>
                <a:cxn ang="0">
                  <a:pos x="103" y="34"/>
                </a:cxn>
                <a:cxn ang="0">
                  <a:pos x="128" y="42"/>
                </a:cxn>
                <a:cxn ang="0">
                  <a:pos x="155" y="53"/>
                </a:cxn>
                <a:cxn ang="0">
                  <a:pos x="176" y="67"/>
                </a:cxn>
                <a:cxn ang="0">
                  <a:pos x="186" y="79"/>
                </a:cxn>
                <a:cxn ang="0">
                  <a:pos x="193" y="83"/>
                </a:cxn>
                <a:cxn ang="0">
                  <a:pos x="200" y="80"/>
                </a:cxn>
                <a:cxn ang="0">
                  <a:pos x="204" y="71"/>
                </a:cxn>
                <a:cxn ang="0">
                  <a:pos x="203" y="60"/>
                </a:cxn>
                <a:cxn ang="0">
                  <a:pos x="200" y="50"/>
                </a:cxn>
                <a:cxn ang="0">
                  <a:pos x="196" y="41"/>
                </a:cxn>
                <a:cxn ang="0">
                  <a:pos x="188" y="32"/>
                </a:cxn>
                <a:cxn ang="0">
                  <a:pos x="176" y="22"/>
                </a:cxn>
                <a:cxn ang="0">
                  <a:pos x="158" y="12"/>
                </a:cxn>
                <a:cxn ang="0">
                  <a:pos x="138" y="5"/>
                </a:cxn>
                <a:cxn ang="0">
                  <a:pos x="114" y="0"/>
                </a:cxn>
                <a:cxn ang="0">
                  <a:pos x="92" y="0"/>
                </a:cxn>
                <a:cxn ang="0">
                  <a:pos x="71" y="1"/>
                </a:cxn>
                <a:cxn ang="0">
                  <a:pos x="53" y="6"/>
                </a:cxn>
                <a:cxn ang="0">
                  <a:pos x="37" y="13"/>
                </a:cxn>
                <a:cxn ang="0">
                  <a:pos x="26" y="22"/>
                </a:cxn>
                <a:cxn ang="0">
                  <a:pos x="18" y="29"/>
                </a:cxn>
                <a:cxn ang="0">
                  <a:pos x="13" y="37"/>
                </a:cxn>
                <a:cxn ang="0">
                  <a:pos x="7" y="44"/>
                </a:cxn>
                <a:cxn ang="0">
                  <a:pos x="2" y="56"/>
                </a:cxn>
                <a:cxn ang="0">
                  <a:pos x="0" y="69"/>
                </a:cxn>
                <a:cxn ang="0">
                  <a:pos x="2" y="76"/>
                </a:cxn>
                <a:cxn ang="0">
                  <a:pos x="5" y="83"/>
                </a:cxn>
                <a:cxn ang="0">
                  <a:pos x="14" y="87"/>
                </a:cxn>
                <a:cxn ang="0">
                  <a:pos x="18" y="73"/>
                </a:cxn>
              </a:cxnLst>
              <a:rect l="0" t="0" r="r" b="b"/>
              <a:pathLst>
                <a:path w="204" h="87">
                  <a:moveTo>
                    <a:pt x="20" y="60"/>
                  </a:moveTo>
                  <a:lnTo>
                    <a:pt x="22" y="53"/>
                  </a:lnTo>
                  <a:lnTo>
                    <a:pt x="26" y="46"/>
                  </a:lnTo>
                  <a:lnTo>
                    <a:pt x="32" y="39"/>
                  </a:lnTo>
                  <a:lnTo>
                    <a:pt x="40" y="34"/>
                  </a:lnTo>
                  <a:lnTo>
                    <a:pt x="51" y="30"/>
                  </a:lnTo>
                  <a:lnTo>
                    <a:pt x="63" y="29"/>
                  </a:lnTo>
                  <a:lnTo>
                    <a:pt x="77" y="29"/>
                  </a:lnTo>
                  <a:lnTo>
                    <a:pt x="93" y="31"/>
                  </a:lnTo>
                  <a:lnTo>
                    <a:pt x="103" y="34"/>
                  </a:lnTo>
                  <a:lnTo>
                    <a:pt x="114" y="38"/>
                  </a:lnTo>
                  <a:lnTo>
                    <a:pt x="128" y="42"/>
                  </a:lnTo>
                  <a:lnTo>
                    <a:pt x="142" y="47"/>
                  </a:lnTo>
                  <a:lnTo>
                    <a:pt x="155" y="53"/>
                  </a:lnTo>
                  <a:lnTo>
                    <a:pt x="167" y="60"/>
                  </a:lnTo>
                  <a:lnTo>
                    <a:pt x="176" y="67"/>
                  </a:lnTo>
                  <a:lnTo>
                    <a:pt x="182" y="75"/>
                  </a:lnTo>
                  <a:lnTo>
                    <a:pt x="186" y="79"/>
                  </a:lnTo>
                  <a:lnTo>
                    <a:pt x="189" y="82"/>
                  </a:lnTo>
                  <a:lnTo>
                    <a:pt x="193" y="83"/>
                  </a:lnTo>
                  <a:lnTo>
                    <a:pt x="197" y="82"/>
                  </a:lnTo>
                  <a:lnTo>
                    <a:pt x="200" y="80"/>
                  </a:lnTo>
                  <a:lnTo>
                    <a:pt x="202" y="76"/>
                  </a:lnTo>
                  <a:lnTo>
                    <a:pt x="204" y="71"/>
                  </a:lnTo>
                  <a:lnTo>
                    <a:pt x="204" y="64"/>
                  </a:lnTo>
                  <a:lnTo>
                    <a:pt x="203" y="60"/>
                  </a:lnTo>
                  <a:lnTo>
                    <a:pt x="202" y="55"/>
                  </a:lnTo>
                  <a:lnTo>
                    <a:pt x="200" y="50"/>
                  </a:lnTo>
                  <a:lnTo>
                    <a:pt x="199" y="46"/>
                  </a:lnTo>
                  <a:lnTo>
                    <a:pt x="196" y="41"/>
                  </a:lnTo>
                  <a:lnTo>
                    <a:pt x="192" y="37"/>
                  </a:lnTo>
                  <a:lnTo>
                    <a:pt x="188" y="32"/>
                  </a:lnTo>
                  <a:lnTo>
                    <a:pt x="184" y="28"/>
                  </a:lnTo>
                  <a:lnTo>
                    <a:pt x="176" y="22"/>
                  </a:lnTo>
                  <a:lnTo>
                    <a:pt x="167" y="17"/>
                  </a:lnTo>
                  <a:lnTo>
                    <a:pt x="158" y="12"/>
                  </a:lnTo>
                  <a:lnTo>
                    <a:pt x="148" y="8"/>
                  </a:lnTo>
                  <a:lnTo>
                    <a:pt x="138" y="5"/>
                  </a:lnTo>
                  <a:lnTo>
                    <a:pt x="126" y="2"/>
                  </a:lnTo>
                  <a:lnTo>
                    <a:pt x="114" y="0"/>
                  </a:lnTo>
                  <a:lnTo>
                    <a:pt x="103" y="0"/>
                  </a:lnTo>
                  <a:lnTo>
                    <a:pt x="92" y="0"/>
                  </a:lnTo>
                  <a:lnTo>
                    <a:pt x="82" y="0"/>
                  </a:lnTo>
                  <a:lnTo>
                    <a:pt x="71" y="1"/>
                  </a:lnTo>
                  <a:lnTo>
                    <a:pt x="62" y="3"/>
                  </a:lnTo>
                  <a:lnTo>
                    <a:pt x="53" y="6"/>
                  </a:lnTo>
                  <a:lnTo>
                    <a:pt x="45" y="9"/>
                  </a:lnTo>
                  <a:lnTo>
                    <a:pt x="37" y="13"/>
                  </a:lnTo>
                  <a:lnTo>
                    <a:pt x="30" y="18"/>
                  </a:lnTo>
                  <a:lnTo>
                    <a:pt x="26" y="22"/>
                  </a:lnTo>
                  <a:lnTo>
                    <a:pt x="22" y="26"/>
                  </a:lnTo>
                  <a:lnTo>
                    <a:pt x="18" y="29"/>
                  </a:lnTo>
                  <a:lnTo>
                    <a:pt x="16" y="33"/>
                  </a:lnTo>
                  <a:lnTo>
                    <a:pt x="13" y="37"/>
                  </a:lnTo>
                  <a:lnTo>
                    <a:pt x="10" y="40"/>
                  </a:lnTo>
                  <a:lnTo>
                    <a:pt x="7" y="44"/>
                  </a:lnTo>
                  <a:lnTo>
                    <a:pt x="5" y="48"/>
                  </a:lnTo>
                  <a:lnTo>
                    <a:pt x="2" y="56"/>
                  </a:lnTo>
                  <a:lnTo>
                    <a:pt x="0" y="63"/>
                  </a:lnTo>
                  <a:lnTo>
                    <a:pt x="0" y="69"/>
                  </a:lnTo>
                  <a:lnTo>
                    <a:pt x="1" y="73"/>
                  </a:lnTo>
                  <a:lnTo>
                    <a:pt x="2" y="76"/>
                  </a:lnTo>
                  <a:lnTo>
                    <a:pt x="3" y="79"/>
                  </a:lnTo>
                  <a:lnTo>
                    <a:pt x="5" y="83"/>
                  </a:lnTo>
                  <a:lnTo>
                    <a:pt x="8" y="86"/>
                  </a:lnTo>
                  <a:lnTo>
                    <a:pt x="14" y="87"/>
                  </a:lnTo>
                  <a:lnTo>
                    <a:pt x="17" y="82"/>
                  </a:lnTo>
                  <a:lnTo>
                    <a:pt x="18" y="73"/>
                  </a:lnTo>
                  <a:lnTo>
                    <a:pt x="20" y="6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84" name="Freeform 21"/>
            <p:cNvSpPr/>
            <p:nvPr/>
          </p:nvSpPr>
          <p:spPr bwMode="auto">
            <a:xfrm>
              <a:off x="5768976" y="4082344"/>
              <a:ext cx="317500" cy="130175"/>
            </a:xfrm>
            <a:custGeom>
              <a:avLst/>
              <a:gdLst/>
              <a:ahLst/>
              <a:cxnLst>
                <a:cxn ang="0">
                  <a:pos x="19" y="47"/>
                </a:cxn>
                <a:cxn ang="0">
                  <a:pos x="31" y="34"/>
                </a:cxn>
                <a:cxn ang="0">
                  <a:pos x="50" y="26"/>
                </a:cxn>
                <a:cxn ang="0">
                  <a:pos x="76" y="24"/>
                </a:cxn>
                <a:cxn ang="0">
                  <a:pos x="105" y="31"/>
                </a:cxn>
                <a:cxn ang="0">
                  <a:pos x="132" y="40"/>
                </a:cxn>
                <a:cxn ang="0">
                  <a:pos x="157" y="51"/>
                </a:cxn>
                <a:cxn ang="0">
                  <a:pos x="176" y="62"/>
                </a:cxn>
                <a:cxn ang="0">
                  <a:pos x="184" y="72"/>
                </a:cxn>
                <a:cxn ang="0">
                  <a:pos x="191" y="76"/>
                </a:cxn>
                <a:cxn ang="0">
                  <a:pos x="197" y="74"/>
                </a:cxn>
                <a:cxn ang="0">
                  <a:pos x="200" y="65"/>
                </a:cxn>
                <a:cxn ang="0">
                  <a:pos x="198" y="54"/>
                </a:cxn>
                <a:cxn ang="0">
                  <a:pos x="194" y="47"/>
                </a:cxn>
                <a:cxn ang="0">
                  <a:pos x="189" y="38"/>
                </a:cxn>
                <a:cxn ang="0">
                  <a:pos x="182" y="30"/>
                </a:cxn>
                <a:cxn ang="0">
                  <a:pos x="169" y="21"/>
                </a:cxn>
                <a:cxn ang="0">
                  <a:pos x="153" y="11"/>
                </a:cxn>
                <a:cxn ang="0">
                  <a:pos x="133" y="5"/>
                </a:cxn>
                <a:cxn ang="0">
                  <a:pos x="112" y="0"/>
                </a:cxn>
                <a:cxn ang="0">
                  <a:pos x="90" y="1"/>
                </a:cxn>
                <a:cxn ang="0">
                  <a:pos x="70" y="3"/>
                </a:cxn>
                <a:cxn ang="0">
                  <a:pos x="53" y="7"/>
                </a:cxn>
                <a:cxn ang="0">
                  <a:pos x="38" y="14"/>
                </a:cxn>
                <a:cxn ang="0">
                  <a:pos x="27" y="21"/>
                </a:cxn>
                <a:cxn ang="0">
                  <a:pos x="21" y="27"/>
                </a:cxn>
                <a:cxn ang="0">
                  <a:pos x="15" y="33"/>
                </a:cxn>
                <a:cxn ang="0">
                  <a:pos x="9" y="40"/>
                </a:cxn>
                <a:cxn ang="0">
                  <a:pos x="3" y="52"/>
                </a:cxn>
                <a:cxn ang="0">
                  <a:pos x="0" y="65"/>
                </a:cxn>
                <a:cxn ang="0">
                  <a:pos x="1" y="70"/>
                </a:cxn>
                <a:cxn ang="0">
                  <a:pos x="4" y="79"/>
                </a:cxn>
                <a:cxn ang="0">
                  <a:pos x="12" y="82"/>
                </a:cxn>
                <a:cxn ang="0">
                  <a:pos x="14" y="66"/>
                </a:cxn>
              </a:cxnLst>
              <a:rect l="0" t="0" r="r" b="b"/>
              <a:pathLst>
                <a:path w="200" h="82">
                  <a:moveTo>
                    <a:pt x="16" y="53"/>
                  </a:moveTo>
                  <a:lnTo>
                    <a:pt x="19" y="47"/>
                  </a:lnTo>
                  <a:lnTo>
                    <a:pt x="24" y="40"/>
                  </a:lnTo>
                  <a:lnTo>
                    <a:pt x="31" y="34"/>
                  </a:lnTo>
                  <a:lnTo>
                    <a:pt x="39" y="29"/>
                  </a:lnTo>
                  <a:lnTo>
                    <a:pt x="50" y="26"/>
                  </a:lnTo>
                  <a:lnTo>
                    <a:pt x="62" y="24"/>
                  </a:lnTo>
                  <a:lnTo>
                    <a:pt x="76" y="24"/>
                  </a:lnTo>
                  <a:lnTo>
                    <a:pt x="92" y="28"/>
                  </a:lnTo>
                  <a:lnTo>
                    <a:pt x="105" y="31"/>
                  </a:lnTo>
                  <a:lnTo>
                    <a:pt x="119" y="36"/>
                  </a:lnTo>
                  <a:lnTo>
                    <a:pt x="132" y="40"/>
                  </a:lnTo>
                  <a:lnTo>
                    <a:pt x="145" y="45"/>
                  </a:lnTo>
                  <a:lnTo>
                    <a:pt x="157" y="51"/>
                  </a:lnTo>
                  <a:lnTo>
                    <a:pt x="167" y="56"/>
                  </a:lnTo>
                  <a:lnTo>
                    <a:pt x="176" y="62"/>
                  </a:lnTo>
                  <a:lnTo>
                    <a:pt x="181" y="68"/>
                  </a:lnTo>
                  <a:lnTo>
                    <a:pt x="184" y="72"/>
                  </a:lnTo>
                  <a:lnTo>
                    <a:pt x="188" y="75"/>
                  </a:lnTo>
                  <a:lnTo>
                    <a:pt x="191" y="76"/>
                  </a:lnTo>
                  <a:lnTo>
                    <a:pt x="195" y="76"/>
                  </a:lnTo>
                  <a:lnTo>
                    <a:pt x="197" y="74"/>
                  </a:lnTo>
                  <a:lnTo>
                    <a:pt x="199" y="70"/>
                  </a:lnTo>
                  <a:lnTo>
                    <a:pt x="200" y="65"/>
                  </a:lnTo>
                  <a:lnTo>
                    <a:pt x="199" y="58"/>
                  </a:lnTo>
                  <a:lnTo>
                    <a:pt x="198" y="54"/>
                  </a:lnTo>
                  <a:lnTo>
                    <a:pt x="196" y="51"/>
                  </a:lnTo>
                  <a:lnTo>
                    <a:pt x="194" y="47"/>
                  </a:lnTo>
                  <a:lnTo>
                    <a:pt x="192" y="42"/>
                  </a:lnTo>
                  <a:lnTo>
                    <a:pt x="189" y="38"/>
                  </a:lnTo>
                  <a:lnTo>
                    <a:pt x="186" y="34"/>
                  </a:lnTo>
                  <a:lnTo>
                    <a:pt x="182" y="30"/>
                  </a:lnTo>
                  <a:lnTo>
                    <a:pt x="177" y="26"/>
                  </a:lnTo>
                  <a:lnTo>
                    <a:pt x="169" y="21"/>
                  </a:lnTo>
                  <a:lnTo>
                    <a:pt x="161" y="16"/>
                  </a:lnTo>
                  <a:lnTo>
                    <a:pt x="153" y="11"/>
                  </a:lnTo>
                  <a:lnTo>
                    <a:pt x="143" y="7"/>
                  </a:lnTo>
                  <a:lnTo>
                    <a:pt x="133" y="5"/>
                  </a:lnTo>
                  <a:lnTo>
                    <a:pt x="123" y="2"/>
                  </a:lnTo>
                  <a:lnTo>
                    <a:pt x="112" y="0"/>
                  </a:lnTo>
                  <a:lnTo>
                    <a:pt x="101" y="0"/>
                  </a:lnTo>
                  <a:lnTo>
                    <a:pt x="90" y="1"/>
                  </a:lnTo>
                  <a:lnTo>
                    <a:pt x="80" y="2"/>
                  </a:lnTo>
                  <a:lnTo>
                    <a:pt x="70" y="3"/>
                  </a:lnTo>
                  <a:lnTo>
                    <a:pt x="61" y="5"/>
                  </a:lnTo>
                  <a:lnTo>
                    <a:pt x="53" y="7"/>
                  </a:lnTo>
                  <a:lnTo>
                    <a:pt x="45" y="10"/>
                  </a:lnTo>
                  <a:lnTo>
                    <a:pt x="38" y="14"/>
                  </a:lnTo>
                  <a:lnTo>
                    <a:pt x="31" y="18"/>
                  </a:lnTo>
                  <a:lnTo>
                    <a:pt x="27" y="21"/>
                  </a:lnTo>
                  <a:lnTo>
                    <a:pt x="24" y="24"/>
                  </a:lnTo>
                  <a:lnTo>
                    <a:pt x="21" y="27"/>
                  </a:lnTo>
                  <a:lnTo>
                    <a:pt x="18" y="30"/>
                  </a:lnTo>
                  <a:lnTo>
                    <a:pt x="15" y="33"/>
                  </a:lnTo>
                  <a:lnTo>
                    <a:pt x="12" y="37"/>
                  </a:lnTo>
                  <a:lnTo>
                    <a:pt x="9" y="40"/>
                  </a:lnTo>
                  <a:lnTo>
                    <a:pt x="7" y="44"/>
                  </a:lnTo>
                  <a:lnTo>
                    <a:pt x="3" y="52"/>
                  </a:lnTo>
                  <a:lnTo>
                    <a:pt x="1" y="60"/>
                  </a:lnTo>
                  <a:lnTo>
                    <a:pt x="0" y="65"/>
                  </a:lnTo>
                  <a:lnTo>
                    <a:pt x="1" y="68"/>
                  </a:lnTo>
                  <a:lnTo>
                    <a:pt x="1" y="70"/>
                  </a:lnTo>
                  <a:lnTo>
                    <a:pt x="2" y="74"/>
                  </a:lnTo>
                  <a:lnTo>
                    <a:pt x="4" y="79"/>
                  </a:lnTo>
                  <a:lnTo>
                    <a:pt x="8" y="82"/>
                  </a:lnTo>
                  <a:lnTo>
                    <a:pt x="12" y="82"/>
                  </a:lnTo>
                  <a:lnTo>
                    <a:pt x="13" y="75"/>
                  </a:lnTo>
                  <a:lnTo>
                    <a:pt x="14" y="66"/>
                  </a:lnTo>
                  <a:lnTo>
                    <a:pt x="16" y="53"/>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85" name="Freeform 22"/>
            <p:cNvSpPr/>
            <p:nvPr/>
          </p:nvSpPr>
          <p:spPr bwMode="auto">
            <a:xfrm>
              <a:off x="5773738" y="4085519"/>
              <a:ext cx="309563" cy="120650"/>
            </a:xfrm>
            <a:custGeom>
              <a:avLst/>
              <a:gdLst/>
              <a:ahLst/>
              <a:cxnLst>
                <a:cxn ang="0">
                  <a:pos x="0" y="62"/>
                </a:cxn>
                <a:cxn ang="0">
                  <a:pos x="0" y="64"/>
                </a:cxn>
                <a:cxn ang="0">
                  <a:pos x="1" y="68"/>
                </a:cxn>
                <a:cxn ang="0">
                  <a:pos x="2" y="73"/>
                </a:cxn>
                <a:cxn ang="0">
                  <a:pos x="6" y="76"/>
                </a:cxn>
                <a:cxn ang="0">
                  <a:pos x="9" y="74"/>
                </a:cxn>
                <a:cxn ang="0">
                  <a:pos x="8" y="68"/>
                </a:cxn>
                <a:cxn ang="0">
                  <a:pos x="8" y="57"/>
                </a:cxn>
                <a:cxn ang="0">
                  <a:pos x="11" y="46"/>
                </a:cxn>
                <a:cxn ang="0">
                  <a:pos x="15" y="40"/>
                </a:cxn>
                <a:cxn ang="0">
                  <a:pos x="21" y="34"/>
                </a:cxn>
                <a:cxn ang="0">
                  <a:pos x="28" y="28"/>
                </a:cxn>
                <a:cxn ang="0">
                  <a:pos x="38" y="23"/>
                </a:cxn>
                <a:cxn ang="0">
                  <a:pos x="48" y="20"/>
                </a:cxn>
                <a:cxn ang="0">
                  <a:pos x="61" y="18"/>
                </a:cxn>
                <a:cxn ang="0">
                  <a:pos x="75" y="19"/>
                </a:cxn>
                <a:cxn ang="0">
                  <a:pos x="90" y="23"/>
                </a:cxn>
                <a:cxn ang="0">
                  <a:pos x="107" y="28"/>
                </a:cxn>
                <a:cxn ang="0">
                  <a:pos x="122" y="32"/>
                </a:cxn>
                <a:cxn ang="0">
                  <a:pos x="135" y="38"/>
                </a:cxn>
                <a:cxn ang="0">
                  <a:pos x="147" y="42"/>
                </a:cxn>
                <a:cxn ang="0">
                  <a:pos x="158" y="47"/>
                </a:cxn>
                <a:cxn ang="0">
                  <a:pos x="167" y="51"/>
                </a:cxn>
                <a:cxn ang="0">
                  <a:pos x="174" y="56"/>
                </a:cxn>
                <a:cxn ang="0">
                  <a:pos x="178" y="61"/>
                </a:cxn>
                <a:cxn ang="0">
                  <a:pos x="181" y="65"/>
                </a:cxn>
                <a:cxn ang="0">
                  <a:pos x="185" y="68"/>
                </a:cxn>
                <a:cxn ang="0">
                  <a:pos x="188" y="69"/>
                </a:cxn>
                <a:cxn ang="0">
                  <a:pos x="192" y="68"/>
                </a:cxn>
                <a:cxn ang="0">
                  <a:pos x="194" y="66"/>
                </a:cxn>
                <a:cxn ang="0">
                  <a:pos x="195" y="63"/>
                </a:cxn>
                <a:cxn ang="0">
                  <a:pos x="195" y="58"/>
                </a:cxn>
                <a:cxn ang="0">
                  <a:pos x="193" y="51"/>
                </a:cxn>
                <a:cxn ang="0">
                  <a:pos x="191" y="47"/>
                </a:cxn>
                <a:cxn ang="0">
                  <a:pos x="188" y="43"/>
                </a:cxn>
                <a:cxn ang="0">
                  <a:pos x="185" y="39"/>
                </a:cxn>
                <a:cxn ang="0">
                  <a:pos x="181" y="34"/>
                </a:cxn>
                <a:cxn ang="0">
                  <a:pos x="177" y="30"/>
                </a:cxn>
                <a:cxn ang="0">
                  <a:pos x="172" y="25"/>
                </a:cxn>
                <a:cxn ang="0">
                  <a:pos x="166" y="21"/>
                </a:cxn>
                <a:cxn ang="0">
                  <a:pos x="160" y="17"/>
                </a:cxn>
                <a:cxn ang="0">
                  <a:pos x="153" y="13"/>
                </a:cxn>
                <a:cxn ang="0">
                  <a:pos x="146" y="9"/>
                </a:cxn>
                <a:cxn ang="0">
                  <a:pos x="139" y="7"/>
                </a:cxn>
                <a:cxn ang="0">
                  <a:pos x="131" y="4"/>
                </a:cxn>
                <a:cxn ang="0">
                  <a:pos x="123" y="2"/>
                </a:cxn>
                <a:cxn ang="0">
                  <a:pos x="115" y="1"/>
                </a:cxn>
                <a:cxn ang="0">
                  <a:pos x="106" y="0"/>
                </a:cxn>
                <a:cxn ang="0">
                  <a:pos x="97" y="1"/>
                </a:cxn>
                <a:cxn ang="0">
                  <a:pos x="81" y="3"/>
                </a:cxn>
                <a:cxn ang="0">
                  <a:pos x="67" y="5"/>
                </a:cxn>
                <a:cxn ang="0">
                  <a:pos x="54" y="7"/>
                </a:cxn>
                <a:cxn ang="0">
                  <a:pos x="43" y="11"/>
                </a:cxn>
                <a:cxn ang="0">
                  <a:pos x="34" y="16"/>
                </a:cxn>
                <a:cxn ang="0">
                  <a:pos x="24" y="22"/>
                </a:cxn>
                <a:cxn ang="0">
                  <a:pos x="16" y="30"/>
                </a:cxn>
                <a:cxn ang="0">
                  <a:pos x="9" y="39"/>
                </a:cxn>
                <a:cxn ang="0">
                  <a:pos x="4" y="48"/>
                </a:cxn>
                <a:cxn ang="0">
                  <a:pos x="1" y="55"/>
                </a:cxn>
                <a:cxn ang="0">
                  <a:pos x="0" y="61"/>
                </a:cxn>
                <a:cxn ang="0">
                  <a:pos x="0" y="62"/>
                </a:cxn>
              </a:cxnLst>
              <a:rect l="0" t="0" r="r" b="b"/>
              <a:pathLst>
                <a:path w="195" h="76">
                  <a:moveTo>
                    <a:pt x="0" y="62"/>
                  </a:moveTo>
                  <a:lnTo>
                    <a:pt x="0" y="64"/>
                  </a:lnTo>
                  <a:lnTo>
                    <a:pt x="1" y="68"/>
                  </a:lnTo>
                  <a:lnTo>
                    <a:pt x="2" y="73"/>
                  </a:lnTo>
                  <a:lnTo>
                    <a:pt x="6" y="76"/>
                  </a:lnTo>
                  <a:lnTo>
                    <a:pt x="9" y="74"/>
                  </a:lnTo>
                  <a:lnTo>
                    <a:pt x="8" y="68"/>
                  </a:lnTo>
                  <a:lnTo>
                    <a:pt x="8" y="57"/>
                  </a:lnTo>
                  <a:lnTo>
                    <a:pt x="11" y="46"/>
                  </a:lnTo>
                  <a:lnTo>
                    <a:pt x="15" y="40"/>
                  </a:lnTo>
                  <a:lnTo>
                    <a:pt x="21" y="34"/>
                  </a:lnTo>
                  <a:lnTo>
                    <a:pt x="28" y="28"/>
                  </a:lnTo>
                  <a:lnTo>
                    <a:pt x="38" y="23"/>
                  </a:lnTo>
                  <a:lnTo>
                    <a:pt x="48" y="20"/>
                  </a:lnTo>
                  <a:lnTo>
                    <a:pt x="61" y="18"/>
                  </a:lnTo>
                  <a:lnTo>
                    <a:pt x="75" y="19"/>
                  </a:lnTo>
                  <a:lnTo>
                    <a:pt x="90" y="23"/>
                  </a:lnTo>
                  <a:lnTo>
                    <a:pt x="107" y="28"/>
                  </a:lnTo>
                  <a:lnTo>
                    <a:pt x="122" y="32"/>
                  </a:lnTo>
                  <a:lnTo>
                    <a:pt x="135" y="38"/>
                  </a:lnTo>
                  <a:lnTo>
                    <a:pt x="147" y="42"/>
                  </a:lnTo>
                  <a:lnTo>
                    <a:pt x="158" y="47"/>
                  </a:lnTo>
                  <a:lnTo>
                    <a:pt x="167" y="51"/>
                  </a:lnTo>
                  <a:lnTo>
                    <a:pt x="174" y="56"/>
                  </a:lnTo>
                  <a:lnTo>
                    <a:pt x="178" y="61"/>
                  </a:lnTo>
                  <a:lnTo>
                    <a:pt x="181" y="65"/>
                  </a:lnTo>
                  <a:lnTo>
                    <a:pt x="185" y="68"/>
                  </a:lnTo>
                  <a:lnTo>
                    <a:pt x="188" y="69"/>
                  </a:lnTo>
                  <a:lnTo>
                    <a:pt x="192" y="68"/>
                  </a:lnTo>
                  <a:lnTo>
                    <a:pt x="194" y="66"/>
                  </a:lnTo>
                  <a:lnTo>
                    <a:pt x="195" y="63"/>
                  </a:lnTo>
                  <a:lnTo>
                    <a:pt x="195" y="58"/>
                  </a:lnTo>
                  <a:lnTo>
                    <a:pt x="193" y="51"/>
                  </a:lnTo>
                  <a:lnTo>
                    <a:pt x="191" y="47"/>
                  </a:lnTo>
                  <a:lnTo>
                    <a:pt x="188" y="43"/>
                  </a:lnTo>
                  <a:lnTo>
                    <a:pt x="185" y="39"/>
                  </a:lnTo>
                  <a:lnTo>
                    <a:pt x="181" y="34"/>
                  </a:lnTo>
                  <a:lnTo>
                    <a:pt x="177" y="30"/>
                  </a:lnTo>
                  <a:lnTo>
                    <a:pt x="172" y="25"/>
                  </a:lnTo>
                  <a:lnTo>
                    <a:pt x="166" y="21"/>
                  </a:lnTo>
                  <a:lnTo>
                    <a:pt x="160" y="17"/>
                  </a:lnTo>
                  <a:lnTo>
                    <a:pt x="153" y="13"/>
                  </a:lnTo>
                  <a:lnTo>
                    <a:pt x="146" y="9"/>
                  </a:lnTo>
                  <a:lnTo>
                    <a:pt x="139" y="7"/>
                  </a:lnTo>
                  <a:lnTo>
                    <a:pt x="131" y="4"/>
                  </a:lnTo>
                  <a:lnTo>
                    <a:pt x="123" y="2"/>
                  </a:lnTo>
                  <a:lnTo>
                    <a:pt x="115" y="1"/>
                  </a:lnTo>
                  <a:lnTo>
                    <a:pt x="106" y="0"/>
                  </a:lnTo>
                  <a:lnTo>
                    <a:pt x="97" y="1"/>
                  </a:lnTo>
                  <a:lnTo>
                    <a:pt x="81" y="3"/>
                  </a:lnTo>
                  <a:lnTo>
                    <a:pt x="67" y="5"/>
                  </a:lnTo>
                  <a:lnTo>
                    <a:pt x="54" y="7"/>
                  </a:lnTo>
                  <a:lnTo>
                    <a:pt x="43" y="11"/>
                  </a:lnTo>
                  <a:lnTo>
                    <a:pt x="34" y="16"/>
                  </a:lnTo>
                  <a:lnTo>
                    <a:pt x="24" y="22"/>
                  </a:lnTo>
                  <a:lnTo>
                    <a:pt x="16" y="30"/>
                  </a:lnTo>
                  <a:lnTo>
                    <a:pt x="9" y="39"/>
                  </a:lnTo>
                  <a:lnTo>
                    <a:pt x="4" y="48"/>
                  </a:lnTo>
                  <a:lnTo>
                    <a:pt x="1" y="55"/>
                  </a:lnTo>
                  <a:lnTo>
                    <a:pt x="0" y="61"/>
                  </a:lnTo>
                  <a:lnTo>
                    <a:pt x="0" y="62"/>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86" name="Freeform 23"/>
            <p:cNvSpPr/>
            <p:nvPr/>
          </p:nvSpPr>
          <p:spPr bwMode="auto">
            <a:xfrm>
              <a:off x="6156326" y="5345994"/>
              <a:ext cx="260350" cy="195263"/>
            </a:xfrm>
            <a:custGeom>
              <a:avLst/>
              <a:gdLst/>
              <a:ahLst/>
              <a:cxnLst>
                <a:cxn ang="0">
                  <a:pos x="5" y="76"/>
                </a:cxn>
                <a:cxn ang="0">
                  <a:pos x="5" y="75"/>
                </a:cxn>
                <a:cxn ang="0">
                  <a:pos x="7" y="73"/>
                </a:cxn>
                <a:cxn ang="0">
                  <a:pos x="9" y="70"/>
                </a:cxn>
                <a:cxn ang="0">
                  <a:pos x="12" y="66"/>
                </a:cxn>
                <a:cxn ang="0">
                  <a:pos x="16" y="61"/>
                </a:cxn>
                <a:cxn ang="0">
                  <a:pos x="20" y="55"/>
                </a:cxn>
                <a:cxn ang="0">
                  <a:pos x="26" y="50"/>
                </a:cxn>
                <a:cxn ang="0">
                  <a:pos x="31" y="43"/>
                </a:cxn>
                <a:cxn ang="0">
                  <a:pos x="38" y="37"/>
                </a:cxn>
                <a:cxn ang="0">
                  <a:pos x="45" y="31"/>
                </a:cxn>
                <a:cxn ang="0">
                  <a:pos x="53" y="24"/>
                </a:cxn>
                <a:cxn ang="0">
                  <a:pos x="61" y="19"/>
                </a:cxn>
                <a:cxn ang="0">
                  <a:pos x="69" y="13"/>
                </a:cxn>
                <a:cxn ang="0">
                  <a:pos x="79" y="9"/>
                </a:cxn>
                <a:cxn ang="0">
                  <a:pos x="88" y="5"/>
                </a:cxn>
                <a:cxn ang="0">
                  <a:pos x="98" y="2"/>
                </a:cxn>
                <a:cxn ang="0">
                  <a:pos x="108" y="0"/>
                </a:cxn>
                <a:cxn ang="0">
                  <a:pos x="118" y="0"/>
                </a:cxn>
                <a:cxn ang="0">
                  <a:pos x="127" y="1"/>
                </a:cxn>
                <a:cxn ang="0">
                  <a:pos x="135" y="4"/>
                </a:cxn>
                <a:cxn ang="0">
                  <a:pos x="142" y="7"/>
                </a:cxn>
                <a:cxn ang="0">
                  <a:pos x="149" y="11"/>
                </a:cxn>
                <a:cxn ang="0">
                  <a:pos x="154" y="17"/>
                </a:cxn>
                <a:cxn ang="0">
                  <a:pos x="159" y="23"/>
                </a:cxn>
                <a:cxn ang="0">
                  <a:pos x="162" y="30"/>
                </a:cxn>
                <a:cxn ang="0">
                  <a:pos x="164" y="38"/>
                </a:cxn>
                <a:cxn ang="0">
                  <a:pos x="164" y="46"/>
                </a:cxn>
                <a:cxn ang="0">
                  <a:pos x="162" y="54"/>
                </a:cxn>
                <a:cxn ang="0">
                  <a:pos x="158" y="63"/>
                </a:cxn>
                <a:cxn ang="0">
                  <a:pos x="153" y="72"/>
                </a:cxn>
                <a:cxn ang="0">
                  <a:pos x="145" y="81"/>
                </a:cxn>
                <a:cxn ang="0">
                  <a:pos x="135" y="91"/>
                </a:cxn>
                <a:cxn ang="0">
                  <a:pos x="123" y="99"/>
                </a:cxn>
                <a:cxn ang="0">
                  <a:pos x="111" y="106"/>
                </a:cxn>
                <a:cxn ang="0">
                  <a:pos x="99" y="112"/>
                </a:cxn>
                <a:cxn ang="0">
                  <a:pos x="86" y="117"/>
                </a:cxn>
                <a:cxn ang="0">
                  <a:pos x="73" y="120"/>
                </a:cxn>
                <a:cxn ang="0">
                  <a:pos x="61" y="122"/>
                </a:cxn>
                <a:cxn ang="0">
                  <a:pos x="49" y="123"/>
                </a:cxn>
                <a:cxn ang="0">
                  <a:pos x="38" y="123"/>
                </a:cxn>
                <a:cxn ang="0">
                  <a:pos x="27" y="121"/>
                </a:cxn>
                <a:cxn ang="0">
                  <a:pos x="19" y="118"/>
                </a:cxn>
                <a:cxn ang="0">
                  <a:pos x="11" y="114"/>
                </a:cxn>
                <a:cxn ang="0">
                  <a:pos x="5" y="109"/>
                </a:cxn>
                <a:cxn ang="0">
                  <a:pos x="2" y="102"/>
                </a:cxn>
                <a:cxn ang="0">
                  <a:pos x="0" y="95"/>
                </a:cxn>
                <a:cxn ang="0">
                  <a:pos x="1" y="86"/>
                </a:cxn>
                <a:cxn ang="0">
                  <a:pos x="5" y="76"/>
                </a:cxn>
              </a:cxnLst>
              <a:rect l="0" t="0" r="r" b="b"/>
              <a:pathLst>
                <a:path w="164" h="123">
                  <a:moveTo>
                    <a:pt x="5" y="76"/>
                  </a:moveTo>
                  <a:lnTo>
                    <a:pt x="5" y="75"/>
                  </a:lnTo>
                  <a:lnTo>
                    <a:pt x="7" y="73"/>
                  </a:lnTo>
                  <a:lnTo>
                    <a:pt x="9" y="70"/>
                  </a:lnTo>
                  <a:lnTo>
                    <a:pt x="12" y="66"/>
                  </a:lnTo>
                  <a:lnTo>
                    <a:pt x="16" y="61"/>
                  </a:lnTo>
                  <a:lnTo>
                    <a:pt x="20" y="55"/>
                  </a:lnTo>
                  <a:lnTo>
                    <a:pt x="26" y="50"/>
                  </a:lnTo>
                  <a:lnTo>
                    <a:pt x="31" y="43"/>
                  </a:lnTo>
                  <a:lnTo>
                    <a:pt x="38" y="37"/>
                  </a:lnTo>
                  <a:lnTo>
                    <a:pt x="45" y="31"/>
                  </a:lnTo>
                  <a:lnTo>
                    <a:pt x="53" y="24"/>
                  </a:lnTo>
                  <a:lnTo>
                    <a:pt x="61" y="19"/>
                  </a:lnTo>
                  <a:lnTo>
                    <a:pt x="69" y="13"/>
                  </a:lnTo>
                  <a:lnTo>
                    <a:pt x="79" y="9"/>
                  </a:lnTo>
                  <a:lnTo>
                    <a:pt x="88" y="5"/>
                  </a:lnTo>
                  <a:lnTo>
                    <a:pt x="98" y="2"/>
                  </a:lnTo>
                  <a:lnTo>
                    <a:pt x="108" y="0"/>
                  </a:lnTo>
                  <a:lnTo>
                    <a:pt x="118" y="0"/>
                  </a:lnTo>
                  <a:lnTo>
                    <a:pt x="127" y="1"/>
                  </a:lnTo>
                  <a:lnTo>
                    <a:pt x="135" y="4"/>
                  </a:lnTo>
                  <a:lnTo>
                    <a:pt x="142" y="7"/>
                  </a:lnTo>
                  <a:lnTo>
                    <a:pt x="149" y="11"/>
                  </a:lnTo>
                  <a:lnTo>
                    <a:pt x="154" y="17"/>
                  </a:lnTo>
                  <a:lnTo>
                    <a:pt x="159" y="23"/>
                  </a:lnTo>
                  <a:lnTo>
                    <a:pt x="162" y="30"/>
                  </a:lnTo>
                  <a:lnTo>
                    <a:pt x="164" y="38"/>
                  </a:lnTo>
                  <a:lnTo>
                    <a:pt x="164" y="46"/>
                  </a:lnTo>
                  <a:lnTo>
                    <a:pt x="162" y="54"/>
                  </a:lnTo>
                  <a:lnTo>
                    <a:pt x="158" y="63"/>
                  </a:lnTo>
                  <a:lnTo>
                    <a:pt x="153" y="72"/>
                  </a:lnTo>
                  <a:lnTo>
                    <a:pt x="145" y="81"/>
                  </a:lnTo>
                  <a:lnTo>
                    <a:pt x="135" y="91"/>
                  </a:lnTo>
                  <a:lnTo>
                    <a:pt x="123" y="99"/>
                  </a:lnTo>
                  <a:lnTo>
                    <a:pt x="111" y="106"/>
                  </a:lnTo>
                  <a:lnTo>
                    <a:pt x="99" y="112"/>
                  </a:lnTo>
                  <a:lnTo>
                    <a:pt x="86" y="117"/>
                  </a:lnTo>
                  <a:lnTo>
                    <a:pt x="73" y="120"/>
                  </a:lnTo>
                  <a:lnTo>
                    <a:pt x="61" y="122"/>
                  </a:lnTo>
                  <a:lnTo>
                    <a:pt x="49" y="123"/>
                  </a:lnTo>
                  <a:lnTo>
                    <a:pt x="38" y="123"/>
                  </a:lnTo>
                  <a:lnTo>
                    <a:pt x="27" y="121"/>
                  </a:lnTo>
                  <a:lnTo>
                    <a:pt x="19" y="118"/>
                  </a:lnTo>
                  <a:lnTo>
                    <a:pt x="11" y="114"/>
                  </a:lnTo>
                  <a:lnTo>
                    <a:pt x="5" y="109"/>
                  </a:lnTo>
                  <a:lnTo>
                    <a:pt x="2" y="102"/>
                  </a:lnTo>
                  <a:lnTo>
                    <a:pt x="0" y="95"/>
                  </a:lnTo>
                  <a:lnTo>
                    <a:pt x="1" y="86"/>
                  </a:lnTo>
                  <a:lnTo>
                    <a:pt x="5" y="76"/>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87" name="Freeform 24"/>
            <p:cNvSpPr/>
            <p:nvPr/>
          </p:nvSpPr>
          <p:spPr bwMode="auto">
            <a:xfrm>
              <a:off x="6170613" y="5353932"/>
              <a:ext cx="238125" cy="179388"/>
            </a:xfrm>
            <a:custGeom>
              <a:avLst/>
              <a:gdLst/>
              <a:ahLst/>
              <a:cxnLst>
                <a:cxn ang="0">
                  <a:pos x="5" y="69"/>
                </a:cxn>
                <a:cxn ang="0">
                  <a:pos x="6" y="67"/>
                </a:cxn>
                <a:cxn ang="0">
                  <a:pos x="11" y="61"/>
                </a:cxn>
                <a:cxn ang="0">
                  <a:pos x="18" y="51"/>
                </a:cxn>
                <a:cxn ang="0">
                  <a:pos x="29" y="40"/>
                </a:cxn>
                <a:cxn ang="0">
                  <a:pos x="41" y="29"/>
                </a:cxn>
                <a:cxn ang="0">
                  <a:pos x="56" y="18"/>
                </a:cxn>
                <a:cxn ang="0">
                  <a:pos x="72" y="8"/>
                </a:cxn>
                <a:cxn ang="0">
                  <a:pos x="90" y="2"/>
                </a:cxn>
                <a:cxn ang="0">
                  <a:pos x="108" y="0"/>
                </a:cxn>
                <a:cxn ang="0">
                  <a:pos x="124" y="4"/>
                </a:cxn>
                <a:cxn ang="0">
                  <a:pos x="137" y="11"/>
                </a:cxn>
                <a:cxn ang="0">
                  <a:pos x="145" y="22"/>
                </a:cxn>
                <a:cxn ang="0">
                  <a:pos x="150" y="34"/>
                </a:cxn>
                <a:cxn ang="0">
                  <a:pos x="148" y="50"/>
                </a:cxn>
                <a:cxn ang="0">
                  <a:pos x="140" y="66"/>
                </a:cxn>
                <a:cxn ang="0">
                  <a:pos x="124" y="83"/>
                </a:cxn>
                <a:cxn ang="0">
                  <a:pos x="113" y="91"/>
                </a:cxn>
                <a:cxn ang="0">
                  <a:pos x="102" y="97"/>
                </a:cxn>
                <a:cxn ang="0">
                  <a:pos x="90" y="103"/>
                </a:cxn>
                <a:cxn ang="0">
                  <a:pos x="79" y="107"/>
                </a:cxn>
                <a:cxn ang="0">
                  <a:pos x="67" y="110"/>
                </a:cxn>
                <a:cxn ang="0">
                  <a:pos x="56" y="112"/>
                </a:cxn>
                <a:cxn ang="0">
                  <a:pos x="45" y="113"/>
                </a:cxn>
                <a:cxn ang="0">
                  <a:pos x="34" y="112"/>
                </a:cxn>
                <a:cxn ang="0">
                  <a:pos x="25" y="111"/>
                </a:cxn>
                <a:cxn ang="0">
                  <a:pos x="17" y="108"/>
                </a:cxn>
                <a:cxn ang="0">
                  <a:pos x="10" y="105"/>
                </a:cxn>
                <a:cxn ang="0">
                  <a:pos x="5" y="100"/>
                </a:cxn>
                <a:cxn ang="0">
                  <a:pos x="2" y="94"/>
                </a:cxn>
                <a:cxn ang="0">
                  <a:pos x="0" y="87"/>
                </a:cxn>
                <a:cxn ang="0">
                  <a:pos x="1" y="79"/>
                </a:cxn>
                <a:cxn ang="0">
                  <a:pos x="5" y="69"/>
                </a:cxn>
              </a:cxnLst>
              <a:rect l="0" t="0" r="r" b="b"/>
              <a:pathLst>
                <a:path w="150" h="113">
                  <a:moveTo>
                    <a:pt x="5" y="69"/>
                  </a:moveTo>
                  <a:lnTo>
                    <a:pt x="6" y="67"/>
                  </a:lnTo>
                  <a:lnTo>
                    <a:pt x="11" y="61"/>
                  </a:lnTo>
                  <a:lnTo>
                    <a:pt x="18" y="51"/>
                  </a:lnTo>
                  <a:lnTo>
                    <a:pt x="29" y="40"/>
                  </a:lnTo>
                  <a:lnTo>
                    <a:pt x="41" y="29"/>
                  </a:lnTo>
                  <a:lnTo>
                    <a:pt x="56" y="18"/>
                  </a:lnTo>
                  <a:lnTo>
                    <a:pt x="72" y="8"/>
                  </a:lnTo>
                  <a:lnTo>
                    <a:pt x="90" y="2"/>
                  </a:lnTo>
                  <a:lnTo>
                    <a:pt x="108" y="0"/>
                  </a:lnTo>
                  <a:lnTo>
                    <a:pt x="124" y="4"/>
                  </a:lnTo>
                  <a:lnTo>
                    <a:pt x="137" y="11"/>
                  </a:lnTo>
                  <a:lnTo>
                    <a:pt x="145" y="22"/>
                  </a:lnTo>
                  <a:lnTo>
                    <a:pt x="150" y="34"/>
                  </a:lnTo>
                  <a:lnTo>
                    <a:pt x="148" y="50"/>
                  </a:lnTo>
                  <a:lnTo>
                    <a:pt x="140" y="66"/>
                  </a:lnTo>
                  <a:lnTo>
                    <a:pt x="124" y="83"/>
                  </a:lnTo>
                  <a:lnTo>
                    <a:pt x="113" y="91"/>
                  </a:lnTo>
                  <a:lnTo>
                    <a:pt x="102" y="97"/>
                  </a:lnTo>
                  <a:lnTo>
                    <a:pt x="90" y="103"/>
                  </a:lnTo>
                  <a:lnTo>
                    <a:pt x="79" y="107"/>
                  </a:lnTo>
                  <a:lnTo>
                    <a:pt x="67" y="110"/>
                  </a:lnTo>
                  <a:lnTo>
                    <a:pt x="56" y="112"/>
                  </a:lnTo>
                  <a:lnTo>
                    <a:pt x="45" y="113"/>
                  </a:lnTo>
                  <a:lnTo>
                    <a:pt x="34" y="112"/>
                  </a:lnTo>
                  <a:lnTo>
                    <a:pt x="25" y="111"/>
                  </a:lnTo>
                  <a:lnTo>
                    <a:pt x="17" y="108"/>
                  </a:lnTo>
                  <a:lnTo>
                    <a:pt x="10" y="105"/>
                  </a:lnTo>
                  <a:lnTo>
                    <a:pt x="5" y="100"/>
                  </a:lnTo>
                  <a:lnTo>
                    <a:pt x="2" y="94"/>
                  </a:lnTo>
                  <a:lnTo>
                    <a:pt x="0" y="87"/>
                  </a:lnTo>
                  <a:lnTo>
                    <a:pt x="1" y="79"/>
                  </a:lnTo>
                  <a:lnTo>
                    <a:pt x="5" y="69"/>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88" name="Freeform 25"/>
            <p:cNvSpPr/>
            <p:nvPr/>
          </p:nvSpPr>
          <p:spPr bwMode="auto">
            <a:xfrm>
              <a:off x="6178551" y="5363457"/>
              <a:ext cx="215900" cy="160338"/>
            </a:xfrm>
            <a:custGeom>
              <a:avLst/>
              <a:gdLst/>
              <a:ahLst/>
              <a:cxnLst>
                <a:cxn ang="0">
                  <a:pos x="4" y="62"/>
                </a:cxn>
                <a:cxn ang="0">
                  <a:pos x="6" y="60"/>
                </a:cxn>
                <a:cxn ang="0">
                  <a:pos x="10" y="54"/>
                </a:cxn>
                <a:cxn ang="0">
                  <a:pos x="17" y="46"/>
                </a:cxn>
                <a:cxn ang="0">
                  <a:pos x="26" y="36"/>
                </a:cxn>
                <a:cxn ang="0">
                  <a:pos x="37" y="25"/>
                </a:cxn>
                <a:cxn ang="0">
                  <a:pos x="50" y="15"/>
                </a:cxn>
                <a:cxn ang="0">
                  <a:pos x="65" y="7"/>
                </a:cxn>
                <a:cxn ang="0">
                  <a:pos x="81" y="1"/>
                </a:cxn>
                <a:cxn ang="0">
                  <a:pos x="98" y="0"/>
                </a:cxn>
                <a:cxn ang="0">
                  <a:pos x="112" y="3"/>
                </a:cxn>
                <a:cxn ang="0">
                  <a:pos x="124" y="9"/>
                </a:cxn>
                <a:cxn ang="0">
                  <a:pos x="132" y="19"/>
                </a:cxn>
                <a:cxn ang="0">
                  <a:pos x="136" y="31"/>
                </a:cxn>
                <a:cxn ang="0">
                  <a:pos x="135" y="44"/>
                </a:cxn>
                <a:cxn ang="0">
                  <a:pos x="127" y="59"/>
                </a:cxn>
                <a:cxn ang="0">
                  <a:pos x="112" y="74"/>
                </a:cxn>
                <a:cxn ang="0">
                  <a:pos x="103" y="81"/>
                </a:cxn>
                <a:cxn ang="0">
                  <a:pos x="93" y="88"/>
                </a:cxn>
                <a:cxn ang="0">
                  <a:pos x="82" y="92"/>
                </a:cxn>
                <a:cxn ang="0">
                  <a:pos x="71" y="96"/>
                </a:cxn>
                <a:cxn ang="0">
                  <a:pos x="60" y="99"/>
                </a:cxn>
                <a:cxn ang="0">
                  <a:pos x="50" y="100"/>
                </a:cxn>
                <a:cxn ang="0">
                  <a:pos x="40" y="101"/>
                </a:cxn>
                <a:cxn ang="0">
                  <a:pos x="31" y="101"/>
                </a:cxn>
                <a:cxn ang="0">
                  <a:pos x="23" y="100"/>
                </a:cxn>
                <a:cxn ang="0">
                  <a:pos x="16" y="97"/>
                </a:cxn>
                <a:cxn ang="0">
                  <a:pos x="9" y="94"/>
                </a:cxn>
                <a:cxn ang="0">
                  <a:pos x="5" y="89"/>
                </a:cxn>
                <a:cxn ang="0">
                  <a:pos x="1" y="84"/>
                </a:cxn>
                <a:cxn ang="0">
                  <a:pos x="0" y="78"/>
                </a:cxn>
                <a:cxn ang="0">
                  <a:pos x="1" y="70"/>
                </a:cxn>
                <a:cxn ang="0">
                  <a:pos x="4" y="62"/>
                </a:cxn>
              </a:cxnLst>
              <a:rect l="0" t="0" r="r" b="b"/>
              <a:pathLst>
                <a:path w="136" h="101">
                  <a:moveTo>
                    <a:pt x="4" y="62"/>
                  </a:moveTo>
                  <a:lnTo>
                    <a:pt x="6" y="60"/>
                  </a:lnTo>
                  <a:lnTo>
                    <a:pt x="10" y="54"/>
                  </a:lnTo>
                  <a:lnTo>
                    <a:pt x="17" y="46"/>
                  </a:lnTo>
                  <a:lnTo>
                    <a:pt x="26" y="36"/>
                  </a:lnTo>
                  <a:lnTo>
                    <a:pt x="37" y="25"/>
                  </a:lnTo>
                  <a:lnTo>
                    <a:pt x="50" y="15"/>
                  </a:lnTo>
                  <a:lnTo>
                    <a:pt x="65" y="7"/>
                  </a:lnTo>
                  <a:lnTo>
                    <a:pt x="81" y="1"/>
                  </a:lnTo>
                  <a:lnTo>
                    <a:pt x="98" y="0"/>
                  </a:lnTo>
                  <a:lnTo>
                    <a:pt x="112" y="3"/>
                  </a:lnTo>
                  <a:lnTo>
                    <a:pt x="124" y="9"/>
                  </a:lnTo>
                  <a:lnTo>
                    <a:pt x="132" y="19"/>
                  </a:lnTo>
                  <a:lnTo>
                    <a:pt x="136" y="31"/>
                  </a:lnTo>
                  <a:lnTo>
                    <a:pt x="135" y="44"/>
                  </a:lnTo>
                  <a:lnTo>
                    <a:pt x="127" y="59"/>
                  </a:lnTo>
                  <a:lnTo>
                    <a:pt x="112" y="74"/>
                  </a:lnTo>
                  <a:lnTo>
                    <a:pt x="103" y="81"/>
                  </a:lnTo>
                  <a:lnTo>
                    <a:pt x="93" y="88"/>
                  </a:lnTo>
                  <a:lnTo>
                    <a:pt x="82" y="92"/>
                  </a:lnTo>
                  <a:lnTo>
                    <a:pt x="71" y="96"/>
                  </a:lnTo>
                  <a:lnTo>
                    <a:pt x="60" y="99"/>
                  </a:lnTo>
                  <a:lnTo>
                    <a:pt x="50" y="100"/>
                  </a:lnTo>
                  <a:lnTo>
                    <a:pt x="40" y="101"/>
                  </a:lnTo>
                  <a:lnTo>
                    <a:pt x="31" y="101"/>
                  </a:lnTo>
                  <a:lnTo>
                    <a:pt x="23" y="100"/>
                  </a:lnTo>
                  <a:lnTo>
                    <a:pt x="16" y="97"/>
                  </a:lnTo>
                  <a:lnTo>
                    <a:pt x="9" y="94"/>
                  </a:lnTo>
                  <a:lnTo>
                    <a:pt x="5" y="89"/>
                  </a:lnTo>
                  <a:lnTo>
                    <a:pt x="1" y="84"/>
                  </a:lnTo>
                  <a:lnTo>
                    <a:pt x="0" y="78"/>
                  </a:lnTo>
                  <a:lnTo>
                    <a:pt x="1" y="70"/>
                  </a:lnTo>
                  <a:lnTo>
                    <a:pt x="4" y="62"/>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89" name="Freeform 26"/>
            <p:cNvSpPr/>
            <p:nvPr/>
          </p:nvSpPr>
          <p:spPr bwMode="auto">
            <a:xfrm>
              <a:off x="6189663" y="5372982"/>
              <a:ext cx="195263" cy="142875"/>
            </a:xfrm>
            <a:custGeom>
              <a:avLst/>
              <a:gdLst/>
              <a:ahLst/>
              <a:cxnLst>
                <a:cxn ang="0">
                  <a:pos x="3" y="55"/>
                </a:cxn>
                <a:cxn ang="0">
                  <a:pos x="5" y="53"/>
                </a:cxn>
                <a:cxn ang="0">
                  <a:pos x="9" y="48"/>
                </a:cxn>
                <a:cxn ang="0">
                  <a:pos x="15" y="40"/>
                </a:cxn>
                <a:cxn ang="0">
                  <a:pos x="23" y="32"/>
                </a:cxn>
                <a:cxn ang="0">
                  <a:pos x="33" y="22"/>
                </a:cxn>
                <a:cxn ang="0">
                  <a:pos x="45" y="13"/>
                </a:cxn>
                <a:cxn ang="0">
                  <a:pos x="59" y="6"/>
                </a:cxn>
                <a:cxn ang="0">
                  <a:pos x="73" y="1"/>
                </a:cxn>
                <a:cxn ang="0">
                  <a:pos x="88" y="0"/>
                </a:cxn>
                <a:cxn ang="0">
                  <a:pos x="101" y="2"/>
                </a:cxn>
                <a:cxn ang="0">
                  <a:pos x="112" y="8"/>
                </a:cxn>
                <a:cxn ang="0">
                  <a:pos x="119" y="17"/>
                </a:cxn>
                <a:cxn ang="0">
                  <a:pos x="123" y="27"/>
                </a:cxn>
                <a:cxn ang="0">
                  <a:pos x="121" y="40"/>
                </a:cxn>
                <a:cxn ang="0">
                  <a:pos x="114" y="52"/>
                </a:cxn>
                <a:cxn ang="0">
                  <a:pos x="101" y="66"/>
                </a:cxn>
                <a:cxn ang="0">
                  <a:pos x="92" y="72"/>
                </a:cxn>
                <a:cxn ang="0">
                  <a:pos x="83" y="78"/>
                </a:cxn>
                <a:cxn ang="0">
                  <a:pos x="74" y="82"/>
                </a:cxn>
                <a:cxn ang="0">
                  <a:pos x="64" y="85"/>
                </a:cxn>
                <a:cxn ang="0">
                  <a:pos x="55" y="88"/>
                </a:cxn>
                <a:cxn ang="0">
                  <a:pos x="45" y="89"/>
                </a:cxn>
                <a:cxn ang="0">
                  <a:pos x="36" y="90"/>
                </a:cxn>
                <a:cxn ang="0">
                  <a:pos x="28" y="90"/>
                </a:cxn>
                <a:cxn ang="0">
                  <a:pos x="20" y="89"/>
                </a:cxn>
                <a:cxn ang="0">
                  <a:pos x="14" y="86"/>
                </a:cxn>
                <a:cxn ang="0">
                  <a:pos x="8" y="83"/>
                </a:cxn>
                <a:cxn ang="0">
                  <a:pos x="4" y="79"/>
                </a:cxn>
                <a:cxn ang="0">
                  <a:pos x="1" y="75"/>
                </a:cxn>
                <a:cxn ang="0">
                  <a:pos x="0" y="69"/>
                </a:cxn>
                <a:cxn ang="0">
                  <a:pos x="1" y="63"/>
                </a:cxn>
                <a:cxn ang="0">
                  <a:pos x="3" y="55"/>
                </a:cxn>
              </a:cxnLst>
              <a:rect l="0" t="0" r="r" b="b"/>
              <a:pathLst>
                <a:path w="123" h="90">
                  <a:moveTo>
                    <a:pt x="3" y="55"/>
                  </a:moveTo>
                  <a:lnTo>
                    <a:pt x="5" y="53"/>
                  </a:lnTo>
                  <a:lnTo>
                    <a:pt x="9" y="48"/>
                  </a:lnTo>
                  <a:lnTo>
                    <a:pt x="15" y="40"/>
                  </a:lnTo>
                  <a:lnTo>
                    <a:pt x="23" y="32"/>
                  </a:lnTo>
                  <a:lnTo>
                    <a:pt x="33" y="22"/>
                  </a:lnTo>
                  <a:lnTo>
                    <a:pt x="45" y="13"/>
                  </a:lnTo>
                  <a:lnTo>
                    <a:pt x="59" y="6"/>
                  </a:lnTo>
                  <a:lnTo>
                    <a:pt x="73" y="1"/>
                  </a:lnTo>
                  <a:lnTo>
                    <a:pt x="88" y="0"/>
                  </a:lnTo>
                  <a:lnTo>
                    <a:pt x="101" y="2"/>
                  </a:lnTo>
                  <a:lnTo>
                    <a:pt x="112" y="8"/>
                  </a:lnTo>
                  <a:lnTo>
                    <a:pt x="119" y="17"/>
                  </a:lnTo>
                  <a:lnTo>
                    <a:pt x="123" y="27"/>
                  </a:lnTo>
                  <a:lnTo>
                    <a:pt x="121" y="40"/>
                  </a:lnTo>
                  <a:lnTo>
                    <a:pt x="114" y="52"/>
                  </a:lnTo>
                  <a:lnTo>
                    <a:pt x="101" y="66"/>
                  </a:lnTo>
                  <a:lnTo>
                    <a:pt x="92" y="72"/>
                  </a:lnTo>
                  <a:lnTo>
                    <a:pt x="83" y="78"/>
                  </a:lnTo>
                  <a:lnTo>
                    <a:pt x="74" y="82"/>
                  </a:lnTo>
                  <a:lnTo>
                    <a:pt x="64" y="85"/>
                  </a:lnTo>
                  <a:lnTo>
                    <a:pt x="55" y="88"/>
                  </a:lnTo>
                  <a:lnTo>
                    <a:pt x="45" y="89"/>
                  </a:lnTo>
                  <a:lnTo>
                    <a:pt x="36" y="90"/>
                  </a:lnTo>
                  <a:lnTo>
                    <a:pt x="28" y="90"/>
                  </a:lnTo>
                  <a:lnTo>
                    <a:pt x="20" y="89"/>
                  </a:lnTo>
                  <a:lnTo>
                    <a:pt x="14" y="86"/>
                  </a:lnTo>
                  <a:lnTo>
                    <a:pt x="8" y="83"/>
                  </a:lnTo>
                  <a:lnTo>
                    <a:pt x="4" y="79"/>
                  </a:lnTo>
                  <a:lnTo>
                    <a:pt x="1" y="75"/>
                  </a:lnTo>
                  <a:lnTo>
                    <a:pt x="0" y="69"/>
                  </a:lnTo>
                  <a:lnTo>
                    <a:pt x="1" y="63"/>
                  </a:lnTo>
                  <a:lnTo>
                    <a:pt x="3" y="55"/>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90" name="Freeform 27"/>
            <p:cNvSpPr/>
            <p:nvPr/>
          </p:nvSpPr>
          <p:spPr bwMode="auto">
            <a:xfrm>
              <a:off x="6200776" y="5380919"/>
              <a:ext cx="173038" cy="127000"/>
            </a:xfrm>
            <a:custGeom>
              <a:avLst/>
              <a:gdLst/>
              <a:ahLst/>
              <a:cxnLst>
                <a:cxn ang="0">
                  <a:pos x="3" y="49"/>
                </a:cxn>
                <a:cxn ang="0">
                  <a:pos x="4" y="47"/>
                </a:cxn>
                <a:cxn ang="0">
                  <a:pos x="8" y="43"/>
                </a:cxn>
                <a:cxn ang="0">
                  <a:pos x="13" y="36"/>
                </a:cxn>
                <a:cxn ang="0">
                  <a:pos x="21" y="28"/>
                </a:cxn>
                <a:cxn ang="0">
                  <a:pos x="29" y="20"/>
                </a:cxn>
                <a:cxn ang="0">
                  <a:pos x="40" y="12"/>
                </a:cxn>
                <a:cxn ang="0">
                  <a:pos x="52" y="6"/>
                </a:cxn>
                <a:cxn ang="0">
                  <a:pos x="65" y="1"/>
                </a:cxn>
                <a:cxn ang="0">
                  <a:pos x="78" y="0"/>
                </a:cxn>
                <a:cxn ang="0">
                  <a:pos x="90" y="2"/>
                </a:cxn>
                <a:cxn ang="0">
                  <a:pos x="99" y="8"/>
                </a:cxn>
                <a:cxn ang="0">
                  <a:pos x="106" y="15"/>
                </a:cxn>
                <a:cxn ang="0">
                  <a:pos x="109" y="24"/>
                </a:cxn>
                <a:cxn ang="0">
                  <a:pos x="107" y="35"/>
                </a:cxn>
                <a:cxn ang="0">
                  <a:pos x="102" y="46"/>
                </a:cxn>
                <a:cxn ang="0">
                  <a:pos x="90" y="58"/>
                </a:cxn>
                <a:cxn ang="0">
                  <a:pos x="82" y="64"/>
                </a:cxn>
                <a:cxn ang="0">
                  <a:pos x="74" y="69"/>
                </a:cxn>
                <a:cxn ang="0">
                  <a:pos x="65" y="72"/>
                </a:cxn>
                <a:cxn ang="0">
                  <a:pos x="57" y="75"/>
                </a:cxn>
                <a:cxn ang="0">
                  <a:pos x="48" y="77"/>
                </a:cxn>
                <a:cxn ang="0">
                  <a:pos x="40" y="79"/>
                </a:cxn>
                <a:cxn ang="0">
                  <a:pos x="32" y="80"/>
                </a:cxn>
                <a:cxn ang="0">
                  <a:pos x="25" y="79"/>
                </a:cxn>
                <a:cxn ang="0">
                  <a:pos x="18" y="78"/>
                </a:cxn>
                <a:cxn ang="0">
                  <a:pos x="12" y="76"/>
                </a:cxn>
                <a:cxn ang="0">
                  <a:pos x="7" y="74"/>
                </a:cxn>
                <a:cxn ang="0">
                  <a:pos x="3" y="70"/>
                </a:cxn>
                <a:cxn ang="0">
                  <a:pos x="1" y="66"/>
                </a:cxn>
                <a:cxn ang="0">
                  <a:pos x="0" y="61"/>
                </a:cxn>
                <a:cxn ang="0">
                  <a:pos x="1" y="55"/>
                </a:cxn>
                <a:cxn ang="0">
                  <a:pos x="3" y="49"/>
                </a:cxn>
              </a:cxnLst>
              <a:rect l="0" t="0" r="r" b="b"/>
              <a:pathLst>
                <a:path w="109" h="80">
                  <a:moveTo>
                    <a:pt x="3" y="49"/>
                  </a:moveTo>
                  <a:lnTo>
                    <a:pt x="4" y="47"/>
                  </a:lnTo>
                  <a:lnTo>
                    <a:pt x="8" y="43"/>
                  </a:lnTo>
                  <a:lnTo>
                    <a:pt x="13" y="36"/>
                  </a:lnTo>
                  <a:lnTo>
                    <a:pt x="21" y="28"/>
                  </a:lnTo>
                  <a:lnTo>
                    <a:pt x="29" y="20"/>
                  </a:lnTo>
                  <a:lnTo>
                    <a:pt x="40" y="12"/>
                  </a:lnTo>
                  <a:lnTo>
                    <a:pt x="52" y="6"/>
                  </a:lnTo>
                  <a:lnTo>
                    <a:pt x="65" y="1"/>
                  </a:lnTo>
                  <a:lnTo>
                    <a:pt x="78" y="0"/>
                  </a:lnTo>
                  <a:lnTo>
                    <a:pt x="90" y="2"/>
                  </a:lnTo>
                  <a:lnTo>
                    <a:pt x="99" y="8"/>
                  </a:lnTo>
                  <a:lnTo>
                    <a:pt x="106" y="15"/>
                  </a:lnTo>
                  <a:lnTo>
                    <a:pt x="109" y="24"/>
                  </a:lnTo>
                  <a:lnTo>
                    <a:pt x="107" y="35"/>
                  </a:lnTo>
                  <a:lnTo>
                    <a:pt x="102" y="46"/>
                  </a:lnTo>
                  <a:lnTo>
                    <a:pt x="90" y="58"/>
                  </a:lnTo>
                  <a:lnTo>
                    <a:pt x="82" y="64"/>
                  </a:lnTo>
                  <a:lnTo>
                    <a:pt x="74" y="69"/>
                  </a:lnTo>
                  <a:lnTo>
                    <a:pt x="65" y="72"/>
                  </a:lnTo>
                  <a:lnTo>
                    <a:pt x="57" y="75"/>
                  </a:lnTo>
                  <a:lnTo>
                    <a:pt x="48" y="77"/>
                  </a:lnTo>
                  <a:lnTo>
                    <a:pt x="40" y="79"/>
                  </a:lnTo>
                  <a:lnTo>
                    <a:pt x="32" y="80"/>
                  </a:lnTo>
                  <a:lnTo>
                    <a:pt x="25" y="79"/>
                  </a:lnTo>
                  <a:lnTo>
                    <a:pt x="18" y="78"/>
                  </a:lnTo>
                  <a:lnTo>
                    <a:pt x="12" y="76"/>
                  </a:lnTo>
                  <a:lnTo>
                    <a:pt x="7" y="74"/>
                  </a:lnTo>
                  <a:lnTo>
                    <a:pt x="3" y="70"/>
                  </a:lnTo>
                  <a:lnTo>
                    <a:pt x="1" y="66"/>
                  </a:lnTo>
                  <a:lnTo>
                    <a:pt x="0" y="61"/>
                  </a:lnTo>
                  <a:lnTo>
                    <a:pt x="1" y="55"/>
                  </a:lnTo>
                  <a:lnTo>
                    <a:pt x="3" y="49"/>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91" name="Freeform 28"/>
            <p:cNvSpPr/>
            <p:nvPr/>
          </p:nvSpPr>
          <p:spPr bwMode="auto">
            <a:xfrm>
              <a:off x="5272088" y="4577644"/>
              <a:ext cx="1128713" cy="981075"/>
            </a:xfrm>
            <a:custGeom>
              <a:avLst/>
              <a:gdLst/>
              <a:ahLst/>
              <a:cxnLst>
                <a:cxn ang="0">
                  <a:pos x="0" y="317"/>
                </a:cxn>
                <a:cxn ang="0">
                  <a:pos x="1" y="304"/>
                </a:cxn>
                <a:cxn ang="0">
                  <a:pos x="5" y="279"/>
                </a:cxn>
                <a:cxn ang="0">
                  <a:pos x="13" y="247"/>
                </a:cxn>
                <a:cxn ang="0">
                  <a:pos x="27" y="207"/>
                </a:cxn>
                <a:cxn ang="0">
                  <a:pos x="48" y="165"/>
                </a:cxn>
                <a:cxn ang="0">
                  <a:pos x="78" y="122"/>
                </a:cxn>
                <a:cxn ang="0">
                  <a:pos x="120" y="80"/>
                </a:cxn>
                <a:cxn ang="0">
                  <a:pos x="182" y="37"/>
                </a:cxn>
                <a:cxn ang="0">
                  <a:pos x="248" y="8"/>
                </a:cxn>
                <a:cxn ang="0">
                  <a:pos x="305" y="0"/>
                </a:cxn>
                <a:cxn ang="0">
                  <a:pos x="354" y="7"/>
                </a:cxn>
                <a:cxn ang="0">
                  <a:pos x="397" y="25"/>
                </a:cxn>
                <a:cxn ang="0">
                  <a:pos x="434" y="49"/>
                </a:cxn>
                <a:cxn ang="0">
                  <a:pos x="467" y="75"/>
                </a:cxn>
                <a:cxn ang="0">
                  <a:pos x="496" y="98"/>
                </a:cxn>
                <a:cxn ang="0">
                  <a:pos x="524" y="117"/>
                </a:cxn>
                <a:cxn ang="0">
                  <a:pos x="553" y="144"/>
                </a:cxn>
                <a:cxn ang="0">
                  <a:pos x="584" y="179"/>
                </a:cxn>
                <a:cxn ang="0">
                  <a:pos x="614" y="218"/>
                </a:cxn>
                <a:cxn ang="0">
                  <a:pos x="643" y="260"/>
                </a:cxn>
                <a:cxn ang="0">
                  <a:pos x="669" y="301"/>
                </a:cxn>
                <a:cxn ang="0">
                  <a:pos x="690" y="339"/>
                </a:cxn>
                <a:cxn ang="0">
                  <a:pos x="705" y="371"/>
                </a:cxn>
                <a:cxn ang="0">
                  <a:pos x="711" y="397"/>
                </a:cxn>
                <a:cxn ang="0">
                  <a:pos x="702" y="420"/>
                </a:cxn>
                <a:cxn ang="0">
                  <a:pos x="680" y="443"/>
                </a:cxn>
                <a:cxn ang="0">
                  <a:pos x="650" y="465"/>
                </a:cxn>
                <a:cxn ang="0">
                  <a:pos x="615" y="488"/>
                </a:cxn>
                <a:cxn ang="0">
                  <a:pos x="579" y="510"/>
                </a:cxn>
                <a:cxn ang="0">
                  <a:pos x="546" y="531"/>
                </a:cxn>
                <a:cxn ang="0">
                  <a:pos x="520" y="554"/>
                </a:cxn>
                <a:cxn ang="0">
                  <a:pos x="501" y="575"/>
                </a:cxn>
                <a:cxn ang="0">
                  <a:pos x="476" y="592"/>
                </a:cxn>
                <a:cxn ang="0">
                  <a:pos x="444" y="605"/>
                </a:cxn>
                <a:cxn ang="0">
                  <a:pos x="406" y="613"/>
                </a:cxn>
                <a:cxn ang="0">
                  <a:pos x="365" y="617"/>
                </a:cxn>
                <a:cxn ang="0">
                  <a:pos x="323" y="618"/>
                </a:cxn>
                <a:cxn ang="0">
                  <a:pos x="280" y="615"/>
                </a:cxn>
                <a:cxn ang="0">
                  <a:pos x="241" y="608"/>
                </a:cxn>
                <a:cxn ang="0">
                  <a:pos x="205" y="598"/>
                </a:cxn>
                <a:cxn ang="0">
                  <a:pos x="169" y="578"/>
                </a:cxn>
                <a:cxn ang="0">
                  <a:pos x="135" y="550"/>
                </a:cxn>
                <a:cxn ang="0">
                  <a:pos x="103" y="515"/>
                </a:cxn>
                <a:cxn ang="0">
                  <a:pos x="74" y="474"/>
                </a:cxn>
                <a:cxn ang="0">
                  <a:pos x="47" y="431"/>
                </a:cxn>
                <a:cxn ang="0">
                  <a:pos x="26" y="386"/>
                </a:cxn>
                <a:cxn ang="0">
                  <a:pos x="7" y="340"/>
                </a:cxn>
              </a:cxnLst>
              <a:rect l="0" t="0" r="r" b="b"/>
              <a:pathLst>
                <a:path w="711" h="618">
                  <a:moveTo>
                    <a:pt x="0" y="319"/>
                  </a:moveTo>
                  <a:lnTo>
                    <a:pt x="0" y="317"/>
                  </a:lnTo>
                  <a:lnTo>
                    <a:pt x="1" y="312"/>
                  </a:lnTo>
                  <a:lnTo>
                    <a:pt x="1" y="304"/>
                  </a:lnTo>
                  <a:lnTo>
                    <a:pt x="3" y="293"/>
                  </a:lnTo>
                  <a:lnTo>
                    <a:pt x="5" y="279"/>
                  </a:lnTo>
                  <a:lnTo>
                    <a:pt x="8" y="264"/>
                  </a:lnTo>
                  <a:lnTo>
                    <a:pt x="13" y="247"/>
                  </a:lnTo>
                  <a:lnTo>
                    <a:pt x="19" y="228"/>
                  </a:lnTo>
                  <a:lnTo>
                    <a:pt x="27" y="207"/>
                  </a:lnTo>
                  <a:lnTo>
                    <a:pt x="36" y="187"/>
                  </a:lnTo>
                  <a:lnTo>
                    <a:pt x="48" y="165"/>
                  </a:lnTo>
                  <a:lnTo>
                    <a:pt x="62" y="144"/>
                  </a:lnTo>
                  <a:lnTo>
                    <a:pt x="78" y="122"/>
                  </a:lnTo>
                  <a:lnTo>
                    <a:pt x="98" y="100"/>
                  </a:lnTo>
                  <a:lnTo>
                    <a:pt x="120" y="80"/>
                  </a:lnTo>
                  <a:lnTo>
                    <a:pt x="146" y="60"/>
                  </a:lnTo>
                  <a:lnTo>
                    <a:pt x="182" y="37"/>
                  </a:lnTo>
                  <a:lnTo>
                    <a:pt x="216" y="20"/>
                  </a:lnTo>
                  <a:lnTo>
                    <a:pt x="248" y="8"/>
                  </a:lnTo>
                  <a:lnTo>
                    <a:pt x="277" y="2"/>
                  </a:lnTo>
                  <a:lnTo>
                    <a:pt x="305" y="0"/>
                  </a:lnTo>
                  <a:lnTo>
                    <a:pt x="330" y="1"/>
                  </a:lnTo>
                  <a:lnTo>
                    <a:pt x="354" y="7"/>
                  </a:lnTo>
                  <a:lnTo>
                    <a:pt x="376" y="15"/>
                  </a:lnTo>
                  <a:lnTo>
                    <a:pt x="397" y="25"/>
                  </a:lnTo>
                  <a:lnTo>
                    <a:pt x="416" y="36"/>
                  </a:lnTo>
                  <a:lnTo>
                    <a:pt x="434" y="49"/>
                  </a:lnTo>
                  <a:lnTo>
                    <a:pt x="451" y="61"/>
                  </a:lnTo>
                  <a:lnTo>
                    <a:pt x="467" y="75"/>
                  </a:lnTo>
                  <a:lnTo>
                    <a:pt x="482" y="87"/>
                  </a:lnTo>
                  <a:lnTo>
                    <a:pt x="496" y="98"/>
                  </a:lnTo>
                  <a:lnTo>
                    <a:pt x="510" y="107"/>
                  </a:lnTo>
                  <a:lnTo>
                    <a:pt x="524" y="117"/>
                  </a:lnTo>
                  <a:lnTo>
                    <a:pt x="538" y="129"/>
                  </a:lnTo>
                  <a:lnTo>
                    <a:pt x="553" y="144"/>
                  </a:lnTo>
                  <a:lnTo>
                    <a:pt x="569" y="160"/>
                  </a:lnTo>
                  <a:lnTo>
                    <a:pt x="584" y="179"/>
                  </a:lnTo>
                  <a:lnTo>
                    <a:pt x="599" y="198"/>
                  </a:lnTo>
                  <a:lnTo>
                    <a:pt x="614" y="218"/>
                  </a:lnTo>
                  <a:lnTo>
                    <a:pt x="629" y="239"/>
                  </a:lnTo>
                  <a:lnTo>
                    <a:pt x="643" y="260"/>
                  </a:lnTo>
                  <a:lnTo>
                    <a:pt x="656" y="281"/>
                  </a:lnTo>
                  <a:lnTo>
                    <a:pt x="669" y="301"/>
                  </a:lnTo>
                  <a:lnTo>
                    <a:pt x="680" y="321"/>
                  </a:lnTo>
                  <a:lnTo>
                    <a:pt x="690" y="339"/>
                  </a:lnTo>
                  <a:lnTo>
                    <a:pt x="698" y="357"/>
                  </a:lnTo>
                  <a:lnTo>
                    <a:pt x="705" y="371"/>
                  </a:lnTo>
                  <a:lnTo>
                    <a:pt x="709" y="385"/>
                  </a:lnTo>
                  <a:lnTo>
                    <a:pt x="711" y="397"/>
                  </a:lnTo>
                  <a:lnTo>
                    <a:pt x="708" y="408"/>
                  </a:lnTo>
                  <a:lnTo>
                    <a:pt x="702" y="420"/>
                  </a:lnTo>
                  <a:lnTo>
                    <a:pt x="692" y="432"/>
                  </a:lnTo>
                  <a:lnTo>
                    <a:pt x="680" y="443"/>
                  </a:lnTo>
                  <a:lnTo>
                    <a:pt x="666" y="454"/>
                  </a:lnTo>
                  <a:lnTo>
                    <a:pt x="650" y="465"/>
                  </a:lnTo>
                  <a:lnTo>
                    <a:pt x="633" y="476"/>
                  </a:lnTo>
                  <a:lnTo>
                    <a:pt x="615" y="488"/>
                  </a:lnTo>
                  <a:lnTo>
                    <a:pt x="597" y="499"/>
                  </a:lnTo>
                  <a:lnTo>
                    <a:pt x="579" y="510"/>
                  </a:lnTo>
                  <a:lnTo>
                    <a:pt x="562" y="520"/>
                  </a:lnTo>
                  <a:lnTo>
                    <a:pt x="546" y="531"/>
                  </a:lnTo>
                  <a:lnTo>
                    <a:pt x="532" y="542"/>
                  </a:lnTo>
                  <a:lnTo>
                    <a:pt x="520" y="554"/>
                  </a:lnTo>
                  <a:lnTo>
                    <a:pt x="510" y="565"/>
                  </a:lnTo>
                  <a:lnTo>
                    <a:pt x="501" y="575"/>
                  </a:lnTo>
                  <a:lnTo>
                    <a:pt x="489" y="584"/>
                  </a:lnTo>
                  <a:lnTo>
                    <a:pt x="476" y="592"/>
                  </a:lnTo>
                  <a:lnTo>
                    <a:pt x="461" y="599"/>
                  </a:lnTo>
                  <a:lnTo>
                    <a:pt x="444" y="605"/>
                  </a:lnTo>
                  <a:lnTo>
                    <a:pt x="425" y="610"/>
                  </a:lnTo>
                  <a:lnTo>
                    <a:pt x="406" y="613"/>
                  </a:lnTo>
                  <a:lnTo>
                    <a:pt x="386" y="616"/>
                  </a:lnTo>
                  <a:lnTo>
                    <a:pt x="365" y="617"/>
                  </a:lnTo>
                  <a:lnTo>
                    <a:pt x="344" y="618"/>
                  </a:lnTo>
                  <a:lnTo>
                    <a:pt x="323" y="618"/>
                  </a:lnTo>
                  <a:lnTo>
                    <a:pt x="302" y="617"/>
                  </a:lnTo>
                  <a:lnTo>
                    <a:pt x="280" y="615"/>
                  </a:lnTo>
                  <a:lnTo>
                    <a:pt x="260" y="612"/>
                  </a:lnTo>
                  <a:lnTo>
                    <a:pt x="241" y="608"/>
                  </a:lnTo>
                  <a:lnTo>
                    <a:pt x="222" y="604"/>
                  </a:lnTo>
                  <a:lnTo>
                    <a:pt x="205" y="598"/>
                  </a:lnTo>
                  <a:lnTo>
                    <a:pt x="187" y="590"/>
                  </a:lnTo>
                  <a:lnTo>
                    <a:pt x="169" y="578"/>
                  </a:lnTo>
                  <a:lnTo>
                    <a:pt x="152" y="565"/>
                  </a:lnTo>
                  <a:lnTo>
                    <a:pt x="135" y="550"/>
                  </a:lnTo>
                  <a:lnTo>
                    <a:pt x="119" y="533"/>
                  </a:lnTo>
                  <a:lnTo>
                    <a:pt x="103" y="515"/>
                  </a:lnTo>
                  <a:lnTo>
                    <a:pt x="88" y="495"/>
                  </a:lnTo>
                  <a:lnTo>
                    <a:pt x="74" y="474"/>
                  </a:lnTo>
                  <a:lnTo>
                    <a:pt x="60" y="453"/>
                  </a:lnTo>
                  <a:lnTo>
                    <a:pt x="47" y="431"/>
                  </a:lnTo>
                  <a:lnTo>
                    <a:pt x="36" y="408"/>
                  </a:lnTo>
                  <a:lnTo>
                    <a:pt x="26" y="386"/>
                  </a:lnTo>
                  <a:lnTo>
                    <a:pt x="16" y="363"/>
                  </a:lnTo>
                  <a:lnTo>
                    <a:pt x="7" y="340"/>
                  </a:lnTo>
                  <a:lnTo>
                    <a:pt x="0" y="319"/>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92" name="Freeform 29"/>
            <p:cNvSpPr/>
            <p:nvPr/>
          </p:nvSpPr>
          <p:spPr bwMode="auto">
            <a:xfrm>
              <a:off x="5291138" y="4603044"/>
              <a:ext cx="1090613" cy="941388"/>
            </a:xfrm>
            <a:custGeom>
              <a:avLst/>
              <a:gdLst/>
              <a:ahLst/>
              <a:cxnLst>
                <a:cxn ang="0">
                  <a:pos x="174" y="33"/>
                </a:cxn>
                <a:cxn ang="0">
                  <a:pos x="235" y="8"/>
                </a:cxn>
                <a:cxn ang="0">
                  <a:pos x="290" y="0"/>
                </a:cxn>
                <a:cxn ang="0">
                  <a:pos x="338" y="6"/>
                </a:cxn>
                <a:cxn ang="0">
                  <a:pos x="380" y="22"/>
                </a:cxn>
                <a:cxn ang="0">
                  <a:pos x="418" y="44"/>
                </a:cxn>
                <a:cxn ang="0">
                  <a:pos x="451" y="68"/>
                </a:cxn>
                <a:cxn ang="0">
                  <a:pos x="480" y="89"/>
                </a:cxn>
                <a:cxn ang="0">
                  <a:pos x="507" y="107"/>
                </a:cxn>
                <a:cxn ang="0">
                  <a:pos x="535" y="133"/>
                </a:cxn>
                <a:cxn ang="0">
                  <a:pos x="565" y="167"/>
                </a:cxn>
                <a:cxn ang="0">
                  <a:pos x="594" y="205"/>
                </a:cxn>
                <a:cxn ang="0">
                  <a:pos x="622" y="246"/>
                </a:cxn>
                <a:cxn ang="0">
                  <a:pos x="647" y="286"/>
                </a:cxn>
                <a:cxn ang="0">
                  <a:pos x="667" y="323"/>
                </a:cxn>
                <a:cxn ang="0">
                  <a:pos x="682" y="354"/>
                </a:cxn>
                <a:cxn ang="0">
                  <a:pos x="687" y="378"/>
                </a:cxn>
                <a:cxn ang="0">
                  <a:pos x="679" y="401"/>
                </a:cxn>
                <a:cxn ang="0">
                  <a:pos x="658" y="423"/>
                </a:cxn>
                <a:cxn ang="0">
                  <a:pos x="629" y="445"/>
                </a:cxn>
                <a:cxn ang="0">
                  <a:pos x="595" y="467"/>
                </a:cxn>
                <a:cxn ang="0">
                  <a:pos x="560" y="488"/>
                </a:cxn>
                <a:cxn ang="0">
                  <a:pos x="528" y="509"/>
                </a:cxn>
                <a:cxn ang="0">
                  <a:pos x="503" y="530"/>
                </a:cxn>
                <a:cxn ang="0">
                  <a:pos x="484" y="552"/>
                </a:cxn>
                <a:cxn ang="0">
                  <a:pos x="460" y="568"/>
                </a:cxn>
                <a:cxn ang="0">
                  <a:pos x="429" y="580"/>
                </a:cxn>
                <a:cxn ang="0">
                  <a:pos x="393" y="588"/>
                </a:cxn>
                <a:cxn ang="0">
                  <a:pos x="353" y="593"/>
                </a:cxn>
                <a:cxn ang="0">
                  <a:pos x="312" y="593"/>
                </a:cxn>
                <a:cxn ang="0">
                  <a:pos x="271" y="590"/>
                </a:cxn>
                <a:cxn ang="0">
                  <a:pos x="232" y="583"/>
                </a:cxn>
                <a:cxn ang="0">
                  <a:pos x="197" y="574"/>
                </a:cxn>
                <a:cxn ang="0">
                  <a:pos x="164" y="556"/>
                </a:cxn>
                <a:cxn ang="0">
                  <a:pos x="132" y="529"/>
                </a:cxn>
                <a:cxn ang="0">
                  <a:pos x="102" y="496"/>
                </a:cxn>
                <a:cxn ang="0">
                  <a:pos x="73" y="458"/>
                </a:cxn>
                <a:cxn ang="0">
                  <a:pos x="49" y="417"/>
                </a:cxn>
                <a:cxn ang="0">
                  <a:pos x="27" y="374"/>
                </a:cxn>
                <a:cxn ang="0">
                  <a:pos x="9" y="331"/>
                </a:cxn>
                <a:cxn ang="0">
                  <a:pos x="1" y="308"/>
                </a:cxn>
                <a:cxn ang="0">
                  <a:pos x="0" y="305"/>
                </a:cxn>
                <a:cxn ang="0">
                  <a:pos x="0" y="300"/>
                </a:cxn>
                <a:cxn ang="0">
                  <a:pos x="0" y="287"/>
                </a:cxn>
                <a:cxn ang="0">
                  <a:pos x="4" y="263"/>
                </a:cxn>
                <a:cxn ang="0">
                  <a:pos x="11" y="231"/>
                </a:cxn>
                <a:cxn ang="0">
                  <a:pos x="24" y="193"/>
                </a:cxn>
                <a:cxn ang="0">
                  <a:pos x="45" y="152"/>
                </a:cxn>
                <a:cxn ang="0">
                  <a:pos x="75" y="111"/>
                </a:cxn>
                <a:cxn ang="0">
                  <a:pos x="115" y="71"/>
                </a:cxn>
              </a:cxnLst>
              <a:rect l="0" t="0" r="r" b="b"/>
              <a:pathLst>
                <a:path w="687" h="593">
                  <a:moveTo>
                    <a:pt x="140" y="53"/>
                  </a:moveTo>
                  <a:lnTo>
                    <a:pt x="174" y="33"/>
                  </a:lnTo>
                  <a:lnTo>
                    <a:pt x="205" y="18"/>
                  </a:lnTo>
                  <a:lnTo>
                    <a:pt x="235" y="8"/>
                  </a:lnTo>
                  <a:lnTo>
                    <a:pt x="263" y="2"/>
                  </a:lnTo>
                  <a:lnTo>
                    <a:pt x="290" y="0"/>
                  </a:lnTo>
                  <a:lnTo>
                    <a:pt x="315" y="2"/>
                  </a:lnTo>
                  <a:lnTo>
                    <a:pt x="338" y="6"/>
                  </a:lnTo>
                  <a:lnTo>
                    <a:pt x="360" y="13"/>
                  </a:lnTo>
                  <a:lnTo>
                    <a:pt x="380" y="22"/>
                  </a:lnTo>
                  <a:lnTo>
                    <a:pt x="400" y="33"/>
                  </a:lnTo>
                  <a:lnTo>
                    <a:pt x="418" y="44"/>
                  </a:lnTo>
                  <a:lnTo>
                    <a:pt x="435" y="56"/>
                  </a:lnTo>
                  <a:lnTo>
                    <a:pt x="451" y="68"/>
                  </a:lnTo>
                  <a:lnTo>
                    <a:pt x="466" y="79"/>
                  </a:lnTo>
                  <a:lnTo>
                    <a:pt x="480" y="89"/>
                  </a:lnTo>
                  <a:lnTo>
                    <a:pt x="493" y="98"/>
                  </a:lnTo>
                  <a:lnTo>
                    <a:pt x="507" y="107"/>
                  </a:lnTo>
                  <a:lnTo>
                    <a:pt x="521" y="120"/>
                  </a:lnTo>
                  <a:lnTo>
                    <a:pt x="535" y="133"/>
                  </a:lnTo>
                  <a:lnTo>
                    <a:pt x="550" y="149"/>
                  </a:lnTo>
                  <a:lnTo>
                    <a:pt x="565" y="167"/>
                  </a:lnTo>
                  <a:lnTo>
                    <a:pt x="580" y="186"/>
                  </a:lnTo>
                  <a:lnTo>
                    <a:pt x="594" y="205"/>
                  </a:lnTo>
                  <a:lnTo>
                    <a:pt x="609" y="225"/>
                  </a:lnTo>
                  <a:lnTo>
                    <a:pt x="622" y="246"/>
                  </a:lnTo>
                  <a:lnTo>
                    <a:pt x="635" y="266"/>
                  </a:lnTo>
                  <a:lnTo>
                    <a:pt x="647" y="286"/>
                  </a:lnTo>
                  <a:lnTo>
                    <a:pt x="657" y="305"/>
                  </a:lnTo>
                  <a:lnTo>
                    <a:pt x="667" y="323"/>
                  </a:lnTo>
                  <a:lnTo>
                    <a:pt x="675" y="339"/>
                  </a:lnTo>
                  <a:lnTo>
                    <a:pt x="682" y="354"/>
                  </a:lnTo>
                  <a:lnTo>
                    <a:pt x="686" y="367"/>
                  </a:lnTo>
                  <a:lnTo>
                    <a:pt x="687" y="378"/>
                  </a:lnTo>
                  <a:lnTo>
                    <a:pt x="685" y="390"/>
                  </a:lnTo>
                  <a:lnTo>
                    <a:pt x="679" y="401"/>
                  </a:lnTo>
                  <a:lnTo>
                    <a:pt x="670" y="412"/>
                  </a:lnTo>
                  <a:lnTo>
                    <a:pt x="658" y="423"/>
                  </a:lnTo>
                  <a:lnTo>
                    <a:pt x="644" y="434"/>
                  </a:lnTo>
                  <a:lnTo>
                    <a:pt x="629" y="445"/>
                  </a:lnTo>
                  <a:lnTo>
                    <a:pt x="613" y="456"/>
                  </a:lnTo>
                  <a:lnTo>
                    <a:pt x="595" y="467"/>
                  </a:lnTo>
                  <a:lnTo>
                    <a:pt x="577" y="477"/>
                  </a:lnTo>
                  <a:lnTo>
                    <a:pt x="560" y="488"/>
                  </a:lnTo>
                  <a:lnTo>
                    <a:pt x="544" y="498"/>
                  </a:lnTo>
                  <a:lnTo>
                    <a:pt x="528" y="509"/>
                  </a:lnTo>
                  <a:lnTo>
                    <a:pt x="514" y="519"/>
                  </a:lnTo>
                  <a:lnTo>
                    <a:pt x="503" y="530"/>
                  </a:lnTo>
                  <a:lnTo>
                    <a:pt x="493" y="541"/>
                  </a:lnTo>
                  <a:lnTo>
                    <a:pt x="484" y="552"/>
                  </a:lnTo>
                  <a:lnTo>
                    <a:pt x="473" y="560"/>
                  </a:lnTo>
                  <a:lnTo>
                    <a:pt x="460" y="568"/>
                  </a:lnTo>
                  <a:lnTo>
                    <a:pt x="445" y="575"/>
                  </a:lnTo>
                  <a:lnTo>
                    <a:pt x="429" y="580"/>
                  </a:lnTo>
                  <a:lnTo>
                    <a:pt x="411" y="585"/>
                  </a:lnTo>
                  <a:lnTo>
                    <a:pt x="393" y="588"/>
                  </a:lnTo>
                  <a:lnTo>
                    <a:pt x="373" y="591"/>
                  </a:lnTo>
                  <a:lnTo>
                    <a:pt x="353" y="593"/>
                  </a:lnTo>
                  <a:lnTo>
                    <a:pt x="332" y="593"/>
                  </a:lnTo>
                  <a:lnTo>
                    <a:pt x="312" y="593"/>
                  </a:lnTo>
                  <a:lnTo>
                    <a:pt x="291" y="591"/>
                  </a:lnTo>
                  <a:lnTo>
                    <a:pt x="271" y="590"/>
                  </a:lnTo>
                  <a:lnTo>
                    <a:pt x="251" y="587"/>
                  </a:lnTo>
                  <a:lnTo>
                    <a:pt x="232" y="583"/>
                  </a:lnTo>
                  <a:lnTo>
                    <a:pt x="214" y="579"/>
                  </a:lnTo>
                  <a:lnTo>
                    <a:pt x="197" y="574"/>
                  </a:lnTo>
                  <a:lnTo>
                    <a:pt x="180" y="565"/>
                  </a:lnTo>
                  <a:lnTo>
                    <a:pt x="164" y="556"/>
                  </a:lnTo>
                  <a:lnTo>
                    <a:pt x="148" y="543"/>
                  </a:lnTo>
                  <a:lnTo>
                    <a:pt x="132" y="529"/>
                  </a:lnTo>
                  <a:lnTo>
                    <a:pt x="117" y="513"/>
                  </a:lnTo>
                  <a:lnTo>
                    <a:pt x="102" y="496"/>
                  </a:lnTo>
                  <a:lnTo>
                    <a:pt x="87" y="477"/>
                  </a:lnTo>
                  <a:lnTo>
                    <a:pt x="73" y="458"/>
                  </a:lnTo>
                  <a:lnTo>
                    <a:pt x="61" y="438"/>
                  </a:lnTo>
                  <a:lnTo>
                    <a:pt x="49" y="417"/>
                  </a:lnTo>
                  <a:lnTo>
                    <a:pt x="37" y="396"/>
                  </a:lnTo>
                  <a:lnTo>
                    <a:pt x="27" y="374"/>
                  </a:lnTo>
                  <a:lnTo>
                    <a:pt x="18" y="353"/>
                  </a:lnTo>
                  <a:lnTo>
                    <a:pt x="9" y="331"/>
                  </a:lnTo>
                  <a:lnTo>
                    <a:pt x="2" y="311"/>
                  </a:lnTo>
                  <a:lnTo>
                    <a:pt x="1" y="308"/>
                  </a:lnTo>
                  <a:lnTo>
                    <a:pt x="1" y="307"/>
                  </a:lnTo>
                  <a:lnTo>
                    <a:pt x="0" y="305"/>
                  </a:lnTo>
                  <a:lnTo>
                    <a:pt x="0" y="303"/>
                  </a:lnTo>
                  <a:lnTo>
                    <a:pt x="0" y="300"/>
                  </a:lnTo>
                  <a:lnTo>
                    <a:pt x="0" y="295"/>
                  </a:lnTo>
                  <a:lnTo>
                    <a:pt x="0" y="287"/>
                  </a:lnTo>
                  <a:lnTo>
                    <a:pt x="1" y="276"/>
                  </a:lnTo>
                  <a:lnTo>
                    <a:pt x="4" y="263"/>
                  </a:lnTo>
                  <a:lnTo>
                    <a:pt x="7" y="248"/>
                  </a:lnTo>
                  <a:lnTo>
                    <a:pt x="11" y="231"/>
                  </a:lnTo>
                  <a:lnTo>
                    <a:pt x="17" y="212"/>
                  </a:lnTo>
                  <a:lnTo>
                    <a:pt x="24" y="193"/>
                  </a:lnTo>
                  <a:lnTo>
                    <a:pt x="34" y="173"/>
                  </a:lnTo>
                  <a:lnTo>
                    <a:pt x="45" y="152"/>
                  </a:lnTo>
                  <a:lnTo>
                    <a:pt x="58" y="132"/>
                  </a:lnTo>
                  <a:lnTo>
                    <a:pt x="75" y="111"/>
                  </a:lnTo>
                  <a:lnTo>
                    <a:pt x="94" y="91"/>
                  </a:lnTo>
                  <a:lnTo>
                    <a:pt x="115" y="71"/>
                  </a:lnTo>
                  <a:lnTo>
                    <a:pt x="140" y="53"/>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93" name="Freeform 30"/>
            <p:cNvSpPr/>
            <p:nvPr/>
          </p:nvSpPr>
          <p:spPr bwMode="auto">
            <a:xfrm>
              <a:off x="5308601" y="4630032"/>
              <a:ext cx="1055688" cy="900113"/>
            </a:xfrm>
            <a:custGeom>
              <a:avLst/>
              <a:gdLst/>
              <a:ahLst/>
              <a:cxnLst>
                <a:cxn ang="0">
                  <a:pos x="167" y="27"/>
                </a:cxn>
                <a:cxn ang="0">
                  <a:pos x="224" y="6"/>
                </a:cxn>
                <a:cxn ang="0">
                  <a:pos x="275" y="0"/>
                </a:cxn>
                <a:cxn ang="0">
                  <a:pos x="322" y="5"/>
                </a:cxn>
                <a:cxn ang="0">
                  <a:pos x="365" y="19"/>
                </a:cxn>
                <a:cxn ang="0">
                  <a:pos x="402" y="39"/>
                </a:cxn>
                <a:cxn ang="0">
                  <a:pos x="435" y="60"/>
                </a:cxn>
                <a:cxn ang="0">
                  <a:pos x="464" y="80"/>
                </a:cxn>
                <a:cxn ang="0">
                  <a:pos x="491" y="97"/>
                </a:cxn>
                <a:cxn ang="0">
                  <a:pos x="518" y="123"/>
                </a:cxn>
                <a:cxn ang="0">
                  <a:pos x="547" y="155"/>
                </a:cxn>
                <a:cxn ang="0">
                  <a:pos x="575" y="192"/>
                </a:cxn>
                <a:cxn ang="0">
                  <a:pos x="602" y="231"/>
                </a:cxn>
                <a:cxn ang="0">
                  <a:pos x="626" y="270"/>
                </a:cxn>
                <a:cxn ang="0">
                  <a:pos x="645" y="306"/>
                </a:cxn>
                <a:cxn ang="0">
                  <a:pos x="659" y="336"/>
                </a:cxn>
                <a:cxn ang="0">
                  <a:pos x="665" y="359"/>
                </a:cxn>
                <a:cxn ang="0">
                  <a:pos x="657" y="381"/>
                </a:cxn>
                <a:cxn ang="0">
                  <a:pos x="637" y="403"/>
                </a:cxn>
                <a:cxn ang="0">
                  <a:pos x="608" y="424"/>
                </a:cxn>
                <a:cxn ang="0">
                  <a:pos x="576" y="444"/>
                </a:cxn>
                <a:cxn ang="0">
                  <a:pos x="542" y="465"/>
                </a:cxn>
                <a:cxn ang="0">
                  <a:pos x="511" y="486"/>
                </a:cxn>
                <a:cxn ang="0">
                  <a:pos x="487" y="506"/>
                </a:cxn>
                <a:cxn ang="0">
                  <a:pos x="469" y="527"/>
                </a:cxn>
                <a:cxn ang="0">
                  <a:pos x="445" y="543"/>
                </a:cxn>
                <a:cxn ang="0">
                  <a:pos x="415" y="555"/>
                </a:cxn>
                <a:cxn ang="0">
                  <a:pos x="380" y="562"/>
                </a:cxn>
                <a:cxn ang="0">
                  <a:pos x="341" y="566"/>
                </a:cxn>
                <a:cxn ang="0">
                  <a:pos x="302" y="566"/>
                </a:cxn>
                <a:cxn ang="0">
                  <a:pos x="262" y="563"/>
                </a:cxn>
                <a:cxn ang="0">
                  <a:pos x="225" y="558"/>
                </a:cxn>
                <a:cxn ang="0">
                  <a:pos x="191" y="548"/>
                </a:cxn>
                <a:cxn ang="0">
                  <a:pos x="158" y="531"/>
                </a:cxn>
                <a:cxn ang="0">
                  <a:pos x="127" y="505"/>
                </a:cxn>
                <a:cxn ang="0">
                  <a:pos x="98" y="473"/>
                </a:cxn>
                <a:cxn ang="0">
                  <a:pos x="71" y="436"/>
                </a:cxn>
                <a:cxn ang="0">
                  <a:pos x="47" y="397"/>
                </a:cxn>
                <a:cxn ang="0">
                  <a:pos x="26" y="355"/>
                </a:cxn>
                <a:cxn ang="0">
                  <a:pos x="9" y="313"/>
                </a:cxn>
                <a:cxn ang="0">
                  <a:pos x="1" y="291"/>
                </a:cxn>
                <a:cxn ang="0">
                  <a:pos x="0" y="288"/>
                </a:cxn>
                <a:cxn ang="0">
                  <a:pos x="0" y="283"/>
                </a:cxn>
                <a:cxn ang="0">
                  <a:pos x="0" y="269"/>
                </a:cxn>
                <a:cxn ang="0">
                  <a:pos x="3" y="246"/>
                </a:cxn>
                <a:cxn ang="0">
                  <a:pos x="11" y="214"/>
                </a:cxn>
                <a:cxn ang="0">
                  <a:pos x="23" y="177"/>
                </a:cxn>
                <a:cxn ang="0">
                  <a:pos x="43" y="138"/>
                </a:cxn>
                <a:cxn ang="0">
                  <a:pos x="72" y="99"/>
                </a:cxn>
                <a:cxn ang="0">
                  <a:pos x="112" y="61"/>
                </a:cxn>
              </a:cxnLst>
              <a:rect l="0" t="0" r="r" b="b"/>
              <a:pathLst>
                <a:path w="665" h="567">
                  <a:moveTo>
                    <a:pt x="136" y="44"/>
                  </a:moveTo>
                  <a:lnTo>
                    <a:pt x="167" y="27"/>
                  </a:lnTo>
                  <a:lnTo>
                    <a:pt x="196" y="15"/>
                  </a:lnTo>
                  <a:lnTo>
                    <a:pt x="224" y="6"/>
                  </a:lnTo>
                  <a:lnTo>
                    <a:pt x="250" y="1"/>
                  </a:lnTo>
                  <a:lnTo>
                    <a:pt x="275" y="0"/>
                  </a:lnTo>
                  <a:lnTo>
                    <a:pt x="299" y="1"/>
                  </a:lnTo>
                  <a:lnTo>
                    <a:pt x="322" y="5"/>
                  </a:lnTo>
                  <a:lnTo>
                    <a:pt x="344" y="11"/>
                  </a:lnTo>
                  <a:lnTo>
                    <a:pt x="365" y="19"/>
                  </a:lnTo>
                  <a:lnTo>
                    <a:pt x="384" y="28"/>
                  </a:lnTo>
                  <a:lnTo>
                    <a:pt x="402" y="39"/>
                  </a:lnTo>
                  <a:lnTo>
                    <a:pt x="419" y="49"/>
                  </a:lnTo>
                  <a:lnTo>
                    <a:pt x="435" y="60"/>
                  </a:lnTo>
                  <a:lnTo>
                    <a:pt x="450" y="70"/>
                  </a:lnTo>
                  <a:lnTo>
                    <a:pt x="464" y="80"/>
                  </a:lnTo>
                  <a:lnTo>
                    <a:pt x="477" y="88"/>
                  </a:lnTo>
                  <a:lnTo>
                    <a:pt x="491" y="97"/>
                  </a:lnTo>
                  <a:lnTo>
                    <a:pt x="504" y="109"/>
                  </a:lnTo>
                  <a:lnTo>
                    <a:pt x="518" y="123"/>
                  </a:lnTo>
                  <a:lnTo>
                    <a:pt x="532" y="138"/>
                  </a:lnTo>
                  <a:lnTo>
                    <a:pt x="547" y="155"/>
                  </a:lnTo>
                  <a:lnTo>
                    <a:pt x="561" y="173"/>
                  </a:lnTo>
                  <a:lnTo>
                    <a:pt x="575" y="192"/>
                  </a:lnTo>
                  <a:lnTo>
                    <a:pt x="589" y="211"/>
                  </a:lnTo>
                  <a:lnTo>
                    <a:pt x="602" y="231"/>
                  </a:lnTo>
                  <a:lnTo>
                    <a:pt x="614" y="250"/>
                  </a:lnTo>
                  <a:lnTo>
                    <a:pt x="626" y="270"/>
                  </a:lnTo>
                  <a:lnTo>
                    <a:pt x="636" y="288"/>
                  </a:lnTo>
                  <a:lnTo>
                    <a:pt x="645" y="306"/>
                  </a:lnTo>
                  <a:lnTo>
                    <a:pt x="653" y="322"/>
                  </a:lnTo>
                  <a:lnTo>
                    <a:pt x="659" y="336"/>
                  </a:lnTo>
                  <a:lnTo>
                    <a:pt x="664" y="348"/>
                  </a:lnTo>
                  <a:lnTo>
                    <a:pt x="665" y="359"/>
                  </a:lnTo>
                  <a:lnTo>
                    <a:pt x="663" y="370"/>
                  </a:lnTo>
                  <a:lnTo>
                    <a:pt x="657" y="381"/>
                  </a:lnTo>
                  <a:lnTo>
                    <a:pt x="648" y="392"/>
                  </a:lnTo>
                  <a:lnTo>
                    <a:pt x="637" y="403"/>
                  </a:lnTo>
                  <a:lnTo>
                    <a:pt x="623" y="413"/>
                  </a:lnTo>
                  <a:lnTo>
                    <a:pt x="608" y="424"/>
                  </a:lnTo>
                  <a:lnTo>
                    <a:pt x="592" y="434"/>
                  </a:lnTo>
                  <a:lnTo>
                    <a:pt x="576" y="444"/>
                  </a:lnTo>
                  <a:lnTo>
                    <a:pt x="559" y="455"/>
                  </a:lnTo>
                  <a:lnTo>
                    <a:pt x="542" y="465"/>
                  </a:lnTo>
                  <a:lnTo>
                    <a:pt x="526" y="475"/>
                  </a:lnTo>
                  <a:lnTo>
                    <a:pt x="511" y="486"/>
                  </a:lnTo>
                  <a:lnTo>
                    <a:pt x="497" y="496"/>
                  </a:lnTo>
                  <a:lnTo>
                    <a:pt x="487" y="506"/>
                  </a:lnTo>
                  <a:lnTo>
                    <a:pt x="477" y="517"/>
                  </a:lnTo>
                  <a:lnTo>
                    <a:pt x="469" y="527"/>
                  </a:lnTo>
                  <a:lnTo>
                    <a:pt x="458" y="535"/>
                  </a:lnTo>
                  <a:lnTo>
                    <a:pt x="445" y="543"/>
                  </a:lnTo>
                  <a:lnTo>
                    <a:pt x="431" y="550"/>
                  </a:lnTo>
                  <a:lnTo>
                    <a:pt x="415" y="555"/>
                  </a:lnTo>
                  <a:lnTo>
                    <a:pt x="398" y="559"/>
                  </a:lnTo>
                  <a:lnTo>
                    <a:pt x="380" y="562"/>
                  </a:lnTo>
                  <a:lnTo>
                    <a:pt x="361" y="565"/>
                  </a:lnTo>
                  <a:lnTo>
                    <a:pt x="341" y="566"/>
                  </a:lnTo>
                  <a:lnTo>
                    <a:pt x="322" y="567"/>
                  </a:lnTo>
                  <a:lnTo>
                    <a:pt x="302" y="566"/>
                  </a:lnTo>
                  <a:lnTo>
                    <a:pt x="282" y="566"/>
                  </a:lnTo>
                  <a:lnTo>
                    <a:pt x="262" y="563"/>
                  </a:lnTo>
                  <a:lnTo>
                    <a:pt x="243" y="561"/>
                  </a:lnTo>
                  <a:lnTo>
                    <a:pt x="225" y="558"/>
                  </a:lnTo>
                  <a:lnTo>
                    <a:pt x="207" y="554"/>
                  </a:lnTo>
                  <a:lnTo>
                    <a:pt x="191" y="548"/>
                  </a:lnTo>
                  <a:lnTo>
                    <a:pt x="175" y="540"/>
                  </a:lnTo>
                  <a:lnTo>
                    <a:pt x="158" y="531"/>
                  </a:lnTo>
                  <a:lnTo>
                    <a:pt x="143" y="519"/>
                  </a:lnTo>
                  <a:lnTo>
                    <a:pt x="127" y="505"/>
                  </a:lnTo>
                  <a:lnTo>
                    <a:pt x="112" y="490"/>
                  </a:lnTo>
                  <a:lnTo>
                    <a:pt x="98" y="473"/>
                  </a:lnTo>
                  <a:lnTo>
                    <a:pt x="84" y="455"/>
                  </a:lnTo>
                  <a:lnTo>
                    <a:pt x="71" y="436"/>
                  </a:lnTo>
                  <a:lnTo>
                    <a:pt x="59" y="417"/>
                  </a:lnTo>
                  <a:lnTo>
                    <a:pt x="47" y="397"/>
                  </a:lnTo>
                  <a:lnTo>
                    <a:pt x="36" y="376"/>
                  </a:lnTo>
                  <a:lnTo>
                    <a:pt x="26" y="355"/>
                  </a:lnTo>
                  <a:lnTo>
                    <a:pt x="17" y="334"/>
                  </a:lnTo>
                  <a:lnTo>
                    <a:pt x="9" y="313"/>
                  </a:lnTo>
                  <a:lnTo>
                    <a:pt x="2" y="293"/>
                  </a:lnTo>
                  <a:lnTo>
                    <a:pt x="1" y="291"/>
                  </a:lnTo>
                  <a:lnTo>
                    <a:pt x="1" y="290"/>
                  </a:lnTo>
                  <a:lnTo>
                    <a:pt x="0" y="288"/>
                  </a:lnTo>
                  <a:lnTo>
                    <a:pt x="0" y="286"/>
                  </a:lnTo>
                  <a:lnTo>
                    <a:pt x="0" y="283"/>
                  </a:lnTo>
                  <a:lnTo>
                    <a:pt x="0" y="278"/>
                  </a:lnTo>
                  <a:lnTo>
                    <a:pt x="0" y="269"/>
                  </a:lnTo>
                  <a:lnTo>
                    <a:pt x="1" y="259"/>
                  </a:lnTo>
                  <a:lnTo>
                    <a:pt x="3" y="246"/>
                  </a:lnTo>
                  <a:lnTo>
                    <a:pt x="7" y="231"/>
                  </a:lnTo>
                  <a:lnTo>
                    <a:pt x="11" y="214"/>
                  </a:lnTo>
                  <a:lnTo>
                    <a:pt x="16" y="196"/>
                  </a:lnTo>
                  <a:lnTo>
                    <a:pt x="23" y="177"/>
                  </a:lnTo>
                  <a:lnTo>
                    <a:pt x="32" y="158"/>
                  </a:lnTo>
                  <a:lnTo>
                    <a:pt x="43" y="138"/>
                  </a:lnTo>
                  <a:lnTo>
                    <a:pt x="57" y="118"/>
                  </a:lnTo>
                  <a:lnTo>
                    <a:pt x="72" y="99"/>
                  </a:lnTo>
                  <a:lnTo>
                    <a:pt x="91" y="80"/>
                  </a:lnTo>
                  <a:lnTo>
                    <a:pt x="112" y="61"/>
                  </a:lnTo>
                  <a:lnTo>
                    <a:pt x="136" y="44"/>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94" name="Freeform 31"/>
            <p:cNvSpPr/>
            <p:nvPr/>
          </p:nvSpPr>
          <p:spPr bwMode="auto">
            <a:xfrm>
              <a:off x="5326063" y="4655432"/>
              <a:ext cx="1020763" cy="860425"/>
            </a:xfrm>
            <a:custGeom>
              <a:avLst/>
              <a:gdLst/>
              <a:ahLst/>
              <a:cxnLst>
                <a:cxn ang="0">
                  <a:pos x="159" y="23"/>
                </a:cxn>
                <a:cxn ang="0">
                  <a:pos x="212" y="5"/>
                </a:cxn>
                <a:cxn ang="0">
                  <a:pos x="261" y="0"/>
                </a:cxn>
                <a:cxn ang="0">
                  <a:pos x="307" y="5"/>
                </a:cxn>
                <a:cxn ang="0">
                  <a:pos x="349" y="17"/>
                </a:cxn>
                <a:cxn ang="0">
                  <a:pos x="386" y="34"/>
                </a:cxn>
                <a:cxn ang="0">
                  <a:pos x="420" y="53"/>
                </a:cxn>
                <a:cxn ang="0">
                  <a:pos x="449" y="71"/>
                </a:cxn>
                <a:cxn ang="0">
                  <a:pos x="474" y="88"/>
                </a:cxn>
                <a:cxn ang="0">
                  <a:pos x="501" y="112"/>
                </a:cxn>
                <a:cxn ang="0">
                  <a:pos x="528" y="144"/>
                </a:cxn>
                <a:cxn ang="0">
                  <a:pos x="556" y="180"/>
                </a:cxn>
                <a:cxn ang="0">
                  <a:pos x="582" y="217"/>
                </a:cxn>
                <a:cxn ang="0">
                  <a:pos x="605" y="255"/>
                </a:cxn>
                <a:cxn ang="0">
                  <a:pos x="624" y="290"/>
                </a:cxn>
                <a:cxn ang="0">
                  <a:pos x="638" y="318"/>
                </a:cxn>
                <a:cxn ang="0">
                  <a:pos x="643" y="341"/>
                </a:cxn>
                <a:cxn ang="0">
                  <a:pos x="635" y="363"/>
                </a:cxn>
                <a:cxn ang="0">
                  <a:pos x="616" y="383"/>
                </a:cxn>
                <a:cxn ang="0">
                  <a:pos x="588" y="404"/>
                </a:cxn>
                <a:cxn ang="0">
                  <a:pos x="557" y="424"/>
                </a:cxn>
                <a:cxn ang="0">
                  <a:pos x="524" y="444"/>
                </a:cxn>
                <a:cxn ang="0">
                  <a:pos x="494" y="464"/>
                </a:cxn>
                <a:cxn ang="0">
                  <a:pos x="470" y="484"/>
                </a:cxn>
                <a:cxn ang="0">
                  <a:pos x="454" y="503"/>
                </a:cxn>
                <a:cxn ang="0">
                  <a:pos x="431" y="519"/>
                </a:cxn>
                <a:cxn ang="0">
                  <a:pos x="401" y="530"/>
                </a:cxn>
                <a:cxn ang="0">
                  <a:pos x="367" y="538"/>
                </a:cxn>
                <a:cxn ang="0">
                  <a:pos x="330" y="542"/>
                </a:cxn>
                <a:cxn ang="0">
                  <a:pos x="292" y="542"/>
                </a:cxn>
                <a:cxn ang="0">
                  <a:pos x="253" y="539"/>
                </a:cxn>
                <a:cxn ang="0">
                  <a:pos x="217" y="534"/>
                </a:cxn>
                <a:cxn ang="0">
                  <a:pos x="184" y="524"/>
                </a:cxn>
                <a:cxn ang="0">
                  <a:pos x="153" y="507"/>
                </a:cxn>
                <a:cxn ang="0">
                  <a:pos x="123" y="482"/>
                </a:cxn>
                <a:cxn ang="0">
                  <a:pos x="95" y="451"/>
                </a:cxn>
                <a:cxn ang="0">
                  <a:pos x="69" y="415"/>
                </a:cxn>
                <a:cxn ang="0">
                  <a:pos x="45" y="377"/>
                </a:cxn>
                <a:cxn ang="0">
                  <a:pos x="24" y="336"/>
                </a:cxn>
                <a:cxn ang="0">
                  <a:pos x="8" y="296"/>
                </a:cxn>
                <a:cxn ang="0">
                  <a:pos x="1" y="275"/>
                </a:cxn>
                <a:cxn ang="0">
                  <a:pos x="0" y="272"/>
                </a:cxn>
                <a:cxn ang="0">
                  <a:pos x="0" y="268"/>
                </a:cxn>
                <a:cxn ang="0">
                  <a:pos x="0" y="253"/>
                </a:cxn>
                <a:cxn ang="0">
                  <a:pos x="2" y="230"/>
                </a:cxn>
                <a:cxn ang="0">
                  <a:pos x="9" y="199"/>
                </a:cxn>
                <a:cxn ang="0">
                  <a:pos x="21" y="163"/>
                </a:cxn>
                <a:cxn ang="0">
                  <a:pos x="41" y="125"/>
                </a:cxn>
                <a:cxn ang="0">
                  <a:pos x="69" y="87"/>
                </a:cxn>
                <a:cxn ang="0">
                  <a:pos x="108" y="53"/>
                </a:cxn>
              </a:cxnLst>
              <a:rect l="0" t="0" r="r" b="b"/>
              <a:pathLst>
                <a:path w="643" h="542">
                  <a:moveTo>
                    <a:pt x="131" y="37"/>
                  </a:moveTo>
                  <a:lnTo>
                    <a:pt x="159" y="23"/>
                  </a:lnTo>
                  <a:lnTo>
                    <a:pt x="186" y="12"/>
                  </a:lnTo>
                  <a:lnTo>
                    <a:pt x="212" y="5"/>
                  </a:lnTo>
                  <a:lnTo>
                    <a:pt x="237" y="1"/>
                  </a:lnTo>
                  <a:lnTo>
                    <a:pt x="261" y="0"/>
                  </a:lnTo>
                  <a:lnTo>
                    <a:pt x="284" y="1"/>
                  </a:lnTo>
                  <a:lnTo>
                    <a:pt x="307" y="5"/>
                  </a:lnTo>
                  <a:lnTo>
                    <a:pt x="328" y="10"/>
                  </a:lnTo>
                  <a:lnTo>
                    <a:pt x="349" y="17"/>
                  </a:lnTo>
                  <a:lnTo>
                    <a:pt x="368" y="25"/>
                  </a:lnTo>
                  <a:lnTo>
                    <a:pt x="386" y="34"/>
                  </a:lnTo>
                  <a:lnTo>
                    <a:pt x="404" y="43"/>
                  </a:lnTo>
                  <a:lnTo>
                    <a:pt x="420" y="53"/>
                  </a:lnTo>
                  <a:lnTo>
                    <a:pt x="435" y="62"/>
                  </a:lnTo>
                  <a:lnTo>
                    <a:pt x="449" y="71"/>
                  </a:lnTo>
                  <a:lnTo>
                    <a:pt x="462" y="79"/>
                  </a:lnTo>
                  <a:lnTo>
                    <a:pt x="474" y="88"/>
                  </a:lnTo>
                  <a:lnTo>
                    <a:pt x="487" y="99"/>
                  </a:lnTo>
                  <a:lnTo>
                    <a:pt x="501" y="112"/>
                  </a:lnTo>
                  <a:lnTo>
                    <a:pt x="515" y="127"/>
                  </a:lnTo>
                  <a:lnTo>
                    <a:pt x="528" y="144"/>
                  </a:lnTo>
                  <a:lnTo>
                    <a:pt x="542" y="161"/>
                  </a:lnTo>
                  <a:lnTo>
                    <a:pt x="556" y="180"/>
                  </a:lnTo>
                  <a:lnTo>
                    <a:pt x="569" y="198"/>
                  </a:lnTo>
                  <a:lnTo>
                    <a:pt x="582" y="217"/>
                  </a:lnTo>
                  <a:lnTo>
                    <a:pt x="594" y="236"/>
                  </a:lnTo>
                  <a:lnTo>
                    <a:pt x="605" y="255"/>
                  </a:lnTo>
                  <a:lnTo>
                    <a:pt x="615" y="272"/>
                  </a:lnTo>
                  <a:lnTo>
                    <a:pt x="624" y="290"/>
                  </a:lnTo>
                  <a:lnTo>
                    <a:pt x="631" y="305"/>
                  </a:lnTo>
                  <a:lnTo>
                    <a:pt x="638" y="318"/>
                  </a:lnTo>
                  <a:lnTo>
                    <a:pt x="642" y="331"/>
                  </a:lnTo>
                  <a:lnTo>
                    <a:pt x="643" y="341"/>
                  </a:lnTo>
                  <a:lnTo>
                    <a:pt x="641" y="352"/>
                  </a:lnTo>
                  <a:lnTo>
                    <a:pt x="635" y="363"/>
                  </a:lnTo>
                  <a:lnTo>
                    <a:pt x="627" y="373"/>
                  </a:lnTo>
                  <a:lnTo>
                    <a:pt x="616" y="383"/>
                  </a:lnTo>
                  <a:lnTo>
                    <a:pt x="603" y="393"/>
                  </a:lnTo>
                  <a:lnTo>
                    <a:pt x="588" y="404"/>
                  </a:lnTo>
                  <a:lnTo>
                    <a:pt x="573" y="414"/>
                  </a:lnTo>
                  <a:lnTo>
                    <a:pt x="557" y="424"/>
                  </a:lnTo>
                  <a:lnTo>
                    <a:pt x="541" y="434"/>
                  </a:lnTo>
                  <a:lnTo>
                    <a:pt x="524" y="444"/>
                  </a:lnTo>
                  <a:lnTo>
                    <a:pt x="509" y="454"/>
                  </a:lnTo>
                  <a:lnTo>
                    <a:pt x="494" y="464"/>
                  </a:lnTo>
                  <a:lnTo>
                    <a:pt x="481" y="474"/>
                  </a:lnTo>
                  <a:lnTo>
                    <a:pt x="470" y="484"/>
                  </a:lnTo>
                  <a:lnTo>
                    <a:pt x="462" y="494"/>
                  </a:lnTo>
                  <a:lnTo>
                    <a:pt x="454" y="503"/>
                  </a:lnTo>
                  <a:lnTo>
                    <a:pt x="443" y="512"/>
                  </a:lnTo>
                  <a:lnTo>
                    <a:pt x="431" y="519"/>
                  </a:lnTo>
                  <a:lnTo>
                    <a:pt x="417" y="525"/>
                  </a:lnTo>
                  <a:lnTo>
                    <a:pt x="401" y="530"/>
                  </a:lnTo>
                  <a:lnTo>
                    <a:pt x="385" y="535"/>
                  </a:lnTo>
                  <a:lnTo>
                    <a:pt x="367" y="538"/>
                  </a:lnTo>
                  <a:lnTo>
                    <a:pt x="349" y="540"/>
                  </a:lnTo>
                  <a:lnTo>
                    <a:pt x="330" y="542"/>
                  </a:lnTo>
                  <a:lnTo>
                    <a:pt x="311" y="542"/>
                  </a:lnTo>
                  <a:lnTo>
                    <a:pt x="292" y="542"/>
                  </a:lnTo>
                  <a:lnTo>
                    <a:pt x="272" y="541"/>
                  </a:lnTo>
                  <a:lnTo>
                    <a:pt x="253" y="539"/>
                  </a:lnTo>
                  <a:lnTo>
                    <a:pt x="235" y="537"/>
                  </a:lnTo>
                  <a:lnTo>
                    <a:pt x="217" y="534"/>
                  </a:lnTo>
                  <a:lnTo>
                    <a:pt x="200" y="530"/>
                  </a:lnTo>
                  <a:lnTo>
                    <a:pt x="184" y="524"/>
                  </a:lnTo>
                  <a:lnTo>
                    <a:pt x="169" y="517"/>
                  </a:lnTo>
                  <a:lnTo>
                    <a:pt x="153" y="507"/>
                  </a:lnTo>
                  <a:lnTo>
                    <a:pt x="138" y="496"/>
                  </a:lnTo>
                  <a:lnTo>
                    <a:pt x="123" y="482"/>
                  </a:lnTo>
                  <a:lnTo>
                    <a:pt x="109" y="467"/>
                  </a:lnTo>
                  <a:lnTo>
                    <a:pt x="95" y="451"/>
                  </a:lnTo>
                  <a:lnTo>
                    <a:pt x="81" y="434"/>
                  </a:lnTo>
                  <a:lnTo>
                    <a:pt x="69" y="415"/>
                  </a:lnTo>
                  <a:lnTo>
                    <a:pt x="57" y="396"/>
                  </a:lnTo>
                  <a:lnTo>
                    <a:pt x="45" y="377"/>
                  </a:lnTo>
                  <a:lnTo>
                    <a:pt x="34" y="356"/>
                  </a:lnTo>
                  <a:lnTo>
                    <a:pt x="24" y="336"/>
                  </a:lnTo>
                  <a:lnTo>
                    <a:pt x="16" y="316"/>
                  </a:lnTo>
                  <a:lnTo>
                    <a:pt x="8" y="296"/>
                  </a:lnTo>
                  <a:lnTo>
                    <a:pt x="1" y="276"/>
                  </a:lnTo>
                  <a:lnTo>
                    <a:pt x="1" y="275"/>
                  </a:lnTo>
                  <a:lnTo>
                    <a:pt x="1" y="273"/>
                  </a:lnTo>
                  <a:lnTo>
                    <a:pt x="0" y="272"/>
                  </a:lnTo>
                  <a:lnTo>
                    <a:pt x="0" y="270"/>
                  </a:lnTo>
                  <a:lnTo>
                    <a:pt x="0" y="268"/>
                  </a:lnTo>
                  <a:lnTo>
                    <a:pt x="0" y="262"/>
                  </a:lnTo>
                  <a:lnTo>
                    <a:pt x="0" y="253"/>
                  </a:lnTo>
                  <a:lnTo>
                    <a:pt x="1" y="242"/>
                  </a:lnTo>
                  <a:lnTo>
                    <a:pt x="2" y="230"/>
                  </a:lnTo>
                  <a:lnTo>
                    <a:pt x="5" y="215"/>
                  </a:lnTo>
                  <a:lnTo>
                    <a:pt x="9" y="199"/>
                  </a:lnTo>
                  <a:lnTo>
                    <a:pt x="15" y="181"/>
                  </a:lnTo>
                  <a:lnTo>
                    <a:pt x="21" y="163"/>
                  </a:lnTo>
                  <a:lnTo>
                    <a:pt x="31" y="144"/>
                  </a:lnTo>
                  <a:lnTo>
                    <a:pt x="41" y="125"/>
                  </a:lnTo>
                  <a:lnTo>
                    <a:pt x="54" y="106"/>
                  </a:lnTo>
                  <a:lnTo>
                    <a:pt x="69" y="87"/>
                  </a:lnTo>
                  <a:lnTo>
                    <a:pt x="87" y="69"/>
                  </a:lnTo>
                  <a:lnTo>
                    <a:pt x="108" y="53"/>
                  </a:lnTo>
                  <a:lnTo>
                    <a:pt x="131" y="37"/>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95" name="Freeform 32"/>
            <p:cNvSpPr/>
            <p:nvPr/>
          </p:nvSpPr>
          <p:spPr bwMode="auto">
            <a:xfrm>
              <a:off x="5343526" y="4680832"/>
              <a:ext cx="985838" cy="822325"/>
            </a:xfrm>
            <a:custGeom>
              <a:avLst/>
              <a:gdLst/>
              <a:ahLst/>
              <a:cxnLst>
                <a:cxn ang="0">
                  <a:pos x="151" y="18"/>
                </a:cxn>
                <a:cxn ang="0">
                  <a:pos x="200" y="4"/>
                </a:cxn>
                <a:cxn ang="0">
                  <a:pos x="247" y="0"/>
                </a:cxn>
                <a:cxn ang="0">
                  <a:pos x="291" y="4"/>
                </a:cxn>
                <a:cxn ang="0">
                  <a:pos x="333" y="15"/>
                </a:cxn>
                <a:cxn ang="0">
                  <a:pos x="371" y="29"/>
                </a:cxn>
                <a:cxn ang="0">
                  <a:pos x="404" y="46"/>
                </a:cxn>
                <a:cxn ang="0">
                  <a:pos x="433" y="63"/>
                </a:cxn>
                <a:cxn ang="0">
                  <a:pos x="458" y="79"/>
                </a:cxn>
                <a:cxn ang="0">
                  <a:pos x="483" y="103"/>
                </a:cxn>
                <a:cxn ang="0">
                  <a:pos x="511" y="133"/>
                </a:cxn>
                <a:cxn ang="0">
                  <a:pos x="537" y="167"/>
                </a:cxn>
                <a:cxn ang="0">
                  <a:pos x="562" y="204"/>
                </a:cxn>
                <a:cxn ang="0">
                  <a:pos x="584" y="240"/>
                </a:cxn>
                <a:cxn ang="0">
                  <a:pos x="603" y="274"/>
                </a:cxn>
                <a:cxn ang="0">
                  <a:pos x="616" y="302"/>
                </a:cxn>
                <a:cxn ang="0">
                  <a:pos x="621" y="324"/>
                </a:cxn>
                <a:cxn ang="0">
                  <a:pos x="614" y="344"/>
                </a:cxn>
                <a:cxn ang="0">
                  <a:pos x="595" y="364"/>
                </a:cxn>
                <a:cxn ang="0">
                  <a:pos x="568" y="384"/>
                </a:cxn>
                <a:cxn ang="0">
                  <a:pos x="538" y="403"/>
                </a:cxn>
                <a:cxn ang="0">
                  <a:pos x="506" y="422"/>
                </a:cxn>
                <a:cxn ang="0">
                  <a:pos x="477" y="442"/>
                </a:cxn>
                <a:cxn ang="0">
                  <a:pos x="454" y="461"/>
                </a:cxn>
                <a:cxn ang="0">
                  <a:pos x="437" y="480"/>
                </a:cxn>
                <a:cxn ang="0">
                  <a:pos x="416" y="495"/>
                </a:cxn>
                <a:cxn ang="0">
                  <a:pos x="387" y="506"/>
                </a:cxn>
                <a:cxn ang="0">
                  <a:pos x="355" y="513"/>
                </a:cxn>
                <a:cxn ang="0">
                  <a:pos x="319" y="517"/>
                </a:cxn>
                <a:cxn ang="0">
                  <a:pos x="282" y="517"/>
                </a:cxn>
                <a:cxn ang="0">
                  <a:pos x="245" y="514"/>
                </a:cxn>
                <a:cxn ang="0">
                  <a:pos x="210" y="509"/>
                </a:cxn>
                <a:cxn ang="0">
                  <a:pos x="178" y="500"/>
                </a:cxn>
                <a:cxn ang="0">
                  <a:pos x="147" y="483"/>
                </a:cxn>
                <a:cxn ang="0">
                  <a:pos x="119" y="459"/>
                </a:cxn>
                <a:cxn ang="0">
                  <a:pos x="91" y="429"/>
                </a:cxn>
                <a:cxn ang="0">
                  <a:pos x="66" y="395"/>
                </a:cxn>
                <a:cxn ang="0">
                  <a:pos x="43" y="357"/>
                </a:cxn>
                <a:cxn ang="0">
                  <a:pos x="24" y="318"/>
                </a:cxn>
                <a:cxn ang="0">
                  <a:pos x="8" y="279"/>
                </a:cxn>
                <a:cxn ang="0">
                  <a:pos x="1" y="259"/>
                </a:cxn>
                <a:cxn ang="0">
                  <a:pos x="0" y="256"/>
                </a:cxn>
                <a:cxn ang="0">
                  <a:pos x="0" y="252"/>
                </a:cxn>
                <a:cxn ang="0">
                  <a:pos x="0" y="237"/>
                </a:cxn>
                <a:cxn ang="0">
                  <a:pos x="2" y="214"/>
                </a:cxn>
                <a:cxn ang="0">
                  <a:pos x="8" y="183"/>
                </a:cxn>
                <a:cxn ang="0">
                  <a:pos x="20" y="149"/>
                </a:cxn>
                <a:cxn ang="0">
                  <a:pos x="39" y="112"/>
                </a:cxn>
                <a:cxn ang="0">
                  <a:pos x="66" y="76"/>
                </a:cxn>
                <a:cxn ang="0">
                  <a:pos x="104" y="44"/>
                </a:cxn>
              </a:cxnLst>
              <a:rect l="0" t="0" r="r" b="b"/>
              <a:pathLst>
                <a:path w="621" h="518">
                  <a:moveTo>
                    <a:pt x="127" y="30"/>
                  </a:moveTo>
                  <a:lnTo>
                    <a:pt x="151" y="18"/>
                  </a:lnTo>
                  <a:lnTo>
                    <a:pt x="176" y="10"/>
                  </a:lnTo>
                  <a:lnTo>
                    <a:pt x="200" y="4"/>
                  </a:lnTo>
                  <a:lnTo>
                    <a:pt x="223" y="0"/>
                  </a:lnTo>
                  <a:lnTo>
                    <a:pt x="247" y="0"/>
                  </a:lnTo>
                  <a:lnTo>
                    <a:pt x="269" y="1"/>
                  </a:lnTo>
                  <a:lnTo>
                    <a:pt x="291" y="4"/>
                  </a:lnTo>
                  <a:lnTo>
                    <a:pt x="313" y="8"/>
                  </a:lnTo>
                  <a:lnTo>
                    <a:pt x="333" y="15"/>
                  </a:lnTo>
                  <a:lnTo>
                    <a:pt x="352" y="22"/>
                  </a:lnTo>
                  <a:lnTo>
                    <a:pt x="371" y="29"/>
                  </a:lnTo>
                  <a:lnTo>
                    <a:pt x="388" y="38"/>
                  </a:lnTo>
                  <a:lnTo>
                    <a:pt x="404" y="46"/>
                  </a:lnTo>
                  <a:lnTo>
                    <a:pt x="420" y="54"/>
                  </a:lnTo>
                  <a:lnTo>
                    <a:pt x="433" y="63"/>
                  </a:lnTo>
                  <a:lnTo>
                    <a:pt x="446" y="71"/>
                  </a:lnTo>
                  <a:lnTo>
                    <a:pt x="458" y="79"/>
                  </a:lnTo>
                  <a:lnTo>
                    <a:pt x="470" y="90"/>
                  </a:lnTo>
                  <a:lnTo>
                    <a:pt x="483" y="103"/>
                  </a:lnTo>
                  <a:lnTo>
                    <a:pt x="497" y="117"/>
                  </a:lnTo>
                  <a:lnTo>
                    <a:pt x="511" y="133"/>
                  </a:lnTo>
                  <a:lnTo>
                    <a:pt x="524" y="149"/>
                  </a:lnTo>
                  <a:lnTo>
                    <a:pt x="537" y="167"/>
                  </a:lnTo>
                  <a:lnTo>
                    <a:pt x="550" y="186"/>
                  </a:lnTo>
                  <a:lnTo>
                    <a:pt x="562" y="204"/>
                  </a:lnTo>
                  <a:lnTo>
                    <a:pt x="574" y="222"/>
                  </a:lnTo>
                  <a:lnTo>
                    <a:pt x="584" y="240"/>
                  </a:lnTo>
                  <a:lnTo>
                    <a:pt x="594" y="258"/>
                  </a:lnTo>
                  <a:lnTo>
                    <a:pt x="603" y="274"/>
                  </a:lnTo>
                  <a:lnTo>
                    <a:pt x="610" y="289"/>
                  </a:lnTo>
                  <a:lnTo>
                    <a:pt x="616" y="302"/>
                  </a:lnTo>
                  <a:lnTo>
                    <a:pt x="620" y="313"/>
                  </a:lnTo>
                  <a:lnTo>
                    <a:pt x="621" y="324"/>
                  </a:lnTo>
                  <a:lnTo>
                    <a:pt x="619" y="334"/>
                  </a:lnTo>
                  <a:lnTo>
                    <a:pt x="614" y="344"/>
                  </a:lnTo>
                  <a:lnTo>
                    <a:pt x="605" y="354"/>
                  </a:lnTo>
                  <a:lnTo>
                    <a:pt x="595" y="364"/>
                  </a:lnTo>
                  <a:lnTo>
                    <a:pt x="582" y="374"/>
                  </a:lnTo>
                  <a:lnTo>
                    <a:pt x="568" y="384"/>
                  </a:lnTo>
                  <a:lnTo>
                    <a:pt x="553" y="393"/>
                  </a:lnTo>
                  <a:lnTo>
                    <a:pt x="538" y="403"/>
                  </a:lnTo>
                  <a:lnTo>
                    <a:pt x="521" y="413"/>
                  </a:lnTo>
                  <a:lnTo>
                    <a:pt x="506" y="422"/>
                  </a:lnTo>
                  <a:lnTo>
                    <a:pt x="491" y="432"/>
                  </a:lnTo>
                  <a:lnTo>
                    <a:pt x="477" y="442"/>
                  </a:lnTo>
                  <a:lnTo>
                    <a:pt x="465" y="451"/>
                  </a:lnTo>
                  <a:lnTo>
                    <a:pt x="454" y="461"/>
                  </a:lnTo>
                  <a:lnTo>
                    <a:pt x="446" y="470"/>
                  </a:lnTo>
                  <a:lnTo>
                    <a:pt x="437" y="480"/>
                  </a:lnTo>
                  <a:lnTo>
                    <a:pt x="428" y="488"/>
                  </a:lnTo>
                  <a:lnTo>
                    <a:pt x="416" y="495"/>
                  </a:lnTo>
                  <a:lnTo>
                    <a:pt x="402" y="501"/>
                  </a:lnTo>
                  <a:lnTo>
                    <a:pt x="387" y="506"/>
                  </a:lnTo>
                  <a:lnTo>
                    <a:pt x="371" y="510"/>
                  </a:lnTo>
                  <a:lnTo>
                    <a:pt x="355" y="513"/>
                  </a:lnTo>
                  <a:lnTo>
                    <a:pt x="337" y="515"/>
                  </a:lnTo>
                  <a:lnTo>
                    <a:pt x="319" y="517"/>
                  </a:lnTo>
                  <a:lnTo>
                    <a:pt x="300" y="518"/>
                  </a:lnTo>
                  <a:lnTo>
                    <a:pt x="282" y="517"/>
                  </a:lnTo>
                  <a:lnTo>
                    <a:pt x="263" y="516"/>
                  </a:lnTo>
                  <a:lnTo>
                    <a:pt x="245" y="514"/>
                  </a:lnTo>
                  <a:lnTo>
                    <a:pt x="227" y="512"/>
                  </a:lnTo>
                  <a:lnTo>
                    <a:pt x="210" y="509"/>
                  </a:lnTo>
                  <a:lnTo>
                    <a:pt x="193" y="505"/>
                  </a:lnTo>
                  <a:lnTo>
                    <a:pt x="178" y="500"/>
                  </a:lnTo>
                  <a:lnTo>
                    <a:pt x="163" y="492"/>
                  </a:lnTo>
                  <a:lnTo>
                    <a:pt x="147" y="483"/>
                  </a:lnTo>
                  <a:lnTo>
                    <a:pt x="133" y="472"/>
                  </a:lnTo>
                  <a:lnTo>
                    <a:pt x="119" y="459"/>
                  </a:lnTo>
                  <a:lnTo>
                    <a:pt x="105" y="445"/>
                  </a:lnTo>
                  <a:lnTo>
                    <a:pt x="91" y="429"/>
                  </a:lnTo>
                  <a:lnTo>
                    <a:pt x="78" y="412"/>
                  </a:lnTo>
                  <a:lnTo>
                    <a:pt x="66" y="395"/>
                  </a:lnTo>
                  <a:lnTo>
                    <a:pt x="54" y="376"/>
                  </a:lnTo>
                  <a:lnTo>
                    <a:pt x="43" y="357"/>
                  </a:lnTo>
                  <a:lnTo>
                    <a:pt x="33" y="338"/>
                  </a:lnTo>
                  <a:lnTo>
                    <a:pt x="24" y="318"/>
                  </a:lnTo>
                  <a:lnTo>
                    <a:pt x="15" y="298"/>
                  </a:lnTo>
                  <a:lnTo>
                    <a:pt x="8" y="279"/>
                  </a:lnTo>
                  <a:lnTo>
                    <a:pt x="1" y="260"/>
                  </a:lnTo>
                  <a:lnTo>
                    <a:pt x="1" y="259"/>
                  </a:lnTo>
                  <a:lnTo>
                    <a:pt x="1" y="257"/>
                  </a:lnTo>
                  <a:lnTo>
                    <a:pt x="0" y="256"/>
                  </a:lnTo>
                  <a:lnTo>
                    <a:pt x="0" y="255"/>
                  </a:lnTo>
                  <a:lnTo>
                    <a:pt x="0" y="252"/>
                  </a:lnTo>
                  <a:lnTo>
                    <a:pt x="0" y="246"/>
                  </a:lnTo>
                  <a:lnTo>
                    <a:pt x="0" y="237"/>
                  </a:lnTo>
                  <a:lnTo>
                    <a:pt x="1" y="227"/>
                  </a:lnTo>
                  <a:lnTo>
                    <a:pt x="2" y="214"/>
                  </a:lnTo>
                  <a:lnTo>
                    <a:pt x="5" y="199"/>
                  </a:lnTo>
                  <a:lnTo>
                    <a:pt x="8" y="183"/>
                  </a:lnTo>
                  <a:lnTo>
                    <a:pt x="13" y="166"/>
                  </a:lnTo>
                  <a:lnTo>
                    <a:pt x="20" y="149"/>
                  </a:lnTo>
                  <a:lnTo>
                    <a:pt x="28" y="130"/>
                  </a:lnTo>
                  <a:lnTo>
                    <a:pt x="39" y="112"/>
                  </a:lnTo>
                  <a:lnTo>
                    <a:pt x="51" y="94"/>
                  </a:lnTo>
                  <a:lnTo>
                    <a:pt x="66" y="76"/>
                  </a:lnTo>
                  <a:lnTo>
                    <a:pt x="84" y="60"/>
                  </a:lnTo>
                  <a:lnTo>
                    <a:pt x="104" y="44"/>
                  </a:lnTo>
                  <a:lnTo>
                    <a:pt x="127" y="3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96" name="Freeform 33"/>
            <p:cNvSpPr/>
            <p:nvPr/>
          </p:nvSpPr>
          <p:spPr bwMode="auto">
            <a:xfrm>
              <a:off x="5359401" y="4704644"/>
              <a:ext cx="952500" cy="784225"/>
            </a:xfrm>
            <a:custGeom>
              <a:avLst/>
              <a:gdLst/>
              <a:ahLst/>
              <a:cxnLst>
                <a:cxn ang="0">
                  <a:pos x="145" y="14"/>
                </a:cxn>
                <a:cxn ang="0">
                  <a:pos x="189" y="3"/>
                </a:cxn>
                <a:cxn ang="0">
                  <a:pos x="233" y="0"/>
                </a:cxn>
                <a:cxn ang="0">
                  <a:pos x="277" y="4"/>
                </a:cxn>
                <a:cxn ang="0">
                  <a:pos x="318" y="14"/>
                </a:cxn>
                <a:cxn ang="0">
                  <a:pos x="356" y="26"/>
                </a:cxn>
                <a:cxn ang="0">
                  <a:pos x="390" y="41"/>
                </a:cxn>
                <a:cxn ang="0">
                  <a:pos x="419" y="56"/>
                </a:cxn>
                <a:cxn ang="0">
                  <a:pos x="442" y="71"/>
                </a:cxn>
                <a:cxn ang="0">
                  <a:pos x="467" y="94"/>
                </a:cxn>
                <a:cxn ang="0">
                  <a:pos x="493" y="123"/>
                </a:cxn>
                <a:cxn ang="0">
                  <a:pos x="519" y="156"/>
                </a:cxn>
                <a:cxn ang="0">
                  <a:pos x="543" y="191"/>
                </a:cxn>
                <a:cxn ang="0">
                  <a:pos x="564" y="226"/>
                </a:cxn>
                <a:cxn ang="0">
                  <a:pos x="582" y="259"/>
                </a:cxn>
                <a:cxn ang="0">
                  <a:pos x="594" y="286"/>
                </a:cxn>
                <a:cxn ang="0">
                  <a:pos x="600" y="307"/>
                </a:cxn>
                <a:cxn ang="0">
                  <a:pos x="592" y="327"/>
                </a:cxn>
                <a:cxn ang="0">
                  <a:pos x="574" y="346"/>
                </a:cxn>
                <a:cxn ang="0">
                  <a:pos x="549" y="365"/>
                </a:cxn>
                <a:cxn ang="0">
                  <a:pos x="520" y="384"/>
                </a:cxn>
                <a:cxn ang="0">
                  <a:pos x="489" y="402"/>
                </a:cxn>
                <a:cxn ang="0">
                  <a:pos x="461" y="420"/>
                </a:cxn>
                <a:cxn ang="0">
                  <a:pos x="439" y="439"/>
                </a:cxn>
                <a:cxn ang="0">
                  <a:pos x="423" y="458"/>
                </a:cxn>
                <a:cxn ang="0">
                  <a:pos x="402" y="472"/>
                </a:cxn>
                <a:cxn ang="0">
                  <a:pos x="375" y="483"/>
                </a:cxn>
                <a:cxn ang="0">
                  <a:pos x="343" y="490"/>
                </a:cxn>
                <a:cxn ang="0">
                  <a:pos x="308" y="493"/>
                </a:cxn>
                <a:cxn ang="0">
                  <a:pos x="273" y="493"/>
                </a:cxn>
                <a:cxn ang="0">
                  <a:pos x="238" y="491"/>
                </a:cxn>
                <a:cxn ang="0">
                  <a:pos x="204" y="485"/>
                </a:cxn>
                <a:cxn ang="0">
                  <a:pos x="173" y="477"/>
                </a:cxn>
                <a:cxn ang="0">
                  <a:pos x="144" y="461"/>
                </a:cxn>
                <a:cxn ang="0">
                  <a:pos x="115" y="437"/>
                </a:cxn>
                <a:cxn ang="0">
                  <a:pos x="89" y="408"/>
                </a:cxn>
                <a:cxn ang="0">
                  <a:pos x="64" y="375"/>
                </a:cxn>
                <a:cxn ang="0">
                  <a:pos x="42" y="338"/>
                </a:cxn>
                <a:cxn ang="0">
                  <a:pos x="23" y="301"/>
                </a:cxn>
                <a:cxn ang="0">
                  <a:pos x="8" y="263"/>
                </a:cxn>
                <a:cxn ang="0">
                  <a:pos x="2" y="243"/>
                </a:cxn>
                <a:cxn ang="0">
                  <a:pos x="1" y="241"/>
                </a:cxn>
                <a:cxn ang="0">
                  <a:pos x="0" y="237"/>
                </a:cxn>
                <a:cxn ang="0">
                  <a:pos x="0" y="222"/>
                </a:cxn>
                <a:cxn ang="0">
                  <a:pos x="3" y="199"/>
                </a:cxn>
                <a:cxn ang="0">
                  <a:pos x="9" y="169"/>
                </a:cxn>
                <a:cxn ang="0">
                  <a:pos x="19" y="135"/>
                </a:cxn>
                <a:cxn ang="0">
                  <a:pos x="38" y="100"/>
                </a:cxn>
                <a:cxn ang="0">
                  <a:pos x="64" y="66"/>
                </a:cxn>
                <a:cxn ang="0">
                  <a:pos x="101" y="36"/>
                </a:cxn>
              </a:cxnLst>
              <a:rect l="0" t="0" r="r" b="b"/>
              <a:pathLst>
                <a:path w="600" h="494">
                  <a:moveTo>
                    <a:pt x="124" y="23"/>
                  </a:moveTo>
                  <a:lnTo>
                    <a:pt x="145" y="14"/>
                  </a:lnTo>
                  <a:lnTo>
                    <a:pt x="167" y="8"/>
                  </a:lnTo>
                  <a:lnTo>
                    <a:pt x="189" y="3"/>
                  </a:lnTo>
                  <a:lnTo>
                    <a:pt x="211" y="1"/>
                  </a:lnTo>
                  <a:lnTo>
                    <a:pt x="233" y="0"/>
                  </a:lnTo>
                  <a:lnTo>
                    <a:pt x="255" y="2"/>
                  </a:lnTo>
                  <a:lnTo>
                    <a:pt x="277" y="4"/>
                  </a:lnTo>
                  <a:lnTo>
                    <a:pt x="297" y="8"/>
                  </a:lnTo>
                  <a:lnTo>
                    <a:pt x="318" y="14"/>
                  </a:lnTo>
                  <a:lnTo>
                    <a:pt x="337" y="19"/>
                  </a:lnTo>
                  <a:lnTo>
                    <a:pt x="356" y="26"/>
                  </a:lnTo>
                  <a:lnTo>
                    <a:pt x="373" y="33"/>
                  </a:lnTo>
                  <a:lnTo>
                    <a:pt x="390" y="41"/>
                  </a:lnTo>
                  <a:lnTo>
                    <a:pt x="405" y="48"/>
                  </a:lnTo>
                  <a:lnTo>
                    <a:pt x="419" y="56"/>
                  </a:lnTo>
                  <a:lnTo>
                    <a:pt x="431" y="63"/>
                  </a:lnTo>
                  <a:lnTo>
                    <a:pt x="442" y="71"/>
                  </a:lnTo>
                  <a:lnTo>
                    <a:pt x="455" y="81"/>
                  </a:lnTo>
                  <a:lnTo>
                    <a:pt x="467" y="94"/>
                  </a:lnTo>
                  <a:lnTo>
                    <a:pt x="480" y="108"/>
                  </a:lnTo>
                  <a:lnTo>
                    <a:pt x="493" y="123"/>
                  </a:lnTo>
                  <a:lnTo>
                    <a:pt x="506" y="140"/>
                  </a:lnTo>
                  <a:lnTo>
                    <a:pt x="519" y="156"/>
                  </a:lnTo>
                  <a:lnTo>
                    <a:pt x="531" y="174"/>
                  </a:lnTo>
                  <a:lnTo>
                    <a:pt x="543" y="191"/>
                  </a:lnTo>
                  <a:lnTo>
                    <a:pt x="554" y="209"/>
                  </a:lnTo>
                  <a:lnTo>
                    <a:pt x="564" y="226"/>
                  </a:lnTo>
                  <a:lnTo>
                    <a:pt x="574" y="243"/>
                  </a:lnTo>
                  <a:lnTo>
                    <a:pt x="582" y="259"/>
                  </a:lnTo>
                  <a:lnTo>
                    <a:pt x="589" y="273"/>
                  </a:lnTo>
                  <a:lnTo>
                    <a:pt x="594" y="286"/>
                  </a:lnTo>
                  <a:lnTo>
                    <a:pt x="598" y="297"/>
                  </a:lnTo>
                  <a:lnTo>
                    <a:pt x="600" y="307"/>
                  </a:lnTo>
                  <a:lnTo>
                    <a:pt x="597" y="317"/>
                  </a:lnTo>
                  <a:lnTo>
                    <a:pt x="592" y="327"/>
                  </a:lnTo>
                  <a:lnTo>
                    <a:pt x="585" y="337"/>
                  </a:lnTo>
                  <a:lnTo>
                    <a:pt x="574" y="346"/>
                  </a:lnTo>
                  <a:lnTo>
                    <a:pt x="562" y="356"/>
                  </a:lnTo>
                  <a:lnTo>
                    <a:pt x="549" y="365"/>
                  </a:lnTo>
                  <a:lnTo>
                    <a:pt x="534" y="374"/>
                  </a:lnTo>
                  <a:lnTo>
                    <a:pt x="520" y="384"/>
                  </a:lnTo>
                  <a:lnTo>
                    <a:pt x="504" y="393"/>
                  </a:lnTo>
                  <a:lnTo>
                    <a:pt x="489" y="402"/>
                  </a:lnTo>
                  <a:lnTo>
                    <a:pt x="475" y="411"/>
                  </a:lnTo>
                  <a:lnTo>
                    <a:pt x="461" y="420"/>
                  </a:lnTo>
                  <a:lnTo>
                    <a:pt x="449" y="430"/>
                  </a:lnTo>
                  <a:lnTo>
                    <a:pt x="439" y="439"/>
                  </a:lnTo>
                  <a:lnTo>
                    <a:pt x="431" y="449"/>
                  </a:lnTo>
                  <a:lnTo>
                    <a:pt x="423" y="458"/>
                  </a:lnTo>
                  <a:lnTo>
                    <a:pt x="414" y="465"/>
                  </a:lnTo>
                  <a:lnTo>
                    <a:pt x="402" y="472"/>
                  </a:lnTo>
                  <a:lnTo>
                    <a:pt x="389" y="478"/>
                  </a:lnTo>
                  <a:lnTo>
                    <a:pt x="375" y="483"/>
                  </a:lnTo>
                  <a:lnTo>
                    <a:pt x="360" y="487"/>
                  </a:lnTo>
                  <a:lnTo>
                    <a:pt x="343" y="490"/>
                  </a:lnTo>
                  <a:lnTo>
                    <a:pt x="326" y="492"/>
                  </a:lnTo>
                  <a:lnTo>
                    <a:pt x="308" y="493"/>
                  </a:lnTo>
                  <a:lnTo>
                    <a:pt x="290" y="494"/>
                  </a:lnTo>
                  <a:lnTo>
                    <a:pt x="273" y="493"/>
                  </a:lnTo>
                  <a:lnTo>
                    <a:pt x="255" y="492"/>
                  </a:lnTo>
                  <a:lnTo>
                    <a:pt x="238" y="491"/>
                  </a:lnTo>
                  <a:lnTo>
                    <a:pt x="220" y="488"/>
                  </a:lnTo>
                  <a:lnTo>
                    <a:pt x="204" y="485"/>
                  </a:lnTo>
                  <a:lnTo>
                    <a:pt x="188" y="482"/>
                  </a:lnTo>
                  <a:lnTo>
                    <a:pt x="173" y="477"/>
                  </a:lnTo>
                  <a:lnTo>
                    <a:pt x="158" y="470"/>
                  </a:lnTo>
                  <a:lnTo>
                    <a:pt x="144" y="461"/>
                  </a:lnTo>
                  <a:lnTo>
                    <a:pt x="129" y="450"/>
                  </a:lnTo>
                  <a:lnTo>
                    <a:pt x="115" y="437"/>
                  </a:lnTo>
                  <a:lnTo>
                    <a:pt x="102" y="423"/>
                  </a:lnTo>
                  <a:lnTo>
                    <a:pt x="89" y="408"/>
                  </a:lnTo>
                  <a:lnTo>
                    <a:pt x="76" y="392"/>
                  </a:lnTo>
                  <a:lnTo>
                    <a:pt x="64" y="375"/>
                  </a:lnTo>
                  <a:lnTo>
                    <a:pt x="53" y="356"/>
                  </a:lnTo>
                  <a:lnTo>
                    <a:pt x="42" y="338"/>
                  </a:lnTo>
                  <a:lnTo>
                    <a:pt x="32" y="320"/>
                  </a:lnTo>
                  <a:lnTo>
                    <a:pt x="23" y="301"/>
                  </a:lnTo>
                  <a:lnTo>
                    <a:pt x="15" y="282"/>
                  </a:lnTo>
                  <a:lnTo>
                    <a:pt x="8" y="263"/>
                  </a:lnTo>
                  <a:lnTo>
                    <a:pt x="2" y="244"/>
                  </a:lnTo>
                  <a:lnTo>
                    <a:pt x="2" y="243"/>
                  </a:lnTo>
                  <a:lnTo>
                    <a:pt x="1" y="243"/>
                  </a:lnTo>
                  <a:lnTo>
                    <a:pt x="1" y="241"/>
                  </a:lnTo>
                  <a:lnTo>
                    <a:pt x="0" y="240"/>
                  </a:lnTo>
                  <a:lnTo>
                    <a:pt x="0" y="237"/>
                  </a:lnTo>
                  <a:lnTo>
                    <a:pt x="0" y="231"/>
                  </a:lnTo>
                  <a:lnTo>
                    <a:pt x="0" y="222"/>
                  </a:lnTo>
                  <a:lnTo>
                    <a:pt x="1" y="212"/>
                  </a:lnTo>
                  <a:lnTo>
                    <a:pt x="3" y="199"/>
                  </a:lnTo>
                  <a:lnTo>
                    <a:pt x="5" y="184"/>
                  </a:lnTo>
                  <a:lnTo>
                    <a:pt x="9" y="169"/>
                  </a:lnTo>
                  <a:lnTo>
                    <a:pt x="13" y="152"/>
                  </a:lnTo>
                  <a:lnTo>
                    <a:pt x="19" y="135"/>
                  </a:lnTo>
                  <a:lnTo>
                    <a:pt x="28" y="117"/>
                  </a:lnTo>
                  <a:lnTo>
                    <a:pt x="38" y="100"/>
                  </a:lnTo>
                  <a:lnTo>
                    <a:pt x="50" y="83"/>
                  </a:lnTo>
                  <a:lnTo>
                    <a:pt x="64" y="66"/>
                  </a:lnTo>
                  <a:lnTo>
                    <a:pt x="81" y="50"/>
                  </a:lnTo>
                  <a:lnTo>
                    <a:pt x="101" y="36"/>
                  </a:lnTo>
                  <a:lnTo>
                    <a:pt x="124" y="23"/>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97" name="Freeform 34"/>
            <p:cNvSpPr/>
            <p:nvPr/>
          </p:nvSpPr>
          <p:spPr bwMode="auto">
            <a:xfrm>
              <a:off x="5376863" y="4730044"/>
              <a:ext cx="917575" cy="746125"/>
            </a:xfrm>
            <a:custGeom>
              <a:avLst/>
              <a:gdLst/>
              <a:ahLst/>
              <a:cxnLst>
                <a:cxn ang="0">
                  <a:pos x="137" y="10"/>
                </a:cxn>
                <a:cxn ang="0">
                  <a:pos x="177" y="2"/>
                </a:cxn>
                <a:cxn ang="0">
                  <a:pos x="218" y="0"/>
                </a:cxn>
                <a:cxn ang="0">
                  <a:pos x="261" y="4"/>
                </a:cxn>
                <a:cxn ang="0">
                  <a:pos x="301" y="11"/>
                </a:cxn>
                <a:cxn ang="0">
                  <a:pos x="340" y="22"/>
                </a:cxn>
                <a:cxn ang="0">
                  <a:pos x="374" y="35"/>
                </a:cxn>
                <a:cxn ang="0">
                  <a:pos x="403" y="48"/>
                </a:cxn>
                <a:cxn ang="0">
                  <a:pos x="426" y="63"/>
                </a:cxn>
                <a:cxn ang="0">
                  <a:pos x="450" y="84"/>
                </a:cxn>
                <a:cxn ang="0">
                  <a:pos x="475" y="113"/>
                </a:cxn>
                <a:cxn ang="0">
                  <a:pos x="499" y="145"/>
                </a:cxn>
                <a:cxn ang="0">
                  <a:pos x="523" y="179"/>
                </a:cxn>
                <a:cxn ang="0">
                  <a:pos x="544" y="212"/>
                </a:cxn>
                <a:cxn ang="0">
                  <a:pos x="560" y="243"/>
                </a:cxn>
                <a:cxn ang="0">
                  <a:pos x="572" y="269"/>
                </a:cxn>
                <a:cxn ang="0">
                  <a:pos x="578" y="290"/>
                </a:cxn>
                <a:cxn ang="0">
                  <a:pos x="571" y="309"/>
                </a:cxn>
                <a:cxn ang="0">
                  <a:pos x="553" y="327"/>
                </a:cxn>
                <a:cxn ang="0">
                  <a:pos x="529" y="346"/>
                </a:cxn>
                <a:cxn ang="0">
                  <a:pos x="500" y="364"/>
                </a:cxn>
                <a:cxn ang="0">
                  <a:pos x="471" y="381"/>
                </a:cxn>
                <a:cxn ang="0">
                  <a:pos x="445" y="399"/>
                </a:cxn>
                <a:cxn ang="0">
                  <a:pos x="423" y="417"/>
                </a:cxn>
                <a:cxn ang="0">
                  <a:pos x="408" y="435"/>
                </a:cxn>
                <a:cxn ang="0">
                  <a:pos x="387" y="449"/>
                </a:cxn>
                <a:cxn ang="0">
                  <a:pos x="361" y="459"/>
                </a:cxn>
                <a:cxn ang="0">
                  <a:pos x="331" y="466"/>
                </a:cxn>
                <a:cxn ang="0">
                  <a:pos x="297" y="469"/>
                </a:cxn>
                <a:cxn ang="0">
                  <a:pos x="263" y="469"/>
                </a:cxn>
                <a:cxn ang="0">
                  <a:pos x="228" y="467"/>
                </a:cxn>
                <a:cxn ang="0">
                  <a:pos x="196" y="462"/>
                </a:cxn>
                <a:cxn ang="0">
                  <a:pos x="167" y="454"/>
                </a:cxn>
                <a:cxn ang="0">
                  <a:pos x="138" y="438"/>
                </a:cxn>
                <a:cxn ang="0">
                  <a:pos x="111" y="415"/>
                </a:cxn>
                <a:cxn ang="0">
                  <a:pos x="85" y="387"/>
                </a:cxn>
                <a:cxn ang="0">
                  <a:pos x="61" y="354"/>
                </a:cxn>
                <a:cxn ang="0">
                  <a:pos x="40" y="319"/>
                </a:cxn>
                <a:cxn ang="0">
                  <a:pos x="22" y="283"/>
                </a:cxn>
                <a:cxn ang="0">
                  <a:pos x="7" y="247"/>
                </a:cxn>
                <a:cxn ang="0">
                  <a:pos x="2" y="228"/>
                </a:cxn>
                <a:cxn ang="0">
                  <a:pos x="1" y="226"/>
                </a:cxn>
                <a:cxn ang="0">
                  <a:pos x="0" y="222"/>
                </a:cxn>
                <a:cxn ang="0">
                  <a:pos x="0" y="208"/>
                </a:cxn>
                <a:cxn ang="0">
                  <a:pos x="2" y="183"/>
                </a:cxn>
                <a:cxn ang="0">
                  <a:pos x="7" y="154"/>
                </a:cxn>
                <a:cxn ang="0">
                  <a:pos x="18" y="121"/>
                </a:cxn>
                <a:cxn ang="0">
                  <a:pos x="35" y="87"/>
                </a:cxn>
                <a:cxn ang="0">
                  <a:pos x="61" y="55"/>
                </a:cxn>
                <a:cxn ang="0">
                  <a:pos x="96" y="27"/>
                </a:cxn>
              </a:cxnLst>
              <a:rect l="0" t="0" r="r" b="b"/>
              <a:pathLst>
                <a:path w="578" h="470">
                  <a:moveTo>
                    <a:pt x="119" y="17"/>
                  </a:moveTo>
                  <a:lnTo>
                    <a:pt x="137" y="10"/>
                  </a:lnTo>
                  <a:lnTo>
                    <a:pt x="157" y="5"/>
                  </a:lnTo>
                  <a:lnTo>
                    <a:pt x="177" y="2"/>
                  </a:lnTo>
                  <a:lnTo>
                    <a:pt x="197" y="0"/>
                  </a:lnTo>
                  <a:lnTo>
                    <a:pt x="218" y="0"/>
                  </a:lnTo>
                  <a:lnTo>
                    <a:pt x="239" y="2"/>
                  </a:lnTo>
                  <a:lnTo>
                    <a:pt x="261" y="4"/>
                  </a:lnTo>
                  <a:lnTo>
                    <a:pt x="281" y="7"/>
                  </a:lnTo>
                  <a:lnTo>
                    <a:pt x="301" y="11"/>
                  </a:lnTo>
                  <a:lnTo>
                    <a:pt x="321" y="17"/>
                  </a:lnTo>
                  <a:lnTo>
                    <a:pt x="340" y="22"/>
                  </a:lnTo>
                  <a:lnTo>
                    <a:pt x="358" y="28"/>
                  </a:lnTo>
                  <a:lnTo>
                    <a:pt x="374" y="35"/>
                  </a:lnTo>
                  <a:lnTo>
                    <a:pt x="390" y="41"/>
                  </a:lnTo>
                  <a:lnTo>
                    <a:pt x="403" y="48"/>
                  </a:lnTo>
                  <a:lnTo>
                    <a:pt x="415" y="55"/>
                  </a:lnTo>
                  <a:lnTo>
                    <a:pt x="426" y="63"/>
                  </a:lnTo>
                  <a:lnTo>
                    <a:pt x="438" y="73"/>
                  </a:lnTo>
                  <a:lnTo>
                    <a:pt x="450" y="84"/>
                  </a:lnTo>
                  <a:lnTo>
                    <a:pt x="462" y="98"/>
                  </a:lnTo>
                  <a:lnTo>
                    <a:pt x="475" y="113"/>
                  </a:lnTo>
                  <a:lnTo>
                    <a:pt x="487" y="128"/>
                  </a:lnTo>
                  <a:lnTo>
                    <a:pt x="499" y="145"/>
                  </a:lnTo>
                  <a:lnTo>
                    <a:pt x="511" y="162"/>
                  </a:lnTo>
                  <a:lnTo>
                    <a:pt x="523" y="179"/>
                  </a:lnTo>
                  <a:lnTo>
                    <a:pt x="533" y="195"/>
                  </a:lnTo>
                  <a:lnTo>
                    <a:pt x="544" y="212"/>
                  </a:lnTo>
                  <a:lnTo>
                    <a:pt x="553" y="228"/>
                  </a:lnTo>
                  <a:lnTo>
                    <a:pt x="560" y="243"/>
                  </a:lnTo>
                  <a:lnTo>
                    <a:pt x="567" y="257"/>
                  </a:lnTo>
                  <a:lnTo>
                    <a:pt x="572" y="269"/>
                  </a:lnTo>
                  <a:lnTo>
                    <a:pt x="576" y="280"/>
                  </a:lnTo>
                  <a:lnTo>
                    <a:pt x="578" y="290"/>
                  </a:lnTo>
                  <a:lnTo>
                    <a:pt x="575" y="300"/>
                  </a:lnTo>
                  <a:lnTo>
                    <a:pt x="571" y="309"/>
                  </a:lnTo>
                  <a:lnTo>
                    <a:pt x="563" y="318"/>
                  </a:lnTo>
                  <a:lnTo>
                    <a:pt x="553" y="327"/>
                  </a:lnTo>
                  <a:lnTo>
                    <a:pt x="542" y="336"/>
                  </a:lnTo>
                  <a:lnTo>
                    <a:pt x="529" y="346"/>
                  </a:lnTo>
                  <a:lnTo>
                    <a:pt x="515" y="355"/>
                  </a:lnTo>
                  <a:lnTo>
                    <a:pt x="500" y="364"/>
                  </a:lnTo>
                  <a:lnTo>
                    <a:pt x="486" y="373"/>
                  </a:lnTo>
                  <a:lnTo>
                    <a:pt x="471" y="381"/>
                  </a:lnTo>
                  <a:lnTo>
                    <a:pt x="457" y="391"/>
                  </a:lnTo>
                  <a:lnTo>
                    <a:pt x="445" y="399"/>
                  </a:lnTo>
                  <a:lnTo>
                    <a:pt x="433" y="408"/>
                  </a:lnTo>
                  <a:lnTo>
                    <a:pt x="423" y="417"/>
                  </a:lnTo>
                  <a:lnTo>
                    <a:pt x="415" y="426"/>
                  </a:lnTo>
                  <a:lnTo>
                    <a:pt x="408" y="435"/>
                  </a:lnTo>
                  <a:lnTo>
                    <a:pt x="399" y="442"/>
                  </a:lnTo>
                  <a:lnTo>
                    <a:pt x="387" y="449"/>
                  </a:lnTo>
                  <a:lnTo>
                    <a:pt x="375" y="454"/>
                  </a:lnTo>
                  <a:lnTo>
                    <a:pt x="361" y="459"/>
                  </a:lnTo>
                  <a:lnTo>
                    <a:pt x="346" y="463"/>
                  </a:lnTo>
                  <a:lnTo>
                    <a:pt x="331" y="466"/>
                  </a:lnTo>
                  <a:lnTo>
                    <a:pt x="314" y="468"/>
                  </a:lnTo>
                  <a:lnTo>
                    <a:pt x="297" y="469"/>
                  </a:lnTo>
                  <a:lnTo>
                    <a:pt x="280" y="470"/>
                  </a:lnTo>
                  <a:lnTo>
                    <a:pt x="263" y="469"/>
                  </a:lnTo>
                  <a:lnTo>
                    <a:pt x="246" y="469"/>
                  </a:lnTo>
                  <a:lnTo>
                    <a:pt x="228" y="467"/>
                  </a:lnTo>
                  <a:lnTo>
                    <a:pt x="212" y="465"/>
                  </a:lnTo>
                  <a:lnTo>
                    <a:pt x="196" y="462"/>
                  </a:lnTo>
                  <a:lnTo>
                    <a:pt x="181" y="458"/>
                  </a:lnTo>
                  <a:lnTo>
                    <a:pt x="167" y="454"/>
                  </a:lnTo>
                  <a:lnTo>
                    <a:pt x="152" y="446"/>
                  </a:lnTo>
                  <a:lnTo>
                    <a:pt x="138" y="438"/>
                  </a:lnTo>
                  <a:lnTo>
                    <a:pt x="124" y="427"/>
                  </a:lnTo>
                  <a:lnTo>
                    <a:pt x="111" y="415"/>
                  </a:lnTo>
                  <a:lnTo>
                    <a:pt x="98" y="401"/>
                  </a:lnTo>
                  <a:lnTo>
                    <a:pt x="85" y="387"/>
                  </a:lnTo>
                  <a:lnTo>
                    <a:pt x="73" y="371"/>
                  </a:lnTo>
                  <a:lnTo>
                    <a:pt x="61" y="354"/>
                  </a:lnTo>
                  <a:lnTo>
                    <a:pt x="50" y="337"/>
                  </a:lnTo>
                  <a:lnTo>
                    <a:pt x="40" y="319"/>
                  </a:lnTo>
                  <a:lnTo>
                    <a:pt x="31" y="301"/>
                  </a:lnTo>
                  <a:lnTo>
                    <a:pt x="22" y="283"/>
                  </a:lnTo>
                  <a:lnTo>
                    <a:pt x="14" y="265"/>
                  </a:lnTo>
                  <a:lnTo>
                    <a:pt x="7" y="247"/>
                  </a:lnTo>
                  <a:lnTo>
                    <a:pt x="2" y="229"/>
                  </a:lnTo>
                  <a:lnTo>
                    <a:pt x="2" y="228"/>
                  </a:lnTo>
                  <a:lnTo>
                    <a:pt x="2" y="227"/>
                  </a:lnTo>
                  <a:lnTo>
                    <a:pt x="1" y="226"/>
                  </a:lnTo>
                  <a:lnTo>
                    <a:pt x="1" y="225"/>
                  </a:lnTo>
                  <a:lnTo>
                    <a:pt x="0" y="222"/>
                  </a:lnTo>
                  <a:lnTo>
                    <a:pt x="0" y="216"/>
                  </a:lnTo>
                  <a:lnTo>
                    <a:pt x="0" y="208"/>
                  </a:lnTo>
                  <a:lnTo>
                    <a:pt x="1" y="197"/>
                  </a:lnTo>
                  <a:lnTo>
                    <a:pt x="2" y="183"/>
                  </a:lnTo>
                  <a:lnTo>
                    <a:pt x="4" y="170"/>
                  </a:lnTo>
                  <a:lnTo>
                    <a:pt x="7" y="154"/>
                  </a:lnTo>
                  <a:lnTo>
                    <a:pt x="12" y="137"/>
                  </a:lnTo>
                  <a:lnTo>
                    <a:pt x="18" y="121"/>
                  </a:lnTo>
                  <a:lnTo>
                    <a:pt x="26" y="104"/>
                  </a:lnTo>
                  <a:lnTo>
                    <a:pt x="35" y="87"/>
                  </a:lnTo>
                  <a:lnTo>
                    <a:pt x="47" y="71"/>
                  </a:lnTo>
                  <a:lnTo>
                    <a:pt x="61" y="55"/>
                  </a:lnTo>
                  <a:lnTo>
                    <a:pt x="78" y="41"/>
                  </a:lnTo>
                  <a:lnTo>
                    <a:pt x="96" y="27"/>
                  </a:lnTo>
                  <a:lnTo>
                    <a:pt x="119" y="17"/>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98" name="Freeform 35"/>
            <p:cNvSpPr/>
            <p:nvPr/>
          </p:nvSpPr>
          <p:spPr bwMode="auto">
            <a:xfrm>
              <a:off x="5394326" y="4755444"/>
              <a:ext cx="882650" cy="708025"/>
            </a:xfrm>
            <a:custGeom>
              <a:avLst/>
              <a:gdLst/>
              <a:ahLst/>
              <a:cxnLst>
                <a:cxn ang="0">
                  <a:pos x="130" y="6"/>
                </a:cxn>
                <a:cxn ang="0">
                  <a:pos x="165" y="1"/>
                </a:cxn>
                <a:cxn ang="0">
                  <a:pos x="203" y="0"/>
                </a:cxn>
                <a:cxn ang="0">
                  <a:pos x="244" y="3"/>
                </a:cxn>
                <a:cxn ang="0">
                  <a:pos x="285" y="9"/>
                </a:cxn>
                <a:cxn ang="0">
                  <a:pos x="324" y="18"/>
                </a:cxn>
                <a:cxn ang="0">
                  <a:pos x="359" y="28"/>
                </a:cxn>
                <a:cxn ang="0">
                  <a:pos x="388" y="40"/>
                </a:cxn>
                <a:cxn ang="0">
                  <a:pos x="411" y="54"/>
                </a:cxn>
                <a:cxn ang="0">
                  <a:pos x="433" y="75"/>
                </a:cxn>
                <a:cxn ang="0">
                  <a:pos x="457" y="102"/>
                </a:cxn>
                <a:cxn ang="0">
                  <a:pos x="481" y="133"/>
                </a:cxn>
                <a:cxn ang="0">
                  <a:pos x="503" y="166"/>
                </a:cxn>
                <a:cxn ang="0">
                  <a:pos x="523" y="198"/>
                </a:cxn>
                <a:cxn ang="0">
                  <a:pos x="540" y="228"/>
                </a:cxn>
                <a:cxn ang="0">
                  <a:pos x="551" y="253"/>
                </a:cxn>
                <a:cxn ang="0">
                  <a:pos x="556" y="273"/>
                </a:cxn>
                <a:cxn ang="0">
                  <a:pos x="549" y="291"/>
                </a:cxn>
                <a:cxn ang="0">
                  <a:pos x="532" y="309"/>
                </a:cxn>
                <a:cxn ang="0">
                  <a:pos x="509" y="326"/>
                </a:cxn>
                <a:cxn ang="0">
                  <a:pos x="481" y="343"/>
                </a:cxn>
                <a:cxn ang="0">
                  <a:pos x="454" y="361"/>
                </a:cxn>
                <a:cxn ang="0">
                  <a:pos x="428" y="378"/>
                </a:cxn>
                <a:cxn ang="0">
                  <a:pos x="407" y="395"/>
                </a:cxn>
                <a:cxn ang="0">
                  <a:pos x="392" y="412"/>
                </a:cxn>
                <a:cxn ang="0">
                  <a:pos x="373" y="426"/>
                </a:cxn>
                <a:cxn ang="0">
                  <a:pos x="347" y="436"/>
                </a:cxn>
                <a:cxn ang="0">
                  <a:pos x="318" y="442"/>
                </a:cxn>
                <a:cxn ang="0">
                  <a:pos x="286" y="445"/>
                </a:cxn>
                <a:cxn ang="0">
                  <a:pos x="253" y="445"/>
                </a:cxn>
                <a:cxn ang="0">
                  <a:pos x="220" y="443"/>
                </a:cxn>
                <a:cxn ang="0">
                  <a:pos x="189" y="438"/>
                </a:cxn>
                <a:cxn ang="0">
                  <a:pos x="160" y="430"/>
                </a:cxn>
                <a:cxn ang="0">
                  <a:pos x="133" y="415"/>
                </a:cxn>
                <a:cxn ang="0">
                  <a:pos x="106" y="393"/>
                </a:cxn>
                <a:cxn ang="0">
                  <a:pos x="81" y="365"/>
                </a:cxn>
                <a:cxn ang="0">
                  <a:pos x="59" y="334"/>
                </a:cxn>
                <a:cxn ang="0">
                  <a:pos x="39" y="300"/>
                </a:cxn>
                <a:cxn ang="0">
                  <a:pos x="21" y="265"/>
                </a:cxn>
                <a:cxn ang="0">
                  <a:pos x="7" y="230"/>
                </a:cxn>
                <a:cxn ang="0">
                  <a:pos x="1" y="212"/>
                </a:cxn>
                <a:cxn ang="0">
                  <a:pos x="1" y="211"/>
                </a:cxn>
                <a:cxn ang="0">
                  <a:pos x="0" y="207"/>
                </a:cxn>
                <a:cxn ang="0">
                  <a:pos x="0" y="192"/>
                </a:cxn>
                <a:cxn ang="0">
                  <a:pos x="1" y="168"/>
                </a:cxn>
                <a:cxn ang="0">
                  <a:pos x="6" y="138"/>
                </a:cxn>
                <a:cxn ang="0">
                  <a:pos x="16" y="106"/>
                </a:cxn>
                <a:cxn ang="0">
                  <a:pos x="33" y="73"/>
                </a:cxn>
                <a:cxn ang="0">
                  <a:pos x="58" y="44"/>
                </a:cxn>
                <a:cxn ang="0">
                  <a:pos x="93" y="20"/>
                </a:cxn>
              </a:cxnLst>
              <a:rect l="0" t="0" r="r" b="b"/>
              <a:pathLst>
                <a:path w="556" h="446">
                  <a:moveTo>
                    <a:pt x="115" y="10"/>
                  </a:moveTo>
                  <a:lnTo>
                    <a:pt x="130" y="6"/>
                  </a:lnTo>
                  <a:lnTo>
                    <a:pt x="146" y="3"/>
                  </a:lnTo>
                  <a:lnTo>
                    <a:pt x="165" y="1"/>
                  </a:lnTo>
                  <a:lnTo>
                    <a:pt x="184" y="0"/>
                  </a:lnTo>
                  <a:lnTo>
                    <a:pt x="203" y="0"/>
                  </a:lnTo>
                  <a:lnTo>
                    <a:pt x="224" y="1"/>
                  </a:lnTo>
                  <a:lnTo>
                    <a:pt x="244" y="3"/>
                  </a:lnTo>
                  <a:lnTo>
                    <a:pt x="265" y="6"/>
                  </a:lnTo>
                  <a:lnTo>
                    <a:pt x="285" y="9"/>
                  </a:lnTo>
                  <a:lnTo>
                    <a:pt x="305" y="13"/>
                  </a:lnTo>
                  <a:lnTo>
                    <a:pt x="324" y="18"/>
                  </a:lnTo>
                  <a:lnTo>
                    <a:pt x="342" y="22"/>
                  </a:lnTo>
                  <a:lnTo>
                    <a:pt x="359" y="28"/>
                  </a:lnTo>
                  <a:lnTo>
                    <a:pt x="374" y="34"/>
                  </a:lnTo>
                  <a:lnTo>
                    <a:pt x="388" y="40"/>
                  </a:lnTo>
                  <a:lnTo>
                    <a:pt x="400" y="47"/>
                  </a:lnTo>
                  <a:lnTo>
                    <a:pt x="411" y="54"/>
                  </a:lnTo>
                  <a:lnTo>
                    <a:pt x="422" y="64"/>
                  </a:lnTo>
                  <a:lnTo>
                    <a:pt x="433" y="75"/>
                  </a:lnTo>
                  <a:lnTo>
                    <a:pt x="445" y="88"/>
                  </a:lnTo>
                  <a:lnTo>
                    <a:pt x="457" y="102"/>
                  </a:lnTo>
                  <a:lnTo>
                    <a:pt x="469" y="117"/>
                  </a:lnTo>
                  <a:lnTo>
                    <a:pt x="481" y="133"/>
                  </a:lnTo>
                  <a:lnTo>
                    <a:pt x="492" y="149"/>
                  </a:lnTo>
                  <a:lnTo>
                    <a:pt x="503" y="166"/>
                  </a:lnTo>
                  <a:lnTo>
                    <a:pt x="514" y="182"/>
                  </a:lnTo>
                  <a:lnTo>
                    <a:pt x="523" y="198"/>
                  </a:lnTo>
                  <a:lnTo>
                    <a:pt x="532" y="213"/>
                  </a:lnTo>
                  <a:lnTo>
                    <a:pt x="540" y="228"/>
                  </a:lnTo>
                  <a:lnTo>
                    <a:pt x="546" y="241"/>
                  </a:lnTo>
                  <a:lnTo>
                    <a:pt x="551" y="253"/>
                  </a:lnTo>
                  <a:lnTo>
                    <a:pt x="554" y="263"/>
                  </a:lnTo>
                  <a:lnTo>
                    <a:pt x="556" y="273"/>
                  </a:lnTo>
                  <a:lnTo>
                    <a:pt x="554" y="282"/>
                  </a:lnTo>
                  <a:lnTo>
                    <a:pt x="549" y="291"/>
                  </a:lnTo>
                  <a:lnTo>
                    <a:pt x="542" y="300"/>
                  </a:lnTo>
                  <a:lnTo>
                    <a:pt x="532" y="309"/>
                  </a:lnTo>
                  <a:lnTo>
                    <a:pt x="521" y="318"/>
                  </a:lnTo>
                  <a:lnTo>
                    <a:pt x="509" y="326"/>
                  </a:lnTo>
                  <a:lnTo>
                    <a:pt x="495" y="335"/>
                  </a:lnTo>
                  <a:lnTo>
                    <a:pt x="481" y="343"/>
                  </a:lnTo>
                  <a:lnTo>
                    <a:pt x="468" y="352"/>
                  </a:lnTo>
                  <a:lnTo>
                    <a:pt x="454" y="361"/>
                  </a:lnTo>
                  <a:lnTo>
                    <a:pt x="440" y="369"/>
                  </a:lnTo>
                  <a:lnTo>
                    <a:pt x="428" y="378"/>
                  </a:lnTo>
                  <a:lnTo>
                    <a:pt x="416" y="387"/>
                  </a:lnTo>
                  <a:lnTo>
                    <a:pt x="407" y="395"/>
                  </a:lnTo>
                  <a:lnTo>
                    <a:pt x="400" y="404"/>
                  </a:lnTo>
                  <a:lnTo>
                    <a:pt x="392" y="412"/>
                  </a:lnTo>
                  <a:lnTo>
                    <a:pt x="384" y="419"/>
                  </a:lnTo>
                  <a:lnTo>
                    <a:pt x="373" y="426"/>
                  </a:lnTo>
                  <a:lnTo>
                    <a:pt x="361" y="431"/>
                  </a:lnTo>
                  <a:lnTo>
                    <a:pt x="347" y="436"/>
                  </a:lnTo>
                  <a:lnTo>
                    <a:pt x="334" y="439"/>
                  </a:lnTo>
                  <a:lnTo>
                    <a:pt x="318" y="442"/>
                  </a:lnTo>
                  <a:lnTo>
                    <a:pt x="302" y="444"/>
                  </a:lnTo>
                  <a:lnTo>
                    <a:pt x="286" y="445"/>
                  </a:lnTo>
                  <a:lnTo>
                    <a:pt x="270" y="446"/>
                  </a:lnTo>
                  <a:lnTo>
                    <a:pt x="253" y="445"/>
                  </a:lnTo>
                  <a:lnTo>
                    <a:pt x="236" y="444"/>
                  </a:lnTo>
                  <a:lnTo>
                    <a:pt x="220" y="443"/>
                  </a:lnTo>
                  <a:lnTo>
                    <a:pt x="204" y="441"/>
                  </a:lnTo>
                  <a:lnTo>
                    <a:pt x="189" y="438"/>
                  </a:lnTo>
                  <a:lnTo>
                    <a:pt x="174" y="434"/>
                  </a:lnTo>
                  <a:lnTo>
                    <a:pt x="160" y="430"/>
                  </a:lnTo>
                  <a:lnTo>
                    <a:pt x="146" y="423"/>
                  </a:lnTo>
                  <a:lnTo>
                    <a:pt x="133" y="415"/>
                  </a:lnTo>
                  <a:lnTo>
                    <a:pt x="119" y="404"/>
                  </a:lnTo>
                  <a:lnTo>
                    <a:pt x="106" y="393"/>
                  </a:lnTo>
                  <a:lnTo>
                    <a:pt x="94" y="380"/>
                  </a:lnTo>
                  <a:lnTo>
                    <a:pt x="81" y="365"/>
                  </a:lnTo>
                  <a:lnTo>
                    <a:pt x="70" y="350"/>
                  </a:lnTo>
                  <a:lnTo>
                    <a:pt x="59" y="334"/>
                  </a:lnTo>
                  <a:lnTo>
                    <a:pt x="49" y="318"/>
                  </a:lnTo>
                  <a:lnTo>
                    <a:pt x="39" y="300"/>
                  </a:lnTo>
                  <a:lnTo>
                    <a:pt x="30" y="282"/>
                  </a:lnTo>
                  <a:lnTo>
                    <a:pt x="21" y="265"/>
                  </a:lnTo>
                  <a:lnTo>
                    <a:pt x="14" y="247"/>
                  </a:lnTo>
                  <a:lnTo>
                    <a:pt x="7" y="230"/>
                  </a:lnTo>
                  <a:lnTo>
                    <a:pt x="1" y="213"/>
                  </a:lnTo>
                  <a:lnTo>
                    <a:pt x="1" y="212"/>
                  </a:lnTo>
                  <a:lnTo>
                    <a:pt x="1" y="212"/>
                  </a:lnTo>
                  <a:lnTo>
                    <a:pt x="1" y="211"/>
                  </a:lnTo>
                  <a:lnTo>
                    <a:pt x="1" y="211"/>
                  </a:lnTo>
                  <a:lnTo>
                    <a:pt x="0" y="207"/>
                  </a:lnTo>
                  <a:lnTo>
                    <a:pt x="0" y="201"/>
                  </a:lnTo>
                  <a:lnTo>
                    <a:pt x="0" y="192"/>
                  </a:lnTo>
                  <a:lnTo>
                    <a:pt x="0" y="181"/>
                  </a:lnTo>
                  <a:lnTo>
                    <a:pt x="1" y="168"/>
                  </a:lnTo>
                  <a:lnTo>
                    <a:pt x="3" y="154"/>
                  </a:lnTo>
                  <a:lnTo>
                    <a:pt x="6" y="138"/>
                  </a:lnTo>
                  <a:lnTo>
                    <a:pt x="11" y="122"/>
                  </a:lnTo>
                  <a:lnTo>
                    <a:pt x="16" y="106"/>
                  </a:lnTo>
                  <a:lnTo>
                    <a:pt x="23" y="89"/>
                  </a:lnTo>
                  <a:lnTo>
                    <a:pt x="33" y="73"/>
                  </a:lnTo>
                  <a:lnTo>
                    <a:pt x="44" y="58"/>
                  </a:lnTo>
                  <a:lnTo>
                    <a:pt x="58" y="44"/>
                  </a:lnTo>
                  <a:lnTo>
                    <a:pt x="74" y="30"/>
                  </a:lnTo>
                  <a:lnTo>
                    <a:pt x="93" y="20"/>
                  </a:lnTo>
                  <a:lnTo>
                    <a:pt x="115" y="1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99" name="Freeform 36"/>
            <p:cNvSpPr/>
            <p:nvPr/>
          </p:nvSpPr>
          <p:spPr bwMode="auto">
            <a:xfrm>
              <a:off x="5411788" y="4776082"/>
              <a:ext cx="847725" cy="669925"/>
            </a:xfrm>
            <a:custGeom>
              <a:avLst/>
              <a:gdLst/>
              <a:ahLst/>
              <a:cxnLst>
                <a:cxn ang="0">
                  <a:pos x="1" y="196"/>
                </a:cxn>
                <a:cxn ang="0">
                  <a:pos x="0" y="182"/>
                </a:cxn>
                <a:cxn ang="0">
                  <a:pos x="0" y="158"/>
                </a:cxn>
                <a:cxn ang="0">
                  <a:pos x="4" y="129"/>
                </a:cxn>
                <a:cxn ang="0">
                  <a:pos x="12" y="95"/>
                </a:cxn>
                <a:cxn ang="0">
                  <a:pos x="27" y="62"/>
                </a:cxn>
                <a:cxn ang="0">
                  <a:pos x="52" y="33"/>
                </a:cxn>
                <a:cxn ang="0">
                  <a:pos x="88" y="11"/>
                </a:cxn>
                <a:cxn ang="0">
                  <a:pos x="122" y="2"/>
                </a:cxn>
                <a:cxn ang="0">
                  <a:pos x="152" y="0"/>
                </a:cxn>
                <a:cxn ang="0">
                  <a:pos x="188" y="0"/>
                </a:cxn>
                <a:cxn ang="0">
                  <a:pos x="228" y="3"/>
                </a:cxn>
                <a:cxn ang="0">
                  <a:pos x="268" y="7"/>
                </a:cxn>
                <a:cxn ang="0">
                  <a:pos x="308" y="14"/>
                </a:cxn>
                <a:cxn ang="0">
                  <a:pos x="343" y="23"/>
                </a:cxn>
                <a:cxn ang="0">
                  <a:pos x="372" y="34"/>
                </a:cxn>
                <a:cxn ang="0">
                  <a:pos x="394" y="47"/>
                </a:cxn>
                <a:cxn ang="0">
                  <a:pos x="416" y="67"/>
                </a:cxn>
                <a:cxn ang="0">
                  <a:pos x="439" y="93"/>
                </a:cxn>
                <a:cxn ang="0">
                  <a:pos x="462" y="122"/>
                </a:cxn>
                <a:cxn ang="0">
                  <a:pos x="483" y="154"/>
                </a:cxn>
                <a:cxn ang="0">
                  <a:pos x="502" y="185"/>
                </a:cxn>
                <a:cxn ang="0">
                  <a:pos x="518" y="213"/>
                </a:cxn>
                <a:cxn ang="0">
                  <a:pos x="529" y="238"/>
                </a:cxn>
                <a:cxn ang="0">
                  <a:pos x="534" y="256"/>
                </a:cxn>
                <a:cxn ang="0">
                  <a:pos x="527" y="274"/>
                </a:cxn>
                <a:cxn ang="0">
                  <a:pos x="511" y="291"/>
                </a:cxn>
                <a:cxn ang="0">
                  <a:pos x="488" y="307"/>
                </a:cxn>
                <a:cxn ang="0">
                  <a:pos x="462" y="324"/>
                </a:cxn>
                <a:cxn ang="0">
                  <a:pos x="435" y="341"/>
                </a:cxn>
                <a:cxn ang="0">
                  <a:pos x="410" y="358"/>
                </a:cxn>
                <a:cxn ang="0">
                  <a:pos x="390" y="374"/>
                </a:cxn>
                <a:cxn ang="0">
                  <a:pos x="377" y="390"/>
                </a:cxn>
                <a:cxn ang="0">
                  <a:pos x="358" y="403"/>
                </a:cxn>
                <a:cxn ang="0">
                  <a:pos x="333" y="413"/>
                </a:cxn>
                <a:cxn ang="0">
                  <a:pos x="305" y="419"/>
                </a:cxn>
                <a:cxn ang="0">
                  <a:pos x="275" y="422"/>
                </a:cxn>
                <a:cxn ang="0">
                  <a:pos x="243" y="422"/>
                </a:cxn>
                <a:cxn ang="0">
                  <a:pos x="211" y="420"/>
                </a:cxn>
                <a:cxn ang="0">
                  <a:pos x="181" y="415"/>
                </a:cxn>
                <a:cxn ang="0">
                  <a:pos x="154" y="407"/>
                </a:cxn>
                <a:cxn ang="0">
                  <a:pos x="127" y="393"/>
                </a:cxn>
                <a:cxn ang="0">
                  <a:pos x="102" y="371"/>
                </a:cxn>
                <a:cxn ang="0">
                  <a:pos x="78" y="345"/>
                </a:cxn>
                <a:cxn ang="0">
                  <a:pos x="56" y="315"/>
                </a:cxn>
                <a:cxn ang="0">
                  <a:pos x="37" y="282"/>
                </a:cxn>
                <a:cxn ang="0">
                  <a:pos x="20" y="248"/>
                </a:cxn>
                <a:cxn ang="0">
                  <a:pos x="6" y="214"/>
                </a:cxn>
              </a:cxnLst>
              <a:rect l="0" t="0" r="r" b="b"/>
              <a:pathLst>
                <a:path w="534" h="422">
                  <a:moveTo>
                    <a:pt x="1" y="198"/>
                  </a:moveTo>
                  <a:lnTo>
                    <a:pt x="1" y="196"/>
                  </a:lnTo>
                  <a:lnTo>
                    <a:pt x="0" y="191"/>
                  </a:lnTo>
                  <a:lnTo>
                    <a:pt x="0" y="182"/>
                  </a:lnTo>
                  <a:lnTo>
                    <a:pt x="0" y="172"/>
                  </a:lnTo>
                  <a:lnTo>
                    <a:pt x="0" y="158"/>
                  </a:lnTo>
                  <a:lnTo>
                    <a:pt x="1" y="144"/>
                  </a:lnTo>
                  <a:lnTo>
                    <a:pt x="4" y="129"/>
                  </a:lnTo>
                  <a:lnTo>
                    <a:pt x="7" y="112"/>
                  </a:lnTo>
                  <a:lnTo>
                    <a:pt x="12" y="95"/>
                  </a:lnTo>
                  <a:lnTo>
                    <a:pt x="19" y="78"/>
                  </a:lnTo>
                  <a:lnTo>
                    <a:pt x="27" y="62"/>
                  </a:lnTo>
                  <a:lnTo>
                    <a:pt x="38" y="47"/>
                  </a:lnTo>
                  <a:lnTo>
                    <a:pt x="52" y="33"/>
                  </a:lnTo>
                  <a:lnTo>
                    <a:pt x="68" y="21"/>
                  </a:lnTo>
                  <a:lnTo>
                    <a:pt x="88" y="11"/>
                  </a:lnTo>
                  <a:lnTo>
                    <a:pt x="110" y="4"/>
                  </a:lnTo>
                  <a:lnTo>
                    <a:pt x="122" y="2"/>
                  </a:lnTo>
                  <a:lnTo>
                    <a:pt x="136" y="1"/>
                  </a:lnTo>
                  <a:lnTo>
                    <a:pt x="152" y="0"/>
                  </a:lnTo>
                  <a:lnTo>
                    <a:pt x="169" y="0"/>
                  </a:lnTo>
                  <a:lnTo>
                    <a:pt x="188" y="0"/>
                  </a:lnTo>
                  <a:lnTo>
                    <a:pt x="207" y="1"/>
                  </a:lnTo>
                  <a:lnTo>
                    <a:pt x="228" y="3"/>
                  </a:lnTo>
                  <a:lnTo>
                    <a:pt x="248" y="4"/>
                  </a:lnTo>
                  <a:lnTo>
                    <a:pt x="268" y="7"/>
                  </a:lnTo>
                  <a:lnTo>
                    <a:pt x="289" y="10"/>
                  </a:lnTo>
                  <a:lnTo>
                    <a:pt x="308" y="14"/>
                  </a:lnTo>
                  <a:lnTo>
                    <a:pt x="326" y="18"/>
                  </a:lnTo>
                  <a:lnTo>
                    <a:pt x="343" y="23"/>
                  </a:lnTo>
                  <a:lnTo>
                    <a:pt x="359" y="28"/>
                  </a:lnTo>
                  <a:lnTo>
                    <a:pt x="372" y="34"/>
                  </a:lnTo>
                  <a:lnTo>
                    <a:pt x="384" y="39"/>
                  </a:lnTo>
                  <a:lnTo>
                    <a:pt x="394" y="47"/>
                  </a:lnTo>
                  <a:lnTo>
                    <a:pt x="405" y="56"/>
                  </a:lnTo>
                  <a:lnTo>
                    <a:pt x="416" y="67"/>
                  </a:lnTo>
                  <a:lnTo>
                    <a:pt x="427" y="79"/>
                  </a:lnTo>
                  <a:lnTo>
                    <a:pt x="439" y="93"/>
                  </a:lnTo>
                  <a:lnTo>
                    <a:pt x="450" y="107"/>
                  </a:lnTo>
                  <a:lnTo>
                    <a:pt x="462" y="122"/>
                  </a:lnTo>
                  <a:lnTo>
                    <a:pt x="473" y="138"/>
                  </a:lnTo>
                  <a:lnTo>
                    <a:pt x="483" y="154"/>
                  </a:lnTo>
                  <a:lnTo>
                    <a:pt x="493" y="169"/>
                  </a:lnTo>
                  <a:lnTo>
                    <a:pt x="502" y="185"/>
                  </a:lnTo>
                  <a:lnTo>
                    <a:pt x="511" y="199"/>
                  </a:lnTo>
                  <a:lnTo>
                    <a:pt x="518" y="213"/>
                  </a:lnTo>
                  <a:lnTo>
                    <a:pt x="524" y="226"/>
                  </a:lnTo>
                  <a:lnTo>
                    <a:pt x="529" y="238"/>
                  </a:lnTo>
                  <a:lnTo>
                    <a:pt x="533" y="248"/>
                  </a:lnTo>
                  <a:lnTo>
                    <a:pt x="534" y="256"/>
                  </a:lnTo>
                  <a:lnTo>
                    <a:pt x="531" y="265"/>
                  </a:lnTo>
                  <a:lnTo>
                    <a:pt x="527" y="274"/>
                  </a:lnTo>
                  <a:lnTo>
                    <a:pt x="520" y="283"/>
                  </a:lnTo>
                  <a:lnTo>
                    <a:pt x="511" y="291"/>
                  </a:lnTo>
                  <a:lnTo>
                    <a:pt x="500" y="299"/>
                  </a:lnTo>
                  <a:lnTo>
                    <a:pt x="488" y="307"/>
                  </a:lnTo>
                  <a:lnTo>
                    <a:pt x="476" y="316"/>
                  </a:lnTo>
                  <a:lnTo>
                    <a:pt x="462" y="324"/>
                  </a:lnTo>
                  <a:lnTo>
                    <a:pt x="449" y="333"/>
                  </a:lnTo>
                  <a:lnTo>
                    <a:pt x="435" y="341"/>
                  </a:lnTo>
                  <a:lnTo>
                    <a:pt x="422" y="349"/>
                  </a:lnTo>
                  <a:lnTo>
                    <a:pt x="410" y="358"/>
                  </a:lnTo>
                  <a:lnTo>
                    <a:pt x="400" y="366"/>
                  </a:lnTo>
                  <a:lnTo>
                    <a:pt x="390" y="374"/>
                  </a:lnTo>
                  <a:lnTo>
                    <a:pt x="384" y="382"/>
                  </a:lnTo>
                  <a:lnTo>
                    <a:pt x="377" y="390"/>
                  </a:lnTo>
                  <a:lnTo>
                    <a:pt x="368" y="397"/>
                  </a:lnTo>
                  <a:lnTo>
                    <a:pt x="358" y="403"/>
                  </a:lnTo>
                  <a:lnTo>
                    <a:pt x="346" y="408"/>
                  </a:lnTo>
                  <a:lnTo>
                    <a:pt x="333" y="413"/>
                  </a:lnTo>
                  <a:lnTo>
                    <a:pt x="320" y="416"/>
                  </a:lnTo>
                  <a:lnTo>
                    <a:pt x="305" y="419"/>
                  </a:lnTo>
                  <a:lnTo>
                    <a:pt x="290" y="421"/>
                  </a:lnTo>
                  <a:lnTo>
                    <a:pt x="275" y="422"/>
                  </a:lnTo>
                  <a:lnTo>
                    <a:pt x="259" y="422"/>
                  </a:lnTo>
                  <a:lnTo>
                    <a:pt x="243" y="422"/>
                  </a:lnTo>
                  <a:lnTo>
                    <a:pt x="227" y="421"/>
                  </a:lnTo>
                  <a:lnTo>
                    <a:pt x="211" y="420"/>
                  </a:lnTo>
                  <a:lnTo>
                    <a:pt x="196" y="417"/>
                  </a:lnTo>
                  <a:lnTo>
                    <a:pt x="181" y="415"/>
                  </a:lnTo>
                  <a:lnTo>
                    <a:pt x="167" y="412"/>
                  </a:lnTo>
                  <a:lnTo>
                    <a:pt x="154" y="407"/>
                  </a:lnTo>
                  <a:lnTo>
                    <a:pt x="141" y="401"/>
                  </a:lnTo>
                  <a:lnTo>
                    <a:pt x="127" y="393"/>
                  </a:lnTo>
                  <a:lnTo>
                    <a:pt x="114" y="383"/>
                  </a:lnTo>
                  <a:lnTo>
                    <a:pt x="102" y="371"/>
                  </a:lnTo>
                  <a:lnTo>
                    <a:pt x="89" y="359"/>
                  </a:lnTo>
                  <a:lnTo>
                    <a:pt x="78" y="345"/>
                  </a:lnTo>
                  <a:lnTo>
                    <a:pt x="67" y="330"/>
                  </a:lnTo>
                  <a:lnTo>
                    <a:pt x="56" y="315"/>
                  </a:lnTo>
                  <a:lnTo>
                    <a:pt x="46" y="299"/>
                  </a:lnTo>
                  <a:lnTo>
                    <a:pt x="37" y="282"/>
                  </a:lnTo>
                  <a:lnTo>
                    <a:pt x="28" y="265"/>
                  </a:lnTo>
                  <a:lnTo>
                    <a:pt x="20" y="248"/>
                  </a:lnTo>
                  <a:lnTo>
                    <a:pt x="12" y="231"/>
                  </a:lnTo>
                  <a:lnTo>
                    <a:pt x="6" y="214"/>
                  </a:lnTo>
                  <a:lnTo>
                    <a:pt x="1" y="198"/>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00" name="Freeform 37"/>
            <p:cNvSpPr/>
            <p:nvPr/>
          </p:nvSpPr>
          <p:spPr bwMode="auto">
            <a:xfrm>
              <a:off x="5732463" y="4498269"/>
              <a:ext cx="325438" cy="776288"/>
            </a:xfrm>
            <a:custGeom>
              <a:avLst/>
              <a:gdLst/>
              <a:ahLst/>
              <a:cxnLst>
                <a:cxn ang="0">
                  <a:pos x="11" y="0"/>
                </a:cxn>
                <a:cxn ang="0">
                  <a:pos x="8" y="4"/>
                </a:cxn>
                <a:cxn ang="0">
                  <a:pos x="4" y="13"/>
                </a:cxn>
                <a:cxn ang="0">
                  <a:pos x="1" y="26"/>
                </a:cxn>
                <a:cxn ang="0">
                  <a:pos x="1" y="44"/>
                </a:cxn>
                <a:cxn ang="0">
                  <a:pos x="7" y="66"/>
                </a:cxn>
                <a:cxn ang="0">
                  <a:pos x="21" y="94"/>
                </a:cxn>
                <a:cxn ang="0">
                  <a:pos x="44" y="126"/>
                </a:cxn>
                <a:cxn ang="0">
                  <a:pos x="77" y="164"/>
                </a:cxn>
                <a:cxn ang="0">
                  <a:pos x="106" y="203"/>
                </a:cxn>
                <a:cxn ang="0">
                  <a:pos x="129" y="245"/>
                </a:cxn>
                <a:cxn ang="0">
                  <a:pos x="147" y="287"/>
                </a:cxn>
                <a:cxn ang="0">
                  <a:pos x="159" y="331"/>
                </a:cxn>
                <a:cxn ang="0">
                  <a:pos x="166" y="375"/>
                </a:cxn>
                <a:cxn ang="0">
                  <a:pos x="168" y="420"/>
                </a:cxn>
                <a:cxn ang="0">
                  <a:pos x="167" y="466"/>
                </a:cxn>
                <a:cxn ang="0">
                  <a:pos x="165" y="486"/>
                </a:cxn>
                <a:cxn ang="0">
                  <a:pos x="172" y="469"/>
                </a:cxn>
                <a:cxn ang="0">
                  <a:pos x="184" y="438"/>
                </a:cxn>
                <a:cxn ang="0">
                  <a:pos x="196" y="393"/>
                </a:cxn>
                <a:cxn ang="0">
                  <a:pos x="203" y="338"/>
                </a:cxn>
                <a:cxn ang="0">
                  <a:pos x="204" y="275"/>
                </a:cxn>
                <a:cxn ang="0">
                  <a:pos x="193" y="206"/>
                </a:cxn>
                <a:cxn ang="0">
                  <a:pos x="167" y="134"/>
                </a:cxn>
                <a:cxn ang="0">
                  <a:pos x="145" y="98"/>
                </a:cxn>
                <a:cxn ang="0">
                  <a:pos x="137" y="96"/>
                </a:cxn>
                <a:cxn ang="0">
                  <a:pos x="123" y="92"/>
                </a:cxn>
                <a:cxn ang="0">
                  <a:pos x="104" y="85"/>
                </a:cxn>
                <a:cxn ang="0">
                  <a:pos x="83" y="75"/>
                </a:cxn>
                <a:cxn ang="0">
                  <a:pos x="60" y="60"/>
                </a:cxn>
                <a:cxn ang="0">
                  <a:pos x="38" y="40"/>
                </a:cxn>
                <a:cxn ang="0">
                  <a:pos x="19" y="15"/>
                </a:cxn>
              </a:cxnLst>
              <a:rect l="0" t="0" r="r" b="b"/>
              <a:pathLst>
                <a:path w="205" h="489">
                  <a:moveTo>
                    <a:pt x="11" y="0"/>
                  </a:moveTo>
                  <a:lnTo>
                    <a:pt x="11" y="0"/>
                  </a:lnTo>
                  <a:lnTo>
                    <a:pt x="9" y="2"/>
                  </a:lnTo>
                  <a:lnTo>
                    <a:pt x="8" y="4"/>
                  </a:lnTo>
                  <a:lnTo>
                    <a:pt x="5" y="8"/>
                  </a:lnTo>
                  <a:lnTo>
                    <a:pt x="4" y="13"/>
                  </a:lnTo>
                  <a:lnTo>
                    <a:pt x="2" y="19"/>
                  </a:lnTo>
                  <a:lnTo>
                    <a:pt x="1" y="26"/>
                  </a:lnTo>
                  <a:lnTo>
                    <a:pt x="0" y="34"/>
                  </a:lnTo>
                  <a:lnTo>
                    <a:pt x="1" y="44"/>
                  </a:lnTo>
                  <a:lnTo>
                    <a:pt x="3" y="54"/>
                  </a:lnTo>
                  <a:lnTo>
                    <a:pt x="7" y="66"/>
                  </a:lnTo>
                  <a:lnTo>
                    <a:pt x="13" y="80"/>
                  </a:lnTo>
                  <a:lnTo>
                    <a:pt x="21" y="94"/>
                  </a:lnTo>
                  <a:lnTo>
                    <a:pt x="31" y="110"/>
                  </a:lnTo>
                  <a:lnTo>
                    <a:pt x="44" y="126"/>
                  </a:lnTo>
                  <a:lnTo>
                    <a:pt x="60" y="145"/>
                  </a:lnTo>
                  <a:lnTo>
                    <a:pt x="77" y="164"/>
                  </a:lnTo>
                  <a:lnTo>
                    <a:pt x="92" y="183"/>
                  </a:lnTo>
                  <a:lnTo>
                    <a:pt x="106" y="203"/>
                  </a:lnTo>
                  <a:lnTo>
                    <a:pt x="118" y="224"/>
                  </a:lnTo>
                  <a:lnTo>
                    <a:pt x="129" y="245"/>
                  </a:lnTo>
                  <a:lnTo>
                    <a:pt x="138" y="266"/>
                  </a:lnTo>
                  <a:lnTo>
                    <a:pt x="147" y="287"/>
                  </a:lnTo>
                  <a:lnTo>
                    <a:pt x="153" y="309"/>
                  </a:lnTo>
                  <a:lnTo>
                    <a:pt x="159" y="331"/>
                  </a:lnTo>
                  <a:lnTo>
                    <a:pt x="163" y="352"/>
                  </a:lnTo>
                  <a:lnTo>
                    <a:pt x="166" y="375"/>
                  </a:lnTo>
                  <a:lnTo>
                    <a:pt x="168" y="397"/>
                  </a:lnTo>
                  <a:lnTo>
                    <a:pt x="168" y="420"/>
                  </a:lnTo>
                  <a:lnTo>
                    <a:pt x="168" y="443"/>
                  </a:lnTo>
                  <a:lnTo>
                    <a:pt x="167" y="466"/>
                  </a:lnTo>
                  <a:lnTo>
                    <a:pt x="164" y="489"/>
                  </a:lnTo>
                  <a:lnTo>
                    <a:pt x="165" y="486"/>
                  </a:lnTo>
                  <a:lnTo>
                    <a:pt x="168" y="480"/>
                  </a:lnTo>
                  <a:lnTo>
                    <a:pt x="172" y="469"/>
                  </a:lnTo>
                  <a:lnTo>
                    <a:pt x="178" y="455"/>
                  </a:lnTo>
                  <a:lnTo>
                    <a:pt x="184" y="438"/>
                  </a:lnTo>
                  <a:lnTo>
                    <a:pt x="190" y="416"/>
                  </a:lnTo>
                  <a:lnTo>
                    <a:pt x="196" y="393"/>
                  </a:lnTo>
                  <a:lnTo>
                    <a:pt x="201" y="366"/>
                  </a:lnTo>
                  <a:lnTo>
                    <a:pt x="203" y="338"/>
                  </a:lnTo>
                  <a:lnTo>
                    <a:pt x="205" y="307"/>
                  </a:lnTo>
                  <a:lnTo>
                    <a:pt x="204" y="275"/>
                  </a:lnTo>
                  <a:lnTo>
                    <a:pt x="200" y="241"/>
                  </a:lnTo>
                  <a:lnTo>
                    <a:pt x="193" y="206"/>
                  </a:lnTo>
                  <a:lnTo>
                    <a:pt x="182" y="171"/>
                  </a:lnTo>
                  <a:lnTo>
                    <a:pt x="167" y="134"/>
                  </a:lnTo>
                  <a:lnTo>
                    <a:pt x="146" y="98"/>
                  </a:lnTo>
                  <a:lnTo>
                    <a:pt x="145" y="98"/>
                  </a:lnTo>
                  <a:lnTo>
                    <a:pt x="142" y="98"/>
                  </a:lnTo>
                  <a:lnTo>
                    <a:pt x="137" y="96"/>
                  </a:lnTo>
                  <a:lnTo>
                    <a:pt x="131" y="95"/>
                  </a:lnTo>
                  <a:lnTo>
                    <a:pt x="123" y="92"/>
                  </a:lnTo>
                  <a:lnTo>
                    <a:pt x="114" y="89"/>
                  </a:lnTo>
                  <a:lnTo>
                    <a:pt x="104" y="85"/>
                  </a:lnTo>
                  <a:lnTo>
                    <a:pt x="93" y="80"/>
                  </a:lnTo>
                  <a:lnTo>
                    <a:pt x="83" y="75"/>
                  </a:lnTo>
                  <a:lnTo>
                    <a:pt x="71" y="68"/>
                  </a:lnTo>
                  <a:lnTo>
                    <a:pt x="60" y="60"/>
                  </a:lnTo>
                  <a:lnTo>
                    <a:pt x="49" y="50"/>
                  </a:lnTo>
                  <a:lnTo>
                    <a:pt x="38" y="40"/>
                  </a:lnTo>
                  <a:lnTo>
                    <a:pt x="28" y="28"/>
                  </a:lnTo>
                  <a:lnTo>
                    <a:pt x="19" y="15"/>
                  </a:lnTo>
                  <a:lnTo>
                    <a:pt x="11"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01" name="Freeform 38"/>
            <p:cNvSpPr/>
            <p:nvPr/>
          </p:nvSpPr>
          <p:spPr bwMode="auto">
            <a:xfrm>
              <a:off x="5753101" y="4177594"/>
              <a:ext cx="354013" cy="509588"/>
            </a:xfrm>
            <a:custGeom>
              <a:avLst/>
              <a:gdLst/>
              <a:ahLst/>
              <a:cxnLst>
                <a:cxn ang="0">
                  <a:pos x="60" y="321"/>
                </a:cxn>
                <a:cxn ang="0">
                  <a:pos x="58" y="320"/>
                </a:cxn>
                <a:cxn ang="0">
                  <a:pos x="52" y="317"/>
                </a:cxn>
                <a:cxn ang="0">
                  <a:pos x="43" y="310"/>
                </a:cxn>
                <a:cxn ang="0">
                  <a:pos x="33" y="301"/>
                </a:cxn>
                <a:cxn ang="0">
                  <a:pos x="22" y="288"/>
                </a:cxn>
                <a:cxn ang="0">
                  <a:pos x="13" y="272"/>
                </a:cxn>
                <a:cxn ang="0">
                  <a:pos x="5" y="252"/>
                </a:cxn>
                <a:cxn ang="0">
                  <a:pos x="1" y="229"/>
                </a:cxn>
                <a:cxn ang="0">
                  <a:pos x="0" y="201"/>
                </a:cxn>
                <a:cxn ang="0">
                  <a:pos x="2" y="170"/>
                </a:cxn>
                <a:cxn ang="0">
                  <a:pos x="6" y="138"/>
                </a:cxn>
                <a:cxn ang="0">
                  <a:pos x="14" y="106"/>
                </a:cxn>
                <a:cxn ang="0">
                  <a:pos x="23" y="75"/>
                </a:cxn>
                <a:cxn ang="0">
                  <a:pos x="35" y="49"/>
                </a:cxn>
                <a:cxn ang="0">
                  <a:pos x="50" y="27"/>
                </a:cxn>
                <a:cxn ang="0">
                  <a:pos x="67" y="12"/>
                </a:cxn>
                <a:cxn ang="0">
                  <a:pos x="78" y="8"/>
                </a:cxn>
                <a:cxn ang="0">
                  <a:pos x="90" y="4"/>
                </a:cxn>
                <a:cxn ang="0">
                  <a:pos x="104" y="1"/>
                </a:cxn>
                <a:cxn ang="0">
                  <a:pos x="120" y="0"/>
                </a:cxn>
                <a:cxn ang="0">
                  <a:pos x="135" y="1"/>
                </a:cxn>
                <a:cxn ang="0">
                  <a:pos x="151" y="3"/>
                </a:cxn>
                <a:cxn ang="0">
                  <a:pos x="167" y="7"/>
                </a:cxn>
                <a:cxn ang="0">
                  <a:pos x="181" y="14"/>
                </a:cxn>
                <a:cxn ang="0">
                  <a:pos x="194" y="22"/>
                </a:cxn>
                <a:cxn ang="0">
                  <a:pos x="206" y="33"/>
                </a:cxn>
                <a:cxn ang="0">
                  <a:pos x="215" y="46"/>
                </a:cxn>
                <a:cxn ang="0">
                  <a:pos x="221" y="61"/>
                </a:cxn>
                <a:cxn ang="0">
                  <a:pos x="223" y="80"/>
                </a:cxn>
                <a:cxn ang="0">
                  <a:pos x="222" y="102"/>
                </a:cxn>
                <a:cxn ang="0">
                  <a:pos x="216" y="126"/>
                </a:cxn>
                <a:cxn ang="0">
                  <a:pos x="205" y="155"/>
                </a:cxn>
                <a:cxn ang="0">
                  <a:pos x="197" y="172"/>
                </a:cxn>
                <a:cxn ang="0">
                  <a:pos x="189" y="189"/>
                </a:cxn>
                <a:cxn ang="0">
                  <a:pos x="179" y="206"/>
                </a:cxn>
                <a:cxn ang="0">
                  <a:pos x="170" y="221"/>
                </a:cxn>
                <a:cxn ang="0">
                  <a:pos x="161" y="236"/>
                </a:cxn>
                <a:cxn ang="0">
                  <a:pos x="151" y="250"/>
                </a:cxn>
                <a:cxn ang="0">
                  <a:pos x="141" y="263"/>
                </a:cxn>
                <a:cxn ang="0">
                  <a:pos x="132" y="275"/>
                </a:cxn>
                <a:cxn ang="0">
                  <a:pos x="122" y="286"/>
                </a:cxn>
                <a:cxn ang="0">
                  <a:pos x="113" y="296"/>
                </a:cxn>
                <a:cxn ang="0">
                  <a:pos x="103" y="304"/>
                </a:cxn>
                <a:cxn ang="0">
                  <a:pos x="94" y="310"/>
                </a:cxn>
                <a:cxn ang="0">
                  <a:pos x="85" y="316"/>
                </a:cxn>
                <a:cxn ang="0">
                  <a:pos x="76" y="320"/>
                </a:cxn>
                <a:cxn ang="0">
                  <a:pos x="68" y="321"/>
                </a:cxn>
                <a:cxn ang="0">
                  <a:pos x="60" y="321"/>
                </a:cxn>
              </a:cxnLst>
              <a:rect l="0" t="0" r="r" b="b"/>
              <a:pathLst>
                <a:path w="223" h="321">
                  <a:moveTo>
                    <a:pt x="60" y="321"/>
                  </a:moveTo>
                  <a:lnTo>
                    <a:pt x="58" y="320"/>
                  </a:lnTo>
                  <a:lnTo>
                    <a:pt x="52" y="317"/>
                  </a:lnTo>
                  <a:lnTo>
                    <a:pt x="43" y="310"/>
                  </a:lnTo>
                  <a:lnTo>
                    <a:pt x="33" y="301"/>
                  </a:lnTo>
                  <a:lnTo>
                    <a:pt x="22" y="288"/>
                  </a:lnTo>
                  <a:lnTo>
                    <a:pt x="13" y="272"/>
                  </a:lnTo>
                  <a:lnTo>
                    <a:pt x="5" y="252"/>
                  </a:lnTo>
                  <a:lnTo>
                    <a:pt x="1" y="229"/>
                  </a:lnTo>
                  <a:lnTo>
                    <a:pt x="0" y="201"/>
                  </a:lnTo>
                  <a:lnTo>
                    <a:pt x="2" y="170"/>
                  </a:lnTo>
                  <a:lnTo>
                    <a:pt x="6" y="138"/>
                  </a:lnTo>
                  <a:lnTo>
                    <a:pt x="14" y="106"/>
                  </a:lnTo>
                  <a:lnTo>
                    <a:pt x="23" y="75"/>
                  </a:lnTo>
                  <a:lnTo>
                    <a:pt x="35" y="49"/>
                  </a:lnTo>
                  <a:lnTo>
                    <a:pt x="50" y="27"/>
                  </a:lnTo>
                  <a:lnTo>
                    <a:pt x="67" y="12"/>
                  </a:lnTo>
                  <a:lnTo>
                    <a:pt x="78" y="8"/>
                  </a:lnTo>
                  <a:lnTo>
                    <a:pt x="90" y="4"/>
                  </a:lnTo>
                  <a:lnTo>
                    <a:pt x="104" y="1"/>
                  </a:lnTo>
                  <a:lnTo>
                    <a:pt x="120" y="0"/>
                  </a:lnTo>
                  <a:lnTo>
                    <a:pt x="135" y="1"/>
                  </a:lnTo>
                  <a:lnTo>
                    <a:pt x="151" y="3"/>
                  </a:lnTo>
                  <a:lnTo>
                    <a:pt x="167" y="7"/>
                  </a:lnTo>
                  <a:lnTo>
                    <a:pt x="181" y="14"/>
                  </a:lnTo>
                  <a:lnTo>
                    <a:pt x="194" y="22"/>
                  </a:lnTo>
                  <a:lnTo>
                    <a:pt x="206" y="33"/>
                  </a:lnTo>
                  <a:lnTo>
                    <a:pt x="215" y="46"/>
                  </a:lnTo>
                  <a:lnTo>
                    <a:pt x="221" y="61"/>
                  </a:lnTo>
                  <a:lnTo>
                    <a:pt x="223" y="80"/>
                  </a:lnTo>
                  <a:lnTo>
                    <a:pt x="222" y="102"/>
                  </a:lnTo>
                  <a:lnTo>
                    <a:pt x="216" y="126"/>
                  </a:lnTo>
                  <a:lnTo>
                    <a:pt x="205" y="155"/>
                  </a:lnTo>
                  <a:lnTo>
                    <a:pt x="197" y="172"/>
                  </a:lnTo>
                  <a:lnTo>
                    <a:pt x="189" y="189"/>
                  </a:lnTo>
                  <a:lnTo>
                    <a:pt x="179" y="206"/>
                  </a:lnTo>
                  <a:lnTo>
                    <a:pt x="170" y="221"/>
                  </a:lnTo>
                  <a:lnTo>
                    <a:pt x="161" y="236"/>
                  </a:lnTo>
                  <a:lnTo>
                    <a:pt x="151" y="250"/>
                  </a:lnTo>
                  <a:lnTo>
                    <a:pt x="141" y="263"/>
                  </a:lnTo>
                  <a:lnTo>
                    <a:pt x="132" y="275"/>
                  </a:lnTo>
                  <a:lnTo>
                    <a:pt x="122" y="286"/>
                  </a:lnTo>
                  <a:lnTo>
                    <a:pt x="113" y="296"/>
                  </a:lnTo>
                  <a:lnTo>
                    <a:pt x="103" y="304"/>
                  </a:lnTo>
                  <a:lnTo>
                    <a:pt x="94" y="310"/>
                  </a:lnTo>
                  <a:lnTo>
                    <a:pt x="85" y="316"/>
                  </a:lnTo>
                  <a:lnTo>
                    <a:pt x="76" y="320"/>
                  </a:lnTo>
                  <a:lnTo>
                    <a:pt x="68" y="321"/>
                  </a:lnTo>
                  <a:lnTo>
                    <a:pt x="60" y="321"/>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02" name="Freeform 39"/>
            <p:cNvSpPr/>
            <p:nvPr/>
          </p:nvSpPr>
          <p:spPr bwMode="auto">
            <a:xfrm>
              <a:off x="5761038" y="4193469"/>
              <a:ext cx="331788" cy="482600"/>
            </a:xfrm>
            <a:custGeom>
              <a:avLst/>
              <a:gdLst/>
              <a:ahLst/>
              <a:cxnLst>
                <a:cxn ang="0">
                  <a:pos x="63" y="10"/>
                </a:cxn>
                <a:cxn ang="0">
                  <a:pos x="73" y="6"/>
                </a:cxn>
                <a:cxn ang="0">
                  <a:pos x="85" y="2"/>
                </a:cxn>
                <a:cxn ang="0">
                  <a:pos x="98" y="0"/>
                </a:cxn>
                <a:cxn ang="0">
                  <a:pos x="112" y="0"/>
                </a:cxn>
                <a:cxn ang="0">
                  <a:pos x="127" y="0"/>
                </a:cxn>
                <a:cxn ang="0">
                  <a:pos x="142" y="3"/>
                </a:cxn>
                <a:cxn ang="0">
                  <a:pos x="156" y="7"/>
                </a:cxn>
                <a:cxn ang="0">
                  <a:pos x="169" y="13"/>
                </a:cxn>
                <a:cxn ang="0">
                  <a:pos x="181" y="21"/>
                </a:cxn>
                <a:cxn ang="0">
                  <a:pos x="192" y="31"/>
                </a:cxn>
                <a:cxn ang="0">
                  <a:pos x="200" y="44"/>
                </a:cxn>
                <a:cxn ang="0">
                  <a:pos x="206" y="58"/>
                </a:cxn>
                <a:cxn ang="0">
                  <a:pos x="209" y="75"/>
                </a:cxn>
                <a:cxn ang="0">
                  <a:pos x="208" y="96"/>
                </a:cxn>
                <a:cxn ang="0">
                  <a:pos x="203" y="119"/>
                </a:cxn>
                <a:cxn ang="0">
                  <a:pos x="194" y="144"/>
                </a:cxn>
                <a:cxn ang="0">
                  <a:pos x="187" y="161"/>
                </a:cxn>
                <a:cxn ang="0">
                  <a:pos x="178" y="177"/>
                </a:cxn>
                <a:cxn ang="0">
                  <a:pos x="170" y="193"/>
                </a:cxn>
                <a:cxn ang="0">
                  <a:pos x="162" y="208"/>
                </a:cxn>
                <a:cxn ang="0">
                  <a:pos x="153" y="222"/>
                </a:cxn>
                <a:cxn ang="0">
                  <a:pos x="144" y="236"/>
                </a:cxn>
                <a:cxn ang="0">
                  <a:pos x="135" y="248"/>
                </a:cxn>
                <a:cxn ang="0">
                  <a:pos x="126" y="260"/>
                </a:cxn>
                <a:cxn ang="0">
                  <a:pos x="116" y="270"/>
                </a:cxn>
                <a:cxn ang="0">
                  <a:pos x="107" y="279"/>
                </a:cxn>
                <a:cxn ang="0">
                  <a:pos x="98" y="287"/>
                </a:cxn>
                <a:cxn ang="0">
                  <a:pos x="89" y="294"/>
                </a:cxn>
                <a:cxn ang="0">
                  <a:pos x="81" y="299"/>
                </a:cxn>
                <a:cxn ang="0">
                  <a:pos x="72" y="302"/>
                </a:cxn>
                <a:cxn ang="0">
                  <a:pos x="65" y="304"/>
                </a:cxn>
                <a:cxn ang="0">
                  <a:pos x="57" y="304"/>
                </a:cxn>
                <a:cxn ang="0">
                  <a:pos x="55" y="303"/>
                </a:cxn>
                <a:cxn ang="0">
                  <a:pos x="49" y="299"/>
                </a:cxn>
                <a:cxn ang="0">
                  <a:pos x="40" y="293"/>
                </a:cxn>
                <a:cxn ang="0">
                  <a:pos x="31" y="284"/>
                </a:cxn>
                <a:cxn ang="0">
                  <a:pos x="21" y="272"/>
                </a:cxn>
                <a:cxn ang="0">
                  <a:pos x="12" y="257"/>
                </a:cxn>
                <a:cxn ang="0">
                  <a:pos x="5" y="238"/>
                </a:cxn>
                <a:cxn ang="0">
                  <a:pos x="1" y="216"/>
                </a:cxn>
                <a:cxn ang="0">
                  <a:pos x="0" y="189"/>
                </a:cxn>
                <a:cxn ang="0">
                  <a:pos x="2" y="160"/>
                </a:cxn>
                <a:cxn ang="0">
                  <a:pos x="6" y="129"/>
                </a:cxn>
                <a:cxn ang="0">
                  <a:pos x="13" y="99"/>
                </a:cxn>
                <a:cxn ang="0">
                  <a:pos x="22" y="70"/>
                </a:cxn>
                <a:cxn ang="0">
                  <a:pos x="33" y="45"/>
                </a:cxn>
                <a:cxn ang="0">
                  <a:pos x="47" y="24"/>
                </a:cxn>
                <a:cxn ang="0">
                  <a:pos x="63" y="10"/>
                </a:cxn>
              </a:cxnLst>
              <a:rect l="0" t="0" r="r" b="b"/>
              <a:pathLst>
                <a:path w="209" h="304">
                  <a:moveTo>
                    <a:pt x="63" y="10"/>
                  </a:moveTo>
                  <a:lnTo>
                    <a:pt x="73" y="6"/>
                  </a:lnTo>
                  <a:lnTo>
                    <a:pt x="85" y="2"/>
                  </a:lnTo>
                  <a:lnTo>
                    <a:pt x="98" y="0"/>
                  </a:lnTo>
                  <a:lnTo>
                    <a:pt x="112" y="0"/>
                  </a:lnTo>
                  <a:lnTo>
                    <a:pt x="127" y="0"/>
                  </a:lnTo>
                  <a:lnTo>
                    <a:pt x="142" y="3"/>
                  </a:lnTo>
                  <a:lnTo>
                    <a:pt x="156" y="7"/>
                  </a:lnTo>
                  <a:lnTo>
                    <a:pt x="169" y="13"/>
                  </a:lnTo>
                  <a:lnTo>
                    <a:pt x="181" y="21"/>
                  </a:lnTo>
                  <a:lnTo>
                    <a:pt x="192" y="31"/>
                  </a:lnTo>
                  <a:lnTo>
                    <a:pt x="200" y="44"/>
                  </a:lnTo>
                  <a:lnTo>
                    <a:pt x="206" y="58"/>
                  </a:lnTo>
                  <a:lnTo>
                    <a:pt x="209" y="75"/>
                  </a:lnTo>
                  <a:lnTo>
                    <a:pt x="208" y="96"/>
                  </a:lnTo>
                  <a:lnTo>
                    <a:pt x="203" y="119"/>
                  </a:lnTo>
                  <a:lnTo>
                    <a:pt x="194" y="144"/>
                  </a:lnTo>
                  <a:lnTo>
                    <a:pt x="187" y="161"/>
                  </a:lnTo>
                  <a:lnTo>
                    <a:pt x="178" y="177"/>
                  </a:lnTo>
                  <a:lnTo>
                    <a:pt x="170" y="193"/>
                  </a:lnTo>
                  <a:lnTo>
                    <a:pt x="162" y="208"/>
                  </a:lnTo>
                  <a:lnTo>
                    <a:pt x="153" y="222"/>
                  </a:lnTo>
                  <a:lnTo>
                    <a:pt x="144" y="236"/>
                  </a:lnTo>
                  <a:lnTo>
                    <a:pt x="135" y="248"/>
                  </a:lnTo>
                  <a:lnTo>
                    <a:pt x="126" y="260"/>
                  </a:lnTo>
                  <a:lnTo>
                    <a:pt x="116" y="270"/>
                  </a:lnTo>
                  <a:lnTo>
                    <a:pt x="107" y="279"/>
                  </a:lnTo>
                  <a:lnTo>
                    <a:pt x="98" y="287"/>
                  </a:lnTo>
                  <a:lnTo>
                    <a:pt x="89" y="294"/>
                  </a:lnTo>
                  <a:lnTo>
                    <a:pt x="81" y="299"/>
                  </a:lnTo>
                  <a:lnTo>
                    <a:pt x="72" y="302"/>
                  </a:lnTo>
                  <a:lnTo>
                    <a:pt x="65" y="304"/>
                  </a:lnTo>
                  <a:lnTo>
                    <a:pt x="57" y="304"/>
                  </a:lnTo>
                  <a:lnTo>
                    <a:pt x="55" y="303"/>
                  </a:lnTo>
                  <a:lnTo>
                    <a:pt x="49" y="299"/>
                  </a:lnTo>
                  <a:lnTo>
                    <a:pt x="40" y="293"/>
                  </a:lnTo>
                  <a:lnTo>
                    <a:pt x="31" y="284"/>
                  </a:lnTo>
                  <a:lnTo>
                    <a:pt x="21" y="272"/>
                  </a:lnTo>
                  <a:lnTo>
                    <a:pt x="12" y="257"/>
                  </a:lnTo>
                  <a:lnTo>
                    <a:pt x="5" y="238"/>
                  </a:lnTo>
                  <a:lnTo>
                    <a:pt x="1" y="216"/>
                  </a:lnTo>
                  <a:lnTo>
                    <a:pt x="0" y="189"/>
                  </a:lnTo>
                  <a:lnTo>
                    <a:pt x="2" y="160"/>
                  </a:lnTo>
                  <a:lnTo>
                    <a:pt x="6" y="129"/>
                  </a:lnTo>
                  <a:lnTo>
                    <a:pt x="13" y="99"/>
                  </a:lnTo>
                  <a:lnTo>
                    <a:pt x="22" y="70"/>
                  </a:lnTo>
                  <a:lnTo>
                    <a:pt x="33" y="45"/>
                  </a:lnTo>
                  <a:lnTo>
                    <a:pt x="47" y="24"/>
                  </a:lnTo>
                  <a:lnTo>
                    <a:pt x="63" y="1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03" name="Freeform 40"/>
            <p:cNvSpPr/>
            <p:nvPr/>
          </p:nvSpPr>
          <p:spPr bwMode="auto">
            <a:xfrm>
              <a:off x="5768976" y="4207757"/>
              <a:ext cx="309563" cy="455613"/>
            </a:xfrm>
            <a:custGeom>
              <a:avLst/>
              <a:gdLst/>
              <a:ahLst/>
              <a:cxnLst>
                <a:cxn ang="0">
                  <a:pos x="60" y="10"/>
                </a:cxn>
                <a:cxn ang="0">
                  <a:pos x="69" y="5"/>
                </a:cxn>
                <a:cxn ang="0">
                  <a:pos x="80" y="2"/>
                </a:cxn>
                <a:cxn ang="0">
                  <a:pos x="92" y="0"/>
                </a:cxn>
                <a:cxn ang="0">
                  <a:pos x="106" y="0"/>
                </a:cxn>
                <a:cxn ang="0">
                  <a:pos x="119" y="1"/>
                </a:cxn>
                <a:cxn ang="0">
                  <a:pos x="132" y="3"/>
                </a:cxn>
                <a:cxn ang="0">
                  <a:pos x="145" y="7"/>
                </a:cxn>
                <a:cxn ang="0">
                  <a:pos x="158" y="14"/>
                </a:cxn>
                <a:cxn ang="0">
                  <a:pos x="169" y="21"/>
                </a:cxn>
                <a:cxn ang="0">
                  <a:pos x="179" y="31"/>
                </a:cxn>
                <a:cxn ang="0">
                  <a:pos x="186" y="42"/>
                </a:cxn>
                <a:cxn ang="0">
                  <a:pos x="192" y="56"/>
                </a:cxn>
                <a:cxn ang="0">
                  <a:pos x="195" y="72"/>
                </a:cxn>
                <a:cxn ang="0">
                  <a:pos x="194" y="90"/>
                </a:cxn>
                <a:cxn ang="0">
                  <a:pos x="190" y="111"/>
                </a:cxn>
                <a:cxn ang="0">
                  <a:pos x="183" y="134"/>
                </a:cxn>
                <a:cxn ang="0">
                  <a:pos x="176" y="150"/>
                </a:cxn>
                <a:cxn ang="0">
                  <a:pos x="168" y="165"/>
                </a:cxn>
                <a:cxn ang="0">
                  <a:pos x="161" y="180"/>
                </a:cxn>
                <a:cxn ang="0">
                  <a:pos x="153" y="195"/>
                </a:cxn>
                <a:cxn ang="0">
                  <a:pos x="145" y="209"/>
                </a:cxn>
                <a:cxn ang="0">
                  <a:pos x="136" y="222"/>
                </a:cxn>
                <a:cxn ang="0">
                  <a:pos x="127" y="234"/>
                </a:cxn>
                <a:cxn ang="0">
                  <a:pos x="119" y="245"/>
                </a:cxn>
                <a:cxn ang="0">
                  <a:pos x="110" y="255"/>
                </a:cxn>
                <a:cxn ang="0">
                  <a:pos x="101" y="263"/>
                </a:cxn>
                <a:cxn ang="0">
                  <a:pos x="93" y="271"/>
                </a:cxn>
                <a:cxn ang="0">
                  <a:pos x="84" y="277"/>
                </a:cxn>
                <a:cxn ang="0">
                  <a:pos x="76" y="282"/>
                </a:cxn>
                <a:cxn ang="0">
                  <a:pos x="68" y="286"/>
                </a:cxn>
                <a:cxn ang="0">
                  <a:pos x="61" y="287"/>
                </a:cxn>
                <a:cxn ang="0">
                  <a:pos x="54" y="287"/>
                </a:cxn>
                <a:cxn ang="0">
                  <a:pos x="51" y="286"/>
                </a:cxn>
                <a:cxn ang="0">
                  <a:pos x="46" y="283"/>
                </a:cxn>
                <a:cxn ang="0">
                  <a:pos x="38" y="277"/>
                </a:cxn>
                <a:cxn ang="0">
                  <a:pos x="29" y="269"/>
                </a:cxn>
                <a:cxn ang="0">
                  <a:pos x="20" y="258"/>
                </a:cxn>
                <a:cxn ang="0">
                  <a:pos x="11" y="243"/>
                </a:cxn>
                <a:cxn ang="0">
                  <a:pos x="4" y="225"/>
                </a:cxn>
                <a:cxn ang="0">
                  <a:pos x="1" y="204"/>
                </a:cxn>
                <a:cxn ang="0">
                  <a:pos x="0" y="179"/>
                </a:cxn>
                <a:cxn ang="0">
                  <a:pos x="1" y="151"/>
                </a:cxn>
                <a:cxn ang="0">
                  <a:pos x="5" y="122"/>
                </a:cxn>
                <a:cxn ang="0">
                  <a:pos x="12" y="93"/>
                </a:cxn>
                <a:cxn ang="0">
                  <a:pos x="20" y="66"/>
                </a:cxn>
                <a:cxn ang="0">
                  <a:pos x="31" y="42"/>
                </a:cxn>
                <a:cxn ang="0">
                  <a:pos x="45" y="23"/>
                </a:cxn>
                <a:cxn ang="0">
                  <a:pos x="60" y="10"/>
                </a:cxn>
              </a:cxnLst>
              <a:rect l="0" t="0" r="r" b="b"/>
              <a:pathLst>
                <a:path w="195" h="287">
                  <a:moveTo>
                    <a:pt x="60" y="10"/>
                  </a:moveTo>
                  <a:lnTo>
                    <a:pt x="69" y="5"/>
                  </a:lnTo>
                  <a:lnTo>
                    <a:pt x="80" y="2"/>
                  </a:lnTo>
                  <a:lnTo>
                    <a:pt x="92" y="0"/>
                  </a:lnTo>
                  <a:lnTo>
                    <a:pt x="106" y="0"/>
                  </a:lnTo>
                  <a:lnTo>
                    <a:pt x="119" y="1"/>
                  </a:lnTo>
                  <a:lnTo>
                    <a:pt x="132" y="3"/>
                  </a:lnTo>
                  <a:lnTo>
                    <a:pt x="145" y="7"/>
                  </a:lnTo>
                  <a:lnTo>
                    <a:pt x="158" y="14"/>
                  </a:lnTo>
                  <a:lnTo>
                    <a:pt x="169" y="21"/>
                  </a:lnTo>
                  <a:lnTo>
                    <a:pt x="179" y="31"/>
                  </a:lnTo>
                  <a:lnTo>
                    <a:pt x="186" y="42"/>
                  </a:lnTo>
                  <a:lnTo>
                    <a:pt x="192" y="56"/>
                  </a:lnTo>
                  <a:lnTo>
                    <a:pt x="195" y="72"/>
                  </a:lnTo>
                  <a:lnTo>
                    <a:pt x="194" y="90"/>
                  </a:lnTo>
                  <a:lnTo>
                    <a:pt x="190" y="111"/>
                  </a:lnTo>
                  <a:lnTo>
                    <a:pt x="183" y="134"/>
                  </a:lnTo>
                  <a:lnTo>
                    <a:pt x="176" y="150"/>
                  </a:lnTo>
                  <a:lnTo>
                    <a:pt x="168" y="165"/>
                  </a:lnTo>
                  <a:lnTo>
                    <a:pt x="161" y="180"/>
                  </a:lnTo>
                  <a:lnTo>
                    <a:pt x="153" y="195"/>
                  </a:lnTo>
                  <a:lnTo>
                    <a:pt x="145" y="209"/>
                  </a:lnTo>
                  <a:lnTo>
                    <a:pt x="136" y="222"/>
                  </a:lnTo>
                  <a:lnTo>
                    <a:pt x="127" y="234"/>
                  </a:lnTo>
                  <a:lnTo>
                    <a:pt x="119" y="245"/>
                  </a:lnTo>
                  <a:lnTo>
                    <a:pt x="110" y="255"/>
                  </a:lnTo>
                  <a:lnTo>
                    <a:pt x="101" y="263"/>
                  </a:lnTo>
                  <a:lnTo>
                    <a:pt x="93" y="271"/>
                  </a:lnTo>
                  <a:lnTo>
                    <a:pt x="84" y="277"/>
                  </a:lnTo>
                  <a:lnTo>
                    <a:pt x="76" y="282"/>
                  </a:lnTo>
                  <a:lnTo>
                    <a:pt x="68" y="286"/>
                  </a:lnTo>
                  <a:lnTo>
                    <a:pt x="61" y="287"/>
                  </a:lnTo>
                  <a:lnTo>
                    <a:pt x="54" y="287"/>
                  </a:lnTo>
                  <a:lnTo>
                    <a:pt x="51" y="286"/>
                  </a:lnTo>
                  <a:lnTo>
                    <a:pt x="46" y="283"/>
                  </a:lnTo>
                  <a:lnTo>
                    <a:pt x="38" y="277"/>
                  </a:lnTo>
                  <a:lnTo>
                    <a:pt x="29" y="269"/>
                  </a:lnTo>
                  <a:lnTo>
                    <a:pt x="20" y="258"/>
                  </a:lnTo>
                  <a:lnTo>
                    <a:pt x="11" y="243"/>
                  </a:lnTo>
                  <a:lnTo>
                    <a:pt x="4" y="225"/>
                  </a:lnTo>
                  <a:lnTo>
                    <a:pt x="1" y="204"/>
                  </a:lnTo>
                  <a:lnTo>
                    <a:pt x="0" y="179"/>
                  </a:lnTo>
                  <a:lnTo>
                    <a:pt x="1" y="151"/>
                  </a:lnTo>
                  <a:lnTo>
                    <a:pt x="5" y="122"/>
                  </a:lnTo>
                  <a:lnTo>
                    <a:pt x="12" y="93"/>
                  </a:lnTo>
                  <a:lnTo>
                    <a:pt x="20" y="66"/>
                  </a:lnTo>
                  <a:lnTo>
                    <a:pt x="31" y="42"/>
                  </a:lnTo>
                  <a:lnTo>
                    <a:pt x="45" y="23"/>
                  </a:lnTo>
                  <a:lnTo>
                    <a:pt x="60" y="1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04" name="Freeform 41"/>
            <p:cNvSpPr/>
            <p:nvPr/>
          </p:nvSpPr>
          <p:spPr bwMode="auto">
            <a:xfrm>
              <a:off x="5776913" y="4223632"/>
              <a:ext cx="287338" cy="428625"/>
            </a:xfrm>
            <a:custGeom>
              <a:avLst/>
              <a:gdLst/>
              <a:ahLst/>
              <a:cxnLst>
                <a:cxn ang="0">
                  <a:pos x="57" y="8"/>
                </a:cxn>
                <a:cxn ang="0">
                  <a:pos x="65" y="4"/>
                </a:cxn>
                <a:cxn ang="0">
                  <a:pos x="75" y="1"/>
                </a:cxn>
                <a:cxn ang="0">
                  <a:pos x="87" y="0"/>
                </a:cxn>
                <a:cxn ang="0">
                  <a:pos x="98" y="0"/>
                </a:cxn>
                <a:cxn ang="0">
                  <a:pos x="110" y="1"/>
                </a:cxn>
                <a:cxn ang="0">
                  <a:pos x="123" y="3"/>
                </a:cxn>
                <a:cxn ang="0">
                  <a:pos x="135" y="8"/>
                </a:cxn>
                <a:cxn ang="0">
                  <a:pos x="146" y="13"/>
                </a:cxn>
                <a:cxn ang="0">
                  <a:pos x="156" y="21"/>
                </a:cxn>
                <a:cxn ang="0">
                  <a:pos x="165" y="29"/>
                </a:cxn>
                <a:cxn ang="0">
                  <a:pos x="173" y="40"/>
                </a:cxn>
                <a:cxn ang="0">
                  <a:pos x="178" y="53"/>
                </a:cxn>
                <a:cxn ang="0">
                  <a:pos x="181" y="68"/>
                </a:cxn>
                <a:cxn ang="0">
                  <a:pos x="181" y="84"/>
                </a:cxn>
                <a:cxn ang="0">
                  <a:pos x="178" y="103"/>
                </a:cxn>
                <a:cxn ang="0">
                  <a:pos x="171" y="123"/>
                </a:cxn>
                <a:cxn ang="0">
                  <a:pos x="165" y="139"/>
                </a:cxn>
                <a:cxn ang="0">
                  <a:pos x="159" y="154"/>
                </a:cxn>
                <a:cxn ang="0">
                  <a:pos x="152" y="168"/>
                </a:cxn>
                <a:cxn ang="0">
                  <a:pos x="144" y="182"/>
                </a:cxn>
                <a:cxn ang="0">
                  <a:pos x="136" y="195"/>
                </a:cxn>
                <a:cxn ang="0">
                  <a:pos x="129" y="207"/>
                </a:cxn>
                <a:cxn ang="0">
                  <a:pos x="121" y="219"/>
                </a:cxn>
                <a:cxn ang="0">
                  <a:pos x="112" y="229"/>
                </a:cxn>
                <a:cxn ang="0">
                  <a:pos x="104" y="239"/>
                </a:cxn>
                <a:cxn ang="0">
                  <a:pos x="96" y="247"/>
                </a:cxn>
                <a:cxn ang="0">
                  <a:pos x="88" y="254"/>
                </a:cxn>
                <a:cxn ang="0">
                  <a:pos x="80" y="260"/>
                </a:cxn>
                <a:cxn ang="0">
                  <a:pos x="72" y="265"/>
                </a:cxn>
                <a:cxn ang="0">
                  <a:pos x="65" y="268"/>
                </a:cxn>
                <a:cxn ang="0">
                  <a:pos x="57" y="270"/>
                </a:cxn>
                <a:cxn ang="0">
                  <a:pos x="51" y="270"/>
                </a:cxn>
                <a:cxn ang="0">
                  <a:pos x="49" y="269"/>
                </a:cxn>
                <a:cxn ang="0">
                  <a:pos x="44" y="266"/>
                </a:cxn>
                <a:cxn ang="0">
                  <a:pos x="36" y="260"/>
                </a:cxn>
                <a:cxn ang="0">
                  <a:pos x="27" y="252"/>
                </a:cxn>
                <a:cxn ang="0">
                  <a:pos x="18" y="242"/>
                </a:cxn>
                <a:cxn ang="0">
                  <a:pos x="10" y="228"/>
                </a:cxn>
                <a:cxn ang="0">
                  <a:pos x="4" y="211"/>
                </a:cxn>
                <a:cxn ang="0">
                  <a:pos x="0" y="191"/>
                </a:cxn>
                <a:cxn ang="0">
                  <a:pos x="0" y="168"/>
                </a:cxn>
                <a:cxn ang="0">
                  <a:pos x="2" y="141"/>
                </a:cxn>
                <a:cxn ang="0">
                  <a:pos x="5" y="113"/>
                </a:cxn>
                <a:cxn ang="0">
                  <a:pos x="11" y="86"/>
                </a:cxn>
                <a:cxn ang="0">
                  <a:pos x="19" y="61"/>
                </a:cxn>
                <a:cxn ang="0">
                  <a:pos x="30" y="38"/>
                </a:cxn>
                <a:cxn ang="0">
                  <a:pos x="42" y="20"/>
                </a:cxn>
                <a:cxn ang="0">
                  <a:pos x="57" y="8"/>
                </a:cxn>
              </a:cxnLst>
              <a:rect l="0" t="0" r="r" b="b"/>
              <a:pathLst>
                <a:path w="181" h="270">
                  <a:moveTo>
                    <a:pt x="57" y="8"/>
                  </a:moveTo>
                  <a:lnTo>
                    <a:pt x="65" y="4"/>
                  </a:lnTo>
                  <a:lnTo>
                    <a:pt x="75" y="1"/>
                  </a:lnTo>
                  <a:lnTo>
                    <a:pt x="87" y="0"/>
                  </a:lnTo>
                  <a:lnTo>
                    <a:pt x="98" y="0"/>
                  </a:lnTo>
                  <a:lnTo>
                    <a:pt x="110" y="1"/>
                  </a:lnTo>
                  <a:lnTo>
                    <a:pt x="123" y="3"/>
                  </a:lnTo>
                  <a:lnTo>
                    <a:pt x="135" y="8"/>
                  </a:lnTo>
                  <a:lnTo>
                    <a:pt x="146" y="13"/>
                  </a:lnTo>
                  <a:lnTo>
                    <a:pt x="156" y="21"/>
                  </a:lnTo>
                  <a:lnTo>
                    <a:pt x="165" y="29"/>
                  </a:lnTo>
                  <a:lnTo>
                    <a:pt x="173" y="40"/>
                  </a:lnTo>
                  <a:lnTo>
                    <a:pt x="178" y="53"/>
                  </a:lnTo>
                  <a:lnTo>
                    <a:pt x="181" y="68"/>
                  </a:lnTo>
                  <a:lnTo>
                    <a:pt x="181" y="84"/>
                  </a:lnTo>
                  <a:lnTo>
                    <a:pt x="178" y="103"/>
                  </a:lnTo>
                  <a:lnTo>
                    <a:pt x="171" y="123"/>
                  </a:lnTo>
                  <a:lnTo>
                    <a:pt x="165" y="139"/>
                  </a:lnTo>
                  <a:lnTo>
                    <a:pt x="159" y="154"/>
                  </a:lnTo>
                  <a:lnTo>
                    <a:pt x="152" y="168"/>
                  </a:lnTo>
                  <a:lnTo>
                    <a:pt x="144" y="182"/>
                  </a:lnTo>
                  <a:lnTo>
                    <a:pt x="136" y="195"/>
                  </a:lnTo>
                  <a:lnTo>
                    <a:pt x="129" y="207"/>
                  </a:lnTo>
                  <a:lnTo>
                    <a:pt x="121" y="219"/>
                  </a:lnTo>
                  <a:lnTo>
                    <a:pt x="112" y="229"/>
                  </a:lnTo>
                  <a:lnTo>
                    <a:pt x="104" y="239"/>
                  </a:lnTo>
                  <a:lnTo>
                    <a:pt x="96" y="247"/>
                  </a:lnTo>
                  <a:lnTo>
                    <a:pt x="88" y="254"/>
                  </a:lnTo>
                  <a:lnTo>
                    <a:pt x="80" y="260"/>
                  </a:lnTo>
                  <a:lnTo>
                    <a:pt x="72" y="265"/>
                  </a:lnTo>
                  <a:lnTo>
                    <a:pt x="65" y="268"/>
                  </a:lnTo>
                  <a:lnTo>
                    <a:pt x="57" y="270"/>
                  </a:lnTo>
                  <a:lnTo>
                    <a:pt x="51" y="270"/>
                  </a:lnTo>
                  <a:lnTo>
                    <a:pt x="49" y="269"/>
                  </a:lnTo>
                  <a:lnTo>
                    <a:pt x="44" y="266"/>
                  </a:lnTo>
                  <a:lnTo>
                    <a:pt x="36" y="260"/>
                  </a:lnTo>
                  <a:lnTo>
                    <a:pt x="27" y="252"/>
                  </a:lnTo>
                  <a:lnTo>
                    <a:pt x="18" y="242"/>
                  </a:lnTo>
                  <a:lnTo>
                    <a:pt x="10" y="228"/>
                  </a:lnTo>
                  <a:lnTo>
                    <a:pt x="4" y="211"/>
                  </a:lnTo>
                  <a:lnTo>
                    <a:pt x="0" y="191"/>
                  </a:lnTo>
                  <a:lnTo>
                    <a:pt x="0" y="168"/>
                  </a:lnTo>
                  <a:lnTo>
                    <a:pt x="2" y="141"/>
                  </a:lnTo>
                  <a:lnTo>
                    <a:pt x="5" y="113"/>
                  </a:lnTo>
                  <a:lnTo>
                    <a:pt x="11" y="86"/>
                  </a:lnTo>
                  <a:lnTo>
                    <a:pt x="19" y="61"/>
                  </a:lnTo>
                  <a:lnTo>
                    <a:pt x="30" y="38"/>
                  </a:lnTo>
                  <a:lnTo>
                    <a:pt x="42" y="20"/>
                  </a:lnTo>
                  <a:lnTo>
                    <a:pt x="57" y="8"/>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05" name="Freeform 42"/>
            <p:cNvSpPr/>
            <p:nvPr/>
          </p:nvSpPr>
          <p:spPr bwMode="auto">
            <a:xfrm>
              <a:off x="5788026" y="4236332"/>
              <a:ext cx="265113" cy="403225"/>
            </a:xfrm>
            <a:custGeom>
              <a:avLst/>
              <a:gdLst/>
              <a:ahLst/>
              <a:cxnLst>
                <a:cxn ang="0">
                  <a:pos x="53" y="7"/>
                </a:cxn>
                <a:cxn ang="0">
                  <a:pos x="61" y="4"/>
                </a:cxn>
                <a:cxn ang="0">
                  <a:pos x="70" y="1"/>
                </a:cxn>
                <a:cxn ang="0">
                  <a:pos x="80" y="0"/>
                </a:cxn>
                <a:cxn ang="0">
                  <a:pos x="91" y="0"/>
                </a:cxn>
                <a:cxn ang="0">
                  <a:pos x="102" y="2"/>
                </a:cxn>
                <a:cxn ang="0">
                  <a:pos x="113" y="5"/>
                </a:cxn>
                <a:cxn ang="0">
                  <a:pos x="124" y="9"/>
                </a:cxn>
                <a:cxn ang="0">
                  <a:pos x="134" y="15"/>
                </a:cxn>
                <a:cxn ang="0">
                  <a:pos x="143" y="22"/>
                </a:cxn>
                <a:cxn ang="0">
                  <a:pos x="151" y="31"/>
                </a:cxn>
                <a:cxn ang="0">
                  <a:pos x="158" y="40"/>
                </a:cxn>
                <a:cxn ang="0">
                  <a:pos x="163" y="52"/>
                </a:cxn>
                <a:cxn ang="0">
                  <a:pos x="166" y="65"/>
                </a:cxn>
                <a:cxn ang="0">
                  <a:pos x="167" y="80"/>
                </a:cxn>
                <a:cxn ang="0">
                  <a:pos x="165" y="97"/>
                </a:cxn>
                <a:cxn ang="0">
                  <a:pos x="160" y="115"/>
                </a:cxn>
                <a:cxn ang="0">
                  <a:pos x="155" y="129"/>
                </a:cxn>
                <a:cxn ang="0">
                  <a:pos x="148" y="143"/>
                </a:cxn>
                <a:cxn ang="0">
                  <a:pos x="142" y="157"/>
                </a:cxn>
                <a:cxn ang="0">
                  <a:pos x="135" y="170"/>
                </a:cxn>
                <a:cxn ang="0">
                  <a:pos x="128" y="183"/>
                </a:cxn>
                <a:cxn ang="0">
                  <a:pos x="121" y="194"/>
                </a:cxn>
                <a:cxn ang="0">
                  <a:pos x="113" y="205"/>
                </a:cxn>
                <a:cxn ang="0">
                  <a:pos x="105" y="215"/>
                </a:cxn>
                <a:cxn ang="0">
                  <a:pos x="98" y="225"/>
                </a:cxn>
                <a:cxn ang="0">
                  <a:pos x="90" y="233"/>
                </a:cxn>
                <a:cxn ang="0">
                  <a:pos x="82" y="240"/>
                </a:cxn>
                <a:cxn ang="0">
                  <a:pos x="75" y="245"/>
                </a:cxn>
                <a:cxn ang="0">
                  <a:pos x="67" y="249"/>
                </a:cxn>
                <a:cxn ang="0">
                  <a:pos x="60" y="253"/>
                </a:cxn>
                <a:cxn ang="0">
                  <a:pos x="54" y="254"/>
                </a:cxn>
                <a:cxn ang="0">
                  <a:pos x="48" y="254"/>
                </a:cxn>
                <a:cxn ang="0">
                  <a:pos x="46" y="253"/>
                </a:cxn>
                <a:cxn ang="0">
                  <a:pos x="41" y="250"/>
                </a:cxn>
                <a:cxn ang="0">
                  <a:pos x="34" y="245"/>
                </a:cxn>
                <a:cxn ang="0">
                  <a:pos x="26" y="238"/>
                </a:cxn>
                <a:cxn ang="0">
                  <a:pos x="17" y="228"/>
                </a:cxn>
                <a:cxn ang="0">
                  <a:pos x="10" y="215"/>
                </a:cxn>
                <a:cxn ang="0">
                  <a:pos x="4" y="199"/>
                </a:cxn>
                <a:cxn ang="0">
                  <a:pos x="0" y="180"/>
                </a:cxn>
                <a:cxn ang="0">
                  <a:pos x="0" y="158"/>
                </a:cxn>
                <a:cxn ang="0">
                  <a:pos x="1" y="133"/>
                </a:cxn>
                <a:cxn ang="0">
                  <a:pos x="4" y="107"/>
                </a:cxn>
                <a:cxn ang="0">
                  <a:pos x="10" y="81"/>
                </a:cxn>
                <a:cxn ang="0">
                  <a:pos x="18" y="58"/>
                </a:cxn>
                <a:cxn ang="0">
                  <a:pos x="27" y="36"/>
                </a:cxn>
                <a:cxn ang="0">
                  <a:pos x="39" y="19"/>
                </a:cxn>
                <a:cxn ang="0">
                  <a:pos x="53" y="7"/>
                </a:cxn>
              </a:cxnLst>
              <a:rect l="0" t="0" r="r" b="b"/>
              <a:pathLst>
                <a:path w="167" h="254">
                  <a:moveTo>
                    <a:pt x="53" y="7"/>
                  </a:moveTo>
                  <a:lnTo>
                    <a:pt x="61" y="4"/>
                  </a:lnTo>
                  <a:lnTo>
                    <a:pt x="70" y="1"/>
                  </a:lnTo>
                  <a:lnTo>
                    <a:pt x="80" y="0"/>
                  </a:lnTo>
                  <a:lnTo>
                    <a:pt x="91" y="0"/>
                  </a:lnTo>
                  <a:lnTo>
                    <a:pt x="102" y="2"/>
                  </a:lnTo>
                  <a:lnTo>
                    <a:pt x="113" y="5"/>
                  </a:lnTo>
                  <a:lnTo>
                    <a:pt x="124" y="9"/>
                  </a:lnTo>
                  <a:lnTo>
                    <a:pt x="134" y="15"/>
                  </a:lnTo>
                  <a:lnTo>
                    <a:pt x="143" y="22"/>
                  </a:lnTo>
                  <a:lnTo>
                    <a:pt x="151" y="31"/>
                  </a:lnTo>
                  <a:lnTo>
                    <a:pt x="158" y="40"/>
                  </a:lnTo>
                  <a:lnTo>
                    <a:pt x="163" y="52"/>
                  </a:lnTo>
                  <a:lnTo>
                    <a:pt x="166" y="65"/>
                  </a:lnTo>
                  <a:lnTo>
                    <a:pt x="167" y="80"/>
                  </a:lnTo>
                  <a:lnTo>
                    <a:pt x="165" y="97"/>
                  </a:lnTo>
                  <a:lnTo>
                    <a:pt x="160" y="115"/>
                  </a:lnTo>
                  <a:lnTo>
                    <a:pt x="155" y="129"/>
                  </a:lnTo>
                  <a:lnTo>
                    <a:pt x="148" y="143"/>
                  </a:lnTo>
                  <a:lnTo>
                    <a:pt x="142" y="157"/>
                  </a:lnTo>
                  <a:lnTo>
                    <a:pt x="135" y="170"/>
                  </a:lnTo>
                  <a:lnTo>
                    <a:pt x="128" y="183"/>
                  </a:lnTo>
                  <a:lnTo>
                    <a:pt x="121" y="194"/>
                  </a:lnTo>
                  <a:lnTo>
                    <a:pt x="113" y="205"/>
                  </a:lnTo>
                  <a:lnTo>
                    <a:pt x="105" y="215"/>
                  </a:lnTo>
                  <a:lnTo>
                    <a:pt x="98" y="225"/>
                  </a:lnTo>
                  <a:lnTo>
                    <a:pt x="90" y="233"/>
                  </a:lnTo>
                  <a:lnTo>
                    <a:pt x="82" y="240"/>
                  </a:lnTo>
                  <a:lnTo>
                    <a:pt x="75" y="245"/>
                  </a:lnTo>
                  <a:lnTo>
                    <a:pt x="67" y="249"/>
                  </a:lnTo>
                  <a:lnTo>
                    <a:pt x="60" y="253"/>
                  </a:lnTo>
                  <a:lnTo>
                    <a:pt x="54" y="254"/>
                  </a:lnTo>
                  <a:lnTo>
                    <a:pt x="48" y="254"/>
                  </a:lnTo>
                  <a:lnTo>
                    <a:pt x="46" y="253"/>
                  </a:lnTo>
                  <a:lnTo>
                    <a:pt x="41" y="250"/>
                  </a:lnTo>
                  <a:lnTo>
                    <a:pt x="34" y="245"/>
                  </a:lnTo>
                  <a:lnTo>
                    <a:pt x="26" y="238"/>
                  </a:lnTo>
                  <a:lnTo>
                    <a:pt x="17" y="228"/>
                  </a:lnTo>
                  <a:lnTo>
                    <a:pt x="10" y="215"/>
                  </a:lnTo>
                  <a:lnTo>
                    <a:pt x="4" y="199"/>
                  </a:lnTo>
                  <a:lnTo>
                    <a:pt x="0" y="180"/>
                  </a:lnTo>
                  <a:lnTo>
                    <a:pt x="0" y="158"/>
                  </a:lnTo>
                  <a:lnTo>
                    <a:pt x="1" y="133"/>
                  </a:lnTo>
                  <a:lnTo>
                    <a:pt x="4" y="107"/>
                  </a:lnTo>
                  <a:lnTo>
                    <a:pt x="10" y="81"/>
                  </a:lnTo>
                  <a:lnTo>
                    <a:pt x="18" y="58"/>
                  </a:lnTo>
                  <a:lnTo>
                    <a:pt x="27" y="36"/>
                  </a:lnTo>
                  <a:lnTo>
                    <a:pt x="39" y="19"/>
                  </a:lnTo>
                  <a:lnTo>
                    <a:pt x="53" y="7"/>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06" name="Freeform 43"/>
            <p:cNvSpPr/>
            <p:nvPr/>
          </p:nvSpPr>
          <p:spPr bwMode="auto">
            <a:xfrm>
              <a:off x="5795963" y="4250619"/>
              <a:ext cx="242888" cy="377825"/>
            </a:xfrm>
            <a:custGeom>
              <a:avLst/>
              <a:gdLst/>
              <a:ahLst/>
              <a:cxnLst>
                <a:cxn ang="0">
                  <a:pos x="49" y="6"/>
                </a:cxn>
                <a:cxn ang="0">
                  <a:pos x="57" y="3"/>
                </a:cxn>
                <a:cxn ang="0">
                  <a:pos x="66" y="1"/>
                </a:cxn>
                <a:cxn ang="0">
                  <a:pos x="75" y="0"/>
                </a:cxn>
                <a:cxn ang="0">
                  <a:pos x="84" y="0"/>
                </a:cxn>
                <a:cxn ang="0">
                  <a:pos x="94" y="2"/>
                </a:cxn>
                <a:cxn ang="0">
                  <a:pos x="104" y="6"/>
                </a:cxn>
                <a:cxn ang="0">
                  <a:pos x="113" y="10"/>
                </a:cxn>
                <a:cxn ang="0">
                  <a:pos x="123" y="15"/>
                </a:cxn>
                <a:cxn ang="0">
                  <a:pos x="131" y="22"/>
                </a:cxn>
                <a:cxn ang="0">
                  <a:pos x="139" y="30"/>
                </a:cxn>
                <a:cxn ang="0">
                  <a:pos x="144" y="40"/>
                </a:cxn>
                <a:cxn ang="0">
                  <a:pos x="150" y="50"/>
                </a:cxn>
                <a:cxn ang="0">
                  <a:pos x="152" y="63"/>
                </a:cxn>
                <a:cxn ang="0">
                  <a:pos x="153" y="75"/>
                </a:cxn>
                <a:cxn ang="0">
                  <a:pos x="152" y="90"/>
                </a:cxn>
                <a:cxn ang="0">
                  <a:pos x="148" y="105"/>
                </a:cxn>
                <a:cxn ang="0">
                  <a:pos x="144" y="119"/>
                </a:cxn>
                <a:cxn ang="0">
                  <a:pos x="139" y="132"/>
                </a:cxn>
                <a:cxn ang="0">
                  <a:pos x="133" y="145"/>
                </a:cxn>
                <a:cxn ang="0">
                  <a:pos x="127" y="157"/>
                </a:cxn>
                <a:cxn ang="0">
                  <a:pos x="120" y="170"/>
                </a:cxn>
                <a:cxn ang="0">
                  <a:pos x="113" y="180"/>
                </a:cxn>
                <a:cxn ang="0">
                  <a:pos x="106" y="191"/>
                </a:cxn>
                <a:cxn ang="0">
                  <a:pos x="99" y="201"/>
                </a:cxn>
                <a:cxn ang="0">
                  <a:pos x="91" y="209"/>
                </a:cxn>
                <a:cxn ang="0">
                  <a:pos x="85" y="217"/>
                </a:cxn>
                <a:cxn ang="0">
                  <a:pos x="77" y="224"/>
                </a:cxn>
                <a:cxn ang="0">
                  <a:pos x="70" y="229"/>
                </a:cxn>
                <a:cxn ang="0">
                  <a:pos x="63" y="233"/>
                </a:cxn>
                <a:cxn ang="0">
                  <a:pos x="56" y="236"/>
                </a:cxn>
                <a:cxn ang="0">
                  <a:pos x="50" y="238"/>
                </a:cxn>
                <a:cxn ang="0">
                  <a:pos x="44" y="238"/>
                </a:cxn>
                <a:cxn ang="0">
                  <a:pos x="43" y="237"/>
                </a:cxn>
                <a:cxn ang="0">
                  <a:pos x="38" y="235"/>
                </a:cxn>
                <a:cxn ang="0">
                  <a:pos x="32" y="229"/>
                </a:cxn>
                <a:cxn ang="0">
                  <a:pos x="24" y="222"/>
                </a:cxn>
                <a:cxn ang="0">
                  <a:pos x="16" y="213"/>
                </a:cxn>
                <a:cxn ang="0">
                  <a:pos x="9" y="201"/>
                </a:cxn>
                <a:cxn ang="0">
                  <a:pos x="3" y="186"/>
                </a:cxn>
                <a:cxn ang="0">
                  <a:pos x="1" y="168"/>
                </a:cxn>
                <a:cxn ang="0">
                  <a:pos x="0" y="148"/>
                </a:cxn>
                <a:cxn ang="0">
                  <a:pos x="1" y="124"/>
                </a:cxn>
                <a:cxn ang="0">
                  <a:pos x="5" y="100"/>
                </a:cxn>
                <a:cxn ang="0">
                  <a:pos x="10" y="76"/>
                </a:cxn>
                <a:cxn ang="0">
                  <a:pos x="17" y="53"/>
                </a:cxn>
                <a:cxn ang="0">
                  <a:pos x="26" y="33"/>
                </a:cxn>
                <a:cxn ang="0">
                  <a:pos x="37" y="17"/>
                </a:cxn>
                <a:cxn ang="0">
                  <a:pos x="49" y="6"/>
                </a:cxn>
              </a:cxnLst>
              <a:rect l="0" t="0" r="r" b="b"/>
              <a:pathLst>
                <a:path w="153" h="238">
                  <a:moveTo>
                    <a:pt x="49" y="6"/>
                  </a:moveTo>
                  <a:lnTo>
                    <a:pt x="57" y="3"/>
                  </a:lnTo>
                  <a:lnTo>
                    <a:pt x="66" y="1"/>
                  </a:lnTo>
                  <a:lnTo>
                    <a:pt x="75" y="0"/>
                  </a:lnTo>
                  <a:lnTo>
                    <a:pt x="84" y="0"/>
                  </a:lnTo>
                  <a:lnTo>
                    <a:pt x="94" y="2"/>
                  </a:lnTo>
                  <a:lnTo>
                    <a:pt x="104" y="6"/>
                  </a:lnTo>
                  <a:lnTo>
                    <a:pt x="113" y="10"/>
                  </a:lnTo>
                  <a:lnTo>
                    <a:pt x="123" y="15"/>
                  </a:lnTo>
                  <a:lnTo>
                    <a:pt x="131" y="22"/>
                  </a:lnTo>
                  <a:lnTo>
                    <a:pt x="139" y="30"/>
                  </a:lnTo>
                  <a:lnTo>
                    <a:pt x="144" y="40"/>
                  </a:lnTo>
                  <a:lnTo>
                    <a:pt x="150" y="50"/>
                  </a:lnTo>
                  <a:lnTo>
                    <a:pt x="152" y="63"/>
                  </a:lnTo>
                  <a:lnTo>
                    <a:pt x="153" y="75"/>
                  </a:lnTo>
                  <a:lnTo>
                    <a:pt x="152" y="90"/>
                  </a:lnTo>
                  <a:lnTo>
                    <a:pt x="148" y="105"/>
                  </a:lnTo>
                  <a:lnTo>
                    <a:pt x="144" y="119"/>
                  </a:lnTo>
                  <a:lnTo>
                    <a:pt x="139" y="132"/>
                  </a:lnTo>
                  <a:lnTo>
                    <a:pt x="133" y="145"/>
                  </a:lnTo>
                  <a:lnTo>
                    <a:pt x="127" y="157"/>
                  </a:lnTo>
                  <a:lnTo>
                    <a:pt x="120" y="170"/>
                  </a:lnTo>
                  <a:lnTo>
                    <a:pt x="113" y="180"/>
                  </a:lnTo>
                  <a:lnTo>
                    <a:pt x="106" y="191"/>
                  </a:lnTo>
                  <a:lnTo>
                    <a:pt x="99" y="201"/>
                  </a:lnTo>
                  <a:lnTo>
                    <a:pt x="91" y="209"/>
                  </a:lnTo>
                  <a:lnTo>
                    <a:pt x="85" y="217"/>
                  </a:lnTo>
                  <a:lnTo>
                    <a:pt x="77" y="224"/>
                  </a:lnTo>
                  <a:lnTo>
                    <a:pt x="70" y="229"/>
                  </a:lnTo>
                  <a:lnTo>
                    <a:pt x="63" y="233"/>
                  </a:lnTo>
                  <a:lnTo>
                    <a:pt x="56" y="236"/>
                  </a:lnTo>
                  <a:lnTo>
                    <a:pt x="50" y="238"/>
                  </a:lnTo>
                  <a:lnTo>
                    <a:pt x="44" y="238"/>
                  </a:lnTo>
                  <a:lnTo>
                    <a:pt x="43" y="237"/>
                  </a:lnTo>
                  <a:lnTo>
                    <a:pt x="38" y="235"/>
                  </a:lnTo>
                  <a:lnTo>
                    <a:pt x="32" y="229"/>
                  </a:lnTo>
                  <a:lnTo>
                    <a:pt x="24" y="222"/>
                  </a:lnTo>
                  <a:lnTo>
                    <a:pt x="16" y="213"/>
                  </a:lnTo>
                  <a:lnTo>
                    <a:pt x="9" y="201"/>
                  </a:lnTo>
                  <a:lnTo>
                    <a:pt x="3" y="186"/>
                  </a:lnTo>
                  <a:lnTo>
                    <a:pt x="1" y="168"/>
                  </a:lnTo>
                  <a:lnTo>
                    <a:pt x="0" y="148"/>
                  </a:lnTo>
                  <a:lnTo>
                    <a:pt x="1" y="124"/>
                  </a:lnTo>
                  <a:lnTo>
                    <a:pt x="5" y="100"/>
                  </a:lnTo>
                  <a:lnTo>
                    <a:pt x="10" y="76"/>
                  </a:lnTo>
                  <a:lnTo>
                    <a:pt x="17" y="53"/>
                  </a:lnTo>
                  <a:lnTo>
                    <a:pt x="26" y="33"/>
                  </a:lnTo>
                  <a:lnTo>
                    <a:pt x="37" y="17"/>
                  </a:lnTo>
                  <a:lnTo>
                    <a:pt x="49" y="6"/>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07" name="Freeform 44"/>
            <p:cNvSpPr/>
            <p:nvPr/>
          </p:nvSpPr>
          <p:spPr bwMode="auto">
            <a:xfrm>
              <a:off x="5802313" y="4264907"/>
              <a:ext cx="222250" cy="352425"/>
            </a:xfrm>
            <a:custGeom>
              <a:avLst/>
              <a:gdLst/>
              <a:ahLst/>
              <a:cxnLst>
                <a:cxn ang="0">
                  <a:pos x="41" y="222"/>
                </a:cxn>
                <a:cxn ang="0">
                  <a:pos x="40" y="221"/>
                </a:cxn>
                <a:cxn ang="0">
                  <a:pos x="36" y="218"/>
                </a:cxn>
                <a:cxn ang="0">
                  <a:pos x="29" y="213"/>
                </a:cxn>
                <a:cxn ang="0">
                  <a:pos x="22" y="207"/>
                </a:cxn>
                <a:cxn ang="0">
                  <a:pos x="15" y="198"/>
                </a:cxn>
                <a:cxn ang="0">
                  <a:pos x="9" y="187"/>
                </a:cxn>
                <a:cxn ang="0">
                  <a:pos x="3" y="173"/>
                </a:cxn>
                <a:cxn ang="0">
                  <a:pos x="1" y="156"/>
                </a:cxn>
                <a:cxn ang="0">
                  <a:pos x="0" y="137"/>
                </a:cxn>
                <a:cxn ang="0">
                  <a:pos x="1" y="115"/>
                </a:cxn>
                <a:cxn ang="0">
                  <a:pos x="5" y="93"/>
                </a:cxn>
                <a:cxn ang="0">
                  <a:pos x="9" y="70"/>
                </a:cxn>
                <a:cxn ang="0">
                  <a:pos x="16" y="49"/>
                </a:cxn>
                <a:cxn ang="0">
                  <a:pos x="25" y="30"/>
                </a:cxn>
                <a:cxn ang="0">
                  <a:pos x="35" y="16"/>
                </a:cxn>
                <a:cxn ang="0">
                  <a:pos x="47" y="5"/>
                </a:cxn>
                <a:cxn ang="0">
                  <a:pos x="54" y="2"/>
                </a:cxn>
                <a:cxn ang="0">
                  <a:pos x="61" y="1"/>
                </a:cxn>
                <a:cxn ang="0">
                  <a:pos x="69" y="0"/>
                </a:cxn>
                <a:cxn ang="0">
                  <a:pos x="78" y="1"/>
                </a:cxn>
                <a:cxn ang="0">
                  <a:pos x="86" y="3"/>
                </a:cxn>
                <a:cxn ang="0">
                  <a:pos x="95" y="6"/>
                </a:cxn>
                <a:cxn ang="0">
                  <a:pos x="104" y="10"/>
                </a:cxn>
                <a:cxn ang="0">
                  <a:pos x="112" y="16"/>
                </a:cxn>
                <a:cxn ang="0">
                  <a:pos x="119" y="22"/>
                </a:cxn>
                <a:cxn ang="0">
                  <a:pos x="125" y="30"/>
                </a:cxn>
                <a:cxn ang="0">
                  <a:pos x="131" y="39"/>
                </a:cxn>
                <a:cxn ang="0">
                  <a:pos x="135" y="48"/>
                </a:cxn>
                <a:cxn ang="0">
                  <a:pos x="138" y="59"/>
                </a:cxn>
                <a:cxn ang="0">
                  <a:pos x="140" y="70"/>
                </a:cxn>
                <a:cxn ang="0">
                  <a:pos x="139" y="82"/>
                </a:cxn>
                <a:cxn ang="0">
                  <a:pos x="137" y="95"/>
                </a:cxn>
                <a:cxn ang="0">
                  <a:pos x="133" y="108"/>
                </a:cxn>
                <a:cxn ang="0">
                  <a:pos x="129" y="121"/>
                </a:cxn>
                <a:cxn ang="0">
                  <a:pos x="124" y="133"/>
                </a:cxn>
                <a:cxn ang="0">
                  <a:pos x="118" y="145"/>
                </a:cxn>
                <a:cxn ang="0">
                  <a:pos x="112" y="156"/>
                </a:cxn>
                <a:cxn ang="0">
                  <a:pos x="106" y="167"/>
                </a:cxn>
                <a:cxn ang="0">
                  <a:pos x="100" y="177"/>
                </a:cxn>
                <a:cxn ang="0">
                  <a:pos x="93" y="186"/>
                </a:cxn>
                <a:cxn ang="0">
                  <a:pos x="86" y="194"/>
                </a:cxn>
                <a:cxn ang="0">
                  <a:pos x="79" y="201"/>
                </a:cxn>
                <a:cxn ang="0">
                  <a:pos x="72" y="208"/>
                </a:cxn>
                <a:cxn ang="0">
                  <a:pos x="66" y="213"/>
                </a:cxn>
                <a:cxn ang="0">
                  <a:pos x="59" y="217"/>
                </a:cxn>
                <a:cxn ang="0">
                  <a:pos x="53" y="220"/>
                </a:cxn>
                <a:cxn ang="0">
                  <a:pos x="47" y="222"/>
                </a:cxn>
                <a:cxn ang="0">
                  <a:pos x="41" y="222"/>
                </a:cxn>
              </a:cxnLst>
              <a:rect l="0" t="0" r="r" b="b"/>
              <a:pathLst>
                <a:path w="140" h="222">
                  <a:moveTo>
                    <a:pt x="41" y="222"/>
                  </a:moveTo>
                  <a:lnTo>
                    <a:pt x="40" y="221"/>
                  </a:lnTo>
                  <a:lnTo>
                    <a:pt x="36" y="218"/>
                  </a:lnTo>
                  <a:lnTo>
                    <a:pt x="29" y="213"/>
                  </a:lnTo>
                  <a:lnTo>
                    <a:pt x="22" y="207"/>
                  </a:lnTo>
                  <a:lnTo>
                    <a:pt x="15" y="198"/>
                  </a:lnTo>
                  <a:lnTo>
                    <a:pt x="9" y="187"/>
                  </a:lnTo>
                  <a:lnTo>
                    <a:pt x="3" y="173"/>
                  </a:lnTo>
                  <a:lnTo>
                    <a:pt x="1" y="156"/>
                  </a:lnTo>
                  <a:lnTo>
                    <a:pt x="0" y="137"/>
                  </a:lnTo>
                  <a:lnTo>
                    <a:pt x="1" y="115"/>
                  </a:lnTo>
                  <a:lnTo>
                    <a:pt x="5" y="93"/>
                  </a:lnTo>
                  <a:lnTo>
                    <a:pt x="9" y="70"/>
                  </a:lnTo>
                  <a:lnTo>
                    <a:pt x="16" y="49"/>
                  </a:lnTo>
                  <a:lnTo>
                    <a:pt x="25" y="30"/>
                  </a:lnTo>
                  <a:lnTo>
                    <a:pt x="35" y="16"/>
                  </a:lnTo>
                  <a:lnTo>
                    <a:pt x="47" y="5"/>
                  </a:lnTo>
                  <a:lnTo>
                    <a:pt x="54" y="2"/>
                  </a:lnTo>
                  <a:lnTo>
                    <a:pt x="61" y="1"/>
                  </a:lnTo>
                  <a:lnTo>
                    <a:pt x="69" y="0"/>
                  </a:lnTo>
                  <a:lnTo>
                    <a:pt x="78" y="1"/>
                  </a:lnTo>
                  <a:lnTo>
                    <a:pt x="86" y="3"/>
                  </a:lnTo>
                  <a:lnTo>
                    <a:pt x="95" y="6"/>
                  </a:lnTo>
                  <a:lnTo>
                    <a:pt x="104" y="10"/>
                  </a:lnTo>
                  <a:lnTo>
                    <a:pt x="112" y="16"/>
                  </a:lnTo>
                  <a:lnTo>
                    <a:pt x="119" y="22"/>
                  </a:lnTo>
                  <a:lnTo>
                    <a:pt x="125" y="30"/>
                  </a:lnTo>
                  <a:lnTo>
                    <a:pt x="131" y="39"/>
                  </a:lnTo>
                  <a:lnTo>
                    <a:pt x="135" y="48"/>
                  </a:lnTo>
                  <a:lnTo>
                    <a:pt x="138" y="59"/>
                  </a:lnTo>
                  <a:lnTo>
                    <a:pt x="140" y="70"/>
                  </a:lnTo>
                  <a:lnTo>
                    <a:pt x="139" y="82"/>
                  </a:lnTo>
                  <a:lnTo>
                    <a:pt x="137" y="95"/>
                  </a:lnTo>
                  <a:lnTo>
                    <a:pt x="133" y="108"/>
                  </a:lnTo>
                  <a:lnTo>
                    <a:pt x="129" y="121"/>
                  </a:lnTo>
                  <a:lnTo>
                    <a:pt x="124" y="133"/>
                  </a:lnTo>
                  <a:lnTo>
                    <a:pt x="118" y="145"/>
                  </a:lnTo>
                  <a:lnTo>
                    <a:pt x="112" y="156"/>
                  </a:lnTo>
                  <a:lnTo>
                    <a:pt x="106" y="167"/>
                  </a:lnTo>
                  <a:lnTo>
                    <a:pt x="100" y="177"/>
                  </a:lnTo>
                  <a:lnTo>
                    <a:pt x="93" y="186"/>
                  </a:lnTo>
                  <a:lnTo>
                    <a:pt x="86" y="194"/>
                  </a:lnTo>
                  <a:lnTo>
                    <a:pt x="79" y="201"/>
                  </a:lnTo>
                  <a:lnTo>
                    <a:pt x="72" y="208"/>
                  </a:lnTo>
                  <a:lnTo>
                    <a:pt x="66" y="213"/>
                  </a:lnTo>
                  <a:lnTo>
                    <a:pt x="59" y="217"/>
                  </a:lnTo>
                  <a:lnTo>
                    <a:pt x="53" y="220"/>
                  </a:lnTo>
                  <a:lnTo>
                    <a:pt x="47" y="222"/>
                  </a:lnTo>
                  <a:lnTo>
                    <a:pt x="41" y="222"/>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08" name="Freeform 45"/>
            <p:cNvSpPr/>
            <p:nvPr/>
          </p:nvSpPr>
          <p:spPr bwMode="auto">
            <a:xfrm>
              <a:off x="6065838" y="4231569"/>
              <a:ext cx="44450" cy="138113"/>
            </a:xfrm>
            <a:custGeom>
              <a:avLst/>
              <a:gdLst/>
              <a:ahLst/>
              <a:cxnLst>
                <a:cxn ang="0">
                  <a:pos x="1" y="85"/>
                </a:cxn>
                <a:cxn ang="0">
                  <a:pos x="0" y="85"/>
                </a:cxn>
                <a:cxn ang="0">
                  <a:pos x="1" y="87"/>
                </a:cxn>
                <a:cxn ang="0">
                  <a:pos x="1" y="87"/>
                </a:cxn>
                <a:cxn ang="0">
                  <a:pos x="2" y="87"/>
                </a:cxn>
                <a:cxn ang="0">
                  <a:pos x="14" y="75"/>
                </a:cxn>
                <a:cxn ang="0">
                  <a:pos x="22" y="61"/>
                </a:cxn>
                <a:cxn ang="0">
                  <a:pos x="27" y="46"/>
                </a:cxn>
                <a:cxn ang="0">
                  <a:pos x="28" y="32"/>
                </a:cxn>
                <a:cxn ang="0">
                  <a:pos x="28" y="19"/>
                </a:cxn>
                <a:cxn ang="0">
                  <a:pos x="28" y="9"/>
                </a:cxn>
                <a:cxn ang="0">
                  <a:pos x="27" y="2"/>
                </a:cxn>
                <a:cxn ang="0">
                  <a:pos x="26" y="0"/>
                </a:cxn>
                <a:cxn ang="0">
                  <a:pos x="26" y="3"/>
                </a:cxn>
                <a:cxn ang="0">
                  <a:pos x="26" y="10"/>
                </a:cxn>
                <a:cxn ang="0">
                  <a:pos x="26" y="22"/>
                </a:cxn>
                <a:cxn ang="0">
                  <a:pos x="24" y="35"/>
                </a:cxn>
                <a:cxn ang="0">
                  <a:pos x="22" y="50"/>
                </a:cxn>
                <a:cxn ang="0">
                  <a:pos x="17" y="64"/>
                </a:cxn>
                <a:cxn ang="0">
                  <a:pos x="11" y="76"/>
                </a:cxn>
                <a:cxn ang="0">
                  <a:pos x="1" y="85"/>
                </a:cxn>
              </a:cxnLst>
              <a:rect l="0" t="0" r="r" b="b"/>
              <a:pathLst>
                <a:path w="28" h="87">
                  <a:moveTo>
                    <a:pt x="1" y="85"/>
                  </a:moveTo>
                  <a:lnTo>
                    <a:pt x="0" y="85"/>
                  </a:lnTo>
                  <a:lnTo>
                    <a:pt x="1" y="87"/>
                  </a:lnTo>
                  <a:lnTo>
                    <a:pt x="1" y="87"/>
                  </a:lnTo>
                  <a:lnTo>
                    <a:pt x="2" y="87"/>
                  </a:lnTo>
                  <a:lnTo>
                    <a:pt x="14" y="75"/>
                  </a:lnTo>
                  <a:lnTo>
                    <a:pt x="22" y="61"/>
                  </a:lnTo>
                  <a:lnTo>
                    <a:pt x="27" y="46"/>
                  </a:lnTo>
                  <a:lnTo>
                    <a:pt x="28" y="32"/>
                  </a:lnTo>
                  <a:lnTo>
                    <a:pt x="28" y="19"/>
                  </a:lnTo>
                  <a:lnTo>
                    <a:pt x="28" y="9"/>
                  </a:lnTo>
                  <a:lnTo>
                    <a:pt x="27" y="2"/>
                  </a:lnTo>
                  <a:lnTo>
                    <a:pt x="26" y="0"/>
                  </a:lnTo>
                  <a:lnTo>
                    <a:pt x="26" y="3"/>
                  </a:lnTo>
                  <a:lnTo>
                    <a:pt x="26" y="10"/>
                  </a:lnTo>
                  <a:lnTo>
                    <a:pt x="26" y="22"/>
                  </a:lnTo>
                  <a:lnTo>
                    <a:pt x="24" y="35"/>
                  </a:lnTo>
                  <a:lnTo>
                    <a:pt x="22" y="50"/>
                  </a:lnTo>
                  <a:lnTo>
                    <a:pt x="17" y="64"/>
                  </a:lnTo>
                  <a:lnTo>
                    <a:pt x="11" y="76"/>
                  </a:lnTo>
                  <a:lnTo>
                    <a:pt x="1" y="85"/>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09" name="Freeform 46"/>
            <p:cNvSpPr/>
            <p:nvPr/>
          </p:nvSpPr>
          <p:spPr bwMode="auto">
            <a:xfrm>
              <a:off x="5872163" y="4352219"/>
              <a:ext cx="101600" cy="26988"/>
            </a:xfrm>
            <a:custGeom>
              <a:avLst/>
              <a:gdLst/>
              <a:ahLst/>
              <a:cxnLst>
                <a:cxn ang="0">
                  <a:pos x="7" y="1"/>
                </a:cxn>
                <a:cxn ang="0">
                  <a:pos x="1" y="0"/>
                </a:cxn>
                <a:cxn ang="0">
                  <a:pos x="0" y="1"/>
                </a:cxn>
                <a:cxn ang="0">
                  <a:pos x="1" y="4"/>
                </a:cxn>
                <a:cxn ang="0">
                  <a:pos x="4" y="6"/>
                </a:cxn>
                <a:cxn ang="0">
                  <a:pos x="16" y="13"/>
                </a:cxn>
                <a:cxn ang="0">
                  <a:pos x="28" y="16"/>
                </a:cxn>
                <a:cxn ang="0">
                  <a:pos x="38" y="17"/>
                </a:cxn>
                <a:cxn ang="0">
                  <a:pos x="47" y="15"/>
                </a:cxn>
                <a:cxn ang="0">
                  <a:pos x="54" y="13"/>
                </a:cxn>
                <a:cxn ang="0">
                  <a:pos x="60" y="10"/>
                </a:cxn>
                <a:cxn ang="0">
                  <a:pos x="63" y="8"/>
                </a:cxn>
                <a:cxn ang="0">
                  <a:pos x="64" y="7"/>
                </a:cxn>
                <a:cxn ang="0">
                  <a:pos x="62" y="7"/>
                </a:cxn>
                <a:cxn ang="0">
                  <a:pos x="58" y="7"/>
                </a:cxn>
                <a:cxn ang="0">
                  <a:pos x="51" y="7"/>
                </a:cxn>
                <a:cxn ang="0">
                  <a:pos x="43" y="7"/>
                </a:cxn>
                <a:cxn ang="0">
                  <a:pos x="33" y="6"/>
                </a:cxn>
                <a:cxn ang="0">
                  <a:pos x="24" y="5"/>
                </a:cxn>
                <a:cxn ang="0">
                  <a:pos x="15" y="4"/>
                </a:cxn>
                <a:cxn ang="0">
                  <a:pos x="7" y="1"/>
                </a:cxn>
              </a:cxnLst>
              <a:rect l="0" t="0" r="r" b="b"/>
              <a:pathLst>
                <a:path w="64" h="17">
                  <a:moveTo>
                    <a:pt x="7" y="1"/>
                  </a:moveTo>
                  <a:lnTo>
                    <a:pt x="1" y="0"/>
                  </a:lnTo>
                  <a:lnTo>
                    <a:pt x="0" y="1"/>
                  </a:lnTo>
                  <a:lnTo>
                    <a:pt x="1" y="4"/>
                  </a:lnTo>
                  <a:lnTo>
                    <a:pt x="4" y="6"/>
                  </a:lnTo>
                  <a:lnTo>
                    <a:pt x="16" y="13"/>
                  </a:lnTo>
                  <a:lnTo>
                    <a:pt x="28" y="16"/>
                  </a:lnTo>
                  <a:lnTo>
                    <a:pt x="38" y="17"/>
                  </a:lnTo>
                  <a:lnTo>
                    <a:pt x="47" y="15"/>
                  </a:lnTo>
                  <a:lnTo>
                    <a:pt x="54" y="13"/>
                  </a:lnTo>
                  <a:lnTo>
                    <a:pt x="60" y="10"/>
                  </a:lnTo>
                  <a:lnTo>
                    <a:pt x="63" y="8"/>
                  </a:lnTo>
                  <a:lnTo>
                    <a:pt x="64" y="7"/>
                  </a:lnTo>
                  <a:lnTo>
                    <a:pt x="62" y="7"/>
                  </a:lnTo>
                  <a:lnTo>
                    <a:pt x="58" y="7"/>
                  </a:lnTo>
                  <a:lnTo>
                    <a:pt x="51" y="7"/>
                  </a:lnTo>
                  <a:lnTo>
                    <a:pt x="43" y="7"/>
                  </a:lnTo>
                  <a:lnTo>
                    <a:pt x="33" y="6"/>
                  </a:lnTo>
                  <a:lnTo>
                    <a:pt x="24" y="5"/>
                  </a:lnTo>
                  <a:lnTo>
                    <a:pt x="15" y="4"/>
                  </a:lnTo>
                  <a:lnTo>
                    <a:pt x="7" y="1"/>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10" name="Freeform 47"/>
            <p:cNvSpPr/>
            <p:nvPr/>
          </p:nvSpPr>
          <p:spPr bwMode="auto">
            <a:xfrm>
              <a:off x="5967413" y="4372857"/>
              <a:ext cx="112713" cy="238125"/>
            </a:xfrm>
            <a:custGeom>
              <a:avLst/>
              <a:gdLst/>
              <a:ahLst/>
              <a:cxnLst>
                <a:cxn ang="0">
                  <a:pos x="63" y="49"/>
                </a:cxn>
                <a:cxn ang="0">
                  <a:pos x="61" y="54"/>
                </a:cxn>
                <a:cxn ang="0">
                  <a:pos x="57" y="59"/>
                </a:cxn>
                <a:cxn ang="0">
                  <a:pos x="54" y="63"/>
                </a:cxn>
                <a:cxn ang="0">
                  <a:pos x="51" y="67"/>
                </a:cxn>
                <a:cxn ang="0">
                  <a:pos x="47" y="71"/>
                </a:cxn>
                <a:cxn ang="0">
                  <a:pos x="43" y="75"/>
                </a:cxn>
                <a:cxn ang="0">
                  <a:pos x="39" y="79"/>
                </a:cxn>
                <a:cxn ang="0">
                  <a:pos x="36" y="83"/>
                </a:cxn>
                <a:cxn ang="0">
                  <a:pos x="32" y="87"/>
                </a:cxn>
                <a:cxn ang="0">
                  <a:pos x="29" y="91"/>
                </a:cxn>
                <a:cxn ang="0">
                  <a:pos x="25" y="94"/>
                </a:cxn>
                <a:cxn ang="0">
                  <a:pos x="22" y="98"/>
                </a:cxn>
                <a:cxn ang="0">
                  <a:pos x="19" y="102"/>
                </a:cxn>
                <a:cxn ang="0">
                  <a:pos x="16" y="107"/>
                </a:cxn>
                <a:cxn ang="0">
                  <a:pos x="13" y="111"/>
                </a:cxn>
                <a:cxn ang="0">
                  <a:pos x="10" y="116"/>
                </a:cxn>
                <a:cxn ang="0">
                  <a:pos x="6" y="125"/>
                </a:cxn>
                <a:cxn ang="0">
                  <a:pos x="2" y="137"/>
                </a:cxn>
                <a:cxn ang="0">
                  <a:pos x="0" y="147"/>
                </a:cxn>
                <a:cxn ang="0">
                  <a:pos x="0" y="150"/>
                </a:cxn>
                <a:cxn ang="0">
                  <a:pos x="2" y="145"/>
                </a:cxn>
                <a:cxn ang="0">
                  <a:pos x="4" y="139"/>
                </a:cxn>
                <a:cxn ang="0">
                  <a:pos x="6" y="134"/>
                </a:cxn>
                <a:cxn ang="0">
                  <a:pos x="9" y="129"/>
                </a:cxn>
                <a:cxn ang="0">
                  <a:pos x="12" y="124"/>
                </a:cxn>
                <a:cxn ang="0">
                  <a:pos x="15" y="119"/>
                </a:cxn>
                <a:cxn ang="0">
                  <a:pos x="19" y="114"/>
                </a:cxn>
                <a:cxn ang="0">
                  <a:pos x="22" y="109"/>
                </a:cxn>
                <a:cxn ang="0">
                  <a:pos x="26" y="105"/>
                </a:cxn>
                <a:cxn ang="0">
                  <a:pos x="30" y="100"/>
                </a:cxn>
                <a:cxn ang="0">
                  <a:pos x="34" y="95"/>
                </a:cxn>
                <a:cxn ang="0">
                  <a:pos x="38" y="91"/>
                </a:cxn>
                <a:cxn ang="0">
                  <a:pos x="42" y="87"/>
                </a:cxn>
                <a:cxn ang="0">
                  <a:pos x="46" y="82"/>
                </a:cxn>
                <a:cxn ang="0">
                  <a:pos x="50" y="78"/>
                </a:cxn>
                <a:cxn ang="0">
                  <a:pos x="54" y="73"/>
                </a:cxn>
                <a:cxn ang="0">
                  <a:pos x="59" y="65"/>
                </a:cxn>
                <a:cxn ang="0">
                  <a:pos x="64" y="57"/>
                </a:cxn>
                <a:cxn ang="0">
                  <a:pos x="67" y="49"/>
                </a:cxn>
                <a:cxn ang="0">
                  <a:pos x="70" y="40"/>
                </a:cxn>
                <a:cxn ang="0">
                  <a:pos x="71" y="29"/>
                </a:cxn>
                <a:cxn ang="0">
                  <a:pos x="70" y="15"/>
                </a:cxn>
                <a:cxn ang="0">
                  <a:pos x="69" y="4"/>
                </a:cxn>
                <a:cxn ang="0">
                  <a:pos x="68" y="0"/>
                </a:cxn>
                <a:cxn ang="0">
                  <a:pos x="69" y="5"/>
                </a:cxn>
                <a:cxn ang="0">
                  <a:pos x="69" y="18"/>
                </a:cxn>
                <a:cxn ang="0">
                  <a:pos x="67" y="35"/>
                </a:cxn>
                <a:cxn ang="0">
                  <a:pos x="63" y="49"/>
                </a:cxn>
              </a:cxnLst>
              <a:rect l="0" t="0" r="r" b="b"/>
              <a:pathLst>
                <a:path w="71" h="150">
                  <a:moveTo>
                    <a:pt x="63" y="49"/>
                  </a:moveTo>
                  <a:lnTo>
                    <a:pt x="61" y="54"/>
                  </a:lnTo>
                  <a:lnTo>
                    <a:pt x="57" y="59"/>
                  </a:lnTo>
                  <a:lnTo>
                    <a:pt x="54" y="63"/>
                  </a:lnTo>
                  <a:lnTo>
                    <a:pt x="51" y="67"/>
                  </a:lnTo>
                  <a:lnTo>
                    <a:pt x="47" y="71"/>
                  </a:lnTo>
                  <a:lnTo>
                    <a:pt x="43" y="75"/>
                  </a:lnTo>
                  <a:lnTo>
                    <a:pt x="39" y="79"/>
                  </a:lnTo>
                  <a:lnTo>
                    <a:pt x="36" y="83"/>
                  </a:lnTo>
                  <a:lnTo>
                    <a:pt x="32" y="87"/>
                  </a:lnTo>
                  <a:lnTo>
                    <a:pt x="29" y="91"/>
                  </a:lnTo>
                  <a:lnTo>
                    <a:pt x="25" y="94"/>
                  </a:lnTo>
                  <a:lnTo>
                    <a:pt x="22" y="98"/>
                  </a:lnTo>
                  <a:lnTo>
                    <a:pt x="19" y="102"/>
                  </a:lnTo>
                  <a:lnTo>
                    <a:pt x="16" y="107"/>
                  </a:lnTo>
                  <a:lnTo>
                    <a:pt x="13" y="111"/>
                  </a:lnTo>
                  <a:lnTo>
                    <a:pt x="10" y="116"/>
                  </a:lnTo>
                  <a:lnTo>
                    <a:pt x="6" y="125"/>
                  </a:lnTo>
                  <a:lnTo>
                    <a:pt x="2" y="137"/>
                  </a:lnTo>
                  <a:lnTo>
                    <a:pt x="0" y="147"/>
                  </a:lnTo>
                  <a:lnTo>
                    <a:pt x="0" y="150"/>
                  </a:lnTo>
                  <a:lnTo>
                    <a:pt x="2" y="145"/>
                  </a:lnTo>
                  <a:lnTo>
                    <a:pt x="4" y="139"/>
                  </a:lnTo>
                  <a:lnTo>
                    <a:pt x="6" y="134"/>
                  </a:lnTo>
                  <a:lnTo>
                    <a:pt x="9" y="129"/>
                  </a:lnTo>
                  <a:lnTo>
                    <a:pt x="12" y="124"/>
                  </a:lnTo>
                  <a:lnTo>
                    <a:pt x="15" y="119"/>
                  </a:lnTo>
                  <a:lnTo>
                    <a:pt x="19" y="114"/>
                  </a:lnTo>
                  <a:lnTo>
                    <a:pt x="22" y="109"/>
                  </a:lnTo>
                  <a:lnTo>
                    <a:pt x="26" y="105"/>
                  </a:lnTo>
                  <a:lnTo>
                    <a:pt x="30" y="100"/>
                  </a:lnTo>
                  <a:lnTo>
                    <a:pt x="34" y="95"/>
                  </a:lnTo>
                  <a:lnTo>
                    <a:pt x="38" y="91"/>
                  </a:lnTo>
                  <a:lnTo>
                    <a:pt x="42" y="87"/>
                  </a:lnTo>
                  <a:lnTo>
                    <a:pt x="46" y="82"/>
                  </a:lnTo>
                  <a:lnTo>
                    <a:pt x="50" y="78"/>
                  </a:lnTo>
                  <a:lnTo>
                    <a:pt x="54" y="73"/>
                  </a:lnTo>
                  <a:lnTo>
                    <a:pt x="59" y="65"/>
                  </a:lnTo>
                  <a:lnTo>
                    <a:pt x="64" y="57"/>
                  </a:lnTo>
                  <a:lnTo>
                    <a:pt x="67" y="49"/>
                  </a:lnTo>
                  <a:lnTo>
                    <a:pt x="70" y="40"/>
                  </a:lnTo>
                  <a:lnTo>
                    <a:pt x="71" y="29"/>
                  </a:lnTo>
                  <a:lnTo>
                    <a:pt x="70" y="15"/>
                  </a:lnTo>
                  <a:lnTo>
                    <a:pt x="69" y="4"/>
                  </a:lnTo>
                  <a:lnTo>
                    <a:pt x="68" y="0"/>
                  </a:lnTo>
                  <a:lnTo>
                    <a:pt x="69" y="5"/>
                  </a:lnTo>
                  <a:lnTo>
                    <a:pt x="69" y="18"/>
                  </a:lnTo>
                  <a:lnTo>
                    <a:pt x="67" y="35"/>
                  </a:lnTo>
                  <a:lnTo>
                    <a:pt x="63" y="49"/>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11" name="Freeform 48"/>
            <p:cNvSpPr/>
            <p:nvPr/>
          </p:nvSpPr>
          <p:spPr bwMode="auto">
            <a:xfrm>
              <a:off x="6035676" y="4366507"/>
              <a:ext cx="50800" cy="22225"/>
            </a:xfrm>
            <a:custGeom>
              <a:avLst/>
              <a:gdLst/>
              <a:ahLst/>
              <a:cxnLst>
                <a:cxn ang="0">
                  <a:pos x="15" y="6"/>
                </a:cxn>
                <a:cxn ang="0">
                  <a:pos x="12" y="5"/>
                </a:cxn>
                <a:cxn ang="0">
                  <a:pos x="8" y="4"/>
                </a:cxn>
                <a:cxn ang="0">
                  <a:pos x="4" y="5"/>
                </a:cxn>
                <a:cxn ang="0">
                  <a:pos x="1" y="6"/>
                </a:cxn>
                <a:cxn ang="0">
                  <a:pos x="0" y="6"/>
                </a:cxn>
                <a:cxn ang="0">
                  <a:pos x="0" y="7"/>
                </a:cxn>
                <a:cxn ang="0">
                  <a:pos x="0" y="8"/>
                </a:cxn>
                <a:cxn ang="0">
                  <a:pos x="0" y="8"/>
                </a:cxn>
                <a:cxn ang="0">
                  <a:pos x="1" y="10"/>
                </a:cxn>
                <a:cxn ang="0">
                  <a:pos x="2" y="11"/>
                </a:cxn>
                <a:cxn ang="0">
                  <a:pos x="4" y="13"/>
                </a:cxn>
                <a:cxn ang="0">
                  <a:pos x="5" y="13"/>
                </a:cxn>
                <a:cxn ang="0">
                  <a:pos x="8" y="14"/>
                </a:cxn>
                <a:cxn ang="0">
                  <a:pos x="11" y="13"/>
                </a:cxn>
                <a:cxn ang="0">
                  <a:pos x="15" y="13"/>
                </a:cxn>
                <a:cxn ang="0">
                  <a:pos x="17" y="12"/>
                </a:cxn>
                <a:cxn ang="0">
                  <a:pos x="22" y="9"/>
                </a:cxn>
                <a:cxn ang="0">
                  <a:pos x="27" y="5"/>
                </a:cxn>
                <a:cxn ang="0">
                  <a:pos x="30" y="2"/>
                </a:cxn>
                <a:cxn ang="0">
                  <a:pos x="32" y="0"/>
                </a:cxn>
                <a:cxn ang="0">
                  <a:pos x="30" y="2"/>
                </a:cxn>
                <a:cxn ang="0">
                  <a:pos x="26" y="3"/>
                </a:cxn>
                <a:cxn ang="0">
                  <a:pos x="20" y="5"/>
                </a:cxn>
                <a:cxn ang="0">
                  <a:pos x="15" y="6"/>
                </a:cxn>
              </a:cxnLst>
              <a:rect l="0" t="0" r="r" b="b"/>
              <a:pathLst>
                <a:path w="32" h="14">
                  <a:moveTo>
                    <a:pt x="15" y="6"/>
                  </a:moveTo>
                  <a:lnTo>
                    <a:pt x="12" y="5"/>
                  </a:lnTo>
                  <a:lnTo>
                    <a:pt x="8" y="4"/>
                  </a:lnTo>
                  <a:lnTo>
                    <a:pt x="4" y="5"/>
                  </a:lnTo>
                  <a:lnTo>
                    <a:pt x="1" y="6"/>
                  </a:lnTo>
                  <a:lnTo>
                    <a:pt x="0" y="6"/>
                  </a:lnTo>
                  <a:lnTo>
                    <a:pt x="0" y="7"/>
                  </a:lnTo>
                  <a:lnTo>
                    <a:pt x="0" y="8"/>
                  </a:lnTo>
                  <a:lnTo>
                    <a:pt x="0" y="8"/>
                  </a:lnTo>
                  <a:lnTo>
                    <a:pt x="1" y="10"/>
                  </a:lnTo>
                  <a:lnTo>
                    <a:pt x="2" y="11"/>
                  </a:lnTo>
                  <a:lnTo>
                    <a:pt x="4" y="13"/>
                  </a:lnTo>
                  <a:lnTo>
                    <a:pt x="5" y="13"/>
                  </a:lnTo>
                  <a:lnTo>
                    <a:pt x="8" y="14"/>
                  </a:lnTo>
                  <a:lnTo>
                    <a:pt x="11" y="13"/>
                  </a:lnTo>
                  <a:lnTo>
                    <a:pt x="15" y="13"/>
                  </a:lnTo>
                  <a:lnTo>
                    <a:pt x="17" y="12"/>
                  </a:lnTo>
                  <a:lnTo>
                    <a:pt x="22" y="9"/>
                  </a:lnTo>
                  <a:lnTo>
                    <a:pt x="27" y="5"/>
                  </a:lnTo>
                  <a:lnTo>
                    <a:pt x="30" y="2"/>
                  </a:lnTo>
                  <a:lnTo>
                    <a:pt x="32" y="0"/>
                  </a:lnTo>
                  <a:lnTo>
                    <a:pt x="30" y="2"/>
                  </a:lnTo>
                  <a:lnTo>
                    <a:pt x="26" y="3"/>
                  </a:lnTo>
                  <a:lnTo>
                    <a:pt x="20" y="5"/>
                  </a:lnTo>
                  <a:lnTo>
                    <a:pt x="15" y="6"/>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12" name="Freeform 49"/>
            <p:cNvSpPr/>
            <p:nvPr/>
          </p:nvSpPr>
          <p:spPr bwMode="auto">
            <a:xfrm>
              <a:off x="5907088" y="4522082"/>
              <a:ext cx="82550" cy="12700"/>
            </a:xfrm>
            <a:custGeom>
              <a:avLst/>
              <a:gdLst/>
              <a:ahLst/>
              <a:cxnLst>
                <a:cxn ang="0">
                  <a:pos x="30" y="1"/>
                </a:cxn>
                <a:cxn ang="0">
                  <a:pos x="25" y="0"/>
                </a:cxn>
                <a:cxn ang="0">
                  <a:pos x="21" y="1"/>
                </a:cxn>
                <a:cxn ang="0">
                  <a:pos x="17" y="3"/>
                </a:cxn>
                <a:cxn ang="0">
                  <a:pos x="13" y="4"/>
                </a:cxn>
                <a:cxn ang="0">
                  <a:pos x="11" y="3"/>
                </a:cxn>
                <a:cxn ang="0">
                  <a:pos x="7" y="3"/>
                </a:cxn>
                <a:cxn ang="0">
                  <a:pos x="4" y="3"/>
                </a:cxn>
                <a:cxn ang="0">
                  <a:pos x="1" y="2"/>
                </a:cxn>
                <a:cxn ang="0">
                  <a:pos x="0" y="2"/>
                </a:cxn>
                <a:cxn ang="0">
                  <a:pos x="0" y="3"/>
                </a:cxn>
                <a:cxn ang="0">
                  <a:pos x="0" y="4"/>
                </a:cxn>
                <a:cxn ang="0">
                  <a:pos x="0" y="4"/>
                </a:cxn>
                <a:cxn ang="0">
                  <a:pos x="4" y="5"/>
                </a:cxn>
                <a:cxn ang="0">
                  <a:pos x="8" y="7"/>
                </a:cxn>
                <a:cxn ang="0">
                  <a:pos x="11" y="7"/>
                </a:cxn>
                <a:cxn ang="0">
                  <a:pos x="15" y="8"/>
                </a:cxn>
                <a:cxn ang="0">
                  <a:pos x="19" y="8"/>
                </a:cxn>
                <a:cxn ang="0">
                  <a:pos x="21" y="7"/>
                </a:cxn>
                <a:cxn ang="0">
                  <a:pos x="24" y="7"/>
                </a:cxn>
                <a:cxn ang="0">
                  <a:pos x="27" y="5"/>
                </a:cxn>
                <a:cxn ang="0">
                  <a:pos x="30" y="5"/>
                </a:cxn>
                <a:cxn ang="0">
                  <a:pos x="32" y="5"/>
                </a:cxn>
                <a:cxn ang="0">
                  <a:pos x="35" y="5"/>
                </a:cxn>
                <a:cxn ang="0">
                  <a:pos x="39" y="7"/>
                </a:cxn>
                <a:cxn ang="0">
                  <a:pos x="43" y="7"/>
                </a:cxn>
                <a:cxn ang="0">
                  <a:pos x="47" y="4"/>
                </a:cxn>
                <a:cxn ang="0">
                  <a:pos x="51" y="1"/>
                </a:cxn>
                <a:cxn ang="0">
                  <a:pos x="52" y="0"/>
                </a:cxn>
                <a:cxn ang="0">
                  <a:pos x="51" y="0"/>
                </a:cxn>
                <a:cxn ang="0">
                  <a:pos x="50" y="1"/>
                </a:cxn>
                <a:cxn ang="0">
                  <a:pos x="49" y="2"/>
                </a:cxn>
                <a:cxn ang="0">
                  <a:pos x="46" y="3"/>
                </a:cxn>
                <a:cxn ang="0">
                  <a:pos x="43" y="3"/>
                </a:cxn>
                <a:cxn ang="0">
                  <a:pos x="39" y="3"/>
                </a:cxn>
                <a:cxn ang="0">
                  <a:pos x="35" y="3"/>
                </a:cxn>
                <a:cxn ang="0">
                  <a:pos x="30" y="1"/>
                </a:cxn>
              </a:cxnLst>
              <a:rect l="0" t="0" r="r" b="b"/>
              <a:pathLst>
                <a:path w="52" h="8">
                  <a:moveTo>
                    <a:pt x="30" y="1"/>
                  </a:moveTo>
                  <a:lnTo>
                    <a:pt x="25" y="0"/>
                  </a:lnTo>
                  <a:lnTo>
                    <a:pt x="21" y="1"/>
                  </a:lnTo>
                  <a:lnTo>
                    <a:pt x="17" y="3"/>
                  </a:lnTo>
                  <a:lnTo>
                    <a:pt x="13" y="4"/>
                  </a:lnTo>
                  <a:lnTo>
                    <a:pt x="11" y="3"/>
                  </a:lnTo>
                  <a:lnTo>
                    <a:pt x="7" y="3"/>
                  </a:lnTo>
                  <a:lnTo>
                    <a:pt x="4" y="3"/>
                  </a:lnTo>
                  <a:lnTo>
                    <a:pt x="1" y="2"/>
                  </a:lnTo>
                  <a:lnTo>
                    <a:pt x="0" y="2"/>
                  </a:lnTo>
                  <a:lnTo>
                    <a:pt x="0" y="3"/>
                  </a:lnTo>
                  <a:lnTo>
                    <a:pt x="0" y="4"/>
                  </a:lnTo>
                  <a:lnTo>
                    <a:pt x="0" y="4"/>
                  </a:lnTo>
                  <a:lnTo>
                    <a:pt x="4" y="5"/>
                  </a:lnTo>
                  <a:lnTo>
                    <a:pt x="8" y="7"/>
                  </a:lnTo>
                  <a:lnTo>
                    <a:pt x="11" y="7"/>
                  </a:lnTo>
                  <a:lnTo>
                    <a:pt x="15" y="8"/>
                  </a:lnTo>
                  <a:lnTo>
                    <a:pt x="19" y="8"/>
                  </a:lnTo>
                  <a:lnTo>
                    <a:pt x="21" y="7"/>
                  </a:lnTo>
                  <a:lnTo>
                    <a:pt x="24" y="7"/>
                  </a:lnTo>
                  <a:lnTo>
                    <a:pt x="27" y="5"/>
                  </a:lnTo>
                  <a:lnTo>
                    <a:pt x="30" y="5"/>
                  </a:lnTo>
                  <a:lnTo>
                    <a:pt x="32" y="5"/>
                  </a:lnTo>
                  <a:lnTo>
                    <a:pt x="35" y="5"/>
                  </a:lnTo>
                  <a:lnTo>
                    <a:pt x="39" y="7"/>
                  </a:lnTo>
                  <a:lnTo>
                    <a:pt x="43" y="7"/>
                  </a:lnTo>
                  <a:lnTo>
                    <a:pt x="47" y="4"/>
                  </a:lnTo>
                  <a:lnTo>
                    <a:pt x="51" y="1"/>
                  </a:lnTo>
                  <a:lnTo>
                    <a:pt x="52" y="0"/>
                  </a:lnTo>
                  <a:lnTo>
                    <a:pt x="51" y="0"/>
                  </a:lnTo>
                  <a:lnTo>
                    <a:pt x="50" y="1"/>
                  </a:lnTo>
                  <a:lnTo>
                    <a:pt x="49" y="2"/>
                  </a:lnTo>
                  <a:lnTo>
                    <a:pt x="46" y="3"/>
                  </a:lnTo>
                  <a:lnTo>
                    <a:pt x="43" y="3"/>
                  </a:lnTo>
                  <a:lnTo>
                    <a:pt x="39" y="3"/>
                  </a:lnTo>
                  <a:lnTo>
                    <a:pt x="35" y="3"/>
                  </a:lnTo>
                  <a:lnTo>
                    <a:pt x="30" y="1"/>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13" name="Freeform 50"/>
            <p:cNvSpPr/>
            <p:nvPr/>
          </p:nvSpPr>
          <p:spPr bwMode="auto">
            <a:xfrm>
              <a:off x="5938838" y="4552244"/>
              <a:ext cx="38100" cy="12700"/>
            </a:xfrm>
            <a:custGeom>
              <a:avLst/>
              <a:gdLst/>
              <a:ahLst/>
              <a:cxnLst>
                <a:cxn ang="0">
                  <a:pos x="12" y="3"/>
                </a:cxn>
                <a:cxn ang="0">
                  <a:pos x="10" y="3"/>
                </a:cxn>
                <a:cxn ang="0">
                  <a:pos x="7" y="2"/>
                </a:cxn>
                <a:cxn ang="0">
                  <a:pos x="4" y="1"/>
                </a:cxn>
                <a:cxn ang="0">
                  <a:pos x="1" y="1"/>
                </a:cxn>
                <a:cxn ang="0">
                  <a:pos x="0" y="1"/>
                </a:cxn>
                <a:cxn ang="0">
                  <a:pos x="0" y="2"/>
                </a:cxn>
                <a:cxn ang="0">
                  <a:pos x="0" y="3"/>
                </a:cxn>
                <a:cxn ang="0">
                  <a:pos x="0" y="3"/>
                </a:cxn>
                <a:cxn ang="0">
                  <a:pos x="7" y="6"/>
                </a:cxn>
                <a:cxn ang="0">
                  <a:pos x="12" y="7"/>
                </a:cxn>
                <a:cxn ang="0">
                  <a:pos x="16" y="8"/>
                </a:cxn>
                <a:cxn ang="0">
                  <a:pos x="19" y="7"/>
                </a:cxn>
                <a:cxn ang="0">
                  <a:pos x="21" y="5"/>
                </a:cxn>
                <a:cxn ang="0">
                  <a:pos x="23" y="4"/>
                </a:cxn>
                <a:cxn ang="0">
                  <a:pos x="23" y="2"/>
                </a:cxn>
                <a:cxn ang="0">
                  <a:pos x="24" y="0"/>
                </a:cxn>
                <a:cxn ang="0">
                  <a:pos x="23" y="1"/>
                </a:cxn>
                <a:cxn ang="0">
                  <a:pos x="20" y="1"/>
                </a:cxn>
                <a:cxn ang="0">
                  <a:pos x="16" y="3"/>
                </a:cxn>
                <a:cxn ang="0">
                  <a:pos x="12" y="3"/>
                </a:cxn>
              </a:cxnLst>
              <a:rect l="0" t="0" r="r" b="b"/>
              <a:pathLst>
                <a:path w="24" h="8">
                  <a:moveTo>
                    <a:pt x="12" y="3"/>
                  </a:moveTo>
                  <a:lnTo>
                    <a:pt x="10" y="3"/>
                  </a:lnTo>
                  <a:lnTo>
                    <a:pt x="7" y="2"/>
                  </a:lnTo>
                  <a:lnTo>
                    <a:pt x="4" y="1"/>
                  </a:lnTo>
                  <a:lnTo>
                    <a:pt x="1" y="1"/>
                  </a:lnTo>
                  <a:lnTo>
                    <a:pt x="0" y="1"/>
                  </a:lnTo>
                  <a:lnTo>
                    <a:pt x="0" y="2"/>
                  </a:lnTo>
                  <a:lnTo>
                    <a:pt x="0" y="3"/>
                  </a:lnTo>
                  <a:lnTo>
                    <a:pt x="0" y="3"/>
                  </a:lnTo>
                  <a:lnTo>
                    <a:pt x="7" y="6"/>
                  </a:lnTo>
                  <a:lnTo>
                    <a:pt x="12" y="7"/>
                  </a:lnTo>
                  <a:lnTo>
                    <a:pt x="16" y="8"/>
                  </a:lnTo>
                  <a:lnTo>
                    <a:pt x="19" y="7"/>
                  </a:lnTo>
                  <a:lnTo>
                    <a:pt x="21" y="5"/>
                  </a:lnTo>
                  <a:lnTo>
                    <a:pt x="23" y="4"/>
                  </a:lnTo>
                  <a:lnTo>
                    <a:pt x="23" y="2"/>
                  </a:lnTo>
                  <a:lnTo>
                    <a:pt x="24" y="0"/>
                  </a:lnTo>
                  <a:lnTo>
                    <a:pt x="23" y="1"/>
                  </a:lnTo>
                  <a:lnTo>
                    <a:pt x="20" y="1"/>
                  </a:lnTo>
                  <a:lnTo>
                    <a:pt x="16" y="3"/>
                  </a:lnTo>
                  <a:lnTo>
                    <a:pt x="12" y="3"/>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14" name="Freeform 51"/>
            <p:cNvSpPr/>
            <p:nvPr/>
          </p:nvSpPr>
          <p:spPr bwMode="auto">
            <a:xfrm>
              <a:off x="6008688" y="4315707"/>
              <a:ext cx="112713" cy="185738"/>
            </a:xfrm>
            <a:custGeom>
              <a:avLst/>
              <a:gdLst/>
              <a:ahLst/>
              <a:cxnLst>
                <a:cxn ang="0">
                  <a:pos x="40" y="1"/>
                </a:cxn>
                <a:cxn ang="0">
                  <a:pos x="36" y="4"/>
                </a:cxn>
                <a:cxn ang="0">
                  <a:pos x="33" y="6"/>
                </a:cxn>
                <a:cxn ang="0">
                  <a:pos x="29" y="9"/>
                </a:cxn>
                <a:cxn ang="0">
                  <a:pos x="27" y="13"/>
                </a:cxn>
                <a:cxn ang="0">
                  <a:pos x="24" y="16"/>
                </a:cxn>
                <a:cxn ang="0">
                  <a:pos x="21" y="20"/>
                </a:cxn>
                <a:cxn ang="0">
                  <a:pos x="19" y="24"/>
                </a:cxn>
                <a:cxn ang="0">
                  <a:pos x="17" y="28"/>
                </a:cxn>
                <a:cxn ang="0">
                  <a:pos x="14" y="38"/>
                </a:cxn>
                <a:cxn ang="0">
                  <a:pos x="13" y="48"/>
                </a:cxn>
                <a:cxn ang="0">
                  <a:pos x="13" y="58"/>
                </a:cxn>
                <a:cxn ang="0">
                  <a:pos x="12" y="69"/>
                </a:cxn>
                <a:cxn ang="0">
                  <a:pos x="10" y="80"/>
                </a:cxn>
                <a:cxn ang="0">
                  <a:pos x="8" y="92"/>
                </a:cxn>
                <a:cxn ang="0">
                  <a:pos x="4" y="104"/>
                </a:cxn>
                <a:cxn ang="0">
                  <a:pos x="0" y="116"/>
                </a:cxn>
                <a:cxn ang="0">
                  <a:pos x="0" y="117"/>
                </a:cxn>
                <a:cxn ang="0">
                  <a:pos x="1" y="117"/>
                </a:cxn>
                <a:cxn ang="0">
                  <a:pos x="2" y="117"/>
                </a:cxn>
                <a:cxn ang="0">
                  <a:pos x="3" y="116"/>
                </a:cxn>
                <a:cxn ang="0">
                  <a:pos x="9" y="103"/>
                </a:cxn>
                <a:cxn ang="0">
                  <a:pos x="13" y="89"/>
                </a:cxn>
                <a:cxn ang="0">
                  <a:pos x="17" y="74"/>
                </a:cxn>
                <a:cxn ang="0">
                  <a:pos x="18" y="59"/>
                </a:cxn>
                <a:cxn ang="0">
                  <a:pos x="18" y="55"/>
                </a:cxn>
                <a:cxn ang="0">
                  <a:pos x="18" y="51"/>
                </a:cxn>
                <a:cxn ang="0">
                  <a:pos x="18" y="47"/>
                </a:cxn>
                <a:cxn ang="0">
                  <a:pos x="18" y="43"/>
                </a:cxn>
                <a:cxn ang="0">
                  <a:pos x="19" y="35"/>
                </a:cxn>
                <a:cxn ang="0">
                  <a:pos x="21" y="28"/>
                </a:cxn>
                <a:cxn ang="0">
                  <a:pos x="25" y="22"/>
                </a:cxn>
                <a:cxn ang="0">
                  <a:pos x="29" y="16"/>
                </a:cxn>
                <a:cxn ang="0">
                  <a:pos x="33" y="12"/>
                </a:cxn>
                <a:cxn ang="0">
                  <a:pos x="39" y="8"/>
                </a:cxn>
                <a:cxn ang="0">
                  <a:pos x="46" y="6"/>
                </a:cxn>
                <a:cxn ang="0">
                  <a:pos x="53" y="4"/>
                </a:cxn>
                <a:cxn ang="0">
                  <a:pos x="60" y="3"/>
                </a:cxn>
                <a:cxn ang="0">
                  <a:pos x="66" y="1"/>
                </a:cxn>
                <a:cxn ang="0">
                  <a:pos x="69" y="1"/>
                </a:cxn>
                <a:cxn ang="0">
                  <a:pos x="71" y="1"/>
                </a:cxn>
                <a:cxn ang="0">
                  <a:pos x="70" y="1"/>
                </a:cxn>
                <a:cxn ang="0">
                  <a:pos x="67" y="0"/>
                </a:cxn>
                <a:cxn ang="0">
                  <a:pos x="63" y="0"/>
                </a:cxn>
                <a:cxn ang="0">
                  <a:pos x="59" y="0"/>
                </a:cxn>
                <a:cxn ang="0">
                  <a:pos x="54" y="0"/>
                </a:cxn>
                <a:cxn ang="0">
                  <a:pos x="49" y="0"/>
                </a:cxn>
                <a:cxn ang="0">
                  <a:pos x="44" y="0"/>
                </a:cxn>
                <a:cxn ang="0">
                  <a:pos x="40" y="1"/>
                </a:cxn>
              </a:cxnLst>
              <a:rect l="0" t="0" r="r" b="b"/>
              <a:pathLst>
                <a:path w="71" h="117">
                  <a:moveTo>
                    <a:pt x="40" y="1"/>
                  </a:moveTo>
                  <a:lnTo>
                    <a:pt x="36" y="4"/>
                  </a:lnTo>
                  <a:lnTo>
                    <a:pt x="33" y="6"/>
                  </a:lnTo>
                  <a:lnTo>
                    <a:pt x="29" y="9"/>
                  </a:lnTo>
                  <a:lnTo>
                    <a:pt x="27" y="13"/>
                  </a:lnTo>
                  <a:lnTo>
                    <a:pt x="24" y="16"/>
                  </a:lnTo>
                  <a:lnTo>
                    <a:pt x="21" y="20"/>
                  </a:lnTo>
                  <a:lnTo>
                    <a:pt x="19" y="24"/>
                  </a:lnTo>
                  <a:lnTo>
                    <a:pt x="17" y="28"/>
                  </a:lnTo>
                  <a:lnTo>
                    <a:pt x="14" y="38"/>
                  </a:lnTo>
                  <a:lnTo>
                    <a:pt x="13" y="48"/>
                  </a:lnTo>
                  <a:lnTo>
                    <a:pt x="13" y="58"/>
                  </a:lnTo>
                  <a:lnTo>
                    <a:pt x="12" y="69"/>
                  </a:lnTo>
                  <a:lnTo>
                    <a:pt x="10" y="80"/>
                  </a:lnTo>
                  <a:lnTo>
                    <a:pt x="8" y="92"/>
                  </a:lnTo>
                  <a:lnTo>
                    <a:pt x="4" y="104"/>
                  </a:lnTo>
                  <a:lnTo>
                    <a:pt x="0" y="116"/>
                  </a:lnTo>
                  <a:lnTo>
                    <a:pt x="0" y="117"/>
                  </a:lnTo>
                  <a:lnTo>
                    <a:pt x="1" y="117"/>
                  </a:lnTo>
                  <a:lnTo>
                    <a:pt x="2" y="117"/>
                  </a:lnTo>
                  <a:lnTo>
                    <a:pt x="3" y="116"/>
                  </a:lnTo>
                  <a:lnTo>
                    <a:pt x="9" y="103"/>
                  </a:lnTo>
                  <a:lnTo>
                    <a:pt x="13" y="89"/>
                  </a:lnTo>
                  <a:lnTo>
                    <a:pt x="17" y="74"/>
                  </a:lnTo>
                  <a:lnTo>
                    <a:pt x="18" y="59"/>
                  </a:lnTo>
                  <a:lnTo>
                    <a:pt x="18" y="55"/>
                  </a:lnTo>
                  <a:lnTo>
                    <a:pt x="18" y="51"/>
                  </a:lnTo>
                  <a:lnTo>
                    <a:pt x="18" y="47"/>
                  </a:lnTo>
                  <a:lnTo>
                    <a:pt x="18" y="43"/>
                  </a:lnTo>
                  <a:lnTo>
                    <a:pt x="19" y="35"/>
                  </a:lnTo>
                  <a:lnTo>
                    <a:pt x="21" y="28"/>
                  </a:lnTo>
                  <a:lnTo>
                    <a:pt x="25" y="22"/>
                  </a:lnTo>
                  <a:lnTo>
                    <a:pt x="29" y="16"/>
                  </a:lnTo>
                  <a:lnTo>
                    <a:pt x="33" y="12"/>
                  </a:lnTo>
                  <a:lnTo>
                    <a:pt x="39" y="8"/>
                  </a:lnTo>
                  <a:lnTo>
                    <a:pt x="46" y="6"/>
                  </a:lnTo>
                  <a:lnTo>
                    <a:pt x="53" y="4"/>
                  </a:lnTo>
                  <a:lnTo>
                    <a:pt x="60" y="3"/>
                  </a:lnTo>
                  <a:lnTo>
                    <a:pt x="66" y="1"/>
                  </a:lnTo>
                  <a:lnTo>
                    <a:pt x="69" y="1"/>
                  </a:lnTo>
                  <a:lnTo>
                    <a:pt x="71" y="1"/>
                  </a:lnTo>
                  <a:lnTo>
                    <a:pt x="70" y="1"/>
                  </a:lnTo>
                  <a:lnTo>
                    <a:pt x="67" y="0"/>
                  </a:lnTo>
                  <a:lnTo>
                    <a:pt x="63" y="0"/>
                  </a:lnTo>
                  <a:lnTo>
                    <a:pt x="59" y="0"/>
                  </a:lnTo>
                  <a:lnTo>
                    <a:pt x="54" y="0"/>
                  </a:lnTo>
                  <a:lnTo>
                    <a:pt x="49" y="0"/>
                  </a:lnTo>
                  <a:lnTo>
                    <a:pt x="44" y="0"/>
                  </a:lnTo>
                  <a:lnTo>
                    <a:pt x="40" y="1"/>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15" name="Freeform 52"/>
            <p:cNvSpPr/>
            <p:nvPr/>
          </p:nvSpPr>
          <p:spPr bwMode="auto">
            <a:xfrm>
              <a:off x="5848351" y="4304594"/>
              <a:ext cx="173038" cy="31750"/>
            </a:xfrm>
            <a:custGeom>
              <a:avLst/>
              <a:gdLst/>
              <a:ahLst/>
              <a:cxnLst>
                <a:cxn ang="0">
                  <a:pos x="76" y="10"/>
                </a:cxn>
                <a:cxn ang="0">
                  <a:pos x="73" y="8"/>
                </a:cxn>
                <a:cxn ang="0">
                  <a:pos x="71" y="7"/>
                </a:cxn>
                <a:cxn ang="0">
                  <a:pos x="68" y="5"/>
                </a:cxn>
                <a:cxn ang="0">
                  <a:pos x="65" y="4"/>
                </a:cxn>
                <a:cxn ang="0">
                  <a:pos x="62" y="4"/>
                </a:cxn>
                <a:cxn ang="0">
                  <a:pos x="59" y="3"/>
                </a:cxn>
                <a:cxn ang="0">
                  <a:pos x="56" y="3"/>
                </a:cxn>
                <a:cxn ang="0">
                  <a:pos x="53" y="2"/>
                </a:cxn>
                <a:cxn ang="0">
                  <a:pos x="46" y="1"/>
                </a:cxn>
                <a:cxn ang="0">
                  <a:pos x="39" y="0"/>
                </a:cxn>
                <a:cxn ang="0">
                  <a:pos x="33" y="0"/>
                </a:cxn>
                <a:cxn ang="0">
                  <a:pos x="27" y="0"/>
                </a:cxn>
                <a:cxn ang="0">
                  <a:pos x="20" y="0"/>
                </a:cxn>
                <a:cxn ang="0">
                  <a:pos x="14" y="1"/>
                </a:cxn>
                <a:cxn ang="0">
                  <a:pos x="8" y="4"/>
                </a:cxn>
                <a:cxn ang="0">
                  <a:pos x="2" y="6"/>
                </a:cxn>
                <a:cxn ang="0">
                  <a:pos x="1" y="7"/>
                </a:cxn>
                <a:cxn ang="0">
                  <a:pos x="0" y="9"/>
                </a:cxn>
                <a:cxn ang="0">
                  <a:pos x="1" y="10"/>
                </a:cxn>
                <a:cxn ang="0">
                  <a:pos x="3" y="11"/>
                </a:cxn>
                <a:cxn ang="0">
                  <a:pos x="11" y="10"/>
                </a:cxn>
                <a:cxn ang="0">
                  <a:pos x="18" y="10"/>
                </a:cxn>
                <a:cxn ang="0">
                  <a:pos x="26" y="10"/>
                </a:cxn>
                <a:cxn ang="0">
                  <a:pos x="34" y="10"/>
                </a:cxn>
                <a:cxn ang="0">
                  <a:pos x="42" y="11"/>
                </a:cxn>
                <a:cxn ang="0">
                  <a:pos x="49" y="12"/>
                </a:cxn>
                <a:cxn ang="0">
                  <a:pos x="57" y="14"/>
                </a:cxn>
                <a:cxn ang="0">
                  <a:pos x="65" y="16"/>
                </a:cxn>
                <a:cxn ang="0">
                  <a:pos x="75" y="19"/>
                </a:cxn>
                <a:cxn ang="0">
                  <a:pos x="84" y="20"/>
                </a:cxn>
                <a:cxn ang="0">
                  <a:pos x="91" y="20"/>
                </a:cxn>
                <a:cxn ang="0">
                  <a:pos x="98" y="19"/>
                </a:cxn>
                <a:cxn ang="0">
                  <a:pos x="102" y="17"/>
                </a:cxn>
                <a:cxn ang="0">
                  <a:pos x="106" y="16"/>
                </a:cxn>
                <a:cxn ang="0">
                  <a:pos x="108" y="15"/>
                </a:cxn>
                <a:cxn ang="0">
                  <a:pos x="109" y="14"/>
                </a:cxn>
                <a:cxn ang="0">
                  <a:pos x="107" y="14"/>
                </a:cxn>
                <a:cxn ang="0">
                  <a:pos x="105" y="15"/>
                </a:cxn>
                <a:cxn ang="0">
                  <a:pos x="102" y="16"/>
                </a:cxn>
                <a:cxn ang="0">
                  <a:pos x="97" y="16"/>
                </a:cxn>
                <a:cxn ang="0">
                  <a:pos x="92" y="16"/>
                </a:cxn>
                <a:cxn ang="0">
                  <a:pos x="87" y="15"/>
                </a:cxn>
                <a:cxn ang="0">
                  <a:pos x="81" y="13"/>
                </a:cxn>
                <a:cxn ang="0">
                  <a:pos x="76" y="10"/>
                </a:cxn>
              </a:cxnLst>
              <a:rect l="0" t="0" r="r" b="b"/>
              <a:pathLst>
                <a:path w="109" h="20">
                  <a:moveTo>
                    <a:pt x="76" y="10"/>
                  </a:moveTo>
                  <a:lnTo>
                    <a:pt x="73" y="8"/>
                  </a:lnTo>
                  <a:lnTo>
                    <a:pt x="71" y="7"/>
                  </a:lnTo>
                  <a:lnTo>
                    <a:pt x="68" y="5"/>
                  </a:lnTo>
                  <a:lnTo>
                    <a:pt x="65" y="4"/>
                  </a:lnTo>
                  <a:lnTo>
                    <a:pt x="62" y="4"/>
                  </a:lnTo>
                  <a:lnTo>
                    <a:pt x="59" y="3"/>
                  </a:lnTo>
                  <a:lnTo>
                    <a:pt x="56" y="3"/>
                  </a:lnTo>
                  <a:lnTo>
                    <a:pt x="53" y="2"/>
                  </a:lnTo>
                  <a:lnTo>
                    <a:pt x="46" y="1"/>
                  </a:lnTo>
                  <a:lnTo>
                    <a:pt x="39" y="0"/>
                  </a:lnTo>
                  <a:lnTo>
                    <a:pt x="33" y="0"/>
                  </a:lnTo>
                  <a:lnTo>
                    <a:pt x="27" y="0"/>
                  </a:lnTo>
                  <a:lnTo>
                    <a:pt x="20" y="0"/>
                  </a:lnTo>
                  <a:lnTo>
                    <a:pt x="14" y="1"/>
                  </a:lnTo>
                  <a:lnTo>
                    <a:pt x="8" y="4"/>
                  </a:lnTo>
                  <a:lnTo>
                    <a:pt x="2" y="6"/>
                  </a:lnTo>
                  <a:lnTo>
                    <a:pt x="1" y="7"/>
                  </a:lnTo>
                  <a:lnTo>
                    <a:pt x="0" y="9"/>
                  </a:lnTo>
                  <a:lnTo>
                    <a:pt x="1" y="10"/>
                  </a:lnTo>
                  <a:lnTo>
                    <a:pt x="3" y="11"/>
                  </a:lnTo>
                  <a:lnTo>
                    <a:pt x="11" y="10"/>
                  </a:lnTo>
                  <a:lnTo>
                    <a:pt x="18" y="10"/>
                  </a:lnTo>
                  <a:lnTo>
                    <a:pt x="26" y="10"/>
                  </a:lnTo>
                  <a:lnTo>
                    <a:pt x="34" y="10"/>
                  </a:lnTo>
                  <a:lnTo>
                    <a:pt x="42" y="11"/>
                  </a:lnTo>
                  <a:lnTo>
                    <a:pt x="49" y="12"/>
                  </a:lnTo>
                  <a:lnTo>
                    <a:pt x="57" y="14"/>
                  </a:lnTo>
                  <a:lnTo>
                    <a:pt x="65" y="16"/>
                  </a:lnTo>
                  <a:lnTo>
                    <a:pt x="75" y="19"/>
                  </a:lnTo>
                  <a:lnTo>
                    <a:pt x="84" y="20"/>
                  </a:lnTo>
                  <a:lnTo>
                    <a:pt x="91" y="20"/>
                  </a:lnTo>
                  <a:lnTo>
                    <a:pt x="98" y="19"/>
                  </a:lnTo>
                  <a:lnTo>
                    <a:pt x="102" y="17"/>
                  </a:lnTo>
                  <a:lnTo>
                    <a:pt x="106" y="16"/>
                  </a:lnTo>
                  <a:lnTo>
                    <a:pt x="108" y="15"/>
                  </a:lnTo>
                  <a:lnTo>
                    <a:pt x="109" y="14"/>
                  </a:lnTo>
                  <a:lnTo>
                    <a:pt x="107" y="14"/>
                  </a:lnTo>
                  <a:lnTo>
                    <a:pt x="105" y="15"/>
                  </a:lnTo>
                  <a:lnTo>
                    <a:pt x="102" y="16"/>
                  </a:lnTo>
                  <a:lnTo>
                    <a:pt x="97" y="16"/>
                  </a:lnTo>
                  <a:lnTo>
                    <a:pt x="92" y="16"/>
                  </a:lnTo>
                  <a:lnTo>
                    <a:pt x="87" y="15"/>
                  </a:lnTo>
                  <a:lnTo>
                    <a:pt x="81" y="13"/>
                  </a:lnTo>
                  <a:lnTo>
                    <a:pt x="76" y="1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16" name="Freeform 53"/>
            <p:cNvSpPr/>
            <p:nvPr/>
          </p:nvSpPr>
          <p:spPr bwMode="auto">
            <a:xfrm>
              <a:off x="5781676" y="4399844"/>
              <a:ext cx="166688" cy="223838"/>
            </a:xfrm>
            <a:custGeom>
              <a:avLst/>
              <a:gdLst/>
              <a:ahLst/>
              <a:cxnLst>
                <a:cxn ang="0">
                  <a:pos x="4" y="55"/>
                </a:cxn>
                <a:cxn ang="0">
                  <a:pos x="7" y="65"/>
                </a:cxn>
                <a:cxn ang="0">
                  <a:pos x="11" y="75"/>
                </a:cxn>
                <a:cxn ang="0">
                  <a:pos x="15" y="85"/>
                </a:cxn>
                <a:cxn ang="0">
                  <a:pos x="21" y="93"/>
                </a:cxn>
                <a:cxn ang="0">
                  <a:pos x="29" y="102"/>
                </a:cxn>
                <a:cxn ang="0">
                  <a:pos x="38" y="111"/>
                </a:cxn>
                <a:cxn ang="0">
                  <a:pos x="47" y="119"/>
                </a:cxn>
                <a:cxn ang="0">
                  <a:pos x="57" y="126"/>
                </a:cxn>
                <a:cxn ang="0">
                  <a:pos x="68" y="132"/>
                </a:cxn>
                <a:cxn ang="0">
                  <a:pos x="79" y="137"/>
                </a:cxn>
                <a:cxn ang="0">
                  <a:pos x="91" y="140"/>
                </a:cxn>
                <a:cxn ang="0">
                  <a:pos x="103" y="141"/>
                </a:cxn>
                <a:cxn ang="0">
                  <a:pos x="104" y="140"/>
                </a:cxn>
                <a:cxn ang="0">
                  <a:pos x="105" y="139"/>
                </a:cxn>
                <a:cxn ang="0">
                  <a:pos x="105" y="138"/>
                </a:cxn>
                <a:cxn ang="0">
                  <a:pos x="104" y="137"/>
                </a:cxn>
                <a:cxn ang="0">
                  <a:pos x="94" y="134"/>
                </a:cxn>
                <a:cxn ang="0">
                  <a:pos x="83" y="129"/>
                </a:cxn>
                <a:cxn ang="0">
                  <a:pos x="73" y="124"/>
                </a:cxn>
                <a:cxn ang="0">
                  <a:pos x="64" y="118"/>
                </a:cxn>
                <a:cxn ang="0">
                  <a:pos x="54" y="112"/>
                </a:cxn>
                <a:cxn ang="0">
                  <a:pos x="45" y="105"/>
                </a:cxn>
                <a:cxn ang="0">
                  <a:pos x="37" y="97"/>
                </a:cxn>
                <a:cxn ang="0">
                  <a:pos x="29" y="89"/>
                </a:cxn>
                <a:cxn ang="0">
                  <a:pos x="24" y="85"/>
                </a:cxn>
                <a:cxn ang="0">
                  <a:pos x="21" y="81"/>
                </a:cxn>
                <a:cxn ang="0">
                  <a:pos x="18" y="76"/>
                </a:cxn>
                <a:cxn ang="0">
                  <a:pos x="15" y="71"/>
                </a:cxn>
                <a:cxn ang="0">
                  <a:pos x="13" y="66"/>
                </a:cxn>
                <a:cxn ang="0">
                  <a:pos x="11" y="61"/>
                </a:cxn>
                <a:cxn ang="0">
                  <a:pos x="8" y="55"/>
                </a:cxn>
                <a:cxn ang="0">
                  <a:pos x="7" y="50"/>
                </a:cxn>
                <a:cxn ang="0">
                  <a:pos x="4" y="35"/>
                </a:cxn>
                <a:cxn ang="0">
                  <a:pos x="3" y="19"/>
                </a:cxn>
                <a:cxn ang="0">
                  <a:pos x="1" y="5"/>
                </a:cxn>
                <a:cxn ang="0">
                  <a:pos x="1" y="0"/>
                </a:cxn>
                <a:cxn ang="0">
                  <a:pos x="1" y="5"/>
                </a:cxn>
                <a:cxn ang="0">
                  <a:pos x="0" y="17"/>
                </a:cxn>
                <a:cxn ang="0">
                  <a:pos x="1" y="35"/>
                </a:cxn>
                <a:cxn ang="0">
                  <a:pos x="4" y="55"/>
                </a:cxn>
              </a:cxnLst>
              <a:rect l="0" t="0" r="r" b="b"/>
              <a:pathLst>
                <a:path w="105" h="141">
                  <a:moveTo>
                    <a:pt x="4" y="55"/>
                  </a:moveTo>
                  <a:lnTo>
                    <a:pt x="7" y="65"/>
                  </a:lnTo>
                  <a:lnTo>
                    <a:pt x="11" y="75"/>
                  </a:lnTo>
                  <a:lnTo>
                    <a:pt x="15" y="85"/>
                  </a:lnTo>
                  <a:lnTo>
                    <a:pt x="21" y="93"/>
                  </a:lnTo>
                  <a:lnTo>
                    <a:pt x="29" y="102"/>
                  </a:lnTo>
                  <a:lnTo>
                    <a:pt x="38" y="111"/>
                  </a:lnTo>
                  <a:lnTo>
                    <a:pt x="47" y="119"/>
                  </a:lnTo>
                  <a:lnTo>
                    <a:pt x="57" y="126"/>
                  </a:lnTo>
                  <a:lnTo>
                    <a:pt x="68" y="132"/>
                  </a:lnTo>
                  <a:lnTo>
                    <a:pt x="79" y="137"/>
                  </a:lnTo>
                  <a:lnTo>
                    <a:pt x="91" y="140"/>
                  </a:lnTo>
                  <a:lnTo>
                    <a:pt x="103" y="141"/>
                  </a:lnTo>
                  <a:lnTo>
                    <a:pt x="104" y="140"/>
                  </a:lnTo>
                  <a:lnTo>
                    <a:pt x="105" y="139"/>
                  </a:lnTo>
                  <a:lnTo>
                    <a:pt x="105" y="138"/>
                  </a:lnTo>
                  <a:lnTo>
                    <a:pt x="104" y="137"/>
                  </a:lnTo>
                  <a:lnTo>
                    <a:pt x="94" y="134"/>
                  </a:lnTo>
                  <a:lnTo>
                    <a:pt x="83" y="129"/>
                  </a:lnTo>
                  <a:lnTo>
                    <a:pt x="73" y="124"/>
                  </a:lnTo>
                  <a:lnTo>
                    <a:pt x="64" y="118"/>
                  </a:lnTo>
                  <a:lnTo>
                    <a:pt x="54" y="112"/>
                  </a:lnTo>
                  <a:lnTo>
                    <a:pt x="45" y="105"/>
                  </a:lnTo>
                  <a:lnTo>
                    <a:pt x="37" y="97"/>
                  </a:lnTo>
                  <a:lnTo>
                    <a:pt x="29" y="89"/>
                  </a:lnTo>
                  <a:lnTo>
                    <a:pt x="24" y="85"/>
                  </a:lnTo>
                  <a:lnTo>
                    <a:pt x="21" y="81"/>
                  </a:lnTo>
                  <a:lnTo>
                    <a:pt x="18" y="76"/>
                  </a:lnTo>
                  <a:lnTo>
                    <a:pt x="15" y="71"/>
                  </a:lnTo>
                  <a:lnTo>
                    <a:pt x="13" y="66"/>
                  </a:lnTo>
                  <a:lnTo>
                    <a:pt x="11" y="61"/>
                  </a:lnTo>
                  <a:lnTo>
                    <a:pt x="8" y="55"/>
                  </a:lnTo>
                  <a:lnTo>
                    <a:pt x="7" y="50"/>
                  </a:lnTo>
                  <a:lnTo>
                    <a:pt x="4" y="35"/>
                  </a:lnTo>
                  <a:lnTo>
                    <a:pt x="3" y="19"/>
                  </a:lnTo>
                  <a:lnTo>
                    <a:pt x="1" y="5"/>
                  </a:lnTo>
                  <a:lnTo>
                    <a:pt x="1" y="0"/>
                  </a:lnTo>
                  <a:lnTo>
                    <a:pt x="1" y="5"/>
                  </a:lnTo>
                  <a:lnTo>
                    <a:pt x="0" y="17"/>
                  </a:lnTo>
                  <a:lnTo>
                    <a:pt x="1" y="35"/>
                  </a:lnTo>
                  <a:lnTo>
                    <a:pt x="4" y="55"/>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17" name="Freeform 54"/>
            <p:cNvSpPr/>
            <p:nvPr/>
          </p:nvSpPr>
          <p:spPr bwMode="auto">
            <a:xfrm>
              <a:off x="5240338" y="4803069"/>
              <a:ext cx="346075" cy="773113"/>
            </a:xfrm>
            <a:custGeom>
              <a:avLst/>
              <a:gdLst/>
              <a:ahLst/>
              <a:cxnLst>
                <a:cxn ang="0">
                  <a:pos x="0" y="139"/>
                </a:cxn>
                <a:cxn ang="0">
                  <a:pos x="2" y="156"/>
                </a:cxn>
                <a:cxn ang="0">
                  <a:pos x="6" y="174"/>
                </a:cxn>
                <a:cxn ang="0">
                  <a:pos x="10" y="191"/>
                </a:cxn>
                <a:cxn ang="0">
                  <a:pos x="14" y="208"/>
                </a:cxn>
                <a:cxn ang="0">
                  <a:pos x="20" y="224"/>
                </a:cxn>
                <a:cxn ang="0">
                  <a:pos x="25" y="241"/>
                </a:cxn>
                <a:cxn ang="0">
                  <a:pos x="32" y="257"/>
                </a:cxn>
                <a:cxn ang="0">
                  <a:pos x="39" y="273"/>
                </a:cxn>
                <a:cxn ang="0">
                  <a:pos x="47" y="289"/>
                </a:cxn>
                <a:cxn ang="0">
                  <a:pos x="55" y="304"/>
                </a:cxn>
                <a:cxn ang="0">
                  <a:pos x="64" y="319"/>
                </a:cxn>
                <a:cxn ang="0">
                  <a:pos x="73" y="334"/>
                </a:cxn>
                <a:cxn ang="0">
                  <a:pos x="82" y="348"/>
                </a:cxn>
                <a:cxn ang="0">
                  <a:pos x="93" y="362"/>
                </a:cxn>
                <a:cxn ang="0">
                  <a:pos x="103" y="376"/>
                </a:cxn>
                <a:cxn ang="0">
                  <a:pos x="114" y="389"/>
                </a:cxn>
                <a:cxn ang="0">
                  <a:pos x="126" y="403"/>
                </a:cxn>
                <a:cxn ang="0">
                  <a:pos x="137" y="415"/>
                </a:cxn>
                <a:cxn ang="0">
                  <a:pos x="149" y="428"/>
                </a:cxn>
                <a:cxn ang="0">
                  <a:pos x="161" y="440"/>
                </a:cxn>
                <a:cxn ang="0">
                  <a:pos x="174" y="452"/>
                </a:cxn>
                <a:cxn ang="0">
                  <a:pos x="187" y="464"/>
                </a:cxn>
                <a:cxn ang="0">
                  <a:pos x="200" y="475"/>
                </a:cxn>
                <a:cxn ang="0">
                  <a:pos x="213" y="486"/>
                </a:cxn>
                <a:cxn ang="0">
                  <a:pos x="215" y="487"/>
                </a:cxn>
                <a:cxn ang="0">
                  <a:pos x="217" y="485"/>
                </a:cxn>
                <a:cxn ang="0">
                  <a:pos x="218" y="483"/>
                </a:cxn>
                <a:cxn ang="0">
                  <a:pos x="217" y="481"/>
                </a:cxn>
                <a:cxn ang="0">
                  <a:pos x="173" y="437"/>
                </a:cxn>
                <a:cxn ang="0">
                  <a:pos x="136" y="393"/>
                </a:cxn>
                <a:cxn ang="0">
                  <a:pos x="104" y="349"/>
                </a:cxn>
                <a:cxn ang="0">
                  <a:pos x="78" y="307"/>
                </a:cxn>
                <a:cxn ang="0">
                  <a:pos x="58" y="265"/>
                </a:cxn>
                <a:cxn ang="0">
                  <a:pos x="41" y="225"/>
                </a:cxn>
                <a:cxn ang="0">
                  <a:pos x="28" y="187"/>
                </a:cxn>
                <a:cxn ang="0">
                  <a:pos x="19" y="152"/>
                </a:cxn>
                <a:cxn ang="0">
                  <a:pos x="13" y="120"/>
                </a:cxn>
                <a:cxn ang="0">
                  <a:pos x="9" y="90"/>
                </a:cxn>
                <a:cxn ang="0">
                  <a:pos x="8" y="64"/>
                </a:cxn>
                <a:cxn ang="0">
                  <a:pos x="8" y="42"/>
                </a:cxn>
                <a:cxn ang="0">
                  <a:pos x="8" y="24"/>
                </a:cxn>
                <a:cxn ang="0">
                  <a:pos x="9" y="11"/>
                </a:cxn>
                <a:cxn ang="0">
                  <a:pos x="10" y="3"/>
                </a:cxn>
                <a:cxn ang="0">
                  <a:pos x="10" y="0"/>
                </a:cxn>
                <a:cxn ang="0">
                  <a:pos x="8" y="15"/>
                </a:cxn>
                <a:cxn ang="0">
                  <a:pos x="3" y="52"/>
                </a:cxn>
                <a:cxn ang="0">
                  <a:pos x="0" y="98"/>
                </a:cxn>
                <a:cxn ang="0">
                  <a:pos x="0" y="139"/>
                </a:cxn>
              </a:cxnLst>
              <a:rect l="0" t="0" r="r" b="b"/>
              <a:pathLst>
                <a:path w="218" h="487">
                  <a:moveTo>
                    <a:pt x="0" y="139"/>
                  </a:moveTo>
                  <a:lnTo>
                    <a:pt x="2" y="156"/>
                  </a:lnTo>
                  <a:lnTo>
                    <a:pt x="6" y="174"/>
                  </a:lnTo>
                  <a:lnTo>
                    <a:pt x="10" y="191"/>
                  </a:lnTo>
                  <a:lnTo>
                    <a:pt x="14" y="208"/>
                  </a:lnTo>
                  <a:lnTo>
                    <a:pt x="20" y="224"/>
                  </a:lnTo>
                  <a:lnTo>
                    <a:pt x="25" y="241"/>
                  </a:lnTo>
                  <a:lnTo>
                    <a:pt x="32" y="257"/>
                  </a:lnTo>
                  <a:lnTo>
                    <a:pt x="39" y="273"/>
                  </a:lnTo>
                  <a:lnTo>
                    <a:pt x="47" y="289"/>
                  </a:lnTo>
                  <a:lnTo>
                    <a:pt x="55" y="304"/>
                  </a:lnTo>
                  <a:lnTo>
                    <a:pt x="64" y="319"/>
                  </a:lnTo>
                  <a:lnTo>
                    <a:pt x="73" y="334"/>
                  </a:lnTo>
                  <a:lnTo>
                    <a:pt x="82" y="348"/>
                  </a:lnTo>
                  <a:lnTo>
                    <a:pt x="93" y="362"/>
                  </a:lnTo>
                  <a:lnTo>
                    <a:pt x="103" y="376"/>
                  </a:lnTo>
                  <a:lnTo>
                    <a:pt x="114" y="389"/>
                  </a:lnTo>
                  <a:lnTo>
                    <a:pt x="126" y="403"/>
                  </a:lnTo>
                  <a:lnTo>
                    <a:pt x="137" y="415"/>
                  </a:lnTo>
                  <a:lnTo>
                    <a:pt x="149" y="428"/>
                  </a:lnTo>
                  <a:lnTo>
                    <a:pt x="161" y="440"/>
                  </a:lnTo>
                  <a:lnTo>
                    <a:pt x="174" y="452"/>
                  </a:lnTo>
                  <a:lnTo>
                    <a:pt x="187" y="464"/>
                  </a:lnTo>
                  <a:lnTo>
                    <a:pt x="200" y="475"/>
                  </a:lnTo>
                  <a:lnTo>
                    <a:pt x="213" y="486"/>
                  </a:lnTo>
                  <a:lnTo>
                    <a:pt x="215" y="487"/>
                  </a:lnTo>
                  <a:lnTo>
                    <a:pt x="217" y="485"/>
                  </a:lnTo>
                  <a:lnTo>
                    <a:pt x="218" y="483"/>
                  </a:lnTo>
                  <a:lnTo>
                    <a:pt x="217" y="481"/>
                  </a:lnTo>
                  <a:lnTo>
                    <a:pt x="173" y="437"/>
                  </a:lnTo>
                  <a:lnTo>
                    <a:pt x="136" y="393"/>
                  </a:lnTo>
                  <a:lnTo>
                    <a:pt x="104" y="349"/>
                  </a:lnTo>
                  <a:lnTo>
                    <a:pt x="78" y="307"/>
                  </a:lnTo>
                  <a:lnTo>
                    <a:pt x="58" y="265"/>
                  </a:lnTo>
                  <a:lnTo>
                    <a:pt x="41" y="225"/>
                  </a:lnTo>
                  <a:lnTo>
                    <a:pt x="28" y="187"/>
                  </a:lnTo>
                  <a:lnTo>
                    <a:pt x="19" y="152"/>
                  </a:lnTo>
                  <a:lnTo>
                    <a:pt x="13" y="120"/>
                  </a:lnTo>
                  <a:lnTo>
                    <a:pt x="9" y="90"/>
                  </a:lnTo>
                  <a:lnTo>
                    <a:pt x="8" y="64"/>
                  </a:lnTo>
                  <a:lnTo>
                    <a:pt x="8" y="42"/>
                  </a:lnTo>
                  <a:lnTo>
                    <a:pt x="8" y="24"/>
                  </a:lnTo>
                  <a:lnTo>
                    <a:pt x="9" y="11"/>
                  </a:lnTo>
                  <a:lnTo>
                    <a:pt x="10" y="3"/>
                  </a:lnTo>
                  <a:lnTo>
                    <a:pt x="10" y="0"/>
                  </a:lnTo>
                  <a:lnTo>
                    <a:pt x="8" y="15"/>
                  </a:lnTo>
                  <a:lnTo>
                    <a:pt x="3" y="52"/>
                  </a:lnTo>
                  <a:lnTo>
                    <a:pt x="0" y="98"/>
                  </a:lnTo>
                  <a:lnTo>
                    <a:pt x="0" y="139"/>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18" name="Freeform 55"/>
            <p:cNvSpPr/>
            <p:nvPr/>
          </p:nvSpPr>
          <p:spPr bwMode="auto">
            <a:xfrm>
              <a:off x="5313363" y="4685594"/>
              <a:ext cx="423863" cy="550863"/>
            </a:xfrm>
            <a:custGeom>
              <a:avLst/>
              <a:gdLst/>
              <a:ahLst/>
              <a:cxnLst>
                <a:cxn ang="0">
                  <a:pos x="122" y="65"/>
                </a:cxn>
                <a:cxn ang="0">
                  <a:pos x="135" y="74"/>
                </a:cxn>
                <a:cxn ang="0">
                  <a:pos x="147" y="83"/>
                </a:cxn>
                <a:cxn ang="0">
                  <a:pos x="160" y="93"/>
                </a:cxn>
                <a:cxn ang="0">
                  <a:pos x="173" y="103"/>
                </a:cxn>
                <a:cxn ang="0">
                  <a:pos x="184" y="113"/>
                </a:cxn>
                <a:cxn ang="0">
                  <a:pos x="196" y="124"/>
                </a:cxn>
                <a:cxn ang="0">
                  <a:pos x="207" y="135"/>
                </a:cxn>
                <a:cxn ang="0">
                  <a:pos x="222" y="152"/>
                </a:cxn>
                <a:cxn ang="0">
                  <a:pos x="238" y="177"/>
                </a:cxn>
                <a:cxn ang="0">
                  <a:pos x="250" y="204"/>
                </a:cxn>
                <a:cxn ang="0">
                  <a:pos x="254" y="233"/>
                </a:cxn>
                <a:cxn ang="0">
                  <a:pos x="248" y="261"/>
                </a:cxn>
                <a:cxn ang="0">
                  <a:pos x="237" y="285"/>
                </a:cxn>
                <a:cxn ang="0">
                  <a:pos x="222" y="308"/>
                </a:cxn>
                <a:cxn ang="0">
                  <a:pos x="209" y="331"/>
                </a:cxn>
                <a:cxn ang="0">
                  <a:pos x="204" y="345"/>
                </a:cxn>
                <a:cxn ang="0">
                  <a:pos x="207" y="346"/>
                </a:cxn>
                <a:cxn ang="0">
                  <a:pos x="216" y="332"/>
                </a:cxn>
                <a:cxn ang="0">
                  <a:pos x="233" y="309"/>
                </a:cxn>
                <a:cxn ang="0">
                  <a:pos x="249" y="285"/>
                </a:cxn>
                <a:cxn ang="0">
                  <a:pos x="261" y="259"/>
                </a:cxn>
                <a:cxn ang="0">
                  <a:pos x="267" y="231"/>
                </a:cxn>
                <a:cxn ang="0">
                  <a:pos x="263" y="203"/>
                </a:cxn>
                <a:cxn ang="0">
                  <a:pos x="252" y="177"/>
                </a:cxn>
                <a:cxn ang="0">
                  <a:pos x="237" y="154"/>
                </a:cxn>
                <a:cxn ang="0">
                  <a:pos x="223" y="137"/>
                </a:cxn>
                <a:cxn ang="0">
                  <a:pos x="211" y="126"/>
                </a:cxn>
                <a:cxn ang="0">
                  <a:pos x="198" y="115"/>
                </a:cxn>
                <a:cxn ang="0">
                  <a:pos x="185" y="106"/>
                </a:cxn>
                <a:cxn ang="0">
                  <a:pos x="172" y="96"/>
                </a:cxn>
                <a:cxn ang="0">
                  <a:pos x="158" y="87"/>
                </a:cxn>
                <a:cxn ang="0">
                  <a:pos x="145" y="77"/>
                </a:cxn>
                <a:cxn ang="0">
                  <a:pos x="131" y="67"/>
                </a:cxn>
                <a:cxn ang="0">
                  <a:pos x="115" y="54"/>
                </a:cxn>
                <a:cxn ang="0">
                  <a:pos x="94" y="39"/>
                </a:cxn>
                <a:cxn ang="0">
                  <a:pos x="73" y="27"/>
                </a:cxn>
                <a:cxn ang="0">
                  <a:pos x="52" y="18"/>
                </a:cxn>
                <a:cxn ang="0">
                  <a:pos x="33" y="11"/>
                </a:cxn>
                <a:cxn ang="0">
                  <a:pos x="18" y="5"/>
                </a:cxn>
                <a:cxn ang="0">
                  <a:pos x="6" y="2"/>
                </a:cxn>
                <a:cxn ang="0">
                  <a:pos x="0" y="0"/>
                </a:cxn>
                <a:cxn ang="0">
                  <a:pos x="1" y="1"/>
                </a:cxn>
                <a:cxn ang="0">
                  <a:pos x="7" y="4"/>
                </a:cxn>
                <a:cxn ang="0">
                  <a:pos x="19" y="9"/>
                </a:cxn>
                <a:cxn ang="0">
                  <a:pos x="35" y="17"/>
                </a:cxn>
                <a:cxn ang="0">
                  <a:pos x="53" y="26"/>
                </a:cxn>
                <a:cxn ang="0">
                  <a:pos x="73" y="36"/>
                </a:cxn>
                <a:cxn ang="0">
                  <a:pos x="91" y="46"/>
                </a:cxn>
                <a:cxn ang="0">
                  <a:pos x="108" y="56"/>
                </a:cxn>
              </a:cxnLst>
              <a:rect l="0" t="0" r="r" b="b"/>
              <a:pathLst>
                <a:path w="267" h="347">
                  <a:moveTo>
                    <a:pt x="115" y="61"/>
                  </a:moveTo>
                  <a:lnTo>
                    <a:pt x="122" y="65"/>
                  </a:lnTo>
                  <a:lnTo>
                    <a:pt x="128" y="69"/>
                  </a:lnTo>
                  <a:lnTo>
                    <a:pt x="135" y="74"/>
                  </a:lnTo>
                  <a:lnTo>
                    <a:pt x="141" y="78"/>
                  </a:lnTo>
                  <a:lnTo>
                    <a:pt x="147" y="83"/>
                  </a:lnTo>
                  <a:lnTo>
                    <a:pt x="154" y="88"/>
                  </a:lnTo>
                  <a:lnTo>
                    <a:pt x="160" y="93"/>
                  </a:lnTo>
                  <a:lnTo>
                    <a:pt x="166" y="97"/>
                  </a:lnTo>
                  <a:lnTo>
                    <a:pt x="173" y="103"/>
                  </a:lnTo>
                  <a:lnTo>
                    <a:pt x="179" y="108"/>
                  </a:lnTo>
                  <a:lnTo>
                    <a:pt x="184" y="113"/>
                  </a:lnTo>
                  <a:lnTo>
                    <a:pt x="191" y="118"/>
                  </a:lnTo>
                  <a:lnTo>
                    <a:pt x="196" y="124"/>
                  </a:lnTo>
                  <a:lnTo>
                    <a:pt x="202" y="129"/>
                  </a:lnTo>
                  <a:lnTo>
                    <a:pt x="207" y="135"/>
                  </a:lnTo>
                  <a:lnTo>
                    <a:pt x="212" y="141"/>
                  </a:lnTo>
                  <a:lnTo>
                    <a:pt x="222" y="152"/>
                  </a:lnTo>
                  <a:lnTo>
                    <a:pt x="231" y="164"/>
                  </a:lnTo>
                  <a:lnTo>
                    <a:pt x="238" y="177"/>
                  </a:lnTo>
                  <a:lnTo>
                    <a:pt x="245" y="190"/>
                  </a:lnTo>
                  <a:lnTo>
                    <a:pt x="250" y="204"/>
                  </a:lnTo>
                  <a:lnTo>
                    <a:pt x="253" y="218"/>
                  </a:lnTo>
                  <a:lnTo>
                    <a:pt x="254" y="233"/>
                  </a:lnTo>
                  <a:lnTo>
                    <a:pt x="252" y="248"/>
                  </a:lnTo>
                  <a:lnTo>
                    <a:pt x="248" y="261"/>
                  </a:lnTo>
                  <a:lnTo>
                    <a:pt x="243" y="273"/>
                  </a:lnTo>
                  <a:lnTo>
                    <a:pt x="237" y="285"/>
                  </a:lnTo>
                  <a:lnTo>
                    <a:pt x="230" y="297"/>
                  </a:lnTo>
                  <a:lnTo>
                    <a:pt x="222" y="308"/>
                  </a:lnTo>
                  <a:lnTo>
                    <a:pt x="215" y="320"/>
                  </a:lnTo>
                  <a:lnTo>
                    <a:pt x="209" y="331"/>
                  </a:lnTo>
                  <a:lnTo>
                    <a:pt x="204" y="344"/>
                  </a:lnTo>
                  <a:lnTo>
                    <a:pt x="204" y="345"/>
                  </a:lnTo>
                  <a:lnTo>
                    <a:pt x="206" y="347"/>
                  </a:lnTo>
                  <a:lnTo>
                    <a:pt x="207" y="346"/>
                  </a:lnTo>
                  <a:lnTo>
                    <a:pt x="209" y="345"/>
                  </a:lnTo>
                  <a:lnTo>
                    <a:pt x="216" y="332"/>
                  </a:lnTo>
                  <a:lnTo>
                    <a:pt x="224" y="320"/>
                  </a:lnTo>
                  <a:lnTo>
                    <a:pt x="233" y="309"/>
                  </a:lnTo>
                  <a:lnTo>
                    <a:pt x="241" y="297"/>
                  </a:lnTo>
                  <a:lnTo>
                    <a:pt x="249" y="285"/>
                  </a:lnTo>
                  <a:lnTo>
                    <a:pt x="256" y="272"/>
                  </a:lnTo>
                  <a:lnTo>
                    <a:pt x="261" y="259"/>
                  </a:lnTo>
                  <a:lnTo>
                    <a:pt x="265" y="245"/>
                  </a:lnTo>
                  <a:lnTo>
                    <a:pt x="267" y="231"/>
                  </a:lnTo>
                  <a:lnTo>
                    <a:pt x="266" y="217"/>
                  </a:lnTo>
                  <a:lnTo>
                    <a:pt x="263" y="203"/>
                  </a:lnTo>
                  <a:lnTo>
                    <a:pt x="258" y="190"/>
                  </a:lnTo>
                  <a:lnTo>
                    <a:pt x="252" y="177"/>
                  </a:lnTo>
                  <a:lnTo>
                    <a:pt x="245" y="165"/>
                  </a:lnTo>
                  <a:lnTo>
                    <a:pt x="237" y="154"/>
                  </a:lnTo>
                  <a:lnTo>
                    <a:pt x="228" y="144"/>
                  </a:lnTo>
                  <a:lnTo>
                    <a:pt x="223" y="137"/>
                  </a:lnTo>
                  <a:lnTo>
                    <a:pt x="217" y="131"/>
                  </a:lnTo>
                  <a:lnTo>
                    <a:pt x="211" y="126"/>
                  </a:lnTo>
                  <a:lnTo>
                    <a:pt x="205" y="120"/>
                  </a:lnTo>
                  <a:lnTo>
                    <a:pt x="198" y="115"/>
                  </a:lnTo>
                  <a:lnTo>
                    <a:pt x="192" y="110"/>
                  </a:lnTo>
                  <a:lnTo>
                    <a:pt x="185" y="106"/>
                  </a:lnTo>
                  <a:lnTo>
                    <a:pt x="179" y="100"/>
                  </a:lnTo>
                  <a:lnTo>
                    <a:pt x="172" y="96"/>
                  </a:lnTo>
                  <a:lnTo>
                    <a:pt x="165" y="91"/>
                  </a:lnTo>
                  <a:lnTo>
                    <a:pt x="158" y="87"/>
                  </a:lnTo>
                  <a:lnTo>
                    <a:pt x="151" y="81"/>
                  </a:lnTo>
                  <a:lnTo>
                    <a:pt x="145" y="77"/>
                  </a:lnTo>
                  <a:lnTo>
                    <a:pt x="138" y="72"/>
                  </a:lnTo>
                  <a:lnTo>
                    <a:pt x="131" y="67"/>
                  </a:lnTo>
                  <a:lnTo>
                    <a:pt x="125" y="62"/>
                  </a:lnTo>
                  <a:lnTo>
                    <a:pt x="115" y="54"/>
                  </a:lnTo>
                  <a:lnTo>
                    <a:pt x="104" y="46"/>
                  </a:lnTo>
                  <a:lnTo>
                    <a:pt x="94" y="39"/>
                  </a:lnTo>
                  <a:lnTo>
                    <a:pt x="83" y="33"/>
                  </a:lnTo>
                  <a:lnTo>
                    <a:pt x="73" y="27"/>
                  </a:lnTo>
                  <a:lnTo>
                    <a:pt x="62" y="22"/>
                  </a:lnTo>
                  <a:lnTo>
                    <a:pt x="52" y="18"/>
                  </a:lnTo>
                  <a:lnTo>
                    <a:pt x="43" y="14"/>
                  </a:lnTo>
                  <a:lnTo>
                    <a:pt x="33" y="11"/>
                  </a:lnTo>
                  <a:lnTo>
                    <a:pt x="25" y="8"/>
                  </a:lnTo>
                  <a:lnTo>
                    <a:pt x="18" y="5"/>
                  </a:lnTo>
                  <a:lnTo>
                    <a:pt x="12" y="4"/>
                  </a:lnTo>
                  <a:lnTo>
                    <a:pt x="6" y="2"/>
                  </a:lnTo>
                  <a:lnTo>
                    <a:pt x="3" y="1"/>
                  </a:lnTo>
                  <a:lnTo>
                    <a:pt x="0" y="0"/>
                  </a:lnTo>
                  <a:lnTo>
                    <a:pt x="0" y="0"/>
                  </a:lnTo>
                  <a:lnTo>
                    <a:pt x="1" y="1"/>
                  </a:lnTo>
                  <a:lnTo>
                    <a:pt x="3" y="2"/>
                  </a:lnTo>
                  <a:lnTo>
                    <a:pt x="7" y="4"/>
                  </a:lnTo>
                  <a:lnTo>
                    <a:pt x="13" y="7"/>
                  </a:lnTo>
                  <a:lnTo>
                    <a:pt x="19" y="9"/>
                  </a:lnTo>
                  <a:lnTo>
                    <a:pt x="27" y="13"/>
                  </a:lnTo>
                  <a:lnTo>
                    <a:pt x="35" y="17"/>
                  </a:lnTo>
                  <a:lnTo>
                    <a:pt x="44" y="22"/>
                  </a:lnTo>
                  <a:lnTo>
                    <a:pt x="53" y="26"/>
                  </a:lnTo>
                  <a:lnTo>
                    <a:pt x="63" y="31"/>
                  </a:lnTo>
                  <a:lnTo>
                    <a:pt x="73" y="36"/>
                  </a:lnTo>
                  <a:lnTo>
                    <a:pt x="82" y="41"/>
                  </a:lnTo>
                  <a:lnTo>
                    <a:pt x="91" y="46"/>
                  </a:lnTo>
                  <a:lnTo>
                    <a:pt x="100" y="51"/>
                  </a:lnTo>
                  <a:lnTo>
                    <a:pt x="108" y="56"/>
                  </a:lnTo>
                  <a:lnTo>
                    <a:pt x="115" y="61"/>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19" name="Freeform 56"/>
            <p:cNvSpPr/>
            <p:nvPr/>
          </p:nvSpPr>
          <p:spPr bwMode="auto">
            <a:xfrm>
              <a:off x="5765801" y="4669719"/>
              <a:ext cx="239713" cy="500063"/>
            </a:xfrm>
            <a:custGeom>
              <a:avLst/>
              <a:gdLst/>
              <a:ahLst/>
              <a:cxnLst>
                <a:cxn ang="0">
                  <a:pos x="0" y="0"/>
                </a:cxn>
                <a:cxn ang="0">
                  <a:pos x="7" y="9"/>
                </a:cxn>
                <a:cxn ang="0">
                  <a:pos x="14" y="17"/>
                </a:cxn>
                <a:cxn ang="0">
                  <a:pos x="21" y="25"/>
                </a:cxn>
                <a:cxn ang="0">
                  <a:pos x="28" y="34"/>
                </a:cxn>
                <a:cxn ang="0">
                  <a:pos x="35" y="42"/>
                </a:cxn>
                <a:cxn ang="0">
                  <a:pos x="42" y="51"/>
                </a:cxn>
                <a:cxn ang="0">
                  <a:pos x="49" y="59"/>
                </a:cxn>
                <a:cxn ang="0">
                  <a:pos x="55" y="68"/>
                </a:cxn>
                <a:cxn ang="0">
                  <a:pos x="62" y="77"/>
                </a:cxn>
                <a:cxn ang="0">
                  <a:pos x="68" y="86"/>
                </a:cxn>
                <a:cxn ang="0">
                  <a:pos x="74" y="95"/>
                </a:cxn>
                <a:cxn ang="0">
                  <a:pos x="80" y="104"/>
                </a:cxn>
                <a:cxn ang="0">
                  <a:pos x="86" y="114"/>
                </a:cxn>
                <a:cxn ang="0">
                  <a:pos x="91" y="123"/>
                </a:cxn>
                <a:cxn ang="0">
                  <a:pos x="96" y="133"/>
                </a:cxn>
                <a:cxn ang="0">
                  <a:pos x="101" y="143"/>
                </a:cxn>
                <a:cxn ang="0">
                  <a:pos x="110" y="166"/>
                </a:cxn>
                <a:cxn ang="0">
                  <a:pos x="120" y="193"/>
                </a:cxn>
                <a:cxn ang="0">
                  <a:pos x="128" y="221"/>
                </a:cxn>
                <a:cxn ang="0">
                  <a:pos x="136" y="249"/>
                </a:cxn>
                <a:cxn ang="0">
                  <a:pos x="142" y="275"/>
                </a:cxn>
                <a:cxn ang="0">
                  <a:pos x="147" y="296"/>
                </a:cxn>
                <a:cxn ang="0">
                  <a:pos x="150" y="310"/>
                </a:cxn>
                <a:cxn ang="0">
                  <a:pos x="151" y="315"/>
                </a:cxn>
                <a:cxn ang="0">
                  <a:pos x="149" y="292"/>
                </a:cxn>
                <a:cxn ang="0">
                  <a:pos x="146" y="270"/>
                </a:cxn>
                <a:cxn ang="0">
                  <a:pos x="142" y="248"/>
                </a:cxn>
                <a:cxn ang="0">
                  <a:pos x="136" y="227"/>
                </a:cxn>
                <a:cxn ang="0">
                  <a:pos x="131" y="205"/>
                </a:cxn>
                <a:cxn ang="0">
                  <a:pos x="124" y="183"/>
                </a:cxn>
                <a:cxn ang="0">
                  <a:pos x="117" y="163"/>
                </a:cxn>
                <a:cxn ang="0">
                  <a:pos x="108" y="142"/>
                </a:cxn>
                <a:cxn ang="0">
                  <a:pos x="104" y="132"/>
                </a:cxn>
                <a:cxn ang="0">
                  <a:pos x="98" y="121"/>
                </a:cxn>
                <a:cxn ang="0">
                  <a:pos x="93" y="111"/>
                </a:cxn>
                <a:cxn ang="0">
                  <a:pos x="87" y="101"/>
                </a:cxn>
                <a:cxn ang="0">
                  <a:pos x="81" y="91"/>
                </a:cxn>
                <a:cxn ang="0">
                  <a:pos x="75" y="82"/>
                </a:cxn>
                <a:cxn ang="0">
                  <a:pos x="68" y="72"/>
                </a:cxn>
                <a:cxn ang="0">
                  <a:pos x="62" y="63"/>
                </a:cxn>
                <a:cxn ang="0">
                  <a:pos x="55" y="55"/>
                </a:cxn>
                <a:cxn ang="0">
                  <a:pos x="47" y="46"/>
                </a:cxn>
                <a:cxn ang="0">
                  <a:pos x="40" y="38"/>
                </a:cxn>
                <a:cxn ang="0">
                  <a:pos x="32" y="30"/>
                </a:cxn>
                <a:cxn ang="0">
                  <a:pos x="24" y="23"/>
                </a:cxn>
                <a:cxn ang="0">
                  <a:pos x="16" y="15"/>
                </a:cxn>
                <a:cxn ang="0">
                  <a:pos x="9" y="7"/>
                </a:cxn>
                <a:cxn ang="0">
                  <a:pos x="1" y="0"/>
                </a:cxn>
                <a:cxn ang="0">
                  <a:pos x="1" y="0"/>
                </a:cxn>
                <a:cxn ang="0">
                  <a:pos x="1" y="0"/>
                </a:cxn>
                <a:cxn ang="0">
                  <a:pos x="0" y="0"/>
                </a:cxn>
                <a:cxn ang="0">
                  <a:pos x="0" y="0"/>
                </a:cxn>
                <a:cxn ang="0">
                  <a:pos x="0" y="0"/>
                </a:cxn>
              </a:cxnLst>
              <a:rect l="0" t="0" r="r" b="b"/>
              <a:pathLst>
                <a:path w="151" h="315">
                  <a:moveTo>
                    <a:pt x="0" y="0"/>
                  </a:moveTo>
                  <a:lnTo>
                    <a:pt x="7" y="9"/>
                  </a:lnTo>
                  <a:lnTo>
                    <a:pt x="14" y="17"/>
                  </a:lnTo>
                  <a:lnTo>
                    <a:pt x="21" y="25"/>
                  </a:lnTo>
                  <a:lnTo>
                    <a:pt x="28" y="34"/>
                  </a:lnTo>
                  <a:lnTo>
                    <a:pt x="35" y="42"/>
                  </a:lnTo>
                  <a:lnTo>
                    <a:pt x="42" y="51"/>
                  </a:lnTo>
                  <a:lnTo>
                    <a:pt x="49" y="59"/>
                  </a:lnTo>
                  <a:lnTo>
                    <a:pt x="55" y="68"/>
                  </a:lnTo>
                  <a:lnTo>
                    <a:pt x="62" y="77"/>
                  </a:lnTo>
                  <a:lnTo>
                    <a:pt x="68" y="86"/>
                  </a:lnTo>
                  <a:lnTo>
                    <a:pt x="74" y="95"/>
                  </a:lnTo>
                  <a:lnTo>
                    <a:pt x="80" y="104"/>
                  </a:lnTo>
                  <a:lnTo>
                    <a:pt x="86" y="114"/>
                  </a:lnTo>
                  <a:lnTo>
                    <a:pt x="91" y="123"/>
                  </a:lnTo>
                  <a:lnTo>
                    <a:pt x="96" y="133"/>
                  </a:lnTo>
                  <a:lnTo>
                    <a:pt x="101" y="143"/>
                  </a:lnTo>
                  <a:lnTo>
                    <a:pt x="110" y="166"/>
                  </a:lnTo>
                  <a:lnTo>
                    <a:pt x="120" y="193"/>
                  </a:lnTo>
                  <a:lnTo>
                    <a:pt x="128" y="221"/>
                  </a:lnTo>
                  <a:lnTo>
                    <a:pt x="136" y="249"/>
                  </a:lnTo>
                  <a:lnTo>
                    <a:pt x="142" y="275"/>
                  </a:lnTo>
                  <a:lnTo>
                    <a:pt x="147" y="296"/>
                  </a:lnTo>
                  <a:lnTo>
                    <a:pt x="150" y="310"/>
                  </a:lnTo>
                  <a:lnTo>
                    <a:pt x="151" y="315"/>
                  </a:lnTo>
                  <a:lnTo>
                    <a:pt x="149" y="292"/>
                  </a:lnTo>
                  <a:lnTo>
                    <a:pt x="146" y="270"/>
                  </a:lnTo>
                  <a:lnTo>
                    <a:pt x="142" y="248"/>
                  </a:lnTo>
                  <a:lnTo>
                    <a:pt x="136" y="227"/>
                  </a:lnTo>
                  <a:lnTo>
                    <a:pt x="131" y="205"/>
                  </a:lnTo>
                  <a:lnTo>
                    <a:pt x="124" y="183"/>
                  </a:lnTo>
                  <a:lnTo>
                    <a:pt x="117" y="163"/>
                  </a:lnTo>
                  <a:lnTo>
                    <a:pt x="108" y="142"/>
                  </a:lnTo>
                  <a:lnTo>
                    <a:pt x="104" y="132"/>
                  </a:lnTo>
                  <a:lnTo>
                    <a:pt x="98" y="121"/>
                  </a:lnTo>
                  <a:lnTo>
                    <a:pt x="93" y="111"/>
                  </a:lnTo>
                  <a:lnTo>
                    <a:pt x="87" y="101"/>
                  </a:lnTo>
                  <a:lnTo>
                    <a:pt x="81" y="91"/>
                  </a:lnTo>
                  <a:lnTo>
                    <a:pt x="75" y="82"/>
                  </a:lnTo>
                  <a:lnTo>
                    <a:pt x="68" y="72"/>
                  </a:lnTo>
                  <a:lnTo>
                    <a:pt x="62" y="63"/>
                  </a:lnTo>
                  <a:lnTo>
                    <a:pt x="55" y="55"/>
                  </a:lnTo>
                  <a:lnTo>
                    <a:pt x="47" y="46"/>
                  </a:lnTo>
                  <a:lnTo>
                    <a:pt x="40" y="38"/>
                  </a:lnTo>
                  <a:lnTo>
                    <a:pt x="32" y="30"/>
                  </a:lnTo>
                  <a:lnTo>
                    <a:pt x="24" y="23"/>
                  </a:lnTo>
                  <a:lnTo>
                    <a:pt x="16" y="15"/>
                  </a:lnTo>
                  <a:lnTo>
                    <a:pt x="9" y="7"/>
                  </a:lnTo>
                  <a:lnTo>
                    <a:pt x="1" y="0"/>
                  </a:lnTo>
                  <a:lnTo>
                    <a:pt x="1" y="0"/>
                  </a:lnTo>
                  <a:lnTo>
                    <a:pt x="1" y="0"/>
                  </a:lnTo>
                  <a:lnTo>
                    <a:pt x="0" y="0"/>
                  </a:lnTo>
                  <a:lnTo>
                    <a:pt x="0" y="0"/>
                  </a:lnTo>
                  <a:lnTo>
                    <a:pt x="0"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20" name="Freeform 57"/>
            <p:cNvSpPr/>
            <p:nvPr/>
          </p:nvSpPr>
          <p:spPr bwMode="auto">
            <a:xfrm>
              <a:off x="5541963" y="5245982"/>
              <a:ext cx="547688" cy="201613"/>
            </a:xfrm>
            <a:custGeom>
              <a:avLst/>
              <a:gdLst/>
              <a:ahLst/>
              <a:cxnLst>
                <a:cxn ang="0">
                  <a:pos x="36" y="116"/>
                </a:cxn>
                <a:cxn ang="0">
                  <a:pos x="37" y="87"/>
                </a:cxn>
                <a:cxn ang="0">
                  <a:pos x="37" y="71"/>
                </a:cxn>
                <a:cxn ang="0">
                  <a:pos x="40" y="56"/>
                </a:cxn>
                <a:cxn ang="0">
                  <a:pos x="48" y="39"/>
                </a:cxn>
                <a:cxn ang="0">
                  <a:pos x="63" y="25"/>
                </a:cxn>
                <a:cxn ang="0">
                  <a:pos x="84" y="19"/>
                </a:cxn>
                <a:cxn ang="0">
                  <a:pos x="102" y="18"/>
                </a:cxn>
                <a:cxn ang="0">
                  <a:pos x="120" y="20"/>
                </a:cxn>
                <a:cxn ang="0">
                  <a:pos x="138" y="24"/>
                </a:cxn>
                <a:cxn ang="0">
                  <a:pos x="154" y="30"/>
                </a:cxn>
                <a:cxn ang="0">
                  <a:pos x="170" y="38"/>
                </a:cxn>
                <a:cxn ang="0">
                  <a:pos x="185" y="47"/>
                </a:cxn>
                <a:cxn ang="0">
                  <a:pos x="200" y="56"/>
                </a:cxn>
                <a:cxn ang="0">
                  <a:pos x="215" y="66"/>
                </a:cxn>
                <a:cxn ang="0">
                  <a:pos x="231" y="73"/>
                </a:cxn>
                <a:cxn ang="0">
                  <a:pos x="247" y="79"/>
                </a:cxn>
                <a:cxn ang="0">
                  <a:pos x="265" y="84"/>
                </a:cxn>
                <a:cxn ang="0">
                  <a:pos x="281" y="87"/>
                </a:cxn>
                <a:cxn ang="0">
                  <a:pos x="299" y="90"/>
                </a:cxn>
                <a:cxn ang="0">
                  <a:pos x="316" y="92"/>
                </a:cxn>
                <a:cxn ang="0">
                  <a:pos x="334" y="93"/>
                </a:cxn>
                <a:cxn ang="0">
                  <a:pos x="344" y="93"/>
                </a:cxn>
                <a:cxn ang="0">
                  <a:pos x="345" y="90"/>
                </a:cxn>
                <a:cxn ang="0">
                  <a:pos x="335" y="88"/>
                </a:cxn>
                <a:cxn ang="0">
                  <a:pos x="318" y="86"/>
                </a:cxn>
                <a:cxn ang="0">
                  <a:pos x="301" y="83"/>
                </a:cxn>
                <a:cxn ang="0">
                  <a:pos x="284" y="79"/>
                </a:cxn>
                <a:cxn ang="0">
                  <a:pos x="268" y="74"/>
                </a:cxn>
                <a:cxn ang="0">
                  <a:pos x="252" y="68"/>
                </a:cxn>
                <a:cxn ang="0">
                  <a:pos x="236" y="61"/>
                </a:cxn>
                <a:cxn ang="0">
                  <a:pos x="221" y="52"/>
                </a:cxn>
                <a:cxn ang="0">
                  <a:pos x="207" y="43"/>
                </a:cxn>
                <a:cxn ang="0">
                  <a:pos x="193" y="34"/>
                </a:cxn>
                <a:cxn ang="0">
                  <a:pos x="180" y="26"/>
                </a:cxn>
                <a:cxn ang="0">
                  <a:pos x="166" y="18"/>
                </a:cxn>
                <a:cxn ang="0">
                  <a:pos x="151" y="11"/>
                </a:cxn>
                <a:cxn ang="0">
                  <a:pos x="137" y="5"/>
                </a:cxn>
                <a:cxn ang="0">
                  <a:pos x="121" y="2"/>
                </a:cxn>
                <a:cxn ang="0">
                  <a:pos x="105" y="0"/>
                </a:cxn>
                <a:cxn ang="0">
                  <a:pos x="90" y="1"/>
                </a:cxn>
                <a:cxn ang="0">
                  <a:pos x="77" y="4"/>
                </a:cxn>
                <a:cxn ang="0">
                  <a:pos x="64" y="10"/>
                </a:cxn>
                <a:cxn ang="0">
                  <a:pos x="52" y="17"/>
                </a:cxn>
                <a:cxn ang="0">
                  <a:pos x="43" y="27"/>
                </a:cxn>
                <a:cxn ang="0">
                  <a:pos x="36" y="38"/>
                </a:cxn>
                <a:cxn ang="0">
                  <a:pos x="32" y="51"/>
                </a:cxn>
                <a:cxn ang="0">
                  <a:pos x="30" y="64"/>
                </a:cxn>
                <a:cxn ang="0">
                  <a:pos x="32" y="82"/>
                </a:cxn>
                <a:cxn ang="0">
                  <a:pos x="31" y="113"/>
                </a:cxn>
                <a:cxn ang="0">
                  <a:pos x="20" y="112"/>
                </a:cxn>
                <a:cxn ang="0">
                  <a:pos x="11" y="106"/>
                </a:cxn>
                <a:cxn ang="0">
                  <a:pos x="5" y="99"/>
                </a:cxn>
                <a:cxn ang="0">
                  <a:pos x="1" y="95"/>
                </a:cxn>
                <a:cxn ang="0">
                  <a:pos x="1" y="96"/>
                </a:cxn>
                <a:cxn ang="0">
                  <a:pos x="8" y="108"/>
                </a:cxn>
                <a:cxn ang="0">
                  <a:pos x="18" y="121"/>
                </a:cxn>
                <a:cxn ang="0">
                  <a:pos x="29" y="127"/>
                </a:cxn>
              </a:cxnLst>
              <a:rect l="0" t="0" r="r" b="b"/>
              <a:pathLst>
                <a:path w="345" h="127">
                  <a:moveTo>
                    <a:pt x="34" y="124"/>
                  </a:moveTo>
                  <a:lnTo>
                    <a:pt x="36" y="116"/>
                  </a:lnTo>
                  <a:lnTo>
                    <a:pt x="37" y="102"/>
                  </a:lnTo>
                  <a:lnTo>
                    <a:pt x="37" y="87"/>
                  </a:lnTo>
                  <a:lnTo>
                    <a:pt x="37" y="76"/>
                  </a:lnTo>
                  <a:lnTo>
                    <a:pt x="37" y="71"/>
                  </a:lnTo>
                  <a:lnTo>
                    <a:pt x="38" y="64"/>
                  </a:lnTo>
                  <a:lnTo>
                    <a:pt x="40" y="56"/>
                  </a:lnTo>
                  <a:lnTo>
                    <a:pt x="43" y="47"/>
                  </a:lnTo>
                  <a:lnTo>
                    <a:pt x="48" y="39"/>
                  </a:lnTo>
                  <a:lnTo>
                    <a:pt x="55" y="31"/>
                  </a:lnTo>
                  <a:lnTo>
                    <a:pt x="63" y="25"/>
                  </a:lnTo>
                  <a:lnTo>
                    <a:pt x="75" y="21"/>
                  </a:lnTo>
                  <a:lnTo>
                    <a:pt x="84" y="19"/>
                  </a:lnTo>
                  <a:lnTo>
                    <a:pt x="93" y="18"/>
                  </a:lnTo>
                  <a:lnTo>
                    <a:pt x="102" y="18"/>
                  </a:lnTo>
                  <a:lnTo>
                    <a:pt x="112" y="18"/>
                  </a:lnTo>
                  <a:lnTo>
                    <a:pt x="120" y="20"/>
                  </a:lnTo>
                  <a:lnTo>
                    <a:pt x="129" y="21"/>
                  </a:lnTo>
                  <a:lnTo>
                    <a:pt x="138" y="24"/>
                  </a:lnTo>
                  <a:lnTo>
                    <a:pt x="146" y="26"/>
                  </a:lnTo>
                  <a:lnTo>
                    <a:pt x="154" y="30"/>
                  </a:lnTo>
                  <a:lnTo>
                    <a:pt x="162" y="34"/>
                  </a:lnTo>
                  <a:lnTo>
                    <a:pt x="170" y="38"/>
                  </a:lnTo>
                  <a:lnTo>
                    <a:pt x="178" y="43"/>
                  </a:lnTo>
                  <a:lnTo>
                    <a:pt x="185" y="47"/>
                  </a:lnTo>
                  <a:lnTo>
                    <a:pt x="193" y="52"/>
                  </a:lnTo>
                  <a:lnTo>
                    <a:pt x="200" y="56"/>
                  </a:lnTo>
                  <a:lnTo>
                    <a:pt x="208" y="61"/>
                  </a:lnTo>
                  <a:lnTo>
                    <a:pt x="215" y="66"/>
                  </a:lnTo>
                  <a:lnTo>
                    <a:pt x="223" y="69"/>
                  </a:lnTo>
                  <a:lnTo>
                    <a:pt x="231" y="73"/>
                  </a:lnTo>
                  <a:lnTo>
                    <a:pt x="239" y="76"/>
                  </a:lnTo>
                  <a:lnTo>
                    <a:pt x="247" y="79"/>
                  </a:lnTo>
                  <a:lnTo>
                    <a:pt x="256" y="82"/>
                  </a:lnTo>
                  <a:lnTo>
                    <a:pt x="265" y="84"/>
                  </a:lnTo>
                  <a:lnTo>
                    <a:pt x="273" y="86"/>
                  </a:lnTo>
                  <a:lnTo>
                    <a:pt x="281" y="87"/>
                  </a:lnTo>
                  <a:lnTo>
                    <a:pt x="290" y="89"/>
                  </a:lnTo>
                  <a:lnTo>
                    <a:pt x="299" y="90"/>
                  </a:lnTo>
                  <a:lnTo>
                    <a:pt x="308" y="91"/>
                  </a:lnTo>
                  <a:lnTo>
                    <a:pt x="316" y="92"/>
                  </a:lnTo>
                  <a:lnTo>
                    <a:pt x="325" y="93"/>
                  </a:lnTo>
                  <a:lnTo>
                    <a:pt x="334" y="93"/>
                  </a:lnTo>
                  <a:lnTo>
                    <a:pt x="343" y="93"/>
                  </a:lnTo>
                  <a:lnTo>
                    <a:pt x="344" y="93"/>
                  </a:lnTo>
                  <a:lnTo>
                    <a:pt x="345" y="91"/>
                  </a:lnTo>
                  <a:lnTo>
                    <a:pt x="345" y="90"/>
                  </a:lnTo>
                  <a:lnTo>
                    <a:pt x="344" y="89"/>
                  </a:lnTo>
                  <a:lnTo>
                    <a:pt x="335" y="88"/>
                  </a:lnTo>
                  <a:lnTo>
                    <a:pt x="327" y="87"/>
                  </a:lnTo>
                  <a:lnTo>
                    <a:pt x="318" y="86"/>
                  </a:lnTo>
                  <a:lnTo>
                    <a:pt x="310" y="85"/>
                  </a:lnTo>
                  <a:lnTo>
                    <a:pt x="301" y="83"/>
                  </a:lnTo>
                  <a:lnTo>
                    <a:pt x="292" y="81"/>
                  </a:lnTo>
                  <a:lnTo>
                    <a:pt x="284" y="79"/>
                  </a:lnTo>
                  <a:lnTo>
                    <a:pt x="276" y="76"/>
                  </a:lnTo>
                  <a:lnTo>
                    <a:pt x="268" y="74"/>
                  </a:lnTo>
                  <a:lnTo>
                    <a:pt x="260" y="71"/>
                  </a:lnTo>
                  <a:lnTo>
                    <a:pt x="252" y="68"/>
                  </a:lnTo>
                  <a:lnTo>
                    <a:pt x="244" y="65"/>
                  </a:lnTo>
                  <a:lnTo>
                    <a:pt x="236" y="61"/>
                  </a:lnTo>
                  <a:lnTo>
                    <a:pt x="228" y="57"/>
                  </a:lnTo>
                  <a:lnTo>
                    <a:pt x="221" y="52"/>
                  </a:lnTo>
                  <a:lnTo>
                    <a:pt x="213" y="48"/>
                  </a:lnTo>
                  <a:lnTo>
                    <a:pt x="207" y="43"/>
                  </a:lnTo>
                  <a:lnTo>
                    <a:pt x="200" y="39"/>
                  </a:lnTo>
                  <a:lnTo>
                    <a:pt x="193" y="34"/>
                  </a:lnTo>
                  <a:lnTo>
                    <a:pt x="186" y="30"/>
                  </a:lnTo>
                  <a:lnTo>
                    <a:pt x="180" y="26"/>
                  </a:lnTo>
                  <a:lnTo>
                    <a:pt x="173" y="22"/>
                  </a:lnTo>
                  <a:lnTo>
                    <a:pt x="166" y="18"/>
                  </a:lnTo>
                  <a:lnTo>
                    <a:pt x="159" y="14"/>
                  </a:lnTo>
                  <a:lnTo>
                    <a:pt x="151" y="11"/>
                  </a:lnTo>
                  <a:lnTo>
                    <a:pt x="144" y="8"/>
                  </a:lnTo>
                  <a:lnTo>
                    <a:pt x="137" y="5"/>
                  </a:lnTo>
                  <a:lnTo>
                    <a:pt x="129" y="3"/>
                  </a:lnTo>
                  <a:lnTo>
                    <a:pt x="121" y="2"/>
                  </a:lnTo>
                  <a:lnTo>
                    <a:pt x="113" y="1"/>
                  </a:lnTo>
                  <a:lnTo>
                    <a:pt x="105" y="0"/>
                  </a:lnTo>
                  <a:lnTo>
                    <a:pt x="97" y="0"/>
                  </a:lnTo>
                  <a:lnTo>
                    <a:pt x="90" y="1"/>
                  </a:lnTo>
                  <a:lnTo>
                    <a:pt x="83" y="2"/>
                  </a:lnTo>
                  <a:lnTo>
                    <a:pt x="77" y="4"/>
                  </a:lnTo>
                  <a:lnTo>
                    <a:pt x="70" y="6"/>
                  </a:lnTo>
                  <a:lnTo>
                    <a:pt x="64" y="10"/>
                  </a:lnTo>
                  <a:lnTo>
                    <a:pt x="58" y="13"/>
                  </a:lnTo>
                  <a:lnTo>
                    <a:pt x="52" y="17"/>
                  </a:lnTo>
                  <a:lnTo>
                    <a:pt x="47" y="22"/>
                  </a:lnTo>
                  <a:lnTo>
                    <a:pt x="43" y="27"/>
                  </a:lnTo>
                  <a:lnTo>
                    <a:pt x="39" y="32"/>
                  </a:lnTo>
                  <a:lnTo>
                    <a:pt x="36" y="38"/>
                  </a:lnTo>
                  <a:lnTo>
                    <a:pt x="33" y="44"/>
                  </a:lnTo>
                  <a:lnTo>
                    <a:pt x="32" y="51"/>
                  </a:lnTo>
                  <a:lnTo>
                    <a:pt x="31" y="57"/>
                  </a:lnTo>
                  <a:lnTo>
                    <a:pt x="30" y="64"/>
                  </a:lnTo>
                  <a:lnTo>
                    <a:pt x="30" y="71"/>
                  </a:lnTo>
                  <a:lnTo>
                    <a:pt x="32" y="82"/>
                  </a:lnTo>
                  <a:lnTo>
                    <a:pt x="33" y="99"/>
                  </a:lnTo>
                  <a:lnTo>
                    <a:pt x="31" y="113"/>
                  </a:lnTo>
                  <a:lnTo>
                    <a:pt x="23" y="114"/>
                  </a:lnTo>
                  <a:lnTo>
                    <a:pt x="20" y="112"/>
                  </a:lnTo>
                  <a:lnTo>
                    <a:pt x="16" y="109"/>
                  </a:lnTo>
                  <a:lnTo>
                    <a:pt x="11" y="106"/>
                  </a:lnTo>
                  <a:lnTo>
                    <a:pt x="8" y="102"/>
                  </a:lnTo>
                  <a:lnTo>
                    <a:pt x="5" y="99"/>
                  </a:lnTo>
                  <a:lnTo>
                    <a:pt x="2" y="97"/>
                  </a:lnTo>
                  <a:lnTo>
                    <a:pt x="1" y="95"/>
                  </a:lnTo>
                  <a:lnTo>
                    <a:pt x="0" y="94"/>
                  </a:lnTo>
                  <a:lnTo>
                    <a:pt x="1" y="96"/>
                  </a:lnTo>
                  <a:lnTo>
                    <a:pt x="4" y="101"/>
                  </a:lnTo>
                  <a:lnTo>
                    <a:pt x="8" y="108"/>
                  </a:lnTo>
                  <a:lnTo>
                    <a:pt x="13" y="114"/>
                  </a:lnTo>
                  <a:lnTo>
                    <a:pt x="18" y="121"/>
                  </a:lnTo>
                  <a:lnTo>
                    <a:pt x="24" y="125"/>
                  </a:lnTo>
                  <a:lnTo>
                    <a:pt x="29" y="127"/>
                  </a:lnTo>
                  <a:lnTo>
                    <a:pt x="34" y="124"/>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21" name="Freeform 58"/>
            <p:cNvSpPr/>
            <p:nvPr/>
          </p:nvSpPr>
          <p:spPr bwMode="auto">
            <a:xfrm>
              <a:off x="5710238" y="4483982"/>
              <a:ext cx="169863" cy="204788"/>
            </a:xfrm>
            <a:custGeom>
              <a:avLst/>
              <a:gdLst/>
              <a:ahLst/>
              <a:cxnLst>
                <a:cxn ang="0">
                  <a:pos x="29" y="79"/>
                </a:cxn>
                <a:cxn ang="0">
                  <a:pos x="33" y="84"/>
                </a:cxn>
                <a:cxn ang="0">
                  <a:pos x="37" y="88"/>
                </a:cxn>
                <a:cxn ang="0">
                  <a:pos x="41" y="92"/>
                </a:cxn>
                <a:cxn ang="0">
                  <a:pos x="45" y="97"/>
                </a:cxn>
                <a:cxn ang="0">
                  <a:pos x="50" y="101"/>
                </a:cxn>
                <a:cxn ang="0">
                  <a:pos x="55" y="105"/>
                </a:cxn>
                <a:cxn ang="0">
                  <a:pos x="59" y="108"/>
                </a:cxn>
                <a:cxn ang="0">
                  <a:pos x="64" y="112"/>
                </a:cxn>
                <a:cxn ang="0">
                  <a:pos x="68" y="115"/>
                </a:cxn>
                <a:cxn ang="0">
                  <a:pos x="74" y="117"/>
                </a:cxn>
                <a:cxn ang="0">
                  <a:pos x="79" y="120"/>
                </a:cxn>
                <a:cxn ang="0">
                  <a:pos x="84" y="122"/>
                </a:cxn>
                <a:cxn ang="0">
                  <a:pos x="89" y="124"/>
                </a:cxn>
                <a:cxn ang="0">
                  <a:pos x="95" y="126"/>
                </a:cxn>
                <a:cxn ang="0">
                  <a:pos x="100" y="127"/>
                </a:cxn>
                <a:cxn ang="0">
                  <a:pos x="105" y="129"/>
                </a:cxn>
                <a:cxn ang="0">
                  <a:pos x="106" y="129"/>
                </a:cxn>
                <a:cxn ang="0">
                  <a:pos x="107" y="128"/>
                </a:cxn>
                <a:cxn ang="0">
                  <a:pos x="107" y="127"/>
                </a:cxn>
                <a:cxn ang="0">
                  <a:pos x="106" y="127"/>
                </a:cxn>
                <a:cxn ang="0">
                  <a:pos x="102" y="125"/>
                </a:cxn>
                <a:cxn ang="0">
                  <a:pos x="98" y="123"/>
                </a:cxn>
                <a:cxn ang="0">
                  <a:pos x="94" y="121"/>
                </a:cxn>
                <a:cxn ang="0">
                  <a:pos x="91" y="120"/>
                </a:cxn>
                <a:cxn ang="0">
                  <a:pos x="87" y="118"/>
                </a:cxn>
                <a:cxn ang="0">
                  <a:pos x="83" y="116"/>
                </a:cxn>
                <a:cxn ang="0">
                  <a:pos x="79" y="115"/>
                </a:cxn>
                <a:cxn ang="0">
                  <a:pos x="75" y="113"/>
                </a:cxn>
                <a:cxn ang="0">
                  <a:pos x="70" y="110"/>
                </a:cxn>
                <a:cxn ang="0">
                  <a:pos x="65" y="107"/>
                </a:cxn>
                <a:cxn ang="0">
                  <a:pos x="61" y="104"/>
                </a:cxn>
                <a:cxn ang="0">
                  <a:pos x="57" y="100"/>
                </a:cxn>
                <a:cxn ang="0">
                  <a:pos x="53" y="96"/>
                </a:cxn>
                <a:cxn ang="0">
                  <a:pos x="49" y="92"/>
                </a:cxn>
                <a:cxn ang="0">
                  <a:pos x="45" y="88"/>
                </a:cxn>
                <a:cxn ang="0">
                  <a:pos x="41" y="84"/>
                </a:cxn>
                <a:cxn ang="0">
                  <a:pos x="33" y="74"/>
                </a:cxn>
                <a:cxn ang="0">
                  <a:pos x="26" y="62"/>
                </a:cxn>
                <a:cxn ang="0">
                  <a:pos x="19" y="48"/>
                </a:cxn>
                <a:cxn ang="0">
                  <a:pos x="13" y="34"/>
                </a:cxn>
                <a:cxn ang="0">
                  <a:pos x="7" y="21"/>
                </a:cxn>
                <a:cxn ang="0">
                  <a:pos x="3" y="10"/>
                </a:cxn>
                <a:cxn ang="0">
                  <a:pos x="1" y="2"/>
                </a:cxn>
                <a:cxn ang="0">
                  <a:pos x="0" y="0"/>
                </a:cxn>
                <a:cxn ang="0">
                  <a:pos x="0" y="2"/>
                </a:cxn>
                <a:cxn ang="0">
                  <a:pos x="2" y="9"/>
                </a:cxn>
                <a:cxn ang="0">
                  <a:pos x="4" y="19"/>
                </a:cxn>
                <a:cxn ang="0">
                  <a:pos x="8" y="31"/>
                </a:cxn>
                <a:cxn ang="0">
                  <a:pos x="13" y="44"/>
                </a:cxn>
                <a:cxn ang="0">
                  <a:pos x="18" y="58"/>
                </a:cxn>
                <a:cxn ang="0">
                  <a:pos x="23" y="69"/>
                </a:cxn>
                <a:cxn ang="0">
                  <a:pos x="29" y="79"/>
                </a:cxn>
              </a:cxnLst>
              <a:rect l="0" t="0" r="r" b="b"/>
              <a:pathLst>
                <a:path w="107" h="129">
                  <a:moveTo>
                    <a:pt x="29" y="79"/>
                  </a:moveTo>
                  <a:lnTo>
                    <a:pt x="33" y="84"/>
                  </a:lnTo>
                  <a:lnTo>
                    <a:pt x="37" y="88"/>
                  </a:lnTo>
                  <a:lnTo>
                    <a:pt x="41" y="92"/>
                  </a:lnTo>
                  <a:lnTo>
                    <a:pt x="45" y="97"/>
                  </a:lnTo>
                  <a:lnTo>
                    <a:pt x="50" y="101"/>
                  </a:lnTo>
                  <a:lnTo>
                    <a:pt x="55" y="105"/>
                  </a:lnTo>
                  <a:lnTo>
                    <a:pt x="59" y="108"/>
                  </a:lnTo>
                  <a:lnTo>
                    <a:pt x="64" y="112"/>
                  </a:lnTo>
                  <a:lnTo>
                    <a:pt x="68" y="115"/>
                  </a:lnTo>
                  <a:lnTo>
                    <a:pt x="74" y="117"/>
                  </a:lnTo>
                  <a:lnTo>
                    <a:pt x="79" y="120"/>
                  </a:lnTo>
                  <a:lnTo>
                    <a:pt x="84" y="122"/>
                  </a:lnTo>
                  <a:lnTo>
                    <a:pt x="89" y="124"/>
                  </a:lnTo>
                  <a:lnTo>
                    <a:pt x="95" y="126"/>
                  </a:lnTo>
                  <a:lnTo>
                    <a:pt x="100" y="127"/>
                  </a:lnTo>
                  <a:lnTo>
                    <a:pt x="105" y="129"/>
                  </a:lnTo>
                  <a:lnTo>
                    <a:pt x="106" y="129"/>
                  </a:lnTo>
                  <a:lnTo>
                    <a:pt x="107" y="128"/>
                  </a:lnTo>
                  <a:lnTo>
                    <a:pt x="107" y="127"/>
                  </a:lnTo>
                  <a:lnTo>
                    <a:pt x="106" y="127"/>
                  </a:lnTo>
                  <a:lnTo>
                    <a:pt x="102" y="125"/>
                  </a:lnTo>
                  <a:lnTo>
                    <a:pt x="98" y="123"/>
                  </a:lnTo>
                  <a:lnTo>
                    <a:pt x="94" y="121"/>
                  </a:lnTo>
                  <a:lnTo>
                    <a:pt x="91" y="120"/>
                  </a:lnTo>
                  <a:lnTo>
                    <a:pt x="87" y="118"/>
                  </a:lnTo>
                  <a:lnTo>
                    <a:pt x="83" y="116"/>
                  </a:lnTo>
                  <a:lnTo>
                    <a:pt x="79" y="115"/>
                  </a:lnTo>
                  <a:lnTo>
                    <a:pt x="75" y="113"/>
                  </a:lnTo>
                  <a:lnTo>
                    <a:pt x="70" y="110"/>
                  </a:lnTo>
                  <a:lnTo>
                    <a:pt x="65" y="107"/>
                  </a:lnTo>
                  <a:lnTo>
                    <a:pt x="61" y="104"/>
                  </a:lnTo>
                  <a:lnTo>
                    <a:pt x="57" y="100"/>
                  </a:lnTo>
                  <a:lnTo>
                    <a:pt x="53" y="96"/>
                  </a:lnTo>
                  <a:lnTo>
                    <a:pt x="49" y="92"/>
                  </a:lnTo>
                  <a:lnTo>
                    <a:pt x="45" y="88"/>
                  </a:lnTo>
                  <a:lnTo>
                    <a:pt x="41" y="84"/>
                  </a:lnTo>
                  <a:lnTo>
                    <a:pt x="33" y="74"/>
                  </a:lnTo>
                  <a:lnTo>
                    <a:pt x="26" y="62"/>
                  </a:lnTo>
                  <a:lnTo>
                    <a:pt x="19" y="48"/>
                  </a:lnTo>
                  <a:lnTo>
                    <a:pt x="13" y="34"/>
                  </a:lnTo>
                  <a:lnTo>
                    <a:pt x="7" y="21"/>
                  </a:lnTo>
                  <a:lnTo>
                    <a:pt x="3" y="10"/>
                  </a:lnTo>
                  <a:lnTo>
                    <a:pt x="1" y="2"/>
                  </a:lnTo>
                  <a:lnTo>
                    <a:pt x="0" y="0"/>
                  </a:lnTo>
                  <a:lnTo>
                    <a:pt x="0" y="2"/>
                  </a:lnTo>
                  <a:lnTo>
                    <a:pt x="2" y="9"/>
                  </a:lnTo>
                  <a:lnTo>
                    <a:pt x="4" y="19"/>
                  </a:lnTo>
                  <a:lnTo>
                    <a:pt x="8" y="31"/>
                  </a:lnTo>
                  <a:lnTo>
                    <a:pt x="13" y="44"/>
                  </a:lnTo>
                  <a:lnTo>
                    <a:pt x="18" y="58"/>
                  </a:lnTo>
                  <a:lnTo>
                    <a:pt x="23" y="69"/>
                  </a:lnTo>
                  <a:lnTo>
                    <a:pt x="29" y="79"/>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22" name="Freeform 59"/>
            <p:cNvSpPr/>
            <p:nvPr/>
          </p:nvSpPr>
          <p:spPr bwMode="auto">
            <a:xfrm>
              <a:off x="5872163" y="4679244"/>
              <a:ext cx="17463" cy="142875"/>
            </a:xfrm>
            <a:custGeom>
              <a:avLst/>
              <a:gdLst/>
              <a:ahLst/>
              <a:cxnLst>
                <a:cxn ang="0">
                  <a:pos x="1" y="88"/>
                </a:cxn>
                <a:cxn ang="0">
                  <a:pos x="0" y="89"/>
                </a:cxn>
                <a:cxn ang="0">
                  <a:pos x="1" y="90"/>
                </a:cxn>
                <a:cxn ang="0">
                  <a:pos x="2" y="90"/>
                </a:cxn>
                <a:cxn ang="0">
                  <a:pos x="3" y="89"/>
                </a:cxn>
                <a:cxn ang="0">
                  <a:pos x="8" y="78"/>
                </a:cxn>
                <a:cxn ang="0">
                  <a:pos x="11" y="64"/>
                </a:cxn>
                <a:cxn ang="0">
                  <a:pos x="11" y="50"/>
                </a:cxn>
                <a:cxn ang="0">
                  <a:pos x="10" y="35"/>
                </a:cxn>
                <a:cxn ang="0">
                  <a:pos x="8" y="22"/>
                </a:cxn>
                <a:cxn ang="0">
                  <a:pos x="6" y="11"/>
                </a:cxn>
                <a:cxn ang="0">
                  <a:pos x="4" y="3"/>
                </a:cxn>
                <a:cxn ang="0">
                  <a:pos x="4" y="0"/>
                </a:cxn>
                <a:cxn ang="0">
                  <a:pos x="5" y="10"/>
                </a:cxn>
                <a:cxn ang="0">
                  <a:pos x="8" y="34"/>
                </a:cxn>
                <a:cxn ang="0">
                  <a:pos x="7" y="64"/>
                </a:cxn>
                <a:cxn ang="0">
                  <a:pos x="1" y="88"/>
                </a:cxn>
              </a:cxnLst>
              <a:rect l="0" t="0" r="r" b="b"/>
              <a:pathLst>
                <a:path w="11" h="90">
                  <a:moveTo>
                    <a:pt x="1" y="88"/>
                  </a:moveTo>
                  <a:lnTo>
                    <a:pt x="0" y="89"/>
                  </a:lnTo>
                  <a:lnTo>
                    <a:pt x="1" y="90"/>
                  </a:lnTo>
                  <a:lnTo>
                    <a:pt x="2" y="90"/>
                  </a:lnTo>
                  <a:lnTo>
                    <a:pt x="3" y="89"/>
                  </a:lnTo>
                  <a:lnTo>
                    <a:pt x="8" y="78"/>
                  </a:lnTo>
                  <a:lnTo>
                    <a:pt x="11" y="64"/>
                  </a:lnTo>
                  <a:lnTo>
                    <a:pt x="11" y="50"/>
                  </a:lnTo>
                  <a:lnTo>
                    <a:pt x="10" y="35"/>
                  </a:lnTo>
                  <a:lnTo>
                    <a:pt x="8" y="22"/>
                  </a:lnTo>
                  <a:lnTo>
                    <a:pt x="6" y="11"/>
                  </a:lnTo>
                  <a:lnTo>
                    <a:pt x="4" y="3"/>
                  </a:lnTo>
                  <a:lnTo>
                    <a:pt x="4" y="0"/>
                  </a:lnTo>
                  <a:lnTo>
                    <a:pt x="5" y="10"/>
                  </a:lnTo>
                  <a:lnTo>
                    <a:pt x="8" y="34"/>
                  </a:lnTo>
                  <a:lnTo>
                    <a:pt x="7" y="64"/>
                  </a:lnTo>
                  <a:lnTo>
                    <a:pt x="1" y="88"/>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23" name="Freeform 60"/>
            <p:cNvSpPr/>
            <p:nvPr/>
          </p:nvSpPr>
          <p:spPr bwMode="auto">
            <a:xfrm>
              <a:off x="5643563" y="4536369"/>
              <a:ext cx="100013" cy="349250"/>
            </a:xfrm>
            <a:custGeom>
              <a:avLst/>
              <a:gdLst/>
              <a:ahLst/>
              <a:cxnLst>
                <a:cxn ang="0">
                  <a:pos x="0" y="56"/>
                </a:cxn>
                <a:cxn ang="0">
                  <a:pos x="1" y="71"/>
                </a:cxn>
                <a:cxn ang="0">
                  <a:pos x="2" y="86"/>
                </a:cxn>
                <a:cxn ang="0">
                  <a:pos x="3" y="102"/>
                </a:cxn>
                <a:cxn ang="0">
                  <a:pos x="5" y="117"/>
                </a:cxn>
                <a:cxn ang="0">
                  <a:pos x="8" y="131"/>
                </a:cxn>
                <a:cxn ang="0">
                  <a:pos x="12" y="145"/>
                </a:cxn>
                <a:cxn ang="0">
                  <a:pos x="17" y="159"/>
                </a:cxn>
                <a:cxn ang="0">
                  <a:pos x="23" y="172"/>
                </a:cxn>
                <a:cxn ang="0">
                  <a:pos x="30" y="185"/>
                </a:cxn>
                <a:cxn ang="0">
                  <a:pos x="38" y="197"/>
                </a:cxn>
                <a:cxn ang="0">
                  <a:pos x="48" y="208"/>
                </a:cxn>
                <a:cxn ang="0">
                  <a:pos x="57" y="219"/>
                </a:cxn>
                <a:cxn ang="0">
                  <a:pos x="60" y="220"/>
                </a:cxn>
                <a:cxn ang="0">
                  <a:pos x="61" y="219"/>
                </a:cxn>
                <a:cxn ang="0">
                  <a:pos x="63" y="216"/>
                </a:cxn>
                <a:cxn ang="0">
                  <a:pos x="63" y="214"/>
                </a:cxn>
                <a:cxn ang="0">
                  <a:pos x="55" y="203"/>
                </a:cxn>
                <a:cxn ang="0">
                  <a:pos x="48" y="191"/>
                </a:cxn>
                <a:cxn ang="0">
                  <a:pos x="41" y="179"/>
                </a:cxn>
                <a:cxn ang="0">
                  <a:pos x="34" y="167"/>
                </a:cxn>
                <a:cxn ang="0">
                  <a:pos x="29" y="155"/>
                </a:cxn>
                <a:cxn ang="0">
                  <a:pos x="23" y="142"/>
                </a:cxn>
                <a:cxn ang="0">
                  <a:pos x="19" y="129"/>
                </a:cxn>
                <a:cxn ang="0">
                  <a:pos x="15" y="116"/>
                </a:cxn>
                <a:cxn ang="0">
                  <a:pos x="12" y="103"/>
                </a:cxn>
                <a:cxn ang="0">
                  <a:pos x="10" y="89"/>
                </a:cxn>
                <a:cxn ang="0">
                  <a:pos x="7" y="75"/>
                </a:cxn>
                <a:cxn ang="0">
                  <a:pos x="6" y="61"/>
                </a:cxn>
                <a:cxn ang="0">
                  <a:pos x="4" y="43"/>
                </a:cxn>
                <a:cxn ang="0">
                  <a:pos x="3" y="23"/>
                </a:cxn>
                <a:cxn ang="0">
                  <a:pos x="2" y="7"/>
                </a:cxn>
                <a:cxn ang="0">
                  <a:pos x="2" y="0"/>
                </a:cxn>
                <a:cxn ang="0">
                  <a:pos x="2" y="6"/>
                </a:cxn>
                <a:cxn ang="0">
                  <a:pos x="0" y="21"/>
                </a:cxn>
                <a:cxn ang="0">
                  <a:pos x="0" y="39"/>
                </a:cxn>
                <a:cxn ang="0">
                  <a:pos x="0" y="56"/>
                </a:cxn>
              </a:cxnLst>
              <a:rect l="0" t="0" r="r" b="b"/>
              <a:pathLst>
                <a:path w="63" h="220">
                  <a:moveTo>
                    <a:pt x="0" y="56"/>
                  </a:moveTo>
                  <a:lnTo>
                    <a:pt x="1" y="71"/>
                  </a:lnTo>
                  <a:lnTo>
                    <a:pt x="2" y="86"/>
                  </a:lnTo>
                  <a:lnTo>
                    <a:pt x="3" y="102"/>
                  </a:lnTo>
                  <a:lnTo>
                    <a:pt x="5" y="117"/>
                  </a:lnTo>
                  <a:lnTo>
                    <a:pt x="8" y="131"/>
                  </a:lnTo>
                  <a:lnTo>
                    <a:pt x="12" y="145"/>
                  </a:lnTo>
                  <a:lnTo>
                    <a:pt x="17" y="159"/>
                  </a:lnTo>
                  <a:lnTo>
                    <a:pt x="23" y="172"/>
                  </a:lnTo>
                  <a:lnTo>
                    <a:pt x="30" y="185"/>
                  </a:lnTo>
                  <a:lnTo>
                    <a:pt x="38" y="197"/>
                  </a:lnTo>
                  <a:lnTo>
                    <a:pt x="48" y="208"/>
                  </a:lnTo>
                  <a:lnTo>
                    <a:pt x="57" y="219"/>
                  </a:lnTo>
                  <a:lnTo>
                    <a:pt x="60" y="220"/>
                  </a:lnTo>
                  <a:lnTo>
                    <a:pt x="61" y="219"/>
                  </a:lnTo>
                  <a:lnTo>
                    <a:pt x="63" y="216"/>
                  </a:lnTo>
                  <a:lnTo>
                    <a:pt x="63" y="214"/>
                  </a:lnTo>
                  <a:lnTo>
                    <a:pt x="55" y="203"/>
                  </a:lnTo>
                  <a:lnTo>
                    <a:pt x="48" y="191"/>
                  </a:lnTo>
                  <a:lnTo>
                    <a:pt x="41" y="179"/>
                  </a:lnTo>
                  <a:lnTo>
                    <a:pt x="34" y="167"/>
                  </a:lnTo>
                  <a:lnTo>
                    <a:pt x="29" y="155"/>
                  </a:lnTo>
                  <a:lnTo>
                    <a:pt x="23" y="142"/>
                  </a:lnTo>
                  <a:lnTo>
                    <a:pt x="19" y="129"/>
                  </a:lnTo>
                  <a:lnTo>
                    <a:pt x="15" y="116"/>
                  </a:lnTo>
                  <a:lnTo>
                    <a:pt x="12" y="103"/>
                  </a:lnTo>
                  <a:lnTo>
                    <a:pt x="10" y="89"/>
                  </a:lnTo>
                  <a:lnTo>
                    <a:pt x="7" y="75"/>
                  </a:lnTo>
                  <a:lnTo>
                    <a:pt x="6" y="61"/>
                  </a:lnTo>
                  <a:lnTo>
                    <a:pt x="4" y="43"/>
                  </a:lnTo>
                  <a:lnTo>
                    <a:pt x="3" y="23"/>
                  </a:lnTo>
                  <a:lnTo>
                    <a:pt x="2" y="7"/>
                  </a:lnTo>
                  <a:lnTo>
                    <a:pt x="2" y="0"/>
                  </a:lnTo>
                  <a:lnTo>
                    <a:pt x="2" y="6"/>
                  </a:lnTo>
                  <a:lnTo>
                    <a:pt x="0" y="21"/>
                  </a:lnTo>
                  <a:lnTo>
                    <a:pt x="0" y="39"/>
                  </a:lnTo>
                  <a:lnTo>
                    <a:pt x="0" y="56"/>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24" name="Freeform 61"/>
            <p:cNvSpPr/>
            <p:nvPr/>
          </p:nvSpPr>
          <p:spPr bwMode="auto">
            <a:xfrm>
              <a:off x="5713413" y="4866569"/>
              <a:ext cx="180975" cy="11113"/>
            </a:xfrm>
            <a:custGeom>
              <a:avLst/>
              <a:gdLst/>
              <a:ahLst/>
              <a:cxnLst>
                <a:cxn ang="0">
                  <a:pos x="54" y="3"/>
                </a:cxn>
                <a:cxn ang="0">
                  <a:pos x="61" y="3"/>
                </a:cxn>
                <a:cxn ang="0">
                  <a:pos x="69" y="4"/>
                </a:cxn>
                <a:cxn ang="0">
                  <a:pos x="76" y="4"/>
                </a:cxn>
                <a:cxn ang="0">
                  <a:pos x="83" y="4"/>
                </a:cxn>
                <a:cxn ang="0">
                  <a:pos x="91" y="5"/>
                </a:cxn>
                <a:cxn ang="0">
                  <a:pos x="98" y="5"/>
                </a:cxn>
                <a:cxn ang="0">
                  <a:pos x="105" y="6"/>
                </a:cxn>
                <a:cxn ang="0">
                  <a:pos x="112" y="7"/>
                </a:cxn>
                <a:cxn ang="0">
                  <a:pos x="113" y="7"/>
                </a:cxn>
                <a:cxn ang="0">
                  <a:pos x="114" y="6"/>
                </a:cxn>
                <a:cxn ang="0">
                  <a:pos x="114" y="5"/>
                </a:cxn>
                <a:cxn ang="0">
                  <a:pos x="113" y="5"/>
                </a:cxn>
                <a:cxn ang="0">
                  <a:pos x="105" y="4"/>
                </a:cxn>
                <a:cxn ang="0">
                  <a:pos x="97" y="2"/>
                </a:cxn>
                <a:cxn ang="0">
                  <a:pos x="90" y="1"/>
                </a:cxn>
                <a:cxn ang="0">
                  <a:pos x="82" y="1"/>
                </a:cxn>
                <a:cxn ang="0">
                  <a:pos x="74" y="1"/>
                </a:cxn>
                <a:cxn ang="0">
                  <a:pos x="66" y="0"/>
                </a:cxn>
                <a:cxn ang="0">
                  <a:pos x="59" y="0"/>
                </a:cxn>
                <a:cxn ang="0">
                  <a:pos x="51" y="0"/>
                </a:cxn>
                <a:cxn ang="0">
                  <a:pos x="44" y="0"/>
                </a:cxn>
                <a:cxn ang="0">
                  <a:pos x="36" y="1"/>
                </a:cxn>
                <a:cxn ang="0">
                  <a:pos x="27" y="2"/>
                </a:cxn>
                <a:cxn ang="0">
                  <a:pos x="19" y="3"/>
                </a:cxn>
                <a:cxn ang="0">
                  <a:pos x="12" y="4"/>
                </a:cxn>
                <a:cxn ang="0">
                  <a:pos x="6" y="5"/>
                </a:cxn>
                <a:cxn ang="0">
                  <a:pos x="2" y="6"/>
                </a:cxn>
                <a:cxn ang="0">
                  <a:pos x="0" y="6"/>
                </a:cxn>
                <a:cxn ang="0">
                  <a:pos x="2" y="6"/>
                </a:cxn>
                <a:cxn ang="0">
                  <a:pos x="6" y="5"/>
                </a:cxn>
                <a:cxn ang="0">
                  <a:pos x="13" y="5"/>
                </a:cxn>
                <a:cxn ang="0">
                  <a:pos x="20" y="4"/>
                </a:cxn>
                <a:cxn ang="0">
                  <a:pos x="29" y="4"/>
                </a:cxn>
                <a:cxn ang="0">
                  <a:pos x="38" y="4"/>
                </a:cxn>
                <a:cxn ang="0">
                  <a:pos x="46" y="3"/>
                </a:cxn>
                <a:cxn ang="0">
                  <a:pos x="54" y="3"/>
                </a:cxn>
              </a:cxnLst>
              <a:rect l="0" t="0" r="r" b="b"/>
              <a:pathLst>
                <a:path w="114" h="7">
                  <a:moveTo>
                    <a:pt x="54" y="3"/>
                  </a:moveTo>
                  <a:lnTo>
                    <a:pt x="61" y="3"/>
                  </a:lnTo>
                  <a:lnTo>
                    <a:pt x="69" y="4"/>
                  </a:lnTo>
                  <a:lnTo>
                    <a:pt x="76" y="4"/>
                  </a:lnTo>
                  <a:lnTo>
                    <a:pt x="83" y="4"/>
                  </a:lnTo>
                  <a:lnTo>
                    <a:pt x="91" y="5"/>
                  </a:lnTo>
                  <a:lnTo>
                    <a:pt x="98" y="5"/>
                  </a:lnTo>
                  <a:lnTo>
                    <a:pt x="105" y="6"/>
                  </a:lnTo>
                  <a:lnTo>
                    <a:pt x="112" y="7"/>
                  </a:lnTo>
                  <a:lnTo>
                    <a:pt x="113" y="7"/>
                  </a:lnTo>
                  <a:lnTo>
                    <a:pt x="114" y="6"/>
                  </a:lnTo>
                  <a:lnTo>
                    <a:pt x="114" y="5"/>
                  </a:lnTo>
                  <a:lnTo>
                    <a:pt x="113" y="5"/>
                  </a:lnTo>
                  <a:lnTo>
                    <a:pt x="105" y="4"/>
                  </a:lnTo>
                  <a:lnTo>
                    <a:pt x="97" y="2"/>
                  </a:lnTo>
                  <a:lnTo>
                    <a:pt x="90" y="1"/>
                  </a:lnTo>
                  <a:lnTo>
                    <a:pt x="82" y="1"/>
                  </a:lnTo>
                  <a:lnTo>
                    <a:pt x="74" y="1"/>
                  </a:lnTo>
                  <a:lnTo>
                    <a:pt x="66" y="0"/>
                  </a:lnTo>
                  <a:lnTo>
                    <a:pt x="59" y="0"/>
                  </a:lnTo>
                  <a:lnTo>
                    <a:pt x="51" y="0"/>
                  </a:lnTo>
                  <a:lnTo>
                    <a:pt x="44" y="0"/>
                  </a:lnTo>
                  <a:lnTo>
                    <a:pt x="36" y="1"/>
                  </a:lnTo>
                  <a:lnTo>
                    <a:pt x="27" y="2"/>
                  </a:lnTo>
                  <a:lnTo>
                    <a:pt x="19" y="3"/>
                  </a:lnTo>
                  <a:lnTo>
                    <a:pt x="12" y="4"/>
                  </a:lnTo>
                  <a:lnTo>
                    <a:pt x="6" y="5"/>
                  </a:lnTo>
                  <a:lnTo>
                    <a:pt x="2" y="6"/>
                  </a:lnTo>
                  <a:lnTo>
                    <a:pt x="0" y="6"/>
                  </a:lnTo>
                  <a:lnTo>
                    <a:pt x="2" y="6"/>
                  </a:lnTo>
                  <a:lnTo>
                    <a:pt x="6" y="5"/>
                  </a:lnTo>
                  <a:lnTo>
                    <a:pt x="13" y="5"/>
                  </a:lnTo>
                  <a:lnTo>
                    <a:pt x="20" y="4"/>
                  </a:lnTo>
                  <a:lnTo>
                    <a:pt x="29" y="4"/>
                  </a:lnTo>
                  <a:lnTo>
                    <a:pt x="38" y="4"/>
                  </a:lnTo>
                  <a:lnTo>
                    <a:pt x="46" y="3"/>
                  </a:lnTo>
                  <a:lnTo>
                    <a:pt x="54" y="3"/>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25" name="Freeform 62"/>
            <p:cNvSpPr/>
            <p:nvPr/>
          </p:nvSpPr>
          <p:spPr bwMode="auto">
            <a:xfrm>
              <a:off x="5813426" y="4872919"/>
              <a:ext cx="71438" cy="112713"/>
            </a:xfrm>
            <a:custGeom>
              <a:avLst/>
              <a:gdLst/>
              <a:ahLst/>
              <a:cxnLst>
                <a:cxn ang="0">
                  <a:pos x="20" y="32"/>
                </a:cxn>
                <a:cxn ang="0">
                  <a:pos x="17" y="37"/>
                </a:cxn>
                <a:cxn ang="0">
                  <a:pos x="14" y="42"/>
                </a:cxn>
                <a:cxn ang="0">
                  <a:pos x="11" y="46"/>
                </a:cxn>
                <a:cxn ang="0">
                  <a:pos x="9" y="51"/>
                </a:cxn>
                <a:cxn ang="0">
                  <a:pos x="6" y="55"/>
                </a:cxn>
                <a:cxn ang="0">
                  <a:pos x="4" y="60"/>
                </a:cxn>
                <a:cxn ang="0">
                  <a:pos x="2" y="65"/>
                </a:cxn>
                <a:cxn ang="0">
                  <a:pos x="0" y="70"/>
                </a:cxn>
                <a:cxn ang="0">
                  <a:pos x="0" y="71"/>
                </a:cxn>
                <a:cxn ang="0">
                  <a:pos x="0" y="71"/>
                </a:cxn>
                <a:cxn ang="0">
                  <a:pos x="2" y="71"/>
                </a:cxn>
                <a:cxn ang="0">
                  <a:pos x="3" y="70"/>
                </a:cxn>
                <a:cxn ang="0">
                  <a:pos x="5" y="66"/>
                </a:cxn>
                <a:cxn ang="0">
                  <a:pos x="7" y="61"/>
                </a:cxn>
                <a:cxn ang="0">
                  <a:pos x="10" y="57"/>
                </a:cxn>
                <a:cxn ang="0">
                  <a:pos x="13" y="52"/>
                </a:cxn>
                <a:cxn ang="0">
                  <a:pos x="15" y="47"/>
                </a:cxn>
                <a:cxn ang="0">
                  <a:pos x="18" y="43"/>
                </a:cxn>
                <a:cxn ang="0">
                  <a:pos x="21" y="39"/>
                </a:cxn>
                <a:cxn ang="0">
                  <a:pos x="24" y="34"/>
                </a:cxn>
                <a:cxn ang="0">
                  <a:pos x="28" y="28"/>
                </a:cxn>
                <a:cxn ang="0">
                  <a:pos x="30" y="23"/>
                </a:cxn>
                <a:cxn ang="0">
                  <a:pos x="33" y="19"/>
                </a:cxn>
                <a:cxn ang="0">
                  <a:pos x="37" y="14"/>
                </a:cxn>
                <a:cxn ang="0">
                  <a:pos x="40" y="10"/>
                </a:cxn>
                <a:cxn ang="0">
                  <a:pos x="42" y="5"/>
                </a:cxn>
                <a:cxn ang="0">
                  <a:pos x="45" y="1"/>
                </a:cxn>
                <a:cxn ang="0">
                  <a:pos x="45" y="0"/>
                </a:cxn>
                <a:cxn ang="0">
                  <a:pos x="45" y="1"/>
                </a:cxn>
                <a:cxn ang="0">
                  <a:pos x="42" y="3"/>
                </a:cxn>
                <a:cxn ang="0">
                  <a:pos x="40" y="7"/>
                </a:cxn>
                <a:cxn ang="0">
                  <a:pos x="36" y="12"/>
                </a:cxn>
                <a:cxn ang="0">
                  <a:pos x="32" y="17"/>
                </a:cxn>
                <a:cxn ang="0">
                  <a:pos x="28" y="23"/>
                </a:cxn>
                <a:cxn ang="0">
                  <a:pos x="23" y="28"/>
                </a:cxn>
                <a:cxn ang="0">
                  <a:pos x="20" y="32"/>
                </a:cxn>
              </a:cxnLst>
              <a:rect l="0" t="0" r="r" b="b"/>
              <a:pathLst>
                <a:path w="45" h="71">
                  <a:moveTo>
                    <a:pt x="20" y="32"/>
                  </a:moveTo>
                  <a:lnTo>
                    <a:pt x="17" y="37"/>
                  </a:lnTo>
                  <a:lnTo>
                    <a:pt x="14" y="42"/>
                  </a:lnTo>
                  <a:lnTo>
                    <a:pt x="11" y="46"/>
                  </a:lnTo>
                  <a:lnTo>
                    <a:pt x="9" y="51"/>
                  </a:lnTo>
                  <a:lnTo>
                    <a:pt x="6" y="55"/>
                  </a:lnTo>
                  <a:lnTo>
                    <a:pt x="4" y="60"/>
                  </a:lnTo>
                  <a:lnTo>
                    <a:pt x="2" y="65"/>
                  </a:lnTo>
                  <a:lnTo>
                    <a:pt x="0" y="70"/>
                  </a:lnTo>
                  <a:lnTo>
                    <a:pt x="0" y="71"/>
                  </a:lnTo>
                  <a:lnTo>
                    <a:pt x="0" y="71"/>
                  </a:lnTo>
                  <a:lnTo>
                    <a:pt x="2" y="71"/>
                  </a:lnTo>
                  <a:lnTo>
                    <a:pt x="3" y="70"/>
                  </a:lnTo>
                  <a:lnTo>
                    <a:pt x="5" y="66"/>
                  </a:lnTo>
                  <a:lnTo>
                    <a:pt x="7" y="61"/>
                  </a:lnTo>
                  <a:lnTo>
                    <a:pt x="10" y="57"/>
                  </a:lnTo>
                  <a:lnTo>
                    <a:pt x="13" y="52"/>
                  </a:lnTo>
                  <a:lnTo>
                    <a:pt x="15" y="47"/>
                  </a:lnTo>
                  <a:lnTo>
                    <a:pt x="18" y="43"/>
                  </a:lnTo>
                  <a:lnTo>
                    <a:pt x="21" y="39"/>
                  </a:lnTo>
                  <a:lnTo>
                    <a:pt x="24" y="34"/>
                  </a:lnTo>
                  <a:lnTo>
                    <a:pt x="28" y="28"/>
                  </a:lnTo>
                  <a:lnTo>
                    <a:pt x="30" y="23"/>
                  </a:lnTo>
                  <a:lnTo>
                    <a:pt x="33" y="19"/>
                  </a:lnTo>
                  <a:lnTo>
                    <a:pt x="37" y="14"/>
                  </a:lnTo>
                  <a:lnTo>
                    <a:pt x="40" y="10"/>
                  </a:lnTo>
                  <a:lnTo>
                    <a:pt x="42" y="5"/>
                  </a:lnTo>
                  <a:lnTo>
                    <a:pt x="45" y="1"/>
                  </a:lnTo>
                  <a:lnTo>
                    <a:pt x="45" y="0"/>
                  </a:lnTo>
                  <a:lnTo>
                    <a:pt x="45" y="1"/>
                  </a:lnTo>
                  <a:lnTo>
                    <a:pt x="42" y="3"/>
                  </a:lnTo>
                  <a:lnTo>
                    <a:pt x="40" y="7"/>
                  </a:lnTo>
                  <a:lnTo>
                    <a:pt x="36" y="12"/>
                  </a:lnTo>
                  <a:lnTo>
                    <a:pt x="32" y="17"/>
                  </a:lnTo>
                  <a:lnTo>
                    <a:pt x="28" y="23"/>
                  </a:lnTo>
                  <a:lnTo>
                    <a:pt x="23" y="28"/>
                  </a:lnTo>
                  <a:lnTo>
                    <a:pt x="20" y="32"/>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26" name="Freeform 63"/>
            <p:cNvSpPr/>
            <p:nvPr/>
          </p:nvSpPr>
          <p:spPr bwMode="auto">
            <a:xfrm>
              <a:off x="5780088" y="4963407"/>
              <a:ext cx="201613" cy="373063"/>
            </a:xfrm>
            <a:custGeom>
              <a:avLst/>
              <a:gdLst/>
              <a:ahLst/>
              <a:cxnLst>
                <a:cxn ang="0">
                  <a:pos x="0" y="0"/>
                </a:cxn>
                <a:cxn ang="0">
                  <a:pos x="14" y="10"/>
                </a:cxn>
                <a:cxn ang="0">
                  <a:pos x="27" y="20"/>
                </a:cxn>
                <a:cxn ang="0">
                  <a:pos x="39" y="32"/>
                </a:cxn>
                <a:cxn ang="0">
                  <a:pos x="51" y="44"/>
                </a:cxn>
                <a:cxn ang="0">
                  <a:pos x="61" y="57"/>
                </a:cxn>
                <a:cxn ang="0">
                  <a:pos x="70" y="71"/>
                </a:cxn>
                <a:cxn ang="0">
                  <a:pos x="79" y="86"/>
                </a:cxn>
                <a:cxn ang="0">
                  <a:pos x="86" y="101"/>
                </a:cxn>
                <a:cxn ang="0">
                  <a:pos x="93" y="116"/>
                </a:cxn>
                <a:cxn ang="0">
                  <a:pos x="99" y="132"/>
                </a:cxn>
                <a:cxn ang="0">
                  <a:pos x="103" y="149"/>
                </a:cxn>
                <a:cxn ang="0">
                  <a:pos x="108" y="166"/>
                </a:cxn>
                <a:cxn ang="0">
                  <a:pos x="111" y="183"/>
                </a:cxn>
                <a:cxn ang="0">
                  <a:pos x="115" y="199"/>
                </a:cxn>
                <a:cxn ang="0">
                  <a:pos x="118" y="217"/>
                </a:cxn>
                <a:cxn ang="0">
                  <a:pos x="121" y="233"/>
                </a:cxn>
                <a:cxn ang="0">
                  <a:pos x="122" y="235"/>
                </a:cxn>
                <a:cxn ang="0">
                  <a:pos x="124" y="234"/>
                </a:cxn>
                <a:cxn ang="0">
                  <a:pos x="126" y="233"/>
                </a:cxn>
                <a:cxn ang="0">
                  <a:pos x="127" y="231"/>
                </a:cxn>
                <a:cxn ang="0">
                  <a:pos x="126" y="213"/>
                </a:cxn>
                <a:cxn ang="0">
                  <a:pos x="124" y="195"/>
                </a:cxn>
                <a:cxn ang="0">
                  <a:pos x="123" y="177"/>
                </a:cxn>
                <a:cxn ang="0">
                  <a:pos x="120" y="160"/>
                </a:cxn>
                <a:cxn ang="0">
                  <a:pos x="116" y="142"/>
                </a:cxn>
                <a:cxn ang="0">
                  <a:pos x="111" y="125"/>
                </a:cxn>
                <a:cxn ang="0">
                  <a:pos x="106" y="108"/>
                </a:cxn>
                <a:cxn ang="0">
                  <a:pos x="99" y="91"/>
                </a:cxn>
                <a:cxn ang="0">
                  <a:pos x="95" y="83"/>
                </a:cxn>
                <a:cxn ang="0">
                  <a:pos x="91" y="76"/>
                </a:cxn>
                <a:cxn ang="0">
                  <a:pos x="86" y="68"/>
                </a:cxn>
                <a:cxn ang="0">
                  <a:pos x="81" y="61"/>
                </a:cxn>
                <a:cxn ang="0">
                  <a:pos x="76" y="54"/>
                </a:cxn>
                <a:cxn ang="0">
                  <a:pos x="71" y="48"/>
                </a:cxn>
                <a:cxn ang="0">
                  <a:pos x="65" y="42"/>
                </a:cxn>
                <a:cxn ang="0">
                  <a:pos x="59" y="36"/>
                </a:cxn>
                <a:cxn ang="0">
                  <a:pos x="53" y="30"/>
                </a:cxn>
                <a:cxn ang="0">
                  <a:pos x="46" y="25"/>
                </a:cxn>
                <a:cxn ang="0">
                  <a:pos x="39" y="20"/>
                </a:cxn>
                <a:cxn ang="0">
                  <a:pos x="31" y="16"/>
                </a:cxn>
                <a:cxn ang="0">
                  <a:pos x="24" y="11"/>
                </a:cxn>
                <a:cxn ang="0">
                  <a:pos x="16" y="7"/>
                </a:cxn>
                <a:cxn ang="0">
                  <a:pos x="8" y="4"/>
                </a:cxn>
                <a:cxn ang="0">
                  <a:pos x="0" y="0"/>
                </a:cxn>
                <a:cxn ang="0">
                  <a:pos x="0" y="0"/>
                </a:cxn>
                <a:cxn ang="0">
                  <a:pos x="0" y="0"/>
                </a:cxn>
                <a:cxn ang="0">
                  <a:pos x="0" y="0"/>
                </a:cxn>
                <a:cxn ang="0">
                  <a:pos x="0" y="0"/>
                </a:cxn>
                <a:cxn ang="0">
                  <a:pos x="0" y="0"/>
                </a:cxn>
              </a:cxnLst>
              <a:rect l="0" t="0" r="r" b="b"/>
              <a:pathLst>
                <a:path w="127" h="235">
                  <a:moveTo>
                    <a:pt x="0" y="0"/>
                  </a:moveTo>
                  <a:lnTo>
                    <a:pt x="14" y="10"/>
                  </a:lnTo>
                  <a:lnTo>
                    <a:pt x="27" y="20"/>
                  </a:lnTo>
                  <a:lnTo>
                    <a:pt x="39" y="32"/>
                  </a:lnTo>
                  <a:lnTo>
                    <a:pt x="51" y="44"/>
                  </a:lnTo>
                  <a:lnTo>
                    <a:pt x="61" y="57"/>
                  </a:lnTo>
                  <a:lnTo>
                    <a:pt x="70" y="71"/>
                  </a:lnTo>
                  <a:lnTo>
                    <a:pt x="79" y="86"/>
                  </a:lnTo>
                  <a:lnTo>
                    <a:pt x="86" y="101"/>
                  </a:lnTo>
                  <a:lnTo>
                    <a:pt x="93" y="116"/>
                  </a:lnTo>
                  <a:lnTo>
                    <a:pt x="99" y="132"/>
                  </a:lnTo>
                  <a:lnTo>
                    <a:pt x="103" y="149"/>
                  </a:lnTo>
                  <a:lnTo>
                    <a:pt x="108" y="166"/>
                  </a:lnTo>
                  <a:lnTo>
                    <a:pt x="111" y="183"/>
                  </a:lnTo>
                  <a:lnTo>
                    <a:pt x="115" y="199"/>
                  </a:lnTo>
                  <a:lnTo>
                    <a:pt x="118" y="217"/>
                  </a:lnTo>
                  <a:lnTo>
                    <a:pt x="121" y="233"/>
                  </a:lnTo>
                  <a:lnTo>
                    <a:pt x="122" y="235"/>
                  </a:lnTo>
                  <a:lnTo>
                    <a:pt x="124" y="234"/>
                  </a:lnTo>
                  <a:lnTo>
                    <a:pt x="126" y="233"/>
                  </a:lnTo>
                  <a:lnTo>
                    <a:pt x="127" y="231"/>
                  </a:lnTo>
                  <a:lnTo>
                    <a:pt x="126" y="213"/>
                  </a:lnTo>
                  <a:lnTo>
                    <a:pt x="124" y="195"/>
                  </a:lnTo>
                  <a:lnTo>
                    <a:pt x="123" y="177"/>
                  </a:lnTo>
                  <a:lnTo>
                    <a:pt x="120" y="160"/>
                  </a:lnTo>
                  <a:lnTo>
                    <a:pt x="116" y="142"/>
                  </a:lnTo>
                  <a:lnTo>
                    <a:pt x="111" y="125"/>
                  </a:lnTo>
                  <a:lnTo>
                    <a:pt x="106" y="108"/>
                  </a:lnTo>
                  <a:lnTo>
                    <a:pt x="99" y="91"/>
                  </a:lnTo>
                  <a:lnTo>
                    <a:pt x="95" y="83"/>
                  </a:lnTo>
                  <a:lnTo>
                    <a:pt x="91" y="76"/>
                  </a:lnTo>
                  <a:lnTo>
                    <a:pt x="86" y="68"/>
                  </a:lnTo>
                  <a:lnTo>
                    <a:pt x="81" y="61"/>
                  </a:lnTo>
                  <a:lnTo>
                    <a:pt x="76" y="54"/>
                  </a:lnTo>
                  <a:lnTo>
                    <a:pt x="71" y="48"/>
                  </a:lnTo>
                  <a:lnTo>
                    <a:pt x="65" y="42"/>
                  </a:lnTo>
                  <a:lnTo>
                    <a:pt x="59" y="36"/>
                  </a:lnTo>
                  <a:lnTo>
                    <a:pt x="53" y="30"/>
                  </a:lnTo>
                  <a:lnTo>
                    <a:pt x="46" y="25"/>
                  </a:lnTo>
                  <a:lnTo>
                    <a:pt x="39" y="20"/>
                  </a:lnTo>
                  <a:lnTo>
                    <a:pt x="31" y="16"/>
                  </a:lnTo>
                  <a:lnTo>
                    <a:pt x="24" y="11"/>
                  </a:lnTo>
                  <a:lnTo>
                    <a:pt x="16" y="7"/>
                  </a:lnTo>
                  <a:lnTo>
                    <a:pt x="8" y="4"/>
                  </a:lnTo>
                  <a:lnTo>
                    <a:pt x="0" y="0"/>
                  </a:lnTo>
                  <a:lnTo>
                    <a:pt x="0" y="0"/>
                  </a:lnTo>
                  <a:lnTo>
                    <a:pt x="0" y="0"/>
                  </a:lnTo>
                  <a:lnTo>
                    <a:pt x="0" y="0"/>
                  </a:lnTo>
                  <a:lnTo>
                    <a:pt x="0" y="0"/>
                  </a:lnTo>
                  <a:lnTo>
                    <a:pt x="0"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27" name="Freeform 64"/>
            <p:cNvSpPr/>
            <p:nvPr/>
          </p:nvSpPr>
          <p:spPr bwMode="auto">
            <a:xfrm>
              <a:off x="5907088" y="4696707"/>
              <a:ext cx="120650" cy="492125"/>
            </a:xfrm>
            <a:custGeom>
              <a:avLst/>
              <a:gdLst/>
              <a:ahLst/>
              <a:cxnLst>
                <a:cxn ang="0">
                  <a:pos x="29" y="71"/>
                </a:cxn>
                <a:cxn ang="0">
                  <a:pos x="32" y="80"/>
                </a:cxn>
                <a:cxn ang="0">
                  <a:pos x="35" y="90"/>
                </a:cxn>
                <a:cxn ang="0">
                  <a:pos x="38" y="99"/>
                </a:cxn>
                <a:cxn ang="0">
                  <a:pos x="40" y="109"/>
                </a:cxn>
                <a:cxn ang="0">
                  <a:pos x="42" y="118"/>
                </a:cxn>
                <a:cxn ang="0">
                  <a:pos x="44" y="128"/>
                </a:cxn>
                <a:cxn ang="0">
                  <a:pos x="46" y="138"/>
                </a:cxn>
                <a:cxn ang="0">
                  <a:pos x="47" y="147"/>
                </a:cxn>
                <a:cxn ang="0">
                  <a:pos x="52" y="187"/>
                </a:cxn>
                <a:cxn ang="0">
                  <a:pos x="54" y="226"/>
                </a:cxn>
                <a:cxn ang="0">
                  <a:pos x="55" y="266"/>
                </a:cxn>
                <a:cxn ang="0">
                  <a:pos x="57" y="306"/>
                </a:cxn>
                <a:cxn ang="0">
                  <a:pos x="58" y="309"/>
                </a:cxn>
                <a:cxn ang="0">
                  <a:pos x="61" y="310"/>
                </a:cxn>
                <a:cxn ang="0">
                  <a:pos x="65" y="308"/>
                </a:cxn>
                <a:cxn ang="0">
                  <a:pos x="66" y="305"/>
                </a:cxn>
                <a:cxn ang="0">
                  <a:pos x="73" y="265"/>
                </a:cxn>
                <a:cxn ang="0">
                  <a:pos x="76" y="224"/>
                </a:cxn>
                <a:cxn ang="0">
                  <a:pos x="73" y="183"/>
                </a:cxn>
                <a:cxn ang="0">
                  <a:pos x="65" y="143"/>
                </a:cxn>
                <a:cxn ang="0">
                  <a:pos x="63" y="134"/>
                </a:cxn>
                <a:cxn ang="0">
                  <a:pos x="60" y="124"/>
                </a:cxn>
                <a:cxn ang="0">
                  <a:pos x="57" y="115"/>
                </a:cxn>
                <a:cxn ang="0">
                  <a:pos x="54" y="106"/>
                </a:cxn>
                <a:cxn ang="0">
                  <a:pos x="50" y="97"/>
                </a:cxn>
                <a:cxn ang="0">
                  <a:pos x="47" y="88"/>
                </a:cxn>
                <a:cxn ang="0">
                  <a:pos x="43" y="79"/>
                </a:cxn>
                <a:cxn ang="0">
                  <a:pos x="38" y="70"/>
                </a:cxn>
                <a:cxn ang="0">
                  <a:pos x="36" y="66"/>
                </a:cxn>
                <a:cxn ang="0">
                  <a:pos x="33" y="61"/>
                </a:cxn>
                <a:cxn ang="0">
                  <a:pos x="31" y="57"/>
                </a:cxn>
                <a:cxn ang="0">
                  <a:pos x="28" y="52"/>
                </a:cxn>
                <a:cxn ang="0">
                  <a:pos x="25" y="47"/>
                </a:cxn>
                <a:cxn ang="0">
                  <a:pos x="23" y="43"/>
                </a:cxn>
                <a:cxn ang="0">
                  <a:pos x="20" y="39"/>
                </a:cxn>
                <a:cxn ang="0">
                  <a:pos x="17" y="34"/>
                </a:cxn>
                <a:cxn ang="0">
                  <a:pos x="15" y="29"/>
                </a:cxn>
                <a:cxn ang="0">
                  <a:pos x="12" y="24"/>
                </a:cxn>
                <a:cxn ang="0">
                  <a:pos x="9" y="19"/>
                </a:cxn>
                <a:cxn ang="0">
                  <a:pos x="6" y="13"/>
                </a:cxn>
                <a:cxn ang="0">
                  <a:pos x="4" y="8"/>
                </a:cxn>
                <a:cxn ang="0">
                  <a:pos x="1" y="4"/>
                </a:cxn>
                <a:cxn ang="0">
                  <a:pos x="0" y="1"/>
                </a:cxn>
                <a:cxn ang="0">
                  <a:pos x="0" y="0"/>
                </a:cxn>
                <a:cxn ang="0">
                  <a:pos x="1" y="2"/>
                </a:cxn>
                <a:cxn ang="0">
                  <a:pos x="3" y="8"/>
                </a:cxn>
                <a:cxn ang="0">
                  <a:pos x="6" y="16"/>
                </a:cxn>
                <a:cxn ang="0">
                  <a:pos x="11" y="27"/>
                </a:cxn>
                <a:cxn ang="0">
                  <a:pos x="16" y="38"/>
                </a:cxn>
                <a:cxn ang="0">
                  <a:pos x="20" y="50"/>
                </a:cxn>
                <a:cxn ang="0">
                  <a:pos x="25" y="61"/>
                </a:cxn>
                <a:cxn ang="0">
                  <a:pos x="29" y="71"/>
                </a:cxn>
              </a:cxnLst>
              <a:rect l="0" t="0" r="r" b="b"/>
              <a:pathLst>
                <a:path w="76" h="310">
                  <a:moveTo>
                    <a:pt x="29" y="71"/>
                  </a:moveTo>
                  <a:lnTo>
                    <a:pt x="32" y="80"/>
                  </a:lnTo>
                  <a:lnTo>
                    <a:pt x="35" y="90"/>
                  </a:lnTo>
                  <a:lnTo>
                    <a:pt x="38" y="99"/>
                  </a:lnTo>
                  <a:lnTo>
                    <a:pt x="40" y="109"/>
                  </a:lnTo>
                  <a:lnTo>
                    <a:pt x="42" y="118"/>
                  </a:lnTo>
                  <a:lnTo>
                    <a:pt x="44" y="128"/>
                  </a:lnTo>
                  <a:lnTo>
                    <a:pt x="46" y="138"/>
                  </a:lnTo>
                  <a:lnTo>
                    <a:pt x="47" y="147"/>
                  </a:lnTo>
                  <a:lnTo>
                    <a:pt x="52" y="187"/>
                  </a:lnTo>
                  <a:lnTo>
                    <a:pt x="54" y="226"/>
                  </a:lnTo>
                  <a:lnTo>
                    <a:pt x="55" y="266"/>
                  </a:lnTo>
                  <a:lnTo>
                    <a:pt x="57" y="306"/>
                  </a:lnTo>
                  <a:lnTo>
                    <a:pt x="58" y="309"/>
                  </a:lnTo>
                  <a:lnTo>
                    <a:pt x="61" y="310"/>
                  </a:lnTo>
                  <a:lnTo>
                    <a:pt x="65" y="308"/>
                  </a:lnTo>
                  <a:lnTo>
                    <a:pt x="66" y="305"/>
                  </a:lnTo>
                  <a:lnTo>
                    <a:pt x="73" y="265"/>
                  </a:lnTo>
                  <a:lnTo>
                    <a:pt x="76" y="224"/>
                  </a:lnTo>
                  <a:lnTo>
                    <a:pt x="73" y="183"/>
                  </a:lnTo>
                  <a:lnTo>
                    <a:pt x="65" y="143"/>
                  </a:lnTo>
                  <a:lnTo>
                    <a:pt x="63" y="134"/>
                  </a:lnTo>
                  <a:lnTo>
                    <a:pt x="60" y="124"/>
                  </a:lnTo>
                  <a:lnTo>
                    <a:pt x="57" y="115"/>
                  </a:lnTo>
                  <a:lnTo>
                    <a:pt x="54" y="106"/>
                  </a:lnTo>
                  <a:lnTo>
                    <a:pt x="50" y="97"/>
                  </a:lnTo>
                  <a:lnTo>
                    <a:pt x="47" y="88"/>
                  </a:lnTo>
                  <a:lnTo>
                    <a:pt x="43" y="79"/>
                  </a:lnTo>
                  <a:lnTo>
                    <a:pt x="38" y="70"/>
                  </a:lnTo>
                  <a:lnTo>
                    <a:pt x="36" y="66"/>
                  </a:lnTo>
                  <a:lnTo>
                    <a:pt x="33" y="61"/>
                  </a:lnTo>
                  <a:lnTo>
                    <a:pt x="31" y="57"/>
                  </a:lnTo>
                  <a:lnTo>
                    <a:pt x="28" y="52"/>
                  </a:lnTo>
                  <a:lnTo>
                    <a:pt x="25" y="47"/>
                  </a:lnTo>
                  <a:lnTo>
                    <a:pt x="23" y="43"/>
                  </a:lnTo>
                  <a:lnTo>
                    <a:pt x="20" y="39"/>
                  </a:lnTo>
                  <a:lnTo>
                    <a:pt x="17" y="34"/>
                  </a:lnTo>
                  <a:lnTo>
                    <a:pt x="15" y="29"/>
                  </a:lnTo>
                  <a:lnTo>
                    <a:pt x="12" y="24"/>
                  </a:lnTo>
                  <a:lnTo>
                    <a:pt x="9" y="19"/>
                  </a:lnTo>
                  <a:lnTo>
                    <a:pt x="6" y="13"/>
                  </a:lnTo>
                  <a:lnTo>
                    <a:pt x="4" y="8"/>
                  </a:lnTo>
                  <a:lnTo>
                    <a:pt x="1" y="4"/>
                  </a:lnTo>
                  <a:lnTo>
                    <a:pt x="0" y="1"/>
                  </a:lnTo>
                  <a:lnTo>
                    <a:pt x="0" y="0"/>
                  </a:lnTo>
                  <a:lnTo>
                    <a:pt x="1" y="2"/>
                  </a:lnTo>
                  <a:lnTo>
                    <a:pt x="3" y="8"/>
                  </a:lnTo>
                  <a:lnTo>
                    <a:pt x="6" y="16"/>
                  </a:lnTo>
                  <a:lnTo>
                    <a:pt x="11" y="27"/>
                  </a:lnTo>
                  <a:lnTo>
                    <a:pt x="16" y="38"/>
                  </a:lnTo>
                  <a:lnTo>
                    <a:pt x="20" y="50"/>
                  </a:lnTo>
                  <a:lnTo>
                    <a:pt x="25" y="61"/>
                  </a:lnTo>
                  <a:lnTo>
                    <a:pt x="29" y="71"/>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28" name="Freeform 65"/>
            <p:cNvSpPr/>
            <p:nvPr/>
          </p:nvSpPr>
          <p:spPr bwMode="auto">
            <a:xfrm>
              <a:off x="5997576" y="5390444"/>
              <a:ext cx="122238" cy="180975"/>
            </a:xfrm>
            <a:custGeom>
              <a:avLst/>
              <a:gdLst/>
              <a:ahLst/>
              <a:cxnLst>
                <a:cxn ang="0">
                  <a:pos x="19" y="43"/>
                </a:cxn>
                <a:cxn ang="0">
                  <a:pos x="16" y="47"/>
                </a:cxn>
                <a:cxn ang="0">
                  <a:pos x="13" y="52"/>
                </a:cxn>
                <a:cxn ang="0">
                  <a:pos x="10" y="56"/>
                </a:cxn>
                <a:cxn ang="0">
                  <a:pos x="8" y="60"/>
                </a:cxn>
                <a:cxn ang="0">
                  <a:pos x="5" y="65"/>
                </a:cxn>
                <a:cxn ang="0">
                  <a:pos x="4" y="69"/>
                </a:cxn>
                <a:cxn ang="0">
                  <a:pos x="2" y="74"/>
                </a:cxn>
                <a:cxn ang="0">
                  <a:pos x="1" y="79"/>
                </a:cxn>
                <a:cxn ang="0">
                  <a:pos x="0" y="88"/>
                </a:cxn>
                <a:cxn ang="0">
                  <a:pos x="1" y="97"/>
                </a:cxn>
                <a:cxn ang="0">
                  <a:pos x="4" y="106"/>
                </a:cxn>
                <a:cxn ang="0">
                  <a:pos x="8" y="114"/>
                </a:cxn>
                <a:cxn ang="0">
                  <a:pos x="8" y="114"/>
                </a:cxn>
                <a:cxn ang="0">
                  <a:pos x="9" y="114"/>
                </a:cxn>
                <a:cxn ang="0">
                  <a:pos x="10" y="113"/>
                </a:cxn>
                <a:cxn ang="0">
                  <a:pos x="10" y="112"/>
                </a:cxn>
                <a:cxn ang="0">
                  <a:pos x="8" y="102"/>
                </a:cxn>
                <a:cxn ang="0">
                  <a:pos x="7" y="94"/>
                </a:cxn>
                <a:cxn ang="0">
                  <a:pos x="7" y="84"/>
                </a:cxn>
                <a:cxn ang="0">
                  <a:pos x="9" y="76"/>
                </a:cxn>
                <a:cxn ang="0">
                  <a:pos x="11" y="68"/>
                </a:cxn>
                <a:cxn ang="0">
                  <a:pos x="15" y="60"/>
                </a:cxn>
                <a:cxn ang="0">
                  <a:pos x="19" y="52"/>
                </a:cxn>
                <a:cxn ang="0">
                  <a:pos x="24" y="44"/>
                </a:cxn>
                <a:cxn ang="0">
                  <a:pos x="30" y="37"/>
                </a:cxn>
                <a:cxn ang="0">
                  <a:pos x="38" y="29"/>
                </a:cxn>
                <a:cxn ang="0">
                  <a:pos x="46" y="22"/>
                </a:cxn>
                <a:cxn ang="0">
                  <a:pos x="55" y="15"/>
                </a:cxn>
                <a:cxn ang="0">
                  <a:pos x="64" y="9"/>
                </a:cxn>
                <a:cxn ang="0">
                  <a:pos x="71" y="4"/>
                </a:cxn>
                <a:cxn ang="0">
                  <a:pos x="76" y="1"/>
                </a:cxn>
                <a:cxn ang="0">
                  <a:pos x="77" y="0"/>
                </a:cxn>
                <a:cxn ang="0">
                  <a:pos x="76" y="1"/>
                </a:cxn>
                <a:cxn ang="0">
                  <a:pos x="70" y="4"/>
                </a:cxn>
                <a:cxn ang="0">
                  <a:pos x="62" y="9"/>
                </a:cxn>
                <a:cxn ang="0">
                  <a:pos x="53" y="15"/>
                </a:cxn>
                <a:cxn ang="0">
                  <a:pos x="43" y="22"/>
                </a:cxn>
                <a:cxn ang="0">
                  <a:pos x="34" y="29"/>
                </a:cxn>
                <a:cxn ang="0">
                  <a:pos x="25" y="36"/>
                </a:cxn>
                <a:cxn ang="0">
                  <a:pos x="19" y="43"/>
                </a:cxn>
              </a:cxnLst>
              <a:rect l="0" t="0" r="r" b="b"/>
              <a:pathLst>
                <a:path w="77" h="114">
                  <a:moveTo>
                    <a:pt x="19" y="43"/>
                  </a:moveTo>
                  <a:lnTo>
                    <a:pt x="16" y="47"/>
                  </a:lnTo>
                  <a:lnTo>
                    <a:pt x="13" y="52"/>
                  </a:lnTo>
                  <a:lnTo>
                    <a:pt x="10" y="56"/>
                  </a:lnTo>
                  <a:lnTo>
                    <a:pt x="8" y="60"/>
                  </a:lnTo>
                  <a:lnTo>
                    <a:pt x="5" y="65"/>
                  </a:lnTo>
                  <a:lnTo>
                    <a:pt x="4" y="69"/>
                  </a:lnTo>
                  <a:lnTo>
                    <a:pt x="2" y="74"/>
                  </a:lnTo>
                  <a:lnTo>
                    <a:pt x="1" y="79"/>
                  </a:lnTo>
                  <a:lnTo>
                    <a:pt x="0" y="88"/>
                  </a:lnTo>
                  <a:lnTo>
                    <a:pt x="1" y="97"/>
                  </a:lnTo>
                  <a:lnTo>
                    <a:pt x="4" y="106"/>
                  </a:lnTo>
                  <a:lnTo>
                    <a:pt x="8" y="114"/>
                  </a:lnTo>
                  <a:lnTo>
                    <a:pt x="8" y="114"/>
                  </a:lnTo>
                  <a:lnTo>
                    <a:pt x="9" y="114"/>
                  </a:lnTo>
                  <a:lnTo>
                    <a:pt x="10" y="113"/>
                  </a:lnTo>
                  <a:lnTo>
                    <a:pt x="10" y="112"/>
                  </a:lnTo>
                  <a:lnTo>
                    <a:pt x="8" y="102"/>
                  </a:lnTo>
                  <a:lnTo>
                    <a:pt x="7" y="94"/>
                  </a:lnTo>
                  <a:lnTo>
                    <a:pt x="7" y="84"/>
                  </a:lnTo>
                  <a:lnTo>
                    <a:pt x="9" y="76"/>
                  </a:lnTo>
                  <a:lnTo>
                    <a:pt x="11" y="68"/>
                  </a:lnTo>
                  <a:lnTo>
                    <a:pt x="15" y="60"/>
                  </a:lnTo>
                  <a:lnTo>
                    <a:pt x="19" y="52"/>
                  </a:lnTo>
                  <a:lnTo>
                    <a:pt x="24" y="44"/>
                  </a:lnTo>
                  <a:lnTo>
                    <a:pt x="30" y="37"/>
                  </a:lnTo>
                  <a:lnTo>
                    <a:pt x="38" y="29"/>
                  </a:lnTo>
                  <a:lnTo>
                    <a:pt x="46" y="22"/>
                  </a:lnTo>
                  <a:lnTo>
                    <a:pt x="55" y="15"/>
                  </a:lnTo>
                  <a:lnTo>
                    <a:pt x="64" y="9"/>
                  </a:lnTo>
                  <a:lnTo>
                    <a:pt x="71" y="4"/>
                  </a:lnTo>
                  <a:lnTo>
                    <a:pt x="76" y="1"/>
                  </a:lnTo>
                  <a:lnTo>
                    <a:pt x="77" y="0"/>
                  </a:lnTo>
                  <a:lnTo>
                    <a:pt x="76" y="1"/>
                  </a:lnTo>
                  <a:lnTo>
                    <a:pt x="70" y="4"/>
                  </a:lnTo>
                  <a:lnTo>
                    <a:pt x="62" y="9"/>
                  </a:lnTo>
                  <a:lnTo>
                    <a:pt x="53" y="15"/>
                  </a:lnTo>
                  <a:lnTo>
                    <a:pt x="43" y="22"/>
                  </a:lnTo>
                  <a:lnTo>
                    <a:pt x="34" y="29"/>
                  </a:lnTo>
                  <a:lnTo>
                    <a:pt x="25" y="36"/>
                  </a:lnTo>
                  <a:lnTo>
                    <a:pt x="19" y="43"/>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29" name="Freeform 66"/>
            <p:cNvSpPr/>
            <p:nvPr/>
          </p:nvSpPr>
          <p:spPr bwMode="auto">
            <a:xfrm>
              <a:off x="6075363" y="5393619"/>
              <a:ext cx="98425" cy="193675"/>
            </a:xfrm>
            <a:custGeom>
              <a:avLst/>
              <a:gdLst/>
              <a:ahLst/>
              <a:cxnLst>
                <a:cxn ang="0">
                  <a:pos x="14" y="52"/>
                </a:cxn>
                <a:cxn ang="0">
                  <a:pos x="9" y="61"/>
                </a:cxn>
                <a:cxn ang="0">
                  <a:pos x="6" y="69"/>
                </a:cxn>
                <a:cxn ang="0">
                  <a:pos x="3" y="78"/>
                </a:cxn>
                <a:cxn ang="0">
                  <a:pos x="1" y="88"/>
                </a:cxn>
                <a:cxn ang="0">
                  <a:pos x="0" y="96"/>
                </a:cxn>
                <a:cxn ang="0">
                  <a:pos x="1" y="104"/>
                </a:cxn>
                <a:cxn ang="0">
                  <a:pos x="3" y="112"/>
                </a:cxn>
                <a:cxn ang="0">
                  <a:pos x="5" y="120"/>
                </a:cxn>
                <a:cxn ang="0">
                  <a:pos x="5" y="122"/>
                </a:cxn>
                <a:cxn ang="0">
                  <a:pos x="6" y="121"/>
                </a:cxn>
                <a:cxn ang="0">
                  <a:pos x="8" y="120"/>
                </a:cxn>
                <a:cxn ang="0">
                  <a:pos x="8" y="119"/>
                </a:cxn>
                <a:cxn ang="0">
                  <a:pos x="6" y="101"/>
                </a:cxn>
                <a:cxn ang="0">
                  <a:pos x="8" y="84"/>
                </a:cxn>
                <a:cxn ang="0">
                  <a:pos x="12" y="67"/>
                </a:cxn>
                <a:cxn ang="0">
                  <a:pos x="20" y="51"/>
                </a:cxn>
                <a:cxn ang="0">
                  <a:pos x="25" y="43"/>
                </a:cxn>
                <a:cxn ang="0">
                  <a:pos x="31" y="34"/>
                </a:cxn>
                <a:cxn ang="0">
                  <a:pos x="37" y="26"/>
                </a:cxn>
                <a:cxn ang="0">
                  <a:pos x="45" y="18"/>
                </a:cxn>
                <a:cxn ang="0">
                  <a:pos x="51" y="11"/>
                </a:cxn>
                <a:cxn ang="0">
                  <a:pos x="56" y="5"/>
                </a:cxn>
                <a:cxn ang="0">
                  <a:pos x="60" y="1"/>
                </a:cxn>
                <a:cxn ang="0">
                  <a:pos x="62" y="0"/>
                </a:cxn>
                <a:cxn ang="0">
                  <a:pos x="60" y="1"/>
                </a:cxn>
                <a:cxn ang="0">
                  <a:pos x="56" y="5"/>
                </a:cxn>
                <a:cxn ang="0">
                  <a:pos x="50" y="11"/>
                </a:cxn>
                <a:cxn ang="0">
                  <a:pos x="43" y="18"/>
                </a:cxn>
                <a:cxn ang="0">
                  <a:pos x="35" y="27"/>
                </a:cxn>
                <a:cxn ang="0">
                  <a:pos x="27" y="35"/>
                </a:cxn>
                <a:cxn ang="0">
                  <a:pos x="20" y="44"/>
                </a:cxn>
                <a:cxn ang="0">
                  <a:pos x="14" y="52"/>
                </a:cxn>
              </a:cxnLst>
              <a:rect l="0" t="0" r="r" b="b"/>
              <a:pathLst>
                <a:path w="62" h="122">
                  <a:moveTo>
                    <a:pt x="14" y="52"/>
                  </a:moveTo>
                  <a:lnTo>
                    <a:pt x="9" y="61"/>
                  </a:lnTo>
                  <a:lnTo>
                    <a:pt x="6" y="69"/>
                  </a:lnTo>
                  <a:lnTo>
                    <a:pt x="3" y="78"/>
                  </a:lnTo>
                  <a:lnTo>
                    <a:pt x="1" y="88"/>
                  </a:lnTo>
                  <a:lnTo>
                    <a:pt x="0" y="96"/>
                  </a:lnTo>
                  <a:lnTo>
                    <a:pt x="1" y="104"/>
                  </a:lnTo>
                  <a:lnTo>
                    <a:pt x="3" y="112"/>
                  </a:lnTo>
                  <a:lnTo>
                    <a:pt x="5" y="120"/>
                  </a:lnTo>
                  <a:lnTo>
                    <a:pt x="5" y="122"/>
                  </a:lnTo>
                  <a:lnTo>
                    <a:pt x="6" y="121"/>
                  </a:lnTo>
                  <a:lnTo>
                    <a:pt x="8" y="120"/>
                  </a:lnTo>
                  <a:lnTo>
                    <a:pt x="8" y="119"/>
                  </a:lnTo>
                  <a:lnTo>
                    <a:pt x="6" y="101"/>
                  </a:lnTo>
                  <a:lnTo>
                    <a:pt x="8" y="84"/>
                  </a:lnTo>
                  <a:lnTo>
                    <a:pt x="12" y="67"/>
                  </a:lnTo>
                  <a:lnTo>
                    <a:pt x="20" y="51"/>
                  </a:lnTo>
                  <a:lnTo>
                    <a:pt x="25" y="43"/>
                  </a:lnTo>
                  <a:lnTo>
                    <a:pt x="31" y="34"/>
                  </a:lnTo>
                  <a:lnTo>
                    <a:pt x="37" y="26"/>
                  </a:lnTo>
                  <a:lnTo>
                    <a:pt x="45" y="18"/>
                  </a:lnTo>
                  <a:lnTo>
                    <a:pt x="51" y="11"/>
                  </a:lnTo>
                  <a:lnTo>
                    <a:pt x="56" y="5"/>
                  </a:lnTo>
                  <a:lnTo>
                    <a:pt x="60" y="1"/>
                  </a:lnTo>
                  <a:lnTo>
                    <a:pt x="62" y="0"/>
                  </a:lnTo>
                  <a:lnTo>
                    <a:pt x="60" y="1"/>
                  </a:lnTo>
                  <a:lnTo>
                    <a:pt x="56" y="5"/>
                  </a:lnTo>
                  <a:lnTo>
                    <a:pt x="50" y="11"/>
                  </a:lnTo>
                  <a:lnTo>
                    <a:pt x="43" y="18"/>
                  </a:lnTo>
                  <a:lnTo>
                    <a:pt x="35" y="27"/>
                  </a:lnTo>
                  <a:lnTo>
                    <a:pt x="27" y="35"/>
                  </a:lnTo>
                  <a:lnTo>
                    <a:pt x="20" y="44"/>
                  </a:lnTo>
                  <a:lnTo>
                    <a:pt x="14" y="52"/>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30" name="Freeform 67"/>
            <p:cNvSpPr/>
            <p:nvPr/>
          </p:nvSpPr>
          <p:spPr bwMode="auto">
            <a:xfrm>
              <a:off x="6176963" y="5299957"/>
              <a:ext cx="290513" cy="133350"/>
            </a:xfrm>
            <a:custGeom>
              <a:avLst/>
              <a:gdLst/>
              <a:ahLst/>
              <a:cxnLst>
                <a:cxn ang="0">
                  <a:pos x="75" y="26"/>
                </a:cxn>
                <a:cxn ang="0">
                  <a:pos x="82" y="17"/>
                </a:cxn>
                <a:cxn ang="0">
                  <a:pos x="89" y="10"/>
                </a:cxn>
                <a:cxn ang="0">
                  <a:pos x="98" y="7"/>
                </a:cxn>
                <a:cxn ang="0">
                  <a:pos x="108" y="10"/>
                </a:cxn>
                <a:cxn ang="0">
                  <a:pos x="118" y="13"/>
                </a:cxn>
                <a:cxn ang="0">
                  <a:pos x="126" y="17"/>
                </a:cxn>
                <a:cxn ang="0">
                  <a:pos x="134" y="20"/>
                </a:cxn>
                <a:cxn ang="0">
                  <a:pos x="141" y="23"/>
                </a:cxn>
                <a:cxn ang="0">
                  <a:pos x="150" y="26"/>
                </a:cxn>
                <a:cxn ang="0">
                  <a:pos x="156" y="29"/>
                </a:cxn>
                <a:cxn ang="0">
                  <a:pos x="164" y="32"/>
                </a:cxn>
                <a:cxn ang="0">
                  <a:pos x="171" y="36"/>
                </a:cxn>
                <a:cxn ang="0">
                  <a:pos x="178" y="39"/>
                </a:cxn>
                <a:cxn ang="0">
                  <a:pos x="183" y="41"/>
                </a:cxn>
                <a:cxn ang="0">
                  <a:pos x="183" y="39"/>
                </a:cxn>
                <a:cxn ang="0">
                  <a:pos x="179" y="37"/>
                </a:cxn>
                <a:cxn ang="0">
                  <a:pos x="173" y="33"/>
                </a:cxn>
                <a:cxn ang="0">
                  <a:pos x="166" y="29"/>
                </a:cxn>
                <a:cxn ang="0">
                  <a:pos x="158" y="26"/>
                </a:cxn>
                <a:cxn ang="0">
                  <a:pos x="151" y="22"/>
                </a:cxn>
                <a:cxn ang="0">
                  <a:pos x="144" y="19"/>
                </a:cxn>
                <a:cxn ang="0">
                  <a:pos x="136" y="16"/>
                </a:cxn>
                <a:cxn ang="0">
                  <a:pos x="128" y="13"/>
                </a:cxn>
                <a:cxn ang="0">
                  <a:pos x="119" y="8"/>
                </a:cxn>
                <a:cxn ang="0">
                  <a:pos x="108" y="3"/>
                </a:cxn>
                <a:cxn ang="0">
                  <a:pos x="96" y="0"/>
                </a:cxn>
                <a:cxn ang="0">
                  <a:pos x="86" y="4"/>
                </a:cxn>
                <a:cxn ang="0">
                  <a:pos x="70" y="21"/>
                </a:cxn>
                <a:cxn ang="0">
                  <a:pos x="44" y="47"/>
                </a:cxn>
                <a:cxn ang="0">
                  <a:pos x="18" y="68"/>
                </a:cxn>
                <a:cxn ang="0">
                  <a:pos x="2" y="82"/>
                </a:cxn>
                <a:cxn ang="0">
                  <a:pos x="2" y="83"/>
                </a:cxn>
                <a:cxn ang="0">
                  <a:pos x="17" y="73"/>
                </a:cxn>
                <a:cxn ang="0">
                  <a:pos x="40" y="57"/>
                </a:cxn>
                <a:cxn ang="0">
                  <a:pos x="63" y="39"/>
                </a:cxn>
              </a:cxnLst>
              <a:rect l="0" t="0" r="r" b="b"/>
              <a:pathLst>
                <a:path w="183" h="84">
                  <a:moveTo>
                    <a:pt x="71" y="30"/>
                  </a:moveTo>
                  <a:lnTo>
                    <a:pt x="75" y="26"/>
                  </a:lnTo>
                  <a:lnTo>
                    <a:pt x="78" y="21"/>
                  </a:lnTo>
                  <a:lnTo>
                    <a:pt x="82" y="17"/>
                  </a:lnTo>
                  <a:lnTo>
                    <a:pt x="85" y="13"/>
                  </a:lnTo>
                  <a:lnTo>
                    <a:pt x="89" y="10"/>
                  </a:lnTo>
                  <a:lnTo>
                    <a:pt x="94" y="8"/>
                  </a:lnTo>
                  <a:lnTo>
                    <a:pt x="98" y="7"/>
                  </a:lnTo>
                  <a:lnTo>
                    <a:pt x="104" y="8"/>
                  </a:lnTo>
                  <a:lnTo>
                    <a:pt x="108" y="10"/>
                  </a:lnTo>
                  <a:lnTo>
                    <a:pt x="113" y="11"/>
                  </a:lnTo>
                  <a:lnTo>
                    <a:pt x="118" y="13"/>
                  </a:lnTo>
                  <a:lnTo>
                    <a:pt x="122" y="15"/>
                  </a:lnTo>
                  <a:lnTo>
                    <a:pt x="126" y="17"/>
                  </a:lnTo>
                  <a:lnTo>
                    <a:pt x="130" y="19"/>
                  </a:lnTo>
                  <a:lnTo>
                    <a:pt x="134" y="20"/>
                  </a:lnTo>
                  <a:lnTo>
                    <a:pt x="138" y="22"/>
                  </a:lnTo>
                  <a:lnTo>
                    <a:pt x="141" y="23"/>
                  </a:lnTo>
                  <a:lnTo>
                    <a:pt x="146" y="25"/>
                  </a:lnTo>
                  <a:lnTo>
                    <a:pt x="150" y="26"/>
                  </a:lnTo>
                  <a:lnTo>
                    <a:pt x="153" y="28"/>
                  </a:lnTo>
                  <a:lnTo>
                    <a:pt x="156" y="29"/>
                  </a:lnTo>
                  <a:lnTo>
                    <a:pt x="160" y="30"/>
                  </a:lnTo>
                  <a:lnTo>
                    <a:pt x="164" y="32"/>
                  </a:lnTo>
                  <a:lnTo>
                    <a:pt x="167" y="34"/>
                  </a:lnTo>
                  <a:lnTo>
                    <a:pt x="171" y="36"/>
                  </a:lnTo>
                  <a:lnTo>
                    <a:pt x="175" y="37"/>
                  </a:lnTo>
                  <a:lnTo>
                    <a:pt x="178" y="39"/>
                  </a:lnTo>
                  <a:lnTo>
                    <a:pt x="182" y="41"/>
                  </a:lnTo>
                  <a:lnTo>
                    <a:pt x="183" y="41"/>
                  </a:lnTo>
                  <a:lnTo>
                    <a:pt x="183" y="40"/>
                  </a:lnTo>
                  <a:lnTo>
                    <a:pt x="183" y="39"/>
                  </a:lnTo>
                  <a:lnTo>
                    <a:pt x="183" y="38"/>
                  </a:lnTo>
                  <a:lnTo>
                    <a:pt x="179" y="37"/>
                  </a:lnTo>
                  <a:lnTo>
                    <a:pt x="176" y="34"/>
                  </a:lnTo>
                  <a:lnTo>
                    <a:pt x="173" y="33"/>
                  </a:lnTo>
                  <a:lnTo>
                    <a:pt x="169" y="31"/>
                  </a:lnTo>
                  <a:lnTo>
                    <a:pt x="166" y="29"/>
                  </a:lnTo>
                  <a:lnTo>
                    <a:pt x="162" y="28"/>
                  </a:lnTo>
                  <a:lnTo>
                    <a:pt x="158" y="26"/>
                  </a:lnTo>
                  <a:lnTo>
                    <a:pt x="155" y="24"/>
                  </a:lnTo>
                  <a:lnTo>
                    <a:pt x="151" y="22"/>
                  </a:lnTo>
                  <a:lnTo>
                    <a:pt x="147" y="21"/>
                  </a:lnTo>
                  <a:lnTo>
                    <a:pt x="144" y="19"/>
                  </a:lnTo>
                  <a:lnTo>
                    <a:pt x="140" y="18"/>
                  </a:lnTo>
                  <a:lnTo>
                    <a:pt x="136" y="16"/>
                  </a:lnTo>
                  <a:lnTo>
                    <a:pt x="132" y="14"/>
                  </a:lnTo>
                  <a:lnTo>
                    <a:pt x="128" y="13"/>
                  </a:lnTo>
                  <a:lnTo>
                    <a:pt x="125" y="11"/>
                  </a:lnTo>
                  <a:lnTo>
                    <a:pt x="119" y="8"/>
                  </a:lnTo>
                  <a:lnTo>
                    <a:pt x="113" y="5"/>
                  </a:lnTo>
                  <a:lnTo>
                    <a:pt x="108" y="3"/>
                  </a:lnTo>
                  <a:lnTo>
                    <a:pt x="102" y="1"/>
                  </a:lnTo>
                  <a:lnTo>
                    <a:pt x="96" y="0"/>
                  </a:lnTo>
                  <a:lnTo>
                    <a:pt x="91" y="2"/>
                  </a:lnTo>
                  <a:lnTo>
                    <a:pt x="86" y="4"/>
                  </a:lnTo>
                  <a:lnTo>
                    <a:pt x="81" y="9"/>
                  </a:lnTo>
                  <a:lnTo>
                    <a:pt x="70" y="21"/>
                  </a:lnTo>
                  <a:lnTo>
                    <a:pt x="57" y="34"/>
                  </a:lnTo>
                  <a:lnTo>
                    <a:pt x="44" y="47"/>
                  </a:lnTo>
                  <a:lnTo>
                    <a:pt x="30" y="58"/>
                  </a:lnTo>
                  <a:lnTo>
                    <a:pt x="18" y="68"/>
                  </a:lnTo>
                  <a:lnTo>
                    <a:pt x="9" y="76"/>
                  </a:lnTo>
                  <a:lnTo>
                    <a:pt x="2" y="82"/>
                  </a:lnTo>
                  <a:lnTo>
                    <a:pt x="0" y="84"/>
                  </a:lnTo>
                  <a:lnTo>
                    <a:pt x="2" y="83"/>
                  </a:lnTo>
                  <a:lnTo>
                    <a:pt x="9" y="79"/>
                  </a:lnTo>
                  <a:lnTo>
                    <a:pt x="17" y="73"/>
                  </a:lnTo>
                  <a:lnTo>
                    <a:pt x="28" y="65"/>
                  </a:lnTo>
                  <a:lnTo>
                    <a:pt x="40" y="57"/>
                  </a:lnTo>
                  <a:lnTo>
                    <a:pt x="52" y="48"/>
                  </a:lnTo>
                  <a:lnTo>
                    <a:pt x="63" y="39"/>
                  </a:lnTo>
                  <a:lnTo>
                    <a:pt x="71" y="3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31" name="Freeform 68"/>
            <p:cNvSpPr/>
            <p:nvPr/>
          </p:nvSpPr>
          <p:spPr bwMode="auto">
            <a:xfrm>
              <a:off x="6116638" y="5460294"/>
              <a:ext cx="192088" cy="79375"/>
            </a:xfrm>
            <a:custGeom>
              <a:avLst/>
              <a:gdLst/>
              <a:ahLst/>
              <a:cxnLst>
                <a:cxn ang="0">
                  <a:pos x="56" y="50"/>
                </a:cxn>
                <a:cxn ang="0">
                  <a:pos x="61" y="48"/>
                </a:cxn>
                <a:cxn ang="0">
                  <a:pos x="66" y="47"/>
                </a:cxn>
                <a:cxn ang="0">
                  <a:pos x="70" y="45"/>
                </a:cxn>
                <a:cxn ang="0">
                  <a:pos x="75" y="43"/>
                </a:cxn>
                <a:cxn ang="0">
                  <a:pos x="79" y="40"/>
                </a:cxn>
                <a:cxn ang="0">
                  <a:pos x="84" y="38"/>
                </a:cxn>
                <a:cxn ang="0">
                  <a:pos x="88" y="35"/>
                </a:cxn>
                <a:cxn ang="0">
                  <a:pos x="92" y="33"/>
                </a:cxn>
                <a:cxn ang="0">
                  <a:pos x="96" y="31"/>
                </a:cxn>
                <a:cxn ang="0">
                  <a:pos x="99" y="28"/>
                </a:cxn>
                <a:cxn ang="0">
                  <a:pos x="103" y="24"/>
                </a:cxn>
                <a:cxn ang="0">
                  <a:pos x="107" y="21"/>
                </a:cxn>
                <a:cxn ang="0">
                  <a:pos x="110" y="18"/>
                </a:cxn>
                <a:cxn ang="0">
                  <a:pos x="113" y="15"/>
                </a:cxn>
                <a:cxn ang="0">
                  <a:pos x="117" y="11"/>
                </a:cxn>
                <a:cxn ang="0">
                  <a:pos x="120" y="7"/>
                </a:cxn>
                <a:cxn ang="0">
                  <a:pos x="121" y="5"/>
                </a:cxn>
                <a:cxn ang="0">
                  <a:pos x="120" y="2"/>
                </a:cxn>
                <a:cxn ang="0">
                  <a:pos x="118" y="0"/>
                </a:cxn>
                <a:cxn ang="0">
                  <a:pos x="116" y="1"/>
                </a:cxn>
                <a:cxn ang="0">
                  <a:pos x="109" y="4"/>
                </a:cxn>
                <a:cxn ang="0">
                  <a:pos x="102" y="7"/>
                </a:cxn>
                <a:cxn ang="0">
                  <a:pos x="96" y="10"/>
                </a:cxn>
                <a:cxn ang="0">
                  <a:pos x="89" y="13"/>
                </a:cxn>
                <a:cxn ang="0">
                  <a:pos x="83" y="16"/>
                </a:cxn>
                <a:cxn ang="0">
                  <a:pos x="76" y="19"/>
                </a:cxn>
                <a:cxn ang="0">
                  <a:pos x="70" y="23"/>
                </a:cxn>
                <a:cxn ang="0">
                  <a:pos x="64" y="27"/>
                </a:cxn>
                <a:cxn ang="0">
                  <a:pos x="53" y="34"/>
                </a:cxn>
                <a:cxn ang="0">
                  <a:pos x="43" y="36"/>
                </a:cxn>
                <a:cxn ang="0">
                  <a:pos x="32" y="35"/>
                </a:cxn>
                <a:cxn ang="0">
                  <a:pos x="22" y="33"/>
                </a:cxn>
                <a:cxn ang="0">
                  <a:pos x="13" y="30"/>
                </a:cxn>
                <a:cxn ang="0">
                  <a:pos x="6" y="27"/>
                </a:cxn>
                <a:cxn ang="0">
                  <a:pos x="2" y="24"/>
                </a:cxn>
                <a:cxn ang="0">
                  <a:pos x="0" y="23"/>
                </a:cxn>
                <a:cxn ang="0">
                  <a:pos x="2" y="24"/>
                </a:cxn>
                <a:cxn ang="0">
                  <a:pos x="6" y="27"/>
                </a:cxn>
                <a:cxn ang="0">
                  <a:pos x="11" y="32"/>
                </a:cxn>
                <a:cxn ang="0">
                  <a:pos x="20" y="38"/>
                </a:cxn>
                <a:cxn ang="0">
                  <a:pos x="28" y="43"/>
                </a:cxn>
                <a:cxn ang="0">
                  <a:pos x="38" y="47"/>
                </a:cxn>
                <a:cxn ang="0">
                  <a:pos x="47" y="50"/>
                </a:cxn>
                <a:cxn ang="0">
                  <a:pos x="56" y="50"/>
                </a:cxn>
              </a:cxnLst>
              <a:rect l="0" t="0" r="r" b="b"/>
              <a:pathLst>
                <a:path w="121" h="50">
                  <a:moveTo>
                    <a:pt x="56" y="50"/>
                  </a:moveTo>
                  <a:lnTo>
                    <a:pt x="61" y="48"/>
                  </a:lnTo>
                  <a:lnTo>
                    <a:pt x="66" y="47"/>
                  </a:lnTo>
                  <a:lnTo>
                    <a:pt x="70" y="45"/>
                  </a:lnTo>
                  <a:lnTo>
                    <a:pt x="75" y="43"/>
                  </a:lnTo>
                  <a:lnTo>
                    <a:pt x="79" y="40"/>
                  </a:lnTo>
                  <a:lnTo>
                    <a:pt x="84" y="38"/>
                  </a:lnTo>
                  <a:lnTo>
                    <a:pt x="88" y="35"/>
                  </a:lnTo>
                  <a:lnTo>
                    <a:pt x="92" y="33"/>
                  </a:lnTo>
                  <a:lnTo>
                    <a:pt x="96" y="31"/>
                  </a:lnTo>
                  <a:lnTo>
                    <a:pt x="99" y="28"/>
                  </a:lnTo>
                  <a:lnTo>
                    <a:pt x="103" y="24"/>
                  </a:lnTo>
                  <a:lnTo>
                    <a:pt x="107" y="21"/>
                  </a:lnTo>
                  <a:lnTo>
                    <a:pt x="110" y="18"/>
                  </a:lnTo>
                  <a:lnTo>
                    <a:pt x="113" y="15"/>
                  </a:lnTo>
                  <a:lnTo>
                    <a:pt x="117" y="11"/>
                  </a:lnTo>
                  <a:lnTo>
                    <a:pt x="120" y="7"/>
                  </a:lnTo>
                  <a:lnTo>
                    <a:pt x="121" y="5"/>
                  </a:lnTo>
                  <a:lnTo>
                    <a:pt x="120" y="2"/>
                  </a:lnTo>
                  <a:lnTo>
                    <a:pt x="118" y="0"/>
                  </a:lnTo>
                  <a:lnTo>
                    <a:pt x="116" y="1"/>
                  </a:lnTo>
                  <a:lnTo>
                    <a:pt x="109" y="4"/>
                  </a:lnTo>
                  <a:lnTo>
                    <a:pt x="102" y="7"/>
                  </a:lnTo>
                  <a:lnTo>
                    <a:pt x="96" y="10"/>
                  </a:lnTo>
                  <a:lnTo>
                    <a:pt x="89" y="13"/>
                  </a:lnTo>
                  <a:lnTo>
                    <a:pt x="83" y="16"/>
                  </a:lnTo>
                  <a:lnTo>
                    <a:pt x="76" y="19"/>
                  </a:lnTo>
                  <a:lnTo>
                    <a:pt x="70" y="23"/>
                  </a:lnTo>
                  <a:lnTo>
                    <a:pt x="64" y="27"/>
                  </a:lnTo>
                  <a:lnTo>
                    <a:pt x="53" y="34"/>
                  </a:lnTo>
                  <a:lnTo>
                    <a:pt x="43" y="36"/>
                  </a:lnTo>
                  <a:lnTo>
                    <a:pt x="32" y="35"/>
                  </a:lnTo>
                  <a:lnTo>
                    <a:pt x="22" y="33"/>
                  </a:lnTo>
                  <a:lnTo>
                    <a:pt x="13" y="30"/>
                  </a:lnTo>
                  <a:lnTo>
                    <a:pt x="6" y="27"/>
                  </a:lnTo>
                  <a:lnTo>
                    <a:pt x="2" y="24"/>
                  </a:lnTo>
                  <a:lnTo>
                    <a:pt x="0" y="23"/>
                  </a:lnTo>
                  <a:lnTo>
                    <a:pt x="2" y="24"/>
                  </a:lnTo>
                  <a:lnTo>
                    <a:pt x="6" y="27"/>
                  </a:lnTo>
                  <a:lnTo>
                    <a:pt x="11" y="32"/>
                  </a:lnTo>
                  <a:lnTo>
                    <a:pt x="20" y="38"/>
                  </a:lnTo>
                  <a:lnTo>
                    <a:pt x="28" y="43"/>
                  </a:lnTo>
                  <a:lnTo>
                    <a:pt x="38" y="47"/>
                  </a:lnTo>
                  <a:lnTo>
                    <a:pt x="47" y="50"/>
                  </a:lnTo>
                  <a:lnTo>
                    <a:pt x="56" y="5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32" name="Freeform 69"/>
            <p:cNvSpPr/>
            <p:nvPr/>
          </p:nvSpPr>
          <p:spPr bwMode="auto">
            <a:xfrm>
              <a:off x="6242051" y="5509507"/>
              <a:ext cx="79375" cy="23813"/>
            </a:xfrm>
            <a:custGeom>
              <a:avLst/>
              <a:gdLst/>
              <a:ahLst/>
              <a:cxnLst>
                <a:cxn ang="0">
                  <a:pos x="49" y="15"/>
                </a:cxn>
                <a:cxn ang="0">
                  <a:pos x="49" y="14"/>
                </a:cxn>
                <a:cxn ang="0">
                  <a:pos x="50" y="13"/>
                </a:cxn>
                <a:cxn ang="0">
                  <a:pos x="50" y="13"/>
                </a:cxn>
                <a:cxn ang="0">
                  <a:pos x="49" y="12"/>
                </a:cxn>
                <a:cxn ang="0">
                  <a:pos x="42" y="11"/>
                </a:cxn>
                <a:cxn ang="0">
                  <a:pos x="35" y="9"/>
                </a:cxn>
                <a:cxn ang="0">
                  <a:pos x="27" y="8"/>
                </a:cxn>
                <a:cxn ang="0">
                  <a:pos x="19" y="5"/>
                </a:cxn>
                <a:cxn ang="0">
                  <a:pos x="12" y="4"/>
                </a:cxn>
                <a:cxn ang="0">
                  <a:pos x="6" y="2"/>
                </a:cxn>
                <a:cxn ang="0">
                  <a:pos x="2" y="1"/>
                </a:cxn>
                <a:cxn ang="0">
                  <a:pos x="0" y="0"/>
                </a:cxn>
                <a:cxn ang="0">
                  <a:pos x="0" y="1"/>
                </a:cxn>
                <a:cxn ang="0">
                  <a:pos x="2" y="3"/>
                </a:cxn>
                <a:cxn ang="0">
                  <a:pos x="3" y="5"/>
                </a:cxn>
                <a:cxn ang="0">
                  <a:pos x="7" y="8"/>
                </a:cxn>
                <a:cxn ang="0">
                  <a:pos x="13" y="11"/>
                </a:cxn>
                <a:cxn ang="0">
                  <a:pos x="22" y="13"/>
                </a:cxn>
                <a:cxn ang="0">
                  <a:pos x="33" y="15"/>
                </a:cxn>
                <a:cxn ang="0">
                  <a:pos x="49" y="15"/>
                </a:cxn>
              </a:cxnLst>
              <a:rect l="0" t="0" r="r" b="b"/>
              <a:pathLst>
                <a:path w="50" h="15">
                  <a:moveTo>
                    <a:pt x="49" y="15"/>
                  </a:moveTo>
                  <a:lnTo>
                    <a:pt x="49" y="14"/>
                  </a:lnTo>
                  <a:lnTo>
                    <a:pt x="50" y="13"/>
                  </a:lnTo>
                  <a:lnTo>
                    <a:pt x="50" y="13"/>
                  </a:lnTo>
                  <a:lnTo>
                    <a:pt x="49" y="12"/>
                  </a:lnTo>
                  <a:lnTo>
                    <a:pt x="42" y="11"/>
                  </a:lnTo>
                  <a:lnTo>
                    <a:pt x="35" y="9"/>
                  </a:lnTo>
                  <a:lnTo>
                    <a:pt x="27" y="8"/>
                  </a:lnTo>
                  <a:lnTo>
                    <a:pt x="19" y="5"/>
                  </a:lnTo>
                  <a:lnTo>
                    <a:pt x="12" y="4"/>
                  </a:lnTo>
                  <a:lnTo>
                    <a:pt x="6" y="2"/>
                  </a:lnTo>
                  <a:lnTo>
                    <a:pt x="2" y="1"/>
                  </a:lnTo>
                  <a:lnTo>
                    <a:pt x="0" y="0"/>
                  </a:lnTo>
                  <a:lnTo>
                    <a:pt x="0" y="1"/>
                  </a:lnTo>
                  <a:lnTo>
                    <a:pt x="2" y="3"/>
                  </a:lnTo>
                  <a:lnTo>
                    <a:pt x="3" y="5"/>
                  </a:lnTo>
                  <a:lnTo>
                    <a:pt x="7" y="8"/>
                  </a:lnTo>
                  <a:lnTo>
                    <a:pt x="13" y="11"/>
                  </a:lnTo>
                  <a:lnTo>
                    <a:pt x="22" y="13"/>
                  </a:lnTo>
                  <a:lnTo>
                    <a:pt x="33" y="15"/>
                  </a:lnTo>
                  <a:lnTo>
                    <a:pt x="49" y="15"/>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33" name="Freeform 70"/>
            <p:cNvSpPr/>
            <p:nvPr/>
          </p:nvSpPr>
          <p:spPr bwMode="auto">
            <a:xfrm>
              <a:off x="5294313" y="4377619"/>
              <a:ext cx="465138" cy="393700"/>
            </a:xfrm>
            <a:custGeom>
              <a:avLst/>
              <a:gdLst/>
              <a:ahLst/>
              <a:cxnLst>
                <a:cxn ang="0">
                  <a:pos x="291" y="14"/>
                </a:cxn>
                <a:cxn ang="0">
                  <a:pos x="282" y="38"/>
                </a:cxn>
                <a:cxn ang="0">
                  <a:pos x="269" y="59"/>
                </a:cxn>
                <a:cxn ang="0">
                  <a:pos x="253" y="77"/>
                </a:cxn>
                <a:cxn ang="0">
                  <a:pos x="234" y="94"/>
                </a:cxn>
                <a:cxn ang="0">
                  <a:pos x="213" y="109"/>
                </a:cxn>
                <a:cxn ang="0">
                  <a:pos x="191" y="121"/>
                </a:cxn>
                <a:cxn ang="0">
                  <a:pos x="167" y="133"/>
                </a:cxn>
                <a:cxn ang="0">
                  <a:pos x="145" y="143"/>
                </a:cxn>
                <a:cxn ang="0">
                  <a:pos x="124" y="153"/>
                </a:cxn>
                <a:cxn ang="0">
                  <a:pos x="102" y="164"/>
                </a:cxn>
                <a:cxn ang="0">
                  <a:pos x="82" y="176"/>
                </a:cxn>
                <a:cxn ang="0">
                  <a:pos x="62" y="188"/>
                </a:cxn>
                <a:cxn ang="0">
                  <a:pos x="42" y="202"/>
                </a:cxn>
                <a:cxn ang="0">
                  <a:pos x="24" y="218"/>
                </a:cxn>
                <a:cxn ang="0">
                  <a:pos x="8" y="235"/>
                </a:cxn>
                <a:cxn ang="0">
                  <a:pos x="0" y="247"/>
                </a:cxn>
                <a:cxn ang="0">
                  <a:pos x="3" y="248"/>
                </a:cxn>
                <a:cxn ang="0">
                  <a:pos x="14" y="239"/>
                </a:cxn>
                <a:cxn ang="0">
                  <a:pos x="35" y="222"/>
                </a:cxn>
                <a:cxn ang="0">
                  <a:pos x="56" y="206"/>
                </a:cxn>
                <a:cxn ang="0">
                  <a:pos x="78" y="192"/>
                </a:cxn>
                <a:cxn ang="0">
                  <a:pos x="94" y="181"/>
                </a:cxn>
                <a:cxn ang="0">
                  <a:pos x="106" y="174"/>
                </a:cxn>
                <a:cxn ang="0">
                  <a:pos x="118" y="168"/>
                </a:cxn>
                <a:cxn ang="0">
                  <a:pos x="130" y="162"/>
                </a:cxn>
                <a:cxn ang="0">
                  <a:pos x="142" y="156"/>
                </a:cxn>
                <a:cxn ang="0">
                  <a:pos x="154" y="151"/>
                </a:cxn>
                <a:cxn ang="0">
                  <a:pos x="166" y="144"/>
                </a:cxn>
                <a:cxn ang="0">
                  <a:pos x="178" y="138"/>
                </a:cxn>
                <a:cxn ang="0">
                  <a:pos x="193" y="129"/>
                </a:cxn>
                <a:cxn ang="0">
                  <a:pos x="213" y="117"/>
                </a:cxn>
                <a:cxn ang="0">
                  <a:pos x="231" y="104"/>
                </a:cxn>
                <a:cxn ang="0">
                  <a:pos x="249" y="89"/>
                </a:cxn>
                <a:cxn ang="0">
                  <a:pos x="264" y="72"/>
                </a:cxn>
                <a:cxn ang="0">
                  <a:pos x="276" y="54"/>
                </a:cxn>
                <a:cxn ang="0">
                  <a:pos x="285" y="34"/>
                </a:cxn>
                <a:cxn ang="0">
                  <a:pos x="291" y="12"/>
                </a:cxn>
                <a:cxn ang="0">
                  <a:pos x="293" y="0"/>
                </a:cxn>
                <a:cxn ang="0">
                  <a:pos x="293" y="0"/>
                </a:cxn>
                <a:cxn ang="0">
                  <a:pos x="293" y="0"/>
                </a:cxn>
              </a:cxnLst>
              <a:rect l="0" t="0" r="r" b="b"/>
              <a:pathLst>
                <a:path w="293" h="248">
                  <a:moveTo>
                    <a:pt x="293" y="0"/>
                  </a:moveTo>
                  <a:lnTo>
                    <a:pt x="291" y="14"/>
                  </a:lnTo>
                  <a:lnTo>
                    <a:pt x="287" y="26"/>
                  </a:lnTo>
                  <a:lnTo>
                    <a:pt x="282" y="38"/>
                  </a:lnTo>
                  <a:lnTo>
                    <a:pt x="276" y="49"/>
                  </a:lnTo>
                  <a:lnTo>
                    <a:pt x="269" y="59"/>
                  </a:lnTo>
                  <a:lnTo>
                    <a:pt x="262" y="68"/>
                  </a:lnTo>
                  <a:lnTo>
                    <a:pt x="253" y="77"/>
                  </a:lnTo>
                  <a:lnTo>
                    <a:pt x="244" y="86"/>
                  </a:lnTo>
                  <a:lnTo>
                    <a:pt x="234" y="94"/>
                  </a:lnTo>
                  <a:lnTo>
                    <a:pt x="224" y="102"/>
                  </a:lnTo>
                  <a:lnTo>
                    <a:pt x="213" y="109"/>
                  </a:lnTo>
                  <a:lnTo>
                    <a:pt x="202" y="115"/>
                  </a:lnTo>
                  <a:lnTo>
                    <a:pt x="191" y="121"/>
                  </a:lnTo>
                  <a:lnTo>
                    <a:pt x="179" y="127"/>
                  </a:lnTo>
                  <a:lnTo>
                    <a:pt x="167" y="133"/>
                  </a:lnTo>
                  <a:lnTo>
                    <a:pt x="156" y="138"/>
                  </a:lnTo>
                  <a:lnTo>
                    <a:pt x="145" y="143"/>
                  </a:lnTo>
                  <a:lnTo>
                    <a:pt x="134" y="148"/>
                  </a:lnTo>
                  <a:lnTo>
                    <a:pt x="124" y="153"/>
                  </a:lnTo>
                  <a:lnTo>
                    <a:pt x="113" y="159"/>
                  </a:lnTo>
                  <a:lnTo>
                    <a:pt x="102" y="164"/>
                  </a:lnTo>
                  <a:lnTo>
                    <a:pt x="92" y="170"/>
                  </a:lnTo>
                  <a:lnTo>
                    <a:pt x="82" y="176"/>
                  </a:lnTo>
                  <a:lnTo>
                    <a:pt x="71" y="182"/>
                  </a:lnTo>
                  <a:lnTo>
                    <a:pt x="62" y="188"/>
                  </a:lnTo>
                  <a:lnTo>
                    <a:pt x="52" y="195"/>
                  </a:lnTo>
                  <a:lnTo>
                    <a:pt x="42" y="202"/>
                  </a:lnTo>
                  <a:lnTo>
                    <a:pt x="33" y="210"/>
                  </a:lnTo>
                  <a:lnTo>
                    <a:pt x="24" y="218"/>
                  </a:lnTo>
                  <a:lnTo>
                    <a:pt x="16" y="226"/>
                  </a:lnTo>
                  <a:lnTo>
                    <a:pt x="8" y="235"/>
                  </a:lnTo>
                  <a:lnTo>
                    <a:pt x="1" y="244"/>
                  </a:lnTo>
                  <a:lnTo>
                    <a:pt x="0" y="247"/>
                  </a:lnTo>
                  <a:lnTo>
                    <a:pt x="1" y="248"/>
                  </a:lnTo>
                  <a:lnTo>
                    <a:pt x="3" y="248"/>
                  </a:lnTo>
                  <a:lnTo>
                    <a:pt x="5" y="248"/>
                  </a:lnTo>
                  <a:lnTo>
                    <a:pt x="14" y="239"/>
                  </a:lnTo>
                  <a:lnTo>
                    <a:pt x="25" y="230"/>
                  </a:lnTo>
                  <a:lnTo>
                    <a:pt x="35" y="222"/>
                  </a:lnTo>
                  <a:lnTo>
                    <a:pt x="45" y="214"/>
                  </a:lnTo>
                  <a:lnTo>
                    <a:pt x="56" y="206"/>
                  </a:lnTo>
                  <a:lnTo>
                    <a:pt x="67" y="199"/>
                  </a:lnTo>
                  <a:lnTo>
                    <a:pt x="78" y="192"/>
                  </a:lnTo>
                  <a:lnTo>
                    <a:pt x="89" y="184"/>
                  </a:lnTo>
                  <a:lnTo>
                    <a:pt x="94" y="181"/>
                  </a:lnTo>
                  <a:lnTo>
                    <a:pt x="100" y="178"/>
                  </a:lnTo>
                  <a:lnTo>
                    <a:pt x="106" y="174"/>
                  </a:lnTo>
                  <a:lnTo>
                    <a:pt x="112" y="171"/>
                  </a:lnTo>
                  <a:lnTo>
                    <a:pt x="118" y="168"/>
                  </a:lnTo>
                  <a:lnTo>
                    <a:pt x="124" y="165"/>
                  </a:lnTo>
                  <a:lnTo>
                    <a:pt x="130" y="162"/>
                  </a:lnTo>
                  <a:lnTo>
                    <a:pt x="136" y="159"/>
                  </a:lnTo>
                  <a:lnTo>
                    <a:pt x="142" y="156"/>
                  </a:lnTo>
                  <a:lnTo>
                    <a:pt x="148" y="153"/>
                  </a:lnTo>
                  <a:lnTo>
                    <a:pt x="154" y="151"/>
                  </a:lnTo>
                  <a:lnTo>
                    <a:pt x="160" y="147"/>
                  </a:lnTo>
                  <a:lnTo>
                    <a:pt x="166" y="144"/>
                  </a:lnTo>
                  <a:lnTo>
                    <a:pt x="172" y="141"/>
                  </a:lnTo>
                  <a:lnTo>
                    <a:pt x="178" y="138"/>
                  </a:lnTo>
                  <a:lnTo>
                    <a:pt x="184" y="135"/>
                  </a:lnTo>
                  <a:lnTo>
                    <a:pt x="193" y="129"/>
                  </a:lnTo>
                  <a:lnTo>
                    <a:pt x="203" y="123"/>
                  </a:lnTo>
                  <a:lnTo>
                    <a:pt x="213" y="117"/>
                  </a:lnTo>
                  <a:lnTo>
                    <a:pt x="222" y="111"/>
                  </a:lnTo>
                  <a:lnTo>
                    <a:pt x="231" y="104"/>
                  </a:lnTo>
                  <a:lnTo>
                    <a:pt x="240" y="96"/>
                  </a:lnTo>
                  <a:lnTo>
                    <a:pt x="249" y="89"/>
                  </a:lnTo>
                  <a:lnTo>
                    <a:pt x="256" y="81"/>
                  </a:lnTo>
                  <a:lnTo>
                    <a:pt x="264" y="72"/>
                  </a:lnTo>
                  <a:lnTo>
                    <a:pt x="270" y="64"/>
                  </a:lnTo>
                  <a:lnTo>
                    <a:pt x="276" y="54"/>
                  </a:lnTo>
                  <a:lnTo>
                    <a:pt x="281" y="45"/>
                  </a:lnTo>
                  <a:lnTo>
                    <a:pt x="285" y="34"/>
                  </a:lnTo>
                  <a:lnTo>
                    <a:pt x="289" y="23"/>
                  </a:lnTo>
                  <a:lnTo>
                    <a:pt x="291" y="12"/>
                  </a:lnTo>
                  <a:lnTo>
                    <a:pt x="293" y="0"/>
                  </a:lnTo>
                  <a:lnTo>
                    <a:pt x="293" y="0"/>
                  </a:lnTo>
                  <a:lnTo>
                    <a:pt x="293" y="0"/>
                  </a:lnTo>
                  <a:lnTo>
                    <a:pt x="293" y="0"/>
                  </a:lnTo>
                  <a:lnTo>
                    <a:pt x="293" y="0"/>
                  </a:lnTo>
                  <a:lnTo>
                    <a:pt x="293"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34" name="Freeform 71"/>
            <p:cNvSpPr/>
            <p:nvPr/>
          </p:nvSpPr>
          <p:spPr bwMode="auto">
            <a:xfrm>
              <a:off x="5743576" y="4056944"/>
              <a:ext cx="138113" cy="314325"/>
            </a:xfrm>
            <a:custGeom>
              <a:avLst/>
              <a:gdLst/>
              <a:ahLst/>
              <a:cxnLst>
                <a:cxn ang="0">
                  <a:pos x="6" y="198"/>
                </a:cxn>
                <a:cxn ang="0">
                  <a:pos x="8" y="185"/>
                </a:cxn>
                <a:cxn ang="0">
                  <a:pos x="9" y="171"/>
                </a:cxn>
                <a:cxn ang="0">
                  <a:pos x="10" y="157"/>
                </a:cxn>
                <a:cxn ang="0">
                  <a:pos x="10" y="144"/>
                </a:cxn>
                <a:cxn ang="0">
                  <a:pos x="9" y="126"/>
                </a:cxn>
                <a:cxn ang="0">
                  <a:pos x="8" y="109"/>
                </a:cxn>
                <a:cxn ang="0">
                  <a:pos x="8" y="92"/>
                </a:cxn>
                <a:cxn ang="0">
                  <a:pos x="9" y="75"/>
                </a:cxn>
                <a:cxn ang="0">
                  <a:pos x="12" y="62"/>
                </a:cxn>
                <a:cxn ang="0">
                  <a:pos x="17" y="49"/>
                </a:cxn>
                <a:cxn ang="0">
                  <a:pos x="25" y="38"/>
                </a:cxn>
                <a:cxn ang="0">
                  <a:pos x="35" y="27"/>
                </a:cxn>
                <a:cxn ang="0">
                  <a:pos x="46" y="18"/>
                </a:cxn>
                <a:cxn ang="0">
                  <a:pos x="58" y="11"/>
                </a:cxn>
                <a:cxn ang="0">
                  <a:pos x="72" y="6"/>
                </a:cxn>
                <a:cxn ang="0">
                  <a:pos x="85" y="4"/>
                </a:cxn>
                <a:cxn ang="0">
                  <a:pos x="86" y="3"/>
                </a:cxn>
                <a:cxn ang="0">
                  <a:pos x="87" y="2"/>
                </a:cxn>
                <a:cxn ang="0">
                  <a:pos x="87" y="0"/>
                </a:cxn>
                <a:cxn ang="0">
                  <a:pos x="86" y="0"/>
                </a:cxn>
                <a:cxn ang="0">
                  <a:pos x="72" y="0"/>
                </a:cxn>
                <a:cxn ang="0">
                  <a:pos x="59" y="2"/>
                </a:cxn>
                <a:cxn ang="0">
                  <a:pos x="47" y="7"/>
                </a:cxn>
                <a:cxn ang="0">
                  <a:pos x="35" y="15"/>
                </a:cxn>
                <a:cxn ang="0">
                  <a:pos x="25" y="23"/>
                </a:cxn>
                <a:cxn ang="0">
                  <a:pos x="16" y="34"/>
                </a:cxn>
                <a:cxn ang="0">
                  <a:pos x="9" y="45"/>
                </a:cxn>
                <a:cxn ang="0">
                  <a:pos x="4" y="57"/>
                </a:cxn>
                <a:cxn ang="0">
                  <a:pos x="0" y="73"/>
                </a:cxn>
                <a:cxn ang="0">
                  <a:pos x="1" y="90"/>
                </a:cxn>
                <a:cxn ang="0">
                  <a:pos x="3" y="107"/>
                </a:cxn>
                <a:cxn ang="0">
                  <a:pos x="5" y="124"/>
                </a:cxn>
                <a:cxn ang="0">
                  <a:pos x="6" y="132"/>
                </a:cxn>
                <a:cxn ang="0">
                  <a:pos x="7" y="140"/>
                </a:cxn>
                <a:cxn ang="0">
                  <a:pos x="8" y="149"/>
                </a:cxn>
                <a:cxn ang="0">
                  <a:pos x="9" y="157"/>
                </a:cxn>
                <a:cxn ang="0">
                  <a:pos x="9" y="167"/>
                </a:cxn>
                <a:cxn ang="0">
                  <a:pos x="8" y="178"/>
                </a:cxn>
                <a:cxn ang="0">
                  <a:pos x="7" y="188"/>
                </a:cxn>
                <a:cxn ang="0">
                  <a:pos x="6" y="198"/>
                </a:cxn>
                <a:cxn ang="0">
                  <a:pos x="6" y="198"/>
                </a:cxn>
                <a:cxn ang="0">
                  <a:pos x="6" y="198"/>
                </a:cxn>
                <a:cxn ang="0">
                  <a:pos x="6" y="198"/>
                </a:cxn>
                <a:cxn ang="0">
                  <a:pos x="6" y="198"/>
                </a:cxn>
                <a:cxn ang="0">
                  <a:pos x="6" y="198"/>
                </a:cxn>
              </a:cxnLst>
              <a:rect l="0" t="0" r="r" b="b"/>
              <a:pathLst>
                <a:path w="87" h="198">
                  <a:moveTo>
                    <a:pt x="6" y="198"/>
                  </a:moveTo>
                  <a:lnTo>
                    <a:pt x="8" y="185"/>
                  </a:lnTo>
                  <a:lnTo>
                    <a:pt x="9" y="171"/>
                  </a:lnTo>
                  <a:lnTo>
                    <a:pt x="10" y="157"/>
                  </a:lnTo>
                  <a:lnTo>
                    <a:pt x="10" y="144"/>
                  </a:lnTo>
                  <a:lnTo>
                    <a:pt x="9" y="126"/>
                  </a:lnTo>
                  <a:lnTo>
                    <a:pt x="8" y="109"/>
                  </a:lnTo>
                  <a:lnTo>
                    <a:pt x="8" y="92"/>
                  </a:lnTo>
                  <a:lnTo>
                    <a:pt x="9" y="75"/>
                  </a:lnTo>
                  <a:lnTo>
                    <a:pt x="12" y="62"/>
                  </a:lnTo>
                  <a:lnTo>
                    <a:pt x="17" y="49"/>
                  </a:lnTo>
                  <a:lnTo>
                    <a:pt x="25" y="38"/>
                  </a:lnTo>
                  <a:lnTo>
                    <a:pt x="35" y="27"/>
                  </a:lnTo>
                  <a:lnTo>
                    <a:pt x="46" y="18"/>
                  </a:lnTo>
                  <a:lnTo>
                    <a:pt x="58" y="11"/>
                  </a:lnTo>
                  <a:lnTo>
                    <a:pt x="72" y="6"/>
                  </a:lnTo>
                  <a:lnTo>
                    <a:pt x="85" y="4"/>
                  </a:lnTo>
                  <a:lnTo>
                    <a:pt x="86" y="3"/>
                  </a:lnTo>
                  <a:lnTo>
                    <a:pt x="87" y="2"/>
                  </a:lnTo>
                  <a:lnTo>
                    <a:pt x="87" y="0"/>
                  </a:lnTo>
                  <a:lnTo>
                    <a:pt x="86" y="0"/>
                  </a:lnTo>
                  <a:lnTo>
                    <a:pt x="72" y="0"/>
                  </a:lnTo>
                  <a:lnTo>
                    <a:pt x="59" y="2"/>
                  </a:lnTo>
                  <a:lnTo>
                    <a:pt x="47" y="7"/>
                  </a:lnTo>
                  <a:lnTo>
                    <a:pt x="35" y="15"/>
                  </a:lnTo>
                  <a:lnTo>
                    <a:pt x="25" y="23"/>
                  </a:lnTo>
                  <a:lnTo>
                    <a:pt x="16" y="34"/>
                  </a:lnTo>
                  <a:lnTo>
                    <a:pt x="9" y="45"/>
                  </a:lnTo>
                  <a:lnTo>
                    <a:pt x="4" y="57"/>
                  </a:lnTo>
                  <a:lnTo>
                    <a:pt x="0" y="73"/>
                  </a:lnTo>
                  <a:lnTo>
                    <a:pt x="1" y="90"/>
                  </a:lnTo>
                  <a:lnTo>
                    <a:pt x="3" y="107"/>
                  </a:lnTo>
                  <a:lnTo>
                    <a:pt x="5" y="124"/>
                  </a:lnTo>
                  <a:lnTo>
                    <a:pt x="6" y="132"/>
                  </a:lnTo>
                  <a:lnTo>
                    <a:pt x="7" y="140"/>
                  </a:lnTo>
                  <a:lnTo>
                    <a:pt x="8" y="149"/>
                  </a:lnTo>
                  <a:lnTo>
                    <a:pt x="9" y="157"/>
                  </a:lnTo>
                  <a:lnTo>
                    <a:pt x="9" y="167"/>
                  </a:lnTo>
                  <a:lnTo>
                    <a:pt x="8" y="178"/>
                  </a:lnTo>
                  <a:lnTo>
                    <a:pt x="7" y="188"/>
                  </a:lnTo>
                  <a:lnTo>
                    <a:pt x="6" y="198"/>
                  </a:lnTo>
                  <a:lnTo>
                    <a:pt x="6" y="198"/>
                  </a:lnTo>
                  <a:lnTo>
                    <a:pt x="6" y="198"/>
                  </a:lnTo>
                  <a:lnTo>
                    <a:pt x="6" y="198"/>
                  </a:lnTo>
                  <a:lnTo>
                    <a:pt x="6" y="198"/>
                  </a:lnTo>
                  <a:lnTo>
                    <a:pt x="6" y="198"/>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35" name="Freeform 72"/>
            <p:cNvSpPr/>
            <p:nvPr/>
          </p:nvSpPr>
          <p:spPr bwMode="auto">
            <a:xfrm>
              <a:off x="5872163" y="4053769"/>
              <a:ext cx="257175" cy="182563"/>
            </a:xfrm>
            <a:custGeom>
              <a:avLst/>
              <a:gdLst/>
              <a:ahLst/>
              <a:cxnLst>
                <a:cxn ang="0">
                  <a:pos x="7" y="6"/>
                </a:cxn>
                <a:cxn ang="0">
                  <a:pos x="21" y="4"/>
                </a:cxn>
                <a:cxn ang="0">
                  <a:pos x="36" y="3"/>
                </a:cxn>
                <a:cxn ang="0">
                  <a:pos x="52" y="4"/>
                </a:cxn>
                <a:cxn ang="0">
                  <a:pos x="66" y="7"/>
                </a:cxn>
                <a:cxn ang="0">
                  <a:pos x="81" y="11"/>
                </a:cxn>
                <a:cxn ang="0">
                  <a:pos x="95" y="17"/>
                </a:cxn>
                <a:cxn ang="0">
                  <a:pos x="108" y="24"/>
                </a:cxn>
                <a:cxn ang="0">
                  <a:pos x="119" y="32"/>
                </a:cxn>
                <a:cxn ang="0">
                  <a:pos x="129" y="41"/>
                </a:cxn>
                <a:cxn ang="0">
                  <a:pos x="137" y="51"/>
                </a:cxn>
                <a:cxn ang="0">
                  <a:pos x="145" y="61"/>
                </a:cxn>
                <a:cxn ang="0">
                  <a:pos x="153" y="78"/>
                </a:cxn>
                <a:cxn ang="0">
                  <a:pos x="158" y="102"/>
                </a:cxn>
                <a:cxn ang="0">
                  <a:pos x="160" y="115"/>
                </a:cxn>
                <a:cxn ang="0">
                  <a:pos x="162" y="114"/>
                </a:cxn>
                <a:cxn ang="0">
                  <a:pos x="161" y="101"/>
                </a:cxn>
                <a:cxn ang="0">
                  <a:pos x="156" y="76"/>
                </a:cxn>
                <a:cxn ang="0">
                  <a:pos x="149" y="58"/>
                </a:cxn>
                <a:cxn ang="0">
                  <a:pos x="141" y="46"/>
                </a:cxn>
                <a:cxn ang="0">
                  <a:pos x="131" y="35"/>
                </a:cxn>
                <a:cxn ang="0">
                  <a:pos x="120" y="26"/>
                </a:cxn>
                <a:cxn ang="0">
                  <a:pos x="108" y="18"/>
                </a:cxn>
                <a:cxn ang="0">
                  <a:pos x="95" y="11"/>
                </a:cxn>
                <a:cxn ang="0">
                  <a:pos x="81" y="6"/>
                </a:cxn>
                <a:cxn ang="0">
                  <a:pos x="66" y="2"/>
                </a:cxn>
                <a:cxn ang="0">
                  <a:pos x="51" y="0"/>
                </a:cxn>
                <a:cxn ang="0">
                  <a:pos x="36" y="0"/>
                </a:cxn>
                <a:cxn ang="0">
                  <a:pos x="21" y="2"/>
                </a:cxn>
                <a:cxn ang="0">
                  <a:pos x="7" y="5"/>
                </a:cxn>
                <a:cxn ang="0">
                  <a:pos x="0" y="8"/>
                </a:cxn>
                <a:cxn ang="0">
                  <a:pos x="0" y="8"/>
                </a:cxn>
                <a:cxn ang="0">
                  <a:pos x="0" y="8"/>
                </a:cxn>
              </a:cxnLst>
              <a:rect l="0" t="0" r="r" b="b"/>
              <a:pathLst>
                <a:path w="162" h="115">
                  <a:moveTo>
                    <a:pt x="0" y="8"/>
                  </a:moveTo>
                  <a:lnTo>
                    <a:pt x="7" y="6"/>
                  </a:lnTo>
                  <a:lnTo>
                    <a:pt x="14" y="4"/>
                  </a:lnTo>
                  <a:lnTo>
                    <a:pt x="21" y="4"/>
                  </a:lnTo>
                  <a:lnTo>
                    <a:pt x="28" y="3"/>
                  </a:lnTo>
                  <a:lnTo>
                    <a:pt x="36" y="3"/>
                  </a:lnTo>
                  <a:lnTo>
                    <a:pt x="44" y="3"/>
                  </a:lnTo>
                  <a:lnTo>
                    <a:pt x="52" y="4"/>
                  </a:lnTo>
                  <a:lnTo>
                    <a:pt x="59" y="5"/>
                  </a:lnTo>
                  <a:lnTo>
                    <a:pt x="66" y="7"/>
                  </a:lnTo>
                  <a:lnTo>
                    <a:pt x="73" y="9"/>
                  </a:lnTo>
                  <a:lnTo>
                    <a:pt x="81" y="11"/>
                  </a:lnTo>
                  <a:lnTo>
                    <a:pt x="88" y="14"/>
                  </a:lnTo>
                  <a:lnTo>
                    <a:pt x="95" y="17"/>
                  </a:lnTo>
                  <a:lnTo>
                    <a:pt x="102" y="20"/>
                  </a:lnTo>
                  <a:lnTo>
                    <a:pt x="108" y="24"/>
                  </a:lnTo>
                  <a:lnTo>
                    <a:pt x="114" y="28"/>
                  </a:lnTo>
                  <a:lnTo>
                    <a:pt x="119" y="32"/>
                  </a:lnTo>
                  <a:lnTo>
                    <a:pt x="124" y="36"/>
                  </a:lnTo>
                  <a:lnTo>
                    <a:pt x="129" y="41"/>
                  </a:lnTo>
                  <a:lnTo>
                    <a:pt x="133" y="46"/>
                  </a:lnTo>
                  <a:lnTo>
                    <a:pt x="137" y="51"/>
                  </a:lnTo>
                  <a:lnTo>
                    <a:pt x="141" y="56"/>
                  </a:lnTo>
                  <a:lnTo>
                    <a:pt x="145" y="61"/>
                  </a:lnTo>
                  <a:lnTo>
                    <a:pt x="148" y="67"/>
                  </a:lnTo>
                  <a:lnTo>
                    <a:pt x="153" y="78"/>
                  </a:lnTo>
                  <a:lnTo>
                    <a:pt x="156" y="90"/>
                  </a:lnTo>
                  <a:lnTo>
                    <a:pt x="158" y="102"/>
                  </a:lnTo>
                  <a:lnTo>
                    <a:pt x="160" y="114"/>
                  </a:lnTo>
                  <a:lnTo>
                    <a:pt x="160" y="115"/>
                  </a:lnTo>
                  <a:lnTo>
                    <a:pt x="161" y="115"/>
                  </a:lnTo>
                  <a:lnTo>
                    <a:pt x="162" y="114"/>
                  </a:lnTo>
                  <a:lnTo>
                    <a:pt x="162" y="113"/>
                  </a:lnTo>
                  <a:lnTo>
                    <a:pt x="161" y="101"/>
                  </a:lnTo>
                  <a:lnTo>
                    <a:pt x="159" y="88"/>
                  </a:lnTo>
                  <a:lnTo>
                    <a:pt x="156" y="76"/>
                  </a:lnTo>
                  <a:lnTo>
                    <a:pt x="152" y="64"/>
                  </a:lnTo>
                  <a:lnTo>
                    <a:pt x="149" y="58"/>
                  </a:lnTo>
                  <a:lnTo>
                    <a:pt x="145" y="51"/>
                  </a:lnTo>
                  <a:lnTo>
                    <a:pt x="141" y="46"/>
                  </a:lnTo>
                  <a:lnTo>
                    <a:pt x="136" y="40"/>
                  </a:lnTo>
                  <a:lnTo>
                    <a:pt x="131" y="35"/>
                  </a:lnTo>
                  <a:lnTo>
                    <a:pt x="125" y="31"/>
                  </a:lnTo>
                  <a:lnTo>
                    <a:pt x="120" y="26"/>
                  </a:lnTo>
                  <a:lnTo>
                    <a:pt x="114" y="22"/>
                  </a:lnTo>
                  <a:lnTo>
                    <a:pt x="108" y="18"/>
                  </a:lnTo>
                  <a:lnTo>
                    <a:pt x="102" y="14"/>
                  </a:lnTo>
                  <a:lnTo>
                    <a:pt x="95" y="11"/>
                  </a:lnTo>
                  <a:lnTo>
                    <a:pt x="88" y="8"/>
                  </a:lnTo>
                  <a:lnTo>
                    <a:pt x="81" y="6"/>
                  </a:lnTo>
                  <a:lnTo>
                    <a:pt x="73" y="4"/>
                  </a:lnTo>
                  <a:lnTo>
                    <a:pt x="66" y="2"/>
                  </a:lnTo>
                  <a:lnTo>
                    <a:pt x="58" y="1"/>
                  </a:lnTo>
                  <a:lnTo>
                    <a:pt x="51" y="0"/>
                  </a:lnTo>
                  <a:lnTo>
                    <a:pt x="43" y="0"/>
                  </a:lnTo>
                  <a:lnTo>
                    <a:pt x="36" y="0"/>
                  </a:lnTo>
                  <a:lnTo>
                    <a:pt x="28" y="1"/>
                  </a:lnTo>
                  <a:lnTo>
                    <a:pt x="21" y="2"/>
                  </a:lnTo>
                  <a:lnTo>
                    <a:pt x="14" y="4"/>
                  </a:lnTo>
                  <a:lnTo>
                    <a:pt x="7" y="5"/>
                  </a:lnTo>
                  <a:lnTo>
                    <a:pt x="0" y="8"/>
                  </a:lnTo>
                  <a:lnTo>
                    <a:pt x="0" y="8"/>
                  </a:lnTo>
                  <a:lnTo>
                    <a:pt x="0" y="8"/>
                  </a:lnTo>
                  <a:lnTo>
                    <a:pt x="0" y="8"/>
                  </a:lnTo>
                  <a:lnTo>
                    <a:pt x="0" y="8"/>
                  </a:lnTo>
                  <a:lnTo>
                    <a:pt x="0" y="8"/>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36" name="Freeform 73"/>
            <p:cNvSpPr/>
            <p:nvPr/>
          </p:nvSpPr>
          <p:spPr bwMode="auto">
            <a:xfrm>
              <a:off x="5969001" y="4163307"/>
              <a:ext cx="84138" cy="82550"/>
            </a:xfrm>
            <a:custGeom>
              <a:avLst/>
              <a:gdLst/>
              <a:ahLst/>
              <a:cxnLst>
                <a:cxn ang="0">
                  <a:pos x="37" y="15"/>
                </a:cxn>
                <a:cxn ang="0">
                  <a:pos x="43" y="23"/>
                </a:cxn>
                <a:cxn ang="0">
                  <a:pos x="46" y="32"/>
                </a:cxn>
                <a:cxn ang="0">
                  <a:pos x="49" y="42"/>
                </a:cxn>
                <a:cxn ang="0">
                  <a:pos x="50" y="52"/>
                </a:cxn>
                <a:cxn ang="0">
                  <a:pos x="50" y="52"/>
                </a:cxn>
                <a:cxn ang="0">
                  <a:pos x="52" y="52"/>
                </a:cxn>
                <a:cxn ang="0">
                  <a:pos x="52" y="52"/>
                </a:cxn>
                <a:cxn ang="0">
                  <a:pos x="53" y="51"/>
                </a:cxn>
                <a:cxn ang="0">
                  <a:pos x="53" y="40"/>
                </a:cxn>
                <a:cxn ang="0">
                  <a:pos x="52" y="29"/>
                </a:cxn>
                <a:cxn ang="0">
                  <a:pos x="48" y="19"/>
                </a:cxn>
                <a:cxn ang="0">
                  <a:pos x="41" y="10"/>
                </a:cxn>
                <a:cxn ang="0">
                  <a:pos x="34" y="6"/>
                </a:cxn>
                <a:cxn ang="0">
                  <a:pos x="26" y="3"/>
                </a:cxn>
                <a:cxn ang="0">
                  <a:pos x="19" y="1"/>
                </a:cxn>
                <a:cxn ang="0">
                  <a:pos x="14" y="0"/>
                </a:cxn>
                <a:cxn ang="0">
                  <a:pos x="8" y="0"/>
                </a:cxn>
                <a:cxn ang="0">
                  <a:pos x="4" y="0"/>
                </a:cxn>
                <a:cxn ang="0">
                  <a:pos x="1" y="1"/>
                </a:cxn>
                <a:cxn ang="0">
                  <a:pos x="0" y="1"/>
                </a:cxn>
                <a:cxn ang="0">
                  <a:pos x="1" y="1"/>
                </a:cxn>
                <a:cxn ang="0">
                  <a:pos x="5" y="2"/>
                </a:cxn>
                <a:cxn ang="0">
                  <a:pos x="10" y="3"/>
                </a:cxn>
                <a:cxn ang="0">
                  <a:pos x="15" y="4"/>
                </a:cxn>
                <a:cxn ang="0">
                  <a:pos x="22" y="6"/>
                </a:cxn>
                <a:cxn ang="0">
                  <a:pos x="27" y="9"/>
                </a:cxn>
                <a:cxn ang="0">
                  <a:pos x="33" y="12"/>
                </a:cxn>
                <a:cxn ang="0">
                  <a:pos x="37" y="15"/>
                </a:cxn>
              </a:cxnLst>
              <a:rect l="0" t="0" r="r" b="b"/>
              <a:pathLst>
                <a:path w="53" h="52">
                  <a:moveTo>
                    <a:pt x="37" y="15"/>
                  </a:moveTo>
                  <a:lnTo>
                    <a:pt x="43" y="23"/>
                  </a:lnTo>
                  <a:lnTo>
                    <a:pt x="46" y="32"/>
                  </a:lnTo>
                  <a:lnTo>
                    <a:pt x="49" y="42"/>
                  </a:lnTo>
                  <a:lnTo>
                    <a:pt x="50" y="52"/>
                  </a:lnTo>
                  <a:lnTo>
                    <a:pt x="50" y="52"/>
                  </a:lnTo>
                  <a:lnTo>
                    <a:pt x="52" y="52"/>
                  </a:lnTo>
                  <a:lnTo>
                    <a:pt x="52" y="52"/>
                  </a:lnTo>
                  <a:lnTo>
                    <a:pt x="53" y="51"/>
                  </a:lnTo>
                  <a:lnTo>
                    <a:pt x="53" y="40"/>
                  </a:lnTo>
                  <a:lnTo>
                    <a:pt x="52" y="29"/>
                  </a:lnTo>
                  <a:lnTo>
                    <a:pt x="48" y="19"/>
                  </a:lnTo>
                  <a:lnTo>
                    <a:pt x="41" y="10"/>
                  </a:lnTo>
                  <a:lnTo>
                    <a:pt x="34" y="6"/>
                  </a:lnTo>
                  <a:lnTo>
                    <a:pt x="26" y="3"/>
                  </a:lnTo>
                  <a:lnTo>
                    <a:pt x="19" y="1"/>
                  </a:lnTo>
                  <a:lnTo>
                    <a:pt x="14" y="0"/>
                  </a:lnTo>
                  <a:lnTo>
                    <a:pt x="8" y="0"/>
                  </a:lnTo>
                  <a:lnTo>
                    <a:pt x="4" y="0"/>
                  </a:lnTo>
                  <a:lnTo>
                    <a:pt x="1" y="1"/>
                  </a:lnTo>
                  <a:lnTo>
                    <a:pt x="0" y="1"/>
                  </a:lnTo>
                  <a:lnTo>
                    <a:pt x="1" y="1"/>
                  </a:lnTo>
                  <a:lnTo>
                    <a:pt x="5" y="2"/>
                  </a:lnTo>
                  <a:lnTo>
                    <a:pt x="10" y="3"/>
                  </a:lnTo>
                  <a:lnTo>
                    <a:pt x="15" y="4"/>
                  </a:lnTo>
                  <a:lnTo>
                    <a:pt x="22" y="6"/>
                  </a:lnTo>
                  <a:lnTo>
                    <a:pt x="27" y="9"/>
                  </a:lnTo>
                  <a:lnTo>
                    <a:pt x="33" y="12"/>
                  </a:lnTo>
                  <a:lnTo>
                    <a:pt x="37" y="15"/>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37" name="Freeform 74"/>
            <p:cNvSpPr/>
            <p:nvPr/>
          </p:nvSpPr>
          <p:spPr bwMode="auto">
            <a:xfrm>
              <a:off x="5791201" y="4150607"/>
              <a:ext cx="93663" cy="255588"/>
            </a:xfrm>
            <a:custGeom>
              <a:avLst/>
              <a:gdLst/>
              <a:ahLst/>
              <a:cxnLst>
                <a:cxn ang="0">
                  <a:pos x="16" y="13"/>
                </a:cxn>
                <a:cxn ang="0">
                  <a:pos x="9" y="21"/>
                </a:cxn>
                <a:cxn ang="0">
                  <a:pos x="6" y="29"/>
                </a:cxn>
                <a:cxn ang="0">
                  <a:pos x="8" y="39"/>
                </a:cxn>
                <a:cxn ang="0">
                  <a:pos x="13" y="46"/>
                </a:cxn>
                <a:cxn ang="0">
                  <a:pos x="18" y="52"/>
                </a:cxn>
                <a:cxn ang="0">
                  <a:pos x="23" y="60"/>
                </a:cxn>
                <a:cxn ang="0">
                  <a:pos x="20" y="71"/>
                </a:cxn>
                <a:cxn ang="0">
                  <a:pos x="13" y="82"/>
                </a:cxn>
                <a:cxn ang="0">
                  <a:pos x="7" y="96"/>
                </a:cxn>
                <a:cxn ang="0">
                  <a:pos x="1" y="117"/>
                </a:cxn>
                <a:cxn ang="0">
                  <a:pos x="0" y="146"/>
                </a:cxn>
                <a:cxn ang="0">
                  <a:pos x="1" y="155"/>
                </a:cxn>
                <a:cxn ang="0">
                  <a:pos x="5" y="123"/>
                </a:cxn>
                <a:cxn ang="0">
                  <a:pos x="11" y="101"/>
                </a:cxn>
                <a:cxn ang="0">
                  <a:pos x="16" y="91"/>
                </a:cxn>
                <a:cxn ang="0">
                  <a:pos x="22" y="81"/>
                </a:cxn>
                <a:cxn ang="0">
                  <a:pos x="28" y="70"/>
                </a:cxn>
                <a:cxn ang="0">
                  <a:pos x="31" y="57"/>
                </a:cxn>
                <a:cxn ang="0">
                  <a:pos x="23" y="43"/>
                </a:cxn>
                <a:cxn ang="0">
                  <a:pos x="14" y="32"/>
                </a:cxn>
                <a:cxn ang="0">
                  <a:pos x="13" y="24"/>
                </a:cxn>
                <a:cxn ang="0">
                  <a:pos x="17" y="16"/>
                </a:cxn>
                <a:cxn ang="0">
                  <a:pos x="25" y="9"/>
                </a:cxn>
                <a:cxn ang="0">
                  <a:pos x="32" y="5"/>
                </a:cxn>
                <a:cxn ang="0">
                  <a:pos x="42" y="3"/>
                </a:cxn>
                <a:cxn ang="0">
                  <a:pos x="52" y="2"/>
                </a:cxn>
                <a:cxn ang="0">
                  <a:pos x="58" y="2"/>
                </a:cxn>
                <a:cxn ang="0">
                  <a:pos x="58" y="2"/>
                </a:cxn>
                <a:cxn ang="0">
                  <a:pos x="51" y="1"/>
                </a:cxn>
                <a:cxn ang="0">
                  <a:pos x="39" y="1"/>
                </a:cxn>
                <a:cxn ang="0">
                  <a:pos x="25" y="5"/>
                </a:cxn>
              </a:cxnLst>
              <a:rect l="0" t="0" r="r" b="b"/>
              <a:pathLst>
                <a:path w="59" h="161">
                  <a:moveTo>
                    <a:pt x="19" y="9"/>
                  </a:moveTo>
                  <a:lnTo>
                    <a:pt x="16" y="13"/>
                  </a:lnTo>
                  <a:lnTo>
                    <a:pt x="12" y="17"/>
                  </a:lnTo>
                  <a:lnTo>
                    <a:pt x="9" y="21"/>
                  </a:lnTo>
                  <a:lnTo>
                    <a:pt x="8" y="25"/>
                  </a:lnTo>
                  <a:lnTo>
                    <a:pt x="6" y="29"/>
                  </a:lnTo>
                  <a:lnTo>
                    <a:pt x="6" y="34"/>
                  </a:lnTo>
                  <a:lnTo>
                    <a:pt x="8" y="39"/>
                  </a:lnTo>
                  <a:lnTo>
                    <a:pt x="10" y="43"/>
                  </a:lnTo>
                  <a:lnTo>
                    <a:pt x="13" y="46"/>
                  </a:lnTo>
                  <a:lnTo>
                    <a:pt x="16" y="49"/>
                  </a:lnTo>
                  <a:lnTo>
                    <a:pt x="18" y="52"/>
                  </a:lnTo>
                  <a:lnTo>
                    <a:pt x="21" y="55"/>
                  </a:lnTo>
                  <a:lnTo>
                    <a:pt x="23" y="60"/>
                  </a:lnTo>
                  <a:lnTo>
                    <a:pt x="22" y="66"/>
                  </a:lnTo>
                  <a:lnTo>
                    <a:pt x="20" y="71"/>
                  </a:lnTo>
                  <a:lnTo>
                    <a:pt x="17" y="75"/>
                  </a:lnTo>
                  <a:lnTo>
                    <a:pt x="13" y="82"/>
                  </a:lnTo>
                  <a:lnTo>
                    <a:pt x="10" y="89"/>
                  </a:lnTo>
                  <a:lnTo>
                    <a:pt x="7" y="96"/>
                  </a:lnTo>
                  <a:lnTo>
                    <a:pt x="5" y="102"/>
                  </a:lnTo>
                  <a:lnTo>
                    <a:pt x="1" y="117"/>
                  </a:lnTo>
                  <a:lnTo>
                    <a:pt x="0" y="131"/>
                  </a:lnTo>
                  <a:lnTo>
                    <a:pt x="0" y="146"/>
                  </a:lnTo>
                  <a:lnTo>
                    <a:pt x="1" y="161"/>
                  </a:lnTo>
                  <a:lnTo>
                    <a:pt x="1" y="155"/>
                  </a:lnTo>
                  <a:lnTo>
                    <a:pt x="3" y="141"/>
                  </a:lnTo>
                  <a:lnTo>
                    <a:pt x="5" y="123"/>
                  </a:lnTo>
                  <a:lnTo>
                    <a:pt x="9" y="107"/>
                  </a:lnTo>
                  <a:lnTo>
                    <a:pt x="11" y="101"/>
                  </a:lnTo>
                  <a:lnTo>
                    <a:pt x="14" y="96"/>
                  </a:lnTo>
                  <a:lnTo>
                    <a:pt x="16" y="91"/>
                  </a:lnTo>
                  <a:lnTo>
                    <a:pt x="19" y="86"/>
                  </a:lnTo>
                  <a:lnTo>
                    <a:pt x="22" y="81"/>
                  </a:lnTo>
                  <a:lnTo>
                    <a:pt x="25" y="76"/>
                  </a:lnTo>
                  <a:lnTo>
                    <a:pt x="28" y="70"/>
                  </a:lnTo>
                  <a:lnTo>
                    <a:pt x="30" y="65"/>
                  </a:lnTo>
                  <a:lnTo>
                    <a:pt x="31" y="57"/>
                  </a:lnTo>
                  <a:lnTo>
                    <a:pt x="28" y="50"/>
                  </a:lnTo>
                  <a:lnTo>
                    <a:pt x="23" y="43"/>
                  </a:lnTo>
                  <a:lnTo>
                    <a:pt x="17" y="37"/>
                  </a:lnTo>
                  <a:lnTo>
                    <a:pt x="14" y="32"/>
                  </a:lnTo>
                  <a:lnTo>
                    <a:pt x="13" y="28"/>
                  </a:lnTo>
                  <a:lnTo>
                    <a:pt x="13" y="24"/>
                  </a:lnTo>
                  <a:lnTo>
                    <a:pt x="15" y="20"/>
                  </a:lnTo>
                  <a:lnTo>
                    <a:pt x="17" y="16"/>
                  </a:lnTo>
                  <a:lnTo>
                    <a:pt x="21" y="12"/>
                  </a:lnTo>
                  <a:lnTo>
                    <a:pt x="25" y="9"/>
                  </a:lnTo>
                  <a:lnTo>
                    <a:pt x="29" y="6"/>
                  </a:lnTo>
                  <a:lnTo>
                    <a:pt x="32" y="5"/>
                  </a:lnTo>
                  <a:lnTo>
                    <a:pt x="37" y="4"/>
                  </a:lnTo>
                  <a:lnTo>
                    <a:pt x="42" y="3"/>
                  </a:lnTo>
                  <a:lnTo>
                    <a:pt x="47" y="2"/>
                  </a:lnTo>
                  <a:lnTo>
                    <a:pt x="52" y="2"/>
                  </a:lnTo>
                  <a:lnTo>
                    <a:pt x="56" y="2"/>
                  </a:lnTo>
                  <a:lnTo>
                    <a:pt x="58" y="2"/>
                  </a:lnTo>
                  <a:lnTo>
                    <a:pt x="59" y="2"/>
                  </a:lnTo>
                  <a:lnTo>
                    <a:pt x="58" y="2"/>
                  </a:lnTo>
                  <a:lnTo>
                    <a:pt x="55" y="1"/>
                  </a:lnTo>
                  <a:lnTo>
                    <a:pt x="51" y="1"/>
                  </a:lnTo>
                  <a:lnTo>
                    <a:pt x="45" y="0"/>
                  </a:lnTo>
                  <a:lnTo>
                    <a:pt x="39" y="1"/>
                  </a:lnTo>
                  <a:lnTo>
                    <a:pt x="32" y="2"/>
                  </a:lnTo>
                  <a:lnTo>
                    <a:pt x="25" y="5"/>
                  </a:lnTo>
                  <a:lnTo>
                    <a:pt x="19" y="9"/>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38" name="Freeform 75"/>
            <p:cNvSpPr/>
            <p:nvPr/>
          </p:nvSpPr>
          <p:spPr bwMode="auto">
            <a:xfrm>
              <a:off x="5730876" y="4233157"/>
              <a:ext cx="71438" cy="157163"/>
            </a:xfrm>
            <a:custGeom>
              <a:avLst/>
              <a:gdLst/>
              <a:ahLst/>
              <a:cxnLst>
                <a:cxn ang="0">
                  <a:pos x="37" y="5"/>
                </a:cxn>
                <a:cxn ang="0">
                  <a:pos x="34" y="2"/>
                </a:cxn>
                <a:cxn ang="0">
                  <a:pos x="31" y="0"/>
                </a:cxn>
                <a:cxn ang="0">
                  <a:pos x="28" y="0"/>
                </a:cxn>
                <a:cxn ang="0">
                  <a:pos x="24" y="0"/>
                </a:cxn>
                <a:cxn ang="0">
                  <a:pos x="21" y="2"/>
                </a:cxn>
                <a:cxn ang="0">
                  <a:pos x="19" y="3"/>
                </a:cxn>
                <a:cxn ang="0">
                  <a:pos x="16" y="6"/>
                </a:cxn>
                <a:cxn ang="0">
                  <a:pos x="13" y="8"/>
                </a:cxn>
                <a:cxn ang="0">
                  <a:pos x="7" y="19"/>
                </a:cxn>
                <a:cxn ang="0">
                  <a:pos x="3" y="32"/>
                </a:cxn>
                <a:cxn ang="0">
                  <a:pos x="1" y="44"/>
                </a:cxn>
                <a:cxn ang="0">
                  <a:pos x="0" y="57"/>
                </a:cxn>
                <a:cxn ang="0">
                  <a:pos x="1" y="64"/>
                </a:cxn>
                <a:cxn ang="0">
                  <a:pos x="4" y="71"/>
                </a:cxn>
                <a:cxn ang="0">
                  <a:pos x="7" y="79"/>
                </a:cxn>
                <a:cxn ang="0">
                  <a:pos x="11" y="86"/>
                </a:cxn>
                <a:cxn ang="0">
                  <a:pos x="15" y="91"/>
                </a:cxn>
                <a:cxn ang="0">
                  <a:pos x="19" y="95"/>
                </a:cxn>
                <a:cxn ang="0">
                  <a:pos x="21" y="98"/>
                </a:cxn>
                <a:cxn ang="0">
                  <a:pos x="22" y="99"/>
                </a:cxn>
                <a:cxn ang="0">
                  <a:pos x="19" y="92"/>
                </a:cxn>
                <a:cxn ang="0">
                  <a:pos x="15" y="86"/>
                </a:cxn>
                <a:cxn ang="0">
                  <a:pos x="12" y="79"/>
                </a:cxn>
                <a:cxn ang="0">
                  <a:pos x="10" y="72"/>
                </a:cxn>
                <a:cxn ang="0">
                  <a:pos x="9" y="63"/>
                </a:cxn>
                <a:cxn ang="0">
                  <a:pos x="9" y="53"/>
                </a:cxn>
                <a:cxn ang="0">
                  <a:pos x="9" y="44"/>
                </a:cxn>
                <a:cxn ang="0">
                  <a:pos x="10" y="34"/>
                </a:cxn>
                <a:cxn ang="0">
                  <a:pos x="12" y="29"/>
                </a:cxn>
                <a:cxn ang="0">
                  <a:pos x="14" y="23"/>
                </a:cxn>
                <a:cxn ang="0">
                  <a:pos x="16" y="17"/>
                </a:cxn>
                <a:cxn ang="0">
                  <a:pos x="20" y="12"/>
                </a:cxn>
                <a:cxn ang="0">
                  <a:pos x="23" y="8"/>
                </a:cxn>
                <a:cxn ang="0">
                  <a:pos x="28" y="6"/>
                </a:cxn>
                <a:cxn ang="0">
                  <a:pos x="32" y="7"/>
                </a:cxn>
                <a:cxn ang="0">
                  <a:pos x="38" y="13"/>
                </a:cxn>
                <a:cxn ang="0">
                  <a:pos x="42" y="18"/>
                </a:cxn>
                <a:cxn ang="0">
                  <a:pos x="45" y="19"/>
                </a:cxn>
                <a:cxn ang="0">
                  <a:pos x="44" y="15"/>
                </a:cxn>
                <a:cxn ang="0">
                  <a:pos x="37" y="5"/>
                </a:cxn>
              </a:cxnLst>
              <a:rect l="0" t="0" r="r" b="b"/>
              <a:pathLst>
                <a:path w="45" h="99">
                  <a:moveTo>
                    <a:pt x="37" y="5"/>
                  </a:moveTo>
                  <a:lnTo>
                    <a:pt x="34" y="2"/>
                  </a:lnTo>
                  <a:lnTo>
                    <a:pt x="31" y="0"/>
                  </a:lnTo>
                  <a:lnTo>
                    <a:pt x="28" y="0"/>
                  </a:lnTo>
                  <a:lnTo>
                    <a:pt x="24" y="0"/>
                  </a:lnTo>
                  <a:lnTo>
                    <a:pt x="21" y="2"/>
                  </a:lnTo>
                  <a:lnTo>
                    <a:pt x="19" y="3"/>
                  </a:lnTo>
                  <a:lnTo>
                    <a:pt x="16" y="6"/>
                  </a:lnTo>
                  <a:lnTo>
                    <a:pt x="13" y="8"/>
                  </a:lnTo>
                  <a:lnTo>
                    <a:pt x="7" y="19"/>
                  </a:lnTo>
                  <a:lnTo>
                    <a:pt x="3" y="32"/>
                  </a:lnTo>
                  <a:lnTo>
                    <a:pt x="1" y="44"/>
                  </a:lnTo>
                  <a:lnTo>
                    <a:pt x="0" y="57"/>
                  </a:lnTo>
                  <a:lnTo>
                    <a:pt x="1" y="64"/>
                  </a:lnTo>
                  <a:lnTo>
                    <a:pt x="4" y="71"/>
                  </a:lnTo>
                  <a:lnTo>
                    <a:pt x="7" y="79"/>
                  </a:lnTo>
                  <a:lnTo>
                    <a:pt x="11" y="86"/>
                  </a:lnTo>
                  <a:lnTo>
                    <a:pt x="15" y="91"/>
                  </a:lnTo>
                  <a:lnTo>
                    <a:pt x="19" y="95"/>
                  </a:lnTo>
                  <a:lnTo>
                    <a:pt x="21" y="98"/>
                  </a:lnTo>
                  <a:lnTo>
                    <a:pt x="22" y="99"/>
                  </a:lnTo>
                  <a:lnTo>
                    <a:pt x="19" y="92"/>
                  </a:lnTo>
                  <a:lnTo>
                    <a:pt x="15" y="86"/>
                  </a:lnTo>
                  <a:lnTo>
                    <a:pt x="12" y="79"/>
                  </a:lnTo>
                  <a:lnTo>
                    <a:pt x="10" y="72"/>
                  </a:lnTo>
                  <a:lnTo>
                    <a:pt x="9" y="63"/>
                  </a:lnTo>
                  <a:lnTo>
                    <a:pt x="9" y="53"/>
                  </a:lnTo>
                  <a:lnTo>
                    <a:pt x="9" y="44"/>
                  </a:lnTo>
                  <a:lnTo>
                    <a:pt x="10" y="34"/>
                  </a:lnTo>
                  <a:lnTo>
                    <a:pt x="12" y="29"/>
                  </a:lnTo>
                  <a:lnTo>
                    <a:pt x="14" y="23"/>
                  </a:lnTo>
                  <a:lnTo>
                    <a:pt x="16" y="17"/>
                  </a:lnTo>
                  <a:lnTo>
                    <a:pt x="20" y="12"/>
                  </a:lnTo>
                  <a:lnTo>
                    <a:pt x="23" y="8"/>
                  </a:lnTo>
                  <a:lnTo>
                    <a:pt x="28" y="6"/>
                  </a:lnTo>
                  <a:lnTo>
                    <a:pt x="32" y="7"/>
                  </a:lnTo>
                  <a:lnTo>
                    <a:pt x="38" y="13"/>
                  </a:lnTo>
                  <a:lnTo>
                    <a:pt x="42" y="18"/>
                  </a:lnTo>
                  <a:lnTo>
                    <a:pt x="45" y="19"/>
                  </a:lnTo>
                  <a:lnTo>
                    <a:pt x="44" y="15"/>
                  </a:lnTo>
                  <a:lnTo>
                    <a:pt x="37" y="5"/>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39" name="Freeform 76"/>
            <p:cNvSpPr/>
            <p:nvPr/>
          </p:nvSpPr>
          <p:spPr bwMode="auto">
            <a:xfrm>
              <a:off x="6424613" y="4557007"/>
              <a:ext cx="139700" cy="695325"/>
            </a:xfrm>
            <a:custGeom>
              <a:avLst/>
              <a:gdLst/>
              <a:ahLst/>
              <a:cxnLst>
                <a:cxn ang="0">
                  <a:pos x="88" y="0"/>
                </a:cxn>
                <a:cxn ang="0">
                  <a:pos x="77" y="26"/>
                </a:cxn>
                <a:cxn ang="0">
                  <a:pos x="65" y="52"/>
                </a:cxn>
                <a:cxn ang="0">
                  <a:pos x="54" y="78"/>
                </a:cxn>
                <a:cxn ang="0">
                  <a:pos x="44" y="104"/>
                </a:cxn>
                <a:cxn ang="0">
                  <a:pos x="34" y="130"/>
                </a:cxn>
                <a:cxn ang="0">
                  <a:pos x="25" y="157"/>
                </a:cxn>
                <a:cxn ang="0">
                  <a:pos x="18" y="185"/>
                </a:cxn>
                <a:cxn ang="0">
                  <a:pos x="12" y="212"/>
                </a:cxn>
                <a:cxn ang="0">
                  <a:pos x="4" y="268"/>
                </a:cxn>
                <a:cxn ang="0">
                  <a:pos x="0" y="325"/>
                </a:cxn>
                <a:cxn ang="0">
                  <a:pos x="0" y="381"/>
                </a:cxn>
                <a:cxn ang="0">
                  <a:pos x="5" y="437"/>
                </a:cxn>
                <a:cxn ang="0">
                  <a:pos x="6" y="438"/>
                </a:cxn>
                <a:cxn ang="0">
                  <a:pos x="7" y="438"/>
                </a:cxn>
                <a:cxn ang="0">
                  <a:pos x="8" y="437"/>
                </a:cxn>
                <a:cxn ang="0">
                  <a:pos x="8" y="436"/>
                </a:cxn>
                <a:cxn ang="0">
                  <a:pos x="6" y="409"/>
                </a:cxn>
                <a:cxn ang="0">
                  <a:pos x="5" y="383"/>
                </a:cxn>
                <a:cxn ang="0">
                  <a:pos x="4" y="356"/>
                </a:cxn>
                <a:cxn ang="0">
                  <a:pos x="4" y="329"/>
                </a:cxn>
                <a:cxn ang="0">
                  <a:pos x="6" y="300"/>
                </a:cxn>
                <a:cxn ang="0">
                  <a:pos x="9" y="272"/>
                </a:cxn>
                <a:cxn ang="0">
                  <a:pos x="11" y="244"/>
                </a:cxn>
                <a:cxn ang="0">
                  <a:pos x="15" y="216"/>
                </a:cxn>
                <a:cxn ang="0">
                  <a:pos x="21" y="188"/>
                </a:cxn>
                <a:cxn ang="0">
                  <a:pos x="27" y="160"/>
                </a:cxn>
                <a:cxn ang="0">
                  <a:pos x="36" y="133"/>
                </a:cxn>
                <a:cxn ang="0">
                  <a:pos x="45" y="106"/>
                </a:cxn>
                <a:cxn ang="0">
                  <a:pos x="55" y="79"/>
                </a:cxn>
                <a:cxn ang="0">
                  <a:pos x="65" y="52"/>
                </a:cxn>
                <a:cxn ang="0">
                  <a:pos x="77" y="26"/>
                </a:cxn>
                <a:cxn ang="0">
                  <a:pos x="88" y="0"/>
                </a:cxn>
                <a:cxn ang="0">
                  <a:pos x="88" y="0"/>
                </a:cxn>
                <a:cxn ang="0">
                  <a:pos x="88" y="0"/>
                </a:cxn>
                <a:cxn ang="0">
                  <a:pos x="88" y="0"/>
                </a:cxn>
                <a:cxn ang="0">
                  <a:pos x="88" y="0"/>
                </a:cxn>
                <a:cxn ang="0">
                  <a:pos x="88" y="0"/>
                </a:cxn>
              </a:cxnLst>
              <a:rect l="0" t="0" r="r" b="b"/>
              <a:pathLst>
                <a:path w="88" h="438">
                  <a:moveTo>
                    <a:pt x="88" y="0"/>
                  </a:moveTo>
                  <a:lnTo>
                    <a:pt x="77" y="26"/>
                  </a:lnTo>
                  <a:lnTo>
                    <a:pt x="65" y="52"/>
                  </a:lnTo>
                  <a:lnTo>
                    <a:pt x="54" y="78"/>
                  </a:lnTo>
                  <a:lnTo>
                    <a:pt x="44" y="104"/>
                  </a:lnTo>
                  <a:lnTo>
                    <a:pt x="34" y="130"/>
                  </a:lnTo>
                  <a:lnTo>
                    <a:pt x="25" y="157"/>
                  </a:lnTo>
                  <a:lnTo>
                    <a:pt x="18" y="185"/>
                  </a:lnTo>
                  <a:lnTo>
                    <a:pt x="12" y="212"/>
                  </a:lnTo>
                  <a:lnTo>
                    <a:pt x="4" y="268"/>
                  </a:lnTo>
                  <a:lnTo>
                    <a:pt x="0" y="325"/>
                  </a:lnTo>
                  <a:lnTo>
                    <a:pt x="0" y="381"/>
                  </a:lnTo>
                  <a:lnTo>
                    <a:pt x="5" y="437"/>
                  </a:lnTo>
                  <a:lnTo>
                    <a:pt x="6" y="438"/>
                  </a:lnTo>
                  <a:lnTo>
                    <a:pt x="7" y="438"/>
                  </a:lnTo>
                  <a:lnTo>
                    <a:pt x="8" y="437"/>
                  </a:lnTo>
                  <a:lnTo>
                    <a:pt x="8" y="436"/>
                  </a:lnTo>
                  <a:lnTo>
                    <a:pt x="6" y="409"/>
                  </a:lnTo>
                  <a:lnTo>
                    <a:pt x="5" y="383"/>
                  </a:lnTo>
                  <a:lnTo>
                    <a:pt x="4" y="356"/>
                  </a:lnTo>
                  <a:lnTo>
                    <a:pt x="4" y="329"/>
                  </a:lnTo>
                  <a:lnTo>
                    <a:pt x="6" y="300"/>
                  </a:lnTo>
                  <a:lnTo>
                    <a:pt x="9" y="272"/>
                  </a:lnTo>
                  <a:lnTo>
                    <a:pt x="11" y="244"/>
                  </a:lnTo>
                  <a:lnTo>
                    <a:pt x="15" y="216"/>
                  </a:lnTo>
                  <a:lnTo>
                    <a:pt x="21" y="188"/>
                  </a:lnTo>
                  <a:lnTo>
                    <a:pt x="27" y="160"/>
                  </a:lnTo>
                  <a:lnTo>
                    <a:pt x="36" y="133"/>
                  </a:lnTo>
                  <a:lnTo>
                    <a:pt x="45" y="106"/>
                  </a:lnTo>
                  <a:lnTo>
                    <a:pt x="55" y="79"/>
                  </a:lnTo>
                  <a:lnTo>
                    <a:pt x="65" y="52"/>
                  </a:lnTo>
                  <a:lnTo>
                    <a:pt x="77" y="26"/>
                  </a:lnTo>
                  <a:lnTo>
                    <a:pt x="88" y="0"/>
                  </a:lnTo>
                  <a:lnTo>
                    <a:pt x="88" y="0"/>
                  </a:lnTo>
                  <a:lnTo>
                    <a:pt x="88" y="0"/>
                  </a:lnTo>
                  <a:lnTo>
                    <a:pt x="88" y="0"/>
                  </a:lnTo>
                  <a:lnTo>
                    <a:pt x="88" y="0"/>
                  </a:lnTo>
                  <a:lnTo>
                    <a:pt x="88"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40" name="Freeform 77"/>
            <p:cNvSpPr/>
            <p:nvPr/>
          </p:nvSpPr>
          <p:spPr bwMode="auto">
            <a:xfrm>
              <a:off x="6665913" y="4571294"/>
              <a:ext cx="141288" cy="755650"/>
            </a:xfrm>
            <a:custGeom>
              <a:avLst/>
              <a:gdLst/>
              <a:ahLst/>
              <a:cxnLst>
                <a:cxn ang="0">
                  <a:pos x="86" y="6"/>
                </a:cxn>
                <a:cxn ang="0">
                  <a:pos x="79" y="18"/>
                </a:cxn>
                <a:cxn ang="0">
                  <a:pos x="73" y="31"/>
                </a:cxn>
                <a:cxn ang="0">
                  <a:pos x="69" y="44"/>
                </a:cxn>
                <a:cxn ang="0">
                  <a:pos x="64" y="58"/>
                </a:cxn>
                <a:cxn ang="0">
                  <a:pos x="58" y="73"/>
                </a:cxn>
                <a:cxn ang="0">
                  <a:pos x="53" y="88"/>
                </a:cxn>
                <a:cxn ang="0">
                  <a:pos x="49" y="102"/>
                </a:cxn>
                <a:cxn ang="0">
                  <a:pos x="42" y="125"/>
                </a:cxn>
                <a:cxn ang="0">
                  <a:pos x="33" y="155"/>
                </a:cxn>
                <a:cxn ang="0">
                  <a:pos x="25" y="185"/>
                </a:cxn>
                <a:cxn ang="0">
                  <a:pos x="17" y="215"/>
                </a:cxn>
                <a:cxn ang="0">
                  <a:pos x="8" y="260"/>
                </a:cxn>
                <a:cxn ang="0">
                  <a:pos x="2" y="321"/>
                </a:cxn>
                <a:cxn ang="0">
                  <a:pos x="1" y="382"/>
                </a:cxn>
                <a:cxn ang="0">
                  <a:pos x="6" y="444"/>
                </a:cxn>
                <a:cxn ang="0">
                  <a:pos x="11" y="476"/>
                </a:cxn>
                <a:cxn ang="0">
                  <a:pos x="13" y="475"/>
                </a:cxn>
                <a:cxn ang="0">
                  <a:pos x="11" y="444"/>
                </a:cxn>
                <a:cxn ang="0">
                  <a:pos x="8" y="384"/>
                </a:cxn>
                <a:cxn ang="0">
                  <a:pos x="9" y="323"/>
                </a:cxn>
                <a:cxn ang="0">
                  <a:pos x="15" y="262"/>
                </a:cxn>
                <a:cxn ang="0">
                  <a:pos x="23" y="216"/>
                </a:cxn>
                <a:cxn ang="0">
                  <a:pos x="29" y="187"/>
                </a:cxn>
                <a:cxn ang="0">
                  <a:pos x="37" y="157"/>
                </a:cxn>
                <a:cxn ang="0">
                  <a:pos x="44" y="129"/>
                </a:cxn>
                <a:cxn ang="0">
                  <a:pos x="50" y="107"/>
                </a:cxn>
                <a:cxn ang="0">
                  <a:pos x="54" y="93"/>
                </a:cxn>
                <a:cxn ang="0">
                  <a:pos x="58" y="79"/>
                </a:cxn>
                <a:cxn ang="0">
                  <a:pos x="63" y="66"/>
                </a:cxn>
                <a:cxn ang="0">
                  <a:pos x="68" y="52"/>
                </a:cxn>
                <a:cxn ang="0">
                  <a:pos x="73" y="36"/>
                </a:cxn>
                <a:cxn ang="0">
                  <a:pos x="79" y="21"/>
                </a:cxn>
                <a:cxn ang="0">
                  <a:pos x="85" y="7"/>
                </a:cxn>
                <a:cxn ang="0">
                  <a:pos x="89" y="0"/>
                </a:cxn>
                <a:cxn ang="0">
                  <a:pos x="89" y="0"/>
                </a:cxn>
                <a:cxn ang="0">
                  <a:pos x="89" y="0"/>
                </a:cxn>
              </a:cxnLst>
              <a:rect l="0" t="0" r="r" b="b"/>
              <a:pathLst>
                <a:path w="89" h="476">
                  <a:moveTo>
                    <a:pt x="89" y="0"/>
                  </a:moveTo>
                  <a:lnTo>
                    <a:pt x="86" y="6"/>
                  </a:lnTo>
                  <a:lnTo>
                    <a:pt x="82" y="12"/>
                  </a:lnTo>
                  <a:lnTo>
                    <a:pt x="79" y="18"/>
                  </a:lnTo>
                  <a:lnTo>
                    <a:pt x="76" y="24"/>
                  </a:lnTo>
                  <a:lnTo>
                    <a:pt x="73" y="31"/>
                  </a:lnTo>
                  <a:lnTo>
                    <a:pt x="71" y="38"/>
                  </a:lnTo>
                  <a:lnTo>
                    <a:pt x="69" y="44"/>
                  </a:lnTo>
                  <a:lnTo>
                    <a:pt x="67" y="51"/>
                  </a:lnTo>
                  <a:lnTo>
                    <a:pt x="64" y="58"/>
                  </a:lnTo>
                  <a:lnTo>
                    <a:pt x="61" y="65"/>
                  </a:lnTo>
                  <a:lnTo>
                    <a:pt x="58" y="73"/>
                  </a:lnTo>
                  <a:lnTo>
                    <a:pt x="56" y="80"/>
                  </a:lnTo>
                  <a:lnTo>
                    <a:pt x="53" y="88"/>
                  </a:lnTo>
                  <a:lnTo>
                    <a:pt x="51" y="95"/>
                  </a:lnTo>
                  <a:lnTo>
                    <a:pt x="49" y="102"/>
                  </a:lnTo>
                  <a:lnTo>
                    <a:pt x="46" y="110"/>
                  </a:lnTo>
                  <a:lnTo>
                    <a:pt x="42" y="125"/>
                  </a:lnTo>
                  <a:lnTo>
                    <a:pt x="37" y="140"/>
                  </a:lnTo>
                  <a:lnTo>
                    <a:pt x="33" y="155"/>
                  </a:lnTo>
                  <a:lnTo>
                    <a:pt x="29" y="169"/>
                  </a:lnTo>
                  <a:lnTo>
                    <a:pt x="25" y="185"/>
                  </a:lnTo>
                  <a:lnTo>
                    <a:pt x="21" y="200"/>
                  </a:lnTo>
                  <a:lnTo>
                    <a:pt x="17" y="215"/>
                  </a:lnTo>
                  <a:lnTo>
                    <a:pt x="14" y="230"/>
                  </a:lnTo>
                  <a:lnTo>
                    <a:pt x="8" y="260"/>
                  </a:lnTo>
                  <a:lnTo>
                    <a:pt x="4" y="290"/>
                  </a:lnTo>
                  <a:lnTo>
                    <a:pt x="2" y="321"/>
                  </a:lnTo>
                  <a:lnTo>
                    <a:pt x="0" y="351"/>
                  </a:lnTo>
                  <a:lnTo>
                    <a:pt x="1" y="382"/>
                  </a:lnTo>
                  <a:lnTo>
                    <a:pt x="3" y="413"/>
                  </a:lnTo>
                  <a:lnTo>
                    <a:pt x="6" y="444"/>
                  </a:lnTo>
                  <a:lnTo>
                    <a:pt x="10" y="475"/>
                  </a:lnTo>
                  <a:lnTo>
                    <a:pt x="11" y="476"/>
                  </a:lnTo>
                  <a:lnTo>
                    <a:pt x="12" y="476"/>
                  </a:lnTo>
                  <a:lnTo>
                    <a:pt x="13" y="475"/>
                  </a:lnTo>
                  <a:lnTo>
                    <a:pt x="14" y="474"/>
                  </a:lnTo>
                  <a:lnTo>
                    <a:pt x="11" y="444"/>
                  </a:lnTo>
                  <a:lnTo>
                    <a:pt x="9" y="413"/>
                  </a:lnTo>
                  <a:lnTo>
                    <a:pt x="8" y="384"/>
                  </a:lnTo>
                  <a:lnTo>
                    <a:pt x="8" y="354"/>
                  </a:lnTo>
                  <a:lnTo>
                    <a:pt x="9" y="323"/>
                  </a:lnTo>
                  <a:lnTo>
                    <a:pt x="11" y="292"/>
                  </a:lnTo>
                  <a:lnTo>
                    <a:pt x="15" y="262"/>
                  </a:lnTo>
                  <a:lnTo>
                    <a:pt x="20" y="231"/>
                  </a:lnTo>
                  <a:lnTo>
                    <a:pt x="23" y="216"/>
                  </a:lnTo>
                  <a:lnTo>
                    <a:pt x="26" y="202"/>
                  </a:lnTo>
                  <a:lnTo>
                    <a:pt x="29" y="187"/>
                  </a:lnTo>
                  <a:lnTo>
                    <a:pt x="33" y="172"/>
                  </a:lnTo>
                  <a:lnTo>
                    <a:pt x="37" y="157"/>
                  </a:lnTo>
                  <a:lnTo>
                    <a:pt x="40" y="143"/>
                  </a:lnTo>
                  <a:lnTo>
                    <a:pt x="44" y="129"/>
                  </a:lnTo>
                  <a:lnTo>
                    <a:pt x="48" y="114"/>
                  </a:lnTo>
                  <a:lnTo>
                    <a:pt x="50" y="107"/>
                  </a:lnTo>
                  <a:lnTo>
                    <a:pt x="52" y="100"/>
                  </a:lnTo>
                  <a:lnTo>
                    <a:pt x="54" y="93"/>
                  </a:lnTo>
                  <a:lnTo>
                    <a:pt x="57" y="86"/>
                  </a:lnTo>
                  <a:lnTo>
                    <a:pt x="58" y="79"/>
                  </a:lnTo>
                  <a:lnTo>
                    <a:pt x="61" y="72"/>
                  </a:lnTo>
                  <a:lnTo>
                    <a:pt x="63" y="66"/>
                  </a:lnTo>
                  <a:lnTo>
                    <a:pt x="65" y="59"/>
                  </a:lnTo>
                  <a:lnTo>
                    <a:pt x="68" y="52"/>
                  </a:lnTo>
                  <a:lnTo>
                    <a:pt x="70" y="44"/>
                  </a:lnTo>
                  <a:lnTo>
                    <a:pt x="73" y="36"/>
                  </a:lnTo>
                  <a:lnTo>
                    <a:pt x="76" y="29"/>
                  </a:lnTo>
                  <a:lnTo>
                    <a:pt x="79" y="21"/>
                  </a:lnTo>
                  <a:lnTo>
                    <a:pt x="82" y="14"/>
                  </a:lnTo>
                  <a:lnTo>
                    <a:pt x="85" y="7"/>
                  </a:lnTo>
                  <a:lnTo>
                    <a:pt x="89" y="0"/>
                  </a:lnTo>
                  <a:lnTo>
                    <a:pt x="89" y="0"/>
                  </a:lnTo>
                  <a:lnTo>
                    <a:pt x="89" y="0"/>
                  </a:lnTo>
                  <a:lnTo>
                    <a:pt x="89" y="0"/>
                  </a:lnTo>
                  <a:lnTo>
                    <a:pt x="89" y="0"/>
                  </a:lnTo>
                  <a:lnTo>
                    <a:pt x="89"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41" name="Freeform 78"/>
            <p:cNvSpPr/>
            <p:nvPr/>
          </p:nvSpPr>
          <p:spPr bwMode="auto">
            <a:xfrm>
              <a:off x="6464301" y="5285669"/>
              <a:ext cx="239713" cy="68263"/>
            </a:xfrm>
            <a:custGeom>
              <a:avLst/>
              <a:gdLst/>
              <a:ahLst/>
              <a:cxnLst>
                <a:cxn ang="0">
                  <a:pos x="65" y="18"/>
                </a:cxn>
                <a:cxn ang="0">
                  <a:pos x="76" y="20"/>
                </a:cxn>
                <a:cxn ang="0">
                  <a:pos x="87" y="24"/>
                </a:cxn>
                <a:cxn ang="0">
                  <a:pos x="97" y="27"/>
                </a:cxn>
                <a:cxn ang="0">
                  <a:pos x="107" y="30"/>
                </a:cxn>
                <a:cxn ang="0">
                  <a:pos x="118" y="33"/>
                </a:cxn>
                <a:cxn ang="0">
                  <a:pos x="128" y="37"/>
                </a:cxn>
                <a:cxn ang="0">
                  <a:pos x="139" y="39"/>
                </a:cxn>
                <a:cxn ang="0">
                  <a:pos x="149" y="43"/>
                </a:cxn>
                <a:cxn ang="0">
                  <a:pos x="150" y="43"/>
                </a:cxn>
                <a:cxn ang="0">
                  <a:pos x="151" y="42"/>
                </a:cxn>
                <a:cxn ang="0">
                  <a:pos x="151" y="41"/>
                </a:cxn>
                <a:cxn ang="0">
                  <a:pos x="150" y="41"/>
                </a:cxn>
                <a:cxn ang="0">
                  <a:pos x="139" y="37"/>
                </a:cxn>
                <a:cxn ang="0">
                  <a:pos x="128" y="32"/>
                </a:cxn>
                <a:cxn ang="0">
                  <a:pos x="116" y="29"/>
                </a:cxn>
                <a:cxn ang="0">
                  <a:pos x="105" y="25"/>
                </a:cxn>
                <a:cxn ang="0">
                  <a:pos x="94" y="22"/>
                </a:cxn>
                <a:cxn ang="0">
                  <a:pos x="82" y="18"/>
                </a:cxn>
                <a:cxn ang="0">
                  <a:pos x="71" y="15"/>
                </a:cxn>
                <a:cxn ang="0">
                  <a:pos x="59" y="12"/>
                </a:cxn>
                <a:cxn ang="0">
                  <a:pos x="55" y="11"/>
                </a:cxn>
                <a:cxn ang="0">
                  <a:pos x="50" y="9"/>
                </a:cxn>
                <a:cxn ang="0">
                  <a:pos x="46" y="8"/>
                </a:cxn>
                <a:cxn ang="0">
                  <a:pos x="42" y="7"/>
                </a:cxn>
                <a:cxn ang="0">
                  <a:pos x="37" y="5"/>
                </a:cxn>
                <a:cxn ang="0">
                  <a:pos x="32" y="4"/>
                </a:cxn>
                <a:cxn ang="0">
                  <a:pos x="28" y="3"/>
                </a:cxn>
                <a:cxn ang="0">
                  <a:pos x="23" y="1"/>
                </a:cxn>
                <a:cxn ang="0">
                  <a:pos x="20" y="1"/>
                </a:cxn>
                <a:cxn ang="0">
                  <a:pos x="16" y="0"/>
                </a:cxn>
                <a:cxn ang="0">
                  <a:pos x="12" y="0"/>
                </a:cxn>
                <a:cxn ang="0">
                  <a:pos x="8" y="0"/>
                </a:cxn>
                <a:cxn ang="0">
                  <a:pos x="5" y="0"/>
                </a:cxn>
                <a:cxn ang="0">
                  <a:pos x="2" y="0"/>
                </a:cxn>
                <a:cxn ang="0">
                  <a:pos x="0" y="0"/>
                </a:cxn>
                <a:cxn ang="0">
                  <a:pos x="0" y="0"/>
                </a:cxn>
                <a:cxn ang="0">
                  <a:pos x="2" y="1"/>
                </a:cxn>
                <a:cxn ang="0">
                  <a:pos x="8" y="3"/>
                </a:cxn>
                <a:cxn ang="0">
                  <a:pos x="17" y="5"/>
                </a:cxn>
                <a:cxn ang="0">
                  <a:pos x="28" y="8"/>
                </a:cxn>
                <a:cxn ang="0">
                  <a:pos x="39" y="11"/>
                </a:cxn>
                <a:cxn ang="0">
                  <a:pos x="50" y="14"/>
                </a:cxn>
                <a:cxn ang="0">
                  <a:pos x="59" y="16"/>
                </a:cxn>
                <a:cxn ang="0">
                  <a:pos x="65" y="18"/>
                </a:cxn>
              </a:cxnLst>
              <a:rect l="0" t="0" r="r" b="b"/>
              <a:pathLst>
                <a:path w="151" h="43">
                  <a:moveTo>
                    <a:pt x="65" y="18"/>
                  </a:moveTo>
                  <a:lnTo>
                    <a:pt x="76" y="20"/>
                  </a:lnTo>
                  <a:lnTo>
                    <a:pt x="87" y="24"/>
                  </a:lnTo>
                  <a:lnTo>
                    <a:pt x="97" y="27"/>
                  </a:lnTo>
                  <a:lnTo>
                    <a:pt x="107" y="30"/>
                  </a:lnTo>
                  <a:lnTo>
                    <a:pt x="118" y="33"/>
                  </a:lnTo>
                  <a:lnTo>
                    <a:pt x="128" y="37"/>
                  </a:lnTo>
                  <a:lnTo>
                    <a:pt x="139" y="39"/>
                  </a:lnTo>
                  <a:lnTo>
                    <a:pt x="149" y="43"/>
                  </a:lnTo>
                  <a:lnTo>
                    <a:pt x="150" y="43"/>
                  </a:lnTo>
                  <a:lnTo>
                    <a:pt x="151" y="42"/>
                  </a:lnTo>
                  <a:lnTo>
                    <a:pt x="151" y="41"/>
                  </a:lnTo>
                  <a:lnTo>
                    <a:pt x="150" y="41"/>
                  </a:lnTo>
                  <a:lnTo>
                    <a:pt x="139" y="37"/>
                  </a:lnTo>
                  <a:lnTo>
                    <a:pt x="128" y="32"/>
                  </a:lnTo>
                  <a:lnTo>
                    <a:pt x="116" y="29"/>
                  </a:lnTo>
                  <a:lnTo>
                    <a:pt x="105" y="25"/>
                  </a:lnTo>
                  <a:lnTo>
                    <a:pt x="94" y="22"/>
                  </a:lnTo>
                  <a:lnTo>
                    <a:pt x="82" y="18"/>
                  </a:lnTo>
                  <a:lnTo>
                    <a:pt x="71" y="15"/>
                  </a:lnTo>
                  <a:lnTo>
                    <a:pt x="59" y="12"/>
                  </a:lnTo>
                  <a:lnTo>
                    <a:pt x="55" y="11"/>
                  </a:lnTo>
                  <a:lnTo>
                    <a:pt x="50" y="9"/>
                  </a:lnTo>
                  <a:lnTo>
                    <a:pt x="46" y="8"/>
                  </a:lnTo>
                  <a:lnTo>
                    <a:pt x="42" y="7"/>
                  </a:lnTo>
                  <a:lnTo>
                    <a:pt x="37" y="5"/>
                  </a:lnTo>
                  <a:lnTo>
                    <a:pt x="32" y="4"/>
                  </a:lnTo>
                  <a:lnTo>
                    <a:pt x="28" y="3"/>
                  </a:lnTo>
                  <a:lnTo>
                    <a:pt x="23" y="1"/>
                  </a:lnTo>
                  <a:lnTo>
                    <a:pt x="20" y="1"/>
                  </a:lnTo>
                  <a:lnTo>
                    <a:pt x="16" y="0"/>
                  </a:lnTo>
                  <a:lnTo>
                    <a:pt x="12" y="0"/>
                  </a:lnTo>
                  <a:lnTo>
                    <a:pt x="8" y="0"/>
                  </a:lnTo>
                  <a:lnTo>
                    <a:pt x="5" y="0"/>
                  </a:lnTo>
                  <a:lnTo>
                    <a:pt x="2" y="0"/>
                  </a:lnTo>
                  <a:lnTo>
                    <a:pt x="0" y="0"/>
                  </a:lnTo>
                  <a:lnTo>
                    <a:pt x="0" y="0"/>
                  </a:lnTo>
                  <a:lnTo>
                    <a:pt x="2" y="1"/>
                  </a:lnTo>
                  <a:lnTo>
                    <a:pt x="8" y="3"/>
                  </a:lnTo>
                  <a:lnTo>
                    <a:pt x="17" y="5"/>
                  </a:lnTo>
                  <a:lnTo>
                    <a:pt x="28" y="8"/>
                  </a:lnTo>
                  <a:lnTo>
                    <a:pt x="39" y="11"/>
                  </a:lnTo>
                  <a:lnTo>
                    <a:pt x="50" y="14"/>
                  </a:lnTo>
                  <a:lnTo>
                    <a:pt x="59" y="16"/>
                  </a:lnTo>
                  <a:lnTo>
                    <a:pt x="65" y="18"/>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42" name="Freeform 79"/>
            <p:cNvSpPr/>
            <p:nvPr/>
          </p:nvSpPr>
          <p:spPr bwMode="auto">
            <a:xfrm>
              <a:off x="6645276" y="5268207"/>
              <a:ext cx="336550" cy="17463"/>
            </a:xfrm>
            <a:custGeom>
              <a:avLst/>
              <a:gdLst/>
              <a:ahLst/>
              <a:cxnLst>
                <a:cxn ang="0">
                  <a:pos x="90" y="11"/>
                </a:cxn>
                <a:cxn ang="0">
                  <a:pos x="97" y="11"/>
                </a:cxn>
                <a:cxn ang="0">
                  <a:pos x="105" y="10"/>
                </a:cxn>
                <a:cxn ang="0">
                  <a:pos x="112" y="10"/>
                </a:cxn>
                <a:cxn ang="0">
                  <a:pos x="120" y="10"/>
                </a:cxn>
                <a:cxn ang="0">
                  <a:pos x="128" y="10"/>
                </a:cxn>
                <a:cxn ang="0">
                  <a:pos x="135" y="9"/>
                </a:cxn>
                <a:cxn ang="0">
                  <a:pos x="143" y="9"/>
                </a:cxn>
                <a:cxn ang="0">
                  <a:pos x="150" y="8"/>
                </a:cxn>
                <a:cxn ang="0">
                  <a:pos x="158" y="8"/>
                </a:cxn>
                <a:cxn ang="0">
                  <a:pos x="165" y="8"/>
                </a:cxn>
                <a:cxn ang="0">
                  <a:pos x="173" y="7"/>
                </a:cxn>
                <a:cxn ang="0">
                  <a:pos x="180" y="7"/>
                </a:cxn>
                <a:cxn ang="0">
                  <a:pos x="188" y="6"/>
                </a:cxn>
                <a:cxn ang="0">
                  <a:pos x="195" y="6"/>
                </a:cxn>
                <a:cxn ang="0">
                  <a:pos x="203" y="4"/>
                </a:cxn>
                <a:cxn ang="0">
                  <a:pos x="210" y="4"/>
                </a:cxn>
                <a:cxn ang="0">
                  <a:pos x="211" y="3"/>
                </a:cxn>
                <a:cxn ang="0">
                  <a:pos x="212" y="2"/>
                </a:cxn>
                <a:cxn ang="0">
                  <a:pos x="212" y="1"/>
                </a:cxn>
                <a:cxn ang="0">
                  <a:pos x="211" y="0"/>
                </a:cxn>
                <a:cxn ang="0">
                  <a:pos x="204" y="1"/>
                </a:cxn>
                <a:cxn ang="0">
                  <a:pos x="197" y="1"/>
                </a:cxn>
                <a:cxn ang="0">
                  <a:pos x="190" y="1"/>
                </a:cxn>
                <a:cxn ang="0">
                  <a:pos x="183" y="1"/>
                </a:cxn>
                <a:cxn ang="0">
                  <a:pos x="176" y="1"/>
                </a:cxn>
                <a:cxn ang="0">
                  <a:pos x="169" y="2"/>
                </a:cxn>
                <a:cxn ang="0">
                  <a:pos x="162" y="2"/>
                </a:cxn>
                <a:cxn ang="0">
                  <a:pos x="156" y="2"/>
                </a:cxn>
                <a:cxn ang="0">
                  <a:pos x="149" y="3"/>
                </a:cxn>
                <a:cxn ang="0">
                  <a:pos x="142" y="3"/>
                </a:cxn>
                <a:cxn ang="0">
                  <a:pos x="135" y="3"/>
                </a:cxn>
                <a:cxn ang="0">
                  <a:pos x="128" y="3"/>
                </a:cxn>
                <a:cxn ang="0">
                  <a:pos x="121" y="3"/>
                </a:cxn>
                <a:cxn ang="0">
                  <a:pos x="114" y="3"/>
                </a:cxn>
                <a:cxn ang="0">
                  <a:pos x="107" y="4"/>
                </a:cxn>
                <a:cxn ang="0">
                  <a:pos x="100" y="4"/>
                </a:cxn>
                <a:cxn ang="0">
                  <a:pos x="96" y="4"/>
                </a:cxn>
                <a:cxn ang="0">
                  <a:pos x="90" y="4"/>
                </a:cxn>
                <a:cxn ang="0">
                  <a:pos x="84" y="4"/>
                </a:cxn>
                <a:cxn ang="0">
                  <a:pos x="77" y="4"/>
                </a:cxn>
                <a:cxn ang="0">
                  <a:pos x="69" y="5"/>
                </a:cxn>
                <a:cxn ang="0">
                  <a:pos x="61" y="5"/>
                </a:cxn>
                <a:cxn ang="0">
                  <a:pos x="52" y="5"/>
                </a:cxn>
                <a:cxn ang="0">
                  <a:pos x="43" y="6"/>
                </a:cxn>
                <a:cxn ang="0">
                  <a:pos x="35" y="6"/>
                </a:cxn>
                <a:cxn ang="0">
                  <a:pos x="27" y="6"/>
                </a:cxn>
                <a:cxn ang="0">
                  <a:pos x="20" y="6"/>
                </a:cxn>
                <a:cxn ang="0">
                  <a:pos x="13" y="6"/>
                </a:cxn>
                <a:cxn ang="0">
                  <a:pos x="8" y="7"/>
                </a:cxn>
                <a:cxn ang="0">
                  <a:pos x="4" y="7"/>
                </a:cxn>
                <a:cxn ang="0">
                  <a:pos x="1" y="7"/>
                </a:cxn>
                <a:cxn ang="0">
                  <a:pos x="0" y="7"/>
                </a:cxn>
                <a:cxn ang="0">
                  <a:pos x="3" y="7"/>
                </a:cxn>
                <a:cxn ang="0">
                  <a:pos x="12" y="7"/>
                </a:cxn>
                <a:cxn ang="0">
                  <a:pos x="23" y="8"/>
                </a:cxn>
                <a:cxn ang="0">
                  <a:pos x="38" y="9"/>
                </a:cxn>
                <a:cxn ang="0">
                  <a:pos x="53" y="10"/>
                </a:cxn>
                <a:cxn ang="0">
                  <a:pos x="67" y="10"/>
                </a:cxn>
                <a:cxn ang="0">
                  <a:pos x="81" y="11"/>
                </a:cxn>
                <a:cxn ang="0">
                  <a:pos x="90" y="11"/>
                </a:cxn>
              </a:cxnLst>
              <a:rect l="0" t="0" r="r" b="b"/>
              <a:pathLst>
                <a:path w="212" h="11">
                  <a:moveTo>
                    <a:pt x="90" y="11"/>
                  </a:moveTo>
                  <a:lnTo>
                    <a:pt x="97" y="11"/>
                  </a:lnTo>
                  <a:lnTo>
                    <a:pt x="105" y="10"/>
                  </a:lnTo>
                  <a:lnTo>
                    <a:pt x="112" y="10"/>
                  </a:lnTo>
                  <a:lnTo>
                    <a:pt x="120" y="10"/>
                  </a:lnTo>
                  <a:lnTo>
                    <a:pt x="128" y="10"/>
                  </a:lnTo>
                  <a:lnTo>
                    <a:pt x="135" y="9"/>
                  </a:lnTo>
                  <a:lnTo>
                    <a:pt x="143" y="9"/>
                  </a:lnTo>
                  <a:lnTo>
                    <a:pt x="150" y="8"/>
                  </a:lnTo>
                  <a:lnTo>
                    <a:pt x="158" y="8"/>
                  </a:lnTo>
                  <a:lnTo>
                    <a:pt x="165" y="8"/>
                  </a:lnTo>
                  <a:lnTo>
                    <a:pt x="173" y="7"/>
                  </a:lnTo>
                  <a:lnTo>
                    <a:pt x="180" y="7"/>
                  </a:lnTo>
                  <a:lnTo>
                    <a:pt x="188" y="6"/>
                  </a:lnTo>
                  <a:lnTo>
                    <a:pt x="195" y="6"/>
                  </a:lnTo>
                  <a:lnTo>
                    <a:pt x="203" y="4"/>
                  </a:lnTo>
                  <a:lnTo>
                    <a:pt x="210" y="4"/>
                  </a:lnTo>
                  <a:lnTo>
                    <a:pt x="211" y="3"/>
                  </a:lnTo>
                  <a:lnTo>
                    <a:pt x="212" y="2"/>
                  </a:lnTo>
                  <a:lnTo>
                    <a:pt x="212" y="1"/>
                  </a:lnTo>
                  <a:lnTo>
                    <a:pt x="211" y="0"/>
                  </a:lnTo>
                  <a:lnTo>
                    <a:pt x="204" y="1"/>
                  </a:lnTo>
                  <a:lnTo>
                    <a:pt x="197" y="1"/>
                  </a:lnTo>
                  <a:lnTo>
                    <a:pt x="190" y="1"/>
                  </a:lnTo>
                  <a:lnTo>
                    <a:pt x="183" y="1"/>
                  </a:lnTo>
                  <a:lnTo>
                    <a:pt x="176" y="1"/>
                  </a:lnTo>
                  <a:lnTo>
                    <a:pt x="169" y="2"/>
                  </a:lnTo>
                  <a:lnTo>
                    <a:pt x="162" y="2"/>
                  </a:lnTo>
                  <a:lnTo>
                    <a:pt x="156" y="2"/>
                  </a:lnTo>
                  <a:lnTo>
                    <a:pt x="149" y="3"/>
                  </a:lnTo>
                  <a:lnTo>
                    <a:pt x="142" y="3"/>
                  </a:lnTo>
                  <a:lnTo>
                    <a:pt x="135" y="3"/>
                  </a:lnTo>
                  <a:lnTo>
                    <a:pt x="128" y="3"/>
                  </a:lnTo>
                  <a:lnTo>
                    <a:pt x="121" y="3"/>
                  </a:lnTo>
                  <a:lnTo>
                    <a:pt x="114" y="3"/>
                  </a:lnTo>
                  <a:lnTo>
                    <a:pt x="107" y="4"/>
                  </a:lnTo>
                  <a:lnTo>
                    <a:pt x="100" y="4"/>
                  </a:lnTo>
                  <a:lnTo>
                    <a:pt x="96" y="4"/>
                  </a:lnTo>
                  <a:lnTo>
                    <a:pt x="90" y="4"/>
                  </a:lnTo>
                  <a:lnTo>
                    <a:pt x="84" y="4"/>
                  </a:lnTo>
                  <a:lnTo>
                    <a:pt x="77" y="4"/>
                  </a:lnTo>
                  <a:lnTo>
                    <a:pt x="69" y="5"/>
                  </a:lnTo>
                  <a:lnTo>
                    <a:pt x="61" y="5"/>
                  </a:lnTo>
                  <a:lnTo>
                    <a:pt x="52" y="5"/>
                  </a:lnTo>
                  <a:lnTo>
                    <a:pt x="43" y="6"/>
                  </a:lnTo>
                  <a:lnTo>
                    <a:pt x="35" y="6"/>
                  </a:lnTo>
                  <a:lnTo>
                    <a:pt x="27" y="6"/>
                  </a:lnTo>
                  <a:lnTo>
                    <a:pt x="20" y="6"/>
                  </a:lnTo>
                  <a:lnTo>
                    <a:pt x="13" y="6"/>
                  </a:lnTo>
                  <a:lnTo>
                    <a:pt x="8" y="7"/>
                  </a:lnTo>
                  <a:lnTo>
                    <a:pt x="4" y="7"/>
                  </a:lnTo>
                  <a:lnTo>
                    <a:pt x="1" y="7"/>
                  </a:lnTo>
                  <a:lnTo>
                    <a:pt x="0" y="7"/>
                  </a:lnTo>
                  <a:lnTo>
                    <a:pt x="3" y="7"/>
                  </a:lnTo>
                  <a:lnTo>
                    <a:pt x="12" y="7"/>
                  </a:lnTo>
                  <a:lnTo>
                    <a:pt x="23" y="8"/>
                  </a:lnTo>
                  <a:lnTo>
                    <a:pt x="38" y="9"/>
                  </a:lnTo>
                  <a:lnTo>
                    <a:pt x="53" y="10"/>
                  </a:lnTo>
                  <a:lnTo>
                    <a:pt x="67" y="10"/>
                  </a:lnTo>
                  <a:lnTo>
                    <a:pt x="81" y="11"/>
                  </a:lnTo>
                  <a:lnTo>
                    <a:pt x="90" y="11"/>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43" name="Freeform 80"/>
            <p:cNvSpPr/>
            <p:nvPr/>
          </p:nvSpPr>
          <p:spPr bwMode="auto">
            <a:xfrm>
              <a:off x="6200776" y="5587294"/>
              <a:ext cx="323850" cy="44450"/>
            </a:xfrm>
            <a:custGeom>
              <a:avLst/>
              <a:gdLst/>
              <a:ahLst/>
              <a:cxnLst>
                <a:cxn ang="0">
                  <a:pos x="23" y="3"/>
                </a:cxn>
                <a:cxn ang="0">
                  <a:pos x="42" y="4"/>
                </a:cxn>
                <a:cxn ang="0">
                  <a:pos x="65" y="6"/>
                </a:cxn>
                <a:cxn ang="0">
                  <a:pos x="87" y="9"/>
                </a:cxn>
                <a:cxn ang="0">
                  <a:pos x="102" y="11"/>
                </a:cxn>
                <a:cxn ang="0">
                  <a:pos x="115" y="13"/>
                </a:cxn>
                <a:cxn ang="0">
                  <a:pos x="129" y="15"/>
                </a:cxn>
                <a:cxn ang="0">
                  <a:pos x="142" y="17"/>
                </a:cxn>
                <a:cxn ang="0">
                  <a:pos x="156" y="20"/>
                </a:cxn>
                <a:cxn ang="0">
                  <a:pos x="169" y="22"/>
                </a:cxn>
                <a:cxn ang="0">
                  <a:pos x="182" y="24"/>
                </a:cxn>
                <a:cxn ang="0">
                  <a:pos x="196" y="27"/>
                </a:cxn>
                <a:cxn ang="0">
                  <a:pos x="204" y="28"/>
                </a:cxn>
                <a:cxn ang="0">
                  <a:pos x="204" y="25"/>
                </a:cxn>
                <a:cxn ang="0">
                  <a:pos x="197" y="24"/>
                </a:cxn>
                <a:cxn ang="0">
                  <a:pos x="185" y="21"/>
                </a:cxn>
                <a:cxn ang="0">
                  <a:pos x="171" y="18"/>
                </a:cxn>
                <a:cxn ang="0">
                  <a:pos x="159" y="15"/>
                </a:cxn>
                <a:cxn ang="0">
                  <a:pos x="146" y="13"/>
                </a:cxn>
                <a:cxn ang="0">
                  <a:pos x="133" y="11"/>
                </a:cxn>
                <a:cxn ang="0">
                  <a:pos x="120" y="9"/>
                </a:cxn>
                <a:cxn ang="0">
                  <a:pos x="107" y="6"/>
                </a:cxn>
                <a:cxn ang="0">
                  <a:pos x="97" y="5"/>
                </a:cxn>
                <a:cxn ang="0">
                  <a:pos x="84" y="5"/>
                </a:cxn>
                <a:cxn ang="0">
                  <a:pos x="70" y="4"/>
                </a:cxn>
                <a:cxn ang="0">
                  <a:pos x="52" y="2"/>
                </a:cxn>
                <a:cxn ang="0">
                  <a:pos x="35" y="2"/>
                </a:cxn>
                <a:cxn ang="0">
                  <a:pos x="20" y="1"/>
                </a:cxn>
                <a:cxn ang="0">
                  <a:pos x="8" y="1"/>
                </a:cxn>
                <a:cxn ang="0">
                  <a:pos x="1" y="0"/>
                </a:cxn>
                <a:cxn ang="0">
                  <a:pos x="1" y="0"/>
                </a:cxn>
                <a:cxn ang="0">
                  <a:pos x="4" y="1"/>
                </a:cxn>
                <a:cxn ang="0">
                  <a:pos x="10" y="2"/>
                </a:cxn>
                <a:cxn ang="0">
                  <a:pos x="17" y="2"/>
                </a:cxn>
              </a:cxnLst>
              <a:rect l="0" t="0" r="r" b="b"/>
              <a:pathLst>
                <a:path w="204" h="28">
                  <a:moveTo>
                    <a:pt x="19" y="2"/>
                  </a:moveTo>
                  <a:lnTo>
                    <a:pt x="23" y="3"/>
                  </a:lnTo>
                  <a:lnTo>
                    <a:pt x="32" y="4"/>
                  </a:lnTo>
                  <a:lnTo>
                    <a:pt x="42" y="4"/>
                  </a:lnTo>
                  <a:lnTo>
                    <a:pt x="53" y="5"/>
                  </a:lnTo>
                  <a:lnTo>
                    <a:pt x="65" y="6"/>
                  </a:lnTo>
                  <a:lnTo>
                    <a:pt x="77" y="8"/>
                  </a:lnTo>
                  <a:lnTo>
                    <a:pt x="87" y="9"/>
                  </a:lnTo>
                  <a:lnTo>
                    <a:pt x="95" y="10"/>
                  </a:lnTo>
                  <a:lnTo>
                    <a:pt x="102" y="11"/>
                  </a:lnTo>
                  <a:lnTo>
                    <a:pt x="109" y="12"/>
                  </a:lnTo>
                  <a:lnTo>
                    <a:pt x="115" y="13"/>
                  </a:lnTo>
                  <a:lnTo>
                    <a:pt x="122" y="14"/>
                  </a:lnTo>
                  <a:lnTo>
                    <a:pt x="129" y="15"/>
                  </a:lnTo>
                  <a:lnTo>
                    <a:pt x="136" y="16"/>
                  </a:lnTo>
                  <a:lnTo>
                    <a:pt x="142" y="17"/>
                  </a:lnTo>
                  <a:lnTo>
                    <a:pt x="149" y="19"/>
                  </a:lnTo>
                  <a:lnTo>
                    <a:pt x="156" y="20"/>
                  </a:lnTo>
                  <a:lnTo>
                    <a:pt x="162" y="21"/>
                  </a:lnTo>
                  <a:lnTo>
                    <a:pt x="169" y="22"/>
                  </a:lnTo>
                  <a:lnTo>
                    <a:pt x="175" y="23"/>
                  </a:lnTo>
                  <a:lnTo>
                    <a:pt x="182" y="24"/>
                  </a:lnTo>
                  <a:lnTo>
                    <a:pt x="189" y="25"/>
                  </a:lnTo>
                  <a:lnTo>
                    <a:pt x="196" y="27"/>
                  </a:lnTo>
                  <a:lnTo>
                    <a:pt x="202" y="28"/>
                  </a:lnTo>
                  <a:lnTo>
                    <a:pt x="204" y="28"/>
                  </a:lnTo>
                  <a:lnTo>
                    <a:pt x="204" y="27"/>
                  </a:lnTo>
                  <a:lnTo>
                    <a:pt x="204" y="25"/>
                  </a:lnTo>
                  <a:lnTo>
                    <a:pt x="204" y="25"/>
                  </a:lnTo>
                  <a:lnTo>
                    <a:pt x="197" y="24"/>
                  </a:lnTo>
                  <a:lnTo>
                    <a:pt x="191" y="22"/>
                  </a:lnTo>
                  <a:lnTo>
                    <a:pt x="185" y="21"/>
                  </a:lnTo>
                  <a:lnTo>
                    <a:pt x="178" y="19"/>
                  </a:lnTo>
                  <a:lnTo>
                    <a:pt x="171" y="18"/>
                  </a:lnTo>
                  <a:lnTo>
                    <a:pt x="165" y="17"/>
                  </a:lnTo>
                  <a:lnTo>
                    <a:pt x="159" y="15"/>
                  </a:lnTo>
                  <a:lnTo>
                    <a:pt x="152" y="14"/>
                  </a:lnTo>
                  <a:lnTo>
                    <a:pt x="146" y="13"/>
                  </a:lnTo>
                  <a:lnTo>
                    <a:pt x="139" y="12"/>
                  </a:lnTo>
                  <a:lnTo>
                    <a:pt x="133" y="11"/>
                  </a:lnTo>
                  <a:lnTo>
                    <a:pt x="126" y="9"/>
                  </a:lnTo>
                  <a:lnTo>
                    <a:pt x="120" y="9"/>
                  </a:lnTo>
                  <a:lnTo>
                    <a:pt x="113" y="8"/>
                  </a:lnTo>
                  <a:lnTo>
                    <a:pt x="107" y="6"/>
                  </a:lnTo>
                  <a:lnTo>
                    <a:pt x="101" y="6"/>
                  </a:lnTo>
                  <a:lnTo>
                    <a:pt x="97" y="5"/>
                  </a:lnTo>
                  <a:lnTo>
                    <a:pt x="91" y="5"/>
                  </a:lnTo>
                  <a:lnTo>
                    <a:pt x="84" y="5"/>
                  </a:lnTo>
                  <a:lnTo>
                    <a:pt x="78" y="4"/>
                  </a:lnTo>
                  <a:lnTo>
                    <a:pt x="70" y="4"/>
                  </a:lnTo>
                  <a:lnTo>
                    <a:pt x="61" y="3"/>
                  </a:lnTo>
                  <a:lnTo>
                    <a:pt x="52" y="2"/>
                  </a:lnTo>
                  <a:lnTo>
                    <a:pt x="44" y="2"/>
                  </a:lnTo>
                  <a:lnTo>
                    <a:pt x="35" y="2"/>
                  </a:lnTo>
                  <a:lnTo>
                    <a:pt x="27" y="1"/>
                  </a:lnTo>
                  <a:lnTo>
                    <a:pt x="20" y="1"/>
                  </a:lnTo>
                  <a:lnTo>
                    <a:pt x="13" y="1"/>
                  </a:lnTo>
                  <a:lnTo>
                    <a:pt x="8" y="1"/>
                  </a:lnTo>
                  <a:lnTo>
                    <a:pt x="4" y="0"/>
                  </a:lnTo>
                  <a:lnTo>
                    <a:pt x="1" y="0"/>
                  </a:lnTo>
                  <a:lnTo>
                    <a:pt x="0" y="0"/>
                  </a:lnTo>
                  <a:lnTo>
                    <a:pt x="1" y="0"/>
                  </a:lnTo>
                  <a:lnTo>
                    <a:pt x="3" y="1"/>
                  </a:lnTo>
                  <a:lnTo>
                    <a:pt x="4" y="1"/>
                  </a:lnTo>
                  <a:lnTo>
                    <a:pt x="7" y="1"/>
                  </a:lnTo>
                  <a:lnTo>
                    <a:pt x="10" y="2"/>
                  </a:lnTo>
                  <a:lnTo>
                    <a:pt x="14" y="2"/>
                  </a:lnTo>
                  <a:lnTo>
                    <a:pt x="17" y="2"/>
                  </a:lnTo>
                  <a:lnTo>
                    <a:pt x="19" y="2"/>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44" name="Freeform 81"/>
            <p:cNvSpPr/>
            <p:nvPr/>
          </p:nvSpPr>
          <p:spPr bwMode="auto">
            <a:xfrm>
              <a:off x="6718301" y="4633207"/>
              <a:ext cx="120650" cy="568325"/>
            </a:xfrm>
            <a:custGeom>
              <a:avLst/>
              <a:gdLst/>
              <a:ahLst/>
              <a:cxnLst>
                <a:cxn ang="0">
                  <a:pos x="76" y="0"/>
                </a:cxn>
                <a:cxn ang="0">
                  <a:pos x="71" y="10"/>
                </a:cxn>
                <a:cxn ang="0">
                  <a:pos x="67" y="19"/>
                </a:cxn>
                <a:cxn ang="0">
                  <a:pos x="63" y="29"/>
                </a:cxn>
                <a:cxn ang="0">
                  <a:pos x="59" y="38"/>
                </a:cxn>
                <a:cxn ang="0">
                  <a:pos x="57" y="48"/>
                </a:cxn>
                <a:cxn ang="0">
                  <a:pos x="54" y="59"/>
                </a:cxn>
                <a:cxn ang="0">
                  <a:pos x="51" y="68"/>
                </a:cxn>
                <a:cxn ang="0">
                  <a:pos x="49" y="78"/>
                </a:cxn>
                <a:cxn ang="0">
                  <a:pos x="46" y="90"/>
                </a:cxn>
                <a:cxn ang="0">
                  <a:pos x="43" y="101"/>
                </a:cxn>
                <a:cxn ang="0">
                  <a:pos x="40" y="113"/>
                </a:cxn>
                <a:cxn ang="0">
                  <a:pos x="36" y="124"/>
                </a:cxn>
                <a:cxn ang="0">
                  <a:pos x="34" y="135"/>
                </a:cxn>
                <a:cxn ang="0">
                  <a:pos x="31" y="147"/>
                </a:cxn>
                <a:cxn ang="0">
                  <a:pos x="28" y="158"/>
                </a:cxn>
                <a:cxn ang="0">
                  <a:pos x="24" y="169"/>
                </a:cxn>
                <a:cxn ang="0">
                  <a:pos x="21" y="180"/>
                </a:cxn>
                <a:cxn ang="0">
                  <a:pos x="18" y="191"/>
                </a:cxn>
                <a:cxn ang="0">
                  <a:pos x="15" y="202"/>
                </a:cxn>
                <a:cxn ang="0">
                  <a:pos x="12" y="213"/>
                </a:cxn>
                <a:cxn ang="0">
                  <a:pos x="9" y="224"/>
                </a:cxn>
                <a:cxn ang="0">
                  <a:pos x="7" y="235"/>
                </a:cxn>
                <a:cxn ang="0">
                  <a:pos x="5" y="246"/>
                </a:cxn>
                <a:cxn ang="0">
                  <a:pos x="3" y="257"/>
                </a:cxn>
                <a:cxn ang="0">
                  <a:pos x="1" y="282"/>
                </a:cxn>
                <a:cxn ang="0">
                  <a:pos x="0" y="307"/>
                </a:cxn>
                <a:cxn ang="0">
                  <a:pos x="1" y="331"/>
                </a:cxn>
                <a:cxn ang="0">
                  <a:pos x="2" y="356"/>
                </a:cxn>
                <a:cxn ang="0">
                  <a:pos x="4" y="358"/>
                </a:cxn>
                <a:cxn ang="0">
                  <a:pos x="5" y="358"/>
                </a:cxn>
                <a:cxn ang="0">
                  <a:pos x="7" y="357"/>
                </a:cxn>
                <a:cxn ang="0">
                  <a:pos x="8" y="355"/>
                </a:cxn>
                <a:cxn ang="0">
                  <a:pos x="7" y="332"/>
                </a:cxn>
                <a:cxn ang="0">
                  <a:pos x="8" y="309"/>
                </a:cxn>
                <a:cxn ang="0">
                  <a:pos x="9" y="287"/>
                </a:cxn>
                <a:cxn ang="0">
                  <a:pos x="11" y="264"/>
                </a:cxn>
                <a:cxn ang="0">
                  <a:pos x="13" y="252"/>
                </a:cxn>
                <a:cxn ang="0">
                  <a:pos x="15" y="240"/>
                </a:cxn>
                <a:cxn ang="0">
                  <a:pos x="17" y="228"/>
                </a:cxn>
                <a:cxn ang="0">
                  <a:pos x="19" y="216"/>
                </a:cxn>
                <a:cxn ang="0">
                  <a:pos x="22" y="205"/>
                </a:cxn>
                <a:cxn ang="0">
                  <a:pos x="25" y="193"/>
                </a:cxn>
                <a:cxn ang="0">
                  <a:pos x="28" y="181"/>
                </a:cxn>
                <a:cxn ang="0">
                  <a:pos x="31" y="170"/>
                </a:cxn>
                <a:cxn ang="0">
                  <a:pos x="34" y="156"/>
                </a:cxn>
                <a:cxn ang="0">
                  <a:pos x="39" y="135"/>
                </a:cxn>
                <a:cxn ang="0">
                  <a:pos x="44" y="111"/>
                </a:cxn>
                <a:cxn ang="0">
                  <a:pos x="51" y="85"/>
                </a:cxn>
                <a:cxn ang="0">
                  <a:pos x="57" y="59"/>
                </a:cxn>
                <a:cxn ang="0">
                  <a:pos x="64" y="34"/>
                </a:cxn>
                <a:cxn ang="0">
                  <a:pos x="70" y="14"/>
                </a:cxn>
                <a:cxn ang="0">
                  <a:pos x="76" y="0"/>
                </a:cxn>
                <a:cxn ang="0">
                  <a:pos x="76" y="0"/>
                </a:cxn>
                <a:cxn ang="0">
                  <a:pos x="76" y="0"/>
                </a:cxn>
                <a:cxn ang="0">
                  <a:pos x="76" y="0"/>
                </a:cxn>
                <a:cxn ang="0">
                  <a:pos x="76" y="0"/>
                </a:cxn>
                <a:cxn ang="0">
                  <a:pos x="76" y="0"/>
                </a:cxn>
              </a:cxnLst>
              <a:rect l="0" t="0" r="r" b="b"/>
              <a:pathLst>
                <a:path w="76" h="358">
                  <a:moveTo>
                    <a:pt x="76" y="0"/>
                  </a:moveTo>
                  <a:lnTo>
                    <a:pt x="71" y="10"/>
                  </a:lnTo>
                  <a:lnTo>
                    <a:pt x="67" y="19"/>
                  </a:lnTo>
                  <a:lnTo>
                    <a:pt x="63" y="29"/>
                  </a:lnTo>
                  <a:lnTo>
                    <a:pt x="59" y="38"/>
                  </a:lnTo>
                  <a:lnTo>
                    <a:pt x="57" y="48"/>
                  </a:lnTo>
                  <a:lnTo>
                    <a:pt x="54" y="59"/>
                  </a:lnTo>
                  <a:lnTo>
                    <a:pt x="51" y="68"/>
                  </a:lnTo>
                  <a:lnTo>
                    <a:pt x="49" y="78"/>
                  </a:lnTo>
                  <a:lnTo>
                    <a:pt x="46" y="90"/>
                  </a:lnTo>
                  <a:lnTo>
                    <a:pt x="43" y="101"/>
                  </a:lnTo>
                  <a:lnTo>
                    <a:pt x="40" y="113"/>
                  </a:lnTo>
                  <a:lnTo>
                    <a:pt x="36" y="124"/>
                  </a:lnTo>
                  <a:lnTo>
                    <a:pt x="34" y="135"/>
                  </a:lnTo>
                  <a:lnTo>
                    <a:pt x="31" y="147"/>
                  </a:lnTo>
                  <a:lnTo>
                    <a:pt x="28" y="158"/>
                  </a:lnTo>
                  <a:lnTo>
                    <a:pt x="24" y="169"/>
                  </a:lnTo>
                  <a:lnTo>
                    <a:pt x="21" y="180"/>
                  </a:lnTo>
                  <a:lnTo>
                    <a:pt x="18" y="191"/>
                  </a:lnTo>
                  <a:lnTo>
                    <a:pt x="15" y="202"/>
                  </a:lnTo>
                  <a:lnTo>
                    <a:pt x="12" y="213"/>
                  </a:lnTo>
                  <a:lnTo>
                    <a:pt x="9" y="224"/>
                  </a:lnTo>
                  <a:lnTo>
                    <a:pt x="7" y="235"/>
                  </a:lnTo>
                  <a:lnTo>
                    <a:pt x="5" y="246"/>
                  </a:lnTo>
                  <a:lnTo>
                    <a:pt x="3" y="257"/>
                  </a:lnTo>
                  <a:lnTo>
                    <a:pt x="1" y="282"/>
                  </a:lnTo>
                  <a:lnTo>
                    <a:pt x="0" y="307"/>
                  </a:lnTo>
                  <a:lnTo>
                    <a:pt x="1" y="331"/>
                  </a:lnTo>
                  <a:lnTo>
                    <a:pt x="2" y="356"/>
                  </a:lnTo>
                  <a:lnTo>
                    <a:pt x="4" y="358"/>
                  </a:lnTo>
                  <a:lnTo>
                    <a:pt x="5" y="358"/>
                  </a:lnTo>
                  <a:lnTo>
                    <a:pt x="7" y="357"/>
                  </a:lnTo>
                  <a:lnTo>
                    <a:pt x="8" y="355"/>
                  </a:lnTo>
                  <a:lnTo>
                    <a:pt x="7" y="332"/>
                  </a:lnTo>
                  <a:lnTo>
                    <a:pt x="8" y="309"/>
                  </a:lnTo>
                  <a:lnTo>
                    <a:pt x="9" y="287"/>
                  </a:lnTo>
                  <a:lnTo>
                    <a:pt x="11" y="264"/>
                  </a:lnTo>
                  <a:lnTo>
                    <a:pt x="13" y="252"/>
                  </a:lnTo>
                  <a:lnTo>
                    <a:pt x="15" y="240"/>
                  </a:lnTo>
                  <a:lnTo>
                    <a:pt x="17" y="228"/>
                  </a:lnTo>
                  <a:lnTo>
                    <a:pt x="19" y="216"/>
                  </a:lnTo>
                  <a:lnTo>
                    <a:pt x="22" y="205"/>
                  </a:lnTo>
                  <a:lnTo>
                    <a:pt x="25" y="193"/>
                  </a:lnTo>
                  <a:lnTo>
                    <a:pt x="28" y="181"/>
                  </a:lnTo>
                  <a:lnTo>
                    <a:pt x="31" y="170"/>
                  </a:lnTo>
                  <a:lnTo>
                    <a:pt x="34" y="156"/>
                  </a:lnTo>
                  <a:lnTo>
                    <a:pt x="39" y="135"/>
                  </a:lnTo>
                  <a:lnTo>
                    <a:pt x="44" y="111"/>
                  </a:lnTo>
                  <a:lnTo>
                    <a:pt x="51" y="85"/>
                  </a:lnTo>
                  <a:lnTo>
                    <a:pt x="57" y="59"/>
                  </a:lnTo>
                  <a:lnTo>
                    <a:pt x="64" y="34"/>
                  </a:lnTo>
                  <a:lnTo>
                    <a:pt x="70" y="14"/>
                  </a:lnTo>
                  <a:lnTo>
                    <a:pt x="76" y="0"/>
                  </a:lnTo>
                  <a:lnTo>
                    <a:pt x="76" y="0"/>
                  </a:lnTo>
                  <a:lnTo>
                    <a:pt x="76" y="0"/>
                  </a:lnTo>
                  <a:lnTo>
                    <a:pt x="76" y="0"/>
                  </a:lnTo>
                  <a:lnTo>
                    <a:pt x="76" y="0"/>
                  </a:lnTo>
                  <a:lnTo>
                    <a:pt x="76"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45" name="Freeform 82"/>
            <p:cNvSpPr/>
            <p:nvPr/>
          </p:nvSpPr>
          <p:spPr bwMode="auto">
            <a:xfrm>
              <a:off x="6827838" y="4631619"/>
              <a:ext cx="223838" cy="115888"/>
            </a:xfrm>
            <a:custGeom>
              <a:avLst/>
              <a:gdLst/>
              <a:ahLst/>
              <a:cxnLst>
                <a:cxn ang="0">
                  <a:pos x="139" y="73"/>
                </a:cxn>
                <a:cxn ang="0">
                  <a:pos x="139" y="73"/>
                </a:cxn>
                <a:cxn ang="0">
                  <a:pos x="141" y="73"/>
                </a:cxn>
                <a:cxn ang="0">
                  <a:pos x="141" y="72"/>
                </a:cxn>
                <a:cxn ang="0">
                  <a:pos x="140" y="71"/>
                </a:cxn>
                <a:cxn ang="0">
                  <a:pos x="131" y="66"/>
                </a:cxn>
                <a:cxn ang="0">
                  <a:pos x="122" y="61"/>
                </a:cxn>
                <a:cxn ang="0">
                  <a:pos x="112" y="56"/>
                </a:cxn>
                <a:cxn ang="0">
                  <a:pos x="103" y="52"/>
                </a:cxn>
                <a:cxn ang="0">
                  <a:pos x="94" y="47"/>
                </a:cxn>
                <a:cxn ang="0">
                  <a:pos x="84" y="42"/>
                </a:cxn>
                <a:cxn ang="0">
                  <a:pos x="75" y="37"/>
                </a:cxn>
                <a:cxn ang="0">
                  <a:pos x="66" y="33"/>
                </a:cxn>
                <a:cxn ang="0">
                  <a:pos x="59" y="29"/>
                </a:cxn>
                <a:cxn ang="0">
                  <a:pos x="50" y="24"/>
                </a:cxn>
                <a:cxn ang="0">
                  <a:pos x="39" y="19"/>
                </a:cxn>
                <a:cxn ang="0">
                  <a:pos x="28" y="14"/>
                </a:cxn>
                <a:cxn ang="0">
                  <a:pos x="17" y="8"/>
                </a:cxn>
                <a:cxn ang="0">
                  <a:pos x="8" y="4"/>
                </a:cxn>
                <a:cxn ang="0">
                  <a:pos x="3" y="1"/>
                </a:cxn>
                <a:cxn ang="0">
                  <a:pos x="0" y="0"/>
                </a:cxn>
                <a:cxn ang="0">
                  <a:pos x="1" y="0"/>
                </a:cxn>
                <a:cxn ang="0">
                  <a:pos x="5" y="3"/>
                </a:cxn>
                <a:cxn ang="0">
                  <a:pos x="11" y="5"/>
                </a:cxn>
                <a:cxn ang="0">
                  <a:pos x="18" y="10"/>
                </a:cxn>
                <a:cxn ang="0">
                  <a:pos x="27" y="15"/>
                </a:cxn>
                <a:cxn ang="0">
                  <a:pos x="38" y="20"/>
                </a:cxn>
                <a:cxn ang="0">
                  <a:pos x="49" y="26"/>
                </a:cxn>
                <a:cxn ang="0">
                  <a:pos x="60" y="32"/>
                </a:cxn>
                <a:cxn ang="0">
                  <a:pos x="72" y="39"/>
                </a:cxn>
                <a:cxn ang="0">
                  <a:pos x="84" y="45"/>
                </a:cxn>
                <a:cxn ang="0">
                  <a:pos x="96" y="51"/>
                </a:cxn>
                <a:cxn ang="0">
                  <a:pos x="107" y="57"/>
                </a:cxn>
                <a:cxn ang="0">
                  <a:pos x="116" y="62"/>
                </a:cxn>
                <a:cxn ang="0">
                  <a:pos x="126" y="67"/>
                </a:cxn>
                <a:cxn ang="0">
                  <a:pos x="133" y="70"/>
                </a:cxn>
                <a:cxn ang="0">
                  <a:pos x="139" y="73"/>
                </a:cxn>
              </a:cxnLst>
              <a:rect l="0" t="0" r="r" b="b"/>
              <a:pathLst>
                <a:path w="141" h="73">
                  <a:moveTo>
                    <a:pt x="139" y="73"/>
                  </a:moveTo>
                  <a:lnTo>
                    <a:pt x="139" y="73"/>
                  </a:lnTo>
                  <a:lnTo>
                    <a:pt x="141" y="73"/>
                  </a:lnTo>
                  <a:lnTo>
                    <a:pt x="141" y="72"/>
                  </a:lnTo>
                  <a:lnTo>
                    <a:pt x="140" y="71"/>
                  </a:lnTo>
                  <a:lnTo>
                    <a:pt x="131" y="66"/>
                  </a:lnTo>
                  <a:lnTo>
                    <a:pt x="122" y="61"/>
                  </a:lnTo>
                  <a:lnTo>
                    <a:pt x="112" y="56"/>
                  </a:lnTo>
                  <a:lnTo>
                    <a:pt x="103" y="52"/>
                  </a:lnTo>
                  <a:lnTo>
                    <a:pt x="94" y="47"/>
                  </a:lnTo>
                  <a:lnTo>
                    <a:pt x="84" y="42"/>
                  </a:lnTo>
                  <a:lnTo>
                    <a:pt x="75" y="37"/>
                  </a:lnTo>
                  <a:lnTo>
                    <a:pt x="66" y="33"/>
                  </a:lnTo>
                  <a:lnTo>
                    <a:pt x="59" y="29"/>
                  </a:lnTo>
                  <a:lnTo>
                    <a:pt x="50" y="24"/>
                  </a:lnTo>
                  <a:lnTo>
                    <a:pt x="39" y="19"/>
                  </a:lnTo>
                  <a:lnTo>
                    <a:pt x="28" y="14"/>
                  </a:lnTo>
                  <a:lnTo>
                    <a:pt x="17" y="8"/>
                  </a:lnTo>
                  <a:lnTo>
                    <a:pt x="8" y="4"/>
                  </a:lnTo>
                  <a:lnTo>
                    <a:pt x="3" y="1"/>
                  </a:lnTo>
                  <a:lnTo>
                    <a:pt x="0" y="0"/>
                  </a:lnTo>
                  <a:lnTo>
                    <a:pt x="1" y="0"/>
                  </a:lnTo>
                  <a:lnTo>
                    <a:pt x="5" y="3"/>
                  </a:lnTo>
                  <a:lnTo>
                    <a:pt x="11" y="5"/>
                  </a:lnTo>
                  <a:lnTo>
                    <a:pt x="18" y="10"/>
                  </a:lnTo>
                  <a:lnTo>
                    <a:pt x="27" y="15"/>
                  </a:lnTo>
                  <a:lnTo>
                    <a:pt x="38" y="20"/>
                  </a:lnTo>
                  <a:lnTo>
                    <a:pt x="49" y="26"/>
                  </a:lnTo>
                  <a:lnTo>
                    <a:pt x="60" y="32"/>
                  </a:lnTo>
                  <a:lnTo>
                    <a:pt x="72" y="39"/>
                  </a:lnTo>
                  <a:lnTo>
                    <a:pt x="84" y="45"/>
                  </a:lnTo>
                  <a:lnTo>
                    <a:pt x="96" y="51"/>
                  </a:lnTo>
                  <a:lnTo>
                    <a:pt x="107" y="57"/>
                  </a:lnTo>
                  <a:lnTo>
                    <a:pt x="116" y="62"/>
                  </a:lnTo>
                  <a:lnTo>
                    <a:pt x="126" y="67"/>
                  </a:lnTo>
                  <a:lnTo>
                    <a:pt x="133" y="70"/>
                  </a:lnTo>
                  <a:lnTo>
                    <a:pt x="139" y="73"/>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46" name="Freeform 83"/>
            <p:cNvSpPr/>
            <p:nvPr/>
          </p:nvSpPr>
          <p:spPr bwMode="auto">
            <a:xfrm>
              <a:off x="6819901" y="4583994"/>
              <a:ext cx="215900" cy="42863"/>
            </a:xfrm>
            <a:custGeom>
              <a:avLst/>
              <a:gdLst/>
              <a:ahLst/>
              <a:cxnLst>
                <a:cxn ang="0">
                  <a:pos x="1" y="27"/>
                </a:cxn>
                <a:cxn ang="0">
                  <a:pos x="4" y="27"/>
                </a:cxn>
                <a:cxn ang="0">
                  <a:pos x="9" y="26"/>
                </a:cxn>
                <a:cxn ang="0">
                  <a:pos x="16" y="25"/>
                </a:cxn>
                <a:cxn ang="0">
                  <a:pos x="25" y="23"/>
                </a:cxn>
                <a:cxn ang="0">
                  <a:pos x="35" y="21"/>
                </a:cxn>
                <a:cxn ang="0">
                  <a:pos x="47" y="19"/>
                </a:cxn>
                <a:cxn ang="0">
                  <a:pos x="59" y="16"/>
                </a:cxn>
                <a:cxn ang="0">
                  <a:pos x="71" y="14"/>
                </a:cxn>
                <a:cxn ang="0">
                  <a:pos x="83" y="11"/>
                </a:cxn>
                <a:cxn ang="0">
                  <a:pos x="96" y="8"/>
                </a:cxn>
                <a:cxn ang="0">
                  <a:pos x="107" y="6"/>
                </a:cxn>
                <a:cxn ang="0">
                  <a:pos x="116" y="4"/>
                </a:cxn>
                <a:cxn ang="0">
                  <a:pos x="124" y="2"/>
                </a:cxn>
                <a:cxn ang="0">
                  <a:pos x="131" y="1"/>
                </a:cxn>
                <a:cxn ang="0">
                  <a:pos x="135" y="0"/>
                </a:cxn>
                <a:cxn ang="0">
                  <a:pos x="136" y="0"/>
                </a:cxn>
                <a:cxn ang="0">
                  <a:pos x="127" y="1"/>
                </a:cxn>
                <a:cxn ang="0">
                  <a:pos x="119" y="3"/>
                </a:cxn>
                <a:cxn ang="0">
                  <a:pos x="110" y="4"/>
                </a:cxn>
                <a:cxn ang="0">
                  <a:pos x="102" y="5"/>
                </a:cxn>
                <a:cxn ang="0">
                  <a:pos x="93" y="6"/>
                </a:cxn>
                <a:cxn ang="0">
                  <a:pos x="85" y="8"/>
                </a:cxn>
                <a:cxn ang="0">
                  <a:pos x="77" y="9"/>
                </a:cxn>
                <a:cxn ang="0">
                  <a:pos x="68" y="11"/>
                </a:cxn>
                <a:cxn ang="0">
                  <a:pos x="61" y="12"/>
                </a:cxn>
                <a:cxn ang="0">
                  <a:pos x="51" y="14"/>
                </a:cxn>
                <a:cxn ang="0">
                  <a:pos x="39" y="17"/>
                </a:cxn>
                <a:cxn ang="0">
                  <a:pos x="26" y="19"/>
                </a:cxn>
                <a:cxn ang="0">
                  <a:pos x="14" y="22"/>
                </a:cxn>
                <a:cxn ang="0">
                  <a:pos x="5" y="25"/>
                </a:cxn>
                <a:cxn ang="0">
                  <a:pos x="0" y="26"/>
                </a:cxn>
                <a:cxn ang="0">
                  <a:pos x="1" y="27"/>
                </a:cxn>
                <a:cxn ang="0">
                  <a:pos x="1" y="27"/>
                </a:cxn>
                <a:cxn ang="0">
                  <a:pos x="1" y="27"/>
                </a:cxn>
                <a:cxn ang="0">
                  <a:pos x="1" y="27"/>
                </a:cxn>
                <a:cxn ang="0">
                  <a:pos x="1" y="27"/>
                </a:cxn>
                <a:cxn ang="0">
                  <a:pos x="1" y="27"/>
                </a:cxn>
              </a:cxnLst>
              <a:rect l="0" t="0" r="r" b="b"/>
              <a:pathLst>
                <a:path w="136" h="27">
                  <a:moveTo>
                    <a:pt x="1" y="27"/>
                  </a:moveTo>
                  <a:lnTo>
                    <a:pt x="4" y="27"/>
                  </a:lnTo>
                  <a:lnTo>
                    <a:pt x="9" y="26"/>
                  </a:lnTo>
                  <a:lnTo>
                    <a:pt x="16" y="25"/>
                  </a:lnTo>
                  <a:lnTo>
                    <a:pt x="25" y="23"/>
                  </a:lnTo>
                  <a:lnTo>
                    <a:pt x="35" y="21"/>
                  </a:lnTo>
                  <a:lnTo>
                    <a:pt x="47" y="19"/>
                  </a:lnTo>
                  <a:lnTo>
                    <a:pt x="59" y="16"/>
                  </a:lnTo>
                  <a:lnTo>
                    <a:pt x="71" y="14"/>
                  </a:lnTo>
                  <a:lnTo>
                    <a:pt x="83" y="11"/>
                  </a:lnTo>
                  <a:lnTo>
                    <a:pt x="96" y="8"/>
                  </a:lnTo>
                  <a:lnTo>
                    <a:pt x="107" y="6"/>
                  </a:lnTo>
                  <a:lnTo>
                    <a:pt x="116" y="4"/>
                  </a:lnTo>
                  <a:lnTo>
                    <a:pt x="124" y="2"/>
                  </a:lnTo>
                  <a:lnTo>
                    <a:pt x="131" y="1"/>
                  </a:lnTo>
                  <a:lnTo>
                    <a:pt x="135" y="0"/>
                  </a:lnTo>
                  <a:lnTo>
                    <a:pt x="136" y="0"/>
                  </a:lnTo>
                  <a:lnTo>
                    <a:pt x="127" y="1"/>
                  </a:lnTo>
                  <a:lnTo>
                    <a:pt x="119" y="3"/>
                  </a:lnTo>
                  <a:lnTo>
                    <a:pt x="110" y="4"/>
                  </a:lnTo>
                  <a:lnTo>
                    <a:pt x="102" y="5"/>
                  </a:lnTo>
                  <a:lnTo>
                    <a:pt x="93" y="6"/>
                  </a:lnTo>
                  <a:lnTo>
                    <a:pt x="85" y="8"/>
                  </a:lnTo>
                  <a:lnTo>
                    <a:pt x="77" y="9"/>
                  </a:lnTo>
                  <a:lnTo>
                    <a:pt x="68" y="11"/>
                  </a:lnTo>
                  <a:lnTo>
                    <a:pt x="61" y="12"/>
                  </a:lnTo>
                  <a:lnTo>
                    <a:pt x="51" y="14"/>
                  </a:lnTo>
                  <a:lnTo>
                    <a:pt x="39" y="17"/>
                  </a:lnTo>
                  <a:lnTo>
                    <a:pt x="26" y="19"/>
                  </a:lnTo>
                  <a:lnTo>
                    <a:pt x="14" y="22"/>
                  </a:lnTo>
                  <a:lnTo>
                    <a:pt x="5" y="25"/>
                  </a:lnTo>
                  <a:lnTo>
                    <a:pt x="0" y="26"/>
                  </a:lnTo>
                  <a:lnTo>
                    <a:pt x="1" y="27"/>
                  </a:lnTo>
                  <a:lnTo>
                    <a:pt x="1" y="27"/>
                  </a:lnTo>
                  <a:lnTo>
                    <a:pt x="1" y="27"/>
                  </a:lnTo>
                  <a:lnTo>
                    <a:pt x="1" y="27"/>
                  </a:lnTo>
                  <a:lnTo>
                    <a:pt x="1" y="27"/>
                  </a:lnTo>
                  <a:lnTo>
                    <a:pt x="1" y="27"/>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47" name="Freeform 84"/>
            <p:cNvSpPr/>
            <p:nvPr/>
          </p:nvSpPr>
          <p:spPr bwMode="auto">
            <a:xfrm>
              <a:off x="6548438" y="4522082"/>
              <a:ext cx="441325" cy="14288"/>
            </a:xfrm>
            <a:custGeom>
              <a:avLst/>
              <a:gdLst/>
              <a:ahLst/>
              <a:cxnLst>
                <a:cxn ang="0">
                  <a:pos x="65" y="5"/>
                </a:cxn>
                <a:cxn ang="0">
                  <a:pos x="70" y="5"/>
                </a:cxn>
                <a:cxn ang="0">
                  <a:pos x="78" y="5"/>
                </a:cxn>
                <a:cxn ang="0">
                  <a:pos x="89" y="4"/>
                </a:cxn>
                <a:cxn ang="0">
                  <a:pos x="101" y="4"/>
                </a:cxn>
                <a:cxn ang="0">
                  <a:pos x="115" y="4"/>
                </a:cxn>
                <a:cxn ang="0">
                  <a:pos x="130" y="3"/>
                </a:cxn>
                <a:cxn ang="0">
                  <a:pos x="146" y="3"/>
                </a:cxn>
                <a:cxn ang="0">
                  <a:pos x="162" y="2"/>
                </a:cxn>
                <a:cxn ang="0">
                  <a:pos x="179" y="2"/>
                </a:cxn>
                <a:cxn ang="0">
                  <a:pos x="196" y="2"/>
                </a:cxn>
                <a:cxn ang="0">
                  <a:pos x="212" y="1"/>
                </a:cxn>
                <a:cxn ang="0">
                  <a:pos x="227" y="1"/>
                </a:cxn>
                <a:cxn ang="0">
                  <a:pos x="242" y="1"/>
                </a:cxn>
                <a:cxn ang="0">
                  <a:pos x="256" y="2"/>
                </a:cxn>
                <a:cxn ang="0">
                  <a:pos x="268" y="2"/>
                </a:cxn>
                <a:cxn ang="0">
                  <a:pos x="278" y="3"/>
                </a:cxn>
                <a:cxn ang="0">
                  <a:pos x="278" y="3"/>
                </a:cxn>
                <a:cxn ang="0">
                  <a:pos x="278" y="2"/>
                </a:cxn>
                <a:cxn ang="0">
                  <a:pos x="278" y="1"/>
                </a:cxn>
                <a:cxn ang="0">
                  <a:pos x="278" y="1"/>
                </a:cxn>
                <a:cxn ang="0">
                  <a:pos x="268" y="1"/>
                </a:cxn>
                <a:cxn ang="0">
                  <a:pos x="257" y="0"/>
                </a:cxn>
                <a:cxn ang="0">
                  <a:pos x="244" y="0"/>
                </a:cxn>
                <a:cxn ang="0">
                  <a:pos x="229" y="0"/>
                </a:cxn>
                <a:cxn ang="0">
                  <a:pos x="214" y="0"/>
                </a:cxn>
                <a:cxn ang="0">
                  <a:pos x="198" y="0"/>
                </a:cxn>
                <a:cxn ang="0">
                  <a:pos x="181" y="0"/>
                </a:cxn>
                <a:cxn ang="0">
                  <a:pos x="165" y="0"/>
                </a:cxn>
                <a:cxn ang="0">
                  <a:pos x="149" y="0"/>
                </a:cxn>
                <a:cxn ang="0">
                  <a:pos x="134" y="0"/>
                </a:cxn>
                <a:cxn ang="0">
                  <a:pos x="119" y="0"/>
                </a:cxn>
                <a:cxn ang="0">
                  <a:pos x="106" y="0"/>
                </a:cxn>
                <a:cxn ang="0">
                  <a:pos x="94" y="0"/>
                </a:cxn>
                <a:cxn ang="0">
                  <a:pos x="84" y="1"/>
                </a:cxn>
                <a:cxn ang="0">
                  <a:pos x="77" y="1"/>
                </a:cxn>
                <a:cxn ang="0">
                  <a:pos x="71" y="1"/>
                </a:cxn>
                <a:cxn ang="0">
                  <a:pos x="61" y="3"/>
                </a:cxn>
                <a:cxn ang="0">
                  <a:pos x="50" y="4"/>
                </a:cxn>
                <a:cxn ang="0">
                  <a:pos x="38" y="5"/>
                </a:cxn>
                <a:cxn ang="0">
                  <a:pos x="26" y="6"/>
                </a:cxn>
                <a:cxn ang="0">
                  <a:pos x="16" y="7"/>
                </a:cxn>
                <a:cxn ang="0">
                  <a:pos x="7" y="8"/>
                </a:cxn>
                <a:cxn ang="0">
                  <a:pos x="2" y="9"/>
                </a:cxn>
                <a:cxn ang="0">
                  <a:pos x="0" y="9"/>
                </a:cxn>
                <a:cxn ang="0">
                  <a:pos x="1" y="9"/>
                </a:cxn>
                <a:cxn ang="0">
                  <a:pos x="6" y="8"/>
                </a:cxn>
                <a:cxn ang="0">
                  <a:pos x="15" y="8"/>
                </a:cxn>
                <a:cxn ang="0">
                  <a:pos x="24" y="8"/>
                </a:cxn>
                <a:cxn ang="0">
                  <a:pos x="35" y="7"/>
                </a:cxn>
                <a:cxn ang="0">
                  <a:pos x="45" y="7"/>
                </a:cxn>
                <a:cxn ang="0">
                  <a:pos x="55" y="6"/>
                </a:cxn>
                <a:cxn ang="0">
                  <a:pos x="65" y="5"/>
                </a:cxn>
              </a:cxnLst>
              <a:rect l="0" t="0" r="r" b="b"/>
              <a:pathLst>
                <a:path w="278" h="9">
                  <a:moveTo>
                    <a:pt x="65" y="5"/>
                  </a:moveTo>
                  <a:lnTo>
                    <a:pt x="70" y="5"/>
                  </a:lnTo>
                  <a:lnTo>
                    <a:pt x="78" y="5"/>
                  </a:lnTo>
                  <a:lnTo>
                    <a:pt x="89" y="4"/>
                  </a:lnTo>
                  <a:lnTo>
                    <a:pt x="101" y="4"/>
                  </a:lnTo>
                  <a:lnTo>
                    <a:pt x="115" y="4"/>
                  </a:lnTo>
                  <a:lnTo>
                    <a:pt x="130" y="3"/>
                  </a:lnTo>
                  <a:lnTo>
                    <a:pt x="146" y="3"/>
                  </a:lnTo>
                  <a:lnTo>
                    <a:pt x="162" y="2"/>
                  </a:lnTo>
                  <a:lnTo>
                    <a:pt x="179" y="2"/>
                  </a:lnTo>
                  <a:lnTo>
                    <a:pt x="196" y="2"/>
                  </a:lnTo>
                  <a:lnTo>
                    <a:pt x="212" y="1"/>
                  </a:lnTo>
                  <a:lnTo>
                    <a:pt x="227" y="1"/>
                  </a:lnTo>
                  <a:lnTo>
                    <a:pt x="242" y="1"/>
                  </a:lnTo>
                  <a:lnTo>
                    <a:pt x="256" y="2"/>
                  </a:lnTo>
                  <a:lnTo>
                    <a:pt x="268" y="2"/>
                  </a:lnTo>
                  <a:lnTo>
                    <a:pt x="278" y="3"/>
                  </a:lnTo>
                  <a:lnTo>
                    <a:pt x="278" y="3"/>
                  </a:lnTo>
                  <a:lnTo>
                    <a:pt x="278" y="2"/>
                  </a:lnTo>
                  <a:lnTo>
                    <a:pt x="278" y="1"/>
                  </a:lnTo>
                  <a:lnTo>
                    <a:pt x="278" y="1"/>
                  </a:lnTo>
                  <a:lnTo>
                    <a:pt x="268" y="1"/>
                  </a:lnTo>
                  <a:lnTo>
                    <a:pt x="257" y="0"/>
                  </a:lnTo>
                  <a:lnTo>
                    <a:pt x="244" y="0"/>
                  </a:lnTo>
                  <a:lnTo>
                    <a:pt x="229" y="0"/>
                  </a:lnTo>
                  <a:lnTo>
                    <a:pt x="214" y="0"/>
                  </a:lnTo>
                  <a:lnTo>
                    <a:pt x="198" y="0"/>
                  </a:lnTo>
                  <a:lnTo>
                    <a:pt x="181" y="0"/>
                  </a:lnTo>
                  <a:lnTo>
                    <a:pt x="165" y="0"/>
                  </a:lnTo>
                  <a:lnTo>
                    <a:pt x="149" y="0"/>
                  </a:lnTo>
                  <a:lnTo>
                    <a:pt x="134" y="0"/>
                  </a:lnTo>
                  <a:lnTo>
                    <a:pt x="119" y="0"/>
                  </a:lnTo>
                  <a:lnTo>
                    <a:pt x="106" y="0"/>
                  </a:lnTo>
                  <a:lnTo>
                    <a:pt x="94" y="0"/>
                  </a:lnTo>
                  <a:lnTo>
                    <a:pt x="84" y="1"/>
                  </a:lnTo>
                  <a:lnTo>
                    <a:pt x="77" y="1"/>
                  </a:lnTo>
                  <a:lnTo>
                    <a:pt x="71" y="1"/>
                  </a:lnTo>
                  <a:lnTo>
                    <a:pt x="61" y="3"/>
                  </a:lnTo>
                  <a:lnTo>
                    <a:pt x="50" y="4"/>
                  </a:lnTo>
                  <a:lnTo>
                    <a:pt x="38" y="5"/>
                  </a:lnTo>
                  <a:lnTo>
                    <a:pt x="26" y="6"/>
                  </a:lnTo>
                  <a:lnTo>
                    <a:pt x="16" y="7"/>
                  </a:lnTo>
                  <a:lnTo>
                    <a:pt x="7" y="8"/>
                  </a:lnTo>
                  <a:lnTo>
                    <a:pt x="2" y="9"/>
                  </a:lnTo>
                  <a:lnTo>
                    <a:pt x="0" y="9"/>
                  </a:lnTo>
                  <a:lnTo>
                    <a:pt x="1" y="9"/>
                  </a:lnTo>
                  <a:lnTo>
                    <a:pt x="6" y="8"/>
                  </a:lnTo>
                  <a:lnTo>
                    <a:pt x="15" y="8"/>
                  </a:lnTo>
                  <a:lnTo>
                    <a:pt x="24" y="8"/>
                  </a:lnTo>
                  <a:lnTo>
                    <a:pt x="35" y="7"/>
                  </a:lnTo>
                  <a:lnTo>
                    <a:pt x="45" y="7"/>
                  </a:lnTo>
                  <a:lnTo>
                    <a:pt x="55" y="6"/>
                  </a:lnTo>
                  <a:lnTo>
                    <a:pt x="65" y="5"/>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48" name="Freeform 85"/>
            <p:cNvSpPr/>
            <p:nvPr/>
          </p:nvSpPr>
          <p:spPr bwMode="auto">
            <a:xfrm>
              <a:off x="6757988" y="4544307"/>
              <a:ext cx="268288" cy="33338"/>
            </a:xfrm>
            <a:custGeom>
              <a:avLst/>
              <a:gdLst/>
              <a:ahLst/>
              <a:cxnLst>
                <a:cxn ang="0">
                  <a:pos x="75" y="12"/>
                </a:cxn>
                <a:cxn ang="0">
                  <a:pos x="81" y="11"/>
                </a:cxn>
                <a:cxn ang="0">
                  <a:pos x="87" y="10"/>
                </a:cxn>
                <a:cxn ang="0">
                  <a:pos x="93" y="10"/>
                </a:cxn>
                <a:cxn ang="0">
                  <a:pos x="98" y="9"/>
                </a:cxn>
                <a:cxn ang="0">
                  <a:pos x="104" y="9"/>
                </a:cxn>
                <a:cxn ang="0">
                  <a:pos x="110" y="9"/>
                </a:cxn>
                <a:cxn ang="0">
                  <a:pos x="116" y="8"/>
                </a:cxn>
                <a:cxn ang="0">
                  <a:pos x="121" y="8"/>
                </a:cxn>
                <a:cxn ang="0">
                  <a:pos x="127" y="7"/>
                </a:cxn>
                <a:cxn ang="0">
                  <a:pos x="133" y="6"/>
                </a:cxn>
                <a:cxn ang="0">
                  <a:pos x="139" y="6"/>
                </a:cxn>
                <a:cxn ang="0">
                  <a:pos x="145" y="5"/>
                </a:cxn>
                <a:cxn ang="0">
                  <a:pos x="151" y="5"/>
                </a:cxn>
                <a:cxn ang="0">
                  <a:pos x="156" y="4"/>
                </a:cxn>
                <a:cxn ang="0">
                  <a:pos x="162" y="3"/>
                </a:cxn>
                <a:cxn ang="0">
                  <a:pos x="168" y="2"/>
                </a:cxn>
                <a:cxn ang="0">
                  <a:pos x="169" y="2"/>
                </a:cxn>
                <a:cxn ang="0">
                  <a:pos x="169" y="1"/>
                </a:cxn>
                <a:cxn ang="0">
                  <a:pos x="169" y="1"/>
                </a:cxn>
                <a:cxn ang="0">
                  <a:pos x="168" y="0"/>
                </a:cxn>
                <a:cxn ang="0">
                  <a:pos x="162" y="1"/>
                </a:cxn>
                <a:cxn ang="0">
                  <a:pos x="156" y="1"/>
                </a:cxn>
                <a:cxn ang="0">
                  <a:pos x="151" y="2"/>
                </a:cxn>
                <a:cxn ang="0">
                  <a:pos x="145" y="2"/>
                </a:cxn>
                <a:cxn ang="0">
                  <a:pos x="139" y="2"/>
                </a:cxn>
                <a:cxn ang="0">
                  <a:pos x="133" y="3"/>
                </a:cxn>
                <a:cxn ang="0">
                  <a:pos x="128" y="4"/>
                </a:cxn>
                <a:cxn ang="0">
                  <a:pos x="122" y="4"/>
                </a:cxn>
                <a:cxn ang="0">
                  <a:pos x="116" y="5"/>
                </a:cxn>
                <a:cxn ang="0">
                  <a:pos x="110" y="5"/>
                </a:cxn>
                <a:cxn ang="0">
                  <a:pos x="105" y="5"/>
                </a:cxn>
                <a:cxn ang="0">
                  <a:pos x="99" y="6"/>
                </a:cxn>
                <a:cxn ang="0">
                  <a:pos x="93" y="6"/>
                </a:cxn>
                <a:cxn ang="0">
                  <a:pos x="87" y="6"/>
                </a:cxn>
                <a:cxn ang="0">
                  <a:pos x="82" y="7"/>
                </a:cxn>
                <a:cxn ang="0">
                  <a:pos x="76" y="8"/>
                </a:cxn>
                <a:cxn ang="0">
                  <a:pos x="68" y="9"/>
                </a:cxn>
                <a:cxn ang="0">
                  <a:pos x="58" y="10"/>
                </a:cxn>
                <a:cxn ang="0">
                  <a:pos x="46" y="12"/>
                </a:cxn>
                <a:cxn ang="0">
                  <a:pos x="33" y="15"/>
                </a:cxn>
                <a:cxn ang="0">
                  <a:pos x="20" y="17"/>
                </a:cxn>
                <a:cxn ang="0">
                  <a:pos x="10" y="20"/>
                </a:cxn>
                <a:cxn ang="0">
                  <a:pos x="3" y="21"/>
                </a:cxn>
                <a:cxn ang="0">
                  <a:pos x="0" y="21"/>
                </a:cxn>
                <a:cxn ang="0">
                  <a:pos x="3" y="21"/>
                </a:cxn>
                <a:cxn ang="0">
                  <a:pos x="10" y="20"/>
                </a:cxn>
                <a:cxn ang="0">
                  <a:pos x="20" y="18"/>
                </a:cxn>
                <a:cxn ang="0">
                  <a:pos x="32" y="17"/>
                </a:cxn>
                <a:cxn ang="0">
                  <a:pos x="45" y="16"/>
                </a:cxn>
                <a:cxn ang="0">
                  <a:pos x="57" y="14"/>
                </a:cxn>
                <a:cxn ang="0">
                  <a:pos x="68" y="13"/>
                </a:cxn>
                <a:cxn ang="0">
                  <a:pos x="75" y="12"/>
                </a:cxn>
              </a:cxnLst>
              <a:rect l="0" t="0" r="r" b="b"/>
              <a:pathLst>
                <a:path w="169" h="21">
                  <a:moveTo>
                    <a:pt x="75" y="12"/>
                  </a:moveTo>
                  <a:lnTo>
                    <a:pt x="81" y="11"/>
                  </a:lnTo>
                  <a:lnTo>
                    <a:pt x="87" y="10"/>
                  </a:lnTo>
                  <a:lnTo>
                    <a:pt x="93" y="10"/>
                  </a:lnTo>
                  <a:lnTo>
                    <a:pt x="98" y="9"/>
                  </a:lnTo>
                  <a:lnTo>
                    <a:pt x="104" y="9"/>
                  </a:lnTo>
                  <a:lnTo>
                    <a:pt x="110" y="9"/>
                  </a:lnTo>
                  <a:lnTo>
                    <a:pt x="116" y="8"/>
                  </a:lnTo>
                  <a:lnTo>
                    <a:pt x="121" y="8"/>
                  </a:lnTo>
                  <a:lnTo>
                    <a:pt x="127" y="7"/>
                  </a:lnTo>
                  <a:lnTo>
                    <a:pt x="133" y="6"/>
                  </a:lnTo>
                  <a:lnTo>
                    <a:pt x="139" y="6"/>
                  </a:lnTo>
                  <a:lnTo>
                    <a:pt x="145" y="5"/>
                  </a:lnTo>
                  <a:lnTo>
                    <a:pt x="151" y="5"/>
                  </a:lnTo>
                  <a:lnTo>
                    <a:pt x="156" y="4"/>
                  </a:lnTo>
                  <a:lnTo>
                    <a:pt x="162" y="3"/>
                  </a:lnTo>
                  <a:lnTo>
                    <a:pt x="168" y="2"/>
                  </a:lnTo>
                  <a:lnTo>
                    <a:pt x="169" y="2"/>
                  </a:lnTo>
                  <a:lnTo>
                    <a:pt x="169" y="1"/>
                  </a:lnTo>
                  <a:lnTo>
                    <a:pt x="169" y="1"/>
                  </a:lnTo>
                  <a:lnTo>
                    <a:pt x="168" y="0"/>
                  </a:lnTo>
                  <a:lnTo>
                    <a:pt x="162" y="1"/>
                  </a:lnTo>
                  <a:lnTo>
                    <a:pt x="156" y="1"/>
                  </a:lnTo>
                  <a:lnTo>
                    <a:pt x="151" y="2"/>
                  </a:lnTo>
                  <a:lnTo>
                    <a:pt x="145" y="2"/>
                  </a:lnTo>
                  <a:lnTo>
                    <a:pt x="139" y="2"/>
                  </a:lnTo>
                  <a:lnTo>
                    <a:pt x="133" y="3"/>
                  </a:lnTo>
                  <a:lnTo>
                    <a:pt x="128" y="4"/>
                  </a:lnTo>
                  <a:lnTo>
                    <a:pt x="122" y="4"/>
                  </a:lnTo>
                  <a:lnTo>
                    <a:pt x="116" y="5"/>
                  </a:lnTo>
                  <a:lnTo>
                    <a:pt x="110" y="5"/>
                  </a:lnTo>
                  <a:lnTo>
                    <a:pt x="105" y="5"/>
                  </a:lnTo>
                  <a:lnTo>
                    <a:pt x="99" y="6"/>
                  </a:lnTo>
                  <a:lnTo>
                    <a:pt x="93" y="6"/>
                  </a:lnTo>
                  <a:lnTo>
                    <a:pt x="87" y="6"/>
                  </a:lnTo>
                  <a:lnTo>
                    <a:pt x="82" y="7"/>
                  </a:lnTo>
                  <a:lnTo>
                    <a:pt x="76" y="8"/>
                  </a:lnTo>
                  <a:lnTo>
                    <a:pt x="68" y="9"/>
                  </a:lnTo>
                  <a:lnTo>
                    <a:pt x="58" y="10"/>
                  </a:lnTo>
                  <a:lnTo>
                    <a:pt x="46" y="12"/>
                  </a:lnTo>
                  <a:lnTo>
                    <a:pt x="33" y="15"/>
                  </a:lnTo>
                  <a:lnTo>
                    <a:pt x="20" y="17"/>
                  </a:lnTo>
                  <a:lnTo>
                    <a:pt x="10" y="20"/>
                  </a:lnTo>
                  <a:lnTo>
                    <a:pt x="3" y="21"/>
                  </a:lnTo>
                  <a:lnTo>
                    <a:pt x="0" y="21"/>
                  </a:lnTo>
                  <a:lnTo>
                    <a:pt x="3" y="21"/>
                  </a:lnTo>
                  <a:lnTo>
                    <a:pt x="10" y="20"/>
                  </a:lnTo>
                  <a:lnTo>
                    <a:pt x="20" y="18"/>
                  </a:lnTo>
                  <a:lnTo>
                    <a:pt x="32" y="17"/>
                  </a:lnTo>
                  <a:lnTo>
                    <a:pt x="45" y="16"/>
                  </a:lnTo>
                  <a:lnTo>
                    <a:pt x="57" y="14"/>
                  </a:lnTo>
                  <a:lnTo>
                    <a:pt x="68" y="13"/>
                  </a:lnTo>
                  <a:lnTo>
                    <a:pt x="75" y="12"/>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49" name="Freeform 86"/>
            <p:cNvSpPr/>
            <p:nvPr/>
          </p:nvSpPr>
          <p:spPr bwMode="auto">
            <a:xfrm>
              <a:off x="6180138" y="4774494"/>
              <a:ext cx="225425" cy="306388"/>
            </a:xfrm>
            <a:custGeom>
              <a:avLst/>
              <a:gdLst/>
              <a:ahLst/>
              <a:cxnLst>
                <a:cxn ang="0">
                  <a:pos x="21" y="48"/>
                </a:cxn>
                <a:cxn ang="0">
                  <a:pos x="25" y="55"/>
                </a:cxn>
                <a:cxn ang="0">
                  <a:pos x="29" y="62"/>
                </a:cxn>
                <a:cxn ang="0">
                  <a:pos x="33" y="69"/>
                </a:cxn>
                <a:cxn ang="0">
                  <a:pos x="38" y="75"/>
                </a:cxn>
                <a:cxn ang="0">
                  <a:pos x="42" y="82"/>
                </a:cxn>
                <a:cxn ang="0">
                  <a:pos x="47" y="88"/>
                </a:cxn>
                <a:cxn ang="0">
                  <a:pos x="51" y="94"/>
                </a:cxn>
                <a:cxn ang="0">
                  <a:pos x="56" y="101"/>
                </a:cxn>
                <a:cxn ang="0">
                  <a:pos x="66" y="113"/>
                </a:cxn>
                <a:cxn ang="0">
                  <a:pos x="76" y="125"/>
                </a:cxn>
                <a:cxn ang="0">
                  <a:pos x="86" y="137"/>
                </a:cxn>
                <a:cxn ang="0">
                  <a:pos x="96" y="149"/>
                </a:cxn>
                <a:cxn ang="0">
                  <a:pos x="107" y="160"/>
                </a:cxn>
                <a:cxn ang="0">
                  <a:pos x="118" y="171"/>
                </a:cxn>
                <a:cxn ang="0">
                  <a:pos x="129" y="182"/>
                </a:cxn>
                <a:cxn ang="0">
                  <a:pos x="139" y="193"/>
                </a:cxn>
                <a:cxn ang="0">
                  <a:pos x="141" y="193"/>
                </a:cxn>
                <a:cxn ang="0">
                  <a:pos x="142" y="192"/>
                </a:cxn>
                <a:cxn ang="0">
                  <a:pos x="142" y="192"/>
                </a:cxn>
                <a:cxn ang="0">
                  <a:pos x="142" y="191"/>
                </a:cxn>
                <a:cxn ang="0">
                  <a:pos x="131" y="180"/>
                </a:cxn>
                <a:cxn ang="0">
                  <a:pos x="122" y="169"/>
                </a:cxn>
                <a:cxn ang="0">
                  <a:pos x="111" y="157"/>
                </a:cxn>
                <a:cxn ang="0">
                  <a:pos x="102" y="146"/>
                </a:cxn>
                <a:cxn ang="0">
                  <a:pos x="92" y="135"/>
                </a:cxn>
                <a:cxn ang="0">
                  <a:pos x="83" y="123"/>
                </a:cxn>
                <a:cxn ang="0">
                  <a:pos x="73" y="112"/>
                </a:cxn>
                <a:cxn ang="0">
                  <a:pos x="64" y="100"/>
                </a:cxn>
                <a:cxn ang="0">
                  <a:pos x="59" y="94"/>
                </a:cxn>
                <a:cxn ang="0">
                  <a:pos x="54" y="89"/>
                </a:cxn>
                <a:cxn ang="0">
                  <a:pos x="50" y="82"/>
                </a:cxn>
                <a:cxn ang="0">
                  <a:pos x="45" y="77"/>
                </a:cxn>
                <a:cxn ang="0">
                  <a:pos x="41" y="70"/>
                </a:cxn>
                <a:cxn ang="0">
                  <a:pos x="36" y="64"/>
                </a:cxn>
                <a:cxn ang="0">
                  <a:pos x="32" y="58"/>
                </a:cxn>
                <a:cxn ang="0">
                  <a:pos x="28" y="51"/>
                </a:cxn>
                <a:cxn ang="0">
                  <a:pos x="24" y="45"/>
                </a:cxn>
                <a:cxn ang="0">
                  <a:pos x="20" y="37"/>
                </a:cxn>
                <a:cxn ang="0">
                  <a:pos x="15" y="28"/>
                </a:cxn>
                <a:cxn ang="0">
                  <a:pos x="11" y="20"/>
                </a:cxn>
                <a:cxn ang="0">
                  <a:pos x="7" y="12"/>
                </a:cxn>
                <a:cxn ang="0">
                  <a:pos x="3" y="6"/>
                </a:cxn>
                <a:cxn ang="0">
                  <a:pos x="1" y="2"/>
                </a:cxn>
                <a:cxn ang="0">
                  <a:pos x="0" y="0"/>
                </a:cxn>
                <a:cxn ang="0">
                  <a:pos x="1" y="2"/>
                </a:cxn>
                <a:cxn ang="0">
                  <a:pos x="3" y="5"/>
                </a:cxn>
                <a:cxn ang="0">
                  <a:pos x="5" y="12"/>
                </a:cxn>
                <a:cxn ang="0">
                  <a:pos x="8" y="18"/>
                </a:cxn>
                <a:cxn ang="0">
                  <a:pos x="11" y="27"/>
                </a:cxn>
                <a:cxn ang="0">
                  <a:pos x="14" y="34"/>
                </a:cxn>
                <a:cxn ang="0">
                  <a:pos x="17" y="41"/>
                </a:cxn>
                <a:cxn ang="0">
                  <a:pos x="21" y="48"/>
                </a:cxn>
              </a:cxnLst>
              <a:rect l="0" t="0" r="r" b="b"/>
              <a:pathLst>
                <a:path w="142" h="193">
                  <a:moveTo>
                    <a:pt x="21" y="48"/>
                  </a:moveTo>
                  <a:lnTo>
                    <a:pt x="25" y="55"/>
                  </a:lnTo>
                  <a:lnTo>
                    <a:pt x="29" y="62"/>
                  </a:lnTo>
                  <a:lnTo>
                    <a:pt x="33" y="69"/>
                  </a:lnTo>
                  <a:lnTo>
                    <a:pt x="38" y="75"/>
                  </a:lnTo>
                  <a:lnTo>
                    <a:pt x="42" y="82"/>
                  </a:lnTo>
                  <a:lnTo>
                    <a:pt x="47" y="88"/>
                  </a:lnTo>
                  <a:lnTo>
                    <a:pt x="51" y="94"/>
                  </a:lnTo>
                  <a:lnTo>
                    <a:pt x="56" y="101"/>
                  </a:lnTo>
                  <a:lnTo>
                    <a:pt x="66" y="113"/>
                  </a:lnTo>
                  <a:lnTo>
                    <a:pt x="76" y="125"/>
                  </a:lnTo>
                  <a:lnTo>
                    <a:pt x="86" y="137"/>
                  </a:lnTo>
                  <a:lnTo>
                    <a:pt x="96" y="149"/>
                  </a:lnTo>
                  <a:lnTo>
                    <a:pt x="107" y="160"/>
                  </a:lnTo>
                  <a:lnTo>
                    <a:pt x="118" y="171"/>
                  </a:lnTo>
                  <a:lnTo>
                    <a:pt x="129" y="182"/>
                  </a:lnTo>
                  <a:lnTo>
                    <a:pt x="139" y="193"/>
                  </a:lnTo>
                  <a:lnTo>
                    <a:pt x="141" y="193"/>
                  </a:lnTo>
                  <a:lnTo>
                    <a:pt x="142" y="192"/>
                  </a:lnTo>
                  <a:lnTo>
                    <a:pt x="142" y="192"/>
                  </a:lnTo>
                  <a:lnTo>
                    <a:pt x="142" y="191"/>
                  </a:lnTo>
                  <a:lnTo>
                    <a:pt x="131" y="180"/>
                  </a:lnTo>
                  <a:lnTo>
                    <a:pt x="122" y="169"/>
                  </a:lnTo>
                  <a:lnTo>
                    <a:pt x="111" y="157"/>
                  </a:lnTo>
                  <a:lnTo>
                    <a:pt x="102" y="146"/>
                  </a:lnTo>
                  <a:lnTo>
                    <a:pt x="92" y="135"/>
                  </a:lnTo>
                  <a:lnTo>
                    <a:pt x="83" y="123"/>
                  </a:lnTo>
                  <a:lnTo>
                    <a:pt x="73" y="112"/>
                  </a:lnTo>
                  <a:lnTo>
                    <a:pt x="64" y="100"/>
                  </a:lnTo>
                  <a:lnTo>
                    <a:pt x="59" y="94"/>
                  </a:lnTo>
                  <a:lnTo>
                    <a:pt x="54" y="89"/>
                  </a:lnTo>
                  <a:lnTo>
                    <a:pt x="50" y="82"/>
                  </a:lnTo>
                  <a:lnTo>
                    <a:pt x="45" y="77"/>
                  </a:lnTo>
                  <a:lnTo>
                    <a:pt x="41" y="70"/>
                  </a:lnTo>
                  <a:lnTo>
                    <a:pt x="36" y="64"/>
                  </a:lnTo>
                  <a:lnTo>
                    <a:pt x="32" y="58"/>
                  </a:lnTo>
                  <a:lnTo>
                    <a:pt x="28" y="51"/>
                  </a:lnTo>
                  <a:lnTo>
                    <a:pt x="24" y="45"/>
                  </a:lnTo>
                  <a:lnTo>
                    <a:pt x="20" y="37"/>
                  </a:lnTo>
                  <a:lnTo>
                    <a:pt x="15" y="28"/>
                  </a:lnTo>
                  <a:lnTo>
                    <a:pt x="11" y="20"/>
                  </a:lnTo>
                  <a:lnTo>
                    <a:pt x="7" y="12"/>
                  </a:lnTo>
                  <a:lnTo>
                    <a:pt x="3" y="6"/>
                  </a:lnTo>
                  <a:lnTo>
                    <a:pt x="1" y="2"/>
                  </a:lnTo>
                  <a:lnTo>
                    <a:pt x="0" y="0"/>
                  </a:lnTo>
                  <a:lnTo>
                    <a:pt x="1" y="2"/>
                  </a:lnTo>
                  <a:lnTo>
                    <a:pt x="3" y="5"/>
                  </a:lnTo>
                  <a:lnTo>
                    <a:pt x="5" y="12"/>
                  </a:lnTo>
                  <a:lnTo>
                    <a:pt x="8" y="18"/>
                  </a:lnTo>
                  <a:lnTo>
                    <a:pt x="11" y="27"/>
                  </a:lnTo>
                  <a:lnTo>
                    <a:pt x="14" y="34"/>
                  </a:lnTo>
                  <a:lnTo>
                    <a:pt x="17" y="41"/>
                  </a:lnTo>
                  <a:lnTo>
                    <a:pt x="21" y="48"/>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50" name="Freeform 87"/>
            <p:cNvSpPr/>
            <p:nvPr/>
          </p:nvSpPr>
          <p:spPr bwMode="auto">
            <a:xfrm>
              <a:off x="6081713" y="4890382"/>
              <a:ext cx="109538" cy="96838"/>
            </a:xfrm>
            <a:custGeom>
              <a:avLst/>
              <a:gdLst/>
              <a:ahLst/>
              <a:cxnLst>
                <a:cxn ang="0">
                  <a:pos x="30" y="30"/>
                </a:cxn>
                <a:cxn ang="0">
                  <a:pos x="35" y="34"/>
                </a:cxn>
                <a:cxn ang="0">
                  <a:pos x="39" y="38"/>
                </a:cxn>
                <a:cxn ang="0">
                  <a:pos x="44" y="41"/>
                </a:cxn>
                <a:cxn ang="0">
                  <a:pos x="49" y="45"/>
                </a:cxn>
                <a:cxn ang="0">
                  <a:pos x="54" y="49"/>
                </a:cxn>
                <a:cxn ang="0">
                  <a:pos x="59" y="53"/>
                </a:cxn>
                <a:cxn ang="0">
                  <a:pos x="64" y="57"/>
                </a:cxn>
                <a:cxn ang="0">
                  <a:pos x="69" y="61"/>
                </a:cxn>
                <a:cxn ang="0">
                  <a:pos x="69" y="59"/>
                </a:cxn>
                <a:cxn ang="0">
                  <a:pos x="69" y="57"/>
                </a:cxn>
                <a:cxn ang="0">
                  <a:pos x="69" y="55"/>
                </a:cxn>
                <a:cxn ang="0">
                  <a:pos x="69" y="54"/>
                </a:cxn>
                <a:cxn ang="0">
                  <a:pos x="60" y="47"/>
                </a:cxn>
                <a:cxn ang="0">
                  <a:pos x="49" y="38"/>
                </a:cxn>
                <a:cxn ang="0">
                  <a:pos x="37" y="29"/>
                </a:cxn>
                <a:cxn ang="0">
                  <a:pos x="27" y="20"/>
                </a:cxn>
                <a:cxn ang="0">
                  <a:pos x="16" y="12"/>
                </a:cxn>
                <a:cxn ang="0">
                  <a:pos x="8" y="6"/>
                </a:cxn>
                <a:cxn ang="0">
                  <a:pos x="2" y="2"/>
                </a:cxn>
                <a:cxn ang="0">
                  <a:pos x="0" y="0"/>
                </a:cxn>
                <a:cxn ang="0">
                  <a:pos x="1" y="1"/>
                </a:cxn>
                <a:cxn ang="0">
                  <a:pos x="3" y="4"/>
                </a:cxn>
                <a:cxn ang="0">
                  <a:pos x="6" y="7"/>
                </a:cxn>
                <a:cxn ang="0">
                  <a:pos x="11" y="12"/>
                </a:cxn>
                <a:cxn ang="0">
                  <a:pos x="16" y="17"/>
                </a:cxn>
                <a:cxn ang="0">
                  <a:pos x="21" y="21"/>
                </a:cxn>
                <a:cxn ang="0">
                  <a:pos x="25" y="26"/>
                </a:cxn>
                <a:cxn ang="0">
                  <a:pos x="30" y="30"/>
                </a:cxn>
              </a:cxnLst>
              <a:rect l="0" t="0" r="r" b="b"/>
              <a:pathLst>
                <a:path w="69" h="61">
                  <a:moveTo>
                    <a:pt x="30" y="30"/>
                  </a:moveTo>
                  <a:lnTo>
                    <a:pt x="35" y="34"/>
                  </a:lnTo>
                  <a:lnTo>
                    <a:pt x="39" y="38"/>
                  </a:lnTo>
                  <a:lnTo>
                    <a:pt x="44" y="41"/>
                  </a:lnTo>
                  <a:lnTo>
                    <a:pt x="49" y="45"/>
                  </a:lnTo>
                  <a:lnTo>
                    <a:pt x="54" y="49"/>
                  </a:lnTo>
                  <a:lnTo>
                    <a:pt x="59" y="53"/>
                  </a:lnTo>
                  <a:lnTo>
                    <a:pt x="64" y="57"/>
                  </a:lnTo>
                  <a:lnTo>
                    <a:pt x="69" y="61"/>
                  </a:lnTo>
                  <a:lnTo>
                    <a:pt x="69" y="59"/>
                  </a:lnTo>
                  <a:lnTo>
                    <a:pt x="69" y="57"/>
                  </a:lnTo>
                  <a:lnTo>
                    <a:pt x="69" y="55"/>
                  </a:lnTo>
                  <a:lnTo>
                    <a:pt x="69" y="54"/>
                  </a:lnTo>
                  <a:lnTo>
                    <a:pt x="60" y="47"/>
                  </a:lnTo>
                  <a:lnTo>
                    <a:pt x="49" y="38"/>
                  </a:lnTo>
                  <a:lnTo>
                    <a:pt x="37" y="29"/>
                  </a:lnTo>
                  <a:lnTo>
                    <a:pt x="27" y="20"/>
                  </a:lnTo>
                  <a:lnTo>
                    <a:pt x="16" y="12"/>
                  </a:lnTo>
                  <a:lnTo>
                    <a:pt x="8" y="6"/>
                  </a:lnTo>
                  <a:lnTo>
                    <a:pt x="2" y="2"/>
                  </a:lnTo>
                  <a:lnTo>
                    <a:pt x="0" y="0"/>
                  </a:lnTo>
                  <a:lnTo>
                    <a:pt x="1" y="1"/>
                  </a:lnTo>
                  <a:lnTo>
                    <a:pt x="3" y="4"/>
                  </a:lnTo>
                  <a:lnTo>
                    <a:pt x="6" y="7"/>
                  </a:lnTo>
                  <a:lnTo>
                    <a:pt x="11" y="12"/>
                  </a:lnTo>
                  <a:lnTo>
                    <a:pt x="16" y="17"/>
                  </a:lnTo>
                  <a:lnTo>
                    <a:pt x="21" y="21"/>
                  </a:lnTo>
                  <a:lnTo>
                    <a:pt x="25" y="26"/>
                  </a:lnTo>
                  <a:lnTo>
                    <a:pt x="30" y="3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51" name="Freeform 88"/>
            <p:cNvSpPr/>
            <p:nvPr/>
          </p:nvSpPr>
          <p:spPr bwMode="auto">
            <a:xfrm>
              <a:off x="6005513" y="4963407"/>
              <a:ext cx="171450" cy="377825"/>
            </a:xfrm>
            <a:custGeom>
              <a:avLst/>
              <a:gdLst/>
              <a:ahLst/>
              <a:cxnLst>
                <a:cxn ang="0">
                  <a:pos x="75" y="131"/>
                </a:cxn>
                <a:cxn ang="0">
                  <a:pos x="67" y="146"/>
                </a:cxn>
                <a:cxn ang="0">
                  <a:pos x="59" y="160"/>
                </a:cxn>
                <a:cxn ang="0">
                  <a:pos x="50" y="173"/>
                </a:cxn>
                <a:cxn ang="0">
                  <a:pos x="41" y="186"/>
                </a:cxn>
                <a:cxn ang="0">
                  <a:pos x="32" y="199"/>
                </a:cxn>
                <a:cxn ang="0">
                  <a:pos x="22" y="211"/>
                </a:cxn>
                <a:cxn ang="0">
                  <a:pos x="12" y="223"/>
                </a:cxn>
                <a:cxn ang="0">
                  <a:pos x="1" y="235"/>
                </a:cxn>
                <a:cxn ang="0">
                  <a:pos x="0" y="236"/>
                </a:cxn>
                <a:cxn ang="0">
                  <a:pos x="1" y="237"/>
                </a:cxn>
                <a:cxn ang="0">
                  <a:pos x="1" y="238"/>
                </a:cxn>
                <a:cxn ang="0">
                  <a:pos x="3" y="237"/>
                </a:cxn>
                <a:cxn ang="0">
                  <a:pos x="14" y="226"/>
                </a:cxn>
                <a:cxn ang="0">
                  <a:pos x="25" y="214"/>
                </a:cxn>
                <a:cxn ang="0">
                  <a:pos x="35" y="201"/>
                </a:cxn>
                <a:cxn ang="0">
                  <a:pos x="46" y="188"/>
                </a:cxn>
                <a:cxn ang="0">
                  <a:pos x="55" y="176"/>
                </a:cxn>
                <a:cxn ang="0">
                  <a:pos x="64" y="162"/>
                </a:cxn>
                <a:cxn ang="0">
                  <a:pos x="72" y="148"/>
                </a:cxn>
                <a:cxn ang="0">
                  <a:pos x="80" y="134"/>
                </a:cxn>
                <a:cxn ang="0">
                  <a:pos x="87" y="116"/>
                </a:cxn>
                <a:cxn ang="0">
                  <a:pos x="93" y="95"/>
                </a:cxn>
                <a:cxn ang="0">
                  <a:pos x="98" y="73"/>
                </a:cxn>
                <a:cxn ang="0">
                  <a:pos x="102" y="51"/>
                </a:cxn>
                <a:cxn ang="0">
                  <a:pos x="104" y="31"/>
                </a:cxn>
                <a:cxn ang="0">
                  <a:pos x="106" y="15"/>
                </a:cxn>
                <a:cxn ang="0">
                  <a:pos x="107" y="4"/>
                </a:cxn>
                <a:cxn ang="0">
                  <a:pos x="108" y="0"/>
                </a:cxn>
                <a:cxn ang="0">
                  <a:pos x="107" y="4"/>
                </a:cxn>
                <a:cxn ang="0">
                  <a:pos x="106" y="15"/>
                </a:cxn>
                <a:cxn ang="0">
                  <a:pos x="103" y="31"/>
                </a:cxn>
                <a:cxn ang="0">
                  <a:pos x="99" y="50"/>
                </a:cxn>
                <a:cxn ang="0">
                  <a:pos x="94" y="72"/>
                </a:cxn>
                <a:cxn ang="0">
                  <a:pos x="88" y="93"/>
                </a:cxn>
                <a:cxn ang="0">
                  <a:pos x="82" y="114"/>
                </a:cxn>
                <a:cxn ang="0">
                  <a:pos x="75" y="131"/>
                </a:cxn>
              </a:cxnLst>
              <a:rect l="0" t="0" r="r" b="b"/>
              <a:pathLst>
                <a:path w="108" h="238">
                  <a:moveTo>
                    <a:pt x="75" y="131"/>
                  </a:moveTo>
                  <a:lnTo>
                    <a:pt x="67" y="146"/>
                  </a:lnTo>
                  <a:lnTo>
                    <a:pt x="59" y="160"/>
                  </a:lnTo>
                  <a:lnTo>
                    <a:pt x="50" y="173"/>
                  </a:lnTo>
                  <a:lnTo>
                    <a:pt x="41" y="186"/>
                  </a:lnTo>
                  <a:lnTo>
                    <a:pt x="32" y="199"/>
                  </a:lnTo>
                  <a:lnTo>
                    <a:pt x="22" y="211"/>
                  </a:lnTo>
                  <a:lnTo>
                    <a:pt x="12" y="223"/>
                  </a:lnTo>
                  <a:lnTo>
                    <a:pt x="1" y="235"/>
                  </a:lnTo>
                  <a:lnTo>
                    <a:pt x="0" y="236"/>
                  </a:lnTo>
                  <a:lnTo>
                    <a:pt x="1" y="237"/>
                  </a:lnTo>
                  <a:lnTo>
                    <a:pt x="1" y="238"/>
                  </a:lnTo>
                  <a:lnTo>
                    <a:pt x="3" y="237"/>
                  </a:lnTo>
                  <a:lnTo>
                    <a:pt x="14" y="226"/>
                  </a:lnTo>
                  <a:lnTo>
                    <a:pt x="25" y="214"/>
                  </a:lnTo>
                  <a:lnTo>
                    <a:pt x="35" y="201"/>
                  </a:lnTo>
                  <a:lnTo>
                    <a:pt x="46" y="188"/>
                  </a:lnTo>
                  <a:lnTo>
                    <a:pt x="55" y="176"/>
                  </a:lnTo>
                  <a:lnTo>
                    <a:pt x="64" y="162"/>
                  </a:lnTo>
                  <a:lnTo>
                    <a:pt x="72" y="148"/>
                  </a:lnTo>
                  <a:lnTo>
                    <a:pt x="80" y="134"/>
                  </a:lnTo>
                  <a:lnTo>
                    <a:pt x="87" y="116"/>
                  </a:lnTo>
                  <a:lnTo>
                    <a:pt x="93" y="95"/>
                  </a:lnTo>
                  <a:lnTo>
                    <a:pt x="98" y="73"/>
                  </a:lnTo>
                  <a:lnTo>
                    <a:pt x="102" y="51"/>
                  </a:lnTo>
                  <a:lnTo>
                    <a:pt x="104" y="31"/>
                  </a:lnTo>
                  <a:lnTo>
                    <a:pt x="106" y="15"/>
                  </a:lnTo>
                  <a:lnTo>
                    <a:pt x="107" y="4"/>
                  </a:lnTo>
                  <a:lnTo>
                    <a:pt x="108" y="0"/>
                  </a:lnTo>
                  <a:lnTo>
                    <a:pt x="107" y="4"/>
                  </a:lnTo>
                  <a:lnTo>
                    <a:pt x="106" y="15"/>
                  </a:lnTo>
                  <a:lnTo>
                    <a:pt x="103" y="31"/>
                  </a:lnTo>
                  <a:lnTo>
                    <a:pt x="99" y="50"/>
                  </a:lnTo>
                  <a:lnTo>
                    <a:pt x="94" y="72"/>
                  </a:lnTo>
                  <a:lnTo>
                    <a:pt x="88" y="93"/>
                  </a:lnTo>
                  <a:lnTo>
                    <a:pt x="82" y="114"/>
                  </a:lnTo>
                  <a:lnTo>
                    <a:pt x="75" y="131"/>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52" name="Freeform 89"/>
            <p:cNvSpPr/>
            <p:nvPr/>
          </p:nvSpPr>
          <p:spPr bwMode="auto">
            <a:xfrm>
              <a:off x="6130926" y="4806244"/>
              <a:ext cx="95250" cy="574675"/>
            </a:xfrm>
            <a:custGeom>
              <a:avLst/>
              <a:gdLst/>
              <a:ahLst/>
              <a:cxnLst>
                <a:cxn ang="0">
                  <a:pos x="20" y="0"/>
                </a:cxn>
                <a:cxn ang="0">
                  <a:pos x="22" y="10"/>
                </a:cxn>
                <a:cxn ang="0">
                  <a:pos x="25" y="20"/>
                </a:cxn>
                <a:cxn ang="0">
                  <a:pos x="28" y="30"/>
                </a:cxn>
                <a:cxn ang="0">
                  <a:pos x="31" y="40"/>
                </a:cxn>
                <a:cxn ang="0">
                  <a:pos x="35" y="50"/>
                </a:cxn>
                <a:cxn ang="0">
                  <a:pos x="38" y="60"/>
                </a:cxn>
                <a:cxn ang="0">
                  <a:pos x="40" y="70"/>
                </a:cxn>
                <a:cxn ang="0">
                  <a:pos x="43" y="81"/>
                </a:cxn>
                <a:cxn ang="0">
                  <a:pos x="47" y="105"/>
                </a:cxn>
                <a:cxn ang="0">
                  <a:pos x="50" y="130"/>
                </a:cxn>
                <a:cxn ang="0">
                  <a:pos x="51" y="155"/>
                </a:cxn>
                <a:cxn ang="0">
                  <a:pos x="51" y="180"/>
                </a:cxn>
                <a:cxn ang="0">
                  <a:pos x="50" y="204"/>
                </a:cxn>
                <a:cxn ang="0">
                  <a:pos x="47" y="227"/>
                </a:cxn>
                <a:cxn ang="0">
                  <a:pos x="42" y="250"/>
                </a:cxn>
                <a:cxn ang="0">
                  <a:pos x="36" y="272"/>
                </a:cxn>
                <a:cxn ang="0">
                  <a:pos x="29" y="294"/>
                </a:cxn>
                <a:cxn ang="0">
                  <a:pos x="20" y="316"/>
                </a:cxn>
                <a:cxn ang="0">
                  <a:pos x="11" y="337"/>
                </a:cxn>
                <a:cxn ang="0">
                  <a:pos x="0" y="359"/>
                </a:cxn>
                <a:cxn ang="0">
                  <a:pos x="0" y="361"/>
                </a:cxn>
                <a:cxn ang="0">
                  <a:pos x="1" y="362"/>
                </a:cxn>
                <a:cxn ang="0">
                  <a:pos x="3" y="362"/>
                </a:cxn>
                <a:cxn ang="0">
                  <a:pos x="5" y="360"/>
                </a:cxn>
                <a:cxn ang="0">
                  <a:pos x="11" y="350"/>
                </a:cxn>
                <a:cxn ang="0">
                  <a:pos x="16" y="340"/>
                </a:cxn>
                <a:cxn ang="0">
                  <a:pos x="22" y="330"/>
                </a:cxn>
                <a:cxn ang="0">
                  <a:pos x="27" y="319"/>
                </a:cxn>
                <a:cxn ang="0">
                  <a:pos x="32" y="309"/>
                </a:cxn>
                <a:cxn ang="0">
                  <a:pos x="37" y="298"/>
                </a:cxn>
                <a:cxn ang="0">
                  <a:pos x="42" y="287"/>
                </a:cxn>
                <a:cxn ang="0">
                  <a:pos x="46" y="276"/>
                </a:cxn>
                <a:cxn ang="0">
                  <a:pos x="53" y="253"/>
                </a:cxn>
                <a:cxn ang="0">
                  <a:pos x="57" y="230"/>
                </a:cxn>
                <a:cxn ang="0">
                  <a:pos x="59" y="206"/>
                </a:cxn>
                <a:cxn ang="0">
                  <a:pos x="60" y="182"/>
                </a:cxn>
                <a:cxn ang="0">
                  <a:pos x="59" y="158"/>
                </a:cxn>
                <a:cxn ang="0">
                  <a:pos x="57" y="134"/>
                </a:cxn>
                <a:cxn ang="0">
                  <a:pos x="54" y="110"/>
                </a:cxn>
                <a:cxn ang="0">
                  <a:pos x="49" y="87"/>
                </a:cxn>
                <a:cxn ang="0">
                  <a:pos x="46" y="76"/>
                </a:cxn>
                <a:cxn ang="0">
                  <a:pos x="43" y="65"/>
                </a:cxn>
                <a:cxn ang="0">
                  <a:pos x="39" y="54"/>
                </a:cxn>
                <a:cxn ang="0">
                  <a:pos x="35" y="43"/>
                </a:cxn>
                <a:cxn ang="0">
                  <a:pos x="31" y="32"/>
                </a:cxn>
                <a:cxn ang="0">
                  <a:pos x="27" y="21"/>
                </a:cxn>
                <a:cxn ang="0">
                  <a:pos x="23" y="11"/>
                </a:cxn>
                <a:cxn ang="0">
                  <a:pos x="20" y="0"/>
                </a:cxn>
                <a:cxn ang="0">
                  <a:pos x="20" y="0"/>
                </a:cxn>
                <a:cxn ang="0">
                  <a:pos x="20" y="0"/>
                </a:cxn>
                <a:cxn ang="0">
                  <a:pos x="20" y="0"/>
                </a:cxn>
                <a:cxn ang="0">
                  <a:pos x="20" y="0"/>
                </a:cxn>
                <a:cxn ang="0">
                  <a:pos x="20" y="0"/>
                </a:cxn>
              </a:cxnLst>
              <a:rect l="0" t="0" r="r" b="b"/>
              <a:pathLst>
                <a:path w="60" h="362">
                  <a:moveTo>
                    <a:pt x="20" y="0"/>
                  </a:moveTo>
                  <a:lnTo>
                    <a:pt x="22" y="10"/>
                  </a:lnTo>
                  <a:lnTo>
                    <a:pt x="25" y="20"/>
                  </a:lnTo>
                  <a:lnTo>
                    <a:pt x="28" y="30"/>
                  </a:lnTo>
                  <a:lnTo>
                    <a:pt x="31" y="40"/>
                  </a:lnTo>
                  <a:lnTo>
                    <a:pt x="35" y="50"/>
                  </a:lnTo>
                  <a:lnTo>
                    <a:pt x="38" y="60"/>
                  </a:lnTo>
                  <a:lnTo>
                    <a:pt x="40" y="70"/>
                  </a:lnTo>
                  <a:lnTo>
                    <a:pt x="43" y="81"/>
                  </a:lnTo>
                  <a:lnTo>
                    <a:pt x="47" y="105"/>
                  </a:lnTo>
                  <a:lnTo>
                    <a:pt x="50" y="130"/>
                  </a:lnTo>
                  <a:lnTo>
                    <a:pt x="51" y="155"/>
                  </a:lnTo>
                  <a:lnTo>
                    <a:pt x="51" y="180"/>
                  </a:lnTo>
                  <a:lnTo>
                    <a:pt x="50" y="204"/>
                  </a:lnTo>
                  <a:lnTo>
                    <a:pt x="47" y="227"/>
                  </a:lnTo>
                  <a:lnTo>
                    <a:pt x="42" y="250"/>
                  </a:lnTo>
                  <a:lnTo>
                    <a:pt x="36" y="272"/>
                  </a:lnTo>
                  <a:lnTo>
                    <a:pt x="29" y="294"/>
                  </a:lnTo>
                  <a:lnTo>
                    <a:pt x="20" y="316"/>
                  </a:lnTo>
                  <a:lnTo>
                    <a:pt x="11" y="337"/>
                  </a:lnTo>
                  <a:lnTo>
                    <a:pt x="0" y="359"/>
                  </a:lnTo>
                  <a:lnTo>
                    <a:pt x="0" y="361"/>
                  </a:lnTo>
                  <a:lnTo>
                    <a:pt x="1" y="362"/>
                  </a:lnTo>
                  <a:lnTo>
                    <a:pt x="3" y="362"/>
                  </a:lnTo>
                  <a:lnTo>
                    <a:pt x="5" y="360"/>
                  </a:lnTo>
                  <a:lnTo>
                    <a:pt x="11" y="350"/>
                  </a:lnTo>
                  <a:lnTo>
                    <a:pt x="16" y="340"/>
                  </a:lnTo>
                  <a:lnTo>
                    <a:pt x="22" y="330"/>
                  </a:lnTo>
                  <a:lnTo>
                    <a:pt x="27" y="319"/>
                  </a:lnTo>
                  <a:lnTo>
                    <a:pt x="32" y="309"/>
                  </a:lnTo>
                  <a:lnTo>
                    <a:pt x="37" y="298"/>
                  </a:lnTo>
                  <a:lnTo>
                    <a:pt x="42" y="287"/>
                  </a:lnTo>
                  <a:lnTo>
                    <a:pt x="46" y="276"/>
                  </a:lnTo>
                  <a:lnTo>
                    <a:pt x="53" y="253"/>
                  </a:lnTo>
                  <a:lnTo>
                    <a:pt x="57" y="230"/>
                  </a:lnTo>
                  <a:lnTo>
                    <a:pt x="59" y="206"/>
                  </a:lnTo>
                  <a:lnTo>
                    <a:pt x="60" y="182"/>
                  </a:lnTo>
                  <a:lnTo>
                    <a:pt x="59" y="158"/>
                  </a:lnTo>
                  <a:lnTo>
                    <a:pt x="57" y="134"/>
                  </a:lnTo>
                  <a:lnTo>
                    <a:pt x="54" y="110"/>
                  </a:lnTo>
                  <a:lnTo>
                    <a:pt x="49" y="87"/>
                  </a:lnTo>
                  <a:lnTo>
                    <a:pt x="46" y="76"/>
                  </a:lnTo>
                  <a:lnTo>
                    <a:pt x="43" y="65"/>
                  </a:lnTo>
                  <a:lnTo>
                    <a:pt x="39" y="54"/>
                  </a:lnTo>
                  <a:lnTo>
                    <a:pt x="35" y="43"/>
                  </a:lnTo>
                  <a:lnTo>
                    <a:pt x="31" y="32"/>
                  </a:lnTo>
                  <a:lnTo>
                    <a:pt x="27" y="21"/>
                  </a:lnTo>
                  <a:lnTo>
                    <a:pt x="23" y="11"/>
                  </a:lnTo>
                  <a:lnTo>
                    <a:pt x="20" y="0"/>
                  </a:lnTo>
                  <a:lnTo>
                    <a:pt x="20" y="0"/>
                  </a:lnTo>
                  <a:lnTo>
                    <a:pt x="20" y="0"/>
                  </a:lnTo>
                  <a:lnTo>
                    <a:pt x="20" y="0"/>
                  </a:lnTo>
                  <a:lnTo>
                    <a:pt x="20" y="0"/>
                  </a:lnTo>
                  <a:lnTo>
                    <a:pt x="20"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53" name="Freeform 90"/>
            <p:cNvSpPr/>
            <p:nvPr/>
          </p:nvSpPr>
          <p:spPr bwMode="auto">
            <a:xfrm>
              <a:off x="6648451" y="5404732"/>
              <a:ext cx="15875" cy="192088"/>
            </a:xfrm>
            <a:custGeom>
              <a:avLst/>
              <a:gdLst/>
              <a:ahLst/>
              <a:cxnLst>
                <a:cxn ang="0">
                  <a:pos x="4" y="58"/>
                </a:cxn>
                <a:cxn ang="0">
                  <a:pos x="4" y="73"/>
                </a:cxn>
                <a:cxn ang="0">
                  <a:pos x="5" y="89"/>
                </a:cxn>
                <a:cxn ang="0">
                  <a:pos x="5" y="104"/>
                </a:cxn>
                <a:cxn ang="0">
                  <a:pos x="6" y="120"/>
                </a:cxn>
                <a:cxn ang="0">
                  <a:pos x="6" y="121"/>
                </a:cxn>
                <a:cxn ang="0">
                  <a:pos x="7" y="121"/>
                </a:cxn>
                <a:cxn ang="0">
                  <a:pos x="8" y="120"/>
                </a:cxn>
                <a:cxn ang="0">
                  <a:pos x="8" y="119"/>
                </a:cxn>
                <a:cxn ang="0">
                  <a:pos x="9" y="102"/>
                </a:cxn>
                <a:cxn ang="0">
                  <a:pos x="10" y="85"/>
                </a:cxn>
                <a:cxn ang="0">
                  <a:pos x="9" y="69"/>
                </a:cxn>
                <a:cxn ang="0">
                  <a:pos x="8" y="52"/>
                </a:cxn>
                <a:cxn ang="0">
                  <a:pos x="7" y="36"/>
                </a:cxn>
                <a:cxn ang="0">
                  <a:pos x="4" y="20"/>
                </a:cxn>
                <a:cxn ang="0">
                  <a:pos x="2" y="6"/>
                </a:cxn>
                <a:cxn ang="0">
                  <a:pos x="0" y="0"/>
                </a:cxn>
                <a:cxn ang="0">
                  <a:pos x="1" y="6"/>
                </a:cxn>
                <a:cxn ang="0">
                  <a:pos x="2" y="22"/>
                </a:cxn>
                <a:cxn ang="0">
                  <a:pos x="3" y="40"/>
                </a:cxn>
                <a:cxn ang="0">
                  <a:pos x="4" y="58"/>
                </a:cxn>
              </a:cxnLst>
              <a:rect l="0" t="0" r="r" b="b"/>
              <a:pathLst>
                <a:path w="10" h="121">
                  <a:moveTo>
                    <a:pt x="4" y="58"/>
                  </a:moveTo>
                  <a:lnTo>
                    <a:pt x="4" y="73"/>
                  </a:lnTo>
                  <a:lnTo>
                    <a:pt x="5" y="89"/>
                  </a:lnTo>
                  <a:lnTo>
                    <a:pt x="5" y="104"/>
                  </a:lnTo>
                  <a:lnTo>
                    <a:pt x="6" y="120"/>
                  </a:lnTo>
                  <a:lnTo>
                    <a:pt x="6" y="121"/>
                  </a:lnTo>
                  <a:lnTo>
                    <a:pt x="7" y="121"/>
                  </a:lnTo>
                  <a:lnTo>
                    <a:pt x="8" y="120"/>
                  </a:lnTo>
                  <a:lnTo>
                    <a:pt x="8" y="119"/>
                  </a:lnTo>
                  <a:lnTo>
                    <a:pt x="9" y="102"/>
                  </a:lnTo>
                  <a:lnTo>
                    <a:pt x="10" y="85"/>
                  </a:lnTo>
                  <a:lnTo>
                    <a:pt x="9" y="69"/>
                  </a:lnTo>
                  <a:lnTo>
                    <a:pt x="8" y="52"/>
                  </a:lnTo>
                  <a:lnTo>
                    <a:pt x="7" y="36"/>
                  </a:lnTo>
                  <a:lnTo>
                    <a:pt x="4" y="20"/>
                  </a:lnTo>
                  <a:lnTo>
                    <a:pt x="2" y="6"/>
                  </a:lnTo>
                  <a:lnTo>
                    <a:pt x="0" y="0"/>
                  </a:lnTo>
                  <a:lnTo>
                    <a:pt x="1" y="6"/>
                  </a:lnTo>
                  <a:lnTo>
                    <a:pt x="2" y="22"/>
                  </a:lnTo>
                  <a:lnTo>
                    <a:pt x="3" y="40"/>
                  </a:lnTo>
                  <a:lnTo>
                    <a:pt x="4" y="58"/>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54" name="Freeform 91"/>
            <p:cNvSpPr/>
            <p:nvPr/>
          </p:nvSpPr>
          <p:spPr bwMode="auto">
            <a:xfrm>
              <a:off x="6653213" y="5628569"/>
              <a:ext cx="358775" cy="49213"/>
            </a:xfrm>
            <a:custGeom>
              <a:avLst/>
              <a:gdLst/>
              <a:ahLst/>
              <a:cxnLst>
                <a:cxn ang="0">
                  <a:pos x="3" y="2"/>
                </a:cxn>
                <a:cxn ang="0">
                  <a:pos x="15" y="4"/>
                </a:cxn>
                <a:cxn ang="0">
                  <a:pos x="31" y="6"/>
                </a:cxn>
                <a:cxn ang="0">
                  <a:pos x="44" y="8"/>
                </a:cxn>
                <a:cxn ang="0">
                  <a:pos x="56" y="10"/>
                </a:cxn>
                <a:cxn ang="0">
                  <a:pos x="71" y="12"/>
                </a:cxn>
                <a:cxn ang="0">
                  <a:pos x="85" y="14"/>
                </a:cxn>
                <a:cxn ang="0">
                  <a:pos x="100" y="16"/>
                </a:cxn>
                <a:cxn ang="0">
                  <a:pos x="115" y="18"/>
                </a:cxn>
                <a:cxn ang="0">
                  <a:pos x="129" y="21"/>
                </a:cxn>
                <a:cxn ang="0">
                  <a:pos x="144" y="22"/>
                </a:cxn>
                <a:cxn ang="0">
                  <a:pos x="159" y="25"/>
                </a:cxn>
                <a:cxn ang="0">
                  <a:pos x="174" y="27"/>
                </a:cxn>
                <a:cxn ang="0">
                  <a:pos x="188" y="28"/>
                </a:cxn>
                <a:cxn ang="0">
                  <a:pos x="203" y="29"/>
                </a:cxn>
                <a:cxn ang="0">
                  <a:pos x="217" y="30"/>
                </a:cxn>
                <a:cxn ang="0">
                  <a:pos x="226" y="31"/>
                </a:cxn>
                <a:cxn ang="0">
                  <a:pos x="226" y="28"/>
                </a:cxn>
                <a:cxn ang="0">
                  <a:pos x="218" y="27"/>
                </a:cxn>
                <a:cxn ang="0">
                  <a:pos x="205" y="25"/>
                </a:cxn>
                <a:cxn ang="0">
                  <a:pos x="190" y="23"/>
                </a:cxn>
                <a:cxn ang="0">
                  <a:pos x="176" y="21"/>
                </a:cxn>
                <a:cxn ang="0">
                  <a:pos x="163" y="18"/>
                </a:cxn>
                <a:cxn ang="0">
                  <a:pos x="149" y="16"/>
                </a:cxn>
                <a:cxn ang="0">
                  <a:pos x="134" y="14"/>
                </a:cxn>
                <a:cxn ang="0">
                  <a:pos x="121" y="12"/>
                </a:cxn>
                <a:cxn ang="0">
                  <a:pos x="110" y="10"/>
                </a:cxn>
                <a:cxn ang="0">
                  <a:pos x="97" y="9"/>
                </a:cxn>
                <a:cxn ang="0">
                  <a:pos x="81" y="8"/>
                </a:cxn>
                <a:cxn ang="0">
                  <a:pos x="62" y="6"/>
                </a:cxn>
                <a:cxn ang="0">
                  <a:pos x="44" y="5"/>
                </a:cxn>
                <a:cxn ang="0">
                  <a:pos x="27" y="3"/>
                </a:cxn>
                <a:cxn ang="0">
                  <a:pos x="12" y="2"/>
                </a:cxn>
                <a:cxn ang="0">
                  <a:pos x="3" y="1"/>
                </a:cxn>
                <a:cxn ang="0">
                  <a:pos x="0" y="0"/>
                </a:cxn>
                <a:cxn ang="0">
                  <a:pos x="0" y="1"/>
                </a:cxn>
                <a:cxn ang="0">
                  <a:pos x="0" y="1"/>
                </a:cxn>
              </a:cxnLst>
              <a:rect l="0" t="0" r="r" b="b"/>
              <a:pathLst>
                <a:path w="226" h="31">
                  <a:moveTo>
                    <a:pt x="0" y="1"/>
                  </a:moveTo>
                  <a:lnTo>
                    <a:pt x="3" y="2"/>
                  </a:lnTo>
                  <a:lnTo>
                    <a:pt x="9" y="3"/>
                  </a:lnTo>
                  <a:lnTo>
                    <a:pt x="15" y="4"/>
                  </a:lnTo>
                  <a:lnTo>
                    <a:pt x="23" y="5"/>
                  </a:lnTo>
                  <a:lnTo>
                    <a:pt x="31" y="6"/>
                  </a:lnTo>
                  <a:lnTo>
                    <a:pt x="38" y="8"/>
                  </a:lnTo>
                  <a:lnTo>
                    <a:pt x="44" y="8"/>
                  </a:lnTo>
                  <a:lnTo>
                    <a:pt x="49" y="9"/>
                  </a:lnTo>
                  <a:lnTo>
                    <a:pt x="56" y="10"/>
                  </a:lnTo>
                  <a:lnTo>
                    <a:pt x="64" y="11"/>
                  </a:lnTo>
                  <a:lnTo>
                    <a:pt x="71" y="12"/>
                  </a:lnTo>
                  <a:lnTo>
                    <a:pt x="78" y="13"/>
                  </a:lnTo>
                  <a:lnTo>
                    <a:pt x="85" y="14"/>
                  </a:lnTo>
                  <a:lnTo>
                    <a:pt x="93" y="15"/>
                  </a:lnTo>
                  <a:lnTo>
                    <a:pt x="100" y="16"/>
                  </a:lnTo>
                  <a:lnTo>
                    <a:pt x="107" y="17"/>
                  </a:lnTo>
                  <a:lnTo>
                    <a:pt x="115" y="18"/>
                  </a:lnTo>
                  <a:lnTo>
                    <a:pt x="122" y="20"/>
                  </a:lnTo>
                  <a:lnTo>
                    <a:pt x="129" y="21"/>
                  </a:lnTo>
                  <a:lnTo>
                    <a:pt x="137" y="22"/>
                  </a:lnTo>
                  <a:lnTo>
                    <a:pt x="144" y="22"/>
                  </a:lnTo>
                  <a:lnTo>
                    <a:pt x="152" y="24"/>
                  </a:lnTo>
                  <a:lnTo>
                    <a:pt x="159" y="25"/>
                  </a:lnTo>
                  <a:lnTo>
                    <a:pt x="166" y="25"/>
                  </a:lnTo>
                  <a:lnTo>
                    <a:pt x="174" y="27"/>
                  </a:lnTo>
                  <a:lnTo>
                    <a:pt x="181" y="27"/>
                  </a:lnTo>
                  <a:lnTo>
                    <a:pt x="188" y="28"/>
                  </a:lnTo>
                  <a:lnTo>
                    <a:pt x="195" y="28"/>
                  </a:lnTo>
                  <a:lnTo>
                    <a:pt x="203" y="29"/>
                  </a:lnTo>
                  <a:lnTo>
                    <a:pt x="210" y="29"/>
                  </a:lnTo>
                  <a:lnTo>
                    <a:pt x="217" y="30"/>
                  </a:lnTo>
                  <a:lnTo>
                    <a:pt x="225" y="31"/>
                  </a:lnTo>
                  <a:lnTo>
                    <a:pt x="226" y="31"/>
                  </a:lnTo>
                  <a:lnTo>
                    <a:pt x="226" y="29"/>
                  </a:lnTo>
                  <a:lnTo>
                    <a:pt x="226" y="28"/>
                  </a:lnTo>
                  <a:lnTo>
                    <a:pt x="225" y="28"/>
                  </a:lnTo>
                  <a:lnTo>
                    <a:pt x="218" y="27"/>
                  </a:lnTo>
                  <a:lnTo>
                    <a:pt x="212" y="26"/>
                  </a:lnTo>
                  <a:lnTo>
                    <a:pt x="205" y="25"/>
                  </a:lnTo>
                  <a:lnTo>
                    <a:pt x="197" y="24"/>
                  </a:lnTo>
                  <a:lnTo>
                    <a:pt x="190" y="23"/>
                  </a:lnTo>
                  <a:lnTo>
                    <a:pt x="183" y="22"/>
                  </a:lnTo>
                  <a:lnTo>
                    <a:pt x="176" y="21"/>
                  </a:lnTo>
                  <a:lnTo>
                    <a:pt x="170" y="20"/>
                  </a:lnTo>
                  <a:lnTo>
                    <a:pt x="163" y="18"/>
                  </a:lnTo>
                  <a:lnTo>
                    <a:pt x="156" y="17"/>
                  </a:lnTo>
                  <a:lnTo>
                    <a:pt x="149" y="16"/>
                  </a:lnTo>
                  <a:lnTo>
                    <a:pt x="142" y="15"/>
                  </a:lnTo>
                  <a:lnTo>
                    <a:pt x="134" y="14"/>
                  </a:lnTo>
                  <a:lnTo>
                    <a:pt x="127" y="13"/>
                  </a:lnTo>
                  <a:lnTo>
                    <a:pt x="121" y="12"/>
                  </a:lnTo>
                  <a:lnTo>
                    <a:pt x="114" y="11"/>
                  </a:lnTo>
                  <a:lnTo>
                    <a:pt x="110" y="10"/>
                  </a:lnTo>
                  <a:lnTo>
                    <a:pt x="104" y="10"/>
                  </a:lnTo>
                  <a:lnTo>
                    <a:pt x="97" y="9"/>
                  </a:lnTo>
                  <a:lnTo>
                    <a:pt x="90" y="9"/>
                  </a:lnTo>
                  <a:lnTo>
                    <a:pt x="81" y="8"/>
                  </a:lnTo>
                  <a:lnTo>
                    <a:pt x="72" y="8"/>
                  </a:lnTo>
                  <a:lnTo>
                    <a:pt x="62" y="6"/>
                  </a:lnTo>
                  <a:lnTo>
                    <a:pt x="53" y="6"/>
                  </a:lnTo>
                  <a:lnTo>
                    <a:pt x="44" y="5"/>
                  </a:lnTo>
                  <a:lnTo>
                    <a:pt x="35" y="4"/>
                  </a:lnTo>
                  <a:lnTo>
                    <a:pt x="27" y="3"/>
                  </a:lnTo>
                  <a:lnTo>
                    <a:pt x="19" y="3"/>
                  </a:lnTo>
                  <a:lnTo>
                    <a:pt x="12" y="2"/>
                  </a:lnTo>
                  <a:lnTo>
                    <a:pt x="7" y="1"/>
                  </a:lnTo>
                  <a:lnTo>
                    <a:pt x="3" y="1"/>
                  </a:lnTo>
                  <a:lnTo>
                    <a:pt x="0" y="0"/>
                  </a:lnTo>
                  <a:lnTo>
                    <a:pt x="0" y="0"/>
                  </a:lnTo>
                  <a:lnTo>
                    <a:pt x="0" y="0"/>
                  </a:lnTo>
                  <a:lnTo>
                    <a:pt x="0" y="1"/>
                  </a:lnTo>
                  <a:lnTo>
                    <a:pt x="0" y="1"/>
                  </a:lnTo>
                  <a:lnTo>
                    <a:pt x="0" y="1"/>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55" name="Freeform 92"/>
            <p:cNvSpPr/>
            <p:nvPr/>
          </p:nvSpPr>
          <p:spPr bwMode="auto">
            <a:xfrm>
              <a:off x="6621463" y="5422194"/>
              <a:ext cx="417513" cy="58738"/>
            </a:xfrm>
            <a:custGeom>
              <a:avLst/>
              <a:gdLst/>
              <a:ahLst/>
              <a:cxnLst>
                <a:cxn ang="0">
                  <a:pos x="134" y="20"/>
                </a:cxn>
                <a:cxn ang="0">
                  <a:pos x="151" y="21"/>
                </a:cxn>
                <a:cxn ang="0">
                  <a:pos x="168" y="24"/>
                </a:cxn>
                <a:cxn ang="0">
                  <a:pos x="184" y="25"/>
                </a:cxn>
                <a:cxn ang="0">
                  <a:pos x="202" y="28"/>
                </a:cxn>
                <a:cxn ang="0">
                  <a:pos x="218" y="30"/>
                </a:cxn>
                <a:cxn ang="0">
                  <a:pos x="235" y="33"/>
                </a:cxn>
                <a:cxn ang="0">
                  <a:pos x="252" y="36"/>
                </a:cxn>
                <a:cxn ang="0">
                  <a:pos x="261" y="37"/>
                </a:cxn>
                <a:cxn ang="0">
                  <a:pos x="263" y="35"/>
                </a:cxn>
                <a:cxn ang="0">
                  <a:pos x="253" y="32"/>
                </a:cxn>
                <a:cxn ang="0">
                  <a:pos x="237" y="28"/>
                </a:cxn>
                <a:cxn ang="0">
                  <a:pos x="220" y="25"/>
                </a:cxn>
                <a:cxn ang="0">
                  <a:pos x="203" y="22"/>
                </a:cxn>
                <a:cxn ang="0">
                  <a:pos x="187" y="20"/>
                </a:cxn>
                <a:cxn ang="0">
                  <a:pos x="170" y="17"/>
                </a:cxn>
                <a:cxn ang="0">
                  <a:pos x="153" y="14"/>
                </a:cxn>
                <a:cxn ang="0">
                  <a:pos x="137" y="12"/>
                </a:cxn>
                <a:cxn ang="0">
                  <a:pos x="119" y="10"/>
                </a:cxn>
                <a:cxn ang="0">
                  <a:pos x="99" y="7"/>
                </a:cxn>
                <a:cxn ang="0">
                  <a:pos x="77" y="6"/>
                </a:cxn>
                <a:cxn ang="0">
                  <a:pos x="56" y="4"/>
                </a:cxn>
                <a:cxn ang="0">
                  <a:pos x="36" y="2"/>
                </a:cxn>
                <a:cxn ang="0">
                  <a:pos x="20" y="1"/>
                </a:cxn>
                <a:cxn ang="0">
                  <a:pos x="8" y="1"/>
                </a:cxn>
                <a:cxn ang="0">
                  <a:pos x="1" y="0"/>
                </a:cxn>
                <a:cxn ang="0">
                  <a:pos x="1" y="0"/>
                </a:cxn>
                <a:cxn ang="0">
                  <a:pos x="8" y="1"/>
                </a:cxn>
                <a:cxn ang="0">
                  <a:pos x="20" y="3"/>
                </a:cxn>
                <a:cxn ang="0">
                  <a:pos x="37" y="6"/>
                </a:cxn>
                <a:cxn ang="0">
                  <a:pos x="57" y="9"/>
                </a:cxn>
                <a:cxn ang="0">
                  <a:pos x="78" y="12"/>
                </a:cxn>
                <a:cxn ang="0">
                  <a:pos x="99" y="15"/>
                </a:cxn>
                <a:cxn ang="0">
                  <a:pos x="118" y="17"/>
                </a:cxn>
              </a:cxnLst>
              <a:rect l="0" t="0" r="r" b="b"/>
              <a:pathLst>
                <a:path w="263" h="37">
                  <a:moveTo>
                    <a:pt x="126" y="18"/>
                  </a:moveTo>
                  <a:lnTo>
                    <a:pt x="134" y="20"/>
                  </a:lnTo>
                  <a:lnTo>
                    <a:pt x="142" y="20"/>
                  </a:lnTo>
                  <a:lnTo>
                    <a:pt x="151" y="21"/>
                  </a:lnTo>
                  <a:lnTo>
                    <a:pt x="160" y="22"/>
                  </a:lnTo>
                  <a:lnTo>
                    <a:pt x="168" y="24"/>
                  </a:lnTo>
                  <a:lnTo>
                    <a:pt x="176" y="24"/>
                  </a:lnTo>
                  <a:lnTo>
                    <a:pt x="184" y="25"/>
                  </a:lnTo>
                  <a:lnTo>
                    <a:pt x="193" y="26"/>
                  </a:lnTo>
                  <a:lnTo>
                    <a:pt x="202" y="28"/>
                  </a:lnTo>
                  <a:lnTo>
                    <a:pt x="210" y="29"/>
                  </a:lnTo>
                  <a:lnTo>
                    <a:pt x="218" y="30"/>
                  </a:lnTo>
                  <a:lnTo>
                    <a:pt x="227" y="32"/>
                  </a:lnTo>
                  <a:lnTo>
                    <a:pt x="235" y="33"/>
                  </a:lnTo>
                  <a:lnTo>
                    <a:pt x="244" y="35"/>
                  </a:lnTo>
                  <a:lnTo>
                    <a:pt x="252" y="36"/>
                  </a:lnTo>
                  <a:lnTo>
                    <a:pt x="260" y="37"/>
                  </a:lnTo>
                  <a:lnTo>
                    <a:pt x="261" y="37"/>
                  </a:lnTo>
                  <a:lnTo>
                    <a:pt x="263" y="36"/>
                  </a:lnTo>
                  <a:lnTo>
                    <a:pt x="263" y="35"/>
                  </a:lnTo>
                  <a:lnTo>
                    <a:pt x="261" y="33"/>
                  </a:lnTo>
                  <a:lnTo>
                    <a:pt x="253" y="32"/>
                  </a:lnTo>
                  <a:lnTo>
                    <a:pt x="245" y="30"/>
                  </a:lnTo>
                  <a:lnTo>
                    <a:pt x="237" y="28"/>
                  </a:lnTo>
                  <a:lnTo>
                    <a:pt x="228" y="26"/>
                  </a:lnTo>
                  <a:lnTo>
                    <a:pt x="220" y="25"/>
                  </a:lnTo>
                  <a:lnTo>
                    <a:pt x="211" y="24"/>
                  </a:lnTo>
                  <a:lnTo>
                    <a:pt x="203" y="22"/>
                  </a:lnTo>
                  <a:lnTo>
                    <a:pt x="195" y="21"/>
                  </a:lnTo>
                  <a:lnTo>
                    <a:pt x="187" y="20"/>
                  </a:lnTo>
                  <a:lnTo>
                    <a:pt x="178" y="18"/>
                  </a:lnTo>
                  <a:lnTo>
                    <a:pt x="170" y="17"/>
                  </a:lnTo>
                  <a:lnTo>
                    <a:pt x="161" y="16"/>
                  </a:lnTo>
                  <a:lnTo>
                    <a:pt x="153" y="14"/>
                  </a:lnTo>
                  <a:lnTo>
                    <a:pt x="145" y="13"/>
                  </a:lnTo>
                  <a:lnTo>
                    <a:pt x="137" y="12"/>
                  </a:lnTo>
                  <a:lnTo>
                    <a:pt x="128" y="11"/>
                  </a:lnTo>
                  <a:lnTo>
                    <a:pt x="119" y="10"/>
                  </a:lnTo>
                  <a:lnTo>
                    <a:pt x="109" y="9"/>
                  </a:lnTo>
                  <a:lnTo>
                    <a:pt x="99" y="7"/>
                  </a:lnTo>
                  <a:lnTo>
                    <a:pt x="88" y="6"/>
                  </a:lnTo>
                  <a:lnTo>
                    <a:pt x="77" y="6"/>
                  </a:lnTo>
                  <a:lnTo>
                    <a:pt x="66" y="5"/>
                  </a:lnTo>
                  <a:lnTo>
                    <a:pt x="56" y="4"/>
                  </a:lnTo>
                  <a:lnTo>
                    <a:pt x="46" y="3"/>
                  </a:lnTo>
                  <a:lnTo>
                    <a:pt x="36" y="2"/>
                  </a:lnTo>
                  <a:lnTo>
                    <a:pt x="28" y="2"/>
                  </a:lnTo>
                  <a:lnTo>
                    <a:pt x="20" y="1"/>
                  </a:lnTo>
                  <a:lnTo>
                    <a:pt x="13" y="1"/>
                  </a:lnTo>
                  <a:lnTo>
                    <a:pt x="8" y="1"/>
                  </a:lnTo>
                  <a:lnTo>
                    <a:pt x="3" y="0"/>
                  </a:lnTo>
                  <a:lnTo>
                    <a:pt x="1" y="0"/>
                  </a:lnTo>
                  <a:lnTo>
                    <a:pt x="0" y="0"/>
                  </a:lnTo>
                  <a:lnTo>
                    <a:pt x="1" y="0"/>
                  </a:lnTo>
                  <a:lnTo>
                    <a:pt x="3" y="1"/>
                  </a:lnTo>
                  <a:lnTo>
                    <a:pt x="8" y="1"/>
                  </a:lnTo>
                  <a:lnTo>
                    <a:pt x="13" y="2"/>
                  </a:lnTo>
                  <a:lnTo>
                    <a:pt x="20" y="3"/>
                  </a:lnTo>
                  <a:lnTo>
                    <a:pt x="28" y="5"/>
                  </a:lnTo>
                  <a:lnTo>
                    <a:pt x="37" y="6"/>
                  </a:lnTo>
                  <a:lnTo>
                    <a:pt x="47" y="7"/>
                  </a:lnTo>
                  <a:lnTo>
                    <a:pt x="57" y="9"/>
                  </a:lnTo>
                  <a:lnTo>
                    <a:pt x="68" y="10"/>
                  </a:lnTo>
                  <a:lnTo>
                    <a:pt x="78" y="12"/>
                  </a:lnTo>
                  <a:lnTo>
                    <a:pt x="88" y="13"/>
                  </a:lnTo>
                  <a:lnTo>
                    <a:pt x="99" y="15"/>
                  </a:lnTo>
                  <a:lnTo>
                    <a:pt x="108" y="16"/>
                  </a:lnTo>
                  <a:lnTo>
                    <a:pt x="118" y="17"/>
                  </a:lnTo>
                  <a:lnTo>
                    <a:pt x="126" y="18"/>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56" name="Freeform 93"/>
            <p:cNvSpPr/>
            <p:nvPr/>
          </p:nvSpPr>
          <p:spPr bwMode="auto">
            <a:xfrm>
              <a:off x="6816726" y="5261857"/>
              <a:ext cx="219075" cy="122238"/>
            </a:xfrm>
            <a:custGeom>
              <a:avLst/>
              <a:gdLst/>
              <a:ahLst/>
              <a:cxnLst>
                <a:cxn ang="0">
                  <a:pos x="137" y="77"/>
                </a:cxn>
                <a:cxn ang="0">
                  <a:pos x="138" y="77"/>
                </a:cxn>
                <a:cxn ang="0">
                  <a:pos x="138" y="77"/>
                </a:cxn>
                <a:cxn ang="0">
                  <a:pos x="138" y="76"/>
                </a:cxn>
                <a:cxn ang="0">
                  <a:pos x="138" y="76"/>
                </a:cxn>
                <a:cxn ang="0">
                  <a:pos x="127" y="73"/>
                </a:cxn>
                <a:cxn ang="0">
                  <a:pos x="117" y="69"/>
                </a:cxn>
                <a:cxn ang="0">
                  <a:pos x="106" y="65"/>
                </a:cxn>
                <a:cxn ang="0">
                  <a:pos x="94" y="60"/>
                </a:cxn>
                <a:cxn ang="0">
                  <a:pos x="83" y="54"/>
                </a:cxn>
                <a:cxn ang="0">
                  <a:pos x="71" y="47"/>
                </a:cxn>
                <a:cxn ang="0">
                  <a:pos x="60" y="41"/>
                </a:cxn>
                <a:cxn ang="0">
                  <a:pos x="49" y="34"/>
                </a:cxn>
                <a:cxn ang="0">
                  <a:pos x="39" y="27"/>
                </a:cxn>
                <a:cxn ang="0">
                  <a:pos x="30" y="21"/>
                </a:cxn>
                <a:cxn ang="0">
                  <a:pos x="22" y="15"/>
                </a:cxn>
                <a:cxn ang="0">
                  <a:pos x="14" y="10"/>
                </a:cxn>
                <a:cxn ang="0">
                  <a:pos x="8" y="5"/>
                </a:cxn>
                <a:cxn ang="0">
                  <a:pos x="4" y="3"/>
                </a:cxn>
                <a:cxn ang="0">
                  <a:pos x="1" y="0"/>
                </a:cxn>
                <a:cxn ang="0">
                  <a:pos x="0" y="0"/>
                </a:cxn>
                <a:cxn ang="0">
                  <a:pos x="1" y="0"/>
                </a:cxn>
                <a:cxn ang="0">
                  <a:pos x="2" y="3"/>
                </a:cxn>
                <a:cxn ang="0">
                  <a:pos x="4" y="6"/>
                </a:cxn>
                <a:cxn ang="0">
                  <a:pos x="7" y="11"/>
                </a:cxn>
                <a:cxn ang="0">
                  <a:pos x="12" y="16"/>
                </a:cxn>
                <a:cxn ang="0">
                  <a:pos x="17" y="22"/>
                </a:cxn>
                <a:cxn ang="0">
                  <a:pos x="23" y="29"/>
                </a:cxn>
                <a:cxn ang="0">
                  <a:pos x="31" y="35"/>
                </a:cxn>
                <a:cxn ang="0">
                  <a:pos x="39" y="42"/>
                </a:cxn>
                <a:cxn ang="0">
                  <a:pos x="49" y="49"/>
                </a:cxn>
                <a:cxn ang="0">
                  <a:pos x="61" y="56"/>
                </a:cxn>
                <a:cxn ang="0">
                  <a:pos x="73" y="62"/>
                </a:cxn>
                <a:cxn ang="0">
                  <a:pos x="87" y="67"/>
                </a:cxn>
                <a:cxn ang="0">
                  <a:pos x="102" y="72"/>
                </a:cxn>
                <a:cxn ang="0">
                  <a:pos x="119" y="75"/>
                </a:cxn>
                <a:cxn ang="0">
                  <a:pos x="137" y="77"/>
                </a:cxn>
              </a:cxnLst>
              <a:rect l="0" t="0" r="r" b="b"/>
              <a:pathLst>
                <a:path w="138" h="77">
                  <a:moveTo>
                    <a:pt x="137" y="77"/>
                  </a:moveTo>
                  <a:lnTo>
                    <a:pt x="138" y="77"/>
                  </a:lnTo>
                  <a:lnTo>
                    <a:pt x="138" y="77"/>
                  </a:lnTo>
                  <a:lnTo>
                    <a:pt x="138" y="76"/>
                  </a:lnTo>
                  <a:lnTo>
                    <a:pt x="138" y="76"/>
                  </a:lnTo>
                  <a:lnTo>
                    <a:pt x="127" y="73"/>
                  </a:lnTo>
                  <a:lnTo>
                    <a:pt x="117" y="69"/>
                  </a:lnTo>
                  <a:lnTo>
                    <a:pt x="106" y="65"/>
                  </a:lnTo>
                  <a:lnTo>
                    <a:pt x="94" y="60"/>
                  </a:lnTo>
                  <a:lnTo>
                    <a:pt x="83" y="54"/>
                  </a:lnTo>
                  <a:lnTo>
                    <a:pt x="71" y="47"/>
                  </a:lnTo>
                  <a:lnTo>
                    <a:pt x="60" y="41"/>
                  </a:lnTo>
                  <a:lnTo>
                    <a:pt x="49" y="34"/>
                  </a:lnTo>
                  <a:lnTo>
                    <a:pt x="39" y="27"/>
                  </a:lnTo>
                  <a:lnTo>
                    <a:pt x="30" y="21"/>
                  </a:lnTo>
                  <a:lnTo>
                    <a:pt x="22" y="15"/>
                  </a:lnTo>
                  <a:lnTo>
                    <a:pt x="14" y="10"/>
                  </a:lnTo>
                  <a:lnTo>
                    <a:pt x="8" y="5"/>
                  </a:lnTo>
                  <a:lnTo>
                    <a:pt x="4" y="3"/>
                  </a:lnTo>
                  <a:lnTo>
                    <a:pt x="1" y="0"/>
                  </a:lnTo>
                  <a:lnTo>
                    <a:pt x="0" y="0"/>
                  </a:lnTo>
                  <a:lnTo>
                    <a:pt x="1" y="0"/>
                  </a:lnTo>
                  <a:lnTo>
                    <a:pt x="2" y="3"/>
                  </a:lnTo>
                  <a:lnTo>
                    <a:pt x="4" y="6"/>
                  </a:lnTo>
                  <a:lnTo>
                    <a:pt x="7" y="11"/>
                  </a:lnTo>
                  <a:lnTo>
                    <a:pt x="12" y="16"/>
                  </a:lnTo>
                  <a:lnTo>
                    <a:pt x="17" y="22"/>
                  </a:lnTo>
                  <a:lnTo>
                    <a:pt x="23" y="29"/>
                  </a:lnTo>
                  <a:lnTo>
                    <a:pt x="31" y="35"/>
                  </a:lnTo>
                  <a:lnTo>
                    <a:pt x="39" y="42"/>
                  </a:lnTo>
                  <a:lnTo>
                    <a:pt x="49" y="49"/>
                  </a:lnTo>
                  <a:lnTo>
                    <a:pt x="61" y="56"/>
                  </a:lnTo>
                  <a:lnTo>
                    <a:pt x="73" y="62"/>
                  </a:lnTo>
                  <a:lnTo>
                    <a:pt x="87" y="67"/>
                  </a:lnTo>
                  <a:lnTo>
                    <a:pt x="102" y="72"/>
                  </a:lnTo>
                  <a:lnTo>
                    <a:pt x="119" y="75"/>
                  </a:lnTo>
                  <a:lnTo>
                    <a:pt x="137" y="77"/>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57" name="Freeform 94"/>
            <p:cNvSpPr/>
            <p:nvPr/>
          </p:nvSpPr>
          <p:spPr bwMode="auto">
            <a:xfrm>
              <a:off x="6659563" y="5292019"/>
              <a:ext cx="173038" cy="60325"/>
            </a:xfrm>
            <a:custGeom>
              <a:avLst/>
              <a:gdLst/>
              <a:ahLst/>
              <a:cxnLst>
                <a:cxn ang="0">
                  <a:pos x="0" y="38"/>
                </a:cxn>
                <a:cxn ang="0">
                  <a:pos x="7" y="35"/>
                </a:cxn>
                <a:cxn ang="0">
                  <a:pos x="13" y="33"/>
                </a:cxn>
                <a:cxn ang="0">
                  <a:pos x="19" y="30"/>
                </a:cxn>
                <a:cxn ang="0">
                  <a:pos x="26" y="27"/>
                </a:cxn>
                <a:cxn ang="0">
                  <a:pos x="33" y="25"/>
                </a:cxn>
                <a:cxn ang="0">
                  <a:pos x="39" y="23"/>
                </a:cxn>
                <a:cxn ang="0">
                  <a:pos x="45" y="21"/>
                </a:cxn>
                <a:cxn ang="0">
                  <a:pos x="52" y="19"/>
                </a:cxn>
                <a:cxn ang="0">
                  <a:pos x="59" y="17"/>
                </a:cxn>
                <a:cxn ang="0">
                  <a:pos x="65" y="15"/>
                </a:cxn>
                <a:cxn ang="0">
                  <a:pos x="72" y="14"/>
                </a:cxn>
                <a:cxn ang="0">
                  <a:pos x="79" y="12"/>
                </a:cxn>
                <a:cxn ang="0">
                  <a:pos x="86" y="10"/>
                </a:cxn>
                <a:cxn ang="0">
                  <a:pos x="92" y="8"/>
                </a:cxn>
                <a:cxn ang="0">
                  <a:pos x="99" y="7"/>
                </a:cxn>
                <a:cxn ang="0">
                  <a:pos x="106" y="5"/>
                </a:cxn>
                <a:cxn ang="0">
                  <a:pos x="108" y="4"/>
                </a:cxn>
                <a:cxn ang="0">
                  <a:pos x="109" y="2"/>
                </a:cxn>
                <a:cxn ang="0">
                  <a:pos x="109" y="0"/>
                </a:cxn>
                <a:cxn ang="0">
                  <a:pos x="106" y="0"/>
                </a:cxn>
                <a:cxn ang="0">
                  <a:pos x="99" y="1"/>
                </a:cxn>
                <a:cxn ang="0">
                  <a:pos x="92" y="1"/>
                </a:cxn>
                <a:cxn ang="0">
                  <a:pos x="86" y="3"/>
                </a:cxn>
                <a:cxn ang="0">
                  <a:pos x="78" y="4"/>
                </a:cxn>
                <a:cxn ang="0">
                  <a:pos x="71" y="5"/>
                </a:cxn>
                <a:cxn ang="0">
                  <a:pos x="64" y="6"/>
                </a:cxn>
                <a:cxn ang="0">
                  <a:pos x="56" y="8"/>
                </a:cxn>
                <a:cxn ang="0">
                  <a:pos x="49" y="10"/>
                </a:cxn>
                <a:cxn ang="0">
                  <a:pos x="42" y="12"/>
                </a:cxn>
                <a:cxn ang="0">
                  <a:pos x="35" y="14"/>
                </a:cxn>
                <a:cxn ang="0">
                  <a:pos x="28" y="17"/>
                </a:cxn>
                <a:cxn ang="0">
                  <a:pos x="22" y="20"/>
                </a:cxn>
                <a:cxn ang="0">
                  <a:pos x="16" y="24"/>
                </a:cxn>
                <a:cxn ang="0">
                  <a:pos x="10" y="28"/>
                </a:cxn>
                <a:cxn ang="0">
                  <a:pos x="4" y="33"/>
                </a:cxn>
                <a:cxn ang="0">
                  <a:pos x="0" y="38"/>
                </a:cxn>
                <a:cxn ang="0">
                  <a:pos x="0" y="38"/>
                </a:cxn>
                <a:cxn ang="0">
                  <a:pos x="0" y="38"/>
                </a:cxn>
                <a:cxn ang="0">
                  <a:pos x="0" y="38"/>
                </a:cxn>
                <a:cxn ang="0">
                  <a:pos x="0" y="38"/>
                </a:cxn>
                <a:cxn ang="0">
                  <a:pos x="0" y="38"/>
                </a:cxn>
              </a:cxnLst>
              <a:rect l="0" t="0" r="r" b="b"/>
              <a:pathLst>
                <a:path w="109" h="38">
                  <a:moveTo>
                    <a:pt x="0" y="38"/>
                  </a:moveTo>
                  <a:lnTo>
                    <a:pt x="7" y="35"/>
                  </a:lnTo>
                  <a:lnTo>
                    <a:pt x="13" y="33"/>
                  </a:lnTo>
                  <a:lnTo>
                    <a:pt x="19" y="30"/>
                  </a:lnTo>
                  <a:lnTo>
                    <a:pt x="26" y="27"/>
                  </a:lnTo>
                  <a:lnTo>
                    <a:pt x="33" y="25"/>
                  </a:lnTo>
                  <a:lnTo>
                    <a:pt x="39" y="23"/>
                  </a:lnTo>
                  <a:lnTo>
                    <a:pt x="45" y="21"/>
                  </a:lnTo>
                  <a:lnTo>
                    <a:pt x="52" y="19"/>
                  </a:lnTo>
                  <a:lnTo>
                    <a:pt x="59" y="17"/>
                  </a:lnTo>
                  <a:lnTo>
                    <a:pt x="65" y="15"/>
                  </a:lnTo>
                  <a:lnTo>
                    <a:pt x="72" y="14"/>
                  </a:lnTo>
                  <a:lnTo>
                    <a:pt x="79" y="12"/>
                  </a:lnTo>
                  <a:lnTo>
                    <a:pt x="86" y="10"/>
                  </a:lnTo>
                  <a:lnTo>
                    <a:pt x="92" y="8"/>
                  </a:lnTo>
                  <a:lnTo>
                    <a:pt x="99" y="7"/>
                  </a:lnTo>
                  <a:lnTo>
                    <a:pt x="106" y="5"/>
                  </a:lnTo>
                  <a:lnTo>
                    <a:pt x="108" y="4"/>
                  </a:lnTo>
                  <a:lnTo>
                    <a:pt x="109" y="2"/>
                  </a:lnTo>
                  <a:lnTo>
                    <a:pt x="109" y="0"/>
                  </a:lnTo>
                  <a:lnTo>
                    <a:pt x="106" y="0"/>
                  </a:lnTo>
                  <a:lnTo>
                    <a:pt x="99" y="1"/>
                  </a:lnTo>
                  <a:lnTo>
                    <a:pt x="92" y="1"/>
                  </a:lnTo>
                  <a:lnTo>
                    <a:pt x="86" y="3"/>
                  </a:lnTo>
                  <a:lnTo>
                    <a:pt x="78" y="4"/>
                  </a:lnTo>
                  <a:lnTo>
                    <a:pt x="71" y="5"/>
                  </a:lnTo>
                  <a:lnTo>
                    <a:pt x="64" y="6"/>
                  </a:lnTo>
                  <a:lnTo>
                    <a:pt x="56" y="8"/>
                  </a:lnTo>
                  <a:lnTo>
                    <a:pt x="49" y="10"/>
                  </a:lnTo>
                  <a:lnTo>
                    <a:pt x="42" y="12"/>
                  </a:lnTo>
                  <a:lnTo>
                    <a:pt x="35" y="14"/>
                  </a:lnTo>
                  <a:lnTo>
                    <a:pt x="28" y="17"/>
                  </a:lnTo>
                  <a:lnTo>
                    <a:pt x="22" y="20"/>
                  </a:lnTo>
                  <a:lnTo>
                    <a:pt x="16" y="24"/>
                  </a:lnTo>
                  <a:lnTo>
                    <a:pt x="10" y="28"/>
                  </a:lnTo>
                  <a:lnTo>
                    <a:pt x="4" y="33"/>
                  </a:lnTo>
                  <a:lnTo>
                    <a:pt x="0" y="38"/>
                  </a:lnTo>
                  <a:lnTo>
                    <a:pt x="0" y="38"/>
                  </a:lnTo>
                  <a:lnTo>
                    <a:pt x="0" y="38"/>
                  </a:lnTo>
                  <a:lnTo>
                    <a:pt x="0" y="38"/>
                  </a:lnTo>
                  <a:lnTo>
                    <a:pt x="0" y="38"/>
                  </a:lnTo>
                  <a:lnTo>
                    <a:pt x="0" y="38"/>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58" name="Freeform 95"/>
            <p:cNvSpPr/>
            <p:nvPr/>
          </p:nvSpPr>
          <p:spPr bwMode="auto">
            <a:xfrm>
              <a:off x="6199188" y="5611107"/>
              <a:ext cx="635000" cy="180975"/>
            </a:xfrm>
            <a:custGeom>
              <a:avLst/>
              <a:gdLst/>
              <a:ahLst/>
              <a:cxnLst>
                <a:cxn ang="0">
                  <a:pos x="72" y="27"/>
                </a:cxn>
                <a:cxn ang="0">
                  <a:pos x="61" y="31"/>
                </a:cxn>
                <a:cxn ang="0">
                  <a:pos x="53" y="35"/>
                </a:cxn>
                <a:cxn ang="0">
                  <a:pos x="45" y="38"/>
                </a:cxn>
                <a:cxn ang="0">
                  <a:pos x="34" y="43"/>
                </a:cxn>
                <a:cxn ang="0">
                  <a:pos x="21" y="48"/>
                </a:cxn>
                <a:cxn ang="0">
                  <a:pos x="11" y="56"/>
                </a:cxn>
                <a:cxn ang="0">
                  <a:pos x="1" y="74"/>
                </a:cxn>
                <a:cxn ang="0">
                  <a:pos x="4" y="86"/>
                </a:cxn>
                <a:cxn ang="0">
                  <a:pos x="13" y="91"/>
                </a:cxn>
                <a:cxn ang="0">
                  <a:pos x="22" y="93"/>
                </a:cxn>
                <a:cxn ang="0">
                  <a:pos x="52" y="96"/>
                </a:cxn>
                <a:cxn ang="0">
                  <a:pos x="82" y="89"/>
                </a:cxn>
                <a:cxn ang="0">
                  <a:pos x="111" y="80"/>
                </a:cxn>
                <a:cxn ang="0">
                  <a:pos x="140" y="69"/>
                </a:cxn>
                <a:cxn ang="0">
                  <a:pos x="170" y="61"/>
                </a:cxn>
                <a:cxn ang="0">
                  <a:pos x="190" y="60"/>
                </a:cxn>
                <a:cxn ang="0">
                  <a:pos x="203" y="62"/>
                </a:cxn>
                <a:cxn ang="0">
                  <a:pos x="216" y="67"/>
                </a:cxn>
                <a:cxn ang="0">
                  <a:pos x="229" y="77"/>
                </a:cxn>
                <a:cxn ang="0">
                  <a:pos x="241" y="89"/>
                </a:cxn>
                <a:cxn ang="0">
                  <a:pos x="258" y="102"/>
                </a:cxn>
                <a:cxn ang="0">
                  <a:pos x="283" y="112"/>
                </a:cxn>
                <a:cxn ang="0">
                  <a:pos x="309" y="113"/>
                </a:cxn>
                <a:cxn ang="0">
                  <a:pos x="335" y="108"/>
                </a:cxn>
                <a:cxn ang="0">
                  <a:pos x="359" y="95"/>
                </a:cxn>
                <a:cxn ang="0">
                  <a:pos x="378" y="77"/>
                </a:cxn>
                <a:cxn ang="0">
                  <a:pos x="388" y="64"/>
                </a:cxn>
                <a:cxn ang="0">
                  <a:pos x="395" y="50"/>
                </a:cxn>
                <a:cxn ang="0">
                  <a:pos x="400" y="39"/>
                </a:cxn>
                <a:cxn ang="0">
                  <a:pos x="397" y="40"/>
                </a:cxn>
                <a:cxn ang="0">
                  <a:pos x="381" y="65"/>
                </a:cxn>
                <a:cxn ang="0">
                  <a:pos x="361" y="86"/>
                </a:cxn>
                <a:cxn ang="0">
                  <a:pos x="335" y="101"/>
                </a:cxn>
                <a:cxn ang="0">
                  <a:pos x="301" y="106"/>
                </a:cxn>
                <a:cxn ang="0">
                  <a:pos x="268" y="98"/>
                </a:cxn>
                <a:cxn ang="0">
                  <a:pos x="250" y="86"/>
                </a:cxn>
                <a:cxn ang="0">
                  <a:pos x="239" y="76"/>
                </a:cxn>
                <a:cxn ang="0">
                  <a:pos x="228" y="66"/>
                </a:cxn>
                <a:cxn ang="0">
                  <a:pos x="217" y="59"/>
                </a:cxn>
                <a:cxn ang="0">
                  <a:pos x="205" y="55"/>
                </a:cxn>
                <a:cxn ang="0">
                  <a:pos x="188" y="53"/>
                </a:cxn>
                <a:cxn ang="0">
                  <a:pos x="161" y="56"/>
                </a:cxn>
                <a:cxn ang="0">
                  <a:pos x="134" y="63"/>
                </a:cxn>
                <a:cxn ang="0">
                  <a:pos x="104" y="74"/>
                </a:cxn>
                <a:cxn ang="0">
                  <a:pos x="73" y="84"/>
                </a:cxn>
                <a:cxn ang="0">
                  <a:pos x="39" y="88"/>
                </a:cxn>
                <a:cxn ang="0">
                  <a:pos x="31" y="88"/>
                </a:cxn>
                <a:cxn ang="0">
                  <a:pos x="23" y="86"/>
                </a:cxn>
                <a:cxn ang="0">
                  <a:pos x="12" y="83"/>
                </a:cxn>
                <a:cxn ang="0">
                  <a:pos x="10" y="67"/>
                </a:cxn>
                <a:cxn ang="0">
                  <a:pos x="20" y="55"/>
                </a:cxn>
                <a:cxn ang="0">
                  <a:pos x="34" y="47"/>
                </a:cxn>
                <a:cxn ang="0">
                  <a:pos x="49" y="40"/>
                </a:cxn>
                <a:cxn ang="0">
                  <a:pos x="65" y="33"/>
                </a:cxn>
                <a:cxn ang="0">
                  <a:pos x="80" y="24"/>
                </a:cxn>
                <a:cxn ang="0">
                  <a:pos x="79" y="11"/>
                </a:cxn>
                <a:cxn ang="0">
                  <a:pos x="54" y="3"/>
                </a:cxn>
                <a:cxn ang="0">
                  <a:pos x="34" y="0"/>
                </a:cxn>
                <a:cxn ang="0">
                  <a:pos x="34" y="1"/>
                </a:cxn>
                <a:cxn ang="0">
                  <a:pos x="42" y="3"/>
                </a:cxn>
                <a:cxn ang="0">
                  <a:pos x="68" y="12"/>
                </a:cxn>
                <a:cxn ang="0">
                  <a:pos x="79" y="22"/>
                </a:cxn>
              </a:cxnLst>
              <a:rect l="0" t="0" r="r" b="b"/>
              <a:pathLst>
                <a:path w="400" h="114">
                  <a:moveTo>
                    <a:pt x="79" y="22"/>
                  </a:moveTo>
                  <a:lnTo>
                    <a:pt x="75" y="24"/>
                  </a:lnTo>
                  <a:lnTo>
                    <a:pt x="72" y="27"/>
                  </a:lnTo>
                  <a:lnTo>
                    <a:pt x="68" y="28"/>
                  </a:lnTo>
                  <a:lnTo>
                    <a:pt x="64" y="30"/>
                  </a:lnTo>
                  <a:lnTo>
                    <a:pt x="61" y="31"/>
                  </a:lnTo>
                  <a:lnTo>
                    <a:pt x="58" y="32"/>
                  </a:lnTo>
                  <a:lnTo>
                    <a:pt x="56" y="33"/>
                  </a:lnTo>
                  <a:lnTo>
                    <a:pt x="53" y="35"/>
                  </a:lnTo>
                  <a:lnTo>
                    <a:pt x="50" y="36"/>
                  </a:lnTo>
                  <a:lnTo>
                    <a:pt x="47" y="37"/>
                  </a:lnTo>
                  <a:lnTo>
                    <a:pt x="45" y="38"/>
                  </a:lnTo>
                  <a:lnTo>
                    <a:pt x="42" y="39"/>
                  </a:lnTo>
                  <a:lnTo>
                    <a:pt x="38" y="41"/>
                  </a:lnTo>
                  <a:lnTo>
                    <a:pt x="34" y="43"/>
                  </a:lnTo>
                  <a:lnTo>
                    <a:pt x="30" y="44"/>
                  </a:lnTo>
                  <a:lnTo>
                    <a:pt x="25" y="46"/>
                  </a:lnTo>
                  <a:lnTo>
                    <a:pt x="21" y="48"/>
                  </a:lnTo>
                  <a:lnTo>
                    <a:pt x="17" y="51"/>
                  </a:lnTo>
                  <a:lnTo>
                    <a:pt x="14" y="53"/>
                  </a:lnTo>
                  <a:lnTo>
                    <a:pt x="11" y="56"/>
                  </a:lnTo>
                  <a:lnTo>
                    <a:pt x="7" y="62"/>
                  </a:lnTo>
                  <a:lnTo>
                    <a:pt x="3" y="68"/>
                  </a:lnTo>
                  <a:lnTo>
                    <a:pt x="1" y="74"/>
                  </a:lnTo>
                  <a:lnTo>
                    <a:pt x="0" y="81"/>
                  </a:lnTo>
                  <a:lnTo>
                    <a:pt x="1" y="84"/>
                  </a:lnTo>
                  <a:lnTo>
                    <a:pt x="4" y="86"/>
                  </a:lnTo>
                  <a:lnTo>
                    <a:pt x="6" y="88"/>
                  </a:lnTo>
                  <a:lnTo>
                    <a:pt x="10" y="90"/>
                  </a:lnTo>
                  <a:lnTo>
                    <a:pt x="13" y="91"/>
                  </a:lnTo>
                  <a:lnTo>
                    <a:pt x="16" y="92"/>
                  </a:lnTo>
                  <a:lnTo>
                    <a:pt x="19" y="93"/>
                  </a:lnTo>
                  <a:lnTo>
                    <a:pt x="22" y="93"/>
                  </a:lnTo>
                  <a:lnTo>
                    <a:pt x="31" y="96"/>
                  </a:lnTo>
                  <a:lnTo>
                    <a:pt x="41" y="96"/>
                  </a:lnTo>
                  <a:lnTo>
                    <a:pt x="52" y="96"/>
                  </a:lnTo>
                  <a:lnTo>
                    <a:pt x="62" y="94"/>
                  </a:lnTo>
                  <a:lnTo>
                    <a:pt x="72" y="92"/>
                  </a:lnTo>
                  <a:lnTo>
                    <a:pt x="82" y="89"/>
                  </a:lnTo>
                  <a:lnTo>
                    <a:pt x="92" y="86"/>
                  </a:lnTo>
                  <a:lnTo>
                    <a:pt x="101" y="83"/>
                  </a:lnTo>
                  <a:lnTo>
                    <a:pt x="111" y="80"/>
                  </a:lnTo>
                  <a:lnTo>
                    <a:pt x="121" y="75"/>
                  </a:lnTo>
                  <a:lnTo>
                    <a:pt x="130" y="72"/>
                  </a:lnTo>
                  <a:lnTo>
                    <a:pt x="140" y="69"/>
                  </a:lnTo>
                  <a:lnTo>
                    <a:pt x="150" y="65"/>
                  </a:lnTo>
                  <a:lnTo>
                    <a:pt x="160" y="63"/>
                  </a:lnTo>
                  <a:lnTo>
                    <a:pt x="170" y="61"/>
                  </a:lnTo>
                  <a:lnTo>
                    <a:pt x="180" y="60"/>
                  </a:lnTo>
                  <a:lnTo>
                    <a:pt x="185" y="60"/>
                  </a:lnTo>
                  <a:lnTo>
                    <a:pt x="190" y="60"/>
                  </a:lnTo>
                  <a:lnTo>
                    <a:pt x="194" y="61"/>
                  </a:lnTo>
                  <a:lnTo>
                    <a:pt x="198" y="61"/>
                  </a:lnTo>
                  <a:lnTo>
                    <a:pt x="203" y="62"/>
                  </a:lnTo>
                  <a:lnTo>
                    <a:pt x="207" y="64"/>
                  </a:lnTo>
                  <a:lnTo>
                    <a:pt x="212" y="66"/>
                  </a:lnTo>
                  <a:lnTo>
                    <a:pt x="216" y="67"/>
                  </a:lnTo>
                  <a:lnTo>
                    <a:pt x="221" y="70"/>
                  </a:lnTo>
                  <a:lnTo>
                    <a:pt x="225" y="74"/>
                  </a:lnTo>
                  <a:lnTo>
                    <a:pt x="229" y="77"/>
                  </a:lnTo>
                  <a:lnTo>
                    <a:pt x="233" y="81"/>
                  </a:lnTo>
                  <a:lnTo>
                    <a:pt x="237" y="85"/>
                  </a:lnTo>
                  <a:lnTo>
                    <a:pt x="241" y="89"/>
                  </a:lnTo>
                  <a:lnTo>
                    <a:pt x="245" y="93"/>
                  </a:lnTo>
                  <a:lnTo>
                    <a:pt x="250" y="97"/>
                  </a:lnTo>
                  <a:lnTo>
                    <a:pt x="258" y="102"/>
                  </a:lnTo>
                  <a:lnTo>
                    <a:pt x="266" y="106"/>
                  </a:lnTo>
                  <a:lnTo>
                    <a:pt x="274" y="109"/>
                  </a:lnTo>
                  <a:lnTo>
                    <a:pt x="283" y="112"/>
                  </a:lnTo>
                  <a:lnTo>
                    <a:pt x="292" y="113"/>
                  </a:lnTo>
                  <a:lnTo>
                    <a:pt x="301" y="114"/>
                  </a:lnTo>
                  <a:lnTo>
                    <a:pt x="309" y="113"/>
                  </a:lnTo>
                  <a:lnTo>
                    <a:pt x="318" y="112"/>
                  </a:lnTo>
                  <a:lnTo>
                    <a:pt x="327" y="111"/>
                  </a:lnTo>
                  <a:lnTo>
                    <a:pt x="335" y="108"/>
                  </a:lnTo>
                  <a:lnTo>
                    <a:pt x="343" y="104"/>
                  </a:lnTo>
                  <a:lnTo>
                    <a:pt x="351" y="100"/>
                  </a:lnTo>
                  <a:lnTo>
                    <a:pt x="359" y="95"/>
                  </a:lnTo>
                  <a:lnTo>
                    <a:pt x="366" y="90"/>
                  </a:lnTo>
                  <a:lnTo>
                    <a:pt x="373" y="84"/>
                  </a:lnTo>
                  <a:lnTo>
                    <a:pt x="378" y="77"/>
                  </a:lnTo>
                  <a:lnTo>
                    <a:pt x="381" y="73"/>
                  </a:lnTo>
                  <a:lnTo>
                    <a:pt x="385" y="68"/>
                  </a:lnTo>
                  <a:lnTo>
                    <a:pt x="388" y="64"/>
                  </a:lnTo>
                  <a:lnTo>
                    <a:pt x="390" y="59"/>
                  </a:lnTo>
                  <a:lnTo>
                    <a:pt x="393" y="55"/>
                  </a:lnTo>
                  <a:lnTo>
                    <a:pt x="395" y="50"/>
                  </a:lnTo>
                  <a:lnTo>
                    <a:pt x="397" y="45"/>
                  </a:lnTo>
                  <a:lnTo>
                    <a:pt x="400" y="40"/>
                  </a:lnTo>
                  <a:lnTo>
                    <a:pt x="400" y="39"/>
                  </a:lnTo>
                  <a:lnTo>
                    <a:pt x="399" y="39"/>
                  </a:lnTo>
                  <a:lnTo>
                    <a:pt x="398" y="39"/>
                  </a:lnTo>
                  <a:lnTo>
                    <a:pt x="397" y="40"/>
                  </a:lnTo>
                  <a:lnTo>
                    <a:pt x="392" y="48"/>
                  </a:lnTo>
                  <a:lnTo>
                    <a:pt x="386" y="56"/>
                  </a:lnTo>
                  <a:lnTo>
                    <a:pt x="381" y="65"/>
                  </a:lnTo>
                  <a:lnTo>
                    <a:pt x="375" y="72"/>
                  </a:lnTo>
                  <a:lnTo>
                    <a:pt x="368" y="79"/>
                  </a:lnTo>
                  <a:lnTo>
                    <a:pt x="361" y="86"/>
                  </a:lnTo>
                  <a:lnTo>
                    <a:pt x="354" y="92"/>
                  </a:lnTo>
                  <a:lnTo>
                    <a:pt x="345" y="97"/>
                  </a:lnTo>
                  <a:lnTo>
                    <a:pt x="335" y="101"/>
                  </a:lnTo>
                  <a:lnTo>
                    <a:pt x="324" y="104"/>
                  </a:lnTo>
                  <a:lnTo>
                    <a:pt x="312" y="106"/>
                  </a:lnTo>
                  <a:lnTo>
                    <a:pt x="301" y="106"/>
                  </a:lnTo>
                  <a:lnTo>
                    <a:pt x="290" y="105"/>
                  </a:lnTo>
                  <a:lnTo>
                    <a:pt x="279" y="102"/>
                  </a:lnTo>
                  <a:lnTo>
                    <a:pt x="268" y="98"/>
                  </a:lnTo>
                  <a:lnTo>
                    <a:pt x="258" y="93"/>
                  </a:lnTo>
                  <a:lnTo>
                    <a:pt x="254" y="90"/>
                  </a:lnTo>
                  <a:lnTo>
                    <a:pt x="250" y="86"/>
                  </a:lnTo>
                  <a:lnTo>
                    <a:pt x="246" y="83"/>
                  </a:lnTo>
                  <a:lnTo>
                    <a:pt x="243" y="80"/>
                  </a:lnTo>
                  <a:lnTo>
                    <a:pt x="239" y="76"/>
                  </a:lnTo>
                  <a:lnTo>
                    <a:pt x="235" y="73"/>
                  </a:lnTo>
                  <a:lnTo>
                    <a:pt x="232" y="69"/>
                  </a:lnTo>
                  <a:lnTo>
                    <a:pt x="228" y="66"/>
                  </a:lnTo>
                  <a:lnTo>
                    <a:pt x="224" y="63"/>
                  </a:lnTo>
                  <a:lnTo>
                    <a:pt x="221" y="61"/>
                  </a:lnTo>
                  <a:lnTo>
                    <a:pt x="217" y="59"/>
                  </a:lnTo>
                  <a:lnTo>
                    <a:pt x="213" y="58"/>
                  </a:lnTo>
                  <a:lnTo>
                    <a:pt x="209" y="56"/>
                  </a:lnTo>
                  <a:lnTo>
                    <a:pt x="205" y="55"/>
                  </a:lnTo>
                  <a:lnTo>
                    <a:pt x="201" y="54"/>
                  </a:lnTo>
                  <a:lnTo>
                    <a:pt x="197" y="54"/>
                  </a:lnTo>
                  <a:lnTo>
                    <a:pt x="188" y="53"/>
                  </a:lnTo>
                  <a:lnTo>
                    <a:pt x="179" y="53"/>
                  </a:lnTo>
                  <a:lnTo>
                    <a:pt x="169" y="54"/>
                  </a:lnTo>
                  <a:lnTo>
                    <a:pt x="161" y="56"/>
                  </a:lnTo>
                  <a:lnTo>
                    <a:pt x="152" y="58"/>
                  </a:lnTo>
                  <a:lnTo>
                    <a:pt x="143" y="61"/>
                  </a:lnTo>
                  <a:lnTo>
                    <a:pt x="134" y="63"/>
                  </a:lnTo>
                  <a:lnTo>
                    <a:pt x="126" y="66"/>
                  </a:lnTo>
                  <a:lnTo>
                    <a:pt x="115" y="70"/>
                  </a:lnTo>
                  <a:lnTo>
                    <a:pt x="104" y="74"/>
                  </a:lnTo>
                  <a:lnTo>
                    <a:pt x="94" y="78"/>
                  </a:lnTo>
                  <a:lnTo>
                    <a:pt x="84" y="81"/>
                  </a:lnTo>
                  <a:lnTo>
                    <a:pt x="73" y="84"/>
                  </a:lnTo>
                  <a:lnTo>
                    <a:pt x="62" y="86"/>
                  </a:lnTo>
                  <a:lnTo>
                    <a:pt x="50" y="88"/>
                  </a:lnTo>
                  <a:lnTo>
                    <a:pt x="39" y="88"/>
                  </a:lnTo>
                  <a:lnTo>
                    <a:pt x="36" y="88"/>
                  </a:lnTo>
                  <a:lnTo>
                    <a:pt x="33" y="88"/>
                  </a:lnTo>
                  <a:lnTo>
                    <a:pt x="31" y="88"/>
                  </a:lnTo>
                  <a:lnTo>
                    <a:pt x="28" y="88"/>
                  </a:lnTo>
                  <a:lnTo>
                    <a:pt x="26" y="87"/>
                  </a:lnTo>
                  <a:lnTo>
                    <a:pt x="23" y="86"/>
                  </a:lnTo>
                  <a:lnTo>
                    <a:pt x="20" y="86"/>
                  </a:lnTo>
                  <a:lnTo>
                    <a:pt x="18" y="85"/>
                  </a:lnTo>
                  <a:lnTo>
                    <a:pt x="12" y="83"/>
                  </a:lnTo>
                  <a:lnTo>
                    <a:pt x="8" y="80"/>
                  </a:lnTo>
                  <a:lnTo>
                    <a:pt x="7" y="74"/>
                  </a:lnTo>
                  <a:lnTo>
                    <a:pt x="10" y="67"/>
                  </a:lnTo>
                  <a:lnTo>
                    <a:pt x="12" y="62"/>
                  </a:lnTo>
                  <a:lnTo>
                    <a:pt x="16" y="58"/>
                  </a:lnTo>
                  <a:lnTo>
                    <a:pt x="20" y="55"/>
                  </a:lnTo>
                  <a:lnTo>
                    <a:pt x="24" y="52"/>
                  </a:lnTo>
                  <a:lnTo>
                    <a:pt x="29" y="50"/>
                  </a:lnTo>
                  <a:lnTo>
                    <a:pt x="34" y="47"/>
                  </a:lnTo>
                  <a:lnTo>
                    <a:pt x="39" y="45"/>
                  </a:lnTo>
                  <a:lnTo>
                    <a:pt x="44" y="43"/>
                  </a:lnTo>
                  <a:lnTo>
                    <a:pt x="49" y="40"/>
                  </a:lnTo>
                  <a:lnTo>
                    <a:pt x="54" y="38"/>
                  </a:lnTo>
                  <a:lnTo>
                    <a:pt x="60" y="36"/>
                  </a:lnTo>
                  <a:lnTo>
                    <a:pt x="65" y="33"/>
                  </a:lnTo>
                  <a:lnTo>
                    <a:pt x="71" y="31"/>
                  </a:lnTo>
                  <a:lnTo>
                    <a:pt x="76" y="28"/>
                  </a:lnTo>
                  <a:lnTo>
                    <a:pt x="80" y="24"/>
                  </a:lnTo>
                  <a:lnTo>
                    <a:pt x="83" y="20"/>
                  </a:lnTo>
                  <a:lnTo>
                    <a:pt x="83" y="15"/>
                  </a:lnTo>
                  <a:lnTo>
                    <a:pt x="79" y="11"/>
                  </a:lnTo>
                  <a:lnTo>
                    <a:pt x="72" y="8"/>
                  </a:lnTo>
                  <a:lnTo>
                    <a:pt x="64" y="5"/>
                  </a:lnTo>
                  <a:lnTo>
                    <a:pt x="54" y="3"/>
                  </a:lnTo>
                  <a:lnTo>
                    <a:pt x="46" y="1"/>
                  </a:lnTo>
                  <a:lnTo>
                    <a:pt x="38" y="1"/>
                  </a:lnTo>
                  <a:lnTo>
                    <a:pt x="34" y="0"/>
                  </a:lnTo>
                  <a:lnTo>
                    <a:pt x="34" y="0"/>
                  </a:lnTo>
                  <a:lnTo>
                    <a:pt x="34" y="0"/>
                  </a:lnTo>
                  <a:lnTo>
                    <a:pt x="34" y="1"/>
                  </a:lnTo>
                  <a:lnTo>
                    <a:pt x="34" y="1"/>
                  </a:lnTo>
                  <a:lnTo>
                    <a:pt x="36" y="1"/>
                  </a:lnTo>
                  <a:lnTo>
                    <a:pt x="42" y="3"/>
                  </a:lnTo>
                  <a:lnTo>
                    <a:pt x="50" y="6"/>
                  </a:lnTo>
                  <a:lnTo>
                    <a:pt x="59" y="9"/>
                  </a:lnTo>
                  <a:lnTo>
                    <a:pt x="68" y="12"/>
                  </a:lnTo>
                  <a:lnTo>
                    <a:pt x="75" y="16"/>
                  </a:lnTo>
                  <a:lnTo>
                    <a:pt x="79" y="19"/>
                  </a:lnTo>
                  <a:lnTo>
                    <a:pt x="79" y="22"/>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59" name="Freeform 96"/>
            <p:cNvSpPr/>
            <p:nvPr/>
          </p:nvSpPr>
          <p:spPr bwMode="auto">
            <a:xfrm>
              <a:off x="6537326" y="5555544"/>
              <a:ext cx="14288" cy="71438"/>
            </a:xfrm>
            <a:custGeom>
              <a:avLst/>
              <a:gdLst/>
              <a:ahLst/>
              <a:cxnLst>
                <a:cxn ang="0">
                  <a:pos x="1" y="0"/>
                </a:cxn>
                <a:cxn ang="0">
                  <a:pos x="1" y="3"/>
                </a:cxn>
                <a:cxn ang="0">
                  <a:pos x="3" y="10"/>
                </a:cxn>
                <a:cxn ang="0">
                  <a:pos x="4" y="21"/>
                </a:cxn>
                <a:cxn ang="0">
                  <a:pos x="2" y="33"/>
                </a:cxn>
                <a:cxn ang="0">
                  <a:pos x="0" y="43"/>
                </a:cxn>
                <a:cxn ang="0">
                  <a:pos x="0" y="45"/>
                </a:cxn>
                <a:cxn ang="0">
                  <a:pos x="3" y="44"/>
                </a:cxn>
                <a:cxn ang="0">
                  <a:pos x="5" y="40"/>
                </a:cxn>
                <a:cxn ang="0">
                  <a:pos x="8" y="32"/>
                </a:cxn>
                <a:cxn ang="0">
                  <a:pos x="9" y="21"/>
                </a:cxn>
                <a:cxn ang="0">
                  <a:pos x="7" y="9"/>
                </a:cxn>
                <a:cxn ang="0">
                  <a:pos x="1" y="0"/>
                </a:cxn>
              </a:cxnLst>
              <a:rect l="0" t="0" r="r" b="b"/>
              <a:pathLst>
                <a:path w="9" h="45">
                  <a:moveTo>
                    <a:pt x="1" y="0"/>
                  </a:moveTo>
                  <a:lnTo>
                    <a:pt x="1" y="3"/>
                  </a:lnTo>
                  <a:lnTo>
                    <a:pt x="3" y="10"/>
                  </a:lnTo>
                  <a:lnTo>
                    <a:pt x="4" y="21"/>
                  </a:lnTo>
                  <a:lnTo>
                    <a:pt x="2" y="33"/>
                  </a:lnTo>
                  <a:lnTo>
                    <a:pt x="0" y="43"/>
                  </a:lnTo>
                  <a:lnTo>
                    <a:pt x="0" y="45"/>
                  </a:lnTo>
                  <a:lnTo>
                    <a:pt x="3" y="44"/>
                  </a:lnTo>
                  <a:lnTo>
                    <a:pt x="5" y="40"/>
                  </a:lnTo>
                  <a:lnTo>
                    <a:pt x="8" y="32"/>
                  </a:lnTo>
                  <a:lnTo>
                    <a:pt x="9" y="21"/>
                  </a:lnTo>
                  <a:lnTo>
                    <a:pt x="7" y="9"/>
                  </a:lnTo>
                  <a:lnTo>
                    <a:pt x="1"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60" name="Freeform 97"/>
            <p:cNvSpPr/>
            <p:nvPr/>
          </p:nvSpPr>
          <p:spPr bwMode="auto">
            <a:xfrm>
              <a:off x="6340476" y="5350757"/>
              <a:ext cx="63500" cy="182563"/>
            </a:xfrm>
            <a:custGeom>
              <a:avLst/>
              <a:gdLst/>
              <a:ahLst/>
              <a:cxnLst>
                <a:cxn ang="0">
                  <a:pos x="7" y="0"/>
                </a:cxn>
                <a:cxn ang="0">
                  <a:pos x="7" y="4"/>
                </a:cxn>
                <a:cxn ang="0">
                  <a:pos x="7" y="12"/>
                </a:cxn>
                <a:cxn ang="0">
                  <a:pos x="10" y="24"/>
                </a:cxn>
                <a:cxn ang="0">
                  <a:pos x="18" y="37"/>
                </a:cxn>
                <a:cxn ang="0">
                  <a:pos x="24" y="43"/>
                </a:cxn>
                <a:cxn ang="0">
                  <a:pos x="28" y="50"/>
                </a:cxn>
                <a:cxn ang="0">
                  <a:pos x="32" y="56"/>
                </a:cxn>
                <a:cxn ang="0">
                  <a:pos x="34" y="62"/>
                </a:cxn>
                <a:cxn ang="0">
                  <a:pos x="36" y="68"/>
                </a:cxn>
                <a:cxn ang="0">
                  <a:pos x="36" y="74"/>
                </a:cxn>
                <a:cxn ang="0">
                  <a:pos x="34" y="79"/>
                </a:cxn>
                <a:cxn ang="0">
                  <a:pos x="30" y="84"/>
                </a:cxn>
                <a:cxn ang="0">
                  <a:pos x="26" y="88"/>
                </a:cxn>
                <a:cxn ang="0">
                  <a:pos x="22" y="93"/>
                </a:cxn>
                <a:cxn ang="0">
                  <a:pos x="17" y="97"/>
                </a:cxn>
                <a:cxn ang="0">
                  <a:pos x="13" y="101"/>
                </a:cxn>
                <a:cxn ang="0">
                  <a:pos x="9" y="105"/>
                </a:cxn>
                <a:cxn ang="0">
                  <a:pos x="5" y="109"/>
                </a:cxn>
                <a:cxn ang="0">
                  <a:pos x="2" y="112"/>
                </a:cxn>
                <a:cxn ang="0">
                  <a:pos x="0" y="115"/>
                </a:cxn>
                <a:cxn ang="0">
                  <a:pos x="1" y="115"/>
                </a:cxn>
                <a:cxn ang="0">
                  <a:pos x="4" y="112"/>
                </a:cxn>
                <a:cxn ang="0">
                  <a:pos x="8" y="109"/>
                </a:cxn>
                <a:cxn ang="0">
                  <a:pos x="13" y="104"/>
                </a:cxn>
                <a:cxn ang="0">
                  <a:pos x="18" y="100"/>
                </a:cxn>
                <a:cxn ang="0">
                  <a:pos x="24" y="96"/>
                </a:cxn>
                <a:cxn ang="0">
                  <a:pos x="28" y="92"/>
                </a:cxn>
                <a:cxn ang="0">
                  <a:pos x="32" y="89"/>
                </a:cxn>
                <a:cxn ang="0">
                  <a:pos x="36" y="81"/>
                </a:cxn>
                <a:cxn ang="0">
                  <a:pos x="39" y="70"/>
                </a:cxn>
                <a:cxn ang="0">
                  <a:pos x="40" y="59"/>
                </a:cxn>
                <a:cxn ang="0">
                  <a:pos x="36" y="48"/>
                </a:cxn>
                <a:cxn ang="0">
                  <a:pos x="32" y="43"/>
                </a:cxn>
                <a:cxn ang="0">
                  <a:pos x="28" y="38"/>
                </a:cxn>
                <a:cxn ang="0">
                  <a:pos x="24" y="33"/>
                </a:cxn>
                <a:cxn ang="0">
                  <a:pos x="20" y="28"/>
                </a:cxn>
                <a:cxn ang="0">
                  <a:pos x="16" y="23"/>
                </a:cxn>
                <a:cxn ang="0">
                  <a:pos x="13" y="16"/>
                </a:cxn>
                <a:cxn ang="0">
                  <a:pos x="10" y="9"/>
                </a:cxn>
                <a:cxn ang="0">
                  <a:pos x="7" y="0"/>
                </a:cxn>
              </a:cxnLst>
              <a:rect l="0" t="0" r="r" b="b"/>
              <a:pathLst>
                <a:path w="40" h="115">
                  <a:moveTo>
                    <a:pt x="7" y="0"/>
                  </a:moveTo>
                  <a:lnTo>
                    <a:pt x="7" y="4"/>
                  </a:lnTo>
                  <a:lnTo>
                    <a:pt x="7" y="12"/>
                  </a:lnTo>
                  <a:lnTo>
                    <a:pt x="10" y="24"/>
                  </a:lnTo>
                  <a:lnTo>
                    <a:pt x="18" y="37"/>
                  </a:lnTo>
                  <a:lnTo>
                    <a:pt x="24" y="43"/>
                  </a:lnTo>
                  <a:lnTo>
                    <a:pt x="28" y="50"/>
                  </a:lnTo>
                  <a:lnTo>
                    <a:pt x="32" y="56"/>
                  </a:lnTo>
                  <a:lnTo>
                    <a:pt x="34" y="62"/>
                  </a:lnTo>
                  <a:lnTo>
                    <a:pt x="36" y="68"/>
                  </a:lnTo>
                  <a:lnTo>
                    <a:pt x="36" y="74"/>
                  </a:lnTo>
                  <a:lnTo>
                    <a:pt x="34" y="79"/>
                  </a:lnTo>
                  <a:lnTo>
                    <a:pt x="30" y="84"/>
                  </a:lnTo>
                  <a:lnTo>
                    <a:pt x="26" y="88"/>
                  </a:lnTo>
                  <a:lnTo>
                    <a:pt x="22" y="93"/>
                  </a:lnTo>
                  <a:lnTo>
                    <a:pt x="17" y="97"/>
                  </a:lnTo>
                  <a:lnTo>
                    <a:pt x="13" y="101"/>
                  </a:lnTo>
                  <a:lnTo>
                    <a:pt x="9" y="105"/>
                  </a:lnTo>
                  <a:lnTo>
                    <a:pt x="5" y="109"/>
                  </a:lnTo>
                  <a:lnTo>
                    <a:pt x="2" y="112"/>
                  </a:lnTo>
                  <a:lnTo>
                    <a:pt x="0" y="115"/>
                  </a:lnTo>
                  <a:lnTo>
                    <a:pt x="1" y="115"/>
                  </a:lnTo>
                  <a:lnTo>
                    <a:pt x="4" y="112"/>
                  </a:lnTo>
                  <a:lnTo>
                    <a:pt x="8" y="109"/>
                  </a:lnTo>
                  <a:lnTo>
                    <a:pt x="13" y="104"/>
                  </a:lnTo>
                  <a:lnTo>
                    <a:pt x="18" y="100"/>
                  </a:lnTo>
                  <a:lnTo>
                    <a:pt x="24" y="96"/>
                  </a:lnTo>
                  <a:lnTo>
                    <a:pt x="28" y="92"/>
                  </a:lnTo>
                  <a:lnTo>
                    <a:pt x="32" y="89"/>
                  </a:lnTo>
                  <a:lnTo>
                    <a:pt x="36" y="81"/>
                  </a:lnTo>
                  <a:lnTo>
                    <a:pt x="39" y="70"/>
                  </a:lnTo>
                  <a:lnTo>
                    <a:pt x="40" y="59"/>
                  </a:lnTo>
                  <a:lnTo>
                    <a:pt x="36" y="48"/>
                  </a:lnTo>
                  <a:lnTo>
                    <a:pt x="32" y="43"/>
                  </a:lnTo>
                  <a:lnTo>
                    <a:pt x="28" y="38"/>
                  </a:lnTo>
                  <a:lnTo>
                    <a:pt x="24" y="33"/>
                  </a:lnTo>
                  <a:lnTo>
                    <a:pt x="20" y="28"/>
                  </a:lnTo>
                  <a:lnTo>
                    <a:pt x="16" y="23"/>
                  </a:lnTo>
                  <a:lnTo>
                    <a:pt x="13" y="16"/>
                  </a:lnTo>
                  <a:lnTo>
                    <a:pt x="10" y="9"/>
                  </a:lnTo>
                  <a:lnTo>
                    <a:pt x="7"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61" name="Freeform 98"/>
            <p:cNvSpPr/>
            <p:nvPr/>
          </p:nvSpPr>
          <p:spPr bwMode="auto">
            <a:xfrm>
              <a:off x="6342063" y="5352344"/>
              <a:ext cx="173038" cy="146050"/>
            </a:xfrm>
            <a:custGeom>
              <a:avLst/>
              <a:gdLst/>
              <a:ahLst/>
              <a:cxnLst>
                <a:cxn ang="0">
                  <a:pos x="2" y="4"/>
                </a:cxn>
                <a:cxn ang="0">
                  <a:pos x="4" y="5"/>
                </a:cxn>
                <a:cxn ang="0">
                  <a:pos x="9" y="7"/>
                </a:cxn>
                <a:cxn ang="0">
                  <a:pos x="15" y="11"/>
                </a:cxn>
                <a:cxn ang="0">
                  <a:pos x="24" y="15"/>
                </a:cxn>
                <a:cxn ang="0">
                  <a:pos x="33" y="20"/>
                </a:cxn>
                <a:cxn ang="0">
                  <a:pos x="43" y="26"/>
                </a:cxn>
                <a:cxn ang="0">
                  <a:pos x="52" y="32"/>
                </a:cxn>
                <a:cxn ang="0">
                  <a:pos x="60" y="39"/>
                </a:cxn>
                <a:cxn ang="0">
                  <a:pos x="67" y="46"/>
                </a:cxn>
                <a:cxn ang="0">
                  <a:pos x="72" y="54"/>
                </a:cxn>
                <a:cxn ang="0">
                  <a:pos x="77" y="62"/>
                </a:cxn>
                <a:cxn ang="0">
                  <a:pos x="81" y="70"/>
                </a:cxn>
                <a:cxn ang="0">
                  <a:pos x="86" y="77"/>
                </a:cxn>
                <a:cxn ang="0">
                  <a:pos x="92" y="83"/>
                </a:cxn>
                <a:cxn ang="0">
                  <a:pos x="99" y="88"/>
                </a:cxn>
                <a:cxn ang="0">
                  <a:pos x="109" y="92"/>
                </a:cxn>
                <a:cxn ang="0">
                  <a:pos x="108" y="91"/>
                </a:cxn>
                <a:cxn ang="0">
                  <a:pos x="107" y="89"/>
                </a:cxn>
                <a:cxn ang="0">
                  <a:pos x="104" y="87"/>
                </a:cxn>
                <a:cxn ang="0">
                  <a:pos x="101" y="83"/>
                </a:cxn>
                <a:cxn ang="0">
                  <a:pos x="97" y="78"/>
                </a:cxn>
                <a:cxn ang="0">
                  <a:pos x="93" y="72"/>
                </a:cxn>
                <a:cxn ang="0">
                  <a:pos x="90" y="65"/>
                </a:cxn>
                <a:cxn ang="0">
                  <a:pos x="86" y="58"/>
                </a:cxn>
                <a:cxn ang="0">
                  <a:pos x="82" y="50"/>
                </a:cxn>
                <a:cxn ang="0">
                  <a:pos x="78" y="43"/>
                </a:cxn>
                <a:cxn ang="0">
                  <a:pos x="74" y="37"/>
                </a:cxn>
                <a:cxn ang="0">
                  <a:pos x="70" y="31"/>
                </a:cxn>
                <a:cxn ang="0">
                  <a:pos x="66" y="26"/>
                </a:cxn>
                <a:cxn ang="0">
                  <a:pos x="61" y="22"/>
                </a:cxn>
                <a:cxn ang="0">
                  <a:pos x="56" y="18"/>
                </a:cxn>
                <a:cxn ang="0">
                  <a:pos x="51" y="15"/>
                </a:cxn>
                <a:cxn ang="0">
                  <a:pos x="44" y="12"/>
                </a:cxn>
                <a:cxn ang="0">
                  <a:pos x="36" y="9"/>
                </a:cxn>
                <a:cxn ang="0">
                  <a:pos x="26" y="5"/>
                </a:cxn>
                <a:cxn ang="0">
                  <a:pos x="16" y="3"/>
                </a:cxn>
                <a:cxn ang="0">
                  <a:pos x="8" y="1"/>
                </a:cxn>
                <a:cxn ang="0">
                  <a:pos x="2" y="0"/>
                </a:cxn>
                <a:cxn ang="0">
                  <a:pos x="0" y="1"/>
                </a:cxn>
                <a:cxn ang="0">
                  <a:pos x="2" y="4"/>
                </a:cxn>
              </a:cxnLst>
              <a:rect l="0" t="0" r="r" b="b"/>
              <a:pathLst>
                <a:path w="109" h="92">
                  <a:moveTo>
                    <a:pt x="2" y="4"/>
                  </a:moveTo>
                  <a:lnTo>
                    <a:pt x="4" y="5"/>
                  </a:lnTo>
                  <a:lnTo>
                    <a:pt x="9" y="7"/>
                  </a:lnTo>
                  <a:lnTo>
                    <a:pt x="15" y="11"/>
                  </a:lnTo>
                  <a:lnTo>
                    <a:pt x="24" y="15"/>
                  </a:lnTo>
                  <a:lnTo>
                    <a:pt x="33" y="20"/>
                  </a:lnTo>
                  <a:lnTo>
                    <a:pt x="43" y="26"/>
                  </a:lnTo>
                  <a:lnTo>
                    <a:pt x="52" y="32"/>
                  </a:lnTo>
                  <a:lnTo>
                    <a:pt x="60" y="39"/>
                  </a:lnTo>
                  <a:lnTo>
                    <a:pt x="67" y="46"/>
                  </a:lnTo>
                  <a:lnTo>
                    <a:pt x="72" y="54"/>
                  </a:lnTo>
                  <a:lnTo>
                    <a:pt x="77" y="62"/>
                  </a:lnTo>
                  <a:lnTo>
                    <a:pt x="81" y="70"/>
                  </a:lnTo>
                  <a:lnTo>
                    <a:pt x="86" y="77"/>
                  </a:lnTo>
                  <a:lnTo>
                    <a:pt x="92" y="83"/>
                  </a:lnTo>
                  <a:lnTo>
                    <a:pt x="99" y="88"/>
                  </a:lnTo>
                  <a:lnTo>
                    <a:pt x="109" y="92"/>
                  </a:lnTo>
                  <a:lnTo>
                    <a:pt x="108" y="91"/>
                  </a:lnTo>
                  <a:lnTo>
                    <a:pt x="107" y="89"/>
                  </a:lnTo>
                  <a:lnTo>
                    <a:pt x="104" y="87"/>
                  </a:lnTo>
                  <a:lnTo>
                    <a:pt x="101" y="83"/>
                  </a:lnTo>
                  <a:lnTo>
                    <a:pt x="97" y="78"/>
                  </a:lnTo>
                  <a:lnTo>
                    <a:pt x="93" y="72"/>
                  </a:lnTo>
                  <a:lnTo>
                    <a:pt x="90" y="65"/>
                  </a:lnTo>
                  <a:lnTo>
                    <a:pt x="86" y="58"/>
                  </a:lnTo>
                  <a:lnTo>
                    <a:pt x="82" y="50"/>
                  </a:lnTo>
                  <a:lnTo>
                    <a:pt x="78" y="43"/>
                  </a:lnTo>
                  <a:lnTo>
                    <a:pt x="74" y="37"/>
                  </a:lnTo>
                  <a:lnTo>
                    <a:pt x="70" y="31"/>
                  </a:lnTo>
                  <a:lnTo>
                    <a:pt x="66" y="26"/>
                  </a:lnTo>
                  <a:lnTo>
                    <a:pt x="61" y="22"/>
                  </a:lnTo>
                  <a:lnTo>
                    <a:pt x="56" y="18"/>
                  </a:lnTo>
                  <a:lnTo>
                    <a:pt x="51" y="15"/>
                  </a:lnTo>
                  <a:lnTo>
                    <a:pt x="44" y="12"/>
                  </a:lnTo>
                  <a:lnTo>
                    <a:pt x="36" y="9"/>
                  </a:lnTo>
                  <a:lnTo>
                    <a:pt x="26" y="5"/>
                  </a:lnTo>
                  <a:lnTo>
                    <a:pt x="16" y="3"/>
                  </a:lnTo>
                  <a:lnTo>
                    <a:pt x="8" y="1"/>
                  </a:lnTo>
                  <a:lnTo>
                    <a:pt x="2" y="0"/>
                  </a:lnTo>
                  <a:lnTo>
                    <a:pt x="0" y="1"/>
                  </a:lnTo>
                  <a:lnTo>
                    <a:pt x="2" y="4"/>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62" name="Freeform 99"/>
            <p:cNvSpPr/>
            <p:nvPr/>
          </p:nvSpPr>
          <p:spPr bwMode="auto">
            <a:xfrm>
              <a:off x="6470651" y="5368219"/>
              <a:ext cx="53975" cy="109538"/>
            </a:xfrm>
            <a:custGeom>
              <a:avLst/>
              <a:gdLst/>
              <a:ahLst/>
              <a:cxnLst>
                <a:cxn ang="0">
                  <a:pos x="0" y="4"/>
                </a:cxn>
                <a:cxn ang="0">
                  <a:pos x="1" y="4"/>
                </a:cxn>
                <a:cxn ang="0">
                  <a:pos x="4" y="4"/>
                </a:cxn>
                <a:cxn ang="0">
                  <a:pos x="8" y="8"/>
                </a:cxn>
                <a:cxn ang="0">
                  <a:pos x="11" y="17"/>
                </a:cxn>
                <a:cxn ang="0">
                  <a:pos x="12" y="24"/>
                </a:cxn>
                <a:cxn ang="0">
                  <a:pos x="16" y="32"/>
                </a:cxn>
                <a:cxn ang="0">
                  <a:pos x="19" y="40"/>
                </a:cxn>
                <a:cxn ang="0">
                  <a:pos x="23" y="48"/>
                </a:cxn>
                <a:cxn ang="0">
                  <a:pos x="27" y="56"/>
                </a:cxn>
                <a:cxn ang="0">
                  <a:pos x="31" y="63"/>
                </a:cxn>
                <a:cxn ang="0">
                  <a:pos x="33" y="67"/>
                </a:cxn>
                <a:cxn ang="0">
                  <a:pos x="34" y="69"/>
                </a:cxn>
                <a:cxn ang="0">
                  <a:pos x="32" y="62"/>
                </a:cxn>
                <a:cxn ang="0">
                  <a:pos x="27" y="48"/>
                </a:cxn>
                <a:cxn ang="0">
                  <a:pos x="22" y="32"/>
                </a:cxn>
                <a:cxn ang="0">
                  <a:pos x="17" y="21"/>
                </a:cxn>
                <a:cxn ang="0">
                  <a:pos x="16" y="18"/>
                </a:cxn>
                <a:cxn ang="0">
                  <a:pos x="15" y="13"/>
                </a:cxn>
                <a:cxn ang="0">
                  <a:pos x="13" y="9"/>
                </a:cxn>
                <a:cxn ang="0">
                  <a:pos x="11" y="5"/>
                </a:cxn>
                <a:cxn ang="0">
                  <a:pos x="9" y="2"/>
                </a:cxn>
                <a:cxn ang="0">
                  <a:pos x="6" y="0"/>
                </a:cxn>
                <a:cxn ang="0">
                  <a:pos x="3" y="1"/>
                </a:cxn>
                <a:cxn ang="0">
                  <a:pos x="0" y="4"/>
                </a:cxn>
              </a:cxnLst>
              <a:rect l="0" t="0" r="r" b="b"/>
              <a:pathLst>
                <a:path w="34" h="69">
                  <a:moveTo>
                    <a:pt x="0" y="4"/>
                  </a:moveTo>
                  <a:lnTo>
                    <a:pt x="1" y="4"/>
                  </a:lnTo>
                  <a:lnTo>
                    <a:pt x="4" y="4"/>
                  </a:lnTo>
                  <a:lnTo>
                    <a:pt x="8" y="8"/>
                  </a:lnTo>
                  <a:lnTo>
                    <a:pt x="11" y="17"/>
                  </a:lnTo>
                  <a:lnTo>
                    <a:pt x="12" y="24"/>
                  </a:lnTo>
                  <a:lnTo>
                    <a:pt x="16" y="32"/>
                  </a:lnTo>
                  <a:lnTo>
                    <a:pt x="19" y="40"/>
                  </a:lnTo>
                  <a:lnTo>
                    <a:pt x="23" y="48"/>
                  </a:lnTo>
                  <a:lnTo>
                    <a:pt x="27" y="56"/>
                  </a:lnTo>
                  <a:lnTo>
                    <a:pt x="31" y="63"/>
                  </a:lnTo>
                  <a:lnTo>
                    <a:pt x="33" y="67"/>
                  </a:lnTo>
                  <a:lnTo>
                    <a:pt x="34" y="69"/>
                  </a:lnTo>
                  <a:lnTo>
                    <a:pt x="32" y="62"/>
                  </a:lnTo>
                  <a:lnTo>
                    <a:pt x="27" y="48"/>
                  </a:lnTo>
                  <a:lnTo>
                    <a:pt x="22" y="32"/>
                  </a:lnTo>
                  <a:lnTo>
                    <a:pt x="17" y="21"/>
                  </a:lnTo>
                  <a:lnTo>
                    <a:pt x="16" y="18"/>
                  </a:lnTo>
                  <a:lnTo>
                    <a:pt x="15" y="13"/>
                  </a:lnTo>
                  <a:lnTo>
                    <a:pt x="13" y="9"/>
                  </a:lnTo>
                  <a:lnTo>
                    <a:pt x="11" y="5"/>
                  </a:lnTo>
                  <a:lnTo>
                    <a:pt x="9" y="2"/>
                  </a:lnTo>
                  <a:lnTo>
                    <a:pt x="6" y="0"/>
                  </a:lnTo>
                  <a:lnTo>
                    <a:pt x="3" y="1"/>
                  </a:lnTo>
                  <a:lnTo>
                    <a:pt x="0" y="4"/>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63" name="Freeform 100"/>
            <p:cNvSpPr/>
            <p:nvPr/>
          </p:nvSpPr>
          <p:spPr bwMode="auto">
            <a:xfrm>
              <a:off x="6565901" y="4545894"/>
              <a:ext cx="236538" cy="46038"/>
            </a:xfrm>
            <a:custGeom>
              <a:avLst/>
              <a:gdLst/>
              <a:ahLst/>
              <a:cxnLst>
                <a:cxn ang="0">
                  <a:pos x="0" y="0"/>
                </a:cxn>
                <a:cxn ang="0">
                  <a:pos x="1" y="0"/>
                </a:cxn>
                <a:cxn ang="0">
                  <a:pos x="5" y="1"/>
                </a:cxn>
                <a:cxn ang="0">
                  <a:pos x="10" y="1"/>
                </a:cxn>
                <a:cxn ang="0">
                  <a:pos x="17" y="3"/>
                </a:cxn>
                <a:cxn ang="0">
                  <a:pos x="25" y="4"/>
                </a:cxn>
                <a:cxn ang="0">
                  <a:pos x="34" y="5"/>
                </a:cxn>
                <a:cxn ang="0">
                  <a:pos x="44" y="7"/>
                </a:cxn>
                <a:cxn ang="0">
                  <a:pos x="55" y="9"/>
                </a:cxn>
                <a:cxn ang="0">
                  <a:pos x="67" y="11"/>
                </a:cxn>
                <a:cxn ang="0">
                  <a:pos x="78" y="13"/>
                </a:cxn>
                <a:cxn ang="0">
                  <a:pos x="90" y="16"/>
                </a:cxn>
                <a:cxn ang="0">
                  <a:pos x="101" y="18"/>
                </a:cxn>
                <a:cxn ang="0">
                  <a:pos x="112" y="21"/>
                </a:cxn>
                <a:cxn ang="0">
                  <a:pos x="122" y="23"/>
                </a:cxn>
                <a:cxn ang="0">
                  <a:pos x="131" y="26"/>
                </a:cxn>
                <a:cxn ang="0">
                  <a:pos x="139" y="29"/>
                </a:cxn>
                <a:cxn ang="0">
                  <a:pos x="140" y="29"/>
                </a:cxn>
                <a:cxn ang="0">
                  <a:pos x="142" y="29"/>
                </a:cxn>
                <a:cxn ang="0">
                  <a:pos x="145" y="29"/>
                </a:cxn>
                <a:cxn ang="0">
                  <a:pos x="147" y="29"/>
                </a:cxn>
                <a:cxn ang="0">
                  <a:pos x="149" y="28"/>
                </a:cxn>
                <a:cxn ang="0">
                  <a:pos x="148" y="27"/>
                </a:cxn>
                <a:cxn ang="0">
                  <a:pos x="145" y="25"/>
                </a:cxn>
                <a:cxn ang="0">
                  <a:pos x="139" y="22"/>
                </a:cxn>
                <a:cxn ang="0">
                  <a:pos x="134" y="20"/>
                </a:cxn>
                <a:cxn ang="0">
                  <a:pos x="128" y="19"/>
                </a:cxn>
                <a:cxn ang="0">
                  <a:pos x="123" y="16"/>
                </a:cxn>
                <a:cxn ang="0">
                  <a:pos x="116" y="15"/>
                </a:cxn>
                <a:cxn ang="0">
                  <a:pos x="108" y="12"/>
                </a:cxn>
                <a:cxn ang="0">
                  <a:pos x="100" y="11"/>
                </a:cxn>
                <a:cxn ang="0">
                  <a:pos x="92" y="8"/>
                </a:cxn>
                <a:cxn ang="0">
                  <a:pos x="83" y="7"/>
                </a:cxn>
                <a:cxn ang="0">
                  <a:pos x="73" y="5"/>
                </a:cxn>
                <a:cxn ang="0">
                  <a:pos x="64" y="4"/>
                </a:cxn>
                <a:cxn ang="0">
                  <a:pos x="54" y="2"/>
                </a:cxn>
                <a:cxn ang="0">
                  <a:pos x="43" y="1"/>
                </a:cxn>
                <a:cxn ang="0">
                  <a:pos x="33" y="0"/>
                </a:cxn>
                <a:cxn ang="0">
                  <a:pos x="22" y="0"/>
                </a:cxn>
                <a:cxn ang="0">
                  <a:pos x="11" y="0"/>
                </a:cxn>
                <a:cxn ang="0">
                  <a:pos x="0" y="0"/>
                </a:cxn>
              </a:cxnLst>
              <a:rect l="0" t="0" r="r" b="b"/>
              <a:pathLst>
                <a:path w="149" h="29">
                  <a:moveTo>
                    <a:pt x="0" y="0"/>
                  </a:moveTo>
                  <a:lnTo>
                    <a:pt x="1" y="0"/>
                  </a:lnTo>
                  <a:lnTo>
                    <a:pt x="5" y="1"/>
                  </a:lnTo>
                  <a:lnTo>
                    <a:pt x="10" y="1"/>
                  </a:lnTo>
                  <a:lnTo>
                    <a:pt x="17" y="3"/>
                  </a:lnTo>
                  <a:lnTo>
                    <a:pt x="25" y="4"/>
                  </a:lnTo>
                  <a:lnTo>
                    <a:pt x="34" y="5"/>
                  </a:lnTo>
                  <a:lnTo>
                    <a:pt x="44" y="7"/>
                  </a:lnTo>
                  <a:lnTo>
                    <a:pt x="55" y="9"/>
                  </a:lnTo>
                  <a:lnTo>
                    <a:pt x="67" y="11"/>
                  </a:lnTo>
                  <a:lnTo>
                    <a:pt x="78" y="13"/>
                  </a:lnTo>
                  <a:lnTo>
                    <a:pt x="90" y="16"/>
                  </a:lnTo>
                  <a:lnTo>
                    <a:pt x="101" y="18"/>
                  </a:lnTo>
                  <a:lnTo>
                    <a:pt x="112" y="21"/>
                  </a:lnTo>
                  <a:lnTo>
                    <a:pt x="122" y="23"/>
                  </a:lnTo>
                  <a:lnTo>
                    <a:pt x="131" y="26"/>
                  </a:lnTo>
                  <a:lnTo>
                    <a:pt x="139" y="29"/>
                  </a:lnTo>
                  <a:lnTo>
                    <a:pt x="140" y="29"/>
                  </a:lnTo>
                  <a:lnTo>
                    <a:pt x="142" y="29"/>
                  </a:lnTo>
                  <a:lnTo>
                    <a:pt x="145" y="29"/>
                  </a:lnTo>
                  <a:lnTo>
                    <a:pt x="147" y="29"/>
                  </a:lnTo>
                  <a:lnTo>
                    <a:pt x="149" y="28"/>
                  </a:lnTo>
                  <a:lnTo>
                    <a:pt x="148" y="27"/>
                  </a:lnTo>
                  <a:lnTo>
                    <a:pt x="145" y="25"/>
                  </a:lnTo>
                  <a:lnTo>
                    <a:pt x="139" y="22"/>
                  </a:lnTo>
                  <a:lnTo>
                    <a:pt x="134" y="20"/>
                  </a:lnTo>
                  <a:lnTo>
                    <a:pt x="128" y="19"/>
                  </a:lnTo>
                  <a:lnTo>
                    <a:pt x="123" y="16"/>
                  </a:lnTo>
                  <a:lnTo>
                    <a:pt x="116" y="15"/>
                  </a:lnTo>
                  <a:lnTo>
                    <a:pt x="108" y="12"/>
                  </a:lnTo>
                  <a:lnTo>
                    <a:pt x="100" y="11"/>
                  </a:lnTo>
                  <a:lnTo>
                    <a:pt x="92" y="8"/>
                  </a:lnTo>
                  <a:lnTo>
                    <a:pt x="83" y="7"/>
                  </a:lnTo>
                  <a:lnTo>
                    <a:pt x="73" y="5"/>
                  </a:lnTo>
                  <a:lnTo>
                    <a:pt x="64" y="4"/>
                  </a:lnTo>
                  <a:lnTo>
                    <a:pt x="54" y="2"/>
                  </a:lnTo>
                  <a:lnTo>
                    <a:pt x="43" y="1"/>
                  </a:lnTo>
                  <a:lnTo>
                    <a:pt x="33" y="0"/>
                  </a:lnTo>
                  <a:lnTo>
                    <a:pt x="22" y="0"/>
                  </a:lnTo>
                  <a:lnTo>
                    <a:pt x="11" y="0"/>
                  </a:lnTo>
                  <a:lnTo>
                    <a:pt x="0"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64" name="Freeform 101"/>
            <p:cNvSpPr/>
            <p:nvPr/>
          </p:nvSpPr>
          <p:spPr bwMode="auto">
            <a:xfrm>
              <a:off x="5613401" y="5576182"/>
              <a:ext cx="447675" cy="38100"/>
            </a:xfrm>
            <a:custGeom>
              <a:avLst/>
              <a:gdLst/>
              <a:ahLst/>
              <a:cxnLst>
                <a:cxn ang="0">
                  <a:pos x="0" y="1"/>
                </a:cxn>
                <a:cxn ang="0">
                  <a:pos x="3" y="1"/>
                </a:cxn>
                <a:cxn ang="0">
                  <a:pos x="8" y="3"/>
                </a:cxn>
                <a:cxn ang="0">
                  <a:pos x="18" y="4"/>
                </a:cxn>
                <a:cxn ang="0">
                  <a:pos x="30" y="5"/>
                </a:cxn>
                <a:cxn ang="0">
                  <a:pos x="45" y="7"/>
                </a:cxn>
                <a:cxn ang="0">
                  <a:pos x="62" y="8"/>
                </a:cxn>
                <a:cxn ang="0">
                  <a:pos x="81" y="9"/>
                </a:cxn>
                <a:cxn ang="0">
                  <a:pos x="101" y="11"/>
                </a:cxn>
                <a:cxn ang="0">
                  <a:pos x="122" y="12"/>
                </a:cxn>
                <a:cxn ang="0">
                  <a:pos x="144" y="12"/>
                </a:cxn>
                <a:cxn ang="0">
                  <a:pos x="167" y="12"/>
                </a:cxn>
                <a:cxn ang="0">
                  <a:pos x="189" y="12"/>
                </a:cxn>
                <a:cxn ang="0">
                  <a:pos x="210" y="11"/>
                </a:cxn>
                <a:cxn ang="0">
                  <a:pos x="230" y="8"/>
                </a:cxn>
                <a:cxn ang="0">
                  <a:pos x="249" y="5"/>
                </a:cxn>
                <a:cxn ang="0">
                  <a:pos x="266" y="1"/>
                </a:cxn>
                <a:cxn ang="0">
                  <a:pos x="267" y="1"/>
                </a:cxn>
                <a:cxn ang="0">
                  <a:pos x="270" y="0"/>
                </a:cxn>
                <a:cxn ang="0">
                  <a:pos x="274" y="0"/>
                </a:cxn>
                <a:cxn ang="0">
                  <a:pos x="278" y="0"/>
                </a:cxn>
                <a:cxn ang="0">
                  <a:pos x="281" y="1"/>
                </a:cxn>
                <a:cxn ang="0">
                  <a:pos x="282" y="3"/>
                </a:cxn>
                <a:cxn ang="0">
                  <a:pos x="280" y="5"/>
                </a:cxn>
                <a:cxn ang="0">
                  <a:pos x="275" y="10"/>
                </a:cxn>
                <a:cxn ang="0">
                  <a:pos x="270" y="12"/>
                </a:cxn>
                <a:cxn ang="0">
                  <a:pos x="265" y="15"/>
                </a:cxn>
                <a:cxn ang="0">
                  <a:pos x="257" y="18"/>
                </a:cxn>
                <a:cxn ang="0">
                  <a:pos x="247" y="19"/>
                </a:cxn>
                <a:cxn ang="0">
                  <a:pos x="236" y="21"/>
                </a:cxn>
                <a:cxn ang="0">
                  <a:pos x="223" y="23"/>
                </a:cxn>
                <a:cxn ang="0">
                  <a:pos x="209" y="24"/>
                </a:cxn>
                <a:cxn ang="0">
                  <a:pos x="193" y="24"/>
                </a:cxn>
                <a:cxn ang="0">
                  <a:pos x="175" y="24"/>
                </a:cxn>
                <a:cxn ang="0">
                  <a:pos x="155" y="23"/>
                </a:cxn>
                <a:cxn ang="0">
                  <a:pos x="134" y="22"/>
                </a:cxn>
                <a:cxn ang="0">
                  <a:pos x="111" y="20"/>
                </a:cxn>
                <a:cxn ang="0">
                  <a:pos x="86" y="17"/>
                </a:cxn>
                <a:cxn ang="0">
                  <a:pos x="59" y="13"/>
                </a:cxn>
                <a:cxn ang="0">
                  <a:pos x="31" y="8"/>
                </a:cxn>
                <a:cxn ang="0">
                  <a:pos x="0" y="1"/>
                </a:cxn>
              </a:cxnLst>
              <a:rect l="0" t="0" r="r" b="b"/>
              <a:pathLst>
                <a:path w="282" h="24">
                  <a:moveTo>
                    <a:pt x="0" y="1"/>
                  </a:moveTo>
                  <a:lnTo>
                    <a:pt x="3" y="1"/>
                  </a:lnTo>
                  <a:lnTo>
                    <a:pt x="8" y="3"/>
                  </a:lnTo>
                  <a:lnTo>
                    <a:pt x="18" y="4"/>
                  </a:lnTo>
                  <a:lnTo>
                    <a:pt x="30" y="5"/>
                  </a:lnTo>
                  <a:lnTo>
                    <a:pt x="45" y="7"/>
                  </a:lnTo>
                  <a:lnTo>
                    <a:pt x="62" y="8"/>
                  </a:lnTo>
                  <a:lnTo>
                    <a:pt x="81" y="9"/>
                  </a:lnTo>
                  <a:lnTo>
                    <a:pt x="101" y="11"/>
                  </a:lnTo>
                  <a:lnTo>
                    <a:pt x="122" y="12"/>
                  </a:lnTo>
                  <a:lnTo>
                    <a:pt x="144" y="12"/>
                  </a:lnTo>
                  <a:lnTo>
                    <a:pt x="167" y="12"/>
                  </a:lnTo>
                  <a:lnTo>
                    <a:pt x="189" y="12"/>
                  </a:lnTo>
                  <a:lnTo>
                    <a:pt x="210" y="11"/>
                  </a:lnTo>
                  <a:lnTo>
                    <a:pt x="230" y="8"/>
                  </a:lnTo>
                  <a:lnTo>
                    <a:pt x="249" y="5"/>
                  </a:lnTo>
                  <a:lnTo>
                    <a:pt x="266" y="1"/>
                  </a:lnTo>
                  <a:lnTo>
                    <a:pt x="267" y="1"/>
                  </a:lnTo>
                  <a:lnTo>
                    <a:pt x="270" y="0"/>
                  </a:lnTo>
                  <a:lnTo>
                    <a:pt x="274" y="0"/>
                  </a:lnTo>
                  <a:lnTo>
                    <a:pt x="278" y="0"/>
                  </a:lnTo>
                  <a:lnTo>
                    <a:pt x="281" y="1"/>
                  </a:lnTo>
                  <a:lnTo>
                    <a:pt x="282" y="3"/>
                  </a:lnTo>
                  <a:lnTo>
                    <a:pt x="280" y="5"/>
                  </a:lnTo>
                  <a:lnTo>
                    <a:pt x="275" y="10"/>
                  </a:lnTo>
                  <a:lnTo>
                    <a:pt x="270" y="12"/>
                  </a:lnTo>
                  <a:lnTo>
                    <a:pt x="265" y="15"/>
                  </a:lnTo>
                  <a:lnTo>
                    <a:pt x="257" y="18"/>
                  </a:lnTo>
                  <a:lnTo>
                    <a:pt x="247" y="19"/>
                  </a:lnTo>
                  <a:lnTo>
                    <a:pt x="236" y="21"/>
                  </a:lnTo>
                  <a:lnTo>
                    <a:pt x="223" y="23"/>
                  </a:lnTo>
                  <a:lnTo>
                    <a:pt x="209" y="24"/>
                  </a:lnTo>
                  <a:lnTo>
                    <a:pt x="193" y="24"/>
                  </a:lnTo>
                  <a:lnTo>
                    <a:pt x="175" y="24"/>
                  </a:lnTo>
                  <a:lnTo>
                    <a:pt x="155" y="23"/>
                  </a:lnTo>
                  <a:lnTo>
                    <a:pt x="134" y="22"/>
                  </a:lnTo>
                  <a:lnTo>
                    <a:pt x="111" y="20"/>
                  </a:lnTo>
                  <a:lnTo>
                    <a:pt x="86" y="17"/>
                  </a:lnTo>
                  <a:lnTo>
                    <a:pt x="59" y="13"/>
                  </a:lnTo>
                  <a:lnTo>
                    <a:pt x="31" y="8"/>
                  </a:lnTo>
                  <a:lnTo>
                    <a:pt x="0" y="1"/>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65" name="Freeform 102"/>
            <p:cNvSpPr/>
            <p:nvPr/>
          </p:nvSpPr>
          <p:spPr bwMode="auto">
            <a:xfrm>
              <a:off x="6203951" y="5547607"/>
              <a:ext cx="320675" cy="25400"/>
            </a:xfrm>
            <a:custGeom>
              <a:avLst/>
              <a:gdLst/>
              <a:ahLst/>
              <a:cxnLst>
                <a:cxn ang="0">
                  <a:pos x="0" y="16"/>
                </a:cxn>
                <a:cxn ang="0">
                  <a:pos x="1" y="16"/>
                </a:cxn>
                <a:cxn ang="0">
                  <a:pos x="7" y="15"/>
                </a:cxn>
                <a:cxn ang="0">
                  <a:pos x="16" y="15"/>
                </a:cxn>
                <a:cxn ang="0">
                  <a:pos x="27" y="14"/>
                </a:cxn>
                <a:cxn ang="0">
                  <a:pos x="41" y="13"/>
                </a:cxn>
                <a:cxn ang="0">
                  <a:pos x="56" y="12"/>
                </a:cxn>
                <a:cxn ang="0">
                  <a:pos x="72" y="10"/>
                </a:cxn>
                <a:cxn ang="0">
                  <a:pos x="89" y="9"/>
                </a:cxn>
                <a:cxn ang="0">
                  <a:pos x="105" y="8"/>
                </a:cxn>
                <a:cxn ang="0">
                  <a:pos x="122" y="6"/>
                </a:cxn>
                <a:cxn ang="0">
                  <a:pos x="138" y="5"/>
                </a:cxn>
                <a:cxn ang="0">
                  <a:pos x="152" y="4"/>
                </a:cxn>
                <a:cxn ang="0">
                  <a:pos x="164" y="3"/>
                </a:cxn>
                <a:cxn ang="0">
                  <a:pos x="173" y="2"/>
                </a:cxn>
                <a:cxn ang="0">
                  <a:pos x="180" y="1"/>
                </a:cxn>
                <a:cxn ang="0">
                  <a:pos x="183" y="0"/>
                </a:cxn>
                <a:cxn ang="0">
                  <a:pos x="187" y="0"/>
                </a:cxn>
                <a:cxn ang="0">
                  <a:pos x="191" y="0"/>
                </a:cxn>
                <a:cxn ang="0">
                  <a:pos x="195" y="1"/>
                </a:cxn>
                <a:cxn ang="0">
                  <a:pos x="199" y="2"/>
                </a:cxn>
                <a:cxn ang="0">
                  <a:pos x="202" y="4"/>
                </a:cxn>
                <a:cxn ang="0">
                  <a:pos x="202" y="6"/>
                </a:cxn>
                <a:cxn ang="0">
                  <a:pos x="200" y="7"/>
                </a:cxn>
                <a:cxn ang="0">
                  <a:pos x="194" y="9"/>
                </a:cxn>
                <a:cxn ang="0">
                  <a:pos x="188" y="10"/>
                </a:cxn>
                <a:cxn ang="0">
                  <a:pos x="180" y="11"/>
                </a:cxn>
                <a:cxn ang="0">
                  <a:pos x="169" y="11"/>
                </a:cxn>
                <a:cxn ang="0">
                  <a:pos x="155" y="12"/>
                </a:cxn>
                <a:cxn ang="0">
                  <a:pos x="140" y="12"/>
                </a:cxn>
                <a:cxn ang="0">
                  <a:pos x="124" y="13"/>
                </a:cxn>
                <a:cxn ang="0">
                  <a:pos x="107" y="14"/>
                </a:cxn>
                <a:cxn ang="0">
                  <a:pos x="89" y="14"/>
                </a:cxn>
                <a:cxn ang="0">
                  <a:pos x="72" y="15"/>
                </a:cxn>
                <a:cxn ang="0">
                  <a:pos x="56" y="15"/>
                </a:cxn>
                <a:cxn ang="0">
                  <a:pos x="40" y="15"/>
                </a:cxn>
                <a:cxn ang="0">
                  <a:pos x="27" y="15"/>
                </a:cxn>
                <a:cxn ang="0">
                  <a:pos x="16" y="16"/>
                </a:cxn>
                <a:cxn ang="0">
                  <a:pos x="7" y="16"/>
                </a:cxn>
                <a:cxn ang="0">
                  <a:pos x="1" y="16"/>
                </a:cxn>
                <a:cxn ang="0">
                  <a:pos x="0" y="16"/>
                </a:cxn>
              </a:cxnLst>
              <a:rect l="0" t="0" r="r" b="b"/>
              <a:pathLst>
                <a:path w="202" h="16">
                  <a:moveTo>
                    <a:pt x="0" y="16"/>
                  </a:moveTo>
                  <a:lnTo>
                    <a:pt x="1" y="16"/>
                  </a:lnTo>
                  <a:lnTo>
                    <a:pt x="7" y="15"/>
                  </a:lnTo>
                  <a:lnTo>
                    <a:pt x="16" y="15"/>
                  </a:lnTo>
                  <a:lnTo>
                    <a:pt x="27" y="14"/>
                  </a:lnTo>
                  <a:lnTo>
                    <a:pt x="41" y="13"/>
                  </a:lnTo>
                  <a:lnTo>
                    <a:pt x="56" y="12"/>
                  </a:lnTo>
                  <a:lnTo>
                    <a:pt x="72" y="10"/>
                  </a:lnTo>
                  <a:lnTo>
                    <a:pt x="89" y="9"/>
                  </a:lnTo>
                  <a:lnTo>
                    <a:pt x="105" y="8"/>
                  </a:lnTo>
                  <a:lnTo>
                    <a:pt x="122" y="6"/>
                  </a:lnTo>
                  <a:lnTo>
                    <a:pt x="138" y="5"/>
                  </a:lnTo>
                  <a:lnTo>
                    <a:pt x="152" y="4"/>
                  </a:lnTo>
                  <a:lnTo>
                    <a:pt x="164" y="3"/>
                  </a:lnTo>
                  <a:lnTo>
                    <a:pt x="173" y="2"/>
                  </a:lnTo>
                  <a:lnTo>
                    <a:pt x="180" y="1"/>
                  </a:lnTo>
                  <a:lnTo>
                    <a:pt x="183" y="0"/>
                  </a:lnTo>
                  <a:lnTo>
                    <a:pt x="187" y="0"/>
                  </a:lnTo>
                  <a:lnTo>
                    <a:pt x="191" y="0"/>
                  </a:lnTo>
                  <a:lnTo>
                    <a:pt x="195" y="1"/>
                  </a:lnTo>
                  <a:lnTo>
                    <a:pt x="199" y="2"/>
                  </a:lnTo>
                  <a:lnTo>
                    <a:pt x="202" y="4"/>
                  </a:lnTo>
                  <a:lnTo>
                    <a:pt x="202" y="6"/>
                  </a:lnTo>
                  <a:lnTo>
                    <a:pt x="200" y="7"/>
                  </a:lnTo>
                  <a:lnTo>
                    <a:pt x="194" y="9"/>
                  </a:lnTo>
                  <a:lnTo>
                    <a:pt x="188" y="10"/>
                  </a:lnTo>
                  <a:lnTo>
                    <a:pt x="180" y="11"/>
                  </a:lnTo>
                  <a:lnTo>
                    <a:pt x="169" y="11"/>
                  </a:lnTo>
                  <a:lnTo>
                    <a:pt x="155" y="12"/>
                  </a:lnTo>
                  <a:lnTo>
                    <a:pt x="140" y="12"/>
                  </a:lnTo>
                  <a:lnTo>
                    <a:pt x="124" y="13"/>
                  </a:lnTo>
                  <a:lnTo>
                    <a:pt x="107" y="14"/>
                  </a:lnTo>
                  <a:lnTo>
                    <a:pt x="89" y="14"/>
                  </a:lnTo>
                  <a:lnTo>
                    <a:pt x="72" y="15"/>
                  </a:lnTo>
                  <a:lnTo>
                    <a:pt x="56" y="15"/>
                  </a:lnTo>
                  <a:lnTo>
                    <a:pt x="40" y="15"/>
                  </a:lnTo>
                  <a:lnTo>
                    <a:pt x="27" y="15"/>
                  </a:lnTo>
                  <a:lnTo>
                    <a:pt x="16" y="16"/>
                  </a:lnTo>
                  <a:lnTo>
                    <a:pt x="7" y="16"/>
                  </a:lnTo>
                  <a:lnTo>
                    <a:pt x="1" y="16"/>
                  </a:lnTo>
                  <a:lnTo>
                    <a:pt x="0" y="16"/>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66" name="Freeform 103"/>
            <p:cNvSpPr/>
            <p:nvPr/>
          </p:nvSpPr>
          <p:spPr bwMode="auto">
            <a:xfrm>
              <a:off x="6548438" y="5504744"/>
              <a:ext cx="109538" cy="50800"/>
            </a:xfrm>
            <a:custGeom>
              <a:avLst/>
              <a:gdLst/>
              <a:ahLst/>
              <a:cxnLst>
                <a:cxn ang="0">
                  <a:pos x="0" y="32"/>
                </a:cxn>
                <a:cxn ang="0">
                  <a:pos x="3" y="30"/>
                </a:cxn>
                <a:cxn ang="0">
                  <a:pos x="12" y="25"/>
                </a:cxn>
                <a:cxn ang="0">
                  <a:pos x="23" y="18"/>
                </a:cxn>
                <a:cxn ang="0">
                  <a:pos x="37" y="10"/>
                </a:cxn>
                <a:cxn ang="0">
                  <a:pos x="50" y="4"/>
                </a:cxn>
                <a:cxn ang="0">
                  <a:pos x="61" y="0"/>
                </a:cxn>
                <a:cxn ang="0">
                  <a:pos x="68" y="0"/>
                </a:cxn>
                <a:cxn ang="0">
                  <a:pos x="69" y="5"/>
                </a:cxn>
                <a:cxn ang="0">
                  <a:pos x="64" y="12"/>
                </a:cxn>
                <a:cxn ang="0">
                  <a:pos x="55" y="19"/>
                </a:cxn>
                <a:cxn ang="0">
                  <a:pos x="44" y="23"/>
                </a:cxn>
                <a:cxn ang="0">
                  <a:pos x="32" y="27"/>
                </a:cxn>
                <a:cxn ang="0">
                  <a:pos x="20" y="29"/>
                </a:cxn>
                <a:cxn ang="0">
                  <a:pos x="9" y="31"/>
                </a:cxn>
                <a:cxn ang="0">
                  <a:pos x="2" y="32"/>
                </a:cxn>
                <a:cxn ang="0">
                  <a:pos x="0" y="32"/>
                </a:cxn>
              </a:cxnLst>
              <a:rect l="0" t="0" r="r" b="b"/>
              <a:pathLst>
                <a:path w="69" h="32">
                  <a:moveTo>
                    <a:pt x="0" y="32"/>
                  </a:moveTo>
                  <a:lnTo>
                    <a:pt x="3" y="30"/>
                  </a:lnTo>
                  <a:lnTo>
                    <a:pt x="12" y="25"/>
                  </a:lnTo>
                  <a:lnTo>
                    <a:pt x="23" y="18"/>
                  </a:lnTo>
                  <a:lnTo>
                    <a:pt x="37" y="10"/>
                  </a:lnTo>
                  <a:lnTo>
                    <a:pt x="50" y="4"/>
                  </a:lnTo>
                  <a:lnTo>
                    <a:pt x="61" y="0"/>
                  </a:lnTo>
                  <a:lnTo>
                    <a:pt x="68" y="0"/>
                  </a:lnTo>
                  <a:lnTo>
                    <a:pt x="69" y="5"/>
                  </a:lnTo>
                  <a:lnTo>
                    <a:pt x="64" y="12"/>
                  </a:lnTo>
                  <a:lnTo>
                    <a:pt x="55" y="19"/>
                  </a:lnTo>
                  <a:lnTo>
                    <a:pt x="44" y="23"/>
                  </a:lnTo>
                  <a:lnTo>
                    <a:pt x="32" y="27"/>
                  </a:lnTo>
                  <a:lnTo>
                    <a:pt x="20" y="29"/>
                  </a:lnTo>
                  <a:lnTo>
                    <a:pt x="9" y="31"/>
                  </a:lnTo>
                  <a:lnTo>
                    <a:pt x="2" y="32"/>
                  </a:lnTo>
                  <a:lnTo>
                    <a:pt x="0" y="32"/>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67" name="Freeform 104"/>
            <p:cNvSpPr/>
            <p:nvPr/>
          </p:nvSpPr>
          <p:spPr bwMode="auto">
            <a:xfrm>
              <a:off x="6534151" y="5455532"/>
              <a:ext cx="138113" cy="71438"/>
            </a:xfrm>
            <a:custGeom>
              <a:avLst/>
              <a:gdLst/>
              <a:ahLst/>
              <a:cxnLst>
                <a:cxn ang="0">
                  <a:pos x="0" y="45"/>
                </a:cxn>
                <a:cxn ang="0">
                  <a:pos x="87" y="0"/>
                </a:cxn>
                <a:cxn ang="0">
                  <a:pos x="86" y="1"/>
                </a:cxn>
                <a:cxn ang="0">
                  <a:pos x="80" y="5"/>
                </a:cxn>
                <a:cxn ang="0">
                  <a:pos x="71" y="12"/>
                </a:cxn>
                <a:cxn ang="0">
                  <a:pos x="60" y="19"/>
                </a:cxn>
                <a:cxn ang="0">
                  <a:pos x="47" y="27"/>
                </a:cxn>
                <a:cxn ang="0">
                  <a:pos x="32" y="34"/>
                </a:cxn>
                <a:cxn ang="0">
                  <a:pos x="16" y="40"/>
                </a:cxn>
                <a:cxn ang="0">
                  <a:pos x="0" y="45"/>
                </a:cxn>
              </a:cxnLst>
              <a:rect l="0" t="0" r="r" b="b"/>
              <a:pathLst>
                <a:path w="87" h="45">
                  <a:moveTo>
                    <a:pt x="0" y="45"/>
                  </a:moveTo>
                  <a:lnTo>
                    <a:pt x="87" y="0"/>
                  </a:lnTo>
                  <a:lnTo>
                    <a:pt x="86" y="1"/>
                  </a:lnTo>
                  <a:lnTo>
                    <a:pt x="80" y="5"/>
                  </a:lnTo>
                  <a:lnTo>
                    <a:pt x="71" y="12"/>
                  </a:lnTo>
                  <a:lnTo>
                    <a:pt x="60" y="19"/>
                  </a:lnTo>
                  <a:lnTo>
                    <a:pt x="47" y="27"/>
                  </a:lnTo>
                  <a:lnTo>
                    <a:pt x="32" y="34"/>
                  </a:lnTo>
                  <a:lnTo>
                    <a:pt x="16" y="40"/>
                  </a:lnTo>
                  <a:lnTo>
                    <a:pt x="0" y="45"/>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68" name="Freeform 105"/>
            <p:cNvSpPr/>
            <p:nvPr/>
          </p:nvSpPr>
          <p:spPr bwMode="auto">
            <a:xfrm>
              <a:off x="5964238" y="4631619"/>
              <a:ext cx="217488" cy="131763"/>
            </a:xfrm>
            <a:custGeom>
              <a:avLst/>
              <a:gdLst/>
              <a:ahLst/>
              <a:cxnLst>
                <a:cxn ang="0">
                  <a:pos x="0" y="0"/>
                </a:cxn>
                <a:cxn ang="0">
                  <a:pos x="1" y="0"/>
                </a:cxn>
                <a:cxn ang="0">
                  <a:pos x="2" y="2"/>
                </a:cxn>
                <a:cxn ang="0">
                  <a:pos x="5" y="5"/>
                </a:cxn>
                <a:cxn ang="0">
                  <a:pos x="8" y="9"/>
                </a:cxn>
                <a:cxn ang="0">
                  <a:pos x="13" y="14"/>
                </a:cxn>
                <a:cxn ang="0">
                  <a:pos x="18" y="19"/>
                </a:cxn>
                <a:cxn ang="0">
                  <a:pos x="25" y="26"/>
                </a:cxn>
                <a:cxn ang="0">
                  <a:pos x="33" y="32"/>
                </a:cxn>
                <a:cxn ang="0">
                  <a:pos x="41" y="39"/>
                </a:cxn>
                <a:cxn ang="0">
                  <a:pos x="51" y="46"/>
                </a:cxn>
                <a:cxn ang="0">
                  <a:pos x="61" y="53"/>
                </a:cxn>
                <a:cxn ang="0">
                  <a:pos x="74" y="59"/>
                </a:cxn>
                <a:cxn ang="0">
                  <a:pos x="86" y="66"/>
                </a:cxn>
                <a:cxn ang="0">
                  <a:pos x="100" y="72"/>
                </a:cxn>
                <a:cxn ang="0">
                  <a:pos x="114" y="77"/>
                </a:cxn>
                <a:cxn ang="0">
                  <a:pos x="130" y="83"/>
                </a:cxn>
                <a:cxn ang="0">
                  <a:pos x="131" y="83"/>
                </a:cxn>
                <a:cxn ang="0">
                  <a:pos x="133" y="82"/>
                </a:cxn>
                <a:cxn ang="0">
                  <a:pos x="135" y="81"/>
                </a:cxn>
                <a:cxn ang="0">
                  <a:pos x="136" y="79"/>
                </a:cxn>
                <a:cxn ang="0">
                  <a:pos x="137" y="78"/>
                </a:cxn>
                <a:cxn ang="0">
                  <a:pos x="136" y="76"/>
                </a:cxn>
                <a:cxn ang="0">
                  <a:pos x="132" y="73"/>
                </a:cxn>
                <a:cxn ang="0">
                  <a:pos x="126" y="71"/>
                </a:cxn>
                <a:cxn ang="0">
                  <a:pos x="122" y="70"/>
                </a:cxn>
                <a:cxn ang="0">
                  <a:pos x="118" y="69"/>
                </a:cxn>
                <a:cxn ang="0">
                  <a:pos x="113" y="67"/>
                </a:cxn>
                <a:cxn ang="0">
                  <a:pos x="108" y="65"/>
                </a:cxn>
                <a:cxn ang="0">
                  <a:pos x="102" y="64"/>
                </a:cxn>
                <a:cxn ang="0">
                  <a:pos x="96" y="61"/>
                </a:cxn>
                <a:cxn ang="0">
                  <a:pos x="89" y="58"/>
                </a:cxn>
                <a:cxn ang="0">
                  <a:pos x="82" y="55"/>
                </a:cxn>
                <a:cxn ang="0">
                  <a:pos x="74" y="51"/>
                </a:cxn>
                <a:cxn ang="0">
                  <a:pos x="65" y="46"/>
                </a:cxn>
                <a:cxn ang="0">
                  <a:pos x="56" y="41"/>
                </a:cxn>
                <a:cxn ang="0">
                  <a:pos x="46" y="34"/>
                </a:cxn>
                <a:cxn ang="0">
                  <a:pos x="36" y="27"/>
                </a:cxn>
                <a:cxn ang="0">
                  <a:pos x="25" y="19"/>
                </a:cxn>
                <a:cxn ang="0">
                  <a:pos x="13" y="10"/>
                </a:cxn>
                <a:cxn ang="0">
                  <a:pos x="0" y="0"/>
                </a:cxn>
              </a:cxnLst>
              <a:rect l="0" t="0" r="r" b="b"/>
              <a:pathLst>
                <a:path w="137" h="83">
                  <a:moveTo>
                    <a:pt x="0" y="0"/>
                  </a:moveTo>
                  <a:lnTo>
                    <a:pt x="1" y="0"/>
                  </a:lnTo>
                  <a:lnTo>
                    <a:pt x="2" y="2"/>
                  </a:lnTo>
                  <a:lnTo>
                    <a:pt x="5" y="5"/>
                  </a:lnTo>
                  <a:lnTo>
                    <a:pt x="8" y="9"/>
                  </a:lnTo>
                  <a:lnTo>
                    <a:pt x="13" y="14"/>
                  </a:lnTo>
                  <a:lnTo>
                    <a:pt x="18" y="19"/>
                  </a:lnTo>
                  <a:lnTo>
                    <a:pt x="25" y="26"/>
                  </a:lnTo>
                  <a:lnTo>
                    <a:pt x="33" y="32"/>
                  </a:lnTo>
                  <a:lnTo>
                    <a:pt x="41" y="39"/>
                  </a:lnTo>
                  <a:lnTo>
                    <a:pt x="51" y="46"/>
                  </a:lnTo>
                  <a:lnTo>
                    <a:pt x="61" y="53"/>
                  </a:lnTo>
                  <a:lnTo>
                    <a:pt x="74" y="59"/>
                  </a:lnTo>
                  <a:lnTo>
                    <a:pt x="86" y="66"/>
                  </a:lnTo>
                  <a:lnTo>
                    <a:pt x="100" y="72"/>
                  </a:lnTo>
                  <a:lnTo>
                    <a:pt x="114" y="77"/>
                  </a:lnTo>
                  <a:lnTo>
                    <a:pt x="130" y="83"/>
                  </a:lnTo>
                  <a:lnTo>
                    <a:pt x="131" y="83"/>
                  </a:lnTo>
                  <a:lnTo>
                    <a:pt x="133" y="82"/>
                  </a:lnTo>
                  <a:lnTo>
                    <a:pt x="135" y="81"/>
                  </a:lnTo>
                  <a:lnTo>
                    <a:pt x="136" y="79"/>
                  </a:lnTo>
                  <a:lnTo>
                    <a:pt x="137" y="78"/>
                  </a:lnTo>
                  <a:lnTo>
                    <a:pt x="136" y="76"/>
                  </a:lnTo>
                  <a:lnTo>
                    <a:pt x="132" y="73"/>
                  </a:lnTo>
                  <a:lnTo>
                    <a:pt x="126" y="71"/>
                  </a:lnTo>
                  <a:lnTo>
                    <a:pt x="122" y="70"/>
                  </a:lnTo>
                  <a:lnTo>
                    <a:pt x="118" y="69"/>
                  </a:lnTo>
                  <a:lnTo>
                    <a:pt x="113" y="67"/>
                  </a:lnTo>
                  <a:lnTo>
                    <a:pt x="108" y="65"/>
                  </a:lnTo>
                  <a:lnTo>
                    <a:pt x="102" y="64"/>
                  </a:lnTo>
                  <a:lnTo>
                    <a:pt x="96" y="61"/>
                  </a:lnTo>
                  <a:lnTo>
                    <a:pt x="89" y="58"/>
                  </a:lnTo>
                  <a:lnTo>
                    <a:pt x="82" y="55"/>
                  </a:lnTo>
                  <a:lnTo>
                    <a:pt x="74" y="51"/>
                  </a:lnTo>
                  <a:lnTo>
                    <a:pt x="65" y="46"/>
                  </a:lnTo>
                  <a:lnTo>
                    <a:pt x="56" y="41"/>
                  </a:lnTo>
                  <a:lnTo>
                    <a:pt x="46" y="34"/>
                  </a:lnTo>
                  <a:lnTo>
                    <a:pt x="36" y="27"/>
                  </a:lnTo>
                  <a:lnTo>
                    <a:pt x="25" y="19"/>
                  </a:lnTo>
                  <a:lnTo>
                    <a:pt x="13" y="10"/>
                  </a:lnTo>
                  <a:lnTo>
                    <a:pt x="0"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69" name="Freeform 106"/>
            <p:cNvSpPr/>
            <p:nvPr/>
          </p:nvSpPr>
          <p:spPr bwMode="auto">
            <a:xfrm>
              <a:off x="5975351" y="4676069"/>
              <a:ext cx="84138" cy="676275"/>
            </a:xfrm>
            <a:custGeom>
              <a:avLst/>
              <a:gdLst/>
              <a:ahLst/>
              <a:cxnLst>
                <a:cxn ang="0">
                  <a:pos x="3" y="3"/>
                </a:cxn>
                <a:cxn ang="0">
                  <a:pos x="4" y="6"/>
                </a:cxn>
                <a:cxn ang="0">
                  <a:pos x="7" y="13"/>
                </a:cxn>
                <a:cxn ang="0">
                  <a:pos x="11" y="25"/>
                </a:cxn>
                <a:cxn ang="0">
                  <a:pos x="16" y="42"/>
                </a:cxn>
                <a:cxn ang="0">
                  <a:pos x="22" y="62"/>
                </a:cxn>
                <a:cxn ang="0">
                  <a:pos x="27" y="86"/>
                </a:cxn>
                <a:cxn ang="0">
                  <a:pos x="33" y="113"/>
                </a:cxn>
                <a:cxn ang="0">
                  <a:pos x="38" y="142"/>
                </a:cxn>
                <a:cxn ang="0">
                  <a:pos x="41" y="174"/>
                </a:cxn>
                <a:cxn ang="0">
                  <a:pos x="43" y="208"/>
                </a:cxn>
                <a:cxn ang="0">
                  <a:pos x="43" y="243"/>
                </a:cxn>
                <a:cxn ang="0">
                  <a:pos x="42" y="278"/>
                </a:cxn>
                <a:cxn ang="0">
                  <a:pos x="37" y="315"/>
                </a:cxn>
                <a:cxn ang="0">
                  <a:pos x="28" y="353"/>
                </a:cxn>
                <a:cxn ang="0">
                  <a:pos x="16" y="389"/>
                </a:cxn>
                <a:cxn ang="0">
                  <a:pos x="0" y="426"/>
                </a:cxn>
                <a:cxn ang="0">
                  <a:pos x="1" y="424"/>
                </a:cxn>
                <a:cxn ang="0">
                  <a:pos x="5" y="418"/>
                </a:cxn>
                <a:cxn ang="0">
                  <a:pos x="10" y="409"/>
                </a:cxn>
                <a:cxn ang="0">
                  <a:pos x="16" y="397"/>
                </a:cxn>
                <a:cxn ang="0">
                  <a:pos x="23" y="381"/>
                </a:cxn>
                <a:cxn ang="0">
                  <a:pos x="30" y="362"/>
                </a:cxn>
                <a:cxn ang="0">
                  <a:pos x="37" y="339"/>
                </a:cxn>
                <a:cxn ang="0">
                  <a:pos x="43" y="315"/>
                </a:cxn>
                <a:cxn ang="0">
                  <a:pos x="49" y="286"/>
                </a:cxn>
                <a:cxn ang="0">
                  <a:pos x="52" y="255"/>
                </a:cxn>
                <a:cxn ang="0">
                  <a:pos x="53" y="222"/>
                </a:cxn>
                <a:cxn ang="0">
                  <a:pos x="53" y="186"/>
                </a:cxn>
                <a:cxn ang="0">
                  <a:pos x="49" y="148"/>
                </a:cxn>
                <a:cxn ang="0">
                  <a:pos x="41" y="107"/>
                </a:cxn>
                <a:cxn ang="0">
                  <a:pos x="30" y="64"/>
                </a:cxn>
                <a:cxn ang="0">
                  <a:pos x="14" y="19"/>
                </a:cxn>
                <a:cxn ang="0">
                  <a:pos x="14" y="14"/>
                </a:cxn>
                <a:cxn ang="0">
                  <a:pos x="11" y="6"/>
                </a:cxn>
                <a:cxn ang="0">
                  <a:pos x="7" y="0"/>
                </a:cxn>
                <a:cxn ang="0">
                  <a:pos x="3" y="3"/>
                </a:cxn>
              </a:cxnLst>
              <a:rect l="0" t="0" r="r" b="b"/>
              <a:pathLst>
                <a:path w="53" h="426">
                  <a:moveTo>
                    <a:pt x="3" y="3"/>
                  </a:moveTo>
                  <a:lnTo>
                    <a:pt x="4" y="6"/>
                  </a:lnTo>
                  <a:lnTo>
                    <a:pt x="7" y="13"/>
                  </a:lnTo>
                  <a:lnTo>
                    <a:pt x="11" y="25"/>
                  </a:lnTo>
                  <a:lnTo>
                    <a:pt x="16" y="42"/>
                  </a:lnTo>
                  <a:lnTo>
                    <a:pt x="22" y="62"/>
                  </a:lnTo>
                  <a:lnTo>
                    <a:pt x="27" y="86"/>
                  </a:lnTo>
                  <a:lnTo>
                    <a:pt x="33" y="113"/>
                  </a:lnTo>
                  <a:lnTo>
                    <a:pt x="38" y="142"/>
                  </a:lnTo>
                  <a:lnTo>
                    <a:pt x="41" y="174"/>
                  </a:lnTo>
                  <a:lnTo>
                    <a:pt x="43" y="208"/>
                  </a:lnTo>
                  <a:lnTo>
                    <a:pt x="43" y="243"/>
                  </a:lnTo>
                  <a:lnTo>
                    <a:pt x="42" y="278"/>
                  </a:lnTo>
                  <a:lnTo>
                    <a:pt x="37" y="315"/>
                  </a:lnTo>
                  <a:lnTo>
                    <a:pt x="28" y="353"/>
                  </a:lnTo>
                  <a:lnTo>
                    <a:pt x="16" y="389"/>
                  </a:lnTo>
                  <a:lnTo>
                    <a:pt x="0" y="426"/>
                  </a:lnTo>
                  <a:lnTo>
                    <a:pt x="1" y="424"/>
                  </a:lnTo>
                  <a:lnTo>
                    <a:pt x="5" y="418"/>
                  </a:lnTo>
                  <a:lnTo>
                    <a:pt x="10" y="409"/>
                  </a:lnTo>
                  <a:lnTo>
                    <a:pt x="16" y="397"/>
                  </a:lnTo>
                  <a:lnTo>
                    <a:pt x="23" y="381"/>
                  </a:lnTo>
                  <a:lnTo>
                    <a:pt x="30" y="362"/>
                  </a:lnTo>
                  <a:lnTo>
                    <a:pt x="37" y="339"/>
                  </a:lnTo>
                  <a:lnTo>
                    <a:pt x="43" y="315"/>
                  </a:lnTo>
                  <a:lnTo>
                    <a:pt x="49" y="286"/>
                  </a:lnTo>
                  <a:lnTo>
                    <a:pt x="52" y="255"/>
                  </a:lnTo>
                  <a:lnTo>
                    <a:pt x="53" y="222"/>
                  </a:lnTo>
                  <a:lnTo>
                    <a:pt x="53" y="186"/>
                  </a:lnTo>
                  <a:lnTo>
                    <a:pt x="49" y="148"/>
                  </a:lnTo>
                  <a:lnTo>
                    <a:pt x="41" y="107"/>
                  </a:lnTo>
                  <a:lnTo>
                    <a:pt x="30" y="64"/>
                  </a:lnTo>
                  <a:lnTo>
                    <a:pt x="14" y="19"/>
                  </a:lnTo>
                  <a:lnTo>
                    <a:pt x="14" y="14"/>
                  </a:lnTo>
                  <a:lnTo>
                    <a:pt x="11" y="6"/>
                  </a:lnTo>
                  <a:lnTo>
                    <a:pt x="7" y="0"/>
                  </a:lnTo>
                  <a:lnTo>
                    <a:pt x="3" y="3"/>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170" name="Freeform 107"/>
            <p:cNvSpPr/>
            <p:nvPr/>
          </p:nvSpPr>
          <p:spPr bwMode="auto">
            <a:xfrm>
              <a:off x="5900738" y="4139494"/>
              <a:ext cx="134938" cy="87313"/>
            </a:xfrm>
            <a:custGeom>
              <a:avLst/>
              <a:gdLst/>
              <a:ahLst/>
              <a:cxnLst>
                <a:cxn ang="0">
                  <a:pos x="0" y="0"/>
                </a:cxn>
                <a:cxn ang="0">
                  <a:pos x="0" y="1"/>
                </a:cxn>
                <a:cxn ang="0">
                  <a:pos x="2" y="3"/>
                </a:cxn>
                <a:cxn ang="0">
                  <a:pos x="6" y="6"/>
                </a:cxn>
                <a:cxn ang="0">
                  <a:pos x="11" y="11"/>
                </a:cxn>
                <a:cxn ang="0">
                  <a:pos x="17" y="16"/>
                </a:cxn>
                <a:cxn ang="0">
                  <a:pos x="23" y="20"/>
                </a:cxn>
                <a:cxn ang="0">
                  <a:pos x="31" y="24"/>
                </a:cxn>
                <a:cxn ang="0">
                  <a:pos x="38" y="27"/>
                </a:cxn>
                <a:cxn ang="0">
                  <a:pos x="46" y="30"/>
                </a:cxn>
                <a:cxn ang="0">
                  <a:pos x="54" y="32"/>
                </a:cxn>
                <a:cxn ang="0">
                  <a:pos x="61" y="34"/>
                </a:cxn>
                <a:cxn ang="0">
                  <a:pos x="67" y="36"/>
                </a:cxn>
                <a:cxn ang="0">
                  <a:pos x="73" y="39"/>
                </a:cxn>
                <a:cxn ang="0">
                  <a:pos x="78" y="43"/>
                </a:cxn>
                <a:cxn ang="0">
                  <a:pos x="82" y="48"/>
                </a:cxn>
                <a:cxn ang="0">
                  <a:pos x="85" y="55"/>
                </a:cxn>
                <a:cxn ang="0">
                  <a:pos x="85" y="55"/>
                </a:cxn>
                <a:cxn ang="0">
                  <a:pos x="85" y="53"/>
                </a:cxn>
                <a:cxn ang="0">
                  <a:pos x="84" y="49"/>
                </a:cxn>
                <a:cxn ang="0">
                  <a:pos x="82" y="44"/>
                </a:cxn>
                <a:cxn ang="0">
                  <a:pos x="77" y="40"/>
                </a:cxn>
                <a:cxn ang="0">
                  <a:pos x="69" y="35"/>
                </a:cxn>
                <a:cxn ang="0">
                  <a:pos x="58" y="30"/>
                </a:cxn>
                <a:cxn ang="0">
                  <a:pos x="42" y="25"/>
                </a:cxn>
                <a:cxn ang="0">
                  <a:pos x="42" y="25"/>
                </a:cxn>
                <a:cxn ang="0">
                  <a:pos x="39" y="24"/>
                </a:cxn>
                <a:cxn ang="0">
                  <a:pos x="35" y="23"/>
                </a:cxn>
                <a:cxn ang="0">
                  <a:pos x="30" y="20"/>
                </a:cxn>
                <a:cxn ang="0">
                  <a:pos x="24" y="17"/>
                </a:cxn>
                <a:cxn ang="0">
                  <a:pos x="17" y="13"/>
                </a:cxn>
                <a:cxn ang="0">
                  <a:pos x="9" y="7"/>
                </a:cxn>
                <a:cxn ang="0">
                  <a:pos x="0" y="0"/>
                </a:cxn>
              </a:cxnLst>
              <a:rect l="0" t="0" r="r" b="b"/>
              <a:pathLst>
                <a:path w="85" h="55">
                  <a:moveTo>
                    <a:pt x="0" y="0"/>
                  </a:moveTo>
                  <a:lnTo>
                    <a:pt x="0" y="1"/>
                  </a:lnTo>
                  <a:lnTo>
                    <a:pt x="2" y="3"/>
                  </a:lnTo>
                  <a:lnTo>
                    <a:pt x="6" y="6"/>
                  </a:lnTo>
                  <a:lnTo>
                    <a:pt x="11" y="11"/>
                  </a:lnTo>
                  <a:lnTo>
                    <a:pt x="17" y="16"/>
                  </a:lnTo>
                  <a:lnTo>
                    <a:pt x="23" y="20"/>
                  </a:lnTo>
                  <a:lnTo>
                    <a:pt x="31" y="24"/>
                  </a:lnTo>
                  <a:lnTo>
                    <a:pt x="38" y="27"/>
                  </a:lnTo>
                  <a:lnTo>
                    <a:pt x="46" y="30"/>
                  </a:lnTo>
                  <a:lnTo>
                    <a:pt x="54" y="32"/>
                  </a:lnTo>
                  <a:lnTo>
                    <a:pt x="61" y="34"/>
                  </a:lnTo>
                  <a:lnTo>
                    <a:pt x="67" y="36"/>
                  </a:lnTo>
                  <a:lnTo>
                    <a:pt x="73" y="39"/>
                  </a:lnTo>
                  <a:lnTo>
                    <a:pt x="78" y="43"/>
                  </a:lnTo>
                  <a:lnTo>
                    <a:pt x="82" y="48"/>
                  </a:lnTo>
                  <a:lnTo>
                    <a:pt x="85" y="55"/>
                  </a:lnTo>
                  <a:lnTo>
                    <a:pt x="85" y="55"/>
                  </a:lnTo>
                  <a:lnTo>
                    <a:pt x="85" y="53"/>
                  </a:lnTo>
                  <a:lnTo>
                    <a:pt x="84" y="49"/>
                  </a:lnTo>
                  <a:lnTo>
                    <a:pt x="82" y="44"/>
                  </a:lnTo>
                  <a:lnTo>
                    <a:pt x="77" y="40"/>
                  </a:lnTo>
                  <a:lnTo>
                    <a:pt x="69" y="35"/>
                  </a:lnTo>
                  <a:lnTo>
                    <a:pt x="58" y="30"/>
                  </a:lnTo>
                  <a:lnTo>
                    <a:pt x="42" y="25"/>
                  </a:lnTo>
                  <a:lnTo>
                    <a:pt x="42" y="25"/>
                  </a:lnTo>
                  <a:lnTo>
                    <a:pt x="39" y="24"/>
                  </a:lnTo>
                  <a:lnTo>
                    <a:pt x="35" y="23"/>
                  </a:lnTo>
                  <a:lnTo>
                    <a:pt x="30" y="20"/>
                  </a:lnTo>
                  <a:lnTo>
                    <a:pt x="24" y="17"/>
                  </a:lnTo>
                  <a:lnTo>
                    <a:pt x="17" y="13"/>
                  </a:lnTo>
                  <a:lnTo>
                    <a:pt x="9" y="7"/>
                  </a:lnTo>
                  <a:lnTo>
                    <a:pt x="0" y="0"/>
                  </a:lnTo>
                  <a:close/>
                </a:path>
              </a:pathLst>
            </a:custGeom>
            <a:solidFill>
              <a:srgbClr val="000000"/>
            </a:solidFill>
            <a:ln w="9525">
              <a:solidFill>
                <a:srgbClr val="000000"/>
              </a:solid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grpSp>
      <p:sp>
        <p:nvSpPr>
          <p:cNvPr id="303" name="圆角矩形 302"/>
          <p:cNvSpPr/>
          <p:nvPr/>
        </p:nvSpPr>
        <p:spPr bwMode="auto">
          <a:xfrm>
            <a:off x="1538139" y="2028453"/>
            <a:ext cx="1512168" cy="2304256"/>
          </a:xfrm>
          <a:prstGeom prst="roundRect">
            <a:avLst>
              <a:gd name="adj" fmla="val 7483"/>
            </a:avLst>
          </a:prstGeom>
          <a:solidFill>
            <a:schemeClr val="bg1">
              <a:lumMod val="75000"/>
            </a:schemeClr>
          </a:solidFill>
          <a:ln w="12700">
            <a:solidFill>
              <a:schemeClr val="bg1">
                <a:lumMod val="75000"/>
              </a:schemeClr>
            </a:solidFill>
          </a:ln>
          <a:effectLst>
            <a:glow rad="101600">
              <a:schemeClr val="accent4">
                <a:satMod val="175000"/>
                <a:alpha val="40000"/>
              </a:schemeClr>
            </a:glow>
            <a:softEdge rad="31750"/>
          </a:effectLst>
          <a:scene3d>
            <a:camera prst="isometricOffAxis1Top"/>
            <a:lightRig rig="threePt" dir="t"/>
          </a:scene3d>
        </p:spPr>
        <p:txBody>
          <a:bodyPr/>
          <a:lstStyle/>
          <a:p>
            <a:pPr>
              <a:buClr>
                <a:srgbClr val="CC9900"/>
              </a:buClr>
              <a:buFont typeface="Wingdings" panose="05000000000000000000" pitchFamily="2" charset="2"/>
              <a:buChar char="n"/>
              <a:defRPr/>
            </a:pPr>
            <a:endParaRPr lang="en-US" sz="1200" b="1" dirty="0">
              <a:latin typeface="微软雅黑" panose="020B0503020204020204" pitchFamily="34" charset="-122"/>
              <a:ea typeface="微软雅黑" panose="020B0503020204020204" pitchFamily="34" charset="-122"/>
            </a:endParaRPr>
          </a:p>
        </p:txBody>
      </p:sp>
      <p:sp>
        <p:nvSpPr>
          <p:cNvPr id="304" name="圆角矩形 303"/>
          <p:cNvSpPr/>
          <p:nvPr/>
        </p:nvSpPr>
        <p:spPr bwMode="auto">
          <a:xfrm>
            <a:off x="4399409" y="1729528"/>
            <a:ext cx="1512168" cy="2304256"/>
          </a:xfrm>
          <a:prstGeom prst="roundRect">
            <a:avLst>
              <a:gd name="adj" fmla="val 7483"/>
            </a:avLst>
          </a:prstGeom>
          <a:solidFill>
            <a:schemeClr val="bg1">
              <a:lumMod val="75000"/>
            </a:schemeClr>
          </a:solidFill>
          <a:ln w="12700">
            <a:solidFill>
              <a:schemeClr val="bg1">
                <a:lumMod val="75000"/>
              </a:schemeClr>
            </a:solidFill>
          </a:ln>
          <a:effectLst>
            <a:glow rad="101600">
              <a:schemeClr val="accent4">
                <a:satMod val="175000"/>
                <a:alpha val="40000"/>
              </a:schemeClr>
            </a:glow>
            <a:softEdge rad="31750"/>
          </a:effectLst>
          <a:scene3d>
            <a:camera prst="isometricOffAxis1Top"/>
            <a:lightRig rig="threePt" dir="t"/>
          </a:scene3d>
        </p:spPr>
        <p:txBody>
          <a:bodyPr/>
          <a:lstStyle/>
          <a:p>
            <a:pPr>
              <a:buClr>
                <a:srgbClr val="CC9900"/>
              </a:buClr>
              <a:buFont typeface="Wingdings" panose="05000000000000000000" pitchFamily="2" charset="2"/>
              <a:buChar char="n"/>
              <a:defRPr/>
            </a:pPr>
            <a:endParaRPr lang="en-US" sz="1200" b="1" dirty="0">
              <a:latin typeface="微软雅黑" panose="020B0503020204020204" pitchFamily="34" charset="-122"/>
              <a:ea typeface="微软雅黑" panose="020B0503020204020204" pitchFamily="34" charset="-122"/>
            </a:endParaRPr>
          </a:p>
        </p:txBody>
      </p:sp>
      <p:cxnSp>
        <p:nvCxnSpPr>
          <p:cNvPr id="305" name="直接连接符 304"/>
          <p:cNvCxnSpPr/>
          <p:nvPr/>
        </p:nvCxnSpPr>
        <p:spPr bwMode="auto">
          <a:xfrm>
            <a:off x="1232190" y="2051478"/>
            <a:ext cx="819530" cy="657587"/>
          </a:xfrm>
          <a:prstGeom prst="line">
            <a:avLst/>
          </a:prstGeom>
          <a:solidFill>
            <a:schemeClr val="accent1"/>
          </a:solidFill>
          <a:ln w="12700" cap="flat" cmpd="sng" algn="ctr">
            <a:solidFill>
              <a:srgbClr val="FF0000"/>
            </a:solidFill>
            <a:prstDash val="solid"/>
            <a:round/>
            <a:headEnd type="none" w="med" len="med"/>
            <a:tailEnd type="none" w="med" len="med"/>
          </a:ln>
          <a:effectLst/>
        </p:spPr>
      </p:cxnSp>
      <p:cxnSp>
        <p:nvCxnSpPr>
          <p:cNvPr id="310" name="直接连接符 309"/>
          <p:cNvCxnSpPr/>
          <p:nvPr/>
        </p:nvCxnSpPr>
        <p:spPr bwMode="auto">
          <a:xfrm>
            <a:off x="5325361" y="3083326"/>
            <a:ext cx="435083" cy="353091"/>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311" name="直接连接符 310"/>
          <p:cNvCxnSpPr/>
          <p:nvPr/>
        </p:nvCxnSpPr>
        <p:spPr bwMode="auto">
          <a:xfrm>
            <a:off x="2733607" y="3493303"/>
            <a:ext cx="435083" cy="353091"/>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312" name="直接连接符 311"/>
          <p:cNvCxnSpPr/>
          <p:nvPr/>
        </p:nvCxnSpPr>
        <p:spPr bwMode="auto">
          <a:xfrm flipV="1">
            <a:off x="2195736" y="1916977"/>
            <a:ext cx="3240360" cy="576064"/>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313" name="直接连接符 312"/>
          <p:cNvCxnSpPr/>
          <p:nvPr/>
        </p:nvCxnSpPr>
        <p:spPr bwMode="auto">
          <a:xfrm>
            <a:off x="1653580" y="1916977"/>
            <a:ext cx="576064" cy="576064"/>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314" name="直接连接符 313"/>
          <p:cNvCxnSpPr/>
          <p:nvPr/>
        </p:nvCxnSpPr>
        <p:spPr bwMode="auto">
          <a:xfrm>
            <a:off x="3849325" y="1875312"/>
            <a:ext cx="362635" cy="257689"/>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315" name="直接连接符 314"/>
          <p:cNvCxnSpPr/>
          <p:nvPr/>
        </p:nvCxnSpPr>
        <p:spPr bwMode="auto">
          <a:xfrm flipV="1">
            <a:off x="3179869" y="3436425"/>
            <a:ext cx="2565118" cy="42868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316" name="直接连接符 315"/>
          <p:cNvCxnSpPr>
            <a:endCxn id="413" idx="3"/>
          </p:cNvCxnSpPr>
          <p:nvPr/>
        </p:nvCxnSpPr>
        <p:spPr bwMode="auto">
          <a:xfrm>
            <a:off x="3131840" y="2324642"/>
            <a:ext cx="1829215" cy="1268409"/>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317" name="直接连接符 316"/>
          <p:cNvCxnSpPr/>
          <p:nvPr/>
        </p:nvCxnSpPr>
        <p:spPr bwMode="auto">
          <a:xfrm flipV="1">
            <a:off x="2051720" y="2070518"/>
            <a:ext cx="3672408" cy="648072"/>
          </a:xfrm>
          <a:prstGeom prst="line">
            <a:avLst/>
          </a:prstGeom>
          <a:solidFill>
            <a:schemeClr val="accent1"/>
          </a:solidFill>
          <a:ln w="12700" cap="flat" cmpd="sng" algn="ctr">
            <a:solidFill>
              <a:srgbClr val="FF0000"/>
            </a:solidFill>
            <a:prstDash val="solid"/>
            <a:round/>
            <a:headEnd type="none" w="med" len="med"/>
            <a:tailEnd type="none" w="med" len="med"/>
          </a:ln>
          <a:effectLst/>
        </p:spPr>
      </p:cxnSp>
      <p:cxnSp>
        <p:nvCxnSpPr>
          <p:cNvPr id="318" name="直接连接符 317"/>
          <p:cNvCxnSpPr/>
          <p:nvPr/>
        </p:nvCxnSpPr>
        <p:spPr bwMode="auto">
          <a:xfrm>
            <a:off x="4139952" y="1816394"/>
            <a:ext cx="576064" cy="460623"/>
          </a:xfrm>
          <a:prstGeom prst="line">
            <a:avLst/>
          </a:prstGeom>
          <a:solidFill>
            <a:schemeClr val="accent1"/>
          </a:solidFill>
          <a:ln w="12700" cap="flat" cmpd="sng" algn="ctr">
            <a:solidFill>
              <a:srgbClr val="FF0000"/>
            </a:solidFill>
            <a:prstDash val="solid"/>
            <a:round/>
            <a:headEnd type="none" w="med" len="med"/>
            <a:tailEnd type="none" w="med" len="med"/>
          </a:ln>
          <a:effectLst/>
        </p:spPr>
      </p:cxnSp>
      <p:sp>
        <p:nvSpPr>
          <p:cNvPr id="319" name="椭圆 318"/>
          <p:cNvSpPr/>
          <p:nvPr/>
        </p:nvSpPr>
        <p:spPr bwMode="auto">
          <a:xfrm rot="5400000">
            <a:off x="3143325" y="609348"/>
            <a:ext cx="627237" cy="1226271"/>
          </a:xfrm>
          <a:prstGeom prst="ellipse">
            <a:avLst/>
          </a:prstGeom>
          <a:solidFill>
            <a:schemeClr val="bg1">
              <a:lumMod val="95000"/>
            </a:schemeClr>
          </a:solidFill>
          <a:ln w="9525" cap="flat" cmpd="sng" algn="ctr">
            <a:solidFill>
              <a:schemeClr val="bg1">
                <a:lumMod val="85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en-US" sz="1600" b="1" i="0" u="none" strike="noStrike" cap="none" normalizeH="0" baseline="0" smtClean="0">
              <a:ln>
                <a:noFill/>
              </a:ln>
              <a:solidFill>
                <a:schemeClr val="tx1">
                  <a:lumMod val="50000"/>
                  <a:lumOff val="50000"/>
                </a:schemeClr>
              </a:solidFill>
              <a:effectLst/>
              <a:latin typeface="微软雅黑" panose="020B0503020204020204" pitchFamily="34" charset="-122"/>
              <a:ea typeface="微软雅黑" panose="020B0503020204020204" pitchFamily="34" charset="-122"/>
            </a:endParaRPr>
          </a:p>
        </p:txBody>
      </p:sp>
      <p:grpSp>
        <p:nvGrpSpPr>
          <p:cNvPr id="4" name="组合 22"/>
          <p:cNvGrpSpPr/>
          <p:nvPr/>
        </p:nvGrpSpPr>
        <p:grpSpPr>
          <a:xfrm>
            <a:off x="1547664" y="2853081"/>
            <a:ext cx="1240068" cy="694476"/>
            <a:chOff x="3281893" y="2890318"/>
            <a:chExt cx="1240068" cy="694476"/>
          </a:xfrm>
        </p:grpSpPr>
        <p:sp>
          <p:nvSpPr>
            <p:cNvPr id="321" name="椭圆 320"/>
            <p:cNvSpPr/>
            <p:nvPr/>
          </p:nvSpPr>
          <p:spPr bwMode="auto">
            <a:xfrm rot="5400000">
              <a:off x="3581410" y="2658040"/>
              <a:ext cx="627237" cy="1226271"/>
            </a:xfrm>
            <a:prstGeom prst="ellipse">
              <a:avLst/>
            </a:prstGeom>
            <a:solidFill>
              <a:schemeClr val="bg1">
                <a:lumMod val="95000"/>
              </a:schemeClr>
            </a:solidFill>
            <a:ln w="9525" cap="flat" cmpd="sng" algn="ctr">
              <a:solidFill>
                <a:schemeClr val="bg1">
                  <a:lumMod val="85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en-US" sz="1600" b="1" i="0" u="none" strike="noStrike" cap="none" normalizeH="0" baseline="0" smtClean="0">
                <a:ln>
                  <a:noFill/>
                </a:ln>
                <a:solidFill>
                  <a:schemeClr val="tx1">
                    <a:lumMod val="50000"/>
                    <a:lumOff val="50000"/>
                  </a:schemeClr>
                </a:solidFill>
                <a:effectLst/>
                <a:latin typeface="微软雅黑" panose="020B0503020204020204" pitchFamily="34" charset="-122"/>
                <a:ea typeface="微软雅黑" panose="020B0503020204020204" pitchFamily="34" charset="-122"/>
              </a:endParaRPr>
            </a:p>
          </p:txBody>
        </p:sp>
        <p:sp>
          <p:nvSpPr>
            <p:cNvPr id="322" name="TextBox 192"/>
            <p:cNvSpPr txBox="1">
              <a:spLocks noChangeArrowheads="1"/>
            </p:cNvSpPr>
            <p:nvPr/>
          </p:nvSpPr>
          <p:spPr bwMode="auto">
            <a:xfrm>
              <a:off x="3413965" y="3234270"/>
              <a:ext cx="1107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dirty="0" smtClean="0">
                  <a:solidFill>
                    <a:schemeClr val="tx1">
                      <a:lumMod val="50000"/>
                      <a:lumOff val="50000"/>
                    </a:schemeClr>
                  </a:solidFill>
                  <a:latin typeface="微软雅黑" panose="020B0503020204020204" pitchFamily="34" charset="-122"/>
                  <a:ea typeface="微软雅黑" panose="020B0503020204020204" pitchFamily="34" charset="-122"/>
                </a:rPr>
                <a:t>外联前置系统</a:t>
              </a:r>
              <a:endParaRPr lang="en-US" sz="1200" dirty="0">
                <a:solidFill>
                  <a:schemeClr val="tx1">
                    <a:lumMod val="50000"/>
                    <a:lumOff val="50000"/>
                  </a:schemeClr>
                </a:solidFill>
                <a:latin typeface="微软雅黑" panose="020B0503020204020204" pitchFamily="34" charset="-122"/>
                <a:ea typeface="微软雅黑" panose="020B0503020204020204" pitchFamily="34" charset="-122"/>
              </a:endParaRPr>
            </a:p>
          </p:txBody>
        </p:sp>
        <p:grpSp>
          <p:nvGrpSpPr>
            <p:cNvPr id="5" name="组合 208"/>
            <p:cNvGrpSpPr/>
            <p:nvPr/>
          </p:nvGrpSpPr>
          <p:grpSpPr bwMode="auto">
            <a:xfrm>
              <a:off x="3437828" y="2890318"/>
              <a:ext cx="914400" cy="403225"/>
              <a:chOff x="3448388" y="1451180"/>
              <a:chExt cx="1003836" cy="359940"/>
            </a:xfrm>
          </p:grpSpPr>
          <p:pic>
            <p:nvPicPr>
              <p:cNvPr id="324" name="Picture 152"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448388" y="1465448"/>
                <a:ext cx="383287"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 name="Picture 153"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754061" y="1462079"/>
                <a:ext cx="381812"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6" name="Picture 154"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070411" y="1451180"/>
                <a:ext cx="381813" cy="346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 name="组合 208"/>
          <p:cNvGrpSpPr/>
          <p:nvPr/>
        </p:nvGrpSpPr>
        <p:grpSpPr bwMode="auto">
          <a:xfrm>
            <a:off x="2987824" y="921073"/>
            <a:ext cx="626234" cy="391015"/>
            <a:chOff x="3448388" y="1462079"/>
            <a:chExt cx="687485" cy="349041"/>
          </a:xfrm>
        </p:grpSpPr>
        <p:pic>
          <p:nvPicPr>
            <p:cNvPr id="328" name="Picture 152"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448388" y="1465448"/>
              <a:ext cx="383287"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 name="Picture 153"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754061" y="1462079"/>
              <a:ext cx="381812"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组合 32"/>
          <p:cNvGrpSpPr/>
          <p:nvPr/>
        </p:nvGrpSpPr>
        <p:grpSpPr>
          <a:xfrm>
            <a:off x="467544" y="1124889"/>
            <a:ext cx="1226271" cy="646149"/>
            <a:chOff x="1171216" y="1304564"/>
            <a:chExt cx="1226271" cy="646149"/>
          </a:xfrm>
        </p:grpSpPr>
        <p:sp>
          <p:nvSpPr>
            <p:cNvPr id="331" name="椭圆 330"/>
            <p:cNvSpPr/>
            <p:nvPr/>
          </p:nvSpPr>
          <p:spPr bwMode="auto">
            <a:xfrm rot="5400000">
              <a:off x="1470733" y="1023959"/>
              <a:ext cx="627237" cy="1226271"/>
            </a:xfrm>
            <a:prstGeom prst="ellipse">
              <a:avLst/>
            </a:prstGeom>
            <a:solidFill>
              <a:schemeClr val="bg1">
                <a:lumMod val="95000"/>
              </a:schemeClr>
            </a:solidFill>
            <a:ln w="9525" cap="flat" cmpd="sng" algn="ctr">
              <a:solidFill>
                <a:schemeClr val="bg1">
                  <a:lumMod val="85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en-US" sz="1600" b="1" i="0" u="none" strike="noStrike" cap="none" normalizeH="0" baseline="0" smtClean="0">
                <a:ln>
                  <a:noFill/>
                </a:ln>
                <a:solidFill>
                  <a:schemeClr val="tx1">
                    <a:lumMod val="50000"/>
                    <a:lumOff val="50000"/>
                  </a:schemeClr>
                </a:solidFill>
                <a:effectLst/>
                <a:latin typeface="微软雅黑" panose="020B0503020204020204" pitchFamily="34" charset="-122"/>
                <a:ea typeface="微软雅黑" panose="020B0503020204020204" pitchFamily="34" charset="-122"/>
              </a:endParaRPr>
            </a:p>
          </p:txBody>
        </p:sp>
        <p:grpSp>
          <p:nvGrpSpPr>
            <p:cNvPr id="8" name="组合 208"/>
            <p:cNvGrpSpPr/>
            <p:nvPr/>
          </p:nvGrpSpPr>
          <p:grpSpPr bwMode="auto">
            <a:xfrm>
              <a:off x="1382131" y="1304564"/>
              <a:ext cx="626234" cy="391015"/>
              <a:chOff x="3448388" y="1462079"/>
              <a:chExt cx="687485" cy="349041"/>
            </a:xfrm>
          </p:grpSpPr>
          <p:pic>
            <p:nvPicPr>
              <p:cNvPr id="334" name="Picture 152"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448388" y="1465448"/>
                <a:ext cx="383287"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5" name="Picture 153"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754061" y="1462079"/>
                <a:ext cx="381812"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3" name="TextBox 192"/>
            <p:cNvSpPr txBox="1">
              <a:spLocks noChangeArrowheads="1"/>
            </p:cNvSpPr>
            <p:nvPr/>
          </p:nvSpPr>
          <p:spPr bwMode="auto">
            <a:xfrm>
              <a:off x="1271779" y="1654970"/>
              <a:ext cx="1107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dirty="0" smtClean="0">
                  <a:solidFill>
                    <a:schemeClr val="tx1">
                      <a:lumMod val="50000"/>
                      <a:lumOff val="50000"/>
                    </a:schemeClr>
                  </a:solidFill>
                  <a:latin typeface="微软雅黑" panose="020B0503020204020204" pitchFamily="34" charset="-122"/>
                  <a:ea typeface="微软雅黑" panose="020B0503020204020204" pitchFamily="34" charset="-122"/>
                </a:rPr>
                <a:t>核心业务系统</a:t>
              </a:r>
              <a:endParaRPr lang="en-US" sz="1200" dirty="0">
                <a:solidFill>
                  <a:schemeClr val="tx1">
                    <a:lumMod val="50000"/>
                    <a:lumOff val="50000"/>
                  </a:schemeClr>
                </a:solidFill>
                <a:latin typeface="微软雅黑" panose="020B0503020204020204" pitchFamily="34" charset="-122"/>
                <a:ea typeface="微软雅黑" panose="020B0503020204020204" pitchFamily="34" charset="-122"/>
              </a:endParaRPr>
            </a:p>
          </p:txBody>
        </p:sp>
      </p:grpSp>
      <p:sp>
        <p:nvSpPr>
          <p:cNvPr id="336" name="TextBox 192"/>
          <p:cNvSpPr txBox="1">
            <a:spLocks noChangeArrowheads="1"/>
          </p:cNvSpPr>
          <p:nvPr/>
        </p:nvSpPr>
        <p:spPr bwMode="auto">
          <a:xfrm>
            <a:off x="2915816" y="1268905"/>
            <a:ext cx="1107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dirty="0" smtClean="0">
                <a:solidFill>
                  <a:schemeClr val="tx1">
                    <a:lumMod val="50000"/>
                    <a:lumOff val="50000"/>
                  </a:schemeClr>
                </a:solidFill>
                <a:latin typeface="微软雅黑" panose="020B0503020204020204" pitchFamily="34" charset="-122"/>
                <a:ea typeface="微软雅黑" panose="020B0503020204020204" pitchFamily="34" charset="-122"/>
              </a:rPr>
              <a:t>一般业务系统</a:t>
            </a:r>
            <a:endParaRPr lang="en-US" sz="1200" dirty="0">
              <a:solidFill>
                <a:schemeClr val="tx1">
                  <a:lumMod val="50000"/>
                  <a:lumOff val="50000"/>
                </a:schemeClr>
              </a:solidFill>
              <a:latin typeface="微软雅黑" panose="020B0503020204020204" pitchFamily="34" charset="-122"/>
              <a:ea typeface="微软雅黑" panose="020B0503020204020204" pitchFamily="34" charset="-122"/>
            </a:endParaRPr>
          </a:p>
        </p:txBody>
      </p:sp>
      <p:grpSp>
        <p:nvGrpSpPr>
          <p:cNvPr id="9" name="组合 52"/>
          <p:cNvGrpSpPr/>
          <p:nvPr/>
        </p:nvGrpSpPr>
        <p:grpSpPr>
          <a:xfrm>
            <a:off x="4355976" y="2277017"/>
            <a:ext cx="1226271" cy="627237"/>
            <a:chOff x="6415153" y="2262485"/>
            <a:chExt cx="1226271" cy="627237"/>
          </a:xfrm>
        </p:grpSpPr>
        <p:sp>
          <p:nvSpPr>
            <p:cNvPr id="345" name="椭圆 344"/>
            <p:cNvSpPr/>
            <p:nvPr/>
          </p:nvSpPr>
          <p:spPr bwMode="auto">
            <a:xfrm rot="5400000">
              <a:off x="6714670" y="1962968"/>
              <a:ext cx="627237" cy="1226271"/>
            </a:xfrm>
            <a:prstGeom prst="ellipse">
              <a:avLst/>
            </a:prstGeom>
            <a:solidFill>
              <a:schemeClr val="bg1">
                <a:lumMod val="95000"/>
              </a:schemeClr>
            </a:solidFill>
            <a:ln w="9525" cap="flat" cmpd="sng" algn="ctr">
              <a:solidFill>
                <a:schemeClr val="bg1">
                  <a:lumMod val="85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en-US" sz="1600" b="1" i="0" u="none" strike="noStrike" cap="none" normalizeH="0" baseline="0" smtClean="0">
                <a:ln>
                  <a:noFill/>
                </a:ln>
                <a:solidFill>
                  <a:schemeClr val="tx1">
                    <a:lumMod val="50000"/>
                    <a:lumOff val="50000"/>
                  </a:schemeClr>
                </a:solidFill>
                <a:effectLst/>
                <a:latin typeface="微软雅黑" panose="020B0503020204020204" pitchFamily="34" charset="-122"/>
                <a:ea typeface="微软雅黑" panose="020B0503020204020204" pitchFamily="34" charset="-122"/>
              </a:endParaRPr>
            </a:p>
          </p:txBody>
        </p:sp>
        <p:grpSp>
          <p:nvGrpSpPr>
            <p:cNvPr id="10" name="组合 208"/>
            <p:cNvGrpSpPr/>
            <p:nvPr/>
          </p:nvGrpSpPr>
          <p:grpSpPr bwMode="auto">
            <a:xfrm>
              <a:off x="6559812" y="2264679"/>
              <a:ext cx="914400" cy="403225"/>
              <a:chOff x="3448388" y="1451180"/>
              <a:chExt cx="1003836" cy="359940"/>
            </a:xfrm>
          </p:grpSpPr>
          <p:pic>
            <p:nvPicPr>
              <p:cNvPr id="348" name="Picture 152"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448388" y="1465448"/>
                <a:ext cx="383287"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9" name="Picture 153"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754061" y="1462079"/>
                <a:ext cx="381812"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0" name="Picture 154"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070411" y="1451180"/>
                <a:ext cx="381813" cy="346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7" name="TextBox 192"/>
            <p:cNvSpPr txBox="1">
              <a:spLocks noChangeArrowheads="1"/>
            </p:cNvSpPr>
            <p:nvPr/>
          </p:nvSpPr>
          <p:spPr bwMode="auto">
            <a:xfrm>
              <a:off x="6516066" y="2589997"/>
              <a:ext cx="1107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dirty="0" smtClean="0">
                  <a:solidFill>
                    <a:schemeClr val="tx1">
                      <a:lumMod val="50000"/>
                      <a:lumOff val="50000"/>
                    </a:schemeClr>
                  </a:solidFill>
                  <a:latin typeface="微软雅黑" panose="020B0503020204020204" pitchFamily="34" charset="-122"/>
                  <a:ea typeface="微软雅黑" panose="020B0503020204020204" pitchFamily="34" charset="-122"/>
                </a:rPr>
                <a:t>对外服务系统</a:t>
              </a:r>
              <a:endParaRPr lang="en-US" sz="1200" dirty="0">
                <a:solidFill>
                  <a:schemeClr val="tx1">
                    <a:lumMod val="50000"/>
                    <a:lumOff val="50000"/>
                  </a:schemeClr>
                </a:solidFill>
                <a:latin typeface="微软雅黑" panose="020B0503020204020204" pitchFamily="34" charset="-122"/>
                <a:ea typeface="微软雅黑" panose="020B0503020204020204" pitchFamily="34" charset="-122"/>
              </a:endParaRPr>
            </a:p>
          </p:txBody>
        </p:sp>
      </p:grpSp>
      <p:cxnSp>
        <p:nvCxnSpPr>
          <p:cNvPr id="352" name="直接连接符 351"/>
          <p:cNvCxnSpPr/>
          <p:nvPr/>
        </p:nvCxnSpPr>
        <p:spPr bwMode="auto">
          <a:xfrm flipV="1">
            <a:off x="2941680" y="3518436"/>
            <a:ext cx="3377029" cy="590260"/>
          </a:xfrm>
          <a:prstGeom prst="line">
            <a:avLst/>
          </a:prstGeom>
          <a:solidFill>
            <a:schemeClr val="accent1"/>
          </a:solidFill>
          <a:ln w="12700" cap="flat" cmpd="sng" algn="ctr">
            <a:solidFill>
              <a:srgbClr val="FF0000"/>
            </a:solidFill>
            <a:prstDash val="solid"/>
            <a:round/>
            <a:headEnd type="none" w="med" len="med"/>
            <a:tailEnd type="none" w="med" len="med"/>
          </a:ln>
          <a:effectLst/>
        </p:spPr>
      </p:cxnSp>
      <p:sp>
        <p:nvSpPr>
          <p:cNvPr id="353" name="TextBox 192"/>
          <p:cNvSpPr txBox="1">
            <a:spLocks noChangeArrowheads="1"/>
          </p:cNvSpPr>
          <p:nvPr/>
        </p:nvSpPr>
        <p:spPr bwMode="auto">
          <a:xfrm rot="21182156">
            <a:off x="842049" y="1736410"/>
            <a:ext cx="12618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b="1" dirty="0" smtClean="0">
                <a:solidFill>
                  <a:schemeClr val="tx2"/>
                </a:solidFill>
                <a:latin typeface="微软雅黑" panose="020B0503020204020204" pitchFamily="34" charset="-122"/>
                <a:ea typeface="微软雅黑" panose="020B0503020204020204" pitchFamily="34" charset="-122"/>
              </a:rPr>
              <a:t>核心业务区边界</a:t>
            </a:r>
            <a:endParaRPr lang="en-US" sz="1200" b="1" dirty="0">
              <a:solidFill>
                <a:schemeClr val="tx2"/>
              </a:solidFill>
              <a:latin typeface="微软雅黑" panose="020B0503020204020204" pitchFamily="34" charset="-122"/>
              <a:ea typeface="微软雅黑" panose="020B0503020204020204" pitchFamily="34" charset="-122"/>
            </a:endParaRPr>
          </a:p>
        </p:txBody>
      </p:sp>
      <p:sp>
        <p:nvSpPr>
          <p:cNvPr id="354" name="TextBox 192"/>
          <p:cNvSpPr txBox="1">
            <a:spLocks noChangeArrowheads="1"/>
          </p:cNvSpPr>
          <p:nvPr/>
        </p:nvSpPr>
        <p:spPr bwMode="auto">
          <a:xfrm rot="21180233">
            <a:off x="3362829" y="1537130"/>
            <a:ext cx="12618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b="1" dirty="0" smtClean="0">
                <a:solidFill>
                  <a:schemeClr val="tx2"/>
                </a:solidFill>
                <a:latin typeface="微软雅黑" panose="020B0503020204020204" pitchFamily="34" charset="-122"/>
                <a:ea typeface="微软雅黑" panose="020B0503020204020204" pitchFamily="34" charset="-122"/>
              </a:rPr>
              <a:t>普通业务区边界</a:t>
            </a:r>
            <a:endParaRPr lang="en-US" sz="1200" b="1" dirty="0">
              <a:solidFill>
                <a:schemeClr val="tx2"/>
              </a:solidFill>
              <a:latin typeface="微软雅黑" panose="020B0503020204020204" pitchFamily="34" charset="-122"/>
              <a:ea typeface="微软雅黑" panose="020B0503020204020204" pitchFamily="34" charset="-122"/>
            </a:endParaRPr>
          </a:p>
        </p:txBody>
      </p:sp>
      <p:sp>
        <p:nvSpPr>
          <p:cNvPr id="355" name="TextBox 192"/>
          <p:cNvSpPr txBox="1">
            <a:spLocks noChangeArrowheads="1"/>
          </p:cNvSpPr>
          <p:nvPr/>
        </p:nvSpPr>
        <p:spPr bwMode="auto">
          <a:xfrm rot="20953944">
            <a:off x="1997886" y="3404316"/>
            <a:ext cx="12618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b="1" dirty="0" smtClean="0">
                <a:solidFill>
                  <a:schemeClr val="tx2"/>
                </a:solidFill>
                <a:latin typeface="微软雅黑" panose="020B0503020204020204" pitchFamily="34" charset="-122"/>
                <a:ea typeface="微软雅黑" panose="020B0503020204020204" pitchFamily="34" charset="-122"/>
              </a:rPr>
              <a:t>外联前置区边界</a:t>
            </a:r>
            <a:endParaRPr lang="en-US" sz="1200" b="1" dirty="0">
              <a:solidFill>
                <a:schemeClr val="tx2"/>
              </a:solidFill>
              <a:latin typeface="微软雅黑" panose="020B0503020204020204" pitchFamily="34" charset="-122"/>
              <a:ea typeface="微软雅黑" panose="020B0503020204020204" pitchFamily="34" charset="-122"/>
            </a:endParaRPr>
          </a:p>
        </p:txBody>
      </p:sp>
      <p:sp>
        <p:nvSpPr>
          <p:cNvPr id="356" name="TextBox 192"/>
          <p:cNvSpPr txBox="1">
            <a:spLocks noChangeArrowheads="1"/>
          </p:cNvSpPr>
          <p:nvPr/>
        </p:nvSpPr>
        <p:spPr bwMode="auto">
          <a:xfrm rot="20835362">
            <a:off x="5071297" y="2957732"/>
            <a:ext cx="10262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en-US" altLang="zh-CN" sz="1200" b="1" dirty="0" smtClean="0">
                <a:solidFill>
                  <a:schemeClr val="tx2"/>
                </a:solidFill>
                <a:latin typeface="微软雅黑" panose="020B0503020204020204" pitchFamily="34" charset="-122"/>
                <a:ea typeface="微软雅黑" panose="020B0503020204020204" pitchFamily="34" charset="-122"/>
              </a:rPr>
              <a:t>DMZ</a:t>
            </a:r>
            <a:r>
              <a:rPr lang="zh-CN" altLang="en-US" sz="1200" b="1" dirty="0" smtClean="0">
                <a:solidFill>
                  <a:schemeClr val="tx2"/>
                </a:solidFill>
                <a:latin typeface="微软雅黑" panose="020B0503020204020204" pitchFamily="34" charset="-122"/>
                <a:ea typeface="微软雅黑" panose="020B0503020204020204" pitchFamily="34" charset="-122"/>
              </a:rPr>
              <a:t>区边界</a:t>
            </a:r>
            <a:endParaRPr lang="en-US" sz="1200" b="1" dirty="0">
              <a:solidFill>
                <a:schemeClr val="tx2"/>
              </a:solidFill>
              <a:latin typeface="微软雅黑" panose="020B0503020204020204" pitchFamily="34" charset="-122"/>
              <a:ea typeface="微软雅黑" panose="020B0503020204020204" pitchFamily="34" charset="-122"/>
            </a:endParaRPr>
          </a:p>
        </p:txBody>
      </p:sp>
      <p:cxnSp>
        <p:nvCxnSpPr>
          <p:cNvPr id="357" name="直接连接符 356"/>
          <p:cNvCxnSpPr>
            <a:endCxn id="361" idx="3"/>
          </p:cNvCxnSpPr>
          <p:nvPr/>
        </p:nvCxnSpPr>
        <p:spPr bwMode="auto">
          <a:xfrm>
            <a:off x="2915816" y="2565049"/>
            <a:ext cx="1699918" cy="1222761"/>
          </a:xfrm>
          <a:prstGeom prst="line">
            <a:avLst/>
          </a:prstGeom>
          <a:solidFill>
            <a:schemeClr val="accent1"/>
          </a:solidFill>
          <a:ln w="12700" cap="flat" cmpd="sng" algn="ctr">
            <a:solidFill>
              <a:srgbClr val="FF0000"/>
            </a:solidFill>
            <a:prstDash val="solid"/>
            <a:round/>
            <a:headEnd type="none" w="med" len="med"/>
            <a:tailEnd type="none" w="med" len="med"/>
          </a:ln>
          <a:effectLst/>
        </p:spPr>
      </p:cxnSp>
      <p:cxnSp>
        <p:nvCxnSpPr>
          <p:cNvPr id="359" name="直接连接符 358"/>
          <p:cNvCxnSpPr/>
          <p:nvPr/>
        </p:nvCxnSpPr>
        <p:spPr bwMode="auto">
          <a:xfrm>
            <a:off x="2555776" y="3789185"/>
            <a:ext cx="382697" cy="312198"/>
          </a:xfrm>
          <a:prstGeom prst="line">
            <a:avLst/>
          </a:prstGeom>
          <a:solidFill>
            <a:schemeClr val="accent1"/>
          </a:solidFill>
          <a:ln w="12700" cap="flat" cmpd="sng" algn="ctr">
            <a:solidFill>
              <a:srgbClr val="FF0000"/>
            </a:solidFill>
            <a:prstDash val="solid"/>
            <a:round/>
            <a:headEnd type="none" w="med" len="med"/>
            <a:tailEnd type="none" w="med" len="med"/>
          </a:ln>
          <a:effectLst/>
        </p:spPr>
      </p:cxnSp>
      <p:sp>
        <p:nvSpPr>
          <p:cNvPr id="360" name="TextBox 192"/>
          <p:cNvSpPr txBox="1">
            <a:spLocks noChangeArrowheads="1"/>
          </p:cNvSpPr>
          <p:nvPr/>
        </p:nvSpPr>
        <p:spPr bwMode="auto">
          <a:xfrm rot="20839650">
            <a:off x="6013257" y="1868775"/>
            <a:ext cx="646331" cy="281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dirty="0" smtClean="0">
                <a:solidFill>
                  <a:schemeClr val="tx1">
                    <a:lumMod val="50000"/>
                    <a:lumOff val="50000"/>
                  </a:schemeClr>
                </a:solidFill>
                <a:latin typeface="微软雅黑" panose="020B0503020204020204" pitchFamily="34" charset="-122"/>
                <a:ea typeface="微软雅黑" panose="020B0503020204020204" pitchFamily="34" charset="-122"/>
              </a:rPr>
              <a:t>网管区</a:t>
            </a:r>
            <a:endParaRPr lang="en-US" sz="1200" dirty="0">
              <a:solidFill>
                <a:schemeClr val="tx1">
                  <a:lumMod val="50000"/>
                  <a:lumOff val="50000"/>
                </a:schemeClr>
              </a:solidFill>
              <a:latin typeface="微软雅黑" panose="020B0503020204020204" pitchFamily="34" charset="-122"/>
              <a:ea typeface="微软雅黑" panose="020B0503020204020204" pitchFamily="34" charset="-122"/>
            </a:endParaRPr>
          </a:p>
        </p:txBody>
      </p:sp>
      <p:pic>
        <p:nvPicPr>
          <p:cNvPr id="361" name="Picture 7" descr="10"/>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171439" y="3619211"/>
            <a:ext cx="444295" cy="337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62" name="直接连接符 361"/>
          <p:cNvCxnSpPr/>
          <p:nvPr/>
        </p:nvCxnSpPr>
        <p:spPr bwMode="auto">
          <a:xfrm flipH="1">
            <a:off x="973994" y="1916977"/>
            <a:ext cx="1422908" cy="188569"/>
          </a:xfrm>
          <a:prstGeom prst="line">
            <a:avLst/>
          </a:prstGeom>
          <a:solidFill>
            <a:schemeClr val="accent1"/>
          </a:solidFill>
          <a:ln w="57150" cap="flat" cmpd="sng" algn="ctr">
            <a:solidFill>
              <a:schemeClr val="tx1">
                <a:lumMod val="50000"/>
                <a:lumOff val="50000"/>
              </a:schemeClr>
            </a:solidFill>
            <a:prstDash val="solid"/>
            <a:round/>
            <a:headEnd type="none" w="med" len="med"/>
            <a:tailEnd type="none" w="med" len="med"/>
          </a:ln>
          <a:effectLst/>
        </p:spPr>
      </p:cxnSp>
      <p:cxnSp>
        <p:nvCxnSpPr>
          <p:cNvPr id="363" name="直接连接符 362"/>
          <p:cNvCxnSpPr/>
          <p:nvPr/>
        </p:nvCxnSpPr>
        <p:spPr bwMode="auto">
          <a:xfrm flipH="1">
            <a:off x="3347864" y="1700953"/>
            <a:ext cx="1296144" cy="189333"/>
          </a:xfrm>
          <a:prstGeom prst="line">
            <a:avLst/>
          </a:prstGeom>
          <a:solidFill>
            <a:schemeClr val="accent1"/>
          </a:solidFill>
          <a:ln w="57150" cap="flat" cmpd="sng" algn="ctr">
            <a:solidFill>
              <a:schemeClr val="tx1">
                <a:lumMod val="50000"/>
                <a:lumOff val="50000"/>
              </a:schemeClr>
            </a:solidFill>
            <a:prstDash val="solid"/>
            <a:round/>
            <a:headEnd type="none" w="med" len="med"/>
            <a:tailEnd type="none" w="med" len="med"/>
          </a:ln>
          <a:effectLst/>
        </p:spPr>
      </p:cxnSp>
      <p:cxnSp>
        <p:nvCxnSpPr>
          <p:cNvPr id="366" name="直接连接符 365"/>
          <p:cNvCxnSpPr/>
          <p:nvPr/>
        </p:nvCxnSpPr>
        <p:spPr bwMode="auto">
          <a:xfrm flipH="1">
            <a:off x="2139801" y="3578215"/>
            <a:ext cx="1288716" cy="235350"/>
          </a:xfrm>
          <a:prstGeom prst="line">
            <a:avLst/>
          </a:prstGeom>
          <a:solidFill>
            <a:schemeClr val="accent1"/>
          </a:solidFill>
          <a:ln w="57150" cap="flat" cmpd="sng" algn="ctr">
            <a:solidFill>
              <a:schemeClr val="tx1">
                <a:lumMod val="50000"/>
                <a:lumOff val="50000"/>
              </a:schemeClr>
            </a:solidFill>
            <a:prstDash val="solid"/>
            <a:round/>
            <a:headEnd type="none" w="med" len="med"/>
            <a:tailEnd type="none" w="med" len="med"/>
          </a:ln>
          <a:effectLst/>
        </p:spPr>
      </p:cxnSp>
      <p:cxnSp>
        <p:nvCxnSpPr>
          <p:cNvPr id="367" name="直接连接符 366"/>
          <p:cNvCxnSpPr/>
          <p:nvPr/>
        </p:nvCxnSpPr>
        <p:spPr bwMode="auto">
          <a:xfrm flipH="1">
            <a:off x="5052377" y="3084176"/>
            <a:ext cx="1288716" cy="235350"/>
          </a:xfrm>
          <a:prstGeom prst="line">
            <a:avLst/>
          </a:prstGeom>
          <a:solidFill>
            <a:schemeClr val="accent1"/>
          </a:solidFill>
          <a:ln w="57150" cap="flat" cmpd="sng" algn="ctr">
            <a:solidFill>
              <a:schemeClr val="tx1">
                <a:lumMod val="50000"/>
                <a:lumOff val="50000"/>
              </a:schemeClr>
            </a:solidFill>
            <a:prstDash val="solid"/>
            <a:round/>
            <a:headEnd type="none" w="med" len="med"/>
            <a:tailEnd type="none" w="med" len="med"/>
          </a:ln>
          <a:effectLst/>
        </p:spPr>
      </p:cxnSp>
      <p:pic>
        <p:nvPicPr>
          <p:cNvPr id="368" name="Picture 379" descr="NIP总图标透明"/>
          <p:cNvPicPr>
            <a:picLocks noChangeAspect="1" noChangeArrowheads="1"/>
          </p:cNvPicPr>
          <p:nvPr/>
        </p:nvPicPr>
        <p:blipFill>
          <a:blip r:embed="rId3" cstate="print"/>
          <a:srcRect/>
          <a:stretch>
            <a:fillRect/>
          </a:stretch>
        </p:blipFill>
        <p:spPr bwMode="auto">
          <a:xfrm>
            <a:off x="1331640" y="2349025"/>
            <a:ext cx="560849" cy="248328"/>
          </a:xfrm>
          <a:prstGeom prst="rect">
            <a:avLst/>
          </a:prstGeom>
          <a:noFill/>
          <a:ln w="9525">
            <a:noFill/>
            <a:miter lim="800000"/>
            <a:headEnd/>
            <a:tailEnd/>
          </a:ln>
        </p:spPr>
      </p:pic>
      <p:pic>
        <p:nvPicPr>
          <p:cNvPr id="369" name="Picture 379" descr="NIP总图标透明"/>
          <p:cNvPicPr>
            <a:picLocks noChangeAspect="1" noChangeArrowheads="1"/>
          </p:cNvPicPr>
          <p:nvPr/>
        </p:nvPicPr>
        <p:blipFill>
          <a:blip r:embed="rId3" cstate="print"/>
          <a:srcRect/>
          <a:stretch>
            <a:fillRect/>
          </a:stretch>
        </p:blipFill>
        <p:spPr bwMode="auto">
          <a:xfrm>
            <a:off x="1691680" y="2133001"/>
            <a:ext cx="560849" cy="248328"/>
          </a:xfrm>
          <a:prstGeom prst="rect">
            <a:avLst/>
          </a:prstGeom>
          <a:noFill/>
          <a:ln w="9525">
            <a:noFill/>
            <a:miter lim="800000"/>
            <a:headEnd/>
            <a:tailEnd/>
          </a:ln>
        </p:spPr>
      </p:pic>
      <p:pic>
        <p:nvPicPr>
          <p:cNvPr id="370" name="Picture 1430" descr="图片26"/>
          <p:cNvPicPr>
            <a:picLocks noChangeAspect="1" noChangeArrowheads="1"/>
          </p:cNvPicPr>
          <p:nvPr/>
        </p:nvPicPr>
        <p:blipFill>
          <a:blip r:embed="rId4" cstate="print"/>
          <a:srcRect/>
          <a:stretch>
            <a:fillRect/>
          </a:stretch>
        </p:blipFill>
        <p:spPr bwMode="auto">
          <a:xfrm>
            <a:off x="2699792" y="2349026"/>
            <a:ext cx="360040" cy="377734"/>
          </a:xfrm>
          <a:prstGeom prst="rect">
            <a:avLst/>
          </a:prstGeom>
          <a:noFill/>
        </p:spPr>
      </p:pic>
      <p:cxnSp>
        <p:nvCxnSpPr>
          <p:cNvPr id="371" name="直接连接符 370"/>
          <p:cNvCxnSpPr/>
          <p:nvPr/>
        </p:nvCxnSpPr>
        <p:spPr bwMode="auto">
          <a:xfrm>
            <a:off x="5868144" y="3141113"/>
            <a:ext cx="432048" cy="360040"/>
          </a:xfrm>
          <a:prstGeom prst="line">
            <a:avLst/>
          </a:prstGeom>
          <a:solidFill>
            <a:schemeClr val="accent1"/>
          </a:solidFill>
          <a:ln w="12700" cap="flat" cmpd="sng" algn="ctr">
            <a:solidFill>
              <a:srgbClr val="FF0000"/>
            </a:solidFill>
            <a:prstDash val="solid"/>
            <a:round/>
            <a:headEnd type="none" w="med" len="med"/>
            <a:tailEnd type="none" w="med" len="med"/>
          </a:ln>
          <a:effectLst/>
        </p:spPr>
      </p:cxnSp>
      <p:pic>
        <p:nvPicPr>
          <p:cNvPr id="372" name="Picture 1430" descr="图片26"/>
          <p:cNvPicPr>
            <a:picLocks noChangeAspect="1" noChangeArrowheads="1"/>
          </p:cNvPicPr>
          <p:nvPr/>
        </p:nvPicPr>
        <p:blipFill>
          <a:blip r:embed="rId4" cstate="print"/>
          <a:srcRect/>
          <a:stretch>
            <a:fillRect/>
          </a:stretch>
        </p:blipFill>
        <p:spPr bwMode="auto">
          <a:xfrm>
            <a:off x="2987824" y="2060993"/>
            <a:ext cx="360040" cy="377734"/>
          </a:xfrm>
          <a:prstGeom prst="rect">
            <a:avLst/>
          </a:prstGeom>
          <a:noFill/>
        </p:spPr>
      </p:pic>
      <p:pic>
        <p:nvPicPr>
          <p:cNvPr id="373" name="Picture 456" descr="图片147"/>
          <p:cNvPicPr>
            <a:picLocks noChangeAspect="1" noChangeArrowheads="1"/>
          </p:cNvPicPr>
          <p:nvPr/>
        </p:nvPicPr>
        <p:blipFill>
          <a:blip r:embed="rId5" cstate="print"/>
          <a:srcRect/>
          <a:stretch>
            <a:fillRect/>
          </a:stretch>
        </p:blipFill>
        <p:spPr bwMode="auto">
          <a:xfrm>
            <a:off x="1259632" y="1124889"/>
            <a:ext cx="360040" cy="360040"/>
          </a:xfrm>
          <a:prstGeom prst="rect">
            <a:avLst/>
          </a:prstGeom>
          <a:noFill/>
        </p:spPr>
      </p:pic>
      <p:pic>
        <p:nvPicPr>
          <p:cNvPr id="374" name="Picture 456" descr="图片147"/>
          <p:cNvPicPr>
            <a:picLocks noChangeAspect="1" noChangeArrowheads="1"/>
          </p:cNvPicPr>
          <p:nvPr/>
        </p:nvPicPr>
        <p:blipFill>
          <a:blip r:embed="rId5" cstate="print"/>
          <a:srcRect/>
          <a:stretch>
            <a:fillRect/>
          </a:stretch>
        </p:blipFill>
        <p:spPr bwMode="auto">
          <a:xfrm>
            <a:off x="3563888" y="908865"/>
            <a:ext cx="360040" cy="360040"/>
          </a:xfrm>
          <a:prstGeom prst="rect">
            <a:avLst/>
          </a:prstGeom>
          <a:noFill/>
        </p:spPr>
      </p:pic>
      <p:pic>
        <p:nvPicPr>
          <p:cNvPr id="375" name="Picture 794" descr="图片580"/>
          <p:cNvPicPr>
            <a:picLocks noChangeAspect="1" noChangeArrowheads="1"/>
          </p:cNvPicPr>
          <p:nvPr/>
        </p:nvPicPr>
        <p:blipFill>
          <a:blip r:embed="rId6" cstate="print"/>
          <a:srcRect/>
          <a:stretch>
            <a:fillRect/>
          </a:stretch>
        </p:blipFill>
        <p:spPr bwMode="auto">
          <a:xfrm>
            <a:off x="5580112" y="1340913"/>
            <a:ext cx="1239868" cy="648072"/>
          </a:xfrm>
          <a:prstGeom prst="rect">
            <a:avLst/>
          </a:prstGeom>
          <a:noFill/>
        </p:spPr>
      </p:pic>
      <p:sp>
        <p:nvSpPr>
          <p:cNvPr id="379" name="圆角矩形 378"/>
          <p:cNvSpPr/>
          <p:nvPr/>
        </p:nvSpPr>
        <p:spPr bwMode="auto">
          <a:xfrm>
            <a:off x="5220072" y="1052881"/>
            <a:ext cx="1944216" cy="288032"/>
          </a:xfrm>
          <a:prstGeom prst="roundRect">
            <a:avLst/>
          </a:prstGeom>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0">
            <a:scrgbClr r="0" g="0" b="0"/>
          </a:lnRef>
          <a:fillRef idx="1002">
            <a:schemeClr val="dk2"/>
          </a:fillRef>
          <a:effectRef idx="0">
            <a:scrgbClr r="0" g="0" b="0"/>
          </a:effectRef>
          <a:fontRef idx="major"/>
        </p:style>
        <p:txBody>
          <a:bodyPr vert="horz" wrap="square" lIns="91440" tIns="45720" rIns="91440" bIns="45720" numCol="1" rtlCol="0" anchor="t" anchorCtr="0" compatLnSpc="1"/>
          <a:lstStyle/>
          <a:p>
            <a:pPr lvl="0">
              <a:buClr>
                <a:srgbClr val="000000">
                  <a:lumMod val="50000"/>
                  <a:lumOff val="50000"/>
                </a:srgbClr>
              </a:buClr>
              <a:buSzPct val="60000"/>
              <a:defRPr/>
            </a:pPr>
            <a:r>
              <a:rPr lang="en-US" altLang="zh-CN" sz="1200" b="1" dirty="0" smtClean="0">
                <a:solidFill>
                  <a:schemeClr val="bg1"/>
                </a:solidFill>
                <a:latin typeface="微软雅黑" panose="020B0503020204020204" pitchFamily="34" charset="-122"/>
                <a:ea typeface="微软雅黑" panose="020B0503020204020204" pitchFamily="34" charset="-122"/>
                <a:cs typeface="华文细黑"/>
              </a:rPr>
              <a:t>Controller</a:t>
            </a:r>
            <a:endParaRPr lang="en-US" altLang="zh-CN" sz="1200" b="1" dirty="0" smtClean="0">
              <a:solidFill>
                <a:schemeClr val="bg1"/>
              </a:solidFill>
              <a:latin typeface="微软雅黑" panose="020B0503020204020204" pitchFamily="34" charset="-122"/>
              <a:ea typeface="微软雅黑" panose="020B0503020204020204" pitchFamily="34" charset="-122"/>
              <a:cs typeface="华文细黑"/>
            </a:endParaRPr>
          </a:p>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pic>
        <p:nvPicPr>
          <p:cNvPr id="380" name="Picture 142"/>
          <p:cNvPicPr>
            <a:picLocks noChangeAspect="1" noChangeArrowheads="1"/>
          </p:cNvPicPr>
          <p:nvPr/>
        </p:nvPicPr>
        <p:blipFill>
          <a:blip r:embed="rId7" cstate="print"/>
          <a:srcRect/>
          <a:stretch>
            <a:fillRect/>
          </a:stretch>
        </p:blipFill>
        <p:spPr bwMode="auto">
          <a:xfrm>
            <a:off x="2987824" y="1052881"/>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384" name="Picture 142"/>
          <p:cNvPicPr>
            <a:picLocks noChangeAspect="1" noChangeArrowheads="1"/>
          </p:cNvPicPr>
          <p:nvPr/>
        </p:nvPicPr>
        <p:blipFill>
          <a:blip r:embed="rId7" cstate="print"/>
          <a:srcRect/>
          <a:stretch>
            <a:fillRect/>
          </a:stretch>
        </p:blipFill>
        <p:spPr bwMode="auto">
          <a:xfrm>
            <a:off x="1691680" y="2997097"/>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385" name="Picture 142"/>
          <p:cNvPicPr>
            <a:picLocks noChangeAspect="1" noChangeArrowheads="1"/>
          </p:cNvPicPr>
          <p:nvPr/>
        </p:nvPicPr>
        <p:blipFill>
          <a:blip r:embed="rId7" cstate="print"/>
          <a:srcRect/>
          <a:stretch>
            <a:fillRect/>
          </a:stretch>
        </p:blipFill>
        <p:spPr bwMode="auto">
          <a:xfrm>
            <a:off x="1979712" y="2997097"/>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386" name="Picture 142"/>
          <p:cNvPicPr>
            <a:picLocks noChangeAspect="1" noChangeArrowheads="1"/>
          </p:cNvPicPr>
          <p:nvPr/>
        </p:nvPicPr>
        <p:blipFill>
          <a:blip r:embed="rId7" cstate="print"/>
          <a:srcRect/>
          <a:stretch>
            <a:fillRect/>
          </a:stretch>
        </p:blipFill>
        <p:spPr bwMode="auto">
          <a:xfrm>
            <a:off x="2267744" y="2997097"/>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387" name="Picture 142"/>
          <p:cNvPicPr>
            <a:picLocks noChangeAspect="1" noChangeArrowheads="1"/>
          </p:cNvPicPr>
          <p:nvPr/>
        </p:nvPicPr>
        <p:blipFill>
          <a:blip r:embed="rId7" cstate="print"/>
          <a:srcRect/>
          <a:stretch>
            <a:fillRect/>
          </a:stretch>
        </p:blipFill>
        <p:spPr bwMode="auto">
          <a:xfrm>
            <a:off x="7626063" y="3149081"/>
            <a:ext cx="309758" cy="216024"/>
          </a:xfrm>
          <a:prstGeom prst="rect">
            <a:avLst/>
          </a:prstGeom>
          <a:solidFill>
            <a:srgbClr val="FFFF00"/>
          </a:solidFill>
          <a:ln w="12700" cap="rnd">
            <a:noFill/>
            <a:prstDash val="sysDot"/>
            <a:miter lim="800000"/>
            <a:headEnd/>
            <a:tailEnd/>
          </a:ln>
          <a:effectLst>
            <a:outerShdw dist="35921" dir="2700000" algn="ctr" rotWithShape="0">
              <a:schemeClr val="bg2"/>
            </a:outerShdw>
          </a:effectLst>
        </p:spPr>
      </p:pic>
      <p:pic>
        <p:nvPicPr>
          <p:cNvPr id="388" name="Picture 142"/>
          <p:cNvPicPr>
            <a:picLocks noChangeAspect="1" noChangeArrowheads="1"/>
          </p:cNvPicPr>
          <p:nvPr/>
        </p:nvPicPr>
        <p:blipFill>
          <a:blip r:embed="rId7" cstate="print"/>
          <a:srcRect/>
          <a:stretch>
            <a:fillRect/>
          </a:stretch>
        </p:blipFill>
        <p:spPr bwMode="auto">
          <a:xfrm>
            <a:off x="5076056" y="2421033"/>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389" name="Picture 142"/>
          <p:cNvPicPr>
            <a:picLocks noChangeAspect="1" noChangeArrowheads="1"/>
          </p:cNvPicPr>
          <p:nvPr/>
        </p:nvPicPr>
        <p:blipFill>
          <a:blip r:embed="rId7" cstate="print"/>
          <a:srcRect/>
          <a:stretch>
            <a:fillRect/>
          </a:stretch>
        </p:blipFill>
        <p:spPr bwMode="auto">
          <a:xfrm>
            <a:off x="4788024" y="2421033"/>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390" name="Picture 142"/>
          <p:cNvPicPr>
            <a:picLocks noChangeAspect="1" noChangeArrowheads="1"/>
          </p:cNvPicPr>
          <p:nvPr/>
        </p:nvPicPr>
        <p:blipFill>
          <a:blip r:embed="rId7" cstate="print"/>
          <a:srcRect/>
          <a:stretch>
            <a:fillRect/>
          </a:stretch>
        </p:blipFill>
        <p:spPr bwMode="auto">
          <a:xfrm>
            <a:off x="4427984" y="2421033"/>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391" name="Picture 142"/>
          <p:cNvPicPr>
            <a:picLocks noChangeAspect="1" noChangeArrowheads="1"/>
          </p:cNvPicPr>
          <p:nvPr/>
        </p:nvPicPr>
        <p:blipFill>
          <a:blip r:embed="rId7" cstate="print"/>
          <a:srcRect/>
          <a:stretch>
            <a:fillRect/>
          </a:stretch>
        </p:blipFill>
        <p:spPr bwMode="auto">
          <a:xfrm>
            <a:off x="3563888" y="1052881"/>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392" name="Picture 142"/>
          <p:cNvPicPr>
            <a:picLocks noChangeAspect="1" noChangeArrowheads="1"/>
          </p:cNvPicPr>
          <p:nvPr/>
        </p:nvPicPr>
        <p:blipFill>
          <a:blip r:embed="rId7" cstate="print"/>
          <a:srcRect/>
          <a:stretch>
            <a:fillRect/>
          </a:stretch>
        </p:blipFill>
        <p:spPr bwMode="auto">
          <a:xfrm>
            <a:off x="3275856" y="1052881"/>
            <a:ext cx="283779" cy="197906"/>
          </a:xfrm>
          <a:prstGeom prst="rect">
            <a:avLst/>
          </a:prstGeom>
          <a:noFill/>
          <a:ln w="12700" cap="rnd">
            <a:noFill/>
            <a:prstDash val="sysDot"/>
            <a:miter lim="800000"/>
            <a:headEnd/>
            <a:tailEnd/>
          </a:ln>
          <a:effectLst>
            <a:outerShdw dist="35921" dir="2700000" algn="ctr" rotWithShape="0">
              <a:schemeClr val="bg2"/>
            </a:outerShdw>
          </a:effectLst>
        </p:spPr>
      </p:pic>
      <p:grpSp>
        <p:nvGrpSpPr>
          <p:cNvPr id="11" name="组合 216"/>
          <p:cNvGrpSpPr/>
          <p:nvPr/>
        </p:nvGrpSpPr>
        <p:grpSpPr>
          <a:xfrm>
            <a:off x="7289800" y="3589630"/>
            <a:ext cx="1777847" cy="995073"/>
            <a:chOff x="-37643" y="2931791"/>
            <a:chExt cx="1529494" cy="703332"/>
          </a:xfrm>
        </p:grpSpPr>
        <p:pic>
          <p:nvPicPr>
            <p:cNvPr id="394" name="Picture 28" descr="C:\Users\dh\Desktop\32222\5\未标题-8.png"/>
            <p:cNvPicPr>
              <a:picLocks noChangeAspect="1" noChangeArrowheads="1"/>
            </p:cNvPicPr>
            <p:nvPr/>
          </p:nvPicPr>
          <p:blipFill>
            <a:blip r:embed="rId8" cstate="print"/>
            <a:srcRect/>
            <a:stretch>
              <a:fillRect/>
            </a:stretch>
          </p:blipFill>
          <p:spPr bwMode="auto">
            <a:xfrm>
              <a:off x="1589" y="2931791"/>
              <a:ext cx="1490262" cy="703332"/>
            </a:xfrm>
            <a:prstGeom prst="rect">
              <a:avLst/>
            </a:prstGeom>
            <a:noFill/>
            <a:ln w="9525">
              <a:noFill/>
              <a:miter lim="800000"/>
              <a:headEnd/>
              <a:tailEnd/>
            </a:ln>
          </p:spPr>
        </p:pic>
        <p:sp>
          <p:nvSpPr>
            <p:cNvPr id="395" name="矩形 28"/>
            <p:cNvSpPr>
              <a:spLocks noChangeArrowheads="1"/>
            </p:cNvSpPr>
            <p:nvPr/>
          </p:nvSpPr>
          <p:spPr bwMode="auto">
            <a:xfrm>
              <a:off x="-37643" y="3130448"/>
              <a:ext cx="1513085" cy="456835"/>
            </a:xfrm>
            <a:prstGeom prst="rect">
              <a:avLst/>
            </a:prstGeom>
            <a:noFill/>
            <a:ln w="9525">
              <a:noFill/>
              <a:miter lim="800000"/>
            </a:ln>
          </p:spPr>
          <p:txBody>
            <a:bodyPr wrap="square">
              <a:spAutoFit/>
            </a:bodyPr>
            <a:lstStyle/>
            <a:p>
              <a:pPr eaLnBrk="0" hangingPunct="0">
                <a:lnSpc>
                  <a:spcPct val="120000"/>
                </a:lnSpc>
              </a:pPr>
              <a:r>
                <a:rPr lang="en-US" altLang="zh-CN" sz="1000" b="1" dirty="0" smtClean="0">
                  <a:latin typeface="微软雅黑" panose="020B0503020204020204" pitchFamily="34" charset="-122"/>
                  <a:ea typeface="微软雅黑" panose="020B0503020204020204" pitchFamily="34" charset="-122"/>
                </a:rPr>
                <a:t>    </a:t>
              </a:r>
              <a:r>
                <a:rPr lang="zh-CN" altLang="zh-CN" sz="1000" b="1" dirty="0" smtClean="0">
                  <a:latin typeface="微软雅黑" panose="020B0503020204020204" pitchFamily="34" charset="-122"/>
                  <a:ea typeface="微软雅黑" panose="020B0503020204020204" pitchFamily="34" charset="-122"/>
                </a:rPr>
                <a:t>某机构的办公网，</a:t>
              </a:r>
              <a:r>
                <a:rPr lang="zh-CN" altLang="en-US" sz="1000" b="1" dirty="0" smtClean="0">
                  <a:latin typeface="微软雅黑" panose="020B0503020204020204" pitchFamily="34" charset="-122"/>
                  <a:ea typeface="微软雅黑" panose="020B0503020204020204" pitchFamily="34" charset="-122"/>
                </a:rPr>
                <a:t>黑客通过互联网对企业对外服务系统进行</a:t>
              </a:r>
              <a:r>
                <a:rPr lang="en-US" altLang="zh-CN" sz="1000" b="1" dirty="0" err="1" smtClean="0">
                  <a:latin typeface="微软雅黑" panose="020B0503020204020204" pitchFamily="34" charset="-122"/>
                  <a:ea typeface="微软雅黑" panose="020B0503020204020204" pitchFamily="34" charset="-122"/>
                </a:rPr>
                <a:t>DDoS</a:t>
              </a:r>
              <a:r>
                <a:rPr lang="zh-CN" altLang="en-US" sz="1000" b="1" dirty="0" smtClean="0">
                  <a:latin typeface="微软雅黑" panose="020B0503020204020204" pitchFamily="34" charset="-122"/>
                  <a:ea typeface="微软雅黑" panose="020B0503020204020204" pitchFamily="34" charset="-122"/>
                </a:rPr>
                <a:t>攻击</a:t>
              </a:r>
              <a:endParaRPr lang="zh-CN" altLang="en-US" sz="1000" dirty="0">
                <a:latin typeface="微软雅黑" panose="020B0503020204020204" pitchFamily="34" charset="-122"/>
                <a:ea typeface="微软雅黑" panose="020B0503020204020204" pitchFamily="34" charset="-122"/>
              </a:endParaRPr>
            </a:p>
          </p:txBody>
        </p:sp>
        <p:sp>
          <p:nvSpPr>
            <p:cNvPr id="396" name="矩形 37"/>
            <p:cNvSpPr>
              <a:spLocks noChangeArrowheads="1"/>
            </p:cNvSpPr>
            <p:nvPr/>
          </p:nvSpPr>
          <p:spPr bwMode="auto">
            <a:xfrm>
              <a:off x="251520" y="2977064"/>
              <a:ext cx="963485" cy="174033"/>
            </a:xfrm>
            <a:prstGeom prst="rect">
              <a:avLst/>
            </a:prstGeom>
            <a:noFill/>
            <a:ln w="9525">
              <a:noFill/>
              <a:miter lim="800000"/>
            </a:ln>
          </p:spPr>
          <p:txBody>
            <a:bodyPr wrap="square">
              <a:spAutoFit/>
            </a:bodyPr>
            <a:lstStyle/>
            <a:p>
              <a:pPr algn="ctr" eaLnBrk="0" hangingPunct="0"/>
              <a:r>
                <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rPr>
                <a:t>Process 01</a:t>
              </a:r>
              <a:endParaRPr lang="zh-CN" altLang="en-US" sz="1000" dirty="0">
                <a:latin typeface="微软雅黑" panose="020B0503020204020204" pitchFamily="34" charset="-122"/>
                <a:ea typeface="微软雅黑" panose="020B0503020204020204" pitchFamily="34" charset="-122"/>
                <a:cs typeface="Arial" panose="020B0604020202020204" pitchFamily="34" charset="0"/>
              </a:endParaRPr>
            </a:p>
          </p:txBody>
        </p:sp>
      </p:grpSp>
      <p:grpSp>
        <p:nvGrpSpPr>
          <p:cNvPr id="12" name="组合 217"/>
          <p:cNvGrpSpPr/>
          <p:nvPr/>
        </p:nvGrpSpPr>
        <p:grpSpPr>
          <a:xfrm>
            <a:off x="241299" y="2901380"/>
            <a:ext cx="1816101" cy="1643042"/>
            <a:chOff x="3754444" y="2023554"/>
            <a:chExt cx="2678728" cy="2050172"/>
          </a:xfrm>
        </p:grpSpPr>
        <p:pic>
          <p:nvPicPr>
            <p:cNvPr id="398" name="Picture 25" descr="C:\Users\dh\Desktop\32222\5\未标题-5.png"/>
            <p:cNvPicPr>
              <a:picLocks noChangeAspect="1" noChangeArrowheads="1"/>
            </p:cNvPicPr>
            <p:nvPr/>
          </p:nvPicPr>
          <p:blipFill>
            <a:blip r:embed="rId9" cstate="print"/>
            <a:srcRect/>
            <a:stretch>
              <a:fillRect/>
            </a:stretch>
          </p:blipFill>
          <p:spPr bwMode="auto">
            <a:xfrm>
              <a:off x="3798313" y="2023554"/>
              <a:ext cx="2634859" cy="1963751"/>
            </a:xfrm>
            <a:prstGeom prst="rect">
              <a:avLst/>
            </a:prstGeom>
            <a:noFill/>
            <a:ln w="9525">
              <a:noFill/>
              <a:miter lim="800000"/>
              <a:headEnd/>
              <a:tailEnd/>
            </a:ln>
          </p:spPr>
        </p:pic>
        <p:sp>
          <p:nvSpPr>
            <p:cNvPr id="399" name="矩形 36"/>
            <p:cNvSpPr>
              <a:spLocks noChangeArrowheads="1"/>
            </p:cNvSpPr>
            <p:nvPr/>
          </p:nvSpPr>
          <p:spPr bwMode="auto">
            <a:xfrm>
              <a:off x="3754444" y="2575967"/>
              <a:ext cx="2659993" cy="1497759"/>
            </a:xfrm>
            <a:prstGeom prst="rect">
              <a:avLst/>
            </a:prstGeom>
            <a:noFill/>
            <a:ln w="9525">
              <a:noFill/>
              <a:miter lim="800000"/>
            </a:ln>
          </p:spPr>
          <p:txBody>
            <a:bodyPr wrap="square">
              <a:spAutoFit/>
            </a:bodyPr>
            <a:lstStyle/>
            <a:p>
              <a:pPr eaLnBrk="0" hangingPunct="0">
                <a:lnSpc>
                  <a:spcPct val="120000"/>
                </a:lnSpc>
              </a:pPr>
              <a:r>
                <a:rPr lang="en-US" altLang="zh-CN" sz="1000" b="1" dirty="0" err="1" smtClean="0">
                  <a:latin typeface="微软雅黑" panose="020B0503020204020204" pitchFamily="34" charset="-122"/>
                  <a:ea typeface="微软雅黑" panose="020B0503020204020204" pitchFamily="34" charset="-122"/>
                </a:rPr>
                <a:t>DDoS</a:t>
              </a:r>
              <a:r>
                <a:rPr lang="zh-CN" altLang="en-US" sz="1000" b="1" dirty="0" smtClean="0">
                  <a:latin typeface="微软雅黑" panose="020B0503020204020204" pitchFamily="34" charset="-122"/>
                  <a:ea typeface="微软雅黑" panose="020B0503020204020204" pitchFamily="34" charset="-122"/>
                </a:rPr>
                <a:t>攻击</a:t>
              </a:r>
              <a:r>
                <a:rPr lang="zh-CN" altLang="zh-CN" sz="1000" b="1" dirty="0" smtClean="0">
                  <a:latin typeface="微软雅黑" panose="020B0503020204020204" pitchFamily="34" charset="-122"/>
                  <a:ea typeface="微软雅黑" panose="020B0503020204020204" pitchFamily="34" charset="-122"/>
                </a:rPr>
                <a:t>过程中产生的</a:t>
              </a:r>
              <a:r>
                <a:rPr lang="zh-CN" altLang="en-US" sz="1000" b="1" dirty="0" smtClean="0">
                  <a:latin typeface="微软雅黑" panose="020B0503020204020204" pitchFamily="34" charset="-122"/>
                  <a:ea typeface="微软雅黑" panose="020B0503020204020204" pitchFamily="34" charset="-122"/>
                </a:rPr>
                <a:t>攻击报文</a:t>
              </a:r>
              <a:r>
                <a:rPr lang="zh-CN" altLang="zh-CN" sz="1000" b="1" dirty="0" smtClean="0">
                  <a:latin typeface="微软雅黑" panose="020B0503020204020204" pitchFamily="34" charset="-122"/>
                  <a:ea typeface="微软雅黑" panose="020B0503020204020204" pitchFamily="34" charset="-122"/>
                </a:rPr>
                <a:t>导致</a:t>
              </a:r>
              <a:r>
                <a:rPr lang="en-US" altLang="zh-CN" sz="1000" b="1" dirty="0" smtClean="0">
                  <a:latin typeface="微软雅黑" panose="020B0503020204020204" pitchFamily="34" charset="-122"/>
                  <a:ea typeface="微软雅黑" panose="020B0503020204020204" pitchFamily="34" charset="-122"/>
                </a:rPr>
                <a:t>DMZ</a:t>
              </a:r>
              <a:r>
                <a:rPr lang="zh-CN" altLang="en-US" sz="1000" b="1" dirty="0" smtClean="0">
                  <a:latin typeface="微软雅黑" panose="020B0503020204020204" pitchFamily="34" charset="-122"/>
                  <a:ea typeface="微软雅黑" panose="020B0503020204020204" pitchFamily="34" charset="-122"/>
                </a:rPr>
                <a:t>区、外联前置服务区服务器资源耗尽</a:t>
              </a:r>
              <a:r>
                <a:rPr lang="zh-CN" altLang="zh-CN" sz="1000" b="1" dirty="0" smtClean="0">
                  <a:latin typeface="微软雅黑" panose="020B0503020204020204" pitchFamily="34" charset="-122"/>
                  <a:ea typeface="微软雅黑" panose="020B0503020204020204" pitchFamily="34" charset="-122"/>
                </a:rPr>
                <a:t>，</a:t>
              </a:r>
              <a:r>
                <a:rPr lang="zh-CN" altLang="en-US" sz="1000" b="1" dirty="0" smtClean="0">
                  <a:latin typeface="微软雅黑" panose="020B0503020204020204" pitchFamily="34" charset="-122"/>
                  <a:ea typeface="微软雅黑" panose="020B0503020204020204" pitchFamily="34" charset="-122"/>
                </a:rPr>
                <a:t>可能威胁到业务系统，</a:t>
              </a:r>
              <a:r>
                <a:rPr lang="zh-CN" altLang="zh-CN" sz="1000" b="1" dirty="0" smtClean="0">
                  <a:latin typeface="微软雅黑" panose="020B0503020204020204" pitchFamily="34" charset="-122"/>
                  <a:ea typeface="微软雅黑" panose="020B0503020204020204" pitchFamily="34" charset="-122"/>
                </a:rPr>
                <a:t>对机构办公网的可用性造成严重影响。</a:t>
              </a:r>
              <a:endParaRPr lang="zh-CN" altLang="en-US" sz="1000" dirty="0">
                <a:latin typeface="微软雅黑" panose="020B0503020204020204" pitchFamily="34" charset="-122"/>
                <a:ea typeface="微软雅黑" panose="020B0503020204020204" pitchFamily="34" charset="-122"/>
              </a:endParaRPr>
            </a:p>
          </p:txBody>
        </p:sp>
        <p:sp>
          <p:nvSpPr>
            <p:cNvPr id="400" name="矩形 37"/>
            <p:cNvSpPr>
              <a:spLocks noChangeArrowheads="1"/>
            </p:cNvSpPr>
            <p:nvPr/>
          </p:nvSpPr>
          <p:spPr bwMode="auto">
            <a:xfrm>
              <a:off x="3937048" y="2236861"/>
              <a:ext cx="1643063" cy="307232"/>
            </a:xfrm>
            <a:prstGeom prst="rect">
              <a:avLst/>
            </a:prstGeom>
            <a:noFill/>
            <a:ln w="9525">
              <a:noFill/>
              <a:miter lim="800000"/>
            </a:ln>
          </p:spPr>
          <p:txBody>
            <a:bodyPr>
              <a:spAutoFit/>
            </a:bodyPr>
            <a:lstStyle/>
            <a:p>
              <a:pPr algn="ctr" eaLnBrk="0" hangingPunct="0"/>
              <a:r>
                <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rPr>
                <a:t>Process 02</a:t>
              </a:r>
              <a:endParaRPr lang="zh-CN" altLang="en-US" sz="1000" dirty="0">
                <a:latin typeface="微软雅黑" panose="020B0503020204020204" pitchFamily="34" charset="-122"/>
                <a:ea typeface="微软雅黑" panose="020B0503020204020204" pitchFamily="34" charset="-122"/>
                <a:cs typeface="Arial" panose="020B0604020202020204" pitchFamily="34" charset="0"/>
              </a:endParaRPr>
            </a:p>
          </p:txBody>
        </p:sp>
      </p:grpSp>
      <p:grpSp>
        <p:nvGrpSpPr>
          <p:cNvPr id="13" name="组合 222"/>
          <p:cNvGrpSpPr/>
          <p:nvPr/>
        </p:nvGrpSpPr>
        <p:grpSpPr>
          <a:xfrm>
            <a:off x="4686300" y="3234939"/>
            <a:ext cx="1959578" cy="1842238"/>
            <a:chOff x="8975335" y="1368067"/>
            <a:chExt cx="2494545" cy="2151361"/>
          </a:xfrm>
        </p:grpSpPr>
        <p:pic>
          <p:nvPicPr>
            <p:cNvPr id="402" name="Picture 27" descr="C:\Users\dh\Desktop\32222\5\未标题-7.png"/>
            <p:cNvPicPr>
              <a:picLocks noChangeAspect="1" noChangeArrowheads="1"/>
            </p:cNvPicPr>
            <p:nvPr/>
          </p:nvPicPr>
          <p:blipFill>
            <a:blip r:embed="rId10" cstate="print"/>
            <a:srcRect/>
            <a:stretch>
              <a:fillRect/>
            </a:stretch>
          </p:blipFill>
          <p:spPr bwMode="auto">
            <a:xfrm>
              <a:off x="9007668" y="1368067"/>
              <a:ext cx="2462212" cy="2044135"/>
            </a:xfrm>
            <a:prstGeom prst="rect">
              <a:avLst/>
            </a:prstGeom>
            <a:noFill/>
            <a:ln w="9525">
              <a:noFill/>
              <a:miter lim="800000"/>
              <a:headEnd/>
              <a:tailEnd/>
            </a:ln>
          </p:spPr>
        </p:pic>
        <p:sp>
          <p:nvSpPr>
            <p:cNvPr id="403" name="矩形 37"/>
            <p:cNvSpPr>
              <a:spLocks noChangeArrowheads="1"/>
            </p:cNvSpPr>
            <p:nvPr/>
          </p:nvSpPr>
          <p:spPr bwMode="auto">
            <a:xfrm>
              <a:off x="9418864" y="1605124"/>
              <a:ext cx="1643064" cy="287536"/>
            </a:xfrm>
            <a:prstGeom prst="rect">
              <a:avLst/>
            </a:prstGeom>
            <a:noFill/>
            <a:ln w="9525">
              <a:noFill/>
              <a:miter lim="800000"/>
            </a:ln>
          </p:spPr>
          <p:txBody>
            <a:bodyPr>
              <a:spAutoFit/>
            </a:bodyPr>
            <a:lstStyle/>
            <a:p>
              <a:pPr algn="ctr" eaLnBrk="0" hangingPunct="0"/>
              <a:r>
                <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rPr>
                <a:t>Process 03</a:t>
              </a:r>
              <a:endPar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endParaRPr>
            </a:p>
          </p:txBody>
        </p:sp>
        <p:sp>
          <p:nvSpPr>
            <p:cNvPr id="404" name="矩形 36"/>
            <p:cNvSpPr>
              <a:spLocks noChangeArrowheads="1"/>
            </p:cNvSpPr>
            <p:nvPr/>
          </p:nvSpPr>
          <p:spPr bwMode="auto">
            <a:xfrm>
              <a:off x="8975335" y="1902034"/>
              <a:ext cx="2398469" cy="1617394"/>
            </a:xfrm>
            <a:prstGeom prst="rect">
              <a:avLst/>
            </a:prstGeom>
            <a:noFill/>
            <a:ln w="9525">
              <a:noFill/>
              <a:miter lim="800000"/>
            </a:ln>
          </p:spPr>
          <p:txBody>
            <a:bodyPr wrap="square">
              <a:spAutoFit/>
            </a:bodyPr>
            <a:lstStyle/>
            <a:p>
              <a:pPr eaLnBrk="0" hangingPunct="0">
                <a:lnSpc>
                  <a:spcPct val="120000"/>
                </a:lnSpc>
              </a:pPr>
              <a:r>
                <a:rPr lang="zh-CN" altLang="en-US" sz="1000" b="1" dirty="0" smtClean="0">
                  <a:latin typeface="微软雅黑" panose="020B0503020204020204" pitchFamily="34" charset="-122"/>
                  <a:ea typeface="微软雅黑" panose="020B0503020204020204" pitchFamily="34" charset="-122"/>
                </a:rPr>
                <a:t>首先在防火墙设备发现攻击，</a:t>
              </a:r>
              <a:r>
                <a:rPr lang="en-US" altLang="zh-CN" sz="1000" b="1" dirty="0" smtClean="0">
                  <a:latin typeface="微软雅黑" panose="020B0503020204020204" pitchFamily="34" charset="-122"/>
                  <a:ea typeface="微软雅黑" panose="020B0503020204020204" pitchFamily="34" charset="-122"/>
                </a:rPr>
                <a:t>5</a:t>
              </a:r>
              <a:r>
                <a:rPr lang="zh-CN" altLang="en-US" sz="1000" b="1" dirty="0" smtClean="0">
                  <a:latin typeface="微软雅黑" panose="020B0503020204020204" pitchFamily="34" charset="-122"/>
                  <a:ea typeface="微软雅黑" panose="020B0503020204020204" pitchFamily="34" charset="-122"/>
                </a:rPr>
                <a:t>分钟后连接服务器的交换机上的出现</a:t>
              </a:r>
              <a:r>
                <a:rPr lang="zh-CN" altLang="zh-CN" sz="1000" b="1" dirty="0" smtClean="0">
                  <a:latin typeface="微软雅黑" panose="020B0503020204020204" pitchFamily="34" charset="-122"/>
                  <a:ea typeface="微软雅黑" panose="020B0503020204020204" pitchFamily="34" charset="-122"/>
                </a:rPr>
                <a:t>资源消耗超过阈值日志</a:t>
              </a:r>
              <a:r>
                <a:rPr lang="zh-CN" altLang="en-US" sz="1000" b="1" dirty="0" smtClean="0">
                  <a:latin typeface="微软雅黑" panose="020B0503020204020204" pitchFamily="34" charset="-122"/>
                  <a:ea typeface="微软雅黑" panose="020B0503020204020204" pitchFamily="34" charset="-122"/>
                </a:rPr>
                <a:t>或端口流量超阈值日志，日志上送至</a:t>
              </a:r>
              <a:r>
                <a:rPr lang="en-US" altLang="zh-CN" sz="1000" b="1" dirty="0" smtClean="0">
                  <a:latin typeface="微软雅黑" panose="020B0503020204020204" pitchFamily="34" charset="-122"/>
                  <a:ea typeface="微软雅黑" panose="020B0503020204020204" pitchFamily="34" charset="-122"/>
                </a:rPr>
                <a:t>Controller</a:t>
              </a:r>
              <a:r>
                <a:rPr lang="zh-CN" altLang="en-US" sz="1000" b="1" dirty="0" smtClean="0">
                  <a:latin typeface="微软雅黑" panose="020B0503020204020204" pitchFamily="34" charset="-122"/>
                  <a:ea typeface="微软雅黑" panose="020B0503020204020204" pitchFamily="34" charset="-122"/>
                </a:rPr>
                <a:t>，通过关联分析产生安全事件并产生告警</a:t>
              </a:r>
              <a:endParaRPr lang="zh-CN" altLang="en-US" sz="1000" dirty="0">
                <a:latin typeface="微软雅黑" panose="020B0503020204020204" pitchFamily="34" charset="-122"/>
                <a:ea typeface="微软雅黑" panose="020B0503020204020204" pitchFamily="34" charset="-122"/>
              </a:endParaRPr>
            </a:p>
          </p:txBody>
        </p:sp>
      </p:grpSp>
      <p:grpSp>
        <p:nvGrpSpPr>
          <p:cNvPr id="14" name="组合 228"/>
          <p:cNvGrpSpPr/>
          <p:nvPr/>
        </p:nvGrpSpPr>
        <p:grpSpPr>
          <a:xfrm>
            <a:off x="7267188" y="674689"/>
            <a:ext cx="1940312" cy="1839291"/>
            <a:chOff x="4194962" y="2427735"/>
            <a:chExt cx="1580903" cy="1337666"/>
          </a:xfrm>
        </p:grpSpPr>
        <p:pic>
          <p:nvPicPr>
            <p:cNvPr id="406" name="Picture 26" descr="C:\Users\dh\Desktop\32222\5\未标题-6.png"/>
            <p:cNvPicPr>
              <a:picLocks noChangeAspect="1" noChangeArrowheads="1"/>
            </p:cNvPicPr>
            <p:nvPr/>
          </p:nvPicPr>
          <p:blipFill>
            <a:blip r:embed="rId11" cstate="print"/>
            <a:srcRect/>
            <a:stretch>
              <a:fillRect/>
            </a:stretch>
          </p:blipFill>
          <p:spPr bwMode="auto">
            <a:xfrm>
              <a:off x="4211960" y="2427735"/>
              <a:ext cx="1512168" cy="1337666"/>
            </a:xfrm>
            <a:prstGeom prst="rect">
              <a:avLst/>
            </a:prstGeom>
            <a:noFill/>
            <a:ln w="9525">
              <a:noFill/>
              <a:miter lim="800000"/>
              <a:headEnd/>
              <a:tailEnd/>
            </a:ln>
          </p:spPr>
        </p:pic>
        <p:sp>
          <p:nvSpPr>
            <p:cNvPr id="407" name="矩形 37"/>
            <p:cNvSpPr>
              <a:spLocks noChangeArrowheads="1"/>
            </p:cNvSpPr>
            <p:nvPr/>
          </p:nvSpPr>
          <p:spPr bwMode="auto">
            <a:xfrm>
              <a:off x="4427984" y="2571750"/>
              <a:ext cx="1057139" cy="179070"/>
            </a:xfrm>
            <a:prstGeom prst="rect">
              <a:avLst/>
            </a:prstGeom>
            <a:noFill/>
            <a:ln w="9525">
              <a:noFill/>
              <a:miter lim="800000"/>
            </a:ln>
          </p:spPr>
          <p:txBody>
            <a:bodyPr>
              <a:spAutoFit/>
            </a:bodyPr>
            <a:lstStyle/>
            <a:p>
              <a:pPr algn="ctr" eaLnBrk="0" hangingPunct="0"/>
              <a:r>
                <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rPr>
                <a:t>Process 04</a:t>
              </a:r>
              <a:endPar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endParaRPr>
            </a:p>
          </p:txBody>
        </p:sp>
        <p:sp>
          <p:nvSpPr>
            <p:cNvPr id="408" name="矩形 36"/>
            <p:cNvSpPr>
              <a:spLocks noChangeArrowheads="1"/>
            </p:cNvSpPr>
            <p:nvPr/>
          </p:nvSpPr>
          <p:spPr bwMode="auto">
            <a:xfrm>
              <a:off x="4194962" y="2745089"/>
              <a:ext cx="1580903" cy="794623"/>
            </a:xfrm>
            <a:prstGeom prst="rect">
              <a:avLst/>
            </a:prstGeom>
            <a:noFill/>
            <a:ln w="9525">
              <a:noFill/>
              <a:miter lim="800000"/>
            </a:ln>
          </p:spPr>
          <p:txBody>
            <a:bodyPr wrap="square">
              <a:spAutoFit/>
            </a:bodyPr>
            <a:lstStyle/>
            <a:p>
              <a:pPr defTabSz="801370">
                <a:lnSpc>
                  <a:spcPct val="130000"/>
                </a:lnSpc>
                <a:buClr>
                  <a:schemeClr val="tx1"/>
                </a:buClr>
                <a:buSzPct val="60000"/>
                <a:buFont typeface="Wingdings" panose="05000000000000000000" pitchFamily="2" charset="2"/>
                <a:buNone/>
              </a:pPr>
              <a:r>
                <a:rPr lang="zh-CN" altLang="en-US" sz="1000" b="1" dirty="0" smtClean="0">
                  <a:latin typeface="微软雅黑" panose="020B0503020204020204" pitchFamily="34" charset="-122"/>
                  <a:ea typeface="微软雅黑" panose="020B0503020204020204" pitchFamily="34" charset="-122"/>
                </a:rPr>
                <a:t>   安全管理员收到邮件和短信告警后，在</a:t>
              </a:r>
              <a:r>
                <a:rPr lang="en-US" altLang="zh-CN" sz="1000" b="1" dirty="0" smtClean="0">
                  <a:latin typeface="微软雅黑" panose="020B0503020204020204" pitchFamily="34" charset="-122"/>
                  <a:ea typeface="微软雅黑" panose="020B0503020204020204" pitchFamily="34" charset="-122"/>
                </a:rPr>
                <a:t>Controller</a:t>
              </a:r>
              <a:r>
                <a:rPr lang="zh-CN" altLang="en-US" sz="1000" b="1" dirty="0" smtClean="0">
                  <a:latin typeface="微软雅黑" panose="020B0503020204020204" pitchFamily="34" charset="-122"/>
                  <a:ea typeface="微软雅黑" panose="020B0503020204020204" pitchFamily="34" charset="-122"/>
                </a:rPr>
                <a:t>上确认安全事件并查找攻击源，更改在防火墙上制定</a:t>
              </a:r>
              <a:r>
                <a:rPr lang="en-US" altLang="zh-CN" sz="1000" b="1" dirty="0" smtClean="0">
                  <a:latin typeface="微软雅黑" panose="020B0503020204020204" pitchFamily="34" charset="-122"/>
                  <a:ea typeface="微软雅黑" panose="020B0503020204020204" pitchFamily="34" charset="-122"/>
                </a:rPr>
                <a:t>ACL</a:t>
              </a:r>
              <a:r>
                <a:rPr lang="zh-CN" altLang="en-US" sz="1000" b="1" dirty="0" smtClean="0">
                  <a:latin typeface="微软雅黑" panose="020B0503020204020204" pitchFamily="34" charset="-122"/>
                  <a:ea typeface="微软雅黑" panose="020B0503020204020204" pitchFamily="34" charset="-122"/>
                </a:rPr>
                <a:t>策略，限制攻击源访问关键服务器。</a:t>
              </a:r>
              <a:endParaRPr lang="en-US" altLang="zh-CN" sz="1000" b="1" dirty="0" smtClean="0">
                <a:latin typeface="微软雅黑" panose="020B0503020204020204" pitchFamily="34" charset="-122"/>
                <a:ea typeface="微软雅黑" panose="020B0503020204020204" pitchFamily="34" charset="-122"/>
              </a:endParaRPr>
            </a:p>
          </p:txBody>
        </p:sp>
      </p:grpSp>
      <p:pic>
        <p:nvPicPr>
          <p:cNvPr id="409" name="Picture 5"/>
          <p:cNvPicPr>
            <a:picLocks noChangeAspect="1" noChangeArrowheads="1"/>
          </p:cNvPicPr>
          <p:nvPr/>
        </p:nvPicPr>
        <p:blipFill>
          <a:blip r:embed="rId12" cstate="print"/>
          <a:srcRect/>
          <a:stretch>
            <a:fillRect/>
          </a:stretch>
        </p:blipFill>
        <p:spPr bwMode="auto">
          <a:xfrm>
            <a:off x="4067944" y="3717177"/>
            <a:ext cx="261433" cy="311230"/>
          </a:xfrm>
          <a:prstGeom prst="rect">
            <a:avLst/>
          </a:prstGeom>
          <a:noFill/>
          <a:ln w="9525">
            <a:noFill/>
            <a:miter lim="800000"/>
            <a:headEnd/>
            <a:tailEnd/>
          </a:ln>
          <a:effectLst/>
        </p:spPr>
      </p:pic>
      <p:pic>
        <p:nvPicPr>
          <p:cNvPr id="413" name="Picture 7" descr="10"/>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16760" y="3424452"/>
            <a:ext cx="444295" cy="337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4" name="Picture 5"/>
          <p:cNvPicPr>
            <a:picLocks noChangeAspect="1" noChangeArrowheads="1"/>
          </p:cNvPicPr>
          <p:nvPr/>
        </p:nvPicPr>
        <p:blipFill>
          <a:blip r:embed="rId12" cstate="print"/>
          <a:srcRect/>
          <a:stretch>
            <a:fillRect/>
          </a:stretch>
        </p:blipFill>
        <p:spPr bwMode="auto">
          <a:xfrm>
            <a:off x="4598716" y="3459673"/>
            <a:ext cx="261433" cy="311230"/>
          </a:xfrm>
          <a:prstGeom prst="rect">
            <a:avLst/>
          </a:prstGeom>
          <a:noFill/>
          <a:ln w="9525">
            <a:noFill/>
            <a:miter lim="800000"/>
            <a:headEnd/>
            <a:tailEnd/>
          </a:ln>
          <a:effectLst/>
        </p:spPr>
      </p:pic>
      <p:grpSp>
        <p:nvGrpSpPr>
          <p:cNvPr id="15" name="组合 418"/>
          <p:cNvGrpSpPr/>
          <p:nvPr/>
        </p:nvGrpSpPr>
        <p:grpSpPr>
          <a:xfrm>
            <a:off x="6885548" y="2687958"/>
            <a:ext cx="1035586" cy="650164"/>
            <a:chOff x="6125378" y="2214222"/>
            <a:chExt cx="837282" cy="462877"/>
          </a:xfrm>
        </p:grpSpPr>
        <p:sp>
          <p:nvSpPr>
            <p:cNvPr id="417" name="Freeform 227"/>
            <p:cNvSpPr>
              <a:spLocks noChangeAspect="1"/>
            </p:cNvSpPr>
            <p:nvPr/>
          </p:nvSpPr>
          <p:spPr bwMode="auto">
            <a:xfrm>
              <a:off x="6164935" y="2214222"/>
              <a:ext cx="750509" cy="462877"/>
            </a:xfrm>
            <a:custGeom>
              <a:avLst/>
              <a:gdLst/>
              <a:ahLst/>
              <a:cxnLst>
                <a:cxn ang="0">
                  <a:pos x="189" y="26"/>
                </a:cxn>
                <a:cxn ang="0">
                  <a:pos x="127" y="0"/>
                </a:cxn>
                <a:cxn ang="0">
                  <a:pos x="65" y="26"/>
                </a:cxn>
                <a:cxn ang="0">
                  <a:pos x="0" y="72"/>
                </a:cxn>
                <a:cxn ang="0">
                  <a:pos x="34" y="113"/>
                </a:cxn>
                <a:cxn ang="0">
                  <a:pos x="67" y="140"/>
                </a:cxn>
                <a:cxn ang="0">
                  <a:pos x="49" y="180"/>
                </a:cxn>
                <a:cxn ang="0">
                  <a:pos x="106" y="139"/>
                </a:cxn>
                <a:cxn ang="0">
                  <a:pos x="145" y="148"/>
                </a:cxn>
                <a:cxn ang="0">
                  <a:pos x="199" y="127"/>
                </a:cxn>
                <a:cxn ang="0">
                  <a:pos x="254" y="77"/>
                </a:cxn>
                <a:cxn ang="0">
                  <a:pos x="189" y="26"/>
                </a:cxn>
              </a:cxnLst>
              <a:rect l="0" t="0" r="r" b="b"/>
              <a:pathLst>
                <a:path w="254" h="180">
                  <a:moveTo>
                    <a:pt x="189" y="26"/>
                  </a:moveTo>
                  <a:cubicBezTo>
                    <a:pt x="180" y="11"/>
                    <a:pt x="156" y="0"/>
                    <a:pt x="127" y="0"/>
                  </a:cubicBezTo>
                  <a:cubicBezTo>
                    <a:pt x="98" y="0"/>
                    <a:pt x="74" y="11"/>
                    <a:pt x="65" y="26"/>
                  </a:cubicBezTo>
                  <a:cubicBezTo>
                    <a:pt x="29" y="27"/>
                    <a:pt x="0" y="47"/>
                    <a:pt x="0" y="72"/>
                  </a:cubicBezTo>
                  <a:cubicBezTo>
                    <a:pt x="0" y="90"/>
                    <a:pt x="14" y="105"/>
                    <a:pt x="34" y="113"/>
                  </a:cubicBezTo>
                  <a:cubicBezTo>
                    <a:pt x="37" y="126"/>
                    <a:pt x="50" y="137"/>
                    <a:pt x="67" y="140"/>
                  </a:cubicBezTo>
                  <a:cubicBezTo>
                    <a:pt x="64" y="155"/>
                    <a:pt x="54" y="174"/>
                    <a:pt x="49" y="180"/>
                  </a:cubicBezTo>
                  <a:cubicBezTo>
                    <a:pt x="76" y="166"/>
                    <a:pt x="97" y="147"/>
                    <a:pt x="106" y="139"/>
                  </a:cubicBezTo>
                  <a:cubicBezTo>
                    <a:pt x="117" y="144"/>
                    <a:pt x="130" y="148"/>
                    <a:pt x="145" y="148"/>
                  </a:cubicBezTo>
                  <a:cubicBezTo>
                    <a:pt x="167" y="148"/>
                    <a:pt x="187" y="140"/>
                    <a:pt x="199" y="127"/>
                  </a:cubicBezTo>
                  <a:cubicBezTo>
                    <a:pt x="230" y="123"/>
                    <a:pt x="254" y="102"/>
                    <a:pt x="254" y="77"/>
                  </a:cubicBezTo>
                  <a:cubicBezTo>
                    <a:pt x="254" y="50"/>
                    <a:pt x="225" y="27"/>
                    <a:pt x="189" y="26"/>
                  </a:cubicBezTo>
                  <a:close/>
                </a:path>
              </a:pathLst>
            </a:custGeom>
            <a:solidFill>
              <a:srgbClr val="5D7695"/>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18" name="TextBox 417"/>
            <p:cNvSpPr txBox="1"/>
            <p:nvPr/>
          </p:nvSpPr>
          <p:spPr>
            <a:xfrm>
              <a:off x="6125378" y="2305519"/>
              <a:ext cx="837282" cy="186250"/>
            </a:xfrm>
            <a:prstGeom prst="rect">
              <a:avLst/>
            </a:prstGeom>
            <a:noFill/>
          </p:spPr>
          <p:txBody>
            <a:bodyPr wrap="square" rtlCol="0">
              <a:spAutoFit/>
            </a:bodyPr>
            <a:lstStyle/>
            <a:p>
              <a:pPr algn="ctr"/>
              <a:r>
                <a:rPr lang="en-US" altLang="zh-CN" sz="1100" b="1" dirty="0" smtClean="0">
                  <a:solidFill>
                    <a:schemeClr val="bg1"/>
                  </a:solidFill>
                  <a:latin typeface="微软雅黑" panose="020B0503020204020204" pitchFamily="34" charset="-122"/>
                  <a:ea typeface="微软雅黑" panose="020B0503020204020204" pitchFamily="34" charset="-122"/>
                </a:rPr>
                <a:t>Internet</a:t>
              </a:r>
              <a:endParaRPr lang="zh-CN" altLang="en-US" sz="1100" b="1" dirty="0">
                <a:solidFill>
                  <a:schemeClr val="bg1"/>
                </a:solidFill>
                <a:latin typeface="微软雅黑" panose="020B0503020204020204" pitchFamily="34" charset="-122"/>
                <a:ea typeface="微软雅黑" panose="020B0503020204020204" pitchFamily="34" charset="-122"/>
              </a:endParaRPr>
            </a:p>
          </p:txBody>
        </p:sp>
      </p:grpSp>
      <p:pic>
        <p:nvPicPr>
          <p:cNvPr id="420" name="Picture 14" descr="05"/>
          <p:cNvPicPr>
            <a:picLocks noChangeAspect="1" noChangeArrowheads="1"/>
          </p:cNvPicPr>
          <p:nvPr/>
        </p:nvPicPr>
        <p:blipFill>
          <a:blip r:embed="rId13" cstate="print"/>
          <a:srcRect/>
          <a:stretch>
            <a:fillRect/>
          </a:stretch>
        </p:blipFill>
        <p:spPr bwMode="auto">
          <a:xfrm>
            <a:off x="6812848" y="3129776"/>
            <a:ext cx="348115" cy="313260"/>
          </a:xfrm>
          <a:prstGeom prst="rect">
            <a:avLst/>
          </a:prstGeom>
          <a:noFill/>
          <a:ln w="9525">
            <a:noFill/>
            <a:miter lim="800000"/>
            <a:headEnd/>
            <a:tailEnd/>
          </a:ln>
        </p:spPr>
      </p:pic>
      <p:pic>
        <p:nvPicPr>
          <p:cNvPr id="421" name="Picture 14" descr="05"/>
          <p:cNvPicPr>
            <a:picLocks noChangeAspect="1" noChangeArrowheads="1"/>
          </p:cNvPicPr>
          <p:nvPr/>
        </p:nvPicPr>
        <p:blipFill>
          <a:blip r:embed="rId13" cstate="print"/>
          <a:srcRect/>
          <a:stretch>
            <a:fillRect/>
          </a:stretch>
        </p:blipFill>
        <p:spPr bwMode="auto">
          <a:xfrm>
            <a:off x="6889965" y="3228928"/>
            <a:ext cx="348115" cy="313260"/>
          </a:xfrm>
          <a:prstGeom prst="rect">
            <a:avLst/>
          </a:prstGeom>
          <a:noFill/>
          <a:ln w="9525">
            <a:noFill/>
            <a:miter lim="800000"/>
            <a:headEnd/>
            <a:tailEnd/>
          </a:ln>
        </p:spPr>
      </p:pic>
      <p:cxnSp>
        <p:nvCxnSpPr>
          <p:cNvPr id="423" name="直接连接符 422"/>
          <p:cNvCxnSpPr>
            <a:stCxn id="420" idx="1"/>
            <a:endCxn id="413" idx="3"/>
          </p:cNvCxnSpPr>
          <p:nvPr/>
        </p:nvCxnSpPr>
        <p:spPr bwMode="auto">
          <a:xfrm flipH="1">
            <a:off x="4961055" y="3286406"/>
            <a:ext cx="1851793" cy="306645"/>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7" name="直接连接符 426"/>
          <p:cNvCxnSpPr>
            <a:stCxn id="421" idx="1"/>
            <a:endCxn id="361" idx="3"/>
          </p:cNvCxnSpPr>
          <p:nvPr/>
        </p:nvCxnSpPr>
        <p:spPr bwMode="auto">
          <a:xfrm flipH="1">
            <a:off x="4615734" y="3385558"/>
            <a:ext cx="2274231" cy="402252"/>
          </a:xfrm>
          <a:prstGeom prst="line">
            <a:avLst/>
          </a:prstGeom>
          <a:solidFill>
            <a:schemeClr val="accent1"/>
          </a:solidFill>
          <a:ln w="12700" cap="flat" cmpd="sng" algn="ctr">
            <a:solidFill>
              <a:srgbClr val="FF000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33" name="Picture 1430" descr="图片26"/>
          <p:cNvPicPr>
            <a:picLocks noChangeAspect="1" noChangeArrowheads="1"/>
          </p:cNvPicPr>
          <p:nvPr/>
        </p:nvPicPr>
        <p:blipFill>
          <a:blip r:embed="rId4" cstate="print"/>
          <a:srcRect/>
          <a:stretch>
            <a:fillRect/>
          </a:stretch>
        </p:blipFill>
        <p:spPr bwMode="auto">
          <a:xfrm>
            <a:off x="6202913" y="3182877"/>
            <a:ext cx="263988" cy="276962"/>
          </a:xfrm>
          <a:prstGeom prst="rect">
            <a:avLst/>
          </a:prstGeom>
          <a:noFill/>
        </p:spPr>
      </p:pic>
      <p:pic>
        <p:nvPicPr>
          <p:cNvPr id="434" name="Picture 1430" descr="图片26"/>
          <p:cNvPicPr>
            <a:picLocks noChangeAspect="1" noChangeArrowheads="1"/>
          </p:cNvPicPr>
          <p:nvPr/>
        </p:nvPicPr>
        <p:blipFill>
          <a:blip r:embed="rId4" cstate="print"/>
          <a:srcRect/>
          <a:stretch>
            <a:fillRect/>
          </a:stretch>
        </p:blipFill>
        <p:spPr bwMode="auto">
          <a:xfrm>
            <a:off x="6467318" y="3293046"/>
            <a:ext cx="263988" cy="276962"/>
          </a:xfrm>
          <a:prstGeom prst="rect">
            <a:avLst/>
          </a:prstGeom>
          <a:noFill/>
        </p:spPr>
      </p:pic>
      <p:pic>
        <p:nvPicPr>
          <p:cNvPr id="415" name="Picture 5"/>
          <p:cNvPicPr>
            <a:picLocks noChangeAspect="1" noChangeArrowheads="1"/>
          </p:cNvPicPr>
          <p:nvPr/>
        </p:nvPicPr>
        <p:blipFill>
          <a:blip r:embed="rId12" cstate="print"/>
          <a:srcRect/>
          <a:stretch>
            <a:fillRect/>
          </a:stretch>
        </p:blipFill>
        <p:spPr bwMode="auto">
          <a:xfrm>
            <a:off x="6340774" y="3375211"/>
            <a:ext cx="261433" cy="311230"/>
          </a:xfrm>
          <a:prstGeom prst="rect">
            <a:avLst/>
          </a:prstGeom>
          <a:noFill/>
          <a:ln w="9525">
            <a:noFill/>
            <a:miter lim="800000"/>
            <a:headEnd/>
            <a:tailEnd/>
          </a:ln>
          <a:effectLst/>
        </p:spPr>
      </p:pic>
      <p:pic>
        <p:nvPicPr>
          <p:cNvPr id="416" name="Picture 5"/>
          <p:cNvPicPr>
            <a:picLocks noChangeAspect="1" noChangeArrowheads="1"/>
          </p:cNvPicPr>
          <p:nvPr/>
        </p:nvPicPr>
        <p:blipFill>
          <a:blip r:embed="rId12" cstate="print"/>
          <a:srcRect/>
          <a:stretch>
            <a:fillRect/>
          </a:stretch>
        </p:blipFill>
        <p:spPr bwMode="auto">
          <a:xfrm>
            <a:off x="6146459" y="3166714"/>
            <a:ext cx="261433" cy="311230"/>
          </a:xfrm>
          <a:prstGeom prst="rect">
            <a:avLst/>
          </a:prstGeom>
          <a:noFill/>
          <a:ln w="9525">
            <a:noFill/>
            <a:miter lim="800000"/>
            <a:headEnd/>
            <a:tailEnd/>
          </a:ln>
          <a:effectLst/>
        </p:spPr>
      </p:pic>
      <p:sp>
        <p:nvSpPr>
          <p:cNvPr id="205" name="标题 203"/>
          <p:cNvSpPr>
            <a:spLocks noGrp="1"/>
          </p:cNvSpPr>
          <p:nvPr>
            <p:ph type="title"/>
          </p:nvPr>
        </p:nvSpPr>
        <p:spPr>
          <a:xfrm>
            <a:off x="563701" y="236785"/>
            <a:ext cx="8233971" cy="559338"/>
          </a:xfrm>
        </p:spPr>
        <p:txBody>
          <a:bodyPr/>
          <a:lstStyle/>
          <a:p>
            <a:r>
              <a:rPr lang="zh-CN" altLang="en-US" sz="2800" dirty="0" smtClean="0">
                <a:latin typeface="微软雅黑" panose="020B0503020204020204" pitchFamily="34" charset="-122"/>
                <a:ea typeface="微软雅黑" panose="020B0503020204020204" pitchFamily="34" charset="-122"/>
              </a:rPr>
              <a:t>网络和业务类威胁示例</a:t>
            </a:r>
            <a:r>
              <a:rPr lang="zh-CN" altLang="en-US" sz="2400" dirty="0" smtClean="0">
                <a:latin typeface="微软雅黑" panose="020B0503020204020204" pitchFamily="34" charset="-122"/>
                <a:ea typeface="微软雅黑" panose="020B0503020204020204" pitchFamily="34" charset="-122"/>
              </a:rPr>
              <a:t>：</a:t>
            </a:r>
            <a:r>
              <a:rPr lang="zh-CN" altLang="en-US" sz="2000" dirty="0" smtClean="0">
                <a:latin typeface="微软雅黑" panose="020B0503020204020204" pitchFamily="34" charset="-122"/>
                <a:ea typeface="微软雅黑" panose="020B0503020204020204" pitchFamily="34" charset="-122"/>
              </a:rPr>
              <a:t>服务器</a:t>
            </a:r>
            <a:r>
              <a:rPr lang="en-US" altLang="zh-CN" sz="2000" dirty="0" smtClean="0">
                <a:latin typeface="微软雅黑" panose="020B0503020204020204" pitchFamily="34" charset="-122"/>
                <a:ea typeface="微软雅黑" panose="020B0503020204020204" pitchFamily="34" charset="-122"/>
              </a:rPr>
              <a:t>DDOS/DOS</a:t>
            </a:r>
            <a:r>
              <a:rPr lang="zh-CN" altLang="en-US" sz="2000" dirty="0" smtClean="0">
                <a:latin typeface="微软雅黑" panose="020B0503020204020204" pitchFamily="34" charset="-122"/>
                <a:ea typeface="微软雅黑" panose="020B0503020204020204" pitchFamily="34" charset="-122"/>
              </a:rPr>
              <a:t>攻击</a:t>
            </a:r>
            <a:endParaRPr lang="zh-CN" altLang="en-US" sz="2000" dirty="0"/>
          </a:p>
        </p:txBody>
      </p:sp>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repeatCount="indefinite" fill="hold" nodeType="clickEffect">
                                  <p:stCondLst>
                                    <p:cond delay="0"/>
                                  </p:stCondLst>
                                  <p:endCondLst>
                                    <p:cond evt="onNext" delay="0">
                                      <p:tgtEl>
                                        <p:sldTgt/>
                                      </p:tgtEl>
                                    </p:cond>
                                  </p:endCondLst>
                                  <p:childTnLst>
                                    <p:animRot by="21600000">
                                      <p:cBhvr>
                                        <p:cTn id="6" dur="2000" fill="hold"/>
                                        <p:tgtEl>
                                          <p:spTgt spid="387"/>
                                        </p:tgtEl>
                                        <p:attrNameLst>
                                          <p:attrName>r</p:attrName>
                                        </p:attrNameLst>
                                      </p:cBhvr>
                                    </p:animRot>
                                  </p:childTnLst>
                                </p:cTn>
                              </p:par>
                              <p:par>
                                <p:cTn id="7" presetID="53" presetClass="entr" presetSubtype="16" fill="hold" nodeType="withEffect">
                                  <p:stCondLst>
                                    <p:cond delay="0"/>
                                  </p:stCondLst>
                                  <p:childTnLst>
                                    <p:set>
                                      <p:cBhvr>
                                        <p:cTn id="8" dur="1" fill="hold">
                                          <p:stCondLst>
                                            <p:cond delay="0"/>
                                          </p:stCondLst>
                                        </p:cTn>
                                        <p:tgtEl>
                                          <p:spTgt spid="11"/>
                                        </p:tgtEl>
                                        <p:attrNameLst>
                                          <p:attrName>style.visibility</p:attrName>
                                        </p:attrNameLst>
                                      </p:cBhvr>
                                      <p:to>
                                        <p:strVal val="visible"/>
                                      </p:to>
                                    </p:set>
                                    <p:anim calcmode="lin" valueType="num">
                                      <p:cBhvr>
                                        <p:cTn id="9" dur="500" fill="hold"/>
                                        <p:tgtEl>
                                          <p:spTgt spid="11"/>
                                        </p:tgtEl>
                                        <p:attrNameLst>
                                          <p:attrName>ppt_w</p:attrName>
                                        </p:attrNameLst>
                                      </p:cBhvr>
                                      <p:tavLst>
                                        <p:tav tm="0">
                                          <p:val>
                                            <p:fltVal val="0"/>
                                          </p:val>
                                        </p:tav>
                                        <p:tav tm="100000">
                                          <p:val>
                                            <p:strVal val="#ppt_w"/>
                                          </p:val>
                                        </p:tav>
                                      </p:tavLst>
                                    </p:anim>
                                    <p:anim calcmode="lin" valueType="num">
                                      <p:cBhvr>
                                        <p:cTn id="10" dur="500" fill="hold"/>
                                        <p:tgtEl>
                                          <p:spTgt spid="11"/>
                                        </p:tgtEl>
                                        <p:attrNameLst>
                                          <p:attrName>ppt_h</p:attrName>
                                        </p:attrNameLst>
                                      </p:cBhvr>
                                      <p:tavLst>
                                        <p:tav tm="0">
                                          <p:val>
                                            <p:fltVal val="0"/>
                                          </p:val>
                                        </p:tav>
                                        <p:tav tm="100000">
                                          <p:val>
                                            <p:strVal val="#ppt_h"/>
                                          </p:val>
                                        </p:tav>
                                      </p:tavLst>
                                    </p:anim>
                                    <p:animEffect transition="in" filter="fade">
                                      <p:cBhvr>
                                        <p:cTn id="11" dur="500"/>
                                        <p:tgtEl>
                                          <p:spTgt spid="11"/>
                                        </p:tgtEl>
                                      </p:cBhvr>
                                    </p:animEffect>
                                  </p:childTnLst>
                                </p:cTn>
                              </p:par>
                            </p:childTnLst>
                          </p:cTn>
                        </p:par>
                        <p:par>
                          <p:cTn id="12" fill="hold">
                            <p:stCondLst>
                              <p:cond delay="2000"/>
                            </p:stCondLst>
                            <p:childTnLst>
                              <p:par>
                                <p:cTn id="13" presetID="8" presetClass="entr" presetSubtype="16" repeatCount="indefinite" fill="hold" nodeType="afterEffect">
                                  <p:stCondLst>
                                    <p:cond delay="0"/>
                                  </p:stCondLst>
                                  <p:endCondLst>
                                    <p:cond evt="onNext" delay="0">
                                      <p:tgtEl>
                                        <p:sldTgt/>
                                      </p:tgtEl>
                                    </p:cond>
                                  </p:endCondLst>
                                  <p:childTnLst>
                                    <p:set>
                                      <p:cBhvr>
                                        <p:cTn id="14" dur="1" fill="hold">
                                          <p:stCondLst>
                                            <p:cond delay="0"/>
                                          </p:stCondLst>
                                        </p:cTn>
                                        <p:tgtEl>
                                          <p:spTgt spid="390"/>
                                        </p:tgtEl>
                                        <p:attrNameLst>
                                          <p:attrName>style.visibility</p:attrName>
                                        </p:attrNameLst>
                                      </p:cBhvr>
                                      <p:to>
                                        <p:strVal val="visible"/>
                                      </p:to>
                                    </p:set>
                                    <p:animEffect transition="in" filter="diamond(in)">
                                      <p:cBhvr>
                                        <p:cTn id="15" dur="500"/>
                                        <p:tgtEl>
                                          <p:spTgt spid="390"/>
                                        </p:tgtEl>
                                      </p:cBhvr>
                                    </p:animEffect>
                                  </p:childTnLst>
                                </p:cTn>
                              </p:par>
                            </p:childTnLst>
                          </p:cTn>
                        </p:par>
                        <p:par>
                          <p:cTn id="16" fill="hold">
                            <p:stCondLst>
                              <p:cond delay="2500"/>
                            </p:stCondLst>
                            <p:childTnLst>
                              <p:par>
                                <p:cTn id="17" presetID="8" presetClass="entr" presetSubtype="16" repeatCount="indefinite" fill="hold" nodeType="afterEffect">
                                  <p:stCondLst>
                                    <p:cond delay="0"/>
                                  </p:stCondLst>
                                  <p:endCondLst>
                                    <p:cond evt="onNext" delay="0">
                                      <p:tgtEl>
                                        <p:sldTgt/>
                                      </p:tgtEl>
                                    </p:cond>
                                  </p:endCondLst>
                                  <p:childTnLst>
                                    <p:set>
                                      <p:cBhvr>
                                        <p:cTn id="18" dur="1" fill="hold">
                                          <p:stCondLst>
                                            <p:cond delay="0"/>
                                          </p:stCondLst>
                                        </p:cTn>
                                        <p:tgtEl>
                                          <p:spTgt spid="389"/>
                                        </p:tgtEl>
                                        <p:attrNameLst>
                                          <p:attrName>style.visibility</p:attrName>
                                        </p:attrNameLst>
                                      </p:cBhvr>
                                      <p:to>
                                        <p:strVal val="visible"/>
                                      </p:to>
                                    </p:set>
                                    <p:animEffect transition="in" filter="diamond(in)">
                                      <p:cBhvr>
                                        <p:cTn id="19" dur="500"/>
                                        <p:tgtEl>
                                          <p:spTgt spid="389"/>
                                        </p:tgtEl>
                                      </p:cBhvr>
                                    </p:animEffect>
                                  </p:childTnLst>
                                </p:cTn>
                              </p:par>
                            </p:childTnLst>
                          </p:cTn>
                        </p:par>
                        <p:par>
                          <p:cTn id="20" fill="hold">
                            <p:stCondLst>
                              <p:cond delay="3000"/>
                            </p:stCondLst>
                            <p:childTnLst>
                              <p:par>
                                <p:cTn id="21" presetID="8" presetClass="entr" presetSubtype="16" repeatCount="indefinite" fill="hold" nodeType="afterEffect">
                                  <p:stCondLst>
                                    <p:cond delay="0"/>
                                  </p:stCondLst>
                                  <p:endCondLst>
                                    <p:cond evt="onNext" delay="0">
                                      <p:tgtEl>
                                        <p:sldTgt/>
                                      </p:tgtEl>
                                    </p:cond>
                                  </p:endCondLst>
                                  <p:childTnLst>
                                    <p:set>
                                      <p:cBhvr>
                                        <p:cTn id="22" dur="1" fill="hold">
                                          <p:stCondLst>
                                            <p:cond delay="0"/>
                                          </p:stCondLst>
                                        </p:cTn>
                                        <p:tgtEl>
                                          <p:spTgt spid="388"/>
                                        </p:tgtEl>
                                        <p:attrNameLst>
                                          <p:attrName>style.visibility</p:attrName>
                                        </p:attrNameLst>
                                      </p:cBhvr>
                                      <p:to>
                                        <p:strVal val="visible"/>
                                      </p:to>
                                    </p:set>
                                    <p:animEffect transition="in" filter="diamond(in)">
                                      <p:cBhvr>
                                        <p:cTn id="23" dur="500"/>
                                        <p:tgtEl>
                                          <p:spTgt spid="388"/>
                                        </p:tgtEl>
                                      </p:cBhvr>
                                    </p:animEffect>
                                  </p:childTnLst>
                                </p:cTn>
                              </p:par>
                            </p:childTnLst>
                          </p:cTn>
                        </p:par>
                        <p:par>
                          <p:cTn id="24" fill="hold">
                            <p:stCondLst>
                              <p:cond delay="3500"/>
                            </p:stCondLst>
                            <p:childTnLst>
                              <p:par>
                                <p:cTn id="25" presetID="8" presetClass="entr" presetSubtype="16" repeatCount="indefinite" fill="hold" nodeType="afterEffect">
                                  <p:stCondLst>
                                    <p:cond delay="0"/>
                                  </p:stCondLst>
                                  <p:endCondLst>
                                    <p:cond evt="onNext" delay="0">
                                      <p:tgtEl>
                                        <p:sldTgt/>
                                      </p:tgtEl>
                                    </p:cond>
                                  </p:endCondLst>
                                  <p:childTnLst>
                                    <p:set>
                                      <p:cBhvr>
                                        <p:cTn id="26" dur="1" fill="hold">
                                          <p:stCondLst>
                                            <p:cond delay="0"/>
                                          </p:stCondLst>
                                        </p:cTn>
                                        <p:tgtEl>
                                          <p:spTgt spid="384"/>
                                        </p:tgtEl>
                                        <p:attrNameLst>
                                          <p:attrName>style.visibility</p:attrName>
                                        </p:attrNameLst>
                                      </p:cBhvr>
                                      <p:to>
                                        <p:strVal val="visible"/>
                                      </p:to>
                                    </p:set>
                                    <p:animEffect transition="in" filter="diamond(in)">
                                      <p:cBhvr>
                                        <p:cTn id="27" dur="500"/>
                                        <p:tgtEl>
                                          <p:spTgt spid="384"/>
                                        </p:tgtEl>
                                      </p:cBhvr>
                                    </p:animEffect>
                                  </p:childTnLst>
                                </p:cTn>
                              </p:par>
                            </p:childTnLst>
                          </p:cTn>
                        </p:par>
                        <p:par>
                          <p:cTn id="28" fill="hold">
                            <p:stCondLst>
                              <p:cond delay="4000"/>
                            </p:stCondLst>
                            <p:childTnLst>
                              <p:par>
                                <p:cTn id="29" presetID="8" presetClass="entr" presetSubtype="16" repeatCount="indefinite" fill="hold" nodeType="afterEffect">
                                  <p:stCondLst>
                                    <p:cond delay="0"/>
                                  </p:stCondLst>
                                  <p:endCondLst>
                                    <p:cond evt="onNext" delay="0">
                                      <p:tgtEl>
                                        <p:sldTgt/>
                                      </p:tgtEl>
                                    </p:cond>
                                  </p:endCondLst>
                                  <p:childTnLst>
                                    <p:set>
                                      <p:cBhvr>
                                        <p:cTn id="30" dur="1" fill="hold">
                                          <p:stCondLst>
                                            <p:cond delay="0"/>
                                          </p:stCondLst>
                                        </p:cTn>
                                        <p:tgtEl>
                                          <p:spTgt spid="385"/>
                                        </p:tgtEl>
                                        <p:attrNameLst>
                                          <p:attrName>style.visibility</p:attrName>
                                        </p:attrNameLst>
                                      </p:cBhvr>
                                      <p:to>
                                        <p:strVal val="visible"/>
                                      </p:to>
                                    </p:set>
                                    <p:animEffect transition="in" filter="diamond(in)">
                                      <p:cBhvr>
                                        <p:cTn id="31" dur="500"/>
                                        <p:tgtEl>
                                          <p:spTgt spid="385"/>
                                        </p:tgtEl>
                                      </p:cBhvr>
                                    </p:animEffect>
                                  </p:childTnLst>
                                </p:cTn>
                              </p:par>
                            </p:childTnLst>
                          </p:cTn>
                        </p:par>
                        <p:par>
                          <p:cTn id="32" fill="hold">
                            <p:stCondLst>
                              <p:cond delay="4500"/>
                            </p:stCondLst>
                            <p:childTnLst>
                              <p:par>
                                <p:cTn id="33" presetID="8" presetClass="entr" presetSubtype="16" repeatCount="indefinite" fill="hold" nodeType="afterEffect">
                                  <p:stCondLst>
                                    <p:cond delay="0"/>
                                  </p:stCondLst>
                                  <p:endCondLst>
                                    <p:cond evt="onNext" delay="0">
                                      <p:tgtEl>
                                        <p:sldTgt/>
                                      </p:tgtEl>
                                    </p:cond>
                                  </p:endCondLst>
                                  <p:childTnLst>
                                    <p:set>
                                      <p:cBhvr>
                                        <p:cTn id="34" dur="1" fill="hold">
                                          <p:stCondLst>
                                            <p:cond delay="0"/>
                                          </p:stCondLst>
                                        </p:cTn>
                                        <p:tgtEl>
                                          <p:spTgt spid="386"/>
                                        </p:tgtEl>
                                        <p:attrNameLst>
                                          <p:attrName>style.visibility</p:attrName>
                                        </p:attrNameLst>
                                      </p:cBhvr>
                                      <p:to>
                                        <p:strVal val="visible"/>
                                      </p:to>
                                    </p:set>
                                    <p:animEffect transition="in" filter="diamond(in)">
                                      <p:cBhvr>
                                        <p:cTn id="35" dur="500"/>
                                        <p:tgtEl>
                                          <p:spTgt spid="386"/>
                                        </p:tgtEl>
                                      </p:cBhvr>
                                    </p:animEffect>
                                  </p:childTnLst>
                                </p:cTn>
                              </p:par>
                            </p:childTnLst>
                          </p:cTn>
                        </p:par>
                        <p:par>
                          <p:cTn id="36" fill="hold">
                            <p:stCondLst>
                              <p:cond delay="5000"/>
                            </p:stCondLst>
                            <p:childTnLst>
                              <p:par>
                                <p:cTn id="37" presetID="8" presetClass="entr" presetSubtype="16" repeatCount="indefinite" fill="hold" nodeType="afterEffect">
                                  <p:stCondLst>
                                    <p:cond delay="0"/>
                                  </p:stCondLst>
                                  <p:endCondLst>
                                    <p:cond evt="onNext" delay="0">
                                      <p:tgtEl>
                                        <p:sldTgt/>
                                      </p:tgtEl>
                                    </p:cond>
                                  </p:endCondLst>
                                  <p:childTnLst>
                                    <p:set>
                                      <p:cBhvr>
                                        <p:cTn id="38" dur="1" fill="hold">
                                          <p:stCondLst>
                                            <p:cond delay="0"/>
                                          </p:stCondLst>
                                        </p:cTn>
                                        <p:tgtEl>
                                          <p:spTgt spid="380"/>
                                        </p:tgtEl>
                                        <p:attrNameLst>
                                          <p:attrName>style.visibility</p:attrName>
                                        </p:attrNameLst>
                                      </p:cBhvr>
                                      <p:to>
                                        <p:strVal val="visible"/>
                                      </p:to>
                                    </p:set>
                                    <p:animEffect transition="in" filter="diamond(in)">
                                      <p:cBhvr>
                                        <p:cTn id="39" dur="500"/>
                                        <p:tgtEl>
                                          <p:spTgt spid="380"/>
                                        </p:tgtEl>
                                      </p:cBhvr>
                                    </p:animEffect>
                                  </p:childTnLst>
                                </p:cTn>
                              </p:par>
                            </p:childTnLst>
                          </p:cTn>
                        </p:par>
                        <p:par>
                          <p:cTn id="40" fill="hold">
                            <p:stCondLst>
                              <p:cond delay="5500"/>
                            </p:stCondLst>
                            <p:childTnLst>
                              <p:par>
                                <p:cTn id="41" presetID="8" presetClass="entr" presetSubtype="16" repeatCount="indefinite" fill="hold" nodeType="afterEffect">
                                  <p:stCondLst>
                                    <p:cond delay="0"/>
                                  </p:stCondLst>
                                  <p:endCondLst>
                                    <p:cond evt="onNext" delay="0">
                                      <p:tgtEl>
                                        <p:sldTgt/>
                                      </p:tgtEl>
                                    </p:cond>
                                  </p:endCondLst>
                                  <p:childTnLst>
                                    <p:set>
                                      <p:cBhvr>
                                        <p:cTn id="42" dur="1" fill="hold">
                                          <p:stCondLst>
                                            <p:cond delay="0"/>
                                          </p:stCondLst>
                                        </p:cTn>
                                        <p:tgtEl>
                                          <p:spTgt spid="392"/>
                                        </p:tgtEl>
                                        <p:attrNameLst>
                                          <p:attrName>style.visibility</p:attrName>
                                        </p:attrNameLst>
                                      </p:cBhvr>
                                      <p:to>
                                        <p:strVal val="visible"/>
                                      </p:to>
                                    </p:set>
                                    <p:animEffect transition="in" filter="diamond(in)">
                                      <p:cBhvr>
                                        <p:cTn id="43" dur="500"/>
                                        <p:tgtEl>
                                          <p:spTgt spid="392"/>
                                        </p:tgtEl>
                                      </p:cBhvr>
                                    </p:animEffect>
                                  </p:childTnLst>
                                </p:cTn>
                              </p:par>
                            </p:childTnLst>
                          </p:cTn>
                        </p:par>
                        <p:par>
                          <p:cTn id="44" fill="hold">
                            <p:stCondLst>
                              <p:cond delay="6000"/>
                            </p:stCondLst>
                            <p:childTnLst>
                              <p:par>
                                <p:cTn id="45" presetID="8" presetClass="entr" presetSubtype="16" repeatCount="indefinite" fill="hold" nodeType="afterEffect">
                                  <p:stCondLst>
                                    <p:cond delay="0"/>
                                  </p:stCondLst>
                                  <p:endCondLst>
                                    <p:cond evt="onNext" delay="0">
                                      <p:tgtEl>
                                        <p:sldTgt/>
                                      </p:tgtEl>
                                    </p:cond>
                                  </p:endCondLst>
                                  <p:childTnLst>
                                    <p:set>
                                      <p:cBhvr>
                                        <p:cTn id="46" dur="1" fill="hold">
                                          <p:stCondLst>
                                            <p:cond delay="0"/>
                                          </p:stCondLst>
                                        </p:cTn>
                                        <p:tgtEl>
                                          <p:spTgt spid="391"/>
                                        </p:tgtEl>
                                        <p:attrNameLst>
                                          <p:attrName>style.visibility</p:attrName>
                                        </p:attrNameLst>
                                      </p:cBhvr>
                                      <p:to>
                                        <p:strVal val="visible"/>
                                      </p:to>
                                    </p:set>
                                    <p:animEffect transition="in" filter="diamond(in)">
                                      <p:cBhvr>
                                        <p:cTn id="47" dur="500"/>
                                        <p:tgtEl>
                                          <p:spTgt spid="391"/>
                                        </p:tgtEl>
                                      </p:cBhvr>
                                    </p:animEffect>
                                  </p:childTnLst>
                                </p:cTn>
                              </p:par>
                            </p:childTnLst>
                          </p:cTn>
                        </p:par>
                      </p:childTnLst>
                    </p:cTn>
                  </p:par>
                  <p:par>
                    <p:cTn id="48" fill="hold">
                      <p:stCondLst>
                        <p:cond delay="indefinite"/>
                      </p:stCondLst>
                      <p:childTnLst>
                        <p:par>
                          <p:cTn id="49" fill="hold">
                            <p:stCondLst>
                              <p:cond delay="0"/>
                            </p:stCondLst>
                            <p:childTnLst>
                              <p:par>
                                <p:cTn id="50" presetID="3" presetClass="entr" presetSubtype="10" fill="hold" nodeType="click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blinds(horizontal)">
                                      <p:cBhvr>
                                        <p:cTn id="52" dur="500"/>
                                        <p:tgtEl>
                                          <p:spTgt spid="12"/>
                                        </p:tgtEl>
                                      </p:cBhvr>
                                    </p:animEffect>
                                  </p:childTnLst>
                                </p:cTn>
                              </p:par>
                              <p:par>
                                <p:cTn id="53" presetID="1" presetClass="entr" presetSubtype="0" fill="hold" nodeType="withEffect">
                                  <p:stCondLst>
                                    <p:cond delay="0"/>
                                  </p:stCondLst>
                                  <p:childTnLst>
                                    <p:set>
                                      <p:cBhvr>
                                        <p:cTn id="54" dur="1" fill="hold">
                                          <p:stCondLst>
                                            <p:cond delay="0"/>
                                          </p:stCondLst>
                                        </p:cTn>
                                        <p:tgtEl>
                                          <p:spTgt spid="415"/>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416"/>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409"/>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414"/>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5" presetClass="entr" presetSubtype="10" fill="hold" nodeType="clickEffect">
                                  <p:stCondLst>
                                    <p:cond delay="0"/>
                                  </p:stCondLst>
                                  <p:childTnLst>
                                    <p:set>
                                      <p:cBhvr>
                                        <p:cTn id="64" dur="1" fill="hold">
                                          <p:stCondLst>
                                            <p:cond delay="0"/>
                                          </p:stCondLst>
                                        </p:cTn>
                                        <p:tgtEl>
                                          <p:spTgt spid="13"/>
                                        </p:tgtEl>
                                        <p:attrNameLst>
                                          <p:attrName>style.visibility</p:attrName>
                                        </p:attrNameLst>
                                      </p:cBhvr>
                                      <p:to>
                                        <p:strVal val="visible"/>
                                      </p:to>
                                    </p:set>
                                    <p:animEffect transition="in" filter="checkerboard(across)">
                                      <p:cBhvr>
                                        <p:cTn id="65" dur="500"/>
                                        <p:tgtEl>
                                          <p:spTgt spid="13"/>
                                        </p:tgtEl>
                                      </p:cBhvr>
                                    </p:animEffect>
                                  </p:childTnLst>
                                </p:cTn>
                              </p:par>
                            </p:childTnLst>
                          </p:cTn>
                        </p:par>
                        <p:par>
                          <p:cTn id="66" fill="hold">
                            <p:stCondLst>
                              <p:cond delay="500"/>
                            </p:stCondLst>
                            <p:childTnLst>
                              <p:par>
                                <p:cTn id="67" presetID="8" presetClass="emph" presetSubtype="0" repeatCount="indefinite" fill="hold" nodeType="afterEffect">
                                  <p:stCondLst>
                                    <p:cond delay="0"/>
                                  </p:stCondLst>
                                  <p:endCondLst>
                                    <p:cond evt="onNext" delay="0">
                                      <p:tgtEl>
                                        <p:sldTgt/>
                                      </p:tgtEl>
                                    </p:cond>
                                  </p:endCondLst>
                                  <p:childTnLst>
                                    <p:animRot by="21600000">
                                      <p:cBhvr>
                                        <p:cTn id="68" dur="1000" fill="hold"/>
                                        <p:tgtEl>
                                          <p:spTgt spid="415"/>
                                        </p:tgtEl>
                                        <p:attrNameLst>
                                          <p:attrName>r</p:attrName>
                                        </p:attrNameLst>
                                      </p:cBhvr>
                                    </p:animRot>
                                  </p:childTnLst>
                                </p:cTn>
                              </p:par>
                            </p:childTnLst>
                          </p:cTn>
                        </p:par>
                        <p:par>
                          <p:cTn id="69" fill="hold">
                            <p:stCondLst>
                              <p:cond delay="1500"/>
                            </p:stCondLst>
                            <p:childTnLst>
                              <p:par>
                                <p:cTn id="70" presetID="8" presetClass="emph" presetSubtype="0" repeatCount="indefinite" fill="hold" nodeType="afterEffect">
                                  <p:stCondLst>
                                    <p:cond delay="0"/>
                                  </p:stCondLst>
                                  <p:endCondLst>
                                    <p:cond evt="onNext" delay="0">
                                      <p:tgtEl>
                                        <p:sldTgt/>
                                      </p:tgtEl>
                                    </p:cond>
                                  </p:endCondLst>
                                  <p:childTnLst>
                                    <p:animRot by="21600000">
                                      <p:cBhvr>
                                        <p:cTn id="71" dur="1000" fill="hold"/>
                                        <p:tgtEl>
                                          <p:spTgt spid="416"/>
                                        </p:tgtEl>
                                        <p:attrNameLst>
                                          <p:attrName>r</p:attrName>
                                        </p:attrNameLst>
                                      </p:cBhvr>
                                    </p:animRot>
                                  </p:childTnLst>
                                </p:cTn>
                              </p:par>
                            </p:childTnLst>
                          </p:cTn>
                        </p:par>
                        <p:par>
                          <p:cTn id="72" fill="hold">
                            <p:stCondLst>
                              <p:cond delay="2500"/>
                            </p:stCondLst>
                            <p:childTnLst>
                              <p:par>
                                <p:cTn id="73" presetID="8" presetClass="emph" presetSubtype="0" repeatCount="indefinite" fill="hold" nodeType="afterEffect">
                                  <p:stCondLst>
                                    <p:cond delay="0"/>
                                  </p:stCondLst>
                                  <p:endCondLst>
                                    <p:cond evt="onNext" delay="0">
                                      <p:tgtEl>
                                        <p:sldTgt/>
                                      </p:tgtEl>
                                    </p:cond>
                                  </p:endCondLst>
                                  <p:childTnLst>
                                    <p:animRot by="21600000">
                                      <p:cBhvr>
                                        <p:cTn id="74" dur="1000" fill="hold"/>
                                        <p:tgtEl>
                                          <p:spTgt spid="409"/>
                                        </p:tgtEl>
                                        <p:attrNameLst>
                                          <p:attrName>r</p:attrName>
                                        </p:attrNameLst>
                                      </p:cBhvr>
                                    </p:animRot>
                                  </p:childTnLst>
                                </p:cTn>
                              </p:par>
                            </p:childTnLst>
                          </p:cTn>
                        </p:par>
                        <p:par>
                          <p:cTn id="75" fill="hold">
                            <p:stCondLst>
                              <p:cond delay="3500"/>
                            </p:stCondLst>
                            <p:childTnLst>
                              <p:par>
                                <p:cTn id="76" presetID="8" presetClass="emph" presetSubtype="0" repeatCount="indefinite" fill="hold" nodeType="afterEffect">
                                  <p:stCondLst>
                                    <p:cond delay="0"/>
                                  </p:stCondLst>
                                  <p:endCondLst>
                                    <p:cond evt="onNext" delay="0">
                                      <p:tgtEl>
                                        <p:sldTgt/>
                                      </p:tgtEl>
                                    </p:cond>
                                  </p:endCondLst>
                                  <p:childTnLst>
                                    <p:animRot by="21600000">
                                      <p:cBhvr>
                                        <p:cTn id="77" dur="1000" fill="hold"/>
                                        <p:tgtEl>
                                          <p:spTgt spid="414"/>
                                        </p:tgtEl>
                                        <p:attrNameLst>
                                          <p:attrName>r</p:attrName>
                                        </p:attrNameLst>
                                      </p:cBhvr>
                                    </p:animRot>
                                  </p:childTnLst>
                                </p:cTn>
                              </p:par>
                              <p:par>
                                <p:cTn id="78" presetID="0" presetClass="path" presetSubtype="0" repeatCount="indefinite" accel="50000" decel="50000" fill="hold" nodeType="withEffect">
                                  <p:stCondLst>
                                    <p:cond delay="0"/>
                                  </p:stCondLst>
                                  <p:endCondLst>
                                    <p:cond evt="onNext" delay="0">
                                      <p:tgtEl>
                                        <p:sldTgt/>
                                      </p:tgtEl>
                                    </p:cond>
                                  </p:endCondLst>
                                  <p:childTnLst>
                                    <p:animMotion origin="layout" path="M -0.01858 -1.66615E-7 C -0.01945 -0.01142 -0.0217 -0.01327 -0.02327 -0.02191 C -0.02431 -0.02839 -0.025 -0.03579 -0.02587 -0.04165 C -0.02587 -0.04135 -0.02934 -0.05184 -0.03004 -0.05369 C -0.0309 -0.05616 -0.03264 -0.0614 -0.03264 -0.06109 C -0.0342 -0.07251 -0.03802 -0.08578 -0.04097 -0.08948 C -0.04149 -0.09935 -0.0434 -0.10521 -0.04531 -0.11077 C -0.04636 -0.11817 -0.04792 -0.12836 -0.04948 -0.13298 C -0.05035 -0.14347 -0.05347 -0.14903 -0.0559 -0.15242 C -0.05764 -0.16476 -0.06077 -0.17402 -0.06372 -0.18204 C -0.06545 -0.18821 -0.06528 -0.19253 -0.06771 -0.19778 C -0.06945 -0.20981 -0.06719 -0.19901 -0.07083 -0.2058 C -0.07188 -0.20765 -0.07257 -0.21105 -0.07361 -0.21382 C -0.07413 -0.21506 -0.075 -0.21753 -0.075 -0.21722 C -0.07691 -0.23141 -0.07587 -0.22678 -0.07778 -0.23326 C -0.07518 -0.28417 -0.04983 -0.26072 -0.04618 -0.26103 C -0.04184 -0.26319 -0.03715 -0.26782 -0.03264 -0.27276 C -0.02813 -0.28664 -0.01962 -0.28479 -0.01458 -0.28664 C -0.01233 -0.28942 -0.01007 -0.29003 -0.00816 -0.29435 C -0.00504 -0.30114 -0.00886 -0.2962 -0.00504 -0.30022 C -0.00122 -0.31071 -0.0033 -0.30762 0.00087 -0.30978 C 0.00729 -0.31935 0.01354 -0.32027 0.02014 -0.32212 C 0.02413 -0.32768 0.02882 -0.32922 0.03316 -0.33169 C 0.03663 -0.34156 0.03281 -0.33169 0.04062 -0.33755 C 0.04114 -0.33817 0.04167 -0.34094 0.04236 -0.34156 C 0.04739 -0.34773 0.05156 -0.3465 0.05712 -0.34773 C 0.06024 -0.34989 0.0625 -0.35514 0.06562 -0.35761 C 0.06649 -0.36378 0.0658 -0.36378 0.06719 -0.36378 " pathEditMode="relative" rAng="0" ptsTypes="fffffffffffffffffffffffffffA">
                                      <p:cBhvr>
                                        <p:cTn id="79" dur="1000" fill="hold"/>
                                        <p:tgtEl>
                                          <p:spTgt spid="416"/>
                                        </p:tgtEl>
                                        <p:attrNameLst>
                                          <p:attrName>ppt_x</p:attrName>
                                          <p:attrName>ppt_y</p:attrName>
                                        </p:attrNameLst>
                                      </p:cBhvr>
                                      <p:rCtr x="13" y="-182"/>
                                    </p:animMotion>
                                  </p:childTnLst>
                                  <p:subTnLst>
                                    <p:set>
                                      <p:cBhvr override="childStyle">
                                        <p:cTn dur="1" fill="hold" display="0" masterRel="nextClick" afterEffect="1"/>
                                        <p:tgtEl>
                                          <p:spTgt spid="416"/>
                                        </p:tgtEl>
                                        <p:attrNameLst>
                                          <p:attrName>style.visibility</p:attrName>
                                        </p:attrNameLst>
                                      </p:cBhvr>
                                      <p:to>
                                        <p:strVal val="hidden"/>
                                      </p:to>
                                    </p:set>
                                  </p:subTnLst>
                                </p:cTn>
                              </p:par>
                              <p:par>
                                <p:cTn id="80" presetID="0" presetClass="path" presetSubtype="0" repeatCount="indefinite" accel="50000" decel="50000" fill="hold" nodeType="withEffect">
                                  <p:stCondLst>
                                    <p:cond delay="0"/>
                                  </p:stCondLst>
                                  <p:endCondLst>
                                    <p:cond evt="onNext" delay="0">
                                      <p:tgtEl>
                                        <p:sldTgt/>
                                      </p:tgtEl>
                                    </p:cond>
                                  </p:endCondLst>
                                  <p:childTnLst>
                                    <p:animMotion origin="layout" path="M 0.0276 -0.04721 C 0.02569 -0.0577 0.02066 -0.05925 0.01719 -0.06758 C 0.01475 -0.07344 0.01319 -0.08023 0.01094 -0.08609 C 0.01094 -0.08578 0.00312 -0.09535 0.00156 -0.0972 C -0.00052 -0.09966 -0.00469 -0.1046 -0.00469 -0.10429 C -0.00851 -0.11478 -0.01684 -0.12743 -0.02344 -0.13052 C -0.02518 -0.14008 -0.02934 -0.14564 -0.03386 -0.15088 C -0.03629 -0.15767 -0.03976 -0.16693 -0.04323 -0.17125 C -0.04514 -0.18112 -0.05243 -0.18667 -0.05781 -0.18976 C -0.06215 -0.20149 -0.0691 -0.20982 -0.07552 -0.21753 C -0.08021 -0.22308 -0.07934 -0.2274 -0.0849 -0.23234 C -0.08906 -0.24345 -0.0842 -0.23327 -0.09219 -0.23974 C -0.09445 -0.2416 -0.09636 -0.24468 -0.09844 -0.24715 C -0.09948 -0.24838 -0.10156 -0.25085 -0.10156 -0.25054 C -0.10643 -0.26381 -0.10365 -0.25949 -0.10886 -0.26566 C -0.10209 -0.31349 -0.04393 -0.29127 -0.03594 -0.29158 C -0.02535 -0.29343 -0.01511 -0.29806 -0.00469 -0.30269 C 0.00607 -0.31565 0.02517 -0.3141 0.03698 -0.31565 C 0.04166 -0.31812 0.04705 -0.31873 0.05156 -0.32274 C 0.05868 -0.32922 0.05017 -0.3246 0.05885 -0.3283 C 0.06719 -0.33817 0.06267 -0.33509 0.07239 -0.33755 C 0.0868 -0.34619 0.10087 -0.34712 0.11614 -0.34866 C 0.12552 -0.35422 0.13663 -0.35576 0.14635 -0.35792 C 0.15399 -0.36717 0.14531 -0.35792 0.16302 -0.36347 C 0.16458 -0.36409 0.16562 -0.36656 0.16719 -0.36717 C 0.17899 -0.37304 0.18871 -0.3718 0.20156 -0.37273 C 0.2085 -0.37489 0.21354 -0.37983 0.22031 -0.38198 C 0.22257 -0.38816 0.22118 -0.38754 0.22344 -0.38754 " pathEditMode="relative" rAng="0" ptsTypes="fffffffffffffffffffffffffffA">
                                      <p:cBhvr>
                                        <p:cTn id="81" dur="1000" fill="hold"/>
                                        <p:tgtEl>
                                          <p:spTgt spid="409"/>
                                        </p:tgtEl>
                                        <p:attrNameLst>
                                          <p:attrName>ppt_x</p:attrName>
                                          <p:attrName>ppt_y</p:attrName>
                                        </p:attrNameLst>
                                      </p:cBhvr>
                                      <p:rCtr x="30" y="-171"/>
                                    </p:animMotion>
                                  </p:childTnLst>
                                  <p:subTnLst>
                                    <p:set>
                                      <p:cBhvr override="childStyle">
                                        <p:cTn dur="1" fill="hold" display="0" masterRel="nextClick" afterEffect="1"/>
                                        <p:tgtEl>
                                          <p:spTgt spid="409"/>
                                        </p:tgtEl>
                                        <p:attrNameLst>
                                          <p:attrName>style.visibility</p:attrName>
                                        </p:attrNameLst>
                                      </p:cBhvr>
                                      <p:to>
                                        <p:strVal val="hidden"/>
                                      </p:to>
                                    </p:set>
                                  </p:subTnLst>
                                </p:cTn>
                              </p:par>
                              <p:par>
                                <p:cTn id="82" presetID="0" presetClass="path" presetSubtype="0" repeatCount="indefinite" accel="50000" decel="50000" fill="hold" nodeType="withEffect">
                                  <p:stCondLst>
                                    <p:cond delay="0"/>
                                  </p:stCondLst>
                                  <p:endCondLst>
                                    <p:cond evt="onNext" delay="0">
                                      <p:tgtEl>
                                        <p:sldTgt/>
                                      </p:tgtEl>
                                    </p:cond>
                                  </p:endCondLst>
                                  <p:childTnLst>
                                    <p:animMotion origin="layout" path="M -8.33333E-7 -5.18519E-6 C -0.00191 -0.0105 -0.00694 -0.01204 -0.01041 -0.02038 C -0.01284 -0.02624 -0.01441 -0.03303 -0.01666 -0.0389 C -0.01666 -0.0389 -0.02448 -0.04815 -0.02604 -0.05001 C -0.02812 -0.05248 -0.03229 -0.05741 -0.03229 -0.05741 C -0.03611 -0.0676 -0.04444 -0.08025 -0.05104 -0.08334 C -0.05277 -0.09291 -0.05694 -0.09846 -0.06145 -0.10371 C -0.06389 -0.1105 -0.06736 -0.11976 -0.07083 -0.12408 C -0.07274 -0.13396 -0.08003 -0.13951 -0.08541 -0.1426 C -0.08975 -0.15433 -0.0967 -0.16266 -0.10312 -0.17038 C -0.10781 -0.17593 -0.10694 -0.18025 -0.1125 -0.18519 C -0.11666 -0.1963 -0.1118 -0.18612 -0.11979 -0.1926 C -0.12205 -0.19445 -0.12395 -0.19754 -0.12604 -0.20001 C -0.12708 -0.20124 -0.12916 -0.20371 -0.12916 -0.20371 C -0.13402 -0.21667 -0.13125 -0.21235 -0.13645 -0.21853 C -0.12968 -0.26667 -0.07152 -0.24414 -0.06354 -0.24445 C -0.05295 -0.2463 -0.0427 -0.25093 -0.03229 -0.25556 C -0.02152 -0.26853 -0.00243 -0.26729 0.00938 -0.26853 C 0.01407 -0.2713 0.01945 -0.27192 0.02396 -0.27593 C 0.03108 -0.28241 0.02257 -0.27778 0.03125 -0.28149 C 0.03959 -0.29136 0.03507 -0.28828 0.0448 -0.29075 C 0.0592 -0.29939 0.07327 -0.30032 0.08855 -0.30186 C 0.09792 -0.30741 0.10903 -0.30896 0.11875 -0.31112 C 0.12639 -0.32038 0.11771 -0.31112 0.13542 -0.31667 C 0.13698 -0.31729 0.13802 -0.31976 0.13959 -0.32038 C 0.15139 -0.32624 0.16111 -0.32501 0.17396 -0.32593 C 0.18091 -0.32809 0.18594 -0.33303 0.19271 -0.33519 C 0.19497 -0.34136 0.19358 -0.34075 0.19584 -0.34075 " pathEditMode="relative" ptsTypes="fffffffffffffffffffffffffffA">
                                      <p:cBhvr>
                                        <p:cTn id="83" dur="1000" fill="hold"/>
                                        <p:tgtEl>
                                          <p:spTgt spid="414"/>
                                        </p:tgtEl>
                                        <p:attrNameLst>
                                          <p:attrName>ppt_x</p:attrName>
                                          <p:attrName>ppt_y</p:attrName>
                                        </p:attrNameLst>
                                      </p:cBhvr>
                                    </p:animMotion>
                                  </p:childTnLst>
                                  <p:subTnLst>
                                    <p:set>
                                      <p:cBhvr override="childStyle">
                                        <p:cTn dur="1" fill="hold" display="0" masterRel="nextClick" afterEffect="1"/>
                                        <p:tgtEl>
                                          <p:spTgt spid="414"/>
                                        </p:tgtEl>
                                        <p:attrNameLst>
                                          <p:attrName>style.visibility</p:attrName>
                                        </p:attrNameLst>
                                      </p:cBhvr>
                                      <p:to>
                                        <p:strVal val="hidden"/>
                                      </p:to>
                                    </p:set>
                                  </p:subTnLst>
                                </p:cTn>
                              </p:par>
                              <p:par>
                                <p:cTn id="84" presetID="0" presetClass="path" presetSubtype="0" repeatCount="indefinite" accel="50000" decel="50000" fill="hold" nodeType="withEffect">
                                  <p:stCondLst>
                                    <p:cond delay="0"/>
                                  </p:stCondLst>
                                  <p:endCondLst>
                                    <p:cond evt="onNext" delay="0">
                                      <p:tgtEl>
                                        <p:sldTgt/>
                                      </p:tgtEl>
                                    </p:cond>
                                  </p:endCondLst>
                                  <p:childTnLst>
                                    <p:animMotion origin="layout" path="M -0.00521 0.01604 C -0.00625 0.0037 -0.07865 2.09812E-7 -0.08073 -0.00926 C -0.08229 -0.01635 -0.08316 -0.02438 -0.08455 -0.03085 C -0.08455 -0.03055 -0.08906 -0.04196 -0.09011 -0.04412 C -0.09132 -0.0469 -0.09375 -0.05276 -0.09375 -0.05245 C -0.09601 -0.0648 -0.10104 -0.07961 -0.10486 -0.083 C -0.1059 -0.09411 -0.10833 -0.10059 -0.11111 -0.10707 C -0.1125 -0.11509 -0.11458 -0.12589 -0.11667 -0.13113 C -0.11771 -0.14255 -0.12205 -0.14903 -0.12535 -0.15273 C -0.12795 -0.16631 -0.13195 -0.17618 -0.13576 -0.18513 C -0.13854 -0.19161 -0.1382 -0.19685 -0.14149 -0.20241 C -0.14392 -0.21567 -0.14097 -0.20364 -0.14566 -0.21135 C -0.14705 -0.21351 -0.14826 -0.21691 -0.14948 -0.21999 C -0.15 -0.22123 -0.15139 -0.22431 -0.15139 -0.22401 C -0.15417 -0.23943 -0.15261 -0.2345 -0.15556 -0.24159 C -0.15156 -0.29775 -0.11701 -0.27152 -0.11233 -0.27214 C -0.10608 -0.2743 -0.1 -0.27954 -0.09375 -0.2851 C -0.08733 -0.30022 -0.07604 -0.29836 -0.0691 -0.30022 C -0.06615 -0.3033 -0.06302 -0.30392 -0.06042 -0.30855 C -0.05608 -0.31595 -0.06111 -0.31071 -0.05608 -0.31503 C -0.05104 -0.32644 -0.05382 -0.32305 -0.04792 -0.32583 C -0.03941 -0.33601 -0.03108 -0.33693 -0.02205 -0.33878 C -0.01649 -0.34526 -0.0099 -0.34712 -0.00399 -0.34989 C 0.00052 -0.36069 -0.00469 -0.34989 0.0059 -0.35637 C 0.00677 -0.35699 0.00746 -0.35977 0.00833 -0.36069 C 0.01528 -0.36748 0.02118 -0.36594 0.02882 -0.36717 C 0.03281 -0.36964 0.03594 -0.3755 0.03993 -0.37828 C 0.04132 -0.38507 0.04045 -0.38476 0.04184 -0.38476 " pathEditMode="relative" rAng="0" ptsTypes="ffffffffffffffffffffffffffff">
                                      <p:cBhvr>
                                        <p:cTn id="85" dur="1000" fill="hold"/>
                                        <p:tgtEl>
                                          <p:spTgt spid="415"/>
                                        </p:tgtEl>
                                        <p:attrNameLst>
                                          <p:attrName>ppt_x</p:attrName>
                                          <p:attrName>ppt_y</p:attrName>
                                        </p:attrNameLst>
                                      </p:cBhvr>
                                      <p:rCtr x="-52" y="-201"/>
                                    </p:animMotion>
                                  </p:childTnLst>
                                  <p:subTnLst>
                                    <p:set>
                                      <p:cBhvr override="childStyle">
                                        <p:cTn dur="1" fill="hold" display="0" masterRel="nextClick" afterEffect="1"/>
                                        <p:tgtEl>
                                          <p:spTgt spid="415"/>
                                        </p:tgtEl>
                                        <p:attrNameLst>
                                          <p:attrName>style.visibility</p:attrName>
                                        </p:attrNameLst>
                                      </p:cBhvr>
                                      <p:to>
                                        <p:strVal val="hidden"/>
                                      </p:to>
                                    </p:set>
                                  </p:subTnLst>
                                </p:cTn>
                              </p:par>
                            </p:childTnLst>
                          </p:cTn>
                        </p:par>
                      </p:childTnLst>
                    </p:cTn>
                  </p:par>
                  <p:par>
                    <p:cTn id="86" fill="hold">
                      <p:stCondLst>
                        <p:cond delay="indefinite"/>
                      </p:stCondLst>
                      <p:childTnLst>
                        <p:par>
                          <p:cTn id="87" fill="hold">
                            <p:stCondLst>
                              <p:cond delay="0"/>
                            </p:stCondLst>
                            <p:childTnLst>
                              <p:par>
                                <p:cTn id="88" presetID="22" presetClass="entr" presetSubtype="4" fill="hold" nodeType="clickEffect">
                                  <p:stCondLst>
                                    <p:cond delay="0"/>
                                  </p:stCondLst>
                                  <p:childTnLst>
                                    <p:set>
                                      <p:cBhvr>
                                        <p:cTn id="89" dur="1" fill="hold">
                                          <p:stCondLst>
                                            <p:cond delay="0"/>
                                          </p:stCondLst>
                                        </p:cTn>
                                        <p:tgtEl>
                                          <p:spTgt spid="14"/>
                                        </p:tgtEl>
                                        <p:attrNameLst>
                                          <p:attrName>style.visibility</p:attrName>
                                        </p:attrNameLst>
                                      </p:cBhvr>
                                      <p:to>
                                        <p:strVal val="visible"/>
                                      </p:to>
                                    </p:set>
                                    <p:animEffect transition="in" filter="wipe(down)">
                                      <p:cBhvr>
                                        <p:cTn id="9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标题 53"/>
          <p:cNvSpPr>
            <a:spLocks noGrp="1"/>
          </p:cNvSpPr>
          <p:nvPr>
            <p:ph type="title"/>
          </p:nvPr>
        </p:nvSpPr>
        <p:spPr>
          <a:xfrm>
            <a:off x="755649" y="232513"/>
            <a:ext cx="8233971" cy="559338"/>
          </a:xfrm>
        </p:spPr>
        <p:txBody>
          <a:bodyPr/>
          <a:lstStyle/>
          <a:p>
            <a:r>
              <a:rPr lang="zh-CN" altLang="en-US" dirty="0" smtClean="0">
                <a:latin typeface="微软雅黑" panose="020B0503020204020204" pitchFamily="34" charset="-122"/>
                <a:ea typeface="微软雅黑" panose="020B0503020204020204" pitchFamily="34" charset="-122"/>
              </a:rPr>
              <a:t>网络和业务威胁分析：</a:t>
            </a:r>
            <a:r>
              <a:rPr lang="zh-CN" altLang="en-US" sz="2400" dirty="0" smtClean="0">
                <a:latin typeface="微软雅黑" panose="020B0503020204020204" pitchFamily="34" charset="-122"/>
                <a:ea typeface="微软雅黑" panose="020B0503020204020204" pitchFamily="34" charset="-122"/>
              </a:rPr>
              <a:t>服务器</a:t>
            </a:r>
            <a:r>
              <a:rPr lang="en-US" altLang="zh-CN" sz="2400" dirty="0" smtClean="0">
                <a:latin typeface="微软雅黑" panose="020B0503020204020204" pitchFamily="34" charset="-122"/>
                <a:ea typeface="微软雅黑" panose="020B0503020204020204" pitchFamily="34" charset="-122"/>
              </a:rPr>
              <a:t>DDOS/DOS</a:t>
            </a:r>
            <a:r>
              <a:rPr lang="zh-CN" altLang="en-US" sz="2400" dirty="0" smtClean="0">
                <a:latin typeface="微软雅黑" panose="020B0503020204020204" pitchFamily="34" charset="-122"/>
                <a:ea typeface="微软雅黑" panose="020B0503020204020204" pitchFamily="34" charset="-122"/>
              </a:rPr>
              <a:t>攻击</a:t>
            </a:r>
            <a:endParaRPr lang="zh-CN" altLang="en-US" sz="2400" dirty="0"/>
          </a:p>
        </p:txBody>
      </p:sp>
      <p:graphicFrame>
        <p:nvGraphicFramePr>
          <p:cNvPr id="25" name="Group 3"/>
          <p:cNvGraphicFramePr>
            <a:graphicFrameLocks noGrp="1"/>
          </p:cNvGraphicFramePr>
          <p:nvPr>
            <p:ph idx="4294967295"/>
          </p:nvPr>
        </p:nvGraphicFramePr>
        <p:xfrm>
          <a:off x="1524359" y="2635250"/>
          <a:ext cx="6970030" cy="1885960"/>
        </p:xfrm>
        <a:graphic>
          <a:graphicData uri="http://schemas.openxmlformats.org/drawingml/2006/table">
            <a:tbl>
              <a:tblPr/>
              <a:tblGrid>
                <a:gridCol w="1196998"/>
                <a:gridCol w="1183988"/>
                <a:gridCol w="1667951"/>
                <a:gridCol w="1480677"/>
                <a:gridCol w="1440416"/>
              </a:tblGrid>
              <a:tr h="280762">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rgbClr val="C00000"/>
                          </a:solidFill>
                          <a:effectLst/>
                          <a:latin typeface="FrutigerNext LT Regular" pitchFamily="34" charset="0"/>
                          <a:ea typeface="华文细黑" pitchFamily="2" charset="-122"/>
                        </a:rPr>
                        <a:t>嵌套关系</a:t>
                      </a:r>
                      <a:endParaRPr kumimoji="0" lang="zh-CN" altLang="en-US" sz="1200" b="1" i="0" u="none" strike="noStrike" cap="none" normalizeH="0" baseline="0" dirty="0" smtClean="0">
                        <a:ln>
                          <a:noFill/>
                        </a:ln>
                        <a:solidFill>
                          <a:srgbClr val="C00000"/>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smtClean="0">
                          <a:ln>
                            <a:noFill/>
                          </a:ln>
                          <a:solidFill>
                            <a:schemeClr val="tx1"/>
                          </a:solidFill>
                          <a:effectLst/>
                          <a:latin typeface="FrutigerNext LT Regular" pitchFamily="34" charset="0"/>
                          <a:ea typeface="华文细黑" pitchFamily="2" charset="-122"/>
                        </a:rPr>
                        <a:t>事件阀值</a:t>
                      </a:r>
                      <a:endParaRPr kumimoji="0" lang="zh-CN" altLang="en-US" sz="1200" b="1" i="0" u="none" strike="noStrike" cap="none" normalizeH="0" baseline="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匹配条件</a:t>
                      </a:r>
                      <a:endParaRPr kumimoji="0" lang="en-US" altLang="zh-CN"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smtClean="0">
                          <a:ln>
                            <a:noFill/>
                          </a:ln>
                          <a:solidFill>
                            <a:schemeClr val="tx1"/>
                          </a:solidFill>
                          <a:effectLst/>
                          <a:latin typeface="FrutigerNext LT Regular" pitchFamily="34" charset="0"/>
                          <a:ea typeface="华文细黑" pitchFamily="2" charset="-122"/>
                        </a:rPr>
                        <a:t>事件源</a:t>
                      </a:r>
                      <a:endParaRPr kumimoji="0" lang="zh-CN" altLang="en-US" sz="1200" b="1" i="0" u="none" strike="noStrike" cap="none" normalizeH="0" baseline="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关联缓冲值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r h="1550728">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bl>
          </a:graphicData>
        </a:graphic>
      </p:graphicFrame>
      <p:sp>
        <p:nvSpPr>
          <p:cNvPr id="74" name="TextBox 73"/>
          <p:cNvSpPr txBox="1"/>
          <p:nvPr/>
        </p:nvSpPr>
        <p:spPr>
          <a:xfrm>
            <a:off x="755651" y="769118"/>
            <a:ext cx="6696075" cy="338554"/>
          </a:xfrm>
          <a:prstGeom prst="rect">
            <a:avLst/>
          </a:prstGeom>
          <a:solidFill>
            <a:schemeClr val="accent1">
              <a:lumMod val="20000"/>
              <a:lumOff val="80000"/>
            </a:schemeClr>
          </a:solidFill>
        </p:spPr>
        <p:txBody>
          <a:bodyPr>
            <a:spAutoFit/>
          </a:bodyPr>
          <a:lstStyle/>
          <a:p>
            <a:pPr>
              <a:defRPr/>
            </a:pPr>
            <a:r>
              <a:rPr lang="zh-CN" altLang="en-US" sz="1600" b="1" dirty="0" smtClean="0">
                <a:solidFill>
                  <a:srgbClr val="C00000"/>
                </a:solidFill>
              </a:rPr>
              <a:t>场景描述：</a:t>
            </a:r>
            <a:r>
              <a:rPr lang="zh-CN" altLang="en-US" sz="1600" b="1" dirty="0">
                <a:solidFill>
                  <a:srgbClr val="C00000"/>
                </a:solidFill>
              </a:rPr>
              <a:t>服务器遭受</a:t>
            </a:r>
            <a:r>
              <a:rPr lang="en-US" altLang="zh-CN" sz="1600" b="1" dirty="0">
                <a:solidFill>
                  <a:srgbClr val="C00000"/>
                </a:solidFill>
              </a:rPr>
              <a:t>DOS/DDOS</a:t>
            </a:r>
            <a:r>
              <a:rPr lang="zh-CN" altLang="en-US" sz="1600" b="1" dirty="0" smtClean="0">
                <a:solidFill>
                  <a:srgbClr val="C00000"/>
                </a:solidFill>
              </a:rPr>
              <a:t>攻击</a:t>
            </a:r>
            <a:endParaRPr lang="en-US" altLang="zh-CN" sz="1600" b="1" dirty="0">
              <a:solidFill>
                <a:srgbClr val="C00000"/>
              </a:solidFill>
            </a:endParaRPr>
          </a:p>
        </p:txBody>
      </p:sp>
      <p:grpSp>
        <p:nvGrpSpPr>
          <p:cNvPr id="2" name="组合 44"/>
          <p:cNvGrpSpPr/>
          <p:nvPr/>
        </p:nvGrpSpPr>
        <p:grpSpPr>
          <a:xfrm>
            <a:off x="1681316" y="3100991"/>
            <a:ext cx="6771057" cy="1401007"/>
            <a:chOff x="1452708" y="2593404"/>
            <a:chExt cx="6771057" cy="1607579"/>
          </a:xfrm>
        </p:grpSpPr>
        <p:sp>
          <p:nvSpPr>
            <p:cNvPr id="27" name="Rectangle 40"/>
            <p:cNvSpPr>
              <a:spLocks noChangeArrowheads="1"/>
            </p:cNvSpPr>
            <p:nvPr/>
          </p:nvSpPr>
          <p:spPr bwMode="auto">
            <a:xfrm>
              <a:off x="6645399" y="2946015"/>
              <a:ext cx="456846" cy="264639"/>
            </a:xfrm>
            <a:prstGeom prst="rect">
              <a:avLst/>
            </a:prstGeom>
            <a:noFill/>
            <a:ln w="9525" algn="ctr">
              <a:noFill/>
              <a:miter lim="800000"/>
            </a:ln>
          </p:spPr>
          <p:txBody>
            <a:bodyPr lIns="79200" tIns="39600" rIns="79200" bIns="39600">
              <a:spAutoFit/>
            </a:bodyPr>
            <a:lstStyle/>
            <a:p>
              <a:pPr defTabSz="801370"/>
              <a:endParaRPr lang="en-US" altLang="zh-CN" sz="1200">
                <a:solidFill>
                  <a:srgbClr val="000000"/>
                </a:solidFill>
                <a:latin typeface="微软雅黑" panose="020B0503020204020204" pitchFamily="34" charset="-122"/>
                <a:ea typeface="微软雅黑" panose="020B0503020204020204" pitchFamily="34" charset="-122"/>
              </a:endParaRPr>
            </a:p>
          </p:txBody>
        </p:sp>
        <p:grpSp>
          <p:nvGrpSpPr>
            <p:cNvPr id="3" name="组合 75"/>
            <p:cNvGrpSpPr/>
            <p:nvPr/>
          </p:nvGrpSpPr>
          <p:grpSpPr>
            <a:xfrm>
              <a:off x="1452708" y="2593404"/>
              <a:ext cx="6771057" cy="1607579"/>
              <a:chOff x="1764936" y="1830786"/>
              <a:chExt cx="6771057" cy="1607579"/>
            </a:xfrm>
          </p:grpSpPr>
          <p:sp>
            <p:nvSpPr>
              <p:cNvPr id="31" name="AutoShape 23"/>
              <p:cNvSpPr>
                <a:spLocks noChangeArrowheads="1"/>
              </p:cNvSpPr>
              <p:nvPr/>
            </p:nvSpPr>
            <p:spPr bwMode="auto">
              <a:xfrm>
                <a:off x="2782574" y="1949933"/>
                <a:ext cx="5753419" cy="306659"/>
              </a:xfrm>
              <a:prstGeom prst="roundRect">
                <a:avLst>
                  <a:gd name="adj" fmla="val 16667"/>
                </a:avLst>
              </a:prstGeom>
              <a:solidFill>
                <a:schemeClr val="bg1">
                  <a:lumMod val="85000"/>
                </a:schemeClr>
              </a:solidFill>
              <a:ln w="9525" algn="ctr">
                <a:solidFill>
                  <a:schemeClr val="bg2"/>
                </a:solidFill>
                <a:round/>
              </a:ln>
            </p:spPr>
            <p:txBody>
              <a:bodyPr wrap="square" lIns="79200" tIns="39600" rIns="79200" bIns="39600" anchor="ctr">
                <a:spAutoFit/>
              </a:bodyPr>
              <a:lstStyle/>
              <a:p>
                <a:endParaRPr lang="zh-CN" altLang="en-US" sz="1050">
                  <a:solidFill>
                    <a:srgbClr val="000000"/>
                  </a:solidFill>
                  <a:latin typeface="微软雅黑" panose="020B0503020204020204" pitchFamily="34" charset="-122"/>
                  <a:ea typeface="微软雅黑" panose="020B0503020204020204" pitchFamily="34" charset="-122"/>
                </a:endParaRPr>
              </a:p>
            </p:txBody>
          </p:sp>
          <p:sp>
            <p:nvSpPr>
              <p:cNvPr id="32" name="AutoShape 24"/>
              <p:cNvSpPr>
                <a:spLocks noChangeArrowheads="1"/>
              </p:cNvSpPr>
              <p:nvPr/>
            </p:nvSpPr>
            <p:spPr bwMode="auto">
              <a:xfrm>
                <a:off x="2782574" y="2981261"/>
                <a:ext cx="5739771" cy="306661"/>
              </a:xfrm>
              <a:prstGeom prst="roundRect">
                <a:avLst>
                  <a:gd name="adj" fmla="val 16667"/>
                </a:avLst>
              </a:prstGeom>
              <a:solidFill>
                <a:schemeClr val="bg1">
                  <a:lumMod val="85000"/>
                </a:schemeClr>
              </a:solidFill>
              <a:ln w="9525" algn="ctr">
                <a:solidFill>
                  <a:schemeClr val="bg2"/>
                </a:solidFill>
                <a:round/>
              </a:ln>
            </p:spPr>
            <p:txBody>
              <a:bodyPr wrap="square" lIns="79200" tIns="39600" rIns="79200" bIns="39600" anchor="ctr">
                <a:spAutoFit/>
              </a:bodyPr>
              <a:lstStyle/>
              <a:p>
                <a:endParaRPr lang="zh-CN" altLang="en-US" sz="1050">
                  <a:solidFill>
                    <a:srgbClr val="000000"/>
                  </a:solidFill>
                  <a:latin typeface="微软雅黑" panose="020B0503020204020204" pitchFamily="34" charset="-122"/>
                  <a:ea typeface="微软雅黑" panose="020B0503020204020204" pitchFamily="34" charset="-122"/>
                </a:endParaRPr>
              </a:p>
            </p:txBody>
          </p:sp>
          <p:sp>
            <p:nvSpPr>
              <p:cNvPr id="33" name="AutoShape 25"/>
              <p:cNvSpPr>
                <a:spLocks noChangeArrowheads="1"/>
              </p:cNvSpPr>
              <p:nvPr/>
            </p:nvSpPr>
            <p:spPr bwMode="auto">
              <a:xfrm>
                <a:off x="5837932" y="1959329"/>
                <a:ext cx="1041094" cy="296891"/>
              </a:xfrm>
              <a:prstGeom prst="roundRect">
                <a:avLst>
                  <a:gd name="adj" fmla="val 16667"/>
                </a:avLst>
              </a:prstGeom>
              <a:solidFill>
                <a:srgbClr val="CCFFFF"/>
              </a:solidFill>
              <a:ln w="9525" algn="ctr">
                <a:solidFill>
                  <a:schemeClr val="tx1"/>
                </a:solidFill>
                <a:round/>
              </a:ln>
            </p:spPr>
            <p:txBody>
              <a:bodyPr wrap="square" lIns="79200" tIns="39600" rIns="79200" bIns="39600" anchor="ctr">
                <a:spAutoFit/>
              </a:bodyPr>
              <a:lstStyle/>
              <a:p>
                <a:pPr algn="ctr" defTabSz="801370"/>
                <a:r>
                  <a:rPr lang="en-US" altLang="zh-CN" sz="1000" dirty="0" smtClean="0">
                    <a:solidFill>
                      <a:srgbClr val="000000"/>
                    </a:solidFill>
                    <a:latin typeface="微软雅黑" panose="020B0503020204020204" pitchFamily="34" charset="-122"/>
                    <a:ea typeface="微软雅黑" panose="020B0503020204020204" pitchFamily="34" charset="-122"/>
                  </a:rPr>
                  <a:t>All NGFW</a:t>
                </a:r>
                <a:endParaRPr lang="zh-CN" altLang="en-US" sz="1000" dirty="0">
                  <a:solidFill>
                    <a:srgbClr val="000000"/>
                  </a:solidFill>
                  <a:latin typeface="微软雅黑" panose="020B0503020204020204" pitchFamily="34" charset="-122"/>
                  <a:ea typeface="微软雅黑" panose="020B0503020204020204" pitchFamily="34" charset="-122"/>
                </a:endParaRPr>
              </a:p>
            </p:txBody>
          </p:sp>
          <p:sp>
            <p:nvSpPr>
              <p:cNvPr id="34" name="AutoShape 26"/>
              <p:cNvSpPr>
                <a:spLocks noChangeArrowheads="1"/>
              </p:cNvSpPr>
              <p:nvPr/>
            </p:nvSpPr>
            <p:spPr bwMode="auto">
              <a:xfrm>
                <a:off x="4121786" y="1830786"/>
                <a:ext cx="1295136" cy="511791"/>
              </a:xfrm>
              <a:prstGeom prst="roundRect">
                <a:avLst>
                  <a:gd name="adj" fmla="val 16667"/>
                </a:avLst>
              </a:prstGeom>
              <a:solidFill>
                <a:schemeClr val="accent1"/>
              </a:solidFill>
              <a:ln w="9525" algn="ctr">
                <a:solidFill>
                  <a:schemeClr val="tx1"/>
                </a:solidFill>
                <a:round/>
              </a:ln>
            </p:spPr>
            <p:txBody>
              <a:bodyPr wrap="square" lIns="79200" tIns="39600" rIns="79200" bIns="39600" anchor="ctr">
                <a:spAutoFit/>
              </a:bodyPr>
              <a:lstStyle/>
              <a:p>
                <a:pPr algn="ctr" defTabSz="801370"/>
                <a:r>
                  <a:rPr lang="en-US" altLang="zh-CN" sz="1050" dirty="0" err="1" smtClean="0">
                    <a:solidFill>
                      <a:srgbClr val="000000"/>
                    </a:solidFill>
                    <a:latin typeface="微软雅黑" panose="020B0503020204020204" pitchFamily="34" charset="-122"/>
                    <a:ea typeface="微软雅黑" panose="020B0503020204020204" pitchFamily="34" charset="-122"/>
                  </a:rPr>
                  <a:t>DoS</a:t>
                </a:r>
                <a:r>
                  <a:rPr lang="zh-CN" altLang="en-US" sz="1050" dirty="0" smtClean="0">
                    <a:solidFill>
                      <a:srgbClr val="000000"/>
                    </a:solidFill>
                    <a:latin typeface="微软雅黑" panose="020B0503020204020204" pitchFamily="34" charset="-122"/>
                    <a:ea typeface="微软雅黑" panose="020B0503020204020204" pitchFamily="34" charset="-122"/>
                  </a:rPr>
                  <a:t>、</a:t>
                </a:r>
                <a:r>
                  <a:rPr lang="en-US" altLang="zh-CN" sz="1050" dirty="0" err="1" smtClean="0">
                    <a:solidFill>
                      <a:srgbClr val="000000"/>
                    </a:solidFill>
                    <a:latin typeface="微软雅黑" panose="020B0503020204020204" pitchFamily="34" charset="-122"/>
                    <a:ea typeface="微软雅黑" panose="020B0503020204020204" pitchFamily="34" charset="-122"/>
                  </a:rPr>
                  <a:t>DDoS</a:t>
                </a:r>
                <a:r>
                  <a:rPr lang="zh-CN" altLang="en-US" sz="1050" dirty="0" smtClean="0">
                    <a:solidFill>
                      <a:srgbClr val="000000"/>
                    </a:solidFill>
                    <a:latin typeface="微软雅黑" panose="020B0503020204020204" pitchFamily="34" charset="-122"/>
                    <a:ea typeface="微软雅黑" panose="020B0503020204020204" pitchFamily="34" charset="-122"/>
                  </a:rPr>
                  <a:t>攻击</a:t>
                </a:r>
                <a:r>
                  <a:rPr lang="en-US" altLang="zh-CN" sz="1050" dirty="0" smtClean="0">
                    <a:solidFill>
                      <a:srgbClr val="000000"/>
                    </a:solidFill>
                    <a:latin typeface="微软雅黑" panose="020B0503020204020204" pitchFamily="34" charset="-122"/>
                    <a:ea typeface="微软雅黑" panose="020B0503020204020204" pitchFamily="34" charset="-122"/>
                  </a:rPr>
                  <a:t>/</a:t>
                </a:r>
                <a:r>
                  <a:rPr lang="zh-CN" altLang="en-US" sz="1050" dirty="0" smtClean="0">
                    <a:solidFill>
                      <a:srgbClr val="000000"/>
                    </a:solidFill>
                    <a:latin typeface="微软雅黑" panose="020B0503020204020204" pitchFamily="34" charset="-122"/>
                    <a:ea typeface="微软雅黑" panose="020B0503020204020204" pitchFamily="34" charset="-122"/>
                  </a:rPr>
                  <a:t>端口扫描</a:t>
                </a:r>
                <a:endParaRPr lang="zh-CN" altLang="en-US" sz="1050" dirty="0">
                  <a:solidFill>
                    <a:srgbClr val="000000"/>
                  </a:solidFill>
                  <a:latin typeface="微软雅黑" panose="020B0503020204020204" pitchFamily="34" charset="-122"/>
                  <a:ea typeface="微软雅黑" panose="020B0503020204020204" pitchFamily="34" charset="-122"/>
                </a:endParaRPr>
              </a:p>
            </p:txBody>
          </p:sp>
          <p:sp>
            <p:nvSpPr>
              <p:cNvPr id="35" name="Line 27"/>
              <p:cNvSpPr>
                <a:spLocks noChangeShapeType="1"/>
              </p:cNvSpPr>
              <p:nvPr/>
            </p:nvSpPr>
            <p:spPr bwMode="auto">
              <a:xfrm>
                <a:off x="3625363" y="2093875"/>
                <a:ext cx="515931" cy="1438"/>
              </a:xfrm>
              <a:prstGeom prst="line">
                <a:avLst/>
              </a:prstGeom>
              <a:noFill/>
              <a:ln w="9525">
                <a:solidFill>
                  <a:srgbClr val="969696"/>
                </a:solidFill>
                <a:prstDash val="dash"/>
                <a:round/>
                <a:tailEnd type="triangle" w="med" len="med"/>
              </a:ln>
            </p:spPr>
            <p:txBody>
              <a:bodyPr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36" name="AutoShape 28"/>
              <p:cNvSpPr>
                <a:spLocks noChangeArrowheads="1"/>
              </p:cNvSpPr>
              <p:nvPr/>
            </p:nvSpPr>
            <p:spPr bwMode="auto">
              <a:xfrm>
                <a:off x="2958087" y="1960842"/>
                <a:ext cx="775314" cy="306659"/>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zh-CN" altLang="en-US" sz="1050" dirty="0" smtClean="0">
                    <a:solidFill>
                      <a:srgbClr val="000000"/>
                    </a:solidFill>
                    <a:latin typeface="微软雅黑" panose="020B0503020204020204" pitchFamily="34" charset="-122"/>
                    <a:ea typeface="微软雅黑" panose="020B0503020204020204" pitchFamily="34" charset="-122"/>
                  </a:rPr>
                  <a:t>每次</a:t>
                </a:r>
                <a:endParaRPr lang="en-US" altLang="zh-CN" sz="1050" dirty="0">
                  <a:solidFill>
                    <a:srgbClr val="000000"/>
                  </a:solidFill>
                  <a:latin typeface="微软雅黑" panose="020B0503020204020204" pitchFamily="34" charset="-122"/>
                  <a:ea typeface="微软雅黑" panose="020B0503020204020204" pitchFamily="34" charset="-122"/>
                </a:endParaRPr>
              </a:p>
            </p:txBody>
          </p:sp>
          <p:sp>
            <p:nvSpPr>
              <p:cNvPr id="37" name="AutoShape 29"/>
              <p:cNvSpPr>
                <a:spLocks noChangeArrowheads="1"/>
              </p:cNvSpPr>
              <p:nvPr/>
            </p:nvSpPr>
            <p:spPr bwMode="auto">
              <a:xfrm>
                <a:off x="5872362" y="2914311"/>
                <a:ext cx="1010264" cy="453182"/>
              </a:xfrm>
              <a:prstGeom prst="roundRect">
                <a:avLst>
                  <a:gd name="adj" fmla="val 16667"/>
                </a:avLst>
              </a:prstGeom>
              <a:solidFill>
                <a:srgbClr val="CCFFFF"/>
              </a:solidFill>
              <a:ln w="9525" algn="ctr">
                <a:solidFill>
                  <a:schemeClr val="tx1"/>
                </a:solidFill>
                <a:round/>
              </a:ln>
            </p:spPr>
            <p:txBody>
              <a:bodyPr wrap="square" lIns="79200" tIns="39600" rIns="79200" bIns="39600" anchor="ctr">
                <a:spAutoFit/>
              </a:bodyPr>
              <a:lstStyle/>
              <a:p>
                <a:pPr algn="ctr" defTabSz="801370"/>
                <a:r>
                  <a:rPr lang="zh-CN" altLang="en-US" sz="900" dirty="0" smtClean="0">
                    <a:solidFill>
                      <a:srgbClr val="000000"/>
                    </a:solidFill>
                    <a:latin typeface="微软雅黑" panose="020B0503020204020204" pitchFamily="34" charset="-122"/>
                    <a:ea typeface="微软雅黑" panose="020B0503020204020204" pitchFamily="34" charset="-122"/>
                  </a:rPr>
                  <a:t>与服务器连接的交换机</a:t>
                </a:r>
                <a:endParaRPr lang="en-US" altLang="zh-CN" sz="900" dirty="0">
                  <a:solidFill>
                    <a:srgbClr val="000000"/>
                  </a:solidFill>
                  <a:latin typeface="微软雅黑" panose="020B0503020204020204" pitchFamily="34" charset="-122"/>
                  <a:ea typeface="微软雅黑" panose="020B0503020204020204" pitchFamily="34" charset="-122"/>
                </a:endParaRPr>
              </a:p>
            </p:txBody>
          </p:sp>
          <p:grpSp>
            <p:nvGrpSpPr>
              <p:cNvPr id="4" name="Group 31"/>
              <p:cNvGrpSpPr/>
              <p:nvPr/>
            </p:nvGrpSpPr>
            <p:grpSpPr bwMode="auto">
              <a:xfrm>
                <a:off x="5290313" y="2936743"/>
                <a:ext cx="713481" cy="418459"/>
                <a:chOff x="3401" y="2804"/>
                <a:chExt cx="582" cy="291"/>
              </a:xfrm>
            </p:grpSpPr>
            <p:sp>
              <p:nvSpPr>
                <p:cNvPr id="67" name="Rectangle 32"/>
                <p:cNvSpPr>
                  <a:spLocks noChangeArrowheads="1"/>
                </p:cNvSpPr>
                <p:nvPr/>
              </p:nvSpPr>
              <p:spPr bwMode="auto">
                <a:xfrm>
                  <a:off x="3432" y="2804"/>
                  <a:ext cx="551" cy="291"/>
                </a:xfrm>
                <a:prstGeom prst="rect">
                  <a:avLst/>
                </a:prstGeom>
                <a:noFill/>
                <a:ln w="9525" algn="ctr">
                  <a:noFill/>
                  <a:miter lim="800000"/>
                </a:ln>
              </p:spPr>
              <p:txBody>
                <a:bodyPr lIns="79200" tIns="39600" rIns="79200" bIns="39600">
                  <a:spAutoFit/>
                </a:bodyPr>
                <a:lstStyle/>
                <a:p>
                  <a:pPr defTabSz="801370"/>
                  <a:r>
                    <a:rPr lang="en-US" altLang="zh-CN" sz="1050" dirty="0">
                      <a:solidFill>
                        <a:srgbClr val="B2B2B2"/>
                      </a:solidFill>
                      <a:latin typeface="微软雅黑" panose="020B0503020204020204" pitchFamily="34" charset="-122"/>
                      <a:ea typeface="微软雅黑" panose="020B0503020204020204" pitchFamily="34" charset="-122"/>
                    </a:rPr>
                    <a:t>from any</a:t>
                  </a:r>
                  <a:endParaRPr lang="en-US" altLang="zh-CN" sz="1050" dirty="0">
                    <a:solidFill>
                      <a:srgbClr val="B2B2B2"/>
                    </a:solidFill>
                    <a:latin typeface="微软雅黑" panose="020B0503020204020204" pitchFamily="34" charset="-122"/>
                    <a:ea typeface="微软雅黑" panose="020B0503020204020204" pitchFamily="34" charset="-122"/>
                  </a:endParaRPr>
                </a:p>
              </p:txBody>
            </p:sp>
            <p:sp>
              <p:nvSpPr>
                <p:cNvPr id="68" name="Line 33"/>
                <p:cNvSpPr>
                  <a:spLocks noChangeShapeType="1"/>
                </p:cNvSpPr>
                <p:nvPr/>
              </p:nvSpPr>
              <p:spPr bwMode="auto">
                <a:xfrm>
                  <a:off x="3401" y="2967"/>
                  <a:ext cx="453" cy="2"/>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grpSp>
          <p:sp>
            <p:nvSpPr>
              <p:cNvPr id="40" name="AutoShape 35"/>
              <p:cNvSpPr>
                <a:spLocks noChangeArrowheads="1"/>
              </p:cNvSpPr>
              <p:nvPr/>
            </p:nvSpPr>
            <p:spPr bwMode="auto">
              <a:xfrm>
                <a:off x="2932209" y="2994794"/>
                <a:ext cx="775314" cy="306659"/>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zh-CN" altLang="en-US" sz="1050" dirty="0" smtClean="0">
                    <a:solidFill>
                      <a:srgbClr val="000000"/>
                    </a:solidFill>
                    <a:latin typeface="微软雅黑" panose="020B0503020204020204" pitchFamily="34" charset="-122"/>
                    <a:ea typeface="微软雅黑" panose="020B0503020204020204" pitchFamily="34" charset="-122"/>
                  </a:rPr>
                  <a:t>每次</a:t>
                </a:r>
                <a:endParaRPr lang="en-US" altLang="zh-CN" sz="1050" dirty="0">
                  <a:solidFill>
                    <a:srgbClr val="000000"/>
                  </a:solidFill>
                  <a:latin typeface="微软雅黑" panose="020B0503020204020204" pitchFamily="34" charset="-122"/>
                  <a:ea typeface="微软雅黑" panose="020B0503020204020204" pitchFamily="34" charset="-122"/>
                </a:endParaRPr>
              </a:p>
            </p:txBody>
          </p:sp>
          <p:sp>
            <p:nvSpPr>
              <p:cNvPr id="41" name="AutoShape 36"/>
              <p:cNvSpPr>
                <a:spLocks noChangeArrowheads="1"/>
              </p:cNvSpPr>
              <p:nvPr/>
            </p:nvSpPr>
            <p:spPr bwMode="auto">
              <a:xfrm>
                <a:off x="1764936" y="2183211"/>
                <a:ext cx="838898" cy="819488"/>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defTabSz="801370">
                  <a:spcBef>
                    <a:spcPct val="50000"/>
                  </a:spcBef>
                </a:pPr>
                <a:r>
                  <a:rPr lang="en-US" altLang="zh-CN" sz="1050" dirty="0">
                    <a:solidFill>
                      <a:srgbClr val="FF0000"/>
                    </a:solidFill>
                    <a:latin typeface="微软雅黑" panose="020B0503020204020204" pitchFamily="34" charset="-122"/>
                    <a:ea typeface="微软雅黑" panose="020B0503020204020204" pitchFamily="34" charset="-122"/>
                  </a:rPr>
                  <a:t>Followed </a:t>
                </a:r>
                <a:r>
                  <a:rPr lang="en-US" altLang="zh-CN" sz="1050" dirty="0" smtClean="0">
                    <a:solidFill>
                      <a:srgbClr val="FF0000"/>
                    </a:solidFill>
                    <a:latin typeface="微软雅黑" panose="020B0503020204020204" pitchFamily="34" charset="-122"/>
                    <a:ea typeface="微软雅黑" panose="020B0503020204020204" pitchFamily="34" charset="-122"/>
                  </a:rPr>
                  <a:t>by</a:t>
                </a:r>
                <a:endParaRPr lang="zh-CN" altLang="en-US" sz="1050" dirty="0">
                  <a:solidFill>
                    <a:srgbClr val="000000"/>
                  </a:solidFill>
                  <a:latin typeface="微软雅黑" panose="020B0503020204020204" pitchFamily="34" charset="-122"/>
                  <a:ea typeface="微软雅黑" panose="020B0503020204020204" pitchFamily="34" charset="-122"/>
                </a:endParaRPr>
              </a:p>
              <a:p>
                <a:pPr defTabSz="801370">
                  <a:spcBef>
                    <a:spcPct val="50000"/>
                  </a:spcBef>
                </a:pPr>
                <a:r>
                  <a:rPr lang="en-US" altLang="zh-CN" sz="1050" dirty="0" smtClean="0">
                    <a:solidFill>
                      <a:srgbClr val="000000"/>
                    </a:solidFill>
                    <a:latin typeface="微软雅黑" panose="020B0503020204020204" pitchFamily="34" charset="-122"/>
                    <a:ea typeface="微软雅黑" panose="020B0503020204020204" pitchFamily="34" charset="-122"/>
                  </a:rPr>
                  <a:t>5</a:t>
                </a:r>
                <a:r>
                  <a:rPr lang="zh-CN" altLang="en-US" sz="1050" dirty="0" smtClean="0">
                    <a:solidFill>
                      <a:srgbClr val="000000"/>
                    </a:solidFill>
                    <a:latin typeface="微软雅黑" panose="020B0503020204020204" pitchFamily="34" charset="-122"/>
                    <a:ea typeface="微软雅黑" panose="020B0503020204020204" pitchFamily="34" charset="-122"/>
                  </a:rPr>
                  <a:t>分钟</a:t>
                </a:r>
                <a:r>
                  <a:rPr lang="zh-CN" altLang="en-US" sz="1050" dirty="0">
                    <a:solidFill>
                      <a:srgbClr val="000000"/>
                    </a:solidFill>
                    <a:latin typeface="微软雅黑" panose="020B0503020204020204" pitchFamily="34" charset="-122"/>
                    <a:ea typeface="微软雅黑" panose="020B0503020204020204" pitchFamily="34" charset="-122"/>
                  </a:rPr>
                  <a:t>内。</a:t>
                </a:r>
                <a:endParaRPr lang="zh-CN" altLang="en-US" sz="1050" dirty="0">
                  <a:solidFill>
                    <a:srgbClr val="000000"/>
                  </a:solidFill>
                  <a:latin typeface="微软雅黑" panose="020B0503020204020204" pitchFamily="34" charset="-122"/>
                  <a:ea typeface="微软雅黑" panose="020B0503020204020204" pitchFamily="34" charset="-122"/>
                </a:endParaRPr>
              </a:p>
            </p:txBody>
          </p:sp>
          <p:sp>
            <p:nvSpPr>
              <p:cNvPr id="42" name="AutoShape 38"/>
              <p:cNvSpPr>
                <a:spLocks noChangeArrowheads="1"/>
              </p:cNvSpPr>
              <p:nvPr/>
            </p:nvSpPr>
            <p:spPr bwMode="auto">
              <a:xfrm rot="5400000">
                <a:off x="3165883" y="2363508"/>
                <a:ext cx="412115" cy="525696"/>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gradFill rotWithShape="1">
                <a:gsLst>
                  <a:gs pos="0">
                    <a:srgbClr val="F1BCBD">
                      <a:alpha val="71001"/>
                    </a:srgbClr>
                  </a:gs>
                  <a:gs pos="100000">
                    <a:srgbClr val="705757">
                      <a:alpha val="42998"/>
                    </a:srgbClr>
                  </a:gs>
                </a:gsLst>
                <a:lin ang="0" scaled="1"/>
              </a:gradFill>
              <a:ln w="9525" algn="ctr">
                <a:solidFill>
                  <a:schemeClr val="tx1"/>
                </a:solidFill>
                <a:miter lim="800000"/>
              </a:ln>
            </p:spPr>
            <p:txBody>
              <a:bodyPr wrap="square" lIns="79200" tIns="39600" rIns="79200" bIns="39600" anchor="ctr">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44" name="AutoShape 45"/>
              <p:cNvSpPr>
                <a:spLocks noChangeArrowheads="1"/>
              </p:cNvSpPr>
              <p:nvPr/>
            </p:nvSpPr>
            <p:spPr bwMode="auto">
              <a:xfrm>
                <a:off x="4223223" y="2721443"/>
                <a:ext cx="1071562" cy="716922"/>
              </a:xfrm>
              <a:prstGeom prst="roundRect">
                <a:avLst>
                  <a:gd name="adj" fmla="val 16667"/>
                </a:avLst>
              </a:prstGeom>
              <a:solidFill>
                <a:schemeClr val="accent1"/>
              </a:solidFill>
              <a:ln w="9525" algn="ctr">
                <a:solidFill>
                  <a:schemeClr val="tx1"/>
                </a:solidFill>
                <a:round/>
              </a:ln>
            </p:spPr>
            <p:txBody>
              <a:bodyPr wrap="square" lIns="79200" tIns="39600" rIns="79200" bIns="39600" anchor="ctr">
                <a:spAutoFit/>
              </a:bodyPr>
              <a:lstStyle/>
              <a:p>
                <a:pPr algn="ctr" defTabSz="801370"/>
                <a:r>
                  <a:rPr lang="zh-CN" altLang="zh-CN" sz="1050" dirty="0" smtClean="0">
                    <a:solidFill>
                      <a:srgbClr val="000000"/>
                    </a:solidFill>
                    <a:latin typeface="微软雅黑" panose="020B0503020204020204" pitchFamily="34" charset="-122"/>
                    <a:ea typeface="微软雅黑" panose="020B0503020204020204" pitchFamily="34" charset="-122"/>
                  </a:rPr>
                  <a:t>资源消耗超过阈值日志</a:t>
                </a:r>
                <a:r>
                  <a:rPr lang="en-US" altLang="zh-CN" sz="1050" dirty="0" smtClean="0">
                    <a:solidFill>
                      <a:srgbClr val="000000"/>
                    </a:solidFill>
                    <a:latin typeface="微软雅黑" panose="020B0503020204020204" pitchFamily="34" charset="-122"/>
                    <a:ea typeface="微软雅黑" panose="020B0503020204020204" pitchFamily="34" charset="-122"/>
                  </a:rPr>
                  <a:t>or</a:t>
                </a:r>
                <a:r>
                  <a:rPr lang="zh-CN" altLang="en-US" sz="1050" dirty="0" smtClean="0">
                    <a:solidFill>
                      <a:srgbClr val="000000"/>
                    </a:solidFill>
                    <a:latin typeface="微软雅黑" panose="020B0503020204020204" pitchFamily="34" charset="-122"/>
                    <a:ea typeface="微软雅黑" panose="020B0503020204020204" pitchFamily="34" charset="-122"/>
                  </a:rPr>
                  <a:t>端口流量超阈值</a:t>
                </a:r>
                <a:endParaRPr lang="zh-CN" altLang="en-US" sz="1050" dirty="0">
                  <a:solidFill>
                    <a:srgbClr val="000000"/>
                  </a:solidFill>
                  <a:latin typeface="微软雅黑" panose="020B0503020204020204" pitchFamily="34" charset="-122"/>
                  <a:ea typeface="微软雅黑" panose="020B0503020204020204" pitchFamily="34" charset="-122"/>
                </a:endParaRPr>
              </a:p>
            </p:txBody>
          </p:sp>
          <p:sp>
            <p:nvSpPr>
              <p:cNvPr id="49" name="Line 48"/>
              <p:cNvSpPr>
                <a:spLocks noChangeShapeType="1"/>
              </p:cNvSpPr>
              <p:nvPr/>
            </p:nvSpPr>
            <p:spPr bwMode="auto">
              <a:xfrm flipV="1">
                <a:off x="3711724" y="3121002"/>
                <a:ext cx="526154" cy="8461"/>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52" name="Rectangle 52"/>
              <p:cNvSpPr>
                <a:spLocks noChangeArrowheads="1"/>
              </p:cNvSpPr>
              <p:nvPr/>
            </p:nvSpPr>
            <p:spPr bwMode="auto">
              <a:xfrm>
                <a:off x="5408034" y="1898305"/>
                <a:ext cx="772722" cy="462580"/>
              </a:xfrm>
              <a:prstGeom prst="rect">
                <a:avLst/>
              </a:prstGeom>
              <a:noFill/>
              <a:ln w="9525" algn="ctr">
                <a:noFill/>
                <a:miter lim="800000"/>
              </a:ln>
            </p:spPr>
            <p:txBody>
              <a:bodyPr wrap="square" lIns="79200" tIns="39600" rIns="79200" bIns="39600">
                <a:spAutoFit/>
              </a:bodyPr>
              <a:lstStyle/>
              <a:p>
                <a:pPr defTabSz="801370"/>
                <a:r>
                  <a:rPr lang="en-US" altLang="zh-CN" sz="1050" dirty="0">
                    <a:solidFill>
                      <a:srgbClr val="B2B2B2"/>
                    </a:solidFill>
                    <a:latin typeface="微软雅黑" panose="020B0503020204020204" pitchFamily="34" charset="-122"/>
                    <a:ea typeface="微软雅黑" panose="020B0503020204020204" pitchFamily="34" charset="-122"/>
                  </a:rPr>
                  <a:t>from </a:t>
                </a:r>
                <a:endParaRPr lang="en-US" altLang="zh-CN" sz="1050" dirty="0" smtClean="0">
                  <a:solidFill>
                    <a:srgbClr val="B2B2B2"/>
                  </a:solidFill>
                  <a:latin typeface="微软雅黑" panose="020B0503020204020204" pitchFamily="34" charset="-122"/>
                  <a:ea typeface="微软雅黑" panose="020B0503020204020204" pitchFamily="34" charset="-122"/>
                </a:endParaRPr>
              </a:p>
              <a:p>
                <a:pPr defTabSz="801370"/>
                <a:r>
                  <a:rPr lang="en-US" altLang="zh-CN" sz="1050" dirty="0" smtClean="0">
                    <a:solidFill>
                      <a:srgbClr val="B2B2B2"/>
                    </a:solidFill>
                    <a:latin typeface="微软雅黑" panose="020B0503020204020204" pitchFamily="34" charset="-122"/>
                    <a:ea typeface="微软雅黑" panose="020B0503020204020204" pitchFamily="34" charset="-122"/>
                  </a:rPr>
                  <a:t>any</a:t>
                </a:r>
                <a:endParaRPr lang="en-US" altLang="zh-CN" sz="1050" dirty="0">
                  <a:solidFill>
                    <a:srgbClr val="B2B2B2"/>
                  </a:solidFill>
                  <a:latin typeface="微软雅黑" panose="020B0503020204020204" pitchFamily="34" charset="-122"/>
                  <a:ea typeface="微软雅黑" panose="020B0503020204020204" pitchFamily="34" charset="-122"/>
                </a:endParaRPr>
              </a:p>
            </p:txBody>
          </p:sp>
          <p:sp>
            <p:nvSpPr>
              <p:cNvPr id="53" name="Line 53"/>
              <p:cNvSpPr>
                <a:spLocks noChangeShapeType="1"/>
              </p:cNvSpPr>
              <p:nvPr/>
            </p:nvSpPr>
            <p:spPr bwMode="auto">
              <a:xfrm>
                <a:off x="5400413" y="2088585"/>
                <a:ext cx="445179" cy="21558"/>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55" name="AutoShape 55"/>
              <p:cNvSpPr>
                <a:spLocks noChangeArrowheads="1"/>
              </p:cNvSpPr>
              <p:nvPr/>
            </p:nvSpPr>
            <p:spPr bwMode="auto">
              <a:xfrm>
                <a:off x="7270530" y="2947323"/>
                <a:ext cx="1243054" cy="277355"/>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algn="ctr" defTabSz="801370"/>
                <a:r>
                  <a:rPr lang="en-US" altLang="zh-CN" sz="900" dirty="0" err="1" smtClean="0">
                    <a:solidFill>
                      <a:srgbClr val="000000"/>
                    </a:solidFill>
                    <a:latin typeface="微软雅黑" panose="020B0503020204020204" pitchFamily="34" charset="-122"/>
                    <a:ea typeface="微软雅黑" panose="020B0503020204020204" pitchFamily="34" charset="-122"/>
                  </a:rPr>
                  <a:t>ReporterIP</a:t>
                </a:r>
                <a:endParaRPr lang="en-US" altLang="zh-CN" sz="900" dirty="0">
                  <a:solidFill>
                    <a:srgbClr val="FF0000"/>
                  </a:solidFill>
                  <a:latin typeface="微软雅黑" panose="020B0503020204020204" pitchFamily="34" charset="-122"/>
                  <a:ea typeface="微软雅黑" panose="020B0503020204020204" pitchFamily="34" charset="-122"/>
                </a:endParaRPr>
              </a:p>
            </p:txBody>
          </p:sp>
          <p:grpSp>
            <p:nvGrpSpPr>
              <p:cNvPr id="5" name="Group 56"/>
              <p:cNvGrpSpPr/>
              <p:nvPr/>
            </p:nvGrpSpPr>
            <p:grpSpPr bwMode="auto">
              <a:xfrm>
                <a:off x="6796534" y="2989946"/>
                <a:ext cx="506940" cy="249251"/>
                <a:chOff x="3333" y="1880973"/>
                <a:chExt cx="563" cy="275164"/>
              </a:xfrm>
            </p:grpSpPr>
            <p:sp>
              <p:nvSpPr>
                <p:cNvPr id="63" name="Rectangle 57"/>
                <p:cNvSpPr>
                  <a:spLocks noChangeArrowheads="1"/>
                </p:cNvSpPr>
                <p:nvPr/>
              </p:nvSpPr>
              <p:spPr bwMode="auto">
                <a:xfrm>
                  <a:off x="3333" y="1880973"/>
                  <a:ext cx="453" cy="275164"/>
                </a:xfrm>
                <a:prstGeom prst="rect">
                  <a:avLst/>
                </a:prstGeom>
                <a:noFill/>
                <a:ln w="9525" algn="ctr">
                  <a:noFill/>
                  <a:miter lim="800000"/>
                </a:ln>
              </p:spPr>
              <p:txBody>
                <a:bodyPr lIns="79200" tIns="39600" rIns="79200" bIns="39600">
                  <a:spAutoFit/>
                </a:bodyPr>
                <a:lstStyle/>
                <a:p>
                  <a:pPr defTabSz="801370"/>
                  <a:endParaRPr lang="en-US" altLang="zh-CN" sz="1050">
                    <a:solidFill>
                      <a:srgbClr val="000000"/>
                    </a:solidFill>
                    <a:latin typeface="微软雅黑" panose="020B0503020204020204" pitchFamily="34" charset="-122"/>
                    <a:ea typeface="微软雅黑" panose="020B0503020204020204" pitchFamily="34" charset="-122"/>
                  </a:endParaRPr>
                </a:p>
              </p:txBody>
            </p:sp>
            <p:sp>
              <p:nvSpPr>
                <p:cNvPr id="65" name="Line 59"/>
                <p:cNvSpPr>
                  <a:spLocks noChangeShapeType="1"/>
                </p:cNvSpPr>
                <p:nvPr/>
              </p:nvSpPr>
              <p:spPr bwMode="auto">
                <a:xfrm flipV="1">
                  <a:off x="3568" y="2025654"/>
                  <a:ext cx="328" cy="18682"/>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grpSp>
          <p:sp>
            <p:nvSpPr>
              <p:cNvPr id="62" name="左大括号 284"/>
              <p:cNvSpPr/>
              <p:nvPr/>
            </p:nvSpPr>
            <p:spPr bwMode="auto">
              <a:xfrm>
                <a:off x="2605594" y="2114082"/>
                <a:ext cx="154857" cy="1099994"/>
              </a:xfrm>
              <a:prstGeom prst="leftBrace">
                <a:avLst>
                  <a:gd name="adj1" fmla="val 54257"/>
                  <a:gd name="adj2" fmla="val 50000"/>
                </a:avLst>
              </a:prstGeom>
              <a:noFill/>
              <a:ln w="9525">
                <a:solidFill>
                  <a:schemeClr val="tx1"/>
                </a:solidFill>
                <a:round/>
              </a:ln>
            </p:spPr>
            <p:txBody>
              <a:bodyPr anchor="ctr"/>
              <a:lstStyle/>
              <a:p>
                <a:pPr algn="ctr"/>
                <a:endParaRPr lang="zh-CN" altLang="en-US" sz="1200">
                  <a:solidFill>
                    <a:srgbClr val="000000"/>
                  </a:solidFill>
                  <a:latin typeface="微软雅黑" panose="020B0503020204020204" pitchFamily="34" charset="-122"/>
                  <a:ea typeface="微软雅黑" panose="020B0503020204020204" pitchFamily="34" charset="-122"/>
                </a:endParaRPr>
              </a:p>
            </p:txBody>
          </p:sp>
        </p:grpSp>
      </p:grpSp>
      <p:grpSp>
        <p:nvGrpSpPr>
          <p:cNvPr id="6" name="组合 101"/>
          <p:cNvGrpSpPr/>
          <p:nvPr/>
        </p:nvGrpSpPr>
        <p:grpSpPr bwMode="auto">
          <a:xfrm>
            <a:off x="7105088" y="1322388"/>
            <a:ext cx="1565368" cy="604838"/>
            <a:chOff x="2474292" y="2016858"/>
            <a:chExt cx="1290724" cy="806702"/>
          </a:xfrm>
        </p:grpSpPr>
        <p:sp>
          <p:nvSpPr>
            <p:cNvPr id="78" name="圆角矩形 77"/>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79" name="圆角矩形 6"/>
            <p:cNvSpPr/>
            <p:nvPr/>
          </p:nvSpPr>
          <p:spPr>
            <a:xfrm>
              <a:off x="2498133" y="2040677"/>
              <a:ext cx="1243041"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smtClean="0">
                  <a:solidFill>
                    <a:srgbClr val="000000">
                      <a:hueOff val="0"/>
                      <a:satOff val="0"/>
                      <a:lumOff val="0"/>
                      <a:alphaOff val="0"/>
                    </a:srgbClr>
                  </a:solidFill>
                </a:rPr>
                <a:t>发送告警：网络遭受</a:t>
              </a:r>
              <a:r>
                <a:rPr lang="en-US" altLang="zh-CN" sz="1200" dirty="0" err="1" smtClean="0">
                  <a:solidFill>
                    <a:srgbClr val="000000">
                      <a:hueOff val="0"/>
                      <a:satOff val="0"/>
                      <a:lumOff val="0"/>
                      <a:alphaOff val="0"/>
                    </a:srgbClr>
                  </a:solidFill>
                </a:rPr>
                <a:t>DDoS</a:t>
              </a:r>
              <a:r>
                <a:rPr lang="en-US" altLang="zh-CN" sz="1200" dirty="0" smtClean="0">
                  <a:solidFill>
                    <a:srgbClr val="000000">
                      <a:hueOff val="0"/>
                      <a:satOff val="0"/>
                      <a:lumOff val="0"/>
                      <a:alphaOff val="0"/>
                    </a:srgbClr>
                  </a:solidFill>
                </a:rPr>
                <a:t>/</a:t>
              </a:r>
              <a:r>
                <a:rPr lang="en-US" altLang="zh-CN" sz="1200" dirty="0" err="1" smtClean="0">
                  <a:solidFill>
                    <a:srgbClr val="000000">
                      <a:hueOff val="0"/>
                      <a:satOff val="0"/>
                      <a:lumOff val="0"/>
                      <a:alphaOff val="0"/>
                    </a:srgbClr>
                  </a:solidFill>
                </a:rPr>
                <a:t>DoS</a:t>
              </a:r>
              <a:r>
                <a:rPr lang="zh-CN" altLang="en-US" sz="1200" dirty="0" smtClean="0">
                  <a:solidFill>
                    <a:srgbClr val="000000">
                      <a:hueOff val="0"/>
                      <a:satOff val="0"/>
                      <a:lumOff val="0"/>
                      <a:alphaOff val="0"/>
                    </a:srgbClr>
                  </a:solidFill>
                </a:rPr>
                <a:t>攻击。</a:t>
              </a:r>
              <a:endParaRPr lang="zh-CN" altLang="en-US" sz="1200" dirty="0">
                <a:solidFill>
                  <a:srgbClr val="000000">
                    <a:hueOff val="0"/>
                    <a:satOff val="0"/>
                    <a:lumOff val="0"/>
                    <a:alphaOff val="0"/>
                  </a:srgbClr>
                </a:solidFill>
              </a:endParaRPr>
            </a:p>
          </p:txBody>
        </p:sp>
      </p:grpSp>
      <p:sp>
        <p:nvSpPr>
          <p:cNvPr id="81" name="右箭头 50"/>
          <p:cNvSpPr>
            <a:spLocks noChangeArrowheads="1"/>
          </p:cNvSpPr>
          <p:nvPr/>
        </p:nvSpPr>
        <p:spPr bwMode="auto">
          <a:xfrm>
            <a:off x="6368061" y="1321305"/>
            <a:ext cx="661439" cy="569400"/>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r>
              <a:rPr lang="zh-CN" altLang="en-US" sz="1200" b="1" dirty="0" smtClean="0">
                <a:solidFill>
                  <a:srgbClr val="000000"/>
                </a:solidFill>
                <a:latin typeface="微软雅黑" panose="020B0503020204020204" pitchFamily="34" charset="-122"/>
                <a:ea typeface="微软雅黑" panose="020B0503020204020204" pitchFamily="34" charset="-122"/>
              </a:rPr>
              <a:t>响应动作</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grpSp>
        <p:nvGrpSpPr>
          <p:cNvPr id="7" name="组合 86"/>
          <p:cNvGrpSpPr/>
          <p:nvPr/>
        </p:nvGrpSpPr>
        <p:grpSpPr bwMode="auto">
          <a:xfrm>
            <a:off x="2100264" y="1133475"/>
            <a:ext cx="1290637" cy="466725"/>
            <a:chOff x="2474292" y="2016858"/>
            <a:chExt cx="1290724" cy="806702"/>
          </a:xfrm>
        </p:grpSpPr>
        <p:sp>
          <p:nvSpPr>
            <p:cNvPr id="47" name="圆角矩形 46"/>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48" name="圆角矩形 6"/>
            <p:cNvSpPr/>
            <p:nvPr/>
          </p:nvSpPr>
          <p:spPr>
            <a:xfrm>
              <a:off x="2498106" y="2040678"/>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100" dirty="0" smtClean="0">
                  <a:solidFill>
                    <a:srgbClr val="000000">
                      <a:hueOff val="0"/>
                      <a:satOff val="0"/>
                      <a:lumOff val="0"/>
                      <a:alphaOff val="0"/>
                    </a:srgbClr>
                  </a:solidFill>
                </a:rPr>
                <a:t>收到攻击防范日志</a:t>
              </a:r>
              <a:endParaRPr lang="zh-CN" altLang="en-US" sz="1100" dirty="0">
                <a:solidFill>
                  <a:srgbClr val="000000">
                    <a:hueOff val="0"/>
                    <a:satOff val="0"/>
                    <a:lumOff val="0"/>
                    <a:alphaOff val="0"/>
                  </a:srgbClr>
                </a:solidFill>
              </a:endParaRPr>
            </a:p>
          </p:txBody>
        </p:sp>
      </p:grpSp>
      <p:sp>
        <p:nvSpPr>
          <p:cNvPr id="50" name="TextBox 99"/>
          <p:cNvSpPr txBox="1">
            <a:spLocks noChangeArrowheads="1"/>
          </p:cNvSpPr>
          <p:nvPr/>
        </p:nvSpPr>
        <p:spPr bwMode="auto">
          <a:xfrm>
            <a:off x="5133975" y="1209675"/>
            <a:ext cx="1207254" cy="338554"/>
          </a:xfrm>
          <a:prstGeom prst="rect">
            <a:avLst/>
          </a:prstGeom>
          <a:noFill/>
          <a:ln w="9525">
            <a:noFill/>
            <a:miter lim="800000"/>
          </a:ln>
        </p:spPr>
        <p:txBody>
          <a:bodyPr wrap="none">
            <a:spAutoFit/>
          </a:bodyPr>
          <a:lstStyle/>
          <a:p>
            <a:r>
              <a:rPr lang="en-US" altLang="zh-CN" sz="1600" dirty="0">
                <a:solidFill>
                  <a:srgbClr val="000000"/>
                </a:solidFill>
              </a:rPr>
              <a:t>From </a:t>
            </a:r>
            <a:r>
              <a:rPr lang="en-US" altLang="zh-CN" sz="1600" dirty="0" smtClean="0">
                <a:solidFill>
                  <a:srgbClr val="000000"/>
                </a:solidFill>
              </a:rPr>
              <a:t>NGFW</a:t>
            </a:r>
            <a:endParaRPr lang="zh-CN" altLang="en-US" sz="1600" dirty="0">
              <a:solidFill>
                <a:srgbClr val="000000"/>
              </a:solidFill>
            </a:endParaRPr>
          </a:p>
        </p:txBody>
      </p:sp>
      <p:sp>
        <p:nvSpPr>
          <p:cNvPr id="51" name="左大括号 29"/>
          <p:cNvSpPr/>
          <p:nvPr/>
        </p:nvSpPr>
        <p:spPr bwMode="auto">
          <a:xfrm>
            <a:off x="1955801" y="1328738"/>
            <a:ext cx="144463" cy="864394"/>
          </a:xfrm>
          <a:prstGeom prst="leftBrace">
            <a:avLst>
              <a:gd name="adj1" fmla="val 8310"/>
              <a:gd name="adj2" fmla="val 50000"/>
            </a:avLst>
          </a:prstGeom>
          <a:noFill/>
          <a:ln w="9525">
            <a:solidFill>
              <a:schemeClr val="tx1"/>
            </a:solidFill>
            <a:round/>
          </a:ln>
        </p:spPr>
        <p:txBody>
          <a:bodyPr anchor="ctr"/>
          <a:lstStyle/>
          <a:p>
            <a:pPr algn="ctr"/>
            <a:endParaRPr lang="zh-CN" altLang="en-US" sz="1600">
              <a:solidFill>
                <a:srgbClr val="000000"/>
              </a:solidFill>
            </a:endParaRPr>
          </a:p>
        </p:txBody>
      </p:sp>
      <p:sp>
        <p:nvSpPr>
          <p:cNvPr id="57" name="TextBox 32"/>
          <p:cNvSpPr txBox="1">
            <a:spLocks noChangeArrowheads="1"/>
          </p:cNvSpPr>
          <p:nvPr/>
        </p:nvSpPr>
        <p:spPr bwMode="auto">
          <a:xfrm>
            <a:off x="660400" y="1599010"/>
            <a:ext cx="1370013" cy="707886"/>
          </a:xfrm>
          <a:prstGeom prst="rect">
            <a:avLst/>
          </a:prstGeom>
          <a:noFill/>
          <a:ln w="9525">
            <a:noFill/>
            <a:miter lim="800000"/>
          </a:ln>
        </p:spPr>
        <p:txBody>
          <a:bodyPr>
            <a:spAutoFit/>
          </a:bodyPr>
          <a:lstStyle/>
          <a:p>
            <a:pPr algn="ctr"/>
            <a:r>
              <a:rPr lang="en-US" altLang="zh-CN" sz="1600" b="1" dirty="0">
                <a:solidFill>
                  <a:srgbClr val="FF0000"/>
                </a:solidFill>
              </a:rPr>
              <a:t>Followed by</a:t>
            </a:r>
            <a:endParaRPr lang="en-US" altLang="zh-CN" sz="1600" b="1" dirty="0">
              <a:solidFill>
                <a:srgbClr val="FF0000"/>
              </a:solidFill>
            </a:endParaRPr>
          </a:p>
          <a:p>
            <a:pPr algn="ctr"/>
            <a:r>
              <a:rPr lang="zh-CN" altLang="en-US" sz="1200" b="1" dirty="0" smtClean="0">
                <a:solidFill>
                  <a:srgbClr val="FF0000"/>
                </a:solidFill>
              </a:rPr>
              <a:t>（时间</a:t>
            </a:r>
            <a:r>
              <a:rPr lang="zh-CN" altLang="en-US" sz="1200" b="1" dirty="0">
                <a:solidFill>
                  <a:srgbClr val="FF0000"/>
                </a:solidFill>
              </a:rPr>
              <a:t>可</a:t>
            </a:r>
            <a:r>
              <a:rPr lang="zh-CN" altLang="en-US" sz="1200" b="1" dirty="0" smtClean="0">
                <a:solidFill>
                  <a:srgbClr val="FF0000"/>
                </a:solidFill>
              </a:rPr>
              <a:t>定义，如</a:t>
            </a:r>
            <a:r>
              <a:rPr lang="en-US" altLang="zh-CN" sz="1200" b="1" dirty="0" smtClean="0">
                <a:solidFill>
                  <a:srgbClr val="FF0000"/>
                </a:solidFill>
              </a:rPr>
              <a:t>5</a:t>
            </a:r>
            <a:r>
              <a:rPr lang="zh-CN" altLang="en-US" sz="1200" b="1" dirty="0" smtClean="0">
                <a:solidFill>
                  <a:srgbClr val="FF0000"/>
                </a:solidFill>
              </a:rPr>
              <a:t>分钟）</a:t>
            </a:r>
            <a:endParaRPr lang="zh-CN" altLang="en-US" sz="1200" b="1" dirty="0">
              <a:solidFill>
                <a:srgbClr val="FF0000"/>
              </a:solidFill>
            </a:endParaRPr>
          </a:p>
        </p:txBody>
      </p:sp>
      <p:grpSp>
        <p:nvGrpSpPr>
          <p:cNvPr id="8" name="组合 86"/>
          <p:cNvGrpSpPr/>
          <p:nvPr/>
        </p:nvGrpSpPr>
        <p:grpSpPr bwMode="auto">
          <a:xfrm>
            <a:off x="3690668" y="1890894"/>
            <a:ext cx="1462038" cy="604838"/>
            <a:chOff x="2474292" y="2016858"/>
            <a:chExt cx="1290724" cy="806702"/>
          </a:xfrm>
          <a:solidFill>
            <a:schemeClr val="bg1"/>
          </a:solidFill>
        </p:grpSpPr>
        <p:sp>
          <p:nvSpPr>
            <p:cNvPr id="60" name="圆角矩形 59"/>
            <p:cNvSpPr/>
            <p:nvPr/>
          </p:nvSpPr>
          <p:spPr>
            <a:xfrm>
              <a:off x="2474292" y="2016858"/>
              <a:ext cx="1290724" cy="806702"/>
            </a:xfrm>
            <a:prstGeom prst="roundRect">
              <a:avLst>
                <a:gd name="adj" fmla="val 10000"/>
              </a:avLst>
            </a:prstGeom>
            <a:grpFill/>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61" name="圆角矩形 6"/>
            <p:cNvSpPr/>
            <p:nvPr/>
          </p:nvSpPr>
          <p:spPr>
            <a:xfrm>
              <a:off x="2497699" y="2040677"/>
              <a:ext cx="1243910" cy="759062"/>
            </a:xfrm>
            <a:prstGeom prst="rect">
              <a:avLst/>
            </a:prstGeom>
            <a:grpFill/>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100" dirty="0">
                  <a:solidFill>
                    <a:srgbClr val="000000">
                      <a:hueOff val="0"/>
                      <a:satOff val="0"/>
                      <a:lumOff val="0"/>
                      <a:alphaOff val="0"/>
                    </a:srgbClr>
                  </a:solidFill>
                </a:rPr>
                <a:t>服务器前交换机端口流量超过阈值告警</a:t>
              </a:r>
              <a:endParaRPr lang="zh-CN" altLang="en-US" sz="1100" dirty="0">
                <a:solidFill>
                  <a:srgbClr val="000000">
                    <a:hueOff val="0"/>
                    <a:satOff val="0"/>
                    <a:lumOff val="0"/>
                    <a:alphaOff val="0"/>
                  </a:srgbClr>
                </a:solidFill>
              </a:endParaRPr>
            </a:p>
          </p:txBody>
        </p:sp>
      </p:grpSp>
      <p:sp>
        <p:nvSpPr>
          <p:cNvPr id="64" name="TextBox 60"/>
          <p:cNvSpPr txBox="1">
            <a:spLocks noChangeArrowheads="1"/>
          </p:cNvSpPr>
          <p:nvPr/>
        </p:nvSpPr>
        <p:spPr bwMode="auto">
          <a:xfrm>
            <a:off x="5121265" y="1995488"/>
            <a:ext cx="1282595" cy="338554"/>
          </a:xfrm>
          <a:prstGeom prst="rect">
            <a:avLst/>
          </a:prstGeom>
          <a:noFill/>
          <a:ln w="9525">
            <a:noFill/>
            <a:miter lim="800000"/>
          </a:ln>
        </p:spPr>
        <p:txBody>
          <a:bodyPr wrap="none">
            <a:spAutoFit/>
          </a:bodyPr>
          <a:lstStyle/>
          <a:p>
            <a:r>
              <a:rPr lang="en-US" altLang="zh-CN" sz="1600" dirty="0">
                <a:solidFill>
                  <a:srgbClr val="000000"/>
                </a:solidFill>
              </a:rPr>
              <a:t>From </a:t>
            </a:r>
            <a:r>
              <a:rPr lang="zh-CN" altLang="en-US" sz="1600" dirty="0">
                <a:solidFill>
                  <a:srgbClr val="000000"/>
                </a:solidFill>
              </a:rPr>
              <a:t>交换机</a:t>
            </a:r>
            <a:endParaRPr lang="zh-CN" altLang="en-US" sz="1600" dirty="0">
              <a:solidFill>
                <a:srgbClr val="000000"/>
              </a:solidFill>
            </a:endParaRPr>
          </a:p>
        </p:txBody>
      </p:sp>
      <p:sp>
        <p:nvSpPr>
          <p:cNvPr id="69" name="TextBox 99"/>
          <p:cNvSpPr txBox="1">
            <a:spLocks noChangeArrowheads="1"/>
          </p:cNvSpPr>
          <p:nvPr/>
        </p:nvSpPr>
        <p:spPr bwMode="auto">
          <a:xfrm>
            <a:off x="3347339" y="1981201"/>
            <a:ext cx="433132" cy="338554"/>
          </a:xfrm>
          <a:prstGeom prst="rect">
            <a:avLst/>
          </a:prstGeom>
          <a:noFill/>
          <a:ln w="9525">
            <a:noFill/>
            <a:miter lim="800000"/>
          </a:ln>
        </p:spPr>
        <p:txBody>
          <a:bodyPr wrap="none">
            <a:spAutoFit/>
          </a:bodyPr>
          <a:lstStyle/>
          <a:p>
            <a:r>
              <a:rPr lang="en-US" altLang="zh-CN" sz="1600" dirty="0">
                <a:solidFill>
                  <a:srgbClr val="000000"/>
                </a:solidFill>
              </a:rPr>
              <a:t>OR</a:t>
            </a:r>
            <a:endParaRPr lang="zh-CN" altLang="en-US" sz="1600" dirty="0">
              <a:solidFill>
                <a:srgbClr val="000000"/>
              </a:solidFill>
            </a:endParaRPr>
          </a:p>
        </p:txBody>
      </p:sp>
      <p:grpSp>
        <p:nvGrpSpPr>
          <p:cNvPr id="9" name="组合 86"/>
          <p:cNvGrpSpPr/>
          <p:nvPr/>
        </p:nvGrpSpPr>
        <p:grpSpPr bwMode="auto">
          <a:xfrm>
            <a:off x="2106612" y="1872849"/>
            <a:ext cx="1463307" cy="604838"/>
            <a:chOff x="2474289" y="2016858"/>
            <a:chExt cx="1541124" cy="806702"/>
          </a:xfrm>
        </p:grpSpPr>
        <p:sp>
          <p:nvSpPr>
            <p:cNvPr id="72" name="圆角矩形 71"/>
            <p:cNvSpPr/>
            <p:nvPr/>
          </p:nvSpPr>
          <p:spPr>
            <a:xfrm>
              <a:off x="2474289" y="2016858"/>
              <a:ext cx="1396009"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73" name="圆角矩形 6"/>
            <p:cNvSpPr/>
            <p:nvPr/>
          </p:nvSpPr>
          <p:spPr>
            <a:xfrm>
              <a:off x="2497696" y="2040677"/>
              <a:ext cx="151771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100" dirty="0">
                  <a:solidFill>
                    <a:srgbClr val="000000">
                      <a:hueOff val="0"/>
                      <a:satOff val="0"/>
                      <a:lumOff val="0"/>
                      <a:alphaOff val="0"/>
                    </a:srgbClr>
                  </a:solidFill>
                </a:rPr>
                <a:t>服务器前</a:t>
              </a:r>
              <a:r>
                <a:rPr lang="zh-CN" altLang="en-US" sz="1100" dirty="0" smtClean="0">
                  <a:solidFill>
                    <a:srgbClr val="000000">
                      <a:hueOff val="0"/>
                      <a:satOff val="0"/>
                      <a:lumOff val="0"/>
                      <a:alphaOff val="0"/>
                    </a:srgbClr>
                  </a:solidFill>
                </a:rPr>
                <a:t>交换机</a:t>
              </a:r>
              <a:r>
                <a:rPr lang="zh-CN" altLang="zh-CN" sz="1100" dirty="0" smtClean="0">
                  <a:solidFill>
                    <a:srgbClr val="000000">
                      <a:hueOff val="0"/>
                      <a:satOff val="0"/>
                      <a:lumOff val="0"/>
                      <a:alphaOff val="0"/>
                    </a:srgbClr>
                  </a:solidFill>
                </a:rPr>
                <a:t>资源消耗超过阈值日志</a:t>
              </a:r>
              <a:endParaRPr lang="zh-CN" altLang="en-US" sz="1100" dirty="0">
                <a:solidFill>
                  <a:srgbClr val="000000">
                    <a:hueOff val="0"/>
                    <a:satOff val="0"/>
                    <a:lumOff val="0"/>
                    <a:alphaOff val="0"/>
                  </a:srgbClr>
                </a:solidFill>
              </a:endParaRPr>
            </a:p>
          </p:txBody>
        </p:sp>
      </p:grpSp>
      <p:sp>
        <p:nvSpPr>
          <p:cNvPr id="75" name="左弧形箭头 74"/>
          <p:cNvSpPr/>
          <p:nvPr/>
        </p:nvSpPr>
        <p:spPr bwMode="auto">
          <a:xfrm>
            <a:off x="660400" y="2388335"/>
            <a:ext cx="622490" cy="2115403"/>
          </a:xfrm>
          <a:prstGeom prst="curvedRightArrow">
            <a:avLst/>
          </a:prstGeom>
          <a:solidFill>
            <a:schemeClr val="tx2">
              <a:lumMod val="40000"/>
              <a:lumOff val="6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srgbClr val="000000"/>
              </a:solidFill>
              <a:latin typeface="Arial" panose="020B0604020202020204" pitchFamily="34" charset="0"/>
              <a:ea typeface="宋体" panose="02010600030101010101" pitchFamily="2" charset="-122"/>
            </a:endParaRPr>
          </a:p>
        </p:txBody>
      </p:sp>
      <p:sp>
        <p:nvSpPr>
          <p:cNvPr id="80" name="TextBox 96"/>
          <p:cNvSpPr txBox="1">
            <a:spLocks noChangeArrowheads="1"/>
          </p:cNvSpPr>
          <p:nvPr/>
        </p:nvSpPr>
        <p:spPr bwMode="auto">
          <a:xfrm>
            <a:off x="660400" y="3229461"/>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翻译为关联规则</a:t>
            </a:r>
            <a:endParaRPr lang="zh-CN" altLang="en-US" sz="1200" b="1" dirty="0">
              <a:solidFill>
                <a:srgbClr val="FF0000"/>
              </a:solidFill>
            </a:endParaRPr>
          </a:p>
        </p:txBody>
      </p:sp>
      <p:cxnSp>
        <p:nvCxnSpPr>
          <p:cNvPr id="66" name="直接连接符 65"/>
          <p:cNvCxnSpPr/>
          <p:nvPr/>
        </p:nvCxnSpPr>
        <p:spPr bwMode="auto">
          <a:xfrm>
            <a:off x="0" y="2566219"/>
            <a:ext cx="9144000" cy="0"/>
          </a:xfrm>
          <a:prstGeom prst="line">
            <a:avLst/>
          </a:prstGeom>
          <a:noFill/>
          <a:ln w="15875">
            <a:solidFill>
              <a:schemeClr val="bg1">
                <a:lumMod val="65000"/>
              </a:schemeClr>
            </a:solidFill>
            <a:prstDash val="lg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0" name="组合 86"/>
          <p:cNvGrpSpPr/>
          <p:nvPr/>
        </p:nvGrpSpPr>
        <p:grpSpPr bwMode="auto">
          <a:xfrm>
            <a:off x="3683048" y="1151754"/>
            <a:ext cx="1462038" cy="471306"/>
            <a:chOff x="2474292" y="2016858"/>
            <a:chExt cx="1290724" cy="806702"/>
          </a:xfrm>
          <a:solidFill>
            <a:schemeClr val="bg1"/>
          </a:solidFill>
        </p:grpSpPr>
        <p:sp>
          <p:nvSpPr>
            <p:cNvPr id="58" name="圆角矩形 57"/>
            <p:cNvSpPr/>
            <p:nvPr/>
          </p:nvSpPr>
          <p:spPr>
            <a:xfrm>
              <a:off x="2474292" y="2016858"/>
              <a:ext cx="1290724" cy="806702"/>
            </a:xfrm>
            <a:prstGeom prst="roundRect">
              <a:avLst>
                <a:gd name="adj" fmla="val 10000"/>
              </a:avLst>
            </a:prstGeom>
            <a:grpFill/>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59" name="圆角矩形 6"/>
            <p:cNvSpPr/>
            <p:nvPr/>
          </p:nvSpPr>
          <p:spPr>
            <a:xfrm>
              <a:off x="2497699" y="2040677"/>
              <a:ext cx="1243910" cy="759062"/>
            </a:xfrm>
            <a:prstGeom prst="rect">
              <a:avLst/>
            </a:prstGeom>
            <a:grpFill/>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100" dirty="0" smtClean="0">
                  <a:solidFill>
                    <a:srgbClr val="000000">
                      <a:hueOff val="0"/>
                      <a:satOff val="0"/>
                      <a:lumOff val="0"/>
                      <a:alphaOff val="0"/>
                    </a:srgbClr>
                  </a:solidFill>
                </a:rPr>
                <a:t>收到端口扫描日志</a:t>
              </a:r>
              <a:endParaRPr lang="zh-CN" altLang="en-US" sz="1100" dirty="0">
                <a:solidFill>
                  <a:srgbClr val="000000">
                    <a:hueOff val="0"/>
                    <a:satOff val="0"/>
                    <a:lumOff val="0"/>
                    <a:alphaOff val="0"/>
                  </a:srgbClr>
                </a:solidFill>
              </a:endParaRPr>
            </a:p>
          </p:txBody>
        </p:sp>
      </p:grpSp>
      <p:sp>
        <p:nvSpPr>
          <p:cNvPr id="71" name="TextBox 99"/>
          <p:cNvSpPr txBox="1">
            <a:spLocks noChangeArrowheads="1"/>
          </p:cNvSpPr>
          <p:nvPr/>
        </p:nvSpPr>
        <p:spPr bwMode="auto">
          <a:xfrm>
            <a:off x="3339719" y="1203961"/>
            <a:ext cx="433132" cy="338554"/>
          </a:xfrm>
          <a:prstGeom prst="rect">
            <a:avLst/>
          </a:prstGeom>
          <a:noFill/>
          <a:ln w="9525">
            <a:noFill/>
            <a:miter lim="800000"/>
          </a:ln>
        </p:spPr>
        <p:txBody>
          <a:bodyPr wrap="none">
            <a:spAutoFit/>
          </a:bodyPr>
          <a:lstStyle/>
          <a:p>
            <a:r>
              <a:rPr lang="en-US" altLang="zh-CN" sz="1600" dirty="0">
                <a:solidFill>
                  <a:srgbClr val="000000"/>
                </a:solidFill>
              </a:rPr>
              <a:t>OR</a:t>
            </a:r>
            <a:endParaRPr lang="zh-CN" altLang="en-US" sz="1600" dirty="0">
              <a:solidFill>
                <a:srgbClr val="000000"/>
              </a:solidFill>
            </a:endParaRPr>
          </a:p>
        </p:txBody>
      </p:sp>
    </p:spTree>
  </p:cSld>
  <p:clrMapOvr>
    <a:masterClrMapping/>
  </p:clrMapOvr>
  <p:transition advClick="0" advTm="8000">
    <p:fade thruBlk="1"/>
  </p:transition>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标题 53"/>
          <p:cNvSpPr>
            <a:spLocks noGrp="1"/>
          </p:cNvSpPr>
          <p:nvPr>
            <p:ph type="title"/>
          </p:nvPr>
        </p:nvSpPr>
        <p:spPr>
          <a:xfrm>
            <a:off x="755649" y="250040"/>
            <a:ext cx="8233971" cy="559338"/>
          </a:xfrm>
        </p:spPr>
        <p:txBody>
          <a:bodyPr/>
          <a:lstStyle/>
          <a:p>
            <a:r>
              <a:rPr lang="zh-CN" altLang="en-US" dirty="0" smtClean="0">
                <a:latin typeface="微软雅黑" panose="020B0503020204020204" pitchFamily="34" charset="-122"/>
                <a:ea typeface="微软雅黑" panose="020B0503020204020204" pitchFamily="34" charset="-122"/>
              </a:rPr>
              <a:t>网络和业务威胁分析：</a:t>
            </a:r>
            <a:r>
              <a:rPr lang="zh-CN" altLang="en-US" sz="2400" dirty="0" smtClean="0">
                <a:latin typeface="微软雅黑" panose="020B0503020204020204" pitchFamily="34" charset="-122"/>
                <a:ea typeface="微软雅黑" panose="020B0503020204020204" pitchFamily="34" charset="-122"/>
              </a:rPr>
              <a:t>服务器渗透攻击</a:t>
            </a:r>
            <a:endParaRPr lang="zh-CN" altLang="en-US" sz="2400" dirty="0"/>
          </a:p>
        </p:txBody>
      </p:sp>
      <p:graphicFrame>
        <p:nvGraphicFramePr>
          <p:cNvPr id="25" name="Group 3"/>
          <p:cNvGraphicFramePr>
            <a:graphicFrameLocks noGrp="1"/>
          </p:cNvGraphicFramePr>
          <p:nvPr>
            <p:ph idx="4294967295"/>
          </p:nvPr>
        </p:nvGraphicFramePr>
        <p:xfrm>
          <a:off x="1476375" y="2625418"/>
          <a:ext cx="7057608" cy="2018665"/>
        </p:xfrm>
        <a:graphic>
          <a:graphicData uri="http://schemas.openxmlformats.org/drawingml/2006/table">
            <a:tbl>
              <a:tblPr/>
              <a:tblGrid>
                <a:gridCol w="1212038"/>
                <a:gridCol w="1198865"/>
                <a:gridCol w="1558736"/>
                <a:gridCol w="1629454"/>
                <a:gridCol w="1458515"/>
              </a:tblGrid>
              <a:tr h="358820">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rgbClr val="C00000"/>
                          </a:solidFill>
                          <a:effectLst/>
                          <a:latin typeface="FrutigerNext LT Regular" pitchFamily="34" charset="0"/>
                          <a:ea typeface="华文细黑" pitchFamily="2" charset="-122"/>
                        </a:rPr>
                        <a:t>嵌套关系</a:t>
                      </a:r>
                      <a:endParaRPr kumimoji="0" lang="zh-CN" altLang="en-US" sz="1200" b="1" i="0" u="none" strike="noStrike" cap="none" normalizeH="0" baseline="0" dirty="0" smtClean="0">
                        <a:ln>
                          <a:noFill/>
                        </a:ln>
                        <a:solidFill>
                          <a:srgbClr val="C00000"/>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smtClean="0">
                          <a:ln>
                            <a:noFill/>
                          </a:ln>
                          <a:solidFill>
                            <a:schemeClr val="tx1"/>
                          </a:solidFill>
                          <a:effectLst/>
                          <a:latin typeface="FrutigerNext LT Regular" pitchFamily="34" charset="0"/>
                          <a:ea typeface="华文细黑" pitchFamily="2" charset="-122"/>
                        </a:rPr>
                        <a:t>事件阀值</a:t>
                      </a:r>
                      <a:endParaRPr kumimoji="0" lang="zh-CN" altLang="en-US" sz="1200" b="1" i="0" u="none" strike="noStrike" cap="none" normalizeH="0" baseline="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匹配条件</a:t>
                      </a:r>
                      <a:endParaRPr kumimoji="0" lang="en-US" altLang="zh-CN"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smtClean="0">
                          <a:ln>
                            <a:noFill/>
                          </a:ln>
                          <a:solidFill>
                            <a:schemeClr val="tx1"/>
                          </a:solidFill>
                          <a:effectLst/>
                          <a:latin typeface="FrutigerNext LT Regular" pitchFamily="34" charset="0"/>
                          <a:ea typeface="华文细黑" pitchFamily="2" charset="-122"/>
                        </a:rPr>
                        <a:t>事件源</a:t>
                      </a:r>
                      <a:endParaRPr kumimoji="0" lang="zh-CN" altLang="en-US" sz="1200" b="1" i="0" u="none" strike="noStrike" cap="none" normalizeH="0" baseline="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关联缓冲值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r h="1659845">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bl>
          </a:graphicData>
        </a:graphic>
      </p:graphicFrame>
      <p:sp>
        <p:nvSpPr>
          <p:cNvPr id="74" name="TextBox 73"/>
          <p:cNvSpPr txBox="1"/>
          <p:nvPr/>
        </p:nvSpPr>
        <p:spPr>
          <a:xfrm>
            <a:off x="755651" y="769118"/>
            <a:ext cx="6696075" cy="338554"/>
          </a:xfrm>
          <a:prstGeom prst="rect">
            <a:avLst/>
          </a:prstGeom>
          <a:solidFill>
            <a:schemeClr val="accent1">
              <a:lumMod val="20000"/>
              <a:lumOff val="80000"/>
            </a:schemeClr>
          </a:solidFill>
        </p:spPr>
        <p:txBody>
          <a:bodyPr>
            <a:spAutoFit/>
          </a:bodyPr>
          <a:lstStyle/>
          <a:p>
            <a:pPr>
              <a:defRPr/>
            </a:pPr>
            <a:r>
              <a:rPr lang="zh-CN" altLang="en-US" sz="1600" b="1" dirty="0" smtClean="0">
                <a:solidFill>
                  <a:srgbClr val="C00000"/>
                </a:solidFill>
              </a:rPr>
              <a:t>场景描述：</a:t>
            </a:r>
            <a:r>
              <a:rPr lang="zh-CN" altLang="en-US" sz="1600" b="1" dirty="0">
                <a:solidFill>
                  <a:srgbClr val="C00000"/>
                </a:solidFill>
              </a:rPr>
              <a:t>服务器</a:t>
            </a:r>
            <a:r>
              <a:rPr lang="zh-CN" altLang="en-US" sz="1600" b="1" dirty="0" smtClean="0">
                <a:solidFill>
                  <a:srgbClr val="C00000"/>
                </a:solidFill>
              </a:rPr>
              <a:t>遭受渗透攻击</a:t>
            </a:r>
            <a:endParaRPr lang="en-US" altLang="zh-CN" sz="1600" b="1" dirty="0">
              <a:solidFill>
                <a:srgbClr val="C00000"/>
              </a:solidFill>
            </a:endParaRPr>
          </a:p>
        </p:txBody>
      </p:sp>
      <p:grpSp>
        <p:nvGrpSpPr>
          <p:cNvPr id="2" name="组合 44"/>
          <p:cNvGrpSpPr/>
          <p:nvPr/>
        </p:nvGrpSpPr>
        <p:grpSpPr>
          <a:xfrm>
            <a:off x="1622323" y="3159834"/>
            <a:ext cx="6830050" cy="1380470"/>
            <a:chOff x="1393715" y="2660923"/>
            <a:chExt cx="6830050" cy="1584014"/>
          </a:xfrm>
        </p:grpSpPr>
        <p:sp>
          <p:nvSpPr>
            <p:cNvPr id="27" name="Rectangle 40"/>
            <p:cNvSpPr>
              <a:spLocks noChangeArrowheads="1"/>
            </p:cNvSpPr>
            <p:nvPr/>
          </p:nvSpPr>
          <p:spPr bwMode="auto">
            <a:xfrm>
              <a:off x="6645399" y="2946015"/>
              <a:ext cx="456846" cy="264639"/>
            </a:xfrm>
            <a:prstGeom prst="rect">
              <a:avLst/>
            </a:prstGeom>
            <a:noFill/>
            <a:ln w="9525" algn="ctr">
              <a:noFill/>
              <a:miter lim="800000"/>
            </a:ln>
          </p:spPr>
          <p:txBody>
            <a:bodyPr lIns="79200" tIns="39600" rIns="79200" bIns="39600">
              <a:spAutoFit/>
            </a:bodyPr>
            <a:lstStyle/>
            <a:p>
              <a:pPr defTabSz="801370"/>
              <a:endParaRPr lang="en-US" altLang="zh-CN" sz="1200">
                <a:solidFill>
                  <a:srgbClr val="000000"/>
                </a:solidFill>
                <a:latin typeface="微软雅黑" panose="020B0503020204020204" pitchFamily="34" charset="-122"/>
                <a:ea typeface="微软雅黑" panose="020B0503020204020204" pitchFamily="34" charset="-122"/>
              </a:endParaRPr>
            </a:p>
          </p:txBody>
        </p:sp>
        <p:grpSp>
          <p:nvGrpSpPr>
            <p:cNvPr id="3" name="组合 75"/>
            <p:cNvGrpSpPr/>
            <p:nvPr/>
          </p:nvGrpSpPr>
          <p:grpSpPr>
            <a:xfrm>
              <a:off x="1393715" y="2660923"/>
              <a:ext cx="6830050" cy="1584014"/>
              <a:chOff x="1705943" y="1898305"/>
              <a:chExt cx="6830050" cy="1584014"/>
            </a:xfrm>
          </p:grpSpPr>
          <p:sp>
            <p:nvSpPr>
              <p:cNvPr id="31" name="AutoShape 23"/>
              <p:cNvSpPr>
                <a:spLocks noChangeArrowheads="1"/>
              </p:cNvSpPr>
              <p:nvPr/>
            </p:nvSpPr>
            <p:spPr bwMode="auto">
              <a:xfrm>
                <a:off x="2782574" y="1949934"/>
                <a:ext cx="5753419" cy="306660"/>
              </a:xfrm>
              <a:prstGeom prst="roundRect">
                <a:avLst>
                  <a:gd name="adj" fmla="val 16667"/>
                </a:avLst>
              </a:prstGeom>
              <a:solidFill>
                <a:schemeClr val="bg1">
                  <a:lumMod val="85000"/>
                </a:schemeClr>
              </a:solidFill>
              <a:ln w="9525" algn="ctr">
                <a:solidFill>
                  <a:schemeClr val="bg2"/>
                </a:solidFill>
                <a:round/>
              </a:ln>
            </p:spPr>
            <p:txBody>
              <a:bodyPr wrap="square" lIns="79200" tIns="39600" rIns="79200" bIns="39600" anchor="ctr">
                <a:spAutoFit/>
              </a:bodyPr>
              <a:lstStyle/>
              <a:p>
                <a:endParaRPr lang="zh-CN" altLang="en-US" sz="1050">
                  <a:solidFill>
                    <a:srgbClr val="000000"/>
                  </a:solidFill>
                  <a:latin typeface="微软雅黑" panose="020B0503020204020204" pitchFamily="34" charset="-122"/>
                  <a:ea typeface="微软雅黑" panose="020B0503020204020204" pitchFamily="34" charset="-122"/>
                </a:endParaRPr>
              </a:p>
            </p:txBody>
          </p:sp>
          <p:sp>
            <p:nvSpPr>
              <p:cNvPr id="32" name="AutoShape 24"/>
              <p:cNvSpPr>
                <a:spLocks noChangeArrowheads="1"/>
              </p:cNvSpPr>
              <p:nvPr/>
            </p:nvSpPr>
            <p:spPr bwMode="auto">
              <a:xfrm>
                <a:off x="2834194" y="2981261"/>
                <a:ext cx="5688152" cy="306660"/>
              </a:xfrm>
              <a:prstGeom prst="roundRect">
                <a:avLst>
                  <a:gd name="adj" fmla="val 16667"/>
                </a:avLst>
              </a:prstGeom>
              <a:solidFill>
                <a:schemeClr val="bg1">
                  <a:lumMod val="85000"/>
                </a:schemeClr>
              </a:solidFill>
              <a:ln w="9525" algn="ctr">
                <a:solidFill>
                  <a:schemeClr val="bg2"/>
                </a:solidFill>
                <a:round/>
              </a:ln>
            </p:spPr>
            <p:txBody>
              <a:bodyPr wrap="square" lIns="79200" tIns="39600" rIns="79200" bIns="39600" anchor="ctr">
                <a:spAutoFit/>
              </a:bodyPr>
              <a:lstStyle/>
              <a:p>
                <a:endParaRPr lang="zh-CN" altLang="en-US" sz="1050">
                  <a:solidFill>
                    <a:srgbClr val="000000"/>
                  </a:solidFill>
                  <a:latin typeface="微软雅黑" panose="020B0503020204020204" pitchFamily="34" charset="-122"/>
                  <a:ea typeface="微软雅黑" panose="020B0503020204020204" pitchFamily="34" charset="-122"/>
                </a:endParaRPr>
              </a:p>
            </p:txBody>
          </p:sp>
          <p:sp>
            <p:nvSpPr>
              <p:cNvPr id="33" name="AutoShape 25"/>
              <p:cNvSpPr>
                <a:spLocks noChangeArrowheads="1"/>
              </p:cNvSpPr>
              <p:nvPr/>
            </p:nvSpPr>
            <p:spPr bwMode="auto">
              <a:xfrm>
                <a:off x="5837931" y="1939792"/>
                <a:ext cx="1162683" cy="335964"/>
              </a:xfrm>
              <a:prstGeom prst="roundRect">
                <a:avLst>
                  <a:gd name="adj" fmla="val 16667"/>
                </a:avLst>
              </a:prstGeom>
              <a:solidFill>
                <a:srgbClr val="CCFFFF"/>
              </a:solidFill>
              <a:ln w="9525" algn="ctr">
                <a:solidFill>
                  <a:schemeClr val="tx1"/>
                </a:solidFill>
                <a:round/>
              </a:ln>
            </p:spPr>
            <p:txBody>
              <a:bodyPr wrap="square" lIns="79200" tIns="39600" rIns="79200" bIns="39600" anchor="ctr">
                <a:spAutoFit/>
              </a:bodyPr>
              <a:lstStyle/>
              <a:p>
                <a:pPr algn="ctr" defTabSz="801370"/>
                <a:r>
                  <a:rPr lang="en-US" altLang="zh-CN" sz="1200" dirty="0" smtClean="0">
                    <a:solidFill>
                      <a:srgbClr val="000000"/>
                    </a:solidFill>
                    <a:latin typeface="微软雅黑" panose="020B0503020204020204" pitchFamily="34" charset="-122"/>
                    <a:ea typeface="微软雅黑" panose="020B0503020204020204" pitchFamily="34" charset="-122"/>
                  </a:rPr>
                  <a:t>All NGFW</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34" name="AutoShape 26"/>
              <p:cNvSpPr>
                <a:spLocks noChangeArrowheads="1"/>
              </p:cNvSpPr>
              <p:nvPr/>
            </p:nvSpPr>
            <p:spPr bwMode="auto">
              <a:xfrm>
                <a:off x="4121786" y="1918701"/>
                <a:ext cx="1295136" cy="335964"/>
              </a:xfrm>
              <a:prstGeom prst="roundRect">
                <a:avLst>
                  <a:gd name="adj" fmla="val 16667"/>
                </a:avLst>
              </a:prstGeom>
              <a:solidFill>
                <a:schemeClr val="accent1"/>
              </a:solidFill>
              <a:ln w="9525" algn="ctr">
                <a:solidFill>
                  <a:schemeClr val="tx1"/>
                </a:solidFill>
                <a:round/>
              </a:ln>
            </p:spPr>
            <p:txBody>
              <a:bodyPr wrap="square" lIns="79200" tIns="39600" rIns="79200" bIns="39600" anchor="ctr">
                <a:spAutoFit/>
              </a:bodyPr>
              <a:lstStyle/>
              <a:p>
                <a:pPr algn="ctr" defTabSz="801370"/>
                <a:r>
                  <a:rPr lang="zh-CN" altLang="en-US" sz="1200" dirty="0" smtClean="0">
                    <a:solidFill>
                      <a:srgbClr val="000000"/>
                    </a:solidFill>
                    <a:latin typeface="微软雅黑" panose="020B0503020204020204" pitchFamily="34" charset="-122"/>
                    <a:ea typeface="微软雅黑" panose="020B0503020204020204" pitchFamily="34" charset="-122"/>
                  </a:rPr>
                  <a:t>端口扫描攻击</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35" name="Line 27"/>
              <p:cNvSpPr>
                <a:spLocks noChangeShapeType="1"/>
              </p:cNvSpPr>
              <p:nvPr/>
            </p:nvSpPr>
            <p:spPr bwMode="auto">
              <a:xfrm>
                <a:off x="3625363" y="2093875"/>
                <a:ext cx="515931" cy="1438"/>
              </a:xfrm>
              <a:prstGeom prst="line">
                <a:avLst/>
              </a:prstGeom>
              <a:noFill/>
              <a:ln w="9525">
                <a:solidFill>
                  <a:srgbClr val="969696"/>
                </a:solidFill>
                <a:prstDash val="dash"/>
                <a:round/>
                <a:tailEnd type="triangle" w="med" len="med"/>
              </a:ln>
            </p:spPr>
            <p:txBody>
              <a:bodyPr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36" name="AutoShape 28"/>
              <p:cNvSpPr>
                <a:spLocks noChangeArrowheads="1"/>
              </p:cNvSpPr>
              <p:nvPr/>
            </p:nvSpPr>
            <p:spPr bwMode="auto">
              <a:xfrm>
                <a:off x="2958087" y="1929269"/>
                <a:ext cx="775314" cy="335964"/>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zh-CN" altLang="en-US" sz="1200" dirty="0" smtClean="0">
                    <a:solidFill>
                      <a:srgbClr val="000000"/>
                    </a:solidFill>
                    <a:latin typeface="微软雅黑" panose="020B0503020204020204" pitchFamily="34" charset="-122"/>
                    <a:ea typeface="微软雅黑" panose="020B0503020204020204" pitchFamily="34" charset="-122"/>
                  </a:rPr>
                  <a:t>每次</a:t>
                </a:r>
                <a:endParaRPr lang="en-US" altLang="zh-CN" sz="1200" dirty="0">
                  <a:solidFill>
                    <a:srgbClr val="000000"/>
                  </a:solidFill>
                  <a:latin typeface="微软雅黑" panose="020B0503020204020204" pitchFamily="34" charset="-122"/>
                  <a:ea typeface="微软雅黑" panose="020B0503020204020204" pitchFamily="34" charset="-122"/>
                </a:endParaRPr>
              </a:p>
            </p:txBody>
          </p:sp>
          <p:sp>
            <p:nvSpPr>
              <p:cNvPr id="37" name="AutoShape 29"/>
              <p:cNvSpPr>
                <a:spLocks noChangeArrowheads="1"/>
              </p:cNvSpPr>
              <p:nvPr/>
            </p:nvSpPr>
            <p:spPr bwMode="auto">
              <a:xfrm>
                <a:off x="5872362" y="2972918"/>
                <a:ext cx="1128252" cy="335964"/>
              </a:xfrm>
              <a:prstGeom prst="roundRect">
                <a:avLst>
                  <a:gd name="adj" fmla="val 16667"/>
                </a:avLst>
              </a:prstGeom>
              <a:solidFill>
                <a:srgbClr val="CCFFFF"/>
              </a:solidFill>
              <a:ln w="9525" algn="ctr">
                <a:solidFill>
                  <a:schemeClr val="tx1"/>
                </a:solidFill>
                <a:round/>
              </a:ln>
            </p:spPr>
            <p:txBody>
              <a:bodyPr wrap="square" lIns="79200" tIns="39600" rIns="79200" bIns="39600" anchor="ctr">
                <a:spAutoFit/>
              </a:bodyPr>
              <a:lstStyle/>
              <a:p>
                <a:pPr algn="ctr" defTabSz="801370"/>
                <a:r>
                  <a:rPr lang="zh-CN" altLang="en-US" sz="1200" dirty="0" smtClean="0">
                    <a:solidFill>
                      <a:srgbClr val="000000"/>
                    </a:solidFill>
                    <a:latin typeface="微软雅黑" panose="020B0503020204020204" pitchFamily="34" charset="-122"/>
                    <a:ea typeface="微软雅黑" panose="020B0503020204020204" pitchFamily="34" charset="-122"/>
                  </a:rPr>
                  <a:t>关键资产</a:t>
                </a:r>
                <a:endParaRPr lang="en-US" altLang="zh-CN" sz="1200" dirty="0">
                  <a:solidFill>
                    <a:srgbClr val="000000"/>
                  </a:solidFill>
                  <a:latin typeface="微软雅黑" panose="020B0503020204020204" pitchFamily="34" charset="-122"/>
                  <a:ea typeface="微软雅黑" panose="020B0503020204020204" pitchFamily="34" charset="-122"/>
                </a:endParaRPr>
              </a:p>
            </p:txBody>
          </p:sp>
          <p:grpSp>
            <p:nvGrpSpPr>
              <p:cNvPr id="4" name="Group 31"/>
              <p:cNvGrpSpPr/>
              <p:nvPr/>
            </p:nvGrpSpPr>
            <p:grpSpPr bwMode="auto">
              <a:xfrm>
                <a:off x="5290313" y="2936743"/>
                <a:ext cx="713481" cy="418459"/>
                <a:chOff x="3401" y="2804"/>
                <a:chExt cx="582" cy="291"/>
              </a:xfrm>
            </p:grpSpPr>
            <p:sp>
              <p:nvSpPr>
                <p:cNvPr id="67" name="Rectangle 32"/>
                <p:cNvSpPr>
                  <a:spLocks noChangeArrowheads="1"/>
                </p:cNvSpPr>
                <p:nvPr/>
              </p:nvSpPr>
              <p:spPr bwMode="auto">
                <a:xfrm>
                  <a:off x="3432" y="2804"/>
                  <a:ext cx="551" cy="291"/>
                </a:xfrm>
                <a:prstGeom prst="rect">
                  <a:avLst/>
                </a:prstGeom>
                <a:noFill/>
                <a:ln w="9525" algn="ctr">
                  <a:noFill/>
                  <a:miter lim="800000"/>
                </a:ln>
              </p:spPr>
              <p:txBody>
                <a:bodyPr lIns="79200" tIns="39600" rIns="79200" bIns="39600">
                  <a:spAutoFit/>
                </a:bodyPr>
                <a:lstStyle/>
                <a:p>
                  <a:pPr defTabSz="801370"/>
                  <a:r>
                    <a:rPr lang="en-US" altLang="zh-CN" sz="1050" dirty="0">
                      <a:solidFill>
                        <a:srgbClr val="B2B2B2"/>
                      </a:solidFill>
                      <a:latin typeface="微软雅黑" panose="020B0503020204020204" pitchFamily="34" charset="-122"/>
                      <a:ea typeface="微软雅黑" panose="020B0503020204020204" pitchFamily="34" charset="-122"/>
                    </a:rPr>
                    <a:t>from any</a:t>
                  </a:r>
                  <a:endParaRPr lang="en-US" altLang="zh-CN" sz="1050" dirty="0">
                    <a:solidFill>
                      <a:srgbClr val="B2B2B2"/>
                    </a:solidFill>
                    <a:latin typeface="微软雅黑" panose="020B0503020204020204" pitchFamily="34" charset="-122"/>
                    <a:ea typeface="微软雅黑" panose="020B0503020204020204" pitchFamily="34" charset="-122"/>
                  </a:endParaRPr>
                </a:p>
              </p:txBody>
            </p:sp>
            <p:sp>
              <p:nvSpPr>
                <p:cNvPr id="68" name="Line 33"/>
                <p:cNvSpPr>
                  <a:spLocks noChangeShapeType="1"/>
                </p:cNvSpPr>
                <p:nvPr/>
              </p:nvSpPr>
              <p:spPr bwMode="auto">
                <a:xfrm>
                  <a:off x="3401" y="2967"/>
                  <a:ext cx="453" cy="2"/>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grpSp>
          <p:sp>
            <p:nvSpPr>
              <p:cNvPr id="40" name="AutoShape 35"/>
              <p:cNvSpPr>
                <a:spLocks noChangeArrowheads="1"/>
              </p:cNvSpPr>
              <p:nvPr/>
            </p:nvSpPr>
            <p:spPr bwMode="auto">
              <a:xfrm>
                <a:off x="2983827" y="2963222"/>
                <a:ext cx="775314" cy="335964"/>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zh-CN" altLang="en-US" sz="1200" dirty="0" smtClean="0">
                    <a:solidFill>
                      <a:srgbClr val="000000"/>
                    </a:solidFill>
                    <a:latin typeface="微软雅黑" panose="020B0503020204020204" pitchFamily="34" charset="-122"/>
                    <a:ea typeface="微软雅黑" panose="020B0503020204020204" pitchFamily="34" charset="-122"/>
                  </a:rPr>
                  <a:t>每次</a:t>
                </a:r>
                <a:endParaRPr lang="en-US" altLang="zh-CN" sz="1200" dirty="0">
                  <a:solidFill>
                    <a:srgbClr val="000000"/>
                  </a:solidFill>
                  <a:latin typeface="微软雅黑" panose="020B0503020204020204" pitchFamily="34" charset="-122"/>
                  <a:ea typeface="微软雅黑" panose="020B0503020204020204" pitchFamily="34" charset="-122"/>
                </a:endParaRPr>
              </a:p>
            </p:txBody>
          </p:sp>
          <p:sp>
            <p:nvSpPr>
              <p:cNvPr id="41" name="AutoShape 36"/>
              <p:cNvSpPr>
                <a:spLocks noChangeArrowheads="1"/>
              </p:cNvSpPr>
              <p:nvPr/>
            </p:nvSpPr>
            <p:spPr bwMode="auto">
              <a:xfrm>
                <a:off x="1705943" y="2183209"/>
                <a:ext cx="897891" cy="819488"/>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defTabSz="801370">
                  <a:spcBef>
                    <a:spcPct val="50000"/>
                  </a:spcBef>
                </a:pPr>
                <a:r>
                  <a:rPr lang="en-US" altLang="zh-CN" sz="1050" dirty="0">
                    <a:solidFill>
                      <a:srgbClr val="FF0000"/>
                    </a:solidFill>
                    <a:latin typeface="微软雅黑" panose="020B0503020204020204" pitchFamily="34" charset="-122"/>
                    <a:ea typeface="微软雅黑" panose="020B0503020204020204" pitchFamily="34" charset="-122"/>
                  </a:rPr>
                  <a:t>Followed </a:t>
                </a:r>
                <a:r>
                  <a:rPr lang="en-US" altLang="zh-CN" sz="1050" dirty="0" smtClean="0">
                    <a:solidFill>
                      <a:srgbClr val="FF0000"/>
                    </a:solidFill>
                    <a:latin typeface="微软雅黑" panose="020B0503020204020204" pitchFamily="34" charset="-122"/>
                    <a:ea typeface="微软雅黑" panose="020B0503020204020204" pitchFamily="34" charset="-122"/>
                  </a:rPr>
                  <a:t>by</a:t>
                </a:r>
                <a:endParaRPr lang="zh-CN" altLang="en-US" sz="1050" dirty="0">
                  <a:solidFill>
                    <a:srgbClr val="000000"/>
                  </a:solidFill>
                  <a:latin typeface="微软雅黑" panose="020B0503020204020204" pitchFamily="34" charset="-122"/>
                  <a:ea typeface="微软雅黑" panose="020B0503020204020204" pitchFamily="34" charset="-122"/>
                </a:endParaRPr>
              </a:p>
              <a:p>
                <a:pPr defTabSz="801370">
                  <a:spcBef>
                    <a:spcPct val="50000"/>
                  </a:spcBef>
                </a:pPr>
                <a:r>
                  <a:rPr lang="en-US" altLang="zh-CN" sz="1050" dirty="0" smtClean="0">
                    <a:solidFill>
                      <a:srgbClr val="000000"/>
                    </a:solidFill>
                    <a:latin typeface="微软雅黑" panose="020B0503020204020204" pitchFamily="34" charset="-122"/>
                    <a:ea typeface="微软雅黑" panose="020B0503020204020204" pitchFamily="34" charset="-122"/>
                  </a:rPr>
                  <a:t>2</a:t>
                </a:r>
                <a:r>
                  <a:rPr lang="zh-CN" altLang="en-US" sz="1050" dirty="0" smtClean="0">
                    <a:solidFill>
                      <a:srgbClr val="000000"/>
                    </a:solidFill>
                    <a:latin typeface="微软雅黑" panose="020B0503020204020204" pitchFamily="34" charset="-122"/>
                    <a:ea typeface="微软雅黑" panose="020B0503020204020204" pitchFamily="34" charset="-122"/>
                  </a:rPr>
                  <a:t>小时内</a:t>
                </a:r>
                <a:r>
                  <a:rPr lang="zh-CN" altLang="en-US" sz="1050" dirty="0">
                    <a:solidFill>
                      <a:srgbClr val="000000"/>
                    </a:solidFill>
                    <a:latin typeface="微软雅黑" panose="020B0503020204020204" pitchFamily="34" charset="-122"/>
                    <a:ea typeface="微软雅黑" panose="020B0503020204020204" pitchFamily="34" charset="-122"/>
                  </a:rPr>
                  <a:t>。</a:t>
                </a:r>
                <a:endParaRPr lang="zh-CN" altLang="en-US" sz="1050" dirty="0">
                  <a:solidFill>
                    <a:srgbClr val="000000"/>
                  </a:solidFill>
                  <a:latin typeface="微软雅黑" panose="020B0503020204020204" pitchFamily="34" charset="-122"/>
                  <a:ea typeface="微软雅黑" panose="020B0503020204020204" pitchFamily="34" charset="-122"/>
                </a:endParaRPr>
              </a:p>
            </p:txBody>
          </p:sp>
          <p:sp>
            <p:nvSpPr>
              <p:cNvPr id="42" name="AutoShape 38"/>
              <p:cNvSpPr>
                <a:spLocks noChangeArrowheads="1"/>
              </p:cNvSpPr>
              <p:nvPr/>
            </p:nvSpPr>
            <p:spPr bwMode="auto">
              <a:xfrm rot="5400000">
                <a:off x="3165883" y="2363508"/>
                <a:ext cx="412115" cy="525696"/>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gradFill rotWithShape="1">
                <a:gsLst>
                  <a:gs pos="0">
                    <a:srgbClr val="F1BCBD">
                      <a:alpha val="71001"/>
                    </a:srgbClr>
                  </a:gs>
                  <a:gs pos="100000">
                    <a:srgbClr val="705757">
                      <a:alpha val="42998"/>
                    </a:srgbClr>
                  </a:gs>
                </a:gsLst>
                <a:lin ang="0" scaled="1"/>
              </a:gradFill>
              <a:ln w="9525" algn="ctr">
                <a:solidFill>
                  <a:schemeClr val="tx1"/>
                </a:solidFill>
                <a:miter lim="800000"/>
              </a:ln>
            </p:spPr>
            <p:txBody>
              <a:bodyPr wrap="square" lIns="79200" tIns="39600" rIns="79200" bIns="39600" anchor="ctr">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43" name="AutoShape 44"/>
              <p:cNvSpPr>
                <a:spLocks noChangeArrowheads="1"/>
              </p:cNvSpPr>
              <p:nvPr/>
            </p:nvSpPr>
            <p:spPr bwMode="auto">
              <a:xfrm>
                <a:off x="7270530" y="1941712"/>
                <a:ext cx="1243054" cy="335964"/>
              </a:xfrm>
              <a:prstGeom prst="roundRect">
                <a:avLst>
                  <a:gd name="adj" fmla="val 16667"/>
                </a:avLst>
              </a:prstGeom>
              <a:solidFill>
                <a:srgbClr val="CCCCFF"/>
              </a:solidFill>
              <a:ln w="9525" algn="ctr">
                <a:solidFill>
                  <a:schemeClr val="tx1"/>
                </a:solidFill>
                <a:round/>
              </a:ln>
            </p:spPr>
            <p:txBody>
              <a:bodyPr lIns="79200" tIns="39600" rIns="79200" bIns="39600" anchor="ctr">
                <a:spAutoFit/>
              </a:bodyPr>
              <a:lstStyle/>
              <a:p>
                <a:pPr algn="ctr" defTabSz="801370"/>
                <a:r>
                  <a:rPr lang="en-US" altLang="zh-CN" sz="1200" dirty="0" err="1" smtClean="0">
                    <a:solidFill>
                      <a:srgbClr val="000000"/>
                    </a:solidFill>
                    <a:latin typeface="微软雅黑" panose="020B0503020204020204" pitchFamily="34" charset="-122"/>
                    <a:ea typeface="微软雅黑" panose="020B0503020204020204" pitchFamily="34" charset="-122"/>
                  </a:rPr>
                  <a:t>SourceIP</a:t>
                </a:r>
                <a:endParaRPr lang="en-US" altLang="zh-CN" sz="1200" dirty="0" smtClean="0">
                  <a:solidFill>
                    <a:srgbClr val="000000"/>
                  </a:solidFill>
                  <a:latin typeface="微软雅黑" panose="020B0503020204020204" pitchFamily="34" charset="-122"/>
                  <a:ea typeface="微软雅黑" panose="020B0503020204020204" pitchFamily="34" charset="-122"/>
                </a:endParaRPr>
              </a:p>
            </p:txBody>
          </p:sp>
          <p:sp>
            <p:nvSpPr>
              <p:cNvPr id="44" name="AutoShape 45"/>
              <p:cNvSpPr>
                <a:spLocks noChangeArrowheads="1"/>
              </p:cNvSpPr>
              <p:nvPr/>
            </p:nvSpPr>
            <p:spPr bwMode="auto">
              <a:xfrm>
                <a:off x="4223223" y="2677484"/>
                <a:ext cx="1071562" cy="804835"/>
              </a:xfrm>
              <a:prstGeom prst="roundRect">
                <a:avLst>
                  <a:gd name="adj" fmla="val 16667"/>
                </a:avLst>
              </a:prstGeom>
              <a:solidFill>
                <a:schemeClr val="accent1"/>
              </a:solidFill>
              <a:ln w="9525" algn="ctr">
                <a:solidFill>
                  <a:schemeClr val="tx1"/>
                </a:solidFill>
                <a:round/>
              </a:ln>
            </p:spPr>
            <p:txBody>
              <a:bodyPr wrap="square" lIns="79200" tIns="39600" rIns="79200" bIns="39600" anchor="ctr">
                <a:spAutoFit/>
              </a:bodyPr>
              <a:lstStyle/>
              <a:p>
                <a:pPr algn="ctr" defTabSz="801370"/>
                <a:r>
                  <a:rPr lang="zh-CN" altLang="en-US" sz="1200" dirty="0" smtClean="0">
                    <a:solidFill>
                      <a:srgbClr val="000000"/>
                    </a:solidFill>
                    <a:latin typeface="微软雅黑" panose="020B0503020204020204" pitchFamily="34" charset="-122"/>
                    <a:ea typeface="微软雅黑" panose="020B0503020204020204" pitchFamily="34" charset="-122"/>
                  </a:rPr>
                  <a:t>可疑</a:t>
                </a:r>
                <a:r>
                  <a:rPr lang="en-US" altLang="zh-CN" sz="1200" dirty="0" smtClean="0">
                    <a:solidFill>
                      <a:srgbClr val="000000"/>
                    </a:solidFill>
                    <a:latin typeface="微软雅黑" panose="020B0503020204020204" pitchFamily="34" charset="-122"/>
                    <a:ea typeface="微软雅黑" panose="020B0503020204020204" pitchFamily="34" charset="-122"/>
                  </a:rPr>
                  <a:t>IP</a:t>
                </a:r>
                <a:r>
                  <a:rPr lang="zh-CN" altLang="en-US" sz="1200" dirty="0" smtClean="0">
                    <a:solidFill>
                      <a:srgbClr val="000000"/>
                    </a:solidFill>
                    <a:latin typeface="微软雅黑" panose="020B0503020204020204" pitchFamily="34" charset="-122"/>
                    <a:ea typeface="微软雅黑" panose="020B0503020204020204" pitchFamily="34" charset="-122"/>
                  </a:rPr>
                  <a:t>地址成功登录关键资产</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49" name="Line 48"/>
              <p:cNvSpPr>
                <a:spLocks noChangeShapeType="1"/>
              </p:cNvSpPr>
              <p:nvPr/>
            </p:nvSpPr>
            <p:spPr bwMode="auto">
              <a:xfrm flipV="1">
                <a:off x="3711724" y="3121002"/>
                <a:ext cx="526154" cy="8461"/>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52" name="Rectangle 52"/>
              <p:cNvSpPr>
                <a:spLocks noChangeArrowheads="1"/>
              </p:cNvSpPr>
              <p:nvPr/>
            </p:nvSpPr>
            <p:spPr bwMode="auto">
              <a:xfrm>
                <a:off x="5408034" y="1898305"/>
                <a:ext cx="772722" cy="462580"/>
              </a:xfrm>
              <a:prstGeom prst="rect">
                <a:avLst/>
              </a:prstGeom>
              <a:noFill/>
              <a:ln w="9525" algn="ctr">
                <a:noFill/>
                <a:miter lim="800000"/>
              </a:ln>
            </p:spPr>
            <p:txBody>
              <a:bodyPr wrap="square" lIns="79200" tIns="39600" rIns="79200" bIns="39600">
                <a:spAutoFit/>
              </a:bodyPr>
              <a:lstStyle/>
              <a:p>
                <a:pPr defTabSz="801370"/>
                <a:r>
                  <a:rPr lang="en-US" altLang="zh-CN" sz="1050" dirty="0">
                    <a:solidFill>
                      <a:srgbClr val="B2B2B2"/>
                    </a:solidFill>
                    <a:latin typeface="微软雅黑" panose="020B0503020204020204" pitchFamily="34" charset="-122"/>
                    <a:ea typeface="微软雅黑" panose="020B0503020204020204" pitchFamily="34" charset="-122"/>
                  </a:rPr>
                  <a:t>from </a:t>
                </a:r>
                <a:endParaRPr lang="en-US" altLang="zh-CN" sz="1050" dirty="0" smtClean="0">
                  <a:solidFill>
                    <a:srgbClr val="B2B2B2"/>
                  </a:solidFill>
                  <a:latin typeface="微软雅黑" panose="020B0503020204020204" pitchFamily="34" charset="-122"/>
                  <a:ea typeface="微软雅黑" panose="020B0503020204020204" pitchFamily="34" charset="-122"/>
                </a:endParaRPr>
              </a:p>
              <a:p>
                <a:pPr defTabSz="801370"/>
                <a:r>
                  <a:rPr lang="en-US" altLang="zh-CN" sz="1050" dirty="0" smtClean="0">
                    <a:solidFill>
                      <a:srgbClr val="B2B2B2"/>
                    </a:solidFill>
                    <a:latin typeface="微软雅黑" panose="020B0503020204020204" pitchFamily="34" charset="-122"/>
                    <a:ea typeface="微软雅黑" panose="020B0503020204020204" pitchFamily="34" charset="-122"/>
                  </a:rPr>
                  <a:t>any</a:t>
                </a:r>
                <a:endParaRPr lang="en-US" altLang="zh-CN" sz="1050" dirty="0">
                  <a:solidFill>
                    <a:srgbClr val="B2B2B2"/>
                  </a:solidFill>
                  <a:latin typeface="微软雅黑" panose="020B0503020204020204" pitchFamily="34" charset="-122"/>
                  <a:ea typeface="微软雅黑" panose="020B0503020204020204" pitchFamily="34" charset="-122"/>
                </a:endParaRPr>
              </a:p>
            </p:txBody>
          </p:sp>
          <p:sp>
            <p:nvSpPr>
              <p:cNvPr id="53" name="Line 53"/>
              <p:cNvSpPr>
                <a:spLocks noChangeShapeType="1"/>
              </p:cNvSpPr>
              <p:nvPr/>
            </p:nvSpPr>
            <p:spPr bwMode="auto">
              <a:xfrm>
                <a:off x="5400413" y="2088585"/>
                <a:ext cx="445179" cy="21558"/>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55" name="AutoShape 55"/>
              <p:cNvSpPr>
                <a:spLocks noChangeArrowheads="1"/>
              </p:cNvSpPr>
              <p:nvPr/>
            </p:nvSpPr>
            <p:spPr bwMode="auto">
              <a:xfrm>
                <a:off x="7270530" y="2918020"/>
                <a:ext cx="1243054" cy="335964"/>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algn="ctr" defTabSz="801370"/>
                <a:r>
                  <a:rPr lang="en-US" altLang="zh-CN" sz="1200" dirty="0" err="1" smtClean="0">
                    <a:solidFill>
                      <a:srgbClr val="000000"/>
                    </a:solidFill>
                    <a:latin typeface="微软雅黑" panose="020B0503020204020204" pitchFamily="34" charset="-122"/>
                    <a:ea typeface="微软雅黑" panose="020B0503020204020204" pitchFamily="34" charset="-122"/>
                  </a:rPr>
                  <a:t>ReporterIP</a:t>
                </a:r>
                <a:endParaRPr lang="en-US" altLang="zh-CN" sz="1200" dirty="0">
                  <a:solidFill>
                    <a:srgbClr val="FF0000"/>
                  </a:solidFill>
                  <a:latin typeface="微软雅黑" panose="020B0503020204020204" pitchFamily="34" charset="-122"/>
                  <a:ea typeface="微软雅黑" panose="020B0503020204020204" pitchFamily="34" charset="-122"/>
                </a:endParaRPr>
              </a:p>
            </p:txBody>
          </p:sp>
          <p:grpSp>
            <p:nvGrpSpPr>
              <p:cNvPr id="5" name="Group 56"/>
              <p:cNvGrpSpPr/>
              <p:nvPr/>
            </p:nvGrpSpPr>
            <p:grpSpPr bwMode="auto">
              <a:xfrm>
                <a:off x="6796534" y="2989946"/>
                <a:ext cx="506940" cy="249251"/>
                <a:chOff x="3333" y="1880973"/>
                <a:chExt cx="563" cy="275164"/>
              </a:xfrm>
            </p:grpSpPr>
            <p:sp>
              <p:nvSpPr>
                <p:cNvPr id="63" name="Rectangle 57"/>
                <p:cNvSpPr>
                  <a:spLocks noChangeArrowheads="1"/>
                </p:cNvSpPr>
                <p:nvPr/>
              </p:nvSpPr>
              <p:spPr bwMode="auto">
                <a:xfrm>
                  <a:off x="3333" y="1880973"/>
                  <a:ext cx="453" cy="275164"/>
                </a:xfrm>
                <a:prstGeom prst="rect">
                  <a:avLst/>
                </a:prstGeom>
                <a:noFill/>
                <a:ln w="9525" algn="ctr">
                  <a:noFill/>
                  <a:miter lim="800000"/>
                </a:ln>
              </p:spPr>
              <p:txBody>
                <a:bodyPr lIns="79200" tIns="39600" rIns="79200" bIns="39600">
                  <a:spAutoFit/>
                </a:bodyPr>
                <a:lstStyle/>
                <a:p>
                  <a:pPr defTabSz="801370"/>
                  <a:endParaRPr lang="en-US" altLang="zh-CN" sz="1050">
                    <a:solidFill>
                      <a:srgbClr val="000000"/>
                    </a:solidFill>
                    <a:latin typeface="微软雅黑" panose="020B0503020204020204" pitchFamily="34" charset="-122"/>
                    <a:ea typeface="微软雅黑" panose="020B0503020204020204" pitchFamily="34" charset="-122"/>
                  </a:endParaRPr>
                </a:p>
              </p:txBody>
            </p:sp>
            <p:sp>
              <p:nvSpPr>
                <p:cNvPr id="65" name="Line 59"/>
                <p:cNvSpPr>
                  <a:spLocks noChangeShapeType="1"/>
                </p:cNvSpPr>
                <p:nvPr/>
              </p:nvSpPr>
              <p:spPr bwMode="auto">
                <a:xfrm flipV="1">
                  <a:off x="3568" y="2025654"/>
                  <a:ext cx="328" cy="18682"/>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grpSp>
          <p:sp>
            <p:nvSpPr>
              <p:cNvPr id="62" name="左大括号 284"/>
              <p:cNvSpPr/>
              <p:nvPr/>
            </p:nvSpPr>
            <p:spPr bwMode="auto">
              <a:xfrm>
                <a:off x="2635091" y="2097158"/>
                <a:ext cx="116298" cy="1074609"/>
              </a:xfrm>
              <a:prstGeom prst="leftBrace">
                <a:avLst>
                  <a:gd name="adj1" fmla="val 51994"/>
                  <a:gd name="adj2" fmla="val 50000"/>
                </a:avLst>
              </a:prstGeom>
              <a:noFill/>
              <a:ln w="9525">
                <a:solidFill>
                  <a:schemeClr val="tx1"/>
                </a:solidFill>
                <a:round/>
              </a:ln>
            </p:spPr>
            <p:txBody>
              <a:bodyPr anchor="ctr"/>
              <a:lstStyle/>
              <a:p>
                <a:pPr algn="ctr"/>
                <a:endParaRPr lang="zh-CN" altLang="en-US" sz="1200">
                  <a:solidFill>
                    <a:srgbClr val="000000"/>
                  </a:solidFill>
                  <a:latin typeface="微软雅黑" panose="020B0503020204020204" pitchFamily="34" charset="-122"/>
                  <a:ea typeface="微软雅黑" panose="020B0503020204020204" pitchFamily="34" charset="-122"/>
                </a:endParaRPr>
              </a:p>
            </p:txBody>
          </p:sp>
        </p:grpSp>
        <p:sp>
          <p:nvSpPr>
            <p:cNvPr id="70" name="Line 58"/>
            <p:cNvSpPr>
              <a:spLocks noChangeShapeType="1"/>
            </p:cNvSpPr>
            <p:nvPr/>
          </p:nvSpPr>
          <p:spPr bwMode="auto">
            <a:xfrm>
              <a:off x="6648182" y="2815268"/>
              <a:ext cx="350728" cy="14373"/>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600">
                <a:solidFill>
                  <a:srgbClr val="000000"/>
                </a:solidFill>
                <a:latin typeface="微软雅黑" panose="020B0503020204020204" pitchFamily="34" charset="-122"/>
                <a:ea typeface="微软雅黑" panose="020B0503020204020204" pitchFamily="34" charset="-122"/>
              </a:endParaRPr>
            </a:p>
          </p:txBody>
        </p:sp>
      </p:grpSp>
      <p:grpSp>
        <p:nvGrpSpPr>
          <p:cNvPr id="6" name="组合 101"/>
          <p:cNvGrpSpPr/>
          <p:nvPr/>
        </p:nvGrpSpPr>
        <p:grpSpPr bwMode="auto">
          <a:xfrm>
            <a:off x="5810792" y="1322388"/>
            <a:ext cx="2266408" cy="604838"/>
            <a:chOff x="2474292" y="2016858"/>
            <a:chExt cx="1290724" cy="806702"/>
          </a:xfrm>
        </p:grpSpPr>
        <p:sp>
          <p:nvSpPr>
            <p:cNvPr id="78" name="圆角矩形 77"/>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79" name="圆角矩形 6"/>
            <p:cNvSpPr/>
            <p:nvPr/>
          </p:nvSpPr>
          <p:spPr>
            <a:xfrm>
              <a:off x="2498133" y="2040677"/>
              <a:ext cx="1243041"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smtClean="0">
                  <a:solidFill>
                    <a:srgbClr val="000000">
                      <a:hueOff val="0"/>
                      <a:satOff val="0"/>
                      <a:lumOff val="0"/>
                      <a:alphaOff val="0"/>
                    </a:srgbClr>
                  </a:solidFill>
                </a:rPr>
                <a:t>告警：黑客</a:t>
              </a:r>
              <a:r>
                <a:rPr lang="en-US" altLang="zh-CN" sz="1200" dirty="0" smtClean="0">
                  <a:solidFill>
                    <a:srgbClr val="000000">
                      <a:hueOff val="0"/>
                      <a:satOff val="0"/>
                      <a:lumOff val="0"/>
                      <a:alphaOff val="0"/>
                    </a:srgbClr>
                  </a:solidFill>
                </a:rPr>
                <a:t>(</a:t>
              </a:r>
              <a:r>
                <a:rPr lang="en-US" altLang="zh-CN" sz="1200" dirty="0" err="1" smtClean="0">
                  <a:solidFill>
                    <a:srgbClr val="000000">
                      <a:hueOff val="0"/>
                      <a:satOff val="0"/>
                      <a:lumOff val="0"/>
                      <a:alphaOff val="0"/>
                    </a:srgbClr>
                  </a:solidFill>
                </a:rPr>
                <a:t>SourceIP</a:t>
              </a:r>
              <a:r>
                <a:rPr lang="en-US" altLang="zh-CN" sz="1200" dirty="0" smtClean="0">
                  <a:solidFill>
                    <a:srgbClr val="000000">
                      <a:hueOff val="0"/>
                      <a:satOff val="0"/>
                      <a:lumOff val="0"/>
                      <a:alphaOff val="0"/>
                    </a:srgbClr>
                  </a:solidFill>
                </a:rPr>
                <a:t>)</a:t>
              </a:r>
              <a:r>
                <a:rPr lang="zh-CN" altLang="en-US" sz="1200" dirty="0" smtClean="0">
                  <a:solidFill>
                    <a:srgbClr val="000000">
                      <a:hueOff val="0"/>
                      <a:satOff val="0"/>
                      <a:lumOff val="0"/>
                      <a:alphaOff val="0"/>
                    </a:srgbClr>
                  </a:solidFill>
                </a:rPr>
                <a:t>通过扫描端口，发现漏洞，并成功渗透服务器（</a:t>
              </a:r>
              <a:r>
                <a:rPr lang="en-US" altLang="zh-CN" sz="1200" dirty="0" err="1" smtClean="0">
                  <a:solidFill>
                    <a:srgbClr val="000000">
                      <a:hueOff val="0"/>
                      <a:satOff val="0"/>
                      <a:lumOff val="0"/>
                      <a:alphaOff val="0"/>
                    </a:srgbClr>
                  </a:solidFill>
                </a:rPr>
                <a:t>ReporterIP</a:t>
              </a:r>
              <a:r>
                <a:rPr lang="zh-CN" altLang="en-US" sz="1200" dirty="0" smtClean="0">
                  <a:solidFill>
                    <a:srgbClr val="000000">
                      <a:hueOff val="0"/>
                      <a:satOff val="0"/>
                      <a:lumOff val="0"/>
                      <a:alphaOff val="0"/>
                    </a:srgbClr>
                  </a:solidFill>
                </a:rPr>
                <a:t>）。</a:t>
              </a:r>
              <a:endParaRPr lang="zh-CN" altLang="en-US" sz="1200" dirty="0">
                <a:solidFill>
                  <a:srgbClr val="000000">
                    <a:hueOff val="0"/>
                    <a:satOff val="0"/>
                    <a:lumOff val="0"/>
                    <a:alphaOff val="0"/>
                  </a:srgbClr>
                </a:solidFill>
              </a:endParaRPr>
            </a:p>
          </p:txBody>
        </p:sp>
      </p:grpSp>
      <p:sp>
        <p:nvSpPr>
          <p:cNvPr id="81" name="右箭头 50"/>
          <p:cNvSpPr>
            <a:spLocks noChangeArrowheads="1"/>
          </p:cNvSpPr>
          <p:nvPr/>
        </p:nvSpPr>
        <p:spPr bwMode="auto">
          <a:xfrm>
            <a:off x="5073765" y="1321305"/>
            <a:ext cx="661439" cy="569400"/>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r>
              <a:rPr lang="zh-CN" altLang="en-US" sz="1200" b="1" dirty="0" smtClean="0">
                <a:solidFill>
                  <a:srgbClr val="000000"/>
                </a:solidFill>
                <a:latin typeface="微软雅黑" panose="020B0503020204020204" pitchFamily="34" charset="-122"/>
                <a:ea typeface="微软雅黑" panose="020B0503020204020204" pitchFamily="34" charset="-122"/>
              </a:rPr>
              <a:t>响应动作</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grpSp>
        <p:nvGrpSpPr>
          <p:cNvPr id="7" name="组合 86"/>
          <p:cNvGrpSpPr/>
          <p:nvPr/>
        </p:nvGrpSpPr>
        <p:grpSpPr bwMode="auto">
          <a:xfrm>
            <a:off x="2100264" y="1133475"/>
            <a:ext cx="1237891" cy="466725"/>
            <a:chOff x="2474292" y="2016858"/>
            <a:chExt cx="1290724" cy="806702"/>
          </a:xfrm>
        </p:grpSpPr>
        <p:sp>
          <p:nvSpPr>
            <p:cNvPr id="47" name="圆角矩形 46"/>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48" name="圆角矩形 6"/>
            <p:cNvSpPr/>
            <p:nvPr/>
          </p:nvSpPr>
          <p:spPr>
            <a:xfrm>
              <a:off x="2498106" y="2040678"/>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smtClean="0">
                  <a:solidFill>
                    <a:srgbClr val="000000">
                      <a:hueOff val="0"/>
                      <a:satOff val="0"/>
                      <a:lumOff val="0"/>
                      <a:alphaOff val="0"/>
                    </a:srgbClr>
                  </a:solidFill>
                </a:rPr>
                <a:t>端口扫描攻击</a:t>
              </a:r>
              <a:endParaRPr lang="zh-CN" altLang="en-US" sz="1200" dirty="0">
                <a:solidFill>
                  <a:srgbClr val="000000">
                    <a:hueOff val="0"/>
                    <a:satOff val="0"/>
                    <a:lumOff val="0"/>
                    <a:alphaOff val="0"/>
                  </a:srgbClr>
                </a:solidFill>
              </a:endParaRPr>
            </a:p>
          </p:txBody>
        </p:sp>
      </p:grpSp>
      <p:sp>
        <p:nvSpPr>
          <p:cNvPr id="50" name="TextBox 99"/>
          <p:cNvSpPr txBox="1">
            <a:spLocks noChangeArrowheads="1"/>
          </p:cNvSpPr>
          <p:nvPr/>
        </p:nvSpPr>
        <p:spPr bwMode="auto">
          <a:xfrm>
            <a:off x="3505200" y="1209675"/>
            <a:ext cx="1207254" cy="338554"/>
          </a:xfrm>
          <a:prstGeom prst="rect">
            <a:avLst/>
          </a:prstGeom>
          <a:noFill/>
          <a:ln w="9525">
            <a:noFill/>
            <a:miter lim="800000"/>
          </a:ln>
        </p:spPr>
        <p:txBody>
          <a:bodyPr wrap="none">
            <a:spAutoFit/>
          </a:bodyPr>
          <a:lstStyle/>
          <a:p>
            <a:r>
              <a:rPr lang="en-US" altLang="zh-CN" sz="1600" dirty="0">
                <a:solidFill>
                  <a:srgbClr val="000000"/>
                </a:solidFill>
              </a:rPr>
              <a:t>From </a:t>
            </a:r>
            <a:r>
              <a:rPr lang="en-US" altLang="zh-CN" sz="1600" dirty="0" smtClean="0">
                <a:solidFill>
                  <a:srgbClr val="000000"/>
                </a:solidFill>
              </a:rPr>
              <a:t>NGFW</a:t>
            </a:r>
            <a:endParaRPr lang="zh-CN" altLang="en-US" sz="1600" dirty="0">
              <a:solidFill>
                <a:srgbClr val="000000"/>
              </a:solidFill>
            </a:endParaRPr>
          </a:p>
        </p:txBody>
      </p:sp>
      <p:sp>
        <p:nvSpPr>
          <p:cNvPr id="51" name="左大括号 29"/>
          <p:cNvSpPr/>
          <p:nvPr/>
        </p:nvSpPr>
        <p:spPr bwMode="auto">
          <a:xfrm>
            <a:off x="1955801" y="1328738"/>
            <a:ext cx="144463" cy="864394"/>
          </a:xfrm>
          <a:prstGeom prst="leftBrace">
            <a:avLst>
              <a:gd name="adj1" fmla="val 8310"/>
              <a:gd name="adj2" fmla="val 50000"/>
            </a:avLst>
          </a:prstGeom>
          <a:noFill/>
          <a:ln w="9525">
            <a:solidFill>
              <a:schemeClr val="tx1"/>
            </a:solidFill>
            <a:round/>
          </a:ln>
        </p:spPr>
        <p:txBody>
          <a:bodyPr anchor="ctr"/>
          <a:lstStyle/>
          <a:p>
            <a:pPr algn="ctr"/>
            <a:endParaRPr lang="zh-CN" altLang="en-US" sz="1600">
              <a:solidFill>
                <a:srgbClr val="000000"/>
              </a:solidFill>
            </a:endParaRPr>
          </a:p>
        </p:txBody>
      </p:sp>
      <p:sp>
        <p:nvSpPr>
          <p:cNvPr id="57" name="TextBox 32"/>
          <p:cNvSpPr txBox="1">
            <a:spLocks noChangeArrowheads="1"/>
          </p:cNvSpPr>
          <p:nvPr/>
        </p:nvSpPr>
        <p:spPr bwMode="auto">
          <a:xfrm>
            <a:off x="660400" y="1599010"/>
            <a:ext cx="1370013" cy="707886"/>
          </a:xfrm>
          <a:prstGeom prst="rect">
            <a:avLst/>
          </a:prstGeom>
          <a:noFill/>
          <a:ln w="9525">
            <a:noFill/>
            <a:miter lim="800000"/>
          </a:ln>
        </p:spPr>
        <p:txBody>
          <a:bodyPr>
            <a:spAutoFit/>
          </a:bodyPr>
          <a:lstStyle/>
          <a:p>
            <a:pPr algn="ctr"/>
            <a:r>
              <a:rPr lang="en-US" altLang="zh-CN" sz="1600" b="1" dirty="0">
                <a:solidFill>
                  <a:srgbClr val="FF0000"/>
                </a:solidFill>
              </a:rPr>
              <a:t>Followed by</a:t>
            </a:r>
            <a:endParaRPr lang="en-US" altLang="zh-CN" sz="1600" b="1" dirty="0">
              <a:solidFill>
                <a:srgbClr val="FF0000"/>
              </a:solidFill>
            </a:endParaRPr>
          </a:p>
          <a:p>
            <a:pPr algn="ctr"/>
            <a:r>
              <a:rPr lang="zh-CN" altLang="en-US" sz="1200" b="1" dirty="0" smtClean="0">
                <a:solidFill>
                  <a:srgbClr val="FF0000"/>
                </a:solidFill>
              </a:rPr>
              <a:t>（时间</a:t>
            </a:r>
            <a:r>
              <a:rPr lang="zh-CN" altLang="en-US" sz="1200" b="1" dirty="0">
                <a:solidFill>
                  <a:srgbClr val="FF0000"/>
                </a:solidFill>
              </a:rPr>
              <a:t>可</a:t>
            </a:r>
            <a:r>
              <a:rPr lang="zh-CN" altLang="en-US" sz="1200" b="1" dirty="0" smtClean="0">
                <a:solidFill>
                  <a:srgbClr val="FF0000"/>
                </a:solidFill>
              </a:rPr>
              <a:t>定义，如</a:t>
            </a:r>
            <a:r>
              <a:rPr lang="en-US" altLang="zh-CN" sz="1200" b="1" dirty="0" smtClean="0">
                <a:solidFill>
                  <a:srgbClr val="FF0000"/>
                </a:solidFill>
              </a:rPr>
              <a:t>2</a:t>
            </a:r>
            <a:r>
              <a:rPr lang="zh-CN" altLang="en-US" sz="1200" b="1" dirty="0" smtClean="0">
                <a:solidFill>
                  <a:srgbClr val="FF0000"/>
                </a:solidFill>
              </a:rPr>
              <a:t>小时）</a:t>
            </a:r>
            <a:endParaRPr lang="zh-CN" altLang="en-US" sz="1200" b="1" dirty="0">
              <a:solidFill>
                <a:srgbClr val="FF0000"/>
              </a:solidFill>
            </a:endParaRPr>
          </a:p>
        </p:txBody>
      </p:sp>
      <p:sp>
        <p:nvSpPr>
          <p:cNvPr id="64" name="TextBox 60"/>
          <p:cNvSpPr txBox="1">
            <a:spLocks noChangeArrowheads="1"/>
          </p:cNvSpPr>
          <p:nvPr/>
        </p:nvSpPr>
        <p:spPr bwMode="auto">
          <a:xfrm>
            <a:off x="3513445" y="1942148"/>
            <a:ext cx="1487780" cy="338554"/>
          </a:xfrm>
          <a:prstGeom prst="rect">
            <a:avLst/>
          </a:prstGeom>
          <a:noFill/>
          <a:ln w="9525">
            <a:noFill/>
            <a:miter lim="800000"/>
          </a:ln>
        </p:spPr>
        <p:txBody>
          <a:bodyPr wrap="none">
            <a:spAutoFit/>
          </a:bodyPr>
          <a:lstStyle/>
          <a:p>
            <a:r>
              <a:rPr lang="en-US" altLang="zh-CN" sz="1600" dirty="0">
                <a:solidFill>
                  <a:srgbClr val="000000"/>
                </a:solidFill>
              </a:rPr>
              <a:t>From </a:t>
            </a:r>
            <a:r>
              <a:rPr lang="zh-CN" altLang="en-US" sz="1600" dirty="0" smtClean="0">
                <a:solidFill>
                  <a:srgbClr val="000000"/>
                </a:solidFill>
              </a:rPr>
              <a:t>关键资产</a:t>
            </a:r>
            <a:endParaRPr lang="zh-CN" altLang="en-US" sz="1600" dirty="0">
              <a:solidFill>
                <a:srgbClr val="000000"/>
              </a:solidFill>
            </a:endParaRPr>
          </a:p>
        </p:txBody>
      </p:sp>
      <p:grpSp>
        <p:nvGrpSpPr>
          <p:cNvPr id="8" name="组合 86"/>
          <p:cNvGrpSpPr/>
          <p:nvPr/>
        </p:nvGrpSpPr>
        <p:grpSpPr bwMode="auto">
          <a:xfrm>
            <a:off x="2106612" y="1872849"/>
            <a:ext cx="1271347" cy="604838"/>
            <a:chOff x="2474289" y="2016858"/>
            <a:chExt cx="1396009" cy="806702"/>
          </a:xfrm>
        </p:grpSpPr>
        <p:sp>
          <p:nvSpPr>
            <p:cNvPr id="72" name="圆角矩形 71"/>
            <p:cNvSpPr/>
            <p:nvPr/>
          </p:nvSpPr>
          <p:spPr>
            <a:xfrm>
              <a:off x="2474289" y="2016858"/>
              <a:ext cx="1396009"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73" name="圆角矩形 6"/>
            <p:cNvSpPr/>
            <p:nvPr/>
          </p:nvSpPr>
          <p:spPr>
            <a:xfrm>
              <a:off x="2497697" y="2040677"/>
              <a:ext cx="1323381"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200" dirty="0" smtClean="0">
                  <a:solidFill>
                    <a:srgbClr val="000000">
                      <a:hueOff val="0"/>
                      <a:satOff val="0"/>
                      <a:lumOff val="0"/>
                      <a:alphaOff val="0"/>
                    </a:srgbClr>
                  </a:solidFill>
                </a:rPr>
                <a:t>可疑</a:t>
              </a:r>
              <a:r>
                <a:rPr lang="en-US" altLang="zh-CN" sz="1200" dirty="0" smtClean="0">
                  <a:solidFill>
                    <a:srgbClr val="000000">
                      <a:hueOff val="0"/>
                      <a:satOff val="0"/>
                      <a:lumOff val="0"/>
                      <a:alphaOff val="0"/>
                    </a:srgbClr>
                  </a:solidFill>
                </a:rPr>
                <a:t>IP</a:t>
              </a:r>
              <a:r>
                <a:rPr lang="zh-CN" altLang="en-US" sz="1200" dirty="0" smtClean="0">
                  <a:solidFill>
                    <a:srgbClr val="000000">
                      <a:hueOff val="0"/>
                      <a:satOff val="0"/>
                      <a:lumOff val="0"/>
                      <a:alphaOff val="0"/>
                    </a:srgbClr>
                  </a:solidFill>
                </a:rPr>
                <a:t>地址成功登录关键资产。</a:t>
              </a:r>
              <a:endParaRPr lang="zh-CN" altLang="en-US" sz="1200" dirty="0">
                <a:solidFill>
                  <a:srgbClr val="000000">
                    <a:hueOff val="0"/>
                    <a:satOff val="0"/>
                    <a:lumOff val="0"/>
                    <a:alphaOff val="0"/>
                  </a:srgbClr>
                </a:solidFill>
              </a:endParaRPr>
            </a:p>
          </p:txBody>
        </p:sp>
      </p:grpSp>
      <p:sp>
        <p:nvSpPr>
          <p:cNvPr id="75" name="左弧形箭头 74"/>
          <p:cNvSpPr/>
          <p:nvPr/>
        </p:nvSpPr>
        <p:spPr bwMode="auto">
          <a:xfrm>
            <a:off x="199813" y="1717775"/>
            <a:ext cx="622490" cy="2115403"/>
          </a:xfrm>
          <a:prstGeom prst="curvedRightArrow">
            <a:avLst/>
          </a:prstGeom>
          <a:solidFill>
            <a:schemeClr val="tx2">
              <a:lumMod val="40000"/>
              <a:lumOff val="6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80" name="TextBox 96"/>
          <p:cNvSpPr txBox="1">
            <a:spLocks noChangeArrowheads="1"/>
          </p:cNvSpPr>
          <p:nvPr/>
        </p:nvSpPr>
        <p:spPr bwMode="auto">
          <a:xfrm>
            <a:off x="660400" y="3229461"/>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翻译为关联规则</a:t>
            </a:r>
            <a:endParaRPr lang="zh-CN" altLang="en-US" sz="1200" b="1" dirty="0">
              <a:solidFill>
                <a:srgbClr val="FF0000"/>
              </a:solidFill>
            </a:endParaRPr>
          </a:p>
        </p:txBody>
      </p:sp>
      <p:cxnSp>
        <p:nvCxnSpPr>
          <p:cNvPr id="66" name="直接连接符 65"/>
          <p:cNvCxnSpPr/>
          <p:nvPr/>
        </p:nvCxnSpPr>
        <p:spPr bwMode="auto">
          <a:xfrm>
            <a:off x="0" y="2566219"/>
            <a:ext cx="9144000" cy="0"/>
          </a:xfrm>
          <a:prstGeom prst="line">
            <a:avLst/>
          </a:prstGeom>
          <a:noFill/>
          <a:ln w="15875">
            <a:solidFill>
              <a:schemeClr val="bg1">
                <a:lumMod val="65000"/>
              </a:schemeClr>
            </a:solidFill>
            <a:prstDash val="lg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ransition advClick="0" advTm="8000">
    <p:fade thruBlk="1"/>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TextBox 104"/>
          <p:cNvSpPr txBox="1"/>
          <p:nvPr/>
        </p:nvSpPr>
        <p:spPr>
          <a:xfrm>
            <a:off x="755651" y="752574"/>
            <a:ext cx="7626349" cy="338554"/>
          </a:xfrm>
          <a:prstGeom prst="rect">
            <a:avLst/>
          </a:prstGeom>
          <a:solidFill>
            <a:schemeClr val="accent1">
              <a:lumMod val="20000"/>
              <a:lumOff val="80000"/>
            </a:schemeClr>
          </a:solidFill>
        </p:spPr>
        <p:txBody>
          <a:bodyPr wrap="square">
            <a:spAutoFit/>
          </a:bodyPr>
          <a:lstStyle/>
          <a:p>
            <a:pPr>
              <a:defRPr/>
            </a:pPr>
            <a:r>
              <a:rPr lang="zh-CN" altLang="en-US" sz="1600" b="1" dirty="0" smtClean="0">
                <a:solidFill>
                  <a:srgbClr val="C00000"/>
                </a:solidFill>
              </a:rPr>
              <a:t>场景描述：防火墙受到攻击，产生资源临界告警。</a:t>
            </a:r>
            <a:endParaRPr lang="zh-CN" altLang="en-US" sz="1600" b="1" dirty="0">
              <a:solidFill>
                <a:srgbClr val="C00000"/>
              </a:solidFill>
            </a:endParaRPr>
          </a:p>
        </p:txBody>
      </p:sp>
      <p:sp>
        <p:nvSpPr>
          <p:cNvPr id="57" name="标题 56"/>
          <p:cNvSpPr>
            <a:spLocks noGrp="1"/>
          </p:cNvSpPr>
          <p:nvPr>
            <p:ph type="title"/>
          </p:nvPr>
        </p:nvSpPr>
        <p:spPr>
          <a:xfrm>
            <a:off x="755649" y="253308"/>
            <a:ext cx="8233971" cy="559338"/>
          </a:xfrm>
        </p:spPr>
        <p:txBody>
          <a:bodyPr/>
          <a:lstStyle/>
          <a:p>
            <a:r>
              <a:rPr lang="zh-CN" altLang="en-US" dirty="0" smtClean="0">
                <a:latin typeface="微软雅黑" panose="020B0503020204020204" pitchFamily="34" charset="-122"/>
                <a:ea typeface="微软雅黑" panose="020B0503020204020204" pitchFamily="34" charset="-122"/>
              </a:rPr>
              <a:t>网络和业务威胁分析：</a:t>
            </a:r>
            <a:r>
              <a:rPr lang="zh-CN" altLang="en-US" sz="2400" dirty="0" smtClean="0">
                <a:latin typeface="微软雅黑" panose="020B0503020204020204" pitchFamily="34" charset="-122"/>
                <a:ea typeface="微软雅黑" panose="020B0503020204020204" pitchFamily="34" charset="-122"/>
              </a:rPr>
              <a:t>边界防火墙资源告急</a:t>
            </a:r>
            <a:endParaRPr lang="zh-CN" altLang="en-US" sz="2400" dirty="0">
              <a:latin typeface="微软雅黑" panose="020B0503020204020204" pitchFamily="34" charset="-122"/>
              <a:ea typeface="微软雅黑" panose="020B0503020204020204" pitchFamily="34" charset="-122"/>
            </a:endParaRPr>
          </a:p>
        </p:txBody>
      </p:sp>
      <p:graphicFrame>
        <p:nvGraphicFramePr>
          <p:cNvPr id="39" name="Group 3"/>
          <p:cNvGraphicFramePr>
            <a:graphicFrameLocks noGrp="1"/>
          </p:cNvGraphicFramePr>
          <p:nvPr>
            <p:ph idx="4294967295"/>
          </p:nvPr>
        </p:nvGraphicFramePr>
        <p:xfrm>
          <a:off x="1595386" y="3248999"/>
          <a:ext cx="6987977" cy="1430432"/>
        </p:xfrm>
        <a:graphic>
          <a:graphicData uri="http://schemas.openxmlformats.org/drawingml/2006/table">
            <a:tbl>
              <a:tblPr/>
              <a:tblGrid>
                <a:gridCol w="1227455"/>
                <a:gridCol w="2665825"/>
                <a:gridCol w="1678200"/>
                <a:gridCol w="1416497"/>
              </a:tblGrid>
              <a:tr h="300546">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事件阀值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匹配条件</a:t>
                      </a:r>
                      <a:endParaRPr kumimoji="0" lang="en-US" altLang="zh-CN"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事件源</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关联缓冲值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r h="1095200">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bl>
          </a:graphicData>
        </a:graphic>
      </p:graphicFrame>
      <p:sp>
        <p:nvSpPr>
          <p:cNvPr id="42" name="Rectangle 40"/>
          <p:cNvSpPr>
            <a:spLocks noChangeArrowheads="1"/>
          </p:cNvSpPr>
          <p:nvPr/>
        </p:nvSpPr>
        <p:spPr bwMode="auto">
          <a:xfrm>
            <a:off x="6776319" y="3932505"/>
            <a:ext cx="456846" cy="249251"/>
          </a:xfrm>
          <a:prstGeom prst="rect">
            <a:avLst/>
          </a:prstGeom>
          <a:noFill/>
          <a:ln w="9525" algn="ctr">
            <a:noFill/>
            <a:miter lim="800000"/>
          </a:ln>
        </p:spPr>
        <p:txBody>
          <a:bodyPr lIns="79200" tIns="39600" rIns="79200" bIns="39600">
            <a:spAutoFit/>
          </a:bodyPr>
          <a:lstStyle/>
          <a:p>
            <a:pPr defTabSz="801370"/>
            <a:endParaRPr lang="en-US" altLang="zh-CN" sz="1100">
              <a:solidFill>
                <a:srgbClr val="000000"/>
              </a:solidFill>
              <a:latin typeface="微软雅黑" panose="020B0503020204020204" pitchFamily="34" charset="-122"/>
              <a:ea typeface="微软雅黑" panose="020B0503020204020204" pitchFamily="34" charset="-122"/>
            </a:endParaRPr>
          </a:p>
        </p:txBody>
      </p:sp>
      <p:sp>
        <p:nvSpPr>
          <p:cNvPr id="47" name="AutoShape 23"/>
          <p:cNvSpPr>
            <a:spLocks noChangeArrowheads="1"/>
          </p:cNvSpPr>
          <p:nvPr/>
        </p:nvSpPr>
        <p:spPr bwMode="auto">
          <a:xfrm>
            <a:off x="1733559" y="3769641"/>
            <a:ext cx="6749625" cy="258741"/>
          </a:xfrm>
          <a:prstGeom prst="roundRect">
            <a:avLst>
              <a:gd name="adj" fmla="val 16667"/>
            </a:avLst>
          </a:prstGeom>
          <a:solidFill>
            <a:schemeClr val="bg1">
              <a:lumMod val="85000"/>
            </a:schemeClr>
          </a:solidFill>
          <a:ln w="9525" algn="ctr">
            <a:solidFill>
              <a:schemeClr val="bg2"/>
            </a:solidFill>
            <a:round/>
          </a:ln>
        </p:spPr>
        <p:txBody>
          <a:bodyPr lIns="79200" tIns="39600" rIns="79200" bIns="39600" anchor="ctr">
            <a:spAutoFit/>
          </a:bodyPr>
          <a:lstStyle/>
          <a:p>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51" name="AutoShape 26"/>
          <p:cNvSpPr>
            <a:spLocks noChangeArrowheads="1"/>
          </p:cNvSpPr>
          <p:nvPr/>
        </p:nvSpPr>
        <p:spPr bwMode="auto">
          <a:xfrm>
            <a:off x="2979175" y="3689755"/>
            <a:ext cx="2101644" cy="905726"/>
          </a:xfrm>
          <a:prstGeom prst="roundRect">
            <a:avLst>
              <a:gd name="adj" fmla="val 16667"/>
            </a:avLst>
          </a:prstGeom>
          <a:solidFill>
            <a:schemeClr val="accent1"/>
          </a:solidFill>
          <a:ln w="9525" algn="ctr">
            <a:solidFill>
              <a:schemeClr val="tx1"/>
            </a:solidFill>
            <a:round/>
          </a:ln>
        </p:spPr>
        <p:txBody>
          <a:bodyPr wrap="square" lIns="79200" tIns="39600" rIns="79200" bIns="39600" anchor="ctr">
            <a:spAutoFit/>
          </a:bodyPr>
          <a:lstStyle/>
          <a:p>
            <a:pPr marL="88900" indent="-88900" defTabSz="801370">
              <a:buFont typeface="Arial" panose="020B0604020202020204" pitchFamily="34" charset="0"/>
              <a:buChar char="•"/>
            </a:pPr>
            <a:r>
              <a:rPr lang="zh-CN" altLang="en-US" sz="1200" dirty="0" smtClean="0">
                <a:solidFill>
                  <a:srgbClr val="000000"/>
                </a:solidFill>
                <a:latin typeface="微软雅黑" panose="020B0503020204020204" pitchFamily="34" charset="-122"/>
                <a:ea typeface="微软雅黑" panose="020B0503020204020204" pitchFamily="34" charset="-122"/>
              </a:rPr>
              <a:t>每秒新建连接超过阈值 </a:t>
            </a:r>
            <a:r>
              <a:rPr lang="en-US" altLang="zh-CN" sz="1200" dirty="0" smtClean="0">
                <a:solidFill>
                  <a:srgbClr val="000000"/>
                </a:solidFill>
                <a:latin typeface="微软雅黑" panose="020B0503020204020204" pitchFamily="34" charset="-122"/>
                <a:ea typeface="微软雅黑" panose="020B0503020204020204" pitchFamily="34" charset="-122"/>
              </a:rPr>
              <a:t>or </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8900" indent="-88900" defTabSz="801370">
              <a:buFont typeface="Arial" panose="020B0604020202020204" pitchFamily="34" charset="0"/>
              <a:buChar char="•"/>
            </a:pPr>
            <a:r>
              <a:rPr lang="en-US" altLang="zh-CN" sz="1200" dirty="0" smtClean="0">
                <a:solidFill>
                  <a:srgbClr val="000000"/>
                </a:solidFill>
                <a:latin typeface="微软雅黑" panose="020B0503020204020204" pitchFamily="34" charset="-122"/>
                <a:ea typeface="微软雅黑" panose="020B0503020204020204" pitchFamily="34" charset="-122"/>
              </a:rPr>
              <a:t>CPU</a:t>
            </a:r>
            <a:r>
              <a:rPr lang="zh-CN" altLang="en-US" sz="1200" dirty="0" smtClean="0">
                <a:solidFill>
                  <a:srgbClr val="000000"/>
                </a:solidFill>
                <a:latin typeface="微软雅黑" panose="020B0503020204020204" pitchFamily="34" charset="-122"/>
                <a:ea typeface="微软雅黑" panose="020B0503020204020204" pitchFamily="34" charset="-122"/>
              </a:rPr>
              <a:t>超过阈值 </a:t>
            </a:r>
            <a:r>
              <a:rPr lang="en-US" altLang="zh-CN" sz="1200" dirty="0" smtClean="0">
                <a:solidFill>
                  <a:srgbClr val="000000"/>
                </a:solidFill>
                <a:latin typeface="微软雅黑" panose="020B0503020204020204" pitchFamily="34" charset="-122"/>
                <a:ea typeface="微软雅黑" panose="020B0503020204020204" pitchFamily="34" charset="-122"/>
              </a:rPr>
              <a:t>or </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8900" indent="-88900" defTabSz="801370">
              <a:buFont typeface="Arial" panose="020B0604020202020204" pitchFamily="34" charset="0"/>
              <a:buChar char="•"/>
            </a:pPr>
            <a:r>
              <a:rPr lang="zh-CN" altLang="en-US" sz="1200" dirty="0" smtClean="0">
                <a:solidFill>
                  <a:srgbClr val="000000"/>
                </a:solidFill>
                <a:latin typeface="微软雅黑" panose="020B0503020204020204" pitchFamily="34" charset="-122"/>
                <a:ea typeface="微软雅黑" panose="020B0503020204020204" pitchFamily="34" charset="-122"/>
              </a:rPr>
              <a:t>内存使用率超过阈值 </a:t>
            </a:r>
            <a:r>
              <a:rPr lang="en-US" altLang="zh-CN" sz="1200" dirty="0" smtClean="0">
                <a:solidFill>
                  <a:srgbClr val="000000"/>
                </a:solidFill>
                <a:latin typeface="微软雅黑" panose="020B0503020204020204" pitchFamily="34" charset="-122"/>
                <a:ea typeface="微软雅黑" panose="020B0503020204020204" pitchFamily="34" charset="-122"/>
              </a:rPr>
              <a:t>or</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8900" indent="-88900" defTabSz="801370">
              <a:buFont typeface="Arial" panose="020B0604020202020204" pitchFamily="34" charset="0"/>
              <a:buChar char="•"/>
            </a:pPr>
            <a:r>
              <a:rPr lang="zh-CN" altLang="en-US" sz="1200" dirty="0" smtClean="0">
                <a:solidFill>
                  <a:srgbClr val="000000"/>
                </a:solidFill>
                <a:latin typeface="微软雅黑" panose="020B0503020204020204" pitchFamily="34" charset="-122"/>
                <a:ea typeface="微软雅黑" panose="020B0503020204020204" pitchFamily="34" charset="-122"/>
              </a:rPr>
              <a:t>当前会话使用率超过阈值</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52" name="Line 27"/>
          <p:cNvSpPr>
            <a:spLocks noChangeShapeType="1"/>
          </p:cNvSpPr>
          <p:nvPr/>
        </p:nvSpPr>
        <p:spPr bwMode="auto">
          <a:xfrm>
            <a:off x="2761170" y="3897574"/>
            <a:ext cx="188508" cy="3374"/>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53" name="AutoShape 28"/>
          <p:cNvSpPr>
            <a:spLocks noChangeArrowheads="1"/>
          </p:cNvSpPr>
          <p:nvPr/>
        </p:nvSpPr>
        <p:spPr bwMode="auto">
          <a:xfrm>
            <a:off x="1861124" y="3655660"/>
            <a:ext cx="775314" cy="497104"/>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en-US" altLang="zh-CN" sz="1200" dirty="0" smtClean="0">
                <a:solidFill>
                  <a:srgbClr val="000000"/>
                </a:solidFill>
                <a:latin typeface="微软雅黑" panose="020B0503020204020204" pitchFamily="34" charset="-122"/>
                <a:ea typeface="微软雅黑" panose="020B0503020204020204" pitchFamily="34" charset="-122"/>
              </a:rPr>
              <a:t>2</a:t>
            </a:r>
            <a:r>
              <a:rPr lang="zh-CN" altLang="en-US" sz="1200" dirty="0" smtClean="0">
                <a:solidFill>
                  <a:srgbClr val="000000"/>
                </a:solidFill>
                <a:latin typeface="微软雅黑" panose="020B0503020204020204" pitchFamily="34" charset="-122"/>
                <a:ea typeface="微软雅黑" panose="020B0503020204020204" pitchFamily="34" charset="-122"/>
              </a:rPr>
              <a:t>分钟</a:t>
            </a:r>
            <a:r>
              <a:rPr lang="en-US" altLang="zh-CN" sz="1200" dirty="0" smtClean="0">
                <a:solidFill>
                  <a:srgbClr val="000000"/>
                </a:solidFill>
                <a:latin typeface="微软雅黑" panose="020B0503020204020204" pitchFamily="34" charset="-122"/>
                <a:ea typeface="微软雅黑" panose="020B0503020204020204" pitchFamily="34" charset="-122"/>
              </a:rPr>
              <a:t>10</a:t>
            </a:r>
            <a:r>
              <a:rPr lang="zh-CN" altLang="en-US" sz="1200" dirty="0" smtClean="0">
                <a:solidFill>
                  <a:srgbClr val="000000"/>
                </a:solidFill>
                <a:latin typeface="微软雅黑" panose="020B0503020204020204" pitchFamily="34" charset="-122"/>
                <a:ea typeface="微软雅黑" panose="020B0503020204020204" pitchFamily="34" charset="-122"/>
              </a:rPr>
              <a:t>次</a:t>
            </a:r>
            <a:endParaRPr lang="en-US" altLang="zh-CN" sz="1200" dirty="0">
              <a:solidFill>
                <a:srgbClr val="000000"/>
              </a:solidFill>
              <a:latin typeface="微软雅黑" panose="020B0503020204020204" pitchFamily="34" charset="-122"/>
              <a:ea typeface="微软雅黑" panose="020B0503020204020204" pitchFamily="34" charset="-122"/>
            </a:endParaRPr>
          </a:p>
        </p:txBody>
      </p:sp>
      <p:sp>
        <p:nvSpPr>
          <p:cNvPr id="64" name="AutoShape 44"/>
          <p:cNvSpPr>
            <a:spLocks noChangeArrowheads="1"/>
          </p:cNvSpPr>
          <p:nvPr/>
        </p:nvSpPr>
        <p:spPr bwMode="auto">
          <a:xfrm>
            <a:off x="7232886" y="3736550"/>
            <a:ext cx="1255794" cy="292793"/>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algn="ctr" defTabSz="801370"/>
            <a:r>
              <a:rPr lang="en-US" altLang="zh-CN" sz="1200" dirty="0" err="1" smtClean="0">
                <a:solidFill>
                  <a:srgbClr val="000000"/>
                </a:solidFill>
                <a:latin typeface="微软雅黑" panose="020B0503020204020204" pitchFamily="34" charset="-122"/>
                <a:ea typeface="微软雅黑" panose="020B0503020204020204" pitchFamily="34" charset="-122"/>
              </a:rPr>
              <a:t>ReporterIP</a:t>
            </a:r>
            <a:endParaRPr lang="en-US" altLang="zh-CN" sz="1200" dirty="0">
              <a:solidFill>
                <a:srgbClr val="FF0000"/>
              </a:solidFill>
              <a:latin typeface="微软雅黑" panose="020B0503020204020204" pitchFamily="34" charset="-122"/>
              <a:ea typeface="微软雅黑" panose="020B0503020204020204" pitchFamily="34" charset="-122"/>
            </a:endParaRPr>
          </a:p>
        </p:txBody>
      </p:sp>
      <p:sp>
        <p:nvSpPr>
          <p:cNvPr id="71" name="Rectangle 52"/>
          <p:cNvSpPr>
            <a:spLocks noChangeArrowheads="1"/>
          </p:cNvSpPr>
          <p:nvPr/>
        </p:nvSpPr>
        <p:spPr bwMode="auto">
          <a:xfrm>
            <a:off x="5024570" y="3687763"/>
            <a:ext cx="780983" cy="233862"/>
          </a:xfrm>
          <a:prstGeom prst="rect">
            <a:avLst/>
          </a:prstGeom>
          <a:noFill/>
          <a:ln w="9525" algn="ctr">
            <a:noFill/>
            <a:miter lim="800000"/>
          </a:ln>
        </p:spPr>
        <p:txBody>
          <a:bodyPr lIns="79200" tIns="39600" rIns="79200" bIns="39600">
            <a:spAutoFit/>
          </a:bodyPr>
          <a:lstStyle/>
          <a:p>
            <a:pPr defTabSz="801370"/>
            <a:r>
              <a:rPr lang="en-US" altLang="zh-CN" sz="1000" dirty="0">
                <a:solidFill>
                  <a:srgbClr val="B2B2B2"/>
                </a:solidFill>
                <a:latin typeface="微软雅黑" panose="020B0503020204020204" pitchFamily="34" charset="-122"/>
                <a:ea typeface="微软雅黑" panose="020B0503020204020204" pitchFamily="34" charset="-122"/>
              </a:rPr>
              <a:t>from any</a:t>
            </a:r>
            <a:endParaRPr lang="en-US" altLang="zh-CN" sz="1000" dirty="0">
              <a:solidFill>
                <a:srgbClr val="B2B2B2"/>
              </a:solidFill>
              <a:latin typeface="微软雅黑" panose="020B0503020204020204" pitchFamily="34" charset="-122"/>
              <a:ea typeface="微软雅黑" panose="020B0503020204020204" pitchFamily="34" charset="-122"/>
            </a:endParaRPr>
          </a:p>
        </p:txBody>
      </p:sp>
      <p:sp>
        <p:nvSpPr>
          <p:cNvPr id="72" name="Line 53"/>
          <p:cNvSpPr>
            <a:spLocks noChangeShapeType="1"/>
          </p:cNvSpPr>
          <p:nvPr/>
        </p:nvSpPr>
        <p:spPr bwMode="auto">
          <a:xfrm>
            <a:off x="5228303" y="3908323"/>
            <a:ext cx="443430" cy="13716"/>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77" name="AutoShape 25"/>
          <p:cNvSpPr>
            <a:spLocks noChangeArrowheads="1"/>
          </p:cNvSpPr>
          <p:nvPr/>
        </p:nvSpPr>
        <p:spPr bwMode="auto">
          <a:xfrm>
            <a:off x="5696680" y="3746310"/>
            <a:ext cx="1221793" cy="292793"/>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200" dirty="0">
                <a:solidFill>
                  <a:srgbClr val="000000"/>
                </a:solidFill>
                <a:latin typeface="微软雅黑" panose="020B0503020204020204" pitchFamily="34" charset="-122"/>
                <a:ea typeface="微软雅黑" panose="020B0503020204020204" pitchFamily="34" charset="-122"/>
              </a:rPr>
              <a:t>All </a:t>
            </a:r>
            <a:r>
              <a:rPr lang="zh-CN" altLang="en-US" sz="1200" dirty="0" smtClean="0">
                <a:solidFill>
                  <a:srgbClr val="000000"/>
                </a:solidFill>
                <a:latin typeface="微软雅黑" panose="020B0503020204020204" pitchFamily="34" charset="-122"/>
                <a:ea typeface="微软雅黑" panose="020B0503020204020204" pitchFamily="34" charset="-122"/>
              </a:rPr>
              <a:t>防火墙</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87" name="Line 58"/>
          <p:cNvSpPr>
            <a:spLocks noChangeShapeType="1"/>
          </p:cNvSpPr>
          <p:nvPr/>
        </p:nvSpPr>
        <p:spPr bwMode="auto">
          <a:xfrm>
            <a:off x="6938404" y="3922040"/>
            <a:ext cx="180000" cy="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400">
              <a:solidFill>
                <a:srgbClr val="000000"/>
              </a:solidFill>
              <a:latin typeface="微软雅黑" panose="020B0503020204020204" pitchFamily="34" charset="-122"/>
              <a:ea typeface="微软雅黑" panose="020B0503020204020204" pitchFamily="34" charset="-122"/>
            </a:endParaRPr>
          </a:p>
        </p:txBody>
      </p:sp>
      <p:sp>
        <p:nvSpPr>
          <p:cNvPr id="45" name="TextBox 96"/>
          <p:cNvSpPr txBox="1">
            <a:spLocks noChangeArrowheads="1"/>
          </p:cNvSpPr>
          <p:nvPr/>
        </p:nvSpPr>
        <p:spPr bwMode="auto">
          <a:xfrm>
            <a:off x="628314" y="1634032"/>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防火墙单一事件</a:t>
            </a:r>
            <a:endParaRPr lang="zh-CN" altLang="en-US" sz="1200" b="1" dirty="0">
              <a:solidFill>
                <a:srgbClr val="FF0000"/>
              </a:solidFill>
            </a:endParaRPr>
          </a:p>
        </p:txBody>
      </p:sp>
      <p:sp>
        <p:nvSpPr>
          <p:cNvPr id="62" name="左弧形箭头 61"/>
          <p:cNvSpPr/>
          <p:nvPr/>
        </p:nvSpPr>
        <p:spPr bwMode="auto">
          <a:xfrm>
            <a:off x="660400" y="2115402"/>
            <a:ext cx="622490" cy="2151797"/>
          </a:xfrm>
          <a:prstGeom prst="curvedRightArrow">
            <a:avLst/>
          </a:prstGeom>
          <a:solidFill>
            <a:schemeClr val="tx2">
              <a:lumMod val="40000"/>
              <a:lumOff val="6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63" name="TextBox 96"/>
          <p:cNvSpPr txBox="1">
            <a:spLocks noChangeArrowheads="1"/>
          </p:cNvSpPr>
          <p:nvPr/>
        </p:nvSpPr>
        <p:spPr bwMode="auto">
          <a:xfrm>
            <a:off x="690880" y="3160994"/>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翻译为关联规则</a:t>
            </a:r>
            <a:endParaRPr lang="zh-CN" altLang="en-US" sz="1200" b="1" dirty="0">
              <a:solidFill>
                <a:srgbClr val="FF0000"/>
              </a:solidFill>
            </a:endParaRPr>
          </a:p>
        </p:txBody>
      </p:sp>
      <p:cxnSp>
        <p:nvCxnSpPr>
          <p:cNvPr id="65" name="直接连接符 64"/>
          <p:cNvCxnSpPr/>
          <p:nvPr/>
        </p:nvCxnSpPr>
        <p:spPr bwMode="auto">
          <a:xfrm>
            <a:off x="0" y="3091999"/>
            <a:ext cx="9144000" cy="0"/>
          </a:xfrm>
          <a:prstGeom prst="line">
            <a:avLst/>
          </a:prstGeom>
          <a:noFill/>
          <a:ln w="15875">
            <a:solidFill>
              <a:schemeClr val="bg1">
                <a:lumMod val="65000"/>
              </a:schemeClr>
            </a:solidFill>
            <a:prstDash val="lg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4" name="TextBox 96"/>
          <p:cNvSpPr txBox="1">
            <a:spLocks noChangeArrowheads="1"/>
          </p:cNvSpPr>
          <p:nvPr/>
        </p:nvSpPr>
        <p:spPr bwMode="auto">
          <a:xfrm>
            <a:off x="1188720" y="1963119"/>
            <a:ext cx="526753" cy="261610"/>
          </a:xfrm>
          <a:prstGeom prst="rect">
            <a:avLst/>
          </a:prstGeom>
          <a:noFill/>
          <a:ln w="9525">
            <a:noFill/>
            <a:miter lim="800000"/>
          </a:ln>
        </p:spPr>
        <p:txBody>
          <a:bodyPr>
            <a:spAutoFit/>
          </a:bodyPr>
          <a:lstStyle/>
          <a:p>
            <a:pPr algn="ctr"/>
            <a:r>
              <a:rPr lang="en-US" altLang="zh-CN" sz="1100" dirty="0">
                <a:solidFill>
                  <a:srgbClr val="FF0000"/>
                </a:solidFill>
              </a:rPr>
              <a:t>OR</a:t>
            </a:r>
            <a:endParaRPr lang="zh-CN" altLang="en-US" sz="1100" dirty="0">
              <a:solidFill>
                <a:srgbClr val="FF0000"/>
              </a:solidFill>
            </a:endParaRPr>
          </a:p>
        </p:txBody>
      </p:sp>
      <p:sp>
        <p:nvSpPr>
          <p:cNvPr id="110" name="左大括号 77"/>
          <p:cNvSpPr/>
          <p:nvPr/>
        </p:nvSpPr>
        <p:spPr bwMode="auto">
          <a:xfrm>
            <a:off x="1597986" y="1519084"/>
            <a:ext cx="267685" cy="1152646"/>
          </a:xfrm>
          <a:prstGeom prst="leftBrace">
            <a:avLst>
              <a:gd name="adj1" fmla="val 39964"/>
              <a:gd name="adj2" fmla="val 50000"/>
            </a:avLst>
          </a:prstGeom>
          <a:noFill/>
          <a:ln w="9525">
            <a:solidFill>
              <a:schemeClr val="tx1"/>
            </a:solidFill>
            <a:round/>
          </a:ln>
        </p:spPr>
        <p:txBody>
          <a:bodyPr anchor="ctr"/>
          <a:lstStyle/>
          <a:p>
            <a:pPr algn="ctr"/>
            <a:endParaRPr lang="zh-CN" altLang="en-US" sz="1050"/>
          </a:p>
        </p:txBody>
      </p:sp>
      <p:grpSp>
        <p:nvGrpSpPr>
          <p:cNvPr id="2" name="组合 86"/>
          <p:cNvGrpSpPr/>
          <p:nvPr/>
        </p:nvGrpSpPr>
        <p:grpSpPr bwMode="auto">
          <a:xfrm>
            <a:off x="1956752" y="1430445"/>
            <a:ext cx="1802448" cy="201613"/>
            <a:chOff x="2474292" y="2016858"/>
            <a:chExt cx="1290724" cy="806702"/>
          </a:xfrm>
        </p:grpSpPr>
        <p:sp>
          <p:nvSpPr>
            <p:cNvPr id="66" name="圆角矩形 65"/>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67" name="圆角矩形 6"/>
            <p:cNvSpPr/>
            <p:nvPr/>
          </p:nvSpPr>
          <p:spPr>
            <a:xfrm>
              <a:off x="2498106" y="2040678"/>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a:t>每秒新建</a:t>
              </a:r>
              <a:r>
                <a:rPr lang="zh-CN" altLang="en-US" sz="1200" dirty="0" smtClean="0"/>
                <a:t>连接超过阈值</a:t>
              </a:r>
              <a:endParaRPr lang="zh-CN" altLang="en-US" sz="1200" dirty="0"/>
            </a:p>
          </p:txBody>
        </p:sp>
      </p:grpSp>
      <p:grpSp>
        <p:nvGrpSpPr>
          <p:cNvPr id="3" name="组合 86"/>
          <p:cNvGrpSpPr/>
          <p:nvPr/>
        </p:nvGrpSpPr>
        <p:grpSpPr bwMode="auto">
          <a:xfrm>
            <a:off x="1956752" y="1782658"/>
            <a:ext cx="1802448" cy="201613"/>
            <a:chOff x="2474292" y="2016858"/>
            <a:chExt cx="1290724" cy="806702"/>
          </a:xfrm>
        </p:grpSpPr>
        <p:sp>
          <p:nvSpPr>
            <p:cNvPr id="74" name="圆角矩形 73"/>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75" name="圆角矩形 6"/>
            <p:cNvSpPr/>
            <p:nvPr/>
          </p:nvSpPr>
          <p:spPr>
            <a:xfrm>
              <a:off x="2497729" y="2040678"/>
              <a:ext cx="1243849"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en-US" altLang="zh-CN" sz="1200" dirty="0" smtClean="0"/>
                <a:t>CPU</a:t>
              </a:r>
              <a:r>
                <a:rPr lang="zh-CN" altLang="en-US" sz="1200" dirty="0" smtClean="0"/>
                <a:t>使用率超过阈值</a:t>
              </a:r>
              <a:endParaRPr lang="zh-CN" altLang="en-US" sz="1200" dirty="0"/>
            </a:p>
          </p:txBody>
        </p:sp>
      </p:grpSp>
      <p:grpSp>
        <p:nvGrpSpPr>
          <p:cNvPr id="4" name="组合 86"/>
          <p:cNvGrpSpPr/>
          <p:nvPr/>
        </p:nvGrpSpPr>
        <p:grpSpPr bwMode="auto">
          <a:xfrm>
            <a:off x="1956752" y="2134871"/>
            <a:ext cx="1802448" cy="201613"/>
            <a:chOff x="2474292" y="2016858"/>
            <a:chExt cx="1290724" cy="806702"/>
          </a:xfrm>
        </p:grpSpPr>
        <p:sp>
          <p:nvSpPr>
            <p:cNvPr id="78" name="圆角矩形 77"/>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81" name="圆角矩形 6"/>
            <p:cNvSpPr/>
            <p:nvPr/>
          </p:nvSpPr>
          <p:spPr>
            <a:xfrm>
              <a:off x="2497729" y="2040677"/>
              <a:ext cx="1243849" cy="759063"/>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200" dirty="0" smtClean="0"/>
                <a:t>内存使用率超过阈值</a:t>
              </a:r>
              <a:endParaRPr lang="zh-CN" altLang="en-US" sz="1200" dirty="0"/>
            </a:p>
          </p:txBody>
        </p:sp>
      </p:grpSp>
      <p:grpSp>
        <p:nvGrpSpPr>
          <p:cNvPr id="5" name="组合 86"/>
          <p:cNvGrpSpPr/>
          <p:nvPr/>
        </p:nvGrpSpPr>
        <p:grpSpPr bwMode="auto">
          <a:xfrm>
            <a:off x="1956752" y="2487085"/>
            <a:ext cx="1869117" cy="202010"/>
            <a:chOff x="2474292" y="2016858"/>
            <a:chExt cx="1290724" cy="806702"/>
          </a:xfrm>
        </p:grpSpPr>
        <p:sp>
          <p:nvSpPr>
            <p:cNvPr id="89" name="圆角矩形 88"/>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95" name="圆角矩形 6"/>
            <p:cNvSpPr/>
            <p:nvPr/>
          </p:nvSpPr>
          <p:spPr>
            <a:xfrm>
              <a:off x="2497729" y="2040632"/>
              <a:ext cx="1243849" cy="759155"/>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200" dirty="0" smtClean="0"/>
                <a:t>当前会话使用率超过阈值</a:t>
              </a:r>
              <a:endParaRPr lang="zh-CN" altLang="en-US" sz="1200" dirty="0"/>
            </a:p>
          </p:txBody>
        </p:sp>
      </p:grpSp>
      <p:grpSp>
        <p:nvGrpSpPr>
          <p:cNvPr id="6" name="组合 101"/>
          <p:cNvGrpSpPr/>
          <p:nvPr/>
        </p:nvGrpSpPr>
        <p:grpSpPr bwMode="auto">
          <a:xfrm>
            <a:off x="5330369" y="1696178"/>
            <a:ext cx="2051800" cy="611672"/>
            <a:chOff x="2474292" y="2016858"/>
            <a:chExt cx="1290724" cy="806702"/>
          </a:xfrm>
        </p:grpSpPr>
        <p:sp>
          <p:nvSpPr>
            <p:cNvPr id="100" name="圆角矩形 99"/>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103" name="圆角矩形 6"/>
            <p:cNvSpPr/>
            <p:nvPr/>
          </p:nvSpPr>
          <p:spPr>
            <a:xfrm>
              <a:off x="2497886" y="2040678"/>
              <a:ext cx="1243536"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smtClean="0"/>
                <a:t>告警：互联网边界或服务器边界</a:t>
              </a:r>
              <a:r>
                <a:rPr lang="en-US" altLang="zh-CN" sz="1200" dirty="0" smtClean="0"/>
                <a:t>NGFW</a:t>
              </a:r>
              <a:r>
                <a:rPr lang="zh-CN" altLang="en-US" sz="1200" dirty="0" smtClean="0"/>
                <a:t>（</a:t>
              </a:r>
              <a:r>
                <a:rPr lang="en-US" altLang="zh-CN" sz="1200" dirty="0" err="1" smtClean="0"/>
                <a:t>ReporterIP</a:t>
              </a:r>
              <a:r>
                <a:rPr lang="zh-CN" altLang="en-US" sz="1200" dirty="0" smtClean="0"/>
                <a:t>）资源告警。</a:t>
              </a:r>
              <a:endParaRPr lang="zh-CN" altLang="en-US" sz="1200" dirty="0"/>
            </a:p>
          </p:txBody>
        </p:sp>
      </p:grpSp>
      <p:sp>
        <p:nvSpPr>
          <p:cNvPr id="37" name="右箭头 50"/>
          <p:cNvSpPr>
            <a:spLocks noChangeArrowheads="1"/>
          </p:cNvSpPr>
          <p:nvPr/>
        </p:nvSpPr>
        <p:spPr bwMode="auto">
          <a:xfrm>
            <a:off x="4491204" y="1719511"/>
            <a:ext cx="661439" cy="569400"/>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r>
              <a:rPr lang="zh-CN" altLang="en-US" sz="1200" b="1" dirty="0" smtClean="0">
                <a:solidFill>
                  <a:srgbClr val="000000"/>
                </a:solidFill>
                <a:latin typeface="微软雅黑" panose="020B0503020204020204" pitchFamily="34" charset="-122"/>
                <a:ea typeface="微软雅黑" panose="020B0503020204020204" pitchFamily="34" charset="-122"/>
              </a:rPr>
              <a:t>响应动作</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53"/>
          <p:cNvSpPr>
            <a:spLocks noChangeArrowheads="1"/>
          </p:cNvSpPr>
          <p:nvPr/>
        </p:nvSpPr>
        <p:spPr bwMode="auto">
          <a:xfrm>
            <a:off x="4597400" y="980296"/>
            <a:ext cx="1368425" cy="340519"/>
          </a:xfrm>
          <a:prstGeom prst="roundRect">
            <a:avLst>
              <a:gd name="adj" fmla="val 16667"/>
            </a:avLst>
          </a:prstGeom>
          <a:noFill/>
          <a:ln w="9525" algn="ctr">
            <a:solidFill>
              <a:schemeClr val="bg1"/>
            </a:solidFill>
            <a:round/>
          </a:ln>
        </p:spPr>
        <p:txBody>
          <a:bodyPr anchor="ctr">
            <a:spAutoFit/>
          </a:bodyPr>
          <a:lstStyle/>
          <a:p>
            <a:pPr algn="ctr"/>
            <a:r>
              <a:rPr lang="zh-CN" altLang="en-US" sz="1400">
                <a:latin typeface="微软雅黑" panose="020B0503020204020204" pitchFamily="34" charset="-122"/>
                <a:ea typeface="微软雅黑" panose="020B0503020204020204" pitchFamily="34" charset="-122"/>
              </a:rPr>
              <a:t>认证服务器</a:t>
            </a:r>
            <a:endParaRPr lang="zh-CN" altLang="en-US" sz="1400">
              <a:latin typeface="微软雅黑" panose="020B0503020204020204" pitchFamily="34" charset="-122"/>
              <a:ea typeface="微软雅黑" panose="020B0503020204020204" pitchFamily="34" charset="-122"/>
            </a:endParaRPr>
          </a:p>
        </p:txBody>
      </p:sp>
      <p:sp>
        <p:nvSpPr>
          <p:cNvPr id="5" name="AutoShape 53"/>
          <p:cNvSpPr>
            <a:spLocks noChangeArrowheads="1"/>
          </p:cNvSpPr>
          <p:nvPr/>
        </p:nvSpPr>
        <p:spPr bwMode="auto">
          <a:xfrm>
            <a:off x="4751387" y="1650214"/>
            <a:ext cx="1257527" cy="340519"/>
          </a:xfrm>
          <a:prstGeom prst="roundRect">
            <a:avLst>
              <a:gd name="adj" fmla="val 16667"/>
            </a:avLst>
          </a:prstGeom>
          <a:noFill/>
          <a:ln w="9525" algn="ctr">
            <a:solidFill>
              <a:schemeClr val="bg1"/>
            </a:solidFill>
            <a:round/>
          </a:ln>
        </p:spPr>
        <p:txBody>
          <a:bodyPr wrap="square" anchor="ctr">
            <a:spAutoFit/>
          </a:bodyPr>
          <a:lstStyle/>
          <a:p>
            <a:pPr algn="ctr"/>
            <a:r>
              <a:rPr lang="zh-CN" altLang="en-US" sz="1400" dirty="0" smtClean="0">
                <a:latin typeface="微软雅黑" panose="020B0503020204020204" pitchFamily="34" charset="-122"/>
                <a:ea typeface="微软雅黑" panose="020B0503020204020204" pitchFamily="34" charset="-122"/>
              </a:rPr>
              <a:t>堡垒主机</a:t>
            </a:r>
            <a:endParaRPr lang="zh-CN" altLang="en-US" sz="1400" dirty="0">
              <a:latin typeface="微软雅黑" panose="020B0503020204020204" pitchFamily="34" charset="-122"/>
              <a:ea typeface="微软雅黑" panose="020B0503020204020204" pitchFamily="34" charset="-122"/>
            </a:endParaRPr>
          </a:p>
        </p:txBody>
      </p:sp>
      <p:sp>
        <p:nvSpPr>
          <p:cNvPr id="6" name="AutoShape 53"/>
          <p:cNvSpPr>
            <a:spLocks noChangeArrowheads="1"/>
          </p:cNvSpPr>
          <p:nvPr/>
        </p:nvSpPr>
        <p:spPr bwMode="auto">
          <a:xfrm>
            <a:off x="4949374" y="3099151"/>
            <a:ext cx="1463675" cy="340519"/>
          </a:xfrm>
          <a:prstGeom prst="roundRect">
            <a:avLst>
              <a:gd name="adj" fmla="val 16667"/>
            </a:avLst>
          </a:prstGeom>
          <a:noFill/>
          <a:ln w="9525" algn="ctr">
            <a:solidFill>
              <a:schemeClr val="bg1"/>
            </a:solidFill>
            <a:round/>
          </a:ln>
        </p:spPr>
        <p:txBody>
          <a:bodyPr wrap="square" anchor="ctr">
            <a:spAutoFit/>
          </a:bodyPr>
          <a:lstStyle/>
          <a:p>
            <a:pPr algn="ctr"/>
            <a:r>
              <a:rPr lang="zh-CN" altLang="en-US" sz="1400">
                <a:latin typeface="微软雅黑" panose="020B0503020204020204" pitchFamily="34" charset="-122"/>
                <a:ea typeface="微软雅黑" panose="020B0503020204020204" pitchFamily="34" charset="-122"/>
              </a:rPr>
              <a:t>核心业务系统</a:t>
            </a:r>
            <a:endParaRPr lang="zh-CN" altLang="en-US" sz="1400">
              <a:latin typeface="微软雅黑" panose="020B0503020204020204" pitchFamily="34" charset="-122"/>
              <a:ea typeface="微软雅黑" panose="020B0503020204020204" pitchFamily="34" charset="-122"/>
            </a:endParaRPr>
          </a:p>
        </p:txBody>
      </p:sp>
      <p:sp>
        <p:nvSpPr>
          <p:cNvPr id="7" name="AutoShape 53"/>
          <p:cNvSpPr>
            <a:spLocks noChangeArrowheads="1"/>
          </p:cNvSpPr>
          <p:nvPr/>
        </p:nvSpPr>
        <p:spPr bwMode="auto">
          <a:xfrm>
            <a:off x="4894040" y="2421969"/>
            <a:ext cx="1358900" cy="340519"/>
          </a:xfrm>
          <a:prstGeom prst="roundRect">
            <a:avLst>
              <a:gd name="adj" fmla="val 16667"/>
            </a:avLst>
          </a:prstGeom>
          <a:noFill/>
          <a:ln w="9525" algn="ctr">
            <a:solidFill>
              <a:schemeClr val="bg1"/>
            </a:solidFill>
            <a:round/>
          </a:ln>
        </p:spPr>
        <p:txBody>
          <a:bodyPr anchor="ctr">
            <a:spAutoFit/>
          </a:bodyPr>
          <a:lstStyle/>
          <a:p>
            <a:pPr algn="ctr"/>
            <a:r>
              <a:rPr lang="zh-CN" altLang="en-US" sz="1400" dirty="0">
                <a:latin typeface="微软雅黑" panose="020B0503020204020204" pitchFamily="34" charset="-122"/>
                <a:ea typeface="微软雅黑" panose="020B0503020204020204" pitchFamily="34" charset="-122"/>
              </a:rPr>
              <a:t>核心业务系统</a:t>
            </a:r>
            <a:endParaRPr lang="zh-CN" altLang="en-US" sz="1400" dirty="0">
              <a:latin typeface="微软雅黑" panose="020B0503020204020204" pitchFamily="34" charset="-122"/>
              <a:ea typeface="微软雅黑" panose="020B0503020204020204" pitchFamily="34" charset="-122"/>
            </a:endParaRPr>
          </a:p>
        </p:txBody>
      </p:sp>
      <p:sp>
        <p:nvSpPr>
          <p:cNvPr id="8" name="Line 7"/>
          <p:cNvSpPr>
            <a:spLocks noChangeShapeType="1"/>
          </p:cNvSpPr>
          <p:nvPr/>
        </p:nvSpPr>
        <p:spPr bwMode="auto">
          <a:xfrm>
            <a:off x="3024187" y="1918905"/>
            <a:ext cx="0" cy="503238"/>
          </a:xfrm>
          <a:prstGeom prst="line">
            <a:avLst/>
          </a:prstGeom>
          <a:noFill/>
          <a:ln w="25400">
            <a:solidFill>
              <a:schemeClr val="tx1"/>
            </a:solidFill>
            <a:round/>
          </a:ln>
        </p:spPr>
        <p:txBody>
          <a:bodyPr/>
          <a:lstStyle/>
          <a:p>
            <a:endParaRPr lang="zh-CN" altLang="en-US"/>
          </a:p>
        </p:txBody>
      </p:sp>
      <p:sp>
        <p:nvSpPr>
          <p:cNvPr id="9" name="Line 8"/>
          <p:cNvSpPr>
            <a:spLocks noChangeShapeType="1"/>
          </p:cNvSpPr>
          <p:nvPr/>
        </p:nvSpPr>
        <p:spPr bwMode="auto">
          <a:xfrm>
            <a:off x="3517900" y="1269618"/>
            <a:ext cx="9525" cy="2089150"/>
          </a:xfrm>
          <a:prstGeom prst="line">
            <a:avLst/>
          </a:prstGeom>
          <a:noFill/>
          <a:ln w="25400">
            <a:solidFill>
              <a:schemeClr val="tx1"/>
            </a:solidFill>
            <a:round/>
          </a:ln>
        </p:spPr>
        <p:txBody>
          <a:bodyPr/>
          <a:lstStyle/>
          <a:p>
            <a:endParaRPr lang="zh-CN" altLang="en-US"/>
          </a:p>
        </p:txBody>
      </p:sp>
      <p:sp>
        <p:nvSpPr>
          <p:cNvPr id="10" name="Line 9"/>
          <p:cNvSpPr>
            <a:spLocks noChangeShapeType="1"/>
          </p:cNvSpPr>
          <p:nvPr/>
        </p:nvSpPr>
        <p:spPr bwMode="auto">
          <a:xfrm>
            <a:off x="3527425" y="1845880"/>
            <a:ext cx="720725" cy="0"/>
          </a:xfrm>
          <a:prstGeom prst="line">
            <a:avLst/>
          </a:prstGeom>
          <a:noFill/>
          <a:ln w="25400">
            <a:solidFill>
              <a:schemeClr val="tx1"/>
            </a:solidFill>
            <a:round/>
          </a:ln>
        </p:spPr>
        <p:txBody>
          <a:bodyPr/>
          <a:lstStyle/>
          <a:p>
            <a:endParaRPr lang="zh-CN" altLang="en-US"/>
          </a:p>
        </p:txBody>
      </p:sp>
      <p:sp>
        <p:nvSpPr>
          <p:cNvPr id="11" name="Line 10"/>
          <p:cNvSpPr>
            <a:spLocks noChangeShapeType="1"/>
          </p:cNvSpPr>
          <p:nvPr/>
        </p:nvSpPr>
        <p:spPr bwMode="auto">
          <a:xfrm>
            <a:off x="503237" y="2566605"/>
            <a:ext cx="3024188" cy="0"/>
          </a:xfrm>
          <a:prstGeom prst="line">
            <a:avLst/>
          </a:prstGeom>
          <a:noFill/>
          <a:ln w="25400">
            <a:solidFill>
              <a:schemeClr val="tx1"/>
            </a:solidFill>
            <a:round/>
          </a:ln>
        </p:spPr>
        <p:txBody>
          <a:bodyPr/>
          <a:lstStyle/>
          <a:p>
            <a:endParaRPr lang="zh-CN" altLang="en-US"/>
          </a:p>
        </p:txBody>
      </p:sp>
      <p:sp>
        <p:nvSpPr>
          <p:cNvPr id="12" name="Line 11"/>
          <p:cNvSpPr>
            <a:spLocks noChangeShapeType="1"/>
          </p:cNvSpPr>
          <p:nvPr/>
        </p:nvSpPr>
        <p:spPr bwMode="auto">
          <a:xfrm>
            <a:off x="3517900" y="3358768"/>
            <a:ext cx="1225550" cy="0"/>
          </a:xfrm>
          <a:prstGeom prst="line">
            <a:avLst/>
          </a:prstGeom>
          <a:noFill/>
          <a:ln w="25400">
            <a:solidFill>
              <a:schemeClr val="tx1"/>
            </a:solidFill>
            <a:round/>
          </a:ln>
        </p:spPr>
        <p:txBody>
          <a:bodyPr/>
          <a:lstStyle/>
          <a:p>
            <a:endParaRPr lang="zh-CN" altLang="en-US"/>
          </a:p>
        </p:txBody>
      </p:sp>
      <p:grpSp>
        <p:nvGrpSpPr>
          <p:cNvPr id="2" name="Group 82"/>
          <p:cNvGrpSpPr>
            <a:grpSpLocks noChangeAspect="1"/>
          </p:cNvGrpSpPr>
          <p:nvPr/>
        </p:nvGrpSpPr>
        <p:grpSpPr bwMode="auto">
          <a:xfrm>
            <a:off x="2160587" y="2350705"/>
            <a:ext cx="412750" cy="431800"/>
            <a:chOff x="3050" y="311"/>
            <a:chExt cx="466" cy="487"/>
          </a:xfrm>
        </p:grpSpPr>
        <p:sp>
          <p:nvSpPr>
            <p:cNvPr id="14" name="Freeform 83"/>
            <p:cNvSpPr>
              <a:spLocks noChangeAspect="1"/>
            </p:cNvSpPr>
            <p:nvPr/>
          </p:nvSpPr>
          <p:spPr bwMode="auto">
            <a:xfrm>
              <a:off x="3436" y="375"/>
              <a:ext cx="80" cy="423"/>
            </a:xfrm>
            <a:custGeom>
              <a:avLst/>
              <a:gdLst>
                <a:gd name="T0" fmla="*/ 312 w 40"/>
                <a:gd name="T1" fmla="*/ 40 h 211"/>
                <a:gd name="T2" fmla="*/ 40 w 40"/>
                <a:gd name="T3" fmla="*/ 168 h 211"/>
                <a:gd name="T4" fmla="*/ 0 w 40"/>
                <a:gd name="T5" fmla="*/ 1668 h 211"/>
                <a:gd name="T6" fmla="*/ 72 w 40"/>
                <a:gd name="T7" fmla="*/ 1636 h 211"/>
                <a:gd name="T8" fmla="*/ 288 w 40"/>
                <a:gd name="T9" fmla="*/ 1427 h 211"/>
                <a:gd name="T10" fmla="*/ 320 w 40"/>
                <a:gd name="T11" fmla="*/ 1339 h 211"/>
                <a:gd name="T12" fmla="*/ 320 w 40"/>
                <a:gd name="T13" fmla="*/ 128 h 211"/>
                <a:gd name="T14" fmla="*/ 312 w 40"/>
                <a:gd name="T15" fmla="*/ 40 h 211"/>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211"/>
                <a:gd name="T26" fmla="*/ 40 w 40"/>
                <a:gd name="T27" fmla="*/ 211 h 2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211">
                  <a:moveTo>
                    <a:pt x="39" y="5"/>
                  </a:moveTo>
                  <a:cubicBezTo>
                    <a:pt x="35" y="0"/>
                    <a:pt x="5" y="21"/>
                    <a:pt x="5" y="21"/>
                  </a:cubicBezTo>
                  <a:cubicBezTo>
                    <a:pt x="0" y="207"/>
                    <a:pt x="0" y="207"/>
                    <a:pt x="0" y="207"/>
                  </a:cubicBezTo>
                  <a:cubicBezTo>
                    <a:pt x="0" y="207"/>
                    <a:pt x="0" y="211"/>
                    <a:pt x="9" y="203"/>
                  </a:cubicBezTo>
                  <a:cubicBezTo>
                    <a:pt x="17" y="196"/>
                    <a:pt x="32" y="182"/>
                    <a:pt x="36" y="177"/>
                  </a:cubicBezTo>
                  <a:cubicBezTo>
                    <a:pt x="39" y="174"/>
                    <a:pt x="40" y="174"/>
                    <a:pt x="40" y="166"/>
                  </a:cubicBezTo>
                  <a:cubicBezTo>
                    <a:pt x="40" y="16"/>
                    <a:pt x="40" y="16"/>
                    <a:pt x="40" y="16"/>
                  </a:cubicBezTo>
                  <a:cubicBezTo>
                    <a:pt x="40" y="6"/>
                    <a:pt x="39" y="6"/>
                    <a:pt x="39" y="5"/>
                  </a:cubicBezTo>
                  <a:close/>
                </a:path>
              </a:pathLst>
            </a:custGeom>
            <a:solidFill>
              <a:srgbClr val="0B3C68"/>
            </a:solidFill>
            <a:ln w="9525">
              <a:noFill/>
              <a:round/>
            </a:ln>
          </p:spPr>
          <p:txBody>
            <a:bodyPr/>
            <a:lstStyle/>
            <a:p>
              <a:endParaRPr lang="zh-CN" altLang="en-US">
                <a:ea typeface="MS PGothic" panose="020B0600070205080204" pitchFamily="34" charset="-128"/>
              </a:endParaRPr>
            </a:p>
          </p:txBody>
        </p:sp>
        <p:sp>
          <p:nvSpPr>
            <p:cNvPr id="15" name="Freeform 84"/>
            <p:cNvSpPr>
              <a:spLocks noChangeAspect="1"/>
            </p:cNvSpPr>
            <p:nvPr/>
          </p:nvSpPr>
          <p:spPr bwMode="auto">
            <a:xfrm>
              <a:off x="3050" y="311"/>
              <a:ext cx="458" cy="113"/>
            </a:xfrm>
            <a:custGeom>
              <a:avLst/>
              <a:gdLst>
                <a:gd name="T0" fmla="*/ 1832 w 229"/>
                <a:gd name="T1" fmla="*/ 280 h 56"/>
                <a:gd name="T2" fmla="*/ 1592 w 229"/>
                <a:gd name="T3" fmla="*/ 460 h 56"/>
                <a:gd name="T4" fmla="*/ 64 w 229"/>
                <a:gd name="T5" fmla="*/ 163 h 56"/>
                <a:gd name="T6" fmla="*/ 8 w 229"/>
                <a:gd name="T7" fmla="*/ 204 h 56"/>
                <a:gd name="T8" fmla="*/ 32 w 229"/>
                <a:gd name="T9" fmla="*/ 139 h 56"/>
                <a:gd name="T10" fmla="*/ 232 w 229"/>
                <a:gd name="T11" fmla="*/ 16 h 56"/>
                <a:gd name="T12" fmla="*/ 264 w 229"/>
                <a:gd name="T13" fmla="*/ 0 h 56"/>
                <a:gd name="T14" fmla="*/ 1776 w 229"/>
                <a:gd name="T15" fmla="*/ 264 h 56"/>
                <a:gd name="T16" fmla="*/ 1832 w 229"/>
                <a:gd name="T17" fmla="*/ 280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9"/>
                <a:gd name="T28" fmla="*/ 0 h 56"/>
                <a:gd name="T29" fmla="*/ 229 w 229"/>
                <a:gd name="T30" fmla="*/ 56 h 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9" h="56">
                  <a:moveTo>
                    <a:pt x="229" y="34"/>
                  </a:moveTo>
                  <a:cubicBezTo>
                    <a:pt x="199" y="56"/>
                    <a:pt x="199" y="56"/>
                    <a:pt x="199" y="56"/>
                  </a:cubicBezTo>
                  <a:cubicBezTo>
                    <a:pt x="86" y="36"/>
                    <a:pt x="17" y="22"/>
                    <a:pt x="8" y="20"/>
                  </a:cubicBezTo>
                  <a:cubicBezTo>
                    <a:pt x="3" y="19"/>
                    <a:pt x="1" y="25"/>
                    <a:pt x="1" y="25"/>
                  </a:cubicBezTo>
                  <a:cubicBezTo>
                    <a:pt x="1" y="25"/>
                    <a:pt x="0" y="20"/>
                    <a:pt x="4" y="17"/>
                  </a:cubicBezTo>
                  <a:cubicBezTo>
                    <a:pt x="7" y="15"/>
                    <a:pt x="22" y="6"/>
                    <a:pt x="29" y="2"/>
                  </a:cubicBezTo>
                  <a:cubicBezTo>
                    <a:pt x="31" y="0"/>
                    <a:pt x="33" y="0"/>
                    <a:pt x="33" y="0"/>
                  </a:cubicBezTo>
                  <a:cubicBezTo>
                    <a:pt x="33" y="0"/>
                    <a:pt x="219" y="32"/>
                    <a:pt x="222" y="32"/>
                  </a:cubicBezTo>
                  <a:cubicBezTo>
                    <a:pt x="229" y="34"/>
                    <a:pt x="229" y="34"/>
                    <a:pt x="229" y="34"/>
                  </a:cubicBezTo>
                  <a:close/>
                </a:path>
              </a:pathLst>
            </a:custGeom>
            <a:solidFill>
              <a:srgbClr val="456488"/>
            </a:solidFill>
            <a:ln w="9525">
              <a:noFill/>
              <a:round/>
            </a:ln>
          </p:spPr>
          <p:txBody>
            <a:bodyPr/>
            <a:lstStyle/>
            <a:p>
              <a:endParaRPr lang="zh-CN" altLang="en-US">
                <a:ea typeface="MS PGothic" panose="020B0600070205080204" pitchFamily="34" charset="-128"/>
              </a:endParaRPr>
            </a:p>
          </p:txBody>
        </p:sp>
        <p:sp>
          <p:nvSpPr>
            <p:cNvPr id="16" name="Freeform 85"/>
            <p:cNvSpPr>
              <a:spLocks noChangeAspect="1"/>
            </p:cNvSpPr>
            <p:nvPr/>
          </p:nvSpPr>
          <p:spPr bwMode="auto">
            <a:xfrm>
              <a:off x="3428" y="379"/>
              <a:ext cx="88" cy="59"/>
            </a:xfrm>
            <a:custGeom>
              <a:avLst/>
              <a:gdLst>
                <a:gd name="T0" fmla="*/ 0 w 44"/>
                <a:gd name="T1" fmla="*/ 177 h 29"/>
                <a:gd name="T2" fmla="*/ 312 w 44"/>
                <a:gd name="T3" fmla="*/ 0 h 29"/>
                <a:gd name="T4" fmla="*/ 352 w 44"/>
                <a:gd name="T5" fmla="*/ 49 h 29"/>
                <a:gd name="T6" fmla="*/ 64 w 44"/>
                <a:gd name="T7" fmla="*/ 244 h 29"/>
                <a:gd name="T8" fmla="*/ 0 w 44"/>
                <a:gd name="T9" fmla="*/ 177 h 29"/>
                <a:gd name="T10" fmla="*/ 0 60000 65536"/>
                <a:gd name="T11" fmla="*/ 0 60000 65536"/>
                <a:gd name="T12" fmla="*/ 0 60000 65536"/>
                <a:gd name="T13" fmla="*/ 0 60000 65536"/>
                <a:gd name="T14" fmla="*/ 0 60000 65536"/>
                <a:gd name="T15" fmla="*/ 0 w 44"/>
                <a:gd name="T16" fmla="*/ 0 h 29"/>
                <a:gd name="T17" fmla="*/ 44 w 44"/>
                <a:gd name="T18" fmla="*/ 29 h 29"/>
              </a:gdLst>
              <a:ahLst/>
              <a:cxnLst>
                <a:cxn ang="T10">
                  <a:pos x="T0" y="T1"/>
                </a:cxn>
                <a:cxn ang="T11">
                  <a:pos x="T2" y="T3"/>
                </a:cxn>
                <a:cxn ang="T12">
                  <a:pos x="T4" y="T5"/>
                </a:cxn>
                <a:cxn ang="T13">
                  <a:pos x="T6" y="T7"/>
                </a:cxn>
                <a:cxn ang="T14">
                  <a:pos x="T8" y="T9"/>
                </a:cxn>
              </a:cxnLst>
              <a:rect l="T15" t="T16" r="T17" b="T18"/>
              <a:pathLst>
                <a:path w="44" h="29">
                  <a:moveTo>
                    <a:pt x="0" y="21"/>
                  </a:moveTo>
                  <a:cubicBezTo>
                    <a:pt x="0" y="21"/>
                    <a:pt x="35" y="1"/>
                    <a:pt x="39" y="0"/>
                  </a:cubicBezTo>
                  <a:cubicBezTo>
                    <a:pt x="42" y="1"/>
                    <a:pt x="43" y="3"/>
                    <a:pt x="44" y="6"/>
                  </a:cubicBezTo>
                  <a:cubicBezTo>
                    <a:pt x="8" y="29"/>
                    <a:pt x="8" y="29"/>
                    <a:pt x="8" y="29"/>
                  </a:cubicBezTo>
                  <a:lnTo>
                    <a:pt x="0" y="21"/>
                  </a:lnTo>
                  <a:close/>
                </a:path>
              </a:pathLst>
            </a:custGeom>
            <a:solidFill>
              <a:srgbClr val="5D7695"/>
            </a:solidFill>
            <a:ln w="9525">
              <a:noFill/>
              <a:round/>
            </a:ln>
          </p:spPr>
          <p:txBody>
            <a:bodyPr/>
            <a:lstStyle/>
            <a:p>
              <a:endParaRPr lang="zh-CN" altLang="en-US">
                <a:ea typeface="MS PGothic" panose="020B0600070205080204" pitchFamily="34" charset="-128"/>
              </a:endParaRPr>
            </a:p>
          </p:txBody>
        </p:sp>
        <p:sp>
          <p:nvSpPr>
            <p:cNvPr id="17" name="Freeform 86"/>
            <p:cNvSpPr>
              <a:spLocks noChangeAspect="1"/>
            </p:cNvSpPr>
            <p:nvPr/>
          </p:nvSpPr>
          <p:spPr bwMode="auto">
            <a:xfrm>
              <a:off x="3052" y="349"/>
              <a:ext cx="396" cy="447"/>
            </a:xfrm>
            <a:custGeom>
              <a:avLst/>
              <a:gdLst>
                <a:gd name="T0" fmla="*/ 1544 w 198"/>
                <a:gd name="T1" fmla="*/ 281 h 223"/>
                <a:gd name="T2" fmla="*/ 56 w 198"/>
                <a:gd name="T3" fmla="*/ 8 h 223"/>
                <a:gd name="T4" fmla="*/ 0 w 198"/>
                <a:gd name="T5" fmla="*/ 40 h 223"/>
                <a:gd name="T6" fmla="*/ 0 w 198"/>
                <a:gd name="T7" fmla="*/ 1355 h 223"/>
                <a:gd name="T8" fmla="*/ 56 w 198"/>
                <a:gd name="T9" fmla="*/ 1459 h 223"/>
                <a:gd name="T10" fmla="*/ 1488 w 198"/>
                <a:gd name="T11" fmla="*/ 1772 h 223"/>
                <a:gd name="T12" fmla="*/ 1584 w 198"/>
                <a:gd name="T13" fmla="*/ 1716 h 223"/>
                <a:gd name="T14" fmla="*/ 1576 w 198"/>
                <a:gd name="T15" fmla="*/ 353 h 223"/>
                <a:gd name="T16" fmla="*/ 1544 w 198"/>
                <a:gd name="T17" fmla="*/ 281 h 2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8"/>
                <a:gd name="T28" fmla="*/ 0 h 223"/>
                <a:gd name="T29" fmla="*/ 198 w 198"/>
                <a:gd name="T30" fmla="*/ 223 h 2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8" h="223">
                  <a:moveTo>
                    <a:pt x="193" y="35"/>
                  </a:moveTo>
                  <a:cubicBezTo>
                    <a:pt x="86" y="16"/>
                    <a:pt x="16" y="3"/>
                    <a:pt x="7" y="1"/>
                  </a:cubicBezTo>
                  <a:cubicBezTo>
                    <a:pt x="0" y="0"/>
                    <a:pt x="0" y="5"/>
                    <a:pt x="0" y="5"/>
                  </a:cubicBezTo>
                  <a:cubicBezTo>
                    <a:pt x="0" y="5"/>
                    <a:pt x="0" y="157"/>
                    <a:pt x="0" y="168"/>
                  </a:cubicBezTo>
                  <a:cubicBezTo>
                    <a:pt x="0" y="179"/>
                    <a:pt x="1" y="179"/>
                    <a:pt x="7" y="181"/>
                  </a:cubicBezTo>
                  <a:cubicBezTo>
                    <a:pt x="9" y="182"/>
                    <a:pt x="153" y="213"/>
                    <a:pt x="186" y="220"/>
                  </a:cubicBezTo>
                  <a:cubicBezTo>
                    <a:pt x="198" y="223"/>
                    <a:pt x="198" y="216"/>
                    <a:pt x="198" y="213"/>
                  </a:cubicBezTo>
                  <a:cubicBezTo>
                    <a:pt x="198" y="213"/>
                    <a:pt x="197" y="50"/>
                    <a:pt x="197" y="44"/>
                  </a:cubicBezTo>
                  <a:cubicBezTo>
                    <a:pt x="197" y="39"/>
                    <a:pt x="194" y="35"/>
                    <a:pt x="193" y="35"/>
                  </a:cubicBezTo>
                  <a:close/>
                </a:path>
              </a:pathLst>
            </a:custGeom>
            <a:solidFill>
              <a:srgbClr val="8BA6BD"/>
            </a:solidFill>
            <a:ln w="9525">
              <a:noFill/>
              <a:round/>
            </a:ln>
          </p:spPr>
          <p:txBody>
            <a:bodyPr/>
            <a:lstStyle/>
            <a:p>
              <a:endParaRPr lang="zh-CN" altLang="en-US">
                <a:ea typeface="MS PGothic" panose="020B0600070205080204" pitchFamily="34" charset="-128"/>
              </a:endParaRPr>
            </a:p>
          </p:txBody>
        </p:sp>
        <p:sp>
          <p:nvSpPr>
            <p:cNvPr id="18" name="Freeform 87"/>
            <p:cNvSpPr>
              <a:spLocks noChangeAspect="1"/>
            </p:cNvSpPr>
            <p:nvPr/>
          </p:nvSpPr>
          <p:spPr bwMode="auto">
            <a:xfrm>
              <a:off x="3064" y="361"/>
              <a:ext cx="372" cy="419"/>
            </a:xfrm>
            <a:custGeom>
              <a:avLst/>
              <a:gdLst>
                <a:gd name="T0" fmla="*/ 1432 w 186"/>
                <a:gd name="T1" fmla="*/ 265 h 209"/>
                <a:gd name="T2" fmla="*/ 48 w 186"/>
                <a:gd name="T3" fmla="*/ 8 h 209"/>
                <a:gd name="T4" fmla="*/ 0 w 186"/>
                <a:gd name="T5" fmla="*/ 40 h 209"/>
                <a:gd name="T6" fmla="*/ 0 w 186"/>
                <a:gd name="T7" fmla="*/ 1257 h 209"/>
                <a:gd name="T8" fmla="*/ 48 w 186"/>
                <a:gd name="T9" fmla="*/ 1363 h 209"/>
                <a:gd name="T10" fmla="*/ 1400 w 186"/>
                <a:gd name="T11" fmla="*/ 1660 h 209"/>
                <a:gd name="T12" fmla="*/ 1472 w 186"/>
                <a:gd name="T13" fmla="*/ 1596 h 209"/>
                <a:gd name="T14" fmla="*/ 1472 w 186"/>
                <a:gd name="T15" fmla="*/ 329 h 209"/>
                <a:gd name="T16" fmla="*/ 1432 w 186"/>
                <a:gd name="T17" fmla="*/ 265 h 2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6"/>
                <a:gd name="T28" fmla="*/ 0 h 209"/>
                <a:gd name="T29" fmla="*/ 186 w 186"/>
                <a:gd name="T30" fmla="*/ 209 h 2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6" h="209">
                  <a:moveTo>
                    <a:pt x="179" y="33"/>
                  </a:moveTo>
                  <a:cubicBezTo>
                    <a:pt x="80" y="15"/>
                    <a:pt x="15" y="3"/>
                    <a:pt x="6" y="1"/>
                  </a:cubicBezTo>
                  <a:cubicBezTo>
                    <a:pt x="0" y="0"/>
                    <a:pt x="0" y="5"/>
                    <a:pt x="0" y="5"/>
                  </a:cubicBezTo>
                  <a:cubicBezTo>
                    <a:pt x="0" y="5"/>
                    <a:pt x="0" y="146"/>
                    <a:pt x="0" y="156"/>
                  </a:cubicBezTo>
                  <a:cubicBezTo>
                    <a:pt x="0" y="167"/>
                    <a:pt x="1" y="167"/>
                    <a:pt x="6" y="169"/>
                  </a:cubicBezTo>
                  <a:cubicBezTo>
                    <a:pt x="9" y="170"/>
                    <a:pt x="144" y="199"/>
                    <a:pt x="175" y="206"/>
                  </a:cubicBezTo>
                  <a:cubicBezTo>
                    <a:pt x="186" y="209"/>
                    <a:pt x="183" y="201"/>
                    <a:pt x="184" y="198"/>
                  </a:cubicBezTo>
                  <a:cubicBezTo>
                    <a:pt x="184" y="198"/>
                    <a:pt x="184" y="47"/>
                    <a:pt x="184" y="41"/>
                  </a:cubicBezTo>
                  <a:cubicBezTo>
                    <a:pt x="184" y="37"/>
                    <a:pt x="183" y="34"/>
                    <a:pt x="179" y="33"/>
                  </a:cubicBezTo>
                  <a:close/>
                </a:path>
              </a:pathLst>
            </a:custGeom>
            <a:solidFill>
              <a:srgbClr val="5D7695"/>
            </a:solidFill>
            <a:ln w="9525">
              <a:noFill/>
              <a:round/>
            </a:ln>
          </p:spPr>
          <p:txBody>
            <a:bodyPr/>
            <a:lstStyle/>
            <a:p>
              <a:endParaRPr lang="zh-CN" altLang="en-US">
                <a:ea typeface="MS PGothic" panose="020B0600070205080204" pitchFamily="34" charset="-128"/>
              </a:endParaRPr>
            </a:p>
          </p:txBody>
        </p:sp>
        <p:sp>
          <p:nvSpPr>
            <p:cNvPr id="19" name="Freeform 88"/>
            <p:cNvSpPr>
              <a:spLocks noChangeAspect="1" noEditPoints="1"/>
            </p:cNvSpPr>
            <p:nvPr/>
          </p:nvSpPr>
          <p:spPr bwMode="auto">
            <a:xfrm>
              <a:off x="3062" y="361"/>
              <a:ext cx="372" cy="415"/>
            </a:xfrm>
            <a:custGeom>
              <a:avLst/>
              <a:gdLst>
                <a:gd name="T0" fmla="*/ 16 w 186"/>
                <a:gd name="T1" fmla="*/ 16 h 207"/>
                <a:gd name="T2" fmla="*/ 0 w 186"/>
                <a:gd name="T3" fmla="*/ 40 h 207"/>
                <a:gd name="T4" fmla="*/ 0 w 186"/>
                <a:gd name="T5" fmla="*/ 1259 h 207"/>
                <a:gd name="T6" fmla="*/ 56 w 186"/>
                <a:gd name="T7" fmla="*/ 1363 h 207"/>
                <a:gd name="T8" fmla="*/ 544 w 186"/>
                <a:gd name="T9" fmla="*/ 1476 h 207"/>
                <a:gd name="T10" fmla="*/ 1400 w 186"/>
                <a:gd name="T11" fmla="*/ 1660 h 207"/>
                <a:gd name="T12" fmla="*/ 1464 w 186"/>
                <a:gd name="T13" fmla="*/ 1660 h 207"/>
                <a:gd name="T14" fmla="*/ 1488 w 186"/>
                <a:gd name="T15" fmla="*/ 1596 h 207"/>
                <a:gd name="T16" fmla="*/ 1480 w 186"/>
                <a:gd name="T17" fmla="*/ 329 h 207"/>
                <a:gd name="T18" fmla="*/ 1440 w 186"/>
                <a:gd name="T19" fmla="*/ 257 h 207"/>
                <a:gd name="T20" fmla="*/ 1440 w 186"/>
                <a:gd name="T21" fmla="*/ 257 h 207"/>
                <a:gd name="T22" fmla="*/ 56 w 186"/>
                <a:gd name="T23" fmla="*/ 8 h 207"/>
                <a:gd name="T24" fmla="*/ 16 w 186"/>
                <a:gd name="T25" fmla="*/ 16 h 207"/>
                <a:gd name="T26" fmla="*/ 1408 w 186"/>
                <a:gd name="T27" fmla="*/ 1652 h 207"/>
                <a:gd name="T28" fmla="*/ 552 w 186"/>
                <a:gd name="T29" fmla="*/ 1460 h 207"/>
                <a:gd name="T30" fmla="*/ 56 w 186"/>
                <a:gd name="T31" fmla="*/ 1355 h 207"/>
                <a:gd name="T32" fmla="*/ 16 w 186"/>
                <a:gd name="T33" fmla="*/ 1259 h 207"/>
                <a:gd name="T34" fmla="*/ 16 w 186"/>
                <a:gd name="T35" fmla="*/ 40 h 207"/>
                <a:gd name="T36" fmla="*/ 24 w 186"/>
                <a:gd name="T37" fmla="*/ 24 h 207"/>
                <a:gd name="T38" fmla="*/ 56 w 186"/>
                <a:gd name="T39" fmla="*/ 16 h 207"/>
                <a:gd name="T40" fmla="*/ 1440 w 186"/>
                <a:gd name="T41" fmla="*/ 273 h 207"/>
                <a:gd name="T42" fmla="*/ 1472 w 186"/>
                <a:gd name="T43" fmla="*/ 329 h 207"/>
                <a:gd name="T44" fmla="*/ 1472 w 186"/>
                <a:gd name="T45" fmla="*/ 1596 h 207"/>
                <a:gd name="T46" fmla="*/ 1456 w 186"/>
                <a:gd name="T47" fmla="*/ 1652 h 207"/>
                <a:gd name="T48" fmla="*/ 1408 w 186"/>
                <a:gd name="T49" fmla="*/ 1652 h 2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6"/>
                <a:gd name="T76" fmla="*/ 0 h 207"/>
                <a:gd name="T77" fmla="*/ 186 w 186"/>
                <a:gd name="T78" fmla="*/ 207 h 20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6" h="207">
                  <a:moveTo>
                    <a:pt x="2" y="2"/>
                  </a:moveTo>
                  <a:cubicBezTo>
                    <a:pt x="0" y="3"/>
                    <a:pt x="0" y="5"/>
                    <a:pt x="0" y="5"/>
                  </a:cubicBezTo>
                  <a:cubicBezTo>
                    <a:pt x="0" y="156"/>
                    <a:pt x="0" y="156"/>
                    <a:pt x="0" y="156"/>
                  </a:cubicBezTo>
                  <a:cubicBezTo>
                    <a:pt x="0" y="167"/>
                    <a:pt x="2" y="168"/>
                    <a:pt x="7" y="169"/>
                  </a:cubicBezTo>
                  <a:cubicBezTo>
                    <a:pt x="8" y="170"/>
                    <a:pt x="31" y="175"/>
                    <a:pt x="68" y="183"/>
                  </a:cubicBezTo>
                  <a:cubicBezTo>
                    <a:pt x="175" y="206"/>
                    <a:pt x="175" y="206"/>
                    <a:pt x="175" y="206"/>
                  </a:cubicBezTo>
                  <a:cubicBezTo>
                    <a:pt x="177" y="207"/>
                    <a:pt x="181" y="207"/>
                    <a:pt x="183" y="206"/>
                  </a:cubicBezTo>
                  <a:cubicBezTo>
                    <a:pt x="186" y="204"/>
                    <a:pt x="186" y="199"/>
                    <a:pt x="186" y="198"/>
                  </a:cubicBezTo>
                  <a:cubicBezTo>
                    <a:pt x="185" y="41"/>
                    <a:pt x="185" y="41"/>
                    <a:pt x="185" y="41"/>
                  </a:cubicBezTo>
                  <a:cubicBezTo>
                    <a:pt x="185" y="37"/>
                    <a:pt x="185" y="33"/>
                    <a:pt x="180" y="32"/>
                  </a:cubicBezTo>
                  <a:cubicBezTo>
                    <a:pt x="180" y="32"/>
                    <a:pt x="180" y="32"/>
                    <a:pt x="180" y="32"/>
                  </a:cubicBezTo>
                  <a:cubicBezTo>
                    <a:pt x="7" y="1"/>
                    <a:pt x="7" y="1"/>
                    <a:pt x="7" y="1"/>
                  </a:cubicBezTo>
                  <a:cubicBezTo>
                    <a:pt x="5" y="0"/>
                    <a:pt x="3" y="1"/>
                    <a:pt x="2" y="2"/>
                  </a:cubicBezTo>
                  <a:close/>
                  <a:moveTo>
                    <a:pt x="176" y="205"/>
                  </a:moveTo>
                  <a:cubicBezTo>
                    <a:pt x="69" y="181"/>
                    <a:pt x="69" y="181"/>
                    <a:pt x="69" y="181"/>
                  </a:cubicBezTo>
                  <a:cubicBezTo>
                    <a:pt x="36" y="174"/>
                    <a:pt x="8" y="168"/>
                    <a:pt x="7" y="168"/>
                  </a:cubicBezTo>
                  <a:cubicBezTo>
                    <a:pt x="3" y="166"/>
                    <a:pt x="2" y="166"/>
                    <a:pt x="2" y="156"/>
                  </a:cubicBezTo>
                  <a:cubicBezTo>
                    <a:pt x="2" y="5"/>
                    <a:pt x="2" y="5"/>
                    <a:pt x="2" y="5"/>
                  </a:cubicBezTo>
                  <a:cubicBezTo>
                    <a:pt x="2" y="5"/>
                    <a:pt x="2" y="4"/>
                    <a:pt x="3" y="3"/>
                  </a:cubicBezTo>
                  <a:cubicBezTo>
                    <a:pt x="4" y="2"/>
                    <a:pt x="5" y="2"/>
                    <a:pt x="7" y="2"/>
                  </a:cubicBezTo>
                  <a:cubicBezTo>
                    <a:pt x="180" y="34"/>
                    <a:pt x="180" y="34"/>
                    <a:pt x="180" y="34"/>
                  </a:cubicBezTo>
                  <a:cubicBezTo>
                    <a:pt x="183" y="34"/>
                    <a:pt x="184" y="37"/>
                    <a:pt x="184" y="41"/>
                  </a:cubicBezTo>
                  <a:cubicBezTo>
                    <a:pt x="184" y="198"/>
                    <a:pt x="184" y="198"/>
                    <a:pt x="184" y="198"/>
                  </a:cubicBezTo>
                  <a:cubicBezTo>
                    <a:pt x="184" y="198"/>
                    <a:pt x="185" y="203"/>
                    <a:pt x="182" y="205"/>
                  </a:cubicBezTo>
                  <a:cubicBezTo>
                    <a:pt x="181" y="206"/>
                    <a:pt x="177" y="205"/>
                    <a:pt x="176" y="205"/>
                  </a:cubicBezTo>
                  <a:close/>
                </a:path>
              </a:pathLst>
            </a:custGeom>
            <a:solidFill>
              <a:srgbClr val="2B4F7C"/>
            </a:solidFill>
            <a:ln w="9525">
              <a:noFill/>
              <a:round/>
            </a:ln>
          </p:spPr>
          <p:txBody>
            <a:bodyPr/>
            <a:lstStyle/>
            <a:p>
              <a:endParaRPr lang="zh-CN" altLang="en-US">
                <a:ea typeface="MS PGothic" panose="020B0600070205080204" pitchFamily="34" charset="-128"/>
              </a:endParaRPr>
            </a:p>
          </p:txBody>
        </p:sp>
        <p:sp>
          <p:nvSpPr>
            <p:cNvPr id="20" name="Freeform 89"/>
            <p:cNvSpPr>
              <a:spLocks noChangeAspect="1" noEditPoints="1"/>
            </p:cNvSpPr>
            <p:nvPr/>
          </p:nvSpPr>
          <p:spPr bwMode="auto">
            <a:xfrm>
              <a:off x="3090" y="432"/>
              <a:ext cx="338" cy="238"/>
            </a:xfrm>
            <a:custGeom>
              <a:avLst/>
              <a:gdLst>
                <a:gd name="T0" fmla="*/ 230 w 338"/>
                <a:gd name="T1" fmla="*/ 114 h 238"/>
                <a:gd name="T2" fmla="*/ 308 w 338"/>
                <a:gd name="T3" fmla="*/ 130 h 238"/>
                <a:gd name="T4" fmla="*/ 308 w 338"/>
                <a:gd name="T5" fmla="*/ 118 h 238"/>
                <a:gd name="T6" fmla="*/ 338 w 338"/>
                <a:gd name="T7" fmla="*/ 146 h 238"/>
                <a:gd name="T8" fmla="*/ 308 w 338"/>
                <a:gd name="T9" fmla="*/ 162 h 238"/>
                <a:gd name="T10" fmla="*/ 308 w 338"/>
                <a:gd name="T11" fmla="*/ 148 h 238"/>
                <a:gd name="T12" fmla="*/ 230 w 338"/>
                <a:gd name="T13" fmla="*/ 132 h 238"/>
                <a:gd name="T14" fmla="*/ 230 w 338"/>
                <a:gd name="T15" fmla="*/ 114 h 238"/>
                <a:gd name="T16" fmla="*/ 84 w 338"/>
                <a:gd name="T17" fmla="*/ 42 h 238"/>
                <a:gd name="T18" fmla="*/ 78 w 338"/>
                <a:gd name="T19" fmla="*/ 50 h 238"/>
                <a:gd name="T20" fmla="*/ 10 w 338"/>
                <a:gd name="T21" fmla="*/ 0 h 238"/>
                <a:gd name="T22" fmla="*/ 0 w 338"/>
                <a:gd name="T23" fmla="*/ 14 h 238"/>
                <a:gd name="T24" fmla="*/ 68 w 338"/>
                <a:gd name="T25" fmla="*/ 64 h 238"/>
                <a:gd name="T26" fmla="*/ 62 w 338"/>
                <a:gd name="T27" fmla="*/ 76 h 238"/>
                <a:gd name="T28" fmla="*/ 100 w 338"/>
                <a:gd name="T29" fmla="*/ 80 h 238"/>
                <a:gd name="T30" fmla="*/ 84 w 338"/>
                <a:gd name="T31" fmla="*/ 42 h 238"/>
                <a:gd name="T32" fmla="*/ 78 w 338"/>
                <a:gd name="T33" fmla="*/ 110 h 238"/>
                <a:gd name="T34" fmla="*/ 78 w 338"/>
                <a:gd name="T35" fmla="*/ 124 h 238"/>
                <a:gd name="T36" fmla="*/ 0 w 338"/>
                <a:gd name="T37" fmla="*/ 108 h 238"/>
                <a:gd name="T38" fmla="*/ 0 w 338"/>
                <a:gd name="T39" fmla="*/ 126 h 238"/>
                <a:gd name="T40" fmla="*/ 78 w 338"/>
                <a:gd name="T41" fmla="*/ 142 h 238"/>
                <a:gd name="T42" fmla="*/ 78 w 338"/>
                <a:gd name="T43" fmla="*/ 156 h 238"/>
                <a:gd name="T44" fmla="*/ 108 w 338"/>
                <a:gd name="T45" fmla="*/ 140 h 238"/>
                <a:gd name="T46" fmla="*/ 78 w 338"/>
                <a:gd name="T47" fmla="*/ 110 h 238"/>
                <a:gd name="T48" fmla="*/ 84 w 338"/>
                <a:gd name="T49" fmla="*/ 228 h 238"/>
                <a:gd name="T50" fmla="*/ 78 w 338"/>
                <a:gd name="T51" fmla="*/ 214 h 238"/>
                <a:gd name="T52" fmla="*/ 10 w 338"/>
                <a:gd name="T53" fmla="*/ 238 h 238"/>
                <a:gd name="T54" fmla="*/ 0 w 338"/>
                <a:gd name="T55" fmla="*/ 222 h 238"/>
                <a:gd name="T56" fmla="*/ 68 w 338"/>
                <a:gd name="T57" fmla="*/ 198 h 238"/>
                <a:gd name="T58" fmla="*/ 62 w 338"/>
                <a:gd name="T59" fmla="*/ 184 h 238"/>
                <a:gd name="T60" fmla="*/ 100 w 338"/>
                <a:gd name="T61" fmla="*/ 196 h 238"/>
                <a:gd name="T62" fmla="*/ 84 w 338"/>
                <a:gd name="T63" fmla="*/ 228 h 238"/>
                <a:gd name="T64" fmla="*/ 308 w 338"/>
                <a:gd name="T65" fmla="*/ 194 h 238"/>
                <a:gd name="T66" fmla="*/ 308 w 338"/>
                <a:gd name="T67" fmla="*/ 206 h 238"/>
                <a:gd name="T68" fmla="*/ 230 w 338"/>
                <a:gd name="T69" fmla="*/ 190 h 238"/>
                <a:gd name="T70" fmla="*/ 230 w 338"/>
                <a:gd name="T71" fmla="*/ 208 h 238"/>
                <a:gd name="T72" fmla="*/ 308 w 338"/>
                <a:gd name="T73" fmla="*/ 224 h 238"/>
                <a:gd name="T74" fmla="*/ 308 w 338"/>
                <a:gd name="T75" fmla="*/ 238 h 238"/>
                <a:gd name="T76" fmla="*/ 338 w 338"/>
                <a:gd name="T77" fmla="*/ 224 h 238"/>
                <a:gd name="T78" fmla="*/ 308 w 338"/>
                <a:gd name="T79" fmla="*/ 194 h 23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8"/>
                <a:gd name="T121" fmla="*/ 0 h 238"/>
                <a:gd name="T122" fmla="*/ 338 w 338"/>
                <a:gd name="T123" fmla="*/ 238 h 23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8" h="238">
                  <a:moveTo>
                    <a:pt x="230" y="114"/>
                  </a:moveTo>
                  <a:lnTo>
                    <a:pt x="308" y="130"/>
                  </a:lnTo>
                  <a:lnTo>
                    <a:pt x="308" y="118"/>
                  </a:lnTo>
                  <a:lnTo>
                    <a:pt x="338" y="146"/>
                  </a:lnTo>
                  <a:lnTo>
                    <a:pt x="308" y="162"/>
                  </a:lnTo>
                  <a:lnTo>
                    <a:pt x="308" y="148"/>
                  </a:lnTo>
                  <a:lnTo>
                    <a:pt x="230" y="132"/>
                  </a:lnTo>
                  <a:lnTo>
                    <a:pt x="230" y="114"/>
                  </a:lnTo>
                  <a:close/>
                  <a:moveTo>
                    <a:pt x="84" y="42"/>
                  </a:moveTo>
                  <a:lnTo>
                    <a:pt x="78" y="50"/>
                  </a:lnTo>
                  <a:lnTo>
                    <a:pt x="10" y="0"/>
                  </a:lnTo>
                  <a:lnTo>
                    <a:pt x="0" y="14"/>
                  </a:lnTo>
                  <a:lnTo>
                    <a:pt x="68" y="64"/>
                  </a:lnTo>
                  <a:lnTo>
                    <a:pt x="62" y="76"/>
                  </a:lnTo>
                  <a:lnTo>
                    <a:pt x="100" y="80"/>
                  </a:lnTo>
                  <a:lnTo>
                    <a:pt x="84" y="42"/>
                  </a:lnTo>
                  <a:close/>
                  <a:moveTo>
                    <a:pt x="78" y="110"/>
                  </a:moveTo>
                  <a:lnTo>
                    <a:pt x="78" y="124"/>
                  </a:lnTo>
                  <a:lnTo>
                    <a:pt x="0" y="108"/>
                  </a:lnTo>
                  <a:lnTo>
                    <a:pt x="0" y="126"/>
                  </a:lnTo>
                  <a:lnTo>
                    <a:pt x="78" y="142"/>
                  </a:lnTo>
                  <a:lnTo>
                    <a:pt x="78" y="156"/>
                  </a:lnTo>
                  <a:lnTo>
                    <a:pt x="108" y="140"/>
                  </a:lnTo>
                  <a:lnTo>
                    <a:pt x="78" y="110"/>
                  </a:lnTo>
                  <a:close/>
                  <a:moveTo>
                    <a:pt x="84" y="228"/>
                  </a:moveTo>
                  <a:lnTo>
                    <a:pt x="78" y="214"/>
                  </a:lnTo>
                  <a:lnTo>
                    <a:pt x="10" y="238"/>
                  </a:lnTo>
                  <a:lnTo>
                    <a:pt x="0" y="222"/>
                  </a:lnTo>
                  <a:lnTo>
                    <a:pt x="68" y="198"/>
                  </a:lnTo>
                  <a:lnTo>
                    <a:pt x="62" y="184"/>
                  </a:lnTo>
                  <a:lnTo>
                    <a:pt x="100" y="196"/>
                  </a:lnTo>
                  <a:lnTo>
                    <a:pt x="84" y="228"/>
                  </a:lnTo>
                  <a:close/>
                  <a:moveTo>
                    <a:pt x="308" y="194"/>
                  </a:moveTo>
                  <a:lnTo>
                    <a:pt x="308" y="206"/>
                  </a:lnTo>
                  <a:lnTo>
                    <a:pt x="230" y="190"/>
                  </a:lnTo>
                  <a:lnTo>
                    <a:pt x="230" y="208"/>
                  </a:lnTo>
                  <a:lnTo>
                    <a:pt x="308" y="224"/>
                  </a:lnTo>
                  <a:lnTo>
                    <a:pt x="308" y="238"/>
                  </a:lnTo>
                  <a:lnTo>
                    <a:pt x="338" y="224"/>
                  </a:lnTo>
                  <a:lnTo>
                    <a:pt x="308" y="194"/>
                  </a:lnTo>
                  <a:close/>
                </a:path>
              </a:pathLst>
            </a:custGeom>
            <a:solidFill>
              <a:srgbClr val="0B3C68"/>
            </a:solidFill>
            <a:ln w="9525">
              <a:noFill/>
              <a:round/>
            </a:ln>
          </p:spPr>
          <p:txBody>
            <a:bodyPr/>
            <a:lstStyle/>
            <a:p>
              <a:endParaRPr lang="zh-CN" altLang="en-US">
                <a:ea typeface="MS PGothic" panose="020B0600070205080204" pitchFamily="34" charset="-128"/>
              </a:endParaRPr>
            </a:p>
          </p:txBody>
        </p:sp>
        <p:sp>
          <p:nvSpPr>
            <p:cNvPr id="21" name="Freeform 90"/>
            <p:cNvSpPr>
              <a:spLocks noChangeAspect="1" noEditPoints="1"/>
            </p:cNvSpPr>
            <p:nvPr/>
          </p:nvSpPr>
          <p:spPr bwMode="auto">
            <a:xfrm>
              <a:off x="3080" y="422"/>
              <a:ext cx="340" cy="240"/>
            </a:xfrm>
            <a:custGeom>
              <a:avLst/>
              <a:gdLst>
                <a:gd name="T0" fmla="*/ 230 w 340"/>
                <a:gd name="T1" fmla="*/ 116 h 240"/>
                <a:gd name="T2" fmla="*/ 308 w 340"/>
                <a:gd name="T3" fmla="*/ 132 h 240"/>
                <a:gd name="T4" fmla="*/ 308 w 340"/>
                <a:gd name="T5" fmla="*/ 118 h 240"/>
                <a:gd name="T6" fmla="*/ 340 w 340"/>
                <a:gd name="T7" fmla="*/ 148 h 240"/>
                <a:gd name="T8" fmla="*/ 308 w 340"/>
                <a:gd name="T9" fmla="*/ 164 h 240"/>
                <a:gd name="T10" fmla="*/ 308 w 340"/>
                <a:gd name="T11" fmla="*/ 150 h 240"/>
                <a:gd name="T12" fmla="*/ 230 w 340"/>
                <a:gd name="T13" fmla="*/ 134 h 240"/>
                <a:gd name="T14" fmla="*/ 230 w 340"/>
                <a:gd name="T15" fmla="*/ 116 h 240"/>
                <a:gd name="T16" fmla="*/ 86 w 340"/>
                <a:gd name="T17" fmla="*/ 42 h 240"/>
                <a:gd name="T18" fmla="*/ 80 w 340"/>
                <a:gd name="T19" fmla="*/ 52 h 240"/>
                <a:gd name="T20" fmla="*/ 12 w 340"/>
                <a:gd name="T21" fmla="*/ 0 h 240"/>
                <a:gd name="T22" fmla="*/ 2 w 340"/>
                <a:gd name="T23" fmla="*/ 14 h 240"/>
                <a:gd name="T24" fmla="*/ 70 w 340"/>
                <a:gd name="T25" fmla="*/ 66 h 240"/>
                <a:gd name="T26" fmla="*/ 62 w 340"/>
                <a:gd name="T27" fmla="*/ 76 h 240"/>
                <a:gd name="T28" fmla="*/ 100 w 340"/>
                <a:gd name="T29" fmla="*/ 80 h 240"/>
                <a:gd name="T30" fmla="*/ 86 w 340"/>
                <a:gd name="T31" fmla="*/ 42 h 240"/>
                <a:gd name="T32" fmla="*/ 78 w 340"/>
                <a:gd name="T33" fmla="*/ 112 h 240"/>
                <a:gd name="T34" fmla="*/ 78 w 340"/>
                <a:gd name="T35" fmla="*/ 124 h 240"/>
                <a:gd name="T36" fmla="*/ 0 w 340"/>
                <a:gd name="T37" fmla="*/ 108 h 240"/>
                <a:gd name="T38" fmla="*/ 0 w 340"/>
                <a:gd name="T39" fmla="*/ 126 h 240"/>
                <a:gd name="T40" fmla="*/ 78 w 340"/>
                <a:gd name="T41" fmla="*/ 142 h 240"/>
                <a:gd name="T42" fmla="*/ 78 w 340"/>
                <a:gd name="T43" fmla="*/ 156 h 240"/>
                <a:gd name="T44" fmla="*/ 110 w 340"/>
                <a:gd name="T45" fmla="*/ 140 h 240"/>
                <a:gd name="T46" fmla="*/ 78 w 340"/>
                <a:gd name="T47" fmla="*/ 112 h 240"/>
                <a:gd name="T48" fmla="*/ 86 w 340"/>
                <a:gd name="T49" fmla="*/ 228 h 240"/>
                <a:gd name="T50" fmla="*/ 80 w 340"/>
                <a:gd name="T51" fmla="*/ 216 h 240"/>
                <a:gd name="T52" fmla="*/ 12 w 340"/>
                <a:gd name="T53" fmla="*/ 240 h 240"/>
                <a:gd name="T54" fmla="*/ 2 w 340"/>
                <a:gd name="T55" fmla="*/ 222 h 240"/>
                <a:gd name="T56" fmla="*/ 70 w 340"/>
                <a:gd name="T57" fmla="*/ 198 h 240"/>
                <a:gd name="T58" fmla="*/ 62 w 340"/>
                <a:gd name="T59" fmla="*/ 184 h 240"/>
                <a:gd name="T60" fmla="*/ 100 w 340"/>
                <a:gd name="T61" fmla="*/ 196 h 240"/>
                <a:gd name="T62" fmla="*/ 86 w 340"/>
                <a:gd name="T63" fmla="*/ 228 h 240"/>
                <a:gd name="T64" fmla="*/ 308 w 340"/>
                <a:gd name="T65" fmla="*/ 194 h 240"/>
                <a:gd name="T66" fmla="*/ 308 w 340"/>
                <a:gd name="T67" fmla="*/ 208 h 240"/>
                <a:gd name="T68" fmla="*/ 230 w 340"/>
                <a:gd name="T69" fmla="*/ 192 h 240"/>
                <a:gd name="T70" fmla="*/ 230 w 340"/>
                <a:gd name="T71" fmla="*/ 210 h 240"/>
                <a:gd name="T72" fmla="*/ 308 w 340"/>
                <a:gd name="T73" fmla="*/ 226 h 240"/>
                <a:gd name="T74" fmla="*/ 308 w 340"/>
                <a:gd name="T75" fmla="*/ 240 h 240"/>
                <a:gd name="T76" fmla="*/ 340 w 340"/>
                <a:gd name="T77" fmla="*/ 224 h 240"/>
                <a:gd name="T78" fmla="*/ 308 w 340"/>
                <a:gd name="T79" fmla="*/ 194 h 24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40"/>
                <a:gd name="T121" fmla="*/ 0 h 240"/>
                <a:gd name="T122" fmla="*/ 340 w 340"/>
                <a:gd name="T123" fmla="*/ 240 h 24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40" h="240">
                  <a:moveTo>
                    <a:pt x="230" y="116"/>
                  </a:moveTo>
                  <a:lnTo>
                    <a:pt x="308" y="132"/>
                  </a:lnTo>
                  <a:lnTo>
                    <a:pt x="308" y="118"/>
                  </a:lnTo>
                  <a:lnTo>
                    <a:pt x="340" y="148"/>
                  </a:lnTo>
                  <a:lnTo>
                    <a:pt x="308" y="164"/>
                  </a:lnTo>
                  <a:lnTo>
                    <a:pt x="308" y="150"/>
                  </a:lnTo>
                  <a:lnTo>
                    <a:pt x="230" y="134"/>
                  </a:lnTo>
                  <a:lnTo>
                    <a:pt x="230" y="116"/>
                  </a:lnTo>
                  <a:close/>
                  <a:moveTo>
                    <a:pt x="86" y="42"/>
                  </a:moveTo>
                  <a:lnTo>
                    <a:pt x="80" y="52"/>
                  </a:lnTo>
                  <a:lnTo>
                    <a:pt x="12" y="0"/>
                  </a:lnTo>
                  <a:lnTo>
                    <a:pt x="2" y="14"/>
                  </a:lnTo>
                  <a:lnTo>
                    <a:pt x="70" y="66"/>
                  </a:lnTo>
                  <a:lnTo>
                    <a:pt x="62" y="76"/>
                  </a:lnTo>
                  <a:lnTo>
                    <a:pt x="100" y="80"/>
                  </a:lnTo>
                  <a:lnTo>
                    <a:pt x="86" y="42"/>
                  </a:lnTo>
                  <a:close/>
                  <a:moveTo>
                    <a:pt x="78" y="112"/>
                  </a:moveTo>
                  <a:lnTo>
                    <a:pt x="78" y="124"/>
                  </a:lnTo>
                  <a:lnTo>
                    <a:pt x="0" y="108"/>
                  </a:lnTo>
                  <a:lnTo>
                    <a:pt x="0" y="126"/>
                  </a:lnTo>
                  <a:lnTo>
                    <a:pt x="78" y="142"/>
                  </a:lnTo>
                  <a:lnTo>
                    <a:pt x="78" y="156"/>
                  </a:lnTo>
                  <a:lnTo>
                    <a:pt x="110" y="140"/>
                  </a:lnTo>
                  <a:lnTo>
                    <a:pt x="78" y="112"/>
                  </a:lnTo>
                  <a:close/>
                  <a:moveTo>
                    <a:pt x="86" y="228"/>
                  </a:moveTo>
                  <a:lnTo>
                    <a:pt x="80" y="216"/>
                  </a:lnTo>
                  <a:lnTo>
                    <a:pt x="12" y="240"/>
                  </a:lnTo>
                  <a:lnTo>
                    <a:pt x="2" y="222"/>
                  </a:lnTo>
                  <a:lnTo>
                    <a:pt x="70" y="198"/>
                  </a:lnTo>
                  <a:lnTo>
                    <a:pt x="62" y="184"/>
                  </a:lnTo>
                  <a:lnTo>
                    <a:pt x="100" y="196"/>
                  </a:lnTo>
                  <a:lnTo>
                    <a:pt x="86" y="228"/>
                  </a:lnTo>
                  <a:close/>
                  <a:moveTo>
                    <a:pt x="308" y="194"/>
                  </a:moveTo>
                  <a:lnTo>
                    <a:pt x="308" y="208"/>
                  </a:lnTo>
                  <a:lnTo>
                    <a:pt x="230" y="192"/>
                  </a:lnTo>
                  <a:lnTo>
                    <a:pt x="230" y="210"/>
                  </a:lnTo>
                  <a:lnTo>
                    <a:pt x="308" y="226"/>
                  </a:lnTo>
                  <a:lnTo>
                    <a:pt x="308" y="240"/>
                  </a:lnTo>
                  <a:lnTo>
                    <a:pt x="340" y="224"/>
                  </a:lnTo>
                  <a:lnTo>
                    <a:pt x="308" y="194"/>
                  </a:lnTo>
                  <a:close/>
                </a:path>
              </a:pathLst>
            </a:custGeom>
            <a:solidFill>
              <a:srgbClr val="FFFFFF"/>
            </a:solidFill>
            <a:ln w="9525">
              <a:noFill/>
              <a:round/>
            </a:ln>
          </p:spPr>
          <p:txBody>
            <a:bodyPr/>
            <a:lstStyle/>
            <a:p>
              <a:endParaRPr lang="zh-CN" altLang="en-US">
                <a:ea typeface="MS PGothic" panose="020B0600070205080204" pitchFamily="34" charset="-128"/>
              </a:endParaRPr>
            </a:p>
          </p:txBody>
        </p:sp>
        <p:sp>
          <p:nvSpPr>
            <p:cNvPr id="22" name="Freeform 91"/>
            <p:cNvSpPr>
              <a:spLocks noChangeAspect="1"/>
            </p:cNvSpPr>
            <p:nvPr/>
          </p:nvSpPr>
          <p:spPr bwMode="auto">
            <a:xfrm>
              <a:off x="3214" y="410"/>
              <a:ext cx="72" cy="304"/>
            </a:xfrm>
            <a:custGeom>
              <a:avLst/>
              <a:gdLst>
                <a:gd name="T0" fmla="*/ 72 w 72"/>
                <a:gd name="T1" fmla="*/ 188 h 304"/>
                <a:gd name="T2" fmla="*/ 72 w 72"/>
                <a:gd name="T3" fmla="*/ 188 h 304"/>
                <a:gd name="T4" fmla="*/ 72 w 72"/>
                <a:gd name="T5" fmla="*/ 246 h 304"/>
                <a:gd name="T6" fmla="*/ 72 w 72"/>
                <a:gd name="T7" fmla="*/ 304 h 304"/>
                <a:gd name="T8" fmla="*/ 58 w 72"/>
                <a:gd name="T9" fmla="*/ 302 h 304"/>
                <a:gd name="T10" fmla="*/ 48 w 72"/>
                <a:gd name="T11" fmla="*/ 298 h 304"/>
                <a:gd name="T12" fmla="*/ 0 w 72"/>
                <a:gd name="T13" fmla="*/ 290 h 304"/>
                <a:gd name="T14" fmla="*/ 0 w 72"/>
                <a:gd name="T15" fmla="*/ 218 h 304"/>
                <a:gd name="T16" fmla="*/ 0 w 72"/>
                <a:gd name="T17" fmla="*/ 190 h 304"/>
                <a:gd name="T18" fmla="*/ 0 w 72"/>
                <a:gd name="T19" fmla="*/ 126 h 304"/>
                <a:gd name="T20" fmla="*/ 0 w 72"/>
                <a:gd name="T21" fmla="*/ 104 h 304"/>
                <a:gd name="T22" fmla="*/ 0 w 72"/>
                <a:gd name="T23" fmla="*/ 36 h 304"/>
                <a:gd name="T24" fmla="*/ 0 w 72"/>
                <a:gd name="T25" fmla="*/ 0 h 304"/>
                <a:gd name="T26" fmla="*/ 22 w 72"/>
                <a:gd name="T27" fmla="*/ 4 h 304"/>
                <a:gd name="T28" fmla="*/ 38 w 72"/>
                <a:gd name="T29" fmla="*/ 8 h 304"/>
                <a:gd name="T30" fmla="*/ 72 w 72"/>
                <a:gd name="T31" fmla="*/ 14 h 304"/>
                <a:gd name="T32" fmla="*/ 72 w 72"/>
                <a:gd name="T33" fmla="*/ 64 h 304"/>
                <a:gd name="T34" fmla="*/ 72 w 72"/>
                <a:gd name="T35" fmla="*/ 110 h 304"/>
                <a:gd name="T36" fmla="*/ 72 w 72"/>
                <a:gd name="T37" fmla="*/ 154 h 304"/>
                <a:gd name="T38" fmla="*/ 72 w 72"/>
                <a:gd name="T39" fmla="*/ 188 h 30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2"/>
                <a:gd name="T61" fmla="*/ 0 h 304"/>
                <a:gd name="T62" fmla="*/ 72 w 72"/>
                <a:gd name="T63" fmla="*/ 304 h 30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2" h="304">
                  <a:moveTo>
                    <a:pt x="72" y="188"/>
                  </a:moveTo>
                  <a:lnTo>
                    <a:pt x="72" y="188"/>
                  </a:lnTo>
                  <a:lnTo>
                    <a:pt x="72" y="246"/>
                  </a:lnTo>
                  <a:lnTo>
                    <a:pt x="72" y="304"/>
                  </a:lnTo>
                  <a:lnTo>
                    <a:pt x="58" y="302"/>
                  </a:lnTo>
                  <a:lnTo>
                    <a:pt x="48" y="298"/>
                  </a:lnTo>
                  <a:lnTo>
                    <a:pt x="0" y="290"/>
                  </a:lnTo>
                  <a:lnTo>
                    <a:pt x="0" y="218"/>
                  </a:lnTo>
                  <a:lnTo>
                    <a:pt x="0" y="190"/>
                  </a:lnTo>
                  <a:lnTo>
                    <a:pt x="0" y="126"/>
                  </a:lnTo>
                  <a:lnTo>
                    <a:pt x="0" y="104"/>
                  </a:lnTo>
                  <a:lnTo>
                    <a:pt x="0" y="36"/>
                  </a:lnTo>
                  <a:lnTo>
                    <a:pt x="0" y="0"/>
                  </a:lnTo>
                  <a:lnTo>
                    <a:pt x="22" y="4"/>
                  </a:lnTo>
                  <a:lnTo>
                    <a:pt x="38" y="8"/>
                  </a:lnTo>
                  <a:lnTo>
                    <a:pt x="72" y="14"/>
                  </a:lnTo>
                  <a:lnTo>
                    <a:pt x="72" y="64"/>
                  </a:lnTo>
                  <a:lnTo>
                    <a:pt x="72" y="110"/>
                  </a:lnTo>
                  <a:lnTo>
                    <a:pt x="72" y="154"/>
                  </a:lnTo>
                  <a:lnTo>
                    <a:pt x="72" y="188"/>
                  </a:lnTo>
                  <a:close/>
                </a:path>
              </a:pathLst>
            </a:custGeom>
            <a:solidFill>
              <a:srgbClr val="B14638"/>
            </a:solidFill>
            <a:ln w="9525">
              <a:noFill/>
              <a:round/>
            </a:ln>
          </p:spPr>
          <p:txBody>
            <a:bodyPr/>
            <a:lstStyle/>
            <a:p>
              <a:endParaRPr lang="zh-CN" altLang="en-US">
                <a:ea typeface="MS PGothic" panose="020B0600070205080204" pitchFamily="34" charset="-128"/>
              </a:endParaRPr>
            </a:p>
          </p:txBody>
        </p:sp>
        <p:sp>
          <p:nvSpPr>
            <p:cNvPr id="23" name="Freeform 92"/>
            <p:cNvSpPr>
              <a:spLocks noChangeAspect="1" noEditPoints="1"/>
            </p:cNvSpPr>
            <p:nvPr/>
          </p:nvSpPr>
          <p:spPr bwMode="auto">
            <a:xfrm>
              <a:off x="3210" y="404"/>
              <a:ext cx="80" cy="316"/>
            </a:xfrm>
            <a:custGeom>
              <a:avLst/>
              <a:gdLst>
                <a:gd name="T0" fmla="*/ 80 w 80"/>
                <a:gd name="T1" fmla="*/ 16 h 316"/>
                <a:gd name="T2" fmla="*/ 0 w 80"/>
                <a:gd name="T3" fmla="*/ 300 h 316"/>
                <a:gd name="T4" fmla="*/ 30 w 80"/>
                <a:gd name="T5" fmla="*/ 206 h 316"/>
                <a:gd name="T6" fmla="*/ 76 w 80"/>
                <a:gd name="T7" fmla="*/ 260 h 316"/>
                <a:gd name="T8" fmla="*/ 76 w 80"/>
                <a:gd name="T9" fmla="*/ 214 h 316"/>
                <a:gd name="T10" fmla="*/ 76 w 80"/>
                <a:gd name="T11" fmla="*/ 264 h 316"/>
                <a:gd name="T12" fmla="*/ 54 w 80"/>
                <a:gd name="T13" fmla="*/ 306 h 316"/>
                <a:gd name="T14" fmla="*/ 76 w 80"/>
                <a:gd name="T15" fmla="*/ 310 h 316"/>
                <a:gd name="T16" fmla="*/ 48 w 80"/>
                <a:gd name="T17" fmla="*/ 304 h 316"/>
                <a:gd name="T18" fmla="*/ 4 w 80"/>
                <a:gd name="T19" fmla="*/ 250 h 316"/>
                <a:gd name="T20" fmla="*/ 48 w 80"/>
                <a:gd name="T21" fmla="*/ 304 h 316"/>
                <a:gd name="T22" fmla="*/ 26 w 80"/>
                <a:gd name="T23" fmla="*/ 250 h 316"/>
                <a:gd name="T24" fmla="*/ 4 w 80"/>
                <a:gd name="T25" fmla="*/ 200 h 316"/>
                <a:gd name="T26" fmla="*/ 4 w 80"/>
                <a:gd name="T27" fmla="*/ 246 h 316"/>
                <a:gd name="T28" fmla="*/ 48 w 80"/>
                <a:gd name="T29" fmla="*/ 204 h 316"/>
                <a:gd name="T30" fmla="*/ 4 w 80"/>
                <a:gd name="T31" fmla="*/ 148 h 316"/>
                <a:gd name="T32" fmla="*/ 4 w 80"/>
                <a:gd name="T33" fmla="*/ 144 h 316"/>
                <a:gd name="T34" fmla="*/ 24 w 80"/>
                <a:gd name="T35" fmla="*/ 106 h 316"/>
                <a:gd name="T36" fmla="*/ 4 w 80"/>
                <a:gd name="T37" fmla="*/ 110 h 316"/>
                <a:gd name="T38" fmla="*/ 4 w 80"/>
                <a:gd name="T39" fmla="*/ 144 h 316"/>
                <a:gd name="T40" fmla="*/ 48 w 80"/>
                <a:gd name="T41" fmla="*/ 106 h 316"/>
                <a:gd name="T42" fmla="*/ 4 w 80"/>
                <a:gd name="T43" fmla="*/ 54 h 316"/>
                <a:gd name="T44" fmla="*/ 4 w 80"/>
                <a:gd name="T45" fmla="*/ 50 h 316"/>
                <a:gd name="T46" fmla="*/ 22 w 80"/>
                <a:gd name="T47" fmla="*/ 10 h 316"/>
                <a:gd name="T48" fmla="*/ 4 w 80"/>
                <a:gd name="T49" fmla="*/ 42 h 316"/>
                <a:gd name="T50" fmla="*/ 26 w 80"/>
                <a:gd name="T51" fmla="*/ 10 h 316"/>
                <a:gd name="T52" fmla="*/ 76 w 80"/>
                <a:gd name="T53" fmla="*/ 64 h 316"/>
                <a:gd name="T54" fmla="*/ 42 w 80"/>
                <a:gd name="T55" fmla="*/ 14 h 316"/>
                <a:gd name="T56" fmla="*/ 76 w 80"/>
                <a:gd name="T57" fmla="*/ 68 h 316"/>
                <a:gd name="T58" fmla="*/ 52 w 80"/>
                <a:gd name="T59" fmla="*/ 108 h 316"/>
                <a:gd name="T60" fmla="*/ 76 w 80"/>
                <a:gd name="T61" fmla="*/ 70 h 316"/>
                <a:gd name="T62" fmla="*/ 76 w 80"/>
                <a:gd name="T63" fmla="*/ 116 h 316"/>
                <a:gd name="T64" fmla="*/ 28 w 80"/>
                <a:gd name="T65" fmla="*/ 148 h 316"/>
                <a:gd name="T66" fmla="*/ 76 w 80"/>
                <a:gd name="T67" fmla="*/ 116 h 316"/>
                <a:gd name="T68" fmla="*/ 52 w 80"/>
                <a:gd name="T69" fmla="*/ 158 h 316"/>
                <a:gd name="T70" fmla="*/ 76 w 80"/>
                <a:gd name="T71" fmla="*/ 210 h 316"/>
                <a:gd name="T72" fmla="*/ 76 w 80"/>
                <a:gd name="T73" fmla="*/ 162 h 3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0"/>
                <a:gd name="T112" fmla="*/ 0 h 316"/>
                <a:gd name="T113" fmla="*/ 80 w 80"/>
                <a:gd name="T114" fmla="*/ 316 h 31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0" h="316">
                  <a:moveTo>
                    <a:pt x="0" y="0"/>
                  </a:moveTo>
                  <a:lnTo>
                    <a:pt x="80" y="16"/>
                  </a:lnTo>
                  <a:lnTo>
                    <a:pt x="80" y="316"/>
                  </a:lnTo>
                  <a:lnTo>
                    <a:pt x="0" y="300"/>
                  </a:lnTo>
                  <a:lnTo>
                    <a:pt x="0" y="0"/>
                  </a:lnTo>
                  <a:close/>
                  <a:moveTo>
                    <a:pt x="30" y="206"/>
                  </a:moveTo>
                  <a:lnTo>
                    <a:pt x="30" y="250"/>
                  </a:lnTo>
                  <a:lnTo>
                    <a:pt x="76" y="260"/>
                  </a:lnTo>
                  <a:lnTo>
                    <a:pt x="76" y="252"/>
                  </a:lnTo>
                  <a:lnTo>
                    <a:pt x="76" y="214"/>
                  </a:lnTo>
                  <a:lnTo>
                    <a:pt x="30" y="206"/>
                  </a:lnTo>
                  <a:close/>
                  <a:moveTo>
                    <a:pt x="76" y="264"/>
                  </a:moveTo>
                  <a:lnTo>
                    <a:pt x="54" y="260"/>
                  </a:lnTo>
                  <a:lnTo>
                    <a:pt x="54" y="306"/>
                  </a:lnTo>
                  <a:lnTo>
                    <a:pt x="62" y="308"/>
                  </a:lnTo>
                  <a:lnTo>
                    <a:pt x="76" y="310"/>
                  </a:lnTo>
                  <a:lnTo>
                    <a:pt x="76" y="264"/>
                  </a:lnTo>
                  <a:close/>
                  <a:moveTo>
                    <a:pt x="48" y="304"/>
                  </a:moveTo>
                  <a:lnTo>
                    <a:pt x="48" y="260"/>
                  </a:lnTo>
                  <a:lnTo>
                    <a:pt x="4" y="250"/>
                  </a:lnTo>
                  <a:lnTo>
                    <a:pt x="4" y="296"/>
                  </a:lnTo>
                  <a:lnTo>
                    <a:pt x="48" y="304"/>
                  </a:lnTo>
                  <a:close/>
                  <a:moveTo>
                    <a:pt x="4" y="246"/>
                  </a:moveTo>
                  <a:lnTo>
                    <a:pt x="26" y="250"/>
                  </a:lnTo>
                  <a:lnTo>
                    <a:pt x="26" y="204"/>
                  </a:lnTo>
                  <a:lnTo>
                    <a:pt x="4" y="200"/>
                  </a:lnTo>
                  <a:lnTo>
                    <a:pt x="4" y="224"/>
                  </a:lnTo>
                  <a:lnTo>
                    <a:pt x="4" y="246"/>
                  </a:lnTo>
                  <a:close/>
                  <a:moveTo>
                    <a:pt x="4" y="196"/>
                  </a:moveTo>
                  <a:lnTo>
                    <a:pt x="48" y="204"/>
                  </a:lnTo>
                  <a:lnTo>
                    <a:pt x="48" y="158"/>
                  </a:lnTo>
                  <a:lnTo>
                    <a:pt x="4" y="148"/>
                  </a:lnTo>
                  <a:lnTo>
                    <a:pt x="4" y="196"/>
                  </a:lnTo>
                  <a:close/>
                  <a:moveTo>
                    <a:pt x="4" y="144"/>
                  </a:moveTo>
                  <a:lnTo>
                    <a:pt x="24" y="148"/>
                  </a:lnTo>
                  <a:lnTo>
                    <a:pt x="24" y="106"/>
                  </a:lnTo>
                  <a:lnTo>
                    <a:pt x="4" y="102"/>
                  </a:lnTo>
                  <a:lnTo>
                    <a:pt x="4" y="110"/>
                  </a:lnTo>
                  <a:lnTo>
                    <a:pt x="4" y="132"/>
                  </a:lnTo>
                  <a:lnTo>
                    <a:pt x="4" y="144"/>
                  </a:lnTo>
                  <a:close/>
                  <a:moveTo>
                    <a:pt x="4" y="98"/>
                  </a:moveTo>
                  <a:lnTo>
                    <a:pt x="48" y="106"/>
                  </a:lnTo>
                  <a:lnTo>
                    <a:pt x="48" y="64"/>
                  </a:lnTo>
                  <a:lnTo>
                    <a:pt x="4" y="54"/>
                  </a:lnTo>
                  <a:lnTo>
                    <a:pt x="4" y="98"/>
                  </a:lnTo>
                  <a:close/>
                  <a:moveTo>
                    <a:pt x="4" y="50"/>
                  </a:moveTo>
                  <a:lnTo>
                    <a:pt x="22" y="54"/>
                  </a:lnTo>
                  <a:lnTo>
                    <a:pt x="22" y="10"/>
                  </a:lnTo>
                  <a:lnTo>
                    <a:pt x="4" y="6"/>
                  </a:lnTo>
                  <a:lnTo>
                    <a:pt x="4" y="42"/>
                  </a:lnTo>
                  <a:lnTo>
                    <a:pt x="4" y="50"/>
                  </a:lnTo>
                  <a:close/>
                  <a:moveTo>
                    <a:pt x="26" y="10"/>
                  </a:moveTo>
                  <a:lnTo>
                    <a:pt x="26" y="54"/>
                  </a:lnTo>
                  <a:lnTo>
                    <a:pt x="76" y="64"/>
                  </a:lnTo>
                  <a:lnTo>
                    <a:pt x="76" y="20"/>
                  </a:lnTo>
                  <a:lnTo>
                    <a:pt x="42" y="14"/>
                  </a:lnTo>
                  <a:lnTo>
                    <a:pt x="26" y="10"/>
                  </a:lnTo>
                  <a:close/>
                  <a:moveTo>
                    <a:pt x="76" y="68"/>
                  </a:moveTo>
                  <a:lnTo>
                    <a:pt x="52" y="64"/>
                  </a:lnTo>
                  <a:lnTo>
                    <a:pt x="52" y="108"/>
                  </a:lnTo>
                  <a:lnTo>
                    <a:pt x="76" y="112"/>
                  </a:lnTo>
                  <a:lnTo>
                    <a:pt x="76" y="70"/>
                  </a:lnTo>
                  <a:lnTo>
                    <a:pt x="76" y="68"/>
                  </a:lnTo>
                  <a:close/>
                  <a:moveTo>
                    <a:pt x="76" y="116"/>
                  </a:moveTo>
                  <a:lnTo>
                    <a:pt x="28" y="106"/>
                  </a:lnTo>
                  <a:lnTo>
                    <a:pt x="28" y="148"/>
                  </a:lnTo>
                  <a:lnTo>
                    <a:pt x="76" y="158"/>
                  </a:lnTo>
                  <a:lnTo>
                    <a:pt x="76" y="116"/>
                  </a:lnTo>
                  <a:close/>
                  <a:moveTo>
                    <a:pt x="76" y="162"/>
                  </a:moveTo>
                  <a:lnTo>
                    <a:pt x="52" y="158"/>
                  </a:lnTo>
                  <a:lnTo>
                    <a:pt x="52" y="206"/>
                  </a:lnTo>
                  <a:lnTo>
                    <a:pt x="76" y="210"/>
                  </a:lnTo>
                  <a:lnTo>
                    <a:pt x="76" y="194"/>
                  </a:lnTo>
                  <a:lnTo>
                    <a:pt x="76" y="162"/>
                  </a:lnTo>
                  <a:close/>
                </a:path>
              </a:pathLst>
            </a:custGeom>
            <a:solidFill>
              <a:srgbClr val="FFFFFF"/>
            </a:solidFill>
            <a:ln w="9525">
              <a:noFill/>
              <a:round/>
            </a:ln>
          </p:spPr>
          <p:txBody>
            <a:bodyPr/>
            <a:lstStyle/>
            <a:p>
              <a:endParaRPr lang="zh-CN" altLang="en-US">
                <a:ea typeface="MS PGothic" panose="020B0600070205080204" pitchFamily="34" charset="-128"/>
              </a:endParaRPr>
            </a:p>
          </p:txBody>
        </p:sp>
      </p:grpSp>
      <p:grpSp>
        <p:nvGrpSpPr>
          <p:cNvPr id="3" name="Group 73"/>
          <p:cNvGrpSpPr>
            <a:grpSpLocks noChangeAspect="1"/>
          </p:cNvGrpSpPr>
          <p:nvPr/>
        </p:nvGrpSpPr>
        <p:grpSpPr bwMode="auto">
          <a:xfrm>
            <a:off x="2808287" y="2384043"/>
            <a:ext cx="433388" cy="398462"/>
            <a:chOff x="2958" y="1507"/>
            <a:chExt cx="500" cy="521"/>
          </a:xfrm>
        </p:grpSpPr>
        <p:sp>
          <p:nvSpPr>
            <p:cNvPr id="25" name="Freeform 74"/>
            <p:cNvSpPr>
              <a:spLocks noChangeAspect="1"/>
            </p:cNvSpPr>
            <p:nvPr/>
          </p:nvSpPr>
          <p:spPr bwMode="auto">
            <a:xfrm>
              <a:off x="3370" y="1575"/>
              <a:ext cx="88" cy="453"/>
            </a:xfrm>
            <a:custGeom>
              <a:avLst/>
              <a:gdLst>
                <a:gd name="T0" fmla="*/ 344 w 44"/>
                <a:gd name="T1" fmla="*/ 48 h 226"/>
                <a:gd name="T2" fmla="*/ 48 w 44"/>
                <a:gd name="T3" fmla="*/ 176 h 226"/>
                <a:gd name="T4" fmla="*/ 0 w 44"/>
                <a:gd name="T5" fmla="*/ 1780 h 226"/>
                <a:gd name="T6" fmla="*/ 88 w 44"/>
                <a:gd name="T7" fmla="*/ 1748 h 226"/>
                <a:gd name="T8" fmla="*/ 312 w 44"/>
                <a:gd name="T9" fmla="*/ 1531 h 226"/>
                <a:gd name="T10" fmla="*/ 352 w 44"/>
                <a:gd name="T11" fmla="*/ 1427 h 226"/>
                <a:gd name="T12" fmla="*/ 352 w 44"/>
                <a:gd name="T13" fmla="*/ 136 h 226"/>
                <a:gd name="T14" fmla="*/ 344 w 44"/>
                <a:gd name="T15" fmla="*/ 48 h 226"/>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226"/>
                <a:gd name="T26" fmla="*/ 44 w 44"/>
                <a:gd name="T27" fmla="*/ 226 h 2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226">
                  <a:moveTo>
                    <a:pt x="43" y="6"/>
                  </a:moveTo>
                  <a:cubicBezTo>
                    <a:pt x="39" y="0"/>
                    <a:pt x="6" y="22"/>
                    <a:pt x="6" y="22"/>
                  </a:cubicBezTo>
                  <a:cubicBezTo>
                    <a:pt x="0" y="221"/>
                    <a:pt x="0" y="221"/>
                    <a:pt x="0" y="221"/>
                  </a:cubicBezTo>
                  <a:cubicBezTo>
                    <a:pt x="0" y="221"/>
                    <a:pt x="1" y="226"/>
                    <a:pt x="11" y="217"/>
                  </a:cubicBezTo>
                  <a:cubicBezTo>
                    <a:pt x="19" y="210"/>
                    <a:pt x="35" y="195"/>
                    <a:pt x="39" y="190"/>
                  </a:cubicBezTo>
                  <a:cubicBezTo>
                    <a:pt x="43" y="186"/>
                    <a:pt x="44" y="187"/>
                    <a:pt x="44" y="177"/>
                  </a:cubicBezTo>
                  <a:cubicBezTo>
                    <a:pt x="44" y="17"/>
                    <a:pt x="44" y="17"/>
                    <a:pt x="44" y="17"/>
                  </a:cubicBezTo>
                  <a:cubicBezTo>
                    <a:pt x="44" y="7"/>
                    <a:pt x="43" y="6"/>
                    <a:pt x="43" y="6"/>
                  </a:cubicBezTo>
                  <a:close/>
                </a:path>
              </a:pathLst>
            </a:custGeom>
            <a:solidFill>
              <a:srgbClr val="0B3C68"/>
            </a:solidFill>
            <a:ln w="9525">
              <a:noFill/>
              <a:round/>
            </a:ln>
          </p:spPr>
          <p:txBody>
            <a:bodyPr/>
            <a:lstStyle/>
            <a:p>
              <a:endParaRPr lang="zh-CN" altLang="en-US">
                <a:ea typeface="MS PGothic" panose="020B0600070205080204" pitchFamily="34" charset="-128"/>
              </a:endParaRPr>
            </a:p>
          </p:txBody>
        </p:sp>
        <p:sp>
          <p:nvSpPr>
            <p:cNvPr id="26" name="Freeform 75"/>
            <p:cNvSpPr>
              <a:spLocks noChangeAspect="1"/>
            </p:cNvSpPr>
            <p:nvPr/>
          </p:nvSpPr>
          <p:spPr bwMode="auto">
            <a:xfrm>
              <a:off x="2958" y="1507"/>
              <a:ext cx="492" cy="118"/>
            </a:xfrm>
            <a:custGeom>
              <a:avLst/>
              <a:gdLst>
                <a:gd name="T0" fmla="*/ 1968 w 246"/>
                <a:gd name="T1" fmla="*/ 296 h 59"/>
                <a:gd name="T2" fmla="*/ 1704 w 246"/>
                <a:gd name="T3" fmla="*/ 472 h 59"/>
                <a:gd name="T4" fmla="*/ 72 w 246"/>
                <a:gd name="T5" fmla="*/ 176 h 59"/>
                <a:gd name="T6" fmla="*/ 8 w 246"/>
                <a:gd name="T7" fmla="*/ 216 h 59"/>
                <a:gd name="T8" fmla="*/ 40 w 246"/>
                <a:gd name="T9" fmla="*/ 144 h 59"/>
                <a:gd name="T10" fmla="*/ 248 w 246"/>
                <a:gd name="T11" fmla="*/ 8 h 59"/>
                <a:gd name="T12" fmla="*/ 288 w 246"/>
                <a:gd name="T13" fmla="*/ 0 h 59"/>
                <a:gd name="T14" fmla="*/ 1904 w 246"/>
                <a:gd name="T15" fmla="*/ 272 h 59"/>
                <a:gd name="T16" fmla="*/ 1968 w 246"/>
                <a:gd name="T17" fmla="*/ 296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6"/>
                <a:gd name="T28" fmla="*/ 0 h 59"/>
                <a:gd name="T29" fmla="*/ 246 w 246"/>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6" h="59">
                  <a:moveTo>
                    <a:pt x="246" y="37"/>
                  </a:moveTo>
                  <a:cubicBezTo>
                    <a:pt x="213" y="59"/>
                    <a:pt x="213" y="59"/>
                    <a:pt x="213" y="59"/>
                  </a:cubicBezTo>
                  <a:cubicBezTo>
                    <a:pt x="93" y="38"/>
                    <a:pt x="18" y="24"/>
                    <a:pt x="9" y="22"/>
                  </a:cubicBezTo>
                  <a:cubicBezTo>
                    <a:pt x="3" y="21"/>
                    <a:pt x="1" y="27"/>
                    <a:pt x="1" y="27"/>
                  </a:cubicBezTo>
                  <a:cubicBezTo>
                    <a:pt x="1" y="27"/>
                    <a:pt x="0" y="21"/>
                    <a:pt x="5" y="18"/>
                  </a:cubicBezTo>
                  <a:cubicBezTo>
                    <a:pt x="8" y="16"/>
                    <a:pt x="24" y="6"/>
                    <a:pt x="31" y="1"/>
                  </a:cubicBezTo>
                  <a:cubicBezTo>
                    <a:pt x="34" y="0"/>
                    <a:pt x="36" y="0"/>
                    <a:pt x="36" y="0"/>
                  </a:cubicBezTo>
                  <a:cubicBezTo>
                    <a:pt x="36" y="0"/>
                    <a:pt x="235" y="34"/>
                    <a:pt x="238" y="34"/>
                  </a:cubicBezTo>
                  <a:cubicBezTo>
                    <a:pt x="245" y="36"/>
                    <a:pt x="246" y="37"/>
                    <a:pt x="246" y="37"/>
                  </a:cubicBezTo>
                  <a:close/>
                </a:path>
              </a:pathLst>
            </a:custGeom>
            <a:solidFill>
              <a:srgbClr val="456488"/>
            </a:solidFill>
            <a:ln w="9525">
              <a:noFill/>
              <a:round/>
            </a:ln>
          </p:spPr>
          <p:txBody>
            <a:bodyPr/>
            <a:lstStyle/>
            <a:p>
              <a:endParaRPr lang="zh-CN" altLang="en-US">
                <a:ea typeface="MS PGothic" panose="020B0600070205080204" pitchFamily="34" charset="-128"/>
              </a:endParaRPr>
            </a:p>
          </p:txBody>
        </p:sp>
        <p:sp>
          <p:nvSpPr>
            <p:cNvPr id="27" name="Freeform 76"/>
            <p:cNvSpPr>
              <a:spLocks noChangeAspect="1"/>
            </p:cNvSpPr>
            <p:nvPr/>
          </p:nvSpPr>
          <p:spPr bwMode="auto">
            <a:xfrm>
              <a:off x="3364" y="1579"/>
              <a:ext cx="92" cy="64"/>
            </a:xfrm>
            <a:custGeom>
              <a:avLst/>
              <a:gdLst>
                <a:gd name="T0" fmla="*/ 0 w 46"/>
                <a:gd name="T1" fmla="*/ 176 h 32"/>
                <a:gd name="T2" fmla="*/ 328 w 46"/>
                <a:gd name="T3" fmla="*/ 0 h 32"/>
                <a:gd name="T4" fmla="*/ 368 w 46"/>
                <a:gd name="T5" fmla="*/ 56 h 32"/>
                <a:gd name="T6" fmla="*/ 64 w 46"/>
                <a:gd name="T7" fmla="*/ 256 h 32"/>
                <a:gd name="T8" fmla="*/ 0 w 46"/>
                <a:gd name="T9" fmla="*/ 176 h 32"/>
                <a:gd name="T10" fmla="*/ 0 60000 65536"/>
                <a:gd name="T11" fmla="*/ 0 60000 65536"/>
                <a:gd name="T12" fmla="*/ 0 60000 65536"/>
                <a:gd name="T13" fmla="*/ 0 60000 65536"/>
                <a:gd name="T14" fmla="*/ 0 60000 65536"/>
                <a:gd name="T15" fmla="*/ 0 w 46"/>
                <a:gd name="T16" fmla="*/ 0 h 32"/>
                <a:gd name="T17" fmla="*/ 46 w 46"/>
                <a:gd name="T18" fmla="*/ 32 h 32"/>
              </a:gdLst>
              <a:ahLst/>
              <a:cxnLst>
                <a:cxn ang="T10">
                  <a:pos x="T0" y="T1"/>
                </a:cxn>
                <a:cxn ang="T11">
                  <a:pos x="T2" y="T3"/>
                </a:cxn>
                <a:cxn ang="T12">
                  <a:pos x="T4" y="T5"/>
                </a:cxn>
                <a:cxn ang="T13">
                  <a:pos x="T6" y="T7"/>
                </a:cxn>
                <a:cxn ang="T14">
                  <a:pos x="T8" y="T9"/>
                </a:cxn>
              </a:cxnLst>
              <a:rect l="T15" t="T16" r="T17" b="T18"/>
              <a:pathLst>
                <a:path w="46" h="32">
                  <a:moveTo>
                    <a:pt x="0" y="22"/>
                  </a:moveTo>
                  <a:cubicBezTo>
                    <a:pt x="0" y="22"/>
                    <a:pt x="37" y="1"/>
                    <a:pt x="41" y="0"/>
                  </a:cubicBezTo>
                  <a:cubicBezTo>
                    <a:pt x="45" y="1"/>
                    <a:pt x="46" y="3"/>
                    <a:pt x="46" y="7"/>
                  </a:cubicBezTo>
                  <a:cubicBezTo>
                    <a:pt x="8" y="32"/>
                    <a:pt x="8" y="32"/>
                    <a:pt x="8" y="32"/>
                  </a:cubicBezTo>
                  <a:lnTo>
                    <a:pt x="0" y="22"/>
                  </a:lnTo>
                  <a:close/>
                </a:path>
              </a:pathLst>
            </a:custGeom>
            <a:solidFill>
              <a:srgbClr val="5D7695"/>
            </a:solidFill>
            <a:ln w="9525">
              <a:noFill/>
              <a:round/>
            </a:ln>
          </p:spPr>
          <p:txBody>
            <a:bodyPr/>
            <a:lstStyle/>
            <a:p>
              <a:endParaRPr lang="zh-CN" altLang="en-US">
                <a:ea typeface="MS PGothic" panose="020B0600070205080204" pitchFamily="34" charset="-128"/>
              </a:endParaRPr>
            </a:p>
          </p:txBody>
        </p:sp>
        <p:sp>
          <p:nvSpPr>
            <p:cNvPr id="28" name="Freeform 77"/>
            <p:cNvSpPr>
              <a:spLocks noChangeAspect="1"/>
            </p:cNvSpPr>
            <p:nvPr/>
          </p:nvSpPr>
          <p:spPr bwMode="auto">
            <a:xfrm>
              <a:off x="2960" y="1547"/>
              <a:ext cx="426" cy="479"/>
            </a:xfrm>
            <a:custGeom>
              <a:avLst/>
              <a:gdLst>
                <a:gd name="T0" fmla="*/ 1656 w 213"/>
                <a:gd name="T1" fmla="*/ 297 h 239"/>
                <a:gd name="T2" fmla="*/ 56 w 213"/>
                <a:gd name="T3" fmla="*/ 8 h 239"/>
                <a:gd name="T4" fmla="*/ 0 w 213"/>
                <a:gd name="T5" fmla="*/ 48 h 239"/>
                <a:gd name="T6" fmla="*/ 0 w 213"/>
                <a:gd name="T7" fmla="*/ 1451 h 239"/>
                <a:gd name="T8" fmla="*/ 56 w 213"/>
                <a:gd name="T9" fmla="*/ 1563 h 239"/>
                <a:gd name="T10" fmla="*/ 1600 w 213"/>
                <a:gd name="T11" fmla="*/ 1900 h 239"/>
                <a:gd name="T12" fmla="*/ 1696 w 213"/>
                <a:gd name="T13" fmla="*/ 1836 h 239"/>
                <a:gd name="T14" fmla="*/ 1696 w 213"/>
                <a:gd name="T15" fmla="*/ 377 h 239"/>
                <a:gd name="T16" fmla="*/ 1656 w 213"/>
                <a:gd name="T17" fmla="*/ 297 h 2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3"/>
                <a:gd name="T28" fmla="*/ 0 h 239"/>
                <a:gd name="T29" fmla="*/ 213 w 213"/>
                <a:gd name="T30" fmla="*/ 239 h 2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3" h="239">
                  <a:moveTo>
                    <a:pt x="207" y="37"/>
                  </a:moveTo>
                  <a:cubicBezTo>
                    <a:pt x="92" y="17"/>
                    <a:pt x="17" y="3"/>
                    <a:pt x="7" y="1"/>
                  </a:cubicBezTo>
                  <a:cubicBezTo>
                    <a:pt x="0" y="0"/>
                    <a:pt x="0" y="6"/>
                    <a:pt x="0" y="6"/>
                  </a:cubicBezTo>
                  <a:cubicBezTo>
                    <a:pt x="0" y="6"/>
                    <a:pt x="0" y="168"/>
                    <a:pt x="0" y="180"/>
                  </a:cubicBezTo>
                  <a:cubicBezTo>
                    <a:pt x="0" y="192"/>
                    <a:pt x="2" y="192"/>
                    <a:pt x="7" y="194"/>
                  </a:cubicBezTo>
                  <a:cubicBezTo>
                    <a:pt x="10" y="195"/>
                    <a:pt x="164" y="228"/>
                    <a:pt x="200" y="236"/>
                  </a:cubicBezTo>
                  <a:cubicBezTo>
                    <a:pt x="213" y="239"/>
                    <a:pt x="212" y="232"/>
                    <a:pt x="212" y="228"/>
                  </a:cubicBezTo>
                  <a:cubicBezTo>
                    <a:pt x="212" y="228"/>
                    <a:pt x="212" y="54"/>
                    <a:pt x="212" y="47"/>
                  </a:cubicBezTo>
                  <a:cubicBezTo>
                    <a:pt x="212" y="42"/>
                    <a:pt x="208" y="38"/>
                    <a:pt x="207" y="37"/>
                  </a:cubicBezTo>
                  <a:close/>
                </a:path>
              </a:pathLst>
            </a:custGeom>
            <a:solidFill>
              <a:srgbClr val="8BA6BD"/>
            </a:solidFill>
            <a:ln w="9525">
              <a:noFill/>
              <a:round/>
            </a:ln>
          </p:spPr>
          <p:txBody>
            <a:bodyPr/>
            <a:lstStyle/>
            <a:p>
              <a:endParaRPr lang="zh-CN" altLang="en-US">
                <a:ea typeface="MS PGothic" panose="020B0600070205080204" pitchFamily="34" charset="-128"/>
              </a:endParaRPr>
            </a:p>
          </p:txBody>
        </p:sp>
        <p:sp>
          <p:nvSpPr>
            <p:cNvPr id="29" name="Freeform 78"/>
            <p:cNvSpPr>
              <a:spLocks noChangeAspect="1"/>
            </p:cNvSpPr>
            <p:nvPr/>
          </p:nvSpPr>
          <p:spPr bwMode="auto">
            <a:xfrm>
              <a:off x="2972" y="1561"/>
              <a:ext cx="396" cy="445"/>
            </a:xfrm>
            <a:custGeom>
              <a:avLst/>
              <a:gdLst>
                <a:gd name="T0" fmla="*/ 1544 w 198"/>
                <a:gd name="T1" fmla="*/ 281 h 222"/>
                <a:gd name="T2" fmla="*/ 56 w 198"/>
                <a:gd name="T3" fmla="*/ 8 h 222"/>
                <a:gd name="T4" fmla="*/ 0 w 198"/>
                <a:gd name="T5" fmla="*/ 40 h 222"/>
                <a:gd name="T6" fmla="*/ 8 w 198"/>
                <a:gd name="T7" fmla="*/ 1347 h 222"/>
                <a:gd name="T8" fmla="*/ 56 w 198"/>
                <a:gd name="T9" fmla="*/ 1451 h 222"/>
                <a:gd name="T10" fmla="*/ 1504 w 198"/>
                <a:gd name="T11" fmla="*/ 1772 h 222"/>
                <a:gd name="T12" fmla="*/ 1584 w 198"/>
                <a:gd name="T13" fmla="*/ 1708 h 222"/>
                <a:gd name="T14" fmla="*/ 1576 w 198"/>
                <a:gd name="T15" fmla="*/ 353 h 222"/>
                <a:gd name="T16" fmla="*/ 1544 w 198"/>
                <a:gd name="T17" fmla="*/ 281 h 2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8"/>
                <a:gd name="T28" fmla="*/ 0 h 222"/>
                <a:gd name="T29" fmla="*/ 198 w 198"/>
                <a:gd name="T30" fmla="*/ 222 h 2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8" h="222">
                  <a:moveTo>
                    <a:pt x="193" y="35"/>
                  </a:moveTo>
                  <a:cubicBezTo>
                    <a:pt x="86" y="16"/>
                    <a:pt x="16" y="3"/>
                    <a:pt x="7" y="1"/>
                  </a:cubicBezTo>
                  <a:cubicBezTo>
                    <a:pt x="1" y="0"/>
                    <a:pt x="0" y="5"/>
                    <a:pt x="0" y="5"/>
                  </a:cubicBezTo>
                  <a:cubicBezTo>
                    <a:pt x="0" y="5"/>
                    <a:pt x="1" y="155"/>
                    <a:pt x="1" y="167"/>
                  </a:cubicBezTo>
                  <a:cubicBezTo>
                    <a:pt x="0" y="178"/>
                    <a:pt x="2" y="179"/>
                    <a:pt x="7" y="180"/>
                  </a:cubicBezTo>
                  <a:cubicBezTo>
                    <a:pt x="10" y="181"/>
                    <a:pt x="155" y="212"/>
                    <a:pt x="188" y="220"/>
                  </a:cubicBezTo>
                  <a:cubicBezTo>
                    <a:pt x="198" y="222"/>
                    <a:pt x="197" y="215"/>
                    <a:pt x="198" y="212"/>
                  </a:cubicBezTo>
                  <a:cubicBezTo>
                    <a:pt x="198" y="212"/>
                    <a:pt x="197" y="50"/>
                    <a:pt x="197" y="44"/>
                  </a:cubicBezTo>
                  <a:cubicBezTo>
                    <a:pt x="197" y="39"/>
                    <a:pt x="197" y="35"/>
                    <a:pt x="193" y="35"/>
                  </a:cubicBezTo>
                  <a:close/>
                </a:path>
              </a:pathLst>
            </a:custGeom>
            <a:solidFill>
              <a:srgbClr val="5D7695"/>
            </a:solidFill>
            <a:ln w="9525">
              <a:noFill/>
              <a:round/>
            </a:ln>
          </p:spPr>
          <p:txBody>
            <a:bodyPr/>
            <a:lstStyle/>
            <a:p>
              <a:endParaRPr lang="zh-CN" altLang="en-US">
                <a:ea typeface="MS PGothic" panose="020B0600070205080204" pitchFamily="34" charset="-128"/>
              </a:endParaRPr>
            </a:p>
          </p:txBody>
        </p:sp>
        <p:sp>
          <p:nvSpPr>
            <p:cNvPr id="30" name="Freeform 79"/>
            <p:cNvSpPr>
              <a:spLocks noChangeAspect="1" noEditPoints="1"/>
            </p:cNvSpPr>
            <p:nvPr/>
          </p:nvSpPr>
          <p:spPr bwMode="auto">
            <a:xfrm>
              <a:off x="2972" y="1561"/>
              <a:ext cx="398" cy="443"/>
            </a:xfrm>
            <a:custGeom>
              <a:avLst/>
              <a:gdLst>
                <a:gd name="T0" fmla="*/ 16 w 199"/>
                <a:gd name="T1" fmla="*/ 8 h 221"/>
                <a:gd name="T2" fmla="*/ 0 w 199"/>
                <a:gd name="T3" fmla="*/ 40 h 221"/>
                <a:gd name="T4" fmla="*/ 0 w 199"/>
                <a:gd name="T5" fmla="*/ 1347 h 221"/>
                <a:gd name="T6" fmla="*/ 56 w 199"/>
                <a:gd name="T7" fmla="*/ 1459 h 221"/>
                <a:gd name="T8" fmla="*/ 584 w 199"/>
                <a:gd name="T9" fmla="*/ 1572 h 221"/>
                <a:gd name="T10" fmla="*/ 1504 w 199"/>
                <a:gd name="T11" fmla="*/ 1780 h 221"/>
                <a:gd name="T12" fmla="*/ 1560 w 199"/>
                <a:gd name="T13" fmla="*/ 1772 h 221"/>
                <a:gd name="T14" fmla="*/ 1584 w 199"/>
                <a:gd name="T15" fmla="*/ 1708 h 221"/>
                <a:gd name="T16" fmla="*/ 1584 w 199"/>
                <a:gd name="T17" fmla="*/ 353 h 221"/>
                <a:gd name="T18" fmla="*/ 1544 w 199"/>
                <a:gd name="T19" fmla="*/ 273 h 221"/>
                <a:gd name="T20" fmla="*/ 1544 w 199"/>
                <a:gd name="T21" fmla="*/ 273 h 221"/>
                <a:gd name="T22" fmla="*/ 56 w 199"/>
                <a:gd name="T23" fmla="*/ 0 h 221"/>
                <a:gd name="T24" fmla="*/ 16 w 199"/>
                <a:gd name="T25" fmla="*/ 8 h 221"/>
                <a:gd name="T26" fmla="*/ 1504 w 199"/>
                <a:gd name="T27" fmla="*/ 1764 h 221"/>
                <a:gd name="T28" fmla="*/ 584 w 199"/>
                <a:gd name="T29" fmla="*/ 1564 h 221"/>
                <a:gd name="T30" fmla="*/ 56 w 199"/>
                <a:gd name="T31" fmla="*/ 1443 h 221"/>
                <a:gd name="T32" fmla="*/ 8 w 199"/>
                <a:gd name="T33" fmla="*/ 1347 h 221"/>
                <a:gd name="T34" fmla="*/ 8 w 199"/>
                <a:gd name="T35" fmla="*/ 40 h 221"/>
                <a:gd name="T36" fmla="*/ 24 w 199"/>
                <a:gd name="T37" fmla="*/ 16 h 221"/>
                <a:gd name="T38" fmla="*/ 56 w 199"/>
                <a:gd name="T39" fmla="*/ 16 h 221"/>
                <a:gd name="T40" fmla="*/ 1544 w 199"/>
                <a:gd name="T41" fmla="*/ 289 h 221"/>
                <a:gd name="T42" fmla="*/ 1576 w 199"/>
                <a:gd name="T43" fmla="*/ 353 h 221"/>
                <a:gd name="T44" fmla="*/ 1576 w 199"/>
                <a:gd name="T45" fmla="*/ 1708 h 221"/>
                <a:gd name="T46" fmla="*/ 1560 w 199"/>
                <a:gd name="T47" fmla="*/ 1764 h 221"/>
                <a:gd name="T48" fmla="*/ 1504 w 199"/>
                <a:gd name="T49" fmla="*/ 1764 h 22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9"/>
                <a:gd name="T76" fmla="*/ 0 h 221"/>
                <a:gd name="T77" fmla="*/ 199 w 199"/>
                <a:gd name="T78" fmla="*/ 221 h 22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9" h="221">
                  <a:moveTo>
                    <a:pt x="2" y="1"/>
                  </a:moveTo>
                  <a:cubicBezTo>
                    <a:pt x="0" y="3"/>
                    <a:pt x="0" y="5"/>
                    <a:pt x="0" y="5"/>
                  </a:cubicBezTo>
                  <a:cubicBezTo>
                    <a:pt x="0" y="5"/>
                    <a:pt x="0" y="167"/>
                    <a:pt x="0" y="167"/>
                  </a:cubicBezTo>
                  <a:cubicBezTo>
                    <a:pt x="0" y="178"/>
                    <a:pt x="1" y="179"/>
                    <a:pt x="7" y="181"/>
                  </a:cubicBezTo>
                  <a:cubicBezTo>
                    <a:pt x="8" y="181"/>
                    <a:pt x="33" y="187"/>
                    <a:pt x="73" y="195"/>
                  </a:cubicBezTo>
                  <a:cubicBezTo>
                    <a:pt x="188" y="221"/>
                    <a:pt x="188" y="221"/>
                    <a:pt x="188" y="221"/>
                  </a:cubicBezTo>
                  <a:cubicBezTo>
                    <a:pt x="190" y="221"/>
                    <a:pt x="193" y="221"/>
                    <a:pt x="195" y="220"/>
                  </a:cubicBezTo>
                  <a:cubicBezTo>
                    <a:pt x="199" y="218"/>
                    <a:pt x="198" y="212"/>
                    <a:pt x="198" y="212"/>
                  </a:cubicBezTo>
                  <a:cubicBezTo>
                    <a:pt x="198" y="212"/>
                    <a:pt x="198" y="44"/>
                    <a:pt x="198" y="44"/>
                  </a:cubicBezTo>
                  <a:cubicBezTo>
                    <a:pt x="198" y="39"/>
                    <a:pt x="198" y="35"/>
                    <a:pt x="193" y="34"/>
                  </a:cubicBezTo>
                  <a:cubicBezTo>
                    <a:pt x="193" y="34"/>
                    <a:pt x="193" y="34"/>
                    <a:pt x="193" y="34"/>
                  </a:cubicBezTo>
                  <a:cubicBezTo>
                    <a:pt x="7" y="0"/>
                    <a:pt x="7" y="0"/>
                    <a:pt x="7" y="0"/>
                  </a:cubicBezTo>
                  <a:cubicBezTo>
                    <a:pt x="5" y="0"/>
                    <a:pt x="3" y="0"/>
                    <a:pt x="2" y="1"/>
                  </a:cubicBezTo>
                  <a:close/>
                  <a:moveTo>
                    <a:pt x="188" y="219"/>
                  </a:moveTo>
                  <a:cubicBezTo>
                    <a:pt x="188" y="219"/>
                    <a:pt x="73" y="194"/>
                    <a:pt x="73" y="194"/>
                  </a:cubicBezTo>
                  <a:cubicBezTo>
                    <a:pt x="39" y="186"/>
                    <a:pt x="9" y="180"/>
                    <a:pt x="7" y="179"/>
                  </a:cubicBezTo>
                  <a:cubicBezTo>
                    <a:pt x="2" y="178"/>
                    <a:pt x="1" y="177"/>
                    <a:pt x="1" y="167"/>
                  </a:cubicBezTo>
                  <a:cubicBezTo>
                    <a:pt x="1" y="5"/>
                    <a:pt x="1" y="5"/>
                    <a:pt x="1" y="5"/>
                  </a:cubicBezTo>
                  <a:cubicBezTo>
                    <a:pt x="1" y="5"/>
                    <a:pt x="1" y="3"/>
                    <a:pt x="3" y="2"/>
                  </a:cubicBezTo>
                  <a:cubicBezTo>
                    <a:pt x="4" y="2"/>
                    <a:pt x="5" y="1"/>
                    <a:pt x="7" y="2"/>
                  </a:cubicBezTo>
                  <a:cubicBezTo>
                    <a:pt x="193" y="36"/>
                    <a:pt x="193" y="36"/>
                    <a:pt x="193" y="36"/>
                  </a:cubicBezTo>
                  <a:cubicBezTo>
                    <a:pt x="196" y="36"/>
                    <a:pt x="197" y="39"/>
                    <a:pt x="197" y="44"/>
                  </a:cubicBezTo>
                  <a:cubicBezTo>
                    <a:pt x="197" y="212"/>
                    <a:pt x="197" y="212"/>
                    <a:pt x="197" y="212"/>
                  </a:cubicBezTo>
                  <a:cubicBezTo>
                    <a:pt x="197" y="212"/>
                    <a:pt x="197" y="217"/>
                    <a:pt x="195" y="219"/>
                  </a:cubicBezTo>
                  <a:cubicBezTo>
                    <a:pt x="193" y="220"/>
                    <a:pt x="190" y="220"/>
                    <a:pt x="188" y="219"/>
                  </a:cubicBezTo>
                  <a:close/>
                </a:path>
              </a:pathLst>
            </a:custGeom>
            <a:solidFill>
              <a:srgbClr val="2B4F7C"/>
            </a:solidFill>
            <a:ln w="9525">
              <a:noFill/>
              <a:round/>
            </a:ln>
          </p:spPr>
          <p:txBody>
            <a:bodyPr/>
            <a:lstStyle/>
            <a:p>
              <a:endParaRPr lang="zh-CN" altLang="en-US">
                <a:ea typeface="MS PGothic" panose="020B0600070205080204" pitchFamily="34" charset="-128"/>
              </a:endParaRPr>
            </a:p>
          </p:txBody>
        </p:sp>
        <p:sp>
          <p:nvSpPr>
            <p:cNvPr id="31" name="Freeform 80"/>
            <p:cNvSpPr>
              <a:spLocks noChangeAspect="1" noEditPoints="1"/>
            </p:cNvSpPr>
            <p:nvPr/>
          </p:nvSpPr>
          <p:spPr bwMode="auto">
            <a:xfrm>
              <a:off x="3004" y="1625"/>
              <a:ext cx="350" cy="319"/>
            </a:xfrm>
            <a:custGeom>
              <a:avLst/>
              <a:gdLst>
                <a:gd name="T0" fmla="*/ 1400 w 175"/>
                <a:gd name="T1" fmla="*/ 937 h 159"/>
                <a:gd name="T2" fmla="*/ 1112 w 175"/>
                <a:gd name="T3" fmla="*/ 596 h 159"/>
                <a:gd name="T4" fmla="*/ 1040 w 175"/>
                <a:gd name="T5" fmla="*/ 656 h 159"/>
                <a:gd name="T6" fmla="*/ 1208 w 175"/>
                <a:gd name="T7" fmla="*/ 849 h 159"/>
                <a:gd name="T8" fmla="*/ 896 w 175"/>
                <a:gd name="T9" fmla="*/ 784 h 159"/>
                <a:gd name="T10" fmla="*/ 904 w 175"/>
                <a:gd name="T11" fmla="*/ 768 h 159"/>
                <a:gd name="T12" fmla="*/ 920 w 175"/>
                <a:gd name="T13" fmla="*/ 680 h 159"/>
                <a:gd name="T14" fmla="*/ 920 w 175"/>
                <a:gd name="T15" fmla="*/ 201 h 159"/>
                <a:gd name="T16" fmla="*/ 1080 w 175"/>
                <a:gd name="T17" fmla="*/ 387 h 159"/>
                <a:gd name="T18" fmla="*/ 1144 w 175"/>
                <a:gd name="T19" fmla="*/ 331 h 159"/>
                <a:gd name="T20" fmla="*/ 864 w 175"/>
                <a:gd name="T21" fmla="*/ 0 h 159"/>
                <a:gd name="T22" fmla="*/ 576 w 175"/>
                <a:gd name="T23" fmla="*/ 217 h 159"/>
                <a:gd name="T24" fmla="*/ 648 w 175"/>
                <a:gd name="T25" fmla="*/ 297 h 159"/>
                <a:gd name="T26" fmla="*/ 808 w 175"/>
                <a:gd name="T27" fmla="*/ 177 h 159"/>
                <a:gd name="T28" fmla="*/ 808 w 175"/>
                <a:gd name="T29" fmla="*/ 451 h 159"/>
                <a:gd name="T30" fmla="*/ 792 w 175"/>
                <a:gd name="T31" fmla="*/ 443 h 159"/>
                <a:gd name="T32" fmla="*/ 688 w 175"/>
                <a:gd name="T33" fmla="*/ 395 h 159"/>
                <a:gd name="T34" fmla="*/ 208 w 175"/>
                <a:gd name="T35" fmla="*/ 297 h 159"/>
                <a:gd name="T36" fmla="*/ 360 w 175"/>
                <a:gd name="T37" fmla="*/ 177 h 159"/>
                <a:gd name="T38" fmla="*/ 288 w 175"/>
                <a:gd name="T39" fmla="*/ 96 h 159"/>
                <a:gd name="T40" fmla="*/ 0 w 175"/>
                <a:gd name="T41" fmla="*/ 313 h 159"/>
                <a:gd name="T42" fmla="*/ 288 w 175"/>
                <a:gd name="T43" fmla="*/ 648 h 159"/>
                <a:gd name="T44" fmla="*/ 360 w 175"/>
                <a:gd name="T45" fmla="*/ 596 h 159"/>
                <a:gd name="T46" fmla="*/ 192 w 175"/>
                <a:gd name="T47" fmla="*/ 403 h 159"/>
                <a:gd name="T48" fmla="*/ 480 w 175"/>
                <a:gd name="T49" fmla="*/ 459 h 159"/>
                <a:gd name="T50" fmla="*/ 472 w 175"/>
                <a:gd name="T51" fmla="*/ 475 h 159"/>
                <a:gd name="T52" fmla="*/ 448 w 175"/>
                <a:gd name="T53" fmla="*/ 572 h 159"/>
                <a:gd name="T54" fmla="*/ 448 w 175"/>
                <a:gd name="T55" fmla="*/ 620 h 159"/>
                <a:gd name="T56" fmla="*/ 448 w 175"/>
                <a:gd name="T57" fmla="*/ 1075 h 159"/>
                <a:gd name="T58" fmla="*/ 296 w 175"/>
                <a:gd name="T59" fmla="*/ 897 h 159"/>
                <a:gd name="T60" fmla="*/ 224 w 175"/>
                <a:gd name="T61" fmla="*/ 945 h 159"/>
                <a:gd name="T62" fmla="*/ 512 w 175"/>
                <a:gd name="T63" fmla="*/ 1284 h 159"/>
                <a:gd name="T64" fmla="*/ 800 w 175"/>
                <a:gd name="T65" fmla="*/ 1067 h 159"/>
                <a:gd name="T66" fmla="*/ 728 w 175"/>
                <a:gd name="T67" fmla="*/ 987 h 159"/>
                <a:gd name="T68" fmla="*/ 560 w 175"/>
                <a:gd name="T69" fmla="*/ 1107 h 159"/>
                <a:gd name="T70" fmla="*/ 560 w 175"/>
                <a:gd name="T71" fmla="*/ 801 h 159"/>
                <a:gd name="T72" fmla="*/ 584 w 175"/>
                <a:gd name="T73" fmla="*/ 809 h 159"/>
                <a:gd name="T74" fmla="*/ 688 w 175"/>
                <a:gd name="T75" fmla="*/ 857 h 159"/>
                <a:gd name="T76" fmla="*/ 744 w 175"/>
                <a:gd name="T77" fmla="*/ 857 h 159"/>
                <a:gd name="T78" fmla="*/ 1200 w 175"/>
                <a:gd name="T79" fmla="*/ 953 h 159"/>
                <a:gd name="T80" fmla="*/ 1040 w 175"/>
                <a:gd name="T81" fmla="*/ 1067 h 159"/>
                <a:gd name="T82" fmla="*/ 1112 w 175"/>
                <a:gd name="T83" fmla="*/ 1156 h 159"/>
                <a:gd name="T84" fmla="*/ 1400 w 175"/>
                <a:gd name="T85" fmla="*/ 937 h 159"/>
                <a:gd name="T86" fmla="*/ 768 w 175"/>
                <a:gd name="T87" fmla="*/ 720 h 159"/>
                <a:gd name="T88" fmla="*/ 680 w 175"/>
                <a:gd name="T89" fmla="*/ 736 h 159"/>
                <a:gd name="T90" fmla="*/ 568 w 175"/>
                <a:gd name="T91" fmla="*/ 604 h 159"/>
                <a:gd name="T92" fmla="*/ 600 w 175"/>
                <a:gd name="T93" fmla="*/ 532 h 159"/>
                <a:gd name="T94" fmla="*/ 688 w 175"/>
                <a:gd name="T95" fmla="*/ 508 h 159"/>
                <a:gd name="T96" fmla="*/ 800 w 175"/>
                <a:gd name="T97" fmla="*/ 648 h 159"/>
                <a:gd name="T98" fmla="*/ 768 w 175"/>
                <a:gd name="T99" fmla="*/ 720 h 1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5"/>
                <a:gd name="T151" fmla="*/ 0 h 159"/>
                <a:gd name="T152" fmla="*/ 175 w 175"/>
                <a:gd name="T153" fmla="*/ 159 h 1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5" h="159">
                  <a:moveTo>
                    <a:pt x="175" y="116"/>
                  </a:moveTo>
                  <a:cubicBezTo>
                    <a:pt x="173" y="114"/>
                    <a:pt x="141" y="76"/>
                    <a:pt x="139" y="74"/>
                  </a:cubicBezTo>
                  <a:cubicBezTo>
                    <a:pt x="137" y="76"/>
                    <a:pt x="132" y="80"/>
                    <a:pt x="130" y="81"/>
                  </a:cubicBezTo>
                  <a:cubicBezTo>
                    <a:pt x="132" y="83"/>
                    <a:pt x="151" y="105"/>
                    <a:pt x="151" y="105"/>
                  </a:cubicBezTo>
                  <a:cubicBezTo>
                    <a:pt x="112" y="97"/>
                    <a:pt x="112" y="97"/>
                    <a:pt x="112" y="97"/>
                  </a:cubicBezTo>
                  <a:cubicBezTo>
                    <a:pt x="113" y="95"/>
                    <a:pt x="113" y="95"/>
                    <a:pt x="113" y="95"/>
                  </a:cubicBezTo>
                  <a:cubicBezTo>
                    <a:pt x="114" y="92"/>
                    <a:pt x="115" y="88"/>
                    <a:pt x="115" y="84"/>
                  </a:cubicBezTo>
                  <a:cubicBezTo>
                    <a:pt x="115" y="25"/>
                    <a:pt x="115" y="25"/>
                    <a:pt x="115" y="25"/>
                  </a:cubicBezTo>
                  <a:cubicBezTo>
                    <a:pt x="115" y="25"/>
                    <a:pt x="133" y="46"/>
                    <a:pt x="135" y="48"/>
                  </a:cubicBezTo>
                  <a:cubicBezTo>
                    <a:pt x="136" y="47"/>
                    <a:pt x="142" y="43"/>
                    <a:pt x="143" y="41"/>
                  </a:cubicBezTo>
                  <a:cubicBezTo>
                    <a:pt x="141" y="39"/>
                    <a:pt x="109" y="2"/>
                    <a:pt x="108" y="0"/>
                  </a:cubicBezTo>
                  <a:cubicBezTo>
                    <a:pt x="105" y="1"/>
                    <a:pt x="74" y="25"/>
                    <a:pt x="72" y="27"/>
                  </a:cubicBezTo>
                  <a:cubicBezTo>
                    <a:pt x="74" y="28"/>
                    <a:pt x="80" y="35"/>
                    <a:pt x="81" y="37"/>
                  </a:cubicBezTo>
                  <a:cubicBezTo>
                    <a:pt x="83" y="35"/>
                    <a:pt x="101" y="22"/>
                    <a:pt x="101" y="22"/>
                  </a:cubicBezTo>
                  <a:cubicBezTo>
                    <a:pt x="101" y="56"/>
                    <a:pt x="101" y="56"/>
                    <a:pt x="101" y="56"/>
                  </a:cubicBezTo>
                  <a:cubicBezTo>
                    <a:pt x="99" y="55"/>
                    <a:pt x="99" y="55"/>
                    <a:pt x="99" y="55"/>
                  </a:cubicBezTo>
                  <a:cubicBezTo>
                    <a:pt x="95" y="52"/>
                    <a:pt x="90" y="50"/>
                    <a:pt x="86" y="49"/>
                  </a:cubicBezTo>
                  <a:cubicBezTo>
                    <a:pt x="26" y="37"/>
                    <a:pt x="26" y="37"/>
                    <a:pt x="26" y="37"/>
                  </a:cubicBezTo>
                  <a:cubicBezTo>
                    <a:pt x="26" y="37"/>
                    <a:pt x="43" y="24"/>
                    <a:pt x="45" y="22"/>
                  </a:cubicBezTo>
                  <a:cubicBezTo>
                    <a:pt x="43" y="20"/>
                    <a:pt x="37" y="13"/>
                    <a:pt x="36" y="12"/>
                  </a:cubicBezTo>
                  <a:cubicBezTo>
                    <a:pt x="34" y="13"/>
                    <a:pt x="3" y="37"/>
                    <a:pt x="0" y="39"/>
                  </a:cubicBezTo>
                  <a:cubicBezTo>
                    <a:pt x="2" y="41"/>
                    <a:pt x="35" y="78"/>
                    <a:pt x="36" y="80"/>
                  </a:cubicBezTo>
                  <a:cubicBezTo>
                    <a:pt x="38" y="79"/>
                    <a:pt x="43" y="75"/>
                    <a:pt x="45" y="74"/>
                  </a:cubicBezTo>
                  <a:cubicBezTo>
                    <a:pt x="43" y="72"/>
                    <a:pt x="24" y="50"/>
                    <a:pt x="24" y="50"/>
                  </a:cubicBezTo>
                  <a:cubicBezTo>
                    <a:pt x="60" y="57"/>
                    <a:pt x="60" y="57"/>
                    <a:pt x="60" y="57"/>
                  </a:cubicBezTo>
                  <a:cubicBezTo>
                    <a:pt x="59" y="59"/>
                    <a:pt x="59" y="59"/>
                    <a:pt x="59" y="59"/>
                  </a:cubicBezTo>
                  <a:cubicBezTo>
                    <a:pt x="57" y="62"/>
                    <a:pt x="56" y="66"/>
                    <a:pt x="56" y="71"/>
                  </a:cubicBezTo>
                  <a:cubicBezTo>
                    <a:pt x="56" y="71"/>
                    <a:pt x="56" y="76"/>
                    <a:pt x="56" y="77"/>
                  </a:cubicBezTo>
                  <a:cubicBezTo>
                    <a:pt x="56" y="133"/>
                    <a:pt x="56" y="133"/>
                    <a:pt x="56" y="133"/>
                  </a:cubicBezTo>
                  <a:cubicBezTo>
                    <a:pt x="56" y="133"/>
                    <a:pt x="39" y="113"/>
                    <a:pt x="37" y="111"/>
                  </a:cubicBezTo>
                  <a:cubicBezTo>
                    <a:pt x="35" y="112"/>
                    <a:pt x="30" y="116"/>
                    <a:pt x="28" y="117"/>
                  </a:cubicBezTo>
                  <a:cubicBezTo>
                    <a:pt x="30" y="119"/>
                    <a:pt x="63" y="157"/>
                    <a:pt x="64" y="159"/>
                  </a:cubicBezTo>
                  <a:cubicBezTo>
                    <a:pt x="66" y="157"/>
                    <a:pt x="100" y="132"/>
                    <a:pt x="100" y="132"/>
                  </a:cubicBezTo>
                  <a:cubicBezTo>
                    <a:pt x="98" y="130"/>
                    <a:pt x="92" y="123"/>
                    <a:pt x="91" y="122"/>
                  </a:cubicBezTo>
                  <a:cubicBezTo>
                    <a:pt x="89" y="123"/>
                    <a:pt x="70" y="137"/>
                    <a:pt x="70" y="137"/>
                  </a:cubicBezTo>
                  <a:cubicBezTo>
                    <a:pt x="70" y="99"/>
                    <a:pt x="70" y="99"/>
                    <a:pt x="70" y="99"/>
                  </a:cubicBezTo>
                  <a:cubicBezTo>
                    <a:pt x="73" y="100"/>
                    <a:pt x="73" y="100"/>
                    <a:pt x="73" y="100"/>
                  </a:cubicBezTo>
                  <a:cubicBezTo>
                    <a:pt x="77" y="103"/>
                    <a:pt x="81" y="105"/>
                    <a:pt x="86" y="106"/>
                  </a:cubicBezTo>
                  <a:cubicBezTo>
                    <a:pt x="86" y="106"/>
                    <a:pt x="92" y="106"/>
                    <a:pt x="93" y="106"/>
                  </a:cubicBezTo>
                  <a:cubicBezTo>
                    <a:pt x="150" y="118"/>
                    <a:pt x="150" y="118"/>
                    <a:pt x="150" y="118"/>
                  </a:cubicBezTo>
                  <a:cubicBezTo>
                    <a:pt x="150" y="118"/>
                    <a:pt x="133" y="131"/>
                    <a:pt x="130" y="132"/>
                  </a:cubicBezTo>
                  <a:cubicBezTo>
                    <a:pt x="132" y="134"/>
                    <a:pt x="138" y="141"/>
                    <a:pt x="139" y="143"/>
                  </a:cubicBezTo>
                  <a:cubicBezTo>
                    <a:pt x="142" y="141"/>
                    <a:pt x="173" y="117"/>
                    <a:pt x="175" y="116"/>
                  </a:cubicBezTo>
                  <a:close/>
                  <a:moveTo>
                    <a:pt x="96" y="89"/>
                  </a:moveTo>
                  <a:cubicBezTo>
                    <a:pt x="93" y="91"/>
                    <a:pt x="89" y="92"/>
                    <a:pt x="85" y="91"/>
                  </a:cubicBezTo>
                  <a:cubicBezTo>
                    <a:pt x="77" y="90"/>
                    <a:pt x="71" y="82"/>
                    <a:pt x="71" y="75"/>
                  </a:cubicBezTo>
                  <a:cubicBezTo>
                    <a:pt x="71" y="71"/>
                    <a:pt x="72" y="68"/>
                    <a:pt x="75" y="66"/>
                  </a:cubicBezTo>
                  <a:cubicBezTo>
                    <a:pt x="78" y="63"/>
                    <a:pt x="82" y="62"/>
                    <a:pt x="86" y="63"/>
                  </a:cubicBezTo>
                  <a:cubicBezTo>
                    <a:pt x="94" y="65"/>
                    <a:pt x="100" y="72"/>
                    <a:pt x="100" y="80"/>
                  </a:cubicBezTo>
                  <a:cubicBezTo>
                    <a:pt x="100" y="84"/>
                    <a:pt x="99" y="87"/>
                    <a:pt x="96" y="89"/>
                  </a:cubicBezTo>
                  <a:close/>
                </a:path>
              </a:pathLst>
            </a:custGeom>
            <a:solidFill>
              <a:srgbClr val="0B3C68"/>
            </a:solidFill>
            <a:ln w="9525">
              <a:noFill/>
              <a:round/>
            </a:ln>
          </p:spPr>
          <p:txBody>
            <a:bodyPr/>
            <a:lstStyle/>
            <a:p>
              <a:endParaRPr lang="zh-CN" altLang="en-US">
                <a:ea typeface="MS PGothic" panose="020B0600070205080204" pitchFamily="34" charset="-128"/>
              </a:endParaRPr>
            </a:p>
          </p:txBody>
        </p:sp>
        <p:sp>
          <p:nvSpPr>
            <p:cNvPr id="32" name="Freeform 81"/>
            <p:cNvSpPr>
              <a:spLocks noChangeAspect="1" noEditPoints="1"/>
            </p:cNvSpPr>
            <p:nvPr/>
          </p:nvSpPr>
          <p:spPr bwMode="auto">
            <a:xfrm>
              <a:off x="2996" y="1615"/>
              <a:ext cx="348" cy="319"/>
            </a:xfrm>
            <a:custGeom>
              <a:avLst/>
              <a:gdLst>
                <a:gd name="T0" fmla="*/ 1392 w 174"/>
                <a:gd name="T1" fmla="*/ 945 h 159"/>
                <a:gd name="T2" fmla="*/ 1104 w 174"/>
                <a:gd name="T3" fmla="*/ 604 h 159"/>
                <a:gd name="T4" fmla="*/ 1040 w 174"/>
                <a:gd name="T5" fmla="*/ 656 h 159"/>
                <a:gd name="T6" fmla="*/ 1208 w 174"/>
                <a:gd name="T7" fmla="*/ 857 h 159"/>
                <a:gd name="T8" fmla="*/ 888 w 174"/>
                <a:gd name="T9" fmla="*/ 784 h 159"/>
                <a:gd name="T10" fmla="*/ 896 w 174"/>
                <a:gd name="T11" fmla="*/ 776 h 159"/>
                <a:gd name="T12" fmla="*/ 920 w 174"/>
                <a:gd name="T13" fmla="*/ 680 h 159"/>
                <a:gd name="T14" fmla="*/ 920 w 174"/>
                <a:gd name="T15" fmla="*/ 209 h 159"/>
                <a:gd name="T16" fmla="*/ 1072 w 174"/>
                <a:gd name="T17" fmla="*/ 387 h 159"/>
                <a:gd name="T18" fmla="*/ 1144 w 174"/>
                <a:gd name="T19" fmla="*/ 339 h 159"/>
                <a:gd name="T20" fmla="*/ 856 w 174"/>
                <a:gd name="T21" fmla="*/ 0 h 159"/>
                <a:gd name="T22" fmla="*/ 576 w 174"/>
                <a:gd name="T23" fmla="*/ 217 h 159"/>
                <a:gd name="T24" fmla="*/ 640 w 174"/>
                <a:gd name="T25" fmla="*/ 297 h 159"/>
                <a:gd name="T26" fmla="*/ 808 w 174"/>
                <a:gd name="T27" fmla="*/ 177 h 159"/>
                <a:gd name="T28" fmla="*/ 808 w 174"/>
                <a:gd name="T29" fmla="*/ 459 h 159"/>
                <a:gd name="T30" fmla="*/ 784 w 174"/>
                <a:gd name="T31" fmla="*/ 443 h 159"/>
                <a:gd name="T32" fmla="*/ 680 w 174"/>
                <a:gd name="T33" fmla="*/ 395 h 159"/>
                <a:gd name="T34" fmla="*/ 200 w 174"/>
                <a:gd name="T35" fmla="*/ 297 h 159"/>
                <a:gd name="T36" fmla="*/ 352 w 174"/>
                <a:gd name="T37" fmla="*/ 185 h 159"/>
                <a:gd name="T38" fmla="*/ 280 w 174"/>
                <a:gd name="T39" fmla="*/ 96 h 159"/>
                <a:gd name="T40" fmla="*/ 0 w 174"/>
                <a:gd name="T41" fmla="*/ 313 h 159"/>
                <a:gd name="T42" fmla="*/ 288 w 174"/>
                <a:gd name="T43" fmla="*/ 656 h 159"/>
                <a:gd name="T44" fmla="*/ 352 w 174"/>
                <a:gd name="T45" fmla="*/ 596 h 159"/>
                <a:gd name="T46" fmla="*/ 184 w 174"/>
                <a:gd name="T47" fmla="*/ 403 h 159"/>
                <a:gd name="T48" fmla="*/ 480 w 174"/>
                <a:gd name="T49" fmla="*/ 459 h 159"/>
                <a:gd name="T50" fmla="*/ 472 w 174"/>
                <a:gd name="T51" fmla="*/ 475 h 159"/>
                <a:gd name="T52" fmla="*/ 440 w 174"/>
                <a:gd name="T53" fmla="*/ 572 h 159"/>
                <a:gd name="T54" fmla="*/ 448 w 174"/>
                <a:gd name="T55" fmla="*/ 620 h 159"/>
                <a:gd name="T56" fmla="*/ 448 w 174"/>
                <a:gd name="T57" fmla="*/ 1083 h 159"/>
                <a:gd name="T58" fmla="*/ 288 w 174"/>
                <a:gd name="T59" fmla="*/ 897 h 159"/>
                <a:gd name="T60" fmla="*/ 224 w 174"/>
                <a:gd name="T61" fmla="*/ 953 h 159"/>
                <a:gd name="T62" fmla="*/ 512 w 174"/>
                <a:gd name="T63" fmla="*/ 1284 h 159"/>
                <a:gd name="T64" fmla="*/ 792 w 174"/>
                <a:gd name="T65" fmla="*/ 1067 h 159"/>
                <a:gd name="T66" fmla="*/ 720 w 174"/>
                <a:gd name="T67" fmla="*/ 987 h 159"/>
                <a:gd name="T68" fmla="*/ 560 w 174"/>
                <a:gd name="T69" fmla="*/ 1107 h 159"/>
                <a:gd name="T70" fmla="*/ 560 w 174"/>
                <a:gd name="T71" fmla="*/ 801 h 159"/>
                <a:gd name="T72" fmla="*/ 576 w 174"/>
                <a:gd name="T73" fmla="*/ 817 h 159"/>
                <a:gd name="T74" fmla="*/ 680 w 174"/>
                <a:gd name="T75" fmla="*/ 857 h 159"/>
                <a:gd name="T76" fmla="*/ 736 w 174"/>
                <a:gd name="T77" fmla="*/ 865 h 159"/>
                <a:gd name="T78" fmla="*/ 1192 w 174"/>
                <a:gd name="T79" fmla="*/ 953 h 159"/>
                <a:gd name="T80" fmla="*/ 1040 w 174"/>
                <a:gd name="T81" fmla="*/ 1075 h 159"/>
                <a:gd name="T82" fmla="*/ 1112 w 174"/>
                <a:gd name="T83" fmla="*/ 1156 h 159"/>
                <a:gd name="T84" fmla="*/ 1392 w 174"/>
                <a:gd name="T85" fmla="*/ 945 h 159"/>
                <a:gd name="T86" fmla="*/ 768 w 174"/>
                <a:gd name="T87" fmla="*/ 720 h 159"/>
                <a:gd name="T88" fmla="*/ 680 w 174"/>
                <a:gd name="T89" fmla="*/ 744 h 159"/>
                <a:gd name="T90" fmla="*/ 560 w 174"/>
                <a:gd name="T91" fmla="*/ 604 h 159"/>
                <a:gd name="T92" fmla="*/ 600 w 174"/>
                <a:gd name="T93" fmla="*/ 532 h 159"/>
                <a:gd name="T94" fmla="*/ 680 w 174"/>
                <a:gd name="T95" fmla="*/ 516 h 159"/>
                <a:gd name="T96" fmla="*/ 800 w 174"/>
                <a:gd name="T97" fmla="*/ 648 h 159"/>
                <a:gd name="T98" fmla="*/ 768 w 174"/>
                <a:gd name="T99" fmla="*/ 720 h 1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4"/>
                <a:gd name="T151" fmla="*/ 0 h 159"/>
                <a:gd name="T152" fmla="*/ 174 w 174"/>
                <a:gd name="T153" fmla="*/ 159 h 1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4" h="159">
                  <a:moveTo>
                    <a:pt x="174" y="117"/>
                  </a:moveTo>
                  <a:cubicBezTo>
                    <a:pt x="172" y="114"/>
                    <a:pt x="140" y="77"/>
                    <a:pt x="138" y="75"/>
                  </a:cubicBezTo>
                  <a:cubicBezTo>
                    <a:pt x="137" y="76"/>
                    <a:pt x="132" y="80"/>
                    <a:pt x="130" y="81"/>
                  </a:cubicBezTo>
                  <a:cubicBezTo>
                    <a:pt x="132" y="83"/>
                    <a:pt x="151" y="106"/>
                    <a:pt x="151" y="106"/>
                  </a:cubicBezTo>
                  <a:cubicBezTo>
                    <a:pt x="111" y="97"/>
                    <a:pt x="111" y="97"/>
                    <a:pt x="111" y="97"/>
                  </a:cubicBezTo>
                  <a:cubicBezTo>
                    <a:pt x="112" y="96"/>
                    <a:pt x="112" y="96"/>
                    <a:pt x="112" y="96"/>
                  </a:cubicBezTo>
                  <a:cubicBezTo>
                    <a:pt x="114" y="92"/>
                    <a:pt x="115" y="88"/>
                    <a:pt x="115" y="84"/>
                  </a:cubicBezTo>
                  <a:cubicBezTo>
                    <a:pt x="115" y="26"/>
                    <a:pt x="115" y="26"/>
                    <a:pt x="115" y="26"/>
                  </a:cubicBezTo>
                  <a:cubicBezTo>
                    <a:pt x="115" y="26"/>
                    <a:pt x="133" y="46"/>
                    <a:pt x="134" y="48"/>
                  </a:cubicBezTo>
                  <a:cubicBezTo>
                    <a:pt x="136" y="47"/>
                    <a:pt x="141" y="43"/>
                    <a:pt x="143" y="42"/>
                  </a:cubicBezTo>
                  <a:cubicBezTo>
                    <a:pt x="141" y="40"/>
                    <a:pt x="109" y="2"/>
                    <a:pt x="107" y="0"/>
                  </a:cubicBezTo>
                  <a:cubicBezTo>
                    <a:pt x="105" y="2"/>
                    <a:pt x="74" y="25"/>
                    <a:pt x="72" y="27"/>
                  </a:cubicBezTo>
                  <a:cubicBezTo>
                    <a:pt x="73" y="29"/>
                    <a:pt x="79" y="36"/>
                    <a:pt x="80" y="37"/>
                  </a:cubicBezTo>
                  <a:cubicBezTo>
                    <a:pt x="82" y="36"/>
                    <a:pt x="101" y="22"/>
                    <a:pt x="101" y="22"/>
                  </a:cubicBezTo>
                  <a:cubicBezTo>
                    <a:pt x="101" y="57"/>
                    <a:pt x="101" y="57"/>
                    <a:pt x="101" y="57"/>
                  </a:cubicBezTo>
                  <a:cubicBezTo>
                    <a:pt x="98" y="55"/>
                    <a:pt x="98" y="55"/>
                    <a:pt x="98" y="55"/>
                  </a:cubicBezTo>
                  <a:cubicBezTo>
                    <a:pt x="94" y="52"/>
                    <a:pt x="90" y="50"/>
                    <a:pt x="85" y="49"/>
                  </a:cubicBezTo>
                  <a:cubicBezTo>
                    <a:pt x="25" y="37"/>
                    <a:pt x="25" y="37"/>
                    <a:pt x="25" y="37"/>
                  </a:cubicBezTo>
                  <a:cubicBezTo>
                    <a:pt x="25" y="37"/>
                    <a:pt x="42" y="24"/>
                    <a:pt x="44" y="23"/>
                  </a:cubicBezTo>
                  <a:cubicBezTo>
                    <a:pt x="43" y="21"/>
                    <a:pt x="37" y="14"/>
                    <a:pt x="35" y="12"/>
                  </a:cubicBezTo>
                  <a:cubicBezTo>
                    <a:pt x="33" y="14"/>
                    <a:pt x="2" y="37"/>
                    <a:pt x="0" y="39"/>
                  </a:cubicBezTo>
                  <a:cubicBezTo>
                    <a:pt x="2" y="41"/>
                    <a:pt x="34" y="79"/>
                    <a:pt x="36" y="81"/>
                  </a:cubicBezTo>
                  <a:cubicBezTo>
                    <a:pt x="37" y="79"/>
                    <a:pt x="42" y="76"/>
                    <a:pt x="44" y="74"/>
                  </a:cubicBezTo>
                  <a:cubicBezTo>
                    <a:pt x="42" y="72"/>
                    <a:pt x="23" y="50"/>
                    <a:pt x="23" y="50"/>
                  </a:cubicBezTo>
                  <a:cubicBezTo>
                    <a:pt x="60" y="57"/>
                    <a:pt x="60" y="57"/>
                    <a:pt x="60" y="57"/>
                  </a:cubicBezTo>
                  <a:cubicBezTo>
                    <a:pt x="59" y="59"/>
                    <a:pt x="59" y="59"/>
                    <a:pt x="59" y="59"/>
                  </a:cubicBezTo>
                  <a:cubicBezTo>
                    <a:pt x="56" y="63"/>
                    <a:pt x="55" y="67"/>
                    <a:pt x="55" y="71"/>
                  </a:cubicBezTo>
                  <a:cubicBezTo>
                    <a:pt x="55" y="71"/>
                    <a:pt x="56" y="77"/>
                    <a:pt x="56" y="77"/>
                  </a:cubicBezTo>
                  <a:cubicBezTo>
                    <a:pt x="56" y="134"/>
                    <a:pt x="56" y="134"/>
                    <a:pt x="56" y="134"/>
                  </a:cubicBezTo>
                  <a:cubicBezTo>
                    <a:pt x="56" y="134"/>
                    <a:pt x="38" y="113"/>
                    <a:pt x="36" y="111"/>
                  </a:cubicBezTo>
                  <a:cubicBezTo>
                    <a:pt x="35" y="112"/>
                    <a:pt x="30" y="116"/>
                    <a:pt x="28" y="118"/>
                  </a:cubicBezTo>
                  <a:cubicBezTo>
                    <a:pt x="30" y="120"/>
                    <a:pt x="62" y="157"/>
                    <a:pt x="64" y="159"/>
                  </a:cubicBezTo>
                  <a:cubicBezTo>
                    <a:pt x="66" y="158"/>
                    <a:pt x="99" y="133"/>
                    <a:pt x="99" y="132"/>
                  </a:cubicBezTo>
                  <a:cubicBezTo>
                    <a:pt x="98" y="131"/>
                    <a:pt x="92" y="124"/>
                    <a:pt x="90" y="122"/>
                  </a:cubicBezTo>
                  <a:cubicBezTo>
                    <a:pt x="88" y="124"/>
                    <a:pt x="70" y="137"/>
                    <a:pt x="70" y="137"/>
                  </a:cubicBezTo>
                  <a:cubicBezTo>
                    <a:pt x="70" y="99"/>
                    <a:pt x="70" y="99"/>
                    <a:pt x="70" y="99"/>
                  </a:cubicBezTo>
                  <a:cubicBezTo>
                    <a:pt x="72" y="101"/>
                    <a:pt x="72" y="101"/>
                    <a:pt x="72" y="101"/>
                  </a:cubicBezTo>
                  <a:cubicBezTo>
                    <a:pt x="76" y="103"/>
                    <a:pt x="81" y="105"/>
                    <a:pt x="85" y="106"/>
                  </a:cubicBezTo>
                  <a:cubicBezTo>
                    <a:pt x="85" y="106"/>
                    <a:pt x="92" y="107"/>
                    <a:pt x="92" y="107"/>
                  </a:cubicBezTo>
                  <a:cubicBezTo>
                    <a:pt x="149" y="118"/>
                    <a:pt x="149" y="118"/>
                    <a:pt x="149" y="118"/>
                  </a:cubicBezTo>
                  <a:cubicBezTo>
                    <a:pt x="149" y="118"/>
                    <a:pt x="132" y="131"/>
                    <a:pt x="130" y="133"/>
                  </a:cubicBezTo>
                  <a:cubicBezTo>
                    <a:pt x="132" y="135"/>
                    <a:pt x="138" y="142"/>
                    <a:pt x="139" y="143"/>
                  </a:cubicBezTo>
                  <a:cubicBezTo>
                    <a:pt x="141" y="142"/>
                    <a:pt x="173" y="118"/>
                    <a:pt x="174" y="117"/>
                  </a:cubicBezTo>
                  <a:close/>
                  <a:moveTo>
                    <a:pt x="96" y="89"/>
                  </a:moveTo>
                  <a:cubicBezTo>
                    <a:pt x="93" y="92"/>
                    <a:pt x="89" y="93"/>
                    <a:pt x="85" y="92"/>
                  </a:cubicBezTo>
                  <a:cubicBezTo>
                    <a:pt x="77" y="90"/>
                    <a:pt x="70" y="83"/>
                    <a:pt x="70" y="75"/>
                  </a:cubicBezTo>
                  <a:cubicBezTo>
                    <a:pt x="70" y="71"/>
                    <a:pt x="72" y="68"/>
                    <a:pt x="75" y="66"/>
                  </a:cubicBezTo>
                  <a:cubicBezTo>
                    <a:pt x="77" y="64"/>
                    <a:pt x="81" y="63"/>
                    <a:pt x="85" y="64"/>
                  </a:cubicBezTo>
                  <a:cubicBezTo>
                    <a:pt x="93" y="65"/>
                    <a:pt x="100" y="73"/>
                    <a:pt x="100" y="80"/>
                  </a:cubicBezTo>
                  <a:cubicBezTo>
                    <a:pt x="100" y="84"/>
                    <a:pt x="98" y="87"/>
                    <a:pt x="96" y="89"/>
                  </a:cubicBezTo>
                  <a:close/>
                </a:path>
              </a:pathLst>
            </a:custGeom>
            <a:solidFill>
              <a:srgbClr val="FFFFFF"/>
            </a:solidFill>
            <a:ln w="9525">
              <a:noFill/>
              <a:round/>
            </a:ln>
          </p:spPr>
          <p:txBody>
            <a:bodyPr/>
            <a:lstStyle/>
            <a:p>
              <a:endParaRPr lang="zh-CN" altLang="en-US">
                <a:ea typeface="MS PGothic" panose="020B0600070205080204" pitchFamily="34" charset="-128"/>
              </a:endParaRPr>
            </a:p>
          </p:txBody>
        </p:sp>
      </p:grpSp>
      <p:sp>
        <p:nvSpPr>
          <p:cNvPr id="33" name="Line 32"/>
          <p:cNvSpPr>
            <a:spLocks noChangeShapeType="1"/>
          </p:cNvSpPr>
          <p:nvPr/>
        </p:nvSpPr>
        <p:spPr bwMode="auto">
          <a:xfrm flipH="1" flipV="1">
            <a:off x="3517900" y="1268030"/>
            <a:ext cx="863600" cy="1588"/>
          </a:xfrm>
          <a:prstGeom prst="line">
            <a:avLst/>
          </a:prstGeom>
          <a:noFill/>
          <a:ln w="25400">
            <a:solidFill>
              <a:schemeClr val="tx1"/>
            </a:solidFill>
            <a:round/>
          </a:ln>
        </p:spPr>
        <p:txBody>
          <a:bodyPr/>
          <a:lstStyle/>
          <a:p>
            <a:endParaRPr lang="zh-CN" altLang="en-US"/>
          </a:p>
        </p:txBody>
      </p:sp>
      <p:grpSp>
        <p:nvGrpSpPr>
          <p:cNvPr id="13" name="Group 302"/>
          <p:cNvGrpSpPr/>
          <p:nvPr/>
        </p:nvGrpSpPr>
        <p:grpSpPr bwMode="auto">
          <a:xfrm>
            <a:off x="4178300" y="1629980"/>
            <a:ext cx="647700" cy="360363"/>
            <a:chOff x="2154" y="959"/>
            <a:chExt cx="698" cy="334"/>
          </a:xfrm>
        </p:grpSpPr>
        <p:pic>
          <p:nvPicPr>
            <p:cNvPr id="35" name="Picture 206" descr="R2600"/>
            <p:cNvPicPr>
              <a:picLocks noChangeAspect="1" noChangeArrowheads="1"/>
            </p:cNvPicPr>
            <p:nvPr/>
          </p:nvPicPr>
          <p:blipFill>
            <a:blip r:embed="rId1" cstate="print"/>
            <a:srcRect/>
            <a:stretch>
              <a:fillRect/>
            </a:stretch>
          </p:blipFill>
          <p:spPr bwMode="auto">
            <a:xfrm>
              <a:off x="2154" y="1135"/>
              <a:ext cx="698" cy="158"/>
            </a:xfrm>
            <a:prstGeom prst="rect">
              <a:avLst/>
            </a:prstGeom>
            <a:noFill/>
            <a:ln w="9525">
              <a:noFill/>
              <a:miter lim="800000"/>
              <a:headEnd/>
              <a:tailEnd/>
            </a:ln>
          </p:spPr>
        </p:pic>
        <p:pic>
          <p:nvPicPr>
            <p:cNvPr id="36" name="Picture 206" descr="R2600"/>
            <p:cNvPicPr>
              <a:picLocks noChangeAspect="1" noChangeArrowheads="1"/>
            </p:cNvPicPr>
            <p:nvPr/>
          </p:nvPicPr>
          <p:blipFill>
            <a:blip r:embed="rId1" cstate="print"/>
            <a:srcRect/>
            <a:stretch>
              <a:fillRect/>
            </a:stretch>
          </p:blipFill>
          <p:spPr bwMode="auto">
            <a:xfrm>
              <a:off x="2154" y="1071"/>
              <a:ext cx="698" cy="158"/>
            </a:xfrm>
            <a:prstGeom prst="rect">
              <a:avLst/>
            </a:prstGeom>
            <a:noFill/>
            <a:ln w="9525">
              <a:noFill/>
              <a:miter lim="800000"/>
              <a:headEnd/>
              <a:tailEnd/>
            </a:ln>
          </p:spPr>
        </p:pic>
        <p:pic>
          <p:nvPicPr>
            <p:cNvPr id="37" name="Picture 206" descr="R2600"/>
            <p:cNvPicPr>
              <a:picLocks noChangeAspect="1" noChangeArrowheads="1"/>
            </p:cNvPicPr>
            <p:nvPr/>
          </p:nvPicPr>
          <p:blipFill>
            <a:blip r:embed="rId1" cstate="print"/>
            <a:srcRect/>
            <a:stretch>
              <a:fillRect/>
            </a:stretch>
          </p:blipFill>
          <p:spPr bwMode="auto">
            <a:xfrm>
              <a:off x="2154" y="1026"/>
              <a:ext cx="698" cy="158"/>
            </a:xfrm>
            <a:prstGeom prst="rect">
              <a:avLst/>
            </a:prstGeom>
            <a:noFill/>
            <a:ln w="9525">
              <a:noFill/>
              <a:miter lim="800000"/>
              <a:headEnd/>
              <a:tailEnd/>
            </a:ln>
          </p:spPr>
        </p:pic>
        <p:pic>
          <p:nvPicPr>
            <p:cNvPr id="38" name="Picture 206" descr="R2600"/>
            <p:cNvPicPr>
              <a:picLocks noChangeAspect="1" noChangeArrowheads="1"/>
            </p:cNvPicPr>
            <p:nvPr/>
          </p:nvPicPr>
          <p:blipFill>
            <a:blip r:embed="rId1" cstate="print"/>
            <a:srcRect/>
            <a:stretch>
              <a:fillRect/>
            </a:stretch>
          </p:blipFill>
          <p:spPr bwMode="auto">
            <a:xfrm>
              <a:off x="2154" y="959"/>
              <a:ext cx="698" cy="158"/>
            </a:xfrm>
            <a:prstGeom prst="rect">
              <a:avLst/>
            </a:prstGeom>
            <a:noFill/>
            <a:ln w="9525">
              <a:noFill/>
              <a:miter lim="800000"/>
              <a:headEnd/>
              <a:tailEnd/>
            </a:ln>
          </p:spPr>
        </p:pic>
      </p:grpSp>
      <p:grpSp>
        <p:nvGrpSpPr>
          <p:cNvPr id="24" name="Group 98"/>
          <p:cNvGrpSpPr>
            <a:grpSpLocks noChangeAspect="1"/>
          </p:cNvGrpSpPr>
          <p:nvPr/>
        </p:nvGrpSpPr>
        <p:grpSpPr bwMode="auto">
          <a:xfrm>
            <a:off x="4365625" y="880680"/>
            <a:ext cx="374650" cy="604838"/>
            <a:chOff x="5506" y="5440"/>
            <a:chExt cx="312" cy="502"/>
          </a:xfrm>
        </p:grpSpPr>
        <p:sp>
          <p:nvSpPr>
            <p:cNvPr id="40" name="Freeform 99"/>
            <p:cNvSpPr>
              <a:spLocks noChangeAspect="1"/>
            </p:cNvSpPr>
            <p:nvPr/>
          </p:nvSpPr>
          <p:spPr bwMode="auto">
            <a:xfrm>
              <a:off x="5654" y="5464"/>
              <a:ext cx="164" cy="478"/>
            </a:xfrm>
            <a:custGeom>
              <a:avLst/>
              <a:gdLst>
                <a:gd name="T0" fmla="*/ 656 w 82"/>
                <a:gd name="T1" fmla="*/ 608 h 239"/>
                <a:gd name="T2" fmla="*/ 656 w 82"/>
                <a:gd name="T3" fmla="*/ 24 h 239"/>
                <a:gd name="T4" fmla="*/ 32 w 82"/>
                <a:gd name="T5" fmla="*/ 504 h 239"/>
                <a:gd name="T6" fmla="*/ 32 w 82"/>
                <a:gd name="T7" fmla="*/ 1816 h 239"/>
                <a:gd name="T8" fmla="*/ 0 w 82"/>
                <a:gd name="T9" fmla="*/ 1888 h 239"/>
                <a:gd name="T10" fmla="*/ 40 w 82"/>
                <a:gd name="T11" fmla="*/ 1880 h 239"/>
                <a:gd name="T12" fmla="*/ 96 w 82"/>
                <a:gd name="T13" fmla="*/ 1832 h 239"/>
                <a:gd name="T14" fmla="*/ 96 w 82"/>
                <a:gd name="T15" fmla="*/ 1808 h 239"/>
                <a:gd name="T16" fmla="*/ 120 w 82"/>
                <a:gd name="T17" fmla="*/ 1816 h 239"/>
                <a:gd name="T18" fmla="*/ 632 w 82"/>
                <a:gd name="T19" fmla="*/ 1408 h 239"/>
                <a:gd name="T20" fmla="*/ 656 w 82"/>
                <a:gd name="T21" fmla="*/ 1376 h 239"/>
                <a:gd name="T22" fmla="*/ 656 w 82"/>
                <a:gd name="T23" fmla="*/ 608 h 2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
                <a:gd name="T37" fmla="*/ 0 h 239"/>
                <a:gd name="T38" fmla="*/ 82 w 82"/>
                <a:gd name="T39" fmla="*/ 239 h 2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 h="239">
                  <a:moveTo>
                    <a:pt x="82" y="76"/>
                  </a:moveTo>
                  <a:cubicBezTo>
                    <a:pt x="82" y="37"/>
                    <a:pt x="82" y="4"/>
                    <a:pt x="82" y="3"/>
                  </a:cubicBezTo>
                  <a:cubicBezTo>
                    <a:pt x="80" y="0"/>
                    <a:pt x="4" y="63"/>
                    <a:pt x="4" y="63"/>
                  </a:cubicBezTo>
                  <a:cubicBezTo>
                    <a:pt x="4" y="227"/>
                    <a:pt x="4" y="227"/>
                    <a:pt x="4" y="227"/>
                  </a:cubicBezTo>
                  <a:cubicBezTo>
                    <a:pt x="0" y="236"/>
                    <a:pt x="0" y="236"/>
                    <a:pt x="0" y="236"/>
                  </a:cubicBezTo>
                  <a:cubicBezTo>
                    <a:pt x="0" y="236"/>
                    <a:pt x="0" y="239"/>
                    <a:pt x="5" y="235"/>
                  </a:cubicBezTo>
                  <a:cubicBezTo>
                    <a:pt x="7" y="234"/>
                    <a:pt x="9" y="232"/>
                    <a:pt x="12" y="229"/>
                  </a:cubicBezTo>
                  <a:cubicBezTo>
                    <a:pt x="12" y="227"/>
                    <a:pt x="12" y="227"/>
                    <a:pt x="12" y="226"/>
                  </a:cubicBezTo>
                  <a:cubicBezTo>
                    <a:pt x="12" y="226"/>
                    <a:pt x="13" y="226"/>
                    <a:pt x="15" y="227"/>
                  </a:cubicBezTo>
                  <a:cubicBezTo>
                    <a:pt x="36" y="209"/>
                    <a:pt x="78" y="178"/>
                    <a:pt x="79" y="176"/>
                  </a:cubicBezTo>
                  <a:cubicBezTo>
                    <a:pt x="82" y="174"/>
                    <a:pt x="82" y="173"/>
                    <a:pt x="82" y="172"/>
                  </a:cubicBezTo>
                  <a:cubicBezTo>
                    <a:pt x="82" y="172"/>
                    <a:pt x="82" y="124"/>
                    <a:pt x="82" y="76"/>
                  </a:cubicBezTo>
                  <a:close/>
                </a:path>
              </a:pathLst>
            </a:custGeom>
            <a:solidFill>
              <a:srgbClr val="0B3C68"/>
            </a:solidFill>
            <a:ln w="9525">
              <a:noFill/>
              <a:round/>
            </a:ln>
          </p:spPr>
          <p:txBody>
            <a:bodyPr/>
            <a:lstStyle/>
            <a:p>
              <a:endParaRPr lang="zh-CN" altLang="en-US">
                <a:ea typeface="MS PGothic" panose="020B0600070205080204" pitchFamily="34" charset="-128"/>
              </a:endParaRPr>
            </a:p>
          </p:txBody>
        </p:sp>
        <p:sp>
          <p:nvSpPr>
            <p:cNvPr id="41" name="Freeform 100"/>
            <p:cNvSpPr>
              <a:spLocks noChangeAspect="1"/>
            </p:cNvSpPr>
            <p:nvPr/>
          </p:nvSpPr>
          <p:spPr bwMode="auto">
            <a:xfrm>
              <a:off x="5506" y="5440"/>
              <a:ext cx="310" cy="148"/>
            </a:xfrm>
            <a:custGeom>
              <a:avLst/>
              <a:gdLst>
                <a:gd name="T0" fmla="*/ 1240 w 155"/>
                <a:gd name="T1" fmla="*/ 112 h 74"/>
                <a:gd name="T2" fmla="*/ 616 w 155"/>
                <a:gd name="T3" fmla="*/ 592 h 74"/>
                <a:gd name="T4" fmla="*/ 32 w 155"/>
                <a:gd name="T5" fmla="*/ 472 h 74"/>
                <a:gd name="T6" fmla="*/ 0 w 155"/>
                <a:gd name="T7" fmla="*/ 488 h 74"/>
                <a:gd name="T8" fmla="*/ 16 w 155"/>
                <a:gd name="T9" fmla="*/ 456 h 74"/>
                <a:gd name="T10" fmla="*/ 64 w 155"/>
                <a:gd name="T11" fmla="*/ 416 h 74"/>
                <a:gd name="T12" fmla="*/ 88 w 155"/>
                <a:gd name="T13" fmla="*/ 424 h 74"/>
                <a:gd name="T14" fmla="*/ 88 w 155"/>
                <a:gd name="T15" fmla="*/ 400 h 74"/>
                <a:gd name="T16" fmla="*/ 608 w 155"/>
                <a:gd name="T17" fmla="*/ 8 h 74"/>
                <a:gd name="T18" fmla="*/ 632 w 155"/>
                <a:gd name="T19" fmla="*/ 0 h 74"/>
                <a:gd name="T20" fmla="*/ 1208 w 155"/>
                <a:gd name="T21" fmla="*/ 88 h 74"/>
                <a:gd name="T22" fmla="*/ 1240 w 155"/>
                <a:gd name="T23" fmla="*/ 112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5"/>
                <a:gd name="T37" fmla="*/ 0 h 74"/>
                <a:gd name="T38" fmla="*/ 155 w 155"/>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5" h="74">
                  <a:moveTo>
                    <a:pt x="155" y="14"/>
                  </a:moveTo>
                  <a:cubicBezTo>
                    <a:pt x="77" y="74"/>
                    <a:pt x="77" y="74"/>
                    <a:pt x="77" y="74"/>
                  </a:cubicBezTo>
                  <a:cubicBezTo>
                    <a:pt x="13" y="65"/>
                    <a:pt x="9" y="59"/>
                    <a:pt x="4" y="59"/>
                  </a:cubicBezTo>
                  <a:cubicBezTo>
                    <a:pt x="1" y="58"/>
                    <a:pt x="0" y="61"/>
                    <a:pt x="0" y="61"/>
                  </a:cubicBezTo>
                  <a:cubicBezTo>
                    <a:pt x="0" y="61"/>
                    <a:pt x="0" y="58"/>
                    <a:pt x="2" y="57"/>
                  </a:cubicBezTo>
                  <a:cubicBezTo>
                    <a:pt x="2" y="57"/>
                    <a:pt x="5" y="55"/>
                    <a:pt x="8" y="52"/>
                  </a:cubicBezTo>
                  <a:cubicBezTo>
                    <a:pt x="10" y="53"/>
                    <a:pt x="10" y="53"/>
                    <a:pt x="11" y="53"/>
                  </a:cubicBezTo>
                  <a:cubicBezTo>
                    <a:pt x="11" y="52"/>
                    <a:pt x="11" y="51"/>
                    <a:pt x="11" y="50"/>
                  </a:cubicBezTo>
                  <a:cubicBezTo>
                    <a:pt x="40" y="27"/>
                    <a:pt x="73" y="2"/>
                    <a:pt x="76" y="1"/>
                  </a:cubicBezTo>
                  <a:cubicBezTo>
                    <a:pt x="77" y="0"/>
                    <a:pt x="79" y="0"/>
                    <a:pt x="79" y="0"/>
                  </a:cubicBezTo>
                  <a:cubicBezTo>
                    <a:pt x="79" y="0"/>
                    <a:pt x="150" y="11"/>
                    <a:pt x="151" y="11"/>
                  </a:cubicBezTo>
                  <a:cubicBezTo>
                    <a:pt x="154" y="12"/>
                    <a:pt x="155" y="14"/>
                    <a:pt x="155" y="14"/>
                  </a:cubicBezTo>
                  <a:close/>
                </a:path>
              </a:pathLst>
            </a:custGeom>
            <a:solidFill>
              <a:srgbClr val="456488"/>
            </a:solidFill>
            <a:ln w="9525">
              <a:noFill/>
              <a:round/>
            </a:ln>
          </p:spPr>
          <p:txBody>
            <a:bodyPr/>
            <a:lstStyle/>
            <a:p>
              <a:endParaRPr lang="zh-CN" altLang="en-US">
                <a:ea typeface="MS PGothic" panose="020B0600070205080204" pitchFamily="34" charset="-128"/>
              </a:endParaRPr>
            </a:p>
          </p:txBody>
        </p:sp>
        <p:sp>
          <p:nvSpPr>
            <p:cNvPr id="42" name="Freeform 101"/>
            <p:cNvSpPr>
              <a:spLocks noChangeAspect="1"/>
            </p:cNvSpPr>
            <p:nvPr/>
          </p:nvSpPr>
          <p:spPr bwMode="auto">
            <a:xfrm>
              <a:off x="5658" y="5466"/>
              <a:ext cx="160" cy="124"/>
            </a:xfrm>
            <a:custGeom>
              <a:avLst/>
              <a:gdLst>
                <a:gd name="T0" fmla="*/ 640 w 80"/>
                <a:gd name="T1" fmla="*/ 16 h 62"/>
                <a:gd name="T2" fmla="*/ 632 w 80"/>
                <a:gd name="T3" fmla="*/ 0 h 62"/>
                <a:gd name="T4" fmla="*/ 0 w 80"/>
                <a:gd name="T5" fmla="*/ 488 h 62"/>
                <a:gd name="T6" fmla="*/ 8 w 80"/>
                <a:gd name="T7" fmla="*/ 496 h 62"/>
                <a:gd name="T8" fmla="*/ 640 w 80"/>
                <a:gd name="T9" fmla="*/ 16 h 62"/>
                <a:gd name="T10" fmla="*/ 0 60000 65536"/>
                <a:gd name="T11" fmla="*/ 0 60000 65536"/>
                <a:gd name="T12" fmla="*/ 0 60000 65536"/>
                <a:gd name="T13" fmla="*/ 0 60000 65536"/>
                <a:gd name="T14" fmla="*/ 0 60000 65536"/>
                <a:gd name="T15" fmla="*/ 0 w 80"/>
                <a:gd name="T16" fmla="*/ 0 h 62"/>
                <a:gd name="T17" fmla="*/ 80 w 80"/>
                <a:gd name="T18" fmla="*/ 62 h 62"/>
              </a:gdLst>
              <a:ahLst/>
              <a:cxnLst>
                <a:cxn ang="T10">
                  <a:pos x="T0" y="T1"/>
                </a:cxn>
                <a:cxn ang="T11">
                  <a:pos x="T2" y="T3"/>
                </a:cxn>
                <a:cxn ang="T12">
                  <a:pos x="T4" y="T5"/>
                </a:cxn>
                <a:cxn ang="T13">
                  <a:pos x="T6" y="T7"/>
                </a:cxn>
                <a:cxn ang="T14">
                  <a:pos x="T8" y="T9"/>
                </a:cxn>
              </a:cxnLst>
              <a:rect l="T15" t="T16" r="T17" b="T18"/>
              <a:pathLst>
                <a:path w="80" h="62">
                  <a:moveTo>
                    <a:pt x="80" y="2"/>
                  </a:moveTo>
                  <a:cubicBezTo>
                    <a:pt x="80" y="2"/>
                    <a:pt x="80" y="1"/>
                    <a:pt x="79" y="0"/>
                  </a:cubicBezTo>
                  <a:cubicBezTo>
                    <a:pt x="76" y="2"/>
                    <a:pt x="0" y="61"/>
                    <a:pt x="0" y="61"/>
                  </a:cubicBezTo>
                  <a:cubicBezTo>
                    <a:pt x="1" y="62"/>
                    <a:pt x="1" y="62"/>
                    <a:pt x="1" y="62"/>
                  </a:cubicBezTo>
                  <a:lnTo>
                    <a:pt x="80" y="2"/>
                  </a:lnTo>
                  <a:close/>
                </a:path>
              </a:pathLst>
            </a:custGeom>
            <a:solidFill>
              <a:srgbClr val="8BA6BD"/>
            </a:solidFill>
            <a:ln w="9525">
              <a:noFill/>
              <a:round/>
            </a:ln>
          </p:spPr>
          <p:txBody>
            <a:bodyPr/>
            <a:lstStyle/>
            <a:p>
              <a:endParaRPr lang="zh-CN" altLang="en-US">
                <a:ea typeface="MS PGothic" panose="020B0600070205080204" pitchFamily="34" charset="-128"/>
              </a:endParaRPr>
            </a:p>
          </p:txBody>
        </p:sp>
        <p:sp>
          <p:nvSpPr>
            <p:cNvPr id="43" name="Freeform 102"/>
            <p:cNvSpPr>
              <a:spLocks noChangeAspect="1"/>
            </p:cNvSpPr>
            <p:nvPr/>
          </p:nvSpPr>
          <p:spPr bwMode="auto">
            <a:xfrm>
              <a:off x="5506" y="5556"/>
              <a:ext cx="158" cy="384"/>
            </a:xfrm>
            <a:custGeom>
              <a:avLst/>
              <a:gdLst>
                <a:gd name="T0" fmla="*/ 632 w 79"/>
                <a:gd name="T1" fmla="*/ 152 h 192"/>
                <a:gd name="T2" fmla="*/ 608 w 79"/>
                <a:gd name="T3" fmla="*/ 112 h 192"/>
                <a:gd name="T4" fmla="*/ 32 w 79"/>
                <a:gd name="T5" fmla="*/ 8 h 192"/>
                <a:gd name="T6" fmla="*/ 0 w 79"/>
                <a:gd name="T7" fmla="*/ 24 h 192"/>
                <a:gd name="T8" fmla="*/ 0 w 79"/>
                <a:gd name="T9" fmla="*/ 136 h 192"/>
                <a:gd name="T10" fmla="*/ 24 w 79"/>
                <a:gd name="T11" fmla="*/ 136 h 192"/>
                <a:gd name="T12" fmla="*/ 0 w 79"/>
                <a:gd name="T13" fmla="*/ 152 h 192"/>
                <a:gd name="T14" fmla="*/ 0 w 79"/>
                <a:gd name="T15" fmla="*/ 208 h 192"/>
                <a:gd name="T16" fmla="*/ 0 w 79"/>
                <a:gd name="T17" fmla="*/ 1368 h 192"/>
                <a:gd name="T18" fmla="*/ 32 w 79"/>
                <a:gd name="T19" fmla="*/ 1416 h 192"/>
                <a:gd name="T20" fmla="*/ 584 w 79"/>
                <a:gd name="T21" fmla="*/ 1528 h 192"/>
                <a:gd name="T22" fmla="*/ 624 w 79"/>
                <a:gd name="T23" fmla="*/ 1496 h 192"/>
                <a:gd name="T24" fmla="*/ 632 w 79"/>
                <a:gd name="T25" fmla="*/ 152 h 1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192"/>
                <a:gd name="T41" fmla="*/ 79 w 79"/>
                <a:gd name="T42" fmla="*/ 192 h 1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192">
                  <a:moveTo>
                    <a:pt x="79" y="19"/>
                  </a:moveTo>
                  <a:cubicBezTo>
                    <a:pt x="79" y="16"/>
                    <a:pt x="77" y="14"/>
                    <a:pt x="76" y="14"/>
                  </a:cubicBezTo>
                  <a:cubicBezTo>
                    <a:pt x="35" y="7"/>
                    <a:pt x="9" y="1"/>
                    <a:pt x="4" y="1"/>
                  </a:cubicBezTo>
                  <a:cubicBezTo>
                    <a:pt x="0" y="0"/>
                    <a:pt x="0" y="3"/>
                    <a:pt x="0" y="3"/>
                  </a:cubicBezTo>
                  <a:cubicBezTo>
                    <a:pt x="0" y="3"/>
                    <a:pt x="0" y="9"/>
                    <a:pt x="0" y="17"/>
                  </a:cubicBezTo>
                  <a:cubicBezTo>
                    <a:pt x="1" y="17"/>
                    <a:pt x="2" y="17"/>
                    <a:pt x="3" y="17"/>
                  </a:cubicBezTo>
                  <a:cubicBezTo>
                    <a:pt x="3" y="18"/>
                    <a:pt x="0" y="19"/>
                    <a:pt x="0" y="19"/>
                  </a:cubicBezTo>
                  <a:cubicBezTo>
                    <a:pt x="0" y="22"/>
                    <a:pt x="0" y="24"/>
                    <a:pt x="0" y="26"/>
                  </a:cubicBezTo>
                  <a:cubicBezTo>
                    <a:pt x="0" y="26"/>
                    <a:pt x="0" y="170"/>
                    <a:pt x="0" y="171"/>
                  </a:cubicBezTo>
                  <a:cubicBezTo>
                    <a:pt x="0" y="176"/>
                    <a:pt x="1" y="177"/>
                    <a:pt x="4" y="177"/>
                  </a:cubicBezTo>
                  <a:cubicBezTo>
                    <a:pt x="6" y="178"/>
                    <a:pt x="54" y="188"/>
                    <a:pt x="73" y="191"/>
                  </a:cubicBezTo>
                  <a:cubicBezTo>
                    <a:pt x="77" y="192"/>
                    <a:pt x="78" y="187"/>
                    <a:pt x="78" y="187"/>
                  </a:cubicBezTo>
                  <a:cubicBezTo>
                    <a:pt x="78" y="187"/>
                    <a:pt x="79" y="19"/>
                    <a:pt x="79" y="19"/>
                  </a:cubicBezTo>
                  <a:close/>
                </a:path>
              </a:pathLst>
            </a:custGeom>
            <a:solidFill>
              <a:srgbClr val="D3DBE4"/>
            </a:solidFill>
            <a:ln w="9525">
              <a:noFill/>
              <a:round/>
            </a:ln>
          </p:spPr>
          <p:txBody>
            <a:bodyPr/>
            <a:lstStyle/>
            <a:p>
              <a:endParaRPr lang="zh-CN" altLang="en-US">
                <a:ea typeface="MS PGothic" panose="020B0600070205080204" pitchFamily="34" charset="-128"/>
              </a:endParaRPr>
            </a:p>
          </p:txBody>
        </p:sp>
        <p:sp>
          <p:nvSpPr>
            <p:cNvPr id="44" name="Freeform 103"/>
            <p:cNvSpPr>
              <a:spLocks noChangeAspect="1"/>
            </p:cNvSpPr>
            <p:nvPr/>
          </p:nvSpPr>
          <p:spPr bwMode="auto">
            <a:xfrm>
              <a:off x="5558" y="5796"/>
              <a:ext cx="122" cy="28"/>
            </a:xfrm>
            <a:custGeom>
              <a:avLst/>
              <a:gdLst>
                <a:gd name="T0" fmla="*/ 0 w 122"/>
                <a:gd name="T1" fmla="*/ 0 h 28"/>
                <a:gd name="T2" fmla="*/ 104 w 122"/>
                <a:gd name="T3" fmla="*/ 22 h 28"/>
                <a:gd name="T4" fmla="*/ 122 w 122"/>
                <a:gd name="T5" fmla="*/ 12 h 28"/>
                <a:gd name="T6" fmla="*/ 122 w 122"/>
                <a:gd name="T7" fmla="*/ 18 h 28"/>
                <a:gd name="T8" fmla="*/ 104 w 122"/>
                <a:gd name="T9" fmla="*/ 28 h 28"/>
                <a:gd name="T10" fmla="*/ 0 w 122"/>
                <a:gd name="T11" fmla="*/ 6 h 28"/>
                <a:gd name="T12" fmla="*/ 0 w 122"/>
                <a:gd name="T13" fmla="*/ 0 h 28"/>
                <a:gd name="T14" fmla="*/ 0 60000 65536"/>
                <a:gd name="T15" fmla="*/ 0 60000 65536"/>
                <a:gd name="T16" fmla="*/ 0 60000 65536"/>
                <a:gd name="T17" fmla="*/ 0 60000 65536"/>
                <a:gd name="T18" fmla="*/ 0 60000 65536"/>
                <a:gd name="T19" fmla="*/ 0 60000 65536"/>
                <a:gd name="T20" fmla="*/ 0 60000 65536"/>
                <a:gd name="T21" fmla="*/ 0 w 122"/>
                <a:gd name="T22" fmla="*/ 0 h 28"/>
                <a:gd name="T23" fmla="*/ 122 w 122"/>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28">
                  <a:moveTo>
                    <a:pt x="0" y="0"/>
                  </a:moveTo>
                  <a:lnTo>
                    <a:pt x="104" y="22"/>
                  </a:lnTo>
                  <a:lnTo>
                    <a:pt x="122" y="12"/>
                  </a:lnTo>
                  <a:lnTo>
                    <a:pt x="122" y="18"/>
                  </a:lnTo>
                  <a:lnTo>
                    <a:pt x="104" y="28"/>
                  </a:lnTo>
                  <a:lnTo>
                    <a:pt x="0" y="6"/>
                  </a:lnTo>
                  <a:lnTo>
                    <a:pt x="0" y="0"/>
                  </a:lnTo>
                  <a:close/>
                </a:path>
              </a:pathLst>
            </a:custGeom>
            <a:solidFill>
              <a:srgbClr val="0B3C68"/>
            </a:solidFill>
            <a:ln w="9525">
              <a:noFill/>
              <a:round/>
            </a:ln>
          </p:spPr>
          <p:txBody>
            <a:bodyPr/>
            <a:lstStyle/>
            <a:p>
              <a:endParaRPr lang="zh-CN" altLang="en-US">
                <a:ea typeface="MS PGothic" panose="020B0600070205080204" pitchFamily="34" charset="-128"/>
              </a:endParaRPr>
            </a:p>
          </p:txBody>
        </p:sp>
        <p:sp>
          <p:nvSpPr>
            <p:cNvPr id="45" name="Freeform 104"/>
            <p:cNvSpPr>
              <a:spLocks noChangeAspect="1"/>
            </p:cNvSpPr>
            <p:nvPr/>
          </p:nvSpPr>
          <p:spPr bwMode="auto">
            <a:xfrm>
              <a:off x="5558" y="5796"/>
              <a:ext cx="6" cy="6"/>
            </a:xfrm>
            <a:custGeom>
              <a:avLst/>
              <a:gdLst>
                <a:gd name="T0" fmla="*/ 0 w 6"/>
                <a:gd name="T1" fmla="*/ 6 h 6"/>
                <a:gd name="T2" fmla="*/ 6 w 6"/>
                <a:gd name="T3" fmla="*/ 2 h 6"/>
                <a:gd name="T4" fmla="*/ 0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2"/>
                  </a:lnTo>
                  <a:lnTo>
                    <a:pt x="0" y="0"/>
                  </a:lnTo>
                  <a:lnTo>
                    <a:pt x="0" y="6"/>
                  </a:lnTo>
                  <a:close/>
                </a:path>
              </a:pathLst>
            </a:custGeom>
            <a:solidFill>
              <a:srgbClr val="456488"/>
            </a:solidFill>
            <a:ln w="9525">
              <a:noFill/>
              <a:round/>
            </a:ln>
          </p:spPr>
          <p:txBody>
            <a:bodyPr/>
            <a:lstStyle/>
            <a:p>
              <a:endParaRPr lang="zh-CN" altLang="en-US">
                <a:ea typeface="MS PGothic" panose="020B0600070205080204" pitchFamily="34" charset="-128"/>
              </a:endParaRPr>
            </a:p>
          </p:txBody>
        </p:sp>
        <p:sp>
          <p:nvSpPr>
            <p:cNvPr id="46" name="Freeform 105"/>
            <p:cNvSpPr>
              <a:spLocks noChangeAspect="1"/>
            </p:cNvSpPr>
            <p:nvPr/>
          </p:nvSpPr>
          <p:spPr bwMode="auto">
            <a:xfrm>
              <a:off x="5558" y="5810"/>
              <a:ext cx="122" cy="28"/>
            </a:xfrm>
            <a:custGeom>
              <a:avLst/>
              <a:gdLst>
                <a:gd name="T0" fmla="*/ 0 w 122"/>
                <a:gd name="T1" fmla="*/ 0 h 28"/>
                <a:gd name="T2" fmla="*/ 104 w 122"/>
                <a:gd name="T3" fmla="*/ 22 h 28"/>
                <a:gd name="T4" fmla="*/ 122 w 122"/>
                <a:gd name="T5" fmla="*/ 10 h 28"/>
                <a:gd name="T6" fmla="*/ 122 w 122"/>
                <a:gd name="T7" fmla="*/ 16 h 28"/>
                <a:gd name="T8" fmla="*/ 104 w 122"/>
                <a:gd name="T9" fmla="*/ 28 h 28"/>
                <a:gd name="T10" fmla="*/ 0 w 122"/>
                <a:gd name="T11" fmla="*/ 6 h 28"/>
                <a:gd name="T12" fmla="*/ 0 w 122"/>
                <a:gd name="T13" fmla="*/ 0 h 28"/>
                <a:gd name="T14" fmla="*/ 0 60000 65536"/>
                <a:gd name="T15" fmla="*/ 0 60000 65536"/>
                <a:gd name="T16" fmla="*/ 0 60000 65536"/>
                <a:gd name="T17" fmla="*/ 0 60000 65536"/>
                <a:gd name="T18" fmla="*/ 0 60000 65536"/>
                <a:gd name="T19" fmla="*/ 0 60000 65536"/>
                <a:gd name="T20" fmla="*/ 0 60000 65536"/>
                <a:gd name="T21" fmla="*/ 0 w 122"/>
                <a:gd name="T22" fmla="*/ 0 h 28"/>
                <a:gd name="T23" fmla="*/ 122 w 122"/>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28">
                  <a:moveTo>
                    <a:pt x="0" y="0"/>
                  </a:moveTo>
                  <a:lnTo>
                    <a:pt x="104" y="22"/>
                  </a:lnTo>
                  <a:lnTo>
                    <a:pt x="122" y="10"/>
                  </a:lnTo>
                  <a:lnTo>
                    <a:pt x="122" y="16"/>
                  </a:lnTo>
                  <a:lnTo>
                    <a:pt x="104" y="28"/>
                  </a:lnTo>
                  <a:lnTo>
                    <a:pt x="0" y="6"/>
                  </a:lnTo>
                  <a:lnTo>
                    <a:pt x="0" y="0"/>
                  </a:lnTo>
                  <a:close/>
                </a:path>
              </a:pathLst>
            </a:custGeom>
            <a:solidFill>
              <a:srgbClr val="0B3C68"/>
            </a:solidFill>
            <a:ln w="9525">
              <a:noFill/>
              <a:round/>
            </a:ln>
          </p:spPr>
          <p:txBody>
            <a:bodyPr/>
            <a:lstStyle/>
            <a:p>
              <a:endParaRPr lang="zh-CN" altLang="en-US">
                <a:ea typeface="MS PGothic" panose="020B0600070205080204" pitchFamily="34" charset="-128"/>
              </a:endParaRPr>
            </a:p>
          </p:txBody>
        </p:sp>
        <p:sp>
          <p:nvSpPr>
            <p:cNvPr id="47" name="Freeform 106"/>
            <p:cNvSpPr>
              <a:spLocks noChangeAspect="1"/>
            </p:cNvSpPr>
            <p:nvPr/>
          </p:nvSpPr>
          <p:spPr bwMode="auto">
            <a:xfrm>
              <a:off x="5558" y="5810"/>
              <a:ext cx="6" cy="6"/>
            </a:xfrm>
            <a:custGeom>
              <a:avLst/>
              <a:gdLst>
                <a:gd name="T0" fmla="*/ 0 w 6"/>
                <a:gd name="T1" fmla="*/ 6 h 6"/>
                <a:gd name="T2" fmla="*/ 6 w 6"/>
                <a:gd name="T3" fmla="*/ 0 h 6"/>
                <a:gd name="T4" fmla="*/ 0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0"/>
                  </a:lnTo>
                  <a:lnTo>
                    <a:pt x="0" y="0"/>
                  </a:lnTo>
                  <a:lnTo>
                    <a:pt x="0" y="6"/>
                  </a:lnTo>
                  <a:close/>
                </a:path>
              </a:pathLst>
            </a:custGeom>
            <a:solidFill>
              <a:srgbClr val="456488"/>
            </a:solidFill>
            <a:ln w="9525">
              <a:noFill/>
              <a:round/>
            </a:ln>
          </p:spPr>
          <p:txBody>
            <a:bodyPr/>
            <a:lstStyle/>
            <a:p>
              <a:endParaRPr lang="zh-CN" altLang="en-US">
                <a:ea typeface="MS PGothic" panose="020B0600070205080204" pitchFamily="34" charset="-128"/>
              </a:endParaRPr>
            </a:p>
          </p:txBody>
        </p:sp>
        <p:sp>
          <p:nvSpPr>
            <p:cNvPr id="48" name="Freeform 107"/>
            <p:cNvSpPr>
              <a:spLocks noChangeAspect="1"/>
            </p:cNvSpPr>
            <p:nvPr/>
          </p:nvSpPr>
          <p:spPr bwMode="auto">
            <a:xfrm>
              <a:off x="5558" y="5822"/>
              <a:ext cx="122" cy="28"/>
            </a:xfrm>
            <a:custGeom>
              <a:avLst/>
              <a:gdLst>
                <a:gd name="T0" fmla="*/ 0 w 122"/>
                <a:gd name="T1" fmla="*/ 0 h 28"/>
                <a:gd name="T2" fmla="*/ 104 w 122"/>
                <a:gd name="T3" fmla="*/ 24 h 28"/>
                <a:gd name="T4" fmla="*/ 122 w 122"/>
                <a:gd name="T5" fmla="*/ 12 h 28"/>
                <a:gd name="T6" fmla="*/ 122 w 122"/>
                <a:gd name="T7" fmla="*/ 18 h 28"/>
                <a:gd name="T8" fmla="*/ 104 w 122"/>
                <a:gd name="T9" fmla="*/ 28 h 28"/>
                <a:gd name="T10" fmla="*/ 0 w 122"/>
                <a:gd name="T11" fmla="*/ 6 h 28"/>
                <a:gd name="T12" fmla="*/ 0 w 122"/>
                <a:gd name="T13" fmla="*/ 0 h 28"/>
                <a:gd name="T14" fmla="*/ 0 60000 65536"/>
                <a:gd name="T15" fmla="*/ 0 60000 65536"/>
                <a:gd name="T16" fmla="*/ 0 60000 65536"/>
                <a:gd name="T17" fmla="*/ 0 60000 65536"/>
                <a:gd name="T18" fmla="*/ 0 60000 65536"/>
                <a:gd name="T19" fmla="*/ 0 60000 65536"/>
                <a:gd name="T20" fmla="*/ 0 60000 65536"/>
                <a:gd name="T21" fmla="*/ 0 w 122"/>
                <a:gd name="T22" fmla="*/ 0 h 28"/>
                <a:gd name="T23" fmla="*/ 122 w 122"/>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28">
                  <a:moveTo>
                    <a:pt x="0" y="0"/>
                  </a:moveTo>
                  <a:lnTo>
                    <a:pt x="104" y="24"/>
                  </a:lnTo>
                  <a:lnTo>
                    <a:pt x="122" y="12"/>
                  </a:lnTo>
                  <a:lnTo>
                    <a:pt x="122" y="18"/>
                  </a:lnTo>
                  <a:lnTo>
                    <a:pt x="104" y="28"/>
                  </a:lnTo>
                  <a:lnTo>
                    <a:pt x="0" y="6"/>
                  </a:lnTo>
                  <a:lnTo>
                    <a:pt x="0" y="0"/>
                  </a:lnTo>
                  <a:close/>
                </a:path>
              </a:pathLst>
            </a:custGeom>
            <a:solidFill>
              <a:srgbClr val="0B3C68"/>
            </a:solidFill>
            <a:ln w="9525">
              <a:noFill/>
              <a:round/>
            </a:ln>
          </p:spPr>
          <p:txBody>
            <a:bodyPr/>
            <a:lstStyle/>
            <a:p>
              <a:endParaRPr lang="zh-CN" altLang="en-US">
                <a:ea typeface="MS PGothic" panose="020B0600070205080204" pitchFamily="34" charset="-128"/>
              </a:endParaRPr>
            </a:p>
          </p:txBody>
        </p:sp>
        <p:sp>
          <p:nvSpPr>
            <p:cNvPr id="49" name="Freeform 108"/>
            <p:cNvSpPr>
              <a:spLocks noChangeAspect="1"/>
            </p:cNvSpPr>
            <p:nvPr/>
          </p:nvSpPr>
          <p:spPr bwMode="auto">
            <a:xfrm>
              <a:off x="5558" y="5822"/>
              <a:ext cx="6" cy="6"/>
            </a:xfrm>
            <a:custGeom>
              <a:avLst/>
              <a:gdLst>
                <a:gd name="T0" fmla="*/ 0 w 6"/>
                <a:gd name="T1" fmla="*/ 6 h 6"/>
                <a:gd name="T2" fmla="*/ 6 w 6"/>
                <a:gd name="T3" fmla="*/ 2 h 6"/>
                <a:gd name="T4" fmla="*/ 0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2"/>
                  </a:lnTo>
                  <a:lnTo>
                    <a:pt x="0" y="0"/>
                  </a:lnTo>
                  <a:lnTo>
                    <a:pt x="0" y="6"/>
                  </a:lnTo>
                  <a:close/>
                </a:path>
              </a:pathLst>
            </a:custGeom>
            <a:solidFill>
              <a:srgbClr val="456488"/>
            </a:solidFill>
            <a:ln w="9525">
              <a:noFill/>
              <a:round/>
            </a:ln>
          </p:spPr>
          <p:txBody>
            <a:bodyPr/>
            <a:lstStyle/>
            <a:p>
              <a:endParaRPr lang="zh-CN" altLang="en-US">
                <a:ea typeface="MS PGothic" panose="020B0600070205080204" pitchFamily="34" charset="-128"/>
              </a:endParaRPr>
            </a:p>
          </p:txBody>
        </p:sp>
        <p:sp>
          <p:nvSpPr>
            <p:cNvPr id="50" name="Freeform 109"/>
            <p:cNvSpPr>
              <a:spLocks noChangeAspect="1"/>
            </p:cNvSpPr>
            <p:nvPr/>
          </p:nvSpPr>
          <p:spPr bwMode="auto">
            <a:xfrm>
              <a:off x="5558" y="5836"/>
              <a:ext cx="122" cy="28"/>
            </a:xfrm>
            <a:custGeom>
              <a:avLst/>
              <a:gdLst>
                <a:gd name="T0" fmla="*/ 0 w 122"/>
                <a:gd name="T1" fmla="*/ 0 h 28"/>
                <a:gd name="T2" fmla="*/ 104 w 122"/>
                <a:gd name="T3" fmla="*/ 22 h 28"/>
                <a:gd name="T4" fmla="*/ 122 w 122"/>
                <a:gd name="T5" fmla="*/ 12 h 28"/>
                <a:gd name="T6" fmla="*/ 122 w 122"/>
                <a:gd name="T7" fmla="*/ 16 h 28"/>
                <a:gd name="T8" fmla="*/ 104 w 122"/>
                <a:gd name="T9" fmla="*/ 28 h 28"/>
                <a:gd name="T10" fmla="*/ 0 w 122"/>
                <a:gd name="T11" fmla="*/ 6 h 28"/>
                <a:gd name="T12" fmla="*/ 0 w 122"/>
                <a:gd name="T13" fmla="*/ 0 h 28"/>
                <a:gd name="T14" fmla="*/ 0 60000 65536"/>
                <a:gd name="T15" fmla="*/ 0 60000 65536"/>
                <a:gd name="T16" fmla="*/ 0 60000 65536"/>
                <a:gd name="T17" fmla="*/ 0 60000 65536"/>
                <a:gd name="T18" fmla="*/ 0 60000 65536"/>
                <a:gd name="T19" fmla="*/ 0 60000 65536"/>
                <a:gd name="T20" fmla="*/ 0 60000 65536"/>
                <a:gd name="T21" fmla="*/ 0 w 122"/>
                <a:gd name="T22" fmla="*/ 0 h 28"/>
                <a:gd name="T23" fmla="*/ 122 w 122"/>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28">
                  <a:moveTo>
                    <a:pt x="0" y="0"/>
                  </a:moveTo>
                  <a:lnTo>
                    <a:pt x="104" y="22"/>
                  </a:lnTo>
                  <a:lnTo>
                    <a:pt x="122" y="12"/>
                  </a:lnTo>
                  <a:lnTo>
                    <a:pt x="122" y="16"/>
                  </a:lnTo>
                  <a:lnTo>
                    <a:pt x="104" y="28"/>
                  </a:lnTo>
                  <a:lnTo>
                    <a:pt x="0" y="6"/>
                  </a:lnTo>
                  <a:lnTo>
                    <a:pt x="0" y="0"/>
                  </a:lnTo>
                  <a:close/>
                </a:path>
              </a:pathLst>
            </a:custGeom>
            <a:solidFill>
              <a:srgbClr val="0B3C68"/>
            </a:solidFill>
            <a:ln w="9525">
              <a:noFill/>
              <a:round/>
            </a:ln>
          </p:spPr>
          <p:txBody>
            <a:bodyPr/>
            <a:lstStyle/>
            <a:p>
              <a:endParaRPr lang="zh-CN" altLang="en-US">
                <a:ea typeface="MS PGothic" panose="020B0600070205080204" pitchFamily="34" charset="-128"/>
              </a:endParaRPr>
            </a:p>
          </p:txBody>
        </p:sp>
        <p:sp>
          <p:nvSpPr>
            <p:cNvPr id="51" name="Freeform 110"/>
            <p:cNvSpPr>
              <a:spLocks noChangeAspect="1"/>
            </p:cNvSpPr>
            <p:nvPr/>
          </p:nvSpPr>
          <p:spPr bwMode="auto">
            <a:xfrm>
              <a:off x="5558" y="5836"/>
              <a:ext cx="6" cy="6"/>
            </a:xfrm>
            <a:custGeom>
              <a:avLst/>
              <a:gdLst>
                <a:gd name="T0" fmla="*/ 0 w 6"/>
                <a:gd name="T1" fmla="*/ 6 h 6"/>
                <a:gd name="T2" fmla="*/ 6 w 6"/>
                <a:gd name="T3" fmla="*/ 0 h 6"/>
                <a:gd name="T4" fmla="*/ 0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0"/>
                  </a:lnTo>
                  <a:lnTo>
                    <a:pt x="0" y="0"/>
                  </a:lnTo>
                  <a:lnTo>
                    <a:pt x="0" y="6"/>
                  </a:lnTo>
                  <a:close/>
                </a:path>
              </a:pathLst>
            </a:custGeom>
            <a:solidFill>
              <a:srgbClr val="456488"/>
            </a:solidFill>
            <a:ln w="9525">
              <a:noFill/>
              <a:round/>
            </a:ln>
          </p:spPr>
          <p:txBody>
            <a:bodyPr/>
            <a:lstStyle/>
            <a:p>
              <a:endParaRPr lang="zh-CN" altLang="en-US">
                <a:ea typeface="MS PGothic" panose="020B0600070205080204" pitchFamily="34" charset="-128"/>
              </a:endParaRPr>
            </a:p>
          </p:txBody>
        </p:sp>
        <p:sp>
          <p:nvSpPr>
            <p:cNvPr id="52" name="Freeform 111"/>
            <p:cNvSpPr>
              <a:spLocks noChangeAspect="1"/>
            </p:cNvSpPr>
            <p:nvPr/>
          </p:nvSpPr>
          <p:spPr bwMode="auto">
            <a:xfrm>
              <a:off x="5558" y="5850"/>
              <a:ext cx="122" cy="28"/>
            </a:xfrm>
            <a:custGeom>
              <a:avLst/>
              <a:gdLst>
                <a:gd name="T0" fmla="*/ 0 w 122"/>
                <a:gd name="T1" fmla="*/ 0 h 28"/>
                <a:gd name="T2" fmla="*/ 104 w 122"/>
                <a:gd name="T3" fmla="*/ 22 h 28"/>
                <a:gd name="T4" fmla="*/ 122 w 122"/>
                <a:gd name="T5" fmla="*/ 10 h 28"/>
                <a:gd name="T6" fmla="*/ 122 w 122"/>
                <a:gd name="T7" fmla="*/ 16 h 28"/>
                <a:gd name="T8" fmla="*/ 104 w 122"/>
                <a:gd name="T9" fmla="*/ 28 h 28"/>
                <a:gd name="T10" fmla="*/ 0 w 122"/>
                <a:gd name="T11" fmla="*/ 4 h 28"/>
                <a:gd name="T12" fmla="*/ 0 w 122"/>
                <a:gd name="T13" fmla="*/ 0 h 28"/>
                <a:gd name="T14" fmla="*/ 0 60000 65536"/>
                <a:gd name="T15" fmla="*/ 0 60000 65536"/>
                <a:gd name="T16" fmla="*/ 0 60000 65536"/>
                <a:gd name="T17" fmla="*/ 0 60000 65536"/>
                <a:gd name="T18" fmla="*/ 0 60000 65536"/>
                <a:gd name="T19" fmla="*/ 0 60000 65536"/>
                <a:gd name="T20" fmla="*/ 0 60000 65536"/>
                <a:gd name="T21" fmla="*/ 0 w 122"/>
                <a:gd name="T22" fmla="*/ 0 h 28"/>
                <a:gd name="T23" fmla="*/ 122 w 122"/>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28">
                  <a:moveTo>
                    <a:pt x="0" y="0"/>
                  </a:moveTo>
                  <a:lnTo>
                    <a:pt x="104" y="22"/>
                  </a:lnTo>
                  <a:lnTo>
                    <a:pt x="122" y="10"/>
                  </a:lnTo>
                  <a:lnTo>
                    <a:pt x="122" y="16"/>
                  </a:lnTo>
                  <a:lnTo>
                    <a:pt x="104" y="28"/>
                  </a:lnTo>
                  <a:lnTo>
                    <a:pt x="0" y="4"/>
                  </a:lnTo>
                  <a:lnTo>
                    <a:pt x="0" y="0"/>
                  </a:lnTo>
                  <a:close/>
                </a:path>
              </a:pathLst>
            </a:custGeom>
            <a:solidFill>
              <a:srgbClr val="0B3C68"/>
            </a:solidFill>
            <a:ln w="9525">
              <a:noFill/>
              <a:round/>
            </a:ln>
          </p:spPr>
          <p:txBody>
            <a:bodyPr/>
            <a:lstStyle/>
            <a:p>
              <a:endParaRPr lang="zh-CN" altLang="en-US">
                <a:ea typeface="MS PGothic" panose="020B0600070205080204" pitchFamily="34" charset="-128"/>
              </a:endParaRPr>
            </a:p>
          </p:txBody>
        </p:sp>
        <p:sp>
          <p:nvSpPr>
            <p:cNvPr id="53" name="Freeform 112"/>
            <p:cNvSpPr>
              <a:spLocks noChangeAspect="1"/>
            </p:cNvSpPr>
            <p:nvPr/>
          </p:nvSpPr>
          <p:spPr bwMode="auto">
            <a:xfrm>
              <a:off x="5558" y="5848"/>
              <a:ext cx="6" cy="6"/>
            </a:xfrm>
            <a:custGeom>
              <a:avLst/>
              <a:gdLst>
                <a:gd name="T0" fmla="*/ 0 w 6"/>
                <a:gd name="T1" fmla="*/ 6 h 6"/>
                <a:gd name="T2" fmla="*/ 6 w 6"/>
                <a:gd name="T3" fmla="*/ 2 h 6"/>
                <a:gd name="T4" fmla="*/ 0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2"/>
                  </a:lnTo>
                  <a:lnTo>
                    <a:pt x="0" y="0"/>
                  </a:lnTo>
                  <a:lnTo>
                    <a:pt x="0" y="6"/>
                  </a:lnTo>
                  <a:close/>
                </a:path>
              </a:pathLst>
            </a:custGeom>
            <a:solidFill>
              <a:srgbClr val="456488"/>
            </a:solidFill>
            <a:ln w="9525">
              <a:noFill/>
              <a:round/>
            </a:ln>
          </p:spPr>
          <p:txBody>
            <a:bodyPr/>
            <a:lstStyle/>
            <a:p>
              <a:endParaRPr lang="zh-CN" altLang="en-US">
                <a:ea typeface="MS PGothic" panose="020B0600070205080204" pitchFamily="34" charset="-128"/>
              </a:endParaRPr>
            </a:p>
          </p:txBody>
        </p:sp>
        <p:sp>
          <p:nvSpPr>
            <p:cNvPr id="54" name="Freeform 113"/>
            <p:cNvSpPr>
              <a:spLocks noChangeAspect="1"/>
            </p:cNvSpPr>
            <p:nvPr/>
          </p:nvSpPr>
          <p:spPr bwMode="auto">
            <a:xfrm>
              <a:off x="5558" y="5862"/>
              <a:ext cx="122" cy="28"/>
            </a:xfrm>
            <a:custGeom>
              <a:avLst/>
              <a:gdLst>
                <a:gd name="T0" fmla="*/ 0 w 122"/>
                <a:gd name="T1" fmla="*/ 0 h 28"/>
                <a:gd name="T2" fmla="*/ 104 w 122"/>
                <a:gd name="T3" fmla="*/ 22 h 28"/>
                <a:gd name="T4" fmla="*/ 122 w 122"/>
                <a:gd name="T5" fmla="*/ 12 h 28"/>
                <a:gd name="T6" fmla="*/ 122 w 122"/>
                <a:gd name="T7" fmla="*/ 18 h 28"/>
                <a:gd name="T8" fmla="*/ 104 w 122"/>
                <a:gd name="T9" fmla="*/ 28 h 28"/>
                <a:gd name="T10" fmla="*/ 0 w 122"/>
                <a:gd name="T11" fmla="*/ 6 h 28"/>
                <a:gd name="T12" fmla="*/ 0 w 122"/>
                <a:gd name="T13" fmla="*/ 0 h 28"/>
                <a:gd name="T14" fmla="*/ 0 60000 65536"/>
                <a:gd name="T15" fmla="*/ 0 60000 65536"/>
                <a:gd name="T16" fmla="*/ 0 60000 65536"/>
                <a:gd name="T17" fmla="*/ 0 60000 65536"/>
                <a:gd name="T18" fmla="*/ 0 60000 65536"/>
                <a:gd name="T19" fmla="*/ 0 60000 65536"/>
                <a:gd name="T20" fmla="*/ 0 60000 65536"/>
                <a:gd name="T21" fmla="*/ 0 w 122"/>
                <a:gd name="T22" fmla="*/ 0 h 28"/>
                <a:gd name="T23" fmla="*/ 122 w 122"/>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28">
                  <a:moveTo>
                    <a:pt x="0" y="0"/>
                  </a:moveTo>
                  <a:lnTo>
                    <a:pt x="104" y="22"/>
                  </a:lnTo>
                  <a:lnTo>
                    <a:pt x="122" y="12"/>
                  </a:lnTo>
                  <a:lnTo>
                    <a:pt x="122" y="18"/>
                  </a:lnTo>
                  <a:lnTo>
                    <a:pt x="104" y="28"/>
                  </a:lnTo>
                  <a:lnTo>
                    <a:pt x="0" y="6"/>
                  </a:lnTo>
                  <a:lnTo>
                    <a:pt x="0" y="0"/>
                  </a:lnTo>
                  <a:close/>
                </a:path>
              </a:pathLst>
            </a:custGeom>
            <a:solidFill>
              <a:srgbClr val="0B3C68"/>
            </a:solidFill>
            <a:ln w="9525">
              <a:noFill/>
              <a:round/>
            </a:ln>
          </p:spPr>
          <p:txBody>
            <a:bodyPr/>
            <a:lstStyle/>
            <a:p>
              <a:endParaRPr lang="zh-CN" altLang="en-US">
                <a:ea typeface="MS PGothic" panose="020B0600070205080204" pitchFamily="34" charset="-128"/>
              </a:endParaRPr>
            </a:p>
          </p:txBody>
        </p:sp>
        <p:sp>
          <p:nvSpPr>
            <p:cNvPr id="55" name="Freeform 114"/>
            <p:cNvSpPr>
              <a:spLocks noChangeAspect="1"/>
            </p:cNvSpPr>
            <p:nvPr/>
          </p:nvSpPr>
          <p:spPr bwMode="auto">
            <a:xfrm>
              <a:off x="5558" y="5862"/>
              <a:ext cx="6" cy="6"/>
            </a:xfrm>
            <a:custGeom>
              <a:avLst/>
              <a:gdLst>
                <a:gd name="T0" fmla="*/ 0 w 6"/>
                <a:gd name="T1" fmla="*/ 6 h 6"/>
                <a:gd name="T2" fmla="*/ 6 w 6"/>
                <a:gd name="T3" fmla="*/ 2 h 6"/>
                <a:gd name="T4" fmla="*/ 0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2"/>
                  </a:lnTo>
                  <a:lnTo>
                    <a:pt x="0" y="0"/>
                  </a:lnTo>
                  <a:lnTo>
                    <a:pt x="0" y="6"/>
                  </a:lnTo>
                  <a:close/>
                </a:path>
              </a:pathLst>
            </a:custGeom>
            <a:solidFill>
              <a:srgbClr val="456488"/>
            </a:solidFill>
            <a:ln w="9525">
              <a:noFill/>
              <a:round/>
            </a:ln>
          </p:spPr>
          <p:txBody>
            <a:bodyPr/>
            <a:lstStyle/>
            <a:p>
              <a:endParaRPr lang="zh-CN" altLang="en-US">
                <a:ea typeface="MS PGothic" panose="020B0600070205080204" pitchFamily="34" charset="-128"/>
              </a:endParaRPr>
            </a:p>
          </p:txBody>
        </p:sp>
        <p:sp>
          <p:nvSpPr>
            <p:cNvPr id="56" name="Freeform 115"/>
            <p:cNvSpPr>
              <a:spLocks noChangeAspect="1"/>
            </p:cNvSpPr>
            <p:nvPr/>
          </p:nvSpPr>
          <p:spPr bwMode="auto">
            <a:xfrm>
              <a:off x="5558" y="5876"/>
              <a:ext cx="122" cy="28"/>
            </a:xfrm>
            <a:custGeom>
              <a:avLst/>
              <a:gdLst>
                <a:gd name="T0" fmla="*/ 0 w 122"/>
                <a:gd name="T1" fmla="*/ 0 h 28"/>
                <a:gd name="T2" fmla="*/ 104 w 122"/>
                <a:gd name="T3" fmla="*/ 22 h 28"/>
                <a:gd name="T4" fmla="*/ 122 w 122"/>
                <a:gd name="T5" fmla="*/ 10 h 28"/>
                <a:gd name="T6" fmla="*/ 122 w 122"/>
                <a:gd name="T7" fmla="*/ 16 h 28"/>
                <a:gd name="T8" fmla="*/ 104 w 122"/>
                <a:gd name="T9" fmla="*/ 28 h 28"/>
                <a:gd name="T10" fmla="*/ 0 w 122"/>
                <a:gd name="T11" fmla="*/ 6 h 28"/>
                <a:gd name="T12" fmla="*/ 0 w 122"/>
                <a:gd name="T13" fmla="*/ 0 h 28"/>
                <a:gd name="T14" fmla="*/ 0 60000 65536"/>
                <a:gd name="T15" fmla="*/ 0 60000 65536"/>
                <a:gd name="T16" fmla="*/ 0 60000 65536"/>
                <a:gd name="T17" fmla="*/ 0 60000 65536"/>
                <a:gd name="T18" fmla="*/ 0 60000 65536"/>
                <a:gd name="T19" fmla="*/ 0 60000 65536"/>
                <a:gd name="T20" fmla="*/ 0 60000 65536"/>
                <a:gd name="T21" fmla="*/ 0 w 122"/>
                <a:gd name="T22" fmla="*/ 0 h 28"/>
                <a:gd name="T23" fmla="*/ 122 w 122"/>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28">
                  <a:moveTo>
                    <a:pt x="0" y="0"/>
                  </a:moveTo>
                  <a:lnTo>
                    <a:pt x="104" y="22"/>
                  </a:lnTo>
                  <a:lnTo>
                    <a:pt x="122" y="10"/>
                  </a:lnTo>
                  <a:lnTo>
                    <a:pt x="122" y="16"/>
                  </a:lnTo>
                  <a:lnTo>
                    <a:pt x="104" y="28"/>
                  </a:lnTo>
                  <a:lnTo>
                    <a:pt x="0" y="6"/>
                  </a:lnTo>
                  <a:lnTo>
                    <a:pt x="0" y="0"/>
                  </a:lnTo>
                  <a:close/>
                </a:path>
              </a:pathLst>
            </a:custGeom>
            <a:solidFill>
              <a:srgbClr val="0B3C68"/>
            </a:solidFill>
            <a:ln w="9525">
              <a:noFill/>
              <a:round/>
            </a:ln>
          </p:spPr>
          <p:txBody>
            <a:bodyPr/>
            <a:lstStyle/>
            <a:p>
              <a:endParaRPr lang="zh-CN" altLang="en-US">
                <a:ea typeface="MS PGothic" panose="020B0600070205080204" pitchFamily="34" charset="-128"/>
              </a:endParaRPr>
            </a:p>
          </p:txBody>
        </p:sp>
        <p:sp>
          <p:nvSpPr>
            <p:cNvPr id="57" name="Freeform 116"/>
            <p:cNvSpPr>
              <a:spLocks noChangeAspect="1"/>
            </p:cNvSpPr>
            <p:nvPr/>
          </p:nvSpPr>
          <p:spPr bwMode="auto">
            <a:xfrm>
              <a:off x="5558" y="5876"/>
              <a:ext cx="6" cy="6"/>
            </a:xfrm>
            <a:custGeom>
              <a:avLst/>
              <a:gdLst>
                <a:gd name="T0" fmla="*/ 0 w 6"/>
                <a:gd name="T1" fmla="*/ 6 h 6"/>
                <a:gd name="T2" fmla="*/ 6 w 6"/>
                <a:gd name="T3" fmla="*/ 0 h 6"/>
                <a:gd name="T4" fmla="*/ 0 w 6"/>
                <a:gd name="T5" fmla="*/ 0 h 6"/>
                <a:gd name="T6" fmla="*/ 0 w 6"/>
                <a:gd name="T7" fmla="*/ 6 h 6"/>
                <a:gd name="T8" fmla="*/ 0 60000 65536"/>
                <a:gd name="T9" fmla="*/ 0 60000 65536"/>
                <a:gd name="T10" fmla="*/ 0 60000 65536"/>
                <a:gd name="T11" fmla="*/ 0 60000 65536"/>
                <a:gd name="T12" fmla="*/ 0 w 6"/>
                <a:gd name="T13" fmla="*/ 0 h 6"/>
                <a:gd name="T14" fmla="*/ 6 w 6"/>
                <a:gd name="T15" fmla="*/ 6 h 6"/>
              </a:gdLst>
              <a:ahLst/>
              <a:cxnLst>
                <a:cxn ang="T8">
                  <a:pos x="T0" y="T1"/>
                </a:cxn>
                <a:cxn ang="T9">
                  <a:pos x="T2" y="T3"/>
                </a:cxn>
                <a:cxn ang="T10">
                  <a:pos x="T4" y="T5"/>
                </a:cxn>
                <a:cxn ang="T11">
                  <a:pos x="T6" y="T7"/>
                </a:cxn>
              </a:cxnLst>
              <a:rect l="T12" t="T13" r="T14" b="T15"/>
              <a:pathLst>
                <a:path w="6" h="6">
                  <a:moveTo>
                    <a:pt x="0" y="6"/>
                  </a:moveTo>
                  <a:lnTo>
                    <a:pt x="6" y="0"/>
                  </a:lnTo>
                  <a:lnTo>
                    <a:pt x="0" y="0"/>
                  </a:lnTo>
                  <a:lnTo>
                    <a:pt x="0" y="6"/>
                  </a:lnTo>
                  <a:close/>
                </a:path>
              </a:pathLst>
            </a:custGeom>
            <a:solidFill>
              <a:srgbClr val="456488"/>
            </a:solidFill>
            <a:ln w="9525">
              <a:noFill/>
              <a:round/>
            </a:ln>
          </p:spPr>
          <p:txBody>
            <a:bodyPr/>
            <a:lstStyle/>
            <a:p>
              <a:endParaRPr lang="zh-CN" altLang="en-US">
                <a:ea typeface="MS PGothic" panose="020B0600070205080204" pitchFamily="34" charset="-128"/>
              </a:endParaRPr>
            </a:p>
          </p:txBody>
        </p:sp>
        <p:sp>
          <p:nvSpPr>
            <p:cNvPr id="58" name="Freeform 117"/>
            <p:cNvSpPr>
              <a:spLocks noChangeAspect="1"/>
            </p:cNvSpPr>
            <p:nvPr/>
          </p:nvSpPr>
          <p:spPr bwMode="auto">
            <a:xfrm>
              <a:off x="5506" y="5590"/>
              <a:ext cx="172" cy="34"/>
            </a:xfrm>
            <a:custGeom>
              <a:avLst/>
              <a:gdLst>
                <a:gd name="T0" fmla="*/ 156 w 172"/>
                <a:gd name="T1" fmla="*/ 30 h 34"/>
                <a:gd name="T2" fmla="*/ 6 w 172"/>
                <a:gd name="T3" fmla="*/ 0 h 34"/>
                <a:gd name="T4" fmla="*/ 0 w 172"/>
                <a:gd name="T5" fmla="*/ 4 h 34"/>
                <a:gd name="T6" fmla="*/ 158 w 172"/>
                <a:gd name="T7" fmla="*/ 34 h 34"/>
                <a:gd name="T8" fmla="*/ 172 w 172"/>
                <a:gd name="T9" fmla="*/ 24 h 34"/>
                <a:gd name="T10" fmla="*/ 172 w 172"/>
                <a:gd name="T11" fmla="*/ 20 h 34"/>
                <a:gd name="T12" fmla="*/ 156 w 172"/>
                <a:gd name="T13" fmla="*/ 30 h 34"/>
                <a:gd name="T14" fmla="*/ 0 60000 65536"/>
                <a:gd name="T15" fmla="*/ 0 60000 65536"/>
                <a:gd name="T16" fmla="*/ 0 60000 65536"/>
                <a:gd name="T17" fmla="*/ 0 60000 65536"/>
                <a:gd name="T18" fmla="*/ 0 60000 65536"/>
                <a:gd name="T19" fmla="*/ 0 60000 65536"/>
                <a:gd name="T20" fmla="*/ 0 60000 65536"/>
                <a:gd name="T21" fmla="*/ 0 w 172"/>
                <a:gd name="T22" fmla="*/ 0 h 34"/>
                <a:gd name="T23" fmla="*/ 172 w 172"/>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2" h="34">
                  <a:moveTo>
                    <a:pt x="156" y="30"/>
                  </a:moveTo>
                  <a:lnTo>
                    <a:pt x="6" y="0"/>
                  </a:lnTo>
                  <a:lnTo>
                    <a:pt x="0" y="4"/>
                  </a:lnTo>
                  <a:lnTo>
                    <a:pt x="158" y="34"/>
                  </a:lnTo>
                  <a:lnTo>
                    <a:pt x="172" y="24"/>
                  </a:lnTo>
                  <a:lnTo>
                    <a:pt x="172" y="20"/>
                  </a:lnTo>
                  <a:lnTo>
                    <a:pt x="156" y="30"/>
                  </a:lnTo>
                  <a:close/>
                </a:path>
              </a:pathLst>
            </a:custGeom>
            <a:solidFill>
              <a:srgbClr val="7588A2"/>
            </a:solidFill>
            <a:ln w="9525">
              <a:noFill/>
              <a:round/>
            </a:ln>
          </p:spPr>
          <p:txBody>
            <a:bodyPr/>
            <a:lstStyle/>
            <a:p>
              <a:endParaRPr lang="zh-CN" altLang="en-US">
                <a:ea typeface="MS PGothic" panose="020B0600070205080204" pitchFamily="34" charset="-128"/>
              </a:endParaRPr>
            </a:p>
          </p:txBody>
        </p:sp>
        <p:sp>
          <p:nvSpPr>
            <p:cNvPr id="59" name="Freeform 118"/>
            <p:cNvSpPr>
              <a:spLocks noChangeAspect="1"/>
            </p:cNvSpPr>
            <p:nvPr/>
          </p:nvSpPr>
          <p:spPr bwMode="auto">
            <a:xfrm>
              <a:off x="5532" y="5610"/>
              <a:ext cx="100" cy="30"/>
            </a:xfrm>
            <a:custGeom>
              <a:avLst/>
              <a:gdLst>
                <a:gd name="T0" fmla="*/ 100 w 100"/>
                <a:gd name="T1" fmla="*/ 18 h 30"/>
                <a:gd name="T2" fmla="*/ 0 w 100"/>
                <a:gd name="T3" fmla="*/ 0 h 30"/>
                <a:gd name="T4" fmla="*/ 0 w 100"/>
                <a:gd name="T5" fmla="*/ 10 h 30"/>
                <a:gd name="T6" fmla="*/ 100 w 100"/>
                <a:gd name="T7" fmla="*/ 30 h 30"/>
                <a:gd name="T8" fmla="*/ 100 w 100"/>
                <a:gd name="T9" fmla="*/ 18 h 30"/>
                <a:gd name="T10" fmla="*/ 0 60000 65536"/>
                <a:gd name="T11" fmla="*/ 0 60000 65536"/>
                <a:gd name="T12" fmla="*/ 0 60000 65536"/>
                <a:gd name="T13" fmla="*/ 0 60000 65536"/>
                <a:gd name="T14" fmla="*/ 0 60000 65536"/>
                <a:gd name="T15" fmla="*/ 0 w 100"/>
                <a:gd name="T16" fmla="*/ 0 h 30"/>
                <a:gd name="T17" fmla="*/ 100 w 100"/>
                <a:gd name="T18" fmla="*/ 30 h 30"/>
              </a:gdLst>
              <a:ahLst/>
              <a:cxnLst>
                <a:cxn ang="T10">
                  <a:pos x="T0" y="T1"/>
                </a:cxn>
                <a:cxn ang="T11">
                  <a:pos x="T2" y="T3"/>
                </a:cxn>
                <a:cxn ang="T12">
                  <a:pos x="T4" y="T5"/>
                </a:cxn>
                <a:cxn ang="T13">
                  <a:pos x="T6" y="T7"/>
                </a:cxn>
                <a:cxn ang="T14">
                  <a:pos x="T8" y="T9"/>
                </a:cxn>
              </a:cxnLst>
              <a:rect l="T15" t="T16" r="T17" b="T18"/>
              <a:pathLst>
                <a:path w="100" h="30">
                  <a:moveTo>
                    <a:pt x="100" y="18"/>
                  </a:moveTo>
                  <a:lnTo>
                    <a:pt x="0" y="0"/>
                  </a:lnTo>
                  <a:lnTo>
                    <a:pt x="0" y="10"/>
                  </a:lnTo>
                  <a:lnTo>
                    <a:pt x="100" y="30"/>
                  </a:lnTo>
                  <a:lnTo>
                    <a:pt x="100" y="18"/>
                  </a:lnTo>
                  <a:close/>
                </a:path>
              </a:pathLst>
            </a:custGeom>
            <a:solidFill>
              <a:srgbClr val="456488"/>
            </a:solidFill>
            <a:ln w="9525">
              <a:noFill/>
              <a:round/>
            </a:ln>
          </p:spPr>
          <p:txBody>
            <a:bodyPr/>
            <a:lstStyle/>
            <a:p>
              <a:endParaRPr lang="zh-CN" altLang="en-US">
                <a:ea typeface="MS PGothic" panose="020B0600070205080204" pitchFamily="34" charset="-128"/>
              </a:endParaRPr>
            </a:p>
          </p:txBody>
        </p:sp>
        <p:sp>
          <p:nvSpPr>
            <p:cNvPr id="60" name="Freeform 119"/>
            <p:cNvSpPr>
              <a:spLocks noChangeAspect="1"/>
            </p:cNvSpPr>
            <p:nvPr/>
          </p:nvSpPr>
          <p:spPr bwMode="auto">
            <a:xfrm>
              <a:off x="5532" y="5610"/>
              <a:ext cx="10" cy="10"/>
            </a:xfrm>
            <a:custGeom>
              <a:avLst/>
              <a:gdLst>
                <a:gd name="T0" fmla="*/ 0 w 10"/>
                <a:gd name="T1" fmla="*/ 10 h 10"/>
                <a:gd name="T2" fmla="*/ 10 w 10"/>
                <a:gd name="T3" fmla="*/ 2 h 10"/>
                <a:gd name="T4" fmla="*/ 0 w 10"/>
                <a:gd name="T5" fmla="*/ 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2"/>
                  </a:lnTo>
                  <a:lnTo>
                    <a:pt x="0" y="0"/>
                  </a:lnTo>
                  <a:lnTo>
                    <a:pt x="0" y="10"/>
                  </a:lnTo>
                  <a:close/>
                </a:path>
              </a:pathLst>
            </a:custGeom>
            <a:solidFill>
              <a:srgbClr val="5D7695"/>
            </a:solidFill>
            <a:ln w="9525">
              <a:noFill/>
              <a:round/>
            </a:ln>
          </p:spPr>
          <p:txBody>
            <a:bodyPr/>
            <a:lstStyle/>
            <a:p>
              <a:endParaRPr lang="zh-CN" altLang="en-US">
                <a:ea typeface="MS PGothic" panose="020B0600070205080204" pitchFamily="34" charset="-128"/>
              </a:endParaRPr>
            </a:p>
          </p:txBody>
        </p:sp>
        <p:sp>
          <p:nvSpPr>
            <p:cNvPr id="61" name="Freeform 120"/>
            <p:cNvSpPr>
              <a:spLocks noChangeAspect="1"/>
            </p:cNvSpPr>
            <p:nvPr/>
          </p:nvSpPr>
          <p:spPr bwMode="auto">
            <a:xfrm>
              <a:off x="5528" y="5540"/>
              <a:ext cx="156" cy="378"/>
            </a:xfrm>
            <a:custGeom>
              <a:avLst/>
              <a:gdLst>
                <a:gd name="T0" fmla="*/ 0 w 78"/>
                <a:gd name="T1" fmla="*/ 0 h 189"/>
                <a:gd name="T2" fmla="*/ 600 w 78"/>
                <a:gd name="T3" fmla="*/ 120 h 189"/>
                <a:gd name="T4" fmla="*/ 616 w 78"/>
                <a:gd name="T5" fmla="*/ 144 h 189"/>
                <a:gd name="T6" fmla="*/ 624 w 78"/>
                <a:gd name="T7" fmla="*/ 1512 h 189"/>
                <a:gd name="T8" fmla="*/ 600 w 78"/>
                <a:gd name="T9" fmla="*/ 1512 h 189"/>
                <a:gd name="T10" fmla="*/ 600 w 78"/>
                <a:gd name="T11" fmla="*/ 152 h 189"/>
                <a:gd name="T12" fmla="*/ 584 w 78"/>
                <a:gd name="T13" fmla="*/ 136 h 189"/>
                <a:gd name="T14" fmla="*/ 0 w 78"/>
                <a:gd name="T15" fmla="*/ 24 h 189"/>
                <a:gd name="T16" fmla="*/ 0 w 78"/>
                <a:gd name="T17" fmla="*/ 0 h 1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189"/>
                <a:gd name="T29" fmla="*/ 78 w 78"/>
                <a:gd name="T30" fmla="*/ 189 h 18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189">
                  <a:moveTo>
                    <a:pt x="0" y="0"/>
                  </a:moveTo>
                  <a:cubicBezTo>
                    <a:pt x="75" y="15"/>
                    <a:pt x="75" y="15"/>
                    <a:pt x="75" y="15"/>
                  </a:cubicBezTo>
                  <a:cubicBezTo>
                    <a:pt x="75" y="15"/>
                    <a:pt x="77" y="16"/>
                    <a:pt x="77" y="18"/>
                  </a:cubicBezTo>
                  <a:cubicBezTo>
                    <a:pt x="77" y="36"/>
                    <a:pt x="78" y="189"/>
                    <a:pt x="78" y="189"/>
                  </a:cubicBezTo>
                  <a:cubicBezTo>
                    <a:pt x="75" y="189"/>
                    <a:pt x="75" y="189"/>
                    <a:pt x="75" y="189"/>
                  </a:cubicBezTo>
                  <a:cubicBezTo>
                    <a:pt x="75" y="19"/>
                    <a:pt x="75" y="19"/>
                    <a:pt x="75" y="19"/>
                  </a:cubicBezTo>
                  <a:cubicBezTo>
                    <a:pt x="75" y="19"/>
                    <a:pt x="75" y="17"/>
                    <a:pt x="73" y="17"/>
                  </a:cubicBezTo>
                  <a:cubicBezTo>
                    <a:pt x="72" y="17"/>
                    <a:pt x="0" y="3"/>
                    <a:pt x="0" y="3"/>
                  </a:cubicBezTo>
                  <a:lnTo>
                    <a:pt x="0" y="0"/>
                  </a:lnTo>
                  <a:close/>
                </a:path>
              </a:pathLst>
            </a:custGeom>
            <a:solidFill>
              <a:srgbClr val="7588A2"/>
            </a:solidFill>
            <a:ln w="9525">
              <a:noFill/>
              <a:round/>
            </a:ln>
          </p:spPr>
          <p:txBody>
            <a:bodyPr/>
            <a:lstStyle/>
            <a:p>
              <a:endParaRPr lang="zh-CN" altLang="en-US">
                <a:ea typeface="MS PGothic" panose="020B0600070205080204" pitchFamily="34" charset="-128"/>
              </a:endParaRPr>
            </a:p>
          </p:txBody>
        </p:sp>
      </p:grpSp>
      <p:pic>
        <p:nvPicPr>
          <p:cNvPr id="62" name="Picture 61" descr="NIP总图标透明"/>
          <p:cNvPicPr>
            <a:picLocks noChangeAspect="1" noChangeArrowheads="1"/>
          </p:cNvPicPr>
          <p:nvPr/>
        </p:nvPicPr>
        <p:blipFill>
          <a:blip r:embed="rId2" cstate="print"/>
          <a:srcRect/>
          <a:stretch>
            <a:fillRect/>
          </a:stretch>
        </p:blipFill>
        <p:spPr bwMode="auto">
          <a:xfrm>
            <a:off x="2663825" y="1703005"/>
            <a:ext cx="720725" cy="303213"/>
          </a:xfrm>
          <a:prstGeom prst="rect">
            <a:avLst/>
          </a:prstGeom>
          <a:noFill/>
          <a:ln w="9525" algn="ctr">
            <a:noFill/>
            <a:miter lim="800000"/>
            <a:headEnd/>
            <a:tailEnd/>
          </a:ln>
        </p:spPr>
      </p:pic>
      <p:pic>
        <p:nvPicPr>
          <p:cNvPr id="63" name="Picture 62" descr="1"/>
          <p:cNvPicPr>
            <a:picLocks noChangeAspect="1" noChangeArrowheads="1"/>
          </p:cNvPicPr>
          <p:nvPr/>
        </p:nvPicPr>
        <p:blipFill>
          <a:blip r:embed="rId3" cstate="print"/>
          <a:srcRect/>
          <a:stretch>
            <a:fillRect/>
          </a:stretch>
        </p:blipFill>
        <p:spPr bwMode="auto">
          <a:xfrm>
            <a:off x="660400" y="2193543"/>
            <a:ext cx="863600" cy="644525"/>
          </a:xfrm>
          <a:prstGeom prst="rect">
            <a:avLst/>
          </a:prstGeom>
          <a:noFill/>
          <a:ln w="9525">
            <a:noFill/>
            <a:miter lim="800000"/>
            <a:headEnd/>
            <a:tailEnd/>
          </a:ln>
        </p:spPr>
      </p:pic>
      <p:sp>
        <p:nvSpPr>
          <p:cNvPr id="69" name="AutoShape 53"/>
          <p:cNvSpPr>
            <a:spLocks noChangeArrowheads="1"/>
          </p:cNvSpPr>
          <p:nvPr/>
        </p:nvSpPr>
        <p:spPr bwMode="auto">
          <a:xfrm>
            <a:off x="660400" y="2694795"/>
            <a:ext cx="793750" cy="340519"/>
          </a:xfrm>
          <a:prstGeom prst="roundRect">
            <a:avLst>
              <a:gd name="adj" fmla="val 16667"/>
            </a:avLst>
          </a:prstGeom>
          <a:noFill/>
          <a:ln w="9525" algn="ctr">
            <a:solidFill>
              <a:schemeClr val="bg1"/>
            </a:solidFill>
            <a:round/>
          </a:ln>
        </p:spPr>
        <p:txBody>
          <a:bodyPr anchor="ctr">
            <a:spAutoFit/>
          </a:bodyPr>
          <a:lstStyle/>
          <a:p>
            <a:pPr algn="ctr"/>
            <a:r>
              <a:rPr lang="zh-CN" altLang="en-US" sz="1400" dirty="0">
                <a:solidFill>
                  <a:schemeClr val="tx1"/>
                </a:solidFill>
                <a:latin typeface="微软雅黑" panose="020B0503020204020204" pitchFamily="34" charset="-122"/>
                <a:ea typeface="微软雅黑" panose="020B0503020204020204" pitchFamily="34" charset="-122"/>
              </a:rPr>
              <a:t>入侵者</a:t>
            </a:r>
            <a:endParaRPr lang="zh-CN" altLang="en-US" sz="1400" dirty="0">
              <a:solidFill>
                <a:schemeClr val="tx1"/>
              </a:solidFill>
              <a:latin typeface="微软雅黑" panose="020B0503020204020204" pitchFamily="34" charset="-122"/>
              <a:ea typeface="微软雅黑" panose="020B0503020204020204" pitchFamily="34" charset="-122"/>
            </a:endParaRPr>
          </a:p>
        </p:txBody>
      </p:sp>
      <p:sp>
        <p:nvSpPr>
          <p:cNvPr id="70" name="AutoShape 53"/>
          <p:cNvSpPr>
            <a:spLocks noChangeArrowheads="1"/>
          </p:cNvSpPr>
          <p:nvPr/>
        </p:nvSpPr>
        <p:spPr bwMode="auto">
          <a:xfrm>
            <a:off x="2016125" y="2636059"/>
            <a:ext cx="792162" cy="340519"/>
          </a:xfrm>
          <a:prstGeom prst="roundRect">
            <a:avLst>
              <a:gd name="adj" fmla="val 16667"/>
            </a:avLst>
          </a:prstGeom>
          <a:noFill/>
          <a:ln w="9525" algn="ctr">
            <a:solidFill>
              <a:schemeClr val="bg1"/>
            </a:solidFill>
            <a:round/>
          </a:ln>
        </p:spPr>
        <p:txBody>
          <a:bodyPr anchor="ctr">
            <a:spAutoFit/>
          </a:bodyPr>
          <a:lstStyle/>
          <a:p>
            <a:pPr algn="ctr"/>
            <a:r>
              <a:rPr lang="zh-CN" altLang="en-US" sz="1400" dirty="0">
                <a:latin typeface="微软雅黑" panose="020B0503020204020204" pitchFamily="34" charset="-122"/>
                <a:ea typeface="微软雅黑" panose="020B0503020204020204" pitchFamily="34" charset="-122"/>
              </a:rPr>
              <a:t>防火墙</a:t>
            </a:r>
            <a:endParaRPr lang="zh-CN" altLang="en-US" sz="1400" dirty="0">
              <a:latin typeface="微软雅黑" panose="020B0503020204020204" pitchFamily="34" charset="-122"/>
              <a:ea typeface="微软雅黑" panose="020B0503020204020204" pitchFamily="34" charset="-122"/>
            </a:endParaRPr>
          </a:p>
        </p:txBody>
      </p:sp>
      <p:sp>
        <p:nvSpPr>
          <p:cNvPr id="71" name="AutoShape 53"/>
          <p:cNvSpPr>
            <a:spLocks noChangeArrowheads="1"/>
          </p:cNvSpPr>
          <p:nvPr/>
        </p:nvSpPr>
        <p:spPr bwMode="auto">
          <a:xfrm>
            <a:off x="2654300" y="2802746"/>
            <a:ext cx="793750" cy="340519"/>
          </a:xfrm>
          <a:prstGeom prst="roundRect">
            <a:avLst>
              <a:gd name="adj" fmla="val 16667"/>
            </a:avLst>
          </a:prstGeom>
          <a:noFill/>
          <a:ln w="9525" algn="ctr">
            <a:solidFill>
              <a:schemeClr val="bg1"/>
            </a:solidFill>
            <a:round/>
          </a:ln>
        </p:spPr>
        <p:txBody>
          <a:bodyPr anchor="ctr">
            <a:spAutoFit/>
          </a:bodyPr>
          <a:lstStyle/>
          <a:p>
            <a:pPr algn="ctr"/>
            <a:r>
              <a:rPr lang="zh-CN" altLang="en-US" sz="1400">
                <a:latin typeface="微软雅黑" panose="020B0503020204020204" pitchFamily="34" charset="-122"/>
                <a:ea typeface="微软雅黑" panose="020B0503020204020204" pitchFamily="34" charset="-122"/>
              </a:rPr>
              <a:t>交换机</a:t>
            </a:r>
            <a:endParaRPr lang="zh-CN" altLang="en-US" sz="1400">
              <a:latin typeface="微软雅黑" panose="020B0503020204020204" pitchFamily="34" charset="-122"/>
              <a:ea typeface="微软雅黑" panose="020B0503020204020204" pitchFamily="34" charset="-122"/>
            </a:endParaRPr>
          </a:p>
        </p:txBody>
      </p:sp>
      <p:sp>
        <p:nvSpPr>
          <p:cNvPr id="72" name="AutoShape 53"/>
          <p:cNvSpPr>
            <a:spLocks noChangeArrowheads="1"/>
          </p:cNvSpPr>
          <p:nvPr/>
        </p:nvSpPr>
        <p:spPr bwMode="auto">
          <a:xfrm>
            <a:off x="2389187" y="1412096"/>
            <a:ext cx="995363" cy="340519"/>
          </a:xfrm>
          <a:prstGeom prst="roundRect">
            <a:avLst>
              <a:gd name="adj" fmla="val 16667"/>
            </a:avLst>
          </a:prstGeom>
          <a:noFill/>
          <a:ln w="9525" algn="ctr">
            <a:solidFill>
              <a:schemeClr val="bg1"/>
            </a:solidFill>
            <a:round/>
          </a:ln>
        </p:spPr>
        <p:txBody>
          <a:bodyPr anchor="ctr">
            <a:spAutoFit/>
          </a:bodyPr>
          <a:lstStyle/>
          <a:p>
            <a:pPr algn="ctr"/>
            <a:r>
              <a:rPr lang="zh-CN" altLang="en-US" sz="1400">
                <a:latin typeface="微软雅黑" panose="020B0503020204020204" pitchFamily="34" charset="-122"/>
                <a:ea typeface="微软雅黑" panose="020B0503020204020204" pitchFamily="34" charset="-122"/>
              </a:rPr>
              <a:t>入侵检测</a:t>
            </a:r>
            <a:endParaRPr lang="zh-CN" altLang="en-US" sz="1400">
              <a:latin typeface="微软雅黑" panose="020B0503020204020204" pitchFamily="34" charset="-122"/>
              <a:ea typeface="微软雅黑" panose="020B0503020204020204" pitchFamily="34" charset="-122"/>
            </a:endParaRPr>
          </a:p>
        </p:txBody>
      </p:sp>
      <p:sp>
        <p:nvSpPr>
          <p:cNvPr id="73" name="Line 72"/>
          <p:cNvSpPr>
            <a:spLocks noChangeShapeType="1"/>
          </p:cNvSpPr>
          <p:nvPr/>
        </p:nvSpPr>
        <p:spPr bwMode="auto">
          <a:xfrm>
            <a:off x="3527425" y="2566605"/>
            <a:ext cx="1152525" cy="0"/>
          </a:xfrm>
          <a:prstGeom prst="line">
            <a:avLst/>
          </a:prstGeom>
          <a:noFill/>
          <a:ln w="25400">
            <a:solidFill>
              <a:schemeClr val="tx1"/>
            </a:solidFill>
            <a:round/>
          </a:ln>
        </p:spPr>
        <p:txBody>
          <a:bodyPr/>
          <a:lstStyle/>
          <a:p>
            <a:endParaRPr lang="zh-CN" altLang="en-US"/>
          </a:p>
        </p:txBody>
      </p:sp>
      <p:sp>
        <p:nvSpPr>
          <p:cNvPr id="88" name="Line 87"/>
          <p:cNvSpPr>
            <a:spLocks noChangeShapeType="1"/>
          </p:cNvSpPr>
          <p:nvPr/>
        </p:nvSpPr>
        <p:spPr bwMode="auto">
          <a:xfrm>
            <a:off x="3024187" y="2709480"/>
            <a:ext cx="0" cy="1008063"/>
          </a:xfrm>
          <a:prstGeom prst="line">
            <a:avLst/>
          </a:prstGeom>
          <a:noFill/>
          <a:ln w="25400">
            <a:solidFill>
              <a:srgbClr val="FFCC00"/>
            </a:solidFill>
            <a:round/>
          </a:ln>
        </p:spPr>
        <p:txBody>
          <a:bodyPr/>
          <a:lstStyle/>
          <a:p>
            <a:endParaRPr lang="zh-CN" altLang="en-US"/>
          </a:p>
        </p:txBody>
      </p:sp>
      <p:sp>
        <p:nvSpPr>
          <p:cNvPr id="89" name="Line 88"/>
          <p:cNvSpPr>
            <a:spLocks noChangeShapeType="1"/>
          </p:cNvSpPr>
          <p:nvPr/>
        </p:nvSpPr>
        <p:spPr bwMode="auto">
          <a:xfrm>
            <a:off x="3024187" y="3717543"/>
            <a:ext cx="4392613" cy="0"/>
          </a:xfrm>
          <a:prstGeom prst="line">
            <a:avLst/>
          </a:prstGeom>
          <a:noFill/>
          <a:ln w="25400">
            <a:solidFill>
              <a:srgbClr val="FFCC00"/>
            </a:solidFill>
            <a:round/>
          </a:ln>
        </p:spPr>
        <p:txBody>
          <a:bodyPr/>
          <a:lstStyle/>
          <a:p>
            <a:endParaRPr lang="zh-CN" altLang="en-US"/>
          </a:p>
        </p:txBody>
      </p:sp>
      <p:grpSp>
        <p:nvGrpSpPr>
          <p:cNvPr id="238" name="Group 89"/>
          <p:cNvGrpSpPr/>
          <p:nvPr/>
        </p:nvGrpSpPr>
        <p:grpSpPr bwMode="auto">
          <a:xfrm>
            <a:off x="6478588" y="1988755"/>
            <a:ext cx="1944688" cy="1152525"/>
            <a:chOff x="2562" y="2115"/>
            <a:chExt cx="1225" cy="726"/>
          </a:xfrm>
        </p:grpSpPr>
        <p:pic>
          <p:nvPicPr>
            <p:cNvPr id="91" name="Picture 90" descr="图片582"/>
            <p:cNvPicPr>
              <a:picLocks noChangeAspect="1" noChangeArrowheads="1"/>
            </p:cNvPicPr>
            <p:nvPr/>
          </p:nvPicPr>
          <p:blipFill>
            <a:blip r:embed="rId4" cstate="print"/>
            <a:srcRect/>
            <a:stretch>
              <a:fillRect/>
            </a:stretch>
          </p:blipFill>
          <p:spPr bwMode="auto">
            <a:xfrm>
              <a:off x="2608" y="2115"/>
              <a:ext cx="816" cy="516"/>
            </a:xfrm>
            <a:prstGeom prst="rect">
              <a:avLst/>
            </a:prstGeom>
            <a:noFill/>
            <a:ln w="9525">
              <a:noFill/>
              <a:miter lim="800000"/>
              <a:headEnd/>
              <a:tailEnd/>
            </a:ln>
          </p:spPr>
        </p:pic>
        <p:sp>
          <p:nvSpPr>
            <p:cNvPr id="92" name="AutoShape 53"/>
            <p:cNvSpPr>
              <a:spLocks noChangeArrowheads="1"/>
            </p:cNvSpPr>
            <p:nvPr/>
          </p:nvSpPr>
          <p:spPr bwMode="auto">
            <a:xfrm>
              <a:off x="2983" y="2558"/>
              <a:ext cx="725" cy="215"/>
            </a:xfrm>
            <a:prstGeom prst="roundRect">
              <a:avLst>
                <a:gd name="adj" fmla="val 16667"/>
              </a:avLst>
            </a:prstGeom>
            <a:noFill/>
            <a:ln w="9525" algn="ctr">
              <a:solidFill>
                <a:schemeClr val="bg1"/>
              </a:solidFill>
              <a:round/>
            </a:ln>
          </p:spPr>
          <p:txBody>
            <a:bodyPr anchor="ctr">
              <a:spAutoFit/>
            </a:bodyPr>
            <a:lstStyle/>
            <a:p>
              <a:pPr algn="ctr"/>
              <a:r>
                <a:rPr lang="en-US" altLang="zh-CN" sz="1400" b="1" dirty="0" smtClean="0">
                  <a:solidFill>
                    <a:srgbClr val="99CC00"/>
                  </a:solidFill>
                  <a:latin typeface="华文细黑" pitchFamily="2" charset="-122"/>
                </a:rPr>
                <a:t>Controller</a:t>
              </a:r>
              <a:endParaRPr lang="zh-CN" altLang="en-US" sz="1400" b="1" dirty="0">
                <a:solidFill>
                  <a:srgbClr val="99CC00"/>
                </a:solidFill>
                <a:latin typeface="华文细黑" pitchFamily="2" charset="-122"/>
              </a:endParaRPr>
            </a:p>
          </p:txBody>
        </p:sp>
        <p:sp>
          <p:nvSpPr>
            <p:cNvPr id="93" name="Rectangle 92"/>
            <p:cNvSpPr>
              <a:spLocks noChangeArrowheads="1"/>
            </p:cNvSpPr>
            <p:nvPr/>
          </p:nvSpPr>
          <p:spPr bwMode="auto">
            <a:xfrm>
              <a:off x="2562" y="2115"/>
              <a:ext cx="1225" cy="726"/>
            </a:xfrm>
            <a:prstGeom prst="rect">
              <a:avLst/>
            </a:prstGeom>
            <a:noFill/>
            <a:ln w="25400">
              <a:solidFill>
                <a:srgbClr val="FFCC00"/>
              </a:solidFill>
              <a:miter lim="800000"/>
            </a:ln>
          </p:spPr>
          <p:txBody>
            <a:bodyPr wrap="none" anchor="ctr"/>
            <a:lstStyle/>
            <a:p>
              <a:endParaRPr lang="zh-CN" altLang="en-US"/>
            </a:p>
          </p:txBody>
        </p:sp>
      </p:grpSp>
      <p:sp>
        <p:nvSpPr>
          <p:cNvPr id="95" name="Line 94"/>
          <p:cNvSpPr>
            <a:spLocks noChangeShapeType="1"/>
          </p:cNvSpPr>
          <p:nvPr/>
        </p:nvSpPr>
        <p:spPr bwMode="auto">
          <a:xfrm>
            <a:off x="7416800" y="3141280"/>
            <a:ext cx="0" cy="576263"/>
          </a:xfrm>
          <a:prstGeom prst="line">
            <a:avLst/>
          </a:prstGeom>
          <a:noFill/>
          <a:ln w="25400">
            <a:solidFill>
              <a:srgbClr val="FFCC00"/>
            </a:solidFill>
            <a:round/>
          </a:ln>
        </p:spPr>
        <p:txBody>
          <a:bodyPr/>
          <a:lstStyle/>
          <a:p>
            <a:endParaRPr lang="zh-CN" altLang="en-US"/>
          </a:p>
        </p:txBody>
      </p:sp>
      <p:grpSp>
        <p:nvGrpSpPr>
          <p:cNvPr id="239" name="Group 95"/>
          <p:cNvGrpSpPr/>
          <p:nvPr/>
        </p:nvGrpSpPr>
        <p:grpSpPr bwMode="auto">
          <a:xfrm>
            <a:off x="4016836" y="2206243"/>
            <a:ext cx="1006475" cy="576262"/>
            <a:chOff x="4152" y="3149"/>
            <a:chExt cx="952" cy="509"/>
          </a:xfrm>
        </p:grpSpPr>
        <p:grpSp>
          <p:nvGrpSpPr>
            <p:cNvPr id="240" name="Group 96"/>
            <p:cNvGrpSpPr/>
            <p:nvPr/>
          </p:nvGrpSpPr>
          <p:grpSpPr bwMode="auto">
            <a:xfrm>
              <a:off x="4152" y="3271"/>
              <a:ext cx="952" cy="387"/>
              <a:chOff x="3974" y="1735"/>
              <a:chExt cx="695" cy="318"/>
            </a:xfrm>
          </p:grpSpPr>
          <p:sp>
            <p:nvSpPr>
              <p:cNvPr id="130" name="Oval 97"/>
              <p:cNvSpPr>
                <a:spLocks noChangeArrowheads="1"/>
              </p:cNvSpPr>
              <p:nvPr/>
            </p:nvSpPr>
            <p:spPr bwMode="auto">
              <a:xfrm>
                <a:off x="3974" y="1757"/>
                <a:ext cx="695" cy="296"/>
              </a:xfrm>
              <a:prstGeom prst="ellipse">
                <a:avLst/>
              </a:prstGeom>
              <a:gradFill rotWithShape="0">
                <a:gsLst>
                  <a:gs pos="0">
                    <a:srgbClr val="A2A2A2"/>
                  </a:gs>
                  <a:gs pos="50000">
                    <a:srgbClr val="CBCBCB"/>
                  </a:gs>
                  <a:gs pos="100000">
                    <a:srgbClr val="A2A2A2"/>
                  </a:gs>
                </a:gsLst>
                <a:lin ang="0" scaled="1"/>
              </a:gradFill>
              <a:ln w="9525">
                <a:noFill/>
                <a:round/>
              </a:ln>
            </p:spPr>
            <p:txBody>
              <a:bodyPr wrap="none" anchor="ctr"/>
              <a:lstStyle/>
              <a:p>
                <a:endParaRPr lang="zh-CN" altLang="en-US"/>
              </a:p>
            </p:txBody>
          </p:sp>
          <p:sp>
            <p:nvSpPr>
              <p:cNvPr id="131" name="Oval 98"/>
              <p:cNvSpPr>
                <a:spLocks noChangeArrowheads="1"/>
              </p:cNvSpPr>
              <p:nvPr/>
            </p:nvSpPr>
            <p:spPr bwMode="auto">
              <a:xfrm>
                <a:off x="3974" y="1735"/>
                <a:ext cx="695" cy="296"/>
              </a:xfrm>
              <a:prstGeom prst="ellipse">
                <a:avLst/>
              </a:prstGeom>
              <a:gradFill rotWithShape="0">
                <a:gsLst>
                  <a:gs pos="0">
                    <a:srgbClr val="CBCBCB"/>
                  </a:gs>
                  <a:gs pos="50000">
                    <a:srgbClr val="EAEAEA"/>
                  </a:gs>
                  <a:gs pos="100000">
                    <a:srgbClr val="CBCBCB"/>
                  </a:gs>
                </a:gsLst>
                <a:lin ang="2700000" scaled="1"/>
              </a:gradFill>
              <a:ln w="9525">
                <a:noFill/>
                <a:round/>
              </a:ln>
            </p:spPr>
            <p:txBody>
              <a:bodyPr wrap="none" anchor="ctr"/>
              <a:lstStyle/>
              <a:p>
                <a:endParaRPr lang="zh-CN" altLang="en-US"/>
              </a:p>
            </p:txBody>
          </p:sp>
        </p:grpSp>
        <p:pic>
          <p:nvPicPr>
            <p:cNvPr id="98" name="Picture 99" descr="图片155"/>
            <p:cNvPicPr>
              <a:picLocks noChangeAspect="1" noChangeArrowheads="1"/>
            </p:cNvPicPr>
            <p:nvPr/>
          </p:nvPicPr>
          <p:blipFill>
            <a:blip r:embed="rId5" cstate="print"/>
            <a:srcRect/>
            <a:stretch>
              <a:fillRect/>
            </a:stretch>
          </p:blipFill>
          <p:spPr bwMode="auto">
            <a:xfrm>
              <a:off x="4549" y="3208"/>
              <a:ext cx="149" cy="223"/>
            </a:xfrm>
            <a:prstGeom prst="rect">
              <a:avLst/>
            </a:prstGeom>
            <a:noFill/>
            <a:ln w="9525">
              <a:noFill/>
              <a:miter lim="800000"/>
              <a:headEnd/>
              <a:tailEnd/>
            </a:ln>
          </p:spPr>
        </p:pic>
        <p:pic>
          <p:nvPicPr>
            <p:cNvPr id="99" name="Picture 100" descr="图片173"/>
            <p:cNvPicPr>
              <a:picLocks noChangeAspect="1" noChangeArrowheads="1"/>
            </p:cNvPicPr>
            <p:nvPr/>
          </p:nvPicPr>
          <p:blipFill>
            <a:blip r:embed="rId6" cstate="print"/>
            <a:srcRect/>
            <a:stretch>
              <a:fillRect/>
            </a:stretch>
          </p:blipFill>
          <p:spPr bwMode="auto">
            <a:xfrm>
              <a:off x="4383" y="3195"/>
              <a:ext cx="148" cy="225"/>
            </a:xfrm>
            <a:prstGeom prst="rect">
              <a:avLst/>
            </a:prstGeom>
            <a:noFill/>
            <a:ln w="9525">
              <a:noFill/>
              <a:miter lim="800000"/>
              <a:headEnd/>
              <a:tailEnd/>
            </a:ln>
          </p:spPr>
        </p:pic>
        <p:sp>
          <p:nvSpPr>
            <p:cNvPr id="100" name="Line 101"/>
            <p:cNvSpPr>
              <a:spLocks noChangeShapeType="1"/>
            </p:cNvSpPr>
            <p:nvPr/>
          </p:nvSpPr>
          <p:spPr bwMode="auto">
            <a:xfrm>
              <a:off x="4360" y="3464"/>
              <a:ext cx="352" cy="16"/>
            </a:xfrm>
            <a:prstGeom prst="line">
              <a:avLst/>
            </a:prstGeom>
            <a:noFill/>
            <a:ln w="25400">
              <a:solidFill>
                <a:srgbClr val="FF9900"/>
              </a:solidFill>
              <a:round/>
            </a:ln>
          </p:spPr>
          <p:txBody>
            <a:bodyPr lIns="91425" tIns="45712" rIns="91425" bIns="45712" anchor="ctr">
              <a:spAutoFit/>
            </a:bodyPr>
            <a:lstStyle/>
            <a:p>
              <a:endParaRPr lang="zh-CN" altLang="en-US"/>
            </a:p>
          </p:txBody>
        </p:sp>
        <p:sp>
          <p:nvSpPr>
            <p:cNvPr id="101" name="Line 102"/>
            <p:cNvSpPr>
              <a:spLocks noChangeShapeType="1"/>
            </p:cNvSpPr>
            <p:nvPr/>
          </p:nvSpPr>
          <p:spPr bwMode="auto">
            <a:xfrm flipH="1">
              <a:off x="4448" y="3416"/>
              <a:ext cx="8" cy="48"/>
            </a:xfrm>
            <a:prstGeom prst="line">
              <a:avLst/>
            </a:prstGeom>
            <a:noFill/>
            <a:ln w="25400">
              <a:solidFill>
                <a:srgbClr val="FF9900"/>
              </a:solidFill>
              <a:round/>
            </a:ln>
          </p:spPr>
          <p:txBody>
            <a:bodyPr lIns="91425" tIns="45712" rIns="91425" bIns="45712" anchor="ctr">
              <a:spAutoFit/>
            </a:bodyPr>
            <a:lstStyle/>
            <a:p>
              <a:endParaRPr lang="zh-CN" altLang="en-US"/>
            </a:p>
          </p:txBody>
        </p:sp>
        <p:sp>
          <p:nvSpPr>
            <p:cNvPr id="102" name="Line 103"/>
            <p:cNvSpPr>
              <a:spLocks noChangeShapeType="1"/>
            </p:cNvSpPr>
            <p:nvPr/>
          </p:nvSpPr>
          <p:spPr bwMode="auto">
            <a:xfrm flipH="1">
              <a:off x="4608" y="3424"/>
              <a:ext cx="8" cy="48"/>
            </a:xfrm>
            <a:prstGeom prst="line">
              <a:avLst/>
            </a:prstGeom>
            <a:noFill/>
            <a:ln w="25400">
              <a:solidFill>
                <a:srgbClr val="FF9900"/>
              </a:solidFill>
              <a:round/>
            </a:ln>
          </p:spPr>
          <p:txBody>
            <a:bodyPr lIns="91425" tIns="45712" rIns="91425" bIns="45712" anchor="ctr">
              <a:spAutoFit/>
            </a:bodyPr>
            <a:lstStyle/>
            <a:p>
              <a:endParaRPr lang="zh-CN" altLang="en-US"/>
            </a:p>
          </p:txBody>
        </p:sp>
        <p:grpSp>
          <p:nvGrpSpPr>
            <p:cNvPr id="241" name="Group 53"/>
            <p:cNvGrpSpPr>
              <a:grpSpLocks noChangeAspect="1"/>
            </p:cNvGrpSpPr>
            <p:nvPr/>
          </p:nvGrpSpPr>
          <p:grpSpPr bwMode="auto">
            <a:xfrm>
              <a:off x="4718" y="3149"/>
              <a:ext cx="290" cy="348"/>
              <a:chOff x="4640" y="5440"/>
              <a:chExt cx="420" cy="502"/>
            </a:xfrm>
          </p:grpSpPr>
          <p:sp>
            <p:nvSpPr>
              <p:cNvPr id="104" name="Freeform 54"/>
              <p:cNvSpPr>
                <a:spLocks noChangeAspect="1"/>
              </p:cNvSpPr>
              <p:nvPr/>
            </p:nvSpPr>
            <p:spPr bwMode="auto">
              <a:xfrm>
                <a:off x="4786" y="5464"/>
                <a:ext cx="166" cy="478"/>
              </a:xfrm>
              <a:custGeom>
                <a:avLst/>
                <a:gdLst>
                  <a:gd name="T0" fmla="*/ 166 w 83"/>
                  <a:gd name="T1" fmla="*/ 152 h 239"/>
                  <a:gd name="T2" fmla="*/ 164 w 83"/>
                  <a:gd name="T3" fmla="*/ 6 h 239"/>
                  <a:gd name="T4" fmla="*/ 8 w 83"/>
                  <a:gd name="T5" fmla="*/ 126 h 239"/>
                  <a:gd name="T6" fmla="*/ 10 w 83"/>
                  <a:gd name="T7" fmla="*/ 454 h 239"/>
                  <a:gd name="T8" fmla="*/ 0 w 83"/>
                  <a:gd name="T9" fmla="*/ 472 h 239"/>
                  <a:gd name="T10" fmla="*/ 12 w 83"/>
                  <a:gd name="T11" fmla="*/ 470 h 239"/>
                  <a:gd name="T12" fmla="*/ 24 w 83"/>
                  <a:gd name="T13" fmla="*/ 458 h 239"/>
                  <a:gd name="T14" fmla="*/ 24 w 83"/>
                  <a:gd name="T15" fmla="*/ 452 h 239"/>
                  <a:gd name="T16" fmla="*/ 30 w 83"/>
                  <a:gd name="T17" fmla="*/ 454 h 239"/>
                  <a:gd name="T18" fmla="*/ 160 w 83"/>
                  <a:gd name="T19" fmla="*/ 352 h 239"/>
                  <a:gd name="T20" fmla="*/ 166 w 83"/>
                  <a:gd name="T21" fmla="*/ 344 h 239"/>
                  <a:gd name="T22" fmla="*/ 166 w 83"/>
                  <a:gd name="T23" fmla="*/ 152 h 2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3"/>
                  <a:gd name="T37" fmla="*/ 0 h 239"/>
                  <a:gd name="T38" fmla="*/ 83 w 83"/>
                  <a:gd name="T39" fmla="*/ 239 h 2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3" h="239">
                    <a:moveTo>
                      <a:pt x="83" y="76"/>
                    </a:moveTo>
                    <a:cubicBezTo>
                      <a:pt x="83" y="37"/>
                      <a:pt x="83" y="4"/>
                      <a:pt x="82" y="3"/>
                    </a:cubicBezTo>
                    <a:cubicBezTo>
                      <a:pt x="80" y="0"/>
                      <a:pt x="4" y="63"/>
                      <a:pt x="4" y="63"/>
                    </a:cubicBezTo>
                    <a:cubicBezTo>
                      <a:pt x="5" y="227"/>
                      <a:pt x="5" y="227"/>
                      <a:pt x="5" y="227"/>
                    </a:cubicBezTo>
                    <a:cubicBezTo>
                      <a:pt x="0" y="236"/>
                      <a:pt x="0" y="236"/>
                      <a:pt x="0" y="236"/>
                    </a:cubicBezTo>
                    <a:cubicBezTo>
                      <a:pt x="0" y="236"/>
                      <a:pt x="1" y="239"/>
                      <a:pt x="6" y="235"/>
                    </a:cubicBezTo>
                    <a:cubicBezTo>
                      <a:pt x="7" y="234"/>
                      <a:pt x="10" y="232"/>
                      <a:pt x="12" y="229"/>
                    </a:cubicBezTo>
                    <a:cubicBezTo>
                      <a:pt x="12" y="227"/>
                      <a:pt x="12" y="227"/>
                      <a:pt x="12" y="226"/>
                    </a:cubicBezTo>
                    <a:cubicBezTo>
                      <a:pt x="13" y="226"/>
                      <a:pt x="14" y="226"/>
                      <a:pt x="15" y="227"/>
                    </a:cubicBezTo>
                    <a:cubicBezTo>
                      <a:pt x="37" y="209"/>
                      <a:pt x="78" y="178"/>
                      <a:pt x="80" y="176"/>
                    </a:cubicBezTo>
                    <a:cubicBezTo>
                      <a:pt x="82" y="174"/>
                      <a:pt x="82" y="173"/>
                      <a:pt x="83" y="172"/>
                    </a:cubicBezTo>
                    <a:cubicBezTo>
                      <a:pt x="83" y="172"/>
                      <a:pt x="83" y="124"/>
                      <a:pt x="83" y="76"/>
                    </a:cubicBez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05" name="Freeform 55"/>
              <p:cNvSpPr>
                <a:spLocks noChangeAspect="1"/>
              </p:cNvSpPr>
              <p:nvPr/>
            </p:nvSpPr>
            <p:spPr bwMode="auto">
              <a:xfrm>
                <a:off x="4640" y="5440"/>
                <a:ext cx="310" cy="148"/>
              </a:xfrm>
              <a:custGeom>
                <a:avLst/>
                <a:gdLst>
                  <a:gd name="T0" fmla="*/ 310 w 155"/>
                  <a:gd name="T1" fmla="*/ 28 h 74"/>
                  <a:gd name="T2" fmla="*/ 154 w 155"/>
                  <a:gd name="T3" fmla="*/ 148 h 74"/>
                  <a:gd name="T4" fmla="*/ 8 w 155"/>
                  <a:gd name="T5" fmla="*/ 118 h 74"/>
                  <a:gd name="T6" fmla="*/ 0 w 155"/>
                  <a:gd name="T7" fmla="*/ 122 h 74"/>
                  <a:gd name="T8" fmla="*/ 4 w 155"/>
                  <a:gd name="T9" fmla="*/ 114 h 74"/>
                  <a:gd name="T10" fmla="*/ 16 w 155"/>
                  <a:gd name="T11" fmla="*/ 104 h 74"/>
                  <a:gd name="T12" fmla="*/ 22 w 155"/>
                  <a:gd name="T13" fmla="*/ 106 h 74"/>
                  <a:gd name="T14" fmla="*/ 22 w 155"/>
                  <a:gd name="T15" fmla="*/ 100 h 74"/>
                  <a:gd name="T16" fmla="*/ 150 w 155"/>
                  <a:gd name="T17" fmla="*/ 2 h 74"/>
                  <a:gd name="T18" fmla="*/ 158 w 155"/>
                  <a:gd name="T19" fmla="*/ 0 h 74"/>
                  <a:gd name="T20" fmla="*/ 302 w 155"/>
                  <a:gd name="T21" fmla="*/ 22 h 74"/>
                  <a:gd name="T22" fmla="*/ 310 w 155"/>
                  <a:gd name="T23" fmla="*/ 28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5"/>
                  <a:gd name="T37" fmla="*/ 0 h 74"/>
                  <a:gd name="T38" fmla="*/ 155 w 155"/>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5" h="74">
                    <a:moveTo>
                      <a:pt x="155" y="14"/>
                    </a:moveTo>
                    <a:cubicBezTo>
                      <a:pt x="77" y="74"/>
                      <a:pt x="77" y="74"/>
                      <a:pt x="77" y="74"/>
                    </a:cubicBezTo>
                    <a:cubicBezTo>
                      <a:pt x="12" y="65"/>
                      <a:pt x="9" y="59"/>
                      <a:pt x="4" y="59"/>
                    </a:cubicBezTo>
                    <a:cubicBezTo>
                      <a:pt x="1" y="58"/>
                      <a:pt x="0" y="61"/>
                      <a:pt x="0" y="61"/>
                    </a:cubicBezTo>
                    <a:cubicBezTo>
                      <a:pt x="0" y="61"/>
                      <a:pt x="0" y="58"/>
                      <a:pt x="2" y="57"/>
                    </a:cubicBezTo>
                    <a:cubicBezTo>
                      <a:pt x="2" y="57"/>
                      <a:pt x="4" y="55"/>
                      <a:pt x="8" y="52"/>
                    </a:cubicBezTo>
                    <a:cubicBezTo>
                      <a:pt x="9" y="53"/>
                      <a:pt x="10" y="53"/>
                      <a:pt x="11" y="53"/>
                    </a:cubicBezTo>
                    <a:cubicBezTo>
                      <a:pt x="11" y="52"/>
                      <a:pt x="11" y="51"/>
                      <a:pt x="11" y="50"/>
                    </a:cubicBezTo>
                    <a:cubicBezTo>
                      <a:pt x="40" y="27"/>
                      <a:pt x="73" y="2"/>
                      <a:pt x="75" y="1"/>
                    </a:cubicBezTo>
                    <a:cubicBezTo>
                      <a:pt x="77" y="0"/>
                      <a:pt x="79" y="0"/>
                      <a:pt x="79" y="0"/>
                    </a:cubicBezTo>
                    <a:cubicBezTo>
                      <a:pt x="79" y="0"/>
                      <a:pt x="149" y="11"/>
                      <a:pt x="151" y="11"/>
                    </a:cubicBezTo>
                    <a:cubicBezTo>
                      <a:pt x="154" y="12"/>
                      <a:pt x="155" y="14"/>
                      <a:pt x="155" y="14"/>
                    </a:cubicBez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06" name="Freeform 56"/>
              <p:cNvSpPr>
                <a:spLocks noChangeAspect="1"/>
              </p:cNvSpPr>
              <p:nvPr/>
            </p:nvSpPr>
            <p:spPr bwMode="auto">
              <a:xfrm>
                <a:off x="4790" y="5466"/>
                <a:ext cx="160" cy="124"/>
              </a:xfrm>
              <a:custGeom>
                <a:avLst/>
                <a:gdLst>
                  <a:gd name="T0" fmla="*/ 160 w 80"/>
                  <a:gd name="T1" fmla="*/ 4 h 62"/>
                  <a:gd name="T2" fmla="*/ 158 w 80"/>
                  <a:gd name="T3" fmla="*/ 0 h 62"/>
                  <a:gd name="T4" fmla="*/ 0 w 80"/>
                  <a:gd name="T5" fmla="*/ 122 h 62"/>
                  <a:gd name="T6" fmla="*/ 4 w 80"/>
                  <a:gd name="T7" fmla="*/ 124 h 62"/>
                  <a:gd name="T8" fmla="*/ 160 w 80"/>
                  <a:gd name="T9" fmla="*/ 4 h 62"/>
                  <a:gd name="T10" fmla="*/ 0 60000 65536"/>
                  <a:gd name="T11" fmla="*/ 0 60000 65536"/>
                  <a:gd name="T12" fmla="*/ 0 60000 65536"/>
                  <a:gd name="T13" fmla="*/ 0 60000 65536"/>
                  <a:gd name="T14" fmla="*/ 0 60000 65536"/>
                  <a:gd name="T15" fmla="*/ 0 w 80"/>
                  <a:gd name="T16" fmla="*/ 0 h 62"/>
                  <a:gd name="T17" fmla="*/ 80 w 80"/>
                  <a:gd name="T18" fmla="*/ 62 h 62"/>
                </a:gdLst>
                <a:ahLst/>
                <a:cxnLst>
                  <a:cxn ang="T10">
                    <a:pos x="T0" y="T1"/>
                  </a:cxn>
                  <a:cxn ang="T11">
                    <a:pos x="T2" y="T3"/>
                  </a:cxn>
                  <a:cxn ang="T12">
                    <a:pos x="T4" y="T5"/>
                  </a:cxn>
                  <a:cxn ang="T13">
                    <a:pos x="T6" y="T7"/>
                  </a:cxn>
                  <a:cxn ang="T14">
                    <a:pos x="T8" y="T9"/>
                  </a:cxn>
                </a:cxnLst>
                <a:rect l="T15" t="T16" r="T17" b="T18"/>
                <a:pathLst>
                  <a:path w="80" h="62">
                    <a:moveTo>
                      <a:pt x="80" y="2"/>
                    </a:moveTo>
                    <a:cubicBezTo>
                      <a:pt x="80" y="2"/>
                      <a:pt x="80" y="1"/>
                      <a:pt x="79" y="0"/>
                    </a:cubicBezTo>
                    <a:cubicBezTo>
                      <a:pt x="77" y="2"/>
                      <a:pt x="0" y="61"/>
                      <a:pt x="0" y="61"/>
                    </a:cubicBezTo>
                    <a:cubicBezTo>
                      <a:pt x="2" y="62"/>
                      <a:pt x="2" y="62"/>
                      <a:pt x="2" y="62"/>
                    </a:cubicBezTo>
                    <a:lnTo>
                      <a:pt x="80" y="2"/>
                    </a:lnTo>
                    <a:close/>
                  </a:path>
                </a:pathLst>
              </a:custGeom>
              <a:solidFill>
                <a:srgbClr val="8BA6BD"/>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07" name="Freeform 57"/>
              <p:cNvSpPr>
                <a:spLocks noChangeAspect="1"/>
              </p:cNvSpPr>
              <p:nvPr/>
            </p:nvSpPr>
            <p:spPr bwMode="auto">
              <a:xfrm>
                <a:off x="4640" y="5556"/>
                <a:ext cx="156" cy="384"/>
              </a:xfrm>
              <a:custGeom>
                <a:avLst/>
                <a:gdLst>
                  <a:gd name="T0" fmla="*/ 156 w 78"/>
                  <a:gd name="T1" fmla="*/ 38 h 192"/>
                  <a:gd name="T2" fmla="*/ 150 w 78"/>
                  <a:gd name="T3" fmla="*/ 28 h 192"/>
                  <a:gd name="T4" fmla="*/ 8 w 78"/>
                  <a:gd name="T5" fmla="*/ 2 h 192"/>
                  <a:gd name="T6" fmla="*/ 0 w 78"/>
                  <a:gd name="T7" fmla="*/ 6 h 192"/>
                  <a:gd name="T8" fmla="*/ 0 w 78"/>
                  <a:gd name="T9" fmla="*/ 34 h 192"/>
                  <a:gd name="T10" fmla="*/ 4 w 78"/>
                  <a:gd name="T11" fmla="*/ 34 h 192"/>
                  <a:gd name="T12" fmla="*/ 0 w 78"/>
                  <a:gd name="T13" fmla="*/ 38 h 192"/>
                  <a:gd name="T14" fmla="*/ 0 w 78"/>
                  <a:gd name="T15" fmla="*/ 52 h 192"/>
                  <a:gd name="T16" fmla="*/ 0 w 78"/>
                  <a:gd name="T17" fmla="*/ 342 h 192"/>
                  <a:gd name="T18" fmla="*/ 8 w 78"/>
                  <a:gd name="T19" fmla="*/ 354 h 192"/>
                  <a:gd name="T20" fmla="*/ 144 w 78"/>
                  <a:gd name="T21" fmla="*/ 382 h 192"/>
                  <a:gd name="T22" fmla="*/ 156 w 78"/>
                  <a:gd name="T23" fmla="*/ 374 h 192"/>
                  <a:gd name="T24" fmla="*/ 156 w 78"/>
                  <a:gd name="T25" fmla="*/ 38 h 1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192"/>
                  <a:gd name="T41" fmla="*/ 78 w 78"/>
                  <a:gd name="T42" fmla="*/ 192 h 1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192">
                    <a:moveTo>
                      <a:pt x="78" y="19"/>
                    </a:moveTo>
                    <a:cubicBezTo>
                      <a:pt x="78" y="16"/>
                      <a:pt x="76" y="14"/>
                      <a:pt x="75" y="14"/>
                    </a:cubicBezTo>
                    <a:cubicBezTo>
                      <a:pt x="34" y="7"/>
                      <a:pt x="9" y="1"/>
                      <a:pt x="4" y="1"/>
                    </a:cubicBezTo>
                    <a:cubicBezTo>
                      <a:pt x="0" y="0"/>
                      <a:pt x="0" y="3"/>
                      <a:pt x="0" y="3"/>
                    </a:cubicBezTo>
                    <a:cubicBezTo>
                      <a:pt x="0" y="3"/>
                      <a:pt x="0" y="9"/>
                      <a:pt x="0" y="17"/>
                    </a:cubicBezTo>
                    <a:cubicBezTo>
                      <a:pt x="0" y="17"/>
                      <a:pt x="1" y="17"/>
                      <a:pt x="2" y="17"/>
                    </a:cubicBezTo>
                    <a:cubicBezTo>
                      <a:pt x="2" y="18"/>
                      <a:pt x="0" y="19"/>
                      <a:pt x="0" y="19"/>
                    </a:cubicBezTo>
                    <a:cubicBezTo>
                      <a:pt x="0" y="22"/>
                      <a:pt x="0" y="24"/>
                      <a:pt x="0" y="26"/>
                    </a:cubicBezTo>
                    <a:cubicBezTo>
                      <a:pt x="0" y="26"/>
                      <a:pt x="0" y="170"/>
                      <a:pt x="0" y="171"/>
                    </a:cubicBezTo>
                    <a:cubicBezTo>
                      <a:pt x="0" y="176"/>
                      <a:pt x="1" y="177"/>
                      <a:pt x="4" y="177"/>
                    </a:cubicBezTo>
                    <a:cubicBezTo>
                      <a:pt x="5" y="178"/>
                      <a:pt x="54" y="188"/>
                      <a:pt x="72" y="191"/>
                    </a:cubicBezTo>
                    <a:cubicBezTo>
                      <a:pt x="77" y="192"/>
                      <a:pt x="78" y="187"/>
                      <a:pt x="78" y="187"/>
                    </a:cubicBezTo>
                    <a:cubicBezTo>
                      <a:pt x="78" y="187"/>
                      <a:pt x="78" y="19"/>
                      <a:pt x="78" y="19"/>
                    </a:cubicBezTo>
                    <a:close/>
                  </a:path>
                </a:pathLst>
              </a:custGeom>
              <a:solidFill>
                <a:srgbClr val="D3DBE4"/>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08" name="Freeform 58"/>
              <p:cNvSpPr>
                <a:spLocks noChangeAspect="1"/>
              </p:cNvSpPr>
              <p:nvPr/>
            </p:nvSpPr>
            <p:spPr bwMode="auto">
              <a:xfrm>
                <a:off x="4692" y="5796"/>
                <a:ext cx="120" cy="28"/>
              </a:xfrm>
              <a:custGeom>
                <a:avLst/>
                <a:gdLst>
                  <a:gd name="T0" fmla="*/ 0 w 120"/>
                  <a:gd name="T1" fmla="*/ 0 h 28"/>
                  <a:gd name="T2" fmla="*/ 104 w 120"/>
                  <a:gd name="T3" fmla="*/ 22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09" name="Freeform 59"/>
              <p:cNvSpPr>
                <a:spLocks noChangeAspect="1"/>
              </p:cNvSpPr>
              <p:nvPr/>
            </p:nvSpPr>
            <p:spPr bwMode="auto">
              <a:xfrm>
                <a:off x="4692" y="5796"/>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10" name="Freeform 60"/>
              <p:cNvSpPr>
                <a:spLocks noChangeAspect="1"/>
              </p:cNvSpPr>
              <p:nvPr/>
            </p:nvSpPr>
            <p:spPr bwMode="auto">
              <a:xfrm>
                <a:off x="4692" y="5810"/>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11" name="Freeform 61"/>
              <p:cNvSpPr>
                <a:spLocks noChangeAspect="1"/>
              </p:cNvSpPr>
              <p:nvPr/>
            </p:nvSpPr>
            <p:spPr bwMode="auto">
              <a:xfrm>
                <a:off x="4692" y="5810"/>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12" name="Freeform 62"/>
              <p:cNvSpPr>
                <a:spLocks noChangeAspect="1"/>
              </p:cNvSpPr>
              <p:nvPr/>
            </p:nvSpPr>
            <p:spPr bwMode="auto">
              <a:xfrm>
                <a:off x="4692" y="5822"/>
                <a:ext cx="120" cy="28"/>
              </a:xfrm>
              <a:custGeom>
                <a:avLst/>
                <a:gdLst>
                  <a:gd name="T0" fmla="*/ 0 w 120"/>
                  <a:gd name="T1" fmla="*/ 0 h 28"/>
                  <a:gd name="T2" fmla="*/ 104 w 120"/>
                  <a:gd name="T3" fmla="*/ 24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4"/>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13" name="Freeform 63"/>
              <p:cNvSpPr>
                <a:spLocks noChangeAspect="1"/>
              </p:cNvSpPr>
              <p:nvPr/>
            </p:nvSpPr>
            <p:spPr bwMode="auto">
              <a:xfrm>
                <a:off x="4692" y="5822"/>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14" name="Freeform 64"/>
              <p:cNvSpPr>
                <a:spLocks noChangeAspect="1"/>
              </p:cNvSpPr>
              <p:nvPr/>
            </p:nvSpPr>
            <p:spPr bwMode="auto">
              <a:xfrm>
                <a:off x="4692" y="5836"/>
                <a:ext cx="120" cy="28"/>
              </a:xfrm>
              <a:custGeom>
                <a:avLst/>
                <a:gdLst>
                  <a:gd name="T0" fmla="*/ 0 w 120"/>
                  <a:gd name="T1" fmla="*/ 0 h 28"/>
                  <a:gd name="T2" fmla="*/ 104 w 120"/>
                  <a:gd name="T3" fmla="*/ 22 h 28"/>
                  <a:gd name="T4" fmla="*/ 120 w 120"/>
                  <a:gd name="T5" fmla="*/ 12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15" name="Freeform 65"/>
              <p:cNvSpPr>
                <a:spLocks noChangeAspect="1"/>
              </p:cNvSpPr>
              <p:nvPr/>
            </p:nvSpPr>
            <p:spPr bwMode="auto">
              <a:xfrm>
                <a:off x="4692" y="5836"/>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16" name="Freeform 66"/>
              <p:cNvSpPr>
                <a:spLocks noChangeAspect="1"/>
              </p:cNvSpPr>
              <p:nvPr/>
            </p:nvSpPr>
            <p:spPr bwMode="auto">
              <a:xfrm>
                <a:off x="4692" y="5850"/>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4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4"/>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17" name="Freeform 67"/>
              <p:cNvSpPr>
                <a:spLocks noChangeAspect="1"/>
              </p:cNvSpPr>
              <p:nvPr/>
            </p:nvSpPr>
            <p:spPr bwMode="auto">
              <a:xfrm>
                <a:off x="4692" y="5848"/>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18" name="Freeform 68"/>
              <p:cNvSpPr>
                <a:spLocks noChangeAspect="1"/>
              </p:cNvSpPr>
              <p:nvPr/>
            </p:nvSpPr>
            <p:spPr bwMode="auto">
              <a:xfrm>
                <a:off x="4692" y="5862"/>
                <a:ext cx="120" cy="28"/>
              </a:xfrm>
              <a:custGeom>
                <a:avLst/>
                <a:gdLst>
                  <a:gd name="T0" fmla="*/ 0 w 120"/>
                  <a:gd name="T1" fmla="*/ 0 h 28"/>
                  <a:gd name="T2" fmla="*/ 104 w 120"/>
                  <a:gd name="T3" fmla="*/ 22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19" name="Freeform 69"/>
              <p:cNvSpPr>
                <a:spLocks noChangeAspect="1"/>
              </p:cNvSpPr>
              <p:nvPr/>
            </p:nvSpPr>
            <p:spPr bwMode="auto">
              <a:xfrm>
                <a:off x="4692" y="5862"/>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20" name="Freeform 70"/>
              <p:cNvSpPr>
                <a:spLocks noChangeAspect="1"/>
              </p:cNvSpPr>
              <p:nvPr/>
            </p:nvSpPr>
            <p:spPr bwMode="auto">
              <a:xfrm>
                <a:off x="4692" y="5876"/>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21" name="Freeform 71"/>
              <p:cNvSpPr>
                <a:spLocks noChangeAspect="1"/>
              </p:cNvSpPr>
              <p:nvPr/>
            </p:nvSpPr>
            <p:spPr bwMode="auto">
              <a:xfrm>
                <a:off x="4692" y="5876"/>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22" name="Freeform 72"/>
              <p:cNvSpPr>
                <a:spLocks noChangeAspect="1"/>
              </p:cNvSpPr>
              <p:nvPr/>
            </p:nvSpPr>
            <p:spPr bwMode="auto">
              <a:xfrm>
                <a:off x="4640" y="5590"/>
                <a:ext cx="170" cy="34"/>
              </a:xfrm>
              <a:custGeom>
                <a:avLst/>
                <a:gdLst>
                  <a:gd name="T0" fmla="*/ 156 w 170"/>
                  <a:gd name="T1" fmla="*/ 30 h 34"/>
                  <a:gd name="T2" fmla="*/ 4 w 170"/>
                  <a:gd name="T3" fmla="*/ 0 h 34"/>
                  <a:gd name="T4" fmla="*/ 0 w 170"/>
                  <a:gd name="T5" fmla="*/ 4 h 34"/>
                  <a:gd name="T6" fmla="*/ 156 w 170"/>
                  <a:gd name="T7" fmla="*/ 34 h 34"/>
                  <a:gd name="T8" fmla="*/ 170 w 170"/>
                  <a:gd name="T9" fmla="*/ 24 h 34"/>
                  <a:gd name="T10" fmla="*/ 170 w 170"/>
                  <a:gd name="T11" fmla="*/ 20 h 34"/>
                  <a:gd name="T12" fmla="*/ 156 w 170"/>
                  <a:gd name="T13" fmla="*/ 30 h 34"/>
                  <a:gd name="T14" fmla="*/ 0 60000 65536"/>
                  <a:gd name="T15" fmla="*/ 0 60000 65536"/>
                  <a:gd name="T16" fmla="*/ 0 60000 65536"/>
                  <a:gd name="T17" fmla="*/ 0 60000 65536"/>
                  <a:gd name="T18" fmla="*/ 0 60000 65536"/>
                  <a:gd name="T19" fmla="*/ 0 60000 65536"/>
                  <a:gd name="T20" fmla="*/ 0 60000 65536"/>
                  <a:gd name="T21" fmla="*/ 0 w 170"/>
                  <a:gd name="T22" fmla="*/ 0 h 34"/>
                  <a:gd name="T23" fmla="*/ 170 w 170"/>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 h="34">
                    <a:moveTo>
                      <a:pt x="156" y="30"/>
                    </a:moveTo>
                    <a:lnTo>
                      <a:pt x="4" y="0"/>
                    </a:lnTo>
                    <a:lnTo>
                      <a:pt x="0" y="4"/>
                    </a:lnTo>
                    <a:lnTo>
                      <a:pt x="156" y="34"/>
                    </a:lnTo>
                    <a:lnTo>
                      <a:pt x="170" y="24"/>
                    </a:lnTo>
                    <a:lnTo>
                      <a:pt x="170" y="20"/>
                    </a:lnTo>
                    <a:lnTo>
                      <a:pt x="156" y="30"/>
                    </a:lnTo>
                    <a:close/>
                  </a:path>
                </a:pathLst>
              </a:custGeom>
              <a:solidFill>
                <a:srgbClr val="7588A2"/>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23" name="Freeform 73"/>
              <p:cNvSpPr>
                <a:spLocks noChangeAspect="1"/>
              </p:cNvSpPr>
              <p:nvPr/>
            </p:nvSpPr>
            <p:spPr bwMode="auto">
              <a:xfrm>
                <a:off x="4666" y="5610"/>
                <a:ext cx="100" cy="30"/>
              </a:xfrm>
              <a:custGeom>
                <a:avLst/>
                <a:gdLst>
                  <a:gd name="T0" fmla="*/ 100 w 100"/>
                  <a:gd name="T1" fmla="*/ 18 h 30"/>
                  <a:gd name="T2" fmla="*/ 0 w 100"/>
                  <a:gd name="T3" fmla="*/ 0 h 30"/>
                  <a:gd name="T4" fmla="*/ 0 w 100"/>
                  <a:gd name="T5" fmla="*/ 10 h 30"/>
                  <a:gd name="T6" fmla="*/ 100 w 100"/>
                  <a:gd name="T7" fmla="*/ 30 h 30"/>
                  <a:gd name="T8" fmla="*/ 100 w 100"/>
                  <a:gd name="T9" fmla="*/ 18 h 30"/>
                  <a:gd name="T10" fmla="*/ 0 60000 65536"/>
                  <a:gd name="T11" fmla="*/ 0 60000 65536"/>
                  <a:gd name="T12" fmla="*/ 0 60000 65536"/>
                  <a:gd name="T13" fmla="*/ 0 60000 65536"/>
                  <a:gd name="T14" fmla="*/ 0 60000 65536"/>
                  <a:gd name="T15" fmla="*/ 0 w 100"/>
                  <a:gd name="T16" fmla="*/ 0 h 30"/>
                  <a:gd name="T17" fmla="*/ 100 w 100"/>
                  <a:gd name="T18" fmla="*/ 30 h 30"/>
                </a:gdLst>
                <a:ahLst/>
                <a:cxnLst>
                  <a:cxn ang="T10">
                    <a:pos x="T0" y="T1"/>
                  </a:cxn>
                  <a:cxn ang="T11">
                    <a:pos x="T2" y="T3"/>
                  </a:cxn>
                  <a:cxn ang="T12">
                    <a:pos x="T4" y="T5"/>
                  </a:cxn>
                  <a:cxn ang="T13">
                    <a:pos x="T6" y="T7"/>
                  </a:cxn>
                  <a:cxn ang="T14">
                    <a:pos x="T8" y="T9"/>
                  </a:cxn>
                </a:cxnLst>
                <a:rect l="T15" t="T16" r="T17" b="T18"/>
                <a:pathLst>
                  <a:path w="100" h="30">
                    <a:moveTo>
                      <a:pt x="100" y="18"/>
                    </a:moveTo>
                    <a:lnTo>
                      <a:pt x="0" y="0"/>
                    </a:lnTo>
                    <a:lnTo>
                      <a:pt x="0" y="10"/>
                    </a:lnTo>
                    <a:lnTo>
                      <a:pt x="100" y="30"/>
                    </a:lnTo>
                    <a:lnTo>
                      <a:pt x="100" y="18"/>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24" name="Freeform 74"/>
              <p:cNvSpPr>
                <a:spLocks noChangeAspect="1"/>
              </p:cNvSpPr>
              <p:nvPr/>
            </p:nvSpPr>
            <p:spPr bwMode="auto">
              <a:xfrm>
                <a:off x="4666" y="5610"/>
                <a:ext cx="10" cy="10"/>
              </a:xfrm>
              <a:custGeom>
                <a:avLst/>
                <a:gdLst>
                  <a:gd name="T0" fmla="*/ 0 w 10"/>
                  <a:gd name="T1" fmla="*/ 10 h 10"/>
                  <a:gd name="T2" fmla="*/ 10 w 10"/>
                  <a:gd name="T3" fmla="*/ 2 h 10"/>
                  <a:gd name="T4" fmla="*/ 0 w 10"/>
                  <a:gd name="T5" fmla="*/ 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2"/>
                    </a:lnTo>
                    <a:lnTo>
                      <a:pt x="0" y="0"/>
                    </a:lnTo>
                    <a:lnTo>
                      <a:pt x="0" y="10"/>
                    </a:lnTo>
                    <a:close/>
                  </a:path>
                </a:pathLst>
              </a:custGeom>
              <a:solidFill>
                <a:srgbClr val="5D7695"/>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25" name="Freeform 75"/>
              <p:cNvSpPr>
                <a:spLocks noChangeAspect="1"/>
              </p:cNvSpPr>
              <p:nvPr/>
            </p:nvSpPr>
            <p:spPr bwMode="auto">
              <a:xfrm>
                <a:off x="4662" y="5540"/>
                <a:ext cx="154" cy="378"/>
              </a:xfrm>
              <a:custGeom>
                <a:avLst/>
                <a:gdLst>
                  <a:gd name="T0" fmla="*/ 0 w 77"/>
                  <a:gd name="T1" fmla="*/ 0 h 189"/>
                  <a:gd name="T2" fmla="*/ 150 w 77"/>
                  <a:gd name="T3" fmla="*/ 30 h 189"/>
                  <a:gd name="T4" fmla="*/ 154 w 77"/>
                  <a:gd name="T5" fmla="*/ 36 h 189"/>
                  <a:gd name="T6" fmla="*/ 154 w 77"/>
                  <a:gd name="T7" fmla="*/ 378 h 189"/>
                  <a:gd name="T8" fmla="*/ 148 w 77"/>
                  <a:gd name="T9" fmla="*/ 378 h 189"/>
                  <a:gd name="T10" fmla="*/ 148 w 77"/>
                  <a:gd name="T11" fmla="*/ 38 h 189"/>
                  <a:gd name="T12" fmla="*/ 146 w 77"/>
                  <a:gd name="T13" fmla="*/ 34 h 189"/>
                  <a:gd name="T14" fmla="*/ 0 w 77"/>
                  <a:gd name="T15" fmla="*/ 6 h 189"/>
                  <a:gd name="T16" fmla="*/ 0 w 77"/>
                  <a:gd name="T17" fmla="*/ 0 h 1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7"/>
                  <a:gd name="T28" fmla="*/ 0 h 189"/>
                  <a:gd name="T29" fmla="*/ 77 w 77"/>
                  <a:gd name="T30" fmla="*/ 189 h 18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7" h="189">
                    <a:moveTo>
                      <a:pt x="0" y="0"/>
                    </a:moveTo>
                    <a:cubicBezTo>
                      <a:pt x="75" y="15"/>
                      <a:pt x="75" y="15"/>
                      <a:pt x="75" y="15"/>
                    </a:cubicBezTo>
                    <a:cubicBezTo>
                      <a:pt x="75" y="15"/>
                      <a:pt x="77" y="16"/>
                      <a:pt x="77" y="18"/>
                    </a:cubicBezTo>
                    <a:cubicBezTo>
                      <a:pt x="77" y="36"/>
                      <a:pt x="77" y="189"/>
                      <a:pt x="77" y="189"/>
                    </a:cubicBezTo>
                    <a:cubicBezTo>
                      <a:pt x="74" y="189"/>
                      <a:pt x="74" y="189"/>
                      <a:pt x="74" y="189"/>
                    </a:cubicBezTo>
                    <a:cubicBezTo>
                      <a:pt x="74" y="19"/>
                      <a:pt x="74" y="19"/>
                      <a:pt x="74" y="19"/>
                    </a:cubicBezTo>
                    <a:cubicBezTo>
                      <a:pt x="74" y="19"/>
                      <a:pt x="74" y="17"/>
                      <a:pt x="73" y="17"/>
                    </a:cubicBezTo>
                    <a:cubicBezTo>
                      <a:pt x="72" y="17"/>
                      <a:pt x="0" y="3"/>
                      <a:pt x="0" y="3"/>
                    </a:cubicBezTo>
                    <a:lnTo>
                      <a:pt x="0" y="0"/>
                    </a:lnTo>
                    <a:close/>
                  </a:path>
                </a:pathLst>
              </a:custGeom>
              <a:solidFill>
                <a:srgbClr val="7588A2"/>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26" name="Freeform 76"/>
              <p:cNvSpPr>
                <a:spLocks noChangeAspect="1"/>
              </p:cNvSpPr>
              <p:nvPr/>
            </p:nvSpPr>
            <p:spPr bwMode="auto">
              <a:xfrm>
                <a:off x="4864" y="5758"/>
                <a:ext cx="196" cy="154"/>
              </a:xfrm>
              <a:custGeom>
                <a:avLst/>
                <a:gdLst>
                  <a:gd name="T0" fmla="*/ 176 w 196"/>
                  <a:gd name="T1" fmla="*/ 40 h 154"/>
                  <a:gd name="T2" fmla="*/ 162 w 196"/>
                  <a:gd name="T3" fmla="*/ 16 h 154"/>
                  <a:gd name="T4" fmla="*/ 84 w 196"/>
                  <a:gd name="T5" fmla="*/ 0 h 154"/>
                  <a:gd name="T6" fmla="*/ 78 w 196"/>
                  <a:gd name="T7" fmla="*/ 6 h 154"/>
                  <a:gd name="T8" fmla="*/ 82 w 196"/>
                  <a:gd name="T9" fmla="*/ 22 h 154"/>
                  <a:gd name="T10" fmla="*/ 8 w 196"/>
                  <a:gd name="T11" fmla="*/ 8 h 154"/>
                  <a:gd name="T12" fmla="*/ 0 w 196"/>
                  <a:gd name="T13" fmla="*/ 14 h 154"/>
                  <a:gd name="T14" fmla="*/ 6 w 196"/>
                  <a:gd name="T15" fmla="*/ 118 h 154"/>
                  <a:gd name="T16" fmla="*/ 190 w 196"/>
                  <a:gd name="T17" fmla="*/ 154 h 154"/>
                  <a:gd name="T18" fmla="*/ 196 w 196"/>
                  <a:gd name="T19" fmla="*/ 148 h 154"/>
                  <a:gd name="T20" fmla="*/ 196 w 196"/>
                  <a:gd name="T21" fmla="*/ 44 h 154"/>
                  <a:gd name="T22" fmla="*/ 176 w 196"/>
                  <a:gd name="T23" fmla="*/ 40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6"/>
                  <a:gd name="T37" fmla="*/ 0 h 154"/>
                  <a:gd name="T38" fmla="*/ 196 w 196"/>
                  <a:gd name="T39" fmla="*/ 154 h 1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6" h="154">
                    <a:moveTo>
                      <a:pt x="176" y="40"/>
                    </a:moveTo>
                    <a:lnTo>
                      <a:pt x="162" y="16"/>
                    </a:lnTo>
                    <a:lnTo>
                      <a:pt x="84" y="0"/>
                    </a:lnTo>
                    <a:lnTo>
                      <a:pt x="78" y="6"/>
                    </a:lnTo>
                    <a:lnTo>
                      <a:pt x="82" y="22"/>
                    </a:lnTo>
                    <a:lnTo>
                      <a:pt x="8" y="8"/>
                    </a:lnTo>
                    <a:lnTo>
                      <a:pt x="0" y="14"/>
                    </a:lnTo>
                    <a:lnTo>
                      <a:pt x="6" y="118"/>
                    </a:lnTo>
                    <a:lnTo>
                      <a:pt x="190" y="154"/>
                    </a:lnTo>
                    <a:lnTo>
                      <a:pt x="196" y="148"/>
                    </a:lnTo>
                    <a:lnTo>
                      <a:pt x="196" y="44"/>
                    </a:lnTo>
                    <a:lnTo>
                      <a:pt x="176" y="40"/>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27" name="Freeform 77"/>
              <p:cNvSpPr>
                <a:spLocks noChangeAspect="1"/>
              </p:cNvSpPr>
              <p:nvPr/>
            </p:nvSpPr>
            <p:spPr bwMode="auto">
              <a:xfrm>
                <a:off x="4864" y="5764"/>
                <a:ext cx="190" cy="148"/>
              </a:xfrm>
              <a:custGeom>
                <a:avLst/>
                <a:gdLst>
                  <a:gd name="T0" fmla="*/ 168 w 190"/>
                  <a:gd name="T1" fmla="*/ 38 h 148"/>
                  <a:gd name="T2" fmla="*/ 156 w 190"/>
                  <a:gd name="T3" fmla="*/ 14 h 148"/>
                  <a:gd name="T4" fmla="*/ 78 w 190"/>
                  <a:gd name="T5" fmla="*/ 0 h 148"/>
                  <a:gd name="T6" fmla="*/ 74 w 190"/>
                  <a:gd name="T7" fmla="*/ 20 h 148"/>
                  <a:gd name="T8" fmla="*/ 0 w 190"/>
                  <a:gd name="T9" fmla="*/ 6 h 148"/>
                  <a:gd name="T10" fmla="*/ 0 w 190"/>
                  <a:gd name="T11" fmla="*/ 112 h 148"/>
                  <a:gd name="T12" fmla="*/ 190 w 190"/>
                  <a:gd name="T13" fmla="*/ 148 h 148"/>
                  <a:gd name="T14" fmla="*/ 190 w 190"/>
                  <a:gd name="T15" fmla="*/ 42 h 148"/>
                  <a:gd name="T16" fmla="*/ 168 w 190"/>
                  <a:gd name="T17" fmla="*/ 38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148"/>
                  <a:gd name="T29" fmla="*/ 190 w 190"/>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148">
                    <a:moveTo>
                      <a:pt x="168" y="38"/>
                    </a:moveTo>
                    <a:lnTo>
                      <a:pt x="156" y="14"/>
                    </a:lnTo>
                    <a:lnTo>
                      <a:pt x="78" y="0"/>
                    </a:lnTo>
                    <a:lnTo>
                      <a:pt x="74" y="20"/>
                    </a:lnTo>
                    <a:lnTo>
                      <a:pt x="0" y="6"/>
                    </a:lnTo>
                    <a:lnTo>
                      <a:pt x="0" y="112"/>
                    </a:lnTo>
                    <a:lnTo>
                      <a:pt x="190" y="148"/>
                    </a:lnTo>
                    <a:lnTo>
                      <a:pt x="190" y="42"/>
                    </a:lnTo>
                    <a:lnTo>
                      <a:pt x="168" y="38"/>
                    </a:lnTo>
                    <a:close/>
                  </a:path>
                </a:pathLst>
              </a:custGeom>
              <a:solidFill>
                <a:srgbClr val="8BA6BD"/>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28" name="Freeform 78"/>
              <p:cNvSpPr>
                <a:spLocks noChangeAspect="1"/>
              </p:cNvSpPr>
              <p:nvPr/>
            </p:nvSpPr>
            <p:spPr bwMode="auto">
              <a:xfrm>
                <a:off x="4848" y="5774"/>
                <a:ext cx="196" cy="152"/>
              </a:xfrm>
              <a:custGeom>
                <a:avLst/>
                <a:gdLst>
                  <a:gd name="T0" fmla="*/ 176 w 196"/>
                  <a:gd name="T1" fmla="*/ 40 h 152"/>
                  <a:gd name="T2" fmla="*/ 164 w 196"/>
                  <a:gd name="T3" fmla="*/ 14 h 152"/>
                  <a:gd name="T4" fmla="*/ 84 w 196"/>
                  <a:gd name="T5" fmla="*/ 0 h 152"/>
                  <a:gd name="T6" fmla="*/ 78 w 196"/>
                  <a:gd name="T7" fmla="*/ 4 h 152"/>
                  <a:gd name="T8" fmla="*/ 82 w 196"/>
                  <a:gd name="T9" fmla="*/ 22 h 152"/>
                  <a:gd name="T10" fmla="*/ 8 w 196"/>
                  <a:gd name="T11" fmla="*/ 8 h 152"/>
                  <a:gd name="T12" fmla="*/ 0 w 196"/>
                  <a:gd name="T13" fmla="*/ 12 h 152"/>
                  <a:gd name="T14" fmla="*/ 6 w 196"/>
                  <a:gd name="T15" fmla="*/ 118 h 152"/>
                  <a:gd name="T16" fmla="*/ 190 w 196"/>
                  <a:gd name="T17" fmla="*/ 152 h 152"/>
                  <a:gd name="T18" fmla="*/ 196 w 196"/>
                  <a:gd name="T19" fmla="*/ 148 h 152"/>
                  <a:gd name="T20" fmla="*/ 196 w 196"/>
                  <a:gd name="T21" fmla="*/ 44 h 152"/>
                  <a:gd name="T22" fmla="*/ 176 w 196"/>
                  <a:gd name="T23" fmla="*/ 40 h 1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6"/>
                  <a:gd name="T37" fmla="*/ 0 h 152"/>
                  <a:gd name="T38" fmla="*/ 196 w 196"/>
                  <a:gd name="T39" fmla="*/ 152 h 1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6" h="152">
                    <a:moveTo>
                      <a:pt x="176" y="40"/>
                    </a:moveTo>
                    <a:lnTo>
                      <a:pt x="164" y="14"/>
                    </a:lnTo>
                    <a:lnTo>
                      <a:pt x="84" y="0"/>
                    </a:lnTo>
                    <a:lnTo>
                      <a:pt x="78" y="4"/>
                    </a:lnTo>
                    <a:lnTo>
                      <a:pt x="82" y="22"/>
                    </a:lnTo>
                    <a:lnTo>
                      <a:pt x="8" y="8"/>
                    </a:lnTo>
                    <a:lnTo>
                      <a:pt x="0" y="12"/>
                    </a:lnTo>
                    <a:lnTo>
                      <a:pt x="6" y="118"/>
                    </a:lnTo>
                    <a:lnTo>
                      <a:pt x="190" y="152"/>
                    </a:lnTo>
                    <a:lnTo>
                      <a:pt x="196" y="148"/>
                    </a:lnTo>
                    <a:lnTo>
                      <a:pt x="196" y="44"/>
                    </a:lnTo>
                    <a:lnTo>
                      <a:pt x="176" y="40"/>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29" name="Freeform 79"/>
              <p:cNvSpPr>
                <a:spLocks noChangeAspect="1"/>
              </p:cNvSpPr>
              <p:nvPr/>
            </p:nvSpPr>
            <p:spPr bwMode="auto">
              <a:xfrm>
                <a:off x="4848" y="5778"/>
                <a:ext cx="190" cy="148"/>
              </a:xfrm>
              <a:custGeom>
                <a:avLst/>
                <a:gdLst>
                  <a:gd name="T0" fmla="*/ 170 w 190"/>
                  <a:gd name="T1" fmla="*/ 40 h 148"/>
                  <a:gd name="T2" fmla="*/ 156 w 190"/>
                  <a:gd name="T3" fmla="*/ 16 h 148"/>
                  <a:gd name="T4" fmla="*/ 78 w 190"/>
                  <a:gd name="T5" fmla="*/ 0 h 148"/>
                  <a:gd name="T6" fmla="*/ 74 w 190"/>
                  <a:gd name="T7" fmla="*/ 22 h 148"/>
                  <a:gd name="T8" fmla="*/ 0 w 190"/>
                  <a:gd name="T9" fmla="*/ 8 h 148"/>
                  <a:gd name="T10" fmla="*/ 0 w 190"/>
                  <a:gd name="T11" fmla="*/ 114 h 148"/>
                  <a:gd name="T12" fmla="*/ 190 w 190"/>
                  <a:gd name="T13" fmla="*/ 148 h 148"/>
                  <a:gd name="T14" fmla="*/ 190 w 190"/>
                  <a:gd name="T15" fmla="*/ 44 h 148"/>
                  <a:gd name="T16" fmla="*/ 170 w 190"/>
                  <a:gd name="T17" fmla="*/ 40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148"/>
                  <a:gd name="T29" fmla="*/ 190 w 190"/>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148">
                    <a:moveTo>
                      <a:pt x="170" y="40"/>
                    </a:moveTo>
                    <a:lnTo>
                      <a:pt x="156" y="16"/>
                    </a:lnTo>
                    <a:lnTo>
                      <a:pt x="78" y="0"/>
                    </a:lnTo>
                    <a:lnTo>
                      <a:pt x="74" y="22"/>
                    </a:lnTo>
                    <a:lnTo>
                      <a:pt x="0" y="8"/>
                    </a:lnTo>
                    <a:lnTo>
                      <a:pt x="0" y="114"/>
                    </a:lnTo>
                    <a:lnTo>
                      <a:pt x="190" y="148"/>
                    </a:lnTo>
                    <a:lnTo>
                      <a:pt x="190" y="44"/>
                    </a:lnTo>
                    <a:lnTo>
                      <a:pt x="170" y="40"/>
                    </a:lnTo>
                    <a:close/>
                  </a:path>
                </a:pathLst>
              </a:custGeom>
              <a:solidFill>
                <a:srgbClr val="8BA6BD"/>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grpSp>
      </p:grpSp>
      <p:grpSp>
        <p:nvGrpSpPr>
          <p:cNvPr id="242" name="Group 131"/>
          <p:cNvGrpSpPr/>
          <p:nvPr/>
        </p:nvGrpSpPr>
        <p:grpSpPr bwMode="auto">
          <a:xfrm>
            <a:off x="4001189" y="2925380"/>
            <a:ext cx="1008063" cy="576263"/>
            <a:chOff x="4152" y="3149"/>
            <a:chExt cx="952" cy="509"/>
          </a:xfrm>
        </p:grpSpPr>
        <p:grpSp>
          <p:nvGrpSpPr>
            <p:cNvPr id="243" name="Group 132"/>
            <p:cNvGrpSpPr/>
            <p:nvPr/>
          </p:nvGrpSpPr>
          <p:grpSpPr bwMode="auto">
            <a:xfrm>
              <a:off x="4152" y="3271"/>
              <a:ext cx="952" cy="387"/>
              <a:chOff x="3974" y="1735"/>
              <a:chExt cx="695" cy="318"/>
            </a:xfrm>
          </p:grpSpPr>
          <p:sp>
            <p:nvSpPr>
              <p:cNvPr id="166" name="Oval 133"/>
              <p:cNvSpPr>
                <a:spLocks noChangeArrowheads="1"/>
              </p:cNvSpPr>
              <p:nvPr/>
            </p:nvSpPr>
            <p:spPr bwMode="auto">
              <a:xfrm>
                <a:off x="3974" y="1757"/>
                <a:ext cx="695" cy="296"/>
              </a:xfrm>
              <a:prstGeom prst="ellipse">
                <a:avLst/>
              </a:prstGeom>
              <a:gradFill rotWithShape="0">
                <a:gsLst>
                  <a:gs pos="0">
                    <a:srgbClr val="A2A2A2"/>
                  </a:gs>
                  <a:gs pos="50000">
                    <a:srgbClr val="CBCBCB"/>
                  </a:gs>
                  <a:gs pos="100000">
                    <a:srgbClr val="A2A2A2"/>
                  </a:gs>
                </a:gsLst>
                <a:lin ang="0" scaled="1"/>
              </a:gradFill>
              <a:ln w="9525">
                <a:noFill/>
                <a:round/>
              </a:ln>
            </p:spPr>
            <p:txBody>
              <a:bodyPr wrap="none" anchor="ctr"/>
              <a:lstStyle/>
              <a:p>
                <a:endParaRPr lang="zh-CN" altLang="en-US"/>
              </a:p>
            </p:txBody>
          </p:sp>
          <p:sp>
            <p:nvSpPr>
              <p:cNvPr id="167" name="Oval 134"/>
              <p:cNvSpPr>
                <a:spLocks noChangeArrowheads="1"/>
              </p:cNvSpPr>
              <p:nvPr/>
            </p:nvSpPr>
            <p:spPr bwMode="auto">
              <a:xfrm>
                <a:off x="3974" y="1735"/>
                <a:ext cx="695" cy="296"/>
              </a:xfrm>
              <a:prstGeom prst="ellipse">
                <a:avLst/>
              </a:prstGeom>
              <a:gradFill rotWithShape="0">
                <a:gsLst>
                  <a:gs pos="0">
                    <a:srgbClr val="CBCBCB"/>
                  </a:gs>
                  <a:gs pos="50000">
                    <a:srgbClr val="EAEAEA"/>
                  </a:gs>
                  <a:gs pos="100000">
                    <a:srgbClr val="CBCBCB"/>
                  </a:gs>
                </a:gsLst>
                <a:lin ang="2700000" scaled="1"/>
              </a:gradFill>
              <a:ln w="9525">
                <a:noFill/>
                <a:round/>
              </a:ln>
            </p:spPr>
            <p:txBody>
              <a:bodyPr wrap="none" anchor="ctr"/>
              <a:lstStyle/>
              <a:p>
                <a:endParaRPr lang="zh-CN" altLang="en-US"/>
              </a:p>
            </p:txBody>
          </p:sp>
        </p:grpSp>
        <p:pic>
          <p:nvPicPr>
            <p:cNvPr id="134" name="Picture 135" descr="图片155"/>
            <p:cNvPicPr>
              <a:picLocks noChangeAspect="1" noChangeArrowheads="1"/>
            </p:cNvPicPr>
            <p:nvPr/>
          </p:nvPicPr>
          <p:blipFill>
            <a:blip r:embed="rId5" cstate="print"/>
            <a:srcRect/>
            <a:stretch>
              <a:fillRect/>
            </a:stretch>
          </p:blipFill>
          <p:spPr bwMode="auto">
            <a:xfrm>
              <a:off x="4549" y="3208"/>
              <a:ext cx="149" cy="223"/>
            </a:xfrm>
            <a:prstGeom prst="rect">
              <a:avLst/>
            </a:prstGeom>
            <a:noFill/>
            <a:ln w="9525">
              <a:noFill/>
              <a:miter lim="800000"/>
              <a:headEnd/>
              <a:tailEnd/>
            </a:ln>
          </p:spPr>
        </p:pic>
        <p:pic>
          <p:nvPicPr>
            <p:cNvPr id="135" name="Picture 136" descr="图片173"/>
            <p:cNvPicPr>
              <a:picLocks noChangeAspect="1" noChangeArrowheads="1"/>
            </p:cNvPicPr>
            <p:nvPr/>
          </p:nvPicPr>
          <p:blipFill>
            <a:blip r:embed="rId6" cstate="print"/>
            <a:srcRect/>
            <a:stretch>
              <a:fillRect/>
            </a:stretch>
          </p:blipFill>
          <p:spPr bwMode="auto">
            <a:xfrm>
              <a:off x="4383" y="3195"/>
              <a:ext cx="148" cy="225"/>
            </a:xfrm>
            <a:prstGeom prst="rect">
              <a:avLst/>
            </a:prstGeom>
            <a:noFill/>
            <a:ln w="9525">
              <a:noFill/>
              <a:miter lim="800000"/>
              <a:headEnd/>
              <a:tailEnd/>
            </a:ln>
          </p:spPr>
        </p:pic>
        <p:sp>
          <p:nvSpPr>
            <p:cNvPr id="136" name="Line 137"/>
            <p:cNvSpPr>
              <a:spLocks noChangeShapeType="1"/>
            </p:cNvSpPr>
            <p:nvPr/>
          </p:nvSpPr>
          <p:spPr bwMode="auto">
            <a:xfrm>
              <a:off x="4360" y="3464"/>
              <a:ext cx="352" cy="16"/>
            </a:xfrm>
            <a:prstGeom prst="line">
              <a:avLst/>
            </a:prstGeom>
            <a:noFill/>
            <a:ln w="25400">
              <a:solidFill>
                <a:srgbClr val="FF9900"/>
              </a:solidFill>
              <a:round/>
            </a:ln>
          </p:spPr>
          <p:txBody>
            <a:bodyPr lIns="91425" tIns="45712" rIns="91425" bIns="45712" anchor="ctr">
              <a:spAutoFit/>
            </a:bodyPr>
            <a:lstStyle/>
            <a:p>
              <a:endParaRPr lang="zh-CN" altLang="en-US"/>
            </a:p>
          </p:txBody>
        </p:sp>
        <p:sp>
          <p:nvSpPr>
            <p:cNvPr id="137" name="Line 138"/>
            <p:cNvSpPr>
              <a:spLocks noChangeShapeType="1"/>
            </p:cNvSpPr>
            <p:nvPr/>
          </p:nvSpPr>
          <p:spPr bwMode="auto">
            <a:xfrm flipH="1">
              <a:off x="4448" y="3416"/>
              <a:ext cx="8" cy="48"/>
            </a:xfrm>
            <a:prstGeom prst="line">
              <a:avLst/>
            </a:prstGeom>
            <a:noFill/>
            <a:ln w="25400">
              <a:solidFill>
                <a:srgbClr val="FF9900"/>
              </a:solidFill>
              <a:round/>
            </a:ln>
          </p:spPr>
          <p:txBody>
            <a:bodyPr lIns="91425" tIns="45712" rIns="91425" bIns="45712" anchor="ctr">
              <a:spAutoFit/>
            </a:bodyPr>
            <a:lstStyle/>
            <a:p>
              <a:endParaRPr lang="zh-CN" altLang="en-US"/>
            </a:p>
          </p:txBody>
        </p:sp>
        <p:sp>
          <p:nvSpPr>
            <p:cNvPr id="138" name="Line 139"/>
            <p:cNvSpPr>
              <a:spLocks noChangeShapeType="1"/>
            </p:cNvSpPr>
            <p:nvPr/>
          </p:nvSpPr>
          <p:spPr bwMode="auto">
            <a:xfrm flipH="1">
              <a:off x="4608" y="3424"/>
              <a:ext cx="8" cy="48"/>
            </a:xfrm>
            <a:prstGeom prst="line">
              <a:avLst/>
            </a:prstGeom>
            <a:noFill/>
            <a:ln w="25400">
              <a:solidFill>
                <a:srgbClr val="FF9900"/>
              </a:solidFill>
              <a:round/>
            </a:ln>
          </p:spPr>
          <p:txBody>
            <a:bodyPr lIns="91425" tIns="45712" rIns="91425" bIns="45712" anchor="ctr">
              <a:spAutoFit/>
            </a:bodyPr>
            <a:lstStyle/>
            <a:p>
              <a:endParaRPr lang="zh-CN" altLang="en-US"/>
            </a:p>
          </p:txBody>
        </p:sp>
        <p:grpSp>
          <p:nvGrpSpPr>
            <p:cNvPr id="244" name="Group 53"/>
            <p:cNvGrpSpPr>
              <a:grpSpLocks noChangeAspect="1"/>
            </p:cNvGrpSpPr>
            <p:nvPr/>
          </p:nvGrpSpPr>
          <p:grpSpPr bwMode="auto">
            <a:xfrm>
              <a:off x="4718" y="3149"/>
              <a:ext cx="290" cy="348"/>
              <a:chOff x="4640" y="5440"/>
              <a:chExt cx="420" cy="502"/>
            </a:xfrm>
          </p:grpSpPr>
          <p:sp>
            <p:nvSpPr>
              <p:cNvPr id="140" name="Freeform 54"/>
              <p:cNvSpPr>
                <a:spLocks noChangeAspect="1"/>
              </p:cNvSpPr>
              <p:nvPr/>
            </p:nvSpPr>
            <p:spPr bwMode="auto">
              <a:xfrm>
                <a:off x="4786" y="5464"/>
                <a:ext cx="166" cy="478"/>
              </a:xfrm>
              <a:custGeom>
                <a:avLst/>
                <a:gdLst>
                  <a:gd name="T0" fmla="*/ 166 w 83"/>
                  <a:gd name="T1" fmla="*/ 152 h 239"/>
                  <a:gd name="T2" fmla="*/ 164 w 83"/>
                  <a:gd name="T3" fmla="*/ 6 h 239"/>
                  <a:gd name="T4" fmla="*/ 8 w 83"/>
                  <a:gd name="T5" fmla="*/ 126 h 239"/>
                  <a:gd name="T6" fmla="*/ 10 w 83"/>
                  <a:gd name="T7" fmla="*/ 454 h 239"/>
                  <a:gd name="T8" fmla="*/ 0 w 83"/>
                  <a:gd name="T9" fmla="*/ 472 h 239"/>
                  <a:gd name="T10" fmla="*/ 12 w 83"/>
                  <a:gd name="T11" fmla="*/ 470 h 239"/>
                  <a:gd name="T12" fmla="*/ 24 w 83"/>
                  <a:gd name="T13" fmla="*/ 458 h 239"/>
                  <a:gd name="T14" fmla="*/ 24 w 83"/>
                  <a:gd name="T15" fmla="*/ 452 h 239"/>
                  <a:gd name="T16" fmla="*/ 30 w 83"/>
                  <a:gd name="T17" fmla="*/ 454 h 239"/>
                  <a:gd name="T18" fmla="*/ 160 w 83"/>
                  <a:gd name="T19" fmla="*/ 352 h 239"/>
                  <a:gd name="T20" fmla="*/ 166 w 83"/>
                  <a:gd name="T21" fmla="*/ 344 h 239"/>
                  <a:gd name="T22" fmla="*/ 166 w 83"/>
                  <a:gd name="T23" fmla="*/ 152 h 2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3"/>
                  <a:gd name="T37" fmla="*/ 0 h 239"/>
                  <a:gd name="T38" fmla="*/ 83 w 83"/>
                  <a:gd name="T39" fmla="*/ 239 h 2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3" h="239">
                    <a:moveTo>
                      <a:pt x="83" y="76"/>
                    </a:moveTo>
                    <a:cubicBezTo>
                      <a:pt x="83" y="37"/>
                      <a:pt x="83" y="4"/>
                      <a:pt x="82" y="3"/>
                    </a:cubicBezTo>
                    <a:cubicBezTo>
                      <a:pt x="80" y="0"/>
                      <a:pt x="4" y="63"/>
                      <a:pt x="4" y="63"/>
                    </a:cubicBezTo>
                    <a:cubicBezTo>
                      <a:pt x="5" y="227"/>
                      <a:pt x="5" y="227"/>
                      <a:pt x="5" y="227"/>
                    </a:cubicBezTo>
                    <a:cubicBezTo>
                      <a:pt x="0" y="236"/>
                      <a:pt x="0" y="236"/>
                      <a:pt x="0" y="236"/>
                    </a:cubicBezTo>
                    <a:cubicBezTo>
                      <a:pt x="0" y="236"/>
                      <a:pt x="1" y="239"/>
                      <a:pt x="6" y="235"/>
                    </a:cubicBezTo>
                    <a:cubicBezTo>
                      <a:pt x="7" y="234"/>
                      <a:pt x="10" y="232"/>
                      <a:pt x="12" y="229"/>
                    </a:cubicBezTo>
                    <a:cubicBezTo>
                      <a:pt x="12" y="227"/>
                      <a:pt x="12" y="227"/>
                      <a:pt x="12" y="226"/>
                    </a:cubicBezTo>
                    <a:cubicBezTo>
                      <a:pt x="13" y="226"/>
                      <a:pt x="14" y="226"/>
                      <a:pt x="15" y="227"/>
                    </a:cubicBezTo>
                    <a:cubicBezTo>
                      <a:pt x="37" y="209"/>
                      <a:pt x="78" y="178"/>
                      <a:pt x="80" y="176"/>
                    </a:cubicBezTo>
                    <a:cubicBezTo>
                      <a:pt x="82" y="174"/>
                      <a:pt x="82" y="173"/>
                      <a:pt x="83" y="172"/>
                    </a:cubicBezTo>
                    <a:cubicBezTo>
                      <a:pt x="83" y="172"/>
                      <a:pt x="83" y="124"/>
                      <a:pt x="83" y="76"/>
                    </a:cubicBez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41" name="Freeform 55"/>
              <p:cNvSpPr>
                <a:spLocks noChangeAspect="1"/>
              </p:cNvSpPr>
              <p:nvPr/>
            </p:nvSpPr>
            <p:spPr bwMode="auto">
              <a:xfrm>
                <a:off x="4640" y="5440"/>
                <a:ext cx="310" cy="148"/>
              </a:xfrm>
              <a:custGeom>
                <a:avLst/>
                <a:gdLst>
                  <a:gd name="T0" fmla="*/ 310 w 155"/>
                  <a:gd name="T1" fmla="*/ 28 h 74"/>
                  <a:gd name="T2" fmla="*/ 154 w 155"/>
                  <a:gd name="T3" fmla="*/ 148 h 74"/>
                  <a:gd name="T4" fmla="*/ 8 w 155"/>
                  <a:gd name="T5" fmla="*/ 118 h 74"/>
                  <a:gd name="T6" fmla="*/ 0 w 155"/>
                  <a:gd name="T7" fmla="*/ 122 h 74"/>
                  <a:gd name="T8" fmla="*/ 4 w 155"/>
                  <a:gd name="T9" fmla="*/ 114 h 74"/>
                  <a:gd name="T10" fmla="*/ 16 w 155"/>
                  <a:gd name="T11" fmla="*/ 104 h 74"/>
                  <a:gd name="T12" fmla="*/ 22 w 155"/>
                  <a:gd name="T13" fmla="*/ 106 h 74"/>
                  <a:gd name="T14" fmla="*/ 22 w 155"/>
                  <a:gd name="T15" fmla="*/ 100 h 74"/>
                  <a:gd name="T16" fmla="*/ 150 w 155"/>
                  <a:gd name="T17" fmla="*/ 2 h 74"/>
                  <a:gd name="T18" fmla="*/ 158 w 155"/>
                  <a:gd name="T19" fmla="*/ 0 h 74"/>
                  <a:gd name="T20" fmla="*/ 302 w 155"/>
                  <a:gd name="T21" fmla="*/ 22 h 74"/>
                  <a:gd name="T22" fmla="*/ 310 w 155"/>
                  <a:gd name="T23" fmla="*/ 28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5"/>
                  <a:gd name="T37" fmla="*/ 0 h 74"/>
                  <a:gd name="T38" fmla="*/ 155 w 155"/>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5" h="74">
                    <a:moveTo>
                      <a:pt x="155" y="14"/>
                    </a:moveTo>
                    <a:cubicBezTo>
                      <a:pt x="77" y="74"/>
                      <a:pt x="77" y="74"/>
                      <a:pt x="77" y="74"/>
                    </a:cubicBezTo>
                    <a:cubicBezTo>
                      <a:pt x="12" y="65"/>
                      <a:pt x="9" y="59"/>
                      <a:pt x="4" y="59"/>
                    </a:cubicBezTo>
                    <a:cubicBezTo>
                      <a:pt x="1" y="58"/>
                      <a:pt x="0" y="61"/>
                      <a:pt x="0" y="61"/>
                    </a:cubicBezTo>
                    <a:cubicBezTo>
                      <a:pt x="0" y="61"/>
                      <a:pt x="0" y="58"/>
                      <a:pt x="2" y="57"/>
                    </a:cubicBezTo>
                    <a:cubicBezTo>
                      <a:pt x="2" y="57"/>
                      <a:pt x="4" y="55"/>
                      <a:pt x="8" y="52"/>
                    </a:cubicBezTo>
                    <a:cubicBezTo>
                      <a:pt x="9" y="53"/>
                      <a:pt x="10" y="53"/>
                      <a:pt x="11" y="53"/>
                    </a:cubicBezTo>
                    <a:cubicBezTo>
                      <a:pt x="11" y="52"/>
                      <a:pt x="11" y="51"/>
                      <a:pt x="11" y="50"/>
                    </a:cubicBezTo>
                    <a:cubicBezTo>
                      <a:pt x="40" y="27"/>
                      <a:pt x="73" y="2"/>
                      <a:pt x="75" y="1"/>
                    </a:cubicBezTo>
                    <a:cubicBezTo>
                      <a:pt x="77" y="0"/>
                      <a:pt x="79" y="0"/>
                      <a:pt x="79" y="0"/>
                    </a:cubicBezTo>
                    <a:cubicBezTo>
                      <a:pt x="79" y="0"/>
                      <a:pt x="149" y="11"/>
                      <a:pt x="151" y="11"/>
                    </a:cubicBezTo>
                    <a:cubicBezTo>
                      <a:pt x="154" y="12"/>
                      <a:pt x="155" y="14"/>
                      <a:pt x="155" y="14"/>
                    </a:cubicBez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42" name="Freeform 56"/>
              <p:cNvSpPr>
                <a:spLocks noChangeAspect="1"/>
              </p:cNvSpPr>
              <p:nvPr/>
            </p:nvSpPr>
            <p:spPr bwMode="auto">
              <a:xfrm>
                <a:off x="4790" y="5466"/>
                <a:ext cx="160" cy="124"/>
              </a:xfrm>
              <a:custGeom>
                <a:avLst/>
                <a:gdLst>
                  <a:gd name="T0" fmla="*/ 160 w 80"/>
                  <a:gd name="T1" fmla="*/ 4 h 62"/>
                  <a:gd name="T2" fmla="*/ 158 w 80"/>
                  <a:gd name="T3" fmla="*/ 0 h 62"/>
                  <a:gd name="T4" fmla="*/ 0 w 80"/>
                  <a:gd name="T5" fmla="*/ 122 h 62"/>
                  <a:gd name="T6" fmla="*/ 4 w 80"/>
                  <a:gd name="T7" fmla="*/ 124 h 62"/>
                  <a:gd name="T8" fmla="*/ 160 w 80"/>
                  <a:gd name="T9" fmla="*/ 4 h 62"/>
                  <a:gd name="T10" fmla="*/ 0 60000 65536"/>
                  <a:gd name="T11" fmla="*/ 0 60000 65536"/>
                  <a:gd name="T12" fmla="*/ 0 60000 65536"/>
                  <a:gd name="T13" fmla="*/ 0 60000 65536"/>
                  <a:gd name="T14" fmla="*/ 0 60000 65536"/>
                  <a:gd name="T15" fmla="*/ 0 w 80"/>
                  <a:gd name="T16" fmla="*/ 0 h 62"/>
                  <a:gd name="T17" fmla="*/ 80 w 80"/>
                  <a:gd name="T18" fmla="*/ 62 h 62"/>
                </a:gdLst>
                <a:ahLst/>
                <a:cxnLst>
                  <a:cxn ang="T10">
                    <a:pos x="T0" y="T1"/>
                  </a:cxn>
                  <a:cxn ang="T11">
                    <a:pos x="T2" y="T3"/>
                  </a:cxn>
                  <a:cxn ang="T12">
                    <a:pos x="T4" y="T5"/>
                  </a:cxn>
                  <a:cxn ang="T13">
                    <a:pos x="T6" y="T7"/>
                  </a:cxn>
                  <a:cxn ang="T14">
                    <a:pos x="T8" y="T9"/>
                  </a:cxn>
                </a:cxnLst>
                <a:rect l="T15" t="T16" r="T17" b="T18"/>
                <a:pathLst>
                  <a:path w="80" h="62">
                    <a:moveTo>
                      <a:pt x="80" y="2"/>
                    </a:moveTo>
                    <a:cubicBezTo>
                      <a:pt x="80" y="2"/>
                      <a:pt x="80" y="1"/>
                      <a:pt x="79" y="0"/>
                    </a:cubicBezTo>
                    <a:cubicBezTo>
                      <a:pt x="77" y="2"/>
                      <a:pt x="0" y="61"/>
                      <a:pt x="0" y="61"/>
                    </a:cubicBezTo>
                    <a:cubicBezTo>
                      <a:pt x="2" y="62"/>
                      <a:pt x="2" y="62"/>
                      <a:pt x="2" y="62"/>
                    </a:cubicBezTo>
                    <a:lnTo>
                      <a:pt x="80" y="2"/>
                    </a:lnTo>
                    <a:close/>
                  </a:path>
                </a:pathLst>
              </a:custGeom>
              <a:solidFill>
                <a:srgbClr val="8BA6BD"/>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43" name="Freeform 57"/>
              <p:cNvSpPr>
                <a:spLocks noChangeAspect="1"/>
              </p:cNvSpPr>
              <p:nvPr/>
            </p:nvSpPr>
            <p:spPr bwMode="auto">
              <a:xfrm>
                <a:off x="4640" y="5556"/>
                <a:ext cx="156" cy="384"/>
              </a:xfrm>
              <a:custGeom>
                <a:avLst/>
                <a:gdLst>
                  <a:gd name="T0" fmla="*/ 156 w 78"/>
                  <a:gd name="T1" fmla="*/ 38 h 192"/>
                  <a:gd name="T2" fmla="*/ 150 w 78"/>
                  <a:gd name="T3" fmla="*/ 28 h 192"/>
                  <a:gd name="T4" fmla="*/ 8 w 78"/>
                  <a:gd name="T5" fmla="*/ 2 h 192"/>
                  <a:gd name="T6" fmla="*/ 0 w 78"/>
                  <a:gd name="T7" fmla="*/ 6 h 192"/>
                  <a:gd name="T8" fmla="*/ 0 w 78"/>
                  <a:gd name="T9" fmla="*/ 34 h 192"/>
                  <a:gd name="T10" fmla="*/ 4 w 78"/>
                  <a:gd name="T11" fmla="*/ 34 h 192"/>
                  <a:gd name="T12" fmla="*/ 0 w 78"/>
                  <a:gd name="T13" fmla="*/ 38 h 192"/>
                  <a:gd name="T14" fmla="*/ 0 w 78"/>
                  <a:gd name="T15" fmla="*/ 52 h 192"/>
                  <a:gd name="T16" fmla="*/ 0 w 78"/>
                  <a:gd name="T17" fmla="*/ 342 h 192"/>
                  <a:gd name="T18" fmla="*/ 8 w 78"/>
                  <a:gd name="T19" fmla="*/ 354 h 192"/>
                  <a:gd name="T20" fmla="*/ 144 w 78"/>
                  <a:gd name="T21" fmla="*/ 382 h 192"/>
                  <a:gd name="T22" fmla="*/ 156 w 78"/>
                  <a:gd name="T23" fmla="*/ 374 h 192"/>
                  <a:gd name="T24" fmla="*/ 156 w 78"/>
                  <a:gd name="T25" fmla="*/ 38 h 1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192"/>
                  <a:gd name="T41" fmla="*/ 78 w 78"/>
                  <a:gd name="T42" fmla="*/ 192 h 1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192">
                    <a:moveTo>
                      <a:pt x="78" y="19"/>
                    </a:moveTo>
                    <a:cubicBezTo>
                      <a:pt x="78" y="16"/>
                      <a:pt x="76" y="14"/>
                      <a:pt x="75" y="14"/>
                    </a:cubicBezTo>
                    <a:cubicBezTo>
                      <a:pt x="34" y="7"/>
                      <a:pt x="9" y="1"/>
                      <a:pt x="4" y="1"/>
                    </a:cubicBezTo>
                    <a:cubicBezTo>
                      <a:pt x="0" y="0"/>
                      <a:pt x="0" y="3"/>
                      <a:pt x="0" y="3"/>
                    </a:cubicBezTo>
                    <a:cubicBezTo>
                      <a:pt x="0" y="3"/>
                      <a:pt x="0" y="9"/>
                      <a:pt x="0" y="17"/>
                    </a:cubicBezTo>
                    <a:cubicBezTo>
                      <a:pt x="0" y="17"/>
                      <a:pt x="1" y="17"/>
                      <a:pt x="2" y="17"/>
                    </a:cubicBezTo>
                    <a:cubicBezTo>
                      <a:pt x="2" y="18"/>
                      <a:pt x="0" y="19"/>
                      <a:pt x="0" y="19"/>
                    </a:cubicBezTo>
                    <a:cubicBezTo>
                      <a:pt x="0" y="22"/>
                      <a:pt x="0" y="24"/>
                      <a:pt x="0" y="26"/>
                    </a:cubicBezTo>
                    <a:cubicBezTo>
                      <a:pt x="0" y="26"/>
                      <a:pt x="0" y="170"/>
                      <a:pt x="0" y="171"/>
                    </a:cubicBezTo>
                    <a:cubicBezTo>
                      <a:pt x="0" y="176"/>
                      <a:pt x="1" y="177"/>
                      <a:pt x="4" y="177"/>
                    </a:cubicBezTo>
                    <a:cubicBezTo>
                      <a:pt x="5" y="178"/>
                      <a:pt x="54" y="188"/>
                      <a:pt x="72" y="191"/>
                    </a:cubicBezTo>
                    <a:cubicBezTo>
                      <a:pt x="77" y="192"/>
                      <a:pt x="78" y="187"/>
                      <a:pt x="78" y="187"/>
                    </a:cubicBezTo>
                    <a:cubicBezTo>
                      <a:pt x="78" y="187"/>
                      <a:pt x="78" y="19"/>
                      <a:pt x="78" y="19"/>
                    </a:cubicBezTo>
                    <a:close/>
                  </a:path>
                </a:pathLst>
              </a:custGeom>
              <a:solidFill>
                <a:srgbClr val="D3DBE4"/>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44" name="Freeform 58"/>
              <p:cNvSpPr>
                <a:spLocks noChangeAspect="1"/>
              </p:cNvSpPr>
              <p:nvPr/>
            </p:nvSpPr>
            <p:spPr bwMode="auto">
              <a:xfrm>
                <a:off x="4692" y="5796"/>
                <a:ext cx="120" cy="28"/>
              </a:xfrm>
              <a:custGeom>
                <a:avLst/>
                <a:gdLst>
                  <a:gd name="T0" fmla="*/ 0 w 120"/>
                  <a:gd name="T1" fmla="*/ 0 h 28"/>
                  <a:gd name="T2" fmla="*/ 104 w 120"/>
                  <a:gd name="T3" fmla="*/ 22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45" name="Freeform 59"/>
              <p:cNvSpPr>
                <a:spLocks noChangeAspect="1"/>
              </p:cNvSpPr>
              <p:nvPr/>
            </p:nvSpPr>
            <p:spPr bwMode="auto">
              <a:xfrm>
                <a:off x="4692" y="5796"/>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46" name="Freeform 60"/>
              <p:cNvSpPr>
                <a:spLocks noChangeAspect="1"/>
              </p:cNvSpPr>
              <p:nvPr/>
            </p:nvSpPr>
            <p:spPr bwMode="auto">
              <a:xfrm>
                <a:off x="4692" y="5810"/>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47" name="Freeform 61"/>
              <p:cNvSpPr>
                <a:spLocks noChangeAspect="1"/>
              </p:cNvSpPr>
              <p:nvPr/>
            </p:nvSpPr>
            <p:spPr bwMode="auto">
              <a:xfrm>
                <a:off x="4692" y="5810"/>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48" name="Freeform 62"/>
              <p:cNvSpPr>
                <a:spLocks noChangeAspect="1"/>
              </p:cNvSpPr>
              <p:nvPr/>
            </p:nvSpPr>
            <p:spPr bwMode="auto">
              <a:xfrm>
                <a:off x="4692" y="5822"/>
                <a:ext cx="120" cy="28"/>
              </a:xfrm>
              <a:custGeom>
                <a:avLst/>
                <a:gdLst>
                  <a:gd name="T0" fmla="*/ 0 w 120"/>
                  <a:gd name="T1" fmla="*/ 0 h 28"/>
                  <a:gd name="T2" fmla="*/ 104 w 120"/>
                  <a:gd name="T3" fmla="*/ 24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4"/>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49" name="Freeform 63"/>
              <p:cNvSpPr>
                <a:spLocks noChangeAspect="1"/>
              </p:cNvSpPr>
              <p:nvPr/>
            </p:nvSpPr>
            <p:spPr bwMode="auto">
              <a:xfrm>
                <a:off x="4692" y="5822"/>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50" name="Freeform 64"/>
              <p:cNvSpPr>
                <a:spLocks noChangeAspect="1"/>
              </p:cNvSpPr>
              <p:nvPr/>
            </p:nvSpPr>
            <p:spPr bwMode="auto">
              <a:xfrm>
                <a:off x="4692" y="5836"/>
                <a:ext cx="120" cy="28"/>
              </a:xfrm>
              <a:custGeom>
                <a:avLst/>
                <a:gdLst>
                  <a:gd name="T0" fmla="*/ 0 w 120"/>
                  <a:gd name="T1" fmla="*/ 0 h 28"/>
                  <a:gd name="T2" fmla="*/ 104 w 120"/>
                  <a:gd name="T3" fmla="*/ 22 h 28"/>
                  <a:gd name="T4" fmla="*/ 120 w 120"/>
                  <a:gd name="T5" fmla="*/ 12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51" name="Freeform 65"/>
              <p:cNvSpPr>
                <a:spLocks noChangeAspect="1"/>
              </p:cNvSpPr>
              <p:nvPr/>
            </p:nvSpPr>
            <p:spPr bwMode="auto">
              <a:xfrm>
                <a:off x="4692" y="5836"/>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52" name="Freeform 66"/>
              <p:cNvSpPr>
                <a:spLocks noChangeAspect="1"/>
              </p:cNvSpPr>
              <p:nvPr/>
            </p:nvSpPr>
            <p:spPr bwMode="auto">
              <a:xfrm>
                <a:off x="4692" y="5850"/>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4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4"/>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53" name="Freeform 67"/>
              <p:cNvSpPr>
                <a:spLocks noChangeAspect="1"/>
              </p:cNvSpPr>
              <p:nvPr/>
            </p:nvSpPr>
            <p:spPr bwMode="auto">
              <a:xfrm>
                <a:off x="4692" y="5848"/>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54" name="Freeform 68"/>
              <p:cNvSpPr>
                <a:spLocks noChangeAspect="1"/>
              </p:cNvSpPr>
              <p:nvPr/>
            </p:nvSpPr>
            <p:spPr bwMode="auto">
              <a:xfrm>
                <a:off x="4692" y="5862"/>
                <a:ext cx="120" cy="28"/>
              </a:xfrm>
              <a:custGeom>
                <a:avLst/>
                <a:gdLst>
                  <a:gd name="T0" fmla="*/ 0 w 120"/>
                  <a:gd name="T1" fmla="*/ 0 h 28"/>
                  <a:gd name="T2" fmla="*/ 104 w 120"/>
                  <a:gd name="T3" fmla="*/ 22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55" name="Freeform 69"/>
              <p:cNvSpPr>
                <a:spLocks noChangeAspect="1"/>
              </p:cNvSpPr>
              <p:nvPr/>
            </p:nvSpPr>
            <p:spPr bwMode="auto">
              <a:xfrm>
                <a:off x="4692" y="5862"/>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56" name="Freeform 70"/>
              <p:cNvSpPr>
                <a:spLocks noChangeAspect="1"/>
              </p:cNvSpPr>
              <p:nvPr/>
            </p:nvSpPr>
            <p:spPr bwMode="auto">
              <a:xfrm>
                <a:off x="4692" y="5876"/>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57" name="Freeform 71"/>
              <p:cNvSpPr>
                <a:spLocks noChangeAspect="1"/>
              </p:cNvSpPr>
              <p:nvPr/>
            </p:nvSpPr>
            <p:spPr bwMode="auto">
              <a:xfrm>
                <a:off x="4692" y="5876"/>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58" name="Freeform 72"/>
              <p:cNvSpPr>
                <a:spLocks noChangeAspect="1"/>
              </p:cNvSpPr>
              <p:nvPr/>
            </p:nvSpPr>
            <p:spPr bwMode="auto">
              <a:xfrm>
                <a:off x="4640" y="5590"/>
                <a:ext cx="170" cy="34"/>
              </a:xfrm>
              <a:custGeom>
                <a:avLst/>
                <a:gdLst>
                  <a:gd name="T0" fmla="*/ 156 w 170"/>
                  <a:gd name="T1" fmla="*/ 30 h 34"/>
                  <a:gd name="T2" fmla="*/ 4 w 170"/>
                  <a:gd name="T3" fmla="*/ 0 h 34"/>
                  <a:gd name="T4" fmla="*/ 0 w 170"/>
                  <a:gd name="T5" fmla="*/ 4 h 34"/>
                  <a:gd name="T6" fmla="*/ 156 w 170"/>
                  <a:gd name="T7" fmla="*/ 34 h 34"/>
                  <a:gd name="T8" fmla="*/ 170 w 170"/>
                  <a:gd name="T9" fmla="*/ 24 h 34"/>
                  <a:gd name="T10" fmla="*/ 170 w 170"/>
                  <a:gd name="T11" fmla="*/ 20 h 34"/>
                  <a:gd name="T12" fmla="*/ 156 w 170"/>
                  <a:gd name="T13" fmla="*/ 30 h 34"/>
                  <a:gd name="T14" fmla="*/ 0 60000 65536"/>
                  <a:gd name="T15" fmla="*/ 0 60000 65536"/>
                  <a:gd name="T16" fmla="*/ 0 60000 65536"/>
                  <a:gd name="T17" fmla="*/ 0 60000 65536"/>
                  <a:gd name="T18" fmla="*/ 0 60000 65536"/>
                  <a:gd name="T19" fmla="*/ 0 60000 65536"/>
                  <a:gd name="T20" fmla="*/ 0 60000 65536"/>
                  <a:gd name="T21" fmla="*/ 0 w 170"/>
                  <a:gd name="T22" fmla="*/ 0 h 34"/>
                  <a:gd name="T23" fmla="*/ 170 w 170"/>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 h="34">
                    <a:moveTo>
                      <a:pt x="156" y="30"/>
                    </a:moveTo>
                    <a:lnTo>
                      <a:pt x="4" y="0"/>
                    </a:lnTo>
                    <a:lnTo>
                      <a:pt x="0" y="4"/>
                    </a:lnTo>
                    <a:lnTo>
                      <a:pt x="156" y="34"/>
                    </a:lnTo>
                    <a:lnTo>
                      <a:pt x="170" y="24"/>
                    </a:lnTo>
                    <a:lnTo>
                      <a:pt x="170" y="20"/>
                    </a:lnTo>
                    <a:lnTo>
                      <a:pt x="156" y="30"/>
                    </a:lnTo>
                    <a:close/>
                  </a:path>
                </a:pathLst>
              </a:custGeom>
              <a:solidFill>
                <a:srgbClr val="7588A2"/>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59" name="Freeform 73"/>
              <p:cNvSpPr>
                <a:spLocks noChangeAspect="1"/>
              </p:cNvSpPr>
              <p:nvPr/>
            </p:nvSpPr>
            <p:spPr bwMode="auto">
              <a:xfrm>
                <a:off x="4666" y="5610"/>
                <a:ext cx="100" cy="30"/>
              </a:xfrm>
              <a:custGeom>
                <a:avLst/>
                <a:gdLst>
                  <a:gd name="T0" fmla="*/ 100 w 100"/>
                  <a:gd name="T1" fmla="*/ 18 h 30"/>
                  <a:gd name="T2" fmla="*/ 0 w 100"/>
                  <a:gd name="T3" fmla="*/ 0 h 30"/>
                  <a:gd name="T4" fmla="*/ 0 w 100"/>
                  <a:gd name="T5" fmla="*/ 10 h 30"/>
                  <a:gd name="T6" fmla="*/ 100 w 100"/>
                  <a:gd name="T7" fmla="*/ 30 h 30"/>
                  <a:gd name="T8" fmla="*/ 100 w 100"/>
                  <a:gd name="T9" fmla="*/ 18 h 30"/>
                  <a:gd name="T10" fmla="*/ 0 60000 65536"/>
                  <a:gd name="T11" fmla="*/ 0 60000 65536"/>
                  <a:gd name="T12" fmla="*/ 0 60000 65536"/>
                  <a:gd name="T13" fmla="*/ 0 60000 65536"/>
                  <a:gd name="T14" fmla="*/ 0 60000 65536"/>
                  <a:gd name="T15" fmla="*/ 0 w 100"/>
                  <a:gd name="T16" fmla="*/ 0 h 30"/>
                  <a:gd name="T17" fmla="*/ 100 w 100"/>
                  <a:gd name="T18" fmla="*/ 30 h 30"/>
                </a:gdLst>
                <a:ahLst/>
                <a:cxnLst>
                  <a:cxn ang="T10">
                    <a:pos x="T0" y="T1"/>
                  </a:cxn>
                  <a:cxn ang="T11">
                    <a:pos x="T2" y="T3"/>
                  </a:cxn>
                  <a:cxn ang="T12">
                    <a:pos x="T4" y="T5"/>
                  </a:cxn>
                  <a:cxn ang="T13">
                    <a:pos x="T6" y="T7"/>
                  </a:cxn>
                  <a:cxn ang="T14">
                    <a:pos x="T8" y="T9"/>
                  </a:cxn>
                </a:cxnLst>
                <a:rect l="T15" t="T16" r="T17" b="T18"/>
                <a:pathLst>
                  <a:path w="100" h="30">
                    <a:moveTo>
                      <a:pt x="100" y="18"/>
                    </a:moveTo>
                    <a:lnTo>
                      <a:pt x="0" y="0"/>
                    </a:lnTo>
                    <a:lnTo>
                      <a:pt x="0" y="10"/>
                    </a:lnTo>
                    <a:lnTo>
                      <a:pt x="100" y="30"/>
                    </a:lnTo>
                    <a:lnTo>
                      <a:pt x="100" y="18"/>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60" name="Freeform 74"/>
              <p:cNvSpPr>
                <a:spLocks noChangeAspect="1"/>
              </p:cNvSpPr>
              <p:nvPr/>
            </p:nvSpPr>
            <p:spPr bwMode="auto">
              <a:xfrm>
                <a:off x="4666" y="5610"/>
                <a:ext cx="10" cy="10"/>
              </a:xfrm>
              <a:custGeom>
                <a:avLst/>
                <a:gdLst>
                  <a:gd name="T0" fmla="*/ 0 w 10"/>
                  <a:gd name="T1" fmla="*/ 10 h 10"/>
                  <a:gd name="T2" fmla="*/ 10 w 10"/>
                  <a:gd name="T3" fmla="*/ 2 h 10"/>
                  <a:gd name="T4" fmla="*/ 0 w 10"/>
                  <a:gd name="T5" fmla="*/ 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2"/>
                    </a:lnTo>
                    <a:lnTo>
                      <a:pt x="0" y="0"/>
                    </a:lnTo>
                    <a:lnTo>
                      <a:pt x="0" y="10"/>
                    </a:lnTo>
                    <a:close/>
                  </a:path>
                </a:pathLst>
              </a:custGeom>
              <a:solidFill>
                <a:srgbClr val="5D7695"/>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61" name="Freeform 75"/>
              <p:cNvSpPr>
                <a:spLocks noChangeAspect="1"/>
              </p:cNvSpPr>
              <p:nvPr/>
            </p:nvSpPr>
            <p:spPr bwMode="auto">
              <a:xfrm>
                <a:off x="4662" y="5540"/>
                <a:ext cx="154" cy="378"/>
              </a:xfrm>
              <a:custGeom>
                <a:avLst/>
                <a:gdLst>
                  <a:gd name="T0" fmla="*/ 0 w 77"/>
                  <a:gd name="T1" fmla="*/ 0 h 189"/>
                  <a:gd name="T2" fmla="*/ 150 w 77"/>
                  <a:gd name="T3" fmla="*/ 30 h 189"/>
                  <a:gd name="T4" fmla="*/ 154 w 77"/>
                  <a:gd name="T5" fmla="*/ 36 h 189"/>
                  <a:gd name="T6" fmla="*/ 154 w 77"/>
                  <a:gd name="T7" fmla="*/ 378 h 189"/>
                  <a:gd name="T8" fmla="*/ 148 w 77"/>
                  <a:gd name="T9" fmla="*/ 378 h 189"/>
                  <a:gd name="T10" fmla="*/ 148 w 77"/>
                  <a:gd name="T11" fmla="*/ 38 h 189"/>
                  <a:gd name="T12" fmla="*/ 146 w 77"/>
                  <a:gd name="T13" fmla="*/ 34 h 189"/>
                  <a:gd name="T14" fmla="*/ 0 w 77"/>
                  <a:gd name="T15" fmla="*/ 6 h 189"/>
                  <a:gd name="T16" fmla="*/ 0 w 77"/>
                  <a:gd name="T17" fmla="*/ 0 h 1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7"/>
                  <a:gd name="T28" fmla="*/ 0 h 189"/>
                  <a:gd name="T29" fmla="*/ 77 w 77"/>
                  <a:gd name="T30" fmla="*/ 189 h 18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7" h="189">
                    <a:moveTo>
                      <a:pt x="0" y="0"/>
                    </a:moveTo>
                    <a:cubicBezTo>
                      <a:pt x="75" y="15"/>
                      <a:pt x="75" y="15"/>
                      <a:pt x="75" y="15"/>
                    </a:cubicBezTo>
                    <a:cubicBezTo>
                      <a:pt x="75" y="15"/>
                      <a:pt x="77" y="16"/>
                      <a:pt x="77" y="18"/>
                    </a:cubicBezTo>
                    <a:cubicBezTo>
                      <a:pt x="77" y="36"/>
                      <a:pt x="77" y="189"/>
                      <a:pt x="77" y="189"/>
                    </a:cubicBezTo>
                    <a:cubicBezTo>
                      <a:pt x="74" y="189"/>
                      <a:pt x="74" y="189"/>
                      <a:pt x="74" y="189"/>
                    </a:cubicBezTo>
                    <a:cubicBezTo>
                      <a:pt x="74" y="19"/>
                      <a:pt x="74" y="19"/>
                      <a:pt x="74" y="19"/>
                    </a:cubicBezTo>
                    <a:cubicBezTo>
                      <a:pt x="74" y="19"/>
                      <a:pt x="74" y="17"/>
                      <a:pt x="73" y="17"/>
                    </a:cubicBezTo>
                    <a:cubicBezTo>
                      <a:pt x="72" y="17"/>
                      <a:pt x="0" y="3"/>
                      <a:pt x="0" y="3"/>
                    </a:cubicBezTo>
                    <a:lnTo>
                      <a:pt x="0" y="0"/>
                    </a:lnTo>
                    <a:close/>
                  </a:path>
                </a:pathLst>
              </a:custGeom>
              <a:solidFill>
                <a:srgbClr val="7588A2"/>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62" name="Freeform 76"/>
              <p:cNvSpPr>
                <a:spLocks noChangeAspect="1"/>
              </p:cNvSpPr>
              <p:nvPr/>
            </p:nvSpPr>
            <p:spPr bwMode="auto">
              <a:xfrm>
                <a:off x="4864" y="5758"/>
                <a:ext cx="196" cy="154"/>
              </a:xfrm>
              <a:custGeom>
                <a:avLst/>
                <a:gdLst>
                  <a:gd name="T0" fmla="*/ 176 w 196"/>
                  <a:gd name="T1" fmla="*/ 40 h 154"/>
                  <a:gd name="T2" fmla="*/ 162 w 196"/>
                  <a:gd name="T3" fmla="*/ 16 h 154"/>
                  <a:gd name="T4" fmla="*/ 84 w 196"/>
                  <a:gd name="T5" fmla="*/ 0 h 154"/>
                  <a:gd name="T6" fmla="*/ 78 w 196"/>
                  <a:gd name="T7" fmla="*/ 6 h 154"/>
                  <a:gd name="T8" fmla="*/ 82 w 196"/>
                  <a:gd name="T9" fmla="*/ 22 h 154"/>
                  <a:gd name="T10" fmla="*/ 8 w 196"/>
                  <a:gd name="T11" fmla="*/ 8 h 154"/>
                  <a:gd name="T12" fmla="*/ 0 w 196"/>
                  <a:gd name="T13" fmla="*/ 14 h 154"/>
                  <a:gd name="T14" fmla="*/ 6 w 196"/>
                  <a:gd name="T15" fmla="*/ 118 h 154"/>
                  <a:gd name="T16" fmla="*/ 190 w 196"/>
                  <a:gd name="T17" fmla="*/ 154 h 154"/>
                  <a:gd name="T18" fmla="*/ 196 w 196"/>
                  <a:gd name="T19" fmla="*/ 148 h 154"/>
                  <a:gd name="T20" fmla="*/ 196 w 196"/>
                  <a:gd name="T21" fmla="*/ 44 h 154"/>
                  <a:gd name="T22" fmla="*/ 176 w 196"/>
                  <a:gd name="T23" fmla="*/ 40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6"/>
                  <a:gd name="T37" fmla="*/ 0 h 154"/>
                  <a:gd name="T38" fmla="*/ 196 w 196"/>
                  <a:gd name="T39" fmla="*/ 154 h 1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6" h="154">
                    <a:moveTo>
                      <a:pt x="176" y="40"/>
                    </a:moveTo>
                    <a:lnTo>
                      <a:pt x="162" y="16"/>
                    </a:lnTo>
                    <a:lnTo>
                      <a:pt x="84" y="0"/>
                    </a:lnTo>
                    <a:lnTo>
                      <a:pt x="78" y="6"/>
                    </a:lnTo>
                    <a:lnTo>
                      <a:pt x="82" y="22"/>
                    </a:lnTo>
                    <a:lnTo>
                      <a:pt x="8" y="8"/>
                    </a:lnTo>
                    <a:lnTo>
                      <a:pt x="0" y="14"/>
                    </a:lnTo>
                    <a:lnTo>
                      <a:pt x="6" y="118"/>
                    </a:lnTo>
                    <a:lnTo>
                      <a:pt x="190" y="154"/>
                    </a:lnTo>
                    <a:lnTo>
                      <a:pt x="196" y="148"/>
                    </a:lnTo>
                    <a:lnTo>
                      <a:pt x="196" y="44"/>
                    </a:lnTo>
                    <a:lnTo>
                      <a:pt x="176" y="40"/>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63" name="Freeform 77"/>
              <p:cNvSpPr>
                <a:spLocks noChangeAspect="1"/>
              </p:cNvSpPr>
              <p:nvPr/>
            </p:nvSpPr>
            <p:spPr bwMode="auto">
              <a:xfrm>
                <a:off x="4864" y="5764"/>
                <a:ext cx="190" cy="148"/>
              </a:xfrm>
              <a:custGeom>
                <a:avLst/>
                <a:gdLst>
                  <a:gd name="T0" fmla="*/ 168 w 190"/>
                  <a:gd name="T1" fmla="*/ 38 h 148"/>
                  <a:gd name="T2" fmla="*/ 156 w 190"/>
                  <a:gd name="T3" fmla="*/ 14 h 148"/>
                  <a:gd name="T4" fmla="*/ 78 w 190"/>
                  <a:gd name="T5" fmla="*/ 0 h 148"/>
                  <a:gd name="T6" fmla="*/ 74 w 190"/>
                  <a:gd name="T7" fmla="*/ 20 h 148"/>
                  <a:gd name="T8" fmla="*/ 0 w 190"/>
                  <a:gd name="T9" fmla="*/ 6 h 148"/>
                  <a:gd name="T10" fmla="*/ 0 w 190"/>
                  <a:gd name="T11" fmla="*/ 112 h 148"/>
                  <a:gd name="T12" fmla="*/ 190 w 190"/>
                  <a:gd name="T13" fmla="*/ 148 h 148"/>
                  <a:gd name="T14" fmla="*/ 190 w 190"/>
                  <a:gd name="T15" fmla="*/ 42 h 148"/>
                  <a:gd name="T16" fmla="*/ 168 w 190"/>
                  <a:gd name="T17" fmla="*/ 38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148"/>
                  <a:gd name="T29" fmla="*/ 190 w 190"/>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148">
                    <a:moveTo>
                      <a:pt x="168" y="38"/>
                    </a:moveTo>
                    <a:lnTo>
                      <a:pt x="156" y="14"/>
                    </a:lnTo>
                    <a:lnTo>
                      <a:pt x="78" y="0"/>
                    </a:lnTo>
                    <a:lnTo>
                      <a:pt x="74" y="20"/>
                    </a:lnTo>
                    <a:lnTo>
                      <a:pt x="0" y="6"/>
                    </a:lnTo>
                    <a:lnTo>
                      <a:pt x="0" y="112"/>
                    </a:lnTo>
                    <a:lnTo>
                      <a:pt x="190" y="148"/>
                    </a:lnTo>
                    <a:lnTo>
                      <a:pt x="190" y="42"/>
                    </a:lnTo>
                    <a:lnTo>
                      <a:pt x="168" y="38"/>
                    </a:lnTo>
                    <a:close/>
                  </a:path>
                </a:pathLst>
              </a:custGeom>
              <a:solidFill>
                <a:srgbClr val="8BA6BD"/>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64" name="Freeform 78"/>
              <p:cNvSpPr>
                <a:spLocks noChangeAspect="1"/>
              </p:cNvSpPr>
              <p:nvPr/>
            </p:nvSpPr>
            <p:spPr bwMode="auto">
              <a:xfrm>
                <a:off x="4848" y="5774"/>
                <a:ext cx="196" cy="152"/>
              </a:xfrm>
              <a:custGeom>
                <a:avLst/>
                <a:gdLst>
                  <a:gd name="T0" fmla="*/ 176 w 196"/>
                  <a:gd name="T1" fmla="*/ 40 h 152"/>
                  <a:gd name="T2" fmla="*/ 164 w 196"/>
                  <a:gd name="T3" fmla="*/ 14 h 152"/>
                  <a:gd name="T4" fmla="*/ 84 w 196"/>
                  <a:gd name="T5" fmla="*/ 0 h 152"/>
                  <a:gd name="T6" fmla="*/ 78 w 196"/>
                  <a:gd name="T7" fmla="*/ 4 h 152"/>
                  <a:gd name="T8" fmla="*/ 82 w 196"/>
                  <a:gd name="T9" fmla="*/ 22 h 152"/>
                  <a:gd name="T10" fmla="*/ 8 w 196"/>
                  <a:gd name="T11" fmla="*/ 8 h 152"/>
                  <a:gd name="T12" fmla="*/ 0 w 196"/>
                  <a:gd name="T13" fmla="*/ 12 h 152"/>
                  <a:gd name="T14" fmla="*/ 6 w 196"/>
                  <a:gd name="T15" fmla="*/ 118 h 152"/>
                  <a:gd name="T16" fmla="*/ 190 w 196"/>
                  <a:gd name="T17" fmla="*/ 152 h 152"/>
                  <a:gd name="T18" fmla="*/ 196 w 196"/>
                  <a:gd name="T19" fmla="*/ 148 h 152"/>
                  <a:gd name="T20" fmla="*/ 196 w 196"/>
                  <a:gd name="T21" fmla="*/ 44 h 152"/>
                  <a:gd name="T22" fmla="*/ 176 w 196"/>
                  <a:gd name="T23" fmla="*/ 40 h 1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6"/>
                  <a:gd name="T37" fmla="*/ 0 h 152"/>
                  <a:gd name="T38" fmla="*/ 196 w 196"/>
                  <a:gd name="T39" fmla="*/ 152 h 1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6" h="152">
                    <a:moveTo>
                      <a:pt x="176" y="40"/>
                    </a:moveTo>
                    <a:lnTo>
                      <a:pt x="164" y="14"/>
                    </a:lnTo>
                    <a:lnTo>
                      <a:pt x="84" y="0"/>
                    </a:lnTo>
                    <a:lnTo>
                      <a:pt x="78" y="4"/>
                    </a:lnTo>
                    <a:lnTo>
                      <a:pt x="82" y="22"/>
                    </a:lnTo>
                    <a:lnTo>
                      <a:pt x="8" y="8"/>
                    </a:lnTo>
                    <a:lnTo>
                      <a:pt x="0" y="12"/>
                    </a:lnTo>
                    <a:lnTo>
                      <a:pt x="6" y="118"/>
                    </a:lnTo>
                    <a:lnTo>
                      <a:pt x="190" y="152"/>
                    </a:lnTo>
                    <a:lnTo>
                      <a:pt x="196" y="148"/>
                    </a:lnTo>
                    <a:lnTo>
                      <a:pt x="196" y="44"/>
                    </a:lnTo>
                    <a:lnTo>
                      <a:pt x="176" y="40"/>
                    </a:lnTo>
                    <a:close/>
                  </a:path>
                </a:pathLst>
              </a:custGeom>
              <a:solidFill>
                <a:srgbClr val="456488"/>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sp>
            <p:nvSpPr>
              <p:cNvPr id="165" name="Freeform 79"/>
              <p:cNvSpPr>
                <a:spLocks noChangeAspect="1"/>
              </p:cNvSpPr>
              <p:nvPr/>
            </p:nvSpPr>
            <p:spPr bwMode="auto">
              <a:xfrm>
                <a:off x="4848" y="5778"/>
                <a:ext cx="190" cy="148"/>
              </a:xfrm>
              <a:custGeom>
                <a:avLst/>
                <a:gdLst>
                  <a:gd name="T0" fmla="*/ 170 w 190"/>
                  <a:gd name="T1" fmla="*/ 40 h 148"/>
                  <a:gd name="T2" fmla="*/ 156 w 190"/>
                  <a:gd name="T3" fmla="*/ 16 h 148"/>
                  <a:gd name="T4" fmla="*/ 78 w 190"/>
                  <a:gd name="T5" fmla="*/ 0 h 148"/>
                  <a:gd name="T6" fmla="*/ 74 w 190"/>
                  <a:gd name="T7" fmla="*/ 22 h 148"/>
                  <a:gd name="T8" fmla="*/ 0 w 190"/>
                  <a:gd name="T9" fmla="*/ 8 h 148"/>
                  <a:gd name="T10" fmla="*/ 0 w 190"/>
                  <a:gd name="T11" fmla="*/ 114 h 148"/>
                  <a:gd name="T12" fmla="*/ 190 w 190"/>
                  <a:gd name="T13" fmla="*/ 148 h 148"/>
                  <a:gd name="T14" fmla="*/ 190 w 190"/>
                  <a:gd name="T15" fmla="*/ 44 h 148"/>
                  <a:gd name="T16" fmla="*/ 170 w 190"/>
                  <a:gd name="T17" fmla="*/ 40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148"/>
                  <a:gd name="T29" fmla="*/ 190 w 190"/>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148">
                    <a:moveTo>
                      <a:pt x="170" y="40"/>
                    </a:moveTo>
                    <a:lnTo>
                      <a:pt x="156" y="16"/>
                    </a:lnTo>
                    <a:lnTo>
                      <a:pt x="78" y="0"/>
                    </a:lnTo>
                    <a:lnTo>
                      <a:pt x="74" y="22"/>
                    </a:lnTo>
                    <a:lnTo>
                      <a:pt x="0" y="8"/>
                    </a:lnTo>
                    <a:lnTo>
                      <a:pt x="0" y="114"/>
                    </a:lnTo>
                    <a:lnTo>
                      <a:pt x="190" y="148"/>
                    </a:lnTo>
                    <a:lnTo>
                      <a:pt x="190" y="44"/>
                    </a:lnTo>
                    <a:lnTo>
                      <a:pt x="170" y="40"/>
                    </a:lnTo>
                    <a:close/>
                  </a:path>
                </a:pathLst>
              </a:custGeom>
              <a:solidFill>
                <a:srgbClr val="8BA6BD"/>
              </a:solidFill>
              <a:ln w="9525">
                <a:noFill/>
                <a:round/>
              </a:ln>
            </p:spPr>
            <p:txBody>
              <a:bodyPr lIns="83356" tIns="41680" rIns="83356" bIns="41680"/>
              <a:lstStyle/>
              <a:p>
                <a:pPr defTabSz="835025" eaLnBrk="0" hangingPunct="0"/>
                <a:endParaRPr lang="zh-CN" altLang="en-US">
                  <a:solidFill>
                    <a:schemeClr val="tx1"/>
                  </a:solidFill>
                  <a:latin typeface="Arial" panose="020B0604020202020204" pitchFamily="34" charset="0"/>
                  <a:ea typeface="黑体" panose="02010609060101010101" pitchFamily="49" charset="-122"/>
                </a:endParaRPr>
              </a:p>
            </p:txBody>
          </p:sp>
        </p:grpSp>
      </p:grpSp>
      <p:sp>
        <p:nvSpPr>
          <p:cNvPr id="168" name="Line 167"/>
          <p:cNvSpPr>
            <a:spLocks noChangeShapeType="1"/>
          </p:cNvSpPr>
          <p:nvPr/>
        </p:nvSpPr>
        <p:spPr bwMode="auto">
          <a:xfrm>
            <a:off x="719137" y="2566605"/>
            <a:ext cx="3348000" cy="0"/>
          </a:xfrm>
          <a:prstGeom prst="line">
            <a:avLst/>
          </a:prstGeom>
          <a:noFill/>
          <a:ln w="50800">
            <a:solidFill>
              <a:srgbClr val="FF0000"/>
            </a:solidFill>
            <a:round/>
          </a:ln>
        </p:spPr>
        <p:txBody>
          <a:bodyPr/>
          <a:lstStyle/>
          <a:p>
            <a:endParaRPr lang="zh-CN" altLang="en-US"/>
          </a:p>
        </p:txBody>
      </p:sp>
      <p:grpSp>
        <p:nvGrpSpPr>
          <p:cNvPr id="245" name="Group 170"/>
          <p:cNvGrpSpPr/>
          <p:nvPr/>
        </p:nvGrpSpPr>
        <p:grpSpPr bwMode="auto">
          <a:xfrm>
            <a:off x="3887787" y="2117343"/>
            <a:ext cx="627063" cy="427037"/>
            <a:chOff x="4425" y="2115"/>
            <a:chExt cx="395" cy="269"/>
          </a:xfrm>
        </p:grpSpPr>
        <p:grpSp>
          <p:nvGrpSpPr>
            <p:cNvPr id="246" name="Group 171"/>
            <p:cNvGrpSpPr/>
            <p:nvPr/>
          </p:nvGrpSpPr>
          <p:grpSpPr bwMode="auto">
            <a:xfrm>
              <a:off x="4457" y="2115"/>
              <a:ext cx="363" cy="227"/>
              <a:chOff x="4513" y="2115"/>
              <a:chExt cx="363" cy="227"/>
            </a:xfrm>
          </p:grpSpPr>
          <p:pic>
            <p:nvPicPr>
              <p:cNvPr id="176" name="Picture 172"/>
              <p:cNvPicPr>
                <a:picLocks noChangeAspect="1" noChangeArrowheads="1"/>
              </p:cNvPicPr>
              <p:nvPr/>
            </p:nvPicPr>
            <p:blipFill>
              <a:blip r:embed="rId7" cstate="print"/>
              <a:srcRect/>
              <a:stretch>
                <a:fillRect/>
              </a:stretch>
            </p:blipFill>
            <p:spPr bwMode="auto">
              <a:xfrm>
                <a:off x="4513" y="2115"/>
                <a:ext cx="227" cy="227"/>
              </a:xfrm>
              <a:prstGeom prst="rect">
                <a:avLst/>
              </a:prstGeom>
              <a:noFill/>
              <a:ln w="9525" algn="ctr">
                <a:noFill/>
                <a:miter lim="800000"/>
                <a:headEnd/>
                <a:tailEnd/>
              </a:ln>
            </p:spPr>
          </p:pic>
          <p:sp>
            <p:nvSpPr>
              <p:cNvPr id="177" name="Text Box 173"/>
              <p:cNvSpPr txBox="1">
                <a:spLocks noChangeArrowheads="1"/>
              </p:cNvSpPr>
              <p:nvPr/>
            </p:nvSpPr>
            <p:spPr bwMode="auto">
              <a:xfrm>
                <a:off x="4513" y="2171"/>
                <a:ext cx="363" cy="117"/>
              </a:xfrm>
              <a:prstGeom prst="rect">
                <a:avLst/>
              </a:prstGeom>
              <a:noFill/>
              <a:ln w="9525" algn="ctr">
                <a:noFill/>
                <a:miter lim="800000"/>
              </a:ln>
            </p:spPr>
            <p:txBody>
              <a:bodyPr tIns="0" bIns="0">
                <a:spAutoFit/>
              </a:bodyPr>
              <a:lstStyle/>
              <a:p>
                <a:pPr>
                  <a:lnSpc>
                    <a:spcPct val="0"/>
                  </a:lnSpc>
                  <a:spcBef>
                    <a:spcPct val="50000"/>
                  </a:spcBef>
                </a:pPr>
                <a:r>
                  <a:rPr lang="en-US" altLang="zh-CN" sz="800" b="1">
                    <a:solidFill>
                      <a:schemeClr val="tx1"/>
                    </a:solidFill>
                    <a:latin typeface="Arial" panose="020B0604020202020204" pitchFamily="34" charset="0"/>
                    <a:ea typeface="宋体" panose="02010600030101010101" pitchFamily="2" charset="-122"/>
                  </a:rPr>
                  <a:t>….</a:t>
                </a:r>
                <a:endParaRPr lang="en-US" altLang="zh-CN" sz="800" b="1">
                  <a:solidFill>
                    <a:schemeClr val="tx1"/>
                  </a:solidFill>
                  <a:latin typeface="Arial" panose="020B0604020202020204" pitchFamily="34" charset="0"/>
                  <a:ea typeface="宋体" panose="02010600030101010101" pitchFamily="2" charset="-122"/>
                </a:endParaRPr>
              </a:p>
              <a:p>
                <a:pPr>
                  <a:lnSpc>
                    <a:spcPct val="0"/>
                  </a:lnSpc>
                  <a:spcBef>
                    <a:spcPct val="50000"/>
                  </a:spcBef>
                </a:pPr>
                <a:r>
                  <a:rPr lang="en-US" altLang="zh-CN" sz="800" b="1">
                    <a:solidFill>
                      <a:schemeClr val="tx1"/>
                    </a:solidFill>
                    <a:latin typeface="Arial" panose="020B0604020202020204" pitchFamily="34" charset="0"/>
                    <a:ea typeface="宋体" panose="02010600030101010101" pitchFamily="2" charset="-122"/>
                  </a:rPr>
                  <a:t>…..</a:t>
                </a:r>
                <a:endParaRPr lang="en-US" altLang="zh-CN" sz="800" b="1">
                  <a:solidFill>
                    <a:schemeClr val="tx1"/>
                  </a:solidFill>
                  <a:latin typeface="Arial" panose="020B0604020202020204" pitchFamily="34" charset="0"/>
                  <a:ea typeface="宋体" panose="02010600030101010101" pitchFamily="2" charset="-122"/>
                </a:endParaRPr>
              </a:p>
              <a:p>
                <a:pPr>
                  <a:lnSpc>
                    <a:spcPct val="0"/>
                  </a:lnSpc>
                  <a:spcBef>
                    <a:spcPct val="50000"/>
                  </a:spcBef>
                </a:pPr>
                <a:r>
                  <a:rPr lang="en-US" altLang="zh-CN" sz="800" b="1">
                    <a:solidFill>
                      <a:schemeClr val="tx1"/>
                    </a:solidFill>
                    <a:latin typeface="Arial" panose="020B0604020202020204" pitchFamily="34" charset="0"/>
                    <a:ea typeface="宋体" panose="02010600030101010101" pitchFamily="2" charset="-122"/>
                  </a:rPr>
                  <a:t>…..</a:t>
                </a:r>
                <a:endParaRPr lang="en-US" altLang="zh-CN" sz="800" b="1">
                  <a:solidFill>
                    <a:schemeClr val="tx1"/>
                  </a:solidFill>
                  <a:latin typeface="Arial" panose="020B0604020202020204" pitchFamily="34" charset="0"/>
                  <a:ea typeface="宋体" panose="02010600030101010101" pitchFamily="2" charset="-122"/>
                </a:endParaRPr>
              </a:p>
              <a:p>
                <a:pPr>
                  <a:lnSpc>
                    <a:spcPct val="0"/>
                  </a:lnSpc>
                  <a:spcBef>
                    <a:spcPct val="50000"/>
                  </a:spcBef>
                </a:pPr>
                <a:r>
                  <a:rPr lang="en-US" altLang="zh-CN" sz="800" b="1">
                    <a:solidFill>
                      <a:schemeClr val="tx1"/>
                    </a:solidFill>
                    <a:latin typeface="Arial" panose="020B0604020202020204" pitchFamily="34" charset="0"/>
                    <a:ea typeface="宋体" panose="02010600030101010101" pitchFamily="2" charset="-122"/>
                  </a:rPr>
                  <a:t>…..</a:t>
                </a:r>
                <a:endParaRPr lang="en-US" altLang="zh-CN" sz="800" b="1">
                  <a:solidFill>
                    <a:schemeClr val="tx1"/>
                  </a:solidFill>
                  <a:latin typeface="Arial" panose="020B0604020202020204" pitchFamily="34" charset="0"/>
                  <a:ea typeface="宋体" panose="02010600030101010101" pitchFamily="2" charset="-122"/>
                </a:endParaRPr>
              </a:p>
            </p:txBody>
          </p:sp>
        </p:grpSp>
        <p:grpSp>
          <p:nvGrpSpPr>
            <p:cNvPr id="250" name="Group 174"/>
            <p:cNvGrpSpPr/>
            <p:nvPr/>
          </p:nvGrpSpPr>
          <p:grpSpPr bwMode="auto">
            <a:xfrm>
              <a:off x="4425" y="2157"/>
              <a:ext cx="363" cy="227"/>
              <a:chOff x="4513" y="2115"/>
              <a:chExt cx="363" cy="227"/>
            </a:xfrm>
          </p:grpSpPr>
          <p:pic>
            <p:nvPicPr>
              <p:cNvPr id="174" name="Picture 175"/>
              <p:cNvPicPr>
                <a:picLocks noChangeAspect="1" noChangeArrowheads="1"/>
              </p:cNvPicPr>
              <p:nvPr/>
            </p:nvPicPr>
            <p:blipFill>
              <a:blip r:embed="rId7" cstate="print"/>
              <a:srcRect/>
              <a:stretch>
                <a:fillRect/>
              </a:stretch>
            </p:blipFill>
            <p:spPr bwMode="auto">
              <a:xfrm>
                <a:off x="4513" y="2115"/>
                <a:ext cx="227" cy="227"/>
              </a:xfrm>
              <a:prstGeom prst="rect">
                <a:avLst/>
              </a:prstGeom>
              <a:noFill/>
              <a:ln w="9525" algn="ctr">
                <a:noFill/>
                <a:miter lim="800000"/>
                <a:headEnd/>
                <a:tailEnd/>
              </a:ln>
            </p:spPr>
          </p:pic>
          <p:sp>
            <p:nvSpPr>
              <p:cNvPr id="175" name="Text Box 176"/>
              <p:cNvSpPr txBox="1">
                <a:spLocks noChangeArrowheads="1"/>
              </p:cNvSpPr>
              <p:nvPr/>
            </p:nvSpPr>
            <p:spPr bwMode="auto">
              <a:xfrm>
                <a:off x="4513" y="2171"/>
                <a:ext cx="363" cy="117"/>
              </a:xfrm>
              <a:prstGeom prst="rect">
                <a:avLst/>
              </a:prstGeom>
              <a:noFill/>
              <a:ln w="9525" algn="ctr">
                <a:noFill/>
                <a:miter lim="800000"/>
              </a:ln>
            </p:spPr>
            <p:txBody>
              <a:bodyPr tIns="0" bIns="0">
                <a:spAutoFit/>
              </a:bodyPr>
              <a:lstStyle/>
              <a:p>
                <a:pPr>
                  <a:lnSpc>
                    <a:spcPct val="0"/>
                  </a:lnSpc>
                  <a:spcBef>
                    <a:spcPct val="50000"/>
                  </a:spcBef>
                </a:pPr>
                <a:r>
                  <a:rPr lang="en-US" altLang="zh-CN" sz="800" b="1" dirty="0">
                    <a:solidFill>
                      <a:schemeClr val="tx1"/>
                    </a:solidFill>
                    <a:latin typeface="Arial" panose="020B0604020202020204" pitchFamily="34" charset="0"/>
                    <a:ea typeface="宋体" panose="02010600030101010101" pitchFamily="2" charset="-122"/>
                  </a:rPr>
                  <a:t>….</a:t>
                </a:r>
                <a:endParaRPr lang="en-US" altLang="zh-CN" sz="800" b="1" dirty="0">
                  <a:solidFill>
                    <a:schemeClr val="tx1"/>
                  </a:solidFill>
                  <a:latin typeface="Arial" panose="020B0604020202020204" pitchFamily="34" charset="0"/>
                  <a:ea typeface="宋体" panose="02010600030101010101" pitchFamily="2" charset="-122"/>
                </a:endParaRPr>
              </a:p>
              <a:p>
                <a:pPr>
                  <a:lnSpc>
                    <a:spcPct val="0"/>
                  </a:lnSpc>
                  <a:spcBef>
                    <a:spcPct val="50000"/>
                  </a:spcBef>
                </a:pPr>
                <a:r>
                  <a:rPr lang="en-US" altLang="zh-CN" sz="800" b="1" dirty="0">
                    <a:solidFill>
                      <a:schemeClr val="tx1"/>
                    </a:solidFill>
                    <a:latin typeface="Arial" panose="020B0604020202020204" pitchFamily="34" charset="0"/>
                    <a:ea typeface="宋体" panose="02010600030101010101" pitchFamily="2" charset="-122"/>
                  </a:rPr>
                  <a:t>…..</a:t>
                </a:r>
                <a:endParaRPr lang="en-US" altLang="zh-CN" sz="800" b="1" dirty="0">
                  <a:solidFill>
                    <a:schemeClr val="tx1"/>
                  </a:solidFill>
                  <a:latin typeface="Arial" panose="020B0604020202020204" pitchFamily="34" charset="0"/>
                  <a:ea typeface="宋体" panose="02010600030101010101" pitchFamily="2" charset="-122"/>
                </a:endParaRPr>
              </a:p>
              <a:p>
                <a:pPr>
                  <a:lnSpc>
                    <a:spcPct val="0"/>
                  </a:lnSpc>
                  <a:spcBef>
                    <a:spcPct val="50000"/>
                  </a:spcBef>
                </a:pPr>
                <a:r>
                  <a:rPr lang="en-US" altLang="zh-CN" sz="800" b="1" dirty="0">
                    <a:solidFill>
                      <a:schemeClr val="tx1"/>
                    </a:solidFill>
                    <a:latin typeface="Arial" panose="020B0604020202020204" pitchFamily="34" charset="0"/>
                    <a:ea typeface="宋体" panose="02010600030101010101" pitchFamily="2" charset="-122"/>
                  </a:rPr>
                  <a:t>…..</a:t>
                </a:r>
                <a:endParaRPr lang="en-US" altLang="zh-CN" sz="800" b="1" dirty="0">
                  <a:solidFill>
                    <a:schemeClr val="tx1"/>
                  </a:solidFill>
                  <a:latin typeface="Arial" panose="020B0604020202020204" pitchFamily="34" charset="0"/>
                  <a:ea typeface="宋体" panose="02010600030101010101" pitchFamily="2" charset="-122"/>
                </a:endParaRPr>
              </a:p>
              <a:p>
                <a:pPr>
                  <a:lnSpc>
                    <a:spcPct val="0"/>
                  </a:lnSpc>
                  <a:spcBef>
                    <a:spcPct val="50000"/>
                  </a:spcBef>
                </a:pPr>
                <a:r>
                  <a:rPr lang="en-US" altLang="zh-CN" sz="800" b="1" dirty="0">
                    <a:solidFill>
                      <a:schemeClr val="tx1"/>
                    </a:solidFill>
                    <a:latin typeface="Arial" panose="020B0604020202020204" pitchFamily="34" charset="0"/>
                    <a:ea typeface="宋体" panose="02010600030101010101" pitchFamily="2" charset="-122"/>
                  </a:rPr>
                  <a:t>…..</a:t>
                </a:r>
                <a:endParaRPr lang="en-US" altLang="zh-CN" sz="800" b="1" dirty="0">
                  <a:solidFill>
                    <a:schemeClr val="tx1"/>
                  </a:solidFill>
                  <a:latin typeface="Arial" panose="020B0604020202020204" pitchFamily="34" charset="0"/>
                  <a:ea typeface="宋体" panose="02010600030101010101" pitchFamily="2" charset="-122"/>
                </a:endParaRPr>
              </a:p>
            </p:txBody>
          </p:sp>
        </p:grpSp>
      </p:grpSp>
      <p:grpSp>
        <p:nvGrpSpPr>
          <p:cNvPr id="254" name="Group 187"/>
          <p:cNvGrpSpPr/>
          <p:nvPr/>
        </p:nvGrpSpPr>
        <p:grpSpPr bwMode="auto">
          <a:xfrm>
            <a:off x="5934075" y="477455"/>
            <a:ext cx="1439862" cy="1873250"/>
            <a:chOff x="4241" y="300"/>
            <a:chExt cx="907" cy="1180"/>
          </a:xfrm>
        </p:grpSpPr>
        <p:pic>
          <p:nvPicPr>
            <p:cNvPr id="189" name="Picture 188" descr="Nicks-handset"/>
            <p:cNvPicPr>
              <a:picLocks noChangeAspect="1" noChangeArrowheads="1"/>
            </p:cNvPicPr>
            <p:nvPr/>
          </p:nvPicPr>
          <p:blipFill>
            <a:blip r:embed="rId8" cstate="print"/>
            <a:srcRect/>
            <a:stretch>
              <a:fillRect/>
            </a:stretch>
          </p:blipFill>
          <p:spPr bwMode="auto">
            <a:xfrm>
              <a:off x="4241" y="391"/>
              <a:ext cx="244" cy="363"/>
            </a:xfrm>
            <a:prstGeom prst="rect">
              <a:avLst/>
            </a:prstGeom>
            <a:noFill/>
            <a:ln w="9525">
              <a:noFill/>
              <a:miter lim="800000"/>
              <a:headEnd/>
              <a:tailEnd/>
            </a:ln>
          </p:spPr>
        </p:pic>
        <p:grpSp>
          <p:nvGrpSpPr>
            <p:cNvPr id="34" name="Group 189"/>
            <p:cNvGrpSpPr/>
            <p:nvPr/>
          </p:nvGrpSpPr>
          <p:grpSpPr bwMode="auto">
            <a:xfrm>
              <a:off x="4513" y="300"/>
              <a:ext cx="318" cy="453"/>
              <a:chOff x="2544" y="2208"/>
              <a:chExt cx="431" cy="657"/>
            </a:xfrm>
          </p:grpSpPr>
          <p:grpSp>
            <p:nvGrpSpPr>
              <p:cNvPr id="39" name="Group 190"/>
              <p:cNvGrpSpPr/>
              <p:nvPr/>
            </p:nvGrpSpPr>
            <p:grpSpPr bwMode="auto">
              <a:xfrm>
                <a:off x="2544" y="2256"/>
                <a:ext cx="248" cy="224"/>
                <a:chOff x="1115" y="2348"/>
                <a:chExt cx="220" cy="199"/>
              </a:xfrm>
            </p:grpSpPr>
            <p:sp>
              <p:nvSpPr>
                <p:cNvPr id="208" name="Arc 191"/>
                <p:cNvSpPr/>
                <p:nvPr/>
              </p:nvSpPr>
              <p:spPr bwMode="auto">
                <a:xfrm>
                  <a:off x="1266" y="2484"/>
                  <a:ext cx="44" cy="32"/>
                </a:xfrm>
                <a:custGeom>
                  <a:avLst/>
                  <a:gdLst>
                    <a:gd name="T0" fmla="*/ 0 w 38364"/>
                    <a:gd name="T1" fmla="*/ 7 h 34984"/>
                    <a:gd name="T2" fmla="*/ 39 w 38364"/>
                    <a:gd name="T3" fmla="*/ 32 h 34984"/>
                    <a:gd name="T4" fmla="*/ 19 w 38364"/>
                    <a:gd name="T5" fmla="*/ 20 h 34984"/>
                    <a:gd name="T6" fmla="*/ 0 60000 65536"/>
                    <a:gd name="T7" fmla="*/ 0 60000 65536"/>
                    <a:gd name="T8" fmla="*/ 0 60000 65536"/>
                    <a:gd name="T9" fmla="*/ 0 w 38364"/>
                    <a:gd name="T10" fmla="*/ 0 h 34984"/>
                    <a:gd name="T11" fmla="*/ 38364 w 38364"/>
                    <a:gd name="T12" fmla="*/ 34984 h 34984"/>
                  </a:gdLst>
                  <a:ahLst/>
                  <a:cxnLst>
                    <a:cxn ang="T6">
                      <a:pos x="T0" y="T1"/>
                    </a:cxn>
                    <a:cxn ang="T7">
                      <a:pos x="T2" y="T3"/>
                    </a:cxn>
                    <a:cxn ang="T8">
                      <a:pos x="T4" y="T5"/>
                    </a:cxn>
                  </a:cxnLst>
                  <a:rect l="T9" t="T10" r="T11" b="T12"/>
                  <a:pathLst>
                    <a:path w="38364" h="34984" fill="none" extrusionOk="0">
                      <a:moveTo>
                        <a:pt x="0" y="7979"/>
                      </a:moveTo>
                      <a:cubicBezTo>
                        <a:pt x="4101" y="2931"/>
                        <a:pt x="10259" y="-1"/>
                        <a:pt x="16764" y="0"/>
                      </a:cubicBezTo>
                      <a:cubicBezTo>
                        <a:pt x="28693" y="0"/>
                        <a:pt x="38364" y="9670"/>
                        <a:pt x="38364" y="21600"/>
                      </a:cubicBezTo>
                      <a:cubicBezTo>
                        <a:pt x="38364" y="26456"/>
                        <a:pt x="36727" y="31172"/>
                        <a:pt x="33717" y="34984"/>
                      </a:cubicBezTo>
                    </a:path>
                    <a:path w="38364" h="34984" stroke="0" extrusionOk="0">
                      <a:moveTo>
                        <a:pt x="0" y="7979"/>
                      </a:moveTo>
                      <a:cubicBezTo>
                        <a:pt x="4101" y="2931"/>
                        <a:pt x="10259" y="-1"/>
                        <a:pt x="16764" y="0"/>
                      </a:cubicBezTo>
                      <a:cubicBezTo>
                        <a:pt x="28693" y="0"/>
                        <a:pt x="38364" y="9670"/>
                        <a:pt x="38364" y="21600"/>
                      </a:cubicBezTo>
                      <a:cubicBezTo>
                        <a:pt x="38364" y="26456"/>
                        <a:pt x="36727" y="31172"/>
                        <a:pt x="33717" y="34984"/>
                      </a:cubicBezTo>
                      <a:lnTo>
                        <a:pt x="16764" y="21600"/>
                      </a:lnTo>
                      <a:close/>
                    </a:path>
                  </a:pathLst>
                </a:custGeom>
                <a:noFill/>
                <a:ln w="12699" cap="rnd">
                  <a:solidFill>
                    <a:srgbClr val="494936"/>
                  </a:solidFill>
                  <a:round/>
                  <a:headEnd type="none" w="sm" len="sm"/>
                  <a:tailEnd type="none" w="sm" len="sm"/>
                </a:ln>
              </p:spPr>
              <p:txBody>
                <a:bodyPr wrap="none" anchor="ctr"/>
                <a:lstStyle/>
                <a:p>
                  <a:endParaRPr lang="zh-CN" altLang="en-US"/>
                </a:p>
              </p:txBody>
            </p:sp>
            <p:sp>
              <p:nvSpPr>
                <p:cNvPr id="209" name="Arc 192"/>
                <p:cNvSpPr/>
                <p:nvPr/>
              </p:nvSpPr>
              <p:spPr bwMode="auto">
                <a:xfrm>
                  <a:off x="1267" y="2483"/>
                  <a:ext cx="44" cy="29"/>
                </a:xfrm>
                <a:custGeom>
                  <a:avLst/>
                  <a:gdLst>
                    <a:gd name="T0" fmla="*/ 0 w 37828"/>
                    <a:gd name="T1" fmla="*/ 6 h 34119"/>
                    <a:gd name="T2" fmla="*/ 39 w 37828"/>
                    <a:gd name="T3" fmla="*/ 29 h 34119"/>
                    <a:gd name="T4" fmla="*/ 19 w 37828"/>
                    <a:gd name="T5" fmla="*/ 18 h 34119"/>
                    <a:gd name="T6" fmla="*/ 0 60000 65536"/>
                    <a:gd name="T7" fmla="*/ 0 60000 65536"/>
                    <a:gd name="T8" fmla="*/ 0 60000 65536"/>
                    <a:gd name="T9" fmla="*/ 0 w 37828"/>
                    <a:gd name="T10" fmla="*/ 0 h 34119"/>
                    <a:gd name="T11" fmla="*/ 37828 w 37828"/>
                    <a:gd name="T12" fmla="*/ 34119 h 34119"/>
                  </a:gdLst>
                  <a:ahLst/>
                  <a:cxnLst>
                    <a:cxn ang="T6">
                      <a:pos x="T0" y="T1"/>
                    </a:cxn>
                    <a:cxn ang="T7">
                      <a:pos x="T2" y="T3"/>
                    </a:cxn>
                    <a:cxn ang="T8">
                      <a:pos x="T4" y="T5"/>
                    </a:cxn>
                  </a:cxnLst>
                  <a:rect l="T9" t="T10" r="T11" b="T12"/>
                  <a:pathLst>
                    <a:path w="37828" h="34119" fill="none" extrusionOk="0">
                      <a:moveTo>
                        <a:pt x="-1" y="7344"/>
                      </a:moveTo>
                      <a:cubicBezTo>
                        <a:pt x="4100" y="2676"/>
                        <a:pt x="10013" y="-1"/>
                        <a:pt x="16228" y="0"/>
                      </a:cubicBezTo>
                      <a:cubicBezTo>
                        <a:pt x="28157" y="0"/>
                        <a:pt x="37828" y="9670"/>
                        <a:pt x="37828" y="21600"/>
                      </a:cubicBezTo>
                      <a:cubicBezTo>
                        <a:pt x="37828" y="26086"/>
                        <a:pt x="36430" y="30462"/>
                        <a:pt x="33830" y="34119"/>
                      </a:cubicBezTo>
                    </a:path>
                    <a:path w="37828" h="34119" stroke="0" extrusionOk="0">
                      <a:moveTo>
                        <a:pt x="-1" y="7344"/>
                      </a:moveTo>
                      <a:cubicBezTo>
                        <a:pt x="4100" y="2676"/>
                        <a:pt x="10013" y="-1"/>
                        <a:pt x="16228" y="0"/>
                      </a:cubicBezTo>
                      <a:cubicBezTo>
                        <a:pt x="28157" y="0"/>
                        <a:pt x="37828" y="9670"/>
                        <a:pt x="37828" y="21600"/>
                      </a:cubicBezTo>
                      <a:cubicBezTo>
                        <a:pt x="37828" y="26086"/>
                        <a:pt x="36430" y="30462"/>
                        <a:pt x="33830" y="34119"/>
                      </a:cubicBezTo>
                      <a:lnTo>
                        <a:pt x="16228" y="21600"/>
                      </a:lnTo>
                      <a:close/>
                    </a:path>
                  </a:pathLst>
                </a:custGeom>
                <a:noFill/>
                <a:ln w="12699" cap="rnd">
                  <a:solidFill>
                    <a:srgbClr val="DBDBCE"/>
                  </a:solidFill>
                  <a:round/>
                  <a:headEnd type="none" w="sm" len="sm"/>
                  <a:tailEnd type="none" w="sm" len="sm"/>
                </a:ln>
              </p:spPr>
              <p:txBody>
                <a:bodyPr wrap="none" anchor="ctr"/>
                <a:lstStyle/>
                <a:p>
                  <a:endParaRPr lang="zh-CN" altLang="en-US"/>
                </a:p>
              </p:txBody>
            </p:sp>
            <p:grpSp>
              <p:nvGrpSpPr>
                <p:cNvPr id="258" name="Group 193"/>
                <p:cNvGrpSpPr/>
                <p:nvPr/>
              </p:nvGrpSpPr>
              <p:grpSpPr bwMode="auto">
                <a:xfrm>
                  <a:off x="1302" y="2510"/>
                  <a:ext cx="33" cy="35"/>
                  <a:chOff x="1302" y="2510"/>
                  <a:chExt cx="33" cy="35"/>
                </a:xfrm>
              </p:grpSpPr>
              <p:sp>
                <p:nvSpPr>
                  <p:cNvPr id="231" name="Freeform 194"/>
                  <p:cNvSpPr/>
                  <p:nvPr/>
                </p:nvSpPr>
                <p:spPr bwMode="auto">
                  <a:xfrm>
                    <a:off x="1302" y="2510"/>
                    <a:ext cx="33" cy="19"/>
                  </a:xfrm>
                  <a:custGeom>
                    <a:avLst/>
                    <a:gdLst>
                      <a:gd name="T0" fmla="*/ 32 w 33"/>
                      <a:gd name="T1" fmla="*/ 18 h 19"/>
                      <a:gd name="T2" fmla="*/ 20 w 33"/>
                      <a:gd name="T3" fmla="*/ 0 h 19"/>
                      <a:gd name="T4" fmla="*/ 0 w 33"/>
                      <a:gd name="T5" fmla="*/ 0 h 19"/>
                      <a:gd name="T6" fmla="*/ 13 w 33"/>
                      <a:gd name="T7" fmla="*/ 18 h 19"/>
                      <a:gd name="T8" fmla="*/ 32 w 33"/>
                      <a:gd name="T9" fmla="*/ 18 h 19"/>
                      <a:gd name="T10" fmla="*/ 0 60000 65536"/>
                      <a:gd name="T11" fmla="*/ 0 60000 65536"/>
                      <a:gd name="T12" fmla="*/ 0 60000 65536"/>
                      <a:gd name="T13" fmla="*/ 0 60000 65536"/>
                      <a:gd name="T14" fmla="*/ 0 60000 65536"/>
                      <a:gd name="T15" fmla="*/ 0 w 33"/>
                      <a:gd name="T16" fmla="*/ 0 h 19"/>
                      <a:gd name="T17" fmla="*/ 33 w 33"/>
                      <a:gd name="T18" fmla="*/ 19 h 19"/>
                    </a:gdLst>
                    <a:ahLst/>
                    <a:cxnLst>
                      <a:cxn ang="T10">
                        <a:pos x="T0" y="T1"/>
                      </a:cxn>
                      <a:cxn ang="T11">
                        <a:pos x="T2" y="T3"/>
                      </a:cxn>
                      <a:cxn ang="T12">
                        <a:pos x="T4" y="T5"/>
                      </a:cxn>
                      <a:cxn ang="T13">
                        <a:pos x="T6" y="T7"/>
                      </a:cxn>
                      <a:cxn ang="T14">
                        <a:pos x="T8" y="T9"/>
                      </a:cxn>
                    </a:cxnLst>
                    <a:rect l="T15" t="T16" r="T17" b="T18"/>
                    <a:pathLst>
                      <a:path w="33" h="19">
                        <a:moveTo>
                          <a:pt x="32" y="18"/>
                        </a:moveTo>
                        <a:lnTo>
                          <a:pt x="20" y="0"/>
                        </a:lnTo>
                        <a:lnTo>
                          <a:pt x="0" y="0"/>
                        </a:lnTo>
                        <a:lnTo>
                          <a:pt x="13" y="18"/>
                        </a:lnTo>
                        <a:lnTo>
                          <a:pt x="32" y="18"/>
                        </a:lnTo>
                      </a:path>
                    </a:pathLst>
                  </a:custGeom>
                  <a:solidFill>
                    <a:srgbClr val="C9C9B6"/>
                  </a:solidFill>
                  <a:ln w="9525" cap="rnd">
                    <a:noFill/>
                    <a:round/>
                  </a:ln>
                </p:spPr>
                <p:txBody>
                  <a:bodyPr/>
                  <a:lstStyle/>
                  <a:p>
                    <a:endParaRPr lang="zh-CN" altLang="en-US"/>
                  </a:p>
                </p:txBody>
              </p:sp>
              <p:sp>
                <p:nvSpPr>
                  <p:cNvPr id="232" name="Freeform 195"/>
                  <p:cNvSpPr/>
                  <p:nvPr/>
                </p:nvSpPr>
                <p:spPr bwMode="auto">
                  <a:xfrm>
                    <a:off x="1302" y="2510"/>
                    <a:ext cx="33" cy="19"/>
                  </a:xfrm>
                  <a:custGeom>
                    <a:avLst/>
                    <a:gdLst>
                      <a:gd name="T0" fmla="*/ 32 w 33"/>
                      <a:gd name="T1" fmla="*/ 18 h 19"/>
                      <a:gd name="T2" fmla="*/ 20 w 33"/>
                      <a:gd name="T3" fmla="*/ 0 h 19"/>
                      <a:gd name="T4" fmla="*/ 0 w 33"/>
                      <a:gd name="T5" fmla="*/ 0 h 19"/>
                      <a:gd name="T6" fmla="*/ 13 w 33"/>
                      <a:gd name="T7" fmla="*/ 18 h 19"/>
                      <a:gd name="T8" fmla="*/ 32 w 33"/>
                      <a:gd name="T9" fmla="*/ 18 h 19"/>
                      <a:gd name="T10" fmla="*/ 0 60000 65536"/>
                      <a:gd name="T11" fmla="*/ 0 60000 65536"/>
                      <a:gd name="T12" fmla="*/ 0 60000 65536"/>
                      <a:gd name="T13" fmla="*/ 0 60000 65536"/>
                      <a:gd name="T14" fmla="*/ 0 60000 65536"/>
                      <a:gd name="T15" fmla="*/ 0 w 33"/>
                      <a:gd name="T16" fmla="*/ 0 h 19"/>
                      <a:gd name="T17" fmla="*/ 33 w 33"/>
                      <a:gd name="T18" fmla="*/ 19 h 19"/>
                    </a:gdLst>
                    <a:ahLst/>
                    <a:cxnLst>
                      <a:cxn ang="T10">
                        <a:pos x="T0" y="T1"/>
                      </a:cxn>
                      <a:cxn ang="T11">
                        <a:pos x="T2" y="T3"/>
                      </a:cxn>
                      <a:cxn ang="T12">
                        <a:pos x="T4" y="T5"/>
                      </a:cxn>
                      <a:cxn ang="T13">
                        <a:pos x="T6" y="T7"/>
                      </a:cxn>
                      <a:cxn ang="T14">
                        <a:pos x="T8" y="T9"/>
                      </a:cxn>
                    </a:cxnLst>
                    <a:rect l="T15" t="T16" r="T17" b="T18"/>
                    <a:pathLst>
                      <a:path w="33" h="19">
                        <a:moveTo>
                          <a:pt x="32" y="18"/>
                        </a:moveTo>
                        <a:lnTo>
                          <a:pt x="20" y="0"/>
                        </a:lnTo>
                        <a:lnTo>
                          <a:pt x="0" y="0"/>
                        </a:lnTo>
                        <a:lnTo>
                          <a:pt x="13" y="18"/>
                        </a:lnTo>
                        <a:lnTo>
                          <a:pt x="32" y="18"/>
                        </a:lnTo>
                      </a:path>
                    </a:pathLst>
                  </a:custGeom>
                  <a:solidFill>
                    <a:srgbClr val="C9C9B6"/>
                  </a:solidFill>
                  <a:ln w="12699" cap="rnd">
                    <a:solidFill>
                      <a:srgbClr val="494936"/>
                    </a:solidFill>
                    <a:round/>
                  </a:ln>
                </p:spPr>
                <p:txBody>
                  <a:bodyPr/>
                  <a:lstStyle/>
                  <a:p>
                    <a:endParaRPr lang="zh-CN" altLang="en-US"/>
                  </a:p>
                </p:txBody>
              </p:sp>
              <p:sp>
                <p:nvSpPr>
                  <p:cNvPr id="233" name="Freeform 196"/>
                  <p:cNvSpPr/>
                  <p:nvPr/>
                </p:nvSpPr>
                <p:spPr bwMode="auto">
                  <a:xfrm>
                    <a:off x="1302" y="2510"/>
                    <a:ext cx="17" cy="24"/>
                  </a:xfrm>
                  <a:custGeom>
                    <a:avLst/>
                    <a:gdLst>
                      <a:gd name="T0" fmla="*/ 16 w 17"/>
                      <a:gd name="T1" fmla="*/ 23 h 24"/>
                      <a:gd name="T2" fmla="*/ 0 w 17"/>
                      <a:gd name="T3" fmla="*/ 13 h 24"/>
                      <a:gd name="T4" fmla="*/ 0 w 17"/>
                      <a:gd name="T5" fmla="*/ 0 h 24"/>
                      <a:gd name="T6" fmla="*/ 16 w 17"/>
                      <a:gd name="T7" fmla="*/ 18 h 24"/>
                      <a:gd name="T8" fmla="*/ 16 w 17"/>
                      <a:gd name="T9" fmla="*/ 23 h 24"/>
                      <a:gd name="T10" fmla="*/ 0 60000 65536"/>
                      <a:gd name="T11" fmla="*/ 0 60000 65536"/>
                      <a:gd name="T12" fmla="*/ 0 60000 65536"/>
                      <a:gd name="T13" fmla="*/ 0 60000 65536"/>
                      <a:gd name="T14" fmla="*/ 0 60000 65536"/>
                      <a:gd name="T15" fmla="*/ 0 w 17"/>
                      <a:gd name="T16" fmla="*/ 0 h 24"/>
                      <a:gd name="T17" fmla="*/ 17 w 17"/>
                      <a:gd name="T18" fmla="*/ 24 h 24"/>
                    </a:gdLst>
                    <a:ahLst/>
                    <a:cxnLst>
                      <a:cxn ang="T10">
                        <a:pos x="T0" y="T1"/>
                      </a:cxn>
                      <a:cxn ang="T11">
                        <a:pos x="T2" y="T3"/>
                      </a:cxn>
                      <a:cxn ang="T12">
                        <a:pos x="T4" y="T5"/>
                      </a:cxn>
                      <a:cxn ang="T13">
                        <a:pos x="T6" y="T7"/>
                      </a:cxn>
                      <a:cxn ang="T14">
                        <a:pos x="T8" y="T9"/>
                      </a:cxn>
                    </a:cxnLst>
                    <a:rect l="T15" t="T16" r="T17" b="T18"/>
                    <a:pathLst>
                      <a:path w="17" h="24">
                        <a:moveTo>
                          <a:pt x="16" y="23"/>
                        </a:moveTo>
                        <a:lnTo>
                          <a:pt x="0" y="13"/>
                        </a:lnTo>
                        <a:lnTo>
                          <a:pt x="0" y="0"/>
                        </a:lnTo>
                        <a:lnTo>
                          <a:pt x="16" y="18"/>
                        </a:lnTo>
                        <a:lnTo>
                          <a:pt x="16" y="23"/>
                        </a:lnTo>
                      </a:path>
                    </a:pathLst>
                  </a:custGeom>
                  <a:solidFill>
                    <a:srgbClr val="7A7A5A"/>
                  </a:solidFill>
                  <a:ln w="9525" cap="rnd">
                    <a:noFill/>
                    <a:round/>
                  </a:ln>
                </p:spPr>
                <p:txBody>
                  <a:bodyPr/>
                  <a:lstStyle/>
                  <a:p>
                    <a:endParaRPr lang="zh-CN" altLang="en-US"/>
                  </a:p>
                </p:txBody>
              </p:sp>
              <p:sp>
                <p:nvSpPr>
                  <p:cNvPr id="234" name="Freeform 197"/>
                  <p:cNvSpPr/>
                  <p:nvPr/>
                </p:nvSpPr>
                <p:spPr bwMode="auto">
                  <a:xfrm>
                    <a:off x="1302" y="2510"/>
                    <a:ext cx="17" cy="24"/>
                  </a:xfrm>
                  <a:custGeom>
                    <a:avLst/>
                    <a:gdLst>
                      <a:gd name="T0" fmla="*/ 16 w 17"/>
                      <a:gd name="T1" fmla="*/ 23 h 24"/>
                      <a:gd name="T2" fmla="*/ 0 w 17"/>
                      <a:gd name="T3" fmla="*/ 13 h 24"/>
                      <a:gd name="T4" fmla="*/ 0 w 17"/>
                      <a:gd name="T5" fmla="*/ 0 h 24"/>
                      <a:gd name="T6" fmla="*/ 16 w 17"/>
                      <a:gd name="T7" fmla="*/ 18 h 24"/>
                      <a:gd name="T8" fmla="*/ 16 w 17"/>
                      <a:gd name="T9" fmla="*/ 23 h 24"/>
                      <a:gd name="T10" fmla="*/ 0 60000 65536"/>
                      <a:gd name="T11" fmla="*/ 0 60000 65536"/>
                      <a:gd name="T12" fmla="*/ 0 60000 65536"/>
                      <a:gd name="T13" fmla="*/ 0 60000 65536"/>
                      <a:gd name="T14" fmla="*/ 0 60000 65536"/>
                      <a:gd name="T15" fmla="*/ 0 w 17"/>
                      <a:gd name="T16" fmla="*/ 0 h 24"/>
                      <a:gd name="T17" fmla="*/ 17 w 17"/>
                      <a:gd name="T18" fmla="*/ 24 h 24"/>
                    </a:gdLst>
                    <a:ahLst/>
                    <a:cxnLst>
                      <a:cxn ang="T10">
                        <a:pos x="T0" y="T1"/>
                      </a:cxn>
                      <a:cxn ang="T11">
                        <a:pos x="T2" y="T3"/>
                      </a:cxn>
                      <a:cxn ang="T12">
                        <a:pos x="T4" y="T5"/>
                      </a:cxn>
                      <a:cxn ang="T13">
                        <a:pos x="T6" y="T7"/>
                      </a:cxn>
                      <a:cxn ang="T14">
                        <a:pos x="T8" y="T9"/>
                      </a:cxn>
                    </a:cxnLst>
                    <a:rect l="T15" t="T16" r="T17" b="T18"/>
                    <a:pathLst>
                      <a:path w="17" h="24">
                        <a:moveTo>
                          <a:pt x="16" y="23"/>
                        </a:moveTo>
                        <a:lnTo>
                          <a:pt x="0" y="13"/>
                        </a:lnTo>
                        <a:lnTo>
                          <a:pt x="0" y="0"/>
                        </a:lnTo>
                        <a:lnTo>
                          <a:pt x="16" y="18"/>
                        </a:lnTo>
                        <a:lnTo>
                          <a:pt x="16" y="23"/>
                        </a:lnTo>
                      </a:path>
                    </a:pathLst>
                  </a:custGeom>
                  <a:solidFill>
                    <a:srgbClr val="7A7A5A"/>
                  </a:solidFill>
                  <a:ln w="12699" cap="rnd">
                    <a:solidFill>
                      <a:srgbClr val="494936"/>
                    </a:solidFill>
                    <a:round/>
                  </a:ln>
                </p:spPr>
                <p:txBody>
                  <a:bodyPr/>
                  <a:lstStyle/>
                  <a:p>
                    <a:endParaRPr lang="zh-CN" altLang="en-US"/>
                  </a:p>
                </p:txBody>
              </p:sp>
              <p:sp>
                <p:nvSpPr>
                  <p:cNvPr id="235" name="Freeform 198"/>
                  <p:cNvSpPr/>
                  <p:nvPr/>
                </p:nvSpPr>
                <p:spPr bwMode="auto">
                  <a:xfrm>
                    <a:off x="1315" y="2528"/>
                    <a:ext cx="20" cy="17"/>
                  </a:xfrm>
                  <a:custGeom>
                    <a:avLst/>
                    <a:gdLst>
                      <a:gd name="T0" fmla="*/ 19 w 20"/>
                      <a:gd name="T1" fmla="*/ 0 h 17"/>
                      <a:gd name="T2" fmla="*/ 0 w 20"/>
                      <a:gd name="T3" fmla="*/ 0 h 17"/>
                      <a:gd name="T4" fmla="*/ 0 w 20"/>
                      <a:gd name="T5" fmla="*/ 16 h 17"/>
                      <a:gd name="T6" fmla="*/ 19 w 20"/>
                      <a:gd name="T7" fmla="*/ 16 h 17"/>
                      <a:gd name="T8" fmla="*/ 19 w 20"/>
                      <a:gd name="T9" fmla="*/ 0 h 17"/>
                      <a:gd name="T10" fmla="*/ 0 60000 65536"/>
                      <a:gd name="T11" fmla="*/ 0 60000 65536"/>
                      <a:gd name="T12" fmla="*/ 0 60000 65536"/>
                      <a:gd name="T13" fmla="*/ 0 60000 65536"/>
                      <a:gd name="T14" fmla="*/ 0 60000 65536"/>
                      <a:gd name="T15" fmla="*/ 0 w 20"/>
                      <a:gd name="T16" fmla="*/ 0 h 17"/>
                      <a:gd name="T17" fmla="*/ 20 w 20"/>
                      <a:gd name="T18" fmla="*/ 17 h 17"/>
                    </a:gdLst>
                    <a:ahLst/>
                    <a:cxnLst>
                      <a:cxn ang="T10">
                        <a:pos x="T0" y="T1"/>
                      </a:cxn>
                      <a:cxn ang="T11">
                        <a:pos x="T2" y="T3"/>
                      </a:cxn>
                      <a:cxn ang="T12">
                        <a:pos x="T4" y="T5"/>
                      </a:cxn>
                      <a:cxn ang="T13">
                        <a:pos x="T6" y="T7"/>
                      </a:cxn>
                      <a:cxn ang="T14">
                        <a:pos x="T8" y="T9"/>
                      </a:cxn>
                    </a:cxnLst>
                    <a:rect l="T15" t="T16" r="T17" b="T18"/>
                    <a:pathLst>
                      <a:path w="20" h="17">
                        <a:moveTo>
                          <a:pt x="19" y="0"/>
                        </a:moveTo>
                        <a:lnTo>
                          <a:pt x="0" y="0"/>
                        </a:lnTo>
                        <a:lnTo>
                          <a:pt x="0" y="16"/>
                        </a:lnTo>
                        <a:lnTo>
                          <a:pt x="19" y="16"/>
                        </a:lnTo>
                        <a:lnTo>
                          <a:pt x="19" y="0"/>
                        </a:lnTo>
                      </a:path>
                    </a:pathLst>
                  </a:custGeom>
                  <a:solidFill>
                    <a:srgbClr val="B7B79D"/>
                  </a:solidFill>
                  <a:ln w="9525" cap="rnd">
                    <a:noFill/>
                    <a:round/>
                  </a:ln>
                </p:spPr>
                <p:txBody>
                  <a:bodyPr/>
                  <a:lstStyle/>
                  <a:p>
                    <a:endParaRPr lang="zh-CN" altLang="en-US"/>
                  </a:p>
                </p:txBody>
              </p:sp>
              <p:sp>
                <p:nvSpPr>
                  <p:cNvPr id="236" name="Freeform 199"/>
                  <p:cNvSpPr/>
                  <p:nvPr/>
                </p:nvSpPr>
                <p:spPr bwMode="auto">
                  <a:xfrm>
                    <a:off x="1315" y="2528"/>
                    <a:ext cx="20" cy="17"/>
                  </a:xfrm>
                  <a:custGeom>
                    <a:avLst/>
                    <a:gdLst>
                      <a:gd name="T0" fmla="*/ 19 w 20"/>
                      <a:gd name="T1" fmla="*/ 0 h 17"/>
                      <a:gd name="T2" fmla="*/ 0 w 20"/>
                      <a:gd name="T3" fmla="*/ 0 h 17"/>
                      <a:gd name="T4" fmla="*/ 0 w 20"/>
                      <a:gd name="T5" fmla="*/ 16 h 17"/>
                      <a:gd name="T6" fmla="*/ 19 w 20"/>
                      <a:gd name="T7" fmla="*/ 16 h 17"/>
                      <a:gd name="T8" fmla="*/ 19 w 20"/>
                      <a:gd name="T9" fmla="*/ 0 h 17"/>
                      <a:gd name="T10" fmla="*/ 0 60000 65536"/>
                      <a:gd name="T11" fmla="*/ 0 60000 65536"/>
                      <a:gd name="T12" fmla="*/ 0 60000 65536"/>
                      <a:gd name="T13" fmla="*/ 0 60000 65536"/>
                      <a:gd name="T14" fmla="*/ 0 60000 65536"/>
                      <a:gd name="T15" fmla="*/ 0 w 20"/>
                      <a:gd name="T16" fmla="*/ 0 h 17"/>
                      <a:gd name="T17" fmla="*/ 20 w 20"/>
                      <a:gd name="T18" fmla="*/ 17 h 17"/>
                    </a:gdLst>
                    <a:ahLst/>
                    <a:cxnLst>
                      <a:cxn ang="T10">
                        <a:pos x="T0" y="T1"/>
                      </a:cxn>
                      <a:cxn ang="T11">
                        <a:pos x="T2" y="T3"/>
                      </a:cxn>
                      <a:cxn ang="T12">
                        <a:pos x="T4" y="T5"/>
                      </a:cxn>
                      <a:cxn ang="T13">
                        <a:pos x="T6" y="T7"/>
                      </a:cxn>
                      <a:cxn ang="T14">
                        <a:pos x="T8" y="T9"/>
                      </a:cxn>
                    </a:cxnLst>
                    <a:rect l="T15" t="T16" r="T17" b="T18"/>
                    <a:pathLst>
                      <a:path w="20" h="17">
                        <a:moveTo>
                          <a:pt x="19" y="0"/>
                        </a:moveTo>
                        <a:lnTo>
                          <a:pt x="0" y="0"/>
                        </a:lnTo>
                        <a:lnTo>
                          <a:pt x="0" y="16"/>
                        </a:lnTo>
                        <a:lnTo>
                          <a:pt x="19" y="16"/>
                        </a:lnTo>
                        <a:lnTo>
                          <a:pt x="19" y="0"/>
                        </a:lnTo>
                      </a:path>
                    </a:pathLst>
                  </a:custGeom>
                  <a:solidFill>
                    <a:srgbClr val="B7B79D"/>
                  </a:solidFill>
                  <a:ln w="12699" cap="rnd">
                    <a:solidFill>
                      <a:srgbClr val="494936"/>
                    </a:solidFill>
                    <a:round/>
                  </a:ln>
                </p:spPr>
                <p:txBody>
                  <a:bodyPr/>
                  <a:lstStyle/>
                  <a:p>
                    <a:endParaRPr lang="zh-CN" altLang="en-US"/>
                  </a:p>
                </p:txBody>
              </p:sp>
            </p:grpSp>
            <p:sp>
              <p:nvSpPr>
                <p:cNvPr id="211" name="Freeform 200"/>
                <p:cNvSpPr/>
                <p:nvPr/>
              </p:nvSpPr>
              <p:spPr bwMode="auto">
                <a:xfrm>
                  <a:off x="1125" y="2503"/>
                  <a:ext cx="26" cy="33"/>
                </a:xfrm>
                <a:custGeom>
                  <a:avLst/>
                  <a:gdLst>
                    <a:gd name="T0" fmla="*/ 25 w 26"/>
                    <a:gd name="T1" fmla="*/ 32 h 33"/>
                    <a:gd name="T2" fmla="*/ 0 w 26"/>
                    <a:gd name="T3" fmla="*/ 10 h 33"/>
                    <a:gd name="T4" fmla="*/ 0 w 26"/>
                    <a:gd name="T5" fmla="*/ 0 h 33"/>
                    <a:gd name="T6" fmla="*/ 25 w 26"/>
                    <a:gd name="T7" fmla="*/ 27 h 33"/>
                    <a:gd name="T8" fmla="*/ 25 w 26"/>
                    <a:gd name="T9" fmla="*/ 32 h 33"/>
                    <a:gd name="T10" fmla="*/ 0 60000 65536"/>
                    <a:gd name="T11" fmla="*/ 0 60000 65536"/>
                    <a:gd name="T12" fmla="*/ 0 60000 65536"/>
                    <a:gd name="T13" fmla="*/ 0 60000 65536"/>
                    <a:gd name="T14" fmla="*/ 0 60000 65536"/>
                    <a:gd name="T15" fmla="*/ 0 w 26"/>
                    <a:gd name="T16" fmla="*/ 0 h 33"/>
                    <a:gd name="T17" fmla="*/ 26 w 26"/>
                    <a:gd name="T18" fmla="*/ 33 h 33"/>
                  </a:gdLst>
                  <a:ahLst/>
                  <a:cxnLst>
                    <a:cxn ang="T10">
                      <a:pos x="T0" y="T1"/>
                    </a:cxn>
                    <a:cxn ang="T11">
                      <a:pos x="T2" y="T3"/>
                    </a:cxn>
                    <a:cxn ang="T12">
                      <a:pos x="T4" y="T5"/>
                    </a:cxn>
                    <a:cxn ang="T13">
                      <a:pos x="T6" y="T7"/>
                    </a:cxn>
                    <a:cxn ang="T14">
                      <a:pos x="T8" y="T9"/>
                    </a:cxn>
                  </a:cxnLst>
                  <a:rect l="T15" t="T16" r="T17" b="T18"/>
                  <a:pathLst>
                    <a:path w="26" h="33">
                      <a:moveTo>
                        <a:pt x="25" y="32"/>
                      </a:moveTo>
                      <a:lnTo>
                        <a:pt x="0" y="10"/>
                      </a:lnTo>
                      <a:lnTo>
                        <a:pt x="0" y="0"/>
                      </a:lnTo>
                      <a:lnTo>
                        <a:pt x="25" y="27"/>
                      </a:lnTo>
                      <a:lnTo>
                        <a:pt x="25" y="32"/>
                      </a:lnTo>
                    </a:path>
                  </a:pathLst>
                </a:custGeom>
                <a:solidFill>
                  <a:srgbClr val="DBDBCE"/>
                </a:solidFill>
                <a:ln w="9525" cap="rnd">
                  <a:noFill/>
                  <a:round/>
                </a:ln>
              </p:spPr>
              <p:txBody>
                <a:bodyPr/>
                <a:lstStyle/>
                <a:p>
                  <a:endParaRPr lang="zh-CN" altLang="en-US"/>
                </a:p>
              </p:txBody>
            </p:sp>
            <p:sp>
              <p:nvSpPr>
                <p:cNvPr id="212" name="Freeform 201"/>
                <p:cNvSpPr/>
                <p:nvPr/>
              </p:nvSpPr>
              <p:spPr bwMode="auto">
                <a:xfrm>
                  <a:off x="1125" y="2503"/>
                  <a:ext cx="26" cy="33"/>
                </a:xfrm>
                <a:custGeom>
                  <a:avLst/>
                  <a:gdLst>
                    <a:gd name="T0" fmla="*/ 25 w 26"/>
                    <a:gd name="T1" fmla="*/ 32 h 33"/>
                    <a:gd name="T2" fmla="*/ 0 w 26"/>
                    <a:gd name="T3" fmla="*/ 10 h 33"/>
                    <a:gd name="T4" fmla="*/ 0 w 26"/>
                    <a:gd name="T5" fmla="*/ 0 h 33"/>
                    <a:gd name="T6" fmla="*/ 25 w 26"/>
                    <a:gd name="T7" fmla="*/ 27 h 33"/>
                    <a:gd name="T8" fmla="*/ 25 w 26"/>
                    <a:gd name="T9" fmla="*/ 32 h 33"/>
                    <a:gd name="T10" fmla="*/ 0 60000 65536"/>
                    <a:gd name="T11" fmla="*/ 0 60000 65536"/>
                    <a:gd name="T12" fmla="*/ 0 60000 65536"/>
                    <a:gd name="T13" fmla="*/ 0 60000 65536"/>
                    <a:gd name="T14" fmla="*/ 0 60000 65536"/>
                    <a:gd name="T15" fmla="*/ 0 w 26"/>
                    <a:gd name="T16" fmla="*/ 0 h 33"/>
                    <a:gd name="T17" fmla="*/ 26 w 26"/>
                    <a:gd name="T18" fmla="*/ 33 h 33"/>
                  </a:gdLst>
                  <a:ahLst/>
                  <a:cxnLst>
                    <a:cxn ang="T10">
                      <a:pos x="T0" y="T1"/>
                    </a:cxn>
                    <a:cxn ang="T11">
                      <a:pos x="T2" y="T3"/>
                    </a:cxn>
                    <a:cxn ang="T12">
                      <a:pos x="T4" y="T5"/>
                    </a:cxn>
                    <a:cxn ang="T13">
                      <a:pos x="T6" y="T7"/>
                    </a:cxn>
                    <a:cxn ang="T14">
                      <a:pos x="T8" y="T9"/>
                    </a:cxn>
                  </a:cxnLst>
                  <a:rect l="T15" t="T16" r="T17" b="T18"/>
                  <a:pathLst>
                    <a:path w="26" h="33">
                      <a:moveTo>
                        <a:pt x="25" y="32"/>
                      </a:moveTo>
                      <a:lnTo>
                        <a:pt x="0" y="10"/>
                      </a:lnTo>
                      <a:lnTo>
                        <a:pt x="0" y="0"/>
                      </a:lnTo>
                      <a:lnTo>
                        <a:pt x="25" y="27"/>
                      </a:lnTo>
                      <a:lnTo>
                        <a:pt x="25" y="32"/>
                      </a:lnTo>
                    </a:path>
                  </a:pathLst>
                </a:custGeom>
                <a:solidFill>
                  <a:srgbClr val="DBDBCE"/>
                </a:solidFill>
                <a:ln w="12699" cap="rnd">
                  <a:solidFill>
                    <a:srgbClr val="494936"/>
                  </a:solidFill>
                  <a:round/>
                </a:ln>
              </p:spPr>
              <p:txBody>
                <a:bodyPr/>
                <a:lstStyle/>
                <a:p>
                  <a:endParaRPr lang="zh-CN" altLang="en-US"/>
                </a:p>
              </p:txBody>
            </p:sp>
            <p:sp>
              <p:nvSpPr>
                <p:cNvPr id="213" name="Freeform 202"/>
                <p:cNvSpPr/>
                <p:nvPr/>
              </p:nvSpPr>
              <p:spPr bwMode="auto">
                <a:xfrm>
                  <a:off x="1115" y="2463"/>
                  <a:ext cx="161" cy="21"/>
                </a:xfrm>
                <a:custGeom>
                  <a:avLst/>
                  <a:gdLst>
                    <a:gd name="T0" fmla="*/ 160 w 161"/>
                    <a:gd name="T1" fmla="*/ 20 h 21"/>
                    <a:gd name="T2" fmla="*/ 142 w 161"/>
                    <a:gd name="T3" fmla="*/ 0 h 21"/>
                    <a:gd name="T4" fmla="*/ 0 w 161"/>
                    <a:gd name="T5" fmla="*/ 0 h 21"/>
                    <a:gd name="T6" fmla="*/ 18 w 161"/>
                    <a:gd name="T7" fmla="*/ 20 h 21"/>
                    <a:gd name="T8" fmla="*/ 160 w 161"/>
                    <a:gd name="T9" fmla="*/ 20 h 21"/>
                    <a:gd name="T10" fmla="*/ 0 60000 65536"/>
                    <a:gd name="T11" fmla="*/ 0 60000 65536"/>
                    <a:gd name="T12" fmla="*/ 0 60000 65536"/>
                    <a:gd name="T13" fmla="*/ 0 60000 65536"/>
                    <a:gd name="T14" fmla="*/ 0 60000 65536"/>
                    <a:gd name="T15" fmla="*/ 0 w 161"/>
                    <a:gd name="T16" fmla="*/ 0 h 21"/>
                    <a:gd name="T17" fmla="*/ 161 w 161"/>
                    <a:gd name="T18" fmla="*/ 21 h 21"/>
                  </a:gdLst>
                  <a:ahLst/>
                  <a:cxnLst>
                    <a:cxn ang="T10">
                      <a:pos x="T0" y="T1"/>
                    </a:cxn>
                    <a:cxn ang="T11">
                      <a:pos x="T2" y="T3"/>
                    </a:cxn>
                    <a:cxn ang="T12">
                      <a:pos x="T4" y="T5"/>
                    </a:cxn>
                    <a:cxn ang="T13">
                      <a:pos x="T6" y="T7"/>
                    </a:cxn>
                    <a:cxn ang="T14">
                      <a:pos x="T8" y="T9"/>
                    </a:cxn>
                  </a:cxnLst>
                  <a:rect l="T15" t="T16" r="T17" b="T18"/>
                  <a:pathLst>
                    <a:path w="161" h="21">
                      <a:moveTo>
                        <a:pt x="160" y="20"/>
                      </a:moveTo>
                      <a:lnTo>
                        <a:pt x="142" y="0"/>
                      </a:lnTo>
                      <a:lnTo>
                        <a:pt x="0" y="0"/>
                      </a:lnTo>
                      <a:lnTo>
                        <a:pt x="18" y="20"/>
                      </a:lnTo>
                      <a:lnTo>
                        <a:pt x="160" y="20"/>
                      </a:lnTo>
                    </a:path>
                  </a:pathLst>
                </a:custGeom>
                <a:solidFill>
                  <a:srgbClr val="C9C9B6"/>
                </a:solidFill>
                <a:ln w="9525" cap="rnd">
                  <a:noFill/>
                  <a:round/>
                </a:ln>
              </p:spPr>
              <p:txBody>
                <a:bodyPr/>
                <a:lstStyle/>
                <a:p>
                  <a:endParaRPr lang="zh-CN" altLang="en-US"/>
                </a:p>
              </p:txBody>
            </p:sp>
            <p:sp>
              <p:nvSpPr>
                <p:cNvPr id="214" name="Freeform 203"/>
                <p:cNvSpPr/>
                <p:nvPr/>
              </p:nvSpPr>
              <p:spPr bwMode="auto">
                <a:xfrm>
                  <a:off x="1115" y="2463"/>
                  <a:ext cx="161" cy="21"/>
                </a:xfrm>
                <a:custGeom>
                  <a:avLst/>
                  <a:gdLst>
                    <a:gd name="T0" fmla="*/ 160 w 161"/>
                    <a:gd name="T1" fmla="*/ 20 h 21"/>
                    <a:gd name="T2" fmla="*/ 142 w 161"/>
                    <a:gd name="T3" fmla="*/ 0 h 21"/>
                    <a:gd name="T4" fmla="*/ 0 w 161"/>
                    <a:gd name="T5" fmla="*/ 0 h 21"/>
                    <a:gd name="T6" fmla="*/ 18 w 161"/>
                    <a:gd name="T7" fmla="*/ 20 h 21"/>
                    <a:gd name="T8" fmla="*/ 160 w 161"/>
                    <a:gd name="T9" fmla="*/ 20 h 21"/>
                    <a:gd name="T10" fmla="*/ 0 60000 65536"/>
                    <a:gd name="T11" fmla="*/ 0 60000 65536"/>
                    <a:gd name="T12" fmla="*/ 0 60000 65536"/>
                    <a:gd name="T13" fmla="*/ 0 60000 65536"/>
                    <a:gd name="T14" fmla="*/ 0 60000 65536"/>
                    <a:gd name="T15" fmla="*/ 0 w 161"/>
                    <a:gd name="T16" fmla="*/ 0 h 21"/>
                    <a:gd name="T17" fmla="*/ 161 w 161"/>
                    <a:gd name="T18" fmla="*/ 21 h 21"/>
                  </a:gdLst>
                  <a:ahLst/>
                  <a:cxnLst>
                    <a:cxn ang="T10">
                      <a:pos x="T0" y="T1"/>
                    </a:cxn>
                    <a:cxn ang="T11">
                      <a:pos x="T2" y="T3"/>
                    </a:cxn>
                    <a:cxn ang="T12">
                      <a:pos x="T4" y="T5"/>
                    </a:cxn>
                    <a:cxn ang="T13">
                      <a:pos x="T6" y="T7"/>
                    </a:cxn>
                    <a:cxn ang="T14">
                      <a:pos x="T8" y="T9"/>
                    </a:cxn>
                  </a:cxnLst>
                  <a:rect l="T15" t="T16" r="T17" b="T18"/>
                  <a:pathLst>
                    <a:path w="161" h="21">
                      <a:moveTo>
                        <a:pt x="160" y="20"/>
                      </a:moveTo>
                      <a:lnTo>
                        <a:pt x="142" y="0"/>
                      </a:lnTo>
                      <a:lnTo>
                        <a:pt x="0" y="0"/>
                      </a:lnTo>
                      <a:lnTo>
                        <a:pt x="18" y="20"/>
                      </a:lnTo>
                      <a:lnTo>
                        <a:pt x="160" y="20"/>
                      </a:lnTo>
                    </a:path>
                  </a:pathLst>
                </a:custGeom>
                <a:solidFill>
                  <a:srgbClr val="C9C9B6"/>
                </a:solidFill>
                <a:ln w="12699" cap="rnd">
                  <a:solidFill>
                    <a:srgbClr val="494936"/>
                  </a:solidFill>
                  <a:round/>
                </a:ln>
              </p:spPr>
              <p:txBody>
                <a:bodyPr/>
                <a:lstStyle/>
                <a:p>
                  <a:endParaRPr lang="zh-CN" altLang="en-US"/>
                </a:p>
              </p:txBody>
            </p:sp>
            <p:sp>
              <p:nvSpPr>
                <p:cNvPr id="215" name="Freeform 204"/>
                <p:cNvSpPr/>
                <p:nvPr/>
              </p:nvSpPr>
              <p:spPr bwMode="auto">
                <a:xfrm>
                  <a:off x="1133" y="2483"/>
                  <a:ext cx="143" cy="26"/>
                </a:xfrm>
                <a:custGeom>
                  <a:avLst/>
                  <a:gdLst>
                    <a:gd name="T0" fmla="*/ 142 w 143"/>
                    <a:gd name="T1" fmla="*/ 0 h 26"/>
                    <a:gd name="T2" fmla="*/ 0 w 143"/>
                    <a:gd name="T3" fmla="*/ 0 h 26"/>
                    <a:gd name="T4" fmla="*/ 0 w 143"/>
                    <a:gd name="T5" fmla="*/ 25 h 26"/>
                    <a:gd name="T6" fmla="*/ 142 w 143"/>
                    <a:gd name="T7" fmla="*/ 25 h 26"/>
                    <a:gd name="T8" fmla="*/ 142 w 143"/>
                    <a:gd name="T9" fmla="*/ 0 h 26"/>
                    <a:gd name="T10" fmla="*/ 0 60000 65536"/>
                    <a:gd name="T11" fmla="*/ 0 60000 65536"/>
                    <a:gd name="T12" fmla="*/ 0 60000 65536"/>
                    <a:gd name="T13" fmla="*/ 0 60000 65536"/>
                    <a:gd name="T14" fmla="*/ 0 60000 65536"/>
                    <a:gd name="T15" fmla="*/ 0 w 143"/>
                    <a:gd name="T16" fmla="*/ 0 h 26"/>
                    <a:gd name="T17" fmla="*/ 143 w 143"/>
                    <a:gd name="T18" fmla="*/ 26 h 26"/>
                  </a:gdLst>
                  <a:ahLst/>
                  <a:cxnLst>
                    <a:cxn ang="T10">
                      <a:pos x="T0" y="T1"/>
                    </a:cxn>
                    <a:cxn ang="T11">
                      <a:pos x="T2" y="T3"/>
                    </a:cxn>
                    <a:cxn ang="T12">
                      <a:pos x="T4" y="T5"/>
                    </a:cxn>
                    <a:cxn ang="T13">
                      <a:pos x="T6" y="T7"/>
                    </a:cxn>
                    <a:cxn ang="T14">
                      <a:pos x="T8" y="T9"/>
                    </a:cxn>
                  </a:cxnLst>
                  <a:rect l="T15" t="T16" r="T17" b="T18"/>
                  <a:pathLst>
                    <a:path w="143" h="26">
                      <a:moveTo>
                        <a:pt x="142" y="0"/>
                      </a:moveTo>
                      <a:lnTo>
                        <a:pt x="0" y="0"/>
                      </a:lnTo>
                      <a:lnTo>
                        <a:pt x="0" y="25"/>
                      </a:lnTo>
                      <a:lnTo>
                        <a:pt x="142" y="25"/>
                      </a:lnTo>
                      <a:lnTo>
                        <a:pt x="142" y="0"/>
                      </a:lnTo>
                    </a:path>
                  </a:pathLst>
                </a:custGeom>
                <a:solidFill>
                  <a:srgbClr val="B7B79D"/>
                </a:solidFill>
                <a:ln w="9525" cap="rnd">
                  <a:noFill/>
                  <a:round/>
                </a:ln>
              </p:spPr>
              <p:txBody>
                <a:bodyPr/>
                <a:lstStyle/>
                <a:p>
                  <a:endParaRPr lang="zh-CN" altLang="en-US"/>
                </a:p>
              </p:txBody>
            </p:sp>
            <p:sp>
              <p:nvSpPr>
                <p:cNvPr id="216" name="Freeform 205"/>
                <p:cNvSpPr/>
                <p:nvPr/>
              </p:nvSpPr>
              <p:spPr bwMode="auto">
                <a:xfrm>
                  <a:off x="1133" y="2483"/>
                  <a:ext cx="143" cy="26"/>
                </a:xfrm>
                <a:custGeom>
                  <a:avLst/>
                  <a:gdLst>
                    <a:gd name="T0" fmla="*/ 142 w 143"/>
                    <a:gd name="T1" fmla="*/ 0 h 26"/>
                    <a:gd name="T2" fmla="*/ 0 w 143"/>
                    <a:gd name="T3" fmla="*/ 0 h 26"/>
                    <a:gd name="T4" fmla="*/ 0 w 143"/>
                    <a:gd name="T5" fmla="*/ 25 h 26"/>
                    <a:gd name="T6" fmla="*/ 142 w 143"/>
                    <a:gd name="T7" fmla="*/ 25 h 26"/>
                    <a:gd name="T8" fmla="*/ 142 w 143"/>
                    <a:gd name="T9" fmla="*/ 0 h 26"/>
                    <a:gd name="T10" fmla="*/ 0 60000 65536"/>
                    <a:gd name="T11" fmla="*/ 0 60000 65536"/>
                    <a:gd name="T12" fmla="*/ 0 60000 65536"/>
                    <a:gd name="T13" fmla="*/ 0 60000 65536"/>
                    <a:gd name="T14" fmla="*/ 0 60000 65536"/>
                    <a:gd name="T15" fmla="*/ 0 w 143"/>
                    <a:gd name="T16" fmla="*/ 0 h 26"/>
                    <a:gd name="T17" fmla="*/ 143 w 143"/>
                    <a:gd name="T18" fmla="*/ 26 h 26"/>
                  </a:gdLst>
                  <a:ahLst/>
                  <a:cxnLst>
                    <a:cxn ang="T10">
                      <a:pos x="T0" y="T1"/>
                    </a:cxn>
                    <a:cxn ang="T11">
                      <a:pos x="T2" y="T3"/>
                    </a:cxn>
                    <a:cxn ang="T12">
                      <a:pos x="T4" y="T5"/>
                    </a:cxn>
                    <a:cxn ang="T13">
                      <a:pos x="T6" y="T7"/>
                    </a:cxn>
                    <a:cxn ang="T14">
                      <a:pos x="T8" y="T9"/>
                    </a:cxn>
                  </a:cxnLst>
                  <a:rect l="T15" t="T16" r="T17" b="T18"/>
                  <a:pathLst>
                    <a:path w="143" h="26">
                      <a:moveTo>
                        <a:pt x="142" y="0"/>
                      </a:moveTo>
                      <a:lnTo>
                        <a:pt x="0" y="0"/>
                      </a:lnTo>
                      <a:lnTo>
                        <a:pt x="0" y="25"/>
                      </a:lnTo>
                      <a:lnTo>
                        <a:pt x="142" y="25"/>
                      </a:lnTo>
                      <a:lnTo>
                        <a:pt x="142" y="0"/>
                      </a:lnTo>
                    </a:path>
                  </a:pathLst>
                </a:custGeom>
                <a:solidFill>
                  <a:srgbClr val="B7B79D"/>
                </a:solidFill>
                <a:ln w="12699" cap="rnd">
                  <a:solidFill>
                    <a:srgbClr val="494936"/>
                  </a:solidFill>
                  <a:round/>
                </a:ln>
              </p:spPr>
              <p:txBody>
                <a:bodyPr/>
                <a:lstStyle/>
                <a:p>
                  <a:endParaRPr lang="zh-CN" altLang="en-US"/>
                </a:p>
              </p:txBody>
            </p:sp>
            <p:sp>
              <p:nvSpPr>
                <p:cNvPr id="217" name="Freeform 206"/>
                <p:cNvSpPr/>
                <p:nvPr/>
              </p:nvSpPr>
              <p:spPr bwMode="auto">
                <a:xfrm>
                  <a:off x="1115" y="2463"/>
                  <a:ext cx="19" cy="46"/>
                </a:xfrm>
                <a:custGeom>
                  <a:avLst/>
                  <a:gdLst>
                    <a:gd name="T0" fmla="*/ 18 w 19"/>
                    <a:gd name="T1" fmla="*/ 45 h 46"/>
                    <a:gd name="T2" fmla="*/ 0 w 19"/>
                    <a:gd name="T3" fmla="*/ 27 h 46"/>
                    <a:gd name="T4" fmla="*/ 0 w 19"/>
                    <a:gd name="T5" fmla="*/ 0 h 46"/>
                    <a:gd name="T6" fmla="*/ 18 w 19"/>
                    <a:gd name="T7" fmla="*/ 20 h 46"/>
                    <a:gd name="T8" fmla="*/ 18 w 19"/>
                    <a:gd name="T9" fmla="*/ 45 h 46"/>
                    <a:gd name="T10" fmla="*/ 0 60000 65536"/>
                    <a:gd name="T11" fmla="*/ 0 60000 65536"/>
                    <a:gd name="T12" fmla="*/ 0 60000 65536"/>
                    <a:gd name="T13" fmla="*/ 0 60000 65536"/>
                    <a:gd name="T14" fmla="*/ 0 60000 65536"/>
                    <a:gd name="T15" fmla="*/ 0 w 19"/>
                    <a:gd name="T16" fmla="*/ 0 h 46"/>
                    <a:gd name="T17" fmla="*/ 19 w 19"/>
                    <a:gd name="T18" fmla="*/ 46 h 46"/>
                  </a:gdLst>
                  <a:ahLst/>
                  <a:cxnLst>
                    <a:cxn ang="T10">
                      <a:pos x="T0" y="T1"/>
                    </a:cxn>
                    <a:cxn ang="T11">
                      <a:pos x="T2" y="T3"/>
                    </a:cxn>
                    <a:cxn ang="T12">
                      <a:pos x="T4" y="T5"/>
                    </a:cxn>
                    <a:cxn ang="T13">
                      <a:pos x="T6" y="T7"/>
                    </a:cxn>
                    <a:cxn ang="T14">
                      <a:pos x="T8" y="T9"/>
                    </a:cxn>
                  </a:cxnLst>
                  <a:rect l="T15" t="T16" r="T17" b="T18"/>
                  <a:pathLst>
                    <a:path w="19" h="46">
                      <a:moveTo>
                        <a:pt x="18" y="45"/>
                      </a:moveTo>
                      <a:lnTo>
                        <a:pt x="0" y="27"/>
                      </a:lnTo>
                      <a:lnTo>
                        <a:pt x="0" y="0"/>
                      </a:lnTo>
                      <a:lnTo>
                        <a:pt x="18" y="20"/>
                      </a:lnTo>
                      <a:lnTo>
                        <a:pt x="18" y="45"/>
                      </a:lnTo>
                    </a:path>
                  </a:pathLst>
                </a:custGeom>
                <a:solidFill>
                  <a:srgbClr val="DBDBCE"/>
                </a:solidFill>
                <a:ln w="9525" cap="rnd">
                  <a:noFill/>
                  <a:round/>
                </a:ln>
              </p:spPr>
              <p:txBody>
                <a:bodyPr/>
                <a:lstStyle/>
                <a:p>
                  <a:endParaRPr lang="zh-CN" altLang="en-US"/>
                </a:p>
              </p:txBody>
            </p:sp>
            <p:sp>
              <p:nvSpPr>
                <p:cNvPr id="218" name="Freeform 207"/>
                <p:cNvSpPr/>
                <p:nvPr/>
              </p:nvSpPr>
              <p:spPr bwMode="auto">
                <a:xfrm>
                  <a:off x="1115" y="2463"/>
                  <a:ext cx="19" cy="46"/>
                </a:xfrm>
                <a:custGeom>
                  <a:avLst/>
                  <a:gdLst>
                    <a:gd name="T0" fmla="*/ 18 w 19"/>
                    <a:gd name="T1" fmla="*/ 45 h 46"/>
                    <a:gd name="T2" fmla="*/ 0 w 19"/>
                    <a:gd name="T3" fmla="*/ 27 h 46"/>
                    <a:gd name="T4" fmla="*/ 0 w 19"/>
                    <a:gd name="T5" fmla="*/ 0 h 46"/>
                    <a:gd name="T6" fmla="*/ 18 w 19"/>
                    <a:gd name="T7" fmla="*/ 20 h 46"/>
                    <a:gd name="T8" fmla="*/ 18 w 19"/>
                    <a:gd name="T9" fmla="*/ 45 h 46"/>
                    <a:gd name="T10" fmla="*/ 0 60000 65536"/>
                    <a:gd name="T11" fmla="*/ 0 60000 65536"/>
                    <a:gd name="T12" fmla="*/ 0 60000 65536"/>
                    <a:gd name="T13" fmla="*/ 0 60000 65536"/>
                    <a:gd name="T14" fmla="*/ 0 60000 65536"/>
                    <a:gd name="T15" fmla="*/ 0 w 19"/>
                    <a:gd name="T16" fmla="*/ 0 h 46"/>
                    <a:gd name="T17" fmla="*/ 19 w 19"/>
                    <a:gd name="T18" fmla="*/ 46 h 46"/>
                  </a:gdLst>
                  <a:ahLst/>
                  <a:cxnLst>
                    <a:cxn ang="T10">
                      <a:pos x="T0" y="T1"/>
                    </a:cxn>
                    <a:cxn ang="T11">
                      <a:pos x="T2" y="T3"/>
                    </a:cxn>
                    <a:cxn ang="T12">
                      <a:pos x="T4" y="T5"/>
                    </a:cxn>
                    <a:cxn ang="T13">
                      <a:pos x="T6" y="T7"/>
                    </a:cxn>
                    <a:cxn ang="T14">
                      <a:pos x="T8" y="T9"/>
                    </a:cxn>
                  </a:cxnLst>
                  <a:rect l="T15" t="T16" r="T17" b="T18"/>
                  <a:pathLst>
                    <a:path w="19" h="46">
                      <a:moveTo>
                        <a:pt x="18" y="45"/>
                      </a:moveTo>
                      <a:lnTo>
                        <a:pt x="0" y="27"/>
                      </a:lnTo>
                      <a:lnTo>
                        <a:pt x="0" y="0"/>
                      </a:lnTo>
                      <a:lnTo>
                        <a:pt x="18" y="20"/>
                      </a:lnTo>
                      <a:lnTo>
                        <a:pt x="18" y="45"/>
                      </a:lnTo>
                    </a:path>
                  </a:pathLst>
                </a:custGeom>
                <a:solidFill>
                  <a:srgbClr val="DBDBCE"/>
                </a:solidFill>
                <a:ln w="12699" cap="rnd">
                  <a:solidFill>
                    <a:srgbClr val="494936"/>
                  </a:solidFill>
                  <a:round/>
                </a:ln>
              </p:spPr>
              <p:txBody>
                <a:bodyPr/>
                <a:lstStyle/>
                <a:p>
                  <a:endParaRPr lang="zh-CN" altLang="en-US"/>
                </a:p>
              </p:txBody>
            </p:sp>
            <p:sp>
              <p:nvSpPr>
                <p:cNvPr id="219" name="Freeform 208"/>
                <p:cNvSpPr/>
                <p:nvPr/>
              </p:nvSpPr>
              <p:spPr bwMode="auto">
                <a:xfrm>
                  <a:off x="1118" y="2463"/>
                  <a:ext cx="155" cy="17"/>
                </a:xfrm>
                <a:custGeom>
                  <a:avLst/>
                  <a:gdLst>
                    <a:gd name="T0" fmla="*/ 154 w 155"/>
                    <a:gd name="T1" fmla="*/ 16 h 17"/>
                    <a:gd name="T2" fmla="*/ 139 w 155"/>
                    <a:gd name="T3" fmla="*/ 0 h 17"/>
                    <a:gd name="T4" fmla="*/ 0 w 155"/>
                    <a:gd name="T5" fmla="*/ 0 h 17"/>
                    <a:gd name="T6" fmla="*/ 15 w 155"/>
                    <a:gd name="T7" fmla="*/ 16 h 17"/>
                    <a:gd name="T8" fmla="*/ 154 w 155"/>
                    <a:gd name="T9" fmla="*/ 16 h 17"/>
                    <a:gd name="T10" fmla="*/ 0 60000 65536"/>
                    <a:gd name="T11" fmla="*/ 0 60000 65536"/>
                    <a:gd name="T12" fmla="*/ 0 60000 65536"/>
                    <a:gd name="T13" fmla="*/ 0 60000 65536"/>
                    <a:gd name="T14" fmla="*/ 0 60000 65536"/>
                    <a:gd name="T15" fmla="*/ 0 w 155"/>
                    <a:gd name="T16" fmla="*/ 0 h 17"/>
                    <a:gd name="T17" fmla="*/ 155 w 155"/>
                    <a:gd name="T18" fmla="*/ 17 h 17"/>
                  </a:gdLst>
                  <a:ahLst/>
                  <a:cxnLst>
                    <a:cxn ang="T10">
                      <a:pos x="T0" y="T1"/>
                    </a:cxn>
                    <a:cxn ang="T11">
                      <a:pos x="T2" y="T3"/>
                    </a:cxn>
                    <a:cxn ang="T12">
                      <a:pos x="T4" y="T5"/>
                    </a:cxn>
                    <a:cxn ang="T13">
                      <a:pos x="T6" y="T7"/>
                    </a:cxn>
                    <a:cxn ang="T14">
                      <a:pos x="T8" y="T9"/>
                    </a:cxn>
                  </a:cxnLst>
                  <a:rect l="T15" t="T16" r="T17" b="T18"/>
                  <a:pathLst>
                    <a:path w="155" h="17">
                      <a:moveTo>
                        <a:pt x="154" y="16"/>
                      </a:moveTo>
                      <a:lnTo>
                        <a:pt x="139" y="0"/>
                      </a:lnTo>
                      <a:lnTo>
                        <a:pt x="0" y="0"/>
                      </a:lnTo>
                      <a:lnTo>
                        <a:pt x="15" y="16"/>
                      </a:lnTo>
                      <a:lnTo>
                        <a:pt x="154" y="16"/>
                      </a:lnTo>
                    </a:path>
                  </a:pathLst>
                </a:custGeom>
                <a:solidFill>
                  <a:srgbClr val="000000"/>
                </a:solidFill>
                <a:ln w="9525" cap="rnd">
                  <a:noFill/>
                  <a:round/>
                </a:ln>
              </p:spPr>
              <p:txBody>
                <a:bodyPr/>
                <a:lstStyle/>
                <a:p>
                  <a:endParaRPr lang="zh-CN" altLang="en-US"/>
                </a:p>
              </p:txBody>
            </p:sp>
            <p:sp>
              <p:nvSpPr>
                <p:cNvPr id="220" name="Freeform 209"/>
                <p:cNvSpPr/>
                <p:nvPr/>
              </p:nvSpPr>
              <p:spPr bwMode="auto">
                <a:xfrm>
                  <a:off x="1118" y="2463"/>
                  <a:ext cx="155" cy="17"/>
                </a:xfrm>
                <a:custGeom>
                  <a:avLst/>
                  <a:gdLst>
                    <a:gd name="T0" fmla="*/ 154 w 155"/>
                    <a:gd name="T1" fmla="*/ 16 h 17"/>
                    <a:gd name="T2" fmla="*/ 139 w 155"/>
                    <a:gd name="T3" fmla="*/ 0 h 17"/>
                    <a:gd name="T4" fmla="*/ 0 w 155"/>
                    <a:gd name="T5" fmla="*/ 0 h 17"/>
                    <a:gd name="T6" fmla="*/ 15 w 155"/>
                    <a:gd name="T7" fmla="*/ 16 h 17"/>
                    <a:gd name="T8" fmla="*/ 154 w 155"/>
                    <a:gd name="T9" fmla="*/ 16 h 17"/>
                    <a:gd name="T10" fmla="*/ 0 60000 65536"/>
                    <a:gd name="T11" fmla="*/ 0 60000 65536"/>
                    <a:gd name="T12" fmla="*/ 0 60000 65536"/>
                    <a:gd name="T13" fmla="*/ 0 60000 65536"/>
                    <a:gd name="T14" fmla="*/ 0 60000 65536"/>
                    <a:gd name="T15" fmla="*/ 0 w 155"/>
                    <a:gd name="T16" fmla="*/ 0 h 17"/>
                    <a:gd name="T17" fmla="*/ 155 w 155"/>
                    <a:gd name="T18" fmla="*/ 17 h 17"/>
                  </a:gdLst>
                  <a:ahLst/>
                  <a:cxnLst>
                    <a:cxn ang="T10">
                      <a:pos x="T0" y="T1"/>
                    </a:cxn>
                    <a:cxn ang="T11">
                      <a:pos x="T2" y="T3"/>
                    </a:cxn>
                    <a:cxn ang="T12">
                      <a:pos x="T4" y="T5"/>
                    </a:cxn>
                    <a:cxn ang="T13">
                      <a:pos x="T6" y="T7"/>
                    </a:cxn>
                    <a:cxn ang="T14">
                      <a:pos x="T8" y="T9"/>
                    </a:cxn>
                  </a:cxnLst>
                  <a:rect l="T15" t="T16" r="T17" b="T18"/>
                  <a:pathLst>
                    <a:path w="155" h="17">
                      <a:moveTo>
                        <a:pt x="154" y="16"/>
                      </a:moveTo>
                      <a:lnTo>
                        <a:pt x="139" y="0"/>
                      </a:lnTo>
                      <a:lnTo>
                        <a:pt x="0" y="0"/>
                      </a:lnTo>
                      <a:lnTo>
                        <a:pt x="15" y="16"/>
                      </a:lnTo>
                      <a:lnTo>
                        <a:pt x="154" y="16"/>
                      </a:lnTo>
                    </a:path>
                  </a:pathLst>
                </a:custGeom>
                <a:solidFill>
                  <a:srgbClr val="000000"/>
                </a:solidFill>
                <a:ln w="12699" cap="rnd">
                  <a:solidFill>
                    <a:srgbClr val="000000"/>
                  </a:solidFill>
                  <a:round/>
                </a:ln>
              </p:spPr>
              <p:txBody>
                <a:bodyPr/>
                <a:lstStyle/>
                <a:p>
                  <a:endParaRPr lang="zh-CN" altLang="en-US"/>
                </a:p>
              </p:txBody>
            </p:sp>
            <p:sp>
              <p:nvSpPr>
                <p:cNvPr id="221" name="Freeform 210"/>
                <p:cNvSpPr/>
                <p:nvPr/>
              </p:nvSpPr>
              <p:spPr bwMode="auto">
                <a:xfrm>
                  <a:off x="1118" y="2348"/>
                  <a:ext cx="158" cy="17"/>
                </a:xfrm>
                <a:custGeom>
                  <a:avLst/>
                  <a:gdLst>
                    <a:gd name="T0" fmla="*/ 157 w 158"/>
                    <a:gd name="T1" fmla="*/ 16 h 17"/>
                    <a:gd name="T2" fmla="*/ 142 w 158"/>
                    <a:gd name="T3" fmla="*/ 0 h 17"/>
                    <a:gd name="T4" fmla="*/ 0 w 158"/>
                    <a:gd name="T5" fmla="*/ 0 h 17"/>
                    <a:gd name="T6" fmla="*/ 15 w 158"/>
                    <a:gd name="T7" fmla="*/ 16 h 17"/>
                    <a:gd name="T8" fmla="*/ 157 w 158"/>
                    <a:gd name="T9" fmla="*/ 16 h 17"/>
                    <a:gd name="T10" fmla="*/ 0 60000 65536"/>
                    <a:gd name="T11" fmla="*/ 0 60000 65536"/>
                    <a:gd name="T12" fmla="*/ 0 60000 65536"/>
                    <a:gd name="T13" fmla="*/ 0 60000 65536"/>
                    <a:gd name="T14" fmla="*/ 0 60000 65536"/>
                    <a:gd name="T15" fmla="*/ 0 w 158"/>
                    <a:gd name="T16" fmla="*/ 0 h 17"/>
                    <a:gd name="T17" fmla="*/ 158 w 158"/>
                    <a:gd name="T18" fmla="*/ 17 h 17"/>
                  </a:gdLst>
                  <a:ahLst/>
                  <a:cxnLst>
                    <a:cxn ang="T10">
                      <a:pos x="T0" y="T1"/>
                    </a:cxn>
                    <a:cxn ang="T11">
                      <a:pos x="T2" y="T3"/>
                    </a:cxn>
                    <a:cxn ang="T12">
                      <a:pos x="T4" y="T5"/>
                    </a:cxn>
                    <a:cxn ang="T13">
                      <a:pos x="T6" y="T7"/>
                    </a:cxn>
                    <a:cxn ang="T14">
                      <a:pos x="T8" y="T9"/>
                    </a:cxn>
                  </a:cxnLst>
                  <a:rect l="T15" t="T16" r="T17" b="T18"/>
                  <a:pathLst>
                    <a:path w="158" h="17">
                      <a:moveTo>
                        <a:pt x="157" y="16"/>
                      </a:moveTo>
                      <a:lnTo>
                        <a:pt x="142" y="0"/>
                      </a:lnTo>
                      <a:lnTo>
                        <a:pt x="0" y="0"/>
                      </a:lnTo>
                      <a:lnTo>
                        <a:pt x="15" y="16"/>
                      </a:lnTo>
                      <a:lnTo>
                        <a:pt x="157" y="16"/>
                      </a:lnTo>
                    </a:path>
                  </a:pathLst>
                </a:custGeom>
                <a:solidFill>
                  <a:srgbClr val="C9C9B6"/>
                </a:solidFill>
                <a:ln w="9525" cap="rnd">
                  <a:noFill/>
                  <a:round/>
                </a:ln>
              </p:spPr>
              <p:txBody>
                <a:bodyPr/>
                <a:lstStyle/>
                <a:p>
                  <a:endParaRPr lang="zh-CN" altLang="en-US"/>
                </a:p>
              </p:txBody>
            </p:sp>
            <p:sp>
              <p:nvSpPr>
                <p:cNvPr id="222" name="Freeform 211"/>
                <p:cNvSpPr/>
                <p:nvPr/>
              </p:nvSpPr>
              <p:spPr bwMode="auto">
                <a:xfrm>
                  <a:off x="1118" y="2348"/>
                  <a:ext cx="158" cy="17"/>
                </a:xfrm>
                <a:custGeom>
                  <a:avLst/>
                  <a:gdLst>
                    <a:gd name="T0" fmla="*/ 157 w 158"/>
                    <a:gd name="T1" fmla="*/ 16 h 17"/>
                    <a:gd name="T2" fmla="*/ 142 w 158"/>
                    <a:gd name="T3" fmla="*/ 0 h 17"/>
                    <a:gd name="T4" fmla="*/ 0 w 158"/>
                    <a:gd name="T5" fmla="*/ 0 h 17"/>
                    <a:gd name="T6" fmla="*/ 15 w 158"/>
                    <a:gd name="T7" fmla="*/ 16 h 17"/>
                    <a:gd name="T8" fmla="*/ 157 w 158"/>
                    <a:gd name="T9" fmla="*/ 16 h 17"/>
                    <a:gd name="T10" fmla="*/ 0 60000 65536"/>
                    <a:gd name="T11" fmla="*/ 0 60000 65536"/>
                    <a:gd name="T12" fmla="*/ 0 60000 65536"/>
                    <a:gd name="T13" fmla="*/ 0 60000 65536"/>
                    <a:gd name="T14" fmla="*/ 0 60000 65536"/>
                    <a:gd name="T15" fmla="*/ 0 w 158"/>
                    <a:gd name="T16" fmla="*/ 0 h 17"/>
                    <a:gd name="T17" fmla="*/ 158 w 158"/>
                    <a:gd name="T18" fmla="*/ 17 h 17"/>
                  </a:gdLst>
                  <a:ahLst/>
                  <a:cxnLst>
                    <a:cxn ang="T10">
                      <a:pos x="T0" y="T1"/>
                    </a:cxn>
                    <a:cxn ang="T11">
                      <a:pos x="T2" y="T3"/>
                    </a:cxn>
                    <a:cxn ang="T12">
                      <a:pos x="T4" y="T5"/>
                    </a:cxn>
                    <a:cxn ang="T13">
                      <a:pos x="T6" y="T7"/>
                    </a:cxn>
                    <a:cxn ang="T14">
                      <a:pos x="T8" y="T9"/>
                    </a:cxn>
                  </a:cxnLst>
                  <a:rect l="T15" t="T16" r="T17" b="T18"/>
                  <a:pathLst>
                    <a:path w="158" h="17">
                      <a:moveTo>
                        <a:pt x="157" y="16"/>
                      </a:moveTo>
                      <a:lnTo>
                        <a:pt x="142" y="0"/>
                      </a:lnTo>
                      <a:lnTo>
                        <a:pt x="0" y="0"/>
                      </a:lnTo>
                      <a:lnTo>
                        <a:pt x="15" y="16"/>
                      </a:lnTo>
                      <a:lnTo>
                        <a:pt x="157" y="16"/>
                      </a:lnTo>
                    </a:path>
                  </a:pathLst>
                </a:custGeom>
                <a:solidFill>
                  <a:srgbClr val="C9C9B6"/>
                </a:solidFill>
                <a:ln w="12699" cap="rnd">
                  <a:solidFill>
                    <a:srgbClr val="494936"/>
                  </a:solidFill>
                  <a:round/>
                </a:ln>
              </p:spPr>
              <p:txBody>
                <a:bodyPr/>
                <a:lstStyle/>
                <a:p>
                  <a:endParaRPr lang="zh-CN" altLang="en-US"/>
                </a:p>
              </p:txBody>
            </p:sp>
            <p:sp>
              <p:nvSpPr>
                <p:cNvPr id="223" name="Rectangle 212"/>
                <p:cNvSpPr>
                  <a:spLocks noChangeArrowheads="1"/>
                </p:cNvSpPr>
                <p:nvPr/>
              </p:nvSpPr>
              <p:spPr bwMode="auto">
                <a:xfrm>
                  <a:off x="1137" y="2367"/>
                  <a:ext cx="136" cy="104"/>
                </a:xfrm>
                <a:prstGeom prst="rect">
                  <a:avLst/>
                </a:prstGeom>
                <a:solidFill>
                  <a:srgbClr val="B7B79D"/>
                </a:solidFill>
                <a:ln w="12699">
                  <a:solidFill>
                    <a:srgbClr val="494936"/>
                  </a:solidFill>
                  <a:miter lim="800000"/>
                </a:ln>
              </p:spPr>
              <p:txBody>
                <a:bodyPr wrap="none" anchor="ctr"/>
                <a:lstStyle/>
                <a:p>
                  <a:endParaRPr lang="zh-CN" altLang="en-US"/>
                </a:p>
              </p:txBody>
            </p:sp>
            <p:sp>
              <p:nvSpPr>
                <p:cNvPr id="224" name="Rectangle 213"/>
                <p:cNvSpPr>
                  <a:spLocks noChangeArrowheads="1"/>
                </p:cNvSpPr>
                <p:nvPr/>
              </p:nvSpPr>
              <p:spPr bwMode="auto">
                <a:xfrm>
                  <a:off x="1149" y="2382"/>
                  <a:ext cx="112" cy="79"/>
                </a:xfrm>
                <a:prstGeom prst="rect">
                  <a:avLst/>
                </a:prstGeom>
                <a:solidFill>
                  <a:srgbClr val="FFFFFF"/>
                </a:solidFill>
                <a:ln w="12699">
                  <a:solidFill>
                    <a:srgbClr val="494936"/>
                  </a:solidFill>
                  <a:miter lim="800000"/>
                </a:ln>
              </p:spPr>
              <p:txBody>
                <a:bodyPr wrap="none" anchor="ctr"/>
                <a:lstStyle/>
                <a:p>
                  <a:endParaRPr lang="zh-CN" altLang="en-US"/>
                </a:p>
              </p:txBody>
            </p:sp>
            <p:sp>
              <p:nvSpPr>
                <p:cNvPr id="225" name="Freeform 214"/>
                <p:cNvSpPr/>
                <p:nvPr/>
              </p:nvSpPr>
              <p:spPr bwMode="auto">
                <a:xfrm>
                  <a:off x="1118" y="2348"/>
                  <a:ext cx="17" cy="128"/>
                </a:xfrm>
                <a:custGeom>
                  <a:avLst/>
                  <a:gdLst>
                    <a:gd name="T0" fmla="*/ 16 w 17"/>
                    <a:gd name="T1" fmla="*/ 127 h 128"/>
                    <a:gd name="T2" fmla="*/ 0 w 17"/>
                    <a:gd name="T3" fmla="*/ 112 h 128"/>
                    <a:gd name="T4" fmla="*/ 0 w 17"/>
                    <a:gd name="T5" fmla="*/ 0 h 128"/>
                    <a:gd name="T6" fmla="*/ 16 w 17"/>
                    <a:gd name="T7" fmla="*/ 15 h 128"/>
                    <a:gd name="T8" fmla="*/ 16 w 17"/>
                    <a:gd name="T9" fmla="*/ 127 h 128"/>
                    <a:gd name="T10" fmla="*/ 0 60000 65536"/>
                    <a:gd name="T11" fmla="*/ 0 60000 65536"/>
                    <a:gd name="T12" fmla="*/ 0 60000 65536"/>
                    <a:gd name="T13" fmla="*/ 0 60000 65536"/>
                    <a:gd name="T14" fmla="*/ 0 60000 65536"/>
                    <a:gd name="T15" fmla="*/ 0 w 17"/>
                    <a:gd name="T16" fmla="*/ 0 h 128"/>
                    <a:gd name="T17" fmla="*/ 17 w 17"/>
                    <a:gd name="T18" fmla="*/ 128 h 128"/>
                  </a:gdLst>
                  <a:ahLst/>
                  <a:cxnLst>
                    <a:cxn ang="T10">
                      <a:pos x="T0" y="T1"/>
                    </a:cxn>
                    <a:cxn ang="T11">
                      <a:pos x="T2" y="T3"/>
                    </a:cxn>
                    <a:cxn ang="T12">
                      <a:pos x="T4" y="T5"/>
                    </a:cxn>
                    <a:cxn ang="T13">
                      <a:pos x="T6" y="T7"/>
                    </a:cxn>
                    <a:cxn ang="T14">
                      <a:pos x="T8" y="T9"/>
                    </a:cxn>
                  </a:cxnLst>
                  <a:rect l="T15" t="T16" r="T17" b="T18"/>
                  <a:pathLst>
                    <a:path w="17" h="128">
                      <a:moveTo>
                        <a:pt x="16" y="127"/>
                      </a:moveTo>
                      <a:lnTo>
                        <a:pt x="0" y="112"/>
                      </a:lnTo>
                      <a:lnTo>
                        <a:pt x="0" y="0"/>
                      </a:lnTo>
                      <a:lnTo>
                        <a:pt x="16" y="15"/>
                      </a:lnTo>
                      <a:lnTo>
                        <a:pt x="16" y="127"/>
                      </a:lnTo>
                    </a:path>
                  </a:pathLst>
                </a:custGeom>
                <a:solidFill>
                  <a:srgbClr val="DBDBCE"/>
                </a:solidFill>
                <a:ln w="9525" cap="rnd">
                  <a:noFill/>
                  <a:round/>
                </a:ln>
              </p:spPr>
              <p:txBody>
                <a:bodyPr/>
                <a:lstStyle/>
                <a:p>
                  <a:endParaRPr lang="zh-CN" altLang="en-US"/>
                </a:p>
              </p:txBody>
            </p:sp>
            <p:sp>
              <p:nvSpPr>
                <p:cNvPr id="226" name="Freeform 215"/>
                <p:cNvSpPr/>
                <p:nvPr/>
              </p:nvSpPr>
              <p:spPr bwMode="auto">
                <a:xfrm>
                  <a:off x="1118" y="2348"/>
                  <a:ext cx="17" cy="128"/>
                </a:xfrm>
                <a:custGeom>
                  <a:avLst/>
                  <a:gdLst>
                    <a:gd name="T0" fmla="*/ 16 w 17"/>
                    <a:gd name="T1" fmla="*/ 127 h 128"/>
                    <a:gd name="T2" fmla="*/ 0 w 17"/>
                    <a:gd name="T3" fmla="*/ 112 h 128"/>
                    <a:gd name="T4" fmla="*/ 0 w 17"/>
                    <a:gd name="T5" fmla="*/ 0 h 128"/>
                    <a:gd name="T6" fmla="*/ 16 w 17"/>
                    <a:gd name="T7" fmla="*/ 15 h 128"/>
                    <a:gd name="T8" fmla="*/ 16 w 17"/>
                    <a:gd name="T9" fmla="*/ 127 h 128"/>
                    <a:gd name="T10" fmla="*/ 0 60000 65536"/>
                    <a:gd name="T11" fmla="*/ 0 60000 65536"/>
                    <a:gd name="T12" fmla="*/ 0 60000 65536"/>
                    <a:gd name="T13" fmla="*/ 0 60000 65536"/>
                    <a:gd name="T14" fmla="*/ 0 60000 65536"/>
                    <a:gd name="T15" fmla="*/ 0 w 17"/>
                    <a:gd name="T16" fmla="*/ 0 h 128"/>
                    <a:gd name="T17" fmla="*/ 17 w 17"/>
                    <a:gd name="T18" fmla="*/ 128 h 128"/>
                  </a:gdLst>
                  <a:ahLst/>
                  <a:cxnLst>
                    <a:cxn ang="T10">
                      <a:pos x="T0" y="T1"/>
                    </a:cxn>
                    <a:cxn ang="T11">
                      <a:pos x="T2" y="T3"/>
                    </a:cxn>
                    <a:cxn ang="T12">
                      <a:pos x="T4" y="T5"/>
                    </a:cxn>
                    <a:cxn ang="T13">
                      <a:pos x="T6" y="T7"/>
                    </a:cxn>
                    <a:cxn ang="T14">
                      <a:pos x="T8" y="T9"/>
                    </a:cxn>
                  </a:cxnLst>
                  <a:rect l="T15" t="T16" r="T17" b="T18"/>
                  <a:pathLst>
                    <a:path w="17" h="128">
                      <a:moveTo>
                        <a:pt x="16" y="127"/>
                      </a:moveTo>
                      <a:lnTo>
                        <a:pt x="0" y="112"/>
                      </a:lnTo>
                      <a:lnTo>
                        <a:pt x="0" y="0"/>
                      </a:lnTo>
                      <a:lnTo>
                        <a:pt x="16" y="15"/>
                      </a:lnTo>
                      <a:lnTo>
                        <a:pt x="16" y="127"/>
                      </a:lnTo>
                    </a:path>
                  </a:pathLst>
                </a:custGeom>
                <a:solidFill>
                  <a:srgbClr val="DBDBCE"/>
                </a:solidFill>
                <a:ln w="12699" cap="rnd">
                  <a:solidFill>
                    <a:srgbClr val="494936"/>
                  </a:solidFill>
                  <a:round/>
                </a:ln>
              </p:spPr>
              <p:txBody>
                <a:bodyPr/>
                <a:lstStyle/>
                <a:p>
                  <a:endParaRPr lang="zh-CN" altLang="en-US"/>
                </a:p>
              </p:txBody>
            </p:sp>
            <p:sp>
              <p:nvSpPr>
                <p:cNvPr id="227" name="Freeform 216"/>
                <p:cNvSpPr/>
                <p:nvPr/>
              </p:nvSpPr>
              <p:spPr bwMode="auto">
                <a:xfrm>
                  <a:off x="1125" y="2503"/>
                  <a:ext cx="181" cy="28"/>
                </a:xfrm>
                <a:custGeom>
                  <a:avLst/>
                  <a:gdLst>
                    <a:gd name="T0" fmla="*/ 180 w 181"/>
                    <a:gd name="T1" fmla="*/ 27 h 28"/>
                    <a:gd name="T2" fmla="*/ 157 w 181"/>
                    <a:gd name="T3" fmla="*/ 0 h 28"/>
                    <a:gd name="T4" fmla="*/ 0 w 181"/>
                    <a:gd name="T5" fmla="*/ 0 h 28"/>
                    <a:gd name="T6" fmla="*/ 23 w 181"/>
                    <a:gd name="T7" fmla="*/ 27 h 28"/>
                    <a:gd name="T8" fmla="*/ 180 w 181"/>
                    <a:gd name="T9" fmla="*/ 27 h 28"/>
                    <a:gd name="T10" fmla="*/ 0 60000 65536"/>
                    <a:gd name="T11" fmla="*/ 0 60000 65536"/>
                    <a:gd name="T12" fmla="*/ 0 60000 65536"/>
                    <a:gd name="T13" fmla="*/ 0 60000 65536"/>
                    <a:gd name="T14" fmla="*/ 0 60000 65536"/>
                    <a:gd name="T15" fmla="*/ 0 w 181"/>
                    <a:gd name="T16" fmla="*/ 0 h 28"/>
                    <a:gd name="T17" fmla="*/ 181 w 181"/>
                    <a:gd name="T18" fmla="*/ 28 h 28"/>
                  </a:gdLst>
                  <a:ahLst/>
                  <a:cxnLst>
                    <a:cxn ang="T10">
                      <a:pos x="T0" y="T1"/>
                    </a:cxn>
                    <a:cxn ang="T11">
                      <a:pos x="T2" y="T3"/>
                    </a:cxn>
                    <a:cxn ang="T12">
                      <a:pos x="T4" y="T5"/>
                    </a:cxn>
                    <a:cxn ang="T13">
                      <a:pos x="T6" y="T7"/>
                    </a:cxn>
                    <a:cxn ang="T14">
                      <a:pos x="T8" y="T9"/>
                    </a:cxn>
                  </a:cxnLst>
                  <a:rect l="T15" t="T16" r="T17" b="T18"/>
                  <a:pathLst>
                    <a:path w="181" h="28">
                      <a:moveTo>
                        <a:pt x="180" y="27"/>
                      </a:moveTo>
                      <a:lnTo>
                        <a:pt x="157" y="0"/>
                      </a:lnTo>
                      <a:lnTo>
                        <a:pt x="0" y="0"/>
                      </a:lnTo>
                      <a:lnTo>
                        <a:pt x="23" y="27"/>
                      </a:lnTo>
                      <a:lnTo>
                        <a:pt x="180" y="27"/>
                      </a:lnTo>
                    </a:path>
                  </a:pathLst>
                </a:custGeom>
                <a:solidFill>
                  <a:srgbClr val="C9C9B6"/>
                </a:solidFill>
                <a:ln w="9525" cap="rnd">
                  <a:noFill/>
                  <a:round/>
                </a:ln>
              </p:spPr>
              <p:txBody>
                <a:bodyPr/>
                <a:lstStyle/>
                <a:p>
                  <a:endParaRPr lang="zh-CN" altLang="en-US"/>
                </a:p>
              </p:txBody>
            </p:sp>
            <p:sp>
              <p:nvSpPr>
                <p:cNvPr id="228" name="Freeform 217"/>
                <p:cNvSpPr/>
                <p:nvPr/>
              </p:nvSpPr>
              <p:spPr bwMode="auto">
                <a:xfrm>
                  <a:off x="1125" y="2503"/>
                  <a:ext cx="181" cy="28"/>
                </a:xfrm>
                <a:custGeom>
                  <a:avLst/>
                  <a:gdLst>
                    <a:gd name="T0" fmla="*/ 180 w 181"/>
                    <a:gd name="T1" fmla="*/ 27 h 28"/>
                    <a:gd name="T2" fmla="*/ 157 w 181"/>
                    <a:gd name="T3" fmla="*/ 0 h 28"/>
                    <a:gd name="T4" fmla="*/ 0 w 181"/>
                    <a:gd name="T5" fmla="*/ 0 h 28"/>
                    <a:gd name="T6" fmla="*/ 23 w 181"/>
                    <a:gd name="T7" fmla="*/ 27 h 28"/>
                    <a:gd name="T8" fmla="*/ 180 w 181"/>
                    <a:gd name="T9" fmla="*/ 27 h 28"/>
                    <a:gd name="T10" fmla="*/ 0 60000 65536"/>
                    <a:gd name="T11" fmla="*/ 0 60000 65536"/>
                    <a:gd name="T12" fmla="*/ 0 60000 65536"/>
                    <a:gd name="T13" fmla="*/ 0 60000 65536"/>
                    <a:gd name="T14" fmla="*/ 0 60000 65536"/>
                    <a:gd name="T15" fmla="*/ 0 w 181"/>
                    <a:gd name="T16" fmla="*/ 0 h 28"/>
                    <a:gd name="T17" fmla="*/ 181 w 181"/>
                    <a:gd name="T18" fmla="*/ 28 h 28"/>
                  </a:gdLst>
                  <a:ahLst/>
                  <a:cxnLst>
                    <a:cxn ang="T10">
                      <a:pos x="T0" y="T1"/>
                    </a:cxn>
                    <a:cxn ang="T11">
                      <a:pos x="T2" y="T3"/>
                    </a:cxn>
                    <a:cxn ang="T12">
                      <a:pos x="T4" y="T5"/>
                    </a:cxn>
                    <a:cxn ang="T13">
                      <a:pos x="T6" y="T7"/>
                    </a:cxn>
                    <a:cxn ang="T14">
                      <a:pos x="T8" y="T9"/>
                    </a:cxn>
                  </a:cxnLst>
                  <a:rect l="T15" t="T16" r="T17" b="T18"/>
                  <a:pathLst>
                    <a:path w="181" h="28">
                      <a:moveTo>
                        <a:pt x="180" y="27"/>
                      </a:moveTo>
                      <a:lnTo>
                        <a:pt x="157" y="0"/>
                      </a:lnTo>
                      <a:lnTo>
                        <a:pt x="0" y="0"/>
                      </a:lnTo>
                      <a:lnTo>
                        <a:pt x="23" y="27"/>
                      </a:lnTo>
                      <a:lnTo>
                        <a:pt x="180" y="27"/>
                      </a:lnTo>
                    </a:path>
                  </a:pathLst>
                </a:custGeom>
                <a:solidFill>
                  <a:srgbClr val="C9C9B6"/>
                </a:solidFill>
                <a:ln w="12699" cap="rnd">
                  <a:solidFill>
                    <a:srgbClr val="494936"/>
                  </a:solidFill>
                  <a:round/>
                </a:ln>
              </p:spPr>
              <p:txBody>
                <a:bodyPr/>
                <a:lstStyle/>
                <a:p>
                  <a:endParaRPr lang="zh-CN" altLang="en-US"/>
                </a:p>
              </p:txBody>
            </p:sp>
            <p:sp>
              <p:nvSpPr>
                <p:cNvPr id="229" name="Freeform 218"/>
                <p:cNvSpPr/>
                <p:nvPr/>
              </p:nvSpPr>
              <p:spPr bwMode="auto">
                <a:xfrm>
                  <a:off x="1148" y="2530"/>
                  <a:ext cx="158" cy="17"/>
                </a:xfrm>
                <a:custGeom>
                  <a:avLst/>
                  <a:gdLst>
                    <a:gd name="T0" fmla="*/ 157 w 158"/>
                    <a:gd name="T1" fmla="*/ 0 h 17"/>
                    <a:gd name="T2" fmla="*/ 0 w 158"/>
                    <a:gd name="T3" fmla="*/ 0 h 17"/>
                    <a:gd name="T4" fmla="*/ 0 w 158"/>
                    <a:gd name="T5" fmla="*/ 16 h 17"/>
                    <a:gd name="T6" fmla="*/ 157 w 158"/>
                    <a:gd name="T7" fmla="*/ 16 h 17"/>
                    <a:gd name="T8" fmla="*/ 157 w 158"/>
                    <a:gd name="T9" fmla="*/ 0 h 17"/>
                    <a:gd name="T10" fmla="*/ 0 60000 65536"/>
                    <a:gd name="T11" fmla="*/ 0 60000 65536"/>
                    <a:gd name="T12" fmla="*/ 0 60000 65536"/>
                    <a:gd name="T13" fmla="*/ 0 60000 65536"/>
                    <a:gd name="T14" fmla="*/ 0 60000 65536"/>
                    <a:gd name="T15" fmla="*/ 0 w 158"/>
                    <a:gd name="T16" fmla="*/ 0 h 17"/>
                    <a:gd name="T17" fmla="*/ 158 w 158"/>
                    <a:gd name="T18" fmla="*/ 17 h 17"/>
                  </a:gdLst>
                  <a:ahLst/>
                  <a:cxnLst>
                    <a:cxn ang="T10">
                      <a:pos x="T0" y="T1"/>
                    </a:cxn>
                    <a:cxn ang="T11">
                      <a:pos x="T2" y="T3"/>
                    </a:cxn>
                    <a:cxn ang="T12">
                      <a:pos x="T4" y="T5"/>
                    </a:cxn>
                    <a:cxn ang="T13">
                      <a:pos x="T6" y="T7"/>
                    </a:cxn>
                    <a:cxn ang="T14">
                      <a:pos x="T8" y="T9"/>
                    </a:cxn>
                  </a:cxnLst>
                  <a:rect l="T15" t="T16" r="T17" b="T18"/>
                  <a:pathLst>
                    <a:path w="158" h="17">
                      <a:moveTo>
                        <a:pt x="157" y="0"/>
                      </a:moveTo>
                      <a:lnTo>
                        <a:pt x="0" y="0"/>
                      </a:lnTo>
                      <a:lnTo>
                        <a:pt x="0" y="16"/>
                      </a:lnTo>
                      <a:lnTo>
                        <a:pt x="157" y="16"/>
                      </a:lnTo>
                      <a:lnTo>
                        <a:pt x="157" y="0"/>
                      </a:lnTo>
                    </a:path>
                  </a:pathLst>
                </a:custGeom>
                <a:solidFill>
                  <a:srgbClr val="B7B79D"/>
                </a:solidFill>
                <a:ln w="9525" cap="rnd">
                  <a:noFill/>
                  <a:round/>
                </a:ln>
              </p:spPr>
              <p:txBody>
                <a:bodyPr/>
                <a:lstStyle/>
                <a:p>
                  <a:endParaRPr lang="zh-CN" altLang="en-US"/>
                </a:p>
              </p:txBody>
            </p:sp>
            <p:sp>
              <p:nvSpPr>
                <p:cNvPr id="230" name="Freeform 219"/>
                <p:cNvSpPr/>
                <p:nvPr/>
              </p:nvSpPr>
              <p:spPr bwMode="auto">
                <a:xfrm>
                  <a:off x="1148" y="2530"/>
                  <a:ext cx="158" cy="17"/>
                </a:xfrm>
                <a:custGeom>
                  <a:avLst/>
                  <a:gdLst>
                    <a:gd name="T0" fmla="*/ 157 w 158"/>
                    <a:gd name="T1" fmla="*/ 0 h 17"/>
                    <a:gd name="T2" fmla="*/ 0 w 158"/>
                    <a:gd name="T3" fmla="*/ 0 h 17"/>
                    <a:gd name="T4" fmla="*/ 0 w 158"/>
                    <a:gd name="T5" fmla="*/ 16 h 17"/>
                    <a:gd name="T6" fmla="*/ 157 w 158"/>
                    <a:gd name="T7" fmla="*/ 16 h 17"/>
                    <a:gd name="T8" fmla="*/ 157 w 158"/>
                    <a:gd name="T9" fmla="*/ 0 h 17"/>
                    <a:gd name="T10" fmla="*/ 0 60000 65536"/>
                    <a:gd name="T11" fmla="*/ 0 60000 65536"/>
                    <a:gd name="T12" fmla="*/ 0 60000 65536"/>
                    <a:gd name="T13" fmla="*/ 0 60000 65536"/>
                    <a:gd name="T14" fmla="*/ 0 60000 65536"/>
                    <a:gd name="T15" fmla="*/ 0 w 158"/>
                    <a:gd name="T16" fmla="*/ 0 h 17"/>
                    <a:gd name="T17" fmla="*/ 158 w 158"/>
                    <a:gd name="T18" fmla="*/ 17 h 17"/>
                  </a:gdLst>
                  <a:ahLst/>
                  <a:cxnLst>
                    <a:cxn ang="T10">
                      <a:pos x="T0" y="T1"/>
                    </a:cxn>
                    <a:cxn ang="T11">
                      <a:pos x="T2" y="T3"/>
                    </a:cxn>
                    <a:cxn ang="T12">
                      <a:pos x="T4" y="T5"/>
                    </a:cxn>
                    <a:cxn ang="T13">
                      <a:pos x="T6" y="T7"/>
                    </a:cxn>
                    <a:cxn ang="T14">
                      <a:pos x="T8" y="T9"/>
                    </a:cxn>
                  </a:cxnLst>
                  <a:rect l="T15" t="T16" r="T17" b="T18"/>
                  <a:pathLst>
                    <a:path w="158" h="17">
                      <a:moveTo>
                        <a:pt x="157" y="0"/>
                      </a:moveTo>
                      <a:lnTo>
                        <a:pt x="0" y="0"/>
                      </a:lnTo>
                      <a:lnTo>
                        <a:pt x="0" y="16"/>
                      </a:lnTo>
                      <a:lnTo>
                        <a:pt x="157" y="16"/>
                      </a:lnTo>
                      <a:lnTo>
                        <a:pt x="157" y="0"/>
                      </a:lnTo>
                    </a:path>
                  </a:pathLst>
                </a:custGeom>
                <a:solidFill>
                  <a:srgbClr val="B7B79D"/>
                </a:solidFill>
                <a:ln w="12699" cap="rnd">
                  <a:solidFill>
                    <a:srgbClr val="494936"/>
                  </a:solidFill>
                  <a:round/>
                </a:ln>
              </p:spPr>
              <p:txBody>
                <a:bodyPr/>
                <a:lstStyle/>
                <a:p>
                  <a:endParaRPr lang="zh-CN" altLang="en-US"/>
                </a:p>
              </p:txBody>
            </p:sp>
          </p:grpSp>
          <p:grpSp>
            <p:nvGrpSpPr>
              <p:cNvPr id="259" name="Group 220"/>
              <p:cNvGrpSpPr/>
              <p:nvPr/>
            </p:nvGrpSpPr>
            <p:grpSpPr bwMode="auto">
              <a:xfrm>
                <a:off x="2592" y="2208"/>
                <a:ext cx="383" cy="657"/>
                <a:chOff x="1083" y="2300"/>
                <a:chExt cx="340" cy="584"/>
              </a:xfrm>
            </p:grpSpPr>
            <p:sp>
              <p:nvSpPr>
                <p:cNvPr id="196" name="Freeform 221"/>
                <p:cNvSpPr/>
                <p:nvPr/>
              </p:nvSpPr>
              <p:spPr bwMode="auto">
                <a:xfrm>
                  <a:off x="1178" y="2485"/>
                  <a:ext cx="68" cy="31"/>
                </a:xfrm>
                <a:custGeom>
                  <a:avLst/>
                  <a:gdLst>
                    <a:gd name="T0" fmla="*/ 67 w 68"/>
                    <a:gd name="T1" fmla="*/ 13 h 31"/>
                    <a:gd name="T2" fmla="*/ 47 w 68"/>
                    <a:gd name="T3" fmla="*/ 13 h 31"/>
                    <a:gd name="T4" fmla="*/ 32 w 68"/>
                    <a:gd name="T5" fmla="*/ 0 h 31"/>
                    <a:gd name="T6" fmla="*/ 12 w 68"/>
                    <a:gd name="T7" fmla="*/ 8 h 31"/>
                    <a:gd name="T8" fmla="*/ 7 w 68"/>
                    <a:gd name="T9" fmla="*/ 10 h 31"/>
                    <a:gd name="T10" fmla="*/ 0 w 68"/>
                    <a:gd name="T11" fmla="*/ 15 h 31"/>
                    <a:gd name="T12" fmla="*/ 2 w 68"/>
                    <a:gd name="T13" fmla="*/ 25 h 31"/>
                    <a:gd name="T14" fmla="*/ 7 w 68"/>
                    <a:gd name="T15" fmla="*/ 25 h 31"/>
                    <a:gd name="T16" fmla="*/ 10 w 68"/>
                    <a:gd name="T17" fmla="*/ 18 h 31"/>
                    <a:gd name="T18" fmla="*/ 12 w 68"/>
                    <a:gd name="T19" fmla="*/ 15 h 31"/>
                    <a:gd name="T20" fmla="*/ 22 w 68"/>
                    <a:gd name="T21" fmla="*/ 18 h 31"/>
                    <a:gd name="T22" fmla="*/ 15 w 68"/>
                    <a:gd name="T23" fmla="*/ 20 h 31"/>
                    <a:gd name="T24" fmla="*/ 12 w 68"/>
                    <a:gd name="T25" fmla="*/ 20 h 31"/>
                    <a:gd name="T26" fmla="*/ 12 w 68"/>
                    <a:gd name="T27" fmla="*/ 25 h 31"/>
                    <a:gd name="T28" fmla="*/ 35 w 68"/>
                    <a:gd name="T29" fmla="*/ 30 h 31"/>
                    <a:gd name="T30" fmla="*/ 50 w 68"/>
                    <a:gd name="T31" fmla="*/ 25 h 31"/>
                    <a:gd name="T32" fmla="*/ 64 w 68"/>
                    <a:gd name="T33" fmla="*/ 25 h 31"/>
                    <a:gd name="T34" fmla="*/ 67 w 68"/>
                    <a:gd name="T35" fmla="*/ 13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8"/>
                    <a:gd name="T55" fmla="*/ 0 h 31"/>
                    <a:gd name="T56" fmla="*/ 68 w 68"/>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8" h="31">
                      <a:moveTo>
                        <a:pt x="67" y="13"/>
                      </a:moveTo>
                      <a:lnTo>
                        <a:pt x="47" y="13"/>
                      </a:lnTo>
                      <a:lnTo>
                        <a:pt x="32" y="0"/>
                      </a:lnTo>
                      <a:lnTo>
                        <a:pt x="12" y="8"/>
                      </a:lnTo>
                      <a:lnTo>
                        <a:pt x="7" y="10"/>
                      </a:lnTo>
                      <a:lnTo>
                        <a:pt x="0" y="15"/>
                      </a:lnTo>
                      <a:lnTo>
                        <a:pt x="2" y="25"/>
                      </a:lnTo>
                      <a:lnTo>
                        <a:pt x="7" y="25"/>
                      </a:lnTo>
                      <a:lnTo>
                        <a:pt x="10" y="18"/>
                      </a:lnTo>
                      <a:lnTo>
                        <a:pt x="12" y="15"/>
                      </a:lnTo>
                      <a:lnTo>
                        <a:pt x="22" y="18"/>
                      </a:lnTo>
                      <a:lnTo>
                        <a:pt x="15" y="20"/>
                      </a:lnTo>
                      <a:lnTo>
                        <a:pt x="12" y="20"/>
                      </a:lnTo>
                      <a:lnTo>
                        <a:pt x="12" y="25"/>
                      </a:lnTo>
                      <a:lnTo>
                        <a:pt x="35" y="30"/>
                      </a:lnTo>
                      <a:lnTo>
                        <a:pt x="50" y="25"/>
                      </a:lnTo>
                      <a:lnTo>
                        <a:pt x="64" y="25"/>
                      </a:lnTo>
                      <a:lnTo>
                        <a:pt x="67" y="13"/>
                      </a:lnTo>
                    </a:path>
                  </a:pathLst>
                </a:custGeom>
                <a:solidFill>
                  <a:srgbClr val="FBDFAF"/>
                </a:solidFill>
                <a:ln w="12699" cap="rnd">
                  <a:solidFill>
                    <a:srgbClr val="000000"/>
                  </a:solidFill>
                  <a:round/>
                </a:ln>
              </p:spPr>
              <p:txBody>
                <a:bodyPr/>
                <a:lstStyle/>
                <a:p>
                  <a:endParaRPr lang="zh-CN" altLang="en-US"/>
                </a:p>
              </p:txBody>
            </p:sp>
            <p:sp>
              <p:nvSpPr>
                <p:cNvPr id="197" name="Freeform 222"/>
                <p:cNvSpPr/>
                <p:nvPr/>
              </p:nvSpPr>
              <p:spPr bwMode="auto">
                <a:xfrm>
                  <a:off x="1158" y="2678"/>
                  <a:ext cx="63" cy="78"/>
                </a:xfrm>
                <a:custGeom>
                  <a:avLst/>
                  <a:gdLst>
                    <a:gd name="T0" fmla="*/ 27 w 63"/>
                    <a:gd name="T1" fmla="*/ 0 h 78"/>
                    <a:gd name="T2" fmla="*/ 25 w 63"/>
                    <a:gd name="T3" fmla="*/ 35 h 78"/>
                    <a:gd name="T4" fmla="*/ 20 w 63"/>
                    <a:gd name="T5" fmla="*/ 37 h 78"/>
                    <a:gd name="T6" fmla="*/ 2 w 63"/>
                    <a:gd name="T7" fmla="*/ 50 h 78"/>
                    <a:gd name="T8" fmla="*/ 0 w 63"/>
                    <a:gd name="T9" fmla="*/ 70 h 78"/>
                    <a:gd name="T10" fmla="*/ 17 w 63"/>
                    <a:gd name="T11" fmla="*/ 70 h 78"/>
                    <a:gd name="T12" fmla="*/ 30 w 63"/>
                    <a:gd name="T13" fmla="*/ 70 h 78"/>
                    <a:gd name="T14" fmla="*/ 30 w 63"/>
                    <a:gd name="T15" fmla="*/ 75 h 78"/>
                    <a:gd name="T16" fmla="*/ 50 w 63"/>
                    <a:gd name="T17" fmla="*/ 77 h 78"/>
                    <a:gd name="T18" fmla="*/ 57 w 63"/>
                    <a:gd name="T19" fmla="*/ 77 h 78"/>
                    <a:gd name="T20" fmla="*/ 62 w 63"/>
                    <a:gd name="T21" fmla="*/ 77 h 78"/>
                    <a:gd name="T22" fmla="*/ 62 w 63"/>
                    <a:gd name="T23" fmla="*/ 60 h 78"/>
                    <a:gd name="T24" fmla="*/ 60 w 63"/>
                    <a:gd name="T25" fmla="*/ 55 h 78"/>
                    <a:gd name="T26" fmla="*/ 55 w 63"/>
                    <a:gd name="T27" fmla="*/ 42 h 78"/>
                    <a:gd name="T28" fmla="*/ 57 w 63"/>
                    <a:gd name="T29" fmla="*/ 7 h 78"/>
                    <a:gd name="T30" fmla="*/ 27 w 63"/>
                    <a:gd name="T31" fmla="*/ 0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3"/>
                    <a:gd name="T49" fmla="*/ 0 h 78"/>
                    <a:gd name="T50" fmla="*/ 63 w 63"/>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3" h="78">
                      <a:moveTo>
                        <a:pt x="27" y="0"/>
                      </a:moveTo>
                      <a:lnTo>
                        <a:pt x="25" y="35"/>
                      </a:lnTo>
                      <a:lnTo>
                        <a:pt x="20" y="37"/>
                      </a:lnTo>
                      <a:lnTo>
                        <a:pt x="2" y="50"/>
                      </a:lnTo>
                      <a:lnTo>
                        <a:pt x="0" y="70"/>
                      </a:lnTo>
                      <a:lnTo>
                        <a:pt x="17" y="70"/>
                      </a:lnTo>
                      <a:lnTo>
                        <a:pt x="30" y="70"/>
                      </a:lnTo>
                      <a:lnTo>
                        <a:pt x="30" y="75"/>
                      </a:lnTo>
                      <a:lnTo>
                        <a:pt x="50" y="77"/>
                      </a:lnTo>
                      <a:lnTo>
                        <a:pt x="57" y="77"/>
                      </a:lnTo>
                      <a:lnTo>
                        <a:pt x="62" y="77"/>
                      </a:lnTo>
                      <a:lnTo>
                        <a:pt x="62" y="60"/>
                      </a:lnTo>
                      <a:lnTo>
                        <a:pt x="60" y="55"/>
                      </a:lnTo>
                      <a:lnTo>
                        <a:pt x="55" y="42"/>
                      </a:lnTo>
                      <a:lnTo>
                        <a:pt x="57" y="7"/>
                      </a:lnTo>
                      <a:lnTo>
                        <a:pt x="27" y="0"/>
                      </a:lnTo>
                    </a:path>
                  </a:pathLst>
                </a:custGeom>
                <a:solidFill>
                  <a:schemeClr val="bg2"/>
                </a:solidFill>
                <a:ln w="12699" cap="rnd">
                  <a:solidFill>
                    <a:srgbClr val="000000"/>
                  </a:solidFill>
                  <a:round/>
                </a:ln>
              </p:spPr>
              <p:txBody>
                <a:bodyPr/>
                <a:lstStyle/>
                <a:p>
                  <a:endParaRPr lang="zh-CN" altLang="en-US"/>
                </a:p>
              </p:txBody>
            </p:sp>
            <p:sp>
              <p:nvSpPr>
                <p:cNvPr id="198" name="Freeform 223"/>
                <p:cNvSpPr/>
                <p:nvPr/>
              </p:nvSpPr>
              <p:spPr bwMode="auto">
                <a:xfrm>
                  <a:off x="1083" y="2725"/>
                  <a:ext cx="96" cy="79"/>
                </a:xfrm>
                <a:custGeom>
                  <a:avLst/>
                  <a:gdLst>
                    <a:gd name="T0" fmla="*/ 47 w 96"/>
                    <a:gd name="T1" fmla="*/ 0 h 79"/>
                    <a:gd name="T2" fmla="*/ 52 w 96"/>
                    <a:gd name="T3" fmla="*/ 25 h 79"/>
                    <a:gd name="T4" fmla="*/ 45 w 96"/>
                    <a:gd name="T5" fmla="*/ 25 h 79"/>
                    <a:gd name="T6" fmla="*/ 30 w 96"/>
                    <a:gd name="T7" fmla="*/ 35 h 79"/>
                    <a:gd name="T8" fmla="*/ 10 w 96"/>
                    <a:gd name="T9" fmla="*/ 35 h 79"/>
                    <a:gd name="T10" fmla="*/ 3 w 96"/>
                    <a:gd name="T11" fmla="*/ 38 h 79"/>
                    <a:gd name="T12" fmla="*/ 0 w 96"/>
                    <a:gd name="T13" fmla="*/ 45 h 79"/>
                    <a:gd name="T14" fmla="*/ 3 w 96"/>
                    <a:gd name="T15" fmla="*/ 53 h 79"/>
                    <a:gd name="T16" fmla="*/ 23 w 96"/>
                    <a:gd name="T17" fmla="*/ 65 h 79"/>
                    <a:gd name="T18" fmla="*/ 30 w 96"/>
                    <a:gd name="T19" fmla="*/ 68 h 79"/>
                    <a:gd name="T20" fmla="*/ 43 w 96"/>
                    <a:gd name="T21" fmla="*/ 68 h 79"/>
                    <a:gd name="T22" fmla="*/ 62 w 96"/>
                    <a:gd name="T23" fmla="*/ 70 h 79"/>
                    <a:gd name="T24" fmla="*/ 62 w 96"/>
                    <a:gd name="T25" fmla="*/ 78 h 79"/>
                    <a:gd name="T26" fmla="*/ 70 w 96"/>
                    <a:gd name="T27" fmla="*/ 78 h 79"/>
                    <a:gd name="T28" fmla="*/ 80 w 96"/>
                    <a:gd name="T29" fmla="*/ 78 h 79"/>
                    <a:gd name="T30" fmla="*/ 87 w 96"/>
                    <a:gd name="T31" fmla="*/ 75 h 79"/>
                    <a:gd name="T32" fmla="*/ 95 w 96"/>
                    <a:gd name="T33" fmla="*/ 70 h 79"/>
                    <a:gd name="T34" fmla="*/ 95 w 96"/>
                    <a:gd name="T35" fmla="*/ 58 h 79"/>
                    <a:gd name="T36" fmla="*/ 90 w 96"/>
                    <a:gd name="T37" fmla="*/ 45 h 79"/>
                    <a:gd name="T38" fmla="*/ 87 w 96"/>
                    <a:gd name="T39" fmla="*/ 38 h 79"/>
                    <a:gd name="T40" fmla="*/ 82 w 96"/>
                    <a:gd name="T41" fmla="*/ 30 h 79"/>
                    <a:gd name="T42" fmla="*/ 77 w 96"/>
                    <a:gd name="T43" fmla="*/ 5 h 79"/>
                    <a:gd name="T44" fmla="*/ 47 w 96"/>
                    <a:gd name="T45" fmla="*/ 0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6"/>
                    <a:gd name="T70" fmla="*/ 0 h 79"/>
                    <a:gd name="T71" fmla="*/ 96 w 96"/>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6" h="79">
                      <a:moveTo>
                        <a:pt x="47" y="0"/>
                      </a:moveTo>
                      <a:lnTo>
                        <a:pt x="52" y="25"/>
                      </a:lnTo>
                      <a:lnTo>
                        <a:pt x="45" y="25"/>
                      </a:lnTo>
                      <a:lnTo>
                        <a:pt x="30" y="35"/>
                      </a:lnTo>
                      <a:lnTo>
                        <a:pt x="10" y="35"/>
                      </a:lnTo>
                      <a:lnTo>
                        <a:pt x="3" y="38"/>
                      </a:lnTo>
                      <a:lnTo>
                        <a:pt x="0" y="45"/>
                      </a:lnTo>
                      <a:lnTo>
                        <a:pt x="3" y="53"/>
                      </a:lnTo>
                      <a:lnTo>
                        <a:pt x="23" y="65"/>
                      </a:lnTo>
                      <a:lnTo>
                        <a:pt x="30" y="68"/>
                      </a:lnTo>
                      <a:lnTo>
                        <a:pt x="43" y="68"/>
                      </a:lnTo>
                      <a:lnTo>
                        <a:pt x="62" y="70"/>
                      </a:lnTo>
                      <a:lnTo>
                        <a:pt x="62" y="78"/>
                      </a:lnTo>
                      <a:lnTo>
                        <a:pt x="70" y="78"/>
                      </a:lnTo>
                      <a:lnTo>
                        <a:pt x="80" y="78"/>
                      </a:lnTo>
                      <a:lnTo>
                        <a:pt x="87" y="75"/>
                      </a:lnTo>
                      <a:lnTo>
                        <a:pt x="95" y="70"/>
                      </a:lnTo>
                      <a:lnTo>
                        <a:pt x="95" y="58"/>
                      </a:lnTo>
                      <a:lnTo>
                        <a:pt x="90" y="45"/>
                      </a:lnTo>
                      <a:lnTo>
                        <a:pt x="87" y="38"/>
                      </a:lnTo>
                      <a:lnTo>
                        <a:pt x="82" y="30"/>
                      </a:lnTo>
                      <a:lnTo>
                        <a:pt x="77" y="5"/>
                      </a:lnTo>
                      <a:lnTo>
                        <a:pt x="47" y="0"/>
                      </a:lnTo>
                    </a:path>
                  </a:pathLst>
                </a:custGeom>
                <a:solidFill>
                  <a:schemeClr val="bg2"/>
                </a:solidFill>
                <a:ln w="12699" cap="rnd">
                  <a:solidFill>
                    <a:srgbClr val="000000"/>
                  </a:solidFill>
                  <a:round/>
                </a:ln>
              </p:spPr>
              <p:txBody>
                <a:bodyPr/>
                <a:lstStyle/>
                <a:p>
                  <a:endParaRPr lang="zh-CN" altLang="en-US"/>
                </a:p>
              </p:txBody>
            </p:sp>
            <p:sp>
              <p:nvSpPr>
                <p:cNvPr id="199" name="Freeform 224"/>
                <p:cNvSpPr/>
                <p:nvPr/>
              </p:nvSpPr>
              <p:spPr bwMode="auto">
                <a:xfrm>
                  <a:off x="1208" y="2717"/>
                  <a:ext cx="187" cy="167"/>
                </a:xfrm>
                <a:custGeom>
                  <a:avLst/>
                  <a:gdLst>
                    <a:gd name="T0" fmla="*/ 74 w 187"/>
                    <a:gd name="T1" fmla="*/ 0 h 167"/>
                    <a:gd name="T2" fmla="*/ 72 w 187"/>
                    <a:gd name="T3" fmla="*/ 56 h 167"/>
                    <a:gd name="T4" fmla="*/ 7 w 187"/>
                    <a:gd name="T5" fmla="*/ 31 h 167"/>
                    <a:gd name="T6" fmla="*/ 2 w 187"/>
                    <a:gd name="T7" fmla="*/ 33 h 167"/>
                    <a:gd name="T8" fmla="*/ 0 w 187"/>
                    <a:gd name="T9" fmla="*/ 51 h 167"/>
                    <a:gd name="T10" fmla="*/ 5 w 187"/>
                    <a:gd name="T11" fmla="*/ 51 h 167"/>
                    <a:gd name="T12" fmla="*/ 5 w 187"/>
                    <a:gd name="T13" fmla="*/ 58 h 167"/>
                    <a:gd name="T14" fmla="*/ 7 w 187"/>
                    <a:gd name="T15" fmla="*/ 63 h 167"/>
                    <a:gd name="T16" fmla="*/ 10 w 187"/>
                    <a:gd name="T17" fmla="*/ 63 h 167"/>
                    <a:gd name="T18" fmla="*/ 15 w 187"/>
                    <a:gd name="T19" fmla="*/ 61 h 167"/>
                    <a:gd name="T20" fmla="*/ 17 w 187"/>
                    <a:gd name="T21" fmla="*/ 56 h 167"/>
                    <a:gd name="T22" fmla="*/ 17 w 187"/>
                    <a:gd name="T23" fmla="*/ 51 h 167"/>
                    <a:gd name="T24" fmla="*/ 67 w 187"/>
                    <a:gd name="T25" fmla="*/ 71 h 167"/>
                    <a:gd name="T26" fmla="*/ 22 w 187"/>
                    <a:gd name="T27" fmla="*/ 121 h 167"/>
                    <a:gd name="T28" fmla="*/ 20 w 187"/>
                    <a:gd name="T29" fmla="*/ 141 h 167"/>
                    <a:gd name="T30" fmla="*/ 22 w 187"/>
                    <a:gd name="T31" fmla="*/ 148 h 167"/>
                    <a:gd name="T32" fmla="*/ 22 w 187"/>
                    <a:gd name="T33" fmla="*/ 153 h 167"/>
                    <a:gd name="T34" fmla="*/ 24 w 187"/>
                    <a:gd name="T35" fmla="*/ 161 h 167"/>
                    <a:gd name="T36" fmla="*/ 27 w 187"/>
                    <a:gd name="T37" fmla="*/ 163 h 167"/>
                    <a:gd name="T38" fmla="*/ 29 w 187"/>
                    <a:gd name="T39" fmla="*/ 163 h 167"/>
                    <a:gd name="T40" fmla="*/ 34 w 187"/>
                    <a:gd name="T41" fmla="*/ 166 h 167"/>
                    <a:gd name="T42" fmla="*/ 37 w 187"/>
                    <a:gd name="T43" fmla="*/ 163 h 167"/>
                    <a:gd name="T44" fmla="*/ 39 w 187"/>
                    <a:gd name="T45" fmla="*/ 156 h 167"/>
                    <a:gd name="T46" fmla="*/ 42 w 187"/>
                    <a:gd name="T47" fmla="*/ 153 h 167"/>
                    <a:gd name="T48" fmla="*/ 37 w 187"/>
                    <a:gd name="T49" fmla="*/ 148 h 167"/>
                    <a:gd name="T50" fmla="*/ 34 w 187"/>
                    <a:gd name="T51" fmla="*/ 146 h 167"/>
                    <a:gd name="T52" fmla="*/ 34 w 187"/>
                    <a:gd name="T53" fmla="*/ 141 h 167"/>
                    <a:gd name="T54" fmla="*/ 32 w 187"/>
                    <a:gd name="T55" fmla="*/ 141 h 167"/>
                    <a:gd name="T56" fmla="*/ 29 w 187"/>
                    <a:gd name="T57" fmla="*/ 136 h 167"/>
                    <a:gd name="T58" fmla="*/ 82 w 187"/>
                    <a:gd name="T59" fmla="*/ 76 h 167"/>
                    <a:gd name="T60" fmla="*/ 169 w 187"/>
                    <a:gd name="T61" fmla="*/ 126 h 167"/>
                    <a:gd name="T62" fmla="*/ 169 w 187"/>
                    <a:gd name="T63" fmla="*/ 133 h 167"/>
                    <a:gd name="T64" fmla="*/ 171 w 187"/>
                    <a:gd name="T65" fmla="*/ 136 h 167"/>
                    <a:gd name="T66" fmla="*/ 171 w 187"/>
                    <a:gd name="T67" fmla="*/ 148 h 167"/>
                    <a:gd name="T68" fmla="*/ 174 w 187"/>
                    <a:gd name="T69" fmla="*/ 151 h 167"/>
                    <a:gd name="T70" fmla="*/ 176 w 187"/>
                    <a:gd name="T71" fmla="*/ 153 h 167"/>
                    <a:gd name="T72" fmla="*/ 181 w 187"/>
                    <a:gd name="T73" fmla="*/ 153 h 167"/>
                    <a:gd name="T74" fmla="*/ 186 w 187"/>
                    <a:gd name="T75" fmla="*/ 148 h 167"/>
                    <a:gd name="T76" fmla="*/ 181 w 187"/>
                    <a:gd name="T77" fmla="*/ 136 h 167"/>
                    <a:gd name="T78" fmla="*/ 181 w 187"/>
                    <a:gd name="T79" fmla="*/ 131 h 167"/>
                    <a:gd name="T80" fmla="*/ 176 w 187"/>
                    <a:gd name="T81" fmla="*/ 123 h 167"/>
                    <a:gd name="T82" fmla="*/ 179 w 187"/>
                    <a:gd name="T83" fmla="*/ 108 h 167"/>
                    <a:gd name="T84" fmla="*/ 97 w 187"/>
                    <a:gd name="T85" fmla="*/ 66 h 167"/>
                    <a:gd name="T86" fmla="*/ 124 w 187"/>
                    <a:gd name="T87" fmla="*/ 41 h 167"/>
                    <a:gd name="T88" fmla="*/ 129 w 187"/>
                    <a:gd name="T89" fmla="*/ 46 h 167"/>
                    <a:gd name="T90" fmla="*/ 131 w 187"/>
                    <a:gd name="T91" fmla="*/ 51 h 167"/>
                    <a:gd name="T92" fmla="*/ 136 w 187"/>
                    <a:gd name="T93" fmla="*/ 56 h 167"/>
                    <a:gd name="T94" fmla="*/ 146 w 187"/>
                    <a:gd name="T95" fmla="*/ 48 h 167"/>
                    <a:gd name="T96" fmla="*/ 146 w 187"/>
                    <a:gd name="T97" fmla="*/ 46 h 167"/>
                    <a:gd name="T98" fmla="*/ 144 w 187"/>
                    <a:gd name="T99" fmla="*/ 41 h 167"/>
                    <a:gd name="T100" fmla="*/ 136 w 187"/>
                    <a:gd name="T101" fmla="*/ 38 h 167"/>
                    <a:gd name="T102" fmla="*/ 134 w 187"/>
                    <a:gd name="T103" fmla="*/ 31 h 167"/>
                    <a:gd name="T104" fmla="*/ 121 w 187"/>
                    <a:gd name="T105" fmla="*/ 21 h 167"/>
                    <a:gd name="T106" fmla="*/ 92 w 187"/>
                    <a:gd name="T107" fmla="*/ 48 h 167"/>
                    <a:gd name="T108" fmla="*/ 93 w 187"/>
                    <a:gd name="T109" fmla="*/ 5 h 167"/>
                    <a:gd name="T110" fmla="*/ 74 w 187"/>
                    <a:gd name="T111" fmla="*/ 0 h 16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7"/>
                    <a:gd name="T169" fmla="*/ 0 h 167"/>
                    <a:gd name="T170" fmla="*/ 187 w 187"/>
                    <a:gd name="T171" fmla="*/ 167 h 16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7" h="167">
                      <a:moveTo>
                        <a:pt x="74" y="0"/>
                      </a:moveTo>
                      <a:lnTo>
                        <a:pt x="72" y="56"/>
                      </a:lnTo>
                      <a:lnTo>
                        <a:pt x="7" y="31"/>
                      </a:lnTo>
                      <a:lnTo>
                        <a:pt x="2" y="33"/>
                      </a:lnTo>
                      <a:lnTo>
                        <a:pt x="0" y="51"/>
                      </a:lnTo>
                      <a:lnTo>
                        <a:pt x="5" y="51"/>
                      </a:lnTo>
                      <a:lnTo>
                        <a:pt x="5" y="58"/>
                      </a:lnTo>
                      <a:lnTo>
                        <a:pt x="7" y="63"/>
                      </a:lnTo>
                      <a:lnTo>
                        <a:pt x="10" y="63"/>
                      </a:lnTo>
                      <a:lnTo>
                        <a:pt x="15" y="61"/>
                      </a:lnTo>
                      <a:lnTo>
                        <a:pt x="17" y="56"/>
                      </a:lnTo>
                      <a:lnTo>
                        <a:pt x="17" y="51"/>
                      </a:lnTo>
                      <a:lnTo>
                        <a:pt x="67" y="71"/>
                      </a:lnTo>
                      <a:lnTo>
                        <a:pt x="22" y="121"/>
                      </a:lnTo>
                      <a:lnTo>
                        <a:pt x="20" y="141"/>
                      </a:lnTo>
                      <a:lnTo>
                        <a:pt x="22" y="148"/>
                      </a:lnTo>
                      <a:lnTo>
                        <a:pt x="22" y="153"/>
                      </a:lnTo>
                      <a:lnTo>
                        <a:pt x="24" y="161"/>
                      </a:lnTo>
                      <a:lnTo>
                        <a:pt x="27" y="163"/>
                      </a:lnTo>
                      <a:lnTo>
                        <a:pt x="29" y="163"/>
                      </a:lnTo>
                      <a:lnTo>
                        <a:pt x="34" y="166"/>
                      </a:lnTo>
                      <a:lnTo>
                        <a:pt x="37" y="163"/>
                      </a:lnTo>
                      <a:lnTo>
                        <a:pt x="39" y="156"/>
                      </a:lnTo>
                      <a:lnTo>
                        <a:pt x="42" y="153"/>
                      </a:lnTo>
                      <a:lnTo>
                        <a:pt x="37" y="148"/>
                      </a:lnTo>
                      <a:lnTo>
                        <a:pt x="34" y="146"/>
                      </a:lnTo>
                      <a:lnTo>
                        <a:pt x="34" y="141"/>
                      </a:lnTo>
                      <a:lnTo>
                        <a:pt x="32" y="141"/>
                      </a:lnTo>
                      <a:lnTo>
                        <a:pt x="29" y="136"/>
                      </a:lnTo>
                      <a:lnTo>
                        <a:pt x="82" y="76"/>
                      </a:lnTo>
                      <a:lnTo>
                        <a:pt x="169" y="126"/>
                      </a:lnTo>
                      <a:lnTo>
                        <a:pt x="169" y="133"/>
                      </a:lnTo>
                      <a:lnTo>
                        <a:pt x="171" y="136"/>
                      </a:lnTo>
                      <a:lnTo>
                        <a:pt x="171" y="148"/>
                      </a:lnTo>
                      <a:lnTo>
                        <a:pt x="174" y="151"/>
                      </a:lnTo>
                      <a:lnTo>
                        <a:pt x="176" y="153"/>
                      </a:lnTo>
                      <a:lnTo>
                        <a:pt x="181" y="153"/>
                      </a:lnTo>
                      <a:lnTo>
                        <a:pt x="186" y="148"/>
                      </a:lnTo>
                      <a:lnTo>
                        <a:pt x="181" y="136"/>
                      </a:lnTo>
                      <a:lnTo>
                        <a:pt x="181" y="131"/>
                      </a:lnTo>
                      <a:lnTo>
                        <a:pt x="176" y="123"/>
                      </a:lnTo>
                      <a:lnTo>
                        <a:pt x="179" y="108"/>
                      </a:lnTo>
                      <a:lnTo>
                        <a:pt x="97" y="66"/>
                      </a:lnTo>
                      <a:lnTo>
                        <a:pt x="124" y="41"/>
                      </a:lnTo>
                      <a:lnTo>
                        <a:pt x="129" y="46"/>
                      </a:lnTo>
                      <a:lnTo>
                        <a:pt x="131" y="51"/>
                      </a:lnTo>
                      <a:lnTo>
                        <a:pt x="136" y="56"/>
                      </a:lnTo>
                      <a:lnTo>
                        <a:pt x="146" y="48"/>
                      </a:lnTo>
                      <a:lnTo>
                        <a:pt x="146" y="46"/>
                      </a:lnTo>
                      <a:lnTo>
                        <a:pt x="144" y="41"/>
                      </a:lnTo>
                      <a:lnTo>
                        <a:pt x="136" y="38"/>
                      </a:lnTo>
                      <a:lnTo>
                        <a:pt x="134" y="31"/>
                      </a:lnTo>
                      <a:lnTo>
                        <a:pt x="121" y="21"/>
                      </a:lnTo>
                      <a:lnTo>
                        <a:pt x="92" y="48"/>
                      </a:lnTo>
                      <a:lnTo>
                        <a:pt x="93" y="5"/>
                      </a:lnTo>
                      <a:lnTo>
                        <a:pt x="74" y="0"/>
                      </a:lnTo>
                    </a:path>
                  </a:pathLst>
                </a:custGeom>
                <a:solidFill>
                  <a:srgbClr val="DDDDDD"/>
                </a:solidFill>
                <a:ln w="12699" cap="rnd">
                  <a:solidFill>
                    <a:srgbClr val="000000"/>
                  </a:solidFill>
                  <a:round/>
                </a:ln>
              </p:spPr>
              <p:txBody>
                <a:bodyPr/>
                <a:lstStyle/>
                <a:p>
                  <a:endParaRPr lang="zh-CN" altLang="en-US"/>
                </a:p>
              </p:txBody>
            </p:sp>
            <p:sp>
              <p:nvSpPr>
                <p:cNvPr id="200" name="Freeform 225"/>
                <p:cNvSpPr/>
                <p:nvPr/>
              </p:nvSpPr>
              <p:spPr bwMode="auto">
                <a:xfrm>
                  <a:off x="1173" y="2663"/>
                  <a:ext cx="224" cy="77"/>
                </a:xfrm>
                <a:custGeom>
                  <a:avLst/>
                  <a:gdLst>
                    <a:gd name="T0" fmla="*/ 72 w 224"/>
                    <a:gd name="T1" fmla="*/ 30 h 77"/>
                    <a:gd name="T2" fmla="*/ 2 w 224"/>
                    <a:gd name="T3" fmla="*/ 0 h 77"/>
                    <a:gd name="T4" fmla="*/ 0 w 224"/>
                    <a:gd name="T5" fmla="*/ 6 h 77"/>
                    <a:gd name="T6" fmla="*/ 0 w 224"/>
                    <a:gd name="T7" fmla="*/ 14 h 77"/>
                    <a:gd name="T8" fmla="*/ 2 w 224"/>
                    <a:gd name="T9" fmla="*/ 20 h 77"/>
                    <a:gd name="T10" fmla="*/ 83 w 224"/>
                    <a:gd name="T11" fmla="*/ 59 h 77"/>
                    <a:gd name="T12" fmla="*/ 142 w 224"/>
                    <a:gd name="T13" fmla="*/ 76 h 77"/>
                    <a:gd name="T14" fmla="*/ 169 w 224"/>
                    <a:gd name="T15" fmla="*/ 74 h 77"/>
                    <a:gd name="T16" fmla="*/ 196 w 224"/>
                    <a:gd name="T17" fmla="*/ 59 h 77"/>
                    <a:gd name="T18" fmla="*/ 223 w 224"/>
                    <a:gd name="T19" fmla="*/ 41 h 77"/>
                    <a:gd name="T20" fmla="*/ 223 w 224"/>
                    <a:gd name="T21" fmla="*/ 26 h 77"/>
                    <a:gd name="T22" fmla="*/ 72 w 224"/>
                    <a:gd name="T23" fmla="*/ 30 h 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4"/>
                    <a:gd name="T37" fmla="*/ 0 h 77"/>
                    <a:gd name="T38" fmla="*/ 224 w 224"/>
                    <a:gd name="T39" fmla="*/ 77 h 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4" h="77">
                      <a:moveTo>
                        <a:pt x="72" y="30"/>
                      </a:moveTo>
                      <a:lnTo>
                        <a:pt x="2" y="0"/>
                      </a:lnTo>
                      <a:lnTo>
                        <a:pt x="0" y="6"/>
                      </a:lnTo>
                      <a:lnTo>
                        <a:pt x="0" y="14"/>
                      </a:lnTo>
                      <a:lnTo>
                        <a:pt x="2" y="20"/>
                      </a:lnTo>
                      <a:lnTo>
                        <a:pt x="83" y="59"/>
                      </a:lnTo>
                      <a:lnTo>
                        <a:pt x="142" y="76"/>
                      </a:lnTo>
                      <a:lnTo>
                        <a:pt x="169" y="74"/>
                      </a:lnTo>
                      <a:lnTo>
                        <a:pt x="196" y="59"/>
                      </a:lnTo>
                      <a:lnTo>
                        <a:pt x="223" y="41"/>
                      </a:lnTo>
                      <a:lnTo>
                        <a:pt x="223" y="26"/>
                      </a:lnTo>
                      <a:lnTo>
                        <a:pt x="72" y="30"/>
                      </a:lnTo>
                    </a:path>
                  </a:pathLst>
                </a:custGeom>
                <a:solidFill>
                  <a:srgbClr val="2E7FE8"/>
                </a:solidFill>
                <a:ln w="12699" cap="rnd">
                  <a:solidFill>
                    <a:srgbClr val="000000"/>
                  </a:solidFill>
                  <a:round/>
                </a:ln>
              </p:spPr>
              <p:txBody>
                <a:bodyPr/>
                <a:lstStyle/>
                <a:p>
                  <a:endParaRPr lang="zh-CN" altLang="en-US"/>
                </a:p>
              </p:txBody>
            </p:sp>
            <p:sp>
              <p:nvSpPr>
                <p:cNvPr id="201" name="Freeform 226"/>
                <p:cNvSpPr/>
                <p:nvPr/>
              </p:nvSpPr>
              <p:spPr bwMode="auto">
                <a:xfrm>
                  <a:off x="1111" y="2584"/>
                  <a:ext cx="243" cy="155"/>
                </a:xfrm>
                <a:custGeom>
                  <a:avLst/>
                  <a:gdLst>
                    <a:gd name="T0" fmla="*/ 202 w 243"/>
                    <a:gd name="T1" fmla="*/ 30 h 155"/>
                    <a:gd name="T2" fmla="*/ 88 w 243"/>
                    <a:gd name="T3" fmla="*/ 0 h 155"/>
                    <a:gd name="T4" fmla="*/ 61 w 243"/>
                    <a:gd name="T5" fmla="*/ 9 h 155"/>
                    <a:gd name="T6" fmla="*/ 65 w 243"/>
                    <a:gd name="T7" fmla="*/ 22 h 155"/>
                    <a:gd name="T8" fmla="*/ 41 w 243"/>
                    <a:gd name="T9" fmla="*/ 24 h 155"/>
                    <a:gd name="T10" fmla="*/ 12 w 243"/>
                    <a:gd name="T11" fmla="*/ 29 h 155"/>
                    <a:gd name="T12" fmla="*/ 0 w 243"/>
                    <a:gd name="T13" fmla="*/ 51 h 155"/>
                    <a:gd name="T14" fmla="*/ 2 w 243"/>
                    <a:gd name="T15" fmla="*/ 119 h 155"/>
                    <a:gd name="T16" fmla="*/ 5 w 243"/>
                    <a:gd name="T17" fmla="*/ 144 h 155"/>
                    <a:gd name="T18" fmla="*/ 29 w 243"/>
                    <a:gd name="T19" fmla="*/ 154 h 155"/>
                    <a:gd name="T20" fmla="*/ 57 w 243"/>
                    <a:gd name="T21" fmla="*/ 151 h 155"/>
                    <a:gd name="T22" fmla="*/ 53 w 243"/>
                    <a:gd name="T23" fmla="*/ 75 h 155"/>
                    <a:gd name="T24" fmla="*/ 77 w 243"/>
                    <a:gd name="T25" fmla="*/ 90 h 155"/>
                    <a:gd name="T26" fmla="*/ 155 w 243"/>
                    <a:gd name="T27" fmla="*/ 117 h 155"/>
                    <a:gd name="T28" fmla="*/ 197 w 243"/>
                    <a:gd name="T29" fmla="*/ 123 h 155"/>
                    <a:gd name="T30" fmla="*/ 242 w 243"/>
                    <a:gd name="T31" fmla="*/ 93 h 155"/>
                    <a:gd name="T32" fmla="*/ 202 w 243"/>
                    <a:gd name="T33" fmla="*/ 30 h 15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3"/>
                    <a:gd name="T52" fmla="*/ 0 h 155"/>
                    <a:gd name="T53" fmla="*/ 243 w 243"/>
                    <a:gd name="T54" fmla="*/ 155 h 15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3" h="155">
                      <a:moveTo>
                        <a:pt x="202" y="30"/>
                      </a:moveTo>
                      <a:lnTo>
                        <a:pt x="88" y="0"/>
                      </a:lnTo>
                      <a:lnTo>
                        <a:pt x="61" y="9"/>
                      </a:lnTo>
                      <a:lnTo>
                        <a:pt x="65" y="22"/>
                      </a:lnTo>
                      <a:lnTo>
                        <a:pt x="41" y="24"/>
                      </a:lnTo>
                      <a:lnTo>
                        <a:pt x="12" y="29"/>
                      </a:lnTo>
                      <a:lnTo>
                        <a:pt x="0" y="51"/>
                      </a:lnTo>
                      <a:lnTo>
                        <a:pt x="2" y="119"/>
                      </a:lnTo>
                      <a:lnTo>
                        <a:pt x="5" y="144"/>
                      </a:lnTo>
                      <a:lnTo>
                        <a:pt x="29" y="154"/>
                      </a:lnTo>
                      <a:lnTo>
                        <a:pt x="57" y="151"/>
                      </a:lnTo>
                      <a:lnTo>
                        <a:pt x="53" y="75"/>
                      </a:lnTo>
                      <a:lnTo>
                        <a:pt x="77" y="90"/>
                      </a:lnTo>
                      <a:lnTo>
                        <a:pt x="155" y="117"/>
                      </a:lnTo>
                      <a:lnTo>
                        <a:pt x="197" y="123"/>
                      </a:lnTo>
                      <a:lnTo>
                        <a:pt x="242" y="93"/>
                      </a:lnTo>
                      <a:lnTo>
                        <a:pt x="202" y="30"/>
                      </a:lnTo>
                    </a:path>
                  </a:pathLst>
                </a:custGeom>
                <a:solidFill>
                  <a:srgbClr val="006C88"/>
                </a:solidFill>
                <a:ln w="12699" cap="rnd">
                  <a:solidFill>
                    <a:srgbClr val="000000"/>
                  </a:solidFill>
                  <a:round/>
                </a:ln>
              </p:spPr>
              <p:txBody>
                <a:bodyPr/>
                <a:lstStyle/>
                <a:p>
                  <a:endParaRPr lang="zh-CN" altLang="en-US"/>
                </a:p>
              </p:txBody>
            </p:sp>
            <p:sp>
              <p:nvSpPr>
                <p:cNvPr id="202" name="Freeform 227"/>
                <p:cNvSpPr/>
                <p:nvPr/>
              </p:nvSpPr>
              <p:spPr bwMode="auto">
                <a:xfrm>
                  <a:off x="1113" y="2515"/>
                  <a:ext cx="56" cy="44"/>
                </a:xfrm>
                <a:custGeom>
                  <a:avLst/>
                  <a:gdLst>
                    <a:gd name="T0" fmla="*/ 55 w 56"/>
                    <a:gd name="T1" fmla="*/ 28 h 44"/>
                    <a:gd name="T2" fmla="*/ 37 w 56"/>
                    <a:gd name="T3" fmla="*/ 18 h 44"/>
                    <a:gd name="T4" fmla="*/ 37 w 56"/>
                    <a:gd name="T5" fmla="*/ 5 h 44"/>
                    <a:gd name="T6" fmla="*/ 25 w 56"/>
                    <a:gd name="T7" fmla="*/ 0 h 44"/>
                    <a:gd name="T8" fmla="*/ 22 w 56"/>
                    <a:gd name="T9" fmla="*/ 0 h 44"/>
                    <a:gd name="T10" fmla="*/ 22 w 56"/>
                    <a:gd name="T11" fmla="*/ 5 h 44"/>
                    <a:gd name="T12" fmla="*/ 13 w 56"/>
                    <a:gd name="T13" fmla="*/ 3 h 44"/>
                    <a:gd name="T14" fmla="*/ 3 w 56"/>
                    <a:gd name="T15" fmla="*/ 0 h 44"/>
                    <a:gd name="T16" fmla="*/ 0 w 56"/>
                    <a:gd name="T17" fmla="*/ 5 h 44"/>
                    <a:gd name="T18" fmla="*/ 3 w 56"/>
                    <a:gd name="T19" fmla="*/ 8 h 44"/>
                    <a:gd name="T20" fmla="*/ 3 w 56"/>
                    <a:gd name="T21" fmla="*/ 30 h 44"/>
                    <a:gd name="T22" fmla="*/ 20 w 56"/>
                    <a:gd name="T23" fmla="*/ 40 h 44"/>
                    <a:gd name="T24" fmla="*/ 25 w 56"/>
                    <a:gd name="T25" fmla="*/ 40 h 44"/>
                    <a:gd name="T26" fmla="*/ 35 w 56"/>
                    <a:gd name="T27" fmla="*/ 43 h 44"/>
                    <a:gd name="T28" fmla="*/ 55 w 56"/>
                    <a:gd name="T29" fmla="*/ 28 h 4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44"/>
                    <a:gd name="T47" fmla="*/ 56 w 56"/>
                    <a:gd name="T48" fmla="*/ 44 h 4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44">
                      <a:moveTo>
                        <a:pt x="55" y="28"/>
                      </a:moveTo>
                      <a:lnTo>
                        <a:pt x="37" y="18"/>
                      </a:lnTo>
                      <a:lnTo>
                        <a:pt x="37" y="5"/>
                      </a:lnTo>
                      <a:lnTo>
                        <a:pt x="25" y="0"/>
                      </a:lnTo>
                      <a:lnTo>
                        <a:pt x="22" y="0"/>
                      </a:lnTo>
                      <a:lnTo>
                        <a:pt x="22" y="5"/>
                      </a:lnTo>
                      <a:lnTo>
                        <a:pt x="13" y="3"/>
                      </a:lnTo>
                      <a:lnTo>
                        <a:pt x="3" y="0"/>
                      </a:lnTo>
                      <a:lnTo>
                        <a:pt x="0" y="5"/>
                      </a:lnTo>
                      <a:lnTo>
                        <a:pt x="3" y="8"/>
                      </a:lnTo>
                      <a:lnTo>
                        <a:pt x="3" y="30"/>
                      </a:lnTo>
                      <a:lnTo>
                        <a:pt x="20" y="40"/>
                      </a:lnTo>
                      <a:lnTo>
                        <a:pt x="25" y="40"/>
                      </a:lnTo>
                      <a:lnTo>
                        <a:pt x="35" y="43"/>
                      </a:lnTo>
                      <a:lnTo>
                        <a:pt x="55" y="28"/>
                      </a:lnTo>
                    </a:path>
                  </a:pathLst>
                </a:custGeom>
                <a:solidFill>
                  <a:srgbClr val="FBDFAF"/>
                </a:solidFill>
                <a:ln w="12699" cap="rnd">
                  <a:solidFill>
                    <a:srgbClr val="000000"/>
                  </a:solidFill>
                  <a:round/>
                </a:ln>
              </p:spPr>
              <p:txBody>
                <a:bodyPr/>
                <a:lstStyle/>
                <a:p>
                  <a:endParaRPr lang="zh-CN" altLang="en-US"/>
                </a:p>
              </p:txBody>
            </p:sp>
            <p:sp>
              <p:nvSpPr>
                <p:cNvPr id="203" name="Freeform 228"/>
                <p:cNvSpPr/>
                <p:nvPr/>
              </p:nvSpPr>
              <p:spPr bwMode="auto">
                <a:xfrm>
                  <a:off x="1268" y="2317"/>
                  <a:ext cx="88" cy="119"/>
                </a:xfrm>
                <a:custGeom>
                  <a:avLst/>
                  <a:gdLst>
                    <a:gd name="T0" fmla="*/ 8 w 88"/>
                    <a:gd name="T1" fmla="*/ 10 h 119"/>
                    <a:gd name="T2" fmla="*/ 8 w 88"/>
                    <a:gd name="T3" fmla="*/ 33 h 119"/>
                    <a:gd name="T4" fmla="*/ 8 w 88"/>
                    <a:gd name="T5" fmla="*/ 38 h 119"/>
                    <a:gd name="T6" fmla="*/ 0 w 88"/>
                    <a:gd name="T7" fmla="*/ 55 h 119"/>
                    <a:gd name="T8" fmla="*/ 3 w 88"/>
                    <a:gd name="T9" fmla="*/ 60 h 119"/>
                    <a:gd name="T10" fmla="*/ 8 w 88"/>
                    <a:gd name="T11" fmla="*/ 60 h 119"/>
                    <a:gd name="T12" fmla="*/ 8 w 88"/>
                    <a:gd name="T13" fmla="*/ 70 h 119"/>
                    <a:gd name="T14" fmla="*/ 13 w 88"/>
                    <a:gd name="T15" fmla="*/ 70 h 119"/>
                    <a:gd name="T16" fmla="*/ 10 w 88"/>
                    <a:gd name="T17" fmla="*/ 73 h 119"/>
                    <a:gd name="T18" fmla="*/ 13 w 88"/>
                    <a:gd name="T19" fmla="*/ 83 h 119"/>
                    <a:gd name="T20" fmla="*/ 15 w 88"/>
                    <a:gd name="T21" fmla="*/ 90 h 119"/>
                    <a:gd name="T22" fmla="*/ 20 w 88"/>
                    <a:gd name="T23" fmla="*/ 93 h 119"/>
                    <a:gd name="T24" fmla="*/ 28 w 88"/>
                    <a:gd name="T25" fmla="*/ 93 h 119"/>
                    <a:gd name="T26" fmla="*/ 38 w 88"/>
                    <a:gd name="T27" fmla="*/ 100 h 119"/>
                    <a:gd name="T28" fmla="*/ 48 w 88"/>
                    <a:gd name="T29" fmla="*/ 118 h 119"/>
                    <a:gd name="T30" fmla="*/ 87 w 88"/>
                    <a:gd name="T31" fmla="*/ 83 h 119"/>
                    <a:gd name="T32" fmla="*/ 68 w 88"/>
                    <a:gd name="T33" fmla="*/ 0 h 119"/>
                    <a:gd name="T34" fmla="*/ 8 w 88"/>
                    <a:gd name="T35" fmla="*/ 10 h 1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119"/>
                    <a:gd name="T56" fmla="*/ 88 w 88"/>
                    <a:gd name="T57" fmla="*/ 119 h 1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119">
                      <a:moveTo>
                        <a:pt x="8" y="10"/>
                      </a:moveTo>
                      <a:lnTo>
                        <a:pt x="8" y="33"/>
                      </a:lnTo>
                      <a:lnTo>
                        <a:pt x="8" y="38"/>
                      </a:lnTo>
                      <a:lnTo>
                        <a:pt x="0" y="55"/>
                      </a:lnTo>
                      <a:lnTo>
                        <a:pt x="3" y="60"/>
                      </a:lnTo>
                      <a:lnTo>
                        <a:pt x="8" y="60"/>
                      </a:lnTo>
                      <a:lnTo>
                        <a:pt x="8" y="70"/>
                      </a:lnTo>
                      <a:lnTo>
                        <a:pt x="13" y="70"/>
                      </a:lnTo>
                      <a:lnTo>
                        <a:pt x="10" y="73"/>
                      </a:lnTo>
                      <a:lnTo>
                        <a:pt x="13" y="83"/>
                      </a:lnTo>
                      <a:lnTo>
                        <a:pt x="15" y="90"/>
                      </a:lnTo>
                      <a:lnTo>
                        <a:pt x="20" y="93"/>
                      </a:lnTo>
                      <a:lnTo>
                        <a:pt x="28" y="93"/>
                      </a:lnTo>
                      <a:lnTo>
                        <a:pt x="38" y="100"/>
                      </a:lnTo>
                      <a:lnTo>
                        <a:pt x="48" y="118"/>
                      </a:lnTo>
                      <a:lnTo>
                        <a:pt x="87" y="83"/>
                      </a:lnTo>
                      <a:lnTo>
                        <a:pt x="68" y="0"/>
                      </a:lnTo>
                      <a:lnTo>
                        <a:pt x="8" y="10"/>
                      </a:lnTo>
                    </a:path>
                  </a:pathLst>
                </a:custGeom>
                <a:solidFill>
                  <a:srgbClr val="FBDFAF"/>
                </a:solidFill>
                <a:ln w="12699" cap="rnd">
                  <a:solidFill>
                    <a:srgbClr val="000000"/>
                  </a:solidFill>
                  <a:round/>
                </a:ln>
              </p:spPr>
              <p:txBody>
                <a:bodyPr/>
                <a:lstStyle/>
                <a:p>
                  <a:endParaRPr lang="zh-CN" altLang="en-US"/>
                </a:p>
              </p:txBody>
            </p:sp>
            <p:sp>
              <p:nvSpPr>
                <p:cNvPr id="204" name="Freeform 229"/>
                <p:cNvSpPr/>
                <p:nvPr/>
              </p:nvSpPr>
              <p:spPr bwMode="auto">
                <a:xfrm>
                  <a:off x="1268" y="2300"/>
                  <a:ext cx="106" cy="102"/>
                </a:xfrm>
                <a:custGeom>
                  <a:avLst/>
                  <a:gdLst>
                    <a:gd name="T0" fmla="*/ 45 w 106"/>
                    <a:gd name="T1" fmla="*/ 69 h 102"/>
                    <a:gd name="T2" fmla="*/ 53 w 106"/>
                    <a:gd name="T3" fmla="*/ 78 h 102"/>
                    <a:gd name="T4" fmla="*/ 60 w 106"/>
                    <a:gd name="T5" fmla="*/ 98 h 102"/>
                    <a:gd name="T6" fmla="*/ 82 w 106"/>
                    <a:gd name="T7" fmla="*/ 101 h 102"/>
                    <a:gd name="T8" fmla="*/ 92 w 106"/>
                    <a:gd name="T9" fmla="*/ 98 h 102"/>
                    <a:gd name="T10" fmla="*/ 105 w 106"/>
                    <a:gd name="T11" fmla="*/ 52 h 102"/>
                    <a:gd name="T12" fmla="*/ 105 w 106"/>
                    <a:gd name="T13" fmla="*/ 36 h 102"/>
                    <a:gd name="T14" fmla="*/ 92 w 106"/>
                    <a:gd name="T15" fmla="*/ 12 h 102"/>
                    <a:gd name="T16" fmla="*/ 75 w 106"/>
                    <a:gd name="T17" fmla="*/ 0 h 102"/>
                    <a:gd name="T18" fmla="*/ 48 w 106"/>
                    <a:gd name="T19" fmla="*/ 0 h 102"/>
                    <a:gd name="T20" fmla="*/ 20 w 106"/>
                    <a:gd name="T21" fmla="*/ 7 h 102"/>
                    <a:gd name="T22" fmla="*/ 18 w 106"/>
                    <a:gd name="T23" fmla="*/ 15 h 102"/>
                    <a:gd name="T24" fmla="*/ 0 w 106"/>
                    <a:gd name="T25" fmla="*/ 26 h 102"/>
                    <a:gd name="T26" fmla="*/ 0 w 106"/>
                    <a:gd name="T27" fmla="*/ 33 h 102"/>
                    <a:gd name="T28" fmla="*/ 10 w 106"/>
                    <a:gd name="T29" fmla="*/ 41 h 102"/>
                    <a:gd name="T30" fmla="*/ 20 w 106"/>
                    <a:gd name="T31" fmla="*/ 43 h 102"/>
                    <a:gd name="T32" fmla="*/ 28 w 106"/>
                    <a:gd name="T33" fmla="*/ 52 h 102"/>
                    <a:gd name="T34" fmla="*/ 30 w 106"/>
                    <a:gd name="T35" fmla="*/ 69 h 102"/>
                    <a:gd name="T36" fmla="*/ 38 w 106"/>
                    <a:gd name="T37" fmla="*/ 74 h 102"/>
                    <a:gd name="T38" fmla="*/ 45 w 106"/>
                    <a:gd name="T39" fmla="*/ 69 h 10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6"/>
                    <a:gd name="T61" fmla="*/ 0 h 102"/>
                    <a:gd name="T62" fmla="*/ 106 w 106"/>
                    <a:gd name="T63" fmla="*/ 102 h 10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6" h="102">
                      <a:moveTo>
                        <a:pt x="45" y="69"/>
                      </a:moveTo>
                      <a:lnTo>
                        <a:pt x="53" y="78"/>
                      </a:lnTo>
                      <a:lnTo>
                        <a:pt x="60" y="98"/>
                      </a:lnTo>
                      <a:lnTo>
                        <a:pt x="82" y="101"/>
                      </a:lnTo>
                      <a:lnTo>
                        <a:pt x="92" y="98"/>
                      </a:lnTo>
                      <a:lnTo>
                        <a:pt x="105" y="52"/>
                      </a:lnTo>
                      <a:lnTo>
                        <a:pt x="105" y="36"/>
                      </a:lnTo>
                      <a:lnTo>
                        <a:pt x="92" y="12"/>
                      </a:lnTo>
                      <a:lnTo>
                        <a:pt x="75" y="0"/>
                      </a:lnTo>
                      <a:lnTo>
                        <a:pt x="48" y="0"/>
                      </a:lnTo>
                      <a:lnTo>
                        <a:pt x="20" y="7"/>
                      </a:lnTo>
                      <a:lnTo>
                        <a:pt x="18" y="15"/>
                      </a:lnTo>
                      <a:lnTo>
                        <a:pt x="0" y="26"/>
                      </a:lnTo>
                      <a:lnTo>
                        <a:pt x="0" y="33"/>
                      </a:lnTo>
                      <a:lnTo>
                        <a:pt x="10" y="41"/>
                      </a:lnTo>
                      <a:lnTo>
                        <a:pt x="20" y="43"/>
                      </a:lnTo>
                      <a:lnTo>
                        <a:pt x="28" y="52"/>
                      </a:lnTo>
                      <a:lnTo>
                        <a:pt x="30" y="69"/>
                      </a:lnTo>
                      <a:lnTo>
                        <a:pt x="38" y="74"/>
                      </a:lnTo>
                      <a:lnTo>
                        <a:pt x="45" y="69"/>
                      </a:lnTo>
                    </a:path>
                  </a:pathLst>
                </a:custGeom>
                <a:solidFill>
                  <a:srgbClr val="656346"/>
                </a:solidFill>
                <a:ln w="12699" cap="rnd">
                  <a:solidFill>
                    <a:srgbClr val="000000"/>
                  </a:solidFill>
                  <a:round/>
                </a:ln>
              </p:spPr>
              <p:txBody>
                <a:bodyPr/>
                <a:lstStyle/>
                <a:p>
                  <a:endParaRPr lang="zh-CN" altLang="en-US"/>
                </a:p>
              </p:txBody>
            </p:sp>
            <p:sp>
              <p:nvSpPr>
                <p:cNvPr id="205" name="Freeform 230"/>
                <p:cNvSpPr/>
                <p:nvPr/>
              </p:nvSpPr>
              <p:spPr bwMode="auto">
                <a:xfrm>
                  <a:off x="1143" y="2400"/>
                  <a:ext cx="260" cy="284"/>
                </a:xfrm>
                <a:custGeom>
                  <a:avLst/>
                  <a:gdLst>
                    <a:gd name="T0" fmla="*/ 204 w 260"/>
                    <a:gd name="T1" fmla="*/ 0 h 284"/>
                    <a:gd name="T2" fmla="*/ 189 w 260"/>
                    <a:gd name="T3" fmla="*/ 5 h 284"/>
                    <a:gd name="T4" fmla="*/ 179 w 260"/>
                    <a:gd name="T5" fmla="*/ 13 h 284"/>
                    <a:gd name="T6" fmla="*/ 153 w 260"/>
                    <a:gd name="T7" fmla="*/ 35 h 284"/>
                    <a:gd name="T8" fmla="*/ 139 w 260"/>
                    <a:gd name="T9" fmla="*/ 58 h 284"/>
                    <a:gd name="T10" fmla="*/ 134 w 260"/>
                    <a:gd name="T11" fmla="*/ 70 h 284"/>
                    <a:gd name="T12" fmla="*/ 129 w 260"/>
                    <a:gd name="T13" fmla="*/ 88 h 284"/>
                    <a:gd name="T14" fmla="*/ 107 w 260"/>
                    <a:gd name="T15" fmla="*/ 139 h 284"/>
                    <a:gd name="T16" fmla="*/ 50 w 260"/>
                    <a:gd name="T17" fmla="*/ 143 h 284"/>
                    <a:gd name="T18" fmla="*/ 16 w 260"/>
                    <a:gd name="T19" fmla="*/ 137 h 284"/>
                    <a:gd name="T20" fmla="*/ 7 w 260"/>
                    <a:gd name="T21" fmla="*/ 155 h 284"/>
                    <a:gd name="T22" fmla="*/ 0 w 260"/>
                    <a:gd name="T23" fmla="*/ 165 h 284"/>
                    <a:gd name="T24" fmla="*/ 41 w 260"/>
                    <a:gd name="T25" fmla="*/ 176 h 284"/>
                    <a:gd name="T26" fmla="*/ 85 w 260"/>
                    <a:gd name="T27" fmla="*/ 182 h 284"/>
                    <a:gd name="T28" fmla="*/ 121 w 260"/>
                    <a:gd name="T29" fmla="*/ 184 h 284"/>
                    <a:gd name="T30" fmla="*/ 152 w 260"/>
                    <a:gd name="T31" fmla="*/ 128 h 284"/>
                    <a:gd name="T32" fmla="*/ 128 w 260"/>
                    <a:gd name="T33" fmla="*/ 173 h 284"/>
                    <a:gd name="T34" fmla="*/ 125 w 260"/>
                    <a:gd name="T35" fmla="*/ 226 h 284"/>
                    <a:gd name="T36" fmla="*/ 135 w 260"/>
                    <a:gd name="T37" fmla="*/ 253 h 284"/>
                    <a:gd name="T38" fmla="*/ 149 w 260"/>
                    <a:gd name="T39" fmla="*/ 265 h 284"/>
                    <a:gd name="T40" fmla="*/ 161 w 260"/>
                    <a:gd name="T41" fmla="*/ 271 h 284"/>
                    <a:gd name="T42" fmla="*/ 176 w 260"/>
                    <a:gd name="T43" fmla="*/ 272 h 284"/>
                    <a:gd name="T44" fmla="*/ 206 w 260"/>
                    <a:gd name="T45" fmla="*/ 283 h 284"/>
                    <a:gd name="T46" fmla="*/ 225 w 260"/>
                    <a:gd name="T47" fmla="*/ 272 h 284"/>
                    <a:gd name="T48" fmla="*/ 234 w 260"/>
                    <a:gd name="T49" fmla="*/ 278 h 284"/>
                    <a:gd name="T50" fmla="*/ 249 w 260"/>
                    <a:gd name="T51" fmla="*/ 233 h 284"/>
                    <a:gd name="T52" fmla="*/ 256 w 260"/>
                    <a:gd name="T53" fmla="*/ 178 h 284"/>
                    <a:gd name="T54" fmla="*/ 259 w 260"/>
                    <a:gd name="T55" fmla="*/ 125 h 284"/>
                    <a:gd name="T56" fmla="*/ 259 w 260"/>
                    <a:gd name="T57" fmla="*/ 118 h 284"/>
                    <a:gd name="T58" fmla="*/ 256 w 260"/>
                    <a:gd name="T59" fmla="*/ 63 h 284"/>
                    <a:gd name="T60" fmla="*/ 246 w 260"/>
                    <a:gd name="T61" fmla="*/ 30 h 284"/>
                    <a:gd name="T62" fmla="*/ 229 w 260"/>
                    <a:gd name="T63" fmla="*/ 13 h 284"/>
                    <a:gd name="T64" fmla="*/ 214 w 260"/>
                    <a:gd name="T65" fmla="*/ 10 h 284"/>
                    <a:gd name="T66" fmla="*/ 204 w 260"/>
                    <a:gd name="T67" fmla="*/ 0 h 2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0"/>
                    <a:gd name="T103" fmla="*/ 0 h 284"/>
                    <a:gd name="T104" fmla="*/ 260 w 260"/>
                    <a:gd name="T105" fmla="*/ 284 h 28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0" h="284">
                      <a:moveTo>
                        <a:pt x="204" y="0"/>
                      </a:moveTo>
                      <a:lnTo>
                        <a:pt x="189" y="5"/>
                      </a:lnTo>
                      <a:lnTo>
                        <a:pt x="179" y="13"/>
                      </a:lnTo>
                      <a:lnTo>
                        <a:pt x="153" y="35"/>
                      </a:lnTo>
                      <a:lnTo>
                        <a:pt x="139" y="58"/>
                      </a:lnTo>
                      <a:lnTo>
                        <a:pt x="134" y="70"/>
                      </a:lnTo>
                      <a:lnTo>
                        <a:pt x="129" y="88"/>
                      </a:lnTo>
                      <a:lnTo>
                        <a:pt x="107" y="139"/>
                      </a:lnTo>
                      <a:lnTo>
                        <a:pt x="50" y="143"/>
                      </a:lnTo>
                      <a:lnTo>
                        <a:pt x="16" y="137"/>
                      </a:lnTo>
                      <a:lnTo>
                        <a:pt x="7" y="155"/>
                      </a:lnTo>
                      <a:lnTo>
                        <a:pt x="0" y="165"/>
                      </a:lnTo>
                      <a:lnTo>
                        <a:pt x="41" y="176"/>
                      </a:lnTo>
                      <a:lnTo>
                        <a:pt x="85" y="182"/>
                      </a:lnTo>
                      <a:lnTo>
                        <a:pt x="121" y="184"/>
                      </a:lnTo>
                      <a:lnTo>
                        <a:pt x="152" y="128"/>
                      </a:lnTo>
                      <a:lnTo>
                        <a:pt x="128" y="173"/>
                      </a:lnTo>
                      <a:lnTo>
                        <a:pt x="125" y="226"/>
                      </a:lnTo>
                      <a:lnTo>
                        <a:pt x="135" y="253"/>
                      </a:lnTo>
                      <a:lnTo>
                        <a:pt x="149" y="265"/>
                      </a:lnTo>
                      <a:lnTo>
                        <a:pt x="161" y="271"/>
                      </a:lnTo>
                      <a:lnTo>
                        <a:pt x="176" y="272"/>
                      </a:lnTo>
                      <a:lnTo>
                        <a:pt x="206" y="283"/>
                      </a:lnTo>
                      <a:lnTo>
                        <a:pt x="225" y="272"/>
                      </a:lnTo>
                      <a:lnTo>
                        <a:pt x="234" y="278"/>
                      </a:lnTo>
                      <a:lnTo>
                        <a:pt x="249" y="233"/>
                      </a:lnTo>
                      <a:lnTo>
                        <a:pt x="256" y="178"/>
                      </a:lnTo>
                      <a:lnTo>
                        <a:pt x="259" y="125"/>
                      </a:lnTo>
                      <a:lnTo>
                        <a:pt x="259" y="118"/>
                      </a:lnTo>
                      <a:lnTo>
                        <a:pt x="256" y="63"/>
                      </a:lnTo>
                      <a:lnTo>
                        <a:pt x="246" y="30"/>
                      </a:lnTo>
                      <a:lnTo>
                        <a:pt x="229" y="13"/>
                      </a:lnTo>
                      <a:lnTo>
                        <a:pt x="214" y="10"/>
                      </a:lnTo>
                      <a:lnTo>
                        <a:pt x="204" y="0"/>
                      </a:lnTo>
                    </a:path>
                  </a:pathLst>
                </a:custGeom>
                <a:solidFill>
                  <a:srgbClr val="006C88"/>
                </a:solidFill>
                <a:ln w="12699" cap="rnd">
                  <a:solidFill>
                    <a:srgbClr val="000000"/>
                  </a:solidFill>
                  <a:round/>
                </a:ln>
              </p:spPr>
              <p:txBody>
                <a:bodyPr/>
                <a:lstStyle/>
                <a:p>
                  <a:endParaRPr lang="zh-CN" altLang="en-US"/>
                </a:p>
              </p:txBody>
            </p:sp>
            <p:sp>
              <p:nvSpPr>
                <p:cNvPr id="206" name="Freeform 231"/>
                <p:cNvSpPr/>
                <p:nvPr/>
              </p:nvSpPr>
              <p:spPr bwMode="auto">
                <a:xfrm>
                  <a:off x="1269" y="2531"/>
                  <a:ext cx="154" cy="195"/>
                </a:xfrm>
                <a:custGeom>
                  <a:avLst/>
                  <a:gdLst>
                    <a:gd name="T0" fmla="*/ 47 w 154"/>
                    <a:gd name="T1" fmla="*/ 89 h 195"/>
                    <a:gd name="T2" fmla="*/ 60 w 154"/>
                    <a:gd name="T3" fmla="*/ 54 h 195"/>
                    <a:gd name="T4" fmla="*/ 86 w 154"/>
                    <a:gd name="T5" fmla="*/ 21 h 195"/>
                    <a:gd name="T6" fmla="*/ 114 w 154"/>
                    <a:gd name="T7" fmla="*/ 2 h 195"/>
                    <a:gd name="T8" fmla="*/ 137 w 154"/>
                    <a:gd name="T9" fmla="*/ 0 h 195"/>
                    <a:gd name="T10" fmla="*/ 147 w 154"/>
                    <a:gd name="T11" fmla="*/ 2 h 195"/>
                    <a:gd name="T12" fmla="*/ 153 w 154"/>
                    <a:gd name="T13" fmla="*/ 24 h 195"/>
                    <a:gd name="T14" fmla="*/ 150 w 154"/>
                    <a:gd name="T15" fmla="*/ 77 h 195"/>
                    <a:gd name="T16" fmla="*/ 131 w 154"/>
                    <a:gd name="T17" fmla="*/ 153 h 195"/>
                    <a:gd name="T18" fmla="*/ 72 w 154"/>
                    <a:gd name="T19" fmla="*/ 191 h 195"/>
                    <a:gd name="T20" fmla="*/ 42 w 154"/>
                    <a:gd name="T21" fmla="*/ 194 h 195"/>
                    <a:gd name="T22" fmla="*/ 0 w 154"/>
                    <a:gd name="T23" fmla="*/ 179 h 195"/>
                    <a:gd name="T24" fmla="*/ 33 w 154"/>
                    <a:gd name="T25" fmla="*/ 122 h 195"/>
                    <a:gd name="T26" fmla="*/ 47 w 154"/>
                    <a:gd name="T27" fmla="*/ 89 h 19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4"/>
                    <a:gd name="T43" fmla="*/ 0 h 195"/>
                    <a:gd name="T44" fmla="*/ 154 w 154"/>
                    <a:gd name="T45" fmla="*/ 195 h 19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4" h="195">
                      <a:moveTo>
                        <a:pt x="47" y="89"/>
                      </a:moveTo>
                      <a:lnTo>
                        <a:pt x="60" y="54"/>
                      </a:lnTo>
                      <a:lnTo>
                        <a:pt x="86" y="21"/>
                      </a:lnTo>
                      <a:lnTo>
                        <a:pt x="114" y="2"/>
                      </a:lnTo>
                      <a:lnTo>
                        <a:pt x="137" y="0"/>
                      </a:lnTo>
                      <a:lnTo>
                        <a:pt x="147" y="2"/>
                      </a:lnTo>
                      <a:lnTo>
                        <a:pt x="153" y="24"/>
                      </a:lnTo>
                      <a:lnTo>
                        <a:pt x="150" y="77"/>
                      </a:lnTo>
                      <a:lnTo>
                        <a:pt x="131" y="153"/>
                      </a:lnTo>
                      <a:lnTo>
                        <a:pt x="72" y="191"/>
                      </a:lnTo>
                      <a:lnTo>
                        <a:pt x="42" y="194"/>
                      </a:lnTo>
                      <a:lnTo>
                        <a:pt x="0" y="179"/>
                      </a:lnTo>
                      <a:lnTo>
                        <a:pt x="33" y="122"/>
                      </a:lnTo>
                      <a:lnTo>
                        <a:pt x="47" y="89"/>
                      </a:lnTo>
                    </a:path>
                  </a:pathLst>
                </a:custGeom>
                <a:solidFill>
                  <a:srgbClr val="2E7FE8"/>
                </a:solidFill>
                <a:ln w="12699" cap="rnd">
                  <a:solidFill>
                    <a:srgbClr val="000000"/>
                  </a:solidFill>
                  <a:round/>
                </a:ln>
              </p:spPr>
              <p:txBody>
                <a:bodyPr/>
                <a:lstStyle/>
                <a:p>
                  <a:endParaRPr lang="zh-CN" altLang="en-US"/>
                </a:p>
              </p:txBody>
            </p:sp>
            <p:sp>
              <p:nvSpPr>
                <p:cNvPr id="207" name="Line 232"/>
                <p:cNvSpPr>
                  <a:spLocks noChangeShapeType="1"/>
                </p:cNvSpPr>
                <p:nvPr/>
              </p:nvSpPr>
              <p:spPr bwMode="auto">
                <a:xfrm>
                  <a:off x="1177" y="2609"/>
                  <a:ext cx="82" cy="14"/>
                </a:xfrm>
                <a:prstGeom prst="line">
                  <a:avLst/>
                </a:prstGeom>
                <a:noFill/>
                <a:ln w="12699">
                  <a:solidFill>
                    <a:schemeClr val="tx1"/>
                  </a:solidFill>
                  <a:round/>
                  <a:headEnd type="none" w="sm" len="sm"/>
                  <a:tailEnd type="none" w="sm" len="sm"/>
                </a:ln>
              </p:spPr>
              <p:txBody>
                <a:bodyPr wrap="none" anchor="ctr"/>
                <a:lstStyle/>
                <a:p>
                  <a:endParaRPr lang="zh-CN" altLang="en-US"/>
                </a:p>
              </p:txBody>
            </p:sp>
          </p:grpSp>
        </p:grpSp>
        <p:sp>
          <p:nvSpPr>
            <p:cNvPr id="191" name="Line 233"/>
            <p:cNvSpPr>
              <a:spLocks noChangeShapeType="1"/>
            </p:cNvSpPr>
            <p:nvPr/>
          </p:nvSpPr>
          <p:spPr bwMode="auto">
            <a:xfrm flipH="1" flipV="1">
              <a:off x="4378" y="799"/>
              <a:ext cx="498" cy="681"/>
            </a:xfrm>
            <a:prstGeom prst="line">
              <a:avLst/>
            </a:prstGeom>
            <a:noFill/>
            <a:ln w="9525">
              <a:solidFill>
                <a:srgbClr val="FF0000"/>
              </a:solidFill>
              <a:round/>
              <a:tailEnd type="triangle" w="med" len="med"/>
            </a:ln>
          </p:spPr>
          <p:txBody>
            <a:bodyPr/>
            <a:lstStyle/>
            <a:p>
              <a:endParaRPr lang="zh-CN" altLang="en-US"/>
            </a:p>
          </p:txBody>
        </p:sp>
        <p:sp>
          <p:nvSpPr>
            <p:cNvPr id="192" name="Line 234"/>
            <p:cNvSpPr>
              <a:spLocks noChangeShapeType="1"/>
            </p:cNvSpPr>
            <p:nvPr/>
          </p:nvSpPr>
          <p:spPr bwMode="auto">
            <a:xfrm flipH="1" flipV="1">
              <a:off x="4662" y="799"/>
              <a:ext cx="214" cy="681"/>
            </a:xfrm>
            <a:prstGeom prst="line">
              <a:avLst/>
            </a:prstGeom>
            <a:noFill/>
            <a:ln w="9525">
              <a:solidFill>
                <a:srgbClr val="FF0000"/>
              </a:solidFill>
              <a:round/>
              <a:tailEnd type="triangle" w="med" len="med"/>
            </a:ln>
          </p:spPr>
          <p:txBody>
            <a:bodyPr/>
            <a:lstStyle/>
            <a:p>
              <a:endParaRPr lang="zh-CN" altLang="en-US"/>
            </a:p>
          </p:txBody>
        </p:sp>
        <p:sp>
          <p:nvSpPr>
            <p:cNvPr id="193" name="Text Box 235"/>
            <p:cNvSpPr txBox="1">
              <a:spLocks noChangeArrowheads="1"/>
            </p:cNvSpPr>
            <p:nvPr/>
          </p:nvSpPr>
          <p:spPr bwMode="auto">
            <a:xfrm flipH="1">
              <a:off x="4377" y="845"/>
              <a:ext cx="771" cy="173"/>
            </a:xfrm>
            <a:prstGeom prst="rect">
              <a:avLst/>
            </a:prstGeom>
            <a:noFill/>
            <a:ln w="9525">
              <a:noFill/>
              <a:miter lim="800000"/>
            </a:ln>
          </p:spPr>
          <p:txBody>
            <a:bodyPr>
              <a:spAutoFit/>
            </a:bodyPr>
            <a:lstStyle/>
            <a:p>
              <a:pPr>
                <a:spcBef>
                  <a:spcPct val="50000"/>
                </a:spcBef>
              </a:pPr>
              <a:r>
                <a:rPr lang="zh-CN" altLang="en-US" sz="1200" b="1" dirty="0">
                  <a:solidFill>
                    <a:srgbClr val="DE6422"/>
                  </a:solidFill>
                  <a:latin typeface="Arial" panose="020B0604020202020204" pitchFamily="34" charset="0"/>
                  <a:ea typeface="宋体" panose="02010600030101010101" pitchFamily="2" charset="-122"/>
                </a:rPr>
                <a:t>告警通知</a:t>
              </a:r>
              <a:endParaRPr lang="zh-CN" altLang="en-US" sz="1200" b="1" dirty="0">
                <a:solidFill>
                  <a:srgbClr val="DE6422"/>
                </a:solidFill>
                <a:latin typeface="Arial" panose="020B0604020202020204" pitchFamily="34" charset="0"/>
                <a:ea typeface="宋体" panose="02010600030101010101" pitchFamily="2" charset="-122"/>
              </a:endParaRPr>
            </a:p>
          </p:txBody>
        </p:sp>
      </p:grpSp>
      <p:grpSp>
        <p:nvGrpSpPr>
          <p:cNvPr id="260" name="组合 216"/>
          <p:cNvGrpSpPr/>
          <p:nvPr/>
        </p:nvGrpSpPr>
        <p:grpSpPr>
          <a:xfrm>
            <a:off x="1125102" y="3480090"/>
            <a:ext cx="1808598" cy="1258598"/>
            <a:chOff x="1589" y="2931791"/>
            <a:chExt cx="1555949" cy="703332"/>
          </a:xfrm>
        </p:grpSpPr>
        <p:pic>
          <p:nvPicPr>
            <p:cNvPr id="247" name="Picture 28" descr="C:\Users\dh\Desktop\32222\5\未标题-8.png"/>
            <p:cNvPicPr>
              <a:picLocks noChangeAspect="1" noChangeArrowheads="1"/>
            </p:cNvPicPr>
            <p:nvPr/>
          </p:nvPicPr>
          <p:blipFill>
            <a:blip r:embed="rId9" cstate="print"/>
            <a:srcRect/>
            <a:stretch>
              <a:fillRect/>
            </a:stretch>
          </p:blipFill>
          <p:spPr bwMode="auto">
            <a:xfrm>
              <a:off x="1589" y="2931791"/>
              <a:ext cx="1555949" cy="703332"/>
            </a:xfrm>
            <a:prstGeom prst="rect">
              <a:avLst/>
            </a:prstGeom>
            <a:noFill/>
            <a:ln w="9525">
              <a:noFill/>
              <a:miter lim="800000"/>
              <a:headEnd/>
              <a:tailEnd/>
            </a:ln>
          </p:spPr>
        </p:pic>
        <p:sp>
          <p:nvSpPr>
            <p:cNvPr id="248" name="矩形 28"/>
            <p:cNvSpPr>
              <a:spLocks noChangeArrowheads="1"/>
            </p:cNvSpPr>
            <p:nvPr/>
          </p:nvSpPr>
          <p:spPr bwMode="auto">
            <a:xfrm>
              <a:off x="44828" y="3130448"/>
              <a:ext cx="1386884" cy="361184"/>
            </a:xfrm>
            <a:prstGeom prst="rect">
              <a:avLst/>
            </a:prstGeom>
            <a:noFill/>
            <a:ln w="9525">
              <a:noFill/>
              <a:miter lim="800000"/>
            </a:ln>
          </p:spPr>
          <p:txBody>
            <a:bodyPr wrap="square">
              <a:spAutoFit/>
            </a:bodyPr>
            <a:lstStyle/>
            <a:p>
              <a:pPr eaLnBrk="0" hangingPunct="0">
                <a:lnSpc>
                  <a:spcPct val="120000"/>
                </a:lnSpc>
              </a:pPr>
              <a:r>
                <a:rPr lang="en-US" altLang="zh-CN" sz="1000" b="1" dirty="0" smtClean="0">
                  <a:latin typeface="微软雅黑" panose="020B0503020204020204" pitchFamily="34" charset="-122"/>
                  <a:ea typeface="微软雅黑" panose="020B0503020204020204" pitchFamily="34" charset="-122"/>
                </a:rPr>
                <a:t>    </a:t>
              </a:r>
              <a:r>
                <a:rPr lang="zh-CN" altLang="zh-CN" sz="1000" b="1" dirty="0" smtClean="0">
                  <a:latin typeface="微软雅黑" panose="020B0503020204020204" pitchFamily="34" charset="-122"/>
                  <a:ea typeface="微软雅黑" panose="020B0503020204020204" pitchFamily="34" charset="-122"/>
                </a:rPr>
                <a:t>某</a:t>
              </a:r>
              <a:r>
                <a:rPr lang="zh-CN" altLang="en-US" sz="1000" b="1" dirty="0" smtClean="0">
                  <a:latin typeface="微软雅黑" panose="020B0503020204020204" pitchFamily="34" charset="-122"/>
                  <a:ea typeface="微软雅黑" panose="020B0503020204020204" pitchFamily="34" charset="-122"/>
                </a:rPr>
                <a:t>入侵者绕过堡垒机直接登录被运维的设备或业务系统</a:t>
              </a:r>
              <a:endParaRPr lang="zh-CN" altLang="en-US" sz="1000" dirty="0">
                <a:latin typeface="微软雅黑" panose="020B0503020204020204" pitchFamily="34" charset="-122"/>
                <a:ea typeface="微软雅黑" panose="020B0503020204020204" pitchFamily="34" charset="-122"/>
              </a:endParaRPr>
            </a:p>
          </p:txBody>
        </p:sp>
        <p:sp>
          <p:nvSpPr>
            <p:cNvPr id="249" name="矩形 37"/>
            <p:cNvSpPr>
              <a:spLocks noChangeArrowheads="1"/>
            </p:cNvSpPr>
            <p:nvPr/>
          </p:nvSpPr>
          <p:spPr bwMode="auto">
            <a:xfrm>
              <a:off x="251520" y="2977064"/>
              <a:ext cx="963485" cy="174033"/>
            </a:xfrm>
            <a:prstGeom prst="rect">
              <a:avLst/>
            </a:prstGeom>
            <a:noFill/>
            <a:ln w="9525">
              <a:noFill/>
              <a:miter lim="800000"/>
            </a:ln>
          </p:spPr>
          <p:txBody>
            <a:bodyPr wrap="square">
              <a:spAutoFit/>
            </a:bodyPr>
            <a:lstStyle/>
            <a:p>
              <a:pPr algn="ctr" eaLnBrk="0" hangingPunct="0"/>
              <a:r>
                <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rPr>
                <a:t>Process 01</a:t>
              </a:r>
              <a:endParaRPr lang="zh-CN" altLang="en-US" sz="1000" dirty="0">
                <a:latin typeface="微软雅黑" panose="020B0503020204020204" pitchFamily="34" charset="-122"/>
                <a:ea typeface="微软雅黑" panose="020B0503020204020204" pitchFamily="34" charset="-122"/>
                <a:cs typeface="Arial" panose="020B0604020202020204" pitchFamily="34" charset="0"/>
              </a:endParaRPr>
            </a:p>
          </p:txBody>
        </p:sp>
      </p:grpSp>
      <p:grpSp>
        <p:nvGrpSpPr>
          <p:cNvPr id="261" name="组合 217"/>
          <p:cNvGrpSpPr/>
          <p:nvPr/>
        </p:nvGrpSpPr>
        <p:grpSpPr>
          <a:xfrm>
            <a:off x="6513095" y="3168672"/>
            <a:ext cx="2328561" cy="1531666"/>
            <a:chOff x="3798314" y="2023554"/>
            <a:chExt cx="2634858" cy="2226469"/>
          </a:xfrm>
        </p:grpSpPr>
        <p:pic>
          <p:nvPicPr>
            <p:cNvPr id="251" name="Picture 25" descr="C:\Users\dh\Desktop\32222\5\未标题-5.png"/>
            <p:cNvPicPr>
              <a:picLocks noChangeAspect="1" noChangeArrowheads="1"/>
            </p:cNvPicPr>
            <p:nvPr/>
          </p:nvPicPr>
          <p:blipFill>
            <a:blip r:embed="rId10" cstate="print"/>
            <a:srcRect/>
            <a:stretch>
              <a:fillRect/>
            </a:stretch>
          </p:blipFill>
          <p:spPr bwMode="auto">
            <a:xfrm>
              <a:off x="3798314" y="2023554"/>
              <a:ext cx="2634858" cy="2226469"/>
            </a:xfrm>
            <a:prstGeom prst="rect">
              <a:avLst/>
            </a:prstGeom>
            <a:noFill/>
            <a:ln w="9525">
              <a:noFill/>
              <a:miter lim="800000"/>
              <a:headEnd/>
              <a:tailEnd/>
            </a:ln>
          </p:spPr>
        </p:pic>
        <p:sp>
          <p:nvSpPr>
            <p:cNvPr id="252" name="矩形 36"/>
            <p:cNvSpPr>
              <a:spLocks noChangeArrowheads="1"/>
            </p:cNvSpPr>
            <p:nvPr/>
          </p:nvSpPr>
          <p:spPr bwMode="auto">
            <a:xfrm>
              <a:off x="3864304" y="2575967"/>
              <a:ext cx="2454110" cy="1476394"/>
            </a:xfrm>
            <a:prstGeom prst="rect">
              <a:avLst/>
            </a:prstGeom>
            <a:noFill/>
            <a:ln w="9525">
              <a:noFill/>
              <a:miter lim="800000"/>
            </a:ln>
          </p:spPr>
          <p:txBody>
            <a:bodyPr wrap="square">
              <a:spAutoFit/>
            </a:bodyPr>
            <a:lstStyle/>
            <a:p>
              <a:pPr eaLnBrk="0" hangingPunct="0">
                <a:lnSpc>
                  <a:spcPct val="120000"/>
                </a:lnSpc>
              </a:pPr>
              <a:r>
                <a:rPr lang="zh-CN" altLang="en-US" sz="1000" b="1" dirty="0" smtClean="0">
                  <a:latin typeface="微软雅黑" panose="020B0503020204020204" pitchFamily="34" charset="-122"/>
                  <a:ea typeface="微软雅黑" panose="020B0503020204020204" pitchFamily="34" charset="-122"/>
                </a:rPr>
                <a:t>某入侵者登录的设备上报某用户登录成功或失败的日志，但登录</a:t>
              </a:r>
              <a:r>
                <a:rPr lang="en-US" altLang="zh-CN" sz="1000" b="1" dirty="0" smtClean="0">
                  <a:latin typeface="微软雅黑" panose="020B0503020204020204" pitchFamily="34" charset="-122"/>
                  <a:ea typeface="微软雅黑" panose="020B0503020204020204" pitchFamily="34" charset="-122"/>
                </a:rPr>
                <a:t>IP</a:t>
              </a:r>
              <a:r>
                <a:rPr lang="zh-CN" altLang="en-US" sz="1000" b="1" dirty="0" smtClean="0">
                  <a:latin typeface="微软雅黑" panose="020B0503020204020204" pitchFamily="34" charset="-122"/>
                  <a:ea typeface="微软雅黑" panose="020B0503020204020204" pitchFamily="34" charset="-122"/>
                </a:rPr>
                <a:t>不是堡垒主机的</a:t>
              </a:r>
              <a:r>
                <a:rPr lang="en-US" altLang="zh-CN" sz="1000" b="1" dirty="0" smtClean="0">
                  <a:latin typeface="微软雅黑" panose="020B0503020204020204" pitchFamily="34" charset="-122"/>
                  <a:ea typeface="微软雅黑" panose="020B0503020204020204" pitchFamily="34" charset="-122"/>
                </a:rPr>
                <a:t>IP</a:t>
              </a:r>
              <a:r>
                <a:rPr lang="zh-CN" altLang="en-US" sz="1000" b="1" dirty="0" smtClean="0">
                  <a:latin typeface="微软雅黑" panose="020B0503020204020204" pitchFamily="34" charset="-122"/>
                  <a:ea typeface="微软雅黑" panose="020B0503020204020204" pitchFamily="34" charset="-122"/>
                </a:rPr>
                <a:t>，将日志上送至</a:t>
              </a:r>
              <a:r>
                <a:rPr lang="en-US" altLang="zh-CN" sz="1000" b="1" dirty="0" smtClean="0">
                  <a:latin typeface="微软雅黑" panose="020B0503020204020204" pitchFamily="34" charset="-122"/>
                  <a:ea typeface="微软雅黑" panose="020B0503020204020204" pitchFamily="34" charset="-122"/>
                </a:rPr>
                <a:t>Controller</a:t>
              </a:r>
              <a:r>
                <a:rPr lang="zh-CN" altLang="en-US" sz="1000" b="1" dirty="0" smtClean="0">
                  <a:latin typeface="微软雅黑" panose="020B0503020204020204" pitchFamily="34" charset="-122"/>
                  <a:ea typeface="微软雅黑" panose="020B0503020204020204" pitchFamily="34" charset="-122"/>
                </a:rPr>
                <a:t>，通过关联分析产生安全事件并产生告警</a:t>
              </a:r>
              <a:endParaRPr lang="zh-CN" altLang="en-US" sz="1000" dirty="0">
                <a:latin typeface="微软雅黑" panose="020B0503020204020204" pitchFamily="34" charset="-122"/>
                <a:ea typeface="微软雅黑" panose="020B0503020204020204" pitchFamily="34" charset="-122"/>
              </a:endParaRPr>
            </a:p>
          </p:txBody>
        </p:sp>
        <p:sp>
          <p:nvSpPr>
            <p:cNvPr id="253" name="矩形 37"/>
            <p:cNvSpPr>
              <a:spLocks noChangeArrowheads="1"/>
            </p:cNvSpPr>
            <p:nvPr/>
          </p:nvSpPr>
          <p:spPr bwMode="auto">
            <a:xfrm>
              <a:off x="4161836" y="2141780"/>
              <a:ext cx="1643063" cy="307232"/>
            </a:xfrm>
            <a:prstGeom prst="rect">
              <a:avLst/>
            </a:prstGeom>
            <a:noFill/>
            <a:ln w="9525">
              <a:noFill/>
              <a:miter lim="800000"/>
            </a:ln>
          </p:spPr>
          <p:txBody>
            <a:bodyPr>
              <a:spAutoFit/>
            </a:bodyPr>
            <a:lstStyle/>
            <a:p>
              <a:pPr algn="ctr" eaLnBrk="0" hangingPunct="0"/>
              <a:r>
                <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rPr>
                <a:t>Process 02</a:t>
              </a:r>
              <a:endParaRPr lang="zh-CN" altLang="en-US" sz="1000" dirty="0">
                <a:latin typeface="微软雅黑" panose="020B0503020204020204" pitchFamily="34" charset="-122"/>
                <a:ea typeface="微软雅黑" panose="020B0503020204020204" pitchFamily="34" charset="-122"/>
                <a:cs typeface="Arial" panose="020B0604020202020204" pitchFamily="34" charset="0"/>
              </a:endParaRPr>
            </a:p>
          </p:txBody>
        </p:sp>
      </p:grpSp>
      <p:grpSp>
        <p:nvGrpSpPr>
          <p:cNvPr id="262" name="组合 222"/>
          <p:cNvGrpSpPr/>
          <p:nvPr/>
        </p:nvGrpSpPr>
        <p:grpSpPr>
          <a:xfrm>
            <a:off x="7073901" y="762000"/>
            <a:ext cx="1959578" cy="1130300"/>
            <a:chOff x="8975335" y="1368068"/>
            <a:chExt cx="2494545" cy="1319962"/>
          </a:xfrm>
        </p:grpSpPr>
        <p:pic>
          <p:nvPicPr>
            <p:cNvPr id="255" name="Picture 27" descr="C:\Users\dh\Desktop\32222\5\未标题-7.png"/>
            <p:cNvPicPr>
              <a:picLocks noChangeAspect="1" noChangeArrowheads="1"/>
            </p:cNvPicPr>
            <p:nvPr/>
          </p:nvPicPr>
          <p:blipFill>
            <a:blip r:embed="rId11" cstate="print"/>
            <a:srcRect/>
            <a:stretch>
              <a:fillRect/>
            </a:stretch>
          </p:blipFill>
          <p:spPr bwMode="auto">
            <a:xfrm>
              <a:off x="9007668" y="1368068"/>
              <a:ext cx="2462212" cy="1319962"/>
            </a:xfrm>
            <a:prstGeom prst="rect">
              <a:avLst/>
            </a:prstGeom>
            <a:noFill/>
            <a:ln w="9525">
              <a:noFill/>
              <a:miter lim="800000"/>
              <a:headEnd/>
              <a:tailEnd/>
            </a:ln>
          </p:spPr>
        </p:pic>
        <p:sp>
          <p:nvSpPr>
            <p:cNvPr id="256" name="矩形 37"/>
            <p:cNvSpPr>
              <a:spLocks noChangeArrowheads="1"/>
            </p:cNvSpPr>
            <p:nvPr/>
          </p:nvSpPr>
          <p:spPr bwMode="auto">
            <a:xfrm>
              <a:off x="9370363" y="1397490"/>
              <a:ext cx="1643064" cy="287536"/>
            </a:xfrm>
            <a:prstGeom prst="rect">
              <a:avLst/>
            </a:prstGeom>
            <a:noFill/>
            <a:ln w="9525">
              <a:noFill/>
              <a:miter lim="800000"/>
            </a:ln>
          </p:spPr>
          <p:txBody>
            <a:bodyPr>
              <a:spAutoFit/>
            </a:bodyPr>
            <a:lstStyle/>
            <a:p>
              <a:pPr algn="ctr" eaLnBrk="0" hangingPunct="0"/>
              <a:r>
                <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rPr>
                <a:t>Process 03</a:t>
              </a:r>
              <a:endPar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endParaRPr>
            </a:p>
          </p:txBody>
        </p:sp>
        <p:sp>
          <p:nvSpPr>
            <p:cNvPr id="257" name="矩形 36"/>
            <p:cNvSpPr>
              <a:spLocks noChangeArrowheads="1"/>
            </p:cNvSpPr>
            <p:nvPr/>
          </p:nvSpPr>
          <p:spPr bwMode="auto">
            <a:xfrm>
              <a:off x="8975335" y="1902034"/>
              <a:ext cx="2391166" cy="754784"/>
            </a:xfrm>
            <a:prstGeom prst="rect">
              <a:avLst/>
            </a:prstGeom>
            <a:noFill/>
            <a:ln w="9525">
              <a:noFill/>
              <a:miter lim="800000"/>
            </a:ln>
          </p:spPr>
          <p:txBody>
            <a:bodyPr wrap="square">
              <a:spAutoFit/>
            </a:bodyPr>
            <a:lstStyle/>
            <a:p>
              <a:pPr eaLnBrk="0" hangingPunct="0">
                <a:lnSpc>
                  <a:spcPct val="120000"/>
                </a:lnSpc>
              </a:pPr>
              <a:r>
                <a:rPr lang="zh-CN" altLang="en-US" sz="1000" dirty="0" smtClean="0">
                  <a:latin typeface="微软雅黑" panose="020B0503020204020204" pitchFamily="34" charset="-122"/>
                  <a:ea typeface="微软雅黑" panose="020B0503020204020204" pitchFamily="34" charset="-122"/>
                </a:rPr>
                <a:t>管理员收到告警邮件或告警短信后，根据告警提供的信息调整安全策略</a:t>
              </a:r>
              <a:endParaRPr lang="zh-CN" altLang="en-US" sz="1000" dirty="0">
                <a:latin typeface="微软雅黑" panose="020B0503020204020204" pitchFamily="34" charset="-122"/>
                <a:ea typeface="微软雅黑" panose="020B0503020204020204" pitchFamily="34" charset="-122"/>
              </a:endParaRPr>
            </a:p>
          </p:txBody>
        </p:sp>
      </p:grpSp>
      <p:sp>
        <p:nvSpPr>
          <p:cNvPr id="237" name="标题 262"/>
          <p:cNvSpPr>
            <a:spLocks noGrp="1"/>
          </p:cNvSpPr>
          <p:nvPr>
            <p:ph type="title"/>
          </p:nvPr>
        </p:nvSpPr>
        <p:spPr>
          <a:xfrm>
            <a:off x="260684" y="181810"/>
            <a:ext cx="8233971" cy="559338"/>
          </a:xfrm>
        </p:spPr>
        <p:txBody>
          <a:bodyPr/>
          <a:lstStyle/>
          <a:p>
            <a:r>
              <a:rPr lang="zh-CN" altLang="en-US" sz="2400" dirty="0" smtClean="0">
                <a:latin typeface="微软雅黑" panose="020B0503020204020204" pitchFamily="34" charset="-122"/>
                <a:ea typeface="微软雅黑" panose="020B0503020204020204" pitchFamily="34" charset="-122"/>
              </a:rPr>
              <a:t>安全运维类威胁示例：</a:t>
            </a:r>
            <a:r>
              <a:rPr lang="zh-CN" altLang="en-US" sz="2000" dirty="0" smtClean="0">
                <a:latin typeface="微软雅黑" panose="020B0503020204020204" pitchFamily="34" charset="-122"/>
                <a:ea typeface="微软雅黑" panose="020B0503020204020204" pitchFamily="34" charset="-122"/>
              </a:rPr>
              <a:t>绕过堡垒机登录关键资产</a:t>
            </a:r>
            <a:endParaRPr lang="zh-CN" altLang="en-US" sz="2400" dirty="0"/>
          </a:p>
        </p:txBody>
      </p:sp>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4" presetClass="entr" presetSubtype="0" accel="100000" fill="hold" grpId="0" nodeType="clickEffect">
                                  <p:stCondLst>
                                    <p:cond delay="0"/>
                                  </p:stCondLst>
                                  <p:childTnLst>
                                    <p:set>
                                      <p:cBhvr>
                                        <p:cTn id="6" dur="1" fill="hold">
                                          <p:stCondLst>
                                            <p:cond delay="0"/>
                                          </p:stCondLst>
                                        </p:cTn>
                                        <p:tgtEl>
                                          <p:spTgt spid="168"/>
                                        </p:tgtEl>
                                        <p:attrNameLst>
                                          <p:attrName>style.visibility</p:attrName>
                                        </p:attrNameLst>
                                      </p:cBhvr>
                                      <p:to>
                                        <p:strVal val="visible"/>
                                      </p:to>
                                    </p:set>
                                    <p:anim calcmode="lin" valueType="num">
                                      <p:cBhvr>
                                        <p:cTn id="7" dur="500" fill="hold"/>
                                        <p:tgtEl>
                                          <p:spTgt spid="168"/>
                                        </p:tgtEl>
                                        <p:attrNameLst>
                                          <p:attrName>ppt_w</p:attrName>
                                        </p:attrNameLst>
                                      </p:cBhvr>
                                      <p:tavLst>
                                        <p:tav tm="0">
                                          <p:val>
                                            <p:strVal val="#ppt_w*0.05"/>
                                          </p:val>
                                        </p:tav>
                                        <p:tav tm="100000">
                                          <p:val>
                                            <p:strVal val="#ppt_w"/>
                                          </p:val>
                                        </p:tav>
                                      </p:tavLst>
                                    </p:anim>
                                    <p:anim calcmode="lin" valueType="num">
                                      <p:cBhvr>
                                        <p:cTn id="8" dur="500" fill="hold"/>
                                        <p:tgtEl>
                                          <p:spTgt spid="168"/>
                                        </p:tgtEl>
                                        <p:attrNameLst>
                                          <p:attrName>ppt_h</p:attrName>
                                        </p:attrNameLst>
                                      </p:cBhvr>
                                      <p:tavLst>
                                        <p:tav tm="0">
                                          <p:val>
                                            <p:strVal val="#ppt_h"/>
                                          </p:val>
                                        </p:tav>
                                        <p:tav tm="100000">
                                          <p:val>
                                            <p:strVal val="#ppt_h"/>
                                          </p:val>
                                        </p:tav>
                                      </p:tavLst>
                                    </p:anim>
                                    <p:anim calcmode="lin" valueType="num">
                                      <p:cBhvr>
                                        <p:cTn id="9" dur="500" fill="hold"/>
                                        <p:tgtEl>
                                          <p:spTgt spid="168"/>
                                        </p:tgtEl>
                                        <p:attrNameLst>
                                          <p:attrName>ppt_x</p:attrName>
                                        </p:attrNameLst>
                                      </p:cBhvr>
                                      <p:tavLst>
                                        <p:tav tm="0">
                                          <p:val>
                                            <p:strVal val="#ppt_x-.2"/>
                                          </p:val>
                                        </p:tav>
                                        <p:tav tm="100000">
                                          <p:val>
                                            <p:strVal val="#ppt_x"/>
                                          </p:val>
                                        </p:tav>
                                      </p:tavLst>
                                    </p:anim>
                                    <p:anim calcmode="lin" valueType="num">
                                      <p:cBhvr>
                                        <p:cTn id="10" dur="500" fill="hold"/>
                                        <p:tgtEl>
                                          <p:spTgt spid="168"/>
                                        </p:tgtEl>
                                        <p:attrNameLst>
                                          <p:attrName>ppt_y</p:attrName>
                                        </p:attrNameLst>
                                      </p:cBhvr>
                                      <p:tavLst>
                                        <p:tav tm="0">
                                          <p:val>
                                            <p:strVal val="#ppt_y"/>
                                          </p:val>
                                        </p:tav>
                                        <p:tav tm="100000">
                                          <p:val>
                                            <p:strVal val="#ppt_y"/>
                                          </p:val>
                                        </p:tav>
                                      </p:tavLst>
                                    </p:anim>
                                    <p:animEffect transition="in" filter="fade">
                                      <p:cBhvr>
                                        <p:cTn id="11" dur="500"/>
                                        <p:tgtEl>
                                          <p:spTgt spid="168"/>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260"/>
                                        </p:tgtEl>
                                        <p:attrNameLst>
                                          <p:attrName>style.visibility</p:attrName>
                                        </p:attrNameLst>
                                      </p:cBhvr>
                                      <p:to>
                                        <p:strVal val="visible"/>
                                      </p:to>
                                    </p:set>
                                    <p:animEffect transition="in" filter="blinds(horizontal)">
                                      <p:cBhvr>
                                        <p:cTn id="16" dur="500"/>
                                        <p:tgtEl>
                                          <p:spTgt spid="260"/>
                                        </p:tgtEl>
                                      </p:cBhvr>
                                    </p:animEffect>
                                  </p:childTnLst>
                                </p:cTn>
                              </p:par>
                            </p:childTnLst>
                          </p:cTn>
                        </p:par>
                      </p:childTnLst>
                    </p:cTn>
                  </p:par>
                  <p:par>
                    <p:cTn id="17" fill="hold">
                      <p:stCondLst>
                        <p:cond delay="indefinite"/>
                      </p:stCondLst>
                      <p:childTnLst>
                        <p:par>
                          <p:cTn id="18" fill="hold">
                            <p:stCondLst>
                              <p:cond delay="0"/>
                            </p:stCondLst>
                            <p:childTnLst>
                              <p:par>
                                <p:cTn id="19" presetID="0" presetClass="path" presetSubtype="0" accel="50000" decel="50000" fill="hold" nodeType="clickEffect">
                                  <p:stCondLst>
                                    <p:cond delay="0"/>
                                  </p:stCondLst>
                                  <p:childTnLst>
                                    <p:animMotion origin="layout" path="M 1.66667E-6 -3.7037E-6 C 0.1066 -0.0108 0.2132 -0.0213 0.25973 -0.01975 C 0.30625 -0.01821 0.29271 -0.00432 0.27917 0.00988 " pathEditMode="relative" ptsTypes="aaA">
                                      <p:cBhvr>
                                        <p:cTn id="20" dur="2000" fill="hold"/>
                                        <p:tgtEl>
                                          <p:spTgt spid="245"/>
                                        </p:tgtEl>
                                        <p:attrNameLst>
                                          <p:attrName>ppt_x</p:attrName>
                                          <p:attrName>ppt_y</p:attrName>
                                        </p:attrNameLst>
                                      </p:cBhvr>
                                    </p:animMotion>
                                  </p:childTnLst>
                                </p:cTn>
                              </p:par>
                            </p:childTnLst>
                          </p:cTn>
                        </p:par>
                      </p:childTnLst>
                    </p:cTn>
                  </p:par>
                  <p:par>
                    <p:cTn id="21" fill="hold">
                      <p:stCondLst>
                        <p:cond delay="indefinite"/>
                      </p:stCondLst>
                      <p:childTnLst>
                        <p:par>
                          <p:cTn id="22" fill="hold">
                            <p:stCondLst>
                              <p:cond delay="0"/>
                            </p:stCondLst>
                            <p:childTnLst>
                              <p:par>
                                <p:cTn id="23" presetID="3" presetClass="entr" presetSubtype="10" fill="hold" nodeType="clickEffect">
                                  <p:stCondLst>
                                    <p:cond delay="0"/>
                                  </p:stCondLst>
                                  <p:childTnLst>
                                    <p:set>
                                      <p:cBhvr>
                                        <p:cTn id="24" dur="1" fill="hold">
                                          <p:stCondLst>
                                            <p:cond delay="0"/>
                                          </p:stCondLst>
                                        </p:cTn>
                                        <p:tgtEl>
                                          <p:spTgt spid="261"/>
                                        </p:tgtEl>
                                        <p:attrNameLst>
                                          <p:attrName>style.visibility</p:attrName>
                                        </p:attrNameLst>
                                      </p:cBhvr>
                                      <p:to>
                                        <p:strVal val="visible"/>
                                      </p:to>
                                    </p:set>
                                    <p:animEffect transition="in" filter="blinds(horizontal)">
                                      <p:cBhvr>
                                        <p:cTn id="25" dur="500"/>
                                        <p:tgtEl>
                                          <p:spTgt spid="261"/>
                                        </p:tgtEl>
                                      </p:cBhvr>
                                    </p:animEffect>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nodeType="clickEffect">
                                  <p:stCondLst>
                                    <p:cond delay="0"/>
                                  </p:stCondLst>
                                  <p:childTnLst>
                                    <p:set>
                                      <p:cBhvr>
                                        <p:cTn id="29" dur="1" fill="hold">
                                          <p:stCondLst>
                                            <p:cond delay="0"/>
                                          </p:stCondLst>
                                        </p:cTn>
                                        <p:tgtEl>
                                          <p:spTgt spid="254"/>
                                        </p:tgtEl>
                                        <p:attrNameLst>
                                          <p:attrName>style.visibility</p:attrName>
                                        </p:attrNameLst>
                                      </p:cBhvr>
                                      <p:to>
                                        <p:strVal val="visible"/>
                                      </p:to>
                                    </p:set>
                                    <p:anim calcmode="lin" valueType="num">
                                      <p:cBhvr additive="base">
                                        <p:cTn id="30" dur="500" fill="hold"/>
                                        <p:tgtEl>
                                          <p:spTgt spid="254"/>
                                        </p:tgtEl>
                                        <p:attrNameLst>
                                          <p:attrName>ppt_x</p:attrName>
                                        </p:attrNameLst>
                                      </p:cBhvr>
                                      <p:tavLst>
                                        <p:tav tm="0">
                                          <p:val>
                                            <p:strVal val="#ppt_x"/>
                                          </p:val>
                                        </p:tav>
                                        <p:tav tm="100000">
                                          <p:val>
                                            <p:strVal val="#ppt_x"/>
                                          </p:val>
                                        </p:tav>
                                      </p:tavLst>
                                    </p:anim>
                                    <p:anim calcmode="lin" valueType="num">
                                      <p:cBhvr additive="base">
                                        <p:cTn id="31" dur="500" fill="hold"/>
                                        <p:tgtEl>
                                          <p:spTgt spid="254"/>
                                        </p:tgtEl>
                                        <p:attrNameLst>
                                          <p:attrName>ppt_y</p:attrName>
                                        </p:attrNameLst>
                                      </p:cBhvr>
                                      <p:tavLst>
                                        <p:tav tm="0">
                                          <p:val>
                                            <p:strVal val="1+#ppt_h/2"/>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3" presetClass="entr" presetSubtype="10" fill="hold" nodeType="clickEffect">
                                  <p:stCondLst>
                                    <p:cond delay="0"/>
                                  </p:stCondLst>
                                  <p:childTnLst>
                                    <p:set>
                                      <p:cBhvr>
                                        <p:cTn id="35" dur="1" fill="hold">
                                          <p:stCondLst>
                                            <p:cond delay="0"/>
                                          </p:stCondLst>
                                        </p:cTn>
                                        <p:tgtEl>
                                          <p:spTgt spid="262"/>
                                        </p:tgtEl>
                                        <p:attrNameLst>
                                          <p:attrName>style.visibility</p:attrName>
                                        </p:attrNameLst>
                                      </p:cBhvr>
                                      <p:to>
                                        <p:strVal val="visible"/>
                                      </p:to>
                                    </p:set>
                                    <p:animEffect transition="in" filter="blinds(horizontal)">
                                      <p:cBhvr>
                                        <p:cTn id="36" dur="500"/>
                                        <p:tgtEl>
                                          <p:spTgt spid="2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TextBox 104"/>
          <p:cNvSpPr txBox="1"/>
          <p:nvPr/>
        </p:nvSpPr>
        <p:spPr>
          <a:xfrm>
            <a:off x="571500" y="742950"/>
            <a:ext cx="7848600" cy="584775"/>
          </a:xfrm>
          <a:prstGeom prst="rect">
            <a:avLst/>
          </a:prstGeom>
          <a:solidFill>
            <a:schemeClr val="accent1">
              <a:lumMod val="20000"/>
              <a:lumOff val="80000"/>
            </a:schemeClr>
          </a:solidFill>
        </p:spPr>
        <p:txBody>
          <a:bodyPr>
            <a:spAutoFit/>
          </a:bodyPr>
          <a:lstStyle/>
          <a:p>
            <a:pPr marL="1076325" indent="-1076325">
              <a:defRPr/>
            </a:pPr>
            <a:r>
              <a:rPr lang="zh-CN" altLang="en-US" sz="1600" b="1" dirty="0">
                <a:solidFill>
                  <a:srgbClr val="C00000"/>
                </a:solidFill>
              </a:rPr>
              <a:t>场</a:t>
            </a:r>
            <a:r>
              <a:rPr lang="zh-CN" altLang="en-US" sz="1600" b="1" dirty="0" smtClean="0">
                <a:solidFill>
                  <a:srgbClr val="C00000"/>
                </a:solidFill>
              </a:rPr>
              <a:t>景描述：</a:t>
            </a:r>
            <a:r>
              <a:rPr lang="zh-CN" altLang="en-US" sz="1600" b="1" dirty="0">
                <a:solidFill>
                  <a:srgbClr val="C00000"/>
                </a:solidFill>
              </a:rPr>
              <a:t>交换机</a:t>
            </a:r>
            <a:r>
              <a:rPr lang="en-US" altLang="zh-CN" sz="1600" b="1" dirty="0">
                <a:solidFill>
                  <a:srgbClr val="C00000"/>
                </a:solidFill>
              </a:rPr>
              <a:t>/NGFW/</a:t>
            </a:r>
            <a:r>
              <a:rPr lang="zh-CN" altLang="en-US" sz="1600" b="1" dirty="0">
                <a:solidFill>
                  <a:srgbClr val="C00000"/>
                </a:solidFill>
              </a:rPr>
              <a:t>关键资源服务器等通过堡垒机才能管理，如登录的用户源</a:t>
            </a:r>
            <a:r>
              <a:rPr lang="en-US" altLang="zh-CN" sz="1600" b="1" dirty="0">
                <a:solidFill>
                  <a:srgbClr val="C00000"/>
                </a:solidFill>
              </a:rPr>
              <a:t>IP</a:t>
            </a:r>
            <a:r>
              <a:rPr lang="zh-CN" altLang="en-US" sz="1600" b="1" dirty="0">
                <a:solidFill>
                  <a:srgbClr val="C00000"/>
                </a:solidFill>
              </a:rPr>
              <a:t>地址非堡垒主机地址，则是违规</a:t>
            </a:r>
            <a:r>
              <a:rPr lang="zh-CN" altLang="en-US" sz="1600" b="1" dirty="0" smtClean="0">
                <a:solidFill>
                  <a:srgbClr val="C00000"/>
                </a:solidFill>
              </a:rPr>
              <a:t>行为</a:t>
            </a:r>
            <a:endParaRPr lang="en-US" altLang="zh-CN" sz="1600" b="1" dirty="0">
              <a:solidFill>
                <a:srgbClr val="C00000"/>
              </a:solidFill>
            </a:endParaRPr>
          </a:p>
        </p:txBody>
      </p:sp>
      <p:sp>
        <p:nvSpPr>
          <p:cNvPr id="34" name="标题 33"/>
          <p:cNvSpPr>
            <a:spLocks noGrp="1"/>
          </p:cNvSpPr>
          <p:nvPr>
            <p:ph type="title"/>
          </p:nvPr>
        </p:nvSpPr>
        <p:spPr>
          <a:xfrm>
            <a:off x="755649" y="171434"/>
            <a:ext cx="8233971" cy="559338"/>
          </a:xfrm>
        </p:spPr>
        <p:txBody>
          <a:bodyPr/>
          <a:lstStyle/>
          <a:p>
            <a:r>
              <a:rPr lang="zh-CN" altLang="en-US" dirty="0" smtClean="0">
                <a:latin typeface="微软雅黑" panose="020B0503020204020204" pitchFamily="34" charset="-122"/>
                <a:ea typeface="微软雅黑" panose="020B0503020204020204" pitchFamily="34" charset="-122"/>
              </a:rPr>
              <a:t>安全运维类威胁分析：</a:t>
            </a:r>
            <a:r>
              <a:rPr lang="zh-CN" altLang="en-US" sz="2400" dirty="0" smtClean="0">
                <a:latin typeface="微软雅黑" panose="020B0503020204020204" pitchFamily="34" charset="-122"/>
                <a:ea typeface="微软雅黑" panose="020B0503020204020204" pitchFamily="34" charset="-122"/>
              </a:rPr>
              <a:t>绕过堡垒机登录关键资产</a:t>
            </a:r>
            <a:endParaRPr lang="zh-CN" altLang="en-US" dirty="0"/>
          </a:p>
        </p:txBody>
      </p:sp>
      <p:graphicFrame>
        <p:nvGraphicFramePr>
          <p:cNvPr id="37" name="Group 3"/>
          <p:cNvGraphicFramePr>
            <a:graphicFrameLocks noGrp="1"/>
          </p:cNvGraphicFramePr>
          <p:nvPr>
            <p:ph idx="4294967295"/>
          </p:nvPr>
        </p:nvGraphicFramePr>
        <p:xfrm>
          <a:off x="1369347" y="2682824"/>
          <a:ext cx="6889707" cy="1570521"/>
        </p:xfrm>
        <a:graphic>
          <a:graphicData uri="http://schemas.openxmlformats.org/drawingml/2006/table">
            <a:tbl>
              <a:tblPr/>
              <a:tblGrid>
                <a:gridCol w="1759107"/>
                <a:gridCol w="1884189"/>
                <a:gridCol w="1857376"/>
                <a:gridCol w="1389035"/>
              </a:tblGrid>
              <a:tr h="314428">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事件阈值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匹配条件</a:t>
                      </a:r>
                      <a:endParaRPr kumimoji="0" lang="en-US" altLang="zh-CN"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事件源</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关联缓冲值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r h="1235289">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bl>
          </a:graphicData>
        </a:graphic>
      </p:graphicFrame>
      <p:sp>
        <p:nvSpPr>
          <p:cNvPr id="38" name="Rectangle 40"/>
          <p:cNvSpPr>
            <a:spLocks noChangeArrowheads="1"/>
          </p:cNvSpPr>
          <p:nvPr/>
        </p:nvSpPr>
        <p:spPr bwMode="auto">
          <a:xfrm>
            <a:off x="6679170" y="3627327"/>
            <a:ext cx="456846" cy="264639"/>
          </a:xfrm>
          <a:prstGeom prst="rect">
            <a:avLst/>
          </a:prstGeom>
          <a:noFill/>
          <a:ln w="9525" algn="ctr">
            <a:noFill/>
            <a:miter lim="800000"/>
          </a:ln>
        </p:spPr>
        <p:txBody>
          <a:bodyPr lIns="79200" tIns="39600" rIns="79200" bIns="39600">
            <a:spAutoFit/>
          </a:bodyPr>
          <a:lstStyle/>
          <a:p>
            <a:pPr defTabSz="801370"/>
            <a:endParaRPr lang="en-US" altLang="zh-CN" sz="1200">
              <a:solidFill>
                <a:srgbClr val="000000"/>
              </a:solidFill>
              <a:latin typeface="微软雅黑" panose="020B0503020204020204" pitchFamily="34" charset="-122"/>
              <a:ea typeface="微软雅黑" panose="020B0503020204020204" pitchFamily="34" charset="-122"/>
            </a:endParaRPr>
          </a:p>
        </p:txBody>
      </p:sp>
      <p:sp>
        <p:nvSpPr>
          <p:cNvPr id="40" name="AutoShape 23"/>
          <p:cNvSpPr>
            <a:spLocks noChangeArrowheads="1"/>
          </p:cNvSpPr>
          <p:nvPr/>
        </p:nvSpPr>
        <p:spPr bwMode="auto">
          <a:xfrm>
            <a:off x="1636410" y="3455950"/>
            <a:ext cx="6660000" cy="275767"/>
          </a:xfrm>
          <a:prstGeom prst="roundRect">
            <a:avLst>
              <a:gd name="adj" fmla="val 16667"/>
            </a:avLst>
          </a:prstGeom>
          <a:solidFill>
            <a:schemeClr val="bg1">
              <a:lumMod val="85000"/>
            </a:schemeClr>
          </a:solidFill>
          <a:ln w="9525" algn="ctr">
            <a:solidFill>
              <a:schemeClr val="bg2"/>
            </a:solidFill>
            <a:round/>
          </a:ln>
        </p:spPr>
        <p:txBody>
          <a:bodyPr lIns="79200" tIns="39600" rIns="79200" bIns="39600" anchor="ctr">
            <a:spAutoFit/>
          </a:bodyPr>
          <a:lstStyle/>
          <a:p>
            <a:endParaRPr lang="zh-CN" altLang="en-US" sz="1050">
              <a:solidFill>
                <a:srgbClr val="000000"/>
              </a:solidFill>
              <a:latin typeface="微软雅黑" panose="020B0503020204020204" pitchFamily="34" charset="-122"/>
              <a:ea typeface="微软雅黑" panose="020B0503020204020204" pitchFamily="34" charset="-122"/>
            </a:endParaRPr>
          </a:p>
        </p:txBody>
      </p:sp>
      <p:sp>
        <p:nvSpPr>
          <p:cNvPr id="41" name="AutoShape 26"/>
          <p:cNvSpPr>
            <a:spLocks noChangeArrowheads="1"/>
          </p:cNvSpPr>
          <p:nvPr/>
        </p:nvSpPr>
        <p:spPr bwMode="auto">
          <a:xfrm>
            <a:off x="3415188" y="3234500"/>
            <a:ext cx="1355273" cy="701415"/>
          </a:xfrm>
          <a:prstGeom prst="roundRect">
            <a:avLst>
              <a:gd name="adj" fmla="val 16667"/>
            </a:avLst>
          </a:prstGeom>
          <a:solidFill>
            <a:schemeClr val="accent1"/>
          </a:solidFill>
          <a:ln w="9525" algn="ctr">
            <a:solidFill>
              <a:schemeClr val="tx1"/>
            </a:solidFill>
            <a:round/>
          </a:ln>
        </p:spPr>
        <p:txBody>
          <a:bodyPr wrap="square" lIns="79200" tIns="39600" rIns="79200" bIns="39600" anchor="ctr">
            <a:spAutoFit/>
          </a:bodyPr>
          <a:lstStyle/>
          <a:p>
            <a:pPr defTabSz="801370"/>
            <a:r>
              <a:rPr lang="zh-CN" altLang="en-US" sz="1200" dirty="0" smtClean="0">
                <a:solidFill>
                  <a:srgbClr val="000000"/>
                </a:solidFill>
                <a:latin typeface="微软雅黑" panose="020B0503020204020204" pitchFamily="34" charset="-122"/>
                <a:ea typeface="微软雅黑" panose="020B0503020204020204" pitchFamily="34" charset="-122"/>
              </a:rPr>
              <a:t>用户登录成功或失败</a:t>
            </a:r>
            <a:r>
              <a:rPr lang="en-US" altLang="zh-CN" sz="1200" dirty="0" smtClean="0">
                <a:solidFill>
                  <a:srgbClr val="000000"/>
                </a:solidFill>
                <a:latin typeface="微软雅黑" panose="020B0503020204020204" pitchFamily="34" charset="-122"/>
                <a:ea typeface="微软雅黑" panose="020B0503020204020204" pitchFamily="34" charset="-122"/>
              </a:rPr>
              <a:t>(</a:t>
            </a:r>
            <a:r>
              <a:rPr lang="zh-CN" altLang="en-US" sz="1200" dirty="0" smtClean="0">
                <a:solidFill>
                  <a:srgbClr val="000000"/>
                </a:solidFill>
                <a:latin typeface="微软雅黑" panose="020B0503020204020204" pitchFamily="34" charset="-122"/>
                <a:ea typeface="微软雅黑" panose="020B0503020204020204" pitchFamily="34" charset="-122"/>
              </a:rPr>
              <a:t>源</a:t>
            </a:r>
            <a:r>
              <a:rPr lang="en-US" altLang="zh-CN" sz="1200" dirty="0" smtClean="0">
                <a:solidFill>
                  <a:srgbClr val="000000"/>
                </a:solidFill>
                <a:latin typeface="微软雅黑" panose="020B0503020204020204" pitchFamily="34" charset="-122"/>
                <a:ea typeface="微软雅黑" panose="020B0503020204020204" pitchFamily="34" charset="-122"/>
              </a:rPr>
              <a:t>IP</a:t>
            </a:r>
            <a:r>
              <a:rPr lang="zh-CN" altLang="en-US" sz="1200" dirty="0" smtClean="0">
                <a:solidFill>
                  <a:srgbClr val="000000"/>
                </a:solidFill>
                <a:latin typeface="微软雅黑" panose="020B0503020204020204" pitchFamily="34" charset="-122"/>
                <a:ea typeface="微软雅黑" panose="020B0503020204020204" pitchFamily="34" charset="-122"/>
              </a:rPr>
              <a:t>不是堡垒主机的</a:t>
            </a:r>
            <a:r>
              <a:rPr lang="en-US" altLang="zh-CN" sz="1200" dirty="0" smtClean="0">
                <a:solidFill>
                  <a:srgbClr val="000000"/>
                </a:solidFill>
                <a:latin typeface="微软雅黑" panose="020B0503020204020204" pitchFamily="34" charset="-122"/>
                <a:ea typeface="微软雅黑" panose="020B0503020204020204" pitchFamily="34" charset="-122"/>
              </a:rPr>
              <a:t>IP)</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42" name="Line 27"/>
          <p:cNvSpPr>
            <a:spLocks noChangeShapeType="1"/>
          </p:cNvSpPr>
          <p:nvPr/>
        </p:nvSpPr>
        <p:spPr bwMode="auto">
          <a:xfrm>
            <a:off x="2664020" y="3592396"/>
            <a:ext cx="515931" cy="1438"/>
          </a:xfrm>
          <a:prstGeom prst="line">
            <a:avLst/>
          </a:prstGeom>
          <a:noFill/>
          <a:ln w="9525">
            <a:solidFill>
              <a:srgbClr val="969696"/>
            </a:solidFill>
            <a:prstDash val="dash"/>
            <a:round/>
            <a:tailEnd type="triangle" w="med" len="med"/>
          </a:ln>
        </p:spPr>
        <p:txBody>
          <a:bodyPr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43" name="AutoShape 28"/>
          <p:cNvSpPr>
            <a:spLocks noChangeArrowheads="1"/>
          </p:cNvSpPr>
          <p:nvPr/>
        </p:nvSpPr>
        <p:spPr bwMode="auto">
          <a:xfrm>
            <a:off x="1763975" y="3458033"/>
            <a:ext cx="775314" cy="267254"/>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zh-CN" altLang="en-US" sz="1050" dirty="0" smtClean="0">
                <a:solidFill>
                  <a:srgbClr val="000000"/>
                </a:solidFill>
                <a:latin typeface="微软雅黑" panose="020B0503020204020204" pitchFamily="34" charset="-122"/>
                <a:ea typeface="微软雅黑" panose="020B0503020204020204" pitchFamily="34" charset="-122"/>
              </a:rPr>
              <a:t>每次</a:t>
            </a:r>
            <a:endParaRPr lang="en-US" altLang="zh-CN" sz="1050" dirty="0">
              <a:solidFill>
                <a:srgbClr val="000000"/>
              </a:solidFill>
              <a:latin typeface="微软雅黑" panose="020B0503020204020204" pitchFamily="34" charset="-122"/>
              <a:ea typeface="微软雅黑" panose="020B0503020204020204" pitchFamily="34" charset="-122"/>
            </a:endParaRPr>
          </a:p>
        </p:txBody>
      </p:sp>
      <p:sp>
        <p:nvSpPr>
          <p:cNvPr id="44" name="AutoShape 44"/>
          <p:cNvSpPr>
            <a:spLocks noChangeArrowheads="1"/>
          </p:cNvSpPr>
          <p:nvPr/>
        </p:nvSpPr>
        <p:spPr bwMode="auto">
          <a:xfrm>
            <a:off x="7129481" y="3615472"/>
            <a:ext cx="1150250" cy="292793"/>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algn="ctr" defTabSz="801370"/>
            <a:r>
              <a:rPr lang="en-US" altLang="zh-CN" sz="1200" dirty="0" err="1" smtClean="0">
                <a:solidFill>
                  <a:srgbClr val="000000">
                    <a:hueOff val="0"/>
                    <a:satOff val="0"/>
                    <a:lumOff val="0"/>
                    <a:alphaOff val="0"/>
                  </a:srgbClr>
                </a:solidFill>
              </a:rPr>
              <a:t>ReporterIP</a:t>
            </a:r>
            <a:endParaRPr lang="en-US" altLang="zh-CN" sz="1200" dirty="0">
              <a:solidFill>
                <a:srgbClr val="FF0000"/>
              </a:solidFill>
              <a:latin typeface="微软雅黑" panose="020B0503020204020204" pitchFamily="34" charset="-122"/>
              <a:ea typeface="微软雅黑" panose="020B0503020204020204" pitchFamily="34" charset="-122"/>
            </a:endParaRPr>
          </a:p>
        </p:txBody>
      </p:sp>
      <p:sp>
        <p:nvSpPr>
          <p:cNvPr id="45" name="Rectangle 52"/>
          <p:cNvSpPr>
            <a:spLocks noChangeArrowheads="1"/>
          </p:cNvSpPr>
          <p:nvPr/>
        </p:nvSpPr>
        <p:spPr bwMode="auto">
          <a:xfrm>
            <a:off x="4713570" y="3396827"/>
            <a:ext cx="780983" cy="249251"/>
          </a:xfrm>
          <a:prstGeom prst="rect">
            <a:avLst/>
          </a:prstGeom>
          <a:noFill/>
          <a:ln w="9525" algn="ctr">
            <a:noFill/>
            <a:miter lim="800000"/>
          </a:ln>
        </p:spPr>
        <p:txBody>
          <a:bodyPr lIns="79200" tIns="39600" rIns="79200" bIns="39600">
            <a:spAutoFit/>
          </a:bodyPr>
          <a:lstStyle/>
          <a:p>
            <a:pPr defTabSz="801370"/>
            <a:r>
              <a:rPr lang="en-US" altLang="zh-CN" sz="1050" dirty="0">
                <a:solidFill>
                  <a:srgbClr val="B2B2B2"/>
                </a:solidFill>
                <a:latin typeface="微软雅黑" panose="020B0503020204020204" pitchFamily="34" charset="-122"/>
                <a:ea typeface="微软雅黑" panose="020B0503020204020204" pitchFamily="34" charset="-122"/>
              </a:rPr>
              <a:t>from any</a:t>
            </a:r>
            <a:endParaRPr lang="en-US" altLang="zh-CN" sz="1050" dirty="0">
              <a:solidFill>
                <a:srgbClr val="B2B2B2"/>
              </a:solidFill>
              <a:latin typeface="微软雅黑" panose="020B0503020204020204" pitchFamily="34" charset="-122"/>
              <a:ea typeface="微软雅黑" panose="020B0503020204020204" pitchFamily="34" charset="-122"/>
            </a:endParaRPr>
          </a:p>
        </p:txBody>
      </p:sp>
      <p:sp>
        <p:nvSpPr>
          <p:cNvPr id="46" name="Line 53"/>
          <p:cNvSpPr>
            <a:spLocks noChangeShapeType="1"/>
          </p:cNvSpPr>
          <p:nvPr/>
        </p:nvSpPr>
        <p:spPr bwMode="auto">
          <a:xfrm>
            <a:off x="4494584" y="3618777"/>
            <a:ext cx="993422" cy="708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47" name="AutoShape 25"/>
          <p:cNvSpPr>
            <a:spLocks noChangeArrowheads="1"/>
          </p:cNvSpPr>
          <p:nvPr/>
        </p:nvSpPr>
        <p:spPr bwMode="auto">
          <a:xfrm>
            <a:off x="5478453" y="3067094"/>
            <a:ext cx="1221793" cy="292793"/>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200" dirty="0">
                <a:solidFill>
                  <a:srgbClr val="000000"/>
                </a:solidFill>
                <a:latin typeface="微软雅黑" panose="020B0503020204020204" pitchFamily="34" charset="-122"/>
                <a:ea typeface="微软雅黑" panose="020B0503020204020204" pitchFamily="34" charset="-122"/>
              </a:rPr>
              <a:t>All </a:t>
            </a:r>
            <a:r>
              <a:rPr lang="en-US" altLang="zh-CN" sz="1200" dirty="0" smtClean="0">
                <a:solidFill>
                  <a:srgbClr val="000000"/>
                </a:solidFill>
                <a:latin typeface="微软雅黑" panose="020B0503020204020204" pitchFamily="34" charset="-122"/>
                <a:ea typeface="微软雅黑" panose="020B0503020204020204" pitchFamily="34" charset="-122"/>
              </a:rPr>
              <a:t>NGFW</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48" name="Line 58"/>
          <p:cNvSpPr>
            <a:spLocks noChangeShapeType="1"/>
          </p:cNvSpPr>
          <p:nvPr/>
        </p:nvSpPr>
        <p:spPr bwMode="auto">
          <a:xfrm>
            <a:off x="6569665" y="3616862"/>
            <a:ext cx="486136" cy="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600">
              <a:solidFill>
                <a:srgbClr val="000000"/>
              </a:solidFill>
              <a:latin typeface="微软雅黑" panose="020B0503020204020204" pitchFamily="34" charset="-122"/>
              <a:ea typeface="微软雅黑" panose="020B0503020204020204" pitchFamily="34" charset="-122"/>
            </a:endParaRPr>
          </a:p>
        </p:txBody>
      </p:sp>
      <p:sp>
        <p:nvSpPr>
          <p:cNvPr id="63" name="右箭头 50"/>
          <p:cNvSpPr>
            <a:spLocks noChangeArrowheads="1"/>
          </p:cNvSpPr>
          <p:nvPr/>
        </p:nvSpPr>
        <p:spPr bwMode="auto">
          <a:xfrm>
            <a:off x="5239299" y="1612132"/>
            <a:ext cx="661439" cy="569400"/>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r>
              <a:rPr lang="zh-CN" altLang="en-US" sz="1200" b="1" dirty="0" smtClean="0">
                <a:solidFill>
                  <a:srgbClr val="000000"/>
                </a:solidFill>
                <a:latin typeface="微软雅黑" panose="020B0503020204020204" pitchFamily="34" charset="-122"/>
                <a:ea typeface="微软雅黑" panose="020B0503020204020204" pitchFamily="34" charset="-122"/>
              </a:rPr>
              <a:t>响应动作</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sp>
        <p:nvSpPr>
          <p:cNvPr id="66" name="AutoShape 25"/>
          <p:cNvSpPr>
            <a:spLocks noChangeArrowheads="1"/>
          </p:cNvSpPr>
          <p:nvPr/>
        </p:nvSpPr>
        <p:spPr bwMode="auto">
          <a:xfrm>
            <a:off x="5478453" y="3446864"/>
            <a:ext cx="1221793" cy="292793"/>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200" dirty="0">
                <a:solidFill>
                  <a:srgbClr val="000000"/>
                </a:solidFill>
                <a:latin typeface="微软雅黑" panose="020B0503020204020204" pitchFamily="34" charset="-122"/>
                <a:ea typeface="微软雅黑" panose="020B0503020204020204" pitchFamily="34" charset="-122"/>
              </a:rPr>
              <a:t>All </a:t>
            </a:r>
            <a:r>
              <a:rPr lang="zh-CN" altLang="en-US" sz="1200" dirty="0" smtClean="0">
                <a:solidFill>
                  <a:srgbClr val="000000"/>
                </a:solidFill>
                <a:latin typeface="微软雅黑" panose="020B0503020204020204" pitchFamily="34" charset="-122"/>
                <a:ea typeface="微软雅黑" panose="020B0503020204020204" pitchFamily="34" charset="-122"/>
              </a:rPr>
              <a:t>交换机</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67" name="AutoShape 25"/>
          <p:cNvSpPr>
            <a:spLocks noChangeArrowheads="1"/>
          </p:cNvSpPr>
          <p:nvPr/>
        </p:nvSpPr>
        <p:spPr bwMode="auto">
          <a:xfrm>
            <a:off x="5478453" y="3861328"/>
            <a:ext cx="1221793" cy="292793"/>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200" dirty="0">
                <a:solidFill>
                  <a:srgbClr val="000000"/>
                </a:solidFill>
                <a:latin typeface="微软雅黑" panose="020B0503020204020204" pitchFamily="34" charset="-122"/>
                <a:ea typeface="微软雅黑" panose="020B0503020204020204" pitchFamily="34" charset="-122"/>
              </a:rPr>
              <a:t>All </a:t>
            </a:r>
            <a:r>
              <a:rPr lang="zh-CN" altLang="en-US" sz="1200" dirty="0" smtClean="0">
                <a:solidFill>
                  <a:srgbClr val="000000"/>
                </a:solidFill>
                <a:latin typeface="微软雅黑" panose="020B0503020204020204" pitchFamily="34" charset="-122"/>
                <a:ea typeface="微软雅黑" panose="020B0503020204020204" pitchFamily="34" charset="-122"/>
              </a:rPr>
              <a:t>业务系统</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69" name="Line 53"/>
          <p:cNvSpPr>
            <a:spLocks noChangeShapeType="1"/>
          </p:cNvSpPr>
          <p:nvPr/>
        </p:nvSpPr>
        <p:spPr bwMode="auto">
          <a:xfrm>
            <a:off x="4560905" y="3676656"/>
            <a:ext cx="898401" cy="265423"/>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70" name="Line 53"/>
          <p:cNvSpPr>
            <a:spLocks noChangeShapeType="1"/>
          </p:cNvSpPr>
          <p:nvPr/>
        </p:nvSpPr>
        <p:spPr bwMode="auto">
          <a:xfrm flipV="1">
            <a:off x="4637106" y="3181357"/>
            <a:ext cx="838200" cy="25400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grpSp>
        <p:nvGrpSpPr>
          <p:cNvPr id="2" name="组合 101"/>
          <p:cNvGrpSpPr/>
          <p:nvPr/>
        </p:nvGrpSpPr>
        <p:grpSpPr bwMode="auto">
          <a:xfrm>
            <a:off x="6032220" y="1608843"/>
            <a:ext cx="2097367" cy="606028"/>
            <a:chOff x="2474292" y="2016858"/>
            <a:chExt cx="1290724" cy="806702"/>
          </a:xfrm>
        </p:grpSpPr>
        <p:sp>
          <p:nvSpPr>
            <p:cNvPr id="72" name="圆角矩形 71"/>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73" name="圆角矩形 6"/>
            <p:cNvSpPr/>
            <p:nvPr/>
          </p:nvSpPr>
          <p:spPr>
            <a:xfrm>
              <a:off x="2497871" y="2040631"/>
              <a:ext cx="1243566" cy="759157"/>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a:solidFill>
                    <a:srgbClr val="000000">
                      <a:hueOff val="0"/>
                      <a:satOff val="0"/>
                      <a:lumOff val="0"/>
                      <a:alphaOff val="0"/>
                    </a:srgbClr>
                  </a:solidFill>
                </a:rPr>
                <a:t>告警</a:t>
              </a:r>
              <a:r>
                <a:rPr lang="zh-CN" altLang="en-US" sz="1200" dirty="0" smtClean="0">
                  <a:solidFill>
                    <a:srgbClr val="000000">
                      <a:hueOff val="0"/>
                      <a:satOff val="0"/>
                      <a:lumOff val="0"/>
                      <a:alphaOff val="0"/>
                    </a:srgbClr>
                  </a:solidFill>
                </a:rPr>
                <a:t>：管理员从终端</a:t>
              </a:r>
              <a:r>
                <a:rPr lang="en-US" altLang="zh-CN" sz="1200" dirty="0" smtClean="0">
                  <a:solidFill>
                    <a:srgbClr val="000000">
                      <a:hueOff val="0"/>
                      <a:satOff val="0"/>
                      <a:lumOff val="0"/>
                      <a:alphaOff val="0"/>
                    </a:srgbClr>
                  </a:solidFill>
                </a:rPr>
                <a:t>(</a:t>
              </a:r>
              <a:r>
                <a:rPr lang="en-US" altLang="zh-CN" sz="1200" dirty="0" err="1" smtClean="0">
                  <a:solidFill>
                    <a:srgbClr val="000000">
                      <a:hueOff val="0"/>
                      <a:satOff val="0"/>
                      <a:lumOff val="0"/>
                      <a:alphaOff val="0"/>
                    </a:srgbClr>
                  </a:solidFill>
                </a:rPr>
                <a:t>SourceIP</a:t>
              </a:r>
              <a:r>
                <a:rPr lang="en-US" altLang="zh-CN" sz="1200" dirty="0" smtClean="0">
                  <a:solidFill>
                    <a:srgbClr val="000000">
                      <a:hueOff val="0"/>
                      <a:satOff val="0"/>
                      <a:lumOff val="0"/>
                      <a:alphaOff val="0"/>
                    </a:srgbClr>
                  </a:solidFill>
                </a:rPr>
                <a:t>)</a:t>
              </a:r>
              <a:r>
                <a:rPr lang="zh-CN" altLang="en-US" sz="1200" dirty="0" smtClean="0">
                  <a:solidFill>
                    <a:srgbClr val="000000">
                      <a:hueOff val="0"/>
                      <a:satOff val="0"/>
                      <a:lumOff val="0"/>
                      <a:alphaOff val="0"/>
                    </a:srgbClr>
                  </a:solidFill>
                </a:rPr>
                <a:t>未通过堡垒机直接登录关键资产</a:t>
              </a:r>
              <a:r>
                <a:rPr lang="en-US" altLang="zh-CN" sz="1200" dirty="0" smtClean="0">
                  <a:solidFill>
                    <a:srgbClr val="000000">
                      <a:hueOff val="0"/>
                      <a:satOff val="0"/>
                      <a:lumOff val="0"/>
                      <a:alphaOff val="0"/>
                    </a:srgbClr>
                  </a:solidFill>
                </a:rPr>
                <a:t>(</a:t>
              </a:r>
              <a:r>
                <a:rPr lang="en-US" altLang="zh-CN" sz="1200" dirty="0" err="1" smtClean="0">
                  <a:solidFill>
                    <a:srgbClr val="000000">
                      <a:hueOff val="0"/>
                      <a:satOff val="0"/>
                      <a:lumOff val="0"/>
                      <a:alphaOff val="0"/>
                    </a:srgbClr>
                  </a:solidFill>
                </a:rPr>
                <a:t>ReporterIP</a:t>
              </a:r>
              <a:r>
                <a:rPr lang="en-US" altLang="zh-CN" sz="1200" dirty="0" smtClean="0">
                  <a:solidFill>
                    <a:srgbClr val="000000">
                      <a:hueOff val="0"/>
                      <a:satOff val="0"/>
                      <a:lumOff val="0"/>
                      <a:alphaOff val="0"/>
                    </a:srgbClr>
                  </a:solidFill>
                </a:rPr>
                <a:t>)</a:t>
              </a:r>
              <a:r>
                <a:rPr lang="zh-CN" altLang="en-US" sz="1200" dirty="0" smtClean="0">
                  <a:solidFill>
                    <a:srgbClr val="000000">
                      <a:hueOff val="0"/>
                      <a:satOff val="0"/>
                      <a:lumOff val="0"/>
                      <a:alphaOff val="0"/>
                    </a:srgbClr>
                  </a:solidFill>
                </a:rPr>
                <a:t>。</a:t>
              </a:r>
              <a:endParaRPr lang="zh-CN" altLang="en-US" sz="1200" dirty="0">
                <a:solidFill>
                  <a:srgbClr val="000000">
                    <a:hueOff val="0"/>
                    <a:satOff val="0"/>
                    <a:lumOff val="0"/>
                    <a:alphaOff val="0"/>
                  </a:srgbClr>
                </a:solidFill>
              </a:endParaRPr>
            </a:p>
          </p:txBody>
        </p:sp>
      </p:grpSp>
      <p:grpSp>
        <p:nvGrpSpPr>
          <p:cNvPr id="3" name="组合 86"/>
          <p:cNvGrpSpPr/>
          <p:nvPr/>
        </p:nvGrpSpPr>
        <p:grpSpPr bwMode="auto">
          <a:xfrm>
            <a:off x="1965317" y="1554962"/>
            <a:ext cx="1820862" cy="702470"/>
            <a:chOff x="2474292" y="2016858"/>
            <a:chExt cx="1290724" cy="806702"/>
          </a:xfrm>
        </p:grpSpPr>
        <p:sp>
          <p:nvSpPr>
            <p:cNvPr id="27" name="圆角矩形 26"/>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28" name="圆角矩形 6"/>
            <p:cNvSpPr/>
            <p:nvPr/>
          </p:nvSpPr>
          <p:spPr>
            <a:xfrm>
              <a:off x="2498106" y="2040678"/>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100" dirty="0">
                  <a:solidFill>
                    <a:srgbClr val="000000">
                      <a:hueOff val="0"/>
                      <a:satOff val="0"/>
                      <a:lumOff val="0"/>
                      <a:alphaOff val="0"/>
                    </a:srgbClr>
                  </a:solidFill>
                </a:rPr>
                <a:t>用户登录成功</a:t>
              </a:r>
              <a:r>
                <a:rPr lang="en-US" altLang="zh-CN" sz="1100" dirty="0">
                  <a:solidFill>
                    <a:srgbClr val="000000">
                      <a:hueOff val="0"/>
                      <a:satOff val="0"/>
                      <a:lumOff val="0"/>
                      <a:alphaOff val="0"/>
                    </a:srgbClr>
                  </a:solidFill>
                </a:rPr>
                <a:t>/</a:t>
              </a:r>
              <a:r>
                <a:rPr lang="zh-CN" altLang="en-US" sz="1100" dirty="0">
                  <a:solidFill>
                    <a:srgbClr val="000000">
                      <a:hueOff val="0"/>
                      <a:satOff val="0"/>
                      <a:lumOff val="0"/>
                      <a:alphaOff val="0"/>
                    </a:srgbClr>
                  </a:solidFill>
                </a:rPr>
                <a:t>失败（源</a:t>
              </a:r>
              <a:r>
                <a:rPr lang="en-US" altLang="zh-CN" sz="1100" dirty="0">
                  <a:solidFill>
                    <a:srgbClr val="000000">
                      <a:hueOff val="0"/>
                      <a:satOff val="0"/>
                      <a:lumOff val="0"/>
                      <a:alphaOff val="0"/>
                    </a:srgbClr>
                  </a:solidFill>
                </a:rPr>
                <a:t>IP</a:t>
              </a:r>
              <a:r>
                <a:rPr lang="zh-CN" altLang="en-US" sz="1100" dirty="0">
                  <a:solidFill>
                    <a:srgbClr val="000000">
                      <a:hueOff val="0"/>
                      <a:satOff val="0"/>
                      <a:lumOff val="0"/>
                      <a:alphaOff val="0"/>
                    </a:srgbClr>
                  </a:solidFill>
                </a:rPr>
                <a:t>地址不是堡垒机地址）</a:t>
              </a:r>
              <a:endParaRPr lang="zh-CN" altLang="en-US" sz="1100" dirty="0">
                <a:solidFill>
                  <a:srgbClr val="000000">
                    <a:hueOff val="0"/>
                    <a:satOff val="0"/>
                    <a:lumOff val="0"/>
                    <a:alphaOff val="0"/>
                  </a:srgbClr>
                </a:solidFill>
              </a:endParaRPr>
            </a:p>
          </p:txBody>
        </p:sp>
      </p:grpSp>
      <p:sp>
        <p:nvSpPr>
          <p:cNvPr id="30" name="TextBox 99"/>
          <p:cNvSpPr txBox="1">
            <a:spLocks noChangeArrowheads="1"/>
          </p:cNvSpPr>
          <p:nvPr/>
        </p:nvSpPr>
        <p:spPr bwMode="auto">
          <a:xfrm>
            <a:off x="3786044" y="1599019"/>
            <a:ext cx="1605101" cy="523220"/>
          </a:xfrm>
          <a:prstGeom prst="rect">
            <a:avLst/>
          </a:prstGeom>
          <a:noFill/>
          <a:ln w="9525">
            <a:noFill/>
            <a:miter lim="800000"/>
          </a:ln>
        </p:spPr>
        <p:txBody>
          <a:bodyPr wrap="square">
            <a:spAutoFit/>
          </a:bodyPr>
          <a:lstStyle/>
          <a:p>
            <a:r>
              <a:rPr lang="en-US" altLang="zh-CN" sz="1400" dirty="0">
                <a:solidFill>
                  <a:srgbClr val="000000"/>
                </a:solidFill>
              </a:rPr>
              <a:t>From </a:t>
            </a:r>
            <a:r>
              <a:rPr lang="en-US" altLang="zh-CN" sz="1400" dirty="0" smtClean="0">
                <a:solidFill>
                  <a:srgbClr val="000000"/>
                </a:solidFill>
              </a:rPr>
              <a:t>NGFW/</a:t>
            </a:r>
            <a:endParaRPr lang="en-US" altLang="zh-CN" sz="1400" dirty="0" smtClean="0">
              <a:solidFill>
                <a:srgbClr val="000000"/>
              </a:solidFill>
            </a:endParaRPr>
          </a:p>
          <a:p>
            <a:r>
              <a:rPr lang="zh-CN" altLang="en-US" sz="1400" dirty="0" smtClean="0">
                <a:solidFill>
                  <a:srgbClr val="000000"/>
                </a:solidFill>
              </a:rPr>
              <a:t>交换机</a:t>
            </a:r>
            <a:r>
              <a:rPr lang="en-US" altLang="zh-CN" sz="1400" dirty="0" smtClean="0">
                <a:solidFill>
                  <a:srgbClr val="000000"/>
                </a:solidFill>
              </a:rPr>
              <a:t>/</a:t>
            </a:r>
            <a:r>
              <a:rPr lang="zh-CN" altLang="en-US" sz="1400" dirty="0" smtClean="0">
                <a:solidFill>
                  <a:srgbClr val="000000"/>
                </a:solidFill>
              </a:rPr>
              <a:t>业务系统</a:t>
            </a:r>
            <a:endParaRPr lang="zh-CN" altLang="en-US" sz="1400" dirty="0">
              <a:solidFill>
                <a:srgbClr val="000000"/>
              </a:solidFill>
            </a:endParaRPr>
          </a:p>
        </p:txBody>
      </p:sp>
      <p:sp>
        <p:nvSpPr>
          <p:cNvPr id="32" name="TextBox 32"/>
          <p:cNvSpPr txBox="1">
            <a:spLocks noChangeArrowheads="1"/>
          </p:cNvSpPr>
          <p:nvPr/>
        </p:nvSpPr>
        <p:spPr bwMode="auto">
          <a:xfrm>
            <a:off x="874704" y="1738320"/>
            <a:ext cx="1005403" cy="338554"/>
          </a:xfrm>
          <a:prstGeom prst="rect">
            <a:avLst/>
          </a:prstGeom>
          <a:noFill/>
          <a:ln w="9525">
            <a:noFill/>
            <a:miter lim="800000"/>
          </a:ln>
        </p:spPr>
        <p:txBody>
          <a:bodyPr wrap="none">
            <a:spAutoFit/>
          </a:bodyPr>
          <a:lstStyle/>
          <a:p>
            <a:r>
              <a:rPr lang="zh-CN" altLang="en-US" sz="1600" dirty="0" smtClean="0">
                <a:solidFill>
                  <a:srgbClr val="FF0000"/>
                </a:solidFill>
              </a:rPr>
              <a:t>单一事件</a:t>
            </a:r>
            <a:endParaRPr lang="zh-CN" altLang="en-US" sz="1600" dirty="0">
              <a:solidFill>
                <a:srgbClr val="FF0000"/>
              </a:solidFill>
            </a:endParaRPr>
          </a:p>
        </p:txBody>
      </p:sp>
      <p:sp>
        <p:nvSpPr>
          <p:cNvPr id="57" name="左弧形箭头 56"/>
          <p:cNvSpPr/>
          <p:nvPr/>
        </p:nvSpPr>
        <p:spPr bwMode="auto">
          <a:xfrm>
            <a:off x="660400" y="2279151"/>
            <a:ext cx="622490" cy="2115403"/>
          </a:xfrm>
          <a:prstGeom prst="curvedRightArrow">
            <a:avLst/>
          </a:prstGeom>
          <a:solidFill>
            <a:schemeClr val="tx2">
              <a:lumMod val="40000"/>
              <a:lumOff val="6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58" name="TextBox 96"/>
          <p:cNvSpPr txBox="1">
            <a:spLocks noChangeArrowheads="1"/>
          </p:cNvSpPr>
          <p:nvPr/>
        </p:nvSpPr>
        <p:spPr bwMode="auto">
          <a:xfrm>
            <a:off x="660400" y="3120277"/>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翻译为关联规则</a:t>
            </a:r>
            <a:endParaRPr lang="zh-CN" altLang="en-US" sz="1200" b="1" dirty="0">
              <a:solidFill>
                <a:srgbClr val="FF0000"/>
              </a:solidFill>
            </a:endParaRPr>
          </a:p>
        </p:txBody>
      </p:sp>
      <p:cxnSp>
        <p:nvCxnSpPr>
          <p:cNvPr id="33" name="直接连接符 32"/>
          <p:cNvCxnSpPr/>
          <p:nvPr/>
        </p:nvCxnSpPr>
        <p:spPr bwMode="auto">
          <a:xfrm>
            <a:off x="0" y="2566219"/>
            <a:ext cx="9144000" cy="0"/>
          </a:xfrm>
          <a:prstGeom prst="line">
            <a:avLst/>
          </a:prstGeom>
          <a:noFill/>
          <a:ln w="15875">
            <a:solidFill>
              <a:schemeClr val="bg1">
                <a:lumMod val="65000"/>
              </a:schemeClr>
            </a:solidFill>
            <a:prstDash val="lg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 name="AutoShape 44"/>
          <p:cNvSpPr>
            <a:spLocks noChangeArrowheads="1"/>
          </p:cNvSpPr>
          <p:nvPr/>
        </p:nvSpPr>
        <p:spPr bwMode="auto">
          <a:xfrm>
            <a:off x="7115933" y="3270032"/>
            <a:ext cx="1150250" cy="292793"/>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algn="ctr" defTabSz="801370"/>
            <a:r>
              <a:rPr lang="en-US" altLang="zh-CN" sz="1200" dirty="0" err="1" smtClean="0">
                <a:solidFill>
                  <a:srgbClr val="000000">
                    <a:hueOff val="0"/>
                    <a:satOff val="0"/>
                    <a:lumOff val="0"/>
                    <a:alphaOff val="0"/>
                  </a:srgbClr>
                </a:solidFill>
              </a:rPr>
              <a:t>SourceIP</a:t>
            </a:r>
            <a:endParaRPr lang="en-US" altLang="zh-CN" sz="1200" dirty="0">
              <a:solidFill>
                <a:srgbClr val="FF0000"/>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TextBox 104"/>
          <p:cNvSpPr txBox="1"/>
          <p:nvPr/>
        </p:nvSpPr>
        <p:spPr>
          <a:xfrm>
            <a:off x="571500" y="742950"/>
            <a:ext cx="7848600" cy="338554"/>
          </a:xfrm>
          <a:prstGeom prst="rect">
            <a:avLst/>
          </a:prstGeom>
          <a:solidFill>
            <a:schemeClr val="accent1">
              <a:lumMod val="20000"/>
              <a:lumOff val="80000"/>
            </a:schemeClr>
          </a:solidFill>
        </p:spPr>
        <p:txBody>
          <a:bodyPr>
            <a:spAutoFit/>
          </a:bodyPr>
          <a:lstStyle/>
          <a:p>
            <a:pPr marL="1076325" indent="-1076325">
              <a:defRPr/>
            </a:pPr>
            <a:r>
              <a:rPr lang="zh-CN" altLang="en-US" sz="1600" b="1" dirty="0">
                <a:solidFill>
                  <a:srgbClr val="C00000"/>
                </a:solidFill>
              </a:rPr>
              <a:t>场</a:t>
            </a:r>
            <a:r>
              <a:rPr lang="zh-CN" altLang="en-US" sz="1600" b="1" dirty="0" smtClean="0">
                <a:solidFill>
                  <a:srgbClr val="C00000"/>
                </a:solidFill>
              </a:rPr>
              <a:t>景描述：</a:t>
            </a:r>
            <a:r>
              <a:rPr lang="zh-CN" altLang="en-US" sz="1600" b="1" dirty="0">
                <a:solidFill>
                  <a:srgbClr val="C00000"/>
                </a:solidFill>
              </a:rPr>
              <a:t>交换机</a:t>
            </a:r>
            <a:r>
              <a:rPr lang="en-US" altLang="zh-CN" sz="1600" b="1" dirty="0">
                <a:solidFill>
                  <a:srgbClr val="C00000"/>
                </a:solidFill>
              </a:rPr>
              <a:t>/NGFW/</a:t>
            </a:r>
            <a:r>
              <a:rPr lang="zh-CN" altLang="en-US" sz="1600" b="1" dirty="0">
                <a:solidFill>
                  <a:srgbClr val="C00000"/>
                </a:solidFill>
              </a:rPr>
              <a:t>关键资源服务器</a:t>
            </a:r>
            <a:r>
              <a:rPr lang="zh-CN" altLang="en-US" sz="1600" b="1" dirty="0" smtClean="0">
                <a:solidFill>
                  <a:srgbClr val="C00000"/>
                </a:solidFill>
              </a:rPr>
              <a:t>等关键资产在指定时间内为上报日志。</a:t>
            </a:r>
            <a:endParaRPr lang="en-US" altLang="zh-CN" sz="1600" b="1" dirty="0">
              <a:solidFill>
                <a:srgbClr val="C00000"/>
              </a:solidFill>
            </a:endParaRPr>
          </a:p>
        </p:txBody>
      </p:sp>
      <p:sp>
        <p:nvSpPr>
          <p:cNvPr id="34" name="标题 33"/>
          <p:cNvSpPr>
            <a:spLocks noGrp="1"/>
          </p:cNvSpPr>
          <p:nvPr>
            <p:ph type="title"/>
          </p:nvPr>
        </p:nvSpPr>
        <p:spPr>
          <a:xfrm>
            <a:off x="755649" y="179455"/>
            <a:ext cx="8233971" cy="559338"/>
          </a:xfrm>
        </p:spPr>
        <p:txBody>
          <a:bodyPr/>
          <a:lstStyle/>
          <a:p>
            <a:r>
              <a:rPr lang="zh-CN" altLang="en-US" dirty="0" smtClean="0">
                <a:latin typeface="微软雅黑" panose="020B0503020204020204" pitchFamily="34" charset="-122"/>
                <a:ea typeface="微软雅黑" panose="020B0503020204020204" pitchFamily="34" charset="-122"/>
              </a:rPr>
              <a:t>安全运维类威胁分析：</a:t>
            </a:r>
            <a:r>
              <a:rPr lang="zh-CN" altLang="en-US" sz="2400" dirty="0" smtClean="0">
                <a:latin typeface="微软雅黑" panose="020B0503020204020204" pitchFamily="34" charset="-122"/>
                <a:ea typeface="微软雅黑" panose="020B0503020204020204" pitchFamily="34" charset="-122"/>
              </a:rPr>
              <a:t>关键资产长时间未发日志</a:t>
            </a:r>
            <a:endParaRPr lang="zh-CN" altLang="en-US" dirty="0"/>
          </a:p>
        </p:txBody>
      </p:sp>
      <p:graphicFrame>
        <p:nvGraphicFramePr>
          <p:cNvPr id="37" name="Group 3"/>
          <p:cNvGraphicFramePr>
            <a:graphicFrameLocks noGrp="1"/>
          </p:cNvGraphicFramePr>
          <p:nvPr>
            <p:ph idx="4294967295"/>
          </p:nvPr>
        </p:nvGraphicFramePr>
        <p:xfrm>
          <a:off x="1448005" y="2653327"/>
          <a:ext cx="6889707" cy="1570521"/>
        </p:xfrm>
        <a:graphic>
          <a:graphicData uri="http://schemas.openxmlformats.org/drawingml/2006/table">
            <a:tbl>
              <a:tblPr/>
              <a:tblGrid>
                <a:gridCol w="1759107"/>
                <a:gridCol w="1884189"/>
                <a:gridCol w="1857376"/>
                <a:gridCol w="1389035"/>
              </a:tblGrid>
              <a:tr h="314428">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事件阈值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匹配条件</a:t>
                      </a:r>
                      <a:endParaRPr kumimoji="0" lang="en-US" altLang="zh-CN"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事件源</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关联缓冲值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r h="1235289">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bl>
          </a:graphicData>
        </a:graphic>
      </p:graphicFrame>
      <p:sp>
        <p:nvSpPr>
          <p:cNvPr id="38" name="Rectangle 40"/>
          <p:cNvSpPr>
            <a:spLocks noChangeArrowheads="1"/>
          </p:cNvSpPr>
          <p:nvPr/>
        </p:nvSpPr>
        <p:spPr bwMode="auto">
          <a:xfrm>
            <a:off x="6679170" y="3627327"/>
            <a:ext cx="456846" cy="264639"/>
          </a:xfrm>
          <a:prstGeom prst="rect">
            <a:avLst/>
          </a:prstGeom>
          <a:noFill/>
          <a:ln w="9525" algn="ctr">
            <a:noFill/>
            <a:miter lim="800000"/>
          </a:ln>
        </p:spPr>
        <p:txBody>
          <a:bodyPr lIns="79200" tIns="39600" rIns="79200" bIns="39600">
            <a:spAutoFit/>
          </a:bodyPr>
          <a:lstStyle/>
          <a:p>
            <a:pPr defTabSz="801370"/>
            <a:endParaRPr lang="en-US" altLang="zh-CN" sz="1200">
              <a:solidFill>
                <a:srgbClr val="000000"/>
              </a:solidFill>
              <a:latin typeface="微软雅黑" panose="020B0503020204020204" pitchFamily="34" charset="-122"/>
              <a:ea typeface="微软雅黑" panose="020B0503020204020204" pitchFamily="34" charset="-122"/>
            </a:endParaRPr>
          </a:p>
        </p:txBody>
      </p:sp>
      <p:sp>
        <p:nvSpPr>
          <p:cNvPr id="40" name="AutoShape 23"/>
          <p:cNvSpPr>
            <a:spLocks noChangeArrowheads="1"/>
          </p:cNvSpPr>
          <p:nvPr/>
        </p:nvSpPr>
        <p:spPr bwMode="auto">
          <a:xfrm>
            <a:off x="1636410" y="3467855"/>
            <a:ext cx="6660000" cy="275767"/>
          </a:xfrm>
          <a:prstGeom prst="roundRect">
            <a:avLst>
              <a:gd name="adj" fmla="val 16667"/>
            </a:avLst>
          </a:prstGeom>
          <a:solidFill>
            <a:schemeClr val="bg1">
              <a:lumMod val="85000"/>
            </a:schemeClr>
          </a:solidFill>
          <a:ln w="9525" algn="ctr">
            <a:solidFill>
              <a:schemeClr val="bg2"/>
            </a:solidFill>
            <a:round/>
          </a:ln>
        </p:spPr>
        <p:txBody>
          <a:bodyPr lIns="79200" tIns="39600" rIns="79200" bIns="39600" anchor="ctr">
            <a:spAutoFit/>
          </a:bodyPr>
          <a:lstStyle/>
          <a:p>
            <a:endParaRPr lang="zh-CN" altLang="en-US" sz="1050">
              <a:solidFill>
                <a:srgbClr val="000000"/>
              </a:solidFill>
              <a:latin typeface="微软雅黑" panose="020B0503020204020204" pitchFamily="34" charset="-122"/>
              <a:ea typeface="微软雅黑" panose="020B0503020204020204" pitchFamily="34" charset="-122"/>
            </a:endParaRPr>
          </a:p>
        </p:txBody>
      </p:sp>
      <p:sp>
        <p:nvSpPr>
          <p:cNvPr id="41" name="AutoShape 26"/>
          <p:cNvSpPr>
            <a:spLocks noChangeArrowheads="1"/>
          </p:cNvSpPr>
          <p:nvPr/>
        </p:nvSpPr>
        <p:spPr bwMode="auto">
          <a:xfrm>
            <a:off x="3415188" y="3234500"/>
            <a:ext cx="1355273" cy="701415"/>
          </a:xfrm>
          <a:prstGeom prst="roundRect">
            <a:avLst>
              <a:gd name="adj" fmla="val 16667"/>
            </a:avLst>
          </a:prstGeom>
          <a:solidFill>
            <a:schemeClr val="accent1"/>
          </a:solidFill>
          <a:ln w="9525" algn="ctr">
            <a:solidFill>
              <a:schemeClr val="tx1"/>
            </a:solidFill>
            <a:round/>
          </a:ln>
        </p:spPr>
        <p:txBody>
          <a:bodyPr wrap="square" lIns="79200" tIns="39600" rIns="79200" bIns="39600" anchor="ctr">
            <a:spAutoFit/>
          </a:bodyPr>
          <a:lstStyle/>
          <a:p>
            <a:pPr defTabSz="801370"/>
            <a:r>
              <a:rPr lang="zh-CN" altLang="en-US" sz="1200" dirty="0" smtClean="0">
                <a:solidFill>
                  <a:srgbClr val="000000"/>
                </a:solidFill>
                <a:latin typeface="微软雅黑" panose="020B0503020204020204" pitchFamily="34" charset="-122"/>
                <a:ea typeface="微软雅黑" panose="020B0503020204020204" pitchFamily="34" charset="-122"/>
              </a:rPr>
              <a:t>用户登录成功或失败，源</a:t>
            </a:r>
            <a:r>
              <a:rPr lang="en-US" altLang="zh-CN" sz="1200" dirty="0" smtClean="0">
                <a:solidFill>
                  <a:srgbClr val="000000"/>
                </a:solidFill>
                <a:latin typeface="微软雅黑" panose="020B0503020204020204" pitchFamily="34" charset="-122"/>
                <a:ea typeface="微软雅黑" panose="020B0503020204020204" pitchFamily="34" charset="-122"/>
              </a:rPr>
              <a:t>IP</a:t>
            </a:r>
            <a:r>
              <a:rPr lang="zh-CN" altLang="en-US" sz="1200" dirty="0" smtClean="0">
                <a:solidFill>
                  <a:srgbClr val="000000"/>
                </a:solidFill>
                <a:latin typeface="微软雅黑" panose="020B0503020204020204" pitchFamily="34" charset="-122"/>
                <a:ea typeface="微软雅黑" panose="020B0503020204020204" pitchFamily="34" charset="-122"/>
              </a:rPr>
              <a:t>不是堡垒主机的</a:t>
            </a:r>
            <a:r>
              <a:rPr lang="en-US" altLang="zh-CN" sz="1200" dirty="0" smtClean="0">
                <a:solidFill>
                  <a:srgbClr val="000000"/>
                </a:solidFill>
                <a:latin typeface="微软雅黑" panose="020B0503020204020204" pitchFamily="34" charset="-122"/>
                <a:ea typeface="微软雅黑" panose="020B0503020204020204" pitchFamily="34" charset="-122"/>
              </a:rPr>
              <a:t>IP</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42" name="Line 27"/>
          <p:cNvSpPr>
            <a:spLocks noChangeShapeType="1"/>
          </p:cNvSpPr>
          <p:nvPr/>
        </p:nvSpPr>
        <p:spPr bwMode="auto">
          <a:xfrm>
            <a:off x="2664020" y="3592396"/>
            <a:ext cx="515931" cy="1438"/>
          </a:xfrm>
          <a:prstGeom prst="line">
            <a:avLst/>
          </a:prstGeom>
          <a:noFill/>
          <a:ln w="9525">
            <a:solidFill>
              <a:srgbClr val="969696"/>
            </a:solidFill>
            <a:prstDash val="dash"/>
            <a:round/>
            <a:tailEnd type="triangle" w="med" len="med"/>
          </a:ln>
        </p:spPr>
        <p:txBody>
          <a:bodyPr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43" name="AutoShape 28"/>
          <p:cNvSpPr>
            <a:spLocks noChangeArrowheads="1"/>
          </p:cNvSpPr>
          <p:nvPr/>
        </p:nvSpPr>
        <p:spPr bwMode="auto">
          <a:xfrm>
            <a:off x="1923995" y="3398143"/>
            <a:ext cx="745463" cy="446026"/>
          </a:xfrm>
          <a:prstGeom prst="roundRect">
            <a:avLst>
              <a:gd name="adj" fmla="val 16667"/>
            </a:avLst>
          </a:prstGeom>
          <a:solidFill>
            <a:srgbClr val="FFCCCC"/>
          </a:solidFill>
          <a:ln w="9525" algn="ctr">
            <a:solidFill>
              <a:schemeClr val="tx1"/>
            </a:solidFill>
            <a:round/>
          </a:ln>
        </p:spPr>
        <p:txBody>
          <a:bodyPr wrap="square" lIns="79200" tIns="39600" rIns="79200" bIns="39600" anchor="ctr">
            <a:spAutoFit/>
          </a:bodyPr>
          <a:lstStyle/>
          <a:p>
            <a:pPr algn="ctr" defTabSz="801370"/>
            <a:r>
              <a:rPr lang="en-US" altLang="zh-CN" sz="1050" dirty="0" smtClean="0">
                <a:solidFill>
                  <a:srgbClr val="000000"/>
                </a:solidFill>
                <a:latin typeface="微软雅黑" panose="020B0503020204020204" pitchFamily="34" charset="-122"/>
                <a:ea typeface="微软雅黑" panose="020B0503020204020204" pitchFamily="34" charset="-122"/>
              </a:rPr>
              <a:t>5</a:t>
            </a:r>
            <a:r>
              <a:rPr lang="zh-CN" altLang="en-US" sz="1050" dirty="0" smtClean="0">
                <a:solidFill>
                  <a:srgbClr val="000000"/>
                </a:solidFill>
                <a:latin typeface="微软雅黑" panose="020B0503020204020204" pitchFamily="34" charset="-122"/>
                <a:ea typeface="微软雅黑" panose="020B0503020204020204" pitchFamily="34" charset="-122"/>
              </a:rPr>
              <a:t>分钟内</a:t>
            </a:r>
            <a:endParaRPr lang="en-US" altLang="zh-CN" sz="1050" dirty="0" smtClean="0">
              <a:solidFill>
                <a:srgbClr val="000000"/>
              </a:solidFill>
              <a:latin typeface="微软雅黑" panose="020B0503020204020204" pitchFamily="34" charset="-122"/>
              <a:ea typeface="微软雅黑" panose="020B0503020204020204" pitchFamily="34" charset="-122"/>
            </a:endParaRPr>
          </a:p>
          <a:p>
            <a:pPr algn="ctr" defTabSz="801370"/>
            <a:r>
              <a:rPr lang="en-US" altLang="zh-CN" sz="1050" dirty="0" smtClean="0">
                <a:solidFill>
                  <a:srgbClr val="000000"/>
                </a:solidFill>
                <a:latin typeface="微软雅黑" panose="020B0503020204020204" pitchFamily="34" charset="-122"/>
                <a:ea typeface="微软雅黑" panose="020B0503020204020204" pitchFamily="34" charset="-122"/>
              </a:rPr>
              <a:t>2</a:t>
            </a:r>
            <a:r>
              <a:rPr lang="zh-CN" altLang="en-US" sz="1050" dirty="0" smtClean="0">
                <a:solidFill>
                  <a:srgbClr val="000000"/>
                </a:solidFill>
                <a:latin typeface="微软雅黑" panose="020B0503020204020204" pitchFamily="34" charset="-122"/>
                <a:ea typeface="微软雅黑" panose="020B0503020204020204" pitchFamily="34" charset="-122"/>
              </a:rPr>
              <a:t>次</a:t>
            </a:r>
            <a:endParaRPr lang="en-US" altLang="zh-CN" sz="1050" dirty="0">
              <a:solidFill>
                <a:srgbClr val="000000"/>
              </a:solidFill>
              <a:latin typeface="微软雅黑" panose="020B0503020204020204" pitchFamily="34" charset="-122"/>
              <a:ea typeface="微软雅黑" panose="020B0503020204020204" pitchFamily="34" charset="-122"/>
            </a:endParaRPr>
          </a:p>
        </p:txBody>
      </p:sp>
      <p:sp>
        <p:nvSpPr>
          <p:cNvPr id="44" name="AutoShape 44"/>
          <p:cNvSpPr>
            <a:spLocks noChangeArrowheads="1"/>
          </p:cNvSpPr>
          <p:nvPr/>
        </p:nvSpPr>
        <p:spPr bwMode="auto">
          <a:xfrm>
            <a:off x="7129481" y="3735711"/>
            <a:ext cx="1150250" cy="292793"/>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algn="ctr" defTabSz="801370"/>
            <a:r>
              <a:rPr lang="zh-CN" altLang="en-US" sz="1200" dirty="0" smtClean="0">
                <a:solidFill>
                  <a:srgbClr val="000000"/>
                </a:solidFill>
                <a:latin typeface="微软雅黑" panose="020B0503020204020204" pitchFamily="34" charset="-122"/>
                <a:ea typeface="微软雅黑" panose="020B0503020204020204" pitchFamily="34" charset="-122"/>
              </a:rPr>
              <a:t>持续</a:t>
            </a:r>
            <a:r>
              <a:rPr lang="en-US" altLang="zh-CN" sz="1200" dirty="0" smtClean="0">
                <a:solidFill>
                  <a:srgbClr val="000000"/>
                </a:solidFill>
                <a:latin typeface="微软雅黑" panose="020B0503020204020204" pitchFamily="34" charset="-122"/>
                <a:ea typeface="微软雅黑" panose="020B0503020204020204" pitchFamily="34" charset="-122"/>
              </a:rPr>
              <a:t>Time</a:t>
            </a:r>
            <a:endParaRPr lang="en-US" altLang="zh-CN" sz="1200" dirty="0" smtClean="0">
              <a:solidFill>
                <a:srgbClr val="000000"/>
              </a:solidFill>
              <a:latin typeface="微软雅黑" panose="020B0503020204020204" pitchFamily="34" charset="-122"/>
              <a:ea typeface="微软雅黑" panose="020B0503020204020204" pitchFamily="34" charset="-122"/>
            </a:endParaRPr>
          </a:p>
        </p:txBody>
      </p:sp>
      <p:sp>
        <p:nvSpPr>
          <p:cNvPr id="45" name="Rectangle 52"/>
          <p:cNvSpPr>
            <a:spLocks noChangeArrowheads="1"/>
          </p:cNvSpPr>
          <p:nvPr/>
        </p:nvSpPr>
        <p:spPr bwMode="auto">
          <a:xfrm>
            <a:off x="4713570" y="3396827"/>
            <a:ext cx="780983" cy="249251"/>
          </a:xfrm>
          <a:prstGeom prst="rect">
            <a:avLst/>
          </a:prstGeom>
          <a:noFill/>
          <a:ln w="9525" algn="ctr">
            <a:noFill/>
            <a:miter lim="800000"/>
          </a:ln>
        </p:spPr>
        <p:txBody>
          <a:bodyPr lIns="79200" tIns="39600" rIns="79200" bIns="39600">
            <a:spAutoFit/>
          </a:bodyPr>
          <a:lstStyle/>
          <a:p>
            <a:pPr defTabSz="801370"/>
            <a:r>
              <a:rPr lang="en-US" altLang="zh-CN" sz="1050" dirty="0">
                <a:solidFill>
                  <a:srgbClr val="B2B2B2"/>
                </a:solidFill>
                <a:latin typeface="微软雅黑" panose="020B0503020204020204" pitchFamily="34" charset="-122"/>
                <a:ea typeface="微软雅黑" panose="020B0503020204020204" pitchFamily="34" charset="-122"/>
              </a:rPr>
              <a:t>from any</a:t>
            </a:r>
            <a:endParaRPr lang="en-US" altLang="zh-CN" sz="1050" dirty="0">
              <a:solidFill>
                <a:srgbClr val="B2B2B2"/>
              </a:solidFill>
              <a:latin typeface="微软雅黑" panose="020B0503020204020204" pitchFamily="34" charset="-122"/>
              <a:ea typeface="微软雅黑" panose="020B0503020204020204" pitchFamily="34" charset="-122"/>
            </a:endParaRPr>
          </a:p>
        </p:txBody>
      </p:sp>
      <p:sp>
        <p:nvSpPr>
          <p:cNvPr id="46" name="Line 53"/>
          <p:cNvSpPr>
            <a:spLocks noChangeShapeType="1"/>
          </p:cNvSpPr>
          <p:nvPr/>
        </p:nvSpPr>
        <p:spPr bwMode="auto">
          <a:xfrm flipV="1">
            <a:off x="4807974" y="3625857"/>
            <a:ext cx="680031" cy="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47" name="AutoShape 25"/>
          <p:cNvSpPr>
            <a:spLocks noChangeArrowheads="1"/>
          </p:cNvSpPr>
          <p:nvPr/>
        </p:nvSpPr>
        <p:spPr bwMode="auto">
          <a:xfrm>
            <a:off x="5478453" y="3067097"/>
            <a:ext cx="1221793" cy="292793"/>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200" dirty="0">
                <a:solidFill>
                  <a:srgbClr val="000000"/>
                </a:solidFill>
                <a:latin typeface="微软雅黑" panose="020B0503020204020204" pitchFamily="34" charset="-122"/>
                <a:ea typeface="微软雅黑" panose="020B0503020204020204" pitchFamily="34" charset="-122"/>
              </a:rPr>
              <a:t>All </a:t>
            </a:r>
            <a:r>
              <a:rPr lang="en-US" altLang="zh-CN" sz="1200" dirty="0" smtClean="0">
                <a:solidFill>
                  <a:srgbClr val="000000"/>
                </a:solidFill>
                <a:latin typeface="微软雅黑" panose="020B0503020204020204" pitchFamily="34" charset="-122"/>
                <a:ea typeface="微软雅黑" panose="020B0503020204020204" pitchFamily="34" charset="-122"/>
              </a:rPr>
              <a:t>NGFW</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48" name="Line 58"/>
          <p:cNvSpPr>
            <a:spLocks noChangeShapeType="1"/>
          </p:cNvSpPr>
          <p:nvPr/>
        </p:nvSpPr>
        <p:spPr bwMode="auto">
          <a:xfrm>
            <a:off x="6569665" y="3616862"/>
            <a:ext cx="486136" cy="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600">
              <a:solidFill>
                <a:srgbClr val="000000"/>
              </a:solidFill>
              <a:latin typeface="微软雅黑" panose="020B0503020204020204" pitchFamily="34" charset="-122"/>
              <a:ea typeface="微软雅黑" panose="020B0503020204020204" pitchFamily="34" charset="-122"/>
            </a:endParaRPr>
          </a:p>
        </p:txBody>
      </p:sp>
      <p:sp>
        <p:nvSpPr>
          <p:cNvPr id="63" name="右箭头 50"/>
          <p:cNvSpPr>
            <a:spLocks noChangeArrowheads="1"/>
          </p:cNvSpPr>
          <p:nvPr/>
        </p:nvSpPr>
        <p:spPr bwMode="auto">
          <a:xfrm>
            <a:off x="4789719" y="1612132"/>
            <a:ext cx="661439" cy="569400"/>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r>
              <a:rPr lang="zh-CN" altLang="en-US" sz="1200" b="1" dirty="0" smtClean="0">
                <a:solidFill>
                  <a:srgbClr val="000000"/>
                </a:solidFill>
                <a:latin typeface="微软雅黑" panose="020B0503020204020204" pitchFamily="34" charset="-122"/>
                <a:ea typeface="微软雅黑" panose="020B0503020204020204" pitchFamily="34" charset="-122"/>
              </a:rPr>
              <a:t>响应动作</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sp>
        <p:nvSpPr>
          <p:cNvPr id="66" name="AutoShape 25"/>
          <p:cNvSpPr>
            <a:spLocks noChangeArrowheads="1"/>
          </p:cNvSpPr>
          <p:nvPr/>
        </p:nvSpPr>
        <p:spPr bwMode="auto">
          <a:xfrm>
            <a:off x="5478453" y="3442935"/>
            <a:ext cx="1221793" cy="292793"/>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200" dirty="0">
                <a:solidFill>
                  <a:srgbClr val="000000"/>
                </a:solidFill>
                <a:latin typeface="微软雅黑" panose="020B0503020204020204" pitchFamily="34" charset="-122"/>
                <a:ea typeface="微软雅黑" panose="020B0503020204020204" pitchFamily="34" charset="-122"/>
              </a:rPr>
              <a:t>All </a:t>
            </a:r>
            <a:r>
              <a:rPr lang="zh-CN" altLang="en-US" sz="1200" dirty="0" smtClean="0">
                <a:solidFill>
                  <a:srgbClr val="000000"/>
                </a:solidFill>
                <a:latin typeface="微软雅黑" panose="020B0503020204020204" pitchFamily="34" charset="-122"/>
                <a:ea typeface="微软雅黑" panose="020B0503020204020204" pitchFamily="34" charset="-122"/>
              </a:rPr>
              <a:t>交换机</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67" name="AutoShape 25"/>
          <p:cNvSpPr>
            <a:spLocks noChangeArrowheads="1"/>
          </p:cNvSpPr>
          <p:nvPr/>
        </p:nvSpPr>
        <p:spPr bwMode="auto">
          <a:xfrm>
            <a:off x="5478453" y="3849335"/>
            <a:ext cx="1221793" cy="292793"/>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200" dirty="0">
                <a:solidFill>
                  <a:srgbClr val="000000"/>
                </a:solidFill>
                <a:latin typeface="微软雅黑" panose="020B0503020204020204" pitchFamily="34" charset="-122"/>
                <a:ea typeface="微软雅黑" panose="020B0503020204020204" pitchFamily="34" charset="-122"/>
              </a:rPr>
              <a:t>All </a:t>
            </a:r>
            <a:r>
              <a:rPr lang="zh-CN" altLang="en-US" sz="1200" dirty="0" smtClean="0">
                <a:solidFill>
                  <a:srgbClr val="000000"/>
                </a:solidFill>
                <a:latin typeface="微软雅黑" panose="020B0503020204020204" pitchFamily="34" charset="-122"/>
                <a:ea typeface="微软雅黑" panose="020B0503020204020204" pitchFamily="34" charset="-122"/>
              </a:rPr>
              <a:t>业务系统</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69" name="Line 53"/>
          <p:cNvSpPr>
            <a:spLocks noChangeShapeType="1"/>
          </p:cNvSpPr>
          <p:nvPr/>
        </p:nvSpPr>
        <p:spPr bwMode="auto">
          <a:xfrm>
            <a:off x="4763728" y="3834581"/>
            <a:ext cx="676951" cy="165918"/>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70" name="Line 53"/>
          <p:cNvSpPr>
            <a:spLocks noChangeShapeType="1"/>
          </p:cNvSpPr>
          <p:nvPr/>
        </p:nvSpPr>
        <p:spPr bwMode="auto">
          <a:xfrm flipV="1">
            <a:off x="4778476" y="3181357"/>
            <a:ext cx="696829" cy="166527"/>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grpSp>
        <p:nvGrpSpPr>
          <p:cNvPr id="2" name="组合 101"/>
          <p:cNvGrpSpPr/>
          <p:nvPr/>
        </p:nvGrpSpPr>
        <p:grpSpPr bwMode="auto">
          <a:xfrm>
            <a:off x="5582640" y="1608843"/>
            <a:ext cx="2097367" cy="606028"/>
            <a:chOff x="2474292" y="2016858"/>
            <a:chExt cx="1290724" cy="806702"/>
          </a:xfrm>
        </p:grpSpPr>
        <p:sp>
          <p:nvSpPr>
            <p:cNvPr id="72" name="圆角矩形 71"/>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73" name="圆角矩形 6"/>
            <p:cNvSpPr/>
            <p:nvPr/>
          </p:nvSpPr>
          <p:spPr>
            <a:xfrm>
              <a:off x="2497871" y="2040631"/>
              <a:ext cx="1243566" cy="759157"/>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a:solidFill>
                    <a:srgbClr val="000000">
                      <a:hueOff val="0"/>
                      <a:satOff val="0"/>
                      <a:lumOff val="0"/>
                      <a:alphaOff val="0"/>
                    </a:srgbClr>
                  </a:solidFill>
                </a:rPr>
                <a:t>告警</a:t>
              </a:r>
              <a:r>
                <a:rPr lang="zh-CN" altLang="en-US" sz="1200" dirty="0" smtClean="0">
                  <a:solidFill>
                    <a:srgbClr val="000000">
                      <a:hueOff val="0"/>
                      <a:satOff val="0"/>
                      <a:lumOff val="0"/>
                      <a:alphaOff val="0"/>
                    </a:srgbClr>
                  </a:solidFill>
                </a:rPr>
                <a:t>：关键资产（</a:t>
              </a:r>
              <a:r>
                <a:rPr lang="en-US" altLang="zh-CN" sz="1200" dirty="0" smtClean="0">
                  <a:solidFill>
                    <a:srgbClr val="000000">
                      <a:hueOff val="0"/>
                      <a:satOff val="0"/>
                      <a:lumOff val="0"/>
                      <a:alphaOff val="0"/>
                    </a:srgbClr>
                  </a:solidFill>
                </a:rPr>
                <a:t>XXIP</a:t>
              </a:r>
              <a:r>
                <a:rPr lang="zh-CN" altLang="en-US" sz="1200" dirty="0" smtClean="0">
                  <a:solidFill>
                    <a:srgbClr val="000000">
                      <a:hueOff val="0"/>
                      <a:satOff val="0"/>
                      <a:lumOff val="0"/>
                      <a:alphaOff val="0"/>
                    </a:srgbClr>
                  </a:solidFill>
                </a:rPr>
                <a:t>地址）（</a:t>
              </a:r>
              <a:r>
                <a:rPr lang="en-US" altLang="zh-CN" sz="1200" dirty="0" smtClean="0">
                  <a:solidFill>
                    <a:srgbClr val="000000">
                      <a:hueOff val="0"/>
                      <a:satOff val="0"/>
                      <a:lumOff val="0"/>
                      <a:alphaOff val="0"/>
                    </a:srgbClr>
                  </a:solidFill>
                </a:rPr>
                <a:t>XX</a:t>
              </a:r>
              <a:r>
                <a:rPr lang="zh-CN" altLang="en-US" sz="1200" dirty="0" smtClean="0">
                  <a:solidFill>
                    <a:srgbClr val="000000">
                      <a:hueOff val="0"/>
                      <a:satOff val="0"/>
                      <a:lumOff val="0"/>
                      <a:alphaOff val="0"/>
                    </a:srgbClr>
                  </a:solidFill>
                </a:rPr>
                <a:t>时间内）未上报日志。</a:t>
              </a:r>
              <a:endParaRPr lang="zh-CN" altLang="en-US" sz="1200" dirty="0">
                <a:solidFill>
                  <a:srgbClr val="000000">
                    <a:hueOff val="0"/>
                    <a:satOff val="0"/>
                    <a:lumOff val="0"/>
                    <a:alphaOff val="0"/>
                  </a:srgbClr>
                </a:solidFill>
              </a:endParaRPr>
            </a:p>
          </p:txBody>
        </p:sp>
      </p:grpSp>
      <p:grpSp>
        <p:nvGrpSpPr>
          <p:cNvPr id="3" name="组合 86"/>
          <p:cNvGrpSpPr/>
          <p:nvPr/>
        </p:nvGrpSpPr>
        <p:grpSpPr bwMode="auto">
          <a:xfrm>
            <a:off x="1515737" y="1554962"/>
            <a:ext cx="1721534" cy="702470"/>
            <a:chOff x="2474292" y="2016858"/>
            <a:chExt cx="1290724" cy="806702"/>
          </a:xfrm>
        </p:grpSpPr>
        <p:sp>
          <p:nvSpPr>
            <p:cNvPr id="27" name="圆角矩形 26"/>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28" name="圆角矩形 6"/>
            <p:cNvSpPr/>
            <p:nvPr/>
          </p:nvSpPr>
          <p:spPr>
            <a:xfrm>
              <a:off x="2498106" y="2040678"/>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smtClean="0">
                  <a:solidFill>
                    <a:srgbClr val="000000">
                      <a:hueOff val="0"/>
                      <a:satOff val="0"/>
                      <a:lumOff val="0"/>
                      <a:alphaOff val="0"/>
                    </a:srgbClr>
                  </a:solidFill>
                </a:rPr>
                <a:t>关键资产日志长时间未上报</a:t>
              </a:r>
              <a:endParaRPr lang="zh-CN" altLang="en-US" sz="1200" dirty="0">
                <a:solidFill>
                  <a:srgbClr val="000000">
                    <a:hueOff val="0"/>
                    <a:satOff val="0"/>
                    <a:lumOff val="0"/>
                    <a:alphaOff val="0"/>
                  </a:srgbClr>
                </a:solidFill>
              </a:endParaRPr>
            </a:p>
          </p:txBody>
        </p:sp>
      </p:grpSp>
      <p:sp>
        <p:nvSpPr>
          <p:cNvPr id="30" name="TextBox 99"/>
          <p:cNvSpPr txBox="1">
            <a:spLocks noChangeArrowheads="1"/>
          </p:cNvSpPr>
          <p:nvPr/>
        </p:nvSpPr>
        <p:spPr bwMode="auto">
          <a:xfrm>
            <a:off x="3336464" y="1599019"/>
            <a:ext cx="1605101" cy="523220"/>
          </a:xfrm>
          <a:prstGeom prst="rect">
            <a:avLst/>
          </a:prstGeom>
          <a:noFill/>
          <a:ln w="9525">
            <a:noFill/>
            <a:miter lim="800000"/>
          </a:ln>
        </p:spPr>
        <p:txBody>
          <a:bodyPr wrap="square">
            <a:spAutoFit/>
          </a:bodyPr>
          <a:lstStyle/>
          <a:p>
            <a:r>
              <a:rPr lang="en-US" altLang="zh-CN" sz="1400" dirty="0">
                <a:solidFill>
                  <a:srgbClr val="000000"/>
                </a:solidFill>
              </a:rPr>
              <a:t>From </a:t>
            </a:r>
            <a:r>
              <a:rPr lang="en-US" altLang="zh-CN" sz="1400" dirty="0" smtClean="0">
                <a:solidFill>
                  <a:srgbClr val="000000"/>
                </a:solidFill>
              </a:rPr>
              <a:t>NGFW/</a:t>
            </a:r>
            <a:endParaRPr lang="en-US" altLang="zh-CN" sz="1400" dirty="0" smtClean="0">
              <a:solidFill>
                <a:srgbClr val="000000"/>
              </a:solidFill>
            </a:endParaRPr>
          </a:p>
          <a:p>
            <a:r>
              <a:rPr lang="zh-CN" altLang="en-US" sz="1400" dirty="0" smtClean="0">
                <a:solidFill>
                  <a:srgbClr val="000000"/>
                </a:solidFill>
              </a:rPr>
              <a:t>交换机</a:t>
            </a:r>
            <a:r>
              <a:rPr lang="en-US" altLang="zh-CN" sz="1400" dirty="0" smtClean="0">
                <a:solidFill>
                  <a:srgbClr val="000000"/>
                </a:solidFill>
              </a:rPr>
              <a:t>/</a:t>
            </a:r>
            <a:r>
              <a:rPr lang="zh-CN" altLang="en-US" sz="1400" dirty="0" smtClean="0">
                <a:solidFill>
                  <a:srgbClr val="000000"/>
                </a:solidFill>
              </a:rPr>
              <a:t>业务系统</a:t>
            </a:r>
            <a:endParaRPr lang="zh-CN" altLang="en-US" sz="1400" dirty="0">
              <a:solidFill>
                <a:srgbClr val="000000"/>
              </a:solidFill>
            </a:endParaRPr>
          </a:p>
        </p:txBody>
      </p:sp>
      <p:sp>
        <p:nvSpPr>
          <p:cNvPr id="57" name="左弧形箭头 56"/>
          <p:cNvSpPr/>
          <p:nvPr/>
        </p:nvSpPr>
        <p:spPr bwMode="auto">
          <a:xfrm>
            <a:off x="660400" y="2279151"/>
            <a:ext cx="622490" cy="2115403"/>
          </a:xfrm>
          <a:prstGeom prst="curvedRightArrow">
            <a:avLst/>
          </a:prstGeom>
          <a:solidFill>
            <a:schemeClr val="tx2">
              <a:lumMod val="40000"/>
              <a:lumOff val="6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58" name="TextBox 96"/>
          <p:cNvSpPr txBox="1">
            <a:spLocks noChangeArrowheads="1"/>
          </p:cNvSpPr>
          <p:nvPr/>
        </p:nvSpPr>
        <p:spPr bwMode="auto">
          <a:xfrm>
            <a:off x="660400" y="3120277"/>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翻译为关联规则</a:t>
            </a:r>
            <a:endParaRPr lang="zh-CN" altLang="en-US" sz="1200" b="1" dirty="0">
              <a:solidFill>
                <a:srgbClr val="FF0000"/>
              </a:solidFill>
            </a:endParaRPr>
          </a:p>
        </p:txBody>
      </p:sp>
      <p:cxnSp>
        <p:nvCxnSpPr>
          <p:cNvPr id="33" name="直接连接符 32"/>
          <p:cNvCxnSpPr/>
          <p:nvPr/>
        </p:nvCxnSpPr>
        <p:spPr bwMode="auto">
          <a:xfrm>
            <a:off x="0" y="2566219"/>
            <a:ext cx="9144000" cy="0"/>
          </a:xfrm>
          <a:prstGeom prst="line">
            <a:avLst/>
          </a:prstGeom>
          <a:noFill/>
          <a:ln w="15875">
            <a:solidFill>
              <a:schemeClr val="bg1">
                <a:lumMod val="65000"/>
              </a:schemeClr>
            </a:solidFill>
            <a:prstDash val="lg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 name="AutoShape 44"/>
          <p:cNvSpPr>
            <a:spLocks noChangeArrowheads="1"/>
          </p:cNvSpPr>
          <p:nvPr/>
        </p:nvSpPr>
        <p:spPr bwMode="auto">
          <a:xfrm>
            <a:off x="7121861" y="3240408"/>
            <a:ext cx="1150250" cy="292793"/>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algn="ctr" defTabSz="801370"/>
            <a:r>
              <a:rPr lang="zh-CN" altLang="en-US" sz="1200" dirty="0" smtClean="0"/>
              <a:t>关键资产</a:t>
            </a:r>
            <a:r>
              <a:rPr lang="en-US" altLang="zh-CN" sz="1200" dirty="0" smtClean="0"/>
              <a:t>IP</a:t>
            </a:r>
            <a:endParaRPr lang="en-US" altLang="zh-CN" sz="1200" dirty="0">
              <a:solidFill>
                <a:srgbClr val="FF0000"/>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TextBox 104"/>
          <p:cNvSpPr txBox="1"/>
          <p:nvPr/>
        </p:nvSpPr>
        <p:spPr>
          <a:xfrm>
            <a:off x="571500" y="742950"/>
            <a:ext cx="7848600" cy="338554"/>
          </a:xfrm>
          <a:prstGeom prst="rect">
            <a:avLst/>
          </a:prstGeom>
          <a:solidFill>
            <a:schemeClr val="accent1">
              <a:lumMod val="20000"/>
              <a:lumOff val="80000"/>
            </a:schemeClr>
          </a:solidFill>
        </p:spPr>
        <p:txBody>
          <a:bodyPr>
            <a:spAutoFit/>
          </a:bodyPr>
          <a:lstStyle/>
          <a:p>
            <a:pPr marL="1076325" indent="-1076325">
              <a:defRPr/>
            </a:pPr>
            <a:r>
              <a:rPr lang="zh-CN" altLang="en-US" sz="1600" b="1" dirty="0">
                <a:solidFill>
                  <a:srgbClr val="C00000"/>
                </a:solidFill>
              </a:rPr>
              <a:t>场</a:t>
            </a:r>
            <a:r>
              <a:rPr lang="zh-CN" altLang="en-US" sz="1600" b="1" dirty="0" smtClean="0">
                <a:solidFill>
                  <a:srgbClr val="C00000"/>
                </a:solidFill>
              </a:rPr>
              <a:t>景描述：在一段时间内收到某 </a:t>
            </a:r>
            <a:r>
              <a:rPr lang="en-US" altLang="zh-CN" sz="1600" b="1" dirty="0" smtClean="0">
                <a:solidFill>
                  <a:srgbClr val="C00000"/>
                </a:solidFill>
              </a:rPr>
              <a:t>IP</a:t>
            </a:r>
            <a:r>
              <a:rPr lang="zh-CN" altLang="en-US" sz="1600" b="1" dirty="0" smtClean="0">
                <a:solidFill>
                  <a:srgbClr val="C00000"/>
                </a:solidFill>
              </a:rPr>
              <a:t>登录不同 设备失败的日志，次数超过阈值。</a:t>
            </a:r>
            <a:endParaRPr lang="en-US" altLang="zh-CN" sz="1600" b="1" dirty="0">
              <a:solidFill>
                <a:srgbClr val="C00000"/>
              </a:solidFill>
            </a:endParaRPr>
          </a:p>
        </p:txBody>
      </p:sp>
      <p:sp>
        <p:nvSpPr>
          <p:cNvPr id="34" name="标题 33"/>
          <p:cNvSpPr>
            <a:spLocks noGrp="1"/>
          </p:cNvSpPr>
          <p:nvPr>
            <p:ph type="title"/>
          </p:nvPr>
        </p:nvSpPr>
        <p:spPr>
          <a:xfrm>
            <a:off x="755649" y="187476"/>
            <a:ext cx="8233971" cy="559338"/>
          </a:xfrm>
        </p:spPr>
        <p:txBody>
          <a:bodyPr/>
          <a:lstStyle/>
          <a:p>
            <a:r>
              <a:rPr lang="zh-CN" altLang="en-US" dirty="0" smtClean="0">
                <a:latin typeface="微软雅黑" panose="020B0503020204020204" pitchFamily="34" charset="-122"/>
                <a:ea typeface="微软雅黑" panose="020B0503020204020204" pitchFamily="34" charset="-122"/>
              </a:rPr>
              <a:t>安全运维类威胁分析：</a:t>
            </a:r>
            <a:r>
              <a:rPr lang="zh-CN" altLang="en-US" sz="2400" dirty="0" smtClean="0">
                <a:latin typeface="微软雅黑" panose="020B0503020204020204" pitchFamily="34" charset="-122"/>
                <a:ea typeface="微软雅黑" panose="020B0503020204020204" pitchFamily="34" charset="-122"/>
              </a:rPr>
              <a:t>登录密码猜解</a:t>
            </a:r>
            <a:endParaRPr lang="zh-CN" altLang="en-US" dirty="0"/>
          </a:p>
        </p:txBody>
      </p:sp>
      <p:graphicFrame>
        <p:nvGraphicFramePr>
          <p:cNvPr id="37" name="Group 3"/>
          <p:cNvGraphicFramePr>
            <a:graphicFrameLocks noGrp="1"/>
          </p:cNvGraphicFramePr>
          <p:nvPr>
            <p:ph idx="4294967295"/>
          </p:nvPr>
        </p:nvGraphicFramePr>
        <p:xfrm>
          <a:off x="1457881" y="2633663"/>
          <a:ext cx="6889707" cy="1570521"/>
        </p:xfrm>
        <a:graphic>
          <a:graphicData uri="http://schemas.openxmlformats.org/drawingml/2006/table">
            <a:tbl>
              <a:tblPr/>
              <a:tblGrid>
                <a:gridCol w="1759107"/>
                <a:gridCol w="1884189"/>
                <a:gridCol w="1857376"/>
                <a:gridCol w="1389035"/>
              </a:tblGrid>
              <a:tr h="314428">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事件阈值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匹配条件</a:t>
                      </a:r>
                      <a:endParaRPr kumimoji="0" lang="en-US" altLang="zh-CN"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事件源</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关联缓冲值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r h="1235289">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bl>
          </a:graphicData>
        </a:graphic>
      </p:graphicFrame>
      <p:sp>
        <p:nvSpPr>
          <p:cNvPr id="38" name="Rectangle 40"/>
          <p:cNvSpPr>
            <a:spLocks noChangeArrowheads="1"/>
          </p:cNvSpPr>
          <p:nvPr/>
        </p:nvSpPr>
        <p:spPr bwMode="auto">
          <a:xfrm>
            <a:off x="6679170" y="3627327"/>
            <a:ext cx="456846" cy="264639"/>
          </a:xfrm>
          <a:prstGeom prst="rect">
            <a:avLst/>
          </a:prstGeom>
          <a:noFill/>
          <a:ln w="9525" algn="ctr">
            <a:noFill/>
            <a:miter lim="800000"/>
          </a:ln>
        </p:spPr>
        <p:txBody>
          <a:bodyPr lIns="79200" tIns="39600" rIns="79200" bIns="39600">
            <a:spAutoFit/>
          </a:bodyPr>
          <a:lstStyle/>
          <a:p>
            <a:pPr defTabSz="801370"/>
            <a:endParaRPr lang="en-US" altLang="zh-CN" sz="1200">
              <a:solidFill>
                <a:srgbClr val="000000"/>
              </a:solidFill>
              <a:latin typeface="微软雅黑" panose="020B0503020204020204" pitchFamily="34" charset="-122"/>
              <a:ea typeface="微软雅黑" panose="020B0503020204020204" pitchFamily="34" charset="-122"/>
            </a:endParaRPr>
          </a:p>
        </p:txBody>
      </p:sp>
      <p:sp>
        <p:nvSpPr>
          <p:cNvPr id="40" name="AutoShape 23"/>
          <p:cNvSpPr>
            <a:spLocks noChangeArrowheads="1"/>
          </p:cNvSpPr>
          <p:nvPr/>
        </p:nvSpPr>
        <p:spPr bwMode="auto">
          <a:xfrm>
            <a:off x="1636410" y="3448807"/>
            <a:ext cx="6660000" cy="275767"/>
          </a:xfrm>
          <a:prstGeom prst="roundRect">
            <a:avLst>
              <a:gd name="adj" fmla="val 16667"/>
            </a:avLst>
          </a:prstGeom>
          <a:solidFill>
            <a:schemeClr val="bg1">
              <a:lumMod val="85000"/>
            </a:schemeClr>
          </a:solidFill>
          <a:ln w="9525" algn="ctr">
            <a:solidFill>
              <a:schemeClr val="bg2"/>
            </a:solidFill>
            <a:round/>
          </a:ln>
        </p:spPr>
        <p:txBody>
          <a:bodyPr lIns="79200" tIns="39600" rIns="79200" bIns="39600" anchor="ctr">
            <a:spAutoFit/>
          </a:bodyPr>
          <a:lstStyle/>
          <a:p>
            <a:endParaRPr lang="zh-CN" altLang="en-US" sz="1050">
              <a:solidFill>
                <a:srgbClr val="000000"/>
              </a:solidFill>
              <a:latin typeface="微软雅黑" panose="020B0503020204020204" pitchFamily="34" charset="-122"/>
              <a:ea typeface="微软雅黑" panose="020B0503020204020204" pitchFamily="34" charset="-122"/>
            </a:endParaRPr>
          </a:p>
        </p:txBody>
      </p:sp>
      <p:sp>
        <p:nvSpPr>
          <p:cNvPr id="41" name="AutoShape 26"/>
          <p:cNvSpPr>
            <a:spLocks noChangeArrowheads="1"/>
          </p:cNvSpPr>
          <p:nvPr/>
        </p:nvSpPr>
        <p:spPr bwMode="auto">
          <a:xfrm>
            <a:off x="3415188" y="3438811"/>
            <a:ext cx="1355273" cy="292793"/>
          </a:xfrm>
          <a:prstGeom prst="roundRect">
            <a:avLst>
              <a:gd name="adj" fmla="val 16667"/>
            </a:avLst>
          </a:prstGeom>
          <a:solidFill>
            <a:schemeClr val="accent1"/>
          </a:solidFill>
          <a:ln w="9525" algn="ctr">
            <a:solidFill>
              <a:schemeClr val="tx1"/>
            </a:solidFill>
            <a:round/>
          </a:ln>
        </p:spPr>
        <p:txBody>
          <a:bodyPr wrap="square" lIns="79200" tIns="39600" rIns="79200" bIns="39600" anchor="ctr">
            <a:spAutoFit/>
          </a:bodyPr>
          <a:lstStyle/>
          <a:p>
            <a:pPr defTabSz="801370"/>
            <a:r>
              <a:rPr lang="zh-CN" altLang="en-US" sz="1200" dirty="0" smtClean="0">
                <a:solidFill>
                  <a:srgbClr val="000000"/>
                </a:solidFill>
                <a:latin typeface="微软雅黑" panose="020B0503020204020204" pitchFamily="34" charset="-122"/>
                <a:ea typeface="微软雅黑" panose="020B0503020204020204" pitchFamily="34" charset="-122"/>
              </a:rPr>
              <a:t>用户登录失败</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42" name="Line 27"/>
          <p:cNvSpPr>
            <a:spLocks noChangeShapeType="1"/>
          </p:cNvSpPr>
          <p:nvPr/>
        </p:nvSpPr>
        <p:spPr bwMode="auto">
          <a:xfrm>
            <a:off x="2664020" y="3592396"/>
            <a:ext cx="515931" cy="1438"/>
          </a:xfrm>
          <a:prstGeom prst="line">
            <a:avLst/>
          </a:prstGeom>
          <a:noFill/>
          <a:ln w="9525">
            <a:solidFill>
              <a:srgbClr val="969696"/>
            </a:solidFill>
            <a:prstDash val="dash"/>
            <a:round/>
            <a:tailEnd type="triangle" w="med" len="med"/>
          </a:ln>
        </p:spPr>
        <p:txBody>
          <a:bodyPr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43" name="AutoShape 28"/>
          <p:cNvSpPr>
            <a:spLocks noChangeArrowheads="1"/>
          </p:cNvSpPr>
          <p:nvPr/>
        </p:nvSpPr>
        <p:spPr bwMode="auto">
          <a:xfrm>
            <a:off x="1799303" y="3398143"/>
            <a:ext cx="799117" cy="446026"/>
          </a:xfrm>
          <a:prstGeom prst="roundRect">
            <a:avLst>
              <a:gd name="adj" fmla="val 16667"/>
            </a:avLst>
          </a:prstGeom>
          <a:solidFill>
            <a:srgbClr val="FFCCCC"/>
          </a:solidFill>
          <a:ln w="9525" algn="ctr">
            <a:solidFill>
              <a:schemeClr val="tx1"/>
            </a:solidFill>
            <a:round/>
          </a:ln>
        </p:spPr>
        <p:txBody>
          <a:bodyPr wrap="square" lIns="79200" tIns="39600" rIns="79200" bIns="39600" anchor="ctr">
            <a:spAutoFit/>
          </a:bodyPr>
          <a:lstStyle/>
          <a:p>
            <a:pPr algn="ctr" defTabSz="801370"/>
            <a:r>
              <a:rPr lang="en-US" altLang="zh-CN" sz="1050" dirty="0" smtClean="0">
                <a:solidFill>
                  <a:srgbClr val="000000"/>
                </a:solidFill>
                <a:latin typeface="微软雅黑" panose="020B0503020204020204" pitchFamily="34" charset="-122"/>
                <a:ea typeface="微软雅黑" panose="020B0503020204020204" pitchFamily="34" charset="-122"/>
              </a:rPr>
              <a:t>5</a:t>
            </a:r>
            <a:r>
              <a:rPr lang="zh-CN" altLang="en-US" sz="1050" dirty="0" smtClean="0">
                <a:solidFill>
                  <a:srgbClr val="000000"/>
                </a:solidFill>
                <a:latin typeface="微软雅黑" panose="020B0503020204020204" pitchFamily="34" charset="-122"/>
                <a:ea typeface="微软雅黑" panose="020B0503020204020204" pitchFamily="34" charset="-122"/>
              </a:rPr>
              <a:t>分钟内</a:t>
            </a:r>
            <a:endParaRPr lang="en-US" altLang="zh-CN" sz="1050" dirty="0" smtClean="0">
              <a:solidFill>
                <a:srgbClr val="000000"/>
              </a:solidFill>
              <a:latin typeface="微软雅黑" panose="020B0503020204020204" pitchFamily="34" charset="-122"/>
              <a:ea typeface="微软雅黑" panose="020B0503020204020204" pitchFamily="34" charset="-122"/>
            </a:endParaRPr>
          </a:p>
          <a:p>
            <a:pPr algn="ctr" defTabSz="801370"/>
            <a:r>
              <a:rPr lang="en-US" altLang="zh-CN" sz="1050" dirty="0" smtClean="0">
                <a:solidFill>
                  <a:srgbClr val="000000"/>
                </a:solidFill>
                <a:latin typeface="微软雅黑" panose="020B0503020204020204" pitchFamily="34" charset="-122"/>
                <a:ea typeface="微软雅黑" panose="020B0503020204020204" pitchFamily="34" charset="-122"/>
              </a:rPr>
              <a:t>2</a:t>
            </a:r>
            <a:r>
              <a:rPr lang="zh-CN" altLang="en-US" sz="1050" dirty="0" smtClean="0">
                <a:solidFill>
                  <a:srgbClr val="000000"/>
                </a:solidFill>
                <a:latin typeface="微软雅黑" panose="020B0503020204020204" pitchFamily="34" charset="-122"/>
                <a:ea typeface="微软雅黑" panose="020B0503020204020204" pitchFamily="34" charset="-122"/>
              </a:rPr>
              <a:t>次</a:t>
            </a:r>
            <a:endParaRPr lang="en-US" altLang="zh-CN" sz="1050" dirty="0">
              <a:solidFill>
                <a:srgbClr val="000000"/>
              </a:solidFill>
              <a:latin typeface="微软雅黑" panose="020B0503020204020204" pitchFamily="34" charset="-122"/>
              <a:ea typeface="微软雅黑" panose="020B0503020204020204" pitchFamily="34" charset="-122"/>
            </a:endParaRPr>
          </a:p>
        </p:txBody>
      </p:sp>
      <p:sp>
        <p:nvSpPr>
          <p:cNvPr id="45" name="Rectangle 52"/>
          <p:cNvSpPr>
            <a:spLocks noChangeArrowheads="1"/>
          </p:cNvSpPr>
          <p:nvPr/>
        </p:nvSpPr>
        <p:spPr bwMode="auto">
          <a:xfrm>
            <a:off x="4713570" y="3396827"/>
            <a:ext cx="780983" cy="249251"/>
          </a:xfrm>
          <a:prstGeom prst="rect">
            <a:avLst/>
          </a:prstGeom>
          <a:noFill/>
          <a:ln w="9525" algn="ctr">
            <a:noFill/>
            <a:miter lim="800000"/>
          </a:ln>
        </p:spPr>
        <p:txBody>
          <a:bodyPr lIns="79200" tIns="39600" rIns="79200" bIns="39600">
            <a:spAutoFit/>
          </a:bodyPr>
          <a:lstStyle/>
          <a:p>
            <a:pPr defTabSz="801370"/>
            <a:r>
              <a:rPr lang="en-US" altLang="zh-CN" sz="1050" dirty="0">
                <a:solidFill>
                  <a:srgbClr val="B2B2B2"/>
                </a:solidFill>
                <a:latin typeface="微软雅黑" panose="020B0503020204020204" pitchFamily="34" charset="-122"/>
                <a:ea typeface="微软雅黑" panose="020B0503020204020204" pitchFamily="34" charset="-122"/>
              </a:rPr>
              <a:t>from any</a:t>
            </a:r>
            <a:endParaRPr lang="en-US" altLang="zh-CN" sz="1050" dirty="0">
              <a:solidFill>
                <a:srgbClr val="B2B2B2"/>
              </a:solidFill>
              <a:latin typeface="微软雅黑" panose="020B0503020204020204" pitchFamily="34" charset="-122"/>
              <a:ea typeface="微软雅黑" panose="020B0503020204020204" pitchFamily="34" charset="-122"/>
            </a:endParaRPr>
          </a:p>
        </p:txBody>
      </p:sp>
      <p:sp>
        <p:nvSpPr>
          <p:cNvPr id="46" name="Line 53"/>
          <p:cNvSpPr>
            <a:spLocks noChangeShapeType="1"/>
          </p:cNvSpPr>
          <p:nvPr/>
        </p:nvSpPr>
        <p:spPr bwMode="auto">
          <a:xfrm>
            <a:off x="4494584" y="3618777"/>
            <a:ext cx="993422" cy="708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47" name="AutoShape 25"/>
          <p:cNvSpPr>
            <a:spLocks noChangeArrowheads="1"/>
          </p:cNvSpPr>
          <p:nvPr/>
        </p:nvSpPr>
        <p:spPr bwMode="auto">
          <a:xfrm>
            <a:off x="5478453" y="3081842"/>
            <a:ext cx="1221793" cy="292793"/>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200" dirty="0">
                <a:solidFill>
                  <a:srgbClr val="000000"/>
                </a:solidFill>
                <a:latin typeface="微软雅黑" panose="020B0503020204020204" pitchFamily="34" charset="-122"/>
                <a:ea typeface="微软雅黑" panose="020B0503020204020204" pitchFamily="34" charset="-122"/>
              </a:rPr>
              <a:t>All </a:t>
            </a:r>
            <a:r>
              <a:rPr lang="en-US" altLang="zh-CN" sz="1200" dirty="0" smtClean="0">
                <a:solidFill>
                  <a:srgbClr val="000000"/>
                </a:solidFill>
                <a:latin typeface="微软雅黑" panose="020B0503020204020204" pitchFamily="34" charset="-122"/>
                <a:ea typeface="微软雅黑" panose="020B0503020204020204" pitchFamily="34" charset="-122"/>
              </a:rPr>
              <a:t>NGFW</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48" name="Line 58"/>
          <p:cNvSpPr>
            <a:spLocks noChangeShapeType="1"/>
          </p:cNvSpPr>
          <p:nvPr/>
        </p:nvSpPr>
        <p:spPr bwMode="auto">
          <a:xfrm>
            <a:off x="6569665" y="3616862"/>
            <a:ext cx="486136" cy="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600">
              <a:solidFill>
                <a:srgbClr val="000000"/>
              </a:solidFill>
              <a:latin typeface="微软雅黑" panose="020B0503020204020204" pitchFamily="34" charset="-122"/>
              <a:ea typeface="微软雅黑" panose="020B0503020204020204" pitchFamily="34" charset="-122"/>
            </a:endParaRPr>
          </a:p>
        </p:txBody>
      </p:sp>
      <p:sp>
        <p:nvSpPr>
          <p:cNvPr id="63" name="右箭头 50"/>
          <p:cNvSpPr>
            <a:spLocks noChangeArrowheads="1"/>
          </p:cNvSpPr>
          <p:nvPr/>
        </p:nvSpPr>
        <p:spPr bwMode="auto">
          <a:xfrm>
            <a:off x="4789719" y="1612132"/>
            <a:ext cx="661439" cy="569400"/>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r>
              <a:rPr lang="zh-CN" altLang="en-US" sz="1200" b="1" dirty="0" smtClean="0">
                <a:solidFill>
                  <a:srgbClr val="000000"/>
                </a:solidFill>
                <a:latin typeface="微软雅黑" panose="020B0503020204020204" pitchFamily="34" charset="-122"/>
                <a:ea typeface="微软雅黑" panose="020B0503020204020204" pitchFamily="34" charset="-122"/>
              </a:rPr>
              <a:t>响应动作</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sp>
        <p:nvSpPr>
          <p:cNvPr id="66" name="AutoShape 25"/>
          <p:cNvSpPr>
            <a:spLocks noChangeArrowheads="1"/>
          </p:cNvSpPr>
          <p:nvPr/>
        </p:nvSpPr>
        <p:spPr bwMode="auto">
          <a:xfrm>
            <a:off x="5478453" y="3442934"/>
            <a:ext cx="1221793" cy="292793"/>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200" dirty="0">
                <a:solidFill>
                  <a:srgbClr val="000000"/>
                </a:solidFill>
                <a:latin typeface="微软雅黑" panose="020B0503020204020204" pitchFamily="34" charset="-122"/>
                <a:ea typeface="微软雅黑" panose="020B0503020204020204" pitchFamily="34" charset="-122"/>
              </a:rPr>
              <a:t>All </a:t>
            </a:r>
            <a:r>
              <a:rPr lang="zh-CN" altLang="en-US" sz="1200" dirty="0" smtClean="0">
                <a:solidFill>
                  <a:srgbClr val="000000"/>
                </a:solidFill>
                <a:latin typeface="微软雅黑" panose="020B0503020204020204" pitchFamily="34" charset="-122"/>
                <a:ea typeface="微软雅黑" panose="020B0503020204020204" pitchFamily="34" charset="-122"/>
              </a:rPr>
              <a:t>交换机</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67" name="AutoShape 25"/>
          <p:cNvSpPr>
            <a:spLocks noChangeArrowheads="1"/>
          </p:cNvSpPr>
          <p:nvPr/>
        </p:nvSpPr>
        <p:spPr bwMode="auto">
          <a:xfrm>
            <a:off x="5478453" y="3849334"/>
            <a:ext cx="1221793" cy="292793"/>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200" dirty="0">
                <a:solidFill>
                  <a:srgbClr val="000000"/>
                </a:solidFill>
                <a:latin typeface="微软雅黑" panose="020B0503020204020204" pitchFamily="34" charset="-122"/>
                <a:ea typeface="微软雅黑" panose="020B0503020204020204" pitchFamily="34" charset="-122"/>
              </a:rPr>
              <a:t>All </a:t>
            </a:r>
            <a:r>
              <a:rPr lang="zh-CN" altLang="en-US" sz="1200" dirty="0" smtClean="0">
                <a:solidFill>
                  <a:srgbClr val="000000"/>
                </a:solidFill>
                <a:latin typeface="微软雅黑" panose="020B0503020204020204" pitchFamily="34" charset="-122"/>
                <a:ea typeface="微软雅黑" panose="020B0503020204020204" pitchFamily="34" charset="-122"/>
              </a:rPr>
              <a:t>业务系统</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69" name="Line 53"/>
          <p:cNvSpPr>
            <a:spLocks noChangeShapeType="1"/>
          </p:cNvSpPr>
          <p:nvPr/>
        </p:nvSpPr>
        <p:spPr bwMode="auto">
          <a:xfrm>
            <a:off x="4560906" y="3676656"/>
            <a:ext cx="879774" cy="323843"/>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70" name="Line 53"/>
          <p:cNvSpPr>
            <a:spLocks noChangeShapeType="1"/>
          </p:cNvSpPr>
          <p:nvPr/>
        </p:nvSpPr>
        <p:spPr bwMode="auto">
          <a:xfrm flipV="1">
            <a:off x="4637106" y="3181357"/>
            <a:ext cx="838200" cy="25400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200">
              <a:solidFill>
                <a:srgbClr val="000000"/>
              </a:solidFill>
              <a:latin typeface="微软雅黑" panose="020B0503020204020204" pitchFamily="34" charset="-122"/>
              <a:ea typeface="微软雅黑" panose="020B0503020204020204" pitchFamily="34" charset="-122"/>
            </a:endParaRPr>
          </a:p>
        </p:txBody>
      </p:sp>
      <p:grpSp>
        <p:nvGrpSpPr>
          <p:cNvPr id="2" name="组合 101"/>
          <p:cNvGrpSpPr/>
          <p:nvPr/>
        </p:nvGrpSpPr>
        <p:grpSpPr bwMode="auto">
          <a:xfrm>
            <a:off x="5582640" y="1608843"/>
            <a:ext cx="2097367" cy="606028"/>
            <a:chOff x="2474292" y="2016858"/>
            <a:chExt cx="1290724" cy="806702"/>
          </a:xfrm>
        </p:grpSpPr>
        <p:sp>
          <p:nvSpPr>
            <p:cNvPr id="72" name="圆角矩形 71"/>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73" name="圆角矩形 6"/>
            <p:cNvSpPr/>
            <p:nvPr/>
          </p:nvSpPr>
          <p:spPr>
            <a:xfrm>
              <a:off x="2497871" y="2040631"/>
              <a:ext cx="1243566" cy="759157"/>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a:solidFill>
                    <a:srgbClr val="000000">
                      <a:hueOff val="0"/>
                      <a:satOff val="0"/>
                      <a:lumOff val="0"/>
                      <a:alphaOff val="0"/>
                    </a:srgbClr>
                  </a:solidFill>
                </a:rPr>
                <a:t>告警</a:t>
              </a:r>
              <a:r>
                <a:rPr lang="zh-CN" altLang="en-US" sz="1200" dirty="0" smtClean="0">
                  <a:solidFill>
                    <a:srgbClr val="000000">
                      <a:hueOff val="0"/>
                      <a:satOff val="0"/>
                      <a:lumOff val="0"/>
                      <a:alphaOff val="0"/>
                    </a:srgbClr>
                  </a:solidFill>
                </a:rPr>
                <a:t>：终端（</a:t>
              </a:r>
              <a:r>
                <a:rPr lang="en-US" altLang="zh-CN" sz="1200" dirty="0" err="1" smtClean="0">
                  <a:solidFill>
                    <a:srgbClr val="000000">
                      <a:hueOff val="0"/>
                      <a:satOff val="0"/>
                      <a:lumOff val="0"/>
                      <a:alphaOff val="0"/>
                    </a:srgbClr>
                  </a:solidFill>
                </a:rPr>
                <a:t>SourceIP</a:t>
              </a:r>
              <a:r>
                <a:rPr lang="zh-CN" altLang="en-US" sz="1200" dirty="0" smtClean="0">
                  <a:solidFill>
                    <a:srgbClr val="000000">
                      <a:hueOff val="0"/>
                      <a:satOff val="0"/>
                      <a:lumOff val="0"/>
                      <a:alphaOff val="0"/>
                    </a:srgbClr>
                  </a:solidFill>
                </a:rPr>
                <a:t>）猜测设备或服务器密码。</a:t>
              </a:r>
              <a:endParaRPr lang="zh-CN" altLang="en-US" sz="1200" dirty="0">
                <a:solidFill>
                  <a:srgbClr val="000000">
                    <a:hueOff val="0"/>
                    <a:satOff val="0"/>
                    <a:lumOff val="0"/>
                    <a:alphaOff val="0"/>
                  </a:srgbClr>
                </a:solidFill>
              </a:endParaRPr>
            </a:p>
          </p:txBody>
        </p:sp>
      </p:grpSp>
      <p:grpSp>
        <p:nvGrpSpPr>
          <p:cNvPr id="3" name="组合 86"/>
          <p:cNvGrpSpPr/>
          <p:nvPr/>
        </p:nvGrpSpPr>
        <p:grpSpPr bwMode="auto">
          <a:xfrm>
            <a:off x="1515737" y="1554962"/>
            <a:ext cx="1820862" cy="702470"/>
            <a:chOff x="2474292" y="2016858"/>
            <a:chExt cx="1290724" cy="806702"/>
          </a:xfrm>
        </p:grpSpPr>
        <p:sp>
          <p:nvSpPr>
            <p:cNvPr id="27" name="圆角矩形 26"/>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28" name="圆角矩形 6"/>
            <p:cNvSpPr/>
            <p:nvPr/>
          </p:nvSpPr>
          <p:spPr>
            <a:xfrm>
              <a:off x="2498106" y="2040678"/>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smtClean="0">
                  <a:solidFill>
                    <a:srgbClr val="000000">
                      <a:hueOff val="0"/>
                      <a:satOff val="0"/>
                      <a:lumOff val="0"/>
                      <a:alphaOff val="0"/>
                    </a:srgbClr>
                  </a:solidFill>
                </a:rPr>
                <a:t>用户登录关键资产失败</a:t>
              </a:r>
              <a:endParaRPr lang="en-US" altLang="zh-CN" sz="1200" dirty="0" smtClean="0">
                <a:solidFill>
                  <a:srgbClr val="000000">
                    <a:hueOff val="0"/>
                    <a:satOff val="0"/>
                    <a:lumOff val="0"/>
                    <a:alphaOff val="0"/>
                  </a:srgbClr>
                </a:solidFill>
              </a:endParaRPr>
            </a:p>
          </p:txBody>
        </p:sp>
      </p:grpSp>
      <p:sp>
        <p:nvSpPr>
          <p:cNvPr id="30" name="TextBox 99"/>
          <p:cNvSpPr txBox="1">
            <a:spLocks noChangeArrowheads="1"/>
          </p:cNvSpPr>
          <p:nvPr/>
        </p:nvSpPr>
        <p:spPr bwMode="auto">
          <a:xfrm>
            <a:off x="3336464" y="1599019"/>
            <a:ext cx="1605101" cy="523220"/>
          </a:xfrm>
          <a:prstGeom prst="rect">
            <a:avLst/>
          </a:prstGeom>
          <a:noFill/>
          <a:ln w="9525">
            <a:noFill/>
            <a:miter lim="800000"/>
          </a:ln>
        </p:spPr>
        <p:txBody>
          <a:bodyPr wrap="square">
            <a:spAutoFit/>
          </a:bodyPr>
          <a:lstStyle/>
          <a:p>
            <a:r>
              <a:rPr lang="en-US" altLang="zh-CN" sz="1400" dirty="0">
                <a:solidFill>
                  <a:srgbClr val="000000"/>
                </a:solidFill>
              </a:rPr>
              <a:t>From </a:t>
            </a:r>
            <a:r>
              <a:rPr lang="en-US" altLang="zh-CN" sz="1400" dirty="0" smtClean="0">
                <a:solidFill>
                  <a:srgbClr val="000000"/>
                </a:solidFill>
              </a:rPr>
              <a:t>NGFW/</a:t>
            </a:r>
            <a:endParaRPr lang="en-US" altLang="zh-CN" sz="1400" dirty="0" smtClean="0">
              <a:solidFill>
                <a:srgbClr val="000000"/>
              </a:solidFill>
            </a:endParaRPr>
          </a:p>
          <a:p>
            <a:r>
              <a:rPr lang="zh-CN" altLang="en-US" sz="1400" dirty="0" smtClean="0">
                <a:solidFill>
                  <a:srgbClr val="000000"/>
                </a:solidFill>
              </a:rPr>
              <a:t>交换机</a:t>
            </a:r>
            <a:r>
              <a:rPr lang="en-US" altLang="zh-CN" sz="1400" dirty="0" smtClean="0">
                <a:solidFill>
                  <a:srgbClr val="000000"/>
                </a:solidFill>
              </a:rPr>
              <a:t>/</a:t>
            </a:r>
            <a:r>
              <a:rPr lang="zh-CN" altLang="en-US" sz="1400" dirty="0" smtClean="0">
                <a:solidFill>
                  <a:srgbClr val="000000"/>
                </a:solidFill>
              </a:rPr>
              <a:t>业务系统</a:t>
            </a:r>
            <a:endParaRPr lang="zh-CN" altLang="en-US" sz="1400" dirty="0">
              <a:solidFill>
                <a:srgbClr val="000000"/>
              </a:solidFill>
            </a:endParaRPr>
          </a:p>
        </p:txBody>
      </p:sp>
      <p:sp>
        <p:nvSpPr>
          <p:cNvPr id="57" name="左弧形箭头 56"/>
          <p:cNvSpPr/>
          <p:nvPr/>
        </p:nvSpPr>
        <p:spPr bwMode="auto">
          <a:xfrm>
            <a:off x="660400" y="2279151"/>
            <a:ext cx="622490" cy="2115403"/>
          </a:xfrm>
          <a:prstGeom prst="curvedRightArrow">
            <a:avLst/>
          </a:prstGeom>
          <a:solidFill>
            <a:schemeClr val="tx2">
              <a:lumMod val="40000"/>
              <a:lumOff val="6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58" name="TextBox 96"/>
          <p:cNvSpPr txBox="1">
            <a:spLocks noChangeArrowheads="1"/>
          </p:cNvSpPr>
          <p:nvPr/>
        </p:nvSpPr>
        <p:spPr bwMode="auto">
          <a:xfrm>
            <a:off x="660400" y="3120277"/>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翻译为关联规则</a:t>
            </a:r>
            <a:endParaRPr lang="zh-CN" altLang="en-US" sz="1200" b="1" dirty="0">
              <a:solidFill>
                <a:srgbClr val="FF0000"/>
              </a:solidFill>
            </a:endParaRPr>
          </a:p>
        </p:txBody>
      </p:sp>
      <p:cxnSp>
        <p:nvCxnSpPr>
          <p:cNvPr id="33" name="直接连接符 32"/>
          <p:cNvCxnSpPr/>
          <p:nvPr/>
        </p:nvCxnSpPr>
        <p:spPr bwMode="auto">
          <a:xfrm>
            <a:off x="0" y="2566219"/>
            <a:ext cx="9144000" cy="0"/>
          </a:xfrm>
          <a:prstGeom prst="line">
            <a:avLst/>
          </a:prstGeom>
          <a:noFill/>
          <a:ln w="15875">
            <a:solidFill>
              <a:schemeClr val="bg1">
                <a:lumMod val="65000"/>
              </a:schemeClr>
            </a:solidFill>
            <a:prstDash val="lg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 name="AutoShape 44"/>
          <p:cNvSpPr>
            <a:spLocks noChangeArrowheads="1"/>
          </p:cNvSpPr>
          <p:nvPr/>
        </p:nvSpPr>
        <p:spPr bwMode="auto">
          <a:xfrm>
            <a:off x="7121861" y="3438528"/>
            <a:ext cx="1150250" cy="292793"/>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algn="ctr" defTabSz="801370"/>
            <a:r>
              <a:rPr lang="en-US" altLang="zh-CN" sz="1200" dirty="0" err="1" smtClean="0">
                <a:solidFill>
                  <a:srgbClr val="000000">
                    <a:hueOff val="0"/>
                    <a:satOff val="0"/>
                    <a:lumOff val="0"/>
                    <a:alphaOff val="0"/>
                  </a:srgbClr>
                </a:solidFill>
              </a:rPr>
              <a:t>SourceIP</a:t>
            </a:r>
            <a:endParaRPr lang="en-US" altLang="zh-CN" sz="1200" dirty="0">
              <a:solidFill>
                <a:srgbClr val="FF0000"/>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目录</a:t>
            </a:r>
            <a:endParaRPr lang="en-US" sz="4000" dirty="0">
              <a:solidFill>
                <a:srgbClr val="960000"/>
              </a:solidFill>
              <a:latin typeface="微软雅黑" panose="020B0503020204020204" pitchFamily="34" charset="-122"/>
              <a:ea typeface="微软雅黑" panose="020B0503020204020204" pitchFamily="34" charset="-122"/>
            </a:endParaRPr>
          </a:p>
        </p:txBody>
      </p:sp>
      <p:sp>
        <p:nvSpPr>
          <p:cNvPr id="40" name="Freeform 11"/>
          <p:cNvSpPr/>
          <p:nvPr/>
        </p:nvSpPr>
        <p:spPr bwMode="gray">
          <a:xfrm>
            <a:off x="2293734" y="1780143"/>
            <a:ext cx="4645229" cy="530173"/>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1" name="Freeform 12"/>
          <p:cNvSpPr/>
          <p:nvPr/>
        </p:nvSpPr>
        <p:spPr bwMode="gray">
          <a:xfrm>
            <a:off x="1523234" y="1780143"/>
            <a:ext cx="624569" cy="530173"/>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2" name="Text Box 16">
            <a:hlinkClick r:id="rId1" action="ppaction://hlinksldjump"/>
          </p:cNvPr>
          <p:cNvSpPr txBox="1">
            <a:spLocks noChangeArrowheads="1"/>
          </p:cNvSpPr>
          <p:nvPr/>
        </p:nvSpPr>
        <p:spPr bwMode="gray">
          <a:xfrm>
            <a:off x="1726667" y="1755335"/>
            <a:ext cx="340064" cy="584775"/>
          </a:xfrm>
          <a:prstGeom prst="rect">
            <a:avLst/>
          </a:prstGeom>
          <a:noFill/>
          <a:ln w="9525">
            <a:noFill/>
            <a:miter lim="800000"/>
          </a:ln>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2</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43" name="Freeform 9"/>
          <p:cNvSpPr/>
          <p:nvPr/>
        </p:nvSpPr>
        <p:spPr bwMode="gray">
          <a:xfrm>
            <a:off x="2293734" y="2489198"/>
            <a:ext cx="4645229" cy="509877"/>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4" name="Freeform 10"/>
          <p:cNvSpPr/>
          <p:nvPr/>
        </p:nvSpPr>
        <p:spPr bwMode="gray">
          <a:xfrm>
            <a:off x="1523234" y="2489198"/>
            <a:ext cx="624569" cy="509877"/>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5" name="Text Box 14">
            <a:hlinkClick r:id="rId2" action="ppaction://hlinksldjump"/>
          </p:cNvPr>
          <p:cNvSpPr txBox="1">
            <a:spLocks noChangeArrowheads="1"/>
          </p:cNvSpPr>
          <p:nvPr/>
        </p:nvSpPr>
        <p:spPr bwMode="gray">
          <a:xfrm>
            <a:off x="2427498" y="2517934"/>
            <a:ext cx="3923875" cy="46166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全网安全协防</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46" name="Text Box 17">
            <a:hlinkClick r:id="rId2" action="ppaction://hlinksldjump"/>
          </p:cNvPr>
          <p:cNvSpPr txBox="1">
            <a:spLocks noChangeArrowheads="1"/>
          </p:cNvSpPr>
          <p:nvPr/>
        </p:nvSpPr>
        <p:spPr bwMode="gray">
          <a:xfrm>
            <a:off x="1726667" y="2438202"/>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3</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47" name="Freeform 6">
            <a:hlinkClick r:id="rId3" action="ppaction://hlinksldjump"/>
          </p:cNvPr>
          <p:cNvSpPr/>
          <p:nvPr/>
        </p:nvSpPr>
        <p:spPr bwMode="gray">
          <a:xfrm>
            <a:off x="2293734" y="3177957"/>
            <a:ext cx="4645229" cy="529321"/>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8" name="Freeform 7"/>
          <p:cNvSpPr/>
          <p:nvPr/>
        </p:nvSpPr>
        <p:spPr bwMode="gray">
          <a:xfrm>
            <a:off x="1523234" y="3177957"/>
            <a:ext cx="624569" cy="529321"/>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9" name="Text Box 18">
            <a:hlinkClick r:id="rId4" action="ppaction://hlinksldjump"/>
          </p:cNvPr>
          <p:cNvSpPr txBox="1">
            <a:spLocks noChangeArrowheads="1"/>
          </p:cNvSpPr>
          <p:nvPr/>
        </p:nvSpPr>
        <p:spPr bwMode="gray">
          <a:xfrm>
            <a:off x="1726667" y="3131358"/>
            <a:ext cx="361625" cy="584775"/>
          </a:xfrm>
          <a:prstGeom prst="rect">
            <a:avLst/>
          </a:prstGeom>
          <a:noFill/>
          <a:ln w="9525">
            <a:noFill/>
            <a:miter lim="800000"/>
          </a:ln>
          <a:effectLst>
            <a:outerShdw dist="28398" dir="1593903" algn="ctr" rotWithShape="0">
              <a:srgbClr val="333333">
                <a:alpha val="50000"/>
              </a:srgbClr>
            </a:outerShdw>
          </a:effectLst>
        </p:spPr>
        <p:txBody>
          <a:bodyPr wrap="square">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4</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50" name="Freeform 6">
            <a:hlinkClick r:id="" action="ppaction://noaction"/>
          </p:cNvPr>
          <p:cNvSpPr/>
          <p:nvPr/>
        </p:nvSpPr>
        <p:spPr bwMode="gray">
          <a:xfrm>
            <a:off x="2293734" y="3886160"/>
            <a:ext cx="4645229" cy="529321"/>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1" name="Freeform 7"/>
          <p:cNvSpPr/>
          <p:nvPr/>
        </p:nvSpPr>
        <p:spPr bwMode="gray">
          <a:xfrm>
            <a:off x="1523234" y="3886160"/>
            <a:ext cx="624569" cy="529321"/>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2" name="Text Box 18">
            <a:hlinkClick r:id="rId5" action="ppaction://hlinksldjump"/>
          </p:cNvPr>
          <p:cNvSpPr txBox="1">
            <a:spLocks noChangeArrowheads="1"/>
          </p:cNvSpPr>
          <p:nvPr/>
        </p:nvSpPr>
        <p:spPr bwMode="gray">
          <a:xfrm>
            <a:off x="1726667" y="3847427"/>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5</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53" name="Text Box 13">
            <a:hlinkClick r:id="rId1" action="ppaction://hlinksldjump"/>
          </p:cNvPr>
          <p:cNvSpPr txBox="1">
            <a:spLocks noChangeArrowheads="1"/>
          </p:cNvSpPr>
          <p:nvPr/>
        </p:nvSpPr>
        <p:spPr bwMode="gray">
          <a:xfrm>
            <a:off x="2427498" y="1816259"/>
            <a:ext cx="3959277" cy="461665"/>
          </a:xfrm>
          <a:prstGeom prst="rect">
            <a:avLst/>
          </a:prstGeom>
          <a:noFill/>
          <a:ln w="9525">
            <a:noFill/>
            <a:miter lim="800000"/>
          </a:ln>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业务随行 </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54" name="Text Box 8">
            <a:hlinkClick r:id="rId4" action="ppaction://hlinksldjump"/>
          </p:cNvPr>
          <p:cNvSpPr txBox="1">
            <a:spLocks noChangeArrowheads="1"/>
          </p:cNvSpPr>
          <p:nvPr/>
        </p:nvSpPr>
        <p:spPr bwMode="gray">
          <a:xfrm>
            <a:off x="2427499" y="3219609"/>
            <a:ext cx="3974334"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质量感知</a:t>
            </a:r>
            <a:r>
              <a:rPr lang="en-US" altLang="zh-CN" sz="2400" b="1" dirty="0" err="1" smtClean="0">
                <a:solidFill>
                  <a:srgbClr val="FFFFFF"/>
                </a:solidFill>
                <a:latin typeface="微软雅黑" panose="020B0503020204020204" pitchFamily="34" charset="-122"/>
                <a:ea typeface="微软雅黑" panose="020B0503020204020204" pitchFamily="34" charset="-122"/>
              </a:rPr>
              <a:t>iPCA</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55" name="Text Box 8">
            <a:hlinkClick r:id="rId5" action="ppaction://hlinksldjump"/>
          </p:cNvPr>
          <p:cNvSpPr txBox="1">
            <a:spLocks noChangeArrowheads="1"/>
          </p:cNvSpPr>
          <p:nvPr/>
        </p:nvSpPr>
        <p:spPr bwMode="gray">
          <a:xfrm>
            <a:off x="2427499" y="3921286"/>
            <a:ext cx="3974334"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有线无线深度融合</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56" name="Freeform 11"/>
          <p:cNvSpPr/>
          <p:nvPr/>
        </p:nvSpPr>
        <p:spPr bwMode="gray">
          <a:xfrm>
            <a:off x="2293734" y="1071088"/>
            <a:ext cx="4645229" cy="530173"/>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7" name="Freeform 12"/>
          <p:cNvSpPr/>
          <p:nvPr/>
        </p:nvSpPr>
        <p:spPr bwMode="gray">
          <a:xfrm>
            <a:off x="1523234" y="1071088"/>
            <a:ext cx="624569" cy="530173"/>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8" name="Text Box 16">
            <a:hlinkClick r:id="rId6" action="ppaction://hlinksldjump"/>
          </p:cNvPr>
          <p:cNvSpPr txBox="1">
            <a:spLocks noChangeArrowheads="1"/>
          </p:cNvSpPr>
          <p:nvPr/>
        </p:nvSpPr>
        <p:spPr bwMode="gray">
          <a:xfrm>
            <a:off x="1726667" y="1065891"/>
            <a:ext cx="340064" cy="584775"/>
          </a:xfrm>
          <a:prstGeom prst="rect">
            <a:avLst/>
          </a:prstGeom>
          <a:noFill/>
          <a:ln w="9525">
            <a:noFill/>
            <a:miter lim="800000"/>
          </a:ln>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1</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59" name="Text Box 13">
            <a:hlinkClick r:id="rId6" action="ppaction://hlinksldjump"/>
          </p:cNvPr>
          <p:cNvSpPr txBox="1">
            <a:spLocks noChangeArrowheads="1"/>
          </p:cNvSpPr>
          <p:nvPr/>
        </p:nvSpPr>
        <p:spPr bwMode="gray">
          <a:xfrm>
            <a:off x="2427498" y="1114584"/>
            <a:ext cx="3959277" cy="461665"/>
          </a:xfrm>
          <a:prstGeom prst="rect">
            <a:avLst/>
          </a:prstGeom>
          <a:noFill/>
          <a:ln w="9525">
            <a:noFill/>
            <a:miter lim="800000"/>
          </a:ln>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总述</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7" y="219799"/>
            <a:ext cx="8495289" cy="559338"/>
          </a:xfrm>
        </p:spPr>
        <p:txBody>
          <a:bodyPr/>
          <a:lstStyle/>
          <a:p>
            <a:r>
              <a:rPr lang="zh-CN" altLang="en-US" dirty="0" smtClean="0">
                <a:latin typeface="微软雅黑" panose="020B0503020204020204" pitchFamily="34" charset="-122"/>
                <a:ea typeface="微软雅黑" panose="020B0503020204020204" pitchFamily="34" charset="-122"/>
              </a:rPr>
              <a:t>技术分析： “动态</a:t>
            </a:r>
            <a:r>
              <a:rPr lang="en-US" altLang="zh-CN" dirty="0" smtClean="0">
                <a:latin typeface="微软雅黑" panose="020B0503020204020204" pitchFamily="34" charset="-122"/>
                <a:ea typeface="微软雅黑" panose="020B0503020204020204" pitchFamily="34" charset="-122"/>
              </a:rPr>
              <a:t>VLAN+</a:t>
            </a:r>
            <a:r>
              <a:rPr lang="zh-CN" altLang="en-US" dirty="0" smtClean="0">
                <a:latin typeface="微软雅黑" panose="020B0503020204020204" pitchFamily="34" charset="-122"/>
                <a:ea typeface="微软雅黑" panose="020B0503020204020204" pitchFamily="34" charset="-122"/>
              </a:rPr>
              <a:t>静态</a:t>
            </a:r>
            <a:r>
              <a:rPr lang="en-US" altLang="zh-CN" dirty="0" smtClean="0">
                <a:latin typeface="微软雅黑" panose="020B0503020204020204" pitchFamily="34" charset="-122"/>
                <a:ea typeface="微软雅黑" panose="020B0503020204020204" pitchFamily="34" charset="-122"/>
              </a:rPr>
              <a:t>ACL</a:t>
            </a:r>
            <a:r>
              <a:rPr lang="zh-CN" altLang="en-US" dirty="0" smtClean="0">
                <a:latin typeface="微软雅黑" panose="020B0503020204020204" pitchFamily="34" charset="-122"/>
                <a:ea typeface="微软雅黑" panose="020B0503020204020204" pitchFamily="34" charset="-122"/>
              </a:rPr>
              <a:t>”能否实现策略随行？</a:t>
            </a:r>
            <a:endParaRPr lang="zh-CN" altLang="en-US" dirty="0"/>
          </a:p>
        </p:txBody>
      </p:sp>
      <p:sp>
        <p:nvSpPr>
          <p:cNvPr id="3" name="矩形 2"/>
          <p:cNvSpPr/>
          <p:nvPr/>
        </p:nvSpPr>
        <p:spPr bwMode="auto">
          <a:xfrm>
            <a:off x="4640002" y="1310234"/>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汇聚交换机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1</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网关</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4" name="矩形 3"/>
          <p:cNvSpPr/>
          <p:nvPr/>
        </p:nvSpPr>
        <p:spPr bwMode="auto">
          <a:xfrm>
            <a:off x="6584916" y="1310234"/>
            <a:ext cx="1124858"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汇聚交换机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2</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网关</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5" name="矩形 4"/>
          <p:cNvSpPr/>
          <p:nvPr/>
        </p:nvSpPr>
        <p:spPr bwMode="auto">
          <a:xfrm>
            <a:off x="3730899" y="1896964"/>
            <a:ext cx="1567543" cy="1034922"/>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接入交换机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A</a:t>
            </a:r>
            <a:r>
              <a:rPr lang="zh-CN" altLang="en-US" sz="1000" kern="0" dirty="0" smtClean="0">
                <a:solidFill>
                  <a:sysClr val="windowText" lastClr="000000"/>
                </a:solidFill>
                <a:latin typeface="Arial" panose="020B0604020202020204" pitchFamily="34" charset="0"/>
                <a:ea typeface="宋体" panose="02010600030101010101" pitchFamily="2" charset="-122"/>
              </a:rPr>
              <a:t>（二层）</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认证点</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6" name="矩形 5"/>
          <p:cNvSpPr/>
          <p:nvPr/>
        </p:nvSpPr>
        <p:spPr bwMode="auto">
          <a:xfrm>
            <a:off x="5429071" y="1896964"/>
            <a:ext cx="1567543" cy="1034922"/>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接入交换机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B</a:t>
            </a:r>
            <a:r>
              <a:rPr lang="zh-CN" altLang="en-US" sz="1000" kern="0" dirty="0" smtClean="0">
                <a:solidFill>
                  <a:sysClr val="windowText" lastClr="000000"/>
                </a:solidFill>
                <a:latin typeface="Arial" panose="020B0604020202020204" pitchFamily="34" charset="0"/>
                <a:ea typeface="宋体" panose="02010600030101010101" pitchFamily="2" charset="-122"/>
              </a:rPr>
              <a:t>（二层）</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认证点</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cxnSp>
        <p:nvCxnSpPr>
          <p:cNvPr id="7" name="直接连接符 6"/>
          <p:cNvCxnSpPr>
            <a:stCxn id="5" idx="0"/>
            <a:endCxn id="3" idx="2"/>
          </p:cNvCxnSpPr>
          <p:nvPr/>
        </p:nvCxnSpPr>
        <p:spPr bwMode="auto">
          <a:xfrm flipV="1">
            <a:off x="4514671" y="1670274"/>
            <a:ext cx="758063" cy="226690"/>
          </a:xfrm>
          <a:prstGeom prst="line">
            <a:avLst/>
          </a:prstGeom>
          <a:ln w="12700"/>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cxnSp>
        <p:nvCxnSpPr>
          <p:cNvPr id="8" name="直接连接符 7"/>
          <p:cNvCxnSpPr>
            <a:stCxn id="6" idx="0"/>
            <a:endCxn id="3" idx="2"/>
          </p:cNvCxnSpPr>
          <p:nvPr/>
        </p:nvCxnSpPr>
        <p:spPr bwMode="auto">
          <a:xfrm flipH="1" flipV="1">
            <a:off x="5272734" y="1670274"/>
            <a:ext cx="940109" cy="226690"/>
          </a:xfrm>
          <a:prstGeom prst="line">
            <a:avLst/>
          </a:prstGeom>
          <a:ln w="12700"/>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cxnSp>
        <p:nvCxnSpPr>
          <p:cNvPr id="9" name="直接连接符 8"/>
          <p:cNvCxnSpPr>
            <a:stCxn id="10" idx="0"/>
            <a:endCxn id="4" idx="2"/>
          </p:cNvCxnSpPr>
          <p:nvPr/>
        </p:nvCxnSpPr>
        <p:spPr bwMode="auto">
          <a:xfrm flipH="1" flipV="1">
            <a:off x="7147345" y="1670274"/>
            <a:ext cx="763670" cy="226690"/>
          </a:xfrm>
          <a:prstGeom prst="line">
            <a:avLst/>
          </a:prstGeom>
          <a:ln w="12700"/>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sp>
        <p:nvSpPr>
          <p:cNvPr id="10" name="矩形 9"/>
          <p:cNvSpPr/>
          <p:nvPr/>
        </p:nvSpPr>
        <p:spPr bwMode="auto">
          <a:xfrm>
            <a:off x="7127243" y="1896964"/>
            <a:ext cx="1567543" cy="1034922"/>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接入交换机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C</a:t>
            </a:r>
            <a:r>
              <a:rPr lang="zh-CN" altLang="en-US" sz="1000" kern="0" dirty="0" smtClean="0">
                <a:solidFill>
                  <a:sysClr val="windowText" lastClr="000000"/>
                </a:solidFill>
                <a:latin typeface="Arial" panose="020B0604020202020204" pitchFamily="34" charset="0"/>
                <a:ea typeface="宋体" panose="02010600030101010101" pitchFamily="2" charset="-122"/>
              </a:rPr>
              <a:t>（二层）</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认证点</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cxnSp>
        <p:nvCxnSpPr>
          <p:cNvPr id="11" name="直接连接符 10"/>
          <p:cNvCxnSpPr>
            <a:stCxn id="3" idx="0"/>
            <a:endCxn id="12" idx="2"/>
          </p:cNvCxnSpPr>
          <p:nvPr/>
        </p:nvCxnSpPr>
        <p:spPr bwMode="auto">
          <a:xfrm flipV="1">
            <a:off x="5272734" y="1163315"/>
            <a:ext cx="990671" cy="146919"/>
          </a:xfrm>
          <a:prstGeom prst="line">
            <a:avLst/>
          </a:prstGeom>
          <a:noFill/>
          <a:ln w="19050" cap="flat" cmpd="sng" algn="ctr">
            <a:solidFill>
              <a:sysClr val="windowText" lastClr="000000">
                <a:shade val="95000"/>
                <a:satMod val="105000"/>
              </a:sys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 name="矩形 11"/>
          <p:cNvSpPr/>
          <p:nvPr/>
        </p:nvSpPr>
        <p:spPr bwMode="auto">
          <a:xfrm>
            <a:off x="5630673" y="803275"/>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核心交换机</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cxnSp>
        <p:nvCxnSpPr>
          <p:cNvPr id="13" name="直接连接符 12"/>
          <p:cNvCxnSpPr>
            <a:stCxn id="4" idx="0"/>
            <a:endCxn id="12" idx="2"/>
          </p:cNvCxnSpPr>
          <p:nvPr/>
        </p:nvCxnSpPr>
        <p:spPr bwMode="auto">
          <a:xfrm flipH="1" flipV="1">
            <a:off x="6263405" y="1163315"/>
            <a:ext cx="883939" cy="146919"/>
          </a:xfrm>
          <a:prstGeom prst="line">
            <a:avLst/>
          </a:prstGeom>
          <a:noFill/>
          <a:ln w="19050" cap="flat" cmpd="sng" algn="ctr">
            <a:solidFill>
              <a:sysClr val="windowText" lastClr="000000">
                <a:shade val="95000"/>
                <a:satMod val="105000"/>
              </a:sys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 name="矩形 13"/>
          <p:cNvSpPr/>
          <p:nvPr/>
        </p:nvSpPr>
        <p:spPr bwMode="auto">
          <a:xfrm>
            <a:off x="3744723" y="788988"/>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认证中心</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15" name="矩形 14"/>
          <p:cNvSpPr/>
          <p:nvPr/>
        </p:nvSpPr>
        <p:spPr bwMode="auto">
          <a:xfrm>
            <a:off x="7497573" y="801370"/>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资源</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cxnSp>
        <p:nvCxnSpPr>
          <p:cNvPr id="23" name="直接箭头连接符 22"/>
          <p:cNvCxnSpPr>
            <a:stCxn id="14" idx="2"/>
            <a:endCxn id="5" idx="0"/>
          </p:cNvCxnSpPr>
          <p:nvPr/>
        </p:nvCxnSpPr>
        <p:spPr bwMode="auto">
          <a:xfrm>
            <a:off x="4377455" y="1149028"/>
            <a:ext cx="137216" cy="747936"/>
          </a:xfrm>
          <a:prstGeom prst="straightConnector1">
            <a:avLst/>
          </a:prstGeom>
          <a:ln>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sp>
        <p:nvSpPr>
          <p:cNvPr id="24" name="TextBox 23"/>
          <p:cNvSpPr txBox="1"/>
          <p:nvPr/>
        </p:nvSpPr>
        <p:spPr>
          <a:xfrm>
            <a:off x="3651250" y="1238251"/>
            <a:ext cx="800100" cy="646331"/>
          </a:xfrm>
          <a:prstGeom prst="rect">
            <a:avLst/>
          </a:prstGeom>
          <a:noFill/>
        </p:spPr>
        <p:txBody>
          <a:bodyPr wrap="square" rtlCol="0">
            <a:spAutoFit/>
          </a:bodyPr>
          <a:lstStyle/>
          <a:p>
            <a:pPr fontAlgn="auto">
              <a:spcBef>
                <a:spcPts val="0"/>
              </a:spcBef>
              <a:spcAft>
                <a:spcPts val="0"/>
              </a:spcAft>
              <a:defRPr/>
            </a:pPr>
            <a:r>
              <a:rPr lang="zh-CN" altLang="en-US" sz="1200" b="1" kern="0" dirty="0" smtClean="0">
                <a:solidFill>
                  <a:sysClr val="windowText" lastClr="000000"/>
                </a:solidFill>
              </a:rPr>
              <a:t>用户认证后分配</a:t>
            </a:r>
            <a:r>
              <a:rPr lang="en-US" altLang="zh-CN" sz="1200" b="1" kern="0" dirty="0" smtClean="0">
                <a:solidFill>
                  <a:sysClr val="windowText" lastClr="000000"/>
                </a:solidFill>
              </a:rPr>
              <a:t>VLAN</a:t>
            </a:r>
            <a:endParaRPr lang="zh-CN" altLang="en-US" sz="1200" b="1" kern="0" dirty="0">
              <a:solidFill>
                <a:sysClr val="windowText" lastClr="000000"/>
              </a:solidFill>
            </a:endParaRPr>
          </a:p>
        </p:txBody>
      </p:sp>
      <p:sp>
        <p:nvSpPr>
          <p:cNvPr id="25" name="TextBox 24"/>
          <p:cNvSpPr txBox="1"/>
          <p:nvPr/>
        </p:nvSpPr>
        <p:spPr>
          <a:xfrm>
            <a:off x="1543049" y="3079750"/>
            <a:ext cx="7265989" cy="1574800"/>
          </a:xfrm>
          <a:prstGeom prst="rect">
            <a:avLst/>
          </a:prstGeom>
          <a:noFill/>
          <a:ln>
            <a:solidFill>
              <a:srgbClr val="C00000"/>
            </a:solidFill>
          </a:ln>
        </p:spPr>
        <p:txBody>
          <a:bodyPr wrap="square" rtlCol="0">
            <a:noAutofit/>
          </a:bodyPr>
          <a:lstStyle/>
          <a:p>
            <a:pPr marL="180975" indent="-180975">
              <a:lnSpc>
                <a:spcPct val="120000"/>
              </a:lnSpc>
              <a:buFont typeface="Arial" panose="020B0604020202020204" pitchFamily="34" charset="0"/>
              <a:buChar char="•"/>
            </a:pPr>
            <a:r>
              <a:rPr lang="zh-CN" altLang="en-US" sz="900" b="1" dirty="0" smtClean="0">
                <a:solidFill>
                  <a:prstClr val="black"/>
                </a:solidFill>
              </a:rPr>
              <a:t>传统方案技术思想：</a:t>
            </a:r>
            <a:endParaRPr lang="en-US" altLang="zh-CN" sz="900" b="1"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在交换机上预先配置静态</a:t>
            </a:r>
            <a:r>
              <a:rPr lang="en-US" altLang="zh-CN" sz="900" dirty="0" smtClean="0">
                <a:solidFill>
                  <a:prstClr val="black"/>
                </a:solidFill>
              </a:rPr>
              <a:t>ACL</a:t>
            </a:r>
            <a:r>
              <a:rPr lang="zh-CN" altLang="en-US" sz="900" dirty="0" smtClean="0">
                <a:solidFill>
                  <a:prstClr val="black"/>
                </a:solidFill>
              </a:rPr>
              <a:t>，</a:t>
            </a:r>
            <a:r>
              <a:rPr lang="en-US" altLang="zh-CN" sz="900" dirty="0" smtClean="0">
                <a:solidFill>
                  <a:prstClr val="black"/>
                </a:solidFill>
              </a:rPr>
              <a:t> ACL</a:t>
            </a:r>
            <a:r>
              <a:rPr lang="zh-CN" altLang="en-US" sz="900" dirty="0" smtClean="0">
                <a:solidFill>
                  <a:prstClr val="black"/>
                </a:solidFill>
              </a:rPr>
              <a:t>中描述了允许或禁止访问的服务器</a:t>
            </a:r>
            <a:r>
              <a:rPr lang="en-US" altLang="zh-CN" sz="900" dirty="0" smtClean="0">
                <a:solidFill>
                  <a:prstClr val="black"/>
                </a:solidFill>
              </a:rPr>
              <a:t>IP</a:t>
            </a:r>
            <a:r>
              <a:rPr lang="zh-CN" altLang="en-US" sz="900" dirty="0" smtClean="0">
                <a:solidFill>
                  <a:prstClr val="black"/>
                </a:solidFill>
              </a:rPr>
              <a:t>网段，并与</a:t>
            </a:r>
            <a:r>
              <a:rPr lang="en-US" altLang="zh-CN" sz="900" dirty="0" smtClean="0">
                <a:solidFill>
                  <a:prstClr val="black"/>
                </a:solidFill>
              </a:rPr>
              <a:t>VLAN</a:t>
            </a:r>
            <a:r>
              <a:rPr lang="zh-CN" altLang="en-US" sz="900" dirty="0" smtClean="0">
                <a:solidFill>
                  <a:prstClr val="black"/>
                </a:solidFill>
              </a:rPr>
              <a:t>绑定。</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在用户认证上线时，认证中心只根据用户身份分配至不同的</a:t>
            </a:r>
            <a:r>
              <a:rPr lang="en-US" altLang="zh-CN" sz="900" dirty="0" smtClean="0">
                <a:solidFill>
                  <a:prstClr val="black"/>
                </a:solidFill>
              </a:rPr>
              <a:t>VLAN</a:t>
            </a:r>
            <a:r>
              <a:rPr lang="zh-CN" altLang="en-US" sz="900" dirty="0" smtClean="0">
                <a:solidFill>
                  <a:prstClr val="black"/>
                </a:solidFill>
              </a:rPr>
              <a:t>。</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不同</a:t>
            </a:r>
            <a:r>
              <a:rPr lang="en-US" altLang="zh-CN" sz="900" dirty="0" smtClean="0">
                <a:solidFill>
                  <a:prstClr val="black"/>
                </a:solidFill>
              </a:rPr>
              <a:t>VLAN</a:t>
            </a:r>
            <a:r>
              <a:rPr lang="zh-CN" altLang="en-US" sz="900" dirty="0" smtClean="0">
                <a:solidFill>
                  <a:prstClr val="black"/>
                </a:solidFill>
              </a:rPr>
              <a:t>内的用户因为绑定的</a:t>
            </a:r>
            <a:r>
              <a:rPr lang="en-US" altLang="zh-CN" sz="900" dirty="0" smtClean="0">
                <a:solidFill>
                  <a:prstClr val="black"/>
                </a:solidFill>
              </a:rPr>
              <a:t>ACL</a:t>
            </a:r>
            <a:r>
              <a:rPr lang="zh-CN" altLang="en-US" sz="900" dirty="0" smtClean="0">
                <a:solidFill>
                  <a:prstClr val="black"/>
                </a:solidFill>
              </a:rPr>
              <a:t>不同，所获得的网络访问权限也不同。</a:t>
            </a:r>
            <a:endParaRPr lang="en-US" altLang="zh-CN" sz="900" dirty="0" smtClean="0">
              <a:solidFill>
                <a:prstClr val="black"/>
              </a:solidFill>
            </a:endParaRPr>
          </a:p>
          <a:p>
            <a:pPr marL="180975" indent="-180975">
              <a:lnSpc>
                <a:spcPct val="120000"/>
              </a:lnSpc>
              <a:buFont typeface="Arial" panose="020B0604020202020204" pitchFamily="34" charset="0"/>
              <a:buChar char="•"/>
            </a:pPr>
            <a:r>
              <a:rPr lang="zh-CN" altLang="en-US" sz="900" b="1" dirty="0" smtClean="0">
                <a:solidFill>
                  <a:prstClr val="black"/>
                </a:solidFill>
              </a:rPr>
              <a:t>传统方案问题</a:t>
            </a:r>
            <a:r>
              <a:rPr lang="zh-CN" altLang="en-US" sz="900" dirty="0" smtClean="0">
                <a:solidFill>
                  <a:prstClr val="black"/>
                </a:solidFill>
              </a:rPr>
              <a:t>：</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en-US" altLang="zh-CN" sz="900" dirty="0" smtClean="0">
                <a:solidFill>
                  <a:prstClr val="black"/>
                </a:solidFill>
              </a:rPr>
              <a:t>VLAN</a:t>
            </a:r>
            <a:r>
              <a:rPr lang="zh-CN" altLang="en-US" sz="900" dirty="0" smtClean="0">
                <a:solidFill>
                  <a:prstClr val="black"/>
                </a:solidFill>
              </a:rPr>
              <a:t>需要跨交换机部署。如果同一网关下接入交换机（例如本例中的</a:t>
            </a:r>
            <a:r>
              <a:rPr lang="en-US" altLang="zh-CN" sz="900" dirty="0" smtClean="0">
                <a:solidFill>
                  <a:prstClr val="black"/>
                </a:solidFill>
              </a:rPr>
              <a:t>A</a:t>
            </a:r>
            <a:r>
              <a:rPr lang="zh-CN" altLang="en-US" sz="900" dirty="0" smtClean="0">
                <a:solidFill>
                  <a:prstClr val="black"/>
                </a:solidFill>
              </a:rPr>
              <a:t>和</a:t>
            </a:r>
            <a:r>
              <a:rPr lang="en-US" altLang="zh-CN" sz="900" dirty="0" smtClean="0">
                <a:solidFill>
                  <a:prstClr val="black"/>
                </a:solidFill>
              </a:rPr>
              <a:t>B</a:t>
            </a:r>
            <a:r>
              <a:rPr lang="zh-CN" altLang="en-US" sz="900" dirty="0" smtClean="0">
                <a:solidFill>
                  <a:prstClr val="black"/>
                </a:solidFill>
              </a:rPr>
              <a:t>）数量很多，多交换机共用同一</a:t>
            </a:r>
            <a:r>
              <a:rPr lang="en-US" altLang="zh-CN" sz="900" dirty="0" smtClean="0">
                <a:solidFill>
                  <a:prstClr val="black"/>
                </a:solidFill>
              </a:rPr>
              <a:t>VLAN</a:t>
            </a:r>
            <a:r>
              <a:rPr lang="zh-CN" altLang="en-US" sz="900" dirty="0" smtClean="0">
                <a:solidFill>
                  <a:prstClr val="black"/>
                </a:solidFill>
              </a:rPr>
              <a:t>将形成大广播域。</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需要提前在每台交换机上创建</a:t>
            </a:r>
            <a:r>
              <a:rPr lang="en-US" altLang="zh-CN" sz="900" dirty="0" smtClean="0">
                <a:solidFill>
                  <a:prstClr val="black"/>
                </a:solidFill>
              </a:rPr>
              <a:t>VLAN</a:t>
            </a:r>
            <a:r>
              <a:rPr lang="zh-CN" altLang="en-US" sz="900" dirty="0" smtClean="0">
                <a:solidFill>
                  <a:prstClr val="black"/>
                </a:solidFill>
              </a:rPr>
              <a:t>并配置静态</a:t>
            </a:r>
            <a:r>
              <a:rPr lang="en-US" altLang="zh-CN" sz="900" dirty="0" smtClean="0">
                <a:solidFill>
                  <a:prstClr val="black"/>
                </a:solidFill>
              </a:rPr>
              <a:t>ACL</a:t>
            </a:r>
            <a:r>
              <a:rPr lang="zh-CN" altLang="en-US" sz="900" dirty="0" smtClean="0">
                <a:solidFill>
                  <a:prstClr val="black"/>
                </a:solidFill>
              </a:rPr>
              <a:t>，存在大量配置工作量，后续</a:t>
            </a:r>
            <a:r>
              <a:rPr lang="en-US" altLang="zh-CN" sz="900" dirty="0" smtClean="0">
                <a:solidFill>
                  <a:prstClr val="black"/>
                </a:solidFill>
              </a:rPr>
              <a:t>ACL</a:t>
            </a:r>
            <a:r>
              <a:rPr lang="zh-CN" altLang="en-US" sz="900" dirty="0" smtClean="0">
                <a:solidFill>
                  <a:prstClr val="black"/>
                </a:solidFill>
              </a:rPr>
              <a:t>维护难以为继。</a:t>
            </a:r>
            <a:endParaRPr lang="zh-CN" altLang="en-US" sz="900" dirty="0" smtClean="0">
              <a:solidFill>
                <a:prstClr val="black"/>
              </a:solidFill>
            </a:endParaRPr>
          </a:p>
          <a:p>
            <a:pPr marL="638175" lvl="1" indent="-180975">
              <a:lnSpc>
                <a:spcPct val="120000"/>
              </a:lnSpc>
              <a:buFont typeface="Arial" panose="020B0604020202020204" pitchFamily="34" charset="0"/>
              <a:buChar char="•"/>
            </a:pPr>
            <a:r>
              <a:rPr lang="en-US" altLang="zh-CN" sz="900" dirty="0" smtClean="0">
                <a:solidFill>
                  <a:prstClr val="black"/>
                </a:solidFill>
              </a:rPr>
              <a:t>VLAN</a:t>
            </a:r>
            <a:r>
              <a:rPr lang="zh-CN" altLang="en-US" sz="900" dirty="0" smtClean="0">
                <a:solidFill>
                  <a:prstClr val="black"/>
                </a:solidFill>
              </a:rPr>
              <a:t>对应</a:t>
            </a:r>
            <a:r>
              <a:rPr lang="en-US" altLang="zh-CN" sz="900" dirty="0" smtClean="0">
                <a:solidFill>
                  <a:prstClr val="black"/>
                </a:solidFill>
              </a:rPr>
              <a:t>IP</a:t>
            </a:r>
            <a:r>
              <a:rPr lang="zh-CN" altLang="en-US" sz="900" dirty="0" smtClean="0">
                <a:solidFill>
                  <a:prstClr val="black"/>
                </a:solidFill>
              </a:rPr>
              <a:t>地址大量闲置。例如假设每台接入交换机最多可供</a:t>
            </a:r>
            <a:r>
              <a:rPr lang="en-US" altLang="zh-CN" sz="900" dirty="0" smtClean="0">
                <a:solidFill>
                  <a:prstClr val="black"/>
                </a:solidFill>
              </a:rPr>
              <a:t>48</a:t>
            </a:r>
            <a:r>
              <a:rPr lang="zh-CN" altLang="en-US" sz="900" dirty="0" smtClean="0">
                <a:solidFill>
                  <a:prstClr val="black"/>
                </a:solidFill>
              </a:rPr>
              <a:t>人接入，同一网关下有</a:t>
            </a:r>
            <a:r>
              <a:rPr lang="en-US" altLang="zh-CN" sz="900" dirty="0" smtClean="0">
                <a:solidFill>
                  <a:prstClr val="black"/>
                </a:solidFill>
              </a:rPr>
              <a:t>10</a:t>
            </a:r>
            <a:r>
              <a:rPr lang="zh-CN" altLang="en-US" sz="900" dirty="0" smtClean="0">
                <a:solidFill>
                  <a:prstClr val="black"/>
                </a:solidFill>
              </a:rPr>
              <a:t>台接入交换机。则每个网关需要为每类用户预留</a:t>
            </a:r>
            <a:r>
              <a:rPr lang="en-US" altLang="zh-CN" sz="900" dirty="0" smtClean="0">
                <a:solidFill>
                  <a:prstClr val="black"/>
                </a:solidFill>
              </a:rPr>
              <a:t>480</a:t>
            </a:r>
            <a:r>
              <a:rPr lang="zh-CN" altLang="en-US" sz="900" dirty="0" smtClean="0">
                <a:solidFill>
                  <a:prstClr val="black"/>
                </a:solidFill>
              </a:rPr>
              <a:t>个以上的</a:t>
            </a:r>
            <a:r>
              <a:rPr lang="en-US" altLang="zh-CN" sz="900" dirty="0" smtClean="0">
                <a:solidFill>
                  <a:prstClr val="black"/>
                </a:solidFill>
              </a:rPr>
              <a:t>IP</a:t>
            </a:r>
            <a:r>
              <a:rPr lang="zh-CN" altLang="en-US" sz="900" dirty="0" smtClean="0">
                <a:solidFill>
                  <a:prstClr val="black"/>
                </a:solidFill>
              </a:rPr>
              <a:t>地址以满足极限情况。但是实际网络运行时，不同类型用户接入在同一网关下，有很多</a:t>
            </a:r>
            <a:r>
              <a:rPr lang="en-US" altLang="zh-CN" sz="900" dirty="0" smtClean="0">
                <a:solidFill>
                  <a:prstClr val="black"/>
                </a:solidFill>
              </a:rPr>
              <a:t>IP</a:t>
            </a:r>
            <a:r>
              <a:rPr lang="zh-CN" altLang="en-US" sz="900" dirty="0" smtClean="0">
                <a:solidFill>
                  <a:prstClr val="black"/>
                </a:solidFill>
              </a:rPr>
              <a:t>地址是闲置的。</a:t>
            </a:r>
            <a:endParaRPr lang="en-US" altLang="zh-CN" sz="900" dirty="0" smtClean="0">
              <a:solidFill>
                <a:prstClr val="black"/>
              </a:solidFill>
            </a:endParaRPr>
          </a:p>
          <a:p>
            <a:pPr marL="180975" indent="-180975">
              <a:lnSpc>
                <a:spcPct val="120000"/>
              </a:lnSpc>
              <a:buFont typeface="Arial" panose="020B0604020202020204" pitchFamily="34" charset="0"/>
              <a:buChar char="•"/>
            </a:pPr>
            <a:endParaRPr lang="zh-CN" altLang="en-US" sz="900" dirty="0">
              <a:solidFill>
                <a:prstClr val="black"/>
              </a:solidFill>
            </a:endParaRPr>
          </a:p>
        </p:txBody>
      </p:sp>
      <p:cxnSp>
        <p:nvCxnSpPr>
          <p:cNvPr id="28" name="直接连接符 27"/>
          <p:cNvCxnSpPr>
            <a:stCxn id="15" idx="1"/>
            <a:endCxn id="12" idx="3"/>
          </p:cNvCxnSpPr>
          <p:nvPr/>
        </p:nvCxnSpPr>
        <p:spPr bwMode="auto">
          <a:xfrm flipH="1">
            <a:off x="6896137" y="981390"/>
            <a:ext cx="601436" cy="1905"/>
          </a:xfrm>
          <a:prstGeom prst="line">
            <a:avLst/>
          </a:prstGeom>
          <a:noFill/>
          <a:ln w="19050" cap="flat" cmpd="sng" algn="ctr">
            <a:solidFill>
              <a:sysClr val="windowText" lastClr="000000">
                <a:shade val="95000"/>
                <a:satMod val="105000"/>
              </a:sys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aphicFrame>
        <p:nvGraphicFramePr>
          <p:cNvPr id="44" name="表格 43"/>
          <p:cNvGraphicFramePr>
            <a:graphicFrameLocks noGrp="1"/>
          </p:cNvGraphicFramePr>
          <p:nvPr/>
        </p:nvGraphicFramePr>
        <p:xfrm>
          <a:off x="749300" y="788988"/>
          <a:ext cx="1987550" cy="1051560"/>
        </p:xfrm>
        <a:graphic>
          <a:graphicData uri="http://schemas.openxmlformats.org/drawingml/2006/table">
            <a:tbl>
              <a:tblPr firstRow="1" bandRow="1">
                <a:tableStyleId>{5940675A-B579-460E-94D1-54222C63F5DA}</a:tableStyleId>
              </a:tblPr>
              <a:tblGrid>
                <a:gridCol w="839463"/>
                <a:gridCol w="1148087"/>
              </a:tblGrid>
              <a:tr h="134265">
                <a:tc gridSpan="2">
                  <a:txBody>
                    <a:bodyPr/>
                    <a:lstStyle/>
                    <a:p>
                      <a:pPr algn="ctr"/>
                      <a:r>
                        <a:rPr lang="zh-CN" altLang="en-US" sz="900" b="1" dirty="0" smtClean="0"/>
                        <a:t>认证中心的授权策略</a:t>
                      </a:r>
                      <a:endParaRPr lang="en-US" altLang="zh-CN" sz="900" b="1" dirty="0" smtClean="0"/>
                    </a:p>
                    <a:p>
                      <a:pPr algn="ctr"/>
                      <a:r>
                        <a:rPr lang="zh-CN" altLang="en-US" sz="900" b="1" dirty="0" smtClean="0"/>
                        <a:t>（仅根据身份分配</a:t>
                      </a:r>
                      <a:r>
                        <a:rPr lang="en-US" altLang="zh-CN" sz="900" b="1" dirty="0" smtClean="0"/>
                        <a:t>VLAN</a:t>
                      </a:r>
                      <a:r>
                        <a:rPr lang="zh-CN" altLang="en-US" sz="900" b="1" dirty="0" smtClean="0"/>
                        <a:t>）</a:t>
                      </a:r>
                      <a:endParaRPr lang="zh-CN" altLang="en-US" sz="900" b="1" dirty="0"/>
                    </a:p>
                  </a:txBody>
                  <a:tcPr>
                    <a:solidFill>
                      <a:schemeClr val="bg1">
                        <a:lumMod val="75000"/>
                      </a:schemeClr>
                    </a:solidFill>
                  </a:tcPr>
                </a:tc>
                <a:tc hMerge="1">
                  <a:tcPr>
                    <a:solidFill>
                      <a:srgbClr val="FFEBC2"/>
                    </a:solidFill>
                  </a:tcPr>
                </a:tc>
              </a:tr>
              <a:tr h="134265">
                <a:tc>
                  <a:txBody>
                    <a:bodyPr/>
                    <a:lstStyle/>
                    <a:p>
                      <a:r>
                        <a:rPr lang="zh-CN" altLang="en-US" sz="900" dirty="0" smtClean="0"/>
                        <a:t>用户</a:t>
                      </a:r>
                      <a:endParaRPr lang="zh-CN" altLang="en-US" sz="900" dirty="0"/>
                    </a:p>
                  </a:txBody>
                  <a:tcPr>
                    <a:solidFill>
                      <a:schemeClr val="bg1">
                        <a:lumMod val="75000"/>
                      </a:schemeClr>
                    </a:solidFill>
                  </a:tcPr>
                </a:tc>
                <a:tc>
                  <a:txBody>
                    <a:bodyPr/>
                    <a:lstStyle/>
                    <a:p>
                      <a:r>
                        <a:rPr lang="en-US" altLang="zh-CN" sz="900" dirty="0" smtClean="0"/>
                        <a:t>VLAN</a:t>
                      </a:r>
                      <a:endParaRPr lang="zh-CN" altLang="en-US" sz="900" dirty="0"/>
                    </a:p>
                  </a:txBody>
                  <a:tcPr>
                    <a:solidFill>
                      <a:schemeClr val="bg1">
                        <a:lumMod val="75000"/>
                      </a:schemeClr>
                    </a:solidFill>
                  </a:tcPr>
                </a:tc>
              </a:tr>
              <a:tr h="0">
                <a:tc>
                  <a:txBody>
                    <a:bodyPr/>
                    <a:lstStyle/>
                    <a:p>
                      <a:r>
                        <a:rPr lang="zh-CN" altLang="en-US" sz="900" dirty="0" smtClean="0"/>
                        <a:t>员工</a:t>
                      </a:r>
                      <a:endParaRPr lang="zh-CN" altLang="en-US" sz="900" dirty="0"/>
                    </a:p>
                  </a:txBody>
                  <a:tcPr>
                    <a:solidFill>
                      <a:srgbClr val="92D050"/>
                    </a:solidFill>
                  </a:tcPr>
                </a:tc>
                <a:tc>
                  <a:txBody>
                    <a:bodyPr/>
                    <a:lstStyle/>
                    <a:p>
                      <a:r>
                        <a:rPr lang="en-US" altLang="zh-CN" sz="900" dirty="0" smtClean="0"/>
                        <a:t>1</a:t>
                      </a:r>
                      <a:endParaRPr lang="zh-CN" altLang="en-US" sz="900" dirty="0"/>
                    </a:p>
                  </a:txBody>
                  <a:tcPr>
                    <a:solidFill>
                      <a:srgbClr val="92D050"/>
                    </a:solidFill>
                  </a:tcPr>
                </a:tc>
              </a:tr>
              <a:tr h="0">
                <a:tc>
                  <a:txBody>
                    <a:bodyPr/>
                    <a:lstStyle/>
                    <a:p>
                      <a:r>
                        <a:rPr lang="zh-CN" altLang="en-US" sz="900" dirty="0" smtClean="0"/>
                        <a:t>外包</a:t>
                      </a:r>
                      <a:endParaRPr lang="zh-CN" altLang="en-US" sz="900" dirty="0"/>
                    </a:p>
                  </a:txBody>
                  <a:tcPr>
                    <a:solidFill>
                      <a:schemeClr val="accent6">
                        <a:lumMod val="60000"/>
                        <a:lumOff val="40000"/>
                      </a:schemeClr>
                    </a:solidFill>
                  </a:tcPr>
                </a:tc>
                <a:tc>
                  <a:txBody>
                    <a:bodyPr/>
                    <a:lstStyle/>
                    <a:p>
                      <a:r>
                        <a:rPr lang="en-US" altLang="zh-CN" sz="900" dirty="0" smtClean="0"/>
                        <a:t>2</a:t>
                      </a:r>
                      <a:endParaRPr lang="zh-CN" altLang="en-US" sz="900" dirty="0"/>
                    </a:p>
                  </a:txBody>
                  <a:tcPr>
                    <a:solidFill>
                      <a:schemeClr val="accent6">
                        <a:lumMod val="60000"/>
                        <a:lumOff val="40000"/>
                      </a:schemeClr>
                    </a:solidFill>
                  </a:tcPr>
                </a:tc>
              </a:tr>
            </a:tbl>
          </a:graphicData>
        </a:graphic>
      </p:graphicFrame>
      <p:sp>
        <p:nvSpPr>
          <p:cNvPr id="45" name="任意多边形 44"/>
          <p:cNvSpPr/>
          <p:nvPr/>
        </p:nvSpPr>
        <p:spPr bwMode="auto">
          <a:xfrm rot="5400000">
            <a:off x="2717397" y="812410"/>
            <a:ext cx="1048554" cy="1001710"/>
          </a:xfrm>
          <a:custGeom>
            <a:avLst/>
            <a:gdLst>
              <a:gd name="connsiteX0" fmla="*/ 0 w 2554289"/>
              <a:gd name="connsiteY0" fmla="*/ 1115483 h 1115483"/>
              <a:gd name="connsiteX1" fmla="*/ 783694 w 2554289"/>
              <a:gd name="connsiteY1" fmla="*/ 0 h 1115483"/>
              <a:gd name="connsiteX2" fmla="*/ 1770595 w 2554289"/>
              <a:gd name="connsiteY2" fmla="*/ 0 h 1115483"/>
              <a:gd name="connsiteX3" fmla="*/ 2554289 w 2554289"/>
              <a:gd name="connsiteY3" fmla="*/ 1115483 h 1115483"/>
              <a:gd name="connsiteX4" fmla="*/ 0 w 2554289"/>
              <a:gd name="connsiteY4" fmla="*/ 1115483 h 1115483"/>
              <a:gd name="connsiteX0-1" fmla="*/ 0 w 2554289"/>
              <a:gd name="connsiteY0-2" fmla="*/ 1115483 h 1115483"/>
              <a:gd name="connsiteX1-3" fmla="*/ 783694 w 2554289"/>
              <a:gd name="connsiteY1-4" fmla="*/ 0 h 1115483"/>
              <a:gd name="connsiteX2-5" fmla="*/ 2465920 w 2554289"/>
              <a:gd name="connsiteY2-6" fmla="*/ 457200 h 1115483"/>
              <a:gd name="connsiteX3-7" fmla="*/ 2554289 w 2554289"/>
              <a:gd name="connsiteY3-8" fmla="*/ 1115483 h 1115483"/>
              <a:gd name="connsiteX4-9" fmla="*/ 0 w 2554289"/>
              <a:gd name="connsiteY4-10" fmla="*/ 1115483 h 1115483"/>
              <a:gd name="connsiteX0-11" fmla="*/ 0 w 2554289"/>
              <a:gd name="connsiteY0-12" fmla="*/ 658283 h 658283"/>
              <a:gd name="connsiteX1-13" fmla="*/ 1431394 w 2554289"/>
              <a:gd name="connsiteY1-14" fmla="*/ 9525 h 658283"/>
              <a:gd name="connsiteX2-15" fmla="*/ 2465920 w 2554289"/>
              <a:gd name="connsiteY2-16" fmla="*/ 0 h 658283"/>
              <a:gd name="connsiteX3-17" fmla="*/ 2554289 w 2554289"/>
              <a:gd name="connsiteY3-18" fmla="*/ 658283 h 658283"/>
              <a:gd name="connsiteX4-19" fmla="*/ 0 w 2554289"/>
              <a:gd name="connsiteY4-20" fmla="*/ 658283 h 658283"/>
              <a:gd name="connsiteX0-21" fmla="*/ 0 w 2592389"/>
              <a:gd name="connsiteY0-22" fmla="*/ 658283 h 667808"/>
              <a:gd name="connsiteX1-23" fmla="*/ 1431394 w 2592389"/>
              <a:gd name="connsiteY1-24" fmla="*/ 9525 h 667808"/>
              <a:gd name="connsiteX2-25" fmla="*/ 2465920 w 2592389"/>
              <a:gd name="connsiteY2-26" fmla="*/ 0 h 667808"/>
              <a:gd name="connsiteX3-27" fmla="*/ 2592389 w 2592389"/>
              <a:gd name="connsiteY3-28" fmla="*/ 667808 h 667808"/>
              <a:gd name="connsiteX4-29" fmla="*/ 0 w 2592389"/>
              <a:gd name="connsiteY4-30" fmla="*/ 658283 h 667808"/>
              <a:gd name="connsiteX0-31" fmla="*/ 0 w 2592389"/>
              <a:gd name="connsiteY0-32" fmla="*/ 658283 h 667808"/>
              <a:gd name="connsiteX1-33" fmla="*/ 1405997 w 2592389"/>
              <a:gd name="connsiteY1-34" fmla="*/ 22225 h 667808"/>
              <a:gd name="connsiteX2-35" fmla="*/ 2465920 w 2592389"/>
              <a:gd name="connsiteY2-36" fmla="*/ 0 h 667808"/>
              <a:gd name="connsiteX3-37" fmla="*/ 2592389 w 2592389"/>
              <a:gd name="connsiteY3-38" fmla="*/ 667808 h 667808"/>
              <a:gd name="connsiteX4-39" fmla="*/ 0 w 2592389"/>
              <a:gd name="connsiteY4-40" fmla="*/ 658283 h 667808"/>
              <a:gd name="connsiteX0-41" fmla="*/ 0 w 2592389"/>
              <a:gd name="connsiteY0-42" fmla="*/ 651933 h 661458"/>
              <a:gd name="connsiteX1-43" fmla="*/ 1405997 w 2592389"/>
              <a:gd name="connsiteY1-44" fmla="*/ 15875 h 661458"/>
              <a:gd name="connsiteX2-45" fmla="*/ 2491323 w 2592389"/>
              <a:gd name="connsiteY2-46" fmla="*/ 0 h 661458"/>
              <a:gd name="connsiteX3-47" fmla="*/ 2592389 w 2592389"/>
              <a:gd name="connsiteY3-48" fmla="*/ 661458 h 661458"/>
              <a:gd name="connsiteX4-49" fmla="*/ 0 w 2592389"/>
              <a:gd name="connsiteY4-50" fmla="*/ 651933 h 661458"/>
              <a:gd name="connsiteX0-51" fmla="*/ 0 w 2592389"/>
              <a:gd name="connsiteY0-52" fmla="*/ 651933 h 661458"/>
              <a:gd name="connsiteX1-53" fmla="*/ 1405997 w 2592389"/>
              <a:gd name="connsiteY1-54" fmla="*/ 15875 h 661458"/>
              <a:gd name="connsiteX2-55" fmla="*/ 2472276 w 2592389"/>
              <a:gd name="connsiteY2-56" fmla="*/ 0 h 661458"/>
              <a:gd name="connsiteX3-57" fmla="*/ 2592389 w 2592389"/>
              <a:gd name="connsiteY3-58" fmla="*/ 661458 h 661458"/>
              <a:gd name="connsiteX4-59" fmla="*/ 0 w 2592389"/>
              <a:gd name="connsiteY4-60" fmla="*/ 651933 h 661458"/>
              <a:gd name="connsiteX0-61" fmla="*/ 0 w 2592389"/>
              <a:gd name="connsiteY0-62" fmla="*/ 651933 h 661458"/>
              <a:gd name="connsiteX1-63" fmla="*/ 1374250 w 2592389"/>
              <a:gd name="connsiteY1-64" fmla="*/ 28575 h 661458"/>
              <a:gd name="connsiteX2-65" fmla="*/ 2472276 w 2592389"/>
              <a:gd name="connsiteY2-66" fmla="*/ 0 h 661458"/>
              <a:gd name="connsiteX3-67" fmla="*/ 2592389 w 2592389"/>
              <a:gd name="connsiteY3-68" fmla="*/ 661458 h 661458"/>
              <a:gd name="connsiteX4-69" fmla="*/ 0 w 2592389"/>
              <a:gd name="connsiteY4-70" fmla="*/ 651933 h 661458"/>
              <a:gd name="connsiteX0-71" fmla="*/ 0 w 2592389"/>
              <a:gd name="connsiteY0-72" fmla="*/ 651933 h 661458"/>
              <a:gd name="connsiteX1-73" fmla="*/ 1412353 w 2592389"/>
              <a:gd name="connsiteY1-74" fmla="*/ 9525 h 661458"/>
              <a:gd name="connsiteX2-75" fmla="*/ 2472276 w 2592389"/>
              <a:gd name="connsiteY2-76" fmla="*/ 0 h 661458"/>
              <a:gd name="connsiteX3-77" fmla="*/ 2592389 w 2592389"/>
              <a:gd name="connsiteY3-78" fmla="*/ 661458 h 661458"/>
              <a:gd name="connsiteX4-79" fmla="*/ 0 w 2592389"/>
              <a:gd name="connsiteY4-80" fmla="*/ 651933 h 661458"/>
              <a:gd name="connsiteX0-81" fmla="*/ 0 w 2592389"/>
              <a:gd name="connsiteY0-82" fmla="*/ 651933 h 661458"/>
              <a:gd name="connsiteX1-83" fmla="*/ 1400450 w 2592389"/>
              <a:gd name="connsiteY1-84" fmla="*/ 9525 h 661458"/>
              <a:gd name="connsiteX2-85" fmla="*/ 2472276 w 2592389"/>
              <a:gd name="connsiteY2-86" fmla="*/ 0 h 661458"/>
              <a:gd name="connsiteX3-87" fmla="*/ 2592389 w 2592389"/>
              <a:gd name="connsiteY3-88" fmla="*/ 661458 h 661458"/>
              <a:gd name="connsiteX4-89" fmla="*/ 0 w 2592389"/>
              <a:gd name="connsiteY4-90" fmla="*/ 651933 h 661458"/>
              <a:gd name="connsiteX0-91" fmla="*/ 0 w 2592389"/>
              <a:gd name="connsiteY0-92" fmla="*/ 649552 h 659077"/>
              <a:gd name="connsiteX1-93" fmla="*/ 1400450 w 2592389"/>
              <a:gd name="connsiteY1-94" fmla="*/ 7144 h 659077"/>
              <a:gd name="connsiteX2-95" fmla="*/ 2472279 w 2592389"/>
              <a:gd name="connsiteY2-96" fmla="*/ 0 h 659077"/>
              <a:gd name="connsiteX3-97" fmla="*/ 2592389 w 2592389"/>
              <a:gd name="connsiteY3-98" fmla="*/ 659077 h 659077"/>
              <a:gd name="connsiteX4-99" fmla="*/ 0 w 2592389"/>
              <a:gd name="connsiteY4-100" fmla="*/ 649552 h 659077"/>
              <a:gd name="connsiteX0-101" fmla="*/ 0 w 2592389"/>
              <a:gd name="connsiteY0-102" fmla="*/ 660104 h 669629"/>
              <a:gd name="connsiteX1-103" fmla="*/ 1400450 w 2592389"/>
              <a:gd name="connsiteY1-104" fmla="*/ 17696 h 669629"/>
              <a:gd name="connsiteX2-105" fmla="*/ 2574820 w 2592389"/>
              <a:gd name="connsiteY2-106" fmla="*/ -1 h 669629"/>
              <a:gd name="connsiteX3-107" fmla="*/ 2592389 w 2592389"/>
              <a:gd name="connsiteY3-108" fmla="*/ 669629 h 669629"/>
              <a:gd name="connsiteX4-109" fmla="*/ 0 w 2592389"/>
              <a:gd name="connsiteY4-110" fmla="*/ 660104 h 669629"/>
              <a:gd name="connsiteX0-111" fmla="*/ 0 w 2592389"/>
              <a:gd name="connsiteY0-112" fmla="*/ 668789 h 678314"/>
              <a:gd name="connsiteX1-113" fmla="*/ 1076302 w 2592389"/>
              <a:gd name="connsiteY1-114" fmla="*/ 0 h 678314"/>
              <a:gd name="connsiteX2-115" fmla="*/ 2574820 w 2592389"/>
              <a:gd name="connsiteY2-116" fmla="*/ 8684 h 678314"/>
              <a:gd name="connsiteX3-117" fmla="*/ 2592389 w 2592389"/>
              <a:gd name="connsiteY3-118" fmla="*/ 678314 h 678314"/>
              <a:gd name="connsiteX4-119" fmla="*/ 0 w 2592389"/>
              <a:gd name="connsiteY4-120" fmla="*/ 668789 h 678314"/>
              <a:gd name="connsiteX0-121" fmla="*/ 0 w 2592389"/>
              <a:gd name="connsiteY0-122" fmla="*/ 668789 h 678314"/>
              <a:gd name="connsiteX1-123" fmla="*/ 1076302 w 2592389"/>
              <a:gd name="connsiteY1-124" fmla="*/ 0 h 678314"/>
              <a:gd name="connsiteX2-125" fmla="*/ 2591361 w 2592389"/>
              <a:gd name="connsiteY2-126" fmla="*/ 8684 h 678314"/>
              <a:gd name="connsiteX3-127" fmla="*/ 2592389 w 2592389"/>
              <a:gd name="connsiteY3-128" fmla="*/ 678314 h 678314"/>
              <a:gd name="connsiteX4-129" fmla="*/ 0 w 2592389"/>
              <a:gd name="connsiteY4-130" fmla="*/ 668789 h 678314"/>
              <a:gd name="connsiteX0-131" fmla="*/ 0 w 2592389"/>
              <a:gd name="connsiteY0-132" fmla="*/ 670659 h 680184"/>
              <a:gd name="connsiteX1-133" fmla="*/ 1076302 w 2592389"/>
              <a:gd name="connsiteY1-134" fmla="*/ 1870 h 680184"/>
              <a:gd name="connsiteX2-135" fmla="*/ 2591363 w 2592389"/>
              <a:gd name="connsiteY2-136" fmla="*/ 1 h 680184"/>
              <a:gd name="connsiteX3-137" fmla="*/ 2592389 w 2592389"/>
              <a:gd name="connsiteY3-138" fmla="*/ 680184 h 680184"/>
              <a:gd name="connsiteX4-139" fmla="*/ 0 w 2592389"/>
              <a:gd name="connsiteY4-140" fmla="*/ 670659 h 680184"/>
              <a:gd name="connsiteX0-141" fmla="*/ 0 w 2592389"/>
              <a:gd name="connsiteY0-142" fmla="*/ 670658 h 680183"/>
              <a:gd name="connsiteX1-143" fmla="*/ 1038107 w 2592389"/>
              <a:gd name="connsiteY1-144" fmla="*/ 1868 h 680183"/>
              <a:gd name="connsiteX2-145" fmla="*/ 2591363 w 2592389"/>
              <a:gd name="connsiteY2-146" fmla="*/ 0 h 680183"/>
              <a:gd name="connsiteX3-147" fmla="*/ 2592389 w 2592389"/>
              <a:gd name="connsiteY3-148" fmla="*/ 680183 h 680183"/>
              <a:gd name="connsiteX4-149" fmla="*/ 0 w 2592389"/>
              <a:gd name="connsiteY4-150" fmla="*/ 670658 h 680183"/>
              <a:gd name="connsiteX0-151" fmla="*/ 0 w 2592389"/>
              <a:gd name="connsiteY0-152" fmla="*/ 670658 h 680183"/>
              <a:gd name="connsiteX1-153" fmla="*/ 1121735 w 2592389"/>
              <a:gd name="connsiteY1-154" fmla="*/ 1867 h 680183"/>
              <a:gd name="connsiteX2-155" fmla="*/ 2591363 w 2592389"/>
              <a:gd name="connsiteY2-156" fmla="*/ 0 h 680183"/>
              <a:gd name="connsiteX3-157" fmla="*/ 2592389 w 2592389"/>
              <a:gd name="connsiteY3-158" fmla="*/ 680183 h 680183"/>
              <a:gd name="connsiteX4-159" fmla="*/ 0 w 2592389"/>
              <a:gd name="connsiteY4-160" fmla="*/ 670658 h 680183"/>
              <a:gd name="connsiteX0-161" fmla="*/ 0 w 2592389"/>
              <a:gd name="connsiteY0-162" fmla="*/ 1881054 h 1890579"/>
              <a:gd name="connsiteX1-163" fmla="*/ 2 w 2592389"/>
              <a:gd name="connsiteY1-164" fmla="*/ 1 h 1890579"/>
              <a:gd name="connsiteX2-165" fmla="*/ 2591363 w 2592389"/>
              <a:gd name="connsiteY2-166" fmla="*/ 1210396 h 1890579"/>
              <a:gd name="connsiteX3-167" fmla="*/ 2592389 w 2592389"/>
              <a:gd name="connsiteY3-168" fmla="*/ 1890579 h 1890579"/>
              <a:gd name="connsiteX4-169" fmla="*/ 0 w 2592389"/>
              <a:gd name="connsiteY4-170" fmla="*/ 1881054 h 1890579"/>
              <a:gd name="connsiteX0-171" fmla="*/ 0 w 2592389"/>
              <a:gd name="connsiteY0-172" fmla="*/ 1881052 h 1890577"/>
              <a:gd name="connsiteX1-173" fmla="*/ 2 w 2592389"/>
              <a:gd name="connsiteY1-174" fmla="*/ -1 h 1890577"/>
              <a:gd name="connsiteX2-175" fmla="*/ 531906 w 2592389"/>
              <a:gd name="connsiteY2-176" fmla="*/ 3617 h 1890577"/>
              <a:gd name="connsiteX3-177" fmla="*/ 2592389 w 2592389"/>
              <a:gd name="connsiteY3-178" fmla="*/ 1890577 h 1890577"/>
              <a:gd name="connsiteX4-179" fmla="*/ 0 w 2592389"/>
              <a:gd name="connsiteY4-180" fmla="*/ 1881052 h 1890577"/>
              <a:gd name="connsiteX0-181" fmla="*/ 0 w 2592389"/>
              <a:gd name="connsiteY0-182" fmla="*/ 1881550 h 1891075"/>
              <a:gd name="connsiteX1-183" fmla="*/ 2 w 2592389"/>
              <a:gd name="connsiteY1-184" fmla="*/ 497 h 1891075"/>
              <a:gd name="connsiteX2-185" fmla="*/ 514972 w 2592389"/>
              <a:gd name="connsiteY2-186" fmla="*/ 1 h 1891075"/>
              <a:gd name="connsiteX3-187" fmla="*/ 2592389 w 2592389"/>
              <a:gd name="connsiteY3-188" fmla="*/ 1891075 h 1891075"/>
              <a:gd name="connsiteX4-189" fmla="*/ 0 w 2592389"/>
              <a:gd name="connsiteY4-190" fmla="*/ 1881550 h 1891075"/>
              <a:gd name="connsiteX0-191" fmla="*/ 0 w 2592389"/>
              <a:gd name="connsiteY0-192" fmla="*/ 1881548 h 1891073"/>
              <a:gd name="connsiteX1-193" fmla="*/ 2 w 2592389"/>
              <a:gd name="connsiteY1-194" fmla="*/ 495 h 1891073"/>
              <a:gd name="connsiteX2-195" fmla="*/ 514972 w 2592389"/>
              <a:gd name="connsiteY2-196" fmla="*/ -1 h 1891073"/>
              <a:gd name="connsiteX3-197" fmla="*/ 2592389 w 2592389"/>
              <a:gd name="connsiteY3-198" fmla="*/ 1891073 h 1891073"/>
              <a:gd name="connsiteX4-199" fmla="*/ 0 w 2592389"/>
              <a:gd name="connsiteY4-200" fmla="*/ 1881548 h 1891073"/>
              <a:gd name="connsiteX0-201" fmla="*/ 0 w 2592389"/>
              <a:gd name="connsiteY0-202" fmla="*/ 1881550 h 1891075"/>
              <a:gd name="connsiteX1-203" fmla="*/ 2 w 2592389"/>
              <a:gd name="connsiteY1-204" fmla="*/ 497 h 1891075"/>
              <a:gd name="connsiteX2-205" fmla="*/ 514972 w 2592389"/>
              <a:gd name="connsiteY2-206" fmla="*/ 1 h 1891075"/>
              <a:gd name="connsiteX3-207" fmla="*/ 2592389 w 2592389"/>
              <a:gd name="connsiteY3-208" fmla="*/ 1891075 h 1891075"/>
              <a:gd name="connsiteX4-209" fmla="*/ 0 w 2592389"/>
              <a:gd name="connsiteY4-210" fmla="*/ 1881550 h 1891075"/>
              <a:gd name="connsiteX0-211" fmla="*/ 0 w 2602555"/>
              <a:gd name="connsiteY0-212" fmla="*/ 1881548 h 1886960"/>
              <a:gd name="connsiteX1-213" fmla="*/ 2 w 2602555"/>
              <a:gd name="connsiteY1-214" fmla="*/ 495 h 1886960"/>
              <a:gd name="connsiteX2-215" fmla="*/ 514972 w 2602555"/>
              <a:gd name="connsiteY2-216" fmla="*/ -1 h 1886960"/>
              <a:gd name="connsiteX3-217" fmla="*/ 2602555 w 2602555"/>
              <a:gd name="connsiteY3-218" fmla="*/ 1886959 h 1886960"/>
              <a:gd name="connsiteX4-219" fmla="*/ 0 w 2602555"/>
              <a:gd name="connsiteY4-220" fmla="*/ 1881548 h 1886960"/>
              <a:gd name="connsiteX0-221" fmla="*/ 0 w 1305238"/>
              <a:gd name="connsiteY0-222" fmla="*/ 1881550 h 1882462"/>
              <a:gd name="connsiteX1-223" fmla="*/ 2 w 1305238"/>
              <a:gd name="connsiteY1-224" fmla="*/ 497 h 1882462"/>
              <a:gd name="connsiteX2-225" fmla="*/ 514972 w 1305238"/>
              <a:gd name="connsiteY2-226" fmla="*/ 1 h 1882462"/>
              <a:gd name="connsiteX3-227" fmla="*/ 1305237 w 1305238"/>
              <a:gd name="connsiteY3-228" fmla="*/ 1882463 h 1882462"/>
              <a:gd name="connsiteX4-229" fmla="*/ 0 w 1305238"/>
              <a:gd name="connsiteY4-230" fmla="*/ 1881550 h 1882462"/>
              <a:gd name="connsiteX0-231" fmla="*/ 0 w 1305237"/>
              <a:gd name="connsiteY0-232" fmla="*/ 1881548 h 1882462"/>
              <a:gd name="connsiteX1-233" fmla="*/ 2 w 1305237"/>
              <a:gd name="connsiteY1-234" fmla="*/ 495 h 1882462"/>
              <a:gd name="connsiteX2-235" fmla="*/ 514972 w 1305237"/>
              <a:gd name="connsiteY2-236" fmla="*/ -1 h 1882462"/>
              <a:gd name="connsiteX3-237" fmla="*/ 1305237 w 1305237"/>
              <a:gd name="connsiteY3-238" fmla="*/ 1882461 h 1882462"/>
              <a:gd name="connsiteX4-239" fmla="*/ 0 w 1305237"/>
              <a:gd name="connsiteY4-240" fmla="*/ 1881548 h 1882462"/>
              <a:gd name="connsiteX0-241" fmla="*/ 0 w 1305237"/>
              <a:gd name="connsiteY0-242" fmla="*/ 1881550 h 1882462"/>
              <a:gd name="connsiteX1-243" fmla="*/ 2 w 1305237"/>
              <a:gd name="connsiteY1-244" fmla="*/ 497 h 1882462"/>
              <a:gd name="connsiteX2-245" fmla="*/ 514972 w 1305237"/>
              <a:gd name="connsiteY2-246" fmla="*/ 1 h 1882462"/>
              <a:gd name="connsiteX3-247" fmla="*/ 1305237 w 1305237"/>
              <a:gd name="connsiteY3-248" fmla="*/ 1882463 h 1882462"/>
              <a:gd name="connsiteX4-249" fmla="*/ 0 w 1305237"/>
              <a:gd name="connsiteY4-250" fmla="*/ 1881550 h 1882462"/>
              <a:gd name="connsiteX0-251" fmla="*/ 0 w 1305237"/>
              <a:gd name="connsiteY0-252" fmla="*/ 1881548 h 1882462"/>
              <a:gd name="connsiteX1-253" fmla="*/ 2 w 1305237"/>
              <a:gd name="connsiteY1-254" fmla="*/ 495 h 1882462"/>
              <a:gd name="connsiteX2-255" fmla="*/ 514972 w 1305237"/>
              <a:gd name="connsiteY2-256" fmla="*/ -1 h 1882462"/>
              <a:gd name="connsiteX3-257" fmla="*/ 1305237 w 1305237"/>
              <a:gd name="connsiteY3-258" fmla="*/ 1882461 h 1882462"/>
              <a:gd name="connsiteX4-259" fmla="*/ 0 w 1305237"/>
              <a:gd name="connsiteY4-260" fmla="*/ 1881548 h 1882462"/>
              <a:gd name="connsiteX0-261" fmla="*/ 0 w 1491541"/>
              <a:gd name="connsiteY0-262" fmla="*/ 1881550 h 1891456"/>
              <a:gd name="connsiteX1-263" fmla="*/ 2 w 1491541"/>
              <a:gd name="connsiteY1-264" fmla="*/ 497 h 1891456"/>
              <a:gd name="connsiteX2-265" fmla="*/ 514972 w 1491541"/>
              <a:gd name="connsiteY2-266" fmla="*/ 1 h 1891456"/>
              <a:gd name="connsiteX3-267" fmla="*/ 1491541 w 1491541"/>
              <a:gd name="connsiteY3-268" fmla="*/ 1891455 h 1891456"/>
              <a:gd name="connsiteX4-269" fmla="*/ 0 w 1491541"/>
              <a:gd name="connsiteY4-270" fmla="*/ 1881550 h 1891456"/>
              <a:gd name="connsiteX0-271" fmla="*/ 0 w 1491541"/>
              <a:gd name="connsiteY0-272" fmla="*/ 1881548 h 1891452"/>
              <a:gd name="connsiteX1-273" fmla="*/ 2 w 1491541"/>
              <a:gd name="connsiteY1-274" fmla="*/ 495 h 1891452"/>
              <a:gd name="connsiteX2-275" fmla="*/ 514972 w 1491541"/>
              <a:gd name="connsiteY2-276" fmla="*/ -1 h 1891452"/>
              <a:gd name="connsiteX3-277" fmla="*/ 1491541 w 1491541"/>
              <a:gd name="connsiteY3-278" fmla="*/ 1891453 h 1891452"/>
              <a:gd name="connsiteX4-279" fmla="*/ 0 w 1491541"/>
              <a:gd name="connsiteY4-280" fmla="*/ 1881548 h 1891452"/>
              <a:gd name="connsiteX0-281" fmla="*/ 0 w 1491541"/>
              <a:gd name="connsiteY0-282" fmla="*/ 1881550 h 1891456"/>
              <a:gd name="connsiteX1-283" fmla="*/ 2 w 1491541"/>
              <a:gd name="connsiteY1-284" fmla="*/ 497 h 1891456"/>
              <a:gd name="connsiteX2-285" fmla="*/ 514972 w 1491541"/>
              <a:gd name="connsiteY2-286" fmla="*/ 1 h 1891456"/>
              <a:gd name="connsiteX3-287" fmla="*/ 1491541 w 1491541"/>
              <a:gd name="connsiteY3-288" fmla="*/ 1891455 h 1891456"/>
              <a:gd name="connsiteX4-289" fmla="*/ 0 w 1491541"/>
              <a:gd name="connsiteY4-290" fmla="*/ 1881550 h 1891456"/>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491541" h="1891456">
                <a:moveTo>
                  <a:pt x="0" y="1881550"/>
                </a:moveTo>
                <a:cubicBezTo>
                  <a:pt x="1" y="1254532"/>
                  <a:pt x="1" y="627515"/>
                  <a:pt x="2" y="497"/>
                </a:cubicBezTo>
                <a:lnTo>
                  <a:pt x="514972" y="1"/>
                </a:lnTo>
                <a:cubicBezTo>
                  <a:pt x="698236" y="406415"/>
                  <a:pt x="1243932" y="1399412"/>
                  <a:pt x="1491541" y="1891455"/>
                </a:cubicBezTo>
                <a:lnTo>
                  <a:pt x="0" y="1881550"/>
                </a:lnTo>
                <a:close/>
              </a:path>
            </a:pathLst>
          </a:custGeom>
          <a:gradFill>
            <a:gsLst>
              <a:gs pos="0">
                <a:schemeClr val="bg1">
                  <a:lumMod val="85000"/>
                </a:schemeClr>
              </a:gs>
              <a:gs pos="100000">
                <a:schemeClr val="bg1">
                  <a:lumMod val="65000"/>
                </a:schemeClr>
              </a:gs>
            </a:gsLst>
            <a:lin ang="5400000" scaled="0"/>
          </a:grad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graphicFrame>
        <p:nvGraphicFramePr>
          <p:cNvPr id="47" name="表格 46"/>
          <p:cNvGraphicFramePr>
            <a:graphicFrameLocks noGrp="1"/>
          </p:cNvGraphicFramePr>
          <p:nvPr/>
        </p:nvGraphicFramePr>
        <p:xfrm>
          <a:off x="3730942" y="2244725"/>
          <a:ext cx="1559514" cy="685800"/>
        </p:xfrm>
        <a:graphic>
          <a:graphicData uri="http://schemas.openxmlformats.org/drawingml/2006/table">
            <a:tbl>
              <a:tblPr>
                <a:tableStyleId>{5C22544A-7EE6-4342-B048-85BDC9FD1C3A}</a:tableStyleId>
              </a:tblPr>
              <a:tblGrid>
                <a:gridCol w="779757"/>
                <a:gridCol w="779757"/>
              </a:tblGrid>
              <a:tr h="0">
                <a:tc>
                  <a:txBody>
                    <a:bodyPr/>
                    <a:lstStyle/>
                    <a:p>
                      <a:r>
                        <a:rPr lang="en-US" altLang="zh-CN" sz="900" dirty="0" smtClean="0"/>
                        <a:t>ACL3000</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ACL3001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0">
                <a:tc>
                  <a:txBody>
                    <a:bodyPr/>
                    <a:lstStyle/>
                    <a:p>
                      <a:r>
                        <a:rPr lang="en-US" altLang="zh-CN" sz="900" dirty="0" smtClean="0"/>
                        <a:t>VLAN1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VLAN2</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0">
                <a:tc>
                  <a:txBody>
                    <a:bodyPr/>
                    <a:lstStyle/>
                    <a:p>
                      <a:r>
                        <a:rPr lang="zh-CN" altLang="en-US" sz="900" dirty="0" smtClean="0"/>
                        <a:t>员工</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900" dirty="0" smtClean="0"/>
                        <a:t>外包</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bl>
          </a:graphicData>
        </a:graphic>
      </p:graphicFrame>
      <p:graphicFrame>
        <p:nvGraphicFramePr>
          <p:cNvPr id="48" name="表格 47"/>
          <p:cNvGraphicFramePr>
            <a:graphicFrameLocks noGrp="1"/>
          </p:cNvGraphicFramePr>
          <p:nvPr/>
        </p:nvGraphicFramePr>
        <p:xfrm>
          <a:off x="5437824" y="2244724"/>
          <a:ext cx="1548764" cy="685800"/>
        </p:xfrm>
        <a:graphic>
          <a:graphicData uri="http://schemas.openxmlformats.org/drawingml/2006/table">
            <a:tbl>
              <a:tblPr>
                <a:tableStyleId>{5C22544A-7EE6-4342-B048-85BDC9FD1C3A}</a:tableStyleId>
              </a:tblPr>
              <a:tblGrid>
                <a:gridCol w="774382"/>
                <a:gridCol w="774382"/>
              </a:tblGrid>
              <a:tr h="117778">
                <a:tc>
                  <a:txBody>
                    <a:bodyPr/>
                    <a:lstStyle/>
                    <a:p>
                      <a:r>
                        <a:rPr lang="en-US" altLang="zh-CN" sz="900" dirty="0" smtClean="0"/>
                        <a:t>ACL3000</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ACL3001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117778">
                <a:tc>
                  <a:txBody>
                    <a:bodyPr/>
                    <a:lstStyle/>
                    <a:p>
                      <a:r>
                        <a:rPr lang="en-US" altLang="zh-CN" sz="900" dirty="0" smtClean="0"/>
                        <a:t>VLAN1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VLAN2</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117778">
                <a:tc>
                  <a:txBody>
                    <a:bodyPr/>
                    <a:lstStyle/>
                    <a:p>
                      <a:r>
                        <a:rPr lang="zh-CN" altLang="en-US" sz="900" dirty="0" smtClean="0"/>
                        <a:t>员工</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900" dirty="0" smtClean="0"/>
                        <a:t>外包</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bl>
          </a:graphicData>
        </a:graphic>
      </p:graphicFrame>
      <p:graphicFrame>
        <p:nvGraphicFramePr>
          <p:cNvPr id="49" name="表格 48"/>
          <p:cNvGraphicFramePr>
            <a:graphicFrameLocks noGrp="1"/>
          </p:cNvGraphicFramePr>
          <p:nvPr/>
        </p:nvGraphicFramePr>
        <p:xfrm>
          <a:off x="7126922" y="2244724"/>
          <a:ext cx="1565320" cy="685800"/>
        </p:xfrm>
        <a:graphic>
          <a:graphicData uri="http://schemas.openxmlformats.org/drawingml/2006/table">
            <a:tbl>
              <a:tblPr>
                <a:tableStyleId>{5C22544A-7EE6-4342-B048-85BDC9FD1C3A}</a:tableStyleId>
              </a:tblPr>
              <a:tblGrid>
                <a:gridCol w="782660"/>
                <a:gridCol w="782660"/>
              </a:tblGrid>
              <a:tr h="0">
                <a:tc>
                  <a:txBody>
                    <a:bodyPr/>
                    <a:lstStyle/>
                    <a:p>
                      <a:r>
                        <a:rPr lang="en-US" altLang="zh-CN" sz="900" dirty="0" smtClean="0"/>
                        <a:t>ACL3000</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ACL3001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0">
                <a:tc>
                  <a:txBody>
                    <a:bodyPr/>
                    <a:lstStyle/>
                    <a:p>
                      <a:r>
                        <a:rPr lang="en-US" altLang="zh-CN" sz="900" dirty="0" smtClean="0"/>
                        <a:t>VLAN1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VLAN2</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0">
                <a:tc>
                  <a:txBody>
                    <a:bodyPr/>
                    <a:lstStyle/>
                    <a:p>
                      <a:r>
                        <a:rPr lang="zh-CN" altLang="en-US" sz="900" dirty="0" smtClean="0"/>
                        <a:t>员工</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900" dirty="0" smtClean="0"/>
                        <a:t>外包</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bl>
          </a:graphicData>
        </a:graphic>
      </p:graphicFrame>
      <p:sp>
        <p:nvSpPr>
          <p:cNvPr id="56" name="矩形 55"/>
          <p:cNvSpPr/>
          <p:nvPr/>
        </p:nvSpPr>
        <p:spPr bwMode="auto">
          <a:xfrm>
            <a:off x="660400" y="3069771"/>
            <a:ext cx="892629" cy="1584779"/>
          </a:xfrm>
          <a:prstGeom prst="rect">
            <a:avLst/>
          </a:prstGeom>
          <a:solidFill>
            <a:srgbClr val="C0000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pPr>
            <a:r>
              <a:rPr lang="zh-CN" altLang="en-US" sz="1600" dirty="0" smtClean="0">
                <a:solidFill>
                  <a:prstClr val="white"/>
                </a:solidFill>
                <a:latin typeface="华文细黑"/>
                <a:ea typeface="华文细黑"/>
              </a:rPr>
              <a:t>仅根据身份分配</a:t>
            </a:r>
            <a:r>
              <a:rPr lang="en-US" altLang="zh-CN" sz="1600" dirty="0" smtClean="0">
                <a:solidFill>
                  <a:prstClr val="white"/>
                </a:solidFill>
                <a:latin typeface="华文细黑"/>
                <a:ea typeface="华文细黑"/>
              </a:rPr>
              <a:t>VLAN</a:t>
            </a:r>
            <a:r>
              <a:rPr lang="zh-CN" altLang="en-US" sz="1600" dirty="0" smtClean="0">
                <a:solidFill>
                  <a:prstClr val="white"/>
                </a:solidFill>
                <a:latin typeface="华文细黑"/>
                <a:ea typeface="华文细黑"/>
              </a:rPr>
              <a:t>方案</a:t>
            </a:r>
            <a:endParaRPr lang="zh-CN" altLang="en-US" sz="1600" dirty="0" smtClean="0">
              <a:solidFill>
                <a:prstClr val="white"/>
              </a:solidFill>
              <a:latin typeface="华文细黑"/>
              <a:ea typeface="华文细黑"/>
            </a:endParaRPr>
          </a:p>
        </p:txBody>
      </p:sp>
    </p:spTree>
  </p:cSld>
  <p:clrMapOvr>
    <a:masterClrMapping/>
  </p:clrMapOvr>
  <p:transition advClick="0" advTm="8000">
    <p:fade thruBlk="1"/>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标题 1"/>
          <p:cNvSpPr>
            <a:spLocks noGrp="1"/>
          </p:cNvSpPr>
          <p:nvPr>
            <p:ph type="title"/>
          </p:nvPr>
        </p:nvSpPr>
        <p:spPr>
          <a:xfrm>
            <a:off x="755650" y="130049"/>
            <a:ext cx="7632700" cy="653654"/>
          </a:xfrm>
        </p:spPr>
        <p:txBody>
          <a:bodyPr anchor="ctr"/>
          <a:lstStyle/>
          <a:p>
            <a:r>
              <a:rPr lang="zh-CN" altLang="en-US" dirty="0" smtClean="0">
                <a:latin typeface="微软雅黑" panose="020B0503020204020204" pitchFamily="34" charset="-122"/>
                <a:ea typeface="微软雅黑" panose="020B0503020204020204" pitchFamily="34" charset="-122"/>
              </a:rPr>
              <a:t>缩略语</a:t>
            </a:r>
            <a:endParaRPr lang="zh-CN" altLang="en-US" dirty="0" smtClean="0">
              <a:latin typeface="微软雅黑" panose="020B0503020204020204" pitchFamily="34" charset="-122"/>
              <a:ea typeface="微软雅黑" panose="020B0503020204020204" pitchFamily="34" charset="-122"/>
            </a:endParaRPr>
          </a:p>
        </p:txBody>
      </p:sp>
      <p:graphicFrame>
        <p:nvGraphicFramePr>
          <p:cNvPr id="8" name="表格 7"/>
          <p:cNvGraphicFramePr>
            <a:graphicFrameLocks noGrp="1"/>
          </p:cNvGraphicFramePr>
          <p:nvPr/>
        </p:nvGraphicFramePr>
        <p:xfrm>
          <a:off x="755576" y="895466"/>
          <a:ext cx="7032960" cy="3542534"/>
        </p:xfrm>
        <a:graphic>
          <a:graphicData uri="http://schemas.openxmlformats.org/drawingml/2006/table">
            <a:tbl>
              <a:tblPr/>
              <a:tblGrid>
                <a:gridCol w="1066919"/>
                <a:gridCol w="3006179"/>
                <a:gridCol w="2959862"/>
              </a:tblGrid>
              <a:tr h="254620">
                <a:tc>
                  <a:txBody>
                    <a:bodyPr/>
                    <a:lstStyle/>
                    <a:p>
                      <a:pPr marL="71755" algn="l" fontAlgn="t">
                        <a:lnSpc>
                          <a:spcPct val="100000"/>
                        </a:lnSpc>
                      </a:pPr>
                      <a:r>
                        <a:rPr lang="zh-CN" sz="1400" b="1" i="0" u="none" strike="noStrike" dirty="0">
                          <a:solidFill>
                            <a:srgbClr val="FFFFFF"/>
                          </a:solidFill>
                          <a:latin typeface="微软雅黑" panose="020B0503020204020204" pitchFamily="34" charset="-122"/>
                          <a:ea typeface="微软雅黑" panose="020B0503020204020204" pitchFamily="34" charset="-122"/>
                        </a:rPr>
                        <a:t>缩略语</a:t>
                      </a:r>
                      <a:endParaRPr lang="zh-CN" sz="1400" b="1" i="0" u="none" strike="noStrike" dirty="0">
                        <a:solidFill>
                          <a:srgbClr val="FFFFFF"/>
                        </a:solidFill>
                        <a:latin typeface="微软雅黑" panose="020B0503020204020204" pitchFamily="34" charset="-122"/>
                        <a:ea typeface="微软雅黑" panose="020B0503020204020204" pitchFamily="34" charset="-122"/>
                      </a:endParaRPr>
                    </a:p>
                  </a:txBody>
                  <a:tcPr marL="9525" marR="9525" marT="9525" marB="0">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marL="71755" algn="l" fontAlgn="t">
                        <a:lnSpc>
                          <a:spcPct val="100000"/>
                        </a:lnSpc>
                      </a:pPr>
                      <a:r>
                        <a:rPr lang="zh-CN" sz="1400" b="1" i="0" u="none" strike="noStrike" dirty="0">
                          <a:solidFill>
                            <a:srgbClr val="FFFFFF"/>
                          </a:solidFill>
                          <a:latin typeface="微软雅黑" panose="020B0503020204020204" pitchFamily="34" charset="-122"/>
                          <a:ea typeface="微软雅黑" panose="020B0503020204020204" pitchFamily="34" charset="-122"/>
                        </a:rPr>
                        <a:t>英文</a:t>
                      </a:r>
                      <a:endParaRPr lang="zh-CN" sz="1400" b="1" i="0" u="none" strike="noStrike" dirty="0">
                        <a:solidFill>
                          <a:srgbClr val="FFFFFF"/>
                        </a:solidFill>
                        <a:latin typeface="微软雅黑" panose="020B0503020204020204" pitchFamily="34" charset="-122"/>
                        <a:ea typeface="微软雅黑" panose="020B0503020204020204" pitchFamily="34" charset="-122"/>
                      </a:endParaRPr>
                    </a:p>
                  </a:txBody>
                  <a:tcPr marL="9525" marR="9525" marT="9525" marB="0">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marL="71755" algn="l" fontAlgn="t">
                        <a:lnSpc>
                          <a:spcPct val="100000"/>
                        </a:lnSpc>
                      </a:pPr>
                      <a:r>
                        <a:rPr lang="zh-CN" sz="1400" b="1" i="0" u="none" strike="noStrike" dirty="0">
                          <a:solidFill>
                            <a:srgbClr val="FFFFFF"/>
                          </a:solidFill>
                          <a:latin typeface="微软雅黑" panose="020B0503020204020204" pitchFamily="34" charset="-122"/>
                          <a:ea typeface="微软雅黑" panose="020B0503020204020204" pitchFamily="34" charset="-122"/>
                        </a:rPr>
                        <a:t>中文</a:t>
                      </a:r>
                      <a:endParaRPr lang="zh-CN" sz="1400" b="1" i="0" u="none" strike="noStrike" dirty="0">
                        <a:solidFill>
                          <a:srgbClr val="FFFFFF"/>
                        </a:solidFill>
                        <a:latin typeface="微软雅黑" panose="020B0503020204020204" pitchFamily="34" charset="-122"/>
                        <a:ea typeface="微软雅黑" panose="020B0503020204020204" pitchFamily="34" charset="-122"/>
                      </a:endParaRPr>
                    </a:p>
                  </a:txBody>
                  <a:tcPr marL="9525" marR="9525" marT="9525" marB="0">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r>
              <a:tr h="254620">
                <a:tc>
                  <a:txBody>
                    <a:bodyPr/>
                    <a:lstStyle/>
                    <a:p>
                      <a:pPr marL="71755" algn="l" defTabSz="914400" rtl="0" eaLnBrk="1" fontAlgn="t" latinLnBrk="0" hangingPunct="1">
                        <a:lnSpc>
                          <a:spcPct val="100000"/>
                        </a:lnSpc>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MCP</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fontAlgn="t">
                        <a:lnSpc>
                          <a:spcPct val="100000"/>
                        </a:lnSpc>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Measurement Control Point</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fontAlgn="t">
                        <a:lnSpc>
                          <a:spcPct val="100000"/>
                        </a:lnSpc>
                      </a:pPr>
                      <a:r>
                        <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rPr>
                        <a:t>测量控制点</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254620">
                <a:tc>
                  <a:txBody>
                    <a:bodyPr/>
                    <a:lstStyle/>
                    <a:p>
                      <a:pPr marL="71755" algn="l" defTabSz="914400" rtl="0" eaLnBrk="1" fontAlgn="t" latinLnBrk="0" hangingPunct="1">
                        <a:lnSpc>
                          <a:spcPct val="100000"/>
                        </a:lnSpc>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DCP</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Data Collecting Point </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rPr>
                        <a:t>数据收集点</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254620">
                <a:tc>
                  <a:txBody>
                    <a:bodyPr/>
                    <a:lstStyle/>
                    <a:p>
                      <a:pPr marL="71755" algn="l" defTabSz="914400" rtl="0" eaLnBrk="1" fontAlgn="t" latinLnBrk="0" hangingPunct="1">
                        <a:lnSpc>
                          <a:spcPct val="100000"/>
                        </a:lnSpc>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TLP</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Target Logical Port</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rPr>
                        <a:t>目标逻辑端口</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254620">
                <a:tc>
                  <a:txBody>
                    <a:bodyPr/>
                    <a:lstStyle/>
                    <a:p>
                      <a:pPr marL="71755" algn="l" defTabSz="914400" rtl="0" eaLnBrk="1" fontAlgn="t" latinLnBrk="0" hangingPunct="1">
                        <a:lnSpc>
                          <a:spcPct val="100000"/>
                        </a:lnSpc>
                      </a:pPr>
                      <a:r>
                        <a:rPr lang="en-US" altLang="zh-CN"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MP2MP</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en-US" altLang="zh-CN"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multipoint-to-multipoint </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zh-CN" altLang="en-US"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多点到多点</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254620">
                <a:tc>
                  <a:txBody>
                    <a:bodyPr/>
                    <a:lstStyle/>
                    <a:p>
                      <a:pPr marL="71755" algn="l" defTabSz="914400" rtl="0" eaLnBrk="1" fontAlgn="t" latinLnBrk="0" hangingPunct="1">
                        <a:lnSpc>
                          <a:spcPct val="100000"/>
                        </a:lnSpc>
                      </a:pPr>
                      <a:r>
                        <a:rPr lang="en-US" altLang="zh-CN"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NNI</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en-US" altLang="zh-CN"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network-to-network interface </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zh-CN" altLang="en-US"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网络间接口</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254620">
                <a:tc>
                  <a:txBody>
                    <a:bodyPr/>
                    <a:lstStyle/>
                    <a:p>
                      <a:pPr marL="71755" algn="l" defTabSz="914400" rtl="0" eaLnBrk="1" fontAlgn="t" latinLnBrk="0" hangingPunct="1">
                        <a:lnSpc>
                          <a:spcPct val="100000"/>
                        </a:lnSpc>
                      </a:pPr>
                      <a:r>
                        <a:rPr lang="en-US" altLang="zh-CN"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UNI</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en-US" altLang="zh-CN"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user-to-network interface</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zh-CN" altLang="en-US"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用户网络接口</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254620">
                <a:tc>
                  <a:txBody>
                    <a:bodyPr/>
                    <a:lstStyle/>
                    <a:p>
                      <a:pPr marL="71755" algn="l" defTabSz="914400" rtl="0" eaLnBrk="1" fontAlgn="t" latinLnBrk="0" hangingPunct="1">
                        <a:lnSpc>
                          <a:spcPct val="100000"/>
                        </a:lnSpc>
                      </a:pPr>
                      <a:r>
                        <a:rPr lang="en-US" altLang="zh-CN"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IP PM</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en-US" altLang="zh-CN"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IP performance monitoring</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spcAft>
                          <a:spcPts val="0"/>
                        </a:spcAft>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IP</a:t>
                      </a:r>
                      <a:r>
                        <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rPr>
                        <a:t>性能测量</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6858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193679">
                <a:tc>
                  <a:txBody>
                    <a:bodyPr/>
                    <a:lstStyle/>
                    <a:p>
                      <a:pPr marL="71755" algn="l" defTabSz="914400" rtl="0" eaLnBrk="1" fontAlgn="t" latinLnBrk="0" hangingPunct="1">
                        <a:lnSpc>
                          <a:spcPct val="100000"/>
                        </a:lnSpc>
                        <a:spcAft>
                          <a:spcPts val="0"/>
                        </a:spcAft>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NTP</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6858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spcAft>
                          <a:spcPts val="0"/>
                        </a:spcAft>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Network Time Protocol</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spcAft>
                          <a:spcPts val="0"/>
                        </a:spcAft>
                      </a:pPr>
                      <a:r>
                        <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rPr>
                        <a:t>网络时间协议</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6858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254620">
                <a:tc>
                  <a:txBody>
                    <a:bodyPr/>
                    <a:lstStyle/>
                    <a:p>
                      <a:pPr marL="71755" algn="l" defTabSz="914400" rtl="0" eaLnBrk="1" fontAlgn="t" latinLnBrk="0" hangingPunct="1">
                        <a:lnSpc>
                          <a:spcPct val="100000"/>
                        </a:lnSpc>
                      </a:pPr>
                      <a:r>
                        <a:rPr lang="en-US" altLang="zh-CN"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NQA</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en-US" altLang="zh-CN"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Network Quality Analysis</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pPr>
                      <a:r>
                        <a:rPr lang="zh-CN" altLang="en-US"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网络质量分析</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254620">
                <a:tc>
                  <a:txBody>
                    <a:bodyPr/>
                    <a:lstStyle/>
                    <a:p>
                      <a:pPr marL="71755" algn="l" defTabSz="914400" rtl="0" eaLnBrk="1" fontAlgn="t" latinLnBrk="0" hangingPunct="1">
                        <a:lnSpc>
                          <a:spcPct val="100000"/>
                        </a:lnSpc>
                        <a:spcAft>
                          <a:spcPts val="0"/>
                        </a:spcAft>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OWAMP</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6858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spcAft>
                          <a:spcPts val="0"/>
                        </a:spcAft>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One-Way Active Measurement </a:t>
                      </a:r>
                      <a:r>
                        <a:rPr lang="en-US" sz="1200" b="0" i="0" u="none" strike="noStrike" kern="1200" dirty="0" err="1" smtClean="0">
                          <a:solidFill>
                            <a:srgbClr val="000000"/>
                          </a:solidFill>
                          <a:latin typeface="微软雅黑" panose="020B0503020204020204" pitchFamily="34" charset="-122"/>
                          <a:ea typeface="微软雅黑" panose="020B0503020204020204" pitchFamily="34" charset="-122"/>
                          <a:cs typeface="+mn-cs"/>
                        </a:rPr>
                        <a:t>rotocol</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spcAft>
                          <a:spcPts val="0"/>
                        </a:spcAft>
                      </a:pPr>
                      <a:r>
                        <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rPr>
                        <a:t>单向主动测量协议</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6858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254620">
                <a:tc>
                  <a:txBody>
                    <a:bodyPr/>
                    <a:lstStyle/>
                    <a:p>
                      <a:pPr marL="71755" algn="l" defTabSz="914400" rtl="0" eaLnBrk="1" fontAlgn="t" latinLnBrk="0" hangingPunct="1">
                        <a:lnSpc>
                          <a:spcPct val="100000"/>
                        </a:lnSpc>
                        <a:spcAft>
                          <a:spcPts val="0"/>
                        </a:spcAft>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TWAMP</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68580" marT="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spcAft>
                          <a:spcPts val="0"/>
                        </a:spcAft>
                      </a:pPr>
                      <a:r>
                        <a:rPr lang="en-US" sz="1200" b="0" i="0" u="none" strike="noStrike" kern="1200" dirty="0">
                          <a:solidFill>
                            <a:srgbClr val="000000"/>
                          </a:solidFill>
                          <a:latin typeface="微软雅黑" panose="020B0503020204020204" pitchFamily="34" charset="-122"/>
                          <a:ea typeface="微软雅黑" panose="020B0503020204020204" pitchFamily="34" charset="-122"/>
                          <a:cs typeface="+mn-cs"/>
                        </a:rPr>
                        <a:t>Two-Way Active Measurement </a:t>
                      </a:r>
                      <a:r>
                        <a:rPr lang="en-US" sz="1200" b="0" i="0" u="none" strike="noStrike" kern="1200" dirty="0" err="1" smtClean="0">
                          <a:solidFill>
                            <a:srgbClr val="000000"/>
                          </a:solidFill>
                          <a:latin typeface="微软雅黑" panose="020B0503020204020204" pitchFamily="34" charset="-122"/>
                          <a:ea typeface="微软雅黑" panose="020B0503020204020204" pitchFamily="34" charset="-122"/>
                          <a:cs typeface="+mn-cs"/>
                        </a:rPr>
                        <a:t>rotocol</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68580" marT="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spcAft>
                          <a:spcPts val="0"/>
                        </a:spcAft>
                      </a:pPr>
                      <a:r>
                        <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rPr>
                        <a:t>双向主动测量协议</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6858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254620">
                <a:tc>
                  <a:txBody>
                    <a:bodyPr/>
                    <a:lstStyle/>
                    <a:p>
                      <a:pPr marL="71755" marR="0" lvl="0" indent="0" algn="l" defTabSz="914400" rtl="0" eaLnBrk="0" fontAlgn="base" latinLnBrk="0" hangingPunct="0">
                        <a:lnSpc>
                          <a:spcPct val="100000"/>
                        </a:lnSpc>
                        <a:spcBef>
                          <a:spcPct val="0"/>
                        </a:spcBef>
                        <a:spcAft>
                          <a:spcPct val="0"/>
                        </a:spcAft>
                        <a:buClrTx/>
                        <a:buSzPct val="100000"/>
                        <a:buFontTx/>
                        <a:buNone/>
                      </a:pPr>
                      <a:r>
                        <a:rPr kumimoji="0" lang="en-US" altLang="zh-CN" sz="1200" b="0" i="0" u="none" strike="noStrike" cap="none" normalizeH="0" baseline="0" dirty="0" smtClean="0">
                          <a:ln>
                            <a:noFill/>
                          </a:ln>
                          <a:solidFill>
                            <a:srgbClr val="000000"/>
                          </a:solidFill>
                          <a:effectLst/>
                          <a:latin typeface="Arial" panose="020B0604020202020204" pitchFamily="34" charset="0"/>
                          <a:ea typeface="微软雅黑" panose="020B0503020204020204" pitchFamily="34" charset="-122"/>
                          <a:sym typeface="Calibri" panose="020F0502020204030204" pitchFamily="34" charset="0"/>
                        </a:rPr>
                        <a:t>ENP</a:t>
                      </a:r>
                      <a:endParaRPr kumimoji="0" lang="zh-CN" altLang="zh-CN" sz="1200" b="0" i="0" u="none" strike="noStrike" cap="none" normalizeH="0" baseline="0" dirty="0" smtClean="0">
                        <a:ln>
                          <a:noFill/>
                        </a:ln>
                        <a:solidFill>
                          <a:srgbClr val="000000"/>
                        </a:solidFill>
                        <a:effectLst/>
                        <a:latin typeface="Arial" panose="020B0604020202020204" pitchFamily="34" charset="0"/>
                        <a:ea typeface="微软雅黑" panose="020B0503020204020204" pitchFamily="34" charset="-122"/>
                        <a:sym typeface="Calibri" panose="020F0502020204030204" pitchFamily="34" charset="0"/>
                      </a:endParaRPr>
                    </a:p>
                  </a:txBody>
                  <a:tcPr marL="0" marR="68580" marT="0" marB="0" anchor="ctr"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marR="0" lvl="0" indent="0" algn="l" defTabSz="914400" rtl="0" eaLnBrk="0" fontAlgn="base" latinLnBrk="0" hangingPunct="0">
                        <a:lnSpc>
                          <a:spcPct val="100000"/>
                        </a:lnSpc>
                        <a:spcBef>
                          <a:spcPct val="0"/>
                        </a:spcBef>
                        <a:spcAft>
                          <a:spcPct val="0"/>
                        </a:spcAft>
                        <a:buClrTx/>
                        <a:buSzPct val="100000"/>
                        <a:buFontTx/>
                        <a:buNone/>
                      </a:pPr>
                      <a:r>
                        <a:rPr kumimoji="0" lang="en-US" altLang="zh-CN" sz="1200" b="0" i="0" u="none" strike="noStrike" kern="1200" cap="none" normalizeH="0" baseline="0" dirty="0" smtClean="0">
                          <a:ln>
                            <a:noFill/>
                          </a:ln>
                          <a:solidFill>
                            <a:srgbClr val="000000"/>
                          </a:solidFill>
                          <a:effectLst/>
                          <a:latin typeface="Arial" panose="020B0604020202020204" pitchFamily="34" charset="0"/>
                          <a:ea typeface="微软雅黑" panose="020B0503020204020204" pitchFamily="34" charset="-122"/>
                          <a:cs typeface="+mn-cs"/>
                          <a:sym typeface="Calibri" panose="020F0502020204030204" pitchFamily="34" charset="0"/>
                        </a:rPr>
                        <a:t>Ethernet Network Processor</a:t>
                      </a:r>
                      <a:endParaRPr kumimoji="0" lang="zh-CN" altLang="zh-CN" sz="1200" b="0" i="0" u="none" strike="noStrike" kern="1200" cap="none" normalizeH="0" baseline="0" dirty="0" smtClean="0">
                        <a:ln>
                          <a:noFill/>
                        </a:ln>
                        <a:solidFill>
                          <a:srgbClr val="000000"/>
                        </a:solidFill>
                        <a:effectLst/>
                        <a:latin typeface="Arial" panose="020B0604020202020204" pitchFamily="34" charset="0"/>
                        <a:ea typeface="微软雅黑" panose="020B0503020204020204" pitchFamily="34" charset="-122"/>
                        <a:cs typeface="+mn-cs"/>
                        <a:sym typeface="Calibri" panose="020F0502020204030204" pitchFamily="34" charset="0"/>
                      </a:endParaRPr>
                    </a:p>
                  </a:txBody>
                  <a:tcPr marL="0" marR="68580" marT="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spcAft>
                          <a:spcPts val="0"/>
                        </a:spcAft>
                      </a:pPr>
                      <a:r>
                        <a:rPr lang="zh-CN" altLang="zh-CN"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以太网络处理器</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6858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293415">
                <a:tc>
                  <a:txBody>
                    <a:bodyPr/>
                    <a:lstStyle/>
                    <a:p>
                      <a:pPr marL="71755" marR="0" lvl="0" indent="0" algn="l" defTabSz="914400" rtl="0" eaLnBrk="0" fontAlgn="base" latinLnBrk="0" hangingPunct="0">
                        <a:lnSpc>
                          <a:spcPct val="100000"/>
                        </a:lnSpc>
                        <a:spcBef>
                          <a:spcPct val="0"/>
                        </a:spcBef>
                        <a:spcAft>
                          <a:spcPct val="0"/>
                        </a:spcAft>
                        <a:buClrTx/>
                        <a:buSzPct val="100000"/>
                        <a:buFontTx/>
                        <a:buNone/>
                      </a:pPr>
                      <a:r>
                        <a:rPr kumimoji="0" lang="en-US" altLang="zh-CN" sz="1200" b="0" i="0" u="none" strike="noStrike" cap="none" normalizeH="0" baseline="0" dirty="0" err="1" smtClean="0">
                          <a:ln>
                            <a:noFill/>
                          </a:ln>
                          <a:solidFill>
                            <a:srgbClr val="000000"/>
                          </a:solidFill>
                          <a:effectLst/>
                          <a:latin typeface="Arial" panose="020B0604020202020204" pitchFamily="34" charset="0"/>
                          <a:ea typeface="微软雅黑" panose="020B0503020204020204" pitchFamily="34" charset="-122"/>
                          <a:sym typeface="Calibri" panose="020F0502020204030204" pitchFamily="34" charset="0"/>
                        </a:rPr>
                        <a:t>iPCA</a:t>
                      </a:r>
                      <a:endParaRPr kumimoji="0" lang="zh-CN" altLang="zh-CN" sz="1200" b="0" i="0" u="none" strike="noStrike" cap="none" normalizeH="0" baseline="0" dirty="0" smtClean="0">
                        <a:ln>
                          <a:noFill/>
                        </a:ln>
                        <a:solidFill>
                          <a:srgbClr val="000000"/>
                        </a:solidFill>
                        <a:effectLst/>
                        <a:latin typeface="Arial" panose="020B0604020202020204" pitchFamily="34" charset="0"/>
                        <a:ea typeface="微软雅黑" panose="020B0503020204020204" pitchFamily="34" charset="-122"/>
                        <a:sym typeface="Calibri" panose="020F0502020204030204" pitchFamily="34" charset="0"/>
                      </a:endParaRPr>
                    </a:p>
                  </a:txBody>
                  <a:tcPr marL="0" marR="68580" marT="0" marB="0" anchor="ctr" horzOverflow="overflow">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marR="0" lvl="0" indent="0" algn="l" defTabSz="914400" rtl="0" eaLnBrk="0" fontAlgn="base" latinLnBrk="0" hangingPunct="0">
                        <a:lnSpc>
                          <a:spcPct val="100000"/>
                        </a:lnSpc>
                        <a:spcBef>
                          <a:spcPct val="0"/>
                        </a:spcBef>
                        <a:spcAft>
                          <a:spcPct val="0"/>
                        </a:spcAft>
                        <a:buClrTx/>
                        <a:buSzPct val="100000"/>
                        <a:buFontTx/>
                        <a:buNone/>
                      </a:pPr>
                      <a:r>
                        <a:rPr lang="zh-CN" altLang="zh-CN" sz="1200" dirty="0" smtClean="0">
                          <a:solidFill>
                            <a:srgbClr val="000000"/>
                          </a:solidFill>
                          <a:latin typeface="Arial" panose="020B0604020202020204" pitchFamily="34" charset="0"/>
                          <a:ea typeface="微软雅黑" panose="020B0503020204020204" pitchFamily="34" charset="-122"/>
                          <a:sym typeface="Calibri" panose="020F0502020204030204" pitchFamily="34" charset="0"/>
                        </a:rPr>
                        <a:t>Packet Conservation Algorithm for Inter</a:t>
                      </a:r>
                      <a:r>
                        <a:rPr lang="en-US" altLang="zh-CN" sz="1200" dirty="0" smtClean="0">
                          <a:solidFill>
                            <a:srgbClr val="000000"/>
                          </a:solidFill>
                          <a:latin typeface="Arial" panose="020B0604020202020204" pitchFamily="34" charset="0"/>
                          <a:ea typeface="微软雅黑" panose="020B0503020204020204" pitchFamily="34" charset="-122"/>
                          <a:sym typeface="Calibri" panose="020F0502020204030204" pitchFamily="34" charset="0"/>
                        </a:rPr>
                        <a:t>net</a:t>
                      </a:r>
                      <a:r>
                        <a:rPr lang="zh-CN" altLang="zh-CN" sz="1200" dirty="0" smtClean="0">
                          <a:solidFill>
                            <a:srgbClr val="000000"/>
                          </a:solidFill>
                          <a:latin typeface="Arial" panose="020B0604020202020204" pitchFamily="34" charset="0"/>
                          <a:ea typeface="微软雅黑" panose="020B0503020204020204" pitchFamily="34" charset="-122"/>
                          <a:sym typeface="Calibri" panose="020F0502020204030204" pitchFamily="34" charset="0"/>
                        </a:rPr>
                        <a:t> </a:t>
                      </a:r>
                      <a:endParaRPr kumimoji="0" lang="zh-CN" altLang="zh-CN" sz="1200" b="0" i="0" u="none" strike="noStrike" kern="1200" cap="none" normalizeH="0" baseline="0" dirty="0" smtClean="0">
                        <a:ln>
                          <a:noFill/>
                        </a:ln>
                        <a:solidFill>
                          <a:srgbClr val="000000"/>
                        </a:solidFill>
                        <a:effectLst/>
                        <a:latin typeface="Arial" panose="020B0604020202020204" pitchFamily="34" charset="0"/>
                        <a:ea typeface="微软雅黑" panose="020B0503020204020204" pitchFamily="34" charset="-122"/>
                        <a:cs typeface="+mn-cs"/>
                        <a:sym typeface="Calibri" panose="020F0502020204030204" pitchFamily="34" charset="0"/>
                      </a:endParaRPr>
                    </a:p>
                  </a:txBody>
                  <a:tcPr marL="0" marR="68580" marT="0" marB="0" anchor="ctr" horzOverflow="overflow">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71755" algn="l" defTabSz="914400" rtl="0" eaLnBrk="1" fontAlgn="t" latinLnBrk="0" hangingPunct="1">
                        <a:lnSpc>
                          <a:spcPct val="100000"/>
                        </a:lnSpc>
                        <a:spcAft>
                          <a:spcPts val="0"/>
                        </a:spcAft>
                      </a:pPr>
                      <a:r>
                        <a:rPr lang="zh-CN" altLang="zh-CN" sz="1200" b="0" i="0" u="none" strike="noStrike" kern="1200" dirty="0" smtClean="0">
                          <a:solidFill>
                            <a:srgbClr val="000000"/>
                          </a:solidFill>
                          <a:latin typeface="微软雅黑" panose="020B0503020204020204" pitchFamily="34" charset="-122"/>
                          <a:ea typeface="微软雅黑" panose="020B0503020204020204" pitchFamily="34" charset="-122"/>
                          <a:cs typeface="+mn-cs"/>
                        </a:rPr>
                        <a:t>包守恒算法</a:t>
                      </a:r>
                      <a:endParaRPr lang="zh-CN" sz="1200" b="0" i="0" u="none" strike="noStrike" kern="1200" dirty="0">
                        <a:solidFill>
                          <a:srgbClr val="000000"/>
                        </a:solidFill>
                        <a:latin typeface="微软雅黑" panose="020B0503020204020204" pitchFamily="34" charset="-122"/>
                        <a:ea typeface="微软雅黑" panose="020B0503020204020204" pitchFamily="34" charset="-122"/>
                        <a:cs typeface="+mn-cs"/>
                      </a:endParaRPr>
                    </a:p>
                  </a:txBody>
                  <a:tcPr marL="0" marR="68580" marT="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bl>
          </a:graphicData>
        </a:graphic>
      </p:graphicFrame>
    </p:spTree>
  </p:cSld>
  <p:clrMapOvr>
    <a:masterClrMapping/>
  </p:clrMapOvr>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en-US" altLang="zh-CN" sz="4000" dirty="0" err="1" smtClean="0">
                <a:solidFill>
                  <a:srgbClr val="960000"/>
                </a:solidFill>
                <a:latin typeface="微软雅黑" panose="020B0503020204020204" pitchFamily="34" charset="-122"/>
                <a:ea typeface="微软雅黑" panose="020B0503020204020204" pitchFamily="34" charset="-122"/>
              </a:rPr>
              <a:t>iPCA</a:t>
            </a:r>
            <a:r>
              <a:rPr lang="zh-CN" altLang="en-US" sz="4000" dirty="0" smtClean="0">
                <a:solidFill>
                  <a:srgbClr val="960000"/>
                </a:solidFill>
                <a:latin typeface="微软雅黑" panose="020B0503020204020204" pitchFamily="34" charset="-122"/>
                <a:ea typeface="微软雅黑" panose="020B0503020204020204" pitchFamily="34" charset="-122"/>
              </a:rPr>
              <a:t>子目录</a:t>
            </a:r>
            <a:endParaRPr lang="en-US" sz="4000" dirty="0">
              <a:solidFill>
                <a:srgbClr val="960000"/>
              </a:solidFill>
              <a:latin typeface="微软雅黑" panose="020B0503020204020204" pitchFamily="34" charset="-122"/>
              <a:ea typeface="微软雅黑" panose="020B0503020204020204" pitchFamily="34" charset="-122"/>
            </a:endParaRPr>
          </a:p>
        </p:txBody>
      </p:sp>
      <p:grpSp>
        <p:nvGrpSpPr>
          <p:cNvPr id="2" name="组合 19"/>
          <p:cNvGrpSpPr/>
          <p:nvPr/>
        </p:nvGrpSpPr>
        <p:grpSpPr>
          <a:xfrm>
            <a:off x="1553714" y="1373434"/>
            <a:ext cx="5841314" cy="585119"/>
            <a:chOff x="2026783" y="1233991"/>
            <a:chExt cx="5235575" cy="573418"/>
          </a:xfrm>
        </p:grpSpPr>
        <p:sp>
          <p:nvSpPr>
            <p:cNvPr id="21" name="Freeform 11"/>
            <p:cNvSpPr/>
            <p:nvPr/>
          </p:nvSpPr>
          <p:spPr bwMode="gray">
            <a:xfrm>
              <a:off x="2728458" y="1239084"/>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2026783" y="1239084"/>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Text Box 13"/>
            <p:cNvSpPr txBox="1">
              <a:spLocks noChangeArrowheads="1"/>
            </p:cNvSpPr>
            <p:nvPr/>
          </p:nvSpPr>
          <p:spPr bwMode="gray">
            <a:xfrm>
              <a:off x="2841225" y="1304172"/>
              <a:ext cx="4229425" cy="43735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问题与挑战</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p:cNvSpPr txBox="1">
              <a:spLocks noChangeArrowheads="1"/>
            </p:cNvSpPr>
            <p:nvPr/>
          </p:nvSpPr>
          <p:spPr bwMode="gray">
            <a:xfrm>
              <a:off x="2236855" y="1233991"/>
              <a:ext cx="304800" cy="558001"/>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100" b="1" dirty="0">
                  <a:solidFill>
                    <a:srgbClr val="FFFFFF"/>
                  </a:solidFill>
                  <a:latin typeface="微软雅黑" panose="020B0503020204020204" pitchFamily="34" charset="-122"/>
                  <a:ea typeface="微软雅黑" panose="020B0503020204020204" pitchFamily="34" charset="-122"/>
                </a:rPr>
                <a:t>1</a:t>
              </a:r>
              <a:endParaRPr lang="en-US" altLang="zh-CN" sz="31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53714" y="2126273"/>
            <a:ext cx="5841314" cy="595109"/>
            <a:chOff x="2026783" y="1991406"/>
            <a:chExt cx="5235575" cy="606424"/>
          </a:xfrm>
        </p:grpSpPr>
        <p:sp>
          <p:nvSpPr>
            <p:cNvPr id="2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p:cNvSpPr txBox="1">
              <a:spLocks noChangeArrowheads="1"/>
            </p:cNvSpPr>
            <p:nvPr/>
          </p:nvSpPr>
          <p:spPr bwMode="gray">
            <a:xfrm>
              <a:off x="2841225" y="2088246"/>
              <a:ext cx="4421133" cy="454761"/>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实现原理与关键技术</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p:cNvSpPr txBox="1">
              <a:spLocks noChangeArrowheads="1"/>
            </p:cNvSpPr>
            <p:nvPr/>
          </p:nvSpPr>
          <p:spPr bwMode="gray">
            <a:xfrm>
              <a:off x="2220196" y="1991406"/>
              <a:ext cx="304800" cy="580213"/>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100" b="1" dirty="0">
                  <a:solidFill>
                    <a:srgbClr val="FFFFFF"/>
                  </a:solidFill>
                  <a:latin typeface="微软雅黑" panose="020B0503020204020204" pitchFamily="34" charset="-122"/>
                  <a:ea typeface="微软雅黑" panose="020B0503020204020204" pitchFamily="34" charset="-122"/>
                </a:rPr>
                <a:t>2</a:t>
              </a:r>
              <a:endParaRPr lang="en-US" altLang="zh-CN" sz="31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31"/>
          <p:cNvGrpSpPr/>
          <p:nvPr/>
        </p:nvGrpSpPr>
        <p:grpSpPr>
          <a:xfrm>
            <a:off x="1553714" y="2889102"/>
            <a:ext cx="5841314" cy="630942"/>
            <a:chOff x="2026783" y="3264982"/>
            <a:chExt cx="5235575" cy="619318"/>
          </a:xfrm>
        </p:grpSpPr>
        <p:sp>
          <p:nvSpPr>
            <p:cNvPr id="33"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8"/>
            <p:cNvSpPr txBox="1">
              <a:spLocks noChangeArrowheads="1"/>
            </p:cNvSpPr>
            <p:nvPr/>
          </p:nvSpPr>
          <p:spPr bwMode="gray">
            <a:xfrm>
              <a:off x="2841225" y="3338409"/>
              <a:ext cx="4245509" cy="43805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8"/>
            <p:cNvSpPr txBox="1">
              <a:spLocks noChangeArrowheads="1"/>
            </p:cNvSpPr>
            <p:nvPr/>
          </p:nvSpPr>
          <p:spPr bwMode="gray">
            <a:xfrm>
              <a:off x="2220196" y="3264982"/>
              <a:ext cx="304800" cy="619318"/>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500" b="1" dirty="0">
                  <a:solidFill>
                    <a:srgbClr val="FFFFFF"/>
                  </a:solidFill>
                  <a:latin typeface="微软雅黑" panose="020B0503020204020204" pitchFamily="34" charset="-122"/>
                  <a:ea typeface="微软雅黑" panose="020B0503020204020204" pitchFamily="34" charset="-122"/>
                </a:rPr>
                <a:t>3</a:t>
              </a:r>
              <a:endParaRPr lang="en-US" altLang="zh-CN" sz="35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44189" y="3687763"/>
            <a:ext cx="5841314" cy="630942"/>
            <a:chOff x="2026783" y="3264982"/>
            <a:chExt cx="5235575" cy="619318"/>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3" name="Text Box 8"/>
            <p:cNvSpPr txBox="1">
              <a:spLocks noChangeArrowheads="1"/>
            </p:cNvSpPr>
            <p:nvPr/>
          </p:nvSpPr>
          <p:spPr bwMode="gray">
            <a:xfrm>
              <a:off x="2841225" y="3338409"/>
              <a:ext cx="4245509" cy="43805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2300" b="1" dirty="0" smtClean="0">
                  <a:solidFill>
                    <a:srgbClr val="FFFFFF"/>
                  </a:solidFill>
                  <a:latin typeface="微软雅黑" panose="020B0503020204020204" pitchFamily="34" charset="-122"/>
                  <a:ea typeface="微软雅黑" panose="020B0503020204020204" pitchFamily="34" charset="-122"/>
                </a:rPr>
                <a:t>FAQ</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8"/>
            <p:cNvSpPr txBox="1">
              <a:spLocks noChangeArrowheads="1"/>
            </p:cNvSpPr>
            <p:nvPr/>
          </p:nvSpPr>
          <p:spPr bwMode="gray">
            <a:xfrm>
              <a:off x="2220196" y="3264982"/>
              <a:ext cx="304800" cy="619318"/>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500" b="1" dirty="0" smtClean="0">
                  <a:solidFill>
                    <a:srgbClr val="FFFFFF"/>
                  </a:solidFill>
                  <a:latin typeface="微软雅黑" panose="020B0503020204020204" pitchFamily="34" charset="-122"/>
                  <a:ea typeface="微软雅黑" panose="020B0503020204020204" pitchFamily="34" charset="-122"/>
                </a:rPr>
                <a:t>4</a:t>
              </a:r>
              <a:endParaRPr lang="en-US" altLang="zh-CN" sz="35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网络质量亚健康带来的问题</a:t>
            </a:r>
            <a:endParaRPr lang="zh-CN" altLang="en-US" dirty="0" smtClean="0">
              <a:latin typeface="微软雅黑" panose="020B0503020204020204" pitchFamily="34" charset="-122"/>
              <a:ea typeface="微软雅黑" panose="020B0503020204020204" pitchFamily="34" charset="-122"/>
            </a:endParaRPr>
          </a:p>
        </p:txBody>
      </p:sp>
      <p:pic>
        <p:nvPicPr>
          <p:cNvPr id="218" name="Picture 2"/>
          <p:cNvPicPr>
            <a:picLocks noChangeAspect="1" noChangeArrowheads="1"/>
          </p:cNvPicPr>
          <p:nvPr/>
        </p:nvPicPr>
        <p:blipFill>
          <a:blip r:embed="rId1" cstate="print"/>
          <a:srcRect/>
          <a:stretch>
            <a:fillRect/>
          </a:stretch>
        </p:blipFill>
        <p:spPr bwMode="auto">
          <a:xfrm>
            <a:off x="3832294" y="2864687"/>
            <a:ext cx="1327150" cy="1442554"/>
          </a:xfrm>
          <a:prstGeom prst="rect">
            <a:avLst/>
          </a:prstGeom>
          <a:noFill/>
          <a:ln w="9525">
            <a:noFill/>
            <a:miter lim="800000"/>
            <a:headEnd/>
            <a:tailEnd/>
          </a:ln>
        </p:spPr>
      </p:pic>
      <p:grpSp>
        <p:nvGrpSpPr>
          <p:cNvPr id="2" name="组合 186"/>
          <p:cNvGrpSpPr/>
          <p:nvPr/>
        </p:nvGrpSpPr>
        <p:grpSpPr>
          <a:xfrm>
            <a:off x="4273068" y="1349020"/>
            <a:ext cx="352806" cy="429309"/>
            <a:chOff x="4896805" y="3693132"/>
            <a:chExt cx="601339" cy="815610"/>
          </a:xfrm>
          <a:solidFill>
            <a:schemeClr val="tx2"/>
          </a:solidFill>
        </p:grpSpPr>
        <p:sp>
          <p:nvSpPr>
            <p:cNvPr id="22" name="Freeform 104"/>
            <p:cNvSpPr/>
            <p:nvPr/>
          </p:nvSpPr>
          <p:spPr bwMode="auto">
            <a:xfrm>
              <a:off x="5028132" y="3693132"/>
              <a:ext cx="338685" cy="338685"/>
            </a:xfrm>
            <a:custGeom>
              <a:avLst/>
              <a:gdLst/>
              <a:ahLst/>
              <a:cxnLst>
                <a:cxn ang="0">
                  <a:pos x="98" y="50"/>
                </a:cxn>
                <a:cxn ang="0">
                  <a:pos x="98" y="50"/>
                </a:cxn>
                <a:cxn ang="0">
                  <a:pos x="98" y="60"/>
                </a:cxn>
                <a:cxn ang="0">
                  <a:pos x="94" y="68"/>
                </a:cxn>
                <a:cxn ang="0">
                  <a:pos x="90" y="76"/>
                </a:cxn>
                <a:cxn ang="0">
                  <a:pos x="84" y="84"/>
                </a:cxn>
                <a:cxn ang="0">
                  <a:pos x="76" y="90"/>
                </a:cxn>
                <a:cxn ang="0">
                  <a:pos x="68" y="94"/>
                </a:cxn>
                <a:cxn ang="0">
                  <a:pos x="58" y="98"/>
                </a:cxn>
                <a:cxn ang="0">
                  <a:pos x="48" y="98"/>
                </a:cxn>
                <a:cxn ang="0">
                  <a:pos x="48" y="98"/>
                </a:cxn>
                <a:cxn ang="0">
                  <a:pos x="38" y="98"/>
                </a:cxn>
                <a:cxn ang="0">
                  <a:pos x="30" y="94"/>
                </a:cxn>
                <a:cxn ang="0">
                  <a:pos x="22" y="90"/>
                </a:cxn>
                <a:cxn ang="0">
                  <a:pos x="14" y="84"/>
                </a:cxn>
                <a:cxn ang="0">
                  <a:pos x="8" y="76"/>
                </a:cxn>
                <a:cxn ang="0">
                  <a:pos x="4" y="68"/>
                </a:cxn>
                <a:cxn ang="0">
                  <a:pos x="0" y="60"/>
                </a:cxn>
                <a:cxn ang="0">
                  <a:pos x="0" y="50"/>
                </a:cxn>
                <a:cxn ang="0">
                  <a:pos x="0" y="50"/>
                </a:cxn>
                <a:cxn ang="0">
                  <a:pos x="0" y="40"/>
                </a:cxn>
                <a:cxn ang="0">
                  <a:pos x="4" y="30"/>
                </a:cxn>
                <a:cxn ang="0">
                  <a:pos x="8" y="22"/>
                </a:cxn>
                <a:cxn ang="0">
                  <a:pos x="14" y="14"/>
                </a:cxn>
                <a:cxn ang="0">
                  <a:pos x="22" y="8"/>
                </a:cxn>
                <a:cxn ang="0">
                  <a:pos x="30" y="4"/>
                </a:cxn>
                <a:cxn ang="0">
                  <a:pos x="38" y="0"/>
                </a:cxn>
                <a:cxn ang="0">
                  <a:pos x="48" y="0"/>
                </a:cxn>
                <a:cxn ang="0">
                  <a:pos x="48" y="0"/>
                </a:cxn>
                <a:cxn ang="0">
                  <a:pos x="58" y="0"/>
                </a:cxn>
                <a:cxn ang="0">
                  <a:pos x="68" y="4"/>
                </a:cxn>
                <a:cxn ang="0">
                  <a:pos x="76" y="8"/>
                </a:cxn>
                <a:cxn ang="0">
                  <a:pos x="84" y="14"/>
                </a:cxn>
                <a:cxn ang="0">
                  <a:pos x="90" y="22"/>
                </a:cxn>
                <a:cxn ang="0">
                  <a:pos x="94" y="30"/>
                </a:cxn>
                <a:cxn ang="0">
                  <a:pos x="98" y="40"/>
                </a:cxn>
                <a:cxn ang="0">
                  <a:pos x="98" y="50"/>
                </a:cxn>
                <a:cxn ang="0">
                  <a:pos x="98" y="50"/>
                </a:cxn>
              </a:cxnLst>
              <a:rect l="0" t="0" r="r" b="b"/>
              <a:pathLst>
                <a:path w="98" h="98">
                  <a:moveTo>
                    <a:pt x="98" y="50"/>
                  </a:moveTo>
                  <a:lnTo>
                    <a:pt x="98" y="50"/>
                  </a:lnTo>
                  <a:lnTo>
                    <a:pt x="98" y="60"/>
                  </a:lnTo>
                  <a:lnTo>
                    <a:pt x="94" y="68"/>
                  </a:lnTo>
                  <a:lnTo>
                    <a:pt x="90" y="76"/>
                  </a:lnTo>
                  <a:lnTo>
                    <a:pt x="84" y="84"/>
                  </a:lnTo>
                  <a:lnTo>
                    <a:pt x="76" y="90"/>
                  </a:lnTo>
                  <a:lnTo>
                    <a:pt x="68" y="94"/>
                  </a:lnTo>
                  <a:lnTo>
                    <a:pt x="58" y="98"/>
                  </a:lnTo>
                  <a:lnTo>
                    <a:pt x="48" y="98"/>
                  </a:lnTo>
                  <a:lnTo>
                    <a:pt x="48" y="98"/>
                  </a:lnTo>
                  <a:lnTo>
                    <a:pt x="38" y="98"/>
                  </a:lnTo>
                  <a:lnTo>
                    <a:pt x="30" y="94"/>
                  </a:lnTo>
                  <a:lnTo>
                    <a:pt x="22" y="90"/>
                  </a:lnTo>
                  <a:lnTo>
                    <a:pt x="14" y="84"/>
                  </a:lnTo>
                  <a:lnTo>
                    <a:pt x="8" y="76"/>
                  </a:lnTo>
                  <a:lnTo>
                    <a:pt x="4" y="68"/>
                  </a:lnTo>
                  <a:lnTo>
                    <a:pt x="0" y="60"/>
                  </a:lnTo>
                  <a:lnTo>
                    <a:pt x="0" y="50"/>
                  </a:lnTo>
                  <a:lnTo>
                    <a:pt x="0" y="50"/>
                  </a:lnTo>
                  <a:lnTo>
                    <a:pt x="0" y="40"/>
                  </a:lnTo>
                  <a:lnTo>
                    <a:pt x="4" y="30"/>
                  </a:lnTo>
                  <a:lnTo>
                    <a:pt x="8" y="22"/>
                  </a:lnTo>
                  <a:lnTo>
                    <a:pt x="14" y="14"/>
                  </a:lnTo>
                  <a:lnTo>
                    <a:pt x="22" y="8"/>
                  </a:lnTo>
                  <a:lnTo>
                    <a:pt x="30" y="4"/>
                  </a:lnTo>
                  <a:lnTo>
                    <a:pt x="38" y="0"/>
                  </a:lnTo>
                  <a:lnTo>
                    <a:pt x="48" y="0"/>
                  </a:lnTo>
                  <a:lnTo>
                    <a:pt x="48" y="0"/>
                  </a:lnTo>
                  <a:lnTo>
                    <a:pt x="58" y="0"/>
                  </a:lnTo>
                  <a:lnTo>
                    <a:pt x="68" y="4"/>
                  </a:lnTo>
                  <a:lnTo>
                    <a:pt x="76" y="8"/>
                  </a:lnTo>
                  <a:lnTo>
                    <a:pt x="84" y="14"/>
                  </a:lnTo>
                  <a:lnTo>
                    <a:pt x="90" y="22"/>
                  </a:lnTo>
                  <a:lnTo>
                    <a:pt x="94" y="30"/>
                  </a:lnTo>
                  <a:lnTo>
                    <a:pt x="98" y="40"/>
                  </a:lnTo>
                  <a:lnTo>
                    <a:pt x="98" y="50"/>
                  </a:lnTo>
                  <a:lnTo>
                    <a:pt x="98" y="50"/>
                  </a:lnTo>
                  <a:close/>
                </a:path>
              </a:pathLst>
            </a:custGeom>
            <a:grpFill/>
            <a:ln w="9525">
              <a:no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23" name="Freeform 106"/>
            <p:cNvSpPr/>
            <p:nvPr/>
          </p:nvSpPr>
          <p:spPr bwMode="auto">
            <a:xfrm>
              <a:off x="4896805" y="4066377"/>
              <a:ext cx="601339" cy="442365"/>
            </a:xfrm>
            <a:custGeom>
              <a:avLst/>
              <a:gdLst/>
              <a:ahLst/>
              <a:cxnLst>
                <a:cxn ang="0">
                  <a:pos x="138" y="0"/>
                </a:cxn>
                <a:cxn ang="0">
                  <a:pos x="124" y="0"/>
                </a:cxn>
                <a:cxn ang="0">
                  <a:pos x="88" y="62"/>
                </a:cxn>
                <a:cxn ang="0">
                  <a:pos x="50" y="0"/>
                </a:cxn>
                <a:cxn ang="0">
                  <a:pos x="36" y="0"/>
                </a:cxn>
                <a:cxn ang="0">
                  <a:pos x="36" y="0"/>
                </a:cxn>
                <a:cxn ang="0">
                  <a:pos x="28" y="0"/>
                </a:cxn>
                <a:cxn ang="0">
                  <a:pos x="22" y="2"/>
                </a:cxn>
                <a:cxn ang="0">
                  <a:pos x="16" y="6"/>
                </a:cxn>
                <a:cxn ang="0">
                  <a:pos x="10" y="10"/>
                </a:cxn>
                <a:cxn ang="0">
                  <a:pos x="6" y="14"/>
                </a:cxn>
                <a:cxn ang="0">
                  <a:pos x="4" y="20"/>
                </a:cxn>
                <a:cxn ang="0">
                  <a:pos x="2" y="28"/>
                </a:cxn>
                <a:cxn ang="0">
                  <a:pos x="0" y="34"/>
                </a:cxn>
                <a:cxn ang="0">
                  <a:pos x="0" y="128"/>
                </a:cxn>
                <a:cxn ang="0">
                  <a:pos x="174" y="128"/>
                </a:cxn>
                <a:cxn ang="0">
                  <a:pos x="174" y="34"/>
                </a:cxn>
                <a:cxn ang="0">
                  <a:pos x="174" y="34"/>
                </a:cxn>
                <a:cxn ang="0">
                  <a:pos x="172" y="28"/>
                </a:cxn>
                <a:cxn ang="0">
                  <a:pos x="170" y="20"/>
                </a:cxn>
                <a:cxn ang="0">
                  <a:pos x="168" y="14"/>
                </a:cxn>
                <a:cxn ang="0">
                  <a:pos x="164" y="10"/>
                </a:cxn>
                <a:cxn ang="0">
                  <a:pos x="158" y="6"/>
                </a:cxn>
                <a:cxn ang="0">
                  <a:pos x="152" y="2"/>
                </a:cxn>
                <a:cxn ang="0">
                  <a:pos x="146" y="0"/>
                </a:cxn>
                <a:cxn ang="0">
                  <a:pos x="138" y="0"/>
                </a:cxn>
                <a:cxn ang="0">
                  <a:pos x="138" y="0"/>
                </a:cxn>
              </a:cxnLst>
              <a:rect l="0" t="0" r="r" b="b"/>
              <a:pathLst>
                <a:path w="174" h="128">
                  <a:moveTo>
                    <a:pt x="138" y="0"/>
                  </a:moveTo>
                  <a:lnTo>
                    <a:pt x="124" y="0"/>
                  </a:lnTo>
                  <a:lnTo>
                    <a:pt x="88" y="62"/>
                  </a:lnTo>
                  <a:lnTo>
                    <a:pt x="50" y="0"/>
                  </a:lnTo>
                  <a:lnTo>
                    <a:pt x="36" y="0"/>
                  </a:lnTo>
                  <a:lnTo>
                    <a:pt x="36" y="0"/>
                  </a:lnTo>
                  <a:lnTo>
                    <a:pt x="28" y="0"/>
                  </a:lnTo>
                  <a:lnTo>
                    <a:pt x="22" y="2"/>
                  </a:lnTo>
                  <a:lnTo>
                    <a:pt x="16" y="6"/>
                  </a:lnTo>
                  <a:lnTo>
                    <a:pt x="10" y="10"/>
                  </a:lnTo>
                  <a:lnTo>
                    <a:pt x="6" y="14"/>
                  </a:lnTo>
                  <a:lnTo>
                    <a:pt x="4" y="20"/>
                  </a:lnTo>
                  <a:lnTo>
                    <a:pt x="2" y="28"/>
                  </a:lnTo>
                  <a:lnTo>
                    <a:pt x="0" y="34"/>
                  </a:lnTo>
                  <a:lnTo>
                    <a:pt x="0" y="128"/>
                  </a:lnTo>
                  <a:lnTo>
                    <a:pt x="174" y="128"/>
                  </a:lnTo>
                  <a:lnTo>
                    <a:pt x="174" y="34"/>
                  </a:lnTo>
                  <a:lnTo>
                    <a:pt x="174" y="34"/>
                  </a:lnTo>
                  <a:lnTo>
                    <a:pt x="172" y="28"/>
                  </a:lnTo>
                  <a:lnTo>
                    <a:pt x="170" y="20"/>
                  </a:lnTo>
                  <a:lnTo>
                    <a:pt x="168" y="14"/>
                  </a:lnTo>
                  <a:lnTo>
                    <a:pt x="164" y="10"/>
                  </a:lnTo>
                  <a:lnTo>
                    <a:pt x="158" y="6"/>
                  </a:lnTo>
                  <a:lnTo>
                    <a:pt x="152" y="2"/>
                  </a:lnTo>
                  <a:lnTo>
                    <a:pt x="146" y="0"/>
                  </a:lnTo>
                  <a:lnTo>
                    <a:pt x="138" y="0"/>
                  </a:lnTo>
                  <a:lnTo>
                    <a:pt x="138" y="0"/>
                  </a:lnTo>
                  <a:close/>
                </a:path>
              </a:pathLst>
            </a:custGeom>
            <a:grpFill/>
            <a:ln w="9525">
              <a:no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24" name="Freeform 107"/>
            <p:cNvSpPr/>
            <p:nvPr/>
          </p:nvSpPr>
          <p:spPr bwMode="auto">
            <a:xfrm>
              <a:off x="5166371" y="4073289"/>
              <a:ext cx="62208" cy="131327"/>
            </a:xfrm>
            <a:custGeom>
              <a:avLst/>
              <a:gdLst/>
              <a:ahLst/>
              <a:cxnLst>
                <a:cxn ang="0">
                  <a:pos x="18" y="38"/>
                </a:cxn>
                <a:cxn ang="0">
                  <a:pos x="18" y="38"/>
                </a:cxn>
                <a:cxn ang="0">
                  <a:pos x="8" y="0"/>
                </a:cxn>
                <a:cxn ang="0">
                  <a:pos x="0" y="38"/>
                </a:cxn>
                <a:cxn ang="0">
                  <a:pos x="0" y="38"/>
                </a:cxn>
                <a:cxn ang="0">
                  <a:pos x="18" y="38"/>
                </a:cxn>
              </a:cxnLst>
              <a:rect l="0" t="0" r="r" b="b"/>
              <a:pathLst>
                <a:path w="18" h="38">
                  <a:moveTo>
                    <a:pt x="18" y="38"/>
                  </a:moveTo>
                  <a:lnTo>
                    <a:pt x="18" y="38"/>
                  </a:lnTo>
                  <a:lnTo>
                    <a:pt x="8" y="0"/>
                  </a:lnTo>
                  <a:lnTo>
                    <a:pt x="0" y="38"/>
                  </a:lnTo>
                  <a:lnTo>
                    <a:pt x="0" y="38"/>
                  </a:lnTo>
                  <a:lnTo>
                    <a:pt x="18" y="38"/>
                  </a:lnTo>
                  <a:close/>
                </a:path>
              </a:pathLst>
            </a:custGeom>
            <a:grpFill/>
            <a:ln w="9525">
              <a:no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25" name="Freeform 108"/>
            <p:cNvSpPr/>
            <p:nvPr/>
          </p:nvSpPr>
          <p:spPr bwMode="auto">
            <a:xfrm>
              <a:off x="5166371" y="4204616"/>
              <a:ext cx="62208" cy="20736"/>
            </a:xfrm>
            <a:custGeom>
              <a:avLst/>
              <a:gdLst/>
              <a:ahLst/>
              <a:cxnLst>
                <a:cxn ang="0">
                  <a:pos x="0" y="0"/>
                </a:cxn>
                <a:cxn ang="0">
                  <a:pos x="0" y="0"/>
                </a:cxn>
                <a:cxn ang="0">
                  <a:pos x="10" y="6"/>
                </a:cxn>
                <a:cxn ang="0">
                  <a:pos x="18" y="0"/>
                </a:cxn>
                <a:cxn ang="0">
                  <a:pos x="18" y="0"/>
                </a:cxn>
                <a:cxn ang="0">
                  <a:pos x="0" y="0"/>
                </a:cxn>
              </a:cxnLst>
              <a:rect l="0" t="0" r="r" b="b"/>
              <a:pathLst>
                <a:path w="18" h="6">
                  <a:moveTo>
                    <a:pt x="0" y="0"/>
                  </a:moveTo>
                  <a:lnTo>
                    <a:pt x="0" y="0"/>
                  </a:lnTo>
                  <a:lnTo>
                    <a:pt x="10" y="6"/>
                  </a:lnTo>
                  <a:lnTo>
                    <a:pt x="18" y="0"/>
                  </a:lnTo>
                  <a:lnTo>
                    <a:pt x="18" y="0"/>
                  </a:lnTo>
                  <a:lnTo>
                    <a:pt x="0" y="0"/>
                  </a:lnTo>
                  <a:close/>
                </a:path>
              </a:pathLst>
            </a:custGeom>
            <a:grpFill/>
            <a:ln w="9525">
              <a:no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sp>
          <p:nvSpPr>
            <p:cNvPr id="26" name="Freeform 109"/>
            <p:cNvSpPr/>
            <p:nvPr/>
          </p:nvSpPr>
          <p:spPr bwMode="auto">
            <a:xfrm>
              <a:off x="5187107" y="4066377"/>
              <a:ext cx="20736" cy="20736"/>
            </a:xfrm>
            <a:custGeom>
              <a:avLst/>
              <a:gdLst/>
              <a:ahLst/>
              <a:cxnLst>
                <a:cxn ang="0">
                  <a:pos x="6" y="2"/>
                </a:cxn>
                <a:cxn ang="0">
                  <a:pos x="4" y="6"/>
                </a:cxn>
                <a:cxn ang="0">
                  <a:pos x="0" y="2"/>
                </a:cxn>
                <a:cxn ang="0">
                  <a:pos x="4" y="0"/>
                </a:cxn>
                <a:cxn ang="0">
                  <a:pos x="6" y="2"/>
                </a:cxn>
              </a:cxnLst>
              <a:rect l="0" t="0" r="r" b="b"/>
              <a:pathLst>
                <a:path w="6" h="6">
                  <a:moveTo>
                    <a:pt x="6" y="2"/>
                  </a:moveTo>
                  <a:lnTo>
                    <a:pt x="4" y="6"/>
                  </a:lnTo>
                  <a:lnTo>
                    <a:pt x="0" y="2"/>
                  </a:lnTo>
                  <a:lnTo>
                    <a:pt x="4" y="0"/>
                  </a:lnTo>
                  <a:lnTo>
                    <a:pt x="6" y="2"/>
                  </a:lnTo>
                  <a:close/>
                </a:path>
              </a:pathLst>
            </a:custGeom>
            <a:grpFill/>
            <a:ln w="9525">
              <a:no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endParaRPr>
            </a:p>
          </p:txBody>
        </p:sp>
      </p:grpSp>
      <p:sp>
        <p:nvSpPr>
          <p:cNvPr id="27" name="Freeform 14"/>
          <p:cNvSpPr>
            <a:spLocks noEditPoints="1"/>
          </p:cNvSpPr>
          <p:nvPr/>
        </p:nvSpPr>
        <p:spPr bwMode="auto">
          <a:xfrm>
            <a:off x="4016375" y="1268202"/>
            <a:ext cx="872063" cy="664688"/>
          </a:xfrm>
          <a:custGeom>
            <a:avLst/>
            <a:gdLst/>
            <a:ahLst/>
            <a:cxnLst>
              <a:cxn ang="0">
                <a:pos x="3845" y="13163"/>
              </a:cxn>
              <a:cxn ang="0">
                <a:pos x="7457" y="13163"/>
              </a:cxn>
              <a:cxn ang="0">
                <a:pos x="7457" y="11165"/>
              </a:cxn>
              <a:cxn ang="0">
                <a:pos x="0" y="11165"/>
              </a:cxn>
              <a:cxn ang="0">
                <a:pos x="0" y="0"/>
              </a:cxn>
              <a:cxn ang="0">
                <a:pos x="16812" y="0"/>
              </a:cxn>
              <a:cxn ang="0">
                <a:pos x="16812" y="11165"/>
              </a:cxn>
              <a:cxn ang="0">
                <a:pos x="10277" y="11165"/>
              </a:cxn>
              <a:cxn ang="0">
                <a:pos x="10277" y="13163"/>
              </a:cxn>
              <a:cxn ang="0">
                <a:pos x="13890" y="13163"/>
              </a:cxn>
              <a:cxn ang="0">
                <a:pos x="13890" y="13572"/>
              </a:cxn>
              <a:cxn ang="0">
                <a:pos x="3845" y="13572"/>
              </a:cxn>
              <a:cxn ang="0">
                <a:pos x="3845" y="13163"/>
              </a:cxn>
              <a:cxn ang="0">
                <a:pos x="829" y="863"/>
              </a:cxn>
              <a:cxn ang="0">
                <a:pos x="15983" y="863"/>
              </a:cxn>
              <a:cxn ang="0">
                <a:pos x="15983" y="10067"/>
              </a:cxn>
              <a:cxn ang="0">
                <a:pos x="829" y="10067"/>
              </a:cxn>
              <a:cxn ang="0">
                <a:pos x="829" y="863"/>
              </a:cxn>
            </a:cxnLst>
            <a:rect l="0" t="0" r="r" b="b"/>
            <a:pathLst>
              <a:path w="16812" h="13572">
                <a:moveTo>
                  <a:pt x="3845" y="13163"/>
                </a:moveTo>
                <a:lnTo>
                  <a:pt x="7457" y="13163"/>
                </a:lnTo>
                <a:lnTo>
                  <a:pt x="7457" y="11165"/>
                </a:lnTo>
                <a:lnTo>
                  <a:pt x="0" y="11165"/>
                </a:lnTo>
                <a:lnTo>
                  <a:pt x="0" y="0"/>
                </a:lnTo>
                <a:lnTo>
                  <a:pt x="16812" y="0"/>
                </a:lnTo>
                <a:lnTo>
                  <a:pt x="16812" y="11165"/>
                </a:lnTo>
                <a:lnTo>
                  <a:pt x="10277" y="11165"/>
                </a:lnTo>
                <a:lnTo>
                  <a:pt x="10277" y="13163"/>
                </a:lnTo>
                <a:lnTo>
                  <a:pt x="13890" y="13163"/>
                </a:lnTo>
                <a:lnTo>
                  <a:pt x="13890" y="13572"/>
                </a:lnTo>
                <a:lnTo>
                  <a:pt x="3845" y="13572"/>
                </a:lnTo>
                <a:lnTo>
                  <a:pt x="3845" y="13163"/>
                </a:lnTo>
                <a:close/>
                <a:moveTo>
                  <a:pt x="829" y="863"/>
                </a:moveTo>
                <a:lnTo>
                  <a:pt x="15983" y="863"/>
                </a:lnTo>
                <a:lnTo>
                  <a:pt x="15983" y="10067"/>
                </a:lnTo>
                <a:lnTo>
                  <a:pt x="829" y="10067"/>
                </a:lnTo>
                <a:lnTo>
                  <a:pt x="829" y="863"/>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latin typeface="微软雅黑" panose="020B0503020204020204" pitchFamily="34" charset="-122"/>
              <a:ea typeface="微软雅黑" panose="020B0503020204020204" pitchFamily="34" charset="-122"/>
              <a:cs typeface="Arial" panose="020B0604020202020204" pitchFamily="34" charset="0"/>
            </a:endParaRPr>
          </a:p>
        </p:txBody>
      </p:sp>
      <p:cxnSp>
        <p:nvCxnSpPr>
          <p:cNvPr id="28" name="直接连接符 27"/>
          <p:cNvCxnSpPr/>
          <p:nvPr/>
        </p:nvCxnSpPr>
        <p:spPr bwMode="auto">
          <a:xfrm>
            <a:off x="4073214" y="1683764"/>
            <a:ext cx="366952" cy="0"/>
          </a:xfrm>
          <a:prstGeom prst="line">
            <a:avLst/>
          </a:prstGeom>
          <a:noFill/>
          <a:ln w="41275">
            <a:gradFill flip="none" rotWithShape="1">
              <a:gsLst>
                <a:gs pos="0">
                  <a:schemeClr val="tx1"/>
                </a:gs>
                <a:gs pos="21001">
                  <a:schemeClr val="bg1"/>
                </a:gs>
                <a:gs pos="35001">
                  <a:srgbClr val="1A8D48"/>
                </a:gs>
                <a:gs pos="52000">
                  <a:srgbClr val="FFFF00"/>
                </a:gs>
                <a:gs pos="73000">
                  <a:schemeClr val="bg1"/>
                </a:gs>
                <a:gs pos="88000">
                  <a:srgbClr val="E81766"/>
                </a:gs>
                <a:gs pos="100000">
                  <a:srgbClr val="A603AB"/>
                </a:gs>
              </a:gsLst>
              <a:lin ang="0" scaled="1"/>
              <a:tileRect/>
            </a:gradFill>
            <a:prstDash val="dash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连接符 28"/>
          <p:cNvCxnSpPr>
            <a:cxnSpLocks noChangeAspect="1"/>
          </p:cNvCxnSpPr>
          <p:nvPr/>
        </p:nvCxnSpPr>
        <p:spPr bwMode="auto">
          <a:xfrm>
            <a:off x="4355903" y="1333584"/>
            <a:ext cx="280713" cy="5501"/>
          </a:xfrm>
          <a:prstGeom prst="line">
            <a:avLst/>
          </a:prstGeom>
          <a:noFill/>
          <a:ln w="41275">
            <a:gradFill flip="none" rotWithShape="1">
              <a:gsLst>
                <a:gs pos="0">
                  <a:schemeClr val="bg1"/>
                </a:gs>
                <a:gs pos="21001">
                  <a:srgbClr val="0819FB"/>
                </a:gs>
                <a:gs pos="35001">
                  <a:schemeClr val="bg1">
                    <a:lumMod val="95000"/>
                  </a:schemeClr>
                </a:gs>
                <a:gs pos="52000">
                  <a:srgbClr val="FFFF00"/>
                </a:gs>
                <a:gs pos="73000">
                  <a:srgbClr val="EE3F17"/>
                </a:gs>
                <a:gs pos="88000">
                  <a:srgbClr val="E81766"/>
                </a:gs>
                <a:gs pos="100000">
                  <a:srgbClr val="A603AB"/>
                </a:gs>
              </a:gsLst>
              <a:lin ang="0" scaled="1"/>
              <a:tileRect/>
            </a:gra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29"/>
          <p:cNvCxnSpPr>
            <a:cxnSpLocks noChangeAspect="1"/>
          </p:cNvCxnSpPr>
          <p:nvPr/>
        </p:nvCxnSpPr>
        <p:spPr bwMode="auto">
          <a:xfrm>
            <a:off x="4359122" y="1380272"/>
            <a:ext cx="181273" cy="725"/>
          </a:xfrm>
          <a:prstGeom prst="line">
            <a:avLst/>
          </a:prstGeom>
          <a:noFill/>
          <a:ln w="41275">
            <a:gradFill flip="none" rotWithShape="1">
              <a:gsLst>
                <a:gs pos="0">
                  <a:schemeClr val="bg1"/>
                </a:gs>
                <a:gs pos="21001">
                  <a:schemeClr val="bg1"/>
                </a:gs>
                <a:gs pos="35001">
                  <a:schemeClr val="bg2">
                    <a:lumMod val="40000"/>
                    <a:lumOff val="60000"/>
                  </a:schemeClr>
                </a:gs>
                <a:gs pos="52000">
                  <a:srgbClr val="FFFF00"/>
                </a:gs>
                <a:gs pos="73000">
                  <a:srgbClr val="EE3F17"/>
                </a:gs>
                <a:gs pos="88000">
                  <a:srgbClr val="E81766"/>
                </a:gs>
                <a:gs pos="100000">
                  <a:srgbClr val="A603AB"/>
                </a:gs>
              </a:gsLst>
              <a:lin ang="0" scaled="1"/>
              <a:tileRect/>
            </a:gra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 name="直接连接符 30"/>
          <p:cNvCxnSpPr/>
          <p:nvPr/>
        </p:nvCxnSpPr>
        <p:spPr bwMode="auto">
          <a:xfrm>
            <a:off x="4492289" y="1567966"/>
            <a:ext cx="114271" cy="3216"/>
          </a:xfrm>
          <a:prstGeom prst="line">
            <a:avLst/>
          </a:prstGeom>
          <a:noFill/>
          <a:ln w="41275">
            <a:gradFill flip="none" rotWithShape="1">
              <a:gsLst>
                <a:gs pos="0">
                  <a:srgbClr val="A603AB"/>
                </a:gs>
                <a:gs pos="21001">
                  <a:srgbClr val="0819FB"/>
                </a:gs>
                <a:gs pos="35001">
                  <a:srgbClr val="1A8D48"/>
                </a:gs>
                <a:gs pos="52000">
                  <a:srgbClr val="FFFF00"/>
                </a:gs>
                <a:gs pos="73000">
                  <a:srgbClr val="EE3F17"/>
                </a:gs>
                <a:gs pos="88000">
                  <a:srgbClr val="E81766"/>
                </a:gs>
                <a:gs pos="100000">
                  <a:srgbClr val="A603AB"/>
                </a:gs>
              </a:gsLst>
              <a:lin ang="0" scaled="1"/>
              <a:tileRect/>
            </a:gra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直接连接符 31"/>
          <p:cNvCxnSpPr>
            <a:cxnSpLocks noChangeAspect="1"/>
          </p:cNvCxnSpPr>
          <p:nvPr/>
        </p:nvCxnSpPr>
        <p:spPr bwMode="auto">
          <a:xfrm flipV="1">
            <a:off x="4114481" y="1351935"/>
            <a:ext cx="41833" cy="1107"/>
          </a:xfrm>
          <a:prstGeom prst="line">
            <a:avLst/>
          </a:prstGeom>
          <a:noFill/>
          <a:ln w="41275">
            <a:solidFill>
              <a:schemeClr val="tx1">
                <a:lumMod val="65000"/>
                <a:lumOff val="35000"/>
              </a:schemeClr>
            </a:soli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直接连接符 32"/>
          <p:cNvCxnSpPr/>
          <p:nvPr/>
        </p:nvCxnSpPr>
        <p:spPr bwMode="auto">
          <a:xfrm flipV="1">
            <a:off x="4273727" y="1495195"/>
            <a:ext cx="36695" cy="967"/>
          </a:xfrm>
          <a:prstGeom prst="line">
            <a:avLst/>
          </a:prstGeom>
          <a:noFill/>
          <a:ln w="41275">
            <a:solidFill>
              <a:schemeClr val="bg1"/>
            </a:soli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直接连接符 33"/>
          <p:cNvCxnSpPr/>
          <p:nvPr/>
        </p:nvCxnSpPr>
        <p:spPr bwMode="auto">
          <a:xfrm flipV="1">
            <a:off x="4225766" y="1539949"/>
            <a:ext cx="36695" cy="967"/>
          </a:xfrm>
          <a:prstGeom prst="line">
            <a:avLst/>
          </a:prstGeom>
          <a:noFill/>
          <a:ln w="41275">
            <a:solidFill>
              <a:srgbClr val="FFC000"/>
            </a:soli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直接连接符 34"/>
          <p:cNvCxnSpPr>
            <a:cxnSpLocks noChangeAspect="1"/>
          </p:cNvCxnSpPr>
          <p:nvPr/>
        </p:nvCxnSpPr>
        <p:spPr bwMode="auto">
          <a:xfrm flipV="1">
            <a:off x="4356540" y="1306214"/>
            <a:ext cx="41833" cy="1107"/>
          </a:xfrm>
          <a:prstGeom prst="line">
            <a:avLst/>
          </a:prstGeom>
          <a:noFill/>
          <a:ln w="41275">
            <a:solidFill>
              <a:schemeClr val="bg1"/>
            </a:soli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2" name="TextBox 41"/>
          <p:cNvSpPr txBox="1"/>
          <p:nvPr/>
        </p:nvSpPr>
        <p:spPr>
          <a:xfrm>
            <a:off x="5093031" y="1056341"/>
            <a:ext cx="1728000" cy="378000"/>
          </a:xfrm>
          <a:prstGeom prst="roundRect">
            <a:avLst>
              <a:gd name="adj" fmla="val 8257"/>
            </a:avLst>
          </a:prstGeom>
          <a:solidFill>
            <a:schemeClr val="bg2"/>
          </a:solidFill>
          <a:ln>
            <a:noFill/>
          </a:ln>
          <a:scene3d>
            <a:camera prst="orthographicFront">
              <a:rot lat="0" lon="0" rev="0"/>
            </a:camera>
            <a:lightRig rig="threePt" dir="t"/>
          </a:scene3d>
        </p:spPr>
        <p:style>
          <a:lnRef idx="1">
            <a:schemeClr val="accent3"/>
          </a:lnRef>
          <a:fillRef idx="2">
            <a:schemeClr val="accent3"/>
          </a:fillRef>
          <a:effectRef idx="1">
            <a:schemeClr val="accent3"/>
          </a:effectRef>
          <a:fontRef idx="minor">
            <a:schemeClr val="dk1"/>
          </a:fontRef>
        </p:style>
        <p:txBody>
          <a:bodyPr wrap="square" lIns="121935" tIns="60968" rIns="121935" bIns="60968" anchor="ctr">
            <a:noAutofit/>
          </a:bodyPr>
          <a:lstStyle/>
          <a:p>
            <a:pPr algn="ctr">
              <a:defRPr/>
            </a:pPr>
            <a:endParaRPr lang="en-US" altLang="zh-CN" sz="900" b="1" dirty="0">
              <a:latin typeface="微软雅黑" panose="020B0503020204020204" pitchFamily="34" charset="-122"/>
              <a:ea typeface="微软雅黑" panose="020B0503020204020204" pitchFamily="34" charset="-122"/>
              <a:sym typeface="Arial" panose="020B0604020202020204"/>
            </a:endParaRPr>
          </a:p>
        </p:txBody>
      </p:sp>
      <p:grpSp>
        <p:nvGrpSpPr>
          <p:cNvPr id="3" name="组合 186"/>
          <p:cNvGrpSpPr/>
          <p:nvPr/>
        </p:nvGrpSpPr>
        <p:grpSpPr bwMode="auto">
          <a:xfrm>
            <a:off x="5265768" y="1124344"/>
            <a:ext cx="177159" cy="215519"/>
            <a:chOff x="4960996" y="3710189"/>
            <a:chExt cx="477083" cy="798559"/>
          </a:xfrm>
          <a:solidFill>
            <a:schemeClr val="tx1">
              <a:lumMod val="75000"/>
              <a:lumOff val="25000"/>
            </a:schemeClr>
          </a:solidFill>
          <a:effectLst/>
          <a:scene3d>
            <a:camera prst="orthographicFront"/>
            <a:lightRig rig="threePt" dir="t"/>
          </a:scene3d>
        </p:grpSpPr>
        <p:sp>
          <p:nvSpPr>
            <p:cNvPr id="48" name="Freeform 104"/>
            <p:cNvSpPr/>
            <p:nvPr/>
          </p:nvSpPr>
          <p:spPr bwMode="auto">
            <a:xfrm>
              <a:off x="5072529" y="3710189"/>
              <a:ext cx="247833" cy="338612"/>
            </a:xfrm>
            <a:custGeom>
              <a:avLst/>
              <a:gdLst/>
              <a:ahLst/>
              <a:cxnLst>
                <a:cxn ang="0">
                  <a:pos x="98" y="50"/>
                </a:cxn>
                <a:cxn ang="0">
                  <a:pos x="98" y="50"/>
                </a:cxn>
                <a:cxn ang="0">
                  <a:pos x="98" y="60"/>
                </a:cxn>
                <a:cxn ang="0">
                  <a:pos x="94" y="68"/>
                </a:cxn>
                <a:cxn ang="0">
                  <a:pos x="90" y="76"/>
                </a:cxn>
                <a:cxn ang="0">
                  <a:pos x="84" y="84"/>
                </a:cxn>
                <a:cxn ang="0">
                  <a:pos x="76" y="90"/>
                </a:cxn>
                <a:cxn ang="0">
                  <a:pos x="68" y="94"/>
                </a:cxn>
                <a:cxn ang="0">
                  <a:pos x="58" y="98"/>
                </a:cxn>
                <a:cxn ang="0">
                  <a:pos x="48" y="98"/>
                </a:cxn>
                <a:cxn ang="0">
                  <a:pos x="48" y="98"/>
                </a:cxn>
                <a:cxn ang="0">
                  <a:pos x="38" y="98"/>
                </a:cxn>
                <a:cxn ang="0">
                  <a:pos x="30" y="94"/>
                </a:cxn>
                <a:cxn ang="0">
                  <a:pos x="22" y="90"/>
                </a:cxn>
                <a:cxn ang="0">
                  <a:pos x="14" y="84"/>
                </a:cxn>
                <a:cxn ang="0">
                  <a:pos x="8" y="76"/>
                </a:cxn>
                <a:cxn ang="0">
                  <a:pos x="4" y="68"/>
                </a:cxn>
                <a:cxn ang="0">
                  <a:pos x="0" y="60"/>
                </a:cxn>
                <a:cxn ang="0">
                  <a:pos x="0" y="50"/>
                </a:cxn>
                <a:cxn ang="0">
                  <a:pos x="0" y="50"/>
                </a:cxn>
                <a:cxn ang="0">
                  <a:pos x="0" y="40"/>
                </a:cxn>
                <a:cxn ang="0">
                  <a:pos x="4" y="30"/>
                </a:cxn>
                <a:cxn ang="0">
                  <a:pos x="8" y="22"/>
                </a:cxn>
                <a:cxn ang="0">
                  <a:pos x="14" y="14"/>
                </a:cxn>
                <a:cxn ang="0">
                  <a:pos x="22" y="8"/>
                </a:cxn>
                <a:cxn ang="0">
                  <a:pos x="30" y="4"/>
                </a:cxn>
                <a:cxn ang="0">
                  <a:pos x="38" y="0"/>
                </a:cxn>
                <a:cxn ang="0">
                  <a:pos x="48" y="0"/>
                </a:cxn>
                <a:cxn ang="0">
                  <a:pos x="48" y="0"/>
                </a:cxn>
                <a:cxn ang="0">
                  <a:pos x="58" y="0"/>
                </a:cxn>
                <a:cxn ang="0">
                  <a:pos x="68" y="4"/>
                </a:cxn>
                <a:cxn ang="0">
                  <a:pos x="76" y="8"/>
                </a:cxn>
                <a:cxn ang="0">
                  <a:pos x="84" y="14"/>
                </a:cxn>
                <a:cxn ang="0">
                  <a:pos x="90" y="22"/>
                </a:cxn>
                <a:cxn ang="0">
                  <a:pos x="94" y="30"/>
                </a:cxn>
                <a:cxn ang="0">
                  <a:pos x="98" y="40"/>
                </a:cxn>
                <a:cxn ang="0">
                  <a:pos x="98" y="50"/>
                </a:cxn>
                <a:cxn ang="0">
                  <a:pos x="98" y="50"/>
                </a:cxn>
              </a:cxnLst>
              <a:rect l="0" t="0" r="r" b="b"/>
              <a:pathLst>
                <a:path w="98" h="98">
                  <a:moveTo>
                    <a:pt x="98" y="50"/>
                  </a:moveTo>
                  <a:lnTo>
                    <a:pt x="98" y="50"/>
                  </a:lnTo>
                  <a:lnTo>
                    <a:pt x="98" y="60"/>
                  </a:lnTo>
                  <a:lnTo>
                    <a:pt x="94" y="68"/>
                  </a:lnTo>
                  <a:lnTo>
                    <a:pt x="90" y="76"/>
                  </a:lnTo>
                  <a:lnTo>
                    <a:pt x="84" y="84"/>
                  </a:lnTo>
                  <a:lnTo>
                    <a:pt x="76" y="90"/>
                  </a:lnTo>
                  <a:lnTo>
                    <a:pt x="68" y="94"/>
                  </a:lnTo>
                  <a:lnTo>
                    <a:pt x="58" y="98"/>
                  </a:lnTo>
                  <a:lnTo>
                    <a:pt x="48" y="98"/>
                  </a:lnTo>
                  <a:lnTo>
                    <a:pt x="48" y="98"/>
                  </a:lnTo>
                  <a:lnTo>
                    <a:pt x="38" y="98"/>
                  </a:lnTo>
                  <a:lnTo>
                    <a:pt x="30" y="94"/>
                  </a:lnTo>
                  <a:lnTo>
                    <a:pt x="22" y="90"/>
                  </a:lnTo>
                  <a:lnTo>
                    <a:pt x="14" y="84"/>
                  </a:lnTo>
                  <a:lnTo>
                    <a:pt x="8" y="76"/>
                  </a:lnTo>
                  <a:lnTo>
                    <a:pt x="4" y="68"/>
                  </a:lnTo>
                  <a:lnTo>
                    <a:pt x="0" y="60"/>
                  </a:lnTo>
                  <a:lnTo>
                    <a:pt x="0" y="50"/>
                  </a:lnTo>
                  <a:lnTo>
                    <a:pt x="0" y="50"/>
                  </a:lnTo>
                  <a:lnTo>
                    <a:pt x="0" y="40"/>
                  </a:lnTo>
                  <a:lnTo>
                    <a:pt x="4" y="30"/>
                  </a:lnTo>
                  <a:lnTo>
                    <a:pt x="8" y="22"/>
                  </a:lnTo>
                  <a:lnTo>
                    <a:pt x="14" y="14"/>
                  </a:lnTo>
                  <a:lnTo>
                    <a:pt x="22" y="8"/>
                  </a:lnTo>
                  <a:lnTo>
                    <a:pt x="30" y="4"/>
                  </a:lnTo>
                  <a:lnTo>
                    <a:pt x="38" y="0"/>
                  </a:lnTo>
                  <a:lnTo>
                    <a:pt x="48" y="0"/>
                  </a:lnTo>
                  <a:lnTo>
                    <a:pt x="48" y="0"/>
                  </a:lnTo>
                  <a:lnTo>
                    <a:pt x="58" y="0"/>
                  </a:lnTo>
                  <a:lnTo>
                    <a:pt x="68" y="4"/>
                  </a:lnTo>
                  <a:lnTo>
                    <a:pt x="76" y="8"/>
                  </a:lnTo>
                  <a:lnTo>
                    <a:pt x="84" y="14"/>
                  </a:lnTo>
                  <a:lnTo>
                    <a:pt x="90" y="22"/>
                  </a:lnTo>
                  <a:lnTo>
                    <a:pt x="94" y="30"/>
                  </a:lnTo>
                  <a:lnTo>
                    <a:pt x="98" y="40"/>
                  </a:lnTo>
                  <a:lnTo>
                    <a:pt x="98" y="50"/>
                  </a:lnTo>
                  <a:lnTo>
                    <a:pt x="98" y="50"/>
                  </a:lnTo>
                  <a:close/>
                </a:path>
              </a:pathLst>
            </a:custGeom>
            <a:grpFill/>
            <a:sp3d/>
          </p:spPr>
          <p:style>
            <a:lnRef idx="0">
              <a:schemeClr val="accent1"/>
            </a:lnRef>
            <a:fillRef idx="3">
              <a:schemeClr val="accent1"/>
            </a:fillRef>
            <a:effectRef idx="3">
              <a:schemeClr val="accent1"/>
            </a:effectRef>
            <a:fontRef idx="minor">
              <a:schemeClr val="lt1"/>
            </a:fontRef>
          </p:style>
          <p:txBody>
            <a:bodyPr/>
            <a:lstStyle/>
            <a:p>
              <a:pPr>
                <a:defRPr/>
              </a:pPr>
              <a:endParaRPr lang="zh-CN" altLang="en-US" sz="800" b="1" dirty="0">
                <a:solidFill>
                  <a:schemeClr val="tx1"/>
                </a:solidFill>
                <a:latin typeface="微软雅黑" panose="020B0503020204020204" pitchFamily="34" charset="-122"/>
                <a:ea typeface="微软雅黑" panose="020B0503020204020204" pitchFamily="34" charset="-122"/>
              </a:endParaRPr>
            </a:p>
          </p:txBody>
        </p:sp>
        <p:sp>
          <p:nvSpPr>
            <p:cNvPr id="49" name="Freeform 106"/>
            <p:cNvSpPr/>
            <p:nvPr/>
          </p:nvSpPr>
          <p:spPr bwMode="auto">
            <a:xfrm>
              <a:off x="4960996" y="4067081"/>
              <a:ext cx="477083" cy="441667"/>
            </a:xfrm>
            <a:custGeom>
              <a:avLst/>
              <a:gdLst/>
              <a:ahLst/>
              <a:cxnLst>
                <a:cxn ang="0">
                  <a:pos x="138" y="0"/>
                </a:cxn>
                <a:cxn ang="0">
                  <a:pos x="124" y="0"/>
                </a:cxn>
                <a:cxn ang="0">
                  <a:pos x="88" y="62"/>
                </a:cxn>
                <a:cxn ang="0">
                  <a:pos x="50" y="0"/>
                </a:cxn>
                <a:cxn ang="0">
                  <a:pos x="36" y="0"/>
                </a:cxn>
                <a:cxn ang="0">
                  <a:pos x="36" y="0"/>
                </a:cxn>
                <a:cxn ang="0">
                  <a:pos x="28" y="0"/>
                </a:cxn>
                <a:cxn ang="0">
                  <a:pos x="22" y="2"/>
                </a:cxn>
                <a:cxn ang="0">
                  <a:pos x="16" y="6"/>
                </a:cxn>
                <a:cxn ang="0">
                  <a:pos x="10" y="10"/>
                </a:cxn>
                <a:cxn ang="0">
                  <a:pos x="6" y="14"/>
                </a:cxn>
                <a:cxn ang="0">
                  <a:pos x="4" y="20"/>
                </a:cxn>
                <a:cxn ang="0">
                  <a:pos x="2" y="28"/>
                </a:cxn>
                <a:cxn ang="0">
                  <a:pos x="0" y="34"/>
                </a:cxn>
                <a:cxn ang="0">
                  <a:pos x="0" y="128"/>
                </a:cxn>
                <a:cxn ang="0">
                  <a:pos x="174" y="128"/>
                </a:cxn>
                <a:cxn ang="0">
                  <a:pos x="174" y="34"/>
                </a:cxn>
                <a:cxn ang="0">
                  <a:pos x="174" y="34"/>
                </a:cxn>
                <a:cxn ang="0">
                  <a:pos x="172" y="28"/>
                </a:cxn>
                <a:cxn ang="0">
                  <a:pos x="170" y="20"/>
                </a:cxn>
                <a:cxn ang="0">
                  <a:pos x="168" y="14"/>
                </a:cxn>
                <a:cxn ang="0">
                  <a:pos x="164" y="10"/>
                </a:cxn>
                <a:cxn ang="0">
                  <a:pos x="158" y="6"/>
                </a:cxn>
                <a:cxn ang="0">
                  <a:pos x="152" y="2"/>
                </a:cxn>
                <a:cxn ang="0">
                  <a:pos x="146" y="0"/>
                </a:cxn>
                <a:cxn ang="0">
                  <a:pos x="138" y="0"/>
                </a:cxn>
                <a:cxn ang="0">
                  <a:pos x="138" y="0"/>
                </a:cxn>
              </a:cxnLst>
              <a:rect l="0" t="0" r="r" b="b"/>
              <a:pathLst>
                <a:path w="174" h="128">
                  <a:moveTo>
                    <a:pt x="138" y="0"/>
                  </a:moveTo>
                  <a:lnTo>
                    <a:pt x="124" y="0"/>
                  </a:lnTo>
                  <a:lnTo>
                    <a:pt x="88" y="62"/>
                  </a:lnTo>
                  <a:lnTo>
                    <a:pt x="50" y="0"/>
                  </a:lnTo>
                  <a:lnTo>
                    <a:pt x="36" y="0"/>
                  </a:lnTo>
                  <a:lnTo>
                    <a:pt x="36" y="0"/>
                  </a:lnTo>
                  <a:lnTo>
                    <a:pt x="28" y="0"/>
                  </a:lnTo>
                  <a:lnTo>
                    <a:pt x="22" y="2"/>
                  </a:lnTo>
                  <a:lnTo>
                    <a:pt x="16" y="6"/>
                  </a:lnTo>
                  <a:lnTo>
                    <a:pt x="10" y="10"/>
                  </a:lnTo>
                  <a:lnTo>
                    <a:pt x="6" y="14"/>
                  </a:lnTo>
                  <a:lnTo>
                    <a:pt x="4" y="20"/>
                  </a:lnTo>
                  <a:lnTo>
                    <a:pt x="2" y="28"/>
                  </a:lnTo>
                  <a:lnTo>
                    <a:pt x="0" y="34"/>
                  </a:lnTo>
                  <a:lnTo>
                    <a:pt x="0" y="128"/>
                  </a:lnTo>
                  <a:lnTo>
                    <a:pt x="174" y="128"/>
                  </a:lnTo>
                  <a:lnTo>
                    <a:pt x="174" y="34"/>
                  </a:lnTo>
                  <a:lnTo>
                    <a:pt x="174" y="34"/>
                  </a:lnTo>
                  <a:lnTo>
                    <a:pt x="172" y="28"/>
                  </a:lnTo>
                  <a:lnTo>
                    <a:pt x="170" y="20"/>
                  </a:lnTo>
                  <a:lnTo>
                    <a:pt x="168" y="14"/>
                  </a:lnTo>
                  <a:lnTo>
                    <a:pt x="164" y="10"/>
                  </a:lnTo>
                  <a:lnTo>
                    <a:pt x="158" y="6"/>
                  </a:lnTo>
                  <a:lnTo>
                    <a:pt x="152" y="2"/>
                  </a:lnTo>
                  <a:lnTo>
                    <a:pt x="146" y="0"/>
                  </a:lnTo>
                  <a:lnTo>
                    <a:pt x="138" y="0"/>
                  </a:lnTo>
                  <a:lnTo>
                    <a:pt x="138" y="0"/>
                  </a:lnTo>
                  <a:close/>
                </a:path>
              </a:pathLst>
            </a:custGeom>
            <a:grpFill/>
            <a:sp3d/>
          </p:spPr>
          <p:style>
            <a:lnRef idx="0">
              <a:schemeClr val="accent1"/>
            </a:lnRef>
            <a:fillRef idx="3">
              <a:schemeClr val="accent1"/>
            </a:fillRef>
            <a:effectRef idx="3">
              <a:schemeClr val="accent1"/>
            </a:effectRef>
            <a:fontRef idx="minor">
              <a:schemeClr val="lt1"/>
            </a:fontRef>
          </p:style>
          <p:txBody>
            <a:bodyPr/>
            <a:lstStyle/>
            <a:p>
              <a:pPr>
                <a:defRPr/>
              </a:pPr>
              <a:endParaRPr lang="zh-CN" altLang="en-US" sz="800" b="1" dirty="0">
                <a:solidFill>
                  <a:schemeClr val="tx1"/>
                </a:solidFill>
                <a:latin typeface="微软雅黑" panose="020B0503020204020204" pitchFamily="34" charset="-122"/>
                <a:ea typeface="微软雅黑" panose="020B0503020204020204" pitchFamily="34" charset="-122"/>
              </a:endParaRPr>
            </a:p>
          </p:txBody>
        </p:sp>
        <p:sp>
          <p:nvSpPr>
            <p:cNvPr id="50" name="Freeform 107"/>
            <p:cNvSpPr/>
            <p:nvPr/>
          </p:nvSpPr>
          <p:spPr bwMode="auto">
            <a:xfrm>
              <a:off x="5166445" y="4072965"/>
              <a:ext cx="62059" cy="132499"/>
            </a:xfrm>
            <a:custGeom>
              <a:avLst/>
              <a:gdLst/>
              <a:ahLst/>
              <a:cxnLst>
                <a:cxn ang="0">
                  <a:pos x="18" y="38"/>
                </a:cxn>
                <a:cxn ang="0">
                  <a:pos x="18" y="38"/>
                </a:cxn>
                <a:cxn ang="0">
                  <a:pos x="8" y="0"/>
                </a:cxn>
                <a:cxn ang="0">
                  <a:pos x="0" y="38"/>
                </a:cxn>
                <a:cxn ang="0">
                  <a:pos x="0" y="38"/>
                </a:cxn>
                <a:cxn ang="0">
                  <a:pos x="18" y="38"/>
                </a:cxn>
              </a:cxnLst>
              <a:rect l="0" t="0" r="r" b="b"/>
              <a:pathLst>
                <a:path w="18" h="38">
                  <a:moveTo>
                    <a:pt x="18" y="38"/>
                  </a:moveTo>
                  <a:lnTo>
                    <a:pt x="18" y="38"/>
                  </a:lnTo>
                  <a:lnTo>
                    <a:pt x="8" y="0"/>
                  </a:lnTo>
                  <a:lnTo>
                    <a:pt x="0" y="38"/>
                  </a:lnTo>
                  <a:lnTo>
                    <a:pt x="0" y="38"/>
                  </a:lnTo>
                  <a:lnTo>
                    <a:pt x="18" y="38"/>
                  </a:lnTo>
                  <a:close/>
                </a:path>
              </a:pathLst>
            </a:custGeom>
            <a:grpFill/>
            <a:sp3d/>
          </p:spPr>
          <p:style>
            <a:lnRef idx="0">
              <a:schemeClr val="accent1"/>
            </a:lnRef>
            <a:fillRef idx="3">
              <a:schemeClr val="accent1"/>
            </a:fillRef>
            <a:effectRef idx="3">
              <a:schemeClr val="accent1"/>
            </a:effectRef>
            <a:fontRef idx="minor">
              <a:schemeClr val="lt1"/>
            </a:fontRef>
          </p:style>
          <p:txBody>
            <a:bodyPr/>
            <a:lstStyle/>
            <a:p>
              <a:pPr>
                <a:defRPr/>
              </a:pPr>
              <a:endParaRPr lang="zh-CN" altLang="en-US" sz="800" b="1" dirty="0">
                <a:solidFill>
                  <a:schemeClr val="tx1"/>
                </a:solidFill>
                <a:latin typeface="微软雅黑" panose="020B0503020204020204" pitchFamily="34" charset="-122"/>
                <a:ea typeface="微软雅黑" panose="020B0503020204020204" pitchFamily="34" charset="-122"/>
              </a:endParaRPr>
            </a:p>
          </p:txBody>
        </p:sp>
        <p:sp>
          <p:nvSpPr>
            <p:cNvPr id="51" name="Freeform 108"/>
            <p:cNvSpPr/>
            <p:nvPr/>
          </p:nvSpPr>
          <p:spPr bwMode="auto">
            <a:xfrm>
              <a:off x="5166445" y="4205464"/>
              <a:ext cx="62059" cy="20612"/>
            </a:xfrm>
            <a:custGeom>
              <a:avLst/>
              <a:gdLst/>
              <a:ahLst/>
              <a:cxnLst>
                <a:cxn ang="0">
                  <a:pos x="0" y="0"/>
                </a:cxn>
                <a:cxn ang="0">
                  <a:pos x="0" y="0"/>
                </a:cxn>
                <a:cxn ang="0">
                  <a:pos x="10" y="6"/>
                </a:cxn>
                <a:cxn ang="0">
                  <a:pos x="18" y="0"/>
                </a:cxn>
                <a:cxn ang="0">
                  <a:pos x="18" y="0"/>
                </a:cxn>
                <a:cxn ang="0">
                  <a:pos x="0" y="0"/>
                </a:cxn>
              </a:cxnLst>
              <a:rect l="0" t="0" r="r" b="b"/>
              <a:pathLst>
                <a:path w="18" h="6">
                  <a:moveTo>
                    <a:pt x="0" y="0"/>
                  </a:moveTo>
                  <a:lnTo>
                    <a:pt x="0" y="0"/>
                  </a:lnTo>
                  <a:lnTo>
                    <a:pt x="10" y="6"/>
                  </a:lnTo>
                  <a:lnTo>
                    <a:pt x="18" y="0"/>
                  </a:lnTo>
                  <a:lnTo>
                    <a:pt x="18" y="0"/>
                  </a:lnTo>
                  <a:lnTo>
                    <a:pt x="0" y="0"/>
                  </a:lnTo>
                  <a:close/>
                </a:path>
              </a:pathLst>
            </a:custGeom>
            <a:grpFill/>
            <a:sp3d/>
          </p:spPr>
          <p:style>
            <a:lnRef idx="0">
              <a:schemeClr val="accent1"/>
            </a:lnRef>
            <a:fillRef idx="3">
              <a:schemeClr val="accent1"/>
            </a:fillRef>
            <a:effectRef idx="3">
              <a:schemeClr val="accent1"/>
            </a:effectRef>
            <a:fontRef idx="minor">
              <a:schemeClr val="lt1"/>
            </a:fontRef>
          </p:style>
          <p:txBody>
            <a:bodyPr/>
            <a:lstStyle/>
            <a:p>
              <a:pPr>
                <a:defRPr/>
              </a:pPr>
              <a:endParaRPr lang="zh-CN" altLang="en-US" sz="800" b="1" dirty="0">
                <a:solidFill>
                  <a:schemeClr val="tx1"/>
                </a:solidFill>
                <a:latin typeface="微软雅黑" panose="020B0503020204020204" pitchFamily="34" charset="-122"/>
                <a:ea typeface="微软雅黑" panose="020B0503020204020204" pitchFamily="34" charset="-122"/>
              </a:endParaRPr>
            </a:p>
          </p:txBody>
        </p:sp>
        <p:sp>
          <p:nvSpPr>
            <p:cNvPr id="53" name="Freeform 109"/>
            <p:cNvSpPr/>
            <p:nvPr/>
          </p:nvSpPr>
          <p:spPr bwMode="auto">
            <a:xfrm>
              <a:off x="5187845" y="4067076"/>
              <a:ext cx="19259" cy="20610"/>
            </a:xfrm>
            <a:custGeom>
              <a:avLst/>
              <a:gdLst/>
              <a:ahLst/>
              <a:cxnLst>
                <a:cxn ang="0">
                  <a:pos x="6" y="2"/>
                </a:cxn>
                <a:cxn ang="0">
                  <a:pos x="4" y="6"/>
                </a:cxn>
                <a:cxn ang="0">
                  <a:pos x="0" y="2"/>
                </a:cxn>
                <a:cxn ang="0">
                  <a:pos x="4" y="0"/>
                </a:cxn>
                <a:cxn ang="0">
                  <a:pos x="6" y="2"/>
                </a:cxn>
              </a:cxnLst>
              <a:rect l="0" t="0" r="r" b="b"/>
              <a:pathLst>
                <a:path w="6" h="6">
                  <a:moveTo>
                    <a:pt x="6" y="2"/>
                  </a:moveTo>
                  <a:lnTo>
                    <a:pt x="4" y="6"/>
                  </a:lnTo>
                  <a:lnTo>
                    <a:pt x="0" y="2"/>
                  </a:lnTo>
                  <a:lnTo>
                    <a:pt x="4" y="0"/>
                  </a:lnTo>
                  <a:lnTo>
                    <a:pt x="6" y="2"/>
                  </a:lnTo>
                  <a:close/>
                </a:path>
              </a:pathLst>
            </a:custGeom>
            <a:grpFill/>
            <a:sp3d/>
          </p:spPr>
          <p:style>
            <a:lnRef idx="0">
              <a:schemeClr val="accent1"/>
            </a:lnRef>
            <a:fillRef idx="3">
              <a:schemeClr val="accent1"/>
            </a:fillRef>
            <a:effectRef idx="3">
              <a:schemeClr val="accent1"/>
            </a:effectRef>
            <a:fontRef idx="minor">
              <a:schemeClr val="lt1"/>
            </a:fontRef>
          </p:style>
          <p:txBody>
            <a:bodyPr/>
            <a:lstStyle/>
            <a:p>
              <a:pPr>
                <a:defRPr/>
              </a:pPr>
              <a:endParaRPr lang="zh-CN" altLang="en-US" sz="800" b="1" dirty="0">
                <a:solidFill>
                  <a:schemeClr val="tx1"/>
                </a:solidFill>
                <a:latin typeface="微软雅黑" panose="020B0503020204020204" pitchFamily="34" charset="-122"/>
                <a:ea typeface="微软雅黑" panose="020B0503020204020204" pitchFamily="34" charset="-122"/>
              </a:endParaRPr>
            </a:p>
          </p:txBody>
        </p:sp>
      </p:grpSp>
      <p:sp>
        <p:nvSpPr>
          <p:cNvPr id="44" name="矩形 43"/>
          <p:cNvSpPr/>
          <p:nvPr/>
        </p:nvSpPr>
        <p:spPr>
          <a:xfrm>
            <a:off x="5409299" y="1129362"/>
            <a:ext cx="1015038" cy="261610"/>
          </a:xfrm>
          <a:prstGeom prst="rect">
            <a:avLst/>
          </a:prstGeom>
        </p:spPr>
        <p:txBody>
          <a:bodyPr wrap="square">
            <a:spAutoFit/>
          </a:bodyPr>
          <a:lstStyle/>
          <a:p>
            <a:pPr algn="ctr">
              <a:defRPr/>
            </a:pPr>
            <a:r>
              <a:rPr lang="zh-CN" altLang="en-US" sz="900" b="1" dirty="0" smtClean="0">
                <a:latin typeface="微软雅黑" panose="020B0503020204020204" pitchFamily="34" charset="-122"/>
                <a:ea typeface="微软雅黑" panose="020B0503020204020204" pitchFamily="34" charset="-122"/>
                <a:sym typeface="Arial" panose="020B0604020202020204"/>
              </a:rPr>
              <a:t>用户</a:t>
            </a:r>
            <a:r>
              <a:rPr lang="zh-CN" altLang="en-US" sz="1100" b="1" dirty="0" smtClean="0">
                <a:solidFill>
                  <a:srgbClr val="C00000"/>
                </a:solidFill>
                <a:latin typeface="微软雅黑" panose="020B0503020204020204" pitchFamily="34" charset="-122"/>
                <a:ea typeface="微软雅黑" panose="020B0503020204020204" pitchFamily="34" charset="-122"/>
                <a:sym typeface="Arial" panose="020B0604020202020204"/>
              </a:rPr>
              <a:t>体验受损</a:t>
            </a:r>
            <a:endParaRPr lang="en-US" altLang="zh-CN" sz="900" b="1" dirty="0" smtClean="0">
              <a:solidFill>
                <a:srgbClr val="C00000"/>
              </a:solidFill>
              <a:latin typeface="微软雅黑" panose="020B0503020204020204" pitchFamily="34" charset="-122"/>
              <a:ea typeface="微软雅黑" panose="020B0503020204020204" pitchFamily="34" charset="-122"/>
              <a:sym typeface="Arial" panose="020B0604020202020204"/>
            </a:endParaRPr>
          </a:p>
        </p:txBody>
      </p:sp>
      <p:sp>
        <p:nvSpPr>
          <p:cNvPr id="40" name="TextBox 39"/>
          <p:cNvSpPr txBox="1"/>
          <p:nvPr/>
        </p:nvSpPr>
        <p:spPr>
          <a:xfrm>
            <a:off x="5359178" y="843554"/>
            <a:ext cx="1251172" cy="277015"/>
          </a:xfrm>
          <a:prstGeom prst="rect">
            <a:avLst/>
          </a:prstGeom>
          <a:noFill/>
          <a:ln>
            <a:noFill/>
          </a:ln>
          <a:effectLst/>
          <a:scene3d>
            <a:camera prst="orthographicFront">
              <a:rot lat="0" lon="0" rev="0"/>
            </a:camera>
            <a:lightRig rig="threePt" dir="t"/>
          </a:scene3d>
        </p:spPr>
        <p:style>
          <a:lnRef idx="1">
            <a:schemeClr val="accent3"/>
          </a:lnRef>
          <a:fillRef idx="2">
            <a:schemeClr val="accent3"/>
          </a:fillRef>
          <a:effectRef idx="1">
            <a:schemeClr val="accent3"/>
          </a:effectRef>
          <a:fontRef idx="minor">
            <a:schemeClr val="dk1"/>
          </a:fontRef>
        </p:style>
        <p:txBody>
          <a:bodyPr wrap="square" lIns="121935" tIns="60968" rIns="121935" bIns="60968">
            <a:spAutoFit/>
          </a:bodyPr>
          <a:lstStyle/>
          <a:p>
            <a:pPr algn="ctr">
              <a:defRPr/>
            </a:pPr>
            <a:r>
              <a:rPr lang="en-US" altLang="zh-CN" sz="1000" b="1" dirty="0">
                <a:solidFill>
                  <a:srgbClr val="0000FF"/>
                </a:solidFill>
                <a:latin typeface="微软雅黑" panose="020B0503020204020204" pitchFamily="34" charset="-122"/>
                <a:ea typeface="微软雅黑" panose="020B0503020204020204" pitchFamily="34" charset="-122"/>
                <a:sym typeface="Arial" panose="020B0604020202020204"/>
              </a:rPr>
              <a:t>&gt;90</a:t>
            </a:r>
            <a:r>
              <a:rPr lang="en-US" altLang="zh-CN" sz="1000" b="1" dirty="0" smtClean="0">
                <a:solidFill>
                  <a:srgbClr val="0000FF"/>
                </a:solidFill>
                <a:latin typeface="微软雅黑" panose="020B0503020204020204" pitchFamily="34" charset="-122"/>
                <a:ea typeface="微软雅黑" panose="020B0503020204020204" pitchFamily="34" charset="-122"/>
                <a:sym typeface="Arial" panose="020B0604020202020204"/>
              </a:rPr>
              <a:t>%</a:t>
            </a:r>
            <a:r>
              <a:rPr lang="zh-CN" altLang="en-US" sz="1000" b="1" dirty="0" smtClean="0">
                <a:solidFill>
                  <a:srgbClr val="0000FF"/>
                </a:solidFill>
                <a:latin typeface="微软雅黑" panose="020B0503020204020204" pitchFamily="34" charset="-122"/>
                <a:ea typeface="微软雅黑" panose="020B0503020204020204" pitchFamily="34" charset="-122"/>
                <a:sym typeface="Arial" panose="020B0604020202020204"/>
              </a:rPr>
              <a:t>默默</a:t>
            </a:r>
            <a:r>
              <a:rPr lang="zh-CN" altLang="en-US" sz="1000" b="1" dirty="0">
                <a:solidFill>
                  <a:srgbClr val="0000FF"/>
                </a:solidFill>
                <a:latin typeface="微软雅黑" panose="020B0503020204020204" pitchFamily="34" charset="-122"/>
                <a:ea typeface="微软雅黑" panose="020B0503020204020204" pitchFamily="34" charset="-122"/>
                <a:sym typeface="Arial" panose="020B0604020202020204"/>
              </a:rPr>
              <a:t>忍受</a:t>
            </a:r>
            <a:endParaRPr lang="zh-CN" altLang="en-US" sz="1000" b="1" dirty="0">
              <a:solidFill>
                <a:srgbClr val="0000FF"/>
              </a:solidFill>
              <a:latin typeface="微软雅黑" panose="020B0503020204020204" pitchFamily="34" charset="-122"/>
              <a:ea typeface="微软雅黑" panose="020B0503020204020204" pitchFamily="34" charset="-122"/>
              <a:sym typeface="Arial" panose="020B0604020202020204"/>
            </a:endParaRPr>
          </a:p>
        </p:txBody>
      </p:sp>
      <p:sp>
        <p:nvSpPr>
          <p:cNvPr id="62" name="TextBox 61"/>
          <p:cNvSpPr txBox="1"/>
          <p:nvPr/>
        </p:nvSpPr>
        <p:spPr>
          <a:xfrm>
            <a:off x="5083676" y="2103411"/>
            <a:ext cx="1728192" cy="378001"/>
          </a:xfrm>
          <a:prstGeom prst="roundRect">
            <a:avLst>
              <a:gd name="adj" fmla="val 7416"/>
            </a:avLst>
          </a:prstGeom>
          <a:solidFill>
            <a:schemeClr val="bg2"/>
          </a:solidFill>
          <a:ln>
            <a:noFill/>
          </a:ln>
          <a:scene3d>
            <a:camera prst="orthographicFront">
              <a:rot lat="0" lon="0" rev="0"/>
            </a:camera>
            <a:lightRig rig="threePt" dir="t"/>
          </a:scene3d>
        </p:spPr>
        <p:style>
          <a:lnRef idx="1">
            <a:schemeClr val="accent3"/>
          </a:lnRef>
          <a:fillRef idx="2">
            <a:schemeClr val="accent3"/>
          </a:fillRef>
          <a:effectRef idx="1">
            <a:schemeClr val="accent3"/>
          </a:effectRef>
          <a:fontRef idx="minor">
            <a:schemeClr val="dk1"/>
          </a:fontRef>
        </p:style>
        <p:txBody>
          <a:bodyPr wrap="square" lIns="121935" tIns="60968" rIns="121935" bIns="60968" anchor="ctr">
            <a:noAutofit/>
          </a:bodyPr>
          <a:lstStyle/>
          <a:p>
            <a:pPr algn="ctr">
              <a:defRPr/>
            </a:pPr>
            <a:endParaRPr lang="zh-CN" altLang="en-US" sz="900" b="1" dirty="0">
              <a:solidFill>
                <a:schemeClr val="tx2"/>
              </a:solidFill>
              <a:latin typeface="微软雅黑" panose="020B0503020204020204" pitchFamily="34" charset="-122"/>
              <a:ea typeface="微软雅黑" panose="020B0503020204020204" pitchFamily="34" charset="-122"/>
              <a:sym typeface="Arial" panose="020B0604020202020204"/>
            </a:endParaRPr>
          </a:p>
        </p:txBody>
      </p:sp>
      <p:grpSp>
        <p:nvGrpSpPr>
          <p:cNvPr id="4" name="组合 372"/>
          <p:cNvGrpSpPr/>
          <p:nvPr/>
        </p:nvGrpSpPr>
        <p:grpSpPr bwMode="auto">
          <a:xfrm>
            <a:off x="5215172" y="2159375"/>
            <a:ext cx="298124" cy="267660"/>
            <a:chOff x="6526213" y="4064000"/>
            <a:chExt cx="1579562" cy="1658938"/>
          </a:xfrm>
          <a:solidFill>
            <a:schemeClr val="tx1">
              <a:lumMod val="75000"/>
              <a:lumOff val="25000"/>
            </a:schemeClr>
          </a:solidFill>
          <a:effectLst/>
          <a:scene3d>
            <a:camera prst="orthographicFront"/>
            <a:lightRig rig="threePt" dir="t"/>
          </a:scene3d>
        </p:grpSpPr>
        <p:sp>
          <p:nvSpPr>
            <p:cNvPr id="65" name="Freeform 100"/>
            <p:cNvSpPr>
              <a:spLocks noEditPoints="1"/>
            </p:cNvSpPr>
            <p:nvPr/>
          </p:nvSpPr>
          <p:spPr bwMode="auto">
            <a:xfrm>
              <a:off x="7096125" y="5029200"/>
              <a:ext cx="623887" cy="636588"/>
            </a:xfrm>
            <a:custGeom>
              <a:avLst/>
              <a:gdLst/>
              <a:ahLst/>
              <a:cxnLst>
                <a:cxn ang="0">
                  <a:pos x="3394" y="5050"/>
                </a:cxn>
                <a:cxn ang="0">
                  <a:pos x="3741" y="4983"/>
                </a:cxn>
                <a:cxn ang="0">
                  <a:pos x="4067" y="4848"/>
                </a:cxn>
                <a:cxn ang="0">
                  <a:pos x="4346" y="4648"/>
                </a:cxn>
                <a:cxn ang="0">
                  <a:pos x="4592" y="4412"/>
                </a:cxn>
                <a:cxn ang="0">
                  <a:pos x="4794" y="4121"/>
                </a:cxn>
                <a:cxn ang="0">
                  <a:pos x="4929" y="3796"/>
                </a:cxn>
                <a:cxn ang="0">
                  <a:pos x="4996" y="3449"/>
                </a:cxn>
                <a:cxn ang="0">
                  <a:pos x="4996" y="3079"/>
                </a:cxn>
                <a:cxn ang="0">
                  <a:pos x="4929" y="2721"/>
                </a:cxn>
                <a:cxn ang="0">
                  <a:pos x="4794" y="2407"/>
                </a:cxn>
                <a:cxn ang="0">
                  <a:pos x="4592" y="2117"/>
                </a:cxn>
                <a:cxn ang="0">
                  <a:pos x="4346" y="1870"/>
                </a:cxn>
                <a:cxn ang="0">
                  <a:pos x="4067" y="1680"/>
                </a:cxn>
                <a:cxn ang="0">
                  <a:pos x="3741" y="1545"/>
                </a:cxn>
                <a:cxn ang="0">
                  <a:pos x="3394" y="1467"/>
                </a:cxn>
                <a:cxn ang="0">
                  <a:pos x="3024" y="1467"/>
                </a:cxn>
                <a:cxn ang="0">
                  <a:pos x="2666" y="1545"/>
                </a:cxn>
                <a:cxn ang="0">
                  <a:pos x="2341" y="1680"/>
                </a:cxn>
                <a:cxn ang="0">
                  <a:pos x="2060" y="1870"/>
                </a:cxn>
                <a:cxn ang="0">
                  <a:pos x="1815" y="2117"/>
                </a:cxn>
                <a:cxn ang="0">
                  <a:pos x="1623" y="2407"/>
                </a:cxn>
                <a:cxn ang="0">
                  <a:pos x="1478" y="2721"/>
                </a:cxn>
                <a:cxn ang="0">
                  <a:pos x="1411" y="3079"/>
                </a:cxn>
                <a:cxn ang="0">
                  <a:pos x="1411" y="3449"/>
                </a:cxn>
                <a:cxn ang="0">
                  <a:pos x="1478" y="3796"/>
                </a:cxn>
                <a:cxn ang="0">
                  <a:pos x="1623" y="4121"/>
                </a:cxn>
                <a:cxn ang="0">
                  <a:pos x="1815" y="4412"/>
                </a:cxn>
                <a:cxn ang="0">
                  <a:pos x="2060" y="4648"/>
                </a:cxn>
                <a:cxn ang="0">
                  <a:pos x="2341" y="4848"/>
                </a:cxn>
                <a:cxn ang="0">
                  <a:pos x="2666" y="4983"/>
                </a:cxn>
                <a:cxn ang="0">
                  <a:pos x="3024" y="5050"/>
                </a:cxn>
                <a:cxn ang="0">
                  <a:pos x="5668" y="1455"/>
                </a:cxn>
                <a:cxn ang="0">
                  <a:pos x="5590" y="2878"/>
                </a:cxn>
                <a:cxn ang="0">
                  <a:pos x="6284" y="3651"/>
                </a:cxn>
                <a:cxn ang="0">
                  <a:pos x="5321" y="4401"/>
                </a:cxn>
                <a:cxn ang="0">
                  <a:pos x="5008" y="5778"/>
                </a:cxn>
                <a:cxn ang="0">
                  <a:pos x="3954" y="5543"/>
                </a:cxn>
                <a:cxn ang="0">
                  <a:pos x="2844" y="6427"/>
                </a:cxn>
                <a:cxn ang="0">
                  <a:pos x="2027" y="5432"/>
                </a:cxn>
                <a:cxn ang="0">
                  <a:pos x="649" y="5062"/>
                </a:cxn>
                <a:cxn ang="0">
                  <a:pos x="851" y="3830"/>
                </a:cxn>
                <a:cxn ang="0">
                  <a:pos x="0" y="2878"/>
                </a:cxn>
                <a:cxn ang="0">
                  <a:pos x="1075" y="2139"/>
                </a:cxn>
                <a:cxn ang="0">
                  <a:pos x="1231" y="683"/>
                </a:cxn>
                <a:cxn ang="0">
                  <a:pos x="2452" y="918"/>
                </a:cxn>
                <a:cxn ang="0">
                  <a:pos x="3618" y="0"/>
                </a:cxn>
                <a:cxn ang="0">
                  <a:pos x="4481" y="1220"/>
                </a:cxn>
                <a:cxn ang="0">
                  <a:pos x="5668" y="1455"/>
                </a:cxn>
              </a:cxnLst>
              <a:rect l="0" t="0" r="r" b="b"/>
              <a:pathLst>
                <a:path w="6284" h="6427">
                  <a:moveTo>
                    <a:pt x="3203" y="5062"/>
                  </a:moveTo>
                  <a:lnTo>
                    <a:pt x="3394" y="5050"/>
                  </a:lnTo>
                  <a:lnTo>
                    <a:pt x="3573" y="5028"/>
                  </a:lnTo>
                  <a:lnTo>
                    <a:pt x="3741" y="4983"/>
                  </a:lnTo>
                  <a:lnTo>
                    <a:pt x="3910" y="4927"/>
                  </a:lnTo>
                  <a:lnTo>
                    <a:pt x="4067" y="4848"/>
                  </a:lnTo>
                  <a:lnTo>
                    <a:pt x="4212" y="4760"/>
                  </a:lnTo>
                  <a:lnTo>
                    <a:pt x="4346" y="4648"/>
                  </a:lnTo>
                  <a:lnTo>
                    <a:pt x="4481" y="4535"/>
                  </a:lnTo>
                  <a:lnTo>
                    <a:pt x="4592" y="4412"/>
                  </a:lnTo>
                  <a:lnTo>
                    <a:pt x="4704" y="4266"/>
                  </a:lnTo>
                  <a:lnTo>
                    <a:pt x="4794" y="4121"/>
                  </a:lnTo>
                  <a:lnTo>
                    <a:pt x="4861" y="3964"/>
                  </a:lnTo>
                  <a:lnTo>
                    <a:pt x="4929" y="3796"/>
                  </a:lnTo>
                  <a:lnTo>
                    <a:pt x="4974" y="3628"/>
                  </a:lnTo>
                  <a:lnTo>
                    <a:pt x="4996" y="3449"/>
                  </a:lnTo>
                  <a:lnTo>
                    <a:pt x="5008" y="3259"/>
                  </a:lnTo>
                  <a:lnTo>
                    <a:pt x="4996" y="3079"/>
                  </a:lnTo>
                  <a:lnTo>
                    <a:pt x="4974" y="2901"/>
                  </a:lnTo>
                  <a:lnTo>
                    <a:pt x="4929" y="2721"/>
                  </a:lnTo>
                  <a:lnTo>
                    <a:pt x="4861" y="2564"/>
                  </a:lnTo>
                  <a:lnTo>
                    <a:pt x="4794" y="2407"/>
                  </a:lnTo>
                  <a:lnTo>
                    <a:pt x="4704" y="2251"/>
                  </a:lnTo>
                  <a:lnTo>
                    <a:pt x="4592" y="2117"/>
                  </a:lnTo>
                  <a:lnTo>
                    <a:pt x="4481" y="1982"/>
                  </a:lnTo>
                  <a:lnTo>
                    <a:pt x="4346" y="1870"/>
                  </a:lnTo>
                  <a:lnTo>
                    <a:pt x="4212" y="1769"/>
                  </a:lnTo>
                  <a:lnTo>
                    <a:pt x="4067" y="1680"/>
                  </a:lnTo>
                  <a:lnTo>
                    <a:pt x="3910" y="1602"/>
                  </a:lnTo>
                  <a:lnTo>
                    <a:pt x="3741" y="1545"/>
                  </a:lnTo>
                  <a:lnTo>
                    <a:pt x="3573" y="1500"/>
                  </a:lnTo>
                  <a:lnTo>
                    <a:pt x="3394" y="1467"/>
                  </a:lnTo>
                  <a:lnTo>
                    <a:pt x="3203" y="1455"/>
                  </a:lnTo>
                  <a:lnTo>
                    <a:pt x="3024" y="1467"/>
                  </a:lnTo>
                  <a:lnTo>
                    <a:pt x="2844" y="1500"/>
                  </a:lnTo>
                  <a:lnTo>
                    <a:pt x="2666" y="1545"/>
                  </a:lnTo>
                  <a:lnTo>
                    <a:pt x="2497" y="1602"/>
                  </a:lnTo>
                  <a:lnTo>
                    <a:pt x="2341" y="1680"/>
                  </a:lnTo>
                  <a:lnTo>
                    <a:pt x="2195" y="1769"/>
                  </a:lnTo>
                  <a:lnTo>
                    <a:pt x="2060" y="1870"/>
                  </a:lnTo>
                  <a:lnTo>
                    <a:pt x="1927" y="1982"/>
                  </a:lnTo>
                  <a:lnTo>
                    <a:pt x="1815" y="2117"/>
                  </a:lnTo>
                  <a:lnTo>
                    <a:pt x="1713" y="2251"/>
                  </a:lnTo>
                  <a:lnTo>
                    <a:pt x="1623" y="2407"/>
                  </a:lnTo>
                  <a:lnTo>
                    <a:pt x="1545" y="2564"/>
                  </a:lnTo>
                  <a:lnTo>
                    <a:pt x="1478" y="2721"/>
                  </a:lnTo>
                  <a:lnTo>
                    <a:pt x="1433" y="2901"/>
                  </a:lnTo>
                  <a:lnTo>
                    <a:pt x="1411" y="3079"/>
                  </a:lnTo>
                  <a:lnTo>
                    <a:pt x="1400" y="3259"/>
                  </a:lnTo>
                  <a:lnTo>
                    <a:pt x="1411" y="3449"/>
                  </a:lnTo>
                  <a:lnTo>
                    <a:pt x="1433" y="3628"/>
                  </a:lnTo>
                  <a:lnTo>
                    <a:pt x="1478" y="3796"/>
                  </a:lnTo>
                  <a:lnTo>
                    <a:pt x="1545" y="3964"/>
                  </a:lnTo>
                  <a:lnTo>
                    <a:pt x="1623" y="4121"/>
                  </a:lnTo>
                  <a:lnTo>
                    <a:pt x="1713" y="4266"/>
                  </a:lnTo>
                  <a:lnTo>
                    <a:pt x="1815" y="4412"/>
                  </a:lnTo>
                  <a:lnTo>
                    <a:pt x="1927" y="4535"/>
                  </a:lnTo>
                  <a:lnTo>
                    <a:pt x="2060" y="4648"/>
                  </a:lnTo>
                  <a:lnTo>
                    <a:pt x="2195" y="4760"/>
                  </a:lnTo>
                  <a:lnTo>
                    <a:pt x="2341" y="4848"/>
                  </a:lnTo>
                  <a:lnTo>
                    <a:pt x="2497" y="4927"/>
                  </a:lnTo>
                  <a:lnTo>
                    <a:pt x="2666" y="4983"/>
                  </a:lnTo>
                  <a:lnTo>
                    <a:pt x="2844" y="5028"/>
                  </a:lnTo>
                  <a:lnTo>
                    <a:pt x="3024" y="5050"/>
                  </a:lnTo>
                  <a:lnTo>
                    <a:pt x="3203" y="5062"/>
                  </a:lnTo>
                  <a:close/>
                  <a:moveTo>
                    <a:pt x="5668" y="1455"/>
                  </a:moveTo>
                  <a:lnTo>
                    <a:pt x="5288" y="2105"/>
                  </a:lnTo>
                  <a:lnTo>
                    <a:pt x="5590" y="2878"/>
                  </a:lnTo>
                  <a:lnTo>
                    <a:pt x="6284" y="2878"/>
                  </a:lnTo>
                  <a:lnTo>
                    <a:pt x="6284" y="3651"/>
                  </a:lnTo>
                  <a:lnTo>
                    <a:pt x="5478" y="4009"/>
                  </a:lnTo>
                  <a:lnTo>
                    <a:pt x="5321" y="4401"/>
                  </a:lnTo>
                  <a:lnTo>
                    <a:pt x="5713" y="5240"/>
                  </a:lnTo>
                  <a:lnTo>
                    <a:pt x="5008" y="5778"/>
                  </a:lnTo>
                  <a:lnTo>
                    <a:pt x="4402" y="5398"/>
                  </a:lnTo>
                  <a:lnTo>
                    <a:pt x="3954" y="5543"/>
                  </a:lnTo>
                  <a:lnTo>
                    <a:pt x="3618" y="6427"/>
                  </a:lnTo>
                  <a:lnTo>
                    <a:pt x="2844" y="6427"/>
                  </a:lnTo>
                  <a:lnTo>
                    <a:pt x="2452" y="5510"/>
                  </a:lnTo>
                  <a:lnTo>
                    <a:pt x="2027" y="5432"/>
                  </a:lnTo>
                  <a:lnTo>
                    <a:pt x="1231" y="5734"/>
                  </a:lnTo>
                  <a:lnTo>
                    <a:pt x="649" y="5062"/>
                  </a:lnTo>
                  <a:lnTo>
                    <a:pt x="1075" y="4435"/>
                  </a:lnTo>
                  <a:lnTo>
                    <a:pt x="851" y="3830"/>
                  </a:lnTo>
                  <a:lnTo>
                    <a:pt x="0" y="3651"/>
                  </a:lnTo>
                  <a:lnTo>
                    <a:pt x="0" y="2878"/>
                  </a:lnTo>
                  <a:lnTo>
                    <a:pt x="851" y="2676"/>
                  </a:lnTo>
                  <a:lnTo>
                    <a:pt x="1075" y="2139"/>
                  </a:lnTo>
                  <a:lnTo>
                    <a:pt x="649" y="1455"/>
                  </a:lnTo>
                  <a:lnTo>
                    <a:pt x="1231" y="683"/>
                  </a:lnTo>
                  <a:lnTo>
                    <a:pt x="2027" y="1142"/>
                  </a:lnTo>
                  <a:lnTo>
                    <a:pt x="2452" y="918"/>
                  </a:lnTo>
                  <a:lnTo>
                    <a:pt x="2844" y="0"/>
                  </a:lnTo>
                  <a:lnTo>
                    <a:pt x="3618" y="0"/>
                  </a:lnTo>
                  <a:lnTo>
                    <a:pt x="3797" y="918"/>
                  </a:lnTo>
                  <a:lnTo>
                    <a:pt x="4481" y="1220"/>
                  </a:lnTo>
                  <a:lnTo>
                    <a:pt x="5096" y="828"/>
                  </a:lnTo>
                  <a:lnTo>
                    <a:pt x="5668" y="1455"/>
                  </a:lnTo>
                  <a:close/>
                </a:path>
              </a:pathLst>
            </a:custGeom>
            <a:grpFill/>
            <a:sp3d/>
          </p:spPr>
          <p:style>
            <a:lnRef idx="0">
              <a:schemeClr val="accent1"/>
            </a:lnRef>
            <a:fillRef idx="3">
              <a:schemeClr val="accent1"/>
            </a:fillRef>
            <a:effectRef idx="3">
              <a:schemeClr val="accent1"/>
            </a:effectRef>
            <a:fontRef idx="minor">
              <a:schemeClr val="lt1"/>
            </a:fontRef>
          </p:style>
          <p:txBody>
            <a:bodyPr/>
            <a:lstStyle/>
            <a:p>
              <a:pPr>
                <a:defRPr/>
              </a:pPr>
              <a:endParaRPr lang="zh-CN" altLang="en-US" sz="800" b="1" dirty="0">
                <a:solidFill>
                  <a:schemeClr val="tx1"/>
                </a:solidFill>
                <a:latin typeface="微软雅黑" panose="020B0503020204020204" pitchFamily="34" charset="-122"/>
                <a:ea typeface="微软雅黑" panose="020B0503020204020204" pitchFamily="34" charset="-122"/>
              </a:endParaRPr>
            </a:p>
          </p:txBody>
        </p:sp>
        <p:sp>
          <p:nvSpPr>
            <p:cNvPr id="66" name="Freeform 101"/>
            <p:cNvSpPr>
              <a:spLocks noEditPoints="1"/>
            </p:cNvSpPr>
            <p:nvPr/>
          </p:nvSpPr>
          <p:spPr bwMode="auto">
            <a:xfrm>
              <a:off x="7340600" y="5278438"/>
              <a:ext cx="147637" cy="147638"/>
            </a:xfrm>
            <a:custGeom>
              <a:avLst/>
              <a:gdLst/>
              <a:ahLst/>
              <a:cxnLst>
                <a:cxn ang="0">
                  <a:pos x="1491" y="818"/>
                </a:cxn>
                <a:cxn ang="0">
                  <a:pos x="1468" y="964"/>
                </a:cxn>
                <a:cxn ang="0">
                  <a:pos x="1413" y="1098"/>
                </a:cxn>
                <a:cxn ang="0">
                  <a:pos x="1334" y="1221"/>
                </a:cxn>
                <a:cxn ang="0">
                  <a:pos x="1233" y="1322"/>
                </a:cxn>
                <a:cxn ang="0">
                  <a:pos x="1110" y="1400"/>
                </a:cxn>
                <a:cxn ang="0">
                  <a:pos x="976" y="1456"/>
                </a:cxn>
                <a:cxn ang="0">
                  <a:pos x="829" y="1490"/>
                </a:cxn>
                <a:cxn ang="0">
                  <a:pos x="673" y="1490"/>
                </a:cxn>
                <a:cxn ang="0">
                  <a:pos x="527" y="1456"/>
                </a:cxn>
                <a:cxn ang="0">
                  <a:pos x="392" y="1400"/>
                </a:cxn>
                <a:cxn ang="0">
                  <a:pos x="281" y="1322"/>
                </a:cxn>
                <a:cxn ang="0">
                  <a:pos x="180" y="1221"/>
                </a:cxn>
                <a:cxn ang="0">
                  <a:pos x="90" y="1098"/>
                </a:cxn>
                <a:cxn ang="0">
                  <a:pos x="35" y="964"/>
                </a:cxn>
                <a:cxn ang="0">
                  <a:pos x="12" y="818"/>
                </a:cxn>
                <a:cxn ang="0">
                  <a:pos x="12" y="662"/>
                </a:cxn>
                <a:cxn ang="0">
                  <a:pos x="35" y="515"/>
                </a:cxn>
                <a:cxn ang="0">
                  <a:pos x="90" y="382"/>
                </a:cxn>
                <a:cxn ang="0">
                  <a:pos x="180" y="270"/>
                </a:cxn>
                <a:cxn ang="0">
                  <a:pos x="281" y="168"/>
                </a:cxn>
                <a:cxn ang="0">
                  <a:pos x="392" y="90"/>
                </a:cxn>
                <a:cxn ang="0">
                  <a:pos x="527" y="34"/>
                </a:cxn>
                <a:cxn ang="0">
                  <a:pos x="673" y="0"/>
                </a:cxn>
                <a:cxn ang="0">
                  <a:pos x="829" y="0"/>
                </a:cxn>
                <a:cxn ang="0">
                  <a:pos x="976" y="34"/>
                </a:cxn>
                <a:cxn ang="0">
                  <a:pos x="1110" y="90"/>
                </a:cxn>
                <a:cxn ang="0">
                  <a:pos x="1233" y="168"/>
                </a:cxn>
                <a:cxn ang="0">
                  <a:pos x="1334" y="270"/>
                </a:cxn>
                <a:cxn ang="0">
                  <a:pos x="1413" y="382"/>
                </a:cxn>
                <a:cxn ang="0">
                  <a:pos x="1468" y="515"/>
                </a:cxn>
                <a:cxn ang="0">
                  <a:pos x="1491" y="662"/>
                </a:cxn>
                <a:cxn ang="0">
                  <a:pos x="1166" y="740"/>
                </a:cxn>
                <a:cxn ang="0">
                  <a:pos x="1133" y="594"/>
                </a:cxn>
                <a:cxn ang="0">
                  <a:pos x="1054" y="470"/>
                </a:cxn>
                <a:cxn ang="0">
                  <a:pos x="931" y="392"/>
                </a:cxn>
                <a:cxn ang="0">
                  <a:pos x="774" y="359"/>
                </a:cxn>
                <a:cxn ang="0">
                  <a:pos x="629" y="392"/>
                </a:cxn>
                <a:cxn ang="0">
                  <a:pos x="505" y="470"/>
                </a:cxn>
                <a:cxn ang="0">
                  <a:pos x="427" y="594"/>
                </a:cxn>
                <a:cxn ang="0">
                  <a:pos x="392" y="740"/>
                </a:cxn>
                <a:cxn ang="0">
                  <a:pos x="427" y="897"/>
                </a:cxn>
                <a:cxn ang="0">
                  <a:pos x="505" y="1020"/>
                </a:cxn>
                <a:cxn ang="0">
                  <a:pos x="629" y="1098"/>
                </a:cxn>
                <a:cxn ang="0">
                  <a:pos x="774" y="1132"/>
                </a:cxn>
                <a:cxn ang="0">
                  <a:pos x="931" y="1098"/>
                </a:cxn>
                <a:cxn ang="0">
                  <a:pos x="1054" y="1020"/>
                </a:cxn>
                <a:cxn ang="0">
                  <a:pos x="1133" y="897"/>
                </a:cxn>
                <a:cxn ang="0">
                  <a:pos x="1166" y="740"/>
                </a:cxn>
              </a:cxnLst>
              <a:rect l="0" t="0" r="r" b="b"/>
              <a:pathLst>
                <a:path w="1502" h="1490">
                  <a:moveTo>
                    <a:pt x="1502" y="740"/>
                  </a:moveTo>
                  <a:lnTo>
                    <a:pt x="1491" y="818"/>
                  </a:lnTo>
                  <a:lnTo>
                    <a:pt x="1480" y="897"/>
                  </a:lnTo>
                  <a:lnTo>
                    <a:pt x="1468" y="964"/>
                  </a:lnTo>
                  <a:lnTo>
                    <a:pt x="1446" y="1030"/>
                  </a:lnTo>
                  <a:lnTo>
                    <a:pt x="1413" y="1098"/>
                  </a:lnTo>
                  <a:lnTo>
                    <a:pt x="1368" y="1165"/>
                  </a:lnTo>
                  <a:lnTo>
                    <a:pt x="1334" y="1221"/>
                  </a:lnTo>
                  <a:lnTo>
                    <a:pt x="1278" y="1266"/>
                  </a:lnTo>
                  <a:lnTo>
                    <a:pt x="1233" y="1322"/>
                  </a:lnTo>
                  <a:lnTo>
                    <a:pt x="1166" y="1367"/>
                  </a:lnTo>
                  <a:lnTo>
                    <a:pt x="1110" y="1400"/>
                  </a:lnTo>
                  <a:lnTo>
                    <a:pt x="1043" y="1434"/>
                  </a:lnTo>
                  <a:lnTo>
                    <a:pt x="976" y="1456"/>
                  </a:lnTo>
                  <a:lnTo>
                    <a:pt x="908" y="1479"/>
                  </a:lnTo>
                  <a:lnTo>
                    <a:pt x="829" y="1490"/>
                  </a:lnTo>
                  <a:lnTo>
                    <a:pt x="751" y="1490"/>
                  </a:lnTo>
                  <a:lnTo>
                    <a:pt x="673" y="1490"/>
                  </a:lnTo>
                  <a:lnTo>
                    <a:pt x="606" y="1479"/>
                  </a:lnTo>
                  <a:lnTo>
                    <a:pt x="527" y="1456"/>
                  </a:lnTo>
                  <a:lnTo>
                    <a:pt x="460" y="1434"/>
                  </a:lnTo>
                  <a:lnTo>
                    <a:pt x="392" y="1400"/>
                  </a:lnTo>
                  <a:lnTo>
                    <a:pt x="337" y="1367"/>
                  </a:lnTo>
                  <a:lnTo>
                    <a:pt x="281" y="1322"/>
                  </a:lnTo>
                  <a:lnTo>
                    <a:pt x="225" y="1266"/>
                  </a:lnTo>
                  <a:lnTo>
                    <a:pt x="180" y="1221"/>
                  </a:lnTo>
                  <a:lnTo>
                    <a:pt x="135" y="1165"/>
                  </a:lnTo>
                  <a:lnTo>
                    <a:pt x="90" y="1098"/>
                  </a:lnTo>
                  <a:lnTo>
                    <a:pt x="68" y="1030"/>
                  </a:lnTo>
                  <a:lnTo>
                    <a:pt x="35" y="964"/>
                  </a:lnTo>
                  <a:lnTo>
                    <a:pt x="23" y="897"/>
                  </a:lnTo>
                  <a:lnTo>
                    <a:pt x="12" y="818"/>
                  </a:lnTo>
                  <a:lnTo>
                    <a:pt x="0" y="740"/>
                  </a:lnTo>
                  <a:lnTo>
                    <a:pt x="12" y="662"/>
                  </a:lnTo>
                  <a:lnTo>
                    <a:pt x="23" y="594"/>
                  </a:lnTo>
                  <a:lnTo>
                    <a:pt x="35" y="515"/>
                  </a:lnTo>
                  <a:lnTo>
                    <a:pt x="68" y="448"/>
                  </a:lnTo>
                  <a:lnTo>
                    <a:pt x="90" y="382"/>
                  </a:lnTo>
                  <a:lnTo>
                    <a:pt x="135" y="325"/>
                  </a:lnTo>
                  <a:lnTo>
                    <a:pt x="180" y="270"/>
                  </a:lnTo>
                  <a:lnTo>
                    <a:pt x="225" y="213"/>
                  </a:lnTo>
                  <a:lnTo>
                    <a:pt x="281" y="168"/>
                  </a:lnTo>
                  <a:lnTo>
                    <a:pt x="337" y="123"/>
                  </a:lnTo>
                  <a:lnTo>
                    <a:pt x="392" y="90"/>
                  </a:lnTo>
                  <a:lnTo>
                    <a:pt x="460" y="57"/>
                  </a:lnTo>
                  <a:lnTo>
                    <a:pt x="527" y="34"/>
                  </a:lnTo>
                  <a:lnTo>
                    <a:pt x="606" y="12"/>
                  </a:lnTo>
                  <a:lnTo>
                    <a:pt x="673" y="0"/>
                  </a:lnTo>
                  <a:lnTo>
                    <a:pt x="751" y="0"/>
                  </a:lnTo>
                  <a:lnTo>
                    <a:pt x="829" y="0"/>
                  </a:lnTo>
                  <a:lnTo>
                    <a:pt x="908" y="12"/>
                  </a:lnTo>
                  <a:lnTo>
                    <a:pt x="976" y="34"/>
                  </a:lnTo>
                  <a:lnTo>
                    <a:pt x="1043" y="57"/>
                  </a:lnTo>
                  <a:lnTo>
                    <a:pt x="1110" y="90"/>
                  </a:lnTo>
                  <a:lnTo>
                    <a:pt x="1166" y="123"/>
                  </a:lnTo>
                  <a:lnTo>
                    <a:pt x="1233" y="168"/>
                  </a:lnTo>
                  <a:lnTo>
                    <a:pt x="1278" y="213"/>
                  </a:lnTo>
                  <a:lnTo>
                    <a:pt x="1334" y="270"/>
                  </a:lnTo>
                  <a:lnTo>
                    <a:pt x="1368" y="325"/>
                  </a:lnTo>
                  <a:lnTo>
                    <a:pt x="1413" y="382"/>
                  </a:lnTo>
                  <a:lnTo>
                    <a:pt x="1446" y="448"/>
                  </a:lnTo>
                  <a:lnTo>
                    <a:pt x="1468" y="515"/>
                  </a:lnTo>
                  <a:lnTo>
                    <a:pt x="1480" y="594"/>
                  </a:lnTo>
                  <a:lnTo>
                    <a:pt x="1491" y="662"/>
                  </a:lnTo>
                  <a:lnTo>
                    <a:pt x="1502" y="740"/>
                  </a:lnTo>
                  <a:close/>
                  <a:moveTo>
                    <a:pt x="1166" y="740"/>
                  </a:moveTo>
                  <a:lnTo>
                    <a:pt x="1155" y="662"/>
                  </a:lnTo>
                  <a:lnTo>
                    <a:pt x="1133" y="594"/>
                  </a:lnTo>
                  <a:lnTo>
                    <a:pt x="1099" y="527"/>
                  </a:lnTo>
                  <a:lnTo>
                    <a:pt x="1054" y="470"/>
                  </a:lnTo>
                  <a:lnTo>
                    <a:pt x="998" y="426"/>
                  </a:lnTo>
                  <a:lnTo>
                    <a:pt x="931" y="392"/>
                  </a:lnTo>
                  <a:lnTo>
                    <a:pt x="852" y="359"/>
                  </a:lnTo>
                  <a:lnTo>
                    <a:pt x="774" y="359"/>
                  </a:lnTo>
                  <a:lnTo>
                    <a:pt x="696" y="359"/>
                  </a:lnTo>
                  <a:lnTo>
                    <a:pt x="629" y="392"/>
                  </a:lnTo>
                  <a:lnTo>
                    <a:pt x="561" y="426"/>
                  </a:lnTo>
                  <a:lnTo>
                    <a:pt x="505" y="470"/>
                  </a:lnTo>
                  <a:lnTo>
                    <a:pt x="460" y="527"/>
                  </a:lnTo>
                  <a:lnTo>
                    <a:pt x="427" y="594"/>
                  </a:lnTo>
                  <a:lnTo>
                    <a:pt x="404" y="662"/>
                  </a:lnTo>
                  <a:lnTo>
                    <a:pt x="392" y="740"/>
                  </a:lnTo>
                  <a:lnTo>
                    <a:pt x="404" y="818"/>
                  </a:lnTo>
                  <a:lnTo>
                    <a:pt x="427" y="897"/>
                  </a:lnTo>
                  <a:lnTo>
                    <a:pt x="460" y="964"/>
                  </a:lnTo>
                  <a:lnTo>
                    <a:pt x="505" y="1020"/>
                  </a:lnTo>
                  <a:lnTo>
                    <a:pt x="561" y="1064"/>
                  </a:lnTo>
                  <a:lnTo>
                    <a:pt x="629" y="1098"/>
                  </a:lnTo>
                  <a:lnTo>
                    <a:pt x="696" y="1120"/>
                  </a:lnTo>
                  <a:lnTo>
                    <a:pt x="774" y="1132"/>
                  </a:lnTo>
                  <a:lnTo>
                    <a:pt x="852" y="1120"/>
                  </a:lnTo>
                  <a:lnTo>
                    <a:pt x="931" y="1098"/>
                  </a:lnTo>
                  <a:lnTo>
                    <a:pt x="998" y="1064"/>
                  </a:lnTo>
                  <a:lnTo>
                    <a:pt x="1054" y="1020"/>
                  </a:lnTo>
                  <a:lnTo>
                    <a:pt x="1099" y="964"/>
                  </a:lnTo>
                  <a:lnTo>
                    <a:pt x="1133" y="897"/>
                  </a:lnTo>
                  <a:lnTo>
                    <a:pt x="1155" y="818"/>
                  </a:lnTo>
                  <a:lnTo>
                    <a:pt x="1166" y="740"/>
                  </a:lnTo>
                  <a:close/>
                </a:path>
              </a:pathLst>
            </a:custGeom>
            <a:grpFill/>
            <a:sp3d/>
          </p:spPr>
          <p:style>
            <a:lnRef idx="0">
              <a:schemeClr val="accent1"/>
            </a:lnRef>
            <a:fillRef idx="3">
              <a:schemeClr val="accent1"/>
            </a:fillRef>
            <a:effectRef idx="3">
              <a:schemeClr val="accent1"/>
            </a:effectRef>
            <a:fontRef idx="minor">
              <a:schemeClr val="lt1"/>
            </a:fontRef>
          </p:style>
          <p:txBody>
            <a:bodyPr/>
            <a:lstStyle/>
            <a:p>
              <a:pPr>
                <a:defRPr/>
              </a:pPr>
              <a:endParaRPr lang="zh-CN" altLang="en-US" sz="800" b="1" dirty="0">
                <a:solidFill>
                  <a:schemeClr val="tx1"/>
                </a:solidFill>
                <a:latin typeface="微软雅黑" panose="020B0503020204020204" pitchFamily="34" charset="-122"/>
                <a:ea typeface="微软雅黑" panose="020B0503020204020204" pitchFamily="34" charset="-122"/>
              </a:endParaRPr>
            </a:p>
          </p:txBody>
        </p:sp>
        <p:sp>
          <p:nvSpPr>
            <p:cNvPr id="67" name="Freeform 102"/>
            <p:cNvSpPr/>
            <p:nvPr/>
          </p:nvSpPr>
          <p:spPr bwMode="auto">
            <a:xfrm>
              <a:off x="6951663" y="4064000"/>
              <a:ext cx="276225" cy="276225"/>
            </a:xfrm>
            <a:custGeom>
              <a:avLst/>
              <a:gdLst/>
              <a:ahLst/>
              <a:cxnLst>
                <a:cxn ang="0">
                  <a:pos x="1536" y="11"/>
                </a:cxn>
                <a:cxn ang="0">
                  <a:pos x="1805" y="67"/>
                </a:cxn>
                <a:cxn ang="0">
                  <a:pos x="2051" y="168"/>
                </a:cxn>
                <a:cxn ang="0">
                  <a:pos x="2275" y="325"/>
                </a:cxn>
                <a:cxn ang="0">
                  <a:pos x="2466" y="515"/>
                </a:cxn>
                <a:cxn ang="0">
                  <a:pos x="2611" y="728"/>
                </a:cxn>
                <a:cxn ang="0">
                  <a:pos x="2723" y="985"/>
                </a:cxn>
                <a:cxn ang="0">
                  <a:pos x="2768" y="1254"/>
                </a:cxn>
                <a:cxn ang="0">
                  <a:pos x="2768" y="1534"/>
                </a:cxn>
                <a:cxn ang="0">
                  <a:pos x="2723" y="1803"/>
                </a:cxn>
                <a:cxn ang="0">
                  <a:pos x="2611" y="2061"/>
                </a:cxn>
                <a:cxn ang="0">
                  <a:pos x="2466" y="2273"/>
                </a:cxn>
                <a:cxn ang="0">
                  <a:pos x="2275" y="2464"/>
                </a:cxn>
                <a:cxn ang="0">
                  <a:pos x="2051" y="2621"/>
                </a:cxn>
                <a:cxn ang="0">
                  <a:pos x="1805" y="2721"/>
                </a:cxn>
                <a:cxn ang="0">
                  <a:pos x="1536" y="2778"/>
                </a:cxn>
                <a:cxn ang="0">
                  <a:pos x="1245" y="2778"/>
                </a:cxn>
                <a:cxn ang="0">
                  <a:pos x="976" y="2721"/>
                </a:cxn>
                <a:cxn ang="0">
                  <a:pos x="729" y="2621"/>
                </a:cxn>
                <a:cxn ang="0">
                  <a:pos x="505" y="2464"/>
                </a:cxn>
                <a:cxn ang="0">
                  <a:pos x="314" y="2273"/>
                </a:cxn>
                <a:cxn ang="0">
                  <a:pos x="169" y="2061"/>
                </a:cxn>
                <a:cxn ang="0">
                  <a:pos x="68" y="1803"/>
                </a:cxn>
                <a:cxn ang="0">
                  <a:pos x="12" y="1534"/>
                </a:cxn>
                <a:cxn ang="0">
                  <a:pos x="12" y="1254"/>
                </a:cxn>
                <a:cxn ang="0">
                  <a:pos x="68" y="985"/>
                </a:cxn>
                <a:cxn ang="0">
                  <a:pos x="169" y="728"/>
                </a:cxn>
                <a:cxn ang="0">
                  <a:pos x="314" y="515"/>
                </a:cxn>
                <a:cxn ang="0">
                  <a:pos x="505" y="325"/>
                </a:cxn>
                <a:cxn ang="0">
                  <a:pos x="729" y="168"/>
                </a:cxn>
                <a:cxn ang="0">
                  <a:pos x="976" y="67"/>
                </a:cxn>
                <a:cxn ang="0">
                  <a:pos x="1245" y="11"/>
                </a:cxn>
              </a:cxnLst>
              <a:rect l="0" t="0" r="r" b="b"/>
              <a:pathLst>
                <a:path w="2779" h="2788">
                  <a:moveTo>
                    <a:pt x="1390" y="0"/>
                  </a:moveTo>
                  <a:lnTo>
                    <a:pt x="1536" y="11"/>
                  </a:lnTo>
                  <a:lnTo>
                    <a:pt x="1670" y="33"/>
                  </a:lnTo>
                  <a:lnTo>
                    <a:pt x="1805" y="67"/>
                  </a:lnTo>
                  <a:lnTo>
                    <a:pt x="1928" y="112"/>
                  </a:lnTo>
                  <a:lnTo>
                    <a:pt x="2051" y="168"/>
                  </a:lnTo>
                  <a:lnTo>
                    <a:pt x="2164" y="247"/>
                  </a:lnTo>
                  <a:lnTo>
                    <a:pt x="2275" y="325"/>
                  </a:lnTo>
                  <a:lnTo>
                    <a:pt x="2376" y="415"/>
                  </a:lnTo>
                  <a:lnTo>
                    <a:pt x="2466" y="515"/>
                  </a:lnTo>
                  <a:lnTo>
                    <a:pt x="2544" y="616"/>
                  </a:lnTo>
                  <a:lnTo>
                    <a:pt x="2611" y="728"/>
                  </a:lnTo>
                  <a:lnTo>
                    <a:pt x="2667" y="851"/>
                  </a:lnTo>
                  <a:lnTo>
                    <a:pt x="2723" y="985"/>
                  </a:lnTo>
                  <a:lnTo>
                    <a:pt x="2757" y="1109"/>
                  </a:lnTo>
                  <a:lnTo>
                    <a:pt x="2768" y="1254"/>
                  </a:lnTo>
                  <a:lnTo>
                    <a:pt x="2779" y="1389"/>
                  </a:lnTo>
                  <a:lnTo>
                    <a:pt x="2768" y="1534"/>
                  </a:lnTo>
                  <a:lnTo>
                    <a:pt x="2757" y="1669"/>
                  </a:lnTo>
                  <a:lnTo>
                    <a:pt x="2723" y="1803"/>
                  </a:lnTo>
                  <a:lnTo>
                    <a:pt x="2667" y="1937"/>
                  </a:lnTo>
                  <a:lnTo>
                    <a:pt x="2611" y="2061"/>
                  </a:lnTo>
                  <a:lnTo>
                    <a:pt x="2544" y="2173"/>
                  </a:lnTo>
                  <a:lnTo>
                    <a:pt x="2466" y="2273"/>
                  </a:lnTo>
                  <a:lnTo>
                    <a:pt x="2376" y="2374"/>
                  </a:lnTo>
                  <a:lnTo>
                    <a:pt x="2275" y="2464"/>
                  </a:lnTo>
                  <a:lnTo>
                    <a:pt x="2164" y="2542"/>
                  </a:lnTo>
                  <a:lnTo>
                    <a:pt x="2051" y="2621"/>
                  </a:lnTo>
                  <a:lnTo>
                    <a:pt x="1928" y="2676"/>
                  </a:lnTo>
                  <a:lnTo>
                    <a:pt x="1805" y="2721"/>
                  </a:lnTo>
                  <a:lnTo>
                    <a:pt x="1670" y="2755"/>
                  </a:lnTo>
                  <a:lnTo>
                    <a:pt x="1536" y="2778"/>
                  </a:lnTo>
                  <a:lnTo>
                    <a:pt x="1390" y="2788"/>
                  </a:lnTo>
                  <a:lnTo>
                    <a:pt x="1245" y="2778"/>
                  </a:lnTo>
                  <a:lnTo>
                    <a:pt x="1110" y="2755"/>
                  </a:lnTo>
                  <a:lnTo>
                    <a:pt x="976" y="2721"/>
                  </a:lnTo>
                  <a:lnTo>
                    <a:pt x="853" y="2676"/>
                  </a:lnTo>
                  <a:lnTo>
                    <a:pt x="729" y="2621"/>
                  </a:lnTo>
                  <a:lnTo>
                    <a:pt x="617" y="2542"/>
                  </a:lnTo>
                  <a:lnTo>
                    <a:pt x="505" y="2464"/>
                  </a:lnTo>
                  <a:lnTo>
                    <a:pt x="404" y="2374"/>
                  </a:lnTo>
                  <a:lnTo>
                    <a:pt x="314" y="2273"/>
                  </a:lnTo>
                  <a:lnTo>
                    <a:pt x="236" y="2173"/>
                  </a:lnTo>
                  <a:lnTo>
                    <a:pt x="169" y="2061"/>
                  </a:lnTo>
                  <a:lnTo>
                    <a:pt x="113" y="1937"/>
                  </a:lnTo>
                  <a:lnTo>
                    <a:pt x="68" y="1803"/>
                  </a:lnTo>
                  <a:lnTo>
                    <a:pt x="23" y="1669"/>
                  </a:lnTo>
                  <a:lnTo>
                    <a:pt x="12" y="1534"/>
                  </a:lnTo>
                  <a:lnTo>
                    <a:pt x="0" y="1389"/>
                  </a:lnTo>
                  <a:lnTo>
                    <a:pt x="12" y="1254"/>
                  </a:lnTo>
                  <a:lnTo>
                    <a:pt x="23" y="1109"/>
                  </a:lnTo>
                  <a:lnTo>
                    <a:pt x="68" y="985"/>
                  </a:lnTo>
                  <a:lnTo>
                    <a:pt x="113" y="851"/>
                  </a:lnTo>
                  <a:lnTo>
                    <a:pt x="169" y="728"/>
                  </a:lnTo>
                  <a:lnTo>
                    <a:pt x="236" y="616"/>
                  </a:lnTo>
                  <a:lnTo>
                    <a:pt x="314" y="515"/>
                  </a:lnTo>
                  <a:lnTo>
                    <a:pt x="404" y="415"/>
                  </a:lnTo>
                  <a:lnTo>
                    <a:pt x="505" y="325"/>
                  </a:lnTo>
                  <a:lnTo>
                    <a:pt x="617" y="247"/>
                  </a:lnTo>
                  <a:lnTo>
                    <a:pt x="729" y="168"/>
                  </a:lnTo>
                  <a:lnTo>
                    <a:pt x="853" y="112"/>
                  </a:lnTo>
                  <a:lnTo>
                    <a:pt x="976" y="67"/>
                  </a:lnTo>
                  <a:lnTo>
                    <a:pt x="1110" y="33"/>
                  </a:lnTo>
                  <a:lnTo>
                    <a:pt x="1245" y="11"/>
                  </a:lnTo>
                  <a:lnTo>
                    <a:pt x="1390" y="0"/>
                  </a:lnTo>
                  <a:close/>
                </a:path>
              </a:pathLst>
            </a:custGeom>
            <a:grpFill/>
            <a:sp3d/>
          </p:spPr>
          <p:style>
            <a:lnRef idx="0">
              <a:schemeClr val="accent1"/>
            </a:lnRef>
            <a:fillRef idx="3">
              <a:schemeClr val="accent1"/>
            </a:fillRef>
            <a:effectRef idx="3">
              <a:schemeClr val="accent1"/>
            </a:effectRef>
            <a:fontRef idx="minor">
              <a:schemeClr val="lt1"/>
            </a:fontRef>
          </p:style>
          <p:txBody>
            <a:bodyPr/>
            <a:lstStyle/>
            <a:p>
              <a:pPr>
                <a:defRPr/>
              </a:pPr>
              <a:endParaRPr lang="zh-CN" altLang="en-US" sz="800" b="1" dirty="0">
                <a:solidFill>
                  <a:schemeClr val="tx1"/>
                </a:solidFill>
                <a:latin typeface="微软雅黑" panose="020B0503020204020204" pitchFamily="34" charset="-122"/>
                <a:ea typeface="微软雅黑" panose="020B0503020204020204" pitchFamily="34" charset="-122"/>
              </a:endParaRPr>
            </a:p>
          </p:txBody>
        </p:sp>
        <p:sp>
          <p:nvSpPr>
            <p:cNvPr id="68" name="Freeform 103"/>
            <p:cNvSpPr>
              <a:spLocks noEditPoints="1"/>
            </p:cNvSpPr>
            <p:nvPr/>
          </p:nvSpPr>
          <p:spPr bwMode="auto">
            <a:xfrm>
              <a:off x="7688263" y="5229225"/>
              <a:ext cx="417512" cy="428625"/>
            </a:xfrm>
            <a:custGeom>
              <a:avLst/>
              <a:gdLst/>
              <a:ahLst/>
              <a:cxnLst>
                <a:cxn ang="0">
                  <a:pos x="1646" y="3695"/>
                </a:cxn>
                <a:cxn ang="0">
                  <a:pos x="829" y="3852"/>
                </a:cxn>
                <a:cxn ang="0">
                  <a:pos x="716" y="2978"/>
                </a:cxn>
                <a:cxn ang="0">
                  <a:pos x="0" y="2453"/>
                </a:cxn>
                <a:cxn ang="0">
                  <a:pos x="571" y="1803"/>
                </a:cxn>
                <a:cxn ang="0">
                  <a:pos x="437" y="985"/>
                </a:cxn>
                <a:cxn ang="0">
                  <a:pos x="1366" y="772"/>
                </a:cxn>
                <a:cxn ang="0">
                  <a:pos x="1904" y="0"/>
                </a:cxn>
                <a:cxn ang="0">
                  <a:pos x="2542" y="615"/>
                </a:cxn>
                <a:cxn ang="0">
                  <a:pos x="3416" y="560"/>
                </a:cxn>
                <a:cxn ang="0">
                  <a:pos x="3540" y="1411"/>
                </a:cxn>
                <a:cxn ang="0">
                  <a:pos x="4212" y="1937"/>
                </a:cxn>
                <a:cxn ang="0">
                  <a:pos x="3675" y="2688"/>
                </a:cxn>
                <a:cxn ang="0">
                  <a:pos x="3831" y="3516"/>
                </a:cxn>
                <a:cxn ang="0">
                  <a:pos x="2957" y="3617"/>
                </a:cxn>
                <a:cxn ang="0">
                  <a:pos x="2419" y="4312"/>
                </a:cxn>
                <a:cxn ang="0">
                  <a:pos x="2150" y="985"/>
                </a:cxn>
                <a:cxn ang="0">
                  <a:pos x="1904" y="1007"/>
                </a:cxn>
                <a:cxn ang="0">
                  <a:pos x="1680" y="1075"/>
                </a:cxn>
                <a:cxn ang="0">
                  <a:pos x="1478" y="1187"/>
                </a:cxn>
                <a:cxn ang="0">
                  <a:pos x="1299" y="1332"/>
                </a:cxn>
                <a:cxn ang="0">
                  <a:pos x="1143" y="1512"/>
                </a:cxn>
                <a:cxn ang="0">
                  <a:pos x="1031" y="1724"/>
                </a:cxn>
                <a:cxn ang="0">
                  <a:pos x="963" y="1948"/>
                </a:cxn>
                <a:cxn ang="0">
                  <a:pos x="941" y="2194"/>
                </a:cxn>
                <a:cxn ang="0">
                  <a:pos x="963" y="2430"/>
                </a:cxn>
                <a:cxn ang="0">
                  <a:pos x="1031" y="2665"/>
                </a:cxn>
                <a:cxn ang="0">
                  <a:pos x="1143" y="2866"/>
                </a:cxn>
                <a:cxn ang="0">
                  <a:pos x="1299" y="3046"/>
                </a:cxn>
                <a:cxn ang="0">
                  <a:pos x="1478" y="3191"/>
                </a:cxn>
                <a:cxn ang="0">
                  <a:pos x="1680" y="3303"/>
                </a:cxn>
                <a:cxn ang="0">
                  <a:pos x="1904" y="3371"/>
                </a:cxn>
                <a:cxn ang="0">
                  <a:pos x="2150" y="3393"/>
                </a:cxn>
                <a:cxn ang="0">
                  <a:pos x="2397" y="3371"/>
                </a:cxn>
                <a:cxn ang="0">
                  <a:pos x="2621" y="3303"/>
                </a:cxn>
                <a:cxn ang="0">
                  <a:pos x="2823" y="3191"/>
                </a:cxn>
                <a:cxn ang="0">
                  <a:pos x="3002" y="3046"/>
                </a:cxn>
                <a:cxn ang="0">
                  <a:pos x="3148" y="2866"/>
                </a:cxn>
                <a:cxn ang="0">
                  <a:pos x="3260" y="2665"/>
                </a:cxn>
                <a:cxn ang="0">
                  <a:pos x="3338" y="2430"/>
                </a:cxn>
                <a:cxn ang="0">
                  <a:pos x="3361" y="2194"/>
                </a:cxn>
                <a:cxn ang="0">
                  <a:pos x="3338" y="1948"/>
                </a:cxn>
                <a:cxn ang="0">
                  <a:pos x="3260" y="1724"/>
                </a:cxn>
                <a:cxn ang="0">
                  <a:pos x="3148" y="1512"/>
                </a:cxn>
                <a:cxn ang="0">
                  <a:pos x="3002" y="1332"/>
                </a:cxn>
                <a:cxn ang="0">
                  <a:pos x="2823" y="1187"/>
                </a:cxn>
                <a:cxn ang="0">
                  <a:pos x="2621" y="1075"/>
                </a:cxn>
                <a:cxn ang="0">
                  <a:pos x="2397" y="1007"/>
                </a:cxn>
                <a:cxn ang="0">
                  <a:pos x="2150" y="985"/>
                </a:cxn>
              </a:cxnLst>
              <a:rect l="0" t="0" r="r" b="b"/>
              <a:pathLst>
                <a:path w="4212" h="4312">
                  <a:moveTo>
                    <a:pt x="1904" y="4312"/>
                  </a:moveTo>
                  <a:lnTo>
                    <a:pt x="1646" y="3695"/>
                  </a:lnTo>
                  <a:lnTo>
                    <a:pt x="1366" y="3650"/>
                  </a:lnTo>
                  <a:lnTo>
                    <a:pt x="829" y="3852"/>
                  </a:lnTo>
                  <a:lnTo>
                    <a:pt x="437" y="3393"/>
                  </a:lnTo>
                  <a:lnTo>
                    <a:pt x="716" y="2978"/>
                  </a:lnTo>
                  <a:lnTo>
                    <a:pt x="571" y="2564"/>
                  </a:lnTo>
                  <a:lnTo>
                    <a:pt x="0" y="2453"/>
                  </a:lnTo>
                  <a:lnTo>
                    <a:pt x="0" y="1937"/>
                  </a:lnTo>
                  <a:lnTo>
                    <a:pt x="571" y="1803"/>
                  </a:lnTo>
                  <a:lnTo>
                    <a:pt x="716" y="1444"/>
                  </a:lnTo>
                  <a:lnTo>
                    <a:pt x="437" y="985"/>
                  </a:lnTo>
                  <a:lnTo>
                    <a:pt x="829" y="470"/>
                  </a:lnTo>
                  <a:lnTo>
                    <a:pt x="1366" y="772"/>
                  </a:lnTo>
                  <a:lnTo>
                    <a:pt x="1646" y="615"/>
                  </a:lnTo>
                  <a:lnTo>
                    <a:pt x="1904" y="0"/>
                  </a:lnTo>
                  <a:lnTo>
                    <a:pt x="2419" y="0"/>
                  </a:lnTo>
                  <a:lnTo>
                    <a:pt x="2542" y="615"/>
                  </a:lnTo>
                  <a:lnTo>
                    <a:pt x="3002" y="829"/>
                  </a:lnTo>
                  <a:lnTo>
                    <a:pt x="3416" y="560"/>
                  </a:lnTo>
                  <a:lnTo>
                    <a:pt x="3797" y="985"/>
                  </a:lnTo>
                  <a:lnTo>
                    <a:pt x="3540" y="1411"/>
                  </a:lnTo>
                  <a:lnTo>
                    <a:pt x="3753" y="1937"/>
                  </a:lnTo>
                  <a:lnTo>
                    <a:pt x="4212" y="1937"/>
                  </a:lnTo>
                  <a:lnTo>
                    <a:pt x="4212" y="2453"/>
                  </a:lnTo>
                  <a:lnTo>
                    <a:pt x="3675" y="2688"/>
                  </a:lnTo>
                  <a:lnTo>
                    <a:pt x="3573" y="2956"/>
                  </a:lnTo>
                  <a:lnTo>
                    <a:pt x="3831" y="3516"/>
                  </a:lnTo>
                  <a:lnTo>
                    <a:pt x="3361" y="3875"/>
                  </a:lnTo>
                  <a:lnTo>
                    <a:pt x="2957" y="3617"/>
                  </a:lnTo>
                  <a:lnTo>
                    <a:pt x="2654" y="3718"/>
                  </a:lnTo>
                  <a:lnTo>
                    <a:pt x="2419" y="4312"/>
                  </a:lnTo>
                  <a:lnTo>
                    <a:pt x="1904" y="4312"/>
                  </a:lnTo>
                  <a:close/>
                  <a:moveTo>
                    <a:pt x="2150" y="985"/>
                  </a:moveTo>
                  <a:lnTo>
                    <a:pt x="2027" y="985"/>
                  </a:lnTo>
                  <a:lnTo>
                    <a:pt x="1904" y="1007"/>
                  </a:lnTo>
                  <a:lnTo>
                    <a:pt x="1792" y="1041"/>
                  </a:lnTo>
                  <a:lnTo>
                    <a:pt x="1680" y="1075"/>
                  </a:lnTo>
                  <a:lnTo>
                    <a:pt x="1568" y="1131"/>
                  </a:lnTo>
                  <a:lnTo>
                    <a:pt x="1478" y="1187"/>
                  </a:lnTo>
                  <a:lnTo>
                    <a:pt x="1378" y="1254"/>
                  </a:lnTo>
                  <a:lnTo>
                    <a:pt x="1299" y="1332"/>
                  </a:lnTo>
                  <a:lnTo>
                    <a:pt x="1221" y="1422"/>
                  </a:lnTo>
                  <a:lnTo>
                    <a:pt x="1143" y="1512"/>
                  </a:lnTo>
                  <a:lnTo>
                    <a:pt x="1086" y="1612"/>
                  </a:lnTo>
                  <a:lnTo>
                    <a:pt x="1031" y="1724"/>
                  </a:lnTo>
                  <a:lnTo>
                    <a:pt x="996" y="1836"/>
                  </a:lnTo>
                  <a:lnTo>
                    <a:pt x="963" y="1948"/>
                  </a:lnTo>
                  <a:lnTo>
                    <a:pt x="952" y="2071"/>
                  </a:lnTo>
                  <a:lnTo>
                    <a:pt x="941" y="2194"/>
                  </a:lnTo>
                  <a:lnTo>
                    <a:pt x="952" y="2318"/>
                  </a:lnTo>
                  <a:lnTo>
                    <a:pt x="963" y="2430"/>
                  </a:lnTo>
                  <a:lnTo>
                    <a:pt x="996" y="2553"/>
                  </a:lnTo>
                  <a:lnTo>
                    <a:pt x="1031" y="2665"/>
                  </a:lnTo>
                  <a:lnTo>
                    <a:pt x="1086" y="2766"/>
                  </a:lnTo>
                  <a:lnTo>
                    <a:pt x="1143" y="2866"/>
                  </a:lnTo>
                  <a:lnTo>
                    <a:pt x="1221" y="2956"/>
                  </a:lnTo>
                  <a:lnTo>
                    <a:pt x="1299" y="3046"/>
                  </a:lnTo>
                  <a:lnTo>
                    <a:pt x="1378" y="3124"/>
                  </a:lnTo>
                  <a:lnTo>
                    <a:pt x="1478" y="3191"/>
                  </a:lnTo>
                  <a:lnTo>
                    <a:pt x="1568" y="3248"/>
                  </a:lnTo>
                  <a:lnTo>
                    <a:pt x="1680" y="3303"/>
                  </a:lnTo>
                  <a:lnTo>
                    <a:pt x="1792" y="3348"/>
                  </a:lnTo>
                  <a:lnTo>
                    <a:pt x="1904" y="3371"/>
                  </a:lnTo>
                  <a:lnTo>
                    <a:pt x="2027" y="3393"/>
                  </a:lnTo>
                  <a:lnTo>
                    <a:pt x="2150" y="3393"/>
                  </a:lnTo>
                  <a:lnTo>
                    <a:pt x="2274" y="3393"/>
                  </a:lnTo>
                  <a:lnTo>
                    <a:pt x="2397" y="3371"/>
                  </a:lnTo>
                  <a:lnTo>
                    <a:pt x="2509" y="3348"/>
                  </a:lnTo>
                  <a:lnTo>
                    <a:pt x="2621" y="3303"/>
                  </a:lnTo>
                  <a:lnTo>
                    <a:pt x="2722" y="3248"/>
                  </a:lnTo>
                  <a:lnTo>
                    <a:pt x="2823" y="3191"/>
                  </a:lnTo>
                  <a:lnTo>
                    <a:pt x="2913" y="3124"/>
                  </a:lnTo>
                  <a:lnTo>
                    <a:pt x="3002" y="3046"/>
                  </a:lnTo>
                  <a:lnTo>
                    <a:pt x="3081" y="2956"/>
                  </a:lnTo>
                  <a:lnTo>
                    <a:pt x="3148" y="2866"/>
                  </a:lnTo>
                  <a:lnTo>
                    <a:pt x="3215" y="2766"/>
                  </a:lnTo>
                  <a:lnTo>
                    <a:pt x="3260" y="2665"/>
                  </a:lnTo>
                  <a:lnTo>
                    <a:pt x="3305" y="2553"/>
                  </a:lnTo>
                  <a:lnTo>
                    <a:pt x="3338" y="2430"/>
                  </a:lnTo>
                  <a:lnTo>
                    <a:pt x="3350" y="2318"/>
                  </a:lnTo>
                  <a:lnTo>
                    <a:pt x="3361" y="2194"/>
                  </a:lnTo>
                  <a:lnTo>
                    <a:pt x="3350" y="2071"/>
                  </a:lnTo>
                  <a:lnTo>
                    <a:pt x="3338" y="1948"/>
                  </a:lnTo>
                  <a:lnTo>
                    <a:pt x="3305" y="1836"/>
                  </a:lnTo>
                  <a:lnTo>
                    <a:pt x="3260" y="1724"/>
                  </a:lnTo>
                  <a:lnTo>
                    <a:pt x="3215" y="1612"/>
                  </a:lnTo>
                  <a:lnTo>
                    <a:pt x="3148" y="1512"/>
                  </a:lnTo>
                  <a:lnTo>
                    <a:pt x="3081" y="1422"/>
                  </a:lnTo>
                  <a:lnTo>
                    <a:pt x="3002" y="1332"/>
                  </a:lnTo>
                  <a:lnTo>
                    <a:pt x="2913" y="1254"/>
                  </a:lnTo>
                  <a:lnTo>
                    <a:pt x="2823" y="1187"/>
                  </a:lnTo>
                  <a:lnTo>
                    <a:pt x="2722" y="1131"/>
                  </a:lnTo>
                  <a:lnTo>
                    <a:pt x="2621" y="1075"/>
                  </a:lnTo>
                  <a:lnTo>
                    <a:pt x="2509" y="1041"/>
                  </a:lnTo>
                  <a:lnTo>
                    <a:pt x="2397" y="1007"/>
                  </a:lnTo>
                  <a:lnTo>
                    <a:pt x="2274" y="985"/>
                  </a:lnTo>
                  <a:lnTo>
                    <a:pt x="2150" y="985"/>
                  </a:lnTo>
                  <a:close/>
                </a:path>
              </a:pathLst>
            </a:custGeom>
            <a:grpFill/>
            <a:sp3d/>
          </p:spPr>
          <p:style>
            <a:lnRef idx="0">
              <a:schemeClr val="accent1"/>
            </a:lnRef>
            <a:fillRef idx="3">
              <a:schemeClr val="accent1"/>
            </a:fillRef>
            <a:effectRef idx="3">
              <a:schemeClr val="accent1"/>
            </a:effectRef>
            <a:fontRef idx="minor">
              <a:schemeClr val="lt1"/>
            </a:fontRef>
          </p:style>
          <p:txBody>
            <a:bodyPr/>
            <a:lstStyle/>
            <a:p>
              <a:pPr>
                <a:defRPr/>
              </a:pPr>
              <a:endParaRPr lang="zh-CN" altLang="en-US" sz="800" b="1" dirty="0">
                <a:solidFill>
                  <a:schemeClr val="tx1"/>
                </a:solidFill>
                <a:latin typeface="微软雅黑" panose="020B0503020204020204" pitchFamily="34" charset="-122"/>
                <a:ea typeface="微软雅黑" panose="020B0503020204020204" pitchFamily="34" charset="-122"/>
              </a:endParaRPr>
            </a:p>
          </p:txBody>
        </p:sp>
        <p:sp>
          <p:nvSpPr>
            <p:cNvPr id="69" name="Freeform 104"/>
            <p:cNvSpPr>
              <a:spLocks noEditPoints="1"/>
            </p:cNvSpPr>
            <p:nvPr/>
          </p:nvSpPr>
          <p:spPr bwMode="auto">
            <a:xfrm>
              <a:off x="7851775" y="5397500"/>
              <a:ext cx="100012" cy="98425"/>
            </a:xfrm>
            <a:custGeom>
              <a:avLst/>
              <a:gdLst/>
              <a:ahLst/>
              <a:cxnLst>
                <a:cxn ang="0">
                  <a:pos x="471" y="246"/>
                </a:cxn>
                <a:cxn ang="0">
                  <a:pos x="371" y="280"/>
                </a:cxn>
                <a:cxn ang="0">
                  <a:pos x="303" y="358"/>
                </a:cxn>
                <a:cxn ang="0">
                  <a:pos x="269" y="448"/>
                </a:cxn>
                <a:cxn ang="0">
                  <a:pos x="269" y="548"/>
                </a:cxn>
                <a:cxn ang="0">
                  <a:pos x="303" y="650"/>
                </a:cxn>
                <a:cxn ang="0">
                  <a:pos x="371" y="717"/>
                </a:cxn>
                <a:cxn ang="0">
                  <a:pos x="471" y="750"/>
                </a:cxn>
                <a:cxn ang="0">
                  <a:pos x="571" y="750"/>
                </a:cxn>
                <a:cxn ang="0">
                  <a:pos x="661" y="717"/>
                </a:cxn>
                <a:cxn ang="0">
                  <a:pos x="740" y="650"/>
                </a:cxn>
                <a:cxn ang="0">
                  <a:pos x="773" y="548"/>
                </a:cxn>
                <a:cxn ang="0">
                  <a:pos x="773" y="448"/>
                </a:cxn>
                <a:cxn ang="0">
                  <a:pos x="740" y="358"/>
                </a:cxn>
                <a:cxn ang="0">
                  <a:pos x="661" y="280"/>
                </a:cxn>
                <a:cxn ang="0">
                  <a:pos x="571" y="246"/>
                </a:cxn>
                <a:cxn ang="0">
                  <a:pos x="0" y="503"/>
                </a:cxn>
                <a:cxn ang="0">
                  <a:pos x="45" y="302"/>
                </a:cxn>
                <a:cxn ang="0">
                  <a:pos x="146" y="145"/>
                </a:cxn>
                <a:cxn ang="0">
                  <a:pos x="303" y="33"/>
                </a:cxn>
                <a:cxn ang="0">
                  <a:pos x="504" y="0"/>
                </a:cxn>
                <a:cxn ang="0">
                  <a:pos x="695" y="33"/>
                </a:cxn>
                <a:cxn ang="0">
                  <a:pos x="851" y="145"/>
                </a:cxn>
                <a:cxn ang="0">
                  <a:pos x="964" y="302"/>
                </a:cxn>
                <a:cxn ang="0">
                  <a:pos x="1008" y="503"/>
                </a:cxn>
                <a:cxn ang="0">
                  <a:pos x="964" y="694"/>
                </a:cxn>
                <a:cxn ang="0">
                  <a:pos x="851" y="850"/>
                </a:cxn>
                <a:cxn ang="0">
                  <a:pos x="695" y="963"/>
                </a:cxn>
                <a:cxn ang="0">
                  <a:pos x="504" y="997"/>
                </a:cxn>
                <a:cxn ang="0">
                  <a:pos x="303" y="963"/>
                </a:cxn>
                <a:cxn ang="0">
                  <a:pos x="146" y="850"/>
                </a:cxn>
                <a:cxn ang="0">
                  <a:pos x="45" y="694"/>
                </a:cxn>
                <a:cxn ang="0">
                  <a:pos x="0" y="503"/>
                </a:cxn>
              </a:cxnLst>
              <a:rect l="0" t="0" r="r" b="b"/>
              <a:pathLst>
                <a:path w="1008" h="997">
                  <a:moveTo>
                    <a:pt x="516" y="246"/>
                  </a:moveTo>
                  <a:lnTo>
                    <a:pt x="471" y="246"/>
                  </a:lnTo>
                  <a:lnTo>
                    <a:pt x="414" y="257"/>
                  </a:lnTo>
                  <a:lnTo>
                    <a:pt x="371" y="280"/>
                  </a:lnTo>
                  <a:lnTo>
                    <a:pt x="336" y="313"/>
                  </a:lnTo>
                  <a:lnTo>
                    <a:pt x="303" y="358"/>
                  </a:lnTo>
                  <a:lnTo>
                    <a:pt x="281" y="403"/>
                  </a:lnTo>
                  <a:lnTo>
                    <a:pt x="269" y="448"/>
                  </a:lnTo>
                  <a:lnTo>
                    <a:pt x="258" y="503"/>
                  </a:lnTo>
                  <a:lnTo>
                    <a:pt x="269" y="548"/>
                  </a:lnTo>
                  <a:lnTo>
                    <a:pt x="281" y="605"/>
                  </a:lnTo>
                  <a:lnTo>
                    <a:pt x="303" y="650"/>
                  </a:lnTo>
                  <a:lnTo>
                    <a:pt x="336" y="683"/>
                  </a:lnTo>
                  <a:lnTo>
                    <a:pt x="371" y="717"/>
                  </a:lnTo>
                  <a:lnTo>
                    <a:pt x="414" y="739"/>
                  </a:lnTo>
                  <a:lnTo>
                    <a:pt x="471" y="750"/>
                  </a:lnTo>
                  <a:lnTo>
                    <a:pt x="516" y="762"/>
                  </a:lnTo>
                  <a:lnTo>
                    <a:pt x="571" y="750"/>
                  </a:lnTo>
                  <a:lnTo>
                    <a:pt x="616" y="739"/>
                  </a:lnTo>
                  <a:lnTo>
                    <a:pt x="661" y="717"/>
                  </a:lnTo>
                  <a:lnTo>
                    <a:pt x="706" y="683"/>
                  </a:lnTo>
                  <a:lnTo>
                    <a:pt x="740" y="650"/>
                  </a:lnTo>
                  <a:lnTo>
                    <a:pt x="763" y="605"/>
                  </a:lnTo>
                  <a:lnTo>
                    <a:pt x="773" y="548"/>
                  </a:lnTo>
                  <a:lnTo>
                    <a:pt x="773" y="503"/>
                  </a:lnTo>
                  <a:lnTo>
                    <a:pt x="773" y="448"/>
                  </a:lnTo>
                  <a:lnTo>
                    <a:pt x="763" y="403"/>
                  </a:lnTo>
                  <a:lnTo>
                    <a:pt x="740" y="358"/>
                  </a:lnTo>
                  <a:lnTo>
                    <a:pt x="706" y="313"/>
                  </a:lnTo>
                  <a:lnTo>
                    <a:pt x="661" y="280"/>
                  </a:lnTo>
                  <a:lnTo>
                    <a:pt x="616" y="257"/>
                  </a:lnTo>
                  <a:lnTo>
                    <a:pt x="571" y="246"/>
                  </a:lnTo>
                  <a:lnTo>
                    <a:pt x="516" y="246"/>
                  </a:lnTo>
                  <a:close/>
                  <a:moveTo>
                    <a:pt x="0" y="503"/>
                  </a:moveTo>
                  <a:lnTo>
                    <a:pt x="12" y="403"/>
                  </a:lnTo>
                  <a:lnTo>
                    <a:pt x="45" y="302"/>
                  </a:lnTo>
                  <a:lnTo>
                    <a:pt x="90" y="223"/>
                  </a:lnTo>
                  <a:lnTo>
                    <a:pt x="146" y="145"/>
                  </a:lnTo>
                  <a:lnTo>
                    <a:pt x="224" y="90"/>
                  </a:lnTo>
                  <a:lnTo>
                    <a:pt x="303" y="33"/>
                  </a:lnTo>
                  <a:lnTo>
                    <a:pt x="404" y="11"/>
                  </a:lnTo>
                  <a:lnTo>
                    <a:pt x="504" y="0"/>
                  </a:lnTo>
                  <a:lnTo>
                    <a:pt x="606" y="11"/>
                  </a:lnTo>
                  <a:lnTo>
                    <a:pt x="695" y="33"/>
                  </a:lnTo>
                  <a:lnTo>
                    <a:pt x="785" y="90"/>
                  </a:lnTo>
                  <a:lnTo>
                    <a:pt x="851" y="145"/>
                  </a:lnTo>
                  <a:lnTo>
                    <a:pt x="919" y="223"/>
                  </a:lnTo>
                  <a:lnTo>
                    <a:pt x="964" y="302"/>
                  </a:lnTo>
                  <a:lnTo>
                    <a:pt x="998" y="403"/>
                  </a:lnTo>
                  <a:lnTo>
                    <a:pt x="1008" y="503"/>
                  </a:lnTo>
                  <a:lnTo>
                    <a:pt x="998" y="605"/>
                  </a:lnTo>
                  <a:lnTo>
                    <a:pt x="964" y="694"/>
                  </a:lnTo>
                  <a:lnTo>
                    <a:pt x="919" y="783"/>
                  </a:lnTo>
                  <a:lnTo>
                    <a:pt x="851" y="850"/>
                  </a:lnTo>
                  <a:lnTo>
                    <a:pt x="785" y="918"/>
                  </a:lnTo>
                  <a:lnTo>
                    <a:pt x="695" y="963"/>
                  </a:lnTo>
                  <a:lnTo>
                    <a:pt x="606" y="985"/>
                  </a:lnTo>
                  <a:lnTo>
                    <a:pt x="504" y="997"/>
                  </a:lnTo>
                  <a:lnTo>
                    <a:pt x="404" y="985"/>
                  </a:lnTo>
                  <a:lnTo>
                    <a:pt x="303" y="963"/>
                  </a:lnTo>
                  <a:lnTo>
                    <a:pt x="224" y="918"/>
                  </a:lnTo>
                  <a:lnTo>
                    <a:pt x="146" y="850"/>
                  </a:lnTo>
                  <a:lnTo>
                    <a:pt x="90" y="783"/>
                  </a:lnTo>
                  <a:lnTo>
                    <a:pt x="45" y="694"/>
                  </a:lnTo>
                  <a:lnTo>
                    <a:pt x="12" y="605"/>
                  </a:lnTo>
                  <a:lnTo>
                    <a:pt x="0" y="503"/>
                  </a:lnTo>
                  <a:close/>
                </a:path>
              </a:pathLst>
            </a:custGeom>
            <a:grpFill/>
            <a:sp3d/>
          </p:spPr>
          <p:style>
            <a:lnRef idx="0">
              <a:schemeClr val="accent1"/>
            </a:lnRef>
            <a:fillRef idx="3">
              <a:schemeClr val="accent1"/>
            </a:fillRef>
            <a:effectRef idx="3">
              <a:schemeClr val="accent1"/>
            </a:effectRef>
            <a:fontRef idx="minor">
              <a:schemeClr val="lt1"/>
            </a:fontRef>
          </p:style>
          <p:txBody>
            <a:bodyPr/>
            <a:lstStyle/>
            <a:p>
              <a:pPr>
                <a:defRPr/>
              </a:pPr>
              <a:endParaRPr lang="zh-CN" altLang="en-US" sz="800" b="1" dirty="0">
                <a:solidFill>
                  <a:schemeClr val="tx1"/>
                </a:solidFill>
                <a:latin typeface="微软雅黑" panose="020B0503020204020204" pitchFamily="34" charset="-122"/>
                <a:ea typeface="微软雅黑" panose="020B0503020204020204" pitchFamily="34" charset="-122"/>
              </a:endParaRPr>
            </a:p>
          </p:txBody>
        </p:sp>
        <p:sp>
          <p:nvSpPr>
            <p:cNvPr id="70" name="Freeform 105"/>
            <p:cNvSpPr>
              <a:spLocks noEditPoints="1"/>
            </p:cNvSpPr>
            <p:nvPr/>
          </p:nvSpPr>
          <p:spPr bwMode="auto">
            <a:xfrm>
              <a:off x="6526213" y="4340225"/>
              <a:ext cx="977900" cy="1382713"/>
            </a:xfrm>
            <a:custGeom>
              <a:avLst/>
              <a:gdLst/>
              <a:ahLst/>
              <a:cxnLst>
                <a:cxn ang="0">
                  <a:pos x="2509" y="2218"/>
                </a:cxn>
                <a:cxn ang="0">
                  <a:pos x="1703" y="2856"/>
                </a:cxn>
                <a:cxn ang="0">
                  <a:pos x="3081" y="4010"/>
                </a:cxn>
                <a:cxn ang="0">
                  <a:pos x="3137" y="2241"/>
                </a:cxn>
                <a:cxn ang="0">
                  <a:pos x="2509" y="2218"/>
                </a:cxn>
                <a:cxn ang="0">
                  <a:pos x="4403" y="13932"/>
                </a:cxn>
                <a:cxn ang="0">
                  <a:pos x="4403" y="6888"/>
                </a:cxn>
                <a:cxn ang="0">
                  <a:pos x="3461" y="9184"/>
                </a:cxn>
                <a:cxn ang="0">
                  <a:pos x="3461" y="13932"/>
                </a:cxn>
                <a:cxn ang="0">
                  <a:pos x="2152" y="13932"/>
                </a:cxn>
                <a:cxn ang="0">
                  <a:pos x="2152" y="8478"/>
                </a:cxn>
                <a:cxn ang="0">
                  <a:pos x="2969" y="5432"/>
                </a:cxn>
                <a:cxn ang="0">
                  <a:pos x="0" y="2924"/>
                </a:cxn>
                <a:cxn ang="0">
                  <a:pos x="1703" y="605"/>
                </a:cxn>
                <a:cxn ang="0">
                  <a:pos x="4403" y="0"/>
                </a:cxn>
                <a:cxn ang="0">
                  <a:pos x="5019" y="1042"/>
                </a:cxn>
                <a:cxn ang="0">
                  <a:pos x="5983" y="315"/>
                </a:cxn>
                <a:cxn ang="0">
                  <a:pos x="6587" y="605"/>
                </a:cxn>
                <a:cxn ang="0">
                  <a:pos x="7865" y="2419"/>
                </a:cxn>
                <a:cxn ang="0">
                  <a:pos x="9859" y="2419"/>
                </a:cxn>
                <a:cxn ang="0">
                  <a:pos x="9859" y="3326"/>
                </a:cxn>
                <a:cxn ang="0">
                  <a:pos x="7406" y="3326"/>
                </a:cxn>
                <a:cxn ang="0">
                  <a:pos x="6240" y="2476"/>
                </a:cxn>
                <a:cxn ang="0">
                  <a:pos x="5580" y="6563"/>
                </a:cxn>
                <a:cxn ang="0">
                  <a:pos x="5580" y="13932"/>
                </a:cxn>
                <a:cxn ang="0">
                  <a:pos x="4403" y="13932"/>
                </a:cxn>
                <a:cxn ang="0">
                  <a:pos x="5019" y="1042"/>
                </a:cxn>
                <a:cxn ang="0">
                  <a:pos x="4123" y="3629"/>
                </a:cxn>
                <a:cxn ang="0">
                  <a:pos x="4929" y="4940"/>
                </a:cxn>
                <a:cxn ang="0">
                  <a:pos x="5680" y="3730"/>
                </a:cxn>
                <a:cxn ang="0">
                  <a:pos x="5019" y="1042"/>
                </a:cxn>
              </a:cxnLst>
              <a:rect l="0" t="0" r="r" b="b"/>
              <a:pathLst>
                <a:path w="9859" h="13932">
                  <a:moveTo>
                    <a:pt x="2509" y="2218"/>
                  </a:moveTo>
                  <a:lnTo>
                    <a:pt x="1703" y="2856"/>
                  </a:lnTo>
                  <a:lnTo>
                    <a:pt x="3081" y="4010"/>
                  </a:lnTo>
                  <a:lnTo>
                    <a:pt x="3137" y="2241"/>
                  </a:lnTo>
                  <a:lnTo>
                    <a:pt x="2509" y="2218"/>
                  </a:lnTo>
                  <a:close/>
                  <a:moveTo>
                    <a:pt x="4403" y="13932"/>
                  </a:moveTo>
                  <a:lnTo>
                    <a:pt x="4403" y="6888"/>
                  </a:lnTo>
                  <a:lnTo>
                    <a:pt x="3461" y="9184"/>
                  </a:lnTo>
                  <a:lnTo>
                    <a:pt x="3461" y="13932"/>
                  </a:lnTo>
                  <a:lnTo>
                    <a:pt x="2152" y="13932"/>
                  </a:lnTo>
                  <a:lnTo>
                    <a:pt x="2152" y="8478"/>
                  </a:lnTo>
                  <a:lnTo>
                    <a:pt x="2969" y="5432"/>
                  </a:lnTo>
                  <a:lnTo>
                    <a:pt x="0" y="2924"/>
                  </a:lnTo>
                  <a:lnTo>
                    <a:pt x="1703" y="605"/>
                  </a:lnTo>
                  <a:lnTo>
                    <a:pt x="4403" y="0"/>
                  </a:lnTo>
                  <a:lnTo>
                    <a:pt x="5019" y="1042"/>
                  </a:lnTo>
                  <a:lnTo>
                    <a:pt x="5983" y="315"/>
                  </a:lnTo>
                  <a:lnTo>
                    <a:pt x="6587" y="605"/>
                  </a:lnTo>
                  <a:lnTo>
                    <a:pt x="7865" y="2419"/>
                  </a:lnTo>
                  <a:lnTo>
                    <a:pt x="9859" y="2419"/>
                  </a:lnTo>
                  <a:lnTo>
                    <a:pt x="9859" y="3326"/>
                  </a:lnTo>
                  <a:lnTo>
                    <a:pt x="7406" y="3326"/>
                  </a:lnTo>
                  <a:lnTo>
                    <a:pt x="6240" y="2476"/>
                  </a:lnTo>
                  <a:lnTo>
                    <a:pt x="5580" y="6563"/>
                  </a:lnTo>
                  <a:lnTo>
                    <a:pt x="5580" y="13932"/>
                  </a:lnTo>
                  <a:lnTo>
                    <a:pt x="4403" y="13932"/>
                  </a:lnTo>
                  <a:close/>
                  <a:moveTo>
                    <a:pt x="5019" y="1042"/>
                  </a:moveTo>
                  <a:lnTo>
                    <a:pt x="4123" y="3629"/>
                  </a:lnTo>
                  <a:lnTo>
                    <a:pt x="4929" y="4940"/>
                  </a:lnTo>
                  <a:lnTo>
                    <a:pt x="5680" y="3730"/>
                  </a:lnTo>
                  <a:lnTo>
                    <a:pt x="5019" y="1042"/>
                  </a:lnTo>
                  <a:close/>
                </a:path>
              </a:pathLst>
            </a:custGeom>
            <a:grpFill/>
            <a:sp3d/>
          </p:spPr>
          <p:style>
            <a:lnRef idx="0">
              <a:schemeClr val="accent1"/>
            </a:lnRef>
            <a:fillRef idx="3">
              <a:schemeClr val="accent1"/>
            </a:fillRef>
            <a:effectRef idx="3">
              <a:schemeClr val="accent1"/>
            </a:effectRef>
            <a:fontRef idx="minor">
              <a:schemeClr val="lt1"/>
            </a:fontRef>
          </p:style>
          <p:txBody>
            <a:bodyPr/>
            <a:lstStyle/>
            <a:p>
              <a:pPr>
                <a:defRPr/>
              </a:pPr>
              <a:endParaRPr lang="zh-CN" altLang="en-US" sz="800" b="1" dirty="0">
                <a:solidFill>
                  <a:schemeClr val="tx1"/>
                </a:solidFill>
                <a:latin typeface="微软雅黑" panose="020B0503020204020204" pitchFamily="34" charset="-122"/>
                <a:ea typeface="微软雅黑" panose="020B0503020204020204" pitchFamily="34" charset="-122"/>
              </a:endParaRPr>
            </a:p>
          </p:txBody>
        </p:sp>
      </p:grpSp>
      <p:sp>
        <p:nvSpPr>
          <p:cNvPr id="64" name="矩形 63"/>
          <p:cNvSpPr/>
          <p:nvPr/>
        </p:nvSpPr>
        <p:spPr>
          <a:xfrm>
            <a:off x="5353807" y="2163727"/>
            <a:ext cx="1530069" cy="261610"/>
          </a:xfrm>
          <a:prstGeom prst="rect">
            <a:avLst/>
          </a:prstGeom>
        </p:spPr>
        <p:txBody>
          <a:bodyPr wrap="square">
            <a:spAutoFit/>
          </a:bodyPr>
          <a:lstStyle/>
          <a:p>
            <a:pPr algn="ctr">
              <a:defRPr/>
            </a:pPr>
            <a:r>
              <a:rPr lang="en-US" altLang="zh-CN" sz="900" b="1" dirty="0" smtClean="0">
                <a:latin typeface="微软雅黑" panose="020B0503020204020204" pitchFamily="34" charset="-122"/>
                <a:ea typeface="微软雅黑" panose="020B0503020204020204" pitchFamily="34" charset="-122"/>
                <a:sym typeface="Arial" panose="020B0604020202020204"/>
              </a:rPr>
              <a:t> </a:t>
            </a:r>
            <a:r>
              <a:rPr lang="zh-CN" altLang="en-US" sz="900" b="1" dirty="0" smtClean="0">
                <a:latin typeface="微软雅黑" panose="020B0503020204020204" pitchFamily="34" charset="-122"/>
                <a:ea typeface="微软雅黑" panose="020B0503020204020204" pitchFamily="34" charset="-122"/>
                <a:sym typeface="Arial" panose="020B0604020202020204"/>
              </a:rPr>
              <a:t>管理员</a:t>
            </a:r>
            <a:r>
              <a:rPr lang="zh-CN" altLang="en-US" sz="1100" b="1" dirty="0" smtClean="0">
                <a:solidFill>
                  <a:srgbClr val="C00000"/>
                </a:solidFill>
                <a:latin typeface="微软雅黑" panose="020B0503020204020204" pitchFamily="34" charset="-122"/>
                <a:ea typeface="微软雅黑" panose="020B0503020204020204" pitchFamily="34" charset="-122"/>
                <a:sym typeface="Arial" panose="020B0604020202020204"/>
              </a:rPr>
              <a:t>问题定位困难</a:t>
            </a:r>
            <a:endParaRPr lang="en-US" altLang="zh-CN" sz="900" b="1" dirty="0" smtClean="0">
              <a:solidFill>
                <a:srgbClr val="C00000"/>
              </a:solidFill>
              <a:latin typeface="微软雅黑" panose="020B0503020204020204" pitchFamily="34" charset="-122"/>
              <a:ea typeface="微软雅黑" panose="020B0503020204020204" pitchFamily="34" charset="-122"/>
              <a:sym typeface="Arial" panose="020B0604020202020204"/>
            </a:endParaRPr>
          </a:p>
        </p:txBody>
      </p:sp>
      <p:sp>
        <p:nvSpPr>
          <p:cNvPr id="58" name="TextBox 57"/>
          <p:cNvSpPr txBox="1"/>
          <p:nvPr/>
        </p:nvSpPr>
        <p:spPr>
          <a:xfrm>
            <a:off x="5216056" y="1888827"/>
            <a:ext cx="1449218" cy="277015"/>
          </a:xfrm>
          <a:prstGeom prst="rect">
            <a:avLst/>
          </a:prstGeom>
          <a:noFill/>
          <a:ln>
            <a:noFill/>
          </a:ln>
          <a:effectLst/>
          <a:scene3d>
            <a:camera prst="orthographicFront">
              <a:rot lat="0" lon="0" rev="0"/>
            </a:camera>
            <a:lightRig rig="threePt" dir="t"/>
          </a:scene3d>
        </p:spPr>
        <p:style>
          <a:lnRef idx="1">
            <a:schemeClr val="accent3"/>
          </a:lnRef>
          <a:fillRef idx="2">
            <a:schemeClr val="accent3"/>
          </a:fillRef>
          <a:effectRef idx="1">
            <a:schemeClr val="accent3"/>
          </a:effectRef>
          <a:fontRef idx="minor">
            <a:schemeClr val="dk1"/>
          </a:fontRef>
        </p:style>
        <p:txBody>
          <a:bodyPr wrap="square" lIns="121935" tIns="60968" rIns="121935" bIns="60968">
            <a:spAutoFit/>
          </a:bodyPr>
          <a:lstStyle/>
          <a:p>
            <a:pPr algn="ctr">
              <a:defRPr/>
            </a:pPr>
            <a:r>
              <a:rPr lang="en-US" altLang="zh-CN" sz="1000" b="1" dirty="0">
                <a:solidFill>
                  <a:srgbClr val="0000FF"/>
                </a:solidFill>
                <a:latin typeface="微软雅黑" panose="020B0503020204020204" pitchFamily="34" charset="-122"/>
                <a:ea typeface="微软雅黑" panose="020B0503020204020204" pitchFamily="34" charset="-122"/>
                <a:sym typeface="Arial" panose="020B0604020202020204"/>
              </a:rPr>
              <a:t>&gt;70</a:t>
            </a:r>
            <a:r>
              <a:rPr lang="en-US" altLang="zh-CN" sz="1000" b="1" dirty="0" smtClean="0">
                <a:solidFill>
                  <a:srgbClr val="0000FF"/>
                </a:solidFill>
                <a:latin typeface="微软雅黑" panose="020B0503020204020204" pitchFamily="34" charset="-122"/>
                <a:ea typeface="微软雅黑" panose="020B0503020204020204" pitchFamily="34" charset="-122"/>
                <a:sym typeface="Arial" panose="020B0604020202020204"/>
              </a:rPr>
              <a:t>%</a:t>
            </a:r>
            <a:r>
              <a:rPr lang="zh-CN" altLang="en-US" sz="1000" b="1" dirty="0" smtClean="0">
                <a:solidFill>
                  <a:srgbClr val="0000FF"/>
                </a:solidFill>
                <a:latin typeface="微软雅黑" panose="020B0503020204020204" pitchFamily="34" charset="-122"/>
                <a:ea typeface="微软雅黑" panose="020B0503020204020204" pitchFamily="34" charset="-122"/>
                <a:sym typeface="Arial" panose="020B0604020202020204"/>
              </a:rPr>
              <a:t>无法</a:t>
            </a:r>
            <a:r>
              <a:rPr lang="zh-CN" altLang="en-US" sz="1000" b="1" dirty="0">
                <a:solidFill>
                  <a:srgbClr val="0000FF"/>
                </a:solidFill>
                <a:latin typeface="微软雅黑" panose="020B0503020204020204" pitchFamily="34" charset="-122"/>
                <a:ea typeface="微软雅黑" panose="020B0503020204020204" pitchFamily="34" charset="-122"/>
                <a:sym typeface="Arial" panose="020B0604020202020204"/>
              </a:rPr>
              <a:t>定位</a:t>
            </a:r>
            <a:endParaRPr lang="zh-CN" altLang="en-US" sz="1000" b="1" dirty="0">
              <a:solidFill>
                <a:srgbClr val="0000FF"/>
              </a:solidFill>
              <a:latin typeface="微软雅黑" panose="020B0503020204020204" pitchFamily="34" charset="-122"/>
              <a:ea typeface="微软雅黑" panose="020B0503020204020204" pitchFamily="34" charset="-122"/>
              <a:sym typeface="Arial" panose="020B0604020202020204"/>
            </a:endParaRPr>
          </a:p>
        </p:txBody>
      </p:sp>
      <p:grpSp>
        <p:nvGrpSpPr>
          <p:cNvPr id="5" name="组合 122"/>
          <p:cNvGrpSpPr/>
          <p:nvPr/>
        </p:nvGrpSpPr>
        <p:grpSpPr>
          <a:xfrm>
            <a:off x="5244161" y="2525928"/>
            <a:ext cx="3430563" cy="2020136"/>
            <a:chOff x="3157661" y="2024828"/>
            <a:chExt cx="3430563" cy="2020136"/>
          </a:xfrm>
        </p:grpSpPr>
        <p:sp>
          <p:nvSpPr>
            <p:cNvPr id="95" name="Rectangle 2"/>
            <p:cNvSpPr>
              <a:spLocks noChangeArrowheads="1"/>
            </p:cNvSpPr>
            <p:nvPr/>
          </p:nvSpPr>
          <p:spPr bwMode="auto">
            <a:xfrm>
              <a:off x="4490367" y="2133614"/>
              <a:ext cx="1449785" cy="523082"/>
            </a:xfrm>
            <a:prstGeom prst="rect">
              <a:avLst/>
            </a:prstGeom>
            <a:gradFill rotWithShape="1">
              <a:gsLst>
                <a:gs pos="0">
                  <a:srgbClr val="DDE3ED">
                    <a:alpha val="62000"/>
                  </a:srgbClr>
                </a:gs>
                <a:gs pos="100000">
                  <a:srgbClr val="89A9C1">
                    <a:alpha val="60001"/>
                  </a:srgbClr>
                </a:gs>
              </a:gsLst>
              <a:path path="shape">
                <a:fillToRect l="50000" t="50000" r="50000" b="50000"/>
              </a:path>
            </a:gradFill>
            <a:ln w="6350" algn="ctr">
              <a:solidFill>
                <a:srgbClr val="000000"/>
              </a:solidFill>
              <a:miter lim="800000"/>
            </a:ln>
          </p:spPr>
          <p:txBody>
            <a:bodyPr/>
            <a:lstStyle/>
            <a:p>
              <a:endParaRPr lang="zh-CN" altLang="en-US">
                <a:latin typeface="微软雅黑" panose="020B0503020204020204" pitchFamily="34" charset="-122"/>
                <a:ea typeface="微软雅黑" panose="020B0503020204020204" pitchFamily="34" charset="-122"/>
              </a:endParaRPr>
            </a:p>
          </p:txBody>
        </p:sp>
        <p:sp>
          <p:nvSpPr>
            <p:cNvPr id="96" name="Rectangle 3"/>
            <p:cNvSpPr>
              <a:spLocks noChangeArrowheads="1"/>
            </p:cNvSpPr>
            <p:nvPr/>
          </p:nvSpPr>
          <p:spPr bwMode="auto">
            <a:xfrm>
              <a:off x="4843586" y="2824970"/>
              <a:ext cx="1384598" cy="523081"/>
            </a:xfrm>
            <a:prstGeom prst="rect">
              <a:avLst/>
            </a:prstGeom>
            <a:gradFill rotWithShape="1">
              <a:gsLst>
                <a:gs pos="0">
                  <a:srgbClr val="DDE3ED">
                    <a:alpha val="62000"/>
                  </a:srgbClr>
                </a:gs>
                <a:gs pos="100000">
                  <a:srgbClr val="89A9C1">
                    <a:alpha val="60001"/>
                  </a:srgbClr>
                </a:gs>
              </a:gsLst>
              <a:path path="shape">
                <a:fillToRect l="50000" t="50000" r="50000" b="50000"/>
              </a:path>
            </a:gradFill>
            <a:ln w="6350" algn="ctr">
              <a:solidFill>
                <a:srgbClr val="000000"/>
              </a:solidFill>
              <a:miter lim="800000"/>
            </a:ln>
          </p:spPr>
          <p:txBody>
            <a:bodyPr/>
            <a:lstStyle/>
            <a:p>
              <a:endParaRPr lang="zh-CN" altLang="en-US">
                <a:latin typeface="微软雅黑" panose="020B0503020204020204" pitchFamily="34" charset="-122"/>
                <a:ea typeface="微软雅黑" panose="020B0503020204020204" pitchFamily="34" charset="-122"/>
              </a:endParaRPr>
            </a:p>
          </p:txBody>
        </p:sp>
        <p:sp>
          <p:nvSpPr>
            <p:cNvPr id="97" name="Rectangle 4"/>
            <p:cNvSpPr>
              <a:spLocks noChangeArrowheads="1"/>
            </p:cNvSpPr>
            <p:nvPr/>
          </p:nvSpPr>
          <p:spPr bwMode="auto">
            <a:xfrm>
              <a:off x="5196805" y="3516326"/>
              <a:ext cx="1391419" cy="523082"/>
            </a:xfrm>
            <a:prstGeom prst="rect">
              <a:avLst/>
            </a:prstGeom>
            <a:gradFill rotWithShape="1">
              <a:gsLst>
                <a:gs pos="0">
                  <a:srgbClr val="DDE3ED">
                    <a:alpha val="62000"/>
                  </a:srgbClr>
                </a:gs>
                <a:gs pos="100000">
                  <a:srgbClr val="89A9C1">
                    <a:alpha val="60001"/>
                  </a:srgbClr>
                </a:gs>
              </a:gsLst>
              <a:path path="shape">
                <a:fillToRect l="50000" t="50000" r="50000" b="50000"/>
              </a:path>
            </a:gradFill>
            <a:ln w="6350" algn="ctr">
              <a:solidFill>
                <a:srgbClr val="000000"/>
              </a:solidFill>
              <a:miter lim="800000"/>
            </a:ln>
          </p:spPr>
          <p:txBody>
            <a:bodyPr/>
            <a:lstStyle/>
            <a:p>
              <a:endParaRPr lang="zh-CN" altLang="en-US">
                <a:latin typeface="微软雅黑" panose="020B0503020204020204" pitchFamily="34" charset="-122"/>
                <a:ea typeface="微软雅黑" panose="020B0503020204020204" pitchFamily="34" charset="-122"/>
              </a:endParaRPr>
            </a:p>
          </p:txBody>
        </p:sp>
        <p:sp>
          <p:nvSpPr>
            <p:cNvPr id="98" name="Freeform 5"/>
            <p:cNvSpPr/>
            <p:nvPr/>
          </p:nvSpPr>
          <p:spPr bwMode="auto">
            <a:xfrm>
              <a:off x="3869655" y="2135201"/>
              <a:ext cx="1395413" cy="1909763"/>
            </a:xfrm>
            <a:custGeom>
              <a:avLst/>
              <a:gdLst>
                <a:gd name="T0" fmla="*/ 0 w 1905"/>
                <a:gd name="T1" fmla="*/ 0 h 2406"/>
                <a:gd name="T2" fmla="*/ 0 w 1905"/>
                <a:gd name="T3" fmla="*/ 2235 h 2406"/>
                <a:gd name="T4" fmla="*/ 1614 w 1905"/>
                <a:gd name="T5" fmla="*/ 2235 h 2406"/>
                <a:gd name="T6" fmla="*/ 1614 w 1905"/>
                <a:gd name="T7" fmla="*/ 2406 h 2406"/>
                <a:gd name="T8" fmla="*/ 1905 w 1905"/>
                <a:gd name="T9" fmla="*/ 2073 h 2406"/>
                <a:gd name="T10" fmla="*/ 1614 w 1905"/>
                <a:gd name="T11" fmla="*/ 1740 h 2406"/>
                <a:gd name="T12" fmla="*/ 1614 w 1905"/>
                <a:gd name="T13" fmla="*/ 1905 h 2406"/>
                <a:gd name="T14" fmla="*/ 384 w 1905"/>
                <a:gd name="T15" fmla="*/ 1905 h 2406"/>
                <a:gd name="T16" fmla="*/ 384 w 1905"/>
                <a:gd name="T17" fmla="*/ 0 h 2406"/>
                <a:gd name="T18" fmla="*/ 0 w 1905"/>
                <a:gd name="T19" fmla="*/ 0 h 240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05"/>
                <a:gd name="T31" fmla="*/ 0 h 2406"/>
                <a:gd name="T32" fmla="*/ 1905 w 1905"/>
                <a:gd name="T33" fmla="*/ 2406 h 240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05" h="2406">
                  <a:moveTo>
                    <a:pt x="0" y="0"/>
                  </a:moveTo>
                  <a:lnTo>
                    <a:pt x="0" y="2235"/>
                  </a:lnTo>
                  <a:lnTo>
                    <a:pt x="1614" y="2235"/>
                  </a:lnTo>
                  <a:lnTo>
                    <a:pt x="1614" y="2406"/>
                  </a:lnTo>
                  <a:lnTo>
                    <a:pt x="1905" y="2073"/>
                  </a:lnTo>
                  <a:lnTo>
                    <a:pt x="1614" y="1740"/>
                  </a:lnTo>
                  <a:lnTo>
                    <a:pt x="1614" y="1905"/>
                  </a:lnTo>
                  <a:lnTo>
                    <a:pt x="384" y="1905"/>
                  </a:lnTo>
                  <a:lnTo>
                    <a:pt x="384" y="0"/>
                  </a:lnTo>
                  <a:lnTo>
                    <a:pt x="0" y="0"/>
                  </a:lnTo>
                  <a:close/>
                </a:path>
              </a:pathLst>
            </a:custGeom>
            <a:solidFill>
              <a:schemeClr val="bg1"/>
            </a:solidFill>
            <a:ln w="25400" cap="flat" cmpd="sng">
              <a:solidFill>
                <a:schemeClr val="tx1"/>
              </a:solidFill>
              <a:prstDash val="solid"/>
              <a:round/>
            </a:ln>
          </p:spPr>
          <p:txBody>
            <a:bodyPr wrap="none" lIns="0" tIns="0" rIns="0" bIns="0" anchor="ctr"/>
            <a:lstStyle/>
            <a:p>
              <a:endParaRPr lang="zh-CN" altLang="en-US">
                <a:latin typeface="微软雅黑" panose="020B0503020204020204" pitchFamily="34" charset="-122"/>
                <a:ea typeface="微软雅黑" panose="020B0503020204020204" pitchFamily="34" charset="-122"/>
              </a:endParaRPr>
            </a:p>
          </p:txBody>
        </p:sp>
        <p:sp>
          <p:nvSpPr>
            <p:cNvPr id="99" name="Freeform 6"/>
            <p:cNvSpPr/>
            <p:nvPr/>
          </p:nvSpPr>
          <p:spPr bwMode="auto">
            <a:xfrm>
              <a:off x="3510880" y="2135201"/>
              <a:ext cx="1396207" cy="1216819"/>
            </a:xfrm>
            <a:custGeom>
              <a:avLst/>
              <a:gdLst>
                <a:gd name="T0" fmla="*/ 0 w 1905"/>
                <a:gd name="T1" fmla="*/ 0 h 1533"/>
                <a:gd name="T2" fmla="*/ 0 w 1905"/>
                <a:gd name="T3" fmla="*/ 1362 h 1533"/>
                <a:gd name="T4" fmla="*/ 1614 w 1905"/>
                <a:gd name="T5" fmla="*/ 1362 h 1533"/>
                <a:gd name="T6" fmla="*/ 1614 w 1905"/>
                <a:gd name="T7" fmla="*/ 1533 h 1533"/>
                <a:gd name="T8" fmla="*/ 1905 w 1905"/>
                <a:gd name="T9" fmla="*/ 1200 h 1533"/>
                <a:gd name="T10" fmla="*/ 1614 w 1905"/>
                <a:gd name="T11" fmla="*/ 867 h 1533"/>
                <a:gd name="T12" fmla="*/ 1614 w 1905"/>
                <a:gd name="T13" fmla="*/ 1032 h 1533"/>
                <a:gd name="T14" fmla="*/ 384 w 1905"/>
                <a:gd name="T15" fmla="*/ 1032 h 1533"/>
                <a:gd name="T16" fmla="*/ 384 w 1905"/>
                <a:gd name="T17" fmla="*/ 0 h 1533"/>
                <a:gd name="T18" fmla="*/ 0 w 1905"/>
                <a:gd name="T19" fmla="*/ 0 h 15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05"/>
                <a:gd name="T31" fmla="*/ 0 h 1533"/>
                <a:gd name="T32" fmla="*/ 1905 w 1905"/>
                <a:gd name="T33" fmla="*/ 1533 h 15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05" h="1533">
                  <a:moveTo>
                    <a:pt x="0" y="0"/>
                  </a:moveTo>
                  <a:lnTo>
                    <a:pt x="0" y="1362"/>
                  </a:lnTo>
                  <a:lnTo>
                    <a:pt x="1614" y="1362"/>
                  </a:lnTo>
                  <a:lnTo>
                    <a:pt x="1614" y="1533"/>
                  </a:lnTo>
                  <a:lnTo>
                    <a:pt x="1905" y="1200"/>
                  </a:lnTo>
                  <a:lnTo>
                    <a:pt x="1614" y="867"/>
                  </a:lnTo>
                  <a:lnTo>
                    <a:pt x="1614" y="1032"/>
                  </a:lnTo>
                  <a:lnTo>
                    <a:pt x="384" y="1032"/>
                  </a:lnTo>
                  <a:lnTo>
                    <a:pt x="384" y="0"/>
                  </a:lnTo>
                  <a:lnTo>
                    <a:pt x="0" y="0"/>
                  </a:lnTo>
                  <a:close/>
                </a:path>
              </a:pathLst>
            </a:custGeom>
            <a:solidFill>
              <a:schemeClr val="bg1"/>
            </a:solidFill>
            <a:ln w="25400" cap="flat" cmpd="sng">
              <a:solidFill>
                <a:schemeClr val="tx1"/>
              </a:solidFill>
              <a:prstDash val="solid"/>
              <a:round/>
            </a:ln>
          </p:spPr>
          <p:txBody>
            <a:bodyPr wrap="none" lIns="0" tIns="0" rIns="0" bIns="0" anchor="ctr"/>
            <a:lstStyle/>
            <a:p>
              <a:endParaRPr lang="zh-CN" altLang="en-US">
                <a:latin typeface="微软雅黑" panose="020B0503020204020204" pitchFamily="34" charset="-122"/>
                <a:ea typeface="微软雅黑" panose="020B0503020204020204" pitchFamily="34" charset="-122"/>
              </a:endParaRPr>
            </a:p>
          </p:txBody>
        </p:sp>
        <p:sp>
          <p:nvSpPr>
            <p:cNvPr id="100" name="Freeform 7"/>
            <p:cNvSpPr/>
            <p:nvPr/>
          </p:nvSpPr>
          <p:spPr bwMode="auto">
            <a:xfrm>
              <a:off x="3157661" y="2132820"/>
              <a:ext cx="1395413" cy="528638"/>
            </a:xfrm>
            <a:custGeom>
              <a:avLst/>
              <a:gdLst>
                <a:gd name="T0" fmla="*/ 0 w 1905"/>
                <a:gd name="T1" fmla="*/ 3 h 666"/>
                <a:gd name="T2" fmla="*/ 0 w 1905"/>
                <a:gd name="T3" fmla="*/ 495 h 666"/>
                <a:gd name="T4" fmla="*/ 1614 w 1905"/>
                <a:gd name="T5" fmla="*/ 495 h 666"/>
                <a:gd name="T6" fmla="*/ 1614 w 1905"/>
                <a:gd name="T7" fmla="*/ 666 h 666"/>
                <a:gd name="T8" fmla="*/ 1905 w 1905"/>
                <a:gd name="T9" fmla="*/ 333 h 666"/>
                <a:gd name="T10" fmla="*/ 1614 w 1905"/>
                <a:gd name="T11" fmla="*/ 0 h 666"/>
                <a:gd name="T12" fmla="*/ 1614 w 1905"/>
                <a:gd name="T13" fmla="*/ 165 h 666"/>
                <a:gd name="T14" fmla="*/ 384 w 1905"/>
                <a:gd name="T15" fmla="*/ 165 h 666"/>
                <a:gd name="T16" fmla="*/ 384 w 1905"/>
                <a:gd name="T17" fmla="*/ 3 h 666"/>
                <a:gd name="T18" fmla="*/ 0 w 1905"/>
                <a:gd name="T19" fmla="*/ 3 h 6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05"/>
                <a:gd name="T31" fmla="*/ 0 h 666"/>
                <a:gd name="T32" fmla="*/ 1905 w 1905"/>
                <a:gd name="T33" fmla="*/ 666 h 6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05" h="666">
                  <a:moveTo>
                    <a:pt x="0" y="3"/>
                  </a:moveTo>
                  <a:lnTo>
                    <a:pt x="0" y="495"/>
                  </a:lnTo>
                  <a:lnTo>
                    <a:pt x="1614" y="495"/>
                  </a:lnTo>
                  <a:lnTo>
                    <a:pt x="1614" y="666"/>
                  </a:lnTo>
                  <a:lnTo>
                    <a:pt x="1905" y="333"/>
                  </a:lnTo>
                  <a:lnTo>
                    <a:pt x="1614" y="0"/>
                  </a:lnTo>
                  <a:lnTo>
                    <a:pt x="1614" y="165"/>
                  </a:lnTo>
                  <a:lnTo>
                    <a:pt x="384" y="165"/>
                  </a:lnTo>
                  <a:lnTo>
                    <a:pt x="384" y="3"/>
                  </a:lnTo>
                  <a:lnTo>
                    <a:pt x="0" y="3"/>
                  </a:lnTo>
                  <a:close/>
                </a:path>
              </a:pathLst>
            </a:custGeom>
            <a:solidFill>
              <a:schemeClr val="bg1"/>
            </a:solidFill>
            <a:ln w="25400" cap="flat" cmpd="sng">
              <a:solidFill>
                <a:schemeClr val="tx1"/>
              </a:solidFill>
              <a:prstDash val="solid"/>
              <a:round/>
            </a:ln>
          </p:spPr>
          <p:txBody>
            <a:bodyPr wrap="none" lIns="0" tIns="0" rIns="0" bIns="0" anchor="ctr"/>
            <a:lstStyle/>
            <a:p>
              <a:endParaRPr lang="zh-CN" altLang="en-US">
                <a:latin typeface="微软雅黑" panose="020B0503020204020204" pitchFamily="34" charset="-122"/>
                <a:ea typeface="微软雅黑" panose="020B0503020204020204" pitchFamily="34" charset="-122"/>
              </a:endParaRPr>
            </a:p>
          </p:txBody>
        </p:sp>
        <p:sp>
          <p:nvSpPr>
            <p:cNvPr id="101" name="Text Box 8"/>
            <p:cNvSpPr txBox="1">
              <a:spLocks noChangeArrowheads="1"/>
            </p:cNvSpPr>
            <p:nvPr/>
          </p:nvSpPr>
          <p:spPr bwMode="auto">
            <a:xfrm>
              <a:off x="4572124" y="2293036"/>
              <a:ext cx="1440036" cy="184666"/>
            </a:xfrm>
            <a:prstGeom prst="rect">
              <a:avLst/>
            </a:prstGeom>
            <a:noFill/>
            <a:ln w="6350">
              <a:noFill/>
              <a:miter lim="800000"/>
            </a:ln>
          </p:spPr>
          <p:txBody>
            <a:bodyPr wrap="square" lIns="0" tIns="0" rIns="0" bIns="0" anchor="ctr">
              <a:spAutoFit/>
            </a:bodyPr>
            <a:lstStyle/>
            <a:p>
              <a:pPr algn="ctr" eaLnBrk="0" hangingPunct="0"/>
              <a:r>
                <a:rPr kumimoji="1" lang="zh-CN" altLang="en-US" sz="1200" b="1" dirty="0" smtClean="0">
                  <a:solidFill>
                    <a:srgbClr val="000000"/>
                  </a:solidFill>
                  <a:latin typeface="微软雅黑" panose="020B0503020204020204" pitchFamily="34" charset="-122"/>
                  <a:ea typeface="微软雅黑" panose="020B0503020204020204" pitchFamily="34" charset="-122"/>
                </a:rPr>
                <a:t>什么时候丢的包？</a:t>
              </a:r>
              <a:endParaRPr kumimoji="1" lang="en-US" altLang="zh-CN" sz="1200" b="1" dirty="0">
                <a:solidFill>
                  <a:srgbClr val="000000"/>
                </a:solidFill>
                <a:latin typeface="微软雅黑" panose="020B0503020204020204" pitchFamily="34" charset="-122"/>
                <a:ea typeface="微软雅黑" panose="020B0503020204020204" pitchFamily="34" charset="-122"/>
              </a:endParaRPr>
            </a:p>
          </p:txBody>
        </p:sp>
        <p:sp>
          <p:nvSpPr>
            <p:cNvPr id="102" name="Text Box 9"/>
            <p:cNvSpPr txBox="1">
              <a:spLocks noChangeArrowheads="1"/>
            </p:cNvSpPr>
            <p:nvPr/>
          </p:nvSpPr>
          <p:spPr bwMode="auto">
            <a:xfrm>
              <a:off x="4942582" y="2994178"/>
              <a:ext cx="1278161" cy="184666"/>
            </a:xfrm>
            <a:prstGeom prst="rect">
              <a:avLst/>
            </a:prstGeom>
            <a:noFill/>
            <a:ln w="6350">
              <a:noFill/>
              <a:miter lim="800000"/>
            </a:ln>
          </p:spPr>
          <p:txBody>
            <a:bodyPr wrap="square" lIns="0" tIns="0" rIns="0" bIns="0" anchor="ctr">
              <a:spAutoFit/>
            </a:bodyPr>
            <a:lstStyle/>
            <a:p>
              <a:pPr algn="ctr" eaLnBrk="0" hangingPunct="0"/>
              <a:r>
                <a:rPr kumimoji="1" lang="zh-CN" altLang="en-US" sz="1200" b="1" dirty="0" smtClean="0">
                  <a:solidFill>
                    <a:srgbClr val="000000"/>
                  </a:solidFill>
                  <a:latin typeface="微软雅黑" panose="020B0503020204020204" pitchFamily="34" charset="-122"/>
                  <a:ea typeface="微软雅黑" panose="020B0503020204020204" pitchFamily="34" charset="-122"/>
                </a:rPr>
                <a:t>在哪丢的包？</a:t>
              </a:r>
              <a:endParaRPr kumimoji="1" lang="en-US" altLang="zh-CN" sz="1200" b="1" dirty="0">
                <a:solidFill>
                  <a:srgbClr val="000000"/>
                </a:solidFill>
                <a:latin typeface="微软雅黑" panose="020B0503020204020204" pitchFamily="34" charset="-122"/>
                <a:ea typeface="微软雅黑" panose="020B0503020204020204" pitchFamily="34" charset="-122"/>
              </a:endParaRPr>
            </a:p>
          </p:txBody>
        </p:sp>
        <p:sp>
          <p:nvSpPr>
            <p:cNvPr id="103" name="Text Box 10"/>
            <p:cNvSpPr txBox="1">
              <a:spLocks noChangeArrowheads="1"/>
            </p:cNvSpPr>
            <p:nvPr/>
          </p:nvSpPr>
          <p:spPr bwMode="auto">
            <a:xfrm>
              <a:off x="5280149" y="3686328"/>
              <a:ext cx="1308075" cy="184666"/>
            </a:xfrm>
            <a:prstGeom prst="rect">
              <a:avLst/>
            </a:prstGeom>
            <a:noFill/>
            <a:ln w="6350">
              <a:noFill/>
              <a:miter lim="800000"/>
            </a:ln>
          </p:spPr>
          <p:txBody>
            <a:bodyPr wrap="square" lIns="0" tIns="0" rIns="0" bIns="0" anchor="ctr">
              <a:spAutoFit/>
            </a:bodyPr>
            <a:lstStyle/>
            <a:p>
              <a:pPr algn="ctr" eaLnBrk="0" hangingPunct="0"/>
              <a:r>
                <a:rPr kumimoji="1" lang="zh-CN" altLang="en-US" sz="1200" b="1" dirty="0" smtClean="0">
                  <a:solidFill>
                    <a:srgbClr val="000000"/>
                  </a:solidFill>
                  <a:latin typeface="微软雅黑" panose="020B0503020204020204" pitchFamily="34" charset="-122"/>
                  <a:ea typeface="微软雅黑" panose="020B0503020204020204" pitchFamily="34" charset="-122"/>
                </a:rPr>
                <a:t>谁丢的包？</a:t>
              </a:r>
              <a:endParaRPr kumimoji="1" lang="en-US" altLang="zh-CN" sz="1200" b="1" dirty="0">
                <a:solidFill>
                  <a:srgbClr val="000000"/>
                </a:solidFill>
                <a:latin typeface="微软雅黑" panose="020B0503020204020204" pitchFamily="34" charset="-122"/>
                <a:ea typeface="微软雅黑" panose="020B0503020204020204" pitchFamily="34" charset="-122"/>
              </a:endParaRPr>
            </a:p>
          </p:txBody>
        </p:sp>
        <p:sp>
          <p:nvSpPr>
            <p:cNvPr id="91" name="Rectangle 11"/>
            <p:cNvSpPr>
              <a:spLocks noChangeAspect="1" noChangeArrowheads="1"/>
            </p:cNvSpPr>
            <p:nvPr/>
          </p:nvSpPr>
          <p:spPr bwMode="auto">
            <a:xfrm>
              <a:off x="3215624" y="2024828"/>
              <a:ext cx="165842" cy="180000"/>
            </a:xfrm>
            <a:prstGeom prst="rect">
              <a:avLst/>
            </a:prstGeom>
            <a:solidFill>
              <a:srgbClr val="990000"/>
            </a:solidFill>
            <a:ln w="6350" algn="ctr">
              <a:noFill/>
              <a:miter lim="800000"/>
            </a:ln>
          </p:spPr>
          <p:txBody>
            <a:bodyPr lIns="0" tIns="0" rIns="0" bIns="0" anchor="ctr" anchorCtr="1"/>
            <a:lstStyle/>
            <a:p>
              <a:pPr algn="ctr" eaLnBrk="0" hangingPunct="0"/>
              <a:r>
                <a:rPr kumimoji="1" lang="en-US" altLang="zh-CN" sz="1200" b="1" dirty="0">
                  <a:solidFill>
                    <a:schemeClr val="bg1"/>
                  </a:solidFill>
                  <a:latin typeface="微软雅黑" panose="020B0503020204020204" pitchFamily="34" charset="-122"/>
                  <a:ea typeface="微软雅黑" panose="020B0503020204020204" pitchFamily="34" charset="-122"/>
                </a:rPr>
                <a:t>1</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92" name="Rectangle 12"/>
            <p:cNvSpPr>
              <a:spLocks noChangeAspect="1" noChangeArrowheads="1"/>
            </p:cNvSpPr>
            <p:nvPr/>
          </p:nvSpPr>
          <p:spPr bwMode="auto">
            <a:xfrm>
              <a:off x="3580151" y="2024828"/>
              <a:ext cx="165842" cy="180000"/>
            </a:xfrm>
            <a:prstGeom prst="rect">
              <a:avLst/>
            </a:prstGeom>
            <a:solidFill>
              <a:srgbClr val="990000"/>
            </a:solidFill>
            <a:ln w="6350" algn="ctr">
              <a:noFill/>
              <a:miter lim="800000"/>
            </a:ln>
          </p:spPr>
          <p:txBody>
            <a:bodyPr lIns="0" tIns="0" rIns="0" bIns="0" anchor="ctr" anchorCtr="1"/>
            <a:lstStyle/>
            <a:p>
              <a:pPr algn="ctr" eaLnBrk="0" hangingPunct="0"/>
              <a:r>
                <a:rPr kumimoji="1" lang="en-US" altLang="zh-CN" sz="1200" b="1" dirty="0">
                  <a:solidFill>
                    <a:schemeClr val="bg1"/>
                  </a:solidFill>
                  <a:latin typeface="微软雅黑" panose="020B0503020204020204" pitchFamily="34" charset="-122"/>
                  <a:ea typeface="微软雅黑" panose="020B0503020204020204" pitchFamily="34" charset="-122"/>
                </a:rPr>
                <a:t>2</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sp>
          <p:nvSpPr>
            <p:cNvPr id="93" name="Rectangle 13"/>
            <p:cNvSpPr>
              <a:spLocks noChangeAspect="1" noChangeArrowheads="1"/>
            </p:cNvSpPr>
            <p:nvPr/>
          </p:nvSpPr>
          <p:spPr bwMode="auto">
            <a:xfrm>
              <a:off x="3949749" y="2024828"/>
              <a:ext cx="165842" cy="180000"/>
            </a:xfrm>
            <a:prstGeom prst="rect">
              <a:avLst/>
            </a:prstGeom>
            <a:solidFill>
              <a:srgbClr val="990000"/>
            </a:solidFill>
            <a:ln w="6350" algn="ctr">
              <a:noFill/>
              <a:miter lim="800000"/>
            </a:ln>
          </p:spPr>
          <p:txBody>
            <a:bodyPr lIns="0" tIns="0" rIns="0" bIns="0" anchor="ctr" anchorCtr="1"/>
            <a:lstStyle/>
            <a:p>
              <a:pPr algn="ctr" eaLnBrk="0" hangingPunct="0"/>
              <a:r>
                <a:rPr kumimoji="1" lang="en-US" altLang="zh-CN" sz="1200" b="1" dirty="0">
                  <a:solidFill>
                    <a:schemeClr val="bg1"/>
                  </a:solidFill>
                  <a:latin typeface="微软雅黑" panose="020B0503020204020204" pitchFamily="34" charset="-122"/>
                  <a:ea typeface="微软雅黑" panose="020B0503020204020204" pitchFamily="34" charset="-122"/>
                </a:rPr>
                <a:t>3</a:t>
              </a:r>
              <a:endParaRPr kumimoji="1" lang="en-US" altLang="zh-CN" sz="1200" b="1" dirty="0">
                <a:solidFill>
                  <a:schemeClr val="bg1"/>
                </a:solidFill>
                <a:latin typeface="微软雅黑" panose="020B0503020204020204" pitchFamily="34" charset="-122"/>
                <a:ea typeface="微软雅黑" panose="020B0503020204020204" pitchFamily="34" charset="-122"/>
              </a:endParaRPr>
            </a:p>
          </p:txBody>
        </p:sp>
      </p:grpSp>
      <p:grpSp>
        <p:nvGrpSpPr>
          <p:cNvPr id="6" name="组合 123"/>
          <p:cNvGrpSpPr/>
          <p:nvPr/>
        </p:nvGrpSpPr>
        <p:grpSpPr>
          <a:xfrm>
            <a:off x="7171908" y="441608"/>
            <a:ext cx="1377950" cy="1632198"/>
            <a:chOff x="1907704" y="2211710"/>
            <a:chExt cx="1377950" cy="1632198"/>
          </a:xfrm>
        </p:grpSpPr>
        <p:pic>
          <p:nvPicPr>
            <p:cNvPr id="108" name="Picture 118" descr="人跑"/>
            <p:cNvPicPr>
              <a:picLocks noChangeAspect="1" noChangeArrowheads="1"/>
            </p:cNvPicPr>
            <p:nvPr/>
          </p:nvPicPr>
          <p:blipFill>
            <a:blip r:embed="rId2" cstate="print"/>
            <a:srcRect/>
            <a:stretch>
              <a:fillRect/>
            </a:stretch>
          </p:blipFill>
          <p:spPr bwMode="auto">
            <a:xfrm flipH="1">
              <a:off x="1907704" y="2643758"/>
              <a:ext cx="1377950" cy="1200150"/>
            </a:xfrm>
            <a:prstGeom prst="rect">
              <a:avLst/>
            </a:prstGeom>
            <a:noFill/>
            <a:ln w="9525">
              <a:noFill/>
              <a:miter lim="800000"/>
              <a:headEnd/>
              <a:tailEnd/>
            </a:ln>
          </p:spPr>
        </p:pic>
        <p:grpSp>
          <p:nvGrpSpPr>
            <p:cNvPr id="7" name="组合 114"/>
            <p:cNvGrpSpPr/>
            <p:nvPr/>
          </p:nvGrpSpPr>
          <p:grpSpPr>
            <a:xfrm>
              <a:off x="2574828" y="2211710"/>
              <a:ext cx="288032" cy="381954"/>
              <a:chOff x="2511696" y="2155814"/>
              <a:chExt cx="332112" cy="381954"/>
            </a:xfrm>
          </p:grpSpPr>
          <p:sp>
            <p:nvSpPr>
              <p:cNvPr id="113" name="Freeform 5"/>
              <p:cNvSpPr/>
              <p:nvPr/>
            </p:nvSpPr>
            <p:spPr bwMode="auto">
              <a:xfrm>
                <a:off x="2511696" y="2155814"/>
                <a:ext cx="332112" cy="286702"/>
              </a:xfrm>
              <a:custGeom>
                <a:avLst/>
                <a:gdLst>
                  <a:gd name="T0" fmla="*/ 436 w 440"/>
                  <a:gd name="T1" fmla="*/ 249 h 605"/>
                  <a:gd name="T2" fmla="*/ 421 w 440"/>
                  <a:gd name="T3" fmla="*/ 306 h 605"/>
                  <a:gd name="T4" fmla="*/ 391 w 440"/>
                  <a:gd name="T5" fmla="*/ 356 h 605"/>
                  <a:gd name="T6" fmla="*/ 348 w 440"/>
                  <a:gd name="T7" fmla="*/ 396 h 605"/>
                  <a:gd name="T8" fmla="*/ 327 w 440"/>
                  <a:gd name="T9" fmla="*/ 409 h 605"/>
                  <a:gd name="T10" fmla="*/ 323 w 440"/>
                  <a:gd name="T11" fmla="*/ 413 h 605"/>
                  <a:gd name="T12" fmla="*/ 308 w 440"/>
                  <a:gd name="T13" fmla="*/ 420 h 605"/>
                  <a:gd name="T14" fmla="*/ 286 w 440"/>
                  <a:gd name="T15" fmla="*/ 438 h 605"/>
                  <a:gd name="T16" fmla="*/ 270 w 440"/>
                  <a:gd name="T17" fmla="*/ 460 h 605"/>
                  <a:gd name="T18" fmla="*/ 260 w 440"/>
                  <a:gd name="T19" fmla="*/ 485 h 605"/>
                  <a:gd name="T20" fmla="*/ 257 w 440"/>
                  <a:gd name="T21" fmla="*/ 604 h 605"/>
                  <a:gd name="T22" fmla="*/ 163 w 440"/>
                  <a:gd name="T23" fmla="*/ 604 h 605"/>
                  <a:gd name="T24" fmla="*/ 150 w 440"/>
                  <a:gd name="T25" fmla="*/ 497 h 605"/>
                  <a:gd name="T26" fmla="*/ 163 w 440"/>
                  <a:gd name="T27" fmla="*/ 442 h 605"/>
                  <a:gd name="T28" fmla="*/ 187 w 440"/>
                  <a:gd name="T29" fmla="*/ 393 h 605"/>
                  <a:gd name="T30" fmla="*/ 223 w 440"/>
                  <a:gd name="T31" fmla="*/ 352 h 605"/>
                  <a:gd name="T32" fmla="*/ 270 w 440"/>
                  <a:gd name="T33" fmla="*/ 321 h 605"/>
                  <a:gd name="T34" fmla="*/ 284 w 440"/>
                  <a:gd name="T35" fmla="*/ 312 h 605"/>
                  <a:gd name="T36" fmla="*/ 306 w 440"/>
                  <a:gd name="T37" fmla="*/ 291 h 605"/>
                  <a:gd name="T38" fmla="*/ 323 w 440"/>
                  <a:gd name="T39" fmla="*/ 264 h 605"/>
                  <a:gd name="T40" fmla="*/ 332 w 440"/>
                  <a:gd name="T41" fmla="*/ 234 h 605"/>
                  <a:gd name="T42" fmla="*/ 333 w 440"/>
                  <a:gd name="T43" fmla="*/ 208 h 605"/>
                  <a:gd name="T44" fmla="*/ 328 w 440"/>
                  <a:gd name="T45" fmla="*/ 185 h 605"/>
                  <a:gd name="T46" fmla="*/ 319 w 440"/>
                  <a:gd name="T47" fmla="*/ 165 h 605"/>
                  <a:gd name="T48" fmla="*/ 308 w 440"/>
                  <a:gd name="T49" fmla="*/ 146 h 605"/>
                  <a:gd name="T50" fmla="*/ 291 w 440"/>
                  <a:gd name="T51" fmla="*/ 131 h 605"/>
                  <a:gd name="T52" fmla="*/ 272 w 440"/>
                  <a:gd name="T53" fmla="*/ 119 h 605"/>
                  <a:gd name="T54" fmla="*/ 252 w 440"/>
                  <a:gd name="T55" fmla="*/ 110 h 605"/>
                  <a:gd name="T56" fmla="*/ 230 w 440"/>
                  <a:gd name="T57" fmla="*/ 106 h 605"/>
                  <a:gd name="T58" fmla="*/ 196 w 440"/>
                  <a:gd name="T59" fmla="*/ 107 h 605"/>
                  <a:gd name="T60" fmla="*/ 155 w 440"/>
                  <a:gd name="T61" fmla="*/ 125 h 605"/>
                  <a:gd name="T62" fmla="*/ 125 w 440"/>
                  <a:gd name="T63" fmla="*/ 155 h 605"/>
                  <a:gd name="T64" fmla="*/ 108 w 440"/>
                  <a:gd name="T65" fmla="*/ 195 h 605"/>
                  <a:gd name="T66" fmla="*/ 105 w 440"/>
                  <a:gd name="T67" fmla="*/ 234 h 605"/>
                  <a:gd name="T68" fmla="*/ 15 w 440"/>
                  <a:gd name="T69" fmla="*/ 234 h 605"/>
                  <a:gd name="T70" fmla="*/ 0 w 440"/>
                  <a:gd name="T71" fmla="*/ 219 h 605"/>
                  <a:gd name="T72" fmla="*/ 3 w 440"/>
                  <a:gd name="T73" fmla="*/ 175 h 605"/>
                  <a:gd name="T74" fmla="*/ 16 w 440"/>
                  <a:gd name="T75" fmla="*/ 135 h 605"/>
                  <a:gd name="T76" fmla="*/ 36 w 440"/>
                  <a:gd name="T77" fmla="*/ 97 h 605"/>
                  <a:gd name="T78" fmla="*/ 64 w 440"/>
                  <a:gd name="T79" fmla="*/ 64 h 605"/>
                  <a:gd name="T80" fmla="*/ 98 w 440"/>
                  <a:gd name="T81" fmla="*/ 36 h 605"/>
                  <a:gd name="T82" fmla="*/ 135 w 440"/>
                  <a:gd name="T83" fmla="*/ 16 h 605"/>
                  <a:gd name="T84" fmla="*/ 176 w 440"/>
                  <a:gd name="T85" fmla="*/ 5 h 605"/>
                  <a:gd name="T86" fmla="*/ 220 w 440"/>
                  <a:gd name="T87" fmla="*/ 0 h 605"/>
                  <a:gd name="T88" fmla="*/ 262 w 440"/>
                  <a:gd name="T89" fmla="*/ 5 h 605"/>
                  <a:gd name="T90" fmla="*/ 303 w 440"/>
                  <a:gd name="T91" fmla="*/ 16 h 605"/>
                  <a:gd name="T92" fmla="*/ 340 w 440"/>
                  <a:gd name="T93" fmla="*/ 36 h 605"/>
                  <a:gd name="T94" fmla="*/ 374 w 440"/>
                  <a:gd name="T95" fmla="*/ 64 h 605"/>
                  <a:gd name="T96" fmla="*/ 402 w 440"/>
                  <a:gd name="T97" fmla="*/ 97 h 605"/>
                  <a:gd name="T98" fmla="*/ 422 w 440"/>
                  <a:gd name="T99" fmla="*/ 135 h 605"/>
                  <a:gd name="T100" fmla="*/ 433 w 440"/>
                  <a:gd name="T101" fmla="*/ 175 h 605"/>
                  <a:gd name="T102" fmla="*/ 439 w 440"/>
                  <a:gd name="T103" fmla="*/ 219 h 6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40"/>
                  <a:gd name="T157" fmla="*/ 0 h 605"/>
                  <a:gd name="T158" fmla="*/ 440 w 440"/>
                  <a:gd name="T159" fmla="*/ 605 h 6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40" h="605">
                    <a:moveTo>
                      <a:pt x="439" y="219"/>
                    </a:moveTo>
                    <a:lnTo>
                      <a:pt x="436" y="249"/>
                    </a:lnTo>
                    <a:lnTo>
                      <a:pt x="430" y="278"/>
                    </a:lnTo>
                    <a:lnTo>
                      <a:pt x="421" y="306"/>
                    </a:lnTo>
                    <a:lnTo>
                      <a:pt x="407" y="331"/>
                    </a:lnTo>
                    <a:lnTo>
                      <a:pt x="391" y="356"/>
                    </a:lnTo>
                    <a:lnTo>
                      <a:pt x="371" y="377"/>
                    </a:lnTo>
                    <a:lnTo>
                      <a:pt x="348" y="396"/>
                    </a:lnTo>
                    <a:lnTo>
                      <a:pt x="323" y="413"/>
                    </a:lnTo>
                    <a:lnTo>
                      <a:pt x="327" y="409"/>
                    </a:lnTo>
                    <a:lnTo>
                      <a:pt x="325" y="410"/>
                    </a:lnTo>
                    <a:lnTo>
                      <a:pt x="323" y="413"/>
                    </a:lnTo>
                    <a:lnTo>
                      <a:pt x="320" y="414"/>
                    </a:lnTo>
                    <a:lnTo>
                      <a:pt x="308" y="420"/>
                    </a:lnTo>
                    <a:lnTo>
                      <a:pt x="296" y="429"/>
                    </a:lnTo>
                    <a:lnTo>
                      <a:pt x="286" y="438"/>
                    </a:lnTo>
                    <a:lnTo>
                      <a:pt x="277" y="449"/>
                    </a:lnTo>
                    <a:lnTo>
                      <a:pt x="270" y="460"/>
                    </a:lnTo>
                    <a:lnTo>
                      <a:pt x="264" y="473"/>
                    </a:lnTo>
                    <a:lnTo>
                      <a:pt x="260" y="485"/>
                    </a:lnTo>
                    <a:lnTo>
                      <a:pt x="256" y="501"/>
                    </a:lnTo>
                    <a:lnTo>
                      <a:pt x="257" y="604"/>
                    </a:lnTo>
                    <a:lnTo>
                      <a:pt x="242" y="604"/>
                    </a:lnTo>
                    <a:lnTo>
                      <a:pt x="163" y="604"/>
                    </a:lnTo>
                    <a:lnTo>
                      <a:pt x="148" y="604"/>
                    </a:lnTo>
                    <a:lnTo>
                      <a:pt x="150" y="497"/>
                    </a:lnTo>
                    <a:lnTo>
                      <a:pt x="155" y="469"/>
                    </a:lnTo>
                    <a:lnTo>
                      <a:pt x="163" y="442"/>
                    </a:lnTo>
                    <a:lnTo>
                      <a:pt x="173" y="416"/>
                    </a:lnTo>
                    <a:lnTo>
                      <a:pt x="187" y="393"/>
                    </a:lnTo>
                    <a:lnTo>
                      <a:pt x="205" y="371"/>
                    </a:lnTo>
                    <a:lnTo>
                      <a:pt x="223" y="352"/>
                    </a:lnTo>
                    <a:lnTo>
                      <a:pt x="246" y="335"/>
                    </a:lnTo>
                    <a:lnTo>
                      <a:pt x="270" y="321"/>
                    </a:lnTo>
                    <a:lnTo>
                      <a:pt x="270" y="320"/>
                    </a:lnTo>
                    <a:lnTo>
                      <a:pt x="284" y="312"/>
                    </a:lnTo>
                    <a:lnTo>
                      <a:pt x="296" y="302"/>
                    </a:lnTo>
                    <a:lnTo>
                      <a:pt x="306" y="291"/>
                    </a:lnTo>
                    <a:lnTo>
                      <a:pt x="316" y="278"/>
                    </a:lnTo>
                    <a:lnTo>
                      <a:pt x="323" y="264"/>
                    </a:lnTo>
                    <a:lnTo>
                      <a:pt x="329" y="251"/>
                    </a:lnTo>
                    <a:lnTo>
                      <a:pt x="332" y="234"/>
                    </a:lnTo>
                    <a:lnTo>
                      <a:pt x="333" y="219"/>
                    </a:lnTo>
                    <a:lnTo>
                      <a:pt x="333" y="208"/>
                    </a:lnTo>
                    <a:lnTo>
                      <a:pt x="330" y="197"/>
                    </a:lnTo>
                    <a:lnTo>
                      <a:pt x="328" y="185"/>
                    </a:lnTo>
                    <a:lnTo>
                      <a:pt x="324" y="175"/>
                    </a:lnTo>
                    <a:lnTo>
                      <a:pt x="319" y="165"/>
                    </a:lnTo>
                    <a:lnTo>
                      <a:pt x="314" y="156"/>
                    </a:lnTo>
                    <a:lnTo>
                      <a:pt x="308" y="146"/>
                    </a:lnTo>
                    <a:lnTo>
                      <a:pt x="300" y="139"/>
                    </a:lnTo>
                    <a:lnTo>
                      <a:pt x="291" y="131"/>
                    </a:lnTo>
                    <a:lnTo>
                      <a:pt x="283" y="124"/>
                    </a:lnTo>
                    <a:lnTo>
                      <a:pt x="272" y="119"/>
                    </a:lnTo>
                    <a:lnTo>
                      <a:pt x="262" y="114"/>
                    </a:lnTo>
                    <a:lnTo>
                      <a:pt x="252" y="110"/>
                    </a:lnTo>
                    <a:lnTo>
                      <a:pt x="241" y="107"/>
                    </a:lnTo>
                    <a:lnTo>
                      <a:pt x="230" y="106"/>
                    </a:lnTo>
                    <a:lnTo>
                      <a:pt x="220" y="105"/>
                    </a:lnTo>
                    <a:lnTo>
                      <a:pt x="196" y="107"/>
                    </a:lnTo>
                    <a:lnTo>
                      <a:pt x="174" y="114"/>
                    </a:lnTo>
                    <a:lnTo>
                      <a:pt x="155" y="125"/>
                    </a:lnTo>
                    <a:lnTo>
                      <a:pt x="139" y="139"/>
                    </a:lnTo>
                    <a:lnTo>
                      <a:pt x="125" y="155"/>
                    </a:lnTo>
                    <a:lnTo>
                      <a:pt x="114" y="175"/>
                    </a:lnTo>
                    <a:lnTo>
                      <a:pt x="108" y="195"/>
                    </a:lnTo>
                    <a:lnTo>
                      <a:pt x="105" y="219"/>
                    </a:lnTo>
                    <a:lnTo>
                      <a:pt x="105" y="234"/>
                    </a:lnTo>
                    <a:lnTo>
                      <a:pt x="90" y="234"/>
                    </a:lnTo>
                    <a:lnTo>
                      <a:pt x="15" y="234"/>
                    </a:lnTo>
                    <a:lnTo>
                      <a:pt x="0" y="234"/>
                    </a:lnTo>
                    <a:lnTo>
                      <a:pt x="0" y="219"/>
                    </a:lnTo>
                    <a:lnTo>
                      <a:pt x="1" y="197"/>
                    </a:lnTo>
                    <a:lnTo>
                      <a:pt x="3" y="175"/>
                    </a:lnTo>
                    <a:lnTo>
                      <a:pt x="10" y="155"/>
                    </a:lnTo>
                    <a:lnTo>
                      <a:pt x="16" y="135"/>
                    </a:lnTo>
                    <a:lnTo>
                      <a:pt x="26" y="116"/>
                    </a:lnTo>
                    <a:lnTo>
                      <a:pt x="36" y="97"/>
                    </a:lnTo>
                    <a:lnTo>
                      <a:pt x="50" y="80"/>
                    </a:lnTo>
                    <a:lnTo>
                      <a:pt x="64" y="64"/>
                    </a:lnTo>
                    <a:lnTo>
                      <a:pt x="80" y="50"/>
                    </a:lnTo>
                    <a:lnTo>
                      <a:pt x="98" y="36"/>
                    </a:lnTo>
                    <a:lnTo>
                      <a:pt x="115" y="26"/>
                    </a:lnTo>
                    <a:lnTo>
                      <a:pt x="135" y="16"/>
                    </a:lnTo>
                    <a:lnTo>
                      <a:pt x="155" y="10"/>
                    </a:lnTo>
                    <a:lnTo>
                      <a:pt x="176" y="5"/>
                    </a:lnTo>
                    <a:lnTo>
                      <a:pt x="197" y="1"/>
                    </a:lnTo>
                    <a:lnTo>
                      <a:pt x="220" y="0"/>
                    </a:lnTo>
                    <a:lnTo>
                      <a:pt x="241" y="1"/>
                    </a:lnTo>
                    <a:lnTo>
                      <a:pt x="262" y="5"/>
                    </a:lnTo>
                    <a:lnTo>
                      <a:pt x="283" y="10"/>
                    </a:lnTo>
                    <a:lnTo>
                      <a:pt x="303" y="16"/>
                    </a:lnTo>
                    <a:lnTo>
                      <a:pt x="323" y="26"/>
                    </a:lnTo>
                    <a:lnTo>
                      <a:pt x="340" y="36"/>
                    </a:lnTo>
                    <a:lnTo>
                      <a:pt x="358" y="50"/>
                    </a:lnTo>
                    <a:lnTo>
                      <a:pt x="374" y="64"/>
                    </a:lnTo>
                    <a:lnTo>
                      <a:pt x="388" y="80"/>
                    </a:lnTo>
                    <a:lnTo>
                      <a:pt x="402" y="97"/>
                    </a:lnTo>
                    <a:lnTo>
                      <a:pt x="412" y="116"/>
                    </a:lnTo>
                    <a:lnTo>
                      <a:pt x="422" y="135"/>
                    </a:lnTo>
                    <a:lnTo>
                      <a:pt x="428" y="155"/>
                    </a:lnTo>
                    <a:lnTo>
                      <a:pt x="433" y="175"/>
                    </a:lnTo>
                    <a:lnTo>
                      <a:pt x="437" y="197"/>
                    </a:lnTo>
                    <a:lnTo>
                      <a:pt x="439" y="219"/>
                    </a:lnTo>
                  </a:path>
                </a:pathLst>
              </a:custGeom>
              <a:solidFill>
                <a:srgbClr val="66CCFF"/>
              </a:solidFill>
              <a:ln w="9525" cap="rnd">
                <a:noFill/>
                <a:round/>
              </a:ln>
            </p:spPr>
            <p:txBody>
              <a:bodyPr/>
              <a:lstStyle/>
              <a:p>
                <a:endParaRPr lang="zh-CN" altLang="en-US">
                  <a:latin typeface="微软雅黑" panose="020B0503020204020204" pitchFamily="34" charset="-122"/>
                  <a:ea typeface="微软雅黑" panose="020B0503020204020204" pitchFamily="34" charset="-122"/>
                </a:endParaRPr>
              </a:p>
            </p:txBody>
          </p:sp>
          <p:sp>
            <p:nvSpPr>
              <p:cNvPr id="114" name="Freeform 6"/>
              <p:cNvSpPr/>
              <p:nvPr/>
            </p:nvSpPr>
            <p:spPr bwMode="auto">
              <a:xfrm>
                <a:off x="2606046" y="2458629"/>
                <a:ext cx="126052" cy="79139"/>
              </a:xfrm>
              <a:custGeom>
                <a:avLst/>
                <a:gdLst>
                  <a:gd name="T0" fmla="*/ 83 w 167"/>
                  <a:gd name="T1" fmla="*/ 166 h 167"/>
                  <a:gd name="T2" fmla="*/ 99 w 167"/>
                  <a:gd name="T3" fmla="*/ 164 h 167"/>
                  <a:gd name="T4" fmla="*/ 115 w 167"/>
                  <a:gd name="T5" fmla="*/ 159 h 167"/>
                  <a:gd name="T6" fmla="*/ 129 w 167"/>
                  <a:gd name="T7" fmla="*/ 152 h 167"/>
                  <a:gd name="T8" fmla="*/ 142 w 167"/>
                  <a:gd name="T9" fmla="*/ 142 h 167"/>
                  <a:gd name="T10" fmla="*/ 152 w 167"/>
                  <a:gd name="T11" fmla="*/ 129 h 167"/>
                  <a:gd name="T12" fmla="*/ 159 w 167"/>
                  <a:gd name="T13" fmla="*/ 115 h 167"/>
                  <a:gd name="T14" fmla="*/ 164 w 167"/>
                  <a:gd name="T15" fmla="*/ 99 h 167"/>
                  <a:gd name="T16" fmla="*/ 166 w 167"/>
                  <a:gd name="T17" fmla="*/ 83 h 167"/>
                  <a:gd name="T18" fmla="*/ 164 w 167"/>
                  <a:gd name="T19" fmla="*/ 66 h 167"/>
                  <a:gd name="T20" fmla="*/ 159 w 167"/>
                  <a:gd name="T21" fmla="*/ 50 h 167"/>
                  <a:gd name="T22" fmla="*/ 152 w 167"/>
                  <a:gd name="T23" fmla="*/ 36 h 167"/>
                  <a:gd name="T24" fmla="*/ 142 w 167"/>
                  <a:gd name="T25" fmla="*/ 23 h 167"/>
                  <a:gd name="T26" fmla="*/ 129 w 167"/>
                  <a:gd name="T27" fmla="*/ 13 h 167"/>
                  <a:gd name="T28" fmla="*/ 115 w 167"/>
                  <a:gd name="T29" fmla="*/ 6 h 167"/>
                  <a:gd name="T30" fmla="*/ 99 w 167"/>
                  <a:gd name="T31" fmla="*/ 1 h 167"/>
                  <a:gd name="T32" fmla="*/ 83 w 167"/>
                  <a:gd name="T33" fmla="*/ 0 h 167"/>
                  <a:gd name="T34" fmla="*/ 65 w 167"/>
                  <a:gd name="T35" fmla="*/ 1 h 167"/>
                  <a:gd name="T36" fmla="*/ 50 w 167"/>
                  <a:gd name="T37" fmla="*/ 6 h 167"/>
                  <a:gd name="T38" fmla="*/ 36 w 167"/>
                  <a:gd name="T39" fmla="*/ 13 h 167"/>
                  <a:gd name="T40" fmla="*/ 23 w 167"/>
                  <a:gd name="T41" fmla="*/ 23 h 167"/>
                  <a:gd name="T42" fmla="*/ 13 w 167"/>
                  <a:gd name="T43" fmla="*/ 36 h 167"/>
                  <a:gd name="T44" fmla="*/ 6 w 167"/>
                  <a:gd name="T45" fmla="*/ 50 h 167"/>
                  <a:gd name="T46" fmla="*/ 1 w 167"/>
                  <a:gd name="T47" fmla="*/ 66 h 167"/>
                  <a:gd name="T48" fmla="*/ 0 w 167"/>
                  <a:gd name="T49" fmla="*/ 83 h 167"/>
                  <a:gd name="T50" fmla="*/ 1 w 167"/>
                  <a:gd name="T51" fmla="*/ 99 h 167"/>
                  <a:gd name="T52" fmla="*/ 6 w 167"/>
                  <a:gd name="T53" fmla="*/ 115 h 167"/>
                  <a:gd name="T54" fmla="*/ 13 w 167"/>
                  <a:gd name="T55" fmla="*/ 129 h 167"/>
                  <a:gd name="T56" fmla="*/ 23 w 167"/>
                  <a:gd name="T57" fmla="*/ 142 h 167"/>
                  <a:gd name="T58" fmla="*/ 36 w 167"/>
                  <a:gd name="T59" fmla="*/ 152 h 167"/>
                  <a:gd name="T60" fmla="*/ 50 w 167"/>
                  <a:gd name="T61" fmla="*/ 159 h 167"/>
                  <a:gd name="T62" fmla="*/ 65 w 167"/>
                  <a:gd name="T63" fmla="*/ 164 h 167"/>
                  <a:gd name="T64" fmla="*/ 83 w 167"/>
                  <a:gd name="T65" fmla="*/ 166 h 1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7"/>
                  <a:gd name="T100" fmla="*/ 0 h 167"/>
                  <a:gd name="T101" fmla="*/ 167 w 167"/>
                  <a:gd name="T102" fmla="*/ 167 h 1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7" h="167">
                    <a:moveTo>
                      <a:pt x="83" y="166"/>
                    </a:moveTo>
                    <a:lnTo>
                      <a:pt x="99" y="164"/>
                    </a:lnTo>
                    <a:lnTo>
                      <a:pt x="115" y="159"/>
                    </a:lnTo>
                    <a:lnTo>
                      <a:pt x="129" y="152"/>
                    </a:lnTo>
                    <a:lnTo>
                      <a:pt x="142" y="142"/>
                    </a:lnTo>
                    <a:lnTo>
                      <a:pt x="152" y="129"/>
                    </a:lnTo>
                    <a:lnTo>
                      <a:pt x="159" y="115"/>
                    </a:lnTo>
                    <a:lnTo>
                      <a:pt x="164" y="99"/>
                    </a:lnTo>
                    <a:lnTo>
                      <a:pt x="166" y="83"/>
                    </a:lnTo>
                    <a:lnTo>
                      <a:pt x="164" y="66"/>
                    </a:lnTo>
                    <a:lnTo>
                      <a:pt x="159" y="50"/>
                    </a:lnTo>
                    <a:lnTo>
                      <a:pt x="152" y="36"/>
                    </a:lnTo>
                    <a:lnTo>
                      <a:pt x="142" y="23"/>
                    </a:lnTo>
                    <a:lnTo>
                      <a:pt x="129" y="13"/>
                    </a:lnTo>
                    <a:lnTo>
                      <a:pt x="115" y="6"/>
                    </a:lnTo>
                    <a:lnTo>
                      <a:pt x="99" y="1"/>
                    </a:lnTo>
                    <a:lnTo>
                      <a:pt x="83" y="0"/>
                    </a:lnTo>
                    <a:lnTo>
                      <a:pt x="65" y="1"/>
                    </a:lnTo>
                    <a:lnTo>
                      <a:pt x="50" y="6"/>
                    </a:lnTo>
                    <a:lnTo>
                      <a:pt x="36" y="13"/>
                    </a:lnTo>
                    <a:lnTo>
                      <a:pt x="23" y="23"/>
                    </a:lnTo>
                    <a:lnTo>
                      <a:pt x="13" y="36"/>
                    </a:lnTo>
                    <a:lnTo>
                      <a:pt x="6" y="50"/>
                    </a:lnTo>
                    <a:lnTo>
                      <a:pt x="1" y="66"/>
                    </a:lnTo>
                    <a:lnTo>
                      <a:pt x="0" y="83"/>
                    </a:lnTo>
                    <a:lnTo>
                      <a:pt x="1" y="99"/>
                    </a:lnTo>
                    <a:lnTo>
                      <a:pt x="6" y="115"/>
                    </a:lnTo>
                    <a:lnTo>
                      <a:pt x="13" y="129"/>
                    </a:lnTo>
                    <a:lnTo>
                      <a:pt x="23" y="142"/>
                    </a:lnTo>
                    <a:lnTo>
                      <a:pt x="36" y="152"/>
                    </a:lnTo>
                    <a:lnTo>
                      <a:pt x="50" y="159"/>
                    </a:lnTo>
                    <a:lnTo>
                      <a:pt x="65" y="164"/>
                    </a:lnTo>
                    <a:lnTo>
                      <a:pt x="83" y="166"/>
                    </a:lnTo>
                  </a:path>
                </a:pathLst>
              </a:custGeom>
              <a:solidFill>
                <a:srgbClr val="66CCFF"/>
              </a:solidFill>
              <a:ln w="9525" cap="rnd">
                <a:noFill/>
                <a:round/>
              </a:ln>
            </p:spPr>
            <p:txBody>
              <a:bodyPr/>
              <a:lstStyle/>
              <a:p>
                <a:endParaRPr lang="zh-CN" altLang="en-US">
                  <a:latin typeface="微软雅黑" panose="020B0503020204020204" pitchFamily="34" charset="-122"/>
                  <a:ea typeface="微软雅黑" panose="020B0503020204020204" pitchFamily="34" charset="-122"/>
                </a:endParaRPr>
              </a:p>
            </p:txBody>
          </p:sp>
        </p:grpSp>
        <p:grpSp>
          <p:nvGrpSpPr>
            <p:cNvPr id="8" name="组合 115"/>
            <p:cNvGrpSpPr/>
            <p:nvPr/>
          </p:nvGrpSpPr>
          <p:grpSpPr>
            <a:xfrm rot="19246840">
              <a:off x="2267744" y="2283718"/>
              <a:ext cx="288032" cy="381954"/>
              <a:chOff x="2511696" y="2155814"/>
              <a:chExt cx="332112" cy="381954"/>
            </a:xfrm>
          </p:grpSpPr>
          <p:sp>
            <p:nvSpPr>
              <p:cNvPr id="117" name="Freeform 5"/>
              <p:cNvSpPr/>
              <p:nvPr/>
            </p:nvSpPr>
            <p:spPr bwMode="auto">
              <a:xfrm>
                <a:off x="2511696" y="2155814"/>
                <a:ext cx="332112" cy="286702"/>
              </a:xfrm>
              <a:custGeom>
                <a:avLst/>
                <a:gdLst>
                  <a:gd name="T0" fmla="*/ 436 w 440"/>
                  <a:gd name="T1" fmla="*/ 249 h 605"/>
                  <a:gd name="T2" fmla="*/ 421 w 440"/>
                  <a:gd name="T3" fmla="*/ 306 h 605"/>
                  <a:gd name="T4" fmla="*/ 391 w 440"/>
                  <a:gd name="T5" fmla="*/ 356 h 605"/>
                  <a:gd name="T6" fmla="*/ 348 w 440"/>
                  <a:gd name="T7" fmla="*/ 396 h 605"/>
                  <a:gd name="T8" fmla="*/ 327 w 440"/>
                  <a:gd name="T9" fmla="*/ 409 h 605"/>
                  <a:gd name="T10" fmla="*/ 323 w 440"/>
                  <a:gd name="T11" fmla="*/ 413 h 605"/>
                  <a:gd name="T12" fmla="*/ 308 w 440"/>
                  <a:gd name="T13" fmla="*/ 420 h 605"/>
                  <a:gd name="T14" fmla="*/ 286 w 440"/>
                  <a:gd name="T15" fmla="*/ 438 h 605"/>
                  <a:gd name="T16" fmla="*/ 270 w 440"/>
                  <a:gd name="T17" fmla="*/ 460 h 605"/>
                  <a:gd name="T18" fmla="*/ 260 w 440"/>
                  <a:gd name="T19" fmla="*/ 485 h 605"/>
                  <a:gd name="T20" fmla="*/ 257 w 440"/>
                  <a:gd name="T21" fmla="*/ 604 h 605"/>
                  <a:gd name="T22" fmla="*/ 163 w 440"/>
                  <a:gd name="T23" fmla="*/ 604 h 605"/>
                  <a:gd name="T24" fmla="*/ 150 w 440"/>
                  <a:gd name="T25" fmla="*/ 497 h 605"/>
                  <a:gd name="T26" fmla="*/ 163 w 440"/>
                  <a:gd name="T27" fmla="*/ 442 h 605"/>
                  <a:gd name="T28" fmla="*/ 187 w 440"/>
                  <a:gd name="T29" fmla="*/ 393 h 605"/>
                  <a:gd name="T30" fmla="*/ 223 w 440"/>
                  <a:gd name="T31" fmla="*/ 352 h 605"/>
                  <a:gd name="T32" fmla="*/ 270 w 440"/>
                  <a:gd name="T33" fmla="*/ 321 h 605"/>
                  <a:gd name="T34" fmla="*/ 284 w 440"/>
                  <a:gd name="T35" fmla="*/ 312 h 605"/>
                  <a:gd name="T36" fmla="*/ 306 w 440"/>
                  <a:gd name="T37" fmla="*/ 291 h 605"/>
                  <a:gd name="T38" fmla="*/ 323 w 440"/>
                  <a:gd name="T39" fmla="*/ 264 h 605"/>
                  <a:gd name="T40" fmla="*/ 332 w 440"/>
                  <a:gd name="T41" fmla="*/ 234 h 605"/>
                  <a:gd name="T42" fmla="*/ 333 w 440"/>
                  <a:gd name="T43" fmla="*/ 208 h 605"/>
                  <a:gd name="T44" fmla="*/ 328 w 440"/>
                  <a:gd name="T45" fmla="*/ 185 h 605"/>
                  <a:gd name="T46" fmla="*/ 319 w 440"/>
                  <a:gd name="T47" fmla="*/ 165 h 605"/>
                  <a:gd name="T48" fmla="*/ 308 w 440"/>
                  <a:gd name="T49" fmla="*/ 146 h 605"/>
                  <a:gd name="T50" fmla="*/ 291 w 440"/>
                  <a:gd name="T51" fmla="*/ 131 h 605"/>
                  <a:gd name="T52" fmla="*/ 272 w 440"/>
                  <a:gd name="T53" fmla="*/ 119 h 605"/>
                  <a:gd name="T54" fmla="*/ 252 w 440"/>
                  <a:gd name="T55" fmla="*/ 110 h 605"/>
                  <a:gd name="T56" fmla="*/ 230 w 440"/>
                  <a:gd name="T57" fmla="*/ 106 h 605"/>
                  <a:gd name="T58" fmla="*/ 196 w 440"/>
                  <a:gd name="T59" fmla="*/ 107 h 605"/>
                  <a:gd name="T60" fmla="*/ 155 w 440"/>
                  <a:gd name="T61" fmla="*/ 125 h 605"/>
                  <a:gd name="T62" fmla="*/ 125 w 440"/>
                  <a:gd name="T63" fmla="*/ 155 h 605"/>
                  <a:gd name="T64" fmla="*/ 108 w 440"/>
                  <a:gd name="T65" fmla="*/ 195 h 605"/>
                  <a:gd name="T66" fmla="*/ 105 w 440"/>
                  <a:gd name="T67" fmla="*/ 234 h 605"/>
                  <a:gd name="T68" fmla="*/ 15 w 440"/>
                  <a:gd name="T69" fmla="*/ 234 h 605"/>
                  <a:gd name="T70" fmla="*/ 0 w 440"/>
                  <a:gd name="T71" fmla="*/ 219 h 605"/>
                  <a:gd name="T72" fmla="*/ 3 w 440"/>
                  <a:gd name="T73" fmla="*/ 175 h 605"/>
                  <a:gd name="T74" fmla="*/ 16 w 440"/>
                  <a:gd name="T75" fmla="*/ 135 h 605"/>
                  <a:gd name="T76" fmla="*/ 36 w 440"/>
                  <a:gd name="T77" fmla="*/ 97 h 605"/>
                  <a:gd name="T78" fmla="*/ 64 w 440"/>
                  <a:gd name="T79" fmla="*/ 64 h 605"/>
                  <a:gd name="T80" fmla="*/ 98 w 440"/>
                  <a:gd name="T81" fmla="*/ 36 h 605"/>
                  <a:gd name="T82" fmla="*/ 135 w 440"/>
                  <a:gd name="T83" fmla="*/ 16 h 605"/>
                  <a:gd name="T84" fmla="*/ 176 w 440"/>
                  <a:gd name="T85" fmla="*/ 5 h 605"/>
                  <a:gd name="T86" fmla="*/ 220 w 440"/>
                  <a:gd name="T87" fmla="*/ 0 h 605"/>
                  <a:gd name="T88" fmla="*/ 262 w 440"/>
                  <a:gd name="T89" fmla="*/ 5 h 605"/>
                  <a:gd name="T90" fmla="*/ 303 w 440"/>
                  <a:gd name="T91" fmla="*/ 16 h 605"/>
                  <a:gd name="T92" fmla="*/ 340 w 440"/>
                  <a:gd name="T93" fmla="*/ 36 h 605"/>
                  <a:gd name="T94" fmla="*/ 374 w 440"/>
                  <a:gd name="T95" fmla="*/ 64 h 605"/>
                  <a:gd name="T96" fmla="*/ 402 w 440"/>
                  <a:gd name="T97" fmla="*/ 97 h 605"/>
                  <a:gd name="T98" fmla="*/ 422 w 440"/>
                  <a:gd name="T99" fmla="*/ 135 h 605"/>
                  <a:gd name="T100" fmla="*/ 433 w 440"/>
                  <a:gd name="T101" fmla="*/ 175 h 605"/>
                  <a:gd name="T102" fmla="*/ 439 w 440"/>
                  <a:gd name="T103" fmla="*/ 219 h 6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40"/>
                  <a:gd name="T157" fmla="*/ 0 h 605"/>
                  <a:gd name="T158" fmla="*/ 440 w 440"/>
                  <a:gd name="T159" fmla="*/ 605 h 6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40" h="605">
                    <a:moveTo>
                      <a:pt x="439" y="219"/>
                    </a:moveTo>
                    <a:lnTo>
                      <a:pt x="436" y="249"/>
                    </a:lnTo>
                    <a:lnTo>
                      <a:pt x="430" y="278"/>
                    </a:lnTo>
                    <a:lnTo>
                      <a:pt x="421" y="306"/>
                    </a:lnTo>
                    <a:lnTo>
                      <a:pt x="407" y="331"/>
                    </a:lnTo>
                    <a:lnTo>
                      <a:pt x="391" y="356"/>
                    </a:lnTo>
                    <a:lnTo>
                      <a:pt x="371" y="377"/>
                    </a:lnTo>
                    <a:lnTo>
                      <a:pt x="348" y="396"/>
                    </a:lnTo>
                    <a:lnTo>
                      <a:pt x="323" y="413"/>
                    </a:lnTo>
                    <a:lnTo>
                      <a:pt x="327" y="409"/>
                    </a:lnTo>
                    <a:lnTo>
                      <a:pt x="325" y="410"/>
                    </a:lnTo>
                    <a:lnTo>
                      <a:pt x="323" y="413"/>
                    </a:lnTo>
                    <a:lnTo>
                      <a:pt x="320" y="414"/>
                    </a:lnTo>
                    <a:lnTo>
                      <a:pt x="308" y="420"/>
                    </a:lnTo>
                    <a:lnTo>
                      <a:pt x="296" y="429"/>
                    </a:lnTo>
                    <a:lnTo>
                      <a:pt x="286" y="438"/>
                    </a:lnTo>
                    <a:lnTo>
                      <a:pt x="277" y="449"/>
                    </a:lnTo>
                    <a:lnTo>
                      <a:pt x="270" y="460"/>
                    </a:lnTo>
                    <a:lnTo>
                      <a:pt x="264" y="473"/>
                    </a:lnTo>
                    <a:lnTo>
                      <a:pt x="260" y="485"/>
                    </a:lnTo>
                    <a:lnTo>
                      <a:pt x="256" y="501"/>
                    </a:lnTo>
                    <a:lnTo>
                      <a:pt x="257" y="604"/>
                    </a:lnTo>
                    <a:lnTo>
                      <a:pt x="242" y="604"/>
                    </a:lnTo>
                    <a:lnTo>
                      <a:pt x="163" y="604"/>
                    </a:lnTo>
                    <a:lnTo>
                      <a:pt x="148" y="604"/>
                    </a:lnTo>
                    <a:lnTo>
                      <a:pt x="150" y="497"/>
                    </a:lnTo>
                    <a:lnTo>
                      <a:pt x="155" y="469"/>
                    </a:lnTo>
                    <a:lnTo>
                      <a:pt x="163" y="442"/>
                    </a:lnTo>
                    <a:lnTo>
                      <a:pt x="173" y="416"/>
                    </a:lnTo>
                    <a:lnTo>
                      <a:pt x="187" y="393"/>
                    </a:lnTo>
                    <a:lnTo>
                      <a:pt x="205" y="371"/>
                    </a:lnTo>
                    <a:lnTo>
                      <a:pt x="223" y="352"/>
                    </a:lnTo>
                    <a:lnTo>
                      <a:pt x="246" y="335"/>
                    </a:lnTo>
                    <a:lnTo>
                      <a:pt x="270" y="321"/>
                    </a:lnTo>
                    <a:lnTo>
                      <a:pt x="270" y="320"/>
                    </a:lnTo>
                    <a:lnTo>
                      <a:pt x="284" y="312"/>
                    </a:lnTo>
                    <a:lnTo>
                      <a:pt x="296" y="302"/>
                    </a:lnTo>
                    <a:lnTo>
                      <a:pt x="306" y="291"/>
                    </a:lnTo>
                    <a:lnTo>
                      <a:pt x="316" y="278"/>
                    </a:lnTo>
                    <a:lnTo>
                      <a:pt x="323" y="264"/>
                    </a:lnTo>
                    <a:lnTo>
                      <a:pt x="329" y="251"/>
                    </a:lnTo>
                    <a:lnTo>
                      <a:pt x="332" y="234"/>
                    </a:lnTo>
                    <a:lnTo>
                      <a:pt x="333" y="219"/>
                    </a:lnTo>
                    <a:lnTo>
                      <a:pt x="333" y="208"/>
                    </a:lnTo>
                    <a:lnTo>
                      <a:pt x="330" y="197"/>
                    </a:lnTo>
                    <a:lnTo>
                      <a:pt x="328" y="185"/>
                    </a:lnTo>
                    <a:lnTo>
                      <a:pt x="324" y="175"/>
                    </a:lnTo>
                    <a:lnTo>
                      <a:pt x="319" y="165"/>
                    </a:lnTo>
                    <a:lnTo>
                      <a:pt x="314" y="156"/>
                    </a:lnTo>
                    <a:lnTo>
                      <a:pt x="308" y="146"/>
                    </a:lnTo>
                    <a:lnTo>
                      <a:pt x="300" y="139"/>
                    </a:lnTo>
                    <a:lnTo>
                      <a:pt x="291" y="131"/>
                    </a:lnTo>
                    <a:lnTo>
                      <a:pt x="283" y="124"/>
                    </a:lnTo>
                    <a:lnTo>
                      <a:pt x="272" y="119"/>
                    </a:lnTo>
                    <a:lnTo>
                      <a:pt x="262" y="114"/>
                    </a:lnTo>
                    <a:lnTo>
                      <a:pt x="252" y="110"/>
                    </a:lnTo>
                    <a:lnTo>
                      <a:pt x="241" y="107"/>
                    </a:lnTo>
                    <a:lnTo>
                      <a:pt x="230" y="106"/>
                    </a:lnTo>
                    <a:lnTo>
                      <a:pt x="220" y="105"/>
                    </a:lnTo>
                    <a:lnTo>
                      <a:pt x="196" y="107"/>
                    </a:lnTo>
                    <a:lnTo>
                      <a:pt x="174" y="114"/>
                    </a:lnTo>
                    <a:lnTo>
                      <a:pt x="155" y="125"/>
                    </a:lnTo>
                    <a:lnTo>
                      <a:pt x="139" y="139"/>
                    </a:lnTo>
                    <a:lnTo>
                      <a:pt x="125" y="155"/>
                    </a:lnTo>
                    <a:lnTo>
                      <a:pt x="114" y="175"/>
                    </a:lnTo>
                    <a:lnTo>
                      <a:pt x="108" y="195"/>
                    </a:lnTo>
                    <a:lnTo>
                      <a:pt x="105" y="219"/>
                    </a:lnTo>
                    <a:lnTo>
                      <a:pt x="105" y="234"/>
                    </a:lnTo>
                    <a:lnTo>
                      <a:pt x="90" y="234"/>
                    </a:lnTo>
                    <a:lnTo>
                      <a:pt x="15" y="234"/>
                    </a:lnTo>
                    <a:lnTo>
                      <a:pt x="0" y="234"/>
                    </a:lnTo>
                    <a:lnTo>
                      <a:pt x="0" y="219"/>
                    </a:lnTo>
                    <a:lnTo>
                      <a:pt x="1" y="197"/>
                    </a:lnTo>
                    <a:lnTo>
                      <a:pt x="3" y="175"/>
                    </a:lnTo>
                    <a:lnTo>
                      <a:pt x="10" y="155"/>
                    </a:lnTo>
                    <a:lnTo>
                      <a:pt x="16" y="135"/>
                    </a:lnTo>
                    <a:lnTo>
                      <a:pt x="26" y="116"/>
                    </a:lnTo>
                    <a:lnTo>
                      <a:pt x="36" y="97"/>
                    </a:lnTo>
                    <a:lnTo>
                      <a:pt x="50" y="80"/>
                    </a:lnTo>
                    <a:lnTo>
                      <a:pt x="64" y="64"/>
                    </a:lnTo>
                    <a:lnTo>
                      <a:pt x="80" y="50"/>
                    </a:lnTo>
                    <a:lnTo>
                      <a:pt x="98" y="36"/>
                    </a:lnTo>
                    <a:lnTo>
                      <a:pt x="115" y="26"/>
                    </a:lnTo>
                    <a:lnTo>
                      <a:pt x="135" y="16"/>
                    </a:lnTo>
                    <a:lnTo>
                      <a:pt x="155" y="10"/>
                    </a:lnTo>
                    <a:lnTo>
                      <a:pt x="176" y="5"/>
                    </a:lnTo>
                    <a:lnTo>
                      <a:pt x="197" y="1"/>
                    </a:lnTo>
                    <a:lnTo>
                      <a:pt x="220" y="0"/>
                    </a:lnTo>
                    <a:lnTo>
                      <a:pt x="241" y="1"/>
                    </a:lnTo>
                    <a:lnTo>
                      <a:pt x="262" y="5"/>
                    </a:lnTo>
                    <a:lnTo>
                      <a:pt x="283" y="10"/>
                    </a:lnTo>
                    <a:lnTo>
                      <a:pt x="303" y="16"/>
                    </a:lnTo>
                    <a:lnTo>
                      <a:pt x="323" y="26"/>
                    </a:lnTo>
                    <a:lnTo>
                      <a:pt x="340" y="36"/>
                    </a:lnTo>
                    <a:lnTo>
                      <a:pt x="358" y="50"/>
                    </a:lnTo>
                    <a:lnTo>
                      <a:pt x="374" y="64"/>
                    </a:lnTo>
                    <a:lnTo>
                      <a:pt x="388" y="80"/>
                    </a:lnTo>
                    <a:lnTo>
                      <a:pt x="402" y="97"/>
                    </a:lnTo>
                    <a:lnTo>
                      <a:pt x="412" y="116"/>
                    </a:lnTo>
                    <a:lnTo>
                      <a:pt x="422" y="135"/>
                    </a:lnTo>
                    <a:lnTo>
                      <a:pt x="428" y="155"/>
                    </a:lnTo>
                    <a:lnTo>
                      <a:pt x="433" y="175"/>
                    </a:lnTo>
                    <a:lnTo>
                      <a:pt x="437" y="197"/>
                    </a:lnTo>
                    <a:lnTo>
                      <a:pt x="439" y="219"/>
                    </a:lnTo>
                  </a:path>
                </a:pathLst>
              </a:custGeom>
              <a:solidFill>
                <a:srgbClr val="66CCFF"/>
              </a:solidFill>
              <a:ln w="9525" cap="rnd">
                <a:noFill/>
                <a:round/>
              </a:ln>
            </p:spPr>
            <p:txBody>
              <a:bodyPr/>
              <a:lstStyle/>
              <a:p>
                <a:endParaRPr lang="zh-CN" altLang="en-US">
                  <a:latin typeface="微软雅黑" panose="020B0503020204020204" pitchFamily="34" charset="-122"/>
                  <a:ea typeface="微软雅黑" panose="020B0503020204020204" pitchFamily="34" charset="-122"/>
                </a:endParaRPr>
              </a:p>
            </p:txBody>
          </p:sp>
          <p:sp>
            <p:nvSpPr>
              <p:cNvPr id="118" name="Freeform 6"/>
              <p:cNvSpPr/>
              <p:nvPr/>
            </p:nvSpPr>
            <p:spPr bwMode="auto">
              <a:xfrm>
                <a:off x="2606046" y="2458629"/>
                <a:ext cx="126052" cy="79139"/>
              </a:xfrm>
              <a:custGeom>
                <a:avLst/>
                <a:gdLst>
                  <a:gd name="T0" fmla="*/ 83 w 167"/>
                  <a:gd name="T1" fmla="*/ 166 h 167"/>
                  <a:gd name="T2" fmla="*/ 99 w 167"/>
                  <a:gd name="T3" fmla="*/ 164 h 167"/>
                  <a:gd name="T4" fmla="*/ 115 w 167"/>
                  <a:gd name="T5" fmla="*/ 159 h 167"/>
                  <a:gd name="T6" fmla="*/ 129 w 167"/>
                  <a:gd name="T7" fmla="*/ 152 h 167"/>
                  <a:gd name="T8" fmla="*/ 142 w 167"/>
                  <a:gd name="T9" fmla="*/ 142 h 167"/>
                  <a:gd name="T10" fmla="*/ 152 w 167"/>
                  <a:gd name="T11" fmla="*/ 129 h 167"/>
                  <a:gd name="T12" fmla="*/ 159 w 167"/>
                  <a:gd name="T13" fmla="*/ 115 h 167"/>
                  <a:gd name="T14" fmla="*/ 164 w 167"/>
                  <a:gd name="T15" fmla="*/ 99 h 167"/>
                  <a:gd name="T16" fmla="*/ 166 w 167"/>
                  <a:gd name="T17" fmla="*/ 83 h 167"/>
                  <a:gd name="T18" fmla="*/ 164 w 167"/>
                  <a:gd name="T19" fmla="*/ 66 h 167"/>
                  <a:gd name="T20" fmla="*/ 159 w 167"/>
                  <a:gd name="T21" fmla="*/ 50 h 167"/>
                  <a:gd name="T22" fmla="*/ 152 w 167"/>
                  <a:gd name="T23" fmla="*/ 36 h 167"/>
                  <a:gd name="T24" fmla="*/ 142 w 167"/>
                  <a:gd name="T25" fmla="*/ 23 h 167"/>
                  <a:gd name="T26" fmla="*/ 129 w 167"/>
                  <a:gd name="T27" fmla="*/ 13 h 167"/>
                  <a:gd name="T28" fmla="*/ 115 w 167"/>
                  <a:gd name="T29" fmla="*/ 6 h 167"/>
                  <a:gd name="T30" fmla="*/ 99 w 167"/>
                  <a:gd name="T31" fmla="*/ 1 h 167"/>
                  <a:gd name="T32" fmla="*/ 83 w 167"/>
                  <a:gd name="T33" fmla="*/ 0 h 167"/>
                  <a:gd name="T34" fmla="*/ 65 w 167"/>
                  <a:gd name="T35" fmla="*/ 1 h 167"/>
                  <a:gd name="T36" fmla="*/ 50 w 167"/>
                  <a:gd name="T37" fmla="*/ 6 h 167"/>
                  <a:gd name="T38" fmla="*/ 36 w 167"/>
                  <a:gd name="T39" fmla="*/ 13 h 167"/>
                  <a:gd name="T40" fmla="*/ 23 w 167"/>
                  <a:gd name="T41" fmla="*/ 23 h 167"/>
                  <a:gd name="T42" fmla="*/ 13 w 167"/>
                  <a:gd name="T43" fmla="*/ 36 h 167"/>
                  <a:gd name="T44" fmla="*/ 6 w 167"/>
                  <a:gd name="T45" fmla="*/ 50 h 167"/>
                  <a:gd name="T46" fmla="*/ 1 w 167"/>
                  <a:gd name="T47" fmla="*/ 66 h 167"/>
                  <a:gd name="T48" fmla="*/ 0 w 167"/>
                  <a:gd name="T49" fmla="*/ 83 h 167"/>
                  <a:gd name="T50" fmla="*/ 1 w 167"/>
                  <a:gd name="T51" fmla="*/ 99 h 167"/>
                  <a:gd name="T52" fmla="*/ 6 w 167"/>
                  <a:gd name="T53" fmla="*/ 115 h 167"/>
                  <a:gd name="T54" fmla="*/ 13 w 167"/>
                  <a:gd name="T55" fmla="*/ 129 h 167"/>
                  <a:gd name="T56" fmla="*/ 23 w 167"/>
                  <a:gd name="T57" fmla="*/ 142 h 167"/>
                  <a:gd name="T58" fmla="*/ 36 w 167"/>
                  <a:gd name="T59" fmla="*/ 152 h 167"/>
                  <a:gd name="T60" fmla="*/ 50 w 167"/>
                  <a:gd name="T61" fmla="*/ 159 h 167"/>
                  <a:gd name="T62" fmla="*/ 65 w 167"/>
                  <a:gd name="T63" fmla="*/ 164 h 167"/>
                  <a:gd name="T64" fmla="*/ 83 w 167"/>
                  <a:gd name="T65" fmla="*/ 166 h 1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7"/>
                  <a:gd name="T100" fmla="*/ 0 h 167"/>
                  <a:gd name="T101" fmla="*/ 167 w 167"/>
                  <a:gd name="T102" fmla="*/ 167 h 1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7" h="167">
                    <a:moveTo>
                      <a:pt x="83" y="166"/>
                    </a:moveTo>
                    <a:lnTo>
                      <a:pt x="99" y="164"/>
                    </a:lnTo>
                    <a:lnTo>
                      <a:pt x="115" y="159"/>
                    </a:lnTo>
                    <a:lnTo>
                      <a:pt x="129" y="152"/>
                    </a:lnTo>
                    <a:lnTo>
                      <a:pt x="142" y="142"/>
                    </a:lnTo>
                    <a:lnTo>
                      <a:pt x="152" y="129"/>
                    </a:lnTo>
                    <a:lnTo>
                      <a:pt x="159" y="115"/>
                    </a:lnTo>
                    <a:lnTo>
                      <a:pt x="164" y="99"/>
                    </a:lnTo>
                    <a:lnTo>
                      <a:pt x="166" y="83"/>
                    </a:lnTo>
                    <a:lnTo>
                      <a:pt x="164" y="66"/>
                    </a:lnTo>
                    <a:lnTo>
                      <a:pt x="159" y="50"/>
                    </a:lnTo>
                    <a:lnTo>
                      <a:pt x="152" y="36"/>
                    </a:lnTo>
                    <a:lnTo>
                      <a:pt x="142" y="23"/>
                    </a:lnTo>
                    <a:lnTo>
                      <a:pt x="129" y="13"/>
                    </a:lnTo>
                    <a:lnTo>
                      <a:pt x="115" y="6"/>
                    </a:lnTo>
                    <a:lnTo>
                      <a:pt x="99" y="1"/>
                    </a:lnTo>
                    <a:lnTo>
                      <a:pt x="83" y="0"/>
                    </a:lnTo>
                    <a:lnTo>
                      <a:pt x="65" y="1"/>
                    </a:lnTo>
                    <a:lnTo>
                      <a:pt x="50" y="6"/>
                    </a:lnTo>
                    <a:lnTo>
                      <a:pt x="36" y="13"/>
                    </a:lnTo>
                    <a:lnTo>
                      <a:pt x="23" y="23"/>
                    </a:lnTo>
                    <a:lnTo>
                      <a:pt x="13" y="36"/>
                    </a:lnTo>
                    <a:lnTo>
                      <a:pt x="6" y="50"/>
                    </a:lnTo>
                    <a:lnTo>
                      <a:pt x="1" y="66"/>
                    </a:lnTo>
                    <a:lnTo>
                      <a:pt x="0" y="83"/>
                    </a:lnTo>
                    <a:lnTo>
                      <a:pt x="1" y="99"/>
                    </a:lnTo>
                    <a:lnTo>
                      <a:pt x="6" y="115"/>
                    </a:lnTo>
                    <a:lnTo>
                      <a:pt x="13" y="129"/>
                    </a:lnTo>
                    <a:lnTo>
                      <a:pt x="23" y="142"/>
                    </a:lnTo>
                    <a:lnTo>
                      <a:pt x="36" y="152"/>
                    </a:lnTo>
                    <a:lnTo>
                      <a:pt x="50" y="159"/>
                    </a:lnTo>
                    <a:lnTo>
                      <a:pt x="65" y="164"/>
                    </a:lnTo>
                    <a:lnTo>
                      <a:pt x="83" y="166"/>
                    </a:lnTo>
                  </a:path>
                </a:pathLst>
              </a:custGeom>
              <a:solidFill>
                <a:srgbClr val="66CCFF"/>
              </a:solidFill>
              <a:ln w="9525" cap="rnd">
                <a:noFill/>
                <a:round/>
              </a:ln>
            </p:spPr>
            <p:txBody>
              <a:bodyPr/>
              <a:lstStyle/>
              <a:p>
                <a:endParaRPr lang="zh-CN" altLang="en-US">
                  <a:latin typeface="微软雅黑" panose="020B0503020204020204" pitchFamily="34" charset="-122"/>
                  <a:ea typeface="微软雅黑" panose="020B0503020204020204" pitchFamily="34" charset="-122"/>
                </a:endParaRPr>
              </a:p>
            </p:txBody>
          </p:sp>
        </p:grpSp>
        <p:grpSp>
          <p:nvGrpSpPr>
            <p:cNvPr id="9" name="组合 118"/>
            <p:cNvGrpSpPr/>
            <p:nvPr/>
          </p:nvGrpSpPr>
          <p:grpSpPr>
            <a:xfrm rot="2303175">
              <a:off x="2915816" y="2283718"/>
              <a:ext cx="288032" cy="381954"/>
              <a:chOff x="2511696" y="2155814"/>
              <a:chExt cx="332112" cy="381954"/>
            </a:xfrm>
          </p:grpSpPr>
          <p:sp>
            <p:nvSpPr>
              <p:cNvPr id="120" name="Freeform 5"/>
              <p:cNvSpPr/>
              <p:nvPr/>
            </p:nvSpPr>
            <p:spPr bwMode="auto">
              <a:xfrm>
                <a:off x="2511696" y="2155814"/>
                <a:ext cx="332112" cy="286702"/>
              </a:xfrm>
              <a:custGeom>
                <a:avLst/>
                <a:gdLst>
                  <a:gd name="T0" fmla="*/ 436 w 440"/>
                  <a:gd name="T1" fmla="*/ 249 h 605"/>
                  <a:gd name="T2" fmla="*/ 421 w 440"/>
                  <a:gd name="T3" fmla="*/ 306 h 605"/>
                  <a:gd name="T4" fmla="*/ 391 w 440"/>
                  <a:gd name="T5" fmla="*/ 356 h 605"/>
                  <a:gd name="T6" fmla="*/ 348 w 440"/>
                  <a:gd name="T7" fmla="*/ 396 h 605"/>
                  <a:gd name="T8" fmla="*/ 327 w 440"/>
                  <a:gd name="T9" fmla="*/ 409 h 605"/>
                  <a:gd name="T10" fmla="*/ 323 w 440"/>
                  <a:gd name="T11" fmla="*/ 413 h 605"/>
                  <a:gd name="T12" fmla="*/ 308 w 440"/>
                  <a:gd name="T13" fmla="*/ 420 h 605"/>
                  <a:gd name="T14" fmla="*/ 286 w 440"/>
                  <a:gd name="T15" fmla="*/ 438 h 605"/>
                  <a:gd name="T16" fmla="*/ 270 w 440"/>
                  <a:gd name="T17" fmla="*/ 460 h 605"/>
                  <a:gd name="T18" fmla="*/ 260 w 440"/>
                  <a:gd name="T19" fmla="*/ 485 h 605"/>
                  <a:gd name="T20" fmla="*/ 257 w 440"/>
                  <a:gd name="T21" fmla="*/ 604 h 605"/>
                  <a:gd name="T22" fmla="*/ 163 w 440"/>
                  <a:gd name="T23" fmla="*/ 604 h 605"/>
                  <a:gd name="T24" fmla="*/ 150 w 440"/>
                  <a:gd name="T25" fmla="*/ 497 h 605"/>
                  <a:gd name="T26" fmla="*/ 163 w 440"/>
                  <a:gd name="T27" fmla="*/ 442 h 605"/>
                  <a:gd name="T28" fmla="*/ 187 w 440"/>
                  <a:gd name="T29" fmla="*/ 393 h 605"/>
                  <a:gd name="T30" fmla="*/ 223 w 440"/>
                  <a:gd name="T31" fmla="*/ 352 h 605"/>
                  <a:gd name="T32" fmla="*/ 270 w 440"/>
                  <a:gd name="T33" fmla="*/ 321 h 605"/>
                  <a:gd name="T34" fmla="*/ 284 w 440"/>
                  <a:gd name="T35" fmla="*/ 312 h 605"/>
                  <a:gd name="T36" fmla="*/ 306 w 440"/>
                  <a:gd name="T37" fmla="*/ 291 h 605"/>
                  <a:gd name="T38" fmla="*/ 323 w 440"/>
                  <a:gd name="T39" fmla="*/ 264 h 605"/>
                  <a:gd name="T40" fmla="*/ 332 w 440"/>
                  <a:gd name="T41" fmla="*/ 234 h 605"/>
                  <a:gd name="T42" fmla="*/ 333 w 440"/>
                  <a:gd name="T43" fmla="*/ 208 h 605"/>
                  <a:gd name="T44" fmla="*/ 328 w 440"/>
                  <a:gd name="T45" fmla="*/ 185 h 605"/>
                  <a:gd name="T46" fmla="*/ 319 w 440"/>
                  <a:gd name="T47" fmla="*/ 165 h 605"/>
                  <a:gd name="T48" fmla="*/ 308 w 440"/>
                  <a:gd name="T49" fmla="*/ 146 h 605"/>
                  <a:gd name="T50" fmla="*/ 291 w 440"/>
                  <a:gd name="T51" fmla="*/ 131 h 605"/>
                  <a:gd name="T52" fmla="*/ 272 w 440"/>
                  <a:gd name="T53" fmla="*/ 119 h 605"/>
                  <a:gd name="T54" fmla="*/ 252 w 440"/>
                  <a:gd name="T55" fmla="*/ 110 h 605"/>
                  <a:gd name="T56" fmla="*/ 230 w 440"/>
                  <a:gd name="T57" fmla="*/ 106 h 605"/>
                  <a:gd name="T58" fmla="*/ 196 w 440"/>
                  <a:gd name="T59" fmla="*/ 107 h 605"/>
                  <a:gd name="T60" fmla="*/ 155 w 440"/>
                  <a:gd name="T61" fmla="*/ 125 h 605"/>
                  <a:gd name="T62" fmla="*/ 125 w 440"/>
                  <a:gd name="T63" fmla="*/ 155 h 605"/>
                  <a:gd name="T64" fmla="*/ 108 w 440"/>
                  <a:gd name="T65" fmla="*/ 195 h 605"/>
                  <a:gd name="T66" fmla="*/ 105 w 440"/>
                  <a:gd name="T67" fmla="*/ 234 h 605"/>
                  <a:gd name="T68" fmla="*/ 15 w 440"/>
                  <a:gd name="T69" fmla="*/ 234 h 605"/>
                  <a:gd name="T70" fmla="*/ 0 w 440"/>
                  <a:gd name="T71" fmla="*/ 219 h 605"/>
                  <a:gd name="T72" fmla="*/ 3 w 440"/>
                  <a:gd name="T73" fmla="*/ 175 h 605"/>
                  <a:gd name="T74" fmla="*/ 16 w 440"/>
                  <a:gd name="T75" fmla="*/ 135 h 605"/>
                  <a:gd name="T76" fmla="*/ 36 w 440"/>
                  <a:gd name="T77" fmla="*/ 97 h 605"/>
                  <a:gd name="T78" fmla="*/ 64 w 440"/>
                  <a:gd name="T79" fmla="*/ 64 h 605"/>
                  <a:gd name="T80" fmla="*/ 98 w 440"/>
                  <a:gd name="T81" fmla="*/ 36 h 605"/>
                  <a:gd name="T82" fmla="*/ 135 w 440"/>
                  <a:gd name="T83" fmla="*/ 16 h 605"/>
                  <a:gd name="T84" fmla="*/ 176 w 440"/>
                  <a:gd name="T85" fmla="*/ 5 h 605"/>
                  <a:gd name="T86" fmla="*/ 220 w 440"/>
                  <a:gd name="T87" fmla="*/ 0 h 605"/>
                  <a:gd name="T88" fmla="*/ 262 w 440"/>
                  <a:gd name="T89" fmla="*/ 5 h 605"/>
                  <a:gd name="T90" fmla="*/ 303 w 440"/>
                  <a:gd name="T91" fmla="*/ 16 h 605"/>
                  <a:gd name="T92" fmla="*/ 340 w 440"/>
                  <a:gd name="T93" fmla="*/ 36 h 605"/>
                  <a:gd name="T94" fmla="*/ 374 w 440"/>
                  <a:gd name="T95" fmla="*/ 64 h 605"/>
                  <a:gd name="T96" fmla="*/ 402 w 440"/>
                  <a:gd name="T97" fmla="*/ 97 h 605"/>
                  <a:gd name="T98" fmla="*/ 422 w 440"/>
                  <a:gd name="T99" fmla="*/ 135 h 605"/>
                  <a:gd name="T100" fmla="*/ 433 w 440"/>
                  <a:gd name="T101" fmla="*/ 175 h 605"/>
                  <a:gd name="T102" fmla="*/ 439 w 440"/>
                  <a:gd name="T103" fmla="*/ 219 h 6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40"/>
                  <a:gd name="T157" fmla="*/ 0 h 605"/>
                  <a:gd name="T158" fmla="*/ 440 w 440"/>
                  <a:gd name="T159" fmla="*/ 605 h 6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40" h="605">
                    <a:moveTo>
                      <a:pt x="439" y="219"/>
                    </a:moveTo>
                    <a:lnTo>
                      <a:pt x="436" y="249"/>
                    </a:lnTo>
                    <a:lnTo>
                      <a:pt x="430" y="278"/>
                    </a:lnTo>
                    <a:lnTo>
                      <a:pt x="421" y="306"/>
                    </a:lnTo>
                    <a:lnTo>
                      <a:pt x="407" y="331"/>
                    </a:lnTo>
                    <a:lnTo>
                      <a:pt x="391" y="356"/>
                    </a:lnTo>
                    <a:lnTo>
                      <a:pt x="371" y="377"/>
                    </a:lnTo>
                    <a:lnTo>
                      <a:pt x="348" y="396"/>
                    </a:lnTo>
                    <a:lnTo>
                      <a:pt x="323" y="413"/>
                    </a:lnTo>
                    <a:lnTo>
                      <a:pt x="327" y="409"/>
                    </a:lnTo>
                    <a:lnTo>
                      <a:pt x="325" y="410"/>
                    </a:lnTo>
                    <a:lnTo>
                      <a:pt x="323" y="413"/>
                    </a:lnTo>
                    <a:lnTo>
                      <a:pt x="320" y="414"/>
                    </a:lnTo>
                    <a:lnTo>
                      <a:pt x="308" y="420"/>
                    </a:lnTo>
                    <a:lnTo>
                      <a:pt x="296" y="429"/>
                    </a:lnTo>
                    <a:lnTo>
                      <a:pt x="286" y="438"/>
                    </a:lnTo>
                    <a:lnTo>
                      <a:pt x="277" y="449"/>
                    </a:lnTo>
                    <a:lnTo>
                      <a:pt x="270" y="460"/>
                    </a:lnTo>
                    <a:lnTo>
                      <a:pt x="264" y="473"/>
                    </a:lnTo>
                    <a:lnTo>
                      <a:pt x="260" y="485"/>
                    </a:lnTo>
                    <a:lnTo>
                      <a:pt x="256" y="501"/>
                    </a:lnTo>
                    <a:lnTo>
                      <a:pt x="257" y="604"/>
                    </a:lnTo>
                    <a:lnTo>
                      <a:pt x="242" y="604"/>
                    </a:lnTo>
                    <a:lnTo>
                      <a:pt x="163" y="604"/>
                    </a:lnTo>
                    <a:lnTo>
                      <a:pt x="148" y="604"/>
                    </a:lnTo>
                    <a:lnTo>
                      <a:pt x="150" y="497"/>
                    </a:lnTo>
                    <a:lnTo>
                      <a:pt x="155" y="469"/>
                    </a:lnTo>
                    <a:lnTo>
                      <a:pt x="163" y="442"/>
                    </a:lnTo>
                    <a:lnTo>
                      <a:pt x="173" y="416"/>
                    </a:lnTo>
                    <a:lnTo>
                      <a:pt x="187" y="393"/>
                    </a:lnTo>
                    <a:lnTo>
                      <a:pt x="205" y="371"/>
                    </a:lnTo>
                    <a:lnTo>
                      <a:pt x="223" y="352"/>
                    </a:lnTo>
                    <a:lnTo>
                      <a:pt x="246" y="335"/>
                    </a:lnTo>
                    <a:lnTo>
                      <a:pt x="270" y="321"/>
                    </a:lnTo>
                    <a:lnTo>
                      <a:pt x="270" y="320"/>
                    </a:lnTo>
                    <a:lnTo>
                      <a:pt x="284" y="312"/>
                    </a:lnTo>
                    <a:lnTo>
                      <a:pt x="296" y="302"/>
                    </a:lnTo>
                    <a:lnTo>
                      <a:pt x="306" y="291"/>
                    </a:lnTo>
                    <a:lnTo>
                      <a:pt x="316" y="278"/>
                    </a:lnTo>
                    <a:lnTo>
                      <a:pt x="323" y="264"/>
                    </a:lnTo>
                    <a:lnTo>
                      <a:pt x="329" y="251"/>
                    </a:lnTo>
                    <a:lnTo>
                      <a:pt x="332" y="234"/>
                    </a:lnTo>
                    <a:lnTo>
                      <a:pt x="333" y="219"/>
                    </a:lnTo>
                    <a:lnTo>
                      <a:pt x="333" y="208"/>
                    </a:lnTo>
                    <a:lnTo>
                      <a:pt x="330" y="197"/>
                    </a:lnTo>
                    <a:lnTo>
                      <a:pt x="328" y="185"/>
                    </a:lnTo>
                    <a:lnTo>
                      <a:pt x="324" y="175"/>
                    </a:lnTo>
                    <a:lnTo>
                      <a:pt x="319" y="165"/>
                    </a:lnTo>
                    <a:lnTo>
                      <a:pt x="314" y="156"/>
                    </a:lnTo>
                    <a:lnTo>
                      <a:pt x="308" y="146"/>
                    </a:lnTo>
                    <a:lnTo>
                      <a:pt x="300" y="139"/>
                    </a:lnTo>
                    <a:lnTo>
                      <a:pt x="291" y="131"/>
                    </a:lnTo>
                    <a:lnTo>
                      <a:pt x="283" y="124"/>
                    </a:lnTo>
                    <a:lnTo>
                      <a:pt x="272" y="119"/>
                    </a:lnTo>
                    <a:lnTo>
                      <a:pt x="262" y="114"/>
                    </a:lnTo>
                    <a:lnTo>
                      <a:pt x="252" y="110"/>
                    </a:lnTo>
                    <a:lnTo>
                      <a:pt x="241" y="107"/>
                    </a:lnTo>
                    <a:lnTo>
                      <a:pt x="230" y="106"/>
                    </a:lnTo>
                    <a:lnTo>
                      <a:pt x="220" y="105"/>
                    </a:lnTo>
                    <a:lnTo>
                      <a:pt x="196" y="107"/>
                    </a:lnTo>
                    <a:lnTo>
                      <a:pt x="174" y="114"/>
                    </a:lnTo>
                    <a:lnTo>
                      <a:pt x="155" y="125"/>
                    </a:lnTo>
                    <a:lnTo>
                      <a:pt x="139" y="139"/>
                    </a:lnTo>
                    <a:lnTo>
                      <a:pt x="125" y="155"/>
                    </a:lnTo>
                    <a:lnTo>
                      <a:pt x="114" y="175"/>
                    </a:lnTo>
                    <a:lnTo>
                      <a:pt x="108" y="195"/>
                    </a:lnTo>
                    <a:lnTo>
                      <a:pt x="105" y="219"/>
                    </a:lnTo>
                    <a:lnTo>
                      <a:pt x="105" y="234"/>
                    </a:lnTo>
                    <a:lnTo>
                      <a:pt x="90" y="234"/>
                    </a:lnTo>
                    <a:lnTo>
                      <a:pt x="15" y="234"/>
                    </a:lnTo>
                    <a:lnTo>
                      <a:pt x="0" y="234"/>
                    </a:lnTo>
                    <a:lnTo>
                      <a:pt x="0" y="219"/>
                    </a:lnTo>
                    <a:lnTo>
                      <a:pt x="1" y="197"/>
                    </a:lnTo>
                    <a:lnTo>
                      <a:pt x="3" y="175"/>
                    </a:lnTo>
                    <a:lnTo>
                      <a:pt x="10" y="155"/>
                    </a:lnTo>
                    <a:lnTo>
                      <a:pt x="16" y="135"/>
                    </a:lnTo>
                    <a:lnTo>
                      <a:pt x="26" y="116"/>
                    </a:lnTo>
                    <a:lnTo>
                      <a:pt x="36" y="97"/>
                    </a:lnTo>
                    <a:lnTo>
                      <a:pt x="50" y="80"/>
                    </a:lnTo>
                    <a:lnTo>
                      <a:pt x="64" y="64"/>
                    </a:lnTo>
                    <a:lnTo>
                      <a:pt x="80" y="50"/>
                    </a:lnTo>
                    <a:lnTo>
                      <a:pt x="98" y="36"/>
                    </a:lnTo>
                    <a:lnTo>
                      <a:pt x="115" y="26"/>
                    </a:lnTo>
                    <a:lnTo>
                      <a:pt x="135" y="16"/>
                    </a:lnTo>
                    <a:lnTo>
                      <a:pt x="155" y="10"/>
                    </a:lnTo>
                    <a:lnTo>
                      <a:pt x="176" y="5"/>
                    </a:lnTo>
                    <a:lnTo>
                      <a:pt x="197" y="1"/>
                    </a:lnTo>
                    <a:lnTo>
                      <a:pt x="220" y="0"/>
                    </a:lnTo>
                    <a:lnTo>
                      <a:pt x="241" y="1"/>
                    </a:lnTo>
                    <a:lnTo>
                      <a:pt x="262" y="5"/>
                    </a:lnTo>
                    <a:lnTo>
                      <a:pt x="283" y="10"/>
                    </a:lnTo>
                    <a:lnTo>
                      <a:pt x="303" y="16"/>
                    </a:lnTo>
                    <a:lnTo>
                      <a:pt x="323" y="26"/>
                    </a:lnTo>
                    <a:lnTo>
                      <a:pt x="340" y="36"/>
                    </a:lnTo>
                    <a:lnTo>
                      <a:pt x="358" y="50"/>
                    </a:lnTo>
                    <a:lnTo>
                      <a:pt x="374" y="64"/>
                    </a:lnTo>
                    <a:lnTo>
                      <a:pt x="388" y="80"/>
                    </a:lnTo>
                    <a:lnTo>
                      <a:pt x="402" y="97"/>
                    </a:lnTo>
                    <a:lnTo>
                      <a:pt x="412" y="116"/>
                    </a:lnTo>
                    <a:lnTo>
                      <a:pt x="422" y="135"/>
                    </a:lnTo>
                    <a:lnTo>
                      <a:pt x="428" y="155"/>
                    </a:lnTo>
                    <a:lnTo>
                      <a:pt x="433" y="175"/>
                    </a:lnTo>
                    <a:lnTo>
                      <a:pt x="437" y="197"/>
                    </a:lnTo>
                    <a:lnTo>
                      <a:pt x="439" y="219"/>
                    </a:lnTo>
                  </a:path>
                </a:pathLst>
              </a:custGeom>
              <a:solidFill>
                <a:srgbClr val="66CCFF"/>
              </a:solidFill>
              <a:ln w="9525" cap="rnd">
                <a:noFill/>
                <a:round/>
              </a:ln>
            </p:spPr>
            <p:txBody>
              <a:bodyPr/>
              <a:lstStyle/>
              <a:p>
                <a:endParaRPr lang="zh-CN" altLang="en-US">
                  <a:latin typeface="微软雅黑" panose="020B0503020204020204" pitchFamily="34" charset="-122"/>
                  <a:ea typeface="微软雅黑" panose="020B0503020204020204" pitchFamily="34" charset="-122"/>
                </a:endParaRPr>
              </a:p>
            </p:txBody>
          </p:sp>
          <p:sp>
            <p:nvSpPr>
              <p:cNvPr id="121" name="Freeform 6"/>
              <p:cNvSpPr/>
              <p:nvPr/>
            </p:nvSpPr>
            <p:spPr bwMode="auto">
              <a:xfrm>
                <a:off x="2606046" y="2458629"/>
                <a:ext cx="126052" cy="79139"/>
              </a:xfrm>
              <a:custGeom>
                <a:avLst/>
                <a:gdLst>
                  <a:gd name="T0" fmla="*/ 83 w 167"/>
                  <a:gd name="T1" fmla="*/ 166 h 167"/>
                  <a:gd name="T2" fmla="*/ 99 w 167"/>
                  <a:gd name="T3" fmla="*/ 164 h 167"/>
                  <a:gd name="T4" fmla="*/ 115 w 167"/>
                  <a:gd name="T5" fmla="*/ 159 h 167"/>
                  <a:gd name="T6" fmla="*/ 129 w 167"/>
                  <a:gd name="T7" fmla="*/ 152 h 167"/>
                  <a:gd name="T8" fmla="*/ 142 w 167"/>
                  <a:gd name="T9" fmla="*/ 142 h 167"/>
                  <a:gd name="T10" fmla="*/ 152 w 167"/>
                  <a:gd name="T11" fmla="*/ 129 h 167"/>
                  <a:gd name="T12" fmla="*/ 159 w 167"/>
                  <a:gd name="T13" fmla="*/ 115 h 167"/>
                  <a:gd name="T14" fmla="*/ 164 w 167"/>
                  <a:gd name="T15" fmla="*/ 99 h 167"/>
                  <a:gd name="T16" fmla="*/ 166 w 167"/>
                  <a:gd name="T17" fmla="*/ 83 h 167"/>
                  <a:gd name="T18" fmla="*/ 164 w 167"/>
                  <a:gd name="T19" fmla="*/ 66 h 167"/>
                  <a:gd name="T20" fmla="*/ 159 w 167"/>
                  <a:gd name="T21" fmla="*/ 50 h 167"/>
                  <a:gd name="T22" fmla="*/ 152 w 167"/>
                  <a:gd name="T23" fmla="*/ 36 h 167"/>
                  <a:gd name="T24" fmla="*/ 142 w 167"/>
                  <a:gd name="T25" fmla="*/ 23 h 167"/>
                  <a:gd name="T26" fmla="*/ 129 w 167"/>
                  <a:gd name="T27" fmla="*/ 13 h 167"/>
                  <a:gd name="T28" fmla="*/ 115 w 167"/>
                  <a:gd name="T29" fmla="*/ 6 h 167"/>
                  <a:gd name="T30" fmla="*/ 99 w 167"/>
                  <a:gd name="T31" fmla="*/ 1 h 167"/>
                  <a:gd name="T32" fmla="*/ 83 w 167"/>
                  <a:gd name="T33" fmla="*/ 0 h 167"/>
                  <a:gd name="T34" fmla="*/ 65 w 167"/>
                  <a:gd name="T35" fmla="*/ 1 h 167"/>
                  <a:gd name="T36" fmla="*/ 50 w 167"/>
                  <a:gd name="T37" fmla="*/ 6 h 167"/>
                  <a:gd name="T38" fmla="*/ 36 w 167"/>
                  <a:gd name="T39" fmla="*/ 13 h 167"/>
                  <a:gd name="T40" fmla="*/ 23 w 167"/>
                  <a:gd name="T41" fmla="*/ 23 h 167"/>
                  <a:gd name="T42" fmla="*/ 13 w 167"/>
                  <a:gd name="T43" fmla="*/ 36 h 167"/>
                  <a:gd name="T44" fmla="*/ 6 w 167"/>
                  <a:gd name="T45" fmla="*/ 50 h 167"/>
                  <a:gd name="T46" fmla="*/ 1 w 167"/>
                  <a:gd name="T47" fmla="*/ 66 h 167"/>
                  <a:gd name="T48" fmla="*/ 0 w 167"/>
                  <a:gd name="T49" fmla="*/ 83 h 167"/>
                  <a:gd name="T50" fmla="*/ 1 w 167"/>
                  <a:gd name="T51" fmla="*/ 99 h 167"/>
                  <a:gd name="T52" fmla="*/ 6 w 167"/>
                  <a:gd name="T53" fmla="*/ 115 h 167"/>
                  <a:gd name="T54" fmla="*/ 13 w 167"/>
                  <a:gd name="T55" fmla="*/ 129 h 167"/>
                  <a:gd name="T56" fmla="*/ 23 w 167"/>
                  <a:gd name="T57" fmla="*/ 142 h 167"/>
                  <a:gd name="T58" fmla="*/ 36 w 167"/>
                  <a:gd name="T59" fmla="*/ 152 h 167"/>
                  <a:gd name="T60" fmla="*/ 50 w 167"/>
                  <a:gd name="T61" fmla="*/ 159 h 167"/>
                  <a:gd name="T62" fmla="*/ 65 w 167"/>
                  <a:gd name="T63" fmla="*/ 164 h 167"/>
                  <a:gd name="T64" fmla="*/ 83 w 167"/>
                  <a:gd name="T65" fmla="*/ 166 h 1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7"/>
                  <a:gd name="T100" fmla="*/ 0 h 167"/>
                  <a:gd name="T101" fmla="*/ 167 w 167"/>
                  <a:gd name="T102" fmla="*/ 167 h 1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7" h="167">
                    <a:moveTo>
                      <a:pt x="83" y="166"/>
                    </a:moveTo>
                    <a:lnTo>
                      <a:pt x="99" y="164"/>
                    </a:lnTo>
                    <a:lnTo>
                      <a:pt x="115" y="159"/>
                    </a:lnTo>
                    <a:lnTo>
                      <a:pt x="129" y="152"/>
                    </a:lnTo>
                    <a:lnTo>
                      <a:pt x="142" y="142"/>
                    </a:lnTo>
                    <a:lnTo>
                      <a:pt x="152" y="129"/>
                    </a:lnTo>
                    <a:lnTo>
                      <a:pt x="159" y="115"/>
                    </a:lnTo>
                    <a:lnTo>
                      <a:pt x="164" y="99"/>
                    </a:lnTo>
                    <a:lnTo>
                      <a:pt x="166" y="83"/>
                    </a:lnTo>
                    <a:lnTo>
                      <a:pt x="164" y="66"/>
                    </a:lnTo>
                    <a:lnTo>
                      <a:pt x="159" y="50"/>
                    </a:lnTo>
                    <a:lnTo>
                      <a:pt x="152" y="36"/>
                    </a:lnTo>
                    <a:lnTo>
                      <a:pt x="142" y="23"/>
                    </a:lnTo>
                    <a:lnTo>
                      <a:pt x="129" y="13"/>
                    </a:lnTo>
                    <a:lnTo>
                      <a:pt x="115" y="6"/>
                    </a:lnTo>
                    <a:lnTo>
                      <a:pt x="99" y="1"/>
                    </a:lnTo>
                    <a:lnTo>
                      <a:pt x="83" y="0"/>
                    </a:lnTo>
                    <a:lnTo>
                      <a:pt x="65" y="1"/>
                    </a:lnTo>
                    <a:lnTo>
                      <a:pt x="50" y="6"/>
                    </a:lnTo>
                    <a:lnTo>
                      <a:pt x="36" y="13"/>
                    </a:lnTo>
                    <a:lnTo>
                      <a:pt x="23" y="23"/>
                    </a:lnTo>
                    <a:lnTo>
                      <a:pt x="13" y="36"/>
                    </a:lnTo>
                    <a:lnTo>
                      <a:pt x="6" y="50"/>
                    </a:lnTo>
                    <a:lnTo>
                      <a:pt x="1" y="66"/>
                    </a:lnTo>
                    <a:lnTo>
                      <a:pt x="0" y="83"/>
                    </a:lnTo>
                    <a:lnTo>
                      <a:pt x="1" y="99"/>
                    </a:lnTo>
                    <a:lnTo>
                      <a:pt x="6" y="115"/>
                    </a:lnTo>
                    <a:lnTo>
                      <a:pt x="13" y="129"/>
                    </a:lnTo>
                    <a:lnTo>
                      <a:pt x="23" y="142"/>
                    </a:lnTo>
                    <a:lnTo>
                      <a:pt x="36" y="152"/>
                    </a:lnTo>
                    <a:lnTo>
                      <a:pt x="50" y="159"/>
                    </a:lnTo>
                    <a:lnTo>
                      <a:pt x="65" y="164"/>
                    </a:lnTo>
                    <a:lnTo>
                      <a:pt x="83" y="166"/>
                    </a:lnTo>
                  </a:path>
                </a:pathLst>
              </a:custGeom>
              <a:solidFill>
                <a:srgbClr val="66CCFF"/>
              </a:solidFill>
              <a:ln w="9525" cap="rnd">
                <a:noFill/>
                <a:round/>
              </a:ln>
            </p:spPr>
            <p:txBody>
              <a:bodyPr/>
              <a:lstStyle/>
              <a:p>
                <a:endParaRPr lang="zh-CN" altLang="en-US">
                  <a:latin typeface="微软雅黑" panose="020B0503020204020204" pitchFamily="34" charset="-122"/>
                  <a:ea typeface="微软雅黑" panose="020B0503020204020204" pitchFamily="34" charset="-122"/>
                </a:endParaRPr>
              </a:p>
            </p:txBody>
          </p:sp>
        </p:grpSp>
      </p:grpSp>
      <p:grpSp>
        <p:nvGrpSpPr>
          <p:cNvPr id="10" name="组合 203"/>
          <p:cNvGrpSpPr/>
          <p:nvPr/>
        </p:nvGrpSpPr>
        <p:grpSpPr>
          <a:xfrm>
            <a:off x="528122" y="1076522"/>
            <a:ext cx="1722097" cy="3325526"/>
            <a:chOff x="683568" y="891452"/>
            <a:chExt cx="1722097" cy="3325526"/>
          </a:xfrm>
        </p:grpSpPr>
        <p:cxnSp>
          <p:nvCxnSpPr>
            <p:cNvPr id="128" name="直接连接符 111"/>
            <p:cNvCxnSpPr>
              <a:cxnSpLocks noChangeShapeType="1"/>
              <a:stCxn id="166" idx="0"/>
              <a:endCxn id="134" idx="1"/>
            </p:cNvCxnSpPr>
            <p:nvPr/>
          </p:nvCxnSpPr>
          <p:spPr bwMode="auto">
            <a:xfrm flipH="1" flipV="1">
              <a:off x="1666332" y="2925785"/>
              <a:ext cx="271906" cy="117349"/>
            </a:xfrm>
            <a:prstGeom prst="line">
              <a:avLst/>
            </a:prstGeom>
            <a:noFill/>
            <a:ln w="9525">
              <a:solidFill>
                <a:schemeClr val="tx1"/>
              </a:solidFill>
              <a:round/>
            </a:ln>
          </p:spPr>
        </p:cxnSp>
        <p:sp>
          <p:nvSpPr>
            <p:cNvPr id="134" name="云形标注 31"/>
            <p:cNvSpPr>
              <a:spLocks noChangeArrowheads="1"/>
            </p:cNvSpPr>
            <p:nvPr/>
          </p:nvSpPr>
          <p:spPr bwMode="auto">
            <a:xfrm>
              <a:off x="1072411" y="2371914"/>
              <a:ext cx="1187841" cy="554461"/>
            </a:xfrm>
            <a:prstGeom prst="cloudCallout">
              <a:avLst>
                <a:gd name="adj1" fmla="val -6370"/>
                <a:gd name="adj2" fmla="val -24273"/>
              </a:avLst>
            </a:prstGeom>
            <a:solidFill>
              <a:srgbClr val="638AB5"/>
            </a:solidFill>
            <a:ln w="9525">
              <a:noFill/>
              <a:round/>
            </a:ln>
          </p:spPr>
          <p:txBody>
            <a:bodyPr/>
            <a:lstStyle/>
            <a:p>
              <a:pPr algn="ctr">
                <a:buClr>
                  <a:srgbClr val="CC9900"/>
                </a:buClr>
              </a:pPr>
              <a:r>
                <a:rPr lang="en-US" altLang="zh-CN" sz="1600" b="1" dirty="0" smtClean="0">
                  <a:solidFill>
                    <a:srgbClr val="000000"/>
                  </a:solidFill>
                  <a:latin typeface="微软雅黑" panose="020B0503020204020204" pitchFamily="34" charset="-122"/>
                  <a:ea typeface="微软雅黑" panose="020B0503020204020204" pitchFamily="34" charset="-122"/>
                </a:rPr>
                <a:t>WAN</a:t>
              </a:r>
              <a:endParaRPr lang="zh-CN" altLang="en-US" sz="1600" b="1" dirty="0">
                <a:solidFill>
                  <a:srgbClr val="000000"/>
                </a:solidFill>
                <a:latin typeface="微软雅黑" panose="020B0503020204020204" pitchFamily="34" charset="-122"/>
                <a:ea typeface="微软雅黑" panose="020B0503020204020204" pitchFamily="34" charset="-122"/>
              </a:endParaRPr>
            </a:p>
          </p:txBody>
        </p:sp>
        <p:pic>
          <p:nvPicPr>
            <p:cNvPr id="143" name="Picture 797" descr="图片19"/>
            <p:cNvPicPr>
              <a:picLocks noChangeAspect="1" noChangeArrowheads="1"/>
            </p:cNvPicPr>
            <p:nvPr/>
          </p:nvPicPr>
          <p:blipFill>
            <a:blip r:embed="rId3" cstate="print"/>
            <a:stretch>
              <a:fillRect/>
            </a:stretch>
          </p:blipFill>
          <p:spPr bwMode="auto">
            <a:xfrm>
              <a:off x="683568" y="3095862"/>
              <a:ext cx="559226" cy="339984"/>
            </a:xfrm>
            <a:prstGeom prst="rect">
              <a:avLst/>
            </a:prstGeom>
            <a:noFill/>
            <a:effectLst>
              <a:outerShdw blurRad="152400" dist="50800" dir="2700000" algn="tl" rotWithShape="0">
                <a:prstClr val="black"/>
              </a:outerShdw>
            </a:effectLst>
          </p:spPr>
        </p:pic>
        <p:pic>
          <p:nvPicPr>
            <p:cNvPr id="153" name="Picture 1059" descr="图片96"/>
            <p:cNvPicPr>
              <a:picLocks noChangeAspect="1" noChangeArrowheads="1"/>
            </p:cNvPicPr>
            <p:nvPr/>
          </p:nvPicPr>
          <p:blipFill>
            <a:blip r:embed="rId4" cstate="print"/>
            <a:srcRect/>
            <a:stretch>
              <a:fillRect/>
            </a:stretch>
          </p:blipFill>
          <p:spPr bwMode="auto">
            <a:xfrm>
              <a:off x="1636510" y="3796388"/>
              <a:ext cx="603454" cy="420590"/>
            </a:xfrm>
            <a:prstGeom prst="rect">
              <a:avLst/>
            </a:prstGeom>
            <a:noFill/>
          </p:spPr>
        </p:pic>
        <p:sp>
          <p:nvSpPr>
            <p:cNvPr id="160" name="TextBox 69"/>
            <p:cNvSpPr txBox="1">
              <a:spLocks noChangeArrowheads="1"/>
            </p:cNvSpPr>
            <p:nvPr/>
          </p:nvSpPr>
          <p:spPr bwMode="auto">
            <a:xfrm>
              <a:off x="1536165" y="971225"/>
              <a:ext cx="869500" cy="230832"/>
            </a:xfrm>
            <a:prstGeom prst="rect">
              <a:avLst/>
            </a:prstGeom>
            <a:noFill/>
            <a:ln w="9525">
              <a:noFill/>
              <a:miter lim="800000"/>
            </a:ln>
          </p:spPr>
          <p:txBody>
            <a:bodyPr wrap="square">
              <a:spAutoFit/>
            </a:bodyPr>
            <a:lstStyle/>
            <a:p>
              <a:r>
                <a:rPr lang="zh-CN" altLang="en-US" sz="900" dirty="0" smtClean="0">
                  <a:latin typeface="微软雅黑" panose="020B0503020204020204" pitchFamily="34" charset="-122"/>
                  <a:ea typeface="微软雅黑" panose="020B0503020204020204" pitchFamily="34" charset="-122"/>
                  <a:cs typeface="Arial" panose="020B0604020202020204" pitchFamily="34" charset="0"/>
                </a:rPr>
                <a:t>可视电话终端</a:t>
              </a:r>
              <a:endParaRPr lang="en-US" altLang="zh-CN" sz="900" dirty="0">
                <a:latin typeface="微软雅黑" panose="020B0503020204020204" pitchFamily="34" charset="-122"/>
                <a:ea typeface="微软雅黑" panose="020B0503020204020204" pitchFamily="34" charset="-122"/>
                <a:cs typeface="Arial" panose="020B0604020202020204" pitchFamily="34" charset="0"/>
              </a:endParaRPr>
            </a:p>
          </p:txBody>
        </p:sp>
        <p:pic>
          <p:nvPicPr>
            <p:cNvPr id="161" name="Picture 1059" descr="图片96"/>
            <p:cNvPicPr>
              <a:picLocks noChangeAspect="1" noChangeArrowheads="1"/>
            </p:cNvPicPr>
            <p:nvPr/>
          </p:nvPicPr>
          <p:blipFill>
            <a:blip r:embed="rId4" cstate="print"/>
            <a:srcRect/>
            <a:stretch>
              <a:fillRect/>
            </a:stretch>
          </p:blipFill>
          <p:spPr bwMode="auto">
            <a:xfrm>
              <a:off x="944210" y="891452"/>
              <a:ext cx="603454" cy="420590"/>
            </a:xfrm>
            <a:prstGeom prst="rect">
              <a:avLst/>
            </a:prstGeom>
            <a:noFill/>
          </p:spPr>
        </p:pic>
        <p:sp>
          <p:nvSpPr>
            <p:cNvPr id="162" name="TextBox 69"/>
            <p:cNvSpPr txBox="1">
              <a:spLocks noChangeArrowheads="1"/>
            </p:cNvSpPr>
            <p:nvPr/>
          </p:nvSpPr>
          <p:spPr bwMode="auto">
            <a:xfrm>
              <a:off x="942626" y="3845140"/>
              <a:ext cx="890546" cy="230832"/>
            </a:xfrm>
            <a:prstGeom prst="rect">
              <a:avLst/>
            </a:prstGeom>
            <a:noFill/>
            <a:ln w="9525">
              <a:noFill/>
              <a:miter lim="800000"/>
            </a:ln>
          </p:spPr>
          <p:txBody>
            <a:bodyPr wrap="square">
              <a:spAutoFit/>
            </a:bodyPr>
            <a:lstStyle/>
            <a:p>
              <a:r>
                <a:rPr lang="zh-CN" altLang="en-US" sz="900" dirty="0" smtClean="0">
                  <a:latin typeface="微软雅黑" panose="020B0503020204020204" pitchFamily="34" charset="-122"/>
                  <a:ea typeface="微软雅黑" panose="020B0503020204020204" pitchFamily="34" charset="-122"/>
                  <a:cs typeface="Arial" panose="020B0604020202020204" pitchFamily="34" charset="0"/>
                </a:rPr>
                <a:t>可视电话终端</a:t>
              </a:r>
              <a:endParaRPr lang="en-US" altLang="zh-CN" sz="900" dirty="0">
                <a:latin typeface="微软雅黑" panose="020B0503020204020204" pitchFamily="34" charset="-122"/>
                <a:ea typeface="微软雅黑" panose="020B0503020204020204" pitchFamily="34" charset="-122"/>
                <a:cs typeface="Arial" panose="020B0604020202020204" pitchFamily="34" charset="0"/>
              </a:endParaRPr>
            </a:p>
          </p:txBody>
        </p:sp>
        <p:pic>
          <p:nvPicPr>
            <p:cNvPr id="164" name="Picture 456" descr="图片235"/>
            <p:cNvPicPr>
              <a:picLocks noChangeAspect="1" noChangeArrowheads="1"/>
            </p:cNvPicPr>
            <p:nvPr/>
          </p:nvPicPr>
          <p:blipFill>
            <a:blip r:embed="rId5" cstate="print"/>
            <a:srcRect/>
            <a:stretch>
              <a:fillRect/>
            </a:stretch>
          </p:blipFill>
          <p:spPr bwMode="auto">
            <a:xfrm>
              <a:off x="1124332" y="1995686"/>
              <a:ext cx="243210" cy="230410"/>
            </a:xfrm>
            <a:prstGeom prst="rect">
              <a:avLst/>
            </a:prstGeom>
            <a:noFill/>
          </p:spPr>
        </p:pic>
        <p:pic>
          <p:nvPicPr>
            <p:cNvPr id="165" name="Picture 459" descr="图片238"/>
            <p:cNvPicPr>
              <a:picLocks noChangeAspect="1" noChangeArrowheads="1"/>
            </p:cNvPicPr>
            <p:nvPr/>
          </p:nvPicPr>
          <p:blipFill>
            <a:blip r:embed="rId6" cstate="print"/>
            <a:srcRect/>
            <a:stretch>
              <a:fillRect/>
            </a:stretch>
          </p:blipFill>
          <p:spPr bwMode="auto">
            <a:xfrm>
              <a:off x="1127075" y="1529137"/>
              <a:ext cx="237725" cy="250525"/>
            </a:xfrm>
            <a:prstGeom prst="rect">
              <a:avLst/>
            </a:prstGeom>
            <a:noFill/>
          </p:spPr>
        </p:pic>
        <p:pic>
          <p:nvPicPr>
            <p:cNvPr id="166" name="Picture 460" descr="图片239"/>
            <p:cNvPicPr>
              <a:picLocks noChangeAspect="1" noChangeArrowheads="1"/>
            </p:cNvPicPr>
            <p:nvPr/>
          </p:nvPicPr>
          <p:blipFill>
            <a:blip r:embed="rId7" cstate="print"/>
            <a:srcRect/>
            <a:stretch>
              <a:fillRect/>
            </a:stretch>
          </p:blipFill>
          <p:spPr bwMode="auto">
            <a:xfrm>
              <a:off x="1818461" y="3043134"/>
              <a:ext cx="239553" cy="248696"/>
            </a:xfrm>
            <a:prstGeom prst="rect">
              <a:avLst/>
            </a:prstGeom>
            <a:noFill/>
          </p:spPr>
        </p:pic>
        <p:pic>
          <p:nvPicPr>
            <p:cNvPr id="167" name="Picture 461" descr="图片240"/>
            <p:cNvPicPr>
              <a:picLocks noChangeAspect="1" noChangeArrowheads="1"/>
            </p:cNvPicPr>
            <p:nvPr/>
          </p:nvPicPr>
          <p:blipFill>
            <a:blip r:embed="rId8" cstate="print"/>
            <a:srcRect/>
            <a:stretch>
              <a:fillRect/>
            </a:stretch>
          </p:blipFill>
          <p:spPr bwMode="auto">
            <a:xfrm>
              <a:off x="1818461" y="3435846"/>
              <a:ext cx="239553" cy="250525"/>
            </a:xfrm>
            <a:prstGeom prst="rect">
              <a:avLst/>
            </a:prstGeom>
            <a:noFill/>
          </p:spPr>
        </p:pic>
        <p:cxnSp>
          <p:nvCxnSpPr>
            <p:cNvPr id="170" name="直接连接符 111"/>
            <p:cNvCxnSpPr>
              <a:cxnSpLocks noChangeShapeType="1"/>
              <a:stCxn id="167" idx="0"/>
              <a:endCxn id="166" idx="2"/>
            </p:cNvCxnSpPr>
            <p:nvPr/>
          </p:nvCxnSpPr>
          <p:spPr bwMode="auto">
            <a:xfrm flipV="1">
              <a:off x="1938238" y="3291830"/>
              <a:ext cx="0" cy="144016"/>
            </a:xfrm>
            <a:prstGeom prst="line">
              <a:avLst/>
            </a:prstGeom>
            <a:noFill/>
            <a:ln w="9525">
              <a:solidFill>
                <a:schemeClr val="tx1"/>
              </a:solidFill>
              <a:round/>
            </a:ln>
          </p:spPr>
        </p:cxnSp>
        <p:cxnSp>
          <p:nvCxnSpPr>
            <p:cNvPr id="173" name="直接连接符 111"/>
            <p:cNvCxnSpPr>
              <a:cxnSpLocks noChangeShapeType="1"/>
              <a:stCxn id="153" idx="0"/>
              <a:endCxn id="167" idx="2"/>
            </p:cNvCxnSpPr>
            <p:nvPr/>
          </p:nvCxnSpPr>
          <p:spPr bwMode="auto">
            <a:xfrm flipV="1">
              <a:off x="1938237" y="3686371"/>
              <a:ext cx="1" cy="110017"/>
            </a:xfrm>
            <a:prstGeom prst="line">
              <a:avLst/>
            </a:prstGeom>
            <a:noFill/>
            <a:ln w="9525">
              <a:solidFill>
                <a:schemeClr val="tx1"/>
              </a:solidFill>
              <a:round/>
            </a:ln>
          </p:spPr>
        </p:cxnSp>
        <p:cxnSp>
          <p:nvCxnSpPr>
            <p:cNvPr id="176" name="直接连接符 111"/>
            <p:cNvCxnSpPr>
              <a:cxnSpLocks noChangeShapeType="1"/>
              <a:stCxn id="134" idx="3"/>
              <a:endCxn id="164" idx="2"/>
            </p:cNvCxnSpPr>
            <p:nvPr/>
          </p:nvCxnSpPr>
          <p:spPr bwMode="auto">
            <a:xfrm flipH="1" flipV="1">
              <a:off x="1245937" y="2226096"/>
              <a:ext cx="420395" cy="177520"/>
            </a:xfrm>
            <a:prstGeom prst="line">
              <a:avLst/>
            </a:prstGeom>
            <a:noFill/>
            <a:ln w="9525">
              <a:solidFill>
                <a:schemeClr val="tx1"/>
              </a:solidFill>
              <a:round/>
            </a:ln>
          </p:spPr>
        </p:cxnSp>
        <p:cxnSp>
          <p:nvCxnSpPr>
            <p:cNvPr id="180" name="直接连接符 111"/>
            <p:cNvCxnSpPr>
              <a:cxnSpLocks noChangeShapeType="1"/>
              <a:stCxn id="164" idx="0"/>
              <a:endCxn id="165" idx="2"/>
            </p:cNvCxnSpPr>
            <p:nvPr/>
          </p:nvCxnSpPr>
          <p:spPr bwMode="auto">
            <a:xfrm flipV="1">
              <a:off x="1245937" y="1779662"/>
              <a:ext cx="1" cy="216024"/>
            </a:xfrm>
            <a:prstGeom prst="line">
              <a:avLst/>
            </a:prstGeom>
            <a:noFill/>
            <a:ln w="9525">
              <a:solidFill>
                <a:schemeClr val="tx1"/>
              </a:solidFill>
              <a:round/>
            </a:ln>
          </p:spPr>
        </p:cxnSp>
        <p:cxnSp>
          <p:nvCxnSpPr>
            <p:cNvPr id="183" name="直接连接符 111"/>
            <p:cNvCxnSpPr>
              <a:cxnSpLocks noChangeShapeType="1"/>
              <a:stCxn id="165" idx="0"/>
              <a:endCxn id="161" idx="2"/>
            </p:cNvCxnSpPr>
            <p:nvPr/>
          </p:nvCxnSpPr>
          <p:spPr bwMode="auto">
            <a:xfrm flipH="1" flipV="1">
              <a:off x="1245937" y="1312042"/>
              <a:ext cx="1" cy="217095"/>
            </a:xfrm>
            <a:prstGeom prst="line">
              <a:avLst/>
            </a:prstGeom>
            <a:noFill/>
            <a:ln w="9525">
              <a:solidFill>
                <a:schemeClr val="tx1"/>
              </a:solidFill>
              <a:round/>
            </a:ln>
          </p:spPr>
        </p:cxnSp>
        <p:cxnSp>
          <p:nvCxnSpPr>
            <p:cNvPr id="186" name="直接连接符 111"/>
            <p:cNvCxnSpPr>
              <a:cxnSpLocks noChangeShapeType="1"/>
              <a:stCxn id="143" idx="3"/>
              <a:endCxn id="167" idx="1"/>
            </p:cNvCxnSpPr>
            <p:nvPr/>
          </p:nvCxnSpPr>
          <p:spPr bwMode="auto">
            <a:xfrm>
              <a:off x="1242794" y="3265854"/>
              <a:ext cx="575667" cy="295255"/>
            </a:xfrm>
            <a:prstGeom prst="line">
              <a:avLst/>
            </a:prstGeom>
            <a:noFill/>
            <a:ln w="9525">
              <a:solidFill>
                <a:schemeClr val="tx1"/>
              </a:solidFill>
              <a:round/>
            </a:ln>
          </p:spPr>
        </p:cxnSp>
      </p:grpSp>
      <p:cxnSp>
        <p:nvCxnSpPr>
          <p:cNvPr id="206" name="直接连接符 205"/>
          <p:cNvCxnSpPr/>
          <p:nvPr/>
        </p:nvCxnSpPr>
        <p:spPr bwMode="auto">
          <a:xfrm>
            <a:off x="456114" y="1676700"/>
            <a:ext cx="1872000" cy="0"/>
          </a:xfrm>
          <a:prstGeom prst="line">
            <a:avLst/>
          </a:prstGeom>
          <a:ln w="15875">
            <a:solidFill>
              <a:srgbClr val="C00000"/>
            </a:solidFill>
            <a:prstDash val="das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207" name="直接连接符 206"/>
          <p:cNvCxnSpPr/>
          <p:nvPr/>
        </p:nvCxnSpPr>
        <p:spPr bwMode="auto">
          <a:xfrm>
            <a:off x="456114" y="3908948"/>
            <a:ext cx="1872000" cy="0"/>
          </a:xfrm>
          <a:prstGeom prst="line">
            <a:avLst/>
          </a:prstGeom>
          <a:ln w="15875">
            <a:solidFill>
              <a:srgbClr val="C00000"/>
            </a:solidFill>
            <a:prstDash val="das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208" name="AutoShape 2"/>
          <p:cNvSpPr>
            <a:spLocks noChangeArrowheads="1"/>
          </p:cNvSpPr>
          <p:nvPr/>
        </p:nvSpPr>
        <p:spPr bwMode="gray">
          <a:xfrm rot="5400000">
            <a:off x="1385369" y="2357179"/>
            <a:ext cx="2376264" cy="789689"/>
          </a:xfrm>
          <a:prstGeom prst="upArrow">
            <a:avLst>
              <a:gd name="adj1" fmla="val 57824"/>
              <a:gd name="adj2" fmla="val 53356"/>
            </a:avLst>
          </a:prstGeom>
          <a:gradFill rotWithShape="1">
            <a:gsLst>
              <a:gs pos="0">
                <a:schemeClr val="accent1"/>
              </a:gs>
              <a:gs pos="100000">
                <a:schemeClr val="accent1">
                  <a:gamma/>
                  <a:tint val="0"/>
                  <a:invGamma/>
                </a:schemeClr>
              </a:gs>
            </a:gsLst>
            <a:lin ang="5400000" scaled="1"/>
          </a:gradFill>
          <a:ln w="9525" algn="ctr">
            <a:noFill/>
            <a:miter lim="800000"/>
          </a:ln>
          <a:effectLst/>
        </p:spPr>
        <p:txBody>
          <a:bodyPr wrap="none" anchor="ctr"/>
          <a:lstStyle/>
          <a:p>
            <a:pPr>
              <a:defRPr/>
            </a:pPr>
            <a:endParaRPr lang="zh-CN" altLang="en-US">
              <a:latin typeface="微软雅黑" panose="020B0503020204020204" pitchFamily="34" charset="-122"/>
              <a:ea typeface="微软雅黑" panose="020B0503020204020204" pitchFamily="34" charset="-122"/>
            </a:endParaRPr>
          </a:p>
        </p:txBody>
      </p:sp>
      <p:sp>
        <p:nvSpPr>
          <p:cNvPr id="220" name="云形标注 241"/>
          <p:cNvSpPr>
            <a:spLocks noChangeArrowheads="1"/>
          </p:cNvSpPr>
          <p:nvPr/>
        </p:nvSpPr>
        <p:spPr bwMode="auto">
          <a:xfrm>
            <a:off x="2868382" y="2421828"/>
            <a:ext cx="921505" cy="601529"/>
          </a:xfrm>
          <a:prstGeom prst="cloudCallout">
            <a:avLst>
              <a:gd name="adj1" fmla="val 91833"/>
              <a:gd name="adj2" fmla="val 89916"/>
            </a:avLst>
          </a:prstGeom>
          <a:solidFill>
            <a:schemeClr val="bg1">
              <a:lumMod val="50000"/>
            </a:schemeClr>
          </a:solidFill>
          <a:ln w="9525">
            <a:noFill/>
            <a:miter lim="800000"/>
          </a:ln>
        </p:spPr>
        <p:txBody>
          <a:bodyPr wrap="square" lIns="121935" tIns="60968" rIns="121935" bIns="60968" anchor="ctr">
            <a:noAutofit/>
          </a:bodyPr>
          <a:lstStyle/>
          <a:p>
            <a:pPr algn="ctr"/>
            <a:endParaRPr lang="en-US" altLang="zh-CN" sz="1400" b="1" dirty="0">
              <a:solidFill>
                <a:schemeClr val="bg1">
                  <a:lumMod val="95000"/>
                </a:schemeClr>
              </a:solidFill>
              <a:latin typeface="微软雅黑" panose="020B0503020204020204" pitchFamily="34" charset="-122"/>
              <a:ea typeface="微软雅黑" panose="020B0503020204020204" pitchFamily="34" charset="-122"/>
              <a:sym typeface="Arial" panose="020B0604020202020204"/>
            </a:endParaRPr>
          </a:p>
        </p:txBody>
      </p:sp>
      <p:sp>
        <p:nvSpPr>
          <p:cNvPr id="72" name="云形标注 241"/>
          <p:cNvSpPr>
            <a:spLocks noChangeArrowheads="1"/>
          </p:cNvSpPr>
          <p:nvPr/>
        </p:nvSpPr>
        <p:spPr bwMode="auto">
          <a:xfrm>
            <a:off x="2868382" y="2421828"/>
            <a:ext cx="1027757" cy="601529"/>
          </a:xfrm>
          <a:prstGeom prst="cloudCallout">
            <a:avLst>
              <a:gd name="adj1" fmla="val 82104"/>
              <a:gd name="adj2" fmla="val -144065"/>
            </a:avLst>
          </a:prstGeom>
          <a:solidFill>
            <a:schemeClr val="bg1">
              <a:lumMod val="50000"/>
            </a:schemeClr>
          </a:solidFill>
          <a:ln w="9525">
            <a:noFill/>
            <a:miter lim="800000"/>
          </a:ln>
        </p:spPr>
        <p:txBody>
          <a:bodyPr wrap="square" lIns="121935" tIns="60968" rIns="121935" bIns="60968" anchor="ctr">
            <a:noAutofit/>
          </a:bodyPr>
          <a:lstStyle/>
          <a:p>
            <a:pPr algn="ctr"/>
            <a:r>
              <a:rPr lang="zh-CN" altLang="en-US" sz="1400" b="1" dirty="0" smtClean="0">
                <a:solidFill>
                  <a:schemeClr val="bg1">
                    <a:lumMod val="95000"/>
                  </a:schemeClr>
                </a:solidFill>
                <a:latin typeface="微软雅黑" panose="020B0503020204020204" pitchFamily="34" charset="-122"/>
                <a:ea typeface="微软雅黑" panose="020B0503020204020204" pitchFamily="34" charset="-122"/>
                <a:sym typeface="Arial" panose="020B0604020202020204"/>
              </a:rPr>
              <a:t>网络丢包</a:t>
            </a:r>
            <a:endParaRPr lang="en-US" altLang="zh-CN" sz="1400" b="1" dirty="0">
              <a:solidFill>
                <a:schemeClr val="bg1">
                  <a:lumMod val="95000"/>
                </a:schemeClr>
              </a:solidFill>
              <a:latin typeface="微软雅黑" panose="020B0503020204020204" pitchFamily="34" charset="-122"/>
              <a:ea typeface="微软雅黑" panose="020B0503020204020204" pitchFamily="34" charset="-122"/>
              <a:sym typeface="Arial" panose="020B0604020202020204"/>
            </a:endParaRPr>
          </a:p>
        </p:txBody>
      </p:sp>
      <p:cxnSp>
        <p:nvCxnSpPr>
          <p:cNvPr id="89" name="直接连接符 88"/>
          <p:cNvCxnSpPr/>
          <p:nvPr/>
        </p:nvCxnSpPr>
        <p:spPr bwMode="auto">
          <a:xfrm>
            <a:off x="4054164" y="1611374"/>
            <a:ext cx="366952" cy="0"/>
          </a:xfrm>
          <a:prstGeom prst="line">
            <a:avLst/>
          </a:prstGeom>
          <a:noFill/>
          <a:ln w="41275">
            <a:gradFill flip="none" rotWithShape="1">
              <a:gsLst>
                <a:gs pos="0">
                  <a:schemeClr val="tx1"/>
                </a:gs>
                <a:gs pos="21001">
                  <a:schemeClr val="bg1"/>
                </a:gs>
                <a:gs pos="35001">
                  <a:srgbClr val="1A8D48"/>
                </a:gs>
                <a:gs pos="52000">
                  <a:srgbClr val="FFFF00"/>
                </a:gs>
                <a:gs pos="73000">
                  <a:schemeClr val="bg1"/>
                </a:gs>
                <a:gs pos="88000">
                  <a:srgbClr val="E81766"/>
                </a:gs>
                <a:gs pos="100000">
                  <a:srgbClr val="A603AB"/>
                </a:gs>
              </a:gsLst>
              <a:lin ang="0" scaled="1"/>
              <a:tileRect/>
            </a:gradFill>
            <a:prstDash val="dash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直接连接符 89"/>
          <p:cNvCxnSpPr/>
          <p:nvPr/>
        </p:nvCxnSpPr>
        <p:spPr bwMode="auto">
          <a:xfrm>
            <a:off x="4134174" y="1504694"/>
            <a:ext cx="366952" cy="0"/>
          </a:xfrm>
          <a:prstGeom prst="line">
            <a:avLst/>
          </a:prstGeom>
          <a:noFill/>
          <a:ln w="41275">
            <a:gradFill flip="none" rotWithShape="1">
              <a:gsLst>
                <a:gs pos="0">
                  <a:schemeClr val="tx1"/>
                </a:gs>
                <a:gs pos="21001">
                  <a:schemeClr val="bg1"/>
                </a:gs>
                <a:gs pos="35001">
                  <a:srgbClr val="1A8D48"/>
                </a:gs>
                <a:gs pos="52000">
                  <a:srgbClr val="FFFF00"/>
                </a:gs>
                <a:gs pos="73000">
                  <a:schemeClr val="bg1"/>
                </a:gs>
                <a:gs pos="88000">
                  <a:srgbClr val="E81766"/>
                </a:gs>
                <a:gs pos="100000">
                  <a:srgbClr val="A603AB"/>
                </a:gs>
              </a:gsLst>
              <a:lin ang="0" scaled="1"/>
              <a:tileRect/>
            </a:gradFill>
            <a:prstDash val="dash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4" name="直接连接符 93"/>
          <p:cNvCxnSpPr>
            <a:cxnSpLocks noChangeAspect="1"/>
          </p:cNvCxnSpPr>
          <p:nvPr/>
        </p:nvCxnSpPr>
        <p:spPr bwMode="auto">
          <a:xfrm>
            <a:off x="4508303" y="1485984"/>
            <a:ext cx="280713" cy="5501"/>
          </a:xfrm>
          <a:prstGeom prst="line">
            <a:avLst/>
          </a:prstGeom>
          <a:noFill/>
          <a:ln w="41275">
            <a:gradFill flip="none" rotWithShape="1">
              <a:gsLst>
                <a:gs pos="0">
                  <a:schemeClr val="bg1"/>
                </a:gs>
                <a:gs pos="21001">
                  <a:srgbClr val="0819FB"/>
                </a:gs>
                <a:gs pos="35001">
                  <a:schemeClr val="bg1">
                    <a:lumMod val="95000"/>
                  </a:schemeClr>
                </a:gs>
                <a:gs pos="52000">
                  <a:srgbClr val="FFFF00"/>
                </a:gs>
                <a:gs pos="73000">
                  <a:srgbClr val="EE3F17"/>
                </a:gs>
                <a:gs pos="88000">
                  <a:srgbClr val="E81766"/>
                </a:gs>
                <a:gs pos="100000">
                  <a:srgbClr val="A603AB"/>
                </a:gs>
              </a:gsLst>
              <a:lin ang="0" scaled="1"/>
              <a:tileRect/>
            </a:gra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a:cxnSpLocks noChangeAspect="1"/>
          </p:cNvCxnSpPr>
          <p:nvPr/>
        </p:nvCxnSpPr>
        <p:spPr bwMode="auto">
          <a:xfrm>
            <a:off x="4554023" y="1691724"/>
            <a:ext cx="280713" cy="5501"/>
          </a:xfrm>
          <a:prstGeom prst="line">
            <a:avLst/>
          </a:prstGeom>
          <a:noFill/>
          <a:ln w="41275">
            <a:gradFill flip="none" rotWithShape="1">
              <a:gsLst>
                <a:gs pos="0">
                  <a:schemeClr val="bg1"/>
                </a:gs>
                <a:gs pos="21001">
                  <a:srgbClr val="0819FB"/>
                </a:gs>
                <a:gs pos="35001">
                  <a:schemeClr val="bg1">
                    <a:lumMod val="95000"/>
                  </a:schemeClr>
                </a:gs>
                <a:gs pos="52000">
                  <a:srgbClr val="FFFF00"/>
                </a:gs>
                <a:gs pos="73000">
                  <a:srgbClr val="EE3F17"/>
                </a:gs>
                <a:gs pos="88000">
                  <a:srgbClr val="E81766"/>
                </a:gs>
                <a:gs pos="100000">
                  <a:srgbClr val="A603AB"/>
                </a:gs>
              </a:gsLst>
              <a:lin ang="0" scaled="1"/>
              <a:tileRect/>
            </a:gra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5" name="直接连接符 104"/>
          <p:cNvCxnSpPr>
            <a:cxnSpLocks noChangeAspect="1"/>
          </p:cNvCxnSpPr>
          <p:nvPr/>
        </p:nvCxnSpPr>
        <p:spPr bwMode="auto">
          <a:xfrm>
            <a:off x="4565453" y="1409784"/>
            <a:ext cx="280713" cy="5501"/>
          </a:xfrm>
          <a:prstGeom prst="line">
            <a:avLst/>
          </a:prstGeom>
          <a:noFill/>
          <a:ln w="41275">
            <a:gradFill flip="none" rotWithShape="1">
              <a:gsLst>
                <a:gs pos="0">
                  <a:schemeClr val="bg1"/>
                </a:gs>
                <a:gs pos="21001">
                  <a:srgbClr val="0819FB"/>
                </a:gs>
                <a:gs pos="35001">
                  <a:schemeClr val="bg1">
                    <a:lumMod val="95000"/>
                  </a:schemeClr>
                </a:gs>
                <a:gs pos="52000">
                  <a:srgbClr val="FFFF00"/>
                </a:gs>
                <a:gs pos="73000">
                  <a:srgbClr val="EE3F17"/>
                </a:gs>
                <a:gs pos="88000">
                  <a:srgbClr val="E81766"/>
                </a:gs>
                <a:gs pos="100000">
                  <a:srgbClr val="A603AB"/>
                </a:gs>
              </a:gsLst>
              <a:lin ang="0" scaled="1"/>
              <a:tileRect/>
            </a:gra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6" name="直接连接符 105"/>
          <p:cNvCxnSpPr>
            <a:cxnSpLocks noChangeAspect="1"/>
          </p:cNvCxnSpPr>
          <p:nvPr/>
        </p:nvCxnSpPr>
        <p:spPr bwMode="auto">
          <a:xfrm>
            <a:off x="4275302" y="1658402"/>
            <a:ext cx="181273" cy="725"/>
          </a:xfrm>
          <a:prstGeom prst="line">
            <a:avLst/>
          </a:prstGeom>
          <a:noFill/>
          <a:ln w="41275">
            <a:gradFill flip="none" rotWithShape="1">
              <a:gsLst>
                <a:gs pos="0">
                  <a:schemeClr val="bg1"/>
                </a:gs>
                <a:gs pos="21001">
                  <a:schemeClr val="bg1"/>
                </a:gs>
                <a:gs pos="35001">
                  <a:schemeClr val="bg2">
                    <a:lumMod val="40000"/>
                    <a:lumOff val="60000"/>
                  </a:schemeClr>
                </a:gs>
                <a:gs pos="52000">
                  <a:srgbClr val="FFFF00"/>
                </a:gs>
                <a:gs pos="73000">
                  <a:srgbClr val="EE3F17"/>
                </a:gs>
                <a:gs pos="88000">
                  <a:srgbClr val="E81766"/>
                </a:gs>
                <a:gs pos="100000">
                  <a:srgbClr val="A603AB"/>
                </a:gs>
              </a:gsLst>
              <a:lin ang="0" scaled="1"/>
              <a:tileRect/>
            </a:gra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7" name="直接连接符 106"/>
          <p:cNvCxnSpPr>
            <a:cxnSpLocks noChangeAspect="1"/>
          </p:cNvCxnSpPr>
          <p:nvPr/>
        </p:nvCxnSpPr>
        <p:spPr bwMode="auto">
          <a:xfrm>
            <a:off x="4378172" y="1726982"/>
            <a:ext cx="181273" cy="725"/>
          </a:xfrm>
          <a:prstGeom prst="line">
            <a:avLst/>
          </a:prstGeom>
          <a:noFill/>
          <a:ln w="41275">
            <a:gradFill flip="none" rotWithShape="1">
              <a:gsLst>
                <a:gs pos="0">
                  <a:schemeClr val="bg1"/>
                </a:gs>
                <a:gs pos="21001">
                  <a:schemeClr val="bg1"/>
                </a:gs>
                <a:gs pos="35001">
                  <a:schemeClr val="bg2">
                    <a:lumMod val="40000"/>
                    <a:lumOff val="60000"/>
                  </a:schemeClr>
                </a:gs>
                <a:gs pos="52000">
                  <a:srgbClr val="FFFF00"/>
                </a:gs>
                <a:gs pos="73000">
                  <a:srgbClr val="EE3F17"/>
                </a:gs>
                <a:gs pos="88000">
                  <a:srgbClr val="E81766"/>
                </a:gs>
                <a:gs pos="100000">
                  <a:srgbClr val="A603AB"/>
                </a:gs>
              </a:gsLst>
              <a:lin ang="0" scaled="1"/>
              <a:tileRect/>
            </a:gra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9" name="直接连接符 108"/>
          <p:cNvCxnSpPr/>
          <p:nvPr/>
        </p:nvCxnSpPr>
        <p:spPr bwMode="auto">
          <a:xfrm>
            <a:off x="4484694" y="1618994"/>
            <a:ext cx="366952" cy="0"/>
          </a:xfrm>
          <a:prstGeom prst="line">
            <a:avLst/>
          </a:prstGeom>
          <a:noFill/>
          <a:ln w="41275">
            <a:gradFill flip="none" rotWithShape="1">
              <a:gsLst>
                <a:gs pos="0">
                  <a:schemeClr val="tx1"/>
                </a:gs>
                <a:gs pos="21001">
                  <a:schemeClr val="bg1"/>
                </a:gs>
                <a:gs pos="35001">
                  <a:srgbClr val="1A8D48"/>
                </a:gs>
                <a:gs pos="52000">
                  <a:srgbClr val="FFFF00"/>
                </a:gs>
                <a:gs pos="73000">
                  <a:schemeClr val="bg1"/>
                </a:gs>
                <a:gs pos="88000">
                  <a:srgbClr val="E81766"/>
                </a:gs>
                <a:gs pos="100000">
                  <a:srgbClr val="A603AB"/>
                </a:gs>
              </a:gsLst>
              <a:lin ang="0" scaled="1"/>
              <a:tileRect/>
            </a:gradFill>
            <a:prstDash val="dash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 name="爆炸形 2 35"/>
          <p:cNvSpPr>
            <a:spLocks noChangeArrowheads="1"/>
          </p:cNvSpPr>
          <p:nvPr/>
        </p:nvSpPr>
        <p:spPr bwMode="auto">
          <a:xfrm>
            <a:off x="3402493" y="925184"/>
            <a:ext cx="1641775" cy="518851"/>
          </a:xfrm>
          <a:prstGeom prst="irregularSeal2">
            <a:avLst/>
          </a:prstGeom>
          <a:solidFill>
            <a:srgbClr val="FFC000"/>
          </a:solidFill>
          <a:ln w="9525">
            <a:noFill/>
            <a:miter lim="800000"/>
          </a:ln>
          <a:effectLst>
            <a:outerShdw blurRad="50800" dist="38100" dir="2700000" algn="tl" rotWithShape="0">
              <a:prstClr val="black">
                <a:alpha val="40000"/>
              </a:prstClr>
            </a:outerShdw>
          </a:effectLst>
        </p:spPr>
        <p:txBody>
          <a:bodyPr wrap="square" lIns="121935" tIns="60968" rIns="121935" bIns="60968" anchor="ctr">
            <a:spAutoFit/>
          </a:bodyPr>
          <a:lstStyle/>
          <a:p>
            <a:pPr algn="ctr"/>
            <a:endParaRPr lang="zh-CN" altLang="en-US" sz="700" dirty="0">
              <a:latin typeface="微软雅黑" panose="020B0503020204020204" pitchFamily="34" charset="-122"/>
              <a:ea typeface="微软雅黑" panose="020B0503020204020204" pitchFamily="34" charset="-122"/>
              <a:sym typeface="Arial" panose="020B0604020202020204"/>
            </a:endParaRPr>
          </a:p>
        </p:txBody>
      </p:sp>
      <p:sp>
        <p:nvSpPr>
          <p:cNvPr id="54" name="矩形 53"/>
          <p:cNvSpPr>
            <a:spLocks noChangeAspect="1"/>
          </p:cNvSpPr>
          <p:nvPr/>
        </p:nvSpPr>
        <p:spPr>
          <a:xfrm>
            <a:off x="3704887" y="1025747"/>
            <a:ext cx="933376" cy="369332"/>
          </a:xfrm>
          <a:prstGeom prst="rect">
            <a:avLst/>
          </a:prstGeom>
        </p:spPr>
        <p:txBody>
          <a:bodyPr wrap="square">
            <a:spAutoFit/>
          </a:bodyPr>
          <a:lstStyle/>
          <a:p>
            <a:pPr algn="ctr"/>
            <a:r>
              <a:rPr lang="zh-CN" altLang="en-US" sz="900" b="1" dirty="0" smtClean="0">
                <a:latin typeface="微软雅黑" panose="020B0503020204020204" pitchFamily="34" charset="-122"/>
                <a:ea typeface="微软雅黑" panose="020B0503020204020204" pitchFamily="34" charset="-122"/>
                <a:sym typeface="Arial" panose="020B0604020202020204"/>
              </a:rPr>
              <a:t>图像马赛克</a:t>
            </a:r>
            <a:endParaRPr lang="en-US" altLang="zh-CN" sz="900" b="1" dirty="0" smtClean="0">
              <a:latin typeface="微软雅黑" panose="020B0503020204020204" pitchFamily="34" charset="-122"/>
              <a:ea typeface="微软雅黑" panose="020B0503020204020204" pitchFamily="34" charset="-122"/>
              <a:sym typeface="Arial" panose="020B0604020202020204"/>
            </a:endParaRPr>
          </a:p>
          <a:p>
            <a:pPr algn="ctr"/>
            <a:r>
              <a:rPr lang="zh-CN" altLang="en-US" sz="900" b="1" dirty="0" smtClean="0">
                <a:latin typeface="微软雅黑" panose="020B0503020204020204" pitchFamily="34" charset="-122"/>
                <a:ea typeface="微软雅黑" panose="020B0503020204020204" pitchFamily="34" charset="-122"/>
                <a:sym typeface="Arial" panose="020B0604020202020204"/>
              </a:rPr>
              <a:t> 声音听不清</a:t>
            </a:r>
            <a:endParaRPr lang="en-US" altLang="zh-CN" sz="900" b="1" dirty="0">
              <a:latin typeface="微软雅黑" panose="020B0503020204020204" pitchFamily="34" charset="-122"/>
              <a:ea typeface="微软雅黑" panose="020B0503020204020204" pitchFamily="34" charset="-122"/>
              <a:sym typeface="Arial" panose="020B0604020202020204"/>
            </a:endParaRPr>
          </a:p>
        </p:txBody>
      </p:sp>
    </p:spTree>
  </p:cSld>
  <p:clrMapOvr>
    <a:masterClrMapping/>
  </p:clrMapOvr>
  <p:transition advClick="0">
    <p:fade/>
  </p:transition>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nvGraphicFramePr>
        <p:xfrm>
          <a:off x="683568" y="1347614"/>
          <a:ext cx="7488832" cy="1727056"/>
        </p:xfrm>
        <a:graphic>
          <a:graphicData uri="http://schemas.openxmlformats.org/drawingml/2006/table">
            <a:tbl>
              <a:tblPr/>
              <a:tblGrid>
                <a:gridCol w="808348"/>
                <a:gridCol w="2037017"/>
                <a:gridCol w="1307330"/>
                <a:gridCol w="3336137"/>
              </a:tblGrid>
              <a:tr h="357361">
                <a:tc>
                  <a:txBody>
                    <a:bodyPr/>
                    <a:lstStyle/>
                    <a:p>
                      <a:pPr algn="ctr" fontAlgn="ctr"/>
                      <a:r>
                        <a:rPr lang="zh-CN" altLang="en-US" sz="1200" b="1" i="0" u="none" strike="noStrike" dirty="0">
                          <a:solidFill>
                            <a:schemeClr val="bg1"/>
                          </a:solidFill>
                          <a:latin typeface="微软雅黑" panose="020B0503020204020204" pitchFamily="34" charset="-122"/>
                          <a:ea typeface="微软雅黑" panose="020B0503020204020204" pitchFamily="34" charset="-122"/>
                        </a:rPr>
                        <a:t>技术类型</a:t>
                      </a:r>
                      <a:endParaRPr lang="zh-CN" altLang="en-US" sz="1200" b="1" i="0" u="none" strike="noStrike" dirty="0">
                        <a:solidFill>
                          <a:schemeClr val="bg1"/>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zh-CN" altLang="en-US" sz="1200" b="1" i="0" u="none" strike="noStrike" dirty="0">
                          <a:solidFill>
                            <a:schemeClr val="bg1"/>
                          </a:solidFill>
                          <a:latin typeface="微软雅黑" panose="020B0503020204020204" pitchFamily="34" charset="-122"/>
                          <a:ea typeface="微软雅黑" panose="020B0503020204020204" pitchFamily="34" charset="-122"/>
                        </a:rPr>
                        <a:t>说明</a:t>
                      </a:r>
                      <a:endParaRPr lang="zh-CN" altLang="en-US" sz="1200" b="1" i="0" u="none" strike="noStrike" dirty="0">
                        <a:solidFill>
                          <a:schemeClr val="bg1"/>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zh-CN" altLang="en-US" sz="1200" b="1" i="0" u="none" strike="noStrike" dirty="0">
                          <a:solidFill>
                            <a:schemeClr val="bg1"/>
                          </a:solidFill>
                          <a:latin typeface="微软雅黑" panose="020B0503020204020204" pitchFamily="34" charset="-122"/>
                          <a:ea typeface="微软雅黑" panose="020B0503020204020204" pitchFamily="34" charset="-122"/>
                        </a:rPr>
                        <a:t>测量技术</a:t>
                      </a:r>
                      <a:endParaRPr lang="zh-CN" altLang="en-US" sz="1200" b="1" i="0" u="none" strike="noStrike" dirty="0">
                        <a:solidFill>
                          <a:schemeClr val="bg1"/>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c>
                  <a:txBody>
                    <a:bodyPr/>
                    <a:lstStyle/>
                    <a:p>
                      <a:pPr algn="ctr" fontAlgn="ctr"/>
                      <a:r>
                        <a:rPr lang="zh-CN" altLang="en-US" sz="1200" b="1" i="0" u="none" strike="noStrike" dirty="0" smtClean="0">
                          <a:solidFill>
                            <a:schemeClr val="bg1"/>
                          </a:solidFill>
                          <a:latin typeface="微软雅黑" panose="020B0503020204020204" pitchFamily="34" charset="-122"/>
                          <a:ea typeface="微软雅黑" panose="020B0503020204020204" pitchFamily="34" charset="-122"/>
                        </a:rPr>
                        <a:t>限制</a:t>
                      </a:r>
                      <a:endParaRPr lang="zh-CN" altLang="en-US" sz="1200" b="1" i="0" u="none" strike="noStrike" dirty="0">
                        <a:solidFill>
                          <a:schemeClr val="bg1"/>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00000"/>
                    </a:solidFill>
                  </a:tcPr>
                </a:tc>
              </a:tr>
              <a:tr h="171450">
                <a:tc rowSpan="2">
                  <a:txBody>
                    <a:bodyPr/>
                    <a:lstStyle/>
                    <a:p>
                      <a:pPr algn="l" fontAlgn="ctr"/>
                      <a:r>
                        <a:rPr lang="zh-CN" altLang="en-US" sz="1200" b="0" i="0" u="none" strike="noStrike" dirty="0">
                          <a:solidFill>
                            <a:srgbClr val="000000"/>
                          </a:solidFill>
                          <a:latin typeface="微软雅黑" panose="020B0503020204020204" pitchFamily="34" charset="-122"/>
                          <a:ea typeface="微软雅黑" panose="020B0503020204020204" pitchFamily="34" charset="-122"/>
                        </a:rPr>
                        <a:t>直接测量</a:t>
                      </a:r>
                      <a:endParaRPr lang="zh-CN" altLang="en-US" sz="1200" b="0" i="0" u="none" strike="noStrike" dirty="0">
                        <a:solidFill>
                          <a:srgbClr val="000000"/>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2">
                  <a:txBody>
                    <a:bodyPr/>
                    <a:lstStyle/>
                    <a:p>
                      <a:pPr algn="l" fontAlgn="ctr"/>
                      <a:r>
                        <a:rPr lang="zh-CN" altLang="en-US" sz="1200" b="0" i="0" u="none" strike="noStrike" dirty="0">
                          <a:solidFill>
                            <a:srgbClr val="000000"/>
                          </a:solidFill>
                          <a:latin typeface="微软雅黑" panose="020B0503020204020204" pitchFamily="34" charset="-122"/>
                          <a:ea typeface="微软雅黑" panose="020B0503020204020204" pitchFamily="34" charset="-122"/>
                        </a:rPr>
                        <a:t>基于真实的业务报文进行测量。</a:t>
                      </a:r>
                      <a:endParaRPr lang="zh-CN" altLang="en-US" sz="1200" b="0" i="0" u="none" strike="noStrike" dirty="0">
                        <a:solidFill>
                          <a:srgbClr val="000000"/>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en-US" sz="1200" b="0" i="0" u="none" strike="noStrike" dirty="0" smtClean="0">
                          <a:solidFill>
                            <a:srgbClr val="000000"/>
                          </a:solidFill>
                          <a:latin typeface="微软雅黑" panose="020B0503020204020204" pitchFamily="34" charset="-122"/>
                          <a:ea typeface="微软雅黑" panose="020B0503020204020204" pitchFamily="34" charset="-122"/>
                        </a:rPr>
                        <a:t> Y.1731</a:t>
                      </a:r>
                      <a:endParaRPr lang="en-US" sz="1200" b="0" i="0" u="none" strike="noStrike" dirty="0">
                        <a:solidFill>
                          <a:srgbClr val="000000"/>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zh-CN" altLang="en-US" sz="1200" b="0" i="0" u="none" strike="noStrike" dirty="0" smtClean="0">
                          <a:solidFill>
                            <a:schemeClr val="tx1"/>
                          </a:solidFill>
                          <a:latin typeface="微软雅黑" panose="020B0503020204020204" pitchFamily="34" charset="-122"/>
                          <a:ea typeface="微软雅黑" panose="020B0503020204020204" pitchFamily="34" charset="-122"/>
                        </a:rPr>
                        <a:t>仅支持</a:t>
                      </a:r>
                      <a:r>
                        <a:rPr lang="en-US" altLang="zh-CN" sz="1200" b="0" kern="1200" dirty="0" smtClean="0">
                          <a:solidFill>
                            <a:schemeClr val="tx1"/>
                          </a:solidFill>
                          <a:latin typeface="微软雅黑" panose="020B0503020204020204" pitchFamily="34" charset="-122"/>
                          <a:ea typeface="微软雅黑" panose="020B0503020204020204" pitchFamily="34" charset="-122"/>
                          <a:cs typeface="+mn-cs"/>
                        </a:rPr>
                        <a:t>L2</a:t>
                      </a:r>
                      <a:r>
                        <a:rPr lang="zh-CN" altLang="en-US" sz="1200" b="0" kern="1200" dirty="0">
                          <a:solidFill>
                            <a:schemeClr val="tx1"/>
                          </a:solidFill>
                          <a:latin typeface="微软雅黑" panose="020B0503020204020204" pitchFamily="34" charset="-122"/>
                          <a:ea typeface="微软雅黑" panose="020B0503020204020204" pitchFamily="34" charset="-122"/>
                          <a:cs typeface="+mn-cs"/>
                        </a:rPr>
                        <a:t>网络</a:t>
                      </a:r>
                      <a:r>
                        <a:rPr lang="zh-CN" altLang="en-US" sz="1200" b="0" i="0" u="none" strike="noStrike" dirty="0">
                          <a:solidFill>
                            <a:schemeClr val="tx1"/>
                          </a:solidFill>
                          <a:latin typeface="微软雅黑" panose="020B0503020204020204" pitchFamily="34" charset="-122"/>
                          <a:ea typeface="微软雅黑" panose="020B0503020204020204" pitchFamily="34" charset="-122"/>
                        </a:rPr>
                        <a:t>。</a:t>
                      </a:r>
                      <a:endParaRPr lang="zh-CN" altLang="en-US" sz="1200" b="0" i="0" u="none" strike="noStrike" dirty="0">
                        <a:solidFill>
                          <a:schemeClr val="tx1"/>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171450">
                <a:tc vMerge="1">
                  <a:tcPr/>
                </a:tc>
                <a:tc vMerge="1">
                  <a:tcPr/>
                </a:tc>
                <a:tc>
                  <a:txBody>
                    <a:bodyPr/>
                    <a:lstStyle/>
                    <a:p>
                      <a:pPr algn="l" fontAlgn="ctr"/>
                      <a:r>
                        <a:rPr lang="en-US" sz="1200" b="0" i="0" u="none" strike="noStrike" dirty="0" smtClean="0">
                          <a:solidFill>
                            <a:srgbClr val="000000"/>
                          </a:solidFill>
                          <a:latin typeface="微软雅黑" panose="020B0503020204020204" pitchFamily="34" charset="-122"/>
                          <a:ea typeface="微软雅黑" panose="020B0503020204020204" pitchFamily="34" charset="-122"/>
                        </a:rPr>
                        <a:t> IP PM</a:t>
                      </a:r>
                      <a:endParaRPr lang="en-US" sz="1200" b="0" i="0" u="none" strike="noStrike" dirty="0">
                        <a:solidFill>
                          <a:srgbClr val="000000"/>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zh-CN" altLang="en-US" sz="1200" b="0" i="0" u="none" strike="noStrike" dirty="0" smtClean="0">
                          <a:solidFill>
                            <a:schemeClr val="tx1"/>
                          </a:solidFill>
                          <a:latin typeface="微软雅黑" panose="020B0503020204020204" pitchFamily="34" charset="-122"/>
                          <a:ea typeface="微软雅黑" panose="020B0503020204020204" pitchFamily="34" charset="-122"/>
                        </a:rPr>
                        <a:t>仅支持</a:t>
                      </a:r>
                      <a:r>
                        <a:rPr lang="zh-CN" altLang="en-US" sz="1200" b="0" kern="1200" dirty="0" smtClean="0">
                          <a:solidFill>
                            <a:schemeClr val="tx1"/>
                          </a:solidFill>
                          <a:latin typeface="微软雅黑" panose="020B0503020204020204" pitchFamily="34" charset="-122"/>
                          <a:ea typeface="微软雅黑" panose="020B0503020204020204" pitchFamily="34" charset="-122"/>
                          <a:cs typeface="+mn-cs"/>
                        </a:rPr>
                        <a:t>点</a:t>
                      </a:r>
                      <a:r>
                        <a:rPr lang="zh-CN" altLang="en-US" sz="1200" b="0" kern="1200" dirty="0">
                          <a:solidFill>
                            <a:schemeClr val="tx1"/>
                          </a:solidFill>
                          <a:latin typeface="微软雅黑" panose="020B0503020204020204" pitchFamily="34" charset="-122"/>
                          <a:ea typeface="微软雅黑" panose="020B0503020204020204" pitchFamily="34" charset="-122"/>
                          <a:cs typeface="+mn-cs"/>
                        </a:rPr>
                        <a:t>到点</a:t>
                      </a:r>
                      <a:r>
                        <a:rPr lang="zh-CN" altLang="en-US" sz="1200" b="0" i="0" u="none" strike="noStrike" dirty="0">
                          <a:solidFill>
                            <a:schemeClr val="tx1"/>
                          </a:solidFill>
                          <a:latin typeface="微软雅黑" panose="020B0503020204020204" pitchFamily="34" charset="-122"/>
                          <a:ea typeface="微软雅黑" panose="020B0503020204020204" pitchFamily="34" charset="-122"/>
                        </a:rPr>
                        <a:t>场景。</a:t>
                      </a:r>
                      <a:endParaRPr lang="zh-CN" altLang="en-US" sz="1200" b="0" i="0" u="none" strike="noStrike" dirty="0">
                        <a:solidFill>
                          <a:schemeClr val="tx1"/>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314325">
                <a:tc rowSpan="3">
                  <a:txBody>
                    <a:bodyPr/>
                    <a:lstStyle/>
                    <a:p>
                      <a:pPr algn="l" fontAlgn="ctr"/>
                      <a:r>
                        <a:rPr lang="zh-CN" altLang="en-US" sz="1200" b="0" i="0" u="none" strike="noStrike" dirty="0">
                          <a:solidFill>
                            <a:srgbClr val="000000"/>
                          </a:solidFill>
                          <a:latin typeface="微软雅黑" panose="020B0503020204020204" pitchFamily="34" charset="-122"/>
                          <a:ea typeface="微软雅黑" panose="020B0503020204020204" pitchFamily="34" charset="-122"/>
                        </a:rPr>
                        <a:t>间接测量</a:t>
                      </a:r>
                      <a:endParaRPr lang="zh-CN" altLang="en-US" sz="1200" b="0" i="0" u="none" strike="noStrike" dirty="0">
                        <a:solidFill>
                          <a:srgbClr val="000000"/>
                        </a:solidFill>
                        <a:latin typeface="微软雅黑" panose="020B0503020204020204" pitchFamily="34" charset="-122"/>
                        <a:ea typeface="微软雅黑" panose="020B0503020204020204" pitchFamily="34" charset="-122"/>
                      </a:endParaRPr>
                    </a:p>
                    <a:p>
                      <a:pPr algn="l" fontAlgn="ctr"/>
                      <a:r>
                        <a:rPr lang="zh-CN" altLang="en-US" sz="1200" b="0" i="0" u="none" strike="noStrike" dirty="0">
                          <a:solidFill>
                            <a:srgbClr val="000000"/>
                          </a:solidFill>
                          <a:latin typeface="微软雅黑" panose="020B0503020204020204" pitchFamily="34" charset="-122"/>
                          <a:ea typeface="微软雅黑" panose="020B0503020204020204" pitchFamily="34" charset="-122"/>
                        </a:rPr>
                        <a:t>　</a:t>
                      </a:r>
                      <a:endParaRPr lang="zh-CN" altLang="en-US" sz="1200" b="0" i="0" u="none" strike="noStrike" dirty="0">
                        <a:solidFill>
                          <a:srgbClr val="000000"/>
                        </a:solidFill>
                        <a:latin typeface="微软雅黑" panose="020B0503020204020204" pitchFamily="34" charset="-122"/>
                        <a:ea typeface="微软雅黑" panose="020B0503020204020204" pitchFamily="34" charset="-122"/>
                      </a:endParaRPr>
                    </a:p>
                    <a:p>
                      <a:pPr algn="l" fontAlgn="ctr"/>
                      <a:r>
                        <a:rPr lang="zh-CN" altLang="en-US" sz="1200" b="0" i="0" u="none" strike="noStrike" dirty="0">
                          <a:solidFill>
                            <a:srgbClr val="000000"/>
                          </a:solidFill>
                          <a:latin typeface="微软雅黑" panose="020B0503020204020204" pitchFamily="34" charset="-122"/>
                          <a:ea typeface="微软雅黑" panose="020B0503020204020204" pitchFamily="34" charset="-122"/>
                        </a:rPr>
                        <a:t>　</a:t>
                      </a:r>
                      <a:endParaRPr lang="zh-CN" altLang="en-US" sz="1200" b="0" i="0" u="none" strike="noStrike" dirty="0">
                        <a:solidFill>
                          <a:srgbClr val="000000"/>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3">
                  <a:txBody>
                    <a:bodyPr/>
                    <a:lstStyle/>
                    <a:p>
                      <a:pPr algn="l" fontAlgn="ctr"/>
                      <a:r>
                        <a:rPr lang="zh-CN" altLang="en-US" sz="1200" b="0" i="0" u="none" strike="noStrike" dirty="0">
                          <a:solidFill>
                            <a:srgbClr val="000000"/>
                          </a:solidFill>
                          <a:latin typeface="微软雅黑" panose="020B0503020204020204" pitchFamily="34" charset="-122"/>
                          <a:ea typeface="微软雅黑" panose="020B0503020204020204" pitchFamily="34" charset="-122"/>
                        </a:rPr>
                        <a:t>通过</a:t>
                      </a:r>
                      <a:r>
                        <a:rPr lang="zh-CN" altLang="en-US" sz="1200" b="0" i="0" u="none" strike="noStrike" dirty="0" smtClean="0">
                          <a:solidFill>
                            <a:srgbClr val="000000"/>
                          </a:solidFill>
                          <a:latin typeface="微软雅黑" panose="020B0503020204020204" pitchFamily="34" charset="-122"/>
                          <a:ea typeface="微软雅黑" panose="020B0503020204020204" pitchFamily="34" charset="-122"/>
                        </a:rPr>
                        <a:t>插入</a:t>
                      </a:r>
                      <a:r>
                        <a:rPr lang="zh-CN" altLang="en-US" sz="1200" b="1" kern="1200" dirty="0" smtClean="0">
                          <a:solidFill>
                            <a:schemeClr val="tx1"/>
                          </a:solidFill>
                          <a:latin typeface="微软雅黑" panose="020B0503020204020204" pitchFamily="34" charset="-122"/>
                          <a:ea typeface="微软雅黑" panose="020B0503020204020204" pitchFamily="34" charset="-122"/>
                          <a:cs typeface="+mn-cs"/>
                        </a:rPr>
                        <a:t>探测报文</a:t>
                      </a:r>
                      <a:r>
                        <a:rPr lang="zh-CN" altLang="en-US" sz="1200" b="0" i="0" u="none" strike="noStrike" dirty="0">
                          <a:solidFill>
                            <a:srgbClr val="000000"/>
                          </a:solidFill>
                          <a:latin typeface="微软雅黑" panose="020B0503020204020204" pitchFamily="34" charset="-122"/>
                          <a:ea typeface="微软雅黑" panose="020B0503020204020204" pitchFamily="34" charset="-122"/>
                        </a:rPr>
                        <a:t>，计算检测报文丢包情况，来间接模拟业务丢包的测量方式。</a:t>
                      </a:r>
                      <a:endParaRPr lang="zh-CN" altLang="en-US" sz="1200" b="0" i="0" u="none" strike="noStrike" dirty="0">
                        <a:solidFill>
                          <a:srgbClr val="000000"/>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en-US" sz="1200" b="0" i="0" u="none" strike="noStrike" dirty="0" smtClean="0">
                          <a:solidFill>
                            <a:srgbClr val="000000"/>
                          </a:solidFill>
                          <a:latin typeface="微软雅黑" panose="020B0503020204020204" pitchFamily="34" charset="-122"/>
                          <a:ea typeface="微软雅黑" panose="020B0503020204020204" pitchFamily="34" charset="-122"/>
                        </a:rPr>
                        <a:t> Ping</a:t>
                      </a:r>
                      <a:endParaRPr lang="en-US" sz="1200" b="0" i="0" u="none" strike="noStrike" dirty="0">
                        <a:solidFill>
                          <a:srgbClr val="000000"/>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rowSpan="3">
                  <a:txBody>
                    <a:bodyPr/>
                    <a:lstStyle/>
                    <a:p>
                      <a:pPr algn="l" fontAlgn="ctr"/>
                      <a:r>
                        <a:rPr lang="zh-CN" altLang="en-US" sz="1200" b="0" i="0" u="none" strike="noStrike" dirty="0">
                          <a:solidFill>
                            <a:schemeClr val="tx1"/>
                          </a:solidFill>
                          <a:latin typeface="微软雅黑" panose="020B0503020204020204" pitchFamily="34" charset="-122"/>
                          <a:ea typeface="微软雅黑" panose="020B0503020204020204" pitchFamily="34" charset="-122"/>
                        </a:rPr>
                        <a:t>检测对象</a:t>
                      </a:r>
                      <a:r>
                        <a:rPr lang="zh-CN" altLang="en-US" sz="1200" b="1" kern="1200" dirty="0">
                          <a:solidFill>
                            <a:schemeClr val="tx1"/>
                          </a:solidFill>
                          <a:latin typeface="微软雅黑" panose="020B0503020204020204" pitchFamily="34" charset="-122"/>
                          <a:ea typeface="微软雅黑" panose="020B0503020204020204" pitchFamily="34" charset="-122"/>
                          <a:cs typeface="+mn-cs"/>
                        </a:rPr>
                        <a:t>不是真实业务报文</a:t>
                      </a:r>
                      <a:r>
                        <a:rPr lang="zh-CN" altLang="en-US" sz="1200" b="0" i="0" u="none" strike="noStrike" dirty="0">
                          <a:solidFill>
                            <a:schemeClr val="tx1"/>
                          </a:solidFill>
                          <a:latin typeface="微软雅黑" panose="020B0503020204020204" pitchFamily="34" charset="-122"/>
                          <a:ea typeface="微软雅黑" panose="020B0503020204020204" pitchFamily="34" charset="-122"/>
                        </a:rPr>
                        <a:t>，存在检测报文与业务不同</a:t>
                      </a:r>
                      <a:r>
                        <a:rPr lang="zh-CN" altLang="en-US" sz="1200" b="0" i="0" u="none" strike="noStrike" dirty="0" smtClean="0">
                          <a:solidFill>
                            <a:schemeClr val="tx1"/>
                          </a:solidFill>
                          <a:latin typeface="微软雅黑" panose="020B0503020204020204" pitchFamily="34" charset="-122"/>
                          <a:ea typeface="微软雅黑" panose="020B0503020204020204" pitchFamily="34" charset="-122"/>
                        </a:rPr>
                        <a:t>路径、测量精度低等</a:t>
                      </a:r>
                      <a:r>
                        <a:rPr lang="zh-CN" altLang="en-US" sz="1200" b="0" i="0" u="none" strike="noStrike" dirty="0">
                          <a:solidFill>
                            <a:schemeClr val="tx1"/>
                          </a:solidFill>
                          <a:latin typeface="微软雅黑" panose="020B0503020204020204" pitchFamily="34" charset="-122"/>
                          <a:ea typeface="微软雅黑" panose="020B0503020204020204" pitchFamily="34" charset="-122"/>
                        </a:rPr>
                        <a:t>问题，不能确定反映业务的性能状况；另外</a:t>
                      </a:r>
                      <a:r>
                        <a:rPr lang="zh-CN" altLang="en-US" sz="1200" b="0" i="0" u="none" strike="noStrike" dirty="0" smtClean="0">
                          <a:solidFill>
                            <a:schemeClr val="tx1"/>
                          </a:solidFill>
                          <a:latin typeface="微软雅黑" panose="020B0503020204020204" pitchFamily="34" charset="-122"/>
                          <a:ea typeface="微软雅黑" panose="020B0503020204020204" pitchFamily="34" charset="-122"/>
                        </a:rPr>
                        <a:t>，探测报文还会占用真实业务</a:t>
                      </a:r>
                      <a:r>
                        <a:rPr lang="zh-CN" altLang="en-US" sz="1200" b="0" i="0" u="none" strike="noStrike" dirty="0">
                          <a:solidFill>
                            <a:schemeClr val="tx1"/>
                          </a:solidFill>
                          <a:latin typeface="微软雅黑" panose="020B0503020204020204" pitchFamily="34" charset="-122"/>
                          <a:ea typeface="微软雅黑" panose="020B0503020204020204" pitchFamily="34" charset="-122"/>
                        </a:rPr>
                        <a:t>流的带宽。</a:t>
                      </a:r>
                      <a:endParaRPr lang="zh-CN" altLang="en-US" sz="1200" b="0" i="0" u="none" strike="noStrike" dirty="0">
                        <a:solidFill>
                          <a:schemeClr val="tx1"/>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295275">
                <a:tc vMerge="1">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tcPr>
                </a:tc>
                <a:tc vMerge="1">
                  <a:tcPr/>
                </a:tc>
                <a:tc>
                  <a:txBody>
                    <a:bodyPr/>
                    <a:lstStyle/>
                    <a:p>
                      <a:pPr algn="l" fontAlgn="ctr"/>
                      <a:r>
                        <a:rPr lang="en-US" sz="1200" b="0" i="0" u="none" strike="noStrike" dirty="0" smtClean="0">
                          <a:solidFill>
                            <a:srgbClr val="000000"/>
                          </a:solidFill>
                          <a:latin typeface="微软雅黑" panose="020B0503020204020204" pitchFamily="34" charset="-122"/>
                          <a:ea typeface="微软雅黑" panose="020B0503020204020204" pitchFamily="34" charset="-122"/>
                        </a:rPr>
                        <a:t> NQA</a:t>
                      </a:r>
                      <a:endParaRPr lang="en-US" sz="1200" b="0" i="0" u="none" strike="noStrike" dirty="0">
                        <a:solidFill>
                          <a:srgbClr val="000000"/>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cPr/>
                </a:tc>
              </a:tr>
              <a:tr h="304800">
                <a:tc vMerge="1">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vMerge="1">
                  <a:tcPr/>
                </a:tc>
                <a:tc>
                  <a:txBody>
                    <a:bodyPr/>
                    <a:lstStyle/>
                    <a:p>
                      <a:pPr algn="l" fontAlgn="ctr"/>
                      <a:r>
                        <a:rPr lang="en-US" sz="1200" b="0" i="0" u="none" strike="noStrike" dirty="0" smtClean="0">
                          <a:solidFill>
                            <a:srgbClr val="000000"/>
                          </a:solidFill>
                          <a:latin typeface="微软雅黑" panose="020B0503020204020204" pitchFamily="34" charset="-122"/>
                          <a:ea typeface="微软雅黑" panose="020B0503020204020204" pitchFamily="34" charset="-122"/>
                        </a:rPr>
                        <a:t> TWAMP / OWAMP</a:t>
                      </a:r>
                      <a:endParaRPr lang="en-US" sz="1200" b="0" i="0" u="none" strike="noStrike" dirty="0">
                        <a:solidFill>
                          <a:srgbClr val="000000"/>
                        </a:solidFill>
                        <a:latin typeface="微软雅黑" panose="020B0503020204020204" pitchFamily="34" charset="-122"/>
                        <a:ea typeface="微软雅黑" panose="020B0503020204020204" pitchFamily="34"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vMerge="1">
                  <a:tcPr/>
                </a:tc>
              </a:tr>
            </a:tbl>
          </a:graphicData>
        </a:graphic>
      </p:graphicFrame>
      <p:sp>
        <p:nvSpPr>
          <p:cNvPr id="12" name="矩形 11"/>
          <p:cNvSpPr/>
          <p:nvPr/>
        </p:nvSpPr>
        <p:spPr>
          <a:xfrm>
            <a:off x="581968" y="817239"/>
            <a:ext cx="7416824" cy="336695"/>
          </a:xfrm>
          <a:prstGeom prst="rect">
            <a:avLst/>
          </a:prstGeom>
        </p:spPr>
        <p:txBody>
          <a:bodyPr wrap="square">
            <a:spAutoFit/>
          </a:bodyPr>
          <a:lstStyle/>
          <a:p>
            <a:pPr marL="0" lvl="1" indent="0" eaLnBrk="1" hangingPunct="1">
              <a:lnSpc>
                <a:spcPct val="150000"/>
              </a:lnSpc>
              <a:buNone/>
              <a:defRPr/>
            </a:pPr>
            <a:r>
              <a:rPr lang="zh-CN" altLang="en-US" sz="1200" dirty="0" smtClean="0">
                <a:latin typeface="微软雅黑" panose="020B0503020204020204" pitchFamily="34" charset="-122"/>
                <a:ea typeface="微软雅黑" panose="020B0503020204020204" pitchFamily="34" charset="-122"/>
              </a:rPr>
              <a:t>传统测量技术均基于</a:t>
            </a:r>
            <a:r>
              <a:rPr lang="en-US" altLang="zh-CN" sz="1200" b="1" dirty="0" smtClean="0">
                <a:solidFill>
                  <a:srgbClr val="C00000"/>
                </a:solidFill>
                <a:latin typeface="微软雅黑" panose="020B0503020204020204" pitchFamily="34" charset="-122"/>
                <a:ea typeface="微软雅黑" panose="020B0503020204020204" pitchFamily="34" charset="-122"/>
              </a:rPr>
              <a:t>P2P</a:t>
            </a:r>
            <a:r>
              <a:rPr lang="zh-CN" altLang="en-US" sz="1200" b="1" dirty="0" smtClean="0">
                <a:solidFill>
                  <a:srgbClr val="C00000"/>
                </a:solidFill>
                <a:latin typeface="微软雅黑" panose="020B0503020204020204" pitchFamily="34" charset="-122"/>
                <a:ea typeface="微软雅黑" panose="020B0503020204020204" pitchFamily="34" charset="-122"/>
              </a:rPr>
              <a:t>的路径及流</a:t>
            </a:r>
            <a:r>
              <a:rPr lang="zh-CN" altLang="en-US" sz="1200" dirty="0" smtClean="0">
                <a:latin typeface="微软雅黑" panose="020B0503020204020204" pitchFamily="34" charset="-122"/>
                <a:ea typeface="微软雅黑" panose="020B0503020204020204" pitchFamily="34" charset="-122"/>
              </a:rPr>
              <a:t>进行测量，</a:t>
            </a:r>
            <a:r>
              <a:rPr lang="zh-CN" altLang="en-US" sz="1200" b="1" dirty="0" smtClean="0">
                <a:solidFill>
                  <a:srgbClr val="C00000"/>
                </a:solidFill>
                <a:latin typeface="微软雅黑" panose="020B0503020204020204" pitchFamily="34" charset="-122"/>
                <a:ea typeface="微软雅黑" panose="020B0503020204020204" pitchFamily="34" charset="-122"/>
              </a:rPr>
              <a:t>不支持</a:t>
            </a:r>
            <a:r>
              <a:rPr lang="en-US" altLang="zh-CN" sz="1200" b="1" dirty="0" smtClean="0">
                <a:solidFill>
                  <a:srgbClr val="C00000"/>
                </a:solidFill>
                <a:latin typeface="微软雅黑" panose="020B0503020204020204" pitchFamily="34" charset="-122"/>
                <a:ea typeface="微软雅黑" panose="020B0503020204020204" pitchFamily="34" charset="-122"/>
              </a:rPr>
              <a:t>MP2MP</a:t>
            </a:r>
            <a:r>
              <a:rPr lang="zh-CN" altLang="en-US" sz="1200" b="1" dirty="0" smtClean="0">
                <a:solidFill>
                  <a:srgbClr val="C00000"/>
                </a:solidFill>
                <a:latin typeface="微软雅黑" panose="020B0503020204020204" pitchFamily="34" charset="-122"/>
                <a:ea typeface="微软雅黑" panose="020B0503020204020204" pitchFamily="34" charset="-122"/>
              </a:rPr>
              <a:t>测量</a:t>
            </a:r>
            <a:r>
              <a:rPr lang="zh-CN" altLang="en-US" sz="1200" dirty="0" smtClean="0">
                <a:latin typeface="微软雅黑" panose="020B0503020204020204" pitchFamily="34" charset="-122"/>
                <a:ea typeface="微软雅黑" panose="020B0503020204020204" pitchFamily="34" charset="-122"/>
              </a:rPr>
              <a:t>，主要分为以下两类：</a:t>
            </a:r>
            <a:endParaRPr lang="en-US" altLang="zh-CN" sz="1200" dirty="0" smtClean="0">
              <a:latin typeface="微软雅黑" panose="020B0503020204020204" pitchFamily="34" charset="-122"/>
              <a:ea typeface="微软雅黑" panose="020B0503020204020204" pitchFamily="34" charset="-122"/>
            </a:endParaRPr>
          </a:p>
        </p:txBody>
      </p:sp>
      <p:sp>
        <p:nvSpPr>
          <p:cNvPr id="14"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传统测量技术及限制</a:t>
            </a:r>
            <a:endParaRPr lang="zh-CN" altLang="en-US" dirty="0" smtClean="0">
              <a:latin typeface="微软雅黑" panose="020B0503020204020204" pitchFamily="34" charset="-122"/>
              <a:ea typeface="微软雅黑" panose="020B0503020204020204" pitchFamily="34" charset="-122"/>
            </a:endParaRPr>
          </a:p>
        </p:txBody>
      </p:sp>
      <p:sp>
        <p:nvSpPr>
          <p:cNvPr id="17" name="圆角矩形 16"/>
          <p:cNvSpPr/>
          <p:nvPr/>
        </p:nvSpPr>
        <p:spPr bwMode="auto">
          <a:xfrm>
            <a:off x="675547" y="3635283"/>
            <a:ext cx="7920880" cy="432048"/>
          </a:xfrm>
          <a:prstGeom prst="roundRect">
            <a:avLst/>
          </a:prstGeom>
          <a:ln>
            <a:headEnd type="none" w="med" len="med"/>
            <a:tailEnd type="none" w="med" len="med"/>
          </a:ln>
        </p:spPr>
        <p:style>
          <a:lnRef idx="1">
            <a:schemeClr val="accent3"/>
          </a:lnRef>
          <a:fillRef idx="3">
            <a:schemeClr val="accent3"/>
          </a:fillRef>
          <a:effectRef idx="2">
            <a:schemeClr val="accent3"/>
          </a:effectRef>
          <a:fontRef idx="minor">
            <a:schemeClr val="lt1"/>
          </a:fontRef>
        </p:style>
        <p:txBody>
          <a:bodyPr lIns="68562" tIns="34281" rIns="68562" bIns="34281" anchor="ctr"/>
          <a:lstStyle>
            <a:defPPr>
              <a:defRPr lang="en-US"/>
            </a:defPPr>
            <a:lvl1pPr algn="l" rtl="0" fontAlgn="base">
              <a:spcBef>
                <a:spcPct val="0"/>
              </a:spcBef>
              <a:spcAft>
                <a:spcPct val="0"/>
              </a:spcAft>
              <a:defRPr sz="1400" kern="1200">
                <a:solidFill>
                  <a:schemeClr val="bg1"/>
                </a:solidFill>
                <a:latin typeface="FrutigerNext LT Regular" pitchFamily="34" charset="0"/>
                <a:ea typeface="宋体" panose="02010600030101010101" pitchFamily="2" charset="-122"/>
                <a:cs typeface="+mn-cs"/>
              </a:defRPr>
            </a:lvl1pPr>
            <a:lvl2pPr marL="455930" indent="1905" algn="l" rtl="0" fontAlgn="base">
              <a:spcBef>
                <a:spcPct val="0"/>
              </a:spcBef>
              <a:spcAft>
                <a:spcPct val="0"/>
              </a:spcAft>
              <a:defRPr sz="1400" kern="1200">
                <a:solidFill>
                  <a:schemeClr val="bg1"/>
                </a:solidFill>
                <a:latin typeface="FrutigerNext LT Regular" pitchFamily="34" charset="0"/>
                <a:ea typeface="宋体" panose="02010600030101010101" pitchFamily="2" charset="-122"/>
                <a:cs typeface="+mn-cs"/>
              </a:defRPr>
            </a:lvl2pPr>
            <a:lvl3pPr marL="913130" indent="1905" algn="l" rtl="0" fontAlgn="base">
              <a:spcBef>
                <a:spcPct val="0"/>
              </a:spcBef>
              <a:spcAft>
                <a:spcPct val="0"/>
              </a:spcAft>
              <a:defRPr sz="1400" kern="1200">
                <a:solidFill>
                  <a:schemeClr val="bg1"/>
                </a:solidFill>
                <a:latin typeface="FrutigerNext LT Regular" pitchFamily="34" charset="0"/>
                <a:ea typeface="宋体" panose="02010600030101010101" pitchFamily="2" charset="-122"/>
                <a:cs typeface="+mn-cs"/>
              </a:defRPr>
            </a:lvl3pPr>
            <a:lvl4pPr marL="1370330" indent="1905" algn="l" rtl="0" fontAlgn="base">
              <a:spcBef>
                <a:spcPct val="0"/>
              </a:spcBef>
              <a:spcAft>
                <a:spcPct val="0"/>
              </a:spcAft>
              <a:defRPr sz="1400" kern="1200">
                <a:solidFill>
                  <a:schemeClr val="bg1"/>
                </a:solidFill>
                <a:latin typeface="FrutigerNext LT Regular" pitchFamily="34" charset="0"/>
                <a:ea typeface="宋体" panose="02010600030101010101" pitchFamily="2" charset="-122"/>
                <a:cs typeface="+mn-cs"/>
              </a:defRPr>
            </a:lvl4pPr>
            <a:lvl5pPr marL="1827530" indent="1905" algn="l" rtl="0" fontAlgn="base">
              <a:spcBef>
                <a:spcPct val="0"/>
              </a:spcBef>
              <a:spcAft>
                <a:spcPct val="0"/>
              </a:spcAft>
              <a:defRPr sz="1400" kern="1200">
                <a:solidFill>
                  <a:schemeClr val="bg1"/>
                </a:solidFill>
                <a:latin typeface="FrutigerNext LT Regular" pitchFamily="34" charset="0"/>
                <a:ea typeface="宋体" panose="02010600030101010101" pitchFamily="2" charset="-122"/>
                <a:cs typeface="+mn-cs"/>
              </a:defRPr>
            </a:lvl5pPr>
            <a:lvl6pPr marL="2286000" algn="l" defTabSz="914400" rtl="0" eaLnBrk="1" latinLnBrk="0" hangingPunct="1">
              <a:defRPr sz="1400" kern="1200">
                <a:solidFill>
                  <a:schemeClr val="bg1"/>
                </a:solidFill>
                <a:latin typeface="FrutigerNext LT Regular" pitchFamily="34" charset="0"/>
                <a:ea typeface="宋体" panose="02010600030101010101" pitchFamily="2" charset="-122"/>
                <a:cs typeface="+mn-cs"/>
              </a:defRPr>
            </a:lvl6pPr>
            <a:lvl7pPr marL="2743200" algn="l" defTabSz="914400" rtl="0" eaLnBrk="1" latinLnBrk="0" hangingPunct="1">
              <a:defRPr sz="1400" kern="1200">
                <a:solidFill>
                  <a:schemeClr val="bg1"/>
                </a:solidFill>
                <a:latin typeface="FrutigerNext LT Regular" pitchFamily="34" charset="0"/>
                <a:ea typeface="宋体" panose="02010600030101010101" pitchFamily="2" charset="-122"/>
                <a:cs typeface="+mn-cs"/>
              </a:defRPr>
            </a:lvl7pPr>
            <a:lvl8pPr marL="3200400" algn="l" defTabSz="914400" rtl="0" eaLnBrk="1" latinLnBrk="0" hangingPunct="1">
              <a:defRPr sz="1400" kern="1200">
                <a:solidFill>
                  <a:schemeClr val="bg1"/>
                </a:solidFill>
                <a:latin typeface="FrutigerNext LT Regular" pitchFamily="34" charset="0"/>
                <a:ea typeface="宋体" panose="02010600030101010101" pitchFamily="2" charset="-122"/>
                <a:cs typeface="+mn-cs"/>
              </a:defRPr>
            </a:lvl8pPr>
            <a:lvl9pPr marL="3657600" algn="l" defTabSz="914400" rtl="0" eaLnBrk="1" latinLnBrk="0" hangingPunct="1">
              <a:defRPr sz="1400" kern="1200">
                <a:solidFill>
                  <a:schemeClr val="bg1"/>
                </a:solidFill>
                <a:latin typeface="FrutigerNext LT Regular" pitchFamily="34" charset="0"/>
                <a:ea typeface="宋体" panose="02010600030101010101" pitchFamily="2" charset="-122"/>
                <a:cs typeface="+mn-cs"/>
              </a:defRPr>
            </a:lvl9pPr>
          </a:lstStyle>
          <a:p>
            <a:pPr>
              <a:buClr>
                <a:srgbClr val="CC9900"/>
              </a:buClr>
              <a:defRPr/>
            </a:pPr>
            <a:r>
              <a:rPr lang="zh-CN" altLang="en-US" sz="1200" dirty="0" smtClean="0">
                <a:solidFill>
                  <a:schemeClr val="tx1"/>
                </a:solidFill>
                <a:latin typeface="微软雅黑" panose="020B0503020204020204" pitchFamily="34" charset="-122"/>
                <a:ea typeface="微软雅黑" panose="020B0503020204020204" pitchFamily="34" charset="-122"/>
              </a:rPr>
              <a:t>我们需要一种手段，无论是</a:t>
            </a:r>
            <a:r>
              <a:rPr lang="zh-CN" altLang="en-US" sz="1200" b="1" dirty="0" smtClean="0">
                <a:solidFill>
                  <a:srgbClr val="C00000"/>
                </a:solidFill>
                <a:latin typeface="微软雅黑" panose="020B0503020204020204" pitchFamily="34" charset="-122"/>
                <a:ea typeface="微软雅黑" panose="020B0503020204020204" pitchFamily="34" charset="-122"/>
              </a:rPr>
              <a:t>设备或链路</a:t>
            </a:r>
            <a:r>
              <a:rPr lang="zh-CN" altLang="en-US" sz="1200" dirty="0" smtClean="0">
                <a:solidFill>
                  <a:schemeClr val="tx1"/>
                </a:solidFill>
                <a:latin typeface="微软雅黑" panose="020B0503020204020204" pitchFamily="34" charset="-122"/>
                <a:ea typeface="微软雅黑" panose="020B0503020204020204" pitchFamily="34" charset="-122"/>
              </a:rPr>
              <a:t>影响业务体验，网络都能够</a:t>
            </a:r>
            <a:r>
              <a:rPr lang="zh-CN" altLang="en-US" sz="1200" b="1" dirty="0" smtClean="0">
                <a:solidFill>
                  <a:srgbClr val="C00000"/>
                </a:solidFill>
                <a:latin typeface="微软雅黑" panose="020B0503020204020204" pitchFamily="34" charset="-122"/>
                <a:ea typeface="微软雅黑" panose="020B0503020204020204" pitchFamily="34" charset="-122"/>
              </a:rPr>
              <a:t>自我感知</a:t>
            </a:r>
            <a:r>
              <a:rPr lang="zh-CN" altLang="en-US" sz="1200" dirty="0" smtClean="0">
                <a:solidFill>
                  <a:schemeClr val="tx1"/>
                </a:solidFill>
                <a:latin typeface="微软雅黑" panose="020B0503020204020204" pitchFamily="34" charset="-122"/>
                <a:ea typeface="微软雅黑" panose="020B0503020204020204" pitchFamily="34" charset="-122"/>
              </a:rPr>
              <a:t>并</a:t>
            </a:r>
            <a:r>
              <a:rPr lang="zh-CN" altLang="en-US" sz="1200" b="1" dirty="0" smtClean="0">
                <a:solidFill>
                  <a:srgbClr val="C00000"/>
                </a:solidFill>
                <a:latin typeface="微软雅黑" panose="020B0503020204020204" pitchFamily="34" charset="-122"/>
                <a:ea typeface="微软雅黑" panose="020B0503020204020204" pitchFamily="34" charset="-122"/>
              </a:rPr>
              <a:t>快速定界</a:t>
            </a:r>
            <a:r>
              <a:rPr lang="zh-CN" altLang="en-US" sz="1200" dirty="0" smtClean="0">
                <a:solidFill>
                  <a:schemeClr val="tx1"/>
                </a:solidFill>
                <a:latin typeface="微软雅黑" panose="020B0503020204020204" pitchFamily="34" charset="-122"/>
                <a:ea typeface="微软雅黑" panose="020B0503020204020204" pitchFamily="34" charset="-122"/>
              </a:rPr>
              <a:t>。</a:t>
            </a:r>
            <a:endParaRPr lang="zh-CN" altLang="en-US" sz="1200" dirty="0">
              <a:solidFill>
                <a:schemeClr val="tx1"/>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标题 1"/>
          <p:cNvSpPr>
            <a:spLocks noGrp="1"/>
          </p:cNvSpPr>
          <p:nvPr>
            <p:ph type="title"/>
          </p:nvPr>
        </p:nvSpPr>
        <p:spPr bwMode="auto">
          <a:noFill/>
          <a:ln>
            <a:miter lim="800000"/>
          </a:ln>
        </p:spPr>
        <p:txBody>
          <a:bodyPr vert="horz" wrap="square" numCol="1" anchor="ctr" anchorCtr="0" compatLnSpc="1"/>
          <a:lstStyle/>
          <a:p>
            <a:r>
              <a:rPr lang="zh-CN" altLang="en-US" dirty="0" smtClean="0">
                <a:latin typeface="微软雅黑" panose="020B0503020204020204" pitchFamily="34" charset="-122"/>
                <a:ea typeface="微软雅黑" panose="020B0503020204020204" pitchFamily="34" charset="-122"/>
                <a:sym typeface="Arial" panose="020B0604020202020204"/>
              </a:rPr>
              <a:t>质量感知</a:t>
            </a:r>
            <a:r>
              <a:rPr lang="en-US" altLang="zh-CN" dirty="0" smtClean="0">
                <a:latin typeface="微软雅黑" panose="020B0503020204020204" pitchFamily="34" charset="-122"/>
                <a:ea typeface="微软雅黑" panose="020B0503020204020204" pitchFamily="34" charset="-122"/>
                <a:sym typeface="Arial" panose="020B0604020202020204"/>
              </a:rPr>
              <a:t>iPCA</a:t>
            </a:r>
            <a:endParaRPr lang="zh-CN" altLang="en-US" dirty="0" smtClean="0">
              <a:latin typeface="微软雅黑" panose="020B0503020204020204" pitchFamily="34" charset="-122"/>
              <a:ea typeface="微软雅黑" panose="020B0503020204020204" pitchFamily="34" charset="-122"/>
              <a:sym typeface="Arial" panose="020B0604020202020204"/>
            </a:endParaRPr>
          </a:p>
        </p:txBody>
      </p:sp>
      <p:sp>
        <p:nvSpPr>
          <p:cNvPr id="77" name="TextBox 76"/>
          <p:cNvSpPr txBox="1"/>
          <p:nvPr/>
        </p:nvSpPr>
        <p:spPr>
          <a:xfrm>
            <a:off x="323528" y="980639"/>
            <a:ext cx="8304828" cy="900228"/>
          </a:xfrm>
          <a:prstGeom prst="rect">
            <a:avLst/>
          </a:prstGeom>
          <a:noFill/>
        </p:spPr>
        <p:txBody>
          <a:bodyPr wrap="square" lIns="68562" tIns="34281" rIns="68562" bIns="34281" rtlCol="0">
            <a:spAutoFit/>
          </a:bodyPr>
          <a:lstStyle/>
          <a:p>
            <a:pPr>
              <a:lnSpc>
                <a:spcPct val="150000"/>
              </a:lnSpc>
            </a:pPr>
            <a:r>
              <a:rPr lang="zh-CN" altLang="en-US" sz="1200" dirty="0" smtClean="0">
                <a:latin typeface="微软雅黑" panose="020B0503020204020204" pitchFamily="34" charset="-122"/>
                <a:ea typeface="微软雅黑" panose="020B0503020204020204" pitchFamily="34" charset="-122"/>
              </a:rPr>
              <a:t>质量感知</a:t>
            </a:r>
            <a:r>
              <a:rPr lang="en-US" altLang="zh-CN" sz="1200" dirty="0" smtClean="0">
                <a:latin typeface="微软雅黑" panose="020B0503020204020204" pitchFamily="34" charset="-122"/>
                <a:ea typeface="微软雅黑" panose="020B0503020204020204" pitchFamily="34" charset="-122"/>
              </a:rPr>
              <a:t>iPCA</a:t>
            </a:r>
            <a:r>
              <a:rPr lang="zh-CN" altLang="en-US" sz="1200" dirty="0" smtClean="0">
                <a:latin typeface="微软雅黑" panose="020B0503020204020204" pitchFamily="34" charset="-122"/>
                <a:ea typeface="微软雅黑" panose="020B0503020204020204" pitchFamily="34" charset="-122"/>
              </a:rPr>
              <a:t>，基于华为自研的</a:t>
            </a:r>
            <a:r>
              <a:rPr lang="zh-CN" altLang="en-US" sz="1200" b="1" dirty="0" smtClean="0">
                <a:latin typeface="微软雅黑" panose="020B0503020204020204" pitchFamily="34" charset="-122"/>
                <a:ea typeface="微软雅黑" panose="020B0503020204020204" pitchFamily="34" charset="-122"/>
              </a:rPr>
              <a:t>包守恒算法</a:t>
            </a:r>
            <a:r>
              <a:rPr lang="en-US" altLang="zh-CN" sz="1200" b="1" dirty="0" smtClean="0">
                <a:latin typeface="微软雅黑" panose="020B0503020204020204" pitchFamily="34" charset="-122"/>
                <a:ea typeface="微软雅黑" panose="020B0503020204020204" pitchFamily="34" charset="-122"/>
              </a:rPr>
              <a:t>iPCA</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cs typeface="Arial" panose="020B0604020202020204" pitchFamily="34" charset="0"/>
                <a:sym typeface="Arial" panose="020B0604020202020204"/>
              </a:rPr>
              <a:t>Packet Conservation Algorithm for Internet</a:t>
            </a:r>
            <a:r>
              <a:rPr lang="zh-CN" altLang="en-US" sz="1200" b="1" dirty="0" smtClean="0">
                <a:latin typeface="微软雅黑" panose="020B0503020204020204" pitchFamily="34" charset="-122"/>
                <a:ea typeface="微软雅黑" panose="020B0503020204020204" pitchFamily="34" charset="-122"/>
              </a:rPr>
              <a:t>）</a:t>
            </a:r>
            <a:r>
              <a:rPr lang="zh-CN" altLang="en-US" sz="1200" dirty="0" smtClean="0">
                <a:latin typeface="微软雅黑" panose="020B0503020204020204" pitchFamily="34" charset="-122"/>
                <a:ea typeface="微软雅黑" panose="020B0503020204020204" pitchFamily="34" charset="-122"/>
              </a:rPr>
              <a:t>实现，</a:t>
            </a:r>
            <a:r>
              <a:rPr lang="zh-CN" altLang="zh-CN" sz="1200" dirty="0" smtClean="0">
                <a:latin typeface="微软雅黑" panose="020B0503020204020204" pitchFamily="34" charset="-122"/>
                <a:ea typeface="微软雅黑" panose="020B0503020204020204" pitchFamily="34" charset="-122"/>
              </a:rPr>
              <a:t>通过</a:t>
            </a:r>
            <a:r>
              <a:rPr lang="zh-CN" altLang="en-US" sz="1200" dirty="0" smtClean="0">
                <a:latin typeface="微软雅黑" panose="020B0503020204020204" pitchFamily="34" charset="-122"/>
                <a:ea typeface="微软雅黑" panose="020B0503020204020204" pitchFamily="34" charset="-122"/>
              </a:rPr>
              <a:t>对真实业务流染色和对网络进行</a:t>
            </a:r>
            <a:r>
              <a:rPr lang="zh-CN" altLang="zh-CN" sz="1200" dirty="0" smtClean="0">
                <a:latin typeface="微软雅黑" panose="020B0503020204020204" pitchFamily="34" charset="-122"/>
                <a:ea typeface="微软雅黑" panose="020B0503020204020204" pitchFamily="34" charset="-122"/>
              </a:rPr>
              <a:t>分区域</a:t>
            </a:r>
            <a:r>
              <a:rPr lang="zh-CN" altLang="en-US" sz="1200" dirty="0" smtClean="0">
                <a:latin typeface="微软雅黑" panose="020B0503020204020204" pitchFamily="34" charset="-122"/>
                <a:ea typeface="微软雅黑" panose="020B0503020204020204" pitchFamily="34" charset="-122"/>
              </a:rPr>
              <a:t>的</a:t>
            </a:r>
            <a:r>
              <a:rPr lang="zh-CN" altLang="zh-CN" sz="1200" dirty="0" smtClean="0">
                <a:latin typeface="微软雅黑" panose="020B0503020204020204" pitchFamily="34" charset="-122"/>
                <a:ea typeface="微软雅黑" panose="020B0503020204020204" pitchFamily="34" charset="-122"/>
              </a:rPr>
              <a:t>包守恒监控</a:t>
            </a:r>
            <a:r>
              <a:rPr lang="zh-CN" altLang="en-US" sz="1200" dirty="0" smtClean="0">
                <a:latin typeface="微软雅黑" panose="020B0503020204020204" pitchFamily="34" charset="-122"/>
                <a:ea typeface="微软雅黑" panose="020B0503020204020204" pitchFamily="34" charset="-122"/>
              </a:rPr>
              <a:t>方法</a:t>
            </a:r>
            <a:r>
              <a:rPr lang="zh-CN" altLang="zh-CN" sz="1200" dirty="0" smtClean="0">
                <a:latin typeface="微软雅黑" panose="020B0503020204020204" pitchFamily="34" charset="-122"/>
                <a:ea typeface="微软雅黑" panose="020B0503020204020204" pitchFamily="34" charset="-122"/>
              </a:rPr>
              <a:t>，</a:t>
            </a:r>
            <a:r>
              <a:rPr lang="zh-CN" altLang="en-US" sz="1200" dirty="0" smtClean="0">
                <a:latin typeface="微软雅黑" panose="020B0503020204020204" pitchFamily="34" charset="-122"/>
                <a:ea typeface="微软雅黑" panose="020B0503020204020204" pitchFamily="34" charset="-122"/>
              </a:rPr>
              <a:t>提供了对无连接</a:t>
            </a:r>
            <a:r>
              <a:rPr lang="en-US" altLang="zh-CN" sz="1200" dirty="0" smtClean="0">
                <a:latin typeface="微软雅黑" panose="020B0503020204020204" pitchFamily="34" charset="-122"/>
                <a:ea typeface="微软雅黑" panose="020B0503020204020204" pitchFamily="34" charset="-122"/>
              </a:rPr>
              <a:t>IP</a:t>
            </a:r>
            <a:r>
              <a:rPr lang="zh-CN" altLang="en-US" sz="1200" dirty="0" smtClean="0">
                <a:latin typeface="微软雅黑" panose="020B0503020204020204" pitchFamily="34" charset="-122"/>
                <a:ea typeface="微软雅黑" panose="020B0503020204020204" pitchFamily="34" charset="-122"/>
              </a:rPr>
              <a:t>网络</a:t>
            </a:r>
            <a:r>
              <a:rPr lang="zh-CN" altLang="zh-CN" sz="1200" dirty="0" smtClean="0">
                <a:latin typeface="微软雅黑" panose="020B0503020204020204" pitchFamily="34" charset="-122"/>
                <a:ea typeface="微软雅黑" panose="020B0503020204020204" pitchFamily="34" charset="-122"/>
              </a:rPr>
              <a:t>的</a:t>
            </a:r>
            <a:r>
              <a:rPr lang="zh-CN" altLang="en-US" sz="1200" dirty="0" smtClean="0">
                <a:latin typeface="微软雅黑" panose="020B0503020204020204" pitchFamily="34" charset="-122"/>
                <a:ea typeface="微软雅黑" panose="020B0503020204020204" pitchFamily="34" charset="-122"/>
              </a:rPr>
              <a:t>丢包监控和故障定界</a:t>
            </a:r>
            <a:r>
              <a:rPr lang="zh-CN" altLang="zh-CN" sz="1200" dirty="0" smtClean="0">
                <a:latin typeface="微软雅黑" panose="020B0503020204020204" pitchFamily="34" charset="-122"/>
                <a:ea typeface="微软雅黑" panose="020B0503020204020204" pitchFamily="34" charset="-122"/>
              </a:rPr>
              <a:t>能力</a:t>
            </a:r>
            <a:r>
              <a:rPr lang="zh-CN" altLang="en-US" sz="1200" dirty="0" smtClean="0">
                <a:latin typeface="微软雅黑" panose="020B0503020204020204" pitchFamily="34" charset="-122"/>
                <a:ea typeface="微软雅黑" panose="020B0503020204020204" pitchFamily="34" charset="-122"/>
              </a:rPr>
              <a:t>，实现了</a:t>
            </a:r>
            <a:r>
              <a:rPr lang="zh-CN" altLang="en-US" sz="1200" b="1" dirty="0" smtClean="0">
                <a:latin typeface="微软雅黑" panose="020B0503020204020204" pitchFamily="34" charset="-122"/>
                <a:ea typeface="微软雅黑" panose="020B0503020204020204" pitchFamily="34" charset="-122"/>
              </a:rPr>
              <a:t>网络自动感知业务质量</a:t>
            </a:r>
            <a:r>
              <a:rPr lang="zh-CN" altLang="en-US" sz="1200" dirty="0" smtClean="0">
                <a:latin typeface="微软雅黑" panose="020B0503020204020204" pitchFamily="34" charset="-122"/>
                <a:ea typeface="微软雅黑" panose="020B0503020204020204" pitchFamily="34" charset="-122"/>
              </a:rPr>
              <a:t>和</a:t>
            </a:r>
            <a:r>
              <a:rPr lang="zh-CN" altLang="en-US" sz="1200" b="1" dirty="0" smtClean="0">
                <a:latin typeface="微软雅黑" panose="020B0503020204020204" pitchFamily="34" charset="-122"/>
                <a:ea typeface="微软雅黑" panose="020B0503020204020204" pitchFamily="34" charset="-122"/>
              </a:rPr>
              <a:t>快速故障定界</a:t>
            </a:r>
            <a:r>
              <a:rPr lang="zh-CN" altLang="en-US" sz="1200" dirty="0" smtClean="0">
                <a:latin typeface="微软雅黑" panose="020B0503020204020204" pitchFamily="34" charset="-122"/>
                <a:ea typeface="微软雅黑" panose="020B0503020204020204" pitchFamily="34" charset="-122"/>
              </a:rPr>
              <a:t>，同时</a:t>
            </a:r>
            <a:r>
              <a:rPr lang="zh-CN" altLang="en-US" sz="1200" b="1" dirty="0" smtClean="0">
                <a:latin typeface="微软雅黑" panose="020B0503020204020204" pitchFamily="34" charset="-122"/>
                <a:ea typeface="微软雅黑" panose="020B0503020204020204" pitchFamily="34" charset="-122"/>
              </a:rPr>
              <a:t>解决了传统测量技术的限制</a:t>
            </a:r>
            <a:r>
              <a:rPr lang="zh-CN" altLang="zh-CN" sz="1200" dirty="0" smtClean="0">
                <a:latin typeface="微软雅黑" panose="020B0503020204020204" pitchFamily="34" charset="-122"/>
                <a:ea typeface="微软雅黑" panose="020B0503020204020204" pitchFamily="34" charset="-122"/>
              </a:rPr>
              <a:t>。</a:t>
            </a:r>
            <a:endParaRPr lang="en-US" altLang="zh-CN" sz="1200" dirty="0" smtClean="0">
              <a:latin typeface="微软雅黑" panose="020B0503020204020204" pitchFamily="34" charset="-122"/>
              <a:ea typeface="微软雅黑" panose="020B0503020204020204" pitchFamily="34" charset="-122"/>
            </a:endParaRPr>
          </a:p>
        </p:txBody>
      </p:sp>
      <p:grpSp>
        <p:nvGrpSpPr>
          <p:cNvPr id="2" name="组合 15"/>
          <p:cNvGrpSpPr/>
          <p:nvPr/>
        </p:nvGrpSpPr>
        <p:grpSpPr>
          <a:xfrm>
            <a:off x="131024" y="2404286"/>
            <a:ext cx="3327685" cy="1912283"/>
            <a:chOff x="1409266" y="1712126"/>
            <a:chExt cx="5810880" cy="2731833"/>
          </a:xfrm>
        </p:grpSpPr>
        <p:sp>
          <p:nvSpPr>
            <p:cNvPr id="65" name="Freeform 2"/>
            <p:cNvSpPr/>
            <p:nvPr/>
          </p:nvSpPr>
          <p:spPr bwMode="auto">
            <a:xfrm>
              <a:off x="1691677" y="1712506"/>
              <a:ext cx="2718118" cy="2324734"/>
            </a:xfrm>
            <a:custGeom>
              <a:avLst/>
              <a:gdLst>
                <a:gd name="T0" fmla="*/ 2648 w 2649"/>
                <a:gd name="T1" fmla="*/ 0 h 2092"/>
                <a:gd name="T2" fmla="*/ 0 w 2649"/>
                <a:gd name="T3" fmla="*/ 0 h 2092"/>
                <a:gd name="T4" fmla="*/ 3 w 2649"/>
                <a:gd name="T5" fmla="*/ 2092 h 2092"/>
                <a:gd name="T6" fmla="*/ 2649 w 2649"/>
                <a:gd name="T7" fmla="*/ 1092 h 2092"/>
                <a:gd name="T8" fmla="*/ 2648 w 2649"/>
                <a:gd name="T9" fmla="*/ 0 h 2092"/>
                <a:gd name="T10" fmla="*/ 0 60000 65536"/>
                <a:gd name="T11" fmla="*/ 0 60000 65536"/>
                <a:gd name="T12" fmla="*/ 0 60000 65536"/>
                <a:gd name="T13" fmla="*/ 0 60000 65536"/>
                <a:gd name="T14" fmla="*/ 0 60000 65536"/>
                <a:gd name="T15" fmla="*/ 0 w 2649"/>
                <a:gd name="T16" fmla="*/ 0 h 2092"/>
                <a:gd name="T17" fmla="*/ 2649 w 2649"/>
                <a:gd name="T18" fmla="*/ 2092 h 2092"/>
              </a:gdLst>
              <a:ahLst/>
              <a:cxnLst>
                <a:cxn ang="T10">
                  <a:pos x="T0" y="T1"/>
                </a:cxn>
                <a:cxn ang="T11">
                  <a:pos x="T2" y="T3"/>
                </a:cxn>
                <a:cxn ang="T12">
                  <a:pos x="T4" y="T5"/>
                </a:cxn>
                <a:cxn ang="T13">
                  <a:pos x="T6" y="T7"/>
                </a:cxn>
                <a:cxn ang="T14">
                  <a:pos x="T8" y="T9"/>
                </a:cxn>
              </a:cxnLst>
              <a:rect l="T15" t="T16" r="T17" b="T18"/>
              <a:pathLst>
                <a:path w="2649" h="2092">
                  <a:moveTo>
                    <a:pt x="2648" y="0"/>
                  </a:moveTo>
                  <a:lnTo>
                    <a:pt x="0" y="0"/>
                  </a:lnTo>
                  <a:lnTo>
                    <a:pt x="3" y="2092"/>
                  </a:lnTo>
                  <a:lnTo>
                    <a:pt x="2649" y="1092"/>
                  </a:lnTo>
                  <a:lnTo>
                    <a:pt x="2648" y="0"/>
                  </a:lnTo>
                  <a:close/>
                </a:path>
              </a:pathLst>
            </a:custGeom>
            <a:ln>
              <a:headEnd type="none" w="med" len="med"/>
              <a:tailEnd type="none" w="med" len="med"/>
            </a:ln>
          </p:spPr>
          <p:style>
            <a:lnRef idx="1">
              <a:schemeClr val="accent3"/>
            </a:lnRef>
            <a:fillRef idx="3">
              <a:schemeClr val="accent3"/>
            </a:fillRef>
            <a:effectRef idx="2">
              <a:schemeClr val="accent3"/>
            </a:effectRef>
            <a:fontRef idx="minor">
              <a:schemeClr val="lt1"/>
            </a:fontRef>
          </p:style>
          <p:txBody>
            <a:bodyPr wrap="none" lIns="72000" tIns="0" rIns="0" bIns="0" anchor="ctr"/>
            <a:lstStyle/>
            <a:p>
              <a:endParaRPr lang="zh-CN" altLang="en-US" sz="1600">
                <a:latin typeface="微软雅黑" panose="020B0503020204020204" pitchFamily="34" charset="-122"/>
                <a:ea typeface="微软雅黑" panose="020B0503020204020204" pitchFamily="34" charset="-122"/>
              </a:endParaRPr>
            </a:p>
          </p:txBody>
        </p:sp>
        <p:sp>
          <p:nvSpPr>
            <p:cNvPr id="66" name="Freeform 3"/>
            <p:cNvSpPr/>
            <p:nvPr/>
          </p:nvSpPr>
          <p:spPr bwMode="auto">
            <a:xfrm>
              <a:off x="1691677" y="2996000"/>
              <a:ext cx="5528469" cy="1447959"/>
            </a:xfrm>
            <a:custGeom>
              <a:avLst/>
              <a:gdLst>
                <a:gd name="T0" fmla="*/ 0 w 5389"/>
                <a:gd name="T1" fmla="*/ 1115 h 1434"/>
                <a:gd name="T2" fmla="*/ 3 w 5389"/>
                <a:gd name="T3" fmla="*/ 1434 h 1434"/>
                <a:gd name="T4" fmla="*/ 5389 w 5389"/>
                <a:gd name="T5" fmla="*/ 1434 h 1434"/>
                <a:gd name="T6" fmla="*/ 5389 w 5389"/>
                <a:gd name="T7" fmla="*/ 1096 h 1434"/>
                <a:gd name="T8" fmla="*/ 2695 w 5389"/>
                <a:gd name="T9" fmla="*/ 0 h 1434"/>
                <a:gd name="T10" fmla="*/ 0 w 5389"/>
                <a:gd name="T11" fmla="*/ 1115 h 1434"/>
                <a:gd name="T12" fmla="*/ 0 60000 65536"/>
                <a:gd name="T13" fmla="*/ 0 60000 65536"/>
                <a:gd name="T14" fmla="*/ 0 60000 65536"/>
                <a:gd name="T15" fmla="*/ 0 60000 65536"/>
                <a:gd name="T16" fmla="*/ 0 60000 65536"/>
                <a:gd name="T17" fmla="*/ 0 60000 65536"/>
                <a:gd name="T18" fmla="*/ 0 w 5389"/>
                <a:gd name="T19" fmla="*/ 0 h 1434"/>
                <a:gd name="T20" fmla="*/ 5389 w 5389"/>
                <a:gd name="T21" fmla="*/ 1434 h 1434"/>
              </a:gdLst>
              <a:ahLst/>
              <a:cxnLst>
                <a:cxn ang="T12">
                  <a:pos x="T0" y="T1"/>
                </a:cxn>
                <a:cxn ang="T13">
                  <a:pos x="T2" y="T3"/>
                </a:cxn>
                <a:cxn ang="T14">
                  <a:pos x="T4" y="T5"/>
                </a:cxn>
                <a:cxn ang="T15">
                  <a:pos x="T6" y="T7"/>
                </a:cxn>
                <a:cxn ang="T16">
                  <a:pos x="T8" y="T9"/>
                </a:cxn>
                <a:cxn ang="T17">
                  <a:pos x="T10" y="T11"/>
                </a:cxn>
              </a:cxnLst>
              <a:rect l="T18" t="T19" r="T20" b="T21"/>
              <a:pathLst>
                <a:path w="5389" h="1434">
                  <a:moveTo>
                    <a:pt x="0" y="1115"/>
                  </a:moveTo>
                  <a:lnTo>
                    <a:pt x="3" y="1434"/>
                  </a:lnTo>
                  <a:lnTo>
                    <a:pt x="5389" y="1434"/>
                  </a:lnTo>
                  <a:lnTo>
                    <a:pt x="5389" y="1096"/>
                  </a:lnTo>
                  <a:lnTo>
                    <a:pt x="2695" y="0"/>
                  </a:lnTo>
                  <a:lnTo>
                    <a:pt x="0" y="1115"/>
                  </a:lnTo>
                  <a:close/>
                </a:path>
              </a:pathLst>
            </a:custGeom>
            <a:ln>
              <a:headEnd type="none" w="med" len="med"/>
              <a:tailEnd type="none" w="med" len="med"/>
            </a:ln>
          </p:spPr>
          <p:style>
            <a:lnRef idx="1">
              <a:schemeClr val="accent3"/>
            </a:lnRef>
            <a:fillRef idx="3">
              <a:schemeClr val="accent3"/>
            </a:fillRef>
            <a:effectRef idx="2">
              <a:schemeClr val="accent3"/>
            </a:effectRef>
            <a:fontRef idx="minor">
              <a:schemeClr val="lt1"/>
            </a:fontRef>
          </p:style>
          <p:txBody>
            <a:bodyPr wrap="none" lIns="72000" tIns="0" rIns="0" bIns="0" anchor="ctr"/>
            <a:lstStyle/>
            <a:p>
              <a:endParaRPr lang="zh-CN" altLang="en-US" sz="1600">
                <a:solidFill>
                  <a:schemeClr val="tx1"/>
                </a:solidFill>
                <a:latin typeface="微软雅黑" panose="020B0503020204020204" pitchFamily="34" charset="-122"/>
                <a:ea typeface="微软雅黑" panose="020B0503020204020204" pitchFamily="34" charset="-122"/>
              </a:endParaRPr>
            </a:p>
          </p:txBody>
        </p:sp>
        <p:sp>
          <p:nvSpPr>
            <p:cNvPr id="67" name="Freeform 4"/>
            <p:cNvSpPr/>
            <p:nvPr/>
          </p:nvSpPr>
          <p:spPr bwMode="auto">
            <a:xfrm flipH="1">
              <a:off x="4503140" y="1712506"/>
              <a:ext cx="2717006" cy="2324735"/>
            </a:xfrm>
            <a:custGeom>
              <a:avLst/>
              <a:gdLst>
                <a:gd name="T0" fmla="*/ 2648 w 2649"/>
                <a:gd name="T1" fmla="*/ 0 h 2092"/>
                <a:gd name="T2" fmla="*/ 0 w 2649"/>
                <a:gd name="T3" fmla="*/ 0 h 2092"/>
                <a:gd name="T4" fmla="*/ 3 w 2649"/>
                <a:gd name="T5" fmla="*/ 2092 h 2092"/>
                <a:gd name="T6" fmla="*/ 2649 w 2649"/>
                <a:gd name="T7" fmla="*/ 1092 h 2092"/>
                <a:gd name="T8" fmla="*/ 2648 w 2649"/>
                <a:gd name="T9" fmla="*/ 0 h 2092"/>
                <a:gd name="T10" fmla="*/ 0 60000 65536"/>
                <a:gd name="T11" fmla="*/ 0 60000 65536"/>
                <a:gd name="T12" fmla="*/ 0 60000 65536"/>
                <a:gd name="T13" fmla="*/ 0 60000 65536"/>
                <a:gd name="T14" fmla="*/ 0 60000 65536"/>
                <a:gd name="T15" fmla="*/ 0 w 2649"/>
                <a:gd name="T16" fmla="*/ 0 h 2092"/>
                <a:gd name="T17" fmla="*/ 2649 w 2649"/>
                <a:gd name="T18" fmla="*/ 2092 h 2092"/>
              </a:gdLst>
              <a:ahLst/>
              <a:cxnLst>
                <a:cxn ang="T10">
                  <a:pos x="T0" y="T1"/>
                </a:cxn>
                <a:cxn ang="T11">
                  <a:pos x="T2" y="T3"/>
                </a:cxn>
                <a:cxn ang="T12">
                  <a:pos x="T4" y="T5"/>
                </a:cxn>
                <a:cxn ang="T13">
                  <a:pos x="T6" y="T7"/>
                </a:cxn>
                <a:cxn ang="T14">
                  <a:pos x="T8" y="T9"/>
                </a:cxn>
              </a:cxnLst>
              <a:rect l="T15" t="T16" r="T17" b="T18"/>
              <a:pathLst>
                <a:path w="2649" h="2092">
                  <a:moveTo>
                    <a:pt x="2648" y="0"/>
                  </a:moveTo>
                  <a:lnTo>
                    <a:pt x="0" y="0"/>
                  </a:lnTo>
                  <a:lnTo>
                    <a:pt x="3" y="2092"/>
                  </a:lnTo>
                  <a:lnTo>
                    <a:pt x="2649" y="1092"/>
                  </a:lnTo>
                  <a:lnTo>
                    <a:pt x="2648" y="0"/>
                  </a:lnTo>
                  <a:close/>
                </a:path>
              </a:pathLst>
            </a:custGeom>
            <a:ln>
              <a:headEnd type="none" w="med" len="med"/>
              <a:tailEnd type="none" w="med" len="med"/>
            </a:ln>
          </p:spPr>
          <p:style>
            <a:lnRef idx="1">
              <a:schemeClr val="accent3"/>
            </a:lnRef>
            <a:fillRef idx="3">
              <a:schemeClr val="accent3"/>
            </a:fillRef>
            <a:effectRef idx="2">
              <a:schemeClr val="accent3"/>
            </a:effectRef>
            <a:fontRef idx="minor">
              <a:schemeClr val="lt1"/>
            </a:fontRef>
          </p:style>
          <p:txBody>
            <a:bodyPr wrap="none" lIns="72000" tIns="0" rIns="0" bIns="0" anchor="ctr"/>
            <a:lstStyle/>
            <a:p>
              <a:endParaRPr lang="zh-CN" altLang="en-US" sz="1600">
                <a:solidFill>
                  <a:schemeClr val="tx1"/>
                </a:solidFill>
                <a:latin typeface="微软雅黑" panose="020B0503020204020204" pitchFamily="34" charset="-122"/>
                <a:ea typeface="微软雅黑" panose="020B0503020204020204" pitchFamily="34" charset="-122"/>
              </a:endParaRPr>
            </a:p>
          </p:txBody>
        </p:sp>
        <p:grpSp>
          <p:nvGrpSpPr>
            <p:cNvPr id="3" name="Group 6"/>
            <p:cNvGrpSpPr/>
            <p:nvPr/>
          </p:nvGrpSpPr>
          <p:grpSpPr bwMode="auto">
            <a:xfrm>
              <a:off x="3560800" y="2622620"/>
              <a:ext cx="1829117" cy="902334"/>
              <a:chOff x="3717" y="22"/>
              <a:chExt cx="1363" cy="1810"/>
            </a:xfrm>
          </p:grpSpPr>
          <p:sp>
            <p:nvSpPr>
              <p:cNvPr id="70" name="AutoShape 7"/>
              <p:cNvSpPr>
                <a:spLocks noChangeArrowheads="1"/>
              </p:cNvSpPr>
              <p:nvPr/>
            </p:nvSpPr>
            <p:spPr bwMode="gray">
              <a:xfrm>
                <a:off x="3717" y="32"/>
                <a:ext cx="1363" cy="1800"/>
              </a:xfrm>
              <a:prstGeom prst="roundRect">
                <a:avLst>
                  <a:gd name="adj" fmla="val 17509"/>
                </a:avLst>
              </a:prstGeom>
              <a:solidFill>
                <a:srgbClr val="6E632C"/>
              </a:solidFill>
              <a:ln w="9525">
                <a:noFill/>
                <a:round/>
              </a:ln>
            </p:spPr>
            <p:txBody>
              <a:bodyPr wrap="none" anchor="ctr"/>
              <a:lstStyle/>
              <a:p>
                <a:endParaRPr lang="zh-CN" altLang="en-US" sz="1600">
                  <a:latin typeface="微软雅黑" panose="020B0503020204020204" pitchFamily="34" charset="-122"/>
                  <a:ea typeface="微软雅黑" panose="020B0503020204020204" pitchFamily="34" charset="-122"/>
                </a:endParaRPr>
              </a:p>
            </p:txBody>
          </p:sp>
          <p:sp>
            <p:nvSpPr>
              <p:cNvPr id="71" name="AutoShape 8"/>
              <p:cNvSpPr>
                <a:spLocks noChangeArrowheads="1"/>
              </p:cNvSpPr>
              <p:nvPr/>
            </p:nvSpPr>
            <p:spPr bwMode="gray">
              <a:xfrm>
                <a:off x="3738" y="22"/>
                <a:ext cx="1322" cy="1766"/>
              </a:xfrm>
              <a:prstGeom prst="roundRect">
                <a:avLst>
                  <a:gd name="adj" fmla="val 16667"/>
                </a:avLst>
              </a:prstGeom>
              <a:ln w="9525">
                <a:noFill/>
                <a:round/>
              </a:ln>
            </p:spPr>
            <p:style>
              <a:lnRef idx="0">
                <a:scrgbClr r="0" g="0" b="0"/>
              </a:lnRef>
              <a:fillRef idx="1002">
                <a:schemeClr val="dk2"/>
              </a:fillRef>
              <a:effectRef idx="0">
                <a:scrgbClr r="0" g="0" b="0"/>
              </a:effectRef>
              <a:fontRef idx="major"/>
            </p:style>
            <p:txBody>
              <a:bodyPr wrap="none" anchor="ctr"/>
              <a:lstStyle/>
              <a:p>
                <a:endParaRPr lang="zh-CN" altLang="en-US" sz="1600">
                  <a:latin typeface="微软雅黑" panose="020B0503020204020204" pitchFamily="34" charset="-122"/>
                  <a:ea typeface="微软雅黑" panose="020B0503020204020204" pitchFamily="34" charset="-122"/>
                </a:endParaRPr>
              </a:p>
            </p:txBody>
          </p:sp>
        </p:grpSp>
        <p:sp>
          <p:nvSpPr>
            <p:cNvPr id="74" name="Rectangle 4"/>
            <p:cNvSpPr>
              <a:spLocks noChangeArrowheads="1"/>
            </p:cNvSpPr>
            <p:nvPr/>
          </p:nvSpPr>
          <p:spPr bwMode="auto">
            <a:xfrm>
              <a:off x="1409266" y="1712126"/>
              <a:ext cx="3017809" cy="1292661"/>
            </a:xfrm>
            <a:prstGeom prst="rect">
              <a:avLst/>
            </a:prstGeom>
            <a:noFill/>
            <a:ln w="6350">
              <a:noFill/>
              <a:miter lim="800000"/>
            </a:ln>
          </p:spPr>
          <p:txBody>
            <a:bodyPr wrap="square" lIns="0" tIns="0" rIns="0" bIns="0">
              <a:spAutoFit/>
            </a:bodyPr>
            <a:lstStyle/>
            <a:p>
              <a:pPr marL="190500" lvl="1">
                <a:lnSpc>
                  <a:spcPct val="140000"/>
                </a:lnSpc>
                <a:buClr>
                  <a:schemeClr val="tx1"/>
                </a:buClr>
                <a:buSzPct val="50000"/>
                <a:tabLst>
                  <a:tab pos="8521700" algn="r"/>
                </a:tabLst>
              </a:pPr>
              <a:r>
                <a:rPr lang="zh-CN" altLang="en-US" sz="1400" dirty="0" smtClean="0">
                  <a:solidFill>
                    <a:schemeClr val="tx1"/>
                  </a:solidFill>
                  <a:latin typeface="微软雅黑" panose="020B0503020204020204" pitchFamily="34" charset="-122"/>
                  <a:ea typeface="微软雅黑" panose="020B0503020204020204" pitchFamily="34" charset="-122"/>
                </a:rPr>
                <a:t>支持测量</a:t>
              </a:r>
              <a:r>
                <a:rPr lang="en-US" altLang="zh-CN" sz="1400" dirty="0" smtClean="0">
                  <a:solidFill>
                    <a:schemeClr val="tx1"/>
                  </a:solidFill>
                  <a:latin typeface="微软雅黑" panose="020B0503020204020204" pitchFamily="34" charset="-122"/>
                  <a:ea typeface="微软雅黑" panose="020B0503020204020204" pitchFamily="34" charset="-122"/>
                </a:rPr>
                <a:t>L2+L3</a:t>
              </a:r>
              <a:r>
                <a:rPr lang="zh-CN" altLang="en-US" sz="1400" dirty="0" smtClean="0">
                  <a:solidFill>
                    <a:schemeClr val="tx1"/>
                  </a:solidFill>
                  <a:latin typeface="微软雅黑" panose="020B0503020204020204" pitchFamily="34" charset="-122"/>
                  <a:ea typeface="微软雅黑" panose="020B0503020204020204" pitchFamily="34" charset="-122"/>
                </a:rPr>
                <a:t>混合组网的</a:t>
              </a:r>
              <a:endParaRPr lang="en-US" altLang="zh-CN" sz="1400" dirty="0" smtClean="0">
                <a:solidFill>
                  <a:schemeClr val="tx1"/>
                </a:solidFill>
                <a:latin typeface="微软雅黑" panose="020B0503020204020204" pitchFamily="34" charset="-122"/>
                <a:ea typeface="微软雅黑" panose="020B0503020204020204" pitchFamily="34" charset="-122"/>
              </a:endParaRPr>
            </a:p>
            <a:p>
              <a:pPr marL="190500" lvl="1">
                <a:lnSpc>
                  <a:spcPct val="140000"/>
                </a:lnSpc>
                <a:buClr>
                  <a:schemeClr val="tx1"/>
                </a:buClr>
                <a:buSzPct val="50000"/>
                <a:tabLst>
                  <a:tab pos="8521700" algn="r"/>
                </a:tabLst>
              </a:pPr>
              <a:r>
                <a:rPr lang="zh-CN" altLang="en-US" sz="1400" dirty="0" smtClean="0">
                  <a:solidFill>
                    <a:schemeClr val="tx1"/>
                  </a:solidFill>
                  <a:latin typeface="微软雅黑" panose="020B0503020204020204" pitchFamily="34" charset="-122"/>
                  <a:ea typeface="微软雅黑" panose="020B0503020204020204" pitchFamily="34" charset="-122"/>
                </a:rPr>
                <a:t>网络</a:t>
              </a:r>
              <a:endParaRPr lang="en-US" altLang="zh-CN" sz="1400" dirty="0" smtClean="0">
                <a:solidFill>
                  <a:schemeClr val="tx1"/>
                </a:solidFill>
                <a:latin typeface="微软雅黑" panose="020B0503020204020204" pitchFamily="34" charset="-122"/>
                <a:ea typeface="微软雅黑" panose="020B0503020204020204" pitchFamily="34" charset="-122"/>
              </a:endParaRPr>
            </a:p>
          </p:txBody>
        </p:sp>
        <p:sp>
          <p:nvSpPr>
            <p:cNvPr id="75" name="Rectangle 4"/>
            <p:cNvSpPr>
              <a:spLocks noChangeArrowheads="1"/>
            </p:cNvSpPr>
            <p:nvPr/>
          </p:nvSpPr>
          <p:spPr bwMode="auto">
            <a:xfrm>
              <a:off x="3708929" y="2682716"/>
              <a:ext cx="1512169" cy="738664"/>
            </a:xfrm>
            <a:prstGeom prst="rect">
              <a:avLst/>
            </a:prstGeom>
            <a:noFill/>
            <a:ln w="6350">
              <a:noFill/>
              <a:miter lim="800000"/>
            </a:ln>
          </p:spPr>
          <p:txBody>
            <a:bodyPr wrap="square" lIns="0" tIns="0" rIns="0" bIns="0">
              <a:spAutoFit/>
            </a:bodyPr>
            <a:lstStyle/>
            <a:p>
              <a:pPr marL="0" lvl="1" algn="ctr">
                <a:lnSpc>
                  <a:spcPct val="140000"/>
                </a:lnSpc>
                <a:buClr>
                  <a:schemeClr val="tx1"/>
                </a:buClr>
                <a:buSzPct val="50000"/>
                <a:tabLst>
                  <a:tab pos="8521700" algn="r"/>
                </a:tabLst>
              </a:pPr>
              <a:r>
                <a:rPr lang="en-US" altLang="zh-CN" sz="2400" b="1" dirty="0" smtClean="0">
                  <a:latin typeface="微软雅黑" panose="020B0503020204020204" pitchFamily="34" charset="-122"/>
                  <a:ea typeface="微软雅黑" panose="020B0503020204020204" pitchFamily="34" charset="-122"/>
                </a:rPr>
                <a:t>iPCA</a:t>
              </a:r>
              <a:endParaRPr lang="zh-CN" altLang="de-DE" sz="2400" b="1" dirty="0">
                <a:latin typeface="微软雅黑" panose="020B0503020204020204" pitchFamily="34" charset="-122"/>
                <a:ea typeface="微软雅黑" panose="020B0503020204020204" pitchFamily="34" charset="-122"/>
              </a:endParaRPr>
            </a:p>
          </p:txBody>
        </p:sp>
        <p:sp>
          <p:nvSpPr>
            <p:cNvPr id="78" name="Rectangle 4"/>
            <p:cNvSpPr>
              <a:spLocks noChangeArrowheads="1"/>
            </p:cNvSpPr>
            <p:nvPr/>
          </p:nvSpPr>
          <p:spPr bwMode="auto">
            <a:xfrm>
              <a:off x="4312152" y="1712126"/>
              <a:ext cx="2765696" cy="861774"/>
            </a:xfrm>
            <a:prstGeom prst="rect">
              <a:avLst/>
            </a:prstGeom>
            <a:noFill/>
            <a:ln w="6350">
              <a:noFill/>
              <a:miter lim="800000"/>
            </a:ln>
          </p:spPr>
          <p:txBody>
            <a:bodyPr wrap="square" lIns="0" tIns="0" rIns="0" bIns="0">
              <a:spAutoFit/>
            </a:bodyPr>
            <a:lstStyle/>
            <a:p>
              <a:pPr marL="190500" lvl="1">
                <a:lnSpc>
                  <a:spcPct val="140000"/>
                </a:lnSpc>
                <a:buClr>
                  <a:schemeClr val="tx1"/>
                </a:buClr>
                <a:buSzPct val="50000"/>
                <a:tabLst>
                  <a:tab pos="8521700" algn="r"/>
                </a:tabLst>
              </a:pPr>
              <a:r>
                <a:rPr lang="zh-CN" altLang="en-US" sz="1400" dirty="0" smtClean="0">
                  <a:solidFill>
                    <a:schemeClr val="tx1"/>
                  </a:solidFill>
                  <a:latin typeface="微软雅黑" panose="020B0503020204020204" pitchFamily="34" charset="-122"/>
                  <a:ea typeface="微软雅黑" panose="020B0503020204020204" pitchFamily="34" charset="-122"/>
                </a:rPr>
                <a:t>支持测量</a:t>
              </a:r>
              <a:r>
                <a:rPr lang="en-US" altLang="zh-CN" sz="1400" dirty="0" smtClean="0">
                  <a:solidFill>
                    <a:schemeClr val="tx1"/>
                  </a:solidFill>
                  <a:latin typeface="微软雅黑" panose="020B0503020204020204" pitchFamily="34" charset="-122"/>
                  <a:ea typeface="微软雅黑" panose="020B0503020204020204" pitchFamily="34" charset="-122"/>
                </a:rPr>
                <a:t>P2P</a:t>
              </a:r>
              <a:r>
                <a:rPr lang="zh-CN" altLang="en-US" sz="1400" dirty="0" smtClean="0">
                  <a:solidFill>
                    <a:schemeClr val="tx1"/>
                  </a:solidFill>
                  <a:latin typeface="微软雅黑" panose="020B0503020204020204" pitchFamily="34" charset="-122"/>
                  <a:ea typeface="微软雅黑" panose="020B0503020204020204" pitchFamily="34" charset="-122"/>
                </a:rPr>
                <a:t>、</a:t>
              </a:r>
              <a:r>
                <a:rPr lang="en-US" altLang="zh-CN" sz="1400" dirty="0" smtClean="0">
                  <a:solidFill>
                    <a:schemeClr val="tx1"/>
                  </a:solidFill>
                  <a:latin typeface="微软雅黑" panose="020B0503020204020204" pitchFamily="34" charset="-122"/>
                  <a:ea typeface="微软雅黑" panose="020B0503020204020204" pitchFamily="34" charset="-122"/>
                </a:rPr>
                <a:t>MP2MP</a:t>
              </a:r>
              <a:r>
                <a:rPr lang="zh-CN" altLang="en-US" sz="1400" dirty="0" smtClean="0">
                  <a:solidFill>
                    <a:schemeClr val="tx1"/>
                  </a:solidFill>
                  <a:latin typeface="微软雅黑" panose="020B0503020204020204" pitchFamily="34" charset="-122"/>
                  <a:ea typeface="微软雅黑" panose="020B0503020204020204" pitchFamily="34" charset="-122"/>
                </a:rPr>
                <a:t>多种场景</a:t>
              </a:r>
              <a:endParaRPr lang="zh-CN" altLang="de-DE" sz="1400" dirty="0">
                <a:solidFill>
                  <a:schemeClr val="tx1"/>
                </a:solidFill>
                <a:latin typeface="微软雅黑" panose="020B0503020204020204" pitchFamily="34" charset="-122"/>
                <a:ea typeface="微软雅黑" panose="020B0503020204020204" pitchFamily="34" charset="-122"/>
              </a:endParaRPr>
            </a:p>
          </p:txBody>
        </p:sp>
        <p:sp>
          <p:nvSpPr>
            <p:cNvPr id="79" name="Rectangle 4"/>
            <p:cNvSpPr>
              <a:spLocks noChangeArrowheads="1"/>
            </p:cNvSpPr>
            <p:nvPr/>
          </p:nvSpPr>
          <p:spPr bwMode="auto">
            <a:xfrm>
              <a:off x="1871154" y="3795342"/>
              <a:ext cx="5029690" cy="430887"/>
            </a:xfrm>
            <a:prstGeom prst="rect">
              <a:avLst/>
            </a:prstGeom>
            <a:noFill/>
            <a:ln w="6350">
              <a:noFill/>
              <a:miter lim="800000"/>
            </a:ln>
          </p:spPr>
          <p:txBody>
            <a:bodyPr wrap="square" lIns="0" tIns="0" rIns="0" bIns="0">
              <a:spAutoFit/>
            </a:bodyPr>
            <a:lstStyle/>
            <a:p>
              <a:pPr marL="190500" lvl="1">
                <a:lnSpc>
                  <a:spcPct val="140000"/>
                </a:lnSpc>
                <a:buClr>
                  <a:schemeClr val="tx1"/>
                </a:buClr>
                <a:buSzPct val="50000"/>
                <a:tabLst>
                  <a:tab pos="8521700" algn="r"/>
                </a:tabLst>
              </a:pPr>
              <a:r>
                <a:rPr lang="zh-CN" altLang="en-US" sz="1400" dirty="0" smtClean="0">
                  <a:latin typeface="微软雅黑" panose="020B0503020204020204" pitchFamily="34" charset="-122"/>
                  <a:ea typeface="微软雅黑" panose="020B0503020204020204" pitchFamily="34" charset="-122"/>
                </a:rPr>
                <a:t>基于真实数据流量的性能监控</a:t>
              </a:r>
              <a:endParaRPr lang="zh-CN" altLang="de-DE" sz="1400" dirty="0">
                <a:latin typeface="微软雅黑" panose="020B0503020204020204" pitchFamily="34" charset="-122"/>
                <a:ea typeface="微软雅黑" panose="020B0503020204020204" pitchFamily="34" charset="-122"/>
              </a:endParaRPr>
            </a:p>
          </p:txBody>
        </p:sp>
      </p:grpSp>
      <p:grpSp>
        <p:nvGrpSpPr>
          <p:cNvPr id="4" name="组合 35"/>
          <p:cNvGrpSpPr/>
          <p:nvPr/>
        </p:nvGrpSpPr>
        <p:grpSpPr>
          <a:xfrm>
            <a:off x="3562350" y="2343778"/>
            <a:ext cx="5262935" cy="2286795"/>
            <a:chOff x="3629025" y="2324728"/>
            <a:chExt cx="5262935" cy="2286795"/>
          </a:xfrm>
        </p:grpSpPr>
        <p:sp>
          <p:nvSpPr>
            <p:cNvPr id="17" name="AutoShape 2"/>
            <p:cNvSpPr>
              <a:spLocks noChangeArrowheads="1"/>
            </p:cNvSpPr>
            <p:nvPr/>
          </p:nvSpPr>
          <p:spPr bwMode="gray">
            <a:xfrm>
              <a:off x="3629025" y="2324728"/>
              <a:ext cx="5262935" cy="417513"/>
            </a:xfrm>
            <a:prstGeom prst="homePlate">
              <a:avLst>
                <a:gd name="adj" fmla="val 63330"/>
              </a:avLst>
            </a:prstGeom>
            <a:gradFill rotWithShape="1">
              <a:gsLst>
                <a:gs pos="0">
                  <a:schemeClr val="bg2"/>
                </a:gs>
                <a:gs pos="100000">
                  <a:schemeClr val="bg1"/>
                </a:gs>
              </a:gsLst>
              <a:lin ang="5400000" scaled="1"/>
            </a:gradFill>
            <a:ln w="9525">
              <a:noFill/>
              <a:miter lim="800000"/>
            </a:ln>
          </p:spPr>
          <p:txBody>
            <a:bodyPr wrap="none" anchor="ctr"/>
            <a:lstStyle/>
            <a:p>
              <a:endParaRPr lang="zh-CN" altLang="zh-CN">
                <a:latin typeface="微软雅黑" panose="020B0503020204020204" pitchFamily="34" charset="-122"/>
                <a:ea typeface="微软雅黑" panose="020B0503020204020204" pitchFamily="34" charset="-122"/>
              </a:endParaRPr>
            </a:p>
          </p:txBody>
        </p:sp>
        <p:sp>
          <p:nvSpPr>
            <p:cNvPr id="18" name="AutoShape 3"/>
            <p:cNvSpPr>
              <a:spLocks noChangeArrowheads="1"/>
            </p:cNvSpPr>
            <p:nvPr/>
          </p:nvSpPr>
          <p:spPr bwMode="gray">
            <a:xfrm>
              <a:off x="3722174" y="2545391"/>
              <a:ext cx="2353572" cy="2066132"/>
            </a:xfrm>
            <a:prstGeom prst="roundRect">
              <a:avLst>
                <a:gd name="adj" fmla="val 6903"/>
              </a:avLst>
            </a:prstGeom>
            <a:solidFill>
              <a:schemeClr val="bg1"/>
            </a:solidFill>
            <a:ln w="38100">
              <a:solidFill>
                <a:schemeClr val="accent1"/>
              </a:solidFill>
              <a:round/>
            </a:ln>
          </p:spPr>
          <p:txBody>
            <a:bodyPr wrap="none" anchor="ctr"/>
            <a:lstStyle/>
            <a:p>
              <a:endParaRPr lang="zh-CN" altLang="zh-CN" dirty="0">
                <a:latin typeface="微软雅黑" panose="020B0503020204020204" pitchFamily="34" charset="-122"/>
                <a:ea typeface="微软雅黑" panose="020B0503020204020204" pitchFamily="34" charset="-122"/>
              </a:endParaRPr>
            </a:p>
          </p:txBody>
        </p:sp>
        <p:grpSp>
          <p:nvGrpSpPr>
            <p:cNvPr id="5" name="Group 4"/>
            <p:cNvGrpSpPr/>
            <p:nvPr/>
          </p:nvGrpSpPr>
          <p:grpSpPr bwMode="auto">
            <a:xfrm>
              <a:off x="3867073" y="2390610"/>
              <a:ext cx="2045144" cy="311944"/>
              <a:chOff x="600" y="921"/>
              <a:chExt cx="1976" cy="393"/>
            </a:xfrm>
          </p:grpSpPr>
          <p:sp>
            <p:nvSpPr>
              <p:cNvPr id="27" name="AutoShape 5"/>
              <p:cNvSpPr>
                <a:spLocks noChangeArrowheads="1"/>
              </p:cNvSpPr>
              <p:nvPr/>
            </p:nvSpPr>
            <p:spPr bwMode="gray">
              <a:xfrm>
                <a:off x="600" y="937"/>
                <a:ext cx="1975" cy="377"/>
              </a:xfrm>
              <a:prstGeom prst="roundRect">
                <a:avLst>
                  <a:gd name="adj" fmla="val 50000"/>
                </a:avLst>
              </a:prstGeom>
              <a:solidFill>
                <a:schemeClr val="tx1"/>
              </a:solidFill>
              <a:ln w="9525">
                <a:noFill/>
                <a:round/>
              </a:ln>
            </p:spPr>
            <p:txBody>
              <a:bodyPr wrap="none" anchor="ctr"/>
              <a:lstStyle/>
              <a:p>
                <a:endParaRPr lang="zh-CN" altLang="zh-CN">
                  <a:latin typeface="微软雅黑" panose="020B0503020204020204" pitchFamily="34" charset="-122"/>
                  <a:ea typeface="微软雅黑" panose="020B0503020204020204" pitchFamily="34" charset="-122"/>
                </a:endParaRPr>
              </a:p>
            </p:txBody>
          </p:sp>
          <p:sp>
            <p:nvSpPr>
              <p:cNvPr id="28" name="AutoShape 6"/>
              <p:cNvSpPr>
                <a:spLocks noChangeArrowheads="1"/>
              </p:cNvSpPr>
              <p:nvPr/>
            </p:nvSpPr>
            <p:spPr bwMode="gray">
              <a:xfrm>
                <a:off x="600" y="921"/>
                <a:ext cx="1976" cy="381"/>
              </a:xfrm>
              <a:prstGeom prst="roundRect">
                <a:avLst>
                  <a:gd name="adj" fmla="val 50000"/>
                </a:avLst>
              </a:prstGeom>
              <a:gradFill rotWithShape="1">
                <a:gsLst>
                  <a:gs pos="0">
                    <a:schemeClr val="accent1"/>
                  </a:gs>
                  <a:gs pos="100000">
                    <a:schemeClr val="accent1">
                      <a:gamma/>
                      <a:shade val="46275"/>
                      <a:invGamma/>
                    </a:schemeClr>
                  </a:gs>
                </a:gsLst>
                <a:lin ang="5400000" scaled="1"/>
              </a:gradFill>
              <a:ln w="9525">
                <a:noFill/>
                <a:round/>
              </a:ln>
              <a:effectLst/>
            </p:spPr>
            <p:txBody>
              <a:bodyPr wrap="none" anchor="ctr"/>
              <a:lstStyle/>
              <a:p>
                <a:pPr>
                  <a:defRPr/>
                </a:pPr>
                <a:endParaRPr lang="zh-CN" altLang="en-US">
                  <a:latin typeface="微软雅黑" panose="020B0503020204020204" pitchFamily="34" charset="-122"/>
                  <a:ea typeface="微软雅黑" panose="020B0503020204020204" pitchFamily="34" charset="-122"/>
                </a:endParaRPr>
              </a:p>
            </p:txBody>
          </p:sp>
          <p:sp>
            <p:nvSpPr>
              <p:cNvPr id="29" name="Oval 7"/>
              <p:cNvSpPr>
                <a:spLocks noChangeArrowheads="1"/>
              </p:cNvSpPr>
              <p:nvPr/>
            </p:nvSpPr>
            <p:spPr bwMode="gray">
              <a:xfrm rot="-2566439">
                <a:off x="616" y="981"/>
                <a:ext cx="143" cy="89"/>
              </a:xfrm>
              <a:prstGeom prst="ellipse">
                <a:avLst/>
              </a:prstGeom>
              <a:gradFill rotWithShape="1">
                <a:gsLst>
                  <a:gs pos="0">
                    <a:schemeClr val="bg1"/>
                  </a:gs>
                  <a:gs pos="100000">
                    <a:schemeClr val="accent1"/>
                  </a:gs>
                </a:gsLst>
                <a:path path="shape">
                  <a:fillToRect l="50000" t="50000" r="50000" b="50000"/>
                </a:path>
              </a:gradFill>
              <a:ln w="9525">
                <a:noFill/>
                <a:round/>
              </a:ln>
            </p:spPr>
            <p:txBody>
              <a:bodyPr wrap="none" anchor="ctr"/>
              <a:lstStyle/>
              <a:p>
                <a:endParaRPr lang="zh-CN" altLang="zh-CN">
                  <a:latin typeface="微软雅黑" panose="020B0503020204020204" pitchFamily="34" charset="-122"/>
                  <a:ea typeface="微软雅黑" panose="020B0503020204020204" pitchFamily="34" charset="-122"/>
                </a:endParaRPr>
              </a:p>
            </p:txBody>
          </p:sp>
        </p:grpSp>
        <p:sp>
          <p:nvSpPr>
            <p:cNvPr id="20" name="Rectangle 8"/>
            <p:cNvSpPr>
              <a:spLocks noChangeArrowheads="1"/>
            </p:cNvSpPr>
            <p:nvPr/>
          </p:nvSpPr>
          <p:spPr bwMode="gray">
            <a:xfrm>
              <a:off x="4156871" y="2443791"/>
              <a:ext cx="1440709" cy="201613"/>
            </a:xfrm>
            <a:prstGeom prst="rect">
              <a:avLst/>
            </a:prstGeom>
            <a:noFill/>
            <a:ln w="9525">
              <a:noFill/>
              <a:miter lim="800000"/>
            </a:ln>
          </p:spPr>
          <p:txBody>
            <a:bodyPr anchor="ctr"/>
            <a:lstStyle/>
            <a:p>
              <a:pPr algn="ctr"/>
              <a:r>
                <a:rPr lang="zh-CN" altLang="en-US" sz="2200" b="1" dirty="0" smtClean="0">
                  <a:latin typeface="微软雅黑" panose="020B0503020204020204" pitchFamily="34" charset="-122"/>
                  <a:ea typeface="微软雅黑" panose="020B0503020204020204" pitchFamily="34" charset="-122"/>
                </a:rPr>
                <a:t>问题</a:t>
              </a:r>
              <a:endParaRPr lang="en-US" altLang="ko-KR" sz="2200" b="1" dirty="0">
                <a:latin typeface="微软雅黑" panose="020B0503020204020204" pitchFamily="34" charset="-122"/>
                <a:ea typeface="微软雅黑" panose="020B0503020204020204" pitchFamily="34" charset="-122"/>
              </a:endParaRPr>
            </a:p>
          </p:txBody>
        </p:sp>
        <p:sp>
          <p:nvSpPr>
            <p:cNvPr id="21" name="AutoShape 9"/>
            <p:cNvSpPr>
              <a:spLocks noChangeArrowheads="1"/>
            </p:cNvSpPr>
            <p:nvPr/>
          </p:nvSpPr>
          <p:spPr bwMode="gray">
            <a:xfrm>
              <a:off x="6304479" y="2543010"/>
              <a:ext cx="2563295" cy="2066131"/>
            </a:xfrm>
            <a:prstGeom prst="roundRect">
              <a:avLst>
                <a:gd name="adj" fmla="val 6903"/>
              </a:avLst>
            </a:prstGeom>
            <a:solidFill>
              <a:schemeClr val="bg1"/>
            </a:solidFill>
            <a:ln w="38100">
              <a:solidFill>
                <a:schemeClr val="hlink"/>
              </a:solidFill>
              <a:round/>
            </a:ln>
          </p:spPr>
          <p:txBody>
            <a:bodyPr wrap="none" anchor="ctr"/>
            <a:lstStyle/>
            <a:p>
              <a:endParaRPr lang="zh-CN" altLang="zh-CN">
                <a:latin typeface="微软雅黑" panose="020B0503020204020204" pitchFamily="34" charset="-122"/>
                <a:ea typeface="微软雅黑" panose="020B0503020204020204" pitchFamily="34" charset="-122"/>
              </a:endParaRPr>
            </a:p>
          </p:txBody>
        </p:sp>
        <p:grpSp>
          <p:nvGrpSpPr>
            <p:cNvPr id="6" name="Group 10"/>
            <p:cNvGrpSpPr/>
            <p:nvPr/>
          </p:nvGrpSpPr>
          <p:grpSpPr bwMode="auto">
            <a:xfrm>
              <a:off x="6582729" y="2388228"/>
              <a:ext cx="2045144" cy="311944"/>
              <a:chOff x="3095" y="918"/>
              <a:chExt cx="1976" cy="393"/>
            </a:xfrm>
          </p:grpSpPr>
          <p:sp>
            <p:nvSpPr>
              <p:cNvPr id="24" name="AutoShape 11"/>
              <p:cNvSpPr>
                <a:spLocks noChangeArrowheads="1"/>
              </p:cNvSpPr>
              <p:nvPr/>
            </p:nvSpPr>
            <p:spPr bwMode="gray">
              <a:xfrm>
                <a:off x="3095" y="934"/>
                <a:ext cx="1975" cy="377"/>
              </a:xfrm>
              <a:prstGeom prst="roundRect">
                <a:avLst>
                  <a:gd name="adj" fmla="val 50000"/>
                </a:avLst>
              </a:prstGeom>
              <a:solidFill>
                <a:schemeClr val="tx1"/>
              </a:solidFill>
              <a:ln w="9525">
                <a:noFill/>
                <a:round/>
              </a:ln>
            </p:spPr>
            <p:txBody>
              <a:bodyPr wrap="none" anchor="ctr"/>
              <a:lstStyle/>
              <a:p>
                <a:endParaRPr lang="zh-CN" altLang="zh-CN">
                  <a:latin typeface="微软雅黑" panose="020B0503020204020204" pitchFamily="34" charset="-122"/>
                  <a:ea typeface="微软雅黑" panose="020B0503020204020204" pitchFamily="34" charset="-122"/>
                </a:endParaRPr>
              </a:p>
            </p:txBody>
          </p:sp>
          <p:sp>
            <p:nvSpPr>
              <p:cNvPr id="25" name="AutoShape 12"/>
              <p:cNvSpPr>
                <a:spLocks noChangeArrowheads="1"/>
              </p:cNvSpPr>
              <p:nvPr/>
            </p:nvSpPr>
            <p:spPr bwMode="gray">
              <a:xfrm>
                <a:off x="3095" y="918"/>
                <a:ext cx="1976" cy="381"/>
              </a:xfrm>
              <a:prstGeom prst="roundRect">
                <a:avLst>
                  <a:gd name="adj" fmla="val 50000"/>
                </a:avLst>
              </a:prstGeom>
              <a:gradFill rotWithShape="1">
                <a:gsLst>
                  <a:gs pos="0">
                    <a:schemeClr val="hlink"/>
                  </a:gs>
                  <a:gs pos="100000">
                    <a:schemeClr val="hlink">
                      <a:gamma/>
                      <a:shade val="46275"/>
                      <a:invGamma/>
                    </a:schemeClr>
                  </a:gs>
                </a:gsLst>
                <a:lin ang="5400000" scaled="1"/>
              </a:gradFill>
              <a:ln w="9525">
                <a:noFill/>
                <a:round/>
              </a:ln>
              <a:effectLst/>
            </p:spPr>
            <p:txBody>
              <a:bodyPr wrap="none" anchor="ctr"/>
              <a:lstStyle/>
              <a:p>
                <a:pPr>
                  <a:defRPr/>
                </a:pPr>
                <a:endParaRPr lang="zh-CN" altLang="en-US">
                  <a:latin typeface="微软雅黑" panose="020B0503020204020204" pitchFamily="34" charset="-122"/>
                  <a:ea typeface="微软雅黑" panose="020B0503020204020204" pitchFamily="34" charset="-122"/>
                </a:endParaRPr>
              </a:p>
            </p:txBody>
          </p:sp>
          <p:sp>
            <p:nvSpPr>
              <p:cNvPr id="26" name="Oval 13"/>
              <p:cNvSpPr>
                <a:spLocks noChangeArrowheads="1"/>
              </p:cNvSpPr>
              <p:nvPr/>
            </p:nvSpPr>
            <p:spPr bwMode="gray">
              <a:xfrm rot="-2566439">
                <a:off x="3111" y="978"/>
                <a:ext cx="143" cy="89"/>
              </a:xfrm>
              <a:prstGeom prst="ellipse">
                <a:avLst/>
              </a:prstGeom>
              <a:gradFill rotWithShape="1">
                <a:gsLst>
                  <a:gs pos="0">
                    <a:schemeClr val="bg1"/>
                  </a:gs>
                  <a:gs pos="100000">
                    <a:schemeClr val="hlink"/>
                  </a:gs>
                </a:gsLst>
                <a:path path="shape">
                  <a:fillToRect l="50000" t="50000" r="50000" b="50000"/>
                </a:path>
              </a:gradFill>
              <a:ln w="9525">
                <a:noFill/>
                <a:round/>
              </a:ln>
            </p:spPr>
            <p:txBody>
              <a:bodyPr wrap="none" anchor="ctr"/>
              <a:lstStyle/>
              <a:p>
                <a:endParaRPr lang="zh-CN" altLang="zh-CN">
                  <a:latin typeface="微软雅黑" panose="020B0503020204020204" pitchFamily="34" charset="-122"/>
                  <a:ea typeface="微软雅黑" panose="020B0503020204020204" pitchFamily="34" charset="-122"/>
                </a:endParaRPr>
              </a:p>
            </p:txBody>
          </p:sp>
        </p:grpSp>
        <p:sp>
          <p:nvSpPr>
            <p:cNvPr id="23" name="Rectangle 14"/>
            <p:cNvSpPr>
              <a:spLocks noChangeArrowheads="1"/>
            </p:cNvSpPr>
            <p:nvPr/>
          </p:nvSpPr>
          <p:spPr bwMode="gray">
            <a:xfrm>
              <a:off x="6872526" y="2441410"/>
              <a:ext cx="1440709" cy="201613"/>
            </a:xfrm>
            <a:prstGeom prst="rect">
              <a:avLst/>
            </a:prstGeom>
            <a:noFill/>
            <a:ln w="9525">
              <a:noFill/>
              <a:miter lim="800000"/>
            </a:ln>
          </p:spPr>
          <p:txBody>
            <a:bodyPr anchor="ctr"/>
            <a:lstStyle/>
            <a:p>
              <a:pPr algn="ctr"/>
              <a:r>
                <a:rPr lang="en-US" altLang="zh-CN" sz="2200" b="1" dirty="0" smtClean="0">
                  <a:latin typeface="微软雅黑" panose="020B0503020204020204" pitchFamily="34" charset="-122"/>
                  <a:ea typeface="微软雅黑" panose="020B0503020204020204" pitchFamily="34" charset="-122"/>
                </a:rPr>
                <a:t>iPCA</a:t>
              </a:r>
              <a:endParaRPr lang="en-US" altLang="ko-KR" sz="2200" b="1" dirty="0">
                <a:latin typeface="微软雅黑" panose="020B0503020204020204" pitchFamily="34" charset="-122"/>
                <a:ea typeface="微软雅黑" panose="020B0503020204020204" pitchFamily="34" charset="-122"/>
              </a:endParaRPr>
            </a:p>
          </p:txBody>
        </p:sp>
        <p:sp>
          <p:nvSpPr>
            <p:cNvPr id="30" name="TextBox 29"/>
            <p:cNvSpPr txBox="1"/>
            <p:nvPr/>
          </p:nvSpPr>
          <p:spPr>
            <a:xfrm>
              <a:off x="3816811" y="4080188"/>
              <a:ext cx="2159543" cy="369332"/>
            </a:xfrm>
            <a:prstGeom prst="rect">
              <a:avLst/>
            </a:prstGeom>
            <a:gradFill rotWithShape="1">
              <a:gsLst>
                <a:gs pos="0">
                  <a:srgbClr val="DDE3ED">
                    <a:alpha val="62000"/>
                  </a:srgbClr>
                </a:gs>
                <a:gs pos="100000">
                  <a:srgbClr val="89A9C1">
                    <a:alpha val="60001"/>
                  </a:srgbClr>
                </a:gs>
              </a:gsLst>
              <a:path path="shape">
                <a:fillToRect l="50000" t="50000" r="50000" b="50000"/>
              </a:path>
            </a:gradFill>
            <a:ln w="6350" algn="ctr">
              <a:solidFill>
                <a:srgbClr val="000000"/>
              </a:solidFill>
              <a:miter lim="800000"/>
            </a:ln>
          </p:spPr>
          <p:txBody>
            <a:bodyPr/>
            <a:lstStyle/>
            <a:p>
              <a:r>
                <a:rPr lang="zh-CN" altLang="en-US" sz="1400" dirty="0" smtClean="0">
                  <a:latin typeface="微软雅黑" panose="020B0503020204020204" pitchFamily="34" charset="-122"/>
                  <a:ea typeface="微软雅黑" panose="020B0503020204020204" pitchFamily="34" charset="-122"/>
                </a:rPr>
                <a:t>谁丢的包？</a:t>
              </a:r>
              <a:endParaRPr lang="zh-CN" altLang="en-US" sz="1400" dirty="0">
                <a:latin typeface="微软雅黑" panose="020B0503020204020204" pitchFamily="34" charset="-122"/>
                <a:ea typeface="微软雅黑" panose="020B0503020204020204" pitchFamily="34" charset="-122"/>
              </a:endParaRPr>
            </a:p>
          </p:txBody>
        </p:sp>
        <p:sp>
          <p:nvSpPr>
            <p:cNvPr id="31" name="TextBox 30"/>
            <p:cNvSpPr txBox="1"/>
            <p:nvPr/>
          </p:nvSpPr>
          <p:spPr>
            <a:xfrm>
              <a:off x="3816811" y="3515415"/>
              <a:ext cx="2159543" cy="369332"/>
            </a:xfrm>
            <a:prstGeom prst="rect">
              <a:avLst/>
            </a:prstGeom>
            <a:gradFill rotWithShape="1">
              <a:gsLst>
                <a:gs pos="0">
                  <a:srgbClr val="DDE3ED">
                    <a:alpha val="62000"/>
                  </a:srgbClr>
                </a:gs>
                <a:gs pos="100000">
                  <a:srgbClr val="89A9C1">
                    <a:alpha val="60001"/>
                  </a:srgbClr>
                </a:gs>
              </a:gsLst>
              <a:path path="shape">
                <a:fillToRect l="50000" t="50000" r="50000" b="50000"/>
              </a:path>
            </a:gradFill>
            <a:ln w="6350" algn="ctr">
              <a:solidFill>
                <a:srgbClr val="000000"/>
              </a:solidFill>
              <a:miter lim="800000"/>
            </a:ln>
          </p:spPr>
          <p:txBody>
            <a:bodyPr/>
            <a:lstStyle/>
            <a:p>
              <a:r>
                <a:rPr lang="zh-CN" altLang="en-US" sz="1400" dirty="0" smtClean="0">
                  <a:latin typeface="微软雅黑" panose="020B0503020204020204" pitchFamily="34" charset="-122"/>
                  <a:ea typeface="微软雅黑" panose="020B0503020204020204" pitchFamily="34" charset="-122"/>
                </a:rPr>
                <a:t>在哪丢的包？</a:t>
              </a:r>
              <a:endParaRPr lang="zh-CN" altLang="en-US" sz="1400" dirty="0">
                <a:latin typeface="微软雅黑" panose="020B0503020204020204" pitchFamily="34" charset="-122"/>
                <a:ea typeface="微软雅黑" panose="020B0503020204020204" pitchFamily="34" charset="-122"/>
              </a:endParaRPr>
            </a:p>
          </p:txBody>
        </p:sp>
        <p:sp>
          <p:nvSpPr>
            <p:cNvPr id="32" name="TextBox 31"/>
            <p:cNvSpPr txBox="1"/>
            <p:nvPr/>
          </p:nvSpPr>
          <p:spPr>
            <a:xfrm>
              <a:off x="3816811" y="2906574"/>
              <a:ext cx="2159543" cy="370800"/>
            </a:xfrm>
            <a:prstGeom prst="rect">
              <a:avLst/>
            </a:prstGeom>
            <a:gradFill rotWithShape="1">
              <a:gsLst>
                <a:gs pos="0">
                  <a:srgbClr val="DDE3ED">
                    <a:alpha val="62000"/>
                  </a:srgbClr>
                </a:gs>
                <a:gs pos="100000">
                  <a:srgbClr val="89A9C1">
                    <a:alpha val="60001"/>
                  </a:srgbClr>
                </a:gs>
              </a:gsLst>
              <a:path path="shape">
                <a:fillToRect l="50000" t="50000" r="50000" b="50000"/>
              </a:path>
            </a:gradFill>
            <a:ln w="6350" algn="ctr">
              <a:solidFill>
                <a:srgbClr val="000000"/>
              </a:solidFill>
              <a:miter lim="800000"/>
            </a:ln>
          </p:spPr>
          <p:txBody>
            <a:bodyPr/>
            <a:lstStyle/>
            <a:p>
              <a:r>
                <a:rPr lang="zh-CN" altLang="en-US" sz="1400" dirty="0" smtClean="0">
                  <a:latin typeface="微软雅黑" panose="020B0503020204020204" pitchFamily="34" charset="-122"/>
                  <a:ea typeface="微软雅黑" panose="020B0503020204020204" pitchFamily="34" charset="-122"/>
                </a:rPr>
                <a:t>什么时候丢的包？</a:t>
              </a:r>
              <a:endParaRPr lang="zh-CN" altLang="en-US" sz="1400" dirty="0">
                <a:latin typeface="微软雅黑" panose="020B0503020204020204" pitchFamily="34" charset="-122"/>
                <a:ea typeface="微软雅黑" panose="020B0503020204020204" pitchFamily="34" charset="-122"/>
              </a:endParaRPr>
            </a:p>
          </p:txBody>
        </p:sp>
        <p:sp>
          <p:nvSpPr>
            <p:cNvPr id="33" name="TextBox 32"/>
            <p:cNvSpPr txBox="1"/>
            <p:nvPr/>
          </p:nvSpPr>
          <p:spPr>
            <a:xfrm>
              <a:off x="6417090" y="4080188"/>
              <a:ext cx="2355435" cy="369332"/>
            </a:xfrm>
            <a:prstGeom prst="rect">
              <a:avLst/>
            </a:prstGeom>
            <a:gradFill rotWithShape="1">
              <a:gsLst>
                <a:gs pos="0">
                  <a:srgbClr val="FBEAC7"/>
                </a:gs>
                <a:gs pos="17999">
                  <a:srgbClr val="FEE7F2"/>
                </a:gs>
                <a:gs pos="36000">
                  <a:srgbClr val="FAC77D"/>
                </a:gs>
                <a:gs pos="61000">
                  <a:srgbClr val="FBA97D"/>
                </a:gs>
                <a:gs pos="82001">
                  <a:srgbClr val="FBD49C"/>
                </a:gs>
                <a:gs pos="100000">
                  <a:srgbClr val="FEE7F2"/>
                </a:gs>
              </a:gsLst>
              <a:lin ang="5400000" scaled="0"/>
            </a:gradFill>
            <a:ln w="6350" algn="ctr">
              <a:solidFill>
                <a:srgbClr val="000000"/>
              </a:solidFill>
              <a:miter lim="800000"/>
            </a:ln>
          </p:spPr>
          <p:txBody>
            <a:bodyPr/>
            <a:lstStyle/>
            <a:p>
              <a:r>
                <a:rPr lang="zh-CN" altLang="en-US" sz="1100" dirty="0" smtClean="0">
                  <a:latin typeface="微软雅黑" panose="020B0503020204020204" pitchFamily="34" charset="-122"/>
                  <a:ea typeface="微软雅黑" panose="020B0503020204020204" pitchFamily="34" charset="-122"/>
                </a:rPr>
                <a:t>按照区域或链路分段检测指定五元组的业务流，确定丢包的业务类型</a:t>
              </a:r>
              <a:endParaRPr lang="zh-CN" altLang="en-US" sz="1100" dirty="0" smtClean="0">
                <a:latin typeface="微软雅黑" panose="020B0503020204020204" pitchFamily="34" charset="-122"/>
                <a:ea typeface="微软雅黑" panose="020B0503020204020204" pitchFamily="34" charset="-122"/>
              </a:endParaRPr>
            </a:p>
          </p:txBody>
        </p:sp>
        <p:sp>
          <p:nvSpPr>
            <p:cNvPr id="34" name="TextBox 33"/>
            <p:cNvSpPr txBox="1"/>
            <p:nvPr/>
          </p:nvSpPr>
          <p:spPr>
            <a:xfrm>
              <a:off x="6417090" y="3515415"/>
              <a:ext cx="2355435" cy="369332"/>
            </a:xfrm>
            <a:prstGeom prst="rect">
              <a:avLst/>
            </a:prstGeom>
            <a:gradFill rotWithShape="1">
              <a:gsLst>
                <a:gs pos="0">
                  <a:srgbClr val="FBEAC7"/>
                </a:gs>
                <a:gs pos="17999">
                  <a:srgbClr val="FEE7F2"/>
                </a:gs>
                <a:gs pos="36000">
                  <a:srgbClr val="FAC77D"/>
                </a:gs>
                <a:gs pos="61000">
                  <a:srgbClr val="FBA97D"/>
                </a:gs>
                <a:gs pos="82001">
                  <a:srgbClr val="FBD49C"/>
                </a:gs>
                <a:gs pos="100000">
                  <a:srgbClr val="FEE7F2"/>
                </a:gs>
              </a:gsLst>
              <a:lin ang="5400000" scaled="0"/>
            </a:gradFill>
            <a:ln w="6350" algn="ctr">
              <a:solidFill>
                <a:srgbClr val="000000"/>
              </a:solidFill>
              <a:miter lim="800000"/>
            </a:ln>
          </p:spPr>
          <p:txBody>
            <a:bodyPr/>
            <a:lstStyle/>
            <a:p>
              <a:r>
                <a:rPr lang="zh-CN" altLang="en-US" sz="1100" dirty="0" smtClean="0">
                  <a:latin typeface="微软雅黑" panose="020B0503020204020204" pitchFamily="34" charset="-122"/>
                  <a:ea typeface="微软雅黑" panose="020B0503020204020204" pitchFamily="34" charset="-122"/>
                </a:rPr>
                <a:t>对网络分段监控，提供设备级、链路级和网络级监控，自动定界故障</a:t>
              </a:r>
              <a:endParaRPr lang="zh-CN" altLang="en-US" sz="1100" dirty="0" smtClean="0">
                <a:latin typeface="微软雅黑" panose="020B0503020204020204" pitchFamily="34" charset="-122"/>
                <a:ea typeface="微软雅黑" panose="020B0503020204020204" pitchFamily="34" charset="-122"/>
              </a:endParaRPr>
            </a:p>
          </p:txBody>
        </p:sp>
        <p:sp>
          <p:nvSpPr>
            <p:cNvPr id="35" name="TextBox 34"/>
            <p:cNvSpPr txBox="1"/>
            <p:nvPr/>
          </p:nvSpPr>
          <p:spPr>
            <a:xfrm>
              <a:off x="6417090" y="2906574"/>
              <a:ext cx="2355435" cy="370800"/>
            </a:xfrm>
            <a:prstGeom prst="rect">
              <a:avLst/>
            </a:prstGeom>
            <a:gradFill rotWithShape="1">
              <a:gsLst>
                <a:gs pos="0">
                  <a:srgbClr val="FBEAC7"/>
                </a:gs>
                <a:gs pos="17999">
                  <a:srgbClr val="FEE7F2"/>
                </a:gs>
                <a:gs pos="36000">
                  <a:srgbClr val="FAC77D"/>
                </a:gs>
                <a:gs pos="61000">
                  <a:srgbClr val="FBA97D"/>
                </a:gs>
                <a:gs pos="82001">
                  <a:srgbClr val="FBD49C"/>
                </a:gs>
                <a:gs pos="100000">
                  <a:srgbClr val="FEE7F2"/>
                </a:gs>
              </a:gsLst>
              <a:lin ang="5400000" scaled="0"/>
            </a:gradFill>
            <a:ln w="6350" algn="ctr">
              <a:solidFill>
                <a:srgbClr val="000000"/>
              </a:solidFill>
              <a:miter lim="800000"/>
            </a:ln>
          </p:spPr>
          <p:txBody>
            <a:bodyPr/>
            <a:lstStyle/>
            <a:p>
              <a:r>
                <a:rPr lang="zh-CN" altLang="en-US" sz="1100" dirty="0" smtClean="0">
                  <a:latin typeface="微软雅黑" panose="020B0503020204020204" pitchFamily="34" charset="-122"/>
                  <a:ea typeface="微软雅黑" panose="020B0503020204020204" pitchFamily="34" charset="-122"/>
                </a:rPr>
                <a:t>随流实时监测，告警实时远程通知管理员，管理员第一时间感知丢包</a:t>
              </a:r>
              <a:endParaRPr lang="zh-CN" altLang="en-US" sz="1100" dirty="0">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thruBlk="1"/>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en-US" altLang="zh-CN" sz="4000" dirty="0" err="1" smtClean="0">
                <a:solidFill>
                  <a:srgbClr val="960000"/>
                </a:solidFill>
                <a:latin typeface="微软雅黑" panose="020B0503020204020204" pitchFamily="34" charset="-122"/>
                <a:ea typeface="微软雅黑" panose="020B0503020204020204" pitchFamily="34" charset="-122"/>
              </a:rPr>
              <a:t>iPCA</a:t>
            </a:r>
            <a:r>
              <a:rPr lang="zh-CN" altLang="en-US" sz="4000" dirty="0" smtClean="0">
                <a:solidFill>
                  <a:srgbClr val="960000"/>
                </a:solidFill>
                <a:latin typeface="微软雅黑" panose="020B0503020204020204" pitchFamily="34" charset="-122"/>
                <a:ea typeface="微软雅黑" panose="020B0503020204020204" pitchFamily="34" charset="-122"/>
              </a:rPr>
              <a:t>子目录</a:t>
            </a:r>
            <a:endParaRPr lang="en-US" sz="4000" dirty="0">
              <a:solidFill>
                <a:srgbClr val="960000"/>
              </a:solidFill>
              <a:latin typeface="微软雅黑" panose="020B0503020204020204" pitchFamily="34" charset="-122"/>
              <a:ea typeface="微软雅黑" panose="020B0503020204020204" pitchFamily="34" charset="-122"/>
            </a:endParaRPr>
          </a:p>
        </p:txBody>
      </p:sp>
      <p:grpSp>
        <p:nvGrpSpPr>
          <p:cNvPr id="2" name="组合 19"/>
          <p:cNvGrpSpPr/>
          <p:nvPr/>
        </p:nvGrpSpPr>
        <p:grpSpPr>
          <a:xfrm>
            <a:off x="1553714" y="1373434"/>
            <a:ext cx="5841314" cy="585119"/>
            <a:chOff x="1553714" y="1373432"/>
            <a:chExt cx="5841314" cy="585119"/>
          </a:xfrm>
        </p:grpSpPr>
        <p:sp>
          <p:nvSpPr>
            <p:cNvPr id="21"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1553714" y="1378629"/>
              <a:ext cx="680129" cy="579922"/>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Text Box 13"/>
            <p:cNvSpPr txBox="1">
              <a:spLocks noChangeArrowheads="1"/>
            </p:cNvSpPr>
            <p:nvPr/>
          </p:nvSpPr>
          <p:spPr bwMode="gray">
            <a:xfrm>
              <a:off x="2462384" y="1445045"/>
              <a:ext cx="4718756" cy="44627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问题与挑战</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p:cNvSpPr txBox="1">
              <a:spLocks noChangeArrowheads="1"/>
            </p:cNvSpPr>
            <p:nvPr/>
          </p:nvSpPr>
          <p:spPr bwMode="gray">
            <a:xfrm>
              <a:off x="1788091" y="1373432"/>
              <a:ext cx="340064" cy="569387"/>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100" b="1" dirty="0">
                  <a:solidFill>
                    <a:srgbClr val="FFFFFF"/>
                  </a:solidFill>
                  <a:latin typeface="微软雅黑" panose="020B0503020204020204" pitchFamily="34" charset="-122"/>
                  <a:ea typeface="微软雅黑" panose="020B0503020204020204" pitchFamily="34" charset="-122"/>
                </a:rPr>
                <a:t>1</a:t>
              </a:r>
              <a:endParaRPr lang="en-US" altLang="zh-CN" sz="31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53714" y="2122728"/>
            <a:ext cx="5841314" cy="595109"/>
            <a:chOff x="2026783" y="1991406"/>
            <a:chExt cx="5235575" cy="606424"/>
          </a:xfrm>
        </p:grpSpPr>
        <p:sp>
          <p:nvSpPr>
            <p:cNvPr id="2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p:cNvSpPr txBox="1">
              <a:spLocks noChangeArrowheads="1"/>
            </p:cNvSpPr>
            <p:nvPr/>
          </p:nvSpPr>
          <p:spPr bwMode="gray">
            <a:xfrm>
              <a:off x="2841225" y="2088246"/>
              <a:ext cx="4421133" cy="454761"/>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实现原理与关键技术</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p:cNvSpPr txBox="1">
              <a:spLocks noChangeArrowheads="1"/>
            </p:cNvSpPr>
            <p:nvPr/>
          </p:nvSpPr>
          <p:spPr bwMode="gray">
            <a:xfrm>
              <a:off x="2220196" y="1991406"/>
              <a:ext cx="304800" cy="580213"/>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100" b="1" dirty="0">
                  <a:solidFill>
                    <a:srgbClr val="FFFFFF"/>
                  </a:solidFill>
                  <a:latin typeface="微软雅黑" panose="020B0503020204020204" pitchFamily="34" charset="-122"/>
                  <a:ea typeface="微软雅黑" panose="020B0503020204020204" pitchFamily="34" charset="-122"/>
                </a:rPr>
                <a:t>2</a:t>
              </a:r>
              <a:endParaRPr lang="en-US" altLang="zh-CN" sz="31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31"/>
          <p:cNvGrpSpPr/>
          <p:nvPr/>
        </p:nvGrpSpPr>
        <p:grpSpPr>
          <a:xfrm>
            <a:off x="1553714" y="2882012"/>
            <a:ext cx="5841314" cy="641577"/>
            <a:chOff x="2026783" y="3218238"/>
            <a:chExt cx="5235575" cy="629758"/>
          </a:xfrm>
        </p:grpSpPr>
        <p:sp>
          <p:nvSpPr>
            <p:cNvPr id="33"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8"/>
            <p:cNvSpPr txBox="1">
              <a:spLocks noChangeArrowheads="1"/>
            </p:cNvSpPr>
            <p:nvPr/>
          </p:nvSpPr>
          <p:spPr bwMode="gray">
            <a:xfrm>
              <a:off x="2841225" y="3338409"/>
              <a:ext cx="4245509" cy="43805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8"/>
            <p:cNvSpPr txBox="1">
              <a:spLocks noChangeArrowheads="1"/>
            </p:cNvSpPr>
            <p:nvPr/>
          </p:nvSpPr>
          <p:spPr bwMode="gray">
            <a:xfrm>
              <a:off x="2220196" y="3218238"/>
              <a:ext cx="304800" cy="619319"/>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500" b="1" dirty="0">
                  <a:solidFill>
                    <a:srgbClr val="FFFFFF"/>
                  </a:solidFill>
                  <a:latin typeface="微软雅黑" panose="020B0503020204020204" pitchFamily="34" charset="-122"/>
                  <a:ea typeface="微软雅黑" panose="020B0503020204020204" pitchFamily="34" charset="-122"/>
                </a:rPr>
                <a:t>3</a:t>
              </a:r>
              <a:endParaRPr lang="en-US" altLang="zh-CN" sz="35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53714" y="3687763"/>
            <a:ext cx="5841314" cy="630942"/>
            <a:chOff x="2026783" y="3264982"/>
            <a:chExt cx="5235575" cy="619318"/>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3" name="Text Box 8"/>
            <p:cNvSpPr txBox="1">
              <a:spLocks noChangeArrowheads="1"/>
            </p:cNvSpPr>
            <p:nvPr/>
          </p:nvSpPr>
          <p:spPr bwMode="gray">
            <a:xfrm>
              <a:off x="2841225" y="3338409"/>
              <a:ext cx="4245509" cy="43805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2300" b="1" dirty="0" smtClean="0">
                  <a:solidFill>
                    <a:srgbClr val="FFFFFF"/>
                  </a:solidFill>
                  <a:latin typeface="微软雅黑" panose="020B0503020204020204" pitchFamily="34" charset="-122"/>
                  <a:ea typeface="微软雅黑" panose="020B0503020204020204" pitchFamily="34" charset="-122"/>
                </a:rPr>
                <a:t>FAQ</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8"/>
            <p:cNvSpPr txBox="1">
              <a:spLocks noChangeArrowheads="1"/>
            </p:cNvSpPr>
            <p:nvPr/>
          </p:nvSpPr>
          <p:spPr bwMode="gray">
            <a:xfrm>
              <a:off x="2220196" y="3264982"/>
              <a:ext cx="304800" cy="619318"/>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500" b="1" dirty="0" smtClean="0">
                  <a:solidFill>
                    <a:srgbClr val="FFFFFF"/>
                  </a:solidFill>
                  <a:latin typeface="微软雅黑" panose="020B0503020204020204" pitchFamily="34" charset="-122"/>
                  <a:ea typeface="微软雅黑" panose="020B0503020204020204" pitchFamily="34" charset="-122"/>
                </a:rPr>
                <a:t>4</a:t>
              </a:r>
              <a:endParaRPr lang="en-US" altLang="zh-CN" sz="35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3000" dirty="0" smtClean="0">
                <a:solidFill>
                  <a:srgbClr val="960000"/>
                </a:solidFill>
                <a:latin typeface="微软雅黑" panose="020B0503020204020204" pitchFamily="34" charset="-122"/>
                <a:ea typeface="微软雅黑" panose="020B0503020204020204" pitchFamily="34" charset="-122"/>
              </a:rPr>
              <a:t>内容提要</a:t>
            </a:r>
            <a:endParaRPr lang="en-US" sz="3000" dirty="0">
              <a:solidFill>
                <a:srgbClr val="960000"/>
              </a:solidFill>
              <a:latin typeface="微软雅黑" panose="020B0503020204020204" pitchFamily="34" charset="-122"/>
              <a:ea typeface="微软雅黑" panose="020B0503020204020204" pitchFamily="34" charset="-122"/>
            </a:endParaRPr>
          </a:p>
        </p:txBody>
      </p:sp>
      <p:grpSp>
        <p:nvGrpSpPr>
          <p:cNvPr id="2" name="组合 47"/>
          <p:cNvGrpSpPr/>
          <p:nvPr/>
        </p:nvGrpSpPr>
        <p:grpSpPr>
          <a:xfrm>
            <a:off x="1674028" y="1079701"/>
            <a:ext cx="3435381" cy="3451743"/>
            <a:chOff x="1674028" y="1079701"/>
            <a:chExt cx="3435381" cy="3451743"/>
          </a:xfrm>
        </p:grpSpPr>
        <p:grpSp>
          <p:nvGrpSpPr>
            <p:cNvPr id="3" name="组合 19"/>
            <p:cNvGrpSpPr/>
            <p:nvPr/>
          </p:nvGrpSpPr>
          <p:grpSpPr>
            <a:xfrm>
              <a:off x="1682049" y="1079701"/>
              <a:ext cx="3419339" cy="339588"/>
              <a:chOff x="1553714" y="1378629"/>
              <a:chExt cx="5841314" cy="579922"/>
            </a:xfrm>
          </p:grpSpPr>
          <p:sp>
            <p:nvSpPr>
              <p:cNvPr id="21"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1553714" y="1378629"/>
                <a:ext cx="680129" cy="579922"/>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24" name="Text Box 13"/>
              <p:cNvSpPr txBox="1">
                <a:spLocks noChangeArrowheads="1"/>
              </p:cNvSpPr>
              <p:nvPr/>
            </p:nvSpPr>
            <p:spPr bwMode="gray">
              <a:xfrm>
                <a:off x="2462385" y="1445042"/>
                <a:ext cx="4718755" cy="473037"/>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1200" b="1" dirty="0" smtClean="0">
                    <a:solidFill>
                      <a:srgbClr val="FFFFFF"/>
                    </a:solidFill>
                    <a:latin typeface="微软雅黑" panose="020B0503020204020204" pitchFamily="34" charset="-122"/>
                    <a:ea typeface="微软雅黑" panose="020B0503020204020204" pitchFamily="34" charset="-122"/>
                  </a:rPr>
                  <a:t>方案全景图</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p:cNvSpPr txBox="1">
                <a:spLocks noChangeArrowheads="1"/>
              </p:cNvSpPr>
              <p:nvPr/>
            </p:nvSpPr>
            <p:spPr bwMode="gray">
              <a:xfrm>
                <a:off x="1788092" y="1441919"/>
                <a:ext cx="340064" cy="427410"/>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1200" b="1" dirty="0">
                    <a:solidFill>
                      <a:srgbClr val="FFFFFF"/>
                    </a:solidFill>
                    <a:latin typeface="微软雅黑" panose="020B0503020204020204" pitchFamily="34" charset="-122"/>
                    <a:ea typeface="微软雅黑" panose="020B0503020204020204" pitchFamily="34" charset="-122"/>
                  </a:rPr>
                  <a:t>1</a:t>
                </a:r>
                <a:endParaRPr lang="en-US" altLang="zh-CN" sz="12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19"/>
            <p:cNvGrpSpPr/>
            <p:nvPr/>
          </p:nvGrpSpPr>
          <p:grpSpPr>
            <a:xfrm>
              <a:off x="1674028" y="1472732"/>
              <a:ext cx="3419339" cy="339588"/>
              <a:chOff x="1553714" y="1378629"/>
              <a:chExt cx="5841314" cy="579922"/>
            </a:xfrm>
          </p:grpSpPr>
          <p:sp>
            <p:nvSpPr>
              <p:cNvPr id="19"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20" name="Freeform 12"/>
              <p:cNvSpPr/>
              <p:nvPr/>
            </p:nvSpPr>
            <p:spPr bwMode="gray">
              <a:xfrm>
                <a:off x="1553714" y="1378629"/>
                <a:ext cx="680129" cy="579922"/>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23" name="Text Box 13"/>
              <p:cNvSpPr txBox="1">
                <a:spLocks noChangeArrowheads="1"/>
              </p:cNvSpPr>
              <p:nvPr/>
            </p:nvSpPr>
            <p:spPr bwMode="gray">
              <a:xfrm>
                <a:off x="2462385" y="1445044"/>
                <a:ext cx="4718755" cy="473037"/>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1200" b="1" dirty="0" err="1" smtClean="0">
                    <a:solidFill>
                      <a:srgbClr val="FFFFFF"/>
                    </a:solidFill>
                    <a:latin typeface="微软雅黑" panose="020B0503020204020204" pitchFamily="34" charset="-122"/>
                    <a:ea typeface="微软雅黑" panose="020B0503020204020204" pitchFamily="34" charset="-122"/>
                  </a:rPr>
                  <a:t>iPCA</a:t>
                </a:r>
                <a:r>
                  <a:rPr lang="zh-CN" altLang="en-US" sz="1200" b="1" dirty="0" smtClean="0">
                    <a:solidFill>
                      <a:srgbClr val="FFFFFF"/>
                    </a:solidFill>
                    <a:latin typeface="微软雅黑" panose="020B0503020204020204" pitchFamily="34" charset="-122"/>
                    <a:ea typeface="微软雅黑" panose="020B0503020204020204" pitchFamily="34" charset="-122"/>
                  </a:rPr>
                  <a:t>系统</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6"/>
              <p:cNvSpPr txBox="1">
                <a:spLocks noChangeArrowheads="1"/>
              </p:cNvSpPr>
              <p:nvPr/>
            </p:nvSpPr>
            <p:spPr bwMode="gray">
              <a:xfrm>
                <a:off x="1788092" y="1441919"/>
                <a:ext cx="340064" cy="473037"/>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1200" b="1" dirty="0" smtClean="0">
                    <a:solidFill>
                      <a:srgbClr val="FFFFFF"/>
                    </a:solidFill>
                    <a:latin typeface="微软雅黑" panose="020B0503020204020204" pitchFamily="34" charset="-122"/>
                    <a:ea typeface="微软雅黑" panose="020B0503020204020204" pitchFamily="34" charset="-122"/>
                  </a:rPr>
                  <a:t>2</a:t>
                </a:r>
                <a:endParaRPr lang="en-US" altLang="zh-CN" sz="1200" b="1" dirty="0">
                  <a:solidFill>
                    <a:srgbClr val="FFFFFF"/>
                  </a:solidFill>
                  <a:latin typeface="微软雅黑" panose="020B0503020204020204" pitchFamily="34" charset="-122"/>
                  <a:ea typeface="微软雅黑" panose="020B0503020204020204" pitchFamily="34" charset="-122"/>
                </a:endParaRPr>
              </a:p>
            </p:txBody>
          </p:sp>
        </p:grpSp>
        <p:grpSp>
          <p:nvGrpSpPr>
            <p:cNvPr id="5" name="组合 19"/>
            <p:cNvGrpSpPr/>
            <p:nvPr/>
          </p:nvGrpSpPr>
          <p:grpSpPr>
            <a:xfrm>
              <a:off x="1682049" y="2860368"/>
              <a:ext cx="3419339" cy="339588"/>
              <a:chOff x="1553714" y="1378629"/>
              <a:chExt cx="5841314" cy="579922"/>
            </a:xfrm>
          </p:grpSpPr>
          <p:sp>
            <p:nvSpPr>
              <p:cNvPr id="37"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38" name="Freeform 12"/>
              <p:cNvSpPr/>
              <p:nvPr/>
            </p:nvSpPr>
            <p:spPr bwMode="gray">
              <a:xfrm>
                <a:off x="1553714" y="1378629"/>
                <a:ext cx="680129" cy="579922"/>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39" name="Text Box 13"/>
              <p:cNvSpPr txBox="1">
                <a:spLocks noChangeArrowheads="1"/>
              </p:cNvSpPr>
              <p:nvPr/>
            </p:nvSpPr>
            <p:spPr bwMode="gray">
              <a:xfrm>
                <a:off x="2462385" y="1445044"/>
                <a:ext cx="4718755" cy="473037"/>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1200" b="1" dirty="0" smtClean="0">
                    <a:solidFill>
                      <a:srgbClr val="FFFFFF"/>
                    </a:solidFill>
                    <a:latin typeface="微软雅黑" panose="020B0503020204020204" pitchFamily="34" charset="-122"/>
                    <a:ea typeface="微软雅黑" panose="020B0503020204020204" pitchFamily="34" charset="-122"/>
                  </a:rPr>
                  <a:t>测量原理</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sp>
            <p:nvSpPr>
              <p:cNvPr id="40" name="Text Box 16"/>
              <p:cNvSpPr txBox="1">
                <a:spLocks noChangeArrowheads="1"/>
              </p:cNvSpPr>
              <p:nvPr/>
            </p:nvSpPr>
            <p:spPr bwMode="gray">
              <a:xfrm>
                <a:off x="1788092" y="1441919"/>
                <a:ext cx="340064" cy="473037"/>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1200" b="1" dirty="0" smtClean="0">
                    <a:solidFill>
                      <a:srgbClr val="FFFFFF"/>
                    </a:solidFill>
                    <a:latin typeface="微软雅黑" panose="020B0503020204020204" pitchFamily="34" charset="-122"/>
                    <a:ea typeface="微软雅黑" panose="020B0503020204020204" pitchFamily="34" charset="-122"/>
                  </a:rPr>
                  <a:t>3</a:t>
                </a:r>
                <a:endParaRPr lang="en-US" altLang="zh-CN" sz="1200" b="1" dirty="0">
                  <a:solidFill>
                    <a:srgbClr val="FFFFFF"/>
                  </a:solidFill>
                  <a:latin typeface="微软雅黑" panose="020B0503020204020204" pitchFamily="34" charset="-122"/>
                  <a:ea typeface="微软雅黑" panose="020B0503020204020204" pitchFamily="34" charset="-122"/>
                </a:endParaRPr>
              </a:p>
            </p:txBody>
          </p:sp>
        </p:grpSp>
        <p:grpSp>
          <p:nvGrpSpPr>
            <p:cNvPr id="6" name="组合 19"/>
            <p:cNvGrpSpPr/>
            <p:nvPr/>
          </p:nvGrpSpPr>
          <p:grpSpPr>
            <a:xfrm>
              <a:off x="1690070" y="4191856"/>
              <a:ext cx="3419339" cy="339588"/>
              <a:chOff x="1553714" y="1378629"/>
              <a:chExt cx="5841314" cy="579922"/>
            </a:xfrm>
          </p:grpSpPr>
          <p:sp>
            <p:nvSpPr>
              <p:cNvPr id="42"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43" name="Freeform 12"/>
              <p:cNvSpPr/>
              <p:nvPr/>
            </p:nvSpPr>
            <p:spPr bwMode="gray">
              <a:xfrm>
                <a:off x="1553714" y="1378629"/>
                <a:ext cx="680129" cy="579922"/>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44" name="Text Box 13"/>
              <p:cNvSpPr txBox="1">
                <a:spLocks noChangeArrowheads="1"/>
              </p:cNvSpPr>
              <p:nvPr/>
            </p:nvSpPr>
            <p:spPr bwMode="gray">
              <a:xfrm>
                <a:off x="2462385" y="1445044"/>
                <a:ext cx="4718755" cy="473037"/>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1200" b="1" dirty="0" smtClean="0">
                    <a:solidFill>
                      <a:srgbClr val="FFFFFF"/>
                    </a:solidFill>
                    <a:latin typeface="微软雅黑" panose="020B0503020204020204" pitchFamily="34" charset="-122"/>
                    <a:ea typeface="微软雅黑" panose="020B0503020204020204" pitchFamily="34" charset="-122"/>
                  </a:rPr>
                  <a:t>约束与限制</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sp>
            <p:nvSpPr>
              <p:cNvPr id="45" name="Text Box 16"/>
              <p:cNvSpPr txBox="1">
                <a:spLocks noChangeArrowheads="1"/>
              </p:cNvSpPr>
              <p:nvPr/>
            </p:nvSpPr>
            <p:spPr bwMode="gray">
              <a:xfrm>
                <a:off x="1788092" y="1441919"/>
                <a:ext cx="340064" cy="473037"/>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1200" b="1" dirty="0" smtClean="0">
                    <a:solidFill>
                      <a:srgbClr val="FFFFFF"/>
                    </a:solidFill>
                    <a:latin typeface="微软雅黑" panose="020B0503020204020204" pitchFamily="34" charset="-122"/>
                    <a:ea typeface="微软雅黑" panose="020B0503020204020204" pitchFamily="34" charset="-122"/>
                  </a:rPr>
                  <a:t>4</a:t>
                </a:r>
                <a:endParaRPr lang="en-US" altLang="zh-CN" sz="1200" b="1" dirty="0">
                  <a:solidFill>
                    <a:srgbClr val="FFFFFF"/>
                  </a:solidFill>
                  <a:latin typeface="微软雅黑" panose="020B0503020204020204" pitchFamily="34" charset="-122"/>
                  <a:ea typeface="微软雅黑" panose="020B0503020204020204" pitchFamily="34" charset="-122"/>
                </a:endParaRPr>
              </a:p>
            </p:txBody>
          </p:sp>
        </p:grpSp>
        <p:grpSp>
          <p:nvGrpSpPr>
            <p:cNvPr id="7" name="组合 19"/>
            <p:cNvGrpSpPr/>
            <p:nvPr/>
          </p:nvGrpSpPr>
          <p:grpSpPr>
            <a:xfrm>
              <a:off x="2140311" y="1841701"/>
              <a:ext cx="2961077" cy="339588"/>
              <a:chOff x="2336571" y="1378629"/>
              <a:chExt cx="5058457" cy="579922"/>
            </a:xfrm>
          </p:grpSpPr>
          <p:sp>
            <p:nvSpPr>
              <p:cNvPr id="47"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49" name="Text Box 13"/>
              <p:cNvSpPr txBox="1">
                <a:spLocks noChangeArrowheads="1"/>
              </p:cNvSpPr>
              <p:nvPr/>
            </p:nvSpPr>
            <p:spPr bwMode="gray">
              <a:xfrm>
                <a:off x="2462385" y="1445044"/>
                <a:ext cx="4718755" cy="473037"/>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1200" b="1" dirty="0" smtClean="0">
                    <a:solidFill>
                      <a:srgbClr val="FFFFFF"/>
                    </a:solidFill>
                    <a:latin typeface="微软雅黑" panose="020B0503020204020204" pitchFamily="34" charset="-122"/>
                    <a:ea typeface="微软雅黑" panose="020B0503020204020204" pitchFamily="34" charset="-122"/>
                  </a:rPr>
                  <a:t>测量模型</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grpSp>
        <p:grpSp>
          <p:nvGrpSpPr>
            <p:cNvPr id="8" name="组合 19"/>
            <p:cNvGrpSpPr/>
            <p:nvPr/>
          </p:nvGrpSpPr>
          <p:grpSpPr>
            <a:xfrm>
              <a:off x="2140311" y="2130459"/>
              <a:ext cx="2961077" cy="339588"/>
              <a:chOff x="2336571" y="1378629"/>
              <a:chExt cx="5058457" cy="579922"/>
            </a:xfrm>
          </p:grpSpPr>
          <p:sp>
            <p:nvSpPr>
              <p:cNvPr id="52"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53" name="Text Box 13"/>
              <p:cNvSpPr txBox="1">
                <a:spLocks noChangeArrowheads="1"/>
              </p:cNvSpPr>
              <p:nvPr/>
            </p:nvSpPr>
            <p:spPr bwMode="gray">
              <a:xfrm>
                <a:off x="2462385" y="1445044"/>
                <a:ext cx="4718755" cy="473037"/>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1200" b="1" dirty="0" smtClean="0">
                    <a:solidFill>
                      <a:srgbClr val="FFFFFF"/>
                    </a:solidFill>
                    <a:latin typeface="微软雅黑" panose="020B0503020204020204" pitchFamily="34" charset="-122"/>
                    <a:ea typeface="微软雅黑" panose="020B0503020204020204" pitchFamily="34" charset="-122"/>
                  </a:rPr>
                  <a:t>测量系统</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grpSp>
        <p:grpSp>
          <p:nvGrpSpPr>
            <p:cNvPr id="9" name="组合 19"/>
            <p:cNvGrpSpPr/>
            <p:nvPr/>
          </p:nvGrpSpPr>
          <p:grpSpPr>
            <a:xfrm>
              <a:off x="2140311" y="2435259"/>
              <a:ext cx="2961077" cy="339588"/>
              <a:chOff x="2336571" y="1378629"/>
              <a:chExt cx="5058457" cy="579922"/>
            </a:xfrm>
          </p:grpSpPr>
          <p:sp>
            <p:nvSpPr>
              <p:cNvPr id="55"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56" name="Text Box 13"/>
              <p:cNvSpPr txBox="1">
                <a:spLocks noChangeArrowheads="1"/>
              </p:cNvSpPr>
              <p:nvPr/>
            </p:nvSpPr>
            <p:spPr bwMode="gray">
              <a:xfrm>
                <a:off x="2462385" y="1445044"/>
                <a:ext cx="4718755" cy="473037"/>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1200" b="1" dirty="0" smtClean="0">
                    <a:solidFill>
                      <a:srgbClr val="FFFFFF"/>
                    </a:solidFill>
                    <a:latin typeface="微软雅黑" panose="020B0503020204020204" pitchFamily="34" charset="-122"/>
                    <a:ea typeface="微软雅黑" panose="020B0503020204020204" pitchFamily="34" charset="-122"/>
                  </a:rPr>
                  <a:t>测量流程</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grpSp>
        <p:grpSp>
          <p:nvGrpSpPr>
            <p:cNvPr id="10" name="组合 19"/>
            <p:cNvGrpSpPr/>
            <p:nvPr/>
          </p:nvGrpSpPr>
          <p:grpSpPr>
            <a:xfrm>
              <a:off x="2140311" y="3213301"/>
              <a:ext cx="2961077" cy="339588"/>
              <a:chOff x="2336571" y="1378629"/>
              <a:chExt cx="5058457" cy="579922"/>
            </a:xfrm>
          </p:grpSpPr>
          <p:sp>
            <p:nvSpPr>
              <p:cNvPr id="58"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59" name="Text Box 13"/>
              <p:cNvSpPr txBox="1">
                <a:spLocks noChangeArrowheads="1"/>
              </p:cNvSpPr>
              <p:nvPr/>
            </p:nvSpPr>
            <p:spPr bwMode="gray">
              <a:xfrm>
                <a:off x="2462385" y="1445044"/>
                <a:ext cx="4718755" cy="473037"/>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1200" b="1" dirty="0" smtClean="0">
                    <a:solidFill>
                      <a:srgbClr val="FFFFFF"/>
                    </a:solidFill>
                    <a:latin typeface="微软雅黑" panose="020B0503020204020204" pitchFamily="34" charset="-122"/>
                    <a:ea typeface="微软雅黑" panose="020B0503020204020204" pitchFamily="34" charset="-122"/>
                  </a:rPr>
                  <a:t>设备级</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grpSp>
        <p:grpSp>
          <p:nvGrpSpPr>
            <p:cNvPr id="11" name="组合 19"/>
            <p:cNvGrpSpPr/>
            <p:nvPr/>
          </p:nvGrpSpPr>
          <p:grpSpPr>
            <a:xfrm>
              <a:off x="2140311" y="3502059"/>
              <a:ext cx="2961077" cy="339588"/>
              <a:chOff x="2336571" y="1378629"/>
              <a:chExt cx="5058457" cy="579922"/>
            </a:xfrm>
          </p:grpSpPr>
          <p:sp>
            <p:nvSpPr>
              <p:cNvPr id="61"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62" name="Text Box 13"/>
              <p:cNvSpPr txBox="1">
                <a:spLocks noChangeArrowheads="1"/>
              </p:cNvSpPr>
              <p:nvPr/>
            </p:nvSpPr>
            <p:spPr bwMode="gray">
              <a:xfrm>
                <a:off x="2462385" y="1445044"/>
                <a:ext cx="4718755" cy="473037"/>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1200" b="1" dirty="0" smtClean="0">
                    <a:solidFill>
                      <a:srgbClr val="FFFFFF"/>
                    </a:solidFill>
                    <a:latin typeface="微软雅黑" panose="020B0503020204020204" pitchFamily="34" charset="-122"/>
                    <a:ea typeface="微软雅黑" panose="020B0503020204020204" pitchFamily="34" charset="-122"/>
                  </a:rPr>
                  <a:t>链路级</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grpSp>
        <p:grpSp>
          <p:nvGrpSpPr>
            <p:cNvPr id="12" name="组合 19"/>
            <p:cNvGrpSpPr/>
            <p:nvPr/>
          </p:nvGrpSpPr>
          <p:grpSpPr>
            <a:xfrm>
              <a:off x="2140311" y="3806859"/>
              <a:ext cx="2961077" cy="339588"/>
              <a:chOff x="2336571" y="1378629"/>
              <a:chExt cx="5058457" cy="579922"/>
            </a:xfrm>
          </p:grpSpPr>
          <p:sp>
            <p:nvSpPr>
              <p:cNvPr id="64"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65" name="Text Box 13"/>
              <p:cNvSpPr txBox="1">
                <a:spLocks noChangeArrowheads="1"/>
              </p:cNvSpPr>
              <p:nvPr/>
            </p:nvSpPr>
            <p:spPr bwMode="gray">
              <a:xfrm>
                <a:off x="2462385" y="1445044"/>
                <a:ext cx="4718755" cy="473037"/>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1200" b="1" dirty="0" smtClean="0">
                    <a:solidFill>
                      <a:srgbClr val="FFFFFF"/>
                    </a:solidFill>
                    <a:latin typeface="微软雅黑" panose="020B0503020204020204" pitchFamily="34" charset="-122"/>
                    <a:ea typeface="微软雅黑" panose="020B0503020204020204" pitchFamily="34" charset="-122"/>
                  </a:rPr>
                  <a:t>网络级</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grpSp>
      </p:grpSp>
    </p:spTree>
  </p:cSld>
  <p:clrMapOvr>
    <a:masterClrMapping/>
  </p:clrMapOvr>
  <p:transition advClick="0" advTm="8000">
    <p:fade/>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方案全景图</a:t>
            </a:r>
            <a:endParaRPr lang="zh-CN" altLang="en-US" sz="2000" dirty="0" smtClean="0">
              <a:latin typeface="微软雅黑" panose="020B0503020204020204" pitchFamily="34" charset="-122"/>
              <a:ea typeface="微软雅黑" panose="020B0503020204020204" pitchFamily="34" charset="-122"/>
            </a:endParaRPr>
          </a:p>
        </p:txBody>
      </p:sp>
      <p:sp>
        <p:nvSpPr>
          <p:cNvPr id="113" name="椭圆形标注 112"/>
          <p:cNvSpPr/>
          <p:nvPr/>
        </p:nvSpPr>
        <p:spPr bwMode="auto">
          <a:xfrm>
            <a:off x="4355976" y="2535188"/>
            <a:ext cx="504056" cy="324594"/>
          </a:xfrm>
          <a:prstGeom prst="wedgeEllipseCallout">
            <a:avLst>
              <a:gd name="adj1" fmla="val -271184"/>
              <a:gd name="adj2" fmla="val -395274"/>
            </a:avLst>
          </a:prstGeom>
          <a:solidFill>
            <a:schemeClr val="tx2">
              <a:lumMod val="40000"/>
              <a:lumOff val="60000"/>
            </a:schemeClr>
          </a:solidFill>
          <a:ln w="9525">
            <a:noFill/>
            <a:miter lim="800000"/>
          </a:ln>
        </p:spPr>
        <p:txBody>
          <a:bodyPr wrap="square" rtlCol="0" anchor="ctr">
            <a:spAutoFit/>
          </a:bodyPr>
          <a:lstStyle/>
          <a:p>
            <a:pPr algn="ctr"/>
            <a:r>
              <a:rPr lang="en-US" altLang="zh-CN" sz="900" i="0" dirty="0" smtClean="0">
                <a:solidFill>
                  <a:schemeClr val="bg1"/>
                </a:solidFill>
                <a:latin typeface="微软雅黑" panose="020B0503020204020204" pitchFamily="34" charset="-122"/>
                <a:ea typeface="微软雅黑" panose="020B0503020204020204" pitchFamily="34" charset="-122"/>
              </a:rPr>
              <a:t>1.2</a:t>
            </a:r>
            <a:endParaRPr lang="zh-CN" altLang="en-US" sz="900" i="0" dirty="0" smtClean="0">
              <a:solidFill>
                <a:schemeClr val="bg1"/>
              </a:solidFill>
              <a:latin typeface="微软雅黑" panose="020B0503020204020204" pitchFamily="34" charset="-122"/>
              <a:ea typeface="微软雅黑" panose="020B0503020204020204" pitchFamily="34" charset="-122"/>
            </a:endParaRPr>
          </a:p>
        </p:txBody>
      </p:sp>
      <p:sp>
        <p:nvSpPr>
          <p:cNvPr id="101" name="椭圆形标注 100"/>
          <p:cNvSpPr/>
          <p:nvPr/>
        </p:nvSpPr>
        <p:spPr bwMode="auto">
          <a:xfrm>
            <a:off x="4355976" y="3150890"/>
            <a:ext cx="504056" cy="324594"/>
          </a:xfrm>
          <a:prstGeom prst="wedgeEllipseCallout">
            <a:avLst>
              <a:gd name="adj1" fmla="val -389066"/>
              <a:gd name="adj2" fmla="val -291209"/>
            </a:avLst>
          </a:prstGeom>
          <a:solidFill>
            <a:srgbClr val="00B050"/>
          </a:solidFill>
          <a:ln w="9525">
            <a:noFill/>
            <a:miter lim="800000"/>
          </a:ln>
        </p:spPr>
        <p:txBody>
          <a:bodyPr wrap="square" rtlCol="0" anchor="ctr">
            <a:spAutoFit/>
          </a:bodyPr>
          <a:lstStyle/>
          <a:p>
            <a:pPr algn="ctr"/>
            <a:r>
              <a:rPr lang="en-US" altLang="zh-CN" sz="900" i="0" dirty="0" smtClean="0">
                <a:solidFill>
                  <a:schemeClr val="bg1"/>
                </a:solidFill>
                <a:latin typeface="微软雅黑" panose="020B0503020204020204" pitchFamily="34" charset="-122"/>
                <a:ea typeface="微软雅黑" panose="020B0503020204020204" pitchFamily="34" charset="-122"/>
              </a:rPr>
              <a:t>2.1</a:t>
            </a:r>
            <a:endParaRPr lang="zh-CN" altLang="en-US" sz="900" i="0" dirty="0" smtClean="0">
              <a:solidFill>
                <a:schemeClr val="bg1"/>
              </a:solidFill>
              <a:latin typeface="微软雅黑" panose="020B0503020204020204" pitchFamily="34" charset="-122"/>
              <a:ea typeface="微软雅黑" panose="020B0503020204020204" pitchFamily="34" charset="-122"/>
            </a:endParaRPr>
          </a:p>
        </p:txBody>
      </p:sp>
      <p:sp>
        <p:nvSpPr>
          <p:cNvPr id="112" name="椭圆形标注 111"/>
          <p:cNvSpPr/>
          <p:nvPr/>
        </p:nvSpPr>
        <p:spPr bwMode="auto">
          <a:xfrm>
            <a:off x="4355976" y="1959124"/>
            <a:ext cx="504056" cy="324594"/>
          </a:xfrm>
          <a:prstGeom prst="wedgeEllipseCallout">
            <a:avLst>
              <a:gd name="adj1" fmla="val -251750"/>
              <a:gd name="adj2" fmla="val -281428"/>
            </a:avLst>
          </a:prstGeom>
          <a:solidFill>
            <a:srgbClr val="336699"/>
          </a:solidFill>
          <a:ln w="9525">
            <a:noFill/>
            <a:miter lim="800000"/>
          </a:ln>
        </p:spPr>
        <p:txBody>
          <a:bodyPr wrap="square" rtlCol="0" anchor="ctr">
            <a:spAutoFit/>
          </a:bodyPr>
          <a:lstStyle/>
          <a:p>
            <a:pPr algn="ctr"/>
            <a:r>
              <a:rPr lang="en-US" altLang="zh-CN" sz="900" i="0" dirty="0" smtClean="0">
                <a:solidFill>
                  <a:schemeClr val="bg1"/>
                </a:solidFill>
                <a:latin typeface="微软雅黑" panose="020B0503020204020204" pitchFamily="34" charset="-122"/>
                <a:ea typeface="微软雅黑" panose="020B0503020204020204" pitchFamily="34" charset="-122"/>
              </a:rPr>
              <a:t>1.1</a:t>
            </a:r>
            <a:endParaRPr lang="zh-CN" altLang="en-US" sz="900" i="0" dirty="0" smtClean="0">
              <a:solidFill>
                <a:schemeClr val="bg1"/>
              </a:solidFill>
              <a:latin typeface="微软雅黑" panose="020B0503020204020204" pitchFamily="34" charset="-122"/>
              <a:ea typeface="微软雅黑" panose="020B0503020204020204" pitchFamily="34" charset="-122"/>
            </a:endParaRPr>
          </a:p>
        </p:txBody>
      </p:sp>
      <p:sp>
        <p:nvSpPr>
          <p:cNvPr id="79" name="矩形 78"/>
          <p:cNvSpPr/>
          <p:nvPr/>
        </p:nvSpPr>
        <p:spPr>
          <a:xfrm>
            <a:off x="4243824" y="667047"/>
            <a:ext cx="4319452" cy="1003352"/>
          </a:xfrm>
          <a:prstGeom prst="rect">
            <a:avLst/>
          </a:prstGeom>
        </p:spPr>
        <p:txBody>
          <a:bodyPr wrap="square">
            <a:spAutoFit/>
          </a:bodyPr>
          <a:lstStyle/>
          <a:p>
            <a:pPr marL="342900" indent="-342900" eaLnBrk="0" hangingPunct="0">
              <a:spcBef>
                <a:spcPct val="20000"/>
              </a:spcBef>
              <a:buClr>
                <a:srgbClr val="990000"/>
              </a:buClr>
              <a:defRPr/>
            </a:pPr>
            <a:r>
              <a:rPr lang="zh-CN" altLang="en-US" sz="1400" kern="0" dirty="0" smtClean="0">
                <a:latin typeface="微软雅黑" panose="020B0503020204020204" pitchFamily="34" charset="-122"/>
                <a:ea typeface="微软雅黑" panose="020B0503020204020204" pitchFamily="34" charset="-122"/>
              </a:rPr>
              <a:t>测量对象：</a:t>
            </a:r>
            <a:endParaRPr lang="en-US" altLang="zh-CN" sz="1400" kern="0" dirty="0" smtClean="0">
              <a:latin typeface="微软雅黑" panose="020B0503020204020204" pitchFamily="34" charset="-122"/>
              <a:ea typeface="微软雅黑" panose="020B0503020204020204" pitchFamily="34" charset="-122"/>
            </a:endParaRPr>
          </a:p>
          <a:p>
            <a:pPr marL="342900" indent="14605" eaLnBrk="0" hangingPunct="0">
              <a:spcBef>
                <a:spcPct val="20000"/>
              </a:spcBef>
              <a:buClr>
                <a:srgbClr val="990000"/>
              </a:buClr>
              <a:defRPr/>
            </a:pPr>
            <a:r>
              <a:rPr lang="zh-CN" altLang="en-US" sz="1400" kern="0" dirty="0" smtClean="0">
                <a:latin typeface="微软雅黑" panose="020B0503020204020204" pitchFamily="34" charset="-122"/>
                <a:ea typeface="微软雅黑" panose="020B0503020204020204" pitchFamily="34" charset="-122"/>
              </a:rPr>
              <a:t>全网质量感知，即通过对全网敏捷设备、链路、区域的</a:t>
            </a:r>
            <a:r>
              <a:rPr lang="zh-CN" altLang="en-US" sz="1400" b="1" kern="0" dirty="0" smtClean="0">
                <a:solidFill>
                  <a:srgbClr val="C00000"/>
                </a:solidFill>
                <a:latin typeface="微软雅黑" panose="020B0503020204020204" pitchFamily="34" charset="-122"/>
                <a:ea typeface="微软雅黑" panose="020B0503020204020204" pitchFamily="34" charset="-122"/>
              </a:rPr>
              <a:t>丢包</a:t>
            </a:r>
            <a:r>
              <a:rPr lang="zh-CN" altLang="en-US" sz="1400" kern="0" dirty="0" smtClean="0">
                <a:latin typeface="微软雅黑" panose="020B0503020204020204" pitchFamily="34" charset="-122"/>
                <a:ea typeface="微软雅黑" panose="020B0503020204020204" pitchFamily="34" charset="-122"/>
              </a:rPr>
              <a:t>情况监控判断网络质量。</a:t>
            </a:r>
            <a:endParaRPr lang="en-US" altLang="zh-CN" sz="1400" kern="0" dirty="0" smtClean="0">
              <a:latin typeface="微软雅黑" panose="020B0503020204020204" pitchFamily="34" charset="-122"/>
              <a:ea typeface="微软雅黑" panose="020B0503020204020204" pitchFamily="34" charset="-122"/>
            </a:endParaRPr>
          </a:p>
          <a:p>
            <a:pPr marL="342900" indent="-342900" eaLnBrk="0" hangingPunct="0">
              <a:spcBef>
                <a:spcPct val="20000"/>
              </a:spcBef>
              <a:buClr>
                <a:srgbClr val="990000"/>
              </a:buClr>
              <a:defRPr/>
            </a:pPr>
            <a:endParaRPr lang="en-US" altLang="zh-CN" sz="1200" kern="0" dirty="0" smtClean="0">
              <a:latin typeface="微软雅黑" panose="020B0503020204020204" pitchFamily="34" charset="-122"/>
              <a:ea typeface="微软雅黑" panose="020B0503020204020204" pitchFamily="34" charset="-122"/>
            </a:endParaRPr>
          </a:p>
        </p:txBody>
      </p:sp>
      <p:sp>
        <p:nvSpPr>
          <p:cNvPr id="105" name="椭圆形标注 104"/>
          <p:cNvSpPr/>
          <p:nvPr/>
        </p:nvSpPr>
        <p:spPr bwMode="auto">
          <a:xfrm>
            <a:off x="4355976" y="3150890"/>
            <a:ext cx="504056" cy="324594"/>
          </a:xfrm>
          <a:prstGeom prst="wedgeEllipseCallout">
            <a:avLst>
              <a:gd name="adj1" fmla="val -460874"/>
              <a:gd name="adj2" fmla="val -15372"/>
            </a:avLst>
          </a:prstGeom>
          <a:solidFill>
            <a:srgbClr val="00B050"/>
          </a:solidFill>
          <a:ln w="9525">
            <a:noFill/>
            <a:miter lim="800000"/>
          </a:ln>
        </p:spPr>
        <p:txBody>
          <a:bodyPr wrap="square" rtlCol="0" anchor="ctr">
            <a:spAutoFit/>
          </a:bodyPr>
          <a:lstStyle/>
          <a:p>
            <a:pPr algn="ctr"/>
            <a:r>
              <a:rPr lang="en-US" altLang="zh-CN" sz="900" i="0" dirty="0" smtClean="0">
                <a:solidFill>
                  <a:schemeClr val="bg1"/>
                </a:solidFill>
                <a:latin typeface="微软雅黑" panose="020B0503020204020204" pitchFamily="34" charset="-122"/>
                <a:ea typeface="微软雅黑" panose="020B0503020204020204" pitchFamily="34" charset="-122"/>
              </a:rPr>
              <a:t>2.1</a:t>
            </a:r>
            <a:endParaRPr lang="zh-CN" altLang="en-US" sz="900" i="0" dirty="0" smtClean="0">
              <a:solidFill>
                <a:schemeClr val="bg1"/>
              </a:solidFill>
              <a:latin typeface="微软雅黑" panose="020B0503020204020204" pitchFamily="34" charset="-122"/>
              <a:ea typeface="微软雅黑" panose="020B0503020204020204" pitchFamily="34" charset="-122"/>
            </a:endParaRPr>
          </a:p>
        </p:txBody>
      </p:sp>
      <p:sp>
        <p:nvSpPr>
          <p:cNvPr id="111" name="椭圆形标注 110"/>
          <p:cNvSpPr/>
          <p:nvPr/>
        </p:nvSpPr>
        <p:spPr bwMode="auto">
          <a:xfrm>
            <a:off x="4355976" y="3570413"/>
            <a:ext cx="504056" cy="324594"/>
          </a:xfrm>
          <a:prstGeom prst="wedgeEllipseCallout">
            <a:avLst>
              <a:gd name="adj1" fmla="val -606380"/>
              <a:gd name="adj2" fmla="val -84820"/>
            </a:avLst>
          </a:prstGeom>
          <a:solidFill>
            <a:srgbClr val="7030A0"/>
          </a:solidFill>
          <a:ln w="9525">
            <a:noFill/>
            <a:miter lim="800000"/>
          </a:ln>
        </p:spPr>
        <p:txBody>
          <a:bodyPr wrap="square" rtlCol="0" anchor="ctr">
            <a:spAutoFit/>
          </a:bodyPr>
          <a:lstStyle/>
          <a:p>
            <a:pPr algn="ctr"/>
            <a:r>
              <a:rPr lang="en-US" altLang="zh-CN" sz="900" i="0" dirty="0" smtClean="0">
                <a:solidFill>
                  <a:schemeClr val="bg1"/>
                </a:solidFill>
                <a:latin typeface="微软雅黑" panose="020B0503020204020204" pitchFamily="34" charset="-122"/>
                <a:ea typeface="微软雅黑" panose="020B0503020204020204" pitchFamily="34" charset="-122"/>
              </a:rPr>
              <a:t>2.2</a:t>
            </a:r>
            <a:endParaRPr lang="zh-CN" altLang="en-US" sz="900" i="0" dirty="0" smtClean="0">
              <a:solidFill>
                <a:schemeClr val="bg1"/>
              </a:solidFill>
              <a:latin typeface="微软雅黑" panose="020B0503020204020204" pitchFamily="34" charset="-122"/>
              <a:ea typeface="微软雅黑" panose="020B0503020204020204" pitchFamily="34" charset="-122"/>
            </a:endParaRPr>
          </a:p>
        </p:txBody>
      </p:sp>
      <p:grpSp>
        <p:nvGrpSpPr>
          <p:cNvPr id="2" name="组合 101"/>
          <p:cNvGrpSpPr/>
          <p:nvPr/>
        </p:nvGrpSpPr>
        <p:grpSpPr>
          <a:xfrm>
            <a:off x="455316" y="925088"/>
            <a:ext cx="2973684" cy="3846937"/>
            <a:chOff x="455316" y="877463"/>
            <a:chExt cx="3036564" cy="3983634"/>
          </a:xfrm>
        </p:grpSpPr>
        <p:sp>
          <p:nvSpPr>
            <p:cNvPr id="4" name="AutoShape 147"/>
            <p:cNvSpPr>
              <a:spLocks noChangeArrowheads="1"/>
            </p:cNvSpPr>
            <p:nvPr/>
          </p:nvSpPr>
          <p:spPr bwMode="auto">
            <a:xfrm>
              <a:off x="971599" y="2859783"/>
              <a:ext cx="2160241" cy="936104"/>
            </a:xfrm>
            <a:prstGeom prst="roundRect">
              <a:avLst>
                <a:gd name="adj" fmla="val 5023"/>
              </a:avLst>
            </a:prstGeom>
            <a:noFill/>
            <a:ln w="19050" algn="ctr">
              <a:noFill/>
              <a:prstDash val="dash"/>
              <a:round/>
            </a:ln>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sp>
          <p:nvSpPr>
            <p:cNvPr id="81" name="AutoShape 147"/>
            <p:cNvSpPr>
              <a:spLocks noChangeArrowheads="1"/>
            </p:cNvSpPr>
            <p:nvPr/>
          </p:nvSpPr>
          <p:spPr bwMode="auto">
            <a:xfrm>
              <a:off x="971601" y="1635646"/>
              <a:ext cx="2160240" cy="1152128"/>
            </a:xfrm>
            <a:prstGeom prst="roundRect">
              <a:avLst>
                <a:gd name="adj" fmla="val 5023"/>
              </a:avLst>
            </a:prstGeom>
            <a:noFill/>
            <a:ln w="19050" algn="ctr">
              <a:noFill/>
              <a:prstDash val="dash"/>
              <a:round/>
            </a:ln>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sp>
          <p:nvSpPr>
            <p:cNvPr id="7" name="AutoShape 147"/>
            <p:cNvSpPr>
              <a:spLocks noChangeArrowheads="1"/>
            </p:cNvSpPr>
            <p:nvPr/>
          </p:nvSpPr>
          <p:spPr bwMode="auto">
            <a:xfrm>
              <a:off x="993338" y="2872628"/>
              <a:ext cx="2152088" cy="914669"/>
            </a:xfrm>
            <a:prstGeom prst="roundRect">
              <a:avLst>
                <a:gd name="adj" fmla="val 5023"/>
              </a:avLst>
            </a:prstGeom>
            <a:noFill/>
            <a:ln w="19050" algn="ctr">
              <a:solidFill>
                <a:srgbClr val="00B050"/>
              </a:solidFill>
              <a:prstDash val="dash"/>
              <a:round/>
            </a:ln>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cxnSp>
          <p:nvCxnSpPr>
            <p:cNvPr id="8" name="直接连接符 14"/>
            <p:cNvCxnSpPr>
              <a:cxnSpLocks noChangeShapeType="1"/>
              <a:stCxn id="20" idx="1"/>
              <a:endCxn id="103" idx="0"/>
            </p:cNvCxnSpPr>
            <p:nvPr/>
          </p:nvCxnSpPr>
          <p:spPr bwMode="auto">
            <a:xfrm flipH="1">
              <a:off x="1686438" y="2598525"/>
              <a:ext cx="312891" cy="117241"/>
            </a:xfrm>
            <a:prstGeom prst="line">
              <a:avLst/>
            </a:prstGeom>
            <a:noFill/>
            <a:ln w="12700">
              <a:solidFill>
                <a:schemeClr val="bg1">
                  <a:lumMod val="65000"/>
                </a:schemeClr>
              </a:solidFill>
              <a:round/>
            </a:ln>
          </p:spPr>
        </p:cxnSp>
        <p:cxnSp>
          <p:nvCxnSpPr>
            <p:cNvPr id="10" name="直接连接符 111"/>
            <p:cNvCxnSpPr>
              <a:cxnSpLocks noChangeShapeType="1"/>
              <a:stCxn id="104" idx="0"/>
              <a:endCxn id="20" idx="1"/>
            </p:cNvCxnSpPr>
            <p:nvPr/>
          </p:nvCxnSpPr>
          <p:spPr bwMode="auto">
            <a:xfrm flipH="1" flipV="1">
              <a:off x="1999329" y="2598525"/>
              <a:ext cx="263173" cy="117241"/>
            </a:xfrm>
            <a:prstGeom prst="line">
              <a:avLst/>
            </a:prstGeom>
            <a:noFill/>
            <a:ln w="12700">
              <a:solidFill>
                <a:schemeClr val="bg1">
                  <a:lumMod val="65000"/>
                </a:schemeClr>
              </a:solidFill>
              <a:round/>
            </a:ln>
          </p:spPr>
        </p:cxnSp>
        <p:sp>
          <p:nvSpPr>
            <p:cNvPr id="12" name="AutoShape 147"/>
            <p:cNvSpPr>
              <a:spLocks noChangeArrowheads="1"/>
            </p:cNvSpPr>
            <p:nvPr/>
          </p:nvSpPr>
          <p:spPr bwMode="auto">
            <a:xfrm>
              <a:off x="993338" y="1592091"/>
              <a:ext cx="2152088" cy="1219558"/>
            </a:xfrm>
            <a:prstGeom prst="roundRect">
              <a:avLst>
                <a:gd name="adj" fmla="val 5023"/>
              </a:avLst>
            </a:prstGeom>
            <a:noFill/>
            <a:ln w="19050" algn="ctr">
              <a:solidFill>
                <a:srgbClr val="00B050"/>
              </a:solidFill>
              <a:prstDash val="dash"/>
              <a:round/>
            </a:ln>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cxnSp>
          <p:nvCxnSpPr>
            <p:cNvPr id="13" name="直接连接符 189"/>
            <p:cNvCxnSpPr>
              <a:cxnSpLocks noChangeShapeType="1"/>
              <a:endCxn id="14" idx="2"/>
            </p:cNvCxnSpPr>
            <p:nvPr/>
          </p:nvCxnSpPr>
          <p:spPr bwMode="auto">
            <a:xfrm flipH="1" flipV="1">
              <a:off x="1109742" y="1345580"/>
              <a:ext cx="23784" cy="236221"/>
            </a:xfrm>
            <a:prstGeom prst="line">
              <a:avLst/>
            </a:prstGeom>
            <a:noFill/>
            <a:ln w="15875" algn="ctr">
              <a:solidFill>
                <a:schemeClr val="tx2">
                  <a:lumMod val="40000"/>
                  <a:lumOff val="60000"/>
                </a:schemeClr>
              </a:solidFill>
              <a:round/>
            </a:ln>
          </p:spPr>
        </p:cxnSp>
        <p:pic>
          <p:nvPicPr>
            <p:cNvPr id="14" name="Picture 461" descr="图片240"/>
            <p:cNvPicPr>
              <a:picLocks noChangeAspect="1" noChangeArrowheads="1"/>
            </p:cNvPicPr>
            <p:nvPr/>
          </p:nvPicPr>
          <p:blipFill>
            <a:blip r:embed="rId1" cstate="print"/>
            <a:srcRect/>
            <a:stretch>
              <a:fillRect/>
            </a:stretch>
          </p:blipFill>
          <p:spPr bwMode="auto">
            <a:xfrm>
              <a:off x="1015542" y="1137225"/>
              <a:ext cx="188400" cy="208355"/>
            </a:xfrm>
            <a:prstGeom prst="rect">
              <a:avLst/>
            </a:prstGeom>
            <a:noFill/>
            <a:ln w="9525">
              <a:noFill/>
              <a:miter lim="800000"/>
              <a:headEnd/>
              <a:tailEnd/>
            </a:ln>
          </p:spPr>
        </p:pic>
        <p:pic>
          <p:nvPicPr>
            <p:cNvPr id="15" name="Picture 461" descr="图片240"/>
            <p:cNvPicPr>
              <a:picLocks noChangeAspect="1" noChangeArrowheads="1"/>
            </p:cNvPicPr>
            <p:nvPr/>
          </p:nvPicPr>
          <p:blipFill>
            <a:blip r:embed="rId2" cstate="print"/>
            <a:srcRect/>
            <a:stretch>
              <a:fillRect/>
            </a:stretch>
          </p:blipFill>
          <p:spPr bwMode="auto">
            <a:xfrm>
              <a:off x="573660" y="1137225"/>
              <a:ext cx="179836" cy="197861"/>
            </a:xfrm>
            <a:prstGeom prst="rect">
              <a:avLst/>
            </a:prstGeom>
            <a:noFill/>
            <a:ln w="9525">
              <a:noFill/>
              <a:miter lim="800000"/>
              <a:headEnd/>
              <a:tailEnd/>
            </a:ln>
          </p:spPr>
        </p:pic>
        <p:cxnSp>
          <p:nvCxnSpPr>
            <p:cNvPr id="16" name="直接连接符 337"/>
            <p:cNvCxnSpPr>
              <a:cxnSpLocks noChangeShapeType="1"/>
              <a:endCxn id="15" idx="2"/>
            </p:cNvCxnSpPr>
            <p:nvPr/>
          </p:nvCxnSpPr>
          <p:spPr bwMode="auto">
            <a:xfrm flipH="1" flipV="1">
              <a:off x="663578" y="1335086"/>
              <a:ext cx="469948" cy="246715"/>
            </a:xfrm>
            <a:prstGeom prst="line">
              <a:avLst/>
            </a:prstGeom>
            <a:noFill/>
            <a:ln w="15875" algn="ctr">
              <a:solidFill>
                <a:schemeClr val="tx2">
                  <a:lumMod val="40000"/>
                  <a:lumOff val="60000"/>
                </a:schemeClr>
              </a:solidFill>
              <a:round/>
            </a:ln>
          </p:spPr>
        </p:cxnSp>
        <p:pic>
          <p:nvPicPr>
            <p:cNvPr id="17" name="Picture 461" descr="图片240"/>
            <p:cNvPicPr>
              <a:picLocks noChangeAspect="1" noChangeArrowheads="1"/>
            </p:cNvPicPr>
            <p:nvPr/>
          </p:nvPicPr>
          <p:blipFill>
            <a:blip r:embed="rId1" cstate="print"/>
            <a:srcRect/>
            <a:stretch>
              <a:fillRect/>
            </a:stretch>
          </p:blipFill>
          <p:spPr bwMode="auto">
            <a:xfrm>
              <a:off x="1445436" y="1137225"/>
              <a:ext cx="190112" cy="208355"/>
            </a:xfrm>
            <a:prstGeom prst="rect">
              <a:avLst/>
            </a:prstGeom>
            <a:noFill/>
            <a:ln w="9525">
              <a:noFill/>
              <a:miter lim="800000"/>
              <a:headEnd/>
              <a:tailEnd/>
            </a:ln>
          </p:spPr>
        </p:pic>
        <p:cxnSp>
          <p:nvCxnSpPr>
            <p:cNvPr id="18" name="直接连接符 340"/>
            <p:cNvCxnSpPr>
              <a:cxnSpLocks noChangeShapeType="1"/>
              <a:endCxn id="17" idx="2"/>
            </p:cNvCxnSpPr>
            <p:nvPr/>
          </p:nvCxnSpPr>
          <p:spPr bwMode="auto">
            <a:xfrm flipV="1">
              <a:off x="1133526" y="1345580"/>
              <a:ext cx="406966" cy="236221"/>
            </a:xfrm>
            <a:prstGeom prst="line">
              <a:avLst/>
            </a:prstGeom>
            <a:noFill/>
            <a:ln w="15875" algn="ctr">
              <a:solidFill>
                <a:schemeClr val="tx2">
                  <a:lumMod val="40000"/>
                  <a:lumOff val="60000"/>
                </a:schemeClr>
              </a:solidFill>
              <a:round/>
            </a:ln>
          </p:spPr>
        </p:cxnSp>
        <p:cxnSp>
          <p:nvCxnSpPr>
            <p:cNvPr id="19" name="直接连接符 14"/>
            <p:cNvCxnSpPr>
              <a:cxnSpLocks noChangeShapeType="1"/>
              <a:endCxn id="20" idx="0"/>
            </p:cNvCxnSpPr>
            <p:nvPr/>
          </p:nvCxnSpPr>
          <p:spPr bwMode="auto">
            <a:xfrm>
              <a:off x="1175656" y="1627406"/>
              <a:ext cx="29474" cy="641513"/>
            </a:xfrm>
            <a:prstGeom prst="line">
              <a:avLst/>
            </a:prstGeom>
            <a:noFill/>
            <a:ln w="12700">
              <a:solidFill>
                <a:schemeClr val="bg1">
                  <a:lumMod val="65000"/>
                </a:schemeClr>
              </a:solidFill>
              <a:round/>
            </a:ln>
          </p:spPr>
        </p:cxnSp>
        <p:sp>
          <p:nvSpPr>
            <p:cNvPr id="20" name="云形标注 31"/>
            <p:cNvSpPr>
              <a:spLocks noChangeArrowheads="1"/>
            </p:cNvSpPr>
            <p:nvPr/>
          </p:nvSpPr>
          <p:spPr bwMode="auto">
            <a:xfrm>
              <a:off x="1200172" y="1938608"/>
              <a:ext cx="1598313" cy="660620"/>
            </a:xfrm>
            <a:prstGeom prst="cloudCallout">
              <a:avLst>
                <a:gd name="adj1" fmla="val -6370"/>
                <a:gd name="adj2" fmla="val -24273"/>
              </a:avLst>
            </a:prstGeom>
            <a:solidFill>
              <a:srgbClr val="B2B2B2"/>
            </a:solidFill>
            <a:ln w="9525">
              <a:noFill/>
              <a:round/>
            </a:ln>
          </p:spPr>
          <p:txBody>
            <a:bodyPr/>
            <a:lstStyle/>
            <a:p>
              <a:pPr algn="ctr">
                <a:buClr>
                  <a:srgbClr val="CC9900"/>
                </a:buClr>
              </a:pPr>
              <a:endParaRPr lang="zh-CN" altLang="en-US" sz="1600" b="1" dirty="0">
                <a:solidFill>
                  <a:srgbClr val="000000"/>
                </a:solidFill>
                <a:latin typeface="微软雅黑" panose="020B0503020204020204" pitchFamily="34" charset="-122"/>
                <a:ea typeface="微软雅黑" panose="020B0503020204020204" pitchFamily="34" charset="-122"/>
              </a:endParaRPr>
            </a:p>
          </p:txBody>
        </p:sp>
        <p:grpSp>
          <p:nvGrpSpPr>
            <p:cNvPr id="3" name="组合 538"/>
            <p:cNvGrpSpPr/>
            <p:nvPr/>
          </p:nvGrpSpPr>
          <p:grpSpPr bwMode="auto">
            <a:xfrm>
              <a:off x="1946235" y="3680243"/>
              <a:ext cx="781002" cy="559112"/>
              <a:chOff x="1471735" y="4509120"/>
              <a:chExt cx="910378" cy="891816"/>
            </a:xfrm>
          </p:grpSpPr>
          <p:cxnSp>
            <p:nvCxnSpPr>
              <p:cNvPr id="69" name="直接连接符 18"/>
              <p:cNvCxnSpPr>
                <a:cxnSpLocks noChangeShapeType="1"/>
              </p:cNvCxnSpPr>
              <p:nvPr/>
            </p:nvCxnSpPr>
            <p:spPr bwMode="auto">
              <a:xfrm>
                <a:off x="1924370" y="4775787"/>
                <a:ext cx="0" cy="204487"/>
              </a:xfrm>
              <a:prstGeom prst="line">
                <a:avLst/>
              </a:prstGeom>
              <a:noFill/>
              <a:ln w="19050">
                <a:solidFill>
                  <a:schemeClr val="tx1"/>
                </a:solidFill>
                <a:round/>
              </a:ln>
            </p:spPr>
          </p:cxnSp>
          <p:pic>
            <p:nvPicPr>
              <p:cNvPr id="70" name="Picture 461" descr="图片240"/>
              <p:cNvPicPr>
                <a:picLocks noChangeAspect="1" noChangeArrowheads="1"/>
              </p:cNvPicPr>
              <p:nvPr/>
            </p:nvPicPr>
            <p:blipFill>
              <a:blip r:embed="rId3" cstate="print"/>
              <a:srcRect/>
              <a:stretch>
                <a:fillRect/>
              </a:stretch>
            </p:blipFill>
            <p:spPr bwMode="auto">
              <a:xfrm>
                <a:off x="1471735" y="5133639"/>
                <a:ext cx="175072" cy="267297"/>
              </a:xfrm>
              <a:prstGeom prst="rect">
                <a:avLst/>
              </a:prstGeom>
              <a:noFill/>
              <a:ln w="9525">
                <a:noFill/>
                <a:miter lim="800000"/>
                <a:headEnd/>
                <a:tailEnd/>
              </a:ln>
            </p:spPr>
          </p:pic>
          <p:pic>
            <p:nvPicPr>
              <p:cNvPr id="71" name="Picture 461" descr="图片240"/>
              <p:cNvPicPr>
                <a:picLocks noChangeAspect="1" noChangeArrowheads="1"/>
              </p:cNvPicPr>
              <p:nvPr/>
            </p:nvPicPr>
            <p:blipFill>
              <a:blip r:embed="rId3" cstate="print"/>
              <a:srcRect/>
              <a:stretch>
                <a:fillRect/>
              </a:stretch>
            </p:blipFill>
            <p:spPr bwMode="auto">
              <a:xfrm>
                <a:off x="2207041" y="5133639"/>
                <a:ext cx="175072" cy="267297"/>
              </a:xfrm>
              <a:prstGeom prst="rect">
                <a:avLst/>
              </a:prstGeom>
              <a:noFill/>
              <a:ln w="9525">
                <a:noFill/>
                <a:miter lim="800000"/>
                <a:headEnd/>
                <a:tailEnd/>
              </a:ln>
            </p:spPr>
          </p:pic>
          <p:pic>
            <p:nvPicPr>
              <p:cNvPr id="72" name="Picture 461" descr="图片240"/>
              <p:cNvPicPr>
                <a:picLocks noChangeAspect="1" noChangeArrowheads="1"/>
              </p:cNvPicPr>
              <p:nvPr/>
            </p:nvPicPr>
            <p:blipFill>
              <a:blip r:embed="rId3" cstate="print"/>
              <a:srcRect/>
              <a:stretch>
                <a:fillRect/>
              </a:stretch>
            </p:blipFill>
            <p:spPr bwMode="auto">
              <a:xfrm>
                <a:off x="1856893" y="5133639"/>
                <a:ext cx="175072" cy="267297"/>
              </a:xfrm>
              <a:prstGeom prst="rect">
                <a:avLst/>
              </a:prstGeom>
              <a:noFill/>
              <a:ln w="9525">
                <a:noFill/>
                <a:miter lim="800000"/>
                <a:headEnd/>
                <a:tailEnd/>
              </a:ln>
            </p:spPr>
          </p:pic>
          <p:pic>
            <p:nvPicPr>
              <p:cNvPr id="73" name="Picture 459" descr="图片238"/>
              <p:cNvPicPr>
                <a:picLocks noChangeAspect="1" noChangeArrowheads="1"/>
              </p:cNvPicPr>
              <p:nvPr/>
            </p:nvPicPr>
            <p:blipFill>
              <a:blip r:embed="rId4" cstate="print"/>
              <a:srcRect/>
              <a:stretch>
                <a:fillRect/>
              </a:stretch>
            </p:blipFill>
            <p:spPr bwMode="auto">
              <a:xfrm>
                <a:off x="1835696" y="4509120"/>
                <a:ext cx="232591" cy="259612"/>
              </a:xfrm>
              <a:prstGeom prst="rect">
                <a:avLst/>
              </a:prstGeom>
              <a:noFill/>
              <a:ln w="9525">
                <a:noFill/>
                <a:miter lim="800000"/>
                <a:headEnd/>
                <a:tailEnd/>
              </a:ln>
            </p:spPr>
          </p:pic>
          <p:cxnSp>
            <p:nvCxnSpPr>
              <p:cNvPr id="74" name="直接连接符 112"/>
              <p:cNvCxnSpPr>
                <a:cxnSpLocks noChangeShapeType="1"/>
              </p:cNvCxnSpPr>
              <p:nvPr/>
            </p:nvCxnSpPr>
            <p:spPr bwMode="auto">
              <a:xfrm>
                <a:off x="1541763" y="4980275"/>
                <a:ext cx="737220" cy="41347"/>
              </a:xfrm>
              <a:prstGeom prst="line">
                <a:avLst/>
              </a:prstGeom>
              <a:noFill/>
              <a:ln w="19050">
                <a:solidFill>
                  <a:schemeClr val="tx1"/>
                </a:solidFill>
                <a:round/>
              </a:ln>
            </p:spPr>
          </p:cxnSp>
          <p:cxnSp>
            <p:nvCxnSpPr>
              <p:cNvPr id="75" name="直接连接符 113"/>
              <p:cNvCxnSpPr>
                <a:cxnSpLocks noChangeShapeType="1"/>
              </p:cNvCxnSpPr>
              <p:nvPr/>
            </p:nvCxnSpPr>
            <p:spPr bwMode="auto">
              <a:xfrm>
                <a:off x="1541763" y="4980275"/>
                <a:ext cx="0" cy="102242"/>
              </a:xfrm>
              <a:prstGeom prst="line">
                <a:avLst/>
              </a:prstGeom>
              <a:noFill/>
              <a:ln w="9525">
                <a:solidFill>
                  <a:schemeClr val="tx1"/>
                </a:solidFill>
                <a:round/>
              </a:ln>
            </p:spPr>
          </p:cxnSp>
          <p:cxnSp>
            <p:nvCxnSpPr>
              <p:cNvPr id="76" name="直接连接符 114"/>
              <p:cNvCxnSpPr>
                <a:cxnSpLocks noChangeShapeType="1"/>
              </p:cNvCxnSpPr>
              <p:nvPr/>
            </p:nvCxnSpPr>
            <p:spPr bwMode="auto">
              <a:xfrm>
                <a:off x="1932154" y="4980275"/>
                <a:ext cx="0" cy="102242"/>
              </a:xfrm>
              <a:prstGeom prst="line">
                <a:avLst/>
              </a:prstGeom>
              <a:noFill/>
              <a:ln w="9525">
                <a:solidFill>
                  <a:schemeClr val="tx1"/>
                </a:solidFill>
                <a:round/>
              </a:ln>
            </p:spPr>
          </p:cxnSp>
          <p:cxnSp>
            <p:nvCxnSpPr>
              <p:cNvPr id="77" name="直接连接符 115"/>
              <p:cNvCxnSpPr>
                <a:cxnSpLocks noChangeShapeType="1"/>
              </p:cNvCxnSpPr>
              <p:nvPr/>
            </p:nvCxnSpPr>
            <p:spPr bwMode="auto">
              <a:xfrm>
                <a:off x="2277067" y="4980275"/>
                <a:ext cx="0" cy="102242"/>
              </a:xfrm>
              <a:prstGeom prst="line">
                <a:avLst/>
              </a:prstGeom>
              <a:noFill/>
              <a:ln w="9525">
                <a:solidFill>
                  <a:schemeClr val="tx1"/>
                </a:solidFill>
                <a:round/>
              </a:ln>
            </p:spPr>
          </p:cxnSp>
        </p:grpSp>
        <p:grpSp>
          <p:nvGrpSpPr>
            <p:cNvPr id="5" name="组合 539"/>
            <p:cNvGrpSpPr/>
            <p:nvPr/>
          </p:nvGrpSpPr>
          <p:grpSpPr bwMode="auto">
            <a:xfrm>
              <a:off x="1129941" y="3699350"/>
              <a:ext cx="781002" cy="559112"/>
              <a:chOff x="1471735" y="4509120"/>
              <a:chExt cx="910378" cy="891816"/>
            </a:xfrm>
          </p:grpSpPr>
          <p:cxnSp>
            <p:nvCxnSpPr>
              <p:cNvPr id="60" name="直接连接符 540"/>
              <p:cNvCxnSpPr>
                <a:cxnSpLocks noChangeShapeType="1"/>
              </p:cNvCxnSpPr>
              <p:nvPr/>
            </p:nvCxnSpPr>
            <p:spPr bwMode="auto">
              <a:xfrm>
                <a:off x="1924370" y="4775787"/>
                <a:ext cx="0" cy="204487"/>
              </a:xfrm>
              <a:prstGeom prst="line">
                <a:avLst/>
              </a:prstGeom>
              <a:noFill/>
              <a:ln w="19050">
                <a:solidFill>
                  <a:schemeClr val="tx1"/>
                </a:solidFill>
                <a:round/>
              </a:ln>
            </p:spPr>
          </p:cxnSp>
          <p:pic>
            <p:nvPicPr>
              <p:cNvPr id="61" name="Picture 461" descr="图片240"/>
              <p:cNvPicPr>
                <a:picLocks noChangeAspect="1" noChangeArrowheads="1"/>
              </p:cNvPicPr>
              <p:nvPr/>
            </p:nvPicPr>
            <p:blipFill>
              <a:blip r:embed="rId3" cstate="print"/>
              <a:srcRect/>
              <a:stretch>
                <a:fillRect/>
              </a:stretch>
            </p:blipFill>
            <p:spPr bwMode="auto">
              <a:xfrm>
                <a:off x="1471735" y="5133639"/>
                <a:ext cx="175072" cy="267297"/>
              </a:xfrm>
              <a:prstGeom prst="rect">
                <a:avLst/>
              </a:prstGeom>
              <a:noFill/>
              <a:ln w="9525">
                <a:noFill/>
                <a:miter lim="800000"/>
                <a:headEnd/>
                <a:tailEnd/>
              </a:ln>
            </p:spPr>
          </p:pic>
          <p:pic>
            <p:nvPicPr>
              <p:cNvPr id="62" name="Picture 461" descr="图片240"/>
              <p:cNvPicPr>
                <a:picLocks noChangeAspect="1" noChangeArrowheads="1"/>
              </p:cNvPicPr>
              <p:nvPr/>
            </p:nvPicPr>
            <p:blipFill>
              <a:blip r:embed="rId3" cstate="print"/>
              <a:srcRect/>
              <a:stretch>
                <a:fillRect/>
              </a:stretch>
            </p:blipFill>
            <p:spPr bwMode="auto">
              <a:xfrm>
                <a:off x="2207041" y="5133639"/>
                <a:ext cx="175072" cy="267297"/>
              </a:xfrm>
              <a:prstGeom prst="rect">
                <a:avLst/>
              </a:prstGeom>
              <a:noFill/>
              <a:ln w="9525">
                <a:noFill/>
                <a:miter lim="800000"/>
                <a:headEnd/>
                <a:tailEnd/>
              </a:ln>
            </p:spPr>
          </p:pic>
          <p:pic>
            <p:nvPicPr>
              <p:cNvPr id="63" name="Picture 461" descr="图片240"/>
              <p:cNvPicPr>
                <a:picLocks noChangeAspect="1" noChangeArrowheads="1"/>
              </p:cNvPicPr>
              <p:nvPr/>
            </p:nvPicPr>
            <p:blipFill>
              <a:blip r:embed="rId3" cstate="print"/>
              <a:srcRect/>
              <a:stretch>
                <a:fillRect/>
              </a:stretch>
            </p:blipFill>
            <p:spPr bwMode="auto">
              <a:xfrm>
                <a:off x="1856893" y="5133639"/>
                <a:ext cx="175072" cy="267297"/>
              </a:xfrm>
              <a:prstGeom prst="rect">
                <a:avLst/>
              </a:prstGeom>
              <a:noFill/>
              <a:ln w="9525">
                <a:noFill/>
                <a:miter lim="800000"/>
                <a:headEnd/>
                <a:tailEnd/>
              </a:ln>
            </p:spPr>
          </p:pic>
          <p:pic>
            <p:nvPicPr>
              <p:cNvPr id="64" name="Picture 459" descr="图片238"/>
              <p:cNvPicPr>
                <a:picLocks noChangeAspect="1" noChangeArrowheads="1"/>
              </p:cNvPicPr>
              <p:nvPr/>
            </p:nvPicPr>
            <p:blipFill>
              <a:blip r:embed="rId4" cstate="print"/>
              <a:srcRect/>
              <a:stretch>
                <a:fillRect/>
              </a:stretch>
            </p:blipFill>
            <p:spPr bwMode="auto">
              <a:xfrm>
                <a:off x="1835696" y="4509120"/>
                <a:ext cx="232591" cy="259612"/>
              </a:xfrm>
              <a:prstGeom prst="rect">
                <a:avLst/>
              </a:prstGeom>
              <a:noFill/>
              <a:ln w="9525">
                <a:noFill/>
                <a:miter lim="800000"/>
                <a:headEnd/>
                <a:tailEnd/>
              </a:ln>
            </p:spPr>
          </p:pic>
          <p:cxnSp>
            <p:nvCxnSpPr>
              <p:cNvPr id="65" name="直接连接符 112"/>
              <p:cNvCxnSpPr>
                <a:cxnSpLocks noChangeShapeType="1"/>
              </p:cNvCxnSpPr>
              <p:nvPr/>
            </p:nvCxnSpPr>
            <p:spPr bwMode="auto">
              <a:xfrm>
                <a:off x="1541763" y="4980275"/>
                <a:ext cx="737220" cy="41347"/>
              </a:xfrm>
              <a:prstGeom prst="line">
                <a:avLst/>
              </a:prstGeom>
              <a:noFill/>
              <a:ln w="19050">
                <a:solidFill>
                  <a:schemeClr val="tx1"/>
                </a:solidFill>
                <a:round/>
              </a:ln>
            </p:spPr>
          </p:cxnSp>
          <p:cxnSp>
            <p:nvCxnSpPr>
              <p:cNvPr id="66" name="直接连接符 113"/>
              <p:cNvCxnSpPr>
                <a:cxnSpLocks noChangeShapeType="1"/>
              </p:cNvCxnSpPr>
              <p:nvPr/>
            </p:nvCxnSpPr>
            <p:spPr bwMode="auto">
              <a:xfrm>
                <a:off x="1541763" y="4980275"/>
                <a:ext cx="0" cy="102242"/>
              </a:xfrm>
              <a:prstGeom prst="line">
                <a:avLst/>
              </a:prstGeom>
              <a:noFill/>
              <a:ln w="9525">
                <a:solidFill>
                  <a:schemeClr val="tx1"/>
                </a:solidFill>
                <a:round/>
              </a:ln>
            </p:spPr>
          </p:cxnSp>
          <p:cxnSp>
            <p:nvCxnSpPr>
              <p:cNvPr id="67" name="直接连接符 114"/>
              <p:cNvCxnSpPr>
                <a:cxnSpLocks noChangeShapeType="1"/>
              </p:cNvCxnSpPr>
              <p:nvPr/>
            </p:nvCxnSpPr>
            <p:spPr bwMode="auto">
              <a:xfrm>
                <a:off x="1932154" y="4980275"/>
                <a:ext cx="0" cy="102242"/>
              </a:xfrm>
              <a:prstGeom prst="line">
                <a:avLst/>
              </a:prstGeom>
              <a:noFill/>
              <a:ln w="9525">
                <a:solidFill>
                  <a:schemeClr val="tx1"/>
                </a:solidFill>
                <a:round/>
              </a:ln>
            </p:spPr>
          </p:cxnSp>
          <p:cxnSp>
            <p:nvCxnSpPr>
              <p:cNvPr id="68" name="直接连接符 115"/>
              <p:cNvCxnSpPr>
                <a:cxnSpLocks noChangeShapeType="1"/>
              </p:cNvCxnSpPr>
              <p:nvPr/>
            </p:nvCxnSpPr>
            <p:spPr bwMode="auto">
              <a:xfrm>
                <a:off x="2277067" y="4980275"/>
                <a:ext cx="0" cy="102242"/>
              </a:xfrm>
              <a:prstGeom prst="line">
                <a:avLst/>
              </a:prstGeom>
              <a:noFill/>
              <a:ln w="9525">
                <a:solidFill>
                  <a:schemeClr val="tx1"/>
                </a:solidFill>
                <a:round/>
              </a:ln>
            </p:spPr>
          </p:cxnSp>
        </p:grpSp>
        <p:cxnSp>
          <p:nvCxnSpPr>
            <p:cNvPr id="25" name="直接连接符 47"/>
            <p:cNvCxnSpPr>
              <a:cxnSpLocks noChangeShapeType="1"/>
              <a:stCxn id="43" idx="2"/>
              <a:endCxn id="64" idx="0"/>
            </p:cNvCxnSpPr>
            <p:nvPr/>
          </p:nvCxnSpPr>
          <p:spPr bwMode="auto">
            <a:xfrm flipH="1">
              <a:off x="1541948" y="3421402"/>
              <a:ext cx="762191" cy="277948"/>
            </a:xfrm>
            <a:prstGeom prst="line">
              <a:avLst/>
            </a:prstGeom>
            <a:noFill/>
            <a:ln w="12700">
              <a:solidFill>
                <a:schemeClr val="bg1">
                  <a:lumMod val="65000"/>
                </a:schemeClr>
              </a:solidFill>
              <a:round/>
            </a:ln>
          </p:spPr>
        </p:cxnSp>
        <p:sp>
          <p:nvSpPr>
            <p:cNvPr id="26" name="圆角矩形 124"/>
            <p:cNvSpPr>
              <a:spLocks noChangeArrowheads="1"/>
            </p:cNvSpPr>
            <p:nvPr/>
          </p:nvSpPr>
          <p:spPr bwMode="auto">
            <a:xfrm>
              <a:off x="1118647" y="3626857"/>
              <a:ext cx="775863" cy="670034"/>
            </a:xfrm>
            <a:prstGeom prst="roundRect">
              <a:avLst>
                <a:gd name="adj" fmla="val 16667"/>
              </a:avLst>
            </a:prstGeom>
            <a:noFill/>
            <a:ln w="9525">
              <a:solidFill>
                <a:schemeClr val="tx1"/>
              </a:solidFill>
              <a:prstDash val="dashDot"/>
              <a:round/>
            </a:ln>
          </p:spPr>
          <p:txBody>
            <a:bodyPr/>
            <a:lstStyle/>
            <a:p>
              <a:pPr>
                <a:buClr>
                  <a:srgbClr val="CC9900"/>
                </a:buClr>
                <a:buFont typeface="Wingdings" panose="05000000000000000000" pitchFamily="2" charset="2"/>
                <a:buChar char="n"/>
              </a:pPr>
              <a:endParaRPr lang="zh-CN" altLang="en-US" sz="800">
                <a:solidFill>
                  <a:srgbClr val="000000"/>
                </a:solidFill>
                <a:latin typeface="微软雅黑" panose="020B0503020204020204" pitchFamily="34" charset="-122"/>
                <a:ea typeface="微软雅黑" panose="020B0503020204020204" pitchFamily="34" charset="-122"/>
                <a:cs typeface="Arial Unicode MS" pitchFamily="34" charset="-122"/>
              </a:endParaRPr>
            </a:p>
          </p:txBody>
        </p:sp>
        <p:sp>
          <p:nvSpPr>
            <p:cNvPr id="27" name="圆角矩形 124"/>
            <p:cNvSpPr>
              <a:spLocks noChangeArrowheads="1"/>
            </p:cNvSpPr>
            <p:nvPr/>
          </p:nvSpPr>
          <p:spPr bwMode="auto">
            <a:xfrm>
              <a:off x="1973294" y="3626857"/>
              <a:ext cx="775864" cy="670034"/>
            </a:xfrm>
            <a:prstGeom prst="roundRect">
              <a:avLst>
                <a:gd name="adj" fmla="val 16667"/>
              </a:avLst>
            </a:prstGeom>
            <a:noFill/>
            <a:ln w="9525">
              <a:solidFill>
                <a:schemeClr val="tx1"/>
              </a:solidFill>
              <a:prstDash val="dashDot"/>
              <a:round/>
            </a:ln>
          </p:spPr>
          <p:txBody>
            <a:bodyPr/>
            <a:lstStyle/>
            <a:p>
              <a:pPr>
                <a:buClr>
                  <a:srgbClr val="CC9900"/>
                </a:buClr>
                <a:buFont typeface="Wingdings" panose="05000000000000000000" pitchFamily="2" charset="2"/>
                <a:buChar char="n"/>
              </a:pPr>
              <a:endParaRPr lang="zh-CN" altLang="en-US" sz="800">
                <a:solidFill>
                  <a:srgbClr val="000000"/>
                </a:solidFill>
                <a:latin typeface="微软雅黑" panose="020B0503020204020204" pitchFamily="34" charset="-122"/>
                <a:ea typeface="微软雅黑" panose="020B0503020204020204" pitchFamily="34" charset="-122"/>
                <a:cs typeface="Arial Unicode MS" pitchFamily="34" charset="-122"/>
              </a:endParaRPr>
            </a:p>
          </p:txBody>
        </p:sp>
        <p:cxnSp>
          <p:nvCxnSpPr>
            <p:cNvPr id="28" name="直接连接符 189"/>
            <p:cNvCxnSpPr>
              <a:cxnSpLocks noChangeShapeType="1"/>
              <a:endCxn id="29" idx="2"/>
            </p:cNvCxnSpPr>
            <p:nvPr/>
          </p:nvCxnSpPr>
          <p:spPr bwMode="auto">
            <a:xfrm flipH="1" flipV="1">
              <a:off x="2931736" y="1291637"/>
              <a:ext cx="73998" cy="272001"/>
            </a:xfrm>
            <a:prstGeom prst="line">
              <a:avLst/>
            </a:prstGeom>
            <a:noFill/>
            <a:ln w="15875" algn="ctr">
              <a:solidFill>
                <a:schemeClr val="tx2">
                  <a:lumMod val="40000"/>
                  <a:lumOff val="60000"/>
                </a:schemeClr>
              </a:solidFill>
              <a:round/>
            </a:ln>
          </p:spPr>
        </p:cxnSp>
        <p:pic>
          <p:nvPicPr>
            <p:cNvPr id="29" name="Picture 461" descr="图片240"/>
            <p:cNvPicPr>
              <a:picLocks noChangeAspect="1" noChangeArrowheads="1"/>
            </p:cNvPicPr>
            <p:nvPr/>
          </p:nvPicPr>
          <p:blipFill>
            <a:blip r:embed="rId1" cstate="print"/>
            <a:srcRect/>
            <a:stretch>
              <a:fillRect/>
            </a:stretch>
          </p:blipFill>
          <p:spPr bwMode="auto">
            <a:xfrm>
              <a:off x="2837536" y="1083282"/>
              <a:ext cx="188400" cy="208355"/>
            </a:xfrm>
            <a:prstGeom prst="rect">
              <a:avLst/>
            </a:prstGeom>
            <a:noFill/>
            <a:ln w="9525">
              <a:noFill/>
              <a:miter lim="800000"/>
              <a:headEnd/>
              <a:tailEnd/>
            </a:ln>
          </p:spPr>
        </p:pic>
        <p:cxnSp>
          <p:nvCxnSpPr>
            <p:cNvPr id="31" name="直接连接符 337"/>
            <p:cNvCxnSpPr>
              <a:cxnSpLocks noChangeShapeType="1"/>
              <a:endCxn id="30" idx="2"/>
            </p:cNvCxnSpPr>
            <p:nvPr/>
          </p:nvCxnSpPr>
          <p:spPr bwMode="auto">
            <a:xfrm flipH="1" flipV="1">
              <a:off x="2485571" y="1281143"/>
              <a:ext cx="520163" cy="282495"/>
            </a:xfrm>
            <a:prstGeom prst="line">
              <a:avLst/>
            </a:prstGeom>
            <a:noFill/>
            <a:ln w="15875" algn="ctr">
              <a:solidFill>
                <a:schemeClr val="tx2">
                  <a:lumMod val="40000"/>
                  <a:lumOff val="60000"/>
                </a:schemeClr>
              </a:solidFill>
              <a:round/>
            </a:ln>
          </p:spPr>
        </p:cxnSp>
        <p:pic>
          <p:nvPicPr>
            <p:cNvPr id="32" name="Picture 461" descr="图片240"/>
            <p:cNvPicPr>
              <a:picLocks noChangeAspect="1" noChangeArrowheads="1"/>
            </p:cNvPicPr>
            <p:nvPr/>
          </p:nvPicPr>
          <p:blipFill>
            <a:blip r:embed="rId1" cstate="print"/>
            <a:srcRect/>
            <a:stretch>
              <a:fillRect/>
            </a:stretch>
          </p:blipFill>
          <p:spPr bwMode="auto">
            <a:xfrm>
              <a:off x="3267429" y="1083282"/>
              <a:ext cx="190112" cy="208355"/>
            </a:xfrm>
            <a:prstGeom prst="rect">
              <a:avLst/>
            </a:prstGeom>
            <a:noFill/>
            <a:ln w="9525">
              <a:noFill/>
              <a:miter lim="800000"/>
              <a:headEnd/>
              <a:tailEnd/>
            </a:ln>
          </p:spPr>
        </p:pic>
        <p:cxnSp>
          <p:nvCxnSpPr>
            <p:cNvPr id="33" name="直接连接符 340"/>
            <p:cNvCxnSpPr>
              <a:cxnSpLocks noChangeShapeType="1"/>
              <a:endCxn id="32" idx="2"/>
            </p:cNvCxnSpPr>
            <p:nvPr/>
          </p:nvCxnSpPr>
          <p:spPr bwMode="auto">
            <a:xfrm flipV="1">
              <a:off x="3005734" y="1291637"/>
              <a:ext cx="356751" cy="272001"/>
            </a:xfrm>
            <a:prstGeom prst="line">
              <a:avLst/>
            </a:prstGeom>
            <a:noFill/>
            <a:ln w="15875" algn="ctr">
              <a:solidFill>
                <a:schemeClr val="tx2">
                  <a:lumMod val="40000"/>
                  <a:lumOff val="60000"/>
                </a:schemeClr>
              </a:solidFill>
              <a:round/>
            </a:ln>
          </p:spPr>
        </p:cxnSp>
        <p:sp>
          <p:nvSpPr>
            <p:cNvPr id="35" name="TextBox 69"/>
            <p:cNvSpPr txBox="1">
              <a:spLocks noChangeArrowheads="1"/>
            </p:cNvSpPr>
            <p:nvPr/>
          </p:nvSpPr>
          <p:spPr bwMode="auto">
            <a:xfrm>
              <a:off x="2217530" y="1633399"/>
              <a:ext cx="1017357" cy="276999"/>
            </a:xfrm>
            <a:prstGeom prst="rect">
              <a:avLst/>
            </a:prstGeom>
            <a:noFill/>
            <a:ln w="9525">
              <a:noFill/>
              <a:miter lim="800000"/>
            </a:ln>
          </p:spPr>
          <p:txBody>
            <a:bodyPr>
              <a:spAutoFit/>
            </a:bodyPr>
            <a:lstStyle/>
            <a:p>
              <a:r>
                <a:rPr lang="zh-CN" altLang="en-US" sz="12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分支</a:t>
              </a:r>
              <a:r>
                <a:rPr lang="en-US" altLang="zh-CN" sz="12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2</a:t>
              </a:r>
              <a:endParaRPr lang="en-US" altLang="zh-CN" sz="12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cxnSp>
          <p:nvCxnSpPr>
            <p:cNvPr id="36" name="直接连接符 111"/>
            <p:cNvCxnSpPr>
              <a:cxnSpLocks noChangeShapeType="1"/>
              <a:endCxn id="20" idx="2"/>
            </p:cNvCxnSpPr>
            <p:nvPr/>
          </p:nvCxnSpPr>
          <p:spPr bwMode="auto">
            <a:xfrm flipH="1">
              <a:off x="2797153" y="1724837"/>
              <a:ext cx="193672" cy="544081"/>
            </a:xfrm>
            <a:prstGeom prst="line">
              <a:avLst/>
            </a:prstGeom>
            <a:noFill/>
            <a:ln w="12700">
              <a:solidFill>
                <a:schemeClr val="bg1">
                  <a:lumMod val="65000"/>
                </a:schemeClr>
              </a:solidFill>
              <a:round/>
            </a:ln>
          </p:spPr>
        </p:cxnSp>
        <p:pic>
          <p:nvPicPr>
            <p:cNvPr id="37" name="Picture 1059" descr="图片96"/>
            <p:cNvPicPr>
              <a:picLocks noChangeAspect="1" noChangeArrowheads="1"/>
            </p:cNvPicPr>
            <p:nvPr/>
          </p:nvPicPr>
          <p:blipFill>
            <a:blip r:embed="rId5" cstate="print"/>
            <a:srcRect/>
            <a:stretch>
              <a:fillRect/>
            </a:stretch>
          </p:blipFill>
          <p:spPr bwMode="auto">
            <a:xfrm>
              <a:off x="3194788" y="877463"/>
              <a:ext cx="297092" cy="182934"/>
            </a:xfrm>
            <a:prstGeom prst="rect">
              <a:avLst/>
            </a:prstGeom>
            <a:noFill/>
            <a:ln w="9525">
              <a:noFill/>
              <a:miter lim="800000"/>
              <a:headEnd/>
              <a:tailEnd/>
            </a:ln>
          </p:spPr>
        </p:pic>
        <p:pic>
          <p:nvPicPr>
            <p:cNvPr id="38" name="Picture 1059" descr="图片96"/>
            <p:cNvPicPr>
              <a:picLocks noChangeAspect="1" noChangeArrowheads="1"/>
            </p:cNvPicPr>
            <p:nvPr/>
          </p:nvPicPr>
          <p:blipFill>
            <a:blip r:embed="rId5" cstate="print"/>
            <a:srcRect/>
            <a:stretch>
              <a:fillRect/>
            </a:stretch>
          </p:blipFill>
          <p:spPr bwMode="auto">
            <a:xfrm>
              <a:off x="1053118" y="4397075"/>
              <a:ext cx="315101" cy="194023"/>
            </a:xfrm>
            <a:prstGeom prst="rect">
              <a:avLst/>
            </a:prstGeom>
            <a:noFill/>
            <a:ln w="9525">
              <a:noFill/>
              <a:miter lim="800000"/>
              <a:headEnd/>
              <a:tailEnd/>
            </a:ln>
          </p:spPr>
        </p:pic>
        <p:pic>
          <p:nvPicPr>
            <p:cNvPr id="39" name="Picture 1059" descr="图片96"/>
            <p:cNvPicPr>
              <a:picLocks noChangeAspect="1" noChangeArrowheads="1"/>
            </p:cNvPicPr>
            <p:nvPr/>
          </p:nvPicPr>
          <p:blipFill>
            <a:blip r:embed="rId5" cstate="print"/>
            <a:srcRect/>
            <a:stretch>
              <a:fillRect/>
            </a:stretch>
          </p:blipFill>
          <p:spPr bwMode="auto">
            <a:xfrm>
              <a:off x="928877" y="930554"/>
              <a:ext cx="303582" cy="186930"/>
            </a:xfrm>
            <a:prstGeom prst="rect">
              <a:avLst/>
            </a:prstGeom>
            <a:noFill/>
            <a:ln w="9525">
              <a:noFill/>
              <a:miter lim="800000"/>
              <a:headEnd/>
              <a:tailEnd/>
            </a:ln>
          </p:spPr>
        </p:pic>
        <p:pic>
          <p:nvPicPr>
            <p:cNvPr id="40" name="Picture 1228" descr="图片184"/>
            <p:cNvPicPr>
              <a:picLocks noChangeAspect="1" noChangeArrowheads="1"/>
            </p:cNvPicPr>
            <p:nvPr/>
          </p:nvPicPr>
          <p:blipFill>
            <a:blip r:embed="rId6" cstate="print"/>
            <a:srcRect/>
            <a:stretch>
              <a:fillRect/>
            </a:stretch>
          </p:blipFill>
          <p:spPr bwMode="auto">
            <a:xfrm>
              <a:off x="1403644" y="931475"/>
              <a:ext cx="298366" cy="180169"/>
            </a:xfrm>
            <a:prstGeom prst="rect">
              <a:avLst/>
            </a:prstGeom>
            <a:solidFill>
              <a:srgbClr val="DDDDDD"/>
            </a:solidFill>
            <a:ln w="9525" cap="flat" cmpd="sng" algn="ctr">
              <a:noFill/>
              <a:prstDash val="solid"/>
              <a:round/>
              <a:headEnd type="none" w="med" len="med"/>
              <a:tailEnd type="none" w="med" len="med"/>
            </a:ln>
            <a:effectLst/>
          </p:spPr>
        </p:pic>
        <p:pic>
          <p:nvPicPr>
            <p:cNvPr id="43" name="Picture 335" descr="图片259"/>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2188943" y="3177517"/>
              <a:ext cx="230391" cy="243885"/>
            </a:xfrm>
            <a:prstGeom prst="rect">
              <a:avLst/>
            </a:prstGeom>
            <a:noFill/>
            <a:effectLst>
              <a:outerShdw blurRad="152400" dist="50800" dir="2700000" algn="tl" rotWithShape="0">
                <a:prstClr val="black"/>
              </a:outerShdw>
            </a:effectLst>
          </p:spPr>
        </p:pic>
        <p:cxnSp>
          <p:nvCxnSpPr>
            <p:cNvPr id="44" name="直接连接符 14"/>
            <p:cNvCxnSpPr>
              <a:cxnSpLocks noChangeShapeType="1"/>
              <a:stCxn id="104" idx="2"/>
              <a:endCxn id="43" idx="0"/>
            </p:cNvCxnSpPr>
            <p:nvPr/>
          </p:nvCxnSpPr>
          <p:spPr bwMode="auto">
            <a:xfrm>
              <a:off x="2262502" y="3003798"/>
              <a:ext cx="41637" cy="173719"/>
            </a:xfrm>
            <a:prstGeom prst="line">
              <a:avLst/>
            </a:prstGeom>
            <a:noFill/>
            <a:ln w="12700">
              <a:solidFill>
                <a:schemeClr val="bg1">
                  <a:lumMod val="65000"/>
                </a:schemeClr>
              </a:solidFill>
              <a:round/>
            </a:ln>
          </p:spPr>
        </p:cxnSp>
        <p:cxnSp>
          <p:nvCxnSpPr>
            <p:cNvPr id="45" name="直接连接符 47"/>
            <p:cNvCxnSpPr>
              <a:cxnSpLocks noChangeShapeType="1"/>
              <a:stCxn id="43" idx="2"/>
              <a:endCxn id="73" idx="0"/>
            </p:cNvCxnSpPr>
            <p:nvPr/>
          </p:nvCxnSpPr>
          <p:spPr bwMode="auto">
            <a:xfrm>
              <a:off x="2304138" y="3421402"/>
              <a:ext cx="54103" cy="258841"/>
            </a:xfrm>
            <a:prstGeom prst="line">
              <a:avLst/>
            </a:prstGeom>
            <a:noFill/>
            <a:ln w="12700">
              <a:solidFill>
                <a:schemeClr val="bg1">
                  <a:lumMod val="65000"/>
                </a:schemeClr>
              </a:solidFill>
              <a:round/>
            </a:ln>
          </p:spPr>
        </p:cxnSp>
        <p:pic>
          <p:nvPicPr>
            <p:cNvPr id="46" name="Picture 1088" descr="图片202"/>
            <p:cNvPicPr>
              <a:picLocks noChangeAspect="1" noChangeArrowheads="1"/>
            </p:cNvPicPr>
            <p:nvPr/>
          </p:nvPicPr>
          <p:blipFill>
            <a:blip r:embed="rId8" cstate="print"/>
            <a:srcRect/>
            <a:stretch>
              <a:fillRect/>
            </a:stretch>
          </p:blipFill>
          <p:spPr bwMode="auto">
            <a:xfrm>
              <a:off x="1710701" y="4397075"/>
              <a:ext cx="236069" cy="190089"/>
            </a:xfrm>
            <a:prstGeom prst="rect">
              <a:avLst/>
            </a:prstGeom>
            <a:noFill/>
          </p:spPr>
        </p:pic>
        <p:pic>
          <p:nvPicPr>
            <p:cNvPr id="47" name="Picture 1088" descr="图片202"/>
            <p:cNvPicPr>
              <a:picLocks noChangeAspect="1" noChangeArrowheads="1"/>
            </p:cNvPicPr>
            <p:nvPr/>
          </p:nvPicPr>
          <p:blipFill>
            <a:blip r:embed="rId8" cstate="print"/>
            <a:srcRect/>
            <a:stretch>
              <a:fillRect/>
            </a:stretch>
          </p:blipFill>
          <p:spPr bwMode="auto">
            <a:xfrm>
              <a:off x="1949822" y="4397075"/>
              <a:ext cx="236069" cy="190089"/>
            </a:xfrm>
            <a:prstGeom prst="rect">
              <a:avLst/>
            </a:prstGeom>
            <a:noFill/>
          </p:spPr>
        </p:pic>
        <p:pic>
          <p:nvPicPr>
            <p:cNvPr id="48" name="Picture 1088" descr="图片202"/>
            <p:cNvPicPr>
              <a:picLocks noChangeAspect="1" noChangeArrowheads="1"/>
            </p:cNvPicPr>
            <p:nvPr/>
          </p:nvPicPr>
          <p:blipFill>
            <a:blip r:embed="rId8" cstate="print"/>
            <a:srcRect/>
            <a:stretch>
              <a:fillRect/>
            </a:stretch>
          </p:blipFill>
          <p:spPr bwMode="auto">
            <a:xfrm>
              <a:off x="2248723" y="4397075"/>
              <a:ext cx="236069" cy="190089"/>
            </a:xfrm>
            <a:prstGeom prst="rect">
              <a:avLst/>
            </a:prstGeom>
            <a:noFill/>
          </p:spPr>
        </p:pic>
        <p:pic>
          <p:nvPicPr>
            <p:cNvPr id="49" name="Picture 1088" descr="图片202"/>
            <p:cNvPicPr>
              <a:picLocks noChangeAspect="1" noChangeArrowheads="1"/>
            </p:cNvPicPr>
            <p:nvPr/>
          </p:nvPicPr>
          <p:blipFill>
            <a:blip r:embed="rId8" cstate="print"/>
            <a:srcRect/>
            <a:stretch>
              <a:fillRect/>
            </a:stretch>
          </p:blipFill>
          <p:spPr bwMode="auto">
            <a:xfrm>
              <a:off x="2547624" y="4397075"/>
              <a:ext cx="236069" cy="190089"/>
            </a:xfrm>
            <a:prstGeom prst="rect">
              <a:avLst/>
            </a:prstGeom>
            <a:noFill/>
          </p:spPr>
        </p:pic>
        <p:pic>
          <p:nvPicPr>
            <p:cNvPr id="50" name="Picture 1088" descr="图片202"/>
            <p:cNvPicPr>
              <a:picLocks noChangeAspect="1" noChangeArrowheads="1"/>
            </p:cNvPicPr>
            <p:nvPr/>
          </p:nvPicPr>
          <p:blipFill>
            <a:blip r:embed="rId8" cstate="print"/>
            <a:srcRect/>
            <a:stretch>
              <a:fillRect/>
            </a:stretch>
          </p:blipFill>
          <p:spPr bwMode="auto">
            <a:xfrm>
              <a:off x="2368283" y="877463"/>
              <a:ext cx="236069" cy="190089"/>
            </a:xfrm>
            <a:prstGeom prst="rect">
              <a:avLst/>
            </a:prstGeom>
            <a:noFill/>
          </p:spPr>
        </p:pic>
        <p:pic>
          <p:nvPicPr>
            <p:cNvPr id="51" name="Picture 1088" descr="图片202"/>
            <p:cNvPicPr>
              <a:picLocks noChangeAspect="1" noChangeArrowheads="1"/>
            </p:cNvPicPr>
            <p:nvPr/>
          </p:nvPicPr>
          <p:blipFill>
            <a:blip r:embed="rId8" cstate="print"/>
            <a:srcRect/>
            <a:stretch>
              <a:fillRect/>
            </a:stretch>
          </p:blipFill>
          <p:spPr bwMode="auto">
            <a:xfrm>
              <a:off x="2776327" y="877463"/>
              <a:ext cx="236069" cy="190089"/>
            </a:xfrm>
            <a:prstGeom prst="rect">
              <a:avLst/>
            </a:prstGeom>
            <a:noFill/>
          </p:spPr>
        </p:pic>
        <p:pic>
          <p:nvPicPr>
            <p:cNvPr id="52" name="Picture 1088" descr="图片202"/>
            <p:cNvPicPr>
              <a:picLocks noChangeAspect="1" noChangeArrowheads="1"/>
            </p:cNvPicPr>
            <p:nvPr/>
          </p:nvPicPr>
          <p:blipFill>
            <a:blip r:embed="rId8" cstate="print"/>
            <a:srcRect/>
            <a:stretch>
              <a:fillRect/>
            </a:stretch>
          </p:blipFill>
          <p:spPr bwMode="auto">
            <a:xfrm>
              <a:off x="515096" y="931475"/>
              <a:ext cx="236069" cy="190089"/>
            </a:xfrm>
            <a:prstGeom prst="rect">
              <a:avLst/>
            </a:prstGeom>
            <a:noFill/>
          </p:spPr>
        </p:pic>
        <p:pic>
          <p:nvPicPr>
            <p:cNvPr id="53" name="Picture 1088" descr="图片202"/>
            <p:cNvPicPr>
              <a:picLocks noChangeAspect="1" noChangeArrowheads="1"/>
            </p:cNvPicPr>
            <p:nvPr/>
          </p:nvPicPr>
          <p:blipFill>
            <a:blip r:embed="rId8" cstate="print"/>
            <a:srcRect/>
            <a:stretch>
              <a:fillRect/>
            </a:stretch>
          </p:blipFill>
          <p:spPr bwMode="auto">
            <a:xfrm>
              <a:off x="1411800" y="4397075"/>
              <a:ext cx="236069" cy="190089"/>
            </a:xfrm>
            <a:prstGeom prst="rect">
              <a:avLst/>
            </a:prstGeom>
            <a:noFill/>
          </p:spPr>
        </p:pic>
        <p:sp>
          <p:nvSpPr>
            <p:cNvPr id="55" name="TextBox 69"/>
            <p:cNvSpPr txBox="1">
              <a:spLocks noChangeArrowheads="1"/>
            </p:cNvSpPr>
            <p:nvPr/>
          </p:nvSpPr>
          <p:spPr bwMode="auto">
            <a:xfrm>
              <a:off x="455316" y="1588574"/>
              <a:ext cx="1017357" cy="276999"/>
            </a:xfrm>
            <a:prstGeom prst="rect">
              <a:avLst/>
            </a:prstGeom>
            <a:noFill/>
            <a:ln w="9525">
              <a:noFill/>
              <a:miter lim="800000"/>
            </a:ln>
          </p:spPr>
          <p:txBody>
            <a:bodyPr>
              <a:spAutoFit/>
            </a:bodyPr>
            <a:lstStyle/>
            <a:p>
              <a:r>
                <a:rPr lang="zh-CN" altLang="en-US" sz="12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分支</a:t>
              </a:r>
              <a:r>
                <a:rPr lang="en-US" altLang="zh-CN" sz="12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1</a:t>
              </a:r>
              <a:endParaRPr lang="en-US" altLang="zh-CN" sz="12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56" name="TextBox 69"/>
            <p:cNvSpPr txBox="1">
              <a:spLocks noChangeArrowheads="1"/>
            </p:cNvSpPr>
            <p:nvPr/>
          </p:nvSpPr>
          <p:spPr bwMode="auto">
            <a:xfrm>
              <a:off x="634657" y="2883717"/>
              <a:ext cx="1017357" cy="234569"/>
            </a:xfrm>
            <a:prstGeom prst="rect">
              <a:avLst/>
            </a:prstGeom>
            <a:noFill/>
            <a:ln w="9525">
              <a:noFill/>
              <a:miter lim="800000"/>
            </a:ln>
          </p:spPr>
          <p:txBody>
            <a:bodyPr>
              <a:spAutoFit/>
            </a:bodyPr>
            <a:lstStyle/>
            <a:p>
              <a:r>
                <a:rPr lang="zh-CN" altLang="en-US" sz="12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总部</a:t>
              </a:r>
              <a:endParaRPr lang="en-US" altLang="zh-CN" sz="12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pic>
          <p:nvPicPr>
            <p:cNvPr id="57" name="Picture 459" descr="图片238"/>
            <p:cNvPicPr>
              <a:picLocks noChangeAspect="1" noChangeArrowheads="1"/>
            </p:cNvPicPr>
            <p:nvPr/>
          </p:nvPicPr>
          <p:blipFill>
            <a:blip r:embed="rId9" cstate="print"/>
            <a:srcRect/>
            <a:stretch>
              <a:fillRect/>
            </a:stretch>
          </p:blipFill>
          <p:spPr bwMode="auto">
            <a:xfrm>
              <a:off x="1471580" y="3151263"/>
              <a:ext cx="263759" cy="232338"/>
            </a:xfrm>
            <a:prstGeom prst="rect">
              <a:avLst/>
            </a:prstGeom>
            <a:noFill/>
            <a:ln w="9525">
              <a:noFill/>
              <a:miter lim="800000"/>
              <a:headEnd/>
              <a:tailEnd/>
            </a:ln>
          </p:spPr>
        </p:pic>
        <p:pic>
          <p:nvPicPr>
            <p:cNvPr id="30" name="Picture 461" descr="图片240"/>
            <p:cNvPicPr>
              <a:picLocks noChangeAspect="1" noChangeArrowheads="1"/>
            </p:cNvPicPr>
            <p:nvPr/>
          </p:nvPicPr>
          <p:blipFill>
            <a:blip r:embed="rId2" cstate="print"/>
            <a:srcRect/>
            <a:stretch>
              <a:fillRect/>
            </a:stretch>
          </p:blipFill>
          <p:spPr bwMode="auto">
            <a:xfrm>
              <a:off x="2395653" y="1083282"/>
              <a:ext cx="179836" cy="197861"/>
            </a:xfrm>
            <a:prstGeom prst="rect">
              <a:avLst/>
            </a:prstGeom>
            <a:noFill/>
            <a:ln w="9525">
              <a:noFill/>
              <a:miter lim="800000"/>
              <a:headEnd/>
              <a:tailEnd/>
            </a:ln>
          </p:spPr>
        </p:pic>
        <p:pic>
          <p:nvPicPr>
            <p:cNvPr id="99" name="Picture 460" descr="图片239"/>
            <p:cNvPicPr>
              <a:picLocks noChangeAspect="1" noChangeArrowheads="1"/>
            </p:cNvPicPr>
            <p:nvPr/>
          </p:nvPicPr>
          <p:blipFill>
            <a:blip r:embed="rId10" cstate="print"/>
            <a:srcRect/>
            <a:stretch>
              <a:fillRect/>
            </a:stretch>
          </p:blipFill>
          <p:spPr bwMode="auto">
            <a:xfrm>
              <a:off x="1043608" y="1563638"/>
              <a:ext cx="277548" cy="288032"/>
            </a:xfrm>
            <a:prstGeom prst="rect">
              <a:avLst/>
            </a:prstGeom>
            <a:noFill/>
          </p:spPr>
        </p:pic>
        <p:pic>
          <p:nvPicPr>
            <p:cNvPr id="100" name="Picture 460" descr="图片239"/>
            <p:cNvPicPr>
              <a:picLocks noChangeAspect="1" noChangeArrowheads="1"/>
            </p:cNvPicPr>
            <p:nvPr/>
          </p:nvPicPr>
          <p:blipFill>
            <a:blip r:embed="rId10" cstate="print"/>
            <a:srcRect/>
            <a:stretch>
              <a:fillRect/>
            </a:stretch>
          </p:blipFill>
          <p:spPr bwMode="auto">
            <a:xfrm>
              <a:off x="2843808" y="1563638"/>
              <a:ext cx="277548" cy="288032"/>
            </a:xfrm>
            <a:prstGeom prst="rect">
              <a:avLst/>
            </a:prstGeom>
            <a:noFill/>
          </p:spPr>
        </p:pic>
        <p:pic>
          <p:nvPicPr>
            <p:cNvPr id="103" name="Picture 460" descr="图片239"/>
            <p:cNvPicPr>
              <a:picLocks noChangeAspect="1" noChangeArrowheads="1"/>
            </p:cNvPicPr>
            <p:nvPr/>
          </p:nvPicPr>
          <p:blipFill>
            <a:blip r:embed="rId10" cstate="print"/>
            <a:srcRect/>
            <a:stretch>
              <a:fillRect/>
            </a:stretch>
          </p:blipFill>
          <p:spPr bwMode="auto">
            <a:xfrm>
              <a:off x="1547664" y="2715766"/>
              <a:ext cx="277548" cy="288032"/>
            </a:xfrm>
            <a:prstGeom prst="rect">
              <a:avLst/>
            </a:prstGeom>
            <a:noFill/>
          </p:spPr>
        </p:pic>
        <p:pic>
          <p:nvPicPr>
            <p:cNvPr id="104" name="Picture 460" descr="图片239"/>
            <p:cNvPicPr>
              <a:picLocks noChangeAspect="1" noChangeArrowheads="1"/>
            </p:cNvPicPr>
            <p:nvPr/>
          </p:nvPicPr>
          <p:blipFill>
            <a:blip r:embed="rId10" cstate="print"/>
            <a:srcRect/>
            <a:stretch>
              <a:fillRect/>
            </a:stretch>
          </p:blipFill>
          <p:spPr bwMode="auto">
            <a:xfrm>
              <a:off x="2123728" y="2715766"/>
              <a:ext cx="277548" cy="288032"/>
            </a:xfrm>
            <a:prstGeom prst="rect">
              <a:avLst/>
            </a:prstGeom>
            <a:noFill/>
          </p:spPr>
        </p:pic>
        <p:pic>
          <p:nvPicPr>
            <p:cNvPr id="80" name="Picture 332" descr="图片256"/>
            <p:cNvPicPr>
              <a:picLocks noChangeAspect="1" noChangeArrowheads="1"/>
            </p:cNvPicPr>
            <p:nvPr/>
          </p:nvPicPr>
          <p:blipFill>
            <a:blip r:embed="rId11" cstate="print">
              <a:duotone>
                <a:schemeClr val="bg2">
                  <a:shade val="45000"/>
                  <a:satMod val="135000"/>
                </a:schemeClr>
                <a:prstClr val="white"/>
              </a:duotone>
            </a:blip>
            <a:srcRect/>
            <a:stretch>
              <a:fillRect/>
            </a:stretch>
          </p:blipFill>
          <p:spPr bwMode="auto">
            <a:xfrm>
              <a:off x="1907704" y="2355726"/>
              <a:ext cx="244849" cy="143172"/>
            </a:xfrm>
            <a:prstGeom prst="rect">
              <a:avLst/>
            </a:prstGeom>
            <a:noFill/>
            <a:effectLst>
              <a:outerShdw blurRad="152400" dist="50800" dir="2700000" algn="tl" rotWithShape="0">
                <a:prstClr val="black"/>
              </a:outerShdw>
            </a:effectLst>
          </p:spPr>
        </p:pic>
        <p:sp>
          <p:nvSpPr>
            <p:cNvPr id="84" name="椭圆 530"/>
            <p:cNvSpPr>
              <a:spLocks noChangeArrowheads="1"/>
            </p:cNvSpPr>
            <p:nvPr/>
          </p:nvSpPr>
          <p:spPr bwMode="auto">
            <a:xfrm>
              <a:off x="2255839" y="2715766"/>
              <a:ext cx="36000" cy="36000"/>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85" name="椭圆 530"/>
            <p:cNvSpPr>
              <a:spLocks noChangeArrowheads="1"/>
            </p:cNvSpPr>
            <p:nvPr/>
          </p:nvSpPr>
          <p:spPr bwMode="auto">
            <a:xfrm>
              <a:off x="2339752" y="3651870"/>
              <a:ext cx="36000" cy="36000"/>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86" name="椭圆 530"/>
            <p:cNvSpPr>
              <a:spLocks noChangeArrowheads="1"/>
            </p:cNvSpPr>
            <p:nvPr/>
          </p:nvSpPr>
          <p:spPr bwMode="auto">
            <a:xfrm>
              <a:off x="2246315" y="2967505"/>
              <a:ext cx="36000" cy="36000"/>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88" name="椭圆 530"/>
            <p:cNvSpPr>
              <a:spLocks noChangeArrowheads="1"/>
            </p:cNvSpPr>
            <p:nvPr/>
          </p:nvSpPr>
          <p:spPr bwMode="auto">
            <a:xfrm>
              <a:off x="1170957" y="1808234"/>
              <a:ext cx="36000" cy="36000"/>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89" name="椭圆 530"/>
            <p:cNvSpPr>
              <a:spLocks noChangeArrowheads="1"/>
            </p:cNvSpPr>
            <p:nvPr/>
          </p:nvSpPr>
          <p:spPr bwMode="auto">
            <a:xfrm>
              <a:off x="2932483" y="1815670"/>
              <a:ext cx="36000" cy="36000"/>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95" name="椭圆 530"/>
            <p:cNvSpPr>
              <a:spLocks noChangeArrowheads="1"/>
            </p:cNvSpPr>
            <p:nvPr/>
          </p:nvSpPr>
          <p:spPr bwMode="auto">
            <a:xfrm>
              <a:off x="1084663" y="1131590"/>
              <a:ext cx="36000" cy="36000"/>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94" name="任意多边形 93"/>
            <p:cNvSpPr/>
            <p:nvPr/>
          </p:nvSpPr>
          <p:spPr bwMode="auto">
            <a:xfrm>
              <a:off x="1084580" y="1150620"/>
              <a:ext cx="651510" cy="3077314"/>
            </a:xfrm>
            <a:custGeom>
              <a:avLst/>
              <a:gdLst>
                <a:gd name="connsiteX0" fmla="*/ 12700 w 651510"/>
                <a:gd name="connsiteY0" fmla="*/ 0 h 3261360"/>
                <a:gd name="connsiteX1" fmla="*/ 96520 w 651510"/>
                <a:gd name="connsiteY1" fmla="*/ 708660 h 3261360"/>
                <a:gd name="connsiteX2" fmla="*/ 591820 w 651510"/>
                <a:gd name="connsiteY2" fmla="*/ 1584960 h 3261360"/>
                <a:gd name="connsiteX3" fmla="*/ 454660 w 651510"/>
                <a:gd name="connsiteY3" fmla="*/ 2644140 h 3261360"/>
                <a:gd name="connsiteX4" fmla="*/ 454660 w 651510"/>
                <a:gd name="connsiteY4" fmla="*/ 3108960 h 3261360"/>
                <a:gd name="connsiteX5" fmla="*/ 469900 w 651510"/>
                <a:gd name="connsiteY5" fmla="*/ 3261360 h 326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510" h="3261360">
                  <a:moveTo>
                    <a:pt x="12700" y="0"/>
                  </a:moveTo>
                  <a:cubicBezTo>
                    <a:pt x="6350" y="222250"/>
                    <a:pt x="0" y="444500"/>
                    <a:pt x="96520" y="708660"/>
                  </a:cubicBezTo>
                  <a:cubicBezTo>
                    <a:pt x="193040" y="972820"/>
                    <a:pt x="532130" y="1262380"/>
                    <a:pt x="591820" y="1584960"/>
                  </a:cubicBezTo>
                  <a:cubicBezTo>
                    <a:pt x="651510" y="1907540"/>
                    <a:pt x="477520" y="2390140"/>
                    <a:pt x="454660" y="2644140"/>
                  </a:cubicBezTo>
                  <a:cubicBezTo>
                    <a:pt x="431800" y="2898140"/>
                    <a:pt x="452120" y="3006090"/>
                    <a:pt x="454660" y="3108960"/>
                  </a:cubicBezTo>
                  <a:cubicBezTo>
                    <a:pt x="457200" y="3211830"/>
                    <a:pt x="463550" y="3236595"/>
                    <a:pt x="469900" y="3261360"/>
                  </a:cubicBezTo>
                </a:path>
              </a:pathLst>
            </a:custGeom>
            <a:ln w="19050">
              <a:solidFill>
                <a:srgbClr val="7030A0"/>
              </a:solidFill>
              <a:headEnd type="triangle"/>
              <a:tailEnd type="triangle"/>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97" name="椭圆 530"/>
            <p:cNvSpPr>
              <a:spLocks noChangeArrowheads="1"/>
            </p:cNvSpPr>
            <p:nvPr/>
          </p:nvSpPr>
          <p:spPr bwMode="auto">
            <a:xfrm>
              <a:off x="1497085" y="4227934"/>
              <a:ext cx="36000" cy="36000"/>
            </a:xfrm>
            <a:prstGeom prst="ellipse">
              <a:avLst/>
            </a:prstGeom>
            <a:solidFill>
              <a:srgbClr val="7030A0"/>
            </a:solidFill>
            <a:ln w="28575" algn="ctr">
              <a:solidFill>
                <a:srgbClr val="7030A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pic>
          <p:nvPicPr>
            <p:cNvPr id="91" name="Picture 348" descr="图片4"/>
            <p:cNvPicPr>
              <a:picLocks noChangeAspect="1" noChangeArrowheads="1"/>
            </p:cNvPicPr>
            <p:nvPr/>
          </p:nvPicPr>
          <p:blipFill>
            <a:blip r:embed="rId12" cstate="print">
              <a:duotone>
                <a:schemeClr val="bg2">
                  <a:shade val="45000"/>
                  <a:satMod val="135000"/>
                </a:schemeClr>
                <a:prstClr val="white"/>
              </a:duotone>
            </a:blip>
            <a:srcRect/>
            <a:stretch>
              <a:fillRect/>
            </a:stretch>
          </p:blipFill>
          <p:spPr bwMode="auto">
            <a:xfrm>
              <a:off x="2195736" y="2067694"/>
              <a:ext cx="216270" cy="179973"/>
            </a:xfrm>
            <a:prstGeom prst="rect">
              <a:avLst/>
            </a:prstGeom>
            <a:noFill/>
          </p:spPr>
        </p:pic>
        <p:pic>
          <p:nvPicPr>
            <p:cNvPr id="92" name="Picture 348" descr="图片4"/>
            <p:cNvPicPr>
              <a:picLocks noChangeAspect="1" noChangeArrowheads="1"/>
            </p:cNvPicPr>
            <p:nvPr/>
          </p:nvPicPr>
          <p:blipFill>
            <a:blip r:embed="rId12" cstate="print">
              <a:duotone>
                <a:schemeClr val="bg2">
                  <a:shade val="45000"/>
                  <a:satMod val="135000"/>
                </a:schemeClr>
                <a:prstClr val="white"/>
              </a:duotone>
            </a:blip>
            <a:srcRect/>
            <a:stretch>
              <a:fillRect/>
            </a:stretch>
          </p:blipFill>
          <p:spPr bwMode="auto">
            <a:xfrm>
              <a:off x="1650152" y="2101602"/>
              <a:ext cx="216270" cy="179973"/>
            </a:xfrm>
            <a:prstGeom prst="rect">
              <a:avLst/>
            </a:prstGeom>
            <a:noFill/>
          </p:spPr>
        </p:pic>
        <p:cxnSp>
          <p:nvCxnSpPr>
            <p:cNvPr id="93" name="直接连接符 14"/>
            <p:cNvCxnSpPr>
              <a:cxnSpLocks noChangeShapeType="1"/>
              <a:stCxn id="90" idx="5"/>
              <a:endCxn id="43" idx="0"/>
            </p:cNvCxnSpPr>
            <p:nvPr/>
          </p:nvCxnSpPr>
          <p:spPr bwMode="auto">
            <a:xfrm>
              <a:off x="1689074" y="2988709"/>
              <a:ext cx="615065" cy="188808"/>
            </a:xfrm>
            <a:prstGeom prst="line">
              <a:avLst/>
            </a:prstGeom>
            <a:noFill/>
            <a:ln w="12700">
              <a:solidFill>
                <a:schemeClr val="bg1">
                  <a:lumMod val="65000"/>
                </a:schemeClr>
              </a:solidFill>
              <a:round/>
            </a:ln>
          </p:spPr>
        </p:cxnSp>
        <p:sp>
          <p:nvSpPr>
            <p:cNvPr id="90" name="椭圆 530"/>
            <p:cNvSpPr>
              <a:spLocks noChangeArrowheads="1"/>
            </p:cNvSpPr>
            <p:nvPr/>
          </p:nvSpPr>
          <p:spPr bwMode="auto">
            <a:xfrm>
              <a:off x="1658346" y="2957981"/>
              <a:ext cx="36000" cy="36000"/>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82" name="椭圆 530"/>
            <p:cNvSpPr>
              <a:spLocks noChangeArrowheads="1"/>
            </p:cNvSpPr>
            <p:nvPr/>
          </p:nvSpPr>
          <p:spPr bwMode="auto">
            <a:xfrm>
              <a:off x="1517281" y="3672003"/>
              <a:ext cx="36000" cy="36000"/>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87" name="椭圆 530"/>
            <p:cNvSpPr>
              <a:spLocks noChangeArrowheads="1"/>
            </p:cNvSpPr>
            <p:nvPr/>
          </p:nvSpPr>
          <p:spPr bwMode="auto">
            <a:xfrm>
              <a:off x="1665204" y="2706242"/>
              <a:ext cx="36000" cy="36000"/>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grpSp>
          <p:nvGrpSpPr>
            <p:cNvPr id="6" name="组合 101"/>
            <p:cNvGrpSpPr/>
            <p:nvPr/>
          </p:nvGrpSpPr>
          <p:grpSpPr>
            <a:xfrm>
              <a:off x="1319762" y="4630265"/>
              <a:ext cx="1006342" cy="230832"/>
              <a:chOff x="3041281" y="4024174"/>
              <a:chExt cx="1006342" cy="230832"/>
            </a:xfrm>
          </p:grpSpPr>
          <p:sp>
            <p:nvSpPr>
              <p:cNvPr id="96" name="椭圆 530"/>
              <p:cNvSpPr>
                <a:spLocks noChangeArrowheads="1"/>
              </p:cNvSpPr>
              <p:nvPr/>
            </p:nvSpPr>
            <p:spPr bwMode="auto">
              <a:xfrm>
                <a:off x="3041281" y="4138728"/>
                <a:ext cx="36000" cy="36000"/>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98" name="TextBox 69"/>
              <p:cNvSpPr txBox="1">
                <a:spLocks noChangeArrowheads="1"/>
              </p:cNvSpPr>
              <p:nvPr/>
            </p:nvSpPr>
            <p:spPr bwMode="auto">
              <a:xfrm>
                <a:off x="3042194" y="4024174"/>
                <a:ext cx="1005429" cy="230832"/>
              </a:xfrm>
              <a:prstGeom prst="rect">
                <a:avLst/>
              </a:prstGeom>
              <a:noFill/>
              <a:ln w="9525">
                <a:noFill/>
                <a:miter lim="800000"/>
              </a:ln>
            </p:spPr>
            <p:txBody>
              <a:bodyPr wrap="square">
                <a:spAutoFit/>
              </a:bodyPr>
              <a:lstStyle/>
              <a:p>
                <a:r>
                  <a:rPr lang="en-US" altLang="zh-CN" sz="900" b="1" dirty="0" err="1"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iPCA</a:t>
                </a:r>
                <a:r>
                  <a:rPr lang="zh-CN" altLang="en-US" sz="9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监测设备</a:t>
                </a:r>
                <a:endParaRPr lang="en-US" altLang="zh-CN" sz="9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grpSp>
      </p:grpSp>
      <p:sp>
        <p:nvSpPr>
          <p:cNvPr id="107" name="矩形 106"/>
          <p:cNvSpPr/>
          <p:nvPr/>
        </p:nvSpPr>
        <p:spPr>
          <a:xfrm>
            <a:off x="4235116" y="1500412"/>
            <a:ext cx="4572000" cy="2431435"/>
          </a:xfrm>
          <a:prstGeom prst="rect">
            <a:avLst/>
          </a:prstGeom>
        </p:spPr>
        <p:txBody>
          <a:bodyPr>
            <a:spAutoFit/>
          </a:bodyPr>
          <a:lstStyle/>
          <a:p>
            <a:pPr marL="342900" indent="-342900" eaLnBrk="0" hangingPunct="0">
              <a:spcBef>
                <a:spcPct val="20000"/>
              </a:spcBef>
              <a:buClr>
                <a:srgbClr val="990000"/>
              </a:buClr>
              <a:defRPr/>
            </a:pPr>
            <a:r>
              <a:rPr lang="zh-CN" altLang="en-US" sz="1400" kern="0" dirty="0" smtClean="0">
                <a:latin typeface="微软雅黑" panose="020B0503020204020204" pitchFamily="34" charset="-122"/>
                <a:ea typeface="微软雅黑" panose="020B0503020204020204" pitchFamily="34" charset="-122"/>
              </a:rPr>
              <a:t>测量场景：</a:t>
            </a:r>
            <a:endParaRPr lang="en-US" altLang="zh-CN" sz="1400" kern="0" dirty="0" smtClean="0">
              <a:latin typeface="微软雅黑" panose="020B0503020204020204" pitchFamily="34" charset="-122"/>
              <a:ea typeface="微软雅黑" panose="020B0503020204020204" pitchFamily="34" charset="-122"/>
            </a:endParaRPr>
          </a:p>
          <a:p>
            <a:pPr marL="800100" lvl="1" indent="-342900" eaLnBrk="0" hangingPunct="0">
              <a:spcBef>
                <a:spcPct val="20000"/>
              </a:spcBef>
              <a:defRPr/>
            </a:pPr>
            <a:r>
              <a:rPr lang="zh-CN" altLang="en-US" sz="1400" kern="0" dirty="0" smtClean="0">
                <a:latin typeface="微软雅黑" panose="020B0503020204020204" pitchFamily="34" charset="-122"/>
                <a:ea typeface="微软雅黑" panose="020B0503020204020204" pitchFamily="34" charset="-122"/>
              </a:rPr>
              <a:t>设备级监控</a:t>
            </a:r>
            <a:endParaRPr lang="en-US" altLang="zh-CN" sz="1400" kern="0" dirty="0" smtClean="0">
              <a:latin typeface="微软雅黑" panose="020B0503020204020204" pitchFamily="34" charset="-122"/>
              <a:ea typeface="微软雅黑" panose="020B0503020204020204" pitchFamily="34" charset="-122"/>
            </a:endParaRPr>
          </a:p>
          <a:p>
            <a:pPr marL="1080135" lvl="2" indent="-179705" eaLnBrk="0" hangingPunct="0">
              <a:spcBef>
                <a:spcPct val="20000"/>
              </a:spcBef>
              <a:defRPr/>
            </a:pPr>
            <a:r>
              <a:rPr lang="zh-CN" altLang="en-US" sz="1200" kern="0" dirty="0" smtClean="0">
                <a:latin typeface="微软雅黑" panose="020B0503020204020204" pitchFamily="34" charset="-122"/>
                <a:ea typeface="微软雅黑" panose="020B0503020204020204" pitchFamily="34" charset="-122"/>
              </a:rPr>
              <a:t>单个敏捷设备（排除非</a:t>
            </a:r>
            <a:r>
              <a:rPr lang="en-US" altLang="zh-CN" sz="1200" kern="0" dirty="0" smtClean="0">
                <a:latin typeface="微软雅黑" panose="020B0503020204020204" pitchFamily="34" charset="-122"/>
                <a:ea typeface="微软雅黑" panose="020B0503020204020204" pitchFamily="34" charset="-122"/>
              </a:rPr>
              <a:t>ENP</a:t>
            </a:r>
            <a:r>
              <a:rPr lang="zh-CN" altLang="en-US" sz="1200" kern="0" dirty="0" smtClean="0">
                <a:latin typeface="微软雅黑" panose="020B0503020204020204" pitchFamily="34" charset="-122"/>
                <a:ea typeface="微软雅黑" panose="020B0503020204020204" pitchFamily="34" charset="-122"/>
              </a:rPr>
              <a:t>单板、</a:t>
            </a:r>
            <a:r>
              <a:rPr lang="en-US" altLang="zh-CN" sz="1200" kern="0" dirty="0" smtClean="0">
                <a:latin typeface="微软雅黑" panose="020B0503020204020204" pitchFamily="34" charset="-122"/>
                <a:ea typeface="微软雅黑" panose="020B0503020204020204" pitchFamily="34" charset="-122"/>
              </a:rPr>
              <a:t>CPU</a:t>
            </a:r>
            <a:r>
              <a:rPr lang="zh-CN" altLang="en-US" sz="1200" kern="0" dirty="0" smtClean="0">
                <a:latin typeface="微软雅黑" panose="020B0503020204020204" pitchFamily="34" charset="-122"/>
                <a:ea typeface="微软雅黑" panose="020B0503020204020204" pitchFamily="34" charset="-122"/>
              </a:rPr>
              <a:t>丢包影响）</a:t>
            </a:r>
            <a:endParaRPr lang="en-US" altLang="zh-CN" sz="1200" kern="0" dirty="0" smtClean="0">
              <a:latin typeface="微软雅黑" panose="020B0503020204020204" pitchFamily="34" charset="-122"/>
              <a:ea typeface="微软雅黑" panose="020B0503020204020204" pitchFamily="34" charset="-122"/>
            </a:endParaRPr>
          </a:p>
          <a:p>
            <a:pPr marL="1080135" lvl="2" indent="-179705" eaLnBrk="0" hangingPunct="0">
              <a:spcBef>
                <a:spcPct val="20000"/>
              </a:spcBef>
              <a:defRPr/>
            </a:pPr>
            <a:endParaRPr lang="en-US" altLang="zh-CN" sz="550" kern="0" dirty="0" smtClean="0">
              <a:latin typeface="微软雅黑" panose="020B0503020204020204" pitchFamily="34" charset="-122"/>
              <a:ea typeface="微软雅黑" panose="020B0503020204020204" pitchFamily="34" charset="-122"/>
            </a:endParaRPr>
          </a:p>
          <a:p>
            <a:pPr marL="800100" lvl="1" indent="-342900" eaLnBrk="0" hangingPunct="0">
              <a:spcBef>
                <a:spcPct val="20000"/>
              </a:spcBef>
              <a:defRPr/>
            </a:pPr>
            <a:r>
              <a:rPr lang="zh-CN" altLang="en-US" sz="1400" kern="0" dirty="0" smtClean="0">
                <a:latin typeface="微软雅黑" panose="020B0503020204020204" pitchFamily="34" charset="-122"/>
                <a:ea typeface="微软雅黑" panose="020B0503020204020204" pitchFamily="34" charset="-122"/>
              </a:rPr>
              <a:t>链路级监控</a:t>
            </a:r>
            <a:endParaRPr lang="en-US" altLang="zh-CN" sz="1400" kern="0" dirty="0" smtClean="0">
              <a:latin typeface="微软雅黑" panose="020B0503020204020204" pitchFamily="34" charset="-122"/>
              <a:ea typeface="微软雅黑" panose="020B0503020204020204" pitchFamily="34" charset="-122"/>
            </a:endParaRPr>
          </a:p>
          <a:p>
            <a:pPr marL="1080135" lvl="2" indent="-179705" eaLnBrk="0" hangingPunct="0">
              <a:spcBef>
                <a:spcPct val="20000"/>
              </a:spcBef>
              <a:defRPr/>
            </a:pPr>
            <a:r>
              <a:rPr lang="zh-CN" altLang="en-US" sz="1200" kern="0" dirty="0" smtClean="0">
                <a:latin typeface="微软雅黑" panose="020B0503020204020204" pitchFamily="34" charset="-122"/>
                <a:ea typeface="微软雅黑" panose="020B0503020204020204" pitchFamily="34" charset="-122"/>
              </a:rPr>
              <a:t>敏捷设备间直连链路</a:t>
            </a:r>
            <a:endParaRPr lang="en-US" altLang="zh-CN" sz="1200" kern="0" dirty="0" smtClean="0">
              <a:latin typeface="微软雅黑" panose="020B0503020204020204" pitchFamily="34" charset="-122"/>
              <a:ea typeface="微软雅黑" panose="020B0503020204020204" pitchFamily="34" charset="-122"/>
            </a:endParaRPr>
          </a:p>
          <a:p>
            <a:pPr marL="1080135" lvl="2" indent="-179705" eaLnBrk="0" hangingPunct="0">
              <a:spcBef>
                <a:spcPct val="20000"/>
              </a:spcBef>
              <a:defRPr/>
            </a:pPr>
            <a:endParaRPr lang="en-US" altLang="zh-CN" sz="550" kern="0" dirty="0" smtClean="0">
              <a:latin typeface="微软雅黑" panose="020B0503020204020204" pitchFamily="34" charset="-122"/>
              <a:ea typeface="微软雅黑" panose="020B0503020204020204" pitchFamily="34" charset="-122"/>
            </a:endParaRPr>
          </a:p>
          <a:p>
            <a:pPr marL="800100" lvl="1" indent="-342900" eaLnBrk="0" hangingPunct="0">
              <a:spcBef>
                <a:spcPct val="20000"/>
              </a:spcBef>
              <a:defRPr/>
            </a:pPr>
            <a:r>
              <a:rPr lang="zh-CN" altLang="en-US" sz="1400" kern="0" dirty="0" smtClean="0">
                <a:latin typeface="微软雅黑" panose="020B0503020204020204" pitchFamily="34" charset="-122"/>
                <a:ea typeface="微软雅黑" panose="020B0503020204020204" pitchFamily="34" charset="-122"/>
              </a:rPr>
              <a:t>网络级监控</a:t>
            </a:r>
            <a:endParaRPr lang="zh-CN" altLang="en-US" sz="1400" kern="0" dirty="0" smtClean="0">
              <a:latin typeface="微软雅黑" panose="020B0503020204020204" pitchFamily="34" charset="-122"/>
              <a:ea typeface="微软雅黑" panose="020B0503020204020204" pitchFamily="34" charset="-122"/>
            </a:endParaRPr>
          </a:p>
          <a:p>
            <a:pPr marL="1080135" lvl="2" indent="-179705" eaLnBrk="0" hangingPunct="0">
              <a:spcBef>
                <a:spcPct val="20000"/>
              </a:spcBef>
              <a:defRPr/>
            </a:pPr>
            <a:r>
              <a:rPr lang="zh-CN" altLang="en-US" sz="1200" kern="0" dirty="0" smtClean="0">
                <a:latin typeface="微软雅黑" panose="020B0503020204020204" pitchFamily="34" charset="-122"/>
                <a:ea typeface="微软雅黑" panose="020B0503020204020204" pitchFamily="34" charset="-122"/>
              </a:rPr>
              <a:t>敏捷设备对非敏捷设备（含第三方）组成的连续区域形成包围</a:t>
            </a:r>
            <a:endParaRPr lang="en-US" altLang="zh-CN" sz="1200" kern="0" dirty="0" smtClean="0">
              <a:latin typeface="微软雅黑" panose="020B0503020204020204" pitchFamily="34" charset="-122"/>
              <a:ea typeface="微软雅黑" panose="020B0503020204020204" pitchFamily="34" charset="-122"/>
            </a:endParaRPr>
          </a:p>
          <a:p>
            <a:pPr marL="1080135" lvl="2" indent="-179705" eaLnBrk="0" hangingPunct="0">
              <a:spcBef>
                <a:spcPct val="20000"/>
              </a:spcBef>
              <a:defRPr/>
            </a:pPr>
            <a:endParaRPr lang="en-US" altLang="zh-CN" sz="400" kern="0" dirty="0" smtClean="0">
              <a:latin typeface="微软雅黑" panose="020B0503020204020204" pitchFamily="34" charset="-122"/>
              <a:ea typeface="微软雅黑" panose="020B0503020204020204" pitchFamily="34" charset="-122"/>
            </a:endParaRPr>
          </a:p>
          <a:p>
            <a:pPr marL="1080135" lvl="2" indent="-179705" eaLnBrk="0" hangingPunct="0">
              <a:spcBef>
                <a:spcPct val="20000"/>
              </a:spcBef>
              <a:defRPr/>
            </a:pPr>
            <a:r>
              <a:rPr lang="zh-CN" altLang="en-US" sz="1200" kern="0" dirty="0" smtClean="0">
                <a:latin typeface="微软雅黑" panose="020B0503020204020204" pitchFamily="34" charset="-122"/>
                <a:ea typeface="微软雅黑" panose="020B0503020204020204" pitchFamily="34" charset="-122"/>
              </a:rPr>
              <a:t>指定业务流的端到端链路</a:t>
            </a:r>
            <a:endParaRPr lang="zh-CN" altLang="en-US" dirty="0"/>
          </a:p>
        </p:txBody>
      </p:sp>
    </p:spTree>
  </p:cSld>
  <p:clrMapOvr>
    <a:masterClrMapping/>
  </p:clrMapOvr>
  <p:transition advClick="0" advTm="8000">
    <p:fade thruBlk="1"/>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chor="ctr"/>
          <a:lstStyle/>
          <a:p>
            <a:r>
              <a:rPr lang="en-US" altLang="zh-CN" dirty="0" err="1" smtClean="0">
                <a:latin typeface="微软雅黑" panose="020B0503020204020204" pitchFamily="34" charset="-122"/>
                <a:ea typeface="微软雅黑" panose="020B0503020204020204" pitchFamily="34" charset="-122"/>
              </a:rPr>
              <a:t>iPCA</a:t>
            </a:r>
            <a:r>
              <a:rPr lang="zh-CN" altLang="en-US" dirty="0" smtClean="0">
                <a:latin typeface="微软雅黑" panose="020B0503020204020204" pitchFamily="34" charset="-122"/>
                <a:ea typeface="微软雅黑" panose="020B0503020204020204" pitchFamily="34" charset="-122"/>
              </a:rPr>
              <a:t>测量系统模型</a:t>
            </a:r>
            <a:endParaRPr lang="zh-CN" altLang="en-US" dirty="0">
              <a:latin typeface="微软雅黑" panose="020B0503020204020204" pitchFamily="34" charset="-122"/>
              <a:ea typeface="微软雅黑" panose="020B0503020204020204" pitchFamily="34" charset="-122"/>
            </a:endParaRPr>
          </a:p>
        </p:txBody>
      </p:sp>
      <p:sp>
        <p:nvSpPr>
          <p:cNvPr id="79" name="Text Box 9"/>
          <p:cNvSpPr txBox="1">
            <a:spLocks noChangeArrowheads="1"/>
          </p:cNvSpPr>
          <p:nvPr/>
        </p:nvSpPr>
        <p:spPr bwMode="auto">
          <a:xfrm>
            <a:off x="2483768" y="3373393"/>
            <a:ext cx="5688632" cy="461665"/>
          </a:xfrm>
          <a:prstGeom prst="rect">
            <a:avLst/>
          </a:prstGeom>
        </p:spPr>
        <p:style>
          <a:lnRef idx="0">
            <a:schemeClr val="accent3"/>
          </a:lnRef>
          <a:fillRef idx="3">
            <a:schemeClr val="accent3"/>
          </a:fillRef>
          <a:effectRef idx="3">
            <a:schemeClr val="accent3"/>
          </a:effectRef>
          <a:fontRef idx="minor">
            <a:schemeClr val="lt1"/>
          </a:fontRef>
        </p:style>
        <p:txBody>
          <a:bodyPr wrap="square">
            <a:spAutoFit/>
          </a:bodyPr>
          <a:lstStyle/>
          <a:p>
            <a:r>
              <a:rPr lang="zh-CN" altLang="zh-CN" sz="1200" dirty="0" smtClean="0">
                <a:solidFill>
                  <a:schemeClr val="tx1"/>
                </a:solidFill>
                <a:latin typeface="微软雅黑" panose="020B0503020204020204" pitchFamily="34" charset="-122"/>
                <a:ea typeface="微软雅黑" panose="020B0503020204020204" pitchFamily="34" charset="-122"/>
              </a:rPr>
              <a:t>检测的业务报文是网络上真实的业务流。通过对</a:t>
            </a:r>
            <a:r>
              <a:rPr lang="zh-CN" altLang="en-US" sz="1200" dirty="0" smtClean="0">
                <a:solidFill>
                  <a:schemeClr val="tx1"/>
                </a:solidFill>
                <a:latin typeface="微软雅黑" panose="020B0503020204020204" pitchFamily="34" charset="-122"/>
                <a:ea typeface="微软雅黑" panose="020B0503020204020204" pitchFamily="34" charset="-122"/>
              </a:rPr>
              <a:t>业务</a:t>
            </a:r>
            <a:r>
              <a:rPr lang="zh-CN" altLang="zh-CN" sz="1200" dirty="0" smtClean="0">
                <a:solidFill>
                  <a:schemeClr val="tx1"/>
                </a:solidFill>
                <a:latin typeface="微软雅黑" panose="020B0503020204020204" pitchFamily="34" charset="-122"/>
                <a:ea typeface="微软雅黑" panose="020B0503020204020204" pitchFamily="34" charset="-122"/>
              </a:rPr>
              <a:t>流染色，唯一地</a:t>
            </a:r>
            <a:r>
              <a:rPr lang="zh-CN" altLang="en-US" sz="1200" dirty="0" smtClean="0">
                <a:solidFill>
                  <a:schemeClr val="tx1"/>
                </a:solidFill>
                <a:latin typeface="微软雅黑" panose="020B0503020204020204" pitchFamily="34" charset="-122"/>
                <a:ea typeface="微软雅黑" panose="020B0503020204020204" pitchFamily="34" charset="-122"/>
              </a:rPr>
              <a:t>标识</a:t>
            </a:r>
            <a:r>
              <a:rPr lang="zh-CN" altLang="zh-CN" sz="1200" dirty="0" smtClean="0">
                <a:solidFill>
                  <a:schemeClr val="tx1"/>
                </a:solidFill>
                <a:latin typeface="微软雅黑" panose="020B0503020204020204" pitchFamily="34" charset="-122"/>
                <a:ea typeface="微软雅黑" panose="020B0503020204020204" pitchFamily="34" charset="-122"/>
              </a:rPr>
              <a:t>一条流。选择</a:t>
            </a:r>
            <a:r>
              <a:rPr lang="en-US" altLang="zh-CN" sz="1200" dirty="0" smtClean="0">
                <a:solidFill>
                  <a:schemeClr val="tx1"/>
                </a:solidFill>
                <a:latin typeface="微软雅黑" panose="020B0503020204020204" pitchFamily="34" charset="-122"/>
                <a:ea typeface="微软雅黑" panose="020B0503020204020204" pitchFamily="34" charset="-122"/>
              </a:rPr>
              <a:t>IPv4</a:t>
            </a:r>
            <a:r>
              <a:rPr lang="zh-CN" altLang="zh-CN" sz="1200" dirty="0" smtClean="0">
                <a:solidFill>
                  <a:schemeClr val="tx1"/>
                </a:solidFill>
                <a:latin typeface="微软雅黑" panose="020B0503020204020204" pitchFamily="34" charset="-122"/>
                <a:ea typeface="微软雅黑" panose="020B0503020204020204" pitchFamily="34" charset="-122"/>
              </a:rPr>
              <a:t>报文头中固定的几个比特位作为染色位。</a:t>
            </a:r>
            <a:endParaRPr lang="en-US" altLang="zh-CN" sz="1200" dirty="0">
              <a:solidFill>
                <a:schemeClr val="tx1"/>
              </a:solidFill>
              <a:latin typeface="微软雅黑" panose="020B0503020204020204" pitchFamily="34" charset="-122"/>
              <a:ea typeface="微软雅黑" panose="020B0503020204020204" pitchFamily="34" charset="-122"/>
            </a:endParaRPr>
          </a:p>
        </p:txBody>
      </p:sp>
      <p:sp>
        <p:nvSpPr>
          <p:cNvPr id="80" name="AutoShape 11"/>
          <p:cNvSpPr>
            <a:spLocks noChangeArrowheads="1"/>
          </p:cNvSpPr>
          <p:nvPr/>
        </p:nvSpPr>
        <p:spPr bwMode="gray">
          <a:xfrm>
            <a:off x="496150" y="3377838"/>
            <a:ext cx="1342390" cy="340042"/>
          </a:xfrm>
          <a:prstGeom prst="roundRect">
            <a:avLst>
              <a:gd name="adj" fmla="val 50000"/>
            </a:avLst>
          </a:prstGeom>
        </p:spPr>
        <p:style>
          <a:lnRef idx="0">
            <a:schemeClr val="accent3"/>
          </a:lnRef>
          <a:fillRef idx="3">
            <a:schemeClr val="accent3"/>
          </a:fillRef>
          <a:effectRef idx="3">
            <a:schemeClr val="accent3"/>
          </a:effectRef>
          <a:fontRef idx="minor">
            <a:schemeClr val="lt1"/>
          </a:fontRef>
        </p:style>
        <p:txBody>
          <a:bodyPr wrap="none" anchor="ctr"/>
          <a:lstStyle/>
          <a:p>
            <a:pPr algn="ctr"/>
            <a:r>
              <a:rPr lang="zh-CN" altLang="en-US" sz="1400" b="1" dirty="0" smtClean="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业务流</a:t>
            </a:r>
            <a:endParaRPr lang="zh-CN" altLang="en-US" sz="1400" b="1"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81" name="AutoShape 12"/>
          <p:cNvSpPr>
            <a:spLocks noChangeArrowheads="1"/>
          </p:cNvSpPr>
          <p:nvPr/>
        </p:nvSpPr>
        <p:spPr bwMode="auto">
          <a:xfrm>
            <a:off x="1926329" y="3373393"/>
            <a:ext cx="511175" cy="348932"/>
          </a:xfrm>
          <a:custGeom>
            <a:avLst/>
            <a:gdLst>
              <a:gd name="T0" fmla="*/ 799089021 w 21600"/>
              <a:gd name="T1" fmla="*/ 0 h 21600"/>
              <a:gd name="T2" fmla="*/ 0 w 21600"/>
              <a:gd name="T3" fmla="*/ 398563826 h 21600"/>
              <a:gd name="T4" fmla="*/ 799089021 w 21600"/>
              <a:gd name="T5" fmla="*/ 797126587 h 21600"/>
              <a:gd name="T6" fmla="*/ 1065453104 w 21600"/>
              <a:gd name="T7" fmla="*/ 39856382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gradFill rotWithShape="1">
            <a:gsLst>
              <a:gs pos="0">
                <a:srgbClr val="FFFFFF"/>
              </a:gs>
              <a:gs pos="100000">
                <a:srgbClr val="5F5F5F"/>
              </a:gs>
            </a:gsLst>
            <a:lin ang="0" scaled="1"/>
          </a:gradFill>
          <a:ln w="9525">
            <a:noFill/>
            <a:miter lim="800000"/>
          </a:ln>
        </p:spPr>
        <p:txBody>
          <a:bodyPr wrap="none" anchor="ctr"/>
          <a:lstStyle/>
          <a:p>
            <a:endParaRPr lang="zh-CN" altLang="en-US" sz="1600">
              <a:solidFill>
                <a:schemeClr val="tx1"/>
              </a:solidFill>
              <a:latin typeface="微软雅黑" panose="020B0503020204020204" pitchFamily="34" charset="-122"/>
              <a:ea typeface="微软雅黑" panose="020B0503020204020204" pitchFamily="34" charset="-122"/>
            </a:endParaRPr>
          </a:p>
        </p:txBody>
      </p:sp>
      <p:sp>
        <p:nvSpPr>
          <p:cNvPr id="82" name="AutoShape 13"/>
          <p:cNvSpPr>
            <a:spLocks noChangeArrowheads="1"/>
          </p:cNvSpPr>
          <p:nvPr/>
        </p:nvSpPr>
        <p:spPr bwMode="gray">
          <a:xfrm>
            <a:off x="496150" y="3836969"/>
            <a:ext cx="1342390" cy="340042"/>
          </a:xfrm>
          <a:prstGeom prst="roundRect">
            <a:avLst>
              <a:gd name="adj" fmla="val 50000"/>
            </a:avLst>
          </a:prstGeom>
        </p:spPr>
        <p:style>
          <a:lnRef idx="0">
            <a:schemeClr val="accent3"/>
          </a:lnRef>
          <a:fillRef idx="3">
            <a:schemeClr val="accent3"/>
          </a:fillRef>
          <a:effectRef idx="3">
            <a:schemeClr val="accent3"/>
          </a:effectRef>
          <a:fontRef idx="minor">
            <a:schemeClr val="lt1"/>
          </a:fontRef>
        </p:style>
        <p:txBody>
          <a:bodyPr wrap="none" anchor="ctr"/>
          <a:lstStyle/>
          <a:p>
            <a:pPr algn="ctr"/>
            <a:r>
              <a:rPr lang="zh-CN" altLang="en-US" sz="1400" b="1" dirty="0" smtClean="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承载网络</a:t>
            </a:r>
            <a:endParaRPr lang="zh-CN" altLang="en-US" sz="1400" b="1"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83" name="AutoShape 14"/>
          <p:cNvSpPr>
            <a:spLocks noChangeArrowheads="1"/>
          </p:cNvSpPr>
          <p:nvPr/>
        </p:nvSpPr>
        <p:spPr bwMode="gray">
          <a:xfrm>
            <a:off x="496150" y="4296101"/>
            <a:ext cx="1342390" cy="340042"/>
          </a:xfrm>
          <a:prstGeom prst="roundRect">
            <a:avLst>
              <a:gd name="adj" fmla="val 50000"/>
            </a:avLst>
          </a:prstGeom>
        </p:spPr>
        <p:style>
          <a:lnRef idx="0">
            <a:schemeClr val="accent3"/>
          </a:lnRef>
          <a:fillRef idx="3">
            <a:schemeClr val="accent3"/>
          </a:fillRef>
          <a:effectRef idx="3">
            <a:schemeClr val="accent3"/>
          </a:effectRef>
          <a:fontRef idx="minor">
            <a:schemeClr val="lt1"/>
          </a:fontRef>
        </p:style>
        <p:txBody>
          <a:bodyPr wrap="none" anchor="ctr"/>
          <a:lstStyle/>
          <a:p>
            <a:pPr algn="ctr"/>
            <a:r>
              <a:rPr lang="zh-CN" altLang="en-US" sz="1400" b="1" dirty="0" smtClean="0">
                <a:solidFill>
                  <a:schemeClr val="tx1"/>
                </a:solidFill>
                <a:latin typeface="微软雅黑" panose="020B0503020204020204" pitchFamily="34" charset="-122"/>
                <a:ea typeface="微软雅黑" panose="020B0503020204020204" pitchFamily="34" charset="-122"/>
                <a:cs typeface="Times New Roman" panose="02020603050405020304" pitchFamily="18" charset="0"/>
              </a:rPr>
              <a:t>测量系统</a:t>
            </a:r>
            <a:endParaRPr lang="zh-CN" altLang="en-US" sz="1400" b="1" dirty="0">
              <a:solidFill>
                <a:schemeClr val="tx1"/>
              </a:solidFill>
              <a:latin typeface="微软雅黑" panose="020B0503020204020204" pitchFamily="34" charset="-122"/>
              <a:ea typeface="微软雅黑" panose="020B0503020204020204" pitchFamily="34" charset="-122"/>
              <a:cs typeface="Times New Roman" panose="02020603050405020304" pitchFamily="18" charset="0"/>
            </a:endParaRPr>
          </a:p>
        </p:txBody>
      </p:sp>
      <p:sp>
        <p:nvSpPr>
          <p:cNvPr id="84" name="AutoShape 19"/>
          <p:cNvSpPr>
            <a:spLocks noChangeArrowheads="1"/>
          </p:cNvSpPr>
          <p:nvPr/>
        </p:nvSpPr>
        <p:spPr bwMode="auto">
          <a:xfrm>
            <a:off x="1926329" y="3832524"/>
            <a:ext cx="511175" cy="348932"/>
          </a:xfrm>
          <a:custGeom>
            <a:avLst/>
            <a:gdLst>
              <a:gd name="T0" fmla="*/ 799089021 w 21600"/>
              <a:gd name="T1" fmla="*/ 0 h 21600"/>
              <a:gd name="T2" fmla="*/ 0 w 21600"/>
              <a:gd name="T3" fmla="*/ 398563826 h 21600"/>
              <a:gd name="T4" fmla="*/ 799089021 w 21600"/>
              <a:gd name="T5" fmla="*/ 797126587 h 21600"/>
              <a:gd name="T6" fmla="*/ 1065453104 w 21600"/>
              <a:gd name="T7" fmla="*/ 39856382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gradFill rotWithShape="1">
            <a:gsLst>
              <a:gs pos="0">
                <a:srgbClr val="FFFFFF"/>
              </a:gs>
              <a:gs pos="100000">
                <a:srgbClr val="5F5F5F"/>
              </a:gs>
            </a:gsLst>
            <a:lin ang="0" scaled="1"/>
          </a:gradFill>
          <a:ln w="9525">
            <a:noFill/>
            <a:miter lim="800000"/>
          </a:ln>
        </p:spPr>
        <p:txBody>
          <a:bodyPr wrap="none" anchor="ctr"/>
          <a:lstStyle/>
          <a:p>
            <a:endParaRPr lang="zh-CN" altLang="en-US" sz="1600">
              <a:solidFill>
                <a:schemeClr val="tx1"/>
              </a:solidFill>
              <a:latin typeface="微软雅黑" panose="020B0503020204020204" pitchFamily="34" charset="-122"/>
              <a:ea typeface="微软雅黑" panose="020B0503020204020204" pitchFamily="34" charset="-122"/>
            </a:endParaRPr>
          </a:p>
        </p:txBody>
      </p:sp>
      <p:sp>
        <p:nvSpPr>
          <p:cNvPr id="85" name="AutoShape 20"/>
          <p:cNvSpPr>
            <a:spLocks noChangeArrowheads="1"/>
          </p:cNvSpPr>
          <p:nvPr/>
        </p:nvSpPr>
        <p:spPr bwMode="auto">
          <a:xfrm>
            <a:off x="1926329" y="4291656"/>
            <a:ext cx="511175" cy="348932"/>
          </a:xfrm>
          <a:custGeom>
            <a:avLst/>
            <a:gdLst>
              <a:gd name="T0" fmla="*/ 799089021 w 21600"/>
              <a:gd name="T1" fmla="*/ 0 h 21600"/>
              <a:gd name="T2" fmla="*/ 0 w 21600"/>
              <a:gd name="T3" fmla="*/ 398563826 h 21600"/>
              <a:gd name="T4" fmla="*/ 799089021 w 21600"/>
              <a:gd name="T5" fmla="*/ 797126587 h 21600"/>
              <a:gd name="T6" fmla="*/ 1065453104 w 21600"/>
              <a:gd name="T7" fmla="*/ 398563826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gradFill rotWithShape="1">
            <a:gsLst>
              <a:gs pos="0">
                <a:srgbClr val="FFFFFF"/>
              </a:gs>
              <a:gs pos="100000">
                <a:srgbClr val="5F5F5F"/>
              </a:gs>
            </a:gsLst>
            <a:lin ang="0" scaled="1"/>
          </a:gradFill>
          <a:ln w="9525">
            <a:noFill/>
            <a:miter lim="800000"/>
          </a:ln>
        </p:spPr>
        <p:txBody>
          <a:bodyPr wrap="none" anchor="ctr"/>
          <a:lstStyle/>
          <a:p>
            <a:endParaRPr lang="zh-CN" altLang="en-US" sz="1600">
              <a:solidFill>
                <a:schemeClr val="tx1"/>
              </a:solidFill>
              <a:latin typeface="微软雅黑" panose="020B0503020204020204" pitchFamily="34" charset="-122"/>
              <a:ea typeface="微软雅黑" panose="020B0503020204020204" pitchFamily="34" charset="-122"/>
            </a:endParaRPr>
          </a:p>
        </p:txBody>
      </p:sp>
      <p:sp>
        <p:nvSpPr>
          <p:cNvPr id="86" name="Text Box 9"/>
          <p:cNvSpPr txBox="1">
            <a:spLocks noChangeArrowheads="1"/>
          </p:cNvSpPr>
          <p:nvPr/>
        </p:nvSpPr>
        <p:spPr bwMode="auto">
          <a:xfrm>
            <a:off x="2483768" y="3856377"/>
            <a:ext cx="5688632" cy="461665"/>
          </a:xfrm>
          <a:prstGeom prst="rect">
            <a:avLst/>
          </a:prstGeom>
        </p:spPr>
        <p:style>
          <a:lnRef idx="0">
            <a:schemeClr val="accent3"/>
          </a:lnRef>
          <a:fillRef idx="3">
            <a:schemeClr val="accent3"/>
          </a:fillRef>
          <a:effectRef idx="3">
            <a:schemeClr val="accent3"/>
          </a:effectRef>
          <a:fontRef idx="minor">
            <a:schemeClr val="lt1"/>
          </a:fontRef>
        </p:style>
        <p:txBody>
          <a:bodyPr wrap="square">
            <a:spAutoFit/>
          </a:bodyPr>
          <a:lstStyle/>
          <a:p>
            <a:r>
              <a:rPr lang="zh-CN" altLang="en-US" sz="1200" dirty="0" smtClean="0">
                <a:solidFill>
                  <a:schemeClr val="tx1"/>
                </a:solidFill>
                <a:latin typeface="微软雅黑" panose="020B0503020204020204" pitchFamily="34" charset="-122"/>
                <a:ea typeface="微软雅黑" panose="020B0503020204020204" pitchFamily="34" charset="-122"/>
              </a:rPr>
              <a:t>业务</a:t>
            </a:r>
            <a:r>
              <a:rPr lang="zh-CN" altLang="zh-CN" sz="1200" dirty="0" smtClean="0">
                <a:solidFill>
                  <a:schemeClr val="tx1"/>
                </a:solidFill>
                <a:latin typeface="微软雅黑" panose="020B0503020204020204" pitchFamily="34" charset="-122"/>
                <a:ea typeface="微软雅黑" panose="020B0503020204020204" pitchFamily="34" charset="-122"/>
              </a:rPr>
              <a:t>流既不在该网络内产生，也不在该网络内终结。穿越网络可以是二层网络</a:t>
            </a:r>
            <a:r>
              <a:rPr lang="zh-CN" altLang="en-US" sz="1200" dirty="0" smtClean="0">
                <a:solidFill>
                  <a:schemeClr val="tx1"/>
                </a:solidFill>
                <a:latin typeface="微软雅黑" panose="020B0503020204020204" pitchFamily="34" charset="-122"/>
                <a:ea typeface="微软雅黑" panose="020B0503020204020204" pitchFamily="34" charset="-122"/>
              </a:rPr>
              <a:t>、</a:t>
            </a:r>
            <a:r>
              <a:rPr lang="zh-CN" altLang="zh-CN" sz="1200" dirty="0" smtClean="0">
                <a:solidFill>
                  <a:schemeClr val="tx1"/>
                </a:solidFill>
                <a:latin typeface="微软雅黑" panose="020B0503020204020204" pitchFamily="34" charset="-122"/>
                <a:ea typeface="微软雅黑" panose="020B0503020204020204" pitchFamily="34" charset="-122"/>
              </a:rPr>
              <a:t>三层网络，也可以是混合网络。唯一的要求就是该网络内每个节点具有</a:t>
            </a:r>
            <a:r>
              <a:rPr lang="en-US" altLang="zh-CN" sz="1200" dirty="0" smtClean="0">
                <a:solidFill>
                  <a:schemeClr val="tx1"/>
                </a:solidFill>
                <a:latin typeface="微软雅黑" panose="020B0503020204020204" pitchFamily="34" charset="-122"/>
                <a:ea typeface="微软雅黑" panose="020B0503020204020204" pitchFamily="34" charset="-122"/>
              </a:rPr>
              <a:t>IP</a:t>
            </a:r>
            <a:r>
              <a:rPr lang="zh-CN" altLang="zh-CN" sz="1200" dirty="0" smtClean="0">
                <a:solidFill>
                  <a:schemeClr val="tx1"/>
                </a:solidFill>
                <a:latin typeface="微软雅黑" panose="020B0503020204020204" pitchFamily="34" charset="-122"/>
                <a:ea typeface="微软雅黑" panose="020B0503020204020204" pitchFamily="34" charset="-122"/>
              </a:rPr>
              <a:t>可达性。</a:t>
            </a:r>
            <a:endParaRPr lang="en-US" altLang="zh-CN" sz="1200" dirty="0">
              <a:solidFill>
                <a:schemeClr val="tx1"/>
              </a:solidFill>
              <a:latin typeface="微软雅黑" panose="020B0503020204020204" pitchFamily="34" charset="-122"/>
              <a:ea typeface="微软雅黑" panose="020B0503020204020204" pitchFamily="34" charset="-122"/>
            </a:endParaRPr>
          </a:p>
        </p:txBody>
      </p:sp>
      <p:sp>
        <p:nvSpPr>
          <p:cNvPr id="87" name="Text Box 9"/>
          <p:cNvSpPr txBox="1">
            <a:spLocks noChangeArrowheads="1"/>
          </p:cNvSpPr>
          <p:nvPr/>
        </p:nvSpPr>
        <p:spPr bwMode="auto">
          <a:xfrm>
            <a:off x="2483768" y="4355264"/>
            <a:ext cx="5688632" cy="276999"/>
          </a:xfrm>
          <a:prstGeom prst="rect">
            <a:avLst/>
          </a:prstGeom>
        </p:spPr>
        <p:style>
          <a:lnRef idx="0">
            <a:schemeClr val="accent3"/>
          </a:lnRef>
          <a:fillRef idx="3">
            <a:schemeClr val="accent3"/>
          </a:fillRef>
          <a:effectRef idx="3">
            <a:schemeClr val="accent3"/>
          </a:effectRef>
          <a:fontRef idx="minor">
            <a:schemeClr val="lt1"/>
          </a:fontRef>
        </p:style>
        <p:txBody>
          <a:bodyPr wrap="square">
            <a:spAutoFit/>
          </a:bodyPr>
          <a:lstStyle/>
          <a:p>
            <a:r>
              <a:rPr lang="zh-CN" altLang="zh-CN" sz="1200" dirty="0" smtClean="0">
                <a:solidFill>
                  <a:schemeClr val="tx1"/>
                </a:solidFill>
                <a:latin typeface="微软雅黑" panose="020B0503020204020204" pitchFamily="34" charset="-122"/>
                <a:ea typeface="微软雅黑" panose="020B0503020204020204" pitchFamily="34" charset="-122"/>
              </a:rPr>
              <a:t>进行网络质量监控测量和可视化显示的软硬件集合。</a:t>
            </a:r>
            <a:r>
              <a:rPr lang="zh-CN" altLang="en-US" sz="1200" dirty="0" smtClean="0">
                <a:solidFill>
                  <a:schemeClr val="tx1"/>
                </a:solidFill>
                <a:latin typeface="微软雅黑" panose="020B0503020204020204" pitchFamily="34" charset="-122"/>
                <a:ea typeface="微软雅黑" panose="020B0503020204020204" pitchFamily="34" charset="-122"/>
              </a:rPr>
              <a:t>包括</a:t>
            </a:r>
            <a:r>
              <a:rPr lang="en-US" altLang="zh-CN" sz="1200" dirty="0" smtClean="0">
                <a:solidFill>
                  <a:schemeClr val="tx1"/>
                </a:solidFill>
                <a:latin typeface="微软雅黑" panose="020B0503020204020204" pitchFamily="34" charset="-122"/>
                <a:ea typeface="微软雅黑" panose="020B0503020204020204" pitchFamily="34" charset="-122"/>
              </a:rPr>
              <a:t>TLP</a:t>
            </a:r>
            <a:r>
              <a:rPr lang="zh-CN" altLang="en-US" sz="1200" dirty="0" smtClean="0">
                <a:solidFill>
                  <a:schemeClr val="tx1"/>
                </a:solidFill>
                <a:latin typeface="微软雅黑" panose="020B0503020204020204" pitchFamily="34" charset="-122"/>
                <a:ea typeface="微软雅黑" panose="020B0503020204020204" pitchFamily="34" charset="-122"/>
              </a:rPr>
              <a:t>、</a:t>
            </a:r>
            <a:r>
              <a:rPr lang="en-US" altLang="zh-CN" sz="1200" dirty="0" smtClean="0">
                <a:solidFill>
                  <a:schemeClr val="tx1"/>
                </a:solidFill>
                <a:latin typeface="微软雅黑" panose="020B0503020204020204" pitchFamily="34" charset="-122"/>
                <a:ea typeface="微软雅黑" panose="020B0503020204020204" pitchFamily="34" charset="-122"/>
              </a:rPr>
              <a:t>DCP</a:t>
            </a:r>
            <a:r>
              <a:rPr lang="zh-CN" altLang="zh-CN" sz="1200" dirty="0" smtClean="0">
                <a:solidFill>
                  <a:schemeClr val="tx1"/>
                </a:solidFill>
                <a:latin typeface="微软雅黑" panose="020B0503020204020204" pitchFamily="34" charset="-122"/>
                <a:ea typeface="微软雅黑" panose="020B0503020204020204" pitchFamily="34" charset="-122"/>
              </a:rPr>
              <a:t>、</a:t>
            </a:r>
            <a:r>
              <a:rPr lang="en-US" altLang="zh-CN" sz="1200" dirty="0" smtClean="0">
                <a:solidFill>
                  <a:schemeClr val="tx1"/>
                </a:solidFill>
                <a:latin typeface="微软雅黑" panose="020B0503020204020204" pitchFamily="34" charset="-122"/>
                <a:ea typeface="微软雅黑" panose="020B0503020204020204" pitchFamily="34" charset="-122"/>
              </a:rPr>
              <a:t>MCP</a:t>
            </a:r>
            <a:r>
              <a:rPr lang="zh-CN" altLang="en-US" sz="1200" dirty="0" smtClean="0">
                <a:solidFill>
                  <a:schemeClr val="tx1"/>
                </a:solidFill>
                <a:latin typeface="微软雅黑" panose="020B0503020204020204" pitchFamily="34" charset="-122"/>
                <a:ea typeface="微软雅黑" panose="020B0503020204020204" pitchFamily="34" charset="-122"/>
              </a:rPr>
              <a:t>和网管</a:t>
            </a:r>
            <a:r>
              <a:rPr lang="zh-CN" altLang="zh-CN" sz="1200" dirty="0" smtClean="0">
                <a:solidFill>
                  <a:schemeClr val="tx1"/>
                </a:solidFill>
                <a:latin typeface="微软雅黑" panose="020B0503020204020204" pitchFamily="34" charset="-122"/>
                <a:ea typeface="微软雅黑" panose="020B0503020204020204" pitchFamily="34" charset="-122"/>
              </a:rPr>
              <a:t>。</a:t>
            </a:r>
            <a:endParaRPr lang="en-US" altLang="zh-CN" sz="1200" dirty="0">
              <a:solidFill>
                <a:schemeClr val="tx1"/>
              </a:solidFill>
              <a:latin typeface="微软雅黑" panose="020B0503020204020204" pitchFamily="34" charset="-122"/>
              <a:ea typeface="微软雅黑" panose="020B0503020204020204" pitchFamily="34" charset="-122"/>
            </a:endParaRPr>
          </a:p>
        </p:txBody>
      </p:sp>
      <p:grpSp>
        <p:nvGrpSpPr>
          <p:cNvPr id="3" name="组合 58"/>
          <p:cNvGrpSpPr/>
          <p:nvPr/>
        </p:nvGrpSpPr>
        <p:grpSpPr>
          <a:xfrm>
            <a:off x="2042603" y="604832"/>
            <a:ext cx="4706466" cy="2778916"/>
            <a:chOff x="2042603" y="604832"/>
            <a:chExt cx="4706466" cy="2778916"/>
          </a:xfrm>
        </p:grpSpPr>
        <p:sp>
          <p:nvSpPr>
            <p:cNvPr id="137" name="矩形 136"/>
            <p:cNvSpPr/>
            <p:nvPr/>
          </p:nvSpPr>
          <p:spPr>
            <a:xfrm>
              <a:off x="4210794" y="604832"/>
              <a:ext cx="492443" cy="276999"/>
            </a:xfrm>
            <a:prstGeom prst="rect">
              <a:avLst/>
            </a:prstGeom>
          </p:spPr>
          <p:txBody>
            <a:bodyPr wrap="none">
              <a:spAutoFit/>
            </a:bodyPr>
            <a:lstStyle/>
            <a:p>
              <a:r>
                <a:rPr lang="zh-CN" altLang="en-US" sz="1200" b="1" dirty="0" smtClean="0"/>
                <a:t>网管</a:t>
              </a:r>
              <a:endParaRPr lang="zh-CN" altLang="en-US" sz="1200" b="1" dirty="0"/>
            </a:p>
          </p:txBody>
        </p:sp>
        <p:pic>
          <p:nvPicPr>
            <p:cNvPr id="133" name="Picture 25" descr="绘图1"/>
            <p:cNvPicPr>
              <a:picLocks noChangeAspect="1" noChangeArrowheads="1"/>
            </p:cNvPicPr>
            <p:nvPr/>
          </p:nvPicPr>
          <p:blipFill>
            <a:blip r:embed="rId1" cstate="print"/>
            <a:srcRect/>
            <a:stretch>
              <a:fillRect/>
            </a:stretch>
          </p:blipFill>
          <p:spPr bwMode="auto">
            <a:xfrm>
              <a:off x="2140557" y="1205197"/>
              <a:ext cx="4547009" cy="1327801"/>
            </a:xfrm>
            <a:prstGeom prst="rect">
              <a:avLst/>
            </a:prstGeom>
            <a:noFill/>
            <a:ln w="9525">
              <a:noFill/>
              <a:miter lim="800000"/>
              <a:headEnd/>
              <a:tailEnd/>
            </a:ln>
          </p:spPr>
        </p:pic>
        <p:sp>
          <p:nvSpPr>
            <p:cNvPr id="134" name="TextBox 19"/>
            <p:cNvSpPr txBox="1">
              <a:spLocks noChangeArrowheads="1"/>
            </p:cNvSpPr>
            <p:nvPr/>
          </p:nvSpPr>
          <p:spPr bwMode="auto">
            <a:xfrm>
              <a:off x="4012765" y="2033844"/>
              <a:ext cx="1107996" cy="369332"/>
            </a:xfrm>
            <a:prstGeom prst="rect">
              <a:avLst/>
            </a:prstGeom>
            <a:noFill/>
            <a:ln w="9525">
              <a:noFill/>
              <a:miter lim="800000"/>
            </a:ln>
          </p:spPr>
          <p:txBody>
            <a:bodyPr wrap="none">
              <a:spAutoFit/>
            </a:bodyPr>
            <a:lstStyle/>
            <a:p>
              <a:r>
                <a:rPr lang="zh-CN" altLang="en-US" b="1" dirty="0" smtClean="0"/>
                <a:t>承载网络</a:t>
              </a:r>
              <a:endParaRPr lang="zh-CN" altLang="en-US" b="1" dirty="0"/>
            </a:p>
          </p:txBody>
        </p:sp>
        <p:pic>
          <p:nvPicPr>
            <p:cNvPr id="135" name="Picture 459" descr="图片238"/>
            <p:cNvPicPr>
              <a:picLocks noChangeAspect="1" noChangeArrowheads="1"/>
            </p:cNvPicPr>
            <p:nvPr/>
          </p:nvPicPr>
          <p:blipFill>
            <a:blip r:embed="rId2" cstate="print"/>
            <a:srcRect/>
            <a:stretch>
              <a:fillRect/>
            </a:stretch>
          </p:blipFill>
          <p:spPr bwMode="auto">
            <a:xfrm>
              <a:off x="5740957" y="2017272"/>
              <a:ext cx="414747" cy="340263"/>
            </a:xfrm>
            <a:prstGeom prst="rect">
              <a:avLst/>
            </a:prstGeom>
            <a:noFill/>
            <a:ln w="9525">
              <a:noFill/>
              <a:miter lim="800000"/>
              <a:headEnd/>
              <a:tailEnd/>
            </a:ln>
          </p:spPr>
        </p:pic>
        <p:pic>
          <p:nvPicPr>
            <p:cNvPr id="136" name="Picture 797" descr="图片19"/>
            <p:cNvPicPr>
              <a:picLocks noChangeAspect="1" noChangeArrowheads="1"/>
            </p:cNvPicPr>
            <p:nvPr/>
          </p:nvPicPr>
          <p:blipFill>
            <a:blip r:embed="rId3" cstate="print"/>
            <a:stretch>
              <a:fillRect/>
            </a:stretch>
          </p:blipFill>
          <p:spPr bwMode="auto">
            <a:xfrm>
              <a:off x="4012765" y="775134"/>
              <a:ext cx="818646" cy="324036"/>
            </a:xfrm>
            <a:prstGeom prst="rect">
              <a:avLst/>
            </a:prstGeom>
            <a:noFill/>
            <a:effectLst>
              <a:outerShdw blurRad="152400" dist="50800" dir="2700000" algn="tl" rotWithShape="0">
                <a:prstClr val="black"/>
              </a:outerShdw>
            </a:effectLst>
          </p:spPr>
        </p:pic>
        <p:sp>
          <p:nvSpPr>
            <p:cNvPr id="138" name="任意多边形 137"/>
            <p:cNvSpPr/>
            <p:nvPr/>
          </p:nvSpPr>
          <p:spPr bwMode="auto">
            <a:xfrm>
              <a:off x="2042603" y="1477212"/>
              <a:ext cx="4706466" cy="1366168"/>
            </a:xfrm>
            <a:custGeom>
              <a:avLst/>
              <a:gdLst>
                <a:gd name="connsiteX0" fmla="*/ 0 w 3314700"/>
                <a:gd name="connsiteY0" fmla="*/ 1587500 h 1682750"/>
                <a:gd name="connsiteX1" fmla="*/ 1771650 w 3314700"/>
                <a:gd name="connsiteY1" fmla="*/ 15875 h 1682750"/>
                <a:gd name="connsiteX2" fmla="*/ 3314700 w 3314700"/>
                <a:gd name="connsiteY2" fmla="*/ 1682750 h 1682750"/>
              </a:gdLst>
              <a:ahLst/>
              <a:cxnLst>
                <a:cxn ang="0">
                  <a:pos x="connsiteX0" y="connsiteY0"/>
                </a:cxn>
                <a:cxn ang="0">
                  <a:pos x="connsiteX1" y="connsiteY1"/>
                </a:cxn>
                <a:cxn ang="0">
                  <a:pos x="connsiteX2" y="connsiteY2"/>
                </a:cxn>
              </a:cxnLst>
              <a:rect l="l" t="t" r="r" b="b"/>
              <a:pathLst>
                <a:path w="3314700" h="1682750">
                  <a:moveTo>
                    <a:pt x="0" y="1587500"/>
                  </a:moveTo>
                  <a:cubicBezTo>
                    <a:pt x="609600" y="793750"/>
                    <a:pt x="1219200" y="0"/>
                    <a:pt x="1771650" y="15875"/>
                  </a:cubicBezTo>
                  <a:cubicBezTo>
                    <a:pt x="2324100" y="31750"/>
                    <a:pt x="3314700" y="1682750"/>
                    <a:pt x="3314700" y="1682750"/>
                  </a:cubicBezTo>
                </a:path>
              </a:pathLst>
            </a:custGeom>
            <a:ln w="19050">
              <a:solidFill>
                <a:srgbClr val="C0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39" name="矩形 138"/>
            <p:cNvSpPr/>
            <p:nvPr/>
          </p:nvSpPr>
          <p:spPr>
            <a:xfrm>
              <a:off x="5060612" y="1121339"/>
              <a:ext cx="482824" cy="276999"/>
            </a:xfrm>
            <a:prstGeom prst="rect">
              <a:avLst/>
            </a:prstGeom>
          </p:spPr>
          <p:txBody>
            <a:bodyPr wrap="none">
              <a:spAutoFit/>
            </a:bodyPr>
            <a:lstStyle/>
            <a:p>
              <a:r>
                <a:rPr lang="en-US" altLang="zh-CN" sz="1200" b="1" dirty="0" smtClean="0">
                  <a:solidFill>
                    <a:srgbClr val="FF0000"/>
                  </a:solidFill>
                </a:rPr>
                <a:t>MCP</a:t>
              </a:r>
              <a:endParaRPr lang="zh-CN" altLang="en-US" sz="1200" b="1" dirty="0">
                <a:solidFill>
                  <a:srgbClr val="FF0000"/>
                </a:solidFill>
              </a:endParaRPr>
            </a:p>
          </p:txBody>
        </p:sp>
        <p:sp>
          <p:nvSpPr>
            <p:cNvPr id="140" name="矩形 139"/>
            <p:cNvSpPr/>
            <p:nvPr/>
          </p:nvSpPr>
          <p:spPr>
            <a:xfrm>
              <a:off x="3292685" y="1283139"/>
              <a:ext cx="445956" cy="276999"/>
            </a:xfrm>
            <a:prstGeom prst="rect">
              <a:avLst/>
            </a:prstGeom>
          </p:spPr>
          <p:txBody>
            <a:bodyPr wrap="none">
              <a:spAutoFit/>
            </a:bodyPr>
            <a:lstStyle/>
            <a:p>
              <a:r>
                <a:rPr lang="en-US" altLang="zh-CN" sz="1200" b="1" dirty="0" smtClean="0">
                  <a:solidFill>
                    <a:srgbClr val="FF0000"/>
                  </a:solidFill>
                </a:rPr>
                <a:t>DCP</a:t>
              </a:r>
              <a:endParaRPr lang="zh-CN" altLang="en-US" sz="1200" b="1" dirty="0">
                <a:solidFill>
                  <a:srgbClr val="FF0000"/>
                </a:solidFill>
              </a:endParaRPr>
            </a:p>
          </p:txBody>
        </p:sp>
        <p:sp>
          <p:nvSpPr>
            <p:cNvPr id="141" name="矩形 140"/>
            <p:cNvSpPr/>
            <p:nvPr/>
          </p:nvSpPr>
          <p:spPr>
            <a:xfrm>
              <a:off x="5327129" y="1520460"/>
              <a:ext cx="445956" cy="276999"/>
            </a:xfrm>
            <a:prstGeom prst="rect">
              <a:avLst/>
            </a:prstGeom>
          </p:spPr>
          <p:txBody>
            <a:bodyPr wrap="none">
              <a:spAutoFit/>
            </a:bodyPr>
            <a:lstStyle/>
            <a:p>
              <a:r>
                <a:rPr lang="en-US" altLang="zh-CN" sz="1200" b="1" dirty="0" smtClean="0">
                  <a:solidFill>
                    <a:srgbClr val="FF0000"/>
                  </a:solidFill>
                </a:rPr>
                <a:t>DCP</a:t>
              </a:r>
              <a:endParaRPr lang="zh-CN" altLang="en-US" sz="1200" b="1" dirty="0">
                <a:solidFill>
                  <a:srgbClr val="FF0000"/>
                </a:solidFill>
              </a:endParaRPr>
            </a:p>
          </p:txBody>
        </p:sp>
        <p:sp>
          <p:nvSpPr>
            <p:cNvPr id="142" name="矩形 141"/>
            <p:cNvSpPr/>
            <p:nvPr/>
          </p:nvSpPr>
          <p:spPr>
            <a:xfrm>
              <a:off x="5884973" y="1779732"/>
              <a:ext cx="445956" cy="276999"/>
            </a:xfrm>
            <a:prstGeom prst="rect">
              <a:avLst/>
            </a:prstGeom>
          </p:spPr>
          <p:txBody>
            <a:bodyPr wrap="none">
              <a:spAutoFit/>
            </a:bodyPr>
            <a:lstStyle/>
            <a:p>
              <a:r>
                <a:rPr lang="en-US" altLang="zh-CN" sz="1200" b="1" dirty="0" smtClean="0">
                  <a:solidFill>
                    <a:srgbClr val="FF0000"/>
                  </a:solidFill>
                </a:rPr>
                <a:t>DCP</a:t>
              </a:r>
              <a:endParaRPr lang="zh-CN" altLang="en-US" sz="1200" b="1" dirty="0">
                <a:solidFill>
                  <a:srgbClr val="FF0000"/>
                </a:solidFill>
              </a:endParaRPr>
            </a:p>
          </p:txBody>
        </p:sp>
        <p:sp>
          <p:nvSpPr>
            <p:cNvPr id="143" name="椭圆 530"/>
            <p:cNvSpPr>
              <a:spLocks noChangeArrowheads="1"/>
            </p:cNvSpPr>
            <p:nvPr/>
          </p:nvSpPr>
          <p:spPr bwMode="auto">
            <a:xfrm>
              <a:off x="5742235" y="2017272"/>
              <a:ext cx="70730" cy="5400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44" name="椭圆 530"/>
            <p:cNvSpPr>
              <a:spLocks noChangeArrowheads="1"/>
            </p:cNvSpPr>
            <p:nvPr/>
          </p:nvSpPr>
          <p:spPr bwMode="auto">
            <a:xfrm>
              <a:off x="6102275" y="2287302"/>
              <a:ext cx="70730" cy="5400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cxnSp>
          <p:nvCxnSpPr>
            <p:cNvPr id="145" name="直接箭头连接符 144"/>
            <p:cNvCxnSpPr>
              <a:stCxn id="135" idx="1"/>
              <a:endCxn id="150" idx="2"/>
            </p:cNvCxnSpPr>
            <p:nvPr/>
          </p:nvCxnSpPr>
          <p:spPr bwMode="auto">
            <a:xfrm flipH="1" flipV="1">
              <a:off x="5138414" y="1839311"/>
              <a:ext cx="602543" cy="348093"/>
            </a:xfrm>
            <a:prstGeom prst="straightConnector1">
              <a:avLst/>
            </a:prstGeom>
            <a:ln w="15875">
              <a:solidFill>
                <a:srgbClr val="00B050"/>
              </a:solidFill>
              <a:prstDash val="dash"/>
              <a:headEnd type="none"/>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146" name="矩形 145"/>
            <p:cNvSpPr/>
            <p:nvPr/>
          </p:nvSpPr>
          <p:spPr>
            <a:xfrm>
              <a:off x="3479469" y="2649673"/>
              <a:ext cx="404278" cy="276999"/>
            </a:xfrm>
            <a:prstGeom prst="rect">
              <a:avLst/>
            </a:prstGeom>
          </p:spPr>
          <p:txBody>
            <a:bodyPr wrap="none">
              <a:spAutoFit/>
            </a:bodyPr>
            <a:lstStyle/>
            <a:p>
              <a:r>
                <a:rPr lang="en-US" altLang="zh-CN" sz="1200" dirty="0" smtClean="0"/>
                <a:t>TLP</a:t>
              </a:r>
              <a:endParaRPr lang="zh-CN" altLang="en-US" sz="1200" dirty="0"/>
            </a:p>
          </p:txBody>
        </p:sp>
        <p:pic>
          <p:nvPicPr>
            <p:cNvPr id="147" name="Picture 460" descr="图片239"/>
            <p:cNvPicPr>
              <a:picLocks noChangeAspect="1" noChangeArrowheads="1"/>
            </p:cNvPicPr>
            <p:nvPr/>
          </p:nvPicPr>
          <p:blipFill>
            <a:blip r:embed="rId4" cstate="print"/>
            <a:srcRect/>
            <a:stretch>
              <a:fillRect/>
            </a:stretch>
          </p:blipFill>
          <p:spPr bwMode="auto">
            <a:xfrm>
              <a:off x="3724733" y="1425839"/>
              <a:ext cx="360040" cy="373640"/>
            </a:xfrm>
            <a:prstGeom prst="rect">
              <a:avLst/>
            </a:prstGeom>
            <a:noFill/>
          </p:spPr>
        </p:pic>
        <p:sp>
          <p:nvSpPr>
            <p:cNvPr id="148" name="椭圆 530"/>
            <p:cNvSpPr>
              <a:spLocks noChangeArrowheads="1"/>
            </p:cNvSpPr>
            <p:nvPr/>
          </p:nvSpPr>
          <p:spPr bwMode="auto">
            <a:xfrm>
              <a:off x="3652725" y="1639230"/>
              <a:ext cx="70730" cy="5400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49" name="椭圆 530"/>
            <p:cNvSpPr>
              <a:spLocks noChangeArrowheads="1"/>
            </p:cNvSpPr>
            <p:nvPr/>
          </p:nvSpPr>
          <p:spPr bwMode="auto">
            <a:xfrm>
              <a:off x="4086051" y="1531218"/>
              <a:ext cx="70730" cy="5400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pic>
          <p:nvPicPr>
            <p:cNvPr id="150" name="Picture 460" descr="图片239"/>
            <p:cNvPicPr>
              <a:picLocks noChangeAspect="1" noChangeArrowheads="1"/>
            </p:cNvPicPr>
            <p:nvPr/>
          </p:nvPicPr>
          <p:blipFill>
            <a:blip r:embed="rId4" cstate="print"/>
            <a:srcRect/>
            <a:stretch>
              <a:fillRect/>
            </a:stretch>
          </p:blipFill>
          <p:spPr bwMode="auto">
            <a:xfrm>
              <a:off x="4958394" y="1465671"/>
              <a:ext cx="360040" cy="373640"/>
            </a:xfrm>
            <a:prstGeom prst="rect">
              <a:avLst/>
            </a:prstGeom>
            <a:noFill/>
          </p:spPr>
        </p:pic>
        <p:sp>
          <p:nvSpPr>
            <p:cNvPr id="151" name="椭圆 530"/>
            <p:cNvSpPr>
              <a:spLocks noChangeArrowheads="1"/>
            </p:cNvSpPr>
            <p:nvPr/>
          </p:nvSpPr>
          <p:spPr bwMode="auto">
            <a:xfrm>
              <a:off x="5310187" y="1753530"/>
              <a:ext cx="70730" cy="5400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52" name="椭圆 530"/>
            <p:cNvSpPr>
              <a:spLocks noChangeArrowheads="1"/>
            </p:cNvSpPr>
            <p:nvPr/>
          </p:nvSpPr>
          <p:spPr bwMode="auto">
            <a:xfrm>
              <a:off x="4876861" y="1531218"/>
              <a:ext cx="70730" cy="5400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pic>
          <p:nvPicPr>
            <p:cNvPr id="153" name="Picture 459" descr="图片238"/>
            <p:cNvPicPr>
              <a:picLocks noChangeAspect="1" noChangeArrowheads="1"/>
            </p:cNvPicPr>
            <p:nvPr/>
          </p:nvPicPr>
          <p:blipFill>
            <a:blip r:embed="rId2" cstate="print"/>
            <a:srcRect/>
            <a:stretch>
              <a:fillRect/>
            </a:stretch>
          </p:blipFill>
          <p:spPr bwMode="auto">
            <a:xfrm>
              <a:off x="2860637" y="1909260"/>
              <a:ext cx="342739" cy="376057"/>
            </a:xfrm>
            <a:prstGeom prst="rect">
              <a:avLst/>
            </a:prstGeom>
            <a:noFill/>
            <a:ln w="9525">
              <a:noFill/>
              <a:miter lim="800000"/>
              <a:headEnd/>
              <a:tailEnd/>
            </a:ln>
          </p:spPr>
        </p:pic>
        <p:sp>
          <p:nvSpPr>
            <p:cNvPr id="154" name="椭圆 530"/>
            <p:cNvSpPr>
              <a:spLocks noChangeArrowheads="1"/>
            </p:cNvSpPr>
            <p:nvPr/>
          </p:nvSpPr>
          <p:spPr bwMode="auto">
            <a:xfrm>
              <a:off x="2788629" y="2179290"/>
              <a:ext cx="70730" cy="5400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55" name="椭圆 530"/>
            <p:cNvSpPr>
              <a:spLocks noChangeArrowheads="1"/>
            </p:cNvSpPr>
            <p:nvPr/>
          </p:nvSpPr>
          <p:spPr bwMode="auto">
            <a:xfrm>
              <a:off x="3149947" y="1909260"/>
              <a:ext cx="70730" cy="5400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cxnSp>
          <p:nvCxnSpPr>
            <p:cNvPr id="156" name="直接箭头连接符 155"/>
            <p:cNvCxnSpPr>
              <a:stCxn id="124" idx="1"/>
              <a:endCxn id="136" idx="2"/>
            </p:cNvCxnSpPr>
            <p:nvPr/>
          </p:nvCxnSpPr>
          <p:spPr bwMode="auto">
            <a:xfrm flipH="1" flipV="1">
              <a:off x="4422088" y="1099170"/>
              <a:ext cx="625153" cy="323944"/>
            </a:xfrm>
            <a:prstGeom prst="straightConnector1">
              <a:avLst/>
            </a:prstGeom>
            <a:ln w="15875">
              <a:solidFill>
                <a:srgbClr val="0000FF"/>
              </a:solidFill>
              <a:prstDash val="dash"/>
              <a:headEnd type="arrow"/>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157" name="直接箭头连接符 156"/>
            <p:cNvCxnSpPr>
              <a:stCxn id="147" idx="3"/>
              <a:endCxn id="150" idx="1"/>
            </p:cNvCxnSpPr>
            <p:nvPr/>
          </p:nvCxnSpPr>
          <p:spPr bwMode="auto">
            <a:xfrm>
              <a:off x="4084773" y="1612659"/>
              <a:ext cx="873621" cy="39832"/>
            </a:xfrm>
            <a:prstGeom prst="straightConnector1">
              <a:avLst/>
            </a:prstGeom>
            <a:ln w="15875">
              <a:solidFill>
                <a:srgbClr val="00B050"/>
              </a:solidFill>
              <a:prstDash val="dash"/>
              <a:headEnd type="none"/>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158" name="直接箭头连接符 157"/>
            <p:cNvCxnSpPr>
              <a:stCxn id="153" idx="3"/>
              <a:endCxn id="150" idx="2"/>
            </p:cNvCxnSpPr>
            <p:nvPr/>
          </p:nvCxnSpPr>
          <p:spPr bwMode="auto">
            <a:xfrm flipV="1">
              <a:off x="3203376" y="1839311"/>
              <a:ext cx="1935038" cy="257978"/>
            </a:xfrm>
            <a:prstGeom prst="straightConnector1">
              <a:avLst/>
            </a:prstGeom>
            <a:ln w="15875">
              <a:solidFill>
                <a:srgbClr val="00B050"/>
              </a:solidFill>
              <a:prstDash val="dash"/>
              <a:headEnd type="none"/>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159" name="矩形 158"/>
            <p:cNvSpPr/>
            <p:nvPr/>
          </p:nvSpPr>
          <p:spPr>
            <a:xfrm>
              <a:off x="2212565" y="2357325"/>
              <a:ext cx="877163" cy="369332"/>
            </a:xfrm>
            <a:prstGeom prst="rect">
              <a:avLst/>
            </a:prstGeom>
            <a:noFill/>
          </p:spPr>
          <p:txBody>
            <a:bodyPr wrap="none">
              <a:spAutoFit/>
            </a:bodyPr>
            <a:lstStyle/>
            <a:p>
              <a:r>
                <a:rPr lang="zh-CN" altLang="en-US" b="1" dirty="0" smtClean="0"/>
                <a:t>业务</a:t>
              </a:r>
              <a:r>
                <a:rPr lang="zh-CN" altLang="zh-CN" b="1" dirty="0" smtClean="0"/>
                <a:t>流</a:t>
              </a:r>
              <a:endParaRPr lang="zh-CN" altLang="en-US" b="1" dirty="0"/>
            </a:p>
          </p:txBody>
        </p:sp>
        <p:cxnSp>
          <p:nvCxnSpPr>
            <p:cNvPr id="160" name="直接连接符 159"/>
            <p:cNvCxnSpPr/>
            <p:nvPr/>
          </p:nvCxnSpPr>
          <p:spPr bwMode="auto">
            <a:xfrm>
              <a:off x="3477951" y="3030921"/>
              <a:ext cx="504056" cy="0"/>
            </a:xfrm>
            <a:prstGeom prst="line">
              <a:avLst/>
            </a:prstGeom>
            <a:ln w="15875">
              <a:solidFill>
                <a:srgbClr val="0000FF"/>
              </a:solidFill>
              <a:prstDash val="dash"/>
              <a:headEnd type="arrow"/>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161" name="矩形 160"/>
            <p:cNvSpPr/>
            <p:nvPr/>
          </p:nvSpPr>
          <p:spPr>
            <a:xfrm>
              <a:off x="3969519" y="2891097"/>
              <a:ext cx="1245948" cy="276999"/>
            </a:xfrm>
            <a:prstGeom prst="rect">
              <a:avLst/>
            </a:prstGeom>
          </p:spPr>
          <p:txBody>
            <a:bodyPr wrap="square">
              <a:spAutoFit/>
            </a:bodyPr>
            <a:lstStyle/>
            <a:p>
              <a:r>
                <a:rPr lang="zh-CN" altLang="en-US" sz="1200" smtClean="0"/>
                <a:t>下发配置</a:t>
              </a:r>
              <a:endParaRPr lang="zh-CN" altLang="en-US" sz="1200" dirty="0"/>
            </a:p>
          </p:txBody>
        </p:sp>
        <p:sp>
          <p:nvSpPr>
            <p:cNvPr id="162" name="椭圆 161"/>
            <p:cNvSpPr>
              <a:spLocks noChangeAspect="1"/>
            </p:cNvSpPr>
            <p:nvPr/>
          </p:nvSpPr>
          <p:spPr bwMode="auto">
            <a:xfrm>
              <a:off x="3328203" y="2740733"/>
              <a:ext cx="97211" cy="97211"/>
            </a:xfrm>
            <a:prstGeom prst="ellipse">
              <a:avLst/>
            </a:prstGeom>
            <a:solidFill>
              <a:srgbClr val="FF0000"/>
            </a:solidFill>
            <a:ln w="9525">
              <a:noFill/>
              <a:miter lim="800000"/>
            </a:ln>
          </p:spPr>
          <p:txBody>
            <a:bodyPr wrap="none" rtlCol="0" anchor="ctr">
              <a:spAutoFit/>
            </a:bodyPr>
            <a:lstStyle/>
            <a:p>
              <a:pPr algn="ctr"/>
              <a:endParaRPr lang="zh-CN" altLang="en-US" sz="1100" i="0" dirty="0" smtClean="0">
                <a:solidFill>
                  <a:srgbClr val="FF0000"/>
                </a:solidFill>
                <a:latin typeface="微软雅黑" panose="020B0503020204020204" pitchFamily="34" charset="-122"/>
                <a:ea typeface="微软雅黑" panose="020B0503020204020204" pitchFamily="34" charset="-122"/>
              </a:endParaRPr>
            </a:p>
          </p:txBody>
        </p:sp>
        <p:sp>
          <p:nvSpPr>
            <p:cNvPr id="163" name="矩形 162"/>
            <p:cNvSpPr/>
            <p:nvPr/>
          </p:nvSpPr>
          <p:spPr>
            <a:xfrm>
              <a:off x="2756356" y="1661179"/>
              <a:ext cx="445956" cy="276999"/>
            </a:xfrm>
            <a:prstGeom prst="rect">
              <a:avLst/>
            </a:prstGeom>
          </p:spPr>
          <p:txBody>
            <a:bodyPr wrap="none">
              <a:spAutoFit/>
            </a:bodyPr>
            <a:lstStyle/>
            <a:p>
              <a:r>
                <a:rPr lang="en-US" altLang="zh-CN" sz="1200" b="1" dirty="0" smtClean="0">
                  <a:solidFill>
                    <a:srgbClr val="FF0000"/>
                  </a:solidFill>
                </a:rPr>
                <a:t>DCP</a:t>
              </a:r>
              <a:endParaRPr lang="zh-CN" altLang="en-US" sz="1200" b="1" dirty="0">
                <a:solidFill>
                  <a:srgbClr val="FF0000"/>
                </a:solidFill>
              </a:endParaRPr>
            </a:p>
          </p:txBody>
        </p:sp>
        <p:sp>
          <p:nvSpPr>
            <p:cNvPr id="124" name="五角星 123"/>
            <p:cNvSpPr/>
            <p:nvPr/>
          </p:nvSpPr>
          <p:spPr bwMode="auto">
            <a:xfrm>
              <a:off x="4993453" y="1321958"/>
              <a:ext cx="215153" cy="236668"/>
            </a:xfrm>
            <a:prstGeom prst="star5">
              <a:avLst/>
            </a:prstGeom>
            <a:solidFill>
              <a:srgbClr val="00B05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endParaRPr>
            </a:p>
          </p:txBody>
        </p:sp>
        <p:sp>
          <p:nvSpPr>
            <p:cNvPr id="125" name="五角星 124"/>
            <p:cNvSpPr/>
            <p:nvPr/>
          </p:nvSpPr>
          <p:spPr bwMode="auto">
            <a:xfrm>
              <a:off x="4694032" y="2636184"/>
              <a:ext cx="215153" cy="236668"/>
            </a:xfrm>
            <a:prstGeom prst="star5">
              <a:avLst/>
            </a:prstGeom>
            <a:solidFill>
              <a:srgbClr val="00B05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endParaRPr>
            </a:p>
          </p:txBody>
        </p:sp>
        <p:sp>
          <p:nvSpPr>
            <p:cNvPr id="126" name="矩形 125"/>
            <p:cNvSpPr/>
            <p:nvPr/>
          </p:nvSpPr>
          <p:spPr>
            <a:xfrm>
              <a:off x="5008617" y="2629202"/>
              <a:ext cx="482824" cy="276999"/>
            </a:xfrm>
            <a:prstGeom prst="rect">
              <a:avLst/>
            </a:prstGeom>
          </p:spPr>
          <p:txBody>
            <a:bodyPr wrap="none">
              <a:spAutoFit/>
            </a:bodyPr>
            <a:lstStyle/>
            <a:p>
              <a:r>
                <a:rPr lang="en-US" altLang="zh-CN" sz="1200" b="1" dirty="0" smtClean="0">
                  <a:solidFill>
                    <a:srgbClr val="FF0000"/>
                  </a:solidFill>
                </a:rPr>
                <a:t>MCP</a:t>
              </a:r>
              <a:endParaRPr lang="zh-CN" altLang="en-US" sz="1200" b="1" dirty="0">
                <a:solidFill>
                  <a:srgbClr val="FF0000"/>
                </a:solidFill>
              </a:endParaRPr>
            </a:p>
          </p:txBody>
        </p:sp>
        <p:sp>
          <p:nvSpPr>
            <p:cNvPr id="127" name="流程图: 摘录 126"/>
            <p:cNvSpPr/>
            <p:nvPr/>
          </p:nvSpPr>
          <p:spPr bwMode="auto">
            <a:xfrm>
              <a:off x="2788137" y="1881353"/>
              <a:ext cx="144000" cy="144000"/>
            </a:xfrm>
            <a:prstGeom prst="flowChartExtract">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128" name="流程图: 摘录 127"/>
            <p:cNvSpPr/>
            <p:nvPr/>
          </p:nvSpPr>
          <p:spPr bwMode="auto">
            <a:xfrm>
              <a:off x="3639783" y="1366780"/>
              <a:ext cx="144000" cy="144000"/>
            </a:xfrm>
            <a:prstGeom prst="flowChartExtract">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129" name="流程图: 摘录 128"/>
            <p:cNvSpPr/>
            <p:nvPr/>
          </p:nvSpPr>
          <p:spPr bwMode="auto">
            <a:xfrm>
              <a:off x="5244465" y="1476151"/>
              <a:ext cx="144000" cy="144000"/>
            </a:xfrm>
            <a:prstGeom prst="flowChartExtract">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130" name="流程图: 摘录 129"/>
            <p:cNvSpPr/>
            <p:nvPr/>
          </p:nvSpPr>
          <p:spPr bwMode="auto">
            <a:xfrm>
              <a:off x="6031568" y="1983552"/>
              <a:ext cx="144000" cy="144000"/>
            </a:xfrm>
            <a:prstGeom prst="flowChartExtract">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131" name="流程图: 摘录 130"/>
            <p:cNvSpPr/>
            <p:nvPr/>
          </p:nvSpPr>
          <p:spPr bwMode="auto">
            <a:xfrm>
              <a:off x="3971477" y="2698935"/>
              <a:ext cx="144000" cy="144000"/>
            </a:xfrm>
            <a:prstGeom prst="flowChartExtract">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endParaRPr>
            </a:p>
          </p:txBody>
        </p:sp>
        <p:sp>
          <p:nvSpPr>
            <p:cNvPr id="132" name="矩形 131"/>
            <p:cNvSpPr/>
            <p:nvPr/>
          </p:nvSpPr>
          <p:spPr>
            <a:xfrm>
              <a:off x="4133574" y="2629639"/>
              <a:ext cx="445956" cy="276999"/>
            </a:xfrm>
            <a:prstGeom prst="rect">
              <a:avLst/>
            </a:prstGeom>
          </p:spPr>
          <p:txBody>
            <a:bodyPr wrap="none">
              <a:spAutoFit/>
            </a:bodyPr>
            <a:lstStyle/>
            <a:p>
              <a:r>
                <a:rPr lang="en-US" altLang="zh-CN" sz="1200" b="1" dirty="0" smtClean="0">
                  <a:solidFill>
                    <a:srgbClr val="FF0000"/>
                  </a:solidFill>
                </a:rPr>
                <a:t>DCP</a:t>
              </a:r>
              <a:endParaRPr lang="zh-CN" altLang="en-US" sz="1200" b="1" dirty="0">
                <a:solidFill>
                  <a:srgbClr val="FF0000"/>
                </a:solidFill>
              </a:endParaRPr>
            </a:p>
          </p:txBody>
        </p:sp>
        <p:cxnSp>
          <p:nvCxnSpPr>
            <p:cNvPr id="54" name="直接箭头连接符 53"/>
            <p:cNvCxnSpPr>
              <a:stCxn id="147" idx="0"/>
            </p:cNvCxnSpPr>
            <p:nvPr/>
          </p:nvCxnSpPr>
          <p:spPr bwMode="auto">
            <a:xfrm rot="5400000" flipH="1" flipV="1">
              <a:off x="3876826" y="1153996"/>
              <a:ext cx="299771" cy="243916"/>
            </a:xfrm>
            <a:prstGeom prst="straightConnector1">
              <a:avLst/>
            </a:prstGeom>
            <a:ln w="15875">
              <a:solidFill>
                <a:srgbClr val="0000FF"/>
              </a:solidFill>
              <a:prstDash val="dash"/>
              <a:headEnd type="arrow"/>
              <a:tailEnd type="none"/>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57" name="直接箭头连接符 56"/>
            <p:cNvCxnSpPr>
              <a:stCxn id="163" idx="0"/>
            </p:cNvCxnSpPr>
            <p:nvPr/>
          </p:nvCxnSpPr>
          <p:spPr bwMode="auto">
            <a:xfrm rot="5400000" flipH="1" flipV="1">
              <a:off x="3089010" y="821657"/>
              <a:ext cx="729846" cy="949199"/>
            </a:xfrm>
            <a:prstGeom prst="straightConnector1">
              <a:avLst/>
            </a:prstGeom>
            <a:ln w="15875">
              <a:solidFill>
                <a:srgbClr val="0000FF"/>
              </a:solidFill>
              <a:prstDash val="dash"/>
              <a:headEnd type="arrow"/>
              <a:tailEnd type="none"/>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61" name="直接箭头连接符 60"/>
            <p:cNvCxnSpPr>
              <a:endCxn id="136" idx="3"/>
            </p:cNvCxnSpPr>
            <p:nvPr/>
          </p:nvCxnSpPr>
          <p:spPr bwMode="auto">
            <a:xfrm rot="10800000">
              <a:off x="4831411" y="937152"/>
              <a:ext cx="1155632" cy="1070162"/>
            </a:xfrm>
            <a:prstGeom prst="straightConnector1">
              <a:avLst/>
            </a:prstGeom>
            <a:ln w="15875">
              <a:solidFill>
                <a:srgbClr val="0000FF"/>
              </a:solidFill>
              <a:prstDash val="dash"/>
              <a:headEnd type="arrow"/>
              <a:tailEnd type="none"/>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64" name="直接连接符 63"/>
            <p:cNvCxnSpPr/>
            <p:nvPr/>
          </p:nvCxnSpPr>
          <p:spPr bwMode="auto">
            <a:xfrm>
              <a:off x="3503351" y="3208721"/>
              <a:ext cx="504056" cy="0"/>
            </a:xfrm>
            <a:prstGeom prst="line">
              <a:avLst/>
            </a:prstGeom>
            <a:ln w="15875">
              <a:solidFill>
                <a:srgbClr val="00B050"/>
              </a:solidFill>
              <a:prstDash val="dash"/>
              <a:headEnd type="arrow"/>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65" name="矩形 64"/>
            <p:cNvSpPr/>
            <p:nvPr/>
          </p:nvSpPr>
          <p:spPr>
            <a:xfrm>
              <a:off x="3981899" y="3106749"/>
              <a:ext cx="800219" cy="276999"/>
            </a:xfrm>
            <a:prstGeom prst="rect">
              <a:avLst/>
            </a:prstGeom>
          </p:spPr>
          <p:txBody>
            <a:bodyPr wrap="none">
              <a:spAutoFit/>
            </a:bodyPr>
            <a:lstStyle/>
            <a:p>
              <a:r>
                <a:rPr lang="zh-CN" altLang="en-US" sz="1200" dirty="0" smtClean="0"/>
                <a:t>数据上报</a:t>
              </a:r>
              <a:endParaRPr lang="zh-CN" altLang="en-US" sz="1200" dirty="0"/>
            </a:p>
          </p:txBody>
        </p:sp>
      </p:grpSp>
    </p:spTree>
  </p:cSld>
  <p:clrMapOvr>
    <a:masterClrMapping/>
  </p:clrMapOvr>
  <p:transition advClick="0" advTm="8000">
    <p:fade thruBlk="1"/>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chor="ctr"/>
          <a:lstStyle/>
          <a:p>
            <a:r>
              <a:rPr lang="en-US" altLang="zh-CN" dirty="0" err="1" smtClean="0">
                <a:latin typeface="微软雅黑" panose="020B0503020204020204" pitchFamily="34" charset="-122"/>
                <a:ea typeface="微软雅黑" panose="020B0503020204020204" pitchFamily="34" charset="-122"/>
              </a:rPr>
              <a:t>iPCA</a:t>
            </a:r>
            <a:r>
              <a:rPr lang="zh-CN" altLang="en-US" dirty="0" smtClean="0">
                <a:latin typeface="微软雅黑" panose="020B0503020204020204" pitchFamily="34" charset="-122"/>
                <a:ea typeface="微软雅黑" panose="020B0503020204020204" pitchFamily="34" charset="-122"/>
              </a:rPr>
              <a:t>测量系统逻辑结构</a:t>
            </a:r>
            <a:endParaRPr lang="zh-CN" altLang="en-US" dirty="0">
              <a:latin typeface="微软雅黑" panose="020B0503020204020204" pitchFamily="34" charset="-122"/>
              <a:ea typeface="微软雅黑" panose="020B0503020204020204" pitchFamily="34" charset="-122"/>
            </a:endParaRPr>
          </a:p>
        </p:txBody>
      </p:sp>
      <p:sp>
        <p:nvSpPr>
          <p:cNvPr id="23" name="矩形 22"/>
          <p:cNvSpPr/>
          <p:nvPr/>
        </p:nvSpPr>
        <p:spPr>
          <a:xfrm>
            <a:off x="4055128" y="993456"/>
            <a:ext cx="4774547" cy="3785652"/>
          </a:xfrm>
          <a:prstGeom prst="rect">
            <a:avLst/>
          </a:prstGeom>
        </p:spPr>
        <p:txBody>
          <a:bodyPr wrap="square">
            <a:spAutoFit/>
          </a:bodyPr>
          <a:lstStyle/>
          <a:p>
            <a:pPr marL="174625" indent="-174625">
              <a:lnSpc>
                <a:spcPct val="120000"/>
              </a:lnSpc>
              <a:spcBef>
                <a:spcPts val="0"/>
              </a:spcBef>
            </a:pPr>
            <a:r>
              <a:rPr lang="en-US" altLang="zh-CN" sz="1000" dirty="0" err="1" smtClean="0">
                <a:latin typeface="微软雅黑" panose="020B0503020204020204" pitchFamily="34" charset="-122"/>
                <a:ea typeface="微软雅黑" panose="020B0503020204020204" pitchFamily="34" charset="-122"/>
              </a:rPr>
              <a:t>iPCA</a:t>
            </a:r>
            <a:r>
              <a:rPr lang="zh-CN" altLang="en-US" sz="1000" dirty="0" smtClean="0">
                <a:latin typeface="微软雅黑" panose="020B0503020204020204" pitchFamily="34" charset="-122"/>
                <a:ea typeface="微软雅黑" panose="020B0503020204020204" pitchFamily="34" charset="-122"/>
              </a:rPr>
              <a:t>的系统结构包括网管、</a:t>
            </a:r>
            <a:r>
              <a:rPr lang="en-US" altLang="zh-CN" sz="1000" dirty="0" smtClean="0">
                <a:latin typeface="微软雅黑" panose="020B0503020204020204" pitchFamily="34" charset="-122"/>
                <a:ea typeface="微软雅黑" panose="020B0503020204020204" pitchFamily="34" charset="-122"/>
              </a:rPr>
              <a:t>MCP</a:t>
            </a:r>
            <a:r>
              <a:rPr lang="zh-CN" altLang="en-US" sz="1000" dirty="0" smtClean="0">
                <a:latin typeface="微软雅黑" panose="020B0503020204020204" pitchFamily="34" charset="-122"/>
                <a:ea typeface="微软雅黑" panose="020B0503020204020204" pitchFamily="34" charset="-122"/>
              </a:rPr>
              <a:t>、</a:t>
            </a:r>
            <a:r>
              <a:rPr lang="en-US" altLang="zh-CN" sz="1000" dirty="0" smtClean="0">
                <a:latin typeface="微软雅黑" panose="020B0503020204020204" pitchFamily="34" charset="-122"/>
                <a:ea typeface="微软雅黑" panose="020B0503020204020204" pitchFamily="34" charset="-122"/>
              </a:rPr>
              <a:t>DCP</a:t>
            </a:r>
            <a:r>
              <a:rPr lang="zh-CN" altLang="en-US" sz="1000" dirty="0" smtClean="0">
                <a:latin typeface="微软雅黑" panose="020B0503020204020204" pitchFamily="34" charset="-122"/>
                <a:ea typeface="微软雅黑" panose="020B0503020204020204" pitchFamily="34" charset="-122"/>
              </a:rPr>
              <a:t>、</a:t>
            </a:r>
            <a:r>
              <a:rPr lang="en-US" altLang="zh-CN" sz="1000" dirty="0" smtClean="0">
                <a:latin typeface="微软雅黑" panose="020B0503020204020204" pitchFamily="34" charset="-122"/>
                <a:ea typeface="微软雅黑" panose="020B0503020204020204" pitchFamily="34" charset="-122"/>
              </a:rPr>
              <a:t>TLP</a:t>
            </a:r>
            <a:r>
              <a:rPr lang="zh-CN" altLang="en-US" sz="1000" dirty="0" smtClean="0">
                <a:latin typeface="微软雅黑" panose="020B0503020204020204" pitchFamily="34" charset="-122"/>
                <a:ea typeface="微软雅黑" panose="020B0503020204020204" pitchFamily="34" charset="-122"/>
              </a:rPr>
              <a:t>四个角色，主要职责如下：</a:t>
            </a:r>
            <a:endParaRPr lang="en-US" altLang="zh-CN" sz="1000" dirty="0" smtClean="0">
              <a:latin typeface="微软雅黑" panose="020B0503020204020204" pitchFamily="34" charset="-122"/>
              <a:ea typeface="微软雅黑" panose="020B0503020204020204" pitchFamily="34" charset="-122"/>
            </a:endParaRPr>
          </a:p>
          <a:p>
            <a:pPr marL="174625" indent="-174625">
              <a:lnSpc>
                <a:spcPct val="120000"/>
              </a:lnSpc>
              <a:spcBef>
                <a:spcPts val="0"/>
              </a:spcBef>
            </a:pPr>
            <a:endParaRPr lang="en-US" altLang="zh-CN" sz="1000" dirty="0" smtClean="0">
              <a:solidFill>
                <a:srgbClr val="00B050"/>
              </a:solidFill>
              <a:latin typeface="微软雅黑" panose="020B0503020204020204" pitchFamily="34" charset="-122"/>
              <a:ea typeface="微软雅黑" panose="020B0503020204020204" pitchFamily="34" charset="-122"/>
            </a:endParaRPr>
          </a:p>
          <a:p>
            <a:pPr marL="174625" indent="-174625">
              <a:lnSpc>
                <a:spcPct val="120000"/>
              </a:lnSpc>
              <a:spcBef>
                <a:spcPts val="0"/>
              </a:spcBef>
            </a:pPr>
            <a:r>
              <a:rPr lang="zh-CN" altLang="en-US" sz="1000" b="1" dirty="0" smtClean="0">
                <a:solidFill>
                  <a:sysClr val="windowText" lastClr="000000"/>
                </a:solidFill>
                <a:latin typeface="微软雅黑" panose="020B0503020204020204" pitchFamily="34" charset="-122"/>
                <a:ea typeface="微软雅黑" panose="020B0503020204020204" pitchFamily="34" charset="-122"/>
              </a:rPr>
              <a:t>网管</a:t>
            </a:r>
            <a:r>
              <a:rPr lang="zh-CN" altLang="en-US" sz="1000" dirty="0" smtClean="0">
                <a:solidFill>
                  <a:sysClr val="windowText" lastClr="000000"/>
                </a:solidFill>
                <a:latin typeface="微软雅黑" panose="020B0503020204020204" pitchFamily="34" charset="-122"/>
                <a:ea typeface="微软雅黑" panose="020B0503020204020204" pitchFamily="34" charset="-122"/>
              </a:rPr>
              <a:t>：用户界面接口</a:t>
            </a:r>
            <a:endParaRPr lang="en-US" altLang="zh-CN" sz="10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000" dirty="0" smtClean="0">
                <a:solidFill>
                  <a:sysClr val="windowText" lastClr="000000"/>
                </a:solidFill>
                <a:latin typeface="微软雅黑" panose="020B0503020204020204" pitchFamily="34" charset="-122"/>
                <a:ea typeface="微软雅黑" panose="020B0503020204020204" pitchFamily="34" charset="-122"/>
              </a:rPr>
              <a:t>下发测试实例配置命令  </a:t>
            </a:r>
            <a:endParaRPr lang="zh-CN" altLang="en-US" sz="10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000" dirty="0" smtClean="0">
                <a:solidFill>
                  <a:sysClr val="windowText" lastClr="000000"/>
                </a:solidFill>
                <a:latin typeface="微软雅黑" panose="020B0503020204020204" pitchFamily="34" charset="-122"/>
                <a:ea typeface="微软雅黑" panose="020B0503020204020204" pitchFamily="34" charset="-122"/>
              </a:rPr>
              <a:t>从</a:t>
            </a:r>
            <a:r>
              <a:rPr lang="en-US" altLang="zh-CN" sz="1000" dirty="0" smtClean="0">
                <a:solidFill>
                  <a:sysClr val="windowText" lastClr="000000"/>
                </a:solidFill>
                <a:latin typeface="微软雅黑" panose="020B0503020204020204" pitchFamily="34" charset="-122"/>
                <a:ea typeface="微软雅黑" panose="020B0503020204020204" pitchFamily="34" charset="-122"/>
              </a:rPr>
              <a:t>MCP</a:t>
            </a:r>
            <a:r>
              <a:rPr lang="zh-CN" altLang="en-US" sz="1000" dirty="0" smtClean="0">
                <a:solidFill>
                  <a:sysClr val="windowText" lastClr="000000"/>
                </a:solidFill>
                <a:latin typeface="微软雅黑" panose="020B0503020204020204" pitchFamily="34" charset="-122"/>
                <a:ea typeface="微软雅黑" panose="020B0503020204020204" pitchFamily="34" charset="-122"/>
              </a:rPr>
              <a:t>获取测量的实时数据和历史数据，及测试结果呈现</a:t>
            </a:r>
            <a:endParaRPr lang="zh-CN" altLang="en-US" sz="10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pPr>
            <a:endParaRPr lang="en-US" altLang="zh-CN" sz="1000" b="1" dirty="0" smtClean="0">
              <a:solidFill>
                <a:srgbClr val="00B050"/>
              </a:solidFill>
              <a:latin typeface="微软雅黑" panose="020B0503020204020204" pitchFamily="34" charset="-122"/>
              <a:ea typeface="微软雅黑" panose="020B0503020204020204" pitchFamily="34" charset="-122"/>
            </a:endParaRPr>
          </a:p>
          <a:p>
            <a:pPr marL="174625" indent="-174625">
              <a:lnSpc>
                <a:spcPct val="120000"/>
              </a:lnSpc>
              <a:spcBef>
                <a:spcPts val="0"/>
              </a:spcBef>
            </a:pPr>
            <a:r>
              <a:rPr lang="en-US" altLang="zh-CN" sz="1000" b="1" dirty="0" smtClean="0">
                <a:solidFill>
                  <a:srgbClr val="C00000"/>
                </a:solidFill>
                <a:latin typeface="微软雅黑" panose="020B0503020204020204" pitchFamily="34" charset="-122"/>
                <a:ea typeface="微软雅黑" panose="020B0503020204020204" pitchFamily="34" charset="-122"/>
              </a:rPr>
              <a:t>TLP</a:t>
            </a:r>
            <a:r>
              <a:rPr lang="en-US" altLang="zh-CN" sz="1000" dirty="0" smtClean="0">
                <a:solidFill>
                  <a:srgbClr val="C00000"/>
                </a:solidFill>
                <a:latin typeface="微软雅黑" panose="020B0503020204020204" pitchFamily="34" charset="-122"/>
                <a:ea typeface="微软雅黑" panose="020B0503020204020204" pitchFamily="34" charset="-122"/>
              </a:rPr>
              <a:t> </a:t>
            </a:r>
            <a:r>
              <a:rPr lang="zh-CN" altLang="en-US" sz="1000" dirty="0" smtClean="0">
                <a:solidFill>
                  <a:sysClr val="windowText" lastClr="000000"/>
                </a:solidFill>
                <a:latin typeface="微软雅黑" panose="020B0503020204020204" pitchFamily="34" charset="-122"/>
                <a:ea typeface="微软雅黑" panose="020B0503020204020204" pitchFamily="34" charset="-122"/>
              </a:rPr>
              <a:t>（</a:t>
            </a:r>
            <a:r>
              <a:rPr lang="en-US" altLang="zh-CN" sz="1000" dirty="0" smtClean="0">
                <a:solidFill>
                  <a:sysClr val="windowText" lastClr="000000"/>
                </a:solidFill>
                <a:latin typeface="微软雅黑" panose="020B0503020204020204" pitchFamily="34" charset="-122"/>
                <a:ea typeface="微软雅黑" panose="020B0503020204020204" pitchFamily="34" charset="-122"/>
              </a:rPr>
              <a:t>Target Logical Port</a:t>
            </a:r>
            <a:r>
              <a:rPr lang="zh-CN" altLang="en-US" sz="1000" dirty="0" smtClean="0">
                <a:solidFill>
                  <a:sysClr val="windowText" lastClr="000000"/>
                </a:solidFill>
                <a:latin typeface="微软雅黑" panose="020B0503020204020204" pitchFamily="34" charset="-122"/>
                <a:ea typeface="微软雅黑" panose="020B0503020204020204" pitchFamily="34" charset="-122"/>
              </a:rPr>
              <a:t>，目标逻辑端口）：</a:t>
            </a:r>
            <a:endParaRPr lang="en-US" altLang="zh-CN" sz="10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000" dirty="0" smtClean="0">
                <a:latin typeface="微软雅黑" panose="020B0503020204020204" pitchFamily="34" charset="-122"/>
                <a:ea typeface="微软雅黑" panose="020B0503020204020204" pitchFamily="34" charset="-122"/>
              </a:rPr>
              <a:t>做为</a:t>
            </a:r>
            <a:r>
              <a:rPr lang="en-US" altLang="zh-CN" sz="1000" dirty="0" err="1" smtClean="0">
                <a:latin typeface="微软雅黑" panose="020B0503020204020204" pitchFamily="34" charset="-122"/>
                <a:ea typeface="微软雅黑" panose="020B0503020204020204" pitchFamily="34" charset="-122"/>
              </a:rPr>
              <a:t>iPCA</a:t>
            </a:r>
            <a:r>
              <a:rPr lang="zh-CN" altLang="en-US" sz="1000" dirty="0" smtClean="0">
                <a:latin typeface="微软雅黑" panose="020B0503020204020204" pitchFamily="34" charset="-122"/>
                <a:ea typeface="微软雅黑" panose="020B0503020204020204" pitchFamily="34" charset="-122"/>
              </a:rPr>
              <a:t>测量执行点，与网络设备的逻辑接口对应</a:t>
            </a:r>
            <a:endParaRPr lang="en-US" altLang="zh-CN" sz="1000" dirty="0" smtClean="0">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000" dirty="0" smtClean="0">
                <a:solidFill>
                  <a:sysClr val="windowText" lastClr="000000"/>
                </a:solidFill>
                <a:latin typeface="微软雅黑" panose="020B0503020204020204" pitchFamily="34" charset="-122"/>
                <a:ea typeface="微软雅黑" panose="020B0503020204020204" pitchFamily="34" charset="-122"/>
              </a:rPr>
              <a:t>对目标业务流进行周期性染色、统计</a:t>
            </a:r>
            <a:endParaRPr lang="en-US" altLang="zh-CN" sz="10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000" dirty="0" smtClean="0">
                <a:latin typeface="微软雅黑" panose="020B0503020204020204" pitchFamily="34" charset="-122"/>
                <a:ea typeface="微软雅黑" panose="020B0503020204020204" pitchFamily="34" charset="-122"/>
              </a:rPr>
              <a:t>向</a:t>
            </a:r>
            <a:r>
              <a:rPr lang="en-US" altLang="zh-CN" sz="1000" dirty="0" smtClean="0">
                <a:latin typeface="微软雅黑" panose="020B0503020204020204" pitchFamily="34" charset="-122"/>
                <a:ea typeface="微软雅黑" panose="020B0503020204020204" pitchFamily="34" charset="-122"/>
              </a:rPr>
              <a:t>DCP</a:t>
            </a:r>
            <a:r>
              <a:rPr lang="zh-CN" altLang="en-US" sz="1000" dirty="0" smtClean="0">
                <a:latin typeface="微软雅黑" panose="020B0503020204020204" pitchFamily="34" charset="-122"/>
                <a:ea typeface="微软雅黑" panose="020B0503020204020204" pitchFamily="34" charset="-122"/>
              </a:rPr>
              <a:t>上报各周期的测量数据</a:t>
            </a:r>
            <a:endParaRPr lang="en-US" altLang="zh-CN" sz="10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pPr>
            <a:endParaRPr lang="en-US" altLang="zh-CN" sz="1000" b="1" dirty="0" smtClean="0">
              <a:solidFill>
                <a:srgbClr val="00B050"/>
              </a:solidFill>
              <a:latin typeface="微软雅黑" panose="020B0503020204020204" pitchFamily="34" charset="-122"/>
              <a:ea typeface="微软雅黑" panose="020B0503020204020204" pitchFamily="34" charset="-122"/>
            </a:endParaRPr>
          </a:p>
          <a:p>
            <a:pPr marL="174625" indent="-174625">
              <a:lnSpc>
                <a:spcPct val="120000"/>
              </a:lnSpc>
              <a:spcBef>
                <a:spcPts val="0"/>
              </a:spcBef>
            </a:pPr>
            <a:r>
              <a:rPr lang="en-US" altLang="zh-CN" sz="1000" b="1" dirty="0" smtClean="0">
                <a:solidFill>
                  <a:srgbClr val="7030A0"/>
                </a:solidFill>
                <a:latin typeface="微软雅黑" panose="020B0503020204020204" pitchFamily="34" charset="-122"/>
                <a:ea typeface="微软雅黑" panose="020B0503020204020204" pitchFamily="34" charset="-122"/>
              </a:rPr>
              <a:t>DCP</a:t>
            </a:r>
            <a:r>
              <a:rPr lang="en-US" altLang="zh-CN" sz="1000" dirty="0" smtClean="0">
                <a:solidFill>
                  <a:srgbClr val="7030A0"/>
                </a:solidFill>
                <a:latin typeface="微软雅黑" panose="020B0503020204020204" pitchFamily="34" charset="-122"/>
                <a:ea typeface="微软雅黑" panose="020B0503020204020204" pitchFamily="34" charset="-122"/>
              </a:rPr>
              <a:t> </a:t>
            </a:r>
            <a:r>
              <a:rPr lang="zh-CN" altLang="en-US" sz="1000" dirty="0" smtClean="0">
                <a:latin typeface="微软雅黑" panose="020B0503020204020204" pitchFamily="34" charset="-122"/>
                <a:ea typeface="微软雅黑" panose="020B0503020204020204" pitchFamily="34" charset="-122"/>
              </a:rPr>
              <a:t>（</a:t>
            </a:r>
            <a:r>
              <a:rPr lang="en-US" altLang="zh-CN" sz="1000" dirty="0" smtClean="0">
                <a:latin typeface="微软雅黑" panose="020B0503020204020204" pitchFamily="34" charset="-122"/>
                <a:ea typeface="微软雅黑" panose="020B0503020204020204" pitchFamily="34" charset="-122"/>
              </a:rPr>
              <a:t>Data Collecting Point</a:t>
            </a:r>
            <a:r>
              <a:rPr lang="zh-CN" altLang="en-US" sz="1000" dirty="0" smtClean="0">
                <a:latin typeface="微软雅黑" panose="020B0503020204020204" pitchFamily="34" charset="-122"/>
                <a:ea typeface="微软雅黑" panose="020B0503020204020204" pitchFamily="34" charset="-122"/>
              </a:rPr>
              <a:t>，数据收集点）：</a:t>
            </a:r>
            <a:endParaRPr lang="en-US" altLang="zh-CN" sz="1000" dirty="0" smtClean="0">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000" dirty="0" smtClean="0">
                <a:solidFill>
                  <a:sysClr val="windowText" lastClr="000000"/>
                </a:solidFill>
                <a:latin typeface="微软雅黑" panose="020B0503020204020204" pitchFamily="34" charset="-122"/>
                <a:ea typeface="微软雅黑" panose="020B0503020204020204" pitchFamily="34" charset="-122"/>
              </a:rPr>
              <a:t>管理和控制</a:t>
            </a:r>
            <a:r>
              <a:rPr lang="en-US" altLang="zh-CN" sz="1000" dirty="0" smtClean="0">
                <a:solidFill>
                  <a:sysClr val="windowText" lastClr="000000"/>
                </a:solidFill>
                <a:latin typeface="微软雅黑" panose="020B0503020204020204" pitchFamily="34" charset="-122"/>
                <a:ea typeface="微软雅黑" panose="020B0503020204020204" pitchFamily="34" charset="-122"/>
              </a:rPr>
              <a:t>TLP</a:t>
            </a:r>
            <a:r>
              <a:rPr lang="zh-CN" altLang="en-US" sz="1000" dirty="0" smtClean="0">
                <a:solidFill>
                  <a:sysClr val="windowText" lastClr="000000"/>
                </a:solidFill>
                <a:latin typeface="微软雅黑" panose="020B0503020204020204" pitchFamily="34" charset="-122"/>
                <a:ea typeface="微软雅黑" panose="020B0503020204020204" pitchFamily="34" charset="-122"/>
              </a:rPr>
              <a:t>（配置</a:t>
            </a:r>
            <a:r>
              <a:rPr lang="en-US" altLang="zh-CN" sz="1000" dirty="0" smtClean="0">
                <a:solidFill>
                  <a:sysClr val="windowText" lastClr="000000"/>
                </a:solidFill>
                <a:latin typeface="微软雅黑" panose="020B0503020204020204" pitchFamily="34" charset="-122"/>
                <a:ea typeface="微软雅黑" panose="020B0503020204020204" pitchFamily="34" charset="-122"/>
              </a:rPr>
              <a:t>ACL</a:t>
            </a:r>
            <a:r>
              <a:rPr lang="zh-CN" altLang="en-US" sz="1000" dirty="0" smtClean="0">
                <a:solidFill>
                  <a:sysClr val="windowText" lastClr="000000"/>
                </a:solidFill>
                <a:latin typeface="微软雅黑" panose="020B0503020204020204" pitchFamily="34" charset="-122"/>
                <a:ea typeface="微软雅黑" panose="020B0503020204020204" pitchFamily="34" charset="-122"/>
              </a:rPr>
              <a:t>，并下发给</a:t>
            </a:r>
            <a:r>
              <a:rPr lang="en-US" altLang="zh-CN" sz="1000" dirty="0" smtClean="0">
                <a:solidFill>
                  <a:sysClr val="windowText" lastClr="000000"/>
                </a:solidFill>
                <a:latin typeface="微软雅黑" panose="020B0503020204020204" pitchFamily="34" charset="-122"/>
                <a:ea typeface="微软雅黑" panose="020B0503020204020204" pitchFamily="34" charset="-122"/>
              </a:rPr>
              <a:t>TLP</a:t>
            </a:r>
            <a:r>
              <a:rPr lang="zh-CN" altLang="en-US" sz="1000" dirty="0" smtClean="0">
                <a:solidFill>
                  <a:sysClr val="windowText" lastClr="000000"/>
                </a:solidFill>
                <a:latin typeface="微软雅黑" panose="020B0503020204020204" pitchFamily="34" charset="-122"/>
                <a:ea typeface="微软雅黑" panose="020B0503020204020204" pitchFamily="34" charset="-122"/>
              </a:rPr>
              <a:t>）</a:t>
            </a:r>
            <a:endParaRPr lang="zh-CN" altLang="en-US" sz="10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000" dirty="0" smtClean="0">
                <a:solidFill>
                  <a:sysClr val="windowText" lastClr="000000"/>
                </a:solidFill>
                <a:latin typeface="微软雅黑" panose="020B0503020204020204" pitchFamily="34" charset="-122"/>
                <a:ea typeface="微软雅黑" panose="020B0503020204020204" pitchFamily="34" charset="-122"/>
              </a:rPr>
              <a:t>收集</a:t>
            </a:r>
            <a:r>
              <a:rPr lang="en-US" altLang="zh-CN" sz="1000" dirty="0" smtClean="0">
                <a:solidFill>
                  <a:sysClr val="windowText" lastClr="000000"/>
                </a:solidFill>
                <a:latin typeface="微软雅黑" panose="020B0503020204020204" pitchFamily="34" charset="-122"/>
                <a:ea typeface="微软雅黑" panose="020B0503020204020204" pitchFamily="34" charset="-122"/>
              </a:rPr>
              <a:t>TLP</a:t>
            </a:r>
            <a:r>
              <a:rPr lang="zh-CN" altLang="en-US" sz="1000" dirty="0" smtClean="0">
                <a:solidFill>
                  <a:sysClr val="windowText" lastClr="000000"/>
                </a:solidFill>
                <a:latin typeface="微软雅黑" panose="020B0503020204020204" pitchFamily="34" charset="-122"/>
                <a:ea typeface="微软雅黑" panose="020B0503020204020204" pitchFamily="34" charset="-122"/>
              </a:rPr>
              <a:t>产生的测量数据</a:t>
            </a:r>
            <a:endParaRPr lang="zh-CN" altLang="en-US" sz="10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000" dirty="0" smtClean="0">
                <a:solidFill>
                  <a:sysClr val="windowText" lastClr="000000"/>
                </a:solidFill>
                <a:latin typeface="微软雅黑" panose="020B0503020204020204" pitchFamily="34" charset="-122"/>
                <a:ea typeface="微软雅黑" panose="020B0503020204020204" pitchFamily="34" charset="-122"/>
              </a:rPr>
              <a:t>向</a:t>
            </a:r>
            <a:r>
              <a:rPr lang="en-US" altLang="zh-CN" sz="1000" dirty="0" smtClean="0">
                <a:solidFill>
                  <a:sysClr val="windowText" lastClr="000000"/>
                </a:solidFill>
                <a:latin typeface="微软雅黑" panose="020B0503020204020204" pitchFamily="34" charset="-122"/>
                <a:ea typeface="微软雅黑" panose="020B0503020204020204" pitchFamily="34" charset="-122"/>
              </a:rPr>
              <a:t>MCP</a:t>
            </a:r>
            <a:r>
              <a:rPr lang="zh-CN" altLang="en-US" sz="1000" dirty="0" smtClean="0">
                <a:solidFill>
                  <a:sysClr val="windowText" lastClr="000000"/>
                </a:solidFill>
                <a:latin typeface="微软雅黑" panose="020B0503020204020204" pitchFamily="34" charset="-122"/>
                <a:ea typeface="微软雅黑" panose="020B0503020204020204" pitchFamily="34" charset="-122"/>
              </a:rPr>
              <a:t>上报测量数据</a:t>
            </a:r>
            <a:endParaRPr lang="en-US" altLang="zh-CN" sz="10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endParaRPr lang="en-US" altLang="zh-CN" sz="10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pPr>
            <a:r>
              <a:rPr lang="en-US" altLang="zh-CN" sz="1000" b="1" dirty="0" smtClean="0">
                <a:solidFill>
                  <a:srgbClr val="00B050"/>
                </a:solidFill>
                <a:latin typeface="微软雅黑" panose="020B0503020204020204" pitchFamily="34" charset="-122"/>
                <a:ea typeface="微软雅黑" panose="020B0503020204020204" pitchFamily="34" charset="-122"/>
              </a:rPr>
              <a:t>MCP</a:t>
            </a:r>
            <a:r>
              <a:rPr lang="en-US" altLang="zh-CN" sz="1000" dirty="0" smtClean="0">
                <a:solidFill>
                  <a:srgbClr val="00B050"/>
                </a:solidFill>
                <a:latin typeface="微软雅黑" panose="020B0503020204020204" pitchFamily="34" charset="-122"/>
                <a:ea typeface="微软雅黑" panose="020B0503020204020204" pitchFamily="34" charset="-122"/>
              </a:rPr>
              <a:t> </a:t>
            </a:r>
            <a:r>
              <a:rPr lang="zh-CN" altLang="en-US" sz="1000" dirty="0" smtClean="0">
                <a:latin typeface="微软雅黑" panose="020B0503020204020204" pitchFamily="34" charset="-122"/>
                <a:ea typeface="微软雅黑" panose="020B0503020204020204" pitchFamily="34" charset="-122"/>
              </a:rPr>
              <a:t>（</a:t>
            </a:r>
            <a:r>
              <a:rPr lang="en-US" altLang="zh-CN" sz="1000" dirty="0" smtClean="0">
                <a:latin typeface="微软雅黑" panose="020B0503020204020204" pitchFamily="34" charset="-122"/>
                <a:ea typeface="微软雅黑" panose="020B0503020204020204" pitchFamily="34" charset="-122"/>
              </a:rPr>
              <a:t>Measurement Control Point</a:t>
            </a:r>
            <a:r>
              <a:rPr lang="zh-CN" altLang="en-US" sz="1000" dirty="0" smtClean="0">
                <a:latin typeface="微软雅黑" panose="020B0503020204020204" pitchFamily="34" charset="-122"/>
                <a:ea typeface="微软雅黑" panose="020B0503020204020204" pitchFamily="34" charset="-122"/>
              </a:rPr>
              <a:t>，测量控制点）：</a:t>
            </a:r>
            <a:endParaRPr lang="en-US" altLang="zh-CN" sz="1000" dirty="0" smtClean="0">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000" dirty="0" smtClean="0">
                <a:solidFill>
                  <a:sysClr val="windowText" lastClr="000000"/>
                </a:solidFill>
                <a:latin typeface="微软雅黑" panose="020B0503020204020204" pitchFamily="34" charset="-122"/>
                <a:ea typeface="微软雅黑" panose="020B0503020204020204" pitchFamily="34" charset="-122"/>
              </a:rPr>
              <a:t>收集</a:t>
            </a:r>
            <a:r>
              <a:rPr lang="en-US" altLang="zh-CN" sz="1000" dirty="0" smtClean="0">
                <a:solidFill>
                  <a:sysClr val="windowText" lastClr="000000"/>
                </a:solidFill>
                <a:latin typeface="微软雅黑" panose="020B0503020204020204" pitchFamily="34" charset="-122"/>
                <a:ea typeface="微软雅黑" panose="020B0503020204020204" pitchFamily="34" charset="-122"/>
              </a:rPr>
              <a:t>DCP</a:t>
            </a:r>
            <a:r>
              <a:rPr lang="zh-CN" altLang="en-US" sz="1000" dirty="0" smtClean="0">
                <a:solidFill>
                  <a:sysClr val="windowText" lastClr="000000"/>
                </a:solidFill>
                <a:latin typeface="微软雅黑" panose="020B0503020204020204" pitchFamily="34" charset="-122"/>
                <a:ea typeface="微软雅黑" panose="020B0503020204020204" pitchFamily="34" charset="-122"/>
              </a:rPr>
              <a:t>上报的测量数据</a:t>
            </a:r>
            <a:endParaRPr lang="zh-CN" altLang="en-US" sz="10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000" dirty="0" smtClean="0">
                <a:solidFill>
                  <a:sysClr val="windowText" lastClr="000000"/>
                </a:solidFill>
                <a:latin typeface="微软雅黑" panose="020B0503020204020204" pitchFamily="34" charset="-122"/>
                <a:ea typeface="微软雅黑" panose="020B0503020204020204" pitchFamily="34" charset="-122"/>
              </a:rPr>
              <a:t>汇总测量数据，计算测量结果</a:t>
            </a:r>
            <a:endParaRPr lang="zh-CN" altLang="en-US" sz="10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000" dirty="0" smtClean="0">
                <a:solidFill>
                  <a:sysClr val="windowText" lastClr="000000"/>
                </a:solidFill>
                <a:latin typeface="微软雅黑" panose="020B0503020204020204" pitchFamily="34" charset="-122"/>
                <a:ea typeface="微软雅黑" panose="020B0503020204020204" pitchFamily="34" charset="-122"/>
              </a:rPr>
              <a:t>向网管上报测量结果 </a:t>
            </a:r>
            <a:endParaRPr lang="en-US" altLang="zh-CN" sz="1000" dirty="0" smtClean="0">
              <a:solidFill>
                <a:sysClr val="windowText" lastClr="000000"/>
              </a:solidFill>
              <a:latin typeface="微软雅黑" panose="020B0503020204020204" pitchFamily="34" charset="-122"/>
              <a:ea typeface="微软雅黑" panose="020B0503020204020204" pitchFamily="34" charset="-122"/>
            </a:endParaRPr>
          </a:p>
        </p:txBody>
      </p:sp>
      <p:grpSp>
        <p:nvGrpSpPr>
          <p:cNvPr id="3" name="组合 38"/>
          <p:cNvGrpSpPr/>
          <p:nvPr/>
        </p:nvGrpSpPr>
        <p:grpSpPr>
          <a:xfrm>
            <a:off x="282455" y="1385121"/>
            <a:ext cx="2528478" cy="3234761"/>
            <a:chOff x="282455" y="1385121"/>
            <a:chExt cx="2528478" cy="3234761"/>
          </a:xfrm>
        </p:grpSpPr>
        <p:cxnSp>
          <p:nvCxnSpPr>
            <p:cNvPr id="7" name="直接箭头连接符 6"/>
            <p:cNvCxnSpPr/>
            <p:nvPr/>
          </p:nvCxnSpPr>
          <p:spPr bwMode="auto">
            <a:xfrm flipV="1">
              <a:off x="1038541" y="2549725"/>
              <a:ext cx="634809" cy="1"/>
            </a:xfrm>
            <a:prstGeom prst="straightConnector1">
              <a:avLst/>
            </a:prstGeom>
            <a:ln w="31750">
              <a:solidFill>
                <a:srgbClr val="0000FF"/>
              </a:solidFill>
              <a:prstDash val="dash"/>
              <a:headEnd type="none" w="med" len="med"/>
              <a:tailEnd type="arrow" w="med" len="med"/>
            </a:ln>
          </p:spPr>
          <p:style>
            <a:lnRef idx="3">
              <a:schemeClr val="accent4"/>
            </a:lnRef>
            <a:fillRef idx="0">
              <a:schemeClr val="accent4"/>
            </a:fillRef>
            <a:effectRef idx="2">
              <a:schemeClr val="accent4"/>
            </a:effectRef>
            <a:fontRef idx="minor">
              <a:schemeClr val="tx1"/>
            </a:fontRef>
          </p:style>
        </p:cxnSp>
        <p:sp>
          <p:nvSpPr>
            <p:cNvPr id="8" name="TextBox 7"/>
            <p:cNvSpPr txBox="1"/>
            <p:nvPr/>
          </p:nvSpPr>
          <p:spPr bwMode="auto">
            <a:xfrm>
              <a:off x="1673525" y="1385121"/>
              <a:ext cx="1036451" cy="276668"/>
            </a:xfrm>
            <a:prstGeom prst="rect">
              <a:avLst/>
            </a:prstGeom>
            <a:solidFill>
              <a:srgbClr val="7030A0"/>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altLang="zh-CN" sz="1400" dirty="0" smtClean="0">
                  <a:solidFill>
                    <a:schemeClr val="bg1"/>
                  </a:solidFill>
                  <a:latin typeface="微软雅黑" panose="020B0503020204020204" pitchFamily="34" charset="-122"/>
                  <a:ea typeface="微软雅黑" panose="020B0503020204020204" pitchFamily="34" charset="-122"/>
                </a:rPr>
                <a:t>DCP</a:t>
              </a:r>
              <a:endParaRPr lang="zh-CN" altLang="en-US" sz="1400" dirty="0">
                <a:solidFill>
                  <a:schemeClr val="bg1"/>
                </a:solidFill>
                <a:latin typeface="微软雅黑" panose="020B0503020204020204" pitchFamily="34" charset="-122"/>
                <a:ea typeface="微软雅黑" panose="020B0503020204020204" pitchFamily="34" charset="-122"/>
              </a:endParaRPr>
            </a:p>
          </p:txBody>
        </p:sp>
        <p:sp>
          <p:nvSpPr>
            <p:cNvPr id="9" name="TextBox 8"/>
            <p:cNvSpPr txBox="1"/>
            <p:nvPr/>
          </p:nvSpPr>
          <p:spPr bwMode="auto">
            <a:xfrm>
              <a:off x="1673350" y="2342117"/>
              <a:ext cx="1036800" cy="277200"/>
            </a:xfrm>
            <a:prstGeom prst="rect">
              <a:avLst/>
            </a:prstGeom>
            <a:solidFill>
              <a:srgbClr val="00B050"/>
            </a:solidFill>
            <a:ln>
              <a:noFill/>
            </a:ln>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altLang="zh-CN" sz="1400" dirty="0" smtClean="0">
                  <a:solidFill>
                    <a:schemeClr val="bg1"/>
                  </a:solidFill>
                  <a:latin typeface="微软雅黑" panose="020B0503020204020204" pitchFamily="34" charset="-122"/>
                  <a:ea typeface="微软雅黑" panose="020B0503020204020204" pitchFamily="34" charset="-122"/>
                </a:rPr>
                <a:t>MCP</a:t>
              </a:r>
              <a:endParaRPr lang="zh-CN" altLang="en-US" sz="1400" dirty="0">
                <a:solidFill>
                  <a:schemeClr val="bg1"/>
                </a:solidFill>
                <a:latin typeface="微软雅黑" panose="020B0503020204020204" pitchFamily="34" charset="-122"/>
                <a:ea typeface="微软雅黑" panose="020B0503020204020204" pitchFamily="34" charset="-122"/>
              </a:endParaRPr>
            </a:p>
          </p:txBody>
        </p:sp>
        <p:cxnSp>
          <p:nvCxnSpPr>
            <p:cNvPr id="10" name="直接箭头连接符 9"/>
            <p:cNvCxnSpPr>
              <a:stCxn id="15" idx="4"/>
              <a:endCxn id="13" idx="0"/>
            </p:cNvCxnSpPr>
            <p:nvPr/>
          </p:nvCxnSpPr>
          <p:spPr bwMode="auto">
            <a:xfrm>
              <a:off x="2187429" y="1760242"/>
              <a:ext cx="0" cy="496005"/>
            </a:xfrm>
            <a:prstGeom prst="straightConnector1">
              <a:avLst/>
            </a:prstGeom>
            <a:ln w="31750">
              <a:solidFill>
                <a:srgbClr val="C00000"/>
              </a:solidFill>
              <a:headEnd type="arrow" w="med" len="med"/>
              <a:tailEnd type="arrow" w="med" len="med"/>
            </a:ln>
          </p:spPr>
          <p:style>
            <a:lnRef idx="3">
              <a:schemeClr val="accent4"/>
            </a:lnRef>
            <a:fillRef idx="0">
              <a:schemeClr val="accent4"/>
            </a:fillRef>
            <a:effectRef idx="2">
              <a:schemeClr val="accent4"/>
            </a:effectRef>
            <a:fontRef idx="minor">
              <a:schemeClr val="tx1"/>
            </a:fontRef>
          </p:style>
        </p:cxnSp>
        <p:cxnSp>
          <p:nvCxnSpPr>
            <p:cNvPr id="11" name="直接箭头连接符 10"/>
            <p:cNvCxnSpPr>
              <a:endCxn id="16" idx="0"/>
            </p:cNvCxnSpPr>
            <p:nvPr/>
          </p:nvCxnSpPr>
          <p:spPr bwMode="auto">
            <a:xfrm>
              <a:off x="2187429" y="2711154"/>
              <a:ext cx="0" cy="530346"/>
            </a:xfrm>
            <a:prstGeom prst="straightConnector1">
              <a:avLst/>
            </a:prstGeom>
            <a:ln w="31750">
              <a:solidFill>
                <a:srgbClr val="C00000"/>
              </a:solidFill>
              <a:headEnd type="arrow" w="med" len="med"/>
              <a:tailEnd type="arrow" w="med" len="med"/>
            </a:ln>
          </p:spPr>
          <p:style>
            <a:lnRef idx="3">
              <a:schemeClr val="accent4"/>
            </a:lnRef>
            <a:fillRef idx="0">
              <a:schemeClr val="accent4"/>
            </a:fillRef>
            <a:effectRef idx="2">
              <a:schemeClr val="accent4"/>
            </a:effectRef>
            <a:fontRef idx="minor">
              <a:schemeClr val="tx1"/>
            </a:fontRef>
          </p:style>
        </p:cxnSp>
        <p:sp>
          <p:nvSpPr>
            <p:cNvPr id="12" name="TextBox 11"/>
            <p:cNvSpPr txBox="1"/>
            <p:nvPr/>
          </p:nvSpPr>
          <p:spPr bwMode="auto">
            <a:xfrm>
              <a:off x="1673525" y="3292934"/>
              <a:ext cx="1036451" cy="276668"/>
            </a:xfrm>
            <a:prstGeom prst="rect">
              <a:avLst/>
            </a:prstGeom>
            <a:solidFill>
              <a:srgbClr val="7030A0"/>
            </a:solidFill>
          </p:spPr>
          <p:style>
            <a:lnRef idx="0">
              <a:schemeClr val="accent6"/>
            </a:lnRef>
            <a:fillRef idx="3">
              <a:schemeClr val="accent6"/>
            </a:fillRef>
            <a:effectRef idx="3">
              <a:schemeClr val="accent6"/>
            </a:effectRef>
            <a:fontRef idx="minor">
              <a:schemeClr val="lt1"/>
            </a:fontRef>
          </p:style>
          <p:txBody>
            <a:bodyPr anchor="ctr"/>
            <a:lstStyle/>
            <a:p>
              <a:pPr algn="ctr">
                <a:defRPr/>
              </a:pPr>
              <a:r>
                <a:rPr lang="en-US" altLang="zh-CN" sz="1400" dirty="0" smtClean="0">
                  <a:solidFill>
                    <a:schemeClr val="bg1"/>
                  </a:solidFill>
                  <a:latin typeface="微软雅黑" panose="020B0503020204020204" pitchFamily="34" charset="-122"/>
                  <a:ea typeface="微软雅黑" panose="020B0503020204020204" pitchFamily="34" charset="-122"/>
                </a:rPr>
                <a:t>DCP</a:t>
              </a:r>
              <a:endParaRPr lang="zh-CN" altLang="en-US" sz="1400" dirty="0">
                <a:solidFill>
                  <a:schemeClr val="bg1"/>
                </a:solidFill>
                <a:latin typeface="微软雅黑" panose="020B0503020204020204" pitchFamily="34" charset="-122"/>
                <a:ea typeface="微软雅黑" panose="020B0503020204020204" pitchFamily="34" charset="-122"/>
              </a:endParaRPr>
            </a:p>
          </p:txBody>
        </p:sp>
        <p:sp>
          <p:nvSpPr>
            <p:cNvPr id="13" name="椭圆 530"/>
            <p:cNvSpPr>
              <a:spLocks noChangeArrowheads="1"/>
            </p:cNvSpPr>
            <p:nvPr/>
          </p:nvSpPr>
          <p:spPr bwMode="auto">
            <a:xfrm flipH="1">
              <a:off x="2138874" y="2256247"/>
              <a:ext cx="97110" cy="94867"/>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4" name="椭圆 530"/>
            <p:cNvSpPr>
              <a:spLocks noChangeArrowheads="1"/>
            </p:cNvSpPr>
            <p:nvPr/>
          </p:nvSpPr>
          <p:spPr bwMode="auto">
            <a:xfrm flipH="1">
              <a:off x="2138874" y="2616287"/>
              <a:ext cx="97110" cy="94867"/>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5" name="椭圆 530"/>
            <p:cNvSpPr>
              <a:spLocks noChangeArrowheads="1"/>
            </p:cNvSpPr>
            <p:nvPr/>
          </p:nvSpPr>
          <p:spPr bwMode="auto">
            <a:xfrm flipH="1">
              <a:off x="2138874" y="1665375"/>
              <a:ext cx="97110" cy="94867"/>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6" name="椭圆 530"/>
            <p:cNvSpPr>
              <a:spLocks noChangeArrowheads="1"/>
            </p:cNvSpPr>
            <p:nvPr/>
          </p:nvSpPr>
          <p:spPr bwMode="auto">
            <a:xfrm flipH="1">
              <a:off x="2138874" y="3241500"/>
              <a:ext cx="97110" cy="94867"/>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7" name="TextBox 16"/>
            <p:cNvSpPr txBox="1"/>
            <p:nvPr/>
          </p:nvSpPr>
          <p:spPr>
            <a:xfrm>
              <a:off x="2175448" y="1657172"/>
              <a:ext cx="504056" cy="230832"/>
            </a:xfrm>
            <a:prstGeom prst="rect">
              <a:avLst/>
            </a:prstGeom>
            <a:noFill/>
          </p:spPr>
          <p:txBody>
            <a:bodyPr wrap="square" rtlCol="0">
              <a:spAutoFit/>
            </a:bodyPr>
            <a:lstStyle/>
            <a:p>
              <a:pPr algn="ctr" fontAlgn="base">
                <a:buClr>
                  <a:srgbClr val="CC9900"/>
                </a:buClr>
                <a:defRPr/>
              </a:pPr>
              <a:r>
                <a:rPr lang="en-US" altLang="zh-CN" sz="900" dirty="0" smtClean="0">
                  <a:latin typeface="微软雅黑" panose="020B0503020204020204" pitchFamily="34" charset="-122"/>
                  <a:ea typeface="微软雅黑" panose="020B0503020204020204" pitchFamily="34" charset="-122"/>
                </a:rPr>
                <a:t>TLP</a:t>
              </a:r>
              <a:endParaRPr lang="zh-CN" altLang="en-US" sz="900" dirty="0">
                <a:latin typeface="微软雅黑" panose="020B0503020204020204" pitchFamily="34" charset="-122"/>
                <a:ea typeface="微软雅黑" panose="020B0503020204020204" pitchFamily="34" charset="-122"/>
              </a:endParaRPr>
            </a:p>
          </p:txBody>
        </p:sp>
        <p:sp>
          <p:nvSpPr>
            <p:cNvPr id="18" name="TextBox 17"/>
            <p:cNvSpPr txBox="1"/>
            <p:nvPr/>
          </p:nvSpPr>
          <p:spPr>
            <a:xfrm>
              <a:off x="2191491" y="2152518"/>
              <a:ext cx="504056" cy="230832"/>
            </a:xfrm>
            <a:prstGeom prst="rect">
              <a:avLst/>
            </a:prstGeom>
            <a:noFill/>
          </p:spPr>
          <p:txBody>
            <a:bodyPr wrap="square" rtlCol="0">
              <a:spAutoFit/>
            </a:bodyPr>
            <a:lstStyle/>
            <a:p>
              <a:pPr algn="ctr" fontAlgn="base">
                <a:buClr>
                  <a:srgbClr val="CC9900"/>
                </a:buClr>
                <a:defRPr/>
              </a:pPr>
              <a:r>
                <a:rPr lang="en-US" altLang="zh-CN" sz="900" dirty="0" smtClean="0">
                  <a:latin typeface="微软雅黑" panose="020B0503020204020204" pitchFamily="34" charset="-122"/>
                  <a:ea typeface="微软雅黑" panose="020B0503020204020204" pitchFamily="34" charset="-122"/>
                </a:rPr>
                <a:t>TLP</a:t>
              </a:r>
              <a:endParaRPr lang="zh-CN" altLang="en-US" sz="900" dirty="0">
                <a:latin typeface="微软雅黑" panose="020B0503020204020204" pitchFamily="34" charset="-122"/>
                <a:ea typeface="微软雅黑" panose="020B0503020204020204" pitchFamily="34" charset="-122"/>
              </a:endParaRPr>
            </a:p>
          </p:txBody>
        </p:sp>
        <p:sp>
          <p:nvSpPr>
            <p:cNvPr id="19" name="TextBox 18"/>
            <p:cNvSpPr txBox="1"/>
            <p:nvPr/>
          </p:nvSpPr>
          <p:spPr>
            <a:xfrm>
              <a:off x="2180461" y="2606261"/>
              <a:ext cx="504056" cy="230832"/>
            </a:xfrm>
            <a:prstGeom prst="rect">
              <a:avLst/>
            </a:prstGeom>
            <a:noFill/>
          </p:spPr>
          <p:txBody>
            <a:bodyPr wrap="square" rtlCol="0">
              <a:spAutoFit/>
            </a:bodyPr>
            <a:lstStyle/>
            <a:p>
              <a:pPr algn="ctr" fontAlgn="base">
                <a:buClr>
                  <a:srgbClr val="CC9900"/>
                </a:buClr>
                <a:defRPr/>
              </a:pPr>
              <a:r>
                <a:rPr lang="en-US" altLang="zh-CN" sz="900" dirty="0" smtClean="0">
                  <a:latin typeface="微软雅黑" panose="020B0503020204020204" pitchFamily="34" charset="-122"/>
                  <a:ea typeface="微软雅黑" panose="020B0503020204020204" pitchFamily="34" charset="-122"/>
                </a:rPr>
                <a:t>TLP</a:t>
              </a:r>
              <a:endParaRPr lang="zh-CN" altLang="en-US" sz="900" dirty="0">
                <a:latin typeface="微软雅黑" panose="020B0503020204020204" pitchFamily="34" charset="-122"/>
                <a:ea typeface="微软雅黑" panose="020B0503020204020204" pitchFamily="34" charset="-122"/>
              </a:endParaRPr>
            </a:p>
          </p:txBody>
        </p:sp>
        <p:sp>
          <p:nvSpPr>
            <p:cNvPr id="20" name="TextBox 19"/>
            <p:cNvSpPr txBox="1"/>
            <p:nvPr/>
          </p:nvSpPr>
          <p:spPr>
            <a:xfrm>
              <a:off x="2180462" y="3072580"/>
              <a:ext cx="504056" cy="230832"/>
            </a:xfrm>
            <a:prstGeom prst="rect">
              <a:avLst/>
            </a:prstGeom>
            <a:noFill/>
          </p:spPr>
          <p:txBody>
            <a:bodyPr wrap="square" rtlCol="0">
              <a:spAutoFit/>
            </a:bodyPr>
            <a:lstStyle/>
            <a:p>
              <a:pPr algn="ctr" fontAlgn="base">
                <a:buClr>
                  <a:srgbClr val="CC9900"/>
                </a:buClr>
                <a:defRPr/>
              </a:pPr>
              <a:r>
                <a:rPr lang="en-US" altLang="zh-CN" sz="900" dirty="0" smtClean="0">
                  <a:latin typeface="微软雅黑" panose="020B0503020204020204" pitchFamily="34" charset="-122"/>
                  <a:ea typeface="微软雅黑" panose="020B0503020204020204" pitchFamily="34" charset="-122"/>
                </a:rPr>
                <a:t>TLP</a:t>
              </a:r>
              <a:endParaRPr lang="zh-CN" altLang="en-US" sz="900" dirty="0">
                <a:latin typeface="微软雅黑" panose="020B0503020204020204" pitchFamily="34" charset="-122"/>
                <a:ea typeface="微软雅黑" panose="020B0503020204020204" pitchFamily="34" charset="-122"/>
              </a:endParaRPr>
            </a:p>
          </p:txBody>
        </p:sp>
        <p:sp>
          <p:nvSpPr>
            <p:cNvPr id="21" name="圆角矩形 20"/>
            <p:cNvSpPr/>
            <p:nvPr/>
          </p:nvSpPr>
          <p:spPr bwMode="auto">
            <a:xfrm>
              <a:off x="282455" y="2300697"/>
              <a:ext cx="756086" cy="360041"/>
            </a:xfrm>
            <a:prstGeom prst="roundRect">
              <a:avLst/>
            </a:prstGeom>
            <a:gradFill>
              <a:gsLst>
                <a:gs pos="0">
                  <a:srgbClr val="8488C4"/>
                </a:gs>
                <a:gs pos="53000">
                  <a:srgbClr val="D4DEFF"/>
                </a:gs>
                <a:gs pos="83000">
                  <a:srgbClr val="D4DEFF"/>
                </a:gs>
                <a:gs pos="100000">
                  <a:srgbClr val="96AB94"/>
                </a:gs>
              </a:gsLst>
              <a:lin ang="16200000" scaled="0"/>
            </a:gradFill>
            <a:ln>
              <a:noFill/>
            </a:ln>
          </p:spPr>
          <p:style>
            <a:lnRef idx="0">
              <a:schemeClr val="accent5"/>
            </a:lnRef>
            <a:fillRef idx="3">
              <a:schemeClr val="accent5"/>
            </a:fillRef>
            <a:effectRef idx="3">
              <a:schemeClr val="accent5"/>
            </a:effectRef>
            <a:fontRef idx="minor">
              <a:schemeClr val="lt1"/>
            </a:fontRef>
          </p:style>
          <p:txBody>
            <a:bodyPr vert="horz"/>
            <a:lstStyle/>
            <a:p>
              <a:pPr algn="ctr" fontAlgn="base">
                <a:buClr>
                  <a:srgbClr val="CC9900"/>
                </a:buClr>
                <a:defRPr/>
              </a:pPr>
              <a:r>
                <a:rPr lang="zh-CN" altLang="en-US" sz="1100" b="1" dirty="0">
                  <a:solidFill>
                    <a:schemeClr val="tx1"/>
                  </a:solidFill>
                  <a:latin typeface="微软雅黑" panose="020B0503020204020204" pitchFamily="34" charset="-122"/>
                  <a:ea typeface="微软雅黑" panose="020B0503020204020204" pitchFamily="34" charset="-122"/>
                </a:rPr>
                <a:t>网管</a:t>
              </a:r>
              <a:endParaRPr lang="zh-CN" altLang="en-US" sz="1100" b="1" i="0" dirty="0">
                <a:solidFill>
                  <a:schemeClr val="tx1"/>
                </a:solidFill>
                <a:latin typeface="微软雅黑" panose="020B0503020204020204" pitchFamily="34" charset="-122"/>
                <a:ea typeface="微软雅黑" panose="020B0503020204020204" pitchFamily="34" charset="-122"/>
              </a:endParaRPr>
            </a:p>
          </p:txBody>
        </p:sp>
        <p:cxnSp>
          <p:nvCxnSpPr>
            <p:cNvPr id="22" name="直接箭头连接符 21"/>
            <p:cNvCxnSpPr/>
            <p:nvPr/>
          </p:nvCxnSpPr>
          <p:spPr bwMode="auto">
            <a:xfrm flipV="1">
              <a:off x="973667" y="1693333"/>
              <a:ext cx="643466" cy="592667"/>
            </a:xfrm>
            <a:prstGeom prst="straightConnector1">
              <a:avLst/>
            </a:prstGeom>
            <a:ln w="31750">
              <a:solidFill>
                <a:srgbClr val="0000FF"/>
              </a:solidFill>
              <a:prstDash val="dash"/>
              <a:headEnd type="none" w="med" len="med"/>
              <a:tailEnd type="arrow" w="med" len="med"/>
            </a:ln>
          </p:spPr>
          <p:style>
            <a:lnRef idx="3">
              <a:schemeClr val="accent4"/>
            </a:lnRef>
            <a:fillRef idx="0">
              <a:schemeClr val="accent4"/>
            </a:fillRef>
            <a:effectRef idx="2">
              <a:schemeClr val="accent4"/>
            </a:effectRef>
            <a:fontRef idx="minor">
              <a:schemeClr val="tx1"/>
            </a:fontRef>
          </p:style>
        </p:cxnSp>
        <p:cxnSp>
          <p:nvCxnSpPr>
            <p:cNvPr id="26" name="直接箭头连接符 25"/>
            <p:cNvCxnSpPr/>
            <p:nvPr/>
          </p:nvCxnSpPr>
          <p:spPr bwMode="auto">
            <a:xfrm rot="16200000" flipH="1">
              <a:off x="1016000" y="2624667"/>
              <a:ext cx="609601" cy="592666"/>
            </a:xfrm>
            <a:prstGeom prst="straightConnector1">
              <a:avLst/>
            </a:prstGeom>
            <a:ln w="31750">
              <a:solidFill>
                <a:srgbClr val="0000FF"/>
              </a:solidFill>
              <a:prstDash val="dash"/>
              <a:headEnd type="none" w="med" len="med"/>
              <a:tailEnd type="arrow" w="med" len="med"/>
            </a:ln>
          </p:spPr>
          <p:style>
            <a:lnRef idx="3">
              <a:schemeClr val="accent4"/>
            </a:lnRef>
            <a:fillRef idx="0">
              <a:schemeClr val="accent4"/>
            </a:fillRef>
            <a:effectRef idx="2">
              <a:schemeClr val="accent4"/>
            </a:effectRef>
            <a:fontRef idx="minor">
              <a:schemeClr val="tx1"/>
            </a:fontRef>
          </p:style>
        </p:cxnSp>
        <p:cxnSp>
          <p:nvCxnSpPr>
            <p:cNvPr id="28" name="直接箭头连接符 27"/>
            <p:cNvCxnSpPr/>
            <p:nvPr/>
          </p:nvCxnSpPr>
          <p:spPr bwMode="auto">
            <a:xfrm rot="5400000">
              <a:off x="1518251" y="1975438"/>
              <a:ext cx="694250" cy="11515"/>
            </a:xfrm>
            <a:prstGeom prst="straightConnector1">
              <a:avLst/>
            </a:prstGeom>
            <a:ln w="31750">
              <a:solidFill>
                <a:srgbClr val="00B050"/>
              </a:solidFill>
              <a:prstDash val="dash"/>
              <a:headEnd type="none" w="med" len="med"/>
              <a:tailEnd type="arrow" w="med" len="med"/>
            </a:ln>
          </p:spPr>
          <p:style>
            <a:lnRef idx="3">
              <a:schemeClr val="accent4"/>
            </a:lnRef>
            <a:fillRef idx="0">
              <a:schemeClr val="accent4"/>
            </a:fillRef>
            <a:effectRef idx="2">
              <a:schemeClr val="accent4"/>
            </a:effectRef>
            <a:fontRef idx="minor">
              <a:schemeClr val="tx1"/>
            </a:fontRef>
          </p:style>
        </p:cxnSp>
        <p:cxnSp>
          <p:nvCxnSpPr>
            <p:cNvPr id="31" name="直接箭头连接符 30"/>
            <p:cNvCxnSpPr/>
            <p:nvPr/>
          </p:nvCxnSpPr>
          <p:spPr bwMode="auto">
            <a:xfrm rot="5400000">
              <a:off x="1492851" y="2940639"/>
              <a:ext cx="694250" cy="11515"/>
            </a:xfrm>
            <a:prstGeom prst="straightConnector1">
              <a:avLst/>
            </a:prstGeom>
            <a:ln w="31750">
              <a:solidFill>
                <a:srgbClr val="00B050"/>
              </a:solidFill>
              <a:prstDash val="dash"/>
              <a:headEnd type="arrow" w="med" len="med"/>
              <a:tailEnd type="none" w="med" len="med"/>
            </a:ln>
          </p:spPr>
          <p:style>
            <a:lnRef idx="3">
              <a:schemeClr val="accent4"/>
            </a:lnRef>
            <a:fillRef idx="0">
              <a:schemeClr val="accent4"/>
            </a:fillRef>
            <a:effectRef idx="2">
              <a:schemeClr val="accent4"/>
            </a:effectRef>
            <a:fontRef idx="minor">
              <a:schemeClr val="tx1"/>
            </a:fontRef>
          </p:style>
        </p:cxnSp>
        <p:cxnSp>
          <p:nvCxnSpPr>
            <p:cNvPr id="32" name="直接连接符 31"/>
            <p:cNvCxnSpPr/>
            <p:nvPr/>
          </p:nvCxnSpPr>
          <p:spPr bwMode="auto">
            <a:xfrm>
              <a:off x="1073417" y="3987654"/>
              <a:ext cx="504056" cy="0"/>
            </a:xfrm>
            <a:prstGeom prst="line">
              <a:avLst/>
            </a:prstGeom>
            <a:ln w="15875">
              <a:solidFill>
                <a:srgbClr val="0000FF"/>
              </a:solidFill>
              <a:prstDash val="dash"/>
              <a:headEnd type="arrow"/>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33" name="矩形 32"/>
            <p:cNvSpPr/>
            <p:nvPr/>
          </p:nvSpPr>
          <p:spPr>
            <a:xfrm>
              <a:off x="1564985" y="3847830"/>
              <a:ext cx="1245948" cy="276999"/>
            </a:xfrm>
            <a:prstGeom prst="rect">
              <a:avLst/>
            </a:prstGeom>
          </p:spPr>
          <p:txBody>
            <a:bodyPr wrap="square">
              <a:spAutoFit/>
            </a:bodyPr>
            <a:lstStyle/>
            <a:p>
              <a:r>
                <a:rPr lang="zh-CN" altLang="en-US" sz="1200" dirty="0" smtClean="0"/>
                <a:t>管理配置下发</a:t>
              </a:r>
              <a:endParaRPr lang="zh-CN" altLang="en-US" sz="1200" dirty="0"/>
            </a:p>
          </p:txBody>
        </p:sp>
        <p:cxnSp>
          <p:nvCxnSpPr>
            <p:cNvPr id="34" name="直接连接符 33"/>
            <p:cNvCxnSpPr/>
            <p:nvPr/>
          </p:nvCxnSpPr>
          <p:spPr bwMode="auto">
            <a:xfrm>
              <a:off x="1056484" y="4241654"/>
              <a:ext cx="504056" cy="0"/>
            </a:xfrm>
            <a:prstGeom prst="line">
              <a:avLst/>
            </a:prstGeom>
            <a:ln w="15875">
              <a:solidFill>
                <a:srgbClr val="00B050"/>
              </a:solidFill>
              <a:prstDash val="dash"/>
              <a:headEnd type="arrow"/>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35" name="矩形 34"/>
            <p:cNvSpPr/>
            <p:nvPr/>
          </p:nvSpPr>
          <p:spPr>
            <a:xfrm>
              <a:off x="1577365" y="4097350"/>
              <a:ext cx="1107996" cy="276999"/>
            </a:xfrm>
            <a:prstGeom prst="rect">
              <a:avLst/>
            </a:prstGeom>
          </p:spPr>
          <p:txBody>
            <a:bodyPr wrap="none">
              <a:spAutoFit/>
            </a:bodyPr>
            <a:lstStyle/>
            <a:p>
              <a:r>
                <a:rPr lang="zh-CN" altLang="en-US" sz="1200" dirty="0" smtClean="0"/>
                <a:t>测量数据上报</a:t>
              </a:r>
              <a:endParaRPr lang="zh-CN" altLang="en-US" sz="1200" dirty="0"/>
            </a:p>
          </p:txBody>
        </p:sp>
        <p:cxnSp>
          <p:nvCxnSpPr>
            <p:cNvPr id="36" name="直接连接符 35"/>
            <p:cNvCxnSpPr/>
            <p:nvPr/>
          </p:nvCxnSpPr>
          <p:spPr bwMode="auto">
            <a:xfrm>
              <a:off x="1064951" y="4470256"/>
              <a:ext cx="504056" cy="0"/>
            </a:xfrm>
            <a:prstGeom prst="line">
              <a:avLst/>
            </a:prstGeom>
            <a:ln w="15875">
              <a:solidFill>
                <a:srgbClr val="C00000"/>
              </a:solidFill>
              <a:prstDash val="solid"/>
              <a:headEnd type="arrow"/>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37" name="矩形 36"/>
            <p:cNvSpPr/>
            <p:nvPr/>
          </p:nvSpPr>
          <p:spPr>
            <a:xfrm>
              <a:off x="1577367" y="4342883"/>
              <a:ext cx="954107" cy="276999"/>
            </a:xfrm>
            <a:prstGeom prst="rect">
              <a:avLst/>
            </a:prstGeom>
          </p:spPr>
          <p:txBody>
            <a:bodyPr wrap="none">
              <a:spAutoFit/>
            </a:bodyPr>
            <a:lstStyle/>
            <a:p>
              <a:r>
                <a:rPr lang="zh-CN" altLang="en-US" sz="1200" dirty="0" smtClean="0"/>
                <a:t>真实业务流</a:t>
              </a:r>
              <a:endParaRPr lang="zh-CN" altLang="en-US" sz="1200" dirty="0"/>
            </a:p>
          </p:txBody>
        </p:sp>
        <p:cxnSp>
          <p:nvCxnSpPr>
            <p:cNvPr id="30" name="直接箭头连接符 29"/>
            <p:cNvCxnSpPr/>
            <p:nvPr/>
          </p:nvCxnSpPr>
          <p:spPr bwMode="auto">
            <a:xfrm flipV="1">
              <a:off x="1035168" y="2398141"/>
              <a:ext cx="629730" cy="8627"/>
            </a:xfrm>
            <a:prstGeom prst="straightConnector1">
              <a:avLst/>
            </a:prstGeom>
            <a:ln w="31750">
              <a:solidFill>
                <a:srgbClr val="00B050"/>
              </a:solidFill>
              <a:prstDash val="dash"/>
              <a:headEnd type="arrow" w="med" len="med"/>
              <a:tailEnd type="none" w="med" len="med"/>
            </a:ln>
          </p:spPr>
          <p:style>
            <a:lnRef idx="3">
              <a:schemeClr val="accent4"/>
            </a:lnRef>
            <a:fillRef idx="0">
              <a:schemeClr val="accent4"/>
            </a:fillRef>
            <a:effectRef idx="2">
              <a:schemeClr val="accent4"/>
            </a:effectRef>
            <a:fontRef idx="minor">
              <a:schemeClr val="tx1"/>
            </a:fontRef>
          </p:style>
        </p:cxnSp>
      </p:grpSp>
    </p:spTree>
  </p:cSld>
  <p:clrMapOvr>
    <a:masterClrMapping/>
  </p:clrMapOvr>
  <p:transition advClick="0" advTm="8000">
    <p:fade thruBlk="1"/>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716962" cy="559338"/>
          </a:xfrm>
        </p:spPr>
        <p:txBody>
          <a:bodyPr/>
          <a:lstStyle/>
          <a:p>
            <a:r>
              <a:rPr lang="zh-CN" altLang="en-US" dirty="0" smtClean="0">
                <a:latin typeface="微软雅黑" panose="020B0503020204020204" pitchFamily="34" charset="-122"/>
                <a:ea typeface="微软雅黑" panose="020B0503020204020204" pitchFamily="34" charset="-122"/>
              </a:rPr>
              <a:t>技术分析：“动态</a:t>
            </a:r>
            <a:r>
              <a:rPr lang="en-US" altLang="zh-CN" dirty="0" smtClean="0">
                <a:latin typeface="微软雅黑" panose="020B0503020204020204" pitchFamily="34" charset="-122"/>
                <a:ea typeface="微软雅黑" panose="020B0503020204020204" pitchFamily="34" charset="-122"/>
              </a:rPr>
              <a:t>VLAN+</a:t>
            </a:r>
            <a:r>
              <a:rPr lang="zh-CN" altLang="en-US" dirty="0" smtClean="0">
                <a:latin typeface="微软雅黑" panose="020B0503020204020204" pitchFamily="34" charset="-122"/>
                <a:ea typeface="微软雅黑" panose="020B0503020204020204" pitchFamily="34" charset="-122"/>
              </a:rPr>
              <a:t>动态</a:t>
            </a:r>
            <a:r>
              <a:rPr lang="en-US" altLang="zh-CN" dirty="0" smtClean="0">
                <a:latin typeface="微软雅黑" panose="020B0503020204020204" pitchFamily="34" charset="-122"/>
                <a:ea typeface="微软雅黑" panose="020B0503020204020204" pitchFamily="34" charset="-122"/>
              </a:rPr>
              <a:t>ACL</a:t>
            </a:r>
            <a:r>
              <a:rPr lang="zh-CN" altLang="en-US" dirty="0" smtClean="0">
                <a:latin typeface="微软雅黑" panose="020B0503020204020204" pitchFamily="34" charset="-122"/>
                <a:ea typeface="微软雅黑" panose="020B0503020204020204" pitchFamily="34" charset="-122"/>
              </a:rPr>
              <a:t>”能否实现策略随行</a:t>
            </a:r>
            <a:endParaRPr lang="zh-CN" altLang="en-US" dirty="0">
              <a:latin typeface="微软雅黑" panose="020B0503020204020204" pitchFamily="34" charset="-122"/>
              <a:ea typeface="微软雅黑" panose="020B0503020204020204" pitchFamily="34" charset="-122"/>
            </a:endParaRPr>
          </a:p>
        </p:txBody>
      </p:sp>
      <p:sp>
        <p:nvSpPr>
          <p:cNvPr id="3" name="矩形 2"/>
          <p:cNvSpPr/>
          <p:nvPr/>
        </p:nvSpPr>
        <p:spPr bwMode="auto">
          <a:xfrm>
            <a:off x="5233748" y="1310234"/>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汇聚交换机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1</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网关</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cxnSp>
        <p:nvCxnSpPr>
          <p:cNvPr id="7" name="直接连接符 6"/>
          <p:cNvCxnSpPr>
            <a:stCxn id="60" idx="0"/>
            <a:endCxn id="3" idx="2"/>
          </p:cNvCxnSpPr>
          <p:nvPr/>
        </p:nvCxnSpPr>
        <p:spPr bwMode="auto">
          <a:xfrm flipH="1" flipV="1">
            <a:off x="5866480" y="1670274"/>
            <a:ext cx="1" cy="226690"/>
          </a:xfrm>
          <a:prstGeom prst="line">
            <a:avLst/>
          </a:prstGeom>
          <a:ln w="12700"/>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cxnSp>
        <p:nvCxnSpPr>
          <p:cNvPr id="20" name="直接连接符 19"/>
          <p:cNvCxnSpPr>
            <a:stCxn id="3" idx="0"/>
            <a:endCxn id="21" idx="2"/>
          </p:cNvCxnSpPr>
          <p:nvPr/>
        </p:nvCxnSpPr>
        <p:spPr bwMode="auto">
          <a:xfrm flipV="1">
            <a:off x="5866480" y="1149028"/>
            <a:ext cx="0" cy="161206"/>
          </a:xfrm>
          <a:prstGeom prst="line">
            <a:avLst/>
          </a:prstGeom>
          <a:noFill/>
          <a:ln w="19050" cap="flat" cmpd="sng" algn="ctr">
            <a:solidFill>
              <a:sysClr val="windowText" lastClr="000000">
                <a:shade val="95000"/>
                <a:satMod val="105000"/>
              </a:sys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1" name="矩形 20"/>
          <p:cNvSpPr/>
          <p:nvPr/>
        </p:nvSpPr>
        <p:spPr bwMode="auto">
          <a:xfrm>
            <a:off x="5233748" y="788988"/>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核心交换机</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33" name="矩形 32"/>
          <p:cNvSpPr/>
          <p:nvPr/>
        </p:nvSpPr>
        <p:spPr bwMode="auto">
          <a:xfrm>
            <a:off x="3608796" y="788988"/>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认证中心</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34" name="矩形 33"/>
          <p:cNvSpPr/>
          <p:nvPr/>
        </p:nvSpPr>
        <p:spPr bwMode="auto">
          <a:xfrm>
            <a:off x="7361646" y="788988"/>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资源</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cxnSp>
        <p:nvCxnSpPr>
          <p:cNvPr id="39" name="直接箭头连接符 38"/>
          <p:cNvCxnSpPr>
            <a:stCxn id="33" idx="2"/>
          </p:cNvCxnSpPr>
          <p:nvPr/>
        </p:nvCxnSpPr>
        <p:spPr bwMode="auto">
          <a:xfrm>
            <a:off x="4241528" y="1149028"/>
            <a:ext cx="1035322" cy="736922"/>
          </a:xfrm>
          <a:prstGeom prst="straightConnector1">
            <a:avLst/>
          </a:prstGeom>
          <a:ln>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sp>
        <p:nvSpPr>
          <p:cNvPr id="40" name="TextBox 39"/>
          <p:cNvSpPr txBox="1"/>
          <p:nvPr/>
        </p:nvSpPr>
        <p:spPr>
          <a:xfrm>
            <a:off x="3419917" y="1379323"/>
            <a:ext cx="1144826" cy="461665"/>
          </a:xfrm>
          <a:prstGeom prst="rect">
            <a:avLst/>
          </a:prstGeom>
          <a:noFill/>
        </p:spPr>
        <p:txBody>
          <a:bodyPr wrap="square" rtlCol="0">
            <a:spAutoFit/>
          </a:bodyPr>
          <a:lstStyle/>
          <a:p>
            <a:pPr fontAlgn="auto">
              <a:spcBef>
                <a:spcPts val="0"/>
              </a:spcBef>
              <a:spcAft>
                <a:spcPts val="0"/>
              </a:spcAft>
              <a:defRPr/>
            </a:pPr>
            <a:r>
              <a:rPr lang="zh-CN" altLang="en-US" sz="1200" b="1" kern="0" dirty="0" smtClean="0">
                <a:solidFill>
                  <a:sysClr val="windowText" lastClr="000000"/>
                </a:solidFill>
              </a:rPr>
              <a:t>用户认证后分配</a:t>
            </a:r>
            <a:r>
              <a:rPr lang="en-US" altLang="zh-CN" sz="1200" b="1" kern="0" dirty="0" smtClean="0">
                <a:solidFill>
                  <a:sysClr val="windowText" lastClr="000000"/>
                </a:solidFill>
              </a:rPr>
              <a:t>VLAN</a:t>
            </a:r>
            <a:r>
              <a:rPr lang="zh-CN" altLang="en-US" sz="1200" b="1" kern="0" dirty="0" smtClean="0">
                <a:solidFill>
                  <a:sysClr val="windowText" lastClr="000000"/>
                </a:solidFill>
              </a:rPr>
              <a:t>和</a:t>
            </a:r>
            <a:r>
              <a:rPr lang="en-US" altLang="zh-CN" sz="1200" b="1" kern="0" dirty="0" smtClean="0">
                <a:solidFill>
                  <a:sysClr val="windowText" lastClr="000000"/>
                </a:solidFill>
              </a:rPr>
              <a:t>ACL</a:t>
            </a:r>
            <a:endParaRPr lang="zh-CN" altLang="en-US" sz="1200" b="1" kern="0" dirty="0">
              <a:solidFill>
                <a:sysClr val="windowText" lastClr="000000"/>
              </a:solidFill>
            </a:endParaRPr>
          </a:p>
        </p:txBody>
      </p:sp>
      <p:sp>
        <p:nvSpPr>
          <p:cNvPr id="110" name="TextBox 109"/>
          <p:cNvSpPr txBox="1"/>
          <p:nvPr/>
        </p:nvSpPr>
        <p:spPr>
          <a:xfrm>
            <a:off x="1545772" y="3069771"/>
            <a:ext cx="7263266" cy="1584779"/>
          </a:xfrm>
          <a:prstGeom prst="rect">
            <a:avLst/>
          </a:prstGeom>
          <a:noFill/>
          <a:ln>
            <a:solidFill>
              <a:srgbClr val="C00000"/>
            </a:solidFill>
          </a:ln>
        </p:spPr>
        <p:txBody>
          <a:bodyPr wrap="square" rtlCol="0">
            <a:normAutofit/>
          </a:bodyPr>
          <a:lstStyle/>
          <a:p>
            <a:pPr marL="180975" indent="-180975">
              <a:lnSpc>
                <a:spcPct val="120000"/>
              </a:lnSpc>
              <a:buFont typeface="Arial" panose="020B0604020202020204" pitchFamily="34" charset="0"/>
              <a:buChar char="•"/>
            </a:pPr>
            <a:r>
              <a:rPr lang="zh-CN" altLang="en-US" sz="900" b="1" dirty="0" smtClean="0">
                <a:solidFill>
                  <a:prstClr val="black"/>
                </a:solidFill>
              </a:rPr>
              <a:t>传统方案技术思想：</a:t>
            </a:r>
            <a:endParaRPr lang="en-US" altLang="zh-CN" sz="900" b="1"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在用户认证上线时，认证中心根据用户身份分配所属</a:t>
            </a:r>
            <a:r>
              <a:rPr lang="en-US" altLang="zh-CN" sz="900" dirty="0" smtClean="0">
                <a:solidFill>
                  <a:prstClr val="black"/>
                </a:solidFill>
              </a:rPr>
              <a:t>VLAN</a:t>
            </a:r>
            <a:r>
              <a:rPr lang="zh-CN" altLang="en-US" sz="900" dirty="0" smtClean="0">
                <a:solidFill>
                  <a:prstClr val="black"/>
                </a:solidFill>
              </a:rPr>
              <a:t>和关联的</a:t>
            </a:r>
            <a:r>
              <a:rPr lang="en-US" altLang="zh-CN" sz="900" dirty="0" smtClean="0">
                <a:solidFill>
                  <a:prstClr val="black"/>
                </a:solidFill>
              </a:rPr>
              <a:t>ACL</a:t>
            </a:r>
            <a:r>
              <a:rPr lang="zh-CN" altLang="en-US" sz="900" dirty="0" smtClean="0">
                <a:solidFill>
                  <a:prstClr val="black"/>
                </a:solidFill>
              </a:rPr>
              <a:t>。通过</a:t>
            </a:r>
            <a:r>
              <a:rPr lang="en-US" altLang="zh-CN" sz="900" dirty="0" smtClean="0">
                <a:solidFill>
                  <a:prstClr val="black"/>
                </a:solidFill>
              </a:rPr>
              <a:t>VLAN</a:t>
            </a:r>
            <a:r>
              <a:rPr lang="zh-CN" altLang="en-US" sz="900" dirty="0" smtClean="0">
                <a:solidFill>
                  <a:prstClr val="black"/>
                </a:solidFill>
              </a:rPr>
              <a:t>将不同类型的用户进行隔离。</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en-US" altLang="zh-CN" sz="900" dirty="0" smtClean="0">
                <a:solidFill>
                  <a:prstClr val="black"/>
                </a:solidFill>
                <a:ea typeface="Cambria Math" panose="02040503050406030204" pitchFamily="18" charset="0"/>
                <a:cs typeface="Calibri" panose="020F0502020204030204" pitchFamily="34" charset="0"/>
              </a:rPr>
              <a:t>ACL</a:t>
            </a:r>
            <a:r>
              <a:rPr lang="zh-CN" altLang="en-US" sz="900" dirty="0" smtClean="0">
                <a:solidFill>
                  <a:prstClr val="black"/>
                </a:solidFill>
                <a:ea typeface="Cambria Math" panose="02040503050406030204" pitchFamily="18" charset="0"/>
                <a:cs typeface="Calibri" panose="020F0502020204030204" pitchFamily="34" charset="0"/>
              </a:rPr>
              <a:t>跟每个用户一一绑定，</a:t>
            </a:r>
            <a:r>
              <a:rPr lang="en-US" altLang="zh-CN" sz="900" dirty="0" smtClean="0">
                <a:solidFill>
                  <a:prstClr val="black"/>
                </a:solidFill>
                <a:ea typeface="Cambria Math" panose="02040503050406030204" pitchFamily="18" charset="0"/>
                <a:cs typeface="Calibri" panose="020F0502020204030204" pitchFamily="34" charset="0"/>
              </a:rPr>
              <a:t> ACL</a:t>
            </a:r>
            <a:r>
              <a:rPr lang="zh-CN" altLang="en-US" sz="900" dirty="0" smtClean="0">
                <a:solidFill>
                  <a:prstClr val="black"/>
                </a:solidFill>
                <a:ea typeface="Cambria Math" panose="02040503050406030204" pitchFamily="18" charset="0"/>
                <a:cs typeface="Calibri" panose="020F0502020204030204" pitchFamily="34" charset="0"/>
              </a:rPr>
              <a:t>的具体内容既</a:t>
            </a:r>
            <a:r>
              <a:rPr lang="zh-CN" altLang="en-US" sz="900" dirty="0" smtClean="0">
                <a:solidFill>
                  <a:prstClr val="black"/>
                </a:solidFill>
                <a:cs typeface="Calibri" panose="020F0502020204030204" pitchFamily="34" charset="0"/>
              </a:rPr>
              <a:t>可以在交换机上预配置，也可以由认证中心动态下发。</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不同用户因为绑定的</a:t>
            </a:r>
            <a:r>
              <a:rPr lang="en-US" altLang="zh-CN" sz="900" dirty="0" smtClean="0">
                <a:solidFill>
                  <a:prstClr val="black"/>
                </a:solidFill>
              </a:rPr>
              <a:t>ACL</a:t>
            </a:r>
            <a:r>
              <a:rPr lang="zh-CN" altLang="en-US" sz="900" dirty="0" smtClean="0">
                <a:solidFill>
                  <a:prstClr val="black"/>
                </a:solidFill>
              </a:rPr>
              <a:t>不同，所获得的网络访问权限也不同。</a:t>
            </a:r>
            <a:endParaRPr lang="en-US" altLang="zh-CN" sz="900" dirty="0" smtClean="0">
              <a:solidFill>
                <a:prstClr val="black"/>
              </a:solidFill>
            </a:endParaRPr>
          </a:p>
          <a:p>
            <a:pPr marL="180975" indent="-180975">
              <a:lnSpc>
                <a:spcPct val="120000"/>
              </a:lnSpc>
              <a:buFont typeface="Arial" panose="020B0604020202020204" pitchFamily="34" charset="0"/>
              <a:buChar char="•"/>
            </a:pPr>
            <a:r>
              <a:rPr lang="zh-CN" altLang="en-US" sz="900" b="1" dirty="0" smtClean="0">
                <a:solidFill>
                  <a:prstClr val="black"/>
                </a:solidFill>
              </a:rPr>
              <a:t>传统方案问题</a:t>
            </a:r>
            <a:r>
              <a:rPr lang="zh-CN" altLang="en-US" sz="900" dirty="0" smtClean="0">
                <a:solidFill>
                  <a:prstClr val="black"/>
                </a:solidFill>
              </a:rPr>
              <a:t>：</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en-US" altLang="zh-CN" sz="900" dirty="0" smtClean="0">
                <a:solidFill>
                  <a:prstClr val="black"/>
                </a:solidFill>
              </a:rPr>
              <a:t>VLAN</a:t>
            </a:r>
            <a:r>
              <a:rPr lang="zh-CN" altLang="en-US" sz="900" dirty="0" smtClean="0">
                <a:solidFill>
                  <a:prstClr val="black"/>
                </a:solidFill>
              </a:rPr>
              <a:t>需要跨交换机部署。如果同一网关下接入交换机（例如本例中的</a:t>
            </a:r>
            <a:r>
              <a:rPr lang="en-US" altLang="zh-CN" sz="900" dirty="0" smtClean="0">
                <a:solidFill>
                  <a:prstClr val="black"/>
                </a:solidFill>
              </a:rPr>
              <a:t>A</a:t>
            </a:r>
            <a:r>
              <a:rPr lang="zh-CN" altLang="en-US" sz="900" dirty="0" smtClean="0">
                <a:solidFill>
                  <a:prstClr val="black"/>
                </a:solidFill>
              </a:rPr>
              <a:t>和</a:t>
            </a:r>
            <a:r>
              <a:rPr lang="en-US" altLang="zh-CN" sz="900" dirty="0" smtClean="0">
                <a:solidFill>
                  <a:prstClr val="black"/>
                </a:solidFill>
              </a:rPr>
              <a:t>B</a:t>
            </a:r>
            <a:r>
              <a:rPr lang="zh-CN" altLang="en-US" sz="900" dirty="0" smtClean="0">
                <a:solidFill>
                  <a:prstClr val="black"/>
                </a:solidFill>
              </a:rPr>
              <a:t>）数量很多，多交换机共用同一</a:t>
            </a:r>
            <a:r>
              <a:rPr lang="en-US" altLang="zh-CN" sz="900" dirty="0" smtClean="0">
                <a:solidFill>
                  <a:prstClr val="black"/>
                </a:solidFill>
              </a:rPr>
              <a:t>VLAN</a:t>
            </a:r>
            <a:r>
              <a:rPr lang="zh-CN" altLang="en-US" sz="900" dirty="0" smtClean="0">
                <a:solidFill>
                  <a:prstClr val="black"/>
                </a:solidFill>
              </a:rPr>
              <a:t>将形成大广播域。</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cs typeface="Calibri" panose="020F0502020204030204" pitchFamily="34" charset="0"/>
              </a:rPr>
              <a:t>虽然</a:t>
            </a:r>
            <a:r>
              <a:rPr lang="en-US" altLang="zh-CN" sz="900" dirty="0" smtClean="0">
                <a:solidFill>
                  <a:prstClr val="black"/>
                </a:solidFill>
                <a:ea typeface="Cambria Math" panose="02040503050406030204" pitchFamily="18" charset="0"/>
                <a:cs typeface="Calibri" panose="020F0502020204030204" pitchFamily="34" charset="0"/>
              </a:rPr>
              <a:t>ACL</a:t>
            </a:r>
            <a:r>
              <a:rPr lang="zh-CN" altLang="en-US" sz="900" dirty="0" smtClean="0">
                <a:solidFill>
                  <a:prstClr val="black"/>
                </a:solidFill>
                <a:cs typeface="Calibri" panose="020F0502020204030204" pitchFamily="34" charset="0"/>
              </a:rPr>
              <a:t>可以由认证中心统一下发，以减少交换机上的</a:t>
            </a:r>
            <a:r>
              <a:rPr lang="en-US" altLang="zh-CN" sz="900" dirty="0" smtClean="0">
                <a:solidFill>
                  <a:prstClr val="black"/>
                </a:solidFill>
                <a:cs typeface="Calibri" panose="020F0502020204030204" pitchFamily="34" charset="0"/>
              </a:rPr>
              <a:t>ACL</a:t>
            </a:r>
            <a:r>
              <a:rPr lang="zh-CN" altLang="en-US" sz="900" dirty="0" smtClean="0">
                <a:solidFill>
                  <a:prstClr val="black"/>
                </a:solidFill>
                <a:cs typeface="Calibri" panose="020F0502020204030204" pitchFamily="34" charset="0"/>
              </a:rPr>
              <a:t>配置工作量。但是交换机采用硬件匹配</a:t>
            </a:r>
            <a:r>
              <a:rPr lang="en-US" altLang="zh-CN" sz="900" dirty="0" smtClean="0">
                <a:solidFill>
                  <a:prstClr val="black"/>
                </a:solidFill>
                <a:cs typeface="Calibri" panose="020F0502020204030204" pitchFamily="34" charset="0"/>
              </a:rPr>
              <a:t>ACL</a:t>
            </a:r>
            <a:r>
              <a:rPr lang="zh-CN" altLang="en-US" sz="900" dirty="0" smtClean="0">
                <a:solidFill>
                  <a:prstClr val="black"/>
                </a:solidFill>
                <a:cs typeface="Calibri" panose="020F0502020204030204" pitchFamily="34" charset="0"/>
              </a:rPr>
              <a:t>，此方案中</a:t>
            </a:r>
            <a:r>
              <a:rPr lang="en-US" altLang="zh-CN" sz="900" dirty="0" smtClean="0">
                <a:solidFill>
                  <a:prstClr val="black"/>
                </a:solidFill>
                <a:cs typeface="Calibri" panose="020F0502020204030204" pitchFamily="34" charset="0"/>
              </a:rPr>
              <a:t>ACL</a:t>
            </a:r>
            <a:r>
              <a:rPr lang="zh-CN" altLang="en-US" sz="900" dirty="0" smtClean="0">
                <a:solidFill>
                  <a:prstClr val="black"/>
                </a:solidFill>
                <a:cs typeface="Calibri" panose="020F0502020204030204" pitchFamily="34" charset="0"/>
              </a:rPr>
              <a:t>需要与用户一一绑定，即使是同一个组中的不同用户也不能共享</a:t>
            </a:r>
            <a:r>
              <a:rPr lang="en-US" altLang="zh-CN" sz="900" dirty="0" smtClean="0">
                <a:solidFill>
                  <a:prstClr val="black"/>
                </a:solidFill>
                <a:cs typeface="Calibri" panose="020F0502020204030204" pitchFamily="34" charset="0"/>
              </a:rPr>
              <a:t>ACL</a:t>
            </a:r>
            <a:r>
              <a:rPr lang="zh-CN" altLang="en-US" sz="900" dirty="0" smtClean="0">
                <a:solidFill>
                  <a:prstClr val="black"/>
                </a:solidFill>
                <a:cs typeface="Calibri" panose="020F0502020204030204" pitchFamily="34" charset="0"/>
              </a:rPr>
              <a:t>。因此实际每条</a:t>
            </a:r>
            <a:r>
              <a:rPr lang="en-US" altLang="zh-CN" sz="900" dirty="0" smtClean="0">
                <a:solidFill>
                  <a:prstClr val="black"/>
                </a:solidFill>
                <a:cs typeface="Calibri" panose="020F0502020204030204" pitchFamily="34" charset="0"/>
              </a:rPr>
              <a:t>ACL</a:t>
            </a:r>
            <a:r>
              <a:rPr lang="zh-CN" altLang="en-US" sz="900" dirty="0" smtClean="0">
                <a:solidFill>
                  <a:prstClr val="black"/>
                </a:solidFill>
                <a:cs typeface="Calibri" panose="020F0502020204030204" pitchFamily="34" charset="0"/>
              </a:rPr>
              <a:t>包含的规则数量受限，否则会因交换机处理芯片支持的规则数量（</a:t>
            </a:r>
            <a:r>
              <a:rPr lang="en-US" altLang="zh-CN" sz="900" dirty="0" smtClean="0">
                <a:solidFill>
                  <a:prstClr val="black"/>
                </a:solidFill>
                <a:ea typeface="Cambria Math" panose="02040503050406030204" pitchFamily="18" charset="0"/>
                <a:cs typeface="Calibri" panose="020F0502020204030204" pitchFamily="34" charset="0"/>
              </a:rPr>
              <a:t>TCAM</a:t>
            </a:r>
            <a:r>
              <a:rPr lang="zh-CN" altLang="en-US" sz="900" dirty="0" smtClean="0">
                <a:solidFill>
                  <a:prstClr val="black"/>
                </a:solidFill>
                <a:cs typeface="Calibri" panose="020F0502020204030204" pitchFamily="34" charset="0"/>
              </a:rPr>
              <a:t>表项数）不足而无法生效。 </a:t>
            </a:r>
            <a:endParaRPr lang="en-US" altLang="zh-CN" sz="900" dirty="0" smtClean="0">
              <a:solidFill>
                <a:prstClr val="black"/>
              </a:solidFill>
            </a:endParaRPr>
          </a:p>
        </p:txBody>
      </p:sp>
      <p:cxnSp>
        <p:nvCxnSpPr>
          <p:cNvPr id="111" name="直接连接符 110"/>
          <p:cNvCxnSpPr>
            <a:stCxn id="21" idx="3"/>
            <a:endCxn id="34" idx="1"/>
          </p:cNvCxnSpPr>
          <p:nvPr/>
        </p:nvCxnSpPr>
        <p:spPr bwMode="auto">
          <a:xfrm>
            <a:off x="6499212" y="969008"/>
            <a:ext cx="862434" cy="0"/>
          </a:xfrm>
          <a:prstGeom prst="line">
            <a:avLst/>
          </a:prstGeom>
          <a:noFill/>
          <a:ln w="19050" cap="flat" cmpd="sng" algn="ctr">
            <a:solidFill>
              <a:sysClr val="windowText" lastClr="000000">
                <a:shade val="95000"/>
                <a:satMod val="105000"/>
              </a:sys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4" name="任意多边形 53"/>
          <p:cNvSpPr/>
          <p:nvPr/>
        </p:nvSpPr>
        <p:spPr bwMode="auto">
          <a:xfrm rot="5400000">
            <a:off x="2627547" y="811461"/>
            <a:ext cx="1048554" cy="1003607"/>
          </a:xfrm>
          <a:custGeom>
            <a:avLst/>
            <a:gdLst>
              <a:gd name="connsiteX0" fmla="*/ 0 w 2554289"/>
              <a:gd name="connsiteY0" fmla="*/ 1115483 h 1115483"/>
              <a:gd name="connsiteX1" fmla="*/ 783694 w 2554289"/>
              <a:gd name="connsiteY1" fmla="*/ 0 h 1115483"/>
              <a:gd name="connsiteX2" fmla="*/ 1770595 w 2554289"/>
              <a:gd name="connsiteY2" fmla="*/ 0 h 1115483"/>
              <a:gd name="connsiteX3" fmla="*/ 2554289 w 2554289"/>
              <a:gd name="connsiteY3" fmla="*/ 1115483 h 1115483"/>
              <a:gd name="connsiteX4" fmla="*/ 0 w 2554289"/>
              <a:gd name="connsiteY4" fmla="*/ 1115483 h 1115483"/>
              <a:gd name="connsiteX0-1" fmla="*/ 0 w 2554289"/>
              <a:gd name="connsiteY0-2" fmla="*/ 1115483 h 1115483"/>
              <a:gd name="connsiteX1-3" fmla="*/ 783694 w 2554289"/>
              <a:gd name="connsiteY1-4" fmla="*/ 0 h 1115483"/>
              <a:gd name="connsiteX2-5" fmla="*/ 2465920 w 2554289"/>
              <a:gd name="connsiteY2-6" fmla="*/ 457200 h 1115483"/>
              <a:gd name="connsiteX3-7" fmla="*/ 2554289 w 2554289"/>
              <a:gd name="connsiteY3-8" fmla="*/ 1115483 h 1115483"/>
              <a:gd name="connsiteX4-9" fmla="*/ 0 w 2554289"/>
              <a:gd name="connsiteY4-10" fmla="*/ 1115483 h 1115483"/>
              <a:gd name="connsiteX0-11" fmla="*/ 0 w 2554289"/>
              <a:gd name="connsiteY0-12" fmla="*/ 658283 h 658283"/>
              <a:gd name="connsiteX1-13" fmla="*/ 1431394 w 2554289"/>
              <a:gd name="connsiteY1-14" fmla="*/ 9525 h 658283"/>
              <a:gd name="connsiteX2-15" fmla="*/ 2465920 w 2554289"/>
              <a:gd name="connsiteY2-16" fmla="*/ 0 h 658283"/>
              <a:gd name="connsiteX3-17" fmla="*/ 2554289 w 2554289"/>
              <a:gd name="connsiteY3-18" fmla="*/ 658283 h 658283"/>
              <a:gd name="connsiteX4-19" fmla="*/ 0 w 2554289"/>
              <a:gd name="connsiteY4-20" fmla="*/ 658283 h 658283"/>
              <a:gd name="connsiteX0-21" fmla="*/ 0 w 2592389"/>
              <a:gd name="connsiteY0-22" fmla="*/ 658283 h 667808"/>
              <a:gd name="connsiteX1-23" fmla="*/ 1431394 w 2592389"/>
              <a:gd name="connsiteY1-24" fmla="*/ 9525 h 667808"/>
              <a:gd name="connsiteX2-25" fmla="*/ 2465920 w 2592389"/>
              <a:gd name="connsiteY2-26" fmla="*/ 0 h 667808"/>
              <a:gd name="connsiteX3-27" fmla="*/ 2592389 w 2592389"/>
              <a:gd name="connsiteY3-28" fmla="*/ 667808 h 667808"/>
              <a:gd name="connsiteX4-29" fmla="*/ 0 w 2592389"/>
              <a:gd name="connsiteY4-30" fmla="*/ 658283 h 667808"/>
              <a:gd name="connsiteX0-31" fmla="*/ 0 w 2592389"/>
              <a:gd name="connsiteY0-32" fmla="*/ 658283 h 667808"/>
              <a:gd name="connsiteX1-33" fmla="*/ 1405997 w 2592389"/>
              <a:gd name="connsiteY1-34" fmla="*/ 22225 h 667808"/>
              <a:gd name="connsiteX2-35" fmla="*/ 2465920 w 2592389"/>
              <a:gd name="connsiteY2-36" fmla="*/ 0 h 667808"/>
              <a:gd name="connsiteX3-37" fmla="*/ 2592389 w 2592389"/>
              <a:gd name="connsiteY3-38" fmla="*/ 667808 h 667808"/>
              <a:gd name="connsiteX4-39" fmla="*/ 0 w 2592389"/>
              <a:gd name="connsiteY4-40" fmla="*/ 658283 h 667808"/>
              <a:gd name="connsiteX0-41" fmla="*/ 0 w 2592389"/>
              <a:gd name="connsiteY0-42" fmla="*/ 651933 h 661458"/>
              <a:gd name="connsiteX1-43" fmla="*/ 1405997 w 2592389"/>
              <a:gd name="connsiteY1-44" fmla="*/ 15875 h 661458"/>
              <a:gd name="connsiteX2-45" fmla="*/ 2491323 w 2592389"/>
              <a:gd name="connsiteY2-46" fmla="*/ 0 h 661458"/>
              <a:gd name="connsiteX3-47" fmla="*/ 2592389 w 2592389"/>
              <a:gd name="connsiteY3-48" fmla="*/ 661458 h 661458"/>
              <a:gd name="connsiteX4-49" fmla="*/ 0 w 2592389"/>
              <a:gd name="connsiteY4-50" fmla="*/ 651933 h 661458"/>
              <a:gd name="connsiteX0-51" fmla="*/ 0 w 2592389"/>
              <a:gd name="connsiteY0-52" fmla="*/ 651933 h 661458"/>
              <a:gd name="connsiteX1-53" fmla="*/ 1405997 w 2592389"/>
              <a:gd name="connsiteY1-54" fmla="*/ 15875 h 661458"/>
              <a:gd name="connsiteX2-55" fmla="*/ 2472276 w 2592389"/>
              <a:gd name="connsiteY2-56" fmla="*/ 0 h 661458"/>
              <a:gd name="connsiteX3-57" fmla="*/ 2592389 w 2592389"/>
              <a:gd name="connsiteY3-58" fmla="*/ 661458 h 661458"/>
              <a:gd name="connsiteX4-59" fmla="*/ 0 w 2592389"/>
              <a:gd name="connsiteY4-60" fmla="*/ 651933 h 661458"/>
              <a:gd name="connsiteX0-61" fmla="*/ 0 w 2592389"/>
              <a:gd name="connsiteY0-62" fmla="*/ 651933 h 661458"/>
              <a:gd name="connsiteX1-63" fmla="*/ 1374250 w 2592389"/>
              <a:gd name="connsiteY1-64" fmla="*/ 28575 h 661458"/>
              <a:gd name="connsiteX2-65" fmla="*/ 2472276 w 2592389"/>
              <a:gd name="connsiteY2-66" fmla="*/ 0 h 661458"/>
              <a:gd name="connsiteX3-67" fmla="*/ 2592389 w 2592389"/>
              <a:gd name="connsiteY3-68" fmla="*/ 661458 h 661458"/>
              <a:gd name="connsiteX4-69" fmla="*/ 0 w 2592389"/>
              <a:gd name="connsiteY4-70" fmla="*/ 651933 h 661458"/>
              <a:gd name="connsiteX0-71" fmla="*/ 0 w 2592389"/>
              <a:gd name="connsiteY0-72" fmla="*/ 651933 h 661458"/>
              <a:gd name="connsiteX1-73" fmla="*/ 1412353 w 2592389"/>
              <a:gd name="connsiteY1-74" fmla="*/ 9525 h 661458"/>
              <a:gd name="connsiteX2-75" fmla="*/ 2472276 w 2592389"/>
              <a:gd name="connsiteY2-76" fmla="*/ 0 h 661458"/>
              <a:gd name="connsiteX3-77" fmla="*/ 2592389 w 2592389"/>
              <a:gd name="connsiteY3-78" fmla="*/ 661458 h 661458"/>
              <a:gd name="connsiteX4-79" fmla="*/ 0 w 2592389"/>
              <a:gd name="connsiteY4-80" fmla="*/ 651933 h 661458"/>
              <a:gd name="connsiteX0-81" fmla="*/ 0 w 2592389"/>
              <a:gd name="connsiteY0-82" fmla="*/ 651933 h 661458"/>
              <a:gd name="connsiteX1-83" fmla="*/ 1400450 w 2592389"/>
              <a:gd name="connsiteY1-84" fmla="*/ 9525 h 661458"/>
              <a:gd name="connsiteX2-85" fmla="*/ 2472276 w 2592389"/>
              <a:gd name="connsiteY2-86" fmla="*/ 0 h 661458"/>
              <a:gd name="connsiteX3-87" fmla="*/ 2592389 w 2592389"/>
              <a:gd name="connsiteY3-88" fmla="*/ 661458 h 661458"/>
              <a:gd name="connsiteX4-89" fmla="*/ 0 w 2592389"/>
              <a:gd name="connsiteY4-90" fmla="*/ 651933 h 661458"/>
              <a:gd name="connsiteX0-91" fmla="*/ 0 w 2592389"/>
              <a:gd name="connsiteY0-92" fmla="*/ 649552 h 659077"/>
              <a:gd name="connsiteX1-93" fmla="*/ 1400450 w 2592389"/>
              <a:gd name="connsiteY1-94" fmla="*/ 7144 h 659077"/>
              <a:gd name="connsiteX2-95" fmla="*/ 2472279 w 2592389"/>
              <a:gd name="connsiteY2-96" fmla="*/ 0 h 659077"/>
              <a:gd name="connsiteX3-97" fmla="*/ 2592389 w 2592389"/>
              <a:gd name="connsiteY3-98" fmla="*/ 659077 h 659077"/>
              <a:gd name="connsiteX4-99" fmla="*/ 0 w 2592389"/>
              <a:gd name="connsiteY4-100" fmla="*/ 649552 h 659077"/>
              <a:gd name="connsiteX0-101" fmla="*/ 0 w 2592389"/>
              <a:gd name="connsiteY0-102" fmla="*/ 660104 h 669629"/>
              <a:gd name="connsiteX1-103" fmla="*/ 1400450 w 2592389"/>
              <a:gd name="connsiteY1-104" fmla="*/ 17696 h 669629"/>
              <a:gd name="connsiteX2-105" fmla="*/ 2574820 w 2592389"/>
              <a:gd name="connsiteY2-106" fmla="*/ -1 h 669629"/>
              <a:gd name="connsiteX3-107" fmla="*/ 2592389 w 2592389"/>
              <a:gd name="connsiteY3-108" fmla="*/ 669629 h 669629"/>
              <a:gd name="connsiteX4-109" fmla="*/ 0 w 2592389"/>
              <a:gd name="connsiteY4-110" fmla="*/ 660104 h 669629"/>
              <a:gd name="connsiteX0-111" fmla="*/ 0 w 2592389"/>
              <a:gd name="connsiteY0-112" fmla="*/ 668789 h 678314"/>
              <a:gd name="connsiteX1-113" fmla="*/ 1076302 w 2592389"/>
              <a:gd name="connsiteY1-114" fmla="*/ 0 h 678314"/>
              <a:gd name="connsiteX2-115" fmla="*/ 2574820 w 2592389"/>
              <a:gd name="connsiteY2-116" fmla="*/ 8684 h 678314"/>
              <a:gd name="connsiteX3-117" fmla="*/ 2592389 w 2592389"/>
              <a:gd name="connsiteY3-118" fmla="*/ 678314 h 678314"/>
              <a:gd name="connsiteX4-119" fmla="*/ 0 w 2592389"/>
              <a:gd name="connsiteY4-120" fmla="*/ 668789 h 678314"/>
              <a:gd name="connsiteX0-121" fmla="*/ 0 w 2592389"/>
              <a:gd name="connsiteY0-122" fmla="*/ 668789 h 678314"/>
              <a:gd name="connsiteX1-123" fmla="*/ 1076302 w 2592389"/>
              <a:gd name="connsiteY1-124" fmla="*/ 0 h 678314"/>
              <a:gd name="connsiteX2-125" fmla="*/ 2591361 w 2592389"/>
              <a:gd name="connsiteY2-126" fmla="*/ 8684 h 678314"/>
              <a:gd name="connsiteX3-127" fmla="*/ 2592389 w 2592389"/>
              <a:gd name="connsiteY3-128" fmla="*/ 678314 h 678314"/>
              <a:gd name="connsiteX4-129" fmla="*/ 0 w 2592389"/>
              <a:gd name="connsiteY4-130" fmla="*/ 668789 h 678314"/>
              <a:gd name="connsiteX0-131" fmla="*/ 0 w 2592389"/>
              <a:gd name="connsiteY0-132" fmla="*/ 670659 h 680184"/>
              <a:gd name="connsiteX1-133" fmla="*/ 1076302 w 2592389"/>
              <a:gd name="connsiteY1-134" fmla="*/ 1870 h 680184"/>
              <a:gd name="connsiteX2-135" fmla="*/ 2591363 w 2592389"/>
              <a:gd name="connsiteY2-136" fmla="*/ 1 h 680184"/>
              <a:gd name="connsiteX3-137" fmla="*/ 2592389 w 2592389"/>
              <a:gd name="connsiteY3-138" fmla="*/ 680184 h 680184"/>
              <a:gd name="connsiteX4-139" fmla="*/ 0 w 2592389"/>
              <a:gd name="connsiteY4-140" fmla="*/ 670659 h 680184"/>
              <a:gd name="connsiteX0-141" fmla="*/ 0 w 2592389"/>
              <a:gd name="connsiteY0-142" fmla="*/ 670658 h 680183"/>
              <a:gd name="connsiteX1-143" fmla="*/ 1038107 w 2592389"/>
              <a:gd name="connsiteY1-144" fmla="*/ 1868 h 680183"/>
              <a:gd name="connsiteX2-145" fmla="*/ 2591363 w 2592389"/>
              <a:gd name="connsiteY2-146" fmla="*/ 0 h 680183"/>
              <a:gd name="connsiteX3-147" fmla="*/ 2592389 w 2592389"/>
              <a:gd name="connsiteY3-148" fmla="*/ 680183 h 680183"/>
              <a:gd name="connsiteX4-149" fmla="*/ 0 w 2592389"/>
              <a:gd name="connsiteY4-150" fmla="*/ 670658 h 680183"/>
              <a:gd name="connsiteX0-151" fmla="*/ 0 w 2592389"/>
              <a:gd name="connsiteY0-152" fmla="*/ 670658 h 680183"/>
              <a:gd name="connsiteX1-153" fmla="*/ 1121735 w 2592389"/>
              <a:gd name="connsiteY1-154" fmla="*/ 1867 h 680183"/>
              <a:gd name="connsiteX2-155" fmla="*/ 2591363 w 2592389"/>
              <a:gd name="connsiteY2-156" fmla="*/ 0 h 680183"/>
              <a:gd name="connsiteX3-157" fmla="*/ 2592389 w 2592389"/>
              <a:gd name="connsiteY3-158" fmla="*/ 680183 h 680183"/>
              <a:gd name="connsiteX4-159" fmla="*/ 0 w 2592389"/>
              <a:gd name="connsiteY4-160" fmla="*/ 670658 h 680183"/>
              <a:gd name="connsiteX0-161" fmla="*/ 0 w 2592389"/>
              <a:gd name="connsiteY0-162" fmla="*/ 1881054 h 1890579"/>
              <a:gd name="connsiteX1-163" fmla="*/ 2 w 2592389"/>
              <a:gd name="connsiteY1-164" fmla="*/ 1 h 1890579"/>
              <a:gd name="connsiteX2-165" fmla="*/ 2591363 w 2592389"/>
              <a:gd name="connsiteY2-166" fmla="*/ 1210396 h 1890579"/>
              <a:gd name="connsiteX3-167" fmla="*/ 2592389 w 2592389"/>
              <a:gd name="connsiteY3-168" fmla="*/ 1890579 h 1890579"/>
              <a:gd name="connsiteX4-169" fmla="*/ 0 w 2592389"/>
              <a:gd name="connsiteY4-170" fmla="*/ 1881054 h 1890579"/>
              <a:gd name="connsiteX0-171" fmla="*/ 0 w 2592389"/>
              <a:gd name="connsiteY0-172" fmla="*/ 1881052 h 1890577"/>
              <a:gd name="connsiteX1-173" fmla="*/ 2 w 2592389"/>
              <a:gd name="connsiteY1-174" fmla="*/ -1 h 1890577"/>
              <a:gd name="connsiteX2-175" fmla="*/ 531906 w 2592389"/>
              <a:gd name="connsiteY2-176" fmla="*/ 3617 h 1890577"/>
              <a:gd name="connsiteX3-177" fmla="*/ 2592389 w 2592389"/>
              <a:gd name="connsiteY3-178" fmla="*/ 1890577 h 1890577"/>
              <a:gd name="connsiteX4-179" fmla="*/ 0 w 2592389"/>
              <a:gd name="connsiteY4-180" fmla="*/ 1881052 h 1890577"/>
              <a:gd name="connsiteX0-181" fmla="*/ 0 w 2592389"/>
              <a:gd name="connsiteY0-182" fmla="*/ 1881550 h 1891075"/>
              <a:gd name="connsiteX1-183" fmla="*/ 2 w 2592389"/>
              <a:gd name="connsiteY1-184" fmla="*/ 497 h 1891075"/>
              <a:gd name="connsiteX2-185" fmla="*/ 514972 w 2592389"/>
              <a:gd name="connsiteY2-186" fmla="*/ 1 h 1891075"/>
              <a:gd name="connsiteX3-187" fmla="*/ 2592389 w 2592389"/>
              <a:gd name="connsiteY3-188" fmla="*/ 1891075 h 1891075"/>
              <a:gd name="connsiteX4-189" fmla="*/ 0 w 2592389"/>
              <a:gd name="connsiteY4-190" fmla="*/ 1881550 h 1891075"/>
              <a:gd name="connsiteX0-191" fmla="*/ 0 w 2592389"/>
              <a:gd name="connsiteY0-192" fmla="*/ 1881548 h 1891073"/>
              <a:gd name="connsiteX1-193" fmla="*/ 2 w 2592389"/>
              <a:gd name="connsiteY1-194" fmla="*/ 495 h 1891073"/>
              <a:gd name="connsiteX2-195" fmla="*/ 514972 w 2592389"/>
              <a:gd name="connsiteY2-196" fmla="*/ -1 h 1891073"/>
              <a:gd name="connsiteX3-197" fmla="*/ 2592389 w 2592389"/>
              <a:gd name="connsiteY3-198" fmla="*/ 1891073 h 1891073"/>
              <a:gd name="connsiteX4-199" fmla="*/ 0 w 2592389"/>
              <a:gd name="connsiteY4-200" fmla="*/ 1881548 h 1891073"/>
              <a:gd name="connsiteX0-201" fmla="*/ 0 w 2592389"/>
              <a:gd name="connsiteY0-202" fmla="*/ 1881550 h 1891075"/>
              <a:gd name="connsiteX1-203" fmla="*/ 2 w 2592389"/>
              <a:gd name="connsiteY1-204" fmla="*/ 497 h 1891075"/>
              <a:gd name="connsiteX2-205" fmla="*/ 514972 w 2592389"/>
              <a:gd name="connsiteY2-206" fmla="*/ 1 h 1891075"/>
              <a:gd name="connsiteX3-207" fmla="*/ 2592389 w 2592389"/>
              <a:gd name="connsiteY3-208" fmla="*/ 1891075 h 1891075"/>
              <a:gd name="connsiteX4-209" fmla="*/ 0 w 2592389"/>
              <a:gd name="connsiteY4-210" fmla="*/ 1881550 h 1891075"/>
              <a:gd name="connsiteX0-211" fmla="*/ 0 w 2602555"/>
              <a:gd name="connsiteY0-212" fmla="*/ 1881548 h 1886960"/>
              <a:gd name="connsiteX1-213" fmla="*/ 2 w 2602555"/>
              <a:gd name="connsiteY1-214" fmla="*/ 495 h 1886960"/>
              <a:gd name="connsiteX2-215" fmla="*/ 514972 w 2602555"/>
              <a:gd name="connsiteY2-216" fmla="*/ -1 h 1886960"/>
              <a:gd name="connsiteX3-217" fmla="*/ 2602555 w 2602555"/>
              <a:gd name="connsiteY3-218" fmla="*/ 1886959 h 1886960"/>
              <a:gd name="connsiteX4-219" fmla="*/ 0 w 2602555"/>
              <a:gd name="connsiteY4-220" fmla="*/ 1881548 h 1886960"/>
              <a:gd name="connsiteX0-221" fmla="*/ 0 w 1305238"/>
              <a:gd name="connsiteY0-222" fmla="*/ 1881550 h 1882462"/>
              <a:gd name="connsiteX1-223" fmla="*/ 2 w 1305238"/>
              <a:gd name="connsiteY1-224" fmla="*/ 497 h 1882462"/>
              <a:gd name="connsiteX2-225" fmla="*/ 514972 w 1305238"/>
              <a:gd name="connsiteY2-226" fmla="*/ 1 h 1882462"/>
              <a:gd name="connsiteX3-227" fmla="*/ 1305237 w 1305238"/>
              <a:gd name="connsiteY3-228" fmla="*/ 1882463 h 1882462"/>
              <a:gd name="connsiteX4-229" fmla="*/ 0 w 1305238"/>
              <a:gd name="connsiteY4-230" fmla="*/ 1881550 h 1882462"/>
              <a:gd name="connsiteX0-231" fmla="*/ 0 w 1305237"/>
              <a:gd name="connsiteY0-232" fmla="*/ 1881548 h 1882462"/>
              <a:gd name="connsiteX1-233" fmla="*/ 2 w 1305237"/>
              <a:gd name="connsiteY1-234" fmla="*/ 495 h 1882462"/>
              <a:gd name="connsiteX2-235" fmla="*/ 514972 w 1305237"/>
              <a:gd name="connsiteY2-236" fmla="*/ -1 h 1882462"/>
              <a:gd name="connsiteX3-237" fmla="*/ 1305237 w 1305237"/>
              <a:gd name="connsiteY3-238" fmla="*/ 1882461 h 1882462"/>
              <a:gd name="connsiteX4-239" fmla="*/ 0 w 1305237"/>
              <a:gd name="connsiteY4-240" fmla="*/ 1881548 h 1882462"/>
              <a:gd name="connsiteX0-241" fmla="*/ 0 w 1305237"/>
              <a:gd name="connsiteY0-242" fmla="*/ 1881550 h 1882462"/>
              <a:gd name="connsiteX1-243" fmla="*/ 2 w 1305237"/>
              <a:gd name="connsiteY1-244" fmla="*/ 497 h 1882462"/>
              <a:gd name="connsiteX2-245" fmla="*/ 514972 w 1305237"/>
              <a:gd name="connsiteY2-246" fmla="*/ 1 h 1882462"/>
              <a:gd name="connsiteX3-247" fmla="*/ 1305237 w 1305237"/>
              <a:gd name="connsiteY3-248" fmla="*/ 1882463 h 1882462"/>
              <a:gd name="connsiteX4-249" fmla="*/ 0 w 1305237"/>
              <a:gd name="connsiteY4-250" fmla="*/ 1881550 h 1882462"/>
              <a:gd name="connsiteX0-251" fmla="*/ 0 w 1305237"/>
              <a:gd name="connsiteY0-252" fmla="*/ 1881548 h 1882462"/>
              <a:gd name="connsiteX1-253" fmla="*/ 2 w 1305237"/>
              <a:gd name="connsiteY1-254" fmla="*/ 495 h 1882462"/>
              <a:gd name="connsiteX2-255" fmla="*/ 514972 w 1305237"/>
              <a:gd name="connsiteY2-256" fmla="*/ -1 h 1882462"/>
              <a:gd name="connsiteX3-257" fmla="*/ 1305237 w 1305237"/>
              <a:gd name="connsiteY3-258" fmla="*/ 1882461 h 1882462"/>
              <a:gd name="connsiteX4-259" fmla="*/ 0 w 1305237"/>
              <a:gd name="connsiteY4-260" fmla="*/ 1881548 h 1882462"/>
              <a:gd name="connsiteX0-261" fmla="*/ 0 w 1491541"/>
              <a:gd name="connsiteY0-262" fmla="*/ 1881550 h 1891456"/>
              <a:gd name="connsiteX1-263" fmla="*/ 2 w 1491541"/>
              <a:gd name="connsiteY1-264" fmla="*/ 497 h 1891456"/>
              <a:gd name="connsiteX2-265" fmla="*/ 514972 w 1491541"/>
              <a:gd name="connsiteY2-266" fmla="*/ 1 h 1891456"/>
              <a:gd name="connsiteX3-267" fmla="*/ 1491541 w 1491541"/>
              <a:gd name="connsiteY3-268" fmla="*/ 1891455 h 1891456"/>
              <a:gd name="connsiteX4-269" fmla="*/ 0 w 1491541"/>
              <a:gd name="connsiteY4-270" fmla="*/ 1881550 h 1891456"/>
              <a:gd name="connsiteX0-271" fmla="*/ 0 w 1491541"/>
              <a:gd name="connsiteY0-272" fmla="*/ 1881548 h 1891452"/>
              <a:gd name="connsiteX1-273" fmla="*/ 2 w 1491541"/>
              <a:gd name="connsiteY1-274" fmla="*/ 495 h 1891452"/>
              <a:gd name="connsiteX2-275" fmla="*/ 514972 w 1491541"/>
              <a:gd name="connsiteY2-276" fmla="*/ -1 h 1891452"/>
              <a:gd name="connsiteX3-277" fmla="*/ 1491541 w 1491541"/>
              <a:gd name="connsiteY3-278" fmla="*/ 1891453 h 1891452"/>
              <a:gd name="connsiteX4-279" fmla="*/ 0 w 1491541"/>
              <a:gd name="connsiteY4-280" fmla="*/ 1881548 h 1891452"/>
              <a:gd name="connsiteX0-281" fmla="*/ 0 w 1491541"/>
              <a:gd name="connsiteY0-282" fmla="*/ 1881550 h 1891456"/>
              <a:gd name="connsiteX1-283" fmla="*/ 2 w 1491541"/>
              <a:gd name="connsiteY1-284" fmla="*/ 497 h 1891456"/>
              <a:gd name="connsiteX2-285" fmla="*/ 514972 w 1491541"/>
              <a:gd name="connsiteY2-286" fmla="*/ 1 h 1891456"/>
              <a:gd name="connsiteX3-287" fmla="*/ 1491541 w 1491541"/>
              <a:gd name="connsiteY3-288" fmla="*/ 1891455 h 1891456"/>
              <a:gd name="connsiteX4-289" fmla="*/ 0 w 1491541"/>
              <a:gd name="connsiteY4-290" fmla="*/ 1881550 h 1891456"/>
              <a:gd name="connsiteX0-291" fmla="*/ 0 w 1491541"/>
              <a:gd name="connsiteY0-292" fmla="*/ 1895038 h 1895038"/>
              <a:gd name="connsiteX1-293" fmla="*/ 2 w 1491541"/>
              <a:gd name="connsiteY1-294" fmla="*/ 495 h 1895038"/>
              <a:gd name="connsiteX2-295" fmla="*/ 514972 w 1491541"/>
              <a:gd name="connsiteY2-296" fmla="*/ -1 h 1895038"/>
              <a:gd name="connsiteX3-297" fmla="*/ 1491541 w 1491541"/>
              <a:gd name="connsiteY3-298" fmla="*/ 1891453 h 1895038"/>
              <a:gd name="connsiteX4-299" fmla="*/ 0 w 1491541"/>
              <a:gd name="connsiteY4-300" fmla="*/ 1895038 h 1895038"/>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491541" h="1895038">
                <a:moveTo>
                  <a:pt x="0" y="1895038"/>
                </a:moveTo>
                <a:cubicBezTo>
                  <a:pt x="1" y="1268020"/>
                  <a:pt x="1" y="627513"/>
                  <a:pt x="2" y="495"/>
                </a:cubicBezTo>
                <a:lnTo>
                  <a:pt x="514972" y="-1"/>
                </a:lnTo>
                <a:cubicBezTo>
                  <a:pt x="698236" y="406413"/>
                  <a:pt x="1243932" y="1399410"/>
                  <a:pt x="1491541" y="1891453"/>
                </a:cubicBezTo>
                <a:lnTo>
                  <a:pt x="0" y="1895038"/>
                </a:lnTo>
                <a:close/>
              </a:path>
            </a:pathLst>
          </a:custGeom>
          <a:gradFill>
            <a:gsLst>
              <a:gs pos="0">
                <a:schemeClr val="bg1">
                  <a:lumMod val="85000"/>
                </a:schemeClr>
              </a:gs>
              <a:gs pos="100000">
                <a:schemeClr val="bg1">
                  <a:lumMod val="65000"/>
                </a:schemeClr>
              </a:gs>
            </a:gsLst>
            <a:lin ang="5400000" scaled="0"/>
          </a:grad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graphicFrame>
        <p:nvGraphicFramePr>
          <p:cNvPr id="55" name="表格 54"/>
          <p:cNvGraphicFramePr>
            <a:graphicFrameLocks noGrp="1"/>
          </p:cNvGraphicFramePr>
          <p:nvPr/>
        </p:nvGraphicFramePr>
        <p:xfrm>
          <a:off x="660400" y="788988"/>
          <a:ext cx="1988457" cy="1051560"/>
        </p:xfrm>
        <a:graphic>
          <a:graphicData uri="http://schemas.openxmlformats.org/drawingml/2006/table">
            <a:tbl>
              <a:tblPr firstRow="1" bandRow="1">
                <a:tableStyleId>{5940675A-B579-460E-94D1-54222C63F5DA}</a:tableStyleId>
              </a:tblPr>
              <a:tblGrid>
                <a:gridCol w="508328"/>
                <a:gridCol w="784917"/>
                <a:gridCol w="695212"/>
              </a:tblGrid>
              <a:tr h="134265">
                <a:tc gridSpan="3">
                  <a:txBody>
                    <a:bodyPr/>
                    <a:lstStyle/>
                    <a:p>
                      <a:pPr algn="ctr"/>
                      <a:r>
                        <a:rPr lang="zh-CN" altLang="en-US" sz="900" b="1" dirty="0" smtClean="0"/>
                        <a:t>认证中心的授权策略</a:t>
                      </a:r>
                      <a:endParaRPr lang="zh-CN" altLang="en-US" sz="900" b="1" dirty="0" smtClean="0"/>
                    </a:p>
                    <a:p>
                      <a:pPr algn="ctr"/>
                      <a:r>
                        <a:rPr lang="zh-CN" altLang="en-US" sz="900" b="1" dirty="0" smtClean="0"/>
                        <a:t>（根据身份分配</a:t>
                      </a:r>
                      <a:r>
                        <a:rPr lang="en-US" altLang="zh-CN" sz="900" b="1" dirty="0" smtClean="0"/>
                        <a:t>VLAN</a:t>
                      </a:r>
                      <a:r>
                        <a:rPr lang="zh-CN" altLang="en-US" sz="900" b="1" dirty="0" smtClean="0"/>
                        <a:t>和</a:t>
                      </a:r>
                      <a:r>
                        <a:rPr lang="en-US" altLang="zh-CN" sz="900" b="1" dirty="0" smtClean="0"/>
                        <a:t>ACL</a:t>
                      </a:r>
                      <a:r>
                        <a:rPr lang="zh-CN" altLang="en-US" sz="900" b="1" dirty="0" smtClean="0"/>
                        <a:t>）</a:t>
                      </a:r>
                      <a:endParaRPr lang="zh-CN" altLang="en-US" sz="900" b="1" dirty="0"/>
                    </a:p>
                  </a:txBody>
                  <a:tcPr>
                    <a:solidFill>
                      <a:schemeClr val="bg1">
                        <a:lumMod val="75000"/>
                      </a:schemeClr>
                    </a:solidFill>
                  </a:tcPr>
                </a:tc>
                <a:tc hMerge="1">
                  <a:tcPr>
                    <a:solidFill>
                      <a:srgbClr val="FFEBC2"/>
                    </a:solidFill>
                  </a:tcPr>
                </a:tc>
                <a:tc hMerge="1">
                  <a:tcPr>
                    <a:solidFill>
                      <a:srgbClr val="FFEBC2"/>
                    </a:solidFill>
                  </a:tcPr>
                </a:tc>
              </a:tr>
              <a:tr h="134265">
                <a:tc>
                  <a:txBody>
                    <a:bodyPr/>
                    <a:lstStyle/>
                    <a:p>
                      <a:r>
                        <a:rPr lang="zh-CN" altLang="en-US" sz="900" dirty="0" smtClean="0"/>
                        <a:t>用户</a:t>
                      </a:r>
                      <a:endParaRPr lang="zh-CN" altLang="en-US" sz="900" dirty="0"/>
                    </a:p>
                  </a:txBody>
                  <a:tcPr>
                    <a:solidFill>
                      <a:schemeClr val="bg1">
                        <a:lumMod val="75000"/>
                      </a:schemeClr>
                    </a:solidFill>
                  </a:tcPr>
                </a:tc>
                <a:tc>
                  <a:txBody>
                    <a:bodyPr/>
                    <a:lstStyle/>
                    <a:p>
                      <a:r>
                        <a:rPr lang="en-US" altLang="zh-CN" sz="900" dirty="0" smtClean="0"/>
                        <a:t>VLAN</a:t>
                      </a:r>
                      <a:endParaRPr lang="zh-CN" altLang="en-US" sz="900" dirty="0"/>
                    </a:p>
                  </a:txBody>
                  <a:tcPr>
                    <a:solidFill>
                      <a:schemeClr val="bg1">
                        <a:lumMod val="75000"/>
                      </a:schemeClr>
                    </a:solidFill>
                  </a:tcPr>
                </a:tc>
                <a:tc>
                  <a:txBody>
                    <a:bodyPr/>
                    <a:lstStyle/>
                    <a:p>
                      <a:r>
                        <a:rPr lang="en-US" altLang="zh-CN" sz="900" dirty="0" smtClean="0"/>
                        <a:t>ACL</a:t>
                      </a:r>
                      <a:endParaRPr lang="zh-CN" altLang="en-US" sz="900" dirty="0"/>
                    </a:p>
                  </a:txBody>
                  <a:tcPr>
                    <a:solidFill>
                      <a:schemeClr val="bg1">
                        <a:lumMod val="75000"/>
                      </a:schemeClr>
                    </a:solidFill>
                  </a:tcPr>
                </a:tc>
              </a:tr>
              <a:tr h="0">
                <a:tc>
                  <a:txBody>
                    <a:bodyPr/>
                    <a:lstStyle/>
                    <a:p>
                      <a:r>
                        <a:rPr lang="zh-CN" altLang="en-US" sz="900" dirty="0" smtClean="0"/>
                        <a:t>员工</a:t>
                      </a:r>
                      <a:endParaRPr lang="zh-CN" altLang="en-US" sz="900" dirty="0"/>
                    </a:p>
                  </a:txBody>
                  <a:tcPr>
                    <a:solidFill>
                      <a:srgbClr val="92D050"/>
                    </a:solidFill>
                  </a:tcPr>
                </a:tc>
                <a:tc>
                  <a:txBody>
                    <a:bodyPr/>
                    <a:lstStyle/>
                    <a:p>
                      <a:r>
                        <a:rPr lang="en-US" altLang="zh-CN" sz="900" dirty="0" smtClean="0"/>
                        <a:t>1</a:t>
                      </a:r>
                      <a:endParaRPr lang="zh-CN" altLang="en-US" sz="900" dirty="0"/>
                    </a:p>
                  </a:txBody>
                  <a:tcPr>
                    <a:solidFill>
                      <a:srgbClr val="92D050"/>
                    </a:solidFill>
                  </a:tcPr>
                </a:tc>
                <a:tc>
                  <a:txBody>
                    <a:bodyPr/>
                    <a:lstStyle/>
                    <a:p>
                      <a:r>
                        <a:rPr lang="en-US" altLang="zh-CN" sz="900" dirty="0" smtClean="0"/>
                        <a:t>3001</a:t>
                      </a:r>
                      <a:endParaRPr lang="zh-CN" altLang="en-US" sz="900" dirty="0"/>
                    </a:p>
                  </a:txBody>
                  <a:tcPr>
                    <a:solidFill>
                      <a:srgbClr val="92D050"/>
                    </a:solidFill>
                  </a:tcPr>
                </a:tc>
              </a:tr>
              <a:tr h="0">
                <a:tc>
                  <a:txBody>
                    <a:bodyPr/>
                    <a:lstStyle/>
                    <a:p>
                      <a:r>
                        <a:rPr lang="zh-CN" altLang="en-US" sz="900" dirty="0" smtClean="0"/>
                        <a:t>外包</a:t>
                      </a:r>
                      <a:endParaRPr lang="zh-CN" altLang="en-US" sz="900" dirty="0"/>
                    </a:p>
                  </a:txBody>
                  <a:tcPr>
                    <a:solidFill>
                      <a:schemeClr val="accent6">
                        <a:lumMod val="60000"/>
                        <a:lumOff val="40000"/>
                      </a:schemeClr>
                    </a:solidFill>
                  </a:tcPr>
                </a:tc>
                <a:tc>
                  <a:txBody>
                    <a:bodyPr/>
                    <a:lstStyle/>
                    <a:p>
                      <a:r>
                        <a:rPr lang="en-US" altLang="zh-CN" sz="900" dirty="0" smtClean="0"/>
                        <a:t>2</a:t>
                      </a:r>
                      <a:endParaRPr lang="zh-CN" altLang="en-US" sz="900" dirty="0"/>
                    </a:p>
                  </a:txBody>
                  <a:tcPr>
                    <a:solidFill>
                      <a:schemeClr val="accent6">
                        <a:lumMod val="60000"/>
                        <a:lumOff val="40000"/>
                      </a:schemeClr>
                    </a:solidFill>
                  </a:tcPr>
                </a:tc>
                <a:tc>
                  <a:txBody>
                    <a:bodyPr/>
                    <a:lstStyle/>
                    <a:p>
                      <a:r>
                        <a:rPr lang="en-US" altLang="zh-CN" sz="900" dirty="0" smtClean="0"/>
                        <a:t>3002</a:t>
                      </a:r>
                      <a:endParaRPr lang="zh-CN" altLang="en-US" sz="900" dirty="0"/>
                    </a:p>
                  </a:txBody>
                  <a:tcPr>
                    <a:solidFill>
                      <a:schemeClr val="accent6">
                        <a:lumMod val="60000"/>
                        <a:lumOff val="40000"/>
                      </a:schemeClr>
                    </a:solidFill>
                  </a:tcPr>
                </a:tc>
              </a:tr>
            </a:tbl>
          </a:graphicData>
        </a:graphic>
      </p:graphicFrame>
      <p:sp>
        <p:nvSpPr>
          <p:cNvPr id="60" name="矩形 59"/>
          <p:cNvSpPr/>
          <p:nvPr/>
        </p:nvSpPr>
        <p:spPr bwMode="auto">
          <a:xfrm>
            <a:off x="5082709" y="1896964"/>
            <a:ext cx="1567543" cy="1034922"/>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接入交换机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A</a:t>
            </a:r>
            <a:r>
              <a:rPr lang="zh-CN" altLang="en-US" sz="1000" kern="0" dirty="0" smtClean="0">
                <a:solidFill>
                  <a:sysClr val="windowText" lastClr="000000"/>
                </a:solidFill>
                <a:latin typeface="Arial" panose="020B0604020202020204" pitchFamily="34" charset="0"/>
                <a:ea typeface="宋体" panose="02010600030101010101" pitchFamily="2" charset="-122"/>
              </a:rPr>
              <a:t>（二层）</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认证点</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graphicFrame>
        <p:nvGraphicFramePr>
          <p:cNvPr id="61" name="表格 60"/>
          <p:cNvGraphicFramePr>
            <a:graphicFrameLocks noGrp="1"/>
          </p:cNvGraphicFramePr>
          <p:nvPr/>
        </p:nvGraphicFramePr>
        <p:xfrm>
          <a:off x="5088027" y="2251982"/>
          <a:ext cx="1559514" cy="685800"/>
        </p:xfrm>
        <a:graphic>
          <a:graphicData uri="http://schemas.openxmlformats.org/drawingml/2006/table">
            <a:tbl>
              <a:tblPr>
                <a:tableStyleId>{5C22544A-7EE6-4342-B048-85BDC9FD1C3A}</a:tableStyleId>
              </a:tblPr>
              <a:tblGrid>
                <a:gridCol w="779757"/>
                <a:gridCol w="779757"/>
              </a:tblGrid>
              <a:tr h="0">
                <a:tc>
                  <a:txBody>
                    <a:bodyPr/>
                    <a:lstStyle/>
                    <a:p>
                      <a:r>
                        <a:rPr lang="en-US" altLang="zh-CN" sz="900" dirty="0" smtClean="0"/>
                        <a:t>VLAN1</a:t>
                      </a:r>
                      <a:endParaRPr lang="en-US" altLang="zh-CN" sz="9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VLAN2</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0">
                <a:tc>
                  <a:txBody>
                    <a:bodyPr/>
                    <a:lstStyle/>
                    <a:p>
                      <a:r>
                        <a:rPr lang="en-US" altLang="zh-CN" sz="900" dirty="0" smtClean="0"/>
                        <a:t>ACL3001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ACL3002</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0">
                <a:tc>
                  <a:txBody>
                    <a:bodyPr/>
                    <a:lstStyle/>
                    <a:p>
                      <a:r>
                        <a:rPr lang="zh-CN" altLang="en-US" sz="900" dirty="0" smtClean="0"/>
                        <a:t>员工</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900" dirty="0" smtClean="0"/>
                        <a:t>外包</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bl>
          </a:graphicData>
        </a:graphic>
      </p:graphicFrame>
      <p:sp>
        <p:nvSpPr>
          <p:cNvPr id="63" name="矩形 62"/>
          <p:cNvSpPr/>
          <p:nvPr/>
        </p:nvSpPr>
        <p:spPr bwMode="auto">
          <a:xfrm>
            <a:off x="660400" y="3069771"/>
            <a:ext cx="892629" cy="1584779"/>
          </a:xfrm>
          <a:prstGeom prst="rect">
            <a:avLst/>
          </a:prstGeom>
          <a:solidFill>
            <a:srgbClr val="C0000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pPr>
            <a:r>
              <a:rPr lang="zh-CN" altLang="en-US" sz="1600" dirty="0" smtClean="0">
                <a:solidFill>
                  <a:prstClr val="white"/>
                </a:solidFill>
                <a:latin typeface="华文细黑"/>
                <a:ea typeface="华文细黑"/>
              </a:rPr>
              <a:t>根据身份分配</a:t>
            </a:r>
            <a:r>
              <a:rPr lang="en-US" altLang="zh-CN" sz="1600" dirty="0" smtClean="0">
                <a:solidFill>
                  <a:prstClr val="white"/>
                </a:solidFill>
                <a:latin typeface="华文细黑"/>
                <a:ea typeface="华文细黑"/>
              </a:rPr>
              <a:t>VLAN</a:t>
            </a:r>
            <a:r>
              <a:rPr lang="zh-CN" altLang="en-US" sz="1600" dirty="0" smtClean="0">
                <a:solidFill>
                  <a:prstClr val="white"/>
                </a:solidFill>
                <a:latin typeface="华文细黑"/>
                <a:ea typeface="华文细黑"/>
              </a:rPr>
              <a:t>和</a:t>
            </a:r>
            <a:r>
              <a:rPr lang="en-US" altLang="zh-CN" sz="1600" dirty="0" smtClean="0">
                <a:solidFill>
                  <a:prstClr val="white"/>
                </a:solidFill>
                <a:latin typeface="华文细黑"/>
                <a:ea typeface="华文细黑"/>
              </a:rPr>
              <a:t>ACL</a:t>
            </a:r>
            <a:r>
              <a:rPr lang="zh-CN" altLang="en-US" sz="1600" dirty="0" smtClean="0">
                <a:solidFill>
                  <a:prstClr val="white"/>
                </a:solidFill>
                <a:latin typeface="华文细黑"/>
                <a:ea typeface="华文细黑"/>
              </a:rPr>
              <a:t>方案</a:t>
            </a:r>
            <a:endParaRPr lang="zh-CN" altLang="en-US" sz="1600" dirty="0" smtClean="0">
              <a:solidFill>
                <a:prstClr val="white"/>
              </a:solidFill>
              <a:latin typeface="华文细黑"/>
              <a:ea typeface="华文细黑"/>
            </a:endParaRPr>
          </a:p>
        </p:txBody>
      </p:sp>
    </p:spTree>
  </p:cSld>
  <p:clrMapOvr>
    <a:masterClrMapping/>
  </p:clrMapOvr>
  <p:transition advClick="0" advTm="8000">
    <p:fade thruBlk="1"/>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nchor="ctr"/>
          <a:lstStyle/>
          <a:p>
            <a:r>
              <a:rPr lang="en-US" altLang="zh-CN" dirty="0" err="1" smtClean="0">
                <a:latin typeface="微软雅黑" panose="020B0503020204020204" pitchFamily="34" charset="-122"/>
                <a:ea typeface="微软雅黑" panose="020B0503020204020204" pitchFamily="34" charset="-122"/>
              </a:rPr>
              <a:t>iPCA</a:t>
            </a:r>
            <a:r>
              <a:rPr lang="zh-CN" altLang="en-US" dirty="0" smtClean="0">
                <a:latin typeface="微软雅黑" panose="020B0503020204020204" pitchFamily="34" charset="-122"/>
                <a:ea typeface="微软雅黑" panose="020B0503020204020204" pitchFamily="34" charset="-122"/>
              </a:rPr>
              <a:t>测量系统工作流程</a:t>
            </a:r>
            <a:endParaRPr lang="zh-CN" altLang="en-US" dirty="0">
              <a:latin typeface="微软雅黑" panose="020B0503020204020204" pitchFamily="34" charset="-122"/>
              <a:ea typeface="微软雅黑" panose="020B0503020204020204" pitchFamily="34" charset="-122"/>
            </a:endParaRPr>
          </a:p>
        </p:txBody>
      </p:sp>
      <p:grpSp>
        <p:nvGrpSpPr>
          <p:cNvPr id="3" name="组合 112"/>
          <p:cNvGrpSpPr/>
          <p:nvPr/>
        </p:nvGrpSpPr>
        <p:grpSpPr>
          <a:xfrm>
            <a:off x="864405" y="2956761"/>
            <a:ext cx="6840760" cy="1727549"/>
            <a:chOff x="854880" y="2747211"/>
            <a:chExt cx="6840760" cy="1727549"/>
          </a:xfrm>
        </p:grpSpPr>
        <p:sp>
          <p:nvSpPr>
            <p:cNvPr id="60" name="椭圆 59"/>
            <p:cNvSpPr/>
            <p:nvPr/>
          </p:nvSpPr>
          <p:spPr bwMode="auto">
            <a:xfrm>
              <a:off x="6823450" y="2893113"/>
              <a:ext cx="108000" cy="108000"/>
            </a:xfrm>
            <a:prstGeom prst="ellipse">
              <a:avLst/>
            </a:prstGeom>
            <a:solidFill>
              <a:srgbClr val="FF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i="0">
                <a:latin typeface="微软雅黑" panose="020B0503020204020204" pitchFamily="34" charset="-122"/>
                <a:ea typeface="微软雅黑" panose="020B0503020204020204" pitchFamily="34" charset="-122"/>
              </a:endParaRPr>
            </a:p>
          </p:txBody>
        </p:sp>
        <p:cxnSp>
          <p:nvCxnSpPr>
            <p:cNvPr id="61" name="直接连接符 57"/>
            <p:cNvCxnSpPr>
              <a:cxnSpLocks noChangeShapeType="1"/>
            </p:cNvCxnSpPr>
            <p:nvPr/>
          </p:nvCxnSpPr>
          <p:spPr bwMode="auto">
            <a:xfrm>
              <a:off x="854880" y="3113894"/>
              <a:ext cx="6840760" cy="0"/>
            </a:xfrm>
            <a:prstGeom prst="line">
              <a:avLst/>
            </a:prstGeom>
            <a:noFill/>
            <a:ln w="25400" algn="ctr">
              <a:solidFill>
                <a:schemeClr val="tx1"/>
              </a:solidFill>
              <a:round/>
            </a:ln>
          </p:spPr>
        </p:cxnSp>
        <p:cxnSp>
          <p:nvCxnSpPr>
            <p:cNvPr id="62" name="直接连接符 58"/>
            <p:cNvCxnSpPr>
              <a:cxnSpLocks noChangeShapeType="1"/>
            </p:cNvCxnSpPr>
            <p:nvPr/>
          </p:nvCxnSpPr>
          <p:spPr bwMode="auto">
            <a:xfrm>
              <a:off x="6912075" y="3113893"/>
              <a:ext cx="0" cy="1360867"/>
            </a:xfrm>
            <a:prstGeom prst="line">
              <a:avLst/>
            </a:prstGeom>
            <a:noFill/>
            <a:ln w="9525" algn="ctr">
              <a:solidFill>
                <a:schemeClr val="tx1"/>
              </a:solidFill>
              <a:round/>
            </a:ln>
          </p:spPr>
        </p:cxnSp>
        <p:sp>
          <p:nvSpPr>
            <p:cNvPr id="63" name="Text Box 70"/>
            <p:cNvSpPr txBox="1">
              <a:spLocks noChangeArrowheads="1"/>
            </p:cNvSpPr>
            <p:nvPr/>
          </p:nvSpPr>
          <p:spPr bwMode="auto">
            <a:xfrm>
              <a:off x="3361655" y="2794915"/>
              <a:ext cx="562904" cy="261610"/>
            </a:xfrm>
            <a:prstGeom prst="rect">
              <a:avLst/>
            </a:prstGeom>
            <a:noFill/>
            <a:ln w="9525">
              <a:noFill/>
              <a:miter lim="800000"/>
            </a:ln>
          </p:spPr>
          <p:txBody>
            <a:bodyPr>
              <a:spAutoFit/>
            </a:bodyPr>
            <a:lstStyle/>
            <a:p>
              <a:r>
                <a:rPr lang="en-US" altLang="zh-CN" sz="1050" i="0" dirty="0">
                  <a:latin typeface="微软雅黑" panose="020B0503020204020204" pitchFamily="34" charset="-122"/>
                  <a:ea typeface="微软雅黑" panose="020B0503020204020204" pitchFamily="34" charset="-122"/>
                </a:rPr>
                <a:t>MCP</a:t>
              </a:r>
              <a:endParaRPr lang="en-US" altLang="zh-CN" sz="1050" i="0" dirty="0">
                <a:latin typeface="微软雅黑" panose="020B0503020204020204" pitchFamily="34" charset="-122"/>
                <a:ea typeface="微软雅黑" panose="020B0503020204020204" pitchFamily="34" charset="-122"/>
              </a:endParaRPr>
            </a:p>
          </p:txBody>
        </p:sp>
        <p:sp>
          <p:nvSpPr>
            <p:cNvPr id="64" name="Text Box 70"/>
            <p:cNvSpPr txBox="1">
              <a:spLocks noChangeArrowheads="1"/>
            </p:cNvSpPr>
            <p:nvPr/>
          </p:nvSpPr>
          <p:spPr bwMode="auto">
            <a:xfrm>
              <a:off x="6926624" y="2804440"/>
              <a:ext cx="500359" cy="261610"/>
            </a:xfrm>
            <a:prstGeom prst="rect">
              <a:avLst/>
            </a:prstGeom>
            <a:noFill/>
            <a:ln w="9525">
              <a:noFill/>
              <a:miter lim="800000"/>
            </a:ln>
          </p:spPr>
          <p:txBody>
            <a:bodyPr>
              <a:spAutoFit/>
            </a:bodyPr>
            <a:lstStyle/>
            <a:p>
              <a:r>
                <a:rPr lang="en-US" altLang="zh-CN" sz="1050" i="0" dirty="0">
                  <a:latin typeface="微软雅黑" panose="020B0503020204020204" pitchFamily="34" charset="-122"/>
                  <a:ea typeface="微软雅黑" panose="020B0503020204020204" pitchFamily="34" charset="-122"/>
                </a:rPr>
                <a:t>TLP</a:t>
              </a:r>
              <a:endParaRPr lang="en-US" altLang="zh-CN" sz="1050" i="0" dirty="0">
                <a:latin typeface="微软雅黑" panose="020B0503020204020204" pitchFamily="34" charset="-122"/>
                <a:ea typeface="微软雅黑" panose="020B0503020204020204" pitchFamily="34" charset="-122"/>
              </a:endParaRPr>
            </a:p>
          </p:txBody>
        </p:sp>
        <p:cxnSp>
          <p:nvCxnSpPr>
            <p:cNvPr id="65" name="直接箭头连接符 69"/>
            <p:cNvCxnSpPr>
              <a:cxnSpLocks noChangeShapeType="1"/>
            </p:cNvCxnSpPr>
            <p:nvPr/>
          </p:nvCxnSpPr>
          <p:spPr bwMode="auto">
            <a:xfrm>
              <a:off x="1546225" y="3759200"/>
              <a:ext cx="3629135" cy="2683"/>
            </a:xfrm>
            <a:prstGeom prst="straightConnector1">
              <a:avLst/>
            </a:prstGeom>
            <a:noFill/>
            <a:ln w="9525" algn="ctr">
              <a:solidFill>
                <a:schemeClr val="tx1"/>
              </a:solidFill>
              <a:round/>
              <a:tailEnd type="arrow" w="med" len="med"/>
            </a:ln>
          </p:spPr>
        </p:cxnSp>
        <p:sp>
          <p:nvSpPr>
            <p:cNvPr id="66" name="矩形 70"/>
            <p:cNvSpPr>
              <a:spLocks noChangeArrowheads="1"/>
            </p:cNvSpPr>
            <p:nvPr/>
          </p:nvSpPr>
          <p:spPr bwMode="auto">
            <a:xfrm>
              <a:off x="3680049" y="3567459"/>
              <a:ext cx="1063263" cy="261610"/>
            </a:xfrm>
            <a:prstGeom prst="rect">
              <a:avLst/>
            </a:prstGeom>
            <a:noFill/>
            <a:ln w="9525">
              <a:noFill/>
              <a:miter lim="800000"/>
            </a:ln>
          </p:spPr>
          <p:txBody>
            <a:bodyPr>
              <a:spAutoFit/>
            </a:bodyPr>
            <a:lstStyle/>
            <a:p>
              <a:r>
                <a:rPr lang="zh-CN" altLang="en-US" sz="1050" i="0" dirty="0">
                  <a:solidFill>
                    <a:srgbClr val="0000FF"/>
                  </a:solidFill>
                  <a:latin typeface="微软雅黑" panose="020B0503020204020204" pitchFamily="34" charset="-122"/>
                  <a:ea typeface="微软雅黑" panose="020B0503020204020204" pitchFamily="34" charset="-122"/>
                </a:rPr>
                <a:t>通告</a:t>
              </a:r>
              <a:r>
                <a:rPr lang="en-US" altLang="zh-CN" sz="1050" i="0" dirty="0">
                  <a:solidFill>
                    <a:srgbClr val="0000FF"/>
                  </a:solidFill>
                  <a:latin typeface="微软雅黑" panose="020B0503020204020204" pitchFamily="34" charset="-122"/>
                  <a:ea typeface="微软雅黑" panose="020B0503020204020204" pitchFamily="34" charset="-122"/>
                </a:rPr>
                <a:t>DCP</a:t>
              </a:r>
              <a:r>
                <a:rPr lang="zh-CN" altLang="en-US" sz="1050" i="0" dirty="0">
                  <a:solidFill>
                    <a:srgbClr val="0000FF"/>
                  </a:solidFill>
                  <a:latin typeface="微软雅黑" panose="020B0503020204020204" pitchFamily="34" charset="-122"/>
                  <a:ea typeface="微软雅黑" panose="020B0503020204020204" pitchFamily="34" charset="-122"/>
                </a:rPr>
                <a:t>启动</a:t>
              </a:r>
              <a:endParaRPr lang="zh-CN" altLang="en-US" sz="1050" i="0" dirty="0">
                <a:solidFill>
                  <a:srgbClr val="0000FF"/>
                </a:solidFill>
                <a:latin typeface="微软雅黑" panose="020B0503020204020204" pitchFamily="34" charset="-122"/>
                <a:ea typeface="微软雅黑" panose="020B0503020204020204" pitchFamily="34" charset="-122"/>
              </a:endParaRPr>
            </a:p>
          </p:txBody>
        </p:sp>
        <p:sp>
          <p:nvSpPr>
            <p:cNvPr id="67" name="矩形 89"/>
            <p:cNvSpPr>
              <a:spLocks noChangeArrowheads="1"/>
            </p:cNvSpPr>
            <p:nvPr/>
          </p:nvSpPr>
          <p:spPr bwMode="auto">
            <a:xfrm>
              <a:off x="5176346" y="2794915"/>
              <a:ext cx="500359" cy="261610"/>
            </a:xfrm>
            <a:prstGeom prst="rect">
              <a:avLst/>
            </a:prstGeom>
            <a:noFill/>
            <a:ln w="9525">
              <a:noFill/>
              <a:miter lim="800000"/>
            </a:ln>
          </p:spPr>
          <p:txBody>
            <a:bodyPr>
              <a:spAutoFit/>
            </a:bodyPr>
            <a:lstStyle/>
            <a:p>
              <a:r>
                <a:rPr lang="en-US" altLang="zh-CN" sz="1050" i="0" dirty="0">
                  <a:latin typeface="微软雅黑" panose="020B0503020204020204" pitchFamily="34" charset="-122"/>
                  <a:ea typeface="微软雅黑" panose="020B0503020204020204" pitchFamily="34" charset="-122"/>
                </a:rPr>
                <a:t>DCP</a:t>
              </a:r>
              <a:r>
                <a:rPr lang="zh-CN" altLang="en-US" sz="1050" i="0" dirty="0">
                  <a:latin typeface="微软雅黑" panose="020B0503020204020204" pitchFamily="34" charset="-122"/>
                  <a:ea typeface="微软雅黑" panose="020B0503020204020204" pitchFamily="34" charset="-122"/>
                </a:rPr>
                <a:t> </a:t>
              </a:r>
              <a:endParaRPr lang="zh-CN" altLang="en-US" sz="1050" i="0" dirty="0">
                <a:latin typeface="微软雅黑" panose="020B0503020204020204" pitchFamily="34" charset="-122"/>
                <a:ea typeface="微软雅黑" panose="020B0503020204020204" pitchFamily="34" charset="-122"/>
              </a:endParaRPr>
            </a:p>
          </p:txBody>
        </p:sp>
        <p:cxnSp>
          <p:nvCxnSpPr>
            <p:cNvPr id="68" name="直接连接符 98"/>
            <p:cNvCxnSpPr>
              <a:cxnSpLocks noChangeShapeType="1"/>
            </p:cNvCxnSpPr>
            <p:nvPr/>
          </p:nvCxnSpPr>
          <p:spPr bwMode="auto">
            <a:xfrm>
              <a:off x="3354562" y="3113893"/>
              <a:ext cx="0" cy="1360554"/>
            </a:xfrm>
            <a:prstGeom prst="line">
              <a:avLst/>
            </a:prstGeom>
            <a:noFill/>
            <a:ln w="9525" algn="ctr">
              <a:solidFill>
                <a:schemeClr val="tx1"/>
              </a:solidFill>
              <a:round/>
            </a:ln>
          </p:spPr>
        </p:cxnSp>
        <p:cxnSp>
          <p:nvCxnSpPr>
            <p:cNvPr id="69" name="直接连接符 99"/>
            <p:cNvCxnSpPr>
              <a:cxnSpLocks noChangeShapeType="1"/>
            </p:cNvCxnSpPr>
            <p:nvPr/>
          </p:nvCxnSpPr>
          <p:spPr bwMode="auto">
            <a:xfrm>
              <a:off x="5170099" y="3113893"/>
              <a:ext cx="0" cy="1360554"/>
            </a:xfrm>
            <a:prstGeom prst="line">
              <a:avLst/>
            </a:prstGeom>
            <a:noFill/>
            <a:ln w="9525" algn="ctr">
              <a:solidFill>
                <a:schemeClr val="tx1"/>
              </a:solidFill>
              <a:round/>
            </a:ln>
          </p:spPr>
        </p:cxnSp>
        <p:sp>
          <p:nvSpPr>
            <p:cNvPr id="93" name="矩形 62"/>
            <p:cNvSpPr>
              <a:spLocks noChangeArrowheads="1"/>
            </p:cNvSpPr>
            <p:nvPr/>
          </p:nvSpPr>
          <p:spPr bwMode="auto">
            <a:xfrm>
              <a:off x="4763557" y="3182378"/>
              <a:ext cx="813084" cy="323941"/>
            </a:xfrm>
            <a:prstGeom prst="rect">
              <a:avLst/>
            </a:prstGeom>
            <a:solidFill>
              <a:schemeClr val="bg1"/>
            </a:solidFill>
            <a:ln w="9525" algn="ctr">
              <a:solidFill>
                <a:schemeClr val="tx2"/>
              </a:solidFill>
              <a:round/>
            </a:ln>
          </p:spPr>
          <p:txBody>
            <a:bodyPr wrap="none" anchor="ctr"/>
            <a:lstStyle/>
            <a:p>
              <a:pPr algn="ctr" fontAlgn="base"/>
              <a:endParaRPr lang="zh-CN" altLang="en-US" sz="1000" i="0">
                <a:latin typeface="微软雅黑" panose="020B0503020204020204" pitchFamily="34" charset="-122"/>
                <a:ea typeface="微软雅黑" panose="020B0503020204020204" pitchFamily="34" charset="-122"/>
              </a:endParaRPr>
            </a:p>
          </p:txBody>
        </p:sp>
        <p:sp>
          <p:nvSpPr>
            <p:cNvPr id="94" name="矩形 109"/>
            <p:cNvSpPr>
              <a:spLocks noChangeArrowheads="1"/>
            </p:cNvSpPr>
            <p:nvPr/>
          </p:nvSpPr>
          <p:spPr bwMode="auto">
            <a:xfrm>
              <a:off x="4761221" y="3212524"/>
              <a:ext cx="873957" cy="261610"/>
            </a:xfrm>
            <a:prstGeom prst="rect">
              <a:avLst/>
            </a:prstGeom>
            <a:noFill/>
            <a:ln w="9525">
              <a:noFill/>
              <a:miter lim="800000"/>
            </a:ln>
          </p:spPr>
          <p:txBody>
            <a:bodyPr wrap="none">
              <a:spAutoFit/>
            </a:bodyPr>
            <a:lstStyle/>
            <a:p>
              <a:r>
                <a:rPr lang="en-US" altLang="zh-CN" sz="1050" i="0" dirty="0">
                  <a:solidFill>
                    <a:srgbClr val="000000"/>
                  </a:solidFill>
                  <a:latin typeface="微软雅黑" panose="020B0503020204020204" pitchFamily="34" charset="-122"/>
                  <a:ea typeface="微软雅黑" panose="020B0503020204020204" pitchFamily="34" charset="-122"/>
                </a:rPr>
                <a:t>ACL</a:t>
              </a:r>
              <a:r>
                <a:rPr lang="zh-CN" altLang="en-US" sz="1050" i="0" dirty="0">
                  <a:solidFill>
                    <a:srgbClr val="000000"/>
                  </a:solidFill>
                  <a:latin typeface="微软雅黑" panose="020B0503020204020204" pitchFamily="34" charset="-122"/>
                  <a:ea typeface="微软雅黑" panose="020B0503020204020204" pitchFamily="34" charset="-122"/>
                </a:rPr>
                <a:t>流定义</a:t>
              </a:r>
              <a:endParaRPr lang="zh-CN" altLang="en-US" sz="1400" i="0" dirty="0">
                <a:latin typeface="微软雅黑" panose="020B0503020204020204" pitchFamily="34" charset="-122"/>
                <a:ea typeface="微软雅黑" panose="020B0503020204020204" pitchFamily="34" charset="-122"/>
              </a:endParaRPr>
            </a:p>
          </p:txBody>
        </p:sp>
        <p:cxnSp>
          <p:nvCxnSpPr>
            <p:cNvPr id="71" name="直接箭头连接符 110"/>
            <p:cNvCxnSpPr>
              <a:cxnSpLocks noChangeShapeType="1"/>
            </p:cNvCxnSpPr>
            <p:nvPr/>
          </p:nvCxnSpPr>
          <p:spPr bwMode="auto">
            <a:xfrm>
              <a:off x="5175360" y="3858438"/>
              <a:ext cx="1728192" cy="0"/>
            </a:xfrm>
            <a:prstGeom prst="straightConnector1">
              <a:avLst/>
            </a:prstGeom>
            <a:noFill/>
            <a:ln w="9525" algn="ctr">
              <a:solidFill>
                <a:schemeClr val="tx1"/>
              </a:solidFill>
              <a:round/>
              <a:tailEnd type="arrow" w="med" len="med"/>
            </a:ln>
          </p:spPr>
        </p:cxnSp>
        <p:sp>
          <p:nvSpPr>
            <p:cNvPr id="72" name="矩形 113"/>
            <p:cNvSpPr>
              <a:spLocks noChangeArrowheads="1"/>
            </p:cNvSpPr>
            <p:nvPr/>
          </p:nvSpPr>
          <p:spPr bwMode="auto">
            <a:xfrm>
              <a:off x="6384084" y="3170109"/>
              <a:ext cx="1055982" cy="512564"/>
            </a:xfrm>
            <a:prstGeom prst="rect">
              <a:avLst/>
            </a:prstGeom>
            <a:solidFill>
              <a:schemeClr val="bg1"/>
            </a:solidFill>
            <a:ln w="9525" algn="ctr">
              <a:solidFill>
                <a:schemeClr val="tx2"/>
              </a:solidFill>
              <a:round/>
            </a:ln>
          </p:spPr>
          <p:txBody>
            <a:bodyPr wrap="none" anchor="ctr"/>
            <a:lstStyle/>
            <a:p>
              <a:pPr algn="ctr" fontAlgn="base"/>
              <a:endParaRPr lang="zh-CN" altLang="en-US" sz="1000" i="0">
                <a:latin typeface="微软雅黑" panose="020B0503020204020204" pitchFamily="34" charset="-122"/>
                <a:ea typeface="微软雅黑" panose="020B0503020204020204" pitchFamily="34" charset="-122"/>
              </a:endParaRPr>
            </a:p>
          </p:txBody>
        </p:sp>
        <p:sp>
          <p:nvSpPr>
            <p:cNvPr id="73" name="矩形 115"/>
            <p:cNvSpPr>
              <a:spLocks noChangeArrowheads="1"/>
            </p:cNvSpPr>
            <p:nvPr/>
          </p:nvSpPr>
          <p:spPr bwMode="auto">
            <a:xfrm>
              <a:off x="6351402" y="3137088"/>
              <a:ext cx="1109952" cy="577081"/>
            </a:xfrm>
            <a:prstGeom prst="rect">
              <a:avLst/>
            </a:prstGeom>
            <a:noFill/>
            <a:ln w="9525">
              <a:noFill/>
              <a:miter lim="800000"/>
            </a:ln>
          </p:spPr>
          <p:txBody>
            <a:bodyPr>
              <a:spAutoFit/>
            </a:bodyPr>
            <a:lstStyle/>
            <a:p>
              <a:r>
                <a:rPr lang="en-US" altLang="zh-CN" sz="1050" i="0" dirty="0">
                  <a:solidFill>
                    <a:srgbClr val="000000"/>
                  </a:solidFill>
                  <a:latin typeface="微软雅黑" panose="020B0503020204020204" pitchFamily="34" charset="-122"/>
                  <a:ea typeface="微软雅黑" panose="020B0503020204020204" pitchFamily="34" charset="-122"/>
                </a:rPr>
                <a:t>1</a:t>
              </a:r>
              <a:r>
                <a:rPr lang="zh-CN" altLang="en-US" sz="1050" i="0" dirty="0">
                  <a:solidFill>
                    <a:srgbClr val="000000"/>
                  </a:solidFill>
                  <a:latin typeface="微软雅黑" panose="020B0503020204020204" pitchFamily="34" charset="-122"/>
                  <a:ea typeface="微软雅黑" panose="020B0503020204020204" pitchFamily="34" charset="-122"/>
                </a:rPr>
                <a:t>、</a:t>
              </a:r>
              <a:r>
                <a:rPr lang="en-US" altLang="zh-CN" sz="1050" i="0" dirty="0">
                  <a:solidFill>
                    <a:srgbClr val="000000"/>
                  </a:solidFill>
                  <a:latin typeface="微软雅黑" panose="020B0503020204020204" pitchFamily="34" charset="-122"/>
                  <a:ea typeface="微软雅黑" panose="020B0503020204020204" pitchFamily="34" charset="-122"/>
                </a:rPr>
                <a:t>ACL</a:t>
              </a:r>
              <a:r>
                <a:rPr lang="zh-CN" altLang="en-US" sz="1050" i="0" dirty="0">
                  <a:solidFill>
                    <a:srgbClr val="000000"/>
                  </a:solidFill>
                  <a:latin typeface="微软雅黑" panose="020B0503020204020204" pitchFamily="34" charset="-122"/>
                  <a:ea typeface="微软雅黑" panose="020B0503020204020204" pitchFamily="34" charset="-122"/>
                </a:rPr>
                <a:t>流过滤</a:t>
              </a:r>
              <a:endParaRPr lang="en-US" altLang="zh-CN" sz="1050" i="0" dirty="0">
                <a:solidFill>
                  <a:srgbClr val="000000"/>
                </a:solidFill>
                <a:latin typeface="微软雅黑" panose="020B0503020204020204" pitchFamily="34" charset="-122"/>
                <a:ea typeface="微软雅黑" panose="020B0503020204020204" pitchFamily="34" charset="-122"/>
              </a:endParaRPr>
            </a:p>
            <a:p>
              <a:r>
                <a:rPr lang="en-US" altLang="zh-CN" sz="1050" i="0" dirty="0">
                  <a:solidFill>
                    <a:srgbClr val="000000"/>
                  </a:solidFill>
                  <a:latin typeface="微软雅黑" panose="020B0503020204020204" pitchFamily="34" charset="-122"/>
                  <a:ea typeface="微软雅黑" panose="020B0503020204020204" pitchFamily="34" charset="-122"/>
                </a:rPr>
                <a:t>2</a:t>
              </a:r>
              <a:r>
                <a:rPr lang="zh-CN" altLang="en-US" sz="1050" i="0" dirty="0">
                  <a:solidFill>
                    <a:srgbClr val="000000"/>
                  </a:solidFill>
                  <a:latin typeface="微软雅黑" panose="020B0503020204020204" pitchFamily="34" charset="-122"/>
                  <a:ea typeface="微软雅黑" panose="020B0503020204020204" pitchFamily="34" charset="-122"/>
                </a:rPr>
                <a:t>、流量染色</a:t>
              </a:r>
              <a:endParaRPr lang="en-US" altLang="zh-CN" sz="1050" i="0" dirty="0">
                <a:solidFill>
                  <a:srgbClr val="000000"/>
                </a:solidFill>
                <a:latin typeface="微软雅黑" panose="020B0503020204020204" pitchFamily="34" charset="-122"/>
                <a:ea typeface="微软雅黑" panose="020B0503020204020204" pitchFamily="34" charset="-122"/>
              </a:endParaRPr>
            </a:p>
            <a:p>
              <a:r>
                <a:rPr lang="en-US" altLang="zh-CN" sz="1050" i="0" dirty="0">
                  <a:solidFill>
                    <a:srgbClr val="000000"/>
                  </a:solidFill>
                  <a:latin typeface="微软雅黑" panose="020B0503020204020204" pitchFamily="34" charset="-122"/>
                  <a:ea typeface="微软雅黑" panose="020B0503020204020204" pitchFamily="34" charset="-122"/>
                </a:rPr>
                <a:t>3</a:t>
              </a:r>
              <a:r>
                <a:rPr lang="zh-CN" altLang="en-US" sz="1050" i="0" dirty="0">
                  <a:solidFill>
                    <a:srgbClr val="000000"/>
                  </a:solidFill>
                  <a:latin typeface="微软雅黑" panose="020B0503020204020204" pitchFamily="34" charset="-122"/>
                  <a:ea typeface="微软雅黑" panose="020B0503020204020204" pitchFamily="34" charset="-122"/>
                </a:rPr>
                <a:t>、流量统计</a:t>
              </a:r>
              <a:endParaRPr lang="zh-CN" altLang="en-US" sz="1050" i="0" dirty="0">
                <a:solidFill>
                  <a:srgbClr val="000000"/>
                </a:solidFill>
                <a:latin typeface="微软雅黑" panose="020B0503020204020204" pitchFamily="34" charset="-122"/>
                <a:ea typeface="微软雅黑" panose="020B0503020204020204" pitchFamily="34" charset="-122"/>
              </a:endParaRPr>
            </a:p>
          </p:txBody>
        </p:sp>
        <p:grpSp>
          <p:nvGrpSpPr>
            <p:cNvPr id="4" name="组合 112"/>
            <p:cNvGrpSpPr/>
            <p:nvPr/>
          </p:nvGrpSpPr>
          <p:grpSpPr>
            <a:xfrm>
              <a:off x="4691454" y="3995416"/>
              <a:ext cx="987771" cy="309600"/>
              <a:chOff x="4502233" y="4141363"/>
              <a:chExt cx="987771" cy="309600"/>
            </a:xfrm>
          </p:grpSpPr>
          <p:sp>
            <p:nvSpPr>
              <p:cNvPr id="75" name="矩形 118"/>
              <p:cNvSpPr>
                <a:spLocks noChangeArrowheads="1"/>
              </p:cNvSpPr>
              <p:nvPr/>
            </p:nvSpPr>
            <p:spPr bwMode="auto">
              <a:xfrm>
                <a:off x="4574336" y="4141363"/>
                <a:ext cx="813084" cy="309600"/>
              </a:xfrm>
              <a:prstGeom prst="rect">
                <a:avLst/>
              </a:prstGeom>
              <a:solidFill>
                <a:schemeClr val="bg1"/>
              </a:solidFill>
              <a:ln w="9525" algn="ctr">
                <a:solidFill>
                  <a:schemeClr val="tx2"/>
                </a:solidFill>
                <a:round/>
              </a:ln>
            </p:spPr>
            <p:txBody>
              <a:bodyPr wrap="none" anchor="ctr"/>
              <a:lstStyle/>
              <a:p>
                <a:pPr algn="ctr" fontAlgn="base"/>
                <a:endParaRPr lang="zh-CN" altLang="en-US" sz="1000" i="0">
                  <a:latin typeface="微软雅黑" panose="020B0503020204020204" pitchFamily="34" charset="-122"/>
                  <a:ea typeface="微软雅黑" panose="020B0503020204020204" pitchFamily="34" charset="-122"/>
                </a:endParaRPr>
              </a:p>
            </p:txBody>
          </p:sp>
          <p:sp>
            <p:nvSpPr>
              <p:cNvPr id="76" name="矩形 120"/>
              <p:cNvSpPr>
                <a:spLocks noChangeArrowheads="1"/>
              </p:cNvSpPr>
              <p:nvPr/>
            </p:nvSpPr>
            <p:spPr bwMode="auto">
              <a:xfrm>
                <a:off x="4502233" y="4141363"/>
                <a:ext cx="987771" cy="261610"/>
              </a:xfrm>
              <a:prstGeom prst="rect">
                <a:avLst/>
              </a:prstGeom>
              <a:noFill/>
              <a:ln w="9525">
                <a:noFill/>
                <a:miter lim="800000"/>
              </a:ln>
            </p:spPr>
            <p:txBody>
              <a:bodyPr wrap="none">
                <a:spAutoFit/>
              </a:bodyPr>
              <a:lstStyle/>
              <a:p>
                <a:r>
                  <a:rPr lang="en-US" altLang="zh-CN" sz="1050" i="0" dirty="0">
                    <a:solidFill>
                      <a:srgbClr val="000000"/>
                    </a:solidFill>
                    <a:latin typeface="微软雅黑" panose="020B0503020204020204" pitchFamily="34" charset="-122"/>
                    <a:ea typeface="微软雅黑" panose="020B0503020204020204" pitchFamily="34" charset="-122"/>
                  </a:rPr>
                  <a:t>TLP</a:t>
                </a:r>
                <a:r>
                  <a:rPr lang="zh-CN" altLang="en-US" sz="1050" i="0" dirty="0">
                    <a:solidFill>
                      <a:srgbClr val="000000"/>
                    </a:solidFill>
                    <a:latin typeface="微软雅黑" panose="020B0503020204020204" pitchFamily="34" charset="-122"/>
                    <a:ea typeface="微软雅黑" panose="020B0503020204020204" pitchFamily="34" charset="-122"/>
                  </a:rPr>
                  <a:t>数据收集</a:t>
                </a:r>
                <a:endParaRPr lang="en-US" altLang="zh-CN" sz="1050" i="0" dirty="0">
                  <a:solidFill>
                    <a:srgbClr val="000000"/>
                  </a:solidFill>
                  <a:latin typeface="微软雅黑" panose="020B0503020204020204" pitchFamily="34" charset="-122"/>
                  <a:ea typeface="微软雅黑" panose="020B0503020204020204" pitchFamily="34" charset="-122"/>
                </a:endParaRPr>
              </a:p>
            </p:txBody>
          </p:sp>
        </p:grpSp>
        <p:cxnSp>
          <p:nvCxnSpPr>
            <p:cNvPr id="77" name="直接箭头连接符 125"/>
            <p:cNvCxnSpPr>
              <a:cxnSpLocks noChangeShapeType="1"/>
              <a:stCxn id="75" idx="1"/>
              <a:endCxn id="78" idx="3"/>
            </p:cNvCxnSpPr>
            <p:nvPr/>
          </p:nvCxnSpPr>
          <p:spPr bwMode="auto">
            <a:xfrm flipH="1">
              <a:off x="3843442" y="4150216"/>
              <a:ext cx="920115" cy="0"/>
            </a:xfrm>
            <a:prstGeom prst="straightConnector1">
              <a:avLst/>
            </a:prstGeom>
            <a:noFill/>
            <a:ln w="9525" algn="ctr">
              <a:solidFill>
                <a:schemeClr val="tx1"/>
              </a:solidFill>
              <a:round/>
              <a:tailEnd type="arrow" w="med" len="med"/>
            </a:ln>
          </p:spPr>
        </p:cxnSp>
        <p:sp>
          <p:nvSpPr>
            <p:cNvPr id="79" name="矩形 61"/>
            <p:cNvSpPr>
              <a:spLocks noChangeArrowheads="1"/>
            </p:cNvSpPr>
            <p:nvPr/>
          </p:nvSpPr>
          <p:spPr bwMode="auto">
            <a:xfrm>
              <a:off x="2948020" y="3188728"/>
              <a:ext cx="813084" cy="323941"/>
            </a:xfrm>
            <a:prstGeom prst="rect">
              <a:avLst/>
            </a:prstGeom>
            <a:solidFill>
              <a:schemeClr val="bg1"/>
            </a:solidFill>
            <a:ln w="9525" algn="ctr">
              <a:solidFill>
                <a:schemeClr val="tx2"/>
              </a:solidFill>
              <a:round/>
            </a:ln>
          </p:spPr>
          <p:txBody>
            <a:bodyPr wrap="none" anchor="ctr"/>
            <a:lstStyle/>
            <a:p>
              <a:pPr algn="ctr"/>
              <a:r>
                <a:rPr lang="zh-CN" altLang="en-US" sz="1050" i="0" dirty="0">
                  <a:latin typeface="微软雅黑" panose="020B0503020204020204" pitchFamily="34" charset="-122"/>
                  <a:ea typeface="微软雅黑" panose="020B0503020204020204" pitchFamily="34" charset="-122"/>
                </a:rPr>
                <a:t>启动测试</a:t>
              </a:r>
              <a:endParaRPr lang="zh-CN" altLang="en-US" sz="1050" i="0" dirty="0">
                <a:latin typeface="微软雅黑" panose="020B0503020204020204" pitchFamily="34" charset="-122"/>
                <a:ea typeface="微软雅黑" panose="020B0503020204020204" pitchFamily="34" charset="-122"/>
              </a:endParaRPr>
            </a:p>
          </p:txBody>
        </p:sp>
        <p:sp>
          <p:nvSpPr>
            <p:cNvPr id="78" name="矩形 127"/>
            <p:cNvSpPr>
              <a:spLocks noChangeArrowheads="1"/>
            </p:cNvSpPr>
            <p:nvPr/>
          </p:nvSpPr>
          <p:spPr bwMode="auto">
            <a:xfrm>
              <a:off x="2870973" y="3995416"/>
              <a:ext cx="972469" cy="309600"/>
            </a:xfrm>
            <a:prstGeom prst="rect">
              <a:avLst/>
            </a:prstGeom>
            <a:solidFill>
              <a:schemeClr val="bg1"/>
            </a:solidFill>
            <a:ln w="9525" algn="ctr">
              <a:solidFill>
                <a:schemeClr val="tx2"/>
              </a:solidFill>
              <a:round/>
            </a:ln>
          </p:spPr>
          <p:txBody>
            <a:bodyPr wrap="none" anchor="ctr"/>
            <a:lstStyle/>
            <a:p>
              <a:pPr algn="ctr" fontAlgn="base"/>
              <a:endParaRPr lang="zh-CN" altLang="en-US" sz="1000" i="0">
                <a:latin typeface="微软雅黑" panose="020B0503020204020204" pitchFamily="34" charset="-122"/>
                <a:ea typeface="微软雅黑" panose="020B0503020204020204" pitchFamily="34" charset="-122"/>
              </a:endParaRPr>
            </a:p>
          </p:txBody>
        </p:sp>
        <p:sp>
          <p:nvSpPr>
            <p:cNvPr id="80" name="矩形 133"/>
            <p:cNvSpPr>
              <a:spLocks noChangeArrowheads="1"/>
            </p:cNvSpPr>
            <p:nvPr/>
          </p:nvSpPr>
          <p:spPr bwMode="auto">
            <a:xfrm>
              <a:off x="2851921" y="4031165"/>
              <a:ext cx="1008111" cy="253916"/>
            </a:xfrm>
            <a:prstGeom prst="rect">
              <a:avLst/>
            </a:prstGeom>
            <a:noFill/>
            <a:ln w="9525">
              <a:noFill/>
              <a:miter lim="800000"/>
            </a:ln>
          </p:spPr>
          <p:txBody>
            <a:bodyPr wrap="square">
              <a:spAutoFit/>
            </a:bodyPr>
            <a:lstStyle/>
            <a:p>
              <a:r>
                <a:rPr lang="en-US" altLang="zh-CN" sz="1050" i="0" dirty="0" smtClean="0">
                  <a:solidFill>
                    <a:srgbClr val="000000"/>
                  </a:solidFill>
                  <a:latin typeface="微软雅黑" panose="020B0503020204020204" pitchFamily="34" charset="-122"/>
                  <a:ea typeface="微软雅黑" panose="020B0503020204020204" pitchFamily="34" charset="-122"/>
                </a:rPr>
                <a:t>DCP</a:t>
              </a:r>
              <a:r>
                <a:rPr lang="zh-CN" altLang="en-US" sz="1050" i="0" dirty="0" smtClean="0">
                  <a:solidFill>
                    <a:srgbClr val="000000"/>
                  </a:solidFill>
                  <a:latin typeface="微软雅黑" panose="020B0503020204020204" pitchFamily="34" charset="-122"/>
                  <a:ea typeface="微软雅黑" panose="020B0503020204020204" pitchFamily="34" charset="-122"/>
                </a:rPr>
                <a:t>收集数据</a:t>
              </a:r>
              <a:endParaRPr lang="en-US" altLang="zh-CN" sz="1050" i="0" dirty="0">
                <a:solidFill>
                  <a:srgbClr val="000000"/>
                </a:solidFill>
                <a:latin typeface="微软雅黑" panose="020B0503020204020204" pitchFamily="34" charset="-122"/>
                <a:ea typeface="微软雅黑" panose="020B0503020204020204" pitchFamily="34" charset="-122"/>
              </a:endParaRPr>
            </a:p>
          </p:txBody>
        </p:sp>
        <p:sp>
          <p:nvSpPr>
            <p:cNvPr id="81" name="矩形 134"/>
            <p:cNvSpPr>
              <a:spLocks noChangeArrowheads="1"/>
            </p:cNvSpPr>
            <p:nvPr/>
          </p:nvSpPr>
          <p:spPr bwMode="auto">
            <a:xfrm>
              <a:off x="5491297" y="3634928"/>
              <a:ext cx="1063263" cy="261610"/>
            </a:xfrm>
            <a:prstGeom prst="rect">
              <a:avLst/>
            </a:prstGeom>
            <a:noFill/>
            <a:ln w="9525">
              <a:noFill/>
              <a:miter lim="800000"/>
            </a:ln>
          </p:spPr>
          <p:txBody>
            <a:bodyPr>
              <a:spAutoFit/>
            </a:bodyPr>
            <a:lstStyle/>
            <a:p>
              <a:r>
                <a:rPr lang="zh-CN" altLang="en-US" sz="1050" i="0" dirty="0">
                  <a:solidFill>
                    <a:srgbClr val="0000FF"/>
                  </a:solidFill>
                  <a:latin typeface="微软雅黑" panose="020B0503020204020204" pitchFamily="34" charset="-122"/>
                  <a:ea typeface="微软雅黑" panose="020B0503020204020204" pitchFamily="34" charset="-122"/>
                </a:rPr>
                <a:t>通告</a:t>
              </a:r>
              <a:r>
                <a:rPr lang="en-US" altLang="zh-CN" sz="1050" i="0" dirty="0">
                  <a:solidFill>
                    <a:srgbClr val="0000FF"/>
                  </a:solidFill>
                  <a:latin typeface="微软雅黑" panose="020B0503020204020204" pitchFamily="34" charset="-122"/>
                  <a:ea typeface="微软雅黑" panose="020B0503020204020204" pitchFamily="34" charset="-122"/>
                </a:rPr>
                <a:t>TLP</a:t>
              </a:r>
              <a:r>
                <a:rPr lang="zh-CN" altLang="en-US" sz="1050" i="0" dirty="0">
                  <a:solidFill>
                    <a:srgbClr val="0000FF"/>
                  </a:solidFill>
                  <a:latin typeface="微软雅黑" panose="020B0503020204020204" pitchFamily="34" charset="-122"/>
                  <a:ea typeface="微软雅黑" panose="020B0503020204020204" pitchFamily="34" charset="-122"/>
                </a:rPr>
                <a:t>测量</a:t>
              </a:r>
              <a:endParaRPr lang="zh-CN" altLang="en-US" sz="1050" i="0" dirty="0">
                <a:solidFill>
                  <a:srgbClr val="0000FF"/>
                </a:solidFill>
                <a:latin typeface="微软雅黑" panose="020B0503020204020204" pitchFamily="34" charset="-122"/>
                <a:ea typeface="微软雅黑" panose="020B0503020204020204" pitchFamily="34" charset="-122"/>
              </a:endParaRPr>
            </a:p>
          </p:txBody>
        </p:sp>
        <p:sp>
          <p:nvSpPr>
            <p:cNvPr id="82" name="矩形 135"/>
            <p:cNvSpPr>
              <a:spLocks noChangeArrowheads="1"/>
            </p:cNvSpPr>
            <p:nvPr/>
          </p:nvSpPr>
          <p:spPr bwMode="auto">
            <a:xfrm>
              <a:off x="5701476" y="3958430"/>
              <a:ext cx="780634" cy="261610"/>
            </a:xfrm>
            <a:prstGeom prst="rect">
              <a:avLst/>
            </a:prstGeom>
            <a:noFill/>
            <a:ln w="9525">
              <a:noFill/>
              <a:miter lim="800000"/>
            </a:ln>
          </p:spPr>
          <p:txBody>
            <a:bodyPr>
              <a:spAutoFit/>
            </a:bodyPr>
            <a:lstStyle/>
            <a:p>
              <a:r>
                <a:rPr lang="zh-CN" altLang="en-US" sz="1050" dirty="0" smtClean="0">
                  <a:solidFill>
                    <a:srgbClr val="0000FF"/>
                  </a:solidFill>
                  <a:latin typeface="微软雅黑" panose="020B0503020204020204" pitchFamily="34" charset="-122"/>
                  <a:ea typeface="微软雅黑" panose="020B0503020204020204" pitchFamily="34" charset="-122"/>
                </a:rPr>
                <a:t>主动上报</a:t>
              </a:r>
              <a:endParaRPr lang="zh-CN" altLang="en-US" sz="1050" i="0" dirty="0">
                <a:solidFill>
                  <a:srgbClr val="0000FF"/>
                </a:solidFill>
                <a:latin typeface="微软雅黑" panose="020B0503020204020204" pitchFamily="34" charset="-122"/>
                <a:ea typeface="微软雅黑" panose="020B0503020204020204" pitchFamily="34" charset="-122"/>
              </a:endParaRPr>
            </a:p>
          </p:txBody>
        </p:sp>
        <p:sp>
          <p:nvSpPr>
            <p:cNvPr id="83" name="矩形 136"/>
            <p:cNvSpPr>
              <a:spLocks noChangeArrowheads="1"/>
            </p:cNvSpPr>
            <p:nvPr/>
          </p:nvSpPr>
          <p:spPr bwMode="auto">
            <a:xfrm>
              <a:off x="3935583" y="3948503"/>
              <a:ext cx="780634" cy="261610"/>
            </a:xfrm>
            <a:prstGeom prst="rect">
              <a:avLst/>
            </a:prstGeom>
            <a:noFill/>
            <a:ln w="9525">
              <a:noFill/>
              <a:miter lim="800000"/>
            </a:ln>
          </p:spPr>
          <p:txBody>
            <a:bodyPr>
              <a:spAutoFit/>
            </a:bodyPr>
            <a:lstStyle/>
            <a:p>
              <a:r>
                <a:rPr lang="zh-CN" altLang="en-US" sz="1050" i="0" dirty="0" smtClean="0">
                  <a:solidFill>
                    <a:srgbClr val="0000FF"/>
                  </a:solidFill>
                  <a:latin typeface="微软雅黑" panose="020B0503020204020204" pitchFamily="34" charset="-122"/>
                  <a:ea typeface="微软雅黑" panose="020B0503020204020204" pitchFamily="34" charset="-122"/>
                </a:rPr>
                <a:t>主动上报</a:t>
              </a:r>
              <a:endParaRPr lang="zh-CN" altLang="en-US" sz="1050" i="0" dirty="0">
                <a:solidFill>
                  <a:srgbClr val="0000FF"/>
                </a:solidFill>
                <a:latin typeface="微软雅黑" panose="020B0503020204020204" pitchFamily="34" charset="-122"/>
                <a:ea typeface="微软雅黑" panose="020B0503020204020204" pitchFamily="34" charset="-122"/>
              </a:endParaRPr>
            </a:p>
          </p:txBody>
        </p:sp>
        <p:sp>
          <p:nvSpPr>
            <p:cNvPr id="84" name="椭圆 83"/>
            <p:cNvSpPr/>
            <p:nvPr/>
          </p:nvSpPr>
          <p:spPr bwMode="auto">
            <a:xfrm>
              <a:off x="1459034" y="2827851"/>
              <a:ext cx="187523" cy="195738"/>
            </a:xfrm>
            <a:prstGeom prst="ellipse">
              <a:avLst/>
            </a:prstGeom>
            <a:gradFill>
              <a:gsLst>
                <a:gs pos="0">
                  <a:srgbClr val="8488C4"/>
                </a:gs>
                <a:gs pos="53000">
                  <a:srgbClr val="D4DEFF"/>
                </a:gs>
                <a:gs pos="83000">
                  <a:srgbClr val="D4DEFF"/>
                </a:gs>
                <a:gs pos="100000">
                  <a:srgbClr val="96AB94"/>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i="0">
                <a:latin typeface="微软雅黑" panose="020B0503020204020204" pitchFamily="34" charset="-122"/>
                <a:ea typeface="微软雅黑" panose="020B0503020204020204" pitchFamily="34" charset="-122"/>
              </a:endParaRPr>
            </a:p>
          </p:txBody>
        </p:sp>
        <p:sp>
          <p:nvSpPr>
            <p:cNvPr id="85" name="Text Box 70"/>
            <p:cNvSpPr txBox="1">
              <a:spLocks noChangeArrowheads="1"/>
            </p:cNvSpPr>
            <p:nvPr/>
          </p:nvSpPr>
          <p:spPr bwMode="auto">
            <a:xfrm>
              <a:off x="1574257" y="2798762"/>
              <a:ext cx="498409" cy="253916"/>
            </a:xfrm>
            <a:prstGeom prst="rect">
              <a:avLst/>
            </a:prstGeom>
            <a:noFill/>
            <a:ln w="9525">
              <a:noFill/>
              <a:miter lim="800000"/>
            </a:ln>
          </p:spPr>
          <p:txBody>
            <a:bodyPr wrap="square">
              <a:spAutoFit/>
            </a:bodyPr>
            <a:lstStyle/>
            <a:p>
              <a:r>
                <a:rPr lang="zh-CN" altLang="en-US" sz="1050" i="0" dirty="0" smtClean="0">
                  <a:latin typeface="微软雅黑" panose="020B0503020204020204" pitchFamily="34" charset="-122"/>
                  <a:ea typeface="微软雅黑" panose="020B0503020204020204" pitchFamily="34" charset="-122"/>
                </a:rPr>
                <a:t>网管</a:t>
              </a:r>
              <a:endParaRPr lang="en-US" altLang="zh-CN" sz="1050" i="0" dirty="0">
                <a:latin typeface="微软雅黑" panose="020B0503020204020204" pitchFamily="34" charset="-122"/>
                <a:ea typeface="微软雅黑" panose="020B0503020204020204" pitchFamily="34" charset="-122"/>
              </a:endParaRPr>
            </a:p>
          </p:txBody>
        </p:sp>
        <p:cxnSp>
          <p:nvCxnSpPr>
            <p:cNvPr id="86" name="直接连接符 98"/>
            <p:cNvCxnSpPr>
              <a:cxnSpLocks noChangeShapeType="1"/>
            </p:cNvCxnSpPr>
            <p:nvPr/>
          </p:nvCxnSpPr>
          <p:spPr bwMode="auto">
            <a:xfrm>
              <a:off x="1544409" y="3114206"/>
              <a:ext cx="0" cy="1360554"/>
            </a:xfrm>
            <a:prstGeom prst="line">
              <a:avLst/>
            </a:prstGeom>
            <a:noFill/>
            <a:ln w="9525" algn="ctr">
              <a:solidFill>
                <a:schemeClr val="tx1"/>
              </a:solidFill>
              <a:round/>
            </a:ln>
          </p:spPr>
        </p:cxnSp>
        <p:sp>
          <p:nvSpPr>
            <p:cNvPr id="88" name="矩形 61"/>
            <p:cNvSpPr>
              <a:spLocks noChangeArrowheads="1"/>
            </p:cNvSpPr>
            <p:nvPr/>
          </p:nvSpPr>
          <p:spPr bwMode="auto">
            <a:xfrm>
              <a:off x="1076357" y="3178994"/>
              <a:ext cx="936104" cy="323941"/>
            </a:xfrm>
            <a:prstGeom prst="rect">
              <a:avLst/>
            </a:prstGeom>
            <a:solidFill>
              <a:schemeClr val="bg1"/>
            </a:solidFill>
            <a:ln w="9525" algn="ctr">
              <a:solidFill>
                <a:schemeClr val="tx2"/>
              </a:solidFill>
              <a:round/>
            </a:ln>
          </p:spPr>
          <p:txBody>
            <a:bodyPr wrap="none" anchor="ctr"/>
            <a:lstStyle/>
            <a:p>
              <a:pPr algn="ctr"/>
              <a:r>
                <a:rPr lang="zh-CN" altLang="en-US" sz="1050" i="0" dirty="0" smtClean="0">
                  <a:latin typeface="微软雅黑" panose="020B0503020204020204" pitchFamily="34" charset="-122"/>
                  <a:ea typeface="微软雅黑" panose="020B0503020204020204" pitchFamily="34" charset="-122"/>
                </a:rPr>
                <a:t>配置测试实例</a:t>
              </a:r>
              <a:endParaRPr lang="zh-CN" altLang="en-US" sz="1050" i="0" dirty="0">
                <a:latin typeface="微软雅黑" panose="020B0503020204020204" pitchFamily="34" charset="-122"/>
                <a:ea typeface="微软雅黑" panose="020B0503020204020204" pitchFamily="34" charset="-122"/>
              </a:endParaRPr>
            </a:p>
          </p:txBody>
        </p:sp>
        <p:grpSp>
          <p:nvGrpSpPr>
            <p:cNvPr id="5" name="组合 111"/>
            <p:cNvGrpSpPr/>
            <p:nvPr/>
          </p:nvGrpSpPr>
          <p:grpSpPr>
            <a:xfrm>
              <a:off x="1027812" y="3995512"/>
              <a:ext cx="1051204" cy="309408"/>
              <a:chOff x="1000516" y="4105926"/>
              <a:chExt cx="1051204" cy="309408"/>
            </a:xfrm>
          </p:grpSpPr>
          <p:sp>
            <p:nvSpPr>
              <p:cNvPr id="87" name="矩形 127"/>
              <p:cNvSpPr>
                <a:spLocks noChangeArrowheads="1"/>
              </p:cNvSpPr>
              <p:nvPr/>
            </p:nvSpPr>
            <p:spPr bwMode="auto">
              <a:xfrm>
                <a:off x="1000516" y="4105926"/>
                <a:ext cx="1036915" cy="309408"/>
              </a:xfrm>
              <a:prstGeom prst="rect">
                <a:avLst/>
              </a:prstGeom>
              <a:solidFill>
                <a:schemeClr val="bg1"/>
              </a:solidFill>
              <a:ln w="9525" algn="ctr">
                <a:solidFill>
                  <a:schemeClr val="tx2"/>
                </a:solidFill>
                <a:round/>
              </a:ln>
            </p:spPr>
            <p:txBody>
              <a:bodyPr wrap="none" anchor="ctr"/>
              <a:lstStyle/>
              <a:p>
                <a:pPr algn="ctr" fontAlgn="base"/>
                <a:endParaRPr lang="zh-CN" altLang="en-US" sz="1000" i="0">
                  <a:latin typeface="微软雅黑" panose="020B0503020204020204" pitchFamily="34" charset="-122"/>
                  <a:ea typeface="微软雅黑" panose="020B0503020204020204" pitchFamily="34" charset="-122"/>
                </a:endParaRPr>
              </a:p>
            </p:txBody>
          </p:sp>
          <p:sp>
            <p:nvSpPr>
              <p:cNvPr id="89" name="矩形 133"/>
              <p:cNvSpPr>
                <a:spLocks noChangeArrowheads="1"/>
              </p:cNvSpPr>
              <p:nvPr/>
            </p:nvSpPr>
            <p:spPr bwMode="auto">
              <a:xfrm>
                <a:off x="1032702" y="4141676"/>
                <a:ext cx="1019018" cy="261610"/>
              </a:xfrm>
              <a:prstGeom prst="rect">
                <a:avLst/>
              </a:prstGeom>
              <a:noFill/>
              <a:ln w="9525">
                <a:noFill/>
                <a:miter lim="800000"/>
              </a:ln>
            </p:spPr>
            <p:txBody>
              <a:bodyPr wrap="square">
                <a:spAutoFit/>
              </a:bodyPr>
              <a:lstStyle/>
              <a:p>
                <a:r>
                  <a:rPr lang="zh-CN" altLang="en-US" sz="1050" i="0" dirty="0" smtClean="0">
                    <a:solidFill>
                      <a:srgbClr val="000000"/>
                    </a:solidFill>
                    <a:latin typeface="微软雅黑" panose="020B0503020204020204" pitchFamily="34" charset="-122"/>
                    <a:ea typeface="微软雅黑" panose="020B0503020204020204" pitchFamily="34" charset="-122"/>
                  </a:rPr>
                  <a:t>显示</a:t>
                </a:r>
                <a:r>
                  <a:rPr lang="zh-CN" altLang="en-US" sz="1050" i="0" dirty="0">
                    <a:solidFill>
                      <a:srgbClr val="000000"/>
                    </a:solidFill>
                    <a:latin typeface="微软雅黑" panose="020B0503020204020204" pitchFamily="34" charset="-122"/>
                    <a:ea typeface="微软雅黑" panose="020B0503020204020204" pitchFamily="34" charset="-122"/>
                  </a:rPr>
                  <a:t>检测结果</a:t>
                </a:r>
                <a:endParaRPr lang="en-US" altLang="zh-CN" sz="1050" i="0" dirty="0">
                  <a:solidFill>
                    <a:srgbClr val="000000"/>
                  </a:solidFill>
                  <a:latin typeface="微软雅黑" panose="020B0503020204020204" pitchFamily="34" charset="-122"/>
                  <a:ea typeface="微软雅黑" panose="020B0503020204020204" pitchFamily="34" charset="-122"/>
                </a:endParaRPr>
              </a:p>
            </p:txBody>
          </p:sp>
        </p:grpSp>
        <p:cxnSp>
          <p:nvCxnSpPr>
            <p:cNvPr id="90" name="直接箭头连接符 69"/>
            <p:cNvCxnSpPr>
              <a:cxnSpLocks noChangeShapeType="1"/>
            </p:cNvCxnSpPr>
            <p:nvPr/>
          </p:nvCxnSpPr>
          <p:spPr bwMode="auto">
            <a:xfrm>
              <a:off x="1538667" y="3696557"/>
              <a:ext cx="1836493" cy="0"/>
            </a:xfrm>
            <a:prstGeom prst="straightConnector1">
              <a:avLst/>
            </a:prstGeom>
            <a:noFill/>
            <a:ln w="9525" algn="ctr">
              <a:solidFill>
                <a:schemeClr val="tx1"/>
              </a:solidFill>
              <a:round/>
              <a:tailEnd type="arrow" w="med" len="med"/>
            </a:ln>
          </p:spPr>
        </p:cxnSp>
        <p:sp>
          <p:nvSpPr>
            <p:cNvPr id="91" name="矩形 70"/>
            <p:cNvSpPr>
              <a:spLocks noChangeArrowheads="1"/>
            </p:cNvSpPr>
            <p:nvPr/>
          </p:nvSpPr>
          <p:spPr bwMode="auto">
            <a:xfrm>
              <a:off x="1946946" y="3502136"/>
              <a:ext cx="1063263" cy="253916"/>
            </a:xfrm>
            <a:prstGeom prst="rect">
              <a:avLst/>
            </a:prstGeom>
            <a:noFill/>
            <a:ln w="9525">
              <a:noFill/>
              <a:miter lim="800000"/>
            </a:ln>
          </p:spPr>
          <p:txBody>
            <a:bodyPr>
              <a:spAutoFit/>
            </a:bodyPr>
            <a:lstStyle/>
            <a:p>
              <a:r>
                <a:rPr lang="zh-CN" altLang="en-US" sz="1050" dirty="0" smtClean="0">
                  <a:solidFill>
                    <a:srgbClr val="0000FF"/>
                  </a:solidFill>
                  <a:latin typeface="微软雅黑" panose="020B0503020204020204" pitchFamily="34" charset="-122"/>
                  <a:ea typeface="微软雅黑" panose="020B0503020204020204" pitchFamily="34" charset="-122"/>
                </a:rPr>
                <a:t>通告</a:t>
              </a:r>
              <a:r>
                <a:rPr lang="en-US" altLang="zh-CN" sz="1050" dirty="0" smtClean="0">
                  <a:solidFill>
                    <a:srgbClr val="0000FF"/>
                  </a:solidFill>
                  <a:latin typeface="微软雅黑" panose="020B0503020204020204" pitchFamily="34" charset="-122"/>
                  <a:ea typeface="微软雅黑" panose="020B0503020204020204" pitchFamily="34" charset="-122"/>
                </a:rPr>
                <a:t>M</a:t>
              </a:r>
              <a:r>
                <a:rPr lang="en-US" altLang="zh-CN" sz="1050" i="0" dirty="0" smtClean="0">
                  <a:solidFill>
                    <a:srgbClr val="0000FF"/>
                  </a:solidFill>
                  <a:latin typeface="微软雅黑" panose="020B0503020204020204" pitchFamily="34" charset="-122"/>
                  <a:ea typeface="微软雅黑" panose="020B0503020204020204" pitchFamily="34" charset="-122"/>
                </a:rPr>
                <a:t>CP</a:t>
              </a:r>
              <a:r>
                <a:rPr lang="zh-CN" altLang="en-US" sz="1050" i="0" dirty="0">
                  <a:solidFill>
                    <a:srgbClr val="0000FF"/>
                  </a:solidFill>
                  <a:latin typeface="微软雅黑" panose="020B0503020204020204" pitchFamily="34" charset="-122"/>
                  <a:ea typeface="微软雅黑" panose="020B0503020204020204" pitchFamily="34" charset="-122"/>
                </a:rPr>
                <a:t>启动</a:t>
              </a:r>
              <a:endParaRPr lang="zh-CN" altLang="en-US" sz="1050" i="0" dirty="0">
                <a:solidFill>
                  <a:srgbClr val="0000FF"/>
                </a:solidFill>
                <a:latin typeface="微软雅黑" panose="020B0503020204020204" pitchFamily="34" charset="-122"/>
                <a:ea typeface="微软雅黑" panose="020B0503020204020204" pitchFamily="34" charset="-122"/>
              </a:endParaRPr>
            </a:p>
          </p:txBody>
        </p:sp>
        <p:cxnSp>
          <p:nvCxnSpPr>
            <p:cNvPr id="92" name="直接箭头连接符 125"/>
            <p:cNvCxnSpPr>
              <a:cxnSpLocks noChangeShapeType="1"/>
              <a:stCxn id="78" idx="1"/>
              <a:endCxn id="87" idx="3"/>
            </p:cNvCxnSpPr>
            <p:nvPr/>
          </p:nvCxnSpPr>
          <p:spPr bwMode="auto">
            <a:xfrm flipH="1">
              <a:off x="2064727" y="4150216"/>
              <a:ext cx="806246" cy="0"/>
            </a:xfrm>
            <a:prstGeom prst="straightConnector1">
              <a:avLst/>
            </a:prstGeom>
            <a:noFill/>
            <a:ln w="9525" algn="ctr">
              <a:solidFill>
                <a:schemeClr val="tx1"/>
              </a:solidFill>
              <a:round/>
              <a:headEnd type="arrow"/>
              <a:tailEnd type="none" w="med" len="med"/>
            </a:ln>
          </p:spPr>
        </p:cxnSp>
        <p:cxnSp>
          <p:nvCxnSpPr>
            <p:cNvPr id="129" name="直接箭头连接符 125"/>
            <p:cNvCxnSpPr>
              <a:cxnSpLocks noChangeShapeType="1"/>
              <a:endCxn id="75" idx="3"/>
            </p:cNvCxnSpPr>
            <p:nvPr/>
          </p:nvCxnSpPr>
          <p:spPr bwMode="auto">
            <a:xfrm rot="10800000" flipV="1">
              <a:off x="5576641" y="4146550"/>
              <a:ext cx="1328984" cy="3666"/>
            </a:xfrm>
            <a:prstGeom prst="straightConnector1">
              <a:avLst/>
            </a:prstGeom>
            <a:noFill/>
            <a:ln w="9525" algn="ctr">
              <a:solidFill>
                <a:schemeClr val="tx1"/>
              </a:solidFill>
              <a:round/>
              <a:tailEnd type="arrow" w="med" len="med"/>
            </a:ln>
          </p:spPr>
        </p:cxnSp>
        <p:sp>
          <p:nvSpPr>
            <p:cNvPr id="141" name="矩形 136"/>
            <p:cNvSpPr>
              <a:spLocks noChangeArrowheads="1"/>
            </p:cNvSpPr>
            <p:nvPr/>
          </p:nvSpPr>
          <p:spPr bwMode="auto">
            <a:xfrm>
              <a:off x="2123848" y="3943146"/>
              <a:ext cx="780634" cy="253916"/>
            </a:xfrm>
            <a:prstGeom prst="rect">
              <a:avLst/>
            </a:prstGeom>
            <a:noFill/>
            <a:ln w="9525">
              <a:noFill/>
              <a:miter lim="800000"/>
            </a:ln>
          </p:spPr>
          <p:txBody>
            <a:bodyPr>
              <a:spAutoFit/>
            </a:bodyPr>
            <a:lstStyle/>
            <a:p>
              <a:r>
                <a:rPr lang="zh-CN" altLang="en-US" sz="1050" i="0" dirty="0">
                  <a:solidFill>
                    <a:srgbClr val="0000FF"/>
                  </a:solidFill>
                  <a:latin typeface="微软雅黑" panose="020B0503020204020204" pitchFamily="34" charset="-122"/>
                  <a:ea typeface="微软雅黑" panose="020B0503020204020204" pitchFamily="34" charset="-122"/>
                </a:rPr>
                <a:t>定时</a:t>
              </a:r>
              <a:r>
                <a:rPr lang="zh-CN" altLang="en-US" sz="1050" i="0" dirty="0" smtClean="0">
                  <a:solidFill>
                    <a:srgbClr val="0000FF"/>
                  </a:solidFill>
                  <a:latin typeface="微软雅黑" panose="020B0503020204020204" pitchFamily="34" charset="-122"/>
                  <a:ea typeface="微软雅黑" panose="020B0503020204020204" pitchFamily="34" charset="-122"/>
                </a:rPr>
                <a:t>收集</a:t>
              </a:r>
              <a:endParaRPr lang="en-US" altLang="zh-CN" sz="1050" i="0" dirty="0" smtClean="0">
                <a:solidFill>
                  <a:srgbClr val="0000FF"/>
                </a:solidFill>
                <a:latin typeface="微软雅黑" panose="020B0503020204020204" pitchFamily="34" charset="-122"/>
                <a:ea typeface="微软雅黑" panose="020B0503020204020204" pitchFamily="34" charset="-122"/>
              </a:endParaRPr>
            </a:p>
          </p:txBody>
        </p:sp>
        <p:sp>
          <p:nvSpPr>
            <p:cNvPr id="97" name="五角星 96"/>
            <p:cNvSpPr/>
            <p:nvPr/>
          </p:nvSpPr>
          <p:spPr bwMode="auto">
            <a:xfrm>
              <a:off x="3245625" y="2747211"/>
              <a:ext cx="215153" cy="236668"/>
            </a:xfrm>
            <a:prstGeom prst="star5">
              <a:avLst/>
            </a:prstGeom>
            <a:solidFill>
              <a:srgbClr val="00B05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98" name="流程图: 摘录 97"/>
            <p:cNvSpPr/>
            <p:nvPr/>
          </p:nvSpPr>
          <p:spPr bwMode="auto">
            <a:xfrm>
              <a:off x="5071765" y="2845498"/>
              <a:ext cx="144000" cy="144000"/>
            </a:xfrm>
            <a:prstGeom prst="flowChartExtract">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grpSp>
      <p:grpSp>
        <p:nvGrpSpPr>
          <p:cNvPr id="6" name="组合 111"/>
          <p:cNvGrpSpPr/>
          <p:nvPr/>
        </p:nvGrpSpPr>
        <p:grpSpPr>
          <a:xfrm>
            <a:off x="682581" y="809266"/>
            <a:ext cx="7444104" cy="1968294"/>
            <a:chOff x="349206" y="704491"/>
            <a:chExt cx="7444104" cy="1968294"/>
          </a:xfrm>
        </p:grpSpPr>
        <p:sp>
          <p:nvSpPr>
            <p:cNvPr id="23" name="云形 22"/>
            <p:cNvSpPr/>
            <p:nvPr/>
          </p:nvSpPr>
          <p:spPr bwMode="auto">
            <a:xfrm>
              <a:off x="1978616" y="1135629"/>
              <a:ext cx="1417387" cy="960075"/>
            </a:xfrm>
            <a:prstGeom prst="cloud">
              <a:avLst/>
            </a:prstGeom>
            <a:solidFill>
              <a:srgbClr val="DDDDDD"/>
            </a:solidFill>
            <a:ln w="9525" cap="flat" cmpd="sng" algn="ctr">
              <a:noFill/>
              <a:prstDash val="solid"/>
              <a:round/>
              <a:headEnd type="none" w="med" len="med"/>
              <a:tailEnd type="none" w="med" len="med"/>
            </a:ln>
            <a:effectLst/>
          </p:spPr>
          <p:txBody>
            <a:bodyPr lIns="79200" tIns="39600" rIns="79200" bIns="39600" anchor="ctr"/>
            <a:lstStyle/>
            <a:p>
              <a:pPr marL="182880" indent="-182880" algn="ctr" defTabSz="801370">
                <a:spcBef>
                  <a:spcPct val="50000"/>
                </a:spcBef>
                <a:defRPr/>
              </a:pPr>
              <a:endParaRPr lang="zh-CN" altLang="en-US" sz="1200" i="0" dirty="0">
                <a:latin typeface="微软雅黑" panose="020B0503020204020204" pitchFamily="34" charset="-122"/>
                <a:ea typeface="微软雅黑" panose="020B0503020204020204" pitchFamily="34" charset="-122"/>
              </a:endParaRPr>
            </a:p>
          </p:txBody>
        </p:sp>
        <p:cxnSp>
          <p:nvCxnSpPr>
            <p:cNvPr id="29" name="直接箭头连接符 28"/>
            <p:cNvCxnSpPr/>
            <p:nvPr/>
          </p:nvCxnSpPr>
          <p:spPr bwMode="auto">
            <a:xfrm>
              <a:off x="959593" y="1288599"/>
              <a:ext cx="964457" cy="149676"/>
            </a:xfrm>
            <a:prstGeom prst="straightConnector1">
              <a:avLst/>
            </a:prstGeom>
            <a:ln w="19050">
              <a:solidFill>
                <a:schemeClr val="tx1"/>
              </a:solidFill>
              <a:prstDash val="solid"/>
              <a:tailEnd type="arrow" w="lg" len="lg"/>
            </a:ln>
          </p:spPr>
          <p:style>
            <a:lnRef idx="1">
              <a:schemeClr val="accent1"/>
            </a:lnRef>
            <a:fillRef idx="0">
              <a:schemeClr val="accent1"/>
            </a:fillRef>
            <a:effectRef idx="0">
              <a:schemeClr val="accent1"/>
            </a:effectRef>
            <a:fontRef idx="minor">
              <a:schemeClr val="tx1"/>
            </a:fontRef>
          </p:style>
        </p:cxnSp>
        <p:cxnSp>
          <p:nvCxnSpPr>
            <p:cNvPr id="30" name="直接箭头连接符 29"/>
            <p:cNvCxnSpPr>
              <a:endCxn id="35" idx="1"/>
            </p:cNvCxnSpPr>
            <p:nvPr/>
          </p:nvCxnSpPr>
          <p:spPr bwMode="auto">
            <a:xfrm>
              <a:off x="969888" y="1517070"/>
              <a:ext cx="976119" cy="37992"/>
            </a:xfrm>
            <a:prstGeom prst="straightConnector1">
              <a:avLst/>
            </a:prstGeom>
            <a:ln w="19050">
              <a:solidFill>
                <a:schemeClr val="tx1"/>
              </a:solidFill>
              <a:prstDash val="solid"/>
              <a:tailEnd type="arrow" w="lg" len="lg"/>
            </a:ln>
          </p:spPr>
          <p:style>
            <a:lnRef idx="1">
              <a:schemeClr val="accent1"/>
            </a:lnRef>
            <a:fillRef idx="0">
              <a:schemeClr val="accent1"/>
            </a:fillRef>
            <a:effectRef idx="0">
              <a:schemeClr val="accent1"/>
            </a:effectRef>
            <a:fontRef idx="minor">
              <a:schemeClr val="tx1"/>
            </a:fontRef>
          </p:style>
        </p:cxnSp>
        <p:cxnSp>
          <p:nvCxnSpPr>
            <p:cNvPr id="31" name="直接箭头连接符 30"/>
            <p:cNvCxnSpPr/>
            <p:nvPr/>
          </p:nvCxnSpPr>
          <p:spPr bwMode="auto">
            <a:xfrm flipV="1">
              <a:off x="969888" y="1612212"/>
              <a:ext cx="976119" cy="322048"/>
            </a:xfrm>
            <a:prstGeom prst="straightConnector1">
              <a:avLst/>
            </a:prstGeom>
            <a:ln w="19050">
              <a:solidFill>
                <a:schemeClr val="tx1"/>
              </a:solidFill>
              <a:prstDash val="solid"/>
              <a:tailEnd type="arrow" w="lg" len="lg"/>
            </a:ln>
          </p:spPr>
          <p:style>
            <a:lnRef idx="1">
              <a:schemeClr val="accent1"/>
            </a:lnRef>
            <a:fillRef idx="0">
              <a:schemeClr val="accent1"/>
            </a:fillRef>
            <a:effectRef idx="0">
              <a:schemeClr val="accent1"/>
            </a:effectRef>
            <a:fontRef idx="minor">
              <a:schemeClr val="tx1"/>
            </a:fontRef>
          </p:style>
        </p:cxnSp>
        <p:cxnSp>
          <p:nvCxnSpPr>
            <p:cNvPr id="32" name="直接箭头连接符 31"/>
            <p:cNvCxnSpPr>
              <a:stCxn id="36" idx="3"/>
            </p:cNvCxnSpPr>
            <p:nvPr/>
          </p:nvCxnSpPr>
          <p:spPr bwMode="auto">
            <a:xfrm flipV="1">
              <a:off x="3452840" y="1085022"/>
              <a:ext cx="1124493" cy="473495"/>
            </a:xfrm>
            <a:prstGeom prst="straightConnector1">
              <a:avLst/>
            </a:prstGeom>
            <a:ln w="19050">
              <a:solidFill>
                <a:schemeClr val="tx1"/>
              </a:solidFill>
              <a:prstDash val="solid"/>
              <a:tailEnd type="arrow" w="lg" len="lg"/>
            </a:ln>
          </p:spPr>
          <p:style>
            <a:lnRef idx="1">
              <a:schemeClr val="accent1"/>
            </a:lnRef>
            <a:fillRef idx="0">
              <a:schemeClr val="accent1"/>
            </a:fillRef>
            <a:effectRef idx="0">
              <a:schemeClr val="accent1"/>
            </a:effectRef>
            <a:fontRef idx="minor">
              <a:schemeClr val="tx1"/>
            </a:fontRef>
          </p:style>
        </p:cxnSp>
        <p:cxnSp>
          <p:nvCxnSpPr>
            <p:cNvPr id="33" name="直接箭头连接符 32"/>
            <p:cNvCxnSpPr>
              <a:stCxn id="36" idx="3"/>
            </p:cNvCxnSpPr>
            <p:nvPr/>
          </p:nvCxnSpPr>
          <p:spPr bwMode="auto">
            <a:xfrm>
              <a:off x="3452840" y="1558517"/>
              <a:ext cx="1120872" cy="345428"/>
            </a:xfrm>
            <a:prstGeom prst="straightConnector1">
              <a:avLst/>
            </a:prstGeom>
            <a:ln w="19050">
              <a:solidFill>
                <a:schemeClr val="tx1"/>
              </a:solidFill>
              <a:prstDash val="solid"/>
              <a:tailEnd type="arrow" w="lg" len="lg"/>
            </a:ln>
          </p:spPr>
          <p:style>
            <a:lnRef idx="1">
              <a:schemeClr val="accent1"/>
            </a:lnRef>
            <a:fillRef idx="0">
              <a:schemeClr val="accent1"/>
            </a:fillRef>
            <a:effectRef idx="0">
              <a:schemeClr val="accent1"/>
            </a:effectRef>
            <a:fontRef idx="minor">
              <a:schemeClr val="tx1"/>
            </a:fontRef>
          </p:style>
        </p:cxnSp>
        <p:sp>
          <p:nvSpPr>
            <p:cNvPr id="34" name="矩形 16"/>
            <p:cNvSpPr>
              <a:spLocks noChangeArrowheads="1"/>
            </p:cNvSpPr>
            <p:nvPr/>
          </p:nvSpPr>
          <p:spPr bwMode="auto">
            <a:xfrm>
              <a:off x="2296319" y="1419057"/>
              <a:ext cx="842494" cy="276999"/>
            </a:xfrm>
            <a:prstGeom prst="rect">
              <a:avLst/>
            </a:prstGeom>
            <a:noFill/>
            <a:ln w="9525">
              <a:noFill/>
              <a:miter lim="800000"/>
            </a:ln>
          </p:spPr>
          <p:txBody>
            <a:bodyPr wrap="square">
              <a:spAutoFit/>
            </a:bodyPr>
            <a:lstStyle/>
            <a:p>
              <a:r>
                <a:rPr lang="zh-CN" altLang="en-US" sz="1200" i="0" dirty="0" smtClean="0">
                  <a:latin typeface="微软雅黑" panose="020B0503020204020204" pitchFamily="34" charset="-122"/>
                  <a:ea typeface="微软雅黑" panose="020B0503020204020204" pitchFamily="34" charset="-122"/>
                  <a:cs typeface="Times New Roman" panose="02020603050405020304" pitchFamily="18" charset="0"/>
                </a:rPr>
                <a:t>包守恒域</a:t>
              </a:r>
              <a:endParaRPr lang="zh-CN" altLang="en-US" sz="1200" i="0" dirty="0">
                <a:latin typeface="微软雅黑" panose="020B0503020204020204" pitchFamily="34" charset="-122"/>
                <a:ea typeface="微软雅黑" panose="020B0503020204020204" pitchFamily="34" charset="-122"/>
                <a:cs typeface="Times New Roman" panose="02020603050405020304" pitchFamily="18" charset="0"/>
              </a:endParaRPr>
            </a:p>
          </p:txBody>
        </p:sp>
        <p:pic>
          <p:nvPicPr>
            <p:cNvPr id="35" name="Picture 456" descr="图片235"/>
            <p:cNvPicPr>
              <a:picLocks noChangeAspect="1" noChangeArrowheads="1"/>
            </p:cNvPicPr>
            <p:nvPr/>
          </p:nvPicPr>
          <p:blipFill>
            <a:blip r:embed="rId1" cstate="print"/>
            <a:srcRect/>
            <a:stretch>
              <a:fillRect/>
            </a:stretch>
          </p:blipFill>
          <p:spPr bwMode="auto">
            <a:xfrm>
              <a:off x="1946007" y="1429332"/>
              <a:ext cx="244317" cy="251460"/>
            </a:xfrm>
            <a:prstGeom prst="rect">
              <a:avLst/>
            </a:prstGeom>
            <a:noFill/>
            <a:effectLst>
              <a:outerShdw blurRad="50800" dist="38100" dir="2700000" algn="tl" rotWithShape="0">
                <a:prstClr val="black">
                  <a:alpha val="40000"/>
                </a:prstClr>
              </a:outerShdw>
            </a:effectLst>
          </p:spPr>
        </p:pic>
        <p:pic>
          <p:nvPicPr>
            <p:cNvPr id="36" name="Picture 456" descr="图片235"/>
            <p:cNvPicPr>
              <a:picLocks noChangeAspect="1" noChangeArrowheads="1"/>
            </p:cNvPicPr>
            <p:nvPr/>
          </p:nvPicPr>
          <p:blipFill>
            <a:blip r:embed="rId1" cstate="print"/>
            <a:srcRect/>
            <a:stretch>
              <a:fillRect/>
            </a:stretch>
          </p:blipFill>
          <p:spPr bwMode="auto">
            <a:xfrm>
              <a:off x="3209953" y="1432787"/>
              <a:ext cx="242887" cy="251460"/>
            </a:xfrm>
            <a:prstGeom prst="rect">
              <a:avLst/>
            </a:prstGeom>
            <a:noFill/>
            <a:effectLst>
              <a:outerShdw blurRad="50800" dist="38100" dir="2700000" algn="tl" rotWithShape="0">
                <a:prstClr val="black">
                  <a:alpha val="40000"/>
                </a:prstClr>
              </a:outerShdw>
            </a:effectLst>
          </p:spPr>
        </p:pic>
        <p:pic>
          <p:nvPicPr>
            <p:cNvPr id="37" name="Picture 797" descr="图片19"/>
            <p:cNvPicPr>
              <a:picLocks noChangeAspect="1" noChangeArrowheads="1"/>
            </p:cNvPicPr>
            <p:nvPr/>
          </p:nvPicPr>
          <p:blipFill>
            <a:blip r:embed="rId2" cstate="print"/>
            <a:stretch>
              <a:fillRect/>
            </a:stretch>
          </p:blipFill>
          <p:spPr bwMode="auto">
            <a:xfrm>
              <a:off x="2308595" y="2269514"/>
              <a:ext cx="431482" cy="257175"/>
            </a:xfrm>
            <a:prstGeom prst="rect">
              <a:avLst/>
            </a:prstGeom>
            <a:noFill/>
            <a:effectLst>
              <a:outerShdw blurRad="152400" dist="50800" dir="2700000" algn="tl" rotWithShape="0">
                <a:prstClr val="black"/>
              </a:outerShdw>
            </a:effectLst>
          </p:spPr>
        </p:pic>
        <p:sp>
          <p:nvSpPr>
            <p:cNvPr id="38" name="矩形 29"/>
            <p:cNvSpPr>
              <a:spLocks noChangeArrowheads="1"/>
            </p:cNvSpPr>
            <p:nvPr/>
          </p:nvSpPr>
          <p:spPr bwMode="auto">
            <a:xfrm>
              <a:off x="1885262" y="1130677"/>
              <a:ext cx="506870" cy="246221"/>
            </a:xfrm>
            <a:prstGeom prst="rect">
              <a:avLst/>
            </a:prstGeom>
            <a:noFill/>
            <a:ln w="9525">
              <a:noFill/>
              <a:miter lim="800000"/>
            </a:ln>
          </p:spPr>
          <p:txBody>
            <a:bodyPr wrap="none">
              <a:spAutoFit/>
            </a:bodyPr>
            <a:lstStyle/>
            <a:p>
              <a:r>
                <a:rPr lang="en-US" altLang="zh-CN" sz="1000" i="0" dirty="0" smtClean="0">
                  <a:latin typeface="微软雅黑" panose="020B0503020204020204" pitchFamily="34" charset="-122"/>
                  <a:ea typeface="微软雅黑" panose="020B0503020204020204" pitchFamily="34" charset="-122"/>
                </a:rPr>
                <a:t>DCPs</a:t>
              </a:r>
              <a:endParaRPr lang="zh-CN" altLang="en-US" sz="1000" i="0" dirty="0">
                <a:latin typeface="微软雅黑" panose="020B0503020204020204" pitchFamily="34" charset="-122"/>
                <a:ea typeface="微软雅黑" panose="020B0503020204020204" pitchFamily="34" charset="-122"/>
              </a:endParaRPr>
            </a:p>
          </p:txBody>
        </p:sp>
        <p:sp>
          <p:nvSpPr>
            <p:cNvPr id="39" name="矩形 30"/>
            <p:cNvSpPr>
              <a:spLocks noChangeArrowheads="1"/>
            </p:cNvSpPr>
            <p:nvPr/>
          </p:nvSpPr>
          <p:spPr bwMode="auto">
            <a:xfrm>
              <a:off x="3779912" y="2239720"/>
              <a:ext cx="487634" cy="253916"/>
            </a:xfrm>
            <a:prstGeom prst="rect">
              <a:avLst/>
            </a:prstGeom>
            <a:noFill/>
            <a:ln w="9525">
              <a:noFill/>
              <a:miter lim="800000"/>
            </a:ln>
          </p:spPr>
          <p:txBody>
            <a:bodyPr wrap="none">
              <a:spAutoFit/>
            </a:bodyPr>
            <a:lstStyle/>
            <a:p>
              <a:r>
                <a:rPr lang="en-US" altLang="zh-CN" sz="1000" i="0" dirty="0">
                  <a:latin typeface="微软雅黑" panose="020B0503020204020204" pitchFamily="34" charset="-122"/>
                  <a:ea typeface="微软雅黑" panose="020B0503020204020204" pitchFamily="34" charset="-122"/>
                </a:rPr>
                <a:t>MCP</a:t>
              </a:r>
              <a:endParaRPr lang="zh-CN" altLang="en-US" sz="1000" i="0" dirty="0">
                <a:latin typeface="微软雅黑" panose="020B0503020204020204" pitchFamily="34" charset="-122"/>
                <a:ea typeface="微软雅黑" panose="020B0503020204020204" pitchFamily="34" charset="-122"/>
              </a:endParaRPr>
            </a:p>
          </p:txBody>
        </p:sp>
        <p:sp>
          <p:nvSpPr>
            <p:cNvPr id="40" name="矩形 32"/>
            <p:cNvSpPr>
              <a:spLocks noChangeArrowheads="1"/>
            </p:cNvSpPr>
            <p:nvPr/>
          </p:nvSpPr>
          <p:spPr bwMode="auto">
            <a:xfrm>
              <a:off x="3171778" y="1165466"/>
              <a:ext cx="506870" cy="246221"/>
            </a:xfrm>
            <a:prstGeom prst="rect">
              <a:avLst/>
            </a:prstGeom>
            <a:noFill/>
            <a:ln w="9525">
              <a:noFill/>
              <a:miter lim="800000"/>
            </a:ln>
          </p:spPr>
          <p:txBody>
            <a:bodyPr wrap="none">
              <a:spAutoFit/>
            </a:bodyPr>
            <a:lstStyle/>
            <a:p>
              <a:r>
                <a:rPr lang="en-US" altLang="zh-CN" sz="1000" i="0" dirty="0" smtClean="0">
                  <a:latin typeface="微软雅黑" panose="020B0503020204020204" pitchFamily="34" charset="-122"/>
                  <a:ea typeface="微软雅黑" panose="020B0503020204020204" pitchFamily="34" charset="-122"/>
                </a:rPr>
                <a:t>DCPs</a:t>
              </a:r>
              <a:endParaRPr lang="zh-CN" altLang="en-US" sz="1000" i="0" dirty="0">
                <a:latin typeface="微软雅黑" panose="020B0503020204020204" pitchFamily="34" charset="-122"/>
                <a:ea typeface="微软雅黑" panose="020B0503020204020204" pitchFamily="34" charset="-122"/>
              </a:endParaRPr>
            </a:p>
          </p:txBody>
        </p:sp>
        <p:sp>
          <p:nvSpPr>
            <p:cNvPr id="41" name="矩形 33"/>
            <p:cNvSpPr>
              <a:spLocks noChangeArrowheads="1"/>
            </p:cNvSpPr>
            <p:nvPr/>
          </p:nvSpPr>
          <p:spPr bwMode="auto">
            <a:xfrm>
              <a:off x="349206" y="1144947"/>
              <a:ext cx="546945" cy="253916"/>
            </a:xfrm>
            <a:prstGeom prst="rect">
              <a:avLst/>
            </a:prstGeom>
            <a:noFill/>
            <a:ln w="9525">
              <a:noFill/>
              <a:miter lim="800000"/>
            </a:ln>
          </p:spPr>
          <p:txBody>
            <a:bodyPr wrap="none">
              <a:spAutoFit/>
            </a:bodyPr>
            <a:lstStyle/>
            <a:p>
              <a:r>
                <a:rPr lang="zh-CN" altLang="en-US" sz="1000" i="0" dirty="0">
                  <a:solidFill>
                    <a:srgbClr val="FF0000"/>
                  </a:solidFill>
                  <a:latin typeface="微软雅黑" panose="020B0503020204020204" pitchFamily="34" charset="-122"/>
                  <a:ea typeface="微软雅黑" panose="020B0503020204020204" pitchFamily="34" charset="-122"/>
                </a:rPr>
                <a:t>入</a:t>
              </a:r>
              <a:r>
                <a:rPr lang="en-US" altLang="zh-CN" sz="1000" i="0" dirty="0">
                  <a:solidFill>
                    <a:srgbClr val="FF0000"/>
                  </a:solidFill>
                  <a:latin typeface="微软雅黑" panose="020B0503020204020204" pitchFamily="34" charset="-122"/>
                  <a:ea typeface="微软雅黑" panose="020B0503020204020204" pitchFamily="34" charset="-122"/>
                </a:rPr>
                <a:t>TLP</a:t>
              </a:r>
              <a:endParaRPr lang="zh-CN" altLang="en-US" sz="1000" i="0" dirty="0">
                <a:solidFill>
                  <a:srgbClr val="FF0000"/>
                </a:solidFill>
                <a:latin typeface="微软雅黑" panose="020B0503020204020204" pitchFamily="34" charset="-122"/>
                <a:ea typeface="微软雅黑" panose="020B0503020204020204" pitchFamily="34" charset="-122"/>
              </a:endParaRPr>
            </a:p>
          </p:txBody>
        </p:sp>
        <p:sp>
          <p:nvSpPr>
            <p:cNvPr id="42" name="矩形 34"/>
            <p:cNvSpPr>
              <a:spLocks noChangeArrowheads="1"/>
            </p:cNvSpPr>
            <p:nvPr/>
          </p:nvSpPr>
          <p:spPr bwMode="auto">
            <a:xfrm>
              <a:off x="349206" y="1391715"/>
              <a:ext cx="546945" cy="253916"/>
            </a:xfrm>
            <a:prstGeom prst="rect">
              <a:avLst/>
            </a:prstGeom>
            <a:noFill/>
            <a:ln w="9525">
              <a:noFill/>
              <a:miter lim="800000"/>
            </a:ln>
          </p:spPr>
          <p:txBody>
            <a:bodyPr wrap="none">
              <a:spAutoFit/>
            </a:bodyPr>
            <a:lstStyle/>
            <a:p>
              <a:r>
                <a:rPr lang="zh-CN" altLang="en-US" sz="1000" i="0" dirty="0">
                  <a:solidFill>
                    <a:srgbClr val="FF0000"/>
                  </a:solidFill>
                  <a:latin typeface="微软雅黑" panose="020B0503020204020204" pitchFamily="34" charset="-122"/>
                  <a:ea typeface="微软雅黑" panose="020B0503020204020204" pitchFamily="34" charset="-122"/>
                </a:rPr>
                <a:t>入</a:t>
              </a:r>
              <a:r>
                <a:rPr lang="en-US" altLang="zh-CN" sz="1000" i="0" dirty="0">
                  <a:solidFill>
                    <a:srgbClr val="FF0000"/>
                  </a:solidFill>
                  <a:latin typeface="微软雅黑" panose="020B0503020204020204" pitchFamily="34" charset="-122"/>
                  <a:ea typeface="微软雅黑" panose="020B0503020204020204" pitchFamily="34" charset="-122"/>
                </a:rPr>
                <a:t>TLP</a:t>
              </a:r>
              <a:endParaRPr lang="zh-CN" altLang="en-US" sz="1000" i="0" dirty="0">
                <a:solidFill>
                  <a:srgbClr val="FF0000"/>
                </a:solidFill>
                <a:latin typeface="微软雅黑" panose="020B0503020204020204" pitchFamily="34" charset="-122"/>
                <a:ea typeface="微软雅黑" panose="020B0503020204020204" pitchFamily="34" charset="-122"/>
              </a:endParaRPr>
            </a:p>
          </p:txBody>
        </p:sp>
        <p:sp>
          <p:nvSpPr>
            <p:cNvPr id="43" name="矩形 35"/>
            <p:cNvSpPr>
              <a:spLocks noChangeArrowheads="1"/>
            </p:cNvSpPr>
            <p:nvPr/>
          </p:nvSpPr>
          <p:spPr bwMode="auto">
            <a:xfrm>
              <a:off x="349206" y="1777475"/>
              <a:ext cx="530915" cy="246221"/>
            </a:xfrm>
            <a:prstGeom prst="rect">
              <a:avLst/>
            </a:prstGeom>
            <a:noFill/>
            <a:ln w="9525">
              <a:noFill/>
              <a:miter lim="800000"/>
            </a:ln>
          </p:spPr>
          <p:txBody>
            <a:bodyPr wrap="none">
              <a:spAutoFit/>
            </a:bodyPr>
            <a:lstStyle/>
            <a:p>
              <a:r>
                <a:rPr lang="zh-CN" altLang="en-US" sz="1000" i="0" dirty="0" smtClean="0">
                  <a:solidFill>
                    <a:srgbClr val="FF0000"/>
                  </a:solidFill>
                  <a:latin typeface="微软雅黑" panose="020B0503020204020204" pitchFamily="34" charset="-122"/>
                  <a:ea typeface="微软雅黑" panose="020B0503020204020204" pitchFamily="34" charset="-122"/>
                </a:rPr>
                <a:t>入</a:t>
              </a:r>
              <a:r>
                <a:rPr lang="en-US" altLang="zh-CN" sz="1000" i="0" dirty="0" smtClean="0">
                  <a:solidFill>
                    <a:srgbClr val="FF0000"/>
                  </a:solidFill>
                  <a:latin typeface="微软雅黑" panose="020B0503020204020204" pitchFamily="34" charset="-122"/>
                  <a:ea typeface="微软雅黑" panose="020B0503020204020204" pitchFamily="34" charset="-122"/>
                </a:rPr>
                <a:t>TLP</a:t>
              </a:r>
              <a:endParaRPr lang="zh-CN" altLang="en-US" sz="1000" i="0" dirty="0">
                <a:solidFill>
                  <a:srgbClr val="FF0000"/>
                </a:solidFill>
                <a:latin typeface="微软雅黑" panose="020B0503020204020204" pitchFamily="34" charset="-122"/>
                <a:ea typeface="微软雅黑" panose="020B0503020204020204" pitchFamily="34" charset="-122"/>
              </a:endParaRPr>
            </a:p>
          </p:txBody>
        </p:sp>
        <p:sp>
          <p:nvSpPr>
            <p:cNvPr id="44" name="矩形 36"/>
            <p:cNvSpPr>
              <a:spLocks noChangeArrowheads="1"/>
            </p:cNvSpPr>
            <p:nvPr/>
          </p:nvSpPr>
          <p:spPr bwMode="auto">
            <a:xfrm>
              <a:off x="4671722" y="969043"/>
              <a:ext cx="546945" cy="253916"/>
            </a:xfrm>
            <a:prstGeom prst="rect">
              <a:avLst/>
            </a:prstGeom>
            <a:noFill/>
            <a:ln w="9525">
              <a:noFill/>
              <a:miter lim="800000"/>
            </a:ln>
          </p:spPr>
          <p:txBody>
            <a:bodyPr wrap="none">
              <a:spAutoFit/>
            </a:bodyPr>
            <a:lstStyle/>
            <a:p>
              <a:r>
                <a:rPr lang="zh-CN" altLang="en-US" sz="1000" i="0" dirty="0">
                  <a:solidFill>
                    <a:srgbClr val="FF0000"/>
                  </a:solidFill>
                  <a:latin typeface="微软雅黑" panose="020B0503020204020204" pitchFamily="34" charset="-122"/>
                  <a:ea typeface="微软雅黑" panose="020B0503020204020204" pitchFamily="34" charset="-122"/>
                </a:rPr>
                <a:t>出</a:t>
              </a:r>
              <a:r>
                <a:rPr lang="en-US" altLang="zh-CN" sz="1000" i="0" dirty="0">
                  <a:solidFill>
                    <a:srgbClr val="FF0000"/>
                  </a:solidFill>
                  <a:latin typeface="微软雅黑" panose="020B0503020204020204" pitchFamily="34" charset="-122"/>
                  <a:ea typeface="微软雅黑" panose="020B0503020204020204" pitchFamily="34" charset="-122"/>
                </a:rPr>
                <a:t>TLP</a:t>
              </a:r>
              <a:endParaRPr lang="zh-CN" altLang="en-US" sz="1000" i="0" dirty="0">
                <a:solidFill>
                  <a:srgbClr val="FF0000"/>
                </a:solidFill>
                <a:latin typeface="微软雅黑" panose="020B0503020204020204" pitchFamily="34" charset="-122"/>
                <a:ea typeface="微软雅黑" panose="020B0503020204020204" pitchFamily="34" charset="-122"/>
              </a:endParaRPr>
            </a:p>
          </p:txBody>
        </p:sp>
        <p:sp>
          <p:nvSpPr>
            <p:cNvPr id="45" name="矩形 37"/>
            <p:cNvSpPr>
              <a:spLocks noChangeArrowheads="1"/>
            </p:cNvSpPr>
            <p:nvPr/>
          </p:nvSpPr>
          <p:spPr bwMode="auto">
            <a:xfrm>
              <a:off x="4671722" y="1803800"/>
              <a:ext cx="530915" cy="246221"/>
            </a:xfrm>
            <a:prstGeom prst="rect">
              <a:avLst/>
            </a:prstGeom>
            <a:noFill/>
            <a:ln w="9525">
              <a:noFill/>
              <a:miter lim="800000"/>
            </a:ln>
          </p:spPr>
          <p:txBody>
            <a:bodyPr wrap="none">
              <a:spAutoFit/>
            </a:bodyPr>
            <a:lstStyle/>
            <a:p>
              <a:r>
                <a:rPr lang="zh-CN" altLang="en-US" sz="1000" dirty="0" smtClean="0">
                  <a:solidFill>
                    <a:srgbClr val="FF0000"/>
                  </a:solidFill>
                  <a:latin typeface="微软雅黑" panose="020B0503020204020204" pitchFamily="34" charset="-122"/>
                  <a:ea typeface="微软雅黑" panose="020B0503020204020204" pitchFamily="34" charset="-122"/>
                </a:rPr>
                <a:t>出</a:t>
              </a:r>
              <a:r>
                <a:rPr lang="en-US" altLang="zh-CN" sz="1000" i="0" dirty="0" smtClean="0">
                  <a:solidFill>
                    <a:srgbClr val="FF0000"/>
                  </a:solidFill>
                  <a:latin typeface="微软雅黑" panose="020B0503020204020204" pitchFamily="34" charset="-122"/>
                  <a:ea typeface="微软雅黑" panose="020B0503020204020204" pitchFamily="34" charset="-122"/>
                </a:rPr>
                <a:t>TLP</a:t>
              </a:r>
              <a:endParaRPr lang="zh-CN" altLang="en-US" sz="1000" i="0" dirty="0">
                <a:solidFill>
                  <a:srgbClr val="FF0000"/>
                </a:solidFill>
                <a:latin typeface="微软雅黑" panose="020B0503020204020204" pitchFamily="34" charset="-122"/>
                <a:ea typeface="微软雅黑" panose="020B0503020204020204" pitchFamily="34" charset="-122"/>
              </a:endParaRPr>
            </a:p>
          </p:txBody>
        </p:sp>
        <p:cxnSp>
          <p:nvCxnSpPr>
            <p:cNvPr id="46" name="直接箭头连接符 45"/>
            <p:cNvCxnSpPr/>
            <p:nvPr/>
          </p:nvCxnSpPr>
          <p:spPr bwMode="auto">
            <a:xfrm>
              <a:off x="2219325" y="1676400"/>
              <a:ext cx="1352550" cy="590550"/>
            </a:xfrm>
            <a:prstGeom prst="straightConnector1">
              <a:avLst/>
            </a:prstGeom>
            <a:ln w="19050">
              <a:solidFill>
                <a:srgbClr val="00B050"/>
              </a:solidFill>
              <a:prstDash val="sysDash"/>
              <a:headEnd type="none"/>
              <a:tailEnd type="arrow" w="lg" len="lg"/>
            </a:ln>
          </p:spPr>
          <p:style>
            <a:lnRef idx="1">
              <a:schemeClr val="accent1"/>
            </a:lnRef>
            <a:fillRef idx="0">
              <a:schemeClr val="accent1"/>
            </a:fillRef>
            <a:effectRef idx="0">
              <a:schemeClr val="accent1"/>
            </a:effectRef>
            <a:fontRef idx="minor">
              <a:schemeClr val="tx1"/>
            </a:fontRef>
          </p:style>
        </p:cxnSp>
        <p:cxnSp>
          <p:nvCxnSpPr>
            <p:cNvPr id="47" name="直接箭头连接符 46"/>
            <p:cNvCxnSpPr>
              <a:stCxn id="36" idx="2"/>
              <a:endCxn id="54" idx="0"/>
            </p:cNvCxnSpPr>
            <p:nvPr/>
          </p:nvCxnSpPr>
          <p:spPr bwMode="auto">
            <a:xfrm>
              <a:off x="3331397" y="1684247"/>
              <a:ext cx="394786" cy="585267"/>
            </a:xfrm>
            <a:prstGeom prst="straightConnector1">
              <a:avLst/>
            </a:prstGeom>
            <a:ln w="19050">
              <a:solidFill>
                <a:srgbClr val="00B050"/>
              </a:solidFill>
              <a:prstDash val="sysDash"/>
              <a:headEnd type="none"/>
              <a:tailEnd type="arrow" w="lg" len="lg"/>
            </a:ln>
          </p:spPr>
          <p:style>
            <a:lnRef idx="1">
              <a:schemeClr val="accent1"/>
            </a:lnRef>
            <a:fillRef idx="0">
              <a:schemeClr val="accent1"/>
            </a:fillRef>
            <a:effectRef idx="0">
              <a:schemeClr val="accent1"/>
            </a:effectRef>
            <a:fontRef idx="minor">
              <a:schemeClr val="tx1"/>
            </a:fontRef>
          </p:style>
        </p:cxnSp>
        <p:sp>
          <p:nvSpPr>
            <p:cNvPr id="48" name="线形标注 1(带边框和强调线) 47"/>
            <p:cNvSpPr/>
            <p:nvPr/>
          </p:nvSpPr>
          <p:spPr bwMode="auto">
            <a:xfrm>
              <a:off x="5652120" y="1418656"/>
              <a:ext cx="1983173" cy="585787"/>
            </a:xfrm>
            <a:prstGeom prst="accentBorderCallout1">
              <a:avLst>
                <a:gd name="adj1" fmla="val 18750"/>
                <a:gd name="adj2" fmla="val -8333"/>
                <a:gd name="adj3" fmla="val -10206"/>
                <a:gd name="adj4" fmla="val -101052"/>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i="0">
                <a:latin typeface="微软雅黑" panose="020B0503020204020204" pitchFamily="34" charset="-122"/>
                <a:ea typeface="微软雅黑" panose="020B0503020204020204" pitchFamily="34" charset="-122"/>
              </a:endParaRPr>
            </a:p>
          </p:txBody>
        </p:sp>
        <p:sp>
          <p:nvSpPr>
            <p:cNvPr id="49" name="线形标注 1(带边框和强调线) 48"/>
            <p:cNvSpPr/>
            <p:nvPr/>
          </p:nvSpPr>
          <p:spPr bwMode="auto">
            <a:xfrm>
              <a:off x="5652120" y="2095704"/>
              <a:ext cx="1989512" cy="576064"/>
            </a:xfrm>
            <a:prstGeom prst="accentBorderCallout1">
              <a:avLst>
                <a:gd name="adj1" fmla="val 18750"/>
                <a:gd name="adj2" fmla="val -8333"/>
                <a:gd name="adj3" fmla="val 44409"/>
                <a:gd name="adj4" fmla="val -69154"/>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i="0">
                <a:latin typeface="微软雅黑" panose="020B0503020204020204" pitchFamily="34" charset="-122"/>
                <a:ea typeface="微软雅黑" panose="020B0503020204020204" pitchFamily="34" charset="-122"/>
              </a:endParaRPr>
            </a:p>
          </p:txBody>
        </p:sp>
        <p:sp>
          <p:nvSpPr>
            <p:cNvPr id="50" name="线形标注 1(带边框和强调线) 49"/>
            <p:cNvSpPr/>
            <p:nvPr/>
          </p:nvSpPr>
          <p:spPr bwMode="auto">
            <a:xfrm>
              <a:off x="5652120" y="727552"/>
              <a:ext cx="1944216" cy="585787"/>
            </a:xfrm>
            <a:prstGeom prst="accentBorderCallout1">
              <a:avLst>
                <a:gd name="adj1" fmla="val 22511"/>
                <a:gd name="adj2" fmla="val -7998"/>
                <a:gd name="adj3" fmla="val 60078"/>
                <a:gd name="adj4" fmla="val -25255"/>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i="0">
                <a:latin typeface="微软雅黑" panose="020B0503020204020204" pitchFamily="34" charset="-122"/>
                <a:ea typeface="微软雅黑" panose="020B0503020204020204" pitchFamily="34" charset="-122"/>
              </a:endParaRPr>
            </a:p>
          </p:txBody>
        </p:sp>
        <p:sp>
          <p:nvSpPr>
            <p:cNvPr id="51" name="矩形 105"/>
            <p:cNvSpPr>
              <a:spLocks noChangeArrowheads="1"/>
            </p:cNvSpPr>
            <p:nvPr/>
          </p:nvSpPr>
          <p:spPr bwMode="auto">
            <a:xfrm>
              <a:off x="5705078" y="1428397"/>
              <a:ext cx="2088232" cy="577081"/>
            </a:xfrm>
            <a:prstGeom prst="rect">
              <a:avLst/>
            </a:prstGeom>
            <a:noFill/>
            <a:ln w="9525">
              <a:noFill/>
              <a:miter lim="800000"/>
            </a:ln>
          </p:spPr>
          <p:txBody>
            <a:bodyPr wrap="square">
              <a:spAutoFit/>
            </a:bodyPr>
            <a:lstStyle/>
            <a:p>
              <a:r>
                <a:rPr lang="zh-CN" altLang="en-US" sz="1050" dirty="0" smtClean="0">
                  <a:latin typeface="微软雅黑" panose="020B0503020204020204" pitchFamily="34" charset="-122"/>
                  <a:ea typeface="微软雅黑" panose="020B0503020204020204" pitchFamily="34" charset="-122"/>
                </a:rPr>
                <a:t>管理和控制</a:t>
              </a:r>
              <a:r>
                <a:rPr lang="en-US" altLang="zh-CN" sz="1050" dirty="0" smtClean="0">
                  <a:latin typeface="微软雅黑" panose="020B0503020204020204" pitchFamily="34" charset="-122"/>
                  <a:ea typeface="微软雅黑" panose="020B0503020204020204" pitchFamily="34" charset="-122"/>
                </a:rPr>
                <a:t>TLP</a:t>
              </a:r>
              <a:endParaRPr lang="zh-CN" altLang="en-US" sz="1050" dirty="0" smtClean="0">
                <a:latin typeface="微软雅黑" panose="020B0503020204020204" pitchFamily="34" charset="-122"/>
                <a:ea typeface="微软雅黑" panose="020B0503020204020204" pitchFamily="34" charset="-122"/>
              </a:endParaRPr>
            </a:p>
            <a:p>
              <a:r>
                <a:rPr lang="zh-CN" altLang="en-US" sz="1050" dirty="0" smtClean="0">
                  <a:latin typeface="微软雅黑" panose="020B0503020204020204" pitchFamily="34" charset="-122"/>
                  <a:ea typeface="微软雅黑" panose="020B0503020204020204" pitchFamily="34" charset="-122"/>
                </a:rPr>
                <a:t>收集</a:t>
              </a:r>
              <a:r>
                <a:rPr lang="en-US" altLang="zh-CN" sz="1050" dirty="0" smtClean="0">
                  <a:latin typeface="微软雅黑" panose="020B0503020204020204" pitchFamily="34" charset="-122"/>
                  <a:ea typeface="微软雅黑" panose="020B0503020204020204" pitchFamily="34" charset="-122"/>
                </a:rPr>
                <a:t>TLP</a:t>
              </a:r>
              <a:r>
                <a:rPr lang="zh-CN" altLang="en-US" sz="1050" dirty="0" smtClean="0">
                  <a:latin typeface="微软雅黑" panose="020B0503020204020204" pitchFamily="34" charset="-122"/>
                  <a:ea typeface="微软雅黑" panose="020B0503020204020204" pitchFamily="34" charset="-122"/>
                </a:rPr>
                <a:t>产生的统计数据</a:t>
              </a:r>
              <a:endParaRPr lang="zh-CN" altLang="en-US" sz="1050" dirty="0" smtClean="0">
                <a:latin typeface="微软雅黑" panose="020B0503020204020204" pitchFamily="34" charset="-122"/>
                <a:ea typeface="微软雅黑" panose="020B0503020204020204" pitchFamily="34" charset="-122"/>
              </a:endParaRPr>
            </a:p>
            <a:p>
              <a:r>
                <a:rPr lang="zh-CN" altLang="en-US" sz="1050" dirty="0" smtClean="0">
                  <a:latin typeface="微软雅黑" panose="020B0503020204020204" pitchFamily="34" charset="-122"/>
                  <a:ea typeface="微软雅黑" panose="020B0503020204020204" pitchFamily="34" charset="-122"/>
                </a:rPr>
                <a:t>上报统计数据给</a:t>
              </a:r>
              <a:r>
                <a:rPr lang="en-US" altLang="zh-CN" sz="1050" dirty="0" smtClean="0">
                  <a:latin typeface="微软雅黑" panose="020B0503020204020204" pitchFamily="34" charset="-122"/>
                  <a:ea typeface="微软雅黑" panose="020B0503020204020204" pitchFamily="34" charset="-122"/>
                </a:rPr>
                <a:t>MCP</a:t>
              </a:r>
              <a:endParaRPr lang="zh-CN" altLang="en-US" sz="1050" i="0" dirty="0">
                <a:latin typeface="微软雅黑" panose="020B0503020204020204" pitchFamily="34" charset="-122"/>
                <a:ea typeface="微软雅黑" panose="020B0503020204020204" pitchFamily="34" charset="-122"/>
              </a:endParaRPr>
            </a:p>
          </p:txBody>
        </p:sp>
        <p:sp>
          <p:nvSpPr>
            <p:cNvPr id="52" name="矩形 106"/>
            <p:cNvSpPr>
              <a:spLocks noChangeArrowheads="1"/>
            </p:cNvSpPr>
            <p:nvPr/>
          </p:nvSpPr>
          <p:spPr bwMode="auto">
            <a:xfrm>
              <a:off x="5724128" y="2095704"/>
              <a:ext cx="2016224" cy="577081"/>
            </a:xfrm>
            <a:prstGeom prst="rect">
              <a:avLst/>
            </a:prstGeom>
            <a:noFill/>
            <a:ln w="9525">
              <a:noFill/>
              <a:miter lim="800000"/>
            </a:ln>
          </p:spPr>
          <p:txBody>
            <a:bodyPr wrap="square">
              <a:spAutoFit/>
            </a:bodyPr>
            <a:lstStyle/>
            <a:p>
              <a:r>
                <a:rPr lang="zh-CN" altLang="en-US" sz="1050" dirty="0" smtClean="0">
                  <a:latin typeface="微软雅黑" panose="020B0503020204020204" pitchFamily="34" charset="-122"/>
                  <a:ea typeface="微软雅黑" panose="020B0503020204020204" pitchFamily="34" charset="-122"/>
                </a:rPr>
                <a:t>收集</a:t>
              </a:r>
              <a:r>
                <a:rPr lang="en-US" altLang="zh-CN" sz="1050" dirty="0" smtClean="0">
                  <a:latin typeface="微软雅黑" panose="020B0503020204020204" pitchFamily="34" charset="-122"/>
                  <a:ea typeface="微软雅黑" panose="020B0503020204020204" pitchFamily="34" charset="-122"/>
                </a:rPr>
                <a:t>DCP</a:t>
              </a:r>
              <a:r>
                <a:rPr lang="zh-CN" altLang="en-US" sz="1050" dirty="0" smtClean="0">
                  <a:latin typeface="微软雅黑" panose="020B0503020204020204" pitchFamily="34" charset="-122"/>
                  <a:ea typeface="微软雅黑" panose="020B0503020204020204" pitchFamily="34" charset="-122"/>
                </a:rPr>
                <a:t>上送的统计数据</a:t>
              </a:r>
              <a:endParaRPr lang="zh-CN" altLang="en-US" sz="1050" dirty="0" smtClean="0">
                <a:latin typeface="微软雅黑" panose="020B0503020204020204" pitchFamily="34" charset="-122"/>
                <a:ea typeface="微软雅黑" panose="020B0503020204020204" pitchFamily="34" charset="-122"/>
              </a:endParaRPr>
            </a:p>
            <a:p>
              <a:r>
                <a:rPr lang="zh-CN" altLang="en-US" sz="1050" dirty="0" smtClean="0">
                  <a:latin typeface="微软雅黑" panose="020B0503020204020204" pitchFamily="34" charset="-122"/>
                  <a:ea typeface="微软雅黑" panose="020B0503020204020204" pitchFamily="34" charset="-122"/>
                </a:rPr>
                <a:t>完成统计数据的汇总和计算</a:t>
              </a:r>
              <a:endParaRPr lang="zh-CN" altLang="en-US" sz="1050" dirty="0" smtClean="0">
                <a:latin typeface="微软雅黑" panose="020B0503020204020204" pitchFamily="34" charset="-122"/>
                <a:ea typeface="微软雅黑" panose="020B0503020204020204" pitchFamily="34" charset="-122"/>
              </a:endParaRPr>
            </a:p>
            <a:p>
              <a:r>
                <a:rPr lang="zh-CN" altLang="en-US" sz="1050" dirty="0" smtClean="0">
                  <a:latin typeface="微软雅黑" panose="020B0503020204020204" pitchFamily="34" charset="-122"/>
                  <a:ea typeface="微软雅黑" panose="020B0503020204020204" pitchFamily="34" charset="-122"/>
                </a:rPr>
                <a:t>向网管上报统计结果。</a:t>
              </a:r>
              <a:endParaRPr lang="en-US" altLang="zh-CN" sz="1050" i="0" dirty="0">
                <a:latin typeface="微软雅黑" panose="020B0503020204020204" pitchFamily="34" charset="-122"/>
                <a:ea typeface="微软雅黑" panose="020B0503020204020204" pitchFamily="34" charset="-122"/>
              </a:endParaRPr>
            </a:p>
          </p:txBody>
        </p:sp>
        <p:sp>
          <p:nvSpPr>
            <p:cNvPr id="53" name="矩形 108"/>
            <p:cNvSpPr>
              <a:spLocks noChangeArrowheads="1"/>
            </p:cNvSpPr>
            <p:nvPr/>
          </p:nvSpPr>
          <p:spPr bwMode="auto">
            <a:xfrm>
              <a:off x="5716927" y="704491"/>
              <a:ext cx="1951417" cy="577081"/>
            </a:xfrm>
            <a:prstGeom prst="rect">
              <a:avLst/>
            </a:prstGeom>
            <a:noFill/>
            <a:ln w="9525">
              <a:noFill/>
              <a:miter lim="800000"/>
            </a:ln>
          </p:spPr>
          <p:txBody>
            <a:bodyPr wrap="square">
              <a:spAutoFit/>
            </a:bodyPr>
            <a:lstStyle/>
            <a:p>
              <a:r>
                <a:rPr lang="zh-CN" altLang="en-US" sz="1050" dirty="0" smtClean="0">
                  <a:solidFill>
                    <a:srgbClr val="000000"/>
                  </a:solidFill>
                  <a:latin typeface="微软雅黑" panose="020B0503020204020204" pitchFamily="34" charset="-122"/>
                  <a:ea typeface="微软雅黑" panose="020B0503020204020204" pitchFamily="34" charset="-122"/>
                </a:rPr>
                <a:t>入</a:t>
              </a:r>
              <a:r>
                <a:rPr lang="en-US" altLang="zh-CN" sz="1050" dirty="0" smtClean="0">
                  <a:solidFill>
                    <a:srgbClr val="000000"/>
                  </a:solidFill>
                  <a:latin typeface="微软雅黑" panose="020B0503020204020204" pitchFamily="34" charset="-122"/>
                  <a:ea typeface="微软雅黑" panose="020B0503020204020204" pitchFamily="34" charset="-122"/>
                </a:rPr>
                <a:t>TLP</a:t>
              </a:r>
              <a:r>
                <a:rPr lang="zh-CN" altLang="en-US" sz="1050" dirty="0" smtClean="0">
                  <a:solidFill>
                    <a:srgbClr val="000000"/>
                  </a:solidFill>
                  <a:latin typeface="微软雅黑" panose="020B0503020204020204" pitchFamily="34" charset="-122"/>
                  <a:ea typeface="微软雅黑" panose="020B0503020204020204" pitchFamily="34" charset="-122"/>
                </a:rPr>
                <a:t>染色，出</a:t>
              </a:r>
              <a:r>
                <a:rPr lang="en-US" altLang="zh-CN" sz="1050" dirty="0" smtClean="0">
                  <a:solidFill>
                    <a:srgbClr val="000000"/>
                  </a:solidFill>
                  <a:latin typeface="微软雅黑" panose="020B0503020204020204" pitchFamily="34" charset="-122"/>
                  <a:ea typeface="微软雅黑" panose="020B0503020204020204" pitchFamily="34" charset="-122"/>
                </a:rPr>
                <a:t>TLP</a:t>
              </a:r>
              <a:r>
                <a:rPr lang="zh-CN" altLang="en-US" sz="1050" dirty="0" smtClean="0">
                  <a:solidFill>
                    <a:srgbClr val="000000"/>
                  </a:solidFill>
                  <a:latin typeface="微软雅黑" panose="020B0503020204020204" pitchFamily="34" charset="-122"/>
                  <a:ea typeface="微软雅黑" panose="020B0503020204020204" pitchFamily="34" charset="-122"/>
                </a:rPr>
                <a:t>去染色</a:t>
              </a:r>
              <a:endParaRPr lang="zh-CN" altLang="en-US" sz="1050" dirty="0" smtClean="0">
                <a:solidFill>
                  <a:srgbClr val="000000"/>
                </a:solidFill>
                <a:latin typeface="微软雅黑" panose="020B0503020204020204" pitchFamily="34" charset="-122"/>
                <a:ea typeface="微软雅黑" panose="020B0503020204020204" pitchFamily="34" charset="-122"/>
              </a:endParaRPr>
            </a:p>
            <a:p>
              <a:r>
                <a:rPr lang="zh-CN" altLang="en-US" sz="1050" dirty="0" smtClean="0">
                  <a:solidFill>
                    <a:srgbClr val="000000"/>
                  </a:solidFill>
                  <a:latin typeface="微软雅黑" panose="020B0503020204020204" pitchFamily="34" charset="-122"/>
                  <a:ea typeface="微软雅黑" panose="020B0503020204020204" pitchFamily="34" charset="-122"/>
                </a:rPr>
                <a:t>执行统计动作</a:t>
              </a:r>
              <a:endParaRPr lang="zh-CN" altLang="en-US" sz="1050" dirty="0" smtClean="0">
                <a:solidFill>
                  <a:srgbClr val="000000"/>
                </a:solidFill>
                <a:latin typeface="微软雅黑" panose="020B0503020204020204" pitchFamily="34" charset="-122"/>
                <a:ea typeface="微软雅黑" panose="020B0503020204020204" pitchFamily="34" charset="-122"/>
              </a:endParaRPr>
            </a:p>
            <a:p>
              <a:r>
                <a:rPr lang="zh-CN" altLang="en-US" sz="1050" dirty="0" smtClean="0">
                  <a:solidFill>
                    <a:srgbClr val="000000"/>
                  </a:solidFill>
                  <a:latin typeface="微软雅黑" panose="020B0503020204020204" pitchFamily="34" charset="-122"/>
                  <a:ea typeface="微软雅黑" panose="020B0503020204020204" pitchFamily="34" charset="-122"/>
                </a:rPr>
                <a:t>产生统计数据</a:t>
              </a:r>
              <a:endParaRPr lang="zh-CN" altLang="en-US" sz="1050" i="0" dirty="0">
                <a:solidFill>
                  <a:srgbClr val="000000"/>
                </a:solidFill>
                <a:latin typeface="微软雅黑" panose="020B0503020204020204" pitchFamily="34" charset="-122"/>
                <a:ea typeface="微软雅黑" panose="020B0503020204020204" pitchFamily="34" charset="-122"/>
              </a:endParaRPr>
            </a:p>
          </p:txBody>
        </p:sp>
        <p:pic>
          <p:nvPicPr>
            <p:cNvPr id="54" name="Picture 456" descr="图片235"/>
            <p:cNvPicPr>
              <a:picLocks noChangeAspect="1" noChangeArrowheads="1"/>
            </p:cNvPicPr>
            <p:nvPr/>
          </p:nvPicPr>
          <p:blipFill>
            <a:blip r:embed="rId1" cstate="print"/>
            <a:srcRect/>
            <a:stretch>
              <a:fillRect/>
            </a:stretch>
          </p:blipFill>
          <p:spPr bwMode="auto">
            <a:xfrm>
              <a:off x="3604739" y="2269514"/>
              <a:ext cx="242887" cy="251460"/>
            </a:xfrm>
            <a:prstGeom prst="rect">
              <a:avLst/>
            </a:prstGeom>
            <a:noFill/>
            <a:effectLst>
              <a:outerShdw blurRad="50800" dist="38100" dir="2700000" algn="tl" rotWithShape="0">
                <a:prstClr val="black">
                  <a:alpha val="40000"/>
                </a:prstClr>
              </a:outerShdw>
            </a:effectLst>
          </p:spPr>
        </p:pic>
        <p:cxnSp>
          <p:nvCxnSpPr>
            <p:cNvPr id="55" name="直接箭头连接符 54"/>
            <p:cNvCxnSpPr>
              <a:stCxn id="54" idx="1"/>
              <a:endCxn id="37" idx="3"/>
            </p:cNvCxnSpPr>
            <p:nvPr/>
          </p:nvCxnSpPr>
          <p:spPr bwMode="auto">
            <a:xfrm flipH="1">
              <a:off x="2740078" y="2395244"/>
              <a:ext cx="864661" cy="2857"/>
            </a:xfrm>
            <a:prstGeom prst="straightConnector1">
              <a:avLst/>
            </a:prstGeom>
            <a:ln w="19050">
              <a:solidFill>
                <a:srgbClr val="0000FF"/>
              </a:solidFill>
              <a:prstDash val="sysDash"/>
              <a:headEnd type="arrow"/>
              <a:tailEnd type="arrow" w="lg" len="lg"/>
            </a:ln>
          </p:spPr>
          <p:style>
            <a:lnRef idx="1">
              <a:schemeClr val="accent1"/>
            </a:lnRef>
            <a:fillRef idx="0">
              <a:schemeClr val="accent1"/>
            </a:fillRef>
            <a:effectRef idx="0">
              <a:schemeClr val="accent1"/>
            </a:effectRef>
            <a:fontRef idx="minor">
              <a:schemeClr val="tx1"/>
            </a:fontRef>
          </p:style>
        </p:cxnSp>
        <p:sp>
          <p:nvSpPr>
            <p:cNvPr id="56" name="矩形 30"/>
            <p:cNvSpPr>
              <a:spLocks noChangeArrowheads="1"/>
            </p:cNvSpPr>
            <p:nvPr/>
          </p:nvSpPr>
          <p:spPr bwMode="auto">
            <a:xfrm>
              <a:off x="1907704" y="2281531"/>
              <a:ext cx="441146" cy="246221"/>
            </a:xfrm>
            <a:prstGeom prst="rect">
              <a:avLst/>
            </a:prstGeom>
            <a:noFill/>
            <a:ln w="9525">
              <a:noFill/>
              <a:miter lim="800000"/>
            </a:ln>
          </p:spPr>
          <p:txBody>
            <a:bodyPr wrap="none">
              <a:spAutoFit/>
            </a:bodyPr>
            <a:lstStyle/>
            <a:p>
              <a:r>
                <a:rPr lang="zh-CN" altLang="en-US" sz="1000" i="0" dirty="0" smtClean="0">
                  <a:latin typeface="微软雅黑" panose="020B0503020204020204" pitchFamily="34" charset="-122"/>
                  <a:ea typeface="微软雅黑" panose="020B0503020204020204" pitchFamily="34" charset="-122"/>
                </a:rPr>
                <a:t>网管</a:t>
              </a:r>
              <a:endParaRPr lang="zh-CN" altLang="en-US" sz="1000" i="0" dirty="0">
                <a:latin typeface="微软雅黑" panose="020B0503020204020204" pitchFamily="34" charset="-122"/>
                <a:ea typeface="微软雅黑" panose="020B0503020204020204" pitchFamily="34" charset="-122"/>
              </a:endParaRPr>
            </a:p>
          </p:txBody>
        </p:sp>
        <p:sp>
          <p:nvSpPr>
            <p:cNvPr id="103" name="五角星 102"/>
            <p:cNvSpPr/>
            <p:nvPr/>
          </p:nvSpPr>
          <p:spPr bwMode="auto">
            <a:xfrm>
              <a:off x="3704216" y="2369595"/>
              <a:ext cx="215153" cy="236668"/>
            </a:xfrm>
            <a:prstGeom prst="star5">
              <a:avLst/>
            </a:prstGeom>
            <a:solidFill>
              <a:srgbClr val="00B05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04" name="椭圆 103"/>
            <p:cNvSpPr/>
            <p:nvPr/>
          </p:nvSpPr>
          <p:spPr bwMode="auto">
            <a:xfrm>
              <a:off x="869367" y="1215806"/>
              <a:ext cx="108000" cy="108000"/>
            </a:xfrm>
            <a:prstGeom prst="ellipse">
              <a:avLst/>
            </a:prstGeom>
            <a:solidFill>
              <a:srgbClr val="FF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i="0">
                <a:latin typeface="微软雅黑" panose="020B0503020204020204" pitchFamily="34" charset="-122"/>
                <a:ea typeface="微软雅黑" panose="020B0503020204020204" pitchFamily="34" charset="-122"/>
              </a:endParaRPr>
            </a:p>
          </p:txBody>
        </p:sp>
        <p:sp>
          <p:nvSpPr>
            <p:cNvPr id="105" name="椭圆 104"/>
            <p:cNvSpPr/>
            <p:nvPr/>
          </p:nvSpPr>
          <p:spPr bwMode="auto">
            <a:xfrm>
              <a:off x="871160" y="1465023"/>
              <a:ext cx="108000" cy="108000"/>
            </a:xfrm>
            <a:prstGeom prst="ellipse">
              <a:avLst/>
            </a:prstGeom>
            <a:solidFill>
              <a:srgbClr val="FF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i="0">
                <a:latin typeface="微软雅黑" panose="020B0503020204020204" pitchFamily="34" charset="-122"/>
                <a:ea typeface="微软雅黑" panose="020B0503020204020204" pitchFamily="34" charset="-122"/>
              </a:endParaRPr>
            </a:p>
          </p:txBody>
        </p:sp>
        <p:sp>
          <p:nvSpPr>
            <p:cNvPr id="106" name="椭圆 105"/>
            <p:cNvSpPr/>
            <p:nvPr/>
          </p:nvSpPr>
          <p:spPr bwMode="auto">
            <a:xfrm>
              <a:off x="875979" y="1878286"/>
              <a:ext cx="108000" cy="108000"/>
            </a:xfrm>
            <a:prstGeom prst="ellipse">
              <a:avLst/>
            </a:prstGeom>
            <a:solidFill>
              <a:srgbClr val="FF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i="0">
                <a:latin typeface="微软雅黑" panose="020B0503020204020204" pitchFamily="34" charset="-122"/>
                <a:ea typeface="微软雅黑" panose="020B0503020204020204" pitchFamily="34" charset="-122"/>
              </a:endParaRPr>
            </a:p>
          </p:txBody>
        </p:sp>
        <p:sp>
          <p:nvSpPr>
            <p:cNvPr id="107" name="流程图: 摘录 106"/>
            <p:cNvSpPr/>
            <p:nvPr/>
          </p:nvSpPr>
          <p:spPr bwMode="auto">
            <a:xfrm>
              <a:off x="3282876" y="1356579"/>
              <a:ext cx="144000" cy="144000"/>
            </a:xfrm>
            <a:prstGeom prst="flowChartExtract">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08" name="流程图: 摘录 107"/>
            <p:cNvSpPr/>
            <p:nvPr/>
          </p:nvSpPr>
          <p:spPr bwMode="auto">
            <a:xfrm>
              <a:off x="1959682" y="1345824"/>
              <a:ext cx="144000" cy="144000"/>
            </a:xfrm>
            <a:prstGeom prst="flowChartExtract">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09" name="椭圆 108"/>
            <p:cNvSpPr/>
            <p:nvPr/>
          </p:nvSpPr>
          <p:spPr bwMode="auto">
            <a:xfrm>
              <a:off x="4567410" y="1037746"/>
              <a:ext cx="108000" cy="108000"/>
            </a:xfrm>
            <a:prstGeom prst="ellipse">
              <a:avLst/>
            </a:prstGeom>
            <a:solidFill>
              <a:srgbClr val="FF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i="0">
                <a:latin typeface="微软雅黑" panose="020B0503020204020204" pitchFamily="34" charset="-122"/>
                <a:ea typeface="微软雅黑" panose="020B0503020204020204" pitchFamily="34" charset="-122"/>
              </a:endParaRPr>
            </a:p>
          </p:txBody>
        </p:sp>
        <p:sp>
          <p:nvSpPr>
            <p:cNvPr id="110" name="椭圆 109"/>
            <p:cNvSpPr/>
            <p:nvPr/>
          </p:nvSpPr>
          <p:spPr bwMode="auto">
            <a:xfrm>
              <a:off x="4558120" y="1856444"/>
              <a:ext cx="108000" cy="108000"/>
            </a:xfrm>
            <a:prstGeom prst="ellipse">
              <a:avLst/>
            </a:prstGeom>
            <a:solidFill>
              <a:srgbClr val="FF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i="0">
                <a:latin typeface="微软雅黑" panose="020B0503020204020204" pitchFamily="34" charset="-122"/>
                <a:ea typeface="微软雅黑" panose="020B0503020204020204" pitchFamily="34" charset="-122"/>
              </a:endParaRPr>
            </a:p>
          </p:txBody>
        </p:sp>
        <p:sp>
          <p:nvSpPr>
            <p:cNvPr id="111" name="椭圆 110"/>
            <p:cNvSpPr/>
            <p:nvPr/>
          </p:nvSpPr>
          <p:spPr bwMode="auto">
            <a:xfrm>
              <a:off x="2251112" y="2419946"/>
              <a:ext cx="187523" cy="195738"/>
            </a:xfrm>
            <a:prstGeom prst="ellipse">
              <a:avLst/>
            </a:prstGeom>
            <a:gradFill>
              <a:gsLst>
                <a:gs pos="0">
                  <a:srgbClr val="8488C4"/>
                </a:gs>
                <a:gs pos="53000">
                  <a:srgbClr val="D4DEFF"/>
                </a:gs>
                <a:gs pos="83000">
                  <a:srgbClr val="D4DEFF"/>
                </a:gs>
                <a:gs pos="100000">
                  <a:srgbClr val="96AB94"/>
                </a:gs>
              </a:gsLst>
              <a:lin ang="16200000" scaled="0"/>
            </a:gra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400" i="0">
                <a:latin typeface="微软雅黑" panose="020B0503020204020204" pitchFamily="34" charset="-122"/>
                <a:ea typeface="微软雅黑" panose="020B0503020204020204" pitchFamily="34" charset="-122"/>
              </a:endParaRPr>
            </a:p>
          </p:txBody>
        </p:sp>
      </p:grpSp>
      <p:cxnSp>
        <p:nvCxnSpPr>
          <p:cNvPr id="100" name="直接箭头连接符 99"/>
          <p:cNvCxnSpPr>
            <a:endCxn id="37" idx="0"/>
          </p:cNvCxnSpPr>
          <p:nvPr/>
        </p:nvCxnSpPr>
        <p:spPr bwMode="auto">
          <a:xfrm rot="5400000">
            <a:off x="2853490" y="1794514"/>
            <a:ext cx="583997" cy="575553"/>
          </a:xfrm>
          <a:prstGeom prst="straightConnector1">
            <a:avLst/>
          </a:prstGeom>
          <a:ln w="19050">
            <a:solidFill>
              <a:srgbClr val="0000FF"/>
            </a:solidFill>
            <a:prstDash val="sysDash"/>
            <a:headEnd type="arrow"/>
            <a:tailEnd type="none" w="lg" len="lg"/>
          </a:ln>
        </p:spPr>
        <p:style>
          <a:lnRef idx="1">
            <a:schemeClr val="accent1"/>
          </a:lnRef>
          <a:fillRef idx="0">
            <a:schemeClr val="accent1"/>
          </a:fillRef>
          <a:effectRef idx="0">
            <a:schemeClr val="accent1"/>
          </a:effectRef>
          <a:fontRef idx="minor">
            <a:schemeClr val="tx1"/>
          </a:fontRef>
        </p:style>
      </p:cxnSp>
      <p:cxnSp>
        <p:nvCxnSpPr>
          <p:cNvPr id="115" name="直接箭头连接符 114"/>
          <p:cNvCxnSpPr/>
          <p:nvPr/>
        </p:nvCxnSpPr>
        <p:spPr bwMode="auto">
          <a:xfrm rot="16200000" flipH="1">
            <a:off x="2311931" y="1997607"/>
            <a:ext cx="542922" cy="205313"/>
          </a:xfrm>
          <a:prstGeom prst="straightConnector1">
            <a:avLst/>
          </a:prstGeom>
          <a:ln w="19050">
            <a:solidFill>
              <a:srgbClr val="0000FF"/>
            </a:solidFill>
            <a:prstDash val="sysDash"/>
            <a:headEnd type="arrow"/>
            <a:tailEnd type="none" w="lg" len="lg"/>
          </a:ln>
        </p:spPr>
        <p:style>
          <a:lnRef idx="1">
            <a:schemeClr val="accent1"/>
          </a:lnRef>
          <a:fillRef idx="0">
            <a:schemeClr val="accent1"/>
          </a:fillRef>
          <a:effectRef idx="0">
            <a:schemeClr val="accent1"/>
          </a:effectRef>
          <a:fontRef idx="minor">
            <a:schemeClr val="tx1"/>
          </a:fontRef>
        </p:style>
      </p:cxnSp>
      <p:cxnSp>
        <p:nvCxnSpPr>
          <p:cNvPr id="119" name="直接连接符 118"/>
          <p:cNvCxnSpPr/>
          <p:nvPr/>
        </p:nvCxnSpPr>
        <p:spPr bwMode="auto">
          <a:xfrm>
            <a:off x="2089418" y="2819255"/>
            <a:ext cx="504056" cy="0"/>
          </a:xfrm>
          <a:prstGeom prst="line">
            <a:avLst/>
          </a:prstGeom>
          <a:ln w="15875">
            <a:solidFill>
              <a:srgbClr val="00B050"/>
            </a:solidFill>
            <a:prstDash val="dash"/>
            <a:headEnd type="arrow"/>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120" name="矩形 119"/>
          <p:cNvSpPr/>
          <p:nvPr/>
        </p:nvSpPr>
        <p:spPr>
          <a:xfrm>
            <a:off x="2567966" y="2717283"/>
            <a:ext cx="800219" cy="276999"/>
          </a:xfrm>
          <a:prstGeom prst="rect">
            <a:avLst/>
          </a:prstGeom>
        </p:spPr>
        <p:txBody>
          <a:bodyPr wrap="none">
            <a:spAutoFit/>
          </a:bodyPr>
          <a:lstStyle/>
          <a:p>
            <a:r>
              <a:rPr lang="zh-CN" altLang="en-US" sz="1200" dirty="0" smtClean="0"/>
              <a:t>数据上报</a:t>
            </a:r>
            <a:endParaRPr lang="zh-CN" altLang="en-US" sz="1200" dirty="0"/>
          </a:p>
        </p:txBody>
      </p:sp>
      <p:cxnSp>
        <p:nvCxnSpPr>
          <p:cNvPr id="121" name="直接连接符 120"/>
          <p:cNvCxnSpPr/>
          <p:nvPr/>
        </p:nvCxnSpPr>
        <p:spPr bwMode="auto">
          <a:xfrm>
            <a:off x="3444085" y="2827721"/>
            <a:ext cx="504056" cy="0"/>
          </a:xfrm>
          <a:prstGeom prst="line">
            <a:avLst/>
          </a:prstGeom>
          <a:ln w="15875">
            <a:solidFill>
              <a:srgbClr val="0000FF"/>
            </a:solidFill>
            <a:prstDash val="dash"/>
            <a:headEnd type="arrow"/>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122" name="矩形 121"/>
          <p:cNvSpPr/>
          <p:nvPr/>
        </p:nvSpPr>
        <p:spPr>
          <a:xfrm>
            <a:off x="3935653" y="2687897"/>
            <a:ext cx="1245948" cy="276999"/>
          </a:xfrm>
          <a:prstGeom prst="rect">
            <a:avLst/>
          </a:prstGeom>
        </p:spPr>
        <p:txBody>
          <a:bodyPr wrap="square">
            <a:spAutoFit/>
          </a:bodyPr>
          <a:lstStyle/>
          <a:p>
            <a:r>
              <a:rPr lang="zh-CN" altLang="en-US" sz="1200" dirty="0" smtClean="0"/>
              <a:t>下发配置</a:t>
            </a:r>
            <a:endParaRPr lang="zh-CN" altLang="en-US" sz="1200" dirty="0"/>
          </a:p>
        </p:txBody>
      </p:sp>
    </p:spTree>
  </p:cSld>
  <p:clrMapOvr>
    <a:masterClrMapping/>
  </p:clrMapOvr>
  <p:transition advClick="0" advTm="8000">
    <p:fade thruBlk="1"/>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设备级测量原理</a:t>
            </a:r>
            <a:endParaRPr lang="zh-CN" altLang="en-US" dirty="0">
              <a:latin typeface="微软雅黑" panose="020B0503020204020204" pitchFamily="34" charset="-122"/>
              <a:ea typeface="微软雅黑" panose="020B0503020204020204" pitchFamily="34" charset="-122"/>
            </a:endParaRPr>
          </a:p>
        </p:txBody>
      </p:sp>
      <p:sp>
        <p:nvSpPr>
          <p:cNvPr id="209" name="矩形 208"/>
          <p:cNvSpPr/>
          <p:nvPr/>
        </p:nvSpPr>
        <p:spPr>
          <a:xfrm>
            <a:off x="957532" y="3657600"/>
            <a:ext cx="6866626" cy="746358"/>
          </a:xfrm>
          <a:prstGeom prst="rect">
            <a:avLst/>
          </a:prstGeom>
        </p:spPr>
        <p:txBody>
          <a:bodyPr wrap="square">
            <a:spAutoFit/>
          </a:bodyPr>
          <a:lstStyle/>
          <a:p>
            <a:pPr>
              <a:lnSpc>
                <a:spcPts val="1700"/>
              </a:lnSpc>
            </a:pPr>
            <a:r>
              <a:rPr lang="zh-CN" altLang="en-US" sz="1200" b="1" dirty="0" smtClean="0">
                <a:solidFill>
                  <a:srgbClr val="C00000"/>
                </a:solidFill>
                <a:latin typeface="微软雅黑" panose="020B0503020204020204" pitchFamily="34" charset="-122"/>
                <a:ea typeface="微软雅黑" panose="020B0503020204020204" pitchFamily="34" charset="-122"/>
              </a:rPr>
              <a:t>测量区域</a:t>
            </a:r>
            <a:r>
              <a:rPr lang="zh-CN" altLang="zh-CN" sz="1200" dirty="0" smtClean="0">
                <a:latin typeface="微软雅黑" panose="020B0503020204020204" pitchFamily="34" charset="-122"/>
                <a:ea typeface="微软雅黑" panose="020B0503020204020204" pitchFamily="34" charset="-122"/>
              </a:rPr>
              <a:t>：</a:t>
            </a:r>
            <a:r>
              <a:rPr lang="zh-CN" altLang="en-US" sz="1200" dirty="0" smtClean="0">
                <a:latin typeface="微软雅黑" panose="020B0503020204020204" pitchFamily="34" charset="-122"/>
                <a:ea typeface="微软雅黑" panose="020B0503020204020204" pitchFamily="34" charset="-122"/>
              </a:rPr>
              <a:t>设备所有</a:t>
            </a:r>
            <a:r>
              <a:rPr lang="en-US" altLang="zh-CN" sz="1200" dirty="0" smtClean="0">
                <a:latin typeface="微软雅黑" panose="020B0503020204020204" pitchFamily="34" charset="-122"/>
                <a:ea typeface="微软雅黑" panose="020B0503020204020204" pitchFamily="34" charset="-122"/>
              </a:rPr>
              <a:t>ENP</a:t>
            </a:r>
            <a:r>
              <a:rPr lang="zh-CN" altLang="en-US" sz="1200" dirty="0" smtClean="0">
                <a:latin typeface="微软雅黑" panose="020B0503020204020204" pitchFamily="34" charset="-122"/>
                <a:ea typeface="微软雅黑" panose="020B0503020204020204" pitchFamily="34" charset="-122"/>
              </a:rPr>
              <a:t>单板和交换网板作为一个包守恒域（不包括</a:t>
            </a:r>
            <a:r>
              <a:rPr lang="en-US" altLang="zh-CN" sz="1200" dirty="0" smtClean="0">
                <a:latin typeface="微软雅黑" panose="020B0503020204020204" pitchFamily="34" charset="-122"/>
                <a:ea typeface="微软雅黑" panose="020B0503020204020204" pitchFamily="34" charset="-122"/>
              </a:rPr>
              <a:t>CPU</a:t>
            </a:r>
            <a:r>
              <a:rPr lang="zh-CN" altLang="en-US" sz="1200" dirty="0" smtClean="0">
                <a:latin typeface="微软雅黑" panose="020B0503020204020204" pitchFamily="34" charset="-122"/>
                <a:ea typeface="微软雅黑" panose="020B0503020204020204" pitchFamily="34" charset="-122"/>
              </a:rPr>
              <a:t>和非</a:t>
            </a:r>
            <a:r>
              <a:rPr lang="en-US" altLang="zh-CN" sz="1200" dirty="0" smtClean="0">
                <a:latin typeface="微软雅黑" panose="020B0503020204020204" pitchFamily="34" charset="-122"/>
                <a:ea typeface="微软雅黑" panose="020B0503020204020204" pitchFamily="34" charset="-122"/>
              </a:rPr>
              <a:t>ENP</a:t>
            </a:r>
            <a:r>
              <a:rPr lang="zh-CN" altLang="en-US" sz="1200" dirty="0" smtClean="0">
                <a:latin typeface="微软雅黑" panose="020B0503020204020204" pitchFamily="34" charset="-122"/>
                <a:ea typeface="微软雅黑" panose="020B0503020204020204" pitchFamily="34" charset="-122"/>
              </a:rPr>
              <a:t>单板卡），进行测量。</a:t>
            </a:r>
            <a:endParaRPr lang="en-US" altLang="zh-CN" sz="1200" dirty="0" smtClean="0">
              <a:latin typeface="微软雅黑" panose="020B0503020204020204" pitchFamily="34" charset="-122"/>
              <a:ea typeface="微软雅黑" panose="020B0503020204020204" pitchFamily="34" charset="-122"/>
            </a:endParaRPr>
          </a:p>
          <a:p>
            <a:pPr>
              <a:lnSpc>
                <a:spcPts val="1700"/>
              </a:lnSpc>
            </a:pPr>
            <a:r>
              <a:rPr lang="zh-CN" altLang="en-US" sz="1200" b="1" dirty="0" smtClean="0">
                <a:solidFill>
                  <a:srgbClr val="C00000"/>
                </a:solidFill>
                <a:latin typeface="微软雅黑" panose="020B0503020204020204" pitchFamily="34" charset="-122"/>
                <a:ea typeface="微软雅黑" panose="020B0503020204020204" pitchFamily="34" charset="-122"/>
              </a:rPr>
              <a:t>测量对象</a:t>
            </a:r>
            <a:r>
              <a:rPr lang="zh-CN" altLang="en-US" sz="1200" dirty="0" smtClean="0">
                <a:latin typeface="微软雅黑" panose="020B0503020204020204" pitchFamily="34" charset="-122"/>
                <a:ea typeface="微软雅黑" panose="020B0503020204020204" pitchFamily="34" charset="-122"/>
              </a:rPr>
              <a:t>：进出测量区域的</a:t>
            </a:r>
            <a:r>
              <a:rPr lang="en-US" altLang="zh-CN" sz="1200" dirty="0" smtClean="0">
                <a:latin typeface="微软雅黑" panose="020B0503020204020204" pitchFamily="34" charset="-122"/>
                <a:ea typeface="微软雅黑" panose="020B0503020204020204" pitchFamily="34" charset="-122"/>
              </a:rPr>
              <a:t>IP</a:t>
            </a:r>
            <a:r>
              <a:rPr lang="zh-CN" altLang="en-US" sz="1200" dirty="0" smtClean="0">
                <a:latin typeface="微软雅黑" panose="020B0503020204020204" pitchFamily="34" charset="-122"/>
                <a:ea typeface="微软雅黑" panose="020B0503020204020204" pitchFamily="34" charset="-122"/>
              </a:rPr>
              <a:t>单播流。</a:t>
            </a:r>
            <a:endParaRPr lang="en-US" altLang="zh-CN" sz="1200" dirty="0" smtClean="0">
              <a:latin typeface="微软雅黑" panose="020B0503020204020204" pitchFamily="34" charset="-122"/>
              <a:ea typeface="微软雅黑" panose="020B0503020204020204" pitchFamily="34" charset="-122"/>
            </a:endParaRPr>
          </a:p>
        </p:txBody>
      </p:sp>
      <p:grpSp>
        <p:nvGrpSpPr>
          <p:cNvPr id="2" name="组合 51"/>
          <p:cNvGrpSpPr/>
          <p:nvPr/>
        </p:nvGrpSpPr>
        <p:grpSpPr>
          <a:xfrm>
            <a:off x="755576" y="885369"/>
            <a:ext cx="3240360" cy="2698685"/>
            <a:chOff x="755576" y="885369"/>
            <a:chExt cx="3240360" cy="2698685"/>
          </a:xfrm>
        </p:grpSpPr>
        <p:cxnSp>
          <p:nvCxnSpPr>
            <p:cNvPr id="205" name="直接连接符 204"/>
            <p:cNvCxnSpPr/>
            <p:nvPr/>
          </p:nvCxnSpPr>
          <p:spPr>
            <a:xfrm flipH="1">
              <a:off x="2327343" y="3472163"/>
              <a:ext cx="401555" cy="1"/>
            </a:xfrm>
            <a:prstGeom prst="line">
              <a:avLst/>
            </a:prstGeom>
            <a:ln w="19050">
              <a:solidFill>
                <a:srgbClr val="0000FF"/>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06" name="矩形 205"/>
            <p:cNvSpPr/>
            <p:nvPr/>
          </p:nvSpPr>
          <p:spPr>
            <a:xfrm>
              <a:off x="1183955" y="3337833"/>
              <a:ext cx="954107" cy="246221"/>
            </a:xfrm>
            <a:prstGeom prst="rect">
              <a:avLst/>
            </a:prstGeom>
          </p:spPr>
          <p:txBody>
            <a:bodyPr wrap="none">
              <a:spAutoFit/>
            </a:bodyPr>
            <a:lstStyle/>
            <a:p>
              <a:r>
                <a:rPr lang="zh-CN" altLang="en-US" sz="1000" b="1" dirty="0" smtClean="0">
                  <a:latin typeface="微软雅黑" panose="020B0503020204020204" pitchFamily="34" charset="-122"/>
                  <a:ea typeface="微软雅黑" panose="020B0503020204020204" pitchFamily="34" charset="-122"/>
                </a:rPr>
                <a:t>入测量区域流</a:t>
              </a:r>
              <a:endParaRPr lang="zh-CN" altLang="en-US" sz="1000" b="1" dirty="0">
                <a:latin typeface="微软雅黑" panose="020B0503020204020204" pitchFamily="34" charset="-122"/>
                <a:ea typeface="微软雅黑" panose="020B0503020204020204" pitchFamily="34" charset="-122"/>
              </a:endParaRPr>
            </a:p>
          </p:txBody>
        </p:sp>
        <p:sp>
          <p:nvSpPr>
            <p:cNvPr id="207" name="矩形 206"/>
            <p:cNvSpPr/>
            <p:nvPr/>
          </p:nvSpPr>
          <p:spPr>
            <a:xfrm>
              <a:off x="2661821" y="3337833"/>
              <a:ext cx="954107" cy="246221"/>
            </a:xfrm>
            <a:prstGeom prst="rect">
              <a:avLst/>
            </a:prstGeom>
          </p:spPr>
          <p:txBody>
            <a:bodyPr wrap="none">
              <a:spAutoFit/>
            </a:bodyPr>
            <a:lstStyle/>
            <a:p>
              <a:r>
                <a:rPr lang="zh-CN" altLang="en-US" sz="1000" b="1" dirty="0" smtClean="0">
                  <a:latin typeface="微软雅黑" panose="020B0503020204020204" pitchFamily="34" charset="-122"/>
                  <a:ea typeface="微软雅黑" panose="020B0503020204020204" pitchFamily="34" charset="-122"/>
                </a:rPr>
                <a:t>出测量区域流</a:t>
              </a:r>
              <a:endParaRPr lang="zh-CN" altLang="en-US" sz="1000" b="1" dirty="0">
                <a:latin typeface="微软雅黑" panose="020B0503020204020204" pitchFamily="34" charset="-122"/>
                <a:ea typeface="微软雅黑" panose="020B0503020204020204" pitchFamily="34" charset="-122"/>
              </a:endParaRPr>
            </a:p>
          </p:txBody>
        </p:sp>
        <p:cxnSp>
          <p:nvCxnSpPr>
            <p:cNvPr id="208" name="直接连接符 207"/>
            <p:cNvCxnSpPr/>
            <p:nvPr/>
          </p:nvCxnSpPr>
          <p:spPr>
            <a:xfrm flipH="1">
              <a:off x="861621" y="3472162"/>
              <a:ext cx="401555" cy="1"/>
            </a:xfrm>
            <a:prstGeom prst="line">
              <a:avLst/>
            </a:prstGeom>
            <a:ln w="19050">
              <a:solidFill>
                <a:srgbClr val="FF0000"/>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20" name="矩形 119"/>
            <p:cNvSpPr/>
            <p:nvPr/>
          </p:nvSpPr>
          <p:spPr>
            <a:xfrm>
              <a:off x="755576" y="885369"/>
              <a:ext cx="3240360" cy="2160240"/>
            </a:xfrm>
            <a:prstGeom prst="rect">
              <a:avLst/>
            </a:prstGeom>
            <a:solidFill>
              <a:srgbClr val="DDDDDD"/>
            </a:solidFill>
            <a:ln w="19050">
              <a:solidFill>
                <a:srgbClr val="99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000">
                <a:solidFill>
                  <a:schemeClr val="tx1"/>
                </a:solidFill>
                <a:latin typeface="微软雅黑" panose="020B0503020204020204" pitchFamily="34" charset="-122"/>
                <a:ea typeface="微软雅黑" panose="020B0503020204020204" pitchFamily="34" charset="-122"/>
              </a:endParaRPr>
            </a:p>
          </p:txBody>
        </p:sp>
        <p:sp>
          <p:nvSpPr>
            <p:cNvPr id="86" name="椭圆 85"/>
            <p:cNvSpPr/>
            <p:nvPr/>
          </p:nvSpPr>
          <p:spPr bwMode="auto">
            <a:xfrm>
              <a:off x="1331640" y="1677457"/>
              <a:ext cx="1224136" cy="1224136"/>
            </a:xfrm>
            <a:prstGeom prst="ellipse">
              <a:avLst/>
            </a:prstGeom>
            <a:solidFill>
              <a:srgbClr val="CCFFCC"/>
            </a:solidFill>
            <a:ln>
              <a:solidFill>
                <a:schemeClr val="bg1">
                  <a:lumMod val="50000"/>
                </a:schemeClr>
              </a:solidFill>
            </a:ln>
          </p:spPr>
          <p:style>
            <a:lnRef idx="2">
              <a:schemeClr val="dk1"/>
            </a:lnRef>
            <a:fillRef idx="1">
              <a:schemeClr val="lt1"/>
            </a:fillRef>
            <a:effectRef idx="0">
              <a:schemeClr val="dk1"/>
            </a:effectRef>
            <a:fontRef idx="minor">
              <a:schemeClr val="dk1"/>
            </a:fontRef>
          </p:style>
          <p:txBody>
            <a:bodyPr wrap="none" rtlCol="0" anchor="ctr">
              <a:spAutoFit/>
            </a:bodyPr>
            <a:lstStyle/>
            <a:p>
              <a:pPr algn="ctr"/>
              <a:endParaRPr lang="zh-CN" altLang="en-US" sz="1100" i="0" dirty="0" smtClean="0">
                <a:solidFill>
                  <a:srgbClr val="FF0000"/>
                </a:solidFill>
                <a:latin typeface="微软雅黑" panose="020B0503020204020204" pitchFamily="34" charset="-122"/>
                <a:ea typeface="微软雅黑" panose="020B0503020204020204" pitchFamily="34" charset="-122"/>
              </a:endParaRPr>
            </a:p>
          </p:txBody>
        </p:sp>
        <p:sp>
          <p:nvSpPr>
            <p:cNvPr id="87" name="矩形 86"/>
            <p:cNvSpPr/>
            <p:nvPr/>
          </p:nvSpPr>
          <p:spPr bwMode="auto">
            <a:xfrm>
              <a:off x="1475656" y="995849"/>
              <a:ext cx="936104" cy="249251"/>
            </a:xfrm>
            <a:prstGeom prst="rect">
              <a:avLst/>
            </a:prstGeom>
            <a:solidFill>
              <a:srgbClr val="99CCFF"/>
            </a:solidFill>
            <a:ln w="12700" cap="flat" cmpd="sng" algn="ctr">
              <a:solidFill>
                <a:srgbClr val="808080"/>
              </a:solidFill>
              <a:prstDash val="solid"/>
              <a:round/>
              <a:headEnd type="none" w="med" len="med"/>
              <a:tailEnd type="none" w="med" len="med"/>
            </a:ln>
            <a:effectLst/>
          </p:spPr>
          <p:txBody>
            <a:bodyPr vert="horz" wrap="square" lIns="79200" tIns="39600" rIns="79200" bIns="39600" numCol="1" rtlCol="0" anchor="t" anchorCtr="0" compatLnSpc="1">
              <a:spAutoFit/>
            </a:bodyPr>
            <a:lstStyle/>
            <a:p>
              <a:pPr marL="182880" indent="-182880" algn="ctr" defTabSz="801370">
                <a:spcBef>
                  <a:spcPct val="50000"/>
                </a:spcBef>
              </a:pPr>
              <a:r>
                <a:rPr lang="en-US" altLang="zh-CN" sz="1100" b="1" dirty="0" smtClean="0">
                  <a:latin typeface="微软雅黑" panose="020B0503020204020204" pitchFamily="34" charset="-122"/>
                  <a:ea typeface="微软雅黑" panose="020B0503020204020204" pitchFamily="34" charset="-122"/>
                </a:rPr>
                <a:t>CPU</a:t>
              </a:r>
              <a:endParaRPr lang="zh-CN" altLang="en-US" sz="1100" b="1" dirty="0" smtClean="0">
                <a:latin typeface="微软雅黑" panose="020B0503020204020204" pitchFamily="34" charset="-122"/>
                <a:ea typeface="微软雅黑" panose="020B0503020204020204" pitchFamily="34" charset="-122"/>
              </a:endParaRPr>
            </a:p>
          </p:txBody>
        </p:sp>
        <p:cxnSp>
          <p:nvCxnSpPr>
            <p:cNvPr id="90" name="直接连接符 89"/>
            <p:cNvCxnSpPr/>
            <p:nvPr/>
          </p:nvCxnSpPr>
          <p:spPr bwMode="auto">
            <a:xfrm>
              <a:off x="1943708" y="1295931"/>
              <a:ext cx="0" cy="381526"/>
            </a:xfrm>
            <a:prstGeom prst="line">
              <a:avLst/>
            </a:prstGeom>
            <a:ln w="15875"/>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92" name="直接连接符 91"/>
            <p:cNvCxnSpPr>
              <a:stCxn id="86" idx="6"/>
              <a:endCxn id="88" idx="1"/>
            </p:cNvCxnSpPr>
            <p:nvPr/>
          </p:nvCxnSpPr>
          <p:spPr bwMode="auto">
            <a:xfrm flipV="1">
              <a:off x="2555776" y="2283346"/>
              <a:ext cx="451097" cy="6179"/>
            </a:xfrm>
            <a:prstGeom prst="line">
              <a:avLst/>
            </a:prstGeom>
            <a:ln w="15875"/>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93" name="TextBox 92"/>
            <p:cNvSpPr txBox="1"/>
            <p:nvPr/>
          </p:nvSpPr>
          <p:spPr>
            <a:xfrm>
              <a:off x="1619672" y="1966360"/>
              <a:ext cx="648072" cy="646331"/>
            </a:xfrm>
            <a:prstGeom prst="rect">
              <a:avLst/>
            </a:prstGeom>
            <a:noFill/>
          </p:spPr>
          <p:txBody>
            <a:bodyPr wrap="square" rtlCol="0">
              <a:spAutoFit/>
            </a:bodyPr>
            <a:lstStyle/>
            <a:p>
              <a:r>
                <a:rPr lang="zh-CN" altLang="en-US" b="1" dirty="0" smtClean="0">
                  <a:latin typeface="微软雅黑" panose="020B0503020204020204" pitchFamily="34" charset="-122"/>
                  <a:ea typeface="微软雅黑" panose="020B0503020204020204" pitchFamily="34" charset="-122"/>
                </a:rPr>
                <a:t>测量区域</a:t>
              </a:r>
              <a:endParaRPr lang="zh-CN" altLang="en-US" b="1" dirty="0">
                <a:latin typeface="微软雅黑" panose="020B0503020204020204" pitchFamily="34" charset="-122"/>
                <a:ea typeface="微软雅黑" panose="020B0503020204020204" pitchFamily="34" charset="-122"/>
              </a:endParaRPr>
            </a:p>
          </p:txBody>
        </p:sp>
        <p:cxnSp>
          <p:nvCxnSpPr>
            <p:cNvPr id="96" name="直接连接符 95"/>
            <p:cNvCxnSpPr/>
            <p:nvPr/>
          </p:nvCxnSpPr>
          <p:spPr bwMode="auto">
            <a:xfrm>
              <a:off x="1835696" y="1293034"/>
              <a:ext cx="0" cy="381526"/>
            </a:xfrm>
            <a:prstGeom prst="line">
              <a:avLst/>
            </a:prstGeom>
            <a:ln w="19050">
              <a:solidFill>
                <a:srgbClr val="0000FF"/>
              </a:solidFill>
              <a:headEnd type="arrow"/>
              <a:tailEnd type="none"/>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bwMode="auto">
            <a:xfrm>
              <a:off x="2051720" y="1295931"/>
              <a:ext cx="0" cy="381526"/>
            </a:xfrm>
            <a:prstGeom prst="line">
              <a:avLst/>
            </a:prstGeom>
            <a:ln w="19050">
              <a:solidFill>
                <a:srgbClr val="FF0000"/>
              </a:solidFill>
              <a:headEnd type="none"/>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0">
              <a:schemeClr val="accent1"/>
            </a:fillRef>
            <a:effectRef idx="0">
              <a:schemeClr val="accent1"/>
            </a:effectRef>
            <a:fontRef idx="minor">
              <a:schemeClr val="tx1"/>
            </a:fontRef>
          </p:style>
        </p:cxnSp>
        <p:cxnSp>
          <p:nvCxnSpPr>
            <p:cNvPr id="99" name="直接连接符 98"/>
            <p:cNvCxnSpPr/>
            <p:nvPr/>
          </p:nvCxnSpPr>
          <p:spPr bwMode="auto">
            <a:xfrm>
              <a:off x="2555776" y="2181513"/>
              <a:ext cx="432048" cy="0"/>
            </a:xfrm>
            <a:prstGeom prst="line">
              <a:avLst/>
            </a:prstGeom>
            <a:ln w="19050">
              <a:solidFill>
                <a:srgbClr val="0000FF"/>
              </a:solidFill>
              <a:headEnd type="none"/>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bwMode="auto">
            <a:xfrm>
              <a:off x="2549641" y="2397537"/>
              <a:ext cx="432048" cy="0"/>
            </a:xfrm>
            <a:prstGeom prst="line">
              <a:avLst/>
            </a:prstGeom>
            <a:ln w="19050">
              <a:solidFill>
                <a:srgbClr val="FF0000"/>
              </a:solidFill>
              <a:headEnd type="arrow"/>
              <a:tailEnd type="none"/>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0">
              <a:schemeClr val="accent1"/>
            </a:fillRef>
            <a:effectRef idx="0">
              <a:schemeClr val="accent1"/>
            </a:effectRef>
            <a:fontRef idx="minor">
              <a:schemeClr val="tx1"/>
            </a:fontRef>
          </p:style>
        </p:cxnSp>
        <p:cxnSp>
          <p:nvCxnSpPr>
            <p:cNvPr id="113" name="直接连接符 112"/>
            <p:cNvCxnSpPr>
              <a:stCxn id="86" idx="4"/>
            </p:cNvCxnSpPr>
            <p:nvPr/>
          </p:nvCxnSpPr>
          <p:spPr bwMode="auto">
            <a:xfrm>
              <a:off x="1943708" y="2901593"/>
              <a:ext cx="0" cy="381526"/>
            </a:xfrm>
            <a:prstGeom prst="line">
              <a:avLst/>
            </a:prstGeom>
            <a:ln w="15875"/>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114" name="直接连接符 113"/>
            <p:cNvCxnSpPr/>
            <p:nvPr/>
          </p:nvCxnSpPr>
          <p:spPr bwMode="auto">
            <a:xfrm>
              <a:off x="2051720" y="2898696"/>
              <a:ext cx="0" cy="381526"/>
            </a:xfrm>
            <a:prstGeom prst="line">
              <a:avLst/>
            </a:prstGeom>
            <a:ln w="19050">
              <a:solidFill>
                <a:srgbClr val="0000FF"/>
              </a:solidFill>
              <a:headEnd type="none"/>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0">
              <a:schemeClr val="accent1"/>
            </a:fillRef>
            <a:effectRef idx="0">
              <a:schemeClr val="accent1"/>
            </a:effectRef>
            <a:fontRef idx="minor">
              <a:schemeClr val="tx1"/>
            </a:fontRef>
          </p:style>
        </p:cxnSp>
        <p:cxnSp>
          <p:nvCxnSpPr>
            <p:cNvPr id="115" name="直接连接符 114"/>
            <p:cNvCxnSpPr/>
            <p:nvPr/>
          </p:nvCxnSpPr>
          <p:spPr bwMode="auto">
            <a:xfrm>
              <a:off x="1835696" y="2901593"/>
              <a:ext cx="0" cy="381526"/>
            </a:xfrm>
            <a:prstGeom prst="line">
              <a:avLst/>
            </a:prstGeom>
            <a:ln w="19050">
              <a:solidFill>
                <a:srgbClr val="FF0000"/>
              </a:solidFill>
              <a:headEnd type="arrow"/>
              <a:tailEnd type="none"/>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0">
              <a:schemeClr val="accent1"/>
            </a:fillRef>
            <a:effectRef idx="0">
              <a:schemeClr val="accent1"/>
            </a:effectRef>
            <a:fontRef idx="minor">
              <a:schemeClr val="tx1"/>
            </a:fontRef>
          </p:style>
        </p:cxnSp>
        <p:sp>
          <p:nvSpPr>
            <p:cNvPr id="121" name="TextBox 279"/>
            <p:cNvSpPr txBox="1">
              <a:spLocks noChangeArrowheads="1"/>
            </p:cNvSpPr>
            <p:nvPr/>
          </p:nvSpPr>
          <p:spPr bwMode="auto">
            <a:xfrm>
              <a:off x="827584" y="957377"/>
              <a:ext cx="576064" cy="278580"/>
            </a:xfrm>
            <a:prstGeom prst="rect">
              <a:avLst/>
            </a:prstGeom>
            <a:noFill/>
            <a:ln w="9525">
              <a:noFill/>
              <a:miter lim="800000"/>
            </a:ln>
          </p:spPr>
          <p:txBody>
            <a:bodyPr wrap="square" lIns="62527" tIns="31263" rIns="62527" bIns="31263">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defTabSz="624840" fontAlgn="auto">
                <a:spcBef>
                  <a:spcPts val="0"/>
                </a:spcBef>
                <a:spcAft>
                  <a:spcPts val="0"/>
                </a:spcAft>
                <a:defRPr/>
              </a:pPr>
              <a:r>
                <a:rPr lang="zh-CN" altLang="en-US" sz="1400" b="1" kern="0" dirty="0" smtClean="0">
                  <a:latin typeface="微软雅黑" panose="020B0503020204020204" pitchFamily="34" charset="-122"/>
                  <a:ea typeface="微软雅黑" panose="020B0503020204020204" pitchFamily="34" charset="-122"/>
                </a:rPr>
                <a:t>设备</a:t>
              </a:r>
              <a:endParaRPr lang="zh-CN" altLang="en-US" sz="1400" b="1" kern="0" dirty="0" smtClean="0">
                <a:latin typeface="微软雅黑" panose="020B0503020204020204" pitchFamily="34" charset="-122"/>
                <a:ea typeface="微软雅黑" panose="020B0503020204020204" pitchFamily="34" charset="-122"/>
              </a:endParaRPr>
            </a:p>
          </p:txBody>
        </p:sp>
        <p:sp>
          <p:nvSpPr>
            <p:cNvPr id="88" name="矩形 87"/>
            <p:cNvSpPr/>
            <p:nvPr/>
          </p:nvSpPr>
          <p:spPr bwMode="auto">
            <a:xfrm>
              <a:off x="3006873" y="2158720"/>
              <a:ext cx="921659" cy="249251"/>
            </a:xfrm>
            <a:prstGeom prst="rect">
              <a:avLst/>
            </a:prstGeom>
            <a:solidFill>
              <a:srgbClr val="99CCFF"/>
            </a:solidFill>
            <a:ln w="12700" cap="flat" cmpd="sng" algn="ctr">
              <a:solidFill>
                <a:srgbClr val="808080"/>
              </a:solidFill>
              <a:prstDash val="solid"/>
              <a:round/>
              <a:headEnd type="none" w="med" len="med"/>
              <a:tailEnd type="none" w="med" len="med"/>
            </a:ln>
            <a:effectLst/>
          </p:spPr>
          <p:txBody>
            <a:bodyPr vert="horz" wrap="square" lIns="79200" tIns="39600" rIns="79200" bIns="39600" numCol="1" rtlCol="0" anchor="t" anchorCtr="0" compatLnSpc="1">
              <a:spAutoFit/>
            </a:bodyPr>
            <a:lstStyle/>
            <a:p>
              <a:pPr marL="182880" indent="-182880" algn="ctr" defTabSz="801370">
                <a:spcBef>
                  <a:spcPct val="50000"/>
                </a:spcBef>
              </a:pPr>
              <a:r>
                <a:rPr lang="zh-CN" altLang="en-US" sz="1100" b="1" dirty="0" smtClean="0">
                  <a:latin typeface="微软雅黑" panose="020B0503020204020204" pitchFamily="34" charset="-122"/>
                  <a:ea typeface="微软雅黑" panose="020B0503020204020204" pitchFamily="34" charset="-122"/>
                </a:rPr>
                <a:t>非</a:t>
              </a:r>
              <a:r>
                <a:rPr lang="en-US" altLang="zh-CN" sz="1100" b="1" dirty="0" smtClean="0">
                  <a:latin typeface="微软雅黑" panose="020B0503020204020204" pitchFamily="34" charset="-122"/>
                  <a:ea typeface="微软雅黑" panose="020B0503020204020204" pitchFamily="34" charset="-122"/>
                </a:rPr>
                <a:t>ENP</a:t>
              </a:r>
              <a:r>
                <a:rPr lang="zh-CN" altLang="en-US" sz="1100" b="1" dirty="0" smtClean="0">
                  <a:latin typeface="微软雅黑" panose="020B0503020204020204" pitchFamily="34" charset="-122"/>
                  <a:ea typeface="微软雅黑" panose="020B0503020204020204" pitchFamily="34" charset="-122"/>
                </a:rPr>
                <a:t>单板</a:t>
              </a:r>
              <a:endParaRPr lang="zh-CN" altLang="en-US" sz="1100" b="1" dirty="0" smtClean="0">
                <a:latin typeface="微软雅黑" panose="020B0503020204020204" pitchFamily="34" charset="-122"/>
                <a:ea typeface="微软雅黑" panose="020B0503020204020204" pitchFamily="34" charset="-122"/>
              </a:endParaRPr>
            </a:p>
          </p:txBody>
        </p:sp>
      </p:grpSp>
      <p:grpSp>
        <p:nvGrpSpPr>
          <p:cNvPr id="3" name="组合 56"/>
          <p:cNvGrpSpPr/>
          <p:nvPr/>
        </p:nvGrpSpPr>
        <p:grpSpPr>
          <a:xfrm>
            <a:off x="4517244" y="876741"/>
            <a:ext cx="3802022" cy="2681913"/>
            <a:chOff x="4517244" y="876741"/>
            <a:chExt cx="3802022" cy="2681913"/>
          </a:xfrm>
        </p:grpSpPr>
        <p:sp>
          <p:nvSpPr>
            <p:cNvPr id="139" name="矩形 138"/>
            <p:cNvSpPr/>
            <p:nvPr/>
          </p:nvSpPr>
          <p:spPr>
            <a:xfrm>
              <a:off x="4517244" y="876741"/>
              <a:ext cx="3802022" cy="2160000"/>
            </a:xfrm>
            <a:prstGeom prst="rect">
              <a:avLst/>
            </a:prstGeom>
            <a:solidFill>
              <a:srgbClr val="DDDDDD"/>
            </a:solidFill>
            <a:ln w="19050">
              <a:solidFill>
                <a:srgbClr val="99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000">
                <a:solidFill>
                  <a:schemeClr val="tx1"/>
                </a:solidFill>
                <a:latin typeface="微软雅黑" panose="020B0503020204020204" pitchFamily="34" charset="-122"/>
                <a:ea typeface="微软雅黑" panose="020B0503020204020204" pitchFamily="34" charset="-122"/>
              </a:endParaRPr>
            </a:p>
          </p:txBody>
        </p:sp>
        <p:sp>
          <p:nvSpPr>
            <p:cNvPr id="126" name="矩形 125"/>
            <p:cNvSpPr/>
            <p:nvPr/>
          </p:nvSpPr>
          <p:spPr>
            <a:xfrm>
              <a:off x="4690093" y="1645774"/>
              <a:ext cx="2534186" cy="1235658"/>
            </a:xfrm>
            <a:prstGeom prst="rect">
              <a:avLst/>
            </a:prstGeom>
            <a:solidFill>
              <a:srgbClr val="CCFFCC"/>
            </a:solidFill>
            <a:ln w="19050">
              <a:solidFill>
                <a:srgbClr val="99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100">
                <a:latin typeface="微软雅黑" panose="020B0503020204020204" pitchFamily="34" charset="-122"/>
                <a:ea typeface="微软雅黑" panose="020B0503020204020204" pitchFamily="34" charset="-122"/>
              </a:endParaRPr>
            </a:p>
          </p:txBody>
        </p:sp>
        <p:grpSp>
          <p:nvGrpSpPr>
            <p:cNvPr id="4" name="组合 103"/>
            <p:cNvGrpSpPr/>
            <p:nvPr/>
          </p:nvGrpSpPr>
          <p:grpSpPr>
            <a:xfrm>
              <a:off x="5038116" y="1908571"/>
              <a:ext cx="1034492" cy="275767"/>
              <a:chOff x="1553525" y="1275606"/>
              <a:chExt cx="783706" cy="208914"/>
            </a:xfrm>
          </p:grpSpPr>
          <p:sp>
            <p:nvSpPr>
              <p:cNvPr id="103" name="圆角矩形 102"/>
              <p:cNvSpPr/>
              <p:nvPr/>
            </p:nvSpPr>
            <p:spPr bwMode="auto">
              <a:xfrm>
                <a:off x="1583668" y="1275606"/>
                <a:ext cx="723421" cy="208914"/>
              </a:xfrm>
              <a:prstGeom prst="roundRect">
                <a:avLst/>
              </a:prstGeom>
              <a:blipFill>
                <a:blip r:embed="rId1" cstate="print"/>
                <a:tile tx="0" ty="0" sx="100000" sy="100000" flip="none" algn="tl"/>
              </a:blipFill>
              <a:ln w="9525" cap="flat" cmpd="sng" algn="ctr">
                <a:solidFill>
                  <a:srgbClr val="808080"/>
                </a:solidFill>
                <a:prstDash val="solid"/>
                <a:round/>
                <a:headEnd type="none" w="med" len="med"/>
                <a:tailEnd type="none" w="med" len="med"/>
              </a:ln>
              <a:effectLst/>
            </p:spPr>
            <p:txBody>
              <a:bodyPr vert="horz" wrap="square" lIns="79200" tIns="39600" rIns="79200" bIns="39600" numCol="1" rtlCol="0" anchor="t" anchorCtr="0" compatLnSpc="1">
                <a:spAutoFit/>
              </a:bodyPr>
              <a:lstStyle/>
              <a:p>
                <a:pPr marL="182880" marR="0" indent="-182880" algn="ctr" defTabSz="801370" rtl="0" eaLnBrk="1" fontAlgn="base" latinLnBrk="0" hangingPunct="1">
                  <a:lnSpc>
                    <a:spcPct val="100000"/>
                  </a:lnSpc>
                  <a:spcBef>
                    <a:spcPct val="50000"/>
                  </a:spcBef>
                  <a:spcAft>
                    <a:spcPct val="0"/>
                  </a:spcAft>
                  <a:buClrTx/>
                  <a:buSzTx/>
                  <a:buFontTx/>
                  <a:buAutoNum type="circleNumDbPlain" startAt="4"/>
                </a:pPr>
                <a:endParaRPr kumimoji="0" lang="zh-CN" altLang="en-US" sz="11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00" name="矩形 99"/>
              <p:cNvSpPr/>
              <p:nvPr/>
            </p:nvSpPr>
            <p:spPr>
              <a:xfrm>
                <a:off x="1553525" y="1277733"/>
                <a:ext cx="783706" cy="192360"/>
              </a:xfrm>
              <a:prstGeom prst="rect">
                <a:avLst/>
              </a:prstGeom>
            </p:spPr>
            <p:txBody>
              <a:bodyPr wrap="square">
                <a:spAutoFit/>
              </a:bodyPr>
              <a:lstStyle/>
              <a:p>
                <a:pPr algn="ctr"/>
                <a:r>
                  <a:rPr lang="zh-CN" altLang="en-US" sz="1050" b="1" dirty="0" smtClean="0">
                    <a:latin typeface="微软雅黑" panose="020B0503020204020204" pitchFamily="34" charset="-122"/>
                    <a:ea typeface="微软雅黑" panose="020B0503020204020204" pitchFamily="34" charset="-122"/>
                  </a:rPr>
                  <a:t>交换网板</a:t>
                </a:r>
                <a:r>
                  <a:rPr lang="en-US" altLang="zh-CN" sz="1050" b="1" dirty="0" smtClean="0">
                    <a:latin typeface="微软雅黑" panose="020B0503020204020204" pitchFamily="34" charset="-122"/>
                    <a:ea typeface="微软雅黑" panose="020B0503020204020204" pitchFamily="34" charset="-122"/>
                  </a:rPr>
                  <a:t>1</a:t>
                </a:r>
                <a:endParaRPr lang="zh-CN" altLang="en-US" sz="1050" b="1" dirty="0">
                  <a:latin typeface="微软雅黑" panose="020B0503020204020204" pitchFamily="34" charset="-122"/>
                  <a:ea typeface="微软雅黑" panose="020B0503020204020204" pitchFamily="34" charset="-122"/>
                </a:endParaRPr>
              </a:p>
            </p:txBody>
          </p:sp>
        </p:grpSp>
        <p:grpSp>
          <p:nvGrpSpPr>
            <p:cNvPr id="6" name="组合 105"/>
            <p:cNvGrpSpPr/>
            <p:nvPr/>
          </p:nvGrpSpPr>
          <p:grpSpPr>
            <a:xfrm>
              <a:off x="5038116" y="2452192"/>
              <a:ext cx="1034492" cy="275767"/>
              <a:chOff x="1553525" y="1275606"/>
              <a:chExt cx="783706" cy="208914"/>
            </a:xfrm>
          </p:grpSpPr>
          <p:sp>
            <p:nvSpPr>
              <p:cNvPr id="107" name="圆角矩形 106"/>
              <p:cNvSpPr/>
              <p:nvPr/>
            </p:nvSpPr>
            <p:spPr bwMode="auto">
              <a:xfrm>
                <a:off x="1583668" y="1275606"/>
                <a:ext cx="723421" cy="208914"/>
              </a:xfrm>
              <a:prstGeom prst="roundRect">
                <a:avLst/>
              </a:prstGeom>
              <a:blipFill>
                <a:blip r:embed="rId1" cstate="print"/>
                <a:tile tx="0" ty="0" sx="100000" sy="100000" flip="none" algn="tl"/>
              </a:blipFill>
              <a:ln w="9525" cap="flat" cmpd="sng" algn="ctr">
                <a:solidFill>
                  <a:srgbClr val="808080"/>
                </a:solidFill>
                <a:prstDash val="solid"/>
                <a:round/>
                <a:headEnd type="none" w="med" len="med"/>
                <a:tailEnd type="none" w="med" len="med"/>
              </a:ln>
              <a:effectLst/>
            </p:spPr>
            <p:txBody>
              <a:bodyPr vert="horz" wrap="square" lIns="79200" tIns="39600" rIns="79200" bIns="39600" numCol="1" rtlCol="0" anchor="t" anchorCtr="0" compatLnSpc="1">
                <a:spAutoFit/>
              </a:bodyPr>
              <a:lstStyle/>
              <a:p>
                <a:pPr marL="182880" marR="0" indent="-182880" algn="ctr" defTabSz="801370" rtl="0" eaLnBrk="1" fontAlgn="base" latinLnBrk="0" hangingPunct="1">
                  <a:lnSpc>
                    <a:spcPct val="100000"/>
                  </a:lnSpc>
                  <a:spcBef>
                    <a:spcPct val="50000"/>
                  </a:spcBef>
                  <a:spcAft>
                    <a:spcPct val="0"/>
                  </a:spcAft>
                  <a:buClrTx/>
                  <a:buSzTx/>
                  <a:buFontTx/>
                  <a:buAutoNum type="circleNumDbPlain" startAt="4"/>
                </a:pPr>
                <a:endParaRPr kumimoji="0" lang="zh-CN" altLang="en-US" sz="11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09" name="矩形 108"/>
              <p:cNvSpPr/>
              <p:nvPr/>
            </p:nvSpPr>
            <p:spPr>
              <a:xfrm>
                <a:off x="1553525" y="1277733"/>
                <a:ext cx="783706" cy="192360"/>
              </a:xfrm>
              <a:prstGeom prst="rect">
                <a:avLst/>
              </a:prstGeom>
            </p:spPr>
            <p:txBody>
              <a:bodyPr wrap="square">
                <a:spAutoFit/>
              </a:bodyPr>
              <a:lstStyle/>
              <a:p>
                <a:pPr algn="ctr"/>
                <a:r>
                  <a:rPr lang="en-US" altLang="zh-CN" sz="1050" b="1" dirty="0" smtClean="0">
                    <a:latin typeface="微软雅黑" panose="020B0503020204020204" pitchFamily="34" charset="-122"/>
                    <a:ea typeface="微软雅黑" panose="020B0503020204020204" pitchFamily="34" charset="-122"/>
                  </a:rPr>
                  <a:t>ENP</a:t>
                </a:r>
                <a:r>
                  <a:rPr lang="zh-CN" altLang="en-US" sz="1050" b="1" dirty="0" smtClean="0">
                    <a:latin typeface="微软雅黑" panose="020B0503020204020204" pitchFamily="34" charset="-122"/>
                    <a:ea typeface="微软雅黑" panose="020B0503020204020204" pitchFamily="34" charset="-122"/>
                  </a:rPr>
                  <a:t>单板</a:t>
                </a:r>
                <a:r>
                  <a:rPr lang="en-US" altLang="zh-CN" sz="1050" b="1" dirty="0" smtClean="0">
                    <a:latin typeface="微软雅黑" panose="020B0503020204020204" pitchFamily="34" charset="-122"/>
                    <a:ea typeface="微软雅黑" panose="020B0503020204020204" pitchFamily="34" charset="-122"/>
                  </a:rPr>
                  <a:t>1</a:t>
                </a:r>
                <a:endParaRPr lang="zh-CN" altLang="en-US" sz="1050" b="1" dirty="0">
                  <a:latin typeface="微软雅黑" panose="020B0503020204020204" pitchFamily="34" charset="-122"/>
                  <a:ea typeface="微软雅黑" panose="020B0503020204020204" pitchFamily="34" charset="-122"/>
                </a:endParaRPr>
              </a:p>
            </p:txBody>
          </p:sp>
        </p:grpSp>
        <p:grpSp>
          <p:nvGrpSpPr>
            <p:cNvPr id="7" name="组合 115"/>
            <p:cNvGrpSpPr/>
            <p:nvPr/>
          </p:nvGrpSpPr>
          <p:grpSpPr>
            <a:xfrm>
              <a:off x="6148030" y="1908571"/>
              <a:ext cx="1034492" cy="275767"/>
              <a:chOff x="1553525" y="1275606"/>
              <a:chExt cx="783706" cy="208914"/>
            </a:xfrm>
          </p:grpSpPr>
          <p:sp>
            <p:nvSpPr>
              <p:cNvPr id="117" name="圆角矩形 116"/>
              <p:cNvSpPr/>
              <p:nvPr/>
            </p:nvSpPr>
            <p:spPr bwMode="auto">
              <a:xfrm>
                <a:off x="1583668" y="1275606"/>
                <a:ext cx="723421" cy="208914"/>
              </a:xfrm>
              <a:prstGeom prst="roundRect">
                <a:avLst/>
              </a:prstGeom>
              <a:blipFill>
                <a:blip r:embed="rId1" cstate="print"/>
                <a:tile tx="0" ty="0" sx="100000" sy="100000" flip="none" algn="tl"/>
              </a:blipFill>
              <a:ln w="9525" cap="flat" cmpd="sng" algn="ctr">
                <a:solidFill>
                  <a:srgbClr val="808080"/>
                </a:solidFill>
                <a:prstDash val="solid"/>
                <a:round/>
                <a:headEnd type="none" w="med" len="med"/>
                <a:tailEnd type="none" w="med" len="med"/>
              </a:ln>
              <a:effectLst/>
            </p:spPr>
            <p:txBody>
              <a:bodyPr vert="horz" wrap="square" lIns="79200" tIns="39600" rIns="79200" bIns="39600" numCol="1" rtlCol="0" anchor="t" anchorCtr="0" compatLnSpc="1">
                <a:spAutoFit/>
              </a:bodyPr>
              <a:lstStyle/>
              <a:p>
                <a:pPr marL="182880" marR="0" indent="-182880" algn="ctr" defTabSz="801370" rtl="0" eaLnBrk="1" fontAlgn="base" latinLnBrk="0" hangingPunct="1">
                  <a:lnSpc>
                    <a:spcPct val="100000"/>
                  </a:lnSpc>
                  <a:spcBef>
                    <a:spcPct val="50000"/>
                  </a:spcBef>
                  <a:spcAft>
                    <a:spcPct val="0"/>
                  </a:spcAft>
                  <a:buClrTx/>
                  <a:buSzTx/>
                  <a:buFontTx/>
                  <a:buAutoNum type="circleNumDbPlain" startAt="4"/>
                </a:pPr>
                <a:endParaRPr kumimoji="0" lang="zh-CN" altLang="en-US" sz="11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19" name="矩形 118"/>
              <p:cNvSpPr/>
              <p:nvPr/>
            </p:nvSpPr>
            <p:spPr>
              <a:xfrm>
                <a:off x="1553525" y="1277733"/>
                <a:ext cx="783706" cy="192360"/>
              </a:xfrm>
              <a:prstGeom prst="rect">
                <a:avLst/>
              </a:prstGeom>
            </p:spPr>
            <p:txBody>
              <a:bodyPr wrap="square">
                <a:spAutoFit/>
              </a:bodyPr>
              <a:lstStyle/>
              <a:p>
                <a:pPr algn="ctr"/>
                <a:r>
                  <a:rPr lang="zh-CN" altLang="en-US" sz="1050" b="1" dirty="0" smtClean="0">
                    <a:latin typeface="微软雅黑" panose="020B0503020204020204" pitchFamily="34" charset="-122"/>
                    <a:ea typeface="微软雅黑" panose="020B0503020204020204" pitchFamily="34" charset="-122"/>
                  </a:rPr>
                  <a:t>交换网板</a:t>
                </a:r>
                <a:r>
                  <a:rPr lang="en-US" altLang="zh-CN" sz="1050" b="1" dirty="0" smtClean="0">
                    <a:latin typeface="微软雅黑" panose="020B0503020204020204" pitchFamily="34" charset="-122"/>
                    <a:ea typeface="微软雅黑" panose="020B0503020204020204" pitchFamily="34" charset="-122"/>
                  </a:rPr>
                  <a:t>2</a:t>
                </a:r>
                <a:endParaRPr lang="zh-CN" altLang="en-US" sz="1050" b="1" dirty="0">
                  <a:latin typeface="微软雅黑" panose="020B0503020204020204" pitchFamily="34" charset="-122"/>
                  <a:ea typeface="微软雅黑" panose="020B0503020204020204" pitchFamily="34" charset="-122"/>
                </a:endParaRPr>
              </a:p>
            </p:txBody>
          </p:sp>
        </p:grpSp>
        <p:grpSp>
          <p:nvGrpSpPr>
            <p:cNvPr id="8" name="组合 122"/>
            <p:cNvGrpSpPr/>
            <p:nvPr/>
          </p:nvGrpSpPr>
          <p:grpSpPr>
            <a:xfrm>
              <a:off x="6148030" y="2452192"/>
              <a:ext cx="1034492" cy="275767"/>
              <a:chOff x="1553525" y="1275606"/>
              <a:chExt cx="783706" cy="208914"/>
            </a:xfrm>
          </p:grpSpPr>
          <p:sp>
            <p:nvSpPr>
              <p:cNvPr id="124" name="圆角矩形 123"/>
              <p:cNvSpPr/>
              <p:nvPr/>
            </p:nvSpPr>
            <p:spPr bwMode="auto">
              <a:xfrm>
                <a:off x="1583668" y="1275606"/>
                <a:ext cx="723421" cy="208914"/>
              </a:xfrm>
              <a:prstGeom prst="roundRect">
                <a:avLst/>
              </a:prstGeom>
              <a:blipFill>
                <a:blip r:embed="rId1" cstate="print"/>
                <a:tile tx="0" ty="0" sx="100000" sy="100000" flip="none" algn="tl"/>
              </a:blipFill>
              <a:ln w="9525" cap="flat" cmpd="sng" algn="ctr">
                <a:solidFill>
                  <a:srgbClr val="808080"/>
                </a:solidFill>
                <a:prstDash val="solid"/>
                <a:round/>
                <a:headEnd type="none" w="med" len="med"/>
                <a:tailEnd type="none" w="med" len="med"/>
              </a:ln>
              <a:effectLst/>
            </p:spPr>
            <p:txBody>
              <a:bodyPr vert="horz" wrap="square" lIns="79200" tIns="39600" rIns="79200" bIns="39600" numCol="1" rtlCol="0" anchor="t" anchorCtr="0" compatLnSpc="1">
                <a:spAutoFit/>
              </a:bodyPr>
              <a:lstStyle/>
              <a:p>
                <a:pPr marL="182880" marR="0" indent="-182880" algn="ctr" defTabSz="801370" rtl="0" eaLnBrk="1" fontAlgn="base" latinLnBrk="0" hangingPunct="1">
                  <a:lnSpc>
                    <a:spcPct val="100000"/>
                  </a:lnSpc>
                  <a:spcBef>
                    <a:spcPct val="50000"/>
                  </a:spcBef>
                  <a:spcAft>
                    <a:spcPct val="0"/>
                  </a:spcAft>
                  <a:buClrTx/>
                  <a:buSzTx/>
                  <a:buFontTx/>
                  <a:buAutoNum type="circleNumDbPlain" startAt="4"/>
                </a:pPr>
                <a:endParaRPr kumimoji="0" lang="zh-CN" altLang="en-US" sz="11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25" name="矩形 124"/>
              <p:cNvSpPr/>
              <p:nvPr/>
            </p:nvSpPr>
            <p:spPr>
              <a:xfrm>
                <a:off x="1553525" y="1277733"/>
                <a:ext cx="783706" cy="192360"/>
              </a:xfrm>
              <a:prstGeom prst="rect">
                <a:avLst/>
              </a:prstGeom>
            </p:spPr>
            <p:txBody>
              <a:bodyPr wrap="square">
                <a:spAutoFit/>
              </a:bodyPr>
              <a:lstStyle/>
              <a:p>
                <a:pPr algn="ctr"/>
                <a:r>
                  <a:rPr lang="en-US" altLang="zh-CN" sz="1050" b="1" dirty="0" smtClean="0">
                    <a:latin typeface="微软雅黑" panose="020B0503020204020204" pitchFamily="34" charset="-122"/>
                    <a:ea typeface="微软雅黑" panose="020B0503020204020204" pitchFamily="34" charset="-122"/>
                  </a:rPr>
                  <a:t>ENP</a:t>
                </a:r>
                <a:r>
                  <a:rPr lang="zh-CN" altLang="en-US" sz="1050" b="1" dirty="0" smtClean="0">
                    <a:latin typeface="微软雅黑" panose="020B0503020204020204" pitchFamily="34" charset="-122"/>
                    <a:ea typeface="微软雅黑" panose="020B0503020204020204" pitchFamily="34" charset="-122"/>
                  </a:rPr>
                  <a:t>单板</a:t>
                </a:r>
                <a:r>
                  <a:rPr lang="en-US" altLang="zh-CN" sz="1050" b="1" dirty="0" smtClean="0">
                    <a:latin typeface="微软雅黑" panose="020B0503020204020204" pitchFamily="34" charset="-122"/>
                    <a:ea typeface="微软雅黑" panose="020B0503020204020204" pitchFamily="34" charset="-122"/>
                  </a:rPr>
                  <a:t>2</a:t>
                </a:r>
                <a:endParaRPr lang="zh-CN" altLang="en-US" sz="1050" b="1" dirty="0">
                  <a:latin typeface="微软雅黑" panose="020B0503020204020204" pitchFamily="34" charset="-122"/>
                  <a:ea typeface="微软雅黑" panose="020B0503020204020204" pitchFamily="34" charset="-122"/>
                </a:endParaRPr>
              </a:p>
            </p:txBody>
          </p:sp>
        </p:grpSp>
        <p:cxnSp>
          <p:nvCxnSpPr>
            <p:cNvPr id="127" name="直接连接符 126"/>
            <p:cNvCxnSpPr/>
            <p:nvPr/>
          </p:nvCxnSpPr>
          <p:spPr>
            <a:xfrm flipV="1">
              <a:off x="5228217" y="2740284"/>
              <a:ext cx="232094" cy="512968"/>
            </a:xfrm>
            <a:prstGeom prst="line">
              <a:avLst/>
            </a:prstGeom>
            <a:ln w="19050">
              <a:solidFill>
                <a:srgbClr val="FF0000"/>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flipH="1" flipV="1">
              <a:off x="5703472" y="2749712"/>
              <a:ext cx="190100" cy="503539"/>
            </a:xfrm>
            <a:prstGeom prst="line">
              <a:avLst/>
            </a:prstGeom>
            <a:ln w="19050">
              <a:solidFill>
                <a:srgbClr val="0000FF"/>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46" name="直接连接符 145"/>
            <p:cNvCxnSpPr/>
            <p:nvPr/>
          </p:nvCxnSpPr>
          <p:spPr>
            <a:xfrm flipV="1">
              <a:off x="6338130" y="2741622"/>
              <a:ext cx="232094" cy="512968"/>
            </a:xfrm>
            <a:prstGeom prst="line">
              <a:avLst/>
            </a:prstGeom>
            <a:ln w="19050">
              <a:solidFill>
                <a:srgbClr val="FF0000"/>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147" name="直接连接符 146"/>
            <p:cNvCxnSpPr/>
            <p:nvPr/>
          </p:nvCxnSpPr>
          <p:spPr>
            <a:xfrm flipH="1" flipV="1">
              <a:off x="6813384" y="2751051"/>
              <a:ext cx="190100" cy="503539"/>
            </a:xfrm>
            <a:prstGeom prst="line">
              <a:avLst/>
            </a:prstGeom>
            <a:ln w="19050">
              <a:solidFill>
                <a:srgbClr val="0000FF"/>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148" name="TextBox 279"/>
            <p:cNvSpPr txBox="1">
              <a:spLocks noChangeArrowheads="1"/>
            </p:cNvSpPr>
            <p:nvPr/>
          </p:nvSpPr>
          <p:spPr bwMode="auto">
            <a:xfrm>
              <a:off x="4595043" y="980420"/>
              <a:ext cx="665354" cy="278580"/>
            </a:xfrm>
            <a:prstGeom prst="rect">
              <a:avLst/>
            </a:prstGeom>
            <a:noFill/>
            <a:ln w="9525">
              <a:noFill/>
              <a:miter lim="800000"/>
            </a:ln>
          </p:spPr>
          <p:txBody>
            <a:bodyPr wrap="square" lIns="62527" tIns="31263" rIns="62527" bIns="31263">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defTabSz="624840" fontAlgn="auto">
                <a:spcBef>
                  <a:spcPts val="0"/>
                </a:spcBef>
                <a:spcAft>
                  <a:spcPts val="0"/>
                </a:spcAft>
                <a:defRPr/>
              </a:pPr>
              <a:r>
                <a:rPr lang="zh-CN" altLang="en-US" sz="1400" b="1" kern="0" dirty="0" smtClean="0">
                  <a:latin typeface="微软雅黑" panose="020B0503020204020204" pitchFamily="34" charset="-122"/>
                  <a:ea typeface="微软雅黑" panose="020B0503020204020204" pitchFamily="34" charset="-122"/>
                </a:rPr>
                <a:t>设备</a:t>
              </a:r>
              <a:endParaRPr lang="zh-CN" altLang="en-US" sz="1400" b="1" kern="0" dirty="0" smtClean="0">
                <a:latin typeface="微软雅黑" panose="020B0503020204020204" pitchFamily="34" charset="-122"/>
                <a:ea typeface="微软雅黑" panose="020B0503020204020204" pitchFamily="34" charset="-122"/>
              </a:endParaRPr>
            </a:p>
          </p:txBody>
        </p:sp>
        <p:sp>
          <p:nvSpPr>
            <p:cNvPr id="149" name="TextBox 279"/>
            <p:cNvSpPr txBox="1">
              <a:spLocks noChangeArrowheads="1"/>
            </p:cNvSpPr>
            <p:nvPr/>
          </p:nvSpPr>
          <p:spPr bwMode="auto">
            <a:xfrm>
              <a:off x="4740390" y="1689784"/>
              <a:ext cx="272577" cy="801800"/>
            </a:xfrm>
            <a:prstGeom prst="rect">
              <a:avLst/>
            </a:prstGeom>
            <a:noFill/>
            <a:ln w="9525">
              <a:noFill/>
              <a:miter lim="800000"/>
            </a:ln>
          </p:spPr>
          <p:txBody>
            <a:bodyPr wrap="square" lIns="62527" tIns="31263" rIns="62527" bIns="31263">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fontAlgn="auto">
                <a:spcBef>
                  <a:spcPts val="0"/>
                </a:spcBef>
                <a:spcAft>
                  <a:spcPts val="0"/>
                </a:spcAft>
                <a:defRPr/>
              </a:pPr>
              <a:r>
                <a:rPr lang="zh-CN" altLang="en-US" sz="1200" b="1" kern="0" dirty="0" smtClean="0">
                  <a:solidFill>
                    <a:srgbClr val="C00000"/>
                  </a:solidFill>
                  <a:latin typeface="微软雅黑" panose="020B0503020204020204" pitchFamily="34" charset="-122"/>
                  <a:ea typeface="微软雅黑" panose="020B0503020204020204" pitchFamily="34" charset="-122"/>
                </a:rPr>
                <a:t>测量区域</a:t>
              </a:r>
              <a:endParaRPr lang="zh-CN" altLang="en-US" sz="1200" b="1" kern="0" dirty="0" smtClean="0">
                <a:solidFill>
                  <a:srgbClr val="C00000"/>
                </a:solidFill>
                <a:latin typeface="微软雅黑" panose="020B0503020204020204" pitchFamily="34" charset="-122"/>
                <a:ea typeface="微软雅黑" panose="020B0503020204020204" pitchFamily="34" charset="-122"/>
              </a:endParaRPr>
            </a:p>
          </p:txBody>
        </p:sp>
        <p:cxnSp>
          <p:nvCxnSpPr>
            <p:cNvPr id="153" name="直接连接符 152"/>
            <p:cNvCxnSpPr/>
            <p:nvPr/>
          </p:nvCxnSpPr>
          <p:spPr>
            <a:xfrm>
              <a:off x="7144891" y="2133531"/>
              <a:ext cx="405346" cy="117051"/>
            </a:xfrm>
            <a:prstGeom prst="line">
              <a:avLst/>
            </a:prstGeom>
            <a:ln w="19050">
              <a:solidFill>
                <a:srgbClr val="FF0000"/>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57" name="直接连接符 156"/>
            <p:cNvCxnSpPr/>
            <p:nvPr/>
          </p:nvCxnSpPr>
          <p:spPr>
            <a:xfrm flipV="1">
              <a:off x="7142735" y="1928259"/>
              <a:ext cx="398875" cy="92317"/>
            </a:xfrm>
            <a:prstGeom prst="line">
              <a:avLst/>
            </a:prstGeom>
            <a:ln w="19050">
              <a:solidFill>
                <a:srgbClr val="0000FF"/>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66" name="直接连接符 65"/>
            <p:cNvCxnSpPr>
              <a:stCxn id="100" idx="0"/>
            </p:cNvCxnSpPr>
            <p:nvPr/>
          </p:nvCxnSpPr>
          <p:spPr>
            <a:xfrm flipV="1">
              <a:off x="5555362" y="1440611"/>
              <a:ext cx="293347" cy="470768"/>
            </a:xfrm>
            <a:prstGeom prst="line">
              <a:avLst/>
            </a:prstGeom>
            <a:ln w="19050">
              <a:solidFill>
                <a:srgbClr val="0000FF"/>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81" name="直接连接符 80"/>
            <p:cNvCxnSpPr/>
            <p:nvPr/>
          </p:nvCxnSpPr>
          <p:spPr>
            <a:xfrm flipH="1" flipV="1">
              <a:off x="6245525" y="1449241"/>
              <a:ext cx="293298" cy="439944"/>
            </a:xfrm>
            <a:prstGeom prst="line">
              <a:avLst/>
            </a:prstGeom>
            <a:ln w="19050">
              <a:solidFill>
                <a:srgbClr val="FF0000"/>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50" name="圆角矩形 49"/>
            <p:cNvSpPr/>
            <p:nvPr/>
          </p:nvSpPr>
          <p:spPr bwMode="auto">
            <a:xfrm>
              <a:off x="5562600" y="1123949"/>
              <a:ext cx="904875" cy="275767"/>
            </a:xfrm>
            <a:prstGeom prst="roundRect">
              <a:avLst/>
            </a:prstGeom>
            <a:solidFill>
              <a:srgbClr val="99CCFF"/>
            </a:solidFill>
            <a:ln w="12700" cap="flat" cmpd="sng" algn="ctr">
              <a:solidFill>
                <a:srgbClr val="80808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9200" tIns="39600" rIns="79200" bIns="39600" numCol="1" rtlCol="0" anchor="t" anchorCtr="0" compatLnSpc="1">
              <a:spAutoFit/>
            </a:bodyPr>
            <a:lstStyle/>
            <a:p>
              <a:pPr marL="182880" indent="-182880" algn="ctr" defTabSz="801370">
                <a:spcBef>
                  <a:spcPct val="50000"/>
                </a:spcBef>
              </a:pPr>
              <a:r>
                <a:rPr lang="en-US" altLang="zh-CN" sz="1100" b="1" dirty="0" smtClean="0">
                  <a:latin typeface="微软雅黑" panose="020B0503020204020204" pitchFamily="34" charset="-122"/>
                  <a:ea typeface="微软雅黑" panose="020B0503020204020204" pitchFamily="34" charset="-122"/>
                </a:rPr>
                <a:t>CPU</a:t>
              </a:r>
              <a:endParaRPr lang="zh-CN" altLang="en-US" sz="1100" b="1" dirty="0" smtClean="0">
                <a:latin typeface="微软雅黑" panose="020B0503020204020204" pitchFamily="34" charset="-122"/>
                <a:ea typeface="微软雅黑" panose="020B0503020204020204" pitchFamily="34" charset="-122"/>
              </a:endParaRPr>
            </a:p>
          </p:txBody>
        </p:sp>
        <p:sp>
          <p:nvSpPr>
            <p:cNvPr id="51" name="圆角矩形 50"/>
            <p:cNvSpPr/>
            <p:nvPr/>
          </p:nvSpPr>
          <p:spPr bwMode="auto">
            <a:xfrm>
              <a:off x="7553325" y="1800224"/>
              <a:ext cx="657225" cy="556695"/>
            </a:xfrm>
            <a:prstGeom prst="roundRect">
              <a:avLst/>
            </a:prstGeom>
            <a:solidFill>
              <a:srgbClr val="99CCFF"/>
            </a:solidFill>
            <a:ln w="12700" cap="flat" cmpd="sng" algn="ctr">
              <a:solidFill>
                <a:srgbClr val="80808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9200" tIns="39600" rIns="79200" bIns="39600" numCol="1" rtlCol="0" anchor="t" anchorCtr="0" compatLnSpc="1">
              <a:spAutoFit/>
            </a:bodyPr>
            <a:lstStyle/>
            <a:p>
              <a:pPr marL="182880" indent="-182880" algn="ctr" defTabSz="801370">
                <a:spcBef>
                  <a:spcPct val="50000"/>
                </a:spcBef>
              </a:pPr>
              <a:r>
                <a:rPr lang="zh-CN" altLang="en-US" sz="1100" b="1" dirty="0" smtClean="0">
                  <a:latin typeface="微软雅黑" panose="020B0503020204020204" pitchFamily="34" charset="-122"/>
                  <a:ea typeface="微软雅黑" panose="020B0503020204020204" pitchFamily="34" charset="-122"/>
                </a:rPr>
                <a:t>非</a:t>
              </a:r>
              <a:r>
                <a:rPr lang="en-US" altLang="zh-CN" sz="1100" b="1" dirty="0" smtClean="0">
                  <a:latin typeface="微软雅黑" panose="020B0503020204020204" pitchFamily="34" charset="-122"/>
                  <a:ea typeface="微软雅黑" panose="020B0503020204020204" pitchFamily="34" charset="-122"/>
                </a:rPr>
                <a:t>ENP</a:t>
              </a:r>
              <a:endParaRPr lang="en-US" altLang="zh-CN" sz="1100" b="1" dirty="0" smtClean="0">
                <a:latin typeface="微软雅黑" panose="020B0503020204020204" pitchFamily="34" charset="-122"/>
                <a:ea typeface="微软雅黑" panose="020B0503020204020204" pitchFamily="34" charset="-122"/>
              </a:endParaRPr>
            </a:p>
            <a:p>
              <a:pPr marL="182880" indent="-182880" algn="ctr" defTabSz="801370">
                <a:spcBef>
                  <a:spcPct val="50000"/>
                </a:spcBef>
              </a:pPr>
              <a:r>
                <a:rPr lang="zh-CN" altLang="en-US" sz="1100" b="1" dirty="0" smtClean="0">
                  <a:latin typeface="微软雅黑" panose="020B0503020204020204" pitchFamily="34" charset="-122"/>
                  <a:ea typeface="微软雅黑" panose="020B0503020204020204" pitchFamily="34" charset="-122"/>
                </a:rPr>
                <a:t>单板</a:t>
              </a:r>
              <a:endParaRPr lang="zh-CN" altLang="en-US" sz="1100" b="1" dirty="0" smtClean="0">
                <a:latin typeface="微软雅黑" panose="020B0503020204020204" pitchFamily="34" charset="-122"/>
                <a:ea typeface="微软雅黑" panose="020B0503020204020204" pitchFamily="34" charset="-122"/>
              </a:endParaRPr>
            </a:p>
          </p:txBody>
        </p:sp>
        <p:cxnSp>
          <p:nvCxnSpPr>
            <p:cNvPr id="53" name="直接连接符 52"/>
            <p:cNvCxnSpPr/>
            <p:nvPr/>
          </p:nvCxnSpPr>
          <p:spPr>
            <a:xfrm flipH="1">
              <a:off x="6399810" y="3446763"/>
              <a:ext cx="401555" cy="1"/>
            </a:xfrm>
            <a:prstGeom prst="line">
              <a:avLst/>
            </a:prstGeom>
            <a:ln w="19050">
              <a:solidFill>
                <a:srgbClr val="0000FF"/>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4" name="矩形 53"/>
            <p:cNvSpPr/>
            <p:nvPr/>
          </p:nvSpPr>
          <p:spPr>
            <a:xfrm>
              <a:off x="5256422" y="3312433"/>
              <a:ext cx="954107" cy="246221"/>
            </a:xfrm>
            <a:prstGeom prst="rect">
              <a:avLst/>
            </a:prstGeom>
          </p:spPr>
          <p:txBody>
            <a:bodyPr wrap="none">
              <a:spAutoFit/>
            </a:bodyPr>
            <a:lstStyle/>
            <a:p>
              <a:r>
                <a:rPr lang="zh-CN" altLang="en-US" sz="1000" b="1" dirty="0" smtClean="0">
                  <a:latin typeface="微软雅黑" panose="020B0503020204020204" pitchFamily="34" charset="-122"/>
                  <a:ea typeface="微软雅黑" panose="020B0503020204020204" pitchFamily="34" charset="-122"/>
                </a:rPr>
                <a:t>入测量区域流</a:t>
              </a:r>
              <a:endParaRPr lang="zh-CN" altLang="en-US" sz="1000" b="1" dirty="0">
                <a:latin typeface="微软雅黑" panose="020B0503020204020204" pitchFamily="34" charset="-122"/>
                <a:ea typeface="微软雅黑" panose="020B0503020204020204" pitchFamily="34" charset="-122"/>
              </a:endParaRPr>
            </a:p>
          </p:txBody>
        </p:sp>
        <p:sp>
          <p:nvSpPr>
            <p:cNvPr id="55" name="矩形 54"/>
            <p:cNvSpPr/>
            <p:nvPr/>
          </p:nvSpPr>
          <p:spPr>
            <a:xfrm>
              <a:off x="6734288" y="3312433"/>
              <a:ext cx="954107" cy="246221"/>
            </a:xfrm>
            <a:prstGeom prst="rect">
              <a:avLst/>
            </a:prstGeom>
          </p:spPr>
          <p:txBody>
            <a:bodyPr wrap="none">
              <a:spAutoFit/>
            </a:bodyPr>
            <a:lstStyle/>
            <a:p>
              <a:r>
                <a:rPr lang="zh-CN" altLang="en-US" sz="1000" b="1" dirty="0" smtClean="0">
                  <a:latin typeface="微软雅黑" panose="020B0503020204020204" pitchFamily="34" charset="-122"/>
                  <a:ea typeface="微软雅黑" panose="020B0503020204020204" pitchFamily="34" charset="-122"/>
                </a:rPr>
                <a:t>出测量区域流</a:t>
              </a:r>
              <a:endParaRPr lang="zh-CN" altLang="en-US" sz="1000" b="1" dirty="0">
                <a:latin typeface="微软雅黑" panose="020B0503020204020204" pitchFamily="34" charset="-122"/>
                <a:ea typeface="微软雅黑" panose="020B0503020204020204" pitchFamily="34" charset="-122"/>
              </a:endParaRPr>
            </a:p>
          </p:txBody>
        </p:sp>
        <p:cxnSp>
          <p:nvCxnSpPr>
            <p:cNvPr id="56" name="直接连接符 55"/>
            <p:cNvCxnSpPr/>
            <p:nvPr/>
          </p:nvCxnSpPr>
          <p:spPr>
            <a:xfrm flipH="1">
              <a:off x="4934088" y="3446762"/>
              <a:ext cx="401555" cy="1"/>
            </a:xfrm>
            <a:prstGeom prst="line">
              <a:avLst/>
            </a:prstGeom>
            <a:ln w="19050">
              <a:solidFill>
                <a:srgbClr val="FF0000"/>
              </a:solidFill>
              <a:headEnd type="none"/>
              <a:tailEnd type="arrow"/>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advClick="0" advTm="8000">
    <p:fade thruBlk="1"/>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设备级测量原理</a:t>
            </a:r>
            <a:endParaRPr lang="zh-CN" altLang="en-US" sz="1800" dirty="0">
              <a:latin typeface="微软雅黑" panose="020B0503020204020204" pitchFamily="34" charset="-122"/>
              <a:ea typeface="微软雅黑" panose="020B0503020204020204" pitchFamily="34" charset="-122"/>
            </a:endParaRPr>
          </a:p>
        </p:txBody>
      </p:sp>
      <p:sp>
        <p:nvSpPr>
          <p:cNvPr id="105" name="矩形 104"/>
          <p:cNvSpPr/>
          <p:nvPr/>
        </p:nvSpPr>
        <p:spPr>
          <a:xfrm>
            <a:off x="5195135" y="523292"/>
            <a:ext cx="3510715" cy="528350"/>
          </a:xfrm>
          <a:prstGeom prst="rect">
            <a:avLst/>
          </a:prstGeom>
        </p:spPr>
        <p:txBody>
          <a:bodyPr wrap="square">
            <a:spAutoFit/>
          </a:bodyPr>
          <a:lstStyle/>
          <a:p>
            <a:pPr>
              <a:lnSpc>
                <a:spcPts val="1700"/>
              </a:lnSpc>
            </a:pPr>
            <a:r>
              <a:rPr lang="zh-CN" altLang="en-US" sz="1200" b="1" dirty="0" smtClean="0">
                <a:latin typeface="微软雅黑" panose="020B0503020204020204" pitchFamily="34" charset="-122"/>
                <a:ea typeface="微软雅黑" panose="020B0503020204020204" pitchFamily="34" charset="-122"/>
              </a:rPr>
              <a:t>在</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单板上设置多个入出</a:t>
            </a:r>
            <a:r>
              <a:rPr lang="en-US" altLang="zh-CN" sz="1200" b="1" dirty="0" smtClean="0">
                <a:latin typeface="微软雅黑" panose="020B0503020204020204" pitchFamily="34" charset="-122"/>
                <a:ea typeface="微软雅黑" panose="020B0503020204020204" pitchFamily="34" charset="-122"/>
              </a:rPr>
              <a:t>TLP</a:t>
            </a:r>
            <a:r>
              <a:rPr lang="zh-CN" altLang="en-US" sz="1200" b="1" dirty="0" smtClean="0">
                <a:latin typeface="微软雅黑" panose="020B0503020204020204" pitchFamily="34" charset="-122"/>
                <a:ea typeface="微软雅黑" panose="020B0503020204020204" pitchFamily="34" charset="-122"/>
              </a:rPr>
              <a:t>计数器，统计进出测量区域的不同流量。</a:t>
            </a:r>
            <a:endParaRPr lang="en-US" altLang="zh-CN" sz="1200" b="1" dirty="0" smtClean="0">
              <a:latin typeface="微软雅黑" panose="020B0503020204020204" pitchFamily="34" charset="-122"/>
              <a:ea typeface="微软雅黑" panose="020B0503020204020204" pitchFamily="34" charset="-122"/>
            </a:endParaRPr>
          </a:p>
        </p:txBody>
      </p:sp>
      <p:sp>
        <p:nvSpPr>
          <p:cNvPr id="209" name="矩形 208"/>
          <p:cNvSpPr/>
          <p:nvPr/>
        </p:nvSpPr>
        <p:spPr>
          <a:xfrm>
            <a:off x="5219699" y="1068516"/>
            <a:ext cx="3816351" cy="3231654"/>
          </a:xfrm>
          <a:prstGeom prst="rect">
            <a:avLst/>
          </a:prstGeom>
        </p:spPr>
        <p:txBody>
          <a:bodyPr wrap="square">
            <a:spAutoFit/>
          </a:bodyPr>
          <a:lstStyle/>
          <a:p>
            <a:r>
              <a:rPr lang="zh-CN" altLang="en-US" sz="1200" b="1" dirty="0" smtClean="0">
                <a:solidFill>
                  <a:srgbClr val="C00000"/>
                </a:solidFill>
                <a:latin typeface="微软雅黑" panose="020B0503020204020204" pitchFamily="34" charset="-122"/>
                <a:ea typeface="微软雅黑" panose="020B0503020204020204" pitchFamily="34" charset="-122"/>
              </a:rPr>
              <a:t>流入测量区域的数据包数为：</a:t>
            </a:r>
            <a:endParaRPr lang="en-US" altLang="zh-CN" sz="1200" b="1" dirty="0" smtClean="0">
              <a:solidFill>
                <a:srgbClr val="C00000"/>
              </a:solidFill>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由外部进入</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的数据包数：</a:t>
            </a:r>
            <a:r>
              <a:rPr lang="en-US" altLang="zh-CN" sz="1200" b="1" dirty="0" smtClean="0">
                <a:latin typeface="微软雅黑" panose="020B0503020204020204" pitchFamily="34" charset="-122"/>
                <a:ea typeface="微软雅黑" panose="020B0503020204020204" pitchFamily="34" charset="-122"/>
              </a:rPr>
              <a:t>C1-1</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C2-1</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由</a:t>
            </a:r>
            <a:r>
              <a:rPr lang="en-US" altLang="zh-CN" sz="1200" b="1" dirty="0" smtClean="0">
                <a:latin typeface="微软雅黑" panose="020B0503020204020204" pitchFamily="34" charset="-122"/>
                <a:ea typeface="微软雅黑" panose="020B0503020204020204" pitchFamily="34" charset="-122"/>
              </a:rPr>
              <a:t>CPU</a:t>
            </a:r>
            <a:r>
              <a:rPr lang="zh-CN" altLang="en-US" sz="1200" b="1" dirty="0" smtClean="0">
                <a:latin typeface="微软雅黑" panose="020B0503020204020204" pitchFamily="34" charset="-122"/>
                <a:ea typeface="微软雅黑" panose="020B0503020204020204" pitchFamily="34" charset="-122"/>
              </a:rPr>
              <a:t>进入</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的数据包数：</a:t>
            </a:r>
            <a:r>
              <a:rPr lang="en-US" altLang="zh-CN" sz="1200" b="1" dirty="0" smtClean="0">
                <a:latin typeface="微软雅黑" panose="020B0503020204020204" pitchFamily="34" charset="-122"/>
                <a:ea typeface="微软雅黑" panose="020B0503020204020204" pitchFamily="34" charset="-122"/>
              </a:rPr>
              <a:t>C1-5</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C2-5</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由非</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进入</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的数据包数： </a:t>
            </a:r>
            <a:r>
              <a:rPr lang="en-US" altLang="zh-CN" sz="1200" b="1" dirty="0" smtClean="0">
                <a:latin typeface="微软雅黑" panose="020B0503020204020204" pitchFamily="34" charset="-122"/>
                <a:ea typeface="微软雅黑" panose="020B0503020204020204" pitchFamily="34" charset="-122"/>
              </a:rPr>
              <a:t>C1-7</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C2-7</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solidFill>
                  <a:srgbClr val="C00000"/>
                </a:solidFill>
                <a:latin typeface="微软雅黑" panose="020B0503020204020204" pitchFamily="34" charset="-122"/>
                <a:ea typeface="微软雅黑" panose="020B0503020204020204" pitchFamily="34" charset="-122"/>
              </a:rPr>
              <a:t>流入测量区域的数 </a:t>
            </a:r>
            <a:r>
              <a:rPr lang="en-US" altLang="zh-CN" sz="1200" b="1" dirty="0" err="1" smtClean="0">
                <a:solidFill>
                  <a:srgbClr val="C00000"/>
                </a:solidFill>
                <a:latin typeface="微软雅黑" panose="020B0503020204020204" pitchFamily="34" charset="-122"/>
                <a:ea typeface="微软雅黑" panose="020B0503020204020204" pitchFamily="34" charset="-122"/>
              </a:rPr>
              <a:t>Cin</a:t>
            </a:r>
            <a:r>
              <a:rPr lang="en-US" altLang="zh-CN" sz="1200" b="1" dirty="0" smtClean="0">
                <a:solidFill>
                  <a:srgbClr val="C00000"/>
                </a:solidFill>
                <a:latin typeface="微软雅黑" panose="020B0503020204020204" pitchFamily="34" charset="-122"/>
                <a:ea typeface="微软雅黑" panose="020B0503020204020204" pitchFamily="34" charset="-122"/>
              </a:rPr>
              <a:t>= C1-1+C2-1+C1-5+C2-5+</a:t>
            </a:r>
            <a:endParaRPr lang="en-US" altLang="zh-CN" sz="1200" b="1" dirty="0" smtClean="0">
              <a:solidFill>
                <a:srgbClr val="C00000"/>
              </a:solidFill>
              <a:latin typeface="微软雅黑" panose="020B0503020204020204" pitchFamily="34" charset="-122"/>
              <a:ea typeface="微软雅黑" panose="020B0503020204020204" pitchFamily="34" charset="-122"/>
            </a:endParaRPr>
          </a:p>
          <a:p>
            <a:r>
              <a:rPr lang="en-US" altLang="zh-CN" sz="1200" b="1" dirty="0" smtClean="0">
                <a:solidFill>
                  <a:srgbClr val="C00000"/>
                </a:solidFill>
                <a:latin typeface="微软雅黑" panose="020B0503020204020204" pitchFamily="34" charset="-122"/>
                <a:ea typeface="微软雅黑" panose="020B0503020204020204" pitchFamily="34" charset="-122"/>
              </a:rPr>
              <a:t>C1-7+C2-7</a:t>
            </a:r>
            <a:endParaRPr lang="en-US" altLang="zh-CN" sz="1200" b="1" dirty="0" smtClean="0">
              <a:solidFill>
                <a:srgbClr val="C00000"/>
              </a:solidFill>
              <a:latin typeface="微软雅黑" panose="020B0503020204020204" pitchFamily="34" charset="-122"/>
              <a:ea typeface="微软雅黑" panose="020B0503020204020204" pitchFamily="34" charset="-122"/>
            </a:endParaRPr>
          </a:p>
          <a:p>
            <a:endParaRPr lang="zh-CN" altLang="en-US" sz="1200" b="1" dirty="0" smtClean="0">
              <a:latin typeface="微软雅黑" panose="020B0503020204020204" pitchFamily="34" charset="-122"/>
              <a:ea typeface="微软雅黑" panose="020B0503020204020204" pitchFamily="34" charset="-122"/>
            </a:endParaRPr>
          </a:p>
          <a:p>
            <a:r>
              <a:rPr lang="zh-CN" altLang="en-US" sz="1200" b="1" dirty="0" smtClean="0">
                <a:solidFill>
                  <a:srgbClr val="C00000"/>
                </a:solidFill>
                <a:latin typeface="微软雅黑" panose="020B0503020204020204" pitchFamily="34" charset="-122"/>
                <a:ea typeface="微软雅黑" panose="020B0503020204020204" pitchFamily="34" charset="-122"/>
              </a:rPr>
              <a:t>流出测量区域的流为：</a:t>
            </a:r>
            <a:endParaRPr lang="en-US" altLang="zh-CN" sz="1200" b="1" dirty="0" smtClean="0">
              <a:solidFill>
                <a:srgbClr val="C00000"/>
              </a:solidFill>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由</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流出到</a:t>
            </a:r>
            <a:r>
              <a:rPr lang="en-US" altLang="zh-CN" sz="1200" b="1" dirty="0" smtClean="0">
                <a:latin typeface="微软雅黑" panose="020B0503020204020204" pitchFamily="34" charset="-122"/>
                <a:ea typeface="微软雅黑" panose="020B0503020204020204" pitchFamily="34" charset="-122"/>
              </a:rPr>
              <a:t>CPU</a:t>
            </a:r>
            <a:r>
              <a:rPr lang="zh-CN" altLang="en-US" sz="1200" b="1" dirty="0" smtClean="0">
                <a:latin typeface="微软雅黑" panose="020B0503020204020204" pitchFamily="34" charset="-122"/>
                <a:ea typeface="微软雅黑" panose="020B0503020204020204" pitchFamily="34" charset="-122"/>
              </a:rPr>
              <a:t>的数据包数：</a:t>
            </a:r>
            <a:r>
              <a:rPr lang="en-US" altLang="zh-CN" sz="1200" b="1" dirty="0" smtClean="0">
                <a:latin typeface="微软雅黑" panose="020B0503020204020204" pitchFamily="34" charset="-122"/>
                <a:ea typeface="微软雅黑" panose="020B0503020204020204" pitchFamily="34" charset="-122"/>
              </a:rPr>
              <a:t> C1-2</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C2-2</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由</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流出到非</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的流数据包数： </a:t>
            </a:r>
            <a:r>
              <a:rPr lang="en-US" altLang="zh-CN" sz="1200" b="1" dirty="0" smtClean="0">
                <a:latin typeface="微软雅黑" panose="020B0503020204020204" pitchFamily="34" charset="-122"/>
                <a:ea typeface="微软雅黑" panose="020B0503020204020204" pitchFamily="34" charset="-122"/>
              </a:rPr>
              <a:t>C1-4</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C2-4</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由</a:t>
            </a:r>
            <a:r>
              <a:rPr lang="en-US" altLang="zh-CN" sz="1200" b="1" dirty="0" smtClean="0">
                <a:latin typeface="微软雅黑" panose="020B0503020204020204" pitchFamily="34" charset="-122"/>
                <a:ea typeface="微软雅黑" panose="020B0503020204020204" pitchFamily="34" charset="-122"/>
              </a:rPr>
              <a:t>CPU</a:t>
            </a:r>
            <a:r>
              <a:rPr lang="zh-CN" altLang="en-US" sz="1200" b="1" dirty="0" smtClean="0">
                <a:latin typeface="微软雅黑" panose="020B0503020204020204" pitchFamily="34" charset="-122"/>
                <a:ea typeface="微软雅黑" panose="020B0503020204020204" pitchFamily="34" charset="-122"/>
              </a:rPr>
              <a:t>到</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并流出设备的数据包数： </a:t>
            </a:r>
            <a:r>
              <a:rPr lang="en-US" altLang="zh-CN" sz="1200" b="1" dirty="0" smtClean="0">
                <a:latin typeface="微软雅黑" panose="020B0503020204020204" pitchFamily="34" charset="-122"/>
                <a:ea typeface="微软雅黑" panose="020B0503020204020204" pitchFamily="34" charset="-122"/>
              </a:rPr>
              <a:t>C1-8</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C2-8</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由</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到</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并流出设备的数据包数： </a:t>
            </a:r>
            <a:r>
              <a:rPr lang="en-US" altLang="zh-CN" sz="1200" b="1" dirty="0" smtClean="0">
                <a:latin typeface="微软雅黑" panose="020B0503020204020204" pitchFamily="34" charset="-122"/>
                <a:ea typeface="微软雅黑" panose="020B0503020204020204" pitchFamily="34" charset="-122"/>
              </a:rPr>
              <a:t>C1-9</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C2-9</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latin typeface="微软雅黑" panose="020B0503020204020204" pitchFamily="34" charset="-122"/>
                <a:ea typeface="微软雅黑" panose="020B0503020204020204" pitchFamily="34" charset="-122"/>
              </a:rPr>
              <a:t>由非</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到</a:t>
            </a:r>
            <a:r>
              <a:rPr lang="en-US" altLang="zh-CN" sz="1200" b="1" dirty="0" smtClean="0">
                <a:latin typeface="微软雅黑" panose="020B0503020204020204" pitchFamily="34" charset="-122"/>
                <a:ea typeface="微软雅黑" panose="020B0503020204020204" pitchFamily="34" charset="-122"/>
              </a:rPr>
              <a:t>ENP</a:t>
            </a:r>
            <a:r>
              <a:rPr lang="zh-CN" altLang="en-US" sz="1200" b="1" dirty="0" smtClean="0">
                <a:latin typeface="微软雅黑" panose="020B0503020204020204" pitchFamily="34" charset="-122"/>
                <a:ea typeface="微软雅黑" panose="020B0503020204020204" pitchFamily="34" charset="-122"/>
              </a:rPr>
              <a:t>并流出设备的数据包数： </a:t>
            </a:r>
            <a:r>
              <a:rPr lang="en-US" altLang="zh-CN" sz="1200" b="1" dirty="0" smtClean="0">
                <a:latin typeface="微软雅黑" panose="020B0503020204020204" pitchFamily="34" charset="-122"/>
                <a:ea typeface="微软雅黑" panose="020B0503020204020204" pitchFamily="34" charset="-122"/>
              </a:rPr>
              <a:t>C1-10</a:t>
            </a:r>
            <a:r>
              <a:rPr lang="zh-CN" altLang="en-US" sz="1200" b="1" dirty="0" smtClean="0">
                <a:latin typeface="微软雅黑" panose="020B0503020204020204" pitchFamily="34" charset="-122"/>
                <a:ea typeface="微软雅黑" panose="020B0503020204020204" pitchFamily="34" charset="-122"/>
              </a:rPr>
              <a:t>、</a:t>
            </a:r>
            <a:r>
              <a:rPr lang="en-US" altLang="zh-CN" sz="1200" b="1" dirty="0" smtClean="0">
                <a:latin typeface="微软雅黑" panose="020B0503020204020204" pitchFamily="34" charset="-122"/>
                <a:ea typeface="微软雅黑" panose="020B0503020204020204" pitchFamily="34" charset="-122"/>
              </a:rPr>
              <a:t>C2-10</a:t>
            </a:r>
            <a:endParaRPr lang="en-US" altLang="zh-CN" sz="1200" b="1" dirty="0" smtClean="0">
              <a:latin typeface="微软雅黑" panose="020B0503020204020204" pitchFamily="34" charset="-122"/>
              <a:ea typeface="微软雅黑" panose="020B0503020204020204" pitchFamily="34" charset="-122"/>
            </a:endParaRPr>
          </a:p>
          <a:p>
            <a:r>
              <a:rPr lang="zh-CN" altLang="en-US" sz="1200" b="1" dirty="0" smtClean="0">
                <a:solidFill>
                  <a:srgbClr val="C00000"/>
                </a:solidFill>
                <a:latin typeface="微软雅黑" panose="020B0503020204020204" pitchFamily="34" charset="-122"/>
                <a:ea typeface="微软雅黑" panose="020B0503020204020204" pitchFamily="34" charset="-122"/>
              </a:rPr>
              <a:t>流出测量区域的数</a:t>
            </a:r>
            <a:r>
              <a:rPr lang="en-US" altLang="zh-CN" sz="1200" b="1" dirty="0" err="1" smtClean="0">
                <a:solidFill>
                  <a:srgbClr val="C00000"/>
                </a:solidFill>
                <a:latin typeface="微软雅黑" panose="020B0503020204020204" pitchFamily="34" charset="-122"/>
                <a:ea typeface="微软雅黑" panose="020B0503020204020204" pitchFamily="34" charset="-122"/>
              </a:rPr>
              <a:t>Cout</a:t>
            </a:r>
            <a:r>
              <a:rPr lang="en-US" altLang="zh-CN" sz="1200" b="1" dirty="0" smtClean="0">
                <a:solidFill>
                  <a:srgbClr val="C00000"/>
                </a:solidFill>
                <a:latin typeface="微软雅黑" panose="020B0503020204020204" pitchFamily="34" charset="-122"/>
                <a:ea typeface="微软雅黑" panose="020B0503020204020204" pitchFamily="34" charset="-122"/>
              </a:rPr>
              <a:t>= C1-2+C2-2+</a:t>
            </a:r>
            <a:endParaRPr lang="en-US" altLang="zh-CN" sz="1200" b="1" dirty="0" smtClean="0">
              <a:solidFill>
                <a:srgbClr val="C00000"/>
              </a:solidFill>
              <a:latin typeface="微软雅黑" panose="020B0503020204020204" pitchFamily="34" charset="-122"/>
              <a:ea typeface="微软雅黑" panose="020B0503020204020204" pitchFamily="34" charset="-122"/>
            </a:endParaRPr>
          </a:p>
          <a:p>
            <a:r>
              <a:rPr lang="en-US" altLang="zh-CN" sz="1200" b="1" dirty="0" smtClean="0">
                <a:solidFill>
                  <a:srgbClr val="C00000"/>
                </a:solidFill>
                <a:latin typeface="微软雅黑" panose="020B0503020204020204" pitchFamily="34" charset="-122"/>
                <a:ea typeface="微软雅黑" panose="020B0503020204020204" pitchFamily="34" charset="-122"/>
              </a:rPr>
              <a:t>C1-4+C2-4+C1-8+C2-8+C1-9+C2-9+</a:t>
            </a:r>
            <a:endParaRPr lang="en-US" altLang="zh-CN" sz="1200" b="1" dirty="0" smtClean="0">
              <a:solidFill>
                <a:srgbClr val="C00000"/>
              </a:solidFill>
              <a:latin typeface="微软雅黑" panose="020B0503020204020204" pitchFamily="34" charset="-122"/>
              <a:ea typeface="微软雅黑" panose="020B0503020204020204" pitchFamily="34" charset="-122"/>
            </a:endParaRPr>
          </a:p>
          <a:p>
            <a:r>
              <a:rPr lang="en-US" altLang="zh-CN" sz="1200" b="1" dirty="0" smtClean="0">
                <a:solidFill>
                  <a:srgbClr val="C00000"/>
                </a:solidFill>
                <a:latin typeface="微软雅黑" panose="020B0503020204020204" pitchFamily="34" charset="-122"/>
                <a:ea typeface="微软雅黑" panose="020B0503020204020204" pitchFamily="34" charset="-122"/>
              </a:rPr>
              <a:t>C1-10+C2-10</a:t>
            </a:r>
            <a:endParaRPr lang="en-US" altLang="zh-CN" sz="1200" b="1" dirty="0" smtClean="0">
              <a:solidFill>
                <a:srgbClr val="C00000"/>
              </a:solidFill>
              <a:latin typeface="微软雅黑" panose="020B0503020204020204" pitchFamily="34" charset="-122"/>
              <a:ea typeface="微软雅黑" panose="020B0503020204020204" pitchFamily="34" charset="-122"/>
            </a:endParaRPr>
          </a:p>
        </p:txBody>
      </p:sp>
      <p:sp>
        <p:nvSpPr>
          <p:cNvPr id="109" name="矩形 108"/>
          <p:cNvSpPr/>
          <p:nvPr/>
        </p:nvSpPr>
        <p:spPr>
          <a:xfrm>
            <a:off x="276225" y="3307699"/>
            <a:ext cx="4895849" cy="613694"/>
          </a:xfrm>
          <a:prstGeom prst="rect">
            <a:avLst/>
          </a:prstGeom>
        </p:spPr>
        <p:style>
          <a:lnRef idx="1">
            <a:schemeClr val="accent3"/>
          </a:lnRef>
          <a:fillRef idx="3">
            <a:schemeClr val="accent3"/>
          </a:fillRef>
          <a:effectRef idx="2">
            <a:schemeClr val="accent3"/>
          </a:effectRef>
          <a:fontRef idx="minor">
            <a:schemeClr val="lt1"/>
          </a:fontRef>
        </p:style>
        <p:txBody>
          <a:bodyPr wrap="square">
            <a:spAutoFit/>
          </a:bodyPr>
          <a:lstStyle/>
          <a:p>
            <a:pPr>
              <a:lnSpc>
                <a:spcPct val="150000"/>
              </a:lnSpc>
            </a:pPr>
            <a:r>
              <a:rPr lang="zh-CN" altLang="en-US" sz="1200" b="1" dirty="0" smtClean="0">
                <a:solidFill>
                  <a:srgbClr val="C00000"/>
                </a:solidFill>
                <a:latin typeface="微软雅黑" panose="020B0503020204020204" pitchFamily="34" charset="-122"/>
                <a:ea typeface="微软雅黑" panose="020B0503020204020204" pitchFamily="34" charset="-122"/>
              </a:rPr>
              <a:t>测量区域的丢包数</a:t>
            </a:r>
            <a:r>
              <a:rPr lang="en-US" altLang="zh-CN" sz="1200" b="1" dirty="0" smtClean="0">
                <a:solidFill>
                  <a:srgbClr val="C00000"/>
                </a:solidFill>
                <a:latin typeface="微软雅黑" panose="020B0503020204020204" pitchFamily="34" charset="-122"/>
                <a:ea typeface="微软雅黑" panose="020B0503020204020204" pitchFamily="34" charset="-122"/>
              </a:rPr>
              <a:t>=</a:t>
            </a:r>
            <a:r>
              <a:rPr lang="zh-CN" altLang="en-US" sz="1200" b="1" dirty="0" smtClean="0">
                <a:solidFill>
                  <a:srgbClr val="C00000"/>
                </a:solidFill>
                <a:latin typeface="微软雅黑" panose="020B0503020204020204" pitchFamily="34" charset="-122"/>
                <a:ea typeface="微软雅黑" panose="020B0503020204020204" pitchFamily="34" charset="-122"/>
              </a:rPr>
              <a:t>流入测量区域的数 </a:t>
            </a:r>
            <a:r>
              <a:rPr lang="en-US" altLang="zh-CN" sz="1200" b="1" dirty="0" smtClean="0">
                <a:solidFill>
                  <a:srgbClr val="C00000"/>
                </a:solidFill>
                <a:latin typeface="微软雅黑" panose="020B0503020204020204" pitchFamily="34" charset="-122"/>
                <a:ea typeface="微软雅黑" panose="020B0503020204020204" pitchFamily="34" charset="-122"/>
              </a:rPr>
              <a:t>—</a:t>
            </a:r>
            <a:r>
              <a:rPr lang="zh-CN" altLang="en-US" sz="1200" b="1" dirty="0" smtClean="0">
                <a:solidFill>
                  <a:srgbClr val="C00000"/>
                </a:solidFill>
                <a:latin typeface="微软雅黑" panose="020B0503020204020204" pitchFamily="34" charset="-122"/>
                <a:ea typeface="微软雅黑" panose="020B0503020204020204" pitchFamily="34" charset="-122"/>
              </a:rPr>
              <a:t>流出测量区域的数</a:t>
            </a:r>
            <a:endParaRPr lang="en-US" altLang="zh-CN" sz="1200" b="1" dirty="0" smtClean="0">
              <a:solidFill>
                <a:srgbClr val="C00000"/>
              </a:solidFill>
              <a:latin typeface="微软雅黑" panose="020B0503020204020204" pitchFamily="34" charset="-122"/>
              <a:ea typeface="微软雅黑" panose="020B0503020204020204" pitchFamily="34" charset="-122"/>
            </a:endParaRPr>
          </a:p>
          <a:p>
            <a:pPr>
              <a:lnSpc>
                <a:spcPct val="150000"/>
              </a:lnSpc>
            </a:pPr>
            <a:r>
              <a:rPr lang="en-US" altLang="zh-CN" sz="1200" b="1" dirty="0" smtClean="0">
                <a:solidFill>
                  <a:srgbClr val="C00000"/>
                </a:solidFill>
                <a:latin typeface="微软雅黑" panose="020B0503020204020204" pitchFamily="34" charset="-122"/>
                <a:ea typeface="微软雅黑" panose="020B0503020204020204" pitchFamily="34" charset="-122"/>
              </a:rPr>
              <a:t>                            =</a:t>
            </a:r>
            <a:r>
              <a:rPr lang="en-US" altLang="zh-CN" sz="1200" b="1" dirty="0" err="1" smtClean="0">
                <a:solidFill>
                  <a:srgbClr val="C00000"/>
                </a:solidFill>
                <a:latin typeface="微软雅黑" panose="020B0503020204020204" pitchFamily="34" charset="-122"/>
                <a:ea typeface="微软雅黑" panose="020B0503020204020204" pitchFamily="34" charset="-122"/>
              </a:rPr>
              <a:t>Cin-Cout</a:t>
            </a:r>
            <a:endParaRPr lang="en-US" altLang="zh-CN" sz="1200" dirty="0" smtClean="0">
              <a:solidFill>
                <a:srgbClr val="C00000"/>
              </a:solidFill>
              <a:latin typeface="微软雅黑" panose="020B0503020204020204" pitchFamily="34" charset="-122"/>
              <a:ea typeface="微软雅黑" panose="020B0503020204020204" pitchFamily="34" charset="-122"/>
            </a:endParaRPr>
          </a:p>
        </p:txBody>
      </p:sp>
      <p:grpSp>
        <p:nvGrpSpPr>
          <p:cNvPr id="2" name="组合 120"/>
          <p:cNvGrpSpPr/>
          <p:nvPr/>
        </p:nvGrpSpPr>
        <p:grpSpPr>
          <a:xfrm>
            <a:off x="243518" y="1069739"/>
            <a:ext cx="4867820" cy="2024899"/>
            <a:chOff x="243518" y="841139"/>
            <a:chExt cx="4867820" cy="2024899"/>
          </a:xfrm>
        </p:grpSpPr>
        <p:sp>
          <p:nvSpPr>
            <p:cNvPr id="246" name="矩形 245"/>
            <p:cNvSpPr/>
            <p:nvPr/>
          </p:nvSpPr>
          <p:spPr>
            <a:xfrm>
              <a:off x="252780" y="841139"/>
              <a:ext cx="4858558" cy="1716937"/>
            </a:xfrm>
            <a:prstGeom prst="rect">
              <a:avLst/>
            </a:prstGeom>
            <a:solidFill>
              <a:srgbClr val="DDDDDD"/>
            </a:solidFill>
            <a:ln w="19050">
              <a:solidFill>
                <a:srgbClr val="99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000">
                <a:solidFill>
                  <a:schemeClr val="tx1"/>
                </a:solidFill>
                <a:latin typeface="微软雅黑" panose="020B0503020204020204" pitchFamily="34" charset="-122"/>
                <a:ea typeface="微软雅黑" panose="020B0503020204020204" pitchFamily="34" charset="-122"/>
              </a:endParaRPr>
            </a:p>
          </p:txBody>
        </p:sp>
        <p:sp>
          <p:nvSpPr>
            <p:cNvPr id="242" name="AutoShape 3"/>
            <p:cNvSpPr>
              <a:spLocks noChangeAspect="1" noChangeArrowheads="1" noTextEdit="1"/>
            </p:cNvSpPr>
            <p:nvPr/>
          </p:nvSpPr>
          <p:spPr bwMode="auto">
            <a:xfrm>
              <a:off x="296855" y="841139"/>
              <a:ext cx="2585070" cy="1510759"/>
            </a:xfrm>
            <a:prstGeom prst="rect">
              <a:avLst/>
            </a:prstGeom>
            <a:noFill/>
          </p:spPr>
          <p:txBody>
            <a:bodyPr vert="horz" wrap="square" lIns="91440" tIns="45720" rIns="91440" bIns="45720" numCol="1" anchor="t" anchorCtr="0" compatLnSpc="1"/>
            <a:lstStyle/>
            <a:p>
              <a:endParaRPr lang="zh-CN" altLang="en-US" sz="800">
                <a:latin typeface="微软雅黑" panose="020B0503020204020204" pitchFamily="34" charset="-122"/>
                <a:ea typeface="微软雅黑" panose="020B0503020204020204" pitchFamily="34" charset="-122"/>
              </a:endParaRPr>
            </a:p>
          </p:txBody>
        </p:sp>
        <p:cxnSp>
          <p:nvCxnSpPr>
            <p:cNvPr id="247" name="直接箭头连接符 246"/>
            <p:cNvCxnSpPr/>
            <p:nvPr/>
          </p:nvCxnSpPr>
          <p:spPr>
            <a:xfrm flipV="1">
              <a:off x="693542" y="2389669"/>
              <a:ext cx="0" cy="248753"/>
            </a:xfrm>
            <a:prstGeom prst="straightConnector1">
              <a:avLst/>
            </a:prstGeom>
            <a:ln w="19050">
              <a:tailEnd type="triangle"/>
            </a:ln>
          </p:spPr>
          <p:style>
            <a:lnRef idx="3">
              <a:schemeClr val="dk1"/>
            </a:lnRef>
            <a:fillRef idx="0">
              <a:schemeClr val="dk1"/>
            </a:fillRef>
            <a:effectRef idx="2">
              <a:schemeClr val="dk1"/>
            </a:effectRef>
            <a:fontRef idx="minor">
              <a:schemeClr val="tx1"/>
            </a:fontRef>
          </p:style>
        </p:cxnSp>
        <p:sp>
          <p:nvSpPr>
            <p:cNvPr id="143" name="圆角矩形 142"/>
            <p:cNvSpPr/>
            <p:nvPr/>
          </p:nvSpPr>
          <p:spPr bwMode="auto">
            <a:xfrm>
              <a:off x="1205432" y="1304565"/>
              <a:ext cx="1048137" cy="258741"/>
            </a:xfrm>
            <a:prstGeom prst="roundRect">
              <a:avLst/>
            </a:prstGeom>
            <a:blipFill>
              <a:blip r:embed="rId1" cstate="print"/>
              <a:tile tx="0" ty="0" sx="100000" sy="100000" flip="none" algn="tl"/>
            </a:blipFill>
            <a:ln w="9525" cap="flat" cmpd="sng" algn="ctr">
              <a:solidFill>
                <a:srgbClr val="808080"/>
              </a:solidFill>
              <a:prstDash val="solid"/>
              <a:round/>
              <a:headEnd type="none" w="med" len="med"/>
              <a:tailEnd type="none" w="med" len="med"/>
            </a:ln>
            <a:effectLst/>
          </p:spPr>
          <p:txBody>
            <a:bodyPr vert="horz" wrap="square" lIns="79200" tIns="39600" rIns="79200" bIns="39600" numCol="1" rtlCol="0" anchor="t" anchorCtr="0" compatLnSpc="1">
              <a:spAutoFit/>
            </a:bodyPr>
            <a:lstStyle/>
            <a:p>
              <a:pPr marL="182880" marR="0" indent="-182880" algn="ctr" defTabSz="801370" rtl="0" eaLnBrk="1" fontAlgn="base" latinLnBrk="0" hangingPunct="1">
                <a:lnSpc>
                  <a:spcPct val="100000"/>
                </a:lnSpc>
                <a:spcBef>
                  <a:spcPct val="50000"/>
                </a:spcBef>
                <a:spcAft>
                  <a:spcPct val="0"/>
                </a:spcAft>
                <a:buClrTx/>
                <a:buSzTx/>
              </a:pPr>
              <a:r>
                <a:rPr kumimoji="0" lang="zh-CN" altLang="en-US"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交换网板</a:t>
              </a:r>
              <a:r>
                <a:rPr kumimoji="0" lang="en-US" altLang="zh-CN"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1</a:t>
              </a:r>
              <a:endParaRPr kumimoji="0" lang="zh-CN" altLang="en-US"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65" name="TextBox 279"/>
            <p:cNvSpPr txBox="1">
              <a:spLocks noChangeArrowheads="1"/>
            </p:cNvSpPr>
            <p:nvPr/>
          </p:nvSpPr>
          <p:spPr bwMode="auto">
            <a:xfrm>
              <a:off x="252779" y="875925"/>
              <a:ext cx="499121" cy="278580"/>
            </a:xfrm>
            <a:prstGeom prst="rect">
              <a:avLst/>
            </a:prstGeom>
            <a:noFill/>
            <a:ln w="9525">
              <a:noFill/>
              <a:miter lim="800000"/>
            </a:ln>
          </p:spPr>
          <p:txBody>
            <a:bodyPr wrap="square" lIns="62527" tIns="31263" rIns="62527" bIns="31263">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defTabSz="624840" fontAlgn="auto">
                <a:spcBef>
                  <a:spcPts val="0"/>
                </a:spcBef>
                <a:spcAft>
                  <a:spcPts val="0"/>
                </a:spcAft>
                <a:defRPr/>
              </a:pPr>
              <a:r>
                <a:rPr lang="zh-CN" altLang="en-US" sz="1400" b="1" kern="0" dirty="0" smtClean="0">
                  <a:latin typeface="微软雅黑" panose="020B0503020204020204" pitchFamily="34" charset="-122"/>
                  <a:ea typeface="微软雅黑" panose="020B0503020204020204" pitchFamily="34" charset="-122"/>
                </a:rPr>
                <a:t>设备</a:t>
              </a:r>
              <a:endParaRPr lang="zh-CN" altLang="en-US" sz="1400" b="1" kern="0" dirty="0" smtClean="0">
                <a:latin typeface="微软雅黑" panose="020B0503020204020204" pitchFamily="34" charset="-122"/>
                <a:ea typeface="微软雅黑" panose="020B0503020204020204" pitchFamily="34" charset="-122"/>
              </a:endParaRPr>
            </a:p>
          </p:txBody>
        </p:sp>
        <p:grpSp>
          <p:nvGrpSpPr>
            <p:cNvPr id="3" name="组合 170"/>
            <p:cNvGrpSpPr/>
            <p:nvPr/>
          </p:nvGrpSpPr>
          <p:grpSpPr>
            <a:xfrm>
              <a:off x="1062600" y="2635206"/>
              <a:ext cx="1423901" cy="230832"/>
              <a:chOff x="1802355" y="3114471"/>
              <a:chExt cx="1643404" cy="277448"/>
            </a:xfrm>
          </p:grpSpPr>
          <p:sp>
            <p:nvSpPr>
              <p:cNvPr id="169" name="矩形 168"/>
              <p:cNvSpPr/>
              <p:nvPr/>
            </p:nvSpPr>
            <p:spPr>
              <a:xfrm>
                <a:off x="1802355" y="3114471"/>
                <a:ext cx="745967" cy="277448"/>
              </a:xfrm>
              <a:prstGeom prst="rect">
                <a:avLst/>
              </a:prstGeom>
            </p:spPr>
            <p:txBody>
              <a:bodyPr wrap="none">
                <a:spAutoFit/>
              </a:bodyPr>
              <a:lstStyle/>
              <a:p>
                <a:r>
                  <a:rPr lang="zh-CN" altLang="en-US" sz="900" b="1" dirty="0" smtClean="0">
                    <a:latin typeface="微软雅黑" panose="020B0503020204020204" pitchFamily="34" charset="-122"/>
                    <a:ea typeface="微软雅黑" panose="020B0503020204020204" pitchFamily="34" charset="-122"/>
                  </a:rPr>
                  <a:t>入计数点</a:t>
                </a:r>
                <a:endParaRPr lang="zh-CN" altLang="en-US" sz="900" b="1" dirty="0">
                  <a:latin typeface="微软雅黑" panose="020B0503020204020204" pitchFamily="34" charset="-122"/>
                  <a:ea typeface="微软雅黑" panose="020B0503020204020204" pitchFamily="34" charset="-122"/>
                </a:endParaRPr>
              </a:p>
            </p:txBody>
          </p:sp>
          <p:sp>
            <p:nvSpPr>
              <p:cNvPr id="170" name="矩形 169"/>
              <p:cNvSpPr/>
              <p:nvPr/>
            </p:nvSpPr>
            <p:spPr>
              <a:xfrm>
                <a:off x="2699792" y="3114471"/>
                <a:ext cx="745967" cy="277448"/>
              </a:xfrm>
              <a:prstGeom prst="rect">
                <a:avLst/>
              </a:prstGeom>
            </p:spPr>
            <p:txBody>
              <a:bodyPr wrap="none">
                <a:spAutoFit/>
              </a:bodyPr>
              <a:lstStyle/>
              <a:p>
                <a:r>
                  <a:rPr lang="zh-CN" altLang="en-US" sz="900" b="1" dirty="0" smtClean="0">
                    <a:latin typeface="微软雅黑" panose="020B0503020204020204" pitchFamily="34" charset="-122"/>
                    <a:ea typeface="微软雅黑" panose="020B0503020204020204" pitchFamily="34" charset="-122"/>
                  </a:rPr>
                  <a:t>出计数点</a:t>
                </a:r>
                <a:endParaRPr lang="zh-CN" altLang="en-US" sz="900" b="1" dirty="0">
                  <a:latin typeface="微软雅黑" panose="020B0503020204020204" pitchFamily="34" charset="-122"/>
                  <a:ea typeface="微软雅黑" panose="020B0503020204020204" pitchFamily="34" charset="-122"/>
                </a:endParaRPr>
              </a:p>
            </p:txBody>
          </p:sp>
        </p:grpSp>
        <p:sp>
          <p:nvSpPr>
            <p:cNvPr id="51" name="圆角矩形 50"/>
            <p:cNvSpPr/>
            <p:nvPr/>
          </p:nvSpPr>
          <p:spPr bwMode="auto">
            <a:xfrm>
              <a:off x="1841891" y="911490"/>
              <a:ext cx="1741337" cy="258741"/>
            </a:xfrm>
            <a:prstGeom prst="roundRect">
              <a:avLst/>
            </a:prstGeom>
            <a:solidFill>
              <a:srgbClr val="99CCFF"/>
            </a:solidFill>
            <a:ln w="12700" cap="flat" cmpd="sng" algn="ctr">
              <a:solidFill>
                <a:srgbClr val="80808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9200" tIns="39600" rIns="79200" bIns="39600" numCol="1" rtlCol="0" anchor="t" anchorCtr="0" compatLnSpc="1">
              <a:spAutoFit/>
            </a:bodyPr>
            <a:lstStyle/>
            <a:p>
              <a:pPr marL="182880" indent="-182880" algn="ctr" defTabSz="801370">
                <a:spcBef>
                  <a:spcPct val="50000"/>
                </a:spcBef>
              </a:pPr>
              <a:r>
                <a:rPr lang="en-US" altLang="zh-CN" sz="1000" b="1" dirty="0" smtClean="0">
                  <a:latin typeface="微软雅黑" panose="020B0503020204020204" pitchFamily="34" charset="-122"/>
                  <a:ea typeface="微软雅黑" panose="020B0503020204020204" pitchFamily="34" charset="-122"/>
                </a:rPr>
                <a:t>CPU</a:t>
              </a:r>
              <a:endParaRPr lang="zh-CN" altLang="en-US" sz="1000" b="1" dirty="0" smtClean="0">
                <a:latin typeface="微软雅黑" panose="020B0503020204020204" pitchFamily="34" charset="-122"/>
                <a:ea typeface="微软雅黑" panose="020B0503020204020204" pitchFamily="34" charset="-122"/>
              </a:endParaRPr>
            </a:p>
          </p:txBody>
        </p:sp>
        <p:sp>
          <p:nvSpPr>
            <p:cNvPr id="52" name="圆角矩形 51"/>
            <p:cNvSpPr/>
            <p:nvPr/>
          </p:nvSpPr>
          <p:spPr bwMode="auto">
            <a:xfrm>
              <a:off x="4060354" y="1881981"/>
              <a:ext cx="922008" cy="514130"/>
            </a:xfrm>
            <a:prstGeom prst="roundRect">
              <a:avLst/>
            </a:prstGeom>
            <a:solidFill>
              <a:srgbClr val="99CCFF"/>
            </a:solidFill>
            <a:ln w="12700" cap="flat" cmpd="sng" algn="ctr">
              <a:solidFill>
                <a:srgbClr val="808080"/>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9200" tIns="39600" rIns="79200" bIns="39600" numCol="1" rtlCol="0" anchor="t" anchorCtr="0" compatLnSpc="1">
              <a:spAutoFit/>
            </a:bodyPr>
            <a:lstStyle/>
            <a:p>
              <a:pPr marL="182880" indent="-182880" algn="ctr" defTabSz="801370">
                <a:spcBef>
                  <a:spcPct val="50000"/>
                </a:spcBef>
              </a:pPr>
              <a:r>
                <a:rPr lang="zh-CN" altLang="en-US" sz="1000" b="1" dirty="0" smtClean="0">
                  <a:latin typeface="微软雅黑" panose="020B0503020204020204" pitchFamily="34" charset="-122"/>
                  <a:ea typeface="微软雅黑" panose="020B0503020204020204" pitchFamily="34" charset="-122"/>
                </a:rPr>
                <a:t>非</a:t>
              </a:r>
              <a:r>
                <a:rPr lang="en-US" altLang="zh-CN" sz="1000" b="1" dirty="0" smtClean="0">
                  <a:latin typeface="微软雅黑" panose="020B0503020204020204" pitchFamily="34" charset="-122"/>
                  <a:ea typeface="微软雅黑" panose="020B0503020204020204" pitchFamily="34" charset="-122"/>
                </a:rPr>
                <a:t>ENP</a:t>
              </a:r>
              <a:endParaRPr lang="en-US" altLang="zh-CN" sz="1000" b="1" dirty="0" smtClean="0">
                <a:latin typeface="微软雅黑" panose="020B0503020204020204" pitchFamily="34" charset="-122"/>
                <a:ea typeface="微软雅黑" panose="020B0503020204020204" pitchFamily="34" charset="-122"/>
              </a:endParaRPr>
            </a:p>
            <a:p>
              <a:pPr marL="182880" indent="-182880" algn="ctr" defTabSz="801370">
                <a:spcBef>
                  <a:spcPct val="50000"/>
                </a:spcBef>
              </a:pPr>
              <a:r>
                <a:rPr lang="zh-CN" altLang="en-US" sz="1000" b="1" dirty="0" smtClean="0">
                  <a:latin typeface="微软雅黑" panose="020B0503020204020204" pitchFamily="34" charset="-122"/>
                  <a:ea typeface="微软雅黑" panose="020B0503020204020204" pitchFamily="34" charset="-122"/>
                </a:rPr>
                <a:t>单板</a:t>
              </a:r>
              <a:endParaRPr lang="zh-CN" altLang="en-US" sz="1000" b="1" dirty="0" smtClean="0">
                <a:latin typeface="微软雅黑" panose="020B0503020204020204" pitchFamily="34" charset="-122"/>
                <a:ea typeface="微软雅黑" panose="020B0503020204020204" pitchFamily="34" charset="-122"/>
              </a:endParaRPr>
            </a:p>
          </p:txBody>
        </p:sp>
        <p:sp>
          <p:nvSpPr>
            <p:cNvPr id="243" name="矩形 242"/>
            <p:cNvSpPr/>
            <p:nvPr/>
          </p:nvSpPr>
          <p:spPr>
            <a:xfrm>
              <a:off x="340931" y="1891728"/>
              <a:ext cx="1633004" cy="448599"/>
            </a:xfrm>
            <a:prstGeom prst="rect">
              <a:avLst/>
            </a:prstGeom>
            <a:blipFill>
              <a:blip r:embed="rId1" cstate="print"/>
              <a:tile tx="0" ty="0" sx="100000" sy="100000" flip="none" algn="tl"/>
            </a:bli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800">
                <a:latin typeface="微软雅黑" panose="020B0503020204020204" pitchFamily="34" charset="-122"/>
                <a:ea typeface="微软雅黑" panose="020B0503020204020204" pitchFamily="34" charset="-122"/>
              </a:endParaRPr>
            </a:p>
          </p:txBody>
        </p:sp>
        <p:sp>
          <p:nvSpPr>
            <p:cNvPr id="245" name="矩形 244"/>
            <p:cNvSpPr/>
            <p:nvPr/>
          </p:nvSpPr>
          <p:spPr>
            <a:xfrm>
              <a:off x="796916" y="2042803"/>
              <a:ext cx="787395" cy="246221"/>
            </a:xfrm>
            <a:prstGeom prst="rect">
              <a:avLst/>
            </a:prstGeom>
          </p:spPr>
          <p:txBody>
            <a:bodyPr wrap="none">
              <a:spAutoFit/>
            </a:bodyPr>
            <a:lstStyle/>
            <a:p>
              <a:r>
                <a:rPr lang="en-US" altLang="zh-CN" sz="1000" b="1" dirty="0" smtClean="0">
                  <a:latin typeface="微软雅黑" panose="020B0503020204020204" pitchFamily="34" charset="-122"/>
                  <a:ea typeface="微软雅黑" panose="020B0503020204020204" pitchFamily="34" charset="-122"/>
                </a:rPr>
                <a:t>ENP</a:t>
              </a:r>
              <a:r>
                <a:rPr lang="zh-CN" altLang="en-US" sz="1000" b="1" dirty="0" smtClean="0">
                  <a:latin typeface="微软雅黑" panose="020B0503020204020204" pitchFamily="34" charset="-122"/>
                  <a:ea typeface="微软雅黑" panose="020B0503020204020204" pitchFamily="34" charset="-122"/>
                </a:rPr>
                <a:t>单板</a:t>
              </a:r>
              <a:r>
                <a:rPr lang="en-US" altLang="zh-CN" sz="1000" b="1" dirty="0" smtClean="0">
                  <a:latin typeface="微软雅黑" panose="020B0503020204020204" pitchFamily="34" charset="-122"/>
                  <a:ea typeface="微软雅黑" panose="020B0503020204020204" pitchFamily="34" charset="-122"/>
                </a:rPr>
                <a:t>1</a:t>
              </a:r>
              <a:endParaRPr lang="zh-CN" altLang="en-US" sz="1000" b="1" dirty="0">
                <a:latin typeface="微软雅黑" panose="020B0503020204020204" pitchFamily="34" charset="-122"/>
                <a:ea typeface="微软雅黑" panose="020B0503020204020204" pitchFamily="34" charset="-122"/>
              </a:endParaRPr>
            </a:p>
          </p:txBody>
        </p:sp>
        <p:sp>
          <p:nvSpPr>
            <p:cNvPr id="254" name="TextBox 253"/>
            <p:cNvSpPr txBox="1"/>
            <p:nvPr/>
          </p:nvSpPr>
          <p:spPr>
            <a:xfrm>
              <a:off x="657720" y="2357571"/>
              <a:ext cx="489593"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C1-1</a:t>
              </a:r>
              <a:endParaRPr lang="zh-CN" altLang="en-US" sz="800" b="1" dirty="0">
                <a:latin typeface="微软雅黑" panose="020B0503020204020204" pitchFamily="34" charset="-122"/>
                <a:ea typeface="微软雅黑" panose="020B0503020204020204" pitchFamily="34" charset="-122"/>
              </a:endParaRPr>
            </a:p>
          </p:txBody>
        </p:sp>
        <p:sp>
          <p:nvSpPr>
            <p:cNvPr id="263" name="TextBox 262"/>
            <p:cNvSpPr txBox="1"/>
            <p:nvPr/>
          </p:nvSpPr>
          <p:spPr>
            <a:xfrm>
              <a:off x="243518" y="1895732"/>
              <a:ext cx="489729" cy="215444"/>
            </a:xfrm>
            <a:prstGeom prst="rect">
              <a:avLst/>
            </a:prstGeom>
            <a:noFill/>
          </p:spPr>
          <p:txBody>
            <a:bodyPr wrap="square" rtlCol="0">
              <a:spAutoFit/>
            </a:bodyPr>
            <a:lstStyle/>
            <a:p>
              <a:pPr algn="ctr" fontAlgn="ctr"/>
              <a:r>
                <a:rPr lang="en-US" altLang="zh-CN" sz="800" b="1" dirty="0" smtClean="0">
                  <a:latin typeface="微软雅黑" panose="020B0503020204020204" pitchFamily="34" charset="-122"/>
                  <a:ea typeface="微软雅黑" panose="020B0503020204020204" pitchFamily="34" charset="-122"/>
                </a:rPr>
                <a:t>C1-2</a:t>
              </a:r>
              <a:endParaRPr lang="zh-CN" altLang="en-US" sz="800" b="1" dirty="0">
                <a:latin typeface="微软雅黑" panose="020B0503020204020204" pitchFamily="34" charset="-122"/>
                <a:ea typeface="微软雅黑" panose="020B0503020204020204" pitchFamily="34" charset="-122"/>
              </a:endParaRPr>
            </a:p>
          </p:txBody>
        </p:sp>
        <p:sp>
          <p:nvSpPr>
            <p:cNvPr id="264" name="TextBox 263"/>
            <p:cNvSpPr txBox="1"/>
            <p:nvPr/>
          </p:nvSpPr>
          <p:spPr>
            <a:xfrm>
              <a:off x="547136" y="1900427"/>
              <a:ext cx="444902"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C1-3</a:t>
              </a:r>
              <a:endParaRPr lang="zh-CN" altLang="en-US" sz="800" b="1" dirty="0">
                <a:latin typeface="微软雅黑" panose="020B0503020204020204" pitchFamily="34" charset="-122"/>
                <a:ea typeface="微软雅黑" panose="020B0503020204020204" pitchFamily="34" charset="-122"/>
              </a:endParaRPr>
            </a:p>
          </p:txBody>
        </p:sp>
        <p:sp>
          <p:nvSpPr>
            <p:cNvPr id="265" name="TextBox 264"/>
            <p:cNvSpPr txBox="1"/>
            <p:nvPr/>
          </p:nvSpPr>
          <p:spPr>
            <a:xfrm>
              <a:off x="790550" y="1900427"/>
              <a:ext cx="477533"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C1-4</a:t>
              </a:r>
              <a:endParaRPr lang="zh-CN" altLang="en-US" sz="800" b="1" dirty="0">
                <a:latin typeface="微软雅黑" panose="020B0503020204020204" pitchFamily="34" charset="-122"/>
                <a:ea typeface="微软雅黑" panose="020B0503020204020204" pitchFamily="34" charset="-122"/>
              </a:endParaRPr>
            </a:p>
          </p:txBody>
        </p:sp>
        <p:sp>
          <p:nvSpPr>
            <p:cNvPr id="266" name="TextBox 265"/>
            <p:cNvSpPr txBox="1"/>
            <p:nvPr/>
          </p:nvSpPr>
          <p:spPr>
            <a:xfrm>
              <a:off x="1158510" y="1894673"/>
              <a:ext cx="437380"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C1-5</a:t>
              </a:r>
              <a:endParaRPr lang="zh-CN" altLang="en-US" sz="800" b="1" dirty="0">
                <a:latin typeface="微软雅黑" panose="020B0503020204020204" pitchFamily="34" charset="-122"/>
                <a:ea typeface="微软雅黑" panose="020B0503020204020204" pitchFamily="34" charset="-122"/>
              </a:endParaRPr>
            </a:p>
          </p:txBody>
        </p:sp>
        <p:sp>
          <p:nvSpPr>
            <p:cNvPr id="267" name="TextBox 266"/>
            <p:cNvSpPr txBox="1"/>
            <p:nvPr/>
          </p:nvSpPr>
          <p:spPr>
            <a:xfrm>
              <a:off x="1419026" y="1894673"/>
              <a:ext cx="454064"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C1-6</a:t>
              </a:r>
              <a:endParaRPr lang="zh-CN" altLang="en-US" sz="800" b="1" dirty="0">
                <a:latin typeface="微软雅黑" panose="020B0503020204020204" pitchFamily="34" charset="-122"/>
                <a:ea typeface="微软雅黑" panose="020B0503020204020204" pitchFamily="34" charset="-122"/>
              </a:endParaRPr>
            </a:p>
          </p:txBody>
        </p:sp>
        <p:sp>
          <p:nvSpPr>
            <p:cNvPr id="268" name="TextBox 267"/>
            <p:cNvSpPr txBox="1"/>
            <p:nvPr/>
          </p:nvSpPr>
          <p:spPr>
            <a:xfrm>
              <a:off x="1663218" y="1894673"/>
              <a:ext cx="493386"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C1-7</a:t>
              </a:r>
              <a:endParaRPr lang="zh-CN" altLang="en-US" sz="800" b="1" dirty="0">
                <a:latin typeface="微软雅黑" panose="020B0503020204020204" pitchFamily="34" charset="-122"/>
                <a:ea typeface="微软雅黑" panose="020B0503020204020204" pitchFamily="34" charset="-122"/>
              </a:endParaRPr>
            </a:p>
          </p:txBody>
        </p:sp>
        <p:sp>
          <p:nvSpPr>
            <p:cNvPr id="269" name="TextBox 268"/>
            <p:cNvSpPr txBox="1"/>
            <p:nvPr/>
          </p:nvSpPr>
          <p:spPr>
            <a:xfrm>
              <a:off x="1155437" y="2347281"/>
              <a:ext cx="440451"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C1-8</a:t>
              </a:r>
              <a:endParaRPr lang="zh-CN" altLang="en-US" sz="800" b="1" dirty="0">
                <a:latin typeface="微软雅黑" panose="020B0503020204020204" pitchFamily="34" charset="-122"/>
                <a:ea typeface="微软雅黑" panose="020B0503020204020204" pitchFamily="34" charset="-122"/>
              </a:endParaRPr>
            </a:p>
          </p:txBody>
        </p:sp>
        <p:sp>
          <p:nvSpPr>
            <p:cNvPr id="270" name="TextBox 269"/>
            <p:cNvSpPr txBox="1"/>
            <p:nvPr/>
          </p:nvSpPr>
          <p:spPr>
            <a:xfrm>
              <a:off x="1418111" y="2347281"/>
              <a:ext cx="445195"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C1-9</a:t>
              </a:r>
              <a:endParaRPr lang="zh-CN" altLang="en-US" sz="800" b="1" dirty="0">
                <a:latin typeface="微软雅黑" panose="020B0503020204020204" pitchFamily="34" charset="-122"/>
                <a:ea typeface="微软雅黑" panose="020B0503020204020204" pitchFamily="34" charset="-122"/>
              </a:endParaRPr>
            </a:p>
          </p:txBody>
        </p:sp>
        <p:sp>
          <p:nvSpPr>
            <p:cNvPr id="271" name="TextBox 270"/>
            <p:cNvSpPr txBox="1"/>
            <p:nvPr/>
          </p:nvSpPr>
          <p:spPr>
            <a:xfrm>
              <a:off x="1680171" y="2347281"/>
              <a:ext cx="488489"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C1-10</a:t>
              </a:r>
              <a:endParaRPr lang="zh-CN" altLang="en-US" sz="800" b="1" dirty="0">
                <a:latin typeface="微软雅黑" panose="020B0503020204020204" pitchFamily="34" charset="-122"/>
                <a:ea typeface="微软雅黑" panose="020B0503020204020204" pitchFamily="34" charset="-122"/>
              </a:endParaRPr>
            </a:p>
          </p:txBody>
        </p:sp>
        <p:sp>
          <p:nvSpPr>
            <p:cNvPr id="59" name="矩形 58"/>
            <p:cNvSpPr/>
            <p:nvPr/>
          </p:nvSpPr>
          <p:spPr>
            <a:xfrm>
              <a:off x="2179024" y="1901840"/>
              <a:ext cx="1633004" cy="448599"/>
            </a:xfrm>
            <a:prstGeom prst="rect">
              <a:avLst/>
            </a:prstGeom>
            <a:blipFill>
              <a:blip r:embed="rId1" cstate="print"/>
              <a:tile tx="0" ty="0" sx="100000" sy="100000" flip="none" algn="tl"/>
            </a:bli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800">
                <a:latin typeface="微软雅黑" panose="020B0503020204020204" pitchFamily="34" charset="-122"/>
                <a:ea typeface="微软雅黑" panose="020B0503020204020204" pitchFamily="34" charset="-122"/>
              </a:endParaRPr>
            </a:p>
          </p:txBody>
        </p:sp>
        <p:sp>
          <p:nvSpPr>
            <p:cNvPr id="60" name="矩形 59"/>
            <p:cNvSpPr/>
            <p:nvPr/>
          </p:nvSpPr>
          <p:spPr>
            <a:xfrm>
              <a:off x="2635010" y="2052917"/>
              <a:ext cx="787395" cy="246221"/>
            </a:xfrm>
            <a:prstGeom prst="rect">
              <a:avLst/>
            </a:prstGeom>
          </p:spPr>
          <p:txBody>
            <a:bodyPr wrap="none">
              <a:spAutoFit/>
            </a:bodyPr>
            <a:lstStyle/>
            <a:p>
              <a:r>
                <a:rPr lang="en-US" altLang="zh-CN" sz="1000" b="1" dirty="0" smtClean="0">
                  <a:latin typeface="微软雅黑" panose="020B0503020204020204" pitchFamily="34" charset="-122"/>
                  <a:ea typeface="微软雅黑" panose="020B0503020204020204" pitchFamily="34" charset="-122"/>
                </a:rPr>
                <a:t>ENP</a:t>
              </a:r>
              <a:r>
                <a:rPr lang="zh-CN" altLang="en-US" sz="1000" b="1" dirty="0" smtClean="0">
                  <a:latin typeface="微软雅黑" panose="020B0503020204020204" pitchFamily="34" charset="-122"/>
                  <a:ea typeface="微软雅黑" panose="020B0503020204020204" pitchFamily="34" charset="-122"/>
                </a:rPr>
                <a:t>单板</a:t>
              </a:r>
              <a:r>
                <a:rPr lang="en-US" altLang="zh-CN" sz="1000" b="1" dirty="0" smtClean="0">
                  <a:latin typeface="微软雅黑" panose="020B0503020204020204" pitchFamily="34" charset="-122"/>
                  <a:ea typeface="微软雅黑" panose="020B0503020204020204" pitchFamily="34" charset="-122"/>
                </a:rPr>
                <a:t>2</a:t>
              </a:r>
              <a:endParaRPr lang="zh-CN" altLang="en-US" sz="1000" b="1" dirty="0">
                <a:latin typeface="微软雅黑" panose="020B0503020204020204" pitchFamily="34" charset="-122"/>
                <a:ea typeface="微软雅黑" panose="020B0503020204020204" pitchFamily="34" charset="-122"/>
              </a:endParaRPr>
            </a:p>
          </p:txBody>
        </p:sp>
        <p:sp>
          <p:nvSpPr>
            <p:cNvPr id="61" name="TextBox 60"/>
            <p:cNvSpPr txBox="1"/>
            <p:nvPr/>
          </p:nvSpPr>
          <p:spPr>
            <a:xfrm>
              <a:off x="2523863" y="2356468"/>
              <a:ext cx="447002" cy="215445"/>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C2-1</a:t>
              </a:r>
              <a:endParaRPr lang="zh-CN" altLang="en-US" sz="800" b="1" dirty="0">
                <a:latin typeface="微软雅黑" panose="020B0503020204020204" pitchFamily="34" charset="-122"/>
                <a:ea typeface="微软雅黑" panose="020B0503020204020204" pitchFamily="34" charset="-122"/>
              </a:endParaRPr>
            </a:p>
          </p:txBody>
        </p:sp>
        <p:sp>
          <p:nvSpPr>
            <p:cNvPr id="62" name="TextBox 61"/>
            <p:cNvSpPr txBox="1"/>
            <p:nvPr/>
          </p:nvSpPr>
          <p:spPr>
            <a:xfrm>
              <a:off x="2105480" y="1905845"/>
              <a:ext cx="439036" cy="215445"/>
            </a:xfrm>
            <a:prstGeom prst="rect">
              <a:avLst/>
            </a:prstGeom>
            <a:noFill/>
          </p:spPr>
          <p:txBody>
            <a:bodyPr wrap="square" rtlCol="0">
              <a:spAutoFit/>
            </a:bodyPr>
            <a:lstStyle/>
            <a:p>
              <a:pPr algn="ctr" fontAlgn="ctr"/>
              <a:r>
                <a:rPr lang="en-US" altLang="zh-CN" sz="800" b="1" dirty="0" smtClean="0">
                  <a:latin typeface="微软雅黑" panose="020B0503020204020204" pitchFamily="34" charset="-122"/>
                  <a:ea typeface="微软雅黑" panose="020B0503020204020204" pitchFamily="34" charset="-122"/>
                </a:rPr>
                <a:t>C2-2</a:t>
              </a:r>
              <a:endParaRPr lang="zh-CN" altLang="en-US" sz="800" b="1" dirty="0">
                <a:latin typeface="微软雅黑" panose="020B0503020204020204" pitchFamily="34" charset="-122"/>
                <a:ea typeface="微软雅黑" panose="020B0503020204020204" pitchFamily="34" charset="-122"/>
              </a:endParaRPr>
            </a:p>
          </p:txBody>
        </p:sp>
        <p:sp>
          <p:nvSpPr>
            <p:cNvPr id="63" name="TextBox 62"/>
            <p:cNvSpPr txBox="1"/>
            <p:nvPr/>
          </p:nvSpPr>
          <p:spPr>
            <a:xfrm>
              <a:off x="2372831" y="1910540"/>
              <a:ext cx="434504" cy="215445"/>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C2-3</a:t>
              </a:r>
              <a:endParaRPr lang="zh-CN" altLang="en-US" sz="800" b="1" dirty="0">
                <a:latin typeface="微软雅黑" panose="020B0503020204020204" pitchFamily="34" charset="-122"/>
                <a:ea typeface="微软雅黑" panose="020B0503020204020204" pitchFamily="34" charset="-122"/>
              </a:endParaRPr>
            </a:p>
          </p:txBody>
        </p:sp>
        <p:sp>
          <p:nvSpPr>
            <p:cNvPr id="64" name="TextBox 63"/>
            <p:cNvSpPr txBox="1"/>
            <p:nvPr/>
          </p:nvSpPr>
          <p:spPr>
            <a:xfrm>
              <a:off x="2619787" y="1910540"/>
              <a:ext cx="485722"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C2-4</a:t>
              </a:r>
              <a:endParaRPr lang="zh-CN" altLang="en-US" sz="800" b="1" dirty="0">
                <a:latin typeface="微软雅黑" panose="020B0503020204020204" pitchFamily="34" charset="-122"/>
                <a:ea typeface="微软雅黑" panose="020B0503020204020204" pitchFamily="34" charset="-122"/>
              </a:endParaRPr>
            </a:p>
          </p:txBody>
        </p:sp>
        <p:sp>
          <p:nvSpPr>
            <p:cNvPr id="65" name="TextBox 64"/>
            <p:cNvSpPr txBox="1"/>
            <p:nvPr/>
          </p:nvSpPr>
          <p:spPr>
            <a:xfrm>
              <a:off x="2986227" y="1904786"/>
              <a:ext cx="455714"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C2-5</a:t>
              </a:r>
              <a:endParaRPr lang="zh-CN" altLang="en-US" sz="800" b="1" dirty="0">
                <a:latin typeface="微软雅黑" panose="020B0503020204020204" pitchFamily="34" charset="-122"/>
                <a:ea typeface="微软雅黑" panose="020B0503020204020204" pitchFamily="34" charset="-122"/>
              </a:endParaRPr>
            </a:p>
          </p:txBody>
        </p:sp>
        <p:sp>
          <p:nvSpPr>
            <p:cNvPr id="66" name="TextBox 65"/>
            <p:cNvSpPr txBox="1"/>
            <p:nvPr/>
          </p:nvSpPr>
          <p:spPr>
            <a:xfrm>
              <a:off x="3243725" y="1904786"/>
              <a:ext cx="457007"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C2-6</a:t>
              </a:r>
              <a:endParaRPr lang="zh-CN" altLang="en-US" sz="800" b="1" dirty="0">
                <a:latin typeface="微软雅黑" panose="020B0503020204020204" pitchFamily="34" charset="-122"/>
                <a:ea typeface="微软雅黑" panose="020B0503020204020204" pitchFamily="34" charset="-122"/>
              </a:endParaRPr>
            </a:p>
          </p:txBody>
        </p:sp>
        <p:sp>
          <p:nvSpPr>
            <p:cNvPr id="67" name="TextBox 66"/>
            <p:cNvSpPr txBox="1"/>
            <p:nvPr/>
          </p:nvSpPr>
          <p:spPr>
            <a:xfrm>
              <a:off x="3492685" y="1904786"/>
              <a:ext cx="458214"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C2-7</a:t>
              </a:r>
              <a:endParaRPr lang="zh-CN" altLang="en-US" sz="800" b="1" dirty="0">
                <a:latin typeface="微软雅黑" panose="020B0503020204020204" pitchFamily="34" charset="-122"/>
                <a:ea typeface="微软雅黑" panose="020B0503020204020204" pitchFamily="34" charset="-122"/>
              </a:endParaRPr>
            </a:p>
          </p:txBody>
        </p:sp>
        <p:sp>
          <p:nvSpPr>
            <p:cNvPr id="68" name="TextBox 67"/>
            <p:cNvSpPr txBox="1"/>
            <p:nvPr/>
          </p:nvSpPr>
          <p:spPr>
            <a:xfrm>
              <a:off x="2985327" y="2357394"/>
              <a:ext cx="439361"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C2-8</a:t>
              </a:r>
              <a:endParaRPr lang="zh-CN" altLang="en-US" sz="800" b="1" dirty="0">
                <a:latin typeface="微软雅黑" panose="020B0503020204020204" pitchFamily="34" charset="-122"/>
                <a:ea typeface="微软雅黑" panose="020B0503020204020204" pitchFamily="34" charset="-122"/>
              </a:endParaRPr>
            </a:p>
          </p:txBody>
        </p:sp>
        <p:sp>
          <p:nvSpPr>
            <p:cNvPr id="69" name="TextBox 68"/>
            <p:cNvSpPr txBox="1"/>
            <p:nvPr/>
          </p:nvSpPr>
          <p:spPr>
            <a:xfrm>
              <a:off x="3253612" y="2357394"/>
              <a:ext cx="481627"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C2-9</a:t>
              </a:r>
              <a:endParaRPr lang="zh-CN" altLang="en-US" sz="800" b="1" dirty="0">
                <a:latin typeface="微软雅黑" panose="020B0503020204020204" pitchFamily="34" charset="-122"/>
                <a:ea typeface="微软雅黑" panose="020B0503020204020204" pitchFamily="34" charset="-122"/>
              </a:endParaRPr>
            </a:p>
          </p:txBody>
        </p:sp>
        <p:sp>
          <p:nvSpPr>
            <p:cNvPr id="70" name="TextBox 69"/>
            <p:cNvSpPr txBox="1"/>
            <p:nvPr/>
          </p:nvSpPr>
          <p:spPr>
            <a:xfrm>
              <a:off x="3507044" y="2357394"/>
              <a:ext cx="659513"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C2-10</a:t>
              </a:r>
              <a:endParaRPr lang="zh-CN" altLang="en-US" sz="800" b="1" dirty="0">
                <a:latin typeface="微软雅黑" panose="020B0503020204020204" pitchFamily="34" charset="-122"/>
                <a:ea typeface="微软雅黑" panose="020B0503020204020204" pitchFamily="34" charset="-122"/>
              </a:endParaRPr>
            </a:p>
          </p:txBody>
        </p:sp>
        <p:cxnSp>
          <p:nvCxnSpPr>
            <p:cNvPr id="82" name="直接箭头连接符 81"/>
            <p:cNvCxnSpPr/>
            <p:nvPr/>
          </p:nvCxnSpPr>
          <p:spPr>
            <a:xfrm flipV="1">
              <a:off x="2526773" y="2404449"/>
              <a:ext cx="0" cy="248753"/>
            </a:xfrm>
            <a:prstGeom prst="straightConnector1">
              <a:avLst/>
            </a:prstGeom>
            <a:ln w="19050">
              <a:tailEnd type="triangle"/>
            </a:ln>
          </p:spPr>
          <p:style>
            <a:lnRef idx="3">
              <a:schemeClr val="dk1"/>
            </a:lnRef>
            <a:fillRef idx="0">
              <a:schemeClr val="dk1"/>
            </a:fillRef>
            <a:effectRef idx="2">
              <a:schemeClr val="dk1"/>
            </a:effectRef>
            <a:fontRef idx="minor">
              <a:schemeClr val="tx1"/>
            </a:fontRef>
          </p:style>
        </p:cxnSp>
        <p:sp>
          <p:nvSpPr>
            <p:cNvPr id="83" name="圆角矩形 82"/>
            <p:cNvSpPr/>
            <p:nvPr/>
          </p:nvSpPr>
          <p:spPr bwMode="auto">
            <a:xfrm>
              <a:off x="2445678" y="1300675"/>
              <a:ext cx="1048137" cy="258741"/>
            </a:xfrm>
            <a:prstGeom prst="roundRect">
              <a:avLst/>
            </a:prstGeom>
            <a:blipFill>
              <a:blip r:embed="rId1" cstate="print"/>
              <a:tile tx="0" ty="0" sx="100000" sy="100000" flip="none" algn="tl"/>
            </a:blipFill>
            <a:ln w="9525" cap="flat" cmpd="sng" algn="ctr">
              <a:solidFill>
                <a:srgbClr val="808080"/>
              </a:solidFill>
              <a:prstDash val="solid"/>
              <a:round/>
              <a:headEnd type="none" w="med" len="med"/>
              <a:tailEnd type="none" w="med" len="med"/>
            </a:ln>
            <a:effectLst/>
          </p:spPr>
          <p:txBody>
            <a:bodyPr vert="horz" wrap="square" lIns="79200" tIns="39600" rIns="79200" bIns="39600" numCol="1" rtlCol="0" anchor="t" anchorCtr="0" compatLnSpc="1">
              <a:spAutoFit/>
            </a:bodyPr>
            <a:lstStyle/>
            <a:p>
              <a:pPr marL="182880" marR="0" indent="-182880" algn="ctr" defTabSz="801370" rtl="0" eaLnBrk="1" fontAlgn="base" latinLnBrk="0" hangingPunct="1">
                <a:lnSpc>
                  <a:spcPct val="100000"/>
                </a:lnSpc>
                <a:spcBef>
                  <a:spcPct val="50000"/>
                </a:spcBef>
                <a:spcAft>
                  <a:spcPct val="0"/>
                </a:spcAft>
                <a:buClrTx/>
                <a:buSzTx/>
              </a:pPr>
              <a:r>
                <a:rPr kumimoji="0" lang="zh-CN" altLang="en-US"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交换网板</a:t>
              </a:r>
              <a:r>
                <a:rPr kumimoji="0" lang="en-US" altLang="zh-CN"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2</a:t>
              </a:r>
              <a:endParaRPr kumimoji="0" lang="zh-CN" altLang="en-US"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84" name="任意多边形 83"/>
            <p:cNvSpPr/>
            <p:nvPr/>
          </p:nvSpPr>
          <p:spPr bwMode="auto">
            <a:xfrm>
              <a:off x="494054" y="1404909"/>
              <a:ext cx="889479" cy="891449"/>
            </a:xfrm>
            <a:custGeom>
              <a:avLst/>
              <a:gdLst>
                <a:gd name="connsiteX0" fmla="*/ 162685 w 1026597"/>
                <a:gd name="connsiteY0" fmla="*/ 1071475 h 1071475"/>
                <a:gd name="connsiteX1" fmla="*/ 0 w 1026597"/>
                <a:gd name="connsiteY1" fmla="*/ 577811 h 1071475"/>
                <a:gd name="connsiteX2" fmla="*/ 0 w 1026597"/>
                <a:gd name="connsiteY2" fmla="*/ 577811 h 1071475"/>
                <a:gd name="connsiteX3" fmla="*/ 1026597 w 1026597"/>
                <a:gd name="connsiteY3" fmla="*/ 0 h 1071475"/>
              </a:gdLst>
              <a:ahLst/>
              <a:cxnLst>
                <a:cxn ang="0">
                  <a:pos x="connsiteX0" y="connsiteY0"/>
                </a:cxn>
                <a:cxn ang="0">
                  <a:pos x="connsiteX1" y="connsiteY1"/>
                </a:cxn>
                <a:cxn ang="0">
                  <a:pos x="connsiteX2" y="connsiteY2"/>
                </a:cxn>
                <a:cxn ang="0">
                  <a:pos x="connsiteX3" y="connsiteY3"/>
                </a:cxn>
              </a:cxnLst>
              <a:rect l="l" t="t" r="r" b="b"/>
              <a:pathLst>
                <a:path w="1026597" h="1071475">
                  <a:moveTo>
                    <a:pt x="162685" y="1071475"/>
                  </a:moveTo>
                  <a:lnTo>
                    <a:pt x="0" y="577811"/>
                  </a:lnTo>
                  <a:lnTo>
                    <a:pt x="0" y="577811"/>
                  </a:lnTo>
                  <a:lnTo>
                    <a:pt x="1026597" y="0"/>
                  </a:lnTo>
                </a:path>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86" name="任意多边形 85"/>
            <p:cNvSpPr/>
            <p:nvPr/>
          </p:nvSpPr>
          <p:spPr bwMode="auto">
            <a:xfrm>
              <a:off x="336898" y="928847"/>
              <a:ext cx="1731970" cy="1423517"/>
            </a:xfrm>
            <a:custGeom>
              <a:avLst/>
              <a:gdLst>
                <a:gd name="connsiteX0" fmla="*/ 383337 w 1998964"/>
                <a:gd name="connsiteY0" fmla="*/ 1632456 h 1632456"/>
                <a:gd name="connsiteX1" fmla="*/ 175774 w 1998964"/>
                <a:gd name="connsiteY1" fmla="*/ 1060255 h 1632456"/>
                <a:gd name="connsiteX2" fmla="*/ 1437982 w 1998964"/>
                <a:gd name="connsiteY2" fmla="*/ 493664 h 1632456"/>
                <a:gd name="connsiteX3" fmla="*/ 1998964 w 1998964"/>
                <a:gd name="connsiteY3" fmla="*/ 0 h 1632456"/>
              </a:gdLst>
              <a:ahLst/>
              <a:cxnLst>
                <a:cxn ang="0">
                  <a:pos x="connsiteX0" y="connsiteY0"/>
                </a:cxn>
                <a:cxn ang="0">
                  <a:pos x="connsiteX1" y="connsiteY1"/>
                </a:cxn>
                <a:cxn ang="0">
                  <a:pos x="connsiteX2" y="connsiteY2"/>
                </a:cxn>
                <a:cxn ang="0">
                  <a:pos x="connsiteX3" y="connsiteY3"/>
                </a:cxn>
              </a:cxnLst>
              <a:rect l="l" t="t" r="r" b="b"/>
              <a:pathLst>
                <a:path w="1998964" h="1632456">
                  <a:moveTo>
                    <a:pt x="383337" y="1632456"/>
                  </a:moveTo>
                  <a:cubicBezTo>
                    <a:pt x="191668" y="1441255"/>
                    <a:pt x="0" y="1250054"/>
                    <a:pt x="175774" y="1060255"/>
                  </a:cubicBezTo>
                  <a:cubicBezTo>
                    <a:pt x="351548" y="870456"/>
                    <a:pt x="1134117" y="670373"/>
                    <a:pt x="1437982" y="493664"/>
                  </a:cubicBezTo>
                  <a:cubicBezTo>
                    <a:pt x="1741847" y="316955"/>
                    <a:pt x="1870405" y="158477"/>
                    <a:pt x="1998964" y="0"/>
                  </a:cubicBezTo>
                </a:path>
              </a:pathLst>
            </a:custGeom>
            <a:ln>
              <a:solidFill>
                <a:srgbClr val="FF0000"/>
              </a:solidFill>
              <a:tailEnd type="stealt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87" name="任意多边形 86"/>
            <p:cNvSpPr/>
            <p:nvPr/>
          </p:nvSpPr>
          <p:spPr bwMode="auto">
            <a:xfrm>
              <a:off x="482713" y="1250889"/>
              <a:ext cx="3156107" cy="1059471"/>
            </a:xfrm>
            <a:custGeom>
              <a:avLst/>
              <a:gdLst>
                <a:gd name="connsiteX0" fmla="*/ 220653 w 3642640"/>
                <a:gd name="connsiteY0" fmla="*/ 1179931 h 1224809"/>
                <a:gd name="connsiteX1" fmla="*/ 237482 w 3642640"/>
                <a:gd name="connsiteY1" fmla="*/ 697487 h 1224809"/>
                <a:gd name="connsiteX2" fmla="*/ 1645546 w 3642640"/>
                <a:gd name="connsiteY2" fmla="*/ 86017 h 1224809"/>
                <a:gd name="connsiteX3" fmla="*/ 3339710 w 3642640"/>
                <a:gd name="connsiteY3" fmla="*/ 181384 h 1224809"/>
                <a:gd name="connsiteX4" fmla="*/ 3463126 w 3642640"/>
                <a:gd name="connsiteY4" fmla="*/ 725536 h 1224809"/>
                <a:gd name="connsiteX5" fmla="*/ 3435077 w 3642640"/>
                <a:gd name="connsiteY5" fmla="*/ 1224809 h 122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2640" h="1224809">
                  <a:moveTo>
                    <a:pt x="220653" y="1179931"/>
                  </a:moveTo>
                  <a:cubicBezTo>
                    <a:pt x="110326" y="1029868"/>
                    <a:pt x="0" y="879806"/>
                    <a:pt x="237482" y="697487"/>
                  </a:cubicBezTo>
                  <a:cubicBezTo>
                    <a:pt x="474964" y="515168"/>
                    <a:pt x="1128508" y="172034"/>
                    <a:pt x="1645546" y="86017"/>
                  </a:cubicBezTo>
                  <a:cubicBezTo>
                    <a:pt x="2162584" y="0"/>
                    <a:pt x="3036780" y="74798"/>
                    <a:pt x="3339710" y="181384"/>
                  </a:cubicBezTo>
                  <a:cubicBezTo>
                    <a:pt x="3642640" y="287970"/>
                    <a:pt x="3447232" y="551632"/>
                    <a:pt x="3463126" y="725536"/>
                  </a:cubicBezTo>
                  <a:cubicBezTo>
                    <a:pt x="3479021" y="899440"/>
                    <a:pt x="3457049" y="1062124"/>
                    <a:pt x="3435077" y="1224809"/>
                  </a:cubicBezTo>
                </a:path>
              </a:pathLst>
            </a:custGeom>
            <a:ln>
              <a:solidFill>
                <a:srgbClr val="0000FF"/>
              </a:solidFill>
              <a:tailEnd type="stealt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90" name="任意多边形 89"/>
            <p:cNvSpPr/>
            <p:nvPr/>
          </p:nvSpPr>
          <p:spPr bwMode="auto">
            <a:xfrm>
              <a:off x="2272205" y="962297"/>
              <a:ext cx="1167334" cy="1358175"/>
            </a:xfrm>
            <a:custGeom>
              <a:avLst/>
              <a:gdLst>
                <a:gd name="connsiteX0" fmla="*/ 383337 w 1998964"/>
                <a:gd name="connsiteY0" fmla="*/ 1632456 h 1632456"/>
                <a:gd name="connsiteX1" fmla="*/ 175774 w 1998964"/>
                <a:gd name="connsiteY1" fmla="*/ 1060255 h 1632456"/>
                <a:gd name="connsiteX2" fmla="*/ 1437982 w 1998964"/>
                <a:gd name="connsiteY2" fmla="*/ 493664 h 1632456"/>
                <a:gd name="connsiteX3" fmla="*/ 1998964 w 1998964"/>
                <a:gd name="connsiteY3" fmla="*/ 0 h 1632456"/>
              </a:gdLst>
              <a:ahLst/>
              <a:cxnLst>
                <a:cxn ang="0">
                  <a:pos x="connsiteX0" y="connsiteY0"/>
                </a:cxn>
                <a:cxn ang="0">
                  <a:pos x="connsiteX1" y="connsiteY1"/>
                </a:cxn>
                <a:cxn ang="0">
                  <a:pos x="connsiteX2" y="connsiteY2"/>
                </a:cxn>
                <a:cxn ang="0">
                  <a:pos x="connsiteX3" y="connsiteY3"/>
                </a:cxn>
              </a:cxnLst>
              <a:rect l="l" t="t" r="r" b="b"/>
              <a:pathLst>
                <a:path w="1998964" h="1632456">
                  <a:moveTo>
                    <a:pt x="383337" y="1632456"/>
                  </a:moveTo>
                  <a:cubicBezTo>
                    <a:pt x="191668" y="1441255"/>
                    <a:pt x="0" y="1250054"/>
                    <a:pt x="175774" y="1060255"/>
                  </a:cubicBezTo>
                  <a:cubicBezTo>
                    <a:pt x="351548" y="870456"/>
                    <a:pt x="1134117" y="670373"/>
                    <a:pt x="1437982" y="493664"/>
                  </a:cubicBezTo>
                  <a:cubicBezTo>
                    <a:pt x="1741847" y="316955"/>
                    <a:pt x="1870405" y="158477"/>
                    <a:pt x="1998964" y="0"/>
                  </a:cubicBezTo>
                </a:path>
              </a:pathLst>
            </a:custGeom>
            <a:ln>
              <a:solidFill>
                <a:srgbClr val="FF0000"/>
              </a:solidFill>
              <a:tailEnd type="stealt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91" name="任意多边形 90"/>
            <p:cNvSpPr/>
            <p:nvPr/>
          </p:nvSpPr>
          <p:spPr bwMode="auto">
            <a:xfrm>
              <a:off x="1539070" y="1310787"/>
              <a:ext cx="1074178" cy="995440"/>
            </a:xfrm>
            <a:custGeom>
              <a:avLst/>
              <a:gdLst>
                <a:gd name="connsiteX0" fmla="*/ 220653 w 3642640"/>
                <a:gd name="connsiteY0" fmla="*/ 1179931 h 1224809"/>
                <a:gd name="connsiteX1" fmla="*/ 237482 w 3642640"/>
                <a:gd name="connsiteY1" fmla="*/ 697487 h 1224809"/>
                <a:gd name="connsiteX2" fmla="*/ 1645546 w 3642640"/>
                <a:gd name="connsiteY2" fmla="*/ 86017 h 1224809"/>
                <a:gd name="connsiteX3" fmla="*/ 3339710 w 3642640"/>
                <a:gd name="connsiteY3" fmla="*/ 181384 h 1224809"/>
                <a:gd name="connsiteX4" fmla="*/ 3463126 w 3642640"/>
                <a:gd name="connsiteY4" fmla="*/ 725536 h 1224809"/>
                <a:gd name="connsiteX5" fmla="*/ 3435077 w 3642640"/>
                <a:gd name="connsiteY5" fmla="*/ 1224809 h 122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2640" h="1224809">
                  <a:moveTo>
                    <a:pt x="220653" y="1179931"/>
                  </a:moveTo>
                  <a:cubicBezTo>
                    <a:pt x="110326" y="1029868"/>
                    <a:pt x="0" y="879806"/>
                    <a:pt x="237482" y="697487"/>
                  </a:cubicBezTo>
                  <a:cubicBezTo>
                    <a:pt x="474964" y="515168"/>
                    <a:pt x="1128508" y="172034"/>
                    <a:pt x="1645546" y="86017"/>
                  </a:cubicBezTo>
                  <a:cubicBezTo>
                    <a:pt x="2162584" y="0"/>
                    <a:pt x="3036780" y="74798"/>
                    <a:pt x="3339710" y="181384"/>
                  </a:cubicBezTo>
                  <a:cubicBezTo>
                    <a:pt x="3642640" y="287970"/>
                    <a:pt x="3447232" y="551632"/>
                    <a:pt x="3463126" y="725536"/>
                  </a:cubicBezTo>
                  <a:cubicBezTo>
                    <a:pt x="3479021" y="899440"/>
                    <a:pt x="3457049" y="1062124"/>
                    <a:pt x="3435077" y="1224809"/>
                  </a:cubicBezTo>
                </a:path>
              </a:pathLst>
            </a:custGeom>
            <a:ln>
              <a:solidFill>
                <a:srgbClr val="0000FF"/>
              </a:solidFill>
              <a:headEnd type="stealth"/>
              <a:tailEnd type="none"/>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92" name="任意多边形 91"/>
            <p:cNvSpPr/>
            <p:nvPr/>
          </p:nvSpPr>
          <p:spPr bwMode="auto">
            <a:xfrm>
              <a:off x="1339787" y="980187"/>
              <a:ext cx="1064457" cy="1330173"/>
            </a:xfrm>
            <a:custGeom>
              <a:avLst/>
              <a:gdLst>
                <a:gd name="connsiteX0" fmla="*/ 1228550 w 1228550"/>
                <a:gd name="connsiteY0" fmla="*/ 0 h 1598798"/>
                <a:gd name="connsiteX1" fmla="*/ 325370 w 1228550"/>
                <a:gd name="connsiteY1" fmla="*/ 572202 h 1598798"/>
                <a:gd name="connsiteX2" fmla="*/ 44879 w 1228550"/>
                <a:gd name="connsiteY2" fmla="*/ 1071475 h 1598798"/>
                <a:gd name="connsiteX3" fmla="*/ 56098 w 1228550"/>
                <a:gd name="connsiteY3" fmla="*/ 1598798 h 1598798"/>
              </a:gdLst>
              <a:ahLst/>
              <a:cxnLst>
                <a:cxn ang="0">
                  <a:pos x="connsiteX0" y="connsiteY0"/>
                </a:cxn>
                <a:cxn ang="0">
                  <a:pos x="connsiteX1" y="connsiteY1"/>
                </a:cxn>
                <a:cxn ang="0">
                  <a:pos x="connsiteX2" y="connsiteY2"/>
                </a:cxn>
                <a:cxn ang="0">
                  <a:pos x="connsiteX3" y="connsiteY3"/>
                </a:cxn>
              </a:cxnLst>
              <a:rect l="l" t="t" r="r" b="b"/>
              <a:pathLst>
                <a:path w="1228550" h="1598798">
                  <a:moveTo>
                    <a:pt x="1228550" y="0"/>
                  </a:moveTo>
                  <a:cubicBezTo>
                    <a:pt x="875599" y="196811"/>
                    <a:pt x="522649" y="393623"/>
                    <a:pt x="325370" y="572202"/>
                  </a:cubicBezTo>
                  <a:cubicBezTo>
                    <a:pt x="128092" y="750781"/>
                    <a:pt x="89758" y="900376"/>
                    <a:pt x="44879" y="1071475"/>
                  </a:cubicBezTo>
                  <a:cubicBezTo>
                    <a:pt x="0" y="1242574"/>
                    <a:pt x="28049" y="1420686"/>
                    <a:pt x="56098" y="1598798"/>
                  </a:cubicBezTo>
                </a:path>
              </a:pathLst>
            </a:custGeom>
            <a:ln>
              <a:solidFill>
                <a:srgbClr val="FF0000"/>
              </a:solidFill>
              <a:tailEnd type="stealt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93" name="任意多边形 92"/>
            <p:cNvSpPr/>
            <p:nvPr/>
          </p:nvSpPr>
          <p:spPr bwMode="auto">
            <a:xfrm>
              <a:off x="702341" y="1245733"/>
              <a:ext cx="3773339" cy="1031467"/>
            </a:xfrm>
            <a:custGeom>
              <a:avLst/>
              <a:gdLst>
                <a:gd name="connsiteX0" fmla="*/ 38333 w 5369528"/>
                <a:gd name="connsiteY0" fmla="*/ 1239770 h 1239770"/>
                <a:gd name="connsiteX1" fmla="*/ 240287 w 5369528"/>
                <a:gd name="connsiteY1" fmla="*/ 746106 h 1239770"/>
                <a:gd name="connsiteX2" fmla="*/ 1480056 w 5369528"/>
                <a:gd name="connsiteY2" fmla="*/ 151465 h 1239770"/>
                <a:gd name="connsiteX3" fmla="*/ 4733749 w 5369528"/>
                <a:gd name="connsiteY3" fmla="*/ 95367 h 1239770"/>
                <a:gd name="connsiteX4" fmla="*/ 5294731 w 5369528"/>
                <a:gd name="connsiteY4" fmla="*/ 723667 h 1239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9528" h="1239770">
                  <a:moveTo>
                    <a:pt x="38333" y="1239770"/>
                  </a:moveTo>
                  <a:cubicBezTo>
                    <a:pt x="19166" y="1083630"/>
                    <a:pt x="0" y="927490"/>
                    <a:pt x="240287" y="746106"/>
                  </a:cubicBezTo>
                  <a:cubicBezTo>
                    <a:pt x="480574" y="564722"/>
                    <a:pt x="731146" y="259921"/>
                    <a:pt x="1480056" y="151465"/>
                  </a:cubicBezTo>
                  <a:cubicBezTo>
                    <a:pt x="2228966" y="43009"/>
                    <a:pt x="4097970" y="0"/>
                    <a:pt x="4733749" y="95367"/>
                  </a:cubicBezTo>
                  <a:cubicBezTo>
                    <a:pt x="5369528" y="190734"/>
                    <a:pt x="5332129" y="457200"/>
                    <a:pt x="5294731" y="723667"/>
                  </a:cubicBezTo>
                </a:path>
              </a:pathLst>
            </a:custGeom>
            <a:ln>
              <a:solidFill>
                <a:srgbClr val="00B050"/>
              </a:solidFill>
              <a:tailEnd type="stealt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96" name="任意多边形 95"/>
            <p:cNvSpPr/>
            <p:nvPr/>
          </p:nvSpPr>
          <p:spPr bwMode="auto">
            <a:xfrm>
              <a:off x="1657342" y="1256213"/>
              <a:ext cx="3269747" cy="1054146"/>
            </a:xfrm>
            <a:custGeom>
              <a:avLst/>
              <a:gdLst>
                <a:gd name="connsiteX0" fmla="*/ 3779145 w 4146588"/>
                <a:gd name="connsiteY0" fmla="*/ 691878 h 1219200"/>
                <a:gd name="connsiteX1" fmla="*/ 3610851 w 4146588"/>
                <a:gd name="connsiteY1" fmla="*/ 91627 h 1219200"/>
                <a:gd name="connsiteX2" fmla="*/ 564721 w 4146588"/>
                <a:gd name="connsiteY2" fmla="*/ 142116 h 1219200"/>
                <a:gd name="connsiteX3" fmla="*/ 222522 w 4146588"/>
                <a:gd name="connsiteY3" fmla="*/ 697488 h 1219200"/>
                <a:gd name="connsiteX4" fmla="*/ 205693 w 4146588"/>
                <a:gd name="connsiteY4" fmla="*/ 1219200 h 1219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588" h="1219200">
                  <a:moveTo>
                    <a:pt x="3779145" y="691878"/>
                  </a:moveTo>
                  <a:cubicBezTo>
                    <a:pt x="3962866" y="437566"/>
                    <a:pt x="4146588" y="183254"/>
                    <a:pt x="3610851" y="91627"/>
                  </a:cubicBezTo>
                  <a:cubicBezTo>
                    <a:pt x="3075114" y="0"/>
                    <a:pt x="1129443" y="41139"/>
                    <a:pt x="564721" y="142116"/>
                  </a:cubicBezTo>
                  <a:cubicBezTo>
                    <a:pt x="0" y="243093"/>
                    <a:pt x="282360" y="517974"/>
                    <a:pt x="222522" y="697488"/>
                  </a:cubicBezTo>
                  <a:cubicBezTo>
                    <a:pt x="162684" y="877002"/>
                    <a:pt x="184188" y="1048101"/>
                    <a:pt x="205693" y="1219200"/>
                  </a:cubicBezTo>
                </a:path>
              </a:pathLst>
            </a:custGeom>
            <a:ln>
              <a:solidFill>
                <a:srgbClr val="C709AC"/>
              </a:solidFill>
              <a:tailEnd type="stealt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97" name="任意多边形 96"/>
            <p:cNvSpPr/>
            <p:nvPr/>
          </p:nvSpPr>
          <p:spPr bwMode="auto">
            <a:xfrm>
              <a:off x="2588769" y="1398855"/>
              <a:ext cx="1730302" cy="927182"/>
            </a:xfrm>
            <a:custGeom>
              <a:avLst/>
              <a:gdLst>
                <a:gd name="connsiteX0" fmla="*/ 0 w 2892424"/>
                <a:gd name="connsiteY0" fmla="*/ 1106487 h 1106487"/>
                <a:gd name="connsiteX1" fmla="*/ 195262 w 2892424"/>
                <a:gd name="connsiteY1" fmla="*/ 596900 h 1106487"/>
                <a:gd name="connsiteX2" fmla="*/ 519112 w 2892424"/>
                <a:gd name="connsiteY2" fmla="*/ 125412 h 1106487"/>
                <a:gd name="connsiteX3" fmla="*/ 2509837 w 2892424"/>
                <a:gd name="connsiteY3" fmla="*/ 68262 h 1106487"/>
                <a:gd name="connsiteX4" fmla="*/ 2814637 w 2892424"/>
                <a:gd name="connsiteY4" fmla="*/ 534987 h 1106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2424" h="1106487">
                  <a:moveTo>
                    <a:pt x="0" y="1106487"/>
                  </a:moveTo>
                  <a:cubicBezTo>
                    <a:pt x="54371" y="933450"/>
                    <a:pt x="108743" y="760413"/>
                    <a:pt x="195262" y="596900"/>
                  </a:cubicBezTo>
                  <a:cubicBezTo>
                    <a:pt x="281781" y="433388"/>
                    <a:pt x="133350" y="213518"/>
                    <a:pt x="519112" y="125412"/>
                  </a:cubicBezTo>
                  <a:cubicBezTo>
                    <a:pt x="904874" y="37306"/>
                    <a:pt x="2127250" y="0"/>
                    <a:pt x="2509837" y="68262"/>
                  </a:cubicBezTo>
                  <a:cubicBezTo>
                    <a:pt x="2892424" y="136524"/>
                    <a:pt x="2853530" y="335755"/>
                    <a:pt x="2814637" y="534987"/>
                  </a:cubicBezTo>
                </a:path>
              </a:pathLst>
            </a:custGeom>
            <a:ln>
              <a:solidFill>
                <a:srgbClr val="00B050"/>
              </a:solidFill>
              <a:tailEnd type="stealt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latin typeface="微软雅黑" panose="020B0503020204020204" pitchFamily="34" charset="-122"/>
                <a:ea typeface="微软雅黑" panose="020B0503020204020204" pitchFamily="34" charset="-122"/>
              </a:endParaRPr>
            </a:p>
          </p:txBody>
        </p:sp>
        <p:sp>
          <p:nvSpPr>
            <p:cNvPr id="98" name="任意多边形 97"/>
            <p:cNvSpPr/>
            <p:nvPr/>
          </p:nvSpPr>
          <p:spPr bwMode="auto">
            <a:xfrm>
              <a:off x="3379402" y="1268099"/>
              <a:ext cx="1243677" cy="1026241"/>
            </a:xfrm>
            <a:custGeom>
              <a:avLst/>
              <a:gdLst>
                <a:gd name="connsiteX0" fmla="*/ 2275681 w 2439987"/>
                <a:gd name="connsiteY0" fmla="*/ 681038 h 1233488"/>
                <a:gd name="connsiteX1" fmla="*/ 2104231 w 2439987"/>
                <a:gd name="connsiteY1" fmla="*/ 176213 h 1233488"/>
                <a:gd name="connsiteX2" fmla="*/ 261144 w 2439987"/>
                <a:gd name="connsiteY2" fmla="*/ 85725 h 1233488"/>
                <a:gd name="connsiteX3" fmla="*/ 537369 w 2439987"/>
                <a:gd name="connsiteY3" fmla="*/ 690563 h 1233488"/>
                <a:gd name="connsiteX4" fmla="*/ 551656 w 2439987"/>
                <a:gd name="connsiteY4" fmla="*/ 1233488 h 1233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9987" h="1233488">
                  <a:moveTo>
                    <a:pt x="2275681" y="681038"/>
                  </a:moveTo>
                  <a:cubicBezTo>
                    <a:pt x="2357834" y="478235"/>
                    <a:pt x="2439987" y="275432"/>
                    <a:pt x="2104231" y="176213"/>
                  </a:cubicBezTo>
                  <a:cubicBezTo>
                    <a:pt x="1768475" y="76994"/>
                    <a:pt x="522288" y="0"/>
                    <a:pt x="261144" y="85725"/>
                  </a:cubicBezTo>
                  <a:cubicBezTo>
                    <a:pt x="0" y="171450"/>
                    <a:pt x="488950" y="499269"/>
                    <a:pt x="537369" y="690563"/>
                  </a:cubicBezTo>
                  <a:cubicBezTo>
                    <a:pt x="585788" y="881857"/>
                    <a:pt x="568722" y="1057672"/>
                    <a:pt x="551656" y="1233488"/>
                  </a:cubicBezTo>
                </a:path>
              </a:pathLst>
            </a:custGeom>
            <a:ln>
              <a:solidFill>
                <a:srgbClr val="C709AC"/>
              </a:solidFill>
              <a:tailEnd type="stealt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latin typeface="微软雅黑" panose="020B0503020204020204" pitchFamily="34" charset="-122"/>
                <a:ea typeface="微软雅黑" panose="020B0503020204020204" pitchFamily="34" charset="-122"/>
              </a:endParaRPr>
            </a:p>
          </p:txBody>
        </p:sp>
        <p:sp>
          <p:nvSpPr>
            <p:cNvPr id="99" name="任意多边形 98"/>
            <p:cNvSpPr/>
            <p:nvPr/>
          </p:nvSpPr>
          <p:spPr bwMode="auto">
            <a:xfrm>
              <a:off x="3218731" y="1014511"/>
              <a:ext cx="294349" cy="1279829"/>
            </a:xfrm>
            <a:custGeom>
              <a:avLst/>
              <a:gdLst>
                <a:gd name="connsiteX0" fmla="*/ 339725 w 339725"/>
                <a:gd name="connsiteY0" fmla="*/ 0 h 1538288"/>
                <a:gd name="connsiteX1" fmla="*/ 53975 w 339725"/>
                <a:gd name="connsiteY1" fmla="*/ 395288 h 1538288"/>
                <a:gd name="connsiteX2" fmla="*/ 15875 w 339725"/>
                <a:gd name="connsiteY2" fmla="*/ 985838 h 1538288"/>
                <a:gd name="connsiteX3" fmla="*/ 1587 w 339725"/>
                <a:gd name="connsiteY3" fmla="*/ 1538288 h 1538288"/>
              </a:gdLst>
              <a:ahLst/>
              <a:cxnLst>
                <a:cxn ang="0">
                  <a:pos x="connsiteX0" y="connsiteY0"/>
                </a:cxn>
                <a:cxn ang="0">
                  <a:pos x="connsiteX1" y="connsiteY1"/>
                </a:cxn>
                <a:cxn ang="0">
                  <a:pos x="connsiteX2" y="connsiteY2"/>
                </a:cxn>
                <a:cxn ang="0">
                  <a:pos x="connsiteX3" y="connsiteY3"/>
                </a:cxn>
              </a:cxnLst>
              <a:rect l="l" t="t" r="r" b="b"/>
              <a:pathLst>
                <a:path w="339725" h="1538288">
                  <a:moveTo>
                    <a:pt x="339725" y="0"/>
                  </a:moveTo>
                  <a:cubicBezTo>
                    <a:pt x="223837" y="115491"/>
                    <a:pt x="107950" y="230982"/>
                    <a:pt x="53975" y="395288"/>
                  </a:cubicBezTo>
                  <a:cubicBezTo>
                    <a:pt x="0" y="559594"/>
                    <a:pt x="24606" y="795338"/>
                    <a:pt x="15875" y="985838"/>
                  </a:cubicBezTo>
                  <a:cubicBezTo>
                    <a:pt x="7144" y="1176338"/>
                    <a:pt x="4365" y="1357313"/>
                    <a:pt x="1587" y="1538288"/>
                  </a:cubicBezTo>
                </a:path>
              </a:pathLst>
            </a:custGeom>
            <a:ln>
              <a:solidFill>
                <a:srgbClr val="FF0000"/>
              </a:solidFill>
              <a:tailEnd type="stealt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latin typeface="微软雅黑" panose="020B0503020204020204" pitchFamily="34" charset="-122"/>
                <a:ea typeface="微软雅黑" panose="020B0503020204020204" pitchFamily="34" charset="-122"/>
              </a:endParaRPr>
            </a:p>
          </p:txBody>
        </p:sp>
        <p:sp>
          <p:nvSpPr>
            <p:cNvPr id="81" name="椭圆 530"/>
            <p:cNvSpPr>
              <a:spLocks noChangeArrowheads="1"/>
            </p:cNvSpPr>
            <p:nvPr/>
          </p:nvSpPr>
          <p:spPr bwMode="auto">
            <a:xfrm>
              <a:off x="1333671" y="2303136"/>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85" name="椭圆 530"/>
            <p:cNvSpPr>
              <a:spLocks noChangeArrowheads="1"/>
            </p:cNvSpPr>
            <p:nvPr/>
          </p:nvSpPr>
          <p:spPr bwMode="auto">
            <a:xfrm>
              <a:off x="1541337" y="2299787"/>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88" name="椭圆 530"/>
            <p:cNvSpPr>
              <a:spLocks noChangeArrowheads="1"/>
            </p:cNvSpPr>
            <p:nvPr/>
          </p:nvSpPr>
          <p:spPr bwMode="auto">
            <a:xfrm>
              <a:off x="1752352" y="2294762"/>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89" name="椭圆 530"/>
            <p:cNvSpPr>
              <a:spLocks noChangeArrowheads="1"/>
            </p:cNvSpPr>
            <p:nvPr/>
          </p:nvSpPr>
          <p:spPr bwMode="auto">
            <a:xfrm>
              <a:off x="2301662" y="1874406"/>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94" name="椭圆 530"/>
            <p:cNvSpPr>
              <a:spLocks noChangeArrowheads="1"/>
            </p:cNvSpPr>
            <p:nvPr/>
          </p:nvSpPr>
          <p:spPr bwMode="auto">
            <a:xfrm>
              <a:off x="2509328" y="1871056"/>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95" name="椭圆 530"/>
            <p:cNvSpPr>
              <a:spLocks noChangeArrowheads="1"/>
            </p:cNvSpPr>
            <p:nvPr/>
          </p:nvSpPr>
          <p:spPr bwMode="auto">
            <a:xfrm>
              <a:off x="2690199" y="1866032"/>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00" name="椭圆 530"/>
            <p:cNvSpPr>
              <a:spLocks noChangeArrowheads="1"/>
            </p:cNvSpPr>
            <p:nvPr/>
          </p:nvSpPr>
          <p:spPr bwMode="auto">
            <a:xfrm>
              <a:off x="3177543" y="2313184"/>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01" name="椭圆 530"/>
            <p:cNvSpPr>
              <a:spLocks noChangeArrowheads="1"/>
            </p:cNvSpPr>
            <p:nvPr/>
          </p:nvSpPr>
          <p:spPr bwMode="auto">
            <a:xfrm>
              <a:off x="3408656" y="2313184"/>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02" name="椭圆 530"/>
            <p:cNvSpPr>
              <a:spLocks noChangeArrowheads="1"/>
            </p:cNvSpPr>
            <p:nvPr/>
          </p:nvSpPr>
          <p:spPr bwMode="auto">
            <a:xfrm>
              <a:off x="3614647" y="2318208"/>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04" name="椭圆 530"/>
            <p:cNvSpPr>
              <a:spLocks noChangeArrowheads="1"/>
            </p:cNvSpPr>
            <p:nvPr/>
          </p:nvSpPr>
          <p:spPr bwMode="auto">
            <a:xfrm>
              <a:off x="2487873" y="2314511"/>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06" name="椭圆 530"/>
            <p:cNvSpPr>
              <a:spLocks noChangeArrowheads="1"/>
            </p:cNvSpPr>
            <p:nvPr/>
          </p:nvSpPr>
          <p:spPr bwMode="auto">
            <a:xfrm>
              <a:off x="649024" y="2294414"/>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08" name="椭圆 530"/>
            <p:cNvSpPr>
              <a:spLocks noChangeArrowheads="1"/>
            </p:cNvSpPr>
            <p:nvPr/>
          </p:nvSpPr>
          <p:spPr bwMode="auto">
            <a:xfrm>
              <a:off x="441042" y="1857659"/>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10" name="椭圆 530"/>
            <p:cNvSpPr>
              <a:spLocks noChangeArrowheads="1"/>
            </p:cNvSpPr>
            <p:nvPr/>
          </p:nvSpPr>
          <p:spPr bwMode="auto">
            <a:xfrm>
              <a:off x="631960" y="1852635"/>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12" name="椭圆 530"/>
            <p:cNvSpPr>
              <a:spLocks noChangeArrowheads="1"/>
            </p:cNvSpPr>
            <p:nvPr/>
          </p:nvSpPr>
          <p:spPr bwMode="auto">
            <a:xfrm>
              <a:off x="817856" y="1852635"/>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13" name="椭圆 530"/>
            <p:cNvSpPr>
              <a:spLocks noChangeArrowheads="1"/>
            </p:cNvSpPr>
            <p:nvPr/>
          </p:nvSpPr>
          <p:spPr bwMode="auto">
            <a:xfrm>
              <a:off x="1333986" y="1848937"/>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14" name="椭圆 530"/>
            <p:cNvSpPr>
              <a:spLocks noChangeArrowheads="1"/>
            </p:cNvSpPr>
            <p:nvPr/>
          </p:nvSpPr>
          <p:spPr bwMode="auto">
            <a:xfrm>
              <a:off x="1570122" y="1848937"/>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15" name="椭圆 530"/>
            <p:cNvSpPr>
              <a:spLocks noChangeArrowheads="1"/>
            </p:cNvSpPr>
            <p:nvPr/>
          </p:nvSpPr>
          <p:spPr bwMode="auto">
            <a:xfrm>
              <a:off x="1776114" y="1843913"/>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16" name="椭圆 530"/>
            <p:cNvSpPr>
              <a:spLocks noChangeArrowheads="1"/>
            </p:cNvSpPr>
            <p:nvPr/>
          </p:nvSpPr>
          <p:spPr bwMode="auto">
            <a:xfrm>
              <a:off x="3182883" y="1864009"/>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17" name="椭圆 530"/>
            <p:cNvSpPr>
              <a:spLocks noChangeArrowheads="1"/>
            </p:cNvSpPr>
            <p:nvPr/>
          </p:nvSpPr>
          <p:spPr bwMode="auto">
            <a:xfrm>
              <a:off x="3413996" y="1853961"/>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18" name="椭圆 530"/>
            <p:cNvSpPr>
              <a:spLocks noChangeArrowheads="1"/>
            </p:cNvSpPr>
            <p:nvPr/>
          </p:nvSpPr>
          <p:spPr bwMode="auto">
            <a:xfrm>
              <a:off x="3625010" y="1858985"/>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19" name="椭圆 530"/>
            <p:cNvSpPr>
              <a:spLocks noChangeArrowheads="1"/>
            </p:cNvSpPr>
            <p:nvPr/>
          </p:nvSpPr>
          <p:spPr bwMode="auto">
            <a:xfrm>
              <a:off x="1012439" y="2713095"/>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120" name="椭圆 530"/>
            <p:cNvSpPr>
              <a:spLocks noChangeArrowheads="1"/>
            </p:cNvSpPr>
            <p:nvPr/>
          </p:nvSpPr>
          <p:spPr bwMode="auto">
            <a:xfrm>
              <a:off x="1792546" y="2716794"/>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thruBlk="1"/>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1"/>
          <p:cNvSpPr>
            <a:spLocks noGrp="1"/>
          </p:cNvSpPr>
          <p:nvPr>
            <p:ph type="title"/>
          </p:nvPr>
        </p:nvSpPr>
        <p:spPr/>
        <p:txBody>
          <a:bodyPr anchor="ctr"/>
          <a:lstStyle/>
          <a:p>
            <a:r>
              <a:rPr lang="zh-CN" altLang="en-US" sz="3200" dirty="0" smtClean="0">
                <a:latin typeface="微软雅黑" panose="020B0503020204020204" pitchFamily="34" charset="-122"/>
                <a:ea typeface="微软雅黑" panose="020B0503020204020204" pitchFamily="34" charset="-122"/>
              </a:rPr>
              <a:t>链路级（物理直连链路）测量原理</a:t>
            </a:r>
            <a:endParaRPr lang="zh-CN" altLang="en-US" sz="3200" dirty="0">
              <a:latin typeface="微软雅黑" panose="020B0503020204020204" pitchFamily="34" charset="-122"/>
              <a:ea typeface="微软雅黑" panose="020B0503020204020204" pitchFamily="34" charset="-122"/>
            </a:endParaRPr>
          </a:p>
        </p:txBody>
      </p:sp>
      <p:sp>
        <p:nvSpPr>
          <p:cNvPr id="55" name="TextBox 54"/>
          <p:cNvSpPr txBox="1"/>
          <p:nvPr/>
        </p:nvSpPr>
        <p:spPr>
          <a:xfrm>
            <a:off x="5176263" y="3228640"/>
            <a:ext cx="3662937" cy="646331"/>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pPr>
              <a:lnSpc>
                <a:spcPct val="150000"/>
              </a:lnSpc>
            </a:pPr>
            <a:r>
              <a:rPr lang="zh-CN" altLang="en-US" sz="1200" b="1" dirty="0" smtClean="0">
                <a:solidFill>
                  <a:srgbClr val="C00000"/>
                </a:solidFill>
                <a:latin typeface="微软雅黑" panose="020B0503020204020204" pitchFamily="34" charset="-122"/>
                <a:ea typeface="微软雅黑" panose="020B0503020204020204" pitchFamily="34" charset="-122"/>
              </a:rPr>
              <a:t>设备</a:t>
            </a:r>
            <a:r>
              <a:rPr lang="en-US" altLang="zh-CN" sz="1200" b="1" dirty="0" smtClean="0">
                <a:solidFill>
                  <a:srgbClr val="C00000"/>
                </a:solidFill>
                <a:latin typeface="微软雅黑" panose="020B0503020204020204" pitchFamily="34" charset="-122"/>
                <a:ea typeface="微软雅黑" panose="020B0503020204020204" pitchFamily="34" charset="-122"/>
              </a:rPr>
              <a:t>1</a:t>
            </a:r>
            <a:r>
              <a:rPr lang="zh-CN" altLang="en-US" sz="1200" b="1" dirty="0" smtClean="0">
                <a:solidFill>
                  <a:srgbClr val="C00000"/>
                </a:solidFill>
                <a:latin typeface="微软雅黑" panose="020B0503020204020204" pitchFamily="34" charset="-122"/>
                <a:ea typeface="微软雅黑" panose="020B0503020204020204" pitchFamily="34" charset="-122"/>
              </a:rPr>
              <a:t>到设备</a:t>
            </a:r>
            <a:r>
              <a:rPr lang="en-US" altLang="zh-CN" sz="1200" b="1" dirty="0" smtClean="0">
                <a:solidFill>
                  <a:srgbClr val="C00000"/>
                </a:solidFill>
                <a:latin typeface="微软雅黑" panose="020B0503020204020204" pitchFamily="34" charset="-122"/>
                <a:ea typeface="微软雅黑" panose="020B0503020204020204" pitchFamily="34" charset="-122"/>
              </a:rPr>
              <a:t>2</a:t>
            </a:r>
            <a:r>
              <a:rPr lang="zh-CN" altLang="en-US" sz="1200" b="1" dirty="0" smtClean="0">
                <a:solidFill>
                  <a:srgbClr val="C00000"/>
                </a:solidFill>
                <a:latin typeface="微软雅黑" panose="020B0503020204020204" pitchFamily="34" charset="-122"/>
                <a:ea typeface="微软雅黑" panose="020B0503020204020204" pitchFamily="34" charset="-122"/>
              </a:rPr>
              <a:t>单方向丢包</a:t>
            </a:r>
            <a:r>
              <a:rPr lang="en-US" altLang="zh-CN" sz="1200" b="1" dirty="0" smtClean="0">
                <a:solidFill>
                  <a:srgbClr val="C00000"/>
                </a:solidFill>
                <a:latin typeface="微软雅黑" panose="020B0503020204020204" pitchFamily="34" charset="-122"/>
                <a:ea typeface="微软雅黑" panose="020B0503020204020204" pitchFamily="34" charset="-122"/>
              </a:rPr>
              <a:t>=C1_1 - C2_1</a:t>
            </a:r>
            <a:endParaRPr lang="en-US" altLang="zh-CN" sz="1200" b="1" dirty="0" smtClean="0">
              <a:solidFill>
                <a:srgbClr val="C00000"/>
              </a:solidFill>
              <a:latin typeface="微软雅黑" panose="020B0503020204020204" pitchFamily="34" charset="-122"/>
              <a:ea typeface="微软雅黑" panose="020B0503020204020204" pitchFamily="34" charset="-122"/>
            </a:endParaRPr>
          </a:p>
          <a:p>
            <a:pPr>
              <a:lnSpc>
                <a:spcPct val="150000"/>
              </a:lnSpc>
            </a:pPr>
            <a:r>
              <a:rPr lang="zh-CN" altLang="en-US" sz="1200" b="1" dirty="0" smtClean="0">
                <a:solidFill>
                  <a:srgbClr val="C00000"/>
                </a:solidFill>
                <a:latin typeface="微软雅黑" panose="020B0503020204020204" pitchFamily="34" charset="-122"/>
                <a:ea typeface="微软雅黑" panose="020B0503020204020204" pitchFamily="34" charset="-122"/>
              </a:rPr>
              <a:t>设备</a:t>
            </a:r>
            <a:r>
              <a:rPr lang="en-US" altLang="zh-CN" sz="1200" b="1" dirty="0" smtClean="0">
                <a:solidFill>
                  <a:srgbClr val="C00000"/>
                </a:solidFill>
                <a:latin typeface="微软雅黑" panose="020B0503020204020204" pitchFamily="34" charset="-122"/>
                <a:ea typeface="微软雅黑" panose="020B0503020204020204" pitchFamily="34" charset="-122"/>
              </a:rPr>
              <a:t>2</a:t>
            </a:r>
            <a:r>
              <a:rPr lang="zh-CN" altLang="en-US" sz="1200" b="1" dirty="0" smtClean="0">
                <a:solidFill>
                  <a:srgbClr val="C00000"/>
                </a:solidFill>
                <a:latin typeface="微软雅黑" panose="020B0503020204020204" pitchFamily="34" charset="-122"/>
                <a:ea typeface="微软雅黑" panose="020B0503020204020204" pitchFamily="34" charset="-122"/>
              </a:rPr>
              <a:t>到设备</a:t>
            </a:r>
            <a:r>
              <a:rPr lang="en-US" altLang="zh-CN" sz="1200" b="1" dirty="0" smtClean="0">
                <a:solidFill>
                  <a:srgbClr val="C00000"/>
                </a:solidFill>
                <a:latin typeface="微软雅黑" panose="020B0503020204020204" pitchFamily="34" charset="-122"/>
                <a:ea typeface="微软雅黑" panose="020B0503020204020204" pitchFamily="34" charset="-122"/>
              </a:rPr>
              <a:t>1</a:t>
            </a:r>
            <a:r>
              <a:rPr lang="zh-CN" altLang="en-US" sz="1200" b="1" dirty="0" smtClean="0">
                <a:solidFill>
                  <a:srgbClr val="C00000"/>
                </a:solidFill>
                <a:latin typeface="微软雅黑" panose="020B0503020204020204" pitchFamily="34" charset="-122"/>
                <a:ea typeface="微软雅黑" panose="020B0503020204020204" pitchFamily="34" charset="-122"/>
              </a:rPr>
              <a:t>单方向丢包</a:t>
            </a:r>
            <a:r>
              <a:rPr lang="en-US" altLang="zh-CN" sz="1200" b="1" dirty="0" smtClean="0">
                <a:solidFill>
                  <a:srgbClr val="C00000"/>
                </a:solidFill>
                <a:latin typeface="微软雅黑" panose="020B0503020204020204" pitchFamily="34" charset="-122"/>
                <a:ea typeface="微软雅黑" panose="020B0503020204020204" pitchFamily="34" charset="-122"/>
              </a:rPr>
              <a:t>=C2_2 - C1_2</a:t>
            </a:r>
            <a:endParaRPr lang="en-US" altLang="zh-CN" sz="1200" b="1" dirty="0" smtClean="0">
              <a:solidFill>
                <a:srgbClr val="C00000"/>
              </a:solidFill>
              <a:latin typeface="微软雅黑" panose="020B0503020204020204" pitchFamily="34" charset="-122"/>
              <a:ea typeface="微软雅黑" panose="020B0503020204020204" pitchFamily="34" charset="-122"/>
            </a:endParaRPr>
          </a:p>
        </p:txBody>
      </p:sp>
      <p:sp>
        <p:nvSpPr>
          <p:cNvPr id="52" name="矩形 51"/>
          <p:cNvSpPr/>
          <p:nvPr/>
        </p:nvSpPr>
        <p:spPr>
          <a:xfrm>
            <a:off x="345747" y="3275525"/>
            <a:ext cx="4747249" cy="1400383"/>
          </a:xfrm>
          <a:prstGeom prst="rect">
            <a:avLst/>
          </a:prstGeom>
        </p:spPr>
        <p:txBody>
          <a:bodyPr wrap="square">
            <a:spAutoFit/>
          </a:bodyPr>
          <a:lstStyle/>
          <a:p>
            <a:pPr>
              <a:lnSpc>
                <a:spcPts val="1700"/>
              </a:lnSpc>
            </a:pPr>
            <a:r>
              <a:rPr lang="zh-CN" altLang="en-US" sz="1200" b="1" dirty="0" smtClean="0">
                <a:solidFill>
                  <a:srgbClr val="C00000"/>
                </a:solidFill>
                <a:latin typeface="微软雅黑" panose="020B0503020204020204" pitchFamily="34" charset="-122"/>
                <a:ea typeface="微软雅黑" panose="020B0503020204020204" pitchFamily="34" charset="-122"/>
              </a:rPr>
              <a:t>测量区域</a:t>
            </a:r>
            <a:r>
              <a:rPr lang="zh-CN" altLang="zh-CN" sz="1200" dirty="0" smtClean="0">
                <a:latin typeface="微软雅黑" panose="020B0503020204020204" pitchFamily="34" charset="-122"/>
                <a:ea typeface="微软雅黑" panose="020B0503020204020204" pitchFamily="34" charset="-122"/>
              </a:rPr>
              <a:t>：</a:t>
            </a:r>
            <a:r>
              <a:rPr lang="zh-CN" altLang="en-US" sz="1200" dirty="0" smtClean="0">
                <a:latin typeface="微软雅黑" panose="020B0503020204020204" pitchFamily="34" charset="-122"/>
                <a:ea typeface="微软雅黑" panose="020B0503020204020204" pitchFamily="34" charset="-122"/>
              </a:rPr>
              <a:t>设备间物理直连链路作为守恒域</a:t>
            </a:r>
            <a:r>
              <a:rPr lang="zh-CN" altLang="zh-CN" sz="1200" dirty="0" smtClean="0">
                <a:latin typeface="微软雅黑" panose="020B0503020204020204" pitchFamily="34" charset="-122"/>
                <a:ea typeface="微软雅黑" panose="020B0503020204020204" pitchFamily="34" charset="-122"/>
              </a:rPr>
              <a:t>，</a:t>
            </a:r>
            <a:r>
              <a:rPr lang="zh-CN" altLang="en-US" sz="1200" dirty="0" smtClean="0">
                <a:latin typeface="微软雅黑" panose="020B0503020204020204" pitchFamily="34" charset="-122"/>
                <a:ea typeface="微软雅黑" panose="020B0503020204020204" pitchFamily="34" charset="-122"/>
              </a:rPr>
              <a:t>测量范围包括物理直连链路、接口的</a:t>
            </a:r>
            <a:r>
              <a:rPr lang="en-US" altLang="zh-CN" sz="1200" dirty="0" smtClean="0">
                <a:latin typeface="微软雅黑" panose="020B0503020204020204" pitchFamily="34" charset="-122"/>
                <a:ea typeface="微软雅黑" panose="020B0503020204020204" pitchFamily="34" charset="-122"/>
              </a:rPr>
              <a:t>TM</a:t>
            </a:r>
            <a:r>
              <a:rPr lang="zh-CN" altLang="en-US" sz="1200" dirty="0" smtClean="0">
                <a:latin typeface="微软雅黑" panose="020B0503020204020204" pitchFamily="34" charset="-122"/>
                <a:ea typeface="微软雅黑" panose="020B0503020204020204" pitchFamily="34" charset="-122"/>
              </a:rPr>
              <a:t>、</a:t>
            </a:r>
            <a:r>
              <a:rPr lang="en-US" altLang="zh-CN" sz="1200" dirty="0" smtClean="0">
                <a:latin typeface="微软雅黑" panose="020B0503020204020204" pitchFamily="34" charset="-122"/>
                <a:ea typeface="微软雅黑" panose="020B0503020204020204" pitchFamily="34" charset="-122"/>
              </a:rPr>
              <a:t>MAC</a:t>
            </a:r>
            <a:r>
              <a:rPr lang="zh-CN" altLang="zh-CN" sz="1200" dirty="0" smtClean="0">
                <a:latin typeface="微软雅黑" panose="020B0503020204020204" pitchFamily="34" charset="-122"/>
                <a:ea typeface="微软雅黑" panose="020B0503020204020204" pitchFamily="34" charset="-122"/>
              </a:rPr>
              <a:t>。</a:t>
            </a:r>
            <a:endParaRPr lang="en-US" altLang="zh-CN" sz="1200" dirty="0" smtClean="0">
              <a:latin typeface="微软雅黑" panose="020B0503020204020204" pitchFamily="34" charset="-122"/>
              <a:ea typeface="微软雅黑" panose="020B0503020204020204" pitchFamily="34" charset="-122"/>
            </a:endParaRPr>
          </a:p>
          <a:p>
            <a:pPr>
              <a:lnSpc>
                <a:spcPts val="1700"/>
              </a:lnSpc>
            </a:pPr>
            <a:r>
              <a:rPr lang="zh-CN" altLang="en-US" sz="1200" b="1" dirty="0" smtClean="0">
                <a:solidFill>
                  <a:srgbClr val="C00000"/>
                </a:solidFill>
                <a:latin typeface="微软雅黑" panose="020B0503020204020204" pitchFamily="34" charset="-122"/>
                <a:ea typeface="微软雅黑" panose="020B0503020204020204" pitchFamily="34" charset="-122"/>
              </a:rPr>
              <a:t>测量对象</a:t>
            </a:r>
            <a:r>
              <a:rPr lang="zh-CN" altLang="en-US" sz="1200" dirty="0" smtClean="0">
                <a:latin typeface="微软雅黑" panose="020B0503020204020204" pitchFamily="34" charset="-122"/>
                <a:ea typeface="微软雅黑" panose="020B0503020204020204" pitchFamily="34" charset="-122"/>
              </a:rPr>
              <a:t>：进出测量区域的</a:t>
            </a:r>
            <a:r>
              <a:rPr lang="en-US" altLang="zh-CN" sz="1200" dirty="0" smtClean="0">
                <a:latin typeface="微软雅黑" panose="020B0503020204020204" pitchFamily="34" charset="-122"/>
                <a:ea typeface="微软雅黑" panose="020B0503020204020204" pitchFamily="34" charset="-122"/>
              </a:rPr>
              <a:t>IP</a:t>
            </a:r>
            <a:r>
              <a:rPr lang="zh-CN" altLang="en-US" sz="1200" dirty="0" smtClean="0">
                <a:latin typeface="微软雅黑" panose="020B0503020204020204" pitchFamily="34" charset="-122"/>
                <a:ea typeface="微软雅黑" panose="020B0503020204020204" pitchFamily="34" charset="-122"/>
              </a:rPr>
              <a:t>单播流。</a:t>
            </a:r>
            <a:endParaRPr lang="en-US" altLang="zh-CN" sz="1200" dirty="0" smtClean="0">
              <a:latin typeface="微软雅黑" panose="020B0503020204020204" pitchFamily="34" charset="-122"/>
              <a:ea typeface="微软雅黑" panose="020B0503020204020204" pitchFamily="34" charset="-122"/>
            </a:endParaRPr>
          </a:p>
          <a:p>
            <a:pPr>
              <a:lnSpc>
                <a:spcPts val="1700"/>
              </a:lnSpc>
            </a:pPr>
            <a:r>
              <a:rPr lang="zh-CN" altLang="en-US" sz="1200" b="1" dirty="0" smtClean="0">
                <a:solidFill>
                  <a:srgbClr val="C00000"/>
                </a:solidFill>
                <a:latin typeface="微软雅黑" panose="020B0503020204020204" pitchFamily="34" charset="-122"/>
                <a:ea typeface="微软雅黑" panose="020B0503020204020204" pitchFamily="34" charset="-122"/>
              </a:rPr>
              <a:t>说明</a:t>
            </a:r>
            <a:r>
              <a:rPr lang="zh-CN" altLang="en-US" sz="1200" dirty="0" smtClean="0">
                <a:latin typeface="微软雅黑" panose="020B0503020204020204" pitchFamily="34" charset="-122"/>
                <a:ea typeface="微软雅黑" panose="020B0503020204020204" pitchFamily="34" charset="-122"/>
              </a:rPr>
              <a:t>：由于</a:t>
            </a:r>
            <a:r>
              <a:rPr lang="en-US" altLang="zh-CN" sz="1200" dirty="0" smtClean="0">
                <a:latin typeface="微软雅黑" panose="020B0503020204020204" pitchFamily="34" charset="-122"/>
                <a:ea typeface="微软雅黑" panose="020B0503020204020204" pitchFamily="34" charset="-122"/>
              </a:rPr>
              <a:t>TM</a:t>
            </a:r>
            <a:r>
              <a:rPr lang="zh-CN" altLang="en-US" sz="1200" dirty="0" smtClean="0">
                <a:latin typeface="微软雅黑" panose="020B0503020204020204" pitchFamily="34" charset="-122"/>
                <a:ea typeface="微软雅黑" panose="020B0503020204020204" pitchFamily="34" charset="-122"/>
              </a:rPr>
              <a:t>、</a:t>
            </a:r>
            <a:r>
              <a:rPr lang="en-US" altLang="zh-CN" sz="1200" dirty="0" smtClean="0">
                <a:latin typeface="微软雅黑" panose="020B0503020204020204" pitchFamily="34" charset="-122"/>
                <a:ea typeface="微软雅黑" panose="020B0503020204020204" pitchFamily="34" charset="-122"/>
              </a:rPr>
              <a:t>MAC</a:t>
            </a:r>
            <a:r>
              <a:rPr lang="zh-CN" altLang="en-US" sz="1200" dirty="0" smtClean="0">
                <a:latin typeface="微软雅黑" panose="020B0503020204020204" pitchFamily="34" charset="-122"/>
                <a:ea typeface="微软雅黑" panose="020B0503020204020204" pitchFamily="34" charset="-122"/>
              </a:rPr>
              <a:t>芯片无法实现</a:t>
            </a:r>
            <a:r>
              <a:rPr lang="en-US" altLang="zh-CN" sz="1200" dirty="0" err="1" smtClean="0">
                <a:latin typeface="微软雅黑" panose="020B0503020204020204" pitchFamily="34" charset="-122"/>
                <a:ea typeface="微软雅黑" panose="020B0503020204020204" pitchFamily="34" charset="-122"/>
              </a:rPr>
              <a:t>iPCA</a:t>
            </a:r>
            <a:r>
              <a:rPr lang="zh-CN" altLang="en-US" sz="1200" dirty="0" smtClean="0">
                <a:latin typeface="微软雅黑" panose="020B0503020204020204" pitchFamily="34" charset="-122"/>
                <a:ea typeface="微软雅黑" panose="020B0503020204020204" pitchFamily="34" charset="-122"/>
              </a:rPr>
              <a:t>技术，其测量对象为所有报文，其测量周期与微引擎不完全同步。因此提供的数据，可以供用户作为故障定界时的参考因素。</a:t>
            </a:r>
            <a:endParaRPr lang="zh-CN" altLang="zh-CN" sz="1200" dirty="0" smtClean="0">
              <a:latin typeface="微软雅黑" panose="020B0503020204020204" pitchFamily="34" charset="-122"/>
              <a:ea typeface="微软雅黑" panose="020B0503020204020204" pitchFamily="34" charset="-122"/>
            </a:endParaRPr>
          </a:p>
        </p:txBody>
      </p:sp>
      <p:grpSp>
        <p:nvGrpSpPr>
          <p:cNvPr id="2" name="组合 53"/>
          <p:cNvGrpSpPr/>
          <p:nvPr/>
        </p:nvGrpSpPr>
        <p:grpSpPr>
          <a:xfrm>
            <a:off x="893135" y="898195"/>
            <a:ext cx="6949197" cy="2367325"/>
            <a:chOff x="893135" y="685535"/>
            <a:chExt cx="6949197" cy="2367325"/>
          </a:xfrm>
        </p:grpSpPr>
        <p:sp>
          <p:nvSpPr>
            <p:cNvPr id="93" name="等腰三角形 92"/>
            <p:cNvSpPr/>
            <p:nvPr/>
          </p:nvSpPr>
          <p:spPr bwMode="auto">
            <a:xfrm>
              <a:off x="4125433" y="1052599"/>
              <a:ext cx="2392325" cy="574159"/>
            </a:xfrm>
            <a:prstGeom prst="triangle">
              <a:avLst>
                <a:gd name="adj" fmla="val 31778"/>
              </a:avLst>
            </a:prstGeom>
            <a:solidFill>
              <a:srgbClr val="DDDDDD"/>
            </a:solidFill>
            <a:ln w="15875">
              <a:solidFill>
                <a:srgbClr val="990000"/>
              </a:solidFill>
              <a:prstDash val="das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ctr" defTabSz="624840" eaLnBrk="1" latinLnBrk="0" hangingPunct="1">
                <a:lnSpc>
                  <a:spcPct val="100000"/>
                </a:lnSpc>
                <a:buClr>
                  <a:srgbClr val="CC9900"/>
                </a:buClr>
                <a:buSzTx/>
                <a:buFont typeface="Wingdings" panose="05000000000000000000" pitchFamily="2" charset="2"/>
                <a:buChar char="n"/>
              </a:pPr>
              <a:endParaRPr lang="zh-CN" altLang="en-US" sz="1000" smtClean="0">
                <a:solidFill>
                  <a:schemeClr val="tx1"/>
                </a:solidFill>
                <a:latin typeface="微软雅黑" panose="020B0503020204020204" pitchFamily="34" charset="-122"/>
                <a:ea typeface="微软雅黑" panose="020B0503020204020204" pitchFamily="34" charset="-122"/>
              </a:endParaRPr>
            </a:p>
          </p:txBody>
        </p:sp>
        <p:sp>
          <p:nvSpPr>
            <p:cNvPr id="87" name="等腰三角形 86"/>
            <p:cNvSpPr/>
            <p:nvPr/>
          </p:nvSpPr>
          <p:spPr bwMode="auto">
            <a:xfrm>
              <a:off x="893135" y="1031359"/>
              <a:ext cx="2413591" cy="627320"/>
            </a:xfrm>
            <a:prstGeom prst="triangle">
              <a:avLst>
                <a:gd name="adj" fmla="val 72034"/>
              </a:avLst>
            </a:prstGeom>
            <a:solidFill>
              <a:srgbClr val="DDDDDD"/>
            </a:solidFill>
            <a:ln w="15875">
              <a:solidFill>
                <a:srgbClr val="990000"/>
              </a:solidFill>
              <a:prstDash val="das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indent="0" algn="ctr" defTabSz="624840" eaLnBrk="1" latinLnBrk="0" hangingPunct="1">
                <a:lnSpc>
                  <a:spcPct val="100000"/>
                </a:lnSpc>
                <a:buClr>
                  <a:srgbClr val="CC9900"/>
                </a:buClr>
                <a:buSzTx/>
                <a:buFont typeface="Wingdings" panose="05000000000000000000" pitchFamily="2" charset="2"/>
                <a:buChar char="n"/>
              </a:pPr>
              <a:endParaRPr lang="zh-CN" altLang="en-US" sz="1000" smtClean="0">
                <a:solidFill>
                  <a:schemeClr val="tx1"/>
                </a:solidFill>
                <a:latin typeface="微软雅黑" panose="020B0503020204020204" pitchFamily="34" charset="-122"/>
                <a:ea typeface="微软雅黑" panose="020B0503020204020204" pitchFamily="34" charset="-122"/>
              </a:endParaRPr>
            </a:p>
          </p:txBody>
        </p:sp>
        <p:sp>
          <p:nvSpPr>
            <p:cNvPr id="145" name="TextBox 144"/>
            <p:cNvSpPr txBox="1"/>
            <p:nvPr/>
          </p:nvSpPr>
          <p:spPr>
            <a:xfrm>
              <a:off x="1512797" y="902546"/>
              <a:ext cx="649514" cy="246221"/>
            </a:xfrm>
            <a:prstGeom prst="rect">
              <a:avLst/>
            </a:prstGeom>
            <a:noFill/>
          </p:spPr>
          <p:txBody>
            <a:bodyPr wrap="square" rtlCol="0">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zh-CN" altLang="en-US" sz="1000" dirty="0" smtClean="0">
                  <a:latin typeface="微软雅黑" panose="020B0503020204020204" pitchFamily="34" charset="-122"/>
                  <a:ea typeface="微软雅黑" panose="020B0503020204020204" pitchFamily="34" charset="-122"/>
                </a:rPr>
                <a:t>设备</a:t>
              </a:r>
              <a:r>
                <a:rPr lang="en-US" altLang="zh-CN" sz="1000" dirty="0" smtClean="0">
                  <a:latin typeface="微软雅黑" panose="020B0503020204020204" pitchFamily="34" charset="-122"/>
                  <a:ea typeface="微软雅黑" panose="020B0503020204020204" pitchFamily="34" charset="-122"/>
                </a:rPr>
                <a:t>1</a:t>
              </a:r>
              <a:endParaRPr lang="zh-CN" altLang="en-US" sz="1000" dirty="0" smtClean="0">
                <a:latin typeface="微软雅黑" panose="020B0503020204020204" pitchFamily="34" charset="-122"/>
                <a:ea typeface="微软雅黑" panose="020B0503020204020204" pitchFamily="34" charset="-122"/>
              </a:endParaRPr>
            </a:p>
          </p:txBody>
        </p:sp>
        <p:sp>
          <p:nvSpPr>
            <p:cNvPr id="146" name="TextBox 145"/>
            <p:cNvSpPr txBox="1"/>
            <p:nvPr/>
          </p:nvSpPr>
          <p:spPr>
            <a:xfrm>
              <a:off x="5420998" y="911173"/>
              <a:ext cx="594782" cy="246221"/>
            </a:xfrm>
            <a:prstGeom prst="rect">
              <a:avLst/>
            </a:prstGeom>
            <a:noFill/>
          </p:spPr>
          <p:txBody>
            <a:bodyPr wrap="square" rtlCol="0">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zh-CN" altLang="en-US" sz="1000" dirty="0" smtClean="0">
                  <a:latin typeface="微软雅黑" panose="020B0503020204020204" pitchFamily="34" charset="-122"/>
                  <a:ea typeface="微软雅黑" panose="020B0503020204020204" pitchFamily="34" charset="-122"/>
                </a:rPr>
                <a:t>设备</a:t>
              </a:r>
              <a:r>
                <a:rPr lang="en-US" altLang="zh-CN" sz="1000" dirty="0" smtClean="0">
                  <a:latin typeface="微软雅黑" panose="020B0503020204020204" pitchFamily="34" charset="-122"/>
                  <a:ea typeface="微软雅黑" panose="020B0503020204020204" pitchFamily="34" charset="-122"/>
                </a:rPr>
                <a:t>2</a:t>
              </a:r>
              <a:endParaRPr lang="zh-CN" altLang="en-US" sz="1000" dirty="0" smtClean="0">
                <a:latin typeface="微软雅黑" panose="020B0503020204020204" pitchFamily="34" charset="-122"/>
                <a:ea typeface="微软雅黑" panose="020B0503020204020204" pitchFamily="34" charset="-122"/>
              </a:endParaRPr>
            </a:p>
          </p:txBody>
        </p:sp>
        <p:pic>
          <p:nvPicPr>
            <p:cNvPr id="42" name="Picture 459" descr="图片238"/>
            <p:cNvPicPr preferRelativeResize="0">
              <a:picLocks noChangeAspect="1" noChangeArrowheads="1"/>
            </p:cNvPicPr>
            <p:nvPr/>
          </p:nvPicPr>
          <p:blipFill>
            <a:blip r:embed="rId1" cstate="print"/>
            <a:srcRect/>
            <a:stretch>
              <a:fillRect/>
            </a:stretch>
          </p:blipFill>
          <p:spPr bwMode="auto">
            <a:xfrm>
              <a:off x="4883085" y="685535"/>
              <a:ext cx="500598" cy="672531"/>
            </a:xfrm>
            <a:prstGeom prst="rect">
              <a:avLst/>
            </a:prstGeom>
            <a:noFill/>
            <a:ln w="9525">
              <a:noFill/>
              <a:miter lim="800000"/>
              <a:headEnd/>
              <a:tailEnd/>
            </a:ln>
          </p:spPr>
        </p:pic>
        <p:pic>
          <p:nvPicPr>
            <p:cNvPr id="44" name="Picture 459" descr="图片238"/>
            <p:cNvPicPr preferRelativeResize="0">
              <a:picLocks noChangeAspect="1" noChangeArrowheads="1"/>
            </p:cNvPicPr>
            <p:nvPr/>
          </p:nvPicPr>
          <p:blipFill>
            <a:blip r:embed="rId1" cstate="print"/>
            <a:srcRect/>
            <a:stretch>
              <a:fillRect/>
            </a:stretch>
          </p:blipFill>
          <p:spPr bwMode="auto">
            <a:xfrm>
              <a:off x="2175584" y="685535"/>
              <a:ext cx="500598" cy="672531"/>
            </a:xfrm>
            <a:prstGeom prst="rect">
              <a:avLst/>
            </a:prstGeom>
            <a:noFill/>
            <a:ln w="9525">
              <a:noFill/>
              <a:miter lim="800000"/>
              <a:headEnd/>
              <a:tailEnd/>
            </a:ln>
          </p:spPr>
        </p:pic>
        <p:sp>
          <p:nvSpPr>
            <p:cNvPr id="50" name="椭圆 530"/>
            <p:cNvSpPr>
              <a:spLocks noChangeArrowheads="1"/>
            </p:cNvSpPr>
            <p:nvPr/>
          </p:nvSpPr>
          <p:spPr bwMode="auto">
            <a:xfrm>
              <a:off x="2636426" y="983085"/>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53" name="椭圆 530"/>
            <p:cNvSpPr>
              <a:spLocks noChangeArrowheads="1"/>
            </p:cNvSpPr>
            <p:nvPr/>
          </p:nvSpPr>
          <p:spPr bwMode="auto">
            <a:xfrm>
              <a:off x="4825469" y="984990"/>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cxnSp>
          <p:nvCxnSpPr>
            <p:cNvPr id="46" name="直接连接符 45"/>
            <p:cNvCxnSpPr>
              <a:stCxn id="53" idx="2"/>
              <a:endCxn id="50" idx="6"/>
            </p:cNvCxnSpPr>
            <p:nvPr/>
          </p:nvCxnSpPr>
          <p:spPr bwMode="auto">
            <a:xfrm flipH="1" flipV="1">
              <a:off x="2727619" y="1020109"/>
              <a:ext cx="2097850" cy="1905"/>
            </a:xfrm>
            <a:prstGeom prst="line">
              <a:avLst/>
            </a:prstGeom>
            <a:noFill/>
            <a:ln w="25400">
              <a:solidFill>
                <a:schemeClr val="tx1"/>
              </a:solidFill>
              <a:headEnd type="stealth" w="lg" len="lg"/>
              <a:tailEnd type="stealth" w="lg" len="lg"/>
            </a:ln>
            <a:effectLst/>
          </p:spPr>
        </p:cxnSp>
        <p:grpSp>
          <p:nvGrpSpPr>
            <p:cNvPr id="3" name="组合 98"/>
            <p:cNvGrpSpPr/>
            <p:nvPr/>
          </p:nvGrpSpPr>
          <p:grpSpPr>
            <a:xfrm>
              <a:off x="897340" y="1648047"/>
              <a:ext cx="2407947" cy="882424"/>
              <a:chOff x="897340" y="1648047"/>
              <a:chExt cx="2407947" cy="882424"/>
            </a:xfrm>
          </p:grpSpPr>
          <p:sp>
            <p:nvSpPr>
              <p:cNvPr id="98" name="流程图: 过程 97"/>
              <p:cNvSpPr/>
              <p:nvPr/>
            </p:nvSpPr>
            <p:spPr bwMode="auto">
              <a:xfrm>
                <a:off x="897340" y="1648047"/>
                <a:ext cx="2407947" cy="882424"/>
              </a:xfrm>
              <a:prstGeom prst="flowChartProcess">
                <a:avLst/>
              </a:prstGeom>
              <a:solidFill>
                <a:srgbClr val="DDDDDD"/>
              </a:solidFill>
              <a:ln w="15875">
                <a:solidFill>
                  <a:srgbClr val="99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buFont typeface="Wingdings" panose="05000000000000000000" pitchFamily="2" charset="2"/>
                  <a:buChar char="n"/>
                </a:pPr>
                <a:endParaRPr lang="zh-CN" altLang="en-US" sz="1000" dirty="0" smtClean="0">
                  <a:latin typeface="微软雅黑" panose="020B0503020204020204" pitchFamily="34" charset="-122"/>
                  <a:ea typeface="微软雅黑" panose="020B0503020204020204" pitchFamily="34" charset="-122"/>
                </a:endParaRPr>
              </a:p>
            </p:txBody>
          </p:sp>
          <p:sp>
            <p:nvSpPr>
              <p:cNvPr id="89" name="矩形 88"/>
              <p:cNvSpPr/>
              <p:nvPr/>
            </p:nvSpPr>
            <p:spPr bwMode="auto">
              <a:xfrm>
                <a:off x="1087441" y="1850175"/>
                <a:ext cx="561326" cy="489600"/>
              </a:xfrm>
              <a:prstGeom prst="rect">
                <a:avLst/>
              </a:prstGeom>
              <a:noFill/>
              <a:ln w="15875">
                <a:solidFill>
                  <a:srgbClr val="0070C0"/>
                </a:solidFill>
              </a:ln>
              <a:effectLst/>
            </p:spPr>
            <p:txBody>
              <a:bodyPr vert="horz" wrap="square" lIns="62527" tIns="31263" rIns="62527" bIns="31263" numCol="1" rtlCol="0" anchor="ctr" anchorCtr="0" compatLnSpc="1"/>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zh-CN" altLang="en-US" sz="1000" dirty="0" smtClean="0">
                    <a:latin typeface="微软雅黑" panose="020B0503020204020204" pitchFamily="34" charset="-122"/>
                    <a:ea typeface="微软雅黑" panose="020B0503020204020204" pitchFamily="34" charset="-122"/>
                  </a:rPr>
                  <a:t>微引擎</a:t>
                </a:r>
                <a:endParaRPr lang="zh-CN" altLang="en-US" sz="1000" dirty="0" smtClean="0">
                  <a:latin typeface="微软雅黑" panose="020B0503020204020204" pitchFamily="34" charset="-122"/>
                  <a:ea typeface="微软雅黑" panose="020B0503020204020204" pitchFamily="34" charset="-122"/>
                </a:endParaRPr>
              </a:p>
            </p:txBody>
          </p:sp>
          <p:sp>
            <p:nvSpPr>
              <p:cNvPr id="94" name="矩形 93"/>
              <p:cNvSpPr/>
              <p:nvPr/>
            </p:nvSpPr>
            <p:spPr bwMode="auto">
              <a:xfrm>
                <a:off x="985853" y="1718608"/>
                <a:ext cx="2217846" cy="765183"/>
              </a:xfrm>
              <a:prstGeom prst="rect">
                <a:avLst/>
              </a:prstGeom>
              <a:noFill/>
              <a:ln w="15875">
                <a:solidFill>
                  <a:srgbClr val="0070C0"/>
                </a:solidFill>
              </a:ln>
              <a:effectLst/>
            </p:spPr>
            <p:txBody>
              <a:bodyPr vert="horz" wrap="square" lIns="62527" tIns="31263" rIns="62527" bIns="31263" numCol="1" rtlCol="0" anchor="ctr" anchorCtr="0" compatLnSpc="1"/>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endParaRPr lang="zh-CN" altLang="en-US" sz="1000" dirty="0" smtClean="0">
                  <a:latin typeface="微软雅黑" panose="020B0503020204020204" pitchFamily="34" charset="-122"/>
                  <a:ea typeface="微软雅黑" panose="020B0503020204020204" pitchFamily="34" charset="-122"/>
                </a:endParaRPr>
              </a:p>
            </p:txBody>
          </p:sp>
          <p:sp>
            <p:nvSpPr>
              <p:cNvPr id="120" name="椭圆 530"/>
              <p:cNvSpPr>
                <a:spLocks noChangeArrowheads="1"/>
              </p:cNvSpPr>
              <p:nvPr/>
            </p:nvSpPr>
            <p:spPr bwMode="auto">
              <a:xfrm>
                <a:off x="1594377" y="1929168"/>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83" name="矩形 82"/>
              <p:cNvSpPr/>
              <p:nvPr/>
            </p:nvSpPr>
            <p:spPr bwMode="auto">
              <a:xfrm>
                <a:off x="2706230" y="1801905"/>
                <a:ext cx="432000" cy="662400"/>
              </a:xfrm>
              <a:prstGeom prst="rect">
                <a:avLst/>
              </a:prstGeom>
              <a:noFill/>
              <a:ln w="15875">
                <a:solidFill>
                  <a:srgbClr val="0070C0"/>
                </a:solidFill>
              </a:ln>
              <a:effectLst/>
            </p:spPr>
            <p:txBody>
              <a:bodyPr vert="horz" wrap="square" lIns="62527" tIns="31263" rIns="62527" bIns="31263" numCol="1" rtlCol="0" anchor="ctr" anchorCtr="0" compatLnSpc="1"/>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en-US" altLang="zh-CN" sz="1000" dirty="0" smtClean="0">
                    <a:latin typeface="微软雅黑" panose="020B0503020204020204" pitchFamily="34" charset="-122"/>
                    <a:ea typeface="微软雅黑" panose="020B0503020204020204" pitchFamily="34" charset="-122"/>
                  </a:rPr>
                  <a:t>MAC</a:t>
                </a:r>
                <a:endParaRPr lang="zh-CN" altLang="en-US" sz="1000" dirty="0" smtClean="0">
                  <a:latin typeface="微软雅黑" panose="020B0503020204020204" pitchFamily="34" charset="-122"/>
                  <a:ea typeface="微软雅黑" panose="020B0503020204020204" pitchFamily="34" charset="-122"/>
                </a:endParaRPr>
              </a:p>
            </p:txBody>
          </p:sp>
          <p:sp>
            <p:nvSpPr>
              <p:cNvPr id="147" name="TextBox 146"/>
              <p:cNvSpPr txBox="1"/>
              <p:nvPr/>
            </p:nvSpPr>
            <p:spPr>
              <a:xfrm>
                <a:off x="1797470" y="2209826"/>
                <a:ext cx="721444" cy="246221"/>
              </a:xfrm>
              <a:prstGeom prst="rect">
                <a:avLst/>
              </a:prstGeom>
              <a:noFill/>
            </p:spPr>
            <p:txBody>
              <a:bodyPr wrap="square" rtlCol="0">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en-US" altLang="zh-CN" sz="1000" dirty="0" smtClean="0">
                    <a:latin typeface="微软雅黑" panose="020B0503020204020204" pitchFamily="34" charset="-122"/>
                    <a:ea typeface="微软雅黑" panose="020B0503020204020204" pitchFamily="34" charset="-122"/>
                  </a:rPr>
                  <a:t>ENP</a:t>
                </a:r>
                <a:r>
                  <a:rPr lang="zh-CN" altLang="en-US" sz="1000" dirty="0" smtClean="0">
                    <a:latin typeface="微软雅黑" panose="020B0503020204020204" pitchFamily="34" charset="-122"/>
                    <a:ea typeface="微软雅黑" panose="020B0503020204020204" pitchFamily="34" charset="-122"/>
                  </a:rPr>
                  <a:t>单板</a:t>
                </a:r>
                <a:endParaRPr lang="zh-CN" altLang="en-US" sz="1000" dirty="0" smtClean="0">
                  <a:latin typeface="微软雅黑" panose="020B0503020204020204" pitchFamily="34" charset="-122"/>
                  <a:ea typeface="微软雅黑" panose="020B0503020204020204" pitchFamily="34" charset="-122"/>
                </a:endParaRPr>
              </a:p>
            </p:txBody>
          </p:sp>
          <p:sp>
            <p:nvSpPr>
              <p:cNvPr id="88" name="矩形 87"/>
              <p:cNvSpPr/>
              <p:nvPr/>
            </p:nvSpPr>
            <p:spPr bwMode="auto">
              <a:xfrm>
                <a:off x="2014954" y="1866355"/>
                <a:ext cx="432000" cy="253440"/>
              </a:xfrm>
              <a:prstGeom prst="rect">
                <a:avLst/>
              </a:prstGeom>
              <a:noFill/>
              <a:ln w="15875">
                <a:solidFill>
                  <a:srgbClr val="0070C0"/>
                </a:solidFill>
              </a:ln>
              <a:effectLst/>
            </p:spPr>
            <p:txBody>
              <a:bodyPr vert="horz" wrap="square" lIns="62527" tIns="31263" rIns="62527" bIns="31263" numCol="1" rtlCol="0" anchor="ctr" anchorCtr="0" compatLnSpc="1"/>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en-US" altLang="zh-CN" sz="1000" dirty="0" smtClean="0">
                    <a:latin typeface="微软雅黑" panose="020B0503020204020204" pitchFamily="34" charset="-122"/>
                    <a:ea typeface="微软雅黑" panose="020B0503020204020204" pitchFamily="34" charset="-122"/>
                  </a:rPr>
                  <a:t>TM</a:t>
                </a:r>
                <a:endParaRPr lang="zh-CN" altLang="en-US" sz="1000" dirty="0" smtClean="0">
                  <a:latin typeface="微软雅黑" panose="020B0503020204020204" pitchFamily="34" charset="-122"/>
                  <a:ea typeface="微软雅黑" panose="020B0503020204020204" pitchFamily="34" charset="-122"/>
                </a:endParaRPr>
              </a:p>
            </p:txBody>
          </p:sp>
          <p:sp>
            <p:nvSpPr>
              <p:cNvPr id="35" name="TextBox 34"/>
              <p:cNvSpPr txBox="1"/>
              <p:nvPr/>
            </p:nvSpPr>
            <p:spPr>
              <a:xfrm>
                <a:off x="1487652" y="1735528"/>
                <a:ext cx="449216"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C1_1</a:t>
                </a:r>
                <a:endParaRPr lang="zh-CN" altLang="en-US" sz="800" b="1" dirty="0">
                  <a:latin typeface="微软雅黑" panose="020B0503020204020204" pitchFamily="34" charset="-122"/>
                  <a:ea typeface="微软雅黑" panose="020B0503020204020204" pitchFamily="34" charset="-122"/>
                </a:endParaRPr>
              </a:p>
            </p:txBody>
          </p:sp>
          <p:sp>
            <p:nvSpPr>
              <p:cNvPr id="36" name="TextBox 35"/>
              <p:cNvSpPr txBox="1"/>
              <p:nvPr/>
            </p:nvSpPr>
            <p:spPr>
              <a:xfrm>
                <a:off x="1488935" y="2004796"/>
                <a:ext cx="432862"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C1_2</a:t>
                </a:r>
                <a:endParaRPr lang="zh-CN" altLang="en-US" sz="800" b="1" dirty="0">
                  <a:latin typeface="微软雅黑" panose="020B0503020204020204" pitchFamily="34" charset="-122"/>
                  <a:ea typeface="微软雅黑" panose="020B0503020204020204" pitchFamily="34" charset="-122"/>
                </a:endParaRPr>
              </a:p>
            </p:txBody>
          </p:sp>
          <p:sp>
            <p:nvSpPr>
              <p:cNvPr id="40" name="椭圆 530"/>
              <p:cNvSpPr>
                <a:spLocks noChangeArrowheads="1"/>
              </p:cNvSpPr>
              <p:nvPr/>
            </p:nvSpPr>
            <p:spPr bwMode="auto">
              <a:xfrm>
                <a:off x="1593018" y="2166631"/>
                <a:ext cx="91193" cy="74046"/>
              </a:xfrm>
              <a:prstGeom prst="ellipse">
                <a:avLst/>
              </a:prstGeom>
              <a:solidFill>
                <a:srgbClr val="0000FF"/>
              </a:solidFill>
              <a:ln w="28575" algn="ctr">
                <a:solidFill>
                  <a:srgbClr val="0000FF"/>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grpSp>
        <p:grpSp>
          <p:nvGrpSpPr>
            <p:cNvPr id="4" name="组合 100"/>
            <p:cNvGrpSpPr/>
            <p:nvPr/>
          </p:nvGrpSpPr>
          <p:grpSpPr>
            <a:xfrm>
              <a:off x="4111148" y="1623978"/>
              <a:ext cx="2407947" cy="889106"/>
              <a:chOff x="4111148" y="1623978"/>
              <a:chExt cx="2407947" cy="889106"/>
            </a:xfrm>
          </p:grpSpPr>
          <p:sp>
            <p:nvSpPr>
              <p:cNvPr id="100" name="流程图: 过程 99"/>
              <p:cNvSpPr/>
              <p:nvPr/>
            </p:nvSpPr>
            <p:spPr bwMode="auto">
              <a:xfrm>
                <a:off x="4111148" y="1623978"/>
                <a:ext cx="2407947" cy="889106"/>
              </a:xfrm>
              <a:prstGeom prst="flowChartProcess">
                <a:avLst/>
              </a:prstGeom>
              <a:solidFill>
                <a:srgbClr val="DDDDDD"/>
              </a:solidFill>
              <a:ln w="15875">
                <a:solidFill>
                  <a:srgbClr val="99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buFont typeface="Wingdings" panose="05000000000000000000" pitchFamily="2" charset="2"/>
                  <a:buChar char="n"/>
                </a:pPr>
                <a:endParaRPr lang="zh-CN" altLang="en-US" sz="1000" dirty="0" smtClean="0">
                  <a:latin typeface="微软雅黑" panose="020B0503020204020204" pitchFamily="34" charset="-122"/>
                  <a:ea typeface="微软雅黑" panose="020B0503020204020204" pitchFamily="34" charset="-122"/>
                </a:endParaRPr>
              </a:p>
            </p:txBody>
          </p:sp>
          <p:sp>
            <p:nvSpPr>
              <p:cNvPr id="95" name="矩形 94"/>
              <p:cNvSpPr/>
              <p:nvPr/>
            </p:nvSpPr>
            <p:spPr bwMode="auto">
              <a:xfrm>
                <a:off x="4237881" y="1697755"/>
                <a:ext cx="2217846" cy="766080"/>
              </a:xfrm>
              <a:prstGeom prst="rect">
                <a:avLst/>
              </a:prstGeom>
              <a:noFill/>
              <a:ln w="15875">
                <a:solidFill>
                  <a:srgbClr val="0070C0"/>
                </a:solidFill>
              </a:ln>
              <a:effectLst/>
            </p:spPr>
            <p:txBody>
              <a:bodyPr vert="horz" wrap="square" lIns="62527" tIns="31263" rIns="62527" bIns="31263" numCol="1" rtlCol="0" anchor="ctr" anchorCtr="0" compatLnSpc="1"/>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endParaRPr lang="zh-CN" altLang="en-US" sz="1000" dirty="0" smtClean="0">
                  <a:latin typeface="微软雅黑" panose="020B0503020204020204" pitchFamily="34" charset="-122"/>
                  <a:ea typeface="微软雅黑" panose="020B0503020204020204" pitchFamily="34" charset="-122"/>
                </a:endParaRPr>
              </a:p>
            </p:txBody>
          </p:sp>
          <p:sp>
            <p:nvSpPr>
              <p:cNvPr id="92" name="矩形 91"/>
              <p:cNvSpPr/>
              <p:nvPr/>
            </p:nvSpPr>
            <p:spPr bwMode="auto">
              <a:xfrm>
                <a:off x="4301249" y="1779573"/>
                <a:ext cx="432000" cy="662400"/>
              </a:xfrm>
              <a:prstGeom prst="rect">
                <a:avLst/>
              </a:prstGeom>
              <a:noFill/>
              <a:ln w="15875">
                <a:solidFill>
                  <a:srgbClr val="0070C0"/>
                </a:solidFill>
              </a:ln>
              <a:effectLst/>
            </p:spPr>
            <p:txBody>
              <a:bodyPr vert="horz" wrap="square" lIns="62527" tIns="31263" rIns="62527" bIns="31263" numCol="1" rtlCol="0" anchor="ctr" anchorCtr="0" compatLnSpc="1"/>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en-US" altLang="zh-CN" sz="1000" dirty="0" smtClean="0">
                    <a:latin typeface="微软雅黑" panose="020B0503020204020204" pitchFamily="34" charset="-122"/>
                    <a:ea typeface="微软雅黑" panose="020B0503020204020204" pitchFamily="34" charset="-122"/>
                  </a:rPr>
                  <a:t>MAC</a:t>
                </a:r>
                <a:endParaRPr lang="zh-CN" altLang="en-US" sz="1000" dirty="0" smtClean="0">
                  <a:latin typeface="微软雅黑" panose="020B0503020204020204" pitchFamily="34" charset="-122"/>
                  <a:ea typeface="微软雅黑" panose="020B0503020204020204" pitchFamily="34" charset="-122"/>
                </a:endParaRPr>
              </a:p>
            </p:txBody>
          </p:sp>
          <p:sp>
            <p:nvSpPr>
              <p:cNvPr id="148" name="TextBox 147"/>
              <p:cNvSpPr txBox="1"/>
              <p:nvPr/>
            </p:nvSpPr>
            <p:spPr>
              <a:xfrm>
                <a:off x="4903762" y="1688152"/>
                <a:ext cx="708242" cy="246221"/>
              </a:xfrm>
              <a:prstGeom prst="rect">
                <a:avLst/>
              </a:prstGeom>
              <a:noFill/>
            </p:spPr>
            <p:txBody>
              <a:bodyPr wrap="square" rtlCol="0">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en-US" altLang="zh-CN" sz="1000" dirty="0" smtClean="0">
                    <a:latin typeface="微软雅黑" panose="020B0503020204020204" pitchFamily="34" charset="-122"/>
                    <a:ea typeface="微软雅黑" panose="020B0503020204020204" pitchFamily="34" charset="-122"/>
                  </a:rPr>
                  <a:t>ENP</a:t>
                </a:r>
                <a:r>
                  <a:rPr lang="zh-CN" altLang="en-US" sz="1000" dirty="0" smtClean="0">
                    <a:latin typeface="微软雅黑" panose="020B0503020204020204" pitchFamily="34" charset="-122"/>
                    <a:ea typeface="微软雅黑" panose="020B0503020204020204" pitchFamily="34" charset="-122"/>
                  </a:rPr>
                  <a:t>单板</a:t>
                </a:r>
                <a:endParaRPr lang="zh-CN" altLang="en-US" sz="1000" dirty="0" smtClean="0">
                  <a:latin typeface="微软雅黑" panose="020B0503020204020204" pitchFamily="34" charset="-122"/>
                  <a:ea typeface="微软雅黑" panose="020B0503020204020204" pitchFamily="34" charset="-122"/>
                </a:endParaRPr>
              </a:p>
            </p:txBody>
          </p:sp>
          <p:sp>
            <p:nvSpPr>
              <p:cNvPr id="90" name="矩形 89"/>
              <p:cNvSpPr/>
              <p:nvPr/>
            </p:nvSpPr>
            <p:spPr bwMode="auto">
              <a:xfrm>
                <a:off x="5822057" y="1832923"/>
                <a:ext cx="561326" cy="489600"/>
              </a:xfrm>
              <a:prstGeom prst="rect">
                <a:avLst/>
              </a:prstGeom>
              <a:noFill/>
              <a:ln w="15875">
                <a:solidFill>
                  <a:srgbClr val="0070C0"/>
                </a:solidFill>
              </a:ln>
              <a:effectLst/>
            </p:spPr>
            <p:txBody>
              <a:bodyPr vert="horz" wrap="square" lIns="62527" tIns="31263" rIns="62527" bIns="31263" numCol="1" rtlCol="0" anchor="ctr" anchorCtr="0" compatLnSpc="1"/>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zh-CN" altLang="en-US" sz="1000" dirty="0" smtClean="0">
                    <a:latin typeface="微软雅黑" panose="020B0503020204020204" pitchFamily="34" charset="-122"/>
                    <a:ea typeface="微软雅黑" panose="020B0503020204020204" pitchFamily="34" charset="-122"/>
                  </a:rPr>
                  <a:t>微引擎</a:t>
                </a:r>
                <a:endParaRPr lang="zh-CN" altLang="en-US" sz="1000" dirty="0" smtClean="0">
                  <a:latin typeface="微软雅黑" panose="020B0503020204020204" pitchFamily="34" charset="-122"/>
                  <a:ea typeface="微软雅黑" panose="020B0503020204020204" pitchFamily="34" charset="-122"/>
                </a:endParaRPr>
              </a:p>
            </p:txBody>
          </p:sp>
          <p:sp>
            <p:nvSpPr>
              <p:cNvPr id="102" name="椭圆 530"/>
              <p:cNvSpPr>
                <a:spLocks noChangeArrowheads="1"/>
              </p:cNvSpPr>
              <p:nvPr/>
            </p:nvSpPr>
            <p:spPr bwMode="auto">
              <a:xfrm>
                <a:off x="5758690" y="1923459"/>
                <a:ext cx="91193" cy="74046"/>
              </a:xfrm>
              <a:prstGeom prst="ellipse">
                <a:avLst/>
              </a:prstGeom>
              <a:solidFill>
                <a:srgbClr val="0000FF"/>
              </a:solidFill>
              <a:ln w="28575" algn="ctr">
                <a:solidFill>
                  <a:srgbClr val="0000FF"/>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91" name="矩形 90"/>
              <p:cNvSpPr/>
              <p:nvPr/>
            </p:nvSpPr>
            <p:spPr bwMode="auto">
              <a:xfrm>
                <a:off x="5061653" y="2076797"/>
                <a:ext cx="432000" cy="253440"/>
              </a:xfrm>
              <a:prstGeom prst="rect">
                <a:avLst/>
              </a:prstGeom>
              <a:noFill/>
              <a:ln w="15875">
                <a:solidFill>
                  <a:srgbClr val="0070C0"/>
                </a:solidFill>
              </a:ln>
              <a:effectLst/>
            </p:spPr>
            <p:txBody>
              <a:bodyPr vert="horz" wrap="square" lIns="62527" tIns="31263" rIns="62527" bIns="31263" numCol="1" rtlCol="0" anchor="ctr" anchorCtr="0" compatLnSpc="1"/>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en-US" altLang="zh-CN" sz="1000" dirty="0" smtClean="0">
                    <a:latin typeface="微软雅黑" panose="020B0503020204020204" pitchFamily="34" charset="-122"/>
                    <a:ea typeface="微软雅黑" panose="020B0503020204020204" pitchFamily="34" charset="-122"/>
                  </a:rPr>
                  <a:t>TM</a:t>
                </a:r>
                <a:endParaRPr lang="zh-CN" altLang="en-US" sz="1000" dirty="0" smtClean="0">
                  <a:latin typeface="微软雅黑" panose="020B0503020204020204" pitchFamily="34" charset="-122"/>
                  <a:ea typeface="微软雅黑" panose="020B0503020204020204" pitchFamily="34" charset="-122"/>
                </a:endParaRPr>
              </a:p>
            </p:txBody>
          </p:sp>
          <p:sp>
            <p:nvSpPr>
              <p:cNvPr id="37" name="TextBox 36"/>
              <p:cNvSpPr txBox="1"/>
              <p:nvPr/>
            </p:nvSpPr>
            <p:spPr>
              <a:xfrm>
                <a:off x="5552846" y="1726767"/>
                <a:ext cx="433886"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C2_1</a:t>
                </a:r>
                <a:endParaRPr lang="zh-CN" altLang="en-US" sz="800" b="1" dirty="0">
                  <a:latin typeface="微软雅黑" panose="020B0503020204020204" pitchFamily="34" charset="-122"/>
                  <a:ea typeface="微软雅黑" panose="020B0503020204020204" pitchFamily="34" charset="-122"/>
                </a:endParaRPr>
              </a:p>
            </p:txBody>
          </p:sp>
          <p:sp>
            <p:nvSpPr>
              <p:cNvPr id="38" name="TextBox 37"/>
              <p:cNvSpPr txBox="1"/>
              <p:nvPr/>
            </p:nvSpPr>
            <p:spPr>
              <a:xfrm>
                <a:off x="5552846" y="1981334"/>
                <a:ext cx="468392" cy="215444"/>
              </a:xfrm>
              <a:prstGeom prst="rect">
                <a:avLst/>
              </a:prstGeom>
              <a:noFill/>
            </p:spPr>
            <p:txBody>
              <a:bodyPr wrap="square" rtlCol="0">
                <a:spAutoFit/>
              </a:bodyPr>
              <a:lstStyle/>
              <a:p>
                <a:r>
                  <a:rPr lang="en-US" altLang="zh-CN" sz="800" b="1" dirty="0" smtClean="0">
                    <a:latin typeface="微软雅黑" panose="020B0503020204020204" pitchFamily="34" charset="-122"/>
                    <a:ea typeface="微软雅黑" panose="020B0503020204020204" pitchFamily="34" charset="-122"/>
                  </a:rPr>
                  <a:t>C2_2</a:t>
                </a:r>
                <a:endParaRPr lang="zh-CN" altLang="en-US" sz="800" b="1" dirty="0">
                  <a:latin typeface="微软雅黑" panose="020B0503020204020204" pitchFamily="34" charset="-122"/>
                  <a:ea typeface="微软雅黑" panose="020B0503020204020204" pitchFamily="34" charset="-122"/>
                </a:endParaRPr>
              </a:p>
            </p:txBody>
          </p:sp>
          <p:sp>
            <p:nvSpPr>
              <p:cNvPr id="41" name="椭圆 530"/>
              <p:cNvSpPr>
                <a:spLocks noChangeArrowheads="1"/>
              </p:cNvSpPr>
              <p:nvPr/>
            </p:nvSpPr>
            <p:spPr bwMode="auto">
              <a:xfrm>
                <a:off x="5757331" y="2160923"/>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grpSp>
        <p:grpSp>
          <p:nvGrpSpPr>
            <p:cNvPr id="6" name="组合 59"/>
            <p:cNvGrpSpPr/>
            <p:nvPr/>
          </p:nvGrpSpPr>
          <p:grpSpPr>
            <a:xfrm>
              <a:off x="6915925" y="1812797"/>
              <a:ext cx="926407" cy="230832"/>
              <a:chOff x="6915925" y="1897858"/>
              <a:chExt cx="926407" cy="230832"/>
            </a:xfrm>
          </p:grpSpPr>
          <p:sp>
            <p:nvSpPr>
              <p:cNvPr id="51" name="矩形 50"/>
              <p:cNvSpPr/>
              <p:nvPr/>
            </p:nvSpPr>
            <p:spPr>
              <a:xfrm>
                <a:off x="6965169" y="1897858"/>
                <a:ext cx="877163" cy="230832"/>
              </a:xfrm>
              <a:prstGeom prst="rect">
                <a:avLst/>
              </a:prstGeom>
            </p:spPr>
            <p:txBody>
              <a:bodyPr wrap="none">
                <a:spAutoFit/>
              </a:bodyPr>
              <a:lstStyle/>
              <a:p>
                <a:r>
                  <a:rPr lang="zh-CN" altLang="en-US" sz="900" b="1" dirty="0" smtClean="0">
                    <a:latin typeface="微软雅黑" panose="020B0503020204020204" pitchFamily="34" charset="-122"/>
                    <a:ea typeface="微软雅黑" panose="020B0503020204020204" pitchFamily="34" charset="-122"/>
                  </a:rPr>
                  <a:t>入链路计数点</a:t>
                </a:r>
                <a:endParaRPr lang="zh-CN" altLang="en-US" sz="900" b="1" dirty="0">
                  <a:latin typeface="微软雅黑" panose="020B0503020204020204" pitchFamily="34" charset="-122"/>
                  <a:ea typeface="微软雅黑" panose="020B0503020204020204" pitchFamily="34" charset="-122"/>
                </a:endParaRPr>
              </a:p>
            </p:txBody>
          </p:sp>
          <p:sp>
            <p:nvSpPr>
              <p:cNvPr id="56" name="椭圆 530"/>
              <p:cNvSpPr>
                <a:spLocks noChangeArrowheads="1"/>
              </p:cNvSpPr>
              <p:nvPr/>
            </p:nvSpPr>
            <p:spPr bwMode="auto">
              <a:xfrm>
                <a:off x="6915925" y="1966460"/>
                <a:ext cx="91193" cy="74046"/>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grpSp>
        <p:grpSp>
          <p:nvGrpSpPr>
            <p:cNvPr id="7" name="组合 60"/>
            <p:cNvGrpSpPr/>
            <p:nvPr/>
          </p:nvGrpSpPr>
          <p:grpSpPr>
            <a:xfrm>
              <a:off x="6914566" y="2128422"/>
              <a:ext cx="927286" cy="230832"/>
              <a:chOff x="6914566" y="2128422"/>
              <a:chExt cx="927286" cy="230832"/>
            </a:xfrm>
          </p:grpSpPr>
          <p:sp>
            <p:nvSpPr>
              <p:cNvPr id="49" name="矩形 48"/>
              <p:cNvSpPr/>
              <p:nvPr/>
            </p:nvSpPr>
            <p:spPr>
              <a:xfrm>
                <a:off x="6964689" y="2128422"/>
                <a:ext cx="877163" cy="230832"/>
              </a:xfrm>
              <a:prstGeom prst="rect">
                <a:avLst/>
              </a:prstGeom>
            </p:spPr>
            <p:txBody>
              <a:bodyPr wrap="none">
                <a:spAutoFit/>
              </a:bodyPr>
              <a:lstStyle/>
              <a:p>
                <a:r>
                  <a:rPr lang="zh-CN" altLang="en-US" sz="900" b="1" dirty="0" smtClean="0">
                    <a:latin typeface="微软雅黑" panose="020B0503020204020204" pitchFamily="34" charset="-122"/>
                    <a:ea typeface="微软雅黑" panose="020B0503020204020204" pitchFamily="34" charset="-122"/>
                  </a:rPr>
                  <a:t>出链路计数点</a:t>
                </a:r>
                <a:endParaRPr lang="zh-CN" altLang="en-US" sz="900" b="1" dirty="0">
                  <a:latin typeface="微软雅黑" panose="020B0503020204020204" pitchFamily="34" charset="-122"/>
                  <a:ea typeface="微软雅黑" panose="020B0503020204020204" pitchFamily="34" charset="-122"/>
                </a:endParaRPr>
              </a:p>
            </p:txBody>
          </p:sp>
          <p:sp>
            <p:nvSpPr>
              <p:cNvPr id="57" name="椭圆 530"/>
              <p:cNvSpPr>
                <a:spLocks noChangeArrowheads="1"/>
              </p:cNvSpPr>
              <p:nvPr/>
            </p:nvSpPr>
            <p:spPr bwMode="auto">
              <a:xfrm>
                <a:off x="6914566" y="2203924"/>
                <a:ext cx="91193" cy="74046"/>
              </a:xfrm>
              <a:prstGeom prst="ellipse">
                <a:avLst/>
              </a:prstGeom>
              <a:solidFill>
                <a:srgbClr val="0000CC"/>
              </a:solidFill>
              <a:ln w="28575" algn="ctr">
                <a:solidFill>
                  <a:srgbClr val="0000CC"/>
                </a:solidFill>
                <a:round/>
              </a:ln>
            </p:spPr>
            <p:txBody>
              <a:bodyPr lIns="79200" tIns="39600" rIns="79200" bIns="39600"/>
              <a:lstStyle/>
              <a:p>
                <a:pPr defTabSz="801370"/>
                <a:endParaRPr lang="zh-CN" altLang="en-US" sz="1000">
                  <a:solidFill>
                    <a:srgbClr val="000000"/>
                  </a:solidFill>
                  <a:latin typeface="微软雅黑" panose="020B0503020204020204" pitchFamily="34" charset="-122"/>
                  <a:ea typeface="微软雅黑" panose="020B0503020204020204" pitchFamily="34" charset="-122"/>
                </a:endParaRPr>
              </a:p>
            </p:txBody>
          </p:sp>
        </p:grpSp>
        <p:cxnSp>
          <p:nvCxnSpPr>
            <p:cNvPr id="63" name="直接连接符 62"/>
            <p:cNvCxnSpPr/>
            <p:nvPr/>
          </p:nvCxnSpPr>
          <p:spPr bwMode="auto">
            <a:xfrm>
              <a:off x="3310311" y="1967138"/>
              <a:ext cx="621" cy="801186"/>
            </a:xfrm>
            <a:prstGeom prst="line">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64" name="直接连接符 63"/>
            <p:cNvCxnSpPr/>
            <p:nvPr/>
          </p:nvCxnSpPr>
          <p:spPr bwMode="auto">
            <a:xfrm>
              <a:off x="4110830" y="1968813"/>
              <a:ext cx="621" cy="801186"/>
            </a:xfrm>
            <a:prstGeom prst="line">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65" name="TextBox 64"/>
            <p:cNvSpPr txBox="1"/>
            <p:nvPr/>
          </p:nvSpPr>
          <p:spPr>
            <a:xfrm>
              <a:off x="3291327" y="2469597"/>
              <a:ext cx="858644" cy="215444"/>
            </a:xfrm>
            <a:prstGeom prst="rect">
              <a:avLst/>
            </a:prstGeom>
            <a:noFill/>
          </p:spPr>
          <p:txBody>
            <a:bodyPr wrap="square" rtlCol="0">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zh-CN" altLang="en-US" sz="800" dirty="0" smtClean="0">
                  <a:latin typeface="微软雅黑" panose="020B0503020204020204" pitchFamily="34" charset="-122"/>
                  <a:ea typeface="微软雅黑" panose="020B0503020204020204" pitchFamily="34" charset="-122"/>
                </a:rPr>
                <a:t>期望测量范围</a:t>
              </a:r>
              <a:endParaRPr lang="zh-CN" altLang="en-US" sz="800" dirty="0" smtClean="0">
                <a:latin typeface="微软雅黑" panose="020B0503020204020204" pitchFamily="34" charset="-122"/>
                <a:ea typeface="微软雅黑" panose="020B0503020204020204" pitchFamily="34" charset="-122"/>
              </a:endParaRPr>
            </a:p>
          </p:txBody>
        </p:sp>
        <p:cxnSp>
          <p:nvCxnSpPr>
            <p:cNvPr id="67" name="直接箭头连接符 66"/>
            <p:cNvCxnSpPr/>
            <p:nvPr/>
          </p:nvCxnSpPr>
          <p:spPr bwMode="auto">
            <a:xfrm>
              <a:off x="3310932" y="2642716"/>
              <a:ext cx="798844" cy="0"/>
            </a:xfrm>
            <a:prstGeom prst="straightConnector1">
              <a:avLst/>
            </a:prstGeom>
            <a:ln w="19050">
              <a:solidFill>
                <a:srgbClr val="00B050"/>
              </a:solidFill>
              <a:headEnd type="arrow"/>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68" name="直接连接符 67"/>
            <p:cNvCxnSpPr/>
            <p:nvPr/>
          </p:nvCxnSpPr>
          <p:spPr bwMode="auto">
            <a:xfrm>
              <a:off x="1656741" y="2014030"/>
              <a:ext cx="0" cy="989189"/>
            </a:xfrm>
            <a:prstGeom prst="line">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72" name="TextBox 71"/>
            <p:cNvSpPr txBox="1"/>
            <p:nvPr/>
          </p:nvSpPr>
          <p:spPr>
            <a:xfrm>
              <a:off x="3289506" y="2837416"/>
              <a:ext cx="858644" cy="215444"/>
            </a:xfrm>
            <a:prstGeom prst="rect">
              <a:avLst/>
            </a:prstGeom>
            <a:noFill/>
          </p:spPr>
          <p:txBody>
            <a:bodyPr wrap="square" rtlCol="0">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zh-CN" altLang="en-US" sz="800" dirty="0" smtClean="0">
                  <a:latin typeface="微软雅黑" panose="020B0503020204020204" pitchFamily="34" charset="-122"/>
                  <a:ea typeface="微软雅黑" panose="020B0503020204020204" pitchFamily="34" charset="-122"/>
                </a:rPr>
                <a:t>实际测量范围</a:t>
              </a:r>
              <a:endParaRPr lang="zh-CN" altLang="en-US" sz="800" dirty="0" smtClean="0">
                <a:latin typeface="微软雅黑" panose="020B0503020204020204" pitchFamily="34" charset="-122"/>
                <a:ea typeface="微软雅黑" panose="020B0503020204020204" pitchFamily="34" charset="-122"/>
              </a:endParaRPr>
            </a:p>
          </p:txBody>
        </p:sp>
        <p:cxnSp>
          <p:nvCxnSpPr>
            <p:cNvPr id="73" name="直接箭头连接符 72"/>
            <p:cNvCxnSpPr/>
            <p:nvPr/>
          </p:nvCxnSpPr>
          <p:spPr bwMode="auto">
            <a:xfrm>
              <a:off x="1691110" y="2873829"/>
              <a:ext cx="4120096" cy="0"/>
            </a:xfrm>
            <a:prstGeom prst="straightConnector1">
              <a:avLst/>
            </a:prstGeom>
            <a:ln w="19050">
              <a:solidFill>
                <a:srgbClr val="00B050"/>
              </a:solidFill>
              <a:headEnd type="arrow"/>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103" name="直接连接符 102"/>
            <p:cNvCxnSpPr>
              <a:stCxn id="102" idx="2"/>
              <a:endCxn id="120" idx="6"/>
            </p:cNvCxnSpPr>
            <p:nvPr/>
          </p:nvCxnSpPr>
          <p:spPr bwMode="auto">
            <a:xfrm flipH="1">
              <a:off x="1685570" y="1960482"/>
              <a:ext cx="4073120" cy="5709"/>
            </a:xfrm>
            <a:prstGeom prst="line">
              <a:avLst/>
            </a:prstGeom>
            <a:noFill/>
            <a:ln w="19050">
              <a:solidFill>
                <a:srgbClr val="7030A0"/>
              </a:solidFill>
              <a:headEnd type="arrow" w="med" len="med"/>
              <a:tailEnd type="none" w="lg" len="lg"/>
            </a:ln>
            <a:effectLst/>
          </p:spPr>
        </p:cxnSp>
        <p:cxnSp>
          <p:nvCxnSpPr>
            <p:cNvPr id="39" name="直接连接符 38"/>
            <p:cNvCxnSpPr>
              <a:stCxn id="41" idx="2"/>
              <a:endCxn id="40" idx="6"/>
            </p:cNvCxnSpPr>
            <p:nvPr/>
          </p:nvCxnSpPr>
          <p:spPr bwMode="auto">
            <a:xfrm flipH="1">
              <a:off x="1684211" y="2197946"/>
              <a:ext cx="4073120" cy="5708"/>
            </a:xfrm>
            <a:prstGeom prst="line">
              <a:avLst/>
            </a:prstGeom>
            <a:noFill/>
            <a:ln w="19050">
              <a:solidFill>
                <a:srgbClr val="7030A0"/>
              </a:solidFill>
              <a:headEnd type="none" w="med" len="med"/>
              <a:tailEnd type="arrow" w="med" len="med"/>
            </a:ln>
            <a:effectLst/>
          </p:spPr>
        </p:cxnSp>
        <p:cxnSp>
          <p:nvCxnSpPr>
            <p:cNvPr id="71" name="直接连接符 70"/>
            <p:cNvCxnSpPr/>
            <p:nvPr/>
          </p:nvCxnSpPr>
          <p:spPr bwMode="auto">
            <a:xfrm>
              <a:off x="5814106" y="2012051"/>
              <a:ext cx="0" cy="985403"/>
            </a:xfrm>
            <a:prstGeom prst="line">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grpSp>
    </p:spTree>
  </p:cSld>
  <p:clrMapOvr>
    <a:masterClrMapping/>
  </p:clrMapOvr>
  <p:transition advClick="0" advTm="8000">
    <p:fade thruBlk="1"/>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网络级测量原理</a:t>
            </a:r>
            <a:endParaRPr lang="zh-CN" altLang="en-US" sz="1800" dirty="0">
              <a:latin typeface="微软雅黑" panose="020B0503020204020204" pitchFamily="34" charset="-122"/>
              <a:ea typeface="微软雅黑" panose="020B0503020204020204" pitchFamily="34" charset="-122"/>
            </a:endParaRPr>
          </a:p>
        </p:txBody>
      </p:sp>
      <p:sp>
        <p:nvSpPr>
          <p:cNvPr id="90" name="矩形 89"/>
          <p:cNvSpPr/>
          <p:nvPr/>
        </p:nvSpPr>
        <p:spPr>
          <a:xfrm>
            <a:off x="343492" y="3082536"/>
            <a:ext cx="3705259" cy="1182375"/>
          </a:xfrm>
          <a:prstGeom prst="rect">
            <a:avLst/>
          </a:prstGeom>
        </p:spPr>
        <p:txBody>
          <a:bodyPr wrap="square">
            <a:spAutoFit/>
          </a:bodyPr>
          <a:lstStyle/>
          <a:p>
            <a:pPr>
              <a:lnSpc>
                <a:spcPts val="1700"/>
              </a:lnSpc>
            </a:pPr>
            <a:r>
              <a:rPr lang="zh-CN" altLang="en-US" sz="1200" b="1" dirty="0" smtClean="0">
                <a:solidFill>
                  <a:srgbClr val="C00000"/>
                </a:solidFill>
                <a:latin typeface="微软雅黑" panose="020B0503020204020204" pitchFamily="34" charset="-122"/>
                <a:ea typeface="微软雅黑" panose="020B0503020204020204" pitchFamily="34" charset="-122"/>
              </a:rPr>
              <a:t>测量区域</a:t>
            </a:r>
            <a:r>
              <a:rPr lang="zh-CN" altLang="zh-CN" sz="1200" dirty="0" smtClean="0">
                <a:latin typeface="微软雅黑" panose="020B0503020204020204" pitchFamily="34" charset="-122"/>
                <a:ea typeface="微软雅黑" panose="020B0503020204020204" pitchFamily="34" charset="-122"/>
              </a:rPr>
              <a:t>：</a:t>
            </a:r>
            <a:r>
              <a:rPr lang="zh-CN" altLang="en-US" sz="1200" dirty="0" smtClean="0">
                <a:latin typeface="微软雅黑" panose="020B0503020204020204" pitchFamily="34" charset="-122"/>
                <a:ea typeface="微软雅黑" panose="020B0503020204020204" pitchFamily="34" charset="-122"/>
              </a:rPr>
              <a:t>被敏捷设备包围的一台或多台非敏捷设备（含第三方设备）组成的区域，及敏捷设备与之相连的链路作为守恒域</a:t>
            </a:r>
            <a:r>
              <a:rPr lang="zh-CN" altLang="zh-CN" sz="1200" dirty="0" smtClean="0">
                <a:latin typeface="微软雅黑" panose="020B0503020204020204" pitchFamily="34" charset="-122"/>
                <a:ea typeface="微软雅黑" panose="020B0503020204020204" pitchFamily="34" charset="-122"/>
              </a:rPr>
              <a:t>。</a:t>
            </a:r>
            <a:endParaRPr lang="en-US" altLang="zh-CN" sz="1200" dirty="0" smtClean="0">
              <a:latin typeface="微软雅黑" panose="020B0503020204020204" pitchFamily="34" charset="-122"/>
              <a:ea typeface="微软雅黑" panose="020B0503020204020204" pitchFamily="34" charset="-122"/>
            </a:endParaRPr>
          </a:p>
          <a:p>
            <a:pPr>
              <a:lnSpc>
                <a:spcPts val="1700"/>
              </a:lnSpc>
            </a:pPr>
            <a:r>
              <a:rPr lang="zh-CN" altLang="en-US" sz="1200" b="1" dirty="0" smtClean="0">
                <a:solidFill>
                  <a:srgbClr val="C00000"/>
                </a:solidFill>
                <a:latin typeface="微软雅黑" panose="020B0503020204020204" pitchFamily="34" charset="-122"/>
                <a:ea typeface="微软雅黑" panose="020B0503020204020204" pitchFamily="34" charset="-122"/>
              </a:rPr>
              <a:t>测量对象</a:t>
            </a:r>
            <a:r>
              <a:rPr lang="zh-CN" altLang="zh-CN" sz="1200" dirty="0" smtClean="0">
                <a:latin typeface="微软雅黑" panose="020B0503020204020204" pitchFamily="34" charset="-122"/>
                <a:ea typeface="微软雅黑" panose="020B0503020204020204" pitchFamily="34" charset="-122"/>
              </a:rPr>
              <a:t>：</a:t>
            </a:r>
            <a:r>
              <a:rPr lang="zh-CN" altLang="en-US" sz="1200" dirty="0" smtClean="0">
                <a:latin typeface="微软雅黑" panose="020B0503020204020204" pitchFamily="34" charset="-122"/>
                <a:ea typeface="微软雅黑" panose="020B0503020204020204" pitchFamily="34" charset="-122"/>
              </a:rPr>
              <a:t>进出测量区域的</a:t>
            </a:r>
            <a:r>
              <a:rPr lang="en-US" altLang="zh-CN" sz="1200" dirty="0" smtClean="0">
                <a:latin typeface="微软雅黑" panose="020B0503020204020204" pitchFamily="34" charset="-122"/>
                <a:ea typeface="微软雅黑" panose="020B0503020204020204" pitchFamily="34" charset="-122"/>
              </a:rPr>
              <a:t>IP</a:t>
            </a:r>
            <a:r>
              <a:rPr lang="zh-CN" altLang="en-US" sz="1200" dirty="0" smtClean="0">
                <a:latin typeface="微软雅黑" panose="020B0503020204020204" pitchFamily="34" charset="-122"/>
                <a:ea typeface="微软雅黑" panose="020B0503020204020204" pitchFamily="34" charset="-122"/>
              </a:rPr>
              <a:t>单播流</a:t>
            </a:r>
            <a:r>
              <a:rPr lang="zh-CN" altLang="zh-CN" sz="1200" dirty="0" smtClean="0">
                <a:latin typeface="微软雅黑" panose="020B0503020204020204" pitchFamily="34" charset="-122"/>
                <a:ea typeface="微软雅黑" panose="020B0503020204020204" pitchFamily="34" charset="-122"/>
              </a:rPr>
              <a:t>。</a:t>
            </a:r>
            <a:r>
              <a:rPr lang="zh-CN" altLang="en-US" sz="1200" dirty="0" smtClean="0">
                <a:latin typeface="微软雅黑" panose="020B0503020204020204" pitchFamily="34" charset="-122"/>
                <a:ea typeface="微软雅黑" panose="020B0503020204020204" pitchFamily="34" charset="-122"/>
              </a:rPr>
              <a:t>（当前版本仅支持测量对象为已知方向的业务流。）</a:t>
            </a:r>
            <a:endParaRPr lang="en-US" altLang="zh-CN" sz="1200" dirty="0" smtClean="0">
              <a:latin typeface="微软雅黑" panose="020B0503020204020204" pitchFamily="34" charset="-122"/>
              <a:ea typeface="微软雅黑" panose="020B0503020204020204" pitchFamily="34" charset="-122"/>
            </a:endParaRPr>
          </a:p>
        </p:txBody>
      </p:sp>
      <p:grpSp>
        <p:nvGrpSpPr>
          <p:cNvPr id="2" name="组合 179"/>
          <p:cNvGrpSpPr/>
          <p:nvPr/>
        </p:nvGrpSpPr>
        <p:grpSpPr>
          <a:xfrm>
            <a:off x="4802559" y="735554"/>
            <a:ext cx="3019610" cy="2615186"/>
            <a:chOff x="4812084" y="454567"/>
            <a:chExt cx="3019610" cy="2615186"/>
          </a:xfrm>
        </p:grpSpPr>
        <p:grpSp>
          <p:nvGrpSpPr>
            <p:cNvPr id="3" name="组合 71"/>
            <p:cNvGrpSpPr/>
            <p:nvPr/>
          </p:nvGrpSpPr>
          <p:grpSpPr>
            <a:xfrm>
              <a:off x="5597440" y="2845824"/>
              <a:ext cx="1800137" cy="223929"/>
              <a:chOff x="1169361" y="3351997"/>
              <a:chExt cx="1546586" cy="203623"/>
            </a:xfrm>
          </p:grpSpPr>
          <p:sp>
            <p:nvSpPr>
              <p:cNvPr id="174" name="椭圆 173"/>
              <p:cNvSpPr>
                <a:spLocks noChangeAspect="1"/>
              </p:cNvSpPr>
              <p:nvPr/>
            </p:nvSpPr>
            <p:spPr bwMode="auto">
              <a:xfrm>
                <a:off x="1169361" y="3431167"/>
                <a:ext cx="72008" cy="72008"/>
              </a:xfrm>
              <a:prstGeom prst="ellipse">
                <a:avLst/>
              </a:prstGeom>
              <a:solidFill>
                <a:srgbClr val="FF0000"/>
              </a:solidFill>
              <a:ln w="9525">
                <a:noFill/>
                <a:miter lim="800000"/>
              </a:ln>
            </p:spPr>
            <p:txBody>
              <a:bodyPr wrap="none" rtlCol="0" anchor="ctr">
                <a:spAutoFit/>
              </a:bodyPr>
              <a:lstStyle/>
              <a:p>
                <a:pPr algn="ctr"/>
                <a:endParaRPr lang="zh-CN" altLang="en-US" sz="1100" i="0" dirty="0" smtClean="0">
                  <a:solidFill>
                    <a:srgbClr val="FF0000"/>
                  </a:solidFill>
                  <a:latin typeface="微软雅黑" panose="020B0503020204020204" pitchFamily="34" charset="-122"/>
                  <a:ea typeface="微软雅黑" panose="020B0503020204020204" pitchFamily="34" charset="-122"/>
                </a:endParaRPr>
              </a:p>
            </p:txBody>
          </p:sp>
          <p:sp>
            <p:nvSpPr>
              <p:cNvPr id="176" name="矩形 175"/>
              <p:cNvSpPr/>
              <p:nvPr/>
            </p:nvSpPr>
            <p:spPr>
              <a:xfrm>
                <a:off x="1185482" y="3363260"/>
                <a:ext cx="730969" cy="192360"/>
              </a:xfrm>
              <a:prstGeom prst="rect">
                <a:avLst/>
              </a:prstGeom>
            </p:spPr>
            <p:txBody>
              <a:bodyPr wrap="none">
                <a:spAutoFit/>
              </a:bodyPr>
              <a:lstStyle/>
              <a:p>
                <a:r>
                  <a:rPr lang="zh-CN" altLang="en-US" sz="900" b="1" dirty="0" smtClean="0">
                    <a:latin typeface="微软雅黑" panose="020B0503020204020204" pitchFamily="34" charset="-122"/>
                    <a:ea typeface="微软雅黑" panose="020B0503020204020204" pitchFamily="34" charset="-122"/>
                  </a:rPr>
                  <a:t>入区域计数点</a:t>
                </a:r>
                <a:endParaRPr lang="zh-CN" altLang="en-US" sz="900" b="1" dirty="0">
                  <a:latin typeface="微软雅黑" panose="020B0503020204020204" pitchFamily="34" charset="-122"/>
                  <a:ea typeface="微软雅黑" panose="020B0503020204020204" pitchFamily="34" charset="-122"/>
                </a:endParaRPr>
              </a:p>
            </p:txBody>
          </p:sp>
          <p:sp>
            <p:nvSpPr>
              <p:cNvPr id="178" name="椭圆 177"/>
              <p:cNvSpPr>
                <a:spLocks noChangeAspect="1"/>
              </p:cNvSpPr>
              <p:nvPr/>
            </p:nvSpPr>
            <p:spPr bwMode="auto">
              <a:xfrm>
                <a:off x="1950061" y="3421214"/>
                <a:ext cx="72008" cy="72008"/>
              </a:xfrm>
              <a:prstGeom prst="ellipse">
                <a:avLst/>
              </a:prstGeom>
              <a:solidFill>
                <a:srgbClr val="0000CC"/>
              </a:solidFill>
              <a:ln w="9525">
                <a:noFill/>
                <a:miter lim="800000"/>
              </a:ln>
            </p:spPr>
            <p:txBody>
              <a:bodyPr wrap="none" rtlCol="0" anchor="ctr">
                <a:spAutoFit/>
              </a:bodyPr>
              <a:lstStyle/>
              <a:p>
                <a:pPr algn="ctr"/>
                <a:endParaRPr lang="zh-CN" altLang="en-US" sz="1100" i="0" dirty="0" smtClean="0">
                  <a:solidFill>
                    <a:srgbClr val="FF0000"/>
                  </a:solidFill>
                  <a:latin typeface="微软雅黑" panose="020B0503020204020204" pitchFamily="34" charset="-122"/>
                  <a:ea typeface="微软雅黑" panose="020B0503020204020204" pitchFamily="34" charset="-122"/>
                </a:endParaRPr>
              </a:p>
            </p:txBody>
          </p:sp>
          <p:sp>
            <p:nvSpPr>
              <p:cNvPr id="179" name="矩形 178"/>
              <p:cNvSpPr/>
              <p:nvPr/>
            </p:nvSpPr>
            <p:spPr>
              <a:xfrm>
                <a:off x="1984978" y="3351997"/>
                <a:ext cx="730969" cy="192360"/>
              </a:xfrm>
              <a:prstGeom prst="rect">
                <a:avLst/>
              </a:prstGeom>
            </p:spPr>
            <p:txBody>
              <a:bodyPr wrap="none">
                <a:spAutoFit/>
              </a:bodyPr>
              <a:lstStyle/>
              <a:p>
                <a:r>
                  <a:rPr lang="zh-CN" altLang="en-US" sz="900" b="1" dirty="0" smtClean="0">
                    <a:latin typeface="微软雅黑" panose="020B0503020204020204" pitchFamily="34" charset="-122"/>
                    <a:ea typeface="微软雅黑" panose="020B0503020204020204" pitchFamily="34" charset="-122"/>
                  </a:rPr>
                  <a:t>出区域计数点</a:t>
                </a:r>
                <a:endParaRPr lang="zh-CN" altLang="en-US" sz="900" b="1" dirty="0">
                  <a:latin typeface="微软雅黑" panose="020B0503020204020204" pitchFamily="34" charset="-122"/>
                  <a:ea typeface="微软雅黑" panose="020B0503020204020204" pitchFamily="34" charset="-122"/>
                </a:endParaRPr>
              </a:p>
            </p:txBody>
          </p:sp>
        </p:grpSp>
        <p:grpSp>
          <p:nvGrpSpPr>
            <p:cNvPr id="4" name="组合 70"/>
            <p:cNvGrpSpPr/>
            <p:nvPr/>
          </p:nvGrpSpPr>
          <p:grpSpPr>
            <a:xfrm>
              <a:off x="4812084" y="454567"/>
              <a:ext cx="3019610" cy="2421983"/>
              <a:chOff x="487734" y="940341"/>
              <a:chExt cx="3112476" cy="2688853"/>
            </a:xfrm>
          </p:grpSpPr>
          <p:cxnSp>
            <p:nvCxnSpPr>
              <p:cNvPr id="119" name="直接连接符 118"/>
              <p:cNvCxnSpPr>
                <a:stCxn id="129" idx="3"/>
              </p:cNvCxnSpPr>
              <p:nvPr/>
            </p:nvCxnSpPr>
            <p:spPr bwMode="auto">
              <a:xfrm flipV="1">
                <a:off x="2156367" y="1508393"/>
                <a:ext cx="509972" cy="525440"/>
              </a:xfrm>
              <a:prstGeom prst="line">
                <a:avLst/>
              </a:prstGeom>
              <a:noFill/>
              <a:ln w="25400">
                <a:solidFill>
                  <a:schemeClr val="bg1">
                    <a:lumMod val="7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0" name="直接连接符 119"/>
              <p:cNvCxnSpPr/>
              <p:nvPr/>
            </p:nvCxnSpPr>
            <p:spPr bwMode="auto">
              <a:xfrm flipV="1">
                <a:off x="866696" y="2497683"/>
                <a:ext cx="744362" cy="360748"/>
              </a:xfrm>
              <a:prstGeom prst="line">
                <a:avLst/>
              </a:prstGeom>
              <a:noFill/>
              <a:ln w="25400">
                <a:solidFill>
                  <a:schemeClr val="bg1">
                    <a:lumMod val="7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1" name="直接连接符 120"/>
              <p:cNvCxnSpPr/>
              <p:nvPr/>
            </p:nvCxnSpPr>
            <p:spPr bwMode="auto">
              <a:xfrm flipH="1" flipV="1">
                <a:off x="2561565" y="2411274"/>
                <a:ext cx="652721" cy="447158"/>
              </a:xfrm>
              <a:prstGeom prst="line">
                <a:avLst/>
              </a:prstGeom>
              <a:noFill/>
              <a:ln w="25400">
                <a:solidFill>
                  <a:schemeClr val="bg1">
                    <a:lumMod val="7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2" name="直接连接符 121"/>
              <p:cNvCxnSpPr>
                <a:endCxn id="129" idx="1"/>
              </p:cNvCxnSpPr>
              <p:nvPr/>
            </p:nvCxnSpPr>
            <p:spPr bwMode="auto">
              <a:xfrm flipV="1">
                <a:off x="2093068" y="2630699"/>
                <a:ext cx="63299" cy="509866"/>
              </a:xfrm>
              <a:prstGeom prst="line">
                <a:avLst/>
              </a:prstGeom>
              <a:noFill/>
              <a:ln w="25400">
                <a:solidFill>
                  <a:schemeClr val="bg1">
                    <a:lumMod val="7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3" name="任意多边形 122"/>
              <p:cNvSpPr/>
              <p:nvPr/>
            </p:nvSpPr>
            <p:spPr bwMode="auto">
              <a:xfrm>
                <a:off x="1591797" y="2240070"/>
                <a:ext cx="872847" cy="377639"/>
              </a:xfrm>
              <a:custGeom>
                <a:avLst/>
                <a:gdLst>
                  <a:gd name="connsiteX0" fmla="*/ 0 w 990600"/>
                  <a:gd name="connsiteY0" fmla="*/ 159027 h 463827"/>
                  <a:gd name="connsiteX1" fmla="*/ 19050 w 990600"/>
                  <a:gd name="connsiteY1" fmla="*/ 111402 h 463827"/>
                  <a:gd name="connsiteX2" fmla="*/ 542925 w 990600"/>
                  <a:gd name="connsiteY2" fmla="*/ 35202 h 463827"/>
                  <a:gd name="connsiteX3" fmla="*/ 628650 w 990600"/>
                  <a:gd name="connsiteY3" fmla="*/ 82827 h 463827"/>
                  <a:gd name="connsiteX4" fmla="*/ 666750 w 990600"/>
                  <a:gd name="connsiteY4" fmla="*/ 111402 h 463827"/>
                  <a:gd name="connsiteX5" fmla="*/ 790575 w 990600"/>
                  <a:gd name="connsiteY5" fmla="*/ 216177 h 463827"/>
                  <a:gd name="connsiteX6" fmla="*/ 847725 w 990600"/>
                  <a:gd name="connsiteY6" fmla="*/ 263802 h 463827"/>
                  <a:gd name="connsiteX7" fmla="*/ 866775 w 990600"/>
                  <a:gd name="connsiteY7" fmla="*/ 301902 h 463827"/>
                  <a:gd name="connsiteX8" fmla="*/ 952500 w 990600"/>
                  <a:gd name="connsiteY8" fmla="*/ 406677 h 463827"/>
                  <a:gd name="connsiteX9" fmla="*/ 962025 w 990600"/>
                  <a:gd name="connsiteY9" fmla="*/ 435252 h 463827"/>
                  <a:gd name="connsiteX10" fmla="*/ 990600 w 990600"/>
                  <a:gd name="connsiteY10" fmla="*/ 463827 h 463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0600" h="463827">
                    <a:moveTo>
                      <a:pt x="0" y="159027"/>
                    </a:moveTo>
                    <a:cubicBezTo>
                      <a:pt x="6350" y="143152"/>
                      <a:pt x="3310" y="118080"/>
                      <a:pt x="19050" y="111402"/>
                    </a:cubicBezTo>
                    <a:cubicBezTo>
                      <a:pt x="281641" y="0"/>
                      <a:pt x="290748" y="24695"/>
                      <a:pt x="542925" y="35202"/>
                    </a:cubicBezTo>
                    <a:cubicBezTo>
                      <a:pt x="641027" y="108778"/>
                      <a:pt x="516394" y="20462"/>
                      <a:pt x="628650" y="82827"/>
                    </a:cubicBezTo>
                    <a:cubicBezTo>
                      <a:pt x="642527" y="90537"/>
                      <a:pt x="654496" y="101310"/>
                      <a:pt x="666750" y="111402"/>
                    </a:cubicBezTo>
                    <a:cubicBezTo>
                      <a:pt x="708487" y="145774"/>
                      <a:pt x="749218" y="181350"/>
                      <a:pt x="790575" y="216177"/>
                    </a:cubicBezTo>
                    <a:lnTo>
                      <a:pt x="847725" y="263802"/>
                    </a:lnTo>
                    <a:cubicBezTo>
                      <a:pt x="854075" y="276502"/>
                      <a:pt x="858899" y="290088"/>
                      <a:pt x="866775" y="301902"/>
                    </a:cubicBezTo>
                    <a:cubicBezTo>
                      <a:pt x="910263" y="367134"/>
                      <a:pt x="910700" y="364877"/>
                      <a:pt x="952500" y="406677"/>
                    </a:cubicBezTo>
                    <a:cubicBezTo>
                      <a:pt x="955675" y="416202"/>
                      <a:pt x="956456" y="426898"/>
                      <a:pt x="962025" y="435252"/>
                    </a:cubicBezTo>
                    <a:cubicBezTo>
                      <a:pt x="969497" y="446460"/>
                      <a:pt x="990600" y="463827"/>
                      <a:pt x="990600" y="463827"/>
                    </a:cubicBezTo>
                  </a:path>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fontAlgn="base">
                  <a:buClr>
                    <a:srgbClr val="CC9900"/>
                  </a:buClr>
                  <a:buFont typeface="Wingdings" panose="05000000000000000000" pitchFamily="2" charset="2"/>
                  <a:buChar char="n"/>
                </a:pPr>
                <a:endParaRPr lang="zh-CN" altLang="en-US" b="0" i="0" dirty="0" smtClean="0">
                  <a:solidFill>
                    <a:srgbClr val="000000"/>
                  </a:solidFill>
                  <a:latin typeface="Arial" panose="020B0604020202020204" pitchFamily="34" charset="0"/>
                  <a:ea typeface="宋体" panose="02010600030101010101" pitchFamily="2" charset="-122"/>
                </a:endParaRPr>
              </a:p>
            </p:txBody>
          </p:sp>
          <p:cxnSp>
            <p:nvCxnSpPr>
              <p:cNvPr id="124" name="直接连接符 123"/>
              <p:cNvCxnSpPr>
                <a:stCxn id="129" idx="3"/>
              </p:cNvCxnSpPr>
              <p:nvPr/>
            </p:nvCxnSpPr>
            <p:spPr bwMode="auto">
              <a:xfrm flipH="1" flipV="1">
                <a:off x="1715834" y="1508393"/>
                <a:ext cx="440533" cy="525440"/>
              </a:xfrm>
              <a:prstGeom prst="line">
                <a:avLst/>
              </a:prstGeom>
              <a:noFill/>
              <a:ln w="25400">
                <a:solidFill>
                  <a:schemeClr val="bg1">
                    <a:lumMod val="7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25" name="Picture 459" descr="图片238"/>
              <p:cNvPicPr>
                <a:picLocks noChangeAspect="1" noChangeArrowheads="1"/>
              </p:cNvPicPr>
              <p:nvPr/>
            </p:nvPicPr>
            <p:blipFill>
              <a:blip r:embed="rId1" cstate="print"/>
              <a:srcRect/>
              <a:stretch>
                <a:fillRect/>
              </a:stretch>
            </p:blipFill>
            <p:spPr bwMode="auto">
              <a:xfrm>
                <a:off x="675793" y="2735257"/>
                <a:ext cx="432047" cy="580434"/>
              </a:xfrm>
              <a:prstGeom prst="rect">
                <a:avLst/>
              </a:prstGeom>
              <a:noFill/>
              <a:ln w="9525">
                <a:noFill/>
                <a:miter lim="800000"/>
                <a:headEnd/>
                <a:tailEnd/>
              </a:ln>
            </p:spPr>
          </p:pic>
          <p:pic>
            <p:nvPicPr>
              <p:cNvPr id="126" name="Picture 459" descr="图片238"/>
              <p:cNvPicPr>
                <a:picLocks noChangeAspect="1" noChangeArrowheads="1"/>
              </p:cNvPicPr>
              <p:nvPr/>
            </p:nvPicPr>
            <p:blipFill>
              <a:blip r:embed="rId1" cstate="print"/>
              <a:srcRect/>
              <a:stretch>
                <a:fillRect/>
              </a:stretch>
            </p:blipFill>
            <p:spPr bwMode="auto">
              <a:xfrm>
                <a:off x="1799118" y="2994485"/>
                <a:ext cx="432047" cy="580434"/>
              </a:xfrm>
              <a:prstGeom prst="rect">
                <a:avLst/>
              </a:prstGeom>
              <a:noFill/>
              <a:ln w="9525">
                <a:noFill/>
                <a:miter lim="800000"/>
                <a:headEnd/>
                <a:tailEnd/>
              </a:ln>
            </p:spPr>
          </p:pic>
          <p:pic>
            <p:nvPicPr>
              <p:cNvPr id="127" name="Picture 459" descr="图片238"/>
              <p:cNvPicPr>
                <a:picLocks noChangeAspect="1" noChangeArrowheads="1"/>
              </p:cNvPicPr>
              <p:nvPr/>
            </p:nvPicPr>
            <p:blipFill>
              <a:blip r:embed="rId1" cstate="print"/>
              <a:srcRect/>
              <a:stretch>
                <a:fillRect/>
              </a:stretch>
            </p:blipFill>
            <p:spPr bwMode="auto">
              <a:xfrm>
                <a:off x="3008853" y="2821666"/>
                <a:ext cx="432047" cy="580434"/>
              </a:xfrm>
              <a:prstGeom prst="rect">
                <a:avLst/>
              </a:prstGeom>
              <a:noFill/>
              <a:ln w="9525">
                <a:noFill/>
                <a:miter lim="800000"/>
                <a:headEnd/>
                <a:tailEnd/>
              </a:ln>
            </p:spPr>
          </p:pic>
          <p:pic>
            <p:nvPicPr>
              <p:cNvPr id="128" name="Picture 459" descr="图片238"/>
              <p:cNvPicPr>
                <a:picLocks noChangeAspect="1" noChangeArrowheads="1"/>
              </p:cNvPicPr>
              <p:nvPr/>
            </p:nvPicPr>
            <p:blipFill>
              <a:blip r:embed="rId1" cstate="print"/>
              <a:srcRect/>
              <a:stretch>
                <a:fillRect/>
              </a:stretch>
            </p:blipFill>
            <p:spPr bwMode="auto">
              <a:xfrm>
                <a:off x="1460679" y="1137864"/>
                <a:ext cx="432047" cy="580434"/>
              </a:xfrm>
              <a:prstGeom prst="rect">
                <a:avLst/>
              </a:prstGeom>
              <a:noFill/>
              <a:ln w="9525">
                <a:noFill/>
                <a:miter lim="800000"/>
                <a:headEnd/>
                <a:tailEnd/>
              </a:ln>
            </p:spPr>
          </p:pic>
          <p:sp>
            <p:nvSpPr>
              <p:cNvPr id="129" name="云形标注 31"/>
              <p:cNvSpPr>
                <a:spLocks noChangeArrowheads="1"/>
              </p:cNvSpPr>
              <p:nvPr/>
            </p:nvSpPr>
            <p:spPr bwMode="auto">
              <a:xfrm>
                <a:off x="1197376" y="1997597"/>
                <a:ext cx="1917982" cy="633776"/>
              </a:xfrm>
              <a:prstGeom prst="cloudCallout">
                <a:avLst>
                  <a:gd name="adj1" fmla="val -6370"/>
                  <a:gd name="adj2" fmla="val -24273"/>
                </a:avLst>
              </a:prstGeom>
              <a:solidFill>
                <a:schemeClr val="bg1">
                  <a:lumMod val="75000"/>
                </a:schemeClr>
              </a:solidFill>
              <a:ln w="9525">
                <a:noFill/>
                <a:round/>
              </a:ln>
            </p:spPr>
            <p:txBody>
              <a:bodyPr/>
              <a:lstStyle/>
              <a:p>
                <a:pPr algn="ctr">
                  <a:buClr>
                    <a:srgbClr val="CC9900"/>
                  </a:buClr>
                </a:pPr>
                <a:endParaRPr lang="zh-CN" altLang="en-US" sz="1600" b="1" dirty="0">
                  <a:solidFill>
                    <a:srgbClr val="000000"/>
                  </a:solidFill>
                  <a:latin typeface="微软雅黑" panose="020B0503020204020204" pitchFamily="34" charset="-122"/>
                  <a:ea typeface="微软雅黑" panose="020B0503020204020204" pitchFamily="34" charset="-122"/>
                </a:endParaRPr>
              </a:p>
            </p:txBody>
          </p:sp>
          <p:pic>
            <p:nvPicPr>
              <p:cNvPr id="130" name="Picture 348" descr="图片4"/>
              <p:cNvPicPr>
                <a:picLocks noChangeAspect="1" noChangeArrowheads="1"/>
              </p:cNvPicPr>
              <p:nvPr/>
            </p:nvPicPr>
            <p:blipFill>
              <a:blip r:embed="rId2" cstate="print">
                <a:duotone>
                  <a:schemeClr val="bg2">
                    <a:shade val="45000"/>
                    <a:satMod val="135000"/>
                  </a:schemeClr>
                  <a:prstClr val="white"/>
                </a:duotone>
              </a:blip>
              <a:srcRect/>
              <a:stretch>
                <a:fillRect/>
              </a:stretch>
            </p:blipFill>
            <p:spPr bwMode="auto">
              <a:xfrm>
                <a:off x="1649575" y="2033523"/>
                <a:ext cx="259524" cy="215968"/>
              </a:xfrm>
              <a:prstGeom prst="rect">
                <a:avLst/>
              </a:prstGeom>
              <a:noFill/>
            </p:spPr>
          </p:pic>
          <p:pic>
            <p:nvPicPr>
              <p:cNvPr id="131" name="Picture 348" descr="图片4"/>
              <p:cNvPicPr>
                <a:picLocks noChangeAspect="1" noChangeArrowheads="1"/>
              </p:cNvPicPr>
              <p:nvPr/>
            </p:nvPicPr>
            <p:blipFill>
              <a:blip r:embed="rId2" cstate="print">
                <a:duotone>
                  <a:schemeClr val="bg2">
                    <a:shade val="45000"/>
                    <a:satMod val="135000"/>
                  </a:schemeClr>
                  <a:prstClr val="white"/>
                </a:duotone>
              </a:blip>
              <a:srcRect/>
              <a:stretch>
                <a:fillRect/>
              </a:stretch>
            </p:blipFill>
            <p:spPr bwMode="auto">
              <a:xfrm>
                <a:off x="2256616" y="2036382"/>
                <a:ext cx="259524" cy="215968"/>
              </a:xfrm>
              <a:prstGeom prst="rect">
                <a:avLst/>
              </a:prstGeom>
              <a:noFill/>
            </p:spPr>
          </p:pic>
          <p:pic>
            <p:nvPicPr>
              <p:cNvPr id="132" name="Picture 332" descr="图片256"/>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1910977" y="2295610"/>
                <a:ext cx="293819" cy="171806"/>
              </a:xfrm>
              <a:prstGeom prst="rect">
                <a:avLst/>
              </a:prstGeom>
              <a:noFill/>
              <a:effectLst>
                <a:outerShdw blurRad="152400" dist="50800" dir="2700000" algn="tl" rotWithShape="0">
                  <a:prstClr val="black"/>
                </a:outerShdw>
              </a:effectLst>
            </p:spPr>
          </p:pic>
          <p:pic>
            <p:nvPicPr>
              <p:cNvPr id="133" name="Picture 459" descr="图片238"/>
              <p:cNvPicPr>
                <a:picLocks noChangeAspect="1" noChangeArrowheads="1"/>
              </p:cNvPicPr>
              <p:nvPr/>
            </p:nvPicPr>
            <p:blipFill>
              <a:blip r:embed="rId1" cstate="print"/>
              <a:srcRect/>
              <a:stretch>
                <a:fillRect/>
              </a:stretch>
            </p:blipFill>
            <p:spPr bwMode="auto">
              <a:xfrm>
                <a:off x="2456063" y="1134630"/>
                <a:ext cx="432047" cy="580434"/>
              </a:xfrm>
              <a:prstGeom prst="rect">
                <a:avLst/>
              </a:prstGeom>
              <a:noFill/>
              <a:ln w="9525">
                <a:noFill/>
                <a:miter lim="800000"/>
                <a:headEnd/>
                <a:tailEnd/>
              </a:ln>
            </p:spPr>
          </p:pic>
          <p:sp>
            <p:nvSpPr>
              <p:cNvPr id="134" name="TextBox 133"/>
              <p:cNvSpPr txBox="1"/>
              <p:nvPr/>
            </p:nvSpPr>
            <p:spPr>
              <a:xfrm>
                <a:off x="1265420" y="945952"/>
                <a:ext cx="779417" cy="295465"/>
              </a:xfrm>
              <a:prstGeom prst="rect">
                <a:avLst/>
              </a:prstGeom>
              <a:noFill/>
            </p:spPr>
            <p:txBody>
              <a:bodyPr wrap="square" rtlCol="0">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zh-CN" altLang="en-US" sz="1000" dirty="0" smtClean="0">
                    <a:latin typeface="微软雅黑" panose="020B0503020204020204" pitchFamily="34" charset="-122"/>
                    <a:ea typeface="微软雅黑" panose="020B0503020204020204" pitchFamily="34" charset="-122"/>
                  </a:rPr>
                  <a:t>设备</a:t>
                </a:r>
                <a:r>
                  <a:rPr lang="en-US" altLang="zh-CN" sz="1000" dirty="0" smtClean="0">
                    <a:latin typeface="微软雅黑" panose="020B0503020204020204" pitchFamily="34" charset="-122"/>
                    <a:ea typeface="微软雅黑" panose="020B0503020204020204" pitchFamily="34" charset="-122"/>
                  </a:rPr>
                  <a:t>A</a:t>
                </a:r>
                <a:endParaRPr lang="zh-CN" altLang="en-US" sz="1000" dirty="0" smtClean="0">
                  <a:latin typeface="微软雅黑" panose="020B0503020204020204" pitchFamily="34" charset="-122"/>
                  <a:ea typeface="微软雅黑" panose="020B0503020204020204" pitchFamily="34" charset="-122"/>
                </a:endParaRPr>
              </a:p>
            </p:txBody>
          </p:sp>
          <p:sp>
            <p:nvSpPr>
              <p:cNvPr id="135" name="TextBox 134"/>
              <p:cNvSpPr txBox="1"/>
              <p:nvPr/>
            </p:nvSpPr>
            <p:spPr>
              <a:xfrm>
                <a:off x="2243975" y="940341"/>
                <a:ext cx="779417" cy="295465"/>
              </a:xfrm>
              <a:prstGeom prst="rect">
                <a:avLst/>
              </a:prstGeom>
              <a:noFill/>
            </p:spPr>
            <p:txBody>
              <a:bodyPr wrap="square" rtlCol="0">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zh-CN" altLang="en-US" sz="1000" dirty="0" smtClean="0">
                    <a:latin typeface="微软雅黑" panose="020B0503020204020204" pitchFamily="34" charset="-122"/>
                    <a:ea typeface="微软雅黑" panose="020B0503020204020204" pitchFamily="34" charset="-122"/>
                  </a:rPr>
                  <a:t>设备</a:t>
                </a:r>
                <a:r>
                  <a:rPr lang="en-US" altLang="zh-CN" sz="1000" dirty="0" smtClean="0">
                    <a:latin typeface="微软雅黑" panose="020B0503020204020204" pitchFamily="34" charset="-122"/>
                    <a:ea typeface="微软雅黑" panose="020B0503020204020204" pitchFamily="34" charset="-122"/>
                  </a:rPr>
                  <a:t>B</a:t>
                </a:r>
                <a:endParaRPr lang="zh-CN" altLang="en-US" sz="1000" dirty="0" smtClean="0">
                  <a:latin typeface="微软雅黑" panose="020B0503020204020204" pitchFamily="34" charset="-122"/>
                  <a:ea typeface="微软雅黑" panose="020B0503020204020204" pitchFamily="34" charset="-122"/>
                </a:endParaRPr>
              </a:p>
            </p:txBody>
          </p:sp>
          <p:sp>
            <p:nvSpPr>
              <p:cNvPr id="136" name="TextBox 135"/>
              <p:cNvSpPr txBox="1"/>
              <p:nvPr/>
            </p:nvSpPr>
            <p:spPr>
              <a:xfrm>
                <a:off x="487734" y="3247319"/>
                <a:ext cx="779417" cy="295465"/>
              </a:xfrm>
              <a:prstGeom prst="rect">
                <a:avLst/>
              </a:prstGeom>
              <a:noFill/>
            </p:spPr>
            <p:txBody>
              <a:bodyPr wrap="square" rtlCol="0">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zh-CN" altLang="en-US" sz="1000" dirty="0" smtClean="0">
                    <a:latin typeface="微软雅黑" panose="020B0503020204020204" pitchFamily="34" charset="-122"/>
                    <a:ea typeface="微软雅黑" panose="020B0503020204020204" pitchFamily="34" charset="-122"/>
                  </a:rPr>
                  <a:t>设备</a:t>
                </a:r>
                <a:r>
                  <a:rPr lang="en-US" altLang="zh-CN" sz="1000" dirty="0" smtClean="0">
                    <a:latin typeface="微软雅黑" panose="020B0503020204020204" pitchFamily="34" charset="-122"/>
                    <a:ea typeface="微软雅黑" panose="020B0503020204020204" pitchFamily="34" charset="-122"/>
                  </a:rPr>
                  <a:t>C</a:t>
                </a:r>
                <a:endParaRPr lang="zh-CN" altLang="en-US" sz="1000" dirty="0" smtClean="0">
                  <a:latin typeface="微软雅黑" panose="020B0503020204020204" pitchFamily="34" charset="-122"/>
                  <a:ea typeface="微软雅黑" panose="020B0503020204020204" pitchFamily="34" charset="-122"/>
                </a:endParaRPr>
              </a:p>
            </p:txBody>
          </p:sp>
          <p:sp>
            <p:nvSpPr>
              <p:cNvPr id="137" name="TextBox 136"/>
              <p:cNvSpPr txBox="1"/>
              <p:nvPr/>
            </p:nvSpPr>
            <p:spPr>
              <a:xfrm>
                <a:off x="2820793" y="3333729"/>
                <a:ext cx="779417" cy="295465"/>
              </a:xfrm>
              <a:prstGeom prst="rect">
                <a:avLst/>
              </a:prstGeom>
              <a:noFill/>
            </p:spPr>
            <p:txBody>
              <a:bodyPr wrap="square" rtlCol="0">
                <a:spAutoFit/>
              </a:bodyPr>
              <a:lstStyle>
                <a:defPPr>
                  <a:defRPr lang="zh-CN"/>
                </a:defPPr>
                <a:lvl1pPr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Calibri" panose="020F050202020403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Calibri" panose="020F0502020204030204" pitchFamily="34" charset="0"/>
                    <a:ea typeface="宋体" panose="02010600030101010101" pitchFamily="2" charset="-122"/>
                    <a:cs typeface="+mn-cs"/>
                  </a:defRPr>
                </a:lvl9pPr>
              </a:lstStyle>
              <a:p>
                <a:pPr algn="ctr" defTabSz="624840">
                  <a:buClr>
                    <a:srgbClr val="CC9900"/>
                  </a:buClr>
                </a:pPr>
                <a:r>
                  <a:rPr lang="zh-CN" altLang="en-US" sz="1000" dirty="0" smtClean="0">
                    <a:latin typeface="微软雅黑" panose="020B0503020204020204" pitchFamily="34" charset="-122"/>
                    <a:ea typeface="微软雅黑" panose="020B0503020204020204" pitchFamily="34" charset="-122"/>
                  </a:rPr>
                  <a:t>设备</a:t>
                </a:r>
                <a:r>
                  <a:rPr lang="en-US" altLang="zh-CN" sz="1000" dirty="0" smtClean="0">
                    <a:latin typeface="微软雅黑" panose="020B0503020204020204" pitchFamily="34" charset="-122"/>
                    <a:ea typeface="微软雅黑" panose="020B0503020204020204" pitchFamily="34" charset="-122"/>
                  </a:rPr>
                  <a:t>E</a:t>
                </a:r>
                <a:endParaRPr lang="zh-CN" altLang="en-US" sz="1000" dirty="0" smtClean="0">
                  <a:latin typeface="微软雅黑" panose="020B0503020204020204" pitchFamily="34" charset="-122"/>
                  <a:ea typeface="微软雅黑" panose="020B0503020204020204" pitchFamily="34" charset="-122"/>
                </a:endParaRPr>
              </a:p>
            </p:txBody>
          </p:sp>
          <p:sp>
            <p:nvSpPr>
              <p:cNvPr id="142" name="椭圆 141"/>
              <p:cNvSpPr>
                <a:spLocks noChangeAspect="1"/>
              </p:cNvSpPr>
              <p:nvPr/>
            </p:nvSpPr>
            <p:spPr bwMode="auto">
              <a:xfrm>
                <a:off x="3144993" y="2819763"/>
                <a:ext cx="103691" cy="103691"/>
              </a:xfrm>
              <a:prstGeom prst="ellipse">
                <a:avLst/>
              </a:prstGeom>
              <a:solidFill>
                <a:srgbClr val="0000FF"/>
              </a:solidFill>
              <a:ln w="9525">
                <a:solidFill>
                  <a:srgbClr val="0000FF"/>
                </a:solidFill>
                <a:miter lim="800000"/>
              </a:ln>
            </p:spPr>
            <p:txBody>
              <a:bodyPr wrap="none" rtlCol="0" anchor="ctr">
                <a:spAutoFit/>
              </a:bodyPr>
              <a:lstStyle/>
              <a:p>
                <a:pPr algn="ctr"/>
                <a:endParaRPr lang="zh-CN" altLang="en-US" sz="1100" i="0" dirty="0" smtClean="0">
                  <a:solidFill>
                    <a:srgbClr val="FF0000"/>
                  </a:solidFill>
                  <a:latin typeface="微软雅黑" panose="020B0503020204020204" pitchFamily="34" charset="-122"/>
                  <a:ea typeface="微软雅黑" panose="020B0503020204020204" pitchFamily="34" charset="-122"/>
                </a:endParaRPr>
              </a:p>
            </p:txBody>
          </p:sp>
          <p:sp>
            <p:nvSpPr>
              <p:cNvPr id="145" name="椭圆 144"/>
              <p:cNvSpPr>
                <a:spLocks noChangeAspect="1"/>
              </p:cNvSpPr>
              <p:nvPr/>
            </p:nvSpPr>
            <p:spPr bwMode="auto">
              <a:xfrm>
                <a:off x="1974192" y="2991986"/>
                <a:ext cx="103691" cy="103691"/>
              </a:xfrm>
              <a:prstGeom prst="ellipse">
                <a:avLst/>
              </a:prstGeom>
              <a:solidFill>
                <a:srgbClr val="0000FF"/>
              </a:solidFill>
              <a:ln w="9525">
                <a:solidFill>
                  <a:srgbClr val="0000FF"/>
                </a:solidFill>
                <a:miter lim="800000"/>
              </a:ln>
            </p:spPr>
            <p:txBody>
              <a:bodyPr wrap="none" rtlCol="0" anchor="ctr">
                <a:spAutoFit/>
              </a:bodyPr>
              <a:lstStyle/>
              <a:p>
                <a:pPr algn="ctr"/>
                <a:endParaRPr lang="zh-CN" altLang="en-US" sz="1100" i="0" dirty="0" smtClean="0">
                  <a:solidFill>
                    <a:srgbClr val="FF0000"/>
                  </a:solidFill>
                  <a:latin typeface="微软雅黑" panose="020B0503020204020204" pitchFamily="34" charset="-122"/>
                  <a:ea typeface="微软雅黑" panose="020B0503020204020204" pitchFamily="34" charset="-122"/>
                </a:endParaRPr>
              </a:p>
            </p:txBody>
          </p:sp>
          <p:sp>
            <p:nvSpPr>
              <p:cNvPr id="146" name="椭圆 145"/>
              <p:cNvSpPr>
                <a:spLocks noChangeAspect="1"/>
              </p:cNvSpPr>
              <p:nvPr/>
            </p:nvSpPr>
            <p:spPr bwMode="auto">
              <a:xfrm>
                <a:off x="839775" y="2750072"/>
                <a:ext cx="103691" cy="103691"/>
              </a:xfrm>
              <a:prstGeom prst="ellipse">
                <a:avLst/>
              </a:prstGeom>
              <a:solidFill>
                <a:srgbClr val="0000FF"/>
              </a:solidFill>
              <a:ln w="9525">
                <a:solidFill>
                  <a:srgbClr val="0000FF"/>
                </a:solidFill>
                <a:miter lim="800000"/>
              </a:ln>
            </p:spPr>
            <p:txBody>
              <a:bodyPr wrap="none" rtlCol="0" anchor="ctr">
                <a:spAutoFit/>
              </a:bodyPr>
              <a:lstStyle/>
              <a:p>
                <a:pPr algn="ctr"/>
                <a:endParaRPr lang="zh-CN" altLang="en-US" sz="1100" i="0" dirty="0" smtClean="0">
                  <a:solidFill>
                    <a:srgbClr val="FF0000"/>
                  </a:solidFill>
                  <a:latin typeface="微软雅黑" panose="020B0503020204020204" pitchFamily="34" charset="-122"/>
                  <a:ea typeface="微软雅黑" panose="020B0503020204020204" pitchFamily="34" charset="-122"/>
                </a:endParaRPr>
              </a:p>
            </p:txBody>
          </p:sp>
          <p:sp>
            <p:nvSpPr>
              <p:cNvPr id="148" name="任意多边形 147"/>
              <p:cNvSpPr/>
              <p:nvPr/>
            </p:nvSpPr>
            <p:spPr bwMode="auto">
              <a:xfrm>
                <a:off x="919782" y="1570748"/>
                <a:ext cx="1001752" cy="1186165"/>
              </a:xfrm>
              <a:custGeom>
                <a:avLst/>
                <a:gdLst>
                  <a:gd name="connsiteX0" fmla="*/ 635619 w 875370"/>
                  <a:gd name="connsiteY0" fmla="*/ 0 h 1014761"/>
                  <a:gd name="connsiteX1" fmla="*/ 769434 w 875370"/>
                  <a:gd name="connsiteY1" fmla="*/ 512956 h 1014761"/>
                  <a:gd name="connsiteX2" fmla="*/ 0 w 875370"/>
                  <a:gd name="connsiteY2" fmla="*/ 1014761 h 1014761"/>
                </a:gdLst>
                <a:ahLst/>
                <a:cxnLst>
                  <a:cxn ang="0">
                    <a:pos x="connsiteX0" y="connsiteY0"/>
                  </a:cxn>
                  <a:cxn ang="0">
                    <a:pos x="connsiteX1" y="connsiteY1"/>
                  </a:cxn>
                  <a:cxn ang="0">
                    <a:pos x="connsiteX2" y="connsiteY2"/>
                  </a:cxn>
                </a:cxnLst>
                <a:rect l="l" t="t" r="r" b="b"/>
                <a:pathLst>
                  <a:path w="875370" h="1014761">
                    <a:moveTo>
                      <a:pt x="635619" y="0"/>
                    </a:moveTo>
                    <a:cubicBezTo>
                      <a:pt x="755494" y="171914"/>
                      <a:pt x="875370" y="343829"/>
                      <a:pt x="769434" y="512956"/>
                    </a:cubicBezTo>
                    <a:cubicBezTo>
                      <a:pt x="663498" y="682083"/>
                      <a:pt x="331749" y="848422"/>
                      <a:pt x="0" y="1014761"/>
                    </a:cubicBezTo>
                  </a:path>
                </a:pathLst>
              </a:custGeom>
              <a:ln w="15875">
                <a:solidFill>
                  <a:srgbClr val="7030A0"/>
                </a:solidFill>
                <a:headEnd type="none"/>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49" name="任意多边形 148"/>
              <p:cNvSpPr/>
              <p:nvPr/>
            </p:nvSpPr>
            <p:spPr bwMode="auto">
              <a:xfrm>
                <a:off x="1035519" y="1646470"/>
                <a:ext cx="1526689" cy="1152625"/>
              </a:xfrm>
              <a:custGeom>
                <a:avLst/>
                <a:gdLst>
                  <a:gd name="connsiteX0" fmla="*/ 1126273 w 1126273"/>
                  <a:gd name="connsiteY0" fmla="*/ 0 h 1048214"/>
                  <a:gd name="connsiteX1" fmla="*/ 624468 w 1126273"/>
                  <a:gd name="connsiteY1" fmla="*/ 702526 h 1048214"/>
                  <a:gd name="connsiteX2" fmla="*/ 0 w 1126273"/>
                  <a:gd name="connsiteY2" fmla="*/ 1048214 h 1048214"/>
                </a:gdLst>
                <a:ahLst/>
                <a:cxnLst>
                  <a:cxn ang="0">
                    <a:pos x="connsiteX0" y="connsiteY0"/>
                  </a:cxn>
                  <a:cxn ang="0">
                    <a:pos x="connsiteX1" y="connsiteY1"/>
                  </a:cxn>
                  <a:cxn ang="0">
                    <a:pos x="connsiteX2" y="connsiteY2"/>
                  </a:cxn>
                </a:cxnLst>
                <a:rect l="l" t="t" r="r" b="b"/>
                <a:pathLst>
                  <a:path w="1126273" h="1048214">
                    <a:moveTo>
                      <a:pt x="1126273" y="0"/>
                    </a:moveTo>
                    <a:cubicBezTo>
                      <a:pt x="969226" y="263912"/>
                      <a:pt x="812180" y="527824"/>
                      <a:pt x="624468" y="702526"/>
                    </a:cubicBezTo>
                    <a:cubicBezTo>
                      <a:pt x="436756" y="877228"/>
                      <a:pt x="218378" y="962721"/>
                      <a:pt x="0" y="1048214"/>
                    </a:cubicBezTo>
                  </a:path>
                </a:pathLst>
              </a:custGeom>
              <a:ln w="15875">
                <a:solidFill>
                  <a:srgbClr val="7030A0"/>
                </a:solidFill>
                <a:headEnd type="none"/>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0" name="任意多边形 149"/>
              <p:cNvSpPr/>
              <p:nvPr/>
            </p:nvSpPr>
            <p:spPr bwMode="auto">
              <a:xfrm>
                <a:off x="1732594" y="1683481"/>
                <a:ext cx="407445" cy="1305955"/>
              </a:xfrm>
              <a:custGeom>
                <a:avLst/>
                <a:gdLst>
                  <a:gd name="connsiteX0" fmla="*/ 0 w 377283"/>
                  <a:gd name="connsiteY0" fmla="*/ 0 h 1137425"/>
                  <a:gd name="connsiteX1" fmla="*/ 334537 w 377283"/>
                  <a:gd name="connsiteY1" fmla="*/ 613317 h 1137425"/>
                  <a:gd name="connsiteX2" fmla="*/ 256478 w 377283"/>
                  <a:gd name="connsiteY2" fmla="*/ 1137425 h 1137425"/>
                </a:gdLst>
                <a:ahLst/>
                <a:cxnLst>
                  <a:cxn ang="0">
                    <a:pos x="connsiteX0" y="connsiteY0"/>
                  </a:cxn>
                  <a:cxn ang="0">
                    <a:pos x="connsiteX1" y="connsiteY1"/>
                  </a:cxn>
                  <a:cxn ang="0">
                    <a:pos x="connsiteX2" y="connsiteY2"/>
                  </a:cxn>
                </a:cxnLst>
                <a:rect l="l" t="t" r="r" b="b"/>
                <a:pathLst>
                  <a:path w="377283" h="1137425">
                    <a:moveTo>
                      <a:pt x="0" y="0"/>
                    </a:moveTo>
                    <a:cubicBezTo>
                      <a:pt x="145895" y="211873"/>
                      <a:pt x="291791" y="423746"/>
                      <a:pt x="334537" y="613317"/>
                    </a:cubicBezTo>
                    <a:cubicBezTo>
                      <a:pt x="377283" y="802888"/>
                      <a:pt x="316880" y="970156"/>
                      <a:pt x="256478" y="1137425"/>
                    </a:cubicBezTo>
                  </a:path>
                </a:pathLst>
              </a:custGeom>
              <a:ln w="15875">
                <a:solidFill>
                  <a:srgbClr val="7030A0"/>
                </a:solidFill>
                <a:headEnd type="none"/>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1" name="任意多边形 150"/>
              <p:cNvSpPr/>
              <p:nvPr/>
            </p:nvSpPr>
            <p:spPr bwMode="auto">
              <a:xfrm>
                <a:off x="1717867" y="1672908"/>
                <a:ext cx="1467780" cy="1152625"/>
              </a:xfrm>
              <a:custGeom>
                <a:avLst/>
                <a:gdLst>
                  <a:gd name="connsiteX0" fmla="*/ 0 w 992458"/>
                  <a:gd name="connsiteY0" fmla="*/ 0 h 1193181"/>
                  <a:gd name="connsiteX1" fmla="*/ 524107 w 992458"/>
                  <a:gd name="connsiteY1" fmla="*/ 501805 h 1193181"/>
                  <a:gd name="connsiteX2" fmla="*/ 992458 w 992458"/>
                  <a:gd name="connsiteY2" fmla="*/ 1193181 h 1193181"/>
                </a:gdLst>
                <a:ahLst/>
                <a:cxnLst>
                  <a:cxn ang="0">
                    <a:pos x="connsiteX0" y="connsiteY0"/>
                  </a:cxn>
                  <a:cxn ang="0">
                    <a:pos x="connsiteX1" y="connsiteY1"/>
                  </a:cxn>
                  <a:cxn ang="0">
                    <a:pos x="connsiteX2" y="connsiteY2"/>
                  </a:cxn>
                </a:cxnLst>
                <a:rect l="l" t="t" r="r" b="b"/>
                <a:pathLst>
                  <a:path w="992458" h="1193181">
                    <a:moveTo>
                      <a:pt x="0" y="0"/>
                    </a:moveTo>
                    <a:cubicBezTo>
                      <a:pt x="179348" y="151471"/>
                      <a:pt x="358697" y="302942"/>
                      <a:pt x="524107" y="501805"/>
                    </a:cubicBezTo>
                    <a:cubicBezTo>
                      <a:pt x="689517" y="700668"/>
                      <a:pt x="840987" y="946924"/>
                      <a:pt x="992458" y="1193181"/>
                    </a:cubicBezTo>
                  </a:path>
                </a:pathLst>
              </a:custGeom>
              <a:ln w="15875">
                <a:solidFill>
                  <a:srgbClr val="7030A0"/>
                </a:solidFill>
                <a:headEnd type="none"/>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2" name="任意多边形 151"/>
              <p:cNvSpPr/>
              <p:nvPr/>
            </p:nvSpPr>
            <p:spPr bwMode="auto">
              <a:xfrm>
                <a:off x="2562209" y="1651757"/>
                <a:ext cx="520351" cy="1184348"/>
              </a:xfrm>
              <a:custGeom>
                <a:avLst/>
                <a:gdLst>
                  <a:gd name="connsiteX0" fmla="*/ 0 w 457200"/>
                  <a:gd name="connsiteY0" fmla="*/ 0 h 1070517"/>
                  <a:gd name="connsiteX1" fmla="*/ 111512 w 457200"/>
                  <a:gd name="connsiteY1" fmla="*/ 691376 h 1070517"/>
                  <a:gd name="connsiteX2" fmla="*/ 457200 w 457200"/>
                  <a:gd name="connsiteY2" fmla="*/ 1070517 h 1070517"/>
                </a:gdLst>
                <a:ahLst/>
                <a:cxnLst>
                  <a:cxn ang="0">
                    <a:pos x="connsiteX0" y="connsiteY0"/>
                  </a:cxn>
                  <a:cxn ang="0">
                    <a:pos x="connsiteX1" y="connsiteY1"/>
                  </a:cxn>
                  <a:cxn ang="0">
                    <a:pos x="connsiteX2" y="connsiteY2"/>
                  </a:cxn>
                </a:cxnLst>
                <a:rect l="l" t="t" r="r" b="b"/>
                <a:pathLst>
                  <a:path w="457200" h="1070517">
                    <a:moveTo>
                      <a:pt x="0" y="0"/>
                    </a:moveTo>
                    <a:cubicBezTo>
                      <a:pt x="17656" y="256478"/>
                      <a:pt x="35312" y="512957"/>
                      <a:pt x="111512" y="691376"/>
                    </a:cubicBezTo>
                    <a:cubicBezTo>
                      <a:pt x="187712" y="869795"/>
                      <a:pt x="322456" y="970156"/>
                      <a:pt x="457200" y="1070517"/>
                    </a:cubicBezTo>
                  </a:path>
                </a:pathLst>
              </a:custGeom>
              <a:ln w="15875">
                <a:solidFill>
                  <a:srgbClr val="7030A0"/>
                </a:solidFill>
                <a:headEnd type="none"/>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3" name="任意多边形 152"/>
              <p:cNvSpPr/>
              <p:nvPr/>
            </p:nvSpPr>
            <p:spPr bwMode="auto">
              <a:xfrm>
                <a:off x="2090948" y="1609984"/>
                <a:ext cx="483154" cy="1400600"/>
              </a:xfrm>
              <a:custGeom>
                <a:avLst/>
                <a:gdLst>
                  <a:gd name="connsiteX0" fmla="*/ 367990 w 367990"/>
                  <a:gd name="connsiteY0" fmla="*/ 0 h 1226634"/>
                  <a:gd name="connsiteX1" fmla="*/ 0 w 367990"/>
                  <a:gd name="connsiteY1" fmla="*/ 1226634 h 1226634"/>
                </a:gdLst>
                <a:ahLst/>
                <a:cxnLst>
                  <a:cxn ang="0">
                    <a:pos x="connsiteX0" y="connsiteY0"/>
                  </a:cxn>
                  <a:cxn ang="0">
                    <a:pos x="connsiteX1" y="connsiteY1"/>
                  </a:cxn>
                </a:cxnLst>
                <a:rect l="l" t="t" r="r" b="b"/>
                <a:pathLst>
                  <a:path w="367990" h="1226634">
                    <a:moveTo>
                      <a:pt x="367990" y="0"/>
                    </a:moveTo>
                    <a:lnTo>
                      <a:pt x="0" y="1226634"/>
                    </a:lnTo>
                  </a:path>
                </a:pathLst>
              </a:custGeom>
              <a:ln w="15875">
                <a:solidFill>
                  <a:srgbClr val="7030A0"/>
                </a:solidFill>
                <a:headEnd type="none"/>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rtlCol="0" anchor="ctr"/>
              <a:lstStyle/>
              <a:p>
                <a:pPr algn="ctr"/>
                <a:endParaRPr lang="zh-CN" altLang="en-US"/>
              </a:p>
            </p:txBody>
          </p:sp>
          <p:sp>
            <p:nvSpPr>
              <p:cNvPr id="154" name="TextBox 153"/>
              <p:cNvSpPr txBox="1"/>
              <p:nvPr/>
            </p:nvSpPr>
            <p:spPr>
              <a:xfrm>
                <a:off x="1401792" y="1616278"/>
                <a:ext cx="432048" cy="239183"/>
              </a:xfrm>
              <a:prstGeom prst="rect">
                <a:avLst/>
              </a:prstGeom>
              <a:noFill/>
            </p:spPr>
            <p:txBody>
              <a:bodyPr wrap="square" rtlCol="0">
                <a:spAutoFit/>
              </a:bodyPr>
              <a:lstStyle/>
              <a:p>
                <a:r>
                  <a:rPr lang="en-US" altLang="zh-CN" sz="800" b="1" dirty="0" smtClean="0"/>
                  <a:t>C1</a:t>
                </a:r>
                <a:endParaRPr lang="zh-CN" altLang="en-US" sz="800" b="1" dirty="0"/>
              </a:p>
            </p:txBody>
          </p:sp>
          <p:sp>
            <p:nvSpPr>
              <p:cNvPr id="161" name="TextBox 160"/>
              <p:cNvSpPr txBox="1"/>
              <p:nvPr/>
            </p:nvSpPr>
            <p:spPr>
              <a:xfrm>
                <a:off x="2548486" y="1657141"/>
                <a:ext cx="432048" cy="239183"/>
              </a:xfrm>
              <a:prstGeom prst="rect">
                <a:avLst/>
              </a:prstGeom>
              <a:noFill/>
            </p:spPr>
            <p:txBody>
              <a:bodyPr wrap="square" rtlCol="0">
                <a:spAutoFit/>
              </a:bodyPr>
              <a:lstStyle/>
              <a:p>
                <a:r>
                  <a:rPr lang="en-US" altLang="zh-CN" sz="800" b="1" dirty="0" smtClean="0"/>
                  <a:t>C2</a:t>
                </a:r>
                <a:endParaRPr lang="zh-CN" altLang="en-US" sz="800" b="1" dirty="0"/>
              </a:p>
            </p:txBody>
          </p:sp>
          <p:sp>
            <p:nvSpPr>
              <p:cNvPr id="166" name="TextBox 165"/>
              <p:cNvSpPr txBox="1"/>
              <p:nvPr/>
            </p:nvSpPr>
            <p:spPr>
              <a:xfrm>
                <a:off x="704735" y="2549983"/>
                <a:ext cx="432048" cy="239183"/>
              </a:xfrm>
              <a:prstGeom prst="rect">
                <a:avLst/>
              </a:prstGeom>
              <a:noFill/>
            </p:spPr>
            <p:txBody>
              <a:bodyPr wrap="square" rtlCol="0">
                <a:spAutoFit/>
              </a:bodyPr>
              <a:lstStyle/>
              <a:p>
                <a:r>
                  <a:rPr lang="en-US" altLang="zh-CN" sz="800" b="1" dirty="0" smtClean="0"/>
                  <a:t>C3</a:t>
                </a:r>
                <a:endParaRPr lang="zh-CN" altLang="en-US" sz="800" b="1" dirty="0"/>
              </a:p>
            </p:txBody>
          </p:sp>
          <p:sp>
            <p:nvSpPr>
              <p:cNvPr id="169" name="TextBox 168"/>
              <p:cNvSpPr txBox="1"/>
              <p:nvPr/>
            </p:nvSpPr>
            <p:spPr>
              <a:xfrm>
                <a:off x="1765414" y="2807868"/>
                <a:ext cx="432048" cy="239183"/>
              </a:xfrm>
              <a:prstGeom prst="rect">
                <a:avLst/>
              </a:prstGeom>
              <a:noFill/>
            </p:spPr>
            <p:txBody>
              <a:bodyPr wrap="square" rtlCol="0">
                <a:spAutoFit/>
              </a:bodyPr>
              <a:lstStyle/>
              <a:p>
                <a:r>
                  <a:rPr lang="en-US" altLang="zh-CN" sz="800" b="1" dirty="0" smtClean="0"/>
                  <a:t>C4</a:t>
                </a:r>
                <a:endParaRPr lang="zh-CN" altLang="en-US" sz="800" b="1" dirty="0"/>
              </a:p>
            </p:txBody>
          </p:sp>
          <p:sp>
            <p:nvSpPr>
              <p:cNvPr id="173" name="TextBox 172"/>
              <p:cNvSpPr txBox="1"/>
              <p:nvPr/>
            </p:nvSpPr>
            <p:spPr>
              <a:xfrm>
                <a:off x="3168851" y="2653227"/>
                <a:ext cx="414422" cy="239183"/>
              </a:xfrm>
              <a:prstGeom prst="rect">
                <a:avLst/>
              </a:prstGeom>
              <a:noFill/>
            </p:spPr>
            <p:txBody>
              <a:bodyPr wrap="square" rtlCol="0">
                <a:spAutoFit/>
              </a:bodyPr>
              <a:lstStyle/>
              <a:p>
                <a:r>
                  <a:rPr lang="en-US" altLang="zh-CN" sz="800" b="1" dirty="0" smtClean="0"/>
                  <a:t>C5</a:t>
                </a:r>
                <a:endParaRPr lang="zh-CN" altLang="en-US" sz="800" b="1" dirty="0"/>
              </a:p>
            </p:txBody>
          </p:sp>
          <p:sp>
            <p:nvSpPr>
              <p:cNvPr id="141" name="椭圆 140"/>
              <p:cNvSpPr>
                <a:spLocks noChangeAspect="1"/>
              </p:cNvSpPr>
              <p:nvPr/>
            </p:nvSpPr>
            <p:spPr bwMode="auto">
              <a:xfrm>
                <a:off x="2563517" y="1597081"/>
                <a:ext cx="103691" cy="103691"/>
              </a:xfrm>
              <a:prstGeom prst="ellipse">
                <a:avLst/>
              </a:prstGeom>
              <a:solidFill>
                <a:srgbClr val="FF0000"/>
              </a:solidFill>
              <a:ln w="9525">
                <a:solidFill>
                  <a:srgbClr val="FF0000"/>
                </a:solidFill>
                <a:miter lim="800000"/>
              </a:ln>
            </p:spPr>
            <p:txBody>
              <a:bodyPr wrap="none" rtlCol="0" anchor="ctr">
                <a:spAutoFit/>
              </a:bodyPr>
              <a:lstStyle/>
              <a:p>
                <a:pPr algn="ctr"/>
                <a:endParaRPr lang="zh-CN" altLang="en-US" sz="1100" i="0" dirty="0" smtClean="0">
                  <a:solidFill>
                    <a:srgbClr val="FF0000"/>
                  </a:solidFill>
                  <a:latin typeface="微软雅黑" panose="020B0503020204020204" pitchFamily="34" charset="-122"/>
                  <a:ea typeface="微软雅黑" panose="020B0503020204020204" pitchFamily="34" charset="-122"/>
                </a:endParaRPr>
              </a:p>
            </p:txBody>
          </p:sp>
          <p:sp>
            <p:nvSpPr>
              <p:cNvPr id="139" name="椭圆 138"/>
              <p:cNvSpPr>
                <a:spLocks noChangeAspect="1"/>
              </p:cNvSpPr>
              <p:nvPr/>
            </p:nvSpPr>
            <p:spPr bwMode="auto">
              <a:xfrm>
                <a:off x="1573739" y="1590644"/>
                <a:ext cx="103691" cy="103691"/>
              </a:xfrm>
              <a:prstGeom prst="ellipse">
                <a:avLst/>
              </a:prstGeom>
              <a:solidFill>
                <a:srgbClr val="FF0000"/>
              </a:solidFill>
              <a:ln w="9525">
                <a:solidFill>
                  <a:srgbClr val="FF0000"/>
                </a:solidFill>
                <a:miter lim="800000"/>
              </a:ln>
            </p:spPr>
            <p:txBody>
              <a:bodyPr wrap="none" rtlCol="0" anchor="ctr">
                <a:spAutoFit/>
              </a:bodyPr>
              <a:lstStyle/>
              <a:p>
                <a:pPr algn="ctr"/>
                <a:endParaRPr lang="zh-CN" altLang="en-US" sz="1100" i="0" dirty="0" smtClean="0">
                  <a:solidFill>
                    <a:srgbClr val="FF0000"/>
                  </a:solidFill>
                  <a:latin typeface="微软雅黑" panose="020B0503020204020204" pitchFamily="34" charset="-122"/>
                  <a:ea typeface="微软雅黑" panose="020B0503020204020204" pitchFamily="34" charset="-122"/>
                </a:endParaRPr>
              </a:p>
            </p:txBody>
          </p:sp>
        </p:grpSp>
      </p:grpSp>
      <p:sp>
        <p:nvSpPr>
          <p:cNvPr id="182" name="TextBox 181"/>
          <p:cNvSpPr txBox="1"/>
          <p:nvPr/>
        </p:nvSpPr>
        <p:spPr>
          <a:xfrm>
            <a:off x="4566610" y="3327194"/>
            <a:ext cx="3981450" cy="646331"/>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pPr>
              <a:lnSpc>
                <a:spcPct val="150000"/>
              </a:lnSpc>
            </a:pPr>
            <a:r>
              <a:rPr lang="zh-CN" altLang="en-US" sz="1200" b="1" dirty="0" smtClean="0">
                <a:solidFill>
                  <a:srgbClr val="C00000"/>
                </a:solidFill>
                <a:latin typeface="微软雅黑" panose="020B0503020204020204" pitchFamily="34" charset="-122"/>
                <a:ea typeface="微软雅黑" panose="020B0503020204020204" pitchFamily="34" charset="-122"/>
              </a:rPr>
              <a:t>设备</a:t>
            </a:r>
            <a:r>
              <a:rPr lang="en-US" altLang="zh-CN" sz="1200" b="1" dirty="0" smtClean="0">
                <a:solidFill>
                  <a:srgbClr val="C00000"/>
                </a:solidFill>
                <a:latin typeface="微软雅黑" panose="020B0503020204020204" pitchFamily="34" charset="-122"/>
                <a:ea typeface="微软雅黑" panose="020B0503020204020204" pitchFamily="34" charset="-122"/>
              </a:rPr>
              <a:t>A/B</a:t>
            </a:r>
            <a:r>
              <a:rPr lang="zh-CN" altLang="en-US" sz="1200" b="1" dirty="0" smtClean="0">
                <a:solidFill>
                  <a:srgbClr val="C00000"/>
                </a:solidFill>
                <a:latin typeface="微软雅黑" panose="020B0503020204020204" pitchFamily="34" charset="-122"/>
                <a:ea typeface="微软雅黑" panose="020B0503020204020204" pitchFamily="34" charset="-122"/>
              </a:rPr>
              <a:t>到设备</a:t>
            </a:r>
            <a:r>
              <a:rPr lang="en-US" altLang="zh-CN" sz="1200" b="1" dirty="0" smtClean="0">
                <a:solidFill>
                  <a:srgbClr val="C00000"/>
                </a:solidFill>
                <a:latin typeface="微软雅黑" panose="020B0503020204020204" pitchFamily="34" charset="-122"/>
                <a:ea typeface="微软雅黑" panose="020B0503020204020204" pitchFamily="34" charset="-122"/>
              </a:rPr>
              <a:t>C/D/E</a:t>
            </a:r>
            <a:r>
              <a:rPr lang="zh-CN" altLang="en-US" sz="1200" b="1" dirty="0" smtClean="0">
                <a:solidFill>
                  <a:srgbClr val="C00000"/>
                </a:solidFill>
                <a:latin typeface="微软雅黑" panose="020B0503020204020204" pitchFamily="34" charset="-122"/>
                <a:ea typeface="微软雅黑" panose="020B0503020204020204" pitchFamily="34" charset="-122"/>
              </a:rPr>
              <a:t>单方向丢包数</a:t>
            </a:r>
            <a:r>
              <a:rPr lang="en-US" altLang="zh-CN" sz="1200" b="1" dirty="0" smtClean="0">
                <a:solidFill>
                  <a:srgbClr val="C00000"/>
                </a:solidFill>
                <a:latin typeface="微软雅黑" panose="020B0503020204020204" pitchFamily="34" charset="-122"/>
                <a:ea typeface="微软雅黑" panose="020B0503020204020204" pitchFamily="34" charset="-122"/>
              </a:rPr>
              <a:t>=</a:t>
            </a:r>
            <a:r>
              <a:rPr lang="zh-CN" altLang="en-US" sz="1200" b="1" dirty="0" smtClean="0">
                <a:solidFill>
                  <a:srgbClr val="C00000"/>
                </a:solidFill>
                <a:latin typeface="微软雅黑" panose="020B0503020204020204" pitchFamily="34" charset="-122"/>
                <a:ea typeface="微软雅黑" panose="020B0503020204020204" pitchFamily="34" charset="-122"/>
              </a:rPr>
              <a:t>（</a:t>
            </a:r>
            <a:r>
              <a:rPr lang="en-US" altLang="zh-CN" sz="1200" b="1" dirty="0" smtClean="0">
                <a:solidFill>
                  <a:srgbClr val="C00000"/>
                </a:solidFill>
                <a:latin typeface="微软雅黑" panose="020B0503020204020204" pitchFamily="34" charset="-122"/>
                <a:ea typeface="微软雅黑" panose="020B0503020204020204" pitchFamily="34" charset="-122"/>
              </a:rPr>
              <a:t>C1 + C2</a:t>
            </a:r>
            <a:r>
              <a:rPr lang="zh-CN" altLang="en-US" sz="1200" b="1" dirty="0" smtClean="0">
                <a:solidFill>
                  <a:srgbClr val="C00000"/>
                </a:solidFill>
                <a:latin typeface="微软雅黑" panose="020B0503020204020204" pitchFamily="34" charset="-122"/>
                <a:ea typeface="微软雅黑" panose="020B0503020204020204" pitchFamily="34" charset="-122"/>
              </a:rPr>
              <a:t>）</a:t>
            </a:r>
            <a:r>
              <a:rPr lang="en-US" altLang="zh-CN" sz="1200" b="1" dirty="0" smtClean="0">
                <a:solidFill>
                  <a:srgbClr val="C00000"/>
                </a:solidFill>
                <a:latin typeface="微软雅黑" panose="020B0503020204020204" pitchFamily="34" charset="-122"/>
                <a:ea typeface="微软雅黑" panose="020B0503020204020204" pitchFamily="34" charset="-122"/>
              </a:rPr>
              <a:t> -</a:t>
            </a:r>
            <a:endParaRPr lang="en-US" altLang="zh-CN" sz="1200" b="1" dirty="0" smtClean="0">
              <a:solidFill>
                <a:srgbClr val="C00000"/>
              </a:solidFill>
              <a:latin typeface="微软雅黑" panose="020B0503020204020204" pitchFamily="34" charset="-122"/>
              <a:ea typeface="微软雅黑" panose="020B0503020204020204" pitchFamily="34" charset="-122"/>
            </a:endParaRPr>
          </a:p>
          <a:p>
            <a:pPr>
              <a:lnSpc>
                <a:spcPct val="150000"/>
              </a:lnSpc>
            </a:pPr>
            <a:r>
              <a:rPr lang="en-US" altLang="zh-CN" sz="1200" b="1" dirty="0" smtClean="0">
                <a:solidFill>
                  <a:srgbClr val="C00000"/>
                </a:solidFill>
                <a:latin typeface="微软雅黑" panose="020B0503020204020204" pitchFamily="34" charset="-122"/>
                <a:ea typeface="微软雅黑" panose="020B0503020204020204" pitchFamily="34" charset="-122"/>
              </a:rPr>
              <a:t>                                                        </a:t>
            </a:r>
            <a:r>
              <a:rPr lang="zh-CN" altLang="en-US" sz="1200" b="1" dirty="0" smtClean="0">
                <a:solidFill>
                  <a:srgbClr val="C00000"/>
                </a:solidFill>
                <a:latin typeface="微软雅黑" panose="020B0503020204020204" pitchFamily="34" charset="-122"/>
                <a:ea typeface="微软雅黑" panose="020B0503020204020204" pitchFamily="34" charset="-122"/>
              </a:rPr>
              <a:t>（</a:t>
            </a:r>
            <a:r>
              <a:rPr lang="en-US" altLang="zh-CN" sz="1200" b="1" dirty="0" smtClean="0">
                <a:solidFill>
                  <a:srgbClr val="C00000"/>
                </a:solidFill>
                <a:latin typeface="微软雅黑" panose="020B0503020204020204" pitchFamily="34" charset="-122"/>
                <a:ea typeface="微软雅黑" panose="020B0503020204020204" pitchFamily="34" charset="-122"/>
              </a:rPr>
              <a:t> C3 + C4 + C5</a:t>
            </a:r>
            <a:r>
              <a:rPr lang="zh-CN" altLang="en-US" sz="1200" b="1" dirty="0" smtClean="0">
                <a:solidFill>
                  <a:srgbClr val="C00000"/>
                </a:solidFill>
                <a:latin typeface="微软雅黑" panose="020B0503020204020204" pitchFamily="34" charset="-122"/>
                <a:ea typeface="微软雅黑" panose="020B0503020204020204" pitchFamily="34" charset="-122"/>
              </a:rPr>
              <a:t>）</a:t>
            </a:r>
            <a:r>
              <a:rPr lang="en-US" altLang="zh-CN" sz="1200" b="1" dirty="0" smtClean="0">
                <a:solidFill>
                  <a:srgbClr val="C00000"/>
                </a:solidFill>
                <a:latin typeface="微软雅黑" panose="020B0503020204020204" pitchFamily="34" charset="-122"/>
                <a:ea typeface="微软雅黑" panose="020B0503020204020204" pitchFamily="34" charset="-122"/>
              </a:rPr>
              <a:t> </a:t>
            </a:r>
            <a:endParaRPr lang="zh-CN" altLang="en-US" sz="1200" b="1" dirty="0" smtClean="0">
              <a:solidFill>
                <a:srgbClr val="C00000"/>
              </a:solidFill>
              <a:latin typeface="微软雅黑" panose="020B0503020204020204" pitchFamily="34" charset="-122"/>
              <a:ea typeface="微软雅黑" panose="020B0503020204020204" pitchFamily="34" charset="-122"/>
            </a:endParaRPr>
          </a:p>
        </p:txBody>
      </p:sp>
      <p:grpSp>
        <p:nvGrpSpPr>
          <p:cNvPr id="6" name="组合 95"/>
          <p:cNvGrpSpPr/>
          <p:nvPr/>
        </p:nvGrpSpPr>
        <p:grpSpPr>
          <a:xfrm>
            <a:off x="877757" y="938313"/>
            <a:ext cx="2506601" cy="2115548"/>
            <a:chOff x="877757" y="938313"/>
            <a:chExt cx="2506601" cy="2115548"/>
          </a:xfrm>
        </p:grpSpPr>
        <p:grpSp>
          <p:nvGrpSpPr>
            <p:cNvPr id="7" name="组合 59"/>
            <p:cNvGrpSpPr/>
            <p:nvPr/>
          </p:nvGrpSpPr>
          <p:grpSpPr>
            <a:xfrm>
              <a:off x="1040800" y="2800845"/>
              <a:ext cx="2325541" cy="253016"/>
              <a:chOff x="2966654" y="3014431"/>
              <a:chExt cx="2325541" cy="253016"/>
            </a:xfrm>
          </p:grpSpPr>
          <p:cxnSp>
            <p:nvCxnSpPr>
              <p:cNvPr id="8" name="直接箭头连接符 7"/>
              <p:cNvCxnSpPr/>
              <p:nvPr/>
            </p:nvCxnSpPr>
            <p:spPr bwMode="auto">
              <a:xfrm flipH="1">
                <a:off x="2966654" y="3134102"/>
                <a:ext cx="402846" cy="0"/>
              </a:xfrm>
              <a:prstGeom prst="straightConnector1">
                <a:avLst/>
              </a:prstGeom>
              <a:noFill/>
              <a:ln w="25400">
                <a:solidFill>
                  <a:srgbClr val="FF0000"/>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 name="TextBox 8"/>
              <p:cNvSpPr txBox="1"/>
              <p:nvPr/>
            </p:nvSpPr>
            <p:spPr>
              <a:xfrm>
                <a:off x="3263156" y="3021226"/>
                <a:ext cx="850454" cy="246221"/>
              </a:xfrm>
              <a:prstGeom prst="rect">
                <a:avLst/>
              </a:prstGeom>
              <a:noFill/>
            </p:spPr>
            <p:txBody>
              <a:bodyPr wrap="square" rtlCol="0">
                <a:spAutoFit/>
              </a:bodyPr>
              <a:lstStyle/>
              <a:p>
                <a:pPr fontAlgn="base"/>
                <a:r>
                  <a:rPr lang="zh-CN" altLang="en-US" sz="1000" b="0" i="0" dirty="0" smtClean="0">
                    <a:solidFill>
                      <a:srgbClr val="000000"/>
                    </a:solidFill>
                    <a:latin typeface="微软雅黑" panose="020B0503020204020204" pitchFamily="34" charset="-122"/>
                    <a:ea typeface="微软雅黑" panose="020B0503020204020204" pitchFamily="34" charset="-122"/>
                  </a:rPr>
                  <a:t>入网络流量</a:t>
                </a:r>
                <a:endParaRPr lang="zh-CN" altLang="en-US" sz="1000" b="0" i="0" dirty="0">
                  <a:solidFill>
                    <a:srgbClr val="000000"/>
                  </a:solidFill>
                  <a:latin typeface="微软雅黑" panose="020B0503020204020204" pitchFamily="34" charset="-122"/>
                  <a:ea typeface="微软雅黑" panose="020B0503020204020204" pitchFamily="34" charset="-122"/>
                </a:endParaRPr>
              </a:p>
            </p:txBody>
          </p:sp>
          <p:sp>
            <p:nvSpPr>
              <p:cNvPr id="10" name="TextBox 9"/>
              <p:cNvSpPr txBox="1"/>
              <p:nvPr/>
            </p:nvSpPr>
            <p:spPr>
              <a:xfrm>
                <a:off x="4441741" y="3014431"/>
                <a:ext cx="850454" cy="246221"/>
              </a:xfrm>
              <a:prstGeom prst="rect">
                <a:avLst/>
              </a:prstGeom>
              <a:noFill/>
            </p:spPr>
            <p:txBody>
              <a:bodyPr wrap="square" rtlCol="0">
                <a:spAutoFit/>
              </a:bodyPr>
              <a:lstStyle/>
              <a:p>
                <a:pPr fontAlgn="base"/>
                <a:r>
                  <a:rPr lang="zh-CN" altLang="en-US" sz="1000" b="0" i="0" dirty="0" smtClean="0">
                    <a:solidFill>
                      <a:srgbClr val="000000"/>
                    </a:solidFill>
                    <a:latin typeface="微软雅黑" panose="020B0503020204020204" pitchFamily="34" charset="-122"/>
                    <a:ea typeface="微软雅黑" panose="020B0503020204020204" pitchFamily="34" charset="-122"/>
                  </a:rPr>
                  <a:t>出网络流量</a:t>
                </a:r>
                <a:endParaRPr lang="zh-CN" altLang="en-US" sz="1000" b="0" i="0" dirty="0">
                  <a:solidFill>
                    <a:srgbClr val="000000"/>
                  </a:solidFill>
                  <a:latin typeface="微软雅黑" panose="020B0503020204020204" pitchFamily="34" charset="-122"/>
                  <a:ea typeface="微软雅黑" panose="020B0503020204020204" pitchFamily="34" charset="-122"/>
                </a:endParaRPr>
              </a:p>
            </p:txBody>
          </p:sp>
          <p:cxnSp>
            <p:nvCxnSpPr>
              <p:cNvPr id="11" name="直接箭头连接符 10"/>
              <p:cNvCxnSpPr/>
              <p:nvPr/>
            </p:nvCxnSpPr>
            <p:spPr bwMode="auto">
              <a:xfrm flipH="1">
                <a:off x="4130977" y="3133808"/>
                <a:ext cx="402846" cy="0"/>
              </a:xfrm>
              <a:prstGeom prst="straightConnector1">
                <a:avLst/>
              </a:prstGeom>
              <a:noFill/>
              <a:ln w="25400">
                <a:solidFill>
                  <a:srgbClr val="0000FF"/>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2" name="组合 94"/>
            <p:cNvGrpSpPr/>
            <p:nvPr/>
          </p:nvGrpSpPr>
          <p:grpSpPr>
            <a:xfrm>
              <a:off x="877757" y="938313"/>
              <a:ext cx="2506601" cy="1859642"/>
              <a:chOff x="877757" y="938313"/>
              <a:chExt cx="2506601" cy="1859642"/>
            </a:xfrm>
          </p:grpSpPr>
          <p:sp>
            <p:nvSpPr>
              <p:cNvPr id="53" name="椭圆 52"/>
              <p:cNvSpPr/>
              <p:nvPr/>
            </p:nvSpPr>
            <p:spPr bwMode="auto">
              <a:xfrm>
                <a:off x="877757" y="1211542"/>
                <a:ext cx="2506601" cy="1210149"/>
              </a:xfrm>
              <a:prstGeom prst="ellipse">
                <a:avLst/>
              </a:prstGeom>
              <a:solidFill>
                <a:srgbClr val="DDDDDD"/>
              </a:solidFill>
              <a:ln w="15875">
                <a:solidFill>
                  <a:srgbClr val="990000"/>
                </a:solidFill>
                <a:prstDash val="das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24840">
                  <a:buClr>
                    <a:srgbClr val="CC9900"/>
                  </a:buClr>
                  <a:buFont typeface="Wingdings" panose="05000000000000000000" pitchFamily="2" charset="2"/>
                  <a:buChar char="n"/>
                </a:pPr>
                <a:endParaRPr lang="zh-CN" altLang="en-US" sz="1000" smtClean="0">
                  <a:solidFill>
                    <a:schemeClr val="tx1"/>
                  </a:solidFill>
                  <a:latin typeface="微软雅黑" panose="020B0503020204020204" pitchFamily="34" charset="-122"/>
                  <a:ea typeface="微软雅黑" panose="020B0503020204020204" pitchFamily="34" charset="-122"/>
                </a:endParaRPr>
              </a:p>
            </p:txBody>
          </p:sp>
          <p:pic>
            <p:nvPicPr>
              <p:cNvPr id="156" name="Picture 459" descr="图片238"/>
              <p:cNvPicPr>
                <a:picLocks noChangeAspect="1" noChangeArrowheads="1"/>
              </p:cNvPicPr>
              <p:nvPr/>
            </p:nvPicPr>
            <p:blipFill>
              <a:blip r:embed="rId1" cstate="print"/>
              <a:srcRect/>
              <a:stretch>
                <a:fillRect/>
              </a:stretch>
            </p:blipFill>
            <p:spPr bwMode="auto">
              <a:xfrm>
                <a:off x="1135046" y="2149315"/>
                <a:ext cx="360039" cy="483695"/>
              </a:xfrm>
              <a:prstGeom prst="rect">
                <a:avLst/>
              </a:prstGeom>
              <a:noFill/>
              <a:ln w="9525">
                <a:noFill/>
                <a:miter lim="800000"/>
                <a:headEnd/>
                <a:tailEnd/>
              </a:ln>
            </p:spPr>
          </p:pic>
          <p:pic>
            <p:nvPicPr>
              <p:cNvPr id="158" name="Picture 459" descr="图片238"/>
              <p:cNvPicPr>
                <a:picLocks noChangeAspect="1" noChangeArrowheads="1"/>
              </p:cNvPicPr>
              <p:nvPr/>
            </p:nvPicPr>
            <p:blipFill>
              <a:blip r:embed="rId1" cstate="print"/>
              <a:srcRect/>
              <a:stretch>
                <a:fillRect/>
              </a:stretch>
            </p:blipFill>
            <p:spPr bwMode="auto">
              <a:xfrm>
                <a:off x="2556363" y="946724"/>
                <a:ext cx="360039" cy="483695"/>
              </a:xfrm>
              <a:prstGeom prst="rect">
                <a:avLst/>
              </a:prstGeom>
              <a:noFill/>
              <a:ln w="9525">
                <a:noFill/>
                <a:miter lim="800000"/>
                <a:headEnd/>
                <a:tailEnd/>
              </a:ln>
            </p:spPr>
          </p:pic>
          <p:pic>
            <p:nvPicPr>
              <p:cNvPr id="159" name="Picture 459" descr="图片238"/>
              <p:cNvPicPr>
                <a:picLocks noChangeAspect="1" noChangeArrowheads="1"/>
              </p:cNvPicPr>
              <p:nvPr/>
            </p:nvPicPr>
            <p:blipFill>
              <a:blip r:embed="rId1" cstate="print"/>
              <a:srcRect/>
              <a:stretch>
                <a:fillRect/>
              </a:stretch>
            </p:blipFill>
            <p:spPr bwMode="auto">
              <a:xfrm>
                <a:off x="1283636" y="938313"/>
                <a:ext cx="360039" cy="483695"/>
              </a:xfrm>
              <a:prstGeom prst="rect">
                <a:avLst/>
              </a:prstGeom>
              <a:noFill/>
              <a:ln w="9525">
                <a:noFill/>
                <a:miter lim="800000"/>
                <a:headEnd/>
                <a:tailEnd/>
              </a:ln>
            </p:spPr>
          </p:pic>
          <p:sp>
            <p:nvSpPr>
              <p:cNvPr id="68" name="任意多边形 67"/>
              <p:cNvSpPr/>
              <p:nvPr/>
            </p:nvSpPr>
            <p:spPr bwMode="auto">
              <a:xfrm>
                <a:off x="1765409" y="2095030"/>
                <a:ext cx="727372" cy="314699"/>
              </a:xfrm>
              <a:custGeom>
                <a:avLst/>
                <a:gdLst>
                  <a:gd name="connsiteX0" fmla="*/ 0 w 990600"/>
                  <a:gd name="connsiteY0" fmla="*/ 159027 h 463827"/>
                  <a:gd name="connsiteX1" fmla="*/ 19050 w 990600"/>
                  <a:gd name="connsiteY1" fmla="*/ 111402 h 463827"/>
                  <a:gd name="connsiteX2" fmla="*/ 542925 w 990600"/>
                  <a:gd name="connsiteY2" fmla="*/ 35202 h 463827"/>
                  <a:gd name="connsiteX3" fmla="*/ 628650 w 990600"/>
                  <a:gd name="connsiteY3" fmla="*/ 82827 h 463827"/>
                  <a:gd name="connsiteX4" fmla="*/ 666750 w 990600"/>
                  <a:gd name="connsiteY4" fmla="*/ 111402 h 463827"/>
                  <a:gd name="connsiteX5" fmla="*/ 790575 w 990600"/>
                  <a:gd name="connsiteY5" fmla="*/ 216177 h 463827"/>
                  <a:gd name="connsiteX6" fmla="*/ 847725 w 990600"/>
                  <a:gd name="connsiteY6" fmla="*/ 263802 h 463827"/>
                  <a:gd name="connsiteX7" fmla="*/ 866775 w 990600"/>
                  <a:gd name="connsiteY7" fmla="*/ 301902 h 463827"/>
                  <a:gd name="connsiteX8" fmla="*/ 952500 w 990600"/>
                  <a:gd name="connsiteY8" fmla="*/ 406677 h 463827"/>
                  <a:gd name="connsiteX9" fmla="*/ 962025 w 990600"/>
                  <a:gd name="connsiteY9" fmla="*/ 435252 h 463827"/>
                  <a:gd name="connsiteX10" fmla="*/ 990600 w 990600"/>
                  <a:gd name="connsiteY10" fmla="*/ 463827 h 463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0600" h="463827">
                    <a:moveTo>
                      <a:pt x="0" y="159027"/>
                    </a:moveTo>
                    <a:cubicBezTo>
                      <a:pt x="6350" y="143152"/>
                      <a:pt x="3310" y="118080"/>
                      <a:pt x="19050" y="111402"/>
                    </a:cubicBezTo>
                    <a:cubicBezTo>
                      <a:pt x="281641" y="0"/>
                      <a:pt x="290748" y="24695"/>
                      <a:pt x="542925" y="35202"/>
                    </a:cubicBezTo>
                    <a:cubicBezTo>
                      <a:pt x="641027" y="108778"/>
                      <a:pt x="516394" y="20462"/>
                      <a:pt x="628650" y="82827"/>
                    </a:cubicBezTo>
                    <a:cubicBezTo>
                      <a:pt x="642527" y="90537"/>
                      <a:pt x="654496" y="101310"/>
                      <a:pt x="666750" y="111402"/>
                    </a:cubicBezTo>
                    <a:cubicBezTo>
                      <a:pt x="708487" y="145774"/>
                      <a:pt x="749218" y="181350"/>
                      <a:pt x="790575" y="216177"/>
                    </a:cubicBezTo>
                    <a:lnTo>
                      <a:pt x="847725" y="263802"/>
                    </a:lnTo>
                    <a:cubicBezTo>
                      <a:pt x="854075" y="276502"/>
                      <a:pt x="858899" y="290088"/>
                      <a:pt x="866775" y="301902"/>
                    </a:cubicBezTo>
                    <a:cubicBezTo>
                      <a:pt x="910263" y="367134"/>
                      <a:pt x="910700" y="364877"/>
                      <a:pt x="952500" y="406677"/>
                    </a:cubicBezTo>
                    <a:cubicBezTo>
                      <a:pt x="955675" y="416202"/>
                      <a:pt x="956456" y="426898"/>
                      <a:pt x="962025" y="435252"/>
                    </a:cubicBezTo>
                    <a:cubicBezTo>
                      <a:pt x="969497" y="446460"/>
                      <a:pt x="990600" y="463827"/>
                      <a:pt x="990600" y="463827"/>
                    </a:cubicBezTo>
                  </a:path>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fontAlgn="base">
                  <a:buClr>
                    <a:srgbClr val="CC9900"/>
                  </a:buClr>
                  <a:buFont typeface="Wingdings" panose="05000000000000000000" pitchFamily="2" charset="2"/>
                  <a:buChar char="n"/>
                </a:pPr>
                <a:endParaRPr lang="zh-CN" altLang="en-US" b="0" i="0" smtClean="0">
                  <a:solidFill>
                    <a:srgbClr val="000000"/>
                  </a:solidFill>
                  <a:latin typeface="微软雅黑" panose="020B0503020204020204" pitchFamily="34" charset="-122"/>
                  <a:ea typeface="微软雅黑" panose="020B0503020204020204" pitchFamily="34" charset="-122"/>
                </a:endParaRPr>
              </a:p>
            </p:txBody>
          </p:sp>
          <p:sp>
            <p:nvSpPr>
              <p:cNvPr id="75" name="云形标注 31"/>
              <p:cNvSpPr>
                <a:spLocks noChangeArrowheads="1"/>
              </p:cNvSpPr>
              <p:nvPr/>
            </p:nvSpPr>
            <p:spPr bwMode="auto">
              <a:xfrm>
                <a:off x="1290105" y="1589628"/>
                <a:ext cx="1598318" cy="528147"/>
              </a:xfrm>
              <a:prstGeom prst="cloudCallout">
                <a:avLst>
                  <a:gd name="adj1" fmla="val -6370"/>
                  <a:gd name="adj2" fmla="val -24273"/>
                </a:avLst>
              </a:prstGeom>
              <a:solidFill>
                <a:schemeClr val="bg1">
                  <a:lumMod val="75000"/>
                </a:schemeClr>
              </a:solidFill>
              <a:ln w="9525">
                <a:noFill/>
                <a:round/>
              </a:ln>
            </p:spPr>
            <p:txBody>
              <a:bodyPr/>
              <a:lstStyle/>
              <a:p>
                <a:pPr algn="ctr">
                  <a:buClr>
                    <a:srgbClr val="CC9900"/>
                  </a:buClr>
                </a:pPr>
                <a:endParaRPr lang="zh-CN" altLang="en-US" sz="1600" b="1" dirty="0">
                  <a:solidFill>
                    <a:srgbClr val="000000"/>
                  </a:solidFill>
                  <a:latin typeface="微软雅黑" panose="020B0503020204020204" pitchFamily="34" charset="-122"/>
                  <a:ea typeface="微软雅黑" panose="020B0503020204020204" pitchFamily="34" charset="-122"/>
                </a:endParaRPr>
              </a:p>
            </p:txBody>
          </p:sp>
          <p:cxnSp>
            <p:nvCxnSpPr>
              <p:cNvPr id="76" name="直接箭头连接符 75"/>
              <p:cNvCxnSpPr/>
              <p:nvPr/>
            </p:nvCxnSpPr>
            <p:spPr bwMode="auto">
              <a:xfrm flipH="1">
                <a:off x="2611607" y="1422635"/>
                <a:ext cx="180754" cy="191386"/>
              </a:xfrm>
              <a:prstGeom prst="straightConnector1">
                <a:avLst/>
              </a:prstGeom>
              <a:noFill/>
              <a:ln w="25400">
                <a:solidFill>
                  <a:srgbClr val="FF0000"/>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箭头连接符 76"/>
              <p:cNvCxnSpPr/>
              <p:nvPr/>
            </p:nvCxnSpPr>
            <p:spPr bwMode="auto">
              <a:xfrm>
                <a:off x="1479279" y="1352029"/>
                <a:ext cx="156427" cy="148346"/>
              </a:xfrm>
              <a:prstGeom prst="straightConnector1">
                <a:avLst/>
              </a:prstGeom>
              <a:noFill/>
              <a:ln w="25400">
                <a:solidFill>
                  <a:srgbClr val="FF0000"/>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箭头连接符 79"/>
              <p:cNvCxnSpPr/>
              <p:nvPr/>
            </p:nvCxnSpPr>
            <p:spPr bwMode="auto">
              <a:xfrm flipH="1">
                <a:off x="1326019" y="2080494"/>
                <a:ext cx="240284" cy="165314"/>
              </a:xfrm>
              <a:prstGeom prst="straightConnector1">
                <a:avLst/>
              </a:prstGeom>
              <a:noFill/>
              <a:ln w="25400">
                <a:solidFill>
                  <a:srgbClr val="0000FF"/>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62" name="Picture 348" descr="图片4"/>
              <p:cNvPicPr>
                <a:picLocks noChangeAspect="1" noChangeArrowheads="1"/>
              </p:cNvPicPr>
              <p:nvPr/>
            </p:nvPicPr>
            <p:blipFill>
              <a:blip r:embed="rId2" cstate="print">
                <a:duotone>
                  <a:schemeClr val="bg2">
                    <a:shade val="45000"/>
                    <a:satMod val="135000"/>
                  </a:schemeClr>
                  <a:prstClr val="white"/>
                </a:duotone>
              </a:blip>
              <a:srcRect/>
              <a:stretch>
                <a:fillRect/>
              </a:stretch>
            </p:blipFill>
            <p:spPr bwMode="auto">
              <a:xfrm>
                <a:off x="1754250" y="1659254"/>
                <a:ext cx="216270" cy="179973"/>
              </a:xfrm>
              <a:prstGeom prst="rect">
                <a:avLst/>
              </a:prstGeom>
              <a:noFill/>
            </p:spPr>
          </p:pic>
          <p:pic>
            <p:nvPicPr>
              <p:cNvPr id="163" name="Picture 348" descr="图片4"/>
              <p:cNvPicPr>
                <a:picLocks noChangeAspect="1" noChangeArrowheads="1"/>
              </p:cNvPicPr>
              <p:nvPr/>
            </p:nvPicPr>
            <p:blipFill>
              <a:blip r:embed="rId2" cstate="print">
                <a:duotone>
                  <a:schemeClr val="bg2">
                    <a:shade val="45000"/>
                    <a:satMod val="135000"/>
                  </a:schemeClr>
                  <a:prstClr val="white"/>
                </a:duotone>
              </a:blip>
              <a:srcRect/>
              <a:stretch>
                <a:fillRect/>
              </a:stretch>
            </p:blipFill>
            <p:spPr bwMode="auto">
              <a:xfrm>
                <a:off x="2260117" y="1661636"/>
                <a:ext cx="216270" cy="179973"/>
              </a:xfrm>
              <a:prstGeom prst="rect">
                <a:avLst/>
              </a:prstGeom>
              <a:noFill/>
            </p:spPr>
          </p:pic>
          <p:pic>
            <p:nvPicPr>
              <p:cNvPr id="164" name="Picture 332" descr="图片256"/>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1972085" y="1877660"/>
                <a:ext cx="244849" cy="143172"/>
              </a:xfrm>
              <a:prstGeom prst="rect">
                <a:avLst/>
              </a:prstGeom>
              <a:noFill/>
              <a:effectLst>
                <a:outerShdw blurRad="152400" dist="50800" dir="2700000" algn="tl" rotWithShape="0">
                  <a:prstClr val="black"/>
                </a:outerShdw>
              </a:effectLst>
            </p:spPr>
          </p:pic>
          <p:cxnSp>
            <p:nvCxnSpPr>
              <p:cNvPr id="167" name="直接连接符 166"/>
              <p:cNvCxnSpPr>
                <a:stCxn id="156" idx="0"/>
              </p:cNvCxnSpPr>
              <p:nvPr/>
            </p:nvCxnSpPr>
            <p:spPr bwMode="auto">
              <a:xfrm flipV="1">
                <a:off x="1315066" y="1869951"/>
                <a:ext cx="468052" cy="279364"/>
              </a:xfrm>
              <a:prstGeom prst="line">
                <a:avLst/>
              </a:prstGeom>
              <a:noFill/>
              <a:ln w="25400">
                <a:solidFill>
                  <a:schemeClr val="bg1">
                    <a:lumMod val="7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0" name="直接连接符 169"/>
              <p:cNvCxnSpPr/>
              <p:nvPr/>
            </p:nvCxnSpPr>
            <p:spPr bwMode="auto">
              <a:xfrm>
                <a:off x="2476144" y="2021676"/>
                <a:ext cx="501957" cy="360040"/>
              </a:xfrm>
              <a:prstGeom prst="line">
                <a:avLst/>
              </a:prstGeom>
              <a:noFill/>
              <a:ln w="25400">
                <a:solidFill>
                  <a:schemeClr val="bg1">
                    <a:lumMod val="7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7" name="直接连接符 176"/>
              <p:cNvCxnSpPr>
                <a:stCxn id="159" idx="2"/>
              </p:cNvCxnSpPr>
              <p:nvPr/>
            </p:nvCxnSpPr>
            <p:spPr bwMode="auto">
              <a:xfrm>
                <a:off x="1463656" y="1422008"/>
                <a:ext cx="291346" cy="269521"/>
              </a:xfrm>
              <a:prstGeom prst="line">
                <a:avLst/>
              </a:prstGeom>
              <a:noFill/>
              <a:ln w="25400">
                <a:solidFill>
                  <a:schemeClr val="bg1">
                    <a:lumMod val="7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7" name="TextBox 86"/>
              <p:cNvSpPr txBox="1"/>
              <p:nvPr/>
            </p:nvSpPr>
            <p:spPr>
              <a:xfrm>
                <a:off x="1503812" y="1615733"/>
                <a:ext cx="1210807" cy="369332"/>
              </a:xfrm>
              <a:prstGeom prst="rect">
                <a:avLst/>
              </a:prstGeom>
              <a:noFill/>
            </p:spPr>
            <p:txBody>
              <a:bodyPr wrap="square" rtlCol="0">
                <a:spAutoFit/>
              </a:bodyPr>
              <a:lstStyle/>
              <a:p>
                <a:r>
                  <a:rPr lang="zh-CN" altLang="en-US" b="1" dirty="0" smtClean="0">
                    <a:latin typeface="微软雅黑" panose="020B0503020204020204" pitchFamily="34" charset="-122"/>
                    <a:ea typeface="微软雅黑" panose="020B0503020204020204" pitchFamily="34" charset="-122"/>
                  </a:rPr>
                  <a:t>测量区域</a:t>
                </a:r>
                <a:endParaRPr lang="zh-CN" altLang="en-US" b="1" dirty="0">
                  <a:latin typeface="微软雅黑" panose="020B0503020204020204" pitchFamily="34" charset="-122"/>
                  <a:ea typeface="微软雅黑" panose="020B0503020204020204" pitchFamily="34" charset="-122"/>
                </a:endParaRPr>
              </a:p>
            </p:txBody>
          </p:sp>
          <p:cxnSp>
            <p:nvCxnSpPr>
              <p:cNvPr id="103" name="直接连接符 102"/>
              <p:cNvCxnSpPr/>
              <p:nvPr/>
            </p:nvCxnSpPr>
            <p:spPr bwMode="auto">
              <a:xfrm flipH="1">
                <a:off x="2200809" y="2133657"/>
                <a:ext cx="3448" cy="392075"/>
              </a:xfrm>
              <a:prstGeom prst="line">
                <a:avLst/>
              </a:prstGeom>
              <a:noFill/>
              <a:ln w="25400">
                <a:solidFill>
                  <a:schemeClr val="bg1">
                    <a:lumMod val="7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02" name="Picture 459" descr="图片238"/>
              <p:cNvPicPr>
                <a:picLocks noChangeAspect="1" noChangeArrowheads="1"/>
              </p:cNvPicPr>
              <p:nvPr/>
            </p:nvPicPr>
            <p:blipFill>
              <a:blip r:embed="rId1" cstate="print"/>
              <a:srcRect/>
              <a:stretch>
                <a:fillRect/>
              </a:stretch>
            </p:blipFill>
            <p:spPr bwMode="auto">
              <a:xfrm>
                <a:off x="1988236" y="2314260"/>
                <a:ext cx="360039" cy="483695"/>
              </a:xfrm>
              <a:prstGeom prst="rect">
                <a:avLst/>
              </a:prstGeom>
              <a:noFill/>
              <a:ln w="9525">
                <a:noFill/>
                <a:miter lim="800000"/>
                <a:headEnd/>
                <a:tailEnd/>
              </a:ln>
            </p:spPr>
          </p:pic>
          <p:cxnSp>
            <p:nvCxnSpPr>
              <p:cNvPr id="108" name="直接连接符 107"/>
              <p:cNvCxnSpPr/>
              <p:nvPr/>
            </p:nvCxnSpPr>
            <p:spPr bwMode="auto">
              <a:xfrm>
                <a:off x="2257420" y="2154920"/>
                <a:ext cx="10632" cy="255181"/>
              </a:xfrm>
              <a:prstGeom prst="line">
                <a:avLst/>
              </a:prstGeom>
              <a:noFill/>
              <a:ln w="25400">
                <a:solidFill>
                  <a:srgbClr val="0000FF"/>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57" name="Picture 459" descr="图片238"/>
              <p:cNvPicPr>
                <a:picLocks noChangeAspect="1" noChangeArrowheads="1"/>
              </p:cNvPicPr>
              <p:nvPr/>
            </p:nvPicPr>
            <p:blipFill>
              <a:blip r:embed="rId1" cstate="print"/>
              <a:srcRect/>
              <a:stretch>
                <a:fillRect/>
              </a:stretch>
            </p:blipFill>
            <p:spPr bwMode="auto">
              <a:xfrm>
                <a:off x="2840612" y="2223744"/>
                <a:ext cx="360039" cy="483695"/>
              </a:xfrm>
              <a:prstGeom prst="rect">
                <a:avLst/>
              </a:prstGeom>
              <a:noFill/>
              <a:ln w="9525">
                <a:noFill/>
                <a:miter lim="800000"/>
                <a:headEnd/>
                <a:tailEnd/>
              </a:ln>
            </p:spPr>
          </p:pic>
          <p:cxnSp>
            <p:nvCxnSpPr>
              <p:cNvPr id="81" name="直接箭头连接符 80"/>
              <p:cNvCxnSpPr/>
              <p:nvPr/>
            </p:nvCxnSpPr>
            <p:spPr bwMode="auto">
              <a:xfrm>
                <a:off x="2685410" y="2066823"/>
                <a:ext cx="222614" cy="182939"/>
              </a:xfrm>
              <a:prstGeom prst="straightConnector1">
                <a:avLst/>
              </a:prstGeom>
              <a:noFill/>
              <a:ln w="25400">
                <a:solidFill>
                  <a:srgbClr val="0000FF"/>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5" name="直接连接符 174"/>
              <p:cNvCxnSpPr>
                <a:endCxn id="158" idx="2"/>
              </p:cNvCxnSpPr>
              <p:nvPr/>
            </p:nvCxnSpPr>
            <p:spPr bwMode="auto">
              <a:xfrm flipV="1">
                <a:off x="2459439" y="1430419"/>
                <a:ext cx="276944" cy="192876"/>
              </a:xfrm>
              <a:prstGeom prst="line">
                <a:avLst/>
              </a:prstGeom>
              <a:noFill/>
              <a:ln w="25400">
                <a:solidFill>
                  <a:schemeClr val="bg1">
                    <a:lumMod val="7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8" name="直接箭头连接符 77"/>
              <p:cNvCxnSpPr/>
              <p:nvPr/>
            </p:nvCxnSpPr>
            <p:spPr bwMode="auto">
              <a:xfrm flipH="1" flipV="1">
                <a:off x="1383475" y="1442852"/>
                <a:ext cx="145223" cy="113149"/>
              </a:xfrm>
              <a:prstGeom prst="straightConnector1">
                <a:avLst/>
              </a:prstGeom>
              <a:noFill/>
              <a:ln w="25400">
                <a:solidFill>
                  <a:srgbClr val="0000FF"/>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 name="直接箭头连接符 81"/>
              <p:cNvCxnSpPr/>
              <p:nvPr/>
            </p:nvCxnSpPr>
            <p:spPr bwMode="auto">
              <a:xfrm flipV="1">
                <a:off x="2524247" y="1353787"/>
                <a:ext cx="118013" cy="170548"/>
              </a:xfrm>
              <a:prstGeom prst="straightConnector1">
                <a:avLst/>
              </a:prstGeom>
              <a:noFill/>
              <a:ln w="25400">
                <a:solidFill>
                  <a:srgbClr val="0000FF"/>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 name="直接箭头连接符 83"/>
              <p:cNvCxnSpPr/>
              <p:nvPr/>
            </p:nvCxnSpPr>
            <p:spPr bwMode="auto">
              <a:xfrm flipV="1">
                <a:off x="1246909" y="1965367"/>
                <a:ext cx="243444" cy="154378"/>
              </a:xfrm>
              <a:prstGeom prst="straightConnector1">
                <a:avLst/>
              </a:prstGeom>
              <a:noFill/>
              <a:ln w="25400">
                <a:solidFill>
                  <a:srgbClr val="FF0000"/>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直接箭头连接符 88"/>
              <p:cNvCxnSpPr>
                <a:endCxn id="75" idx="1"/>
              </p:cNvCxnSpPr>
              <p:nvPr/>
            </p:nvCxnSpPr>
            <p:spPr bwMode="auto">
              <a:xfrm flipH="1" flipV="1">
                <a:off x="2089264" y="2117213"/>
                <a:ext cx="13677" cy="214860"/>
              </a:xfrm>
              <a:prstGeom prst="straightConnector1">
                <a:avLst/>
              </a:prstGeom>
              <a:noFill/>
              <a:ln w="25400">
                <a:solidFill>
                  <a:srgbClr val="FF0000"/>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3" name="直接箭头连接符 92"/>
              <p:cNvCxnSpPr/>
              <p:nvPr/>
            </p:nvCxnSpPr>
            <p:spPr bwMode="auto">
              <a:xfrm flipH="1" flipV="1">
                <a:off x="2622467" y="2141517"/>
                <a:ext cx="174172" cy="168234"/>
              </a:xfrm>
              <a:prstGeom prst="straightConnector1">
                <a:avLst/>
              </a:prstGeom>
              <a:noFill/>
              <a:ln w="25400">
                <a:solidFill>
                  <a:srgbClr val="FF0000"/>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97" name="矩形 96"/>
          <p:cNvSpPr/>
          <p:nvPr/>
        </p:nvSpPr>
        <p:spPr>
          <a:xfrm>
            <a:off x="4571999" y="3981111"/>
            <a:ext cx="4045790" cy="310341"/>
          </a:xfrm>
          <a:prstGeom prst="rect">
            <a:avLst/>
          </a:prstGeom>
        </p:spPr>
        <p:txBody>
          <a:bodyPr wrap="square">
            <a:spAutoFit/>
          </a:bodyPr>
          <a:lstStyle/>
          <a:p>
            <a:pPr>
              <a:lnSpc>
                <a:spcPts val="1700"/>
              </a:lnSpc>
            </a:pPr>
            <a:r>
              <a:rPr lang="zh-CN" altLang="en-US" sz="1200" b="1" dirty="0" smtClean="0">
                <a:solidFill>
                  <a:srgbClr val="C00000"/>
                </a:solidFill>
                <a:latin typeface="微软雅黑" panose="020B0503020204020204" pitchFamily="34" charset="-122"/>
                <a:ea typeface="微软雅黑" panose="020B0503020204020204" pitchFamily="34" charset="-122"/>
              </a:rPr>
              <a:t>说明</a:t>
            </a:r>
            <a:r>
              <a:rPr lang="zh-CN" altLang="en-US" sz="1200" dirty="0" smtClean="0">
                <a:latin typeface="微软雅黑" panose="020B0503020204020204" pitchFamily="34" charset="-122"/>
                <a:ea typeface="微软雅黑" panose="020B0503020204020204" pitchFamily="34" charset="-122"/>
              </a:rPr>
              <a:t>：此处举例中测量对象为单方向业务流。</a:t>
            </a:r>
            <a:endParaRPr lang="en-US" altLang="zh-CN" sz="1200" dirty="0" smtClean="0">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z="3200" dirty="0" smtClean="0">
                <a:latin typeface="微软雅黑" panose="020B0503020204020204" pitchFamily="34" charset="-122"/>
                <a:ea typeface="微软雅黑" panose="020B0503020204020204" pitchFamily="34" charset="-122"/>
              </a:rPr>
              <a:t>网络级测量实现方案</a:t>
            </a:r>
            <a:r>
              <a:rPr lang="en-US" altLang="zh-CN" sz="3200" dirty="0" smtClean="0">
                <a:latin typeface="微软雅黑" panose="020B0503020204020204" pitchFamily="34" charset="-122"/>
                <a:ea typeface="微软雅黑" panose="020B0503020204020204" pitchFamily="34" charset="-122"/>
              </a:rPr>
              <a:t>1——</a:t>
            </a:r>
            <a:r>
              <a:rPr lang="zh-CN" altLang="en-US" sz="3200" dirty="0" smtClean="0">
                <a:latin typeface="微软雅黑" panose="020B0503020204020204" pitchFamily="34" charset="-122"/>
                <a:ea typeface="微软雅黑" panose="020B0503020204020204" pitchFamily="34" charset="-122"/>
              </a:rPr>
              <a:t>单向流监测</a:t>
            </a:r>
            <a:endParaRPr lang="zh-CN" altLang="en-US" sz="3200" dirty="0">
              <a:latin typeface="微软雅黑" panose="020B0503020204020204" pitchFamily="34" charset="-122"/>
              <a:ea typeface="微软雅黑" panose="020B0503020204020204" pitchFamily="34" charset="-122"/>
            </a:endParaRPr>
          </a:p>
        </p:txBody>
      </p:sp>
      <p:sp>
        <p:nvSpPr>
          <p:cNvPr id="5" name="内容占位符 2"/>
          <p:cNvSpPr txBox="1"/>
          <p:nvPr/>
        </p:nvSpPr>
        <p:spPr bwMode="auto">
          <a:xfrm>
            <a:off x="4572000" y="1178180"/>
            <a:ext cx="4392488" cy="3470019"/>
          </a:xfrm>
          <a:prstGeom prst="rect">
            <a:avLst/>
          </a:prstGeom>
          <a:noFill/>
          <a:ln w="9525">
            <a:noFill/>
            <a:miter lim="800000"/>
          </a:ln>
        </p:spPr>
        <p:txBody>
          <a:bodyPr vert="horz" wrap="square" lIns="78162" tIns="39081" rIns="78162" bIns="39081" numCol="1" anchor="t" anchorCtr="0" compatLnSpc="1"/>
          <a:lstStyle/>
          <a:p>
            <a:pPr marL="174625" indent="-174625" defTabSz="801370"/>
            <a:r>
              <a:rPr lang="zh-CN" altLang="en-US" sz="1400" b="1" dirty="0" smtClean="0">
                <a:solidFill>
                  <a:srgbClr val="C00000"/>
                </a:solidFill>
                <a:latin typeface="微软雅黑" panose="020B0503020204020204" pitchFamily="34" charset="-122"/>
                <a:ea typeface="微软雅黑" panose="020B0503020204020204" pitchFamily="34" charset="-122"/>
              </a:rPr>
              <a:t>实现方案描述：</a:t>
            </a:r>
            <a:endParaRPr lang="zh-CN" altLang="en-US" sz="1400" b="1" dirty="0" smtClean="0">
              <a:solidFill>
                <a:srgbClr val="C00000"/>
              </a:solidFill>
              <a:latin typeface="微软雅黑" panose="020B0503020204020204" pitchFamily="34" charset="-122"/>
              <a:ea typeface="微软雅黑" panose="020B0503020204020204" pitchFamily="34" charset="-122"/>
            </a:endParaRPr>
          </a:p>
          <a:p>
            <a:pPr marL="358775" defTabSz="801370">
              <a:lnSpc>
                <a:spcPct val="150000"/>
              </a:lnSpc>
            </a:pPr>
            <a:r>
              <a:rPr lang="zh-CN" altLang="en-US" sz="1400" b="1" dirty="0" smtClean="0">
                <a:latin typeface="微软雅黑" panose="020B0503020204020204" pitchFamily="34" charset="-122"/>
                <a:ea typeface="微软雅黑" panose="020B0503020204020204" pitchFamily="34" charset="-122"/>
              </a:rPr>
              <a:t>根据业务流方向划分端口组，分别监测</a:t>
            </a:r>
            <a:r>
              <a:rPr lang="zh-CN" altLang="en-US" sz="1400" b="1" dirty="0" smtClean="0">
                <a:solidFill>
                  <a:srgbClr val="C00000"/>
                </a:solidFill>
                <a:latin typeface="微软雅黑" panose="020B0503020204020204" pitchFamily="34" charset="-122"/>
                <a:ea typeface="微软雅黑" panose="020B0503020204020204" pitchFamily="34" charset="-122"/>
              </a:rPr>
              <a:t>指定特征业务流</a:t>
            </a:r>
            <a:r>
              <a:rPr lang="zh-CN" altLang="en-US" sz="1400" b="1" dirty="0" smtClean="0">
                <a:latin typeface="微软雅黑" panose="020B0503020204020204" pitchFamily="34" charset="-122"/>
                <a:ea typeface="微软雅黑" panose="020B0503020204020204" pitchFamily="34" charset="-122"/>
              </a:rPr>
              <a:t>的</a:t>
            </a:r>
            <a:r>
              <a:rPr lang="zh-CN" altLang="en-US" sz="1400" b="1" dirty="0" smtClean="0">
                <a:solidFill>
                  <a:srgbClr val="C00000"/>
                </a:solidFill>
                <a:latin typeface="微软雅黑" panose="020B0503020204020204" pitchFamily="34" charset="-122"/>
                <a:ea typeface="微软雅黑" panose="020B0503020204020204" pitchFamily="34" charset="-122"/>
              </a:rPr>
              <a:t>两个流方向</a:t>
            </a:r>
            <a:r>
              <a:rPr lang="zh-CN" altLang="en-US" sz="1400" b="1" kern="0" dirty="0" smtClean="0">
                <a:latin typeface="微软雅黑" panose="020B0503020204020204" pitchFamily="34" charset="-122"/>
                <a:ea typeface="微软雅黑" panose="020B0503020204020204" pitchFamily="34" charset="-122"/>
              </a:rPr>
              <a:t>的丢包情况，两个方向的监测结果分别呈现。</a:t>
            </a:r>
            <a:endParaRPr lang="en-US" altLang="zh-CN" sz="1400" b="1" kern="0" dirty="0" smtClean="0">
              <a:latin typeface="微软雅黑" panose="020B0503020204020204" pitchFamily="34" charset="-122"/>
              <a:ea typeface="微软雅黑" panose="020B0503020204020204" pitchFamily="34" charset="-122"/>
            </a:endParaRPr>
          </a:p>
          <a:p>
            <a:pPr marL="279400" marR="0" lvl="0" indent="-279400" algn="l" defTabSz="745490" rtl="0" eaLnBrk="0" fontAlgn="base" latinLnBrk="0" hangingPunct="0">
              <a:lnSpc>
                <a:spcPct val="140000"/>
              </a:lnSpc>
              <a:spcBef>
                <a:spcPct val="0"/>
              </a:spcBef>
              <a:spcAft>
                <a:spcPct val="0"/>
              </a:spcAft>
              <a:buClrTx/>
              <a:buSzTx/>
              <a:buFontTx/>
              <a:buNone/>
              <a:defRPr/>
            </a:pPr>
            <a:r>
              <a:rPr lang="zh-CN" altLang="en-US" sz="1400" b="1" dirty="0" smtClean="0">
                <a:solidFill>
                  <a:srgbClr val="C00000"/>
                </a:solidFill>
                <a:latin typeface="微软雅黑" panose="020B0503020204020204" pitchFamily="34" charset="-122"/>
                <a:ea typeface="微软雅黑" panose="020B0503020204020204" pitchFamily="34" charset="-122"/>
              </a:rPr>
              <a:t>配置内容：</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marL="342900" indent="-342900" defTabSz="745490" eaLnBrk="0" hangingPunct="0">
              <a:lnSpc>
                <a:spcPct val="140000"/>
              </a:lnSpc>
              <a:buFont typeface="+mj-lt"/>
              <a:buAutoNum type="arabicPeriod"/>
              <a:defRPr/>
            </a:pPr>
            <a:r>
              <a:rPr lang="zh-CN" altLang="en-US" sz="1400" b="1" kern="0" noProof="0" dirty="0" smtClean="0">
                <a:latin typeface="微软雅黑" panose="020B0503020204020204" pitchFamily="34" charset="-122"/>
                <a:ea typeface="微软雅黑" panose="020B0503020204020204" pitchFamily="34" charset="-122"/>
              </a:rPr>
              <a:t>指定</a:t>
            </a:r>
            <a:r>
              <a:rPr lang="zh-CN" altLang="en-US" sz="1400" b="1" kern="0" noProof="0" dirty="0" smtClean="0">
                <a:solidFill>
                  <a:srgbClr val="C00000"/>
                </a:solidFill>
                <a:latin typeface="微软雅黑" panose="020B0503020204020204" pitchFamily="34" charset="-122"/>
                <a:ea typeface="微软雅黑" panose="020B0503020204020204" pitchFamily="34" charset="-122"/>
              </a:rPr>
              <a:t>单向</a:t>
            </a:r>
            <a:r>
              <a:rPr lang="zh-CN" altLang="en-US" sz="1400" b="1" kern="0" noProof="0" dirty="0" smtClean="0">
                <a:latin typeface="微软雅黑" panose="020B0503020204020204" pitchFamily="34" charset="-122"/>
                <a:ea typeface="微软雅黑" panose="020B0503020204020204" pitchFamily="34" charset="-122"/>
              </a:rPr>
              <a:t>业务流特征：</a:t>
            </a:r>
            <a:endParaRPr lang="en-US" altLang="zh-CN" sz="1400" b="1" kern="0" noProof="0" dirty="0" smtClean="0">
              <a:latin typeface="微软雅黑" panose="020B0503020204020204" pitchFamily="34" charset="-122"/>
              <a:ea typeface="微软雅黑" panose="020B0503020204020204" pitchFamily="34" charset="-122"/>
            </a:endParaRPr>
          </a:p>
          <a:p>
            <a:pPr marL="800100" lvl="1" indent="-342900" defTabSz="745490" eaLnBrk="0" hangingPunct="0">
              <a:lnSpc>
                <a:spcPct val="140000"/>
              </a:lnSpc>
              <a:buFont typeface="Wingdings" panose="05000000000000000000" pitchFamily="2" charset="2"/>
              <a:buChar char="ü"/>
              <a:defRPr/>
            </a:pPr>
            <a:r>
              <a:rPr lang="zh-CN" altLang="en-US" sz="1200" kern="0" dirty="0" smtClean="0">
                <a:latin typeface="微软雅黑" panose="020B0503020204020204" pitchFamily="34" charset="-122"/>
                <a:ea typeface="微软雅黑" panose="020B0503020204020204" pitchFamily="34" charset="-122"/>
              </a:rPr>
              <a:t>必选项：方</a:t>
            </a:r>
            <a:r>
              <a:rPr lang="zh-CN" altLang="en-US" sz="1200" kern="0" noProof="0" dirty="0" smtClean="0">
                <a:latin typeface="微软雅黑" panose="020B0503020204020204" pitchFamily="34" charset="-122"/>
                <a:ea typeface="微软雅黑" panose="020B0503020204020204" pitchFamily="34" charset="-122"/>
              </a:rPr>
              <a:t>向</a:t>
            </a:r>
            <a:r>
              <a:rPr lang="zh-CN" altLang="en-US" sz="1200" kern="0" dirty="0" smtClean="0">
                <a:latin typeface="微软雅黑" panose="020B0503020204020204" pitchFamily="34" charset="-122"/>
                <a:ea typeface="微软雅黑" panose="020B0503020204020204" pitchFamily="34" charset="-122"/>
              </a:rPr>
              <a:t>、</a:t>
            </a:r>
            <a:r>
              <a:rPr lang="en-US" altLang="zh-CN" sz="1200" kern="0" dirty="0" smtClean="0">
                <a:latin typeface="微软雅黑" panose="020B0503020204020204" pitchFamily="34" charset="-122"/>
                <a:ea typeface="微软雅黑" panose="020B0503020204020204" pitchFamily="34" charset="-122"/>
              </a:rPr>
              <a:t>TCP</a:t>
            </a:r>
            <a:r>
              <a:rPr lang="zh-CN" altLang="en-US" sz="1200" kern="0" dirty="0" smtClean="0">
                <a:latin typeface="微软雅黑" panose="020B0503020204020204" pitchFamily="34" charset="-122"/>
                <a:ea typeface="微软雅黑" panose="020B0503020204020204" pitchFamily="34" charset="-122"/>
              </a:rPr>
              <a:t>或</a:t>
            </a:r>
            <a:r>
              <a:rPr lang="en-US" altLang="zh-CN" sz="1200" kern="0" noProof="0" dirty="0" smtClean="0">
                <a:latin typeface="微软雅黑" panose="020B0503020204020204" pitchFamily="34" charset="-122"/>
                <a:ea typeface="微软雅黑" panose="020B0503020204020204" pitchFamily="34" charset="-122"/>
              </a:rPr>
              <a:t>UDP</a:t>
            </a:r>
            <a:r>
              <a:rPr lang="zh-CN" altLang="en-US" sz="1200" kern="0" noProof="0" dirty="0" smtClean="0">
                <a:latin typeface="微软雅黑" panose="020B0503020204020204" pitchFamily="34" charset="-122"/>
                <a:ea typeface="微软雅黑" panose="020B0503020204020204" pitchFamily="34" charset="-122"/>
              </a:rPr>
              <a:t>、业务端口号</a:t>
            </a:r>
            <a:endParaRPr lang="en-US" altLang="zh-CN" sz="1200" kern="0" noProof="0" dirty="0" smtClean="0">
              <a:latin typeface="微软雅黑" panose="020B0503020204020204" pitchFamily="34" charset="-122"/>
              <a:ea typeface="微软雅黑" panose="020B0503020204020204" pitchFamily="34" charset="-122"/>
            </a:endParaRPr>
          </a:p>
          <a:p>
            <a:pPr marL="800100" lvl="1" indent="-342900" defTabSz="745490" eaLnBrk="0" hangingPunct="0">
              <a:lnSpc>
                <a:spcPct val="140000"/>
              </a:lnSpc>
              <a:buFont typeface="Wingdings" panose="05000000000000000000" pitchFamily="2" charset="2"/>
              <a:buChar char="ü"/>
              <a:defRPr/>
            </a:pPr>
            <a:r>
              <a:rPr lang="zh-CN" altLang="en-US" sz="1200" kern="0" dirty="0" smtClean="0">
                <a:latin typeface="微软雅黑" panose="020B0503020204020204" pitchFamily="34" charset="-122"/>
                <a:ea typeface="微软雅黑" panose="020B0503020204020204" pitchFamily="34" charset="-122"/>
              </a:rPr>
              <a:t>可选项：</a:t>
            </a:r>
            <a:r>
              <a:rPr lang="en-US" altLang="zh-CN" sz="1200" kern="0" noProof="0" dirty="0" err="1" smtClean="0">
                <a:latin typeface="微软雅黑" panose="020B0503020204020204" pitchFamily="34" charset="-122"/>
                <a:ea typeface="微软雅黑" panose="020B0503020204020204" pitchFamily="34" charset="-122"/>
              </a:rPr>
              <a:t>Dscp</a:t>
            </a:r>
            <a:r>
              <a:rPr lang="zh-CN" altLang="en-US" sz="1200" kern="0" noProof="0" dirty="0" smtClean="0">
                <a:latin typeface="微软雅黑" panose="020B0503020204020204" pitchFamily="34" charset="-122"/>
                <a:ea typeface="微软雅黑" panose="020B0503020204020204" pitchFamily="34" charset="-122"/>
              </a:rPr>
              <a:t>、</a:t>
            </a:r>
            <a:r>
              <a:rPr lang="zh-CN" altLang="en-US" sz="1200" kern="0" dirty="0" smtClean="0">
                <a:latin typeface="微软雅黑" panose="020B0503020204020204" pitchFamily="34" charset="-122"/>
                <a:ea typeface="微软雅黑" panose="020B0503020204020204" pitchFamily="34" charset="-122"/>
              </a:rPr>
              <a:t>源地址、目的地址。</a:t>
            </a:r>
            <a:endParaRPr lang="en-US" altLang="zh-CN" sz="1200" kern="0" noProof="0" dirty="0" smtClean="0">
              <a:latin typeface="微软雅黑" panose="020B0503020204020204" pitchFamily="34" charset="-122"/>
              <a:ea typeface="微软雅黑" panose="020B0503020204020204" pitchFamily="34" charset="-122"/>
            </a:endParaRPr>
          </a:p>
          <a:p>
            <a:pPr marL="342900" lvl="0" indent="-342900" defTabSz="745490" eaLnBrk="0" hangingPunct="0">
              <a:lnSpc>
                <a:spcPct val="140000"/>
              </a:lnSpc>
              <a:buFont typeface="+mj-lt"/>
              <a:buAutoNum type="arabicPeriod"/>
              <a:defRPr/>
            </a:pPr>
            <a:r>
              <a:rPr lang="zh-CN" altLang="en-US" sz="1400" b="1" kern="0" dirty="0" smtClean="0">
                <a:latin typeface="微软雅黑" panose="020B0503020204020204" pitchFamily="34" charset="-122"/>
                <a:ea typeface="微软雅黑" panose="020B0503020204020204" pitchFamily="34" charset="-122"/>
              </a:rPr>
              <a:t>分别指定端口为入、出</a:t>
            </a:r>
            <a:r>
              <a:rPr lang="en-US" altLang="zh-CN" sz="1400" b="1" kern="0" dirty="0" smtClean="0">
                <a:latin typeface="微软雅黑" panose="020B0503020204020204" pitchFamily="34" charset="-122"/>
                <a:ea typeface="微软雅黑" panose="020B0503020204020204" pitchFamily="34" charset="-122"/>
              </a:rPr>
              <a:t>TLP</a:t>
            </a:r>
            <a:r>
              <a:rPr lang="zh-CN" altLang="en-US" sz="1400" b="1" kern="0" dirty="0" smtClean="0">
                <a:latin typeface="微软雅黑" panose="020B0503020204020204" pitchFamily="34" charset="-122"/>
                <a:ea typeface="微软雅黑" panose="020B0503020204020204" pitchFamily="34" charset="-122"/>
              </a:rPr>
              <a:t>。</a:t>
            </a:r>
            <a:br>
              <a:rPr lang="en-US" altLang="zh-CN" sz="1400" b="1" kern="0" dirty="0" smtClean="0">
                <a:latin typeface="微软雅黑" panose="020B0503020204020204" pitchFamily="34" charset="-122"/>
                <a:ea typeface="微软雅黑" panose="020B0503020204020204" pitchFamily="34" charset="-122"/>
              </a:rPr>
            </a:br>
            <a:r>
              <a:rPr lang="zh-CN" altLang="en-US" sz="1200" kern="0" dirty="0" smtClean="0">
                <a:latin typeface="微软雅黑" panose="020B0503020204020204" pitchFamily="34" charset="-122"/>
                <a:ea typeface="微软雅黑" panose="020B0503020204020204" pitchFamily="34" charset="-122"/>
              </a:rPr>
              <a:t>（备注：设备端口必须分为入、出两个组，划分依据是业务流在各设备间的方向。）</a:t>
            </a:r>
            <a:endParaRPr lang="en-US" altLang="zh-CN" sz="1400" kern="0" dirty="0" smtClean="0">
              <a:latin typeface="微软雅黑" panose="020B0503020204020204" pitchFamily="34" charset="-122"/>
              <a:ea typeface="微软雅黑" panose="020B0503020204020204" pitchFamily="34" charset="-122"/>
            </a:endParaRPr>
          </a:p>
          <a:p>
            <a:pPr marL="279400" indent="-279400" defTabSz="745490" eaLnBrk="0" hangingPunct="0">
              <a:lnSpc>
                <a:spcPct val="140000"/>
              </a:lnSpc>
              <a:buFont typeface="Arial" panose="020B0604020202020204" pitchFamily="34" charset="0"/>
              <a:buChar char="•"/>
              <a:defRPr/>
            </a:pPr>
            <a:endParaRPr kumimoji="0" lang="zh-CN" altLang="en-US" sz="1400" b="1" i="0" u="none" strike="noStrike" kern="0" cap="none" spc="0" normalizeH="0" baseline="0" noProof="0" dirty="0" smtClean="0">
              <a:ln>
                <a:noFill/>
              </a:ln>
              <a:solidFill>
                <a:schemeClr val="tx1"/>
              </a:solidFill>
              <a:effectLst/>
              <a:uLnTx/>
              <a:uFillTx/>
              <a:latin typeface="微软雅黑" panose="020B0503020204020204" pitchFamily="34" charset="-122"/>
              <a:ea typeface="微软雅黑" panose="020B0503020204020204" pitchFamily="34" charset="-122"/>
            </a:endParaRPr>
          </a:p>
        </p:txBody>
      </p:sp>
      <p:grpSp>
        <p:nvGrpSpPr>
          <p:cNvPr id="3" name="组合 86"/>
          <p:cNvGrpSpPr/>
          <p:nvPr/>
        </p:nvGrpSpPr>
        <p:grpSpPr>
          <a:xfrm>
            <a:off x="187015" y="3080055"/>
            <a:ext cx="3712125" cy="1742751"/>
            <a:chOff x="196540" y="2689530"/>
            <a:chExt cx="3712125" cy="1742751"/>
          </a:xfrm>
        </p:grpSpPr>
        <p:sp>
          <p:nvSpPr>
            <p:cNvPr id="41" name="椭圆 40"/>
            <p:cNvSpPr/>
            <p:nvPr/>
          </p:nvSpPr>
          <p:spPr bwMode="auto">
            <a:xfrm rot="20313347">
              <a:off x="976985" y="2813428"/>
              <a:ext cx="887441" cy="583297"/>
            </a:xfrm>
            <a:prstGeom prst="ellipse">
              <a:avLst/>
            </a:prstGeom>
            <a:solidFill>
              <a:srgbClr val="CCECFF"/>
            </a:solidFill>
            <a:ln>
              <a:solidFill>
                <a:schemeClr val="bg1">
                  <a:lumMod val="50000"/>
                </a:schemeClr>
              </a:solidFill>
              <a:prstDash val="das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2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99" name="任意多边形 98"/>
            <p:cNvSpPr/>
            <p:nvPr/>
          </p:nvSpPr>
          <p:spPr>
            <a:xfrm>
              <a:off x="1238251" y="2938463"/>
              <a:ext cx="2052109" cy="1289050"/>
            </a:xfrm>
            <a:custGeom>
              <a:avLst/>
              <a:gdLst>
                <a:gd name="connsiteX0" fmla="*/ 221129 w 2408517"/>
                <a:gd name="connsiteY0" fmla="*/ 1307353 h 1990164"/>
                <a:gd name="connsiteX1" fmla="*/ 1476188 w 2408517"/>
                <a:gd name="connsiteY1" fmla="*/ 1029447 h 1990164"/>
                <a:gd name="connsiteX2" fmla="*/ 1700305 w 2408517"/>
                <a:gd name="connsiteY2" fmla="*/ 115047 h 1990164"/>
                <a:gd name="connsiteX3" fmla="*/ 2345764 w 2408517"/>
                <a:gd name="connsiteY3" fmla="*/ 339165 h 1990164"/>
                <a:gd name="connsiteX4" fmla="*/ 2076823 w 2408517"/>
                <a:gd name="connsiteY4" fmla="*/ 1450788 h 1990164"/>
                <a:gd name="connsiteX5" fmla="*/ 570752 w 2408517"/>
                <a:gd name="connsiteY5" fmla="*/ 1961776 h 1990164"/>
                <a:gd name="connsiteX6" fmla="*/ 149411 w 2408517"/>
                <a:gd name="connsiteY6" fmla="*/ 1621118 h 1990164"/>
                <a:gd name="connsiteX7" fmla="*/ 221129 w 2408517"/>
                <a:gd name="connsiteY7" fmla="*/ 1307353 h 1990164"/>
                <a:gd name="connsiteX0-1" fmla="*/ 219386 w 2406774"/>
                <a:gd name="connsiteY0-2" fmla="*/ 1307353 h 2019611"/>
                <a:gd name="connsiteX1-3" fmla="*/ 1474445 w 2406774"/>
                <a:gd name="connsiteY1-4" fmla="*/ 1029447 h 2019611"/>
                <a:gd name="connsiteX2-5" fmla="*/ 1698562 w 2406774"/>
                <a:gd name="connsiteY2-6" fmla="*/ 115047 h 2019611"/>
                <a:gd name="connsiteX3-7" fmla="*/ 2344021 w 2406774"/>
                <a:gd name="connsiteY3-8" fmla="*/ 339165 h 2019611"/>
                <a:gd name="connsiteX4-9" fmla="*/ 2075080 w 2406774"/>
                <a:gd name="connsiteY4-10" fmla="*/ 1450788 h 2019611"/>
                <a:gd name="connsiteX5-11" fmla="*/ 569009 w 2406774"/>
                <a:gd name="connsiteY5-12" fmla="*/ 1961776 h 2019611"/>
                <a:gd name="connsiteX6-13" fmla="*/ 158127 w 2406774"/>
                <a:gd name="connsiteY6-14" fmla="*/ 1797797 h 2019611"/>
                <a:gd name="connsiteX7-15" fmla="*/ 219386 w 2406774"/>
                <a:gd name="connsiteY7-16" fmla="*/ 1307353 h 2019611"/>
                <a:gd name="connsiteX0-17" fmla="*/ 219386 w 2443379"/>
                <a:gd name="connsiteY0-18" fmla="*/ 1308723 h 2020981"/>
                <a:gd name="connsiteX1-19" fmla="*/ 1474445 w 2443379"/>
                <a:gd name="connsiteY1-20" fmla="*/ 1030817 h 2020981"/>
                <a:gd name="connsiteX2-21" fmla="*/ 1698562 w 2443379"/>
                <a:gd name="connsiteY2-22" fmla="*/ 116417 h 2020981"/>
                <a:gd name="connsiteX3-23" fmla="*/ 2380626 w 2443379"/>
                <a:gd name="connsiteY3-24" fmla="*/ 332317 h 2020981"/>
                <a:gd name="connsiteX4-25" fmla="*/ 2075080 w 2443379"/>
                <a:gd name="connsiteY4-26" fmla="*/ 1452158 h 2020981"/>
                <a:gd name="connsiteX5-27" fmla="*/ 569009 w 2443379"/>
                <a:gd name="connsiteY5-28" fmla="*/ 1963146 h 2020981"/>
                <a:gd name="connsiteX6-29" fmla="*/ 158127 w 2443379"/>
                <a:gd name="connsiteY6-30" fmla="*/ 1799167 h 2020981"/>
                <a:gd name="connsiteX7-31" fmla="*/ 219386 w 2443379"/>
                <a:gd name="connsiteY7-32" fmla="*/ 1308723 h 2020981"/>
                <a:gd name="connsiteX0-33" fmla="*/ 219386 w 2440827"/>
                <a:gd name="connsiteY0-34" fmla="*/ 1181723 h 1893981"/>
                <a:gd name="connsiteX1-35" fmla="*/ 1474445 w 2440827"/>
                <a:gd name="connsiteY1-36" fmla="*/ 903817 h 1893981"/>
                <a:gd name="connsiteX2-37" fmla="*/ 1713876 w 2440827"/>
                <a:gd name="connsiteY2-38" fmla="*/ 116417 h 1893981"/>
                <a:gd name="connsiteX3-39" fmla="*/ 2380626 w 2440827"/>
                <a:gd name="connsiteY3-40" fmla="*/ 205317 h 1893981"/>
                <a:gd name="connsiteX4-41" fmla="*/ 2075080 w 2440827"/>
                <a:gd name="connsiteY4-42" fmla="*/ 1325158 h 1893981"/>
                <a:gd name="connsiteX5-43" fmla="*/ 569009 w 2440827"/>
                <a:gd name="connsiteY5-44" fmla="*/ 1836146 h 1893981"/>
                <a:gd name="connsiteX6-45" fmla="*/ 158127 w 2440827"/>
                <a:gd name="connsiteY6-46" fmla="*/ 1672167 h 1893981"/>
                <a:gd name="connsiteX7-47" fmla="*/ 219386 w 2440827"/>
                <a:gd name="connsiteY7-48" fmla="*/ 1181723 h 1893981"/>
                <a:gd name="connsiteX0-49" fmla="*/ 118035 w 2339476"/>
                <a:gd name="connsiteY0-50" fmla="*/ 1181723 h 1893981"/>
                <a:gd name="connsiteX1-51" fmla="*/ 679075 w 2339476"/>
                <a:gd name="connsiteY1-52" fmla="*/ 1138767 h 1893981"/>
                <a:gd name="connsiteX2-53" fmla="*/ 1373094 w 2339476"/>
                <a:gd name="connsiteY2-54" fmla="*/ 903817 h 1893981"/>
                <a:gd name="connsiteX3-55" fmla="*/ 1612525 w 2339476"/>
                <a:gd name="connsiteY3-56" fmla="*/ 116417 h 1893981"/>
                <a:gd name="connsiteX4-57" fmla="*/ 2279275 w 2339476"/>
                <a:gd name="connsiteY4-58" fmla="*/ 205317 h 1893981"/>
                <a:gd name="connsiteX5-59" fmla="*/ 1973729 w 2339476"/>
                <a:gd name="connsiteY5-60" fmla="*/ 1325158 h 1893981"/>
                <a:gd name="connsiteX6-61" fmla="*/ 467658 w 2339476"/>
                <a:gd name="connsiteY6-62" fmla="*/ 1836146 h 1893981"/>
                <a:gd name="connsiteX7-63" fmla="*/ 56776 w 2339476"/>
                <a:gd name="connsiteY7-64" fmla="*/ 1672167 h 1893981"/>
                <a:gd name="connsiteX8" fmla="*/ 118035 w 2339476"/>
                <a:gd name="connsiteY8" fmla="*/ 1181723 h 1893981"/>
                <a:gd name="connsiteX0-65" fmla="*/ 182345 w 2403786"/>
                <a:gd name="connsiteY0-66" fmla="*/ 1181723 h 1749322"/>
                <a:gd name="connsiteX1-67" fmla="*/ 743385 w 2403786"/>
                <a:gd name="connsiteY1-68" fmla="*/ 1138767 h 1749322"/>
                <a:gd name="connsiteX2-69" fmla="*/ 1437404 w 2403786"/>
                <a:gd name="connsiteY2-70" fmla="*/ 903817 h 1749322"/>
                <a:gd name="connsiteX3-71" fmla="*/ 1676835 w 2403786"/>
                <a:gd name="connsiteY3-72" fmla="*/ 116417 h 1749322"/>
                <a:gd name="connsiteX4-73" fmla="*/ 2343585 w 2403786"/>
                <a:gd name="connsiteY4-74" fmla="*/ 205317 h 1749322"/>
                <a:gd name="connsiteX5-75" fmla="*/ 2038039 w 2403786"/>
                <a:gd name="connsiteY5-76" fmla="*/ 1325158 h 1749322"/>
                <a:gd name="connsiteX6-77" fmla="*/ 908860 w 2403786"/>
                <a:gd name="connsiteY6-78" fmla="*/ 1644650 h 1749322"/>
                <a:gd name="connsiteX7-79" fmla="*/ 121086 w 2403786"/>
                <a:gd name="connsiteY7-80" fmla="*/ 1672167 h 1749322"/>
                <a:gd name="connsiteX8-81" fmla="*/ 182345 w 2403786"/>
                <a:gd name="connsiteY8-82" fmla="*/ 1181723 h 1749322"/>
                <a:gd name="connsiteX0-83" fmla="*/ 53912 w 2275353"/>
                <a:gd name="connsiteY0-84" fmla="*/ 1181723 h 1766255"/>
                <a:gd name="connsiteX1-85" fmla="*/ 614952 w 2275353"/>
                <a:gd name="connsiteY1-86" fmla="*/ 1138767 h 1766255"/>
                <a:gd name="connsiteX2-87" fmla="*/ 1308971 w 2275353"/>
                <a:gd name="connsiteY2-88" fmla="*/ 903817 h 1766255"/>
                <a:gd name="connsiteX3-89" fmla="*/ 1548402 w 2275353"/>
                <a:gd name="connsiteY3-90" fmla="*/ 116417 h 1766255"/>
                <a:gd name="connsiteX4-91" fmla="*/ 2215152 w 2275353"/>
                <a:gd name="connsiteY4-92" fmla="*/ 205317 h 1766255"/>
                <a:gd name="connsiteX5-93" fmla="*/ 1909606 w 2275353"/>
                <a:gd name="connsiteY5-94" fmla="*/ 1325158 h 1766255"/>
                <a:gd name="connsiteX6-95" fmla="*/ 780427 w 2275353"/>
                <a:gd name="connsiteY6-96" fmla="*/ 1644650 h 1766255"/>
                <a:gd name="connsiteX7-97" fmla="*/ 291477 w 2275353"/>
                <a:gd name="connsiteY7-98" fmla="*/ 1689100 h 1766255"/>
                <a:gd name="connsiteX8-99" fmla="*/ 53912 w 2275353"/>
                <a:gd name="connsiteY8-100" fmla="*/ 1181723 h 1766255"/>
                <a:gd name="connsiteX0-101" fmla="*/ 53912 w 2126688"/>
                <a:gd name="connsiteY0-102" fmla="*/ 1333500 h 1740958"/>
                <a:gd name="connsiteX1-103" fmla="*/ 466287 w 2126688"/>
                <a:gd name="connsiteY1-104" fmla="*/ 1138767 h 1740958"/>
                <a:gd name="connsiteX2-105" fmla="*/ 1160306 w 2126688"/>
                <a:gd name="connsiteY2-106" fmla="*/ 903817 h 1740958"/>
                <a:gd name="connsiteX3-107" fmla="*/ 1399737 w 2126688"/>
                <a:gd name="connsiteY3-108" fmla="*/ 116417 h 1740958"/>
                <a:gd name="connsiteX4-109" fmla="*/ 2066487 w 2126688"/>
                <a:gd name="connsiteY4-110" fmla="*/ 205317 h 1740958"/>
                <a:gd name="connsiteX5-111" fmla="*/ 1760941 w 2126688"/>
                <a:gd name="connsiteY5-112" fmla="*/ 1325158 h 1740958"/>
                <a:gd name="connsiteX6-113" fmla="*/ 631762 w 2126688"/>
                <a:gd name="connsiteY6-114" fmla="*/ 1644650 h 1740958"/>
                <a:gd name="connsiteX7-115" fmla="*/ 142812 w 2126688"/>
                <a:gd name="connsiteY7-116" fmla="*/ 1689100 h 1740958"/>
                <a:gd name="connsiteX8-117" fmla="*/ 53912 w 2126688"/>
                <a:gd name="connsiteY8-118" fmla="*/ 1333500 h 1740958"/>
                <a:gd name="connsiteX0-119" fmla="*/ 53912 w 2131108"/>
                <a:gd name="connsiteY0-120" fmla="*/ 1333500 h 1740958"/>
                <a:gd name="connsiteX1-121" fmla="*/ 466287 w 2131108"/>
                <a:gd name="connsiteY1-122" fmla="*/ 1138767 h 1740958"/>
                <a:gd name="connsiteX2-123" fmla="*/ 1160306 w 2131108"/>
                <a:gd name="connsiteY2-124" fmla="*/ 903817 h 1740958"/>
                <a:gd name="connsiteX3-125" fmla="*/ 1399737 w 2131108"/>
                <a:gd name="connsiteY3-126" fmla="*/ 116417 h 1740958"/>
                <a:gd name="connsiteX4-127" fmla="*/ 2066487 w 2131108"/>
                <a:gd name="connsiteY4-128" fmla="*/ 205317 h 1740958"/>
                <a:gd name="connsiteX5-129" fmla="*/ 1787461 w 2131108"/>
                <a:gd name="connsiteY5-130" fmla="*/ 1155700 h 1740958"/>
                <a:gd name="connsiteX6-131" fmla="*/ 631762 w 2131108"/>
                <a:gd name="connsiteY6-132" fmla="*/ 1644650 h 1740958"/>
                <a:gd name="connsiteX7-133" fmla="*/ 142812 w 2131108"/>
                <a:gd name="connsiteY7-134" fmla="*/ 1689100 h 1740958"/>
                <a:gd name="connsiteX8-135" fmla="*/ 53912 w 2131108"/>
                <a:gd name="connsiteY8-136" fmla="*/ 1333500 h 1740958"/>
                <a:gd name="connsiteX0-137" fmla="*/ 53912 w 2029882"/>
                <a:gd name="connsiteY0-138" fmla="*/ 1338086 h 1745544"/>
                <a:gd name="connsiteX1-139" fmla="*/ 466287 w 2029882"/>
                <a:gd name="connsiteY1-140" fmla="*/ 1143353 h 1745544"/>
                <a:gd name="connsiteX2-141" fmla="*/ 1160306 w 2029882"/>
                <a:gd name="connsiteY2-142" fmla="*/ 908403 h 1745544"/>
                <a:gd name="connsiteX3-143" fmla="*/ 1399737 w 2029882"/>
                <a:gd name="connsiteY3-144" fmla="*/ 121003 h 1745544"/>
                <a:gd name="connsiteX4-145" fmla="*/ 1965261 w 2029882"/>
                <a:gd name="connsiteY4-146" fmla="*/ 182386 h 1745544"/>
                <a:gd name="connsiteX5-147" fmla="*/ 1787461 w 2029882"/>
                <a:gd name="connsiteY5-148" fmla="*/ 1160286 h 1745544"/>
                <a:gd name="connsiteX6-149" fmla="*/ 631762 w 2029882"/>
                <a:gd name="connsiteY6-150" fmla="*/ 1649236 h 1745544"/>
                <a:gd name="connsiteX7-151" fmla="*/ 142812 w 2029882"/>
                <a:gd name="connsiteY7-152" fmla="*/ 1693686 h 1745544"/>
                <a:gd name="connsiteX8-153" fmla="*/ 53912 w 2029882"/>
                <a:gd name="connsiteY8-154" fmla="*/ 1338086 h 1745544"/>
                <a:gd name="connsiteX0-155" fmla="*/ 53912 w 2024528"/>
                <a:gd name="connsiteY0-156" fmla="*/ 1326092 h 1733550"/>
                <a:gd name="connsiteX1-157" fmla="*/ 466287 w 2024528"/>
                <a:gd name="connsiteY1-158" fmla="*/ 1131359 h 1733550"/>
                <a:gd name="connsiteX2-159" fmla="*/ 1160306 w 2024528"/>
                <a:gd name="connsiteY2-160" fmla="*/ 896409 h 1733550"/>
                <a:gd name="connsiteX3-161" fmla="*/ 1431861 w 2024528"/>
                <a:gd name="connsiteY3-162" fmla="*/ 125942 h 1733550"/>
                <a:gd name="connsiteX4-163" fmla="*/ 1965261 w 2024528"/>
                <a:gd name="connsiteY4-164" fmla="*/ 170392 h 1733550"/>
                <a:gd name="connsiteX5-165" fmla="*/ 1787461 w 2024528"/>
                <a:gd name="connsiteY5-166" fmla="*/ 1148292 h 1733550"/>
                <a:gd name="connsiteX6-167" fmla="*/ 631762 w 2024528"/>
                <a:gd name="connsiteY6-168" fmla="*/ 1637242 h 1733550"/>
                <a:gd name="connsiteX7-169" fmla="*/ 142812 w 2024528"/>
                <a:gd name="connsiteY7-170" fmla="*/ 1681692 h 1733550"/>
                <a:gd name="connsiteX8-171" fmla="*/ 53912 w 2024528"/>
                <a:gd name="connsiteY8-172" fmla="*/ 1326092 h 1733550"/>
                <a:gd name="connsiteX0-173" fmla="*/ 53912 w 2024528"/>
                <a:gd name="connsiteY0-174" fmla="*/ 1326092 h 1770592"/>
                <a:gd name="connsiteX1-175" fmla="*/ 466287 w 2024528"/>
                <a:gd name="connsiteY1-176" fmla="*/ 1131359 h 1770592"/>
                <a:gd name="connsiteX2-177" fmla="*/ 1160306 w 2024528"/>
                <a:gd name="connsiteY2-178" fmla="*/ 896409 h 1770592"/>
                <a:gd name="connsiteX3-179" fmla="*/ 1431861 w 2024528"/>
                <a:gd name="connsiteY3-180" fmla="*/ 125942 h 1770592"/>
                <a:gd name="connsiteX4-181" fmla="*/ 1965261 w 2024528"/>
                <a:gd name="connsiteY4-182" fmla="*/ 170392 h 1770592"/>
                <a:gd name="connsiteX5-183" fmla="*/ 1787461 w 2024528"/>
                <a:gd name="connsiteY5-184" fmla="*/ 1148292 h 1770592"/>
                <a:gd name="connsiteX6-185" fmla="*/ 720661 w 2024528"/>
                <a:gd name="connsiteY6-186" fmla="*/ 1681692 h 1770592"/>
                <a:gd name="connsiteX7-187" fmla="*/ 142812 w 2024528"/>
                <a:gd name="connsiteY7-188" fmla="*/ 1681692 h 1770592"/>
                <a:gd name="connsiteX8-189" fmla="*/ 53912 w 2024528"/>
                <a:gd name="connsiteY8-190" fmla="*/ 1326092 h 1770592"/>
                <a:gd name="connsiteX0-191" fmla="*/ 74083 w 2044699"/>
                <a:gd name="connsiteY0-192" fmla="*/ 1326092 h 1770592"/>
                <a:gd name="connsiteX1-193" fmla="*/ 607482 w 2044699"/>
                <a:gd name="connsiteY1-194" fmla="*/ 1103842 h 1770592"/>
                <a:gd name="connsiteX2-195" fmla="*/ 1180477 w 2044699"/>
                <a:gd name="connsiteY2-196" fmla="*/ 896409 h 1770592"/>
                <a:gd name="connsiteX3-197" fmla="*/ 1452032 w 2044699"/>
                <a:gd name="connsiteY3-198" fmla="*/ 125942 h 1770592"/>
                <a:gd name="connsiteX4-199" fmla="*/ 1985432 w 2044699"/>
                <a:gd name="connsiteY4-200" fmla="*/ 170392 h 1770592"/>
                <a:gd name="connsiteX5-201" fmla="*/ 1807632 w 2044699"/>
                <a:gd name="connsiteY5-202" fmla="*/ 1148292 h 1770592"/>
                <a:gd name="connsiteX6-203" fmla="*/ 740832 w 2044699"/>
                <a:gd name="connsiteY6-204" fmla="*/ 1681692 h 1770592"/>
                <a:gd name="connsiteX7-205" fmla="*/ 162983 w 2044699"/>
                <a:gd name="connsiteY7-206" fmla="*/ 1681692 h 1770592"/>
                <a:gd name="connsiteX8-207" fmla="*/ 74083 w 2044699"/>
                <a:gd name="connsiteY8-208" fmla="*/ 1326092 h 1770592"/>
                <a:gd name="connsiteX0-209" fmla="*/ 74083 w 2044699"/>
                <a:gd name="connsiteY0-210" fmla="*/ 1326092 h 1770592"/>
                <a:gd name="connsiteX1-211" fmla="*/ 607482 w 2044699"/>
                <a:gd name="connsiteY1-212" fmla="*/ 1103842 h 1770592"/>
                <a:gd name="connsiteX2-213" fmla="*/ 1140883 w 2044699"/>
                <a:gd name="connsiteY2-214" fmla="*/ 837142 h 1770592"/>
                <a:gd name="connsiteX3-215" fmla="*/ 1452032 w 2044699"/>
                <a:gd name="connsiteY3-216" fmla="*/ 125942 h 1770592"/>
                <a:gd name="connsiteX4-217" fmla="*/ 1985432 w 2044699"/>
                <a:gd name="connsiteY4-218" fmla="*/ 170392 h 1770592"/>
                <a:gd name="connsiteX5-219" fmla="*/ 1807632 w 2044699"/>
                <a:gd name="connsiteY5-220" fmla="*/ 1148292 h 1770592"/>
                <a:gd name="connsiteX6-221" fmla="*/ 740832 w 2044699"/>
                <a:gd name="connsiteY6-222" fmla="*/ 1681692 h 1770592"/>
                <a:gd name="connsiteX7-223" fmla="*/ 162983 w 2044699"/>
                <a:gd name="connsiteY7-224" fmla="*/ 1681692 h 1770592"/>
                <a:gd name="connsiteX8-225" fmla="*/ 74083 w 2044699"/>
                <a:gd name="connsiteY8-226" fmla="*/ 1326092 h 1770592"/>
                <a:gd name="connsiteX0-227" fmla="*/ 74083 w 2059516"/>
                <a:gd name="connsiteY0-228" fmla="*/ 1311275 h 1770592"/>
                <a:gd name="connsiteX1-229" fmla="*/ 607482 w 2059516"/>
                <a:gd name="connsiteY1-230" fmla="*/ 1089025 h 1770592"/>
                <a:gd name="connsiteX2-231" fmla="*/ 1140883 w 2059516"/>
                <a:gd name="connsiteY2-232" fmla="*/ 822325 h 1770592"/>
                <a:gd name="connsiteX3-233" fmla="*/ 1452032 w 2059516"/>
                <a:gd name="connsiteY3-234" fmla="*/ 111125 h 1770592"/>
                <a:gd name="connsiteX4-235" fmla="*/ 1985432 w 2059516"/>
                <a:gd name="connsiteY4-236" fmla="*/ 155575 h 1770592"/>
                <a:gd name="connsiteX5-237" fmla="*/ 1852083 w 2059516"/>
                <a:gd name="connsiteY5-238" fmla="*/ 1044575 h 1770592"/>
                <a:gd name="connsiteX6-239" fmla="*/ 740832 w 2059516"/>
                <a:gd name="connsiteY6-240" fmla="*/ 1666875 h 1770592"/>
                <a:gd name="connsiteX7-241" fmla="*/ 162983 w 2059516"/>
                <a:gd name="connsiteY7-242" fmla="*/ 1666875 h 1770592"/>
                <a:gd name="connsiteX8-243" fmla="*/ 74083 w 2059516"/>
                <a:gd name="connsiteY8-244" fmla="*/ 1311275 h 1770592"/>
                <a:gd name="connsiteX0-245" fmla="*/ 74083 w 2059516"/>
                <a:gd name="connsiteY0-246" fmla="*/ 1311275 h 1770591"/>
                <a:gd name="connsiteX1-247" fmla="*/ 607482 w 2059516"/>
                <a:gd name="connsiteY1-248" fmla="*/ 1089025 h 1770591"/>
                <a:gd name="connsiteX2-249" fmla="*/ 1140883 w 2059516"/>
                <a:gd name="connsiteY2-250" fmla="*/ 822325 h 1770591"/>
                <a:gd name="connsiteX3-251" fmla="*/ 1452032 w 2059516"/>
                <a:gd name="connsiteY3-252" fmla="*/ 111125 h 1770591"/>
                <a:gd name="connsiteX4-253" fmla="*/ 1985432 w 2059516"/>
                <a:gd name="connsiteY4-254" fmla="*/ 155575 h 1770591"/>
                <a:gd name="connsiteX5-255" fmla="*/ 1852083 w 2059516"/>
                <a:gd name="connsiteY5-256" fmla="*/ 1044575 h 1770591"/>
                <a:gd name="connsiteX6-257" fmla="*/ 740832 w 2059516"/>
                <a:gd name="connsiteY6-258" fmla="*/ 1666875 h 1770591"/>
                <a:gd name="connsiteX7-259" fmla="*/ 162982 w 2059516"/>
                <a:gd name="connsiteY7-260" fmla="*/ 1666874 h 1770591"/>
                <a:gd name="connsiteX8-261" fmla="*/ 74083 w 2059516"/>
                <a:gd name="connsiteY8-262" fmla="*/ 1311275 h 1770591"/>
                <a:gd name="connsiteX0-263" fmla="*/ 74083 w 2103967"/>
                <a:gd name="connsiteY0-264" fmla="*/ 1222375 h 1770591"/>
                <a:gd name="connsiteX1-265" fmla="*/ 651933 w 2103967"/>
                <a:gd name="connsiteY1-266" fmla="*/ 1089025 h 1770591"/>
                <a:gd name="connsiteX2-267" fmla="*/ 1185334 w 2103967"/>
                <a:gd name="connsiteY2-268" fmla="*/ 822325 h 1770591"/>
                <a:gd name="connsiteX3-269" fmla="*/ 1496483 w 2103967"/>
                <a:gd name="connsiteY3-270" fmla="*/ 111125 h 1770591"/>
                <a:gd name="connsiteX4-271" fmla="*/ 2029883 w 2103967"/>
                <a:gd name="connsiteY4-272" fmla="*/ 155575 h 1770591"/>
                <a:gd name="connsiteX5-273" fmla="*/ 1896534 w 2103967"/>
                <a:gd name="connsiteY5-274" fmla="*/ 1044575 h 1770591"/>
                <a:gd name="connsiteX6-275" fmla="*/ 785283 w 2103967"/>
                <a:gd name="connsiteY6-276" fmla="*/ 1666875 h 1770591"/>
                <a:gd name="connsiteX7-277" fmla="*/ 207433 w 2103967"/>
                <a:gd name="connsiteY7-278" fmla="*/ 1666874 h 1770591"/>
                <a:gd name="connsiteX8-279" fmla="*/ 74083 w 2103967"/>
                <a:gd name="connsiteY8-280" fmla="*/ 1222375 h 1770591"/>
                <a:gd name="connsiteX0-281" fmla="*/ 74083 w 2103967"/>
                <a:gd name="connsiteY0-282" fmla="*/ 1222375 h 1770591"/>
                <a:gd name="connsiteX1-283" fmla="*/ 651933 w 2103967"/>
                <a:gd name="connsiteY1-284" fmla="*/ 1089025 h 1770591"/>
                <a:gd name="connsiteX2-285" fmla="*/ 1274234 w 2103967"/>
                <a:gd name="connsiteY2-286" fmla="*/ 822325 h 1770591"/>
                <a:gd name="connsiteX3-287" fmla="*/ 1496483 w 2103967"/>
                <a:gd name="connsiteY3-288" fmla="*/ 111125 h 1770591"/>
                <a:gd name="connsiteX4-289" fmla="*/ 2029883 w 2103967"/>
                <a:gd name="connsiteY4-290" fmla="*/ 155575 h 1770591"/>
                <a:gd name="connsiteX5-291" fmla="*/ 1896534 w 2103967"/>
                <a:gd name="connsiteY5-292" fmla="*/ 1044575 h 1770591"/>
                <a:gd name="connsiteX6-293" fmla="*/ 785283 w 2103967"/>
                <a:gd name="connsiteY6-294" fmla="*/ 1666875 h 1770591"/>
                <a:gd name="connsiteX7-295" fmla="*/ 207433 w 2103967"/>
                <a:gd name="connsiteY7-296" fmla="*/ 1666874 h 1770591"/>
                <a:gd name="connsiteX8-297" fmla="*/ 74083 w 2103967"/>
                <a:gd name="connsiteY8-298" fmla="*/ 1222375 h 1770591"/>
                <a:gd name="connsiteX0-299" fmla="*/ 88900 w 2118784"/>
                <a:gd name="connsiteY0-300" fmla="*/ 1222375 h 1770591"/>
                <a:gd name="connsiteX1-301" fmla="*/ 755651 w 2118784"/>
                <a:gd name="connsiteY1-302" fmla="*/ 1133475 h 1770591"/>
                <a:gd name="connsiteX2-303" fmla="*/ 1289051 w 2118784"/>
                <a:gd name="connsiteY2-304" fmla="*/ 822325 h 1770591"/>
                <a:gd name="connsiteX3-305" fmla="*/ 1511300 w 2118784"/>
                <a:gd name="connsiteY3-306" fmla="*/ 111125 h 1770591"/>
                <a:gd name="connsiteX4-307" fmla="*/ 2044700 w 2118784"/>
                <a:gd name="connsiteY4-308" fmla="*/ 155575 h 1770591"/>
                <a:gd name="connsiteX5-309" fmla="*/ 1911351 w 2118784"/>
                <a:gd name="connsiteY5-310" fmla="*/ 1044575 h 1770591"/>
                <a:gd name="connsiteX6-311" fmla="*/ 800100 w 2118784"/>
                <a:gd name="connsiteY6-312" fmla="*/ 1666875 h 1770591"/>
                <a:gd name="connsiteX7-313" fmla="*/ 222250 w 2118784"/>
                <a:gd name="connsiteY7-314" fmla="*/ 1666874 h 1770591"/>
                <a:gd name="connsiteX8-315" fmla="*/ 88900 w 2118784"/>
                <a:gd name="connsiteY8-316" fmla="*/ 1222375 h 1770591"/>
                <a:gd name="connsiteX0-317" fmla="*/ 88900 w 2118783"/>
                <a:gd name="connsiteY0-318" fmla="*/ 1177925 h 1770591"/>
                <a:gd name="connsiteX1-319" fmla="*/ 755650 w 2118783"/>
                <a:gd name="connsiteY1-320" fmla="*/ 1133475 h 1770591"/>
                <a:gd name="connsiteX2-321" fmla="*/ 1289050 w 2118783"/>
                <a:gd name="connsiteY2-322" fmla="*/ 822325 h 1770591"/>
                <a:gd name="connsiteX3-323" fmla="*/ 1511299 w 2118783"/>
                <a:gd name="connsiteY3-324" fmla="*/ 111125 h 1770591"/>
                <a:gd name="connsiteX4-325" fmla="*/ 2044699 w 2118783"/>
                <a:gd name="connsiteY4-326" fmla="*/ 155575 h 1770591"/>
                <a:gd name="connsiteX5-327" fmla="*/ 1911350 w 2118783"/>
                <a:gd name="connsiteY5-328" fmla="*/ 1044575 h 1770591"/>
                <a:gd name="connsiteX6-329" fmla="*/ 800099 w 2118783"/>
                <a:gd name="connsiteY6-330" fmla="*/ 1666875 h 1770591"/>
                <a:gd name="connsiteX7-331" fmla="*/ 222249 w 2118783"/>
                <a:gd name="connsiteY7-332" fmla="*/ 1666874 h 1770591"/>
                <a:gd name="connsiteX8-333" fmla="*/ 88900 w 2118783"/>
                <a:gd name="connsiteY8-334" fmla="*/ 1177925 h 1770591"/>
                <a:gd name="connsiteX0-335" fmla="*/ 88900 w 2126191"/>
                <a:gd name="connsiteY0-336" fmla="*/ 1177925 h 1770591"/>
                <a:gd name="connsiteX1-337" fmla="*/ 755650 w 2126191"/>
                <a:gd name="connsiteY1-338" fmla="*/ 1133475 h 1770591"/>
                <a:gd name="connsiteX2-339" fmla="*/ 1289050 w 2126191"/>
                <a:gd name="connsiteY2-340" fmla="*/ 822325 h 1770591"/>
                <a:gd name="connsiteX3-341" fmla="*/ 1422400 w 2126191"/>
                <a:gd name="connsiteY3-342" fmla="*/ 111125 h 1770591"/>
                <a:gd name="connsiteX4-343" fmla="*/ 2044699 w 2126191"/>
                <a:gd name="connsiteY4-344" fmla="*/ 155575 h 1770591"/>
                <a:gd name="connsiteX5-345" fmla="*/ 1911350 w 2126191"/>
                <a:gd name="connsiteY5-346" fmla="*/ 1044575 h 1770591"/>
                <a:gd name="connsiteX6-347" fmla="*/ 800099 w 2126191"/>
                <a:gd name="connsiteY6-348" fmla="*/ 1666875 h 1770591"/>
                <a:gd name="connsiteX7-349" fmla="*/ 222249 w 2126191"/>
                <a:gd name="connsiteY7-350" fmla="*/ 1666874 h 1770591"/>
                <a:gd name="connsiteX8-351" fmla="*/ 88900 w 2126191"/>
                <a:gd name="connsiteY8-352" fmla="*/ 1177925 h 1770591"/>
                <a:gd name="connsiteX0-353" fmla="*/ 88900 w 2103967"/>
                <a:gd name="connsiteY0-354" fmla="*/ 1177925 h 1770591"/>
                <a:gd name="connsiteX1-355" fmla="*/ 755650 w 2103967"/>
                <a:gd name="connsiteY1-356" fmla="*/ 1133475 h 1770591"/>
                <a:gd name="connsiteX2-357" fmla="*/ 1289050 w 2103967"/>
                <a:gd name="connsiteY2-358" fmla="*/ 822325 h 1770591"/>
                <a:gd name="connsiteX3-359" fmla="*/ 1422400 w 2103967"/>
                <a:gd name="connsiteY3-360" fmla="*/ 111125 h 1770591"/>
                <a:gd name="connsiteX4-361" fmla="*/ 1955800 w 2103967"/>
                <a:gd name="connsiteY4-362" fmla="*/ 155575 h 1770591"/>
                <a:gd name="connsiteX5-363" fmla="*/ 1911350 w 2103967"/>
                <a:gd name="connsiteY5-364" fmla="*/ 1044575 h 1770591"/>
                <a:gd name="connsiteX6-365" fmla="*/ 800099 w 2103967"/>
                <a:gd name="connsiteY6-366" fmla="*/ 1666875 h 1770591"/>
                <a:gd name="connsiteX7-367" fmla="*/ 222249 w 2103967"/>
                <a:gd name="connsiteY7-368" fmla="*/ 1666874 h 1770591"/>
                <a:gd name="connsiteX8-369" fmla="*/ 88900 w 2103967"/>
                <a:gd name="connsiteY8-370" fmla="*/ 1177925 h 1770591"/>
                <a:gd name="connsiteX0-371" fmla="*/ 103717 w 2118784"/>
                <a:gd name="connsiteY0-372" fmla="*/ 1177925 h 1763183"/>
                <a:gd name="connsiteX1-373" fmla="*/ 770467 w 2118784"/>
                <a:gd name="connsiteY1-374" fmla="*/ 1133475 h 1763183"/>
                <a:gd name="connsiteX2-375" fmla="*/ 1303867 w 2118784"/>
                <a:gd name="connsiteY2-376" fmla="*/ 822325 h 1763183"/>
                <a:gd name="connsiteX3-377" fmla="*/ 1437217 w 2118784"/>
                <a:gd name="connsiteY3-378" fmla="*/ 111125 h 1763183"/>
                <a:gd name="connsiteX4-379" fmla="*/ 1970617 w 2118784"/>
                <a:gd name="connsiteY4-380" fmla="*/ 155575 h 1763183"/>
                <a:gd name="connsiteX5-381" fmla="*/ 1926167 w 2118784"/>
                <a:gd name="connsiteY5-382" fmla="*/ 1044575 h 1763183"/>
                <a:gd name="connsiteX6-383" fmla="*/ 814916 w 2118784"/>
                <a:gd name="connsiteY6-384" fmla="*/ 1666875 h 1763183"/>
                <a:gd name="connsiteX7-385" fmla="*/ 148167 w 2118784"/>
                <a:gd name="connsiteY7-386" fmla="*/ 1622425 h 1763183"/>
                <a:gd name="connsiteX8-387" fmla="*/ 103717 w 2118784"/>
                <a:gd name="connsiteY8-388" fmla="*/ 1177925 h 1763183"/>
                <a:gd name="connsiteX0-389" fmla="*/ 103717 w 2118784"/>
                <a:gd name="connsiteY0-390" fmla="*/ 1177925 h 1718733"/>
                <a:gd name="connsiteX1-391" fmla="*/ 770467 w 2118784"/>
                <a:gd name="connsiteY1-392" fmla="*/ 1133475 h 1718733"/>
                <a:gd name="connsiteX2-393" fmla="*/ 1303867 w 2118784"/>
                <a:gd name="connsiteY2-394" fmla="*/ 822325 h 1718733"/>
                <a:gd name="connsiteX3-395" fmla="*/ 1437217 w 2118784"/>
                <a:gd name="connsiteY3-396" fmla="*/ 111125 h 1718733"/>
                <a:gd name="connsiteX4-397" fmla="*/ 1970617 w 2118784"/>
                <a:gd name="connsiteY4-398" fmla="*/ 155575 h 1718733"/>
                <a:gd name="connsiteX5-399" fmla="*/ 1926167 w 2118784"/>
                <a:gd name="connsiteY5-400" fmla="*/ 1044575 h 1718733"/>
                <a:gd name="connsiteX6-401" fmla="*/ 814917 w 2118784"/>
                <a:gd name="connsiteY6-402" fmla="*/ 1622425 h 1718733"/>
                <a:gd name="connsiteX7-403" fmla="*/ 148167 w 2118784"/>
                <a:gd name="connsiteY7-404" fmla="*/ 1622425 h 1718733"/>
                <a:gd name="connsiteX8-405" fmla="*/ 103717 w 2118784"/>
                <a:gd name="connsiteY8-406" fmla="*/ 1177925 h 1718733"/>
                <a:gd name="connsiteX0-407" fmla="*/ 103717 w 2052109"/>
                <a:gd name="connsiteY0-408" fmla="*/ 1177925 h 1718733"/>
                <a:gd name="connsiteX1-409" fmla="*/ 770467 w 2052109"/>
                <a:gd name="connsiteY1-410" fmla="*/ 1133475 h 1718733"/>
                <a:gd name="connsiteX2-411" fmla="*/ 1303867 w 2052109"/>
                <a:gd name="connsiteY2-412" fmla="*/ 822325 h 1718733"/>
                <a:gd name="connsiteX3-413" fmla="*/ 1437217 w 2052109"/>
                <a:gd name="connsiteY3-414" fmla="*/ 111125 h 1718733"/>
                <a:gd name="connsiteX4-415" fmla="*/ 1970617 w 2052109"/>
                <a:gd name="connsiteY4-416" fmla="*/ 155575 h 1718733"/>
                <a:gd name="connsiteX5-417" fmla="*/ 1926167 w 2052109"/>
                <a:gd name="connsiteY5-418" fmla="*/ 1044575 h 1718733"/>
                <a:gd name="connsiteX6-419" fmla="*/ 814917 w 2052109"/>
                <a:gd name="connsiteY6-420" fmla="*/ 1622425 h 1718733"/>
                <a:gd name="connsiteX7-421" fmla="*/ 148167 w 2052109"/>
                <a:gd name="connsiteY7-422" fmla="*/ 1622425 h 1718733"/>
                <a:gd name="connsiteX8-423" fmla="*/ 103717 w 2052109"/>
                <a:gd name="connsiteY8-424" fmla="*/ 1177925 h 171873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81" y="connsiteY8-82"/>
                </a:cxn>
              </a:cxnLst>
              <a:rect l="l" t="t" r="r" b="b"/>
              <a:pathLst>
                <a:path w="2052109" h="1718733">
                  <a:moveTo>
                    <a:pt x="103717" y="1177925"/>
                  </a:moveTo>
                  <a:cubicBezTo>
                    <a:pt x="207434" y="1096433"/>
                    <a:pt x="570442" y="1192742"/>
                    <a:pt x="770467" y="1133475"/>
                  </a:cubicBezTo>
                  <a:cubicBezTo>
                    <a:pt x="970492" y="1074208"/>
                    <a:pt x="1192742" y="992717"/>
                    <a:pt x="1303867" y="822325"/>
                  </a:cubicBezTo>
                  <a:cubicBezTo>
                    <a:pt x="1414992" y="651933"/>
                    <a:pt x="1326092" y="222250"/>
                    <a:pt x="1437217" y="111125"/>
                  </a:cubicBezTo>
                  <a:cubicBezTo>
                    <a:pt x="1548342" y="0"/>
                    <a:pt x="1889125" y="0"/>
                    <a:pt x="1970617" y="155575"/>
                  </a:cubicBezTo>
                  <a:cubicBezTo>
                    <a:pt x="2052109" y="311150"/>
                    <a:pt x="2018305" y="813547"/>
                    <a:pt x="1926167" y="1044575"/>
                  </a:cubicBezTo>
                  <a:cubicBezTo>
                    <a:pt x="1733550" y="1289050"/>
                    <a:pt x="1111250" y="1526117"/>
                    <a:pt x="814917" y="1622425"/>
                  </a:cubicBezTo>
                  <a:cubicBezTo>
                    <a:pt x="518584" y="1718733"/>
                    <a:pt x="266700" y="1696508"/>
                    <a:pt x="148167" y="1622425"/>
                  </a:cubicBezTo>
                  <a:cubicBezTo>
                    <a:pt x="29634" y="1548342"/>
                    <a:pt x="0" y="1259417"/>
                    <a:pt x="103717" y="1177925"/>
                  </a:cubicBezTo>
                  <a:close/>
                </a:path>
              </a:pathLst>
            </a:custGeom>
            <a:solidFill>
              <a:srgbClr val="CCFFCC"/>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114"/>
            <p:cNvGrpSpPr/>
            <p:nvPr/>
          </p:nvGrpSpPr>
          <p:grpSpPr>
            <a:xfrm>
              <a:off x="1095990" y="3044253"/>
              <a:ext cx="1938203" cy="1012253"/>
              <a:chOff x="1095989" y="4059004"/>
              <a:chExt cx="1938203" cy="1349671"/>
            </a:xfrm>
          </p:grpSpPr>
          <p:cxnSp>
            <p:nvCxnSpPr>
              <p:cNvPr id="29" name="直接连接符 28"/>
              <p:cNvCxnSpPr>
                <a:stCxn id="32" idx="2"/>
                <a:endCxn id="33" idx="0"/>
              </p:cNvCxnSpPr>
              <p:nvPr/>
            </p:nvCxnSpPr>
            <p:spPr bwMode="auto">
              <a:xfrm rot="16200000" flipH="1">
                <a:off x="1701671" y="3896771"/>
                <a:ext cx="566846" cy="1431311"/>
              </a:xfrm>
              <a:prstGeom prst="line">
                <a:avLst/>
              </a:prstGeom>
              <a:noFill/>
              <a:ln w="6350" cap="flat" cmpd="sng" algn="ctr">
                <a:solidFill>
                  <a:srgbClr val="808080"/>
                </a:solidFill>
                <a:prstDash val="solid"/>
                <a:round/>
                <a:headEnd type="none" w="med" len="med"/>
                <a:tailEnd type="none" w="med" len="med"/>
              </a:ln>
              <a:effectLst/>
            </p:spPr>
          </p:cxnSp>
          <p:cxnSp>
            <p:nvCxnSpPr>
              <p:cNvPr id="30" name="直接连接符 29"/>
              <p:cNvCxnSpPr>
                <a:stCxn id="35" idx="1"/>
                <a:endCxn id="34" idx="0"/>
              </p:cNvCxnSpPr>
              <p:nvPr/>
            </p:nvCxnSpPr>
            <p:spPr bwMode="auto">
              <a:xfrm flipH="1">
                <a:off x="1722850" y="4885934"/>
                <a:ext cx="244871" cy="252741"/>
              </a:xfrm>
              <a:prstGeom prst="line">
                <a:avLst/>
              </a:prstGeom>
              <a:noFill/>
              <a:ln w="6350" cap="flat" cmpd="sng" algn="ctr">
                <a:solidFill>
                  <a:srgbClr val="808080"/>
                </a:solidFill>
                <a:prstDash val="solid"/>
                <a:round/>
                <a:headEnd type="none" w="med" len="med"/>
                <a:tailEnd type="none" w="med" len="med"/>
              </a:ln>
              <a:effectLst/>
            </p:spPr>
          </p:cxnSp>
          <p:pic>
            <p:nvPicPr>
              <p:cNvPr id="31" name="Picture 460" descr="图片239"/>
              <p:cNvPicPr>
                <a:picLocks noChangeAspect="1" noChangeArrowheads="1"/>
              </p:cNvPicPr>
              <p:nvPr/>
            </p:nvPicPr>
            <p:blipFill>
              <a:blip r:embed="rId1" cstate="print"/>
              <a:srcRect/>
              <a:stretch>
                <a:fillRect/>
              </a:stretch>
            </p:blipFill>
            <p:spPr bwMode="auto">
              <a:xfrm>
                <a:off x="2687292" y="4069663"/>
                <a:ext cx="346900" cy="270000"/>
              </a:xfrm>
              <a:prstGeom prst="rect">
                <a:avLst/>
              </a:prstGeom>
              <a:noFill/>
              <a:effectLst>
                <a:outerShdw blurRad="152400" dist="50800" dir="2700000" algn="tl" rotWithShape="0">
                  <a:prstClr val="black"/>
                </a:outerShdw>
              </a:effectLst>
            </p:spPr>
          </p:pic>
          <p:pic>
            <p:nvPicPr>
              <p:cNvPr id="32" name="Picture 460" descr="图片239"/>
              <p:cNvPicPr>
                <a:picLocks noChangeAspect="1" noChangeArrowheads="1"/>
              </p:cNvPicPr>
              <p:nvPr/>
            </p:nvPicPr>
            <p:blipFill>
              <a:blip r:embed="rId1" cstate="print"/>
              <a:srcRect/>
              <a:stretch>
                <a:fillRect/>
              </a:stretch>
            </p:blipFill>
            <p:spPr bwMode="auto">
              <a:xfrm>
                <a:off x="1095989" y="4059004"/>
                <a:ext cx="346900" cy="270000"/>
              </a:xfrm>
              <a:prstGeom prst="rect">
                <a:avLst/>
              </a:prstGeom>
              <a:noFill/>
              <a:effectLst>
                <a:outerShdw blurRad="152400" dist="50800" dir="2700000" algn="tl" rotWithShape="0">
                  <a:prstClr val="black"/>
                </a:outerShdw>
              </a:effectLst>
            </p:spPr>
          </p:pic>
          <p:pic>
            <p:nvPicPr>
              <p:cNvPr id="33" name="Picture 460" descr="图片239"/>
              <p:cNvPicPr>
                <a:picLocks noChangeAspect="1" noChangeArrowheads="1"/>
              </p:cNvPicPr>
              <p:nvPr/>
            </p:nvPicPr>
            <p:blipFill>
              <a:blip r:embed="rId1" cstate="print"/>
              <a:srcRect/>
              <a:stretch>
                <a:fillRect/>
              </a:stretch>
            </p:blipFill>
            <p:spPr bwMode="auto">
              <a:xfrm>
                <a:off x="2527300" y="4895850"/>
                <a:ext cx="346900" cy="270000"/>
              </a:xfrm>
              <a:prstGeom prst="rect">
                <a:avLst/>
              </a:prstGeom>
              <a:noFill/>
              <a:effectLst>
                <a:outerShdw blurRad="152400" dist="50800" dir="2700000" algn="tl" rotWithShape="0">
                  <a:prstClr val="black"/>
                </a:outerShdw>
              </a:effectLst>
            </p:spPr>
          </p:pic>
          <p:pic>
            <p:nvPicPr>
              <p:cNvPr id="34" name="Picture 460" descr="图片239"/>
              <p:cNvPicPr>
                <a:picLocks noChangeAspect="1" noChangeArrowheads="1"/>
              </p:cNvPicPr>
              <p:nvPr/>
            </p:nvPicPr>
            <p:blipFill>
              <a:blip r:embed="rId1" cstate="print"/>
              <a:srcRect/>
              <a:stretch>
                <a:fillRect/>
              </a:stretch>
            </p:blipFill>
            <p:spPr bwMode="auto">
              <a:xfrm>
                <a:off x="1549400" y="5138675"/>
                <a:ext cx="346900" cy="270000"/>
              </a:xfrm>
              <a:prstGeom prst="rect">
                <a:avLst/>
              </a:prstGeom>
              <a:noFill/>
              <a:effectLst>
                <a:outerShdw blurRad="152400" dist="50800" dir="2700000" algn="tl" rotWithShape="0">
                  <a:prstClr val="black"/>
                </a:outerShdw>
              </a:effectLst>
            </p:spPr>
          </p:pic>
          <p:sp>
            <p:nvSpPr>
              <p:cNvPr id="35" name="云形标注 31"/>
              <p:cNvSpPr>
                <a:spLocks noChangeArrowheads="1"/>
              </p:cNvSpPr>
              <p:nvPr/>
            </p:nvSpPr>
            <p:spPr bwMode="auto">
              <a:xfrm>
                <a:off x="1329367" y="4419664"/>
                <a:ext cx="1276708" cy="466767"/>
              </a:xfrm>
              <a:prstGeom prst="cloudCallout">
                <a:avLst>
                  <a:gd name="adj1" fmla="val -6370"/>
                  <a:gd name="adj2" fmla="val -24273"/>
                </a:avLst>
              </a:prstGeom>
              <a:solidFill>
                <a:schemeClr val="bg1">
                  <a:lumMod val="85000"/>
                </a:schemeClr>
              </a:solidFill>
              <a:ln w="9525">
                <a:noFill/>
                <a:round/>
              </a:ln>
            </p:spPr>
            <p:txBody>
              <a:bodyPr/>
              <a:lstStyle/>
              <a:p>
                <a:pPr algn="ctr">
                  <a:buClr>
                    <a:srgbClr val="CC9900"/>
                  </a:buClr>
                </a:pPr>
                <a:r>
                  <a:rPr lang="zh-CN" altLang="en-US" sz="1000" b="1" dirty="0" smtClean="0">
                    <a:solidFill>
                      <a:srgbClr val="FF0000"/>
                    </a:solidFill>
                    <a:latin typeface="微软雅黑" panose="020B0503020204020204" pitchFamily="34" charset="-122"/>
                    <a:ea typeface="微软雅黑" panose="020B0503020204020204" pitchFamily="34" charset="-122"/>
                  </a:rPr>
                  <a:t>网络区域</a:t>
                </a:r>
                <a:endParaRPr lang="en-US" altLang="zh-CN" sz="1000" b="1" dirty="0" smtClean="0">
                  <a:solidFill>
                    <a:srgbClr val="FF0000"/>
                  </a:solidFill>
                  <a:latin typeface="微软雅黑" panose="020B0503020204020204" pitchFamily="34" charset="-122"/>
                  <a:ea typeface="微软雅黑" panose="020B0503020204020204" pitchFamily="34" charset="-122"/>
                </a:endParaRPr>
              </a:p>
              <a:p>
                <a:pPr algn="ctr">
                  <a:buClr>
                    <a:srgbClr val="CC9900"/>
                  </a:buClr>
                </a:pPr>
                <a:r>
                  <a:rPr lang="zh-CN" altLang="en-US" sz="1000" b="1" dirty="0" smtClean="0">
                    <a:solidFill>
                      <a:srgbClr val="FF0000"/>
                    </a:solidFill>
                    <a:latin typeface="微软雅黑" panose="020B0503020204020204" pitchFamily="34" charset="-122"/>
                    <a:ea typeface="微软雅黑" panose="020B0503020204020204" pitchFamily="34" charset="-122"/>
                  </a:rPr>
                  <a:t>非敏捷设备</a:t>
                </a:r>
                <a:endParaRPr lang="zh-CN" altLang="en-US" sz="1000" b="1" dirty="0">
                  <a:solidFill>
                    <a:srgbClr val="FF0000"/>
                  </a:solidFill>
                  <a:latin typeface="微软雅黑" panose="020B0503020204020204" pitchFamily="34" charset="-122"/>
                  <a:ea typeface="微软雅黑" panose="020B0503020204020204" pitchFamily="34" charset="-122"/>
                </a:endParaRPr>
              </a:p>
            </p:txBody>
          </p:sp>
          <p:sp>
            <p:nvSpPr>
              <p:cNvPr id="36" name="椭圆 530"/>
              <p:cNvSpPr>
                <a:spLocks noChangeArrowheads="1"/>
              </p:cNvSpPr>
              <p:nvPr/>
            </p:nvSpPr>
            <p:spPr bwMode="auto">
              <a:xfrm>
                <a:off x="1682750" y="5073650"/>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38" name="椭圆 530"/>
              <p:cNvSpPr>
                <a:spLocks noChangeArrowheads="1"/>
              </p:cNvSpPr>
              <p:nvPr/>
            </p:nvSpPr>
            <p:spPr bwMode="auto">
              <a:xfrm>
                <a:off x="2884196" y="4244613"/>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39" name="椭圆 530"/>
              <p:cNvSpPr>
                <a:spLocks noChangeArrowheads="1"/>
              </p:cNvSpPr>
              <p:nvPr/>
            </p:nvSpPr>
            <p:spPr bwMode="auto">
              <a:xfrm>
                <a:off x="2527300" y="4851400"/>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37" name="椭圆 530"/>
              <p:cNvSpPr>
                <a:spLocks noChangeArrowheads="1"/>
              </p:cNvSpPr>
              <p:nvPr/>
            </p:nvSpPr>
            <p:spPr bwMode="auto">
              <a:xfrm>
                <a:off x="1224190" y="4294442"/>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200">
                  <a:solidFill>
                    <a:srgbClr val="000000"/>
                  </a:solidFill>
                  <a:latin typeface="微软雅黑" panose="020B0503020204020204" pitchFamily="34" charset="-122"/>
                  <a:ea typeface="微软雅黑" panose="020B0503020204020204" pitchFamily="34" charset="-122"/>
                </a:endParaRPr>
              </a:p>
            </p:txBody>
          </p:sp>
        </p:grpSp>
        <p:sp>
          <p:nvSpPr>
            <p:cNvPr id="42" name="TextBox 41"/>
            <p:cNvSpPr txBox="1"/>
            <p:nvPr/>
          </p:nvSpPr>
          <p:spPr>
            <a:xfrm>
              <a:off x="216698" y="3333173"/>
              <a:ext cx="1080120" cy="253916"/>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pPr algn="ctr"/>
              <a:r>
                <a:rPr lang="zh-CN" altLang="en-US" sz="1050" b="1" dirty="0" smtClean="0">
                  <a:solidFill>
                    <a:srgbClr val="0000FF"/>
                  </a:solidFill>
                  <a:latin typeface="微软雅黑" panose="020B0503020204020204" pitchFamily="34" charset="-122"/>
                  <a:ea typeface="微软雅黑" panose="020B0503020204020204" pitchFamily="34" charset="-122"/>
                </a:rPr>
                <a:t>流出端口组</a:t>
              </a:r>
              <a:endParaRPr lang="zh-CN" altLang="en-US" sz="1050" b="1" dirty="0">
                <a:solidFill>
                  <a:srgbClr val="0000FF"/>
                </a:solidFill>
                <a:latin typeface="微软雅黑" panose="020B0503020204020204" pitchFamily="34" charset="-122"/>
                <a:ea typeface="微软雅黑" panose="020B0503020204020204" pitchFamily="34" charset="-122"/>
              </a:endParaRPr>
            </a:p>
          </p:txBody>
        </p:sp>
        <p:sp>
          <p:nvSpPr>
            <p:cNvPr id="43" name="TextBox 42"/>
            <p:cNvSpPr txBox="1"/>
            <p:nvPr/>
          </p:nvSpPr>
          <p:spPr>
            <a:xfrm>
              <a:off x="196540" y="3857152"/>
              <a:ext cx="1080120" cy="253916"/>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pPr algn="ctr"/>
              <a:r>
                <a:rPr lang="zh-CN" altLang="en-US" sz="1050" b="1" dirty="0" smtClean="0">
                  <a:solidFill>
                    <a:srgbClr val="FF0000"/>
                  </a:solidFill>
                  <a:latin typeface="微软雅黑" panose="020B0503020204020204" pitchFamily="34" charset="-122"/>
                  <a:ea typeface="微软雅黑" panose="020B0503020204020204" pitchFamily="34" charset="-122"/>
                </a:rPr>
                <a:t>流入端口组</a:t>
              </a:r>
              <a:endParaRPr lang="zh-CN" altLang="en-US" sz="1050" b="1" dirty="0">
                <a:solidFill>
                  <a:srgbClr val="FF0000"/>
                </a:solidFill>
                <a:latin typeface="微软雅黑" panose="020B0503020204020204" pitchFamily="34" charset="-122"/>
                <a:ea typeface="微软雅黑" panose="020B0503020204020204" pitchFamily="34" charset="-122"/>
              </a:endParaRPr>
            </a:p>
          </p:txBody>
        </p:sp>
        <p:sp>
          <p:nvSpPr>
            <p:cNvPr id="44" name="弧形 43"/>
            <p:cNvSpPr/>
            <p:nvPr/>
          </p:nvSpPr>
          <p:spPr>
            <a:xfrm rot="20247186">
              <a:off x="1193458" y="3280948"/>
              <a:ext cx="447320" cy="1021082"/>
            </a:xfrm>
            <a:prstGeom prst="arc">
              <a:avLst>
                <a:gd name="adj1" fmla="val 16604348"/>
                <a:gd name="adj2" fmla="val 5344991"/>
              </a:avLst>
            </a:prstGeom>
            <a:ln w="25400">
              <a:solidFill>
                <a:srgbClr val="00B0F0"/>
              </a:solidFill>
              <a:headEnd type="arrow" w="lg"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a:latin typeface="微软雅黑" panose="020B0503020204020204" pitchFamily="34" charset="-122"/>
                <a:ea typeface="微软雅黑" panose="020B0503020204020204" pitchFamily="34" charset="-122"/>
              </a:endParaRPr>
            </a:p>
          </p:txBody>
        </p:sp>
        <p:cxnSp>
          <p:nvCxnSpPr>
            <p:cNvPr id="45" name="直接箭头连接符 44"/>
            <p:cNvCxnSpPr/>
            <p:nvPr/>
          </p:nvCxnSpPr>
          <p:spPr>
            <a:xfrm>
              <a:off x="1351911" y="3260277"/>
              <a:ext cx="1792508" cy="611636"/>
            </a:xfrm>
            <a:prstGeom prst="straightConnector1">
              <a:avLst/>
            </a:prstGeom>
            <a:ln w="25400">
              <a:solidFill>
                <a:srgbClr val="00B0F0"/>
              </a:solidFill>
              <a:headEnd type="arrow" w="lg" len="med"/>
              <a:tailEnd type="none" w="med" len="med"/>
            </a:ln>
          </p:spPr>
          <p:style>
            <a:lnRef idx="1">
              <a:schemeClr val="accent1"/>
            </a:lnRef>
            <a:fillRef idx="0">
              <a:schemeClr val="accent1"/>
            </a:fillRef>
            <a:effectRef idx="0">
              <a:schemeClr val="accent1"/>
            </a:effectRef>
            <a:fontRef idx="minor">
              <a:schemeClr val="tx1"/>
            </a:fontRef>
          </p:style>
        </p:cxnSp>
        <p:sp>
          <p:nvSpPr>
            <p:cNvPr id="51" name="TextBox 50"/>
            <p:cNvSpPr txBox="1"/>
            <p:nvPr/>
          </p:nvSpPr>
          <p:spPr>
            <a:xfrm>
              <a:off x="1007096" y="2828230"/>
              <a:ext cx="648072" cy="276999"/>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总部</a:t>
              </a:r>
              <a:endParaRPr lang="zh-CN" altLang="en-US" sz="1200" b="1" dirty="0">
                <a:latin typeface="微软雅黑" panose="020B0503020204020204" pitchFamily="34" charset="-122"/>
                <a:ea typeface="微软雅黑" panose="020B0503020204020204" pitchFamily="34" charset="-122"/>
              </a:endParaRPr>
            </a:p>
          </p:txBody>
        </p:sp>
        <p:sp>
          <p:nvSpPr>
            <p:cNvPr id="62" name="矩形 61"/>
            <p:cNvSpPr/>
            <p:nvPr/>
          </p:nvSpPr>
          <p:spPr>
            <a:xfrm>
              <a:off x="519361" y="3083235"/>
              <a:ext cx="688009" cy="246221"/>
            </a:xfrm>
            <a:prstGeom prst="rect">
              <a:avLst/>
            </a:prstGeom>
          </p:spPr>
          <p:txBody>
            <a:bodyPr wrap="none">
              <a:spAutoFit/>
            </a:bodyPr>
            <a:lstStyle/>
            <a:p>
              <a:r>
                <a:rPr lang="en-US" altLang="zh-CN" sz="1000" dirty="0" err="1" smtClean="0">
                  <a:latin typeface="微软雅黑" panose="020B0503020204020204" pitchFamily="34" charset="-122"/>
                  <a:ea typeface="微软雅黑" panose="020B0503020204020204" pitchFamily="34" charset="-122"/>
                </a:rPr>
                <a:t>tlp</a:t>
              </a:r>
              <a:r>
                <a:rPr lang="en-US" altLang="zh-CN" sz="1000" dirty="0" smtClean="0">
                  <a:latin typeface="微软雅黑" panose="020B0503020204020204" pitchFamily="34" charset="-122"/>
                  <a:ea typeface="微软雅黑" panose="020B0503020204020204" pitchFamily="34" charset="-122"/>
                </a:rPr>
                <a:t> 1000</a:t>
              </a:r>
              <a:endParaRPr lang="zh-CN" altLang="en-US" sz="1000" dirty="0">
                <a:latin typeface="微软雅黑" panose="020B0503020204020204" pitchFamily="34" charset="-122"/>
                <a:ea typeface="微软雅黑" panose="020B0503020204020204" pitchFamily="34" charset="-122"/>
              </a:endParaRPr>
            </a:p>
          </p:txBody>
        </p:sp>
        <p:sp>
          <p:nvSpPr>
            <p:cNvPr id="63" name="矩形 62"/>
            <p:cNvSpPr/>
            <p:nvPr/>
          </p:nvSpPr>
          <p:spPr>
            <a:xfrm>
              <a:off x="1834953" y="3806008"/>
              <a:ext cx="688009" cy="246221"/>
            </a:xfrm>
            <a:prstGeom prst="rect">
              <a:avLst/>
            </a:prstGeom>
          </p:spPr>
          <p:txBody>
            <a:bodyPr wrap="none">
              <a:spAutoFit/>
            </a:bodyPr>
            <a:lstStyle/>
            <a:p>
              <a:r>
                <a:rPr lang="en-US" altLang="zh-CN" sz="1000" dirty="0" err="1" smtClean="0">
                  <a:latin typeface="微软雅黑" panose="020B0503020204020204" pitchFamily="34" charset="-122"/>
                  <a:ea typeface="微软雅黑" panose="020B0503020204020204" pitchFamily="34" charset="-122"/>
                </a:rPr>
                <a:t>tlp</a:t>
              </a:r>
              <a:r>
                <a:rPr lang="en-US" altLang="zh-CN" sz="1000" dirty="0" smtClean="0">
                  <a:latin typeface="微软雅黑" panose="020B0503020204020204" pitchFamily="34" charset="-122"/>
                  <a:ea typeface="微软雅黑" panose="020B0503020204020204" pitchFamily="34" charset="-122"/>
                </a:rPr>
                <a:t> 1001</a:t>
              </a:r>
              <a:endParaRPr lang="zh-CN" altLang="en-US" sz="1000" dirty="0">
                <a:latin typeface="微软雅黑" panose="020B0503020204020204" pitchFamily="34" charset="-122"/>
                <a:ea typeface="微软雅黑" panose="020B0503020204020204" pitchFamily="34" charset="-122"/>
              </a:endParaRPr>
            </a:p>
          </p:txBody>
        </p:sp>
        <p:sp>
          <p:nvSpPr>
            <p:cNvPr id="64" name="矩形 63"/>
            <p:cNvSpPr/>
            <p:nvPr/>
          </p:nvSpPr>
          <p:spPr>
            <a:xfrm>
              <a:off x="2753892" y="3474039"/>
              <a:ext cx="688009" cy="246221"/>
            </a:xfrm>
            <a:prstGeom prst="rect">
              <a:avLst/>
            </a:prstGeom>
          </p:spPr>
          <p:txBody>
            <a:bodyPr wrap="none">
              <a:spAutoFit/>
            </a:bodyPr>
            <a:lstStyle/>
            <a:p>
              <a:r>
                <a:rPr lang="en-US" altLang="zh-CN" sz="1000" dirty="0" err="1" smtClean="0">
                  <a:latin typeface="微软雅黑" panose="020B0503020204020204" pitchFamily="34" charset="-122"/>
                  <a:ea typeface="微软雅黑" panose="020B0503020204020204" pitchFamily="34" charset="-122"/>
                </a:rPr>
                <a:t>tlp</a:t>
              </a:r>
              <a:r>
                <a:rPr lang="en-US" altLang="zh-CN" sz="1000" dirty="0" smtClean="0">
                  <a:latin typeface="微软雅黑" panose="020B0503020204020204" pitchFamily="34" charset="-122"/>
                  <a:ea typeface="微软雅黑" panose="020B0503020204020204" pitchFamily="34" charset="-122"/>
                </a:rPr>
                <a:t> 1002</a:t>
              </a:r>
              <a:endParaRPr lang="zh-CN" altLang="en-US" sz="1000" dirty="0">
                <a:latin typeface="微软雅黑" panose="020B0503020204020204" pitchFamily="34" charset="-122"/>
                <a:ea typeface="微软雅黑" panose="020B0503020204020204" pitchFamily="34" charset="-122"/>
              </a:endParaRPr>
            </a:p>
          </p:txBody>
        </p:sp>
        <p:sp>
          <p:nvSpPr>
            <p:cNvPr id="65" name="矩形 64"/>
            <p:cNvSpPr/>
            <p:nvPr/>
          </p:nvSpPr>
          <p:spPr>
            <a:xfrm>
              <a:off x="2987825" y="3165816"/>
              <a:ext cx="688009" cy="246221"/>
            </a:xfrm>
            <a:prstGeom prst="rect">
              <a:avLst/>
            </a:prstGeom>
          </p:spPr>
          <p:txBody>
            <a:bodyPr wrap="none">
              <a:spAutoFit/>
            </a:bodyPr>
            <a:lstStyle/>
            <a:p>
              <a:r>
                <a:rPr lang="en-US" altLang="zh-CN" sz="1000" dirty="0" err="1" smtClean="0">
                  <a:latin typeface="微软雅黑" panose="020B0503020204020204" pitchFamily="34" charset="-122"/>
                  <a:ea typeface="微软雅黑" panose="020B0503020204020204" pitchFamily="34" charset="-122"/>
                </a:rPr>
                <a:t>tlp</a:t>
              </a:r>
              <a:r>
                <a:rPr lang="en-US" altLang="zh-CN" sz="1000" dirty="0" smtClean="0">
                  <a:latin typeface="微软雅黑" panose="020B0503020204020204" pitchFamily="34" charset="-122"/>
                  <a:ea typeface="微软雅黑" panose="020B0503020204020204" pitchFamily="34" charset="-122"/>
                </a:rPr>
                <a:t> 1003</a:t>
              </a:r>
              <a:endParaRPr lang="zh-CN" altLang="en-US" sz="1000" dirty="0">
                <a:latin typeface="微软雅黑" panose="020B0503020204020204" pitchFamily="34" charset="-122"/>
                <a:ea typeface="微软雅黑" panose="020B0503020204020204" pitchFamily="34" charset="-122"/>
              </a:endParaRPr>
            </a:p>
          </p:txBody>
        </p:sp>
        <p:pic>
          <p:nvPicPr>
            <p:cNvPr id="69" name="Picture 460" descr="图片239"/>
            <p:cNvPicPr>
              <a:picLocks noChangeAspect="1" noChangeArrowheads="1"/>
            </p:cNvPicPr>
            <p:nvPr/>
          </p:nvPicPr>
          <p:blipFill>
            <a:blip r:embed="rId1" cstate="print"/>
            <a:srcRect/>
            <a:stretch>
              <a:fillRect/>
            </a:stretch>
          </p:blipFill>
          <p:spPr bwMode="auto">
            <a:xfrm>
              <a:off x="1403648" y="3021442"/>
              <a:ext cx="346900" cy="202500"/>
            </a:xfrm>
            <a:prstGeom prst="rect">
              <a:avLst/>
            </a:prstGeom>
            <a:noFill/>
            <a:effectLst>
              <a:outerShdw blurRad="152400" dist="50800" dir="2700000" algn="tl" rotWithShape="0">
                <a:prstClr val="black"/>
              </a:outerShdw>
            </a:effectLst>
          </p:spPr>
        </p:pic>
        <p:sp>
          <p:nvSpPr>
            <p:cNvPr id="71" name="矩形 70"/>
            <p:cNvSpPr/>
            <p:nvPr/>
          </p:nvSpPr>
          <p:spPr>
            <a:xfrm>
              <a:off x="1638301" y="2838450"/>
              <a:ext cx="688009" cy="246221"/>
            </a:xfrm>
            <a:prstGeom prst="rect">
              <a:avLst/>
            </a:prstGeom>
          </p:spPr>
          <p:txBody>
            <a:bodyPr wrap="none">
              <a:spAutoFit/>
            </a:bodyPr>
            <a:lstStyle/>
            <a:p>
              <a:r>
                <a:rPr lang="en-US" altLang="zh-CN" sz="1000" dirty="0" err="1" smtClean="0">
                  <a:latin typeface="微软雅黑" panose="020B0503020204020204" pitchFamily="34" charset="-122"/>
                  <a:ea typeface="微软雅黑" panose="020B0503020204020204" pitchFamily="34" charset="-122"/>
                </a:rPr>
                <a:t>tlp</a:t>
              </a:r>
              <a:r>
                <a:rPr lang="en-US" altLang="zh-CN" sz="1000" dirty="0" smtClean="0">
                  <a:latin typeface="微软雅黑" panose="020B0503020204020204" pitchFamily="34" charset="-122"/>
                  <a:ea typeface="微软雅黑" panose="020B0503020204020204" pitchFamily="34" charset="-122"/>
                </a:rPr>
                <a:t> 1005</a:t>
              </a:r>
              <a:endParaRPr lang="zh-CN" altLang="en-US" sz="1000" dirty="0">
                <a:latin typeface="微软雅黑" panose="020B0503020204020204" pitchFamily="34" charset="-122"/>
                <a:ea typeface="微软雅黑" panose="020B0503020204020204" pitchFamily="34" charset="-122"/>
              </a:endParaRPr>
            </a:p>
          </p:txBody>
        </p:sp>
        <p:sp>
          <p:nvSpPr>
            <p:cNvPr id="46" name="弧形 45"/>
            <p:cNvSpPr/>
            <p:nvPr/>
          </p:nvSpPr>
          <p:spPr>
            <a:xfrm rot="4859864">
              <a:off x="2173502" y="2054311"/>
              <a:ext cx="594066" cy="1864503"/>
            </a:xfrm>
            <a:prstGeom prst="arc">
              <a:avLst>
                <a:gd name="adj1" fmla="val 16763695"/>
                <a:gd name="adj2" fmla="val 5104231"/>
              </a:avLst>
            </a:prstGeom>
            <a:ln w="25400">
              <a:solidFill>
                <a:srgbClr val="00B0F0"/>
              </a:solidFill>
              <a:headEnd w="med" len="med"/>
              <a:tailEnd type="arrow"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a:latin typeface="微软雅黑" panose="020B0503020204020204" pitchFamily="34" charset="-122"/>
                <a:ea typeface="微软雅黑" panose="020B0503020204020204" pitchFamily="34" charset="-122"/>
              </a:endParaRPr>
            </a:p>
          </p:txBody>
        </p:sp>
        <p:sp>
          <p:nvSpPr>
            <p:cNvPr id="75" name="椭圆 530"/>
            <p:cNvSpPr>
              <a:spLocks noChangeArrowheads="1"/>
            </p:cNvSpPr>
            <p:nvPr/>
          </p:nvSpPr>
          <p:spPr bwMode="auto">
            <a:xfrm>
              <a:off x="2670386" y="3172470"/>
              <a:ext cx="103628" cy="63107"/>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76" name="矩形 75"/>
            <p:cNvSpPr/>
            <p:nvPr/>
          </p:nvSpPr>
          <p:spPr>
            <a:xfrm>
              <a:off x="2368328" y="2846755"/>
              <a:ext cx="688009" cy="246221"/>
            </a:xfrm>
            <a:prstGeom prst="rect">
              <a:avLst/>
            </a:prstGeom>
          </p:spPr>
          <p:txBody>
            <a:bodyPr wrap="none">
              <a:spAutoFit/>
            </a:bodyPr>
            <a:lstStyle/>
            <a:p>
              <a:r>
                <a:rPr lang="en-US" altLang="zh-CN" sz="1000" dirty="0" err="1" smtClean="0">
                  <a:latin typeface="微软雅黑" panose="020B0503020204020204" pitchFamily="34" charset="-122"/>
                  <a:ea typeface="微软雅黑" panose="020B0503020204020204" pitchFamily="34" charset="-122"/>
                </a:rPr>
                <a:t>tlp</a:t>
              </a:r>
              <a:r>
                <a:rPr lang="en-US" altLang="zh-CN" sz="1000" dirty="0" smtClean="0">
                  <a:latin typeface="微软雅黑" panose="020B0503020204020204" pitchFamily="34" charset="-122"/>
                  <a:ea typeface="微软雅黑" panose="020B0503020204020204" pitchFamily="34" charset="-122"/>
                </a:rPr>
                <a:t> 1004</a:t>
              </a:r>
              <a:endParaRPr lang="zh-CN" altLang="en-US" sz="1000" dirty="0">
                <a:latin typeface="微软雅黑" panose="020B0503020204020204" pitchFamily="34" charset="-122"/>
                <a:ea typeface="微软雅黑" panose="020B0503020204020204" pitchFamily="34" charset="-122"/>
              </a:endParaRPr>
            </a:p>
          </p:txBody>
        </p:sp>
        <p:sp>
          <p:nvSpPr>
            <p:cNvPr id="82" name="TextBox 81"/>
            <p:cNvSpPr txBox="1"/>
            <p:nvPr/>
          </p:nvSpPr>
          <p:spPr>
            <a:xfrm>
              <a:off x="3016249" y="2738437"/>
              <a:ext cx="892416" cy="253916"/>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pPr algn="ctr"/>
              <a:r>
                <a:rPr lang="zh-CN" altLang="en-US" sz="1050" b="1" dirty="0" smtClean="0">
                  <a:solidFill>
                    <a:srgbClr val="00B0F0"/>
                  </a:solidFill>
                  <a:latin typeface="微软雅黑" panose="020B0503020204020204" pitchFamily="34" charset="-122"/>
                  <a:ea typeface="微软雅黑" panose="020B0503020204020204" pitchFamily="34" charset="-122"/>
                </a:rPr>
                <a:t>反向流</a:t>
              </a:r>
              <a:endParaRPr lang="zh-CN" altLang="en-US" sz="1050" b="1" dirty="0">
                <a:solidFill>
                  <a:srgbClr val="00B0F0"/>
                </a:solidFill>
                <a:latin typeface="微软雅黑" panose="020B0503020204020204" pitchFamily="34" charset="-122"/>
                <a:ea typeface="微软雅黑" panose="020B0503020204020204" pitchFamily="34" charset="-122"/>
              </a:endParaRPr>
            </a:p>
          </p:txBody>
        </p:sp>
        <p:cxnSp>
          <p:nvCxnSpPr>
            <p:cNvPr id="105" name="直接连接符 104"/>
            <p:cNvCxnSpPr>
              <a:stCxn id="31" idx="2"/>
            </p:cNvCxnSpPr>
            <p:nvPr/>
          </p:nvCxnSpPr>
          <p:spPr bwMode="auto">
            <a:xfrm rot="5400000">
              <a:off x="2541808" y="3062440"/>
              <a:ext cx="126628" cy="511242"/>
            </a:xfrm>
            <a:prstGeom prst="line">
              <a:avLst/>
            </a:prstGeom>
            <a:noFill/>
            <a:ln w="6350" cap="flat" cmpd="sng" algn="ctr">
              <a:solidFill>
                <a:srgbClr val="808080"/>
              </a:solidFill>
              <a:prstDash val="solid"/>
              <a:round/>
              <a:headEnd type="none" w="med" len="med"/>
              <a:tailEnd type="none" w="med" len="med"/>
            </a:ln>
            <a:effectLst/>
          </p:spPr>
        </p:cxnSp>
        <p:cxnSp>
          <p:nvCxnSpPr>
            <p:cNvPr id="108" name="直接连接符 107"/>
            <p:cNvCxnSpPr/>
            <p:nvPr/>
          </p:nvCxnSpPr>
          <p:spPr bwMode="auto">
            <a:xfrm rot="16200000" flipH="1">
              <a:off x="1439070" y="3182143"/>
              <a:ext cx="176215" cy="222251"/>
            </a:xfrm>
            <a:prstGeom prst="line">
              <a:avLst/>
            </a:prstGeom>
            <a:noFill/>
            <a:ln w="6350" cap="flat" cmpd="sng" algn="ctr">
              <a:solidFill>
                <a:srgbClr val="808080"/>
              </a:solidFill>
              <a:prstDash val="solid"/>
              <a:round/>
              <a:headEnd type="none" w="med" len="med"/>
              <a:tailEnd type="none" w="med" len="med"/>
            </a:ln>
            <a:effectLst/>
          </p:spPr>
        </p:cxnSp>
        <p:sp>
          <p:nvSpPr>
            <p:cNvPr id="126" name="TextBox 125"/>
            <p:cNvSpPr txBox="1"/>
            <p:nvPr/>
          </p:nvSpPr>
          <p:spPr>
            <a:xfrm>
              <a:off x="2616200" y="3955257"/>
              <a:ext cx="648072" cy="276999"/>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分支</a:t>
              </a:r>
              <a:r>
                <a:rPr lang="en-US" altLang="zh-CN" sz="1200" b="1" dirty="0" smtClean="0">
                  <a:latin typeface="微软雅黑" panose="020B0503020204020204" pitchFamily="34" charset="-122"/>
                  <a:ea typeface="微软雅黑" panose="020B0503020204020204" pitchFamily="34" charset="-122"/>
                </a:rPr>
                <a:t>2</a:t>
              </a:r>
              <a:endParaRPr lang="zh-CN" altLang="en-US" sz="1200" b="1" dirty="0">
                <a:latin typeface="微软雅黑" panose="020B0503020204020204" pitchFamily="34" charset="-122"/>
                <a:ea typeface="微软雅黑" panose="020B0503020204020204" pitchFamily="34" charset="-122"/>
              </a:endParaRPr>
            </a:p>
          </p:txBody>
        </p:sp>
        <p:sp>
          <p:nvSpPr>
            <p:cNvPr id="127" name="TextBox 126"/>
            <p:cNvSpPr txBox="1"/>
            <p:nvPr/>
          </p:nvSpPr>
          <p:spPr>
            <a:xfrm>
              <a:off x="1460500" y="4155282"/>
              <a:ext cx="648072" cy="276999"/>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分支</a:t>
              </a:r>
              <a:r>
                <a:rPr lang="en-US" altLang="zh-CN" sz="1200" b="1" dirty="0" smtClean="0">
                  <a:latin typeface="微软雅黑" panose="020B0503020204020204" pitchFamily="34" charset="-122"/>
                  <a:ea typeface="微软雅黑" panose="020B0503020204020204" pitchFamily="34" charset="-122"/>
                </a:rPr>
                <a:t>1</a:t>
              </a:r>
              <a:endParaRPr lang="zh-CN" altLang="en-US" sz="1200" b="1" dirty="0">
                <a:latin typeface="微软雅黑" panose="020B0503020204020204" pitchFamily="34" charset="-122"/>
                <a:ea typeface="微软雅黑" panose="020B0503020204020204" pitchFamily="34" charset="-122"/>
              </a:endParaRPr>
            </a:p>
          </p:txBody>
        </p:sp>
        <p:sp>
          <p:nvSpPr>
            <p:cNvPr id="128" name="TextBox 127"/>
            <p:cNvSpPr txBox="1"/>
            <p:nvPr/>
          </p:nvSpPr>
          <p:spPr>
            <a:xfrm>
              <a:off x="3149600" y="3005138"/>
              <a:ext cx="648072" cy="276999"/>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分支</a:t>
              </a:r>
              <a:r>
                <a:rPr lang="en-US" altLang="zh-CN" sz="1200" b="1" dirty="0" smtClean="0">
                  <a:latin typeface="微软雅黑" panose="020B0503020204020204" pitchFamily="34" charset="-122"/>
                  <a:ea typeface="微软雅黑" panose="020B0503020204020204" pitchFamily="34" charset="-122"/>
                </a:rPr>
                <a:t>3</a:t>
              </a:r>
              <a:endParaRPr lang="zh-CN" altLang="en-US" sz="1200" b="1" dirty="0">
                <a:latin typeface="微软雅黑" panose="020B0503020204020204" pitchFamily="34" charset="-122"/>
                <a:ea typeface="微软雅黑" panose="020B0503020204020204" pitchFamily="34" charset="-122"/>
              </a:endParaRPr>
            </a:p>
          </p:txBody>
        </p:sp>
        <p:sp>
          <p:nvSpPr>
            <p:cNvPr id="70" name="椭圆 530"/>
            <p:cNvSpPr>
              <a:spLocks noChangeArrowheads="1"/>
            </p:cNvSpPr>
            <p:nvPr/>
          </p:nvSpPr>
          <p:spPr bwMode="auto">
            <a:xfrm>
              <a:off x="1531849" y="3198021"/>
              <a:ext cx="103628" cy="63107"/>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200">
                <a:solidFill>
                  <a:srgbClr val="000000"/>
                </a:solidFill>
                <a:latin typeface="微软雅黑" panose="020B0503020204020204" pitchFamily="34" charset="-122"/>
                <a:ea typeface="微软雅黑" panose="020B0503020204020204" pitchFamily="34" charset="-122"/>
              </a:endParaRPr>
            </a:p>
          </p:txBody>
        </p:sp>
      </p:grpSp>
      <p:grpSp>
        <p:nvGrpSpPr>
          <p:cNvPr id="6" name="组合 87"/>
          <p:cNvGrpSpPr/>
          <p:nvPr/>
        </p:nvGrpSpPr>
        <p:grpSpPr>
          <a:xfrm>
            <a:off x="200455" y="1196578"/>
            <a:ext cx="3690058" cy="1690765"/>
            <a:chOff x="200455" y="1006078"/>
            <a:chExt cx="3690058" cy="1690765"/>
          </a:xfrm>
        </p:grpSpPr>
        <p:sp>
          <p:nvSpPr>
            <p:cNvPr id="20" name="椭圆 19"/>
            <p:cNvSpPr/>
            <p:nvPr/>
          </p:nvSpPr>
          <p:spPr bwMode="auto">
            <a:xfrm rot="20313347">
              <a:off x="893444" y="1119792"/>
              <a:ext cx="911684" cy="554225"/>
            </a:xfrm>
            <a:prstGeom prst="ellipse">
              <a:avLst/>
            </a:prstGeom>
            <a:solidFill>
              <a:srgbClr val="CCECFF"/>
            </a:solidFill>
            <a:ln>
              <a:solidFill>
                <a:schemeClr val="bg1">
                  <a:lumMod val="50000"/>
                </a:schemeClr>
              </a:solidFill>
              <a:prstDash val="das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1">
              <a:schemeClr val="lt1"/>
            </a:fillRef>
            <a:effectRef idx="0">
              <a:schemeClr val="dk1"/>
            </a:effectRef>
            <a:fontRef idx="minor">
              <a:schemeClr val="dk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2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98" name="任意多边形 97"/>
            <p:cNvSpPr/>
            <p:nvPr/>
          </p:nvSpPr>
          <p:spPr>
            <a:xfrm>
              <a:off x="1178983" y="1188244"/>
              <a:ext cx="2052109" cy="1289050"/>
            </a:xfrm>
            <a:custGeom>
              <a:avLst/>
              <a:gdLst>
                <a:gd name="connsiteX0" fmla="*/ 221129 w 2408517"/>
                <a:gd name="connsiteY0" fmla="*/ 1307353 h 1990164"/>
                <a:gd name="connsiteX1" fmla="*/ 1476188 w 2408517"/>
                <a:gd name="connsiteY1" fmla="*/ 1029447 h 1990164"/>
                <a:gd name="connsiteX2" fmla="*/ 1700305 w 2408517"/>
                <a:gd name="connsiteY2" fmla="*/ 115047 h 1990164"/>
                <a:gd name="connsiteX3" fmla="*/ 2345764 w 2408517"/>
                <a:gd name="connsiteY3" fmla="*/ 339165 h 1990164"/>
                <a:gd name="connsiteX4" fmla="*/ 2076823 w 2408517"/>
                <a:gd name="connsiteY4" fmla="*/ 1450788 h 1990164"/>
                <a:gd name="connsiteX5" fmla="*/ 570752 w 2408517"/>
                <a:gd name="connsiteY5" fmla="*/ 1961776 h 1990164"/>
                <a:gd name="connsiteX6" fmla="*/ 149411 w 2408517"/>
                <a:gd name="connsiteY6" fmla="*/ 1621118 h 1990164"/>
                <a:gd name="connsiteX7" fmla="*/ 221129 w 2408517"/>
                <a:gd name="connsiteY7" fmla="*/ 1307353 h 1990164"/>
                <a:gd name="connsiteX0-1" fmla="*/ 219386 w 2406774"/>
                <a:gd name="connsiteY0-2" fmla="*/ 1307353 h 2019611"/>
                <a:gd name="connsiteX1-3" fmla="*/ 1474445 w 2406774"/>
                <a:gd name="connsiteY1-4" fmla="*/ 1029447 h 2019611"/>
                <a:gd name="connsiteX2-5" fmla="*/ 1698562 w 2406774"/>
                <a:gd name="connsiteY2-6" fmla="*/ 115047 h 2019611"/>
                <a:gd name="connsiteX3-7" fmla="*/ 2344021 w 2406774"/>
                <a:gd name="connsiteY3-8" fmla="*/ 339165 h 2019611"/>
                <a:gd name="connsiteX4-9" fmla="*/ 2075080 w 2406774"/>
                <a:gd name="connsiteY4-10" fmla="*/ 1450788 h 2019611"/>
                <a:gd name="connsiteX5-11" fmla="*/ 569009 w 2406774"/>
                <a:gd name="connsiteY5-12" fmla="*/ 1961776 h 2019611"/>
                <a:gd name="connsiteX6-13" fmla="*/ 158127 w 2406774"/>
                <a:gd name="connsiteY6-14" fmla="*/ 1797797 h 2019611"/>
                <a:gd name="connsiteX7-15" fmla="*/ 219386 w 2406774"/>
                <a:gd name="connsiteY7-16" fmla="*/ 1307353 h 2019611"/>
                <a:gd name="connsiteX0-17" fmla="*/ 219386 w 2443379"/>
                <a:gd name="connsiteY0-18" fmla="*/ 1308723 h 2020981"/>
                <a:gd name="connsiteX1-19" fmla="*/ 1474445 w 2443379"/>
                <a:gd name="connsiteY1-20" fmla="*/ 1030817 h 2020981"/>
                <a:gd name="connsiteX2-21" fmla="*/ 1698562 w 2443379"/>
                <a:gd name="connsiteY2-22" fmla="*/ 116417 h 2020981"/>
                <a:gd name="connsiteX3-23" fmla="*/ 2380626 w 2443379"/>
                <a:gd name="connsiteY3-24" fmla="*/ 332317 h 2020981"/>
                <a:gd name="connsiteX4-25" fmla="*/ 2075080 w 2443379"/>
                <a:gd name="connsiteY4-26" fmla="*/ 1452158 h 2020981"/>
                <a:gd name="connsiteX5-27" fmla="*/ 569009 w 2443379"/>
                <a:gd name="connsiteY5-28" fmla="*/ 1963146 h 2020981"/>
                <a:gd name="connsiteX6-29" fmla="*/ 158127 w 2443379"/>
                <a:gd name="connsiteY6-30" fmla="*/ 1799167 h 2020981"/>
                <a:gd name="connsiteX7-31" fmla="*/ 219386 w 2443379"/>
                <a:gd name="connsiteY7-32" fmla="*/ 1308723 h 2020981"/>
                <a:gd name="connsiteX0-33" fmla="*/ 219386 w 2440827"/>
                <a:gd name="connsiteY0-34" fmla="*/ 1181723 h 1893981"/>
                <a:gd name="connsiteX1-35" fmla="*/ 1474445 w 2440827"/>
                <a:gd name="connsiteY1-36" fmla="*/ 903817 h 1893981"/>
                <a:gd name="connsiteX2-37" fmla="*/ 1713876 w 2440827"/>
                <a:gd name="connsiteY2-38" fmla="*/ 116417 h 1893981"/>
                <a:gd name="connsiteX3-39" fmla="*/ 2380626 w 2440827"/>
                <a:gd name="connsiteY3-40" fmla="*/ 205317 h 1893981"/>
                <a:gd name="connsiteX4-41" fmla="*/ 2075080 w 2440827"/>
                <a:gd name="connsiteY4-42" fmla="*/ 1325158 h 1893981"/>
                <a:gd name="connsiteX5-43" fmla="*/ 569009 w 2440827"/>
                <a:gd name="connsiteY5-44" fmla="*/ 1836146 h 1893981"/>
                <a:gd name="connsiteX6-45" fmla="*/ 158127 w 2440827"/>
                <a:gd name="connsiteY6-46" fmla="*/ 1672167 h 1893981"/>
                <a:gd name="connsiteX7-47" fmla="*/ 219386 w 2440827"/>
                <a:gd name="connsiteY7-48" fmla="*/ 1181723 h 1893981"/>
                <a:gd name="connsiteX0-49" fmla="*/ 118035 w 2339476"/>
                <a:gd name="connsiteY0-50" fmla="*/ 1181723 h 1893981"/>
                <a:gd name="connsiteX1-51" fmla="*/ 679075 w 2339476"/>
                <a:gd name="connsiteY1-52" fmla="*/ 1138767 h 1893981"/>
                <a:gd name="connsiteX2-53" fmla="*/ 1373094 w 2339476"/>
                <a:gd name="connsiteY2-54" fmla="*/ 903817 h 1893981"/>
                <a:gd name="connsiteX3-55" fmla="*/ 1612525 w 2339476"/>
                <a:gd name="connsiteY3-56" fmla="*/ 116417 h 1893981"/>
                <a:gd name="connsiteX4-57" fmla="*/ 2279275 w 2339476"/>
                <a:gd name="connsiteY4-58" fmla="*/ 205317 h 1893981"/>
                <a:gd name="connsiteX5-59" fmla="*/ 1973729 w 2339476"/>
                <a:gd name="connsiteY5-60" fmla="*/ 1325158 h 1893981"/>
                <a:gd name="connsiteX6-61" fmla="*/ 467658 w 2339476"/>
                <a:gd name="connsiteY6-62" fmla="*/ 1836146 h 1893981"/>
                <a:gd name="connsiteX7-63" fmla="*/ 56776 w 2339476"/>
                <a:gd name="connsiteY7-64" fmla="*/ 1672167 h 1893981"/>
                <a:gd name="connsiteX8" fmla="*/ 118035 w 2339476"/>
                <a:gd name="connsiteY8" fmla="*/ 1181723 h 1893981"/>
                <a:gd name="connsiteX0-65" fmla="*/ 182345 w 2403786"/>
                <a:gd name="connsiteY0-66" fmla="*/ 1181723 h 1749322"/>
                <a:gd name="connsiteX1-67" fmla="*/ 743385 w 2403786"/>
                <a:gd name="connsiteY1-68" fmla="*/ 1138767 h 1749322"/>
                <a:gd name="connsiteX2-69" fmla="*/ 1437404 w 2403786"/>
                <a:gd name="connsiteY2-70" fmla="*/ 903817 h 1749322"/>
                <a:gd name="connsiteX3-71" fmla="*/ 1676835 w 2403786"/>
                <a:gd name="connsiteY3-72" fmla="*/ 116417 h 1749322"/>
                <a:gd name="connsiteX4-73" fmla="*/ 2343585 w 2403786"/>
                <a:gd name="connsiteY4-74" fmla="*/ 205317 h 1749322"/>
                <a:gd name="connsiteX5-75" fmla="*/ 2038039 w 2403786"/>
                <a:gd name="connsiteY5-76" fmla="*/ 1325158 h 1749322"/>
                <a:gd name="connsiteX6-77" fmla="*/ 908860 w 2403786"/>
                <a:gd name="connsiteY6-78" fmla="*/ 1644650 h 1749322"/>
                <a:gd name="connsiteX7-79" fmla="*/ 121086 w 2403786"/>
                <a:gd name="connsiteY7-80" fmla="*/ 1672167 h 1749322"/>
                <a:gd name="connsiteX8-81" fmla="*/ 182345 w 2403786"/>
                <a:gd name="connsiteY8-82" fmla="*/ 1181723 h 1749322"/>
                <a:gd name="connsiteX0-83" fmla="*/ 53912 w 2275353"/>
                <a:gd name="connsiteY0-84" fmla="*/ 1181723 h 1766255"/>
                <a:gd name="connsiteX1-85" fmla="*/ 614952 w 2275353"/>
                <a:gd name="connsiteY1-86" fmla="*/ 1138767 h 1766255"/>
                <a:gd name="connsiteX2-87" fmla="*/ 1308971 w 2275353"/>
                <a:gd name="connsiteY2-88" fmla="*/ 903817 h 1766255"/>
                <a:gd name="connsiteX3-89" fmla="*/ 1548402 w 2275353"/>
                <a:gd name="connsiteY3-90" fmla="*/ 116417 h 1766255"/>
                <a:gd name="connsiteX4-91" fmla="*/ 2215152 w 2275353"/>
                <a:gd name="connsiteY4-92" fmla="*/ 205317 h 1766255"/>
                <a:gd name="connsiteX5-93" fmla="*/ 1909606 w 2275353"/>
                <a:gd name="connsiteY5-94" fmla="*/ 1325158 h 1766255"/>
                <a:gd name="connsiteX6-95" fmla="*/ 780427 w 2275353"/>
                <a:gd name="connsiteY6-96" fmla="*/ 1644650 h 1766255"/>
                <a:gd name="connsiteX7-97" fmla="*/ 291477 w 2275353"/>
                <a:gd name="connsiteY7-98" fmla="*/ 1689100 h 1766255"/>
                <a:gd name="connsiteX8-99" fmla="*/ 53912 w 2275353"/>
                <a:gd name="connsiteY8-100" fmla="*/ 1181723 h 1766255"/>
                <a:gd name="connsiteX0-101" fmla="*/ 53912 w 2126688"/>
                <a:gd name="connsiteY0-102" fmla="*/ 1333500 h 1740958"/>
                <a:gd name="connsiteX1-103" fmla="*/ 466287 w 2126688"/>
                <a:gd name="connsiteY1-104" fmla="*/ 1138767 h 1740958"/>
                <a:gd name="connsiteX2-105" fmla="*/ 1160306 w 2126688"/>
                <a:gd name="connsiteY2-106" fmla="*/ 903817 h 1740958"/>
                <a:gd name="connsiteX3-107" fmla="*/ 1399737 w 2126688"/>
                <a:gd name="connsiteY3-108" fmla="*/ 116417 h 1740958"/>
                <a:gd name="connsiteX4-109" fmla="*/ 2066487 w 2126688"/>
                <a:gd name="connsiteY4-110" fmla="*/ 205317 h 1740958"/>
                <a:gd name="connsiteX5-111" fmla="*/ 1760941 w 2126688"/>
                <a:gd name="connsiteY5-112" fmla="*/ 1325158 h 1740958"/>
                <a:gd name="connsiteX6-113" fmla="*/ 631762 w 2126688"/>
                <a:gd name="connsiteY6-114" fmla="*/ 1644650 h 1740958"/>
                <a:gd name="connsiteX7-115" fmla="*/ 142812 w 2126688"/>
                <a:gd name="connsiteY7-116" fmla="*/ 1689100 h 1740958"/>
                <a:gd name="connsiteX8-117" fmla="*/ 53912 w 2126688"/>
                <a:gd name="connsiteY8-118" fmla="*/ 1333500 h 1740958"/>
                <a:gd name="connsiteX0-119" fmla="*/ 53912 w 2131108"/>
                <a:gd name="connsiteY0-120" fmla="*/ 1333500 h 1740958"/>
                <a:gd name="connsiteX1-121" fmla="*/ 466287 w 2131108"/>
                <a:gd name="connsiteY1-122" fmla="*/ 1138767 h 1740958"/>
                <a:gd name="connsiteX2-123" fmla="*/ 1160306 w 2131108"/>
                <a:gd name="connsiteY2-124" fmla="*/ 903817 h 1740958"/>
                <a:gd name="connsiteX3-125" fmla="*/ 1399737 w 2131108"/>
                <a:gd name="connsiteY3-126" fmla="*/ 116417 h 1740958"/>
                <a:gd name="connsiteX4-127" fmla="*/ 2066487 w 2131108"/>
                <a:gd name="connsiteY4-128" fmla="*/ 205317 h 1740958"/>
                <a:gd name="connsiteX5-129" fmla="*/ 1787461 w 2131108"/>
                <a:gd name="connsiteY5-130" fmla="*/ 1155700 h 1740958"/>
                <a:gd name="connsiteX6-131" fmla="*/ 631762 w 2131108"/>
                <a:gd name="connsiteY6-132" fmla="*/ 1644650 h 1740958"/>
                <a:gd name="connsiteX7-133" fmla="*/ 142812 w 2131108"/>
                <a:gd name="connsiteY7-134" fmla="*/ 1689100 h 1740958"/>
                <a:gd name="connsiteX8-135" fmla="*/ 53912 w 2131108"/>
                <a:gd name="connsiteY8-136" fmla="*/ 1333500 h 1740958"/>
                <a:gd name="connsiteX0-137" fmla="*/ 53912 w 2029882"/>
                <a:gd name="connsiteY0-138" fmla="*/ 1338086 h 1745544"/>
                <a:gd name="connsiteX1-139" fmla="*/ 466287 w 2029882"/>
                <a:gd name="connsiteY1-140" fmla="*/ 1143353 h 1745544"/>
                <a:gd name="connsiteX2-141" fmla="*/ 1160306 w 2029882"/>
                <a:gd name="connsiteY2-142" fmla="*/ 908403 h 1745544"/>
                <a:gd name="connsiteX3-143" fmla="*/ 1399737 w 2029882"/>
                <a:gd name="connsiteY3-144" fmla="*/ 121003 h 1745544"/>
                <a:gd name="connsiteX4-145" fmla="*/ 1965261 w 2029882"/>
                <a:gd name="connsiteY4-146" fmla="*/ 182386 h 1745544"/>
                <a:gd name="connsiteX5-147" fmla="*/ 1787461 w 2029882"/>
                <a:gd name="connsiteY5-148" fmla="*/ 1160286 h 1745544"/>
                <a:gd name="connsiteX6-149" fmla="*/ 631762 w 2029882"/>
                <a:gd name="connsiteY6-150" fmla="*/ 1649236 h 1745544"/>
                <a:gd name="connsiteX7-151" fmla="*/ 142812 w 2029882"/>
                <a:gd name="connsiteY7-152" fmla="*/ 1693686 h 1745544"/>
                <a:gd name="connsiteX8-153" fmla="*/ 53912 w 2029882"/>
                <a:gd name="connsiteY8-154" fmla="*/ 1338086 h 1745544"/>
                <a:gd name="connsiteX0-155" fmla="*/ 53912 w 2024528"/>
                <a:gd name="connsiteY0-156" fmla="*/ 1326092 h 1733550"/>
                <a:gd name="connsiteX1-157" fmla="*/ 466287 w 2024528"/>
                <a:gd name="connsiteY1-158" fmla="*/ 1131359 h 1733550"/>
                <a:gd name="connsiteX2-159" fmla="*/ 1160306 w 2024528"/>
                <a:gd name="connsiteY2-160" fmla="*/ 896409 h 1733550"/>
                <a:gd name="connsiteX3-161" fmla="*/ 1431861 w 2024528"/>
                <a:gd name="connsiteY3-162" fmla="*/ 125942 h 1733550"/>
                <a:gd name="connsiteX4-163" fmla="*/ 1965261 w 2024528"/>
                <a:gd name="connsiteY4-164" fmla="*/ 170392 h 1733550"/>
                <a:gd name="connsiteX5-165" fmla="*/ 1787461 w 2024528"/>
                <a:gd name="connsiteY5-166" fmla="*/ 1148292 h 1733550"/>
                <a:gd name="connsiteX6-167" fmla="*/ 631762 w 2024528"/>
                <a:gd name="connsiteY6-168" fmla="*/ 1637242 h 1733550"/>
                <a:gd name="connsiteX7-169" fmla="*/ 142812 w 2024528"/>
                <a:gd name="connsiteY7-170" fmla="*/ 1681692 h 1733550"/>
                <a:gd name="connsiteX8-171" fmla="*/ 53912 w 2024528"/>
                <a:gd name="connsiteY8-172" fmla="*/ 1326092 h 1733550"/>
                <a:gd name="connsiteX0-173" fmla="*/ 53912 w 2024528"/>
                <a:gd name="connsiteY0-174" fmla="*/ 1326092 h 1770592"/>
                <a:gd name="connsiteX1-175" fmla="*/ 466287 w 2024528"/>
                <a:gd name="connsiteY1-176" fmla="*/ 1131359 h 1770592"/>
                <a:gd name="connsiteX2-177" fmla="*/ 1160306 w 2024528"/>
                <a:gd name="connsiteY2-178" fmla="*/ 896409 h 1770592"/>
                <a:gd name="connsiteX3-179" fmla="*/ 1431861 w 2024528"/>
                <a:gd name="connsiteY3-180" fmla="*/ 125942 h 1770592"/>
                <a:gd name="connsiteX4-181" fmla="*/ 1965261 w 2024528"/>
                <a:gd name="connsiteY4-182" fmla="*/ 170392 h 1770592"/>
                <a:gd name="connsiteX5-183" fmla="*/ 1787461 w 2024528"/>
                <a:gd name="connsiteY5-184" fmla="*/ 1148292 h 1770592"/>
                <a:gd name="connsiteX6-185" fmla="*/ 720661 w 2024528"/>
                <a:gd name="connsiteY6-186" fmla="*/ 1681692 h 1770592"/>
                <a:gd name="connsiteX7-187" fmla="*/ 142812 w 2024528"/>
                <a:gd name="connsiteY7-188" fmla="*/ 1681692 h 1770592"/>
                <a:gd name="connsiteX8-189" fmla="*/ 53912 w 2024528"/>
                <a:gd name="connsiteY8-190" fmla="*/ 1326092 h 1770592"/>
                <a:gd name="connsiteX0-191" fmla="*/ 74083 w 2044699"/>
                <a:gd name="connsiteY0-192" fmla="*/ 1326092 h 1770592"/>
                <a:gd name="connsiteX1-193" fmla="*/ 607482 w 2044699"/>
                <a:gd name="connsiteY1-194" fmla="*/ 1103842 h 1770592"/>
                <a:gd name="connsiteX2-195" fmla="*/ 1180477 w 2044699"/>
                <a:gd name="connsiteY2-196" fmla="*/ 896409 h 1770592"/>
                <a:gd name="connsiteX3-197" fmla="*/ 1452032 w 2044699"/>
                <a:gd name="connsiteY3-198" fmla="*/ 125942 h 1770592"/>
                <a:gd name="connsiteX4-199" fmla="*/ 1985432 w 2044699"/>
                <a:gd name="connsiteY4-200" fmla="*/ 170392 h 1770592"/>
                <a:gd name="connsiteX5-201" fmla="*/ 1807632 w 2044699"/>
                <a:gd name="connsiteY5-202" fmla="*/ 1148292 h 1770592"/>
                <a:gd name="connsiteX6-203" fmla="*/ 740832 w 2044699"/>
                <a:gd name="connsiteY6-204" fmla="*/ 1681692 h 1770592"/>
                <a:gd name="connsiteX7-205" fmla="*/ 162983 w 2044699"/>
                <a:gd name="connsiteY7-206" fmla="*/ 1681692 h 1770592"/>
                <a:gd name="connsiteX8-207" fmla="*/ 74083 w 2044699"/>
                <a:gd name="connsiteY8-208" fmla="*/ 1326092 h 1770592"/>
                <a:gd name="connsiteX0-209" fmla="*/ 74083 w 2044699"/>
                <a:gd name="connsiteY0-210" fmla="*/ 1326092 h 1770592"/>
                <a:gd name="connsiteX1-211" fmla="*/ 607482 w 2044699"/>
                <a:gd name="connsiteY1-212" fmla="*/ 1103842 h 1770592"/>
                <a:gd name="connsiteX2-213" fmla="*/ 1140883 w 2044699"/>
                <a:gd name="connsiteY2-214" fmla="*/ 837142 h 1770592"/>
                <a:gd name="connsiteX3-215" fmla="*/ 1452032 w 2044699"/>
                <a:gd name="connsiteY3-216" fmla="*/ 125942 h 1770592"/>
                <a:gd name="connsiteX4-217" fmla="*/ 1985432 w 2044699"/>
                <a:gd name="connsiteY4-218" fmla="*/ 170392 h 1770592"/>
                <a:gd name="connsiteX5-219" fmla="*/ 1807632 w 2044699"/>
                <a:gd name="connsiteY5-220" fmla="*/ 1148292 h 1770592"/>
                <a:gd name="connsiteX6-221" fmla="*/ 740832 w 2044699"/>
                <a:gd name="connsiteY6-222" fmla="*/ 1681692 h 1770592"/>
                <a:gd name="connsiteX7-223" fmla="*/ 162983 w 2044699"/>
                <a:gd name="connsiteY7-224" fmla="*/ 1681692 h 1770592"/>
                <a:gd name="connsiteX8-225" fmla="*/ 74083 w 2044699"/>
                <a:gd name="connsiteY8-226" fmla="*/ 1326092 h 1770592"/>
                <a:gd name="connsiteX0-227" fmla="*/ 74083 w 2059516"/>
                <a:gd name="connsiteY0-228" fmla="*/ 1311275 h 1770592"/>
                <a:gd name="connsiteX1-229" fmla="*/ 607482 w 2059516"/>
                <a:gd name="connsiteY1-230" fmla="*/ 1089025 h 1770592"/>
                <a:gd name="connsiteX2-231" fmla="*/ 1140883 w 2059516"/>
                <a:gd name="connsiteY2-232" fmla="*/ 822325 h 1770592"/>
                <a:gd name="connsiteX3-233" fmla="*/ 1452032 w 2059516"/>
                <a:gd name="connsiteY3-234" fmla="*/ 111125 h 1770592"/>
                <a:gd name="connsiteX4-235" fmla="*/ 1985432 w 2059516"/>
                <a:gd name="connsiteY4-236" fmla="*/ 155575 h 1770592"/>
                <a:gd name="connsiteX5-237" fmla="*/ 1852083 w 2059516"/>
                <a:gd name="connsiteY5-238" fmla="*/ 1044575 h 1770592"/>
                <a:gd name="connsiteX6-239" fmla="*/ 740832 w 2059516"/>
                <a:gd name="connsiteY6-240" fmla="*/ 1666875 h 1770592"/>
                <a:gd name="connsiteX7-241" fmla="*/ 162983 w 2059516"/>
                <a:gd name="connsiteY7-242" fmla="*/ 1666875 h 1770592"/>
                <a:gd name="connsiteX8-243" fmla="*/ 74083 w 2059516"/>
                <a:gd name="connsiteY8-244" fmla="*/ 1311275 h 1770592"/>
                <a:gd name="connsiteX0-245" fmla="*/ 74083 w 2059516"/>
                <a:gd name="connsiteY0-246" fmla="*/ 1311275 h 1770591"/>
                <a:gd name="connsiteX1-247" fmla="*/ 607482 w 2059516"/>
                <a:gd name="connsiteY1-248" fmla="*/ 1089025 h 1770591"/>
                <a:gd name="connsiteX2-249" fmla="*/ 1140883 w 2059516"/>
                <a:gd name="connsiteY2-250" fmla="*/ 822325 h 1770591"/>
                <a:gd name="connsiteX3-251" fmla="*/ 1452032 w 2059516"/>
                <a:gd name="connsiteY3-252" fmla="*/ 111125 h 1770591"/>
                <a:gd name="connsiteX4-253" fmla="*/ 1985432 w 2059516"/>
                <a:gd name="connsiteY4-254" fmla="*/ 155575 h 1770591"/>
                <a:gd name="connsiteX5-255" fmla="*/ 1852083 w 2059516"/>
                <a:gd name="connsiteY5-256" fmla="*/ 1044575 h 1770591"/>
                <a:gd name="connsiteX6-257" fmla="*/ 740832 w 2059516"/>
                <a:gd name="connsiteY6-258" fmla="*/ 1666875 h 1770591"/>
                <a:gd name="connsiteX7-259" fmla="*/ 162982 w 2059516"/>
                <a:gd name="connsiteY7-260" fmla="*/ 1666874 h 1770591"/>
                <a:gd name="connsiteX8-261" fmla="*/ 74083 w 2059516"/>
                <a:gd name="connsiteY8-262" fmla="*/ 1311275 h 1770591"/>
                <a:gd name="connsiteX0-263" fmla="*/ 74083 w 2103967"/>
                <a:gd name="connsiteY0-264" fmla="*/ 1222375 h 1770591"/>
                <a:gd name="connsiteX1-265" fmla="*/ 651933 w 2103967"/>
                <a:gd name="connsiteY1-266" fmla="*/ 1089025 h 1770591"/>
                <a:gd name="connsiteX2-267" fmla="*/ 1185334 w 2103967"/>
                <a:gd name="connsiteY2-268" fmla="*/ 822325 h 1770591"/>
                <a:gd name="connsiteX3-269" fmla="*/ 1496483 w 2103967"/>
                <a:gd name="connsiteY3-270" fmla="*/ 111125 h 1770591"/>
                <a:gd name="connsiteX4-271" fmla="*/ 2029883 w 2103967"/>
                <a:gd name="connsiteY4-272" fmla="*/ 155575 h 1770591"/>
                <a:gd name="connsiteX5-273" fmla="*/ 1896534 w 2103967"/>
                <a:gd name="connsiteY5-274" fmla="*/ 1044575 h 1770591"/>
                <a:gd name="connsiteX6-275" fmla="*/ 785283 w 2103967"/>
                <a:gd name="connsiteY6-276" fmla="*/ 1666875 h 1770591"/>
                <a:gd name="connsiteX7-277" fmla="*/ 207433 w 2103967"/>
                <a:gd name="connsiteY7-278" fmla="*/ 1666874 h 1770591"/>
                <a:gd name="connsiteX8-279" fmla="*/ 74083 w 2103967"/>
                <a:gd name="connsiteY8-280" fmla="*/ 1222375 h 1770591"/>
                <a:gd name="connsiteX0-281" fmla="*/ 74083 w 2103967"/>
                <a:gd name="connsiteY0-282" fmla="*/ 1222375 h 1770591"/>
                <a:gd name="connsiteX1-283" fmla="*/ 651933 w 2103967"/>
                <a:gd name="connsiteY1-284" fmla="*/ 1089025 h 1770591"/>
                <a:gd name="connsiteX2-285" fmla="*/ 1274234 w 2103967"/>
                <a:gd name="connsiteY2-286" fmla="*/ 822325 h 1770591"/>
                <a:gd name="connsiteX3-287" fmla="*/ 1496483 w 2103967"/>
                <a:gd name="connsiteY3-288" fmla="*/ 111125 h 1770591"/>
                <a:gd name="connsiteX4-289" fmla="*/ 2029883 w 2103967"/>
                <a:gd name="connsiteY4-290" fmla="*/ 155575 h 1770591"/>
                <a:gd name="connsiteX5-291" fmla="*/ 1896534 w 2103967"/>
                <a:gd name="connsiteY5-292" fmla="*/ 1044575 h 1770591"/>
                <a:gd name="connsiteX6-293" fmla="*/ 785283 w 2103967"/>
                <a:gd name="connsiteY6-294" fmla="*/ 1666875 h 1770591"/>
                <a:gd name="connsiteX7-295" fmla="*/ 207433 w 2103967"/>
                <a:gd name="connsiteY7-296" fmla="*/ 1666874 h 1770591"/>
                <a:gd name="connsiteX8-297" fmla="*/ 74083 w 2103967"/>
                <a:gd name="connsiteY8-298" fmla="*/ 1222375 h 1770591"/>
                <a:gd name="connsiteX0-299" fmla="*/ 88900 w 2118784"/>
                <a:gd name="connsiteY0-300" fmla="*/ 1222375 h 1770591"/>
                <a:gd name="connsiteX1-301" fmla="*/ 755651 w 2118784"/>
                <a:gd name="connsiteY1-302" fmla="*/ 1133475 h 1770591"/>
                <a:gd name="connsiteX2-303" fmla="*/ 1289051 w 2118784"/>
                <a:gd name="connsiteY2-304" fmla="*/ 822325 h 1770591"/>
                <a:gd name="connsiteX3-305" fmla="*/ 1511300 w 2118784"/>
                <a:gd name="connsiteY3-306" fmla="*/ 111125 h 1770591"/>
                <a:gd name="connsiteX4-307" fmla="*/ 2044700 w 2118784"/>
                <a:gd name="connsiteY4-308" fmla="*/ 155575 h 1770591"/>
                <a:gd name="connsiteX5-309" fmla="*/ 1911351 w 2118784"/>
                <a:gd name="connsiteY5-310" fmla="*/ 1044575 h 1770591"/>
                <a:gd name="connsiteX6-311" fmla="*/ 800100 w 2118784"/>
                <a:gd name="connsiteY6-312" fmla="*/ 1666875 h 1770591"/>
                <a:gd name="connsiteX7-313" fmla="*/ 222250 w 2118784"/>
                <a:gd name="connsiteY7-314" fmla="*/ 1666874 h 1770591"/>
                <a:gd name="connsiteX8-315" fmla="*/ 88900 w 2118784"/>
                <a:gd name="connsiteY8-316" fmla="*/ 1222375 h 1770591"/>
                <a:gd name="connsiteX0-317" fmla="*/ 88900 w 2118783"/>
                <a:gd name="connsiteY0-318" fmla="*/ 1177925 h 1770591"/>
                <a:gd name="connsiteX1-319" fmla="*/ 755650 w 2118783"/>
                <a:gd name="connsiteY1-320" fmla="*/ 1133475 h 1770591"/>
                <a:gd name="connsiteX2-321" fmla="*/ 1289050 w 2118783"/>
                <a:gd name="connsiteY2-322" fmla="*/ 822325 h 1770591"/>
                <a:gd name="connsiteX3-323" fmla="*/ 1511299 w 2118783"/>
                <a:gd name="connsiteY3-324" fmla="*/ 111125 h 1770591"/>
                <a:gd name="connsiteX4-325" fmla="*/ 2044699 w 2118783"/>
                <a:gd name="connsiteY4-326" fmla="*/ 155575 h 1770591"/>
                <a:gd name="connsiteX5-327" fmla="*/ 1911350 w 2118783"/>
                <a:gd name="connsiteY5-328" fmla="*/ 1044575 h 1770591"/>
                <a:gd name="connsiteX6-329" fmla="*/ 800099 w 2118783"/>
                <a:gd name="connsiteY6-330" fmla="*/ 1666875 h 1770591"/>
                <a:gd name="connsiteX7-331" fmla="*/ 222249 w 2118783"/>
                <a:gd name="connsiteY7-332" fmla="*/ 1666874 h 1770591"/>
                <a:gd name="connsiteX8-333" fmla="*/ 88900 w 2118783"/>
                <a:gd name="connsiteY8-334" fmla="*/ 1177925 h 1770591"/>
                <a:gd name="connsiteX0-335" fmla="*/ 88900 w 2126191"/>
                <a:gd name="connsiteY0-336" fmla="*/ 1177925 h 1770591"/>
                <a:gd name="connsiteX1-337" fmla="*/ 755650 w 2126191"/>
                <a:gd name="connsiteY1-338" fmla="*/ 1133475 h 1770591"/>
                <a:gd name="connsiteX2-339" fmla="*/ 1289050 w 2126191"/>
                <a:gd name="connsiteY2-340" fmla="*/ 822325 h 1770591"/>
                <a:gd name="connsiteX3-341" fmla="*/ 1422400 w 2126191"/>
                <a:gd name="connsiteY3-342" fmla="*/ 111125 h 1770591"/>
                <a:gd name="connsiteX4-343" fmla="*/ 2044699 w 2126191"/>
                <a:gd name="connsiteY4-344" fmla="*/ 155575 h 1770591"/>
                <a:gd name="connsiteX5-345" fmla="*/ 1911350 w 2126191"/>
                <a:gd name="connsiteY5-346" fmla="*/ 1044575 h 1770591"/>
                <a:gd name="connsiteX6-347" fmla="*/ 800099 w 2126191"/>
                <a:gd name="connsiteY6-348" fmla="*/ 1666875 h 1770591"/>
                <a:gd name="connsiteX7-349" fmla="*/ 222249 w 2126191"/>
                <a:gd name="connsiteY7-350" fmla="*/ 1666874 h 1770591"/>
                <a:gd name="connsiteX8-351" fmla="*/ 88900 w 2126191"/>
                <a:gd name="connsiteY8-352" fmla="*/ 1177925 h 1770591"/>
                <a:gd name="connsiteX0-353" fmla="*/ 88900 w 2103967"/>
                <a:gd name="connsiteY0-354" fmla="*/ 1177925 h 1770591"/>
                <a:gd name="connsiteX1-355" fmla="*/ 755650 w 2103967"/>
                <a:gd name="connsiteY1-356" fmla="*/ 1133475 h 1770591"/>
                <a:gd name="connsiteX2-357" fmla="*/ 1289050 w 2103967"/>
                <a:gd name="connsiteY2-358" fmla="*/ 822325 h 1770591"/>
                <a:gd name="connsiteX3-359" fmla="*/ 1422400 w 2103967"/>
                <a:gd name="connsiteY3-360" fmla="*/ 111125 h 1770591"/>
                <a:gd name="connsiteX4-361" fmla="*/ 1955800 w 2103967"/>
                <a:gd name="connsiteY4-362" fmla="*/ 155575 h 1770591"/>
                <a:gd name="connsiteX5-363" fmla="*/ 1911350 w 2103967"/>
                <a:gd name="connsiteY5-364" fmla="*/ 1044575 h 1770591"/>
                <a:gd name="connsiteX6-365" fmla="*/ 800099 w 2103967"/>
                <a:gd name="connsiteY6-366" fmla="*/ 1666875 h 1770591"/>
                <a:gd name="connsiteX7-367" fmla="*/ 222249 w 2103967"/>
                <a:gd name="connsiteY7-368" fmla="*/ 1666874 h 1770591"/>
                <a:gd name="connsiteX8-369" fmla="*/ 88900 w 2103967"/>
                <a:gd name="connsiteY8-370" fmla="*/ 1177925 h 1770591"/>
                <a:gd name="connsiteX0-371" fmla="*/ 103717 w 2118784"/>
                <a:gd name="connsiteY0-372" fmla="*/ 1177925 h 1763183"/>
                <a:gd name="connsiteX1-373" fmla="*/ 770467 w 2118784"/>
                <a:gd name="connsiteY1-374" fmla="*/ 1133475 h 1763183"/>
                <a:gd name="connsiteX2-375" fmla="*/ 1303867 w 2118784"/>
                <a:gd name="connsiteY2-376" fmla="*/ 822325 h 1763183"/>
                <a:gd name="connsiteX3-377" fmla="*/ 1437217 w 2118784"/>
                <a:gd name="connsiteY3-378" fmla="*/ 111125 h 1763183"/>
                <a:gd name="connsiteX4-379" fmla="*/ 1970617 w 2118784"/>
                <a:gd name="connsiteY4-380" fmla="*/ 155575 h 1763183"/>
                <a:gd name="connsiteX5-381" fmla="*/ 1926167 w 2118784"/>
                <a:gd name="connsiteY5-382" fmla="*/ 1044575 h 1763183"/>
                <a:gd name="connsiteX6-383" fmla="*/ 814916 w 2118784"/>
                <a:gd name="connsiteY6-384" fmla="*/ 1666875 h 1763183"/>
                <a:gd name="connsiteX7-385" fmla="*/ 148167 w 2118784"/>
                <a:gd name="connsiteY7-386" fmla="*/ 1622425 h 1763183"/>
                <a:gd name="connsiteX8-387" fmla="*/ 103717 w 2118784"/>
                <a:gd name="connsiteY8-388" fmla="*/ 1177925 h 1763183"/>
                <a:gd name="connsiteX0-389" fmla="*/ 103717 w 2118784"/>
                <a:gd name="connsiteY0-390" fmla="*/ 1177925 h 1718733"/>
                <a:gd name="connsiteX1-391" fmla="*/ 770467 w 2118784"/>
                <a:gd name="connsiteY1-392" fmla="*/ 1133475 h 1718733"/>
                <a:gd name="connsiteX2-393" fmla="*/ 1303867 w 2118784"/>
                <a:gd name="connsiteY2-394" fmla="*/ 822325 h 1718733"/>
                <a:gd name="connsiteX3-395" fmla="*/ 1437217 w 2118784"/>
                <a:gd name="connsiteY3-396" fmla="*/ 111125 h 1718733"/>
                <a:gd name="connsiteX4-397" fmla="*/ 1970617 w 2118784"/>
                <a:gd name="connsiteY4-398" fmla="*/ 155575 h 1718733"/>
                <a:gd name="connsiteX5-399" fmla="*/ 1926167 w 2118784"/>
                <a:gd name="connsiteY5-400" fmla="*/ 1044575 h 1718733"/>
                <a:gd name="connsiteX6-401" fmla="*/ 814917 w 2118784"/>
                <a:gd name="connsiteY6-402" fmla="*/ 1622425 h 1718733"/>
                <a:gd name="connsiteX7-403" fmla="*/ 148167 w 2118784"/>
                <a:gd name="connsiteY7-404" fmla="*/ 1622425 h 1718733"/>
                <a:gd name="connsiteX8-405" fmla="*/ 103717 w 2118784"/>
                <a:gd name="connsiteY8-406" fmla="*/ 1177925 h 1718733"/>
                <a:gd name="connsiteX0-407" fmla="*/ 103717 w 2052109"/>
                <a:gd name="connsiteY0-408" fmla="*/ 1177925 h 1718733"/>
                <a:gd name="connsiteX1-409" fmla="*/ 770467 w 2052109"/>
                <a:gd name="connsiteY1-410" fmla="*/ 1133475 h 1718733"/>
                <a:gd name="connsiteX2-411" fmla="*/ 1303867 w 2052109"/>
                <a:gd name="connsiteY2-412" fmla="*/ 822325 h 1718733"/>
                <a:gd name="connsiteX3-413" fmla="*/ 1437217 w 2052109"/>
                <a:gd name="connsiteY3-414" fmla="*/ 111125 h 1718733"/>
                <a:gd name="connsiteX4-415" fmla="*/ 1970617 w 2052109"/>
                <a:gd name="connsiteY4-416" fmla="*/ 155575 h 1718733"/>
                <a:gd name="connsiteX5-417" fmla="*/ 1926167 w 2052109"/>
                <a:gd name="connsiteY5-418" fmla="*/ 1044575 h 1718733"/>
                <a:gd name="connsiteX6-419" fmla="*/ 814917 w 2052109"/>
                <a:gd name="connsiteY6-420" fmla="*/ 1622425 h 1718733"/>
                <a:gd name="connsiteX7-421" fmla="*/ 148167 w 2052109"/>
                <a:gd name="connsiteY7-422" fmla="*/ 1622425 h 1718733"/>
                <a:gd name="connsiteX8-423" fmla="*/ 103717 w 2052109"/>
                <a:gd name="connsiteY8-424" fmla="*/ 1177925 h 171873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81" y="connsiteY8-82"/>
                </a:cxn>
              </a:cxnLst>
              <a:rect l="l" t="t" r="r" b="b"/>
              <a:pathLst>
                <a:path w="2052109" h="1718733">
                  <a:moveTo>
                    <a:pt x="103717" y="1177925"/>
                  </a:moveTo>
                  <a:cubicBezTo>
                    <a:pt x="207434" y="1096433"/>
                    <a:pt x="570442" y="1192742"/>
                    <a:pt x="770467" y="1133475"/>
                  </a:cubicBezTo>
                  <a:cubicBezTo>
                    <a:pt x="970492" y="1074208"/>
                    <a:pt x="1192742" y="992717"/>
                    <a:pt x="1303867" y="822325"/>
                  </a:cubicBezTo>
                  <a:cubicBezTo>
                    <a:pt x="1414992" y="651933"/>
                    <a:pt x="1326092" y="222250"/>
                    <a:pt x="1437217" y="111125"/>
                  </a:cubicBezTo>
                  <a:cubicBezTo>
                    <a:pt x="1548342" y="0"/>
                    <a:pt x="1889125" y="0"/>
                    <a:pt x="1970617" y="155575"/>
                  </a:cubicBezTo>
                  <a:cubicBezTo>
                    <a:pt x="2052109" y="311150"/>
                    <a:pt x="2018305" y="813547"/>
                    <a:pt x="1926167" y="1044575"/>
                  </a:cubicBezTo>
                  <a:cubicBezTo>
                    <a:pt x="1733550" y="1289050"/>
                    <a:pt x="1111250" y="1526117"/>
                    <a:pt x="814917" y="1622425"/>
                  </a:cubicBezTo>
                  <a:cubicBezTo>
                    <a:pt x="518584" y="1718733"/>
                    <a:pt x="266700" y="1696508"/>
                    <a:pt x="148167" y="1622425"/>
                  </a:cubicBezTo>
                  <a:cubicBezTo>
                    <a:pt x="29634" y="1548342"/>
                    <a:pt x="0" y="1259417"/>
                    <a:pt x="103717" y="1177925"/>
                  </a:cubicBezTo>
                  <a:close/>
                </a:path>
              </a:pathLst>
            </a:custGeom>
            <a:solidFill>
              <a:srgbClr val="CCFFCC"/>
            </a:solidFill>
            <a:ln>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61" name="Picture 460" descr="图片239"/>
            <p:cNvPicPr>
              <a:picLocks noChangeAspect="1" noChangeArrowheads="1"/>
            </p:cNvPicPr>
            <p:nvPr/>
          </p:nvPicPr>
          <p:blipFill>
            <a:blip r:embed="rId1" cstate="print"/>
            <a:srcRect/>
            <a:stretch>
              <a:fillRect/>
            </a:stretch>
          </p:blipFill>
          <p:spPr bwMode="auto">
            <a:xfrm>
              <a:off x="1331640" y="1323594"/>
              <a:ext cx="346900" cy="202500"/>
            </a:xfrm>
            <a:prstGeom prst="rect">
              <a:avLst/>
            </a:prstGeom>
            <a:noFill/>
            <a:effectLst>
              <a:outerShdw blurRad="152400" dist="50800" dir="2700000" algn="tl" rotWithShape="0">
                <a:prstClr val="black"/>
              </a:outerShdw>
            </a:effectLst>
          </p:spPr>
        </p:pic>
        <p:grpSp>
          <p:nvGrpSpPr>
            <p:cNvPr id="7" name="组合 112"/>
            <p:cNvGrpSpPr/>
            <p:nvPr/>
          </p:nvGrpSpPr>
          <p:grpSpPr>
            <a:xfrm>
              <a:off x="1095990" y="1375141"/>
              <a:ext cx="1938203" cy="932384"/>
              <a:chOff x="1095989" y="1833522"/>
              <a:chExt cx="1938203" cy="1243178"/>
            </a:xfrm>
          </p:grpSpPr>
          <p:pic>
            <p:nvPicPr>
              <p:cNvPr id="11" name="Picture 460" descr="图片239"/>
              <p:cNvPicPr>
                <a:picLocks noChangeAspect="1" noChangeArrowheads="1"/>
              </p:cNvPicPr>
              <p:nvPr/>
            </p:nvPicPr>
            <p:blipFill>
              <a:blip r:embed="rId1" cstate="print"/>
              <a:srcRect/>
              <a:stretch>
                <a:fillRect/>
              </a:stretch>
            </p:blipFill>
            <p:spPr bwMode="auto">
              <a:xfrm>
                <a:off x="2687292" y="1844181"/>
                <a:ext cx="346900" cy="270000"/>
              </a:xfrm>
              <a:prstGeom prst="rect">
                <a:avLst/>
              </a:prstGeom>
              <a:noFill/>
              <a:effectLst>
                <a:outerShdw blurRad="152400" dist="50800" dir="2700000" algn="tl" rotWithShape="0">
                  <a:prstClr val="black"/>
                </a:outerShdw>
              </a:effectLst>
            </p:spPr>
          </p:pic>
          <p:pic>
            <p:nvPicPr>
              <p:cNvPr id="12" name="Picture 460" descr="图片239"/>
              <p:cNvPicPr>
                <a:picLocks noChangeAspect="1" noChangeArrowheads="1"/>
              </p:cNvPicPr>
              <p:nvPr/>
            </p:nvPicPr>
            <p:blipFill>
              <a:blip r:embed="rId1" cstate="print"/>
              <a:srcRect/>
              <a:stretch>
                <a:fillRect/>
              </a:stretch>
            </p:blipFill>
            <p:spPr bwMode="auto">
              <a:xfrm>
                <a:off x="1095989" y="1833522"/>
                <a:ext cx="346900" cy="270000"/>
              </a:xfrm>
              <a:prstGeom prst="rect">
                <a:avLst/>
              </a:prstGeom>
              <a:noFill/>
              <a:effectLst>
                <a:outerShdw blurRad="152400" dist="50800" dir="2700000" algn="tl" rotWithShape="0">
                  <a:prstClr val="black"/>
                </a:outerShdw>
              </a:effectLst>
            </p:spPr>
          </p:pic>
          <p:pic>
            <p:nvPicPr>
              <p:cNvPr id="13" name="Picture 460" descr="图片239"/>
              <p:cNvPicPr>
                <a:picLocks noChangeAspect="1" noChangeArrowheads="1"/>
              </p:cNvPicPr>
              <p:nvPr/>
            </p:nvPicPr>
            <p:blipFill>
              <a:blip r:embed="rId1" cstate="print"/>
              <a:srcRect/>
              <a:stretch>
                <a:fillRect/>
              </a:stretch>
            </p:blipFill>
            <p:spPr bwMode="auto">
              <a:xfrm>
                <a:off x="2438400" y="2584450"/>
                <a:ext cx="346900" cy="270000"/>
              </a:xfrm>
              <a:prstGeom prst="rect">
                <a:avLst/>
              </a:prstGeom>
              <a:noFill/>
              <a:effectLst>
                <a:outerShdw blurRad="152400" dist="50800" dir="2700000" algn="tl" rotWithShape="0">
                  <a:prstClr val="black"/>
                </a:outerShdw>
              </a:effectLst>
            </p:spPr>
          </p:pic>
          <p:pic>
            <p:nvPicPr>
              <p:cNvPr id="14" name="Picture 460" descr="图片239"/>
              <p:cNvPicPr>
                <a:picLocks noChangeAspect="1" noChangeArrowheads="1"/>
              </p:cNvPicPr>
              <p:nvPr/>
            </p:nvPicPr>
            <p:blipFill>
              <a:blip r:embed="rId1" cstate="print"/>
              <a:srcRect/>
              <a:stretch>
                <a:fillRect/>
              </a:stretch>
            </p:blipFill>
            <p:spPr bwMode="auto">
              <a:xfrm>
                <a:off x="1416050" y="2806700"/>
                <a:ext cx="346900" cy="270000"/>
              </a:xfrm>
              <a:prstGeom prst="rect">
                <a:avLst/>
              </a:prstGeom>
              <a:noFill/>
              <a:effectLst>
                <a:outerShdw blurRad="152400" dist="50800" dir="2700000" algn="tl" rotWithShape="0">
                  <a:prstClr val="black"/>
                </a:outerShdw>
              </a:effectLst>
            </p:spPr>
          </p:pic>
          <p:sp>
            <p:nvSpPr>
              <p:cNvPr id="15" name="云形标注 31"/>
              <p:cNvSpPr>
                <a:spLocks noChangeArrowheads="1"/>
              </p:cNvSpPr>
              <p:nvPr/>
            </p:nvSpPr>
            <p:spPr bwMode="auto">
              <a:xfrm>
                <a:off x="1268083" y="2093945"/>
                <a:ext cx="1259456" cy="520998"/>
              </a:xfrm>
              <a:prstGeom prst="cloudCallout">
                <a:avLst>
                  <a:gd name="adj1" fmla="val -6370"/>
                  <a:gd name="adj2" fmla="val -24273"/>
                </a:avLst>
              </a:prstGeom>
              <a:solidFill>
                <a:schemeClr val="bg1">
                  <a:lumMod val="85000"/>
                </a:schemeClr>
              </a:solidFill>
              <a:ln w="9525">
                <a:noFill/>
                <a:round/>
              </a:ln>
            </p:spPr>
            <p:txBody>
              <a:bodyPr/>
              <a:lstStyle/>
              <a:p>
                <a:pPr algn="ctr">
                  <a:buClr>
                    <a:srgbClr val="CC9900"/>
                  </a:buClr>
                </a:pPr>
                <a:r>
                  <a:rPr lang="zh-CN" altLang="en-US" sz="1000" b="1" dirty="0" smtClean="0">
                    <a:solidFill>
                      <a:srgbClr val="FF0000"/>
                    </a:solidFill>
                    <a:latin typeface="微软雅黑" panose="020B0503020204020204" pitchFamily="34" charset="-122"/>
                    <a:ea typeface="微软雅黑" panose="020B0503020204020204" pitchFamily="34" charset="-122"/>
                  </a:rPr>
                  <a:t>网络区域</a:t>
                </a:r>
                <a:endParaRPr lang="en-US" altLang="zh-CN" sz="1000" b="1" dirty="0" smtClean="0">
                  <a:solidFill>
                    <a:srgbClr val="FF0000"/>
                  </a:solidFill>
                  <a:latin typeface="微软雅黑" panose="020B0503020204020204" pitchFamily="34" charset="-122"/>
                  <a:ea typeface="微软雅黑" panose="020B0503020204020204" pitchFamily="34" charset="-122"/>
                </a:endParaRPr>
              </a:p>
              <a:p>
                <a:pPr algn="ctr">
                  <a:buClr>
                    <a:srgbClr val="CC9900"/>
                  </a:buClr>
                </a:pPr>
                <a:r>
                  <a:rPr lang="zh-CN" altLang="en-US" sz="1000" b="1" dirty="0" smtClean="0">
                    <a:solidFill>
                      <a:srgbClr val="FF0000"/>
                    </a:solidFill>
                    <a:latin typeface="微软雅黑" panose="020B0503020204020204" pitchFamily="34" charset="-122"/>
                    <a:ea typeface="微软雅黑" panose="020B0503020204020204" pitchFamily="34" charset="-122"/>
                  </a:rPr>
                  <a:t>非敏捷设备</a:t>
                </a:r>
                <a:endParaRPr lang="zh-CN" altLang="en-US" sz="1000" b="1" dirty="0">
                  <a:solidFill>
                    <a:srgbClr val="FF0000"/>
                  </a:solidFill>
                  <a:latin typeface="微软雅黑" panose="020B0503020204020204" pitchFamily="34" charset="-122"/>
                  <a:ea typeface="微软雅黑" panose="020B0503020204020204" pitchFamily="34" charset="-122"/>
                </a:endParaRPr>
              </a:p>
            </p:txBody>
          </p:sp>
          <p:sp>
            <p:nvSpPr>
              <p:cNvPr id="16" name="椭圆 530"/>
              <p:cNvSpPr>
                <a:spLocks noChangeArrowheads="1"/>
              </p:cNvSpPr>
              <p:nvPr/>
            </p:nvSpPr>
            <p:spPr bwMode="auto">
              <a:xfrm>
                <a:off x="1504950" y="2762250"/>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17" name="椭圆 530"/>
              <p:cNvSpPr>
                <a:spLocks noChangeArrowheads="1"/>
              </p:cNvSpPr>
              <p:nvPr/>
            </p:nvSpPr>
            <p:spPr bwMode="auto">
              <a:xfrm>
                <a:off x="1224190" y="2068960"/>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18" name="椭圆 530"/>
              <p:cNvSpPr>
                <a:spLocks noChangeArrowheads="1"/>
              </p:cNvSpPr>
              <p:nvPr/>
            </p:nvSpPr>
            <p:spPr bwMode="auto">
              <a:xfrm>
                <a:off x="2884196" y="2068959"/>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19" name="椭圆 530"/>
              <p:cNvSpPr>
                <a:spLocks noChangeArrowheads="1"/>
              </p:cNvSpPr>
              <p:nvPr/>
            </p:nvSpPr>
            <p:spPr bwMode="auto">
              <a:xfrm>
                <a:off x="2379222" y="2584450"/>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200">
                  <a:solidFill>
                    <a:srgbClr val="000000"/>
                  </a:solidFill>
                  <a:latin typeface="微软雅黑" panose="020B0503020204020204" pitchFamily="34" charset="-122"/>
                  <a:ea typeface="微软雅黑" panose="020B0503020204020204" pitchFamily="34" charset="-122"/>
                </a:endParaRPr>
              </a:p>
            </p:txBody>
          </p:sp>
        </p:grpSp>
        <p:sp>
          <p:nvSpPr>
            <p:cNvPr id="21" name="TextBox 20"/>
            <p:cNvSpPr txBox="1"/>
            <p:nvPr/>
          </p:nvSpPr>
          <p:spPr>
            <a:xfrm>
              <a:off x="200455" y="1671637"/>
              <a:ext cx="1080120" cy="253916"/>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pPr algn="ctr"/>
              <a:r>
                <a:rPr lang="zh-CN" altLang="en-US" sz="1050" b="1" dirty="0" smtClean="0">
                  <a:solidFill>
                    <a:srgbClr val="FF0000"/>
                  </a:solidFill>
                  <a:latin typeface="微软雅黑" panose="020B0503020204020204" pitchFamily="34" charset="-122"/>
                  <a:ea typeface="微软雅黑" panose="020B0503020204020204" pitchFamily="34" charset="-122"/>
                </a:rPr>
                <a:t>流入端口组</a:t>
              </a:r>
              <a:endParaRPr lang="zh-CN" altLang="en-US" sz="1050" b="1" dirty="0">
                <a:solidFill>
                  <a:srgbClr val="FF0000"/>
                </a:solidFill>
                <a:latin typeface="微软雅黑" panose="020B0503020204020204" pitchFamily="34" charset="-122"/>
                <a:ea typeface="微软雅黑" panose="020B0503020204020204" pitchFamily="34" charset="-122"/>
              </a:endParaRPr>
            </a:p>
          </p:txBody>
        </p:sp>
        <p:sp>
          <p:nvSpPr>
            <p:cNvPr id="22" name="TextBox 21"/>
            <p:cNvSpPr txBox="1"/>
            <p:nvPr/>
          </p:nvSpPr>
          <p:spPr>
            <a:xfrm>
              <a:off x="206065" y="2138362"/>
              <a:ext cx="1080120" cy="253916"/>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pPr algn="ctr"/>
              <a:r>
                <a:rPr lang="zh-CN" altLang="en-US" sz="1050" b="1" dirty="0" smtClean="0">
                  <a:solidFill>
                    <a:srgbClr val="0000FF"/>
                  </a:solidFill>
                  <a:latin typeface="微软雅黑" panose="020B0503020204020204" pitchFamily="34" charset="-122"/>
                  <a:ea typeface="微软雅黑" panose="020B0503020204020204" pitchFamily="34" charset="-122"/>
                </a:rPr>
                <a:t>流出端口组</a:t>
              </a:r>
              <a:endParaRPr lang="zh-CN" altLang="en-US" sz="1050" b="1" dirty="0">
                <a:solidFill>
                  <a:srgbClr val="0000FF"/>
                </a:solidFill>
                <a:latin typeface="微软雅黑" panose="020B0503020204020204" pitchFamily="34" charset="-122"/>
                <a:ea typeface="微软雅黑" panose="020B0503020204020204" pitchFamily="34" charset="-122"/>
              </a:endParaRPr>
            </a:p>
          </p:txBody>
        </p:sp>
        <p:sp>
          <p:nvSpPr>
            <p:cNvPr id="25" name="弧形 24"/>
            <p:cNvSpPr/>
            <p:nvPr/>
          </p:nvSpPr>
          <p:spPr>
            <a:xfrm rot="4859864">
              <a:off x="2057372" y="473866"/>
              <a:ext cx="601892" cy="1780899"/>
            </a:xfrm>
            <a:prstGeom prst="arc">
              <a:avLst>
                <a:gd name="adj1" fmla="val 16535962"/>
                <a:gd name="adj2" fmla="val 5104231"/>
              </a:avLst>
            </a:prstGeom>
            <a:ln w="25400">
              <a:solidFill>
                <a:srgbClr val="7030A0"/>
              </a:solidFill>
              <a:headEnd type="arrow" w="lg" len="med"/>
              <a:tailEnd type="non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a:latin typeface="微软雅黑" panose="020B0503020204020204" pitchFamily="34" charset="-122"/>
                <a:ea typeface="微软雅黑" panose="020B0503020204020204" pitchFamily="34" charset="-122"/>
              </a:endParaRPr>
            </a:p>
          </p:txBody>
        </p:sp>
        <p:cxnSp>
          <p:nvCxnSpPr>
            <p:cNvPr id="27" name="直接箭头连接符 26"/>
            <p:cNvCxnSpPr>
              <a:stCxn id="17" idx="5"/>
            </p:cNvCxnSpPr>
            <p:nvPr/>
          </p:nvCxnSpPr>
          <p:spPr>
            <a:xfrm rot="16200000" flipH="1">
              <a:off x="1881390" y="1036839"/>
              <a:ext cx="566114" cy="1703608"/>
            </a:xfrm>
            <a:prstGeom prst="straightConnector1">
              <a:avLst/>
            </a:prstGeom>
            <a:ln w="25400">
              <a:solidFill>
                <a:srgbClr val="7030A0"/>
              </a:solidFill>
              <a:tailEnd type="arrow" w="lg" len="me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927100" y="1171576"/>
              <a:ext cx="648072" cy="276999"/>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总部</a:t>
              </a:r>
              <a:endParaRPr lang="zh-CN" altLang="en-US" sz="1200" b="1" dirty="0">
                <a:latin typeface="微软雅黑" panose="020B0503020204020204" pitchFamily="34" charset="-122"/>
                <a:ea typeface="微软雅黑" panose="020B0503020204020204" pitchFamily="34" charset="-122"/>
              </a:endParaRPr>
            </a:p>
          </p:txBody>
        </p:sp>
        <p:sp>
          <p:nvSpPr>
            <p:cNvPr id="50" name="TextBox 49"/>
            <p:cNvSpPr txBox="1"/>
            <p:nvPr/>
          </p:nvSpPr>
          <p:spPr>
            <a:xfrm>
              <a:off x="2527300" y="2205038"/>
              <a:ext cx="648072" cy="276999"/>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分支</a:t>
              </a:r>
              <a:r>
                <a:rPr lang="en-US" altLang="zh-CN" sz="1200" b="1" dirty="0" smtClean="0">
                  <a:latin typeface="微软雅黑" panose="020B0503020204020204" pitchFamily="34" charset="-122"/>
                  <a:ea typeface="微软雅黑" panose="020B0503020204020204" pitchFamily="34" charset="-122"/>
                </a:rPr>
                <a:t>2</a:t>
              </a:r>
              <a:endParaRPr lang="zh-CN" altLang="en-US" sz="1200" b="1" dirty="0">
                <a:latin typeface="微软雅黑" panose="020B0503020204020204" pitchFamily="34" charset="-122"/>
                <a:ea typeface="微软雅黑" panose="020B0503020204020204" pitchFamily="34" charset="-122"/>
              </a:endParaRPr>
            </a:p>
          </p:txBody>
        </p:sp>
        <p:sp>
          <p:nvSpPr>
            <p:cNvPr id="57" name="TextBox 56"/>
            <p:cNvSpPr txBox="1"/>
            <p:nvPr/>
          </p:nvSpPr>
          <p:spPr>
            <a:xfrm>
              <a:off x="3016249" y="1006078"/>
              <a:ext cx="874264" cy="253916"/>
            </a:xfrm>
            <a:prstGeom prst="rect">
              <a:avLst/>
            </a:prstGeom>
          </p:spPr>
          <p:style>
            <a:lnRef idx="1">
              <a:schemeClr val="accent3"/>
            </a:lnRef>
            <a:fillRef idx="3">
              <a:schemeClr val="accent3"/>
            </a:fillRef>
            <a:effectRef idx="2">
              <a:schemeClr val="accent3"/>
            </a:effectRef>
            <a:fontRef idx="minor">
              <a:schemeClr val="lt1"/>
            </a:fontRef>
          </p:style>
          <p:txBody>
            <a:bodyPr wrap="square" rtlCol="0">
              <a:spAutoFit/>
            </a:bodyPr>
            <a:lstStyle/>
            <a:p>
              <a:pPr algn="ctr"/>
              <a:r>
                <a:rPr lang="zh-CN" altLang="en-US" sz="1050" b="1" dirty="0" smtClean="0">
                  <a:solidFill>
                    <a:srgbClr val="7030A0"/>
                  </a:solidFill>
                  <a:latin typeface="微软雅黑" panose="020B0503020204020204" pitchFamily="34" charset="-122"/>
                  <a:ea typeface="微软雅黑" panose="020B0503020204020204" pitchFamily="34" charset="-122"/>
                </a:rPr>
                <a:t>正向流</a:t>
              </a:r>
              <a:endParaRPr lang="zh-CN" altLang="en-US" sz="1050" b="1" dirty="0">
                <a:solidFill>
                  <a:srgbClr val="7030A0"/>
                </a:solidFill>
                <a:latin typeface="微软雅黑" panose="020B0503020204020204" pitchFamily="34" charset="-122"/>
                <a:ea typeface="微软雅黑" panose="020B0503020204020204" pitchFamily="34" charset="-122"/>
              </a:endParaRPr>
            </a:p>
          </p:txBody>
        </p:sp>
        <p:sp>
          <p:nvSpPr>
            <p:cNvPr id="55" name="矩形 54"/>
            <p:cNvSpPr/>
            <p:nvPr/>
          </p:nvSpPr>
          <p:spPr>
            <a:xfrm>
              <a:off x="493821" y="1415835"/>
              <a:ext cx="688009" cy="246221"/>
            </a:xfrm>
            <a:prstGeom prst="rect">
              <a:avLst/>
            </a:prstGeom>
          </p:spPr>
          <p:txBody>
            <a:bodyPr wrap="none">
              <a:spAutoFit/>
            </a:bodyPr>
            <a:lstStyle/>
            <a:p>
              <a:r>
                <a:rPr lang="en-US" altLang="zh-CN" sz="1000" dirty="0" err="1" smtClean="0">
                  <a:latin typeface="微软雅黑" panose="020B0503020204020204" pitchFamily="34" charset="-122"/>
                  <a:ea typeface="微软雅黑" panose="020B0503020204020204" pitchFamily="34" charset="-122"/>
                </a:rPr>
                <a:t>tlp</a:t>
              </a:r>
              <a:r>
                <a:rPr lang="en-US" altLang="zh-CN" sz="1000" dirty="0" smtClean="0">
                  <a:latin typeface="微软雅黑" panose="020B0503020204020204" pitchFamily="34" charset="-122"/>
                  <a:ea typeface="微软雅黑" panose="020B0503020204020204" pitchFamily="34" charset="-122"/>
                </a:rPr>
                <a:t> 1000</a:t>
              </a:r>
              <a:endParaRPr lang="zh-CN" altLang="en-US" sz="1000" dirty="0">
                <a:latin typeface="微软雅黑" panose="020B0503020204020204" pitchFamily="34" charset="-122"/>
                <a:ea typeface="微软雅黑" panose="020B0503020204020204" pitchFamily="34" charset="-122"/>
              </a:endParaRPr>
            </a:p>
          </p:txBody>
        </p:sp>
        <p:sp>
          <p:nvSpPr>
            <p:cNvPr id="56" name="矩形 55"/>
            <p:cNvSpPr/>
            <p:nvPr/>
          </p:nvSpPr>
          <p:spPr>
            <a:xfrm>
              <a:off x="1727949" y="2038350"/>
              <a:ext cx="688009" cy="246221"/>
            </a:xfrm>
            <a:prstGeom prst="rect">
              <a:avLst/>
            </a:prstGeom>
          </p:spPr>
          <p:txBody>
            <a:bodyPr wrap="none">
              <a:spAutoFit/>
            </a:bodyPr>
            <a:lstStyle/>
            <a:p>
              <a:r>
                <a:rPr lang="en-US" altLang="zh-CN" sz="1000" dirty="0" err="1" smtClean="0">
                  <a:latin typeface="微软雅黑" panose="020B0503020204020204" pitchFamily="34" charset="-122"/>
                  <a:ea typeface="微软雅黑" panose="020B0503020204020204" pitchFamily="34" charset="-122"/>
                </a:rPr>
                <a:t>tlp</a:t>
              </a:r>
              <a:r>
                <a:rPr lang="en-US" altLang="zh-CN" sz="1000" dirty="0" smtClean="0">
                  <a:latin typeface="微软雅黑" panose="020B0503020204020204" pitchFamily="34" charset="-122"/>
                  <a:ea typeface="微软雅黑" panose="020B0503020204020204" pitchFamily="34" charset="-122"/>
                </a:rPr>
                <a:t> 1001</a:t>
              </a:r>
              <a:endParaRPr lang="zh-CN" altLang="en-US" sz="1000" dirty="0">
                <a:latin typeface="微软雅黑" panose="020B0503020204020204" pitchFamily="34" charset="-122"/>
                <a:ea typeface="微软雅黑" panose="020B0503020204020204" pitchFamily="34" charset="-122"/>
              </a:endParaRPr>
            </a:p>
          </p:txBody>
        </p:sp>
        <p:sp>
          <p:nvSpPr>
            <p:cNvPr id="59" name="矩形 58"/>
            <p:cNvSpPr/>
            <p:nvPr/>
          </p:nvSpPr>
          <p:spPr>
            <a:xfrm>
              <a:off x="2607425" y="1738313"/>
              <a:ext cx="688009" cy="246221"/>
            </a:xfrm>
            <a:prstGeom prst="rect">
              <a:avLst/>
            </a:prstGeom>
          </p:spPr>
          <p:txBody>
            <a:bodyPr wrap="none">
              <a:spAutoFit/>
            </a:bodyPr>
            <a:lstStyle/>
            <a:p>
              <a:r>
                <a:rPr lang="en-US" altLang="zh-CN" sz="1000" dirty="0" err="1" smtClean="0">
                  <a:latin typeface="微软雅黑" panose="020B0503020204020204" pitchFamily="34" charset="-122"/>
                  <a:ea typeface="微软雅黑" panose="020B0503020204020204" pitchFamily="34" charset="-122"/>
                </a:rPr>
                <a:t>tlp</a:t>
              </a:r>
              <a:r>
                <a:rPr lang="en-US" altLang="zh-CN" sz="1000" dirty="0" smtClean="0">
                  <a:latin typeface="微软雅黑" panose="020B0503020204020204" pitchFamily="34" charset="-122"/>
                  <a:ea typeface="微软雅黑" panose="020B0503020204020204" pitchFamily="34" charset="-122"/>
                </a:rPr>
                <a:t> 1002</a:t>
              </a:r>
              <a:endParaRPr lang="zh-CN" altLang="en-US" sz="1000" dirty="0">
                <a:latin typeface="微软雅黑" panose="020B0503020204020204" pitchFamily="34" charset="-122"/>
                <a:ea typeface="微软雅黑" panose="020B0503020204020204" pitchFamily="34" charset="-122"/>
              </a:endParaRPr>
            </a:p>
          </p:txBody>
        </p:sp>
        <p:sp>
          <p:nvSpPr>
            <p:cNvPr id="60" name="矩形 59"/>
            <p:cNvSpPr/>
            <p:nvPr/>
          </p:nvSpPr>
          <p:spPr>
            <a:xfrm>
              <a:off x="2994120" y="1491630"/>
              <a:ext cx="688009" cy="246221"/>
            </a:xfrm>
            <a:prstGeom prst="rect">
              <a:avLst/>
            </a:prstGeom>
          </p:spPr>
          <p:txBody>
            <a:bodyPr wrap="none">
              <a:spAutoFit/>
            </a:bodyPr>
            <a:lstStyle/>
            <a:p>
              <a:r>
                <a:rPr lang="en-US" altLang="zh-CN" sz="1000" dirty="0" err="1" smtClean="0">
                  <a:latin typeface="微软雅黑" panose="020B0503020204020204" pitchFamily="34" charset="-122"/>
                  <a:ea typeface="微软雅黑" panose="020B0503020204020204" pitchFamily="34" charset="-122"/>
                </a:rPr>
                <a:t>tlp</a:t>
              </a:r>
              <a:r>
                <a:rPr lang="en-US" altLang="zh-CN" sz="1000" dirty="0" smtClean="0">
                  <a:latin typeface="微软雅黑" panose="020B0503020204020204" pitchFamily="34" charset="-122"/>
                  <a:ea typeface="微软雅黑" panose="020B0503020204020204" pitchFamily="34" charset="-122"/>
                </a:rPr>
                <a:t> 1003</a:t>
              </a:r>
              <a:endParaRPr lang="zh-CN" altLang="en-US" sz="1000" dirty="0">
                <a:latin typeface="微软雅黑" panose="020B0503020204020204" pitchFamily="34" charset="-122"/>
                <a:ea typeface="微软雅黑" panose="020B0503020204020204" pitchFamily="34" charset="-122"/>
              </a:endParaRPr>
            </a:p>
          </p:txBody>
        </p:sp>
        <p:sp>
          <p:nvSpPr>
            <p:cNvPr id="67" name="椭圆 530"/>
            <p:cNvSpPr>
              <a:spLocks noChangeArrowheads="1"/>
            </p:cNvSpPr>
            <p:nvPr/>
          </p:nvSpPr>
          <p:spPr bwMode="auto">
            <a:xfrm>
              <a:off x="1459841" y="1500173"/>
              <a:ext cx="103628" cy="63107"/>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68" name="矩形 67"/>
            <p:cNvSpPr/>
            <p:nvPr/>
          </p:nvSpPr>
          <p:spPr>
            <a:xfrm>
              <a:off x="1504951" y="1171575"/>
              <a:ext cx="688009" cy="246221"/>
            </a:xfrm>
            <a:prstGeom prst="rect">
              <a:avLst/>
            </a:prstGeom>
          </p:spPr>
          <p:txBody>
            <a:bodyPr wrap="none">
              <a:spAutoFit/>
            </a:bodyPr>
            <a:lstStyle/>
            <a:p>
              <a:r>
                <a:rPr lang="en-US" altLang="zh-CN" sz="1000" dirty="0" err="1" smtClean="0">
                  <a:latin typeface="微软雅黑" panose="020B0503020204020204" pitchFamily="34" charset="-122"/>
                  <a:ea typeface="微软雅黑" panose="020B0503020204020204" pitchFamily="34" charset="-122"/>
                </a:rPr>
                <a:t>tlp</a:t>
              </a:r>
              <a:r>
                <a:rPr lang="en-US" altLang="zh-CN" sz="1000" dirty="0" smtClean="0">
                  <a:latin typeface="微软雅黑" panose="020B0503020204020204" pitchFamily="34" charset="-122"/>
                  <a:ea typeface="微软雅黑" panose="020B0503020204020204" pitchFamily="34" charset="-122"/>
                </a:rPr>
                <a:t> 1005</a:t>
              </a:r>
              <a:endParaRPr lang="zh-CN" altLang="en-US" sz="1000" dirty="0">
                <a:latin typeface="微软雅黑" panose="020B0503020204020204" pitchFamily="34" charset="-122"/>
                <a:ea typeface="微软雅黑" panose="020B0503020204020204" pitchFamily="34" charset="-122"/>
              </a:endParaRPr>
            </a:p>
          </p:txBody>
        </p:sp>
        <p:sp>
          <p:nvSpPr>
            <p:cNvPr id="73" name="椭圆 530"/>
            <p:cNvSpPr>
              <a:spLocks noChangeArrowheads="1"/>
            </p:cNvSpPr>
            <p:nvPr/>
          </p:nvSpPr>
          <p:spPr bwMode="auto">
            <a:xfrm>
              <a:off x="2670386" y="1498284"/>
              <a:ext cx="103628" cy="63107"/>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sz="1200">
                <a:solidFill>
                  <a:srgbClr val="000000"/>
                </a:solidFill>
                <a:latin typeface="微软雅黑" panose="020B0503020204020204" pitchFamily="34" charset="-122"/>
                <a:ea typeface="微软雅黑" panose="020B0503020204020204" pitchFamily="34" charset="-122"/>
              </a:endParaRPr>
            </a:p>
          </p:txBody>
        </p:sp>
        <p:sp>
          <p:nvSpPr>
            <p:cNvPr id="74" name="矩形 73"/>
            <p:cNvSpPr/>
            <p:nvPr/>
          </p:nvSpPr>
          <p:spPr>
            <a:xfrm>
              <a:off x="2406651" y="1185863"/>
              <a:ext cx="688009" cy="246221"/>
            </a:xfrm>
            <a:prstGeom prst="rect">
              <a:avLst/>
            </a:prstGeom>
          </p:spPr>
          <p:txBody>
            <a:bodyPr wrap="none">
              <a:spAutoFit/>
            </a:bodyPr>
            <a:lstStyle/>
            <a:p>
              <a:r>
                <a:rPr lang="en-US" altLang="zh-CN" sz="1000" dirty="0" err="1" smtClean="0">
                  <a:latin typeface="微软雅黑" panose="020B0503020204020204" pitchFamily="34" charset="-122"/>
                  <a:ea typeface="微软雅黑" panose="020B0503020204020204" pitchFamily="34" charset="-122"/>
                </a:rPr>
                <a:t>tlp</a:t>
              </a:r>
              <a:r>
                <a:rPr lang="en-US" altLang="zh-CN" sz="1000" dirty="0" smtClean="0">
                  <a:latin typeface="微软雅黑" panose="020B0503020204020204" pitchFamily="34" charset="-122"/>
                  <a:ea typeface="微软雅黑" panose="020B0503020204020204" pitchFamily="34" charset="-122"/>
                </a:rPr>
                <a:t> 1004</a:t>
              </a:r>
              <a:endParaRPr lang="zh-CN" altLang="en-US" sz="1000" dirty="0">
                <a:latin typeface="微软雅黑" panose="020B0503020204020204" pitchFamily="34" charset="-122"/>
                <a:ea typeface="微软雅黑" panose="020B0503020204020204" pitchFamily="34" charset="-122"/>
              </a:endParaRPr>
            </a:p>
          </p:txBody>
        </p:sp>
        <p:cxnSp>
          <p:nvCxnSpPr>
            <p:cNvPr id="83" name="直接连接符 82"/>
            <p:cNvCxnSpPr>
              <a:stCxn id="11" idx="2"/>
            </p:cNvCxnSpPr>
            <p:nvPr/>
          </p:nvCxnSpPr>
          <p:spPr bwMode="auto">
            <a:xfrm rot="5400000">
              <a:off x="2545451" y="1389685"/>
              <a:ext cx="119341" cy="511242"/>
            </a:xfrm>
            <a:prstGeom prst="line">
              <a:avLst/>
            </a:prstGeom>
            <a:noFill/>
            <a:ln w="6350" cap="flat" cmpd="sng" algn="ctr">
              <a:solidFill>
                <a:srgbClr val="808080"/>
              </a:solidFill>
              <a:prstDash val="solid"/>
              <a:round/>
              <a:headEnd type="none" w="med" len="med"/>
              <a:tailEnd type="none" w="med" len="med"/>
            </a:ln>
            <a:effectLst/>
          </p:spPr>
        </p:cxnSp>
        <p:cxnSp>
          <p:nvCxnSpPr>
            <p:cNvPr id="86" name="直接连接符 85"/>
            <p:cNvCxnSpPr>
              <a:stCxn id="13" idx="1"/>
            </p:cNvCxnSpPr>
            <p:nvPr/>
          </p:nvCxnSpPr>
          <p:spPr bwMode="auto">
            <a:xfrm rot="10800000">
              <a:off x="2171700" y="1905000"/>
              <a:ext cx="266700" cy="134588"/>
            </a:xfrm>
            <a:prstGeom prst="line">
              <a:avLst/>
            </a:prstGeom>
            <a:noFill/>
            <a:ln w="6350" cap="flat" cmpd="sng" algn="ctr">
              <a:solidFill>
                <a:srgbClr val="808080"/>
              </a:solidFill>
              <a:prstDash val="solid"/>
              <a:round/>
              <a:headEnd type="none" w="med" len="med"/>
              <a:tailEnd type="none" w="med" len="med"/>
            </a:ln>
            <a:effectLst/>
          </p:spPr>
        </p:cxnSp>
        <p:cxnSp>
          <p:nvCxnSpPr>
            <p:cNvPr id="89" name="直接连接符 88"/>
            <p:cNvCxnSpPr>
              <a:endCxn id="14" idx="0"/>
            </p:cNvCxnSpPr>
            <p:nvPr/>
          </p:nvCxnSpPr>
          <p:spPr bwMode="auto">
            <a:xfrm rot="5400000">
              <a:off x="1530557" y="1997282"/>
              <a:ext cx="166686" cy="48800"/>
            </a:xfrm>
            <a:prstGeom prst="line">
              <a:avLst/>
            </a:prstGeom>
            <a:noFill/>
            <a:ln w="6350" cap="flat" cmpd="sng" algn="ctr">
              <a:solidFill>
                <a:srgbClr val="808080"/>
              </a:solidFill>
              <a:prstDash val="solid"/>
              <a:round/>
              <a:headEnd type="none" w="med" len="med"/>
              <a:tailEnd type="none" w="med" len="med"/>
            </a:ln>
            <a:effectLst/>
          </p:spPr>
        </p:cxnSp>
        <p:cxnSp>
          <p:nvCxnSpPr>
            <p:cNvPr id="92" name="直接连接符 91"/>
            <p:cNvCxnSpPr>
              <a:endCxn id="17" idx="7"/>
            </p:cNvCxnSpPr>
            <p:nvPr/>
          </p:nvCxnSpPr>
          <p:spPr bwMode="auto">
            <a:xfrm rot="10800000">
              <a:off x="1312642" y="1560962"/>
              <a:ext cx="281208" cy="110676"/>
            </a:xfrm>
            <a:prstGeom prst="line">
              <a:avLst/>
            </a:prstGeom>
            <a:noFill/>
            <a:ln w="6350" cap="flat" cmpd="sng" algn="ctr">
              <a:solidFill>
                <a:srgbClr val="808080"/>
              </a:solidFill>
              <a:prstDash val="solid"/>
              <a:round/>
              <a:headEnd type="none" w="med" len="med"/>
              <a:tailEnd type="none" w="med" len="med"/>
            </a:ln>
            <a:effectLst/>
          </p:spPr>
        </p:cxnSp>
        <p:sp>
          <p:nvSpPr>
            <p:cNvPr id="124" name="TextBox 123"/>
            <p:cNvSpPr txBox="1"/>
            <p:nvPr/>
          </p:nvSpPr>
          <p:spPr>
            <a:xfrm>
              <a:off x="1416050" y="2405063"/>
              <a:ext cx="648072" cy="276999"/>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分支</a:t>
              </a:r>
              <a:r>
                <a:rPr lang="en-US" altLang="zh-CN" sz="1200" b="1" dirty="0" smtClean="0">
                  <a:latin typeface="微软雅黑" panose="020B0503020204020204" pitchFamily="34" charset="-122"/>
                  <a:ea typeface="微软雅黑" panose="020B0503020204020204" pitchFamily="34" charset="-122"/>
                </a:rPr>
                <a:t>1</a:t>
              </a:r>
              <a:endParaRPr lang="zh-CN" altLang="en-US" sz="1200" b="1" dirty="0">
                <a:latin typeface="微软雅黑" panose="020B0503020204020204" pitchFamily="34" charset="-122"/>
                <a:ea typeface="微软雅黑" panose="020B0503020204020204" pitchFamily="34" charset="-122"/>
              </a:endParaRPr>
            </a:p>
          </p:txBody>
        </p:sp>
        <p:sp>
          <p:nvSpPr>
            <p:cNvPr id="125" name="TextBox 124"/>
            <p:cNvSpPr txBox="1"/>
            <p:nvPr/>
          </p:nvSpPr>
          <p:spPr>
            <a:xfrm>
              <a:off x="3194050" y="1304926"/>
              <a:ext cx="648072" cy="276999"/>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分支</a:t>
              </a:r>
              <a:r>
                <a:rPr lang="en-US" altLang="zh-CN" sz="1200" b="1" dirty="0" smtClean="0">
                  <a:latin typeface="微软雅黑" panose="020B0503020204020204" pitchFamily="34" charset="-122"/>
                  <a:ea typeface="微软雅黑" panose="020B0503020204020204" pitchFamily="34" charset="-122"/>
                </a:rPr>
                <a:t>3</a:t>
              </a:r>
              <a:endParaRPr lang="zh-CN" altLang="en-US" sz="1200" b="1" dirty="0">
                <a:latin typeface="微软雅黑" panose="020B0503020204020204" pitchFamily="34" charset="-122"/>
                <a:ea typeface="微软雅黑" panose="020B0503020204020204" pitchFamily="34" charset="-122"/>
              </a:endParaRPr>
            </a:p>
          </p:txBody>
        </p:sp>
        <p:sp>
          <p:nvSpPr>
            <p:cNvPr id="23" name="弧形 22"/>
            <p:cNvSpPr/>
            <p:nvPr/>
          </p:nvSpPr>
          <p:spPr>
            <a:xfrm rot="614064">
              <a:off x="874898" y="1629903"/>
              <a:ext cx="708802" cy="1066940"/>
            </a:xfrm>
            <a:prstGeom prst="arc">
              <a:avLst>
                <a:gd name="adj1" fmla="val 16031474"/>
                <a:gd name="adj2" fmla="val 3034713"/>
              </a:avLst>
            </a:prstGeom>
            <a:ln w="25400">
              <a:solidFill>
                <a:srgbClr val="7030A0"/>
              </a:solidFill>
              <a:tailEnd type="arrow" w="lg"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sz="1200">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thruBlk="1"/>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755650" y="276776"/>
            <a:ext cx="7893050" cy="559338"/>
          </a:xfrm>
        </p:spPr>
        <p:txBody>
          <a:bodyPr/>
          <a:lstStyle/>
          <a:p>
            <a:r>
              <a:rPr lang="zh-CN" altLang="en-US" sz="3200" dirty="0" smtClean="0">
                <a:latin typeface="微软雅黑" panose="020B0503020204020204" pitchFamily="34" charset="-122"/>
                <a:ea typeface="微软雅黑" panose="020B0503020204020204" pitchFamily="34" charset="-122"/>
              </a:rPr>
              <a:t>网络级测量实现方案</a:t>
            </a:r>
            <a:r>
              <a:rPr lang="en-US" altLang="zh-CN" dirty="0" smtClean="0">
                <a:latin typeface="微软雅黑" panose="020B0503020204020204" pitchFamily="34" charset="-122"/>
                <a:ea typeface="微软雅黑" panose="020B0503020204020204" pitchFamily="34" charset="-122"/>
              </a:rPr>
              <a:t>2——</a:t>
            </a:r>
            <a:r>
              <a:rPr lang="zh-CN" altLang="en-US" dirty="0" smtClean="0">
                <a:latin typeface="微软雅黑" panose="020B0503020204020204" pitchFamily="34" charset="-122"/>
                <a:ea typeface="微软雅黑" panose="020B0503020204020204" pitchFamily="34" charset="-122"/>
              </a:rPr>
              <a:t>两两独立双向流监测</a:t>
            </a:r>
            <a:endParaRPr lang="zh-CN" altLang="en-US" dirty="0">
              <a:latin typeface="微软雅黑" panose="020B0503020204020204" pitchFamily="34" charset="-122"/>
              <a:ea typeface="微软雅黑" panose="020B0503020204020204" pitchFamily="34" charset="-122"/>
            </a:endParaRPr>
          </a:p>
        </p:txBody>
      </p:sp>
      <p:sp>
        <p:nvSpPr>
          <p:cNvPr id="49" name="日期占位符 3"/>
          <p:cNvSpPr>
            <a:spLocks noGrp="1"/>
          </p:cNvSpPr>
          <p:nvPr>
            <p:ph type="dt" sz="half" idx="4294967295"/>
          </p:nvPr>
        </p:nvSpPr>
        <p:spPr>
          <a:xfrm>
            <a:off x="7923213" y="4678363"/>
            <a:ext cx="1220787" cy="255587"/>
          </a:xfrm>
          <a:prstGeom prst="rect">
            <a:avLst/>
          </a:prstGeom>
        </p:spPr>
        <p:txBody>
          <a:bodyPr/>
          <a:lstStyle/>
          <a:p>
            <a:pPr>
              <a:defRPr/>
            </a:pPr>
            <a:endParaRPr lang="de-DE" altLang="zh-CN" dirty="0" smtClean="0">
              <a:solidFill>
                <a:srgbClr val="000000"/>
              </a:solidFill>
            </a:endParaRPr>
          </a:p>
          <a:p>
            <a:pPr>
              <a:defRPr/>
            </a:pPr>
            <a:r>
              <a:rPr lang="de-DE" altLang="zh-CN" dirty="0" smtClean="0">
                <a:solidFill>
                  <a:srgbClr val="000000"/>
                </a:solidFill>
              </a:rPr>
              <a:t>Page </a:t>
            </a:r>
            <a:fld id="{03408698-B14E-4A54-B2F4-D6ABB920719A}" type="slidenum">
              <a:rPr lang="de-DE" altLang="zh-CN" dirty="0" smtClean="0">
                <a:solidFill>
                  <a:srgbClr val="000000"/>
                </a:solidFill>
              </a:rPr>
            </a:fld>
            <a:endParaRPr lang="en-GB" altLang="zh-CN" dirty="0">
              <a:solidFill>
                <a:srgbClr val="000000"/>
              </a:solidFill>
            </a:endParaRPr>
          </a:p>
        </p:txBody>
      </p:sp>
      <p:sp>
        <p:nvSpPr>
          <p:cNvPr id="39" name="内容占位符 2"/>
          <p:cNvSpPr txBox="1"/>
          <p:nvPr/>
        </p:nvSpPr>
        <p:spPr bwMode="auto">
          <a:xfrm>
            <a:off x="4429124" y="1300758"/>
            <a:ext cx="4535363" cy="3614142"/>
          </a:xfrm>
          <a:prstGeom prst="rect">
            <a:avLst/>
          </a:prstGeom>
          <a:noFill/>
          <a:ln w="9525">
            <a:noFill/>
            <a:miter lim="800000"/>
          </a:ln>
        </p:spPr>
        <p:txBody>
          <a:bodyPr vert="horz" wrap="square" lIns="78162" tIns="39081" rIns="78162" bIns="39081" numCol="1" anchor="t" anchorCtr="0" compatLnSpc="1"/>
          <a:lstStyle/>
          <a:p>
            <a:pPr marL="174625" indent="-174625" defTabSz="801370"/>
            <a:r>
              <a:rPr lang="zh-CN" altLang="en-US" sz="1400" b="1" dirty="0" smtClean="0">
                <a:solidFill>
                  <a:srgbClr val="C00000"/>
                </a:solidFill>
                <a:latin typeface="微软雅黑" panose="020B0503020204020204" pitchFamily="34" charset="-122"/>
                <a:ea typeface="微软雅黑" panose="020B0503020204020204" pitchFamily="34" charset="-122"/>
              </a:rPr>
              <a:t>实现方案描述：</a:t>
            </a:r>
            <a:endParaRPr lang="zh-CN" altLang="en-US" sz="1400" b="1" dirty="0" smtClean="0">
              <a:solidFill>
                <a:srgbClr val="C00000"/>
              </a:solidFill>
              <a:latin typeface="微软雅黑" panose="020B0503020204020204" pitchFamily="34" charset="-122"/>
              <a:ea typeface="微软雅黑" panose="020B0503020204020204" pitchFamily="34" charset="-122"/>
            </a:endParaRPr>
          </a:p>
          <a:p>
            <a:pPr indent="358775" defTabSz="801370">
              <a:lnSpc>
                <a:spcPct val="150000"/>
              </a:lnSpc>
            </a:pPr>
            <a:r>
              <a:rPr lang="zh-CN" altLang="en-US" sz="1400" b="1" dirty="0" smtClean="0">
                <a:latin typeface="微软雅黑" panose="020B0503020204020204" pitchFamily="34" charset="-122"/>
                <a:ea typeface="微软雅黑" panose="020B0503020204020204" pitchFamily="34" charset="-122"/>
              </a:rPr>
              <a:t>通过两两监测多点间的</a:t>
            </a:r>
            <a:r>
              <a:rPr lang="en-US" altLang="zh-CN" sz="1400" b="1" dirty="0" smtClean="0">
                <a:latin typeface="微软雅黑" panose="020B0503020204020204" pitchFamily="34" charset="-122"/>
                <a:ea typeface="微软雅黑" panose="020B0503020204020204" pitchFamily="34" charset="-122"/>
              </a:rPr>
              <a:t>IP</a:t>
            </a:r>
            <a:r>
              <a:rPr lang="zh-CN" altLang="en-US" sz="1400" b="1" dirty="0" smtClean="0">
                <a:latin typeface="微软雅黑" panose="020B0503020204020204" pitchFamily="34" charset="-122"/>
                <a:ea typeface="微软雅黑" panose="020B0503020204020204" pitchFamily="34" charset="-122"/>
              </a:rPr>
              <a:t>单播流，</a:t>
            </a:r>
            <a:r>
              <a:rPr lang="zh-CN" altLang="en-US" sz="1400" b="1" kern="0" dirty="0" smtClean="0">
                <a:latin typeface="微软雅黑" panose="020B0503020204020204" pitchFamily="34" charset="-122"/>
                <a:ea typeface="微软雅黑" panose="020B0503020204020204" pitchFamily="34" charset="-122"/>
              </a:rPr>
              <a:t>分别测试两个流方向的丢包情况，</a:t>
            </a:r>
            <a:r>
              <a:rPr lang="zh-CN" altLang="en-US" sz="1400" b="1" dirty="0" smtClean="0">
                <a:latin typeface="微软雅黑" panose="020B0503020204020204" pitchFamily="34" charset="-122"/>
                <a:ea typeface="微软雅黑" panose="020B0503020204020204" pitchFamily="34" charset="-122"/>
              </a:rPr>
              <a:t>每两点之间的监测结果单独呈现，获得区域间的丢包情况 。</a:t>
            </a:r>
            <a:endParaRPr lang="en-US" altLang="zh-CN" sz="1400" b="1" kern="0" dirty="0" smtClean="0">
              <a:latin typeface="微软雅黑" panose="020B0503020204020204" pitchFamily="34" charset="-122"/>
              <a:ea typeface="微软雅黑" panose="020B0503020204020204" pitchFamily="34" charset="-122"/>
            </a:endParaRPr>
          </a:p>
          <a:p>
            <a:pPr marL="174625" indent="-174625" defTabSz="801370">
              <a:buFont typeface="Arial" panose="020B0604020202020204" pitchFamily="34" charset="0"/>
              <a:buChar char="•"/>
            </a:pPr>
            <a:endParaRPr lang="en-US" altLang="zh-CN" sz="1400" b="1" dirty="0" smtClean="0">
              <a:latin typeface="微软雅黑" panose="020B0503020204020204" pitchFamily="34" charset="-122"/>
              <a:ea typeface="微软雅黑" panose="020B0503020204020204" pitchFamily="34" charset="-122"/>
            </a:endParaRPr>
          </a:p>
          <a:p>
            <a:pPr marL="279400" lvl="0" indent="-279400" defTabSz="745490" eaLnBrk="0" hangingPunct="0">
              <a:lnSpc>
                <a:spcPct val="140000"/>
              </a:lnSpc>
              <a:defRPr/>
            </a:pPr>
            <a:r>
              <a:rPr lang="zh-CN" altLang="en-US" sz="1400" b="1" dirty="0" smtClean="0">
                <a:solidFill>
                  <a:srgbClr val="C00000"/>
                </a:solidFill>
                <a:latin typeface="微软雅黑" panose="020B0503020204020204" pitchFamily="34" charset="-122"/>
                <a:ea typeface="微软雅黑" panose="020B0503020204020204" pitchFamily="34" charset="-122"/>
              </a:rPr>
              <a:t>配置内容：</a:t>
            </a:r>
            <a:endParaRPr lang="en-US" altLang="zh-CN" sz="1400" b="1" dirty="0" smtClean="0">
              <a:solidFill>
                <a:srgbClr val="C00000"/>
              </a:solidFill>
              <a:latin typeface="微软雅黑" panose="020B0503020204020204" pitchFamily="34" charset="-122"/>
              <a:ea typeface="微软雅黑" panose="020B0503020204020204" pitchFamily="34" charset="-122"/>
            </a:endParaRPr>
          </a:p>
          <a:p>
            <a:pPr marL="342900" indent="-342900" defTabSz="745490" eaLnBrk="0" hangingPunct="0">
              <a:lnSpc>
                <a:spcPct val="140000"/>
              </a:lnSpc>
              <a:buFont typeface="+mj-lt"/>
              <a:buAutoNum type="arabicPeriod"/>
              <a:defRPr/>
            </a:pPr>
            <a:r>
              <a:rPr lang="zh-CN" altLang="en-US" sz="1400" b="1" kern="0" dirty="0" smtClean="0">
                <a:latin typeface="微软雅黑" panose="020B0503020204020204" pitchFamily="34" charset="-122"/>
                <a:ea typeface="微软雅黑" panose="020B0503020204020204" pitchFamily="34" charset="-122"/>
              </a:rPr>
              <a:t>指定</a:t>
            </a:r>
            <a:r>
              <a:rPr lang="zh-CN" altLang="en-US" sz="1400" b="1" kern="0" dirty="0" smtClean="0">
                <a:solidFill>
                  <a:srgbClr val="C00000"/>
                </a:solidFill>
                <a:latin typeface="微软雅黑" panose="020B0503020204020204" pitchFamily="34" charset="-122"/>
                <a:ea typeface="微软雅黑" panose="020B0503020204020204" pitchFamily="34" charset="-122"/>
              </a:rPr>
              <a:t>双向</a:t>
            </a:r>
            <a:r>
              <a:rPr lang="zh-CN" altLang="en-US" sz="1400" b="1" kern="0" dirty="0" smtClean="0">
                <a:latin typeface="微软雅黑" panose="020B0503020204020204" pitchFamily="34" charset="-122"/>
                <a:ea typeface="微软雅黑" panose="020B0503020204020204" pitchFamily="34" charset="-122"/>
              </a:rPr>
              <a:t>业务流特征：</a:t>
            </a:r>
            <a:endParaRPr lang="en-US" altLang="zh-CN" sz="1400" b="1" kern="0" dirty="0" smtClean="0">
              <a:latin typeface="微软雅黑" panose="020B0503020204020204" pitchFamily="34" charset="-122"/>
              <a:ea typeface="微软雅黑" panose="020B0503020204020204" pitchFamily="34" charset="-122"/>
            </a:endParaRPr>
          </a:p>
          <a:p>
            <a:pPr marL="800100" lvl="1" indent="-342900" defTabSz="745490" eaLnBrk="0" hangingPunct="0">
              <a:lnSpc>
                <a:spcPct val="140000"/>
              </a:lnSpc>
              <a:buFont typeface="Wingdings" panose="05000000000000000000" pitchFamily="2" charset="2"/>
              <a:buChar char="ü"/>
              <a:defRPr/>
            </a:pPr>
            <a:r>
              <a:rPr lang="zh-CN" altLang="en-US" sz="1400" kern="0" dirty="0" smtClean="0">
                <a:latin typeface="微软雅黑" panose="020B0503020204020204" pitchFamily="34" charset="-122"/>
                <a:ea typeface="微软雅黑" panose="020B0503020204020204" pitchFamily="34" charset="-122"/>
              </a:rPr>
              <a:t>必选项：两点</a:t>
            </a:r>
            <a:r>
              <a:rPr lang="en-US" altLang="zh-CN" sz="1400" kern="0" dirty="0" smtClean="0">
                <a:latin typeface="微软雅黑" panose="020B0503020204020204" pitchFamily="34" charset="-122"/>
                <a:ea typeface="微软雅黑" panose="020B0503020204020204" pitchFamily="34" charset="-122"/>
              </a:rPr>
              <a:t>IP</a:t>
            </a:r>
            <a:r>
              <a:rPr lang="zh-CN" altLang="en-US" sz="1400" kern="0" dirty="0" smtClean="0">
                <a:latin typeface="微软雅黑" panose="020B0503020204020204" pitchFamily="34" charset="-122"/>
                <a:ea typeface="微软雅黑" panose="020B0503020204020204" pitchFamily="34" charset="-122"/>
              </a:rPr>
              <a:t>地址。</a:t>
            </a:r>
            <a:endParaRPr lang="en-US" altLang="zh-CN" sz="1400" kern="0" dirty="0" smtClean="0">
              <a:latin typeface="微软雅黑" panose="020B0503020204020204" pitchFamily="34" charset="-122"/>
              <a:ea typeface="微软雅黑" panose="020B0503020204020204" pitchFamily="34" charset="-122"/>
            </a:endParaRPr>
          </a:p>
          <a:p>
            <a:pPr marL="800100" lvl="1" indent="-342900" defTabSz="745490" eaLnBrk="0" hangingPunct="0">
              <a:lnSpc>
                <a:spcPct val="140000"/>
              </a:lnSpc>
              <a:buFont typeface="Wingdings" panose="05000000000000000000" pitchFamily="2" charset="2"/>
              <a:buChar char="ü"/>
              <a:defRPr/>
            </a:pPr>
            <a:r>
              <a:rPr lang="zh-CN" altLang="en-US" sz="1400" kern="0" dirty="0" smtClean="0">
                <a:latin typeface="微软雅黑" panose="020B0503020204020204" pitchFamily="34" charset="-122"/>
                <a:ea typeface="微软雅黑" panose="020B0503020204020204" pitchFamily="34" charset="-122"/>
              </a:rPr>
              <a:t>可选项：协议、</a:t>
            </a:r>
            <a:r>
              <a:rPr lang="en-US" altLang="zh-CN" sz="1400" kern="0" dirty="0" smtClean="0">
                <a:latin typeface="微软雅黑" panose="020B0503020204020204" pitchFamily="34" charset="-122"/>
                <a:ea typeface="微软雅黑" panose="020B0503020204020204" pitchFamily="34" charset="-122"/>
              </a:rPr>
              <a:t>DSCP</a:t>
            </a:r>
            <a:r>
              <a:rPr lang="zh-CN" altLang="en-US" sz="1400" kern="0" dirty="0" smtClean="0">
                <a:latin typeface="微软雅黑" panose="020B0503020204020204" pitchFamily="34" charset="-122"/>
                <a:ea typeface="微软雅黑" panose="020B0503020204020204" pitchFamily="34" charset="-122"/>
              </a:rPr>
              <a:t>。</a:t>
            </a:r>
            <a:endParaRPr lang="en-US" altLang="zh-CN" sz="1400" kern="0" dirty="0" smtClean="0">
              <a:latin typeface="微软雅黑" panose="020B0503020204020204" pitchFamily="34" charset="-122"/>
              <a:ea typeface="微软雅黑" panose="020B0503020204020204" pitchFamily="34" charset="-122"/>
            </a:endParaRPr>
          </a:p>
          <a:p>
            <a:pPr marL="342900" indent="-342900" defTabSz="745490" eaLnBrk="0" hangingPunct="0">
              <a:lnSpc>
                <a:spcPct val="140000"/>
              </a:lnSpc>
              <a:buFont typeface="+mj-lt"/>
              <a:buAutoNum type="arabicPeriod"/>
              <a:defRPr/>
            </a:pPr>
            <a:r>
              <a:rPr lang="zh-CN" altLang="en-US" sz="1400" b="1" kern="0" dirty="0" smtClean="0">
                <a:latin typeface="微软雅黑" panose="020B0503020204020204" pitchFamily="34" charset="-122"/>
                <a:ea typeface="微软雅黑" panose="020B0503020204020204" pitchFamily="34" charset="-122"/>
              </a:rPr>
              <a:t>每两点间配置一个</a:t>
            </a:r>
            <a:r>
              <a:rPr lang="zh-CN" altLang="en-US" sz="1400" b="1" kern="0" dirty="0" smtClean="0">
                <a:solidFill>
                  <a:srgbClr val="C00000"/>
                </a:solidFill>
                <a:latin typeface="微软雅黑" panose="020B0503020204020204" pitchFamily="34" charset="-122"/>
                <a:ea typeface="微软雅黑" panose="020B0503020204020204" pitchFamily="34" charset="-122"/>
              </a:rPr>
              <a:t>双向流测试例</a:t>
            </a:r>
            <a:r>
              <a:rPr lang="zh-CN" altLang="en-US" sz="1400" b="1" kern="0" dirty="0" smtClean="0">
                <a:latin typeface="微软雅黑" panose="020B0503020204020204" pitchFamily="34" charset="-122"/>
                <a:ea typeface="微软雅黑" panose="020B0503020204020204" pitchFamily="34" charset="-122"/>
              </a:rPr>
              <a:t>（图中配置</a:t>
            </a:r>
            <a:r>
              <a:rPr lang="en-US" altLang="zh-CN" sz="1400" b="1" kern="0" dirty="0" smtClean="0">
                <a:latin typeface="微软雅黑" panose="020B0503020204020204" pitchFamily="34" charset="-122"/>
                <a:ea typeface="微软雅黑" panose="020B0503020204020204" pitchFamily="34" charset="-122"/>
              </a:rPr>
              <a:t>6</a:t>
            </a:r>
            <a:r>
              <a:rPr lang="zh-CN" altLang="en-US" sz="1400" b="1" kern="0" dirty="0" smtClean="0">
                <a:latin typeface="微软雅黑" panose="020B0503020204020204" pitchFamily="34" charset="-122"/>
                <a:ea typeface="微软雅黑" panose="020B0503020204020204" pitchFamily="34" charset="-122"/>
              </a:rPr>
              <a:t>个），分别测试两个流方向的丢包情况，结果分别展示（结果为</a:t>
            </a:r>
            <a:r>
              <a:rPr lang="en-US" altLang="zh-CN" sz="1400" b="1" kern="0" dirty="0" smtClean="0">
                <a:latin typeface="微软雅黑" panose="020B0503020204020204" pitchFamily="34" charset="-122"/>
                <a:ea typeface="微软雅黑" panose="020B0503020204020204" pitchFamily="34" charset="-122"/>
              </a:rPr>
              <a:t>12</a:t>
            </a:r>
            <a:r>
              <a:rPr lang="zh-CN" altLang="en-US" sz="1400" b="1" kern="0" dirty="0" smtClean="0">
                <a:latin typeface="微软雅黑" panose="020B0503020204020204" pitchFamily="34" charset="-122"/>
                <a:ea typeface="微软雅黑" panose="020B0503020204020204" pitchFamily="34" charset="-122"/>
              </a:rPr>
              <a:t>个）。</a:t>
            </a:r>
            <a:endParaRPr lang="en-US" altLang="zh-CN" sz="1400" b="1" kern="0" noProof="0" dirty="0" smtClean="0">
              <a:latin typeface="微软雅黑" panose="020B0503020204020204" pitchFamily="34" charset="-122"/>
              <a:ea typeface="微软雅黑" panose="020B0503020204020204" pitchFamily="34" charset="-122"/>
            </a:endParaRPr>
          </a:p>
        </p:txBody>
      </p:sp>
      <p:grpSp>
        <p:nvGrpSpPr>
          <p:cNvPr id="3" name="组合 39"/>
          <p:cNvGrpSpPr/>
          <p:nvPr/>
        </p:nvGrpSpPr>
        <p:grpSpPr>
          <a:xfrm>
            <a:off x="421829" y="1529452"/>
            <a:ext cx="3384376" cy="1823348"/>
            <a:chOff x="107504" y="1340768"/>
            <a:chExt cx="3384376" cy="1809492"/>
          </a:xfrm>
        </p:grpSpPr>
        <p:grpSp>
          <p:nvGrpSpPr>
            <p:cNvPr id="4" name="组合 82"/>
            <p:cNvGrpSpPr/>
            <p:nvPr/>
          </p:nvGrpSpPr>
          <p:grpSpPr>
            <a:xfrm>
              <a:off x="728857" y="1593973"/>
              <a:ext cx="1945295" cy="1187967"/>
              <a:chOff x="645327" y="969475"/>
              <a:chExt cx="1945295" cy="1187967"/>
            </a:xfrm>
          </p:grpSpPr>
          <p:cxnSp>
            <p:nvCxnSpPr>
              <p:cNvPr id="16" name="直接连接符 15"/>
              <p:cNvCxnSpPr>
                <a:stCxn id="19" idx="2"/>
                <a:endCxn id="20" idx="0"/>
              </p:cNvCxnSpPr>
              <p:nvPr/>
            </p:nvCxnSpPr>
            <p:spPr bwMode="auto">
              <a:xfrm>
                <a:off x="825869" y="1239475"/>
                <a:ext cx="1584209" cy="637362"/>
              </a:xfrm>
              <a:prstGeom prst="line">
                <a:avLst/>
              </a:prstGeom>
              <a:noFill/>
              <a:ln w="6350" cap="flat" cmpd="sng" algn="ctr">
                <a:solidFill>
                  <a:srgbClr val="808080"/>
                </a:solidFill>
                <a:prstDash val="solid"/>
                <a:round/>
                <a:headEnd type="none" w="med" len="med"/>
                <a:tailEnd type="none" w="med" len="med"/>
              </a:ln>
              <a:effectLst/>
            </p:spPr>
          </p:cxnSp>
          <p:cxnSp>
            <p:nvCxnSpPr>
              <p:cNvPr id="17" name="直接连接符 16"/>
              <p:cNvCxnSpPr>
                <a:stCxn id="18" idx="2"/>
                <a:endCxn id="21" idx="0"/>
              </p:cNvCxnSpPr>
              <p:nvPr/>
            </p:nvCxnSpPr>
            <p:spPr bwMode="auto">
              <a:xfrm flipH="1">
                <a:off x="818777" y="1250134"/>
                <a:ext cx="1598395" cy="637308"/>
              </a:xfrm>
              <a:prstGeom prst="line">
                <a:avLst/>
              </a:prstGeom>
              <a:noFill/>
              <a:ln w="6350" cap="flat" cmpd="sng" algn="ctr">
                <a:solidFill>
                  <a:srgbClr val="808080"/>
                </a:solidFill>
                <a:prstDash val="solid"/>
                <a:round/>
                <a:headEnd type="none" w="med" len="med"/>
                <a:tailEnd type="none" w="med" len="med"/>
              </a:ln>
              <a:effectLst/>
            </p:spPr>
          </p:cxnSp>
          <p:pic>
            <p:nvPicPr>
              <p:cNvPr id="18" name="Picture 460" descr="图片239"/>
              <p:cNvPicPr>
                <a:picLocks noChangeAspect="1" noChangeArrowheads="1"/>
              </p:cNvPicPr>
              <p:nvPr/>
            </p:nvPicPr>
            <p:blipFill>
              <a:blip r:embed="rId1" cstate="print"/>
              <a:srcRect/>
              <a:stretch>
                <a:fillRect/>
              </a:stretch>
            </p:blipFill>
            <p:spPr bwMode="auto">
              <a:xfrm>
                <a:off x="2243722" y="980134"/>
                <a:ext cx="346900" cy="270000"/>
              </a:xfrm>
              <a:prstGeom prst="rect">
                <a:avLst/>
              </a:prstGeom>
              <a:noFill/>
              <a:effectLst>
                <a:outerShdw blurRad="152400" dist="50800" dir="2700000" algn="tl" rotWithShape="0">
                  <a:prstClr val="black"/>
                </a:outerShdw>
              </a:effectLst>
            </p:spPr>
          </p:pic>
          <p:pic>
            <p:nvPicPr>
              <p:cNvPr id="19" name="Picture 460" descr="图片239"/>
              <p:cNvPicPr>
                <a:picLocks noChangeAspect="1" noChangeArrowheads="1"/>
              </p:cNvPicPr>
              <p:nvPr/>
            </p:nvPicPr>
            <p:blipFill>
              <a:blip r:embed="rId1" cstate="print"/>
              <a:srcRect/>
              <a:stretch>
                <a:fillRect/>
              </a:stretch>
            </p:blipFill>
            <p:spPr bwMode="auto">
              <a:xfrm>
                <a:off x="652419" y="969475"/>
                <a:ext cx="346900" cy="270000"/>
              </a:xfrm>
              <a:prstGeom prst="rect">
                <a:avLst/>
              </a:prstGeom>
              <a:noFill/>
              <a:effectLst>
                <a:outerShdw blurRad="152400" dist="50800" dir="2700000" algn="tl" rotWithShape="0">
                  <a:prstClr val="black"/>
                </a:outerShdw>
              </a:effectLst>
            </p:spPr>
          </p:pic>
          <p:pic>
            <p:nvPicPr>
              <p:cNvPr id="20" name="Picture 460" descr="图片239"/>
              <p:cNvPicPr>
                <a:picLocks noChangeAspect="1" noChangeArrowheads="1"/>
              </p:cNvPicPr>
              <p:nvPr/>
            </p:nvPicPr>
            <p:blipFill>
              <a:blip r:embed="rId1" cstate="print"/>
              <a:srcRect/>
              <a:stretch>
                <a:fillRect/>
              </a:stretch>
            </p:blipFill>
            <p:spPr bwMode="auto">
              <a:xfrm>
                <a:off x="2236628" y="1876837"/>
                <a:ext cx="346900" cy="270000"/>
              </a:xfrm>
              <a:prstGeom prst="rect">
                <a:avLst/>
              </a:prstGeom>
              <a:noFill/>
              <a:effectLst>
                <a:outerShdw blurRad="152400" dist="50800" dir="2700000" algn="tl" rotWithShape="0">
                  <a:prstClr val="black"/>
                </a:outerShdw>
              </a:effectLst>
            </p:spPr>
          </p:pic>
          <p:pic>
            <p:nvPicPr>
              <p:cNvPr id="21" name="Picture 460" descr="图片239"/>
              <p:cNvPicPr>
                <a:picLocks noChangeAspect="1" noChangeArrowheads="1"/>
              </p:cNvPicPr>
              <p:nvPr/>
            </p:nvPicPr>
            <p:blipFill>
              <a:blip r:embed="rId1" cstate="print"/>
              <a:srcRect/>
              <a:stretch>
                <a:fillRect/>
              </a:stretch>
            </p:blipFill>
            <p:spPr bwMode="auto">
              <a:xfrm>
                <a:off x="645327" y="1887442"/>
                <a:ext cx="346900" cy="270000"/>
              </a:xfrm>
              <a:prstGeom prst="rect">
                <a:avLst/>
              </a:prstGeom>
              <a:noFill/>
              <a:effectLst>
                <a:outerShdw blurRad="152400" dist="50800" dir="2700000" algn="tl" rotWithShape="0">
                  <a:prstClr val="black"/>
                </a:outerShdw>
              </a:effectLst>
            </p:spPr>
          </p:pic>
          <p:sp>
            <p:nvSpPr>
              <p:cNvPr id="22" name="云形标注 31"/>
              <p:cNvSpPr>
                <a:spLocks noChangeArrowheads="1"/>
              </p:cNvSpPr>
              <p:nvPr/>
            </p:nvSpPr>
            <p:spPr bwMode="auto">
              <a:xfrm>
                <a:off x="1009062" y="1330135"/>
                <a:ext cx="1319168" cy="466767"/>
              </a:xfrm>
              <a:prstGeom prst="cloudCallout">
                <a:avLst>
                  <a:gd name="adj1" fmla="val -6370"/>
                  <a:gd name="adj2" fmla="val -24273"/>
                </a:avLst>
              </a:prstGeom>
              <a:solidFill>
                <a:schemeClr val="bg1">
                  <a:lumMod val="85000"/>
                </a:schemeClr>
              </a:solidFill>
              <a:ln w="9525">
                <a:noFill/>
                <a:round/>
              </a:ln>
            </p:spPr>
            <p:txBody>
              <a:bodyPr/>
              <a:lstStyle/>
              <a:p>
                <a:pPr algn="ctr">
                  <a:buClr>
                    <a:srgbClr val="CC9900"/>
                  </a:buClr>
                </a:pPr>
                <a:r>
                  <a:rPr lang="zh-CN" altLang="en-US" sz="1000" dirty="0" smtClean="0">
                    <a:latin typeface="微软雅黑" panose="020B0503020204020204" pitchFamily="34" charset="-122"/>
                    <a:ea typeface="微软雅黑" panose="020B0503020204020204" pitchFamily="34" charset="-122"/>
                  </a:rPr>
                  <a:t>网络区域</a:t>
                </a:r>
                <a:endParaRPr lang="en-US" altLang="zh-CN" sz="1000" dirty="0" smtClean="0">
                  <a:latin typeface="微软雅黑" panose="020B0503020204020204" pitchFamily="34" charset="-122"/>
                  <a:ea typeface="微软雅黑" panose="020B0503020204020204" pitchFamily="34" charset="-122"/>
                </a:endParaRPr>
              </a:p>
              <a:p>
                <a:pPr algn="ctr">
                  <a:buClr>
                    <a:srgbClr val="CC9900"/>
                  </a:buClr>
                </a:pPr>
                <a:r>
                  <a:rPr lang="zh-CN" altLang="en-US" sz="1000" dirty="0" smtClean="0">
                    <a:latin typeface="微软雅黑" panose="020B0503020204020204" pitchFamily="34" charset="-122"/>
                    <a:ea typeface="微软雅黑" panose="020B0503020204020204" pitchFamily="34" charset="-122"/>
                  </a:rPr>
                  <a:t>非敏捷设备</a:t>
                </a:r>
                <a:endParaRPr lang="zh-CN" altLang="en-US" sz="1000" dirty="0">
                  <a:latin typeface="微软雅黑" panose="020B0503020204020204" pitchFamily="34" charset="-122"/>
                  <a:ea typeface="微软雅黑" panose="020B0503020204020204" pitchFamily="34" charset="-122"/>
                </a:endParaRPr>
              </a:p>
            </p:txBody>
          </p:sp>
          <p:sp>
            <p:nvSpPr>
              <p:cNvPr id="23" name="椭圆 530"/>
              <p:cNvSpPr>
                <a:spLocks noChangeArrowheads="1"/>
              </p:cNvSpPr>
              <p:nvPr/>
            </p:nvSpPr>
            <p:spPr bwMode="auto">
              <a:xfrm>
                <a:off x="786656" y="1853744"/>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椭圆 530"/>
              <p:cNvSpPr>
                <a:spLocks noChangeArrowheads="1"/>
              </p:cNvSpPr>
              <p:nvPr/>
            </p:nvSpPr>
            <p:spPr bwMode="auto">
              <a:xfrm>
                <a:off x="780620" y="1204913"/>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5" name="椭圆 530"/>
              <p:cNvSpPr>
                <a:spLocks noChangeArrowheads="1"/>
              </p:cNvSpPr>
              <p:nvPr/>
            </p:nvSpPr>
            <p:spPr bwMode="auto">
              <a:xfrm>
                <a:off x="2333290" y="1204912"/>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6" name="椭圆 530"/>
              <p:cNvSpPr>
                <a:spLocks noChangeArrowheads="1"/>
              </p:cNvSpPr>
              <p:nvPr/>
            </p:nvSpPr>
            <p:spPr bwMode="auto">
              <a:xfrm>
                <a:off x="2342343" y="1825074"/>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grpSp>
        <p:cxnSp>
          <p:nvCxnSpPr>
            <p:cNvPr id="13" name="直接箭头连接符 12"/>
            <p:cNvCxnSpPr>
              <a:endCxn id="21" idx="0"/>
            </p:cNvCxnSpPr>
            <p:nvPr/>
          </p:nvCxnSpPr>
          <p:spPr>
            <a:xfrm>
              <a:off x="899592" y="1988840"/>
              <a:ext cx="2715" cy="523100"/>
            </a:xfrm>
            <a:prstGeom prst="straightConnector1">
              <a:avLst/>
            </a:prstGeom>
            <a:ln w="31750">
              <a:solidFill>
                <a:srgbClr val="7030A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611560" y="1340768"/>
              <a:ext cx="648072" cy="369332"/>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总部</a:t>
              </a:r>
              <a:endParaRPr lang="zh-CN" altLang="en-US" sz="1200" b="1" dirty="0">
                <a:latin typeface="微软雅黑" panose="020B0503020204020204" pitchFamily="34" charset="-122"/>
                <a:ea typeface="微软雅黑" panose="020B0503020204020204" pitchFamily="34" charset="-122"/>
              </a:endParaRPr>
            </a:p>
          </p:txBody>
        </p:sp>
        <p:sp>
          <p:nvSpPr>
            <p:cNvPr id="15" name="TextBox 14"/>
            <p:cNvSpPr txBox="1"/>
            <p:nvPr/>
          </p:nvSpPr>
          <p:spPr>
            <a:xfrm>
              <a:off x="2195736" y="1340768"/>
              <a:ext cx="828600" cy="369332"/>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分支</a:t>
              </a:r>
              <a:r>
                <a:rPr lang="en-US" altLang="zh-CN" sz="1200" b="1" dirty="0" smtClean="0">
                  <a:latin typeface="微软雅黑" panose="020B0503020204020204" pitchFamily="34" charset="-122"/>
                  <a:ea typeface="微软雅黑" panose="020B0503020204020204" pitchFamily="34" charset="-122"/>
                </a:rPr>
                <a:t>1</a:t>
              </a:r>
              <a:endParaRPr lang="zh-CN" altLang="en-US" sz="1200" b="1" dirty="0">
                <a:latin typeface="微软雅黑" panose="020B0503020204020204" pitchFamily="34" charset="-122"/>
                <a:ea typeface="微软雅黑" panose="020B0503020204020204" pitchFamily="34" charset="-122"/>
              </a:endParaRPr>
            </a:p>
          </p:txBody>
        </p:sp>
        <p:cxnSp>
          <p:nvCxnSpPr>
            <p:cNvPr id="27" name="直接箭头连接符 26"/>
            <p:cNvCxnSpPr>
              <a:endCxn id="18" idx="1"/>
            </p:cNvCxnSpPr>
            <p:nvPr/>
          </p:nvCxnSpPr>
          <p:spPr>
            <a:xfrm>
              <a:off x="1115616" y="1700808"/>
              <a:ext cx="1211636" cy="38824"/>
            </a:xfrm>
            <a:prstGeom prst="straightConnector1">
              <a:avLst/>
            </a:prstGeom>
            <a:ln w="31750">
              <a:solidFill>
                <a:srgbClr val="7030A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cxnSp>
          <p:nvCxnSpPr>
            <p:cNvPr id="29" name="直接箭头连接符 28"/>
            <p:cNvCxnSpPr/>
            <p:nvPr/>
          </p:nvCxnSpPr>
          <p:spPr>
            <a:xfrm>
              <a:off x="1043608" y="1988840"/>
              <a:ext cx="1224136" cy="432048"/>
            </a:xfrm>
            <a:prstGeom prst="straightConnector1">
              <a:avLst/>
            </a:prstGeom>
            <a:ln w="31750">
              <a:solidFill>
                <a:srgbClr val="7030A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33" name="TextBox 32"/>
            <p:cNvSpPr txBox="1"/>
            <p:nvPr/>
          </p:nvSpPr>
          <p:spPr>
            <a:xfrm>
              <a:off x="2051720" y="2780928"/>
              <a:ext cx="828600" cy="369332"/>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分支</a:t>
              </a:r>
              <a:r>
                <a:rPr lang="en-US" altLang="zh-CN" sz="1200" b="1" dirty="0" smtClean="0">
                  <a:latin typeface="微软雅黑" panose="020B0503020204020204" pitchFamily="34" charset="-122"/>
                  <a:ea typeface="微软雅黑" panose="020B0503020204020204" pitchFamily="34" charset="-122"/>
                </a:rPr>
                <a:t>2</a:t>
              </a:r>
              <a:endParaRPr lang="zh-CN" altLang="en-US" sz="1200" b="1" dirty="0">
                <a:latin typeface="微软雅黑" panose="020B0503020204020204" pitchFamily="34" charset="-122"/>
                <a:ea typeface="微软雅黑" panose="020B0503020204020204" pitchFamily="34" charset="-122"/>
              </a:endParaRPr>
            </a:p>
          </p:txBody>
        </p:sp>
        <p:sp>
          <p:nvSpPr>
            <p:cNvPr id="34" name="TextBox 33"/>
            <p:cNvSpPr txBox="1"/>
            <p:nvPr/>
          </p:nvSpPr>
          <p:spPr>
            <a:xfrm>
              <a:off x="467544" y="2708920"/>
              <a:ext cx="828600" cy="369332"/>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分支</a:t>
              </a:r>
              <a:r>
                <a:rPr lang="en-US" altLang="zh-CN" sz="1200" b="1" dirty="0" smtClean="0">
                  <a:latin typeface="微软雅黑" panose="020B0503020204020204" pitchFamily="34" charset="-122"/>
                  <a:ea typeface="微软雅黑" panose="020B0503020204020204" pitchFamily="34" charset="-122"/>
                </a:rPr>
                <a:t>3</a:t>
              </a:r>
              <a:endParaRPr lang="zh-CN" altLang="en-US" sz="1200" b="1" dirty="0">
                <a:latin typeface="微软雅黑" panose="020B0503020204020204" pitchFamily="34" charset="-122"/>
                <a:ea typeface="微软雅黑" panose="020B0503020204020204" pitchFamily="34" charset="-122"/>
              </a:endParaRPr>
            </a:p>
          </p:txBody>
        </p:sp>
        <p:cxnSp>
          <p:nvCxnSpPr>
            <p:cNvPr id="28" name="直接箭头连接符 27"/>
            <p:cNvCxnSpPr>
              <a:stCxn id="26" idx="0"/>
              <a:endCxn id="25" idx="4"/>
            </p:cNvCxnSpPr>
            <p:nvPr/>
          </p:nvCxnSpPr>
          <p:spPr>
            <a:xfrm rot="16200000" flipV="1">
              <a:off x="2205152" y="2177036"/>
              <a:ext cx="536019" cy="9053"/>
            </a:xfrm>
            <a:prstGeom prst="straightConnector1">
              <a:avLst/>
            </a:prstGeom>
            <a:ln w="31750">
              <a:solidFill>
                <a:srgbClr val="7030A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cxnSp>
          <p:nvCxnSpPr>
            <p:cNvPr id="32" name="直接箭头连接符 31"/>
            <p:cNvCxnSpPr/>
            <p:nvPr/>
          </p:nvCxnSpPr>
          <p:spPr>
            <a:xfrm>
              <a:off x="1115616" y="2636912"/>
              <a:ext cx="1211636" cy="38824"/>
            </a:xfrm>
            <a:prstGeom prst="straightConnector1">
              <a:avLst/>
            </a:prstGeom>
            <a:ln w="31750">
              <a:solidFill>
                <a:srgbClr val="7030A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cxnSp>
          <p:nvCxnSpPr>
            <p:cNvPr id="37" name="直接箭头连接符 36"/>
            <p:cNvCxnSpPr/>
            <p:nvPr/>
          </p:nvCxnSpPr>
          <p:spPr>
            <a:xfrm flipV="1">
              <a:off x="1115616" y="1925216"/>
              <a:ext cx="1304528" cy="567680"/>
            </a:xfrm>
            <a:prstGeom prst="straightConnector1">
              <a:avLst/>
            </a:prstGeom>
            <a:ln w="31750">
              <a:solidFill>
                <a:srgbClr val="7030A0"/>
              </a:solidFill>
              <a:headEnd type="arrow" w="lg" len="med"/>
              <a:tailEnd type="arrow" w="lg" len="med"/>
            </a:ln>
          </p:spPr>
          <p:style>
            <a:lnRef idx="1">
              <a:schemeClr val="accent1"/>
            </a:lnRef>
            <a:fillRef idx="0">
              <a:schemeClr val="accent1"/>
            </a:fillRef>
            <a:effectRef idx="0">
              <a:schemeClr val="accent1"/>
            </a:effectRef>
            <a:fontRef idx="minor">
              <a:schemeClr val="tx1"/>
            </a:fontRef>
          </p:style>
        </p:cxnSp>
        <p:sp>
          <p:nvSpPr>
            <p:cNvPr id="30" name="矩形 29"/>
            <p:cNvSpPr/>
            <p:nvPr/>
          </p:nvSpPr>
          <p:spPr>
            <a:xfrm>
              <a:off x="107504" y="1700808"/>
              <a:ext cx="785793" cy="369332"/>
            </a:xfrm>
            <a:prstGeom prst="rect">
              <a:avLst/>
            </a:prstGeom>
          </p:spPr>
          <p:txBody>
            <a:bodyPr wrap="none">
              <a:spAutoFit/>
            </a:bodyPr>
            <a:lstStyle/>
            <a:p>
              <a:r>
                <a:rPr lang="en-US" altLang="zh-CN" sz="1200" dirty="0" err="1" smtClean="0">
                  <a:latin typeface="微软雅黑" panose="020B0503020204020204" pitchFamily="34" charset="-122"/>
                  <a:ea typeface="微软雅黑" panose="020B0503020204020204" pitchFamily="34" charset="-122"/>
                </a:rPr>
                <a:t>tlp</a:t>
              </a:r>
              <a:r>
                <a:rPr lang="en-US" altLang="zh-CN" sz="1200" dirty="0" smtClean="0">
                  <a:latin typeface="微软雅黑" panose="020B0503020204020204" pitchFamily="34" charset="-122"/>
                  <a:ea typeface="微软雅黑" panose="020B0503020204020204" pitchFamily="34" charset="-122"/>
                </a:rPr>
                <a:t> 1000</a:t>
              </a:r>
              <a:endParaRPr lang="zh-CN" altLang="en-US" sz="1200" dirty="0">
                <a:latin typeface="微软雅黑" panose="020B0503020204020204" pitchFamily="34" charset="-122"/>
                <a:ea typeface="微软雅黑" panose="020B0503020204020204" pitchFamily="34" charset="-122"/>
              </a:endParaRPr>
            </a:p>
          </p:txBody>
        </p:sp>
        <p:sp>
          <p:nvSpPr>
            <p:cNvPr id="31" name="矩形 30"/>
            <p:cNvSpPr/>
            <p:nvPr/>
          </p:nvSpPr>
          <p:spPr>
            <a:xfrm>
              <a:off x="107504" y="2276872"/>
              <a:ext cx="785793" cy="369332"/>
            </a:xfrm>
            <a:prstGeom prst="rect">
              <a:avLst/>
            </a:prstGeom>
          </p:spPr>
          <p:txBody>
            <a:bodyPr wrap="none">
              <a:spAutoFit/>
            </a:bodyPr>
            <a:lstStyle/>
            <a:p>
              <a:r>
                <a:rPr lang="en-US" altLang="zh-CN" sz="1200" dirty="0" err="1" smtClean="0">
                  <a:latin typeface="微软雅黑" panose="020B0503020204020204" pitchFamily="34" charset="-122"/>
                  <a:ea typeface="微软雅黑" panose="020B0503020204020204" pitchFamily="34" charset="-122"/>
                </a:rPr>
                <a:t>tlp</a:t>
              </a:r>
              <a:r>
                <a:rPr lang="en-US" altLang="zh-CN" sz="1200" dirty="0" smtClean="0">
                  <a:latin typeface="微软雅黑" panose="020B0503020204020204" pitchFamily="34" charset="-122"/>
                  <a:ea typeface="微软雅黑" panose="020B0503020204020204" pitchFamily="34" charset="-122"/>
                </a:rPr>
                <a:t> 1001</a:t>
              </a:r>
              <a:endParaRPr lang="zh-CN" altLang="en-US" sz="1200" dirty="0">
                <a:latin typeface="微软雅黑" panose="020B0503020204020204" pitchFamily="34" charset="-122"/>
                <a:ea typeface="微软雅黑" panose="020B0503020204020204" pitchFamily="34" charset="-122"/>
              </a:endParaRPr>
            </a:p>
          </p:txBody>
        </p:sp>
        <p:sp>
          <p:nvSpPr>
            <p:cNvPr id="35" name="矩形 34"/>
            <p:cNvSpPr/>
            <p:nvPr/>
          </p:nvSpPr>
          <p:spPr>
            <a:xfrm>
              <a:off x="2706087" y="2348880"/>
              <a:ext cx="785793" cy="369332"/>
            </a:xfrm>
            <a:prstGeom prst="rect">
              <a:avLst/>
            </a:prstGeom>
          </p:spPr>
          <p:txBody>
            <a:bodyPr wrap="none">
              <a:spAutoFit/>
            </a:bodyPr>
            <a:lstStyle/>
            <a:p>
              <a:r>
                <a:rPr lang="en-US" altLang="zh-CN" sz="1200" dirty="0" err="1" smtClean="0">
                  <a:latin typeface="微软雅黑" panose="020B0503020204020204" pitchFamily="34" charset="-122"/>
                  <a:ea typeface="微软雅黑" panose="020B0503020204020204" pitchFamily="34" charset="-122"/>
                </a:rPr>
                <a:t>tlp</a:t>
              </a:r>
              <a:r>
                <a:rPr lang="en-US" altLang="zh-CN" sz="1200" dirty="0" smtClean="0">
                  <a:latin typeface="微软雅黑" panose="020B0503020204020204" pitchFamily="34" charset="-122"/>
                  <a:ea typeface="微软雅黑" panose="020B0503020204020204" pitchFamily="34" charset="-122"/>
                </a:rPr>
                <a:t> 1002</a:t>
              </a:r>
              <a:endParaRPr lang="zh-CN" altLang="en-US" sz="1200" dirty="0">
                <a:latin typeface="微软雅黑" panose="020B0503020204020204" pitchFamily="34" charset="-122"/>
                <a:ea typeface="微软雅黑" panose="020B0503020204020204" pitchFamily="34" charset="-122"/>
              </a:endParaRPr>
            </a:p>
          </p:txBody>
        </p:sp>
        <p:sp>
          <p:nvSpPr>
            <p:cNvPr id="36" name="矩形 35"/>
            <p:cNvSpPr/>
            <p:nvPr/>
          </p:nvSpPr>
          <p:spPr>
            <a:xfrm>
              <a:off x="2699792" y="1700808"/>
              <a:ext cx="785793" cy="369332"/>
            </a:xfrm>
            <a:prstGeom prst="rect">
              <a:avLst/>
            </a:prstGeom>
          </p:spPr>
          <p:txBody>
            <a:bodyPr wrap="none">
              <a:spAutoFit/>
            </a:bodyPr>
            <a:lstStyle/>
            <a:p>
              <a:r>
                <a:rPr lang="en-US" altLang="zh-CN" sz="1200" dirty="0" err="1" smtClean="0">
                  <a:latin typeface="微软雅黑" panose="020B0503020204020204" pitchFamily="34" charset="-122"/>
                  <a:ea typeface="微软雅黑" panose="020B0503020204020204" pitchFamily="34" charset="-122"/>
                </a:rPr>
                <a:t>tlp</a:t>
              </a:r>
              <a:r>
                <a:rPr lang="en-US" altLang="zh-CN" sz="1200" dirty="0" smtClean="0">
                  <a:latin typeface="微软雅黑" panose="020B0503020204020204" pitchFamily="34" charset="-122"/>
                  <a:ea typeface="微软雅黑" panose="020B0503020204020204" pitchFamily="34" charset="-122"/>
                </a:rPr>
                <a:t> 1003</a:t>
              </a:r>
              <a:endParaRPr lang="zh-CN" altLang="en-US" sz="1200" dirty="0">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thruBlk="1"/>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smtClean="0">
                <a:latin typeface="微软雅黑" panose="020B0503020204020204" pitchFamily="34" charset="-122"/>
                <a:ea typeface="微软雅黑" panose="020B0503020204020204" pitchFamily="34" charset="-122"/>
              </a:rPr>
              <a:t>设备级测量流程</a:t>
            </a:r>
            <a:endParaRPr lang="zh-CN" altLang="en-US" dirty="0">
              <a:latin typeface="微软雅黑" panose="020B0503020204020204" pitchFamily="34" charset="-122"/>
              <a:ea typeface="微软雅黑" panose="020B0503020204020204" pitchFamily="34" charset="-122"/>
            </a:endParaRPr>
          </a:p>
        </p:txBody>
      </p:sp>
      <p:cxnSp>
        <p:nvCxnSpPr>
          <p:cNvPr id="5" name="直接连接符 4"/>
          <p:cNvCxnSpPr/>
          <p:nvPr/>
        </p:nvCxnSpPr>
        <p:spPr bwMode="auto">
          <a:xfrm>
            <a:off x="1146056" y="1356171"/>
            <a:ext cx="9046" cy="3170082"/>
          </a:xfrm>
          <a:prstGeom prst="line">
            <a:avLst/>
          </a:prstGeom>
          <a:noFill/>
          <a:ln w="15875">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直接连接符 5"/>
          <p:cNvCxnSpPr/>
          <p:nvPr/>
        </p:nvCxnSpPr>
        <p:spPr bwMode="auto">
          <a:xfrm>
            <a:off x="3506450" y="1327003"/>
            <a:ext cx="9046" cy="3170082"/>
          </a:xfrm>
          <a:prstGeom prst="line">
            <a:avLst/>
          </a:prstGeom>
          <a:noFill/>
          <a:ln w="15875">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直接连接符 6"/>
          <p:cNvCxnSpPr/>
          <p:nvPr/>
        </p:nvCxnSpPr>
        <p:spPr bwMode="auto">
          <a:xfrm>
            <a:off x="6735004" y="1356171"/>
            <a:ext cx="9046" cy="3170082"/>
          </a:xfrm>
          <a:prstGeom prst="line">
            <a:avLst/>
          </a:prstGeom>
          <a:noFill/>
          <a:ln w="15875">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 name="TextBox 8"/>
          <p:cNvSpPr txBox="1"/>
          <p:nvPr/>
        </p:nvSpPr>
        <p:spPr>
          <a:xfrm>
            <a:off x="740712" y="1089321"/>
            <a:ext cx="865445" cy="276999"/>
          </a:xfrm>
          <a:prstGeom prst="rect">
            <a:avLst/>
          </a:prstGeom>
          <a:solidFill>
            <a:schemeClr val="bg1">
              <a:lumMod val="65000"/>
            </a:schemeClr>
          </a:solidFill>
          <a:ln w="6350">
            <a:solidFill>
              <a:schemeClr val="tx1"/>
            </a:solidFill>
          </a:ln>
        </p:spPr>
        <p:txBody>
          <a:bodyPr wrap="square" rtlCol="0">
            <a:spAutoFit/>
          </a:bodyPr>
          <a:lstStyle/>
          <a:p>
            <a:pPr algn="ctr"/>
            <a:r>
              <a:rPr lang="zh-CN" altLang="en-US"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管理员</a:t>
            </a:r>
            <a:endParaRPr lang="en-US" altLang="zh-CN" sz="1200" b="1" dirty="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grpSp>
        <p:nvGrpSpPr>
          <p:cNvPr id="3" name="组合 43"/>
          <p:cNvGrpSpPr/>
          <p:nvPr/>
        </p:nvGrpSpPr>
        <p:grpSpPr>
          <a:xfrm>
            <a:off x="1157363" y="1565212"/>
            <a:ext cx="2444561" cy="230832"/>
            <a:chOff x="950637" y="1493653"/>
            <a:chExt cx="2444561" cy="230832"/>
          </a:xfrm>
        </p:grpSpPr>
        <p:cxnSp>
          <p:nvCxnSpPr>
            <p:cNvPr id="13" name="直接箭头连接符 12"/>
            <p:cNvCxnSpPr/>
            <p:nvPr/>
          </p:nvCxnSpPr>
          <p:spPr bwMode="auto">
            <a:xfrm>
              <a:off x="950637" y="1691866"/>
              <a:ext cx="2349088"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 name="TextBox 14"/>
            <p:cNvSpPr txBox="1"/>
            <p:nvPr/>
          </p:nvSpPr>
          <p:spPr>
            <a:xfrm>
              <a:off x="1214042" y="1493653"/>
              <a:ext cx="2181156"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2</a:t>
              </a:r>
              <a:r>
                <a:rPr lang="zh-CN" altLang="en-US" sz="900" b="1" dirty="0" smtClean="0">
                  <a:latin typeface="微软雅黑" panose="020B0503020204020204" pitchFamily="34" charset="-122"/>
                  <a:ea typeface="微软雅黑" panose="020B0503020204020204" pitchFamily="34" charset="-122"/>
                </a:rPr>
                <a:t>、在网管拓扑界面选择敏捷设备</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4" name="组合 42"/>
          <p:cNvGrpSpPr/>
          <p:nvPr/>
        </p:nvGrpSpPr>
        <p:grpSpPr>
          <a:xfrm>
            <a:off x="3506450" y="1405408"/>
            <a:ext cx="2433166" cy="230832"/>
            <a:chOff x="3299724" y="1222535"/>
            <a:chExt cx="2433166" cy="230832"/>
          </a:xfrm>
        </p:grpSpPr>
        <p:sp>
          <p:nvSpPr>
            <p:cNvPr id="28" name="任意多边形 27"/>
            <p:cNvSpPr/>
            <p:nvPr/>
          </p:nvSpPr>
          <p:spPr bwMode="auto">
            <a:xfrm>
              <a:off x="3299724" y="1254340"/>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sp>
          <p:nvSpPr>
            <p:cNvPr id="29" name="TextBox 28"/>
            <p:cNvSpPr txBox="1"/>
            <p:nvPr/>
          </p:nvSpPr>
          <p:spPr>
            <a:xfrm>
              <a:off x="3569978" y="1222535"/>
              <a:ext cx="216291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a:t>
              </a:r>
              <a:r>
                <a:rPr lang="zh-CN" altLang="en-US" sz="900" b="1" dirty="0" smtClean="0">
                  <a:latin typeface="微软雅黑" panose="020B0503020204020204" pitchFamily="34" charset="-122"/>
                  <a:ea typeface="微软雅黑" panose="020B0503020204020204" pitchFamily="34" charset="-122"/>
                </a:rPr>
                <a:t>、网管发现敏捷设备，呈现网络拓扑</a:t>
              </a:r>
              <a:endParaRPr lang="en-US" altLang="zh-CN" sz="9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grpSp>
      <p:grpSp>
        <p:nvGrpSpPr>
          <p:cNvPr id="8" name="组合 44"/>
          <p:cNvGrpSpPr/>
          <p:nvPr/>
        </p:nvGrpSpPr>
        <p:grpSpPr>
          <a:xfrm>
            <a:off x="6743564" y="1925166"/>
            <a:ext cx="1764324" cy="369332"/>
            <a:chOff x="6536838" y="1702538"/>
            <a:chExt cx="1764324" cy="369332"/>
          </a:xfrm>
        </p:grpSpPr>
        <p:sp>
          <p:nvSpPr>
            <p:cNvPr id="35" name="任意多边形 34"/>
            <p:cNvSpPr/>
            <p:nvPr/>
          </p:nvSpPr>
          <p:spPr bwMode="auto">
            <a:xfrm>
              <a:off x="6536838" y="1720319"/>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sp>
          <p:nvSpPr>
            <p:cNvPr id="36" name="TextBox 35"/>
            <p:cNvSpPr txBox="1"/>
            <p:nvPr/>
          </p:nvSpPr>
          <p:spPr>
            <a:xfrm>
              <a:off x="6769346" y="1702538"/>
              <a:ext cx="1531816"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4</a:t>
              </a:r>
              <a:r>
                <a:rPr lang="zh-CN" altLang="en-US" sz="900" b="1" dirty="0" smtClean="0">
                  <a:latin typeface="微软雅黑" panose="020B0503020204020204" pitchFamily="34" charset="-122"/>
                  <a:ea typeface="微软雅黑" panose="020B0503020204020204" pitchFamily="34" charset="-122"/>
                </a:rPr>
                <a:t>、使能</a:t>
              </a:r>
              <a:r>
                <a:rPr lang="en-US" altLang="zh-CN" sz="900" b="1" dirty="0" err="1" smtClean="0">
                  <a:latin typeface="微软雅黑" panose="020B0503020204020204" pitchFamily="34" charset="-122"/>
                  <a:ea typeface="微软雅黑" panose="020B0503020204020204" pitchFamily="34" charset="-122"/>
                </a:rPr>
                <a:t>iPCA</a:t>
              </a:r>
              <a:r>
                <a:rPr lang="zh-CN" altLang="en-US" sz="900" b="1" dirty="0" smtClean="0">
                  <a:latin typeface="微软雅黑" panose="020B0503020204020204" pitchFamily="34" charset="-122"/>
                  <a:ea typeface="微软雅黑" panose="020B0503020204020204" pitchFamily="34" charset="-122"/>
                </a:rPr>
                <a:t>设备监控命令</a:t>
              </a:r>
              <a:endParaRPr lang="zh-CN" altLang="en-US" sz="900" b="1" dirty="0" smtClean="0">
                <a:latin typeface="微软雅黑" panose="020B0503020204020204" pitchFamily="34" charset="-122"/>
                <a:ea typeface="微软雅黑" panose="020B0503020204020204" pitchFamily="34" charset="-122"/>
              </a:endParaRPr>
            </a:p>
          </p:txBody>
        </p:sp>
      </p:grpSp>
      <p:sp>
        <p:nvSpPr>
          <p:cNvPr id="38" name="TextBox 37"/>
          <p:cNvSpPr txBox="1"/>
          <p:nvPr/>
        </p:nvSpPr>
        <p:spPr>
          <a:xfrm>
            <a:off x="6292045" y="1098596"/>
            <a:ext cx="865445" cy="276999"/>
          </a:xfrm>
          <a:prstGeom prst="rect">
            <a:avLst/>
          </a:prstGeom>
          <a:solidFill>
            <a:schemeClr val="bg1">
              <a:lumMod val="65000"/>
            </a:schemeClr>
          </a:solidFill>
          <a:ln w="6350">
            <a:solidFill>
              <a:schemeClr val="tx1"/>
            </a:solidFill>
          </a:ln>
        </p:spPr>
        <p:txBody>
          <a:bodyPr wrap="square" rtlCol="0">
            <a:spAutoFit/>
          </a:bodyPr>
          <a:lstStyle/>
          <a:p>
            <a:pPr algn="ctr"/>
            <a:r>
              <a:rPr lang="zh-CN" altLang="en-US"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敏捷设备</a:t>
            </a:r>
            <a:endParaRPr lang="en-US" altLang="zh-CN" sz="1200" b="1" dirty="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39" name="TextBox 38"/>
          <p:cNvSpPr txBox="1"/>
          <p:nvPr/>
        </p:nvSpPr>
        <p:spPr>
          <a:xfrm>
            <a:off x="3088995" y="1084019"/>
            <a:ext cx="865445" cy="276999"/>
          </a:xfrm>
          <a:prstGeom prst="rect">
            <a:avLst/>
          </a:prstGeom>
          <a:solidFill>
            <a:schemeClr val="bg1">
              <a:lumMod val="65000"/>
            </a:schemeClr>
          </a:solidFill>
          <a:ln w="6350">
            <a:solidFill>
              <a:schemeClr val="tx1"/>
            </a:solidFill>
          </a:ln>
        </p:spPr>
        <p:txBody>
          <a:bodyPr wrap="square" rtlCol="0">
            <a:spAutoFit/>
          </a:bodyPr>
          <a:lstStyle/>
          <a:p>
            <a:pPr algn="ctr"/>
            <a:r>
              <a:rPr lang="en-US" altLang="zh-CN"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eSight</a:t>
            </a:r>
            <a:endParaRPr lang="en-US" altLang="zh-CN" sz="1200" b="1" dirty="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grpSp>
        <p:nvGrpSpPr>
          <p:cNvPr id="10" name="组合 41"/>
          <p:cNvGrpSpPr/>
          <p:nvPr/>
        </p:nvGrpSpPr>
        <p:grpSpPr>
          <a:xfrm>
            <a:off x="3520227" y="1669044"/>
            <a:ext cx="3190666" cy="230832"/>
            <a:chOff x="3313501" y="1804211"/>
            <a:chExt cx="3190666" cy="230832"/>
          </a:xfrm>
        </p:grpSpPr>
        <p:sp>
          <p:nvSpPr>
            <p:cNvPr id="16" name="TextBox 15"/>
            <p:cNvSpPr txBox="1"/>
            <p:nvPr/>
          </p:nvSpPr>
          <p:spPr>
            <a:xfrm>
              <a:off x="3577930" y="1804211"/>
              <a:ext cx="1797971"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3</a:t>
              </a:r>
              <a:r>
                <a:rPr lang="zh-CN" altLang="en-US" sz="900" b="1" dirty="0" smtClean="0">
                  <a:latin typeface="微软雅黑" panose="020B0503020204020204" pitchFamily="34" charset="-122"/>
                  <a:ea typeface="微软雅黑" panose="020B0503020204020204" pitchFamily="34" charset="-122"/>
                </a:rPr>
                <a:t>、下发使能</a:t>
              </a:r>
              <a:r>
                <a:rPr lang="en-US" altLang="zh-CN" sz="900" b="1" dirty="0" err="1" smtClean="0">
                  <a:latin typeface="微软雅黑" panose="020B0503020204020204" pitchFamily="34" charset="-122"/>
                  <a:ea typeface="微软雅黑" panose="020B0503020204020204" pitchFamily="34" charset="-122"/>
                </a:rPr>
                <a:t>iPCA</a:t>
              </a:r>
              <a:r>
                <a:rPr lang="zh-CN" altLang="en-US" sz="900" b="1" dirty="0" smtClean="0">
                  <a:latin typeface="微软雅黑" panose="020B0503020204020204" pitchFamily="34" charset="-122"/>
                  <a:ea typeface="微软雅黑" panose="020B0503020204020204" pitchFamily="34" charset="-122"/>
                </a:rPr>
                <a:t>设备监控命令</a:t>
              </a:r>
              <a:endParaRPr lang="zh-CN" altLang="en-US" sz="900" b="1" dirty="0" smtClean="0">
                <a:latin typeface="微软雅黑" panose="020B0503020204020204" pitchFamily="34" charset="-122"/>
                <a:ea typeface="微软雅黑" panose="020B0503020204020204" pitchFamily="34" charset="-122"/>
              </a:endParaRPr>
            </a:p>
          </p:txBody>
        </p:sp>
        <p:cxnSp>
          <p:nvCxnSpPr>
            <p:cNvPr id="40" name="直接箭头连接符 39"/>
            <p:cNvCxnSpPr/>
            <p:nvPr/>
          </p:nvCxnSpPr>
          <p:spPr bwMode="auto">
            <a:xfrm>
              <a:off x="3313501" y="2003293"/>
              <a:ext cx="3190666"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1" name="组合 45"/>
          <p:cNvGrpSpPr/>
          <p:nvPr/>
        </p:nvGrpSpPr>
        <p:grpSpPr>
          <a:xfrm>
            <a:off x="6760792" y="2324056"/>
            <a:ext cx="1589342" cy="230832"/>
            <a:chOff x="6536838" y="1702538"/>
            <a:chExt cx="1589342" cy="230832"/>
          </a:xfrm>
        </p:grpSpPr>
        <p:sp>
          <p:nvSpPr>
            <p:cNvPr id="47" name="任意多边形 46"/>
            <p:cNvSpPr/>
            <p:nvPr/>
          </p:nvSpPr>
          <p:spPr bwMode="auto">
            <a:xfrm>
              <a:off x="6536838" y="1720319"/>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sp>
          <p:nvSpPr>
            <p:cNvPr id="48" name="TextBox 47"/>
            <p:cNvSpPr txBox="1"/>
            <p:nvPr/>
          </p:nvSpPr>
          <p:spPr>
            <a:xfrm>
              <a:off x="6769346" y="1702538"/>
              <a:ext cx="1356834"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6</a:t>
              </a:r>
              <a:r>
                <a:rPr lang="zh-CN" altLang="en-US" sz="900" b="1" dirty="0" smtClean="0">
                  <a:latin typeface="微软雅黑" panose="020B0503020204020204" pitchFamily="34" charset="-122"/>
                  <a:ea typeface="微软雅黑" panose="020B0503020204020204" pitchFamily="34" charset="-122"/>
                </a:rPr>
                <a:t>、设备进行丢包测量</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12" name="组合 49"/>
          <p:cNvGrpSpPr/>
          <p:nvPr/>
        </p:nvGrpSpPr>
        <p:grpSpPr>
          <a:xfrm>
            <a:off x="3498566" y="2034359"/>
            <a:ext cx="3221537" cy="369332"/>
            <a:chOff x="78188" y="2406754"/>
            <a:chExt cx="3221537" cy="369332"/>
          </a:xfrm>
        </p:grpSpPr>
        <p:cxnSp>
          <p:nvCxnSpPr>
            <p:cNvPr id="51" name="直接箭头连接符 50"/>
            <p:cNvCxnSpPr/>
            <p:nvPr/>
          </p:nvCxnSpPr>
          <p:spPr bwMode="auto">
            <a:xfrm>
              <a:off x="78188" y="2604024"/>
              <a:ext cx="3221537" cy="0"/>
            </a:xfrm>
            <a:prstGeom prst="straightConnector1">
              <a:avLst/>
            </a:prstGeom>
            <a:noFill/>
            <a:ln w="25400">
              <a:solidFill>
                <a:schemeClr val="tx2">
                  <a:lumMod val="75000"/>
                </a:schemeClr>
              </a:solidFill>
              <a:headEnd type="stealth" w="lg" len="lg"/>
              <a:tailEnd type="non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2" name="TextBox 51"/>
            <p:cNvSpPr txBox="1"/>
            <p:nvPr/>
          </p:nvSpPr>
          <p:spPr>
            <a:xfrm>
              <a:off x="377891" y="2406754"/>
              <a:ext cx="1951841"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5</a:t>
              </a:r>
              <a:r>
                <a:rPr lang="zh-CN" altLang="en-US" sz="900" b="1" dirty="0" smtClean="0">
                  <a:latin typeface="微软雅黑" panose="020B0503020204020204" pitchFamily="34" charset="-122"/>
                  <a:ea typeface="微软雅黑" panose="020B0503020204020204" pitchFamily="34" charset="-122"/>
                </a:rPr>
                <a:t>、知会网管</a:t>
              </a:r>
              <a:r>
                <a:rPr lang="en-US" altLang="zh-CN" sz="900" b="1" dirty="0" err="1" smtClean="0">
                  <a:latin typeface="微软雅黑" panose="020B0503020204020204" pitchFamily="34" charset="-122"/>
                  <a:ea typeface="微软雅黑" panose="020B0503020204020204" pitchFamily="34" charset="-122"/>
                </a:rPr>
                <a:t>iPCA</a:t>
              </a:r>
              <a:r>
                <a:rPr lang="zh-CN" altLang="en-US" sz="900" b="1" dirty="0" smtClean="0">
                  <a:latin typeface="微软雅黑" panose="020B0503020204020204" pitchFamily="34" charset="-122"/>
                  <a:ea typeface="微软雅黑" panose="020B0503020204020204" pitchFamily="34" charset="-122"/>
                </a:rPr>
                <a:t>设备监控使能结果</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14" name="组合 54"/>
          <p:cNvGrpSpPr/>
          <p:nvPr/>
        </p:nvGrpSpPr>
        <p:grpSpPr>
          <a:xfrm>
            <a:off x="3523683" y="2743828"/>
            <a:ext cx="2623998" cy="230832"/>
            <a:chOff x="3299724" y="2130276"/>
            <a:chExt cx="2623998" cy="230832"/>
          </a:xfrm>
        </p:grpSpPr>
        <p:sp>
          <p:nvSpPr>
            <p:cNvPr id="56" name="TextBox 55"/>
            <p:cNvSpPr txBox="1"/>
            <p:nvPr/>
          </p:nvSpPr>
          <p:spPr>
            <a:xfrm>
              <a:off x="3577930" y="2130276"/>
              <a:ext cx="234579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8</a:t>
              </a:r>
              <a:r>
                <a:rPr lang="zh-CN" altLang="en-US" sz="900" b="1" dirty="0" smtClean="0">
                  <a:latin typeface="微软雅黑" panose="020B0503020204020204" pitchFamily="34" charset="-122"/>
                  <a:ea typeface="微软雅黑" panose="020B0503020204020204" pitchFamily="34" charset="-122"/>
                </a:rPr>
                <a:t>、存储测量结果</a:t>
              </a:r>
              <a:endParaRPr lang="zh-CN" altLang="en-US" sz="900" b="1" dirty="0" smtClean="0">
                <a:latin typeface="微软雅黑" panose="020B0503020204020204" pitchFamily="34" charset="-122"/>
                <a:ea typeface="微软雅黑" panose="020B0503020204020204" pitchFamily="34" charset="-122"/>
              </a:endParaRPr>
            </a:p>
          </p:txBody>
        </p:sp>
        <p:sp>
          <p:nvSpPr>
            <p:cNvPr id="57" name="任意多边形 56"/>
            <p:cNvSpPr/>
            <p:nvPr/>
          </p:nvSpPr>
          <p:spPr bwMode="auto">
            <a:xfrm>
              <a:off x="3299724" y="2154129"/>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grpSp>
      <p:grpSp>
        <p:nvGrpSpPr>
          <p:cNvPr id="17" name="组合 57"/>
          <p:cNvGrpSpPr/>
          <p:nvPr/>
        </p:nvGrpSpPr>
        <p:grpSpPr>
          <a:xfrm>
            <a:off x="3507842" y="2973926"/>
            <a:ext cx="3221537" cy="369332"/>
            <a:chOff x="78188" y="2414705"/>
            <a:chExt cx="3221537" cy="369332"/>
          </a:xfrm>
        </p:grpSpPr>
        <p:cxnSp>
          <p:nvCxnSpPr>
            <p:cNvPr id="59" name="直接箭头连接符 58"/>
            <p:cNvCxnSpPr/>
            <p:nvPr/>
          </p:nvCxnSpPr>
          <p:spPr bwMode="auto">
            <a:xfrm>
              <a:off x="78188" y="2604024"/>
              <a:ext cx="3221537" cy="0"/>
            </a:xfrm>
            <a:prstGeom prst="straightConnector1">
              <a:avLst/>
            </a:prstGeom>
            <a:noFill/>
            <a:ln w="25400">
              <a:solidFill>
                <a:schemeClr val="tx2">
                  <a:lumMod val="75000"/>
                </a:schemeClr>
              </a:solidFill>
              <a:headEnd type="stealth" w="lg" len="lg"/>
              <a:tailEnd type="non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 name="TextBox 59"/>
            <p:cNvSpPr txBox="1"/>
            <p:nvPr/>
          </p:nvSpPr>
          <p:spPr>
            <a:xfrm>
              <a:off x="377891" y="2414705"/>
              <a:ext cx="2919251"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9</a:t>
              </a:r>
              <a:r>
                <a:rPr lang="zh-CN" altLang="en-US" sz="900" b="1" dirty="0" smtClean="0">
                  <a:latin typeface="微软雅黑" panose="020B0503020204020204" pitchFamily="34" charset="-122"/>
                  <a:ea typeface="微软雅黑" panose="020B0503020204020204" pitchFamily="34" charset="-122"/>
                </a:rPr>
                <a:t>、连续多个测量周期丢包率超过阈值，设备上报告警给网管</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18" name="组合 61"/>
          <p:cNvGrpSpPr/>
          <p:nvPr/>
        </p:nvGrpSpPr>
        <p:grpSpPr>
          <a:xfrm>
            <a:off x="3525008" y="3333548"/>
            <a:ext cx="2623998" cy="230832"/>
            <a:chOff x="3299724" y="2154129"/>
            <a:chExt cx="2623998" cy="230832"/>
          </a:xfrm>
        </p:grpSpPr>
        <p:sp>
          <p:nvSpPr>
            <p:cNvPr id="63" name="TextBox 62"/>
            <p:cNvSpPr txBox="1"/>
            <p:nvPr/>
          </p:nvSpPr>
          <p:spPr>
            <a:xfrm>
              <a:off x="3577930" y="2154129"/>
              <a:ext cx="234579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10</a:t>
              </a:r>
              <a:r>
                <a:rPr lang="zh-CN" altLang="en-US" sz="900" b="1" dirty="0" smtClean="0">
                  <a:latin typeface="微软雅黑" panose="020B0503020204020204" pitchFamily="34" charset="-122"/>
                  <a:ea typeface="微软雅黑" panose="020B0503020204020204" pitchFamily="34" charset="-122"/>
                </a:rPr>
                <a:t>、网管显示告警信息</a:t>
              </a:r>
              <a:endParaRPr lang="zh-CN" altLang="en-US" sz="900" b="1" dirty="0" smtClean="0">
                <a:latin typeface="微软雅黑" panose="020B0503020204020204" pitchFamily="34" charset="-122"/>
                <a:ea typeface="微软雅黑" panose="020B0503020204020204" pitchFamily="34" charset="-122"/>
              </a:endParaRPr>
            </a:p>
          </p:txBody>
        </p:sp>
        <p:sp>
          <p:nvSpPr>
            <p:cNvPr id="64" name="任意多边形 63"/>
            <p:cNvSpPr/>
            <p:nvPr/>
          </p:nvSpPr>
          <p:spPr bwMode="auto">
            <a:xfrm>
              <a:off x="3299724" y="2154129"/>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grpSp>
      <p:grpSp>
        <p:nvGrpSpPr>
          <p:cNvPr id="19" name="组合 64"/>
          <p:cNvGrpSpPr/>
          <p:nvPr/>
        </p:nvGrpSpPr>
        <p:grpSpPr>
          <a:xfrm>
            <a:off x="1142785" y="3498693"/>
            <a:ext cx="2444561" cy="369332"/>
            <a:chOff x="950637" y="1501604"/>
            <a:chExt cx="2444561" cy="369332"/>
          </a:xfrm>
        </p:grpSpPr>
        <p:cxnSp>
          <p:nvCxnSpPr>
            <p:cNvPr id="66" name="直接箭头连接符 65"/>
            <p:cNvCxnSpPr/>
            <p:nvPr/>
          </p:nvCxnSpPr>
          <p:spPr bwMode="auto">
            <a:xfrm>
              <a:off x="950637" y="1691866"/>
              <a:ext cx="2349088"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p:cNvSpPr txBox="1"/>
            <p:nvPr/>
          </p:nvSpPr>
          <p:spPr>
            <a:xfrm>
              <a:off x="1214042" y="1501604"/>
              <a:ext cx="2181156"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11</a:t>
              </a:r>
              <a:r>
                <a:rPr lang="zh-CN" altLang="en-US" sz="900" b="1" dirty="0" smtClean="0">
                  <a:latin typeface="微软雅黑" panose="020B0503020204020204" pitchFamily="34" charset="-122"/>
                  <a:ea typeface="微软雅黑" panose="020B0503020204020204" pitchFamily="34" charset="-122"/>
                </a:rPr>
                <a:t>、用户看到告警后，通过网管界面查看告警对象</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20" name="组合 67"/>
          <p:cNvGrpSpPr/>
          <p:nvPr/>
        </p:nvGrpSpPr>
        <p:grpSpPr>
          <a:xfrm>
            <a:off x="1152062" y="3857827"/>
            <a:ext cx="2444561" cy="230832"/>
            <a:chOff x="950637" y="1501604"/>
            <a:chExt cx="2444561" cy="230832"/>
          </a:xfrm>
        </p:grpSpPr>
        <p:cxnSp>
          <p:nvCxnSpPr>
            <p:cNvPr id="69" name="直接箭头连接符 68"/>
            <p:cNvCxnSpPr/>
            <p:nvPr/>
          </p:nvCxnSpPr>
          <p:spPr bwMode="auto">
            <a:xfrm>
              <a:off x="950637" y="1691866"/>
              <a:ext cx="2349088" cy="0"/>
            </a:xfrm>
            <a:prstGeom prst="straightConnector1">
              <a:avLst/>
            </a:prstGeom>
            <a:noFill/>
            <a:ln w="25400">
              <a:solidFill>
                <a:schemeClr val="tx2">
                  <a:lumMod val="75000"/>
                </a:schemeClr>
              </a:solidFill>
              <a:headEnd type="stealth"/>
              <a:tailEnd type="none"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0" name="TextBox 69"/>
            <p:cNvSpPr txBox="1"/>
            <p:nvPr/>
          </p:nvSpPr>
          <p:spPr>
            <a:xfrm>
              <a:off x="1214042" y="1501604"/>
              <a:ext cx="2181156"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12</a:t>
              </a:r>
              <a:r>
                <a:rPr lang="zh-CN" altLang="en-US" sz="900" b="1" dirty="0" smtClean="0">
                  <a:latin typeface="微软雅黑" panose="020B0503020204020204" pitchFamily="34" charset="-122"/>
                  <a:ea typeface="微软雅黑" panose="020B0503020204020204" pitchFamily="34" charset="-122"/>
                </a:rPr>
                <a:t>、网管显示告警对象的数据</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21" name="组合 70"/>
          <p:cNvGrpSpPr/>
          <p:nvPr/>
        </p:nvGrpSpPr>
        <p:grpSpPr>
          <a:xfrm>
            <a:off x="1164796" y="4265178"/>
            <a:ext cx="2623998" cy="230832"/>
            <a:chOff x="3299724" y="2154129"/>
            <a:chExt cx="2623998" cy="230832"/>
          </a:xfrm>
        </p:grpSpPr>
        <p:sp>
          <p:nvSpPr>
            <p:cNvPr id="72" name="TextBox 71"/>
            <p:cNvSpPr txBox="1"/>
            <p:nvPr/>
          </p:nvSpPr>
          <p:spPr>
            <a:xfrm>
              <a:off x="3577930" y="2154129"/>
              <a:ext cx="234579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13</a:t>
              </a:r>
              <a:r>
                <a:rPr lang="zh-CN" altLang="en-US" sz="900" b="1" dirty="0" smtClean="0">
                  <a:latin typeface="微软雅黑" panose="020B0503020204020204" pitchFamily="34" charset="-122"/>
                  <a:ea typeface="微软雅黑" panose="020B0503020204020204" pitchFamily="34" charset="-122"/>
                </a:rPr>
                <a:t>、用户进行故障排查</a:t>
              </a:r>
              <a:endParaRPr lang="zh-CN" altLang="en-US" sz="900" b="1" dirty="0" smtClean="0">
                <a:latin typeface="微软雅黑" panose="020B0503020204020204" pitchFamily="34" charset="-122"/>
                <a:ea typeface="微软雅黑" panose="020B0503020204020204" pitchFamily="34" charset="-122"/>
              </a:endParaRPr>
            </a:p>
          </p:txBody>
        </p:sp>
        <p:sp>
          <p:nvSpPr>
            <p:cNvPr id="73" name="任意多边形 72"/>
            <p:cNvSpPr/>
            <p:nvPr/>
          </p:nvSpPr>
          <p:spPr bwMode="auto">
            <a:xfrm>
              <a:off x="3299724" y="2154129"/>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grpSp>
      <p:grpSp>
        <p:nvGrpSpPr>
          <p:cNvPr id="22" name="组合 75"/>
          <p:cNvGrpSpPr/>
          <p:nvPr/>
        </p:nvGrpSpPr>
        <p:grpSpPr>
          <a:xfrm>
            <a:off x="3529504" y="2448310"/>
            <a:ext cx="3190666" cy="230832"/>
            <a:chOff x="3529504" y="2376757"/>
            <a:chExt cx="3190666" cy="230832"/>
          </a:xfrm>
        </p:grpSpPr>
        <p:sp>
          <p:nvSpPr>
            <p:cNvPr id="26" name="TextBox 25"/>
            <p:cNvSpPr txBox="1"/>
            <p:nvPr/>
          </p:nvSpPr>
          <p:spPr>
            <a:xfrm>
              <a:off x="3800558" y="2376757"/>
              <a:ext cx="234579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7</a:t>
              </a:r>
              <a:r>
                <a:rPr lang="zh-CN" altLang="en-US" sz="900" b="1" dirty="0" smtClean="0">
                  <a:latin typeface="微软雅黑" panose="020B0503020204020204" pitchFamily="34" charset="-122"/>
                  <a:ea typeface="微软雅黑" panose="020B0503020204020204" pitchFamily="34" charset="-122"/>
                </a:rPr>
                <a:t>、网管从设备获取测量结果</a:t>
              </a:r>
              <a:endParaRPr lang="zh-CN" altLang="en-US" sz="900" b="1" dirty="0" smtClean="0">
                <a:latin typeface="微软雅黑" panose="020B0503020204020204" pitchFamily="34" charset="-122"/>
                <a:ea typeface="微软雅黑" panose="020B0503020204020204" pitchFamily="34" charset="-122"/>
              </a:endParaRPr>
            </a:p>
          </p:txBody>
        </p:sp>
        <p:cxnSp>
          <p:nvCxnSpPr>
            <p:cNvPr id="75" name="直接箭头连接符 74"/>
            <p:cNvCxnSpPr/>
            <p:nvPr/>
          </p:nvCxnSpPr>
          <p:spPr bwMode="auto">
            <a:xfrm>
              <a:off x="3529504" y="2577116"/>
              <a:ext cx="3190666"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spTree>
  </p:cSld>
  <p:clrMapOvr>
    <a:masterClrMapping/>
  </p:clrMapOvr>
  <p:transition advClick="0" advTm="8000">
    <p:fade thruBlk="1"/>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smtClean="0">
                <a:latin typeface="微软雅黑" panose="020B0503020204020204" pitchFamily="34" charset="-122"/>
                <a:ea typeface="微软雅黑" panose="020B0503020204020204" pitchFamily="34" charset="-122"/>
              </a:rPr>
              <a:t>链路级测量流程</a:t>
            </a:r>
            <a:endParaRPr lang="zh-CN" altLang="en-US" dirty="0">
              <a:latin typeface="微软雅黑" panose="020B0503020204020204" pitchFamily="34" charset="-122"/>
              <a:ea typeface="微软雅黑" panose="020B0503020204020204" pitchFamily="34" charset="-122"/>
            </a:endParaRPr>
          </a:p>
        </p:txBody>
      </p:sp>
      <p:cxnSp>
        <p:nvCxnSpPr>
          <p:cNvPr id="5" name="直接连接符 4"/>
          <p:cNvCxnSpPr/>
          <p:nvPr/>
        </p:nvCxnSpPr>
        <p:spPr bwMode="auto">
          <a:xfrm>
            <a:off x="1146056" y="1125592"/>
            <a:ext cx="0" cy="3724704"/>
          </a:xfrm>
          <a:prstGeom prst="line">
            <a:avLst/>
          </a:prstGeom>
          <a:noFill/>
          <a:ln w="15875">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直接连接符 5"/>
          <p:cNvCxnSpPr/>
          <p:nvPr/>
        </p:nvCxnSpPr>
        <p:spPr bwMode="auto">
          <a:xfrm>
            <a:off x="3506450" y="1096424"/>
            <a:ext cx="0" cy="3722066"/>
          </a:xfrm>
          <a:prstGeom prst="line">
            <a:avLst/>
          </a:prstGeom>
          <a:noFill/>
          <a:ln w="15875">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直接连接符 6"/>
          <p:cNvCxnSpPr/>
          <p:nvPr/>
        </p:nvCxnSpPr>
        <p:spPr bwMode="auto">
          <a:xfrm>
            <a:off x="6735004" y="1125592"/>
            <a:ext cx="0" cy="3637239"/>
          </a:xfrm>
          <a:prstGeom prst="line">
            <a:avLst/>
          </a:prstGeom>
          <a:noFill/>
          <a:ln w="15875">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 name="TextBox 8"/>
          <p:cNvSpPr txBox="1"/>
          <p:nvPr/>
        </p:nvSpPr>
        <p:spPr>
          <a:xfrm>
            <a:off x="740712" y="858742"/>
            <a:ext cx="865445" cy="276999"/>
          </a:xfrm>
          <a:prstGeom prst="rect">
            <a:avLst/>
          </a:prstGeom>
          <a:solidFill>
            <a:schemeClr val="bg1">
              <a:lumMod val="65000"/>
            </a:schemeClr>
          </a:solidFill>
          <a:ln w="6350">
            <a:solidFill>
              <a:schemeClr val="tx1"/>
            </a:solidFill>
          </a:ln>
        </p:spPr>
        <p:txBody>
          <a:bodyPr wrap="square" rtlCol="0">
            <a:spAutoFit/>
          </a:bodyPr>
          <a:lstStyle/>
          <a:p>
            <a:pPr algn="ctr"/>
            <a:r>
              <a:rPr lang="zh-CN" altLang="en-US"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管理员</a:t>
            </a:r>
            <a:endParaRPr lang="en-US" altLang="zh-CN" sz="1200" b="1" dirty="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grpSp>
        <p:nvGrpSpPr>
          <p:cNvPr id="3" name="组合 43"/>
          <p:cNvGrpSpPr/>
          <p:nvPr/>
        </p:nvGrpSpPr>
        <p:grpSpPr>
          <a:xfrm>
            <a:off x="1157363" y="1334633"/>
            <a:ext cx="2349088" cy="369332"/>
            <a:chOff x="950637" y="1493653"/>
            <a:chExt cx="2349088" cy="369332"/>
          </a:xfrm>
        </p:grpSpPr>
        <p:cxnSp>
          <p:nvCxnSpPr>
            <p:cNvPr id="13" name="直接箭头连接符 12"/>
            <p:cNvCxnSpPr/>
            <p:nvPr/>
          </p:nvCxnSpPr>
          <p:spPr bwMode="auto">
            <a:xfrm>
              <a:off x="950637" y="1691866"/>
              <a:ext cx="2349088"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 name="TextBox 14"/>
            <p:cNvSpPr txBox="1"/>
            <p:nvPr/>
          </p:nvSpPr>
          <p:spPr>
            <a:xfrm>
              <a:off x="1214042" y="1493653"/>
              <a:ext cx="1966488"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2.1</a:t>
              </a:r>
              <a:r>
                <a:rPr lang="zh-CN" altLang="en-US" sz="900" b="1" dirty="0" smtClean="0">
                  <a:latin typeface="微软雅黑" panose="020B0503020204020204" pitchFamily="34" charset="-122"/>
                  <a:ea typeface="微软雅黑" panose="020B0503020204020204" pitchFamily="34" charset="-122"/>
                </a:rPr>
                <a:t>、在网管拓扑界面选择敏捷设备间链路</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4" name="组合 42"/>
          <p:cNvGrpSpPr/>
          <p:nvPr/>
        </p:nvGrpSpPr>
        <p:grpSpPr>
          <a:xfrm>
            <a:off x="3506450" y="1174829"/>
            <a:ext cx="2433166" cy="230832"/>
            <a:chOff x="3299724" y="1222535"/>
            <a:chExt cx="2433166" cy="230832"/>
          </a:xfrm>
        </p:grpSpPr>
        <p:sp>
          <p:nvSpPr>
            <p:cNvPr id="28" name="任意多边形 27"/>
            <p:cNvSpPr/>
            <p:nvPr/>
          </p:nvSpPr>
          <p:spPr bwMode="auto">
            <a:xfrm>
              <a:off x="3299724" y="1254340"/>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sp>
          <p:nvSpPr>
            <p:cNvPr id="29" name="TextBox 28"/>
            <p:cNvSpPr txBox="1"/>
            <p:nvPr/>
          </p:nvSpPr>
          <p:spPr>
            <a:xfrm>
              <a:off x="3569978" y="1222535"/>
              <a:ext cx="216291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a:t>
              </a:r>
              <a:r>
                <a:rPr lang="zh-CN" altLang="en-US" sz="900" b="1" dirty="0" smtClean="0">
                  <a:latin typeface="微软雅黑" panose="020B0503020204020204" pitchFamily="34" charset="-122"/>
                  <a:ea typeface="微软雅黑" panose="020B0503020204020204" pitchFamily="34" charset="-122"/>
                </a:rPr>
                <a:t>、网管发现敏捷设备，呈现网络拓扑</a:t>
              </a:r>
              <a:endParaRPr lang="en-US" altLang="zh-CN" sz="9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grpSp>
      <p:grpSp>
        <p:nvGrpSpPr>
          <p:cNvPr id="8" name="组合 44"/>
          <p:cNvGrpSpPr/>
          <p:nvPr/>
        </p:nvGrpSpPr>
        <p:grpSpPr>
          <a:xfrm>
            <a:off x="6751515" y="2259108"/>
            <a:ext cx="1764324" cy="369332"/>
            <a:chOff x="6536838" y="1702538"/>
            <a:chExt cx="1764324" cy="369332"/>
          </a:xfrm>
        </p:grpSpPr>
        <p:sp>
          <p:nvSpPr>
            <p:cNvPr id="35" name="任意多边形 34"/>
            <p:cNvSpPr/>
            <p:nvPr/>
          </p:nvSpPr>
          <p:spPr bwMode="auto">
            <a:xfrm>
              <a:off x="6536838" y="1720319"/>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sp>
          <p:nvSpPr>
            <p:cNvPr id="36" name="TextBox 35"/>
            <p:cNvSpPr txBox="1"/>
            <p:nvPr/>
          </p:nvSpPr>
          <p:spPr>
            <a:xfrm>
              <a:off x="6769346" y="1702538"/>
              <a:ext cx="1531816"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5</a:t>
              </a:r>
              <a:r>
                <a:rPr lang="zh-CN" altLang="en-US" sz="900" b="1" dirty="0" smtClean="0">
                  <a:latin typeface="微软雅黑" panose="020B0503020204020204" pitchFamily="34" charset="-122"/>
                  <a:ea typeface="微软雅黑" panose="020B0503020204020204" pitchFamily="34" charset="-122"/>
                </a:rPr>
                <a:t>、使能</a:t>
              </a:r>
              <a:r>
                <a:rPr lang="en-US" altLang="zh-CN" sz="900" b="1" dirty="0" err="1" smtClean="0">
                  <a:latin typeface="微软雅黑" panose="020B0503020204020204" pitchFamily="34" charset="-122"/>
                  <a:ea typeface="微软雅黑" panose="020B0503020204020204" pitchFamily="34" charset="-122"/>
                </a:rPr>
                <a:t>iPCAl</a:t>
              </a:r>
              <a:r>
                <a:rPr lang="zh-CN" altLang="en-US" sz="900" b="1" dirty="0" smtClean="0">
                  <a:latin typeface="微软雅黑" panose="020B0503020204020204" pitchFamily="34" charset="-122"/>
                  <a:ea typeface="微软雅黑" panose="020B0503020204020204" pitchFamily="34" charset="-122"/>
                </a:rPr>
                <a:t>链路监控命令</a:t>
              </a:r>
              <a:endParaRPr lang="zh-CN" altLang="en-US" sz="900" b="1" dirty="0" smtClean="0">
                <a:latin typeface="微软雅黑" panose="020B0503020204020204" pitchFamily="34" charset="-122"/>
                <a:ea typeface="微软雅黑" panose="020B0503020204020204" pitchFamily="34" charset="-122"/>
              </a:endParaRPr>
            </a:p>
          </p:txBody>
        </p:sp>
      </p:grpSp>
      <p:sp>
        <p:nvSpPr>
          <p:cNvPr id="38" name="TextBox 37"/>
          <p:cNvSpPr txBox="1"/>
          <p:nvPr/>
        </p:nvSpPr>
        <p:spPr>
          <a:xfrm>
            <a:off x="6292045" y="868017"/>
            <a:ext cx="865445" cy="276999"/>
          </a:xfrm>
          <a:prstGeom prst="rect">
            <a:avLst/>
          </a:prstGeom>
          <a:solidFill>
            <a:schemeClr val="bg1">
              <a:lumMod val="65000"/>
            </a:schemeClr>
          </a:solidFill>
          <a:ln w="6350">
            <a:solidFill>
              <a:schemeClr val="tx1"/>
            </a:solidFill>
          </a:ln>
        </p:spPr>
        <p:txBody>
          <a:bodyPr wrap="square" rtlCol="0">
            <a:spAutoFit/>
          </a:bodyPr>
          <a:lstStyle/>
          <a:p>
            <a:pPr algn="ctr"/>
            <a:r>
              <a:rPr lang="zh-CN" altLang="en-US"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敏捷设备</a:t>
            </a:r>
            <a:endParaRPr lang="en-US" altLang="zh-CN" sz="1200" b="1" dirty="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39" name="TextBox 38"/>
          <p:cNvSpPr txBox="1"/>
          <p:nvPr/>
        </p:nvSpPr>
        <p:spPr>
          <a:xfrm>
            <a:off x="3088995" y="853440"/>
            <a:ext cx="865445" cy="276999"/>
          </a:xfrm>
          <a:prstGeom prst="rect">
            <a:avLst/>
          </a:prstGeom>
          <a:solidFill>
            <a:schemeClr val="bg1">
              <a:lumMod val="65000"/>
            </a:schemeClr>
          </a:solidFill>
          <a:ln w="6350">
            <a:solidFill>
              <a:schemeClr val="tx1"/>
            </a:solidFill>
          </a:ln>
        </p:spPr>
        <p:txBody>
          <a:bodyPr wrap="square" rtlCol="0">
            <a:spAutoFit/>
          </a:bodyPr>
          <a:lstStyle/>
          <a:p>
            <a:pPr algn="ctr"/>
            <a:r>
              <a:rPr lang="en-US" altLang="zh-CN"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eSight</a:t>
            </a:r>
            <a:endParaRPr lang="en-US" altLang="zh-CN" sz="1200" b="1" dirty="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grpSp>
        <p:nvGrpSpPr>
          <p:cNvPr id="10" name="组合 41"/>
          <p:cNvGrpSpPr/>
          <p:nvPr/>
        </p:nvGrpSpPr>
        <p:grpSpPr>
          <a:xfrm>
            <a:off x="1168842" y="1645190"/>
            <a:ext cx="5542051" cy="230832"/>
            <a:chOff x="962116" y="1971181"/>
            <a:chExt cx="5542051" cy="230832"/>
          </a:xfrm>
        </p:grpSpPr>
        <p:sp>
          <p:nvSpPr>
            <p:cNvPr id="16" name="TextBox 15"/>
            <p:cNvSpPr txBox="1"/>
            <p:nvPr/>
          </p:nvSpPr>
          <p:spPr>
            <a:xfrm>
              <a:off x="1192542" y="1971181"/>
              <a:ext cx="3061414"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2</a:t>
              </a:r>
              <a:r>
                <a:rPr lang="zh-CN" altLang="en-US" sz="900" b="1" dirty="0" smtClean="0">
                  <a:latin typeface="微软雅黑" panose="020B0503020204020204" pitchFamily="34" charset="-122"/>
                  <a:ea typeface="微软雅黑" panose="020B0503020204020204" pitchFamily="34" charset="-122"/>
                </a:rPr>
                <a:t>、用户在设备上手工使能</a:t>
              </a:r>
              <a:r>
                <a:rPr lang="en-US" altLang="zh-CN" sz="900" b="1" dirty="0" err="1" smtClean="0">
                  <a:latin typeface="微软雅黑" panose="020B0503020204020204" pitchFamily="34" charset="-122"/>
                  <a:ea typeface="微软雅黑" panose="020B0503020204020204" pitchFamily="34" charset="-122"/>
                </a:rPr>
                <a:t>iPCA</a:t>
              </a:r>
              <a:r>
                <a:rPr lang="zh-CN" altLang="en-US" sz="900" b="1" dirty="0" smtClean="0">
                  <a:latin typeface="微软雅黑" panose="020B0503020204020204" pitchFamily="34" charset="-122"/>
                  <a:ea typeface="微软雅黑" panose="020B0503020204020204" pitchFamily="34" charset="-122"/>
                </a:rPr>
                <a:t>链路监控命令</a:t>
              </a:r>
              <a:endParaRPr lang="zh-CN" altLang="en-US" sz="900" b="1" dirty="0" smtClean="0">
                <a:latin typeface="微软雅黑" panose="020B0503020204020204" pitchFamily="34" charset="-122"/>
                <a:ea typeface="微软雅黑" panose="020B0503020204020204" pitchFamily="34" charset="-122"/>
              </a:endParaRPr>
            </a:p>
          </p:txBody>
        </p:sp>
        <p:cxnSp>
          <p:nvCxnSpPr>
            <p:cNvPr id="40" name="直接箭头连接符 39"/>
            <p:cNvCxnSpPr/>
            <p:nvPr/>
          </p:nvCxnSpPr>
          <p:spPr bwMode="auto">
            <a:xfrm>
              <a:off x="962116" y="2186166"/>
              <a:ext cx="5542051"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11" name="组合 45"/>
          <p:cNvGrpSpPr/>
          <p:nvPr/>
        </p:nvGrpSpPr>
        <p:grpSpPr>
          <a:xfrm>
            <a:off x="6752840" y="2634132"/>
            <a:ext cx="2240084" cy="230832"/>
            <a:chOff x="6536838" y="1702538"/>
            <a:chExt cx="2240084" cy="230832"/>
          </a:xfrm>
        </p:grpSpPr>
        <p:sp>
          <p:nvSpPr>
            <p:cNvPr id="47" name="任意多边形 46"/>
            <p:cNvSpPr/>
            <p:nvPr/>
          </p:nvSpPr>
          <p:spPr bwMode="auto">
            <a:xfrm>
              <a:off x="6536838" y="1720319"/>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sp>
          <p:nvSpPr>
            <p:cNvPr id="48" name="TextBox 47"/>
            <p:cNvSpPr txBox="1"/>
            <p:nvPr/>
          </p:nvSpPr>
          <p:spPr>
            <a:xfrm>
              <a:off x="6769345" y="1702538"/>
              <a:ext cx="2007577"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7</a:t>
              </a:r>
              <a:r>
                <a:rPr lang="zh-CN" altLang="en-US" sz="900" b="1" dirty="0" smtClean="0">
                  <a:latin typeface="微软雅黑" panose="020B0503020204020204" pitchFamily="34" charset="-122"/>
                  <a:ea typeface="微软雅黑" panose="020B0503020204020204" pitchFamily="34" charset="-122"/>
                </a:rPr>
                <a:t>、启动直连链路监控</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12" name="组合 49"/>
          <p:cNvGrpSpPr/>
          <p:nvPr/>
        </p:nvGrpSpPr>
        <p:grpSpPr>
          <a:xfrm>
            <a:off x="3498566" y="2376252"/>
            <a:ext cx="3221537" cy="369332"/>
            <a:chOff x="78188" y="2406754"/>
            <a:chExt cx="3221537" cy="369332"/>
          </a:xfrm>
        </p:grpSpPr>
        <p:cxnSp>
          <p:nvCxnSpPr>
            <p:cNvPr id="51" name="直接箭头连接符 50"/>
            <p:cNvCxnSpPr/>
            <p:nvPr/>
          </p:nvCxnSpPr>
          <p:spPr bwMode="auto">
            <a:xfrm>
              <a:off x="78188" y="2604024"/>
              <a:ext cx="3221537" cy="0"/>
            </a:xfrm>
            <a:prstGeom prst="straightConnector1">
              <a:avLst/>
            </a:prstGeom>
            <a:noFill/>
            <a:ln w="25400">
              <a:solidFill>
                <a:schemeClr val="tx2">
                  <a:lumMod val="75000"/>
                </a:schemeClr>
              </a:solidFill>
              <a:headEnd type="stealth" w="lg" len="lg"/>
              <a:tailEnd type="non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2" name="TextBox 51"/>
            <p:cNvSpPr txBox="1"/>
            <p:nvPr/>
          </p:nvSpPr>
          <p:spPr>
            <a:xfrm>
              <a:off x="377891" y="2406754"/>
              <a:ext cx="1951841"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6</a:t>
              </a:r>
              <a:r>
                <a:rPr lang="zh-CN" altLang="en-US" sz="900" b="1" dirty="0" smtClean="0">
                  <a:latin typeface="微软雅黑" panose="020B0503020204020204" pitchFamily="34" charset="-122"/>
                  <a:ea typeface="微软雅黑" panose="020B0503020204020204" pitchFamily="34" charset="-122"/>
                </a:rPr>
                <a:t>、知会网管</a:t>
              </a:r>
              <a:r>
                <a:rPr lang="en-US" altLang="zh-CN" sz="900" b="1" dirty="0" err="1" smtClean="0">
                  <a:latin typeface="微软雅黑" panose="020B0503020204020204" pitchFamily="34" charset="-122"/>
                  <a:ea typeface="微软雅黑" panose="020B0503020204020204" pitchFamily="34" charset="-122"/>
                </a:rPr>
                <a:t>iPCA</a:t>
              </a:r>
              <a:r>
                <a:rPr lang="zh-CN" altLang="en-US" sz="900" b="1" dirty="0" smtClean="0">
                  <a:latin typeface="微软雅黑" panose="020B0503020204020204" pitchFamily="34" charset="-122"/>
                  <a:ea typeface="微软雅黑" panose="020B0503020204020204" pitchFamily="34" charset="-122"/>
                </a:rPr>
                <a:t>链路监控使能结果</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14" name="组合 54"/>
          <p:cNvGrpSpPr/>
          <p:nvPr/>
        </p:nvGrpSpPr>
        <p:grpSpPr>
          <a:xfrm>
            <a:off x="3523683" y="3038021"/>
            <a:ext cx="2623998" cy="230832"/>
            <a:chOff x="3299724" y="2154129"/>
            <a:chExt cx="2623998" cy="230832"/>
          </a:xfrm>
        </p:grpSpPr>
        <p:sp>
          <p:nvSpPr>
            <p:cNvPr id="56" name="TextBox 55"/>
            <p:cNvSpPr txBox="1"/>
            <p:nvPr/>
          </p:nvSpPr>
          <p:spPr>
            <a:xfrm>
              <a:off x="3577930" y="2154129"/>
              <a:ext cx="234579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9</a:t>
              </a:r>
              <a:r>
                <a:rPr lang="zh-CN" altLang="en-US" sz="900" b="1" dirty="0" smtClean="0">
                  <a:latin typeface="微软雅黑" panose="020B0503020204020204" pitchFamily="34" charset="-122"/>
                  <a:ea typeface="微软雅黑" panose="020B0503020204020204" pitchFamily="34" charset="-122"/>
                </a:rPr>
                <a:t>、存储测量结果</a:t>
              </a:r>
              <a:endParaRPr lang="zh-CN" altLang="en-US" sz="900" b="1" dirty="0" smtClean="0">
                <a:latin typeface="微软雅黑" panose="020B0503020204020204" pitchFamily="34" charset="-122"/>
                <a:ea typeface="微软雅黑" panose="020B0503020204020204" pitchFamily="34" charset="-122"/>
              </a:endParaRPr>
            </a:p>
          </p:txBody>
        </p:sp>
        <p:sp>
          <p:nvSpPr>
            <p:cNvPr id="57" name="任意多边形 56"/>
            <p:cNvSpPr/>
            <p:nvPr/>
          </p:nvSpPr>
          <p:spPr bwMode="auto">
            <a:xfrm>
              <a:off x="3299724" y="2154129"/>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grpSp>
      <p:grpSp>
        <p:nvGrpSpPr>
          <p:cNvPr id="17" name="组合 57"/>
          <p:cNvGrpSpPr/>
          <p:nvPr/>
        </p:nvGrpSpPr>
        <p:grpSpPr>
          <a:xfrm>
            <a:off x="3507842" y="3252217"/>
            <a:ext cx="3221537" cy="369332"/>
            <a:chOff x="78188" y="2414705"/>
            <a:chExt cx="3221537" cy="369332"/>
          </a:xfrm>
        </p:grpSpPr>
        <p:cxnSp>
          <p:nvCxnSpPr>
            <p:cNvPr id="59" name="直接箭头连接符 58"/>
            <p:cNvCxnSpPr/>
            <p:nvPr/>
          </p:nvCxnSpPr>
          <p:spPr bwMode="auto">
            <a:xfrm>
              <a:off x="78188" y="2604024"/>
              <a:ext cx="3221537" cy="0"/>
            </a:xfrm>
            <a:prstGeom prst="straightConnector1">
              <a:avLst/>
            </a:prstGeom>
            <a:noFill/>
            <a:ln w="25400">
              <a:solidFill>
                <a:schemeClr val="tx2">
                  <a:lumMod val="75000"/>
                </a:schemeClr>
              </a:solidFill>
              <a:headEnd type="stealth" w="lg" len="lg"/>
              <a:tailEnd type="non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 name="TextBox 59"/>
            <p:cNvSpPr txBox="1"/>
            <p:nvPr/>
          </p:nvSpPr>
          <p:spPr>
            <a:xfrm>
              <a:off x="377891" y="2414705"/>
              <a:ext cx="2919251"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10</a:t>
              </a:r>
              <a:r>
                <a:rPr lang="zh-CN" altLang="en-US" sz="900" b="1" dirty="0" smtClean="0">
                  <a:latin typeface="微软雅黑" panose="020B0503020204020204" pitchFamily="34" charset="-122"/>
                  <a:ea typeface="微软雅黑" panose="020B0503020204020204" pitchFamily="34" charset="-122"/>
                </a:rPr>
                <a:t>、连续多个测量周期丢包率超过阈值，设备上报告警给网管</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18" name="组合 61"/>
          <p:cNvGrpSpPr/>
          <p:nvPr/>
        </p:nvGrpSpPr>
        <p:grpSpPr>
          <a:xfrm>
            <a:off x="3525008" y="3611839"/>
            <a:ext cx="2623998" cy="230832"/>
            <a:chOff x="3299724" y="2154129"/>
            <a:chExt cx="2623998" cy="230832"/>
          </a:xfrm>
        </p:grpSpPr>
        <p:sp>
          <p:nvSpPr>
            <p:cNvPr id="63" name="TextBox 62"/>
            <p:cNvSpPr txBox="1"/>
            <p:nvPr/>
          </p:nvSpPr>
          <p:spPr>
            <a:xfrm>
              <a:off x="3577930" y="2154129"/>
              <a:ext cx="234579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11</a:t>
              </a:r>
              <a:r>
                <a:rPr lang="zh-CN" altLang="en-US" sz="900" b="1" dirty="0" smtClean="0">
                  <a:latin typeface="微软雅黑" panose="020B0503020204020204" pitchFamily="34" charset="-122"/>
                  <a:ea typeface="微软雅黑" panose="020B0503020204020204" pitchFamily="34" charset="-122"/>
                </a:rPr>
                <a:t>、网管显示告警信息</a:t>
              </a:r>
              <a:endParaRPr lang="zh-CN" altLang="en-US" sz="900" b="1" dirty="0" smtClean="0">
                <a:latin typeface="微软雅黑" panose="020B0503020204020204" pitchFamily="34" charset="-122"/>
                <a:ea typeface="微软雅黑" panose="020B0503020204020204" pitchFamily="34" charset="-122"/>
              </a:endParaRPr>
            </a:p>
          </p:txBody>
        </p:sp>
        <p:sp>
          <p:nvSpPr>
            <p:cNvPr id="64" name="任意多边形 63"/>
            <p:cNvSpPr/>
            <p:nvPr/>
          </p:nvSpPr>
          <p:spPr bwMode="auto">
            <a:xfrm>
              <a:off x="3299724" y="2154129"/>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grpSp>
      <p:grpSp>
        <p:nvGrpSpPr>
          <p:cNvPr id="19" name="组合 64"/>
          <p:cNvGrpSpPr/>
          <p:nvPr/>
        </p:nvGrpSpPr>
        <p:grpSpPr>
          <a:xfrm>
            <a:off x="1142785" y="3753131"/>
            <a:ext cx="2349088" cy="369332"/>
            <a:chOff x="950637" y="1501604"/>
            <a:chExt cx="2349088" cy="369332"/>
          </a:xfrm>
        </p:grpSpPr>
        <p:cxnSp>
          <p:nvCxnSpPr>
            <p:cNvPr id="66" name="直接箭头连接符 65"/>
            <p:cNvCxnSpPr/>
            <p:nvPr/>
          </p:nvCxnSpPr>
          <p:spPr bwMode="auto">
            <a:xfrm>
              <a:off x="950637" y="1691866"/>
              <a:ext cx="2349088"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p:cNvSpPr txBox="1"/>
            <p:nvPr/>
          </p:nvSpPr>
          <p:spPr>
            <a:xfrm>
              <a:off x="1214043" y="1501604"/>
              <a:ext cx="2036724"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12</a:t>
              </a:r>
              <a:r>
                <a:rPr lang="zh-CN" altLang="en-US" sz="900" b="1" dirty="0" smtClean="0">
                  <a:latin typeface="微软雅黑" panose="020B0503020204020204" pitchFamily="34" charset="-122"/>
                  <a:ea typeface="微软雅黑" panose="020B0503020204020204" pitchFamily="34" charset="-122"/>
                </a:rPr>
                <a:t>、用户看到告警后，通过网管界面查看告警对象</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20" name="组合 67"/>
          <p:cNvGrpSpPr/>
          <p:nvPr/>
        </p:nvGrpSpPr>
        <p:grpSpPr>
          <a:xfrm>
            <a:off x="1152062" y="4064559"/>
            <a:ext cx="2349088" cy="230832"/>
            <a:chOff x="950637" y="1501604"/>
            <a:chExt cx="2349088" cy="230832"/>
          </a:xfrm>
        </p:grpSpPr>
        <p:cxnSp>
          <p:nvCxnSpPr>
            <p:cNvPr id="69" name="直接箭头连接符 68"/>
            <p:cNvCxnSpPr/>
            <p:nvPr/>
          </p:nvCxnSpPr>
          <p:spPr bwMode="auto">
            <a:xfrm>
              <a:off x="950637" y="1691866"/>
              <a:ext cx="2349088" cy="0"/>
            </a:xfrm>
            <a:prstGeom prst="straightConnector1">
              <a:avLst/>
            </a:prstGeom>
            <a:noFill/>
            <a:ln w="25400">
              <a:solidFill>
                <a:schemeClr val="tx2">
                  <a:lumMod val="75000"/>
                </a:schemeClr>
              </a:solidFill>
              <a:headEnd type="stealth"/>
              <a:tailEnd type="none"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0" name="TextBox 69"/>
            <p:cNvSpPr txBox="1"/>
            <p:nvPr/>
          </p:nvSpPr>
          <p:spPr>
            <a:xfrm>
              <a:off x="1214042" y="1501604"/>
              <a:ext cx="1979740"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13</a:t>
              </a:r>
              <a:r>
                <a:rPr lang="zh-CN" altLang="en-US" sz="900" b="1" dirty="0" smtClean="0">
                  <a:latin typeface="微软雅黑" panose="020B0503020204020204" pitchFamily="34" charset="-122"/>
                  <a:ea typeface="微软雅黑" panose="020B0503020204020204" pitchFamily="34" charset="-122"/>
                </a:rPr>
                <a:t>、网管显示告警对象的数据</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21" name="组合 70"/>
          <p:cNvGrpSpPr/>
          <p:nvPr/>
        </p:nvGrpSpPr>
        <p:grpSpPr>
          <a:xfrm>
            <a:off x="1164796" y="4432155"/>
            <a:ext cx="2623998" cy="230832"/>
            <a:chOff x="3299724" y="2154129"/>
            <a:chExt cx="2623998" cy="230832"/>
          </a:xfrm>
        </p:grpSpPr>
        <p:sp>
          <p:nvSpPr>
            <p:cNvPr id="72" name="TextBox 71"/>
            <p:cNvSpPr txBox="1"/>
            <p:nvPr/>
          </p:nvSpPr>
          <p:spPr>
            <a:xfrm>
              <a:off x="3577930" y="2154129"/>
              <a:ext cx="234579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14</a:t>
              </a:r>
              <a:r>
                <a:rPr lang="zh-CN" altLang="en-US" sz="900" b="1" dirty="0" smtClean="0">
                  <a:latin typeface="微软雅黑" panose="020B0503020204020204" pitchFamily="34" charset="-122"/>
                  <a:ea typeface="微软雅黑" panose="020B0503020204020204" pitchFamily="34" charset="-122"/>
                </a:rPr>
                <a:t>、用户进行故障排查</a:t>
              </a:r>
              <a:endParaRPr lang="zh-CN" altLang="en-US" sz="900" b="1" dirty="0" smtClean="0">
                <a:latin typeface="微软雅黑" panose="020B0503020204020204" pitchFamily="34" charset="-122"/>
                <a:ea typeface="微软雅黑" panose="020B0503020204020204" pitchFamily="34" charset="-122"/>
              </a:endParaRPr>
            </a:p>
          </p:txBody>
        </p:sp>
        <p:sp>
          <p:nvSpPr>
            <p:cNvPr id="73" name="任意多边形 72"/>
            <p:cNvSpPr/>
            <p:nvPr/>
          </p:nvSpPr>
          <p:spPr bwMode="auto">
            <a:xfrm>
              <a:off x="3299724" y="2154129"/>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grpSp>
      <p:grpSp>
        <p:nvGrpSpPr>
          <p:cNvPr id="22" name="组合 43"/>
          <p:cNvGrpSpPr/>
          <p:nvPr/>
        </p:nvGrpSpPr>
        <p:grpSpPr>
          <a:xfrm>
            <a:off x="3520225" y="1399568"/>
            <a:ext cx="3198627" cy="369332"/>
            <a:chOff x="950637" y="1493653"/>
            <a:chExt cx="3198627" cy="369332"/>
          </a:xfrm>
        </p:grpSpPr>
        <p:cxnSp>
          <p:nvCxnSpPr>
            <p:cNvPr id="53" name="直接箭头连接符 52"/>
            <p:cNvCxnSpPr/>
            <p:nvPr/>
          </p:nvCxnSpPr>
          <p:spPr bwMode="auto">
            <a:xfrm>
              <a:off x="950637" y="1691866"/>
              <a:ext cx="3198627"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4" name="TextBox 53"/>
            <p:cNvSpPr txBox="1"/>
            <p:nvPr/>
          </p:nvSpPr>
          <p:spPr>
            <a:xfrm>
              <a:off x="1214041" y="1493653"/>
              <a:ext cx="2768245"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2.2</a:t>
              </a:r>
              <a:r>
                <a:rPr lang="zh-CN" altLang="en-US" sz="900" b="1" dirty="0" smtClean="0">
                  <a:latin typeface="微软雅黑" panose="020B0503020204020204" pitchFamily="34" charset="-122"/>
                  <a:ea typeface="微软雅黑" panose="020B0503020204020204" pitchFamily="34" charset="-122"/>
                </a:rPr>
                <a:t>、下发使能</a:t>
              </a:r>
              <a:r>
                <a:rPr lang="en-US" altLang="zh-CN" sz="900" b="1" dirty="0" err="1" smtClean="0">
                  <a:latin typeface="微软雅黑" panose="020B0503020204020204" pitchFamily="34" charset="-122"/>
                  <a:ea typeface="微软雅黑" panose="020B0503020204020204" pitchFamily="34" charset="-122"/>
                </a:rPr>
                <a:t>iPCA</a:t>
              </a:r>
              <a:r>
                <a:rPr lang="zh-CN" altLang="en-US" sz="900" b="1" dirty="0" smtClean="0">
                  <a:latin typeface="微软雅黑" panose="020B0503020204020204" pitchFamily="34" charset="-122"/>
                  <a:ea typeface="微软雅黑" panose="020B0503020204020204" pitchFamily="34" charset="-122"/>
                </a:rPr>
                <a:t>链路监控命令</a:t>
              </a:r>
              <a:endParaRPr lang="zh-CN" altLang="en-US" sz="900" b="1" dirty="0" smtClean="0">
                <a:latin typeface="微软雅黑" panose="020B0503020204020204" pitchFamily="34" charset="-122"/>
                <a:ea typeface="微软雅黑" panose="020B0503020204020204" pitchFamily="34" charset="-122"/>
              </a:endParaRPr>
            </a:p>
            <a:p>
              <a:endParaRPr lang="zh-CN" altLang="en-US" sz="900" b="1" dirty="0" smtClean="0">
                <a:latin typeface="微软雅黑" panose="020B0503020204020204" pitchFamily="34" charset="-122"/>
                <a:ea typeface="微软雅黑" panose="020B0503020204020204" pitchFamily="34" charset="-122"/>
              </a:endParaRPr>
            </a:p>
          </p:txBody>
        </p:sp>
      </p:grpSp>
      <p:sp>
        <p:nvSpPr>
          <p:cNvPr id="58" name="TextBox 57"/>
          <p:cNvSpPr txBox="1"/>
          <p:nvPr/>
        </p:nvSpPr>
        <p:spPr>
          <a:xfrm>
            <a:off x="445270" y="1566407"/>
            <a:ext cx="445273"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2</a:t>
            </a:r>
            <a:r>
              <a:rPr lang="zh-CN" altLang="en-US" sz="900" b="1" dirty="0" smtClean="0">
                <a:latin typeface="微软雅黑" panose="020B0503020204020204" pitchFamily="34" charset="-122"/>
                <a:ea typeface="微软雅黑" panose="020B0503020204020204" pitchFamily="34" charset="-122"/>
              </a:rPr>
              <a:t>选</a:t>
            </a:r>
            <a:r>
              <a:rPr lang="en-US" altLang="zh-CN" sz="900" b="1" dirty="0" smtClean="0">
                <a:latin typeface="微软雅黑" panose="020B0503020204020204" pitchFamily="34" charset="-122"/>
                <a:ea typeface="微软雅黑" panose="020B0503020204020204" pitchFamily="34" charset="-122"/>
              </a:rPr>
              <a:t>1</a:t>
            </a:r>
            <a:endParaRPr lang="zh-CN" altLang="en-US" sz="900" b="1" dirty="0">
              <a:latin typeface="微软雅黑" panose="020B0503020204020204" pitchFamily="34" charset="-122"/>
              <a:ea typeface="微软雅黑" panose="020B0503020204020204" pitchFamily="34" charset="-122"/>
            </a:endParaRPr>
          </a:p>
        </p:txBody>
      </p:sp>
      <p:sp>
        <p:nvSpPr>
          <p:cNvPr id="61" name="左大括号 60"/>
          <p:cNvSpPr/>
          <p:nvPr/>
        </p:nvSpPr>
        <p:spPr bwMode="auto">
          <a:xfrm>
            <a:off x="826936" y="1518699"/>
            <a:ext cx="290620" cy="357809"/>
          </a:xfrm>
          <a:prstGeom prst="leftBrace">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9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grpSp>
        <p:nvGrpSpPr>
          <p:cNvPr id="23" name="组合 44"/>
          <p:cNvGrpSpPr/>
          <p:nvPr/>
        </p:nvGrpSpPr>
        <p:grpSpPr>
          <a:xfrm>
            <a:off x="6752840" y="1942368"/>
            <a:ext cx="1764324" cy="230832"/>
            <a:chOff x="6536838" y="1702538"/>
            <a:chExt cx="1764324" cy="230832"/>
          </a:xfrm>
        </p:grpSpPr>
        <p:sp>
          <p:nvSpPr>
            <p:cNvPr id="68" name="任意多边形 67"/>
            <p:cNvSpPr/>
            <p:nvPr/>
          </p:nvSpPr>
          <p:spPr bwMode="auto">
            <a:xfrm>
              <a:off x="6536838" y="1720319"/>
              <a:ext cx="263829" cy="184897"/>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sp>
          <p:nvSpPr>
            <p:cNvPr id="71" name="TextBox 70"/>
            <p:cNvSpPr txBox="1"/>
            <p:nvPr/>
          </p:nvSpPr>
          <p:spPr>
            <a:xfrm>
              <a:off x="6769346" y="1702538"/>
              <a:ext cx="1531816"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4</a:t>
              </a:r>
              <a:r>
                <a:rPr lang="zh-CN" altLang="en-US" sz="900" b="1" dirty="0" smtClean="0">
                  <a:latin typeface="微软雅黑" panose="020B0503020204020204" pitchFamily="34" charset="-122"/>
                  <a:ea typeface="微软雅黑" panose="020B0503020204020204" pitchFamily="34" charset="-122"/>
                </a:rPr>
                <a:t>、判断是否已经使能。</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24" name="组合 74"/>
          <p:cNvGrpSpPr/>
          <p:nvPr/>
        </p:nvGrpSpPr>
        <p:grpSpPr>
          <a:xfrm>
            <a:off x="3521550" y="2766356"/>
            <a:ext cx="3198627" cy="230832"/>
            <a:chOff x="3521550" y="2694797"/>
            <a:chExt cx="3198627" cy="230832"/>
          </a:xfrm>
        </p:grpSpPr>
        <p:sp>
          <p:nvSpPr>
            <p:cNvPr id="26" name="TextBox 25"/>
            <p:cNvSpPr txBox="1"/>
            <p:nvPr/>
          </p:nvSpPr>
          <p:spPr>
            <a:xfrm>
              <a:off x="3800558" y="2694797"/>
              <a:ext cx="234579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8</a:t>
              </a:r>
              <a:r>
                <a:rPr lang="zh-CN" altLang="en-US" sz="900" b="1" dirty="0" smtClean="0">
                  <a:latin typeface="微软雅黑" panose="020B0503020204020204" pitchFamily="34" charset="-122"/>
                  <a:ea typeface="微软雅黑" panose="020B0503020204020204" pitchFamily="34" charset="-122"/>
                </a:rPr>
                <a:t>、网管从设备获取测量结果</a:t>
              </a:r>
              <a:endParaRPr lang="zh-CN" altLang="en-US" sz="900" b="1" dirty="0" smtClean="0">
                <a:latin typeface="微软雅黑" panose="020B0503020204020204" pitchFamily="34" charset="-122"/>
                <a:ea typeface="微软雅黑" panose="020B0503020204020204" pitchFamily="34" charset="-122"/>
              </a:endParaRPr>
            </a:p>
          </p:txBody>
        </p:sp>
        <p:cxnSp>
          <p:nvCxnSpPr>
            <p:cNvPr id="74" name="直接箭头连接符 73"/>
            <p:cNvCxnSpPr/>
            <p:nvPr/>
          </p:nvCxnSpPr>
          <p:spPr bwMode="auto">
            <a:xfrm>
              <a:off x="3521550" y="2895170"/>
              <a:ext cx="3198627"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spTree>
  </p:cSld>
  <p:clrMapOvr>
    <a:masterClrMapping/>
  </p:clrMapOvr>
  <p:transition advClick="0" advTm="8000">
    <p:fade thruBlk="1"/>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smtClean="0">
                <a:latin typeface="微软雅黑" panose="020B0503020204020204" pitchFamily="34" charset="-122"/>
                <a:ea typeface="微软雅黑" panose="020B0503020204020204" pitchFamily="34" charset="-122"/>
              </a:rPr>
              <a:t>网络级测量流程</a:t>
            </a:r>
            <a:endParaRPr lang="zh-CN" altLang="en-US" dirty="0">
              <a:latin typeface="微软雅黑" panose="020B0503020204020204" pitchFamily="34" charset="-122"/>
              <a:ea typeface="微软雅黑" panose="020B0503020204020204" pitchFamily="34" charset="-122"/>
            </a:endParaRPr>
          </a:p>
        </p:txBody>
      </p:sp>
      <p:cxnSp>
        <p:nvCxnSpPr>
          <p:cNvPr id="5" name="直接连接符 4"/>
          <p:cNvCxnSpPr/>
          <p:nvPr/>
        </p:nvCxnSpPr>
        <p:spPr bwMode="auto">
          <a:xfrm>
            <a:off x="1146056" y="1097169"/>
            <a:ext cx="0" cy="3724704"/>
          </a:xfrm>
          <a:prstGeom prst="line">
            <a:avLst/>
          </a:prstGeom>
          <a:noFill/>
          <a:ln w="15875">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 name="直接连接符 5"/>
          <p:cNvCxnSpPr/>
          <p:nvPr/>
        </p:nvCxnSpPr>
        <p:spPr bwMode="auto">
          <a:xfrm>
            <a:off x="3506450" y="1104375"/>
            <a:ext cx="0" cy="3722066"/>
          </a:xfrm>
          <a:prstGeom prst="line">
            <a:avLst/>
          </a:prstGeom>
          <a:noFill/>
          <a:ln w="15875">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 name="直接连接符 6"/>
          <p:cNvCxnSpPr/>
          <p:nvPr/>
        </p:nvCxnSpPr>
        <p:spPr bwMode="auto">
          <a:xfrm>
            <a:off x="5939904" y="1141432"/>
            <a:ext cx="0" cy="3637239"/>
          </a:xfrm>
          <a:prstGeom prst="line">
            <a:avLst/>
          </a:prstGeom>
          <a:noFill/>
          <a:ln w="15875">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 name="TextBox 8"/>
          <p:cNvSpPr txBox="1"/>
          <p:nvPr/>
        </p:nvSpPr>
        <p:spPr>
          <a:xfrm>
            <a:off x="740712" y="858742"/>
            <a:ext cx="865445" cy="276999"/>
          </a:xfrm>
          <a:prstGeom prst="rect">
            <a:avLst/>
          </a:prstGeom>
          <a:solidFill>
            <a:schemeClr val="bg1">
              <a:lumMod val="65000"/>
            </a:schemeClr>
          </a:solidFill>
          <a:ln w="6350">
            <a:solidFill>
              <a:schemeClr val="tx1"/>
            </a:solidFill>
          </a:ln>
        </p:spPr>
        <p:txBody>
          <a:bodyPr wrap="square" rtlCol="0">
            <a:spAutoFit/>
          </a:bodyPr>
          <a:lstStyle/>
          <a:p>
            <a:pPr algn="ctr"/>
            <a:r>
              <a:rPr lang="zh-CN" altLang="en-US"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管理员</a:t>
            </a:r>
            <a:endParaRPr lang="en-US" altLang="zh-CN" sz="1200" b="1" dirty="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grpSp>
        <p:nvGrpSpPr>
          <p:cNvPr id="3" name="组合 43"/>
          <p:cNvGrpSpPr/>
          <p:nvPr/>
        </p:nvGrpSpPr>
        <p:grpSpPr>
          <a:xfrm>
            <a:off x="1125558" y="1080192"/>
            <a:ext cx="2444561" cy="230832"/>
            <a:chOff x="950637" y="1493653"/>
            <a:chExt cx="2444561" cy="230832"/>
          </a:xfrm>
        </p:grpSpPr>
        <p:cxnSp>
          <p:nvCxnSpPr>
            <p:cNvPr id="13" name="直接箭头连接符 12"/>
            <p:cNvCxnSpPr/>
            <p:nvPr/>
          </p:nvCxnSpPr>
          <p:spPr bwMode="auto">
            <a:xfrm>
              <a:off x="950637" y="1691866"/>
              <a:ext cx="2349088"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 name="TextBox 14"/>
            <p:cNvSpPr txBox="1"/>
            <p:nvPr/>
          </p:nvSpPr>
          <p:spPr>
            <a:xfrm>
              <a:off x="1214042" y="1493653"/>
              <a:ext cx="2181156"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a:t>
              </a:r>
              <a:r>
                <a:rPr lang="zh-CN" altLang="en-US" sz="900" b="1" dirty="0" smtClean="0">
                  <a:latin typeface="微软雅黑" panose="020B0503020204020204" pitchFamily="34" charset="-122"/>
                  <a:ea typeface="微软雅黑" panose="020B0503020204020204" pitchFamily="34" charset="-122"/>
                </a:rPr>
                <a:t>、在网管界面配置测试实例</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4" name="组合 42"/>
          <p:cNvGrpSpPr/>
          <p:nvPr/>
        </p:nvGrpSpPr>
        <p:grpSpPr>
          <a:xfrm>
            <a:off x="5947499" y="1548541"/>
            <a:ext cx="2409313" cy="230832"/>
            <a:chOff x="3323577" y="1198682"/>
            <a:chExt cx="2409313" cy="230832"/>
          </a:xfrm>
        </p:grpSpPr>
        <p:sp>
          <p:nvSpPr>
            <p:cNvPr id="28" name="任意多边形 27"/>
            <p:cNvSpPr/>
            <p:nvPr/>
          </p:nvSpPr>
          <p:spPr bwMode="auto">
            <a:xfrm>
              <a:off x="3323577" y="1254340"/>
              <a:ext cx="263829" cy="129185"/>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sp>
          <p:nvSpPr>
            <p:cNvPr id="29" name="TextBox 28"/>
            <p:cNvSpPr txBox="1"/>
            <p:nvPr/>
          </p:nvSpPr>
          <p:spPr>
            <a:xfrm>
              <a:off x="3569978" y="1198682"/>
              <a:ext cx="216291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3</a:t>
              </a:r>
              <a:r>
                <a:rPr lang="zh-CN" altLang="en-US" sz="900" b="1" dirty="0" smtClean="0">
                  <a:latin typeface="微软雅黑" panose="020B0503020204020204" pitchFamily="34" charset="-122"/>
                  <a:ea typeface="微软雅黑" panose="020B0503020204020204" pitchFamily="34" charset="-122"/>
                </a:rPr>
                <a:t>、配置测试参数</a:t>
              </a:r>
              <a:endParaRPr lang="en-US" altLang="zh-CN" sz="9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grpSp>
      <p:sp>
        <p:nvSpPr>
          <p:cNvPr id="38" name="TextBox 37"/>
          <p:cNvSpPr txBox="1"/>
          <p:nvPr/>
        </p:nvSpPr>
        <p:spPr>
          <a:xfrm>
            <a:off x="5496945" y="868017"/>
            <a:ext cx="865445" cy="461665"/>
          </a:xfrm>
          <a:prstGeom prst="rect">
            <a:avLst/>
          </a:prstGeom>
          <a:solidFill>
            <a:schemeClr val="bg1">
              <a:lumMod val="65000"/>
            </a:schemeClr>
          </a:solidFill>
          <a:ln w="6350">
            <a:solidFill>
              <a:schemeClr val="tx1"/>
            </a:solidFill>
          </a:ln>
        </p:spPr>
        <p:txBody>
          <a:bodyPr wrap="square" rtlCol="0">
            <a:spAutoFit/>
          </a:bodyPr>
          <a:lstStyle/>
          <a:p>
            <a:pPr algn="ctr"/>
            <a:r>
              <a:rPr lang="zh-CN" altLang="en-US"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敏捷设备（</a:t>
            </a:r>
            <a:r>
              <a:rPr lang="en-US" altLang="zh-CN"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MCP</a:t>
            </a:r>
            <a:r>
              <a:rPr lang="zh-CN" altLang="en-US"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a:t>
            </a:r>
            <a:endParaRPr lang="en-US" altLang="zh-CN" sz="1200" b="1" dirty="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39" name="TextBox 38"/>
          <p:cNvSpPr txBox="1"/>
          <p:nvPr/>
        </p:nvSpPr>
        <p:spPr>
          <a:xfrm>
            <a:off x="3088995" y="853440"/>
            <a:ext cx="865445" cy="276999"/>
          </a:xfrm>
          <a:prstGeom prst="rect">
            <a:avLst/>
          </a:prstGeom>
          <a:solidFill>
            <a:schemeClr val="bg1">
              <a:lumMod val="65000"/>
            </a:schemeClr>
          </a:solidFill>
          <a:ln w="6350">
            <a:solidFill>
              <a:schemeClr val="tx1"/>
            </a:solidFill>
          </a:ln>
        </p:spPr>
        <p:txBody>
          <a:bodyPr wrap="square" rtlCol="0">
            <a:spAutoFit/>
          </a:bodyPr>
          <a:lstStyle/>
          <a:p>
            <a:pPr algn="ctr"/>
            <a:r>
              <a:rPr lang="en-US" altLang="zh-CN"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eSight</a:t>
            </a:r>
            <a:endParaRPr lang="en-US" altLang="zh-CN" sz="1200" b="1" dirty="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grpSp>
        <p:nvGrpSpPr>
          <p:cNvPr id="8" name="组合 49"/>
          <p:cNvGrpSpPr/>
          <p:nvPr/>
        </p:nvGrpSpPr>
        <p:grpSpPr>
          <a:xfrm>
            <a:off x="5947576" y="2654529"/>
            <a:ext cx="1924214" cy="230832"/>
            <a:chOff x="1326552" y="2414705"/>
            <a:chExt cx="1924214" cy="230832"/>
          </a:xfrm>
        </p:grpSpPr>
        <p:cxnSp>
          <p:nvCxnSpPr>
            <p:cNvPr id="51" name="直接箭头连接符 50"/>
            <p:cNvCxnSpPr/>
            <p:nvPr/>
          </p:nvCxnSpPr>
          <p:spPr bwMode="auto">
            <a:xfrm flipV="1">
              <a:off x="1326552" y="2604024"/>
              <a:ext cx="1924214" cy="2719"/>
            </a:xfrm>
            <a:prstGeom prst="straightConnector1">
              <a:avLst/>
            </a:prstGeom>
            <a:noFill/>
            <a:ln w="25400">
              <a:solidFill>
                <a:schemeClr val="tx2">
                  <a:lumMod val="75000"/>
                </a:schemeClr>
              </a:solidFill>
              <a:headEnd type="stealth" w="lg" len="lg"/>
              <a:tailEnd type="non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2" name="TextBox 51"/>
            <p:cNvSpPr txBox="1"/>
            <p:nvPr/>
          </p:nvSpPr>
          <p:spPr>
            <a:xfrm>
              <a:off x="1586481" y="2414705"/>
              <a:ext cx="1529114"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5</a:t>
              </a:r>
              <a:r>
                <a:rPr lang="zh-CN" altLang="en-US" sz="900" b="1" dirty="0" smtClean="0">
                  <a:latin typeface="微软雅黑" panose="020B0503020204020204" pitchFamily="34" charset="-122"/>
                  <a:ea typeface="微软雅黑" panose="020B0503020204020204" pitchFamily="34" charset="-122"/>
                </a:rPr>
                <a:t>、每周期上报统计数据</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10" name="组合 54"/>
          <p:cNvGrpSpPr/>
          <p:nvPr/>
        </p:nvGrpSpPr>
        <p:grpSpPr>
          <a:xfrm>
            <a:off x="5932928" y="2902830"/>
            <a:ext cx="1795740" cy="369332"/>
            <a:chOff x="3299724" y="2066668"/>
            <a:chExt cx="1795740" cy="369332"/>
          </a:xfrm>
        </p:grpSpPr>
        <p:sp>
          <p:nvSpPr>
            <p:cNvPr id="56" name="TextBox 55"/>
            <p:cNvSpPr txBox="1"/>
            <p:nvPr/>
          </p:nvSpPr>
          <p:spPr>
            <a:xfrm>
              <a:off x="3577929" y="2066668"/>
              <a:ext cx="1517535"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9</a:t>
              </a:r>
              <a:r>
                <a:rPr lang="zh-CN" altLang="en-US" sz="900" b="1" dirty="0" smtClean="0">
                  <a:latin typeface="微软雅黑" panose="020B0503020204020204" pitchFamily="34" charset="-122"/>
                  <a:ea typeface="微软雅黑" panose="020B0503020204020204" pitchFamily="34" charset="-122"/>
                </a:rPr>
                <a:t>、收到数据后进行计算、存储</a:t>
              </a:r>
              <a:endParaRPr lang="zh-CN" altLang="en-US" sz="900" b="1" dirty="0" smtClean="0">
                <a:latin typeface="微软雅黑" panose="020B0503020204020204" pitchFamily="34" charset="-122"/>
                <a:ea typeface="微软雅黑" panose="020B0503020204020204" pitchFamily="34" charset="-122"/>
              </a:endParaRPr>
            </a:p>
          </p:txBody>
        </p:sp>
        <p:sp>
          <p:nvSpPr>
            <p:cNvPr id="57" name="任意多边形 56"/>
            <p:cNvSpPr/>
            <p:nvPr/>
          </p:nvSpPr>
          <p:spPr bwMode="auto">
            <a:xfrm>
              <a:off x="3299724" y="2154129"/>
              <a:ext cx="263829" cy="142531"/>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grpSp>
      <p:grpSp>
        <p:nvGrpSpPr>
          <p:cNvPr id="11" name="组合 57"/>
          <p:cNvGrpSpPr/>
          <p:nvPr/>
        </p:nvGrpSpPr>
        <p:grpSpPr>
          <a:xfrm>
            <a:off x="3507843" y="3450976"/>
            <a:ext cx="2431782" cy="369332"/>
            <a:chOff x="78188" y="2414705"/>
            <a:chExt cx="2431782" cy="369332"/>
          </a:xfrm>
        </p:grpSpPr>
        <p:cxnSp>
          <p:nvCxnSpPr>
            <p:cNvPr id="59" name="直接箭头连接符 58"/>
            <p:cNvCxnSpPr/>
            <p:nvPr/>
          </p:nvCxnSpPr>
          <p:spPr bwMode="auto">
            <a:xfrm>
              <a:off x="78188" y="2604024"/>
              <a:ext cx="2431782" cy="0"/>
            </a:xfrm>
            <a:prstGeom prst="straightConnector1">
              <a:avLst/>
            </a:prstGeom>
            <a:noFill/>
            <a:ln w="25400">
              <a:solidFill>
                <a:schemeClr val="tx2">
                  <a:lumMod val="75000"/>
                </a:schemeClr>
              </a:solidFill>
              <a:headEnd type="stealth" w="lg" len="lg"/>
              <a:tailEnd type="non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 name="TextBox 59"/>
            <p:cNvSpPr txBox="1"/>
            <p:nvPr/>
          </p:nvSpPr>
          <p:spPr>
            <a:xfrm>
              <a:off x="377891" y="2414705"/>
              <a:ext cx="2044615"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11</a:t>
              </a:r>
              <a:r>
                <a:rPr lang="zh-CN" altLang="en-US" sz="900" b="1" dirty="0" smtClean="0">
                  <a:latin typeface="微软雅黑" panose="020B0503020204020204" pitchFamily="34" charset="-122"/>
                  <a:ea typeface="微软雅黑" panose="020B0503020204020204" pitchFamily="34" charset="-122"/>
                </a:rPr>
                <a:t>、连续多个测量周期丢包率超过阈值，设备上报告警给网管</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12" name="组合 61"/>
          <p:cNvGrpSpPr/>
          <p:nvPr/>
        </p:nvGrpSpPr>
        <p:grpSpPr>
          <a:xfrm>
            <a:off x="3532960" y="3786747"/>
            <a:ext cx="2623998" cy="230832"/>
            <a:chOff x="3299724" y="2114374"/>
            <a:chExt cx="2623998" cy="230832"/>
          </a:xfrm>
        </p:grpSpPr>
        <p:sp>
          <p:nvSpPr>
            <p:cNvPr id="63" name="TextBox 62"/>
            <p:cNvSpPr txBox="1"/>
            <p:nvPr/>
          </p:nvSpPr>
          <p:spPr>
            <a:xfrm>
              <a:off x="3577930" y="2114374"/>
              <a:ext cx="234579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12</a:t>
              </a:r>
              <a:r>
                <a:rPr lang="zh-CN" altLang="en-US" sz="900" b="1" dirty="0" smtClean="0">
                  <a:latin typeface="微软雅黑" panose="020B0503020204020204" pitchFamily="34" charset="-122"/>
                  <a:ea typeface="微软雅黑" panose="020B0503020204020204" pitchFamily="34" charset="-122"/>
                </a:rPr>
                <a:t>、网管显示告警信息</a:t>
              </a:r>
              <a:endParaRPr lang="zh-CN" altLang="en-US" sz="900" b="1" dirty="0" smtClean="0">
                <a:latin typeface="微软雅黑" panose="020B0503020204020204" pitchFamily="34" charset="-122"/>
                <a:ea typeface="微软雅黑" panose="020B0503020204020204" pitchFamily="34" charset="-122"/>
              </a:endParaRPr>
            </a:p>
          </p:txBody>
        </p:sp>
        <p:sp>
          <p:nvSpPr>
            <p:cNvPr id="64" name="任意多边形 63"/>
            <p:cNvSpPr/>
            <p:nvPr/>
          </p:nvSpPr>
          <p:spPr bwMode="auto">
            <a:xfrm>
              <a:off x="3299724" y="2154129"/>
              <a:ext cx="263829" cy="133245"/>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grpSp>
      <p:grpSp>
        <p:nvGrpSpPr>
          <p:cNvPr id="14" name="组合 64"/>
          <p:cNvGrpSpPr/>
          <p:nvPr/>
        </p:nvGrpSpPr>
        <p:grpSpPr>
          <a:xfrm>
            <a:off x="1142785" y="3904200"/>
            <a:ext cx="2444561" cy="369332"/>
            <a:chOff x="950637" y="1501604"/>
            <a:chExt cx="2444561" cy="369332"/>
          </a:xfrm>
        </p:grpSpPr>
        <p:cxnSp>
          <p:nvCxnSpPr>
            <p:cNvPr id="66" name="直接箭头连接符 65"/>
            <p:cNvCxnSpPr/>
            <p:nvPr/>
          </p:nvCxnSpPr>
          <p:spPr bwMode="auto">
            <a:xfrm>
              <a:off x="950637" y="1691866"/>
              <a:ext cx="2349088"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p:cNvSpPr txBox="1"/>
            <p:nvPr/>
          </p:nvSpPr>
          <p:spPr>
            <a:xfrm>
              <a:off x="1214042" y="1501604"/>
              <a:ext cx="2181156"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13</a:t>
              </a:r>
              <a:r>
                <a:rPr lang="zh-CN" altLang="en-US" sz="900" b="1" dirty="0" smtClean="0">
                  <a:latin typeface="微软雅黑" panose="020B0503020204020204" pitchFamily="34" charset="-122"/>
                  <a:ea typeface="微软雅黑" panose="020B0503020204020204" pitchFamily="34" charset="-122"/>
                </a:rPr>
                <a:t>、用户看到告警后，通过网管界面查看告警对象</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16" name="组合 67"/>
          <p:cNvGrpSpPr/>
          <p:nvPr/>
        </p:nvGrpSpPr>
        <p:grpSpPr>
          <a:xfrm>
            <a:off x="1152062" y="4215628"/>
            <a:ext cx="2444561" cy="230832"/>
            <a:chOff x="950637" y="1501604"/>
            <a:chExt cx="2444561" cy="230832"/>
          </a:xfrm>
        </p:grpSpPr>
        <p:cxnSp>
          <p:nvCxnSpPr>
            <p:cNvPr id="69" name="直接箭头连接符 68"/>
            <p:cNvCxnSpPr/>
            <p:nvPr/>
          </p:nvCxnSpPr>
          <p:spPr bwMode="auto">
            <a:xfrm>
              <a:off x="950637" y="1691866"/>
              <a:ext cx="2349088" cy="0"/>
            </a:xfrm>
            <a:prstGeom prst="straightConnector1">
              <a:avLst/>
            </a:prstGeom>
            <a:noFill/>
            <a:ln w="25400">
              <a:solidFill>
                <a:schemeClr val="tx2">
                  <a:lumMod val="75000"/>
                </a:schemeClr>
              </a:solidFill>
              <a:headEnd type="stealth" w="lg" len="lg"/>
              <a:tailEnd type="none"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0" name="TextBox 69"/>
            <p:cNvSpPr txBox="1"/>
            <p:nvPr/>
          </p:nvSpPr>
          <p:spPr>
            <a:xfrm>
              <a:off x="1214042" y="1501604"/>
              <a:ext cx="2181156"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14</a:t>
              </a:r>
              <a:r>
                <a:rPr lang="zh-CN" altLang="en-US" sz="900" b="1" dirty="0" smtClean="0">
                  <a:latin typeface="微软雅黑" panose="020B0503020204020204" pitchFamily="34" charset="-122"/>
                  <a:ea typeface="微软雅黑" panose="020B0503020204020204" pitchFamily="34" charset="-122"/>
                </a:rPr>
                <a:t>、网管显示告警对象的数据</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17" name="组合 70"/>
          <p:cNvGrpSpPr/>
          <p:nvPr/>
        </p:nvGrpSpPr>
        <p:grpSpPr>
          <a:xfrm>
            <a:off x="1164796" y="4543469"/>
            <a:ext cx="2623998" cy="230832"/>
            <a:chOff x="3299724" y="2098472"/>
            <a:chExt cx="2623998" cy="230832"/>
          </a:xfrm>
        </p:grpSpPr>
        <p:sp>
          <p:nvSpPr>
            <p:cNvPr id="72" name="TextBox 71"/>
            <p:cNvSpPr txBox="1"/>
            <p:nvPr/>
          </p:nvSpPr>
          <p:spPr>
            <a:xfrm>
              <a:off x="3577930" y="2098472"/>
              <a:ext cx="234579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15</a:t>
              </a:r>
              <a:r>
                <a:rPr lang="zh-CN" altLang="en-US" sz="900" b="1" dirty="0" smtClean="0">
                  <a:latin typeface="微软雅黑" panose="020B0503020204020204" pitchFamily="34" charset="-122"/>
                  <a:ea typeface="微软雅黑" panose="020B0503020204020204" pitchFamily="34" charset="-122"/>
                </a:rPr>
                <a:t>、用户进行故障排查</a:t>
              </a:r>
              <a:endParaRPr lang="zh-CN" altLang="en-US" sz="900" b="1" dirty="0" smtClean="0">
                <a:latin typeface="微软雅黑" panose="020B0503020204020204" pitchFamily="34" charset="-122"/>
                <a:ea typeface="微软雅黑" panose="020B0503020204020204" pitchFamily="34" charset="-122"/>
              </a:endParaRPr>
            </a:p>
          </p:txBody>
        </p:sp>
        <p:sp>
          <p:nvSpPr>
            <p:cNvPr id="73" name="任意多边形 72"/>
            <p:cNvSpPr/>
            <p:nvPr/>
          </p:nvSpPr>
          <p:spPr bwMode="auto">
            <a:xfrm>
              <a:off x="3299724" y="2154129"/>
              <a:ext cx="263829" cy="139851"/>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grpSp>
      <p:grpSp>
        <p:nvGrpSpPr>
          <p:cNvPr id="18" name="组合 43"/>
          <p:cNvGrpSpPr/>
          <p:nvPr/>
        </p:nvGrpSpPr>
        <p:grpSpPr>
          <a:xfrm>
            <a:off x="3520224" y="1343907"/>
            <a:ext cx="2395545" cy="230832"/>
            <a:chOff x="950637" y="1493653"/>
            <a:chExt cx="2395545" cy="230832"/>
          </a:xfrm>
        </p:grpSpPr>
        <p:cxnSp>
          <p:nvCxnSpPr>
            <p:cNvPr id="53" name="直接箭头连接符 52"/>
            <p:cNvCxnSpPr/>
            <p:nvPr/>
          </p:nvCxnSpPr>
          <p:spPr bwMode="auto">
            <a:xfrm>
              <a:off x="950637" y="1691866"/>
              <a:ext cx="2395545"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4" name="TextBox 53"/>
            <p:cNvSpPr txBox="1"/>
            <p:nvPr/>
          </p:nvSpPr>
          <p:spPr>
            <a:xfrm>
              <a:off x="1214041" y="1493653"/>
              <a:ext cx="1400621"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2</a:t>
              </a:r>
              <a:r>
                <a:rPr lang="zh-CN" altLang="en-US" sz="900" b="1" dirty="0" smtClean="0">
                  <a:latin typeface="微软雅黑" panose="020B0503020204020204" pitchFamily="34" charset="-122"/>
                  <a:ea typeface="微软雅黑" panose="020B0503020204020204" pitchFamily="34" charset="-122"/>
                </a:rPr>
                <a:t>、下发测试实例</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19" name="组合 44"/>
          <p:cNvGrpSpPr/>
          <p:nvPr/>
        </p:nvGrpSpPr>
        <p:grpSpPr>
          <a:xfrm>
            <a:off x="5949759" y="1815150"/>
            <a:ext cx="1780226" cy="230832"/>
            <a:chOff x="6536838" y="1678685"/>
            <a:chExt cx="1780226" cy="230832"/>
          </a:xfrm>
        </p:grpSpPr>
        <p:sp>
          <p:nvSpPr>
            <p:cNvPr id="68" name="任意多边形 67"/>
            <p:cNvSpPr/>
            <p:nvPr/>
          </p:nvSpPr>
          <p:spPr bwMode="auto">
            <a:xfrm>
              <a:off x="6536838" y="1720320"/>
              <a:ext cx="263829" cy="131044"/>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sp>
          <p:nvSpPr>
            <p:cNvPr id="71" name="TextBox 70"/>
            <p:cNvSpPr txBox="1"/>
            <p:nvPr/>
          </p:nvSpPr>
          <p:spPr>
            <a:xfrm>
              <a:off x="6785248" y="1678685"/>
              <a:ext cx="1531816"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4</a:t>
              </a:r>
              <a:r>
                <a:rPr lang="zh-CN" altLang="en-US" sz="900" b="1" dirty="0" smtClean="0">
                  <a:latin typeface="微软雅黑" panose="020B0503020204020204" pitchFamily="34" charset="-122"/>
                  <a:ea typeface="微软雅黑" panose="020B0503020204020204" pitchFamily="34" charset="-122"/>
                </a:rPr>
                <a:t>、启动测试</a:t>
              </a:r>
              <a:endParaRPr lang="zh-CN" altLang="en-US" sz="900" b="1" dirty="0" smtClean="0">
                <a:latin typeface="微软雅黑" panose="020B0503020204020204" pitchFamily="34" charset="-122"/>
                <a:ea typeface="微软雅黑" panose="020B0503020204020204" pitchFamily="34" charset="-122"/>
              </a:endParaRPr>
            </a:p>
          </p:txBody>
        </p:sp>
      </p:grpSp>
      <p:cxnSp>
        <p:nvCxnSpPr>
          <p:cNvPr id="90" name="直接连接符 89"/>
          <p:cNvCxnSpPr/>
          <p:nvPr/>
        </p:nvCxnSpPr>
        <p:spPr bwMode="auto">
          <a:xfrm>
            <a:off x="7889268" y="1095112"/>
            <a:ext cx="0" cy="3637239"/>
          </a:xfrm>
          <a:prstGeom prst="line">
            <a:avLst/>
          </a:prstGeom>
          <a:noFill/>
          <a:ln w="15875">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1" name="TextBox 90"/>
          <p:cNvSpPr txBox="1"/>
          <p:nvPr/>
        </p:nvSpPr>
        <p:spPr>
          <a:xfrm>
            <a:off x="7470163" y="845488"/>
            <a:ext cx="865445" cy="461665"/>
          </a:xfrm>
          <a:prstGeom prst="rect">
            <a:avLst/>
          </a:prstGeom>
          <a:solidFill>
            <a:schemeClr val="bg1">
              <a:lumMod val="65000"/>
            </a:schemeClr>
          </a:solidFill>
          <a:ln w="6350">
            <a:solidFill>
              <a:schemeClr val="tx1"/>
            </a:solidFill>
          </a:ln>
        </p:spPr>
        <p:txBody>
          <a:bodyPr wrap="square" rtlCol="0">
            <a:spAutoFit/>
          </a:bodyPr>
          <a:lstStyle/>
          <a:p>
            <a:pPr algn="ctr"/>
            <a:r>
              <a:rPr lang="zh-CN" altLang="en-US"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敏捷设备（</a:t>
            </a:r>
            <a:r>
              <a:rPr lang="en-US" altLang="zh-CN"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DCP</a:t>
            </a:r>
            <a:r>
              <a:rPr lang="zh-CN" altLang="en-US" sz="12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a:t>
            </a:r>
            <a:endParaRPr lang="en-US" altLang="zh-CN" sz="1200" b="1" dirty="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cxnSp>
        <p:nvCxnSpPr>
          <p:cNvPr id="95" name="直接连接符 94"/>
          <p:cNvCxnSpPr/>
          <p:nvPr/>
        </p:nvCxnSpPr>
        <p:spPr bwMode="auto">
          <a:xfrm>
            <a:off x="3156668" y="1860605"/>
            <a:ext cx="914400" cy="914400"/>
          </a:xfrm>
          <a:prstGeom prst="lin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7" name="直接连接符 96"/>
          <p:cNvCxnSpPr/>
          <p:nvPr/>
        </p:nvCxnSpPr>
        <p:spPr bwMode="auto">
          <a:xfrm>
            <a:off x="755374" y="2083215"/>
            <a:ext cx="7688911" cy="0"/>
          </a:xfrm>
          <a:prstGeom prst="line">
            <a:avLst/>
          </a:prstGeom>
          <a:ln w="12700">
            <a:prstDash val="das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cxnSp>
        <p:nvCxnSpPr>
          <p:cNvPr id="99" name="直接连接符 98"/>
          <p:cNvCxnSpPr/>
          <p:nvPr/>
        </p:nvCxnSpPr>
        <p:spPr bwMode="auto">
          <a:xfrm>
            <a:off x="724895" y="2935314"/>
            <a:ext cx="7688911" cy="0"/>
          </a:xfrm>
          <a:prstGeom prst="line">
            <a:avLst/>
          </a:prstGeom>
          <a:ln w="12700">
            <a:prstDash val="das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106" name="TextBox 105"/>
          <p:cNvSpPr txBox="1"/>
          <p:nvPr/>
        </p:nvSpPr>
        <p:spPr>
          <a:xfrm>
            <a:off x="691760" y="1669774"/>
            <a:ext cx="445273" cy="230832"/>
          </a:xfrm>
          <a:prstGeom prst="rect">
            <a:avLst/>
          </a:prstGeom>
          <a:noFill/>
        </p:spPr>
        <p:txBody>
          <a:bodyPr wrap="square" rtlCol="0">
            <a:spAutoFit/>
          </a:bodyPr>
          <a:lstStyle/>
          <a:p>
            <a:r>
              <a:rPr lang="en-US" altLang="zh-CN" sz="900" dirty="0" smtClean="0">
                <a:latin typeface="微软雅黑" panose="020B0503020204020204" pitchFamily="34" charset="-122"/>
                <a:ea typeface="微软雅黑" panose="020B0503020204020204" pitchFamily="34" charset="-122"/>
              </a:rPr>
              <a:t>MCP</a:t>
            </a:r>
            <a:endParaRPr lang="zh-CN" altLang="en-US" sz="900" dirty="0">
              <a:latin typeface="微软雅黑" panose="020B0503020204020204" pitchFamily="34" charset="-122"/>
              <a:ea typeface="微软雅黑" panose="020B0503020204020204" pitchFamily="34" charset="-122"/>
            </a:endParaRPr>
          </a:p>
        </p:txBody>
      </p:sp>
      <p:grpSp>
        <p:nvGrpSpPr>
          <p:cNvPr id="20" name="组合 42"/>
          <p:cNvGrpSpPr/>
          <p:nvPr/>
        </p:nvGrpSpPr>
        <p:grpSpPr>
          <a:xfrm>
            <a:off x="7896910" y="2273436"/>
            <a:ext cx="1143723" cy="369332"/>
            <a:chOff x="3331528" y="1222535"/>
            <a:chExt cx="1143723" cy="369332"/>
          </a:xfrm>
        </p:grpSpPr>
        <p:sp>
          <p:nvSpPr>
            <p:cNvPr id="108" name="任意多边形 107"/>
            <p:cNvSpPr/>
            <p:nvPr/>
          </p:nvSpPr>
          <p:spPr bwMode="auto">
            <a:xfrm>
              <a:off x="3331528" y="1254341"/>
              <a:ext cx="263829" cy="127858"/>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sp>
          <p:nvSpPr>
            <p:cNvPr id="109" name="TextBox 108"/>
            <p:cNvSpPr txBox="1"/>
            <p:nvPr/>
          </p:nvSpPr>
          <p:spPr>
            <a:xfrm>
              <a:off x="3569978" y="1222535"/>
              <a:ext cx="905273"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3</a:t>
              </a:r>
              <a:r>
                <a:rPr lang="zh-CN" altLang="en-US" sz="900" b="1" dirty="0" smtClean="0">
                  <a:latin typeface="微软雅黑" panose="020B0503020204020204" pitchFamily="34" charset="-122"/>
                  <a:ea typeface="微软雅黑" panose="020B0503020204020204" pitchFamily="34" charset="-122"/>
                </a:rPr>
                <a:t>、配置测试参数</a:t>
              </a:r>
              <a:endParaRPr lang="en-US" altLang="zh-CN" sz="9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grpSp>
      <p:grpSp>
        <p:nvGrpSpPr>
          <p:cNvPr id="21" name="组合 43"/>
          <p:cNvGrpSpPr/>
          <p:nvPr/>
        </p:nvGrpSpPr>
        <p:grpSpPr>
          <a:xfrm>
            <a:off x="3506525" y="2036998"/>
            <a:ext cx="4381169" cy="230832"/>
            <a:chOff x="-1465680" y="1493653"/>
            <a:chExt cx="4381169" cy="230832"/>
          </a:xfrm>
        </p:grpSpPr>
        <p:cxnSp>
          <p:nvCxnSpPr>
            <p:cNvPr id="111" name="直接箭头连接符 110"/>
            <p:cNvCxnSpPr/>
            <p:nvPr/>
          </p:nvCxnSpPr>
          <p:spPr bwMode="auto">
            <a:xfrm>
              <a:off x="-1465680" y="1690975"/>
              <a:ext cx="4381169"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2" name="TextBox 111"/>
            <p:cNvSpPr txBox="1"/>
            <p:nvPr/>
          </p:nvSpPr>
          <p:spPr>
            <a:xfrm>
              <a:off x="1214041" y="1493653"/>
              <a:ext cx="1400621"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2</a:t>
              </a:r>
              <a:r>
                <a:rPr lang="zh-CN" altLang="en-US" sz="900" b="1" dirty="0" smtClean="0">
                  <a:latin typeface="微软雅黑" panose="020B0503020204020204" pitchFamily="34" charset="-122"/>
                  <a:ea typeface="微软雅黑" panose="020B0503020204020204" pitchFamily="34" charset="-122"/>
                </a:rPr>
                <a:t>、下发测试实例</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22" name="组合 44"/>
          <p:cNvGrpSpPr/>
          <p:nvPr/>
        </p:nvGrpSpPr>
        <p:grpSpPr>
          <a:xfrm>
            <a:off x="7899170" y="2571849"/>
            <a:ext cx="1053999" cy="369332"/>
            <a:chOff x="6544789" y="1702538"/>
            <a:chExt cx="1053999" cy="369332"/>
          </a:xfrm>
        </p:grpSpPr>
        <p:sp>
          <p:nvSpPr>
            <p:cNvPr id="114" name="任意多边形 113"/>
            <p:cNvSpPr/>
            <p:nvPr/>
          </p:nvSpPr>
          <p:spPr bwMode="auto">
            <a:xfrm>
              <a:off x="6544789" y="1720320"/>
              <a:ext cx="263829" cy="145622"/>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sp>
          <p:nvSpPr>
            <p:cNvPr id="115" name="TextBox 114"/>
            <p:cNvSpPr txBox="1"/>
            <p:nvPr/>
          </p:nvSpPr>
          <p:spPr>
            <a:xfrm>
              <a:off x="6785248" y="1702538"/>
              <a:ext cx="813540"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4</a:t>
              </a:r>
              <a:r>
                <a:rPr lang="zh-CN" altLang="en-US" sz="900" b="1" dirty="0" smtClean="0">
                  <a:latin typeface="微软雅黑" panose="020B0503020204020204" pitchFamily="34" charset="-122"/>
                  <a:ea typeface="微软雅黑" panose="020B0503020204020204" pitchFamily="34" charset="-122"/>
                </a:rPr>
                <a:t>、启动测试</a:t>
              </a:r>
              <a:endParaRPr lang="zh-CN" altLang="en-US" sz="900" b="1" dirty="0" smtClean="0">
                <a:latin typeface="微软雅黑" panose="020B0503020204020204" pitchFamily="34" charset="-122"/>
                <a:ea typeface="微软雅黑" panose="020B0503020204020204" pitchFamily="34" charset="-122"/>
              </a:endParaRPr>
            </a:p>
          </p:txBody>
        </p:sp>
      </p:grpSp>
      <p:cxnSp>
        <p:nvCxnSpPr>
          <p:cNvPr id="116" name="直接连接符 115"/>
          <p:cNvCxnSpPr/>
          <p:nvPr/>
        </p:nvCxnSpPr>
        <p:spPr bwMode="auto">
          <a:xfrm>
            <a:off x="748747" y="1392773"/>
            <a:ext cx="7688911" cy="0"/>
          </a:xfrm>
          <a:prstGeom prst="line">
            <a:avLst/>
          </a:prstGeom>
          <a:ln w="12700">
            <a:prstDash val="dash"/>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cxnSp>
      <p:sp>
        <p:nvSpPr>
          <p:cNvPr id="117" name="TextBox 116"/>
          <p:cNvSpPr txBox="1"/>
          <p:nvPr/>
        </p:nvSpPr>
        <p:spPr>
          <a:xfrm>
            <a:off x="572494" y="2561645"/>
            <a:ext cx="573815" cy="230832"/>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非</a:t>
            </a:r>
            <a:r>
              <a:rPr lang="en-US" altLang="zh-CN" sz="900" dirty="0" smtClean="0">
                <a:latin typeface="微软雅黑" panose="020B0503020204020204" pitchFamily="34" charset="-122"/>
                <a:ea typeface="微软雅黑" panose="020B0503020204020204" pitchFamily="34" charset="-122"/>
              </a:rPr>
              <a:t>MCP</a:t>
            </a:r>
            <a:endParaRPr lang="zh-CN" altLang="en-US" sz="900" dirty="0">
              <a:latin typeface="微软雅黑" panose="020B0503020204020204" pitchFamily="34" charset="-122"/>
              <a:ea typeface="微软雅黑" panose="020B0503020204020204" pitchFamily="34" charset="-122"/>
            </a:endParaRPr>
          </a:p>
        </p:txBody>
      </p:sp>
      <p:grpSp>
        <p:nvGrpSpPr>
          <p:cNvPr id="23" name="组合 43"/>
          <p:cNvGrpSpPr/>
          <p:nvPr/>
        </p:nvGrpSpPr>
        <p:grpSpPr>
          <a:xfrm>
            <a:off x="3521549" y="3038870"/>
            <a:ext cx="2395545" cy="230832"/>
            <a:chOff x="950637" y="1493653"/>
            <a:chExt cx="2395545" cy="230832"/>
          </a:xfrm>
        </p:grpSpPr>
        <p:cxnSp>
          <p:nvCxnSpPr>
            <p:cNvPr id="124" name="直接箭头连接符 123"/>
            <p:cNvCxnSpPr/>
            <p:nvPr/>
          </p:nvCxnSpPr>
          <p:spPr bwMode="auto">
            <a:xfrm>
              <a:off x="950637" y="1691866"/>
              <a:ext cx="2395545" cy="0"/>
            </a:xfrm>
            <a:prstGeom prst="straightConnector1">
              <a:avLst/>
            </a:pr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5" name="TextBox 124"/>
            <p:cNvSpPr txBox="1"/>
            <p:nvPr/>
          </p:nvSpPr>
          <p:spPr>
            <a:xfrm>
              <a:off x="1214041" y="1493653"/>
              <a:ext cx="2043353"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10</a:t>
              </a:r>
              <a:r>
                <a:rPr lang="zh-CN" altLang="en-US" sz="900" b="1" dirty="0" smtClean="0">
                  <a:latin typeface="微软雅黑" panose="020B0503020204020204" pitchFamily="34" charset="-122"/>
                  <a:ea typeface="微软雅黑" panose="020B0503020204020204" pitchFamily="34" charset="-122"/>
                </a:rPr>
                <a:t>、网管定期获取测量结果</a:t>
              </a:r>
              <a:endParaRPr lang="zh-CN" altLang="en-US" sz="900" b="1" dirty="0" smtClean="0">
                <a:latin typeface="微软雅黑" panose="020B0503020204020204" pitchFamily="34" charset="-122"/>
                <a:ea typeface="微软雅黑" panose="020B0503020204020204" pitchFamily="34" charset="-122"/>
              </a:endParaRPr>
            </a:p>
          </p:txBody>
        </p:sp>
      </p:grpSp>
      <p:grpSp>
        <p:nvGrpSpPr>
          <p:cNvPr id="24" name="组合 54"/>
          <p:cNvGrpSpPr/>
          <p:nvPr/>
        </p:nvGrpSpPr>
        <p:grpSpPr>
          <a:xfrm>
            <a:off x="3515731" y="3260671"/>
            <a:ext cx="2623998" cy="230832"/>
            <a:chOff x="3299724" y="2106423"/>
            <a:chExt cx="2623998" cy="230832"/>
          </a:xfrm>
        </p:grpSpPr>
        <p:sp>
          <p:nvSpPr>
            <p:cNvPr id="128" name="TextBox 127"/>
            <p:cNvSpPr txBox="1"/>
            <p:nvPr/>
          </p:nvSpPr>
          <p:spPr>
            <a:xfrm>
              <a:off x="3577930" y="2106423"/>
              <a:ext cx="234579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9</a:t>
              </a:r>
              <a:r>
                <a:rPr lang="zh-CN" altLang="en-US" sz="900" b="1" dirty="0" smtClean="0">
                  <a:latin typeface="微软雅黑" panose="020B0503020204020204" pitchFamily="34" charset="-122"/>
                  <a:ea typeface="微软雅黑" panose="020B0503020204020204" pitchFamily="34" charset="-122"/>
                </a:rPr>
                <a:t>、存储测量结果</a:t>
              </a:r>
              <a:endParaRPr lang="zh-CN" altLang="en-US" sz="900" b="1" dirty="0" smtClean="0">
                <a:latin typeface="微软雅黑" panose="020B0503020204020204" pitchFamily="34" charset="-122"/>
                <a:ea typeface="微软雅黑" panose="020B0503020204020204" pitchFamily="34" charset="-122"/>
              </a:endParaRPr>
            </a:p>
          </p:txBody>
        </p:sp>
        <p:sp>
          <p:nvSpPr>
            <p:cNvPr id="129" name="任意多边形 128"/>
            <p:cNvSpPr/>
            <p:nvPr/>
          </p:nvSpPr>
          <p:spPr bwMode="auto">
            <a:xfrm>
              <a:off x="3299724" y="2154129"/>
              <a:ext cx="263829" cy="134549"/>
            </a:xfrm>
            <a:custGeom>
              <a:avLst/>
              <a:gdLst>
                <a:gd name="connsiteX0" fmla="*/ 0 w 370417"/>
                <a:gd name="connsiteY0" fmla="*/ 10583 h 262466"/>
                <a:gd name="connsiteX1" fmla="*/ 317500 w 370417"/>
                <a:gd name="connsiteY1" fmla="*/ 35983 h 262466"/>
                <a:gd name="connsiteX2" fmla="*/ 317500 w 370417"/>
                <a:gd name="connsiteY2" fmla="*/ 226483 h 262466"/>
                <a:gd name="connsiteX3" fmla="*/ 0 w 370417"/>
                <a:gd name="connsiteY3" fmla="*/ 251883 h 262466"/>
              </a:gdLst>
              <a:ahLst/>
              <a:cxnLst>
                <a:cxn ang="0">
                  <a:pos x="connsiteX0" y="connsiteY0"/>
                </a:cxn>
                <a:cxn ang="0">
                  <a:pos x="connsiteX1" y="connsiteY1"/>
                </a:cxn>
                <a:cxn ang="0">
                  <a:pos x="connsiteX2" y="connsiteY2"/>
                </a:cxn>
                <a:cxn ang="0">
                  <a:pos x="connsiteX3" y="connsiteY3"/>
                </a:cxn>
              </a:cxnLst>
              <a:rect l="l" t="t" r="r" b="b"/>
              <a:pathLst>
                <a:path w="370417" h="262466">
                  <a:moveTo>
                    <a:pt x="0" y="10583"/>
                  </a:moveTo>
                  <a:cubicBezTo>
                    <a:pt x="132291" y="5291"/>
                    <a:pt x="264583" y="0"/>
                    <a:pt x="317500" y="35983"/>
                  </a:cubicBezTo>
                  <a:cubicBezTo>
                    <a:pt x="370417" y="71966"/>
                    <a:pt x="370417" y="190500"/>
                    <a:pt x="317500" y="226483"/>
                  </a:cubicBezTo>
                  <a:cubicBezTo>
                    <a:pt x="264583" y="262466"/>
                    <a:pt x="132291" y="257174"/>
                    <a:pt x="0" y="251883"/>
                  </a:cubicBezTo>
                </a:path>
              </a:pathLst>
            </a:custGeom>
            <a:noFill/>
            <a:ln w="25400">
              <a:solidFill>
                <a:schemeClr val="tx2">
                  <a:lumMod val="75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rtlCol="0" anchor="ctr"/>
            <a:lstStyle/>
            <a:p>
              <a:pPr algn="ctr"/>
              <a:endParaRPr lang="zh-CN" altLang="en-US" sz="900">
                <a:solidFill>
                  <a:srgbClr val="000000"/>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thruBlk="1"/>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716962" cy="559338"/>
          </a:xfrm>
        </p:spPr>
        <p:txBody>
          <a:bodyPr/>
          <a:lstStyle/>
          <a:p>
            <a:r>
              <a:rPr lang="zh-CN" altLang="en-US" dirty="0" smtClean="0">
                <a:latin typeface="微软雅黑" panose="020B0503020204020204" pitchFamily="34" charset="-122"/>
                <a:ea typeface="微软雅黑" panose="020B0503020204020204" pitchFamily="34" charset="-122"/>
              </a:rPr>
              <a:t>技术分析：“静态</a:t>
            </a:r>
            <a:r>
              <a:rPr lang="en-US" altLang="zh-CN" dirty="0" smtClean="0">
                <a:latin typeface="微软雅黑" panose="020B0503020204020204" pitchFamily="34" charset="-122"/>
                <a:ea typeface="微软雅黑" panose="020B0503020204020204" pitchFamily="34" charset="-122"/>
              </a:rPr>
              <a:t>VLAN+</a:t>
            </a:r>
            <a:r>
              <a:rPr lang="zh-CN" altLang="en-US" dirty="0" smtClean="0">
                <a:latin typeface="微软雅黑" panose="020B0503020204020204" pitchFamily="34" charset="-122"/>
                <a:ea typeface="微软雅黑" panose="020B0503020204020204" pitchFamily="34" charset="-122"/>
              </a:rPr>
              <a:t>动态</a:t>
            </a:r>
            <a:r>
              <a:rPr lang="en-US" altLang="zh-CN" dirty="0" smtClean="0">
                <a:latin typeface="微软雅黑" panose="020B0503020204020204" pitchFamily="34" charset="-122"/>
                <a:ea typeface="微软雅黑" panose="020B0503020204020204" pitchFamily="34" charset="-122"/>
              </a:rPr>
              <a:t>ACL</a:t>
            </a:r>
            <a:r>
              <a:rPr lang="zh-CN" altLang="en-US" dirty="0" smtClean="0">
                <a:latin typeface="微软雅黑" panose="020B0503020204020204" pitchFamily="34" charset="-122"/>
                <a:ea typeface="微软雅黑" panose="020B0503020204020204" pitchFamily="34" charset="-122"/>
              </a:rPr>
              <a:t>”能否实现策略随行？</a:t>
            </a:r>
            <a:endParaRPr lang="zh-CN" altLang="en-US" dirty="0">
              <a:latin typeface="微软雅黑" panose="020B0503020204020204" pitchFamily="34" charset="-122"/>
              <a:ea typeface="微软雅黑" panose="020B0503020204020204" pitchFamily="34" charset="-122"/>
            </a:endParaRPr>
          </a:p>
        </p:txBody>
      </p:sp>
      <p:sp>
        <p:nvSpPr>
          <p:cNvPr id="21" name="矩形 20"/>
          <p:cNvSpPr/>
          <p:nvPr/>
        </p:nvSpPr>
        <p:spPr bwMode="auto">
          <a:xfrm>
            <a:off x="5271863" y="788988"/>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核心交换机</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33" name="矩形 32"/>
          <p:cNvSpPr/>
          <p:nvPr/>
        </p:nvSpPr>
        <p:spPr bwMode="auto">
          <a:xfrm>
            <a:off x="3608796" y="788988"/>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认证中心</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34" name="矩形 33"/>
          <p:cNvSpPr/>
          <p:nvPr/>
        </p:nvSpPr>
        <p:spPr bwMode="auto">
          <a:xfrm>
            <a:off x="7361646" y="788988"/>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资源</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cxnSp>
        <p:nvCxnSpPr>
          <p:cNvPr id="39" name="直接箭头连接符 38"/>
          <p:cNvCxnSpPr>
            <a:stCxn id="33" idx="2"/>
          </p:cNvCxnSpPr>
          <p:nvPr/>
        </p:nvCxnSpPr>
        <p:spPr bwMode="auto">
          <a:xfrm>
            <a:off x="4241528" y="1149028"/>
            <a:ext cx="911497" cy="755972"/>
          </a:xfrm>
          <a:prstGeom prst="straightConnector1">
            <a:avLst/>
          </a:prstGeom>
          <a:ln>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sp>
        <p:nvSpPr>
          <p:cNvPr id="40" name="TextBox 39"/>
          <p:cNvSpPr txBox="1"/>
          <p:nvPr/>
        </p:nvSpPr>
        <p:spPr>
          <a:xfrm>
            <a:off x="3474720" y="1245973"/>
            <a:ext cx="883919" cy="461665"/>
          </a:xfrm>
          <a:prstGeom prst="rect">
            <a:avLst/>
          </a:prstGeom>
          <a:noFill/>
        </p:spPr>
        <p:txBody>
          <a:bodyPr wrap="square" rtlCol="0">
            <a:spAutoFit/>
          </a:bodyPr>
          <a:lstStyle/>
          <a:p>
            <a:pPr fontAlgn="auto">
              <a:spcBef>
                <a:spcPts val="0"/>
              </a:spcBef>
              <a:spcAft>
                <a:spcPts val="0"/>
              </a:spcAft>
              <a:defRPr/>
            </a:pPr>
            <a:r>
              <a:rPr lang="zh-CN" altLang="en-US" sz="1200" b="1" kern="0" dirty="0" smtClean="0">
                <a:solidFill>
                  <a:sysClr val="windowText" lastClr="000000"/>
                </a:solidFill>
              </a:rPr>
              <a:t>用户认证后分配</a:t>
            </a:r>
            <a:r>
              <a:rPr lang="en-US" altLang="zh-CN" sz="1200" b="1" kern="0" dirty="0" smtClean="0">
                <a:solidFill>
                  <a:sysClr val="windowText" lastClr="000000"/>
                </a:solidFill>
              </a:rPr>
              <a:t>ACL</a:t>
            </a:r>
            <a:endParaRPr lang="zh-CN" altLang="en-US" sz="1200" b="1" kern="0" dirty="0">
              <a:solidFill>
                <a:sysClr val="windowText" lastClr="000000"/>
              </a:solidFill>
            </a:endParaRPr>
          </a:p>
        </p:txBody>
      </p:sp>
      <p:sp>
        <p:nvSpPr>
          <p:cNvPr id="110" name="TextBox 109"/>
          <p:cNvSpPr txBox="1"/>
          <p:nvPr/>
        </p:nvSpPr>
        <p:spPr>
          <a:xfrm>
            <a:off x="1545431" y="3077029"/>
            <a:ext cx="7263608" cy="1577521"/>
          </a:xfrm>
          <a:prstGeom prst="rect">
            <a:avLst/>
          </a:prstGeom>
          <a:noFill/>
          <a:ln>
            <a:solidFill>
              <a:srgbClr val="C00000"/>
            </a:solidFill>
          </a:ln>
        </p:spPr>
        <p:txBody>
          <a:bodyPr wrap="square" rtlCol="0">
            <a:normAutofit fontScale="92500"/>
          </a:bodyPr>
          <a:lstStyle/>
          <a:p>
            <a:pPr marL="180975" indent="-180975">
              <a:lnSpc>
                <a:spcPct val="120000"/>
              </a:lnSpc>
              <a:buFont typeface="Arial" panose="020B0604020202020204" pitchFamily="34" charset="0"/>
              <a:buChar char="•"/>
            </a:pPr>
            <a:r>
              <a:rPr lang="zh-CN" altLang="en-US" sz="900" b="1" dirty="0" smtClean="0">
                <a:solidFill>
                  <a:prstClr val="black"/>
                </a:solidFill>
                <a:cs typeface="Calibri" panose="020F0502020204030204" pitchFamily="34" charset="0"/>
              </a:rPr>
              <a:t>传统方案技术思想：</a:t>
            </a:r>
            <a:endParaRPr lang="en-US" altLang="zh-CN" sz="900" b="1" dirty="0" smtClean="0">
              <a:solidFill>
                <a:prstClr val="black"/>
              </a:solidFill>
              <a:cs typeface="Calibri" panose="020F0502020204030204" pitchFamily="34" charset="0"/>
            </a:endParaRPr>
          </a:p>
          <a:p>
            <a:pPr marL="638175" lvl="1" indent="-180975">
              <a:lnSpc>
                <a:spcPct val="120000"/>
              </a:lnSpc>
              <a:buFont typeface="Arial" panose="020B0604020202020204" pitchFamily="34" charset="0"/>
              <a:buChar char="•"/>
            </a:pPr>
            <a:r>
              <a:rPr lang="zh-CN" altLang="en-US" sz="900" dirty="0" smtClean="0">
                <a:solidFill>
                  <a:prstClr val="black"/>
                </a:solidFill>
              </a:rPr>
              <a:t>在交换机上根据接口静态划分</a:t>
            </a:r>
            <a:r>
              <a:rPr lang="en-US" altLang="zh-CN" sz="900" dirty="0" smtClean="0">
                <a:solidFill>
                  <a:prstClr val="black"/>
                </a:solidFill>
              </a:rPr>
              <a:t>VLAN</a:t>
            </a:r>
            <a:r>
              <a:rPr lang="zh-CN" altLang="en-US" sz="900" dirty="0" smtClean="0">
                <a:solidFill>
                  <a:prstClr val="black"/>
                </a:solidFill>
              </a:rPr>
              <a:t>，避免广播域和</a:t>
            </a:r>
            <a:r>
              <a:rPr lang="en-US" altLang="zh-CN" sz="900" dirty="0" smtClean="0">
                <a:solidFill>
                  <a:prstClr val="black"/>
                </a:solidFill>
              </a:rPr>
              <a:t>VLAN</a:t>
            </a:r>
            <a:r>
              <a:rPr lang="zh-CN" altLang="en-US" sz="900" dirty="0" smtClean="0">
                <a:solidFill>
                  <a:prstClr val="black"/>
                </a:solidFill>
              </a:rPr>
              <a:t>、</a:t>
            </a:r>
            <a:r>
              <a:rPr lang="en-US" altLang="zh-CN" sz="900" dirty="0" smtClean="0">
                <a:solidFill>
                  <a:prstClr val="black"/>
                </a:solidFill>
              </a:rPr>
              <a:t>IP</a:t>
            </a:r>
            <a:r>
              <a:rPr lang="zh-CN" altLang="en-US" sz="900" dirty="0" smtClean="0">
                <a:solidFill>
                  <a:prstClr val="black"/>
                </a:solidFill>
              </a:rPr>
              <a:t>地址闲置问题。在用户认证上线时，认证中心根据用户身份分配关联的</a:t>
            </a:r>
            <a:r>
              <a:rPr lang="en-US" altLang="zh-CN" sz="900" dirty="0" smtClean="0">
                <a:solidFill>
                  <a:prstClr val="black"/>
                </a:solidFill>
              </a:rPr>
              <a:t>ACL</a:t>
            </a:r>
            <a:r>
              <a:rPr lang="zh-CN" altLang="en-US" sz="900" dirty="0" smtClean="0">
                <a:solidFill>
                  <a:prstClr val="black"/>
                </a:solidFill>
              </a:rPr>
              <a:t>。</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en-US" altLang="zh-CN" sz="900" dirty="0" smtClean="0">
                <a:solidFill>
                  <a:prstClr val="black"/>
                </a:solidFill>
                <a:ea typeface="Cambria Math" panose="02040503050406030204" pitchFamily="18" charset="0"/>
                <a:cs typeface="Calibri" panose="020F0502020204030204" pitchFamily="34" charset="0"/>
              </a:rPr>
              <a:t>ACL</a:t>
            </a:r>
            <a:r>
              <a:rPr lang="zh-CN" altLang="en-US" sz="900" dirty="0" smtClean="0">
                <a:solidFill>
                  <a:prstClr val="black"/>
                </a:solidFill>
                <a:ea typeface="Cambria Math" panose="02040503050406030204" pitchFamily="18" charset="0"/>
                <a:cs typeface="Calibri" panose="020F0502020204030204" pitchFamily="34" charset="0"/>
              </a:rPr>
              <a:t>跟每个用户一一绑定，</a:t>
            </a:r>
            <a:r>
              <a:rPr lang="en-US" altLang="zh-CN" sz="900" dirty="0" smtClean="0">
                <a:solidFill>
                  <a:prstClr val="black"/>
                </a:solidFill>
                <a:ea typeface="Cambria Math" panose="02040503050406030204" pitchFamily="18" charset="0"/>
                <a:cs typeface="Calibri" panose="020F0502020204030204" pitchFamily="34" charset="0"/>
              </a:rPr>
              <a:t> ACL</a:t>
            </a:r>
            <a:r>
              <a:rPr lang="zh-CN" altLang="en-US" sz="900" dirty="0" smtClean="0">
                <a:solidFill>
                  <a:prstClr val="black"/>
                </a:solidFill>
                <a:ea typeface="Cambria Math" panose="02040503050406030204" pitchFamily="18" charset="0"/>
                <a:cs typeface="Calibri" panose="020F0502020204030204" pitchFamily="34" charset="0"/>
              </a:rPr>
              <a:t>的具体内容既</a:t>
            </a:r>
            <a:r>
              <a:rPr lang="zh-CN" altLang="en-US" sz="900" dirty="0" smtClean="0">
                <a:solidFill>
                  <a:prstClr val="black"/>
                </a:solidFill>
                <a:cs typeface="Calibri" panose="020F0502020204030204" pitchFamily="34" charset="0"/>
              </a:rPr>
              <a:t>可以在交换机上预配置，也可以由认证中心动态下发。</a:t>
            </a:r>
            <a:endParaRPr lang="en-US" altLang="zh-CN" sz="900" dirty="0" smtClean="0">
              <a:solidFill>
                <a:prstClr val="black"/>
              </a:solidFill>
            </a:endParaRPr>
          </a:p>
          <a:p>
            <a:pPr marL="638175" lvl="1" indent="-180975">
              <a:lnSpc>
                <a:spcPct val="120000"/>
              </a:lnSpc>
              <a:buFont typeface="Arial" panose="020B0604020202020204" pitchFamily="34" charset="0"/>
              <a:buChar char="•"/>
            </a:pPr>
            <a:r>
              <a:rPr lang="zh-CN" altLang="en-US" sz="900" dirty="0" smtClean="0">
                <a:solidFill>
                  <a:prstClr val="black"/>
                </a:solidFill>
              </a:rPr>
              <a:t>不同用户因为绑定的</a:t>
            </a:r>
            <a:r>
              <a:rPr lang="en-US" altLang="zh-CN" sz="900" dirty="0" smtClean="0">
                <a:solidFill>
                  <a:prstClr val="black"/>
                </a:solidFill>
              </a:rPr>
              <a:t>ACL</a:t>
            </a:r>
            <a:r>
              <a:rPr lang="zh-CN" altLang="en-US" sz="900" dirty="0" smtClean="0">
                <a:solidFill>
                  <a:prstClr val="black"/>
                </a:solidFill>
              </a:rPr>
              <a:t>不同，所获得的网络访问权限也不同。</a:t>
            </a:r>
            <a:endParaRPr lang="en-US" altLang="zh-CN" sz="900" b="1" dirty="0" smtClean="0">
              <a:solidFill>
                <a:prstClr val="black"/>
              </a:solidFill>
              <a:cs typeface="Calibri" panose="020F0502020204030204" pitchFamily="34" charset="0"/>
            </a:endParaRPr>
          </a:p>
          <a:p>
            <a:pPr marL="180975" indent="-180975">
              <a:lnSpc>
                <a:spcPct val="120000"/>
              </a:lnSpc>
              <a:buFont typeface="Arial" panose="020B0604020202020204" pitchFamily="34" charset="0"/>
              <a:buChar char="•"/>
            </a:pPr>
            <a:r>
              <a:rPr lang="zh-CN" altLang="en-US" sz="900" b="1" dirty="0" smtClean="0">
                <a:solidFill>
                  <a:prstClr val="black"/>
                </a:solidFill>
                <a:cs typeface="Calibri" panose="020F0502020204030204" pitchFamily="34" charset="0"/>
              </a:rPr>
              <a:t>传统方案问题：</a:t>
            </a:r>
            <a:endParaRPr lang="en-US" altLang="zh-CN" sz="900" dirty="0" smtClean="0">
              <a:solidFill>
                <a:prstClr val="black"/>
              </a:solidFill>
              <a:ea typeface="Cambria Math" panose="02040503050406030204" pitchFamily="18" charset="0"/>
              <a:cs typeface="Calibri" panose="020F0502020204030204" pitchFamily="34" charset="0"/>
            </a:endParaRPr>
          </a:p>
          <a:p>
            <a:pPr marL="638175" lvl="1" indent="-180975">
              <a:lnSpc>
                <a:spcPct val="120000"/>
              </a:lnSpc>
              <a:buFont typeface="Arial" panose="020B0604020202020204" pitchFamily="34" charset="0"/>
              <a:buChar char="•"/>
            </a:pPr>
            <a:r>
              <a:rPr lang="zh-CN" altLang="en-US" sz="900" dirty="0" smtClean="0">
                <a:solidFill>
                  <a:prstClr val="black"/>
                </a:solidFill>
                <a:cs typeface="Calibri" panose="020F0502020204030204" pitchFamily="34" charset="0"/>
              </a:rPr>
              <a:t>无法做到</a:t>
            </a:r>
            <a:r>
              <a:rPr lang="en-US" altLang="zh-CN" sz="900" dirty="0" smtClean="0">
                <a:solidFill>
                  <a:prstClr val="black"/>
                </a:solidFill>
                <a:ea typeface="Cambria Math" panose="02040503050406030204" pitchFamily="18" charset="0"/>
                <a:cs typeface="Calibri" panose="020F0502020204030204" pitchFamily="34" charset="0"/>
              </a:rPr>
              <a:t>VLAN</a:t>
            </a:r>
            <a:r>
              <a:rPr lang="zh-CN" altLang="en-US" sz="900" dirty="0" smtClean="0">
                <a:solidFill>
                  <a:prstClr val="black"/>
                </a:solidFill>
                <a:cs typeface="Calibri" panose="020F0502020204030204" pitchFamily="34" charset="0"/>
              </a:rPr>
              <a:t>内用户互访的隔离。因为不同类型用户会获得同一网段的地址，用户之间互访隔离的</a:t>
            </a:r>
            <a:r>
              <a:rPr lang="en-US" altLang="zh-CN" sz="900" dirty="0" smtClean="0">
                <a:solidFill>
                  <a:prstClr val="black"/>
                </a:solidFill>
                <a:cs typeface="Calibri" panose="020F0502020204030204" pitchFamily="34" charset="0"/>
              </a:rPr>
              <a:t>ACL</a:t>
            </a:r>
            <a:r>
              <a:rPr lang="zh-CN" altLang="en-US" sz="900" dirty="0" smtClean="0">
                <a:solidFill>
                  <a:prstClr val="black"/>
                </a:solidFill>
                <a:cs typeface="Calibri" panose="020F0502020204030204" pitchFamily="34" charset="0"/>
              </a:rPr>
              <a:t>无法提前定义好。</a:t>
            </a:r>
            <a:endParaRPr lang="en-US" altLang="zh-CN" sz="900" dirty="0" smtClean="0">
              <a:solidFill>
                <a:prstClr val="black"/>
              </a:solidFill>
              <a:cs typeface="Calibri" panose="020F0502020204030204" pitchFamily="34" charset="0"/>
            </a:endParaRPr>
          </a:p>
          <a:p>
            <a:pPr marL="638175" lvl="1" indent="-180975">
              <a:lnSpc>
                <a:spcPct val="120000"/>
              </a:lnSpc>
              <a:buFont typeface="Arial" panose="020B0604020202020204" pitchFamily="34" charset="0"/>
              <a:buChar char="•"/>
            </a:pPr>
            <a:r>
              <a:rPr lang="zh-CN" altLang="en-US" sz="900" dirty="0" smtClean="0">
                <a:solidFill>
                  <a:prstClr val="black"/>
                </a:solidFill>
                <a:cs typeface="Calibri" panose="020F0502020204030204" pitchFamily="34" charset="0"/>
              </a:rPr>
              <a:t>同时对于部署在园区边界，不是认证点的防火墙设备，传统基于</a:t>
            </a:r>
            <a:r>
              <a:rPr lang="en-US" altLang="zh-CN" sz="900" dirty="0" smtClean="0">
                <a:solidFill>
                  <a:prstClr val="black"/>
                </a:solidFill>
                <a:cs typeface="Calibri" panose="020F0502020204030204" pitchFamily="34" charset="0"/>
              </a:rPr>
              <a:t>IP</a:t>
            </a:r>
            <a:r>
              <a:rPr lang="zh-CN" altLang="en-US" sz="900" dirty="0" smtClean="0">
                <a:solidFill>
                  <a:prstClr val="black"/>
                </a:solidFill>
                <a:cs typeface="Calibri" panose="020F0502020204030204" pitchFamily="34" charset="0"/>
              </a:rPr>
              <a:t>地址包过滤策略将难以配置。</a:t>
            </a:r>
            <a:endParaRPr lang="en-US" altLang="zh-CN" sz="900" dirty="0" smtClean="0">
              <a:solidFill>
                <a:prstClr val="black"/>
              </a:solidFill>
              <a:cs typeface="Calibri" panose="020F0502020204030204" pitchFamily="34" charset="0"/>
            </a:endParaRPr>
          </a:p>
          <a:p>
            <a:pPr marL="638175" lvl="1" indent="-180975">
              <a:lnSpc>
                <a:spcPct val="120000"/>
              </a:lnSpc>
              <a:buFont typeface="Arial" panose="020B0604020202020204" pitchFamily="34" charset="0"/>
              <a:buChar char="•"/>
            </a:pPr>
            <a:r>
              <a:rPr lang="zh-CN" altLang="en-US" sz="900" dirty="0" smtClean="0">
                <a:solidFill>
                  <a:prstClr val="black"/>
                </a:solidFill>
                <a:cs typeface="Calibri" panose="020F0502020204030204" pitchFamily="34" charset="0"/>
              </a:rPr>
              <a:t>虽然</a:t>
            </a:r>
            <a:r>
              <a:rPr lang="en-US" altLang="zh-CN" sz="900" dirty="0" smtClean="0">
                <a:solidFill>
                  <a:prstClr val="black"/>
                </a:solidFill>
                <a:ea typeface="Cambria Math" panose="02040503050406030204" pitchFamily="18" charset="0"/>
                <a:cs typeface="Calibri" panose="020F0502020204030204" pitchFamily="34" charset="0"/>
              </a:rPr>
              <a:t>ACL</a:t>
            </a:r>
            <a:r>
              <a:rPr lang="zh-CN" altLang="en-US" sz="900" dirty="0" smtClean="0">
                <a:solidFill>
                  <a:prstClr val="black"/>
                </a:solidFill>
                <a:cs typeface="Calibri" panose="020F0502020204030204" pitchFamily="34" charset="0"/>
              </a:rPr>
              <a:t>可以由认证中心统一下发，以减少交换机上的</a:t>
            </a:r>
            <a:r>
              <a:rPr lang="en-US" altLang="zh-CN" sz="900" dirty="0" smtClean="0">
                <a:solidFill>
                  <a:prstClr val="black"/>
                </a:solidFill>
                <a:cs typeface="Calibri" panose="020F0502020204030204" pitchFamily="34" charset="0"/>
              </a:rPr>
              <a:t>ACL</a:t>
            </a:r>
            <a:r>
              <a:rPr lang="zh-CN" altLang="en-US" sz="900" dirty="0" smtClean="0">
                <a:solidFill>
                  <a:prstClr val="black"/>
                </a:solidFill>
                <a:cs typeface="Calibri" panose="020F0502020204030204" pitchFamily="34" charset="0"/>
              </a:rPr>
              <a:t>配置工作量。但是交换机采用硬件匹配</a:t>
            </a:r>
            <a:r>
              <a:rPr lang="en-US" altLang="zh-CN" sz="900" dirty="0" smtClean="0">
                <a:solidFill>
                  <a:prstClr val="black"/>
                </a:solidFill>
                <a:cs typeface="Calibri" panose="020F0502020204030204" pitchFamily="34" charset="0"/>
              </a:rPr>
              <a:t>ACL</a:t>
            </a:r>
            <a:r>
              <a:rPr lang="zh-CN" altLang="en-US" sz="900" dirty="0" smtClean="0">
                <a:solidFill>
                  <a:prstClr val="black"/>
                </a:solidFill>
                <a:cs typeface="Calibri" panose="020F0502020204030204" pitchFamily="34" charset="0"/>
              </a:rPr>
              <a:t>，此方案中</a:t>
            </a:r>
            <a:r>
              <a:rPr lang="en-US" altLang="zh-CN" sz="900" dirty="0" smtClean="0">
                <a:solidFill>
                  <a:prstClr val="black"/>
                </a:solidFill>
                <a:cs typeface="Calibri" panose="020F0502020204030204" pitchFamily="34" charset="0"/>
              </a:rPr>
              <a:t>ACL</a:t>
            </a:r>
            <a:r>
              <a:rPr lang="zh-CN" altLang="en-US" sz="900" dirty="0" smtClean="0">
                <a:solidFill>
                  <a:prstClr val="black"/>
                </a:solidFill>
                <a:cs typeface="Calibri" panose="020F0502020204030204" pitchFamily="34" charset="0"/>
              </a:rPr>
              <a:t>需要与用户一一绑定，即使是同一个组中的不同用户也不能共享</a:t>
            </a:r>
            <a:r>
              <a:rPr lang="en-US" altLang="zh-CN" sz="900" dirty="0" smtClean="0">
                <a:solidFill>
                  <a:prstClr val="black"/>
                </a:solidFill>
                <a:cs typeface="Calibri" panose="020F0502020204030204" pitchFamily="34" charset="0"/>
              </a:rPr>
              <a:t>ACL</a:t>
            </a:r>
            <a:r>
              <a:rPr lang="zh-CN" altLang="en-US" sz="900" dirty="0" smtClean="0">
                <a:solidFill>
                  <a:prstClr val="black"/>
                </a:solidFill>
                <a:cs typeface="Calibri" panose="020F0502020204030204" pitchFamily="34" charset="0"/>
              </a:rPr>
              <a:t>。因此实际每条</a:t>
            </a:r>
            <a:r>
              <a:rPr lang="en-US" altLang="zh-CN" sz="900" dirty="0" smtClean="0">
                <a:solidFill>
                  <a:prstClr val="black"/>
                </a:solidFill>
                <a:cs typeface="Calibri" panose="020F0502020204030204" pitchFamily="34" charset="0"/>
              </a:rPr>
              <a:t>ACL</a:t>
            </a:r>
            <a:r>
              <a:rPr lang="zh-CN" altLang="en-US" sz="900" dirty="0" smtClean="0">
                <a:solidFill>
                  <a:prstClr val="black"/>
                </a:solidFill>
                <a:cs typeface="Calibri" panose="020F0502020204030204" pitchFamily="34" charset="0"/>
              </a:rPr>
              <a:t>包含的规则数量受限，否则会因交换机处理芯片支持的规则数量（</a:t>
            </a:r>
            <a:r>
              <a:rPr lang="en-US" altLang="zh-CN" sz="900" dirty="0" smtClean="0">
                <a:solidFill>
                  <a:prstClr val="black"/>
                </a:solidFill>
                <a:ea typeface="Cambria Math" panose="02040503050406030204" pitchFamily="18" charset="0"/>
                <a:cs typeface="Calibri" panose="020F0502020204030204" pitchFamily="34" charset="0"/>
              </a:rPr>
              <a:t>TCAM</a:t>
            </a:r>
            <a:r>
              <a:rPr lang="zh-CN" altLang="en-US" sz="900" dirty="0" smtClean="0">
                <a:solidFill>
                  <a:prstClr val="black"/>
                </a:solidFill>
                <a:cs typeface="Calibri" panose="020F0502020204030204" pitchFamily="34" charset="0"/>
              </a:rPr>
              <a:t>表项数）不足而无法生效。 </a:t>
            </a:r>
            <a:endParaRPr lang="zh-CN" altLang="en-US" sz="900" dirty="0">
              <a:solidFill>
                <a:prstClr val="black"/>
              </a:solidFill>
              <a:cs typeface="Calibri" panose="020F0502020204030204" pitchFamily="34" charset="0"/>
            </a:endParaRPr>
          </a:p>
        </p:txBody>
      </p:sp>
      <p:cxnSp>
        <p:nvCxnSpPr>
          <p:cNvPr id="111" name="直接连接符 110"/>
          <p:cNvCxnSpPr>
            <a:stCxn id="21" idx="3"/>
            <a:endCxn id="34" idx="1"/>
          </p:cNvCxnSpPr>
          <p:nvPr/>
        </p:nvCxnSpPr>
        <p:spPr bwMode="auto">
          <a:xfrm>
            <a:off x="6537327" y="969008"/>
            <a:ext cx="824319" cy="0"/>
          </a:xfrm>
          <a:prstGeom prst="line">
            <a:avLst/>
          </a:prstGeom>
          <a:noFill/>
          <a:ln w="19050" cap="flat" cmpd="sng" algn="ctr">
            <a:solidFill>
              <a:sysClr val="windowText" lastClr="000000">
                <a:shade val="95000"/>
                <a:satMod val="105000"/>
              </a:sys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4" name="任意多边形 53"/>
          <p:cNvSpPr/>
          <p:nvPr/>
        </p:nvSpPr>
        <p:spPr bwMode="auto">
          <a:xfrm rot="5400000">
            <a:off x="2622544" y="806457"/>
            <a:ext cx="1048554" cy="1013615"/>
          </a:xfrm>
          <a:custGeom>
            <a:avLst/>
            <a:gdLst>
              <a:gd name="connsiteX0" fmla="*/ 0 w 2554289"/>
              <a:gd name="connsiteY0" fmla="*/ 1115483 h 1115483"/>
              <a:gd name="connsiteX1" fmla="*/ 783694 w 2554289"/>
              <a:gd name="connsiteY1" fmla="*/ 0 h 1115483"/>
              <a:gd name="connsiteX2" fmla="*/ 1770595 w 2554289"/>
              <a:gd name="connsiteY2" fmla="*/ 0 h 1115483"/>
              <a:gd name="connsiteX3" fmla="*/ 2554289 w 2554289"/>
              <a:gd name="connsiteY3" fmla="*/ 1115483 h 1115483"/>
              <a:gd name="connsiteX4" fmla="*/ 0 w 2554289"/>
              <a:gd name="connsiteY4" fmla="*/ 1115483 h 1115483"/>
              <a:gd name="connsiteX0-1" fmla="*/ 0 w 2554289"/>
              <a:gd name="connsiteY0-2" fmla="*/ 1115483 h 1115483"/>
              <a:gd name="connsiteX1-3" fmla="*/ 783694 w 2554289"/>
              <a:gd name="connsiteY1-4" fmla="*/ 0 h 1115483"/>
              <a:gd name="connsiteX2-5" fmla="*/ 2465920 w 2554289"/>
              <a:gd name="connsiteY2-6" fmla="*/ 457200 h 1115483"/>
              <a:gd name="connsiteX3-7" fmla="*/ 2554289 w 2554289"/>
              <a:gd name="connsiteY3-8" fmla="*/ 1115483 h 1115483"/>
              <a:gd name="connsiteX4-9" fmla="*/ 0 w 2554289"/>
              <a:gd name="connsiteY4-10" fmla="*/ 1115483 h 1115483"/>
              <a:gd name="connsiteX0-11" fmla="*/ 0 w 2554289"/>
              <a:gd name="connsiteY0-12" fmla="*/ 658283 h 658283"/>
              <a:gd name="connsiteX1-13" fmla="*/ 1431394 w 2554289"/>
              <a:gd name="connsiteY1-14" fmla="*/ 9525 h 658283"/>
              <a:gd name="connsiteX2-15" fmla="*/ 2465920 w 2554289"/>
              <a:gd name="connsiteY2-16" fmla="*/ 0 h 658283"/>
              <a:gd name="connsiteX3-17" fmla="*/ 2554289 w 2554289"/>
              <a:gd name="connsiteY3-18" fmla="*/ 658283 h 658283"/>
              <a:gd name="connsiteX4-19" fmla="*/ 0 w 2554289"/>
              <a:gd name="connsiteY4-20" fmla="*/ 658283 h 658283"/>
              <a:gd name="connsiteX0-21" fmla="*/ 0 w 2592389"/>
              <a:gd name="connsiteY0-22" fmla="*/ 658283 h 667808"/>
              <a:gd name="connsiteX1-23" fmla="*/ 1431394 w 2592389"/>
              <a:gd name="connsiteY1-24" fmla="*/ 9525 h 667808"/>
              <a:gd name="connsiteX2-25" fmla="*/ 2465920 w 2592389"/>
              <a:gd name="connsiteY2-26" fmla="*/ 0 h 667808"/>
              <a:gd name="connsiteX3-27" fmla="*/ 2592389 w 2592389"/>
              <a:gd name="connsiteY3-28" fmla="*/ 667808 h 667808"/>
              <a:gd name="connsiteX4-29" fmla="*/ 0 w 2592389"/>
              <a:gd name="connsiteY4-30" fmla="*/ 658283 h 667808"/>
              <a:gd name="connsiteX0-31" fmla="*/ 0 w 2592389"/>
              <a:gd name="connsiteY0-32" fmla="*/ 658283 h 667808"/>
              <a:gd name="connsiteX1-33" fmla="*/ 1405997 w 2592389"/>
              <a:gd name="connsiteY1-34" fmla="*/ 22225 h 667808"/>
              <a:gd name="connsiteX2-35" fmla="*/ 2465920 w 2592389"/>
              <a:gd name="connsiteY2-36" fmla="*/ 0 h 667808"/>
              <a:gd name="connsiteX3-37" fmla="*/ 2592389 w 2592389"/>
              <a:gd name="connsiteY3-38" fmla="*/ 667808 h 667808"/>
              <a:gd name="connsiteX4-39" fmla="*/ 0 w 2592389"/>
              <a:gd name="connsiteY4-40" fmla="*/ 658283 h 667808"/>
              <a:gd name="connsiteX0-41" fmla="*/ 0 w 2592389"/>
              <a:gd name="connsiteY0-42" fmla="*/ 651933 h 661458"/>
              <a:gd name="connsiteX1-43" fmla="*/ 1405997 w 2592389"/>
              <a:gd name="connsiteY1-44" fmla="*/ 15875 h 661458"/>
              <a:gd name="connsiteX2-45" fmla="*/ 2491323 w 2592389"/>
              <a:gd name="connsiteY2-46" fmla="*/ 0 h 661458"/>
              <a:gd name="connsiteX3-47" fmla="*/ 2592389 w 2592389"/>
              <a:gd name="connsiteY3-48" fmla="*/ 661458 h 661458"/>
              <a:gd name="connsiteX4-49" fmla="*/ 0 w 2592389"/>
              <a:gd name="connsiteY4-50" fmla="*/ 651933 h 661458"/>
              <a:gd name="connsiteX0-51" fmla="*/ 0 w 2592389"/>
              <a:gd name="connsiteY0-52" fmla="*/ 651933 h 661458"/>
              <a:gd name="connsiteX1-53" fmla="*/ 1405997 w 2592389"/>
              <a:gd name="connsiteY1-54" fmla="*/ 15875 h 661458"/>
              <a:gd name="connsiteX2-55" fmla="*/ 2472276 w 2592389"/>
              <a:gd name="connsiteY2-56" fmla="*/ 0 h 661458"/>
              <a:gd name="connsiteX3-57" fmla="*/ 2592389 w 2592389"/>
              <a:gd name="connsiteY3-58" fmla="*/ 661458 h 661458"/>
              <a:gd name="connsiteX4-59" fmla="*/ 0 w 2592389"/>
              <a:gd name="connsiteY4-60" fmla="*/ 651933 h 661458"/>
              <a:gd name="connsiteX0-61" fmla="*/ 0 w 2592389"/>
              <a:gd name="connsiteY0-62" fmla="*/ 651933 h 661458"/>
              <a:gd name="connsiteX1-63" fmla="*/ 1374250 w 2592389"/>
              <a:gd name="connsiteY1-64" fmla="*/ 28575 h 661458"/>
              <a:gd name="connsiteX2-65" fmla="*/ 2472276 w 2592389"/>
              <a:gd name="connsiteY2-66" fmla="*/ 0 h 661458"/>
              <a:gd name="connsiteX3-67" fmla="*/ 2592389 w 2592389"/>
              <a:gd name="connsiteY3-68" fmla="*/ 661458 h 661458"/>
              <a:gd name="connsiteX4-69" fmla="*/ 0 w 2592389"/>
              <a:gd name="connsiteY4-70" fmla="*/ 651933 h 661458"/>
              <a:gd name="connsiteX0-71" fmla="*/ 0 w 2592389"/>
              <a:gd name="connsiteY0-72" fmla="*/ 651933 h 661458"/>
              <a:gd name="connsiteX1-73" fmla="*/ 1412353 w 2592389"/>
              <a:gd name="connsiteY1-74" fmla="*/ 9525 h 661458"/>
              <a:gd name="connsiteX2-75" fmla="*/ 2472276 w 2592389"/>
              <a:gd name="connsiteY2-76" fmla="*/ 0 h 661458"/>
              <a:gd name="connsiteX3-77" fmla="*/ 2592389 w 2592389"/>
              <a:gd name="connsiteY3-78" fmla="*/ 661458 h 661458"/>
              <a:gd name="connsiteX4-79" fmla="*/ 0 w 2592389"/>
              <a:gd name="connsiteY4-80" fmla="*/ 651933 h 661458"/>
              <a:gd name="connsiteX0-81" fmla="*/ 0 w 2592389"/>
              <a:gd name="connsiteY0-82" fmla="*/ 651933 h 661458"/>
              <a:gd name="connsiteX1-83" fmla="*/ 1400450 w 2592389"/>
              <a:gd name="connsiteY1-84" fmla="*/ 9525 h 661458"/>
              <a:gd name="connsiteX2-85" fmla="*/ 2472276 w 2592389"/>
              <a:gd name="connsiteY2-86" fmla="*/ 0 h 661458"/>
              <a:gd name="connsiteX3-87" fmla="*/ 2592389 w 2592389"/>
              <a:gd name="connsiteY3-88" fmla="*/ 661458 h 661458"/>
              <a:gd name="connsiteX4-89" fmla="*/ 0 w 2592389"/>
              <a:gd name="connsiteY4-90" fmla="*/ 651933 h 661458"/>
              <a:gd name="connsiteX0-91" fmla="*/ 0 w 2592389"/>
              <a:gd name="connsiteY0-92" fmla="*/ 649552 h 659077"/>
              <a:gd name="connsiteX1-93" fmla="*/ 1400450 w 2592389"/>
              <a:gd name="connsiteY1-94" fmla="*/ 7144 h 659077"/>
              <a:gd name="connsiteX2-95" fmla="*/ 2472279 w 2592389"/>
              <a:gd name="connsiteY2-96" fmla="*/ 0 h 659077"/>
              <a:gd name="connsiteX3-97" fmla="*/ 2592389 w 2592389"/>
              <a:gd name="connsiteY3-98" fmla="*/ 659077 h 659077"/>
              <a:gd name="connsiteX4-99" fmla="*/ 0 w 2592389"/>
              <a:gd name="connsiteY4-100" fmla="*/ 649552 h 659077"/>
              <a:gd name="connsiteX0-101" fmla="*/ 0 w 2592389"/>
              <a:gd name="connsiteY0-102" fmla="*/ 660104 h 669629"/>
              <a:gd name="connsiteX1-103" fmla="*/ 1400450 w 2592389"/>
              <a:gd name="connsiteY1-104" fmla="*/ 17696 h 669629"/>
              <a:gd name="connsiteX2-105" fmla="*/ 2574820 w 2592389"/>
              <a:gd name="connsiteY2-106" fmla="*/ -1 h 669629"/>
              <a:gd name="connsiteX3-107" fmla="*/ 2592389 w 2592389"/>
              <a:gd name="connsiteY3-108" fmla="*/ 669629 h 669629"/>
              <a:gd name="connsiteX4-109" fmla="*/ 0 w 2592389"/>
              <a:gd name="connsiteY4-110" fmla="*/ 660104 h 669629"/>
              <a:gd name="connsiteX0-111" fmla="*/ 0 w 2592389"/>
              <a:gd name="connsiteY0-112" fmla="*/ 668789 h 678314"/>
              <a:gd name="connsiteX1-113" fmla="*/ 1076302 w 2592389"/>
              <a:gd name="connsiteY1-114" fmla="*/ 0 h 678314"/>
              <a:gd name="connsiteX2-115" fmla="*/ 2574820 w 2592389"/>
              <a:gd name="connsiteY2-116" fmla="*/ 8684 h 678314"/>
              <a:gd name="connsiteX3-117" fmla="*/ 2592389 w 2592389"/>
              <a:gd name="connsiteY3-118" fmla="*/ 678314 h 678314"/>
              <a:gd name="connsiteX4-119" fmla="*/ 0 w 2592389"/>
              <a:gd name="connsiteY4-120" fmla="*/ 668789 h 678314"/>
              <a:gd name="connsiteX0-121" fmla="*/ 0 w 2592389"/>
              <a:gd name="connsiteY0-122" fmla="*/ 668789 h 678314"/>
              <a:gd name="connsiteX1-123" fmla="*/ 1076302 w 2592389"/>
              <a:gd name="connsiteY1-124" fmla="*/ 0 h 678314"/>
              <a:gd name="connsiteX2-125" fmla="*/ 2591361 w 2592389"/>
              <a:gd name="connsiteY2-126" fmla="*/ 8684 h 678314"/>
              <a:gd name="connsiteX3-127" fmla="*/ 2592389 w 2592389"/>
              <a:gd name="connsiteY3-128" fmla="*/ 678314 h 678314"/>
              <a:gd name="connsiteX4-129" fmla="*/ 0 w 2592389"/>
              <a:gd name="connsiteY4-130" fmla="*/ 668789 h 678314"/>
              <a:gd name="connsiteX0-131" fmla="*/ 0 w 2592389"/>
              <a:gd name="connsiteY0-132" fmla="*/ 670659 h 680184"/>
              <a:gd name="connsiteX1-133" fmla="*/ 1076302 w 2592389"/>
              <a:gd name="connsiteY1-134" fmla="*/ 1870 h 680184"/>
              <a:gd name="connsiteX2-135" fmla="*/ 2591363 w 2592389"/>
              <a:gd name="connsiteY2-136" fmla="*/ 1 h 680184"/>
              <a:gd name="connsiteX3-137" fmla="*/ 2592389 w 2592389"/>
              <a:gd name="connsiteY3-138" fmla="*/ 680184 h 680184"/>
              <a:gd name="connsiteX4-139" fmla="*/ 0 w 2592389"/>
              <a:gd name="connsiteY4-140" fmla="*/ 670659 h 680184"/>
              <a:gd name="connsiteX0-141" fmla="*/ 0 w 2592389"/>
              <a:gd name="connsiteY0-142" fmla="*/ 670658 h 680183"/>
              <a:gd name="connsiteX1-143" fmla="*/ 1038107 w 2592389"/>
              <a:gd name="connsiteY1-144" fmla="*/ 1868 h 680183"/>
              <a:gd name="connsiteX2-145" fmla="*/ 2591363 w 2592389"/>
              <a:gd name="connsiteY2-146" fmla="*/ 0 h 680183"/>
              <a:gd name="connsiteX3-147" fmla="*/ 2592389 w 2592389"/>
              <a:gd name="connsiteY3-148" fmla="*/ 680183 h 680183"/>
              <a:gd name="connsiteX4-149" fmla="*/ 0 w 2592389"/>
              <a:gd name="connsiteY4-150" fmla="*/ 670658 h 680183"/>
              <a:gd name="connsiteX0-151" fmla="*/ 0 w 2592389"/>
              <a:gd name="connsiteY0-152" fmla="*/ 670658 h 680183"/>
              <a:gd name="connsiteX1-153" fmla="*/ 1121735 w 2592389"/>
              <a:gd name="connsiteY1-154" fmla="*/ 1867 h 680183"/>
              <a:gd name="connsiteX2-155" fmla="*/ 2591363 w 2592389"/>
              <a:gd name="connsiteY2-156" fmla="*/ 0 h 680183"/>
              <a:gd name="connsiteX3-157" fmla="*/ 2592389 w 2592389"/>
              <a:gd name="connsiteY3-158" fmla="*/ 680183 h 680183"/>
              <a:gd name="connsiteX4-159" fmla="*/ 0 w 2592389"/>
              <a:gd name="connsiteY4-160" fmla="*/ 670658 h 680183"/>
              <a:gd name="connsiteX0-161" fmla="*/ 0 w 2592389"/>
              <a:gd name="connsiteY0-162" fmla="*/ 1881054 h 1890579"/>
              <a:gd name="connsiteX1-163" fmla="*/ 2 w 2592389"/>
              <a:gd name="connsiteY1-164" fmla="*/ 1 h 1890579"/>
              <a:gd name="connsiteX2-165" fmla="*/ 2591363 w 2592389"/>
              <a:gd name="connsiteY2-166" fmla="*/ 1210396 h 1890579"/>
              <a:gd name="connsiteX3-167" fmla="*/ 2592389 w 2592389"/>
              <a:gd name="connsiteY3-168" fmla="*/ 1890579 h 1890579"/>
              <a:gd name="connsiteX4-169" fmla="*/ 0 w 2592389"/>
              <a:gd name="connsiteY4-170" fmla="*/ 1881054 h 1890579"/>
              <a:gd name="connsiteX0-171" fmla="*/ 0 w 2592389"/>
              <a:gd name="connsiteY0-172" fmla="*/ 1881052 h 1890577"/>
              <a:gd name="connsiteX1-173" fmla="*/ 2 w 2592389"/>
              <a:gd name="connsiteY1-174" fmla="*/ -1 h 1890577"/>
              <a:gd name="connsiteX2-175" fmla="*/ 531906 w 2592389"/>
              <a:gd name="connsiteY2-176" fmla="*/ 3617 h 1890577"/>
              <a:gd name="connsiteX3-177" fmla="*/ 2592389 w 2592389"/>
              <a:gd name="connsiteY3-178" fmla="*/ 1890577 h 1890577"/>
              <a:gd name="connsiteX4-179" fmla="*/ 0 w 2592389"/>
              <a:gd name="connsiteY4-180" fmla="*/ 1881052 h 1890577"/>
              <a:gd name="connsiteX0-181" fmla="*/ 0 w 2592389"/>
              <a:gd name="connsiteY0-182" fmla="*/ 1881550 h 1891075"/>
              <a:gd name="connsiteX1-183" fmla="*/ 2 w 2592389"/>
              <a:gd name="connsiteY1-184" fmla="*/ 497 h 1891075"/>
              <a:gd name="connsiteX2-185" fmla="*/ 514972 w 2592389"/>
              <a:gd name="connsiteY2-186" fmla="*/ 1 h 1891075"/>
              <a:gd name="connsiteX3-187" fmla="*/ 2592389 w 2592389"/>
              <a:gd name="connsiteY3-188" fmla="*/ 1891075 h 1891075"/>
              <a:gd name="connsiteX4-189" fmla="*/ 0 w 2592389"/>
              <a:gd name="connsiteY4-190" fmla="*/ 1881550 h 1891075"/>
              <a:gd name="connsiteX0-191" fmla="*/ 0 w 2592389"/>
              <a:gd name="connsiteY0-192" fmla="*/ 1881548 h 1891073"/>
              <a:gd name="connsiteX1-193" fmla="*/ 2 w 2592389"/>
              <a:gd name="connsiteY1-194" fmla="*/ 495 h 1891073"/>
              <a:gd name="connsiteX2-195" fmla="*/ 514972 w 2592389"/>
              <a:gd name="connsiteY2-196" fmla="*/ -1 h 1891073"/>
              <a:gd name="connsiteX3-197" fmla="*/ 2592389 w 2592389"/>
              <a:gd name="connsiteY3-198" fmla="*/ 1891073 h 1891073"/>
              <a:gd name="connsiteX4-199" fmla="*/ 0 w 2592389"/>
              <a:gd name="connsiteY4-200" fmla="*/ 1881548 h 1891073"/>
              <a:gd name="connsiteX0-201" fmla="*/ 0 w 2592389"/>
              <a:gd name="connsiteY0-202" fmla="*/ 1881550 h 1891075"/>
              <a:gd name="connsiteX1-203" fmla="*/ 2 w 2592389"/>
              <a:gd name="connsiteY1-204" fmla="*/ 497 h 1891075"/>
              <a:gd name="connsiteX2-205" fmla="*/ 514972 w 2592389"/>
              <a:gd name="connsiteY2-206" fmla="*/ 1 h 1891075"/>
              <a:gd name="connsiteX3-207" fmla="*/ 2592389 w 2592389"/>
              <a:gd name="connsiteY3-208" fmla="*/ 1891075 h 1891075"/>
              <a:gd name="connsiteX4-209" fmla="*/ 0 w 2592389"/>
              <a:gd name="connsiteY4-210" fmla="*/ 1881550 h 1891075"/>
              <a:gd name="connsiteX0-211" fmla="*/ 0 w 2602555"/>
              <a:gd name="connsiteY0-212" fmla="*/ 1881548 h 1886960"/>
              <a:gd name="connsiteX1-213" fmla="*/ 2 w 2602555"/>
              <a:gd name="connsiteY1-214" fmla="*/ 495 h 1886960"/>
              <a:gd name="connsiteX2-215" fmla="*/ 514972 w 2602555"/>
              <a:gd name="connsiteY2-216" fmla="*/ -1 h 1886960"/>
              <a:gd name="connsiteX3-217" fmla="*/ 2602555 w 2602555"/>
              <a:gd name="connsiteY3-218" fmla="*/ 1886959 h 1886960"/>
              <a:gd name="connsiteX4-219" fmla="*/ 0 w 2602555"/>
              <a:gd name="connsiteY4-220" fmla="*/ 1881548 h 1886960"/>
              <a:gd name="connsiteX0-221" fmla="*/ 0 w 1305238"/>
              <a:gd name="connsiteY0-222" fmla="*/ 1881550 h 1882462"/>
              <a:gd name="connsiteX1-223" fmla="*/ 2 w 1305238"/>
              <a:gd name="connsiteY1-224" fmla="*/ 497 h 1882462"/>
              <a:gd name="connsiteX2-225" fmla="*/ 514972 w 1305238"/>
              <a:gd name="connsiteY2-226" fmla="*/ 1 h 1882462"/>
              <a:gd name="connsiteX3-227" fmla="*/ 1305237 w 1305238"/>
              <a:gd name="connsiteY3-228" fmla="*/ 1882463 h 1882462"/>
              <a:gd name="connsiteX4-229" fmla="*/ 0 w 1305238"/>
              <a:gd name="connsiteY4-230" fmla="*/ 1881550 h 1882462"/>
              <a:gd name="connsiteX0-231" fmla="*/ 0 w 1305237"/>
              <a:gd name="connsiteY0-232" fmla="*/ 1881548 h 1882462"/>
              <a:gd name="connsiteX1-233" fmla="*/ 2 w 1305237"/>
              <a:gd name="connsiteY1-234" fmla="*/ 495 h 1882462"/>
              <a:gd name="connsiteX2-235" fmla="*/ 514972 w 1305237"/>
              <a:gd name="connsiteY2-236" fmla="*/ -1 h 1882462"/>
              <a:gd name="connsiteX3-237" fmla="*/ 1305237 w 1305237"/>
              <a:gd name="connsiteY3-238" fmla="*/ 1882461 h 1882462"/>
              <a:gd name="connsiteX4-239" fmla="*/ 0 w 1305237"/>
              <a:gd name="connsiteY4-240" fmla="*/ 1881548 h 1882462"/>
              <a:gd name="connsiteX0-241" fmla="*/ 0 w 1305237"/>
              <a:gd name="connsiteY0-242" fmla="*/ 1881550 h 1882462"/>
              <a:gd name="connsiteX1-243" fmla="*/ 2 w 1305237"/>
              <a:gd name="connsiteY1-244" fmla="*/ 497 h 1882462"/>
              <a:gd name="connsiteX2-245" fmla="*/ 514972 w 1305237"/>
              <a:gd name="connsiteY2-246" fmla="*/ 1 h 1882462"/>
              <a:gd name="connsiteX3-247" fmla="*/ 1305237 w 1305237"/>
              <a:gd name="connsiteY3-248" fmla="*/ 1882463 h 1882462"/>
              <a:gd name="connsiteX4-249" fmla="*/ 0 w 1305237"/>
              <a:gd name="connsiteY4-250" fmla="*/ 1881550 h 1882462"/>
              <a:gd name="connsiteX0-251" fmla="*/ 0 w 1305237"/>
              <a:gd name="connsiteY0-252" fmla="*/ 1881548 h 1882462"/>
              <a:gd name="connsiteX1-253" fmla="*/ 2 w 1305237"/>
              <a:gd name="connsiteY1-254" fmla="*/ 495 h 1882462"/>
              <a:gd name="connsiteX2-255" fmla="*/ 514972 w 1305237"/>
              <a:gd name="connsiteY2-256" fmla="*/ -1 h 1882462"/>
              <a:gd name="connsiteX3-257" fmla="*/ 1305237 w 1305237"/>
              <a:gd name="connsiteY3-258" fmla="*/ 1882461 h 1882462"/>
              <a:gd name="connsiteX4-259" fmla="*/ 0 w 1305237"/>
              <a:gd name="connsiteY4-260" fmla="*/ 1881548 h 1882462"/>
              <a:gd name="connsiteX0-261" fmla="*/ 0 w 1491541"/>
              <a:gd name="connsiteY0-262" fmla="*/ 1881550 h 1891456"/>
              <a:gd name="connsiteX1-263" fmla="*/ 2 w 1491541"/>
              <a:gd name="connsiteY1-264" fmla="*/ 497 h 1891456"/>
              <a:gd name="connsiteX2-265" fmla="*/ 514972 w 1491541"/>
              <a:gd name="connsiteY2-266" fmla="*/ 1 h 1891456"/>
              <a:gd name="connsiteX3-267" fmla="*/ 1491541 w 1491541"/>
              <a:gd name="connsiteY3-268" fmla="*/ 1891455 h 1891456"/>
              <a:gd name="connsiteX4-269" fmla="*/ 0 w 1491541"/>
              <a:gd name="connsiteY4-270" fmla="*/ 1881550 h 1891456"/>
              <a:gd name="connsiteX0-271" fmla="*/ 0 w 1491541"/>
              <a:gd name="connsiteY0-272" fmla="*/ 1881548 h 1891452"/>
              <a:gd name="connsiteX1-273" fmla="*/ 2 w 1491541"/>
              <a:gd name="connsiteY1-274" fmla="*/ 495 h 1891452"/>
              <a:gd name="connsiteX2-275" fmla="*/ 514972 w 1491541"/>
              <a:gd name="connsiteY2-276" fmla="*/ -1 h 1891452"/>
              <a:gd name="connsiteX3-277" fmla="*/ 1491541 w 1491541"/>
              <a:gd name="connsiteY3-278" fmla="*/ 1891453 h 1891452"/>
              <a:gd name="connsiteX4-279" fmla="*/ 0 w 1491541"/>
              <a:gd name="connsiteY4-280" fmla="*/ 1881548 h 1891452"/>
              <a:gd name="connsiteX0-281" fmla="*/ 0 w 1491541"/>
              <a:gd name="connsiteY0-282" fmla="*/ 1881550 h 1891456"/>
              <a:gd name="connsiteX1-283" fmla="*/ 2 w 1491541"/>
              <a:gd name="connsiteY1-284" fmla="*/ 497 h 1891456"/>
              <a:gd name="connsiteX2-285" fmla="*/ 514972 w 1491541"/>
              <a:gd name="connsiteY2-286" fmla="*/ 1 h 1891456"/>
              <a:gd name="connsiteX3-287" fmla="*/ 1491541 w 1491541"/>
              <a:gd name="connsiteY3-288" fmla="*/ 1891455 h 1891456"/>
              <a:gd name="connsiteX4-289" fmla="*/ 0 w 1491541"/>
              <a:gd name="connsiteY4-290" fmla="*/ 1881550 h 1891456"/>
              <a:gd name="connsiteX0-291" fmla="*/ 0 w 1491541"/>
              <a:gd name="connsiteY0-292" fmla="*/ 1908525 h 1908526"/>
              <a:gd name="connsiteX1-293" fmla="*/ 2 w 1491541"/>
              <a:gd name="connsiteY1-294" fmla="*/ 495 h 1908526"/>
              <a:gd name="connsiteX2-295" fmla="*/ 514972 w 1491541"/>
              <a:gd name="connsiteY2-296" fmla="*/ -1 h 1908526"/>
              <a:gd name="connsiteX3-297" fmla="*/ 1491541 w 1491541"/>
              <a:gd name="connsiteY3-298" fmla="*/ 1891453 h 1908526"/>
              <a:gd name="connsiteX4-299" fmla="*/ 0 w 1491541"/>
              <a:gd name="connsiteY4-300" fmla="*/ 1908525 h 1908526"/>
              <a:gd name="connsiteX0-301" fmla="*/ 0 w 1491541"/>
              <a:gd name="connsiteY0-302" fmla="*/ 1908527 h 1913936"/>
              <a:gd name="connsiteX1-303" fmla="*/ 2 w 1491541"/>
              <a:gd name="connsiteY1-304" fmla="*/ 497 h 1913936"/>
              <a:gd name="connsiteX2-305" fmla="*/ 514972 w 1491541"/>
              <a:gd name="connsiteY2-306" fmla="*/ 1 h 1913936"/>
              <a:gd name="connsiteX3-307" fmla="*/ 1491541 w 1491541"/>
              <a:gd name="connsiteY3-308" fmla="*/ 1913936 h 1913936"/>
              <a:gd name="connsiteX4-309" fmla="*/ 0 w 1491541"/>
              <a:gd name="connsiteY4-310" fmla="*/ 1908527 h 1913936"/>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1491541" h="1913936">
                <a:moveTo>
                  <a:pt x="0" y="1908527"/>
                </a:moveTo>
                <a:cubicBezTo>
                  <a:pt x="1" y="1281509"/>
                  <a:pt x="1" y="627515"/>
                  <a:pt x="2" y="497"/>
                </a:cubicBezTo>
                <a:lnTo>
                  <a:pt x="514972" y="1"/>
                </a:lnTo>
                <a:cubicBezTo>
                  <a:pt x="698236" y="406415"/>
                  <a:pt x="1243932" y="1421893"/>
                  <a:pt x="1491541" y="1913936"/>
                </a:cubicBezTo>
                <a:lnTo>
                  <a:pt x="0" y="1908527"/>
                </a:lnTo>
                <a:close/>
              </a:path>
            </a:pathLst>
          </a:custGeom>
          <a:gradFill>
            <a:gsLst>
              <a:gs pos="0">
                <a:schemeClr val="bg1">
                  <a:lumMod val="85000"/>
                </a:schemeClr>
              </a:gs>
              <a:gs pos="100000">
                <a:schemeClr val="bg1">
                  <a:lumMod val="65000"/>
                </a:schemeClr>
              </a:gs>
            </a:gsLst>
            <a:lin ang="5400000" scaled="0"/>
          </a:grad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graphicFrame>
        <p:nvGraphicFramePr>
          <p:cNvPr id="51" name="表格 50"/>
          <p:cNvGraphicFramePr>
            <a:graphicFrameLocks noGrp="1"/>
          </p:cNvGraphicFramePr>
          <p:nvPr/>
        </p:nvGraphicFramePr>
        <p:xfrm>
          <a:off x="660400" y="788988"/>
          <a:ext cx="1981200" cy="1051560"/>
        </p:xfrm>
        <a:graphic>
          <a:graphicData uri="http://schemas.openxmlformats.org/drawingml/2006/table">
            <a:tbl>
              <a:tblPr firstRow="1" bandRow="1">
                <a:tableStyleId>{5940675A-B579-460E-94D1-54222C63F5DA}</a:tableStyleId>
              </a:tblPr>
              <a:tblGrid>
                <a:gridCol w="836781"/>
                <a:gridCol w="1144419"/>
              </a:tblGrid>
              <a:tr h="134265">
                <a:tc gridSpan="2">
                  <a:txBody>
                    <a:bodyPr/>
                    <a:lstStyle/>
                    <a:p>
                      <a:pPr algn="ctr"/>
                      <a:r>
                        <a:rPr lang="zh-CN" altLang="en-US" sz="900" b="1" dirty="0" smtClean="0"/>
                        <a:t>认证中心的授权策略</a:t>
                      </a:r>
                      <a:endParaRPr lang="zh-CN" altLang="en-US" sz="900" b="1" dirty="0" smtClean="0"/>
                    </a:p>
                    <a:p>
                      <a:pPr algn="ctr"/>
                      <a:r>
                        <a:rPr lang="zh-CN" altLang="en-US" sz="900" b="1" dirty="0" smtClean="0"/>
                        <a:t>（根据身份分配</a:t>
                      </a:r>
                      <a:r>
                        <a:rPr lang="en-US" altLang="zh-CN" sz="900" b="1" dirty="0" smtClean="0"/>
                        <a:t>ACL</a:t>
                      </a:r>
                      <a:r>
                        <a:rPr lang="zh-CN" altLang="en-US" sz="900" b="1" dirty="0" smtClean="0"/>
                        <a:t>）</a:t>
                      </a:r>
                      <a:endParaRPr lang="zh-CN" altLang="en-US" sz="900" b="1" dirty="0"/>
                    </a:p>
                  </a:txBody>
                  <a:tcPr>
                    <a:solidFill>
                      <a:schemeClr val="bg1">
                        <a:lumMod val="75000"/>
                      </a:schemeClr>
                    </a:solidFill>
                  </a:tcPr>
                </a:tc>
                <a:tc hMerge="1">
                  <a:tcPr>
                    <a:solidFill>
                      <a:srgbClr val="FFEBC2"/>
                    </a:solidFill>
                  </a:tcPr>
                </a:tc>
              </a:tr>
              <a:tr h="134265">
                <a:tc>
                  <a:txBody>
                    <a:bodyPr/>
                    <a:lstStyle/>
                    <a:p>
                      <a:r>
                        <a:rPr lang="zh-CN" altLang="en-US" sz="900" dirty="0" smtClean="0"/>
                        <a:t>用户</a:t>
                      </a:r>
                      <a:endParaRPr lang="zh-CN" altLang="en-US" sz="900" dirty="0"/>
                    </a:p>
                  </a:txBody>
                  <a:tcPr>
                    <a:solidFill>
                      <a:schemeClr val="bg1">
                        <a:lumMod val="75000"/>
                      </a:schemeClr>
                    </a:solidFill>
                  </a:tcPr>
                </a:tc>
                <a:tc>
                  <a:txBody>
                    <a:bodyPr/>
                    <a:lstStyle/>
                    <a:p>
                      <a:r>
                        <a:rPr lang="en-US" altLang="zh-CN" sz="900" dirty="0" smtClean="0"/>
                        <a:t>ACL</a:t>
                      </a:r>
                      <a:endParaRPr lang="zh-CN" altLang="en-US" sz="900" dirty="0"/>
                    </a:p>
                  </a:txBody>
                  <a:tcPr>
                    <a:solidFill>
                      <a:schemeClr val="bg1">
                        <a:lumMod val="75000"/>
                      </a:schemeClr>
                    </a:solidFill>
                  </a:tcPr>
                </a:tc>
              </a:tr>
              <a:tr h="0">
                <a:tc>
                  <a:txBody>
                    <a:bodyPr/>
                    <a:lstStyle/>
                    <a:p>
                      <a:r>
                        <a:rPr lang="zh-CN" altLang="en-US" sz="900" dirty="0" smtClean="0"/>
                        <a:t>员工</a:t>
                      </a:r>
                      <a:endParaRPr lang="zh-CN" altLang="en-US" sz="900" dirty="0"/>
                    </a:p>
                  </a:txBody>
                  <a:tcPr>
                    <a:solidFill>
                      <a:srgbClr val="92D050"/>
                    </a:solidFill>
                  </a:tcPr>
                </a:tc>
                <a:tc>
                  <a:txBody>
                    <a:bodyPr/>
                    <a:lstStyle/>
                    <a:p>
                      <a:r>
                        <a:rPr lang="en-US" altLang="zh-CN" sz="900" dirty="0" smtClean="0"/>
                        <a:t>3001</a:t>
                      </a:r>
                      <a:endParaRPr lang="zh-CN" altLang="en-US" sz="900" dirty="0"/>
                    </a:p>
                  </a:txBody>
                  <a:tcPr>
                    <a:solidFill>
                      <a:srgbClr val="92D050"/>
                    </a:solidFill>
                  </a:tcPr>
                </a:tc>
              </a:tr>
              <a:tr h="0">
                <a:tc>
                  <a:txBody>
                    <a:bodyPr/>
                    <a:lstStyle/>
                    <a:p>
                      <a:r>
                        <a:rPr lang="zh-CN" altLang="en-US" sz="900" dirty="0" smtClean="0"/>
                        <a:t>外包</a:t>
                      </a:r>
                      <a:endParaRPr lang="zh-CN" altLang="en-US" sz="900" dirty="0"/>
                    </a:p>
                  </a:txBody>
                  <a:tcPr>
                    <a:solidFill>
                      <a:schemeClr val="accent6">
                        <a:lumMod val="60000"/>
                        <a:lumOff val="40000"/>
                      </a:schemeClr>
                    </a:solidFill>
                  </a:tcPr>
                </a:tc>
                <a:tc>
                  <a:txBody>
                    <a:bodyPr/>
                    <a:lstStyle/>
                    <a:p>
                      <a:r>
                        <a:rPr lang="en-US" altLang="zh-CN" sz="900" dirty="0" smtClean="0"/>
                        <a:t>3002</a:t>
                      </a:r>
                      <a:endParaRPr lang="zh-CN" altLang="en-US" sz="900" dirty="0"/>
                    </a:p>
                  </a:txBody>
                  <a:tcPr>
                    <a:solidFill>
                      <a:schemeClr val="accent6">
                        <a:lumMod val="60000"/>
                        <a:lumOff val="40000"/>
                      </a:schemeClr>
                    </a:solidFill>
                  </a:tcPr>
                </a:tc>
              </a:tr>
            </a:tbl>
          </a:graphicData>
        </a:graphic>
      </p:graphicFrame>
      <p:sp>
        <p:nvSpPr>
          <p:cNvPr id="52" name="矩形 51"/>
          <p:cNvSpPr/>
          <p:nvPr/>
        </p:nvSpPr>
        <p:spPr bwMode="auto">
          <a:xfrm>
            <a:off x="5271863" y="1310234"/>
            <a:ext cx="1265464" cy="360040"/>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汇聚交换机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1</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网关</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sp>
        <p:nvSpPr>
          <p:cNvPr id="53" name="矩形 52"/>
          <p:cNvSpPr/>
          <p:nvPr/>
        </p:nvSpPr>
        <p:spPr bwMode="auto">
          <a:xfrm>
            <a:off x="4343176" y="1896964"/>
            <a:ext cx="3122838" cy="1034922"/>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接入交换机</a:t>
            </a:r>
            <a:r>
              <a:rPr lang="en-US" altLang="zh-CN" sz="1000" kern="0" dirty="0" smtClean="0">
                <a:solidFill>
                  <a:sysClr val="windowText" lastClr="000000"/>
                </a:solidFill>
                <a:latin typeface="Arial" panose="020B0604020202020204" pitchFamily="34" charset="0"/>
                <a:ea typeface="宋体" panose="02010600030101010101" pitchFamily="2" charset="-122"/>
              </a:rPr>
              <a:t>A</a:t>
            </a:r>
            <a:r>
              <a:rPr lang="zh-CN" altLang="en-US" sz="1000" kern="0" dirty="0" smtClean="0">
                <a:solidFill>
                  <a:sysClr val="windowText" lastClr="000000"/>
                </a:solidFill>
                <a:latin typeface="Arial" panose="020B0604020202020204" pitchFamily="34" charset="0"/>
                <a:ea typeface="宋体" panose="02010600030101010101" pitchFamily="2" charset="-122"/>
              </a:rPr>
              <a:t>（二层）</a:t>
            </a:r>
            <a:endParaRPr lang="en-US" altLang="zh-CN" sz="1000" kern="0" dirty="0" smtClean="0">
              <a:solidFill>
                <a:sysClr val="windowText" lastClr="000000"/>
              </a:solidFill>
              <a:latin typeface="Arial" panose="020B0604020202020204" pitchFamily="34" charset="0"/>
              <a:ea typeface="宋体" panose="02010600030101010101" pitchFamily="2" charset="-122"/>
            </a:endParaRPr>
          </a:p>
          <a:p>
            <a:pPr algn="ctr">
              <a:buClr>
                <a:srgbClr val="CC9900"/>
              </a:buClr>
              <a:defRPr/>
            </a:pPr>
            <a:r>
              <a:rPr lang="zh-CN" altLang="en-US" sz="1000" kern="0" dirty="0" smtClean="0">
                <a:solidFill>
                  <a:sysClr val="windowText" lastClr="000000"/>
                </a:solidFill>
                <a:latin typeface="Arial" panose="020B0604020202020204" pitchFamily="34" charset="0"/>
                <a:ea typeface="宋体" panose="02010600030101010101" pitchFamily="2" charset="-122"/>
              </a:rPr>
              <a:t>认证点</a:t>
            </a:r>
            <a:endParaRPr lang="zh-CN" altLang="en-US" sz="1000" kern="0" dirty="0" smtClean="0">
              <a:solidFill>
                <a:sysClr val="windowText" lastClr="000000"/>
              </a:solidFill>
              <a:latin typeface="Arial" panose="020B0604020202020204" pitchFamily="34" charset="0"/>
              <a:ea typeface="宋体" panose="02010600030101010101" pitchFamily="2" charset="-122"/>
            </a:endParaRPr>
          </a:p>
        </p:txBody>
      </p:sp>
      <p:graphicFrame>
        <p:nvGraphicFramePr>
          <p:cNvPr id="57" name="表格 56"/>
          <p:cNvGraphicFramePr>
            <a:graphicFrameLocks noGrp="1"/>
          </p:cNvGraphicFramePr>
          <p:nvPr/>
        </p:nvGraphicFramePr>
        <p:xfrm>
          <a:off x="4344170" y="2259240"/>
          <a:ext cx="3118668" cy="685800"/>
        </p:xfrm>
        <a:graphic>
          <a:graphicData uri="http://schemas.openxmlformats.org/drawingml/2006/table">
            <a:tbl>
              <a:tblPr>
                <a:tableStyleId>{5C22544A-7EE6-4342-B048-85BDC9FD1C3A}</a:tableStyleId>
              </a:tblPr>
              <a:tblGrid>
                <a:gridCol w="779667"/>
                <a:gridCol w="779667"/>
                <a:gridCol w="779667"/>
                <a:gridCol w="779667"/>
              </a:tblGrid>
              <a:tr h="0">
                <a:tc gridSpan="2">
                  <a:txBody>
                    <a:bodyPr/>
                    <a:lstStyle/>
                    <a:p>
                      <a:pPr algn="ctr"/>
                      <a:r>
                        <a:rPr lang="en-US" altLang="zh-CN" sz="900" dirty="0" smtClean="0"/>
                        <a:t>VLAN1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gridSpan="2">
                  <a:txBody>
                    <a:bodyPr/>
                    <a:lstStyle/>
                    <a:p>
                      <a:pPr algn="ctr"/>
                      <a:r>
                        <a:rPr lang="en-US" altLang="zh-CN" sz="900" dirty="0" smtClean="0"/>
                        <a:t>VLAN2</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r>
              <a:tr h="0">
                <a:tc>
                  <a:txBody>
                    <a:bodyPr/>
                    <a:lstStyle/>
                    <a:p>
                      <a:r>
                        <a:rPr lang="en-US" altLang="zh-CN" sz="900" dirty="0" smtClean="0"/>
                        <a:t>ACL3001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ACL3002</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c>
                  <a:txBody>
                    <a:bodyPr/>
                    <a:lstStyle/>
                    <a:p>
                      <a:r>
                        <a:rPr lang="en-US" altLang="zh-CN" sz="900" dirty="0" smtClean="0"/>
                        <a:t>ACL3001</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900" dirty="0" smtClean="0"/>
                        <a:t>ACL3002</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r h="0">
                <a:tc>
                  <a:txBody>
                    <a:bodyPr/>
                    <a:lstStyle/>
                    <a:p>
                      <a:r>
                        <a:rPr lang="zh-CN" altLang="en-US" sz="900" dirty="0" smtClean="0"/>
                        <a:t>员工</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900" dirty="0" smtClean="0"/>
                        <a:t>外包</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c>
                  <a:txBody>
                    <a:bodyPr/>
                    <a:lstStyle/>
                    <a:p>
                      <a:r>
                        <a:rPr lang="zh-CN" altLang="en-US" sz="900" dirty="0" smtClean="0"/>
                        <a:t>员工</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900" dirty="0" smtClean="0"/>
                        <a:t>外包</a:t>
                      </a:r>
                      <a:endParaRPr lang="zh-CN" altLang="en-US" sz="9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60000"/>
                        <a:lumOff val="40000"/>
                      </a:schemeClr>
                    </a:solidFill>
                  </a:tcPr>
                </a:tc>
              </a:tr>
            </a:tbl>
          </a:graphicData>
        </a:graphic>
      </p:graphicFrame>
      <p:cxnSp>
        <p:nvCxnSpPr>
          <p:cNvPr id="63" name="直接连接符 62"/>
          <p:cNvCxnSpPr>
            <a:stCxn id="52" idx="0"/>
            <a:endCxn id="21" idx="2"/>
          </p:cNvCxnSpPr>
          <p:nvPr/>
        </p:nvCxnSpPr>
        <p:spPr bwMode="auto">
          <a:xfrm flipV="1">
            <a:off x="5904595" y="1149028"/>
            <a:ext cx="0" cy="161206"/>
          </a:xfrm>
          <a:prstGeom prst="line">
            <a:avLst/>
          </a:prstGeom>
          <a:noFill/>
          <a:ln w="19050" cap="flat" cmpd="sng" algn="ctr">
            <a:solidFill>
              <a:sysClr val="windowText" lastClr="000000">
                <a:shade val="95000"/>
                <a:satMod val="105000"/>
              </a:sys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6" name="直接连接符 65"/>
          <p:cNvCxnSpPr>
            <a:stCxn id="53" idx="0"/>
            <a:endCxn id="52" idx="2"/>
          </p:cNvCxnSpPr>
          <p:nvPr/>
        </p:nvCxnSpPr>
        <p:spPr bwMode="auto">
          <a:xfrm flipV="1">
            <a:off x="5904595" y="1670274"/>
            <a:ext cx="0" cy="226690"/>
          </a:xfrm>
          <a:prstGeom prst="line">
            <a:avLst/>
          </a:prstGeom>
          <a:noFill/>
          <a:ln w="19050" cap="flat" cmpd="sng" algn="ctr">
            <a:solidFill>
              <a:sysClr val="windowText" lastClr="000000">
                <a:shade val="95000"/>
                <a:satMod val="105000"/>
              </a:sys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0" name="矩形 69"/>
          <p:cNvSpPr/>
          <p:nvPr/>
        </p:nvSpPr>
        <p:spPr bwMode="auto">
          <a:xfrm>
            <a:off x="660400" y="3067315"/>
            <a:ext cx="892629" cy="1587235"/>
          </a:xfrm>
          <a:prstGeom prst="rect">
            <a:avLst/>
          </a:prstGeom>
          <a:solidFill>
            <a:srgbClr val="C0000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pPr>
            <a:r>
              <a:rPr lang="zh-CN" altLang="en-US" sz="1600" dirty="0" smtClean="0">
                <a:solidFill>
                  <a:prstClr val="white"/>
                </a:solidFill>
                <a:latin typeface="华文细黑"/>
                <a:ea typeface="华文细黑"/>
              </a:rPr>
              <a:t>根据身份分配</a:t>
            </a:r>
            <a:r>
              <a:rPr lang="en-US" altLang="zh-CN" sz="1600" dirty="0" smtClean="0">
                <a:solidFill>
                  <a:prstClr val="white"/>
                </a:solidFill>
                <a:latin typeface="华文细黑"/>
                <a:ea typeface="华文细黑"/>
              </a:rPr>
              <a:t>ACL</a:t>
            </a:r>
            <a:r>
              <a:rPr lang="zh-CN" altLang="en-US" sz="1600" dirty="0" smtClean="0">
                <a:solidFill>
                  <a:prstClr val="white"/>
                </a:solidFill>
                <a:latin typeface="华文细黑"/>
                <a:ea typeface="华文细黑"/>
              </a:rPr>
              <a:t>方案</a:t>
            </a:r>
            <a:endParaRPr lang="zh-CN" altLang="en-US" sz="1600" dirty="0" smtClean="0">
              <a:solidFill>
                <a:prstClr val="white"/>
              </a:solidFill>
              <a:latin typeface="华文细黑"/>
              <a:ea typeface="华文细黑"/>
            </a:endParaRPr>
          </a:p>
        </p:txBody>
      </p:sp>
    </p:spTree>
  </p:cSld>
  <p:clrMapOvr>
    <a:masterClrMapping/>
  </p:clrMapOvr>
  <p:transition advClick="0" advTm="8000">
    <p:fade thruBlk="1"/>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约束和限制</a:t>
            </a:r>
            <a:r>
              <a:rPr lang="en-US" altLang="zh-CN" dirty="0" smtClean="0">
                <a:latin typeface="微软雅黑" panose="020B0503020204020204" pitchFamily="34" charset="-122"/>
                <a:ea typeface="微软雅黑" panose="020B0503020204020204" pitchFamily="34" charset="-122"/>
              </a:rPr>
              <a:t>——</a:t>
            </a:r>
            <a:r>
              <a:rPr lang="zh-CN" altLang="en-US" sz="2400" dirty="0" smtClean="0">
                <a:latin typeface="微软雅黑" panose="020B0503020204020204" pitchFamily="34" charset="-122"/>
                <a:ea typeface="微软雅黑" panose="020B0503020204020204" pitchFamily="34" charset="-122"/>
              </a:rPr>
              <a:t>支持</a:t>
            </a:r>
            <a:r>
              <a:rPr lang="en-US" altLang="zh-CN" sz="2400" dirty="0" smtClean="0">
                <a:latin typeface="微软雅黑" panose="020B0503020204020204" pitchFamily="34" charset="-122"/>
                <a:ea typeface="微软雅黑" panose="020B0503020204020204" pitchFamily="34" charset="-122"/>
              </a:rPr>
              <a:t>iPCA</a:t>
            </a:r>
            <a:r>
              <a:rPr lang="zh-CN" altLang="en-US" sz="2400" dirty="0" smtClean="0">
                <a:latin typeface="微软雅黑" panose="020B0503020204020204" pitchFamily="34" charset="-122"/>
                <a:ea typeface="微软雅黑" panose="020B0503020204020204" pitchFamily="34" charset="-122"/>
              </a:rPr>
              <a:t>的敏捷设备类型</a:t>
            </a:r>
            <a:endParaRPr lang="zh-CN" altLang="en-US" sz="1800" dirty="0">
              <a:latin typeface="微软雅黑" panose="020B0503020204020204" pitchFamily="34" charset="-122"/>
              <a:ea typeface="微软雅黑" panose="020B0503020204020204" pitchFamily="34" charset="-122"/>
            </a:endParaRPr>
          </a:p>
        </p:txBody>
      </p:sp>
      <p:graphicFrame>
        <p:nvGraphicFramePr>
          <p:cNvPr id="6" name="表格 5"/>
          <p:cNvGraphicFramePr>
            <a:graphicFrameLocks noGrp="1"/>
          </p:cNvGraphicFramePr>
          <p:nvPr/>
        </p:nvGraphicFramePr>
        <p:xfrm>
          <a:off x="1016943" y="1607706"/>
          <a:ext cx="6480721" cy="2201525"/>
        </p:xfrm>
        <a:graphic>
          <a:graphicData uri="http://schemas.openxmlformats.org/drawingml/2006/table">
            <a:tbl>
              <a:tblPr/>
              <a:tblGrid>
                <a:gridCol w="1800200"/>
                <a:gridCol w="2047004"/>
                <a:gridCol w="2633517"/>
              </a:tblGrid>
              <a:tr h="411795">
                <a:tc>
                  <a:txBody>
                    <a:bodyPr/>
                    <a:lstStyle>
                      <a:defPPr>
                        <a:defRPr lang="zh-CN"/>
                      </a:defPPr>
                      <a:lvl1pPr marL="0" algn="l" defTabSz="914400" rtl="0" eaLnBrk="1" latinLnBrk="0" hangingPunct="1">
                        <a:defRPr sz="1800" kern="1200">
                          <a:solidFill>
                            <a:schemeClr val="tx1"/>
                          </a:solidFill>
                          <a:latin typeface="Verdana" panose="020B0604030504040204"/>
                          <a:ea typeface="宋体" panose="02010600030101010101" pitchFamily="2" charset="-122"/>
                        </a:defRPr>
                      </a:lvl1pPr>
                      <a:lvl2pPr marL="457200" algn="l" defTabSz="914400" rtl="0" eaLnBrk="1" latinLnBrk="0" hangingPunct="1">
                        <a:defRPr sz="1800" kern="1200">
                          <a:solidFill>
                            <a:schemeClr val="tx1"/>
                          </a:solidFill>
                          <a:latin typeface="Verdana" panose="020B0604030504040204"/>
                          <a:ea typeface="宋体" panose="02010600030101010101" pitchFamily="2" charset="-122"/>
                        </a:defRPr>
                      </a:lvl2pPr>
                      <a:lvl3pPr marL="914400" algn="l" defTabSz="914400" rtl="0" eaLnBrk="1" latinLnBrk="0" hangingPunct="1">
                        <a:defRPr sz="1800" kern="1200">
                          <a:solidFill>
                            <a:schemeClr val="tx1"/>
                          </a:solidFill>
                          <a:latin typeface="Verdana" panose="020B0604030504040204"/>
                          <a:ea typeface="宋体" panose="02010600030101010101" pitchFamily="2" charset="-122"/>
                        </a:defRPr>
                      </a:lvl3pPr>
                      <a:lvl4pPr marL="1371600" algn="l" defTabSz="914400" rtl="0" eaLnBrk="1" latinLnBrk="0" hangingPunct="1">
                        <a:defRPr sz="1800" kern="1200">
                          <a:solidFill>
                            <a:schemeClr val="tx1"/>
                          </a:solidFill>
                          <a:latin typeface="Verdana" panose="020B0604030504040204"/>
                          <a:ea typeface="宋体" panose="02010600030101010101" pitchFamily="2" charset="-122"/>
                        </a:defRPr>
                      </a:lvl4pPr>
                      <a:lvl5pPr marL="1828800" algn="l" defTabSz="914400" rtl="0" eaLnBrk="1" latinLnBrk="0" hangingPunct="1">
                        <a:defRPr sz="1800" kern="1200">
                          <a:solidFill>
                            <a:schemeClr val="tx1"/>
                          </a:solidFill>
                          <a:latin typeface="Verdana" panose="020B0604030504040204"/>
                          <a:ea typeface="宋体" panose="02010600030101010101" pitchFamily="2" charset="-122"/>
                        </a:defRPr>
                      </a:lvl5pPr>
                      <a:lvl6pPr marL="2286000" algn="l" defTabSz="914400" rtl="0" eaLnBrk="1" latinLnBrk="0" hangingPunct="1">
                        <a:defRPr sz="1800" kern="1200">
                          <a:solidFill>
                            <a:schemeClr val="tx1"/>
                          </a:solidFill>
                          <a:latin typeface="Verdana" panose="020B0604030504040204"/>
                          <a:ea typeface="宋体" panose="02010600030101010101" pitchFamily="2" charset="-122"/>
                        </a:defRPr>
                      </a:lvl6pPr>
                      <a:lvl7pPr marL="2743200" algn="l" defTabSz="914400" rtl="0" eaLnBrk="1" latinLnBrk="0" hangingPunct="1">
                        <a:defRPr sz="1800" kern="1200">
                          <a:solidFill>
                            <a:schemeClr val="tx1"/>
                          </a:solidFill>
                          <a:latin typeface="Verdana" panose="020B0604030504040204"/>
                          <a:ea typeface="宋体" panose="02010600030101010101" pitchFamily="2" charset="-122"/>
                        </a:defRPr>
                      </a:lvl7pPr>
                      <a:lvl8pPr marL="3200400" algn="l" defTabSz="914400" rtl="0" eaLnBrk="1" latinLnBrk="0" hangingPunct="1">
                        <a:defRPr sz="1800" kern="1200">
                          <a:solidFill>
                            <a:schemeClr val="tx1"/>
                          </a:solidFill>
                          <a:latin typeface="Verdana" panose="020B0604030504040204"/>
                          <a:ea typeface="宋体" panose="02010600030101010101" pitchFamily="2" charset="-122"/>
                        </a:defRPr>
                      </a:lvl8pPr>
                      <a:lvl9pPr marL="3657600" algn="l" defTabSz="914400" rtl="0" eaLnBrk="1" latinLnBrk="0" hangingPunct="1">
                        <a:defRPr sz="1800" kern="1200">
                          <a:solidFill>
                            <a:schemeClr val="tx1"/>
                          </a:solidFill>
                          <a:latin typeface="Verdana" panose="020B0604030504040204"/>
                          <a:ea typeface="宋体" panose="02010600030101010101" pitchFamily="2" charset="-122"/>
                        </a:defRPr>
                      </a:lvl9pPr>
                    </a:lstStyle>
                    <a:p>
                      <a:pPr algn="l" rtl="0" fontAlgn="ctr"/>
                      <a:r>
                        <a:rPr lang="zh-CN" altLang="en-US" sz="2000" b="1"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rPr>
                        <a:t>产品名称</a:t>
                      </a:r>
                      <a:endParaRPr lang="zh-CN" altLang="en-US" sz="2000" b="1" dirty="0">
                        <a:solidFill>
                          <a:schemeClr val="bg1"/>
                        </a:solidFill>
                        <a:latin typeface="微软雅黑" panose="020B0503020204020204" pitchFamily="34" charset="-122"/>
                        <a:ea typeface="微软雅黑" panose="020B0503020204020204" pitchFamily="34" charset="-122"/>
                        <a:cs typeface="Arial" panose="020B0604020202020204" pitchFamily="34" charset="0"/>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defPPr>
                        <a:defRPr lang="zh-CN"/>
                      </a:defPPr>
                      <a:lvl1pPr marL="0" algn="l" defTabSz="914400" rtl="0" eaLnBrk="1" latinLnBrk="0" hangingPunct="1">
                        <a:defRPr sz="1800" kern="1200">
                          <a:solidFill>
                            <a:schemeClr val="tx1"/>
                          </a:solidFill>
                          <a:latin typeface="Verdana" panose="020B0604030504040204"/>
                          <a:ea typeface="宋体" panose="02010600030101010101" pitchFamily="2" charset="-122"/>
                        </a:defRPr>
                      </a:lvl1pPr>
                      <a:lvl2pPr marL="457200" algn="l" defTabSz="914400" rtl="0" eaLnBrk="1" latinLnBrk="0" hangingPunct="1">
                        <a:defRPr sz="1800" kern="1200">
                          <a:solidFill>
                            <a:schemeClr val="tx1"/>
                          </a:solidFill>
                          <a:latin typeface="Verdana" panose="020B0604030504040204"/>
                          <a:ea typeface="宋体" panose="02010600030101010101" pitchFamily="2" charset="-122"/>
                        </a:defRPr>
                      </a:lvl2pPr>
                      <a:lvl3pPr marL="914400" algn="l" defTabSz="914400" rtl="0" eaLnBrk="1" latinLnBrk="0" hangingPunct="1">
                        <a:defRPr sz="1800" kern="1200">
                          <a:solidFill>
                            <a:schemeClr val="tx1"/>
                          </a:solidFill>
                          <a:latin typeface="Verdana" panose="020B0604030504040204"/>
                          <a:ea typeface="宋体" panose="02010600030101010101" pitchFamily="2" charset="-122"/>
                        </a:defRPr>
                      </a:lvl3pPr>
                      <a:lvl4pPr marL="1371600" algn="l" defTabSz="914400" rtl="0" eaLnBrk="1" latinLnBrk="0" hangingPunct="1">
                        <a:defRPr sz="1800" kern="1200">
                          <a:solidFill>
                            <a:schemeClr val="tx1"/>
                          </a:solidFill>
                          <a:latin typeface="Verdana" panose="020B0604030504040204"/>
                          <a:ea typeface="宋体" panose="02010600030101010101" pitchFamily="2" charset="-122"/>
                        </a:defRPr>
                      </a:lvl4pPr>
                      <a:lvl5pPr marL="1828800" algn="l" defTabSz="914400" rtl="0" eaLnBrk="1" latinLnBrk="0" hangingPunct="1">
                        <a:defRPr sz="1800" kern="1200">
                          <a:solidFill>
                            <a:schemeClr val="tx1"/>
                          </a:solidFill>
                          <a:latin typeface="Verdana" panose="020B0604030504040204"/>
                          <a:ea typeface="宋体" panose="02010600030101010101" pitchFamily="2" charset="-122"/>
                        </a:defRPr>
                      </a:lvl5pPr>
                      <a:lvl6pPr marL="2286000" algn="l" defTabSz="914400" rtl="0" eaLnBrk="1" latinLnBrk="0" hangingPunct="1">
                        <a:defRPr sz="1800" kern="1200">
                          <a:solidFill>
                            <a:schemeClr val="tx1"/>
                          </a:solidFill>
                          <a:latin typeface="Verdana" panose="020B0604030504040204"/>
                          <a:ea typeface="宋体" panose="02010600030101010101" pitchFamily="2" charset="-122"/>
                        </a:defRPr>
                      </a:lvl6pPr>
                      <a:lvl7pPr marL="2743200" algn="l" defTabSz="914400" rtl="0" eaLnBrk="1" latinLnBrk="0" hangingPunct="1">
                        <a:defRPr sz="1800" kern="1200">
                          <a:solidFill>
                            <a:schemeClr val="tx1"/>
                          </a:solidFill>
                          <a:latin typeface="Verdana" panose="020B0604030504040204"/>
                          <a:ea typeface="宋体" panose="02010600030101010101" pitchFamily="2" charset="-122"/>
                        </a:defRPr>
                      </a:lvl7pPr>
                      <a:lvl8pPr marL="3200400" algn="l" defTabSz="914400" rtl="0" eaLnBrk="1" latinLnBrk="0" hangingPunct="1">
                        <a:defRPr sz="1800" kern="1200">
                          <a:solidFill>
                            <a:schemeClr val="tx1"/>
                          </a:solidFill>
                          <a:latin typeface="Verdana" panose="020B0604030504040204"/>
                          <a:ea typeface="宋体" panose="02010600030101010101" pitchFamily="2" charset="-122"/>
                        </a:defRPr>
                      </a:lvl8pPr>
                      <a:lvl9pPr marL="3657600" algn="l" defTabSz="914400" rtl="0" eaLnBrk="1" latinLnBrk="0" hangingPunct="1">
                        <a:defRPr sz="1800" kern="1200">
                          <a:solidFill>
                            <a:schemeClr val="tx1"/>
                          </a:solidFill>
                          <a:latin typeface="Verdana" panose="020B0604030504040204"/>
                          <a:ea typeface="宋体" panose="02010600030101010101" pitchFamily="2" charset="-122"/>
                        </a:defRPr>
                      </a:lvl9pPr>
                    </a:lstStyle>
                    <a:p>
                      <a:pPr algn="l" rtl="0" fontAlgn="ctr"/>
                      <a:r>
                        <a:rPr lang="zh-CN" altLang="en-US" sz="2000" b="1"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rPr>
                        <a:t>版本</a:t>
                      </a:r>
                      <a:endParaRPr lang="zh-CN" altLang="en-US" sz="2000" b="1" dirty="0">
                        <a:solidFill>
                          <a:schemeClr val="bg1"/>
                        </a:solidFill>
                        <a:latin typeface="微软雅黑" panose="020B0503020204020204" pitchFamily="34" charset="-122"/>
                        <a:ea typeface="微软雅黑" panose="020B0503020204020204" pitchFamily="34" charset="-122"/>
                        <a:cs typeface="Arial" panose="020B0604020202020204" pitchFamily="34" charset="0"/>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l" rtl="0" fontAlgn="ctr"/>
                      <a:r>
                        <a:rPr lang="zh-CN" altLang="en-US" sz="2000" b="1"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rPr>
                        <a:t>备注</a:t>
                      </a:r>
                      <a:endParaRPr lang="zh-CN" altLang="en-US" sz="2000" b="1" dirty="0">
                        <a:solidFill>
                          <a:schemeClr val="bg1"/>
                        </a:solidFill>
                        <a:latin typeface="微软雅黑" panose="020B0503020204020204" pitchFamily="34" charset="-122"/>
                        <a:ea typeface="微软雅黑" panose="020B0503020204020204" pitchFamily="34" charset="-122"/>
                        <a:cs typeface="Arial" panose="020B0604020202020204" pitchFamily="34" charset="0"/>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r>
              <a:tr h="357946">
                <a:tc>
                  <a:txBody>
                    <a:bodyPr/>
                    <a:lstStyle>
                      <a:defPPr>
                        <a:defRPr lang="zh-CN"/>
                      </a:defPPr>
                      <a:lvl1pPr marL="0" algn="l" defTabSz="914400" rtl="0" eaLnBrk="1" latinLnBrk="0" hangingPunct="1">
                        <a:defRPr sz="1800" kern="1200">
                          <a:solidFill>
                            <a:schemeClr val="tx1"/>
                          </a:solidFill>
                          <a:latin typeface="Arial" panose="020B0604020202020204"/>
                          <a:ea typeface="宋体" panose="02010600030101010101" pitchFamily="2" charset="-122"/>
                        </a:defRPr>
                      </a:lvl1pPr>
                      <a:lvl2pPr marL="457200" algn="l" defTabSz="914400" rtl="0" eaLnBrk="1" latinLnBrk="0" hangingPunct="1">
                        <a:defRPr sz="1800" kern="1200">
                          <a:solidFill>
                            <a:schemeClr val="tx1"/>
                          </a:solidFill>
                          <a:latin typeface="Arial" panose="020B0604020202020204"/>
                          <a:ea typeface="宋体" panose="02010600030101010101" pitchFamily="2" charset="-122"/>
                        </a:defRPr>
                      </a:lvl2pPr>
                      <a:lvl3pPr marL="914400" algn="l" defTabSz="914400" rtl="0" eaLnBrk="1" latinLnBrk="0" hangingPunct="1">
                        <a:defRPr sz="1800" kern="1200">
                          <a:solidFill>
                            <a:schemeClr val="tx1"/>
                          </a:solidFill>
                          <a:latin typeface="Arial" panose="020B0604020202020204"/>
                          <a:ea typeface="宋体" panose="02010600030101010101" pitchFamily="2" charset="-122"/>
                        </a:defRPr>
                      </a:lvl3pPr>
                      <a:lvl4pPr marL="1371600" algn="l" defTabSz="914400" rtl="0" eaLnBrk="1" latinLnBrk="0" hangingPunct="1">
                        <a:defRPr sz="1800" kern="1200">
                          <a:solidFill>
                            <a:schemeClr val="tx1"/>
                          </a:solidFill>
                          <a:latin typeface="Arial" panose="020B0604020202020204"/>
                          <a:ea typeface="宋体" panose="02010600030101010101" pitchFamily="2" charset="-122"/>
                        </a:defRPr>
                      </a:lvl4pPr>
                      <a:lvl5pPr marL="1828800" algn="l" defTabSz="914400" rtl="0" eaLnBrk="1" latinLnBrk="0" hangingPunct="1">
                        <a:defRPr sz="1800" kern="1200">
                          <a:solidFill>
                            <a:schemeClr val="tx1"/>
                          </a:solidFill>
                          <a:latin typeface="Arial" panose="020B0604020202020204"/>
                          <a:ea typeface="宋体" panose="02010600030101010101" pitchFamily="2" charset="-122"/>
                        </a:defRPr>
                      </a:lvl5pPr>
                      <a:lvl6pPr marL="2286000" algn="l" defTabSz="914400" rtl="0" eaLnBrk="1" latinLnBrk="0" hangingPunct="1">
                        <a:defRPr sz="1800" kern="1200">
                          <a:solidFill>
                            <a:schemeClr val="tx1"/>
                          </a:solidFill>
                          <a:latin typeface="Arial" panose="020B0604020202020204"/>
                          <a:ea typeface="宋体" panose="02010600030101010101" pitchFamily="2" charset="-122"/>
                        </a:defRPr>
                      </a:lvl6pPr>
                      <a:lvl7pPr marL="2743200" algn="l" defTabSz="914400" rtl="0" eaLnBrk="1" latinLnBrk="0" hangingPunct="1">
                        <a:defRPr sz="1800" kern="1200">
                          <a:solidFill>
                            <a:schemeClr val="tx1"/>
                          </a:solidFill>
                          <a:latin typeface="Arial" panose="020B0604020202020204"/>
                          <a:ea typeface="宋体" panose="02010600030101010101" pitchFamily="2" charset="-122"/>
                        </a:defRPr>
                      </a:lvl7pPr>
                      <a:lvl8pPr marL="3200400" algn="l" defTabSz="914400" rtl="0" eaLnBrk="1" latinLnBrk="0" hangingPunct="1">
                        <a:defRPr sz="1800" kern="1200">
                          <a:solidFill>
                            <a:schemeClr val="tx1"/>
                          </a:solidFill>
                          <a:latin typeface="Arial" panose="020B0604020202020204"/>
                          <a:ea typeface="宋体" panose="02010600030101010101" pitchFamily="2" charset="-122"/>
                        </a:defRPr>
                      </a:lvl8pPr>
                      <a:lvl9pPr marL="3657600" algn="l" defTabSz="914400" rtl="0" eaLnBrk="1" latinLnBrk="0" hangingPunct="1">
                        <a:defRPr sz="1800" kern="1200">
                          <a:solidFill>
                            <a:schemeClr val="tx1"/>
                          </a:solidFill>
                          <a:latin typeface="Arial" panose="020B0604020202020204"/>
                          <a:ea typeface="宋体" panose="02010600030101010101" pitchFamily="2" charset="-122"/>
                        </a:defRPr>
                      </a:lvl9pPr>
                    </a:lstStyle>
                    <a:p>
                      <a:pPr marL="0" marR="0" indent="0" algn="l" defTabSz="914400" rtl="0" eaLnBrk="1" fontAlgn="base" latinLnBrk="0" hangingPunct="1">
                        <a:lnSpc>
                          <a:spcPct val="100000"/>
                        </a:lnSpc>
                        <a:spcBef>
                          <a:spcPct val="0"/>
                        </a:spcBef>
                        <a:spcAft>
                          <a:spcPct val="0"/>
                        </a:spcAft>
                        <a:buClrTx/>
                        <a:buSzTx/>
                        <a:buFontTx/>
                        <a:buNone/>
                        <a:defRPr/>
                      </a:pPr>
                      <a:r>
                        <a:rPr lang="en-US" altLang="zh-CN" sz="1600" kern="1200" dirty="0" err="1" smtClean="0">
                          <a:solidFill>
                            <a:schemeClr val="tx1"/>
                          </a:solidFill>
                          <a:latin typeface="宋体" panose="02010600030101010101" pitchFamily="2" charset="-122"/>
                          <a:ea typeface="+mn-ea"/>
                          <a:cs typeface="+mn-cs"/>
                        </a:rPr>
                        <a:t>eSight</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4400" rtl="0" eaLnBrk="1" latinLnBrk="0" hangingPunct="1">
                        <a:defRPr sz="1800" kern="1200">
                          <a:solidFill>
                            <a:schemeClr val="tx1"/>
                          </a:solidFill>
                          <a:latin typeface="Arial" panose="020B0604020202020204"/>
                          <a:ea typeface="宋体" panose="02010600030101010101" pitchFamily="2" charset="-122"/>
                        </a:defRPr>
                      </a:lvl1pPr>
                      <a:lvl2pPr marL="457200" algn="l" defTabSz="914400" rtl="0" eaLnBrk="1" latinLnBrk="0" hangingPunct="1">
                        <a:defRPr sz="1800" kern="1200">
                          <a:solidFill>
                            <a:schemeClr val="tx1"/>
                          </a:solidFill>
                          <a:latin typeface="Arial" panose="020B0604020202020204"/>
                          <a:ea typeface="宋体" panose="02010600030101010101" pitchFamily="2" charset="-122"/>
                        </a:defRPr>
                      </a:lvl2pPr>
                      <a:lvl3pPr marL="914400" algn="l" defTabSz="914400" rtl="0" eaLnBrk="1" latinLnBrk="0" hangingPunct="1">
                        <a:defRPr sz="1800" kern="1200">
                          <a:solidFill>
                            <a:schemeClr val="tx1"/>
                          </a:solidFill>
                          <a:latin typeface="Arial" panose="020B0604020202020204"/>
                          <a:ea typeface="宋体" panose="02010600030101010101" pitchFamily="2" charset="-122"/>
                        </a:defRPr>
                      </a:lvl3pPr>
                      <a:lvl4pPr marL="1371600" algn="l" defTabSz="914400" rtl="0" eaLnBrk="1" latinLnBrk="0" hangingPunct="1">
                        <a:defRPr sz="1800" kern="1200">
                          <a:solidFill>
                            <a:schemeClr val="tx1"/>
                          </a:solidFill>
                          <a:latin typeface="Arial" panose="020B0604020202020204"/>
                          <a:ea typeface="宋体" panose="02010600030101010101" pitchFamily="2" charset="-122"/>
                        </a:defRPr>
                      </a:lvl4pPr>
                      <a:lvl5pPr marL="1828800" algn="l" defTabSz="914400" rtl="0" eaLnBrk="1" latinLnBrk="0" hangingPunct="1">
                        <a:defRPr sz="1800" kern="1200">
                          <a:solidFill>
                            <a:schemeClr val="tx1"/>
                          </a:solidFill>
                          <a:latin typeface="Arial" panose="020B0604020202020204"/>
                          <a:ea typeface="宋体" panose="02010600030101010101" pitchFamily="2" charset="-122"/>
                        </a:defRPr>
                      </a:lvl5pPr>
                      <a:lvl6pPr marL="2286000" algn="l" defTabSz="914400" rtl="0" eaLnBrk="1" latinLnBrk="0" hangingPunct="1">
                        <a:defRPr sz="1800" kern="1200">
                          <a:solidFill>
                            <a:schemeClr val="tx1"/>
                          </a:solidFill>
                          <a:latin typeface="Arial" panose="020B0604020202020204"/>
                          <a:ea typeface="宋体" panose="02010600030101010101" pitchFamily="2" charset="-122"/>
                        </a:defRPr>
                      </a:lvl6pPr>
                      <a:lvl7pPr marL="2743200" algn="l" defTabSz="914400" rtl="0" eaLnBrk="1" latinLnBrk="0" hangingPunct="1">
                        <a:defRPr sz="1800" kern="1200">
                          <a:solidFill>
                            <a:schemeClr val="tx1"/>
                          </a:solidFill>
                          <a:latin typeface="Arial" panose="020B0604020202020204"/>
                          <a:ea typeface="宋体" panose="02010600030101010101" pitchFamily="2" charset="-122"/>
                        </a:defRPr>
                      </a:lvl7pPr>
                      <a:lvl8pPr marL="3200400" algn="l" defTabSz="914400" rtl="0" eaLnBrk="1" latinLnBrk="0" hangingPunct="1">
                        <a:defRPr sz="1800" kern="1200">
                          <a:solidFill>
                            <a:schemeClr val="tx1"/>
                          </a:solidFill>
                          <a:latin typeface="Arial" panose="020B0604020202020204"/>
                          <a:ea typeface="宋体" panose="02010600030101010101" pitchFamily="2" charset="-122"/>
                        </a:defRPr>
                      </a:lvl8pPr>
                      <a:lvl9pPr marL="3657600" algn="l" defTabSz="914400" rtl="0" eaLnBrk="1" latinLnBrk="0" hangingPunct="1">
                        <a:defRPr sz="1800" kern="1200">
                          <a:solidFill>
                            <a:schemeClr val="tx1"/>
                          </a:solidFill>
                          <a:latin typeface="Arial" panose="020B0604020202020204"/>
                          <a:ea typeface="宋体" panose="02010600030101010101" pitchFamily="2" charset="-122"/>
                        </a:defRPr>
                      </a:lvl9pPr>
                    </a:lstStyle>
                    <a:p>
                      <a:pPr marL="0" marR="0" lvl="0" indent="0" algn="l" defTabSz="914400" rtl="0" eaLnBrk="1" fontAlgn="base" latinLnBrk="0" hangingPunct="1">
                        <a:lnSpc>
                          <a:spcPct val="100000"/>
                        </a:lnSpc>
                        <a:spcBef>
                          <a:spcPct val="0"/>
                        </a:spcBef>
                        <a:spcAft>
                          <a:spcPct val="0"/>
                        </a:spcAft>
                        <a:buClrTx/>
                        <a:buSzTx/>
                        <a:buFontTx/>
                        <a:buNone/>
                        <a:defRPr/>
                      </a:pPr>
                      <a:r>
                        <a:rPr lang="en-US" altLang="zh-CN" sz="1600" kern="1200" dirty="0" smtClean="0">
                          <a:solidFill>
                            <a:schemeClr val="tx1"/>
                          </a:solidFill>
                          <a:latin typeface="宋体" panose="02010600030101010101" pitchFamily="2" charset="-122"/>
                          <a:ea typeface="+mn-ea"/>
                          <a:cs typeface="+mn-cs"/>
                        </a:rPr>
                        <a:t>V200R005C00</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defRPr/>
                      </a:pPr>
                      <a:r>
                        <a:rPr lang="zh-CN" altLang="en-US" sz="1600" kern="1200" dirty="0" smtClean="0">
                          <a:solidFill>
                            <a:schemeClr val="tx1"/>
                          </a:solidFill>
                          <a:latin typeface="宋体" panose="02010600030101010101" pitchFamily="2" charset="-122"/>
                          <a:ea typeface="+mn-ea"/>
                          <a:cs typeface="+mn-cs"/>
                        </a:rPr>
                        <a:t>网管，</a:t>
                      </a:r>
                      <a:r>
                        <a:rPr lang="en-US" altLang="zh-CN" sz="1600" kern="1200" dirty="0" smtClean="0">
                          <a:solidFill>
                            <a:schemeClr val="tx1"/>
                          </a:solidFill>
                          <a:latin typeface="宋体" panose="02010600030101010101" pitchFamily="2" charset="-122"/>
                          <a:ea typeface="+mn-ea"/>
                          <a:cs typeface="+mn-cs"/>
                        </a:rPr>
                        <a:t>SLA</a:t>
                      </a:r>
                      <a:r>
                        <a:rPr lang="zh-CN" altLang="en-US" sz="1600" kern="1200" dirty="0" smtClean="0">
                          <a:solidFill>
                            <a:schemeClr val="tx1"/>
                          </a:solidFill>
                          <a:latin typeface="宋体" panose="02010600030101010101" pitchFamily="2" charset="-122"/>
                          <a:ea typeface="+mn-ea"/>
                          <a:cs typeface="+mn-cs"/>
                        </a:rPr>
                        <a:t>组件</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r>
              <a:tr h="357946">
                <a:tc>
                  <a:txBody>
                    <a:bodyPr/>
                    <a:lstStyle/>
                    <a:p>
                      <a:pPr marL="0" marR="0" indent="0" algn="l" defTabSz="914400" rtl="0" eaLnBrk="1" fontAlgn="ctr" latinLnBrk="0" hangingPunct="1">
                        <a:lnSpc>
                          <a:spcPct val="100000"/>
                        </a:lnSpc>
                        <a:spcBef>
                          <a:spcPts val="0"/>
                        </a:spcBef>
                        <a:spcAft>
                          <a:spcPts val="0"/>
                        </a:spcAft>
                        <a:buClrTx/>
                        <a:buSzTx/>
                        <a:buFontTx/>
                        <a:buNone/>
                        <a:defRPr/>
                      </a:pPr>
                      <a:r>
                        <a:rPr lang="en-US" altLang="zh-CN" sz="1600" kern="1200" dirty="0" smtClean="0">
                          <a:solidFill>
                            <a:schemeClr val="tx1"/>
                          </a:solidFill>
                          <a:latin typeface="宋体" panose="02010600030101010101" pitchFamily="2" charset="-122"/>
                          <a:ea typeface="+mn-ea"/>
                          <a:cs typeface="+mn-cs"/>
                        </a:rPr>
                        <a:t>S5720HI</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ctr" latinLnBrk="0" hangingPunct="1">
                        <a:lnSpc>
                          <a:spcPct val="100000"/>
                        </a:lnSpc>
                        <a:spcBef>
                          <a:spcPts val="0"/>
                        </a:spcBef>
                        <a:spcAft>
                          <a:spcPts val="0"/>
                        </a:spcAft>
                        <a:buClrTx/>
                        <a:buSzTx/>
                        <a:buFontTx/>
                        <a:buNone/>
                        <a:defRPr/>
                      </a:pPr>
                      <a:r>
                        <a:rPr lang="en-US" altLang="zh-CN" sz="1600" kern="1200" smtClean="0">
                          <a:solidFill>
                            <a:schemeClr val="tx1"/>
                          </a:solidFill>
                          <a:latin typeface="宋体" panose="02010600030101010101" pitchFamily="2" charset="-122"/>
                          <a:ea typeface="+mn-ea"/>
                          <a:cs typeface="+mn-cs"/>
                        </a:rPr>
                        <a:t>V200R006C00</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ctr" latinLnBrk="0" hangingPunct="1">
                        <a:lnSpc>
                          <a:spcPct val="100000"/>
                        </a:lnSpc>
                        <a:spcBef>
                          <a:spcPts val="0"/>
                        </a:spcBef>
                        <a:spcAft>
                          <a:spcPts val="0"/>
                        </a:spcAft>
                        <a:buClrTx/>
                        <a:buSzTx/>
                        <a:buFontTx/>
                        <a:buNone/>
                        <a:defRPr/>
                      </a:pPr>
                      <a:r>
                        <a:rPr lang="zh-CN" altLang="en-US" sz="1600" kern="1200" dirty="0" smtClean="0">
                          <a:solidFill>
                            <a:schemeClr val="tx1"/>
                          </a:solidFill>
                          <a:latin typeface="宋体" panose="02010600030101010101" pitchFamily="2" charset="-122"/>
                          <a:ea typeface="+mn-ea"/>
                          <a:cs typeface="+mn-cs"/>
                        </a:rPr>
                        <a:t>盒式交换机</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r>
              <a:tr h="357946">
                <a:tc>
                  <a:txBody>
                    <a:bodyPr/>
                    <a:lstStyle/>
                    <a:p>
                      <a:pPr marL="0" marR="0" indent="0" algn="l" defTabSz="914400" rtl="0" eaLnBrk="1" fontAlgn="ctr" latinLnBrk="0" hangingPunct="1">
                        <a:lnSpc>
                          <a:spcPct val="100000"/>
                        </a:lnSpc>
                        <a:spcBef>
                          <a:spcPts val="0"/>
                        </a:spcBef>
                        <a:spcAft>
                          <a:spcPts val="0"/>
                        </a:spcAft>
                        <a:buClrTx/>
                        <a:buSzTx/>
                        <a:buFontTx/>
                        <a:buNone/>
                        <a:defRPr/>
                      </a:pPr>
                      <a:r>
                        <a:rPr lang="en-US" altLang="zh-CN" sz="1600" kern="1200" dirty="0" smtClean="0">
                          <a:solidFill>
                            <a:schemeClr val="tx1"/>
                          </a:solidFill>
                          <a:latin typeface="宋体" panose="02010600030101010101" pitchFamily="2" charset="-122"/>
                          <a:ea typeface="+mn-ea"/>
                          <a:cs typeface="+mn-cs"/>
                        </a:rPr>
                        <a:t>S7700</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ctr" latinLnBrk="0" hangingPunct="1">
                        <a:lnSpc>
                          <a:spcPct val="100000"/>
                        </a:lnSpc>
                        <a:spcBef>
                          <a:spcPts val="0"/>
                        </a:spcBef>
                        <a:spcAft>
                          <a:spcPts val="0"/>
                        </a:spcAft>
                        <a:buClrTx/>
                        <a:buSzTx/>
                        <a:buFontTx/>
                        <a:buNone/>
                        <a:defRPr/>
                      </a:pPr>
                      <a:r>
                        <a:rPr lang="en-US" altLang="zh-CN" sz="1600" kern="1200" smtClean="0">
                          <a:solidFill>
                            <a:schemeClr val="tx1"/>
                          </a:solidFill>
                          <a:latin typeface="宋体" panose="02010600030101010101" pitchFamily="2" charset="-122"/>
                          <a:ea typeface="+mn-ea"/>
                          <a:cs typeface="+mn-cs"/>
                        </a:rPr>
                        <a:t>V200R006C00</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ctr" latinLnBrk="0" hangingPunct="1">
                        <a:lnSpc>
                          <a:spcPct val="100000"/>
                        </a:lnSpc>
                        <a:spcBef>
                          <a:spcPts val="0"/>
                        </a:spcBef>
                        <a:spcAft>
                          <a:spcPts val="0"/>
                        </a:spcAft>
                        <a:buClrTx/>
                        <a:buSzTx/>
                        <a:buFontTx/>
                        <a:buNone/>
                        <a:defRPr/>
                      </a:pPr>
                      <a:r>
                        <a:rPr lang="zh-CN" altLang="en-US" sz="1600" kern="1200" dirty="0" smtClean="0">
                          <a:solidFill>
                            <a:schemeClr val="tx1"/>
                          </a:solidFill>
                          <a:latin typeface="宋体" panose="02010600030101010101" pitchFamily="2" charset="-122"/>
                          <a:ea typeface="+mn-ea"/>
                          <a:cs typeface="+mn-cs"/>
                        </a:rPr>
                        <a:t>框式交换机</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r>
              <a:tr h="357946">
                <a:tc>
                  <a:txBody>
                    <a:bodyPr/>
                    <a:lstStyle/>
                    <a:p>
                      <a:pPr marL="0" marR="0" indent="0" algn="l" defTabSz="914400" rtl="0" eaLnBrk="1" fontAlgn="ctr" latinLnBrk="0" hangingPunct="1">
                        <a:lnSpc>
                          <a:spcPct val="100000"/>
                        </a:lnSpc>
                        <a:spcBef>
                          <a:spcPts val="0"/>
                        </a:spcBef>
                        <a:spcAft>
                          <a:spcPts val="0"/>
                        </a:spcAft>
                        <a:buClrTx/>
                        <a:buSzTx/>
                        <a:buFontTx/>
                        <a:buNone/>
                        <a:defRPr/>
                      </a:pPr>
                      <a:r>
                        <a:rPr lang="en-US" altLang="zh-CN" sz="1600" kern="1200" dirty="0" smtClean="0">
                          <a:solidFill>
                            <a:schemeClr val="tx1"/>
                          </a:solidFill>
                          <a:latin typeface="宋体" panose="02010600030101010101" pitchFamily="2" charset="-122"/>
                          <a:ea typeface="+mn-ea"/>
                          <a:cs typeface="+mn-cs"/>
                        </a:rPr>
                        <a:t>S9700</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ctr" latinLnBrk="0" hangingPunct="1">
                        <a:lnSpc>
                          <a:spcPct val="100000"/>
                        </a:lnSpc>
                        <a:spcBef>
                          <a:spcPts val="0"/>
                        </a:spcBef>
                        <a:spcAft>
                          <a:spcPts val="0"/>
                        </a:spcAft>
                        <a:buClrTx/>
                        <a:buSzTx/>
                        <a:buFontTx/>
                        <a:buNone/>
                        <a:defRPr/>
                      </a:pPr>
                      <a:r>
                        <a:rPr lang="en-US" altLang="zh-CN" sz="1600" kern="1200" dirty="0" smtClean="0">
                          <a:solidFill>
                            <a:schemeClr val="tx1"/>
                          </a:solidFill>
                          <a:latin typeface="宋体" panose="02010600030101010101" pitchFamily="2" charset="-122"/>
                          <a:ea typeface="+mn-ea"/>
                          <a:cs typeface="+mn-cs"/>
                        </a:rPr>
                        <a:t>V200R006C00</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ctr" latinLnBrk="0" hangingPunct="1">
                        <a:lnSpc>
                          <a:spcPct val="100000"/>
                        </a:lnSpc>
                        <a:spcBef>
                          <a:spcPts val="0"/>
                        </a:spcBef>
                        <a:spcAft>
                          <a:spcPts val="0"/>
                        </a:spcAft>
                        <a:buClrTx/>
                        <a:buSzTx/>
                        <a:buFontTx/>
                        <a:buNone/>
                        <a:defRPr/>
                      </a:pPr>
                      <a:r>
                        <a:rPr lang="zh-CN" altLang="en-US" sz="1600" kern="1200" dirty="0" smtClean="0">
                          <a:solidFill>
                            <a:schemeClr val="tx1"/>
                          </a:solidFill>
                          <a:latin typeface="宋体" panose="02010600030101010101" pitchFamily="2" charset="-122"/>
                          <a:ea typeface="+mn-ea"/>
                          <a:cs typeface="+mn-cs"/>
                        </a:rPr>
                        <a:t>框式交换机</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r>
              <a:tr h="357946">
                <a:tc>
                  <a:txBody>
                    <a:bodyPr/>
                    <a:lstStyle/>
                    <a:p>
                      <a:pPr marL="0" marR="0" indent="0" algn="l" defTabSz="914400" rtl="0" eaLnBrk="1" fontAlgn="ctr" latinLnBrk="0" hangingPunct="1">
                        <a:lnSpc>
                          <a:spcPct val="100000"/>
                        </a:lnSpc>
                        <a:spcBef>
                          <a:spcPts val="0"/>
                        </a:spcBef>
                        <a:spcAft>
                          <a:spcPts val="0"/>
                        </a:spcAft>
                        <a:buClrTx/>
                        <a:buSzTx/>
                        <a:buFontTx/>
                        <a:buNone/>
                        <a:defRPr/>
                      </a:pPr>
                      <a:r>
                        <a:rPr lang="en-US" altLang="zh-CN" sz="1600" kern="1200" dirty="0" smtClean="0">
                          <a:solidFill>
                            <a:schemeClr val="tx1"/>
                          </a:solidFill>
                          <a:latin typeface="宋体" panose="02010600030101010101" pitchFamily="2" charset="-122"/>
                          <a:ea typeface="+mn-ea"/>
                          <a:cs typeface="+mn-cs"/>
                        </a:rPr>
                        <a:t>S12700</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ctr" latinLnBrk="0" hangingPunct="1">
                        <a:lnSpc>
                          <a:spcPct val="100000"/>
                        </a:lnSpc>
                        <a:spcBef>
                          <a:spcPts val="0"/>
                        </a:spcBef>
                        <a:spcAft>
                          <a:spcPts val="0"/>
                        </a:spcAft>
                        <a:buClrTx/>
                        <a:buSzTx/>
                        <a:buFontTx/>
                        <a:buNone/>
                        <a:defRPr/>
                      </a:pPr>
                      <a:r>
                        <a:rPr lang="en-US" altLang="zh-CN" sz="1600" kern="1200" dirty="0" smtClean="0">
                          <a:solidFill>
                            <a:schemeClr val="tx1"/>
                          </a:solidFill>
                          <a:latin typeface="宋体" panose="02010600030101010101" pitchFamily="2" charset="-122"/>
                          <a:ea typeface="+mn-ea"/>
                          <a:cs typeface="+mn-cs"/>
                        </a:rPr>
                        <a:t>V200R006C00</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ctr" latinLnBrk="0" hangingPunct="1">
                        <a:lnSpc>
                          <a:spcPct val="100000"/>
                        </a:lnSpc>
                        <a:spcBef>
                          <a:spcPts val="0"/>
                        </a:spcBef>
                        <a:spcAft>
                          <a:spcPts val="0"/>
                        </a:spcAft>
                        <a:buClrTx/>
                        <a:buSzTx/>
                        <a:buFontTx/>
                        <a:buNone/>
                        <a:defRPr/>
                      </a:pPr>
                      <a:r>
                        <a:rPr lang="zh-CN" altLang="en-US" sz="1600" kern="1200" dirty="0" smtClean="0">
                          <a:solidFill>
                            <a:schemeClr val="tx1"/>
                          </a:solidFill>
                          <a:latin typeface="宋体" panose="02010600030101010101" pitchFamily="2" charset="-122"/>
                          <a:ea typeface="+mn-ea"/>
                          <a:cs typeface="+mn-cs"/>
                        </a:rPr>
                        <a:t>框式交换机</a:t>
                      </a:r>
                      <a:endParaRPr lang="en-US" altLang="zh-CN" sz="1600" kern="1200" dirty="0" smtClean="0">
                        <a:solidFill>
                          <a:schemeClr val="tx1"/>
                        </a:solidFill>
                        <a:latin typeface="宋体" panose="02010600030101010101" pitchFamily="2" charset="-122"/>
                        <a:ea typeface="+mn-ea"/>
                        <a:cs typeface="+mn-cs"/>
                      </a:endParaRPr>
                    </a:p>
                  </a:txBody>
                  <a:tcPr marL="72000" marR="8702" marT="8702"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4" name="矩形 3"/>
          <p:cNvSpPr/>
          <p:nvPr/>
        </p:nvSpPr>
        <p:spPr>
          <a:xfrm>
            <a:off x="904875" y="1183754"/>
            <a:ext cx="5227955" cy="369332"/>
          </a:xfrm>
          <a:prstGeom prst="rect">
            <a:avLst/>
          </a:prstGeom>
        </p:spPr>
        <p:txBody>
          <a:bodyPr wrap="square">
            <a:spAutoFit/>
          </a:bodyPr>
          <a:lstStyle/>
          <a:p>
            <a:r>
              <a:rPr lang="zh-CN" altLang="en-US" b="1" dirty="0" smtClean="0">
                <a:solidFill>
                  <a:srgbClr val="C00000"/>
                </a:solidFill>
              </a:rPr>
              <a:t>设备能力要求：</a:t>
            </a:r>
            <a:r>
              <a:rPr lang="zh-CN" altLang="zh-CN" b="1" dirty="0" smtClean="0">
                <a:solidFill>
                  <a:srgbClr val="C00000"/>
                </a:solidFill>
              </a:rPr>
              <a:t>支持</a:t>
            </a:r>
            <a:r>
              <a:rPr lang="en-US" altLang="zh-CN" b="1" dirty="0" smtClean="0">
                <a:solidFill>
                  <a:srgbClr val="C00000"/>
                </a:solidFill>
              </a:rPr>
              <a:t>iPCA</a:t>
            </a:r>
            <a:r>
              <a:rPr lang="zh-CN" altLang="en-US" b="1" dirty="0" smtClean="0">
                <a:solidFill>
                  <a:srgbClr val="C00000"/>
                </a:solidFill>
              </a:rPr>
              <a:t>功能，且配置了</a:t>
            </a:r>
            <a:r>
              <a:rPr lang="en-US" altLang="zh-CN" b="1" dirty="0" smtClean="0">
                <a:solidFill>
                  <a:srgbClr val="C00000"/>
                </a:solidFill>
              </a:rPr>
              <a:t>ENP</a:t>
            </a:r>
            <a:r>
              <a:rPr lang="zh-CN" altLang="en-US" b="1" dirty="0" smtClean="0">
                <a:solidFill>
                  <a:srgbClr val="C00000"/>
                </a:solidFill>
              </a:rPr>
              <a:t>单板</a:t>
            </a:r>
            <a:r>
              <a:rPr lang="zh-CN" altLang="zh-CN" b="1" dirty="0" smtClean="0">
                <a:solidFill>
                  <a:srgbClr val="C00000"/>
                </a:solidFill>
              </a:rPr>
              <a:t>。</a:t>
            </a:r>
            <a:endParaRPr lang="zh-CN" altLang="en-US" b="1" dirty="0">
              <a:solidFill>
                <a:srgbClr val="C00000"/>
              </a:solidFill>
            </a:endParaRPr>
          </a:p>
        </p:txBody>
      </p:sp>
    </p:spTree>
  </p:cSld>
  <p:clrMapOvr>
    <a:masterClrMapping/>
  </p:clrMapOvr>
  <p:transition advClick="0" advTm="8000">
    <p:fade thruBlk="1"/>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en-US" altLang="zh-CN" sz="4000" dirty="0" err="1" smtClean="0">
                <a:solidFill>
                  <a:srgbClr val="960000"/>
                </a:solidFill>
                <a:latin typeface="微软雅黑" panose="020B0503020204020204" pitchFamily="34" charset="-122"/>
                <a:ea typeface="微软雅黑" panose="020B0503020204020204" pitchFamily="34" charset="-122"/>
              </a:rPr>
              <a:t>iPCA</a:t>
            </a:r>
            <a:r>
              <a:rPr lang="zh-CN" altLang="en-US" sz="4000" dirty="0" smtClean="0">
                <a:solidFill>
                  <a:srgbClr val="960000"/>
                </a:solidFill>
                <a:latin typeface="微软雅黑" panose="020B0503020204020204" pitchFamily="34" charset="-122"/>
                <a:ea typeface="微软雅黑" panose="020B0503020204020204" pitchFamily="34" charset="-122"/>
              </a:rPr>
              <a:t>子目录</a:t>
            </a:r>
            <a:endParaRPr lang="en-US" sz="4000" dirty="0">
              <a:solidFill>
                <a:srgbClr val="960000"/>
              </a:solidFill>
              <a:latin typeface="微软雅黑" panose="020B0503020204020204" pitchFamily="34" charset="-122"/>
              <a:ea typeface="微软雅黑" panose="020B0503020204020204" pitchFamily="34" charset="-122"/>
            </a:endParaRPr>
          </a:p>
        </p:txBody>
      </p:sp>
      <p:grpSp>
        <p:nvGrpSpPr>
          <p:cNvPr id="2" name="组合 19"/>
          <p:cNvGrpSpPr/>
          <p:nvPr/>
        </p:nvGrpSpPr>
        <p:grpSpPr>
          <a:xfrm>
            <a:off x="1553714" y="1373434"/>
            <a:ext cx="5841314" cy="585119"/>
            <a:chOff x="1553714" y="1373432"/>
            <a:chExt cx="5841314" cy="585119"/>
          </a:xfrm>
        </p:grpSpPr>
        <p:sp>
          <p:nvSpPr>
            <p:cNvPr id="21"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1553714" y="1378629"/>
              <a:ext cx="680129" cy="579922"/>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Text Box 13"/>
            <p:cNvSpPr txBox="1">
              <a:spLocks noChangeArrowheads="1"/>
            </p:cNvSpPr>
            <p:nvPr/>
          </p:nvSpPr>
          <p:spPr bwMode="gray">
            <a:xfrm>
              <a:off x="2462384" y="1445045"/>
              <a:ext cx="4718756" cy="44627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问题与挑战</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p:cNvSpPr txBox="1">
              <a:spLocks noChangeArrowheads="1"/>
            </p:cNvSpPr>
            <p:nvPr/>
          </p:nvSpPr>
          <p:spPr bwMode="gray">
            <a:xfrm>
              <a:off x="1788091" y="1373432"/>
              <a:ext cx="340064" cy="569387"/>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100" b="1" dirty="0">
                  <a:solidFill>
                    <a:srgbClr val="FFFFFF"/>
                  </a:solidFill>
                  <a:latin typeface="微软雅黑" panose="020B0503020204020204" pitchFamily="34" charset="-122"/>
                  <a:ea typeface="微软雅黑" panose="020B0503020204020204" pitchFamily="34" charset="-122"/>
                </a:rPr>
                <a:t>1</a:t>
              </a:r>
              <a:endParaRPr lang="en-US" altLang="zh-CN" sz="31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63239" y="2928480"/>
            <a:ext cx="5841314" cy="595109"/>
            <a:chOff x="2026783" y="1991406"/>
            <a:chExt cx="5235575" cy="606424"/>
          </a:xfrm>
        </p:grpSpPr>
        <p:sp>
          <p:nvSpPr>
            <p:cNvPr id="2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p:cNvSpPr txBox="1">
              <a:spLocks noChangeArrowheads="1"/>
            </p:cNvSpPr>
            <p:nvPr/>
          </p:nvSpPr>
          <p:spPr bwMode="gray">
            <a:xfrm>
              <a:off x="2841225" y="2088246"/>
              <a:ext cx="4421133" cy="454761"/>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p:cNvSpPr txBox="1">
              <a:spLocks noChangeArrowheads="1"/>
            </p:cNvSpPr>
            <p:nvPr/>
          </p:nvSpPr>
          <p:spPr bwMode="gray">
            <a:xfrm>
              <a:off x="2220196" y="1991406"/>
              <a:ext cx="304800" cy="580213"/>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100" b="1" dirty="0" smtClean="0">
                  <a:solidFill>
                    <a:srgbClr val="FFFFFF"/>
                  </a:solidFill>
                  <a:latin typeface="微软雅黑" panose="020B0503020204020204" pitchFamily="34" charset="-122"/>
                  <a:ea typeface="微软雅黑" panose="020B0503020204020204" pitchFamily="34" charset="-122"/>
                </a:rPr>
                <a:t>3</a:t>
              </a:r>
              <a:endParaRPr lang="en-US" altLang="zh-CN" sz="31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31"/>
          <p:cNvGrpSpPr/>
          <p:nvPr/>
        </p:nvGrpSpPr>
        <p:grpSpPr>
          <a:xfrm>
            <a:off x="1553714" y="2122728"/>
            <a:ext cx="5841314" cy="641577"/>
            <a:chOff x="2026783" y="3218238"/>
            <a:chExt cx="5235575" cy="629758"/>
          </a:xfrm>
        </p:grpSpPr>
        <p:sp>
          <p:nvSpPr>
            <p:cNvPr id="33"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8"/>
            <p:cNvSpPr txBox="1">
              <a:spLocks noChangeArrowheads="1"/>
            </p:cNvSpPr>
            <p:nvPr/>
          </p:nvSpPr>
          <p:spPr bwMode="gray">
            <a:xfrm>
              <a:off x="2841225" y="3338409"/>
              <a:ext cx="4245509" cy="43805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实现原理与关键技术</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8"/>
            <p:cNvSpPr txBox="1">
              <a:spLocks noChangeArrowheads="1"/>
            </p:cNvSpPr>
            <p:nvPr/>
          </p:nvSpPr>
          <p:spPr bwMode="gray">
            <a:xfrm>
              <a:off x="2220196" y="3218238"/>
              <a:ext cx="304800" cy="619319"/>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500" b="1" dirty="0" smtClean="0">
                  <a:solidFill>
                    <a:srgbClr val="FFFFFF"/>
                  </a:solidFill>
                  <a:latin typeface="微软雅黑" panose="020B0503020204020204" pitchFamily="34" charset="-122"/>
                  <a:ea typeface="微软雅黑" panose="020B0503020204020204" pitchFamily="34" charset="-122"/>
                </a:rPr>
                <a:t>2</a:t>
              </a:r>
              <a:endParaRPr lang="en-US" altLang="zh-CN" sz="35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53714" y="3687763"/>
            <a:ext cx="5841314" cy="630942"/>
            <a:chOff x="2026783" y="3264982"/>
            <a:chExt cx="5235575" cy="619318"/>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3" name="Text Box 8"/>
            <p:cNvSpPr txBox="1">
              <a:spLocks noChangeArrowheads="1"/>
            </p:cNvSpPr>
            <p:nvPr/>
          </p:nvSpPr>
          <p:spPr bwMode="gray">
            <a:xfrm>
              <a:off x="2841225" y="3338409"/>
              <a:ext cx="4245509" cy="43805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2300" b="1" dirty="0" smtClean="0">
                  <a:solidFill>
                    <a:srgbClr val="FFFFFF"/>
                  </a:solidFill>
                  <a:latin typeface="微软雅黑" panose="020B0503020204020204" pitchFamily="34" charset="-122"/>
                  <a:ea typeface="微软雅黑" panose="020B0503020204020204" pitchFamily="34" charset="-122"/>
                </a:rPr>
                <a:t>FAQ</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8"/>
            <p:cNvSpPr txBox="1">
              <a:spLocks noChangeArrowheads="1"/>
            </p:cNvSpPr>
            <p:nvPr/>
          </p:nvSpPr>
          <p:spPr bwMode="gray">
            <a:xfrm>
              <a:off x="2220196" y="3264982"/>
              <a:ext cx="304800" cy="619318"/>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500" b="1" dirty="0" smtClean="0">
                  <a:solidFill>
                    <a:srgbClr val="FFFFFF"/>
                  </a:solidFill>
                  <a:latin typeface="微软雅黑" panose="020B0503020204020204" pitchFamily="34" charset="-122"/>
                  <a:ea typeface="微软雅黑" panose="020B0503020204020204" pitchFamily="34" charset="-122"/>
                </a:rPr>
                <a:t>4</a:t>
              </a:r>
              <a:endParaRPr lang="en-US" altLang="zh-CN" sz="35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Rectangle 2"/>
          <p:cNvSpPr>
            <a:spLocks noGrp="1" noChangeArrowheads="1"/>
          </p:cNvSpPr>
          <p:nvPr>
            <p:ph type="title"/>
          </p:nvPr>
        </p:nvSpPr>
        <p:spPr/>
        <p:txBody>
          <a:bodyPr wrap="none">
            <a:noAutofit/>
          </a:bodyPr>
          <a:lstStyle/>
          <a:p>
            <a:pPr eaLnBrk="1" hangingPunct="1"/>
            <a:r>
              <a:rPr lang="zh-CN" altLang="en-US" dirty="0" smtClean="0">
                <a:latin typeface="微软雅黑" panose="020B0503020204020204" pitchFamily="34" charset="-122"/>
                <a:ea typeface="微软雅黑" panose="020B0503020204020204" pitchFamily="34" charset="-122"/>
              </a:rPr>
              <a:t>监测单个敏捷设备</a:t>
            </a:r>
            <a:endParaRPr lang="zh-CN" altLang="en-US" dirty="0">
              <a:latin typeface="微软雅黑" panose="020B0503020204020204" pitchFamily="34" charset="-122"/>
              <a:ea typeface="微软雅黑" panose="020B0503020204020204" pitchFamily="34" charset="-122"/>
            </a:endParaRPr>
          </a:p>
        </p:txBody>
      </p:sp>
      <p:sp>
        <p:nvSpPr>
          <p:cNvPr id="126" name="矩形 125"/>
          <p:cNvSpPr/>
          <p:nvPr/>
        </p:nvSpPr>
        <p:spPr>
          <a:xfrm>
            <a:off x="4425350" y="826974"/>
            <a:ext cx="4572000" cy="2973122"/>
          </a:xfrm>
          <a:prstGeom prst="rect">
            <a:avLst/>
          </a:prstGeom>
        </p:spPr>
        <p:txBody>
          <a:bodyPr>
            <a:spAutoFit/>
          </a:bodyPr>
          <a:lstStyle/>
          <a:p>
            <a:pPr marL="174625" indent="-174625">
              <a:lnSpc>
                <a:spcPct val="120000"/>
              </a:lnSpc>
              <a:spcBef>
                <a:spcPts val="0"/>
              </a:spcBef>
            </a:pPr>
            <a:r>
              <a:rPr lang="zh-CN" altLang="en-US" sz="1200" b="1" dirty="0" smtClean="0">
                <a:solidFill>
                  <a:srgbClr val="990000"/>
                </a:solidFill>
                <a:latin typeface="微软雅黑" panose="020B0503020204020204" pitchFamily="34" charset="-122"/>
                <a:ea typeface="微软雅黑" panose="020B0503020204020204" pitchFamily="34" charset="-122"/>
              </a:rPr>
              <a:t>客户需求</a:t>
            </a: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客户需要对网络及设备的质量状况进行监控。</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网络中部署有敏捷设备，希望对敏捷设备的丢包情况进行监测。</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a:lnSpc>
                <a:spcPct val="120000"/>
              </a:lnSpc>
              <a:spcBef>
                <a:spcPts val="0"/>
              </a:spcBef>
            </a:pP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a:lnSpc>
                <a:spcPct val="120000"/>
              </a:lnSpc>
              <a:spcBef>
                <a:spcPts val="0"/>
              </a:spcBef>
            </a:pPr>
            <a:r>
              <a:rPr lang="zh-CN" altLang="en-US" sz="1200" b="1" dirty="0" smtClean="0">
                <a:solidFill>
                  <a:srgbClr val="990000"/>
                </a:solidFill>
                <a:latin typeface="微软雅黑" panose="020B0503020204020204" pitchFamily="34" charset="-122"/>
                <a:ea typeface="微软雅黑" panose="020B0503020204020204" pitchFamily="34" charset="-122"/>
              </a:rPr>
              <a:t>方案部署</a:t>
            </a: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部署</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网管，管理敏捷设备。</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通过</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网管拓扑界面选择敏捷设备，使能</a:t>
            </a:r>
            <a:r>
              <a:rPr lang="en-US" altLang="zh-CN" sz="1200" dirty="0" err="1" smtClean="0">
                <a:solidFill>
                  <a:sysClr val="windowText" lastClr="000000"/>
                </a:solidFill>
                <a:latin typeface="微软雅黑" panose="020B0503020204020204" pitchFamily="34" charset="-122"/>
                <a:ea typeface="微软雅黑" panose="020B0503020204020204" pitchFamily="34" charset="-122"/>
              </a:rPr>
              <a:t>iPCA</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a:lnSpc>
                <a:spcPct val="120000"/>
              </a:lnSpc>
              <a:spcBef>
                <a:spcPts val="0"/>
              </a:spcBef>
            </a:pP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a:lnSpc>
                <a:spcPct val="120000"/>
              </a:lnSpc>
              <a:spcBef>
                <a:spcPts val="0"/>
              </a:spcBef>
            </a:pPr>
            <a:r>
              <a:rPr lang="zh-CN" altLang="en-US" sz="1200" b="1" dirty="0" smtClean="0">
                <a:solidFill>
                  <a:srgbClr val="990000"/>
                </a:solidFill>
                <a:latin typeface="微软雅黑" panose="020B0503020204020204" pitchFamily="34" charset="-122"/>
                <a:ea typeface="微软雅黑" panose="020B0503020204020204" pitchFamily="34" charset="-122"/>
              </a:rPr>
              <a:t>客户价值</a:t>
            </a: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部署简单：通过</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网管拓扑使能，无需下发复杂配置。</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方便运维：由</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网管提供监测结果可视化图表界面。</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实时数据：</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7</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24</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开启，随时查看监测数据。</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endParaRPr lang="zh-CN" altLang="zh-CN" sz="1200" dirty="0" smtClean="0">
              <a:solidFill>
                <a:sysClr val="windowText" lastClr="000000"/>
              </a:solidFill>
              <a:latin typeface="微软雅黑" panose="020B0503020204020204" pitchFamily="34" charset="-122"/>
              <a:ea typeface="微软雅黑" panose="020B0503020204020204" pitchFamily="34" charset="-122"/>
            </a:endParaRPr>
          </a:p>
        </p:txBody>
      </p:sp>
      <p:grpSp>
        <p:nvGrpSpPr>
          <p:cNvPr id="2" name="组合 171"/>
          <p:cNvGrpSpPr/>
          <p:nvPr/>
        </p:nvGrpSpPr>
        <p:grpSpPr>
          <a:xfrm>
            <a:off x="1917073" y="4576494"/>
            <a:ext cx="843519" cy="215444"/>
            <a:chOff x="741292" y="4145302"/>
            <a:chExt cx="1090845" cy="280225"/>
          </a:xfrm>
        </p:grpSpPr>
        <p:cxnSp>
          <p:nvCxnSpPr>
            <p:cNvPr id="170" name="直接连接符 169"/>
            <p:cNvCxnSpPr/>
            <p:nvPr/>
          </p:nvCxnSpPr>
          <p:spPr bwMode="auto">
            <a:xfrm flipV="1">
              <a:off x="741292" y="4285115"/>
              <a:ext cx="217942" cy="1"/>
            </a:xfrm>
            <a:prstGeom prst="line">
              <a:avLst/>
            </a:prstGeom>
            <a:noFill/>
            <a:ln w="6350" cap="flat" cmpd="sng" algn="ctr">
              <a:solidFill>
                <a:srgbClr val="FF0000"/>
              </a:solidFill>
              <a:prstDash val="solid"/>
              <a:round/>
              <a:headEnd type="none" w="med" len="med"/>
              <a:tailEnd type="none" w="med" len="med"/>
            </a:ln>
            <a:effectLst/>
          </p:spPr>
        </p:cxnSp>
        <p:sp>
          <p:nvSpPr>
            <p:cNvPr id="171" name="TextBox 170"/>
            <p:cNvSpPr txBox="1"/>
            <p:nvPr/>
          </p:nvSpPr>
          <p:spPr>
            <a:xfrm>
              <a:off x="888124" y="4145302"/>
              <a:ext cx="944013" cy="280225"/>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可监测链路</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grpSp>
      <p:grpSp>
        <p:nvGrpSpPr>
          <p:cNvPr id="3" name="组合 170"/>
          <p:cNvGrpSpPr/>
          <p:nvPr/>
        </p:nvGrpSpPr>
        <p:grpSpPr>
          <a:xfrm>
            <a:off x="304276" y="4586851"/>
            <a:ext cx="897802" cy="215444"/>
            <a:chOff x="958699" y="4381326"/>
            <a:chExt cx="1161045" cy="280225"/>
          </a:xfrm>
        </p:grpSpPr>
        <p:pic>
          <p:nvPicPr>
            <p:cNvPr id="165" name="Picture 461" descr="图片240"/>
            <p:cNvPicPr>
              <a:picLocks noChangeAspect="1" noChangeArrowheads="1"/>
            </p:cNvPicPr>
            <p:nvPr/>
          </p:nvPicPr>
          <p:blipFill>
            <a:blip r:embed="rId1" cstate="print"/>
            <a:srcRect/>
            <a:stretch>
              <a:fillRect/>
            </a:stretch>
          </p:blipFill>
          <p:spPr bwMode="auto">
            <a:xfrm>
              <a:off x="958699" y="4434796"/>
              <a:ext cx="240982" cy="189000"/>
            </a:xfrm>
            <a:prstGeom prst="rect">
              <a:avLst/>
            </a:prstGeom>
            <a:noFill/>
            <a:effectLst/>
          </p:spPr>
        </p:pic>
        <p:sp>
          <p:nvSpPr>
            <p:cNvPr id="169" name="TextBox 168"/>
            <p:cNvSpPr txBox="1"/>
            <p:nvPr/>
          </p:nvSpPr>
          <p:spPr>
            <a:xfrm>
              <a:off x="1158779" y="4381326"/>
              <a:ext cx="960965" cy="280225"/>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可监测设备</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grpSp>
      <p:pic>
        <p:nvPicPr>
          <p:cNvPr id="162" name="Picture 337" descr="图片261"/>
          <p:cNvPicPr>
            <a:picLocks noChangeAspect="1" noChangeArrowheads="1"/>
          </p:cNvPicPr>
          <p:nvPr/>
        </p:nvPicPr>
        <p:blipFill>
          <a:blip r:embed="rId2" cstate="print">
            <a:duotone>
              <a:schemeClr val="accent4">
                <a:shade val="45000"/>
                <a:satMod val="135000"/>
              </a:schemeClr>
              <a:prstClr val="white"/>
            </a:duotone>
          </a:blip>
          <a:srcRect/>
          <a:stretch>
            <a:fillRect/>
          </a:stretch>
        </p:blipFill>
        <p:spPr bwMode="auto">
          <a:xfrm>
            <a:off x="1093285" y="4620681"/>
            <a:ext cx="186342" cy="145308"/>
          </a:xfrm>
          <a:prstGeom prst="rect">
            <a:avLst/>
          </a:prstGeom>
          <a:noFill/>
          <a:effectLst/>
        </p:spPr>
      </p:pic>
      <p:sp>
        <p:nvSpPr>
          <p:cNvPr id="164" name="TextBox 163"/>
          <p:cNvSpPr txBox="1"/>
          <p:nvPr/>
        </p:nvSpPr>
        <p:spPr>
          <a:xfrm>
            <a:off x="1282486" y="4583091"/>
            <a:ext cx="747502"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非监测设备</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grpSp>
        <p:nvGrpSpPr>
          <p:cNvPr id="4" name="组合 171"/>
          <p:cNvGrpSpPr/>
          <p:nvPr/>
        </p:nvGrpSpPr>
        <p:grpSpPr>
          <a:xfrm>
            <a:off x="2687978" y="4572706"/>
            <a:ext cx="1060529" cy="215444"/>
            <a:chOff x="987882" y="4211897"/>
            <a:chExt cx="1160149" cy="280225"/>
          </a:xfrm>
        </p:grpSpPr>
        <p:cxnSp>
          <p:nvCxnSpPr>
            <p:cNvPr id="178" name="直接连接符 177"/>
            <p:cNvCxnSpPr/>
            <p:nvPr/>
          </p:nvCxnSpPr>
          <p:spPr bwMode="auto">
            <a:xfrm flipV="1">
              <a:off x="987882" y="4351709"/>
              <a:ext cx="161185" cy="1"/>
            </a:xfrm>
            <a:prstGeom prst="line">
              <a:avLst/>
            </a:prstGeom>
            <a:noFill/>
            <a:ln w="6350" cap="flat" cmpd="sng" algn="ctr">
              <a:solidFill>
                <a:schemeClr val="bg1">
                  <a:lumMod val="50000"/>
                </a:schemeClr>
              </a:solidFill>
              <a:prstDash val="solid"/>
              <a:round/>
              <a:headEnd type="none" w="med" len="med"/>
              <a:tailEnd type="none" w="med" len="med"/>
            </a:ln>
            <a:effectLst/>
          </p:spPr>
        </p:cxnSp>
        <p:sp>
          <p:nvSpPr>
            <p:cNvPr id="179" name="TextBox 178"/>
            <p:cNvSpPr txBox="1"/>
            <p:nvPr/>
          </p:nvSpPr>
          <p:spPr>
            <a:xfrm>
              <a:off x="1079977" y="4211897"/>
              <a:ext cx="1068054" cy="280225"/>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非监测链路</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grpSp>
      <p:grpSp>
        <p:nvGrpSpPr>
          <p:cNvPr id="5" name="组合 114"/>
          <p:cNvGrpSpPr/>
          <p:nvPr/>
        </p:nvGrpSpPr>
        <p:grpSpPr>
          <a:xfrm>
            <a:off x="492543" y="890592"/>
            <a:ext cx="2774832" cy="3645241"/>
            <a:chOff x="492543" y="890592"/>
            <a:chExt cx="2774832" cy="3645241"/>
          </a:xfrm>
        </p:grpSpPr>
        <p:sp>
          <p:nvSpPr>
            <p:cNvPr id="413" name="AutoShape 147"/>
            <p:cNvSpPr>
              <a:spLocks noChangeArrowheads="1"/>
            </p:cNvSpPr>
            <p:nvPr/>
          </p:nvSpPr>
          <p:spPr bwMode="auto">
            <a:xfrm>
              <a:off x="2051049" y="890592"/>
              <a:ext cx="1158412" cy="940280"/>
            </a:xfrm>
            <a:prstGeom prst="roundRect">
              <a:avLst>
                <a:gd name="adj" fmla="val 5023"/>
              </a:avLst>
            </a:prstGeom>
            <a:solidFill>
              <a:srgbClr val="BBE0E3">
                <a:alpha val="50195"/>
              </a:srgbClr>
            </a:solidFill>
            <a:ln w="19050" algn="ctr">
              <a:noFill/>
              <a:prstDash val="dash"/>
              <a:round/>
            </a:ln>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sp>
          <p:nvSpPr>
            <p:cNvPr id="412" name="AutoShape 147"/>
            <p:cNvSpPr>
              <a:spLocks noChangeArrowheads="1"/>
            </p:cNvSpPr>
            <p:nvPr/>
          </p:nvSpPr>
          <p:spPr bwMode="auto">
            <a:xfrm>
              <a:off x="561553" y="902091"/>
              <a:ext cx="1158412" cy="940280"/>
            </a:xfrm>
            <a:prstGeom prst="roundRect">
              <a:avLst>
                <a:gd name="adj" fmla="val 5023"/>
              </a:avLst>
            </a:prstGeom>
            <a:solidFill>
              <a:srgbClr val="BBE0E3">
                <a:alpha val="50195"/>
              </a:srgbClr>
            </a:solidFill>
            <a:ln w="19050" algn="ctr">
              <a:noFill/>
              <a:prstDash val="dash"/>
              <a:round/>
            </a:ln>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sp>
          <p:nvSpPr>
            <p:cNvPr id="411" name="AutoShape 147"/>
            <p:cNvSpPr>
              <a:spLocks noChangeArrowheads="1"/>
            </p:cNvSpPr>
            <p:nvPr/>
          </p:nvSpPr>
          <p:spPr bwMode="auto">
            <a:xfrm>
              <a:off x="493447" y="2241550"/>
              <a:ext cx="2733671" cy="2294283"/>
            </a:xfrm>
            <a:prstGeom prst="roundRect">
              <a:avLst>
                <a:gd name="adj" fmla="val 5023"/>
              </a:avLst>
            </a:prstGeom>
            <a:solidFill>
              <a:srgbClr val="BBE0E3">
                <a:alpha val="50195"/>
              </a:srgbClr>
            </a:solidFill>
            <a:ln w="19050" algn="ctr">
              <a:noFill/>
              <a:prstDash val="dash"/>
              <a:round/>
            </a:ln>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cxnSp>
          <p:nvCxnSpPr>
            <p:cNvPr id="65" name="直接连接符 64"/>
            <p:cNvCxnSpPr/>
            <p:nvPr/>
          </p:nvCxnSpPr>
          <p:spPr bwMode="auto">
            <a:xfrm>
              <a:off x="1290383" y="3462170"/>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2" name="直接连接符 71"/>
            <p:cNvCxnSpPr/>
            <p:nvPr/>
          </p:nvCxnSpPr>
          <p:spPr bwMode="auto">
            <a:xfrm>
              <a:off x="1288663" y="3516176"/>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4" name="直接连接符 73"/>
            <p:cNvCxnSpPr/>
            <p:nvPr/>
          </p:nvCxnSpPr>
          <p:spPr bwMode="auto">
            <a:xfrm>
              <a:off x="2247675" y="3462170"/>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5" name="直接连接符 74"/>
            <p:cNvCxnSpPr/>
            <p:nvPr/>
          </p:nvCxnSpPr>
          <p:spPr bwMode="auto">
            <a:xfrm>
              <a:off x="2245955" y="3516176"/>
              <a:ext cx="214304" cy="0"/>
            </a:xfrm>
            <a:prstGeom prst="line">
              <a:avLst/>
            </a:prstGeom>
            <a:noFill/>
            <a:ln w="6350" cap="flat" cmpd="sng" algn="ctr">
              <a:solidFill>
                <a:srgbClr val="808080"/>
              </a:solidFill>
              <a:prstDash val="solid"/>
              <a:round/>
              <a:headEnd type="none" w="med" len="med"/>
              <a:tailEnd type="none" w="med" len="med"/>
            </a:ln>
            <a:effectLst/>
          </p:spPr>
        </p:cxnSp>
        <p:pic>
          <p:nvPicPr>
            <p:cNvPr id="81" name="Picture 459" descr="图片238"/>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2422885" y="3408194"/>
              <a:ext cx="273216" cy="216000"/>
            </a:xfrm>
            <a:prstGeom prst="rect">
              <a:avLst/>
            </a:prstGeom>
            <a:noFill/>
            <a:effectLst/>
          </p:spPr>
        </p:pic>
        <p:pic>
          <p:nvPicPr>
            <p:cNvPr id="82" name="Picture 459" descr="图片238"/>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1108643" y="3408194"/>
              <a:ext cx="273216" cy="216000"/>
            </a:xfrm>
            <a:prstGeom prst="rect">
              <a:avLst/>
            </a:prstGeom>
            <a:noFill/>
            <a:effectLst/>
          </p:spPr>
        </p:pic>
        <p:pic>
          <p:nvPicPr>
            <p:cNvPr id="83" name="Picture 459" descr="图片238"/>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1504687" y="3408176"/>
              <a:ext cx="273216" cy="216000"/>
            </a:xfrm>
            <a:prstGeom prst="rect">
              <a:avLst/>
            </a:prstGeom>
            <a:noFill/>
            <a:effectLst/>
          </p:spPr>
        </p:pic>
        <p:pic>
          <p:nvPicPr>
            <p:cNvPr id="84" name="Picture 459" descr="图片238"/>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2029931" y="3408194"/>
              <a:ext cx="273216" cy="216000"/>
            </a:xfrm>
            <a:prstGeom prst="rect">
              <a:avLst/>
            </a:prstGeom>
            <a:noFill/>
            <a:effectLst/>
          </p:spPr>
        </p:pic>
        <p:cxnSp>
          <p:nvCxnSpPr>
            <p:cNvPr id="90" name="直接连接符 89"/>
            <p:cNvCxnSpPr>
              <a:stCxn id="134" idx="3"/>
              <a:endCxn id="128" idx="1"/>
            </p:cNvCxnSpPr>
            <p:nvPr/>
          </p:nvCxnSpPr>
          <p:spPr bwMode="auto">
            <a:xfrm>
              <a:off x="1637960" y="2831924"/>
              <a:ext cx="494061" cy="11605"/>
            </a:xfrm>
            <a:prstGeom prst="line">
              <a:avLst/>
            </a:prstGeom>
            <a:noFill/>
            <a:ln w="6350" cap="flat" cmpd="sng" algn="ctr">
              <a:solidFill>
                <a:srgbClr val="808080"/>
              </a:solidFill>
              <a:prstDash val="solid"/>
              <a:round/>
              <a:headEnd type="none" w="med" len="med"/>
              <a:tailEnd type="none" w="med" len="med"/>
            </a:ln>
            <a:effectLst/>
          </p:spPr>
        </p:cxnSp>
        <p:cxnSp>
          <p:nvCxnSpPr>
            <p:cNvPr id="92" name="直接连接符 91"/>
            <p:cNvCxnSpPr>
              <a:stCxn id="134" idx="2"/>
              <a:endCxn id="84" idx="0"/>
            </p:cNvCxnSpPr>
            <p:nvPr/>
          </p:nvCxnSpPr>
          <p:spPr bwMode="auto">
            <a:xfrm>
              <a:off x="1481855" y="2953424"/>
              <a:ext cx="684684" cy="454770"/>
            </a:xfrm>
            <a:prstGeom prst="line">
              <a:avLst/>
            </a:prstGeom>
            <a:noFill/>
            <a:ln w="6350" cap="flat" cmpd="sng" algn="ctr">
              <a:solidFill>
                <a:srgbClr val="808080"/>
              </a:solidFill>
              <a:prstDash val="solid"/>
              <a:round/>
              <a:headEnd type="none" w="med" len="med"/>
              <a:tailEnd type="none" w="med" len="med"/>
            </a:ln>
            <a:effectLst/>
          </p:spPr>
        </p:cxnSp>
        <p:cxnSp>
          <p:nvCxnSpPr>
            <p:cNvPr id="93" name="直接连接符 92"/>
            <p:cNvCxnSpPr>
              <a:stCxn id="134" idx="2"/>
              <a:endCxn id="81" idx="0"/>
            </p:cNvCxnSpPr>
            <p:nvPr/>
          </p:nvCxnSpPr>
          <p:spPr bwMode="auto">
            <a:xfrm>
              <a:off x="1481855" y="2953424"/>
              <a:ext cx="1077638" cy="454770"/>
            </a:xfrm>
            <a:prstGeom prst="line">
              <a:avLst/>
            </a:prstGeom>
            <a:noFill/>
            <a:ln w="6350" cap="flat" cmpd="sng" algn="ctr">
              <a:solidFill>
                <a:srgbClr val="808080"/>
              </a:solidFill>
              <a:prstDash val="solid"/>
              <a:round/>
              <a:headEnd type="none" w="med" len="med"/>
              <a:tailEnd type="none" w="med" len="med"/>
            </a:ln>
            <a:effectLst/>
          </p:spPr>
        </p:cxnSp>
        <p:cxnSp>
          <p:nvCxnSpPr>
            <p:cNvPr id="94" name="直接连接符 93"/>
            <p:cNvCxnSpPr>
              <a:stCxn id="128" idx="2"/>
              <a:endCxn id="84" idx="0"/>
            </p:cNvCxnSpPr>
            <p:nvPr/>
          </p:nvCxnSpPr>
          <p:spPr bwMode="auto">
            <a:xfrm flipH="1">
              <a:off x="2166539" y="2965029"/>
              <a:ext cx="121587" cy="443165"/>
            </a:xfrm>
            <a:prstGeom prst="line">
              <a:avLst/>
            </a:prstGeom>
            <a:noFill/>
            <a:ln w="6350" cap="flat" cmpd="sng" algn="ctr">
              <a:solidFill>
                <a:srgbClr val="808080"/>
              </a:solidFill>
              <a:prstDash val="solid"/>
              <a:round/>
              <a:headEnd type="none" w="med" len="med"/>
              <a:tailEnd type="none" w="med" len="med"/>
            </a:ln>
            <a:effectLst/>
          </p:spPr>
        </p:cxnSp>
        <p:cxnSp>
          <p:nvCxnSpPr>
            <p:cNvPr id="95" name="直接连接符 94"/>
            <p:cNvCxnSpPr>
              <a:stCxn id="128" idx="2"/>
              <a:endCxn id="81" idx="0"/>
            </p:cNvCxnSpPr>
            <p:nvPr/>
          </p:nvCxnSpPr>
          <p:spPr bwMode="auto">
            <a:xfrm>
              <a:off x="2288126" y="2965029"/>
              <a:ext cx="271367" cy="443165"/>
            </a:xfrm>
            <a:prstGeom prst="line">
              <a:avLst/>
            </a:prstGeom>
            <a:noFill/>
            <a:ln w="6350" cap="flat" cmpd="sng" algn="ctr">
              <a:solidFill>
                <a:srgbClr val="808080"/>
              </a:solidFill>
              <a:prstDash val="solid"/>
              <a:round/>
              <a:headEnd type="none" w="med" len="med"/>
              <a:tailEnd type="none" w="med" len="med"/>
            </a:ln>
            <a:effectLst/>
          </p:spPr>
        </p:cxnSp>
        <p:cxnSp>
          <p:nvCxnSpPr>
            <p:cNvPr id="96" name="直接连接符 95"/>
            <p:cNvCxnSpPr>
              <a:stCxn id="134" idx="2"/>
              <a:endCxn id="83" idx="0"/>
            </p:cNvCxnSpPr>
            <p:nvPr/>
          </p:nvCxnSpPr>
          <p:spPr bwMode="auto">
            <a:xfrm>
              <a:off x="1481855" y="2953424"/>
              <a:ext cx="159440" cy="454752"/>
            </a:xfrm>
            <a:prstGeom prst="line">
              <a:avLst/>
            </a:prstGeom>
            <a:noFill/>
            <a:ln w="6350" cap="flat" cmpd="sng" algn="ctr">
              <a:solidFill>
                <a:srgbClr val="808080"/>
              </a:solidFill>
              <a:prstDash val="solid"/>
              <a:round/>
              <a:headEnd type="none" w="med" len="med"/>
              <a:tailEnd type="none" w="med" len="med"/>
            </a:ln>
            <a:effectLst/>
          </p:spPr>
        </p:cxnSp>
        <p:cxnSp>
          <p:nvCxnSpPr>
            <p:cNvPr id="97" name="直接连接符 96"/>
            <p:cNvCxnSpPr>
              <a:stCxn id="128" idx="2"/>
              <a:endCxn id="83" idx="0"/>
            </p:cNvCxnSpPr>
            <p:nvPr/>
          </p:nvCxnSpPr>
          <p:spPr bwMode="auto">
            <a:xfrm flipH="1">
              <a:off x="1641295" y="2965029"/>
              <a:ext cx="646831" cy="443147"/>
            </a:xfrm>
            <a:prstGeom prst="line">
              <a:avLst/>
            </a:prstGeom>
            <a:noFill/>
            <a:ln w="6350" cap="flat" cmpd="sng" algn="ctr">
              <a:solidFill>
                <a:srgbClr val="808080"/>
              </a:solidFill>
              <a:prstDash val="solid"/>
              <a:round/>
              <a:headEnd type="none" w="med" len="med"/>
              <a:tailEnd type="none" w="med" len="med"/>
            </a:ln>
            <a:effectLst/>
          </p:spPr>
        </p:cxnSp>
        <p:cxnSp>
          <p:nvCxnSpPr>
            <p:cNvPr id="98" name="直接连接符 97"/>
            <p:cNvCxnSpPr>
              <a:stCxn id="128" idx="2"/>
              <a:endCxn id="82" idx="0"/>
            </p:cNvCxnSpPr>
            <p:nvPr/>
          </p:nvCxnSpPr>
          <p:spPr bwMode="auto">
            <a:xfrm flipH="1">
              <a:off x="1245251" y="2965029"/>
              <a:ext cx="1042875" cy="443165"/>
            </a:xfrm>
            <a:prstGeom prst="line">
              <a:avLst/>
            </a:prstGeom>
            <a:noFill/>
            <a:ln w="6350" cap="flat" cmpd="sng" algn="ctr">
              <a:solidFill>
                <a:srgbClr val="808080"/>
              </a:solidFill>
              <a:prstDash val="solid"/>
              <a:round/>
              <a:headEnd type="none" w="med" len="med"/>
              <a:tailEnd type="none" w="med" len="med"/>
            </a:ln>
            <a:effectLst/>
          </p:spPr>
        </p:cxnSp>
        <p:cxnSp>
          <p:nvCxnSpPr>
            <p:cNvPr id="103" name="直接连接符 102"/>
            <p:cNvCxnSpPr>
              <a:stCxn id="155" idx="0"/>
              <a:endCxn id="83" idx="2"/>
            </p:cNvCxnSpPr>
            <p:nvPr/>
          </p:nvCxnSpPr>
          <p:spPr bwMode="auto">
            <a:xfrm flipV="1">
              <a:off x="1153356" y="3624176"/>
              <a:ext cx="487939" cy="324060"/>
            </a:xfrm>
            <a:prstGeom prst="line">
              <a:avLst/>
            </a:prstGeom>
            <a:noFill/>
            <a:ln w="6350" cap="flat" cmpd="sng" algn="ctr">
              <a:solidFill>
                <a:srgbClr val="808080"/>
              </a:solidFill>
              <a:prstDash val="solid"/>
              <a:round/>
              <a:headEnd type="none" w="med" len="med"/>
              <a:tailEnd type="none" w="med" len="med"/>
            </a:ln>
            <a:effectLst/>
          </p:spPr>
        </p:cxnSp>
        <p:cxnSp>
          <p:nvCxnSpPr>
            <p:cNvPr id="104" name="直接连接符 103"/>
            <p:cNvCxnSpPr>
              <a:stCxn id="154" idx="0"/>
              <a:endCxn id="83" idx="2"/>
            </p:cNvCxnSpPr>
            <p:nvPr/>
          </p:nvCxnSpPr>
          <p:spPr bwMode="auto">
            <a:xfrm flipV="1">
              <a:off x="1441388" y="3624176"/>
              <a:ext cx="199907" cy="324060"/>
            </a:xfrm>
            <a:prstGeom prst="line">
              <a:avLst/>
            </a:prstGeom>
            <a:noFill/>
            <a:ln w="6350" cap="flat" cmpd="sng" algn="ctr">
              <a:solidFill>
                <a:srgbClr val="808080"/>
              </a:solidFill>
              <a:prstDash val="solid"/>
              <a:round/>
              <a:headEnd type="none" w="med" len="med"/>
              <a:tailEnd type="none" w="med" len="med"/>
            </a:ln>
            <a:effectLst/>
          </p:spPr>
        </p:cxnSp>
        <p:cxnSp>
          <p:nvCxnSpPr>
            <p:cNvPr id="105" name="直接连接符 104"/>
            <p:cNvCxnSpPr>
              <a:stCxn id="132" idx="0"/>
              <a:endCxn id="83" idx="2"/>
            </p:cNvCxnSpPr>
            <p:nvPr/>
          </p:nvCxnSpPr>
          <p:spPr bwMode="auto">
            <a:xfrm flipH="1" flipV="1">
              <a:off x="1641295" y="3624176"/>
              <a:ext cx="88125" cy="324060"/>
            </a:xfrm>
            <a:prstGeom prst="line">
              <a:avLst/>
            </a:prstGeom>
            <a:noFill/>
            <a:ln w="6350" cap="flat" cmpd="sng" algn="ctr">
              <a:solidFill>
                <a:srgbClr val="808080"/>
              </a:solidFill>
              <a:prstDash val="solid"/>
              <a:round/>
              <a:headEnd type="none" w="med" len="med"/>
              <a:tailEnd type="none" w="med" len="med"/>
            </a:ln>
            <a:effectLst/>
          </p:spPr>
        </p:cxnSp>
        <p:cxnSp>
          <p:nvCxnSpPr>
            <p:cNvPr id="106" name="直接连接符 105"/>
            <p:cNvCxnSpPr>
              <a:stCxn id="132" idx="0"/>
              <a:endCxn id="82" idx="2"/>
            </p:cNvCxnSpPr>
            <p:nvPr/>
          </p:nvCxnSpPr>
          <p:spPr bwMode="auto">
            <a:xfrm flipH="1" flipV="1">
              <a:off x="1245251" y="3624194"/>
              <a:ext cx="484169" cy="324042"/>
            </a:xfrm>
            <a:prstGeom prst="line">
              <a:avLst/>
            </a:prstGeom>
            <a:noFill/>
            <a:ln w="6350" cap="flat" cmpd="sng" algn="ctr">
              <a:solidFill>
                <a:srgbClr val="808080"/>
              </a:solidFill>
              <a:prstDash val="solid"/>
              <a:round/>
              <a:headEnd type="none" w="med" len="med"/>
              <a:tailEnd type="none" w="med" len="med"/>
            </a:ln>
            <a:effectLst/>
          </p:spPr>
        </p:cxnSp>
        <p:cxnSp>
          <p:nvCxnSpPr>
            <p:cNvPr id="107" name="直接连接符 106"/>
            <p:cNvCxnSpPr>
              <a:stCxn id="154" idx="0"/>
              <a:endCxn id="82" idx="2"/>
            </p:cNvCxnSpPr>
            <p:nvPr/>
          </p:nvCxnSpPr>
          <p:spPr bwMode="auto">
            <a:xfrm flipH="1" flipV="1">
              <a:off x="1245251" y="3624194"/>
              <a:ext cx="196137" cy="324042"/>
            </a:xfrm>
            <a:prstGeom prst="line">
              <a:avLst/>
            </a:prstGeom>
            <a:noFill/>
            <a:ln w="6350" cap="flat" cmpd="sng" algn="ctr">
              <a:solidFill>
                <a:srgbClr val="808080"/>
              </a:solidFill>
              <a:prstDash val="solid"/>
              <a:round/>
              <a:headEnd type="none" w="med" len="med"/>
              <a:tailEnd type="none" w="med" len="med"/>
            </a:ln>
            <a:effectLst/>
          </p:spPr>
        </p:cxnSp>
        <p:cxnSp>
          <p:nvCxnSpPr>
            <p:cNvPr id="108" name="直接连接符 107"/>
            <p:cNvCxnSpPr>
              <a:stCxn id="155" idx="0"/>
              <a:endCxn id="82" idx="2"/>
            </p:cNvCxnSpPr>
            <p:nvPr/>
          </p:nvCxnSpPr>
          <p:spPr bwMode="auto">
            <a:xfrm flipV="1">
              <a:off x="1153356" y="3624194"/>
              <a:ext cx="91895" cy="324042"/>
            </a:xfrm>
            <a:prstGeom prst="line">
              <a:avLst/>
            </a:prstGeom>
            <a:noFill/>
            <a:ln w="6350" cap="flat" cmpd="sng" algn="ctr">
              <a:solidFill>
                <a:srgbClr val="808080"/>
              </a:solidFill>
              <a:prstDash val="solid"/>
              <a:round/>
              <a:headEnd type="none" w="med" len="med"/>
              <a:tailEnd type="none" w="med" len="med"/>
            </a:ln>
            <a:effectLst/>
          </p:spPr>
        </p:cxnSp>
        <p:cxnSp>
          <p:nvCxnSpPr>
            <p:cNvPr id="109" name="直接连接符 108"/>
            <p:cNvCxnSpPr>
              <a:stCxn id="131" idx="0"/>
              <a:endCxn id="84" idx="2"/>
            </p:cNvCxnSpPr>
            <p:nvPr/>
          </p:nvCxnSpPr>
          <p:spPr bwMode="auto">
            <a:xfrm flipV="1">
              <a:off x="2078414" y="3624194"/>
              <a:ext cx="88125" cy="324042"/>
            </a:xfrm>
            <a:prstGeom prst="line">
              <a:avLst/>
            </a:prstGeom>
            <a:noFill/>
            <a:ln w="6350" cap="flat" cmpd="sng" algn="ctr">
              <a:solidFill>
                <a:srgbClr val="808080"/>
              </a:solidFill>
              <a:prstDash val="solid"/>
              <a:round/>
              <a:headEnd type="none" w="med" len="med"/>
              <a:tailEnd type="none" w="med" len="med"/>
            </a:ln>
            <a:effectLst/>
          </p:spPr>
        </p:cxnSp>
        <p:cxnSp>
          <p:nvCxnSpPr>
            <p:cNvPr id="110" name="直接连接符 109"/>
            <p:cNvCxnSpPr>
              <a:stCxn id="130" idx="0"/>
              <a:endCxn id="84" idx="2"/>
            </p:cNvCxnSpPr>
            <p:nvPr/>
          </p:nvCxnSpPr>
          <p:spPr bwMode="auto">
            <a:xfrm flipH="1" flipV="1">
              <a:off x="2166539" y="3624194"/>
              <a:ext cx="210953" cy="324042"/>
            </a:xfrm>
            <a:prstGeom prst="line">
              <a:avLst/>
            </a:prstGeom>
            <a:noFill/>
            <a:ln w="6350" cap="flat" cmpd="sng" algn="ctr">
              <a:solidFill>
                <a:srgbClr val="808080"/>
              </a:solidFill>
              <a:prstDash val="solid"/>
              <a:round/>
              <a:headEnd type="none" w="med" len="med"/>
              <a:tailEnd type="none" w="med" len="med"/>
            </a:ln>
            <a:effectLst/>
          </p:spPr>
        </p:cxnSp>
        <p:cxnSp>
          <p:nvCxnSpPr>
            <p:cNvPr id="111" name="直接连接符 110"/>
            <p:cNvCxnSpPr>
              <a:stCxn id="131" idx="0"/>
              <a:endCxn id="81" idx="2"/>
            </p:cNvCxnSpPr>
            <p:nvPr/>
          </p:nvCxnSpPr>
          <p:spPr bwMode="auto">
            <a:xfrm flipV="1">
              <a:off x="2078414" y="3624194"/>
              <a:ext cx="481079" cy="324042"/>
            </a:xfrm>
            <a:prstGeom prst="line">
              <a:avLst/>
            </a:prstGeom>
            <a:noFill/>
            <a:ln w="6350" cap="flat" cmpd="sng" algn="ctr">
              <a:solidFill>
                <a:srgbClr val="808080"/>
              </a:solidFill>
              <a:prstDash val="solid"/>
              <a:round/>
              <a:headEnd type="none" w="med" len="med"/>
              <a:tailEnd type="none" w="med" len="med"/>
            </a:ln>
            <a:effectLst/>
          </p:spPr>
        </p:cxnSp>
        <p:cxnSp>
          <p:nvCxnSpPr>
            <p:cNvPr id="112" name="直接连接符 111"/>
            <p:cNvCxnSpPr>
              <a:stCxn id="133" idx="0"/>
              <a:endCxn id="84" idx="2"/>
            </p:cNvCxnSpPr>
            <p:nvPr/>
          </p:nvCxnSpPr>
          <p:spPr bwMode="auto">
            <a:xfrm flipH="1" flipV="1">
              <a:off x="2166539" y="3624194"/>
              <a:ext cx="498985" cy="324042"/>
            </a:xfrm>
            <a:prstGeom prst="line">
              <a:avLst/>
            </a:prstGeom>
            <a:noFill/>
            <a:ln w="6350" cap="flat" cmpd="sng" algn="ctr">
              <a:solidFill>
                <a:srgbClr val="808080"/>
              </a:solidFill>
              <a:prstDash val="solid"/>
              <a:round/>
              <a:headEnd type="none" w="med" len="med"/>
              <a:tailEnd type="none" w="med" len="med"/>
            </a:ln>
            <a:effectLst/>
          </p:spPr>
        </p:cxnSp>
        <p:cxnSp>
          <p:nvCxnSpPr>
            <p:cNvPr id="114" name="直接连接符 113"/>
            <p:cNvCxnSpPr>
              <a:stCxn id="130" idx="0"/>
              <a:endCxn id="81" idx="2"/>
            </p:cNvCxnSpPr>
            <p:nvPr/>
          </p:nvCxnSpPr>
          <p:spPr bwMode="auto">
            <a:xfrm flipV="1">
              <a:off x="2377492" y="3624194"/>
              <a:ext cx="182001" cy="324042"/>
            </a:xfrm>
            <a:prstGeom prst="line">
              <a:avLst/>
            </a:prstGeom>
            <a:noFill/>
            <a:ln w="6350" cap="flat" cmpd="sng" algn="ctr">
              <a:solidFill>
                <a:srgbClr val="808080"/>
              </a:solidFill>
              <a:prstDash val="solid"/>
              <a:round/>
              <a:headEnd type="none" w="med" len="med"/>
              <a:tailEnd type="none" w="med" len="med"/>
            </a:ln>
            <a:effectLst/>
          </p:spPr>
        </p:cxnSp>
        <p:cxnSp>
          <p:nvCxnSpPr>
            <p:cNvPr id="120" name="直接连接符 119"/>
            <p:cNvCxnSpPr>
              <a:stCxn id="133" idx="0"/>
              <a:endCxn id="81" idx="2"/>
            </p:cNvCxnSpPr>
            <p:nvPr/>
          </p:nvCxnSpPr>
          <p:spPr bwMode="auto">
            <a:xfrm flipH="1" flipV="1">
              <a:off x="2559493" y="3624194"/>
              <a:ext cx="106031" cy="324042"/>
            </a:xfrm>
            <a:prstGeom prst="line">
              <a:avLst/>
            </a:prstGeom>
            <a:noFill/>
            <a:ln w="6350" cap="flat" cmpd="sng" algn="ctr">
              <a:solidFill>
                <a:srgbClr val="808080"/>
              </a:solidFill>
              <a:prstDash val="solid"/>
              <a:round/>
              <a:headEnd type="none" w="med" len="med"/>
              <a:tailEnd type="none" w="med" len="med"/>
            </a:ln>
            <a:effectLst/>
          </p:spPr>
        </p:cxnSp>
        <p:cxnSp>
          <p:nvCxnSpPr>
            <p:cNvPr id="122" name="直接连接符 121"/>
            <p:cNvCxnSpPr>
              <a:stCxn id="134" idx="0"/>
              <a:endCxn id="175" idx="2"/>
            </p:cNvCxnSpPr>
            <p:nvPr/>
          </p:nvCxnSpPr>
          <p:spPr bwMode="auto">
            <a:xfrm flipV="1">
              <a:off x="1481855" y="2492686"/>
              <a:ext cx="1201" cy="217738"/>
            </a:xfrm>
            <a:prstGeom prst="line">
              <a:avLst/>
            </a:prstGeom>
            <a:noFill/>
            <a:ln w="6350" cap="flat" cmpd="sng" algn="ctr">
              <a:solidFill>
                <a:srgbClr val="808080"/>
              </a:solidFill>
              <a:prstDash val="solid"/>
              <a:round/>
              <a:headEnd type="none" w="med" len="med"/>
              <a:tailEnd type="none" w="med" len="med"/>
            </a:ln>
            <a:effectLst/>
          </p:spPr>
        </p:cxnSp>
        <p:cxnSp>
          <p:nvCxnSpPr>
            <p:cNvPr id="123" name="直接连接符 122"/>
            <p:cNvCxnSpPr>
              <a:stCxn id="128" idx="0"/>
              <a:endCxn id="176" idx="2"/>
            </p:cNvCxnSpPr>
            <p:nvPr/>
          </p:nvCxnSpPr>
          <p:spPr bwMode="auto">
            <a:xfrm flipV="1">
              <a:off x="2288126" y="2508313"/>
              <a:ext cx="2762" cy="213716"/>
            </a:xfrm>
            <a:prstGeom prst="line">
              <a:avLst/>
            </a:prstGeom>
            <a:noFill/>
            <a:ln w="6350" cap="flat" cmpd="sng" algn="ctr">
              <a:solidFill>
                <a:srgbClr val="808080"/>
              </a:solidFill>
              <a:prstDash val="solid"/>
              <a:round/>
              <a:headEnd type="none" w="med" len="med"/>
              <a:tailEnd type="none" w="med" len="med"/>
            </a:ln>
            <a:effectLst/>
          </p:spPr>
        </p:cxnSp>
        <p:cxnSp>
          <p:nvCxnSpPr>
            <p:cNvPr id="124" name="直接连接符 123"/>
            <p:cNvCxnSpPr>
              <a:stCxn id="150" idx="2"/>
              <a:endCxn id="175" idx="0"/>
            </p:cNvCxnSpPr>
            <p:nvPr/>
          </p:nvCxnSpPr>
          <p:spPr bwMode="auto">
            <a:xfrm>
              <a:off x="1477819" y="2174522"/>
              <a:ext cx="5237" cy="174992"/>
            </a:xfrm>
            <a:prstGeom prst="line">
              <a:avLst/>
            </a:prstGeom>
            <a:noFill/>
            <a:ln w="6350" cap="flat" cmpd="sng" algn="ctr">
              <a:solidFill>
                <a:srgbClr val="808080"/>
              </a:solidFill>
              <a:prstDash val="solid"/>
              <a:round/>
              <a:headEnd type="none" w="med" len="med"/>
              <a:tailEnd type="none" w="med" len="med"/>
            </a:ln>
            <a:effectLst/>
          </p:spPr>
        </p:cxnSp>
        <p:cxnSp>
          <p:nvCxnSpPr>
            <p:cNvPr id="125" name="直接连接符 124"/>
            <p:cNvCxnSpPr>
              <a:stCxn id="150" idx="2"/>
              <a:endCxn id="176" idx="0"/>
            </p:cNvCxnSpPr>
            <p:nvPr/>
          </p:nvCxnSpPr>
          <p:spPr bwMode="auto">
            <a:xfrm>
              <a:off x="1477819" y="2174522"/>
              <a:ext cx="813069" cy="190619"/>
            </a:xfrm>
            <a:prstGeom prst="line">
              <a:avLst/>
            </a:prstGeom>
            <a:noFill/>
            <a:ln w="6350" cap="flat" cmpd="sng" algn="ctr">
              <a:solidFill>
                <a:srgbClr val="808080"/>
              </a:solidFill>
              <a:prstDash val="solid"/>
              <a:round/>
              <a:headEnd type="none" w="med" len="med"/>
              <a:tailEnd type="none" w="med" len="med"/>
            </a:ln>
            <a:effectLst/>
          </p:spPr>
        </p:cxnSp>
        <p:pic>
          <p:nvPicPr>
            <p:cNvPr id="128" name="Picture 460" descr="图片239"/>
            <p:cNvPicPr>
              <a:picLocks noChangeAspect="1" noChangeArrowheads="1"/>
            </p:cNvPicPr>
            <p:nvPr/>
          </p:nvPicPr>
          <p:blipFill>
            <a:blip r:embed="rId4" cstate="print"/>
            <a:srcRect/>
            <a:stretch>
              <a:fillRect/>
            </a:stretch>
          </p:blipFill>
          <p:spPr bwMode="auto">
            <a:xfrm>
              <a:off x="2132021" y="2722029"/>
              <a:ext cx="312210" cy="243000"/>
            </a:xfrm>
            <a:prstGeom prst="rect">
              <a:avLst/>
            </a:prstGeom>
            <a:noFill/>
            <a:effectLst/>
          </p:spPr>
        </p:pic>
        <p:pic>
          <p:nvPicPr>
            <p:cNvPr id="134" name="Picture 460" descr="图片239"/>
            <p:cNvPicPr>
              <a:picLocks noChangeAspect="1" noChangeArrowheads="1"/>
            </p:cNvPicPr>
            <p:nvPr/>
          </p:nvPicPr>
          <p:blipFill>
            <a:blip r:embed="rId4" cstate="print"/>
            <a:srcRect/>
            <a:stretch>
              <a:fillRect/>
            </a:stretch>
          </p:blipFill>
          <p:spPr bwMode="auto">
            <a:xfrm>
              <a:off x="1325750" y="2710424"/>
              <a:ext cx="312210" cy="243000"/>
            </a:xfrm>
            <a:prstGeom prst="rect">
              <a:avLst/>
            </a:prstGeom>
            <a:noFill/>
            <a:effectLst/>
          </p:spPr>
        </p:pic>
        <p:cxnSp>
          <p:nvCxnSpPr>
            <p:cNvPr id="135" name="直接连接符 134"/>
            <p:cNvCxnSpPr>
              <a:stCxn id="134" idx="2"/>
              <a:endCxn id="82" idx="0"/>
            </p:cNvCxnSpPr>
            <p:nvPr/>
          </p:nvCxnSpPr>
          <p:spPr bwMode="auto">
            <a:xfrm flipH="1">
              <a:off x="1245251" y="2953424"/>
              <a:ext cx="236604" cy="454770"/>
            </a:xfrm>
            <a:prstGeom prst="line">
              <a:avLst/>
            </a:prstGeom>
            <a:noFill/>
            <a:ln w="6350" cap="flat" cmpd="sng" algn="ctr">
              <a:solidFill>
                <a:srgbClr val="808080"/>
              </a:solidFill>
              <a:prstDash val="solid"/>
              <a:round/>
              <a:headEnd type="none" w="med" len="med"/>
              <a:tailEnd type="none" w="med" len="med"/>
            </a:ln>
            <a:effectLst/>
          </p:spPr>
        </p:cxnSp>
        <p:cxnSp>
          <p:nvCxnSpPr>
            <p:cNvPr id="144" name="直接连接符 143"/>
            <p:cNvCxnSpPr>
              <a:stCxn id="175" idx="3"/>
              <a:endCxn id="176" idx="1"/>
            </p:cNvCxnSpPr>
            <p:nvPr/>
          </p:nvCxnSpPr>
          <p:spPr bwMode="auto">
            <a:xfrm>
              <a:off x="1605480" y="2421100"/>
              <a:ext cx="562983" cy="15627"/>
            </a:xfrm>
            <a:prstGeom prst="line">
              <a:avLst/>
            </a:prstGeom>
            <a:noFill/>
            <a:ln w="6350" cap="flat" cmpd="sng" algn="ctr">
              <a:solidFill>
                <a:srgbClr val="808080"/>
              </a:solidFill>
              <a:prstDash val="solid"/>
              <a:round/>
              <a:headEnd type="none" w="med" len="med"/>
              <a:tailEnd type="none" w="med" len="med"/>
            </a:ln>
            <a:effectLst/>
          </p:spPr>
        </p:cxnSp>
        <p:pic>
          <p:nvPicPr>
            <p:cNvPr id="150" name="Picture 227" descr="图片767"/>
            <p:cNvPicPr>
              <a:picLocks noChangeAspect="1" noChangeArrowheads="1"/>
            </p:cNvPicPr>
            <p:nvPr/>
          </p:nvPicPr>
          <p:blipFill>
            <a:blip r:embed="rId5" cstate="print">
              <a:duotone>
                <a:schemeClr val="bg2">
                  <a:shade val="45000"/>
                  <a:satMod val="135000"/>
                </a:schemeClr>
                <a:prstClr val="white"/>
              </a:duotone>
            </a:blip>
            <a:srcRect/>
            <a:stretch>
              <a:fillRect/>
            </a:stretch>
          </p:blipFill>
          <p:spPr bwMode="auto">
            <a:xfrm>
              <a:off x="1225365" y="1949681"/>
              <a:ext cx="504907" cy="224841"/>
            </a:xfrm>
            <a:prstGeom prst="rect">
              <a:avLst/>
            </a:prstGeom>
            <a:noFill/>
            <a:effectLst/>
          </p:spPr>
        </p:pic>
        <p:pic>
          <p:nvPicPr>
            <p:cNvPr id="151" name="Picture 228" descr="图片768"/>
            <p:cNvPicPr>
              <a:picLocks noChangeAspect="1" noChangeArrowheads="1"/>
            </p:cNvPicPr>
            <p:nvPr/>
          </p:nvPicPr>
          <p:blipFill>
            <a:blip r:embed="rId6" cstate="print">
              <a:duotone>
                <a:schemeClr val="bg2">
                  <a:shade val="45000"/>
                  <a:satMod val="135000"/>
                </a:schemeClr>
                <a:prstClr val="white"/>
              </a:duotone>
            </a:blip>
            <a:srcRect/>
            <a:stretch>
              <a:fillRect/>
            </a:stretch>
          </p:blipFill>
          <p:spPr bwMode="auto">
            <a:xfrm>
              <a:off x="2057714" y="1951893"/>
              <a:ext cx="512672" cy="226948"/>
            </a:xfrm>
            <a:prstGeom prst="rect">
              <a:avLst/>
            </a:prstGeom>
            <a:noFill/>
            <a:effectLst/>
          </p:spPr>
        </p:pic>
        <p:cxnSp>
          <p:nvCxnSpPr>
            <p:cNvPr id="152" name="直接连接符 151"/>
            <p:cNvCxnSpPr>
              <a:stCxn id="151" idx="2"/>
              <a:endCxn id="176" idx="0"/>
            </p:cNvCxnSpPr>
            <p:nvPr/>
          </p:nvCxnSpPr>
          <p:spPr bwMode="auto">
            <a:xfrm flipH="1">
              <a:off x="2290888" y="2178841"/>
              <a:ext cx="23162" cy="186300"/>
            </a:xfrm>
            <a:prstGeom prst="line">
              <a:avLst/>
            </a:prstGeom>
            <a:noFill/>
            <a:ln w="6350" cap="flat" cmpd="sng" algn="ctr">
              <a:solidFill>
                <a:srgbClr val="808080"/>
              </a:solidFill>
              <a:prstDash val="solid"/>
              <a:round/>
              <a:headEnd type="none" w="med" len="med"/>
              <a:tailEnd type="none" w="med" len="med"/>
            </a:ln>
            <a:effectLst/>
          </p:spPr>
        </p:cxnSp>
        <p:cxnSp>
          <p:nvCxnSpPr>
            <p:cNvPr id="153" name="直接连接符 152"/>
            <p:cNvCxnSpPr>
              <a:stCxn id="151" idx="2"/>
              <a:endCxn id="175" idx="0"/>
            </p:cNvCxnSpPr>
            <p:nvPr/>
          </p:nvCxnSpPr>
          <p:spPr bwMode="auto">
            <a:xfrm flipH="1">
              <a:off x="1483056" y="2178841"/>
              <a:ext cx="830994" cy="170673"/>
            </a:xfrm>
            <a:prstGeom prst="line">
              <a:avLst/>
            </a:prstGeom>
            <a:noFill/>
            <a:ln w="6350" cap="flat" cmpd="sng" algn="ctr">
              <a:solidFill>
                <a:srgbClr val="808080"/>
              </a:solidFill>
              <a:prstDash val="solid"/>
              <a:round/>
              <a:headEnd type="none" w="med" len="med"/>
              <a:tailEnd type="none" w="med" len="med"/>
            </a:ln>
            <a:effectLst/>
          </p:spPr>
        </p:cxnSp>
        <p:pic>
          <p:nvPicPr>
            <p:cNvPr id="130"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257001" y="3948236"/>
              <a:ext cx="240982" cy="189000"/>
            </a:xfrm>
            <a:prstGeom prst="rect">
              <a:avLst/>
            </a:prstGeom>
            <a:noFill/>
            <a:effectLst/>
          </p:spPr>
        </p:pic>
        <p:pic>
          <p:nvPicPr>
            <p:cNvPr id="131"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1957923" y="3948236"/>
              <a:ext cx="240982" cy="189000"/>
            </a:xfrm>
            <a:prstGeom prst="rect">
              <a:avLst/>
            </a:prstGeom>
            <a:noFill/>
            <a:effectLst/>
          </p:spPr>
        </p:pic>
        <p:pic>
          <p:nvPicPr>
            <p:cNvPr id="132"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1608929" y="3948236"/>
              <a:ext cx="240982" cy="189000"/>
            </a:xfrm>
            <a:prstGeom prst="rect">
              <a:avLst/>
            </a:prstGeom>
            <a:noFill/>
            <a:effectLst/>
          </p:spPr>
        </p:pic>
        <p:pic>
          <p:nvPicPr>
            <p:cNvPr id="133"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545033" y="3948236"/>
              <a:ext cx="240982" cy="189000"/>
            </a:xfrm>
            <a:prstGeom prst="rect">
              <a:avLst/>
            </a:prstGeom>
            <a:noFill/>
            <a:effectLst/>
          </p:spPr>
        </p:pic>
        <p:pic>
          <p:nvPicPr>
            <p:cNvPr id="154"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1320897" y="3948236"/>
              <a:ext cx="240982" cy="189000"/>
            </a:xfrm>
            <a:prstGeom prst="rect">
              <a:avLst/>
            </a:prstGeom>
            <a:noFill/>
            <a:effectLst/>
          </p:spPr>
        </p:pic>
        <p:pic>
          <p:nvPicPr>
            <p:cNvPr id="155"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1032865" y="3948236"/>
              <a:ext cx="240982" cy="189000"/>
            </a:xfrm>
            <a:prstGeom prst="rect">
              <a:avLst/>
            </a:prstGeom>
            <a:noFill/>
            <a:effectLst/>
          </p:spPr>
        </p:pic>
        <p:pic>
          <p:nvPicPr>
            <p:cNvPr id="175" name="Picture 332" descr="图片256"/>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1360631" y="2349514"/>
              <a:ext cx="244849" cy="143172"/>
            </a:xfrm>
            <a:prstGeom prst="rect">
              <a:avLst/>
            </a:prstGeom>
            <a:noFill/>
            <a:effectLst/>
          </p:spPr>
        </p:pic>
        <p:pic>
          <p:nvPicPr>
            <p:cNvPr id="176" name="Picture 332" descr="图片256"/>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2168463" y="2365141"/>
              <a:ext cx="244849" cy="143172"/>
            </a:xfrm>
            <a:prstGeom prst="rect">
              <a:avLst/>
            </a:prstGeom>
            <a:noFill/>
            <a:effectLst/>
          </p:spPr>
        </p:pic>
        <p:cxnSp>
          <p:nvCxnSpPr>
            <p:cNvPr id="240" name="直接连接符 239"/>
            <p:cNvCxnSpPr>
              <a:stCxn id="163" idx="2"/>
              <a:endCxn id="150" idx="0"/>
            </p:cNvCxnSpPr>
            <p:nvPr/>
          </p:nvCxnSpPr>
          <p:spPr bwMode="auto">
            <a:xfrm>
              <a:off x="1195728" y="1846821"/>
              <a:ext cx="282091" cy="102860"/>
            </a:xfrm>
            <a:prstGeom prst="line">
              <a:avLst/>
            </a:prstGeom>
            <a:noFill/>
            <a:ln w="6350" cap="flat" cmpd="sng" algn="ctr">
              <a:solidFill>
                <a:srgbClr val="808080"/>
              </a:solidFill>
              <a:prstDash val="solid"/>
              <a:round/>
              <a:headEnd type="none" w="med" len="med"/>
              <a:tailEnd type="none" w="med" len="med"/>
            </a:ln>
            <a:effectLst/>
          </p:spPr>
        </p:cxnSp>
        <p:cxnSp>
          <p:nvCxnSpPr>
            <p:cNvPr id="241" name="直接连接符 240"/>
            <p:cNvCxnSpPr>
              <a:stCxn id="163" idx="2"/>
              <a:endCxn id="151" idx="0"/>
            </p:cNvCxnSpPr>
            <p:nvPr/>
          </p:nvCxnSpPr>
          <p:spPr bwMode="auto">
            <a:xfrm>
              <a:off x="1195728" y="1846821"/>
              <a:ext cx="1118322" cy="105072"/>
            </a:xfrm>
            <a:prstGeom prst="line">
              <a:avLst/>
            </a:prstGeom>
            <a:noFill/>
            <a:ln w="6350" cap="flat" cmpd="sng" algn="ctr">
              <a:solidFill>
                <a:srgbClr val="808080"/>
              </a:solidFill>
              <a:prstDash val="solid"/>
              <a:round/>
              <a:headEnd type="none" w="med" len="med"/>
              <a:tailEnd type="none" w="med" len="med"/>
            </a:ln>
            <a:effectLst/>
          </p:spPr>
        </p:cxnSp>
        <p:pic>
          <p:nvPicPr>
            <p:cNvPr id="242" name="Picture 459" descr="图片238"/>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1077036" y="1444123"/>
              <a:ext cx="273216" cy="216000"/>
            </a:xfrm>
            <a:prstGeom prst="rect">
              <a:avLst/>
            </a:prstGeom>
            <a:noFill/>
            <a:effectLst/>
          </p:spPr>
        </p:pic>
        <p:cxnSp>
          <p:nvCxnSpPr>
            <p:cNvPr id="247" name="直接连接符 246"/>
            <p:cNvCxnSpPr>
              <a:stCxn id="251" idx="2"/>
              <a:endCxn id="242" idx="0"/>
            </p:cNvCxnSpPr>
            <p:nvPr/>
          </p:nvCxnSpPr>
          <p:spPr bwMode="auto">
            <a:xfrm>
              <a:off x="922559" y="1365939"/>
              <a:ext cx="291085" cy="78184"/>
            </a:xfrm>
            <a:prstGeom prst="line">
              <a:avLst/>
            </a:prstGeom>
            <a:noFill/>
            <a:ln w="6350" cap="flat" cmpd="sng" algn="ctr">
              <a:solidFill>
                <a:srgbClr val="808080"/>
              </a:solidFill>
              <a:prstDash val="solid"/>
              <a:round/>
              <a:headEnd type="none" w="med" len="med"/>
              <a:tailEnd type="none" w="med" len="med"/>
            </a:ln>
            <a:effectLst/>
          </p:spPr>
        </p:cxnSp>
        <p:cxnSp>
          <p:nvCxnSpPr>
            <p:cNvPr id="248" name="直接连接符 247"/>
            <p:cNvCxnSpPr>
              <a:stCxn id="252" idx="2"/>
              <a:endCxn id="242" idx="0"/>
            </p:cNvCxnSpPr>
            <p:nvPr/>
          </p:nvCxnSpPr>
          <p:spPr bwMode="auto">
            <a:xfrm>
              <a:off x="1207021" y="1373889"/>
              <a:ext cx="6623" cy="70234"/>
            </a:xfrm>
            <a:prstGeom prst="line">
              <a:avLst/>
            </a:prstGeom>
            <a:noFill/>
            <a:ln w="6350" cap="flat" cmpd="sng" algn="ctr">
              <a:solidFill>
                <a:srgbClr val="808080"/>
              </a:solidFill>
              <a:prstDash val="solid"/>
              <a:round/>
              <a:headEnd type="none" w="med" len="med"/>
              <a:tailEnd type="none" w="med" len="med"/>
            </a:ln>
            <a:effectLst/>
          </p:spPr>
        </p:cxnSp>
        <p:cxnSp>
          <p:nvCxnSpPr>
            <p:cNvPr id="249" name="直接连接符 248"/>
            <p:cNvCxnSpPr>
              <a:stCxn id="253" idx="2"/>
              <a:endCxn id="242" idx="0"/>
            </p:cNvCxnSpPr>
            <p:nvPr/>
          </p:nvCxnSpPr>
          <p:spPr bwMode="auto">
            <a:xfrm flipH="1">
              <a:off x="1213644" y="1385816"/>
              <a:ext cx="289767" cy="58307"/>
            </a:xfrm>
            <a:prstGeom prst="line">
              <a:avLst/>
            </a:prstGeom>
            <a:noFill/>
            <a:ln w="6350" cap="flat" cmpd="sng" algn="ctr">
              <a:solidFill>
                <a:srgbClr val="808080"/>
              </a:solidFill>
              <a:prstDash val="solid"/>
              <a:round/>
              <a:headEnd type="none" w="med" len="med"/>
              <a:tailEnd type="none" w="med" len="med"/>
            </a:ln>
            <a:effectLst/>
          </p:spPr>
        </p:cxnSp>
        <p:pic>
          <p:nvPicPr>
            <p:cNvPr id="251"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802068" y="1176939"/>
              <a:ext cx="240982" cy="189000"/>
            </a:xfrm>
            <a:prstGeom prst="rect">
              <a:avLst/>
            </a:prstGeom>
            <a:noFill/>
            <a:effectLst/>
          </p:spPr>
        </p:pic>
        <p:pic>
          <p:nvPicPr>
            <p:cNvPr id="252"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1086530" y="1184889"/>
              <a:ext cx="240982" cy="189000"/>
            </a:xfrm>
            <a:prstGeom prst="rect">
              <a:avLst/>
            </a:prstGeom>
            <a:noFill/>
            <a:effectLst/>
          </p:spPr>
        </p:pic>
        <p:pic>
          <p:nvPicPr>
            <p:cNvPr id="253"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1382920" y="1196816"/>
              <a:ext cx="240982" cy="189000"/>
            </a:xfrm>
            <a:prstGeom prst="rect">
              <a:avLst/>
            </a:prstGeom>
            <a:noFill/>
            <a:effectLst/>
          </p:spPr>
        </p:pic>
        <p:pic>
          <p:nvPicPr>
            <p:cNvPr id="290" name="Picture 459" descr="图片238"/>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2429314" y="1438963"/>
              <a:ext cx="273216" cy="216000"/>
            </a:xfrm>
            <a:prstGeom prst="rect">
              <a:avLst/>
            </a:prstGeom>
            <a:noFill/>
            <a:effectLst/>
          </p:spPr>
        </p:pic>
        <p:cxnSp>
          <p:nvCxnSpPr>
            <p:cNvPr id="291" name="直接连接符 290"/>
            <p:cNvCxnSpPr>
              <a:stCxn id="295" idx="2"/>
              <a:endCxn id="290" idx="0"/>
            </p:cNvCxnSpPr>
            <p:nvPr/>
          </p:nvCxnSpPr>
          <p:spPr bwMode="auto">
            <a:xfrm>
              <a:off x="2274837" y="1371240"/>
              <a:ext cx="291085" cy="67723"/>
            </a:xfrm>
            <a:prstGeom prst="line">
              <a:avLst/>
            </a:prstGeom>
            <a:noFill/>
            <a:ln w="6350" cap="flat" cmpd="sng" algn="ctr">
              <a:solidFill>
                <a:srgbClr val="808080"/>
              </a:solidFill>
              <a:prstDash val="solid"/>
              <a:round/>
              <a:headEnd type="none" w="med" len="med"/>
              <a:tailEnd type="none" w="med" len="med"/>
            </a:ln>
            <a:effectLst/>
          </p:spPr>
        </p:cxnSp>
        <p:cxnSp>
          <p:nvCxnSpPr>
            <p:cNvPr id="292" name="直接连接符 291"/>
            <p:cNvCxnSpPr>
              <a:stCxn id="296" idx="2"/>
              <a:endCxn id="290" idx="0"/>
            </p:cNvCxnSpPr>
            <p:nvPr/>
          </p:nvCxnSpPr>
          <p:spPr bwMode="auto">
            <a:xfrm>
              <a:off x="2559299" y="1379190"/>
              <a:ext cx="6623" cy="59773"/>
            </a:xfrm>
            <a:prstGeom prst="line">
              <a:avLst/>
            </a:prstGeom>
            <a:noFill/>
            <a:ln w="6350" cap="flat" cmpd="sng" algn="ctr">
              <a:solidFill>
                <a:srgbClr val="808080"/>
              </a:solidFill>
              <a:prstDash val="solid"/>
              <a:round/>
              <a:headEnd type="none" w="med" len="med"/>
              <a:tailEnd type="none" w="med" len="med"/>
            </a:ln>
            <a:effectLst/>
          </p:spPr>
        </p:cxnSp>
        <p:cxnSp>
          <p:nvCxnSpPr>
            <p:cNvPr id="293" name="直接连接符 292"/>
            <p:cNvCxnSpPr>
              <a:stCxn id="297" idx="2"/>
              <a:endCxn id="290" idx="0"/>
            </p:cNvCxnSpPr>
            <p:nvPr/>
          </p:nvCxnSpPr>
          <p:spPr bwMode="auto">
            <a:xfrm flipH="1">
              <a:off x="2565922" y="1391117"/>
              <a:ext cx="289767" cy="47846"/>
            </a:xfrm>
            <a:prstGeom prst="line">
              <a:avLst/>
            </a:prstGeom>
            <a:noFill/>
            <a:ln w="6350" cap="flat" cmpd="sng" algn="ctr">
              <a:solidFill>
                <a:srgbClr val="808080"/>
              </a:solidFill>
              <a:prstDash val="solid"/>
              <a:round/>
              <a:headEnd type="none" w="med" len="med"/>
              <a:tailEnd type="none" w="med" len="med"/>
            </a:ln>
            <a:effectLst/>
          </p:spPr>
        </p:cxnSp>
        <p:pic>
          <p:nvPicPr>
            <p:cNvPr id="295"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154346" y="1182240"/>
              <a:ext cx="240982" cy="189000"/>
            </a:xfrm>
            <a:prstGeom prst="rect">
              <a:avLst/>
            </a:prstGeom>
            <a:noFill/>
            <a:effectLst/>
          </p:spPr>
        </p:pic>
        <p:pic>
          <p:nvPicPr>
            <p:cNvPr id="296"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438808" y="1190190"/>
              <a:ext cx="240982" cy="189000"/>
            </a:xfrm>
            <a:prstGeom prst="rect">
              <a:avLst/>
            </a:prstGeom>
            <a:noFill/>
            <a:effectLst/>
          </p:spPr>
        </p:pic>
        <p:pic>
          <p:nvPicPr>
            <p:cNvPr id="297"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735198" y="1202117"/>
              <a:ext cx="240982" cy="189000"/>
            </a:xfrm>
            <a:prstGeom prst="rect">
              <a:avLst/>
            </a:prstGeom>
            <a:noFill/>
            <a:effectLst/>
          </p:spPr>
        </p:pic>
        <p:cxnSp>
          <p:nvCxnSpPr>
            <p:cNvPr id="298" name="直接连接符 297"/>
            <p:cNvCxnSpPr>
              <a:stCxn id="166" idx="2"/>
              <a:endCxn id="151" idx="0"/>
            </p:cNvCxnSpPr>
            <p:nvPr/>
          </p:nvCxnSpPr>
          <p:spPr bwMode="auto">
            <a:xfrm flipH="1">
              <a:off x="2314050" y="1830965"/>
              <a:ext cx="250635" cy="120928"/>
            </a:xfrm>
            <a:prstGeom prst="line">
              <a:avLst/>
            </a:prstGeom>
            <a:noFill/>
            <a:ln w="6350" cap="flat" cmpd="sng" algn="ctr">
              <a:solidFill>
                <a:srgbClr val="808080"/>
              </a:solidFill>
              <a:prstDash val="solid"/>
              <a:round/>
              <a:headEnd type="none" w="med" len="med"/>
              <a:tailEnd type="none" w="med" len="med"/>
            </a:ln>
            <a:effectLst/>
          </p:spPr>
        </p:cxnSp>
        <p:cxnSp>
          <p:nvCxnSpPr>
            <p:cNvPr id="304" name="直接连接符 303"/>
            <p:cNvCxnSpPr>
              <a:stCxn id="166" idx="2"/>
              <a:endCxn id="150" idx="0"/>
            </p:cNvCxnSpPr>
            <p:nvPr/>
          </p:nvCxnSpPr>
          <p:spPr bwMode="auto">
            <a:xfrm flipH="1">
              <a:off x="1477819" y="1830965"/>
              <a:ext cx="1086866" cy="118716"/>
            </a:xfrm>
            <a:prstGeom prst="line">
              <a:avLst/>
            </a:prstGeom>
            <a:noFill/>
            <a:ln w="6350" cap="flat" cmpd="sng" algn="ctr">
              <a:solidFill>
                <a:srgbClr val="808080"/>
              </a:solidFill>
              <a:prstDash val="solid"/>
              <a:round/>
              <a:headEnd type="none" w="med" len="med"/>
              <a:tailEnd type="none" w="med" len="med"/>
            </a:ln>
            <a:effectLst/>
          </p:spPr>
        </p:cxnSp>
        <p:cxnSp>
          <p:nvCxnSpPr>
            <p:cNvPr id="401" name="直接连接符 400"/>
            <p:cNvCxnSpPr>
              <a:stCxn id="399" idx="3"/>
              <a:endCxn id="134" idx="1"/>
            </p:cNvCxnSpPr>
            <p:nvPr/>
          </p:nvCxnSpPr>
          <p:spPr bwMode="auto">
            <a:xfrm flipV="1">
              <a:off x="1059156" y="2831924"/>
              <a:ext cx="266594" cy="4961"/>
            </a:xfrm>
            <a:prstGeom prst="line">
              <a:avLst/>
            </a:prstGeom>
            <a:noFill/>
            <a:ln w="6350" cap="flat" cmpd="sng" algn="ctr">
              <a:solidFill>
                <a:srgbClr val="808080"/>
              </a:solidFill>
              <a:prstDash val="solid"/>
              <a:round/>
              <a:headEnd type="none" w="med" len="med"/>
              <a:tailEnd type="none" w="med" len="med"/>
            </a:ln>
            <a:effectLst/>
          </p:spPr>
        </p:cxnSp>
        <p:sp>
          <p:nvSpPr>
            <p:cNvPr id="406" name="TextBox 405"/>
            <p:cNvSpPr txBox="1"/>
            <p:nvPr/>
          </p:nvSpPr>
          <p:spPr>
            <a:xfrm>
              <a:off x="492543" y="1618084"/>
              <a:ext cx="526213" cy="246221"/>
            </a:xfrm>
            <a:prstGeom prst="rect">
              <a:avLst/>
            </a:prstGeom>
            <a:noFill/>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分支</a:t>
              </a:r>
              <a:r>
                <a:rPr lang="en-US" altLang="zh-CN" sz="1000" dirty="0" smtClean="0">
                  <a:latin typeface="微软雅黑" panose="020B0503020204020204" pitchFamily="34" charset="-122"/>
                  <a:ea typeface="微软雅黑" panose="020B0503020204020204" pitchFamily="34" charset="-122"/>
                </a:rPr>
                <a:t>1</a:t>
              </a:r>
              <a:endParaRPr lang="zh-CN" altLang="en-US" sz="1000" dirty="0">
                <a:latin typeface="微软雅黑" panose="020B0503020204020204" pitchFamily="34" charset="-122"/>
                <a:ea typeface="微软雅黑" panose="020B0503020204020204" pitchFamily="34" charset="-122"/>
              </a:endParaRPr>
            </a:p>
          </p:txBody>
        </p:sp>
        <p:sp>
          <p:nvSpPr>
            <p:cNvPr id="407" name="TextBox 406"/>
            <p:cNvSpPr txBox="1"/>
            <p:nvPr/>
          </p:nvSpPr>
          <p:spPr>
            <a:xfrm>
              <a:off x="2741162" y="1606581"/>
              <a:ext cx="526213" cy="246221"/>
            </a:xfrm>
            <a:prstGeom prst="rect">
              <a:avLst/>
            </a:prstGeom>
            <a:noFill/>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分支</a:t>
              </a:r>
              <a:r>
                <a:rPr lang="en-US" altLang="zh-CN" sz="1000" dirty="0" smtClean="0">
                  <a:latin typeface="微软雅黑" panose="020B0503020204020204" pitchFamily="34" charset="-122"/>
                  <a:ea typeface="微软雅黑" panose="020B0503020204020204" pitchFamily="34" charset="-122"/>
                </a:rPr>
                <a:t>2</a:t>
              </a:r>
              <a:endParaRPr lang="zh-CN" altLang="en-US" sz="1000" dirty="0">
                <a:latin typeface="微软雅黑" panose="020B0503020204020204" pitchFamily="34" charset="-122"/>
                <a:ea typeface="微软雅黑" panose="020B0503020204020204" pitchFamily="34" charset="-122"/>
              </a:endParaRPr>
            </a:p>
          </p:txBody>
        </p:sp>
        <p:grpSp>
          <p:nvGrpSpPr>
            <p:cNvPr id="6" name="组合 408"/>
            <p:cNvGrpSpPr/>
            <p:nvPr/>
          </p:nvGrpSpPr>
          <p:grpSpPr>
            <a:xfrm>
              <a:off x="496508" y="2546863"/>
              <a:ext cx="562648" cy="431862"/>
              <a:chOff x="426658" y="2593678"/>
              <a:chExt cx="562648" cy="431862"/>
            </a:xfrm>
            <a:effectLst/>
          </p:grpSpPr>
          <p:pic>
            <p:nvPicPr>
              <p:cNvPr id="399" name="Picture 797" descr="图片19"/>
              <p:cNvPicPr>
                <a:picLocks noChangeAspect="1" noChangeArrowheads="1"/>
              </p:cNvPicPr>
              <p:nvPr/>
            </p:nvPicPr>
            <p:blipFill>
              <a:blip r:embed="rId8" cstate="print"/>
              <a:stretch>
                <a:fillRect/>
              </a:stretch>
            </p:blipFill>
            <p:spPr bwMode="auto">
              <a:xfrm>
                <a:off x="451788" y="2741860"/>
                <a:ext cx="537518" cy="283680"/>
              </a:xfrm>
              <a:prstGeom prst="rect">
                <a:avLst/>
              </a:prstGeom>
              <a:noFill/>
              <a:effectLst/>
            </p:spPr>
          </p:pic>
          <p:sp>
            <p:nvSpPr>
              <p:cNvPr id="408" name="TextBox 407"/>
              <p:cNvSpPr txBox="1"/>
              <p:nvPr/>
            </p:nvSpPr>
            <p:spPr>
              <a:xfrm>
                <a:off x="426658" y="2593678"/>
                <a:ext cx="558570" cy="230832"/>
              </a:xfrm>
              <a:prstGeom prst="rect">
                <a:avLst/>
              </a:prstGeom>
              <a:noFill/>
              <a:effectLst/>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eSight</a:t>
                </a:r>
                <a:endParaRPr lang="zh-CN" altLang="en-US" sz="900" b="1" dirty="0">
                  <a:latin typeface="微软雅黑" panose="020B0503020204020204" pitchFamily="34" charset="-122"/>
                  <a:ea typeface="微软雅黑" panose="020B0503020204020204" pitchFamily="34" charset="-122"/>
                </a:endParaRPr>
              </a:p>
            </p:txBody>
          </p:sp>
        </p:grpSp>
        <p:sp>
          <p:nvSpPr>
            <p:cNvPr id="410" name="TextBox 409"/>
            <p:cNvSpPr txBox="1"/>
            <p:nvPr/>
          </p:nvSpPr>
          <p:spPr>
            <a:xfrm>
              <a:off x="524174" y="2158672"/>
              <a:ext cx="526213" cy="246221"/>
            </a:xfrm>
            <a:prstGeom prst="rect">
              <a:avLst/>
            </a:prstGeom>
            <a:noFill/>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总部</a:t>
              </a:r>
              <a:endParaRPr lang="zh-CN" altLang="en-US" sz="1000" dirty="0">
                <a:latin typeface="微软雅黑" panose="020B0503020204020204" pitchFamily="34" charset="-122"/>
                <a:ea typeface="微软雅黑" panose="020B0503020204020204" pitchFamily="34" charset="-122"/>
              </a:endParaRPr>
            </a:p>
          </p:txBody>
        </p:sp>
        <p:pic>
          <p:nvPicPr>
            <p:cNvPr id="414"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820160" y="4262719"/>
              <a:ext cx="284356" cy="224473"/>
            </a:xfrm>
            <a:prstGeom prst="rect">
              <a:avLst/>
            </a:prstGeom>
            <a:noFill/>
          </p:spPr>
        </p:pic>
        <p:pic>
          <p:nvPicPr>
            <p:cNvPr id="415"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058824" y="4277097"/>
              <a:ext cx="284356" cy="224473"/>
            </a:xfrm>
            <a:prstGeom prst="rect">
              <a:avLst/>
            </a:prstGeom>
            <a:noFill/>
          </p:spPr>
        </p:pic>
        <p:pic>
          <p:nvPicPr>
            <p:cNvPr id="416"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291737" y="4277097"/>
              <a:ext cx="284356" cy="224473"/>
            </a:xfrm>
            <a:prstGeom prst="rect">
              <a:avLst/>
            </a:prstGeom>
            <a:noFill/>
          </p:spPr>
        </p:pic>
        <p:pic>
          <p:nvPicPr>
            <p:cNvPr id="417"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559156" y="4285723"/>
              <a:ext cx="284356" cy="224473"/>
            </a:xfrm>
            <a:prstGeom prst="rect">
              <a:avLst/>
            </a:prstGeom>
            <a:noFill/>
          </p:spPr>
        </p:pic>
        <p:pic>
          <p:nvPicPr>
            <p:cNvPr id="418"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680576" y="4268472"/>
              <a:ext cx="284356" cy="224473"/>
            </a:xfrm>
            <a:prstGeom prst="rect">
              <a:avLst/>
            </a:prstGeom>
            <a:noFill/>
          </p:spPr>
        </p:pic>
        <p:pic>
          <p:nvPicPr>
            <p:cNvPr id="419"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108372" y="4274222"/>
              <a:ext cx="284356" cy="224473"/>
            </a:xfrm>
            <a:prstGeom prst="rect">
              <a:avLst/>
            </a:prstGeom>
            <a:noFill/>
          </p:spPr>
        </p:pic>
        <p:pic>
          <p:nvPicPr>
            <p:cNvPr id="420"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838077" y="4279974"/>
              <a:ext cx="284356" cy="224473"/>
            </a:xfrm>
            <a:prstGeom prst="rect">
              <a:avLst/>
            </a:prstGeom>
            <a:noFill/>
          </p:spPr>
        </p:pic>
        <p:pic>
          <p:nvPicPr>
            <p:cNvPr id="421"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352213" y="4279972"/>
              <a:ext cx="379553" cy="229119"/>
            </a:xfrm>
            <a:prstGeom prst="rect">
              <a:avLst/>
            </a:prstGeom>
            <a:noFill/>
            <a:ln w="9525">
              <a:noFill/>
              <a:miter lim="800000"/>
              <a:headEnd/>
              <a:tailEnd/>
            </a:ln>
          </p:spPr>
        </p:pic>
        <p:pic>
          <p:nvPicPr>
            <p:cNvPr id="422"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383738" y="918547"/>
              <a:ext cx="284356" cy="224473"/>
            </a:xfrm>
            <a:prstGeom prst="rect">
              <a:avLst/>
            </a:prstGeom>
            <a:noFill/>
          </p:spPr>
        </p:pic>
        <p:pic>
          <p:nvPicPr>
            <p:cNvPr id="423"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716648" y="924297"/>
              <a:ext cx="284356" cy="224473"/>
            </a:xfrm>
            <a:prstGeom prst="rect">
              <a:avLst/>
            </a:prstGeom>
            <a:noFill/>
          </p:spPr>
        </p:pic>
        <p:pic>
          <p:nvPicPr>
            <p:cNvPr id="424"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1020871" y="930047"/>
              <a:ext cx="379553" cy="229119"/>
            </a:xfrm>
            <a:prstGeom prst="rect">
              <a:avLst/>
            </a:prstGeom>
            <a:noFill/>
            <a:ln w="9525">
              <a:noFill/>
              <a:miter lim="800000"/>
              <a:headEnd/>
              <a:tailEnd/>
            </a:ln>
          </p:spPr>
        </p:pic>
        <p:pic>
          <p:nvPicPr>
            <p:cNvPr id="425"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111247" y="921420"/>
              <a:ext cx="284356" cy="224473"/>
            </a:xfrm>
            <a:prstGeom prst="rect">
              <a:avLst/>
            </a:prstGeom>
            <a:noFill/>
          </p:spPr>
        </p:pic>
        <p:pic>
          <p:nvPicPr>
            <p:cNvPr id="426"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349911" y="918546"/>
              <a:ext cx="284356" cy="224473"/>
            </a:xfrm>
            <a:prstGeom prst="rect">
              <a:avLst/>
            </a:prstGeom>
            <a:noFill/>
          </p:spPr>
        </p:pic>
        <p:pic>
          <p:nvPicPr>
            <p:cNvPr id="427"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582824" y="918546"/>
              <a:ext cx="284356" cy="224473"/>
            </a:xfrm>
            <a:prstGeom prst="rect">
              <a:avLst/>
            </a:prstGeom>
            <a:noFill/>
          </p:spPr>
        </p:pic>
        <p:pic>
          <p:nvPicPr>
            <p:cNvPr id="429"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803662" y="935797"/>
              <a:ext cx="379553" cy="229119"/>
            </a:xfrm>
            <a:prstGeom prst="rect">
              <a:avLst/>
            </a:prstGeom>
            <a:noFill/>
            <a:ln w="9525">
              <a:noFill/>
              <a:miter lim="800000"/>
              <a:headEnd/>
              <a:tailEnd/>
            </a:ln>
          </p:spPr>
        </p:pic>
        <p:cxnSp>
          <p:nvCxnSpPr>
            <p:cNvPr id="450" name="直接连接符 449"/>
            <p:cNvCxnSpPr/>
            <p:nvPr/>
          </p:nvCxnSpPr>
          <p:spPr bwMode="auto">
            <a:xfrm>
              <a:off x="1637270" y="2880885"/>
              <a:ext cx="494061" cy="11605"/>
            </a:xfrm>
            <a:prstGeom prst="line">
              <a:avLst/>
            </a:prstGeom>
            <a:noFill/>
            <a:ln w="6350" cap="flat" cmpd="sng" algn="ctr">
              <a:solidFill>
                <a:srgbClr val="808080"/>
              </a:solidFill>
              <a:prstDash val="solid"/>
              <a:round/>
              <a:headEnd type="none" w="med" len="med"/>
              <a:tailEnd type="none" w="med" len="med"/>
            </a:ln>
            <a:effectLst/>
          </p:spPr>
        </p:cxnSp>
        <p:pic>
          <p:nvPicPr>
            <p:cNvPr id="163" name="Picture 332" descr="图片256"/>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1073303" y="1703649"/>
              <a:ext cx="244849" cy="143172"/>
            </a:xfrm>
            <a:prstGeom prst="rect">
              <a:avLst/>
            </a:prstGeom>
            <a:noFill/>
            <a:effectLst/>
          </p:spPr>
        </p:pic>
        <p:pic>
          <p:nvPicPr>
            <p:cNvPr id="166" name="Picture 332" descr="图片256"/>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2442260" y="1687793"/>
              <a:ext cx="244849" cy="143172"/>
            </a:xfrm>
            <a:prstGeom prst="rect">
              <a:avLst/>
            </a:prstGeom>
            <a:noFill/>
            <a:effectLst/>
          </p:spPr>
        </p:pic>
        <p:cxnSp>
          <p:nvCxnSpPr>
            <p:cNvPr id="180" name="直接连接符 179"/>
            <p:cNvCxnSpPr>
              <a:stCxn id="290" idx="2"/>
              <a:endCxn id="166" idx="0"/>
            </p:cNvCxnSpPr>
            <p:nvPr/>
          </p:nvCxnSpPr>
          <p:spPr bwMode="auto">
            <a:xfrm flipH="1">
              <a:off x="2564685" y="1654963"/>
              <a:ext cx="1237" cy="32830"/>
            </a:xfrm>
            <a:prstGeom prst="line">
              <a:avLst/>
            </a:prstGeom>
            <a:noFill/>
            <a:ln w="6350" cap="flat" cmpd="sng" algn="ctr">
              <a:solidFill>
                <a:srgbClr val="808080"/>
              </a:solidFill>
              <a:prstDash val="solid"/>
              <a:round/>
              <a:headEnd type="none" w="med" len="med"/>
              <a:tailEnd type="none" w="med" len="med"/>
            </a:ln>
            <a:effectLst/>
          </p:spPr>
        </p:cxnSp>
        <p:cxnSp>
          <p:nvCxnSpPr>
            <p:cNvPr id="183" name="直接连接符 182"/>
            <p:cNvCxnSpPr>
              <a:stCxn id="242" idx="2"/>
              <a:endCxn id="163" idx="0"/>
            </p:cNvCxnSpPr>
            <p:nvPr/>
          </p:nvCxnSpPr>
          <p:spPr bwMode="auto">
            <a:xfrm flipH="1">
              <a:off x="1195728" y="1660123"/>
              <a:ext cx="17916" cy="43526"/>
            </a:xfrm>
            <a:prstGeom prst="line">
              <a:avLst/>
            </a:prstGeom>
            <a:noFill/>
            <a:ln w="6350" cap="flat" cmpd="sng" algn="ctr">
              <a:solidFill>
                <a:srgbClr val="808080"/>
              </a:solidFill>
              <a:prstDash val="solid"/>
              <a:round/>
              <a:headEnd type="none" w="med" len="med"/>
              <a:tailEnd type="none" w="med" len="med"/>
            </a:ln>
            <a:effectLst/>
          </p:spPr>
        </p:cxnSp>
      </p:grpSp>
    </p:spTree>
  </p:cSld>
  <p:clrMapOvr>
    <a:masterClrMapping/>
  </p:clrMapOvr>
  <p:transition advClick="0" advTm="8000">
    <p:fade thruBlk="1"/>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Rectangle 2"/>
          <p:cNvSpPr>
            <a:spLocks noGrp="1" noChangeArrowheads="1"/>
          </p:cNvSpPr>
          <p:nvPr>
            <p:ph type="title"/>
          </p:nvPr>
        </p:nvSpPr>
        <p:spPr/>
        <p:txBody>
          <a:bodyPr wrap="none">
            <a:noAutofit/>
          </a:bodyPr>
          <a:lstStyle/>
          <a:p>
            <a:pPr eaLnBrk="1" hangingPunct="1"/>
            <a:r>
              <a:rPr lang="zh-CN" altLang="en-US" dirty="0" smtClean="0">
                <a:latin typeface="微软雅黑" panose="020B0503020204020204" pitchFamily="34" charset="-122"/>
                <a:ea typeface="微软雅黑" panose="020B0503020204020204" pitchFamily="34" charset="-122"/>
              </a:rPr>
              <a:t>监测敏捷设备间物理直连链路</a:t>
            </a:r>
            <a:endParaRPr lang="zh-CN" altLang="en-US" dirty="0">
              <a:latin typeface="微软雅黑" panose="020B0503020204020204" pitchFamily="34" charset="-122"/>
              <a:ea typeface="微软雅黑" panose="020B0503020204020204" pitchFamily="34" charset="-122"/>
            </a:endParaRPr>
          </a:p>
        </p:txBody>
      </p:sp>
      <p:sp>
        <p:nvSpPr>
          <p:cNvPr id="126" name="矩形 125"/>
          <p:cNvSpPr/>
          <p:nvPr/>
        </p:nvSpPr>
        <p:spPr>
          <a:xfrm>
            <a:off x="4434875" y="817449"/>
            <a:ext cx="4572000" cy="3416320"/>
          </a:xfrm>
          <a:prstGeom prst="rect">
            <a:avLst/>
          </a:prstGeom>
        </p:spPr>
        <p:txBody>
          <a:bodyPr>
            <a:spAutoFit/>
          </a:bodyPr>
          <a:lstStyle/>
          <a:p>
            <a:pPr marL="174625" indent="-174625">
              <a:lnSpc>
                <a:spcPct val="120000"/>
              </a:lnSpc>
              <a:spcBef>
                <a:spcPts val="0"/>
              </a:spcBef>
            </a:pPr>
            <a:r>
              <a:rPr lang="zh-CN" altLang="en-US" sz="1200" b="1" dirty="0" smtClean="0">
                <a:solidFill>
                  <a:srgbClr val="990000"/>
                </a:solidFill>
                <a:latin typeface="微软雅黑" panose="020B0503020204020204" pitchFamily="34" charset="-122"/>
                <a:ea typeface="微软雅黑" panose="020B0503020204020204" pitchFamily="34" charset="-122"/>
              </a:rPr>
              <a:t>客户需求</a:t>
            </a: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客户需要对网络及设备的质量状况进行监控。</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网络中部署多台敏捷设备的网络，希望对敏捷设备间物理直连链路的丢包情况进行监测。</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a:lnSpc>
                <a:spcPct val="120000"/>
              </a:lnSpc>
              <a:spcBef>
                <a:spcPts val="0"/>
              </a:spcBef>
            </a:pP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a:lnSpc>
                <a:spcPct val="120000"/>
              </a:lnSpc>
              <a:spcBef>
                <a:spcPts val="0"/>
              </a:spcBef>
            </a:pPr>
            <a:r>
              <a:rPr lang="zh-CN" altLang="en-US" sz="1200" b="1" dirty="0" smtClean="0">
                <a:solidFill>
                  <a:srgbClr val="990000"/>
                </a:solidFill>
                <a:latin typeface="微软雅黑" panose="020B0503020204020204" pitchFamily="34" charset="-122"/>
                <a:ea typeface="微软雅黑" panose="020B0503020204020204" pitchFamily="34" charset="-122"/>
              </a:rPr>
              <a:t>方案部署</a:t>
            </a: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部署</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网管，管理敏捷设备。</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通过</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网管拓扑界面选择敏捷设备间的物理直连链路，使能</a:t>
            </a:r>
            <a:r>
              <a:rPr lang="en-US" altLang="zh-CN" sz="1200" dirty="0" err="1" smtClean="0">
                <a:solidFill>
                  <a:sysClr val="windowText" lastClr="000000"/>
                </a:solidFill>
                <a:latin typeface="微软雅黑" panose="020B0503020204020204" pitchFamily="34" charset="-122"/>
                <a:ea typeface="微软雅黑" panose="020B0503020204020204" pitchFamily="34" charset="-122"/>
              </a:rPr>
              <a:t>iPCA</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 </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a:lnSpc>
                <a:spcPct val="120000"/>
              </a:lnSpc>
              <a:spcBef>
                <a:spcPts val="0"/>
              </a:spcBef>
            </a:pPr>
            <a:r>
              <a:rPr lang="zh-CN" altLang="en-US" sz="1200" b="1" dirty="0" smtClean="0">
                <a:solidFill>
                  <a:srgbClr val="990000"/>
                </a:solidFill>
                <a:latin typeface="微软雅黑" panose="020B0503020204020204" pitchFamily="34" charset="-122"/>
                <a:ea typeface="微软雅黑" panose="020B0503020204020204" pitchFamily="34" charset="-122"/>
              </a:rPr>
              <a:t>客户价值</a:t>
            </a: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部署简单：通过</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网管拓扑使能，无需下发复杂配置。</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方便运维：由</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网管提供监测结果可视化图表界面。</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实时数据：</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7</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24</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开启，随时查看监测数据。</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endParaRPr lang="zh-CN" altLang="zh-CN" sz="1200" dirty="0" smtClean="0">
              <a:solidFill>
                <a:sysClr val="windowText" lastClr="000000"/>
              </a:solidFill>
              <a:latin typeface="微软雅黑" panose="020B0503020204020204" pitchFamily="34" charset="-122"/>
              <a:ea typeface="微软雅黑" panose="020B0503020204020204" pitchFamily="34" charset="-122"/>
            </a:endParaRPr>
          </a:p>
        </p:txBody>
      </p:sp>
      <p:grpSp>
        <p:nvGrpSpPr>
          <p:cNvPr id="2" name="组合 114"/>
          <p:cNvGrpSpPr/>
          <p:nvPr/>
        </p:nvGrpSpPr>
        <p:grpSpPr>
          <a:xfrm>
            <a:off x="304276" y="890592"/>
            <a:ext cx="3444231" cy="3911703"/>
            <a:chOff x="304276" y="890592"/>
            <a:chExt cx="3444231" cy="3911703"/>
          </a:xfrm>
        </p:grpSpPr>
        <p:cxnSp>
          <p:nvCxnSpPr>
            <p:cNvPr id="170" name="直接连接符 169"/>
            <p:cNvCxnSpPr/>
            <p:nvPr/>
          </p:nvCxnSpPr>
          <p:spPr bwMode="auto">
            <a:xfrm flipV="1">
              <a:off x="1917073" y="4683986"/>
              <a:ext cx="168528" cy="1"/>
            </a:xfrm>
            <a:prstGeom prst="line">
              <a:avLst/>
            </a:prstGeom>
            <a:noFill/>
            <a:ln w="6350" cap="flat" cmpd="sng" algn="ctr">
              <a:solidFill>
                <a:srgbClr val="FF0000"/>
              </a:solidFill>
              <a:prstDash val="solid"/>
              <a:round/>
              <a:headEnd type="none" w="med" len="med"/>
              <a:tailEnd type="none" w="med" len="med"/>
            </a:ln>
            <a:effectLst/>
          </p:spPr>
        </p:cxnSp>
        <p:sp>
          <p:nvSpPr>
            <p:cNvPr id="171" name="TextBox 170"/>
            <p:cNvSpPr txBox="1"/>
            <p:nvPr/>
          </p:nvSpPr>
          <p:spPr>
            <a:xfrm>
              <a:off x="2030614" y="4576494"/>
              <a:ext cx="729978"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可监测链路</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pic>
          <p:nvPicPr>
            <p:cNvPr id="165" name="Picture 461" descr="图片240"/>
            <p:cNvPicPr>
              <a:picLocks noChangeAspect="1" noChangeArrowheads="1"/>
            </p:cNvPicPr>
            <p:nvPr/>
          </p:nvPicPr>
          <p:blipFill>
            <a:blip r:embed="rId1" cstate="print"/>
            <a:srcRect/>
            <a:stretch>
              <a:fillRect/>
            </a:stretch>
          </p:blipFill>
          <p:spPr bwMode="auto">
            <a:xfrm>
              <a:off x="304276" y="4627960"/>
              <a:ext cx="186344" cy="145308"/>
            </a:xfrm>
            <a:prstGeom prst="rect">
              <a:avLst/>
            </a:prstGeom>
            <a:noFill/>
            <a:effectLst/>
          </p:spPr>
        </p:pic>
        <p:sp>
          <p:nvSpPr>
            <p:cNvPr id="169" name="TextBox 168"/>
            <p:cNvSpPr txBox="1"/>
            <p:nvPr/>
          </p:nvSpPr>
          <p:spPr>
            <a:xfrm>
              <a:off x="458992" y="4586851"/>
              <a:ext cx="743086"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可监测设备</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pic>
          <p:nvPicPr>
            <p:cNvPr id="162" name="Picture 337" descr="图片261"/>
            <p:cNvPicPr>
              <a:picLocks noChangeAspect="1" noChangeArrowheads="1"/>
            </p:cNvPicPr>
            <p:nvPr/>
          </p:nvPicPr>
          <p:blipFill>
            <a:blip r:embed="rId2" cstate="print">
              <a:duotone>
                <a:schemeClr val="accent4">
                  <a:shade val="45000"/>
                  <a:satMod val="135000"/>
                </a:schemeClr>
                <a:prstClr val="white"/>
              </a:duotone>
            </a:blip>
            <a:srcRect/>
            <a:stretch>
              <a:fillRect/>
            </a:stretch>
          </p:blipFill>
          <p:spPr bwMode="auto">
            <a:xfrm>
              <a:off x="1093285" y="4620681"/>
              <a:ext cx="186342" cy="145308"/>
            </a:xfrm>
            <a:prstGeom prst="rect">
              <a:avLst/>
            </a:prstGeom>
            <a:noFill/>
            <a:effectLst/>
          </p:spPr>
        </p:pic>
        <p:sp>
          <p:nvSpPr>
            <p:cNvPr id="164" name="TextBox 163"/>
            <p:cNvSpPr txBox="1"/>
            <p:nvPr/>
          </p:nvSpPr>
          <p:spPr>
            <a:xfrm>
              <a:off x="1282486" y="4583091"/>
              <a:ext cx="747502"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非监测设备</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cxnSp>
          <p:nvCxnSpPr>
            <p:cNvPr id="178" name="直接连接符 177"/>
            <p:cNvCxnSpPr/>
            <p:nvPr/>
          </p:nvCxnSpPr>
          <p:spPr bwMode="auto">
            <a:xfrm flipV="1">
              <a:off x="2687978" y="4680197"/>
              <a:ext cx="147344" cy="1"/>
            </a:xfrm>
            <a:prstGeom prst="line">
              <a:avLst/>
            </a:prstGeom>
            <a:noFill/>
            <a:ln w="6350" cap="flat" cmpd="sng" algn="ctr">
              <a:solidFill>
                <a:schemeClr val="bg1">
                  <a:lumMod val="50000"/>
                </a:schemeClr>
              </a:solidFill>
              <a:prstDash val="solid"/>
              <a:round/>
              <a:headEnd type="none" w="med" len="med"/>
              <a:tailEnd type="none" w="med" len="med"/>
            </a:ln>
            <a:effectLst/>
          </p:spPr>
        </p:cxnSp>
        <p:sp>
          <p:nvSpPr>
            <p:cNvPr id="179" name="TextBox 178"/>
            <p:cNvSpPr txBox="1"/>
            <p:nvPr/>
          </p:nvSpPr>
          <p:spPr>
            <a:xfrm>
              <a:off x="2772165" y="4572706"/>
              <a:ext cx="976342"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非监测链路</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sp>
          <p:nvSpPr>
            <p:cNvPr id="413" name="AutoShape 147"/>
            <p:cNvSpPr>
              <a:spLocks noChangeArrowheads="1"/>
            </p:cNvSpPr>
            <p:nvPr/>
          </p:nvSpPr>
          <p:spPr bwMode="auto">
            <a:xfrm>
              <a:off x="2051049" y="890592"/>
              <a:ext cx="1158412" cy="940280"/>
            </a:xfrm>
            <a:prstGeom prst="roundRect">
              <a:avLst>
                <a:gd name="adj" fmla="val 5023"/>
              </a:avLst>
            </a:prstGeom>
            <a:solidFill>
              <a:srgbClr val="BBE0E3">
                <a:alpha val="50195"/>
              </a:srgbClr>
            </a:solidFill>
            <a:ln w="19050" algn="ctr">
              <a:noFill/>
              <a:prstDash val="dash"/>
              <a:round/>
            </a:ln>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sp>
          <p:nvSpPr>
            <p:cNvPr id="412" name="AutoShape 147"/>
            <p:cNvSpPr>
              <a:spLocks noChangeArrowheads="1"/>
            </p:cNvSpPr>
            <p:nvPr/>
          </p:nvSpPr>
          <p:spPr bwMode="auto">
            <a:xfrm>
              <a:off x="561553" y="902091"/>
              <a:ext cx="1158412" cy="940280"/>
            </a:xfrm>
            <a:prstGeom prst="roundRect">
              <a:avLst>
                <a:gd name="adj" fmla="val 5023"/>
              </a:avLst>
            </a:prstGeom>
            <a:solidFill>
              <a:srgbClr val="BBE0E3">
                <a:alpha val="50195"/>
              </a:srgbClr>
            </a:solidFill>
            <a:ln w="19050" algn="ctr">
              <a:noFill/>
              <a:prstDash val="dash"/>
              <a:round/>
            </a:ln>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sp>
          <p:nvSpPr>
            <p:cNvPr id="411" name="AutoShape 147"/>
            <p:cNvSpPr>
              <a:spLocks noChangeArrowheads="1"/>
            </p:cNvSpPr>
            <p:nvPr/>
          </p:nvSpPr>
          <p:spPr bwMode="auto">
            <a:xfrm>
              <a:off x="493447" y="2241550"/>
              <a:ext cx="2733671" cy="2294283"/>
            </a:xfrm>
            <a:prstGeom prst="roundRect">
              <a:avLst>
                <a:gd name="adj" fmla="val 5023"/>
              </a:avLst>
            </a:prstGeom>
            <a:solidFill>
              <a:srgbClr val="BBE0E3">
                <a:alpha val="50195"/>
              </a:srgbClr>
            </a:solidFill>
            <a:ln w="19050" algn="ctr">
              <a:noFill/>
              <a:prstDash val="dash"/>
              <a:round/>
            </a:ln>
            <a:effectLst/>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cxnSp>
          <p:nvCxnSpPr>
            <p:cNvPr id="65" name="直接连接符 64"/>
            <p:cNvCxnSpPr/>
            <p:nvPr/>
          </p:nvCxnSpPr>
          <p:spPr bwMode="auto">
            <a:xfrm>
              <a:off x="1290383" y="3462170"/>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2" name="直接连接符 71"/>
            <p:cNvCxnSpPr/>
            <p:nvPr/>
          </p:nvCxnSpPr>
          <p:spPr bwMode="auto">
            <a:xfrm>
              <a:off x="1288663" y="3516176"/>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4" name="直接连接符 73"/>
            <p:cNvCxnSpPr/>
            <p:nvPr/>
          </p:nvCxnSpPr>
          <p:spPr bwMode="auto">
            <a:xfrm>
              <a:off x="2247675" y="3462170"/>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5" name="直接连接符 74"/>
            <p:cNvCxnSpPr/>
            <p:nvPr/>
          </p:nvCxnSpPr>
          <p:spPr bwMode="auto">
            <a:xfrm>
              <a:off x="2245955" y="3516176"/>
              <a:ext cx="214304" cy="0"/>
            </a:xfrm>
            <a:prstGeom prst="line">
              <a:avLst/>
            </a:prstGeom>
            <a:noFill/>
            <a:ln w="6350" cap="flat" cmpd="sng" algn="ctr">
              <a:solidFill>
                <a:srgbClr val="808080"/>
              </a:solidFill>
              <a:prstDash val="solid"/>
              <a:round/>
              <a:headEnd type="none" w="med" len="med"/>
              <a:tailEnd type="none" w="med" len="med"/>
            </a:ln>
            <a:effectLst/>
          </p:spPr>
        </p:cxnSp>
        <p:pic>
          <p:nvPicPr>
            <p:cNvPr id="81" name="Picture 459" descr="图片238"/>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2422885" y="3408194"/>
              <a:ext cx="273216" cy="216000"/>
            </a:xfrm>
            <a:prstGeom prst="rect">
              <a:avLst/>
            </a:prstGeom>
            <a:noFill/>
            <a:effectLst/>
          </p:spPr>
        </p:pic>
        <p:pic>
          <p:nvPicPr>
            <p:cNvPr id="82" name="Picture 459" descr="图片238"/>
            <p:cNvPicPr>
              <a:picLocks noChangeAspect="1" noChangeArrowheads="1"/>
            </p:cNvPicPr>
            <p:nvPr/>
          </p:nvPicPr>
          <p:blipFill>
            <a:blip r:embed="rId3" cstate="print"/>
            <a:srcRect/>
            <a:stretch>
              <a:fillRect/>
            </a:stretch>
          </p:blipFill>
          <p:spPr bwMode="auto">
            <a:xfrm>
              <a:off x="1108643" y="3408194"/>
              <a:ext cx="273216" cy="216000"/>
            </a:xfrm>
            <a:prstGeom prst="rect">
              <a:avLst/>
            </a:prstGeom>
            <a:noFill/>
            <a:effectLst/>
          </p:spPr>
        </p:pic>
        <p:pic>
          <p:nvPicPr>
            <p:cNvPr id="83" name="Picture 459" descr="图片238"/>
            <p:cNvPicPr>
              <a:picLocks noChangeAspect="1" noChangeArrowheads="1"/>
            </p:cNvPicPr>
            <p:nvPr/>
          </p:nvPicPr>
          <p:blipFill>
            <a:blip r:embed="rId3" cstate="print"/>
            <a:srcRect/>
            <a:stretch>
              <a:fillRect/>
            </a:stretch>
          </p:blipFill>
          <p:spPr bwMode="auto">
            <a:xfrm>
              <a:off x="1504687" y="3408176"/>
              <a:ext cx="273216" cy="216000"/>
            </a:xfrm>
            <a:prstGeom prst="rect">
              <a:avLst/>
            </a:prstGeom>
            <a:noFill/>
            <a:effectLst/>
          </p:spPr>
        </p:pic>
        <p:pic>
          <p:nvPicPr>
            <p:cNvPr id="84" name="Picture 459" descr="图片238"/>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2029931" y="3408194"/>
              <a:ext cx="273216" cy="216000"/>
            </a:xfrm>
            <a:prstGeom prst="rect">
              <a:avLst/>
            </a:prstGeom>
            <a:noFill/>
            <a:effectLst/>
          </p:spPr>
        </p:pic>
        <p:cxnSp>
          <p:nvCxnSpPr>
            <p:cNvPr id="90" name="直接连接符 89"/>
            <p:cNvCxnSpPr>
              <a:stCxn id="134" idx="3"/>
              <a:endCxn id="128" idx="1"/>
            </p:cNvCxnSpPr>
            <p:nvPr/>
          </p:nvCxnSpPr>
          <p:spPr bwMode="auto">
            <a:xfrm>
              <a:off x="1637960" y="2831924"/>
              <a:ext cx="494061" cy="11605"/>
            </a:xfrm>
            <a:prstGeom prst="line">
              <a:avLst/>
            </a:prstGeom>
            <a:noFill/>
            <a:ln w="6350" cap="flat" cmpd="sng" algn="ctr">
              <a:solidFill>
                <a:srgbClr val="808080"/>
              </a:solidFill>
              <a:prstDash val="solid"/>
              <a:round/>
              <a:headEnd type="none" w="med" len="med"/>
              <a:tailEnd type="none" w="med" len="med"/>
            </a:ln>
            <a:effectLst/>
          </p:spPr>
        </p:cxnSp>
        <p:cxnSp>
          <p:nvCxnSpPr>
            <p:cNvPr id="92" name="直接连接符 91"/>
            <p:cNvCxnSpPr>
              <a:stCxn id="134" idx="2"/>
              <a:endCxn id="84" idx="0"/>
            </p:cNvCxnSpPr>
            <p:nvPr/>
          </p:nvCxnSpPr>
          <p:spPr bwMode="auto">
            <a:xfrm>
              <a:off x="1481855" y="2953424"/>
              <a:ext cx="684684" cy="454770"/>
            </a:xfrm>
            <a:prstGeom prst="line">
              <a:avLst/>
            </a:prstGeom>
            <a:noFill/>
            <a:ln w="6350" cap="flat" cmpd="sng" algn="ctr">
              <a:solidFill>
                <a:srgbClr val="808080"/>
              </a:solidFill>
              <a:prstDash val="solid"/>
              <a:round/>
              <a:headEnd type="none" w="med" len="med"/>
              <a:tailEnd type="none" w="med" len="med"/>
            </a:ln>
            <a:effectLst/>
          </p:spPr>
        </p:cxnSp>
        <p:cxnSp>
          <p:nvCxnSpPr>
            <p:cNvPr id="93" name="直接连接符 92"/>
            <p:cNvCxnSpPr>
              <a:stCxn id="134" idx="2"/>
              <a:endCxn id="81" idx="0"/>
            </p:cNvCxnSpPr>
            <p:nvPr/>
          </p:nvCxnSpPr>
          <p:spPr bwMode="auto">
            <a:xfrm>
              <a:off x="1481855" y="2953424"/>
              <a:ext cx="1077638" cy="454770"/>
            </a:xfrm>
            <a:prstGeom prst="line">
              <a:avLst/>
            </a:prstGeom>
            <a:noFill/>
            <a:ln w="6350" cap="flat" cmpd="sng" algn="ctr">
              <a:solidFill>
                <a:srgbClr val="808080"/>
              </a:solidFill>
              <a:prstDash val="solid"/>
              <a:round/>
              <a:headEnd type="none" w="med" len="med"/>
              <a:tailEnd type="none" w="med" len="med"/>
            </a:ln>
            <a:effectLst/>
          </p:spPr>
        </p:cxnSp>
        <p:cxnSp>
          <p:nvCxnSpPr>
            <p:cNvPr id="94" name="直接连接符 93"/>
            <p:cNvCxnSpPr>
              <a:stCxn id="128" idx="2"/>
              <a:endCxn id="84" idx="0"/>
            </p:cNvCxnSpPr>
            <p:nvPr/>
          </p:nvCxnSpPr>
          <p:spPr bwMode="auto">
            <a:xfrm flipH="1">
              <a:off x="2166539" y="2965029"/>
              <a:ext cx="121587" cy="443165"/>
            </a:xfrm>
            <a:prstGeom prst="line">
              <a:avLst/>
            </a:prstGeom>
            <a:noFill/>
            <a:ln w="6350" cap="flat" cmpd="sng" algn="ctr">
              <a:solidFill>
                <a:srgbClr val="808080"/>
              </a:solidFill>
              <a:prstDash val="solid"/>
              <a:round/>
              <a:headEnd type="none" w="med" len="med"/>
              <a:tailEnd type="none" w="med" len="med"/>
            </a:ln>
            <a:effectLst/>
          </p:spPr>
        </p:cxnSp>
        <p:cxnSp>
          <p:nvCxnSpPr>
            <p:cNvPr id="95" name="直接连接符 94"/>
            <p:cNvCxnSpPr>
              <a:stCxn id="128" idx="2"/>
              <a:endCxn id="81" idx="0"/>
            </p:cNvCxnSpPr>
            <p:nvPr/>
          </p:nvCxnSpPr>
          <p:spPr bwMode="auto">
            <a:xfrm>
              <a:off x="2288126" y="2965029"/>
              <a:ext cx="271367" cy="443165"/>
            </a:xfrm>
            <a:prstGeom prst="line">
              <a:avLst/>
            </a:prstGeom>
            <a:noFill/>
            <a:ln w="6350" cap="flat" cmpd="sng" algn="ctr">
              <a:solidFill>
                <a:srgbClr val="808080"/>
              </a:solidFill>
              <a:prstDash val="solid"/>
              <a:round/>
              <a:headEnd type="none" w="med" len="med"/>
              <a:tailEnd type="none" w="med" len="med"/>
            </a:ln>
            <a:effectLst/>
          </p:spPr>
        </p:cxnSp>
        <p:cxnSp>
          <p:nvCxnSpPr>
            <p:cNvPr id="96" name="直接连接符 95"/>
            <p:cNvCxnSpPr>
              <a:stCxn id="134" idx="2"/>
              <a:endCxn id="83" idx="0"/>
            </p:cNvCxnSpPr>
            <p:nvPr/>
          </p:nvCxnSpPr>
          <p:spPr bwMode="auto">
            <a:xfrm>
              <a:off x="1481855" y="2953424"/>
              <a:ext cx="159440" cy="454752"/>
            </a:xfrm>
            <a:prstGeom prst="line">
              <a:avLst/>
            </a:prstGeom>
            <a:noFill/>
            <a:ln w="6350" cap="flat" cmpd="sng" algn="ctr">
              <a:solidFill>
                <a:srgbClr val="FF0000"/>
              </a:solidFill>
              <a:prstDash val="solid"/>
              <a:round/>
              <a:headEnd type="none" w="med" len="med"/>
              <a:tailEnd type="none" w="med" len="med"/>
            </a:ln>
            <a:effectLst/>
          </p:spPr>
        </p:cxnSp>
        <p:cxnSp>
          <p:nvCxnSpPr>
            <p:cNvPr id="97" name="直接连接符 96"/>
            <p:cNvCxnSpPr>
              <a:stCxn id="128" idx="2"/>
              <a:endCxn id="83" idx="0"/>
            </p:cNvCxnSpPr>
            <p:nvPr/>
          </p:nvCxnSpPr>
          <p:spPr bwMode="auto">
            <a:xfrm flipH="1">
              <a:off x="1641295" y="2965029"/>
              <a:ext cx="646831" cy="443147"/>
            </a:xfrm>
            <a:prstGeom prst="line">
              <a:avLst/>
            </a:prstGeom>
            <a:noFill/>
            <a:ln w="6350" cap="flat" cmpd="sng" algn="ctr">
              <a:solidFill>
                <a:srgbClr val="FF0000"/>
              </a:solidFill>
              <a:prstDash val="solid"/>
              <a:round/>
              <a:headEnd type="none" w="med" len="med"/>
              <a:tailEnd type="none" w="med" len="med"/>
            </a:ln>
            <a:effectLst/>
          </p:spPr>
        </p:cxnSp>
        <p:cxnSp>
          <p:nvCxnSpPr>
            <p:cNvPr id="98" name="直接连接符 97"/>
            <p:cNvCxnSpPr>
              <a:stCxn id="128" idx="2"/>
              <a:endCxn id="82" idx="0"/>
            </p:cNvCxnSpPr>
            <p:nvPr/>
          </p:nvCxnSpPr>
          <p:spPr bwMode="auto">
            <a:xfrm flipH="1">
              <a:off x="1245251" y="2965029"/>
              <a:ext cx="1042875" cy="443165"/>
            </a:xfrm>
            <a:prstGeom prst="line">
              <a:avLst/>
            </a:prstGeom>
            <a:noFill/>
            <a:ln w="6350" cap="flat" cmpd="sng" algn="ctr">
              <a:solidFill>
                <a:srgbClr val="FF0000"/>
              </a:solidFill>
              <a:prstDash val="solid"/>
              <a:round/>
              <a:headEnd type="none" w="med" len="med"/>
              <a:tailEnd type="none" w="med" len="med"/>
            </a:ln>
            <a:effectLst/>
          </p:spPr>
        </p:cxnSp>
        <p:cxnSp>
          <p:nvCxnSpPr>
            <p:cNvPr id="103" name="直接连接符 102"/>
            <p:cNvCxnSpPr>
              <a:stCxn id="155" idx="0"/>
              <a:endCxn id="83" idx="2"/>
            </p:cNvCxnSpPr>
            <p:nvPr/>
          </p:nvCxnSpPr>
          <p:spPr bwMode="auto">
            <a:xfrm flipV="1">
              <a:off x="1153356" y="3624176"/>
              <a:ext cx="487939" cy="324060"/>
            </a:xfrm>
            <a:prstGeom prst="line">
              <a:avLst/>
            </a:prstGeom>
            <a:noFill/>
            <a:ln w="6350" cap="flat" cmpd="sng" algn="ctr">
              <a:solidFill>
                <a:srgbClr val="808080"/>
              </a:solidFill>
              <a:prstDash val="solid"/>
              <a:round/>
              <a:headEnd type="none" w="med" len="med"/>
              <a:tailEnd type="none" w="med" len="med"/>
            </a:ln>
            <a:effectLst/>
          </p:spPr>
        </p:cxnSp>
        <p:cxnSp>
          <p:nvCxnSpPr>
            <p:cNvPr id="104" name="直接连接符 103"/>
            <p:cNvCxnSpPr>
              <a:stCxn id="154" idx="0"/>
              <a:endCxn id="83" idx="2"/>
            </p:cNvCxnSpPr>
            <p:nvPr/>
          </p:nvCxnSpPr>
          <p:spPr bwMode="auto">
            <a:xfrm flipV="1">
              <a:off x="1441388" y="3624176"/>
              <a:ext cx="199907" cy="324060"/>
            </a:xfrm>
            <a:prstGeom prst="line">
              <a:avLst/>
            </a:prstGeom>
            <a:noFill/>
            <a:ln w="6350" cap="flat" cmpd="sng" algn="ctr">
              <a:solidFill>
                <a:srgbClr val="808080"/>
              </a:solidFill>
              <a:prstDash val="solid"/>
              <a:round/>
              <a:headEnd type="none" w="med" len="med"/>
              <a:tailEnd type="none" w="med" len="med"/>
            </a:ln>
            <a:effectLst/>
          </p:spPr>
        </p:cxnSp>
        <p:cxnSp>
          <p:nvCxnSpPr>
            <p:cNvPr id="105" name="直接连接符 104"/>
            <p:cNvCxnSpPr>
              <a:stCxn id="132" idx="0"/>
              <a:endCxn id="83" idx="2"/>
            </p:cNvCxnSpPr>
            <p:nvPr/>
          </p:nvCxnSpPr>
          <p:spPr bwMode="auto">
            <a:xfrm flipH="1" flipV="1">
              <a:off x="1641295" y="3624176"/>
              <a:ext cx="88125" cy="324060"/>
            </a:xfrm>
            <a:prstGeom prst="line">
              <a:avLst/>
            </a:prstGeom>
            <a:noFill/>
            <a:ln w="6350" cap="flat" cmpd="sng" algn="ctr">
              <a:solidFill>
                <a:srgbClr val="808080"/>
              </a:solidFill>
              <a:prstDash val="solid"/>
              <a:round/>
              <a:headEnd type="none" w="med" len="med"/>
              <a:tailEnd type="none" w="med" len="med"/>
            </a:ln>
            <a:effectLst/>
          </p:spPr>
        </p:cxnSp>
        <p:cxnSp>
          <p:nvCxnSpPr>
            <p:cNvPr id="106" name="直接连接符 105"/>
            <p:cNvCxnSpPr>
              <a:stCxn id="132" idx="0"/>
              <a:endCxn id="82" idx="2"/>
            </p:cNvCxnSpPr>
            <p:nvPr/>
          </p:nvCxnSpPr>
          <p:spPr bwMode="auto">
            <a:xfrm flipH="1" flipV="1">
              <a:off x="1245251" y="3624194"/>
              <a:ext cx="484169" cy="324042"/>
            </a:xfrm>
            <a:prstGeom prst="line">
              <a:avLst/>
            </a:prstGeom>
            <a:noFill/>
            <a:ln w="6350" cap="flat" cmpd="sng" algn="ctr">
              <a:solidFill>
                <a:srgbClr val="808080"/>
              </a:solidFill>
              <a:prstDash val="solid"/>
              <a:round/>
              <a:headEnd type="none" w="med" len="med"/>
              <a:tailEnd type="none" w="med" len="med"/>
            </a:ln>
            <a:effectLst/>
          </p:spPr>
        </p:cxnSp>
        <p:cxnSp>
          <p:nvCxnSpPr>
            <p:cNvPr id="107" name="直接连接符 106"/>
            <p:cNvCxnSpPr>
              <a:stCxn id="154" idx="0"/>
              <a:endCxn id="82" idx="2"/>
            </p:cNvCxnSpPr>
            <p:nvPr/>
          </p:nvCxnSpPr>
          <p:spPr bwMode="auto">
            <a:xfrm flipH="1" flipV="1">
              <a:off x="1245251" y="3624194"/>
              <a:ext cx="196137" cy="324042"/>
            </a:xfrm>
            <a:prstGeom prst="line">
              <a:avLst/>
            </a:prstGeom>
            <a:noFill/>
            <a:ln w="6350" cap="flat" cmpd="sng" algn="ctr">
              <a:solidFill>
                <a:srgbClr val="808080"/>
              </a:solidFill>
              <a:prstDash val="solid"/>
              <a:round/>
              <a:headEnd type="none" w="med" len="med"/>
              <a:tailEnd type="none" w="med" len="med"/>
            </a:ln>
            <a:effectLst/>
          </p:spPr>
        </p:cxnSp>
        <p:cxnSp>
          <p:nvCxnSpPr>
            <p:cNvPr id="108" name="直接连接符 107"/>
            <p:cNvCxnSpPr>
              <a:stCxn id="155" idx="0"/>
              <a:endCxn id="82" idx="2"/>
            </p:cNvCxnSpPr>
            <p:nvPr/>
          </p:nvCxnSpPr>
          <p:spPr bwMode="auto">
            <a:xfrm flipV="1">
              <a:off x="1153356" y="3624194"/>
              <a:ext cx="91895" cy="324042"/>
            </a:xfrm>
            <a:prstGeom prst="line">
              <a:avLst/>
            </a:prstGeom>
            <a:noFill/>
            <a:ln w="6350" cap="flat" cmpd="sng" algn="ctr">
              <a:solidFill>
                <a:srgbClr val="808080"/>
              </a:solidFill>
              <a:prstDash val="solid"/>
              <a:round/>
              <a:headEnd type="none" w="med" len="med"/>
              <a:tailEnd type="none" w="med" len="med"/>
            </a:ln>
            <a:effectLst/>
          </p:spPr>
        </p:cxnSp>
        <p:cxnSp>
          <p:nvCxnSpPr>
            <p:cNvPr id="109" name="直接连接符 108"/>
            <p:cNvCxnSpPr>
              <a:stCxn id="131" idx="0"/>
              <a:endCxn id="84" idx="2"/>
            </p:cNvCxnSpPr>
            <p:nvPr/>
          </p:nvCxnSpPr>
          <p:spPr bwMode="auto">
            <a:xfrm flipV="1">
              <a:off x="2078414" y="3624194"/>
              <a:ext cx="88125" cy="324042"/>
            </a:xfrm>
            <a:prstGeom prst="line">
              <a:avLst/>
            </a:prstGeom>
            <a:noFill/>
            <a:ln w="6350" cap="flat" cmpd="sng" algn="ctr">
              <a:solidFill>
                <a:srgbClr val="808080"/>
              </a:solidFill>
              <a:prstDash val="solid"/>
              <a:round/>
              <a:headEnd type="none" w="med" len="med"/>
              <a:tailEnd type="none" w="med" len="med"/>
            </a:ln>
            <a:effectLst/>
          </p:spPr>
        </p:cxnSp>
        <p:cxnSp>
          <p:nvCxnSpPr>
            <p:cNvPr id="110" name="直接连接符 109"/>
            <p:cNvCxnSpPr>
              <a:stCxn id="130" idx="0"/>
              <a:endCxn id="84" idx="2"/>
            </p:cNvCxnSpPr>
            <p:nvPr/>
          </p:nvCxnSpPr>
          <p:spPr bwMode="auto">
            <a:xfrm flipH="1" flipV="1">
              <a:off x="2166539" y="3624194"/>
              <a:ext cx="210953" cy="324042"/>
            </a:xfrm>
            <a:prstGeom prst="line">
              <a:avLst/>
            </a:prstGeom>
            <a:noFill/>
            <a:ln w="6350" cap="flat" cmpd="sng" algn="ctr">
              <a:solidFill>
                <a:srgbClr val="808080"/>
              </a:solidFill>
              <a:prstDash val="solid"/>
              <a:round/>
              <a:headEnd type="none" w="med" len="med"/>
              <a:tailEnd type="none" w="med" len="med"/>
            </a:ln>
            <a:effectLst/>
          </p:spPr>
        </p:cxnSp>
        <p:cxnSp>
          <p:nvCxnSpPr>
            <p:cNvPr id="111" name="直接连接符 110"/>
            <p:cNvCxnSpPr>
              <a:stCxn id="131" idx="0"/>
              <a:endCxn id="81" idx="2"/>
            </p:cNvCxnSpPr>
            <p:nvPr/>
          </p:nvCxnSpPr>
          <p:spPr bwMode="auto">
            <a:xfrm flipV="1">
              <a:off x="2078414" y="3624194"/>
              <a:ext cx="481079" cy="324042"/>
            </a:xfrm>
            <a:prstGeom prst="line">
              <a:avLst/>
            </a:prstGeom>
            <a:noFill/>
            <a:ln w="6350" cap="flat" cmpd="sng" algn="ctr">
              <a:solidFill>
                <a:srgbClr val="808080"/>
              </a:solidFill>
              <a:prstDash val="solid"/>
              <a:round/>
              <a:headEnd type="none" w="med" len="med"/>
              <a:tailEnd type="none" w="med" len="med"/>
            </a:ln>
            <a:effectLst/>
          </p:spPr>
        </p:cxnSp>
        <p:cxnSp>
          <p:nvCxnSpPr>
            <p:cNvPr id="112" name="直接连接符 111"/>
            <p:cNvCxnSpPr>
              <a:stCxn id="133" idx="0"/>
              <a:endCxn id="84" idx="2"/>
            </p:cNvCxnSpPr>
            <p:nvPr/>
          </p:nvCxnSpPr>
          <p:spPr bwMode="auto">
            <a:xfrm flipH="1" flipV="1">
              <a:off x="2166539" y="3624194"/>
              <a:ext cx="498985" cy="324042"/>
            </a:xfrm>
            <a:prstGeom prst="line">
              <a:avLst/>
            </a:prstGeom>
            <a:noFill/>
            <a:ln w="6350" cap="flat" cmpd="sng" algn="ctr">
              <a:solidFill>
                <a:srgbClr val="808080"/>
              </a:solidFill>
              <a:prstDash val="solid"/>
              <a:round/>
              <a:headEnd type="none" w="med" len="med"/>
              <a:tailEnd type="none" w="med" len="med"/>
            </a:ln>
            <a:effectLst/>
          </p:spPr>
        </p:cxnSp>
        <p:cxnSp>
          <p:nvCxnSpPr>
            <p:cNvPr id="114" name="直接连接符 113"/>
            <p:cNvCxnSpPr>
              <a:stCxn id="130" idx="0"/>
              <a:endCxn id="81" idx="2"/>
            </p:cNvCxnSpPr>
            <p:nvPr/>
          </p:nvCxnSpPr>
          <p:spPr bwMode="auto">
            <a:xfrm flipV="1">
              <a:off x="2377492" y="3624194"/>
              <a:ext cx="182001" cy="324042"/>
            </a:xfrm>
            <a:prstGeom prst="line">
              <a:avLst/>
            </a:prstGeom>
            <a:noFill/>
            <a:ln w="6350" cap="flat" cmpd="sng" algn="ctr">
              <a:solidFill>
                <a:srgbClr val="808080"/>
              </a:solidFill>
              <a:prstDash val="solid"/>
              <a:round/>
              <a:headEnd type="none" w="med" len="med"/>
              <a:tailEnd type="none" w="med" len="med"/>
            </a:ln>
            <a:effectLst/>
          </p:spPr>
        </p:cxnSp>
        <p:cxnSp>
          <p:nvCxnSpPr>
            <p:cNvPr id="120" name="直接连接符 119"/>
            <p:cNvCxnSpPr>
              <a:stCxn id="133" idx="0"/>
              <a:endCxn id="81" idx="2"/>
            </p:cNvCxnSpPr>
            <p:nvPr/>
          </p:nvCxnSpPr>
          <p:spPr bwMode="auto">
            <a:xfrm flipH="1" flipV="1">
              <a:off x="2559493" y="3624194"/>
              <a:ext cx="106031" cy="324042"/>
            </a:xfrm>
            <a:prstGeom prst="line">
              <a:avLst/>
            </a:prstGeom>
            <a:noFill/>
            <a:ln w="6350" cap="flat" cmpd="sng" algn="ctr">
              <a:solidFill>
                <a:srgbClr val="808080"/>
              </a:solidFill>
              <a:prstDash val="solid"/>
              <a:round/>
              <a:headEnd type="none" w="med" len="med"/>
              <a:tailEnd type="none" w="med" len="med"/>
            </a:ln>
            <a:effectLst/>
          </p:spPr>
        </p:cxnSp>
        <p:cxnSp>
          <p:nvCxnSpPr>
            <p:cNvPr id="122" name="直接连接符 121"/>
            <p:cNvCxnSpPr>
              <a:stCxn id="134" idx="0"/>
              <a:endCxn id="175" idx="2"/>
            </p:cNvCxnSpPr>
            <p:nvPr/>
          </p:nvCxnSpPr>
          <p:spPr bwMode="auto">
            <a:xfrm flipV="1">
              <a:off x="1481855" y="2492686"/>
              <a:ext cx="1201" cy="217738"/>
            </a:xfrm>
            <a:prstGeom prst="line">
              <a:avLst/>
            </a:prstGeom>
            <a:noFill/>
            <a:ln w="6350" cap="flat" cmpd="sng" algn="ctr">
              <a:solidFill>
                <a:srgbClr val="808080"/>
              </a:solidFill>
              <a:prstDash val="solid"/>
              <a:round/>
              <a:headEnd type="none" w="med" len="med"/>
              <a:tailEnd type="none" w="med" len="med"/>
            </a:ln>
            <a:effectLst/>
          </p:spPr>
        </p:cxnSp>
        <p:cxnSp>
          <p:nvCxnSpPr>
            <p:cNvPr id="123" name="直接连接符 122"/>
            <p:cNvCxnSpPr>
              <a:stCxn id="128" idx="0"/>
              <a:endCxn id="176" idx="2"/>
            </p:cNvCxnSpPr>
            <p:nvPr/>
          </p:nvCxnSpPr>
          <p:spPr bwMode="auto">
            <a:xfrm flipV="1">
              <a:off x="2288126" y="2508313"/>
              <a:ext cx="2762" cy="213716"/>
            </a:xfrm>
            <a:prstGeom prst="line">
              <a:avLst/>
            </a:prstGeom>
            <a:noFill/>
            <a:ln w="6350" cap="flat" cmpd="sng" algn="ctr">
              <a:solidFill>
                <a:srgbClr val="808080"/>
              </a:solidFill>
              <a:prstDash val="solid"/>
              <a:round/>
              <a:headEnd type="none" w="med" len="med"/>
              <a:tailEnd type="none" w="med" len="med"/>
            </a:ln>
            <a:effectLst/>
          </p:spPr>
        </p:cxnSp>
        <p:cxnSp>
          <p:nvCxnSpPr>
            <p:cNvPr id="124" name="直接连接符 123"/>
            <p:cNvCxnSpPr>
              <a:stCxn id="150" idx="2"/>
              <a:endCxn id="175" idx="0"/>
            </p:cNvCxnSpPr>
            <p:nvPr/>
          </p:nvCxnSpPr>
          <p:spPr bwMode="auto">
            <a:xfrm>
              <a:off x="1477819" y="2174522"/>
              <a:ext cx="5237" cy="174992"/>
            </a:xfrm>
            <a:prstGeom prst="line">
              <a:avLst/>
            </a:prstGeom>
            <a:noFill/>
            <a:ln w="6350" cap="flat" cmpd="sng" algn="ctr">
              <a:solidFill>
                <a:srgbClr val="808080"/>
              </a:solidFill>
              <a:prstDash val="solid"/>
              <a:round/>
              <a:headEnd type="none" w="med" len="med"/>
              <a:tailEnd type="none" w="med" len="med"/>
            </a:ln>
            <a:effectLst/>
          </p:spPr>
        </p:cxnSp>
        <p:cxnSp>
          <p:nvCxnSpPr>
            <p:cNvPr id="125" name="直接连接符 124"/>
            <p:cNvCxnSpPr>
              <a:stCxn id="150" idx="2"/>
              <a:endCxn id="176" idx="0"/>
            </p:cNvCxnSpPr>
            <p:nvPr/>
          </p:nvCxnSpPr>
          <p:spPr bwMode="auto">
            <a:xfrm>
              <a:off x="1477819" y="2174522"/>
              <a:ext cx="813069" cy="190619"/>
            </a:xfrm>
            <a:prstGeom prst="line">
              <a:avLst/>
            </a:prstGeom>
            <a:noFill/>
            <a:ln w="6350" cap="flat" cmpd="sng" algn="ctr">
              <a:solidFill>
                <a:srgbClr val="808080"/>
              </a:solidFill>
              <a:prstDash val="solid"/>
              <a:round/>
              <a:headEnd type="none" w="med" len="med"/>
              <a:tailEnd type="none" w="med" len="med"/>
            </a:ln>
            <a:effectLst/>
          </p:spPr>
        </p:cxnSp>
        <p:pic>
          <p:nvPicPr>
            <p:cNvPr id="128" name="Picture 460" descr="图片239"/>
            <p:cNvPicPr>
              <a:picLocks noChangeAspect="1" noChangeArrowheads="1"/>
            </p:cNvPicPr>
            <p:nvPr/>
          </p:nvPicPr>
          <p:blipFill>
            <a:blip r:embed="rId4" cstate="print"/>
            <a:srcRect/>
            <a:stretch>
              <a:fillRect/>
            </a:stretch>
          </p:blipFill>
          <p:spPr bwMode="auto">
            <a:xfrm>
              <a:off x="2132021" y="2722029"/>
              <a:ext cx="312210" cy="243000"/>
            </a:xfrm>
            <a:prstGeom prst="rect">
              <a:avLst/>
            </a:prstGeom>
            <a:noFill/>
            <a:effectLst/>
          </p:spPr>
        </p:pic>
        <p:pic>
          <p:nvPicPr>
            <p:cNvPr id="134" name="Picture 460" descr="图片239"/>
            <p:cNvPicPr>
              <a:picLocks noChangeAspect="1" noChangeArrowheads="1"/>
            </p:cNvPicPr>
            <p:nvPr/>
          </p:nvPicPr>
          <p:blipFill>
            <a:blip r:embed="rId4" cstate="print"/>
            <a:srcRect/>
            <a:stretch>
              <a:fillRect/>
            </a:stretch>
          </p:blipFill>
          <p:spPr bwMode="auto">
            <a:xfrm>
              <a:off x="1325750" y="2710424"/>
              <a:ext cx="312210" cy="243000"/>
            </a:xfrm>
            <a:prstGeom prst="rect">
              <a:avLst/>
            </a:prstGeom>
            <a:noFill/>
            <a:effectLst/>
          </p:spPr>
        </p:pic>
        <p:cxnSp>
          <p:nvCxnSpPr>
            <p:cNvPr id="135" name="直接连接符 134"/>
            <p:cNvCxnSpPr>
              <a:stCxn id="134" idx="2"/>
              <a:endCxn id="82" idx="0"/>
            </p:cNvCxnSpPr>
            <p:nvPr/>
          </p:nvCxnSpPr>
          <p:spPr bwMode="auto">
            <a:xfrm flipH="1">
              <a:off x="1245251" y="2953424"/>
              <a:ext cx="236604" cy="454770"/>
            </a:xfrm>
            <a:prstGeom prst="line">
              <a:avLst/>
            </a:prstGeom>
            <a:noFill/>
            <a:ln w="6350" cap="flat" cmpd="sng" algn="ctr">
              <a:solidFill>
                <a:srgbClr val="FF0000"/>
              </a:solidFill>
              <a:prstDash val="solid"/>
              <a:round/>
              <a:headEnd type="none" w="med" len="med"/>
              <a:tailEnd type="none" w="med" len="med"/>
            </a:ln>
            <a:effectLst/>
          </p:spPr>
        </p:cxnSp>
        <p:cxnSp>
          <p:nvCxnSpPr>
            <p:cNvPr id="144" name="直接连接符 143"/>
            <p:cNvCxnSpPr>
              <a:stCxn id="175" idx="3"/>
              <a:endCxn id="176" idx="1"/>
            </p:cNvCxnSpPr>
            <p:nvPr/>
          </p:nvCxnSpPr>
          <p:spPr bwMode="auto">
            <a:xfrm>
              <a:off x="1605480" y="2421100"/>
              <a:ext cx="562983" cy="15627"/>
            </a:xfrm>
            <a:prstGeom prst="line">
              <a:avLst/>
            </a:prstGeom>
            <a:noFill/>
            <a:ln w="6350" cap="flat" cmpd="sng" algn="ctr">
              <a:solidFill>
                <a:srgbClr val="808080"/>
              </a:solidFill>
              <a:prstDash val="solid"/>
              <a:round/>
              <a:headEnd type="none" w="med" len="med"/>
              <a:tailEnd type="none" w="med" len="med"/>
            </a:ln>
            <a:effectLst/>
          </p:spPr>
        </p:cxnSp>
        <p:pic>
          <p:nvPicPr>
            <p:cNvPr id="150" name="Picture 227" descr="图片767"/>
            <p:cNvPicPr>
              <a:picLocks noChangeAspect="1" noChangeArrowheads="1"/>
            </p:cNvPicPr>
            <p:nvPr/>
          </p:nvPicPr>
          <p:blipFill>
            <a:blip r:embed="rId5" cstate="print">
              <a:duotone>
                <a:schemeClr val="bg2">
                  <a:shade val="45000"/>
                  <a:satMod val="135000"/>
                </a:schemeClr>
                <a:prstClr val="white"/>
              </a:duotone>
            </a:blip>
            <a:srcRect/>
            <a:stretch>
              <a:fillRect/>
            </a:stretch>
          </p:blipFill>
          <p:spPr bwMode="auto">
            <a:xfrm>
              <a:off x="1225365" y="1949681"/>
              <a:ext cx="504907" cy="224841"/>
            </a:xfrm>
            <a:prstGeom prst="rect">
              <a:avLst/>
            </a:prstGeom>
            <a:noFill/>
            <a:effectLst/>
          </p:spPr>
        </p:pic>
        <p:pic>
          <p:nvPicPr>
            <p:cNvPr id="151" name="Picture 228" descr="图片768"/>
            <p:cNvPicPr>
              <a:picLocks noChangeAspect="1" noChangeArrowheads="1"/>
            </p:cNvPicPr>
            <p:nvPr/>
          </p:nvPicPr>
          <p:blipFill>
            <a:blip r:embed="rId6" cstate="print">
              <a:duotone>
                <a:schemeClr val="bg2">
                  <a:shade val="45000"/>
                  <a:satMod val="135000"/>
                </a:schemeClr>
                <a:prstClr val="white"/>
              </a:duotone>
            </a:blip>
            <a:srcRect/>
            <a:stretch>
              <a:fillRect/>
            </a:stretch>
          </p:blipFill>
          <p:spPr bwMode="auto">
            <a:xfrm>
              <a:off x="2057714" y="1951893"/>
              <a:ext cx="512672" cy="226948"/>
            </a:xfrm>
            <a:prstGeom prst="rect">
              <a:avLst/>
            </a:prstGeom>
            <a:noFill/>
            <a:effectLst/>
          </p:spPr>
        </p:pic>
        <p:cxnSp>
          <p:nvCxnSpPr>
            <p:cNvPr id="152" name="直接连接符 151"/>
            <p:cNvCxnSpPr>
              <a:stCxn id="151" idx="2"/>
              <a:endCxn id="176" idx="0"/>
            </p:cNvCxnSpPr>
            <p:nvPr/>
          </p:nvCxnSpPr>
          <p:spPr bwMode="auto">
            <a:xfrm flipH="1">
              <a:off x="2290888" y="2178841"/>
              <a:ext cx="23162" cy="186300"/>
            </a:xfrm>
            <a:prstGeom prst="line">
              <a:avLst/>
            </a:prstGeom>
            <a:noFill/>
            <a:ln w="6350" cap="flat" cmpd="sng" algn="ctr">
              <a:solidFill>
                <a:srgbClr val="808080"/>
              </a:solidFill>
              <a:prstDash val="solid"/>
              <a:round/>
              <a:headEnd type="none" w="med" len="med"/>
              <a:tailEnd type="none" w="med" len="med"/>
            </a:ln>
            <a:effectLst/>
          </p:spPr>
        </p:cxnSp>
        <p:cxnSp>
          <p:nvCxnSpPr>
            <p:cNvPr id="153" name="直接连接符 152"/>
            <p:cNvCxnSpPr>
              <a:stCxn id="151" idx="2"/>
              <a:endCxn id="175" idx="0"/>
            </p:cNvCxnSpPr>
            <p:nvPr/>
          </p:nvCxnSpPr>
          <p:spPr bwMode="auto">
            <a:xfrm flipH="1">
              <a:off x="1483056" y="2178841"/>
              <a:ext cx="830994" cy="170673"/>
            </a:xfrm>
            <a:prstGeom prst="line">
              <a:avLst/>
            </a:prstGeom>
            <a:noFill/>
            <a:ln w="6350" cap="flat" cmpd="sng" algn="ctr">
              <a:solidFill>
                <a:srgbClr val="808080"/>
              </a:solidFill>
              <a:prstDash val="solid"/>
              <a:round/>
              <a:headEnd type="none" w="med" len="med"/>
              <a:tailEnd type="none" w="med" len="med"/>
            </a:ln>
            <a:effectLst/>
          </p:spPr>
        </p:cxnSp>
        <p:pic>
          <p:nvPicPr>
            <p:cNvPr id="130"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257001" y="3948236"/>
              <a:ext cx="240982" cy="189000"/>
            </a:xfrm>
            <a:prstGeom prst="rect">
              <a:avLst/>
            </a:prstGeom>
            <a:noFill/>
            <a:effectLst/>
          </p:spPr>
        </p:pic>
        <p:pic>
          <p:nvPicPr>
            <p:cNvPr id="131"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1957923" y="3948236"/>
              <a:ext cx="240982" cy="189000"/>
            </a:xfrm>
            <a:prstGeom prst="rect">
              <a:avLst/>
            </a:prstGeom>
            <a:noFill/>
            <a:effectLst/>
          </p:spPr>
        </p:pic>
        <p:pic>
          <p:nvPicPr>
            <p:cNvPr id="132"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1608929" y="3948236"/>
              <a:ext cx="240982" cy="189000"/>
            </a:xfrm>
            <a:prstGeom prst="rect">
              <a:avLst/>
            </a:prstGeom>
            <a:noFill/>
            <a:effectLst/>
          </p:spPr>
        </p:pic>
        <p:pic>
          <p:nvPicPr>
            <p:cNvPr id="133"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545033" y="3948236"/>
              <a:ext cx="240982" cy="189000"/>
            </a:xfrm>
            <a:prstGeom prst="rect">
              <a:avLst/>
            </a:prstGeom>
            <a:noFill/>
            <a:effectLst/>
          </p:spPr>
        </p:pic>
        <p:pic>
          <p:nvPicPr>
            <p:cNvPr id="154"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1320897" y="3948236"/>
              <a:ext cx="240982" cy="189000"/>
            </a:xfrm>
            <a:prstGeom prst="rect">
              <a:avLst/>
            </a:prstGeom>
            <a:noFill/>
            <a:effectLst/>
          </p:spPr>
        </p:pic>
        <p:pic>
          <p:nvPicPr>
            <p:cNvPr id="155"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1032865" y="3948236"/>
              <a:ext cx="240982" cy="189000"/>
            </a:xfrm>
            <a:prstGeom prst="rect">
              <a:avLst/>
            </a:prstGeom>
            <a:noFill/>
            <a:effectLst/>
          </p:spPr>
        </p:pic>
        <p:pic>
          <p:nvPicPr>
            <p:cNvPr id="175" name="Picture 332" descr="图片256"/>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1360631" y="2349514"/>
              <a:ext cx="244849" cy="143172"/>
            </a:xfrm>
            <a:prstGeom prst="rect">
              <a:avLst/>
            </a:prstGeom>
            <a:noFill/>
            <a:effectLst/>
          </p:spPr>
        </p:pic>
        <p:pic>
          <p:nvPicPr>
            <p:cNvPr id="176" name="Picture 332" descr="图片256"/>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2168463" y="2365141"/>
              <a:ext cx="244849" cy="143172"/>
            </a:xfrm>
            <a:prstGeom prst="rect">
              <a:avLst/>
            </a:prstGeom>
            <a:noFill/>
            <a:effectLst/>
          </p:spPr>
        </p:pic>
        <p:cxnSp>
          <p:nvCxnSpPr>
            <p:cNvPr id="240" name="直接连接符 239"/>
            <p:cNvCxnSpPr>
              <a:stCxn id="163" idx="2"/>
              <a:endCxn id="150" idx="0"/>
            </p:cNvCxnSpPr>
            <p:nvPr/>
          </p:nvCxnSpPr>
          <p:spPr bwMode="auto">
            <a:xfrm>
              <a:off x="1195728" y="1846821"/>
              <a:ext cx="282091" cy="102860"/>
            </a:xfrm>
            <a:prstGeom prst="line">
              <a:avLst/>
            </a:prstGeom>
            <a:noFill/>
            <a:ln w="6350" cap="flat" cmpd="sng" algn="ctr">
              <a:solidFill>
                <a:srgbClr val="808080"/>
              </a:solidFill>
              <a:prstDash val="solid"/>
              <a:round/>
              <a:headEnd type="none" w="med" len="med"/>
              <a:tailEnd type="none" w="med" len="med"/>
            </a:ln>
            <a:effectLst/>
          </p:spPr>
        </p:cxnSp>
        <p:cxnSp>
          <p:nvCxnSpPr>
            <p:cNvPr id="241" name="直接连接符 240"/>
            <p:cNvCxnSpPr>
              <a:stCxn id="163" idx="2"/>
              <a:endCxn id="151" idx="0"/>
            </p:cNvCxnSpPr>
            <p:nvPr/>
          </p:nvCxnSpPr>
          <p:spPr bwMode="auto">
            <a:xfrm>
              <a:off x="1195728" y="1846821"/>
              <a:ext cx="1118322" cy="105072"/>
            </a:xfrm>
            <a:prstGeom prst="line">
              <a:avLst/>
            </a:prstGeom>
            <a:noFill/>
            <a:ln w="6350" cap="flat" cmpd="sng" algn="ctr">
              <a:solidFill>
                <a:srgbClr val="808080"/>
              </a:solidFill>
              <a:prstDash val="solid"/>
              <a:round/>
              <a:headEnd type="none" w="med" len="med"/>
              <a:tailEnd type="none" w="med" len="med"/>
            </a:ln>
            <a:effectLst/>
          </p:spPr>
        </p:cxnSp>
        <p:pic>
          <p:nvPicPr>
            <p:cNvPr id="242" name="Picture 459" descr="图片238"/>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1077036" y="1444123"/>
              <a:ext cx="273216" cy="216000"/>
            </a:xfrm>
            <a:prstGeom prst="rect">
              <a:avLst/>
            </a:prstGeom>
            <a:noFill/>
            <a:effectLst/>
          </p:spPr>
        </p:pic>
        <p:cxnSp>
          <p:nvCxnSpPr>
            <p:cNvPr id="247" name="直接连接符 246"/>
            <p:cNvCxnSpPr>
              <a:stCxn id="251" idx="2"/>
              <a:endCxn id="242" idx="0"/>
            </p:cNvCxnSpPr>
            <p:nvPr/>
          </p:nvCxnSpPr>
          <p:spPr bwMode="auto">
            <a:xfrm>
              <a:off x="922559" y="1365939"/>
              <a:ext cx="291085" cy="78184"/>
            </a:xfrm>
            <a:prstGeom prst="line">
              <a:avLst/>
            </a:prstGeom>
            <a:noFill/>
            <a:ln w="6350" cap="flat" cmpd="sng" algn="ctr">
              <a:solidFill>
                <a:srgbClr val="808080"/>
              </a:solidFill>
              <a:prstDash val="solid"/>
              <a:round/>
              <a:headEnd type="none" w="med" len="med"/>
              <a:tailEnd type="none" w="med" len="med"/>
            </a:ln>
            <a:effectLst/>
          </p:spPr>
        </p:cxnSp>
        <p:cxnSp>
          <p:nvCxnSpPr>
            <p:cNvPr id="248" name="直接连接符 247"/>
            <p:cNvCxnSpPr>
              <a:stCxn id="252" idx="2"/>
              <a:endCxn id="242" idx="0"/>
            </p:cNvCxnSpPr>
            <p:nvPr/>
          </p:nvCxnSpPr>
          <p:spPr bwMode="auto">
            <a:xfrm>
              <a:off x="1207021" y="1373889"/>
              <a:ext cx="6623" cy="70234"/>
            </a:xfrm>
            <a:prstGeom prst="line">
              <a:avLst/>
            </a:prstGeom>
            <a:noFill/>
            <a:ln w="6350" cap="flat" cmpd="sng" algn="ctr">
              <a:solidFill>
                <a:srgbClr val="808080"/>
              </a:solidFill>
              <a:prstDash val="solid"/>
              <a:round/>
              <a:headEnd type="none" w="med" len="med"/>
              <a:tailEnd type="none" w="med" len="med"/>
            </a:ln>
            <a:effectLst/>
          </p:spPr>
        </p:cxnSp>
        <p:cxnSp>
          <p:nvCxnSpPr>
            <p:cNvPr id="249" name="直接连接符 248"/>
            <p:cNvCxnSpPr>
              <a:stCxn id="253" idx="2"/>
              <a:endCxn id="242" idx="0"/>
            </p:cNvCxnSpPr>
            <p:nvPr/>
          </p:nvCxnSpPr>
          <p:spPr bwMode="auto">
            <a:xfrm flipH="1">
              <a:off x="1213644" y="1385816"/>
              <a:ext cx="289767" cy="58307"/>
            </a:xfrm>
            <a:prstGeom prst="line">
              <a:avLst/>
            </a:prstGeom>
            <a:noFill/>
            <a:ln w="6350" cap="flat" cmpd="sng" algn="ctr">
              <a:solidFill>
                <a:srgbClr val="808080"/>
              </a:solidFill>
              <a:prstDash val="solid"/>
              <a:round/>
              <a:headEnd type="none" w="med" len="med"/>
              <a:tailEnd type="none" w="med" len="med"/>
            </a:ln>
            <a:effectLst/>
          </p:spPr>
        </p:cxnSp>
        <p:pic>
          <p:nvPicPr>
            <p:cNvPr id="251"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802068" y="1176939"/>
              <a:ext cx="240982" cy="189000"/>
            </a:xfrm>
            <a:prstGeom prst="rect">
              <a:avLst/>
            </a:prstGeom>
            <a:noFill/>
            <a:effectLst/>
          </p:spPr>
        </p:pic>
        <p:pic>
          <p:nvPicPr>
            <p:cNvPr id="252"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1086530" y="1184889"/>
              <a:ext cx="240982" cy="189000"/>
            </a:xfrm>
            <a:prstGeom prst="rect">
              <a:avLst/>
            </a:prstGeom>
            <a:noFill/>
            <a:effectLst/>
          </p:spPr>
        </p:pic>
        <p:pic>
          <p:nvPicPr>
            <p:cNvPr id="253"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1382920" y="1196816"/>
              <a:ext cx="240982" cy="189000"/>
            </a:xfrm>
            <a:prstGeom prst="rect">
              <a:avLst/>
            </a:prstGeom>
            <a:noFill/>
            <a:effectLst/>
          </p:spPr>
        </p:pic>
        <p:pic>
          <p:nvPicPr>
            <p:cNvPr id="290" name="Picture 459" descr="图片238"/>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2429314" y="1438963"/>
              <a:ext cx="273216" cy="216000"/>
            </a:xfrm>
            <a:prstGeom prst="rect">
              <a:avLst/>
            </a:prstGeom>
            <a:noFill/>
            <a:effectLst/>
          </p:spPr>
        </p:pic>
        <p:cxnSp>
          <p:nvCxnSpPr>
            <p:cNvPr id="291" name="直接连接符 290"/>
            <p:cNvCxnSpPr>
              <a:stCxn id="295" idx="2"/>
              <a:endCxn id="290" idx="0"/>
            </p:cNvCxnSpPr>
            <p:nvPr/>
          </p:nvCxnSpPr>
          <p:spPr bwMode="auto">
            <a:xfrm>
              <a:off x="2274837" y="1371240"/>
              <a:ext cx="291085" cy="67723"/>
            </a:xfrm>
            <a:prstGeom prst="line">
              <a:avLst/>
            </a:prstGeom>
            <a:noFill/>
            <a:ln w="6350" cap="flat" cmpd="sng" algn="ctr">
              <a:solidFill>
                <a:srgbClr val="808080"/>
              </a:solidFill>
              <a:prstDash val="solid"/>
              <a:round/>
              <a:headEnd type="none" w="med" len="med"/>
              <a:tailEnd type="none" w="med" len="med"/>
            </a:ln>
            <a:effectLst/>
          </p:spPr>
        </p:cxnSp>
        <p:cxnSp>
          <p:nvCxnSpPr>
            <p:cNvPr id="292" name="直接连接符 291"/>
            <p:cNvCxnSpPr>
              <a:stCxn id="296" idx="2"/>
              <a:endCxn id="290" idx="0"/>
            </p:cNvCxnSpPr>
            <p:nvPr/>
          </p:nvCxnSpPr>
          <p:spPr bwMode="auto">
            <a:xfrm>
              <a:off x="2559299" y="1379190"/>
              <a:ext cx="6623" cy="59773"/>
            </a:xfrm>
            <a:prstGeom prst="line">
              <a:avLst/>
            </a:prstGeom>
            <a:noFill/>
            <a:ln w="6350" cap="flat" cmpd="sng" algn="ctr">
              <a:solidFill>
                <a:srgbClr val="808080"/>
              </a:solidFill>
              <a:prstDash val="solid"/>
              <a:round/>
              <a:headEnd type="none" w="med" len="med"/>
              <a:tailEnd type="none" w="med" len="med"/>
            </a:ln>
            <a:effectLst/>
          </p:spPr>
        </p:cxnSp>
        <p:cxnSp>
          <p:nvCxnSpPr>
            <p:cNvPr id="293" name="直接连接符 292"/>
            <p:cNvCxnSpPr>
              <a:stCxn id="297" idx="2"/>
              <a:endCxn id="290" idx="0"/>
            </p:cNvCxnSpPr>
            <p:nvPr/>
          </p:nvCxnSpPr>
          <p:spPr bwMode="auto">
            <a:xfrm flipH="1">
              <a:off x="2565922" y="1391117"/>
              <a:ext cx="289767" cy="47846"/>
            </a:xfrm>
            <a:prstGeom prst="line">
              <a:avLst/>
            </a:prstGeom>
            <a:noFill/>
            <a:ln w="6350" cap="flat" cmpd="sng" algn="ctr">
              <a:solidFill>
                <a:srgbClr val="808080"/>
              </a:solidFill>
              <a:prstDash val="solid"/>
              <a:round/>
              <a:headEnd type="none" w="med" len="med"/>
              <a:tailEnd type="none" w="med" len="med"/>
            </a:ln>
            <a:effectLst/>
          </p:spPr>
        </p:cxnSp>
        <p:pic>
          <p:nvPicPr>
            <p:cNvPr id="295"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154346" y="1182240"/>
              <a:ext cx="240982" cy="189000"/>
            </a:xfrm>
            <a:prstGeom prst="rect">
              <a:avLst/>
            </a:prstGeom>
            <a:noFill/>
            <a:effectLst/>
          </p:spPr>
        </p:pic>
        <p:pic>
          <p:nvPicPr>
            <p:cNvPr id="296"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438808" y="1190190"/>
              <a:ext cx="240982" cy="189000"/>
            </a:xfrm>
            <a:prstGeom prst="rect">
              <a:avLst/>
            </a:prstGeom>
            <a:noFill/>
            <a:effectLst/>
          </p:spPr>
        </p:pic>
        <p:pic>
          <p:nvPicPr>
            <p:cNvPr id="297"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735198" y="1202117"/>
              <a:ext cx="240982" cy="189000"/>
            </a:xfrm>
            <a:prstGeom prst="rect">
              <a:avLst/>
            </a:prstGeom>
            <a:noFill/>
            <a:effectLst/>
          </p:spPr>
        </p:pic>
        <p:cxnSp>
          <p:nvCxnSpPr>
            <p:cNvPr id="298" name="直接连接符 297"/>
            <p:cNvCxnSpPr>
              <a:stCxn id="166" idx="2"/>
              <a:endCxn id="151" idx="0"/>
            </p:cNvCxnSpPr>
            <p:nvPr/>
          </p:nvCxnSpPr>
          <p:spPr bwMode="auto">
            <a:xfrm flipH="1">
              <a:off x="2314050" y="1830965"/>
              <a:ext cx="250635" cy="120928"/>
            </a:xfrm>
            <a:prstGeom prst="line">
              <a:avLst/>
            </a:prstGeom>
            <a:noFill/>
            <a:ln w="6350" cap="flat" cmpd="sng" algn="ctr">
              <a:solidFill>
                <a:srgbClr val="808080"/>
              </a:solidFill>
              <a:prstDash val="solid"/>
              <a:round/>
              <a:headEnd type="none" w="med" len="med"/>
              <a:tailEnd type="none" w="med" len="med"/>
            </a:ln>
            <a:effectLst/>
          </p:spPr>
        </p:cxnSp>
        <p:cxnSp>
          <p:nvCxnSpPr>
            <p:cNvPr id="304" name="直接连接符 303"/>
            <p:cNvCxnSpPr>
              <a:stCxn id="166" idx="2"/>
              <a:endCxn id="150" idx="0"/>
            </p:cNvCxnSpPr>
            <p:nvPr/>
          </p:nvCxnSpPr>
          <p:spPr bwMode="auto">
            <a:xfrm flipH="1">
              <a:off x="1477819" y="1830965"/>
              <a:ext cx="1086866" cy="118716"/>
            </a:xfrm>
            <a:prstGeom prst="line">
              <a:avLst/>
            </a:prstGeom>
            <a:noFill/>
            <a:ln w="6350" cap="flat" cmpd="sng" algn="ctr">
              <a:solidFill>
                <a:srgbClr val="808080"/>
              </a:solidFill>
              <a:prstDash val="solid"/>
              <a:round/>
              <a:headEnd type="none" w="med" len="med"/>
              <a:tailEnd type="none" w="med" len="med"/>
            </a:ln>
            <a:effectLst/>
          </p:spPr>
        </p:cxnSp>
        <p:cxnSp>
          <p:nvCxnSpPr>
            <p:cNvPr id="401" name="直接连接符 400"/>
            <p:cNvCxnSpPr>
              <a:stCxn id="399" idx="3"/>
              <a:endCxn id="134" idx="1"/>
            </p:cNvCxnSpPr>
            <p:nvPr/>
          </p:nvCxnSpPr>
          <p:spPr bwMode="auto">
            <a:xfrm flipV="1">
              <a:off x="1059156" y="2831924"/>
              <a:ext cx="266594" cy="4961"/>
            </a:xfrm>
            <a:prstGeom prst="line">
              <a:avLst/>
            </a:prstGeom>
            <a:noFill/>
            <a:ln w="6350" cap="flat" cmpd="sng" algn="ctr">
              <a:solidFill>
                <a:srgbClr val="808080"/>
              </a:solidFill>
              <a:prstDash val="solid"/>
              <a:round/>
              <a:headEnd type="none" w="med" len="med"/>
              <a:tailEnd type="none" w="med" len="med"/>
            </a:ln>
            <a:effectLst/>
          </p:spPr>
        </p:cxnSp>
        <p:sp>
          <p:nvSpPr>
            <p:cNvPr id="406" name="TextBox 405"/>
            <p:cNvSpPr txBox="1"/>
            <p:nvPr/>
          </p:nvSpPr>
          <p:spPr>
            <a:xfrm>
              <a:off x="492543" y="1618084"/>
              <a:ext cx="526213" cy="246221"/>
            </a:xfrm>
            <a:prstGeom prst="rect">
              <a:avLst/>
            </a:prstGeom>
            <a:noFill/>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分支</a:t>
              </a:r>
              <a:r>
                <a:rPr lang="en-US" altLang="zh-CN" sz="1000" dirty="0" smtClean="0">
                  <a:latin typeface="微软雅黑" panose="020B0503020204020204" pitchFamily="34" charset="-122"/>
                  <a:ea typeface="微软雅黑" panose="020B0503020204020204" pitchFamily="34" charset="-122"/>
                </a:rPr>
                <a:t>1</a:t>
              </a:r>
              <a:endParaRPr lang="zh-CN" altLang="en-US" sz="1000" dirty="0">
                <a:latin typeface="微软雅黑" panose="020B0503020204020204" pitchFamily="34" charset="-122"/>
                <a:ea typeface="微软雅黑" panose="020B0503020204020204" pitchFamily="34" charset="-122"/>
              </a:endParaRPr>
            </a:p>
          </p:txBody>
        </p:sp>
        <p:sp>
          <p:nvSpPr>
            <p:cNvPr id="407" name="TextBox 406"/>
            <p:cNvSpPr txBox="1"/>
            <p:nvPr/>
          </p:nvSpPr>
          <p:spPr>
            <a:xfrm>
              <a:off x="2741162" y="1606581"/>
              <a:ext cx="526213" cy="246221"/>
            </a:xfrm>
            <a:prstGeom prst="rect">
              <a:avLst/>
            </a:prstGeom>
            <a:noFill/>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分支</a:t>
              </a:r>
              <a:r>
                <a:rPr lang="en-US" altLang="zh-CN" sz="1000" dirty="0" smtClean="0">
                  <a:latin typeface="微软雅黑" panose="020B0503020204020204" pitchFamily="34" charset="-122"/>
                  <a:ea typeface="微软雅黑" panose="020B0503020204020204" pitchFamily="34" charset="-122"/>
                </a:rPr>
                <a:t>2</a:t>
              </a:r>
              <a:endParaRPr lang="zh-CN" altLang="en-US" sz="1000" dirty="0">
                <a:latin typeface="微软雅黑" panose="020B0503020204020204" pitchFamily="34" charset="-122"/>
                <a:ea typeface="微软雅黑" panose="020B0503020204020204" pitchFamily="34" charset="-122"/>
              </a:endParaRPr>
            </a:p>
          </p:txBody>
        </p:sp>
        <p:grpSp>
          <p:nvGrpSpPr>
            <p:cNvPr id="3" name="组合 408"/>
            <p:cNvGrpSpPr/>
            <p:nvPr/>
          </p:nvGrpSpPr>
          <p:grpSpPr>
            <a:xfrm>
              <a:off x="491706" y="2546863"/>
              <a:ext cx="567450" cy="431862"/>
              <a:chOff x="421856" y="2593678"/>
              <a:chExt cx="567450" cy="431862"/>
            </a:xfrm>
            <a:effectLst/>
          </p:grpSpPr>
          <p:pic>
            <p:nvPicPr>
              <p:cNvPr id="399" name="Picture 797" descr="图片19"/>
              <p:cNvPicPr>
                <a:picLocks noChangeAspect="1" noChangeArrowheads="1"/>
              </p:cNvPicPr>
              <p:nvPr/>
            </p:nvPicPr>
            <p:blipFill>
              <a:blip r:embed="rId8" cstate="print"/>
              <a:stretch>
                <a:fillRect/>
              </a:stretch>
            </p:blipFill>
            <p:spPr bwMode="auto">
              <a:xfrm>
                <a:off x="451788" y="2741860"/>
                <a:ext cx="537518" cy="283680"/>
              </a:xfrm>
              <a:prstGeom prst="rect">
                <a:avLst/>
              </a:prstGeom>
              <a:noFill/>
              <a:effectLst/>
            </p:spPr>
          </p:pic>
          <p:sp>
            <p:nvSpPr>
              <p:cNvPr id="408" name="TextBox 407"/>
              <p:cNvSpPr txBox="1"/>
              <p:nvPr/>
            </p:nvSpPr>
            <p:spPr>
              <a:xfrm>
                <a:off x="421856" y="2593678"/>
                <a:ext cx="558681"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eSight</a:t>
                </a:r>
                <a:endParaRPr lang="zh-CN" altLang="en-US" sz="900" b="1" dirty="0">
                  <a:latin typeface="微软雅黑" panose="020B0503020204020204" pitchFamily="34" charset="-122"/>
                  <a:ea typeface="微软雅黑" panose="020B0503020204020204" pitchFamily="34" charset="-122"/>
                </a:endParaRPr>
              </a:p>
            </p:txBody>
          </p:sp>
        </p:grpSp>
        <p:sp>
          <p:nvSpPr>
            <p:cNvPr id="410" name="TextBox 409"/>
            <p:cNvSpPr txBox="1"/>
            <p:nvPr/>
          </p:nvSpPr>
          <p:spPr>
            <a:xfrm>
              <a:off x="524174" y="2158672"/>
              <a:ext cx="526213" cy="246221"/>
            </a:xfrm>
            <a:prstGeom prst="rect">
              <a:avLst/>
            </a:prstGeom>
            <a:noFill/>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总部</a:t>
              </a:r>
              <a:endParaRPr lang="zh-CN" altLang="en-US" sz="1000" dirty="0">
                <a:latin typeface="微软雅黑" panose="020B0503020204020204" pitchFamily="34" charset="-122"/>
                <a:ea typeface="微软雅黑" panose="020B0503020204020204" pitchFamily="34" charset="-122"/>
              </a:endParaRPr>
            </a:p>
          </p:txBody>
        </p:sp>
        <p:pic>
          <p:nvPicPr>
            <p:cNvPr id="414"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820160" y="4262719"/>
              <a:ext cx="284356" cy="224473"/>
            </a:xfrm>
            <a:prstGeom prst="rect">
              <a:avLst/>
            </a:prstGeom>
            <a:noFill/>
          </p:spPr>
        </p:pic>
        <p:pic>
          <p:nvPicPr>
            <p:cNvPr id="415"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058824" y="4277097"/>
              <a:ext cx="284356" cy="224473"/>
            </a:xfrm>
            <a:prstGeom prst="rect">
              <a:avLst/>
            </a:prstGeom>
            <a:noFill/>
          </p:spPr>
        </p:pic>
        <p:pic>
          <p:nvPicPr>
            <p:cNvPr id="416"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291737" y="4277097"/>
              <a:ext cx="284356" cy="224473"/>
            </a:xfrm>
            <a:prstGeom prst="rect">
              <a:avLst/>
            </a:prstGeom>
            <a:noFill/>
          </p:spPr>
        </p:pic>
        <p:pic>
          <p:nvPicPr>
            <p:cNvPr id="417"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559156" y="4285723"/>
              <a:ext cx="284356" cy="224473"/>
            </a:xfrm>
            <a:prstGeom prst="rect">
              <a:avLst/>
            </a:prstGeom>
            <a:noFill/>
          </p:spPr>
        </p:pic>
        <p:pic>
          <p:nvPicPr>
            <p:cNvPr id="418"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680576" y="4268472"/>
              <a:ext cx="284356" cy="224473"/>
            </a:xfrm>
            <a:prstGeom prst="rect">
              <a:avLst/>
            </a:prstGeom>
            <a:noFill/>
          </p:spPr>
        </p:pic>
        <p:pic>
          <p:nvPicPr>
            <p:cNvPr id="419"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108372" y="4274222"/>
              <a:ext cx="284356" cy="224473"/>
            </a:xfrm>
            <a:prstGeom prst="rect">
              <a:avLst/>
            </a:prstGeom>
            <a:noFill/>
          </p:spPr>
        </p:pic>
        <p:pic>
          <p:nvPicPr>
            <p:cNvPr id="420"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838077" y="4279974"/>
              <a:ext cx="284356" cy="224473"/>
            </a:xfrm>
            <a:prstGeom prst="rect">
              <a:avLst/>
            </a:prstGeom>
            <a:noFill/>
          </p:spPr>
        </p:pic>
        <p:pic>
          <p:nvPicPr>
            <p:cNvPr id="421"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352213" y="4279972"/>
              <a:ext cx="379553" cy="229119"/>
            </a:xfrm>
            <a:prstGeom prst="rect">
              <a:avLst/>
            </a:prstGeom>
            <a:noFill/>
            <a:ln w="9525">
              <a:noFill/>
              <a:miter lim="800000"/>
              <a:headEnd/>
              <a:tailEnd/>
            </a:ln>
          </p:spPr>
        </p:pic>
        <p:pic>
          <p:nvPicPr>
            <p:cNvPr id="422"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383738" y="918547"/>
              <a:ext cx="284356" cy="224473"/>
            </a:xfrm>
            <a:prstGeom prst="rect">
              <a:avLst/>
            </a:prstGeom>
            <a:noFill/>
          </p:spPr>
        </p:pic>
        <p:pic>
          <p:nvPicPr>
            <p:cNvPr id="423"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716648" y="924297"/>
              <a:ext cx="284356" cy="224473"/>
            </a:xfrm>
            <a:prstGeom prst="rect">
              <a:avLst/>
            </a:prstGeom>
            <a:noFill/>
          </p:spPr>
        </p:pic>
        <p:pic>
          <p:nvPicPr>
            <p:cNvPr id="424"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1020871" y="930047"/>
              <a:ext cx="379553" cy="229119"/>
            </a:xfrm>
            <a:prstGeom prst="rect">
              <a:avLst/>
            </a:prstGeom>
            <a:noFill/>
            <a:ln w="9525">
              <a:noFill/>
              <a:miter lim="800000"/>
              <a:headEnd/>
              <a:tailEnd/>
            </a:ln>
          </p:spPr>
        </p:pic>
        <p:pic>
          <p:nvPicPr>
            <p:cNvPr id="425"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111247" y="921420"/>
              <a:ext cx="284356" cy="224473"/>
            </a:xfrm>
            <a:prstGeom prst="rect">
              <a:avLst/>
            </a:prstGeom>
            <a:noFill/>
          </p:spPr>
        </p:pic>
        <p:pic>
          <p:nvPicPr>
            <p:cNvPr id="426"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349911" y="918546"/>
              <a:ext cx="284356" cy="224473"/>
            </a:xfrm>
            <a:prstGeom prst="rect">
              <a:avLst/>
            </a:prstGeom>
            <a:noFill/>
          </p:spPr>
        </p:pic>
        <p:pic>
          <p:nvPicPr>
            <p:cNvPr id="427"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582824" y="918546"/>
              <a:ext cx="284356" cy="224473"/>
            </a:xfrm>
            <a:prstGeom prst="rect">
              <a:avLst/>
            </a:prstGeom>
            <a:noFill/>
          </p:spPr>
        </p:pic>
        <p:pic>
          <p:nvPicPr>
            <p:cNvPr id="429"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803662" y="935797"/>
              <a:ext cx="379553" cy="229119"/>
            </a:xfrm>
            <a:prstGeom prst="rect">
              <a:avLst/>
            </a:prstGeom>
            <a:noFill/>
            <a:ln w="9525">
              <a:noFill/>
              <a:miter lim="800000"/>
              <a:headEnd/>
              <a:tailEnd/>
            </a:ln>
          </p:spPr>
        </p:pic>
        <p:cxnSp>
          <p:nvCxnSpPr>
            <p:cNvPr id="450" name="直接连接符 449"/>
            <p:cNvCxnSpPr/>
            <p:nvPr/>
          </p:nvCxnSpPr>
          <p:spPr bwMode="auto">
            <a:xfrm>
              <a:off x="1637270" y="2880885"/>
              <a:ext cx="494061" cy="11605"/>
            </a:xfrm>
            <a:prstGeom prst="line">
              <a:avLst/>
            </a:prstGeom>
            <a:noFill/>
            <a:ln w="6350" cap="flat" cmpd="sng" algn="ctr">
              <a:solidFill>
                <a:srgbClr val="808080"/>
              </a:solidFill>
              <a:prstDash val="solid"/>
              <a:round/>
              <a:headEnd type="none" w="med" len="med"/>
              <a:tailEnd type="none" w="med" len="med"/>
            </a:ln>
            <a:effectLst/>
          </p:spPr>
        </p:cxnSp>
        <p:pic>
          <p:nvPicPr>
            <p:cNvPr id="163" name="Picture 332" descr="图片256"/>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1073303" y="1703649"/>
              <a:ext cx="244849" cy="143172"/>
            </a:xfrm>
            <a:prstGeom prst="rect">
              <a:avLst/>
            </a:prstGeom>
            <a:noFill/>
            <a:effectLst/>
          </p:spPr>
        </p:pic>
        <p:pic>
          <p:nvPicPr>
            <p:cNvPr id="166" name="Picture 332" descr="图片256"/>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2442260" y="1687793"/>
              <a:ext cx="244849" cy="143172"/>
            </a:xfrm>
            <a:prstGeom prst="rect">
              <a:avLst/>
            </a:prstGeom>
            <a:noFill/>
            <a:effectLst/>
          </p:spPr>
        </p:pic>
        <p:cxnSp>
          <p:nvCxnSpPr>
            <p:cNvPr id="180" name="直接连接符 179"/>
            <p:cNvCxnSpPr>
              <a:stCxn id="290" idx="2"/>
              <a:endCxn id="166" idx="0"/>
            </p:cNvCxnSpPr>
            <p:nvPr/>
          </p:nvCxnSpPr>
          <p:spPr bwMode="auto">
            <a:xfrm flipH="1">
              <a:off x="2564685" y="1654963"/>
              <a:ext cx="1237" cy="32830"/>
            </a:xfrm>
            <a:prstGeom prst="line">
              <a:avLst/>
            </a:prstGeom>
            <a:noFill/>
            <a:ln w="6350" cap="flat" cmpd="sng" algn="ctr">
              <a:solidFill>
                <a:srgbClr val="808080"/>
              </a:solidFill>
              <a:prstDash val="solid"/>
              <a:round/>
              <a:headEnd type="none" w="med" len="med"/>
              <a:tailEnd type="none" w="med" len="med"/>
            </a:ln>
            <a:effectLst/>
          </p:spPr>
        </p:cxnSp>
        <p:cxnSp>
          <p:nvCxnSpPr>
            <p:cNvPr id="183" name="直接连接符 182"/>
            <p:cNvCxnSpPr>
              <a:stCxn id="242" idx="2"/>
              <a:endCxn id="163" idx="0"/>
            </p:cNvCxnSpPr>
            <p:nvPr/>
          </p:nvCxnSpPr>
          <p:spPr bwMode="auto">
            <a:xfrm flipH="1">
              <a:off x="1195728" y="1660123"/>
              <a:ext cx="17916" cy="43526"/>
            </a:xfrm>
            <a:prstGeom prst="line">
              <a:avLst/>
            </a:prstGeom>
            <a:noFill/>
            <a:ln w="6350" cap="flat" cmpd="sng" algn="ctr">
              <a:solidFill>
                <a:srgbClr val="808080"/>
              </a:solidFill>
              <a:prstDash val="solid"/>
              <a:round/>
              <a:headEnd type="none" w="med" len="med"/>
              <a:tailEnd type="none" w="med" len="med"/>
            </a:ln>
            <a:effectLst/>
          </p:spPr>
        </p:cxnSp>
      </p:grpSp>
    </p:spTree>
  </p:cSld>
  <p:clrMapOvr>
    <a:masterClrMapping/>
  </p:clrMapOvr>
  <p:transition advClick="0" advTm="8000">
    <p:fade thruBlk="1"/>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Rectangle 2"/>
          <p:cNvSpPr>
            <a:spLocks noGrp="1" noChangeArrowheads="1"/>
          </p:cNvSpPr>
          <p:nvPr>
            <p:ph type="title"/>
          </p:nvPr>
        </p:nvSpPr>
        <p:spPr/>
        <p:txBody>
          <a:bodyPr wrap="none">
            <a:noAutofit/>
          </a:bodyPr>
          <a:lstStyle/>
          <a:p>
            <a:pPr eaLnBrk="1" hangingPunct="1"/>
            <a:r>
              <a:rPr lang="zh-CN" altLang="en-US" dirty="0" smtClean="0">
                <a:latin typeface="微软雅黑" panose="020B0503020204020204" pitchFamily="34" charset="-122"/>
                <a:ea typeface="微软雅黑" panose="020B0503020204020204" pitchFamily="34" charset="-122"/>
              </a:rPr>
              <a:t>监测多个敏捷设备及其物理直连链路</a:t>
            </a:r>
            <a:endParaRPr lang="zh-CN" altLang="en-US" dirty="0">
              <a:latin typeface="微软雅黑" panose="020B0503020204020204" pitchFamily="34" charset="-122"/>
              <a:ea typeface="微软雅黑" panose="020B0503020204020204" pitchFamily="34" charset="-122"/>
            </a:endParaRPr>
          </a:p>
        </p:txBody>
      </p:sp>
      <p:sp>
        <p:nvSpPr>
          <p:cNvPr id="126" name="矩形 125"/>
          <p:cNvSpPr/>
          <p:nvPr/>
        </p:nvSpPr>
        <p:spPr>
          <a:xfrm>
            <a:off x="4425350" y="826974"/>
            <a:ext cx="4572000" cy="3637919"/>
          </a:xfrm>
          <a:prstGeom prst="rect">
            <a:avLst/>
          </a:prstGeom>
        </p:spPr>
        <p:txBody>
          <a:bodyPr>
            <a:spAutoFit/>
          </a:bodyPr>
          <a:lstStyle/>
          <a:p>
            <a:pPr marL="174625" indent="-174625">
              <a:lnSpc>
                <a:spcPct val="120000"/>
              </a:lnSpc>
              <a:spcBef>
                <a:spcPts val="0"/>
              </a:spcBef>
            </a:pPr>
            <a:r>
              <a:rPr lang="zh-CN" altLang="en-US" sz="1200" b="1" dirty="0" smtClean="0">
                <a:solidFill>
                  <a:srgbClr val="990000"/>
                </a:solidFill>
                <a:latin typeface="微软雅黑" panose="020B0503020204020204" pitchFamily="34" charset="-122"/>
                <a:ea typeface="微软雅黑" panose="020B0503020204020204" pitchFamily="34" charset="-122"/>
              </a:rPr>
              <a:t>客户需求</a:t>
            </a: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客户需要对网络及设备的质量状况进行监控。</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网络中部署多台敏捷设备，希望对敏捷设备及其之间的物理直连链路的丢包情况进行监测。</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a:lnSpc>
                <a:spcPct val="120000"/>
              </a:lnSpc>
              <a:spcBef>
                <a:spcPts val="0"/>
              </a:spcBef>
            </a:pP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a:lnSpc>
                <a:spcPct val="120000"/>
              </a:lnSpc>
              <a:spcBef>
                <a:spcPts val="0"/>
              </a:spcBef>
            </a:pPr>
            <a:r>
              <a:rPr lang="zh-CN" altLang="en-US" sz="1200" b="1" dirty="0" smtClean="0">
                <a:solidFill>
                  <a:srgbClr val="990000"/>
                </a:solidFill>
                <a:latin typeface="微软雅黑" panose="020B0503020204020204" pitchFamily="34" charset="-122"/>
                <a:ea typeface="微软雅黑" panose="020B0503020204020204" pitchFamily="34" charset="-122"/>
              </a:rPr>
              <a:t>方案部署</a:t>
            </a: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部署</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网管，管理敏捷设备。</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通过</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网管拓扑界面选择不同区域的多个敏捷设备，使能</a:t>
            </a:r>
            <a:r>
              <a:rPr lang="en-US" altLang="zh-CN" sz="1200" dirty="0" err="1" smtClean="0">
                <a:solidFill>
                  <a:sysClr val="windowText" lastClr="000000"/>
                </a:solidFill>
                <a:latin typeface="微软雅黑" panose="020B0503020204020204" pitchFamily="34" charset="-122"/>
                <a:ea typeface="微软雅黑" panose="020B0503020204020204" pitchFamily="34" charset="-122"/>
              </a:rPr>
              <a:t>iPCA</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。如果区域中敏捷设备间存在物理直连链路，将会自动使能。</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a:lnSpc>
                <a:spcPct val="120000"/>
              </a:lnSpc>
              <a:spcBef>
                <a:spcPts val="0"/>
              </a:spcBef>
            </a:pP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a:lnSpc>
                <a:spcPct val="120000"/>
              </a:lnSpc>
              <a:spcBef>
                <a:spcPts val="0"/>
              </a:spcBef>
            </a:pPr>
            <a:r>
              <a:rPr lang="zh-CN" altLang="en-US" sz="1200" b="1" dirty="0" smtClean="0">
                <a:solidFill>
                  <a:srgbClr val="990000"/>
                </a:solidFill>
                <a:latin typeface="微软雅黑" panose="020B0503020204020204" pitchFamily="34" charset="-122"/>
                <a:ea typeface="微软雅黑" panose="020B0503020204020204" pitchFamily="34" charset="-122"/>
              </a:rPr>
              <a:t>客户价值</a:t>
            </a: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部署简单：通过</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网管拓扑批量使能，无需下发复杂配置。</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方便运维：由</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网管提供监测结果可视化图表界面。</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实时数据：</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7</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24</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开启，随时查看监测数据。</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endParaRPr lang="zh-CN" altLang="zh-CN" sz="1200" dirty="0" smtClean="0">
              <a:solidFill>
                <a:sysClr val="windowText" lastClr="000000"/>
              </a:solidFill>
              <a:latin typeface="微软雅黑" panose="020B0503020204020204" pitchFamily="34" charset="-122"/>
              <a:ea typeface="微软雅黑" panose="020B0503020204020204" pitchFamily="34" charset="-122"/>
            </a:endParaRPr>
          </a:p>
        </p:txBody>
      </p:sp>
      <p:grpSp>
        <p:nvGrpSpPr>
          <p:cNvPr id="2" name="组合 115"/>
          <p:cNvGrpSpPr/>
          <p:nvPr/>
        </p:nvGrpSpPr>
        <p:grpSpPr>
          <a:xfrm>
            <a:off x="304276" y="890592"/>
            <a:ext cx="3444231" cy="3911703"/>
            <a:chOff x="304276" y="890592"/>
            <a:chExt cx="3444231" cy="3911703"/>
          </a:xfrm>
        </p:grpSpPr>
        <p:cxnSp>
          <p:nvCxnSpPr>
            <p:cNvPr id="170" name="直接连接符 169"/>
            <p:cNvCxnSpPr/>
            <p:nvPr/>
          </p:nvCxnSpPr>
          <p:spPr bwMode="auto">
            <a:xfrm flipV="1">
              <a:off x="1917073" y="4683986"/>
              <a:ext cx="168528" cy="1"/>
            </a:xfrm>
            <a:prstGeom prst="line">
              <a:avLst/>
            </a:prstGeom>
            <a:noFill/>
            <a:ln w="6350" cap="flat" cmpd="sng" algn="ctr">
              <a:solidFill>
                <a:srgbClr val="FF0000"/>
              </a:solidFill>
              <a:prstDash val="solid"/>
              <a:round/>
              <a:headEnd type="none" w="med" len="med"/>
              <a:tailEnd type="none" w="med" len="med"/>
            </a:ln>
            <a:effectLst/>
          </p:spPr>
        </p:cxnSp>
        <p:sp>
          <p:nvSpPr>
            <p:cNvPr id="171" name="TextBox 170"/>
            <p:cNvSpPr txBox="1"/>
            <p:nvPr/>
          </p:nvSpPr>
          <p:spPr>
            <a:xfrm>
              <a:off x="2030614" y="4576494"/>
              <a:ext cx="729978"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可监测链路</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pic>
          <p:nvPicPr>
            <p:cNvPr id="165" name="Picture 461" descr="图片240"/>
            <p:cNvPicPr>
              <a:picLocks noChangeAspect="1" noChangeArrowheads="1"/>
            </p:cNvPicPr>
            <p:nvPr/>
          </p:nvPicPr>
          <p:blipFill>
            <a:blip r:embed="rId1" cstate="print"/>
            <a:srcRect/>
            <a:stretch>
              <a:fillRect/>
            </a:stretch>
          </p:blipFill>
          <p:spPr bwMode="auto">
            <a:xfrm>
              <a:off x="304276" y="4627960"/>
              <a:ext cx="186344" cy="145308"/>
            </a:xfrm>
            <a:prstGeom prst="rect">
              <a:avLst/>
            </a:prstGeom>
            <a:noFill/>
            <a:effectLst/>
          </p:spPr>
        </p:pic>
        <p:sp>
          <p:nvSpPr>
            <p:cNvPr id="169" name="TextBox 168"/>
            <p:cNvSpPr txBox="1"/>
            <p:nvPr/>
          </p:nvSpPr>
          <p:spPr>
            <a:xfrm>
              <a:off x="458992" y="4586851"/>
              <a:ext cx="743086"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可监测设备</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pic>
          <p:nvPicPr>
            <p:cNvPr id="162" name="Picture 337" descr="图片261"/>
            <p:cNvPicPr>
              <a:picLocks noChangeAspect="1" noChangeArrowheads="1"/>
            </p:cNvPicPr>
            <p:nvPr/>
          </p:nvPicPr>
          <p:blipFill>
            <a:blip r:embed="rId2" cstate="print">
              <a:duotone>
                <a:schemeClr val="accent4">
                  <a:shade val="45000"/>
                  <a:satMod val="135000"/>
                </a:schemeClr>
                <a:prstClr val="white"/>
              </a:duotone>
            </a:blip>
            <a:srcRect/>
            <a:stretch>
              <a:fillRect/>
            </a:stretch>
          </p:blipFill>
          <p:spPr bwMode="auto">
            <a:xfrm>
              <a:off x="1093285" y="4620681"/>
              <a:ext cx="186342" cy="145308"/>
            </a:xfrm>
            <a:prstGeom prst="rect">
              <a:avLst/>
            </a:prstGeom>
            <a:noFill/>
            <a:effectLst/>
          </p:spPr>
        </p:pic>
        <p:sp>
          <p:nvSpPr>
            <p:cNvPr id="164" name="TextBox 163"/>
            <p:cNvSpPr txBox="1"/>
            <p:nvPr/>
          </p:nvSpPr>
          <p:spPr>
            <a:xfrm>
              <a:off x="1282486" y="4583091"/>
              <a:ext cx="747502"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非监测设备</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cxnSp>
          <p:nvCxnSpPr>
            <p:cNvPr id="178" name="直接连接符 177"/>
            <p:cNvCxnSpPr/>
            <p:nvPr/>
          </p:nvCxnSpPr>
          <p:spPr bwMode="auto">
            <a:xfrm flipV="1">
              <a:off x="2687978" y="4680197"/>
              <a:ext cx="147344" cy="1"/>
            </a:xfrm>
            <a:prstGeom prst="line">
              <a:avLst/>
            </a:prstGeom>
            <a:noFill/>
            <a:ln w="6350" cap="flat" cmpd="sng" algn="ctr">
              <a:solidFill>
                <a:schemeClr val="bg1">
                  <a:lumMod val="50000"/>
                </a:schemeClr>
              </a:solidFill>
              <a:prstDash val="solid"/>
              <a:round/>
              <a:headEnd type="none" w="med" len="med"/>
              <a:tailEnd type="none" w="med" len="med"/>
            </a:ln>
            <a:effectLst/>
          </p:spPr>
        </p:cxnSp>
        <p:sp>
          <p:nvSpPr>
            <p:cNvPr id="179" name="TextBox 178"/>
            <p:cNvSpPr txBox="1"/>
            <p:nvPr/>
          </p:nvSpPr>
          <p:spPr>
            <a:xfrm>
              <a:off x="2772165" y="4572706"/>
              <a:ext cx="976342"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非监测链路</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sp>
          <p:nvSpPr>
            <p:cNvPr id="413" name="AutoShape 147"/>
            <p:cNvSpPr>
              <a:spLocks noChangeArrowheads="1"/>
            </p:cNvSpPr>
            <p:nvPr/>
          </p:nvSpPr>
          <p:spPr bwMode="auto">
            <a:xfrm>
              <a:off x="2051049" y="890592"/>
              <a:ext cx="1158412" cy="940280"/>
            </a:xfrm>
            <a:prstGeom prst="roundRect">
              <a:avLst>
                <a:gd name="adj" fmla="val 5023"/>
              </a:avLst>
            </a:prstGeom>
            <a:solidFill>
              <a:srgbClr val="BBE0E3">
                <a:alpha val="50195"/>
              </a:srgbClr>
            </a:solidFill>
            <a:ln w="19050" algn="ctr">
              <a:noFill/>
              <a:prstDash val="dash"/>
              <a:round/>
            </a:ln>
            <a:effectLst/>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sp>
          <p:nvSpPr>
            <p:cNvPr id="412" name="AutoShape 147"/>
            <p:cNvSpPr>
              <a:spLocks noChangeArrowheads="1"/>
            </p:cNvSpPr>
            <p:nvPr/>
          </p:nvSpPr>
          <p:spPr bwMode="auto">
            <a:xfrm>
              <a:off x="561553" y="902091"/>
              <a:ext cx="1158412" cy="940280"/>
            </a:xfrm>
            <a:prstGeom prst="roundRect">
              <a:avLst>
                <a:gd name="adj" fmla="val 5023"/>
              </a:avLst>
            </a:prstGeom>
            <a:solidFill>
              <a:srgbClr val="BBE0E3">
                <a:alpha val="50195"/>
              </a:srgbClr>
            </a:solidFill>
            <a:ln w="19050" algn="ctr">
              <a:noFill/>
              <a:prstDash val="dash"/>
              <a:round/>
            </a:ln>
            <a:effectLst/>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sp>
          <p:nvSpPr>
            <p:cNvPr id="411" name="AutoShape 147"/>
            <p:cNvSpPr>
              <a:spLocks noChangeArrowheads="1"/>
            </p:cNvSpPr>
            <p:nvPr/>
          </p:nvSpPr>
          <p:spPr bwMode="auto">
            <a:xfrm>
              <a:off x="493447" y="2241550"/>
              <a:ext cx="2733671" cy="2294283"/>
            </a:xfrm>
            <a:prstGeom prst="roundRect">
              <a:avLst>
                <a:gd name="adj" fmla="val 5023"/>
              </a:avLst>
            </a:prstGeom>
            <a:solidFill>
              <a:srgbClr val="BBE0E3">
                <a:alpha val="50195"/>
              </a:srgbClr>
            </a:solidFill>
            <a:ln w="19050" algn="ctr">
              <a:noFill/>
              <a:prstDash val="dash"/>
              <a:round/>
            </a:ln>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cxnSp>
          <p:nvCxnSpPr>
            <p:cNvPr id="65" name="直接连接符 64"/>
            <p:cNvCxnSpPr/>
            <p:nvPr/>
          </p:nvCxnSpPr>
          <p:spPr bwMode="auto">
            <a:xfrm>
              <a:off x="1290383" y="3462170"/>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2" name="直接连接符 71"/>
            <p:cNvCxnSpPr/>
            <p:nvPr/>
          </p:nvCxnSpPr>
          <p:spPr bwMode="auto">
            <a:xfrm>
              <a:off x="1288663" y="3516176"/>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4" name="直接连接符 73"/>
            <p:cNvCxnSpPr/>
            <p:nvPr/>
          </p:nvCxnSpPr>
          <p:spPr bwMode="auto">
            <a:xfrm>
              <a:off x="2247675" y="3462170"/>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5" name="直接连接符 74"/>
            <p:cNvCxnSpPr/>
            <p:nvPr/>
          </p:nvCxnSpPr>
          <p:spPr bwMode="auto">
            <a:xfrm>
              <a:off x="2245955" y="3516176"/>
              <a:ext cx="214304" cy="0"/>
            </a:xfrm>
            <a:prstGeom prst="line">
              <a:avLst/>
            </a:prstGeom>
            <a:noFill/>
            <a:ln w="6350" cap="flat" cmpd="sng" algn="ctr">
              <a:solidFill>
                <a:srgbClr val="808080"/>
              </a:solidFill>
              <a:prstDash val="solid"/>
              <a:round/>
              <a:headEnd type="none" w="med" len="med"/>
              <a:tailEnd type="none" w="med" len="med"/>
            </a:ln>
            <a:effectLst/>
          </p:spPr>
        </p:cxnSp>
        <p:pic>
          <p:nvPicPr>
            <p:cNvPr id="81" name="Picture 459" descr="图片238"/>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2422885" y="3408194"/>
              <a:ext cx="273216" cy="216000"/>
            </a:xfrm>
            <a:prstGeom prst="rect">
              <a:avLst/>
            </a:prstGeom>
            <a:noFill/>
            <a:effectLst/>
          </p:spPr>
        </p:pic>
        <p:pic>
          <p:nvPicPr>
            <p:cNvPr id="82" name="Picture 459" descr="图片238"/>
            <p:cNvPicPr>
              <a:picLocks noChangeAspect="1" noChangeArrowheads="1"/>
            </p:cNvPicPr>
            <p:nvPr/>
          </p:nvPicPr>
          <p:blipFill>
            <a:blip r:embed="rId3" cstate="print"/>
            <a:srcRect/>
            <a:stretch>
              <a:fillRect/>
            </a:stretch>
          </p:blipFill>
          <p:spPr bwMode="auto">
            <a:xfrm>
              <a:off x="1108643" y="3408194"/>
              <a:ext cx="273216" cy="216000"/>
            </a:xfrm>
            <a:prstGeom prst="rect">
              <a:avLst/>
            </a:prstGeom>
            <a:noFill/>
            <a:effectLst/>
          </p:spPr>
        </p:pic>
        <p:pic>
          <p:nvPicPr>
            <p:cNvPr id="83" name="Picture 459" descr="图片238"/>
            <p:cNvPicPr>
              <a:picLocks noChangeAspect="1" noChangeArrowheads="1"/>
            </p:cNvPicPr>
            <p:nvPr/>
          </p:nvPicPr>
          <p:blipFill>
            <a:blip r:embed="rId3" cstate="print"/>
            <a:srcRect/>
            <a:stretch>
              <a:fillRect/>
            </a:stretch>
          </p:blipFill>
          <p:spPr bwMode="auto">
            <a:xfrm>
              <a:off x="1504687" y="3408176"/>
              <a:ext cx="273216" cy="216000"/>
            </a:xfrm>
            <a:prstGeom prst="rect">
              <a:avLst/>
            </a:prstGeom>
            <a:noFill/>
            <a:effectLst/>
          </p:spPr>
        </p:pic>
        <p:pic>
          <p:nvPicPr>
            <p:cNvPr id="84" name="Picture 459" descr="图片238"/>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2029931" y="3408194"/>
              <a:ext cx="273216" cy="216000"/>
            </a:xfrm>
            <a:prstGeom prst="rect">
              <a:avLst/>
            </a:prstGeom>
            <a:noFill/>
            <a:effectLst/>
          </p:spPr>
        </p:pic>
        <p:cxnSp>
          <p:nvCxnSpPr>
            <p:cNvPr id="90" name="直接连接符 89"/>
            <p:cNvCxnSpPr>
              <a:stCxn id="134" idx="3"/>
              <a:endCxn id="128" idx="1"/>
            </p:cNvCxnSpPr>
            <p:nvPr/>
          </p:nvCxnSpPr>
          <p:spPr bwMode="auto">
            <a:xfrm>
              <a:off x="1637960" y="2831924"/>
              <a:ext cx="494061" cy="11605"/>
            </a:xfrm>
            <a:prstGeom prst="line">
              <a:avLst/>
            </a:prstGeom>
            <a:noFill/>
            <a:ln w="6350" cap="flat" cmpd="sng" algn="ctr">
              <a:solidFill>
                <a:srgbClr val="808080"/>
              </a:solidFill>
              <a:prstDash val="solid"/>
              <a:round/>
              <a:headEnd type="none" w="med" len="med"/>
              <a:tailEnd type="none" w="med" len="med"/>
            </a:ln>
            <a:effectLst/>
          </p:spPr>
        </p:cxnSp>
        <p:cxnSp>
          <p:nvCxnSpPr>
            <p:cNvPr id="92" name="直接连接符 91"/>
            <p:cNvCxnSpPr>
              <a:stCxn id="134" idx="2"/>
              <a:endCxn id="84" idx="0"/>
            </p:cNvCxnSpPr>
            <p:nvPr/>
          </p:nvCxnSpPr>
          <p:spPr bwMode="auto">
            <a:xfrm>
              <a:off x="1481855" y="2953424"/>
              <a:ext cx="684684" cy="454770"/>
            </a:xfrm>
            <a:prstGeom prst="line">
              <a:avLst/>
            </a:prstGeom>
            <a:noFill/>
            <a:ln w="6350" cap="flat" cmpd="sng" algn="ctr">
              <a:solidFill>
                <a:srgbClr val="808080"/>
              </a:solidFill>
              <a:prstDash val="solid"/>
              <a:round/>
              <a:headEnd type="none" w="med" len="med"/>
              <a:tailEnd type="none" w="med" len="med"/>
            </a:ln>
            <a:effectLst/>
          </p:spPr>
        </p:cxnSp>
        <p:cxnSp>
          <p:nvCxnSpPr>
            <p:cNvPr id="93" name="直接连接符 92"/>
            <p:cNvCxnSpPr>
              <a:stCxn id="134" idx="2"/>
              <a:endCxn id="81" idx="0"/>
            </p:cNvCxnSpPr>
            <p:nvPr/>
          </p:nvCxnSpPr>
          <p:spPr bwMode="auto">
            <a:xfrm>
              <a:off x="1481855" y="2953424"/>
              <a:ext cx="1077638" cy="454770"/>
            </a:xfrm>
            <a:prstGeom prst="line">
              <a:avLst/>
            </a:prstGeom>
            <a:noFill/>
            <a:ln w="6350" cap="flat" cmpd="sng" algn="ctr">
              <a:solidFill>
                <a:srgbClr val="808080"/>
              </a:solidFill>
              <a:prstDash val="solid"/>
              <a:round/>
              <a:headEnd type="none" w="med" len="med"/>
              <a:tailEnd type="none" w="med" len="med"/>
            </a:ln>
            <a:effectLst/>
          </p:spPr>
        </p:cxnSp>
        <p:cxnSp>
          <p:nvCxnSpPr>
            <p:cNvPr id="94" name="直接连接符 93"/>
            <p:cNvCxnSpPr>
              <a:stCxn id="128" idx="2"/>
              <a:endCxn id="84" idx="0"/>
            </p:cNvCxnSpPr>
            <p:nvPr/>
          </p:nvCxnSpPr>
          <p:spPr bwMode="auto">
            <a:xfrm flipH="1">
              <a:off x="2166539" y="2965029"/>
              <a:ext cx="121587" cy="443165"/>
            </a:xfrm>
            <a:prstGeom prst="line">
              <a:avLst/>
            </a:prstGeom>
            <a:noFill/>
            <a:ln w="6350" cap="flat" cmpd="sng" algn="ctr">
              <a:solidFill>
                <a:srgbClr val="808080"/>
              </a:solidFill>
              <a:prstDash val="solid"/>
              <a:round/>
              <a:headEnd type="none" w="med" len="med"/>
              <a:tailEnd type="none" w="med" len="med"/>
            </a:ln>
            <a:effectLst/>
          </p:spPr>
        </p:cxnSp>
        <p:cxnSp>
          <p:nvCxnSpPr>
            <p:cNvPr id="95" name="直接连接符 94"/>
            <p:cNvCxnSpPr>
              <a:stCxn id="128" idx="2"/>
              <a:endCxn id="81" idx="0"/>
            </p:cNvCxnSpPr>
            <p:nvPr/>
          </p:nvCxnSpPr>
          <p:spPr bwMode="auto">
            <a:xfrm>
              <a:off x="2288126" y="2965029"/>
              <a:ext cx="271367" cy="443165"/>
            </a:xfrm>
            <a:prstGeom prst="line">
              <a:avLst/>
            </a:prstGeom>
            <a:noFill/>
            <a:ln w="6350" cap="flat" cmpd="sng" algn="ctr">
              <a:solidFill>
                <a:srgbClr val="808080"/>
              </a:solidFill>
              <a:prstDash val="solid"/>
              <a:round/>
              <a:headEnd type="none" w="med" len="med"/>
              <a:tailEnd type="none" w="med" len="med"/>
            </a:ln>
            <a:effectLst/>
          </p:spPr>
        </p:cxnSp>
        <p:cxnSp>
          <p:nvCxnSpPr>
            <p:cNvPr id="96" name="直接连接符 95"/>
            <p:cNvCxnSpPr>
              <a:stCxn id="134" idx="2"/>
              <a:endCxn id="83" idx="0"/>
            </p:cNvCxnSpPr>
            <p:nvPr/>
          </p:nvCxnSpPr>
          <p:spPr bwMode="auto">
            <a:xfrm>
              <a:off x="1481855" y="2953424"/>
              <a:ext cx="159440" cy="454752"/>
            </a:xfrm>
            <a:prstGeom prst="line">
              <a:avLst/>
            </a:prstGeom>
            <a:noFill/>
            <a:ln w="6350" cap="flat" cmpd="sng" algn="ctr">
              <a:solidFill>
                <a:srgbClr val="FF0000"/>
              </a:solidFill>
              <a:prstDash val="solid"/>
              <a:round/>
              <a:headEnd type="none" w="med" len="med"/>
              <a:tailEnd type="none" w="med" len="med"/>
            </a:ln>
            <a:effectLst/>
          </p:spPr>
        </p:cxnSp>
        <p:cxnSp>
          <p:nvCxnSpPr>
            <p:cNvPr id="97" name="直接连接符 96"/>
            <p:cNvCxnSpPr>
              <a:stCxn id="128" idx="2"/>
              <a:endCxn id="83" idx="0"/>
            </p:cNvCxnSpPr>
            <p:nvPr/>
          </p:nvCxnSpPr>
          <p:spPr bwMode="auto">
            <a:xfrm flipH="1">
              <a:off x="1641295" y="2965029"/>
              <a:ext cx="646831" cy="443147"/>
            </a:xfrm>
            <a:prstGeom prst="line">
              <a:avLst/>
            </a:prstGeom>
            <a:noFill/>
            <a:ln w="6350" cap="flat" cmpd="sng" algn="ctr">
              <a:solidFill>
                <a:srgbClr val="FF0000"/>
              </a:solidFill>
              <a:prstDash val="solid"/>
              <a:round/>
              <a:headEnd type="none" w="med" len="med"/>
              <a:tailEnd type="none" w="med" len="med"/>
            </a:ln>
            <a:effectLst/>
          </p:spPr>
        </p:cxnSp>
        <p:cxnSp>
          <p:nvCxnSpPr>
            <p:cNvPr id="98" name="直接连接符 97"/>
            <p:cNvCxnSpPr>
              <a:stCxn id="128" idx="2"/>
              <a:endCxn id="82" idx="0"/>
            </p:cNvCxnSpPr>
            <p:nvPr/>
          </p:nvCxnSpPr>
          <p:spPr bwMode="auto">
            <a:xfrm flipH="1">
              <a:off x="1245251" y="2965029"/>
              <a:ext cx="1042875" cy="443165"/>
            </a:xfrm>
            <a:prstGeom prst="line">
              <a:avLst/>
            </a:prstGeom>
            <a:noFill/>
            <a:ln w="6350" cap="flat" cmpd="sng" algn="ctr">
              <a:solidFill>
                <a:srgbClr val="FF0000"/>
              </a:solidFill>
              <a:prstDash val="solid"/>
              <a:round/>
              <a:headEnd type="none" w="med" len="med"/>
              <a:tailEnd type="none" w="med" len="med"/>
            </a:ln>
            <a:effectLst/>
          </p:spPr>
        </p:cxnSp>
        <p:cxnSp>
          <p:nvCxnSpPr>
            <p:cNvPr id="103" name="直接连接符 102"/>
            <p:cNvCxnSpPr>
              <a:stCxn id="155" idx="0"/>
              <a:endCxn id="83" idx="2"/>
            </p:cNvCxnSpPr>
            <p:nvPr/>
          </p:nvCxnSpPr>
          <p:spPr bwMode="auto">
            <a:xfrm flipV="1">
              <a:off x="1153356" y="3624176"/>
              <a:ext cx="487939" cy="324060"/>
            </a:xfrm>
            <a:prstGeom prst="line">
              <a:avLst/>
            </a:prstGeom>
            <a:noFill/>
            <a:ln w="6350" cap="flat" cmpd="sng" algn="ctr">
              <a:solidFill>
                <a:srgbClr val="FF0000"/>
              </a:solidFill>
              <a:prstDash val="solid"/>
              <a:round/>
              <a:headEnd type="none" w="med" len="med"/>
              <a:tailEnd type="none" w="med" len="med"/>
            </a:ln>
            <a:effectLst/>
          </p:spPr>
        </p:cxnSp>
        <p:cxnSp>
          <p:nvCxnSpPr>
            <p:cNvPr id="104" name="直接连接符 103"/>
            <p:cNvCxnSpPr>
              <a:stCxn id="154" idx="0"/>
              <a:endCxn id="83" idx="2"/>
            </p:cNvCxnSpPr>
            <p:nvPr/>
          </p:nvCxnSpPr>
          <p:spPr bwMode="auto">
            <a:xfrm flipV="1">
              <a:off x="1441388" y="3624176"/>
              <a:ext cx="199907" cy="324060"/>
            </a:xfrm>
            <a:prstGeom prst="line">
              <a:avLst/>
            </a:prstGeom>
            <a:noFill/>
            <a:ln w="6350" cap="flat" cmpd="sng" algn="ctr">
              <a:solidFill>
                <a:srgbClr val="FF0000"/>
              </a:solidFill>
              <a:prstDash val="solid"/>
              <a:round/>
              <a:headEnd type="none" w="med" len="med"/>
              <a:tailEnd type="none" w="med" len="med"/>
            </a:ln>
            <a:effectLst/>
          </p:spPr>
        </p:cxnSp>
        <p:cxnSp>
          <p:nvCxnSpPr>
            <p:cNvPr id="105" name="直接连接符 104"/>
            <p:cNvCxnSpPr>
              <a:stCxn id="132" idx="0"/>
              <a:endCxn id="83" idx="2"/>
            </p:cNvCxnSpPr>
            <p:nvPr/>
          </p:nvCxnSpPr>
          <p:spPr bwMode="auto">
            <a:xfrm flipH="1" flipV="1">
              <a:off x="1641295" y="3624176"/>
              <a:ext cx="88125" cy="324060"/>
            </a:xfrm>
            <a:prstGeom prst="line">
              <a:avLst/>
            </a:prstGeom>
            <a:noFill/>
            <a:ln w="6350" cap="flat" cmpd="sng" algn="ctr">
              <a:solidFill>
                <a:srgbClr val="FF0000"/>
              </a:solidFill>
              <a:prstDash val="solid"/>
              <a:round/>
              <a:headEnd type="none" w="med" len="med"/>
              <a:tailEnd type="none" w="med" len="med"/>
            </a:ln>
            <a:effectLst/>
          </p:spPr>
        </p:cxnSp>
        <p:cxnSp>
          <p:nvCxnSpPr>
            <p:cNvPr id="106" name="直接连接符 105"/>
            <p:cNvCxnSpPr>
              <a:stCxn id="132" idx="0"/>
              <a:endCxn id="82" idx="2"/>
            </p:cNvCxnSpPr>
            <p:nvPr/>
          </p:nvCxnSpPr>
          <p:spPr bwMode="auto">
            <a:xfrm flipH="1" flipV="1">
              <a:off x="1245251" y="3624194"/>
              <a:ext cx="484169" cy="324042"/>
            </a:xfrm>
            <a:prstGeom prst="line">
              <a:avLst/>
            </a:prstGeom>
            <a:noFill/>
            <a:ln w="6350" cap="flat" cmpd="sng" algn="ctr">
              <a:solidFill>
                <a:srgbClr val="FF0000"/>
              </a:solidFill>
              <a:prstDash val="solid"/>
              <a:round/>
              <a:headEnd type="none" w="med" len="med"/>
              <a:tailEnd type="none" w="med" len="med"/>
            </a:ln>
            <a:effectLst/>
          </p:spPr>
        </p:cxnSp>
        <p:cxnSp>
          <p:nvCxnSpPr>
            <p:cNvPr id="107" name="直接连接符 106"/>
            <p:cNvCxnSpPr>
              <a:stCxn id="154" idx="0"/>
              <a:endCxn id="82" idx="2"/>
            </p:cNvCxnSpPr>
            <p:nvPr/>
          </p:nvCxnSpPr>
          <p:spPr bwMode="auto">
            <a:xfrm flipH="1" flipV="1">
              <a:off x="1245251" y="3624194"/>
              <a:ext cx="196137" cy="324042"/>
            </a:xfrm>
            <a:prstGeom prst="line">
              <a:avLst/>
            </a:prstGeom>
            <a:noFill/>
            <a:ln w="6350" cap="flat" cmpd="sng" algn="ctr">
              <a:solidFill>
                <a:srgbClr val="FF0000"/>
              </a:solidFill>
              <a:prstDash val="solid"/>
              <a:round/>
              <a:headEnd type="none" w="med" len="med"/>
              <a:tailEnd type="none" w="med" len="med"/>
            </a:ln>
            <a:effectLst/>
          </p:spPr>
        </p:cxnSp>
        <p:cxnSp>
          <p:nvCxnSpPr>
            <p:cNvPr id="108" name="直接连接符 107"/>
            <p:cNvCxnSpPr>
              <a:stCxn id="155" idx="0"/>
              <a:endCxn id="82" idx="2"/>
            </p:cNvCxnSpPr>
            <p:nvPr/>
          </p:nvCxnSpPr>
          <p:spPr bwMode="auto">
            <a:xfrm flipV="1">
              <a:off x="1153356" y="3624194"/>
              <a:ext cx="91895" cy="324042"/>
            </a:xfrm>
            <a:prstGeom prst="line">
              <a:avLst/>
            </a:prstGeom>
            <a:noFill/>
            <a:ln w="6350" cap="flat" cmpd="sng" algn="ctr">
              <a:solidFill>
                <a:srgbClr val="FF0000"/>
              </a:solidFill>
              <a:prstDash val="solid"/>
              <a:round/>
              <a:headEnd type="none" w="med" len="med"/>
              <a:tailEnd type="none" w="med" len="med"/>
            </a:ln>
            <a:effectLst/>
          </p:spPr>
        </p:cxnSp>
        <p:cxnSp>
          <p:nvCxnSpPr>
            <p:cNvPr id="109" name="直接连接符 108"/>
            <p:cNvCxnSpPr>
              <a:stCxn id="131" idx="0"/>
              <a:endCxn id="84" idx="2"/>
            </p:cNvCxnSpPr>
            <p:nvPr/>
          </p:nvCxnSpPr>
          <p:spPr bwMode="auto">
            <a:xfrm flipV="1">
              <a:off x="2078414" y="3624194"/>
              <a:ext cx="88125" cy="324042"/>
            </a:xfrm>
            <a:prstGeom prst="line">
              <a:avLst/>
            </a:prstGeom>
            <a:noFill/>
            <a:ln w="6350" cap="flat" cmpd="sng" algn="ctr">
              <a:solidFill>
                <a:srgbClr val="808080"/>
              </a:solidFill>
              <a:prstDash val="solid"/>
              <a:round/>
              <a:headEnd type="none" w="med" len="med"/>
              <a:tailEnd type="none" w="med" len="med"/>
            </a:ln>
            <a:effectLst/>
          </p:spPr>
        </p:cxnSp>
        <p:cxnSp>
          <p:nvCxnSpPr>
            <p:cNvPr id="110" name="直接连接符 109"/>
            <p:cNvCxnSpPr>
              <a:stCxn id="130" idx="0"/>
              <a:endCxn id="84" idx="2"/>
            </p:cNvCxnSpPr>
            <p:nvPr/>
          </p:nvCxnSpPr>
          <p:spPr bwMode="auto">
            <a:xfrm flipH="1" flipV="1">
              <a:off x="2166539" y="3624194"/>
              <a:ext cx="210953" cy="324042"/>
            </a:xfrm>
            <a:prstGeom prst="line">
              <a:avLst/>
            </a:prstGeom>
            <a:noFill/>
            <a:ln w="6350" cap="flat" cmpd="sng" algn="ctr">
              <a:solidFill>
                <a:srgbClr val="808080"/>
              </a:solidFill>
              <a:prstDash val="solid"/>
              <a:round/>
              <a:headEnd type="none" w="med" len="med"/>
              <a:tailEnd type="none" w="med" len="med"/>
            </a:ln>
            <a:effectLst/>
          </p:spPr>
        </p:cxnSp>
        <p:cxnSp>
          <p:nvCxnSpPr>
            <p:cNvPr id="111" name="直接连接符 110"/>
            <p:cNvCxnSpPr>
              <a:stCxn id="131" idx="0"/>
              <a:endCxn id="81" idx="2"/>
            </p:cNvCxnSpPr>
            <p:nvPr/>
          </p:nvCxnSpPr>
          <p:spPr bwMode="auto">
            <a:xfrm flipV="1">
              <a:off x="2078414" y="3624194"/>
              <a:ext cx="481079" cy="324042"/>
            </a:xfrm>
            <a:prstGeom prst="line">
              <a:avLst/>
            </a:prstGeom>
            <a:noFill/>
            <a:ln w="6350" cap="flat" cmpd="sng" algn="ctr">
              <a:solidFill>
                <a:srgbClr val="808080"/>
              </a:solidFill>
              <a:prstDash val="solid"/>
              <a:round/>
              <a:headEnd type="none" w="med" len="med"/>
              <a:tailEnd type="none" w="med" len="med"/>
            </a:ln>
            <a:effectLst/>
          </p:spPr>
        </p:cxnSp>
        <p:cxnSp>
          <p:nvCxnSpPr>
            <p:cNvPr id="112" name="直接连接符 111"/>
            <p:cNvCxnSpPr>
              <a:stCxn id="133" idx="0"/>
              <a:endCxn id="84" idx="2"/>
            </p:cNvCxnSpPr>
            <p:nvPr/>
          </p:nvCxnSpPr>
          <p:spPr bwMode="auto">
            <a:xfrm flipH="1" flipV="1">
              <a:off x="2166539" y="3624194"/>
              <a:ext cx="498985" cy="324042"/>
            </a:xfrm>
            <a:prstGeom prst="line">
              <a:avLst/>
            </a:prstGeom>
            <a:noFill/>
            <a:ln w="6350" cap="flat" cmpd="sng" algn="ctr">
              <a:solidFill>
                <a:srgbClr val="808080"/>
              </a:solidFill>
              <a:prstDash val="solid"/>
              <a:round/>
              <a:headEnd type="none" w="med" len="med"/>
              <a:tailEnd type="none" w="med" len="med"/>
            </a:ln>
            <a:effectLst/>
          </p:spPr>
        </p:cxnSp>
        <p:cxnSp>
          <p:nvCxnSpPr>
            <p:cNvPr id="114" name="直接连接符 113"/>
            <p:cNvCxnSpPr>
              <a:stCxn id="130" idx="0"/>
              <a:endCxn id="81" idx="2"/>
            </p:cNvCxnSpPr>
            <p:nvPr/>
          </p:nvCxnSpPr>
          <p:spPr bwMode="auto">
            <a:xfrm flipV="1">
              <a:off x="2377492" y="3624194"/>
              <a:ext cx="182001" cy="324042"/>
            </a:xfrm>
            <a:prstGeom prst="line">
              <a:avLst/>
            </a:prstGeom>
            <a:noFill/>
            <a:ln w="6350" cap="flat" cmpd="sng" algn="ctr">
              <a:solidFill>
                <a:srgbClr val="808080"/>
              </a:solidFill>
              <a:prstDash val="solid"/>
              <a:round/>
              <a:headEnd type="none" w="med" len="med"/>
              <a:tailEnd type="none" w="med" len="med"/>
            </a:ln>
            <a:effectLst/>
          </p:spPr>
        </p:cxnSp>
        <p:cxnSp>
          <p:nvCxnSpPr>
            <p:cNvPr id="120" name="直接连接符 119"/>
            <p:cNvCxnSpPr>
              <a:stCxn id="133" idx="0"/>
              <a:endCxn id="81" idx="2"/>
            </p:cNvCxnSpPr>
            <p:nvPr/>
          </p:nvCxnSpPr>
          <p:spPr bwMode="auto">
            <a:xfrm flipH="1" flipV="1">
              <a:off x="2559493" y="3624194"/>
              <a:ext cx="106031" cy="324042"/>
            </a:xfrm>
            <a:prstGeom prst="line">
              <a:avLst/>
            </a:prstGeom>
            <a:noFill/>
            <a:ln w="6350" cap="flat" cmpd="sng" algn="ctr">
              <a:solidFill>
                <a:srgbClr val="808080"/>
              </a:solidFill>
              <a:prstDash val="solid"/>
              <a:round/>
              <a:headEnd type="none" w="med" len="med"/>
              <a:tailEnd type="none" w="med" len="med"/>
            </a:ln>
            <a:effectLst/>
          </p:spPr>
        </p:cxnSp>
        <p:cxnSp>
          <p:nvCxnSpPr>
            <p:cNvPr id="122" name="直接连接符 121"/>
            <p:cNvCxnSpPr>
              <a:stCxn id="134" idx="0"/>
              <a:endCxn id="175" idx="2"/>
            </p:cNvCxnSpPr>
            <p:nvPr/>
          </p:nvCxnSpPr>
          <p:spPr bwMode="auto">
            <a:xfrm flipV="1">
              <a:off x="1481855" y="2492686"/>
              <a:ext cx="1201" cy="217738"/>
            </a:xfrm>
            <a:prstGeom prst="line">
              <a:avLst/>
            </a:prstGeom>
            <a:noFill/>
            <a:ln w="6350" cap="flat" cmpd="sng" algn="ctr">
              <a:solidFill>
                <a:srgbClr val="808080"/>
              </a:solidFill>
              <a:prstDash val="solid"/>
              <a:round/>
              <a:headEnd type="none" w="med" len="med"/>
              <a:tailEnd type="none" w="med" len="med"/>
            </a:ln>
            <a:effectLst/>
          </p:spPr>
        </p:cxnSp>
        <p:cxnSp>
          <p:nvCxnSpPr>
            <p:cNvPr id="123" name="直接连接符 122"/>
            <p:cNvCxnSpPr>
              <a:stCxn id="128" idx="0"/>
              <a:endCxn id="176" idx="2"/>
            </p:cNvCxnSpPr>
            <p:nvPr/>
          </p:nvCxnSpPr>
          <p:spPr bwMode="auto">
            <a:xfrm flipV="1">
              <a:off x="2288126" y="2508313"/>
              <a:ext cx="2762" cy="213716"/>
            </a:xfrm>
            <a:prstGeom prst="line">
              <a:avLst/>
            </a:prstGeom>
            <a:noFill/>
            <a:ln w="6350" cap="flat" cmpd="sng" algn="ctr">
              <a:solidFill>
                <a:srgbClr val="808080"/>
              </a:solidFill>
              <a:prstDash val="solid"/>
              <a:round/>
              <a:headEnd type="none" w="med" len="med"/>
              <a:tailEnd type="none" w="med" len="med"/>
            </a:ln>
            <a:effectLst/>
          </p:spPr>
        </p:cxnSp>
        <p:cxnSp>
          <p:nvCxnSpPr>
            <p:cNvPr id="124" name="直接连接符 123"/>
            <p:cNvCxnSpPr>
              <a:stCxn id="150" idx="2"/>
              <a:endCxn id="175" idx="0"/>
            </p:cNvCxnSpPr>
            <p:nvPr/>
          </p:nvCxnSpPr>
          <p:spPr bwMode="auto">
            <a:xfrm>
              <a:off x="1477819" y="2174522"/>
              <a:ext cx="5237" cy="174992"/>
            </a:xfrm>
            <a:prstGeom prst="line">
              <a:avLst/>
            </a:prstGeom>
            <a:noFill/>
            <a:ln w="6350" cap="flat" cmpd="sng" algn="ctr">
              <a:solidFill>
                <a:srgbClr val="808080"/>
              </a:solidFill>
              <a:prstDash val="solid"/>
              <a:round/>
              <a:headEnd type="none" w="med" len="med"/>
              <a:tailEnd type="none" w="med" len="med"/>
            </a:ln>
            <a:effectLst/>
          </p:spPr>
        </p:cxnSp>
        <p:cxnSp>
          <p:nvCxnSpPr>
            <p:cNvPr id="125" name="直接连接符 124"/>
            <p:cNvCxnSpPr>
              <a:stCxn id="150" idx="2"/>
              <a:endCxn id="176" idx="0"/>
            </p:cNvCxnSpPr>
            <p:nvPr/>
          </p:nvCxnSpPr>
          <p:spPr bwMode="auto">
            <a:xfrm>
              <a:off x="1477819" y="2174522"/>
              <a:ext cx="813069" cy="190619"/>
            </a:xfrm>
            <a:prstGeom prst="line">
              <a:avLst/>
            </a:prstGeom>
            <a:noFill/>
            <a:ln w="6350" cap="flat" cmpd="sng" algn="ctr">
              <a:solidFill>
                <a:srgbClr val="808080"/>
              </a:solidFill>
              <a:prstDash val="solid"/>
              <a:round/>
              <a:headEnd type="none" w="med" len="med"/>
              <a:tailEnd type="none" w="med" len="med"/>
            </a:ln>
            <a:effectLst/>
          </p:spPr>
        </p:cxnSp>
        <p:pic>
          <p:nvPicPr>
            <p:cNvPr id="128" name="Picture 460" descr="图片239"/>
            <p:cNvPicPr>
              <a:picLocks noChangeAspect="1" noChangeArrowheads="1"/>
            </p:cNvPicPr>
            <p:nvPr/>
          </p:nvPicPr>
          <p:blipFill>
            <a:blip r:embed="rId4" cstate="print"/>
            <a:srcRect/>
            <a:stretch>
              <a:fillRect/>
            </a:stretch>
          </p:blipFill>
          <p:spPr bwMode="auto">
            <a:xfrm>
              <a:off x="2132021" y="2722029"/>
              <a:ext cx="312210" cy="243000"/>
            </a:xfrm>
            <a:prstGeom prst="rect">
              <a:avLst/>
            </a:prstGeom>
            <a:noFill/>
            <a:effectLst/>
          </p:spPr>
        </p:pic>
        <p:pic>
          <p:nvPicPr>
            <p:cNvPr id="134" name="Picture 460" descr="图片239"/>
            <p:cNvPicPr>
              <a:picLocks noChangeAspect="1" noChangeArrowheads="1"/>
            </p:cNvPicPr>
            <p:nvPr/>
          </p:nvPicPr>
          <p:blipFill>
            <a:blip r:embed="rId4" cstate="print"/>
            <a:srcRect/>
            <a:stretch>
              <a:fillRect/>
            </a:stretch>
          </p:blipFill>
          <p:spPr bwMode="auto">
            <a:xfrm>
              <a:off x="1325750" y="2710424"/>
              <a:ext cx="312210" cy="243000"/>
            </a:xfrm>
            <a:prstGeom prst="rect">
              <a:avLst/>
            </a:prstGeom>
            <a:noFill/>
            <a:effectLst/>
          </p:spPr>
        </p:pic>
        <p:cxnSp>
          <p:nvCxnSpPr>
            <p:cNvPr id="135" name="直接连接符 134"/>
            <p:cNvCxnSpPr>
              <a:stCxn id="134" idx="2"/>
              <a:endCxn id="82" idx="0"/>
            </p:cNvCxnSpPr>
            <p:nvPr/>
          </p:nvCxnSpPr>
          <p:spPr bwMode="auto">
            <a:xfrm flipH="1">
              <a:off x="1245251" y="2953424"/>
              <a:ext cx="236604" cy="454770"/>
            </a:xfrm>
            <a:prstGeom prst="line">
              <a:avLst/>
            </a:prstGeom>
            <a:noFill/>
            <a:ln w="6350" cap="flat" cmpd="sng" algn="ctr">
              <a:solidFill>
                <a:srgbClr val="FF0000"/>
              </a:solidFill>
              <a:prstDash val="solid"/>
              <a:round/>
              <a:headEnd type="none" w="med" len="med"/>
              <a:tailEnd type="none" w="med" len="med"/>
            </a:ln>
            <a:effectLst/>
          </p:spPr>
        </p:cxnSp>
        <p:cxnSp>
          <p:nvCxnSpPr>
            <p:cNvPr id="144" name="直接连接符 143"/>
            <p:cNvCxnSpPr>
              <a:stCxn id="175" idx="3"/>
              <a:endCxn id="176" idx="1"/>
            </p:cNvCxnSpPr>
            <p:nvPr/>
          </p:nvCxnSpPr>
          <p:spPr bwMode="auto">
            <a:xfrm>
              <a:off x="1605480" y="2421100"/>
              <a:ext cx="562983" cy="15627"/>
            </a:xfrm>
            <a:prstGeom prst="line">
              <a:avLst/>
            </a:prstGeom>
            <a:noFill/>
            <a:ln w="6350" cap="flat" cmpd="sng" algn="ctr">
              <a:solidFill>
                <a:srgbClr val="808080"/>
              </a:solidFill>
              <a:prstDash val="solid"/>
              <a:round/>
              <a:headEnd type="none" w="med" len="med"/>
              <a:tailEnd type="none" w="med" len="med"/>
            </a:ln>
            <a:effectLst/>
          </p:spPr>
        </p:cxnSp>
        <p:pic>
          <p:nvPicPr>
            <p:cNvPr id="150" name="Picture 227" descr="图片767"/>
            <p:cNvPicPr>
              <a:picLocks noChangeAspect="1" noChangeArrowheads="1"/>
            </p:cNvPicPr>
            <p:nvPr/>
          </p:nvPicPr>
          <p:blipFill>
            <a:blip r:embed="rId5" cstate="print">
              <a:duotone>
                <a:schemeClr val="bg2">
                  <a:shade val="45000"/>
                  <a:satMod val="135000"/>
                </a:schemeClr>
                <a:prstClr val="white"/>
              </a:duotone>
            </a:blip>
            <a:srcRect/>
            <a:stretch>
              <a:fillRect/>
            </a:stretch>
          </p:blipFill>
          <p:spPr bwMode="auto">
            <a:xfrm>
              <a:off x="1225365" y="1949681"/>
              <a:ext cx="504907" cy="224841"/>
            </a:xfrm>
            <a:prstGeom prst="rect">
              <a:avLst/>
            </a:prstGeom>
            <a:noFill/>
            <a:effectLst/>
          </p:spPr>
        </p:pic>
        <p:pic>
          <p:nvPicPr>
            <p:cNvPr id="151" name="Picture 228" descr="图片768"/>
            <p:cNvPicPr>
              <a:picLocks noChangeAspect="1" noChangeArrowheads="1"/>
            </p:cNvPicPr>
            <p:nvPr/>
          </p:nvPicPr>
          <p:blipFill>
            <a:blip r:embed="rId6" cstate="print">
              <a:duotone>
                <a:schemeClr val="bg2">
                  <a:shade val="45000"/>
                  <a:satMod val="135000"/>
                </a:schemeClr>
                <a:prstClr val="white"/>
              </a:duotone>
            </a:blip>
            <a:srcRect/>
            <a:stretch>
              <a:fillRect/>
            </a:stretch>
          </p:blipFill>
          <p:spPr bwMode="auto">
            <a:xfrm>
              <a:off x="2057714" y="1951893"/>
              <a:ext cx="512672" cy="226948"/>
            </a:xfrm>
            <a:prstGeom prst="rect">
              <a:avLst/>
            </a:prstGeom>
            <a:noFill/>
            <a:effectLst/>
          </p:spPr>
        </p:pic>
        <p:cxnSp>
          <p:nvCxnSpPr>
            <p:cNvPr id="152" name="直接连接符 151"/>
            <p:cNvCxnSpPr>
              <a:stCxn id="151" idx="2"/>
              <a:endCxn id="176" idx="0"/>
            </p:cNvCxnSpPr>
            <p:nvPr/>
          </p:nvCxnSpPr>
          <p:spPr bwMode="auto">
            <a:xfrm flipH="1">
              <a:off x="2290888" y="2178841"/>
              <a:ext cx="23162" cy="186300"/>
            </a:xfrm>
            <a:prstGeom prst="line">
              <a:avLst/>
            </a:prstGeom>
            <a:noFill/>
            <a:ln w="6350" cap="flat" cmpd="sng" algn="ctr">
              <a:solidFill>
                <a:srgbClr val="808080"/>
              </a:solidFill>
              <a:prstDash val="solid"/>
              <a:round/>
              <a:headEnd type="none" w="med" len="med"/>
              <a:tailEnd type="none" w="med" len="med"/>
            </a:ln>
            <a:effectLst/>
          </p:spPr>
        </p:cxnSp>
        <p:cxnSp>
          <p:nvCxnSpPr>
            <p:cNvPr id="153" name="直接连接符 152"/>
            <p:cNvCxnSpPr>
              <a:stCxn id="151" idx="2"/>
              <a:endCxn id="175" idx="0"/>
            </p:cNvCxnSpPr>
            <p:nvPr/>
          </p:nvCxnSpPr>
          <p:spPr bwMode="auto">
            <a:xfrm flipH="1">
              <a:off x="1483056" y="2178841"/>
              <a:ext cx="830994" cy="170673"/>
            </a:xfrm>
            <a:prstGeom prst="line">
              <a:avLst/>
            </a:prstGeom>
            <a:noFill/>
            <a:ln w="6350" cap="flat" cmpd="sng" algn="ctr">
              <a:solidFill>
                <a:srgbClr val="808080"/>
              </a:solidFill>
              <a:prstDash val="solid"/>
              <a:round/>
              <a:headEnd type="none" w="med" len="med"/>
              <a:tailEnd type="none" w="med" len="med"/>
            </a:ln>
            <a:effectLst/>
          </p:spPr>
        </p:cxnSp>
        <p:pic>
          <p:nvPicPr>
            <p:cNvPr id="130"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257001" y="3948236"/>
              <a:ext cx="240982" cy="189000"/>
            </a:xfrm>
            <a:prstGeom prst="rect">
              <a:avLst/>
            </a:prstGeom>
            <a:noFill/>
            <a:effectLst/>
          </p:spPr>
        </p:pic>
        <p:pic>
          <p:nvPicPr>
            <p:cNvPr id="131" name="Picture 461" descr="图片240"/>
            <p:cNvPicPr>
              <a:picLocks noChangeAspect="1" noChangeArrowheads="1"/>
            </p:cNvPicPr>
            <p:nvPr/>
          </p:nvPicPr>
          <p:blipFill>
            <a:blip r:embed="rId1" cstate="print"/>
            <a:srcRect/>
            <a:stretch>
              <a:fillRect/>
            </a:stretch>
          </p:blipFill>
          <p:spPr bwMode="auto">
            <a:xfrm>
              <a:off x="1957923" y="3948236"/>
              <a:ext cx="240982" cy="189000"/>
            </a:xfrm>
            <a:prstGeom prst="rect">
              <a:avLst/>
            </a:prstGeom>
            <a:noFill/>
            <a:effectLst/>
          </p:spPr>
        </p:pic>
        <p:pic>
          <p:nvPicPr>
            <p:cNvPr id="132" name="Picture 461" descr="图片240"/>
            <p:cNvPicPr>
              <a:picLocks noChangeAspect="1" noChangeArrowheads="1"/>
            </p:cNvPicPr>
            <p:nvPr/>
          </p:nvPicPr>
          <p:blipFill>
            <a:blip r:embed="rId1" cstate="print"/>
            <a:srcRect/>
            <a:stretch>
              <a:fillRect/>
            </a:stretch>
          </p:blipFill>
          <p:spPr bwMode="auto">
            <a:xfrm>
              <a:off x="1608929" y="3948236"/>
              <a:ext cx="240982" cy="189000"/>
            </a:xfrm>
            <a:prstGeom prst="rect">
              <a:avLst/>
            </a:prstGeom>
            <a:noFill/>
            <a:effectLst/>
          </p:spPr>
        </p:pic>
        <p:pic>
          <p:nvPicPr>
            <p:cNvPr id="133"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545033" y="3948236"/>
              <a:ext cx="240982" cy="189000"/>
            </a:xfrm>
            <a:prstGeom prst="rect">
              <a:avLst/>
            </a:prstGeom>
            <a:noFill/>
            <a:effectLst/>
          </p:spPr>
        </p:pic>
        <p:pic>
          <p:nvPicPr>
            <p:cNvPr id="154" name="Picture 461" descr="图片240"/>
            <p:cNvPicPr>
              <a:picLocks noChangeAspect="1" noChangeArrowheads="1"/>
            </p:cNvPicPr>
            <p:nvPr/>
          </p:nvPicPr>
          <p:blipFill>
            <a:blip r:embed="rId1" cstate="print"/>
            <a:srcRect/>
            <a:stretch>
              <a:fillRect/>
            </a:stretch>
          </p:blipFill>
          <p:spPr bwMode="auto">
            <a:xfrm>
              <a:off x="1320897" y="3948236"/>
              <a:ext cx="240982" cy="189000"/>
            </a:xfrm>
            <a:prstGeom prst="rect">
              <a:avLst/>
            </a:prstGeom>
            <a:noFill/>
            <a:effectLst/>
          </p:spPr>
        </p:pic>
        <p:pic>
          <p:nvPicPr>
            <p:cNvPr id="155" name="Picture 461" descr="图片240"/>
            <p:cNvPicPr>
              <a:picLocks noChangeAspect="1" noChangeArrowheads="1"/>
            </p:cNvPicPr>
            <p:nvPr/>
          </p:nvPicPr>
          <p:blipFill>
            <a:blip r:embed="rId1" cstate="print"/>
            <a:srcRect/>
            <a:stretch>
              <a:fillRect/>
            </a:stretch>
          </p:blipFill>
          <p:spPr bwMode="auto">
            <a:xfrm>
              <a:off x="1032865" y="3948236"/>
              <a:ext cx="240982" cy="189000"/>
            </a:xfrm>
            <a:prstGeom prst="rect">
              <a:avLst/>
            </a:prstGeom>
            <a:noFill/>
            <a:effectLst/>
          </p:spPr>
        </p:pic>
        <p:pic>
          <p:nvPicPr>
            <p:cNvPr id="175" name="Picture 332" descr="图片256"/>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1360631" y="2349514"/>
              <a:ext cx="244849" cy="143172"/>
            </a:xfrm>
            <a:prstGeom prst="rect">
              <a:avLst/>
            </a:prstGeom>
            <a:noFill/>
            <a:effectLst/>
          </p:spPr>
        </p:pic>
        <p:pic>
          <p:nvPicPr>
            <p:cNvPr id="176" name="Picture 332" descr="图片256"/>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2168463" y="2365141"/>
              <a:ext cx="244849" cy="143172"/>
            </a:xfrm>
            <a:prstGeom prst="rect">
              <a:avLst/>
            </a:prstGeom>
            <a:noFill/>
            <a:effectLst/>
          </p:spPr>
        </p:pic>
        <p:cxnSp>
          <p:nvCxnSpPr>
            <p:cNvPr id="240" name="直接连接符 239"/>
            <p:cNvCxnSpPr>
              <a:stCxn id="163" idx="2"/>
              <a:endCxn id="150" idx="0"/>
            </p:cNvCxnSpPr>
            <p:nvPr/>
          </p:nvCxnSpPr>
          <p:spPr bwMode="auto">
            <a:xfrm>
              <a:off x="1195728" y="1846821"/>
              <a:ext cx="282091" cy="102860"/>
            </a:xfrm>
            <a:prstGeom prst="line">
              <a:avLst/>
            </a:prstGeom>
            <a:noFill/>
            <a:ln w="6350" cap="flat" cmpd="sng" algn="ctr">
              <a:solidFill>
                <a:srgbClr val="808080"/>
              </a:solidFill>
              <a:prstDash val="solid"/>
              <a:round/>
              <a:headEnd type="none" w="med" len="med"/>
              <a:tailEnd type="none" w="med" len="med"/>
            </a:ln>
            <a:effectLst/>
          </p:spPr>
        </p:cxnSp>
        <p:cxnSp>
          <p:nvCxnSpPr>
            <p:cNvPr id="241" name="直接连接符 240"/>
            <p:cNvCxnSpPr>
              <a:stCxn id="163" idx="2"/>
              <a:endCxn id="151" idx="0"/>
            </p:cNvCxnSpPr>
            <p:nvPr/>
          </p:nvCxnSpPr>
          <p:spPr bwMode="auto">
            <a:xfrm>
              <a:off x="1195728" y="1846821"/>
              <a:ext cx="1118322" cy="105072"/>
            </a:xfrm>
            <a:prstGeom prst="line">
              <a:avLst/>
            </a:prstGeom>
            <a:noFill/>
            <a:ln w="6350" cap="flat" cmpd="sng" algn="ctr">
              <a:solidFill>
                <a:srgbClr val="808080"/>
              </a:solidFill>
              <a:prstDash val="solid"/>
              <a:round/>
              <a:headEnd type="none" w="med" len="med"/>
              <a:tailEnd type="none" w="med" len="med"/>
            </a:ln>
            <a:effectLst/>
          </p:spPr>
        </p:cxnSp>
        <p:pic>
          <p:nvPicPr>
            <p:cNvPr id="242" name="Picture 459" descr="图片238"/>
            <p:cNvPicPr>
              <a:picLocks noChangeAspect="1" noChangeArrowheads="1"/>
            </p:cNvPicPr>
            <p:nvPr/>
          </p:nvPicPr>
          <p:blipFill>
            <a:blip r:embed="rId3" cstate="print"/>
            <a:srcRect/>
            <a:stretch>
              <a:fillRect/>
            </a:stretch>
          </p:blipFill>
          <p:spPr bwMode="auto">
            <a:xfrm>
              <a:off x="1077036" y="1444123"/>
              <a:ext cx="273216" cy="216000"/>
            </a:xfrm>
            <a:prstGeom prst="rect">
              <a:avLst/>
            </a:prstGeom>
            <a:noFill/>
            <a:effectLst/>
          </p:spPr>
        </p:pic>
        <p:cxnSp>
          <p:nvCxnSpPr>
            <p:cNvPr id="247" name="直接连接符 246"/>
            <p:cNvCxnSpPr>
              <a:stCxn id="251" idx="2"/>
              <a:endCxn id="242" idx="0"/>
            </p:cNvCxnSpPr>
            <p:nvPr/>
          </p:nvCxnSpPr>
          <p:spPr bwMode="auto">
            <a:xfrm>
              <a:off x="922559" y="1365939"/>
              <a:ext cx="291085" cy="78184"/>
            </a:xfrm>
            <a:prstGeom prst="line">
              <a:avLst/>
            </a:prstGeom>
            <a:noFill/>
            <a:ln w="6350" cap="flat" cmpd="sng" algn="ctr">
              <a:solidFill>
                <a:srgbClr val="FF0000"/>
              </a:solidFill>
              <a:prstDash val="solid"/>
              <a:round/>
              <a:headEnd type="none" w="med" len="med"/>
              <a:tailEnd type="none" w="med" len="med"/>
            </a:ln>
            <a:effectLst/>
          </p:spPr>
        </p:cxnSp>
        <p:cxnSp>
          <p:nvCxnSpPr>
            <p:cNvPr id="248" name="直接连接符 247"/>
            <p:cNvCxnSpPr>
              <a:stCxn id="252" idx="2"/>
              <a:endCxn id="242" idx="0"/>
            </p:cNvCxnSpPr>
            <p:nvPr/>
          </p:nvCxnSpPr>
          <p:spPr bwMode="auto">
            <a:xfrm>
              <a:off x="1207021" y="1373889"/>
              <a:ext cx="6623" cy="70234"/>
            </a:xfrm>
            <a:prstGeom prst="line">
              <a:avLst/>
            </a:prstGeom>
            <a:noFill/>
            <a:ln w="6350" cap="flat" cmpd="sng" algn="ctr">
              <a:solidFill>
                <a:srgbClr val="FF0000"/>
              </a:solidFill>
              <a:prstDash val="solid"/>
              <a:round/>
              <a:headEnd type="none" w="med" len="med"/>
              <a:tailEnd type="none" w="med" len="med"/>
            </a:ln>
            <a:effectLst/>
          </p:spPr>
        </p:cxnSp>
        <p:cxnSp>
          <p:nvCxnSpPr>
            <p:cNvPr id="249" name="直接连接符 248"/>
            <p:cNvCxnSpPr>
              <a:stCxn id="253" idx="2"/>
              <a:endCxn id="242" idx="0"/>
            </p:cNvCxnSpPr>
            <p:nvPr/>
          </p:nvCxnSpPr>
          <p:spPr bwMode="auto">
            <a:xfrm flipH="1">
              <a:off x="1213644" y="1385816"/>
              <a:ext cx="289767" cy="58307"/>
            </a:xfrm>
            <a:prstGeom prst="line">
              <a:avLst/>
            </a:prstGeom>
            <a:noFill/>
            <a:ln w="6350" cap="flat" cmpd="sng" algn="ctr">
              <a:solidFill>
                <a:srgbClr val="FF0000"/>
              </a:solidFill>
              <a:prstDash val="solid"/>
              <a:round/>
              <a:headEnd type="none" w="med" len="med"/>
              <a:tailEnd type="none" w="med" len="med"/>
            </a:ln>
            <a:effectLst/>
          </p:spPr>
        </p:cxnSp>
        <p:pic>
          <p:nvPicPr>
            <p:cNvPr id="251" name="Picture 461" descr="图片240"/>
            <p:cNvPicPr>
              <a:picLocks noChangeAspect="1" noChangeArrowheads="1"/>
            </p:cNvPicPr>
            <p:nvPr/>
          </p:nvPicPr>
          <p:blipFill>
            <a:blip r:embed="rId1" cstate="print"/>
            <a:srcRect/>
            <a:stretch>
              <a:fillRect/>
            </a:stretch>
          </p:blipFill>
          <p:spPr bwMode="auto">
            <a:xfrm>
              <a:off x="802068" y="1176939"/>
              <a:ext cx="240982" cy="189000"/>
            </a:xfrm>
            <a:prstGeom prst="rect">
              <a:avLst/>
            </a:prstGeom>
            <a:noFill/>
            <a:effectLst/>
          </p:spPr>
        </p:pic>
        <p:pic>
          <p:nvPicPr>
            <p:cNvPr id="252" name="Picture 461" descr="图片240"/>
            <p:cNvPicPr>
              <a:picLocks noChangeAspect="1" noChangeArrowheads="1"/>
            </p:cNvPicPr>
            <p:nvPr/>
          </p:nvPicPr>
          <p:blipFill>
            <a:blip r:embed="rId1" cstate="print"/>
            <a:srcRect/>
            <a:stretch>
              <a:fillRect/>
            </a:stretch>
          </p:blipFill>
          <p:spPr bwMode="auto">
            <a:xfrm>
              <a:off x="1086530" y="1184889"/>
              <a:ext cx="240982" cy="189000"/>
            </a:xfrm>
            <a:prstGeom prst="rect">
              <a:avLst/>
            </a:prstGeom>
            <a:noFill/>
            <a:effectLst/>
          </p:spPr>
        </p:pic>
        <p:pic>
          <p:nvPicPr>
            <p:cNvPr id="253" name="Picture 461" descr="图片240"/>
            <p:cNvPicPr>
              <a:picLocks noChangeAspect="1" noChangeArrowheads="1"/>
            </p:cNvPicPr>
            <p:nvPr/>
          </p:nvPicPr>
          <p:blipFill>
            <a:blip r:embed="rId1" cstate="print"/>
            <a:srcRect/>
            <a:stretch>
              <a:fillRect/>
            </a:stretch>
          </p:blipFill>
          <p:spPr bwMode="auto">
            <a:xfrm>
              <a:off x="1382920" y="1196816"/>
              <a:ext cx="240982" cy="189000"/>
            </a:xfrm>
            <a:prstGeom prst="rect">
              <a:avLst/>
            </a:prstGeom>
            <a:noFill/>
            <a:effectLst/>
          </p:spPr>
        </p:pic>
        <p:pic>
          <p:nvPicPr>
            <p:cNvPr id="290" name="Picture 459" descr="图片238"/>
            <p:cNvPicPr>
              <a:picLocks noChangeAspect="1" noChangeArrowheads="1"/>
            </p:cNvPicPr>
            <p:nvPr/>
          </p:nvPicPr>
          <p:blipFill>
            <a:blip r:embed="rId3" cstate="print"/>
            <a:srcRect/>
            <a:stretch>
              <a:fillRect/>
            </a:stretch>
          </p:blipFill>
          <p:spPr bwMode="auto">
            <a:xfrm>
              <a:off x="2429314" y="1438963"/>
              <a:ext cx="273216" cy="216000"/>
            </a:xfrm>
            <a:prstGeom prst="rect">
              <a:avLst/>
            </a:prstGeom>
            <a:noFill/>
            <a:effectLst/>
          </p:spPr>
        </p:pic>
        <p:cxnSp>
          <p:nvCxnSpPr>
            <p:cNvPr id="291" name="直接连接符 290"/>
            <p:cNvCxnSpPr>
              <a:stCxn id="295" idx="2"/>
              <a:endCxn id="290" idx="0"/>
            </p:cNvCxnSpPr>
            <p:nvPr/>
          </p:nvCxnSpPr>
          <p:spPr bwMode="auto">
            <a:xfrm>
              <a:off x="2274837" y="1371240"/>
              <a:ext cx="291085" cy="67723"/>
            </a:xfrm>
            <a:prstGeom prst="line">
              <a:avLst/>
            </a:prstGeom>
            <a:noFill/>
            <a:ln w="6350" cap="flat" cmpd="sng" algn="ctr">
              <a:solidFill>
                <a:srgbClr val="FF0000"/>
              </a:solidFill>
              <a:prstDash val="solid"/>
              <a:round/>
              <a:headEnd type="none" w="med" len="med"/>
              <a:tailEnd type="none" w="med" len="med"/>
            </a:ln>
            <a:effectLst/>
          </p:spPr>
        </p:cxnSp>
        <p:cxnSp>
          <p:nvCxnSpPr>
            <p:cNvPr id="292" name="直接连接符 291"/>
            <p:cNvCxnSpPr>
              <a:stCxn id="296" idx="2"/>
              <a:endCxn id="290" idx="0"/>
            </p:cNvCxnSpPr>
            <p:nvPr/>
          </p:nvCxnSpPr>
          <p:spPr bwMode="auto">
            <a:xfrm>
              <a:off x="2559299" y="1379190"/>
              <a:ext cx="6623" cy="59773"/>
            </a:xfrm>
            <a:prstGeom prst="line">
              <a:avLst/>
            </a:prstGeom>
            <a:noFill/>
            <a:ln w="6350" cap="flat" cmpd="sng" algn="ctr">
              <a:solidFill>
                <a:srgbClr val="FF0000"/>
              </a:solidFill>
              <a:prstDash val="solid"/>
              <a:round/>
              <a:headEnd type="none" w="med" len="med"/>
              <a:tailEnd type="none" w="med" len="med"/>
            </a:ln>
            <a:effectLst/>
          </p:spPr>
        </p:cxnSp>
        <p:cxnSp>
          <p:nvCxnSpPr>
            <p:cNvPr id="293" name="直接连接符 292"/>
            <p:cNvCxnSpPr>
              <a:stCxn id="297" idx="2"/>
              <a:endCxn id="290" idx="0"/>
            </p:cNvCxnSpPr>
            <p:nvPr/>
          </p:nvCxnSpPr>
          <p:spPr bwMode="auto">
            <a:xfrm flipH="1">
              <a:off x="2565922" y="1391117"/>
              <a:ext cx="289767" cy="47846"/>
            </a:xfrm>
            <a:prstGeom prst="line">
              <a:avLst/>
            </a:prstGeom>
            <a:noFill/>
            <a:ln w="6350" cap="flat" cmpd="sng" algn="ctr">
              <a:solidFill>
                <a:srgbClr val="FF0000"/>
              </a:solidFill>
              <a:prstDash val="solid"/>
              <a:round/>
              <a:headEnd type="none" w="med" len="med"/>
              <a:tailEnd type="none" w="med" len="med"/>
            </a:ln>
            <a:effectLst/>
          </p:spPr>
        </p:cxnSp>
        <p:pic>
          <p:nvPicPr>
            <p:cNvPr id="295" name="Picture 461" descr="图片240"/>
            <p:cNvPicPr>
              <a:picLocks noChangeAspect="1" noChangeArrowheads="1"/>
            </p:cNvPicPr>
            <p:nvPr/>
          </p:nvPicPr>
          <p:blipFill>
            <a:blip r:embed="rId1" cstate="print"/>
            <a:srcRect/>
            <a:stretch>
              <a:fillRect/>
            </a:stretch>
          </p:blipFill>
          <p:spPr bwMode="auto">
            <a:xfrm>
              <a:off x="2154346" y="1182240"/>
              <a:ext cx="240982" cy="189000"/>
            </a:xfrm>
            <a:prstGeom prst="rect">
              <a:avLst/>
            </a:prstGeom>
            <a:noFill/>
            <a:effectLst/>
          </p:spPr>
        </p:pic>
        <p:pic>
          <p:nvPicPr>
            <p:cNvPr id="296" name="Picture 461" descr="图片240"/>
            <p:cNvPicPr>
              <a:picLocks noChangeAspect="1" noChangeArrowheads="1"/>
            </p:cNvPicPr>
            <p:nvPr/>
          </p:nvPicPr>
          <p:blipFill>
            <a:blip r:embed="rId1" cstate="print"/>
            <a:srcRect/>
            <a:stretch>
              <a:fillRect/>
            </a:stretch>
          </p:blipFill>
          <p:spPr bwMode="auto">
            <a:xfrm>
              <a:off x="2438808" y="1190190"/>
              <a:ext cx="240982" cy="189000"/>
            </a:xfrm>
            <a:prstGeom prst="rect">
              <a:avLst/>
            </a:prstGeom>
            <a:noFill/>
            <a:effectLst/>
          </p:spPr>
        </p:pic>
        <p:pic>
          <p:nvPicPr>
            <p:cNvPr id="297" name="Picture 461" descr="图片240"/>
            <p:cNvPicPr>
              <a:picLocks noChangeAspect="1" noChangeArrowheads="1"/>
            </p:cNvPicPr>
            <p:nvPr/>
          </p:nvPicPr>
          <p:blipFill>
            <a:blip r:embed="rId1" cstate="print"/>
            <a:srcRect/>
            <a:stretch>
              <a:fillRect/>
            </a:stretch>
          </p:blipFill>
          <p:spPr bwMode="auto">
            <a:xfrm>
              <a:off x="2735198" y="1202117"/>
              <a:ext cx="240982" cy="189000"/>
            </a:xfrm>
            <a:prstGeom prst="rect">
              <a:avLst/>
            </a:prstGeom>
            <a:noFill/>
            <a:effectLst/>
          </p:spPr>
        </p:pic>
        <p:cxnSp>
          <p:nvCxnSpPr>
            <p:cNvPr id="298" name="直接连接符 297"/>
            <p:cNvCxnSpPr>
              <a:stCxn id="166" idx="2"/>
              <a:endCxn id="151" idx="0"/>
            </p:cNvCxnSpPr>
            <p:nvPr/>
          </p:nvCxnSpPr>
          <p:spPr bwMode="auto">
            <a:xfrm flipH="1">
              <a:off x="2314050" y="1830965"/>
              <a:ext cx="250635" cy="120928"/>
            </a:xfrm>
            <a:prstGeom prst="line">
              <a:avLst/>
            </a:prstGeom>
            <a:noFill/>
            <a:ln w="6350" cap="flat" cmpd="sng" algn="ctr">
              <a:solidFill>
                <a:srgbClr val="808080"/>
              </a:solidFill>
              <a:prstDash val="solid"/>
              <a:round/>
              <a:headEnd type="none" w="med" len="med"/>
              <a:tailEnd type="none" w="med" len="med"/>
            </a:ln>
            <a:effectLst/>
          </p:spPr>
        </p:cxnSp>
        <p:cxnSp>
          <p:nvCxnSpPr>
            <p:cNvPr id="304" name="直接连接符 303"/>
            <p:cNvCxnSpPr>
              <a:stCxn id="166" idx="2"/>
              <a:endCxn id="150" idx="0"/>
            </p:cNvCxnSpPr>
            <p:nvPr/>
          </p:nvCxnSpPr>
          <p:spPr bwMode="auto">
            <a:xfrm flipH="1">
              <a:off x="1477819" y="1830965"/>
              <a:ext cx="1086866" cy="118716"/>
            </a:xfrm>
            <a:prstGeom prst="line">
              <a:avLst/>
            </a:prstGeom>
            <a:noFill/>
            <a:ln w="6350" cap="flat" cmpd="sng" algn="ctr">
              <a:solidFill>
                <a:srgbClr val="808080"/>
              </a:solidFill>
              <a:prstDash val="solid"/>
              <a:round/>
              <a:headEnd type="none" w="med" len="med"/>
              <a:tailEnd type="none" w="med" len="med"/>
            </a:ln>
            <a:effectLst/>
          </p:spPr>
        </p:cxnSp>
        <p:cxnSp>
          <p:nvCxnSpPr>
            <p:cNvPr id="401" name="直接连接符 400"/>
            <p:cNvCxnSpPr>
              <a:stCxn id="399" idx="3"/>
              <a:endCxn id="134" idx="1"/>
            </p:cNvCxnSpPr>
            <p:nvPr/>
          </p:nvCxnSpPr>
          <p:spPr bwMode="auto">
            <a:xfrm flipV="1">
              <a:off x="1059156" y="2831924"/>
              <a:ext cx="266594" cy="4961"/>
            </a:xfrm>
            <a:prstGeom prst="line">
              <a:avLst/>
            </a:prstGeom>
            <a:noFill/>
            <a:ln w="6350" cap="flat" cmpd="sng" algn="ctr">
              <a:solidFill>
                <a:srgbClr val="808080"/>
              </a:solidFill>
              <a:prstDash val="solid"/>
              <a:round/>
              <a:headEnd type="none" w="med" len="med"/>
              <a:tailEnd type="none" w="med" len="med"/>
            </a:ln>
            <a:effectLst/>
          </p:spPr>
        </p:cxnSp>
        <p:sp>
          <p:nvSpPr>
            <p:cNvPr id="406" name="TextBox 405"/>
            <p:cNvSpPr txBox="1"/>
            <p:nvPr/>
          </p:nvSpPr>
          <p:spPr>
            <a:xfrm>
              <a:off x="492543" y="1618084"/>
              <a:ext cx="526213" cy="246221"/>
            </a:xfrm>
            <a:prstGeom prst="rect">
              <a:avLst/>
            </a:prstGeom>
            <a:noFill/>
            <a:effectLst/>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分支</a:t>
              </a:r>
              <a:r>
                <a:rPr lang="en-US" altLang="zh-CN" sz="1000" dirty="0" smtClean="0">
                  <a:latin typeface="微软雅黑" panose="020B0503020204020204" pitchFamily="34" charset="-122"/>
                  <a:ea typeface="微软雅黑" panose="020B0503020204020204" pitchFamily="34" charset="-122"/>
                </a:rPr>
                <a:t>1</a:t>
              </a:r>
              <a:endParaRPr lang="zh-CN" altLang="en-US" sz="1000" dirty="0">
                <a:latin typeface="微软雅黑" panose="020B0503020204020204" pitchFamily="34" charset="-122"/>
                <a:ea typeface="微软雅黑" panose="020B0503020204020204" pitchFamily="34" charset="-122"/>
              </a:endParaRPr>
            </a:p>
          </p:txBody>
        </p:sp>
        <p:sp>
          <p:nvSpPr>
            <p:cNvPr id="407" name="TextBox 406"/>
            <p:cNvSpPr txBox="1"/>
            <p:nvPr/>
          </p:nvSpPr>
          <p:spPr>
            <a:xfrm>
              <a:off x="2741162" y="1606581"/>
              <a:ext cx="526213" cy="246221"/>
            </a:xfrm>
            <a:prstGeom prst="rect">
              <a:avLst/>
            </a:prstGeom>
            <a:noFill/>
            <a:effectLst/>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分支</a:t>
              </a:r>
              <a:r>
                <a:rPr lang="en-US" altLang="zh-CN" sz="1000" dirty="0" smtClean="0">
                  <a:latin typeface="微软雅黑" panose="020B0503020204020204" pitchFamily="34" charset="-122"/>
                  <a:ea typeface="微软雅黑" panose="020B0503020204020204" pitchFamily="34" charset="-122"/>
                </a:rPr>
                <a:t>2</a:t>
              </a:r>
              <a:endParaRPr lang="zh-CN" altLang="en-US" sz="1000" dirty="0">
                <a:latin typeface="微软雅黑" panose="020B0503020204020204" pitchFamily="34" charset="-122"/>
                <a:ea typeface="微软雅黑" panose="020B0503020204020204" pitchFamily="34" charset="-122"/>
              </a:endParaRPr>
            </a:p>
          </p:txBody>
        </p:sp>
        <p:grpSp>
          <p:nvGrpSpPr>
            <p:cNvPr id="3" name="组合 408"/>
            <p:cNvGrpSpPr/>
            <p:nvPr/>
          </p:nvGrpSpPr>
          <p:grpSpPr>
            <a:xfrm>
              <a:off x="521638" y="2546863"/>
              <a:ext cx="591170" cy="431862"/>
              <a:chOff x="451788" y="2593678"/>
              <a:chExt cx="591170" cy="431862"/>
            </a:xfrm>
            <a:effectLst/>
          </p:grpSpPr>
          <p:pic>
            <p:nvPicPr>
              <p:cNvPr id="399" name="Picture 797" descr="图片19"/>
              <p:cNvPicPr>
                <a:picLocks noChangeAspect="1" noChangeArrowheads="1"/>
              </p:cNvPicPr>
              <p:nvPr/>
            </p:nvPicPr>
            <p:blipFill>
              <a:blip r:embed="rId8" cstate="print"/>
              <a:stretch>
                <a:fillRect/>
              </a:stretch>
            </p:blipFill>
            <p:spPr bwMode="auto">
              <a:xfrm>
                <a:off x="451788" y="2741860"/>
                <a:ext cx="537518" cy="283680"/>
              </a:xfrm>
              <a:prstGeom prst="rect">
                <a:avLst/>
              </a:prstGeom>
              <a:noFill/>
              <a:effectLst/>
            </p:spPr>
          </p:pic>
          <p:sp>
            <p:nvSpPr>
              <p:cNvPr id="408" name="TextBox 407"/>
              <p:cNvSpPr txBox="1"/>
              <p:nvPr/>
            </p:nvSpPr>
            <p:spPr>
              <a:xfrm>
                <a:off x="454324" y="2593678"/>
                <a:ext cx="588634"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eSight</a:t>
                </a:r>
                <a:endParaRPr lang="zh-CN" altLang="en-US" sz="900" b="1" dirty="0">
                  <a:latin typeface="微软雅黑" panose="020B0503020204020204" pitchFamily="34" charset="-122"/>
                  <a:ea typeface="微软雅黑" panose="020B0503020204020204" pitchFamily="34" charset="-122"/>
                </a:endParaRPr>
              </a:p>
            </p:txBody>
          </p:sp>
        </p:grpSp>
        <p:sp>
          <p:nvSpPr>
            <p:cNvPr id="410" name="TextBox 409"/>
            <p:cNvSpPr txBox="1"/>
            <p:nvPr/>
          </p:nvSpPr>
          <p:spPr>
            <a:xfrm>
              <a:off x="524174" y="2158672"/>
              <a:ext cx="526213" cy="246221"/>
            </a:xfrm>
            <a:prstGeom prst="rect">
              <a:avLst/>
            </a:prstGeom>
            <a:noFill/>
            <a:effectLst/>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总部</a:t>
              </a:r>
              <a:endParaRPr lang="zh-CN" altLang="en-US" sz="1000" dirty="0">
                <a:latin typeface="微软雅黑" panose="020B0503020204020204" pitchFamily="34" charset="-122"/>
                <a:ea typeface="微软雅黑" panose="020B0503020204020204" pitchFamily="34" charset="-122"/>
              </a:endParaRPr>
            </a:p>
          </p:txBody>
        </p:sp>
        <p:pic>
          <p:nvPicPr>
            <p:cNvPr id="414"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820160" y="4262719"/>
              <a:ext cx="284356" cy="224473"/>
            </a:xfrm>
            <a:prstGeom prst="rect">
              <a:avLst/>
            </a:prstGeom>
            <a:noFill/>
          </p:spPr>
        </p:pic>
        <p:pic>
          <p:nvPicPr>
            <p:cNvPr id="415"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058824" y="4277097"/>
              <a:ext cx="284356" cy="224473"/>
            </a:xfrm>
            <a:prstGeom prst="rect">
              <a:avLst/>
            </a:prstGeom>
            <a:noFill/>
          </p:spPr>
        </p:pic>
        <p:pic>
          <p:nvPicPr>
            <p:cNvPr id="416"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291737" y="4277097"/>
              <a:ext cx="284356" cy="224473"/>
            </a:xfrm>
            <a:prstGeom prst="rect">
              <a:avLst/>
            </a:prstGeom>
            <a:noFill/>
          </p:spPr>
        </p:pic>
        <p:pic>
          <p:nvPicPr>
            <p:cNvPr id="417"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559156" y="4285723"/>
              <a:ext cx="284356" cy="224473"/>
            </a:xfrm>
            <a:prstGeom prst="rect">
              <a:avLst/>
            </a:prstGeom>
            <a:noFill/>
          </p:spPr>
        </p:pic>
        <p:pic>
          <p:nvPicPr>
            <p:cNvPr id="418"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680576" y="4268472"/>
              <a:ext cx="284356" cy="224473"/>
            </a:xfrm>
            <a:prstGeom prst="rect">
              <a:avLst/>
            </a:prstGeom>
            <a:noFill/>
          </p:spPr>
        </p:pic>
        <p:pic>
          <p:nvPicPr>
            <p:cNvPr id="419"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108372" y="4274222"/>
              <a:ext cx="284356" cy="224473"/>
            </a:xfrm>
            <a:prstGeom prst="rect">
              <a:avLst/>
            </a:prstGeom>
            <a:noFill/>
          </p:spPr>
        </p:pic>
        <p:pic>
          <p:nvPicPr>
            <p:cNvPr id="420"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838077" y="4279974"/>
              <a:ext cx="284356" cy="224473"/>
            </a:xfrm>
            <a:prstGeom prst="rect">
              <a:avLst/>
            </a:prstGeom>
            <a:noFill/>
          </p:spPr>
        </p:pic>
        <p:pic>
          <p:nvPicPr>
            <p:cNvPr id="421"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352213" y="4279972"/>
              <a:ext cx="379553" cy="229119"/>
            </a:xfrm>
            <a:prstGeom prst="rect">
              <a:avLst/>
            </a:prstGeom>
            <a:noFill/>
            <a:ln w="9525">
              <a:noFill/>
              <a:miter lim="800000"/>
              <a:headEnd/>
              <a:tailEnd/>
            </a:ln>
          </p:spPr>
        </p:pic>
        <p:pic>
          <p:nvPicPr>
            <p:cNvPr id="422"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383738" y="918547"/>
              <a:ext cx="284356" cy="224473"/>
            </a:xfrm>
            <a:prstGeom prst="rect">
              <a:avLst/>
            </a:prstGeom>
            <a:noFill/>
            <a:effectLst/>
          </p:spPr>
        </p:pic>
        <p:pic>
          <p:nvPicPr>
            <p:cNvPr id="423"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716648" y="924297"/>
              <a:ext cx="284356" cy="224473"/>
            </a:xfrm>
            <a:prstGeom prst="rect">
              <a:avLst/>
            </a:prstGeom>
            <a:noFill/>
            <a:effectLst/>
          </p:spPr>
        </p:pic>
        <p:pic>
          <p:nvPicPr>
            <p:cNvPr id="424"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1020871" y="930047"/>
              <a:ext cx="379553" cy="229119"/>
            </a:xfrm>
            <a:prstGeom prst="rect">
              <a:avLst/>
            </a:prstGeom>
            <a:noFill/>
            <a:ln w="9525">
              <a:noFill/>
              <a:miter lim="800000"/>
              <a:headEnd/>
              <a:tailEnd/>
            </a:ln>
            <a:effectLst/>
          </p:spPr>
        </p:pic>
        <p:pic>
          <p:nvPicPr>
            <p:cNvPr id="425"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111247" y="921420"/>
              <a:ext cx="284356" cy="224473"/>
            </a:xfrm>
            <a:prstGeom prst="rect">
              <a:avLst/>
            </a:prstGeom>
            <a:noFill/>
            <a:effectLst/>
          </p:spPr>
        </p:pic>
        <p:pic>
          <p:nvPicPr>
            <p:cNvPr id="426"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349911" y="918546"/>
              <a:ext cx="284356" cy="224473"/>
            </a:xfrm>
            <a:prstGeom prst="rect">
              <a:avLst/>
            </a:prstGeom>
            <a:noFill/>
            <a:effectLst/>
          </p:spPr>
        </p:pic>
        <p:pic>
          <p:nvPicPr>
            <p:cNvPr id="427"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582824" y="918546"/>
              <a:ext cx="284356" cy="224473"/>
            </a:xfrm>
            <a:prstGeom prst="rect">
              <a:avLst/>
            </a:prstGeom>
            <a:noFill/>
            <a:effectLst/>
          </p:spPr>
        </p:pic>
        <p:pic>
          <p:nvPicPr>
            <p:cNvPr id="429"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803662" y="935797"/>
              <a:ext cx="379553" cy="229119"/>
            </a:xfrm>
            <a:prstGeom prst="rect">
              <a:avLst/>
            </a:prstGeom>
            <a:noFill/>
            <a:ln w="9525">
              <a:noFill/>
              <a:miter lim="800000"/>
              <a:headEnd/>
              <a:tailEnd/>
            </a:ln>
            <a:effectLst/>
          </p:spPr>
        </p:pic>
        <p:cxnSp>
          <p:nvCxnSpPr>
            <p:cNvPr id="450" name="直接连接符 449"/>
            <p:cNvCxnSpPr/>
            <p:nvPr/>
          </p:nvCxnSpPr>
          <p:spPr bwMode="auto">
            <a:xfrm>
              <a:off x="1637270" y="2880885"/>
              <a:ext cx="494061" cy="11605"/>
            </a:xfrm>
            <a:prstGeom prst="line">
              <a:avLst/>
            </a:prstGeom>
            <a:noFill/>
            <a:ln w="6350" cap="flat" cmpd="sng" algn="ctr">
              <a:solidFill>
                <a:srgbClr val="808080"/>
              </a:solidFill>
              <a:prstDash val="solid"/>
              <a:round/>
              <a:headEnd type="none" w="med" len="med"/>
              <a:tailEnd type="none" w="med" len="med"/>
            </a:ln>
            <a:effectLst/>
          </p:spPr>
        </p:cxnSp>
        <p:pic>
          <p:nvPicPr>
            <p:cNvPr id="163" name="Picture 332" descr="图片256"/>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1073303" y="1703649"/>
              <a:ext cx="244849" cy="143172"/>
            </a:xfrm>
            <a:prstGeom prst="rect">
              <a:avLst/>
            </a:prstGeom>
            <a:noFill/>
            <a:effectLst/>
          </p:spPr>
        </p:pic>
        <p:pic>
          <p:nvPicPr>
            <p:cNvPr id="166" name="Picture 332" descr="图片256"/>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2442260" y="1687793"/>
              <a:ext cx="244849" cy="143172"/>
            </a:xfrm>
            <a:prstGeom prst="rect">
              <a:avLst/>
            </a:prstGeom>
            <a:noFill/>
            <a:effectLst/>
          </p:spPr>
        </p:pic>
        <p:cxnSp>
          <p:nvCxnSpPr>
            <p:cNvPr id="180" name="直接连接符 179"/>
            <p:cNvCxnSpPr>
              <a:stCxn id="290" idx="2"/>
              <a:endCxn id="166" idx="0"/>
            </p:cNvCxnSpPr>
            <p:nvPr/>
          </p:nvCxnSpPr>
          <p:spPr bwMode="auto">
            <a:xfrm flipH="1">
              <a:off x="2564685" y="1654963"/>
              <a:ext cx="1237" cy="32830"/>
            </a:xfrm>
            <a:prstGeom prst="line">
              <a:avLst/>
            </a:prstGeom>
            <a:noFill/>
            <a:ln w="6350" cap="flat" cmpd="sng" algn="ctr">
              <a:solidFill>
                <a:srgbClr val="808080"/>
              </a:solidFill>
              <a:prstDash val="solid"/>
              <a:round/>
              <a:headEnd type="none" w="med" len="med"/>
              <a:tailEnd type="none" w="med" len="med"/>
            </a:ln>
            <a:effectLst/>
          </p:spPr>
        </p:cxnSp>
        <p:cxnSp>
          <p:nvCxnSpPr>
            <p:cNvPr id="183" name="直接连接符 182"/>
            <p:cNvCxnSpPr>
              <a:stCxn id="242" idx="2"/>
              <a:endCxn id="163" idx="0"/>
            </p:cNvCxnSpPr>
            <p:nvPr/>
          </p:nvCxnSpPr>
          <p:spPr bwMode="auto">
            <a:xfrm flipH="1">
              <a:off x="1195728" y="1660123"/>
              <a:ext cx="17916" cy="43526"/>
            </a:xfrm>
            <a:prstGeom prst="line">
              <a:avLst/>
            </a:prstGeom>
            <a:noFill/>
            <a:ln w="6350" cap="flat" cmpd="sng" algn="ctr">
              <a:solidFill>
                <a:srgbClr val="808080"/>
              </a:solidFill>
              <a:prstDash val="solid"/>
              <a:round/>
              <a:headEnd type="none" w="med" len="med"/>
              <a:tailEnd type="none" w="med" len="med"/>
            </a:ln>
            <a:effectLst/>
          </p:spPr>
        </p:cxnSp>
      </p:grpSp>
    </p:spTree>
  </p:cSld>
  <p:clrMapOvr>
    <a:masterClrMapping/>
  </p:clrMapOvr>
  <p:transition advClick="0" advTm="8000">
    <p:fade thruBlk="1"/>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Rectangle 2"/>
          <p:cNvSpPr>
            <a:spLocks noGrp="1" noChangeArrowheads="1"/>
          </p:cNvSpPr>
          <p:nvPr>
            <p:ph type="title"/>
          </p:nvPr>
        </p:nvSpPr>
        <p:spPr/>
        <p:txBody>
          <a:bodyPr wrap="none">
            <a:noAutofit/>
          </a:bodyPr>
          <a:lstStyle/>
          <a:p>
            <a:pPr eaLnBrk="1" hangingPunct="1"/>
            <a:r>
              <a:rPr lang="zh-CN" altLang="en-US" sz="3200" dirty="0" smtClean="0">
                <a:latin typeface="微软雅黑" panose="020B0503020204020204" pitchFamily="34" charset="-122"/>
                <a:ea typeface="微软雅黑" panose="020B0503020204020204" pitchFamily="34" charset="-122"/>
              </a:rPr>
              <a:t>监测非敏捷设备</a:t>
            </a:r>
            <a:endParaRPr lang="zh-CN" altLang="en-US" sz="3200" dirty="0">
              <a:latin typeface="微软雅黑" panose="020B0503020204020204" pitchFamily="34" charset="-122"/>
              <a:ea typeface="微软雅黑" panose="020B0503020204020204" pitchFamily="34" charset="-122"/>
            </a:endParaRPr>
          </a:p>
        </p:txBody>
      </p:sp>
      <p:sp>
        <p:nvSpPr>
          <p:cNvPr id="166" name="矩形 165"/>
          <p:cNvSpPr/>
          <p:nvPr/>
        </p:nvSpPr>
        <p:spPr>
          <a:xfrm>
            <a:off x="4133850" y="836499"/>
            <a:ext cx="4863500" cy="3545586"/>
          </a:xfrm>
          <a:prstGeom prst="rect">
            <a:avLst/>
          </a:prstGeom>
        </p:spPr>
        <p:txBody>
          <a:bodyPr wrap="square">
            <a:spAutoFit/>
          </a:bodyPr>
          <a:lstStyle/>
          <a:p>
            <a:pPr marL="174625" indent="-174625">
              <a:lnSpc>
                <a:spcPct val="120000"/>
              </a:lnSpc>
              <a:spcBef>
                <a:spcPts val="0"/>
              </a:spcBef>
            </a:pPr>
            <a:r>
              <a:rPr lang="zh-CN" altLang="en-US" sz="1100" b="1" dirty="0" smtClean="0">
                <a:solidFill>
                  <a:srgbClr val="990000"/>
                </a:solidFill>
                <a:latin typeface="微软雅黑" panose="020B0503020204020204" pitchFamily="34" charset="-122"/>
                <a:ea typeface="微软雅黑" panose="020B0503020204020204" pitchFamily="34" charset="-122"/>
              </a:rPr>
              <a:t>客户需求</a:t>
            </a:r>
            <a:endParaRPr lang="en-US" altLang="zh-CN" sz="11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客户需要对网络及设备的质量状况进行监控。</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园区内大量部署敏捷设备，但存在部分非敏捷设备。</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需要监测非敏捷设备的丢包情况。</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a:lnSpc>
                <a:spcPct val="120000"/>
              </a:lnSpc>
              <a:spcBef>
                <a:spcPts val="0"/>
              </a:spcBef>
            </a:pPr>
            <a:endParaRPr lang="en-US" altLang="zh-CN" sz="1100" b="1" dirty="0" smtClean="0">
              <a:solidFill>
                <a:srgbClr val="990000"/>
              </a:solidFill>
              <a:latin typeface="微软雅黑" panose="020B0503020204020204" pitchFamily="34" charset="-122"/>
              <a:ea typeface="微软雅黑" panose="020B0503020204020204" pitchFamily="34" charset="-122"/>
            </a:endParaRPr>
          </a:p>
          <a:p>
            <a:pPr>
              <a:lnSpc>
                <a:spcPct val="120000"/>
              </a:lnSpc>
              <a:spcBef>
                <a:spcPts val="0"/>
              </a:spcBef>
            </a:pPr>
            <a:r>
              <a:rPr lang="zh-CN" altLang="en-US" sz="1100" b="1" dirty="0" smtClean="0">
                <a:solidFill>
                  <a:srgbClr val="990000"/>
                </a:solidFill>
                <a:latin typeface="微软雅黑" panose="020B0503020204020204" pitchFamily="34" charset="-122"/>
                <a:ea typeface="微软雅黑" panose="020B0503020204020204" pitchFamily="34" charset="-122"/>
              </a:rPr>
              <a:t>方案部署</a:t>
            </a:r>
            <a:endParaRPr lang="en-US" altLang="zh-CN" sz="11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部署</a:t>
            </a:r>
            <a:r>
              <a:rPr lang="en-US" altLang="zh-CN" sz="11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100" dirty="0" smtClean="0">
                <a:solidFill>
                  <a:sysClr val="windowText" lastClr="000000"/>
                </a:solidFill>
                <a:latin typeface="微软雅黑" panose="020B0503020204020204" pitchFamily="34" charset="-122"/>
                <a:ea typeface="微软雅黑" panose="020B0503020204020204" pitchFamily="34" charset="-122"/>
              </a:rPr>
              <a:t>网管，管理敏捷设备。</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非敏捷设备能够被敏捷设备包围，形成封闭区域。</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en-US" altLang="zh-CN" sz="1100" dirty="0" err="1" smtClean="0">
                <a:solidFill>
                  <a:sysClr val="windowText" lastClr="000000"/>
                </a:solidFill>
                <a:latin typeface="微软雅黑" panose="020B0503020204020204" pitchFamily="34" charset="-122"/>
                <a:ea typeface="微软雅黑" panose="020B0503020204020204" pitchFamily="34" charset="-122"/>
              </a:rPr>
              <a:t>iPCA</a:t>
            </a:r>
            <a:r>
              <a:rPr lang="zh-CN" altLang="en-US" sz="1100" dirty="0" smtClean="0">
                <a:solidFill>
                  <a:sysClr val="windowText" lastClr="000000"/>
                </a:solidFill>
                <a:latin typeface="微软雅黑" panose="020B0503020204020204" pitchFamily="34" charset="-122"/>
                <a:ea typeface="微软雅黑" panose="020B0503020204020204" pitchFamily="34" charset="-122"/>
              </a:rPr>
              <a:t>监测点部署在敏捷设备与非敏捷设备直连端口。根据待监测业务流的方向划分端口为入、出端口组。</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指定待监测业务流：业务流必须是经过待监测区域的流量。</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选择一台参与监测的敏捷设备作为</a:t>
            </a:r>
            <a:r>
              <a:rPr lang="en-US" altLang="zh-CN" sz="1100" dirty="0" smtClean="0">
                <a:solidFill>
                  <a:sysClr val="windowText" lastClr="000000"/>
                </a:solidFill>
                <a:latin typeface="微软雅黑" panose="020B0503020204020204" pitchFamily="34" charset="-122"/>
                <a:ea typeface="微软雅黑" panose="020B0503020204020204" pitchFamily="34" charset="-122"/>
              </a:rPr>
              <a:t>MCP</a:t>
            </a:r>
            <a:r>
              <a:rPr lang="zh-CN" altLang="en-US" sz="1100" dirty="0" smtClean="0">
                <a:solidFill>
                  <a:sysClr val="windowText" lastClr="000000"/>
                </a:solidFill>
                <a:latin typeface="微软雅黑" panose="020B0503020204020204" pitchFamily="34" charset="-122"/>
                <a:ea typeface="微软雅黑" panose="020B0503020204020204" pitchFamily="34" charset="-122"/>
              </a:rPr>
              <a:t>，负责向网管上报结果。建议选择更高型号的敏捷设备。</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a:lnSpc>
                <a:spcPct val="120000"/>
              </a:lnSpc>
              <a:spcBef>
                <a:spcPts val="0"/>
              </a:spcBef>
            </a:pPr>
            <a:r>
              <a:rPr lang="zh-CN" altLang="en-US" sz="1100" b="1" dirty="0" smtClean="0">
                <a:solidFill>
                  <a:srgbClr val="990000"/>
                </a:solidFill>
                <a:latin typeface="微软雅黑" panose="020B0503020204020204" pitchFamily="34" charset="-122"/>
                <a:ea typeface="微软雅黑" panose="020B0503020204020204" pitchFamily="34" charset="-122"/>
              </a:rPr>
              <a:t>客户价值</a:t>
            </a:r>
            <a:endParaRPr lang="en-US" altLang="zh-CN" sz="11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兼容性强：通过监测敏捷设备的端口，可获知非敏捷设备区域的丢包情况。</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定制业务监控：监控重点关注的业务。</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p:txBody>
      </p:sp>
      <p:grpSp>
        <p:nvGrpSpPr>
          <p:cNvPr id="2" name="组合 135"/>
          <p:cNvGrpSpPr/>
          <p:nvPr/>
        </p:nvGrpSpPr>
        <p:grpSpPr>
          <a:xfrm>
            <a:off x="396816" y="873609"/>
            <a:ext cx="3356034" cy="4022805"/>
            <a:chOff x="396816" y="873609"/>
            <a:chExt cx="3356034" cy="4022805"/>
          </a:xfrm>
        </p:grpSpPr>
        <p:pic>
          <p:nvPicPr>
            <p:cNvPr id="165" name="Picture 461" descr="图片240"/>
            <p:cNvPicPr>
              <a:picLocks noChangeAspect="1" noChangeArrowheads="1"/>
            </p:cNvPicPr>
            <p:nvPr/>
          </p:nvPicPr>
          <p:blipFill>
            <a:blip r:embed="rId1" cstate="print"/>
            <a:srcRect/>
            <a:stretch>
              <a:fillRect/>
            </a:stretch>
          </p:blipFill>
          <p:spPr bwMode="auto">
            <a:xfrm>
              <a:off x="704370" y="4544898"/>
              <a:ext cx="186344" cy="145308"/>
            </a:xfrm>
            <a:prstGeom prst="rect">
              <a:avLst/>
            </a:prstGeom>
            <a:noFill/>
            <a:effectLst/>
          </p:spPr>
        </p:pic>
        <p:sp>
          <p:nvSpPr>
            <p:cNvPr id="169" name="TextBox 168"/>
            <p:cNvSpPr txBox="1"/>
            <p:nvPr/>
          </p:nvSpPr>
          <p:spPr>
            <a:xfrm>
              <a:off x="859086" y="4503789"/>
              <a:ext cx="743086"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敏捷设备</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sp>
          <p:nvSpPr>
            <p:cNvPr id="164" name="TextBox 163"/>
            <p:cNvSpPr txBox="1"/>
            <p:nvPr/>
          </p:nvSpPr>
          <p:spPr>
            <a:xfrm>
              <a:off x="1682579" y="4500029"/>
              <a:ext cx="1139437"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可监测的非敏捷设备</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sp>
          <p:nvSpPr>
            <p:cNvPr id="139" name="椭圆 530"/>
            <p:cNvSpPr>
              <a:spLocks noChangeArrowheads="1"/>
            </p:cNvSpPr>
            <p:nvPr/>
          </p:nvSpPr>
          <p:spPr bwMode="auto">
            <a:xfrm>
              <a:off x="2366333" y="4716024"/>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41" name="TextBox 140"/>
            <p:cNvSpPr txBox="1"/>
            <p:nvPr/>
          </p:nvSpPr>
          <p:spPr>
            <a:xfrm>
              <a:off x="2467615" y="4644073"/>
              <a:ext cx="780410" cy="215444"/>
            </a:xfrm>
            <a:prstGeom prst="rect">
              <a:avLst/>
            </a:prstGeom>
            <a:noFill/>
          </p:spPr>
          <p:txBody>
            <a:bodyPr wrap="square" rtlCol="0">
              <a:spAutoFit/>
            </a:bodyPr>
            <a:lstStyle/>
            <a:p>
              <a:r>
                <a:rPr lang="en-US" altLang="zh-CN" sz="800" b="1" dirty="0" err="1" smtClean="0">
                  <a:solidFill>
                    <a:srgbClr val="000000"/>
                  </a:solidFill>
                  <a:latin typeface="微软雅黑" panose="020B0503020204020204" pitchFamily="34" charset="-122"/>
                  <a:ea typeface="微软雅黑" panose="020B0503020204020204" pitchFamily="34" charset="-122"/>
                </a:rPr>
                <a:t>iPCA</a:t>
              </a:r>
              <a:r>
                <a:rPr lang="zh-CN" altLang="en-US" sz="800" b="1" dirty="0" smtClean="0">
                  <a:solidFill>
                    <a:srgbClr val="000000"/>
                  </a:solidFill>
                  <a:latin typeface="微软雅黑" panose="020B0503020204020204" pitchFamily="34" charset="-122"/>
                  <a:ea typeface="微软雅黑" panose="020B0503020204020204" pitchFamily="34" charset="-122"/>
                </a:rPr>
                <a:t>监控点</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pic>
          <p:nvPicPr>
            <p:cNvPr id="142" name="Picture 337" descr="图片261"/>
            <p:cNvPicPr>
              <a:picLocks noChangeAspect="1" noChangeArrowheads="1"/>
            </p:cNvPicPr>
            <p:nvPr/>
          </p:nvPicPr>
          <p:blipFill>
            <a:blip r:embed="rId2" cstate="print"/>
            <a:srcRect/>
            <a:stretch>
              <a:fillRect/>
            </a:stretch>
          </p:blipFill>
          <p:spPr bwMode="auto">
            <a:xfrm>
              <a:off x="1534987" y="4538858"/>
              <a:ext cx="185247" cy="145289"/>
            </a:xfrm>
            <a:prstGeom prst="rect">
              <a:avLst/>
            </a:prstGeom>
            <a:noFill/>
            <a:effectLst/>
          </p:spPr>
        </p:pic>
        <p:cxnSp>
          <p:nvCxnSpPr>
            <p:cNvPr id="216" name="直接箭头连接符 215"/>
            <p:cNvCxnSpPr/>
            <p:nvPr/>
          </p:nvCxnSpPr>
          <p:spPr bwMode="auto">
            <a:xfrm flipV="1">
              <a:off x="680401" y="4793812"/>
              <a:ext cx="244444" cy="4527"/>
            </a:xfrm>
            <a:prstGeom prst="straightConnector1">
              <a:avLst/>
            </a:prstGeom>
            <a:noFill/>
            <a:ln w="19050">
              <a:solidFill>
                <a:srgbClr val="00B0F0"/>
              </a:solidFill>
              <a:headEnd type="arrow"/>
              <a:tailEnd type="non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1" name="TextBox 220"/>
            <p:cNvSpPr txBox="1"/>
            <p:nvPr/>
          </p:nvSpPr>
          <p:spPr>
            <a:xfrm>
              <a:off x="855563" y="4680970"/>
              <a:ext cx="725658"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正向监测流</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cxnSp>
          <p:nvCxnSpPr>
            <p:cNvPr id="222" name="直接箭头连接符 221"/>
            <p:cNvCxnSpPr/>
            <p:nvPr/>
          </p:nvCxnSpPr>
          <p:spPr bwMode="auto">
            <a:xfrm flipV="1">
              <a:off x="1516338" y="4783249"/>
              <a:ext cx="244444" cy="4527"/>
            </a:xfrm>
            <a:prstGeom prst="straightConnector1">
              <a:avLst/>
            </a:prstGeom>
            <a:noFill/>
            <a:ln w="19050">
              <a:solidFill>
                <a:srgbClr val="7030A0"/>
              </a:solidFill>
              <a:headEnd type="none"/>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3" name="TextBox 222"/>
            <p:cNvSpPr txBox="1"/>
            <p:nvPr/>
          </p:nvSpPr>
          <p:spPr>
            <a:xfrm>
              <a:off x="1686972" y="4674933"/>
              <a:ext cx="725658"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反向监测流</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sp>
          <p:nvSpPr>
            <p:cNvPr id="411" name="AutoShape 147"/>
            <p:cNvSpPr>
              <a:spLocks noChangeArrowheads="1"/>
            </p:cNvSpPr>
            <p:nvPr/>
          </p:nvSpPr>
          <p:spPr bwMode="auto">
            <a:xfrm>
              <a:off x="423597" y="2254250"/>
              <a:ext cx="2733671" cy="2264600"/>
            </a:xfrm>
            <a:prstGeom prst="roundRect">
              <a:avLst>
                <a:gd name="adj" fmla="val 5023"/>
              </a:avLst>
            </a:prstGeom>
            <a:solidFill>
              <a:srgbClr val="BBE0E3">
                <a:alpha val="50195"/>
              </a:srgbClr>
            </a:solidFill>
            <a:ln w="19050" algn="ctr">
              <a:noFill/>
              <a:prstDash val="dash"/>
              <a:round/>
            </a:ln>
            <a:effectLst/>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pic>
          <p:nvPicPr>
            <p:cNvPr id="163" name="Picture 335" descr="图片259"/>
            <p:cNvPicPr>
              <a:picLocks noChangeAspect="1" noChangeArrowheads="1"/>
            </p:cNvPicPr>
            <p:nvPr/>
          </p:nvPicPr>
          <p:blipFill>
            <a:blip r:embed="rId3" cstate="print"/>
            <a:srcRect/>
            <a:stretch>
              <a:fillRect/>
            </a:stretch>
          </p:blipFill>
          <p:spPr bwMode="auto">
            <a:xfrm>
              <a:off x="1925427" y="3391422"/>
              <a:ext cx="277516" cy="216000"/>
            </a:xfrm>
            <a:prstGeom prst="rect">
              <a:avLst/>
            </a:prstGeom>
            <a:noFill/>
            <a:effectLst/>
          </p:spPr>
        </p:pic>
        <p:sp>
          <p:nvSpPr>
            <p:cNvPr id="413" name="AutoShape 147"/>
            <p:cNvSpPr>
              <a:spLocks noChangeArrowheads="1"/>
            </p:cNvSpPr>
            <p:nvPr/>
          </p:nvSpPr>
          <p:spPr bwMode="auto">
            <a:xfrm>
              <a:off x="1981199" y="873609"/>
              <a:ext cx="1158412" cy="940280"/>
            </a:xfrm>
            <a:prstGeom prst="roundRect">
              <a:avLst>
                <a:gd name="adj" fmla="val 5023"/>
              </a:avLst>
            </a:prstGeom>
            <a:solidFill>
              <a:srgbClr val="BBE0E3">
                <a:alpha val="50195"/>
              </a:srgbClr>
            </a:solidFill>
            <a:ln w="19050" algn="ctr">
              <a:noFill/>
              <a:prstDash val="dash"/>
              <a:round/>
            </a:ln>
            <a:effectLst/>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sp>
          <p:nvSpPr>
            <p:cNvPr id="412" name="AutoShape 147"/>
            <p:cNvSpPr>
              <a:spLocks noChangeArrowheads="1"/>
            </p:cNvSpPr>
            <p:nvPr/>
          </p:nvSpPr>
          <p:spPr bwMode="auto">
            <a:xfrm>
              <a:off x="491703" y="885108"/>
              <a:ext cx="1158412" cy="940280"/>
            </a:xfrm>
            <a:prstGeom prst="roundRect">
              <a:avLst>
                <a:gd name="adj" fmla="val 5023"/>
              </a:avLst>
            </a:prstGeom>
            <a:solidFill>
              <a:srgbClr val="BBE0E3">
                <a:alpha val="50195"/>
              </a:srgbClr>
            </a:solidFill>
            <a:ln w="19050" algn="ctr">
              <a:noFill/>
              <a:prstDash val="dash"/>
              <a:round/>
            </a:ln>
            <a:effectLst/>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cxnSp>
          <p:nvCxnSpPr>
            <p:cNvPr id="65" name="直接连接符 64"/>
            <p:cNvCxnSpPr/>
            <p:nvPr/>
          </p:nvCxnSpPr>
          <p:spPr bwMode="auto">
            <a:xfrm>
              <a:off x="1220533" y="3445187"/>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2" name="直接连接符 71"/>
            <p:cNvCxnSpPr/>
            <p:nvPr/>
          </p:nvCxnSpPr>
          <p:spPr bwMode="auto">
            <a:xfrm>
              <a:off x="1218813" y="3499193"/>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4" name="直接连接符 73"/>
            <p:cNvCxnSpPr/>
            <p:nvPr/>
          </p:nvCxnSpPr>
          <p:spPr bwMode="auto">
            <a:xfrm>
              <a:off x="2177825" y="3445187"/>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5" name="直接连接符 74"/>
            <p:cNvCxnSpPr>
              <a:stCxn id="163" idx="3"/>
            </p:cNvCxnSpPr>
            <p:nvPr/>
          </p:nvCxnSpPr>
          <p:spPr bwMode="auto">
            <a:xfrm flipV="1">
              <a:off x="2202943" y="3499211"/>
              <a:ext cx="150092" cy="211"/>
            </a:xfrm>
            <a:prstGeom prst="line">
              <a:avLst/>
            </a:prstGeom>
            <a:noFill/>
            <a:ln w="6350" cap="flat" cmpd="sng" algn="ctr">
              <a:solidFill>
                <a:srgbClr val="808080"/>
              </a:solidFill>
              <a:prstDash val="solid"/>
              <a:round/>
              <a:headEnd type="none" w="med" len="med"/>
              <a:tailEnd type="none" w="med" len="med"/>
            </a:ln>
            <a:effectLst/>
          </p:spPr>
        </p:cxnSp>
        <p:pic>
          <p:nvPicPr>
            <p:cNvPr id="82" name="Picture 459" descr="图片238"/>
            <p:cNvPicPr>
              <a:picLocks noChangeAspect="1" noChangeArrowheads="1"/>
            </p:cNvPicPr>
            <p:nvPr/>
          </p:nvPicPr>
          <p:blipFill>
            <a:blip r:embed="rId4" cstate="print"/>
            <a:srcRect/>
            <a:stretch>
              <a:fillRect/>
            </a:stretch>
          </p:blipFill>
          <p:spPr bwMode="auto">
            <a:xfrm>
              <a:off x="1038793" y="3391211"/>
              <a:ext cx="273216" cy="216000"/>
            </a:xfrm>
            <a:prstGeom prst="rect">
              <a:avLst/>
            </a:prstGeom>
            <a:noFill/>
            <a:effectLst/>
          </p:spPr>
        </p:pic>
        <p:pic>
          <p:nvPicPr>
            <p:cNvPr id="83" name="Picture 459" descr="图片238"/>
            <p:cNvPicPr>
              <a:picLocks noChangeAspect="1" noChangeArrowheads="1"/>
            </p:cNvPicPr>
            <p:nvPr/>
          </p:nvPicPr>
          <p:blipFill>
            <a:blip r:embed="rId4" cstate="print"/>
            <a:srcRect/>
            <a:stretch>
              <a:fillRect/>
            </a:stretch>
          </p:blipFill>
          <p:spPr bwMode="auto">
            <a:xfrm>
              <a:off x="1434837" y="3391193"/>
              <a:ext cx="273216" cy="216000"/>
            </a:xfrm>
            <a:prstGeom prst="rect">
              <a:avLst/>
            </a:prstGeom>
            <a:noFill/>
            <a:effectLst/>
          </p:spPr>
        </p:pic>
        <p:cxnSp>
          <p:nvCxnSpPr>
            <p:cNvPr id="89" name="直接连接符 88"/>
            <p:cNvCxnSpPr/>
            <p:nvPr/>
          </p:nvCxnSpPr>
          <p:spPr bwMode="auto">
            <a:xfrm>
              <a:off x="1569725" y="2770124"/>
              <a:ext cx="468000" cy="0"/>
            </a:xfrm>
            <a:prstGeom prst="line">
              <a:avLst/>
            </a:prstGeom>
            <a:noFill/>
            <a:ln w="6350" cap="flat" cmpd="sng" algn="ctr">
              <a:solidFill>
                <a:srgbClr val="808080"/>
              </a:solidFill>
              <a:prstDash val="solid"/>
              <a:round/>
              <a:headEnd type="none" w="med" len="med"/>
              <a:tailEnd type="none" w="med" len="med"/>
            </a:ln>
            <a:effectLst/>
          </p:spPr>
        </p:cxnSp>
        <p:cxnSp>
          <p:nvCxnSpPr>
            <p:cNvPr id="90" name="直接连接符 89"/>
            <p:cNvCxnSpPr/>
            <p:nvPr/>
          </p:nvCxnSpPr>
          <p:spPr bwMode="auto">
            <a:xfrm>
              <a:off x="1569725" y="2824130"/>
              <a:ext cx="468000" cy="0"/>
            </a:xfrm>
            <a:prstGeom prst="line">
              <a:avLst/>
            </a:prstGeom>
            <a:noFill/>
            <a:ln w="6350" cap="flat" cmpd="sng" algn="ctr">
              <a:solidFill>
                <a:srgbClr val="808080"/>
              </a:solidFill>
              <a:prstDash val="solid"/>
              <a:round/>
              <a:headEnd type="none" w="med" len="med"/>
              <a:tailEnd type="none" w="med" len="med"/>
            </a:ln>
            <a:effectLst/>
          </p:spPr>
        </p:cxnSp>
        <p:cxnSp>
          <p:nvCxnSpPr>
            <p:cNvPr id="92" name="直接连接符 91"/>
            <p:cNvCxnSpPr>
              <a:stCxn id="134" idx="2"/>
            </p:cNvCxnSpPr>
            <p:nvPr/>
          </p:nvCxnSpPr>
          <p:spPr bwMode="auto">
            <a:xfrm>
              <a:off x="1412005" y="2936441"/>
              <a:ext cx="684684" cy="454770"/>
            </a:xfrm>
            <a:prstGeom prst="line">
              <a:avLst/>
            </a:prstGeom>
            <a:noFill/>
            <a:ln w="6350" cap="flat" cmpd="sng" algn="ctr">
              <a:solidFill>
                <a:srgbClr val="808080"/>
              </a:solidFill>
              <a:prstDash val="solid"/>
              <a:round/>
              <a:headEnd type="none" w="med" len="med"/>
              <a:tailEnd type="none" w="med" len="med"/>
            </a:ln>
            <a:effectLst/>
          </p:spPr>
        </p:cxnSp>
        <p:cxnSp>
          <p:nvCxnSpPr>
            <p:cNvPr id="93" name="直接连接符 92"/>
            <p:cNvCxnSpPr>
              <a:stCxn id="134" idx="2"/>
            </p:cNvCxnSpPr>
            <p:nvPr/>
          </p:nvCxnSpPr>
          <p:spPr bwMode="auto">
            <a:xfrm>
              <a:off x="1412005" y="2936441"/>
              <a:ext cx="1077638" cy="454770"/>
            </a:xfrm>
            <a:prstGeom prst="line">
              <a:avLst/>
            </a:prstGeom>
            <a:noFill/>
            <a:ln w="6350" cap="flat" cmpd="sng" algn="ctr">
              <a:solidFill>
                <a:srgbClr val="808080"/>
              </a:solidFill>
              <a:prstDash val="solid"/>
              <a:round/>
              <a:headEnd type="none" w="med" len="med"/>
              <a:tailEnd type="none" w="med" len="med"/>
            </a:ln>
            <a:effectLst/>
          </p:spPr>
        </p:cxnSp>
        <p:cxnSp>
          <p:nvCxnSpPr>
            <p:cNvPr id="94" name="直接连接符 93"/>
            <p:cNvCxnSpPr>
              <a:stCxn id="128" idx="2"/>
            </p:cNvCxnSpPr>
            <p:nvPr/>
          </p:nvCxnSpPr>
          <p:spPr bwMode="auto">
            <a:xfrm flipH="1">
              <a:off x="2096689" y="2948046"/>
              <a:ext cx="121587" cy="443165"/>
            </a:xfrm>
            <a:prstGeom prst="line">
              <a:avLst/>
            </a:prstGeom>
            <a:noFill/>
            <a:ln w="6350" cap="flat" cmpd="sng" algn="ctr">
              <a:solidFill>
                <a:srgbClr val="808080"/>
              </a:solidFill>
              <a:prstDash val="solid"/>
              <a:round/>
              <a:headEnd type="none" w="med" len="med"/>
              <a:tailEnd type="none" w="med" len="med"/>
            </a:ln>
            <a:effectLst/>
          </p:spPr>
        </p:cxnSp>
        <p:cxnSp>
          <p:nvCxnSpPr>
            <p:cNvPr id="95" name="直接连接符 94"/>
            <p:cNvCxnSpPr>
              <a:stCxn id="128" idx="2"/>
            </p:cNvCxnSpPr>
            <p:nvPr/>
          </p:nvCxnSpPr>
          <p:spPr bwMode="auto">
            <a:xfrm>
              <a:off x="2218276" y="2948046"/>
              <a:ext cx="271367" cy="443165"/>
            </a:xfrm>
            <a:prstGeom prst="line">
              <a:avLst/>
            </a:prstGeom>
            <a:noFill/>
            <a:ln w="6350" cap="flat" cmpd="sng" algn="ctr">
              <a:solidFill>
                <a:srgbClr val="808080"/>
              </a:solidFill>
              <a:prstDash val="solid"/>
              <a:round/>
              <a:headEnd type="none" w="med" len="med"/>
              <a:tailEnd type="none" w="med" len="med"/>
            </a:ln>
            <a:effectLst/>
          </p:spPr>
        </p:cxnSp>
        <p:cxnSp>
          <p:nvCxnSpPr>
            <p:cNvPr id="96" name="直接连接符 95"/>
            <p:cNvCxnSpPr>
              <a:stCxn id="134" idx="2"/>
              <a:endCxn id="83" idx="0"/>
            </p:cNvCxnSpPr>
            <p:nvPr/>
          </p:nvCxnSpPr>
          <p:spPr bwMode="auto">
            <a:xfrm>
              <a:off x="1412005" y="2936441"/>
              <a:ext cx="159440" cy="454752"/>
            </a:xfrm>
            <a:prstGeom prst="line">
              <a:avLst/>
            </a:prstGeom>
            <a:noFill/>
            <a:ln w="6350" cap="flat" cmpd="sng" algn="ctr">
              <a:solidFill>
                <a:srgbClr val="808080"/>
              </a:solidFill>
              <a:prstDash val="solid"/>
              <a:round/>
              <a:headEnd type="none" w="med" len="med"/>
              <a:tailEnd type="none" w="med" len="med"/>
            </a:ln>
            <a:effectLst/>
          </p:spPr>
        </p:cxnSp>
        <p:cxnSp>
          <p:nvCxnSpPr>
            <p:cNvPr id="97" name="直接连接符 96"/>
            <p:cNvCxnSpPr>
              <a:stCxn id="128" idx="2"/>
              <a:endCxn id="83" idx="0"/>
            </p:cNvCxnSpPr>
            <p:nvPr/>
          </p:nvCxnSpPr>
          <p:spPr bwMode="auto">
            <a:xfrm flipH="1">
              <a:off x="1571445" y="2948046"/>
              <a:ext cx="646831" cy="443147"/>
            </a:xfrm>
            <a:prstGeom prst="line">
              <a:avLst/>
            </a:prstGeom>
            <a:noFill/>
            <a:ln w="6350" cap="flat" cmpd="sng" algn="ctr">
              <a:solidFill>
                <a:srgbClr val="808080"/>
              </a:solidFill>
              <a:prstDash val="solid"/>
              <a:round/>
              <a:headEnd type="none" w="med" len="med"/>
              <a:tailEnd type="none" w="med" len="med"/>
            </a:ln>
            <a:effectLst/>
          </p:spPr>
        </p:cxnSp>
        <p:cxnSp>
          <p:nvCxnSpPr>
            <p:cNvPr id="98" name="直接连接符 97"/>
            <p:cNvCxnSpPr>
              <a:stCxn id="128" idx="2"/>
              <a:endCxn id="82" idx="0"/>
            </p:cNvCxnSpPr>
            <p:nvPr/>
          </p:nvCxnSpPr>
          <p:spPr bwMode="auto">
            <a:xfrm flipH="1">
              <a:off x="1175401" y="2948046"/>
              <a:ext cx="1042875" cy="443165"/>
            </a:xfrm>
            <a:prstGeom prst="line">
              <a:avLst/>
            </a:prstGeom>
            <a:noFill/>
            <a:ln w="6350" cap="flat" cmpd="sng" algn="ctr">
              <a:solidFill>
                <a:srgbClr val="808080"/>
              </a:solidFill>
              <a:prstDash val="solid"/>
              <a:round/>
              <a:headEnd type="none" w="med" len="med"/>
              <a:tailEnd type="none" w="med" len="med"/>
            </a:ln>
            <a:effectLst/>
          </p:spPr>
        </p:cxnSp>
        <p:cxnSp>
          <p:nvCxnSpPr>
            <p:cNvPr id="103" name="直接连接符 102"/>
            <p:cNvCxnSpPr>
              <a:endCxn id="83" idx="2"/>
            </p:cNvCxnSpPr>
            <p:nvPr/>
          </p:nvCxnSpPr>
          <p:spPr bwMode="auto">
            <a:xfrm flipV="1">
              <a:off x="1072359" y="3607193"/>
              <a:ext cx="499086" cy="324060"/>
            </a:xfrm>
            <a:prstGeom prst="line">
              <a:avLst/>
            </a:prstGeom>
            <a:noFill/>
            <a:ln w="6350" cap="flat" cmpd="sng" algn="ctr">
              <a:solidFill>
                <a:srgbClr val="808080"/>
              </a:solidFill>
              <a:prstDash val="solid"/>
              <a:round/>
              <a:headEnd type="none" w="med" len="med"/>
              <a:tailEnd type="none" w="med" len="med"/>
            </a:ln>
            <a:effectLst/>
          </p:spPr>
        </p:cxnSp>
        <p:cxnSp>
          <p:nvCxnSpPr>
            <p:cNvPr id="104" name="直接连接符 103"/>
            <p:cNvCxnSpPr>
              <a:endCxn id="83" idx="2"/>
            </p:cNvCxnSpPr>
            <p:nvPr/>
          </p:nvCxnSpPr>
          <p:spPr bwMode="auto">
            <a:xfrm flipV="1">
              <a:off x="1371539" y="3607193"/>
              <a:ext cx="199907" cy="324060"/>
            </a:xfrm>
            <a:prstGeom prst="line">
              <a:avLst/>
            </a:prstGeom>
            <a:noFill/>
            <a:ln w="6350" cap="flat" cmpd="sng" algn="ctr">
              <a:solidFill>
                <a:srgbClr val="808080"/>
              </a:solidFill>
              <a:prstDash val="solid"/>
              <a:round/>
              <a:headEnd type="none" w="med" len="med"/>
              <a:tailEnd type="none" w="med" len="med"/>
            </a:ln>
            <a:effectLst/>
          </p:spPr>
        </p:cxnSp>
        <p:cxnSp>
          <p:nvCxnSpPr>
            <p:cNvPr id="105" name="直接连接符 104"/>
            <p:cNvCxnSpPr>
              <a:endCxn id="83" idx="2"/>
            </p:cNvCxnSpPr>
            <p:nvPr/>
          </p:nvCxnSpPr>
          <p:spPr bwMode="auto">
            <a:xfrm flipH="1" flipV="1">
              <a:off x="1571446" y="3607193"/>
              <a:ext cx="88125" cy="324060"/>
            </a:xfrm>
            <a:prstGeom prst="line">
              <a:avLst/>
            </a:prstGeom>
            <a:noFill/>
            <a:ln w="6350" cap="flat" cmpd="sng" algn="ctr">
              <a:solidFill>
                <a:srgbClr val="808080"/>
              </a:solidFill>
              <a:prstDash val="solid"/>
              <a:round/>
              <a:headEnd type="none" w="med" len="med"/>
              <a:tailEnd type="none" w="med" len="med"/>
            </a:ln>
            <a:effectLst/>
          </p:spPr>
        </p:cxnSp>
        <p:cxnSp>
          <p:nvCxnSpPr>
            <p:cNvPr id="106" name="直接连接符 105"/>
            <p:cNvCxnSpPr>
              <a:endCxn id="82" idx="2"/>
            </p:cNvCxnSpPr>
            <p:nvPr/>
          </p:nvCxnSpPr>
          <p:spPr bwMode="auto">
            <a:xfrm flipH="1" flipV="1">
              <a:off x="1175402" y="3607211"/>
              <a:ext cx="484169" cy="324042"/>
            </a:xfrm>
            <a:prstGeom prst="line">
              <a:avLst/>
            </a:prstGeom>
            <a:noFill/>
            <a:ln w="6350" cap="flat" cmpd="sng" algn="ctr">
              <a:solidFill>
                <a:srgbClr val="808080"/>
              </a:solidFill>
              <a:prstDash val="solid"/>
              <a:round/>
              <a:headEnd type="none" w="med" len="med"/>
              <a:tailEnd type="none" w="med" len="med"/>
            </a:ln>
            <a:effectLst/>
          </p:spPr>
        </p:cxnSp>
        <p:cxnSp>
          <p:nvCxnSpPr>
            <p:cNvPr id="107" name="直接连接符 106"/>
            <p:cNvCxnSpPr>
              <a:endCxn id="82" idx="2"/>
            </p:cNvCxnSpPr>
            <p:nvPr/>
          </p:nvCxnSpPr>
          <p:spPr bwMode="auto">
            <a:xfrm flipH="1" flipV="1">
              <a:off x="1175402" y="3607211"/>
              <a:ext cx="196137" cy="324042"/>
            </a:xfrm>
            <a:prstGeom prst="line">
              <a:avLst/>
            </a:prstGeom>
            <a:noFill/>
            <a:ln w="6350" cap="flat" cmpd="sng" algn="ctr">
              <a:solidFill>
                <a:srgbClr val="808080"/>
              </a:solidFill>
              <a:prstDash val="solid"/>
              <a:round/>
              <a:headEnd type="none" w="med" len="med"/>
              <a:tailEnd type="none" w="med" len="med"/>
            </a:ln>
            <a:effectLst/>
          </p:spPr>
        </p:cxnSp>
        <p:cxnSp>
          <p:nvCxnSpPr>
            <p:cNvPr id="108" name="直接连接符 107"/>
            <p:cNvCxnSpPr>
              <a:endCxn id="82" idx="2"/>
            </p:cNvCxnSpPr>
            <p:nvPr/>
          </p:nvCxnSpPr>
          <p:spPr bwMode="auto">
            <a:xfrm flipV="1">
              <a:off x="1072359" y="3607211"/>
              <a:ext cx="103042" cy="324042"/>
            </a:xfrm>
            <a:prstGeom prst="line">
              <a:avLst/>
            </a:prstGeom>
            <a:noFill/>
            <a:ln w="6350" cap="flat" cmpd="sng" algn="ctr">
              <a:solidFill>
                <a:srgbClr val="808080"/>
              </a:solidFill>
              <a:prstDash val="solid"/>
              <a:round/>
              <a:headEnd type="none" w="med" len="med"/>
              <a:tailEnd type="none" w="med" len="med"/>
            </a:ln>
            <a:effectLst/>
          </p:spPr>
        </p:cxnSp>
        <p:cxnSp>
          <p:nvCxnSpPr>
            <p:cNvPr id="109" name="直接连接符 108"/>
            <p:cNvCxnSpPr>
              <a:stCxn id="131" idx="0"/>
              <a:endCxn id="163" idx="2"/>
            </p:cNvCxnSpPr>
            <p:nvPr/>
          </p:nvCxnSpPr>
          <p:spPr bwMode="auto">
            <a:xfrm flipV="1">
              <a:off x="2008564" y="3607422"/>
              <a:ext cx="55621" cy="323831"/>
            </a:xfrm>
            <a:prstGeom prst="line">
              <a:avLst/>
            </a:prstGeom>
            <a:noFill/>
            <a:ln w="6350" cap="flat" cmpd="sng" algn="ctr">
              <a:solidFill>
                <a:srgbClr val="808080"/>
              </a:solidFill>
              <a:prstDash val="solid"/>
              <a:round/>
              <a:headEnd type="none" w="med" len="med"/>
              <a:tailEnd type="none" w="med" len="med"/>
            </a:ln>
            <a:effectLst/>
          </p:spPr>
        </p:cxnSp>
        <p:cxnSp>
          <p:nvCxnSpPr>
            <p:cNvPr id="110" name="直接连接符 109"/>
            <p:cNvCxnSpPr>
              <a:stCxn id="130" idx="0"/>
              <a:endCxn id="163" idx="2"/>
            </p:cNvCxnSpPr>
            <p:nvPr/>
          </p:nvCxnSpPr>
          <p:spPr bwMode="auto">
            <a:xfrm flipH="1" flipV="1">
              <a:off x="2064185" y="3607422"/>
              <a:ext cx="243457" cy="323831"/>
            </a:xfrm>
            <a:prstGeom prst="line">
              <a:avLst/>
            </a:prstGeom>
            <a:noFill/>
            <a:ln w="6350" cap="flat" cmpd="sng" algn="ctr">
              <a:solidFill>
                <a:srgbClr val="808080"/>
              </a:solidFill>
              <a:prstDash val="solid"/>
              <a:round/>
              <a:headEnd type="none" w="med" len="med"/>
              <a:tailEnd type="none" w="med" len="med"/>
            </a:ln>
            <a:effectLst/>
          </p:spPr>
        </p:cxnSp>
        <p:cxnSp>
          <p:nvCxnSpPr>
            <p:cNvPr id="111" name="直接连接符 110"/>
            <p:cNvCxnSpPr>
              <a:stCxn id="131" idx="0"/>
            </p:cNvCxnSpPr>
            <p:nvPr/>
          </p:nvCxnSpPr>
          <p:spPr bwMode="auto">
            <a:xfrm flipV="1">
              <a:off x="2008564" y="3607211"/>
              <a:ext cx="481079" cy="324042"/>
            </a:xfrm>
            <a:prstGeom prst="line">
              <a:avLst/>
            </a:prstGeom>
            <a:noFill/>
            <a:ln w="6350" cap="flat" cmpd="sng" algn="ctr">
              <a:solidFill>
                <a:srgbClr val="808080"/>
              </a:solidFill>
              <a:prstDash val="solid"/>
              <a:round/>
              <a:headEnd type="none" w="med" len="med"/>
              <a:tailEnd type="none" w="med" len="med"/>
            </a:ln>
            <a:effectLst/>
          </p:spPr>
        </p:cxnSp>
        <p:cxnSp>
          <p:nvCxnSpPr>
            <p:cNvPr id="112" name="直接连接符 111"/>
            <p:cNvCxnSpPr>
              <a:stCxn id="133" idx="0"/>
              <a:endCxn id="163" idx="2"/>
            </p:cNvCxnSpPr>
            <p:nvPr/>
          </p:nvCxnSpPr>
          <p:spPr bwMode="auto">
            <a:xfrm flipH="1" flipV="1">
              <a:off x="2064185" y="3607422"/>
              <a:ext cx="531489" cy="323831"/>
            </a:xfrm>
            <a:prstGeom prst="line">
              <a:avLst/>
            </a:prstGeom>
            <a:noFill/>
            <a:ln w="6350" cap="flat" cmpd="sng" algn="ctr">
              <a:solidFill>
                <a:srgbClr val="808080"/>
              </a:solidFill>
              <a:prstDash val="solid"/>
              <a:round/>
              <a:headEnd type="none" w="med" len="med"/>
              <a:tailEnd type="none" w="med" len="med"/>
            </a:ln>
            <a:effectLst/>
          </p:spPr>
        </p:cxnSp>
        <p:cxnSp>
          <p:nvCxnSpPr>
            <p:cNvPr id="114" name="直接连接符 113"/>
            <p:cNvCxnSpPr>
              <a:stCxn id="130" idx="0"/>
            </p:cNvCxnSpPr>
            <p:nvPr/>
          </p:nvCxnSpPr>
          <p:spPr bwMode="auto">
            <a:xfrm flipV="1">
              <a:off x="2307642" y="3607211"/>
              <a:ext cx="182001" cy="324042"/>
            </a:xfrm>
            <a:prstGeom prst="line">
              <a:avLst/>
            </a:prstGeom>
            <a:noFill/>
            <a:ln w="6350" cap="flat" cmpd="sng" algn="ctr">
              <a:solidFill>
                <a:srgbClr val="808080"/>
              </a:solidFill>
              <a:prstDash val="solid"/>
              <a:round/>
              <a:headEnd type="none" w="med" len="med"/>
              <a:tailEnd type="none" w="med" len="med"/>
            </a:ln>
            <a:effectLst/>
          </p:spPr>
        </p:cxnSp>
        <p:cxnSp>
          <p:nvCxnSpPr>
            <p:cNvPr id="120" name="直接连接符 119"/>
            <p:cNvCxnSpPr>
              <a:stCxn id="133" idx="0"/>
            </p:cNvCxnSpPr>
            <p:nvPr/>
          </p:nvCxnSpPr>
          <p:spPr bwMode="auto">
            <a:xfrm flipH="1" flipV="1">
              <a:off x="2489643" y="3607211"/>
              <a:ext cx="106031" cy="324042"/>
            </a:xfrm>
            <a:prstGeom prst="line">
              <a:avLst/>
            </a:prstGeom>
            <a:noFill/>
            <a:ln w="6350" cap="flat" cmpd="sng" algn="ctr">
              <a:solidFill>
                <a:srgbClr val="808080"/>
              </a:solidFill>
              <a:prstDash val="solid"/>
              <a:round/>
              <a:headEnd type="none" w="med" len="med"/>
              <a:tailEnd type="none" w="med" len="med"/>
            </a:ln>
            <a:effectLst/>
          </p:spPr>
        </p:cxnSp>
        <p:cxnSp>
          <p:nvCxnSpPr>
            <p:cNvPr id="122" name="直接连接符 121"/>
            <p:cNvCxnSpPr>
              <a:stCxn id="134" idx="0"/>
              <a:endCxn id="175" idx="2"/>
            </p:cNvCxnSpPr>
            <p:nvPr/>
          </p:nvCxnSpPr>
          <p:spPr bwMode="auto">
            <a:xfrm flipV="1">
              <a:off x="1412005" y="2494753"/>
              <a:ext cx="20251" cy="198688"/>
            </a:xfrm>
            <a:prstGeom prst="line">
              <a:avLst/>
            </a:prstGeom>
            <a:noFill/>
            <a:ln w="6350" cap="flat" cmpd="sng" algn="ctr">
              <a:solidFill>
                <a:srgbClr val="808080"/>
              </a:solidFill>
              <a:prstDash val="solid"/>
              <a:round/>
              <a:headEnd type="none" w="med" len="med"/>
              <a:tailEnd type="none" w="med" len="med"/>
            </a:ln>
            <a:effectLst/>
          </p:spPr>
        </p:cxnSp>
        <p:cxnSp>
          <p:nvCxnSpPr>
            <p:cNvPr id="123" name="直接连接符 122"/>
            <p:cNvCxnSpPr>
              <a:stCxn id="128" idx="0"/>
              <a:endCxn id="176" idx="2"/>
            </p:cNvCxnSpPr>
            <p:nvPr/>
          </p:nvCxnSpPr>
          <p:spPr bwMode="auto">
            <a:xfrm flipH="1" flipV="1">
              <a:off x="2189288" y="2491330"/>
              <a:ext cx="28988" cy="213716"/>
            </a:xfrm>
            <a:prstGeom prst="line">
              <a:avLst/>
            </a:prstGeom>
            <a:noFill/>
            <a:ln w="6350" cap="flat" cmpd="sng" algn="ctr">
              <a:solidFill>
                <a:srgbClr val="808080"/>
              </a:solidFill>
              <a:prstDash val="solid"/>
              <a:round/>
              <a:headEnd type="none" w="med" len="med"/>
              <a:tailEnd type="none" w="med" len="med"/>
            </a:ln>
            <a:effectLst/>
          </p:spPr>
        </p:cxnSp>
        <p:cxnSp>
          <p:nvCxnSpPr>
            <p:cNvPr id="124" name="直接连接符 123"/>
            <p:cNvCxnSpPr>
              <a:stCxn id="150" idx="2"/>
              <a:endCxn id="175" idx="0"/>
            </p:cNvCxnSpPr>
            <p:nvPr/>
          </p:nvCxnSpPr>
          <p:spPr bwMode="auto">
            <a:xfrm flipH="1">
              <a:off x="1432256" y="2195639"/>
              <a:ext cx="7463" cy="155942"/>
            </a:xfrm>
            <a:prstGeom prst="line">
              <a:avLst/>
            </a:prstGeom>
            <a:noFill/>
            <a:ln w="6350" cap="flat" cmpd="sng" algn="ctr">
              <a:solidFill>
                <a:srgbClr val="808080"/>
              </a:solidFill>
              <a:prstDash val="solid"/>
              <a:round/>
              <a:headEnd type="none" w="med" len="med"/>
              <a:tailEnd type="none" w="med" len="med"/>
            </a:ln>
            <a:effectLst/>
          </p:spPr>
        </p:cxnSp>
        <p:cxnSp>
          <p:nvCxnSpPr>
            <p:cNvPr id="125" name="直接连接符 124"/>
            <p:cNvCxnSpPr>
              <a:stCxn id="150" idx="2"/>
              <a:endCxn id="176" idx="0"/>
            </p:cNvCxnSpPr>
            <p:nvPr/>
          </p:nvCxnSpPr>
          <p:spPr bwMode="auto">
            <a:xfrm>
              <a:off x="1439719" y="2195639"/>
              <a:ext cx="749569" cy="152519"/>
            </a:xfrm>
            <a:prstGeom prst="line">
              <a:avLst/>
            </a:prstGeom>
            <a:noFill/>
            <a:ln w="6350" cap="flat" cmpd="sng" algn="ctr">
              <a:solidFill>
                <a:srgbClr val="808080"/>
              </a:solidFill>
              <a:prstDash val="solid"/>
              <a:round/>
              <a:headEnd type="none" w="med" len="med"/>
              <a:tailEnd type="none" w="med" len="med"/>
            </a:ln>
            <a:effectLst/>
          </p:spPr>
        </p:cxnSp>
        <p:pic>
          <p:nvPicPr>
            <p:cNvPr id="128" name="Picture 460" descr="图片239"/>
            <p:cNvPicPr>
              <a:picLocks noChangeAspect="1" noChangeArrowheads="1"/>
            </p:cNvPicPr>
            <p:nvPr/>
          </p:nvPicPr>
          <p:blipFill>
            <a:blip r:embed="rId5" cstate="print"/>
            <a:srcRect/>
            <a:stretch>
              <a:fillRect/>
            </a:stretch>
          </p:blipFill>
          <p:spPr bwMode="auto">
            <a:xfrm>
              <a:off x="2062171" y="2705046"/>
              <a:ext cx="312210" cy="243000"/>
            </a:xfrm>
            <a:prstGeom prst="rect">
              <a:avLst/>
            </a:prstGeom>
            <a:noFill/>
            <a:effectLst/>
          </p:spPr>
        </p:pic>
        <p:pic>
          <p:nvPicPr>
            <p:cNvPr id="134" name="Picture 460" descr="图片239"/>
            <p:cNvPicPr>
              <a:picLocks noChangeAspect="1" noChangeArrowheads="1"/>
            </p:cNvPicPr>
            <p:nvPr/>
          </p:nvPicPr>
          <p:blipFill>
            <a:blip r:embed="rId5" cstate="print"/>
            <a:srcRect/>
            <a:stretch>
              <a:fillRect/>
            </a:stretch>
          </p:blipFill>
          <p:spPr bwMode="auto">
            <a:xfrm>
              <a:off x="1255900" y="2693441"/>
              <a:ext cx="312210" cy="243000"/>
            </a:xfrm>
            <a:prstGeom prst="rect">
              <a:avLst/>
            </a:prstGeom>
            <a:noFill/>
            <a:effectLst/>
          </p:spPr>
        </p:pic>
        <p:cxnSp>
          <p:nvCxnSpPr>
            <p:cNvPr id="135" name="直接连接符 134"/>
            <p:cNvCxnSpPr>
              <a:stCxn id="134" idx="2"/>
              <a:endCxn id="82" idx="0"/>
            </p:cNvCxnSpPr>
            <p:nvPr/>
          </p:nvCxnSpPr>
          <p:spPr bwMode="auto">
            <a:xfrm flipH="1">
              <a:off x="1175401" y="2936441"/>
              <a:ext cx="236604" cy="454770"/>
            </a:xfrm>
            <a:prstGeom prst="line">
              <a:avLst/>
            </a:prstGeom>
            <a:noFill/>
            <a:ln w="6350" cap="flat" cmpd="sng" algn="ctr">
              <a:solidFill>
                <a:srgbClr val="808080"/>
              </a:solidFill>
              <a:prstDash val="solid"/>
              <a:round/>
              <a:headEnd type="none" w="med" len="med"/>
              <a:tailEnd type="none" w="med" len="med"/>
            </a:ln>
            <a:effectLst/>
          </p:spPr>
        </p:cxnSp>
        <p:cxnSp>
          <p:nvCxnSpPr>
            <p:cNvPr id="144" name="直接连接符 143"/>
            <p:cNvCxnSpPr>
              <a:stCxn id="175" idx="3"/>
              <a:endCxn id="176" idx="1"/>
            </p:cNvCxnSpPr>
            <p:nvPr/>
          </p:nvCxnSpPr>
          <p:spPr bwMode="auto">
            <a:xfrm flipV="1">
              <a:off x="1554680" y="2419744"/>
              <a:ext cx="512183" cy="3423"/>
            </a:xfrm>
            <a:prstGeom prst="line">
              <a:avLst/>
            </a:prstGeom>
            <a:noFill/>
            <a:ln w="6350" cap="flat" cmpd="sng" algn="ctr">
              <a:solidFill>
                <a:srgbClr val="808080"/>
              </a:solidFill>
              <a:prstDash val="solid"/>
              <a:round/>
              <a:headEnd type="none" w="med" len="med"/>
              <a:tailEnd type="none" w="med" len="med"/>
            </a:ln>
            <a:effectLst/>
          </p:spPr>
        </p:cxnSp>
        <p:pic>
          <p:nvPicPr>
            <p:cNvPr id="150" name="Picture 227" descr="图片767"/>
            <p:cNvPicPr>
              <a:picLocks noChangeAspect="1" noChangeArrowheads="1"/>
            </p:cNvPicPr>
            <p:nvPr/>
          </p:nvPicPr>
          <p:blipFill>
            <a:blip r:embed="rId6" cstate="print">
              <a:duotone>
                <a:schemeClr val="bg2">
                  <a:shade val="45000"/>
                  <a:satMod val="135000"/>
                </a:schemeClr>
                <a:prstClr val="white"/>
              </a:duotone>
            </a:blip>
            <a:srcRect/>
            <a:stretch>
              <a:fillRect/>
            </a:stretch>
          </p:blipFill>
          <p:spPr bwMode="auto">
            <a:xfrm>
              <a:off x="1187265" y="1970798"/>
              <a:ext cx="504907" cy="224841"/>
            </a:xfrm>
            <a:prstGeom prst="rect">
              <a:avLst/>
            </a:prstGeom>
            <a:noFill/>
            <a:effectLst/>
          </p:spPr>
        </p:pic>
        <p:pic>
          <p:nvPicPr>
            <p:cNvPr id="151" name="Picture 228" descr="图片768"/>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1924364" y="1979360"/>
              <a:ext cx="512672" cy="226948"/>
            </a:xfrm>
            <a:prstGeom prst="rect">
              <a:avLst/>
            </a:prstGeom>
            <a:noFill/>
            <a:effectLst/>
          </p:spPr>
        </p:pic>
        <p:cxnSp>
          <p:nvCxnSpPr>
            <p:cNvPr id="152" name="直接连接符 151"/>
            <p:cNvCxnSpPr>
              <a:stCxn id="151" idx="2"/>
              <a:endCxn id="176" idx="0"/>
            </p:cNvCxnSpPr>
            <p:nvPr/>
          </p:nvCxnSpPr>
          <p:spPr bwMode="auto">
            <a:xfrm>
              <a:off x="2180700" y="2206308"/>
              <a:ext cx="8588" cy="141850"/>
            </a:xfrm>
            <a:prstGeom prst="line">
              <a:avLst/>
            </a:prstGeom>
            <a:noFill/>
            <a:ln w="6350" cap="flat" cmpd="sng" algn="ctr">
              <a:solidFill>
                <a:srgbClr val="808080"/>
              </a:solidFill>
              <a:prstDash val="solid"/>
              <a:round/>
              <a:headEnd type="none" w="med" len="med"/>
              <a:tailEnd type="none" w="med" len="med"/>
            </a:ln>
            <a:effectLst/>
          </p:spPr>
        </p:cxnSp>
        <p:cxnSp>
          <p:nvCxnSpPr>
            <p:cNvPr id="153" name="直接连接符 152"/>
            <p:cNvCxnSpPr>
              <a:stCxn id="151" idx="2"/>
              <a:endCxn id="175" idx="0"/>
            </p:cNvCxnSpPr>
            <p:nvPr/>
          </p:nvCxnSpPr>
          <p:spPr bwMode="auto">
            <a:xfrm flipH="1">
              <a:off x="1432256" y="2206308"/>
              <a:ext cx="748444" cy="145273"/>
            </a:xfrm>
            <a:prstGeom prst="line">
              <a:avLst/>
            </a:prstGeom>
            <a:noFill/>
            <a:ln w="6350" cap="flat" cmpd="sng" algn="ctr">
              <a:solidFill>
                <a:srgbClr val="808080"/>
              </a:solidFill>
              <a:prstDash val="solid"/>
              <a:round/>
              <a:headEnd type="none" w="med" len="med"/>
              <a:tailEnd type="none" w="med" len="med"/>
            </a:ln>
            <a:effectLst/>
          </p:spPr>
        </p:cxnSp>
        <p:pic>
          <p:nvPicPr>
            <p:cNvPr id="130" name="Picture 461" descr="图片240"/>
            <p:cNvPicPr>
              <a:picLocks noChangeAspect="1" noChangeArrowheads="1"/>
            </p:cNvPicPr>
            <p:nvPr/>
          </p:nvPicPr>
          <p:blipFill>
            <a:blip r:embed="rId1" cstate="print"/>
            <a:srcRect/>
            <a:stretch>
              <a:fillRect/>
            </a:stretch>
          </p:blipFill>
          <p:spPr bwMode="auto">
            <a:xfrm>
              <a:off x="2187151" y="3931253"/>
              <a:ext cx="240982" cy="189000"/>
            </a:xfrm>
            <a:prstGeom prst="rect">
              <a:avLst/>
            </a:prstGeom>
            <a:noFill/>
            <a:effectLst/>
          </p:spPr>
        </p:pic>
        <p:pic>
          <p:nvPicPr>
            <p:cNvPr id="131" name="Picture 461" descr="图片240"/>
            <p:cNvPicPr>
              <a:picLocks noChangeAspect="1" noChangeArrowheads="1"/>
            </p:cNvPicPr>
            <p:nvPr/>
          </p:nvPicPr>
          <p:blipFill>
            <a:blip r:embed="rId1" cstate="print"/>
            <a:srcRect/>
            <a:stretch>
              <a:fillRect/>
            </a:stretch>
          </p:blipFill>
          <p:spPr bwMode="auto">
            <a:xfrm>
              <a:off x="1888073" y="3931253"/>
              <a:ext cx="240982" cy="189000"/>
            </a:xfrm>
            <a:prstGeom prst="rect">
              <a:avLst/>
            </a:prstGeom>
            <a:noFill/>
            <a:effectLst/>
          </p:spPr>
        </p:pic>
        <p:pic>
          <p:nvPicPr>
            <p:cNvPr id="132" name="Picture 461" descr="图片240"/>
            <p:cNvPicPr>
              <a:picLocks noChangeAspect="1" noChangeArrowheads="1"/>
            </p:cNvPicPr>
            <p:nvPr/>
          </p:nvPicPr>
          <p:blipFill>
            <a:blip r:embed="rId1" cstate="print"/>
            <a:srcRect/>
            <a:stretch>
              <a:fillRect/>
            </a:stretch>
          </p:blipFill>
          <p:spPr bwMode="auto">
            <a:xfrm>
              <a:off x="1539079" y="3931253"/>
              <a:ext cx="240982" cy="189000"/>
            </a:xfrm>
            <a:prstGeom prst="rect">
              <a:avLst/>
            </a:prstGeom>
            <a:noFill/>
            <a:effectLst/>
          </p:spPr>
        </p:pic>
        <p:pic>
          <p:nvPicPr>
            <p:cNvPr id="133" name="Picture 461" descr="图片240"/>
            <p:cNvPicPr>
              <a:picLocks noChangeAspect="1" noChangeArrowheads="1"/>
            </p:cNvPicPr>
            <p:nvPr/>
          </p:nvPicPr>
          <p:blipFill>
            <a:blip r:embed="rId1" cstate="print"/>
            <a:srcRect/>
            <a:stretch>
              <a:fillRect/>
            </a:stretch>
          </p:blipFill>
          <p:spPr bwMode="auto">
            <a:xfrm>
              <a:off x="2475183" y="3931253"/>
              <a:ext cx="240982" cy="189000"/>
            </a:xfrm>
            <a:prstGeom prst="rect">
              <a:avLst/>
            </a:prstGeom>
            <a:noFill/>
            <a:effectLst/>
          </p:spPr>
        </p:pic>
        <p:pic>
          <p:nvPicPr>
            <p:cNvPr id="154" name="Picture 461" descr="图片240"/>
            <p:cNvPicPr>
              <a:picLocks noChangeAspect="1" noChangeArrowheads="1"/>
            </p:cNvPicPr>
            <p:nvPr/>
          </p:nvPicPr>
          <p:blipFill>
            <a:blip r:embed="rId1" cstate="print"/>
            <a:srcRect/>
            <a:stretch>
              <a:fillRect/>
            </a:stretch>
          </p:blipFill>
          <p:spPr bwMode="auto">
            <a:xfrm>
              <a:off x="1251047" y="3931253"/>
              <a:ext cx="240982" cy="189000"/>
            </a:xfrm>
            <a:prstGeom prst="rect">
              <a:avLst/>
            </a:prstGeom>
            <a:noFill/>
            <a:effectLst/>
          </p:spPr>
        </p:pic>
        <p:pic>
          <p:nvPicPr>
            <p:cNvPr id="155" name="Picture 461" descr="图片240"/>
            <p:cNvPicPr>
              <a:picLocks noChangeAspect="1" noChangeArrowheads="1"/>
            </p:cNvPicPr>
            <p:nvPr/>
          </p:nvPicPr>
          <p:blipFill>
            <a:blip r:embed="rId1" cstate="print"/>
            <a:srcRect/>
            <a:stretch>
              <a:fillRect/>
            </a:stretch>
          </p:blipFill>
          <p:spPr bwMode="auto">
            <a:xfrm>
              <a:off x="963015" y="3931253"/>
              <a:ext cx="240982" cy="189000"/>
            </a:xfrm>
            <a:prstGeom prst="rect">
              <a:avLst/>
            </a:prstGeom>
            <a:noFill/>
            <a:effectLst/>
          </p:spPr>
        </p:pic>
        <p:pic>
          <p:nvPicPr>
            <p:cNvPr id="175" name="Picture 332" descr="图片256"/>
            <p:cNvPicPr>
              <a:picLocks noChangeAspect="1" noChangeArrowheads="1"/>
            </p:cNvPicPr>
            <p:nvPr/>
          </p:nvPicPr>
          <p:blipFill>
            <a:blip r:embed="rId8" cstate="print">
              <a:duotone>
                <a:schemeClr val="bg2">
                  <a:shade val="45000"/>
                  <a:satMod val="135000"/>
                </a:schemeClr>
                <a:prstClr val="white"/>
              </a:duotone>
            </a:blip>
            <a:srcRect/>
            <a:stretch>
              <a:fillRect/>
            </a:stretch>
          </p:blipFill>
          <p:spPr bwMode="auto">
            <a:xfrm>
              <a:off x="1309831" y="2351581"/>
              <a:ext cx="244849" cy="143172"/>
            </a:xfrm>
            <a:prstGeom prst="rect">
              <a:avLst/>
            </a:prstGeom>
            <a:noFill/>
            <a:effectLst/>
          </p:spPr>
        </p:pic>
        <p:pic>
          <p:nvPicPr>
            <p:cNvPr id="176" name="Picture 332" descr="图片256"/>
            <p:cNvPicPr>
              <a:picLocks noChangeAspect="1" noChangeArrowheads="1"/>
            </p:cNvPicPr>
            <p:nvPr/>
          </p:nvPicPr>
          <p:blipFill>
            <a:blip r:embed="rId8" cstate="print">
              <a:duotone>
                <a:schemeClr val="bg2">
                  <a:shade val="45000"/>
                  <a:satMod val="135000"/>
                </a:schemeClr>
                <a:prstClr val="white"/>
              </a:duotone>
            </a:blip>
            <a:srcRect/>
            <a:stretch>
              <a:fillRect/>
            </a:stretch>
          </p:blipFill>
          <p:spPr bwMode="auto">
            <a:xfrm>
              <a:off x="2066863" y="2348158"/>
              <a:ext cx="244849" cy="143172"/>
            </a:xfrm>
            <a:prstGeom prst="rect">
              <a:avLst/>
            </a:prstGeom>
            <a:noFill/>
            <a:effectLst/>
          </p:spPr>
        </p:pic>
        <p:cxnSp>
          <p:nvCxnSpPr>
            <p:cNvPr id="240" name="直接连接符 239"/>
            <p:cNvCxnSpPr>
              <a:stCxn id="182" idx="2"/>
              <a:endCxn id="150" idx="0"/>
            </p:cNvCxnSpPr>
            <p:nvPr/>
          </p:nvCxnSpPr>
          <p:spPr bwMode="auto">
            <a:xfrm>
              <a:off x="1151756" y="1849097"/>
              <a:ext cx="287963" cy="121701"/>
            </a:xfrm>
            <a:prstGeom prst="line">
              <a:avLst/>
            </a:prstGeom>
            <a:noFill/>
            <a:ln w="6350" cap="flat" cmpd="sng" algn="ctr">
              <a:solidFill>
                <a:srgbClr val="808080"/>
              </a:solidFill>
              <a:prstDash val="solid"/>
              <a:round/>
              <a:headEnd type="none" w="med" len="med"/>
              <a:tailEnd type="none" w="med" len="med"/>
            </a:ln>
            <a:effectLst/>
          </p:spPr>
        </p:cxnSp>
        <p:cxnSp>
          <p:nvCxnSpPr>
            <p:cNvPr id="241" name="直接连接符 240"/>
            <p:cNvCxnSpPr>
              <a:stCxn id="182" idx="2"/>
              <a:endCxn id="151" idx="0"/>
            </p:cNvCxnSpPr>
            <p:nvPr/>
          </p:nvCxnSpPr>
          <p:spPr bwMode="auto">
            <a:xfrm>
              <a:off x="1151756" y="1849097"/>
              <a:ext cx="1028944" cy="130263"/>
            </a:xfrm>
            <a:prstGeom prst="line">
              <a:avLst/>
            </a:prstGeom>
            <a:noFill/>
            <a:ln w="6350" cap="flat" cmpd="sng" algn="ctr">
              <a:solidFill>
                <a:srgbClr val="808080"/>
              </a:solidFill>
              <a:prstDash val="solid"/>
              <a:round/>
              <a:headEnd type="none" w="med" len="med"/>
              <a:tailEnd type="none" w="med" len="med"/>
            </a:ln>
            <a:effectLst/>
          </p:spPr>
        </p:cxnSp>
        <p:pic>
          <p:nvPicPr>
            <p:cNvPr id="242" name="Picture 459" descr="图片238"/>
            <p:cNvPicPr>
              <a:picLocks noChangeAspect="1" noChangeArrowheads="1"/>
            </p:cNvPicPr>
            <p:nvPr/>
          </p:nvPicPr>
          <p:blipFill>
            <a:blip r:embed="rId4" cstate="print"/>
            <a:srcRect/>
            <a:stretch>
              <a:fillRect/>
            </a:stretch>
          </p:blipFill>
          <p:spPr bwMode="auto">
            <a:xfrm>
              <a:off x="1003049" y="1460248"/>
              <a:ext cx="273216" cy="216000"/>
            </a:xfrm>
            <a:prstGeom prst="rect">
              <a:avLst/>
            </a:prstGeom>
            <a:noFill/>
            <a:effectLst/>
          </p:spPr>
        </p:pic>
        <p:cxnSp>
          <p:nvCxnSpPr>
            <p:cNvPr id="247" name="直接连接符 246"/>
            <p:cNvCxnSpPr>
              <a:stCxn id="251" idx="2"/>
              <a:endCxn id="242" idx="0"/>
            </p:cNvCxnSpPr>
            <p:nvPr/>
          </p:nvCxnSpPr>
          <p:spPr bwMode="auto">
            <a:xfrm>
              <a:off x="852709" y="1348956"/>
              <a:ext cx="286948" cy="111292"/>
            </a:xfrm>
            <a:prstGeom prst="line">
              <a:avLst/>
            </a:prstGeom>
            <a:noFill/>
            <a:ln w="6350" cap="flat" cmpd="sng" algn="ctr">
              <a:solidFill>
                <a:srgbClr val="808080"/>
              </a:solidFill>
              <a:prstDash val="solid"/>
              <a:round/>
              <a:headEnd type="none" w="med" len="med"/>
              <a:tailEnd type="none" w="med" len="med"/>
            </a:ln>
            <a:effectLst/>
          </p:spPr>
        </p:cxnSp>
        <p:cxnSp>
          <p:nvCxnSpPr>
            <p:cNvPr id="248" name="直接连接符 247"/>
            <p:cNvCxnSpPr>
              <a:stCxn id="252" idx="2"/>
              <a:endCxn id="242" idx="0"/>
            </p:cNvCxnSpPr>
            <p:nvPr/>
          </p:nvCxnSpPr>
          <p:spPr bwMode="auto">
            <a:xfrm>
              <a:off x="1137171" y="1356906"/>
              <a:ext cx="2486" cy="103342"/>
            </a:xfrm>
            <a:prstGeom prst="line">
              <a:avLst/>
            </a:prstGeom>
            <a:noFill/>
            <a:ln w="6350" cap="flat" cmpd="sng" algn="ctr">
              <a:solidFill>
                <a:srgbClr val="808080"/>
              </a:solidFill>
              <a:prstDash val="solid"/>
              <a:round/>
              <a:headEnd type="none" w="med" len="med"/>
              <a:tailEnd type="none" w="med" len="med"/>
            </a:ln>
            <a:effectLst/>
          </p:spPr>
        </p:cxnSp>
        <p:cxnSp>
          <p:nvCxnSpPr>
            <p:cNvPr id="249" name="直接连接符 248"/>
            <p:cNvCxnSpPr>
              <a:stCxn id="253" idx="2"/>
              <a:endCxn id="242" idx="0"/>
            </p:cNvCxnSpPr>
            <p:nvPr/>
          </p:nvCxnSpPr>
          <p:spPr bwMode="auto">
            <a:xfrm flipH="1">
              <a:off x="1139657" y="1368833"/>
              <a:ext cx="293904" cy="91415"/>
            </a:xfrm>
            <a:prstGeom prst="line">
              <a:avLst/>
            </a:prstGeom>
            <a:noFill/>
            <a:ln w="6350" cap="flat" cmpd="sng" algn="ctr">
              <a:solidFill>
                <a:srgbClr val="808080"/>
              </a:solidFill>
              <a:prstDash val="solid"/>
              <a:round/>
              <a:headEnd type="none" w="med" len="med"/>
              <a:tailEnd type="none" w="med" len="med"/>
            </a:ln>
            <a:effectLst/>
          </p:spPr>
        </p:cxnSp>
        <p:pic>
          <p:nvPicPr>
            <p:cNvPr id="251" name="Picture 461" descr="图片240"/>
            <p:cNvPicPr>
              <a:picLocks noChangeAspect="1" noChangeArrowheads="1"/>
            </p:cNvPicPr>
            <p:nvPr/>
          </p:nvPicPr>
          <p:blipFill>
            <a:blip r:embed="rId1" cstate="print"/>
            <a:srcRect/>
            <a:stretch>
              <a:fillRect/>
            </a:stretch>
          </p:blipFill>
          <p:spPr bwMode="auto">
            <a:xfrm>
              <a:off x="732218" y="1159956"/>
              <a:ext cx="240982" cy="189000"/>
            </a:xfrm>
            <a:prstGeom prst="rect">
              <a:avLst/>
            </a:prstGeom>
            <a:noFill/>
            <a:effectLst/>
          </p:spPr>
        </p:pic>
        <p:pic>
          <p:nvPicPr>
            <p:cNvPr id="252" name="Picture 461" descr="图片240"/>
            <p:cNvPicPr>
              <a:picLocks noChangeAspect="1" noChangeArrowheads="1"/>
            </p:cNvPicPr>
            <p:nvPr/>
          </p:nvPicPr>
          <p:blipFill>
            <a:blip r:embed="rId1" cstate="print"/>
            <a:srcRect/>
            <a:stretch>
              <a:fillRect/>
            </a:stretch>
          </p:blipFill>
          <p:spPr bwMode="auto">
            <a:xfrm>
              <a:off x="1016680" y="1167906"/>
              <a:ext cx="240982" cy="189000"/>
            </a:xfrm>
            <a:prstGeom prst="rect">
              <a:avLst/>
            </a:prstGeom>
            <a:noFill/>
            <a:effectLst/>
          </p:spPr>
        </p:pic>
        <p:pic>
          <p:nvPicPr>
            <p:cNvPr id="253" name="Picture 461" descr="图片240"/>
            <p:cNvPicPr>
              <a:picLocks noChangeAspect="1" noChangeArrowheads="1"/>
            </p:cNvPicPr>
            <p:nvPr/>
          </p:nvPicPr>
          <p:blipFill>
            <a:blip r:embed="rId1" cstate="print"/>
            <a:srcRect/>
            <a:stretch>
              <a:fillRect/>
            </a:stretch>
          </p:blipFill>
          <p:spPr bwMode="auto">
            <a:xfrm>
              <a:off x="1313070" y="1179833"/>
              <a:ext cx="240982" cy="189000"/>
            </a:xfrm>
            <a:prstGeom prst="rect">
              <a:avLst/>
            </a:prstGeom>
            <a:noFill/>
            <a:effectLst/>
          </p:spPr>
        </p:pic>
        <p:pic>
          <p:nvPicPr>
            <p:cNvPr id="290" name="Picture 459" descr="图片238"/>
            <p:cNvPicPr>
              <a:picLocks noChangeAspect="1" noChangeArrowheads="1"/>
            </p:cNvPicPr>
            <p:nvPr/>
          </p:nvPicPr>
          <p:blipFill>
            <a:blip r:embed="rId4" cstate="print"/>
            <a:srcRect/>
            <a:stretch>
              <a:fillRect/>
            </a:stretch>
          </p:blipFill>
          <p:spPr bwMode="auto">
            <a:xfrm>
              <a:off x="2376717" y="1450053"/>
              <a:ext cx="273216" cy="216000"/>
            </a:xfrm>
            <a:prstGeom prst="rect">
              <a:avLst/>
            </a:prstGeom>
            <a:noFill/>
            <a:effectLst/>
          </p:spPr>
        </p:pic>
        <p:cxnSp>
          <p:nvCxnSpPr>
            <p:cNvPr id="291" name="直接连接符 290"/>
            <p:cNvCxnSpPr>
              <a:stCxn id="295" idx="2"/>
              <a:endCxn id="290" idx="0"/>
            </p:cNvCxnSpPr>
            <p:nvPr/>
          </p:nvCxnSpPr>
          <p:spPr bwMode="auto">
            <a:xfrm>
              <a:off x="2204987" y="1354257"/>
              <a:ext cx="308338" cy="95796"/>
            </a:xfrm>
            <a:prstGeom prst="line">
              <a:avLst/>
            </a:prstGeom>
            <a:noFill/>
            <a:ln w="6350" cap="flat" cmpd="sng" algn="ctr">
              <a:solidFill>
                <a:srgbClr val="808080"/>
              </a:solidFill>
              <a:prstDash val="solid"/>
              <a:round/>
              <a:headEnd type="none" w="med" len="med"/>
              <a:tailEnd type="none" w="med" len="med"/>
            </a:ln>
            <a:effectLst/>
          </p:spPr>
        </p:cxnSp>
        <p:cxnSp>
          <p:nvCxnSpPr>
            <p:cNvPr id="292" name="直接连接符 291"/>
            <p:cNvCxnSpPr>
              <a:stCxn id="296" idx="2"/>
              <a:endCxn id="290" idx="0"/>
            </p:cNvCxnSpPr>
            <p:nvPr/>
          </p:nvCxnSpPr>
          <p:spPr bwMode="auto">
            <a:xfrm>
              <a:off x="2489449" y="1362207"/>
              <a:ext cx="23876" cy="87846"/>
            </a:xfrm>
            <a:prstGeom prst="line">
              <a:avLst/>
            </a:prstGeom>
            <a:noFill/>
            <a:ln w="6350" cap="flat" cmpd="sng" algn="ctr">
              <a:solidFill>
                <a:srgbClr val="808080"/>
              </a:solidFill>
              <a:prstDash val="solid"/>
              <a:round/>
              <a:headEnd type="none" w="med" len="med"/>
              <a:tailEnd type="none" w="med" len="med"/>
            </a:ln>
            <a:effectLst/>
          </p:spPr>
        </p:cxnSp>
        <p:cxnSp>
          <p:nvCxnSpPr>
            <p:cNvPr id="293" name="直接连接符 292"/>
            <p:cNvCxnSpPr>
              <a:stCxn id="297" idx="2"/>
              <a:endCxn id="290" idx="0"/>
            </p:cNvCxnSpPr>
            <p:nvPr/>
          </p:nvCxnSpPr>
          <p:spPr bwMode="auto">
            <a:xfrm flipH="1">
              <a:off x="2513325" y="1374134"/>
              <a:ext cx="272514" cy="75919"/>
            </a:xfrm>
            <a:prstGeom prst="line">
              <a:avLst/>
            </a:prstGeom>
            <a:noFill/>
            <a:ln w="6350" cap="flat" cmpd="sng" algn="ctr">
              <a:solidFill>
                <a:srgbClr val="808080"/>
              </a:solidFill>
              <a:prstDash val="solid"/>
              <a:round/>
              <a:headEnd type="none" w="med" len="med"/>
              <a:tailEnd type="none" w="med" len="med"/>
            </a:ln>
            <a:effectLst/>
          </p:spPr>
        </p:cxnSp>
        <p:pic>
          <p:nvPicPr>
            <p:cNvPr id="295" name="Picture 461" descr="图片240"/>
            <p:cNvPicPr>
              <a:picLocks noChangeAspect="1" noChangeArrowheads="1"/>
            </p:cNvPicPr>
            <p:nvPr/>
          </p:nvPicPr>
          <p:blipFill>
            <a:blip r:embed="rId1" cstate="print"/>
            <a:srcRect/>
            <a:stretch>
              <a:fillRect/>
            </a:stretch>
          </p:blipFill>
          <p:spPr bwMode="auto">
            <a:xfrm>
              <a:off x="2084496" y="1165257"/>
              <a:ext cx="240982" cy="189000"/>
            </a:xfrm>
            <a:prstGeom prst="rect">
              <a:avLst/>
            </a:prstGeom>
            <a:noFill/>
            <a:effectLst/>
          </p:spPr>
        </p:pic>
        <p:pic>
          <p:nvPicPr>
            <p:cNvPr id="296" name="Picture 461" descr="图片240"/>
            <p:cNvPicPr>
              <a:picLocks noChangeAspect="1" noChangeArrowheads="1"/>
            </p:cNvPicPr>
            <p:nvPr/>
          </p:nvPicPr>
          <p:blipFill>
            <a:blip r:embed="rId1" cstate="print"/>
            <a:srcRect/>
            <a:stretch>
              <a:fillRect/>
            </a:stretch>
          </p:blipFill>
          <p:spPr bwMode="auto">
            <a:xfrm>
              <a:off x="2368958" y="1173207"/>
              <a:ext cx="240982" cy="189000"/>
            </a:xfrm>
            <a:prstGeom prst="rect">
              <a:avLst/>
            </a:prstGeom>
            <a:noFill/>
            <a:effectLst/>
          </p:spPr>
        </p:pic>
        <p:pic>
          <p:nvPicPr>
            <p:cNvPr id="297" name="Picture 461" descr="图片240"/>
            <p:cNvPicPr>
              <a:picLocks noChangeAspect="1" noChangeArrowheads="1"/>
            </p:cNvPicPr>
            <p:nvPr/>
          </p:nvPicPr>
          <p:blipFill>
            <a:blip r:embed="rId1" cstate="print"/>
            <a:srcRect/>
            <a:stretch>
              <a:fillRect/>
            </a:stretch>
          </p:blipFill>
          <p:spPr bwMode="auto">
            <a:xfrm>
              <a:off x="2665348" y="1185134"/>
              <a:ext cx="240982" cy="189000"/>
            </a:xfrm>
            <a:prstGeom prst="rect">
              <a:avLst/>
            </a:prstGeom>
            <a:noFill/>
            <a:effectLst/>
          </p:spPr>
        </p:pic>
        <p:cxnSp>
          <p:nvCxnSpPr>
            <p:cNvPr id="298" name="直接连接符 297"/>
            <p:cNvCxnSpPr>
              <a:stCxn id="183" idx="2"/>
              <a:endCxn id="151" idx="0"/>
            </p:cNvCxnSpPr>
            <p:nvPr/>
          </p:nvCxnSpPr>
          <p:spPr bwMode="auto">
            <a:xfrm flipH="1">
              <a:off x="2180700" y="1833241"/>
              <a:ext cx="340013" cy="146119"/>
            </a:xfrm>
            <a:prstGeom prst="line">
              <a:avLst/>
            </a:prstGeom>
            <a:noFill/>
            <a:ln w="6350" cap="flat" cmpd="sng" algn="ctr">
              <a:solidFill>
                <a:srgbClr val="808080"/>
              </a:solidFill>
              <a:prstDash val="solid"/>
              <a:round/>
              <a:headEnd type="none" w="med" len="med"/>
              <a:tailEnd type="none" w="med" len="med"/>
            </a:ln>
            <a:effectLst/>
          </p:spPr>
        </p:cxnSp>
        <p:cxnSp>
          <p:nvCxnSpPr>
            <p:cNvPr id="304" name="直接连接符 303"/>
            <p:cNvCxnSpPr>
              <a:stCxn id="183" idx="2"/>
              <a:endCxn id="150" idx="0"/>
            </p:cNvCxnSpPr>
            <p:nvPr/>
          </p:nvCxnSpPr>
          <p:spPr bwMode="auto">
            <a:xfrm flipH="1">
              <a:off x="1439719" y="1833241"/>
              <a:ext cx="1080994" cy="137557"/>
            </a:xfrm>
            <a:prstGeom prst="line">
              <a:avLst/>
            </a:prstGeom>
            <a:noFill/>
            <a:ln w="6350" cap="flat" cmpd="sng" algn="ctr">
              <a:solidFill>
                <a:srgbClr val="808080"/>
              </a:solidFill>
              <a:prstDash val="solid"/>
              <a:round/>
              <a:headEnd type="none" w="med" len="med"/>
              <a:tailEnd type="none" w="med" len="med"/>
            </a:ln>
            <a:effectLst/>
          </p:spPr>
        </p:cxnSp>
        <p:cxnSp>
          <p:nvCxnSpPr>
            <p:cNvPr id="401" name="直接连接符 400"/>
            <p:cNvCxnSpPr>
              <a:stCxn id="399" idx="3"/>
              <a:endCxn id="134" idx="1"/>
            </p:cNvCxnSpPr>
            <p:nvPr/>
          </p:nvCxnSpPr>
          <p:spPr bwMode="auto">
            <a:xfrm flipV="1">
              <a:off x="989306" y="2814941"/>
              <a:ext cx="266594" cy="4961"/>
            </a:xfrm>
            <a:prstGeom prst="line">
              <a:avLst/>
            </a:prstGeom>
            <a:noFill/>
            <a:ln w="6350" cap="flat" cmpd="sng" algn="ctr">
              <a:solidFill>
                <a:srgbClr val="808080"/>
              </a:solidFill>
              <a:prstDash val="solid"/>
              <a:round/>
              <a:headEnd type="none" w="med" len="med"/>
              <a:tailEnd type="none" w="med" len="med"/>
            </a:ln>
            <a:effectLst/>
          </p:spPr>
        </p:cxnSp>
        <p:sp>
          <p:nvSpPr>
            <p:cNvPr id="406" name="TextBox 405"/>
            <p:cNvSpPr txBox="1"/>
            <p:nvPr/>
          </p:nvSpPr>
          <p:spPr>
            <a:xfrm>
              <a:off x="422693" y="1601101"/>
              <a:ext cx="526213" cy="246221"/>
            </a:xfrm>
            <a:prstGeom prst="rect">
              <a:avLst/>
            </a:prstGeom>
            <a:noFill/>
            <a:effectLst/>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分支</a:t>
              </a:r>
              <a:r>
                <a:rPr lang="en-US" altLang="zh-CN" sz="1000" dirty="0" smtClean="0">
                  <a:latin typeface="微软雅黑" panose="020B0503020204020204" pitchFamily="34" charset="-122"/>
                  <a:ea typeface="微软雅黑" panose="020B0503020204020204" pitchFamily="34" charset="-122"/>
                </a:rPr>
                <a:t>1</a:t>
              </a:r>
              <a:endParaRPr lang="zh-CN" altLang="en-US" sz="1000" dirty="0">
                <a:latin typeface="微软雅黑" panose="020B0503020204020204" pitchFamily="34" charset="-122"/>
                <a:ea typeface="微软雅黑" panose="020B0503020204020204" pitchFamily="34" charset="-122"/>
              </a:endParaRPr>
            </a:p>
          </p:txBody>
        </p:sp>
        <p:sp>
          <p:nvSpPr>
            <p:cNvPr id="407" name="TextBox 406"/>
            <p:cNvSpPr txBox="1"/>
            <p:nvPr/>
          </p:nvSpPr>
          <p:spPr>
            <a:xfrm>
              <a:off x="2671312" y="1589598"/>
              <a:ext cx="526213" cy="246221"/>
            </a:xfrm>
            <a:prstGeom prst="rect">
              <a:avLst/>
            </a:prstGeom>
            <a:noFill/>
            <a:effectLst/>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分支</a:t>
              </a:r>
              <a:r>
                <a:rPr lang="en-US" altLang="zh-CN" sz="1000" dirty="0" smtClean="0">
                  <a:latin typeface="微软雅黑" panose="020B0503020204020204" pitchFamily="34" charset="-122"/>
                  <a:ea typeface="微软雅黑" panose="020B0503020204020204" pitchFamily="34" charset="-122"/>
                </a:rPr>
                <a:t>2</a:t>
              </a:r>
              <a:endParaRPr lang="zh-CN" altLang="en-US" sz="1000" dirty="0">
                <a:latin typeface="微软雅黑" panose="020B0503020204020204" pitchFamily="34" charset="-122"/>
                <a:ea typeface="微软雅黑" panose="020B0503020204020204" pitchFamily="34" charset="-122"/>
              </a:endParaRPr>
            </a:p>
          </p:txBody>
        </p:sp>
        <p:grpSp>
          <p:nvGrpSpPr>
            <p:cNvPr id="3" name="组合 408"/>
            <p:cNvGrpSpPr/>
            <p:nvPr/>
          </p:nvGrpSpPr>
          <p:grpSpPr>
            <a:xfrm>
              <a:off x="396816" y="2529880"/>
              <a:ext cx="592490" cy="431862"/>
              <a:chOff x="396816" y="2593678"/>
              <a:chExt cx="592490" cy="431862"/>
            </a:xfrm>
            <a:effectLst/>
          </p:grpSpPr>
          <p:pic>
            <p:nvPicPr>
              <p:cNvPr id="399" name="Picture 797" descr="图片19"/>
              <p:cNvPicPr>
                <a:picLocks noChangeAspect="1" noChangeArrowheads="1"/>
              </p:cNvPicPr>
              <p:nvPr/>
            </p:nvPicPr>
            <p:blipFill>
              <a:blip r:embed="rId9" cstate="print"/>
              <a:stretch>
                <a:fillRect/>
              </a:stretch>
            </p:blipFill>
            <p:spPr bwMode="auto">
              <a:xfrm>
                <a:off x="451788" y="2741860"/>
                <a:ext cx="537518" cy="283680"/>
              </a:xfrm>
              <a:prstGeom prst="rect">
                <a:avLst/>
              </a:prstGeom>
              <a:noFill/>
              <a:effectLst>
                <a:outerShdw blurRad="152400" dist="50800" dir="2700000" algn="tl" rotWithShape="0">
                  <a:prstClr val="black"/>
                </a:outerShdw>
              </a:effectLst>
            </p:spPr>
          </p:pic>
          <p:sp>
            <p:nvSpPr>
              <p:cNvPr id="408" name="TextBox 407"/>
              <p:cNvSpPr txBox="1"/>
              <p:nvPr/>
            </p:nvSpPr>
            <p:spPr>
              <a:xfrm>
                <a:off x="396816" y="2593678"/>
                <a:ext cx="583722"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eSight</a:t>
                </a:r>
                <a:endParaRPr lang="zh-CN" altLang="en-US" sz="900" b="1" dirty="0">
                  <a:latin typeface="微软雅黑" panose="020B0503020204020204" pitchFamily="34" charset="-122"/>
                  <a:ea typeface="微软雅黑" panose="020B0503020204020204" pitchFamily="34" charset="-122"/>
                </a:endParaRPr>
              </a:p>
            </p:txBody>
          </p:sp>
        </p:grpSp>
        <p:sp>
          <p:nvSpPr>
            <p:cNvPr id="410" name="TextBox 409"/>
            <p:cNvSpPr txBox="1"/>
            <p:nvPr/>
          </p:nvSpPr>
          <p:spPr>
            <a:xfrm>
              <a:off x="454324" y="2141689"/>
              <a:ext cx="526213" cy="246221"/>
            </a:xfrm>
            <a:prstGeom prst="rect">
              <a:avLst/>
            </a:prstGeom>
            <a:noFill/>
            <a:effectLst/>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总部</a:t>
              </a:r>
              <a:endParaRPr lang="zh-CN" altLang="en-US" sz="1000" dirty="0">
                <a:latin typeface="微软雅黑" panose="020B0503020204020204" pitchFamily="34" charset="-122"/>
                <a:ea typeface="微软雅黑" panose="020B0503020204020204" pitchFamily="34" charset="-122"/>
              </a:endParaRPr>
            </a:p>
          </p:txBody>
        </p:sp>
        <p:pic>
          <p:nvPicPr>
            <p:cNvPr id="414" name="Picture 1088" descr="图片202"/>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750310" y="4245736"/>
              <a:ext cx="284356" cy="224473"/>
            </a:xfrm>
            <a:prstGeom prst="rect">
              <a:avLst/>
            </a:prstGeom>
            <a:noFill/>
            <a:effectLst/>
          </p:spPr>
        </p:pic>
        <p:pic>
          <p:nvPicPr>
            <p:cNvPr id="415" name="Picture 1088" descr="图片202"/>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988974" y="4260114"/>
              <a:ext cx="284356" cy="224473"/>
            </a:xfrm>
            <a:prstGeom prst="rect">
              <a:avLst/>
            </a:prstGeom>
            <a:noFill/>
            <a:effectLst/>
          </p:spPr>
        </p:pic>
        <p:pic>
          <p:nvPicPr>
            <p:cNvPr id="416" name="Picture 1088" descr="图片202"/>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1221887" y="4260114"/>
              <a:ext cx="284356" cy="224473"/>
            </a:xfrm>
            <a:prstGeom prst="rect">
              <a:avLst/>
            </a:prstGeom>
            <a:noFill/>
            <a:effectLst/>
          </p:spPr>
        </p:pic>
        <p:pic>
          <p:nvPicPr>
            <p:cNvPr id="417" name="Picture 1088" descr="图片202"/>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1489306" y="4268740"/>
              <a:ext cx="284356" cy="224473"/>
            </a:xfrm>
            <a:prstGeom prst="rect">
              <a:avLst/>
            </a:prstGeom>
            <a:noFill/>
            <a:effectLst/>
          </p:spPr>
        </p:pic>
        <p:pic>
          <p:nvPicPr>
            <p:cNvPr id="418" name="Picture 1088" descr="图片202"/>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610726" y="4251489"/>
              <a:ext cx="284356" cy="224473"/>
            </a:xfrm>
            <a:prstGeom prst="rect">
              <a:avLst/>
            </a:prstGeom>
            <a:noFill/>
            <a:effectLst/>
          </p:spPr>
        </p:pic>
        <p:pic>
          <p:nvPicPr>
            <p:cNvPr id="419" name="Picture 1088" descr="图片202"/>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038522" y="4257239"/>
              <a:ext cx="284356" cy="224473"/>
            </a:xfrm>
            <a:prstGeom prst="rect">
              <a:avLst/>
            </a:prstGeom>
            <a:noFill/>
            <a:effectLst/>
          </p:spPr>
        </p:pic>
        <p:pic>
          <p:nvPicPr>
            <p:cNvPr id="420" name="Picture 1088" descr="图片202"/>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1768227" y="4262991"/>
              <a:ext cx="284356" cy="224473"/>
            </a:xfrm>
            <a:prstGeom prst="rect">
              <a:avLst/>
            </a:prstGeom>
            <a:noFill/>
            <a:effectLst/>
          </p:spPr>
        </p:pic>
        <p:pic>
          <p:nvPicPr>
            <p:cNvPr id="421" name="Picture 1059" descr="图片96"/>
            <p:cNvPicPr>
              <a:picLocks noChangeAspect="1" noChangeArrowheads="1"/>
            </p:cNvPicPr>
            <p:nvPr/>
          </p:nvPicPr>
          <p:blipFill>
            <a:blip r:embed="rId11" cstate="print">
              <a:duotone>
                <a:schemeClr val="bg2">
                  <a:shade val="45000"/>
                  <a:satMod val="135000"/>
                </a:schemeClr>
                <a:prstClr val="white"/>
              </a:duotone>
            </a:blip>
            <a:srcRect/>
            <a:stretch>
              <a:fillRect/>
            </a:stretch>
          </p:blipFill>
          <p:spPr bwMode="auto">
            <a:xfrm>
              <a:off x="2282363" y="4262989"/>
              <a:ext cx="379553" cy="229119"/>
            </a:xfrm>
            <a:prstGeom prst="rect">
              <a:avLst/>
            </a:prstGeom>
            <a:noFill/>
            <a:ln w="9525">
              <a:noFill/>
              <a:miter lim="800000"/>
              <a:headEnd/>
              <a:tailEnd/>
            </a:ln>
            <a:effectLst/>
          </p:spPr>
        </p:pic>
        <p:pic>
          <p:nvPicPr>
            <p:cNvPr id="422" name="Picture 1088" descr="图片202"/>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1313888" y="901564"/>
              <a:ext cx="284356" cy="224473"/>
            </a:xfrm>
            <a:prstGeom prst="rect">
              <a:avLst/>
            </a:prstGeom>
            <a:noFill/>
            <a:effectLst/>
          </p:spPr>
        </p:pic>
        <p:pic>
          <p:nvPicPr>
            <p:cNvPr id="423" name="Picture 1088" descr="图片202"/>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646798" y="907314"/>
              <a:ext cx="284356" cy="224473"/>
            </a:xfrm>
            <a:prstGeom prst="rect">
              <a:avLst/>
            </a:prstGeom>
            <a:noFill/>
            <a:effectLst/>
          </p:spPr>
        </p:pic>
        <p:pic>
          <p:nvPicPr>
            <p:cNvPr id="424" name="Picture 1059" descr="图片96"/>
            <p:cNvPicPr>
              <a:picLocks noChangeAspect="1" noChangeArrowheads="1"/>
            </p:cNvPicPr>
            <p:nvPr/>
          </p:nvPicPr>
          <p:blipFill>
            <a:blip r:embed="rId11" cstate="print">
              <a:duotone>
                <a:schemeClr val="bg2">
                  <a:shade val="45000"/>
                  <a:satMod val="135000"/>
                </a:schemeClr>
                <a:prstClr val="white"/>
              </a:duotone>
            </a:blip>
            <a:srcRect/>
            <a:stretch>
              <a:fillRect/>
            </a:stretch>
          </p:blipFill>
          <p:spPr bwMode="auto">
            <a:xfrm>
              <a:off x="951021" y="913064"/>
              <a:ext cx="379553" cy="229119"/>
            </a:xfrm>
            <a:prstGeom prst="rect">
              <a:avLst/>
            </a:prstGeom>
            <a:noFill/>
            <a:ln w="9525">
              <a:noFill/>
              <a:miter lim="800000"/>
              <a:headEnd/>
              <a:tailEnd/>
            </a:ln>
            <a:effectLst/>
          </p:spPr>
        </p:pic>
        <p:pic>
          <p:nvPicPr>
            <p:cNvPr id="425" name="Picture 1088" descr="图片202"/>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041397" y="904437"/>
              <a:ext cx="284356" cy="224473"/>
            </a:xfrm>
            <a:prstGeom prst="rect">
              <a:avLst/>
            </a:prstGeom>
            <a:noFill/>
            <a:effectLst/>
          </p:spPr>
        </p:pic>
        <p:pic>
          <p:nvPicPr>
            <p:cNvPr id="426" name="Picture 1088" descr="图片202"/>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280061" y="901563"/>
              <a:ext cx="284356" cy="224473"/>
            </a:xfrm>
            <a:prstGeom prst="rect">
              <a:avLst/>
            </a:prstGeom>
            <a:noFill/>
            <a:effectLst/>
          </p:spPr>
        </p:pic>
        <p:pic>
          <p:nvPicPr>
            <p:cNvPr id="427" name="Picture 1088" descr="图片202"/>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512974" y="901563"/>
              <a:ext cx="284356" cy="224473"/>
            </a:xfrm>
            <a:prstGeom prst="rect">
              <a:avLst/>
            </a:prstGeom>
            <a:noFill/>
            <a:effectLst/>
          </p:spPr>
        </p:pic>
        <p:pic>
          <p:nvPicPr>
            <p:cNvPr id="429" name="Picture 1059" descr="图片96"/>
            <p:cNvPicPr>
              <a:picLocks noChangeAspect="1" noChangeArrowheads="1"/>
            </p:cNvPicPr>
            <p:nvPr/>
          </p:nvPicPr>
          <p:blipFill>
            <a:blip r:embed="rId11" cstate="print">
              <a:duotone>
                <a:schemeClr val="bg2">
                  <a:shade val="45000"/>
                  <a:satMod val="135000"/>
                </a:schemeClr>
                <a:prstClr val="white"/>
              </a:duotone>
            </a:blip>
            <a:srcRect/>
            <a:stretch>
              <a:fillRect/>
            </a:stretch>
          </p:blipFill>
          <p:spPr bwMode="auto">
            <a:xfrm>
              <a:off x="2733812" y="918814"/>
              <a:ext cx="379553" cy="229119"/>
            </a:xfrm>
            <a:prstGeom prst="rect">
              <a:avLst/>
            </a:prstGeom>
            <a:noFill/>
            <a:ln w="9525">
              <a:noFill/>
              <a:miter lim="800000"/>
              <a:headEnd/>
              <a:tailEnd/>
            </a:ln>
            <a:effectLst/>
          </p:spPr>
        </p:pic>
        <p:sp>
          <p:nvSpPr>
            <p:cNvPr id="129" name="椭圆 530"/>
            <p:cNvSpPr>
              <a:spLocks noChangeArrowheads="1"/>
            </p:cNvSpPr>
            <p:nvPr/>
          </p:nvSpPr>
          <p:spPr bwMode="auto">
            <a:xfrm>
              <a:off x="1969393" y="3918584"/>
              <a:ext cx="53872" cy="45719"/>
            </a:xfrm>
            <a:prstGeom prst="ellipse">
              <a:avLst/>
            </a:prstGeom>
            <a:solidFill>
              <a:srgbClr val="FF0000"/>
            </a:solidFill>
            <a:ln w="28575" algn="ctr">
              <a:solidFill>
                <a:srgbClr val="FF0000"/>
              </a:solidFill>
              <a:round/>
            </a:ln>
            <a:effectLst/>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37" name="椭圆 530"/>
            <p:cNvSpPr>
              <a:spLocks noChangeArrowheads="1"/>
            </p:cNvSpPr>
            <p:nvPr/>
          </p:nvSpPr>
          <p:spPr bwMode="auto">
            <a:xfrm>
              <a:off x="1381171" y="2908330"/>
              <a:ext cx="53872" cy="45719"/>
            </a:xfrm>
            <a:prstGeom prst="ellipse">
              <a:avLst/>
            </a:prstGeom>
            <a:solidFill>
              <a:srgbClr val="FF0000"/>
            </a:solidFill>
            <a:ln w="28575" algn="ctr">
              <a:solidFill>
                <a:srgbClr val="FF0000"/>
              </a:solidFill>
              <a:round/>
            </a:ln>
            <a:effectLst/>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38" name="椭圆 530"/>
            <p:cNvSpPr>
              <a:spLocks noChangeArrowheads="1"/>
            </p:cNvSpPr>
            <p:nvPr/>
          </p:nvSpPr>
          <p:spPr bwMode="auto">
            <a:xfrm>
              <a:off x="2174892" y="2911779"/>
              <a:ext cx="53872" cy="45719"/>
            </a:xfrm>
            <a:prstGeom prst="ellipse">
              <a:avLst/>
            </a:prstGeom>
            <a:solidFill>
              <a:srgbClr val="FF0000"/>
            </a:solidFill>
            <a:ln w="28575" algn="ctr">
              <a:solidFill>
                <a:srgbClr val="FF0000"/>
              </a:solidFill>
              <a:round/>
            </a:ln>
            <a:effectLst/>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cxnSp>
          <p:nvCxnSpPr>
            <p:cNvPr id="140" name="形状 139"/>
            <p:cNvCxnSpPr/>
            <p:nvPr/>
          </p:nvCxnSpPr>
          <p:spPr bwMode="auto">
            <a:xfrm>
              <a:off x="1286780" y="2646302"/>
              <a:ext cx="809909" cy="744909"/>
            </a:xfrm>
            <a:prstGeom prst="curvedConnector2">
              <a:avLst/>
            </a:prstGeom>
            <a:noFill/>
            <a:ln>
              <a:noFill/>
              <a:headEnd type="arrow"/>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7" name="任意多边形 156"/>
            <p:cNvSpPr/>
            <p:nvPr/>
          </p:nvSpPr>
          <p:spPr bwMode="auto">
            <a:xfrm rot="11707282">
              <a:off x="2327547" y="2575499"/>
              <a:ext cx="344009" cy="1663224"/>
            </a:xfrm>
            <a:custGeom>
              <a:avLst/>
              <a:gdLst>
                <a:gd name="connsiteX0" fmla="*/ 0 w 388240"/>
                <a:gd name="connsiteY0" fmla="*/ 0 h 1460558"/>
                <a:gd name="connsiteX1" fmla="*/ 380655 w 388240"/>
                <a:gd name="connsiteY1" fmla="*/ 686835 h 1460558"/>
                <a:gd name="connsiteX2" fmla="*/ 45513 w 388240"/>
                <a:gd name="connsiteY2" fmla="*/ 1460558 h 1460558"/>
              </a:gdLst>
              <a:ahLst/>
              <a:cxnLst>
                <a:cxn ang="0">
                  <a:pos x="connsiteX0" y="connsiteY0"/>
                </a:cxn>
                <a:cxn ang="0">
                  <a:pos x="connsiteX1" y="connsiteY1"/>
                </a:cxn>
                <a:cxn ang="0">
                  <a:pos x="connsiteX2" y="connsiteY2"/>
                </a:cxn>
              </a:cxnLst>
              <a:rect l="l" t="t" r="r" b="b"/>
              <a:pathLst>
                <a:path w="388240" h="1460558">
                  <a:moveTo>
                    <a:pt x="0" y="0"/>
                  </a:moveTo>
                  <a:cubicBezTo>
                    <a:pt x="186535" y="221704"/>
                    <a:pt x="373070" y="443409"/>
                    <a:pt x="380655" y="686835"/>
                  </a:cubicBezTo>
                  <a:cubicBezTo>
                    <a:pt x="388240" y="930261"/>
                    <a:pt x="216876" y="1195409"/>
                    <a:pt x="45513" y="1460558"/>
                  </a:cubicBezTo>
                </a:path>
              </a:pathLst>
            </a:custGeom>
            <a:noFill/>
            <a:ln w="25400">
              <a:solidFill>
                <a:srgbClr val="00B0F0"/>
              </a:solidFill>
              <a:headEnd type="none"/>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61" name="任意多边形 160"/>
            <p:cNvSpPr/>
            <p:nvPr/>
          </p:nvSpPr>
          <p:spPr bwMode="auto">
            <a:xfrm>
              <a:off x="1355401" y="2717740"/>
              <a:ext cx="862681" cy="1605371"/>
            </a:xfrm>
            <a:custGeom>
              <a:avLst/>
              <a:gdLst>
                <a:gd name="connsiteX0" fmla="*/ 0 w 796480"/>
                <a:gd name="connsiteY0" fmla="*/ 0 h 1493658"/>
                <a:gd name="connsiteX1" fmla="*/ 455132 w 796480"/>
                <a:gd name="connsiteY1" fmla="*/ 231703 h 1493658"/>
                <a:gd name="connsiteX2" fmla="*/ 761311 w 796480"/>
                <a:gd name="connsiteY2" fmla="*/ 678559 h 1493658"/>
                <a:gd name="connsiteX3" fmla="*/ 666147 w 796480"/>
                <a:gd name="connsiteY3" fmla="*/ 1493658 h 1493658"/>
              </a:gdLst>
              <a:ahLst/>
              <a:cxnLst>
                <a:cxn ang="0">
                  <a:pos x="connsiteX0" y="connsiteY0"/>
                </a:cxn>
                <a:cxn ang="0">
                  <a:pos x="connsiteX1" y="connsiteY1"/>
                </a:cxn>
                <a:cxn ang="0">
                  <a:pos x="connsiteX2" y="connsiteY2"/>
                </a:cxn>
                <a:cxn ang="0">
                  <a:pos x="connsiteX3" y="connsiteY3"/>
                </a:cxn>
              </a:cxnLst>
              <a:rect l="l" t="t" r="r" b="b"/>
              <a:pathLst>
                <a:path w="796480" h="1493658">
                  <a:moveTo>
                    <a:pt x="0" y="0"/>
                  </a:moveTo>
                  <a:cubicBezTo>
                    <a:pt x="164123" y="59305"/>
                    <a:pt x="328247" y="118610"/>
                    <a:pt x="455132" y="231703"/>
                  </a:cubicBezTo>
                  <a:cubicBezTo>
                    <a:pt x="582017" y="344796"/>
                    <a:pt x="726142" y="468233"/>
                    <a:pt x="761311" y="678559"/>
                  </a:cubicBezTo>
                  <a:cubicBezTo>
                    <a:pt x="796480" y="888885"/>
                    <a:pt x="731313" y="1191271"/>
                    <a:pt x="666147" y="1493658"/>
                  </a:cubicBezTo>
                </a:path>
              </a:pathLst>
            </a:custGeom>
            <a:noFill/>
            <a:ln w="25400">
              <a:solidFill>
                <a:srgbClr val="7030A0"/>
              </a:solidFill>
              <a:headEnd type="none"/>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latin typeface="微软雅黑" panose="020B0503020204020204" pitchFamily="34" charset="-122"/>
                <a:ea typeface="微软雅黑" panose="020B0503020204020204" pitchFamily="34" charset="-122"/>
              </a:endParaRPr>
            </a:p>
          </p:txBody>
        </p:sp>
        <p:pic>
          <p:nvPicPr>
            <p:cNvPr id="182" name="Picture 332" descr="图片256"/>
            <p:cNvPicPr>
              <a:picLocks noChangeAspect="1" noChangeArrowheads="1"/>
            </p:cNvPicPr>
            <p:nvPr/>
          </p:nvPicPr>
          <p:blipFill>
            <a:blip r:embed="rId8" cstate="print">
              <a:duotone>
                <a:schemeClr val="bg2">
                  <a:shade val="45000"/>
                  <a:satMod val="135000"/>
                </a:schemeClr>
                <a:prstClr val="white"/>
              </a:duotone>
            </a:blip>
            <a:srcRect/>
            <a:stretch>
              <a:fillRect/>
            </a:stretch>
          </p:blipFill>
          <p:spPr bwMode="auto">
            <a:xfrm>
              <a:off x="1029331" y="1705925"/>
              <a:ext cx="244849" cy="143172"/>
            </a:xfrm>
            <a:prstGeom prst="rect">
              <a:avLst/>
            </a:prstGeom>
            <a:noFill/>
            <a:effectLst/>
          </p:spPr>
        </p:pic>
        <p:pic>
          <p:nvPicPr>
            <p:cNvPr id="183" name="Picture 332" descr="图片256"/>
            <p:cNvPicPr>
              <a:picLocks noChangeAspect="1" noChangeArrowheads="1"/>
            </p:cNvPicPr>
            <p:nvPr/>
          </p:nvPicPr>
          <p:blipFill>
            <a:blip r:embed="rId8" cstate="print">
              <a:duotone>
                <a:schemeClr val="bg2">
                  <a:shade val="45000"/>
                  <a:satMod val="135000"/>
                </a:schemeClr>
                <a:prstClr val="white"/>
              </a:duotone>
            </a:blip>
            <a:srcRect/>
            <a:stretch>
              <a:fillRect/>
            </a:stretch>
          </p:blipFill>
          <p:spPr bwMode="auto">
            <a:xfrm>
              <a:off x="2398288" y="1690069"/>
              <a:ext cx="244849" cy="143172"/>
            </a:xfrm>
            <a:prstGeom prst="rect">
              <a:avLst/>
            </a:prstGeom>
            <a:noFill/>
            <a:effectLst/>
          </p:spPr>
        </p:pic>
        <p:cxnSp>
          <p:nvCxnSpPr>
            <p:cNvPr id="191" name="直接连接符 190"/>
            <p:cNvCxnSpPr>
              <a:stCxn id="242" idx="2"/>
              <a:endCxn id="182" idx="0"/>
            </p:cNvCxnSpPr>
            <p:nvPr/>
          </p:nvCxnSpPr>
          <p:spPr bwMode="auto">
            <a:xfrm>
              <a:off x="1139657" y="1676248"/>
              <a:ext cx="12099" cy="29677"/>
            </a:xfrm>
            <a:prstGeom prst="line">
              <a:avLst/>
            </a:prstGeom>
            <a:noFill/>
            <a:ln w="6350" cap="flat" cmpd="sng" algn="ctr">
              <a:solidFill>
                <a:srgbClr val="808080"/>
              </a:solidFill>
              <a:prstDash val="solid"/>
              <a:round/>
              <a:headEnd type="none" w="med" len="med"/>
              <a:tailEnd type="none" w="med" len="med"/>
            </a:ln>
            <a:effectLst/>
          </p:spPr>
        </p:cxnSp>
        <p:cxnSp>
          <p:nvCxnSpPr>
            <p:cNvPr id="194" name="直接连接符 193"/>
            <p:cNvCxnSpPr>
              <a:stCxn id="183" idx="0"/>
              <a:endCxn id="290" idx="2"/>
            </p:cNvCxnSpPr>
            <p:nvPr/>
          </p:nvCxnSpPr>
          <p:spPr bwMode="auto">
            <a:xfrm flipH="1" flipV="1">
              <a:off x="2513325" y="1666053"/>
              <a:ext cx="7388" cy="24016"/>
            </a:xfrm>
            <a:prstGeom prst="line">
              <a:avLst/>
            </a:prstGeom>
            <a:noFill/>
            <a:ln w="6350" cap="flat" cmpd="sng" algn="ctr">
              <a:solidFill>
                <a:srgbClr val="808080"/>
              </a:solidFill>
              <a:prstDash val="solid"/>
              <a:round/>
              <a:headEnd type="none" w="med" len="med"/>
              <a:tailEnd type="none" w="med" len="med"/>
            </a:ln>
            <a:effectLst/>
          </p:spPr>
        </p:cxnSp>
        <p:sp>
          <p:nvSpPr>
            <p:cNvPr id="198" name="任意多边形 197"/>
            <p:cNvSpPr/>
            <p:nvPr/>
          </p:nvSpPr>
          <p:spPr bwMode="auto">
            <a:xfrm>
              <a:off x="1239228" y="2722089"/>
              <a:ext cx="862681" cy="1605371"/>
            </a:xfrm>
            <a:custGeom>
              <a:avLst/>
              <a:gdLst>
                <a:gd name="connsiteX0" fmla="*/ 0 w 796480"/>
                <a:gd name="connsiteY0" fmla="*/ 0 h 1493658"/>
                <a:gd name="connsiteX1" fmla="*/ 455132 w 796480"/>
                <a:gd name="connsiteY1" fmla="*/ 231703 h 1493658"/>
                <a:gd name="connsiteX2" fmla="*/ 761311 w 796480"/>
                <a:gd name="connsiteY2" fmla="*/ 678559 h 1493658"/>
                <a:gd name="connsiteX3" fmla="*/ 666147 w 796480"/>
                <a:gd name="connsiteY3" fmla="*/ 1493658 h 1493658"/>
              </a:gdLst>
              <a:ahLst/>
              <a:cxnLst>
                <a:cxn ang="0">
                  <a:pos x="connsiteX0" y="connsiteY0"/>
                </a:cxn>
                <a:cxn ang="0">
                  <a:pos x="connsiteX1" y="connsiteY1"/>
                </a:cxn>
                <a:cxn ang="0">
                  <a:pos x="connsiteX2" y="connsiteY2"/>
                </a:cxn>
                <a:cxn ang="0">
                  <a:pos x="connsiteX3" y="connsiteY3"/>
                </a:cxn>
              </a:cxnLst>
              <a:rect l="l" t="t" r="r" b="b"/>
              <a:pathLst>
                <a:path w="796480" h="1493658">
                  <a:moveTo>
                    <a:pt x="0" y="0"/>
                  </a:moveTo>
                  <a:cubicBezTo>
                    <a:pt x="164123" y="59305"/>
                    <a:pt x="328247" y="118610"/>
                    <a:pt x="455132" y="231703"/>
                  </a:cubicBezTo>
                  <a:cubicBezTo>
                    <a:pt x="582017" y="344796"/>
                    <a:pt x="726142" y="468233"/>
                    <a:pt x="761311" y="678559"/>
                  </a:cubicBezTo>
                  <a:cubicBezTo>
                    <a:pt x="796480" y="888885"/>
                    <a:pt x="731313" y="1191271"/>
                    <a:pt x="666147" y="1493658"/>
                  </a:cubicBezTo>
                </a:path>
              </a:pathLst>
            </a:custGeom>
            <a:noFill/>
            <a:ln w="25400">
              <a:solidFill>
                <a:srgbClr val="00B0F0"/>
              </a:solidFill>
              <a:headEnd type="arrow"/>
              <a:tailEnd type="non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effectLst/>
                <a:latin typeface="微软雅黑" panose="020B0503020204020204" pitchFamily="34" charset="-122"/>
                <a:ea typeface="微软雅黑" panose="020B0503020204020204" pitchFamily="34" charset="-122"/>
              </a:endParaRPr>
            </a:p>
          </p:txBody>
        </p:sp>
        <p:sp>
          <p:nvSpPr>
            <p:cNvPr id="213" name="任意多边形 212"/>
            <p:cNvSpPr/>
            <p:nvPr/>
          </p:nvSpPr>
          <p:spPr bwMode="auto">
            <a:xfrm>
              <a:off x="1346106" y="2885969"/>
              <a:ext cx="1067366" cy="1082273"/>
            </a:xfrm>
            <a:custGeom>
              <a:avLst/>
              <a:gdLst>
                <a:gd name="connsiteX0" fmla="*/ 724041 w 1067366"/>
                <a:gd name="connsiteY0" fmla="*/ 1043572 h 1082273"/>
                <a:gd name="connsiteX1" fmla="*/ 724041 w 1067366"/>
                <a:gd name="connsiteY1" fmla="*/ 1043572 h 1082273"/>
                <a:gd name="connsiteX2" fmla="*/ 693448 w 1067366"/>
                <a:gd name="connsiteY2" fmla="*/ 1050370 h 1082273"/>
                <a:gd name="connsiteX3" fmla="*/ 683250 w 1067366"/>
                <a:gd name="connsiteY3" fmla="*/ 1053769 h 1082273"/>
                <a:gd name="connsiteX4" fmla="*/ 669653 w 1067366"/>
                <a:gd name="connsiteY4" fmla="*/ 1057169 h 1082273"/>
                <a:gd name="connsiteX5" fmla="*/ 567675 w 1067366"/>
                <a:gd name="connsiteY5" fmla="*/ 1040172 h 1082273"/>
                <a:gd name="connsiteX6" fmla="*/ 560877 w 1067366"/>
                <a:gd name="connsiteY6" fmla="*/ 1029974 h 1082273"/>
                <a:gd name="connsiteX7" fmla="*/ 550679 w 1067366"/>
                <a:gd name="connsiteY7" fmla="*/ 999381 h 1082273"/>
                <a:gd name="connsiteX8" fmla="*/ 540481 w 1067366"/>
                <a:gd name="connsiteY8" fmla="*/ 985784 h 1082273"/>
                <a:gd name="connsiteX9" fmla="*/ 526884 w 1067366"/>
                <a:gd name="connsiteY9" fmla="*/ 948392 h 1082273"/>
                <a:gd name="connsiteX10" fmla="*/ 520086 w 1067366"/>
                <a:gd name="connsiteY10" fmla="*/ 934795 h 1082273"/>
                <a:gd name="connsiteX11" fmla="*/ 509888 w 1067366"/>
                <a:gd name="connsiteY11" fmla="*/ 914400 h 1082273"/>
                <a:gd name="connsiteX12" fmla="*/ 499690 w 1067366"/>
                <a:gd name="connsiteY12" fmla="*/ 890605 h 1082273"/>
                <a:gd name="connsiteX13" fmla="*/ 489493 w 1067366"/>
                <a:gd name="connsiteY13" fmla="*/ 870209 h 1082273"/>
                <a:gd name="connsiteX14" fmla="*/ 479295 w 1067366"/>
                <a:gd name="connsiteY14" fmla="*/ 836217 h 1082273"/>
                <a:gd name="connsiteX15" fmla="*/ 475895 w 1067366"/>
                <a:gd name="connsiteY15" fmla="*/ 822620 h 1082273"/>
                <a:gd name="connsiteX16" fmla="*/ 469097 w 1067366"/>
                <a:gd name="connsiteY16" fmla="*/ 805624 h 1082273"/>
                <a:gd name="connsiteX17" fmla="*/ 462298 w 1067366"/>
                <a:gd name="connsiteY17" fmla="*/ 781829 h 1082273"/>
                <a:gd name="connsiteX18" fmla="*/ 455500 w 1067366"/>
                <a:gd name="connsiteY18" fmla="*/ 761433 h 1082273"/>
                <a:gd name="connsiteX19" fmla="*/ 452101 w 1067366"/>
                <a:gd name="connsiteY19" fmla="*/ 751235 h 1082273"/>
                <a:gd name="connsiteX20" fmla="*/ 441903 w 1067366"/>
                <a:gd name="connsiteY20" fmla="*/ 703646 h 1082273"/>
                <a:gd name="connsiteX21" fmla="*/ 438504 w 1067366"/>
                <a:gd name="connsiteY21" fmla="*/ 693448 h 1082273"/>
                <a:gd name="connsiteX22" fmla="*/ 435104 w 1067366"/>
                <a:gd name="connsiteY22" fmla="*/ 666254 h 1082273"/>
                <a:gd name="connsiteX23" fmla="*/ 421507 w 1067366"/>
                <a:gd name="connsiteY23" fmla="*/ 625463 h 1082273"/>
                <a:gd name="connsiteX24" fmla="*/ 414709 w 1067366"/>
                <a:gd name="connsiteY24" fmla="*/ 605067 h 1082273"/>
                <a:gd name="connsiteX25" fmla="*/ 407910 w 1067366"/>
                <a:gd name="connsiteY25" fmla="*/ 588071 h 1082273"/>
                <a:gd name="connsiteX26" fmla="*/ 397713 w 1067366"/>
                <a:gd name="connsiteY26" fmla="*/ 557478 h 1082273"/>
                <a:gd name="connsiteX27" fmla="*/ 394313 w 1067366"/>
                <a:gd name="connsiteY27" fmla="*/ 547280 h 1082273"/>
                <a:gd name="connsiteX28" fmla="*/ 390914 w 1067366"/>
                <a:gd name="connsiteY28" fmla="*/ 530284 h 1082273"/>
                <a:gd name="connsiteX29" fmla="*/ 384116 w 1067366"/>
                <a:gd name="connsiteY29" fmla="*/ 516687 h 1082273"/>
                <a:gd name="connsiteX30" fmla="*/ 380716 w 1067366"/>
                <a:gd name="connsiteY30" fmla="*/ 506489 h 1082273"/>
                <a:gd name="connsiteX31" fmla="*/ 373918 w 1067366"/>
                <a:gd name="connsiteY31" fmla="*/ 492892 h 1082273"/>
                <a:gd name="connsiteX32" fmla="*/ 360321 w 1067366"/>
                <a:gd name="connsiteY32" fmla="*/ 462299 h 1082273"/>
                <a:gd name="connsiteX33" fmla="*/ 350123 w 1067366"/>
                <a:gd name="connsiteY33" fmla="*/ 438504 h 1082273"/>
                <a:gd name="connsiteX34" fmla="*/ 336526 w 1067366"/>
                <a:gd name="connsiteY34" fmla="*/ 411310 h 1082273"/>
                <a:gd name="connsiteX35" fmla="*/ 322929 w 1067366"/>
                <a:gd name="connsiteY35" fmla="*/ 390914 h 1082273"/>
                <a:gd name="connsiteX36" fmla="*/ 319530 w 1067366"/>
                <a:gd name="connsiteY36" fmla="*/ 380717 h 1082273"/>
                <a:gd name="connsiteX37" fmla="*/ 305933 w 1067366"/>
                <a:gd name="connsiteY37" fmla="*/ 356922 h 1082273"/>
                <a:gd name="connsiteX38" fmla="*/ 299134 w 1067366"/>
                <a:gd name="connsiteY38" fmla="*/ 343325 h 1082273"/>
                <a:gd name="connsiteX39" fmla="*/ 295735 w 1067366"/>
                <a:gd name="connsiteY39" fmla="*/ 329728 h 1082273"/>
                <a:gd name="connsiteX40" fmla="*/ 288936 w 1067366"/>
                <a:gd name="connsiteY40" fmla="*/ 319530 h 1082273"/>
                <a:gd name="connsiteX41" fmla="*/ 282138 w 1067366"/>
                <a:gd name="connsiteY41" fmla="*/ 305933 h 1082273"/>
                <a:gd name="connsiteX42" fmla="*/ 271940 w 1067366"/>
                <a:gd name="connsiteY42" fmla="*/ 278739 h 1082273"/>
                <a:gd name="connsiteX43" fmla="*/ 258343 w 1067366"/>
                <a:gd name="connsiteY43" fmla="*/ 258343 h 1082273"/>
                <a:gd name="connsiteX44" fmla="*/ 251545 w 1067366"/>
                <a:gd name="connsiteY44" fmla="*/ 248145 h 1082273"/>
                <a:gd name="connsiteX45" fmla="*/ 244746 w 1067366"/>
                <a:gd name="connsiteY45" fmla="*/ 234548 h 1082273"/>
                <a:gd name="connsiteX46" fmla="*/ 214153 w 1067366"/>
                <a:gd name="connsiteY46" fmla="*/ 210754 h 1082273"/>
                <a:gd name="connsiteX47" fmla="*/ 200556 w 1067366"/>
                <a:gd name="connsiteY47" fmla="*/ 203955 h 1082273"/>
                <a:gd name="connsiteX48" fmla="*/ 169962 w 1067366"/>
                <a:gd name="connsiteY48" fmla="*/ 186959 h 1082273"/>
                <a:gd name="connsiteX49" fmla="*/ 159765 w 1067366"/>
                <a:gd name="connsiteY49" fmla="*/ 180160 h 1082273"/>
                <a:gd name="connsiteX50" fmla="*/ 132571 w 1067366"/>
                <a:gd name="connsiteY50" fmla="*/ 166563 h 1082273"/>
                <a:gd name="connsiteX51" fmla="*/ 112175 w 1067366"/>
                <a:gd name="connsiteY51" fmla="*/ 156366 h 1082273"/>
                <a:gd name="connsiteX52" fmla="*/ 101977 w 1067366"/>
                <a:gd name="connsiteY52" fmla="*/ 149567 h 1082273"/>
                <a:gd name="connsiteX53" fmla="*/ 81582 w 1067366"/>
                <a:gd name="connsiteY53" fmla="*/ 142769 h 1082273"/>
                <a:gd name="connsiteX54" fmla="*/ 61186 w 1067366"/>
                <a:gd name="connsiteY54" fmla="*/ 132571 h 1082273"/>
                <a:gd name="connsiteX55" fmla="*/ 47589 w 1067366"/>
                <a:gd name="connsiteY55" fmla="*/ 125772 h 1082273"/>
                <a:gd name="connsiteX56" fmla="*/ 30593 w 1067366"/>
                <a:gd name="connsiteY56" fmla="*/ 122373 h 1082273"/>
                <a:gd name="connsiteX57" fmla="*/ 0 w 1067366"/>
                <a:gd name="connsiteY57" fmla="*/ 108776 h 1082273"/>
                <a:gd name="connsiteX58" fmla="*/ 3399 w 1067366"/>
                <a:gd name="connsiteY58" fmla="*/ 57787 h 1082273"/>
                <a:gd name="connsiteX59" fmla="*/ 6798 w 1067366"/>
                <a:gd name="connsiteY59" fmla="*/ 47589 h 1082273"/>
                <a:gd name="connsiteX60" fmla="*/ 44190 w 1067366"/>
                <a:gd name="connsiteY60" fmla="*/ 37392 h 1082273"/>
                <a:gd name="connsiteX61" fmla="*/ 81582 w 1067366"/>
                <a:gd name="connsiteY61" fmla="*/ 33992 h 1082273"/>
                <a:gd name="connsiteX62" fmla="*/ 112175 w 1067366"/>
                <a:gd name="connsiteY62" fmla="*/ 30593 h 1082273"/>
                <a:gd name="connsiteX63" fmla="*/ 163164 w 1067366"/>
                <a:gd name="connsiteY63" fmla="*/ 23795 h 1082273"/>
                <a:gd name="connsiteX64" fmla="*/ 251545 w 1067366"/>
                <a:gd name="connsiteY64" fmla="*/ 16996 h 1082273"/>
                <a:gd name="connsiteX65" fmla="*/ 271940 w 1067366"/>
                <a:gd name="connsiteY65" fmla="*/ 13597 h 1082273"/>
                <a:gd name="connsiteX66" fmla="*/ 360321 w 1067366"/>
                <a:gd name="connsiteY66" fmla="*/ 6798 h 1082273"/>
                <a:gd name="connsiteX67" fmla="*/ 401112 w 1067366"/>
                <a:gd name="connsiteY67" fmla="*/ 0 h 1082273"/>
                <a:gd name="connsiteX68" fmla="*/ 727440 w 1067366"/>
                <a:gd name="connsiteY68" fmla="*/ 3399 h 1082273"/>
                <a:gd name="connsiteX69" fmla="*/ 737638 w 1067366"/>
                <a:gd name="connsiteY69" fmla="*/ 6798 h 1082273"/>
                <a:gd name="connsiteX70" fmla="*/ 768232 w 1067366"/>
                <a:gd name="connsiteY70" fmla="*/ 10198 h 1082273"/>
                <a:gd name="connsiteX71" fmla="*/ 809023 w 1067366"/>
                <a:gd name="connsiteY71" fmla="*/ 16996 h 1082273"/>
                <a:gd name="connsiteX72" fmla="*/ 832817 w 1067366"/>
                <a:gd name="connsiteY72" fmla="*/ 20395 h 1082273"/>
                <a:gd name="connsiteX73" fmla="*/ 853213 w 1067366"/>
                <a:gd name="connsiteY73" fmla="*/ 27194 h 1082273"/>
                <a:gd name="connsiteX74" fmla="*/ 877008 w 1067366"/>
                <a:gd name="connsiteY74" fmla="*/ 33992 h 1082273"/>
                <a:gd name="connsiteX75" fmla="*/ 897403 w 1067366"/>
                <a:gd name="connsiteY75" fmla="*/ 37392 h 1082273"/>
                <a:gd name="connsiteX76" fmla="*/ 917799 w 1067366"/>
                <a:gd name="connsiteY76" fmla="*/ 44190 h 1082273"/>
                <a:gd name="connsiteX77" fmla="*/ 927997 w 1067366"/>
                <a:gd name="connsiteY77" fmla="*/ 50989 h 1082273"/>
                <a:gd name="connsiteX78" fmla="*/ 951791 w 1067366"/>
                <a:gd name="connsiteY78" fmla="*/ 81582 h 1082273"/>
                <a:gd name="connsiteX79" fmla="*/ 955191 w 1067366"/>
                <a:gd name="connsiteY79" fmla="*/ 91780 h 1082273"/>
                <a:gd name="connsiteX80" fmla="*/ 972187 w 1067366"/>
                <a:gd name="connsiteY80" fmla="*/ 122373 h 1082273"/>
                <a:gd name="connsiteX81" fmla="*/ 975586 w 1067366"/>
                <a:gd name="connsiteY81" fmla="*/ 132571 h 1082273"/>
                <a:gd name="connsiteX82" fmla="*/ 985784 w 1067366"/>
                <a:gd name="connsiteY82" fmla="*/ 159765 h 1082273"/>
                <a:gd name="connsiteX83" fmla="*/ 989183 w 1067366"/>
                <a:gd name="connsiteY83" fmla="*/ 180160 h 1082273"/>
                <a:gd name="connsiteX84" fmla="*/ 995982 w 1067366"/>
                <a:gd name="connsiteY84" fmla="*/ 200556 h 1082273"/>
                <a:gd name="connsiteX85" fmla="*/ 999381 w 1067366"/>
                <a:gd name="connsiteY85" fmla="*/ 210754 h 1082273"/>
                <a:gd name="connsiteX86" fmla="*/ 1006180 w 1067366"/>
                <a:gd name="connsiteY86" fmla="*/ 241347 h 1082273"/>
                <a:gd name="connsiteX87" fmla="*/ 1019777 w 1067366"/>
                <a:gd name="connsiteY87" fmla="*/ 282138 h 1082273"/>
                <a:gd name="connsiteX88" fmla="*/ 1026575 w 1067366"/>
                <a:gd name="connsiteY88" fmla="*/ 312731 h 1082273"/>
                <a:gd name="connsiteX89" fmla="*/ 1040172 w 1067366"/>
                <a:gd name="connsiteY89" fmla="*/ 343325 h 1082273"/>
                <a:gd name="connsiteX90" fmla="*/ 1050370 w 1067366"/>
                <a:gd name="connsiteY90" fmla="*/ 370519 h 1082273"/>
                <a:gd name="connsiteX91" fmla="*/ 1053769 w 1067366"/>
                <a:gd name="connsiteY91" fmla="*/ 384116 h 1082273"/>
                <a:gd name="connsiteX92" fmla="*/ 1060568 w 1067366"/>
                <a:gd name="connsiteY92" fmla="*/ 397713 h 1082273"/>
                <a:gd name="connsiteX93" fmla="*/ 1063967 w 1067366"/>
                <a:gd name="connsiteY93" fmla="*/ 414709 h 1082273"/>
                <a:gd name="connsiteX94" fmla="*/ 1067366 w 1067366"/>
                <a:gd name="connsiteY94" fmla="*/ 428306 h 1082273"/>
                <a:gd name="connsiteX95" fmla="*/ 1063967 w 1067366"/>
                <a:gd name="connsiteY95" fmla="*/ 486093 h 1082273"/>
                <a:gd name="connsiteX96" fmla="*/ 1060568 w 1067366"/>
                <a:gd name="connsiteY96" fmla="*/ 496291 h 1082273"/>
                <a:gd name="connsiteX97" fmla="*/ 1053769 w 1067366"/>
                <a:gd name="connsiteY97" fmla="*/ 526885 h 1082273"/>
                <a:gd name="connsiteX98" fmla="*/ 1040172 w 1067366"/>
                <a:gd name="connsiteY98" fmla="*/ 554079 h 1082273"/>
                <a:gd name="connsiteX99" fmla="*/ 1036773 w 1067366"/>
                <a:gd name="connsiteY99" fmla="*/ 564276 h 1082273"/>
                <a:gd name="connsiteX100" fmla="*/ 1033374 w 1067366"/>
                <a:gd name="connsiteY100" fmla="*/ 577873 h 1082273"/>
                <a:gd name="connsiteX101" fmla="*/ 1026575 w 1067366"/>
                <a:gd name="connsiteY101" fmla="*/ 588071 h 1082273"/>
                <a:gd name="connsiteX102" fmla="*/ 1012978 w 1067366"/>
                <a:gd name="connsiteY102" fmla="*/ 615265 h 1082273"/>
                <a:gd name="connsiteX103" fmla="*/ 1006180 w 1067366"/>
                <a:gd name="connsiteY103" fmla="*/ 625463 h 1082273"/>
                <a:gd name="connsiteX104" fmla="*/ 1002780 w 1067366"/>
                <a:gd name="connsiteY104" fmla="*/ 635661 h 1082273"/>
                <a:gd name="connsiteX105" fmla="*/ 992582 w 1067366"/>
                <a:gd name="connsiteY105" fmla="*/ 645859 h 1082273"/>
                <a:gd name="connsiteX106" fmla="*/ 961989 w 1067366"/>
                <a:gd name="connsiteY106" fmla="*/ 669653 h 1082273"/>
                <a:gd name="connsiteX107" fmla="*/ 927997 w 1067366"/>
                <a:gd name="connsiteY107" fmla="*/ 700247 h 1082273"/>
                <a:gd name="connsiteX108" fmla="*/ 911000 w 1067366"/>
                <a:gd name="connsiteY108" fmla="*/ 717243 h 1082273"/>
                <a:gd name="connsiteX109" fmla="*/ 897403 w 1067366"/>
                <a:gd name="connsiteY109" fmla="*/ 734239 h 1082273"/>
                <a:gd name="connsiteX110" fmla="*/ 887206 w 1067366"/>
                <a:gd name="connsiteY110" fmla="*/ 744437 h 1082273"/>
                <a:gd name="connsiteX111" fmla="*/ 883806 w 1067366"/>
                <a:gd name="connsiteY111" fmla="*/ 754635 h 1082273"/>
                <a:gd name="connsiteX112" fmla="*/ 866810 w 1067366"/>
                <a:gd name="connsiteY112" fmla="*/ 775030 h 1082273"/>
                <a:gd name="connsiteX113" fmla="*/ 853213 w 1067366"/>
                <a:gd name="connsiteY113" fmla="*/ 805624 h 1082273"/>
                <a:gd name="connsiteX114" fmla="*/ 843015 w 1067366"/>
                <a:gd name="connsiteY114" fmla="*/ 829418 h 1082273"/>
                <a:gd name="connsiteX115" fmla="*/ 832817 w 1067366"/>
                <a:gd name="connsiteY115" fmla="*/ 866810 h 1082273"/>
                <a:gd name="connsiteX116" fmla="*/ 826019 w 1067366"/>
                <a:gd name="connsiteY116" fmla="*/ 887206 h 1082273"/>
                <a:gd name="connsiteX117" fmla="*/ 819220 w 1067366"/>
                <a:gd name="connsiteY117" fmla="*/ 907601 h 1082273"/>
                <a:gd name="connsiteX118" fmla="*/ 815821 w 1067366"/>
                <a:gd name="connsiteY118" fmla="*/ 917799 h 1082273"/>
                <a:gd name="connsiteX119" fmla="*/ 812422 w 1067366"/>
                <a:gd name="connsiteY119" fmla="*/ 927997 h 1082273"/>
                <a:gd name="connsiteX120" fmla="*/ 798825 w 1067366"/>
                <a:gd name="connsiteY120" fmla="*/ 948392 h 1082273"/>
                <a:gd name="connsiteX121" fmla="*/ 792026 w 1067366"/>
                <a:gd name="connsiteY121" fmla="*/ 968788 h 1082273"/>
                <a:gd name="connsiteX122" fmla="*/ 785228 w 1067366"/>
                <a:gd name="connsiteY122" fmla="*/ 978986 h 1082273"/>
                <a:gd name="connsiteX123" fmla="*/ 775030 w 1067366"/>
                <a:gd name="connsiteY123" fmla="*/ 999381 h 1082273"/>
                <a:gd name="connsiteX124" fmla="*/ 764832 w 1067366"/>
                <a:gd name="connsiteY124" fmla="*/ 1019777 h 1082273"/>
                <a:gd name="connsiteX125" fmla="*/ 761433 w 1067366"/>
                <a:gd name="connsiteY125" fmla="*/ 1029974 h 1082273"/>
                <a:gd name="connsiteX126" fmla="*/ 741037 w 1067366"/>
                <a:gd name="connsiteY126" fmla="*/ 1040172 h 1082273"/>
                <a:gd name="connsiteX127" fmla="*/ 724041 w 1067366"/>
                <a:gd name="connsiteY127" fmla="*/ 1043572 h 1082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1067366" h="1082273">
                  <a:moveTo>
                    <a:pt x="724041" y="1043572"/>
                  </a:moveTo>
                  <a:lnTo>
                    <a:pt x="724041" y="1043572"/>
                  </a:lnTo>
                  <a:cubicBezTo>
                    <a:pt x="713843" y="1045838"/>
                    <a:pt x="703583" y="1047837"/>
                    <a:pt x="693448" y="1050370"/>
                  </a:cubicBezTo>
                  <a:cubicBezTo>
                    <a:pt x="689972" y="1051239"/>
                    <a:pt x="686695" y="1052785"/>
                    <a:pt x="683250" y="1053769"/>
                  </a:cubicBezTo>
                  <a:cubicBezTo>
                    <a:pt x="678758" y="1055053"/>
                    <a:pt x="674185" y="1056036"/>
                    <a:pt x="669653" y="1057169"/>
                  </a:cubicBezTo>
                  <a:cubicBezTo>
                    <a:pt x="550239" y="1052903"/>
                    <a:pt x="591732" y="1082273"/>
                    <a:pt x="567675" y="1040172"/>
                  </a:cubicBezTo>
                  <a:cubicBezTo>
                    <a:pt x="565648" y="1036625"/>
                    <a:pt x="563143" y="1033373"/>
                    <a:pt x="560877" y="1029974"/>
                  </a:cubicBezTo>
                  <a:cubicBezTo>
                    <a:pt x="558076" y="1018771"/>
                    <a:pt x="556499" y="1009856"/>
                    <a:pt x="550679" y="999381"/>
                  </a:cubicBezTo>
                  <a:cubicBezTo>
                    <a:pt x="547927" y="994429"/>
                    <a:pt x="543880" y="990316"/>
                    <a:pt x="540481" y="985784"/>
                  </a:cubicBezTo>
                  <a:cubicBezTo>
                    <a:pt x="535454" y="970703"/>
                    <a:pt x="533193" y="962588"/>
                    <a:pt x="526884" y="948392"/>
                  </a:cubicBezTo>
                  <a:cubicBezTo>
                    <a:pt x="524826" y="943761"/>
                    <a:pt x="522082" y="939453"/>
                    <a:pt x="520086" y="934795"/>
                  </a:cubicBezTo>
                  <a:cubicBezTo>
                    <a:pt x="511644" y="915095"/>
                    <a:pt x="522952" y="933995"/>
                    <a:pt x="509888" y="914400"/>
                  </a:cubicBezTo>
                  <a:cubicBezTo>
                    <a:pt x="502814" y="886101"/>
                    <a:pt x="511428" y="914081"/>
                    <a:pt x="499690" y="890605"/>
                  </a:cubicBezTo>
                  <a:cubicBezTo>
                    <a:pt x="485612" y="862449"/>
                    <a:pt x="508981" y="899444"/>
                    <a:pt x="489493" y="870209"/>
                  </a:cubicBezTo>
                  <a:cubicBezTo>
                    <a:pt x="482572" y="828692"/>
                    <a:pt x="491151" y="867833"/>
                    <a:pt x="479295" y="836217"/>
                  </a:cubicBezTo>
                  <a:cubicBezTo>
                    <a:pt x="477655" y="831843"/>
                    <a:pt x="477372" y="827052"/>
                    <a:pt x="475895" y="822620"/>
                  </a:cubicBezTo>
                  <a:cubicBezTo>
                    <a:pt x="473965" y="816831"/>
                    <a:pt x="471027" y="811413"/>
                    <a:pt x="469097" y="805624"/>
                  </a:cubicBezTo>
                  <a:cubicBezTo>
                    <a:pt x="466488" y="797798"/>
                    <a:pt x="464724" y="789713"/>
                    <a:pt x="462298" y="781829"/>
                  </a:cubicBezTo>
                  <a:cubicBezTo>
                    <a:pt x="460191" y="774980"/>
                    <a:pt x="457766" y="768232"/>
                    <a:pt x="455500" y="761433"/>
                  </a:cubicBezTo>
                  <a:lnTo>
                    <a:pt x="452101" y="751235"/>
                  </a:lnTo>
                  <a:cubicBezTo>
                    <a:pt x="447812" y="716929"/>
                    <a:pt x="451590" y="732708"/>
                    <a:pt x="441903" y="703646"/>
                  </a:cubicBezTo>
                  <a:lnTo>
                    <a:pt x="438504" y="693448"/>
                  </a:lnTo>
                  <a:cubicBezTo>
                    <a:pt x="437371" y="684383"/>
                    <a:pt x="437018" y="675186"/>
                    <a:pt x="435104" y="666254"/>
                  </a:cubicBezTo>
                  <a:cubicBezTo>
                    <a:pt x="435102" y="666247"/>
                    <a:pt x="421509" y="625469"/>
                    <a:pt x="421507" y="625463"/>
                  </a:cubicBezTo>
                  <a:cubicBezTo>
                    <a:pt x="421498" y="625437"/>
                    <a:pt x="414709" y="605067"/>
                    <a:pt x="414709" y="605067"/>
                  </a:cubicBezTo>
                  <a:cubicBezTo>
                    <a:pt x="412443" y="599402"/>
                    <a:pt x="409962" y="593817"/>
                    <a:pt x="407910" y="588071"/>
                  </a:cubicBezTo>
                  <a:cubicBezTo>
                    <a:pt x="404295" y="577948"/>
                    <a:pt x="401112" y="567676"/>
                    <a:pt x="397713" y="557478"/>
                  </a:cubicBezTo>
                  <a:cubicBezTo>
                    <a:pt x="396580" y="554079"/>
                    <a:pt x="395016" y="550794"/>
                    <a:pt x="394313" y="547280"/>
                  </a:cubicBezTo>
                  <a:cubicBezTo>
                    <a:pt x="393180" y="541615"/>
                    <a:pt x="392741" y="535765"/>
                    <a:pt x="390914" y="530284"/>
                  </a:cubicBezTo>
                  <a:cubicBezTo>
                    <a:pt x="389312" y="525477"/>
                    <a:pt x="386112" y="521345"/>
                    <a:pt x="384116" y="516687"/>
                  </a:cubicBezTo>
                  <a:cubicBezTo>
                    <a:pt x="382704" y="513393"/>
                    <a:pt x="382128" y="509783"/>
                    <a:pt x="380716" y="506489"/>
                  </a:cubicBezTo>
                  <a:cubicBezTo>
                    <a:pt x="378720" y="501831"/>
                    <a:pt x="375800" y="497597"/>
                    <a:pt x="373918" y="492892"/>
                  </a:cubicBezTo>
                  <a:cubicBezTo>
                    <a:pt x="361783" y="462555"/>
                    <a:pt x="373399" y="481916"/>
                    <a:pt x="360321" y="462299"/>
                  </a:cubicBezTo>
                  <a:cubicBezTo>
                    <a:pt x="354279" y="438130"/>
                    <a:pt x="360958" y="458368"/>
                    <a:pt x="350123" y="438504"/>
                  </a:cubicBezTo>
                  <a:cubicBezTo>
                    <a:pt x="345270" y="429607"/>
                    <a:pt x="342148" y="419743"/>
                    <a:pt x="336526" y="411310"/>
                  </a:cubicBezTo>
                  <a:cubicBezTo>
                    <a:pt x="331994" y="404511"/>
                    <a:pt x="325513" y="398666"/>
                    <a:pt x="322929" y="390914"/>
                  </a:cubicBezTo>
                  <a:cubicBezTo>
                    <a:pt x="321796" y="387515"/>
                    <a:pt x="320941" y="384010"/>
                    <a:pt x="319530" y="380717"/>
                  </a:cubicBezTo>
                  <a:cubicBezTo>
                    <a:pt x="310725" y="360173"/>
                    <a:pt x="315686" y="373990"/>
                    <a:pt x="305933" y="356922"/>
                  </a:cubicBezTo>
                  <a:cubicBezTo>
                    <a:pt x="303419" y="352522"/>
                    <a:pt x="301400" y="347857"/>
                    <a:pt x="299134" y="343325"/>
                  </a:cubicBezTo>
                  <a:cubicBezTo>
                    <a:pt x="298001" y="338793"/>
                    <a:pt x="297575" y="334022"/>
                    <a:pt x="295735" y="329728"/>
                  </a:cubicBezTo>
                  <a:cubicBezTo>
                    <a:pt x="294126" y="325973"/>
                    <a:pt x="290963" y="323077"/>
                    <a:pt x="288936" y="319530"/>
                  </a:cubicBezTo>
                  <a:cubicBezTo>
                    <a:pt x="286422" y="315130"/>
                    <a:pt x="283917" y="310678"/>
                    <a:pt x="282138" y="305933"/>
                  </a:cubicBezTo>
                  <a:cubicBezTo>
                    <a:pt x="274070" y="284417"/>
                    <a:pt x="284560" y="299771"/>
                    <a:pt x="271940" y="278739"/>
                  </a:cubicBezTo>
                  <a:cubicBezTo>
                    <a:pt x="267736" y="271733"/>
                    <a:pt x="262875" y="265142"/>
                    <a:pt x="258343" y="258343"/>
                  </a:cubicBezTo>
                  <a:cubicBezTo>
                    <a:pt x="256077" y="254944"/>
                    <a:pt x="253372" y="251799"/>
                    <a:pt x="251545" y="248145"/>
                  </a:cubicBezTo>
                  <a:cubicBezTo>
                    <a:pt x="249279" y="243613"/>
                    <a:pt x="247692" y="238671"/>
                    <a:pt x="244746" y="234548"/>
                  </a:cubicBezTo>
                  <a:cubicBezTo>
                    <a:pt x="238530" y="225846"/>
                    <a:pt x="221960" y="214658"/>
                    <a:pt x="214153" y="210754"/>
                  </a:cubicBezTo>
                  <a:cubicBezTo>
                    <a:pt x="209621" y="208488"/>
                    <a:pt x="204901" y="206562"/>
                    <a:pt x="200556" y="203955"/>
                  </a:cubicBezTo>
                  <a:cubicBezTo>
                    <a:pt x="171337" y="186423"/>
                    <a:pt x="190473" y="193795"/>
                    <a:pt x="169962" y="186959"/>
                  </a:cubicBezTo>
                  <a:cubicBezTo>
                    <a:pt x="166563" y="184693"/>
                    <a:pt x="163351" y="182116"/>
                    <a:pt x="159765" y="180160"/>
                  </a:cubicBezTo>
                  <a:cubicBezTo>
                    <a:pt x="150868" y="175307"/>
                    <a:pt x="141004" y="172184"/>
                    <a:pt x="132571" y="166563"/>
                  </a:cubicBezTo>
                  <a:cubicBezTo>
                    <a:pt x="119392" y="157778"/>
                    <a:pt x="126249" y="161057"/>
                    <a:pt x="112175" y="156366"/>
                  </a:cubicBezTo>
                  <a:cubicBezTo>
                    <a:pt x="108776" y="154100"/>
                    <a:pt x="105710" y="151226"/>
                    <a:pt x="101977" y="149567"/>
                  </a:cubicBezTo>
                  <a:cubicBezTo>
                    <a:pt x="95429" y="146657"/>
                    <a:pt x="81582" y="142769"/>
                    <a:pt x="81582" y="142769"/>
                  </a:cubicBezTo>
                  <a:cubicBezTo>
                    <a:pt x="61982" y="129702"/>
                    <a:pt x="80891" y="141016"/>
                    <a:pt x="61186" y="132571"/>
                  </a:cubicBezTo>
                  <a:cubicBezTo>
                    <a:pt x="56528" y="130575"/>
                    <a:pt x="52396" y="127374"/>
                    <a:pt x="47589" y="125772"/>
                  </a:cubicBezTo>
                  <a:cubicBezTo>
                    <a:pt x="42108" y="123945"/>
                    <a:pt x="36167" y="123893"/>
                    <a:pt x="30593" y="122373"/>
                  </a:cubicBezTo>
                  <a:cubicBezTo>
                    <a:pt x="10056" y="116772"/>
                    <a:pt x="14031" y="118130"/>
                    <a:pt x="0" y="108776"/>
                  </a:cubicBezTo>
                  <a:cubicBezTo>
                    <a:pt x="1133" y="91780"/>
                    <a:pt x="1518" y="74717"/>
                    <a:pt x="3399" y="57787"/>
                  </a:cubicBezTo>
                  <a:cubicBezTo>
                    <a:pt x="3795" y="54226"/>
                    <a:pt x="3882" y="49672"/>
                    <a:pt x="6798" y="47589"/>
                  </a:cubicBezTo>
                  <a:cubicBezTo>
                    <a:pt x="12153" y="43764"/>
                    <a:pt x="36711" y="38327"/>
                    <a:pt x="44190" y="37392"/>
                  </a:cubicBezTo>
                  <a:cubicBezTo>
                    <a:pt x="56609" y="35840"/>
                    <a:pt x="69129" y="35237"/>
                    <a:pt x="81582" y="33992"/>
                  </a:cubicBezTo>
                  <a:cubicBezTo>
                    <a:pt x="91791" y="32971"/>
                    <a:pt x="101977" y="31726"/>
                    <a:pt x="112175" y="30593"/>
                  </a:cubicBezTo>
                  <a:cubicBezTo>
                    <a:pt x="138354" y="24049"/>
                    <a:pt x="119939" y="27912"/>
                    <a:pt x="163164" y="23795"/>
                  </a:cubicBezTo>
                  <a:cubicBezTo>
                    <a:pt x="222827" y="18112"/>
                    <a:pt x="173674" y="21863"/>
                    <a:pt x="251545" y="16996"/>
                  </a:cubicBezTo>
                  <a:cubicBezTo>
                    <a:pt x="258343" y="15863"/>
                    <a:pt x="265079" y="14250"/>
                    <a:pt x="271940" y="13597"/>
                  </a:cubicBezTo>
                  <a:cubicBezTo>
                    <a:pt x="303905" y="10553"/>
                    <a:pt x="329117" y="10868"/>
                    <a:pt x="360321" y="6798"/>
                  </a:cubicBezTo>
                  <a:cubicBezTo>
                    <a:pt x="373990" y="5015"/>
                    <a:pt x="401112" y="0"/>
                    <a:pt x="401112" y="0"/>
                  </a:cubicBezTo>
                  <a:lnTo>
                    <a:pt x="727440" y="3399"/>
                  </a:lnTo>
                  <a:cubicBezTo>
                    <a:pt x="731022" y="3471"/>
                    <a:pt x="734104" y="6209"/>
                    <a:pt x="737638" y="6798"/>
                  </a:cubicBezTo>
                  <a:cubicBezTo>
                    <a:pt x="747759" y="8485"/>
                    <a:pt x="758034" y="9065"/>
                    <a:pt x="768232" y="10198"/>
                  </a:cubicBezTo>
                  <a:cubicBezTo>
                    <a:pt x="788958" y="17107"/>
                    <a:pt x="772591" y="12442"/>
                    <a:pt x="809023" y="16996"/>
                  </a:cubicBezTo>
                  <a:cubicBezTo>
                    <a:pt x="816973" y="17990"/>
                    <a:pt x="824886" y="19262"/>
                    <a:pt x="832817" y="20395"/>
                  </a:cubicBezTo>
                  <a:lnTo>
                    <a:pt x="853213" y="27194"/>
                  </a:lnTo>
                  <a:cubicBezTo>
                    <a:pt x="862932" y="30434"/>
                    <a:pt x="866338" y="31858"/>
                    <a:pt x="877008" y="33992"/>
                  </a:cubicBezTo>
                  <a:cubicBezTo>
                    <a:pt x="883766" y="35344"/>
                    <a:pt x="890717" y="35720"/>
                    <a:pt x="897403" y="37392"/>
                  </a:cubicBezTo>
                  <a:cubicBezTo>
                    <a:pt x="904355" y="39130"/>
                    <a:pt x="917799" y="44190"/>
                    <a:pt x="917799" y="44190"/>
                  </a:cubicBezTo>
                  <a:cubicBezTo>
                    <a:pt x="921198" y="46456"/>
                    <a:pt x="924858" y="48373"/>
                    <a:pt x="927997" y="50989"/>
                  </a:cubicBezTo>
                  <a:cubicBezTo>
                    <a:pt x="936120" y="57758"/>
                    <a:pt x="948875" y="72834"/>
                    <a:pt x="951791" y="81582"/>
                  </a:cubicBezTo>
                  <a:cubicBezTo>
                    <a:pt x="952924" y="84981"/>
                    <a:pt x="953779" y="88486"/>
                    <a:pt x="955191" y="91780"/>
                  </a:cubicBezTo>
                  <a:cubicBezTo>
                    <a:pt x="965019" y="114712"/>
                    <a:pt x="959283" y="96565"/>
                    <a:pt x="972187" y="122373"/>
                  </a:cubicBezTo>
                  <a:cubicBezTo>
                    <a:pt x="973789" y="125578"/>
                    <a:pt x="974328" y="129216"/>
                    <a:pt x="975586" y="132571"/>
                  </a:cubicBezTo>
                  <a:cubicBezTo>
                    <a:pt x="977033" y="136429"/>
                    <a:pt x="984380" y="153447"/>
                    <a:pt x="985784" y="159765"/>
                  </a:cubicBezTo>
                  <a:cubicBezTo>
                    <a:pt x="987279" y="166493"/>
                    <a:pt x="987511" y="173474"/>
                    <a:pt x="989183" y="180160"/>
                  </a:cubicBezTo>
                  <a:cubicBezTo>
                    <a:pt x="990921" y="187112"/>
                    <a:pt x="993716" y="193757"/>
                    <a:pt x="995982" y="200556"/>
                  </a:cubicBezTo>
                  <a:cubicBezTo>
                    <a:pt x="997115" y="203955"/>
                    <a:pt x="998604" y="207256"/>
                    <a:pt x="999381" y="210754"/>
                  </a:cubicBezTo>
                  <a:cubicBezTo>
                    <a:pt x="1001647" y="220952"/>
                    <a:pt x="1003310" y="231302"/>
                    <a:pt x="1006180" y="241347"/>
                  </a:cubicBezTo>
                  <a:cubicBezTo>
                    <a:pt x="1010118" y="255128"/>
                    <a:pt x="1016966" y="268084"/>
                    <a:pt x="1019777" y="282138"/>
                  </a:cubicBezTo>
                  <a:cubicBezTo>
                    <a:pt x="1021124" y="288871"/>
                    <a:pt x="1024175" y="305532"/>
                    <a:pt x="1026575" y="312731"/>
                  </a:cubicBezTo>
                  <a:cubicBezTo>
                    <a:pt x="1045185" y="368561"/>
                    <a:pt x="1022400" y="295930"/>
                    <a:pt x="1040172" y="343325"/>
                  </a:cubicBezTo>
                  <a:cubicBezTo>
                    <a:pt x="1054052" y="380340"/>
                    <a:pt x="1031446" y="332675"/>
                    <a:pt x="1050370" y="370519"/>
                  </a:cubicBezTo>
                  <a:cubicBezTo>
                    <a:pt x="1051503" y="375051"/>
                    <a:pt x="1052129" y="379742"/>
                    <a:pt x="1053769" y="384116"/>
                  </a:cubicBezTo>
                  <a:cubicBezTo>
                    <a:pt x="1055548" y="388861"/>
                    <a:pt x="1058966" y="392906"/>
                    <a:pt x="1060568" y="397713"/>
                  </a:cubicBezTo>
                  <a:cubicBezTo>
                    <a:pt x="1062395" y="403194"/>
                    <a:pt x="1062714" y="409069"/>
                    <a:pt x="1063967" y="414709"/>
                  </a:cubicBezTo>
                  <a:cubicBezTo>
                    <a:pt x="1064980" y="419270"/>
                    <a:pt x="1066233" y="423774"/>
                    <a:pt x="1067366" y="428306"/>
                  </a:cubicBezTo>
                  <a:cubicBezTo>
                    <a:pt x="1066233" y="447568"/>
                    <a:pt x="1065887" y="466893"/>
                    <a:pt x="1063967" y="486093"/>
                  </a:cubicBezTo>
                  <a:cubicBezTo>
                    <a:pt x="1063610" y="489658"/>
                    <a:pt x="1061345" y="492793"/>
                    <a:pt x="1060568" y="496291"/>
                  </a:cubicBezTo>
                  <a:cubicBezTo>
                    <a:pt x="1058480" y="505686"/>
                    <a:pt x="1058359" y="517705"/>
                    <a:pt x="1053769" y="526885"/>
                  </a:cubicBezTo>
                  <a:cubicBezTo>
                    <a:pt x="1037338" y="559749"/>
                    <a:pt x="1057822" y="507015"/>
                    <a:pt x="1040172" y="554079"/>
                  </a:cubicBezTo>
                  <a:cubicBezTo>
                    <a:pt x="1038914" y="557434"/>
                    <a:pt x="1037757" y="560831"/>
                    <a:pt x="1036773" y="564276"/>
                  </a:cubicBezTo>
                  <a:cubicBezTo>
                    <a:pt x="1035490" y="568768"/>
                    <a:pt x="1035214" y="573579"/>
                    <a:pt x="1033374" y="577873"/>
                  </a:cubicBezTo>
                  <a:cubicBezTo>
                    <a:pt x="1031765" y="581628"/>
                    <a:pt x="1028531" y="584484"/>
                    <a:pt x="1026575" y="588071"/>
                  </a:cubicBezTo>
                  <a:cubicBezTo>
                    <a:pt x="1021722" y="596968"/>
                    <a:pt x="1018599" y="606832"/>
                    <a:pt x="1012978" y="615265"/>
                  </a:cubicBezTo>
                  <a:cubicBezTo>
                    <a:pt x="1010712" y="618664"/>
                    <a:pt x="1008007" y="621809"/>
                    <a:pt x="1006180" y="625463"/>
                  </a:cubicBezTo>
                  <a:cubicBezTo>
                    <a:pt x="1004578" y="628668"/>
                    <a:pt x="1004768" y="632680"/>
                    <a:pt x="1002780" y="635661"/>
                  </a:cubicBezTo>
                  <a:cubicBezTo>
                    <a:pt x="1000113" y="639661"/>
                    <a:pt x="996275" y="642781"/>
                    <a:pt x="992582" y="645859"/>
                  </a:cubicBezTo>
                  <a:cubicBezTo>
                    <a:pt x="982657" y="654129"/>
                    <a:pt x="971124" y="660518"/>
                    <a:pt x="961989" y="669653"/>
                  </a:cubicBezTo>
                  <a:cubicBezTo>
                    <a:pt x="935305" y="696337"/>
                    <a:pt x="947527" y="687225"/>
                    <a:pt x="927997" y="700247"/>
                  </a:cubicBezTo>
                  <a:cubicBezTo>
                    <a:pt x="909864" y="727442"/>
                    <a:pt x="933665" y="694578"/>
                    <a:pt x="911000" y="717243"/>
                  </a:cubicBezTo>
                  <a:cubicBezTo>
                    <a:pt x="905870" y="722373"/>
                    <a:pt x="902181" y="728779"/>
                    <a:pt x="897403" y="734239"/>
                  </a:cubicBezTo>
                  <a:cubicBezTo>
                    <a:pt x="894238" y="737857"/>
                    <a:pt x="890605" y="741038"/>
                    <a:pt x="887206" y="744437"/>
                  </a:cubicBezTo>
                  <a:cubicBezTo>
                    <a:pt x="886073" y="747836"/>
                    <a:pt x="885794" y="751654"/>
                    <a:pt x="883806" y="754635"/>
                  </a:cubicBezTo>
                  <a:cubicBezTo>
                    <a:pt x="873130" y="770648"/>
                    <a:pt x="874226" y="758344"/>
                    <a:pt x="866810" y="775030"/>
                  </a:cubicBezTo>
                  <a:cubicBezTo>
                    <a:pt x="850629" y="811438"/>
                    <a:pt x="868598" y="782545"/>
                    <a:pt x="853213" y="805624"/>
                  </a:cubicBezTo>
                  <a:cubicBezTo>
                    <a:pt x="844220" y="841597"/>
                    <a:pt x="856431" y="799233"/>
                    <a:pt x="843015" y="829418"/>
                  </a:cubicBezTo>
                  <a:cubicBezTo>
                    <a:pt x="833352" y="851158"/>
                    <a:pt x="838459" y="846122"/>
                    <a:pt x="832817" y="866810"/>
                  </a:cubicBezTo>
                  <a:cubicBezTo>
                    <a:pt x="830931" y="873724"/>
                    <a:pt x="828285" y="880407"/>
                    <a:pt x="826019" y="887206"/>
                  </a:cubicBezTo>
                  <a:lnTo>
                    <a:pt x="819220" y="907601"/>
                  </a:lnTo>
                  <a:lnTo>
                    <a:pt x="815821" y="917799"/>
                  </a:lnTo>
                  <a:cubicBezTo>
                    <a:pt x="814688" y="921198"/>
                    <a:pt x="814410" y="925016"/>
                    <a:pt x="812422" y="927997"/>
                  </a:cubicBezTo>
                  <a:lnTo>
                    <a:pt x="798825" y="948392"/>
                  </a:lnTo>
                  <a:cubicBezTo>
                    <a:pt x="796559" y="955191"/>
                    <a:pt x="796001" y="962825"/>
                    <a:pt x="792026" y="968788"/>
                  </a:cubicBezTo>
                  <a:cubicBezTo>
                    <a:pt x="789760" y="972187"/>
                    <a:pt x="787055" y="975332"/>
                    <a:pt x="785228" y="978986"/>
                  </a:cubicBezTo>
                  <a:cubicBezTo>
                    <a:pt x="771159" y="1007125"/>
                    <a:pt x="794510" y="970162"/>
                    <a:pt x="775030" y="999381"/>
                  </a:cubicBezTo>
                  <a:cubicBezTo>
                    <a:pt x="766488" y="1025010"/>
                    <a:pt x="778010" y="993422"/>
                    <a:pt x="764832" y="1019777"/>
                  </a:cubicBezTo>
                  <a:cubicBezTo>
                    <a:pt x="763230" y="1022982"/>
                    <a:pt x="763671" y="1027176"/>
                    <a:pt x="761433" y="1029974"/>
                  </a:cubicBezTo>
                  <a:cubicBezTo>
                    <a:pt x="758058" y="1034192"/>
                    <a:pt x="746512" y="1039488"/>
                    <a:pt x="741037" y="1040172"/>
                  </a:cubicBezTo>
                  <a:cubicBezTo>
                    <a:pt x="735415" y="1040875"/>
                    <a:pt x="726874" y="1043005"/>
                    <a:pt x="724041" y="1043572"/>
                  </a:cubicBezTo>
                  <a:close/>
                </a:path>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pic>
          <p:nvPicPr>
            <p:cNvPr id="127" name="Picture 335" descr="图片259"/>
            <p:cNvPicPr>
              <a:picLocks noChangeAspect="1" noChangeArrowheads="1"/>
            </p:cNvPicPr>
            <p:nvPr/>
          </p:nvPicPr>
          <p:blipFill>
            <a:blip r:embed="rId3" cstate="print"/>
            <a:srcRect/>
            <a:stretch>
              <a:fillRect/>
            </a:stretch>
          </p:blipFill>
          <p:spPr bwMode="auto">
            <a:xfrm>
              <a:off x="2362499" y="3397172"/>
              <a:ext cx="277516" cy="216000"/>
            </a:xfrm>
            <a:prstGeom prst="rect">
              <a:avLst/>
            </a:prstGeom>
            <a:noFill/>
            <a:effectLst/>
          </p:spPr>
        </p:pic>
        <p:sp>
          <p:nvSpPr>
            <p:cNvPr id="145" name="椭圆 530"/>
            <p:cNvSpPr>
              <a:spLocks noChangeArrowheads="1"/>
            </p:cNvSpPr>
            <p:nvPr/>
          </p:nvSpPr>
          <p:spPr bwMode="auto">
            <a:xfrm>
              <a:off x="2288480" y="3918584"/>
              <a:ext cx="53872" cy="45719"/>
            </a:xfrm>
            <a:prstGeom prst="ellipse">
              <a:avLst/>
            </a:prstGeom>
            <a:solidFill>
              <a:srgbClr val="FF0000"/>
            </a:solidFill>
            <a:ln w="28575" algn="ctr">
              <a:solidFill>
                <a:srgbClr val="FF0000"/>
              </a:solidFill>
              <a:round/>
            </a:ln>
            <a:effectLst/>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46" name="椭圆 530"/>
            <p:cNvSpPr>
              <a:spLocks noChangeArrowheads="1"/>
            </p:cNvSpPr>
            <p:nvPr/>
          </p:nvSpPr>
          <p:spPr bwMode="auto">
            <a:xfrm>
              <a:off x="2588518" y="3918584"/>
              <a:ext cx="53872" cy="45719"/>
            </a:xfrm>
            <a:prstGeom prst="ellipse">
              <a:avLst/>
            </a:prstGeom>
            <a:solidFill>
              <a:srgbClr val="FF0000"/>
            </a:solidFill>
            <a:ln w="28575" algn="ctr">
              <a:solidFill>
                <a:srgbClr val="FF0000"/>
              </a:solidFill>
              <a:round/>
            </a:ln>
            <a:effectLst/>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48" name="椭圆 147"/>
            <p:cNvSpPr/>
            <p:nvPr/>
          </p:nvSpPr>
          <p:spPr bwMode="auto">
            <a:xfrm>
              <a:off x="1247775" y="2857500"/>
              <a:ext cx="1209675" cy="171450"/>
            </a:xfrm>
            <a:prstGeom prst="ellipse">
              <a:avLst/>
            </a:prstGeom>
            <a:noFill/>
            <a:ln w="12700">
              <a:solidFill>
                <a:srgbClr val="C00000"/>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49" name="椭圆 148"/>
            <p:cNvSpPr/>
            <p:nvPr/>
          </p:nvSpPr>
          <p:spPr bwMode="auto">
            <a:xfrm>
              <a:off x="1762126" y="3848100"/>
              <a:ext cx="1047750" cy="171450"/>
            </a:xfrm>
            <a:prstGeom prst="ellipse">
              <a:avLst/>
            </a:prstGeom>
            <a:noFill/>
            <a:ln w="12700">
              <a:solidFill>
                <a:srgbClr val="00B050"/>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59" name="椭圆 158"/>
            <p:cNvSpPr/>
            <p:nvPr/>
          </p:nvSpPr>
          <p:spPr bwMode="auto">
            <a:xfrm>
              <a:off x="1762125" y="3352800"/>
              <a:ext cx="1076325" cy="266700"/>
            </a:xfrm>
            <a:prstGeom prst="ellipse">
              <a:avLst/>
            </a:prstGeom>
            <a:noFill/>
            <a:ln w="12700">
              <a:solidFill>
                <a:srgbClr val="0000FF"/>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60" name="TextBox 159"/>
            <p:cNvSpPr txBox="1"/>
            <p:nvPr/>
          </p:nvSpPr>
          <p:spPr>
            <a:xfrm>
              <a:off x="2376037" y="2751648"/>
              <a:ext cx="1195838" cy="400110"/>
            </a:xfrm>
            <a:prstGeom prst="rect">
              <a:avLst/>
            </a:prstGeom>
            <a:noFill/>
            <a:effectLst/>
          </p:spPr>
          <p:txBody>
            <a:bodyPr wrap="square" rtlCol="0">
              <a:spAutoFit/>
            </a:bodyPr>
            <a:lstStyle/>
            <a:p>
              <a:r>
                <a:rPr lang="zh-CN" altLang="en-US" sz="1000" dirty="0" smtClean="0">
                  <a:solidFill>
                    <a:srgbClr val="C00000"/>
                  </a:solidFill>
                  <a:latin typeface="微软雅黑" panose="020B0503020204020204" pitchFamily="34" charset="-122"/>
                  <a:ea typeface="微软雅黑" panose="020B0503020204020204" pitchFamily="34" charset="-122"/>
                </a:rPr>
                <a:t>正向流出端口组</a:t>
              </a:r>
              <a:endParaRPr lang="en-US" altLang="zh-CN" sz="1000" dirty="0" smtClean="0">
                <a:solidFill>
                  <a:srgbClr val="C00000"/>
                </a:solidFill>
                <a:latin typeface="微软雅黑" panose="020B0503020204020204" pitchFamily="34" charset="-122"/>
                <a:ea typeface="微软雅黑" panose="020B0503020204020204" pitchFamily="34" charset="-122"/>
              </a:endParaRPr>
            </a:p>
            <a:p>
              <a:r>
                <a:rPr lang="zh-CN" altLang="en-US" sz="1000" dirty="0" smtClean="0">
                  <a:solidFill>
                    <a:srgbClr val="C00000"/>
                  </a:solidFill>
                  <a:latin typeface="微软雅黑" panose="020B0503020204020204" pitchFamily="34" charset="-122"/>
                  <a:ea typeface="微软雅黑" panose="020B0503020204020204" pitchFamily="34" charset="-122"/>
                </a:rPr>
                <a:t>反向流入端口组</a:t>
              </a:r>
              <a:endParaRPr lang="zh-CN" altLang="en-US" sz="1000" dirty="0">
                <a:solidFill>
                  <a:srgbClr val="C00000"/>
                </a:solidFill>
                <a:latin typeface="微软雅黑" panose="020B0503020204020204" pitchFamily="34" charset="-122"/>
                <a:ea typeface="微软雅黑" panose="020B0503020204020204" pitchFamily="34" charset="-122"/>
              </a:endParaRPr>
            </a:p>
          </p:txBody>
        </p:sp>
        <p:sp>
          <p:nvSpPr>
            <p:cNvPr id="162" name="TextBox 161"/>
            <p:cNvSpPr txBox="1"/>
            <p:nvPr/>
          </p:nvSpPr>
          <p:spPr>
            <a:xfrm>
              <a:off x="2747512" y="3361248"/>
              <a:ext cx="833888" cy="246221"/>
            </a:xfrm>
            <a:prstGeom prst="rect">
              <a:avLst/>
            </a:prstGeom>
            <a:noFill/>
            <a:effectLst/>
          </p:spPr>
          <p:txBody>
            <a:bodyPr wrap="square" rtlCol="0">
              <a:spAutoFit/>
            </a:bodyPr>
            <a:lstStyle/>
            <a:p>
              <a:r>
                <a:rPr lang="zh-CN" altLang="en-US" sz="1000" dirty="0" smtClean="0">
                  <a:solidFill>
                    <a:srgbClr val="0000FF"/>
                  </a:solidFill>
                  <a:latin typeface="微软雅黑" panose="020B0503020204020204" pitchFamily="34" charset="-122"/>
                  <a:ea typeface="微软雅黑" panose="020B0503020204020204" pitchFamily="34" charset="-122"/>
                </a:rPr>
                <a:t>待监测区域</a:t>
              </a:r>
              <a:endParaRPr lang="zh-CN" altLang="en-US" sz="1000" dirty="0">
                <a:solidFill>
                  <a:srgbClr val="0000FF"/>
                </a:solidFill>
                <a:latin typeface="微软雅黑" panose="020B0503020204020204" pitchFamily="34" charset="-122"/>
                <a:ea typeface="微软雅黑" panose="020B0503020204020204" pitchFamily="34" charset="-122"/>
              </a:endParaRPr>
            </a:p>
          </p:txBody>
        </p:sp>
        <p:sp>
          <p:nvSpPr>
            <p:cNvPr id="167" name="TextBox 166"/>
            <p:cNvSpPr txBox="1"/>
            <p:nvPr/>
          </p:nvSpPr>
          <p:spPr>
            <a:xfrm>
              <a:off x="2671312" y="3751773"/>
              <a:ext cx="1081538" cy="400110"/>
            </a:xfrm>
            <a:prstGeom prst="rect">
              <a:avLst/>
            </a:prstGeom>
            <a:noFill/>
            <a:effectLst/>
          </p:spPr>
          <p:txBody>
            <a:bodyPr wrap="square" rtlCol="0">
              <a:spAutoFit/>
            </a:bodyPr>
            <a:lstStyle/>
            <a:p>
              <a:r>
                <a:rPr lang="zh-CN" altLang="en-US" sz="1000" dirty="0" smtClean="0">
                  <a:solidFill>
                    <a:srgbClr val="00B050"/>
                  </a:solidFill>
                  <a:latin typeface="微软雅黑" panose="020B0503020204020204" pitchFamily="34" charset="-122"/>
                  <a:ea typeface="微软雅黑" panose="020B0503020204020204" pitchFamily="34" charset="-122"/>
                </a:rPr>
                <a:t>正向流入端口组</a:t>
              </a:r>
              <a:endParaRPr lang="en-US" altLang="zh-CN" sz="1000" dirty="0" smtClean="0">
                <a:solidFill>
                  <a:srgbClr val="00B050"/>
                </a:solidFill>
                <a:latin typeface="微软雅黑" panose="020B0503020204020204" pitchFamily="34" charset="-122"/>
                <a:ea typeface="微软雅黑" panose="020B0503020204020204" pitchFamily="34" charset="-122"/>
              </a:endParaRPr>
            </a:p>
            <a:p>
              <a:r>
                <a:rPr lang="zh-CN" altLang="en-US" sz="1000" dirty="0" smtClean="0">
                  <a:solidFill>
                    <a:srgbClr val="00B050"/>
                  </a:solidFill>
                  <a:latin typeface="微软雅黑" panose="020B0503020204020204" pitchFamily="34" charset="-122"/>
                  <a:ea typeface="微软雅黑" panose="020B0503020204020204" pitchFamily="34" charset="-122"/>
                </a:rPr>
                <a:t>反向流出端口组</a:t>
              </a:r>
              <a:endParaRPr lang="zh-CN" altLang="en-US" sz="1000" dirty="0">
                <a:solidFill>
                  <a:srgbClr val="00B050"/>
                </a:solidFill>
                <a:latin typeface="微软雅黑" panose="020B0503020204020204" pitchFamily="34" charset="-122"/>
                <a:ea typeface="微软雅黑" panose="020B0503020204020204" pitchFamily="34" charset="-122"/>
              </a:endParaRPr>
            </a:p>
          </p:txBody>
        </p:sp>
        <p:sp>
          <p:nvSpPr>
            <p:cNvPr id="199" name="任意多边形 198"/>
            <p:cNvSpPr/>
            <p:nvPr/>
          </p:nvSpPr>
          <p:spPr bwMode="auto">
            <a:xfrm rot="11707282">
              <a:off x="2439808" y="2555568"/>
              <a:ext cx="344009" cy="1663224"/>
            </a:xfrm>
            <a:custGeom>
              <a:avLst/>
              <a:gdLst>
                <a:gd name="connsiteX0" fmla="*/ 0 w 388240"/>
                <a:gd name="connsiteY0" fmla="*/ 0 h 1460558"/>
                <a:gd name="connsiteX1" fmla="*/ 380655 w 388240"/>
                <a:gd name="connsiteY1" fmla="*/ 686835 h 1460558"/>
                <a:gd name="connsiteX2" fmla="*/ 45513 w 388240"/>
                <a:gd name="connsiteY2" fmla="*/ 1460558 h 1460558"/>
              </a:gdLst>
              <a:ahLst/>
              <a:cxnLst>
                <a:cxn ang="0">
                  <a:pos x="connsiteX0" y="connsiteY0"/>
                </a:cxn>
                <a:cxn ang="0">
                  <a:pos x="connsiteX1" y="connsiteY1"/>
                </a:cxn>
                <a:cxn ang="0">
                  <a:pos x="connsiteX2" y="connsiteY2"/>
                </a:cxn>
              </a:cxnLst>
              <a:rect l="l" t="t" r="r" b="b"/>
              <a:pathLst>
                <a:path w="388240" h="1460558">
                  <a:moveTo>
                    <a:pt x="0" y="0"/>
                  </a:moveTo>
                  <a:cubicBezTo>
                    <a:pt x="186535" y="221704"/>
                    <a:pt x="373070" y="443409"/>
                    <a:pt x="380655" y="686835"/>
                  </a:cubicBezTo>
                  <a:cubicBezTo>
                    <a:pt x="388240" y="930261"/>
                    <a:pt x="216876" y="1195409"/>
                    <a:pt x="45513" y="1460558"/>
                  </a:cubicBezTo>
                </a:path>
              </a:pathLst>
            </a:custGeom>
            <a:noFill/>
            <a:ln w="25400">
              <a:solidFill>
                <a:srgbClr val="7030A0"/>
              </a:solidFill>
              <a:headEnd type="arrow"/>
              <a:tailEnd type="non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thruBlk="1"/>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Rectangle 2"/>
          <p:cNvSpPr>
            <a:spLocks noGrp="1" noChangeArrowheads="1"/>
          </p:cNvSpPr>
          <p:nvPr>
            <p:ph type="title"/>
          </p:nvPr>
        </p:nvSpPr>
        <p:spPr/>
        <p:txBody>
          <a:bodyPr wrap="none">
            <a:noAutofit/>
          </a:bodyPr>
          <a:lstStyle/>
          <a:p>
            <a:pPr lvl="1" eaLnBrk="1" hangingPunct="1"/>
            <a:r>
              <a:rPr lang="zh-CN" altLang="en-US" sz="3200" dirty="0" smtClean="0">
                <a:latin typeface="微软雅黑" panose="020B0503020204020204" pitchFamily="34" charset="-122"/>
                <a:ea typeface="微软雅黑" panose="020B0503020204020204" pitchFamily="34" charset="-122"/>
              </a:rPr>
              <a:t>监测多点间指定业务流</a:t>
            </a:r>
            <a:br>
              <a:rPr lang="en-US" altLang="zh-CN" sz="3200" dirty="0" smtClean="0">
                <a:latin typeface="微软雅黑" panose="020B0503020204020204" pitchFamily="34" charset="-122"/>
                <a:ea typeface="微软雅黑" panose="020B0503020204020204" pitchFamily="34" charset="-122"/>
              </a:rPr>
            </a:br>
            <a:endParaRPr lang="zh-CN" altLang="en-US" sz="3200" dirty="0">
              <a:latin typeface="微软雅黑" panose="020B0503020204020204" pitchFamily="34" charset="-122"/>
              <a:ea typeface="微软雅黑" panose="020B0503020204020204" pitchFamily="34" charset="-122"/>
            </a:endParaRPr>
          </a:p>
        </p:txBody>
      </p:sp>
      <p:sp>
        <p:nvSpPr>
          <p:cNvPr id="166" name="矩形 165"/>
          <p:cNvSpPr/>
          <p:nvPr/>
        </p:nvSpPr>
        <p:spPr>
          <a:xfrm>
            <a:off x="4000500" y="807924"/>
            <a:ext cx="4996850" cy="3951851"/>
          </a:xfrm>
          <a:prstGeom prst="rect">
            <a:avLst/>
          </a:prstGeom>
        </p:spPr>
        <p:txBody>
          <a:bodyPr wrap="square">
            <a:spAutoFit/>
          </a:bodyPr>
          <a:lstStyle/>
          <a:p>
            <a:pPr marL="174625" indent="-174625">
              <a:lnSpc>
                <a:spcPct val="120000"/>
              </a:lnSpc>
              <a:spcBef>
                <a:spcPts val="0"/>
              </a:spcBef>
            </a:pPr>
            <a:r>
              <a:rPr lang="zh-CN" altLang="en-US" sz="1100" b="1" dirty="0" smtClean="0">
                <a:solidFill>
                  <a:srgbClr val="990000"/>
                </a:solidFill>
                <a:latin typeface="微软雅黑" panose="020B0503020204020204" pitchFamily="34" charset="-122"/>
                <a:ea typeface="微软雅黑" panose="020B0503020204020204" pitchFamily="34" charset="-122"/>
              </a:rPr>
              <a:t>客户需求</a:t>
            </a:r>
            <a:endParaRPr lang="en-US" altLang="zh-CN" sz="11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客户需要对网络及设备的质量状况进行监控。</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需要监测总部与分支间区域的某种业务流单方向丢包情况。</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敏捷交换机作为园区的出口设备，或是园区进出广域流量的汇聚点。</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总部与分支间区域（</a:t>
            </a:r>
            <a:r>
              <a:rPr lang="en-US" altLang="zh-CN" sz="1100" dirty="0" smtClean="0">
                <a:solidFill>
                  <a:sysClr val="windowText" lastClr="000000"/>
                </a:solidFill>
                <a:latin typeface="微软雅黑" panose="020B0503020204020204" pitchFamily="34" charset="-122"/>
                <a:ea typeface="微软雅黑" panose="020B0503020204020204" pitchFamily="34" charset="-122"/>
              </a:rPr>
              <a:t>Internet</a:t>
            </a:r>
            <a:r>
              <a:rPr lang="zh-CN" altLang="en-US" sz="1100" dirty="0" smtClean="0">
                <a:solidFill>
                  <a:sysClr val="windowText" lastClr="000000"/>
                </a:solidFill>
                <a:latin typeface="微软雅黑" panose="020B0503020204020204" pitchFamily="34" charset="-122"/>
                <a:ea typeface="微软雅黑" panose="020B0503020204020204" pitchFamily="34" charset="-122"/>
              </a:rPr>
              <a:t>或专线）能够被敏捷设备的端口包围，形成封闭区域。</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a:lnSpc>
                <a:spcPct val="120000"/>
              </a:lnSpc>
              <a:spcBef>
                <a:spcPts val="0"/>
              </a:spcBef>
            </a:pPr>
            <a:endParaRPr lang="en-US" altLang="zh-CN" sz="1100" b="1" dirty="0" smtClean="0">
              <a:solidFill>
                <a:srgbClr val="990000"/>
              </a:solidFill>
              <a:latin typeface="微软雅黑" panose="020B0503020204020204" pitchFamily="34" charset="-122"/>
              <a:ea typeface="微软雅黑" panose="020B0503020204020204" pitchFamily="34" charset="-122"/>
            </a:endParaRPr>
          </a:p>
          <a:p>
            <a:pPr>
              <a:lnSpc>
                <a:spcPct val="120000"/>
              </a:lnSpc>
              <a:spcBef>
                <a:spcPts val="0"/>
              </a:spcBef>
            </a:pPr>
            <a:r>
              <a:rPr lang="zh-CN" altLang="en-US" sz="1100" b="1" dirty="0" smtClean="0">
                <a:solidFill>
                  <a:srgbClr val="990000"/>
                </a:solidFill>
                <a:latin typeface="微软雅黑" panose="020B0503020204020204" pitchFamily="34" charset="-122"/>
                <a:ea typeface="微软雅黑" panose="020B0503020204020204" pitchFamily="34" charset="-122"/>
              </a:rPr>
              <a:t>方案部署</a:t>
            </a:r>
            <a:endParaRPr lang="en-US" altLang="zh-CN" sz="11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部署</a:t>
            </a:r>
            <a:r>
              <a:rPr lang="en-US" altLang="zh-CN" sz="11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100" dirty="0" smtClean="0">
                <a:solidFill>
                  <a:sysClr val="windowText" lastClr="000000"/>
                </a:solidFill>
                <a:latin typeface="微软雅黑" panose="020B0503020204020204" pitchFamily="34" charset="-122"/>
                <a:ea typeface="微软雅黑" panose="020B0503020204020204" pitchFamily="34" charset="-122"/>
              </a:rPr>
              <a:t>网管，管理敏捷设备。</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en-US" altLang="zh-CN" sz="1100" dirty="0" err="1" smtClean="0">
                <a:solidFill>
                  <a:sysClr val="windowText" lastClr="000000"/>
                </a:solidFill>
                <a:latin typeface="微软雅黑" panose="020B0503020204020204" pitchFamily="34" charset="-122"/>
                <a:ea typeface="微软雅黑" panose="020B0503020204020204" pitchFamily="34" charset="-122"/>
              </a:rPr>
              <a:t>iPCA</a:t>
            </a:r>
            <a:r>
              <a:rPr lang="zh-CN" altLang="en-US" sz="1100" dirty="0" smtClean="0">
                <a:solidFill>
                  <a:sysClr val="windowText" lastClr="000000"/>
                </a:solidFill>
                <a:latin typeface="微软雅黑" panose="020B0503020204020204" pitchFamily="34" charset="-122"/>
                <a:ea typeface="微软雅黑" panose="020B0503020204020204" pitchFamily="34" charset="-122"/>
              </a:rPr>
              <a:t>监测点部署在总部与分支间广域区域的敏捷设备的端口。根据待监测业务流的方向划分端口为入、出端口组。</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待监测流特征：业务流必须是经过待监测区域的流量。</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选择一台参与监测的敏捷设备作为</a:t>
            </a:r>
            <a:r>
              <a:rPr lang="en-US" altLang="zh-CN" sz="1100" dirty="0" smtClean="0">
                <a:solidFill>
                  <a:sysClr val="windowText" lastClr="000000"/>
                </a:solidFill>
                <a:latin typeface="微软雅黑" panose="020B0503020204020204" pitchFamily="34" charset="-122"/>
                <a:ea typeface="微软雅黑" panose="020B0503020204020204" pitchFamily="34" charset="-122"/>
              </a:rPr>
              <a:t>MCP</a:t>
            </a:r>
            <a:r>
              <a:rPr lang="zh-CN" altLang="en-US" sz="1100" dirty="0" smtClean="0">
                <a:solidFill>
                  <a:sysClr val="windowText" lastClr="000000"/>
                </a:solidFill>
                <a:latin typeface="微软雅黑" panose="020B0503020204020204" pitchFamily="34" charset="-122"/>
                <a:ea typeface="微软雅黑" panose="020B0503020204020204" pitchFamily="34" charset="-122"/>
              </a:rPr>
              <a:t>，负责向网管上报结果。建议选择更高型号的敏捷设备。</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a:lnSpc>
                <a:spcPct val="120000"/>
              </a:lnSpc>
              <a:spcBef>
                <a:spcPts val="0"/>
              </a:spcBef>
            </a:pPr>
            <a:r>
              <a:rPr lang="zh-CN" altLang="en-US" sz="1100" b="1" dirty="0" smtClean="0">
                <a:solidFill>
                  <a:srgbClr val="990000"/>
                </a:solidFill>
                <a:latin typeface="微软雅黑" panose="020B0503020204020204" pitchFamily="34" charset="-122"/>
                <a:ea typeface="微软雅黑" panose="020B0503020204020204" pitchFamily="34" charset="-122"/>
              </a:rPr>
              <a:t>客户价值</a:t>
            </a:r>
            <a:endParaRPr lang="en-US" altLang="zh-CN" sz="11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定制业务监控：监控重点关注的业务</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兼容性强：通过监测敏捷设备的端口，可获知非敏捷设备区域的丢包情况。</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100" dirty="0" smtClean="0">
                <a:solidFill>
                  <a:sysClr val="windowText" lastClr="000000"/>
                </a:solidFill>
                <a:latin typeface="微软雅黑" panose="020B0503020204020204" pitchFamily="34" charset="-122"/>
                <a:ea typeface="微软雅黑" panose="020B0503020204020204" pitchFamily="34" charset="-122"/>
              </a:rPr>
              <a:t>扩大监控范围：监控非管辖区域的网络质量。</a:t>
            </a:r>
            <a:endParaRPr lang="en-US" altLang="zh-CN" sz="110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48" name="TextBox 147"/>
          <p:cNvSpPr txBox="1"/>
          <p:nvPr/>
        </p:nvSpPr>
        <p:spPr>
          <a:xfrm>
            <a:off x="2646385" y="1566903"/>
            <a:ext cx="1195838" cy="246221"/>
          </a:xfrm>
          <a:prstGeom prst="rect">
            <a:avLst/>
          </a:prstGeom>
          <a:noFill/>
          <a:effectLst/>
        </p:spPr>
        <p:txBody>
          <a:bodyPr wrap="square" rtlCol="0">
            <a:spAutoFit/>
          </a:bodyPr>
          <a:lstStyle/>
          <a:p>
            <a:r>
              <a:rPr lang="zh-CN" altLang="en-US" sz="1000" dirty="0" smtClean="0">
                <a:solidFill>
                  <a:srgbClr val="C00000"/>
                </a:solidFill>
                <a:latin typeface="微软雅黑" panose="020B0503020204020204" pitchFamily="34" charset="-122"/>
                <a:ea typeface="微软雅黑" panose="020B0503020204020204" pitchFamily="34" charset="-122"/>
              </a:rPr>
              <a:t>流出端口组</a:t>
            </a:r>
            <a:endParaRPr lang="en-US" altLang="zh-CN" sz="1000" dirty="0" smtClean="0">
              <a:solidFill>
                <a:srgbClr val="C00000"/>
              </a:solidFill>
              <a:latin typeface="微软雅黑" panose="020B0503020204020204" pitchFamily="34" charset="-122"/>
              <a:ea typeface="微软雅黑" panose="020B0503020204020204" pitchFamily="34" charset="-122"/>
            </a:endParaRPr>
          </a:p>
        </p:txBody>
      </p:sp>
      <p:grpSp>
        <p:nvGrpSpPr>
          <p:cNvPr id="2" name="组合 158"/>
          <p:cNvGrpSpPr/>
          <p:nvPr/>
        </p:nvGrpSpPr>
        <p:grpSpPr>
          <a:xfrm>
            <a:off x="263671" y="762663"/>
            <a:ext cx="3206412" cy="4146764"/>
            <a:chOff x="263671" y="762663"/>
            <a:chExt cx="3206412" cy="4146764"/>
          </a:xfrm>
        </p:grpSpPr>
        <p:cxnSp>
          <p:nvCxnSpPr>
            <p:cNvPr id="228" name="直接箭头连接符 227"/>
            <p:cNvCxnSpPr/>
            <p:nvPr/>
          </p:nvCxnSpPr>
          <p:spPr bwMode="auto">
            <a:xfrm flipV="1">
              <a:off x="583071" y="4802299"/>
              <a:ext cx="244444" cy="4527"/>
            </a:xfrm>
            <a:prstGeom prst="straightConnector1">
              <a:avLst/>
            </a:prstGeom>
            <a:noFill/>
            <a:ln w="19050">
              <a:solidFill>
                <a:srgbClr val="7030A0"/>
              </a:solidFill>
              <a:headEnd type="none"/>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9" name="TextBox 228"/>
            <p:cNvSpPr txBox="1"/>
            <p:nvPr/>
          </p:nvSpPr>
          <p:spPr>
            <a:xfrm>
              <a:off x="753705" y="4693983"/>
              <a:ext cx="725658"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监测流</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pic>
          <p:nvPicPr>
            <p:cNvPr id="165" name="Picture 461" descr="图片240"/>
            <p:cNvPicPr>
              <a:picLocks noChangeAspect="1" noChangeArrowheads="1"/>
            </p:cNvPicPr>
            <p:nvPr/>
          </p:nvPicPr>
          <p:blipFill>
            <a:blip r:embed="rId1" cstate="print"/>
            <a:srcRect/>
            <a:stretch>
              <a:fillRect/>
            </a:stretch>
          </p:blipFill>
          <p:spPr bwMode="auto">
            <a:xfrm>
              <a:off x="589788" y="4540373"/>
              <a:ext cx="186344" cy="145308"/>
            </a:xfrm>
            <a:prstGeom prst="rect">
              <a:avLst/>
            </a:prstGeom>
            <a:noFill/>
            <a:effectLst/>
          </p:spPr>
        </p:pic>
        <p:sp>
          <p:nvSpPr>
            <p:cNvPr id="169" name="TextBox 168"/>
            <p:cNvSpPr txBox="1"/>
            <p:nvPr/>
          </p:nvSpPr>
          <p:spPr>
            <a:xfrm>
              <a:off x="744504" y="4499264"/>
              <a:ext cx="743086"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敏捷设备</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sp>
          <p:nvSpPr>
            <p:cNvPr id="164" name="TextBox 163"/>
            <p:cNvSpPr txBox="1"/>
            <p:nvPr/>
          </p:nvSpPr>
          <p:spPr>
            <a:xfrm>
              <a:off x="1567998" y="4495504"/>
              <a:ext cx="747502"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非敏捷设备</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sp>
          <p:nvSpPr>
            <p:cNvPr id="139" name="椭圆 530"/>
            <p:cNvSpPr>
              <a:spLocks noChangeArrowheads="1"/>
            </p:cNvSpPr>
            <p:nvPr/>
          </p:nvSpPr>
          <p:spPr bwMode="auto">
            <a:xfrm>
              <a:off x="1433125" y="4750751"/>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41" name="TextBox 140"/>
            <p:cNvSpPr txBox="1"/>
            <p:nvPr/>
          </p:nvSpPr>
          <p:spPr>
            <a:xfrm>
              <a:off x="1534407" y="4678800"/>
              <a:ext cx="789693" cy="215444"/>
            </a:xfrm>
            <a:prstGeom prst="rect">
              <a:avLst/>
            </a:prstGeom>
            <a:noFill/>
          </p:spPr>
          <p:txBody>
            <a:bodyPr wrap="square" rtlCol="0">
              <a:spAutoFit/>
            </a:bodyPr>
            <a:lstStyle/>
            <a:p>
              <a:r>
                <a:rPr lang="en-US" altLang="zh-CN" sz="800" b="1" dirty="0" err="1" smtClean="0">
                  <a:solidFill>
                    <a:srgbClr val="000000"/>
                  </a:solidFill>
                  <a:latin typeface="微软雅黑" panose="020B0503020204020204" pitchFamily="34" charset="-122"/>
                  <a:ea typeface="微软雅黑" panose="020B0503020204020204" pitchFamily="34" charset="-122"/>
                </a:rPr>
                <a:t>iPCA</a:t>
              </a:r>
              <a:r>
                <a:rPr lang="zh-CN" altLang="en-US" sz="800" b="1" dirty="0" smtClean="0">
                  <a:solidFill>
                    <a:srgbClr val="000000"/>
                  </a:solidFill>
                  <a:latin typeface="微软雅黑" panose="020B0503020204020204" pitchFamily="34" charset="-122"/>
                  <a:ea typeface="微软雅黑" panose="020B0503020204020204" pitchFamily="34" charset="-122"/>
                </a:rPr>
                <a:t>监控点</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pic>
          <p:nvPicPr>
            <p:cNvPr id="143" name="Picture 337" descr="图片261"/>
            <p:cNvPicPr>
              <a:picLocks noChangeAspect="1" noChangeArrowheads="1"/>
            </p:cNvPicPr>
            <p:nvPr/>
          </p:nvPicPr>
          <p:blipFill>
            <a:blip r:embed="rId2" cstate="print">
              <a:duotone>
                <a:schemeClr val="accent4">
                  <a:shade val="45000"/>
                  <a:satMod val="135000"/>
                </a:schemeClr>
                <a:prstClr val="white"/>
              </a:duotone>
            </a:blip>
            <a:srcRect/>
            <a:stretch>
              <a:fillRect/>
            </a:stretch>
          </p:blipFill>
          <p:spPr bwMode="auto">
            <a:xfrm>
              <a:off x="1414832" y="4535270"/>
              <a:ext cx="186342" cy="145308"/>
            </a:xfrm>
            <a:prstGeom prst="rect">
              <a:avLst/>
            </a:prstGeom>
            <a:noFill/>
            <a:effectLst/>
          </p:spPr>
        </p:pic>
        <p:sp>
          <p:nvSpPr>
            <p:cNvPr id="142" name="云形标注 31"/>
            <p:cNvSpPr>
              <a:spLocks noChangeArrowheads="1"/>
            </p:cNvSpPr>
            <p:nvPr/>
          </p:nvSpPr>
          <p:spPr bwMode="auto">
            <a:xfrm>
              <a:off x="810322" y="1605777"/>
              <a:ext cx="1962614" cy="1011044"/>
            </a:xfrm>
            <a:prstGeom prst="cloudCallout">
              <a:avLst>
                <a:gd name="adj1" fmla="val -6370"/>
                <a:gd name="adj2" fmla="val -24273"/>
              </a:avLst>
            </a:prstGeom>
            <a:solidFill>
              <a:schemeClr val="bg1">
                <a:lumMod val="85000"/>
              </a:schemeClr>
            </a:solidFill>
            <a:ln w="9525">
              <a:noFill/>
              <a:round/>
            </a:ln>
          </p:spPr>
          <p:txBody>
            <a:bodyPr/>
            <a:lstStyle/>
            <a:p>
              <a:pPr algn="ctr">
                <a:buClr>
                  <a:srgbClr val="CC9900"/>
                </a:buClr>
              </a:pPr>
              <a:endParaRPr lang="zh-CN" altLang="en-US" sz="1600" b="1" dirty="0">
                <a:solidFill>
                  <a:srgbClr val="000000"/>
                </a:solidFill>
                <a:latin typeface="微软雅黑" panose="020B0503020204020204" pitchFamily="34" charset="-122"/>
                <a:ea typeface="微软雅黑" panose="020B0503020204020204" pitchFamily="34" charset="-122"/>
              </a:endParaRPr>
            </a:p>
          </p:txBody>
        </p:sp>
        <p:sp>
          <p:nvSpPr>
            <p:cNvPr id="412" name="AutoShape 147"/>
            <p:cNvSpPr>
              <a:spLocks noChangeArrowheads="1"/>
            </p:cNvSpPr>
            <p:nvPr/>
          </p:nvSpPr>
          <p:spPr bwMode="auto">
            <a:xfrm>
              <a:off x="491703" y="885108"/>
              <a:ext cx="1158412" cy="940280"/>
            </a:xfrm>
            <a:prstGeom prst="roundRect">
              <a:avLst>
                <a:gd name="adj" fmla="val 5023"/>
              </a:avLst>
            </a:prstGeom>
            <a:solidFill>
              <a:srgbClr val="BBE0E3">
                <a:alpha val="50195"/>
              </a:srgbClr>
            </a:solidFill>
            <a:ln w="19050" algn="ctr">
              <a:noFill/>
              <a:prstDash val="dash"/>
              <a:round/>
            </a:ln>
            <a:effectLst/>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sp>
          <p:nvSpPr>
            <p:cNvPr id="413" name="AutoShape 147"/>
            <p:cNvSpPr>
              <a:spLocks noChangeArrowheads="1"/>
            </p:cNvSpPr>
            <p:nvPr/>
          </p:nvSpPr>
          <p:spPr bwMode="auto">
            <a:xfrm>
              <a:off x="1981199" y="873609"/>
              <a:ext cx="1158412" cy="940280"/>
            </a:xfrm>
            <a:prstGeom prst="roundRect">
              <a:avLst>
                <a:gd name="adj" fmla="val 5023"/>
              </a:avLst>
            </a:prstGeom>
            <a:solidFill>
              <a:srgbClr val="BBE0E3">
                <a:alpha val="50195"/>
              </a:srgbClr>
            </a:solidFill>
            <a:ln w="19050" algn="ctr">
              <a:noFill/>
              <a:prstDash val="dash"/>
              <a:round/>
            </a:ln>
            <a:effectLst/>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pic>
          <p:nvPicPr>
            <p:cNvPr id="190" name="Picture 332" descr="图片256"/>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1024045" y="1711211"/>
              <a:ext cx="244849" cy="143172"/>
            </a:xfrm>
            <a:prstGeom prst="rect">
              <a:avLst/>
            </a:prstGeom>
            <a:noFill/>
            <a:effectLst/>
          </p:spPr>
        </p:pic>
        <p:pic>
          <p:nvPicPr>
            <p:cNvPr id="191" name="Picture 332" descr="图片256"/>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2366572" y="1695355"/>
              <a:ext cx="244849" cy="143172"/>
            </a:xfrm>
            <a:prstGeom prst="rect">
              <a:avLst/>
            </a:prstGeom>
            <a:noFill/>
            <a:effectLst/>
          </p:spPr>
        </p:pic>
        <p:sp>
          <p:nvSpPr>
            <p:cNvPr id="411" name="AutoShape 147"/>
            <p:cNvSpPr>
              <a:spLocks noChangeArrowheads="1"/>
            </p:cNvSpPr>
            <p:nvPr/>
          </p:nvSpPr>
          <p:spPr bwMode="auto">
            <a:xfrm>
              <a:off x="423597" y="2254313"/>
              <a:ext cx="2733671" cy="2264537"/>
            </a:xfrm>
            <a:prstGeom prst="roundRect">
              <a:avLst>
                <a:gd name="adj" fmla="val 5023"/>
              </a:avLst>
            </a:prstGeom>
            <a:solidFill>
              <a:srgbClr val="BBE0E3">
                <a:alpha val="50195"/>
              </a:srgbClr>
            </a:solidFill>
            <a:ln w="19050" algn="ctr">
              <a:noFill/>
              <a:prstDash val="dash"/>
              <a:round/>
            </a:ln>
            <a:effectLst/>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cxnSp>
          <p:nvCxnSpPr>
            <p:cNvPr id="65" name="直接连接符 64"/>
            <p:cNvCxnSpPr/>
            <p:nvPr/>
          </p:nvCxnSpPr>
          <p:spPr bwMode="auto">
            <a:xfrm>
              <a:off x="1220533" y="3445187"/>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2" name="直接连接符 71"/>
            <p:cNvCxnSpPr/>
            <p:nvPr/>
          </p:nvCxnSpPr>
          <p:spPr bwMode="auto">
            <a:xfrm>
              <a:off x="1218813" y="3499193"/>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4" name="直接连接符 73"/>
            <p:cNvCxnSpPr/>
            <p:nvPr/>
          </p:nvCxnSpPr>
          <p:spPr bwMode="auto">
            <a:xfrm>
              <a:off x="2177825" y="3445187"/>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5" name="直接连接符 74"/>
            <p:cNvCxnSpPr>
              <a:stCxn id="211" idx="3"/>
              <a:endCxn id="81" idx="1"/>
            </p:cNvCxnSpPr>
            <p:nvPr/>
          </p:nvCxnSpPr>
          <p:spPr bwMode="auto">
            <a:xfrm>
              <a:off x="2217375" y="3498626"/>
              <a:ext cx="135660" cy="585"/>
            </a:xfrm>
            <a:prstGeom prst="line">
              <a:avLst/>
            </a:prstGeom>
            <a:noFill/>
            <a:ln w="6350" cap="flat" cmpd="sng" algn="ctr">
              <a:solidFill>
                <a:srgbClr val="808080"/>
              </a:solidFill>
              <a:prstDash val="solid"/>
              <a:round/>
              <a:headEnd type="none" w="med" len="med"/>
              <a:tailEnd type="none" w="med" len="med"/>
            </a:ln>
            <a:effectLst/>
          </p:spPr>
        </p:cxnSp>
        <p:pic>
          <p:nvPicPr>
            <p:cNvPr id="81" name="Picture 459" descr="图片238"/>
            <p:cNvPicPr>
              <a:picLocks noChangeAspect="1" noChangeArrowheads="1"/>
            </p:cNvPicPr>
            <p:nvPr/>
          </p:nvPicPr>
          <p:blipFill>
            <a:blip r:embed="rId4" cstate="print">
              <a:duotone>
                <a:schemeClr val="bg2">
                  <a:shade val="45000"/>
                  <a:satMod val="135000"/>
                </a:schemeClr>
                <a:prstClr val="white"/>
              </a:duotone>
            </a:blip>
            <a:srcRect/>
            <a:stretch>
              <a:fillRect/>
            </a:stretch>
          </p:blipFill>
          <p:spPr bwMode="auto">
            <a:xfrm>
              <a:off x="2353035" y="3391211"/>
              <a:ext cx="273216" cy="216000"/>
            </a:xfrm>
            <a:prstGeom prst="rect">
              <a:avLst/>
            </a:prstGeom>
            <a:noFill/>
            <a:effectLst/>
          </p:spPr>
        </p:pic>
        <p:pic>
          <p:nvPicPr>
            <p:cNvPr id="82" name="Picture 459" descr="图片238"/>
            <p:cNvPicPr>
              <a:picLocks noChangeAspect="1" noChangeArrowheads="1"/>
            </p:cNvPicPr>
            <p:nvPr/>
          </p:nvPicPr>
          <p:blipFill>
            <a:blip r:embed="rId4" cstate="print"/>
            <a:srcRect/>
            <a:stretch>
              <a:fillRect/>
            </a:stretch>
          </p:blipFill>
          <p:spPr bwMode="auto">
            <a:xfrm>
              <a:off x="1038793" y="3391211"/>
              <a:ext cx="273216" cy="216000"/>
            </a:xfrm>
            <a:prstGeom prst="rect">
              <a:avLst/>
            </a:prstGeom>
            <a:noFill/>
            <a:effectLst/>
          </p:spPr>
        </p:pic>
        <p:pic>
          <p:nvPicPr>
            <p:cNvPr id="83" name="Picture 459" descr="图片238"/>
            <p:cNvPicPr>
              <a:picLocks noChangeAspect="1" noChangeArrowheads="1"/>
            </p:cNvPicPr>
            <p:nvPr/>
          </p:nvPicPr>
          <p:blipFill>
            <a:blip r:embed="rId4" cstate="print"/>
            <a:srcRect/>
            <a:stretch>
              <a:fillRect/>
            </a:stretch>
          </p:blipFill>
          <p:spPr bwMode="auto">
            <a:xfrm>
              <a:off x="1434837" y="3391193"/>
              <a:ext cx="273216" cy="216000"/>
            </a:xfrm>
            <a:prstGeom prst="rect">
              <a:avLst/>
            </a:prstGeom>
            <a:noFill/>
            <a:effectLst/>
          </p:spPr>
        </p:pic>
        <p:cxnSp>
          <p:nvCxnSpPr>
            <p:cNvPr id="87" name="直接连接符 86"/>
            <p:cNvCxnSpPr>
              <a:endCxn id="175" idx="2"/>
            </p:cNvCxnSpPr>
            <p:nvPr/>
          </p:nvCxnSpPr>
          <p:spPr bwMode="auto">
            <a:xfrm flipV="1">
              <a:off x="1417650" y="2493559"/>
              <a:ext cx="2849" cy="115488"/>
            </a:xfrm>
            <a:prstGeom prst="line">
              <a:avLst/>
            </a:prstGeom>
            <a:noFill/>
            <a:ln w="6350" cap="flat" cmpd="sng" algn="ctr">
              <a:solidFill>
                <a:srgbClr val="808080"/>
              </a:solidFill>
              <a:prstDash val="solid"/>
              <a:round/>
              <a:headEnd type="none" w="med" len="med"/>
              <a:tailEnd type="none" w="med" len="med"/>
            </a:ln>
            <a:effectLst/>
          </p:spPr>
        </p:cxnSp>
        <p:cxnSp>
          <p:nvCxnSpPr>
            <p:cNvPr id="88" name="直接连接符 87"/>
            <p:cNvCxnSpPr>
              <a:endCxn id="176" idx="2"/>
            </p:cNvCxnSpPr>
            <p:nvPr/>
          </p:nvCxnSpPr>
          <p:spPr bwMode="auto">
            <a:xfrm flipV="1">
              <a:off x="2191285" y="2489256"/>
              <a:ext cx="706" cy="106211"/>
            </a:xfrm>
            <a:prstGeom prst="line">
              <a:avLst/>
            </a:prstGeom>
            <a:noFill/>
            <a:ln w="6350" cap="flat" cmpd="sng" algn="ctr">
              <a:solidFill>
                <a:srgbClr val="808080"/>
              </a:solidFill>
              <a:prstDash val="solid"/>
              <a:round/>
              <a:headEnd type="none" w="med" len="med"/>
              <a:tailEnd type="none" w="med" len="med"/>
            </a:ln>
            <a:effectLst/>
          </p:spPr>
        </p:cxnSp>
        <p:cxnSp>
          <p:nvCxnSpPr>
            <p:cNvPr id="89" name="直接连接符 88"/>
            <p:cNvCxnSpPr/>
            <p:nvPr/>
          </p:nvCxnSpPr>
          <p:spPr bwMode="auto">
            <a:xfrm>
              <a:off x="1569725" y="2770124"/>
              <a:ext cx="468000" cy="0"/>
            </a:xfrm>
            <a:prstGeom prst="line">
              <a:avLst/>
            </a:prstGeom>
            <a:noFill/>
            <a:ln w="6350" cap="flat" cmpd="sng" algn="ctr">
              <a:solidFill>
                <a:srgbClr val="808080"/>
              </a:solidFill>
              <a:prstDash val="solid"/>
              <a:round/>
              <a:headEnd type="none" w="med" len="med"/>
              <a:tailEnd type="none" w="med" len="med"/>
            </a:ln>
            <a:effectLst/>
          </p:spPr>
        </p:cxnSp>
        <p:cxnSp>
          <p:nvCxnSpPr>
            <p:cNvPr id="90" name="直接连接符 89"/>
            <p:cNvCxnSpPr/>
            <p:nvPr/>
          </p:nvCxnSpPr>
          <p:spPr bwMode="auto">
            <a:xfrm>
              <a:off x="1569725" y="2824130"/>
              <a:ext cx="468000" cy="0"/>
            </a:xfrm>
            <a:prstGeom prst="line">
              <a:avLst/>
            </a:prstGeom>
            <a:noFill/>
            <a:ln w="6350" cap="flat" cmpd="sng" algn="ctr">
              <a:solidFill>
                <a:srgbClr val="808080"/>
              </a:solidFill>
              <a:prstDash val="solid"/>
              <a:round/>
              <a:headEnd type="none" w="med" len="med"/>
              <a:tailEnd type="none" w="med" len="med"/>
            </a:ln>
            <a:effectLst/>
          </p:spPr>
        </p:cxnSp>
        <p:cxnSp>
          <p:nvCxnSpPr>
            <p:cNvPr id="92" name="直接连接符 91"/>
            <p:cNvCxnSpPr>
              <a:stCxn id="134" idx="2"/>
              <a:endCxn id="211" idx="0"/>
            </p:cNvCxnSpPr>
            <p:nvPr/>
          </p:nvCxnSpPr>
          <p:spPr bwMode="auto">
            <a:xfrm>
              <a:off x="1412005" y="2936441"/>
              <a:ext cx="668762" cy="454185"/>
            </a:xfrm>
            <a:prstGeom prst="line">
              <a:avLst/>
            </a:prstGeom>
            <a:noFill/>
            <a:ln w="6350" cap="flat" cmpd="sng" algn="ctr">
              <a:solidFill>
                <a:srgbClr val="808080"/>
              </a:solidFill>
              <a:prstDash val="solid"/>
              <a:round/>
              <a:headEnd type="none" w="med" len="med"/>
              <a:tailEnd type="none" w="med" len="med"/>
            </a:ln>
            <a:effectLst/>
          </p:spPr>
        </p:cxnSp>
        <p:cxnSp>
          <p:nvCxnSpPr>
            <p:cNvPr id="93" name="直接连接符 92"/>
            <p:cNvCxnSpPr>
              <a:stCxn id="134" idx="2"/>
              <a:endCxn id="81" idx="0"/>
            </p:cNvCxnSpPr>
            <p:nvPr/>
          </p:nvCxnSpPr>
          <p:spPr bwMode="auto">
            <a:xfrm>
              <a:off x="1412005" y="2936441"/>
              <a:ext cx="1077638" cy="454770"/>
            </a:xfrm>
            <a:prstGeom prst="line">
              <a:avLst/>
            </a:prstGeom>
            <a:noFill/>
            <a:ln w="6350" cap="flat" cmpd="sng" algn="ctr">
              <a:solidFill>
                <a:srgbClr val="808080"/>
              </a:solidFill>
              <a:prstDash val="solid"/>
              <a:round/>
              <a:headEnd type="none" w="med" len="med"/>
              <a:tailEnd type="none" w="med" len="med"/>
            </a:ln>
            <a:effectLst/>
          </p:spPr>
        </p:cxnSp>
        <p:cxnSp>
          <p:nvCxnSpPr>
            <p:cNvPr id="94" name="直接连接符 93"/>
            <p:cNvCxnSpPr>
              <a:stCxn id="128" idx="2"/>
              <a:endCxn id="211" idx="0"/>
            </p:cNvCxnSpPr>
            <p:nvPr/>
          </p:nvCxnSpPr>
          <p:spPr bwMode="auto">
            <a:xfrm flipH="1">
              <a:off x="2080767" y="2948046"/>
              <a:ext cx="137509" cy="442580"/>
            </a:xfrm>
            <a:prstGeom prst="line">
              <a:avLst/>
            </a:prstGeom>
            <a:noFill/>
            <a:ln w="6350" cap="flat" cmpd="sng" algn="ctr">
              <a:solidFill>
                <a:srgbClr val="808080"/>
              </a:solidFill>
              <a:prstDash val="solid"/>
              <a:round/>
              <a:headEnd type="none" w="med" len="med"/>
              <a:tailEnd type="none" w="med" len="med"/>
            </a:ln>
            <a:effectLst/>
          </p:spPr>
        </p:cxnSp>
        <p:cxnSp>
          <p:nvCxnSpPr>
            <p:cNvPr id="95" name="直接连接符 94"/>
            <p:cNvCxnSpPr>
              <a:stCxn id="128" idx="2"/>
              <a:endCxn id="81" idx="0"/>
            </p:cNvCxnSpPr>
            <p:nvPr/>
          </p:nvCxnSpPr>
          <p:spPr bwMode="auto">
            <a:xfrm>
              <a:off x="2218276" y="2948046"/>
              <a:ext cx="271367" cy="443165"/>
            </a:xfrm>
            <a:prstGeom prst="line">
              <a:avLst/>
            </a:prstGeom>
            <a:noFill/>
            <a:ln w="6350" cap="flat" cmpd="sng" algn="ctr">
              <a:solidFill>
                <a:srgbClr val="808080"/>
              </a:solidFill>
              <a:prstDash val="solid"/>
              <a:round/>
              <a:headEnd type="none" w="med" len="med"/>
              <a:tailEnd type="none" w="med" len="med"/>
            </a:ln>
            <a:effectLst/>
          </p:spPr>
        </p:cxnSp>
        <p:cxnSp>
          <p:nvCxnSpPr>
            <p:cNvPr id="96" name="直接连接符 95"/>
            <p:cNvCxnSpPr>
              <a:stCxn id="134" idx="2"/>
              <a:endCxn id="83" idx="0"/>
            </p:cNvCxnSpPr>
            <p:nvPr/>
          </p:nvCxnSpPr>
          <p:spPr bwMode="auto">
            <a:xfrm>
              <a:off x="1412005" y="2936441"/>
              <a:ext cx="159440" cy="454752"/>
            </a:xfrm>
            <a:prstGeom prst="line">
              <a:avLst/>
            </a:prstGeom>
            <a:noFill/>
            <a:ln w="6350" cap="flat" cmpd="sng" algn="ctr">
              <a:solidFill>
                <a:srgbClr val="808080"/>
              </a:solidFill>
              <a:prstDash val="solid"/>
              <a:round/>
              <a:headEnd type="none" w="med" len="med"/>
              <a:tailEnd type="none" w="med" len="med"/>
            </a:ln>
            <a:effectLst/>
          </p:spPr>
        </p:cxnSp>
        <p:cxnSp>
          <p:nvCxnSpPr>
            <p:cNvPr id="97" name="直接连接符 96"/>
            <p:cNvCxnSpPr>
              <a:stCxn id="128" idx="2"/>
              <a:endCxn id="83" idx="0"/>
            </p:cNvCxnSpPr>
            <p:nvPr/>
          </p:nvCxnSpPr>
          <p:spPr bwMode="auto">
            <a:xfrm flipH="1">
              <a:off x="1571445" y="2948046"/>
              <a:ext cx="646831" cy="443147"/>
            </a:xfrm>
            <a:prstGeom prst="line">
              <a:avLst/>
            </a:prstGeom>
            <a:noFill/>
            <a:ln w="6350" cap="flat" cmpd="sng" algn="ctr">
              <a:solidFill>
                <a:srgbClr val="808080"/>
              </a:solidFill>
              <a:prstDash val="solid"/>
              <a:round/>
              <a:headEnd type="none" w="med" len="med"/>
              <a:tailEnd type="none" w="med" len="med"/>
            </a:ln>
            <a:effectLst/>
          </p:spPr>
        </p:cxnSp>
        <p:cxnSp>
          <p:nvCxnSpPr>
            <p:cNvPr id="98" name="直接连接符 97"/>
            <p:cNvCxnSpPr>
              <a:stCxn id="128" idx="2"/>
              <a:endCxn id="82" idx="0"/>
            </p:cNvCxnSpPr>
            <p:nvPr/>
          </p:nvCxnSpPr>
          <p:spPr bwMode="auto">
            <a:xfrm flipH="1">
              <a:off x="1175401" y="2948046"/>
              <a:ext cx="1042875" cy="443165"/>
            </a:xfrm>
            <a:prstGeom prst="line">
              <a:avLst/>
            </a:prstGeom>
            <a:noFill/>
            <a:ln w="6350" cap="flat" cmpd="sng" algn="ctr">
              <a:solidFill>
                <a:srgbClr val="808080"/>
              </a:solidFill>
              <a:prstDash val="solid"/>
              <a:round/>
              <a:headEnd type="none" w="med" len="med"/>
              <a:tailEnd type="none" w="med" len="med"/>
            </a:ln>
            <a:effectLst/>
          </p:spPr>
        </p:cxnSp>
        <p:cxnSp>
          <p:nvCxnSpPr>
            <p:cNvPr id="103" name="直接连接符 102"/>
            <p:cNvCxnSpPr>
              <a:endCxn id="83" idx="2"/>
            </p:cNvCxnSpPr>
            <p:nvPr/>
          </p:nvCxnSpPr>
          <p:spPr bwMode="auto">
            <a:xfrm flipV="1">
              <a:off x="1072359" y="3607193"/>
              <a:ext cx="499086" cy="324060"/>
            </a:xfrm>
            <a:prstGeom prst="line">
              <a:avLst/>
            </a:prstGeom>
            <a:noFill/>
            <a:ln w="6350" cap="flat" cmpd="sng" algn="ctr">
              <a:solidFill>
                <a:srgbClr val="808080"/>
              </a:solidFill>
              <a:prstDash val="solid"/>
              <a:round/>
              <a:headEnd type="none" w="med" len="med"/>
              <a:tailEnd type="none" w="med" len="med"/>
            </a:ln>
            <a:effectLst/>
          </p:spPr>
        </p:cxnSp>
        <p:cxnSp>
          <p:nvCxnSpPr>
            <p:cNvPr id="104" name="直接连接符 103"/>
            <p:cNvCxnSpPr>
              <a:endCxn id="83" idx="2"/>
            </p:cNvCxnSpPr>
            <p:nvPr/>
          </p:nvCxnSpPr>
          <p:spPr bwMode="auto">
            <a:xfrm flipV="1">
              <a:off x="1371539" y="3607193"/>
              <a:ext cx="199907" cy="324060"/>
            </a:xfrm>
            <a:prstGeom prst="line">
              <a:avLst/>
            </a:prstGeom>
            <a:noFill/>
            <a:ln w="6350" cap="flat" cmpd="sng" algn="ctr">
              <a:solidFill>
                <a:srgbClr val="808080"/>
              </a:solidFill>
              <a:prstDash val="solid"/>
              <a:round/>
              <a:headEnd type="none" w="med" len="med"/>
              <a:tailEnd type="none" w="med" len="med"/>
            </a:ln>
            <a:effectLst/>
          </p:spPr>
        </p:cxnSp>
        <p:cxnSp>
          <p:nvCxnSpPr>
            <p:cNvPr id="105" name="直接连接符 104"/>
            <p:cNvCxnSpPr>
              <a:endCxn id="83" idx="2"/>
            </p:cNvCxnSpPr>
            <p:nvPr/>
          </p:nvCxnSpPr>
          <p:spPr bwMode="auto">
            <a:xfrm flipH="1" flipV="1">
              <a:off x="1571446" y="3607193"/>
              <a:ext cx="88125" cy="324060"/>
            </a:xfrm>
            <a:prstGeom prst="line">
              <a:avLst/>
            </a:prstGeom>
            <a:noFill/>
            <a:ln w="6350" cap="flat" cmpd="sng" algn="ctr">
              <a:solidFill>
                <a:srgbClr val="808080"/>
              </a:solidFill>
              <a:prstDash val="solid"/>
              <a:round/>
              <a:headEnd type="none" w="med" len="med"/>
              <a:tailEnd type="none" w="med" len="med"/>
            </a:ln>
            <a:effectLst/>
          </p:spPr>
        </p:cxnSp>
        <p:cxnSp>
          <p:nvCxnSpPr>
            <p:cNvPr id="106" name="直接连接符 105"/>
            <p:cNvCxnSpPr>
              <a:endCxn id="82" idx="2"/>
            </p:cNvCxnSpPr>
            <p:nvPr/>
          </p:nvCxnSpPr>
          <p:spPr bwMode="auto">
            <a:xfrm flipH="1" flipV="1">
              <a:off x="1175402" y="3607211"/>
              <a:ext cx="484169" cy="324042"/>
            </a:xfrm>
            <a:prstGeom prst="line">
              <a:avLst/>
            </a:prstGeom>
            <a:noFill/>
            <a:ln w="6350" cap="flat" cmpd="sng" algn="ctr">
              <a:solidFill>
                <a:srgbClr val="808080"/>
              </a:solidFill>
              <a:prstDash val="solid"/>
              <a:round/>
              <a:headEnd type="none" w="med" len="med"/>
              <a:tailEnd type="none" w="med" len="med"/>
            </a:ln>
            <a:effectLst/>
          </p:spPr>
        </p:cxnSp>
        <p:cxnSp>
          <p:nvCxnSpPr>
            <p:cNvPr id="107" name="直接连接符 106"/>
            <p:cNvCxnSpPr>
              <a:endCxn id="82" idx="2"/>
            </p:cNvCxnSpPr>
            <p:nvPr/>
          </p:nvCxnSpPr>
          <p:spPr bwMode="auto">
            <a:xfrm flipH="1" flipV="1">
              <a:off x="1175402" y="3607211"/>
              <a:ext cx="196137" cy="324042"/>
            </a:xfrm>
            <a:prstGeom prst="line">
              <a:avLst/>
            </a:prstGeom>
            <a:noFill/>
            <a:ln w="6350" cap="flat" cmpd="sng" algn="ctr">
              <a:solidFill>
                <a:srgbClr val="808080"/>
              </a:solidFill>
              <a:prstDash val="solid"/>
              <a:round/>
              <a:headEnd type="none" w="med" len="med"/>
              <a:tailEnd type="none" w="med" len="med"/>
            </a:ln>
            <a:effectLst/>
          </p:spPr>
        </p:cxnSp>
        <p:cxnSp>
          <p:nvCxnSpPr>
            <p:cNvPr id="108" name="直接连接符 107"/>
            <p:cNvCxnSpPr>
              <a:endCxn id="82" idx="2"/>
            </p:cNvCxnSpPr>
            <p:nvPr/>
          </p:nvCxnSpPr>
          <p:spPr bwMode="auto">
            <a:xfrm flipV="1">
              <a:off x="1072359" y="3607211"/>
              <a:ext cx="103042" cy="324042"/>
            </a:xfrm>
            <a:prstGeom prst="line">
              <a:avLst/>
            </a:prstGeom>
            <a:noFill/>
            <a:ln w="6350" cap="flat" cmpd="sng" algn="ctr">
              <a:solidFill>
                <a:srgbClr val="808080"/>
              </a:solidFill>
              <a:prstDash val="solid"/>
              <a:round/>
              <a:headEnd type="none" w="med" len="med"/>
              <a:tailEnd type="none" w="med" len="med"/>
            </a:ln>
            <a:effectLst/>
          </p:spPr>
        </p:cxnSp>
        <p:cxnSp>
          <p:nvCxnSpPr>
            <p:cNvPr id="109" name="直接连接符 108"/>
            <p:cNvCxnSpPr>
              <a:stCxn id="131" idx="0"/>
              <a:endCxn id="211" idx="2"/>
            </p:cNvCxnSpPr>
            <p:nvPr/>
          </p:nvCxnSpPr>
          <p:spPr bwMode="auto">
            <a:xfrm flipV="1">
              <a:off x="2008564" y="3606626"/>
              <a:ext cx="72203" cy="324627"/>
            </a:xfrm>
            <a:prstGeom prst="line">
              <a:avLst/>
            </a:prstGeom>
            <a:noFill/>
            <a:ln w="6350" cap="flat" cmpd="sng" algn="ctr">
              <a:solidFill>
                <a:srgbClr val="808080"/>
              </a:solidFill>
              <a:prstDash val="solid"/>
              <a:round/>
              <a:headEnd type="none" w="med" len="med"/>
              <a:tailEnd type="none" w="med" len="med"/>
            </a:ln>
            <a:effectLst/>
          </p:spPr>
        </p:cxnSp>
        <p:cxnSp>
          <p:nvCxnSpPr>
            <p:cNvPr id="110" name="直接连接符 109"/>
            <p:cNvCxnSpPr>
              <a:stCxn id="130" idx="0"/>
              <a:endCxn id="211" idx="2"/>
            </p:cNvCxnSpPr>
            <p:nvPr/>
          </p:nvCxnSpPr>
          <p:spPr bwMode="auto">
            <a:xfrm flipH="1" flipV="1">
              <a:off x="2080767" y="3606626"/>
              <a:ext cx="226875" cy="324627"/>
            </a:xfrm>
            <a:prstGeom prst="line">
              <a:avLst/>
            </a:prstGeom>
            <a:noFill/>
            <a:ln w="6350" cap="flat" cmpd="sng" algn="ctr">
              <a:solidFill>
                <a:srgbClr val="808080"/>
              </a:solidFill>
              <a:prstDash val="solid"/>
              <a:round/>
              <a:headEnd type="none" w="med" len="med"/>
              <a:tailEnd type="none" w="med" len="med"/>
            </a:ln>
            <a:effectLst/>
          </p:spPr>
        </p:cxnSp>
        <p:cxnSp>
          <p:nvCxnSpPr>
            <p:cNvPr id="111" name="直接连接符 110"/>
            <p:cNvCxnSpPr>
              <a:stCxn id="131" idx="0"/>
              <a:endCxn id="81" idx="2"/>
            </p:cNvCxnSpPr>
            <p:nvPr/>
          </p:nvCxnSpPr>
          <p:spPr bwMode="auto">
            <a:xfrm flipV="1">
              <a:off x="2008564" y="3607211"/>
              <a:ext cx="481079" cy="324042"/>
            </a:xfrm>
            <a:prstGeom prst="line">
              <a:avLst/>
            </a:prstGeom>
            <a:noFill/>
            <a:ln w="6350" cap="flat" cmpd="sng" algn="ctr">
              <a:solidFill>
                <a:srgbClr val="808080"/>
              </a:solidFill>
              <a:prstDash val="solid"/>
              <a:round/>
              <a:headEnd type="none" w="med" len="med"/>
              <a:tailEnd type="none" w="med" len="med"/>
            </a:ln>
            <a:effectLst/>
          </p:spPr>
        </p:cxnSp>
        <p:cxnSp>
          <p:nvCxnSpPr>
            <p:cNvPr id="112" name="直接连接符 111"/>
            <p:cNvCxnSpPr>
              <a:stCxn id="133" idx="0"/>
              <a:endCxn id="211" idx="2"/>
            </p:cNvCxnSpPr>
            <p:nvPr/>
          </p:nvCxnSpPr>
          <p:spPr bwMode="auto">
            <a:xfrm flipH="1" flipV="1">
              <a:off x="2080767" y="3606626"/>
              <a:ext cx="514907" cy="324627"/>
            </a:xfrm>
            <a:prstGeom prst="line">
              <a:avLst/>
            </a:prstGeom>
            <a:noFill/>
            <a:ln w="6350" cap="flat" cmpd="sng" algn="ctr">
              <a:solidFill>
                <a:srgbClr val="808080"/>
              </a:solidFill>
              <a:prstDash val="solid"/>
              <a:round/>
              <a:headEnd type="none" w="med" len="med"/>
              <a:tailEnd type="none" w="med" len="med"/>
            </a:ln>
            <a:effectLst/>
          </p:spPr>
        </p:cxnSp>
        <p:cxnSp>
          <p:nvCxnSpPr>
            <p:cNvPr id="114" name="直接连接符 113"/>
            <p:cNvCxnSpPr>
              <a:stCxn id="130" idx="0"/>
              <a:endCxn id="81" idx="2"/>
            </p:cNvCxnSpPr>
            <p:nvPr/>
          </p:nvCxnSpPr>
          <p:spPr bwMode="auto">
            <a:xfrm flipV="1">
              <a:off x="2307642" y="3607211"/>
              <a:ext cx="182001" cy="324042"/>
            </a:xfrm>
            <a:prstGeom prst="line">
              <a:avLst/>
            </a:prstGeom>
            <a:noFill/>
            <a:ln w="6350" cap="flat" cmpd="sng" algn="ctr">
              <a:solidFill>
                <a:srgbClr val="808080"/>
              </a:solidFill>
              <a:prstDash val="solid"/>
              <a:round/>
              <a:headEnd type="none" w="med" len="med"/>
              <a:tailEnd type="none" w="med" len="med"/>
            </a:ln>
            <a:effectLst/>
          </p:spPr>
        </p:cxnSp>
        <p:cxnSp>
          <p:nvCxnSpPr>
            <p:cNvPr id="120" name="直接连接符 119"/>
            <p:cNvCxnSpPr>
              <a:stCxn id="133" idx="0"/>
              <a:endCxn id="81" idx="2"/>
            </p:cNvCxnSpPr>
            <p:nvPr/>
          </p:nvCxnSpPr>
          <p:spPr bwMode="auto">
            <a:xfrm flipH="1" flipV="1">
              <a:off x="2489643" y="3607211"/>
              <a:ext cx="106031" cy="324042"/>
            </a:xfrm>
            <a:prstGeom prst="line">
              <a:avLst/>
            </a:prstGeom>
            <a:noFill/>
            <a:ln w="6350" cap="flat" cmpd="sng" algn="ctr">
              <a:solidFill>
                <a:srgbClr val="808080"/>
              </a:solidFill>
              <a:prstDash val="solid"/>
              <a:round/>
              <a:headEnd type="none" w="med" len="med"/>
              <a:tailEnd type="none" w="med" len="med"/>
            </a:ln>
            <a:effectLst/>
          </p:spPr>
        </p:cxnSp>
        <p:cxnSp>
          <p:nvCxnSpPr>
            <p:cNvPr id="122" name="直接连接符 121"/>
            <p:cNvCxnSpPr>
              <a:stCxn id="134" idx="0"/>
              <a:endCxn id="175" idx="2"/>
            </p:cNvCxnSpPr>
            <p:nvPr/>
          </p:nvCxnSpPr>
          <p:spPr bwMode="auto">
            <a:xfrm flipV="1">
              <a:off x="1412005" y="2493559"/>
              <a:ext cx="8494" cy="199882"/>
            </a:xfrm>
            <a:prstGeom prst="line">
              <a:avLst/>
            </a:prstGeom>
            <a:noFill/>
            <a:ln w="6350" cap="flat" cmpd="sng" algn="ctr">
              <a:solidFill>
                <a:srgbClr val="808080"/>
              </a:solidFill>
              <a:prstDash val="solid"/>
              <a:round/>
              <a:headEnd type="none" w="med" len="med"/>
              <a:tailEnd type="none" w="med" len="med"/>
            </a:ln>
            <a:effectLst/>
          </p:spPr>
        </p:cxnSp>
        <p:cxnSp>
          <p:nvCxnSpPr>
            <p:cNvPr id="123" name="直接连接符 122"/>
            <p:cNvCxnSpPr>
              <a:stCxn id="128" idx="0"/>
              <a:endCxn id="176" idx="2"/>
            </p:cNvCxnSpPr>
            <p:nvPr/>
          </p:nvCxnSpPr>
          <p:spPr bwMode="auto">
            <a:xfrm flipH="1" flipV="1">
              <a:off x="2191991" y="2489256"/>
              <a:ext cx="26285" cy="215790"/>
            </a:xfrm>
            <a:prstGeom prst="line">
              <a:avLst/>
            </a:prstGeom>
            <a:noFill/>
            <a:ln w="6350" cap="flat" cmpd="sng" algn="ctr">
              <a:solidFill>
                <a:srgbClr val="808080"/>
              </a:solidFill>
              <a:prstDash val="solid"/>
              <a:round/>
              <a:headEnd type="none" w="med" len="med"/>
              <a:tailEnd type="none" w="med" len="med"/>
            </a:ln>
            <a:effectLst/>
          </p:spPr>
        </p:cxnSp>
        <p:cxnSp>
          <p:nvCxnSpPr>
            <p:cNvPr id="124" name="直接连接符 123"/>
            <p:cNvCxnSpPr>
              <a:stCxn id="150" idx="2"/>
              <a:endCxn id="175" idx="0"/>
            </p:cNvCxnSpPr>
            <p:nvPr/>
          </p:nvCxnSpPr>
          <p:spPr bwMode="auto">
            <a:xfrm>
              <a:off x="1419789" y="2205447"/>
              <a:ext cx="710" cy="144940"/>
            </a:xfrm>
            <a:prstGeom prst="line">
              <a:avLst/>
            </a:prstGeom>
            <a:noFill/>
            <a:ln w="6350" cap="flat" cmpd="sng" algn="ctr">
              <a:solidFill>
                <a:srgbClr val="808080"/>
              </a:solidFill>
              <a:prstDash val="solid"/>
              <a:round/>
              <a:headEnd type="none" w="med" len="med"/>
              <a:tailEnd type="none" w="med" len="med"/>
            </a:ln>
            <a:effectLst/>
          </p:spPr>
        </p:cxnSp>
        <p:cxnSp>
          <p:nvCxnSpPr>
            <p:cNvPr id="125" name="直接连接符 124"/>
            <p:cNvCxnSpPr>
              <a:stCxn id="150" idx="2"/>
              <a:endCxn id="176" idx="0"/>
            </p:cNvCxnSpPr>
            <p:nvPr/>
          </p:nvCxnSpPr>
          <p:spPr bwMode="auto">
            <a:xfrm>
              <a:off x="1419789" y="2205447"/>
              <a:ext cx="772202" cy="140637"/>
            </a:xfrm>
            <a:prstGeom prst="line">
              <a:avLst/>
            </a:prstGeom>
            <a:noFill/>
            <a:ln w="6350" cap="flat" cmpd="sng" algn="ctr">
              <a:solidFill>
                <a:srgbClr val="808080"/>
              </a:solidFill>
              <a:prstDash val="solid"/>
              <a:round/>
              <a:headEnd type="none" w="med" len="med"/>
              <a:tailEnd type="none" w="med" len="med"/>
            </a:ln>
            <a:effectLst/>
          </p:spPr>
        </p:cxnSp>
        <p:pic>
          <p:nvPicPr>
            <p:cNvPr id="128" name="Picture 460" descr="图片239"/>
            <p:cNvPicPr>
              <a:picLocks noChangeAspect="1" noChangeArrowheads="1"/>
            </p:cNvPicPr>
            <p:nvPr/>
          </p:nvPicPr>
          <p:blipFill>
            <a:blip r:embed="rId5" cstate="print"/>
            <a:srcRect/>
            <a:stretch>
              <a:fillRect/>
            </a:stretch>
          </p:blipFill>
          <p:spPr bwMode="auto">
            <a:xfrm>
              <a:off x="2062171" y="2705046"/>
              <a:ext cx="312210" cy="243000"/>
            </a:xfrm>
            <a:prstGeom prst="rect">
              <a:avLst/>
            </a:prstGeom>
            <a:noFill/>
            <a:effectLst/>
          </p:spPr>
        </p:pic>
        <p:pic>
          <p:nvPicPr>
            <p:cNvPr id="134" name="Picture 460" descr="图片239"/>
            <p:cNvPicPr>
              <a:picLocks noChangeAspect="1" noChangeArrowheads="1"/>
            </p:cNvPicPr>
            <p:nvPr/>
          </p:nvPicPr>
          <p:blipFill>
            <a:blip r:embed="rId5" cstate="print"/>
            <a:srcRect/>
            <a:stretch>
              <a:fillRect/>
            </a:stretch>
          </p:blipFill>
          <p:spPr bwMode="auto">
            <a:xfrm>
              <a:off x="1255900" y="2693441"/>
              <a:ext cx="312210" cy="243000"/>
            </a:xfrm>
            <a:prstGeom prst="rect">
              <a:avLst/>
            </a:prstGeom>
            <a:noFill/>
            <a:effectLst/>
          </p:spPr>
        </p:pic>
        <p:cxnSp>
          <p:nvCxnSpPr>
            <p:cNvPr id="135" name="直接连接符 134"/>
            <p:cNvCxnSpPr>
              <a:stCxn id="134" idx="2"/>
              <a:endCxn id="82" idx="0"/>
            </p:cNvCxnSpPr>
            <p:nvPr/>
          </p:nvCxnSpPr>
          <p:spPr bwMode="auto">
            <a:xfrm flipH="1">
              <a:off x="1175401" y="2936441"/>
              <a:ext cx="236604" cy="454770"/>
            </a:xfrm>
            <a:prstGeom prst="line">
              <a:avLst/>
            </a:prstGeom>
            <a:noFill/>
            <a:ln w="6350" cap="flat" cmpd="sng" algn="ctr">
              <a:solidFill>
                <a:srgbClr val="808080"/>
              </a:solidFill>
              <a:prstDash val="solid"/>
              <a:round/>
              <a:headEnd type="none" w="med" len="med"/>
              <a:tailEnd type="none" w="med" len="med"/>
            </a:ln>
            <a:effectLst/>
          </p:spPr>
        </p:cxnSp>
        <p:sp>
          <p:nvSpPr>
            <p:cNvPr id="136" name="圆角矩形 135"/>
            <p:cNvSpPr/>
            <p:nvPr/>
          </p:nvSpPr>
          <p:spPr bwMode="auto">
            <a:xfrm>
              <a:off x="915965" y="3283300"/>
              <a:ext cx="900000" cy="943967"/>
            </a:xfrm>
            <a:prstGeom prst="roundRect">
              <a:avLst>
                <a:gd name="adj" fmla="val 3059"/>
              </a:avLst>
            </a:prstGeom>
            <a:noFill/>
            <a:ln w="9525" cap="flat" cmpd="sng" algn="ctr">
              <a:solidFill>
                <a:srgbClr val="33CC33"/>
              </a:solidFill>
              <a:prstDash val="dash"/>
              <a:round/>
              <a:headEnd type="none" w="med" len="med"/>
              <a:tailEnd type="none" w="med" len="med"/>
            </a:ln>
            <a:effectLst/>
          </p:spPr>
          <p:txBody>
            <a:bodyPr vert="horz" wrap="square" lIns="0" tIns="0" rIns="0" bIns="0" numCol="1" rtlCol="0" anchor="t" anchorCtr="0" compatLnSpc="1">
              <a:noAutofit/>
            </a:bodyPr>
            <a:lstStyle/>
            <a:p>
              <a:pPr defTabSz="444500" fontAlgn="base">
                <a:spcBef>
                  <a:spcPct val="0"/>
                </a:spcBef>
                <a:spcAft>
                  <a:spcPct val="0"/>
                </a:spcAft>
                <a:buClr>
                  <a:srgbClr val="A2A2A2"/>
                </a:buClr>
                <a:buSzPct val="70000"/>
                <a:buFont typeface="Monotype Sorts" pitchFamily="2" charset="2"/>
                <a:buNone/>
              </a:pPr>
              <a:endParaRPr lang="zh-CN" altLang="en-US">
                <a:solidFill>
                  <a:srgbClr val="333399"/>
                </a:solidFill>
                <a:latin typeface="微软雅黑" panose="020B0503020204020204" pitchFamily="34" charset="-122"/>
                <a:ea typeface="微软雅黑" panose="020B0503020204020204" pitchFamily="34" charset="-122"/>
              </a:endParaRPr>
            </a:p>
          </p:txBody>
        </p:sp>
        <p:cxnSp>
          <p:nvCxnSpPr>
            <p:cNvPr id="144" name="直接连接符 143"/>
            <p:cNvCxnSpPr>
              <a:stCxn id="175" idx="3"/>
              <a:endCxn id="176" idx="1"/>
            </p:cNvCxnSpPr>
            <p:nvPr/>
          </p:nvCxnSpPr>
          <p:spPr bwMode="auto">
            <a:xfrm flipV="1">
              <a:off x="1542923" y="2417670"/>
              <a:ext cx="526643" cy="4303"/>
            </a:xfrm>
            <a:prstGeom prst="line">
              <a:avLst/>
            </a:prstGeom>
            <a:noFill/>
            <a:ln w="6350" cap="flat" cmpd="sng" algn="ctr">
              <a:solidFill>
                <a:srgbClr val="808080"/>
              </a:solidFill>
              <a:prstDash val="solid"/>
              <a:round/>
              <a:headEnd type="none" w="med" len="med"/>
              <a:tailEnd type="none" w="med" len="med"/>
            </a:ln>
            <a:effectLst/>
          </p:spPr>
        </p:cxnSp>
        <p:pic>
          <p:nvPicPr>
            <p:cNvPr id="150" name="Picture 227" descr="图片767"/>
            <p:cNvPicPr>
              <a:picLocks noChangeAspect="1" noChangeArrowheads="1"/>
            </p:cNvPicPr>
            <p:nvPr/>
          </p:nvPicPr>
          <p:blipFill>
            <a:blip r:embed="rId6" cstate="print">
              <a:duotone>
                <a:schemeClr val="bg2">
                  <a:shade val="45000"/>
                  <a:satMod val="135000"/>
                </a:schemeClr>
                <a:prstClr val="white"/>
              </a:duotone>
            </a:blip>
            <a:srcRect/>
            <a:stretch>
              <a:fillRect/>
            </a:stretch>
          </p:blipFill>
          <p:spPr bwMode="auto">
            <a:xfrm>
              <a:off x="1167335" y="1980606"/>
              <a:ext cx="504907" cy="224841"/>
            </a:xfrm>
            <a:prstGeom prst="rect">
              <a:avLst/>
            </a:prstGeom>
            <a:noFill/>
            <a:effectLst/>
          </p:spPr>
        </p:pic>
        <p:pic>
          <p:nvPicPr>
            <p:cNvPr id="151" name="Picture 228" descr="图片768"/>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1933418" y="1962008"/>
              <a:ext cx="512672" cy="226948"/>
            </a:xfrm>
            <a:prstGeom prst="rect">
              <a:avLst/>
            </a:prstGeom>
            <a:noFill/>
            <a:effectLst/>
          </p:spPr>
        </p:pic>
        <p:cxnSp>
          <p:nvCxnSpPr>
            <p:cNvPr id="152" name="直接连接符 151"/>
            <p:cNvCxnSpPr>
              <a:stCxn id="151" idx="2"/>
              <a:endCxn id="176" idx="0"/>
            </p:cNvCxnSpPr>
            <p:nvPr/>
          </p:nvCxnSpPr>
          <p:spPr bwMode="auto">
            <a:xfrm>
              <a:off x="2189754" y="2188956"/>
              <a:ext cx="2237" cy="157128"/>
            </a:xfrm>
            <a:prstGeom prst="line">
              <a:avLst/>
            </a:prstGeom>
            <a:noFill/>
            <a:ln w="6350" cap="flat" cmpd="sng" algn="ctr">
              <a:solidFill>
                <a:srgbClr val="808080"/>
              </a:solidFill>
              <a:prstDash val="solid"/>
              <a:round/>
              <a:headEnd type="none" w="med" len="med"/>
              <a:tailEnd type="none" w="med" len="med"/>
            </a:ln>
            <a:effectLst/>
          </p:spPr>
        </p:cxnSp>
        <p:cxnSp>
          <p:nvCxnSpPr>
            <p:cNvPr id="153" name="直接连接符 152"/>
            <p:cNvCxnSpPr>
              <a:stCxn id="151" idx="2"/>
              <a:endCxn id="175" idx="0"/>
            </p:cNvCxnSpPr>
            <p:nvPr/>
          </p:nvCxnSpPr>
          <p:spPr bwMode="auto">
            <a:xfrm flipH="1">
              <a:off x="1420499" y="2188956"/>
              <a:ext cx="769255" cy="161431"/>
            </a:xfrm>
            <a:prstGeom prst="line">
              <a:avLst/>
            </a:prstGeom>
            <a:noFill/>
            <a:ln w="6350" cap="flat" cmpd="sng" algn="ctr">
              <a:solidFill>
                <a:srgbClr val="808080"/>
              </a:solidFill>
              <a:prstDash val="solid"/>
              <a:round/>
              <a:headEnd type="none" w="med" len="med"/>
              <a:tailEnd type="none" w="med" len="med"/>
            </a:ln>
            <a:effectLst/>
          </p:spPr>
        </p:cxnSp>
        <p:sp>
          <p:nvSpPr>
            <p:cNvPr id="158" name="圆角矩形 157"/>
            <p:cNvSpPr/>
            <p:nvPr/>
          </p:nvSpPr>
          <p:spPr bwMode="auto">
            <a:xfrm>
              <a:off x="1852069" y="3283301"/>
              <a:ext cx="900000" cy="949577"/>
            </a:xfrm>
            <a:prstGeom prst="roundRect">
              <a:avLst>
                <a:gd name="adj" fmla="val 3059"/>
              </a:avLst>
            </a:prstGeom>
            <a:noFill/>
            <a:ln w="9525" cap="flat" cmpd="sng" algn="ctr">
              <a:solidFill>
                <a:srgbClr val="33CC33"/>
              </a:solidFill>
              <a:prstDash val="dash"/>
              <a:round/>
              <a:headEnd type="none" w="med" len="med"/>
              <a:tailEnd type="none" w="med" len="med"/>
            </a:ln>
            <a:effectLst/>
          </p:spPr>
          <p:txBody>
            <a:bodyPr vert="horz" wrap="square" lIns="0" tIns="0" rIns="0" bIns="0" numCol="1" rtlCol="0" anchor="t" anchorCtr="0" compatLnSpc="1">
              <a:noAutofit/>
            </a:bodyPr>
            <a:lstStyle/>
            <a:p>
              <a:pPr defTabSz="444500" fontAlgn="base">
                <a:spcBef>
                  <a:spcPct val="0"/>
                </a:spcBef>
                <a:spcAft>
                  <a:spcPct val="0"/>
                </a:spcAft>
                <a:buClr>
                  <a:srgbClr val="A2A2A2"/>
                </a:buClr>
                <a:buSzPct val="70000"/>
                <a:buFont typeface="Monotype Sorts" pitchFamily="2" charset="2"/>
                <a:buNone/>
              </a:pPr>
              <a:endParaRPr lang="zh-CN" altLang="en-US">
                <a:solidFill>
                  <a:srgbClr val="333399"/>
                </a:solidFill>
                <a:latin typeface="微软雅黑" panose="020B0503020204020204" pitchFamily="34" charset="-122"/>
                <a:ea typeface="微软雅黑" panose="020B0503020204020204" pitchFamily="34" charset="-122"/>
              </a:endParaRPr>
            </a:p>
          </p:txBody>
        </p:sp>
        <p:pic>
          <p:nvPicPr>
            <p:cNvPr id="130"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187151" y="3931253"/>
              <a:ext cx="240982" cy="189000"/>
            </a:xfrm>
            <a:prstGeom prst="rect">
              <a:avLst/>
            </a:prstGeom>
            <a:noFill/>
            <a:effectLst/>
          </p:spPr>
        </p:pic>
        <p:pic>
          <p:nvPicPr>
            <p:cNvPr id="131" name="Picture 461" descr="图片240"/>
            <p:cNvPicPr>
              <a:picLocks noChangeAspect="1" noChangeArrowheads="1"/>
            </p:cNvPicPr>
            <p:nvPr/>
          </p:nvPicPr>
          <p:blipFill>
            <a:blip r:embed="rId1" cstate="print"/>
            <a:srcRect/>
            <a:stretch>
              <a:fillRect/>
            </a:stretch>
          </p:blipFill>
          <p:spPr bwMode="auto">
            <a:xfrm>
              <a:off x="1888073" y="3931253"/>
              <a:ext cx="240982" cy="189000"/>
            </a:xfrm>
            <a:prstGeom prst="rect">
              <a:avLst/>
            </a:prstGeom>
            <a:noFill/>
            <a:effectLst/>
          </p:spPr>
        </p:pic>
        <p:pic>
          <p:nvPicPr>
            <p:cNvPr id="132" name="Picture 461" descr="图片240"/>
            <p:cNvPicPr>
              <a:picLocks noChangeAspect="1" noChangeArrowheads="1"/>
            </p:cNvPicPr>
            <p:nvPr/>
          </p:nvPicPr>
          <p:blipFill>
            <a:blip r:embed="rId1" cstate="print"/>
            <a:srcRect/>
            <a:stretch>
              <a:fillRect/>
            </a:stretch>
          </p:blipFill>
          <p:spPr bwMode="auto">
            <a:xfrm>
              <a:off x="1539079" y="3931253"/>
              <a:ext cx="240982" cy="189000"/>
            </a:xfrm>
            <a:prstGeom prst="rect">
              <a:avLst/>
            </a:prstGeom>
            <a:noFill/>
            <a:effectLst/>
          </p:spPr>
        </p:pic>
        <p:pic>
          <p:nvPicPr>
            <p:cNvPr id="133"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475183" y="3931253"/>
              <a:ext cx="240982" cy="189000"/>
            </a:xfrm>
            <a:prstGeom prst="rect">
              <a:avLst/>
            </a:prstGeom>
            <a:noFill/>
            <a:effectLst/>
          </p:spPr>
        </p:pic>
        <p:pic>
          <p:nvPicPr>
            <p:cNvPr id="154" name="Picture 461" descr="图片240"/>
            <p:cNvPicPr>
              <a:picLocks noChangeAspect="1" noChangeArrowheads="1"/>
            </p:cNvPicPr>
            <p:nvPr/>
          </p:nvPicPr>
          <p:blipFill>
            <a:blip r:embed="rId1" cstate="print"/>
            <a:srcRect/>
            <a:stretch>
              <a:fillRect/>
            </a:stretch>
          </p:blipFill>
          <p:spPr bwMode="auto">
            <a:xfrm>
              <a:off x="1251047" y="3931253"/>
              <a:ext cx="240982" cy="189000"/>
            </a:xfrm>
            <a:prstGeom prst="rect">
              <a:avLst/>
            </a:prstGeom>
            <a:noFill/>
            <a:effectLst/>
          </p:spPr>
        </p:pic>
        <p:pic>
          <p:nvPicPr>
            <p:cNvPr id="155" name="Picture 461" descr="图片240"/>
            <p:cNvPicPr>
              <a:picLocks noChangeAspect="1" noChangeArrowheads="1"/>
            </p:cNvPicPr>
            <p:nvPr/>
          </p:nvPicPr>
          <p:blipFill>
            <a:blip r:embed="rId1" cstate="print"/>
            <a:srcRect/>
            <a:stretch>
              <a:fillRect/>
            </a:stretch>
          </p:blipFill>
          <p:spPr bwMode="auto">
            <a:xfrm>
              <a:off x="963015" y="3931253"/>
              <a:ext cx="240982" cy="189000"/>
            </a:xfrm>
            <a:prstGeom prst="rect">
              <a:avLst/>
            </a:prstGeom>
            <a:noFill/>
            <a:effectLst/>
          </p:spPr>
        </p:pic>
        <p:pic>
          <p:nvPicPr>
            <p:cNvPr id="175" name="Picture 332" descr="图片256"/>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1298074" y="2350387"/>
              <a:ext cx="244849" cy="143172"/>
            </a:xfrm>
            <a:prstGeom prst="rect">
              <a:avLst/>
            </a:prstGeom>
            <a:noFill/>
            <a:effectLst/>
          </p:spPr>
        </p:pic>
        <p:pic>
          <p:nvPicPr>
            <p:cNvPr id="176" name="Picture 332" descr="图片256"/>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2069566" y="2346084"/>
              <a:ext cx="244849" cy="143172"/>
            </a:xfrm>
            <a:prstGeom prst="rect">
              <a:avLst/>
            </a:prstGeom>
            <a:noFill/>
            <a:effectLst/>
          </p:spPr>
        </p:pic>
        <p:cxnSp>
          <p:nvCxnSpPr>
            <p:cNvPr id="240" name="直接连接符 239"/>
            <p:cNvCxnSpPr>
              <a:stCxn id="190" idx="2"/>
              <a:endCxn id="150" idx="0"/>
            </p:cNvCxnSpPr>
            <p:nvPr/>
          </p:nvCxnSpPr>
          <p:spPr bwMode="auto">
            <a:xfrm>
              <a:off x="1146470" y="1854383"/>
              <a:ext cx="273319" cy="126223"/>
            </a:xfrm>
            <a:prstGeom prst="line">
              <a:avLst/>
            </a:prstGeom>
            <a:noFill/>
            <a:ln w="6350" cap="flat" cmpd="sng" algn="ctr">
              <a:solidFill>
                <a:srgbClr val="808080"/>
              </a:solidFill>
              <a:prstDash val="solid"/>
              <a:round/>
              <a:headEnd type="none" w="med" len="med"/>
              <a:tailEnd type="none" w="med" len="med"/>
            </a:ln>
            <a:effectLst/>
          </p:spPr>
        </p:cxnSp>
        <p:cxnSp>
          <p:nvCxnSpPr>
            <p:cNvPr id="241" name="直接连接符 240"/>
            <p:cNvCxnSpPr>
              <a:stCxn id="190" idx="2"/>
              <a:endCxn id="151" idx="0"/>
            </p:cNvCxnSpPr>
            <p:nvPr/>
          </p:nvCxnSpPr>
          <p:spPr bwMode="auto">
            <a:xfrm>
              <a:off x="1146470" y="1854383"/>
              <a:ext cx="1043284" cy="107625"/>
            </a:xfrm>
            <a:prstGeom prst="line">
              <a:avLst/>
            </a:prstGeom>
            <a:noFill/>
            <a:ln w="6350" cap="flat" cmpd="sng" algn="ctr">
              <a:solidFill>
                <a:srgbClr val="808080"/>
              </a:solidFill>
              <a:prstDash val="solid"/>
              <a:round/>
              <a:headEnd type="none" w="med" len="med"/>
              <a:tailEnd type="none" w="med" len="med"/>
            </a:ln>
            <a:effectLst/>
          </p:spPr>
        </p:cxnSp>
        <p:pic>
          <p:nvPicPr>
            <p:cNvPr id="242" name="Picture 459" descr="图片238"/>
            <p:cNvPicPr>
              <a:picLocks noChangeAspect="1" noChangeArrowheads="1"/>
            </p:cNvPicPr>
            <p:nvPr/>
          </p:nvPicPr>
          <p:blipFill>
            <a:blip r:embed="rId4" cstate="print"/>
            <a:srcRect/>
            <a:stretch>
              <a:fillRect/>
            </a:stretch>
          </p:blipFill>
          <p:spPr bwMode="auto">
            <a:xfrm>
              <a:off x="1007186" y="1458964"/>
              <a:ext cx="273216" cy="216000"/>
            </a:xfrm>
            <a:prstGeom prst="rect">
              <a:avLst/>
            </a:prstGeom>
            <a:noFill/>
            <a:effectLst/>
          </p:spPr>
        </p:pic>
        <p:cxnSp>
          <p:nvCxnSpPr>
            <p:cNvPr id="247" name="直接连接符 246"/>
            <p:cNvCxnSpPr>
              <a:stCxn id="251" idx="2"/>
              <a:endCxn id="242" idx="0"/>
            </p:cNvCxnSpPr>
            <p:nvPr/>
          </p:nvCxnSpPr>
          <p:spPr bwMode="auto">
            <a:xfrm>
              <a:off x="852709" y="1348956"/>
              <a:ext cx="291085" cy="110008"/>
            </a:xfrm>
            <a:prstGeom prst="line">
              <a:avLst/>
            </a:prstGeom>
            <a:noFill/>
            <a:ln w="6350" cap="flat" cmpd="sng" algn="ctr">
              <a:solidFill>
                <a:srgbClr val="808080"/>
              </a:solidFill>
              <a:prstDash val="solid"/>
              <a:round/>
              <a:headEnd type="none" w="med" len="med"/>
              <a:tailEnd type="none" w="med" len="med"/>
            </a:ln>
            <a:effectLst/>
          </p:spPr>
        </p:cxnSp>
        <p:cxnSp>
          <p:nvCxnSpPr>
            <p:cNvPr id="248" name="直接连接符 247"/>
            <p:cNvCxnSpPr>
              <a:stCxn id="252" idx="2"/>
              <a:endCxn id="242" idx="0"/>
            </p:cNvCxnSpPr>
            <p:nvPr/>
          </p:nvCxnSpPr>
          <p:spPr bwMode="auto">
            <a:xfrm>
              <a:off x="1137171" y="1356906"/>
              <a:ext cx="6623" cy="102058"/>
            </a:xfrm>
            <a:prstGeom prst="line">
              <a:avLst/>
            </a:prstGeom>
            <a:noFill/>
            <a:ln w="6350" cap="flat" cmpd="sng" algn="ctr">
              <a:solidFill>
                <a:srgbClr val="808080"/>
              </a:solidFill>
              <a:prstDash val="solid"/>
              <a:round/>
              <a:headEnd type="none" w="med" len="med"/>
              <a:tailEnd type="none" w="med" len="med"/>
            </a:ln>
            <a:effectLst/>
          </p:spPr>
        </p:cxnSp>
        <p:cxnSp>
          <p:nvCxnSpPr>
            <p:cNvPr id="249" name="直接连接符 248"/>
            <p:cNvCxnSpPr>
              <a:stCxn id="253" idx="2"/>
              <a:endCxn id="242" idx="0"/>
            </p:cNvCxnSpPr>
            <p:nvPr/>
          </p:nvCxnSpPr>
          <p:spPr bwMode="auto">
            <a:xfrm flipH="1">
              <a:off x="1143794" y="1368833"/>
              <a:ext cx="289767" cy="90131"/>
            </a:xfrm>
            <a:prstGeom prst="line">
              <a:avLst/>
            </a:prstGeom>
            <a:noFill/>
            <a:ln w="6350" cap="flat" cmpd="sng" algn="ctr">
              <a:solidFill>
                <a:srgbClr val="808080"/>
              </a:solidFill>
              <a:prstDash val="solid"/>
              <a:round/>
              <a:headEnd type="none" w="med" len="med"/>
              <a:tailEnd type="none" w="med" len="med"/>
            </a:ln>
            <a:effectLst/>
          </p:spPr>
        </p:cxnSp>
        <p:pic>
          <p:nvPicPr>
            <p:cNvPr id="251" name="Picture 461" descr="图片240"/>
            <p:cNvPicPr>
              <a:picLocks noChangeAspect="1" noChangeArrowheads="1"/>
            </p:cNvPicPr>
            <p:nvPr/>
          </p:nvPicPr>
          <p:blipFill>
            <a:blip r:embed="rId1" cstate="print"/>
            <a:srcRect/>
            <a:stretch>
              <a:fillRect/>
            </a:stretch>
          </p:blipFill>
          <p:spPr bwMode="auto">
            <a:xfrm>
              <a:off x="732218" y="1159956"/>
              <a:ext cx="240982" cy="189000"/>
            </a:xfrm>
            <a:prstGeom prst="rect">
              <a:avLst/>
            </a:prstGeom>
            <a:noFill/>
            <a:effectLst/>
          </p:spPr>
        </p:pic>
        <p:pic>
          <p:nvPicPr>
            <p:cNvPr id="252" name="Picture 461" descr="图片240"/>
            <p:cNvPicPr>
              <a:picLocks noChangeAspect="1" noChangeArrowheads="1"/>
            </p:cNvPicPr>
            <p:nvPr/>
          </p:nvPicPr>
          <p:blipFill>
            <a:blip r:embed="rId1" cstate="print"/>
            <a:srcRect/>
            <a:stretch>
              <a:fillRect/>
            </a:stretch>
          </p:blipFill>
          <p:spPr bwMode="auto">
            <a:xfrm>
              <a:off x="1016680" y="1167906"/>
              <a:ext cx="240982" cy="189000"/>
            </a:xfrm>
            <a:prstGeom prst="rect">
              <a:avLst/>
            </a:prstGeom>
            <a:noFill/>
            <a:effectLst/>
          </p:spPr>
        </p:pic>
        <p:pic>
          <p:nvPicPr>
            <p:cNvPr id="253" name="Picture 461" descr="图片240"/>
            <p:cNvPicPr>
              <a:picLocks noChangeAspect="1" noChangeArrowheads="1"/>
            </p:cNvPicPr>
            <p:nvPr/>
          </p:nvPicPr>
          <p:blipFill>
            <a:blip r:embed="rId1" cstate="print"/>
            <a:srcRect/>
            <a:stretch>
              <a:fillRect/>
            </a:stretch>
          </p:blipFill>
          <p:spPr bwMode="auto">
            <a:xfrm>
              <a:off x="1313070" y="1179833"/>
              <a:ext cx="240982" cy="189000"/>
            </a:xfrm>
            <a:prstGeom prst="rect">
              <a:avLst/>
            </a:prstGeom>
            <a:noFill/>
            <a:effectLst/>
          </p:spPr>
        </p:pic>
        <p:pic>
          <p:nvPicPr>
            <p:cNvPr id="290" name="Picture 459" descr="图片238"/>
            <p:cNvPicPr>
              <a:picLocks noChangeAspect="1" noChangeArrowheads="1"/>
            </p:cNvPicPr>
            <p:nvPr/>
          </p:nvPicPr>
          <p:blipFill>
            <a:blip r:embed="rId4" cstate="print"/>
            <a:srcRect/>
            <a:stretch>
              <a:fillRect/>
            </a:stretch>
          </p:blipFill>
          <p:spPr bwMode="auto">
            <a:xfrm>
              <a:off x="2354179" y="1464264"/>
              <a:ext cx="273216" cy="216000"/>
            </a:xfrm>
            <a:prstGeom prst="rect">
              <a:avLst/>
            </a:prstGeom>
            <a:noFill/>
            <a:effectLst/>
          </p:spPr>
        </p:pic>
        <p:cxnSp>
          <p:nvCxnSpPr>
            <p:cNvPr id="291" name="直接连接符 290"/>
            <p:cNvCxnSpPr>
              <a:stCxn id="295" idx="2"/>
              <a:endCxn id="290" idx="0"/>
            </p:cNvCxnSpPr>
            <p:nvPr/>
          </p:nvCxnSpPr>
          <p:spPr bwMode="auto">
            <a:xfrm>
              <a:off x="2204987" y="1354257"/>
              <a:ext cx="285800" cy="110007"/>
            </a:xfrm>
            <a:prstGeom prst="line">
              <a:avLst/>
            </a:prstGeom>
            <a:noFill/>
            <a:ln w="6350" cap="flat" cmpd="sng" algn="ctr">
              <a:solidFill>
                <a:srgbClr val="808080"/>
              </a:solidFill>
              <a:prstDash val="solid"/>
              <a:round/>
              <a:headEnd type="none" w="med" len="med"/>
              <a:tailEnd type="none" w="med" len="med"/>
            </a:ln>
            <a:effectLst/>
          </p:spPr>
        </p:cxnSp>
        <p:cxnSp>
          <p:nvCxnSpPr>
            <p:cNvPr id="292" name="直接连接符 291"/>
            <p:cNvCxnSpPr>
              <a:stCxn id="296" idx="2"/>
              <a:endCxn id="290" idx="0"/>
            </p:cNvCxnSpPr>
            <p:nvPr/>
          </p:nvCxnSpPr>
          <p:spPr bwMode="auto">
            <a:xfrm>
              <a:off x="2489449" y="1362207"/>
              <a:ext cx="1338" cy="102057"/>
            </a:xfrm>
            <a:prstGeom prst="line">
              <a:avLst/>
            </a:prstGeom>
            <a:noFill/>
            <a:ln w="6350" cap="flat" cmpd="sng" algn="ctr">
              <a:solidFill>
                <a:srgbClr val="808080"/>
              </a:solidFill>
              <a:prstDash val="solid"/>
              <a:round/>
              <a:headEnd type="none" w="med" len="med"/>
              <a:tailEnd type="none" w="med" len="med"/>
            </a:ln>
            <a:effectLst/>
          </p:spPr>
        </p:cxnSp>
        <p:cxnSp>
          <p:nvCxnSpPr>
            <p:cNvPr id="293" name="直接连接符 292"/>
            <p:cNvCxnSpPr>
              <a:stCxn id="297" idx="2"/>
              <a:endCxn id="290" idx="0"/>
            </p:cNvCxnSpPr>
            <p:nvPr/>
          </p:nvCxnSpPr>
          <p:spPr bwMode="auto">
            <a:xfrm flipH="1">
              <a:off x="2490787" y="1374134"/>
              <a:ext cx="295052" cy="90130"/>
            </a:xfrm>
            <a:prstGeom prst="line">
              <a:avLst/>
            </a:prstGeom>
            <a:noFill/>
            <a:ln w="6350" cap="flat" cmpd="sng" algn="ctr">
              <a:solidFill>
                <a:srgbClr val="808080"/>
              </a:solidFill>
              <a:prstDash val="solid"/>
              <a:round/>
              <a:headEnd type="none" w="med" len="med"/>
              <a:tailEnd type="none" w="med" len="med"/>
            </a:ln>
            <a:effectLst/>
          </p:spPr>
        </p:cxnSp>
        <p:pic>
          <p:nvPicPr>
            <p:cNvPr id="295" name="Picture 461" descr="图片240"/>
            <p:cNvPicPr>
              <a:picLocks noChangeAspect="1" noChangeArrowheads="1"/>
            </p:cNvPicPr>
            <p:nvPr/>
          </p:nvPicPr>
          <p:blipFill>
            <a:blip r:embed="rId1" cstate="print"/>
            <a:srcRect/>
            <a:stretch>
              <a:fillRect/>
            </a:stretch>
          </p:blipFill>
          <p:spPr bwMode="auto">
            <a:xfrm>
              <a:off x="2084496" y="1165257"/>
              <a:ext cx="240982" cy="189000"/>
            </a:xfrm>
            <a:prstGeom prst="rect">
              <a:avLst/>
            </a:prstGeom>
            <a:noFill/>
            <a:effectLst/>
          </p:spPr>
        </p:pic>
        <p:pic>
          <p:nvPicPr>
            <p:cNvPr id="296" name="Picture 461" descr="图片240"/>
            <p:cNvPicPr>
              <a:picLocks noChangeAspect="1" noChangeArrowheads="1"/>
            </p:cNvPicPr>
            <p:nvPr/>
          </p:nvPicPr>
          <p:blipFill>
            <a:blip r:embed="rId1" cstate="print"/>
            <a:srcRect/>
            <a:stretch>
              <a:fillRect/>
            </a:stretch>
          </p:blipFill>
          <p:spPr bwMode="auto">
            <a:xfrm>
              <a:off x="2368958" y="1173207"/>
              <a:ext cx="240982" cy="189000"/>
            </a:xfrm>
            <a:prstGeom prst="rect">
              <a:avLst/>
            </a:prstGeom>
            <a:noFill/>
            <a:effectLst/>
          </p:spPr>
        </p:pic>
        <p:pic>
          <p:nvPicPr>
            <p:cNvPr id="297" name="Picture 461" descr="图片240"/>
            <p:cNvPicPr>
              <a:picLocks noChangeAspect="1" noChangeArrowheads="1"/>
            </p:cNvPicPr>
            <p:nvPr/>
          </p:nvPicPr>
          <p:blipFill>
            <a:blip r:embed="rId1" cstate="print"/>
            <a:srcRect/>
            <a:stretch>
              <a:fillRect/>
            </a:stretch>
          </p:blipFill>
          <p:spPr bwMode="auto">
            <a:xfrm>
              <a:off x="2665348" y="1185134"/>
              <a:ext cx="240982" cy="189000"/>
            </a:xfrm>
            <a:prstGeom prst="rect">
              <a:avLst/>
            </a:prstGeom>
            <a:noFill/>
            <a:effectLst/>
          </p:spPr>
        </p:pic>
        <p:cxnSp>
          <p:nvCxnSpPr>
            <p:cNvPr id="298" name="直接连接符 297"/>
            <p:cNvCxnSpPr>
              <a:stCxn id="191" idx="2"/>
              <a:endCxn id="151" idx="0"/>
            </p:cNvCxnSpPr>
            <p:nvPr/>
          </p:nvCxnSpPr>
          <p:spPr bwMode="auto">
            <a:xfrm flipH="1">
              <a:off x="2189754" y="1838527"/>
              <a:ext cx="299243" cy="123481"/>
            </a:xfrm>
            <a:prstGeom prst="line">
              <a:avLst/>
            </a:prstGeom>
            <a:noFill/>
            <a:ln w="6350" cap="flat" cmpd="sng" algn="ctr">
              <a:solidFill>
                <a:srgbClr val="808080"/>
              </a:solidFill>
              <a:prstDash val="solid"/>
              <a:round/>
              <a:headEnd type="none" w="med" len="med"/>
              <a:tailEnd type="none" w="med" len="med"/>
            </a:ln>
            <a:effectLst/>
          </p:spPr>
        </p:cxnSp>
        <p:cxnSp>
          <p:nvCxnSpPr>
            <p:cNvPr id="304" name="直接连接符 303"/>
            <p:cNvCxnSpPr>
              <a:stCxn id="191" idx="2"/>
              <a:endCxn id="150" idx="0"/>
            </p:cNvCxnSpPr>
            <p:nvPr/>
          </p:nvCxnSpPr>
          <p:spPr bwMode="auto">
            <a:xfrm flipH="1">
              <a:off x="1419789" y="1838527"/>
              <a:ext cx="1069208" cy="142079"/>
            </a:xfrm>
            <a:prstGeom prst="line">
              <a:avLst/>
            </a:prstGeom>
            <a:noFill/>
            <a:ln w="6350" cap="flat" cmpd="sng" algn="ctr">
              <a:solidFill>
                <a:srgbClr val="808080"/>
              </a:solidFill>
              <a:prstDash val="solid"/>
              <a:round/>
              <a:headEnd type="none" w="med" len="med"/>
              <a:tailEnd type="none" w="med" len="med"/>
            </a:ln>
            <a:effectLst/>
          </p:spPr>
        </p:cxnSp>
        <p:cxnSp>
          <p:nvCxnSpPr>
            <p:cNvPr id="401" name="直接连接符 400"/>
            <p:cNvCxnSpPr>
              <a:stCxn id="399" idx="3"/>
              <a:endCxn id="134" idx="1"/>
            </p:cNvCxnSpPr>
            <p:nvPr/>
          </p:nvCxnSpPr>
          <p:spPr bwMode="auto">
            <a:xfrm flipV="1">
              <a:off x="989306" y="2814941"/>
              <a:ext cx="266594" cy="4961"/>
            </a:xfrm>
            <a:prstGeom prst="line">
              <a:avLst/>
            </a:prstGeom>
            <a:noFill/>
            <a:ln w="6350" cap="flat" cmpd="sng" algn="ctr">
              <a:solidFill>
                <a:srgbClr val="808080"/>
              </a:solidFill>
              <a:prstDash val="solid"/>
              <a:round/>
              <a:headEnd type="none" w="med" len="med"/>
              <a:tailEnd type="none" w="med" len="med"/>
            </a:ln>
            <a:effectLst/>
          </p:spPr>
        </p:cxnSp>
        <p:sp>
          <p:nvSpPr>
            <p:cNvPr id="406" name="TextBox 405"/>
            <p:cNvSpPr txBox="1"/>
            <p:nvPr/>
          </p:nvSpPr>
          <p:spPr>
            <a:xfrm>
              <a:off x="263671" y="790068"/>
              <a:ext cx="526213" cy="246221"/>
            </a:xfrm>
            <a:prstGeom prst="rect">
              <a:avLst/>
            </a:prstGeom>
            <a:noFill/>
            <a:effectLst/>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分支</a:t>
              </a:r>
              <a:r>
                <a:rPr lang="en-US" altLang="zh-CN" sz="1000" dirty="0" smtClean="0">
                  <a:latin typeface="微软雅黑" panose="020B0503020204020204" pitchFamily="34" charset="-122"/>
                  <a:ea typeface="微软雅黑" panose="020B0503020204020204" pitchFamily="34" charset="-122"/>
                </a:rPr>
                <a:t>1</a:t>
              </a:r>
              <a:endParaRPr lang="zh-CN" altLang="en-US" sz="1000" dirty="0">
                <a:latin typeface="微软雅黑" panose="020B0503020204020204" pitchFamily="34" charset="-122"/>
                <a:ea typeface="微软雅黑" panose="020B0503020204020204" pitchFamily="34" charset="-122"/>
              </a:endParaRPr>
            </a:p>
          </p:txBody>
        </p:sp>
        <p:sp>
          <p:nvSpPr>
            <p:cNvPr id="407" name="TextBox 406"/>
            <p:cNvSpPr txBox="1"/>
            <p:nvPr/>
          </p:nvSpPr>
          <p:spPr>
            <a:xfrm>
              <a:off x="2941656" y="762663"/>
              <a:ext cx="526213" cy="246221"/>
            </a:xfrm>
            <a:prstGeom prst="rect">
              <a:avLst/>
            </a:prstGeom>
            <a:noFill/>
            <a:effectLst/>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分支</a:t>
              </a:r>
              <a:r>
                <a:rPr lang="en-US" altLang="zh-CN" sz="1000" dirty="0" smtClean="0">
                  <a:latin typeface="微软雅黑" panose="020B0503020204020204" pitchFamily="34" charset="-122"/>
                  <a:ea typeface="微软雅黑" panose="020B0503020204020204" pitchFamily="34" charset="-122"/>
                </a:rPr>
                <a:t>2</a:t>
              </a:r>
              <a:endParaRPr lang="zh-CN" altLang="en-US" sz="1000" dirty="0">
                <a:latin typeface="微软雅黑" panose="020B0503020204020204" pitchFamily="34" charset="-122"/>
                <a:ea typeface="微软雅黑" panose="020B0503020204020204" pitchFamily="34" charset="-122"/>
              </a:endParaRPr>
            </a:p>
          </p:txBody>
        </p:sp>
        <p:grpSp>
          <p:nvGrpSpPr>
            <p:cNvPr id="3" name="组合 408"/>
            <p:cNvGrpSpPr/>
            <p:nvPr/>
          </p:nvGrpSpPr>
          <p:grpSpPr>
            <a:xfrm>
              <a:off x="388190" y="2529880"/>
              <a:ext cx="601116" cy="431862"/>
              <a:chOff x="388190" y="2593678"/>
              <a:chExt cx="601116" cy="431862"/>
            </a:xfrm>
            <a:effectLst/>
          </p:grpSpPr>
          <p:pic>
            <p:nvPicPr>
              <p:cNvPr id="399" name="Picture 797" descr="图片19"/>
              <p:cNvPicPr>
                <a:picLocks noChangeAspect="1" noChangeArrowheads="1"/>
              </p:cNvPicPr>
              <p:nvPr/>
            </p:nvPicPr>
            <p:blipFill>
              <a:blip r:embed="rId8" cstate="print"/>
              <a:stretch>
                <a:fillRect/>
              </a:stretch>
            </p:blipFill>
            <p:spPr bwMode="auto">
              <a:xfrm>
                <a:off x="451788" y="2741860"/>
                <a:ext cx="537518" cy="283680"/>
              </a:xfrm>
              <a:prstGeom prst="rect">
                <a:avLst/>
              </a:prstGeom>
              <a:noFill/>
              <a:effectLst>
                <a:outerShdw blurRad="152400" dist="50800" dir="2700000" algn="tl" rotWithShape="0">
                  <a:prstClr val="black"/>
                </a:outerShdw>
              </a:effectLst>
            </p:spPr>
          </p:pic>
          <p:sp>
            <p:nvSpPr>
              <p:cNvPr id="408" name="TextBox 407"/>
              <p:cNvSpPr txBox="1"/>
              <p:nvPr/>
            </p:nvSpPr>
            <p:spPr>
              <a:xfrm>
                <a:off x="388190" y="2593678"/>
                <a:ext cx="592348" cy="2308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eSight</a:t>
                </a:r>
                <a:endParaRPr lang="zh-CN" altLang="en-US" sz="900" b="1" dirty="0">
                  <a:latin typeface="微软雅黑" panose="020B0503020204020204" pitchFamily="34" charset="-122"/>
                  <a:ea typeface="微软雅黑" panose="020B0503020204020204" pitchFamily="34" charset="-122"/>
                </a:endParaRPr>
              </a:p>
            </p:txBody>
          </p:sp>
        </p:grpSp>
        <p:sp>
          <p:nvSpPr>
            <p:cNvPr id="410" name="TextBox 409"/>
            <p:cNvSpPr txBox="1"/>
            <p:nvPr/>
          </p:nvSpPr>
          <p:spPr>
            <a:xfrm>
              <a:off x="454324" y="2141689"/>
              <a:ext cx="526213" cy="246221"/>
            </a:xfrm>
            <a:prstGeom prst="rect">
              <a:avLst/>
            </a:prstGeom>
            <a:noFill/>
            <a:effectLst/>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总部</a:t>
              </a:r>
              <a:endParaRPr lang="zh-CN" altLang="en-US" sz="1000" dirty="0">
                <a:latin typeface="微软雅黑" panose="020B0503020204020204" pitchFamily="34" charset="-122"/>
                <a:ea typeface="微软雅黑" panose="020B0503020204020204" pitchFamily="34" charset="-122"/>
              </a:endParaRPr>
            </a:p>
          </p:txBody>
        </p:sp>
        <p:pic>
          <p:nvPicPr>
            <p:cNvPr id="414"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750310" y="4245736"/>
              <a:ext cx="284356" cy="224473"/>
            </a:xfrm>
            <a:prstGeom prst="rect">
              <a:avLst/>
            </a:prstGeom>
            <a:noFill/>
            <a:effectLst/>
          </p:spPr>
        </p:pic>
        <p:pic>
          <p:nvPicPr>
            <p:cNvPr id="415"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988974" y="4260114"/>
              <a:ext cx="284356" cy="224473"/>
            </a:xfrm>
            <a:prstGeom prst="rect">
              <a:avLst/>
            </a:prstGeom>
            <a:noFill/>
            <a:effectLst/>
          </p:spPr>
        </p:pic>
        <p:pic>
          <p:nvPicPr>
            <p:cNvPr id="416"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221887" y="4260114"/>
              <a:ext cx="284356" cy="224473"/>
            </a:xfrm>
            <a:prstGeom prst="rect">
              <a:avLst/>
            </a:prstGeom>
            <a:noFill/>
            <a:effectLst/>
          </p:spPr>
        </p:pic>
        <p:pic>
          <p:nvPicPr>
            <p:cNvPr id="417"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489306" y="4268740"/>
              <a:ext cx="284356" cy="224473"/>
            </a:xfrm>
            <a:prstGeom prst="rect">
              <a:avLst/>
            </a:prstGeom>
            <a:noFill/>
            <a:effectLst/>
          </p:spPr>
        </p:pic>
        <p:pic>
          <p:nvPicPr>
            <p:cNvPr id="418"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610726" y="4251489"/>
              <a:ext cx="284356" cy="224473"/>
            </a:xfrm>
            <a:prstGeom prst="rect">
              <a:avLst/>
            </a:prstGeom>
            <a:noFill/>
            <a:effectLst/>
          </p:spPr>
        </p:pic>
        <p:pic>
          <p:nvPicPr>
            <p:cNvPr id="419"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038522" y="4257239"/>
              <a:ext cx="284356" cy="224473"/>
            </a:xfrm>
            <a:prstGeom prst="rect">
              <a:avLst/>
            </a:prstGeom>
            <a:noFill/>
            <a:effectLst/>
          </p:spPr>
        </p:pic>
        <p:pic>
          <p:nvPicPr>
            <p:cNvPr id="420"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768227" y="4262991"/>
              <a:ext cx="284356" cy="224473"/>
            </a:xfrm>
            <a:prstGeom prst="rect">
              <a:avLst/>
            </a:prstGeom>
            <a:noFill/>
            <a:effectLst/>
          </p:spPr>
        </p:pic>
        <p:pic>
          <p:nvPicPr>
            <p:cNvPr id="421"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282363" y="4262989"/>
              <a:ext cx="379553" cy="229119"/>
            </a:xfrm>
            <a:prstGeom prst="rect">
              <a:avLst/>
            </a:prstGeom>
            <a:noFill/>
            <a:ln w="9525">
              <a:noFill/>
              <a:miter lim="800000"/>
              <a:headEnd/>
              <a:tailEnd/>
            </a:ln>
            <a:effectLst/>
          </p:spPr>
        </p:pic>
        <p:pic>
          <p:nvPicPr>
            <p:cNvPr id="422"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313888" y="901564"/>
              <a:ext cx="284356" cy="224473"/>
            </a:xfrm>
            <a:prstGeom prst="rect">
              <a:avLst/>
            </a:prstGeom>
            <a:noFill/>
            <a:effectLst/>
          </p:spPr>
        </p:pic>
        <p:pic>
          <p:nvPicPr>
            <p:cNvPr id="423"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646798" y="907314"/>
              <a:ext cx="284356" cy="224473"/>
            </a:xfrm>
            <a:prstGeom prst="rect">
              <a:avLst/>
            </a:prstGeom>
            <a:noFill/>
            <a:effectLst/>
          </p:spPr>
        </p:pic>
        <p:pic>
          <p:nvPicPr>
            <p:cNvPr id="424"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951021" y="913064"/>
              <a:ext cx="379553" cy="229119"/>
            </a:xfrm>
            <a:prstGeom prst="rect">
              <a:avLst/>
            </a:prstGeom>
            <a:noFill/>
            <a:ln w="9525">
              <a:noFill/>
              <a:miter lim="800000"/>
              <a:headEnd/>
              <a:tailEnd/>
            </a:ln>
            <a:effectLst/>
          </p:spPr>
        </p:pic>
        <p:pic>
          <p:nvPicPr>
            <p:cNvPr id="425"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041397" y="904437"/>
              <a:ext cx="284356" cy="224473"/>
            </a:xfrm>
            <a:prstGeom prst="rect">
              <a:avLst/>
            </a:prstGeom>
            <a:noFill/>
            <a:effectLst/>
          </p:spPr>
        </p:pic>
        <p:pic>
          <p:nvPicPr>
            <p:cNvPr id="426"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280061" y="901563"/>
              <a:ext cx="284356" cy="224473"/>
            </a:xfrm>
            <a:prstGeom prst="rect">
              <a:avLst/>
            </a:prstGeom>
            <a:noFill/>
            <a:effectLst/>
          </p:spPr>
        </p:pic>
        <p:pic>
          <p:nvPicPr>
            <p:cNvPr id="427"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512974" y="901563"/>
              <a:ext cx="284356" cy="224473"/>
            </a:xfrm>
            <a:prstGeom prst="rect">
              <a:avLst/>
            </a:prstGeom>
            <a:noFill/>
            <a:effectLst/>
          </p:spPr>
        </p:pic>
        <p:pic>
          <p:nvPicPr>
            <p:cNvPr id="429"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733812" y="918814"/>
              <a:ext cx="379553" cy="229119"/>
            </a:xfrm>
            <a:prstGeom prst="rect">
              <a:avLst/>
            </a:prstGeom>
            <a:noFill/>
            <a:ln w="9525">
              <a:noFill/>
              <a:miter lim="800000"/>
              <a:headEnd/>
              <a:tailEnd/>
            </a:ln>
            <a:effectLst/>
          </p:spPr>
        </p:pic>
        <p:sp>
          <p:nvSpPr>
            <p:cNvPr id="129" name="椭圆 530"/>
            <p:cNvSpPr>
              <a:spLocks noChangeArrowheads="1"/>
            </p:cNvSpPr>
            <p:nvPr/>
          </p:nvSpPr>
          <p:spPr bwMode="auto">
            <a:xfrm>
              <a:off x="1095784" y="1610489"/>
              <a:ext cx="53872" cy="45719"/>
            </a:xfrm>
            <a:prstGeom prst="ellipse">
              <a:avLst/>
            </a:prstGeom>
            <a:solidFill>
              <a:srgbClr val="FF0000"/>
            </a:solidFill>
            <a:ln w="28575" algn="ctr">
              <a:solidFill>
                <a:srgbClr val="FF0000"/>
              </a:solidFill>
              <a:round/>
            </a:ln>
            <a:effectLst/>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37" name="椭圆 530"/>
            <p:cNvSpPr>
              <a:spLocks noChangeArrowheads="1"/>
            </p:cNvSpPr>
            <p:nvPr/>
          </p:nvSpPr>
          <p:spPr bwMode="auto">
            <a:xfrm>
              <a:off x="1391369" y="2707774"/>
              <a:ext cx="53872" cy="45719"/>
            </a:xfrm>
            <a:prstGeom prst="ellipse">
              <a:avLst/>
            </a:prstGeom>
            <a:solidFill>
              <a:srgbClr val="FF0000"/>
            </a:solidFill>
            <a:ln w="28575" algn="ctr">
              <a:solidFill>
                <a:srgbClr val="FF0000"/>
              </a:solidFill>
              <a:round/>
            </a:ln>
            <a:effectLst/>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38" name="椭圆 530"/>
            <p:cNvSpPr>
              <a:spLocks noChangeArrowheads="1"/>
            </p:cNvSpPr>
            <p:nvPr/>
          </p:nvSpPr>
          <p:spPr bwMode="auto">
            <a:xfrm>
              <a:off x="2181691" y="2721421"/>
              <a:ext cx="53872" cy="45719"/>
            </a:xfrm>
            <a:prstGeom prst="ellipse">
              <a:avLst/>
            </a:prstGeom>
            <a:solidFill>
              <a:srgbClr val="FF0000"/>
            </a:solidFill>
            <a:ln w="28575" algn="ctr">
              <a:solidFill>
                <a:srgbClr val="FF0000"/>
              </a:solidFill>
              <a:round/>
            </a:ln>
            <a:effectLst/>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cxnSp>
          <p:nvCxnSpPr>
            <p:cNvPr id="140" name="形状 139"/>
            <p:cNvCxnSpPr/>
            <p:nvPr/>
          </p:nvCxnSpPr>
          <p:spPr bwMode="auto">
            <a:xfrm>
              <a:off x="1286780" y="2646302"/>
              <a:ext cx="809909" cy="744909"/>
            </a:xfrm>
            <a:prstGeom prst="curvedConnector2">
              <a:avLst/>
            </a:prstGeom>
            <a:noFill/>
            <a:ln>
              <a:noFill/>
              <a:headEnd type="arrow"/>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6" name="任意多边形 155"/>
            <p:cNvSpPr/>
            <p:nvPr/>
          </p:nvSpPr>
          <p:spPr bwMode="auto">
            <a:xfrm>
              <a:off x="2170814" y="1499191"/>
              <a:ext cx="689344" cy="1541721"/>
            </a:xfrm>
            <a:custGeom>
              <a:avLst/>
              <a:gdLst>
                <a:gd name="connsiteX0" fmla="*/ 572386 w 572386"/>
                <a:gd name="connsiteY0" fmla="*/ 0 h 1414131"/>
                <a:gd name="connsiteX1" fmla="*/ 72656 w 572386"/>
                <a:gd name="connsiteY1" fmla="*/ 340242 h 1414131"/>
                <a:gd name="connsiteX2" fmla="*/ 136451 w 572386"/>
                <a:gd name="connsiteY2" fmla="*/ 1414131 h 1414131"/>
              </a:gdLst>
              <a:ahLst/>
              <a:cxnLst>
                <a:cxn ang="0">
                  <a:pos x="connsiteX0" y="connsiteY0"/>
                </a:cxn>
                <a:cxn ang="0">
                  <a:pos x="connsiteX1" y="connsiteY1"/>
                </a:cxn>
                <a:cxn ang="0">
                  <a:pos x="connsiteX2" y="connsiteY2"/>
                </a:cxn>
              </a:cxnLst>
              <a:rect l="l" t="t" r="r" b="b"/>
              <a:pathLst>
                <a:path w="572386" h="1414131">
                  <a:moveTo>
                    <a:pt x="572386" y="0"/>
                  </a:moveTo>
                  <a:cubicBezTo>
                    <a:pt x="358849" y="52277"/>
                    <a:pt x="145312" y="104554"/>
                    <a:pt x="72656" y="340242"/>
                  </a:cubicBezTo>
                  <a:cubicBezTo>
                    <a:pt x="0" y="575930"/>
                    <a:pt x="68225" y="995030"/>
                    <a:pt x="136451" y="1414131"/>
                  </a:cubicBezTo>
                </a:path>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60" name="任意多边形 159"/>
            <p:cNvSpPr/>
            <p:nvPr/>
          </p:nvSpPr>
          <p:spPr bwMode="auto">
            <a:xfrm>
              <a:off x="594251" y="1414164"/>
              <a:ext cx="862681" cy="1605371"/>
            </a:xfrm>
            <a:custGeom>
              <a:avLst/>
              <a:gdLst>
                <a:gd name="connsiteX0" fmla="*/ 0 w 796480"/>
                <a:gd name="connsiteY0" fmla="*/ 0 h 1493658"/>
                <a:gd name="connsiteX1" fmla="*/ 455132 w 796480"/>
                <a:gd name="connsiteY1" fmla="*/ 231703 h 1493658"/>
                <a:gd name="connsiteX2" fmla="*/ 761311 w 796480"/>
                <a:gd name="connsiteY2" fmla="*/ 678559 h 1493658"/>
                <a:gd name="connsiteX3" fmla="*/ 666147 w 796480"/>
                <a:gd name="connsiteY3" fmla="*/ 1493658 h 1493658"/>
              </a:gdLst>
              <a:ahLst/>
              <a:cxnLst>
                <a:cxn ang="0">
                  <a:pos x="connsiteX0" y="connsiteY0"/>
                </a:cxn>
                <a:cxn ang="0">
                  <a:pos x="connsiteX1" y="connsiteY1"/>
                </a:cxn>
                <a:cxn ang="0">
                  <a:pos x="connsiteX2" y="connsiteY2"/>
                </a:cxn>
                <a:cxn ang="0">
                  <a:pos x="connsiteX3" y="connsiteY3"/>
                </a:cxn>
              </a:cxnLst>
              <a:rect l="l" t="t" r="r" b="b"/>
              <a:pathLst>
                <a:path w="796480" h="1493658">
                  <a:moveTo>
                    <a:pt x="0" y="0"/>
                  </a:moveTo>
                  <a:cubicBezTo>
                    <a:pt x="164123" y="59305"/>
                    <a:pt x="328247" y="118610"/>
                    <a:pt x="455132" y="231703"/>
                  </a:cubicBezTo>
                  <a:cubicBezTo>
                    <a:pt x="582017" y="344796"/>
                    <a:pt x="726142" y="468233"/>
                    <a:pt x="761311" y="678559"/>
                  </a:cubicBezTo>
                  <a:cubicBezTo>
                    <a:pt x="796480" y="888885"/>
                    <a:pt x="731313" y="1191271"/>
                    <a:pt x="666147" y="1493658"/>
                  </a:cubicBezTo>
                </a:path>
              </a:pathLst>
            </a:custGeom>
            <a:noFill/>
            <a:ln w="25400">
              <a:solidFill>
                <a:srgbClr val="7030A0"/>
              </a:solidFill>
              <a:headEnd type="none"/>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effectLst/>
                <a:latin typeface="微软雅黑" panose="020B0503020204020204" pitchFamily="34" charset="-122"/>
                <a:ea typeface="微软雅黑" panose="020B0503020204020204" pitchFamily="34" charset="-122"/>
              </a:endParaRPr>
            </a:p>
          </p:txBody>
        </p:sp>
        <p:sp>
          <p:nvSpPr>
            <p:cNvPr id="162" name="任意多边形 161"/>
            <p:cNvSpPr/>
            <p:nvPr/>
          </p:nvSpPr>
          <p:spPr bwMode="auto">
            <a:xfrm>
              <a:off x="1007790" y="1394612"/>
              <a:ext cx="1275906" cy="1648047"/>
            </a:xfrm>
            <a:custGeom>
              <a:avLst/>
              <a:gdLst>
                <a:gd name="connsiteX0" fmla="*/ 0 w 1275906"/>
                <a:gd name="connsiteY0" fmla="*/ 0 h 1648047"/>
                <a:gd name="connsiteX1" fmla="*/ 1095153 w 1275906"/>
                <a:gd name="connsiteY1" fmla="*/ 510363 h 1648047"/>
                <a:gd name="connsiteX2" fmla="*/ 1084521 w 1275906"/>
                <a:gd name="connsiteY2" fmla="*/ 1648047 h 1648047"/>
              </a:gdLst>
              <a:ahLst/>
              <a:cxnLst>
                <a:cxn ang="0">
                  <a:pos x="connsiteX0" y="connsiteY0"/>
                </a:cxn>
                <a:cxn ang="0">
                  <a:pos x="connsiteX1" y="connsiteY1"/>
                </a:cxn>
                <a:cxn ang="0">
                  <a:pos x="connsiteX2" y="connsiteY2"/>
                </a:cxn>
              </a:cxnLst>
              <a:rect l="l" t="t" r="r" b="b"/>
              <a:pathLst>
                <a:path w="1275906" h="1648047">
                  <a:moveTo>
                    <a:pt x="0" y="0"/>
                  </a:moveTo>
                  <a:cubicBezTo>
                    <a:pt x="457200" y="117844"/>
                    <a:pt x="914400" y="235689"/>
                    <a:pt x="1095153" y="510363"/>
                  </a:cubicBezTo>
                  <a:cubicBezTo>
                    <a:pt x="1275906" y="785037"/>
                    <a:pt x="1180213" y="1216542"/>
                    <a:pt x="1084521" y="1648047"/>
                  </a:cubicBezTo>
                </a:path>
              </a:pathLst>
            </a:custGeom>
            <a:noFill/>
            <a:ln w="25400">
              <a:solidFill>
                <a:srgbClr val="7030A0"/>
              </a:solidFill>
              <a:headEnd type="none"/>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67" name="任意多边形 166"/>
            <p:cNvSpPr/>
            <p:nvPr/>
          </p:nvSpPr>
          <p:spPr bwMode="auto">
            <a:xfrm>
              <a:off x="2266595" y="1475872"/>
              <a:ext cx="793898" cy="1658679"/>
            </a:xfrm>
            <a:custGeom>
              <a:avLst/>
              <a:gdLst>
                <a:gd name="connsiteX0" fmla="*/ 666307 w 666307"/>
                <a:gd name="connsiteY0" fmla="*/ 0 h 1520456"/>
                <a:gd name="connsiteX1" fmla="*/ 92149 w 666307"/>
                <a:gd name="connsiteY1" fmla="*/ 489098 h 1520456"/>
                <a:gd name="connsiteX2" fmla="*/ 113414 w 666307"/>
                <a:gd name="connsiteY2" fmla="*/ 1520456 h 1520456"/>
              </a:gdLst>
              <a:ahLst/>
              <a:cxnLst>
                <a:cxn ang="0">
                  <a:pos x="connsiteX0" y="connsiteY0"/>
                </a:cxn>
                <a:cxn ang="0">
                  <a:pos x="connsiteX1" y="connsiteY1"/>
                </a:cxn>
                <a:cxn ang="0">
                  <a:pos x="connsiteX2" y="connsiteY2"/>
                </a:cxn>
              </a:cxnLst>
              <a:rect l="l" t="t" r="r" b="b"/>
              <a:pathLst>
                <a:path w="666307" h="1520456">
                  <a:moveTo>
                    <a:pt x="666307" y="0"/>
                  </a:moveTo>
                  <a:cubicBezTo>
                    <a:pt x="425302" y="117844"/>
                    <a:pt x="184298" y="235689"/>
                    <a:pt x="92149" y="489098"/>
                  </a:cubicBezTo>
                  <a:cubicBezTo>
                    <a:pt x="0" y="742507"/>
                    <a:pt x="56707" y="1131481"/>
                    <a:pt x="113414" y="1520456"/>
                  </a:cubicBezTo>
                </a:path>
              </a:pathLst>
            </a:custGeom>
            <a:noFill/>
            <a:ln w="25400">
              <a:solidFill>
                <a:srgbClr val="7030A0"/>
              </a:solidFill>
              <a:headEnd type="none"/>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68" name="任意多边形 167"/>
            <p:cNvSpPr/>
            <p:nvPr/>
          </p:nvSpPr>
          <p:spPr bwMode="auto">
            <a:xfrm rot="13049408">
              <a:off x="1803877" y="1137690"/>
              <a:ext cx="383710" cy="2042136"/>
            </a:xfrm>
            <a:custGeom>
              <a:avLst/>
              <a:gdLst>
                <a:gd name="connsiteX0" fmla="*/ 0 w 388240"/>
                <a:gd name="connsiteY0" fmla="*/ 0 h 1460558"/>
                <a:gd name="connsiteX1" fmla="*/ 380655 w 388240"/>
                <a:gd name="connsiteY1" fmla="*/ 686835 h 1460558"/>
                <a:gd name="connsiteX2" fmla="*/ 45513 w 388240"/>
                <a:gd name="connsiteY2" fmla="*/ 1460558 h 1460558"/>
              </a:gdLst>
              <a:ahLst/>
              <a:cxnLst>
                <a:cxn ang="0">
                  <a:pos x="connsiteX0" y="connsiteY0"/>
                </a:cxn>
                <a:cxn ang="0">
                  <a:pos x="connsiteX1" y="connsiteY1"/>
                </a:cxn>
                <a:cxn ang="0">
                  <a:pos x="connsiteX2" y="connsiteY2"/>
                </a:cxn>
              </a:cxnLst>
              <a:rect l="l" t="t" r="r" b="b"/>
              <a:pathLst>
                <a:path w="388240" h="1460558">
                  <a:moveTo>
                    <a:pt x="0" y="0"/>
                  </a:moveTo>
                  <a:cubicBezTo>
                    <a:pt x="186535" y="221704"/>
                    <a:pt x="373070" y="443409"/>
                    <a:pt x="380655" y="686835"/>
                  </a:cubicBezTo>
                  <a:cubicBezTo>
                    <a:pt x="388240" y="930261"/>
                    <a:pt x="216876" y="1195409"/>
                    <a:pt x="45513" y="1460558"/>
                  </a:cubicBezTo>
                </a:path>
              </a:pathLst>
            </a:custGeom>
            <a:noFill/>
            <a:ln w="25400">
              <a:solidFill>
                <a:srgbClr val="7030A0"/>
              </a:solidFill>
              <a:headEnd type="arrow"/>
              <a:tailEnd type="non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cxnSp>
          <p:nvCxnSpPr>
            <p:cNvPr id="171" name="直接连接符 170"/>
            <p:cNvCxnSpPr/>
            <p:nvPr/>
          </p:nvCxnSpPr>
          <p:spPr bwMode="auto">
            <a:xfrm>
              <a:off x="574158" y="2009553"/>
              <a:ext cx="914400" cy="914400"/>
            </a:xfrm>
            <a:prstGeom prst="lin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 name="直接连接符 195"/>
            <p:cNvCxnSpPr>
              <a:stCxn id="242" idx="2"/>
              <a:endCxn id="190" idx="0"/>
            </p:cNvCxnSpPr>
            <p:nvPr/>
          </p:nvCxnSpPr>
          <p:spPr bwMode="auto">
            <a:xfrm>
              <a:off x="1143794" y="1674964"/>
              <a:ext cx="2676" cy="36247"/>
            </a:xfrm>
            <a:prstGeom prst="line">
              <a:avLst/>
            </a:prstGeom>
            <a:noFill/>
            <a:ln w="6350" cap="flat" cmpd="sng" algn="ctr">
              <a:solidFill>
                <a:srgbClr val="808080"/>
              </a:solidFill>
              <a:prstDash val="solid"/>
              <a:round/>
              <a:headEnd type="none" w="med" len="med"/>
              <a:tailEnd type="none" w="med" len="med"/>
            </a:ln>
            <a:effectLst/>
          </p:spPr>
        </p:cxnSp>
        <p:cxnSp>
          <p:nvCxnSpPr>
            <p:cNvPr id="205" name="直接连接符 204"/>
            <p:cNvCxnSpPr>
              <a:stCxn id="191" idx="0"/>
              <a:endCxn id="290" idx="2"/>
            </p:cNvCxnSpPr>
            <p:nvPr/>
          </p:nvCxnSpPr>
          <p:spPr bwMode="auto">
            <a:xfrm flipV="1">
              <a:off x="2488997" y="1680264"/>
              <a:ext cx="1790" cy="15091"/>
            </a:xfrm>
            <a:prstGeom prst="line">
              <a:avLst/>
            </a:prstGeom>
            <a:noFill/>
            <a:ln w="6350" cap="flat" cmpd="sng" algn="ctr">
              <a:solidFill>
                <a:srgbClr val="808080"/>
              </a:solidFill>
              <a:prstDash val="solid"/>
              <a:round/>
              <a:headEnd type="none" w="med" len="med"/>
              <a:tailEnd type="none" w="med" len="med"/>
            </a:ln>
            <a:effectLst/>
          </p:spPr>
        </p:cxnSp>
        <p:sp>
          <p:nvSpPr>
            <p:cNvPr id="210" name="椭圆 530"/>
            <p:cNvSpPr>
              <a:spLocks noChangeArrowheads="1"/>
            </p:cNvSpPr>
            <p:nvPr/>
          </p:nvSpPr>
          <p:spPr bwMode="auto">
            <a:xfrm>
              <a:off x="2458169" y="1612647"/>
              <a:ext cx="53872" cy="45719"/>
            </a:xfrm>
            <a:prstGeom prst="ellipse">
              <a:avLst/>
            </a:prstGeom>
            <a:solidFill>
              <a:srgbClr val="FF0000"/>
            </a:solidFill>
            <a:ln w="28575" algn="ctr">
              <a:solidFill>
                <a:srgbClr val="FF0000"/>
              </a:solidFill>
              <a:round/>
            </a:ln>
            <a:effectLst/>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pic>
          <p:nvPicPr>
            <p:cNvPr id="211" name="Picture 459" descr="图片238"/>
            <p:cNvPicPr>
              <a:picLocks noChangeAspect="1" noChangeArrowheads="1"/>
            </p:cNvPicPr>
            <p:nvPr/>
          </p:nvPicPr>
          <p:blipFill>
            <a:blip r:embed="rId4" cstate="print"/>
            <a:srcRect/>
            <a:stretch>
              <a:fillRect/>
            </a:stretch>
          </p:blipFill>
          <p:spPr bwMode="auto">
            <a:xfrm>
              <a:off x="1944159" y="3390626"/>
              <a:ext cx="273216" cy="216000"/>
            </a:xfrm>
            <a:prstGeom prst="rect">
              <a:avLst/>
            </a:prstGeom>
            <a:noFill/>
            <a:effectLst/>
          </p:spPr>
        </p:pic>
        <p:sp>
          <p:nvSpPr>
            <p:cNvPr id="145" name="椭圆 144"/>
            <p:cNvSpPr/>
            <p:nvPr/>
          </p:nvSpPr>
          <p:spPr bwMode="auto">
            <a:xfrm>
              <a:off x="850790" y="1550503"/>
              <a:ext cx="1963972" cy="174930"/>
            </a:xfrm>
            <a:prstGeom prst="ellipse">
              <a:avLst/>
            </a:prstGeom>
            <a:noFill/>
            <a:ln w="12700">
              <a:solidFill>
                <a:srgbClr val="C00000"/>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46" name="椭圆 145"/>
            <p:cNvSpPr/>
            <p:nvPr/>
          </p:nvSpPr>
          <p:spPr bwMode="auto">
            <a:xfrm>
              <a:off x="1009817" y="2639502"/>
              <a:ext cx="1701578" cy="191162"/>
            </a:xfrm>
            <a:prstGeom prst="ellipse">
              <a:avLst/>
            </a:prstGeom>
            <a:noFill/>
            <a:ln w="12700">
              <a:solidFill>
                <a:srgbClr val="00B050"/>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47" name="椭圆 146"/>
            <p:cNvSpPr/>
            <p:nvPr/>
          </p:nvSpPr>
          <p:spPr bwMode="auto">
            <a:xfrm>
              <a:off x="763317" y="1415332"/>
              <a:ext cx="2138901" cy="1423283"/>
            </a:xfrm>
            <a:prstGeom prst="ellipse">
              <a:avLst/>
            </a:prstGeom>
            <a:noFill/>
            <a:ln w="12700">
              <a:solidFill>
                <a:srgbClr val="0000FF"/>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73" name="TextBox 172"/>
            <p:cNvSpPr txBox="1"/>
            <p:nvPr/>
          </p:nvSpPr>
          <p:spPr>
            <a:xfrm>
              <a:off x="2636195" y="1953867"/>
              <a:ext cx="833888" cy="246221"/>
            </a:xfrm>
            <a:prstGeom prst="rect">
              <a:avLst/>
            </a:prstGeom>
            <a:noFill/>
            <a:effectLst/>
          </p:spPr>
          <p:txBody>
            <a:bodyPr wrap="square" rtlCol="0">
              <a:spAutoFit/>
            </a:bodyPr>
            <a:lstStyle/>
            <a:p>
              <a:r>
                <a:rPr lang="zh-CN" altLang="en-US" sz="1000" dirty="0" smtClean="0">
                  <a:solidFill>
                    <a:srgbClr val="0000FF"/>
                  </a:solidFill>
                  <a:latin typeface="微软雅黑" panose="020B0503020204020204" pitchFamily="34" charset="-122"/>
                  <a:ea typeface="微软雅黑" panose="020B0503020204020204" pitchFamily="34" charset="-122"/>
                </a:rPr>
                <a:t>待监测区域</a:t>
              </a:r>
              <a:endParaRPr lang="zh-CN" altLang="en-US" sz="1000" dirty="0">
                <a:solidFill>
                  <a:srgbClr val="0000FF"/>
                </a:solidFill>
                <a:latin typeface="微软雅黑" panose="020B0503020204020204" pitchFamily="34" charset="-122"/>
                <a:ea typeface="微软雅黑" panose="020B0503020204020204" pitchFamily="34" charset="-122"/>
              </a:endParaRPr>
            </a:p>
          </p:txBody>
        </p:sp>
      </p:grpSp>
      <p:sp>
        <p:nvSpPr>
          <p:cNvPr id="174" name="TextBox 173"/>
          <p:cNvSpPr txBox="1"/>
          <p:nvPr/>
        </p:nvSpPr>
        <p:spPr>
          <a:xfrm>
            <a:off x="2671312" y="2630639"/>
            <a:ext cx="1081538" cy="246221"/>
          </a:xfrm>
          <a:prstGeom prst="rect">
            <a:avLst/>
          </a:prstGeom>
          <a:noFill/>
          <a:effectLst/>
        </p:spPr>
        <p:txBody>
          <a:bodyPr wrap="square" rtlCol="0">
            <a:spAutoFit/>
          </a:bodyPr>
          <a:lstStyle/>
          <a:p>
            <a:r>
              <a:rPr lang="zh-CN" altLang="en-US" sz="1000" dirty="0" smtClean="0">
                <a:solidFill>
                  <a:srgbClr val="00B050"/>
                </a:solidFill>
                <a:latin typeface="微软雅黑" panose="020B0503020204020204" pitchFamily="34" charset="-122"/>
                <a:ea typeface="微软雅黑" panose="020B0503020204020204" pitchFamily="34" charset="-122"/>
              </a:rPr>
              <a:t>流入端口组</a:t>
            </a:r>
            <a:endParaRPr lang="en-US" altLang="zh-CN" sz="1000" dirty="0" smtClean="0">
              <a:solidFill>
                <a:srgbClr val="00B050"/>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Rectangle 2"/>
          <p:cNvSpPr>
            <a:spLocks noGrp="1" noChangeArrowheads="1"/>
          </p:cNvSpPr>
          <p:nvPr>
            <p:ph type="title"/>
          </p:nvPr>
        </p:nvSpPr>
        <p:spPr/>
        <p:txBody>
          <a:bodyPr wrap="none">
            <a:noAutofit/>
          </a:bodyPr>
          <a:lstStyle/>
          <a:p>
            <a:pPr lvl="1" eaLnBrk="1" hangingPunct="1"/>
            <a:r>
              <a:rPr lang="zh-CN" altLang="en-US" sz="3200" dirty="0" smtClean="0">
                <a:latin typeface="微软雅黑" panose="020B0503020204020204" pitchFamily="34" charset="-122"/>
                <a:ea typeface="微软雅黑" panose="020B0503020204020204" pitchFamily="34" charset="-122"/>
              </a:rPr>
              <a:t>监测两点间指定双向业务流</a:t>
            </a:r>
            <a:endParaRPr lang="zh-CN" altLang="en-US" sz="3200" dirty="0">
              <a:latin typeface="微软雅黑" panose="020B0503020204020204" pitchFamily="34" charset="-122"/>
              <a:ea typeface="微软雅黑" panose="020B0503020204020204" pitchFamily="34" charset="-122"/>
            </a:endParaRPr>
          </a:p>
        </p:txBody>
      </p:sp>
      <p:sp>
        <p:nvSpPr>
          <p:cNvPr id="166" name="矩形 165"/>
          <p:cNvSpPr/>
          <p:nvPr/>
        </p:nvSpPr>
        <p:spPr>
          <a:xfrm>
            <a:off x="4000500" y="807924"/>
            <a:ext cx="4996850" cy="2973122"/>
          </a:xfrm>
          <a:prstGeom prst="rect">
            <a:avLst/>
          </a:prstGeom>
        </p:spPr>
        <p:txBody>
          <a:bodyPr wrap="square">
            <a:spAutoFit/>
          </a:bodyPr>
          <a:lstStyle/>
          <a:p>
            <a:pPr marL="174625" indent="-174625">
              <a:lnSpc>
                <a:spcPct val="120000"/>
              </a:lnSpc>
              <a:spcBef>
                <a:spcPts val="0"/>
              </a:spcBef>
            </a:pPr>
            <a:r>
              <a:rPr lang="zh-CN" altLang="en-US" sz="1200" b="1" dirty="0" smtClean="0">
                <a:solidFill>
                  <a:srgbClr val="990000"/>
                </a:solidFill>
                <a:latin typeface="微软雅黑" panose="020B0503020204020204" pitchFamily="34" charset="-122"/>
                <a:ea typeface="微软雅黑" panose="020B0503020204020204" pitchFamily="34" charset="-122"/>
              </a:rPr>
              <a:t>应用场景</a:t>
            </a: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客户需要对网络及设备的质量状况进行监控。</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需要监测网络中两敏捷设备间的指定业务流双向丢包情况。</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a:lnSpc>
                <a:spcPct val="120000"/>
              </a:lnSpc>
              <a:spcBef>
                <a:spcPts val="0"/>
              </a:spcBef>
            </a:pP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a:lnSpc>
                <a:spcPct val="120000"/>
              </a:lnSpc>
              <a:spcBef>
                <a:spcPts val="0"/>
              </a:spcBef>
            </a:pPr>
            <a:r>
              <a:rPr lang="zh-CN" altLang="en-US" sz="1200" b="1" dirty="0" smtClean="0">
                <a:solidFill>
                  <a:srgbClr val="990000"/>
                </a:solidFill>
                <a:latin typeface="微软雅黑" panose="020B0503020204020204" pitchFamily="34" charset="-122"/>
                <a:ea typeface="微软雅黑" panose="020B0503020204020204" pitchFamily="34" charset="-122"/>
              </a:rPr>
              <a:t>方案部署</a:t>
            </a: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部署</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eSight</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网管，管理敏捷设备。</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en-US" altLang="zh-CN" sz="1200" dirty="0" err="1" smtClean="0">
                <a:solidFill>
                  <a:sysClr val="windowText" lastClr="000000"/>
                </a:solidFill>
                <a:latin typeface="微软雅黑" panose="020B0503020204020204" pitchFamily="34" charset="-122"/>
                <a:ea typeface="微软雅黑" panose="020B0503020204020204" pitchFamily="34" charset="-122"/>
              </a:rPr>
              <a:t>iPCA</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监测点部署在两个敏捷设备的端口。</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待监测流特征：必须指定待监测流的源和目的</a:t>
            </a:r>
            <a:r>
              <a:rPr lang="en-US" altLang="zh-CN" sz="1200" dirty="0" err="1" smtClean="0">
                <a:solidFill>
                  <a:sysClr val="windowText" lastClr="000000"/>
                </a:solidFill>
                <a:latin typeface="微软雅黑" panose="020B0503020204020204" pitchFamily="34" charset="-122"/>
                <a:ea typeface="微软雅黑" panose="020B0503020204020204" pitchFamily="34" charset="-122"/>
              </a:rPr>
              <a:t>Ip</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地址。</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选择一台参与监测的敏捷设备作为</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MCP</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，负责向网管上报结果。建议选择更高型号的敏捷设备。</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a:lnSpc>
                <a:spcPct val="120000"/>
              </a:lnSpc>
              <a:spcBef>
                <a:spcPts val="0"/>
              </a:spcBef>
            </a:pP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a:lnSpc>
                <a:spcPct val="120000"/>
              </a:lnSpc>
              <a:spcBef>
                <a:spcPts val="0"/>
              </a:spcBef>
            </a:pPr>
            <a:r>
              <a:rPr lang="zh-CN" altLang="en-US" sz="1200" b="1" dirty="0" smtClean="0">
                <a:solidFill>
                  <a:srgbClr val="990000"/>
                </a:solidFill>
                <a:latin typeface="微软雅黑" panose="020B0503020204020204" pitchFamily="34" charset="-122"/>
                <a:ea typeface="微软雅黑" panose="020B0503020204020204" pitchFamily="34" charset="-122"/>
              </a:rPr>
              <a:t>客户价值</a:t>
            </a:r>
            <a:endParaRPr lang="en-US" altLang="zh-CN" sz="1200" b="1" dirty="0" smtClean="0">
              <a:solidFill>
                <a:srgbClr val="990000"/>
              </a:solidFill>
              <a:latin typeface="微软雅黑" panose="020B0503020204020204" pitchFamily="34" charset="-122"/>
              <a:ea typeface="微软雅黑" panose="020B0503020204020204" pitchFamily="34" charset="-122"/>
            </a:endParaRPr>
          </a:p>
          <a:p>
            <a:pPr marL="174625" indent="-174625">
              <a:lnSpc>
                <a:spcPct val="120000"/>
              </a:lnSpc>
              <a:spcBef>
                <a:spcPts val="0"/>
              </a:spcBef>
              <a:buFont typeface="Wingdings" panose="05000000000000000000" pitchFamily="2" charset="2"/>
              <a:buChar char="n"/>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扩大链路监控范围：任意两台敏捷设备间均可监控</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p:txBody>
      </p:sp>
      <p:grpSp>
        <p:nvGrpSpPr>
          <p:cNvPr id="2" name="组合 148"/>
          <p:cNvGrpSpPr/>
          <p:nvPr/>
        </p:nvGrpSpPr>
        <p:grpSpPr>
          <a:xfrm>
            <a:off x="556759" y="4478775"/>
            <a:ext cx="2496226" cy="417639"/>
            <a:chOff x="556759" y="4478775"/>
            <a:chExt cx="2496226" cy="417639"/>
          </a:xfrm>
        </p:grpSpPr>
        <p:grpSp>
          <p:nvGrpSpPr>
            <p:cNvPr id="3" name="组合 224"/>
            <p:cNvGrpSpPr/>
            <p:nvPr/>
          </p:nvGrpSpPr>
          <p:grpSpPr>
            <a:xfrm>
              <a:off x="556759" y="4680970"/>
              <a:ext cx="1086146" cy="215444"/>
              <a:chOff x="2037029" y="4721709"/>
              <a:chExt cx="1086146" cy="215444"/>
            </a:xfrm>
          </p:grpSpPr>
          <p:cxnSp>
            <p:nvCxnSpPr>
              <p:cNvPr id="226" name="直接箭头连接符 225"/>
              <p:cNvCxnSpPr/>
              <p:nvPr/>
            </p:nvCxnSpPr>
            <p:spPr bwMode="auto">
              <a:xfrm flipV="1">
                <a:off x="2037029" y="4834551"/>
                <a:ext cx="244444" cy="4527"/>
              </a:xfrm>
              <a:prstGeom prst="straightConnector1">
                <a:avLst/>
              </a:prstGeom>
              <a:noFill/>
              <a:ln w="19050">
                <a:solidFill>
                  <a:srgbClr val="0000FF"/>
                </a:solidFill>
                <a:headEnd type="arrow"/>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7" name="TextBox 226"/>
              <p:cNvSpPr txBox="1"/>
              <p:nvPr/>
            </p:nvSpPr>
            <p:spPr>
              <a:xfrm>
                <a:off x="2212191" y="4721709"/>
                <a:ext cx="910984"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监测双向流</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grpSp>
        <p:grpSp>
          <p:nvGrpSpPr>
            <p:cNvPr id="4" name="组合 142"/>
            <p:cNvGrpSpPr/>
            <p:nvPr/>
          </p:nvGrpSpPr>
          <p:grpSpPr>
            <a:xfrm>
              <a:off x="589788" y="4478775"/>
              <a:ext cx="2463197" cy="338554"/>
              <a:chOff x="589788" y="4478775"/>
              <a:chExt cx="2463197" cy="338554"/>
            </a:xfrm>
          </p:grpSpPr>
          <p:grpSp>
            <p:nvGrpSpPr>
              <p:cNvPr id="5" name="组合 170"/>
              <p:cNvGrpSpPr/>
              <p:nvPr/>
            </p:nvGrpSpPr>
            <p:grpSpPr>
              <a:xfrm>
                <a:off x="589788" y="4499264"/>
                <a:ext cx="897802" cy="215444"/>
                <a:chOff x="958699" y="4381326"/>
                <a:chExt cx="1161045" cy="280225"/>
              </a:xfrm>
            </p:grpSpPr>
            <p:pic>
              <p:nvPicPr>
                <p:cNvPr id="165" name="Picture 461" descr="图片240"/>
                <p:cNvPicPr>
                  <a:picLocks noChangeAspect="1" noChangeArrowheads="1"/>
                </p:cNvPicPr>
                <p:nvPr/>
              </p:nvPicPr>
              <p:blipFill>
                <a:blip r:embed="rId1" cstate="print"/>
                <a:srcRect/>
                <a:stretch>
                  <a:fillRect/>
                </a:stretch>
              </p:blipFill>
              <p:spPr bwMode="auto">
                <a:xfrm>
                  <a:off x="958699" y="4434796"/>
                  <a:ext cx="240982" cy="189000"/>
                </a:xfrm>
                <a:prstGeom prst="rect">
                  <a:avLst/>
                </a:prstGeom>
                <a:noFill/>
                <a:effectLst/>
              </p:spPr>
            </p:pic>
            <p:sp>
              <p:nvSpPr>
                <p:cNvPr id="169" name="TextBox 168"/>
                <p:cNvSpPr txBox="1"/>
                <p:nvPr/>
              </p:nvSpPr>
              <p:spPr>
                <a:xfrm>
                  <a:off x="1158779" y="4381326"/>
                  <a:ext cx="960965" cy="280225"/>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敏捷设备</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grpSp>
          <p:sp>
            <p:nvSpPr>
              <p:cNvPr id="164" name="TextBox 163"/>
              <p:cNvSpPr txBox="1"/>
              <p:nvPr/>
            </p:nvSpPr>
            <p:spPr>
              <a:xfrm>
                <a:off x="1567998" y="4495504"/>
                <a:ext cx="747502" cy="215444"/>
              </a:xfrm>
              <a:prstGeom prst="rect">
                <a:avLst/>
              </a:prstGeom>
              <a:noFill/>
            </p:spPr>
            <p:txBody>
              <a:bodyPr wrap="square" rtlCol="0">
                <a:spAutoFit/>
              </a:bodyPr>
              <a:lstStyle/>
              <a:p>
                <a:r>
                  <a:rPr lang="zh-CN" altLang="en-US" sz="800" b="1" dirty="0" smtClean="0">
                    <a:solidFill>
                      <a:srgbClr val="000000"/>
                    </a:solidFill>
                    <a:latin typeface="微软雅黑" panose="020B0503020204020204" pitchFamily="34" charset="-122"/>
                    <a:ea typeface="微软雅黑" panose="020B0503020204020204" pitchFamily="34" charset="-122"/>
                  </a:rPr>
                  <a:t>非敏捷设备</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grpSp>
            <p:nvGrpSpPr>
              <p:cNvPr id="6" name="组合 125"/>
              <p:cNvGrpSpPr/>
              <p:nvPr/>
            </p:nvGrpSpPr>
            <p:grpSpPr>
              <a:xfrm>
                <a:off x="2261800" y="4478775"/>
                <a:ext cx="791185" cy="338554"/>
                <a:chOff x="897266" y="4493580"/>
                <a:chExt cx="791185" cy="338554"/>
              </a:xfrm>
            </p:grpSpPr>
            <p:sp>
              <p:nvSpPr>
                <p:cNvPr id="139" name="椭圆 530"/>
                <p:cNvSpPr>
                  <a:spLocks noChangeArrowheads="1"/>
                </p:cNvSpPr>
                <p:nvPr/>
              </p:nvSpPr>
              <p:spPr bwMode="auto">
                <a:xfrm>
                  <a:off x="897266" y="4565531"/>
                  <a:ext cx="103628" cy="84143"/>
                </a:xfrm>
                <a:prstGeom prst="ellipse">
                  <a:avLst/>
                </a:prstGeom>
                <a:solidFill>
                  <a:srgbClr val="FF0000"/>
                </a:solidFill>
                <a:ln w="28575" algn="ctr">
                  <a:solidFill>
                    <a:srgbClr val="FF0000"/>
                  </a:solidFill>
                  <a:round/>
                </a:ln>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41" name="TextBox 140"/>
                <p:cNvSpPr txBox="1"/>
                <p:nvPr/>
              </p:nvSpPr>
              <p:spPr>
                <a:xfrm>
                  <a:off x="998548" y="4493580"/>
                  <a:ext cx="689903" cy="338554"/>
                </a:xfrm>
                <a:prstGeom prst="rect">
                  <a:avLst/>
                </a:prstGeom>
                <a:noFill/>
              </p:spPr>
              <p:txBody>
                <a:bodyPr wrap="square" rtlCol="0">
                  <a:spAutoFit/>
                </a:bodyPr>
                <a:lstStyle/>
                <a:p>
                  <a:r>
                    <a:rPr lang="en-US" altLang="zh-CN" sz="800" b="1" dirty="0" err="1" smtClean="0">
                      <a:solidFill>
                        <a:srgbClr val="000000"/>
                      </a:solidFill>
                      <a:latin typeface="微软雅黑" panose="020B0503020204020204" pitchFamily="34" charset="-122"/>
                      <a:ea typeface="微软雅黑" panose="020B0503020204020204" pitchFamily="34" charset="-122"/>
                    </a:rPr>
                    <a:t>iPCA</a:t>
                  </a:r>
                  <a:r>
                    <a:rPr lang="zh-CN" altLang="en-US" sz="800" b="1" dirty="0" smtClean="0">
                      <a:solidFill>
                        <a:srgbClr val="000000"/>
                      </a:solidFill>
                      <a:latin typeface="微软雅黑" panose="020B0503020204020204" pitchFamily="34" charset="-122"/>
                      <a:ea typeface="微软雅黑" panose="020B0503020204020204" pitchFamily="34" charset="-122"/>
                    </a:rPr>
                    <a:t>监控点</a:t>
                  </a:r>
                  <a:endParaRPr lang="zh-CN" altLang="en-US" sz="800" b="1" dirty="0">
                    <a:solidFill>
                      <a:srgbClr val="000000"/>
                    </a:solidFill>
                    <a:latin typeface="微软雅黑" panose="020B0503020204020204" pitchFamily="34" charset="-122"/>
                    <a:ea typeface="微软雅黑" panose="020B0503020204020204" pitchFamily="34" charset="-122"/>
                  </a:endParaRPr>
                </a:p>
              </p:txBody>
            </p:sp>
          </p:grpSp>
          <p:pic>
            <p:nvPicPr>
              <p:cNvPr id="138" name="Picture 337" descr="图片261"/>
              <p:cNvPicPr>
                <a:picLocks noChangeAspect="1" noChangeArrowheads="1"/>
              </p:cNvPicPr>
              <p:nvPr/>
            </p:nvPicPr>
            <p:blipFill>
              <a:blip r:embed="rId2" cstate="print">
                <a:duotone>
                  <a:schemeClr val="accent4">
                    <a:shade val="45000"/>
                    <a:satMod val="135000"/>
                  </a:schemeClr>
                  <a:prstClr val="white"/>
                </a:duotone>
              </a:blip>
              <a:srcRect/>
              <a:stretch>
                <a:fillRect/>
              </a:stretch>
            </p:blipFill>
            <p:spPr bwMode="auto">
              <a:xfrm>
                <a:off x="1414832" y="4535270"/>
                <a:ext cx="186342" cy="145308"/>
              </a:xfrm>
              <a:prstGeom prst="rect">
                <a:avLst/>
              </a:prstGeom>
              <a:noFill/>
              <a:effectLst/>
            </p:spPr>
          </p:pic>
        </p:grpSp>
      </p:grpSp>
      <p:grpSp>
        <p:nvGrpSpPr>
          <p:cNvPr id="7" name="组合 158"/>
          <p:cNvGrpSpPr/>
          <p:nvPr/>
        </p:nvGrpSpPr>
        <p:grpSpPr>
          <a:xfrm>
            <a:off x="418167" y="873609"/>
            <a:ext cx="2774832" cy="3645241"/>
            <a:chOff x="418167" y="873609"/>
            <a:chExt cx="2774832" cy="3645241"/>
          </a:xfrm>
        </p:grpSpPr>
        <p:grpSp>
          <p:nvGrpSpPr>
            <p:cNvPr id="8" name="组合 141"/>
            <p:cNvGrpSpPr/>
            <p:nvPr/>
          </p:nvGrpSpPr>
          <p:grpSpPr>
            <a:xfrm>
              <a:off x="418167" y="873609"/>
              <a:ext cx="2774832" cy="3645241"/>
              <a:chOff x="418167" y="873609"/>
              <a:chExt cx="2774832" cy="3645241"/>
            </a:xfrm>
          </p:grpSpPr>
          <p:sp>
            <p:nvSpPr>
              <p:cNvPr id="412" name="AutoShape 147"/>
              <p:cNvSpPr>
                <a:spLocks noChangeArrowheads="1"/>
              </p:cNvSpPr>
              <p:nvPr/>
            </p:nvSpPr>
            <p:spPr bwMode="auto">
              <a:xfrm>
                <a:off x="487177" y="885108"/>
                <a:ext cx="1158412" cy="940280"/>
              </a:xfrm>
              <a:prstGeom prst="roundRect">
                <a:avLst>
                  <a:gd name="adj" fmla="val 5023"/>
                </a:avLst>
              </a:prstGeom>
              <a:solidFill>
                <a:srgbClr val="BBE0E3">
                  <a:alpha val="50195"/>
                </a:srgbClr>
              </a:solidFill>
              <a:ln w="19050" algn="ctr">
                <a:noFill/>
                <a:prstDash val="dash"/>
                <a:round/>
              </a:ln>
              <a:effectLst/>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sp>
            <p:nvSpPr>
              <p:cNvPr id="413" name="AutoShape 147"/>
              <p:cNvSpPr>
                <a:spLocks noChangeArrowheads="1"/>
              </p:cNvSpPr>
              <p:nvPr/>
            </p:nvSpPr>
            <p:spPr bwMode="auto">
              <a:xfrm>
                <a:off x="1976673" y="873609"/>
                <a:ext cx="1158412" cy="940280"/>
              </a:xfrm>
              <a:prstGeom prst="roundRect">
                <a:avLst>
                  <a:gd name="adj" fmla="val 5023"/>
                </a:avLst>
              </a:prstGeom>
              <a:solidFill>
                <a:srgbClr val="BBE0E3">
                  <a:alpha val="50195"/>
                </a:srgbClr>
              </a:solidFill>
              <a:ln w="19050" algn="ctr">
                <a:noFill/>
                <a:prstDash val="dash"/>
                <a:round/>
              </a:ln>
              <a:effectLst/>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pic>
            <p:nvPicPr>
              <p:cNvPr id="190" name="Picture 332" descr="图片256"/>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1019519" y="1711211"/>
                <a:ext cx="244849" cy="143172"/>
              </a:xfrm>
              <a:prstGeom prst="rect">
                <a:avLst/>
              </a:prstGeom>
              <a:noFill/>
              <a:effectLst/>
            </p:spPr>
          </p:pic>
          <p:pic>
            <p:nvPicPr>
              <p:cNvPr id="191" name="Picture 332" descr="图片256"/>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2362046" y="1695355"/>
                <a:ext cx="244849" cy="143172"/>
              </a:xfrm>
              <a:prstGeom prst="rect">
                <a:avLst/>
              </a:prstGeom>
              <a:noFill/>
              <a:effectLst/>
            </p:spPr>
          </p:pic>
          <p:sp>
            <p:nvSpPr>
              <p:cNvPr id="411" name="AutoShape 147"/>
              <p:cNvSpPr>
                <a:spLocks noChangeArrowheads="1"/>
              </p:cNvSpPr>
              <p:nvPr/>
            </p:nvSpPr>
            <p:spPr bwMode="auto">
              <a:xfrm>
                <a:off x="419071" y="2299580"/>
                <a:ext cx="2733671" cy="2219270"/>
              </a:xfrm>
              <a:prstGeom prst="roundRect">
                <a:avLst>
                  <a:gd name="adj" fmla="val 5023"/>
                </a:avLst>
              </a:prstGeom>
              <a:solidFill>
                <a:srgbClr val="BBE0E3">
                  <a:alpha val="50195"/>
                </a:srgbClr>
              </a:solidFill>
              <a:ln w="19050" algn="ctr">
                <a:noFill/>
                <a:prstDash val="dash"/>
                <a:round/>
              </a:ln>
              <a:effectLst/>
            </p:spPr>
            <p:txBody>
              <a:bodyPr lIns="91425" tIns="45712" rIns="91425" bIns="45712" anchor="ctr"/>
              <a:lstStyle/>
              <a:p>
                <a:endParaRPr lang="zh-CN" altLang="en-US" sz="800">
                  <a:latin typeface="微软雅黑" panose="020B0503020204020204" pitchFamily="34" charset="-122"/>
                  <a:ea typeface="微软雅黑" panose="020B0503020204020204" pitchFamily="34" charset="-122"/>
                </a:endParaRPr>
              </a:p>
            </p:txBody>
          </p:sp>
          <p:cxnSp>
            <p:nvCxnSpPr>
              <p:cNvPr id="65" name="直接连接符 64"/>
              <p:cNvCxnSpPr/>
              <p:nvPr/>
            </p:nvCxnSpPr>
            <p:spPr bwMode="auto">
              <a:xfrm>
                <a:off x="1216007" y="3445187"/>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2" name="直接连接符 71"/>
              <p:cNvCxnSpPr/>
              <p:nvPr/>
            </p:nvCxnSpPr>
            <p:spPr bwMode="auto">
              <a:xfrm>
                <a:off x="1214287" y="3499193"/>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4" name="直接连接符 73"/>
              <p:cNvCxnSpPr/>
              <p:nvPr/>
            </p:nvCxnSpPr>
            <p:spPr bwMode="auto">
              <a:xfrm>
                <a:off x="2173299" y="3445187"/>
                <a:ext cx="214304" cy="0"/>
              </a:xfrm>
              <a:prstGeom prst="line">
                <a:avLst/>
              </a:prstGeom>
              <a:noFill/>
              <a:ln w="6350" cap="flat" cmpd="sng" algn="ctr">
                <a:solidFill>
                  <a:srgbClr val="808080"/>
                </a:solidFill>
                <a:prstDash val="solid"/>
                <a:round/>
                <a:headEnd type="none" w="med" len="med"/>
                <a:tailEnd type="none" w="med" len="med"/>
              </a:ln>
              <a:effectLst/>
            </p:spPr>
          </p:cxnSp>
          <p:cxnSp>
            <p:nvCxnSpPr>
              <p:cNvPr id="75" name="直接连接符 74"/>
              <p:cNvCxnSpPr>
                <a:stCxn id="211" idx="3"/>
                <a:endCxn id="81" idx="1"/>
              </p:cNvCxnSpPr>
              <p:nvPr/>
            </p:nvCxnSpPr>
            <p:spPr bwMode="auto">
              <a:xfrm>
                <a:off x="2212849" y="3498626"/>
                <a:ext cx="135660" cy="585"/>
              </a:xfrm>
              <a:prstGeom prst="line">
                <a:avLst/>
              </a:prstGeom>
              <a:noFill/>
              <a:ln w="6350" cap="flat" cmpd="sng" algn="ctr">
                <a:solidFill>
                  <a:srgbClr val="808080"/>
                </a:solidFill>
                <a:prstDash val="solid"/>
                <a:round/>
                <a:headEnd type="none" w="med" len="med"/>
                <a:tailEnd type="none" w="med" len="med"/>
              </a:ln>
              <a:effectLst/>
            </p:spPr>
          </p:cxnSp>
          <p:pic>
            <p:nvPicPr>
              <p:cNvPr id="81" name="Picture 459" descr="图片238"/>
              <p:cNvPicPr>
                <a:picLocks noChangeAspect="1" noChangeArrowheads="1"/>
              </p:cNvPicPr>
              <p:nvPr/>
            </p:nvPicPr>
            <p:blipFill>
              <a:blip r:embed="rId4" cstate="print">
                <a:duotone>
                  <a:schemeClr val="bg2">
                    <a:shade val="45000"/>
                    <a:satMod val="135000"/>
                  </a:schemeClr>
                  <a:prstClr val="white"/>
                </a:duotone>
              </a:blip>
              <a:srcRect/>
              <a:stretch>
                <a:fillRect/>
              </a:stretch>
            </p:blipFill>
            <p:spPr bwMode="auto">
              <a:xfrm>
                <a:off x="2348509" y="3391211"/>
                <a:ext cx="273216" cy="216000"/>
              </a:xfrm>
              <a:prstGeom prst="rect">
                <a:avLst/>
              </a:prstGeom>
              <a:noFill/>
              <a:effectLst/>
            </p:spPr>
          </p:pic>
          <p:pic>
            <p:nvPicPr>
              <p:cNvPr id="82" name="Picture 459" descr="图片238"/>
              <p:cNvPicPr>
                <a:picLocks noChangeAspect="1" noChangeArrowheads="1"/>
              </p:cNvPicPr>
              <p:nvPr/>
            </p:nvPicPr>
            <p:blipFill>
              <a:blip r:embed="rId4" cstate="print"/>
              <a:srcRect/>
              <a:stretch>
                <a:fillRect/>
              </a:stretch>
            </p:blipFill>
            <p:spPr bwMode="auto">
              <a:xfrm>
                <a:off x="1034267" y="3391211"/>
                <a:ext cx="273216" cy="216000"/>
              </a:xfrm>
              <a:prstGeom prst="rect">
                <a:avLst/>
              </a:prstGeom>
              <a:noFill/>
              <a:effectLst/>
            </p:spPr>
          </p:pic>
          <p:pic>
            <p:nvPicPr>
              <p:cNvPr id="83" name="Picture 459" descr="图片238"/>
              <p:cNvPicPr>
                <a:picLocks noChangeAspect="1" noChangeArrowheads="1"/>
              </p:cNvPicPr>
              <p:nvPr/>
            </p:nvPicPr>
            <p:blipFill>
              <a:blip r:embed="rId4" cstate="print"/>
              <a:srcRect/>
              <a:stretch>
                <a:fillRect/>
              </a:stretch>
            </p:blipFill>
            <p:spPr bwMode="auto">
              <a:xfrm>
                <a:off x="1430311" y="3391193"/>
                <a:ext cx="273216" cy="216000"/>
              </a:xfrm>
              <a:prstGeom prst="rect">
                <a:avLst/>
              </a:prstGeom>
              <a:noFill/>
              <a:effectLst/>
            </p:spPr>
          </p:pic>
          <p:cxnSp>
            <p:nvCxnSpPr>
              <p:cNvPr id="87" name="直接连接符 86"/>
              <p:cNvCxnSpPr>
                <a:stCxn id="134" idx="0"/>
                <a:endCxn id="175" idx="2"/>
              </p:cNvCxnSpPr>
              <p:nvPr/>
            </p:nvCxnSpPr>
            <p:spPr bwMode="auto">
              <a:xfrm flipV="1">
                <a:off x="1407479" y="2516192"/>
                <a:ext cx="26601" cy="177249"/>
              </a:xfrm>
              <a:prstGeom prst="line">
                <a:avLst/>
              </a:prstGeom>
              <a:noFill/>
              <a:ln w="6350" cap="flat" cmpd="sng" algn="ctr">
                <a:solidFill>
                  <a:srgbClr val="808080"/>
                </a:solidFill>
                <a:prstDash val="solid"/>
                <a:round/>
                <a:headEnd type="none" w="med" len="med"/>
                <a:tailEnd type="none" w="med" len="med"/>
              </a:ln>
              <a:effectLst/>
            </p:spPr>
          </p:cxnSp>
          <p:cxnSp>
            <p:nvCxnSpPr>
              <p:cNvPr id="88" name="直接连接符 87"/>
              <p:cNvCxnSpPr>
                <a:stCxn id="128" idx="0"/>
                <a:endCxn id="176" idx="2"/>
              </p:cNvCxnSpPr>
              <p:nvPr/>
            </p:nvCxnSpPr>
            <p:spPr bwMode="auto">
              <a:xfrm flipH="1" flipV="1">
                <a:off x="2187466" y="2502835"/>
                <a:ext cx="26284" cy="202211"/>
              </a:xfrm>
              <a:prstGeom prst="line">
                <a:avLst/>
              </a:prstGeom>
              <a:noFill/>
              <a:ln w="6350" cap="flat" cmpd="sng" algn="ctr">
                <a:solidFill>
                  <a:srgbClr val="808080"/>
                </a:solidFill>
                <a:prstDash val="solid"/>
                <a:round/>
                <a:headEnd type="none" w="med" len="med"/>
                <a:tailEnd type="none" w="med" len="med"/>
              </a:ln>
              <a:effectLst/>
            </p:spPr>
          </p:cxnSp>
          <p:cxnSp>
            <p:nvCxnSpPr>
              <p:cNvPr id="89" name="直接连接符 88"/>
              <p:cNvCxnSpPr/>
              <p:nvPr/>
            </p:nvCxnSpPr>
            <p:spPr bwMode="auto">
              <a:xfrm>
                <a:off x="1565199" y="2770124"/>
                <a:ext cx="468000" cy="0"/>
              </a:xfrm>
              <a:prstGeom prst="line">
                <a:avLst/>
              </a:prstGeom>
              <a:noFill/>
              <a:ln w="6350" cap="flat" cmpd="sng" algn="ctr">
                <a:solidFill>
                  <a:srgbClr val="808080"/>
                </a:solidFill>
                <a:prstDash val="solid"/>
                <a:round/>
                <a:headEnd type="none" w="med" len="med"/>
                <a:tailEnd type="none" w="med" len="med"/>
              </a:ln>
              <a:effectLst/>
            </p:spPr>
          </p:cxnSp>
          <p:cxnSp>
            <p:nvCxnSpPr>
              <p:cNvPr id="90" name="直接连接符 89"/>
              <p:cNvCxnSpPr/>
              <p:nvPr/>
            </p:nvCxnSpPr>
            <p:spPr bwMode="auto">
              <a:xfrm>
                <a:off x="1565199" y="2824130"/>
                <a:ext cx="468000" cy="0"/>
              </a:xfrm>
              <a:prstGeom prst="line">
                <a:avLst/>
              </a:prstGeom>
              <a:noFill/>
              <a:ln w="6350" cap="flat" cmpd="sng" algn="ctr">
                <a:solidFill>
                  <a:srgbClr val="808080"/>
                </a:solidFill>
                <a:prstDash val="solid"/>
                <a:round/>
                <a:headEnd type="none" w="med" len="med"/>
                <a:tailEnd type="none" w="med" len="med"/>
              </a:ln>
              <a:effectLst/>
            </p:spPr>
          </p:cxnSp>
          <p:cxnSp>
            <p:nvCxnSpPr>
              <p:cNvPr id="92" name="直接连接符 91"/>
              <p:cNvCxnSpPr>
                <a:stCxn id="134" idx="2"/>
                <a:endCxn id="211" idx="0"/>
              </p:cNvCxnSpPr>
              <p:nvPr/>
            </p:nvCxnSpPr>
            <p:spPr bwMode="auto">
              <a:xfrm>
                <a:off x="1407479" y="2936441"/>
                <a:ext cx="668762" cy="454185"/>
              </a:xfrm>
              <a:prstGeom prst="line">
                <a:avLst/>
              </a:prstGeom>
              <a:noFill/>
              <a:ln w="6350" cap="flat" cmpd="sng" algn="ctr">
                <a:solidFill>
                  <a:srgbClr val="808080"/>
                </a:solidFill>
                <a:prstDash val="solid"/>
                <a:round/>
                <a:headEnd type="none" w="med" len="med"/>
                <a:tailEnd type="none" w="med" len="med"/>
              </a:ln>
              <a:effectLst/>
            </p:spPr>
          </p:cxnSp>
          <p:cxnSp>
            <p:nvCxnSpPr>
              <p:cNvPr id="93" name="直接连接符 92"/>
              <p:cNvCxnSpPr>
                <a:stCxn id="134" idx="2"/>
                <a:endCxn id="81" idx="0"/>
              </p:cNvCxnSpPr>
              <p:nvPr/>
            </p:nvCxnSpPr>
            <p:spPr bwMode="auto">
              <a:xfrm>
                <a:off x="1407479" y="2936441"/>
                <a:ext cx="1077638" cy="454770"/>
              </a:xfrm>
              <a:prstGeom prst="line">
                <a:avLst/>
              </a:prstGeom>
              <a:noFill/>
              <a:ln w="6350" cap="flat" cmpd="sng" algn="ctr">
                <a:solidFill>
                  <a:srgbClr val="808080"/>
                </a:solidFill>
                <a:prstDash val="solid"/>
                <a:round/>
                <a:headEnd type="none" w="med" len="med"/>
                <a:tailEnd type="none" w="med" len="med"/>
              </a:ln>
              <a:effectLst/>
            </p:spPr>
          </p:cxnSp>
          <p:cxnSp>
            <p:nvCxnSpPr>
              <p:cNvPr id="94" name="直接连接符 93"/>
              <p:cNvCxnSpPr>
                <a:stCxn id="128" idx="2"/>
                <a:endCxn id="211" idx="0"/>
              </p:cNvCxnSpPr>
              <p:nvPr/>
            </p:nvCxnSpPr>
            <p:spPr bwMode="auto">
              <a:xfrm flipH="1">
                <a:off x="2076241" y="2948046"/>
                <a:ext cx="137509" cy="442580"/>
              </a:xfrm>
              <a:prstGeom prst="line">
                <a:avLst/>
              </a:prstGeom>
              <a:noFill/>
              <a:ln w="6350" cap="flat" cmpd="sng" algn="ctr">
                <a:solidFill>
                  <a:srgbClr val="808080"/>
                </a:solidFill>
                <a:prstDash val="solid"/>
                <a:round/>
                <a:headEnd type="none" w="med" len="med"/>
                <a:tailEnd type="none" w="med" len="med"/>
              </a:ln>
              <a:effectLst/>
            </p:spPr>
          </p:cxnSp>
          <p:cxnSp>
            <p:nvCxnSpPr>
              <p:cNvPr id="95" name="直接连接符 94"/>
              <p:cNvCxnSpPr>
                <a:stCxn id="128" idx="2"/>
                <a:endCxn id="81" idx="0"/>
              </p:cNvCxnSpPr>
              <p:nvPr/>
            </p:nvCxnSpPr>
            <p:spPr bwMode="auto">
              <a:xfrm>
                <a:off x="2213750" y="2948046"/>
                <a:ext cx="271367" cy="443165"/>
              </a:xfrm>
              <a:prstGeom prst="line">
                <a:avLst/>
              </a:prstGeom>
              <a:noFill/>
              <a:ln w="6350" cap="flat" cmpd="sng" algn="ctr">
                <a:solidFill>
                  <a:srgbClr val="808080"/>
                </a:solidFill>
                <a:prstDash val="solid"/>
                <a:round/>
                <a:headEnd type="none" w="med" len="med"/>
                <a:tailEnd type="none" w="med" len="med"/>
              </a:ln>
              <a:effectLst/>
            </p:spPr>
          </p:cxnSp>
          <p:cxnSp>
            <p:nvCxnSpPr>
              <p:cNvPr id="96" name="直接连接符 95"/>
              <p:cNvCxnSpPr>
                <a:stCxn id="134" idx="2"/>
                <a:endCxn id="83" idx="0"/>
              </p:cNvCxnSpPr>
              <p:nvPr/>
            </p:nvCxnSpPr>
            <p:spPr bwMode="auto">
              <a:xfrm>
                <a:off x="1407479" y="2936441"/>
                <a:ext cx="159440" cy="454752"/>
              </a:xfrm>
              <a:prstGeom prst="line">
                <a:avLst/>
              </a:prstGeom>
              <a:noFill/>
              <a:ln w="6350" cap="flat" cmpd="sng" algn="ctr">
                <a:solidFill>
                  <a:srgbClr val="808080"/>
                </a:solidFill>
                <a:prstDash val="solid"/>
                <a:round/>
                <a:headEnd type="none" w="med" len="med"/>
                <a:tailEnd type="none" w="med" len="med"/>
              </a:ln>
              <a:effectLst/>
            </p:spPr>
          </p:cxnSp>
          <p:cxnSp>
            <p:nvCxnSpPr>
              <p:cNvPr id="97" name="直接连接符 96"/>
              <p:cNvCxnSpPr>
                <a:stCxn id="128" idx="2"/>
                <a:endCxn id="83" idx="0"/>
              </p:cNvCxnSpPr>
              <p:nvPr/>
            </p:nvCxnSpPr>
            <p:spPr bwMode="auto">
              <a:xfrm flipH="1">
                <a:off x="1566919" y="2948046"/>
                <a:ext cx="646831" cy="443147"/>
              </a:xfrm>
              <a:prstGeom prst="line">
                <a:avLst/>
              </a:prstGeom>
              <a:noFill/>
              <a:ln w="6350" cap="flat" cmpd="sng" algn="ctr">
                <a:solidFill>
                  <a:srgbClr val="808080"/>
                </a:solidFill>
                <a:prstDash val="solid"/>
                <a:round/>
                <a:headEnd type="none" w="med" len="med"/>
                <a:tailEnd type="none" w="med" len="med"/>
              </a:ln>
              <a:effectLst/>
            </p:spPr>
          </p:cxnSp>
          <p:cxnSp>
            <p:nvCxnSpPr>
              <p:cNvPr id="98" name="直接连接符 97"/>
              <p:cNvCxnSpPr>
                <a:stCxn id="128" idx="2"/>
                <a:endCxn id="82" idx="0"/>
              </p:cNvCxnSpPr>
              <p:nvPr/>
            </p:nvCxnSpPr>
            <p:spPr bwMode="auto">
              <a:xfrm flipH="1">
                <a:off x="1170875" y="2948046"/>
                <a:ext cx="1042875" cy="443165"/>
              </a:xfrm>
              <a:prstGeom prst="line">
                <a:avLst/>
              </a:prstGeom>
              <a:noFill/>
              <a:ln w="6350" cap="flat" cmpd="sng" algn="ctr">
                <a:solidFill>
                  <a:srgbClr val="808080"/>
                </a:solidFill>
                <a:prstDash val="solid"/>
                <a:round/>
                <a:headEnd type="none" w="med" len="med"/>
                <a:tailEnd type="none" w="med" len="med"/>
              </a:ln>
              <a:effectLst/>
            </p:spPr>
          </p:cxnSp>
          <p:cxnSp>
            <p:nvCxnSpPr>
              <p:cNvPr id="103" name="直接连接符 102"/>
              <p:cNvCxnSpPr>
                <a:endCxn id="83" idx="2"/>
              </p:cNvCxnSpPr>
              <p:nvPr/>
            </p:nvCxnSpPr>
            <p:spPr bwMode="auto">
              <a:xfrm flipV="1">
                <a:off x="1067833" y="3607193"/>
                <a:ext cx="499086" cy="324060"/>
              </a:xfrm>
              <a:prstGeom prst="line">
                <a:avLst/>
              </a:prstGeom>
              <a:noFill/>
              <a:ln w="6350" cap="flat" cmpd="sng" algn="ctr">
                <a:solidFill>
                  <a:srgbClr val="808080"/>
                </a:solidFill>
                <a:prstDash val="solid"/>
                <a:round/>
                <a:headEnd type="none" w="med" len="med"/>
                <a:tailEnd type="none" w="med" len="med"/>
              </a:ln>
              <a:effectLst/>
            </p:spPr>
          </p:cxnSp>
          <p:cxnSp>
            <p:nvCxnSpPr>
              <p:cNvPr id="104" name="直接连接符 103"/>
              <p:cNvCxnSpPr>
                <a:endCxn id="83" idx="2"/>
              </p:cNvCxnSpPr>
              <p:nvPr/>
            </p:nvCxnSpPr>
            <p:spPr bwMode="auto">
              <a:xfrm flipV="1">
                <a:off x="1367013" y="3607193"/>
                <a:ext cx="199907" cy="324060"/>
              </a:xfrm>
              <a:prstGeom prst="line">
                <a:avLst/>
              </a:prstGeom>
              <a:noFill/>
              <a:ln w="6350" cap="flat" cmpd="sng" algn="ctr">
                <a:solidFill>
                  <a:srgbClr val="808080"/>
                </a:solidFill>
                <a:prstDash val="solid"/>
                <a:round/>
                <a:headEnd type="none" w="med" len="med"/>
                <a:tailEnd type="none" w="med" len="med"/>
              </a:ln>
              <a:effectLst/>
            </p:spPr>
          </p:cxnSp>
          <p:cxnSp>
            <p:nvCxnSpPr>
              <p:cNvPr id="105" name="直接连接符 104"/>
              <p:cNvCxnSpPr>
                <a:endCxn id="83" idx="2"/>
              </p:cNvCxnSpPr>
              <p:nvPr/>
            </p:nvCxnSpPr>
            <p:spPr bwMode="auto">
              <a:xfrm flipH="1" flipV="1">
                <a:off x="1566920" y="3607193"/>
                <a:ext cx="88125" cy="324060"/>
              </a:xfrm>
              <a:prstGeom prst="line">
                <a:avLst/>
              </a:prstGeom>
              <a:noFill/>
              <a:ln w="6350" cap="flat" cmpd="sng" algn="ctr">
                <a:solidFill>
                  <a:srgbClr val="808080"/>
                </a:solidFill>
                <a:prstDash val="solid"/>
                <a:round/>
                <a:headEnd type="none" w="med" len="med"/>
                <a:tailEnd type="none" w="med" len="med"/>
              </a:ln>
              <a:effectLst/>
            </p:spPr>
          </p:cxnSp>
          <p:cxnSp>
            <p:nvCxnSpPr>
              <p:cNvPr id="106" name="直接连接符 105"/>
              <p:cNvCxnSpPr>
                <a:endCxn id="82" idx="2"/>
              </p:cNvCxnSpPr>
              <p:nvPr/>
            </p:nvCxnSpPr>
            <p:spPr bwMode="auto">
              <a:xfrm flipH="1" flipV="1">
                <a:off x="1170876" y="3607211"/>
                <a:ext cx="484169" cy="324042"/>
              </a:xfrm>
              <a:prstGeom prst="line">
                <a:avLst/>
              </a:prstGeom>
              <a:noFill/>
              <a:ln w="6350" cap="flat" cmpd="sng" algn="ctr">
                <a:solidFill>
                  <a:srgbClr val="808080"/>
                </a:solidFill>
                <a:prstDash val="solid"/>
                <a:round/>
                <a:headEnd type="none" w="med" len="med"/>
                <a:tailEnd type="none" w="med" len="med"/>
              </a:ln>
              <a:effectLst/>
            </p:spPr>
          </p:cxnSp>
          <p:cxnSp>
            <p:nvCxnSpPr>
              <p:cNvPr id="107" name="直接连接符 106"/>
              <p:cNvCxnSpPr>
                <a:endCxn id="82" idx="2"/>
              </p:cNvCxnSpPr>
              <p:nvPr/>
            </p:nvCxnSpPr>
            <p:spPr bwMode="auto">
              <a:xfrm flipH="1" flipV="1">
                <a:off x="1170876" y="3607211"/>
                <a:ext cx="196137" cy="324042"/>
              </a:xfrm>
              <a:prstGeom prst="line">
                <a:avLst/>
              </a:prstGeom>
              <a:noFill/>
              <a:ln w="6350" cap="flat" cmpd="sng" algn="ctr">
                <a:solidFill>
                  <a:srgbClr val="808080"/>
                </a:solidFill>
                <a:prstDash val="solid"/>
                <a:round/>
                <a:headEnd type="none" w="med" len="med"/>
                <a:tailEnd type="none" w="med" len="med"/>
              </a:ln>
              <a:effectLst/>
            </p:spPr>
          </p:cxnSp>
          <p:cxnSp>
            <p:nvCxnSpPr>
              <p:cNvPr id="108" name="直接连接符 107"/>
              <p:cNvCxnSpPr>
                <a:endCxn id="82" idx="2"/>
              </p:cNvCxnSpPr>
              <p:nvPr/>
            </p:nvCxnSpPr>
            <p:spPr bwMode="auto">
              <a:xfrm flipV="1">
                <a:off x="1067833" y="3607211"/>
                <a:ext cx="103042" cy="324042"/>
              </a:xfrm>
              <a:prstGeom prst="line">
                <a:avLst/>
              </a:prstGeom>
              <a:noFill/>
              <a:ln w="6350" cap="flat" cmpd="sng" algn="ctr">
                <a:solidFill>
                  <a:srgbClr val="808080"/>
                </a:solidFill>
                <a:prstDash val="solid"/>
                <a:round/>
                <a:headEnd type="none" w="med" len="med"/>
                <a:tailEnd type="none" w="med" len="med"/>
              </a:ln>
              <a:effectLst/>
            </p:spPr>
          </p:cxnSp>
          <p:cxnSp>
            <p:nvCxnSpPr>
              <p:cNvPr id="109" name="直接连接符 108"/>
              <p:cNvCxnSpPr>
                <a:stCxn id="131" idx="0"/>
                <a:endCxn id="211" idx="2"/>
              </p:cNvCxnSpPr>
              <p:nvPr/>
            </p:nvCxnSpPr>
            <p:spPr bwMode="auto">
              <a:xfrm flipV="1">
                <a:off x="2004038" y="3606626"/>
                <a:ext cx="72203" cy="324627"/>
              </a:xfrm>
              <a:prstGeom prst="line">
                <a:avLst/>
              </a:prstGeom>
              <a:noFill/>
              <a:ln w="6350" cap="flat" cmpd="sng" algn="ctr">
                <a:solidFill>
                  <a:srgbClr val="808080"/>
                </a:solidFill>
                <a:prstDash val="solid"/>
                <a:round/>
                <a:headEnd type="none" w="med" len="med"/>
                <a:tailEnd type="none" w="med" len="med"/>
              </a:ln>
              <a:effectLst/>
            </p:spPr>
          </p:cxnSp>
          <p:cxnSp>
            <p:nvCxnSpPr>
              <p:cNvPr id="110" name="直接连接符 109"/>
              <p:cNvCxnSpPr>
                <a:stCxn id="130" idx="0"/>
                <a:endCxn id="211" idx="2"/>
              </p:cNvCxnSpPr>
              <p:nvPr/>
            </p:nvCxnSpPr>
            <p:spPr bwMode="auto">
              <a:xfrm flipH="1" flipV="1">
                <a:off x="2076241" y="3606626"/>
                <a:ext cx="226875" cy="324627"/>
              </a:xfrm>
              <a:prstGeom prst="line">
                <a:avLst/>
              </a:prstGeom>
              <a:noFill/>
              <a:ln w="6350" cap="flat" cmpd="sng" algn="ctr">
                <a:solidFill>
                  <a:srgbClr val="808080"/>
                </a:solidFill>
                <a:prstDash val="solid"/>
                <a:round/>
                <a:headEnd type="none" w="med" len="med"/>
                <a:tailEnd type="none" w="med" len="med"/>
              </a:ln>
              <a:effectLst/>
            </p:spPr>
          </p:cxnSp>
          <p:cxnSp>
            <p:nvCxnSpPr>
              <p:cNvPr id="111" name="直接连接符 110"/>
              <p:cNvCxnSpPr>
                <a:stCxn id="131" idx="0"/>
                <a:endCxn id="81" idx="2"/>
              </p:cNvCxnSpPr>
              <p:nvPr/>
            </p:nvCxnSpPr>
            <p:spPr bwMode="auto">
              <a:xfrm flipV="1">
                <a:off x="2004038" y="3607211"/>
                <a:ext cx="481079" cy="324042"/>
              </a:xfrm>
              <a:prstGeom prst="line">
                <a:avLst/>
              </a:prstGeom>
              <a:noFill/>
              <a:ln w="6350" cap="flat" cmpd="sng" algn="ctr">
                <a:solidFill>
                  <a:srgbClr val="808080"/>
                </a:solidFill>
                <a:prstDash val="solid"/>
                <a:round/>
                <a:headEnd type="none" w="med" len="med"/>
                <a:tailEnd type="none" w="med" len="med"/>
              </a:ln>
              <a:effectLst/>
            </p:spPr>
          </p:cxnSp>
          <p:cxnSp>
            <p:nvCxnSpPr>
              <p:cNvPr id="112" name="直接连接符 111"/>
              <p:cNvCxnSpPr>
                <a:stCxn id="133" idx="0"/>
                <a:endCxn id="211" idx="2"/>
              </p:cNvCxnSpPr>
              <p:nvPr/>
            </p:nvCxnSpPr>
            <p:spPr bwMode="auto">
              <a:xfrm flipH="1" flipV="1">
                <a:off x="2076241" y="3606626"/>
                <a:ext cx="514907" cy="324627"/>
              </a:xfrm>
              <a:prstGeom prst="line">
                <a:avLst/>
              </a:prstGeom>
              <a:noFill/>
              <a:ln w="6350" cap="flat" cmpd="sng" algn="ctr">
                <a:solidFill>
                  <a:srgbClr val="808080"/>
                </a:solidFill>
                <a:prstDash val="solid"/>
                <a:round/>
                <a:headEnd type="none" w="med" len="med"/>
                <a:tailEnd type="none" w="med" len="med"/>
              </a:ln>
              <a:effectLst/>
            </p:spPr>
          </p:cxnSp>
          <p:cxnSp>
            <p:nvCxnSpPr>
              <p:cNvPr id="114" name="直接连接符 113"/>
              <p:cNvCxnSpPr>
                <a:stCxn id="130" idx="0"/>
                <a:endCxn id="81" idx="2"/>
              </p:cNvCxnSpPr>
              <p:nvPr/>
            </p:nvCxnSpPr>
            <p:spPr bwMode="auto">
              <a:xfrm flipV="1">
                <a:off x="2303116" y="3607211"/>
                <a:ext cx="182001" cy="324042"/>
              </a:xfrm>
              <a:prstGeom prst="line">
                <a:avLst/>
              </a:prstGeom>
              <a:noFill/>
              <a:ln w="6350" cap="flat" cmpd="sng" algn="ctr">
                <a:solidFill>
                  <a:srgbClr val="808080"/>
                </a:solidFill>
                <a:prstDash val="solid"/>
                <a:round/>
                <a:headEnd type="none" w="med" len="med"/>
                <a:tailEnd type="none" w="med" len="med"/>
              </a:ln>
              <a:effectLst/>
            </p:spPr>
          </p:cxnSp>
          <p:cxnSp>
            <p:nvCxnSpPr>
              <p:cNvPr id="120" name="直接连接符 119"/>
              <p:cNvCxnSpPr>
                <a:stCxn id="133" idx="0"/>
                <a:endCxn id="81" idx="2"/>
              </p:cNvCxnSpPr>
              <p:nvPr/>
            </p:nvCxnSpPr>
            <p:spPr bwMode="auto">
              <a:xfrm flipH="1" flipV="1">
                <a:off x="2485117" y="3607211"/>
                <a:ext cx="106031" cy="324042"/>
              </a:xfrm>
              <a:prstGeom prst="line">
                <a:avLst/>
              </a:prstGeom>
              <a:noFill/>
              <a:ln w="6350" cap="flat" cmpd="sng" algn="ctr">
                <a:solidFill>
                  <a:srgbClr val="808080"/>
                </a:solidFill>
                <a:prstDash val="solid"/>
                <a:round/>
                <a:headEnd type="none" w="med" len="med"/>
                <a:tailEnd type="none" w="med" len="med"/>
              </a:ln>
              <a:effectLst/>
            </p:spPr>
          </p:cxnSp>
          <p:cxnSp>
            <p:nvCxnSpPr>
              <p:cNvPr id="124" name="直接连接符 123"/>
              <p:cNvCxnSpPr>
                <a:stCxn id="150" idx="2"/>
                <a:endCxn id="175" idx="0"/>
              </p:cNvCxnSpPr>
              <p:nvPr/>
            </p:nvCxnSpPr>
            <p:spPr bwMode="auto">
              <a:xfrm flipH="1">
                <a:off x="1434080" y="2228080"/>
                <a:ext cx="3817" cy="144940"/>
              </a:xfrm>
              <a:prstGeom prst="line">
                <a:avLst/>
              </a:prstGeom>
              <a:noFill/>
              <a:ln w="6350" cap="flat" cmpd="sng" algn="ctr">
                <a:solidFill>
                  <a:srgbClr val="808080"/>
                </a:solidFill>
                <a:prstDash val="solid"/>
                <a:round/>
                <a:headEnd type="none" w="med" len="med"/>
                <a:tailEnd type="none" w="med" len="med"/>
              </a:ln>
              <a:effectLst/>
            </p:spPr>
          </p:cxnSp>
          <p:cxnSp>
            <p:nvCxnSpPr>
              <p:cNvPr id="125" name="直接连接符 124"/>
              <p:cNvCxnSpPr>
                <a:stCxn id="150" idx="2"/>
                <a:endCxn id="176" idx="0"/>
              </p:cNvCxnSpPr>
              <p:nvPr/>
            </p:nvCxnSpPr>
            <p:spPr bwMode="auto">
              <a:xfrm>
                <a:off x="1437897" y="2228080"/>
                <a:ext cx="749569" cy="131583"/>
              </a:xfrm>
              <a:prstGeom prst="line">
                <a:avLst/>
              </a:prstGeom>
              <a:noFill/>
              <a:ln w="6350" cap="flat" cmpd="sng" algn="ctr">
                <a:solidFill>
                  <a:srgbClr val="808080"/>
                </a:solidFill>
                <a:prstDash val="solid"/>
                <a:round/>
                <a:headEnd type="none" w="med" len="med"/>
                <a:tailEnd type="none" w="med" len="med"/>
              </a:ln>
              <a:effectLst/>
            </p:spPr>
          </p:cxnSp>
          <p:pic>
            <p:nvPicPr>
              <p:cNvPr id="128" name="Picture 460" descr="图片239"/>
              <p:cNvPicPr>
                <a:picLocks noChangeAspect="1" noChangeArrowheads="1"/>
              </p:cNvPicPr>
              <p:nvPr/>
            </p:nvPicPr>
            <p:blipFill>
              <a:blip r:embed="rId5" cstate="print"/>
              <a:srcRect/>
              <a:stretch>
                <a:fillRect/>
              </a:stretch>
            </p:blipFill>
            <p:spPr bwMode="auto">
              <a:xfrm>
                <a:off x="2057645" y="2705046"/>
                <a:ext cx="312210" cy="243000"/>
              </a:xfrm>
              <a:prstGeom prst="rect">
                <a:avLst/>
              </a:prstGeom>
              <a:noFill/>
              <a:effectLst/>
            </p:spPr>
          </p:pic>
          <p:pic>
            <p:nvPicPr>
              <p:cNvPr id="134" name="Picture 460" descr="图片239"/>
              <p:cNvPicPr>
                <a:picLocks noChangeAspect="1" noChangeArrowheads="1"/>
              </p:cNvPicPr>
              <p:nvPr/>
            </p:nvPicPr>
            <p:blipFill>
              <a:blip r:embed="rId5" cstate="print"/>
              <a:srcRect/>
              <a:stretch>
                <a:fillRect/>
              </a:stretch>
            </p:blipFill>
            <p:spPr bwMode="auto">
              <a:xfrm>
                <a:off x="1251374" y="2693441"/>
                <a:ext cx="312210" cy="243000"/>
              </a:xfrm>
              <a:prstGeom prst="rect">
                <a:avLst/>
              </a:prstGeom>
              <a:noFill/>
              <a:effectLst/>
            </p:spPr>
          </p:pic>
          <p:cxnSp>
            <p:nvCxnSpPr>
              <p:cNvPr id="135" name="直接连接符 134"/>
              <p:cNvCxnSpPr>
                <a:stCxn id="134" idx="2"/>
                <a:endCxn id="82" idx="0"/>
              </p:cNvCxnSpPr>
              <p:nvPr/>
            </p:nvCxnSpPr>
            <p:spPr bwMode="auto">
              <a:xfrm flipH="1">
                <a:off x="1170875" y="2936441"/>
                <a:ext cx="236604" cy="454770"/>
              </a:xfrm>
              <a:prstGeom prst="line">
                <a:avLst/>
              </a:prstGeom>
              <a:noFill/>
              <a:ln w="6350" cap="flat" cmpd="sng" algn="ctr">
                <a:solidFill>
                  <a:srgbClr val="808080"/>
                </a:solidFill>
                <a:prstDash val="solid"/>
                <a:round/>
                <a:headEnd type="none" w="med" len="med"/>
                <a:tailEnd type="none" w="med" len="med"/>
              </a:ln>
              <a:effectLst/>
            </p:spPr>
          </p:cxnSp>
          <p:sp>
            <p:nvSpPr>
              <p:cNvPr id="136" name="圆角矩形 135"/>
              <p:cNvSpPr/>
              <p:nvPr/>
            </p:nvSpPr>
            <p:spPr bwMode="auto">
              <a:xfrm>
                <a:off x="911439" y="3283300"/>
                <a:ext cx="900000" cy="943967"/>
              </a:xfrm>
              <a:prstGeom prst="roundRect">
                <a:avLst>
                  <a:gd name="adj" fmla="val 3059"/>
                </a:avLst>
              </a:prstGeom>
              <a:noFill/>
              <a:ln w="9525" cap="flat" cmpd="sng" algn="ctr">
                <a:solidFill>
                  <a:srgbClr val="33CC33"/>
                </a:solidFill>
                <a:prstDash val="dash"/>
                <a:round/>
                <a:headEnd type="none" w="med" len="med"/>
                <a:tailEnd type="none" w="med" len="med"/>
              </a:ln>
              <a:effectLst/>
            </p:spPr>
            <p:txBody>
              <a:bodyPr vert="horz" wrap="square" lIns="0" tIns="0" rIns="0" bIns="0" numCol="1" rtlCol="0" anchor="t" anchorCtr="0" compatLnSpc="1">
                <a:noAutofit/>
              </a:bodyPr>
              <a:lstStyle/>
              <a:p>
                <a:pPr defTabSz="444500" fontAlgn="base">
                  <a:spcBef>
                    <a:spcPct val="0"/>
                  </a:spcBef>
                  <a:spcAft>
                    <a:spcPct val="0"/>
                  </a:spcAft>
                  <a:buClr>
                    <a:srgbClr val="A2A2A2"/>
                  </a:buClr>
                  <a:buSzPct val="70000"/>
                  <a:buFont typeface="Monotype Sorts" pitchFamily="2" charset="2"/>
                  <a:buNone/>
                </a:pPr>
                <a:endParaRPr lang="zh-CN" altLang="en-US">
                  <a:solidFill>
                    <a:srgbClr val="333399"/>
                  </a:solidFill>
                  <a:latin typeface="微软雅黑" panose="020B0503020204020204" pitchFamily="34" charset="-122"/>
                  <a:ea typeface="微软雅黑" panose="020B0503020204020204" pitchFamily="34" charset="-122"/>
                </a:endParaRPr>
              </a:p>
            </p:txBody>
          </p:sp>
          <p:cxnSp>
            <p:nvCxnSpPr>
              <p:cNvPr id="144" name="直接连接符 143"/>
              <p:cNvCxnSpPr>
                <a:stCxn id="175" idx="3"/>
                <a:endCxn id="176" idx="1"/>
              </p:cNvCxnSpPr>
              <p:nvPr/>
            </p:nvCxnSpPr>
            <p:spPr bwMode="auto">
              <a:xfrm flipV="1">
                <a:off x="1556504" y="2431249"/>
                <a:ext cx="508537" cy="13357"/>
              </a:xfrm>
              <a:prstGeom prst="line">
                <a:avLst/>
              </a:prstGeom>
              <a:noFill/>
              <a:ln w="6350" cap="flat" cmpd="sng" algn="ctr">
                <a:solidFill>
                  <a:srgbClr val="808080"/>
                </a:solidFill>
                <a:prstDash val="solid"/>
                <a:round/>
                <a:headEnd type="none" w="med" len="med"/>
                <a:tailEnd type="none" w="med" len="med"/>
              </a:ln>
              <a:effectLst/>
            </p:spPr>
          </p:cxnSp>
          <p:pic>
            <p:nvPicPr>
              <p:cNvPr id="150" name="Picture 227" descr="图片767"/>
              <p:cNvPicPr>
                <a:picLocks noChangeAspect="1" noChangeArrowheads="1"/>
              </p:cNvPicPr>
              <p:nvPr/>
            </p:nvPicPr>
            <p:blipFill>
              <a:blip r:embed="rId6" cstate="print">
                <a:duotone>
                  <a:schemeClr val="bg2">
                    <a:shade val="45000"/>
                    <a:satMod val="135000"/>
                  </a:schemeClr>
                  <a:prstClr val="white"/>
                </a:duotone>
              </a:blip>
              <a:srcRect/>
              <a:stretch>
                <a:fillRect/>
              </a:stretch>
            </p:blipFill>
            <p:spPr bwMode="auto">
              <a:xfrm>
                <a:off x="1185443" y="2003239"/>
                <a:ext cx="504907" cy="224841"/>
              </a:xfrm>
              <a:prstGeom prst="rect">
                <a:avLst/>
              </a:prstGeom>
              <a:noFill/>
              <a:effectLst/>
            </p:spPr>
          </p:pic>
          <p:pic>
            <p:nvPicPr>
              <p:cNvPr id="151" name="Picture 228" descr="图片768"/>
              <p:cNvPicPr>
                <a:picLocks noChangeAspect="1" noChangeArrowheads="1"/>
              </p:cNvPicPr>
              <p:nvPr/>
            </p:nvPicPr>
            <p:blipFill>
              <a:blip r:embed="rId7" cstate="print">
                <a:duotone>
                  <a:schemeClr val="bg2">
                    <a:shade val="45000"/>
                    <a:satMod val="135000"/>
                  </a:schemeClr>
                  <a:prstClr val="white"/>
                </a:duotone>
              </a:blip>
              <a:srcRect/>
              <a:stretch>
                <a:fillRect/>
              </a:stretch>
            </p:blipFill>
            <p:spPr bwMode="auto">
              <a:xfrm>
                <a:off x="1919838" y="1984641"/>
                <a:ext cx="512672" cy="226948"/>
              </a:xfrm>
              <a:prstGeom prst="rect">
                <a:avLst/>
              </a:prstGeom>
              <a:noFill/>
              <a:effectLst/>
            </p:spPr>
          </p:pic>
          <p:cxnSp>
            <p:nvCxnSpPr>
              <p:cNvPr id="152" name="直接连接符 151"/>
              <p:cNvCxnSpPr>
                <a:stCxn id="151" idx="2"/>
                <a:endCxn id="176" idx="0"/>
              </p:cNvCxnSpPr>
              <p:nvPr/>
            </p:nvCxnSpPr>
            <p:spPr bwMode="auto">
              <a:xfrm>
                <a:off x="2176174" y="2211589"/>
                <a:ext cx="11292" cy="148074"/>
              </a:xfrm>
              <a:prstGeom prst="line">
                <a:avLst/>
              </a:prstGeom>
              <a:noFill/>
              <a:ln w="6350" cap="flat" cmpd="sng" algn="ctr">
                <a:solidFill>
                  <a:srgbClr val="808080"/>
                </a:solidFill>
                <a:prstDash val="solid"/>
                <a:round/>
                <a:headEnd type="none" w="med" len="med"/>
                <a:tailEnd type="none" w="med" len="med"/>
              </a:ln>
              <a:effectLst/>
            </p:spPr>
          </p:cxnSp>
          <p:cxnSp>
            <p:nvCxnSpPr>
              <p:cNvPr id="153" name="直接连接符 152"/>
              <p:cNvCxnSpPr>
                <a:stCxn id="151" idx="2"/>
                <a:endCxn id="175" idx="0"/>
              </p:cNvCxnSpPr>
              <p:nvPr/>
            </p:nvCxnSpPr>
            <p:spPr bwMode="auto">
              <a:xfrm flipH="1">
                <a:off x="1434080" y="2211589"/>
                <a:ext cx="742094" cy="161431"/>
              </a:xfrm>
              <a:prstGeom prst="line">
                <a:avLst/>
              </a:prstGeom>
              <a:noFill/>
              <a:ln w="6350" cap="flat" cmpd="sng" algn="ctr">
                <a:solidFill>
                  <a:srgbClr val="808080"/>
                </a:solidFill>
                <a:prstDash val="solid"/>
                <a:round/>
                <a:headEnd type="none" w="med" len="med"/>
                <a:tailEnd type="none" w="med" len="med"/>
              </a:ln>
              <a:effectLst/>
            </p:spPr>
          </p:cxnSp>
          <p:sp>
            <p:nvSpPr>
              <p:cNvPr id="158" name="圆角矩形 157"/>
              <p:cNvSpPr/>
              <p:nvPr/>
            </p:nvSpPr>
            <p:spPr bwMode="auto">
              <a:xfrm>
                <a:off x="1847543" y="3283301"/>
                <a:ext cx="900000" cy="949577"/>
              </a:xfrm>
              <a:prstGeom prst="roundRect">
                <a:avLst>
                  <a:gd name="adj" fmla="val 3059"/>
                </a:avLst>
              </a:prstGeom>
              <a:noFill/>
              <a:ln w="9525" cap="flat" cmpd="sng" algn="ctr">
                <a:solidFill>
                  <a:srgbClr val="33CC33"/>
                </a:solidFill>
                <a:prstDash val="dash"/>
                <a:round/>
                <a:headEnd type="none" w="med" len="med"/>
                <a:tailEnd type="none" w="med" len="med"/>
              </a:ln>
              <a:effectLst/>
            </p:spPr>
            <p:txBody>
              <a:bodyPr vert="horz" wrap="square" lIns="0" tIns="0" rIns="0" bIns="0" numCol="1" rtlCol="0" anchor="t" anchorCtr="0" compatLnSpc="1">
                <a:noAutofit/>
              </a:bodyPr>
              <a:lstStyle/>
              <a:p>
                <a:pPr defTabSz="444500" fontAlgn="base">
                  <a:spcBef>
                    <a:spcPct val="0"/>
                  </a:spcBef>
                  <a:spcAft>
                    <a:spcPct val="0"/>
                  </a:spcAft>
                  <a:buClr>
                    <a:srgbClr val="A2A2A2"/>
                  </a:buClr>
                  <a:buSzPct val="70000"/>
                  <a:buFont typeface="Monotype Sorts" pitchFamily="2" charset="2"/>
                  <a:buNone/>
                </a:pPr>
                <a:endParaRPr lang="zh-CN" altLang="en-US">
                  <a:solidFill>
                    <a:srgbClr val="333399"/>
                  </a:solidFill>
                  <a:latin typeface="微软雅黑" panose="020B0503020204020204" pitchFamily="34" charset="-122"/>
                  <a:ea typeface="微软雅黑" panose="020B0503020204020204" pitchFamily="34" charset="-122"/>
                </a:endParaRPr>
              </a:p>
            </p:txBody>
          </p:sp>
          <p:pic>
            <p:nvPicPr>
              <p:cNvPr id="130"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182625" y="3931253"/>
                <a:ext cx="240982" cy="189000"/>
              </a:xfrm>
              <a:prstGeom prst="rect">
                <a:avLst/>
              </a:prstGeom>
              <a:noFill/>
              <a:effectLst/>
            </p:spPr>
          </p:pic>
          <p:pic>
            <p:nvPicPr>
              <p:cNvPr id="131" name="Picture 461" descr="图片240"/>
              <p:cNvPicPr>
                <a:picLocks noChangeAspect="1" noChangeArrowheads="1"/>
              </p:cNvPicPr>
              <p:nvPr/>
            </p:nvPicPr>
            <p:blipFill>
              <a:blip r:embed="rId1" cstate="print"/>
              <a:srcRect/>
              <a:stretch>
                <a:fillRect/>
              </a:stretch>
            </p:blipFill>
            <p:spPr bwMode="auto">
              <a:xfrm>
                <a:off x="1883547" y="3931253"/>
                <a:ext cx="240982" cy="189000"/>
              </a:xfrm>
              <a:prstGeom prst="rect">
                <a:avLst/>
              </a:prstGeom>
              <a:noFill/>
              <a:effectLst/>
            </p:spPr>
          </p:pic>
          <p:pic>
            <p:nvPicPr>
              <p:cNvPr id="132" name="Picture 461" descr="图片240"/>
              <p:cNvPicPr>
                <a:picLocks noChangeAspect="1" noChangeArrowheads="1"/>
              </p:cNvPicPr>
              <p:nvPr/>
            </p:nvPicPr>
            <p:blipFill>
              <a:blip r:embed="rId1" cstate="print"/>
              <a:srcRect/>
              <a:stretch>
                <a:fillRect/>
              </a:stretch>
            </p:blipFill>
            <p:spPr bwMode="auto">
              <a:xfrm>
                <a:off x="1534553" y="3931253"/>
                <a:ext cx="240982" cy="189000"/>
              </a:xfrm>
              <a:prstGeom prst="rect">
                <a:avLst/>
              </a:prstGeom>
              <a:noFill/>
              <a:effectLst/>
            </p:spPr>
          </p:pic>
          <p:pic>
            <p:nvPicPr>
              <p:cNvPr id="133" name="Picture 461" descr="图片240"/>
              <p:cNvPicPr>
                <a:picLocks noChangeAspect="1" noChangeArrowheads="1"/>
              </p:cNvPicPr>
              <p:nvPr/>
            </p:nvPicPr>
            <p:blipFill>
              <a:blip r:embed="rId1" cstate="print">
                <a:duotone>
                  <a:schemeClr val="bg2">
                    <a:shade val="45000"/>
                    <a:satMod val="135000"/>
                  </a:schemeClr>
                  <a:prstClr val="white"/>
                </a:duotone>
              </a:blip>
              <a:srcRect/>
              <a:stretch>
                <a:fillRect/>
              </a:stretch>
            </p:blipFill>
            <p:spPr bwMode="auto">
              <a:xfrm>
                <a:off x="2470657" y="3931253"/>
                <a:ext cx="240982" cy="189000"/>
              </a:xfrm>
              <a:prstGeom prst="rect">
                <a:avLst/>
              </a:prstGeom>
              <a:noFill/>
              <a:effectLst/>
            </p:spPr>
          </p:pic>
          <p:pic>
            <p:nvPicPr>
              <p:cNvPr id="154" name="Picture 461" descr="图片240"/>
              <p:cNvPicPr>
                <a:picLocks noChangeAspect="1" noChangeArrowheads="1"/>
              </p:cNvPicPr>
              <p:nvPr/>
            </p:nvPicPr>
            <p:blipFill>
              <a:blip r:embed="rId1" cstate="print"/>
              <a:srcRect/>
              <a:stretch>
                <a:fillRect/>
              </a:stretch>
            </p:blipFill>
            <p:spPr bwMode="auto">
              <a:xfrm>
                <a:off x="1246521" y="3931253"/>
                <a:ext cx="240982" cy="189000"/>
              </a:xfrm>
              <a:prstGeom prst="rect">
                <a:avLst/>
              </a:prstGeom>
              <a:noFill/>
              <a:effectLst/>
            </p:spPr>
          </p:pic>
          <p:pic>
            <p:nvPicPr>
              <p:cNvPr id="155" name="Picture 461" descr="图片240"/>
              <p:cNvPicPr>
                <a:picLocks noChangeAspect="1" noChangeArrowheads="1"/>
              </p:cNvPicPr>
              <p:nvPr/>
            </p:nvPicPr>
            <p:blipFill>
              <a:blip r:embed="rId1" cstate="print"/>
              <a:srcRect/>
              <a:stretch>
                <a:fillRect/>
              </a:stretch>
            </p:blipFill>
            <p:spPr bwMode="auto">
              <a:xfrm>
                <a:off x="958489" y="3931253"/>
                <a:ext cx="240982" cy="189000"/>
              </a:xfrm>
              <a:prstGeom prst="rect">
                <a:avLst/>
              </a:prstGeom>
              <a:noFill/>
              <a:effectLst/>
            </p:spPr>
          </p:pic>
          <p:pic>
            <p:nvPicPr>
              <p:cNvPr id="175" name="Picture 332" descr="图片256"/>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1311655" y="2373020"/>
                <a:ext cx="244849" cy="143172"/>
              </a:xfrm>
              <a:prstGeom prst="rect">
                <a:avLst/>
              </a:prstGeom>
              <a:noFill/>
              <a:effectLst/>
            </p:spPr>
          </p:pic>
          <p:pic>
            <p:nvPicPr>
              <p:cNvPr id="176" name="Picture 332" descr="图片256"/>
              <p:cNvPicPr>
                <a:picLocks noChangeAspect="1" noChangeArrowheads="1"/>
              </p:cNvPicPr>
              <p:nvPr/>
            </p:nvPicPr>
            <p:blipFill>
              <a:blip r:embed="rId3" cstate="print">
                <a:duotone>
                  <a:schemeClr val="bg2">
                    <a:shade val="45000"/>
                    <a:satMod val="135000"/>
                  </a:schemeClr>
                  <a:prstClr val="white"/>
                </a:duotone>
              </a:blip>
              <a:srcRect/>
              <a:stretch>
                <a:fillRect/>
              </a:stretch>
            </p:blipFill>
            <p:spPr bwMode="auto">
              <a:xfrm>
                <a:off x="2065041" y="2359663"/>
                <a:ext cx="244849" cy="143172"/>
              </a:xfrm>
              <a:prstGeom prst="rect">
                <a:avLst/>
              </a:prstGeom>
              <a:noFill/>
              <a:effectLst/>
            </p:spPr>
          </p:pic>
          <p:cxnSp>
            <p:nvCxnSpPr>
              <p:cNvPr id="240" name="直接连接符 239"/>
              <p:cNvCxnSpPr>
                <a:stCxn id="190" idx="2"/>
                <a:endCxn id="150" idx="0"/>
              </p:cNvCxnSpPr>
              <p:nvPr/>
            </p:nvCxnSpPr>
            <p:spPr bwMode="auto">
              <a:xfrm>
                <a:off x="1141944" y="1854383"/>
                <a:ext cx="295953" cy="148856"/>
              </a:xfrm>
              <a:prstGeom prst="line">
                <a:avLst/>
              </a:prstGeom>
              <a:noFill/>
              <a:ln w="6350" cap="flat" cmpd="sng" algn="ctr">
                <a:solidFill>
                  <a:srgbClr val="808080"/>
                </a:solidFill>
                <a:prstDash val="solid"/>
                <a:round/>
                <a:headEnd type="none" w="med" len="med"/>
                <a:tailEnd type="none" w="med" len="med"/>
              </a:ln>
              <a:effectLst/>
            </p:spPr>
          </p:cxnSp>
          <p:cxnSp>
            <p:nvCxnSpPr>
              <p:cNvPr id="241" name="直接连接符 240"/>
              <p:cNvCxnSpPr>
                <a:stCxn id="190" idx="2"/>
                <a:endCxn id="151" idx="0"/>
              </p:cNvCxnSpPr>
              <p:nvPr/>
            </p:nvCxnSpPr>
            <p:spPr bwMode="auto">
              <a:xfrm>
                <a:off x="1141944" y="1854383"/>
                <a:ext cx="1034230" cy="130258"/>
              </a:xfrm>
              <a:prstGeom prst="line">
                <a:avLst/>
              </a:prstGeom>
              <a:noFill/>
              <a:ln w="6350" cap="flat" cmpd="sng" algn="ctr">
                <a:solidFill>
                  <a:srgbClr val="808080"/>
                </a:solidFill>
                <a:prstDash val="solid"/>
                <a:round/>
                <a:headEnd type="none" w="med" len="med"/>
                <a:tailEnd type="none" w="med" len="med"/>
              </a:ln>
              <a:effectLst/>
            </p:spPr>
          </p:cxnSp>
          <p:pic>
            <p:nvPicPr>
              <p:cNvPr id="242" name="Picture 459" descr="图片238"/>
              <p:cNvPicPr>
                <a:picLocks noChangeAspect="1" noChangeArrowheads="1"/>
              </p:cNvPicPr>
              <p:nvPr/>
            </p:nvPicPr>
            <p:blipFill>
              <a:blip r:embed="rId4" cstate="print"/>
              <a:srcRect/>
              <a:stretch>
                <a:fillRect/>
              </a:stretch>
            </p:blipFill>
            <p:spPr bwMode="auto">
              <a:xfrm>
                <a:off x="1002660" y="1458964"/>
                <a:ext cx="273216" cy="216000"/>
              </a:xfrm>
              <a:prstGeom prst="rect">
                <a:avLst/>
              </a:prstGeom>
              <a:noFill/>
              <a:effectLst/>
            </p:spPr>
          </p:pic>
          <p:cxnSp>
            <p:nvCxnSpPr>
              <p:cNvPr id="247" name="直接连接符 246"/>
              <p:cNvCxnSpPr>
                <a:stCxn id="251" idx="2"/>
                <a:endCxn id="242" idx="0"/>
              </p:cNvCxnSpPr>
              <p:nvPr/>
            </p:nvCxnSpPr>
            <p:spPr bwMode="auto">
              <a:xfrm>
                <a:off x="848183" y="1348956"/>
                <a:ext cx="291085" cy="110008"/>
              </a:xfrm>
              <a:prstGeom prst="line">
                <a:avLst/>
              </a:prstGeom>
              <a:noFill/>
              <a:ln w="6350" cap="flat" cmpd="sng" algn="ctr">
                <a:solidFill>
                  <a:srgbClr val="808080"/>
                </a:solidFill>
                <a:prstDash val="solid"/>
                <a:round/>
                <a:headEnd type="none" w="med" len="med"/>
                <a:tailEnd type="none" w="med" len="med"/>
              </a:ln>
              <a:effectLst/>
            </p:spPr>
          </p:cxnSp>
          <p:cxnSp>
            <p:nvCxnSpPr>
              <p:cNvPr id="248" name="直接连接符 247"/>
              <p:cNvCxnSpPr>
                <a:stCxn id="252" idx="2"/>
                <a:endCxn id="242" idx="0"/>
              </p:cNvCxnSpPr>
              <p:nvPr/>
            </p:nvCxnSpPr>
            <p:spPr bwMode="auto">
              <a:xfrm>
                <a:off x="1132645" y="1356906"/>
                <a:ext cx="6623" cy="102058"/>
              </a:xfrm>
              <a:prstGeom prst="line">
                <a:avLst/>
              </a:prstGeom>
              <a:noFill/>
              <a:ln w="6350" cap="flat" cmpd="sng" algn="ctr">
                <a:solidFill>
                  <a:srgbClr val="808080"/>
                </a:solidFill>
                <a:prstDash val="solid"/>
                <a:round/>
                <a:headEnd type="none" w="med" len="med"/>
                <a:tailEnd type="none" w="med" len="med"/>
              </a:ln>
              <a:effectLst/>
            </p:spPr>
          </p:cxnSp>
          <p:cxnSp>
            <p:nvCxnSpPr>
              <p:cNvPr id="249" name="直接连接符 248"/>
              <p:cNvCxnSpPr>
                <a:stCxn id="253" idx="2"/>
                <a:endCxn id="242" idx="0"/>
              </p:cNvCxnSpPr>
              <p:nvPr/>
            </p:nvCxnSpPr>
            <p:spPr bwMode="auto">
              <a:xfrm flipH="1">
                <a:off x="1139268" y="1368833"/>
                <a:ext cx="289767" cy="90131"/>
              </a:xfrm>
              <a:prstGeom prst="line">
                <a:avLst/>
              </a:prstGeom>
              <a:noFill/>
              <a:ln w="6350" cap="flat" cmpd="sng" algn="ctr">
                <a:solidFill>
                  <a:srgbClr val="808080"/>
                </a:solidFill>
                <a:prstDash val="solid"/>
                <a:round/>
                <a:headEnd type="none" w="med" len="med"/>
                <a:tailEnd type="none" w="med" len="med"/>
              </a:ln>
              <a:effectLst/>
            </p:spPr>
          </p:cxnSp>
          <p:pic>
            <p:nvPicPr>
              <p:cNvPr id="251" name="Picture 461" descr="图片240"/>
              <p:cNvPicPr>
                <a:picLocks noChangeAspect="1" noChangeArrowheads="1"/>
              </p:cNvPicPr>
              <p:nvPr/>
            </p:nvPicPr>
            <p:blipFill>
              <a:blip r:embed="rId1" cstate="print"/>
              <a:srcRect/>
              <a:stretch>
                <a:fillRect/>
              </a:stretch>
            </p:blipFill>
            <p:spPr bwMode="auto">
              <a:xfrm>
                <a:off x="727692" y="1159956"/>
                <a:ext cx="240982" cy="189000"/>
              </a:xfrm>
              <a:prstGeom prst="rect">
                <a:avLst/>
              </a:prstGeom>
              <a:noFill/>
              <a:effectLst/>
            </p:spPr>
          </p:pic>
          <p:pic>
            <p:nvPicPr>
              <p:cNvPr id="252" name="Picture 461" descr="图片240"/>
              <p:cNvPicPr>
                <a:picLocks noChangeAspect="1" noChangeArrowheads="1"/>
              </p:cNvPicPr>
              <p:nvPr/>
            </p:nvPicPr>
            <p:blipFill>
              <a:blip r:embed="rId1" cstate="print"/>
              <a:srcRect/>
              <a:stretch>
                <a:fillRect/>
              </a:stretch>
            </p:blipFill>
            <p:spPr bwMode="auto">
              <a:xfrm>
                <a:off x="1012154" y="1167906"/>
                <a:ext cx="240982" cy="189000"/>
              </a:xfrm>
              <a:prstGeom prst="rect">
                <a:avLst/>
              </a:prstGeom>
              <a:noFill/>
              <a:effectLst/>
            </p:spPr>
          </p:pic>
          <p:pic>
            <p:nvPicPr>
              <p:cNvPr id="253" name="Picture 461" descr="图片240"/>
              <p:cNvPicPr>
                <a:picLocks noChangeAspect="1" noChangeArrowheads="1"/>
              </p:cNvPicPr>
              <p:nvPr/>
            </p:nvPicPr>
            <p:blipFill>
              <a:blip r:embed="rId1" cstate="print"/>
              <a:srcRect/>
              <a:stretch>
                <a:fillRect/>
              </a:stretch>
            </p:blipFill>
            <p:spPr bwMode="auto">
              <a:xfrm>
                <a:off x="1308544" y="1179833"/>
                <a:ext cx="240982" cy="189000"/>
              </a:xfrm>
              <a:prstGeom prst="rect">
                <a:avLst/>
              </a:prstGeom>
              <a:noFill/>
              <a:effectLst/>
            </p:spPr>
          </p:pic>
          <p:pic>
            <p:nvPicPr>
              <p:cNvPr id="290" name="Picture 459" descr="图片238"/>
              <p:cNvPicPr>
                <a:picLocks noChangeAspect="1" noChangeArrowheads="1"/>
              </p:cNvPicPr>
              <p:nvPr/>
            </p:nvPicPr>
            <p:blipFill>
              <a:blip r:embed="rId4" cstate="print"/>
              <a:srcRect/>
              <a:stretch>
                <a:fillRect/>
              </a:stretch>
            </p:blipFill>
            <p:spPr bwMode="auto">
              <a:xfrm>
                <a:off x="2349653" y="1464264"/>
                <a:ext cx="273216" cy="216000"/>
              </a:xfrm>
              <a:prstGeom prst="rect">
                <a:avLst/>
              </a:prstGeom>
              <a:noFill/>
              <a:effectLst/>
            </p:spPr>
          </p:pic>
          <p:cxnSp>
            <p:nvCxnSpPr>
              <p:cNvPr id="291" name="直接连接符 290"/>
              <p:cNvCxnSpPr>
                <a:stCxn id="295" idx="2"/>
                <a:endCxn id="290" idx="0"/>
              </p:cNvCxnSpPr>
              <p:nvPr/>
            </p:nvCxnSpPr>
            <p:spPr bwMode="auto">
              <a:xfrm>
                <a:off x="2200461" y="1354257"/>
                <a:ext cx="285800" cy="110007"/>
              </a:xfrm>
              <a:prstGeom prst="line">
                <a:avLst/>
              </a:prstGeom>
              <a:noFill/>
              <a:ln w="6350" cap="flat" cmpd="sng" algn="ctr">
                <a:solidFill>
                  <a:srgbClr val="808080"/>
                </a:solidFill>
                <a:prstDash val="solid"/>
                <a:round/>
                <a:headEnd type="none" w="med" len="med"/>
                <a:tailEnd type="none" w="med" len="med"/>
              </a:ln>
              <a:effectLst/>
            </p:spPr>
          </p:cxnSp>
          <p:cxnSp>
            <p:nvCxnSpPr>
              <p:cNvPr id="292" name="直接连接符 291"/>
              <p:cNvCxnSpPr>
                <a:stCxn id="296" idx="2"/>
                <a:endCxn id="290" idx="0"/>
              </p:cNvCxnSpPr>
              <p:nvPr/>
            </p:nvCxnSpPr>
            <p:spPr bwMode="auto">
              <a:xfrm>
                <a:off x="2484923" y="1362207"/>
                <a:ext cx="1338" cy="102057"/>
              </a:xfrm>
              <a:prstGeom prst="line">
                <a:avLst/>
              </a:prstGeom>
              <a:noFill/>
              <a:ln w="6350" cap="flat" cmpd="sng" algn="ctr">
                <a:solidFill>
                  <a:srgbClr val="808080"/>
                </a:solidFill>
                <a:prstDash val="solid"/>
                <a:round/>
                <a:headEnd type="none" w="med" len="med"/>
                <a:tailEnd type="none" w="med" len="med"/>
              </a:ln>
              <a:effectLst/>
            </p:spPr>
          </p:cxnSp>
          <p:cxnSp>
            <p:nvCxnSpPr>
              <p:cNvPr id="293" name="直接连接符 292"/>
              <p:cNvCxnSpPr>
                <a:stCxn id="297" idx="2"/>
                <a:endCxn id="290" idx="0"/>
              </p:cNvCxnSpPr>
              <p:nvPr/>
            </p:nvCxnSpPr>
            <p:spPr bwMode="auto">
              <a:xfrm flipH="1">
                <a:off x="2486261" y="1374134"/>
                <a:ext cx="295052" cy="90130"/>
              </a:xfrm>
              <a:prstGeom prst="line">
                <a:avLst/>
              </a:prstGeom>
              <a:noFill/>
              <a:ln w="6350" cap="flat" cmpd="sng" algn="ctr">
                <a:solidFill>
                  <a:srgbClr val="808080"/>
                </a:solidFill>
                <a:prstDash val="solid"/>
                <a:round/>
                <a:headEnd type="none" w="med" len="med"/>
                <a:tailEnd type="none" w="med" len="med"/>
              </a:ln>
              <a:effectLst/>
            </p:spPr>
          </p:cxnSp>
          <p:pic>
            <p:nvPicPr>
              <p:cNvPr id="295" name="Picture 461" descr="图片240"/>
              <p:cNvPicPr>
                <a:picLocks noChangeAspect="1" noChangeArrowheads="1"/>
              </p:cNvPicPr>
              <p:nvPr/>
            </p:nvPicPr>
            <p:blipFill>
              <a:blip r:embed="rId1" cstate="print"/>
              <a:srcRect/>
              <a:stretch>
                <a:fillRect/>
              </a:stretch>
            </p:blipFill>
            <p:spPr bwMode="auto">
              <a:xfrm>
                <a:off x="2079970" y="1165257"/>
                <a:ext cx="240982" cy="189000"/>
              </a:xfrm>
              <a:prstGeom prst="rect">
                <a:avLst/>
              </a:prstGeom>
              <a:noFill/>
              <a:effectLst/>
            </p:spPr>
          </p:pic>
          <p:pic>
            <p:nvPicPr>
              <p:cNvPr id="296" name="Picture 461" descr="图片240"/>
              <p:cNvPicPr>
                <a:picLocks noChangeAspect="1" noChangeArrowheads="1"/>
              </p:cNvPicPr>
              <p:nvPr/>
            </p:nvPicPr>
            <p:blipFill>
              <a:blip r:embed="rId1" cstate="print"/>
              <a:srcRect/>
              <a:stretch>
                <a:fillRect/>
              </a:stretch>
            </p:blipFill>
            <p:spPr bwMode="auto">
              <a:xfrm>
                <a:off x="2364432" y="1173207"/>
                <a:ext cx="240982" cy="189000"/>
              </a:xfrm>
              <a:prstGeom prst="rect">
                <a:avLst/>
              </a:prstGeom>
              <a:noFill/>
              <a:effectLst/>
            </p:spPr>
          </p:pic>
          <p:pic>
            <p:nvPicPr>
              <p:cNvPr id="297" name="Picture 461" descr="图片240"/>
              <p:cNvPicPr>
                <a:picLocks noChangeAspect="1" noChangeArrowheads="1"/>
              </p:cNvPicPr>
              <p:nvPr/>
            </p:nvPicPr>
            <p:blipFill>
              <a:blip r:embed="rId1" cstate="print"/>
              <a:srcRect/>
              <a:stretch>
                <a:fillRect/>
              </a:stretch>
            </p:blipFill>
            <p:spPr bwMode="auto">
              <a:xfrm>
                <a:off x="2660822" y="1185134"/>
                <a:ext cx="240982" cy="189000"/>
              </a:xfrm>
              <a:prstGeom prst="rect">
                <a:avLst/>
              </a:prstGeom>
              <a:noFill/>
              <a:effectLst/>
            </p:spPr>
          </p:pic>
          <p:cxnSp>
            <p:nvCxnSpPr>
              <p:cNvPr id="298" name="直接连接符 297"/>
              <p:cNvCxnSpPr>
                <a:stCxn id="191" idx="2"/>
                <a:endCxn id="151" idx="0"/>
              </p:cNvCxnSpPr>
              <p:nvPr/>
            </p:nvCxnSpPr>
            <p:spPr bwMode="auto">
              <a:xfrm flipH="1">
                <a:off x="2176174" y="1838527"/>
                <a:ext cx="308297" cy="146114"/>
              </a:xfrm>
              <a:prstGeom prst="line">
                <a:avLst/>
              </a:prstGeom>
              <a:noFill/>
              <a:ln w="6350" cap="flat" cmpd="sng" algn="ctr">
                <a:solidFill>
                  <a:srgbClr val="808080"/>
                </a:solidFill>
                <a:prstDash val="solid"/>
                <a:round/>
                <a:headEnd type="none" w="med" len="med"/>
                <a:tailEnd type="none" w="med" len="med"/>
              </a:ln>
              <a:effectLst/>
            </p:spPr>
          </p:cxnSp>
          <p:cxnSp>
            <p:nvCxnSpPr>
              <p:cNvPr id="304" name="直接连接符 303"/>
              <p:cNvCxnSpPr>
                <a:stCxn id="191" idx="2"/>
                <a:endCxn id="150" idx="0"/>
              </p:cNvCxnSpPr>
              <p:nvPr/>
            </p:nvCxnSpPr>
            <p:spPr bwMode="auto">
              <a:xfrm flipH="1">
                <a:off x="1437897" y="1838527"/>
                <a:ext cx="1046574" cy="164712"/>
              </a:xfrm>
              <a:prstGeom prst="line">
                <a:avLst/>
              </a:prstGeom>
              <a:noFill/>
              <a:ln w="6350" cap="flat" cmpd="sng" algn="ctr">
                <a:solidFill>
                  <a:srgbClr val="808080"/>
                </a:solidFill>
                <a:prstDash val="solid"/>
                <a:round/>
                <a:headEnd type="none" w="med" len="med"/>
                <a:tailEnd type="none" w="med" len="med"/>
              </a:ln>
              <a:effectLst/>
            </p:spPr>
          </p:cxnSp>
          <p:cxnSp>
            <p:nvCxnSpPr>
              <p:cNvPr id="401" name="直接连接符 400"/>
              <p:cNvCxnSpPr>
                <a:stCxn id="399" idx="3"/>
                <a:endCxn id="134" idx="1"/>
              </p:cNvCxnSpPr>
              <p:nvPr/>
            </p:nvCxnSpPr>
            <p:spPr bwMode="auto">
              <a:xfrm flipV="1">
                <a:off x="984780" y="2814941"/>
                <a:ext cx="266594" cy="4961"/>
              </a:xfrm>
              <a:prstGeom prst="line">
                <a:avLst/>
              </a:prstGeom>
              <a:noFill/>
              <a:ln w="6350" cap="flat" cmpd="sng" algn="ctr">
                <a:solidFill>
                  <a:srgbClr val="808080"/>
                </a:solidFill>
                <a:prstDash val="solid"/>
                <a:round/>
                <a:headEnd type="none" w="med" len="med"/>
                <a:tailEnd type="none" w="med" len="med"/>
              </a:ln>
              <a:effectLst/>
            </p:spPr>
          </p:cxnSp>
          <p:sp>
            <p:nvSpPr>
              <p:cNvPr id="406" name="TextBox 405"/>
              <p:cNvSpPr txBox="1"/>
              <p:nvPr/>
            </p:nvSpPr>
            <p:spPr>
              <a:xfrm>
                <a:off x="418167" y="1601101"/>
                <a:ext cx="526213" cy="246221"/>
              </a:xfrm>
              <a:prstGeom prst="rect">
                <a:avLst/>
              </a:prstGeom>
              <a:noFill/>
              <a:effectLst/>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分支</a:t>
                </a:r>
                <a:r>
                  <a:rPr lang="en-US" altLang="zh-CN" sz="1000" dirty="0" smtClean="0">
                    <a:latin typeface="微软雅黑" panose="020B0503020204020204" pitchFamily="34" charset="-122"/>
                    <a:ea typeface="微软雅黑" panose="020B0503020204020204" pitchFamily="34" charset="-122"/>
                  </a:rPr>
                  <a:t>1</a:t>
                </a:r>
                <a:endParaRPr lang="zh-CN" altLang="en-US" sz="1000" dirty="0">
                  <a:latin typeface="微软雅黑" panose="020B0503020204020204" pitchFamily="34" charset="-122"/>
                  <a:ea typeface="微软雅黑" panose="020B0503020204020204" pitchFamily="34" charset="-122"/>
                </a:endParaRPr>
              </a:p>
            </p:txBody>
          </p:sp>
          <p:sp>
            <p:nvSpPr>
              <p:cNvPr id="407" name="TextBox 406"/>
              <p:cNvSpPr txBox="1"/>
              <p:nvPr/>
            </p:nvSpPr>
            <p:spPr>
              <a:xfrm>
                <a:off x="2666786" y="1589598"/>
                <a:ext cx="526213" cy="246221"/>
              </a:xfrm>
              <a:prstGeom prst="rect">
                <a:avLst/>
              </a:prstGeom>
              <a:noFill/>
              <a:effectLst/>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分支</a:t>
                </a:r>
                <a:r>
                  <a:rPr lang="en-US" altLang="zh-CN" sz="1000" dirty="0" smtClean="0">
                    <a:latin typeface="微软雅黑" panose="020B0503020204020204" pitchFamily="34" charset="-122"/>
                    <a:ea typeface="微软雅黑" panose="020B0503020204020204" pitchFamily="34" charset="-122"/>
                  </a:rPr>
                  <a:t>2</a:t>
                </a:r>
                <a:endParaRPr lang="zh-CN" altLang="en-US" sz="1000" dirty="0">
                  <a:latin typeface="微软雅黑" panose="020B0503020204020204" pitchFamily="34" charset="-122"/>
                  <a:ea typeface="微软雅黑" panose="020B0503020204020204" pitchFamily="34" charset="-122"/>
                </a:endParaRPr>
              </a:p>
            </p:txBody>
          </p:sp>
          <p:grpSp>
            <p:nvGrpSpPr>
              <p:cNvPr id="9" name="组合 408"/>
              <p:cNvGrpSpPr/>
              <p:nvPr/>
            </p:nvGrpSpPr>
            <p:grpSpPr>
              <a:xfrm>
                <a:off x="447262" y="2529880"/>
                <a:ext cx="537518" cy="431862"/>
                <a:chOff x="451788" y="2593678"/>
                <a:chExt cx="537518" cy="431862"/>
              </a:xfrm>
              <a:effectLst/>
            </p:grpSpPr>
            <p:pic>
              <p:nvPicPr>
                <p:cNvPr id="399" name="Picture 797" descr="图片19"/>
                <p:cNvPicPr>
                  <a:picLocks noChangeAspect="1" noChangeArrowheads="1"/>
                </p:cNvPicPr>
                <p:nvPr/>
              </p:nvPicPr>
              <p:blipFill>
                <a:blip r:embed="rId8" cstate="print"/>
                <a:stretch>
                  <a:fillRect/>
                </a:stretch>
              </p:blipFill>
              <p:spPr bwMode="auto">
                <a:xfrm>
                  <a:off x="451788" y="2741860"/>
                  <a:ext cx="537518" cy="283680"/>
                </a:xfrm>
                <a:prstGeom prst="rect">
                  <a:avLst/>
                </a:prstGeom>
                <a:noFill/>
                <a:effectLst>
                  <a:outerShdw blurRad="152400" dist="50800" dir="2700000" algn="tl" rotWithShape="0">
                    <a:prstClr val="black"/>
                  </a:outerShdw>
                </a:effectLst>
              </p:spPr>
            </p:pic>
            <p:sp>
              <p:nvSpPr>
                <p:cNvPr id="408" name="TextBox 407"/>
                <p:cNvSpPr txBox="1"/>
                <p:nvPr/>
              </p:nvSpPr>
              <p:spPr>
                <a:xfrm>
                  <a:off x="454324" y="2593678"/>
                  <a:ext cx="526213" cy="369332"/>
                </a:xfrm>
                <a:prstGeom prst="rect">
                  <a:avLst/>
                </a:prstGeom>
                <a:noFill/>
              </p:spPr>
              <p:txBody>
                <a:bodyPr wrap="square" rtlCol="0">
                  <a:spAutoFit/>
                </a:bodyPr>
                <a:lstStyle/>
                <a:p>
                  <a:r>
                    <a:rPr lang="en-US" altLang="zh-CN" sz="900" b="1" dirty="0" smtClean="0">
                      <a:latin typeface="微软雅黑" panose="020B0503020204020204" pitchFamily="34" charset="-122"/>
                      <a:ea typeface="微软雅黑" panose="020B0503020204020204" pitchFamily="34" charset="-122"/>
                    </a:rPr>
                    <a:t>eSight</a:t>
                  </a:r>
                  <a:endParaRPr lang="zh-CN" altLang="en-US" sz="900" b="1" dirty="0">
                    <a:latin typeface="微软雅黑" panose="020B0503020204020204" pitchFamily="34" charset="-122"/>
                    <a:ea typeface="微软雅黑" panose="020B0503020204020204" pitchFamily="34" charset="-122"/>
                  </a:endParaRPr>
                </a:p>
              </p:txBody>
            </p:sp>
          </p:grpSp>
          <p:sp>
            <p:nvSpPr>
              <p:cNvPr id="410" name="TextBox 409"/>
              <p:cNvSpPr txBox="1"/>
              <p:nvPr/>
            </p:nvSpPr>
            <p:spPr>
              <a:xfrm>
                <a:off x="449798" y="2141689"/>
                <a:ext cx="526213" cy="246221"/>
              </a:xfrm>
              <a:prstGeom prst="rect">
                <a:avLst/>
              </a:prstGeom>
              <a:noFill/>
              <a:effectLst/>
            </p:spPr>
            <p:txBody>
              <a:bodyPr wrap="square" rtlCol="0">
                <a:spAutoFit/>
              </a:bodyPr>
              <a:lstStyle/>
              <a:p>
                <a:r>
                  <a:rPr lang="zh-CN" altLang="en-US" sz="1000" dirty="0" smtClean="0">
                    <a:latin typeface="微软雅黑" panose="020B0503020204020204" pitchFamily="34" charset="-122"/>
                    <a:ea typeface="微软雅黑" panose="020B0503020204020204" pitchFamily="34" charset="-122"/>
                  </a:rPr>
                  <a:t>总部</a:t>
                </a:r>
                <a:endParaRPr lang="zh-CN" altLang="en-US" sz="1000" dirty="0">
                  <a:latin typeface="微软雅黑" panose="020B0503020204020204" pitchFamily="34" charset="-122"/>
                  <a:ea typeface="微软雅黑" panose="020B0503020204020204" pitchFamily="34" charset="-122"/>
                </a:endParaRPr>
              </a:p>
            </p:txBody>
          </p:sp>
          <p:pic>
            <p:nvPicPr>
              <p:cNvPr id="414"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745784" y="4245736"/>
                <a:ext cx="284356" cy="224473"/>
              </a:xfrm>
              <a:prstGeom prst="rect">
                <a:avLst/>
              </a:prstGeom>
              <a:noFill/>
              <a:effectLst/>
            </p:spPr>
          </p:pic>
          <p:pic>
            <p:nvPicPr>
              <p:cNvPr id="415"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984448" y="4260114"/>
                <a:ext cx="284356" cy="224473"/>
              </a:xfrm>
              <a:prstGeom prst="rect">
                <a:avLst/>
              </a:prstGeom>
              <a:noFill/>
              <a:effectLst/>
            </p:spPr>
          </p:pic>
          <p:pic>
            <p:nvPicPr>
              <p:cNvPr id="416"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217361" y="4260114"/>
                <a:ext cx="284356" cy="224473"/>
              </a:xfrm>
              <a:prstGeom prst="rect">
                <a:avLst/>
              </a:prstGeom>
              <a:noFill/>
              <a:effectLst/>
            </p:spPr>
          </p:pic>
          <p:pic>
            <p:nvPicPr>
              <p:cNvPr id="417"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484780" y="4268740"/>
                <a:ext cx="284356" cy="224473"/>
              </a:xfrm>
              <a:prstGeom prst="rect">
                <a:avLst/>
              </a:prstGeom>
              <a:noFill/>
              <a:effectLst/>
            </p:spPr>
          </p:pic>
          <p:pic>
            <p:nvPicPr>
              <p:cNvPr id="418"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606200" y="4251489"/>
                <a:ext cx="284356" cy="224473"/>
              </a:xfrm>
              <a:prstGeom prst="rect">
                <a:avLst/>
              </a:prstGeom>
              <a:noFill/>
              <a:effectLst/>
            </p:spPr>
          </p:pic>
          <p:pic>
            <p:nvPicPr>
              <p:cNvPr id="419"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355394" y="4266292"/>
                <a:ext cx="284356" cy="224473"/>
              </a:xfrm>
              <a:prstGeom prst="rect">
                <a:avLst/>
              </a:prstGeom>
              <a:noFill/>
              <a:effectLst/>
            </p:spPr>
          </p:pic>
          <p:pic>
            <p:nvPicPr>
              <p:cNvPr id="420"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763701" y="4262991"/>
                <a:ext cx="284356" cy="224473"/>
              </a:xfrm>
              <a:prstGeom prst="rect">
                <a:avLst/>
              </a:prstGeom>
              <a:noFill/>
              <a:effectLst/>
            </p:spPr>
          </p:pic>
          <p:pic>
            <p:nvPicPr>
              <p:cNvPr id="421"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015287" y="4272042"/>
                <a:ext cx="379553" cy="229119"/>
              </a:xfrm>
              <a:prstGeom prst="rect">
                <a:avLst/>
              </a:prstGeom>
              <a:noFill/>
              <a:ln w="9525">
                <a:noFill/>
                <a:miter lim="800000"/>
                <a:headEnd/>
                <a:tailEnd/>
              </a:ln>
              <a:effectLst/>
            </p:spPr>
          </p:pic>
          <p:pic>
            <p:nvPicPr>
              <p:cNvPr id="422"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1309362" y="901564"/>
                <a:ext cx="284356" cy="224473"/>
              </a:xfrm>
              <a:prstGeom prst="rect">
                <a:avLst/>
              </a:prstGeom>
              <a:noFill/>
              <a:effectLst/>
            </p:spPr>
          </p:pic>
          <p:pic>
            <p:nvPicPr>
              <p:cNvPr id="423"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642272" y="907314"/>
                <a:ext cx="284356" cy="224473"/>
              </a:xfrm>
              <a:prstGeom prst="rect">
                <a:avLst/>
              </a:prstGeom>
              <a:noFill/>
              <a:effectLst/>
            </p:spPr>
          </p:pic>
          <p:pic>
            <p:nvPicPr>
              <p:cNvPr id="424"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946495" y="913064"/>
                <a:ext cx="379553" cy="229119"/>
              </a:xfrm>
              <a:prstGeom prst="rect">
                <a:avLst/>
              </a:prstGeom>
              <a:noFill/>
              <a:ln w="9525">
                <a:noFill/>
                <a:miter lim="800000"/>
                <a:headEnd/>
                <a:tailEnd/>
              </a:ln>
              <a:effectLst/>
            </p:spPr>
          </p:pic>
          <p:pic>
            <p:nvPicPr>
              <p:cNvPr id="425"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036871" y="904437"/>
                <a:ext cx="284356" cy="224473"/>
              </a:xfrm>
              <a:prstGeom prst="rect">
                <a:avLst/>
              </a:prstGeom>
              <a:noFill/>
              <a:effectLst/>
            </p:spPr>
          </p:pic>
          <p:pic>
            <p:nvPicPr>
              <p:cNvPr id="426"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275535" y="901563"/>
                <a:ext cx="284356" cy="224473"/>
              </a:xfrm>
              <a:prstGeom prst="rect">
                <a:avLst/>
              </a:prstGeom>
              <a:noFill/>
              <a:effectLst/>
            </p:spPr>
          </p:pic>
          <p:pic>
            <p:nvPicPr>
              <p:cNvPr id="427" name="Picture 1088" descr="图片202"/>
              <p:cNvPicPr>
                <a:picLocks noChangeAspect="1" noChangeArrowheads="1"/>
              </p:cNvPicPr>
              <p:nvPr/>
            </p:nvPicPr>
            <p:blipFill>
              <a:blip r:embed="rId9" cstate="print">
                <a:duotone>
                  <a:schemeClr val="bg2">
                    <a:shade val="45000"/>
                    <a:satMod val="135000"/>
                  </a:schemeClr>
                  <a:prstClr val="white"/>
                </a:duotone>
              </a:blip>
              <a:srcRect/>
              <a:stretch>
                <a:fillRect/>
              </a:stretch>
            </p:blipFill>
            <p:spPr bwMode="auto">
              <a:xfrm>
                <a:off x="2508448" y="901563"/>
                <a:ext cx="284356" cy="224473"/>
              </a:xfrm>
              <a:prstGeom prst="rect">
                <a:avLst/>
              </a:prstGeom>
              <a:noFill/>
              <a:effectLst/>
            </p:spPr>
          </p:pic>
          <p:pic>
            <p:nvPicPr>
              <p:cNvPr id="429" name="Picture 1059" descr="图片96"/>
              <p:cNvPicPr>
                <a:picLocks noChangeAspect="1" noChangeArrowheads="1"/>
              </p:cNvPicPr>
              <p:nvPr/>
            </p:nvPicPr>
            <p:blipFill>
              <a:blip r:embed="rId10" cstate="print">
                <a:duotone>
                  <a:schemeClr val="bg2">
                    <a:shade val="45000"/>
                    <a:satMod val="135000"/>
                  </a:schemeClr>
                  <a:prstClr val="white"/>
                </a:duotone>
              </a:blip>
              <a:srcRect/>
              <a:stretch>
                <a:fillRect/>
              </a:stretch>
            </p:blipFill>
            <p:spPr bwMode="auto">
              <a:xfrm>
                <a:off x="2729286" y="918814"/>
                <a:ext cx="379553" cy="229119"/>
              </a:xfrm>
              <a:prstGeom prst="rect">
                <a:avLst/>
              </a:prstGeom>
              <a:noFill/>
              <a:ln w="9525">
                <a:noFill/>
                <a:miter lim="800000"/>
                <a:headEnd/>
                <a:tailEnd/>
              </a:ln>
              <a:effectLst/>
            </p:spPr>
          </p:pic>
          <p:sp>
            <p:nvSpPr>
              <p:cNvPr id="129" name="椭圆 530"/>
              <p:cNvSpPr>
                <a:spLocks noChangeArrowheads="1"/>
              </p:cNvSpPr>
              <p:nvPr/>
            </p:nvSpPr>
            <p:spPr bwMode="auto">
              <a:xfrm>
                <a:off x="1085258" y="1153371"/>
                <a:ext cx="53872" cy="45719"/>
              </a:xfrm>
              <a:prstGeom prst="ellipse">
                <a:avLst/>
              </a:prstGeom>
              <a:solidFill>
                <a:srgbClr val="FF0000"/>
              </a:solidFill>
              <a:ln w="28575" algn="ctr">
                <a:solidFill>
                  <a:srgbClr val="FF0000"/>
                </a:solidFill>
                <a:round/>
              </a:ln>
              <a:effectLst/>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37" name="椭圆 530"/>
              <p:cNvSpPr>
                <a:spLocks noChangeArrowheads="1"/>
              </p:cNvSpPr>
              <p:nvPr/>
            </p:nvSpPr>
            <p:spPr bwMode="auto">
              <a:xfrm>
                <a:off x="1972041" y="4060407"/>
                <a:ext cx="53872" cy="45719"/>
              </a:xfrm>
              <a:prstGeom prst="ellipse">
                <a:avLst/>
              </a:prstGeom>
              <a:solidFill>
                <a:srgbClr val="FF0000"/>
              </a:solidFill>
              <a:ln w="28575" algn="ctr">
                <a:solidFill>
                  <a:srgbClr val="FF0000"/>
                </a:solidFill>
                <a:round/>
              </a:ln>
              <a:effectLst/>
            </p:spPr>
            <p:txBody>
              <a:bodyPr lIns="79200" tIns="39600" rIns="79200" bIns="39600"/>
              <a:lstStyle/>
              <a:p>
                <a:pPr defTabSz="801370"/>
                <a:endParaRPr lang="zh-CN" altLang="en-US">
                  <a:solidFill>
                    <a:srgbClr val="000000"/>
                  </a:solidFill>
                  <a:latin typeface="微软雅黑" panose="020B0503020204020204" pitchFamily="34" charset="-122"/>
                  <a:ea typeface="微软雅黑" panose="020B0503020204020204" pitchFamily="34" charset="-122"/>
                </a:endParaRPr>
              </a:p>
            </p:txBody>
          </p:sp>
          <p:cxnSp>
            <p:nvCxnSpPr>
              <p:cNvPr id="140" name="形状 139"/>
              <p:cNvCxnSpPr/>
              <p:nvPr/>
            </p:nvCxnSpPr>
            <p:spPr bwMode="auto">
              <a:xfrm>
                <a:off x="1282254" y="2646302"/>
                <a:ext cx="809909" cy="744909"/>
              </a:xfrm>
              <a:prstGeom prst="curvedConnector2">
                <a:avLst/>
              </a:prstGeom>
              <a:noFill/>
              <a:ln>
                <a:noFill/>
                <a:headEnd type="arrow"/>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1" name="直接连接符 170"/>
              <p:cNvCxnSpPr/>
              <p:nvPr/>
            </p:nvCxnSpPr>
            <p:spPr bwMode="auto">
              <a:xfrm>
                <a:off x="569632" y="2009553"/>
                <a:ext cx="914400" cy="914400"/>
              </a:xfrm>
              <a:prstGeom prst="lin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 name="直接连接符 195"/>
              <p:cNvCxnSpPr>
                <a:stCxn id="242" idx="2"/>
                <a:endCxn id="190" idx="0"/>
              </p:cNvCxnSpPr>
              <p:nvPr/>
            </p:nvCxnSpPr>
            <p:spPr bwMode="auto">
              <a:xfrm>
                <a:off x="1139268" y="1674964"/>
                <a:ext cx="2676" cy="36247"/>
              </a:xfrm>
              <a:prstGeom prst="line">
                <a:avLst/>
              </a:prstGeom>
              <a:noFill/>
              <a:ln w="6350" cap="flat" cmpd="sng" algn="ctr">
                <a:solidFill>
                  <a:srgbClr val="808080"/>
                </a:solidFill>
                <a:prstDash val="solid"/>
                <a:round/>
                <a:headEnd type="none" w="med" len="med"/>
                <a:tailEnd type="none" w="med" len="med"/>
              </a:ln>
              <a:effectLst/>
            </p:spPr>
          </p:cxnSp>
          <p:cxnSp>
            <p:nvCxnSpPr>
              <p:cNvPr id="205" name="直接连接符 204"/>
              <p:cNvCxnSpPr>
                <a:stCxn id="191" idx="0"/>
                <a:endCxn id="290" idx="2"/>
              </p:cNvCxnSpPr>
              <p:nvPr/>
            </p:nvCxnSpPr>
            <p:spPr bwMode="auto">
              <a:xfrm flipV="1">
                <a:off x="2484471" y="1680264"/>
                <a:ext cx="1790" cy="15091"/>
              </a:xfrm>
              <a:prstGeom prst="line">
                <a:avLst/>
              </a:prstGeom>
              <a:noFill/>
              <a:ln w="6350" cap="flat" cmpd="sng" algn="ctr">
                <a:solidFill>
                  <a:srgbClr val="808080"/>
                </a:solidFill>
                <a:prstDash val="solid"/>
                <a:round/>
                <a:headEnd type="none" w="med" len="med"/>
                <a:tailEnd type="none" w="med" len="med"/>
              </a:ln>
              <a:effectLst/>
            </p:spPr>
          </p:cxnSp>
          <p:pic>
            <p:nvPicPr>
              <p:cNvPr id="211" name="Picture 459" descr="图片238"/>
              <p:cNvPicPr>
                <a:picLocks noChangeAspect="1" noChangeArrowheads="1"/>
              </p:cNvPicPr>
              <p:nvPr/>
            </p:nvPicPr>
            <p:blipFill>
              <a:blip r:embed="rId4" cstate="print"/>
              <a:srcRect/>
              <a:stretch>
                <a:fillRect/>
              </a:stretch>
            </p:blipFill>
            <p:spPr bwMode="auto">
              <a:xfrm>
                <a:off x="1939633" y="3390626"/>
                <a:ext cx="273216" cy="216000"/>
              </a:xfrm>
              <a:prstGeom prst="rect">
                <a:avLst/>
              </a:prstGeom>
              <a:noFill/>
              <a:effectLst/>
            </p:spPr>
          </p:pic>
        </p:grpSp>
        <p:sp>
          <p:nvSpPr>
            <p:cNvPr id="156" name="任意多边形 155"/>
            <p:cNvSpPr/>
            <p:nvPr/>
          </p:nvSpPr>
          <p:spPr bwMode="auto">
            <a:xfrm>
              <a:off x="988263" y="1054646"/>
              <a:ext cx="1147870" cy="3222080"/>
            </a:xfrm>
            <a:custGeom>
              <a:avLst/>
              <a:gdLst>
                <a:gd name="connsiteX0" fmla="*/ 66382 w 1150947"/>
                <a:gd name="connsiteY0" fmla="*/ 0 h 3163936"/>
                <a:gd name="connsiteX1" fmla="*/ 55163 w 1150947"/>
                <a:gd name="connsiteY1" fmla="*/ 650738 h 3163936"/>
                <a:gd name="connsiteX2" fmla="*/ 397362 w 1150947"/>
                <a:gd name="connsiteY2" fmla="*/ 1587578 h 3163936"/>
                <a:gd name="connsiteX3" fmla="*/ 1059320 w 1150947"/>
                <a:gd name="connsiteY3" fmla="*/ 2333683 h 3163936"/>
                <a:gd name="connsiteX4" fmla="*/ 947124 w 1150947"/>
                <a:gd name="connsiteY4" fmla="*/ 2995641 h 3163936"/>
                <a:gd name="connsiteX5" fmla="*/ 1064930 w 1150947"/>
                <a:gd name="connsiteY5" fmla="*/ 3163936 h 3163936"/>
                <a:gd name="connsiteX0-1" fmla="*/ 66382 w 1145056"/>
                <a:gd name="connsiteY0-2" fmla="*/ 0 h 3163936"/>
                <a:gd name="connsiteX1-3" fmla="*/ 55163 w 1145056"/>
                <a:gd name="connsiteY1-4" fmla="*/ 650738 h 3163936"/>
                <a:gd name="connsiteX2-5" fmla="*/ 397362 w 1145056"/>
                <a:gd name="connsiteY2-6" fmla="*/ 1587578 h 3163936"/>
                <a:gd name="connsiteX3-7" fmla="*/ 1059320 w 1145056"/>
                <a:gd name="connsiteY3-8" fmla="*/ 2333683 h 3163936"/>
                <a:gd name="connsiteX4-9" fmla="*/ 911777 w 1145056"/>
                <a:gd name="connsiteY4-10" fmla="*/ 2817932 h 3163936"/>
                <a:gd name="connsiteX5-11" fmla="*/ 1064930 w 1145056"/>
                <a:gd name="connsiteY5-12" fmla="*/ 3163936 h 3163936"/>
                <a:gd name="connsiteX0-13" fmla="*/ 66382 w 1161353"/>
                <a:gd name="connsiteY0-14" fmla="*/ 0 h 3163936"/>
                <a:gd name="connsiteX1-15" fmla="*/ 55163 w 1161353"/>
                <a:gd name="connsiteY1-16" fmla="*/ 650738 h 3163936"/>
                <a:gd name="connsiteX2-17" fmla="*/ 397362 w 1161353"/>
                <a:gd name="connsiteY2-18" fmla="*/ 1587578 h 3163936"/>
                <a:gd name="connsiteX3-19" fmla="*/ 1059320 w 1161353"/>
                <a:gd name="connsiteY3-20" fmla="*/ 2333683 h 3163936"/>
                <a:gd name="connsiteX4-21" fmla="*/ 1009559 w 1161353"/>
                <a:gd name="connsiteY4-22" fmla="*/ 2387626 h 3163936"/>
                <a:gd name="connsiteX5-23" fmla="*/ 911777 w 1161353"/>
                <a:gd name="connsiteY5-24" fmla="*/ 2817932 h 3163936"/>
                <a:gd name="connsiteX6" fmla="*/ 1064930 w 1161353"/>
                <a:gd name="connsiteY6" fmla="*/ 3163936 h 3163936"/>
                <a:gd name="connsiteX0-25" fmla="*/ 66382 w 1161353"/>
                <a:gd name="connsiteY0-26" fmla="*/ 0 h 3163936"/>
                <a:gd name="connsiteX1-27" fmla="*/ 55163 w 1161353"/>
                <a:gd name="connsiteY1-28" fmla="*/ 650738 h 3163936"/>
                <a:gd name="connsiteX2-29" fmla="*/ 397362 w 1161353"/>
                <a:gd name="connsiteY2-30" fmla="*/ 1587578 h 3163936"/>
                <a:gd name="connsiteX3-31" fmla="*/ 1059320 w 1161353"/>
                <a:gd name="connsiteY3-32" fmla="*/ 2333683 h 3163936"/>
                <a:gd name="connsiteX4-33" fmla="*/ 1009559 w 1161353"/>
                <a:gd name="connsiteY4-34" fmla="*/ 2387626 h 3163936"/>
                <a:gd name="connsiteX5-35" fmla="*/ 911777 w 1161353"/>
                <a:gd name="connsiteY5-36" fmla="*/ 2817932 h 3163936"/>
                <a:gd name="connsiteX6-37" fmla="*/ 1064930 w 1161353"/>
                <a:gd name="connsiteY6-38" fmla="*/ 3163936 h 3163936"/>
                <a:gd name="connsiteX0-39" fmla="*/ 66382 w 1161353"/>
                <a:gd name="connsiteY0-40" fmla="*/ 0 h 3279920"/>
                <a:gd name="connsiteX1-41" fmla="*/ 55163 w 1161353"/>
                <a:gd name="connsiteY1-42" fmla="*/ 650738 h 3279920"/>
                <a:gd name="connsiteX2-43" fmla="*/ 397362 w 1161353"/>
                <a:gd name="connsiteY2-44" fmla="*/ 1587578 h 3279920"/>
                <a:gd name="connsiteX3-45" fmla="*/ 1059320 w 1161353"/>
                <a:gd name="connsiteY3-46" fmla="*/ 2333683 h 3279920"/>
                <a:gd name="connsiteX4-47" fmla="*/ 1009559 w 1161353"/>
                <a:gd name="connsiteY4-48" fmla="*/ 2387626 h 3279920"/>
                <a:gd name="connsiteX5-49" fmla="*/ 911777 w 1161353"/>
                <a:gd name="connsiteY5-50" fmla="*/ 2817932 h 3279920"/>
                <a:gd name="connsiteX6-51" fmla="*/ 1064930 w 1161353"/>
                <a:gd name="connsiteY6-52" fmla="*/ 3163936 h 3279920"/>
                <a:gd name="connsiteX0-53" fmla="*/ 66382 w 1161353"/>
                <a:gd name="connsiteY0-54" fmla="*/ 0 h 3163936"/>
                <a:gd name="connsiteX1-55" fmla="*/ 55163 w 1161353"/>
                <a:gd name="connsiteY1-56" fmla="*/ 650738 h 3163936"/>
                <a:gd name="connsiteX2-57" fmla="*/ 397362 w 1161353"/>
                <a:gd name="connsiteY2-58" fmla="*/ 1587578 h 3163936"/>
                <a:gd name="connsiteX3-59" fmla="*/ 1059320 w 1161353"/>
                <a:gd name="connsiteY3-60" fmla="*/ 2333683 h 3163936"/>
                <a:gd name="connsiteX4-61" fmla="*/ 1009559 w 1161353"/>
                <a:gd name="connsiteY4-62" fmla="*/ 2387626 h 3163936"/>
                <a:gd name="connsiteX5-63" fmla="*/ 911777 w 1161353"/>
                <a:gd name="connsiteY5-64" fmla="*/ 2817932 h 3163936"/>
                <a:gd name="connsiteX6-65" fmla="*/ 1064930 w 1161353"/>
                <a:gd name="connsiteY6-66" fmla="*/ 3163936 h 3163936"/>
                <a:gd name="connsiteX0-67" fmla="*/ 66382 w 1161353"/>
                <a:gd name="connsiteY0-68" fmla="*/ 0 h 3163936"/>
                <a:gd name="connsiteX1-69" fmla="*/ 55163 w 1161353"/>
                <a:gd name="connsiteY1-70" fmla="*/ 650738 h 3163936"/>
                <a:gd name="connsiteX2-71" fmla="*/ 397362 w 1161353"/>
                <a:gd name="connsiteY2-72" fmla="*/ 1587578 h 3163936"/>
                <a:gd name="connsiteX3-73" fmla="*/ 1059320 w 1161353"/>
                <a:gd name="connsiteY3-74" fmla="*/ 2333683 h 3163936"/>
                <a:gd name="connsiteX4-75" fmla="*/ 1009559 w 1161353"/>
                <a:gd name="connsiteY4-76" fmla="*/ 2387626 h 3163936"/>
                <a:gd name="connsiteX5-77" fmla="*/ 911777 w 1161353"/>
                <a:gd name="connsiteY5-78" fmla="*/ 2817932 h 3163936"/>
                <a:gd name="connsiteX6-79" fmla="*/ 1064930 w 1161353"/>
                <a:gd name="connsiteY6-80" fmla="*/ 3163936 h 3163936"/>
                <a:gd name="connsiteX0-81" fmla="*/ 66382 w 1064930"/>
                <a:gd name="connsiteY0-82" fmla="*/ 0 h 3163936"/>
                <a:gd name="connsiteX1-83" fmla="*/ 55163 w 1064930"/>
                <a:gd name="connsiteY1-84" fmla="*/ 650738 h 3163936"/>
                <a:gd name="connsiteX2-85" fmla="*/ 397362 w 1064930"/>
                <a:gd name="connsiteY2-86" fmla="*/ 1587578 h 3163936"/>
                <a:gd name="connsiteX3-87" fmla="*/ 803054 w 1064930"/>
                <a:gd name="connsiteY3-88" fmla="*/ 2099855 h 3163936"/>
                <a:gd name="connsiteX4-89" fmla="*/ 1009559 w 1064930"/>
                <a:gd name="connsiteY4-90" fmla="*/ 2387626 h 3163936"/>
                <a:gd name="connsiteX5-91" fmla="*/ 911777 w 1064930"/>
                <a:gd name="connsiteY5-92" fmla="*/ 2817932 h 3163936"/>
                <a:gd name="connsiteX6-93" fmla="*/ 1064930 w 1064930"/>
                <a:gd name="connsiteY6-94" fmla="*/ 3163936 h 3163936"/>
                <a:gd name="connsiteX0-95" fmla="*/ 66382 w 1064930"/>
                <a:gd name="connsiteY0-96" fmla="*/ 0 h 3163936"/>
                <a:gd name="connsiteX1-97" fmla="*/ 55163 w 1064930"/>
                <a:gd name="connsiteY1-98" fmla="*/ 650738 h 3163936"/>
                <a:gd name="connsiteX2-99" fmla="*/ 397362 w 1064930"/>
                <a:gd name="connsiteY2-100" fmla="*/ 1587578 h 3163936"/>
                <a:gd name="connsiteX3-101" fmla="*/ 803054 w 1064930"/>
                <a:gd name="connsiteY3-102" fmla="*/ 2099855 h 3163936"/>
                <a:gd name="connsiteX4-103" fmla="*/ 1009559 w 1064930"/>
                <a:gd name="connsiteY4-104" fmla="*/ 2415686 h 3163936"/>
                <a:gd name="connsiteX5-105" fmla="*/ 911777 w 1064930"/>
                <a:gd name="connsiteY5-106" fmla="*/ 2817932 h 3163936"/>
                <a:gd name="connsiteX6-107" fmla="*/ 1064930 w 1064930"/>
                <a:gd name="connsiteY6-108" fmla="*/ 3163936 h 316393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37" y="connsiteY6-38"/>
                </a:cxn>
              </a:cxnLst>
              <a:rect l="l" t="t" r="r" b="b"/>
              <a:pathLst>
                <a:path w="1064930" h="3163936">
                  <a:moveTo>
                    <a:pt x="66382" y="0"/>
                  </a:moveTo>
                  <a:cubicBezTo>
                    <a:pt x="33191" y="193071"/>
                    <a:pt x="0" y="386142"/>
                    <a:pt x="55163" y="650738"/>
                  </a:cubicBezTo>
                  <a:cubicBezTo>
                    <a:pt x="110326" y="915334"/>
                    <a:pt x="272714" y="1346059"/>
                    <a:pt x="397362" y="1587578"/>
                  </a:cubicBezTo>
                  <a:cubicBezTo>
                    <a:pt x="522011" y="1829098"/>
                    <a:pt x="701021" y="1961837"/>
                    <a:pt x="803054" y="2099855"/>
                  </a:cubicBezTo>
                  <a:cubicBezTo>
                    <a:pt x="905087" y="2237873"/>
                    <a:pt x="991439" y="2296007"/>
                    <a:pt x="1009559" y="2415686"/>
                  </a:cubicBezTo>
                  <a:cubicBezTo>
                    <a:pt x="1027679" y="2535365"/>
                    <a:pt x="902548" y="2693224"/>
                    <a:pt x="911777" y="2817932"/>
                  </a:cubicBezTo>
                  <a:cubicBezTo>
                    <a:pt x="921006" y="2942640"/>
                    <a:pt x="900453" y="2924502"/>
                    <a:pt x="1064930" y="3163936"/>
                  </a:cubicBezTo>
                </a:path>
              </a:pathLst>
            </a:custGeom>
            <a:ln w="25400">
              <a:solidFill>
                <a:srgbClr val="0000FF"/>
              </a:solidFill>
              <a:headEnd type="arrow"/>
              <a:tailEnd type="arrow"/>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thruBlk="1"/>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z="3200" dirty="0" smtClean="0">
                <a:latin typeface="微软雅黑" panose="020B0503020204020204" pitchFamily="34" charset="-122"/>
                <a:ea typeface="微软雅黑" panose="020B0503020204020204" pitchFamily="34" charset="-122"/>
              </a:rPr>
              <a:t>网络级监测业务流配置限制</a:t>
            </a:r>
            <a:endParaRPr lang="zh-CN" altLang="en-US" sz="3200" dirty="0">
              <a:latin typeface="微软雅黑" panose="020B0503020204020204" pitchFamily="34" charset="-122"/>
              <a:ea typeface="微软雅黑" panose="020B0503020204020204" pitchFamily="34" charset="-122"/>
            </a:endParaRPr>
          </a:p>
        </p:txBody>
      </p:sp>
      <p:graphicFrame>
        <p:nvGraphicFramePr>
          <p:cNvPr id="3" name="表格 2"/>
          <p:cNvGraphicFramePr>
            <a:graphicFrameLocks noGrp="1"/>
          </p:cNvGraphicFramePr>
          <p:nvPr/>
        </p:nvGraphicFramePr>
        <p:xfrm>
          <a:off x="266698" y="996950"/>
          <a:ext cx="8145465" cy="3104307"/>
        </p:xfrm>
        <a:graphic>
          <a:graphicData uri="http://schemas.openxmlformats.org/drawingml/2006/table">
            <a:tbl>
              <a:tblPr/>
              <a:tblGrid>
                <a:gridCol w="1396365"/>
                <a:gridCol w="1396365"/>
                <a:gridCol w="1047274"/>
                <a:gridCol w="783350"/>
                <a:gridCol w="1427563"/>
                <a:gridCol w="1047274"/>
                <a:gridCol w="1047274"/>
              </a:tblGrid>
              <a:tr h="349873">
                <a:tc>
                  <a:txBody>
                    <a:bodyPr/>
                    <a:lstStyle/>
                    <a:p>
                      <a:pPr algn="ctr" rtl="0" fontAlgn="ctr"/>
                      <a:r>
                        <a:rPr lang="zh-CN" altLang="en-US" sz="1200" b="1" i="0" u="none" strike="noStrike" dirty="0" smtClean="0">
                          <a:solidFill>
                            <a:srgbClr val="000000"/>
                          </a:solidFill>
                          <a:latin typeface="宋体" panose="02010600030101010101" pitchFamily="2" charset="-122"/>
                        </a:rPr>
                        <a:t>参数项</a:t>
                      </a:r>
                      <a:endParaRPr lang="zh-CN" altLang="en-US" sz="1200" b="1"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100" b="1" i="0" u="none" strike="noStrike" dirty="0">
                          <a:solidFill>
                            <a:srgbClr val="000000"/>
                          </a:solidFill>
                          <a:latin typeface="宋体" panose="02010600030101010101" pitchFamily="2" charset="-122"/>
                        </a:rPr>
                        <a:t>测试流类型</a:t>
                      </a:r>
                      <a:endParaRPr lang="zh-CN" altLang="en-US" sz="1100" b="1"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rtl="0" fontAlgn="ctr"/>
                      <a:r>
                        <a:rPr lang="en-US" sz="1100" b="1" i="0" u="none" strike="noStrike" dirty="0">
                          <a:solidFill>
                            <a:srgbClr val="000000"/>
                          </a:solidFill>
                          <a:latin typeface="Calibri" panose="020F0502020204030204"/>
                        </a:rPr>
                        <a:t>protocol  </a:t>
                      </a:r>
                      <a:endParaRPr lang="en-US" sz="1100" b="1" i="0" u="none" strike="noStrike" dirty="0">
                        <a:solidFill>
                          <a:srgbClr val="000000"/>
                        </a:solidFill>
                        <a:latin typeface="Calibri" panose="020F0502020204030204"/>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rtl="0" fontAlgn="ctr"/>
                      <a:r>
                        <a:rPr lang="en-US" sz="1100" b="1" i="0" u="none" strike="noStrike" dirty="0" err="1">
                          <a:solidFill>
                            <a:srgbClr val="000000"/>
                          </a:solidFill>
                          <a:latin typeface="Calibri" panose="020F0502020204030204"/>
                        </a:rPr>
                        <a:t>dscp</a:t>
                      </a:r>
                      <a:r>
                        <a:rPr lang="en-US" sz="1100" b="1" i="0" u="none" strike="noStrike" dirty="0">
                          <a:solidFill>
                            <a:srgbClr val="000000"/>
                          </a:solidFill>
                          <a:latin typeface="Calibri" panose="020F0502020204030204"/>
                        </a:rPr>
                        <a:t>  </a:t>
                      </a:r>
                      <a:endParaRPr lang="en-US" sz="1100" b="1" i="0" u="none" strike="noStrike" dirty="0">
                        <a:solidFill>
                          <a:srgbClr val="000000"/>
                        </a:solidFill>
                        <a:latin typeface="Calibri" panose="020F0502020204030204"/>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rtl="0" fontAlgn="ctr"/>
                      <a:r>
                        <a:rPr lang="en-US" sz="1100" b="1" i="0" u="none" strike="noStrike" dirty="0" smtClean="0">
                          <a:solidFill>
                            <a:srgbClr val="000000"/>
                          </a:solidFill>
                          <a:latin typeface="Calibri" panose="020F0502020204030204"/>
                        </a:rPr>
                        <a:t>Source</a:t>
                      </a:r>
                      <a:r>
                        <a:rPr lang="zh-CN" altLang="en-US" sz="1100" b="1" i="0" u="none" strike="noStrike" dirty="0" smtClean="0">
                          <a:solidFill>
                            <a:srgbClr val="000000"/>
                          </a:solidFill>
                          <a:latin typeface="Calibri" panose="020F0502020204030204"/>
                        </a:rPr>
                        <a:t>、</a:t>
                      </a:r>
                      <a:r>
                        <a:rPr lang="en-US" altLang="zh-CN" sz="1100" b="1" i="0" u="none" strike="noStrike" dirty="0" smtClean="0">
                          <a:solidFill>
                            <a:srgbClr val="000000"/>
                          </a:solidFill>
                          <a:latin typeface="Calibri" panose="020F0502020204030204"/>
                        </a:rPr>
                        <a:t>destination </a:t>
                      </a:r>
                      <a:endParaRPr lang="en-US" sz="1100" b="1" i="0" u="none" strike="noStrike" dirty="0">
                        <a:solidFill>
                          <a:srgbClr val="000000"/>
                        </a:solidFill>
                        <a:latin typeface="Calibri" panose="020F0502020204030204"/>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rtl="0" fontAlgn="ctr"/>
                      <a:r>
                        <a:rPr lang="en-US" sz="1100" b="1" i="0" u="none" strike="noStrike" dirty="0">
                          <a:solidFill>
                            <a:srgbClr val="000000"/>
                          </a:solidFill>
                          <a:latin typeface="Calibri" panose="020F0502020204030204"/>
                        </a:rPr>
                        <a:t>source-port  </a:t>
                      </a:r>
                      <a:endParaRPr lang="en-US" sz="1100" b="1" i="0" u="none" strike="noStrike" dirty="0">
                        <a:solidFill>
                          <a:srgbClr val="000000"/>
                        </a:solidFill>
                        <a:latin typeface="Calibri" panose="020F0502020204030204"/>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rtl="0" fontAlgn="ctr"/>
                      <a:r>
                        <a:rPr lang="en-US" sz="1100" b="1" i="0" u="none" strike="noStrike" dirty="0">
                          <a:solidFill>
                            <a:srgbClr val="000000"/>
                          </a:solidFill>
                          <a:latin typeface="Calibri" panose="020F0502020204030204"/>
                        </a:rPr>
                        <a:t>destination-port  </a:t>
                      </a:r>
                      <a:endParaRPr lang="en-US" sz="1100" b="1" i="0" u="none" strike="noStrike" dirty="0">
                        <a:solidFill>
                          <a:srgbClr val="000000"/>
                        </a:solidFill>
                        <a:latin typeface="Calibri" panose="020F0502020204030204"/>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r>
              <a:tr h="730514">
                <a:tc rowSpan="4">
                  <a:txBody>
                    <a:bodyPr/>
                    <a:lstStyle/>
                    <a:p>
                      <a:pPr algn="ctr" rtl="0" fontAlgn="ctr"/>
                      <a:r>
                        <a:rPr lang="en-US" altLang="zh-CN" sz="1200" b="0" i="0" u="none" strike="noStrike" dirty="0" smtClean="0">
                          <a:solidFill>
                            <a:srgbClr val="000000"/>
                          </a:solidFill>
                          <a:latin typeface="宋体" panose="02010600030101010101" pitchFamily="2" charset="-122"/>
                        </a:rPr>
                        <a:t>IPFPM Flow</a:t>
                      </a:r>
                      <a:r>
                        <a:rPr lang="zh-CN" altLang="en-US" sz="1200" b="0" i="0" u="none" strike="noStrike" dirty="0" smtClean="0">
                          <a:solidFill>
                            <a:srgbClr val="000000"/>
                          </a:solidFill>
                          <a:latin typeface="宋体" panose="02010600030101010101" pitchFamily="2" charset="-122"/>
                        </a:rPr>
                        <a:t>参数限制</a:t>
                      </a:r>
                      <a:endParaRPr lang="zh-CN" altLang="en-US" sz="12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zh-CN" altLang="en-US" sz="1100" b="0" i="0" u="none" strike="noStrike" dirty="0">
                          <a:solidFill>
                            <a:srgbClr val="000000"/>
                          </a:solidFill>
                          <a:latin typeface="宋体" panose="02010600030101010101" pitchFamily="2" charset="-122"/>
                        </a:rPr>
                        <a:t>单向流</a:t>
                      </a:r>
                      <a:r>
                        <a:rPr lang="en-US" sz="1100" b="0" i="0" u="none" strike="noStrike" dirty="0" err="1">
                          <a:solidFill>
                            <a:srgbClr val="000000"/>
                          </a:solidFill>
                          <a:latin typeface="宋体" panose="02010600030101010101" pitchFamily="2" charset="-122"/>
                        </a:rPr>
                        <a:t>tcp</a:t>
                      </a:r>
                      <a:r>
                        <a:rPr lang="zh-CN" altLang="en-US" sz="1100" b="0" i="0" u="none" strike="noStrike" dirty="0">
                          <a:solidFill>
                            <a:srgbClr val="000000"/>
                          </a:solidFill>
                          <a:latin typeface="宋体" panose="02010600030101010101" pitchFamily="2" charset="-122"/>
                        </a:rPr>
                        <a:t>或</a:t>
                      </a:r>
                      <a:r>
                        <a:rPr lang="en-US" sz="1100" b="0" i="0" u="none" strike="noStrike" dirty="0" err="1">
                          <a:solidFill>
                            <a:srgbClr val="000000"/>
                          </a:solidFill>
                          <a:latin typeface="宋体" panose="02010600030101010101" pitchFamily="2" charset="-122"/>
                        </a:rPr>
                        <a:t>udp</a:t>
                      </a:r>
                      <a:r>
                        <a:rPr lang="en-US" sz="1100" b="0" i="0" u="none" strike="noStrike" dirty="0">
                          <a:solidFill>
                            <a:srgbClr val="000000"/>
                          </a:solidFill>
                          <a:latin typeface="宋体" panose="02010600030101010101" pitchFamily="2" charset="-122"/>
                        </a:rPr>
                        <a:t>  </a:t>
                      </a:r>
                      <a:endParaRPr 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rtl="0" fontAlgn="ctr"/>
                      <a:r>
                        <a:rPr lang="zh-CN" altLang="en-US" sz="1100" b="0" i="0" u="none" strike="noStrike" dirty="0">
                          <a:solidFill>
                            <a:srgbClr val="000000"/>
                          </a:solidFill>
                          <a:latin typeface="宋体" panose="02010600030101010101" pitchFamily="2" charset="-122"/>
                        </a:rPr>
                        <a:t>必选</a:t>
                      </a:r>
                      <a:endParaRPr lang="zh-CN" alt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gridSpan="2">
                  <a:txBody>
                    <a:bodyPr/>
                    <a:lstStyle/>
                    <a:p>
                      <a:pPr algn="ctr" rtl="0" fontAlgn="ctr"/>
                      <a:r>
                        <a:rPr lang="zh-CN" altLang="en-US" sz="1100" b="0" i="0" u="none" strike="noStrike" dirty="0" smtClean="0">
                          <a:solidFill>
                            <a:srgbClr val="000000"/>
                          </a:solidFill>
                          <a:latin typeface="宋体" panose="02010600030101010101" pitchFamily="2" charset="-122"/>
                        </a:rPr>
                        <a:t>至少二选一</a:t>
                      </a:r>
                      <a:endParaRPr lang="zh-CN" alt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hMerge="1">
                  <a:tcPr/>
                </a:tc>
                <a:tc gridSpan="2">
                  <a:txBody>
                    <a:bodyPr/>
                    <a:lstStyle/>
                    <a:p>
                      <a:pPr algn="ctr" rtl="0" fontAlgn="ctr"/>
                      <a:r>
                        <a:rPr lang="zh-CN" altLang="en-US" sz="1100" b="0" i="0" u="none" strike="noStrike" dirty="0" smtClean="0">
                          <a:solidFill>
                            <a:srgbClr val="000000"/>
                          </a:solidFill>
                          <a:latin typeface="宋体" panose="02010600030101010101" pitchFamily="2" charset="-122"/>
                        </a:rPr>
                        <a:t>至少</a:t>
                      </a:r>
                      <a:r>
                        <a:rPr lang="zh-CN" altLang="en-US" sz="1100" b="0" i="0" u="none" strike="noStrike" dirty="0">
                          <a:solidFill>
                            <a:srgbClr val="000000"/>
                          </a:solidFill>
                          <a:latin typeface="宋体" panose="02010600030101010101" pitchFamily="2" charset="-122"/>
                        </a:rPr>
                        <a:t>二选</a:t>
                      </a:r>
                      <a:r>
                        <a:rPr lang="zh-CN" altLang="en-US" sz="1100" b="0" i="0" u="none" strike="noStrike" dirty="0" smtClean="0">
                          <a:solidFill>
                            <a:srgbClr val="000000"/>
                          </a:solidFill>
                          <a:latin typeface="宋体" panose="02010600030101010101" pitchFamily="2" charset="-122"/>
                        </a:rPr>
                        <a:t>一，</a:t>
                      </a:r>
                      <a:endParaRPr lang="en-US" altLang="zh-CN" sz="1100" b="0" i="0" u="none" strike="noStrike" dirty="0" smtClean="0">
                        <a:solidFill>
                          <a:srgbClr val="000000"/>
                        </a:solidFill>
                        <a:latin typeface="宋体" panose="02010600030101010101" pitchFamily="2" charset="-122"/>
                      </a:endParaRPr>
                    </a:p>
                    <a:p>
                      <a:pPr algn="ctr" rtl="0" fontAlgn="ctr"/>
                      <a:r>
                        <a:rPr lang="zh-CN" altLang="en-US" sz="1100" dirty="0" smtClean="0"/>
                        <a:t>源端口、目的端口只能一个配置为范围，另一个为指定端口号。</a:t>
                      </a:r>
                      <a:endParaRPr lang="en-US" altLang="zh-CN" sz="1100" dirty="0" smtClean="0"/>
                    </a:p>
                    <a:p>
                      <a:pPr algn="ctr" rtl="0" fontAlgn="ctr"/>
                      <a:r>
                        <a:rPr lang="zh-CN" altLang="en-US" sz="1100" dirty="0" smtClean="0"/>
                        <a:t>比如：源端口输入端口范围（端口范围必须小于</a:t>
                      </a:r>
                      <a:r>
                        <a:rPr lang="en-US" altLang="zh-CN" sz="1100" dirty="0" smtClean="0"/>
                        <a:t>256</a:t>
                      </a:r>
                      <a:r>
                        <a:rPr lang="zh-CN" altLang="en-US" sz="1100" dirty="0" smtClean="0"/>
                        <a:t>），目的端口只能输入一个端口号。</a:t>
                      </a:r>
                      <a:endParaRPr lang="zh-CN" alt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hMerge="1">
                  <a:tcPr/>
                </a:tc>
              </a:tr>
              <a:tr h="316635">
                <a:tc vMerge="1">
                  <a:tcPr/>
                </a:tc>
                <a:tc>
                  <a:txBody>
                    <a:bodyPr/>
                    <a:lstStyle/>
                    <a:p>
                      <a:pPr algn="ctr" rtl="0" fontAlgn="ctr"/>
                      <a:r>
                        <a:rPr lang="zh-CN" altLang="en-US" sz="1100" b="0" i="0" u="none" strike="noStrike" dirty="0">
                          <a:solidFill>
                            <a:schemeClr val="tx1"/>
                          </a:solidFill>
                          <a:latin typeface="宋体" panose="02010600030101010101" pitchFamily="2" charset="-122"/>
                        </a:rPr>
                        <a:t>单向流非</a:t>
                      </a:r>
                      <a:r>
                        <a:rPr lang="en-US" sz="1100" b="0" i="0" u="none" strike="noStrike" dirty="0" err="1">
                          <a:solidFill>
                            <a:schemeClr val="tx1"/>
                          </a:solidFill>
                          <a:latin typeface="宋体" panose="02010600030101010101" pitchFamily="2" charset="-122"/>
                        </a:rPr>
                        <a:t>tcp</a:t>
                      </a:r>
                      <a:r>
                        <a:rPr lang="zh-CN" altLang="en-US" sz="1100" b="0" i="0" u="none" strike="noStrike" dirty="0">
                          <a:solidFill>
                            <a:schemeClr val="tx1"/>
                          </a:solidFill>
                          <a:latin typeface="宋体" panose="02010600030101010101" pitchFamily="2" charset="-122"/>
                        </a:rPr>
                        <a:t>或</a:t>
                      </a:r>
                      <a:r>
                        <a:rPr lang="en-US" sz="1100" b="0" i="0" u="none" strike="noStrike" dirty="0" err="1">
                          <a:solidFill>
                            <a:schemeClr val="tx1"/>
                          </a:solidFill>
                          <a:latin typeface="宋体" panose="02010600030101010101" pitchFamily="2" charset="-122"/>
                        </a:rPr>
                        <a:t>udp</a:t>
                      </a:r>
                      <a:r>
                        <a:rPr lang="en-US" sz="1100" b="0" i="0" u="none" strike="noStrike" dirty="0">
                          <a:solidFill>
                            <a:schemeClr val="tx1"/>
                          </a:solidFill>
                          <a:latin typeface="宋体" panose="02010600030101010101" pitchFamily="2" charset="-122"/>
                        </a:rPr>
                        <a:t>  </a:t>
                      </a:r>
                      <a:endParaRPr lang="en-US" sz="1100" b="0" i="0" u="none" strike="noStrike" dirty="0">
                        <a:solidFill>
                          <a:schemeClr val="tx1"/>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rtl="0" fontAlgn="ctr"/>
                      <a:r>
                        <a:rPr lang="zh-CN" altLang="en-US" sz="1100" b="0" i="0" u="none" strike="noStrike" dirty="0">
                          <a:solidFill>
                            <a:srgbClr val="000000"/>
                          </a:solidFill>
                          <a:latin typeface="宋体" panose="02010600030101010101" pitchFamily="2" charset="-122"/>
                        </a:rPr>
                        <a:t>可选</a:t>
                      </a:r>
                      <a:endParaRPr lang="zh-CN" alt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gridSpan="2">
                  <a:txBody>
                    <a:bodyPr/>
                    <a:lstStyle/>
                    <a:p>
                      <a:pPr algn="ctr" rtl="0" fontAlgn="ctr"/>
                      <a:r>
                        <a:rPr lang="zh-CN" altLang="en-US" sz="1100" b="0" i="0" u="none" strike="noStrike" dirty="0" smtClean="0">
                          <a:solidFill>
                            <a:srgbClr val="000000"/>
                          </a:solidFill>
                          <a:latin typeface="宋体" panose="02010600030101010101" pitchFamily="2" charset="-122"/>
                        </a:rPr>
                        <a:t>至少二选一</a:t>
                      </a:r>
                      <a:endParaRPr lang="zh-CN" alt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hMerge="1">
                  <a:tcPr/>
                </a:tc>
                <a:tc gridSpan="2">
                  <a:txBody>
                    <a:bodyPr/>
                    <a:lstStyle/>
                    <a:p>
                      <a:pPr algn="ctr" fontAlgn="ctr"/>
                      <a:r>
                        <a:rPr lang="zh-CN" altLang="en-US" sz="1200" b="0" i="0" u="none" strike="noStrike" dirty="0">
                          <a:solidFill>
                            <a:srgbClr val="000000"/>
                          </a:solidFill>
                          <a:latin typeface="宋体" panose="02010600030101010101" pitchFamily="2" charset="-122"/>
                        </a:rPr>
                        <a:t>　</a:t>
                      </a:r>
                      <a:endParaRPr lang="zh-CN" altLang="en-US" sz="1200" b="0" i="0" u="none" strike="noStrike" dirty="0">
                        <a:solidFill>
                          <a:srgbClr val="000000"/>
                        </a:solidFill>
                        <a:latin typeface="宋体" panose="02010600030101010101" pitchFamily="2" charset="-122"/>
                      </a:endParaRPr>
                    </a:p>
                    <a:p>
                      <a:pPr algn="ctr" fontAlgn="ctr"/>
                      <a:r>
                        <a:rPr lang="zh-CN" altLang="en-US" sz="1200" b="0" i="0" u="none" strike="noStrike" dirty="0">
                          <a:solidFill>
                            <a:srgbClr val="000000"/>
                          </a:solidFill>
                          <a:latin typeface="宋体" panose="02010600030101010101" pitchFamily="2" charset="-122"/>
                        </a:rPr>
                        <a:t>　</a:t>
                      </a:r>
                      <a:endParaRPr lang="zh-CN" altLang="en-US" sz="12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cPr marL="9525" marR="9525" marT="9525"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7149">
                <a:tc vMerge="1">
                  <a:tcPr/>
                </a:tc>
                <a:tc>
                  <a:txBody>
                    <a:bodyPr/>
                    <a:lstStyle/>
                    <a:p>
                      <a:pPr algn="ctr" rtl="0" fontAlgn="ctr"/>
                      <a:r>
                        <a:rPr lang="zh-CN" altLang="en-US" sz="1100" b="0" i="0" u="none" strike="noStrike" dirty="0">
                          <a:solidFill>
                            <a:srgbClr val="000000"/>
                          </a:solidFill>
                          <a:latin typeface="宋体" panose="02010600030101010101" pitchFamily="2" charset="-122"/>
                        </a:rPr>
                        <a:t>双向流</a:t>
                      </a:r>
                      <a:r>
                        <a:rPr lang="en-US" sz="1100" b="0" i="0" u="none" strike="noStrike" dirty="0" err="1">
                          <a:solidFill>
                            <a:srgbClr val="000000"/>
                          </a:solidFill>
                          <a:latin typeface="宋体" panose="02010600030101010101" pitchFamily="2" charset="-122"/>
                        </a:rPr>
                        <a:t>tcp</a:t>
                      </a:r>
                      <a:r>
                        <a:rPr lang="zh-CN" altLang="en-US" sz="1100" b="0" i="0" u="none" strike="noStrike" dirty="0">
                          <a:solidFill>
                            <a:srgbClr val="000000"/>
                          </a:solidFill>
                          <a:latin typeface="宋体" panose="02010600030101010101" pitchFamily="2" charset="-122"/>
                        </a:rPr>
                        <a:t>或</a:t>
                      </a:r>
                      <a:r>
                        <a:rPr lang="en-US" sz="1100" b="0" i="0" u="none" strike="noStrike" dirty="0" err="1">
                          <a:solidFill>
                            <a:srgbClr val="000000"/>
                          </a:solidFill>
                          <a:latin typeface="宋体" panose="02010600030101010101" pitchFamily="2" charset="-122"/>
                        </a:rPr>
                        <a:t>udp</a:t>
                      </a:r>
                      <a:r>
                        <a:rPr lang="en-US" sz="1100" b="0" i="0" u="none" strike="noStrike" dirty="0">
                          <a:solidFill>
                            <a:srgbClr val="000000"/>
                          </a:solidFill>
                          <a:latin typeface="宋体" panose="02010600030101010101" pitchFamily="2" charset="-122"/>
                        </a:rPr>
                        <a:t>  </a:t>
                      </a:r>
                      <a:endParaRPr 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rtl="0" fontAlgn="ctr"/>
                      <a:r>
                        <a:rPr lang="zh-CN" altLang="en-US" sz="1100" b="0" i="0" u="none" strike="noStrike" dirty="0">
                          <a:solidFill>
                            <a:srgbClr val="000000"/>
                          </a:solidFill>
                          <a:latin typeface="宋体" panose="02010600030101010101" pitchFamily="2" charset="-122"/>
                        </a:rPr>
                        <a:t>必选</a:t>
                      </a:r>
                      <a:endParaRPr lang="zh-CN" alt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rtl="0" fontAlgn="ctr"/>
                      <a:r>
                        <a:rPr lang="zh-CN" altLang="en-US" sz="1100" b="0" i="0" u="none" strike="noStrike" dirty="0">
                          <a:solidFill>
                            <a:srgbClr val="000000"/>
                          </a:solidFill>
                          <a:latin typeface="宋体" panose="02010600030101010101" pitchFamily="2" charset="-122"/>
                        </a:rPr>
                        <a:t>可选</a:t>
                      </a:r>
                      <a:endParaRPr lang="zh-CN" alt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rtl="0" fontAlgn="ctr"/>
                      <a:r>
                        <a:rPr lang="zh-CN" altLang="en-US" sz="1100" b="0" i="0" u="none" strike="noStrike" dirty="0">
                          <a:solidFill>
                            <a:srgbClr val="000000"/>
                          </a:solidFill>
                          <a:latin typeface="宋体" panose="02010600030101010101" pitchFamily="2" charset="-122"/>
                        </a:rPr>
                        <a:t>必选</a:t>
                      </a:r>
                      <a:endParaRPr lang="zh-CN" alt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gridSpan="2">
                  <a:txBody>
                    <a:bodyPr/>
                    <a:lstStyle/>
                    <a:p>
                      <a:pPr algn="ctr" rtl="0" fontAlgn="ctr"/>
                      <a:r>
                        <a:rPr lang="zh-CN" altLang="en-US" sz="1100" b="0" i="0" u="none" strike="noStrike" dirty="0" smtClean="0">
                          <a:solidFill>
                            <a:srgbClr val="000000"/>
                          </a:solidFill>
                          <a:latin typeface="宋体" panose="02010600030101010101" pitchFamily="2" charset="-122"/>
                        </a:rPr>
                        <a:t>至少</a:t>
                      </a:r>
                      <a:r>
                        <a:rPr lang="zh-CN" altLang="en-US" sz="1100" b="0" i="0" u="none" strike="noStrike" dirty="0">
                          <a:solidFill>
                            <a:srgbClr val="000000"/>
                          </a:solidFill>
                          <a:latin typeface="宋体" panose="02010600030101010101" pitchFamily="2" charset="-122"/>
                        </a:rPr>
                        <a:t>二选</a:t>
                      </a:r>
                      <a:r>
                        <a:rPr lang="zh-CN" altLang="en-US" sz="1100" b="0" i="0" u="none" strike="noStrike" dirty="0" smtClean="0">
                          <a:solidFill>
                            <a:srgbClr val="000000"/>
                          </a:solidFill>
                          <a:latin typeface="宋体" panose="02010600030101010101" pitchFamily="2" charset="-122"/>
                        </a:rPr>
                        <a:t>一，</a:t>
                      </a:r>
                      <a:endParaRPr lang="en-US" altLang="zh-CN" sz="1100" b="0" i="0" u="none" strike="noStrike" dirty="0" smtClean="0">
                        <a:solidFill>
                          <a:srgbClr val="000000"/>
                        </a:solidFill>
                        <a:latin typeface="宋体" panose="02010600030101010101" pitchFamily="2" charset="-122"/>
                      </a:endParaRPr>
                    </a:p>
                    <a:p>
                      <a:pPr algn="ctr" rtl="0" fontAlgn="ctr"/>
                      <a:r>
                        <a:rPr lang="zh-CN" altLang="en-US" sz="1100" dirty="0" smtClean="0"/>
                        <a:t>源端口、目的端口只能一个配置为范围，另一个为指定端口号。</a:t>
                      </a:r>
                      <a:endParaRPr lang="en-US" altLang="zh-CN" sz="1100" dirty="0" smtClean="0"/>
                    </a:p>
                    <a:p>
                      <a:pPr algn="ctr" rtl="0" fontAlgn="ctr"/>
                      <a:r>
                        <a:rPr lang="zh-CN" altLang="en-US" sz="1100" dirty="0" smtClean="0"/>
                        <a:t>比如：源端口输入端口范围（端口范围必须小于</a:t>
                      </a:r>
                      <a:r>
                        <a:rPr lang="en-US" altLang="zh-CN" sz="1100" dirty="0" smtClean="0"/>
                        <a:t>256</a:t>
                      </a:r>
                      <a:r>
                        <a:rPr lang="zh-CN" altLang="en-US" sz="1100" dirty="0" smtClean="0"/>
                        <a:t>），目的端口只能输入一个端口号。</a:t>
                      </a:r>
                      <a:endParaRPr lang="zh-CN" alt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hMerge="1">
                  <a:tcPr/>
                </a:tc>
              </a:tr>
              <a:tr h="316635">
                <a:tc vMerge="1">
                  <a:tcPr/>
                </a:tc>
                <a:tc>
                  <a:txBody>
                    <a:bodyPr/>
                    <a:lstStyle/>
                    <a:p>
                      <a:pPr algn="ctr" rtl="0" fontAlgn="ctr"/>
                      <a:r>
                        <a:rPr lang="zh-CN" altLang="en-US" sz="1100" b="0" i="0" u="none" strike="noStrike" dirty="0" smtClean="0">
                          <a:solidFill>
                            <a:srgbClr val="000000"/>
                          </a:solidFill>
                          <a:latin typeface="宋体" panose="02010600030101010101" pitchFamily="2" charset="-122"/>
                        </a:rPr>
                        <a:t>双向流非</a:t>
                      </a:r>
                      <a:r>
                        <a:rPr lang="en-US" sz="1100" b="0" i="0" u="none" strike="noStrike" dirty="0" err="1" smtClean="0">
                          <a:solidFill>
                            <a:srgbClr val="000000"/>
                          </a:solidFill>
                          <a:latin typeface="宋体" panose="02010600030101010101" pitchFamily="2" charset="-122"/>
                        </a:rPr>
                        <a:t>tcp</a:t>
                      </a:r>
                      <a:r>
                        <a:rPr lang="zh-CN" altLang="en-US" sz="1100" b="0" i="0" u="none" strike="noStrike" dirty="0" smtClean="0">
                          <a:solidFill>
                            <a:srgbClr val="000000"/>
                          </a:solidFill>
                          <a:latin typeface="宋体" panose="02010600030101010101" pitchFamily="2" charset="-122"/>
                        </a:rPr>
                        <a:t>或</a:t>
                      </a:r>
                      <a:r>
                        <a:rPr lang="en-US" sz="1100" b="0" i="0" u="none" strike="noStrike" dirty="0" err="1" smtClean="0">
                          <a:solidFill>
                            <a:srgbClr val="000000"/>
                          </a:solidFill>
                          <a:latin typeface="宋体" panose="02010600030101010101" pitchFamily="2" charset="-122"/>
                        </a:rPr>
                        <a:t>udp</a:t>
                      </a:r>
                      <a:r>
                        <a:rPr lang="en-US" sz="1100" b="0" i="0" u="none" strike="noStrike" dirty="0" smtClean="0">
                          <a:solidFill>
                            <a:srgbClr val="000000"/>
                          </a:solidFill>
                          <a:latin typeface="宋体" panose="02010600030101010101" pitchFamily="2" charset="-122"/>
                        </a:rPr>
                        <a:t>  </a:t>
                      </a:r>
                      <a:endParaRPr 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rtl="0" fontAlgn="ctr"/>
                      <a:r>
                        <a:rPr lang="zh-CN" altLang="en-US" sz="1100" b="0" i="0" u="none" strike="noStrike" dirty="0" smtClean="0">
                          <a:solidFill>
                            <a:srgbClr val="000000"/>
                          </a:solidFill>
                          <a:latin typeface="宋体" panose="02010600030101010101" pitchFamily="2" charset="-122"/>
                        </a:rPr>
                        <a:t>可选</a:t>
                      </a:r>
                      <a:endParaRPr lang="zh-CN" alt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marL="0" marR="0" indent="0" algn="ctr" defTabSz="913765" rtl="0" eaLnBrk="1" fontAlgn="ctr" latinLnBrk="0" hangingPunct="1">
                        <a:lnSpc>
                          <a:spcPct val="100000"/>
                        </a:lnSpc>
                        <a:spcBef>
                          <a:spcPts val="0"/>
                        </a:spcBef>
                        <a:spcAft>
                          <a:spcPts val="0"/>
                        </a:spcAft>
                        <a:buClrTx/>
                        <a:buSzTx/>
                        <a:buFontTx/>
                        <a:buNone/>
                        <a:defRPr/>
                      </a:pPr>
                      <a:r>
                        <a:rPr lang="zh-CN" altLang="en-US" sz="1100" b="0" i="0" u="none" strike="noStrike" dirty="0" smtClean="0">
                          <a:solidFill>
                            <a:srgbClr val="000000"/>
                          </a:solidFill>
                          <a:latin typeface="宋体" panose="02010600030101010101" pitchFamily="2" charset="-122"/>
                        </a:rPr>
                        <a:t>可选</a:t>
                      </a:r>
                      <a:endParaRPr lang="zh-CN" alt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rtl="0" fontAlgn="ctr"/>
                      <a:r>
                        <a:rPr lang="zh-CN" altLang="en-US" sz="1100" b="0" i="0" u="none" strike="noStrike" dirty="0">
                          <a:solidFill>
                            <a:srgbClr val="000000"/>
                          </a:solidFill>
                          <a:latin typeface="宋体" panose="02010600030101010101" pitchFamily="2" charset="-122"/>
                        </a:rPr>
                        <a:t>必选</a:t>
                      </a:r>
                      <a:endParaRPr lang="zh-CN" altLang="en-US" sz="1100" b="0" i="0" u="none" strike="noStrike" dirty="0">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BE5F1"/>
                    </a:solidFill>
                  </a:tcPr>
                </a:tc>
                <a:tc>
                  <a:txBody>
                    <a:bodyPr/>
                    <a:lstStyle/>
                    <a:p>
                      <a:pPr algn="ctr" fontAlgn="ctr"/>
                      <a:r>
                        <a:rPr lang="zh-CN" altLang="en-US" sz="1200" b="0" i="0" u="none" strike="noStrike">
                          <a:solidFill>
                            <a:srgbClr val="000000"/>
                          </a:solidFill>
                          <a:latin typeface="宋体" panose="02010600030101010101" pitchFamily="2" charset="-122"/>
                        </a:rPr>
                        <a:t>　</a:t>
                      </a:r>
                      <a:endParaRPr lang="zh-CN" altLang="en-US" sz="1200" b="0" i="0" u="none" strike="noStrike">
                        <a:solidFill>
                          <a:srgbClr val="000000"/>
                        </a:solidFill>
                        <a:latin typeface="宋体" panose="02010600030101010101" pitchFamily="2" charset="-122"/>
                      </a:endParaRPr>
                    </a:p>
                  </a:txBody>
                  <a:tcPr marL="9525" marR="9525" marT="9525"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a:noFill/>
                    </a:lnB>
                  </a:tcPr>
                </a:tc>
                <a:tc>
                  <a:txBody>
                    <a:bodyPr/>
                    <a:lstStyle/>
                    <a:p>
                      <a:pPr algn="ctr" fontAlgn="ctr"/>
                      <a:r>
                        <a:rPr lang="zh-CN" altLang="en-US" sz="1200" b="0" i="0" u="none" strike="noStrike" dirty="0">
                          <a:solidFill>
                            <a:srgbClr val="000000"/>
                          </a:solidFill>
                          <a:latin typeface="宋体" panose="02010600030101010101" pitchFamily="2" charset="-122"/>
                        </a:rPr>
                        <a:t>　</a:t>
                      </a:r>
                      <a:endParaRPr lang="zh-CN" altLang="en-US" sz="1200" b="0" i="0" u="none" strike="noStrike" dirty="0">
                        <a:solidFill>
                          <a:srgbClr val="000000"/>
                        </a:solidFill>
                        <a:latin typeface="宋体" panose="02010600030101010101" pitchFamily="2" charset="-122"/>
                      </a:endParaRPr>
                    </a:p>
                  </a:txBody>
                  <a:tcPr marL="9525" marR="9525" marT="9525" marB="0" anchor="ctr">
                    <a:lnL>
                      <a:noFill/>
                    </a:lnL>
                    <a:lnR>
                      <a:noFill/>
                    </a:lnR>
                    <a:lnT w="6350" cap="flat" cmpd="sng" algn="ctr">
                      <a:solidFill>
                        <a:srgbClr val="000000"/>
                      </a:solidFill>
                      <a:prstDash val="solid"/>
                      <a:round/>
                      <a:headEnd type="none" w="med" len="med"/>
                      <a:tailEnd type="none" w="med" len="med"/>
                    </a:lnT>
                    <a:lnB>
                      <a:noFill/>
                    </a:lnB>
                  </a:tcPr>
                </a:tc>
              </a:tr>
            </a:tbl>
          </a:graphicData>
        </a:graphic>
      </p:graphicFrame>
    </p:spTree>
  </p:cSld>
  <p:clrMapOvr>
    <a:masterClrMapping/>
  </p:clrMapOvr>
  <p:transition advClick="0" advTm="8000">
    <p:fade thruBlk="1"/>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目录</a:t>
            </a:r>
            <a:endParaRPr lang="en-US" sz="4000" dirty="0">
              <a:solidFill>
                <a:srgbClr val="960000"/>
              </a:solidFill>
              <a:latin typeface="微软雅黑" panose="020B0503020204020204" pitchFamily="34" charset="-122"/>
              <a:ea typeface="微软雅黑" panose="020B0503020204020204" pitchFamily="34" charset="-122"/>
            </a:endParaRPr>
          </a:p>
        </p:txBody>
      </p:sp>
      <p:sp>
        <p:nvSpPr>
          <p:cNvPr id="40" name="Freeform 11"/>
          <p:cNvSpPr/>
          <p:nvPr/>
        </p:nvSpPr>
        <p:spPr bwMode="gray">
          <a:xfrm>
            <a:off x="2293734" y="1780143"/>
            <a:ext cx="4645229" cy="530173"/>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1" name="Freeform 12"/>
          <p:cNvSpPr/>
          <p:nvPr/>
        </p:nvSpPr>
        <p:spPr bwMode="gray">
          <a:xfrm>
            <a:off x="1523234" y="1780143"/>
            <a:ext cx="624569" cy="530173"/>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2" name="Text Box 16">
            <a:hlinkClick r:id="rId1" action="ppaction://hlinksldjump"/>
          </p:cNvPr>
          <p:cNvSpPr txBox="1">
            <a:spLocks noChangeArrowheads="1"/>
          </p:cNvSpPr>
          <p:nvPr/>
        </p:nvSpPr>
        <p:spPr bwMode="gray">
          <a:xfrm>
            <a:off x="1726667" y="1755335"/>
            <a:ext cx="340064" cy="584775"/>
          </a:xfrm>
          <a:prstGeom prst="rect">
            <a:avLst/>
          </a:prstGeom>
          <a:noFill/>
          <a:ln w="9525">
            <a:noFill/>
            <a:miter lim="800000"/>
          </a:ln>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2</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43" name="Freeform 9"/>
          <p:cNvSpPr/>
          <p:nvPr/>
        </p:nvSpPr>
        <p:spPr bwMode="gray">
          <a:xfrm>
            <a:off x="2293734" y="2489198"/>
            <a:ext cx="4645229" cy="509877"/>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4" name="Freeform 10"/>
          <p:cNvSpPr/>
          <p:nvPr/>
        </p:nvSpPr>
        <p:spPr bwMode="gray">
          <a:xfrm>
            <a:off x="1523234" y="2489198"/>
            <a:ext cx="624569" cy="509877"/>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5" name="Text Box 14">
            <a:hlinkClick r:id="rId2" action="ppaction://hlinksldjump"/>
          </p:cNvPr>
          <p:cNvSpPr txBox="1">
            <a:spLocks noChangeArrowheads="1"/>
          </p:cNvSpPr>
          <p:nvPr/>
        </p:nvSpPr>
        <p:spPr bwMode="gray">
          <a:xfrm>
            <a:off x="2427498" y="2517934"/>
            <a:ext cx="3923875" cy="46166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全网安全协防</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46" name="Text Box 17">
            <a:hlinkClick r:id="rId2" action="ppaction://hlinksldjump"/>
          </p:cNvPr>
          <p:cNvSpPr txBox="1">
            <a:spLocks noChangeArrowheads="1"/>
          </p:cNvSpPr>
          <p:nvPr/>
        </p:nvSpPr>
        <p:spPr bwMode="gray">
          <a:xfrm>
            <a:off x="1726667" y="2438202"/>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3</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47" name="Freeform 6">
            <a:hlinkClick r:id="rId3" action="ppaction://hlinksldjump"/>
          </p:cNvPr>
          <p:cNvSpPr/>
          <p:nvPr/>
        </p:nvSpPr>
        <p:spPr bwMode="gray">
          <a:xfrm>
            <a:off x="2293734" y="3177957"/>
            <a:ext cx="4645229" cy="529321"/>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8" name="Freeform 7"/>
          <p:cNvSpPr/>
          <p:nvPr/>
        </p:nvSpPr>
        <p:spPr bwMode="gray">
          <a:xfrm>
            <a:off x="1523234" y="3177957"/>
            <a:ext cx="624569" cy="529321"/>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9" name="Text Box 18">
            <a:hlinkClick r:id="rId4" action="ppaction://hlinksldjump"/>
          </p:cNvPr>
          <p:cNvSpPr txBox="1">
            <a:spLocks noChangeArrowheads="1"/>
          </p:cNvSpPr>
          <p:nvPr/>
        </p:nvSpPr>
        <p:spPr bwMode="gray">
          <a:xfrm>
            <a:off x="1726667" y="3131358"/>
            <a:ext cx="361625" cy="584775"/>
          </a:xfrm>
          <a:prstGeom prst="rect">
            <a:avLst/>
          </a:prstGeom>
          <a:noFill/>
          <a:ln w="9525">
            <a:noFill/>
            <a:miter lim="800000"/>
          </a:ln>
          <a:effectLst>
            <a:outerShdw dist="28398" dir="1593903" algn="ctr" rotWithShape="0">
              <a:srgbClr val="333333">
                <a:alpha val="50000"/>
              </a:srgbClr>
            </a:outerShdw>
          </a:effectLst>
        </p:spPr>
        <p:txBody>
          <a:bodyPr wrap="square">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4</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50" name="Freeform 6">
            <a:hlinkClick r:id="" action="ppaction://noaction"/>
          </p:cNvPr>
          <p:cNvSpPr/>
          <p:nvPr/>
        </p:nvSpPr>
        <p:spPr bwMode="gray">
          <a:xfrm>
            <a:off x="2293734" y="3886160"/>
            <a:ext cx="4645229" cy="529321"/>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1" name="Freeform 7"/>
          <p:cNvSpPr/>
          <p:nvPr/>
        </p:nvSpPr>
        <p:spPr bwMode="gray">
          <a:xfrm>
            <a:off x="1523234" y="3886160"/>
            <a:ext cx="624569" cy="529321"/>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2" name="Text Box 18">
            <a:hlinkClick r:id="rId5" action="ppaction://hlinksldjump"/>
          </p:cNvPr>
          <p:cNvSpPr txBox="1">
            <a:spLocks noChangeArrowheads="1"/>
          </p:cNvSpPr>
          <p:nvPr/>
        </p:nvSpPr>
        <p:spPr bwMode="gray">
          <a:xfrm>
            <a:off x="1726667" y="3847427"/>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5</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53" name="Text Box 13">
            <a:hlinkClick r:id="rId1" action="ppaction://hlinksldjump"/>
          </p:cNvPr>
          <p:cNvSpPr txBox="1">
            <a:spLocks noChangeArrowheads="1"/>
          </p:cNvSpPr>
          <p:nvPr/>
        </p:nvSpPr>
        <p:spPr bwMode="gray">
          <a:xfrm>
            <a:off x="2427498" y="1816259"/>
            <a:ext cx="3959277" cy="461665"/>
          </a:xfrm>
          <a:prstGeom prst="rect">
            <a:avLst/>
          </a:prstGeom>
          <a:noFill/>
          <a:ln w="9525">
            <a:noFill/>
            <a:miter lim="800000"/>
          </a:ln>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业务随行 </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54" name="Text Box 8">
            <a:hlinkClick r:id="rId4" action="ppaction://hlinksldjump"/>
          </p:cNvPr>
          <p:cNvSpPr txBox="1">
            <a:spLocks noChangeArrowheads="1"/>
          </p:cNvSpPr>
          <p:nvPr/>
        </p:nvSpPr>
        <p:spPr bwMode="gray">
          <a:xfrm>
            <a:off x="2427499" y="3219609"/>
            <a:ext cx="3974334"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质量感知</a:t>
            </a:r>
            <a:r>
              <a:rPr lang="en-US" altLang="zh-CN" sz="2400" b="1" dirty="0" err="1" smtClean="0">
                <a:solidFill>
                  <a:srgbClr val="FFFFFF"/>
                </a:solidFill>
                <a:latin typeface="微软雅黑" panose="020B0503020204020204" pitchFamily="34" charset="-122"/>
                <a:ea typeface="微软雅黑" panose="020B0503020204020204" pitchFamily="34" charset="-122"/>
              </a:rPr>
              <a:t>iPCA</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55" name="Text Box 8">
            <a:hlinkClick r:id="rId5" action="ppaction://hlinksldjump"/>
          </p:cNvPr>
          <p:cNvSpPr txBox="1">
            <a:spLocks noChangeArrowheads="1"/>
          </p:cNvSpPr>
          <p:nvPr/>
        </p:nvSpPr>
        <p:spPr bwMode="gray">
          <a:xfrm>
            <a:off x="2427499" y="3921286"/>
            <a:ext cx="3974334"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有线无线深度融合</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56" name="Freeform 11"/>
          <p:cNvSpPr/>
          <p:nvPr/>
        </p:nvSpPr>
        <p:spPr bwMode="gray">
          <a:xfrm>
            <a:off x="2293734" y="1071088"/>
            <a:ext cx="4645229" cy="530173"/>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7" name="Freeform 12"/>
          <p:cNvSpPr/>
          <p:nvPr/>
        </p:nvSpPr>
        <p:spPr bwMode="gray">
          <a:xfrm>
            <a:off x="1523234" y="1071088"/>
            <a:ext cx="624569" cy="530173"/>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8" name="Text Box 16">
            <a:hlinkClick r:id="rId6" action="ppaction://hlinksldjump"/>
          </p:cNvPr>
          <p:cNvSpPr txBox="1">
            <a:spLocks noChangeArrowheads="1"/>
          </p:cNvSpPr>
          <p:nvPr/>
        </p:nvSpPr>
        <p:spPr bwMode="gray">
          <a:xfrm>
            <a:off x="1726667" y="1065891"/>
            <a:ext cx="340064" cy="584775"/>
          </a:xfrm>
          <a:prstGeom prst="rect">
            <a:avLst/>
          </a:prstGeom>
          <a:noFill/>
          <a:ln w="9525">
            <a:noFill/>
            <a:miter lim="800000"/>
          </a:ln>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1</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59" name="Text Box 13">
            <a:hlinkClick r:id="rId6" action="ppaction://hlinksldjump"/>
          </p:cNvPr>
          <p:cNvSpPr txBox="1">
            <a:spLocks noChangeArrowheads="1"/>
          </p:cNvSpPr>
          <p:nvPr/>
        </p:nvSpPr>
        <p:spPr bwMode="gray">
          <a:xfrm>
            <a:off x="2427498" y="1114584"/>
            <a:ext cx="3959277" cy="461665"/>
          </a:xfrm>
          <a:prstGeom prst="rect">
            <a:avLst/>
          </a:prstGeom>
          <a:noFill/>
          <a:ln w="9525">
            <a:noFill/>
            <a:miter lim="800000"/>
          </a:ln>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总述</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7" y="229650"/>
            <a:ext cx="8716963" cy="559338"/>
          </a:xfrm>
        </p:spPr>
        <p:txBody>
          <a:bodyPr/>
          <a:lstStyle/>
          <a:p>
            <a:r>
              <a:rPr lang="zh-CN" altLang="en-US" dirty="0" smtClean="0">
                <a:latin typeface="微软雅黑" panose="020B0503020204020204" pitchFamily="34" charset="-122"/>
                <a:ea typeface="微软雅黑" panose="020B0503020204020204" pitchFamily="34" charset="-122"/>
              </a:rPr>
              <a:t>技术分析： “基于</a:t>
            </a:r>
            <a:r>
              <a:rPr lang="en-US" altLang="zh-CN" dirty="0" smtClean="0">
                <a:latin typeface="微软雅黑" panose="020B0503020204020204" pitchFamily="34" charset="-122"/>
                <a:ea typeface="微软雅黑" panose="020B0503020204020204" pitchFamily="34" charset="-122"/>
              </a:rPr>
              <a:t>IP</a:t>
            </a:r>
            <a:r>
              <a:rPr lang="zh-CN" altLang="en-US" dirty="0" smtClean="0">
                <a:latin typeface="微软雅黑" panose="020B0503020204020204" pitchFamily="34" charset="-122"/>
                <a:ea typeface="微软雅黑" panose="020B0503020204020204" pitchFamily="34" charset="-122"/>
              </a:rPr>
              <a:t>的重定向</a:t>
            </a:r>
            <a:r>
              <a:rPr lang="en-US" altLang="zh-CN" dirty="0" smtClean="0">
                <a:latin typeface="微软雅黑" panose="020B0503020204020204" pitchFamily="34" charset="-122"/>
                <a:ea typeface="微软雅黑" panose="020B0503020204020204" pitchFamily="34" charset="-122"/>
              </a:rPr>
              <a:t>/</a:t>
            </a:r>
            <a:r>
              <a:rPr lang="zh-CN" altLang="en-US" dirty="0" smtClean="0">
                <a:latin typeface="微软雅黑" panose="020B0503020204020204" pitchFamily="34" charset="-122"/>
                <a:ea typeface="微软雅黑" panose="020B0503020204020204" pitchFamily="34" charset="-122"/>
              </a:rPr>
              <a:t>策略路由”能否实现策略随行？</a:t>
            </a:r>
            <a:endParaRPr lang="zh-CN" altLang="en-US" dirty="0">
              <a:latin typeface="微软雅黑" panose="020B0503020204020204" pitchFamily="34" charset="-122"/>
              <a:ea typeface="微软雅黑" panose="020B0503020204020204" pitchFamily="34" charset="-122"/>
            </a:endParaRPr>
          </a:p>
        </p:txBody>
      </p:sp>
      <p:cxnSp>
        <p:nvCxnSpPr>
          <p:cNvPr id="3" name="直接连接符 2"/>
          <p:cNvCxnSpPr>
            <a:stCxn id="4" idx="2"/>
            <a:endCxn id="15" idx="0"/>
          </p:cNvCxnSpPr>
          <p:nvPr/>
        </p:nvCxnSpPr>
        <p:spPr bwMode="auto">
          <a:xfrm>
            <a:off x="4170000" y="2346232"/>
            <a:ext cx="0" cy="1700628"/>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 name="矩形 3"/>
          <p:cNvSpPr/>
          <p:nvPr/>
        </p:nvSpPr>
        <p:spPr bwMode="auto">
          <a:xfrm>
            <a:off x="3537268" y="2098904"/>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华文细黑"/>
              </a:rPr>
              <a:t>园区出口</a:t>
            </a:r>
            <a:endParaRPr lang="zh-CN" altLang="en-US" sz="1000" kern="0" dirty="0" smtClean="0">
              <a:solidFill>
                <a:sysClr val="windowText" lastClr="000000"/>
              </a:solidFill>
              <a:latin typeface="华文细黑"/>
            </a:endParaRPr>
          </a:p>
        </p:txBody>
      </p:sp>
      <p:grpSp>
        <p:nvGrpSpPr>
          <p:cNvPr id="5" name="组合 1759"/>
          <p:cNvGrpSpPr/>
          <p:nvPr/>
        </p:nvGrpSpPr>
        <p:grpSpPr>
          <a:xfrm>
            <a:off x="3770630" y="2967564"/>
            <a:ext cx="840175" cy="489533"/>
            <a:chOff x="3203848" y="2996952"/>
            <a:chExt cx="1080120" cy="629338"/>
          </a:xfrm>
          <a:solidFill>
            <a:srgbClr val="00B0F0"/>
          </a:solidFill>
        </p:grpSpPr>
        <p:sp>
          <p:nvSpPr>
            <p:cNvPr id="12" name="Freeform 27"/>
            <p:cNvSpPr>
              <a:spLocks noEditPoints="1"/>
            </p:cNvSpPr>
            <p:nvPr/>
          </p:nvSpPr>
          <p:spPr bwMode="auto">
            <a:xfrm>
              <a:off x="3203848" y="2996952"/>
              <a:ext cx="1080120" cy="629338"/>
            </a:xfrm>
            <a:custGeom>
              <a:avLst/>
              <a:gdLst/>
              <a:ahLst/>
              <a:cxnLst>
                <a:cxn ang="0">
                  <a:pos x="8324" y="38"/>
                </a:cxn>
                <a:cxn ang="0">
                  <a:pos x="9087" y="203"/>
                </a:cxn>
                <a:cxn ang="0">
                  <a:pos x="9799" y="487"/>
                </a:cxn>
                <a:cxn ang="0">
                  <a:pos x="10451" y="880"/>
                </a:cxn>
                <a:cxn ang="0">
                  <a:pos x="11031" y="1370"/>
                </a:cxn>
                <a:cxn ang="0">
                  <a:pos x="11529" y="1947"/>
                </a:cxn>
                <a:cxn ang="0">
                  <a:pos x="11934" y="2598"/>
                </a:cxn>
                <a:cxn ang="0">
                  <a:pos x="12234" y="3314"/>
                </a:cxn>
                <a:cxn ang="0">
                  <a:pos x="12378" y="3497"/>
                </a:cxn>
                <a:cxn ang="0">
                  <a:pos x="12496" y="3494"/>
                </a:cxn>
                <a:cxn ang="0">
                  <a:pos x="13119" y="3540"/>
                </a:cxn>
                <a:cxn ang="0">
                  <a:pos x="13870" y="3738"/>
                </a:cxn>
                <a:cxn ang="0">
                  <a:pos x="14554" y="4074"/>
                </a:cxn>
                <a:cxn ang="0">
                  <a:pos x="15156" y="4535"/>
                </a:cxn>
                <a:cxn ang="0">
                  <a:pos x="15663" y="5102"/>
                </a:cxn>
                <a:cxn ang="0">
                  <a:pos x="16056" y="5761"/>
                </a:cxn>
                <a:cxn ang="0">
                  <a:pos x="16320" y="6494"/>
                </a:cxn>
                <a:cxn ang="0">
                  <a:pos x="16438" y="7286"/>
                </a:cxn>
                <a:cxn ang="0">
                  <a:pos x="16401" y="8075"/>
                </a:cxn>
                <a:cxn ang="0">
                  <a:pos x="16222" y="8813"/>
                </a:cxn>
                <a:cxn ang="0">
                  <a:pos x="15915" y="9491"/>
                </a:cxn>
                <a:cxn ang="0">
                  <a:pos x="15494" y="10093"/>
                </a:cxn>
                <a:cxn ang="0">
                  <a:pos x="14974" y="10606"/>
                </a:cxn>
                <a:cxn ang="0">
                  <a:pos x="14369" y="11014"/>
                </a:cxn>
                <a:cxn ang="0">
                  <a:pos x="13693" y="11305"/>
                </a:cxn>
                <a:cxn ang="0">
                  <a:pos x="12960" y="11462"/>
                </a:cxn>
                <a:cxn ang="0">
                  <a:pos x="3341" y="11487"/>
                </a:cxn>
                <a:cxn ang="0">
                  <a:pos x="2760" y="11436"/>
                </a:cxn>
                <a:cxn ang="0">
                  <a:pos x="2156" y="11265"/>
                </a:cxn>
                <a:cxn ang="0">
                  <a:pos x="1603" y="10987"/>
                </a:cxn>
                <a:cxn ang="0">
                  <a:pos x="1113" y="10615"/>
                </a:cxn>
                <a:cxn ang="0">
                  <a:pos x="697" y="10159"/>
                </a:cxn>
                <a:cxn ang="0">
                  <a:pos x="368" y="9631"/>
                </a:cxn>
                <a:cxn ang="0">
                  <a:pos x="137" y="9044"/>
                </a:cxn>
                <a:cxn ang="0">
                  <a:pos x="15" y="8410"/>
                </a:cxn>
                <a:cxn ang="0">
                  <a:pos x="15" y="7754"/>
                </a:cxn>
                <a:cxn ang="0">
                  <a:pos x="132" y="7132"/>
                </a:cxn>
                <a:cxn ang="0">
                  <a:pos x="354" y="6556"/>
                </a:cxn>
                <a:cxn ang="0">
                  <a:pos x="671" y="6034"/>
                </a:cxn>
                <a:cxn ang="0">
                  <a:pos x="1072" y="5582"/>
                </a:cxn>
                <a:cxn ang="0">
                  <a:pos x="1546" y="5208"/>
                </a:cxn>
                <a:cxn ang="0">
                  <a:pos x="2082" y="4924"/>
                </a:cxn>
                <a:cxn ang="0">
                  <a:pos x="2668" y="4741"/>
                </a:cxn>
                <a:cxn ang="0">
                  <a:pos x="3015" y="4212"/>
                </a:cxn>
                <a:cxn ang="0">
                  <a:pos x="3225" y="3295"/>
                </a:cxn>
                <a:cxn ang="0">
                  <a:pos x="3597" y="2453"/>
                </a:cxn>
                <a:cxn ang="0">
                  <a:pos x="4113" y="1704"/>
                </a:cxn>
                <a:cxn ang="0">
                  <a:pos x="4754" y="1069"/>
                </a:cxn>
                <a:cxn ang="0">
                  <a:pos x="5503" y="565"/>
                </a:cxn>
                <a:cxn ang="0">
                  <a:pos x="6342" y="211"/>
                </a:cxn>
                <a:cxn ang="0">
                  <a:pos x="7250" y="25"/>
                </a:cxn>
                <a:cxn ang="0">
                  <a:pos x="9148" y="9515"/>
                </a:cxn>
                <a:cxn ang="0">
                  <a:pos x="9106" y="9484"/>
                </a:cxn>
                <a:cxn ang="0">
                  <a:pos x="9023" y="9509"/>
                </a:cxn>
                <a:cxn ang="0">
                  <a:pos x="9156" y="9528"/>
                </a:cxn>
                <a:cxn ang="0">
                  <a:pos x="6408" y="9503"/>
                </a:cxn>
                <a:cxn ang="0">
                  <a:pos x="6368" y="9519"/>
                </a:cxn>
              </a:cxnLst>
              <a:rect l="0" t="0" r="r" b="b"/>
              <a:pathLst>
                <a:path w="16443" h="11487">
                  <a:moveTo>
                    <a:pt x="7726" y="0"/>
                  </a:moveTo>
                  <a:lnTo>
                    <a:pt x="7928" y="4"/>
                  </a:lnTo>
                  <a:lnTo>
                    <a:pt x="8127" y="17"/>
                  </a:lnTo>
                  <a:lnTo>
                    <a:pt x="8324" y="38"/>
                  </a:lnTo>
                  <a:lnTo>
                    <a:pt x="8519" y="68"/>
                  </a:lnTo>
                  <a:lnTo>
                    <a:pt x="8711" y="105"/>
                  </a:lnTo>
                  <a:lnTo>
                    <a:pt x="8900" y="150"/>
                  </a:lnTo>
                  <a:lnTo>
                    <a:pt x="9087" y="203"/>
                  </a:lnTo>
                  <a:lnTo>
                    <a:pt x="9270" y="263"/>
                  </a:lnTo>
                  <a:lnTo>
                    <a:pt x="9450" y="331"/>
                  </a:lnTo>
                  <a:lnTo>
                    <a:pt x="9626" y="406"/>
                  </a:lnTo>
                  <a:lnTo>
                    <a:pt x="9799" y="487"/>
                  </a:lnTo>
                  <a:lnTo>
                    <a:pt x="9969" y="576"/>
                  </a:lnTo>
                  <a:lnTo>
                    <a:pt x="10133" y="670"/>
                  </a:lnTo>
                  <a:lnTo>
                    <a:pt x="10294" y="772"/>
                  </a:lnTo>
                  <a:lnTo>
                    <a:pt x="10451" y="880"/>
                  </a:lnTo>
                  <a:lnTo>
                    <a:pt x="10604" y="994"/>
                  </a:lnTo>
                  <a:lnTo>
                    <a:pt x="10751" y="1113"/>
                  </a:lnTo>
                  <a:lnTo>
                    <a:pt x="10893" y="1239"/>
                  </a:lnTo>
                  <a:lnTo>
                    <a:pt x="11031" y="1370"/>
                  </a:lnTo>
                  <a:lnTo>
                    <a:pt x="11164" y="1507"/>
                  </a:lnTo>
                  <a:lnTo>
                    <a:pt x="11291" y="1648"/>
                  </a:lnTo>
                  <a:lnTo>
                    <a:pt x="11412" y="1795"/>
                  </a:lnTo>
                  <a:lnTo>
                    <a:pt x="11529" y="1947"/>
                  </a:lnTo>
                  <a:lnTo>
                    <a:pt x="11640" y="2102"/>
                  </a:lnTo>
                  <a:lnTo>
                    <a:pt x="11743" y="2264"/>
                  </a:lnTo>
                  <a:lnTo>
                    <a:pt x="11842" y="2429"/>
                  </a:lnTo>
                  <a:lnTo>
                    <a:pt x="11934" y="2598"/>
                  </a:lnTo>
                  <a:lnTo>
                    <a:pt x="12019" y="2772"/>
                  </a:lnTo>
                  <a:lnTo>
                    <a:pt x="12097" y="2948"/>
                  </a:lnTo>
                  <a:lnTo>
                    <a:pt x="12169" y="3129"/>
                  </a:lnTo>
                  <a:lnTo>
                    <a:pt x="12234" y="3314"/>
                  </a:lnTo>
                  <a:lnTo>
                    <a:pt x="12291" y="3501"/>
                  </a:lnTo>
                  <a:lnTo>
                    <a:pt x="12320" y="3499"/>
                  </a:lnTo>
                  <a:lnTo>
                    <a:pt x="12349" y="3498"/>
                  </a:lnTo>
                  <a:lnTo>
                    <a:pt x="12378" y="3497"/>
                  </a:lnTo>
                  <a:lnTo>
                    <a:pt x="12407" y="3496"/>
                  </a:lnTo>
                  <a:lnTo>
                    <a:pt x="12437" y="3495"/>
                  </a:lnTo>
                  <a:lnTo>
                    <a:pt x="12466" y="3494"/>
                  </a:lnTo>
                  <a:lnTo>
                    <a:pt x="12496" y="3494"/>
                  </a:lnTo>
                  <a:lnTo>
                    <a:pt x="12524" y="3494"/>
                  </a:lnTo>
                  <a:lnTo>
                    <a:pt x="12726" y="3499"/>
                  </a:lnTo>
                  <a:lnTo>
                    <a:pt x="12924" y="3515"/>
                  </a:lnTo>
                  <a:lnTo>
                    <a:pt x="13119" y="3540"/>
                  </a:lnTo>
                  <a:lnTo>
                    <a:pt x="13313" y="3575"/>
                  </a:lnTo>
                  <a:lnTo>
                    <a:pt x="13502" y="3621"/>
                  </a:lnTo>
                  <a:lnTo>
                    <a:pt x="13688" y="3674"/>
                  </a:lnTo>
                  <a:lnTo>
                    <a:pt x="13870" y="3738"/>
                  </a:lnTo>
                  <a:lnTo>
                    <a:pt x="14047" y="3809"/>
                  </a:lnTo>
                  <a:lnTo>
                    <a:pt x="14221" y="3889"/>
                  </a:lnTo>
                  <a:lnTo>
                    <a:pt x="14390" y="3977"/>
                  </a:lnTo>
                  <a:lnTo>
                    <a:pt x="14554" y="4074"/>
                  </a:lnTo>
                  <a:lnTo>
                    <a:pt x="14712" y="4179"/>
                  </a:lnTo>
                  <a:lnTo>
                    <a:pt x="14867" y="4290"/>
                  </a:lnTo>
                  <a:lnTo>
                    <a:pt x="15015" y="4409"/>
                  </a:lnTo>
                  <a:lnTo>
                    <a:pt x="15156" y="4535"/>
                  </a:lnTo>
                  <a:lnTo>
                    <a:pt x="15293" y="4667"/>
                  </a:lnTo>
                  <a:lnTo>
                    <a:pt x="15423" y="4806"/>
                  </a:lnTo>
                  <a:lnTo>
                    <a:pt x="15546" y="4951"/>
                  </a:lnTo>
                  <a:lnTo>
                    <a:pt x="15663" y="5102"/>
                  </a:lnTo>
                  <a:lnTo>
                    <a:pt x="15772" y="5259"/>
                  </a:lnTo>
                  <a:lnTo>
                    <a:pt x="15875" y="5421"/>
                  </a:lnTo>
                  <a:lnTo>
                    <a:pt x="15969" y="5588"/>
                  </a:lnTo>
                  <a:lnTo>
                    <a:pt x="16056" y="5761"/>
                  </a:lnTo>
                  <a:lnTo>
                    <a:pt x="16134" y="5938"/>
                  </a:lnTo>
                  <a:lnTo>
                    <a:pt x="16205" y="6119"/>
                  </a:lnTo>
                  <a:lnTo>
                    <a:pt x="16266" y="6305"/>
                  </a:lnTo>
                  <a:lnTo>
                    <a:pt x="16320" y="6494"/>
                  </a:lnTo>
                  <a:lnTo>
                    <a:pt x="16363" y="6687"/>
                  </a:lnTo>
                  <a:lnTo>
                    <a:pt x="16398" y="6884"/>
                  </a:lnTo>
                  <a:lnTo>
                    <a:pt x="16422" y="7083"/>
                  </a:lnTo>
                  <a:lnTo>
                    <a:pt x="16438" y="7286"/>
                  </a:lnTo>
                  <a:lnTo>
                    <a:pt x="16443" y="7490"/>
                  </a:lnTo>
                  <a:lnTo>
                    <a:pt x="16438" y="7688"/>
                  </a:lnTo>
                  <a:lnTo>
                    <a:pt x="16425" y="7883"/>
                  </a:lnTo>
                  <a:lnTo>
                    <a:pt x="16401" y="8075"/>
                  </a:lnTo>
                  <a:lnTo>
                    <a:pt x="16369" y="8264"/>
                  </a:lnTo>
                  <a:lnTo>
                    <a:pt x="16328" y="8451"/>
                  </a:lnTo>
                  <a:lnTo>
                    <a:pt x="16280" y="8634"/>
                  </a:lnTo>
                  <a:lnTo>
                    <a:pt x="16222" y="8813"/>
                  </a:lnTo>
                  <a:lnTo>
                    <a:pt x="16156" y="8989"/>
                  </a:lnTo>
                  <a:lnTo>
                    <a:pt x="16083" y="9161"/>
                  </a:lnTo>
                  <a:lnTo>
                    <a:pt x="16003" y="9328"/>
                  </a:lnTo>
                  <a:lnTo>
                    <a:pt x="15915" y="9491"/>
                  </a:lnTo>
                  <a:lnTo>
                    <a:pt x="15820" y="9649"/>
                  </a:lnTo>
                  <a:lnTo>
                    <a:pt x="15717" y="9802"/>
                  </a:lnTo>
                  <a:lnTo>
                    <a:pt x="15610" y="9950"/>
                  </a:lnTo>
                  <a:lnTo>
                    <a:pt x="15494" y="10093"/>
                  </a:lnTo>
                  <a:lnTo>
                    <a:pt x="15373" y="10230"/>
                  </a:lnTo>
                  <a:lnTo>
                    <a:pt x="15246" y="10361"/>
                  </a:lnTo>
                  <a:lnTo>
                    <a:pt x="15113" y="10487"/>
                  </a:lnTo>
                  <a:lnTo>
                    <a:pt x="14974" y="10606"/>
                  </a:lnTo>
                  <a:lnTo>
                    <a:pt x="14831" y="10718"/>
                  </a:lnTo>
                  <a:lnTo>
                    <a:pt x="14682" y="10824"/>
                  </a:lnTo>
                  <a:lnTo>
                    <a:pt x="14527" y="10923"/>
                  </a:lnTo>
                  <a:lnTo>
                    <a:pt x="14369" y="11014"/>
                  </a:lnTo>
                  <a:lnTo>
                    <a:pt x="14206" y="11098"/>
                  </a:lnTo>
                  <a:lnTo>
                    <a:pt x="14039" y="11176"/>
                  </a:lnTo>
                  <a:lnTo>
                    <a:pt x="13868" y="11244"/>
                  </a:lnTo>
                  <a:lnTo>
                    <a:pt x="13693" y="11305"/>
                  </a:lnTo>
                  <a:lnTo>
                    <a:pt x="13514" y="11357"/>
                  </a:lnTo>
                  <a:lnTo>
                    <a:pt x="13332" y="11401"/>
                  </a:lnTo>
                  <a:lnTo>
                    <a:pt x="13147" y="11436"/>
                  </a:lnTo>
                  <a:lnTo>
                    <a:pt x="12960" y="11462"/>
                  </a:lnTo>
                  <a:lnTo>
                    <a:pt x="12770" y="11479"/>
                  </a:lnTo>
                  <a:lnTo>
                    <a:pt x="12770" y="11487"/>
                  </a:lnTo>
                  <a:lnTo>
                    <a:pt x="12524" y="11487"/>
                  </a:lnTo>
                  <a:lnTo>
                    <a:pt x="3341" y="11487"/>
                  </a:lnTo>
                  <a:lnTo>
                    <a:pt x="3079" y="11487"/>
                  </a:lnTo>
                  <a:lnTo>
                    <a:pt x="3079" y="11477"/>
                  </a:lnTo>
                  <a:lnTo>
                    <a:pt x="2919" y="11459"/>
                  </a:lnTo>
                  <a:lnTo>
                    <a:pt x="2760" y="11436"/>
                  </a:lnTo>
                  <a:lnTo>
                    <a:pt x="2605" y="11404"/>
                  </a:lnTo>
                  <a:lnTo>
                    <a:pt x="2453" y="11365"/>
                  </a:lnTo>
                  <a:lnTo>
                    <a:pt x="2303" y="11318"/>
                  </a:lnTo>
                  <a:lnTo>
                    <a:pt x="2156" y="11265"/>
                  </a:lnTo>
                  <a:lnTo>
                    <a:pt x="2013" y="11205"/>
                  </a:lnTo>
                  <a:lnTo>
                    <a:pt x="1872" y="11139"/>
                  </a:lnTo>
                  <a:lnTo>
                    <a:pt x="1736" y="11067"/>
                  </a:lnTo>
                  <a:lnTo>
                    <a:pt x="1603" y="10987"/>
                  </a:lnTo>
                  <a:lnTo>
                    <a:pt x="1474" y="10903"/>
                  </a:lnTo>
                  <a:lnTo>
                    <a:pt x="1349" y="10813"/>
                  </a:lnTo>
                  <a:lnTo>
                    <a:pt x="1229" y="10716"/>
                  </a:lnTo>
                  <a:lnTo>
                    <a:pt x="1113" y="10615"/>
                  </a:lnTo>
                  <a:lnTo>
                    <a:pt x="1001" y="10508"/>
                  </a:lnTo>
                  <a:lnTo>
                    <a:pt x="895" y="10396"/>
                  </a:lnTo>
                  <a:lnTo>
                    <a:pt x="793" y="10280"/>
                  </a:lnTo>
                  <a:lnTo>
                    <a:pt x="697" y="10159"/>
                  </a:lnTo>
                  <a:lnTo>
                    <a:pt x="606" y="10033"/>
                  </a:lnTo>
                  <a:lnTo>
                    <a:pt x="521" y="9903"/>
                  </a:lnTo>
                  <a:lnTo>
                    <a:pt x="441" y="9769"/>
                  </a:lnTo>
                  <a:lnTo>
                    <a:pt x="368" y="9631"/>
                  </a:lnTo>
                  <a:lnTo>
                    <a:pt x="300" y="9490"/>
                  </a:lnTo>
                  <a:lnTo>
                    <a:pt x="239" y="9345"/>
                  </a:lnTo>
                  <a:lnTo>
                    <a:pt x="185" y="9197"/>
                  </a:lnTo>
                  <a:lnTo>
                    <a:pt x="137" y="9044"/>
                  </a:lnTo>
                  <a:lnTo>
                    <a:pt x="96" y="8890"/>
                  </a:lnTo>
                  <a:lnTo>
                    <a:pt x="62" y="8733"/>
                  </a:lnTo>
                  <a:lnTo>
                    <a:pt x="35" y="8573"/>
                  </a:lnTo>
                  <a:lnTo>
                    <a:pt x="15" y="8410"/>
                  </a:lnTo>
                  <a:lnTo>
                    <a:pt x="4" y="8246"/>
                  </a:lnTo>
                  <a:lnTo>
                    <a:pt x="0" y="8079"/>
                  </a:lnTo>
                  <a:lnTo>
                    <a:pt x="4" y="7916"/>
                  </a:lnTo>
                  <a:lnTo>
                    <a:pt x="15" y="7754"/>
                  </a:lnTo>
                  <a:lnTo>
                    <a:pt x="34" y="7596"/>
                  </a:lnTo>
                  <a:lnTo>
                    <a:pt x="60" y="7439"/>
                  </a:lnTo>
                  <a:lnTo>
                    <a:pt x="92" y="7284"/>
                  </a:lnTo>
                  <a:lnTo>
                    <a:pt x="132" y="7132"/>
                  </a:lnTo>
                  <a:lnTo>
                    <a:pt x="178" y="6983"/>
                  </a:lnTo>
                  <a:lnTo>
                    <a:pt x="230" y="6837"/>
                  </a:lnTo>
                  <a:lnTo>
                    <a:pt x="289" y="6694"/>
                  </a:lnTo>
                  <a:lnTo>
                    <a:pt x="354" y="6556"/>
                  </a:lnTo>
                  <a:lnTo>
                    <a:pt x="424" y="6420"/>
                  </a:lnTo>
                  <a:lnTo>
                    <a:pt x="502" y="6287"/>
                  </a:lnTo>
                  <a:lnTo>
                    <a:pt x="584" y="6159"/>
                  </a:lnTo>
                  <a:lnTo>
                    <a:pt x="671" y="6034"/>
                  </a:lnTo>
                  <a:lnTo>
                    <a:pt x="765" y="5914"/>
                  </a:lnTo>
                  <a:lnTo>
                    <a:pt x="862" y="5799"/>
                  </a:lnTo>
                  <a:lnTo>
                    <a:pt x="965" y="5688"/>
                  </a:lnTo>
                  <a:lnTo>
                    <a:pt x="1072" y="5582"/>
                  </a:lnTo>
                  <a:lnTo>
                    <a:pt x="1184" y="5480"/>
                  </a:lnTo>
                  <a:lnTo>
                    <a:pt x="1301" y="5384"/>
                  </a:lnTo>
                  <a:lnTo>
                    <a:pt x="1421" y="5293"/>
                  </a:lnTo>
                  <a:lnTo>
                    <a:pt x="1546" y="5208"/>
                  </a:lnTo>
                  <a:lnTo>
                    <a:pt x="1675" y="5128"/>
                  </a:lnTo>
                  <a:lnTo>
                    <a:pt x="1807" y="5054"/>
                  </a:lnTo>
                  <a:lnTo>
                    <a:pt x="1942" y="4986"/>
                  </a:lnTo>
                  <a:lnTo>
                    <a:pt x="2082" y="4924"/>
                  </a:lnTo>
                  <a:lnTo>
                    <a:pt x="2224" y="4869"/>
                  </a:lnTo>
                  <a:lnTo>
                    <a:pt x="2369" y="4819"/>
                  </a:lnTo>
                  <a:lnTo>
                    <a:pt x="2517" y="4777"/>
                  </a:lnTo>
                  <a:lnTo>
                    <a:pt x="2668" y="4741"/>
                  </a:lnTo>
                  <a:lnTo>
                    <a:pt x="2821" y="4713"/>
                  </a:lnTo>
                  <a:lnTo>
                    <a:pt x="2976" y="4692"/>
                  </a:lnTo>
                  <a:lnTo>
                    <a:pt x="2990" y="4450"/>
                  </a:lnTo>
                  <a:lnTo>
                    <a:pt x="3015" y="4212"/>
                  </a:lnTo>
                  <a:lnTo>
                    <a:pt x="3051" y="3976"/>
                  </a:lnTo>
                  <a:lnTo>
                    <a:pt x="3098" y="3744"/>
                  </a:lnTo>
                  <a:lnTo>
                    <a:pt x="3156" y="3517"/>
                  </a:lnTo>
                  <a:lnTo>
                    <a:pt x="3225" y="3295"/>
                  </a:lnTo>
                  <a:lnTo>
                    <a:pt x="3303" y="3076"/>
                  </a:lnTo>
                  <a:lnTo>
                    <a:pt x="3391" y="2863"/>
                  </a:lnTo>
                  <a:lnTo>
                    <a:pt x="3489" y="2655"/>
                  </a:lnTo>
                  <a:lnTo>
                    <a:pt x="3597" y="2453"/>
                  </a:lnTo>
                  <a:lnTo>
                    <a:pt x="3713" y="2256"/>
                  </a:lnTo>
                  <a:lnTo>
                    <a:pt x="3837" y="2065"/>
                  </a:lnTo>
                  <a:lnTo>
                    <a:pt x="3971" y="1882"/>
                  </a:lnTo>
                  <a:lnTo>
                    <a:pt x="4113" y="1704"/>
                  </a:lnTo>
                  <a:lnTo>
                    <a:pt x="4262" y="1535"/>
                  </a:lnTo>
                  <a:lnTo>
                    <a:pt x="4419" y="1371"/>
                  </a:lnTo>
                  <a:lnTo>
                    <a:pt x="4583" y="1216"/>
                  </a:lnTo>
                  <a:lnTo>
                    <a:pt x="4754" y="1069"/>
                  </a:lnTo>
                  <a:lnTo>
                    <a:pt x="4932" y="930"/>
                  </a:lnTo>
                  <a:lnTo>
                    <a:pt x="5117" y="800"/>
                  </a:lnTo>
                  <a:lnTo>
                    <a:pt x="5307" y="677"/>
                  </a:lnTo>
                  <a:lnTo>
                    <a:pt x="5503" y="565"/>
                  </a:lnTo>
                  <a:lnTo>
                    <a:pt x="5705" y="462"/>
                  </a:lnTo>
                  <a:lnTo>
                    <a:pt x="5912" y="368"/>
                  </a:lnTo>
                  <a:lnTo>
                    <a:pt x="6124" y="284"/>
                  </a:lnTo>
                  <a:lnTo>
                    <a:pt x="6342" y="211"/>
                  </a:lnTo>
                  <a:lnTo>
                    <a:pt x="6563" y="147"/>
                  </a:lnTo>
                  <a:lnTo>
                    <a:pt x="6788" y="95"/>
                  </a:lnTo>
                  <a:lnTo>
                    <a:pt x="7018" y="54"/>
                  </a:lnTo>
                  <a:lnTo>
                    <a:pt x="7250" y="25"/>
                  </a:lnTo>
                  <a:lnTo>
                    <a:pt x="7487" y="6"/>
                  </a:lnTo>
                  <a:lnTo>
                    <a:pt x="7726" y="0"/>
                  </a:lnTo>
                  <a:close/>
                  <a:moveTo>
                    <a:pt x="9156" y="9528"/>
                  </a:moveTo>
                  <a:lnTo>
                    <a:pt x="9148" y="9515"/>
                  </a:lnTo>
                  <a:lnTo>
                    <a:pt x="9141" y="9503"/>
                  </a:lnTo>
                  <a:lnTo>
                    <a:pt x="9134" y="9491"/>
                  </a:lnTo>
                  <a:lnTo>
                    <a:pt x="9127" y="9478"/>
                  </a:lnTo>
                  <a:lnTo>
                    <a:pt x="9106" y="9484"/>
                  </a:lnTo>
                  <a:lnTo>
                    <a:pt x="9086" y="9491"/>
                  </a:lnTo>
                  <a:lnTo>
                    <a:pt x="9065" y="9498"/>
                  </a:lnTo>
                  <a:lnTo>
                    <a:pt x="9045" y="9503"/>
                  </a:lnTo>
                  <a:lnTo>
                    <a:pt x="9023" y="9509"/>
                  </a:lnTo>
                  <a:lnTo>
                    <a:pt x="9003" y="9515"/>
                  </a:lnTo>
                  <a:lnTo>
                    <a:pt x="8982" y="9521"/>
                  </a:lnTo>
                  <a:lnTo>
                    <a:pt x="8961" y="9528"/>
                  </a:lnTo>
                  <a:lnTo>
                    <a:pt x="9156" y="9528"/>
                  </a:lnTo>
                  <a:close/>
                  <a:moveTo>
                    <a:pt x="6492" y="9528"/>
                  </a:moveTo>
                  <a:lnTo>
                    <a:pt x="6464" y="9519"/>
                  </a:lnTo>
                  <a:lnTo>
                    <a:pt x="6435" y="9511"/>
                  </a:lnTo>
                  <a:lnTo>
                    <a:pt x="6408" y="9503"/>
                  </a:lnTo>
                  <a:lnTo>
                    <a:pt x="6379" y="9495"/>
                  </a:lnTo>
                  <a:lnTo>
                    <a:pt x="6376" y="9503"/>
                  </a:lnTo>
                  <a:lnTo>
                    <a:pt x="6372" y="9511"/>
                  </a:lnTo>
                  <a:lnTo>
                    <a:pt x="6368" y="9519"/>
                  </a:lnTo>
                  <a:lnTo>
                    <a:pt x="6364" y="9528"/>
                  </a:lnTo>
                  <a:lnTo>
                    <a:pt x="6492" y="9528"/>
                  </a:lnTo>
                  <a:close/>
                </a:path>
              </a:pathLst>
            </a:custGeom>
            <a:grp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a:solidFill>
                  <a:sysClr val="windowText" lastClr="000000"/>
                </a:solidFill>
                <a:latin typeface="华文细黑"/>
                <a:ea typeface="华文细黑"/>
                <a:cs typeface="Arial" panose="020B0604020202020204" pitchFamily="34" charset="0"/>
              </a:endParaRPr>
            </a:p>
          </p:txBody>
        </p:sp>
        <p:sp>
          <p:nvSpPr>
            <p:cNvPr id="13" name="TextBox 12"/>
            <p:cNvSpPr txBox="1"/>
            <p:nvPr/>
          </p:nvSpPr>
          <p:spPr>
            <a:xfrm>
              <a:off x="3382564" y="3182358"/>
              <a:ext cx="722121" cy="395674"/>
            </a:xfrm>
            <a:prstGeom prst="rect">
              <a:avLst/>
            </a:prstGeom>
            <a:noFill/>
          </p:spPr>
          <p:txBody>
            <a:bodyPr wrap="square" rtlCol="0">
              <a:spAutoFit/>
            </a:bodyPr>
            <a:lstStyle/>
            <a:p>
              <a:pPr fontAlgn="auto">
                <a:spcBef>
                  <a:spcPts val="0"/>
                </a:spcBef>
                <a:spcAft>
                  <a:spcPts val="0"/>
                </a:spcAft>
                <a:defRPr/>
              </a:pPr>
              <a:r>
                <a:rPr lang="en-US" altLang="zh-CN" sz="1400" kern="0" dirty="0" smtClean="0">
                  <a:solidFill>
                    <a:sysClr val="window" lastClr="FFFFFF"/>
                  </a:solidFill>
                  <a:latin typeface="华文细黑"/>
                  <a:ea typeface="华文细黑"/>
                </a:rPr>
                <a:t>LAN</a:t>
              </a:r>
              <a:endParaRPr lang="zh-CN" altLang="en-US" sz="1400" kern="0" dirty="0">
                <a:solidFill>
                  <a:sysClr val="window" lastClr="FFFFFF"/>
                </a:solidFill>
                <a:latin typeface="华文细黑"/>
                <a:ea typeface="华文细黑"/>
              </a:endParaRPr>
            </a:p>
          </p:txBody>
        </p:sp>
      </p:grpSp>
      <p:sp>
        <p:nvSpPr>
          <p:cNvPr id="14" name="矩形 13"/>
          <p:cNvSpPr/>
          <p:nvPr/>
        </p:nvSpPr>
        <p:spPr bwMode="auto">
          <a:xfrm>
            <a:off x="3537268" y="2483485"/>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华文细黑"/>
              </a:rPr>
              <a:t>核心交换机</a:t>
            </a:r>
            <a:endParaRPr lang="zh-CN" altLang="en-US" sz="1000" kern="0" dirty="0" smtClean="0">
              <a:solidFill>
                <a:sysClr val="windowText" lastClr="000000"/>
              </a:solidFill>
              <a:latin typeface="华文细黑"/>
            </a:endParaRPr>
          </a:p>
        </p:txBody>
      </p:sp>
      <p:sp>
        <p:nvSpPr>
          <p:cNvPr id="15" name="矩形 14"/>
          <p:cNvSpPr/>
          <p:nvPr/>
        </p:nvSpPr>
        <p:spPr bwMode="auto">
          <a:xfrm>
            <a:off x="3537268" y="4046860"/>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华文细黑"/>
              </a:rPr>
              <a:t>用户</a:t>
            </a:r>
            <a:endParaRPr lang="zh-CN" altLang="en-US" sz="1000" kern="0" dirty="0" smtClean="0">
              <a:solidFill>
                <a:sysClr val="windowText" lastClr="000000"/>
              </a:solidFill>
              <a:latin typeface="华文细黑"/>
            </a:endParaRPr>
          </a:p>
        </p:txBody>
      </p:sp>
      <p:sp>
        <p:nvSpPr>
          <p:cNvPr id="16" name="矩形 15"/>
          <p:cNvSpPr/>
          <p:nvPr/>
        </p:nvSpPr>
        <p:spPr bwMode="auto">
          <a:xfrm>
            <a:off x="3537268" y="3654063"/>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华文细黑"/>
              </a:rPr>
              <a:t>认证点交换机</a:t>
            </a:r>
            <a:endParaRPr lang="zh-CN" altLang="en-US" sz="1000" kern="0" dirty="0" smtClean="0">
              <a:solidFill>
                <a:sysClr val="windowText" lastClr="000000"/>
              </a:solidFill>
              <a:latin typeface="华文细黑"/>
            </a:endParaRPr>
          </a:p>
        </p:txBody>
      </p:sp>
      <p:grpSp>
        <p:nvGrpSpPr>
          <p:cNvPr id="6" name="组合 31"/>
          <p:cNvGrpSpPr/>
          <p:nvPr/>
        </p:nvGrpSpPr>
        <p:grpSpPr>
          <a:xfrm>
            <a:off x="6215063" y="2098675"/>
            <a:ext cx="2593975" cy="1025526"/>
            <a:chOff x="1751013" y="410845"/>
            <a:chExt cx="2593975" cy="1025526"/>
          </a:xfrm>
        </p:grpSpPr>
        <p:sp>
          <p:nvSpPr>
            <p:cNvPr id="33" name="矩形 32"/>
            <p:cNvSpPr/>
            <p:nvPr/>
          </p:nvSpPr>
          <p:spPr bwMode="auto">
            <a:xfrm>
              <a:off x="1901190" y="410845"/>
              <a:ext cx="2443798" cy="1025526"/>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44000" tIns="45720" rIns="72000" bIns="45720" numCol="1" rtlCol="0" anchor="t" anchorCtr="0" compatLnSpc="1"/>
            <a:lstStyle/>
            <a:p>
              <a:pPr>
                <a:buClr>
                  <a:srgbClr val="CC9900"/>
                </a:buClr>
              </a:pPr>
              <a:r>
                <a:rPr lang="zh-CN" altLang="en-US" sz="1000" b="1" dirty="0" smtClean="0">
                  <a:solidFill>
                    <a:prstClr val="black"/>
                  </a:solidFill>
                  <a:latin typeface="华文细黑"/>
                  <a:ea typeface="华文细黑"/>
                </a:rPr>
                <a:t>园区方案二：园区核心旁挂安全设备集中进行流量检测。</a:t>
              </a:r>
              <a:endParaRPr lang="en-US" altLang="zh-CN" sz="1000" b="1" dirty="0" smtClean="0">
                <a:solidFill>
                  <a:prstClr val="black"/>
                </a:solidFill>
                <a:latin typeface="华文细黑"/>
                <a:ea typeface="华文细黑"/>
              </a:endParaRPr>
            </a:p>
            <a:p>
              <a:pPr>
                <a:buClr>
                  <a:srgbClr val="CC9900"/>
                </a:buClr>
              </a:pPr>
              <a:r>
                <a:rPr lang="zh-CN" altLang="en-US" sz="1000" dirty="0" smtClean="0">
                  <a:solidFill>
                    <a:prstClr val="black"/>
                  </a:solidFill>
                  <a:latin typeface="华文细黑"/>
                  <a:ea typeface="华文细黑"/>
                </a:rPr>
                <a:t>如果不同用户会共用同一网段</a:t>
              </a:r>
              <a:r>
                <a:rPr lang="en-US" altLang="zh-CN" sz="1000" dirty="0" smtClean="0">
                  <a:solidFill>
                    <a:prstClr val="black"/>
                  </a:solidFill>
                  <a:latin typeface="华文细黑"/>
                  <a:ea typeface="华文细黑"/>
                </a:rPr>
                <a:t>IP</a:t>
              </a:r>
              <a:r>
                <a:rPr lang="zh-CN" altLang="en-US" sz="1000" dirty="0" smtClean="0">
                  <a:solidFill>
                    <a:prstClr val="black"/>
                  </a:solidFill>
                  <a:latin typeface="华文细黑"/>
                  <a:ea typeface="华文细黑"/>
                </a:rPr>
                <a:t>，则核心交换机无法通过配置重定向或策略路由实现将特定用户流量引导至安全设备检测。</a:t>
              </a:r>
              <a:endParaRPr lang="en-US" altLang="zh-CN" sz="1000" dirty="0" smtClean="0">
                <a:solidFill>
                  <a:prstClr val="black"/>
                </a:solidFill>
                <a:latin typeface="华文细黑"/>
                <a:ea typeface="华文细黑"/>
              </a:endParaRPr>
            </a:p>
          </p:txBody>
        </p:sp>
        <p:grpSp>
          <p:nvGrpSpPr>
            <p:cNvPr id="7" name="组合 29"/>
            <p:cNvGrpSpPr/>
            <p:nvPr/>
          </p:nvGrpSpPr>
          <p:grpSpPr>
            <a:xfrm>
              <a:off x="1751013" y="788988"/>
              <a:ext cx="266700" cy="266700"/>
              <a:chOff x="2643188" y="3157538"/>
              <a:chExt cx="266700" cy="266700"/>
            </a:xfrm>
          </p:grpSpPr>
          <p:sp>
            <p:nvSpPr>
              <p:cNvPr id="35" name="椭圆 34"/>
              <p:cNvSpPr/>
              <p:nvPr/>
            </p:nvSpPr>
            <p:spPr bwMode="auto">
              <a:xfrm>
                <a:off x="2643188" y="3157538"/>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36" name="Freeform 12"/>
              <p:cNvSpPr>
                <a:spLocks noEditPoints="1"/>
              </p:cNvSpPr>
              <p:nvPr/>
            </p:nvSpPr>
            <p:spPr bwMode="auto">
              <a:xfrm>
                <a:off x="2651037" y="316288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sp>
        <p:nvSpPr>
          <p:cNvPr id="38" name="矩形 37"/>
          <p:cNvSpPr/>
          <p:nvPr/>
        </p:nvSpPr>
        <p:spPr bwMode="auto">
          <a:xfrm>
            <a:off x="4912043" y="2483803"/>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华文细黑"/>
              </a:rPr>
              <a:t>安全设备</a:t>
            </a:r>
            <a:endParaRPr lang="zh-CN" altLang="en-US" sz="1000" kern="0" dirty="0" smtClean="0">
              <a:solidFill>
                <a:sysClr val="windowText" lastClr="000000"/>
              </a:solidFill>
              <a:latin typeface="华文细黑"/>
            </a:endParaRPr>
          </a:p>
        </p:txBody>
      </p:sp>
      <p:cxnSp>
        <p:nvCxnSpPr>
          <p:cNvPr id="57" name="直接连接符 56"/>
          <p:cNvCxnSpPr>
            <a:endCxn id="4" idx="0"/>
          </p:cNvCxnSpPr>
          <p:nvPr/>
        </p:nvCxnSpPr>
        <p:spPr bwMode="auto">
          <a:xfrm flipH="1">
            <a:off x="4170000" y="1786890"/>
            <a:ext cx="4649" cy="312014"/>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8" name="组合 1759"/>
          <p:cNvGrpSpPr/>
          <p:nvPr/>
        </p:nvGrpSpPr>
        <p:grpSpPr>
          <a:xfrm>
            <a:off x="3459928" y="1096600"/>
            <a:ext cx="1422532" cy="828847"/>
            <a:chOff x="2899034" y="2920749"/>
            <a:chExt cx="1080120" cy="629338"/>
          </a:xfrm>
          <a:solidFill>
            <a:srgbClr val="00B0F0"/>
          </a:solidFill>
        </p:grpSpPr>
        <p:sp>
          <p:nvSpPr>
            <p:cNvPr id="9" name="Freeform 27"/>
            <p:cNvSpPr>
              <a:spLocks noEditPoints="1"/>
            </p:cNvSpPr>
            <p:nvPr/>
          </p:nvSpPr>
          <p:spPr bwMode="auto">
            <a:xfrm>
              <a:off x="2899034" y="2920749"/>
              <a:ext cx="1080120" cy="629338"/>
            </a:xfrm>
            <a:custGeom>
              <a:avLst/>
              <a:gdLst/>
              <a:ahLst/>
              <a:cxnLst>
                <a:cxn ang="0">
                  <a:pos x="8324" y="38"/>
                </a:cxn>
                <a:cxn ang="0">
                  <a:pos x="9087" y="203"/>
                </a:cxn>
                <a:cxn ang="0">
                  <a:pos x="9799" y="487"/>
                </a:cxn>
                <a:cxn ang="0">
                  <a:pos x="10451" y="880"/>
                </a:cxn>
                <a:cxn ang="0">
                  <a:pos x="11031" y="1370"/>
                </a:cxn>
                <a:cxn ang="0">
                  <a:pos x="11529" y="1947"/>
                </a:cxn>
                <a:cxn ang="0">
                  <a:pos x="11934" y="2598"/>
                </a:cxn>
                <a:cxn ang="0">
                  <a:pos x="12234" y="3314"/>
                </a:cxn>
                <a:cxn ang="0">
                  <a:pos x="12378" y="3497"/>
                </a:cxn>
                <a:cxn ang="0">
                  <a:pos x="12496" y="3494"/>
                </a:cxn>
                <a:cxn ang="0">
                  <a:pos x="13119" y="3540"/>
                </a:cxn>
                <a:cxn ang="0">
                  <a:pos x="13870" y="3738"/>
                </a:cxn>
                <a:cxn ang="0">
                  <a:pos x="14554" y="4074"/>
                </a:cxn>
                <a:cxn ang="0">
                  <a:pos x="15156" y="4535"/>
                </a:cxn>
                <a:cxn ang="0">
                  <a:pos x="15663" y="5102"/>
                </a:cxn>
                <a:cxn ang="0">
                  <a:pos x="16056" y="5761"/>
                </a:cxn>
                <a:cxn ang="0">
                  <a:pos x="16320" y="6494"/>
                </a:cxn>
                <a:cxn ang="0">
                  <a:pos x="16438" y="7286"/>
                </a:cxn>
                <a:cxn ang="0">
                  <a:pos x="16401" y="8075"/>
                </a:cxn>
                <a:cxn ang="0">
                  <a:pos x="16222" y="8813"/>
                </a:cxn>
                <a:cxn ang="0">
                  <a:pos x="15915" y="9491"/>
                </a:cxn>
                <a:cxn ang="0">
                  <a:pos x="15494" y="10093"/>
                </a:cxn>
                <a:cxn ang="0">
                  <a:pos x="14974" y="10606"/>
                </a:cxn>
                <a:cxn ang="0">
                  <a:pos x="14369" y="11014"/>
                </a:cxn>
                <a:cxn ang="0">
                  <a:pos x="13693" y="11305"/>
                </a:cxn>
                <a:cxn ang="0">
                  <a:pos x="12960" y="11462"/>
                </a:cxn>
                <a:cxn ang="0">
                  <a:pos x="3341" y="11487"/>
                </a:cxn>
                <a:cxn ang="0">
                  <a:pos x="2760" y="11436"/>
                </a:cxn>
                <a:cxn ang="0">
                  <a:pos x="2156" y="11265"/>
                </a:cxn>
                <a:cxn ang="0">
                  <a:pos x="1603" y="10987"/>
                </a:cxn>
                <a:cxn ang="0">
                  <a:pos x="1113" y="10615"/>
                </a:cxn>
                <a:cxn ang="0">
                  <a:pos x="697" y="10159"/>
                </a:cxn>
                <a:cxn ang="0">
                  <a:pos x="368" y="9631"/>
                </a:cxn>
                <a:cxn ang="0">
                  <a:pos x="137" y="9044"/>
                </a:cxn>
                <a:cxn ang="0">
                  <a:pos x="15" y="8410"/>
                </a:cxn>
                <a:cxn ang="0">
                  <a:pos x="15" y="7754"/>
                </a:cxn>
                <a:cxn ang="0">
                  <a:pos x="132" y="7132"/>
                </a:cxn>
                <a:cxn ang="0">
                  <a:pos x="354" y="6556"/>
                </a:cxn>
                <a:cxn ang="0">
                  <a:pos x="671" y="6034"/>
                </a:cxn>
                <a:cxn ang="0">
                  <a:pos x="1072" y="5582"/>
                </a:cxn>
                <a:cxn ang="0">
                  <a:pos x="1546" y="5208"/>
                </a:cxn>
                <a:cxn ang="0">
                  <a:pos x="2082" y="4924"/>
                </a:cxn>
                <a:cxn ang="0">
                  <a:pos x="2668" y="4741"/>
                </a:cxn>
                <a:cxn ang="0">
                  <a:pos x="3015" y="4212"/>
                </a:cxn>
                <a:cxn ang="0">
                  <a:pos x="3225" y="3295"/>
                </a:cxn>
                <a:cxn ang="0">
                  <a:pos x="3597" y="2453"/>
                </a:cxn>
                <a:cxn ang="0">
                  <a:pos x="4113" y="1704"/>
                </a:cxn>
                <a:cxn ang="0">
                  <a:pos x="4754" y="1069"/>
                </a:cxn>
                <a:cxn ang="0">
                  <a:pos x="5503" y="565"/>
                </a:cxn>
                <a:cxn ang="0">
                  <a:pos x="6342" y="211"/>
                </a:cxn>
                <a:cxn ang="0">
                  <a:pos x="7250" y="25"/>
                </a:cxn>
                <a:cxn ang="0">
                  <a:pos x="9148" y="9515"/>
                </a:cxn>
                <a:cxn ang="0">
                  <a:pos x="9106" y="9484"/>
                </a:cxn>
                <a:cxn ang="0">
                  <a:pos x="9023" y="9509"/>
                </a:cxn>
                <a:cxn ang="0">
                  <a:pos x="9156" y="9528"/>
                </a:cxn>
                <a:cxn ang="0">
                  <a:pos x="6408" y="9503"/>
                </a:cxn>
                <a:cxn ang="0">
                  <a:pos x="6368" y="9519"/>
                </a:cxn>
              </a:cxnLst>
              <a:rect l="0" t="0" r="r" b="b"/>
              <a:pathLst>
                <a:path w="16443" h="11487">
                  <a:moveTo>
                    <a:pt x="7726" y="0"/>
                  </a:moveTo>
                  <a:lnTo>
                    <a:pt x="7928" y="4"/>
                  </a:lnTo>
                  <a:lnTo>
                    <a:pt x="8127" y="17"/>
                  </a:lnTo>
                  <a:lnTo>
                    <a:pt x="8324" y="38"/>
                  </a:lnTo>
                  <a:lnTo>
                    <a:pt x="8519" y="68"/>
                  </a:lnTo>
                  <a:lnTo>
                    <a:pt x="8711" y="105"/>
                  </a:lnTo>
                  <a:lnTo>
                    <a:pt x="8900" y="150"/>
                  </a:lnTo>
                  <a:lnTo>
                    <a:pt x="9087" y="203"/>
                  </a:lnTo>
                  <a:lnTo>
                    <a:pt x="9270" y="263"/>
                  </a:lnTo>
                  <a:lnTo>
                    <a:pt x="9450" y="331"/>
                  </a:lnTo>
                  <a:lnTo>
                    <a:pt x="9626" y="406"/>
                  </a:lnTo>
                  <a:lnTo>
                    <a:pt x="9799" y="487"/>
                  </a:lnTo>
                  <a:lnTo>
                    <a:pt x="9969" y="576"/>
                  </a:lnTo>
                  <a:lnTo>
                    <a:pt x="10133" y="670"/>
                  </a:lnTo>
                  <a:lnTo>
                    <a:pt x="10294" y="772"/>
                  </a:lnTo>
                  <a:lnTo>
                    <a:pt x="10451" y="880"/>
                  </a:lnTo>
                  <a:lnTo>
                    <a:pt x="10604" y="994"/>
                  </a:lnTo>
                  <a:lnTo>
                    <a:pt x="10751" y="1113"/>
                  </a:lnTo>
                  <a:lnTo>
                    <a:pt x="10893" y="1239"/>
                  </a:lnTo>
                  <a:lnTo>
                    <a:pt x="11031" y="1370"/>
                  </a:lnTo>
                  <a:lnTo>
                    <a:pt x="11164" y="1507"/>
                  </a:lnTo>
                  <a:lnTo>
                    <a:pt x="11291" y="1648"/>
                  </a:lnTo>
                  <a:lnTo>
                    <a:pt x="11412" y="1795"/>
                  </a:lnTo>
                  <a:lnTo>
                    <a:pt x="11529" y="1947"/>
                  </a:lnTo>
                  <a:lnTo>
                    <a:pt x="11640" y="2102"/>
                  </a:lnTo>
                  <a:lnTo>
                    <a:pt x="11743" y="2264"/>
                  </a:lnTo>
                  <a:lnTo>
                    <a:pt x="11842" y="2429"/>
                  </a:lnTo>
                  <a:lnTo>
                    <a:pt x="11934" y="2598"/>
                  </a:lnTo>
                  <a:lnTo>
                    <a:pt x="12019" y="2772"/>
                  </a:lnTo>
                  <a:lnTo>
                    <a:pt x="12097" y="2948"/>
                  </a:lnTo>
                  <a:lnTo>
                    <a:pt x="12169" y="3129"/>
                  </a:lnTo>
                  <a:lnTo>
                    <a:pt x="12234" y="3314"/>
                  </a:lnTo>
                  <a:lnTo>
                    <a:pt x="12291" y="3501"/>
                  </a:lnTo>
                  <a:lnTo>
                    <a:pt x="12320" y="3499"/>
                  </a:lnTo>
                  <a:lnTo>
                    <a:pt x="12349" y="3498"/>
                  </a:lnTo>
                  <a:lnTo>
                    <a:pt x="12378" y="3497"/>
                  </a:lnTo>
                  <a:lnTo>
                    <a:pt x="12407" y="3496"/>
                  </a:lnTo>
                  <a:lnTo>
                    <a:pt x="12437" y="3495"/>
                  </a:lnTo>
                  <a:lnTo>
                    <a:pt x="12466" y="3494"/>
                  </a:lnTo>
                  <a:lnTo>
                    <a:pt x="12496" y="3494"/>
                  </a:lnTo>
                  <a:lnTo>
                    <a:pt x="12524" y="3494"/>
                  </a:lnTo>
                  <a:lnTo>
                    <a:pt x="12726" y="3499"/>
                  </a:lnTo>
                  <a:lnTo>
                    <a:pt x="12924" y="3515"/>
                  </a:lnTo>
                  <a:lnTo>
                    <a:pt x="13119" y="3540"/>
                  </a:lnTo>
                  <a:lnTo>
                    <a:pt x="13313" y="3575"/>
                  </a:lnTo>
                  <a:lnTo>
                    <a:pt x="13502" y="3621"/>
                  </a:lnTo>
                  <a:lnTo>
                    <a:pt x="13688" y="3674"/>
                  </a:lnTo>
                  <a:lnTo>
                    <a:pt x="13870" y="3738"/>
                  </a:lnTo>
                  <a:lnTo>
                    <a:pt x="14047" y="3809"/>
                  </a:lnTo>
                  <a:lnTo>
                    <a:pt x="14221" y="3889"/>
                  </a:lnTo>
                  <a:lnTo>
                    <a:pt x="14390" y="3977"/>
                  </a:lnTo>
                  <a:lnTo>
                    <a:pt x="14554" y="4074"/>
                  </a:lnTo>
                  <a:lnTo>
                    <a:pt x="14712" y="4179"/>
                  </a:lnTo>
                  <a:lnTo>
                    <a:pt x="14867" y="4290"/>
                  </a:lnTo>
                  <a:lnTo>
                    <a:pt x="15015" y="4409"/>
                  </a:lnTo>
                  <a:lnTo>
                    <a:pt x="15156" y="4535"/>
                  </a:lnTo>
                  <a:lnTo>
                    <a:pt x="15293" y="4667"/>
                  </a:lnTo>
                  <a:lnTo>
                    <a:pt x="15423" y="4806"/>
                  </a:lnTo>
                  <a:lnTo>
                    <a:pt x="15546" y="4951"/>
                  </a:lnTo>
                  <a:lnTo>
                    <a:pt x="15663" y="5102"/>
                  </a:lnTo>
                  <a:lnTo>
                    <a:pt x="15772" y="5259"/>
                  </a:lnTo>
                  <a:lnTo>
                    <a:pt x="15875" y="5421"/>
                  </a:lnTo>
                  <a:lnTo>
                    <a:pt x="15969" y="5588"/>
                  </a:lnTo>
                  <a:lnTo>
                    <a:pt x="16056" y="5761"/>
                  </a:lnTo>
                  <a:lnTo>
                    <a:pt x="16134" y="5938"/>
                  </a:lnTo>
                  <a:lnTo>
                    <a:pt x="16205" y="6119"/>
                  </a:lnTo>
                  <a:lnTo>
                    <a:pt x="16266" y="6305"/>
                  </a:lnTo>
                  <a:lnTo>
                    <a:pt x="16320" y="6494"/>
                  </a:lnTo>
                  <a:lnTo>
                    <a:pt x="16363" y="6687"/>
                  </a:lnTo>
                  <a:lnTo>
                    <a:pt x="16398" y="6884"/>
                  </a:lnTo>
                  <a:lnTo>
                    <a:pt x="16422" y="7083"/>
                  </a:lnTo>
                  <a:lnTo>
                    <a:pt x="16438" y="7286"/>
                  </a:lnTo>
                  <a:lnTo>
                    <a:pt x="16443" y="7490"/>
                  </a:lnTo>
                  <a:lnTo>
                    <a:pt x="16438" y="7688"/>
                  </a:lnTo>
                  <a:lnTo>
                    <a:pt x="16425" y="7883"/>
                  </a:lnTo>
                  <a:lnTo>
                    <a:pt x="16401" y="8075"/>
                  </a:lnTo>
                  <a:lnTo>
                    <a:pt x="16369" y="8264"/>
                  </a:lnTo>
                  <a:lnTo>
                    <a:pt x="16328" y="8451"/>
                  </a:lnTo>
                  <a:lnTo>
                    <a:pt x="16280" y="8634"/>
                  </a:lnTo>
                  <a:lnTo>
                    <a:pt x="16222" y="8813"/>
                  </a:lnTo>
                  <a:lnTo>
                    <a:pt x="16156" y="8989"/>
                  </a:lnTo>
                  <a:lnTo>
                    <a:pt x="16083" y="9161"/>
                  </a:lnTo>
                  <a:lnTo>
                    <a:pt x="16003" y="9328"/>
                  </a:lnTo>
                  <a:lnTo>
                    <a:pt x="15915" y="9491"/>
                  </a:lnTo>
                  <a:lnTo>
                    <a:pt x="15820" y="9649"/>
                  </a:lnTo>
                  <a:lnTo>
                    <a:pt x="15717" y="9802"/>
                  </a:lnTo>
                  <a:lnTo>
                    <a:pt x="15610" y="9950"/>
                  </a:lnTo>
                  <a:lnTo>
                    <a:pt x="15494" y="10093"/>
                  </a:lnTo>
                  <a:lnTo>
                    <a:pt x="15373" y="10230"/>
                  </a:lnTo>
                  <a:lnTo>
                    <a:pt x="15246" y="10361"/>
                  </a:lnTo>
                  <a:lnTo>
                    <a:pt x="15113" y="10487"/>
                  </a:lnTo>
                  <a:lnTo>
                    <a:pt x="14974" y="10606"/>
                  </a:lnTo>
                  <a:lnTo>
                    <a:pt x="14831" y="10718"/>
                  </a:lnTo>
                  <a:lnTo>
                    <a:pt x="14682" y="10824"/>
                  </a:lnTo>
                  <a:lnTo>
                    <a:pt x="14527" y="10923"/>
                  </a:lnTo>
                  <a:lnTo>
                    <a:pt x="14369" y="11014"/>
                  </a:lnTo>
                  <a:lnTo>
                    <a:pt x="14206" y="11098"/>
                  </a:lnTo>
                  <a:lnTo>
                    <a:pt x="14039" y="11176"/>
                  </a:lnTo>
                  <a:lnTo>
                    <a:pt x="13868" y="11244"/>
                  </a:lnTo>
                  <a:lnTo>
                    <a:pt x="13693" y="11305"/>
                  </a:lnTo>
                  <a:lnTo>
                    <a:pt x="13514" y="11357"/>
                  </a:lnTo>
                  <a:lnTo>
                    <a:pt x="13332" y="11401"/>
                  </a:lnTo>
                  <a:lnTo>
                    <a:pt x="13147" y="11436"/>
                  </a:lnTo>
                  <a:lnTo>
                    <a:pt x="12960" y="11462"/>
                  </a:lnTo>
                  <a:lnTo>
                    <a:pt x="12770" y="11479"/>
                  </a:lnTo>
                  <a:lnTo>
                    <a:pt x="12770" y="11487"/>
                  </a:lnTo>
                  <a:lnTo>
                    <a:pt x="12524" y="11487"/>
                  </a:lnTo>
                  <a:lnTo>
                    <a:pt x="3341" y="11487"/>
                  </a:lnTo>
                  <a:lnTo>
                    <a:pt x="3079" y="11487"/>
                  </a:lnTo>
                  <a:lnTo>
                    <a:pt x="3079" y="11477"/>
                  </a:lnTo>
                  <a:lnTo>
                    <a:pt x="2919" y="11459"/>
                  </a:lnTo>
                  <a:lnTo>
                    <a:pt x="2760" y="11436"/>
                  </a:lnTo>
                  <a:lnTo>
                    <a:pt x="2605" y="11404"/>
                  </a:lnTo>
                  <a:lnTo>
                    <a:pt x="2453" y="11365"/>
                  </a:lnTo>
                  <a:lnTo>
                    <a:pt x="2303" y="11318"/>
                  </a:lnTo>
                  <a:lnTo>
                    <a:pt x="2156" y="11265"/>
                  </a:lnTo>
                  <a:lnTo>
                    <a:pt x="2013" y="11205"/>
                  </a:lnTo>
                  <a:lnTo>
                    <a:pt x="1872" y="11139"/>
                  </a:lnTo>
                  <a:lnTo>
                    <a:pt x="1736" y="11067"/>
                  </a:lnTo>
                  <a:lnTo>
                    <a:pt x="1603" y="10987"/>
                  </a:lnTo>
                  <a:lnTo>
                    <a:pt x="1474" y="10903"/>
                  </a:lnTo>
                  <a:lnTo>
                    <a:pt x="1349" y="10813"/>
                  </a:lnTo>
                  <a:lnTo>
                    <a:pt x="1229" y="10716"/>
                  </a:lnTo>
                  <a:lnTo>
                    <a:pt x="1113" y="10615"/>
                  </a:lnTo>
                  <a:lnTo>
                    <a:pt x="1001" y="10508"/>
                  </a:lnTo>
                  <a:lnTo>
                    <a:pt x="895" y="10396"/>
                  </a:lnTo>
                  <a:lnTo>
                    <a:pt x="793" y="10280"/>
                  </a:lnTo>
                  <a:lnTo>
                    <a:pt x="697" y="10159"/>
                  </a:lnTo>
                  <a:lnTo>
                    <a:pt x="606" y="10033"/>
                  </a:lnTo>
                  <a:lnTo>
                    <a:pt x="521" y="9903"/>
                  </a:lnTo>
                  <a:lnTo>
                    <a:pt x="441" y="9769"/>
                  </a:lnTo>
                  <a:lnTo>
                    <a:pt x="368" y="9631"/>
                  </a:lnTo>
                  <a:lnTo>
                    <a:pt x="300" y="9490"/>
                  </a:lnTo>
                  <a:lnTo>
                    <a:pt x="239" y="9345"/>
                  </a:lnTo>
                  <a:lnTo>
                    <a:pt x="185" y="9197"/>
                  </a:lnTo>
                  <a:lnTo>
                    <a:pt x="137" y="9044"/>
                  </a:lnTo>
                  <a:lnTo>
                    <a:pt x="96" y="8890"/>
                  </a:lnTo>
                  <a:lnTo>
                    <a:pt x="62" y="8733"/>
                  </a:lnTo>
                  <a:lnTo>
                    <a:pt x="35" y="8573"/>
                  </a:lnTo>
                  <a:lnTo>
                    <a:pt x="15" y="8410"/>
                  </a:lnTo>
                  <a:lnTo>
                    <a:pt x="4" y="8246"/>
                  </a:lnTo>
                  <a:lnTo>
                    <a:pt x="0" y="8079"/>
                  </a:lnTo>
                  <a:lnTo>
                    <a:pt x="4" y="7916"/>
                  </a:lnTo>
                  <a:lnTo>
                    <a:pt x="15" y="7754"/>
                  </a:lnTo>
                  <a:lnTo>
                    <a:pt x="34" y="7596"/>
                  </a:lnTo>
                  <a:lnTo>
                    <a:pt x="60" y="7439"/>
                  </a:lnTo>
                  <a:lnTo>
                    <a:pt x="92" y="7284"/>
                  </a:lnTo>
                  <a:lnTo>
                    <a:pt x="132" y="7132"/>
                  </a:lnTo>
                  <a:lnTo>
                    <a:pt x="178" y="6983"/>
                  </a:lnTo>
                  <a:lnTo>
                    <a:pt x="230" y="6837"/>
                  </a:lnTo>
                  <a:lnTo>
                    <a:pt x="289" y="6694"/>
                  </a:lnTo>
                  <a:lnTo>
                    <a:pt x="354" y="6556"/>
                  </a:lnTo>
                  <a:lnTo>
                    <a:pt x="424" y="6420"/>
                  </a:lnTo>
                  <a:lnTo>
                    <a:pt x="502" y="6287"/>
                  </a:lnTo>
                  <a:lnTo>
                    <a:pt x="584" y="6159"/>
                  </a:lnTo>
                  <a:lnTo>
                    <a:pt x="671" y="6034"/>
                  </a:lnTo>
                  <a:lnTo>
                    <a:pt x="765" y="5914"/>
                  </a:lnTo>
                  <a:lnTo>
                    <a:pt x="862" y="5799"/>
                  </a:lnTo>
                  <a:lnTo>
                    <a:pt x="965" y="5688"/>
                  </a:lnTo>
                  <a:lnTo>
                    <a:pt x="1072" y="5582"/>
                  </a:lnTo>
                  <a:lnTo>
                    <a:pt x="1184" y="5480"/>
                  </a:lnTo>
                  <a:lnTo>
                    <a:pt x="1301" y="5384"/>
                  </a:lnTo>
                  <a:lnTo>
                    <a:pt x="1421" y="5293"/>
                  </a:lnTo>
                  <a:lnTo>
                    <a:pt x="1546" y="5208"/>
                  </a:lnTo>
                  <a:lnTo>
                    <a:pt x="1675" y="5128"/>
                  </a:lnTo>
                  <a:lnTo>
                    <a:pt x="1807" y="5054"/>
                  </a:lnTo>
                  <a:lnTo>
                    <a:pt x="1942" y="4986"/>
                  </a:lnTo>
                  <a:lnTo>
                    <a:pt x="2082" y="4924"/>
                  </a:lnTo>
                  <a:lnTo>
                    <a:pt x="2224" y="4869"/>
                  </a:lnTo>
                  <a:lnTo>
                    <a:pt x="2369" y="4819"/>
                  </a:lnTo>
                  <a:lnTo>
                    <a:pt x="2517" y="4777"/>
                  </a:lnTo>
                  <a:lnTo>
                    <a:pt x="2668" y="4741"/>
                  </a:lnTo>
                  <a:lnTo>
                    <a:pt x="2821" y="4713"/>
                  </a:lnTo>
                  <a:lnTo>
                    <a:pt x="2976" y="4692"/>
                  </a:lnTo>
                  <a:lnTo>
                    <a:pt x="2990" y="4450"/>
                  </a:lnTo>
                  <a:lnTo>
                    <a:pt x="3015" y="4212"/>
                  </a:lnTo>
                  <a:lnTo>
                    <a:pt x="3051" y="3976"/>
                  </a:lnTo>
                  <a:lnTo>
                    <a:pt x="3098" y="3744"/>
                  </a:lnTo>
                  <a:lnTo>
                    <a:pt x="3156" y="3517"/>
                  </a:lnTo>
                  <a:lnTo>
                    <a:pt x="3225" y="3295"/>
                  </a:lnTo>
                  <a:lnTo>
                    <a:pt x="3303" y="3076"/>
                  </a:lnTo>
                  <a:lnTo>
                    <a:pt x="3391" y="2863"/>
                  </a:lnTo>
                  <a:lnTo>
                    <a:pt x="3489" y="2655"/>
                  </a:lnTo>
                  <a:lnTo>
                    <a:pt x="3597" y="2453"/>
                  </a:lnTo>
                  <a:lnTo>
                    <a:pt x="3713" y="2256"/>
                  </a:lnTo>
                  <a:lnTo>
                    <a:pt x="3837" y="2065"/>
                  </a:lnTo>
                  <a:lnTo>
                    <a:pt x="3971" y="1882"/>
                  </a:lnTo>
                  <a:lnTo>
                    <a:pt x="4113" y="1704"/>
                  </a:lnTo>
                  <a:lnTo>
                    <a:pt x="4262" y="1535"/>
                  </a:lnTo>
                  <a:lnTo>
                    <a:pt x="4419" y="1371"/>
                  </a:lnTo>
                  <a:lnTo>
                    <a:pt x="4583" y="1216"/>
                  </a:lnTo>
                  <a:lnTo>
                    <a:pt x="4754" y="1069"/>
                  </a:lnTo>
                  <a:lnTo>
                    <a:pt x="4932" y="930"/>
                  </a:lnTo>
                  <a:lnTo>
                    <a:pt x="5117" y="800"/>
                  </a:lnTo>
                  <a:lnTo>
                    <a:pt x="5307" y="677"/>
                  </a:lnTo>
                  <a:lnTo>
                    <a:pt x="5503" y="565"/>
                  </a:lnTo>
                  <a:lnTo>
                    <a:pt x="5705" y="462"/>
                  </a:lnTo>
                  <a:lnTo>
                    <a:pt x="5912" y="368"/>
                  </a:lnTo>
                  <a:lnTo>
                    <a:pt x="6124" y="284"/>
                  </a:lnTo>
                  <a:lnTo>
                    <a:pt x="6342" y="211"/>
                  </a:lnTo>
                  <a:lnTo>
                    <a:pt x="6563" y="147"/>
                  </a:lnTo>
                  <a:lnTo>
                    <a:pt x="6788" y="95"/>
                  </a:lnTo>
                  <a:lnTo>
                    <a:pt x="7018" y="54"/>
                  </a:lnTo>
                  <a:lnTo>
                    <a:pt x="7250" y="25"/>
                  </a:lnTo>
                  <a:lnTo>
                    <a:pt x="7487" y="6"/>
                  </a:lnTo>
                  <a:lnTo>
                    <a:pt x="7726" y="0"/>
                  </a:lnTo>
                  <a:close/>
                  <a:moveTo>
                    <a:pt x="9156" y="9528"/>
                  </a:moveTo>
                  <a:lnTo>
                    <a:pt x="9148" y="9515"/>
                  </a:lnTo>
                  <a:lnTo>
                    <a:pt x="9141" y="9503"/>
                  </a:lnTo>
                  <a:lnTo>
                    <a:pt x="9134" y="9491"/>
                  </a:lnTo>
                  <a:lnTo>
                    <a:pt x="9127" y="9478"/>
                  </a:lnTo>
                  <a:lnTo>
                    <a:pt x="9106" y="9484"/>
                  </a:lnTo>
                  <a:lnTo>
                    <a:pt x="9086" y="9491"/>
                  </a:lnTo>
                  <a:lnTo>
                    <a:pt x="9065" y="9498"/>
                  </a:lnTo>
                  <a:lnTo>
                    <a:pt x="9045" y="9503"/>
                  </a:lnTo>
                  <a:lnTo>
                    <a:pt x="9023" y="9509"/>
                  </a:lnTo>
                  <a:lnTo>
                    <a:pt x="9003" y="9515"/>
                  </a:lnTo>
                  <a:lnTo>
                    <a:pt x="8982" y="9521"/>
                  </a:lnTo>
                  <a:lnTo>
                    <a:pt x="8961" y="9528"/>
                  </a:lnTo>
                  <a:lnTo>
                    <a:pt x="9156" y="9528"/>
                  </a:lnTo>
                  <a:close/>
                  <a:moveTo>
                    <a:pt x="6492" y="9528"/>
                  </a:moveTo>
                  <a:lnTo>
                    <a:pt x="6464" y="9519"/>
                  </a:lnTo>
                  <a:lnTo>
                    <a:pt x="6435" y="9511"/>
                  </a:lnTo>
                  <a:lnTo>
                    <a:pt x="6408" y="9503"/>
                  </a:lnTo>
                  <a:lnTo>
                    <a:pt x="6379" y="9495"/>
                  </a:lnTo>
                  <a:lnTo>
                    <a:pt x="6376" y="9503"/>
                  </a:lnTo>
                  <a:lnTo>
                    <a:pt x="6372" y="9511"/>
                  </a:lnTo>
                  <a:lnTo>
                    <a:pt x="6368" y="9519"/>
                  </a:lnTo>
                  <a:lnTo>
                    <a:pt x="6364" y="9528"/>
                  </a:lnTo>
                  <a:lnTo>
                    <a:pt x="6492" y="9528"/>
                  </a:lnTo>
                  <a:close/>
                </a:path>
              </a:pathLst>
            </a:custGeom>
            <a:grp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a:solidFill>
                  <a:sysClr val="windowText" lastClr="000000"/>
                </a:solidFill>
                <a:latin typeface="华文细黑"/>
                <a:ea typeface="华文细黑"/>
                <a:cs typeface="Arial" panose="020B0604020202020204" pitchFamily="34" charset="0"/>
              </a:endParaRPr>
            </a:p>
          </p:txBody>
        </p:sp>
        <p:sp>
          <p:nvSpPr>
            <p:cNvPr id="10" name="TextBox 9"/>
            <p:cNvSpPr txBox="1"/>
            <p:nvPr/>
          </p:nvSpPr>
          <p:spPr>
            <a:xfrm>
              <a:off x="3164839" y="3200706"/>
              <a:ext cx="596047" cy="233693"/>
            </a:xfrm>
            <a:prstGeom prst="rect">
              <a:avLst/>
            </a:prstGeom>
            <a:noFill/>
          </p:spPr>
          <p:txBody>
            <a:bodyPr wrap="square" rtlCol="0">
              <a:spAutoFit/>
            </a:bodyPr>
            <a:lstStyle/>
            <a:p>
              <a:pPr fontAlgn="auto">
                <a:spcBef>
                  <a:spcPts val="0"/>
                </a:spcBef>
                <a:spcAft>
                  <a:spcPts val="0"/>
                </a:spcAft>
                <a:defRPr/>
              </a:pPr>
              <a:r>
                <a:rPr lang="en-US" altLang="zh-CN" sz="1400" kern="0" dirty="0" smtClean="0">
                  <a:solidFill>
                    <a:sysClr val="window" lastClr="FFFFFF"/>
                  </a:solidFill>
                  <a:latin typeface="华文细黑"/>
                  <a:ea typeface="华文细黑"/>
                </a:rPr>
                <a:t>WAN</a:t>
              </a:r>
              <a:endParaRPr lang="zh-CN" altLang="en-US" sz="1400" kern="0" dirty="0">
                <a:solidFill>
                  <a:sysClr val="window" lastClr="FFFFFF"/>
                </a:solidFill>
                <a:latin typeface="华文细黑"/>
                <a:ea typeface="华文细黑"/>
              </a:endParaRPr>
            </a:p>
          </p:txBody>
        </p:sp>
      </p:grpSp>
      <p:cxnSp>
        <p:nvCxnSpPr>
          <p:cNvPr id="68" name="直接连接符 67"/>
          <p:cNvCxnSpPr>
            <a:stCxn id="38" idx="1"/>
            <a:endCxn id="14" idx="3"/>
          </p:cNvCxnSpPr>
          <p:nvPr/>
        </p:nvCxnSpPr>
        <p:spPr bwMode="auto">
          <a:xfrm flipH="1" flipV="1">
            <a:off x="4802732" y="2607149"/>
            <a:ext cx="109311" cy="318"/>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1" name="矩形 70"/>
          <p:cNvSpPr/>
          <p:nvPr/>
        </p:nvSpPr>
        <p:spPr bwMode="auto">
          <a:xfrm>
            <a:off x="4899343" y="3654063"/>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华文细黑"/>
              </a:rPr>
              <a:t>安全设备</a:t>
            </a:r>
            <a:endParaRPr lang="zh-CN" altLang="en-US" sz="1000" kern="0" dirty="0" smtClean="0">
              <a:solidFill>
                <a:sysClr val="windowText" lastClr="000000"/>
              </a:solidFill>
              <a:latin typeface="华文细黑"/>
            </a:endParaRPr>
          </a:p>
        </p:txBody>
      </p:sp>
      <p:cxnSp>
        <p:nvCxnSpPr>
          <p:cNvPr id="72" name="直接连接符 71"/>
          <p:cNvCxnSpPr>
            <a:stCxn id="71" idx="1"/>
            <a:endCxn id="16" idx="3"/>
          </p:cNvCxnSpPr>
          <p:nvPr/>
        </p:nvCxnSpPr>
        <p:spPr bwMode="auto">
          <a:xfrm flipH="1">
            <a:off x="4802732" y="3777727"/>
            <a:ext cx="96611" cy="0"/>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1" name="组合 73"/>
          <p:cNvGrpSpPr/>
          <p:nvPr/>
        </p:nvGrpSpPr>
        <p:grpSpPr>
          <a:xfrm>
            <a:off x="6222683" y="3299460"/>
            <a:ext cx="2586355" cy="1226503"/>
            <a:chOff x="1770063" y="411162"/>
            <a:chExt cx="2586355" cy="1226503"/>
          </a:xfrm>
        </p:grpSpPr>
        <p:sp>
          <p:nvSpPr>
            <p:cNvPr id="75" name="矩形 74"/>
            <p:cNvSpPr/>
            <p:nvPr/>
          </p:nvSpPr>
          <p:spPr bwMode="auto">
            <a:xfrm>
              <a:off x="1920240" y="411162"/>
              <a:ext cx="2436178" cy="1226503"/>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44000" tIns="45720" rIns="72000" bIns="45720" numCol="1" rtlCol="0" anchor="t" anchorCtr="0" compatLnSpc="1"/>
            <a:lstStyle/>
            <a:p>
              <a:pPr>
                <a:buClr>
                  <a:srgbClr val="CC9900"/>
                </a:buClr>
              </a:pPr>
              <a:r>
                <a:rPr lang="zh-CN" altLang="en-US" sz="1000" b="1" dirty="0" smtClean="0">
                  <a:solidFill>
                    <a:prstClr val="black"/>
                  </a:solidFill>
                  <a:latin typeface="华文细黑"/>
                  <a:ea typeface="华文细黑"/>
                </a:rPr>
                <a:t>园区方案一：园区认证点旁挂安全设备分布式进行流量检测。</a:t>
              </a:r>
              <a:endParaRPr lang="en-US" altLang="zh-CN" sz="1000" b="1" dirty="0" smtClean="0">
                <a:solidFill>
                  <a:prstClr val="black"/>
                </a:solidFill>
                <a:latin typeface="华文细黑"/>
                <a:ea typeface="华文细黑"/>
              </a:endParaRPr>
            </a:p>
            <a:p>
              <a:pPr>
                <a:buClr>
                  <a:srgbClr val="CC9900"/>
                </a:buClr>
              </a:pPr>
              <a:r>
                <a:rPr lang="zh-CN" altLang="en-US" sz="1000" dirty="0" smtClean="0">
                  <a:solidFill>
                    <a:prstClr val="black"/>
                  </a:solidFill>
                  <a:latin typeface="华文细黑"/>
                  <a:ea typeface="华文细黑"/>
                </a:rPr>
                <a:t>传统</a:t>
              </a:r>
              <a:r>
                <a:rPr lang="en-US" altLang="zh-CN" sz="1000" dirty="0" smtClean="0">
                  <a:solidFill>
                    <a:prstClr val="black"/>
                  </a:solidFill>
                  <a:latin typeface="华文细黑"/>
                  <a:ea typeface="华文细黑"/>
                </a:rPr>
                <a:t>NAC</a:t>
              </a:r>
              <a:r>
                <a:rPr lang="zh-CN" altLang="en-US" sz="1000" dirty="0" smtClean="0">
                  <a:solidFill>
                    <a:prstClr val="black"/>
                  </a:solidFill>
                  <a:latin typeface="华文细黑"/>
                  <a:ea typeface="华文细黑"/>
                </a:rPr>
                <a:t>技术不能基于用户下发重定向或策略路由，认证点交换机无法实现只将特定用户流量引导至安全设备检测。同时安全设备部署点低，数量多，成本高。</a:t>
              </a:r>
              <a:endParaRPr lang="zh-CN" altLang="en-US" sz="1000" dirty="0" smtClean="0">
                <a:solidFill>
                  <a:prstClr val="black"/>
                </a:solidFill>
                <a:latin typeface="华文细黑"/>
                <a:ea typeface="华文细黑"/>
              </a:endParaRPr>
            </a:p>
          </p:txBody>
        </p:sp>
        <p:grpSp>
          <p:nvGrpSpPr>
            <p:cNvPr id="17" name="组合 29"/>
            <p:cNvGrpSpPr/>
            <p:nvPr/>
          </p:nvGrpSpPr>
          <p:grpSpPr>
            <a:xfrm>
              <a:off x="1770063" y="788988"/>
              <a:ext cx="266700" cy="266700"/>
              <a:chOff x="2662238" y="3157538"/>
              <a:chExt cx="266700" cy="266700"/>
            </a:xfrm>
          </p:grpSpPr>
          <p:sp>
            <p:nvSpPr>
              <p:cNvPr id="77" name="椭圆 76"/>
              <p:cNvSpPr/>
              <p:nvPr/>
            </p:nvSpPr>
            <p:spPr bwMode="auto">
              <a:xfrm>
                <a:off x="2662238" y="3157538"/>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78" name="Freeform 12"/>
              <p:cNvSpPr>
                <a:spLocks noEditPoints="1"/>
              </p:cNvSpPr>
              <p:nvPr/>
            </p:nvSpPr>
            <p:spPr bwMode="auto">
              <a:xfrm>
                <a:off x="2670087" y="316288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sp>
        <p:nvSpPr>
          <p:cNvPr id="42" name="矩形 41"/>
          <p:cNvSpPr/>
          <p:nvPr/>
        </p:nvSpPr>
        <p:spPr bwMode="auto">
          <a:xfrm>
            <a:off x="660400" y="788988"/>
            <a:ext cx="2217479" cy="1762826"/>
          </a:xfrm>
          <a:prstGeom prst="rect">
            <a:avLst/>
          </a:prstGeom>
          <a:solidFill>
            <a:srgbClr val="C0000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pPr>
            <a:r>
              <a:rPr lang="zh-CN" altLang="en-US" sz="1200" dirty="0" smtClean="0">
                <a:solidFill>
                  <a:prstClr val="white"/>
                </a:solidFill>
                <a:latin typeface="华文细黑"/>
                <a:ea typeface="华文细黑"/>
              </a:rPr>
              <a:t>背景：传统网络安全方案中，要在园区中旁路部署防火墙进行流量安全清洗，通常要在交换机上使用重定向（二层设备）或策略路由（三层设备）来将特定流量引导至安全设备。但是传统重定向和策略路由只能基于</a:t>
            </a:r>
            <a:r>
              <a:rPr lang="en-US" altLang="zh-CN" sz="1200" dirty="0" smtClean="0">
                <a:solidFill>
                  <a:prstClr val="white"/>
                </a:solidFill>
                <a:latin typeface="华文细黑"/>
                <a:ea typeface="华文细黑"/>
              </a:rPr>
              <a:t>IP</a:t>
            </a:r>
            <a:r>
              <a:rPr lang="zh-CN" altLang="en-US" sz="1200" dirty="0" smtClean="0">
                <a:solidFill>
                  <a:prstClr val="white"/>
                </a:solidFill>
                <a:latin typeface="华文细黑"/>
                <a:ea typeface="华文细黑"/>
              </a:rPr>
              <a:t>地址配置，并且只能引流至直连设备。</a:t>
            </a:r>
            <a:endParaRPr lang="zh-CN" altLang="en-US" sz="1200" dirty="0" smtClean="0">
              <a:solidFill>
                <a:prstClr val="white"/>
              </a:solidFill>
              <a:latin typeface="华文细黑"/>
              <a:ea typeface="华文细黑"/>
            </a:endParaRPr>
          </a:p>
        </p:txBody>
      </p:sp>
    </p:spTree>
  </p:cSld>
  <p:clrMapOvr>
    <a:masterClrMapping/>
  </p:clrMapOvr>
  <p:transition advClick="0" advTm="8000">
    <p:fade thruBlk="1"/>
  </p:transition>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有线无线深度融合子目录</a:t>
            </a:r>
            <a:endParaRPr lang="en-US" sz="4000" dirty="0">
              <a:solidFill>
                <a:srgbClr val="960000"/>
              </a:solidFill>
              <a:latin typeface="微软雅黑" panose="020B0503020204020204" pitchFamily="34" charset="-122"/>
              <a:ea typeface="微软雅黑" panose="020B0503020204020204" pitchFamily="34" charset="-122"/>
            </a:endParaRPr>
          </a:p>
        </p:txBody>
      </p:sp>
      <p:grpSp>
        <p:nvGrpSpPr>
          <p:cNvPr id="2" name="组合 19"/>
          <p:cNvGrpSpPr/>
          <p:nvPr/>
        </p:nvGrpSpPr>
        <p:grpSpPr>
          <a:xfrm>
            <a:off x="1553714" y="1373434"/>
            <a:ext cx="5841314" cy="585119"/>
            <a:chOff x="2026783" y="1233991"/>
            <a:chExt cx="5235575" cy="573418"/>
          </a:xfrm>
        </p:grpSpPr>
        <p:sp>
          <p:nvSpPr>
            <p:cNvPr id="21" name="Freeform 11"/>
            <p:cNvSpPr/>
            <p:nvPr/>
          </p:nvSpPr>
          <p:spPr bwMode="gray">
            <a:xfrm>
              <a:off x="2728458" y="1239084"/>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2026783" y="1239084"/>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Text Box 13"/>
            <p:cNvSpPr txBox="1">
              <a:spLocks noChangeArrowheads="1"/>
            </p:cNvSpPr>
            <p:nvPr/>
          </p:nvSpPr>
          <p:spPr bwMode="gray">
            <a:xfrm>
              <a:off x="2841225" y="1304172"/>
              <a:ext cx="4229425" cy="43735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问题与挑战</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p:cNvSpPr txBox="1">
              <a:spLocks noChangeArrowheads="1"/>
            </p:cNvSpPr>
            <p:nvPr/>
          </p:nvSpPr>
          <p:spPr bwMode="gray">
            <a:xfrm>
              <a:off x="2236855" y="1233991"/>
              <a:ext cx="304800" cy="558001"/>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100" b="1" dirty="0">
                  <a:solidFill>
                    <a:srgbClr val="FFFFFF"/>
                  </a:solidFill>
                  <a:latin typeface="微软雅黑" panose="020B0503020204020204" pitchFamily="34" charset="-122"/>
                  <a:ea typeface="微软雅黑" panose="020B0503020204020204" pitchFamily="34" charset="-122"/>
                </a:rPr>
                <a:t>1</a:t>
              </a:r>
              <a:endParaRPr lang="en-US" altLang="zh-CN" sz="31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53714" y="2126273"/>
            <a:ext cx="5841314" cy="595109"/>
            <a:chOff x="2026783" y="1991406"/>
            <a:chExt cx="5235575" cy="606424"/>
          </a:xfrm>
        </p:grpSpPr>
        <p:sp>
          <p:nvSpPr>
            <p:cNvPr id="2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a:hlinkClick r:id="rId1" action="ppaction://hlinksldjump"/>
            </p:cNvPr>
            <p:cNvSpPr txBox="1">
              <a:spLocks noChangeArrowheads="1"/>
            </p:cNvSpPr>
            <p:nvPr/>
          </p:nvSpPr>
          <p:spPr bwMode="gray">
            <a:xfrm>
              <a:off x="2841225" y="2088246"/>
              <a:ext cx="4421133" cy="454761"/>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实现原理与关键技术</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a:hlinkClick r:id="rId1" action="ppaction://hlinksldjump"/>
            </p:cNvPr>
            <p:cNvSpPr txBox="1">
              <a:spLocks noChangeArrowheads="1"/>
            </p:cNvSpPr>
            <p:nvPr/>
          </p:nvSpPr>
          <p:spPr bwMode="gray">
            <a:xfrm>
              <a:off x="2220196" y="1991406"/>
              <a:ext cx="304800" cy="580213"/>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100" b="1" dirty="0">
                  <a:solidFill>
                    <a:srgbClr val="FFFFFF"/>
                  </a:solidFill>
                  <a:latin typeface="微软雅黑" panose="020B0503020204020204" pitchFamily="34" charset="-122"/>
                  <a:ea typeface="微软雅黑" panose="020B0503020204020204" pitchFamily="34" charset="-122"/>
                </a:rPr>
                <a:t>2</a:t>
              </a:r>
              <a:endParaRPr lang="en-US" altLang="zh-CN" sz="31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31"/>
          <p:cNvGrpSpPr/>
          <p:nvPr/>
        </p:nvGrpSpPr>
        <p:grpSpPr>
          <a:xfrm>
            <a:off x="1553714" y="2889102"/>
            <a:ext cx="5841314" cy="630942"/>
            <a:chOff x="2026783" y="3264981"/>
            <a:chExt cx="5235575" cy="619318"/>
          </a:xfrm>
        </p:grpSpPr>
        <p:sp>
          <p:nvSpPr>
            <p:cNvPr id="33"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8">
              <a:hlinkClick r:id="rId2" action="ppaction://hlinksldjump"/>
            </p:cNvPr>
            <p:cNvSpPr txBox="1">
              <a:spLocks noChangeArrowheads="1"/>
            </p:cNvSpPr>
            <p:nvPr/>
          </p:nvSpPr>
          <p:spPr bwMode="gray">
            <a:xfrm>
              <a:off x="2841225" y="3338409"/>
              <a:ext cx="4245509" cy="43805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8">
              <a:hlinkClick r:id="rId2" action="ppaction://hlinksldjump"/>
            </p:cNvPr>
            <p:cNvSpPr txBox="1">
              <a:spLocks noChangeArrowheads="1"/>
            </p:cNvSpPr>
            <p:nvPr/>
          </p:nvSpPr>
          <p:spPr bwMode="gray">
            <a:xfrm>
              <a:off x="2220196" y="3264981"/>
              <a:ext cx="304800" cy="619318"/>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500" b="1" dirty="0">
                  <a:solidFill>
                    <a:srgbClr val="FFFFFF"/>
                  </a:solidFill>
                  <a:latin typeface="微软雅黑" panose="020B0503020204020204" pitchFamily="34" charset="-122"/>
                  <a:ea typeface="微软雅黑" panose="020B0503020204020204" pitchFamily="34" charset="-122"/>
                </a:rPr>
                <a:t>3</a:t>
              </a:r>
              <a:endParaRPr lang="en-US" altLang="zh-CN" sz="35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63239" y="3687763"/>
            <a:ext cx="5841314" cy="635028"/>
            <a:chOff x="2026783" y="3279671"/>
            <a:chExt cx="5235575" cy="623329"/>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3" name="Text Box 8">
              <a:hlinkClick r:id="rId2" action="ppaction://hlinksldjump"/>
            </p:cNvPr>
            <p:cNvSpPr txBox="1">
              <a:spLocks noChangeArrowheads="1"/>
            </p:cNvSpPr>
            <p:nvPr/>
          </p:nvSpPr>
          <p:spPr bwMode="gray">
            <a:xfrm>
              <a:off x="2841225" y="3338409"/>
              <a:ext cx="4245509" cy="43805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2300" b="1" dirty="0" smtClean="0">
                  <a:solidFill>
                    <a:srgbClr val="FFFFFF"/>
                  </a:solidFill>
                  <a:latin typeface="微软雅黑" panose="020B0503020204020204" pitchFamily="34" charset="-122"/>
                  <a:ea typeface="微软雅黑" panose="020B0503020204020204" pitchFamily="34" charset="-122"/>
                </a:rPr>
                <a:t>FAQ</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8">
              <a:hlinkClick r:id="rId2" action="ppaction://hlinksldjump"/>
            </p:cNvPr>
            <p:cNvSpPr txBox="1">
              <a:spLocks noChangeArrowheads="1"/>
            </p:cNvSpPr>
            <p:nvPr/>
          </p:nvSpPr>
          <p:spPr bwMode="gray">
            <a:xfrm>
              <a:off x="2220196" y="3283682"/>
              <a:ext cx="304800" cy="619318"/>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500" b="1" dirty="0" smtClean="0">
                  <a:solidFill>
                    <a:srgbClr val="FFFFFF"/>
                  </a:solidFill>
                  <a:latin typeface="微软雅黑" panose="020B0503020204020204" pitchFamily="34" charset="-122"/>
                  <a:ea typeface="微软雅黑" panose="020B0503020204020204" pitchFamily="34" charset="-122"/>
                </a:rPr>
                <a:t>4</a:t>
              </a:r>
              <a:endParaRPr lang="en-US" altLang="zh-CN" sz="35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0" name="Title 929"/>
          <p:cNvSpPr>
            <a:spLocks noGrp="1"/>
          </p:cNvSpPr>
          <p:nvPr>
            <p:ph type="title"/>
          </p:nvPr>
        </p:nvSpPr>
        <p:spPr/>
        <p:txBody>
          <a:bodyPr vert="horz" lIns="61718" tIns="34289" rIns="61718" bIns="34289" rtlCol="0" anchor="b" anchorCtr="0">
            <a:noAutofit/>
          </a:bodyPr>
          <a:lstStyle/>
          <a:p>
            <a:pPr>
              <a:defRPr/>
            </a:pPr>
            <a:r>
              <a:rPr kumimoji="1" lang="en-US" altLang="en-US" kern="1200" dirty="0" err="1" smtClean="0">
                <a:solidFill>
                  <a:schemeClr val="tx2"/>
                </a:solidFill>
                <a:latin typeface="微软雅黑" panose="020B0503020204020204" pitchFamily="34" charset="-122"/>
                <a:ea typeface="微软雅黑" panose="020B0503020204020204" pitchFamily="34" charset="-122"/>
                <a:cs typeface="Arial" panose="020B0604020202020204" pitchFamily="34" charset="0"/>
                <a:sym typeface="Arial" panose="020B0604020202020204"/>
              </a:rPr>
              <a:t>传统</a:t>
            </a:r>
            <a:r>
              <a:rPr kumimoji="1" lang="zh-CN" altLang="en-US" kern="1200" dirty="0" smtClean="0">
                <a:solidFill>
                  <a:schemeClr val="tx2"/>
                </a:solidFill>
                <a:latin typeface="微软雅黑" panose="020B0503020204020204" pitchFamily="34" charset="-122"/>
                <a:ea typeface="微软雅黑" panose="020B0503020204020204" pitchFamily="34" charset="-122"/>
                <a:cs typeface="Arial" panose="020B0604020202020204" pitchFamily="34" charset="0"/>
                <a:sym typeface="Arial" panose="020B0604020202020204"/>
              </a:rPr>
              <a:t>有线无线园区网络</a:t>
            </a:r>
            <a:endParaRPr kumimoji="1" lang="en-US" altLang="en-US" kern="1200" dirty="0">
              <a:solidFill>
                <a:schemeClr val="tx2"/>
              </a:solidFill>
              <a:latin typeface="微软雅黑" panose="020B0503020204020204" pitchFamily="34" charset="-122"/>
              <a:ea typeface="微软雅黑" panose="020B0503020204020204" pitchFamily="34" charset="-122"/>
              <a:cs typeface="Arial" panose="020B0604020202020204" pitchFamily="34" charset="0"/>
              <a:sym typeface="Arial" panose="020B0604020202020204"/>
            </a:endParaRPr>
          </a:p>
        </p:txBody>
      </p:sp>
      <p:sp>
        <p:nvSpPr>
          <p:cNvPr id="498" name="TextBox 497"/>
          <p:cNvSpPr txBox="1"/>
          <p:nvPr/>
        </p:nvSpPr>
        <p:spPr>
          <a:xfrm>
            <a:off x="2926080" y="1410384"/>
            <a:ext cx="1534160" cy="316816"/>
          </a:xfrm>
          <a:prstGeom prst="rect">
            <a:avLst/>
          </a:prstGeom>
          <a:solidFill>
            <a:srgbClr val="99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rtlCol="0" anchor="ctr">
            <a:noAutofit/>
          </a:bodyPr>
          <a:lstStyle/>
          <a:p>
            <a:pPr marL="73025" indent="-73025" algn="ctr" defTabSz="784225">
              <a:lnSpc>
                <a:spcPct val="110000"/>
              </a:lnSpc>
              <a:buClr>
                <a:srgbClr val="990000"/>
              </a:buClr>
              <a:buSzPct val="75000"/>
              <a:buFont typeface="Wingdings" panose="05000000000000000000" pitchFamily="2" charset="2"/>
              <a:buNone/>
              <a:defRPr/>
            </a:pPr>
            <a:r>
              <a:rPr lang="zh-CN" altLang="en-US" sz="1400" b="1" dirty="0" smtClean="0">
                <a:solidFill>
                  <a:srgbClr val="FFFFFF"/>
                </a:solidFill>
                <a:latin typeface="微软雅黑" panose="020B0503020204020204" pitchFamily="34" charset="-122"/>
                <a:ea typeface="微软雅黑" panose="020B0503020204020204" pitchFamily="34" charset="-122"/>
                <a:cs typeface="Arial" panose="020B0604020202020204" pitchFamily="34" charset="0"/>
              </a:rPr>
              <a:t>有线无线一体化</a:t>
            </a:r>
            <a:endParaRPr lang="zh-CN" altLang="en-US" sz="1400" b="1" dirty="0" smtClean="0">
              <a:solidFill>
                <a:srgbClr val="FFFFFF"/>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588" name="TextBox 587"/>
          <p:cNvSpPr txBox="1"/>
          <p:nvPr/>
        </p:nvSpPr>
        <p:spPr>
          <a:xfrm>
            <a:off x="655845" y="1400224"/>
            <a:ext cx="1355835" cy="324000"/>
          </a:xfrm>
          <a:prstGeom prst="rect">
            <a:avLst/>
          </a:prstGeom>
          <a:solidFill>
            <a:srgbClr val="99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rtlCol="0" anchor="ctr">
            <a:noAutofit/>
          </a:bodyPr>
          <a:lstStyle/>
          <a:p>
            <a:pPr marL="73025" indent="-73025" algn="ctr" defTabSz="784225">
              <a:lnSpc>
                <a:spcPct val="110000"/>
              </a:lnSpc>
              <a:buClr>
                <a:srgbClr val="990000"/>
              </a:buClr>
              <a:buSzPct val="75000"/>
              <a:buFont typeface="Wingdings" panose="05000000000000000000" pitchFamily="2" charset="2"/>
              <a:buNone/>
              <a:defRPr/>
            </a:pPr>
            <a:r>
              <a:rPr lang="zh-CN" altLang="en-US" sz="1400" b="1" dirty="0" smtClean="0">
                <a:solidFill>
                  <a:srgbClr val="FFFFFF"/>
                </a:solidFill>
                <a:latin typeface="微软雅黑" panose="020B0503020204020204" pitchFamily="34" charset="-122"/>
                <a:ea typeface="微软雅黑" panose="020B0503020204020204" pitchFamily="34" charset="-122"/>
                <a:cs typeface="Arial" panose="020B0604020202020204" pitchFamily="34" charset="0"/>
              </a:rPr>
              <a:t>有线无线分离</a:t>
            </a:r>
            <a:endParaRPr lang="zh-CN" altLang="en-US" sz="1400" b="1" dirty="0" smtClean="0">
              <a:solidFill>
                <a:srgbClr val="FFFFFF"/>
              </a:solidFill>
              <a:latin typeface="微软雅黑" panose="020B0503020204020204" pitchFamily="34" charset="-122"/>
              <a:ea typeface="微软雅黑" panose="020B0503020204020204" pitchFamily="34" charset="-122"/>
              <a:cs typeface="Arial" panose="020B0604020202020204" pitchFamily="34" charset="0"/>
            </a:endParaRPr>
          </a:p>
        </p:txBody>
      </p:sp>
      <p:grpSp>
        <p:nvGrpSpPr>
          <p:cNvPr id="2" name="组合 1059"/>
          <p:cNvGrpSpPr/>
          <p:nvPr/>
        </p:nvGrpSpPr>
        <p:grpSpPr>
          <a:xfrm>
            <a:off x="2783849" y="2360630"/>
            <a:ext cx="1828790" cy="1439917"/>
            <a:chOff x="2743209" y="2096470"/>
            <a:chExt cx="1828790" cy="1439917"/>
          </a:xfrm>
        </p:grpSpPr>
        <p:sp>
          <p:nvSpPr>
            <p:cNvPr id="535" name="Freeform 13"/>
            <p:cNvSpPr>
              <a:spLocks noEditPoints="1"/>
            </p:cNvSpPr>
            <p:nvPr/>
          </p:nvSpPr>
          <p:spPr bwMode="auto">
            <a:xfrm>
              <a:off x="2838452" y="2926223"/>
              <a:ext cx="478258" cy="158208"/>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ndParaRPr>
            </a:p>
          </p:txBody>
        </p:sp>
        <p:grpSp>
          <p:nvGrpSpPr>
            <p:cNvPr id="3" name="组合 384"/>
            <p:cNvGrpSpPr/>
            <p:nvPr/>
          </p:nvGrpSpPr>
          <p:grpSpPr>
            <a:xfrm>
              <a:off x="3304797" y="2096470"/>
              <a:ext cx="610202" cy="336332"/>
              <a:chOff x="3298897" y="4095287"/>
              <a:chExt cx="1257750" cy="591162"/>
            </a:xfrm>
          </p:grpSpPr>
          <p:sp>
            <p:nvSpPr>
              <p:cNvPr id="537" name="Freeform 13"/>
              <p:cNvSpPr>
                <a:spLocks noEditPoints="1"/>
              </p:cNvSpPr>
              <p:nvPr/>
            </p:nvSpPr>
            <p:spPr bwMode="auto">
              <a:xfrm>
                <a:off x="3298897" y="40952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sp>
            <p:nvSpPr>
              <p:cNvPr id="538" name="Freeform 13"/>
              <p:cNvSpPr>
                <a:spLocks noEditPoints="1"/>
              </p:cNvSpPr>
              <p:nvPr/>
            </p:nvSpPr>
            <p:spPr bwMode="auto">
              <a:xfrm>
                <a:off x="3298897" y="43873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grpSp>
        <p:grpSp>
          <p:nvGrpSpPr>
            <p:cNvPr id="4" name="组合 594"/>
            <p:cNvGrpSpPr/>
            <p:nvPr/>
          </p:nvGrpSpPr>
          <p:grpSpPr>
            <a:xfrm>
              <a:off x="3926309" y="2641465"/>
              <a:ext cx="441434" cy="463999"/>
              <a:chOff x="9912350" y="3467100"/>
              <a:chExt cx="422275" cy="415925"/>
            </a:xfrm>
            <a:solidFill>
              <a:schemeClr val="tx1">
                <a:lumMod val="50000"/>
                <a:lumOff val="50000"/>
              </a:schemeClr>
            </a:solidFill>
          </p:grpSpPr>
          <p:sp>
            <p:nvSpPr>
              <p:cNvPr id="540" name="Freeform 510"/>
              <p:cNvSpPr>
                <a:spLocks noEditPoints="1"/>
              </p:cNvSpPr>
              <p:nvPr/>
            </p:nvSpPr>
            <p:spPr bwMode="auto">
              <a:xfrm>
                <a:off x="9912350" y="3740150"/>
                <a:ext cx="415925" cy="142875"/>
              </a:xfrm>
              <a:custGeom>
                <a:avLst/>
                <a:gdLst/>
                <a:ahLst/>
                <a:cxnLst>
                  <a:cxn ang="0">
                    <a:pos x="2" y="78"/>
                  </a:cxn>
                  <a:cxn ang="0">
                    <a:pos x="18" y="90"/>
                  </a:cxn>
                  <a:cxn ang="0">
                    <a:pos x="252" y="88"/>
                  </a:cxn>
                  <a:cxn ang="0">
                    <a:pos x="262" y="72"/>
                  </a:cxn>
                  <a:cxn ang="0">
                    <a:pos x="260" y="10"/>
                  </a:cxn>
                  <a:cxn ang="0">
                    <a:pos x="244" y="0"/>
                  </a:cxn>
                  <a:cxn ang="0">
                    <a:pos x="10" y="2"/>
                  </a:cxn>
                  <a:cxn ang="0">
                    <a:pos x="0" y="18"/>
                  </a:cxn>
                  <a:cxn ang="0">
                    <a:pos x="74" y="72"/>
                  </a:cxn>
                  <a:cxn ang="0">
                    <a:pos x="76" y="14"/>
                  </a:cxn>
                  <a:cxn ang="0">
                    <a:pos x="86" y="10"/>
                  </a:cxn>
                  <a:cxn ang="0">
                    <a:pos x="96" y="12"/>
                  </a:cxn>
                  <a:cxn ang="0">
                    <a:pos x="98" y="72"/>
                  </a:cxn>
                  <a:cxn ang="0">
                    <a:pos x="96" y="78"/>
                  </a:cxn>
                  <a:cxn ang="0">
                    <a:pos x="86" y="80"/>
                  </a:cxn>
                  <a:cxn ang="0">
                    <a:pos x="76" y="74"/>
                  </a:cxn>
                  <a:cxn ang="0">
                    <a:pos x="136" y="60"/>
                  </a:cxn>
                  <a:cxn ang="0">
                    <a:pos x="124" y="56"/>
                  </a:cxn>
                  <a:cxn ang="0">
                    <a:pos x="120" y="44"/>
                  </a:cxn>
                  <a:cxn ang="0">
                    <a:pos x="130" y="30"/>
                  </a:cxn>
                  <a:cxn ang="0">
                    <a:pos x="142" y="30"/>
                  </a:cxn>
                  <a:cxn ang="0">
                    <a:pos x="152" y="44"/>
                  </a:cxn>
                  <a:cxn ang="0">
                    <a:pos x="148" y="56"/>
                  </a:cxn>
                  <a:cxn ang="0">
                    <a:pos x="136" y="60"/>
                  </a:cxn>
                  <a:cxn ang="0">
                    <a:pos x="176" y="38"/>
                  </a:cxn>
                  <a:cxn ang="0">
                    <a:pos x="190" y="28"/>
                  </a:cxn>
                  <a:cxn ang="0">
                    <a:pos x="202" y="34"/>
                  </a:cxn>
                  <a:cxn ang="0">
                    <a:pos x="206" y="44"/>
                  </a:cxn>
                  <a:cxn ang="0">
                    <a:pos x="196" y="60"/>
                  </a:cxn>
                  <a:cxn ang="0">
                    <a:pos x="184" y="60"/>
                  </a:cxn>
                  <a:cxn ang="0">
                    <a:pos x="174" y="44"/>
                  </a:cxn>
                  <a:cxn ang="0">
                    <a:pos x="220" y="44"/>
                  </a:cxn>
                  <a:cxn ang="0">
                    <a:pos x="230" y="30"/>
                  </a:cxn>
                  <a:cxn ang="0">
                    <a:pos x="242" y="30"/>
                  </a:cxn>
                  <a:cxn ang="0">
                    <a:pos x="252" y="44"/>
                  </a:cxn>
                  <a:cxn ang="0">
                    <a:pos x="248" y="56"/>
                  </a:cxn>
                  <a:cxn ang="0">
                    <a:pos x="236" y="60"/>
                  </a:cxn>
                  <a:cxn ang="0">
                    <a:pos x="222" y="50"/>
                  </a:cxn>
                  <a:cxn ang="0">
                    <a:pos x="54" y="44"/>
                  </a:cxn>
                  <a:cxn ang="0">
                    <a:pos x="48" y="56"/>
                  </a:cxn>
                  <a:cxn ang="0">
                    <a:pos x="38" y="60"/>
                  </a:cxn>
                  <a:cxn ang="0">
                    <a:pos x="22" y="50"/>
                  </a:cxn>
                  <a:cxn ang="0">
                    <a:pos x="22" y="38"/>
                  </a:cxn>
                  <a:cxn ang="0">
                    <a:pos x="38" y="28"/>
                  </a:cxn>
                  <a:cxn ang="0">
                    <a:pos x="48" y="34"/>
                  </a:cxn>
                  <a:cxn ang="0">
                    <a:pos x="54" y="44"/>
                  </a:cxn>
                </a:cxnLst>
                <a:rect l="0" t="0" r="r" b="b"/>
                <a:pathLst>
                  <a:path w="262" h="90">
                    <a:moveTo>
                      <a:pt x="0" y="72"/>
                    </a:moveTo>
                    <a:lnTo>
                      <a:pt x="0" y="72"/>
                    </a:lnTo>
                    <a:lnTo>
                      <a:pt x="2" y="78"/>
                    </a:lnTo>
                    <a:lnTo>
                      <a:pt x="6" y="84"/>
                    </a:lnTo>
                    <a:lnTo>
                      <a:pt x="10" y="88"/>
                    </a:lnTo>
                    <a:lnTo>
                      <a:pt x="18" y="90"/>
                    </a:lnTo>
                    <a:lnTo>
                      <a:pt x="244" y="90"/>
                    </a:lnTo>
                    <a:lnTo>
                      <a:pt x="244" y="90"/>
                    </a:lnTo>
                    <a:lnTo>
                      <a:pt x="252" y="88"/>
                    </a:lnTo>
                    <a:lnTo>
                      <a:pt x="256" y="84"/>
                    </a:lnTo>
                    <a:lnTo>
                      <a:pt x="260" y="78"/>
                    </a:lnTo>
                    <a:lnTo>
                      <a:pt x="262" y="72"/>
                    </a:lnTo>
                    <a:lnTo>
                      <a:pt x="262" y="18"/>
                    </a:lnTo>
                    <a:lnTo>
                      <a:pt x="262" y="18"/>
                    </a:lnTo>
                    <a:lnTo>
                      <a:pt x="260" y="10"/>
                    </a:lnTo>
                    <a:lnTo>
                      <a:pt x="256" y="6"/>
                    </a:lnTo>
                    <a:lnTo>
                      <a:pt x="252" y="2"/>
                    </a:lnTo>
                    <a:lnTo>
                      <a:pt x="244" y="0"/>
                    </a:lnTo>
                    <a:lnTo>
                      <a:pt x="18" y="0"/>
                    </a:lnTo>
                    <a:lnTo>
                      <a:pt x="18" y="0"/>
                    </a:lnTo>
                    <a:lnTo>
                      <a:pt x="10" y="2"/>
                    </a:lnTo>
                    <a:lnTo>
                      <a:pt x="6" y="6"/>
                    </a:lnTo>
                    <a:lnTo>
                      <a:pt x="2" y="10"/>
                    </a:lnTo>
                    <a:lnTo>
                      <a:pt x="0" y="18"/>
                    </a:lnTo>
                    <a:lnTo>
                      <a:pt x="0" y="72"/>
                    </a:lnTo>
                    <a:lnTo>
                      <a:pt x="0" y="72"/>
                    </a:lnTo>
                    <a:close/>
                    <a:moveTo>
                      <a:pt x="74" y="72"/>
                    </a:moveTo>
                    <a:lnTo>
                      <a:pt x="74" y="18"/>
                    </a:lnTo>
                    <a:lnTo>
                      <a:pt x="74" y="18"/>
                    </a:lnTo>
                    <a:lnTo>
                      <a:pt x="76" y="14"/>
                    </a:lnTo>
                    <a:lnTo>
                      <a:pt x="78" y="12"/>
                    </a:lnTo>
                    <a:lnTo>
                      <a:pt x="82" y="10"/>
                    </a:lnTo>
                    <a:lnTo>
                      <a:pt x="86" y="10"/>
                    </a:lnTo>
                    <a:lnTo>
                      <a:pt x="86" y="10"/>
                    </a:lnTo>
                    <a:lnTo>
                      <a:pt x="92" y="10"/>
                    </a:lnTo>
                    <a:lnTo>
                      <a:pt x="96" y="12"/>
                    </a:lnTo>
                    <a:lnTo>
                      <a:pt x="98" y="14"/>
                    </a:lnTo>
                    <a:lnTo>
                      <a:pt x="98" y="18"/>
                    </a:lnTo>
                    <a:lnTo>
                      <a:pt x="98" y="72"/>
                    </a:lnTo>
                    <a:lnTo>
                      <a:pt x="98" y="72"/>
                    </a:lnTo>
                    <a:lnTo>
                      <a:pt x="98" y="74"/>
                    </a:lnTo>
                    <a:lnTo>
                      <a:pt x="96" y="78"/>
                    </a:lnTo>
                    <a:lnTo>
                      <a:pt x="92" y="78"/>
                    </a:lnTo>
                    <a:lnTo>
                      <a:pt x="86" y="80"/>
                    </a:lnTo>
                    <a:lnTo>
                      <a:pt x="86" y="80"/>
                    </a:lnTo>
                    <a:lnTo>
                      <a:pt x="82" y="78"/>
                    </a:lnTo>
                    <a:lnTo>
                      <a:pt x="78" y="78"/>
                    </a:lnTo>
                    <a:lnTo>
                      <a:pt x="76" y="74"/>
                    </a:lnTo>
                    <a:lnTo>
                      <a:pt x="74" y="72"/>
                    </a:lnTo>
                    <a:lnTo>
                      <a:pt x="74" y="72"/>
                    </a:lnTo>
                    <a:close/>
                    <a:moveTo>
                      <a:pt x="136" y="60"/>
                    </a:moveTo>
                    <a:lnTo>
                      <a:pt x="136" y="60"/>
                    </a:lnTo>
                    <a:lnTo>
                      <a:pt x="130" y="60"/>
                    </a:lnTo>
                    <a:lnTo>
                      <a:pt x="124" y="56"/>
                    </a:lnTo>
                    <a:lnTo>
                      <a:pt x="122" y="50"/>
                    </a:lnTo>
                    <a:lnTo>
                      <a:pt x="120" y="44"/>
                    </a:lnTo>
                    <a:lnTo>
                      <a:pt x="120" y="44"/>
                    </a:lnTo>
                    <a:lnTo>
                      <a:pt x="122" y="38"/>
                    </a:lnTo>
                    <a:lnTo>
                      <a:pt x="124" y="34"/>
                    </a:lnTo>
                    <a:lnTo>
                      <a:pt x="130" y="30"/>
                    </a:lnTo>
                    <a:lnTo>
                      <a:pt x="136" y="28"/>
                    </a:lnTo>
                    <a:lnTo>
                      <a:pt x="136" y="28"/>
                    </a:lnTo>
                    <a:lnTo>
                      <a:pt x="142" y="30"/>
                    </a:lnTo>
                    <a:lnTo>
                      <a:pt x="148" y="34"/>
                    </a:lnTo>
                    <a:lnTo>
                      <a:pt x="150" y="38"/>
                    </a:lnTo>
                    <a:lnTo>
                      <a:pt x="152" y="44"/>
                    </a:lnTo>
                    <a:lnTo>
                      <a:pt x="152" y="44"/>
                    </a:lnTo>
                    <a:lnTo>
                      <a:pt x="150" y="50"/>
                    </a:lnTo>
                    <a:lnTo>
                      <a:pt x="148" y="56"/>
                    </a:lnTo>
                    <a:lnTo>
                      <a:pt x="142" y="60"/>
                    </a:lnTo>
                    <a:lnTo>
                      <a:pt x="136" y="60"/>
                    </a:lnTo>
                    <a:lnTo>
                      <a:pt x="136" y="60"/>
                    </a:lnTo>
                    <a:close/>
                    <a:moveTo>
                      <a:pt x="174" y="44"/>
                    </a:moveTo>
                    <a:lnTo>
                      <a:pt x="174" y="44"/>
                    </a:lnTo>
                    <a:lnTo>
                      <a:pt x="176" y="38"/>
                    </a:lnTo>
                    <a:lnTo>
                      <a:pt x="178" y="34"/>
                    </a:lnTo>
                    <a:lnTo>
                      <a:pt x="184" y="30"/>
                    </a:lnTo>
                    <a:lnTo>
                      <a:pt x="190" y="28"/>
                    </a:lnTo>
                    <a:lnTo>
                      <a:pt x="190" y="28"/>
                    </a:lnTo>
                    <a:lnTo>
                      <a:pt x="196" y="30"/>
                    </a:lnTo>
                    <a:lnTo>
                      <a:pt x="202" y="34"/>
                    </a:lnTo>
                    <a:lnTo>
                      <a:pt x="204" y="38"/>
                    </a:lnTo>
                    <a:lnTo>
                      <a:pt x="206" y="44"/>
                    </a:lnTo>
                    <a:lnTo>
                      <a:pt x="206" y="44"/>
                    </a:lnTo>
                    <a:lnTo>
                      <a:pt x="204" y="50"/>
                    </a:lnTo>
                    <a:lnTo>
                      <a:pt x="202" y="56"/>
                    </a:lnTo>
                    <a:lnTo>
                      <a:pt x="196" y="60"/>
                    </a:lnTo>
                    <a:lnTo>
                      <a:pt x="190" y="60"/>
                    </a:lnTo>
                    <a:lnTo>
                      <a:pt x="190" y="60"/>
                    </a:lnTo>
                    <a:lnTo>
                      <a:pt x="184" y="60"/>
                    </a:lnTo>
                    <a:lnTo>
                      <a:pt x="178" y="56"/>
                    </a:lnTo>
                    <a:lnTo>
                      <a:pt x="176" y="50"/>
                    </a:lnTo>
                    <a:lnTo>
                      <a:pt x="174" y="44"/>
                    </a:lnTo>
                    <a:lnTo>
                      <a:pt x="174" y="44"/>
                    </a:lnTo>
                    <a:close/>
                    <a:moveTo>
                      <a:pt x="220" y="44"/>
                    </a:moveTo>
                    <a:lnTo>
                      <a:pt x="220" y="44"/>
                    </a:lnTo>
                    <a:lnTo>
                      <a:pt x="222" y="38"/>
                    </a:lnTo>
                    <a:lnTo>
                      <a:pt x="226" y="34"/>
                    </a:lnTo>
                    <a:lnTo>
                      <a:pt x="230" y="30"/>
                    </a:lnTo>
                    <a:lnTo>
                      <a:pt x="236" y="28"/>
                    </a:lnTo>
                    <a:lnTo>
                      <a:pt x="236" y="28"/>
                    </a:lnTo>
                    <a:lnTo>
                      <a:pt x="242" y="30"/>
                    </a:lnTo>
                    <a:lnTo>
                      <a:pt x="248" y="34"/>
                    </a:lnTo>
                    <a:lnTo>
                      <a:pt x="252" y="38"/>
                    </a:lnTo>
                    <a:lnTo>
                      <a:pt x="252" y="44"/>
                    </a:lnTo>
                    <a:lnTo>
                      <a:pt x="252" y="44"/>
                    </a:lnTo>
                    <a:lnTo>
                      <a:pt x="252" y="50"/>
                    </a:lnTo>
                    <a:lnTo>
                      <a:pt x="248" y="56"/>
                    </a:lnTo>
                    <a:lnTo>
                      <a:pt x="242" y="60"/>
                    </a:lnTo>
                    <a:lnTo>
                      <a:pt x="236" y="60"/>
                    </a:lnTo>
                    <a:lnTo>
                      <a:pt x="236" y="60"/>
                    </a:lnTo>
                    <a:lnTo>
                      <a:pt x="230" y="60"/>
                    </a:lnTo>
                    <a:lnTo>
                      <a:pt x="226" y="56"/>
                    </a:lnTo>
                    <a:lnTo>
                      <a:pt x="222" y="50"/>
                    </a:lnTo>
                    <a:lnTo>
                      <a:pt x="220" y="44"/>
                    </a:lnTo>
                    <a:lnTo>
                      <a:pt x="220" y="44"/>
                    </a:lnTo>
                    <a:close/>
                    <a:moveTo>
                      <a:pt x="54" y="44"/>
                    </a:moveTo>
                    <a:lnTo>
                      <a:pt x="54" y="44"/>
                    </a:lnTo>
                    <a:lnTo>
                      <a:pt x="52" y="50"/>
                    </a:lnTo>
                    <a:lnTo>
                      <a:pt x="48" y="56"/>
                    </a:lnTo>
                    <a:lnTo>
                      <a:pt x="44" y="60"/>
                    </a:lnTo>
                    <a:lnTo>
                      <a:pt x="38" y="60"/>
                    </a:lnTo>
                    <a:lnTo>
                      <a:pt x="38" y="60"/>
                    </a:lnTo>
                    <a:lnTo>
                      <a:pt x="32" y="60"/>
                    </a:lnTo>
                    <a:lnTo>
                      <a:pt x="26" y="56"/>
                    </a:lnTo>
                    <a:lnTo>
                      <a:pt x="22" y="50"/>
                    </a:lnTo>
                    <a:lnTo>
                      <a:pt x="22" y="44"/>
                    </a:lnTo>
                    <a:lnTo>
                      <a:pt x="22" y="44"/>
                    </a:lnTo>
                    <a:lnTo>
                      <a:pt x="22" y="38"/>
                    </a:lnTo>
                    <a:lnTo>
                      <a:pt x="26" y="34"/>
                    </a:lnTo>
                    <a:lnTo>
                      <a:pt x="32" y="30"/>
                    </a:lnTo>
                    <a:lnTo>
                      <a:pt x="38" y="28"/>
                    </a:lnTo>
                    <a:lnTo>
                      <a:pt x="38" y="28"/>
                    </a:lnTo>
                    <a:lnTo>
                      <a:pt x="44" y="30"/>
                    </a:lnTo>
                    <a:lnTo>
                      <a:pt x="48" y="34"/>
                    </a:lnTo>
                    <a:lnTo>
                      <a:pt x="52" y="38"/>
                    </a:lnTo>
                    <a:lnTo>
                      <a:pt x="54" y="44"/>
                    </a:lnTo>
                    <a:lnTo>
                      <a:pt x="54" y="4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41" name="Freeform 511"/>
              <p:cNvSpPr/>
              <p:nvPr/>
            </p:nvSpPr>
            <p:spPr bwMode="auto">
              <a:xfrm>
                <a:off x="10096500" y="3467100"/>
                <a:ext cx="238125" cy="60325"/>
              </a:xfrm>
              <a:custGeom>
                <a:avLst/>
                <a:gdLst/>
                <a:ahLst/>
                <a:cxnLst>
                  <a:cxn ang="0">
                    <a:pos x="6" y="38"/>
                  </a:cxn>
                  <a:cxn ang="0">
                    <a:pos x="6" y="38"/>
                  </a:cxn>
                  <a:cxn ang="0">
                    <a:pos x="22" y="26"/>
                  </a:cxn>
                  <a:cxn ang="0">
                    <a:pos x="40" y="18"/>
                  </a:cxn>
                  <a:cxn ang="0">
                    <a:pos x="58" y="14"/>
                  </a:cxn>
                  <a:cxn ang="0">
                    <a:pos x="76" y="12"/>
                  </a:cxn>
                  <a:cxn ang="0">
                    <a:pos x="94" y="14"/>
                  </a:cxn>
                  <a:cxn ang="0">
                    <a:pos x="112" y="18"/>
                  </a:cxn>
                  <a:cxn ang="0">
                    <a:pos x="128" y="26"/>
                  </a:cxn>
                  <a:cxn ang="0">
                    <a:pos x="144" y="36"/>
                  </a:cxn>
                  <a:cxn ang="0">
                    <a:pos x="150" y="26"/>
                  </a:cxn>
                  <a:cxn ang="0">
                    <a:pos x="150" y="26"/>
                  </a:cxn>
                  <a:cxn ang="0">
                    <a:pos x="132" y="16"/>
                  </a:cxn>
                  <a:cxn ang="0">
                    <a:pos x="114" y="6"/>
                  </a:cxn>
                  <a:cxn ang="0">
                    <a:pos x="96" y="2"/>
                  </a:cxn>
                  <a:cxn ang="0">
                    <a:pos x="76" y="0"/>
                  </a:cxn>
                  <a:cxn ang="0">
                    <a:pos x="56" y="2"/>
                  </a:cxn>
                  <a:cxn ang="0">
                    <a:pos x="36" y="8"/>
                  </a:cxn>
                  <a:cxn ang="0">
                    <a:pos x="18" y="16"/>
                  </a:cxn>
                  <a:cxn ang="0">
                    <a:pos x="0" y="26"/>
                  </a:cxn>
                  <a:cxn ang="0">
                    <a:pos x="6" y="38"/>
                  </a:cxn>
                </a:cxnLst>
                <a:rect l="0" t="0" r="r" b="b"/>
                <a:pathLst>
                  <a:path w="150" h="38">
                    <a:moveTo>
                      <a:pt x="6" y="38"/>
                    </a:moveTo>
                    <a:lnTo>
                      <a:pt x="6" y="38"/>
                    </a:lnTo>
                    <a:lnTo>
                      <a:pt x="22" y="26"/>
                    </a:lnTo>
                    <a:lnTo>
                      <a:pt x="40" y="18"/>
                    </a:lnTo>
                    <a:lnTo>
                      <a:pt x="58" y="14"/>
                    </a:lnTo>
                    <a:lnTo>
                      <a:pt x="76" y="12"/>
                    </a:lnTo>
                    <a:lnTo>
                      <a:pt x="94" y="14"/>
                    </a:lnTo>
                    <a:lnTo>
                      <a:pt x="112" y="18"/>
                    </a:lnTo>
                    <a:lnTo>
                      <a:pt x="128" y="26"/>
                    </a:lnTo>
                    <a:lnTo>
                      <a:pt x="144" y="36"/>
                    </a:lnTo>
                    <a:lnTo>
                      <a:pt x="150" y="26"/>
                    </a:lnTo>
                    <a:lnTo>
                      <a:pt x="150" y="26"/>
                    </a:lnTo>
                    <a:lnTo>
                      <a:pt x="132" y="16"/>
                    </a:lnTo>
                    <a:lnTo>
                      <a:pt x="114" y="6"/>
                    </a:lnTo>
                    <a:lnTo>
                      <a:pt x="96" y="2"/>
                    </a:lnTo>
                    <a:lnTo>
                      <a:pt x="76" y="0"/>
                    </a:lnTo>
                    <a:lnTo>
                      <a:pt x="56" y="2"/>
                    </a:lnTo>
                    <a:lnTo>
                      <a:pt x="36" y="8"/>
                    </a:lnTo>
                    <a:lnTo>
                      <a:pt x="18" y="16"/>
                    </a:lnTo>
                    <a:lnTo>
                      <a:pt x="0" y="26"/>
                    </a:lnTo>
                    <a:lnTo>
                      <a:pt x="6" y="38"/>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42" name="Freeform 512"/>
              <p:cNvSpPr/>
              <p:nvPr/>
            </p:nvSpPr>
            <p:spPr bwMode="auto">
              <a:xfrm>
                <a:off x="10125075" y="3524250"/>
                <a:ext cx="180975" cy="50800"/>
              </a:xfrm>
              <a:custGeom>
                <a:avLst/>
                <a:gdLst/>
                <a:ahLst/>
                <a:cxnLst>
                  <a:cxn ang="0">
                    <a:pos x="114" y="22"/>
                  </a:cxn>
                  <a:cxn ang="0">
                    <a:pos x="114" y="22"/>
                  </a:cxn>
                  <a:cxn ang="0">
                    <a:pos x="102" y="12"/>
                  </a:cxn>
                  <a:cxn ang="0">
                    <a:pos x="88" y="6"/>
                  </a:cxn>
                  <a:cxn ang="0">
                    <a:pos x="72" y="2"/>
                  </a:cxn>
                  <a:cxn ang="0">
                    <a:pos x="58" y="0"/>
                  </a:cxn>
                  <a:cxn ang="0">
                    <a:pos x="42" y="2"/>
                  </a:cxn>
                  <a:cxn ang="0">
                    <a:pos x="28" y="6"/>
                  </a:cxn>
                  <a:cxn ang="0">
                    <a:pos x="14" y="12"/>
                  </a:cxn>
                  <a:cxn ang="0">
                    <a:pos x="0" y="22"/>
                  </a:cxn>
                  <a:cxn ang="0">
                    <a:pos x="8" y="32"/>
                  </a:cxn>
                  <a:cxn ang="0">
                    <a:pos x="8" y="32"/>
                  </a:cxn>
                  <a:cxn ang="0">
                    <a:pos x="8" y="32"/>
                  </a:cxn>
                  <a:cxn ang="0">
                    <a:pos x="8" y="32"/>
                  </a:cxn>
                  <a:cxn ang="0">
                    <a:pos x="18" y="24"/>
                  </a:cxn>
                  <a:cxn ang="0">
                    <a:pos x="30" y="18"/>
                  </a:cxn>
                  <a:cxn ang="0">
                    <a:pos x="44" y="14"/>
                  </a:cxn>
                  <a:cxn ang="0">
                    <a:pos x="58" y="12"/>
                  </a:cxn>
                  <a:cxn ang="0">
                    <a:pos x="72" y="14"/>
                  </a:cxn>
                  <a:cxn ang="0">
                    <a:pos x="84" y="16"/>
                  </a:cxn>
                  <a:cxn ang="0">
                    <a:pos x="96" y="24"/>
                  </a:cxn>
                  <a:cxn ang="0">
                    <a:pos x="108" y="32"/>
                  </a:cxn>
                  <a:cxn ang="0">
                    <a:pos x="114" y="22"/>
                  </a:cxn>
                </a:cxnLst>
                <a:rect l="0" t="0" r="r" b="b"/>
                <a:pathLst>
                  <a:path w="114" h="32">
                    <a:moveTo>
                      <a:pt x="114" y="22"/>
                    </a:moveTo>
                    <a:lnTo>
                      <a:pt x="114" y="22"/>
                    </a:lnTo>
                    <a:lnTo>
                      <a:pt x="102" y="12"/>
                    </a:lnTo>
                    <a:lnTo>
                      <a:pt x="88" y="6"/>
                    </a:lnTo>
                    <a:lnTo>
                      <a:pt x="72" y="2"/>
                    </a:lnTo>
                    <a:lnTo>
                      <a:pt x="58" y="0"/>
                    </a:lnTo>
                    <a:lnTo>
                      <a:pt x="42" y="2"/>
                    </a:lnTo>
                    <a:lnTo>
                      <a:pt x="28" y="6"/>
                    </a:lnTo>
                    <a:lnTo>
                      <a:pt x="14" y="12"/>
                    </a:lnTo>
                    <a:lnTo>
                      <a:pt x="0" y="22"/>
                    </a:lnTo>
                    <a:lnTo>
                      <a:pt x="8" y="32"/>
                    </a:lnTo>
                    <a:lnTo>
                      <a:pt x="8" y="32"/>
                    </a:lnTo>
                    <a:lnTo>
                      <a:pt x="8" y="32"/>
                    </a:lnTo>
                    <a:lnTo>
                      <a:pt x="8" y="32"/>
                    </a:lnTo>
                    <a:lnTo>
                      <a:pt x="18" y="24"/>
                    </a:lnTo>
                    <a:lnTo>
                      <a:pt x="30" y="18"/>
                    </a:lnTo>
                    <a:lnTo>
                      <a:pt x="44" y="14"/>
                    </a:lnTo>
                    <a:lnTo>
                      <a:pt x="58" y="12"/>
                    </a:lnTo>
                    <a:lnTo>
                      <a:pt x="72" y="14"/>
                    </a:lnTo>
                    <a:lnTo>
                      <a:pt x="84" y="16"/>
                    </a:lnTo>
                    <a:lnTo>
                      <a:pt x="96" y="24"/>
                    </a:lnTo>
                    <a:lnTo>
                      <a:pt x="108" y="32"/>
                    </a:lnTo>
                    <a:lnTo>
                      <a:pt x="114" y="2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43" name="Freeform 513"/>
              <p:cNvSpPr/>
              <p:nvPr/>
            </p:nvSpPr>
            <p:spPr bwMode="auto">
              <a:xfrm>
                <a:off x="10156825" y="3581400"/>
                <a:ext cx="120650" cy="47625"/>
              </a:xfrm>
              <a:custGeom>
                <a:avLst/>
                <a:gdLst/>
                <a:ahLst/>
                <a:cxnLst>
                  <a:cxn ang="0">
                    <a:pos x="72" y="14"/>
                  </a:cxn>
                  <a:cxn ang="0">
                    <a:pos x="72" y="14"/>
                  </a:cxn>
                  <a:cxn ang="0">
                    <a:pos x="64" y="8"/>
                  </a:cxn>
                  <a:cxn ang="0">
                    <a:pos x="56" y="2"/>
                  </a:cxn>
                  <a:cxn ang="0">
                    <a:pos x="46" y="0"/>
                  </a:cxn>
                  <a:cxn ang="0">
                    <a:pos x="38" y="0"/>
                  </a:cxn>
                  <a:cxn ang="0">
                    <a:pos x="28" y="0"/>
                  </a:cxn>
                  <a:cxn ang="0">
                    <a:pos x="20" y="2"/>
                  </a:cxn>
                  <a:cxn ang="0">
                    <a:pos x="12" y="8"/>
                  </a:cxn>
                  <a:cxn ang="0">
                    <a:pos x="4" y="14"/>
                  </a:cxn>
                  <a:cxn ang="0">
                    <a:pos x="4" y="14"/>
                  </a:cxn>
                  <a:cxn ang="0">
                    <a:pos x="0" y="18"/>
                  </a:cxn>
                  <a:cxn ang="0">
                    <a:pos x="6" y="30"/>
                  </a:cxn>
                  <a:cxn ang="0">
                    <a:pos x="6" y="30"/>
                  </a:cxn>
                  <a:cxn ang="0">
                    <a:pos x="12" y="22"/>
                  </a:cxn>
                  <a:cxn ang="0">
                    <a:pos x="12" y="22"/>
                  </a:cxn>
                  <a:cxn ang="0">
                    <a:pos x="18" y="18"/>
                  </a:cxn>
                  <a:cxn ang="0">
                    <a:pos x="24" y="14"/>
                  </a:cxn>
                  <a:cxn ang="0">
                    <a:pos x="30" y="12"/>
                  </a:cxn>
                  <a:cxn ang="0">
                    <a:pos x="38" y="12"/>
                  </a:cxn>
                  <a:cxn ang="0">
                    <a:pos x="44" y="12"/>
                  </a:cxn>
                  <a:cxn ang="0">
                    <a:pos x="52" y="14"/>
                  </a:cxn>
                  <a:cxn ang="0">
                    <a:pos x="58" y="18"/>
                  </a:cxn>
                  <a:cxn ang="0">
                    <a:pos x="62" y="22"/>
                  </a:cxn>
                  <a:cxn ang="0">
                    <a:pos x="62" y="22"/>
                  </a:cxn>
                  <a:cxn ang="0">
                    <a:pos x="68" y="30"/>
                  </a:cxn>
                  <a:cxn ang="0">
                    <a:pos x="76" y="18"/>
                  </a:cxn>
                  <a:cxn ang="0">
                    <a:pos x="76" y="18"/>
                  </a:cxn>
                  <a:cxn ang="0">
                    <a:pos x="72" y="14"/>
                  </a:cxn>
                  <a:cxn ang="0">
                    <a:pos x="72" y="14"/>
                  </a:cxn>
                </a:cxnLst>
                <a:rect l="0" t="0" r="r" b="b"/>
                <a:pathLst>
                  <a:path w="76" h="30">
                    <a:moveTo>
                      <a:pt x="72" y="14"/>
                    </a:moveTo>
                    <a:lnTo>
                      <a:pt x="72" y="14"/>
                    </a:lnTo>
                    <a:lnTo>
                      <a:pt x="64" y="8"/>
                    </a:lnTo>
                    <a:lnTo>
                      <a:pt x="56" y="2"/>
                    </a:lnTo>
                    <a:lnTo>
                      <a:pt x="46" y="0"/>
                    </a:lnTo>
                    <a:lnTo>
                      <a:pt x="38" y="0"/>
                    </a:lnTo>
                    <a:lnTo>
                      <a:pt x="28" y="0"/>
                    </a:lnTo>
                    <a:lnTo>
                      <a:pt x="20" y="2"/>
                    </a:lnTo>
                    <a:lnTo>
                      <a:pt x="12" y="8"/>
                    </a:lnTo>
                    <a:lnTo>
                      <a:pt x="4" y="14"/>
                    </a:lnTo>
                    <a:lnTo>
                      <a:pt x="4" y="14"/>
                    </a:lnTo>
                    <a:lnTo>
                      <a:pt x="0" y="18"/>
                    </a:lnTo>
                    <a:lnTo>
                      <a:pt x="6" y="30"/>
                    </a:lnTo>
                    <a:lnTo>
                      <a:pt x="6" y="30"/>
                    </a:lnTo>
                    <a:lnTo>
                      <a:pt x="12" y="22"/>
                    </a:lnTo>
                    <a:lnTo>
                      <a:pt x="12" y="22"/>
                    </a:lnTo>
                    <a:lnTo>
                      <a:pt x="18" y="18"/>
                    </a:lnTo>
                    <a:lnTo>
                      <a:pt x="24" y="14"/>
                    </a:lnTo>
                    <a:lnTo>
                      <a:pt x="30" y="12"/>
                    </a:lnTo>
                    <a:lnTo>
                      <a:pt x="38" y="12"/>
                    </a:lnTo>
                    <a:lnTo>
                      <a:pt x="44" y="12"/>
                    </a:lnTo>
                    <a:lnTo>
                      <a:pt x="52" y="14"/>
                    </a:lnTo>
                    <a:lnTo>
                      <a:pt x="58" y="18"/>
                    </a:lnTo>
                    <a:lnTo>
                      <a:pt x="62" y="22"/>
                    </a:lnTo>
                    <a:lnTo>
                      <a:pt x="62" y="22"/>
                    </a:lnTo>
                    <a:lnTo>
                      <a:pt x="68" y="30"/>
                    </a:lnTo>
                    <a:lnTo>
                      <a:pt x="76" y="18"/>
                    </a:lnTo>
                    <a:lnTo>
                      <a:pt x="76" y="18"/>
                    </a:lnTo>
                    <a:lnTo>
                      <a:pt x="72" y="14"/>
                    </a:lnTo>
                    <a:lnTo>
                      <a:pt x="72" y="1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44" name="Rectangle 514"/>
              <p:cNvSpPr>
                <a:spLocks noChangeArrowheads="1"/>
              </p:cNvSpPr>
              <p:nvPr/>
            </p:nvSpPr>
            <p:spPr bwMode="auto">
              <a:xfrm>
                <a:off x="10210800" y="3673475"/>
                <a:ext cx="12700" cy="57150"/>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545" name="Freeform 515"/>
              <p:cNvSpPr/>
              <p:nvPr/>
            </p:nvSpPr>
            <p:spPr bwMode="auto">
              <a:xfrm>
                <a:off x="10194925" y="3635375"/>
                <a:ext cx="44450" cy="44450"/>
              </a:xfrm>
              <a:custGeom>
                <a:avLst/>
                <a:gdLst/>
                <a:ahLst/>
                <a:cxnLst>
                  <a:cxn ang="0">
                    <a:pos x="14" y="0"/>
                  </a:cxn>
                  <a:cxn ang="0">
                    <a:pos x="14" y="0"/>
                  </a:cxn>
                  <a:cxn ang="0">
                    <a:pos x="8" y="0"/>
                  </a:cxn>
                  <a:cxn ang="0">
                    <a:pos x="4" y="4"/>
                  </a:cxn>
                  <a:cxn ang="0">
                    <a:pos x="0" y="8"/>
                  </a:cxn>
                  <a:cxn ang="0">
                    <a:pos x="0" y="14"/>
                  </a:cxn>
                  <a:cxn ang="0">
                    <a:pos x="0" y="14"/>
                  </a:cxn>
                  <a:cxn ang="0">
                    <a:pos x="0" y="20"/>
                  </a:cxn>
                  <a:cxn ang="0">
                    <a:pos x="4" y="24"/>
                  </a:cxn>
                  <a:cxn ang="0">
                    <a:pos x="8" y="26"/>
                  </a:cxn>
                  <a:cxn ang="0">
                    <a:pos x="14" y="28"/>
                  </a:cxn>
                  <a:cxn ang="0">
                    <a:pos x="14" y="28"/>
                  </a:cxn>
                  <a:cxn ang="0">
                    <a:pos x="20" y="26"/>
                  </a:cxn>
                  <a:cxn ang="0">
                    <a:pos x="24" y="24"/>
                  </a:cxn>
                  <a:cxn ang="0">
                    <a:pos x="26" y="20"/>
                  </a:cxn>
                  <a:cxn ang="0">
                    <a:pos x="28" y="14"/>
                  </a:cxn>
                  <a:cxn ang="0">
                    <a:pos x="28" y="14"/>
                  </a:cxn>
                  <a:cxn ang="0">
                    <a:pos x="26" y="8"/>
                  </a:cxn>
                  <a:cxn ang="0">
                    <a:pos x="24" y="4"/>
                  </a:cxn>
                  <a:cxn ang="0">
                    <a:pos x="20" y="0"/>
                  </a:cxn>
                  <a:cxn ang="0">
                    <a:pos x="14" y="0"/>
                  </a:cxn>
                  <a:cxn ang="0">
                    <a:pos x="14" y="0"/>
                  </a:cxn>
                </a:cxnLst>
                <a:rect l="0" t="0" r="r" b="b"/>
                <a:pathLst>
                  <a:path w="28" h="28">
                    <a:moveTo>
                      <a:pt x="14" y="0"/>
                    </a:moveTo>
                    <a:lnTo>
                      <a:pt x="14" y="0"/>
                    </a:lnTo>
                    <a:lnTo>
                      <a:pt x="8" y="0"/>
                    </a:lnTo>
                    <a:lnTo>
                      <a:pt x="4" y="4"/>
                    </a:lnTo>
                    <a:lnTo>
                      <a:pt x="0" y="8"/>
                    </a:lnTo>
                    <a:lnTo>
                      <a:pt x="0" y="14"/>
                    </a:lnTo>
                    <a:lnTo>
                      <a:pt x="0" y="14"/>
                    </a:lnTo>
                    <a:lnTo>
                      <a:pt x="0" y="20"/>
                    </a:lnTo>
                    <a:lnTo>
                      <a:pt x="4" y="24"/>
                    </a:lnTo>
                    <a:lnTo>
                      <a:pt x="8" y="26"/>
                    </a:lnTo>
                    <a:lnTo>
                      <a:pt x="14" y="28"/>
                    </a:lnTo>
                    <a:lnTo>
                      <a:pt x="14" y="28"/>
                    </a:lnTo>
                    <a:lnTo>
                      <a:pt x="20" y="26"/>
                    </a:lnTo>
                    <a:lnTo>
                      <a:pt x="24" y="24"/>
                    </a:lnTo>
                    <a:lnTo>
                      <a:pt x="26" y="20"/>
                    </a:lnTo>
                    <a:lnTo>
                      <a:pt x="28" y="14"/>
                    </a:lnTo>
                    <a:lnTo>
                      <a:pt x="28" y="14"/>
                    </a:lnTo>
                    <a:lnTo>
                      <a:pt x="26" y="8"/>
                    </a:lnTo>
                    <a:lnTo>
                      <a:pt x="24" y="4"/>
                    </a:lnTo>
                    <a:lnTo>
                      <a:pt x="20" y="0"/>
                    </a:lnTo>
                    <a:lnTo>
                      <a:pt x="14" y="0"/>
                    </a:lnTo>
                    <a:lnTo>
                      <a:pt x="14"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cxnSp>
          <p:nvCxnSpPr>
            <p:cNvPr id="546" name="直接连接符 545"/>
            <p:cNvCxnSpPr/>
            <p:nvPr/>
          </p:nvCxnSpPr>
          <p:spPr bwMode="auto">
            <a:xfrm>
              <a:off x="3085481" y="2621978"/>
              <a:ext cx="0" cy="283779"/>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7" name="直接连接符 546"/>
            <p:cNvCxnSpPr/>
            <p:nvPr/>
          </p:nvCxnSpPr>
          <p:spPr bwMode="auto">
            <a:xfrm flipH="1">
              <a:off x="3085482" y="2632488"/>
              <a:ext cx="1040523" cy="0"/>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8" name="直接连接符 547"/>
            <p:cNvCxnSpPr/>
            <p:nvPr/>
          </p:nvCxnSpPr>
          <p:spPr bwMode="auto">
            <a:xfrm>
              <a:off x="4126005" y="2632488"/>
              <a:ext cx="0" cy="283779"/>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9" name="直接连接符 548"/>
            <p:cNvCxnSpPr/>
            <p:nvPr/>
          </p:nvCxnSpPr>
          <p:spPr bwMode="auto">
            <a:xfrm>
              <a:off x="3600488" y="2453812"/>
              <a:ext cx="0" cy="178676"/>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5" name="组合 294"/>
            <p:cNvGrpSpPr/>
            <p:nvPr/>
          </p:nvGrpSpPr>
          <p:grpSpPr>
            <a:xfrm>
              <a:off x="3298489" y="2204720"/>
              <a:ext cx="613112" cy="111760"/>
              <a:chOff x="3293224" y="1661160"/>
              <a:chExt cx="952523" cy="143976"/>
            </a:xfrm>
            <a:solidFill>
              <a:srgbClr val="C00000"/>
            </a:solidFill>
          </p:grpSpPr>
          <p:grpSp>
            <p:nvGrpSpPr>
              <p:cNvPr id="6" name="组合 192"/>
              <p:cNvGrpSpPr/>
              <p:nvPr/>
            </p:nvGrpSpPr>
            <p:grpSpPr>
              <a:xfrm>
                <a:off x="3984132" y="1725247"/>
                <a:ext cx="108860" cy="20192"/>
                <a:chOff x="10707167" y="1194489"/>
                <a:chExt cx="196850" cy="36513"/>
              </a:xfrm>
              <a:grpFill/>
            </p:grpSpPr>
            <p:sp>
              <p:nvSpPr>
                <p:cNvPr id="553" name="Freeform 6"/>
                <p:cNvSpPr/>
                <p:nvPr/>
              </p:nvSpPr>
              <p:spPr bwMode="auto">
                <a:xfrm>
                  <a:off x="10707167" y="1194489"/>
                  <a:ext cx="36513" cy="36513"/>
                </a:xfrm>
                <a:custGeom>
                  <a:avLst/>
                  <a:gdLst/>
                  <a:ahLst/>
                  <a:cxnLst>
                    <a:cxn ang="0">
                      <a:pos x="189" y="343"/>
                    </a:cxn>
                    <a:cxn ang="0">
                      <a:pos x="222" y="336"/>
                    </a:cxn>
                    <a:cxn ang="0">
                      <a:pos x="253" y="322"/>
                    </a:cxn>
                    <a:cxn ang="0">
                      <a:pos x="280" y="304"/>
                    </a:cxn>
                    <a:cxn ang="0">
                      <a:pos x="304" y="282"/>
                    </a:cxn>
                    <a:cxn ang="0">
                      <a:pos x="322" y="254"/>
                    </a:cxn>
                    <a:cxn ang="0">
                      <a:pos x="335" y="224"/>
                    </a:cxn>
                    <a:cxn ang="0">
                      <a:pos x="341" y="190"/>
                    </a:cxn>
                    <a:cxn ang="0">
                      <a:pos x="341" y="154"/>
                    </a:cxn>
                    <a:cxn ang="0">
                      <a:pos x="335" y="122"/>
                    </a:cxn>
                    <a:cxn ang="0">
                      <a:pos x="322" y="91"/>
                    </a:cxn>
                    <a:cxn ang="0">
                      <a:pos x="304" y="64"/>
                    </a:cxn>
                    <a:cxn ang="0">
                      <a:pos x="280" y="40"/>
                    </a:cxn>
                    <a:cxn ang="0">
                      <a:pos x="253" y="22"/>
                    </a:cxn>
                    <a:cxn ang="0">
                      <a:pos x="222" y="9"/>
                    </a:cxn>
                    <a:cxn ang="0">
                      <a:pos x="189" y="1"/>
                    </a:cxn>
                    <a:cxn ang="0">
                      <a:pos x="154" y="1"/>
                    </a:cxn>
                    <a:cxn ang="0">
                      <a:pos x="121" y="9"/>
                    </a:cxn>
                    <a:cxn ang="0">
                      <a:pos x="90" y="22"/>
                    </a:cxn>
                    <a:cxn ang="0">
                      <a:pos x="63" y="40"/>
                    </a:cxn>
                    <a:cxn ang="0">
                      <a:pos x="39" y="64"/>
                    </a:cxn>
                    <a:cxn ang="0">
                      <a:pos x="21" y="91"/>
                    </a:cxn>
                    <a:cxn ang="0">
                      <a:pos x="9" y="122"/>
                    </a:cxn>
                    <a:cxn ang="0">
                      <a:pos x="2" y="154"/>
                    </a:cxn>
                    <a:cxn ang="0">
                      <a:pos x="2" y="190"/>
                    </a:cxn>
                    <a:cxn ang="0">
                      <a:pos x="9" y="224"/>
                    </a:cxn>
                    <a:cxn ang="0">
                      <a:pos x="21" y="254"/>
                    </a:cxn>
                    <a:cxn ang="0">
                      <a:pos x="39" y="282"/>
                    </a:cxn>
                    <a:cxn ang="0">
                      <a:pos x="63" y="304"/>
                    </a:cxn>
                    <a:cxn ang="0">
                      <a:pos x="90" y="322"/>
                    </a:cxn>
                    <a:cxn ang="0">
                      <a:pos x="121" y="336"/>
                    </a:cxn>
                    <a:cxn ang="0">
                      <a:pos x="154" y="343"/>
                    </a:cxn>
                  </a:cxnLst>
                  <a:rect l="0" t="0" r="r" b="b"/>
                  <a:pathLst>
                    <a:path w="342" h="344">
                      <a:moveTo>
                        <a:pt x="171" y="344"/>
                      </a:moveTo>
                      <a:lnTo>
                        <a:pt x="189" y="343"/>
                      </a:lnTo>
                      <a:lnTo>
                        <a:pt x="206" y="340"/>
                      </a:lnTo>
                      <a:lnTo>
                        <a:pt x="222" y="336"/>
                      </a:lnTo>
                      <a:lnTo>
                        <a:pt x="238" y="331"/>
                      </a:lnTo>
                      <a:lnTo>
                        <a:pt x="253" y="322"/>
                      </a:lnTo>
                      <a:lnTo>
                        <a:pt x="267" y="314"/>
                      </a:lnTo>
                      <a:lnTo>
                        <a:pt x="280" y="304"/>
                      </a:lnTo>
                      <a:lnTo>
                        <a:pt x="292" y="293"/>
                      </a:lnTo>
                      <a:lnTo>
                        <a:pt x="304" y="282"/>
                      </a:lnTo>
                      <a:lnTo>
                        <a:pt x="313" y="268"/>
                      </a:lnTo>
                      <a:lnTo>
                        <a:pt x="322" y="254"/>
                      </a:lnTo>
                      <a:lnTo>
                        <a:pt x="329" y="239"/>
                      </a:lnTo>
                      <a:lnTo>
                        <a:pt x="335" y="224"/>
                      </a:lnTo>
                      <a:lnTo>
                        <a:pt x="339" y="206"/>
                      </a:lnTo>
                      <a:lnTo>
                        <a:pt x="341" y="190"/>
                      </a:lnTo>
                      <a:lnTo>
                        <a:pt x="342" y="173"/>
                      </a:lnTo>
                      <a:lnTo>
                        <a:pt x="341" y="154"/>
                      </a:lnTo>
                      <a:lnTo>
                        <a:pt x="339" y="138"/>
                      </a:lnTo>
                      <a:lnTo>
                        <a:pt x="335" y="122"/>
                      </a:lnTo>
                      <a:lnTo>
                        <a:pt x="329" y="105"/>
                      </a:lnTo>
                      <a:lnTo>
                        <a:pt x="322" y="91"/>
                      </a:lnTo>
                      <a:lnTo>
                        <a:pt x="313" y="77"/>
                      </a:lnTo>
                      <a:lnTo>
                        <a:pt x="304" y="64"/>
                      </a:lnTo>
                      <a:lnTo>
                        <a:pt x="292" y="51"/>
                      </a:lnTo>
                      <a:lnTo>
                        <a:pt x="280" y="40"/>
                      </a:lnTo>
                      <a:lnTo>
                        <a:pt x="267" y="30"/>
                      </a:lnTo>
                      <a:lnTo>
                        <a:pt x="253" y="22"/>
                      </a:lnTo>
                      <a:lnTo>
                        <a:pt x="238" y="15"/>
                      </a:lnTo>
                      <a:lnTo>
                        <a:pt x="222" y="9"/>
                      </a:lnTo>
                      <a:lnTo>
                        <a:pt x="206" y="4"/>
                      </a:lnTo>
                      <a:lnTo>
                        <a:pt x="189" y="1"/>
                      </a:lnTo>
                      <a:lnTo>
                        <a:pt x="171" y="0"/>
                      </a:lnTo>
                      <a:lnTo>
                        <a:pt x="154" y="1"/>
                      </a:lnTo>
                      <a:lnTo>
                        <a:pt x="137" y="4"/>
                      </a:lnTo>
                      <a:lnTo>
                        <a:pt x="121" y="9"/>
                      </a:lnTo>
                      <a:lnTo>
                        <a:pt x="105" y="15"/>
                      </a:lnTo>
                      <a:lnTo>
                        <a:pt x="90" y="22"/>
                      </a:lnTo>
                      <a:lnTo>
                        <a:pt x="76" y="30"/>
                      </a:lnTo>
                      <a:lnTo>
                        <a:pt x="63" y="40"/>
                      </a:lnTo>
                      <a:lnTo>
                        <a:pt x="50" y="51"/>
                      </a:lnTo>
                      <a:lnTo>
                        <a:pt x="39" y="64"/>
                      </a:lnTo>
                      <a:lnTo>
                        <a:pt x="30" y="77"/>
                      </a:lnTo>
                      <a:lnTo>
                        <a:pt x="21" y="91"/>
                      </a:lnTo>
                      <a:lnTo>
                        <a:pt x="14" y="105"/>
                      </a:lnTo>
                      <a:lnTo>
                        <a:pt x="9" y="122"/>
                      </a:lnTo>
                      <a:lnTo>
                        <a:pt x="4" y="138"/>
                      </a:lnTo>
                      <a:lnTo>
                        <a:pt x="2" y="154"/>
                      </a:lnTo>
                      <a:lnTo>
                        <a:pt x="0" y="173"/>
                      </a:lnTo>
                      <a:lnTo>
                        <a:pt x="2" y="190"/>
                      </a:lnTo>
                      <a:lnTo>
                        <a:pt x="4" y="206"/>
                      </a:lnTo>
                      <a:lnTo>
                        <a:pt x="9" y="224"/>
                      </a:lnTo>
                      <a:lnTo>
                        <a:pt x="14" y="239"/>
                      </a:lnTo>
                      <a:lnTo>
                        <a:pt x="21" y="254"/>
                      </a:lnTo>
                      <a:lnTo>
                        <a:pt x="30" y="268"/>
                      </a:lnTo>
                      <a:lnTo>
                        <a:pt x="39" y="282"/>
                      </a:lnTo>
                      <a:lnTo>
                        <a:pt x="50" y="293"/>
                      </a:lnTo>
                      <a:lnTo>
                        <a:pt x="63" y="304"/>
                      </a:lnTo>
                      <a:lnTo>
                        <a:pt x="76" y="314"/>
                      </a:lnTo>
                      <a:lnTo>
                        <a:pt x="90" y="322"/>
                      </a:lnTo>
                      <a:lnTo>
                        <a:pt x="105" y="331"/>
                      </a:lnTo>
                      <a:lnTo>
                        <a:pt x="121" y="336"/>
                      </a:lnTo>
                      <a:lnTo>
                        <a:pt x="137" y="340"/>
                      </a:lnTo>
                      <a:lnTo>
                        <a:pt x="154" y="343"/>
                      </a:lnTo>
                      <a:lnTo>
                        <a:pt x="171" y="34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54" name="Freeform 7"/>
                <p:cNvSpPr/>
                <p:nvPr/>
              </p:nvSpPr>
              <p:spPr bwMode="auto">
                <a:xfrm>
                  <a:off x="10761142" y="1194489"/>
                  <a:ext cx="36513" cy="36513"/>
                </a:xfrm>
                <a:custGeom>
                  <a:avLst/>
                  <a:gdLst/>
                  <a:ahLst/>
                  <a:cxnLst>
                    <a:cxn ang="0">
                      <a:pos x="189" y="343"/>
                    </a:cxn>
                    <a:cxn ang="0">
                      <a:pos x="222" y="336"/>
                    </a:cxn>
                    <a:cxn ang="0">
                      <a:pos x="253" y="322"/>
                    </a:cxn>
                    <a:cxn ang="0">
                      <a:pos x="280" y="304"/>
                    </a:cxn>
                    <a:cxn ang="0">
                      <a:pos x="303" y="282"/>
                    </a:cxn>
                    <a:cxn ang="0">
                      <a:pos x="321" y="254"/>
                    </a:cxn>
                    <a:cxn ang="0">
                      <a:pos x="335" y="224"/>
                    </a:cxn>
                    <a:cxn ang="0">
                      <a:pos x="342" y="190"/>
                    </a:cxn>
                    <a:cxn ang="0">
                      <a:pos x="342" y="154"/>
                    </a:cxn>
                    <a:cxn ang="0">
                      <a:pos x="335" y="122"/>
                    </a:cxn>
                    <a:cxn ang="0">
                      <a:pos x="321" y="91"/>
                    </a:cxn>
                    <a:cxn ang="0">
                      <a:pos x="303" y="64"/>
                    </a:cxn>
                    <a:cxn ang="0">
                      <a:pos x="280" y="40"/>
                    </a:cxn>
                    <a:cxn ang="0">
                      <a:pos x="253" y="22"/>
                    </a:cxn>
                    <a:cxn ang="0">
                      <a:pos x="222" y="9"/>
                    </a:cxn>
                    <a:cxn ang="0">
                      <a:pos x="189" y="1"/>
                    </a:cxn>
                    <a:cxn ang="0">
                      <a:pos x="154" y="1"/>
                    </a:cxn>
                    <a:cxn ang="0">
                      <a:pos x="121" y="9"/>
                    </a:cxn>
                    <a:cxn ang="0">
                      <a:pos x="90" y="22"/>
                    </a:cxn>
                    <a:cxn ang="0">
                      <a:pos x="63" y="40"/>
                    </a:cxn>
                    <a:cxn ang="0">
                      <a:pos x="40" y="64"/>
                    </a:cxn>
                    <a:cxn ang="0">
                      <a:pos x="21" y="91"/>
                    </a:cxn>
                    <a:cxn ang="0">
                      <a:pos x="8" y="122"/>
                    </a:cxn>
                    <a:cxn ang="0">
                      <a:pos x="1" y="154"/>
                    </a:cxn>
                    <a:cxn ang="0">
                      <a:pos x="1" y="190"/>
                    </a:cxn>
                    <a:cxn ang="0">
                      <a:pos x="8" y="224"/>
                    </a:cxn>
                    <a:cxn ang="0">
                      <a:pos x="21" y="254"/>
                    </a:cxn>
                    <a:cxn ang="0">
                      <a:pos x="40" y="282"/>
                    </a:cxn>
                    <a:cxn ang="0">
                      <a:pos x="63" y="304"/>
                    </a:cxn>
                    <a:cxn ang="0">
                      <a:pos x="90" y="322"/>
                    </a:cxn>
                    <a:cxn ang="0">
                      <a:pos x="121" y="336"/>
                    </a:cxn>
                    <a:cxn ang="0">
                      <a:pos x="154" y="343"/>
                    </a:cxn>
                  </a:cxnLst>
                  <a:rect l="0" t="0" r="r" b="b"/>
                  <a:pathLst>
                    <a:path w="343" h="344">
                      <a:moveTo>
                        <a:pt x="172" y="344"/>
                      </a:moveTo>
                      <a:lnTo>
                        <a:pt x="189" y="343"/>
                      </a:lnTo>
                      <a:lnTo>
                        <a:pt x="205" y="340"/>
                      </a:lnTo>
                      <a:lnTo>
                        <a:pt x="222" y="336"/>
                      </a:lnTo>
                      <a:lnTo>
                        <a:pt x="238" y="331"/>
                      </a:lnTo>
                      <a:lnTo>
                        <a:pt x="253" y="322"/>
                      </a:lnTo>
                      <a:lnTo>
                        <a:pt x="267" y="314"/>
                      </a:lnTo>
                      <a:lnTo>
                        <a:pt x="280" y="304"/>
                      </a:lnTo>
                      <a:lnTo>
                        <a:pt x="292" y="293"/>
                      </a:lnTo>
                      <a:lnTo>
                        <a:pt x="303" y="282"/>
                      </a:lnTo>
                      <a:lnTo>
                        <a:pt x="313" y="268"/>
                      </a:lnTo>
                      <a:lnTo>
                        <a:pt x="321" y="254"/>
                      </a:lnTo>
                      <a:lnTo>
                        <a:pt x="330" y="239"/>
                      </a:lnTo>
                      <a:lnTo>
                        <a:pt x="335" y="224"/>
                      </a:lnTo>
                      <a:lnTo>
                        <a:pt x="339" y="206"/>
                      </a:lnTo>
                      <a:lnTo>
                        <a:pt x="342" y="190"/>
                      </a:lnTo>
                      <a:lnTo>
                        <a:pt x="343" y="173"/>
                      </a:lnTo>
                      <a:lnTo>
                        <a:pt x="342" y="154"/>
                      </a:lnTo>
                      <a:lnTo>
                        <a:pt x="339" y="138"/>
                      </a:lnTo>
                      <a:lnTo>
                        <a:pt x="335" y="122"/>
                      </a:lnTo>
                      <a:lnTo>
                        <a:pt x="330" y="105"/>
                      </a:lnTo>
                      <a:lnTo>
                        <a:pt x="321" y="91"/>
                      </a:lnTo>
                      <a:lnTo>
                        <a:pt x="313" y="77"/>
                      </a:lnTo>
                      <a:lnTo>
                        <a:pt x="303" y="64"/>
                      </a:lnTo>
                      <a:lnTo>
                        <a:pt x="292" y="51"/>
                      </a:lnTo>
                      <a:lnTo>
                        <a:pt x="280" y="40"/>
                      </a:lnTo>
                      <a:lnTo>
                        <a:pt x="267" y="30"/>
                      </a:lnTo>
                      <a:lnTo>
                        <a:pt x="253" y="22"/>
                      </a:lnTo>
                      <a:lnTo>
                        <a:pt x="238" y="15"/>
                      </a:lnTo>
                      <a:lnTo>
                        <a:pt x="222" y="9"/>
                      </a:lnTo>
                      <a:lnTo>
                        <a:pt x="205" y="4"/>
                      </a:lnTo>
                      <a:lnTo>
                        <a:pt x="189" y="1"/>
                      </a:lnTo>
                      <a:lnTo>
                        <a:pt x="172" y="0"/>
                      </a:lnTo>
                      <a:lnTo>
                        <a:pt x="154" y="1"/>
                      </a:lnTo>
                      <a:lnTo>
                        <a:pt x="137" y="4"/>
                      </a:lnTo>
                      <a:lnTo>
                        <a:pt x="121" y="9"/>
                      </a:lnTo>
                      <a:lnTo>
                        <a:pt x="105" y="15"/>
                      </a:lnTo>
                      <a:lnTo>
                        <a:pt x="90" y="22"/>
                      </a:lnTo>
                      <a:lnTo>
                        <a:pt x="76" y="30"/>
                      </a:lnTo>
                      <a:lnTo>
                        <a:pt x="63" y="40"/>
                      </a:lnTo>
                      <a:lnTo>
                        <a:pt x="51" y="51"/>
                      </a:lnTo>
                      <a:lnTo>
                        <a:pt x="40" y="64"/>
                      </a:lnTo>
                      <a:lnTo>
                        <a:pt x="30" y="77"/>
                      </a:lnTo>
                      <a:lnTo>
                        <a:pt x="21" y="91"/>
                      </a:lnTo>
                      <a:lnTo>
                        <a:pt x="14" y="105"/>
                      </a:lnTo>
                      <a:lnTo>
                        <a:pt x="8" y="122"/>
                      </a:lnTo>
                      <a:lnTo>
                        <a:pt x="4" y="138"/>
                      </a:lnTo>
                      <a:lnTo>
                        <a:pt x="1" y="154"/>
                      </a:lnTo>
                      <a:lnTo>
                        <a:pt x="0" y="173"/>
                      </a:lnTo>
                      <a:lnTo>
                        <a:pt x="1" y="190"/>
                      </a:lnTo>
                      <a:lnTo>
                        <a:pt x="4" y="206"/>
                      </a:lnTo>
                      <a:lnTo>
                        <a:pt x="8" y="224"/>
                      </a:lnTo>
                      <a:lnTo>
                        <a:pt x="14" y="239"/>
                      </a:lnTo>
                      <a:lnTo>
                        <a:pt x="21" y="254"/>
                      </a:lnTo>
                      <a:lnTo>
                        <a:pt x="30" y="268"/>
                      </a:lnTo>
                      <a:lnTo>
                        <a:pt x="40" y="282"/>
                      </a:lnTo>
                      <a:lnTo>
                        <a:pt x="51" y="293"/>
                      </a:lnTo>
                      <a:lnTo>
                        <a:pt x="63" y="304"/>
                      </a:lnTo>
                      <a:lnTo>
                        <a:pt x="76" y="314"/>
                      </a:lnTo>
                      <a:lnTo>
                        <a:pt x="90" y="322"/>
                      </a:lnTo>
                      <a:lnTo>
                        <a:pt x="105" y="331"/>
                      </a:lnTo>
                      <a:lnTo>
                        <a:pt x="121" y="336"/>
                      </a:lnTo>
                      <a:lnTo>
                        <a:pt x="137" y="340"/>
                      </a:lnTo>
                      <a:lnTo>
                        <a:pt x="154" y="343"/>
                      </a:lnTo>
                      <a:lnTo>
                        <a:pt x="172" y="34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55" name="Freeform 8"/>
                <p:cNvSpPr/>
                <p:nvPr/>
              </p:nvSpPr>
              <p:spPr bwMode="auto">
                <a:xfrm>
                  <a:off x="10813529" y="1194489"/>
                  <a:ext cx="36513" cy="36513"/>
                </a:xfrm>
                <a:custGeom>
                  <a:avLst/>
                  <a:gdLst/>
                  <a:ahLst/>
                  <a:cxnLst>
                    <a:cxn ang="0">
                      <a:pos x="188" y="343"/>
                    </a:cxn>
                    <a:cxn ang="0">
                      <a:pos x="221" y="336"/>
                    </a:cxn>
                    <a:cxn ang="0">
                      <a:pos x="252" y="322"/>
                    </a:cxn>
                    <a:cxn ang="0">
                      <a:pos x="279" y="304"/>
                    </a:cxn>
                    <a:cxn ang="0">
                      <a:pos x="303" y="282"/>
                    </a:cxn>
                    <a:cxn ang="0">
                      <a:pos x="321" y="254"/>
                    </a:cxn>
                    <a:cxn ang="0">
                      <a:pos x="334" y="224"/>
                    </a:cxn>
                    <a:cxn ang="0">
                      <a:pos x="340" y="190"/>
                    </a:cxn>
                    <a:cxn ang="0">
                      <a:pos x="340" y="154"/>
                    </a:cxn>
                    <a:cxn ang="0">
                      <a:pos x="334" y="122"/>
                    </a:cxn>
                    <a:cxn ang="0">
                      <a:pos x="321" y="91"/>
                    </a:cxn>
                    <a:cxn ang="0">
                      <a:pos x="303" y="64"/>
                    </a:cxn>
                    <a:cxn ang="0">
                      <a:pos x="279" y="40"/>
                    </a:cxn>
                    <a:cxn ang="0">
                      <a:pos x="252" y="22"/>
                    </a:cxn>
                    <a:cxn ang="0">
                      <a:pos x="221" y="9"/>
                    </a:cxn>
                    <a:cxn ang="0">
                      <a:pos x="188" y="1"/>
                    </a:cxn>
                    <a:cxn ang="0">
                      <a:pos x="153" y="1"/>
                    </a:cxn>
                    <a:cxn ang="0">
                      <a:pos x="120" y="9"/>
                    </a:cxn>
                    <a:cxn ang="0">
                      <a:pos x="89" y="22"/>
                    </a:cxn>
                    <a:cxn ang="0">
                      <a:pos x="62" y="40"/>
                    </a:cxn>
                    <a:cxn ang="0">
                      <a:pos x="38" y="64"/>
                    </a:cxn>
                    <a:cxn ang="0">
                      <a:pos x="20" y="91"/>
                    </a:cxn>
                    <a:cxn ang="0">
                      <a:pos x="7" y="122"/>
                    </a:cxn>
                    <a:cxn ang="0">
                      <a:pos x="1" y="154"/>
                    </a:cxn>
                    <a:cxn ang="0">
                      <a:pos x="1" y="190"/>
                    </a:cxn>
                    <a:cxn ang="0">
                      <a:pos x="7" y="224"/>
                    </a:cxn>
                    <a:cxn ang="0">
                      <a:pos x="20" y="254"/>
                    </a:cxn>
                    <a:cxn ang="0">
                      <a:pos x="38" y="282"/>
                    </a:cxn>
                    <a:cxn ang="0">
                      <a:pos x="62" y="304"/>
                    </a:cxn>
                    <a:cxn ang="0">
                      <a:pos x="89" y="322"/>
                    </a:cxn>
                    <a:cxn ang="0">
                      <a:pos x="120" y="336"/>
                    </a:cxn>
                    <a:cxn ang="0">
                      <a:pos x="153" y="343"/>
                    </a:cxn>
                  </a:cxnLst>
                  <a:rect l="0" t="0" r="r" b="b"/>
                  <a:pathLst>
                    <a:path w="341" h="344">
                      <a:moveTo>
                        <a:pt x="170" y="344"/>
                      </a:moveTo>
                      <a:lnTo>
                        <a:pt x="188" y="343"/>
                      </a:lnTo>
                      <a:lnTo>
                        <a:pt x="205" y="340"/>
                      </a:lnTo>
                      <a:lnTo>
                        <a:pt x="221" y="336"/>
                      </a:lnTo>
                      <a:lnTo>
                        <a:pt x="237" y="331"/>
                      </a:lnTo>
                      <a:lnTo>
                        <a:pt x="252" y="322"/>
                      </a:lnTo>
                      <a:lnTo>
                        <a:pt x="266" y="314"/>
                      </a:lnTo>
                      <a:lnTo>
                        <a:pt x="279" y="304"/>
                      </a:lnTo>
                      <a:lnTo>
                        <a:pt x="291" y="293"/>
                      </a:lnTo>
                      <a:lnTo>
                        <a:pt x="303" y="282"/>
                      </a:lnTo>
                      <a:lnTo>
                        <a:pt x="312" y="268"/>
                      </a:lnTo>
                      <a:lnTo>
                        <a:pt x="321" y="254"/>
                      </a:lnTo>
                      <a:lnTo>
                        <a:pt x="328" y="239"/>
                      </a:lnTo>
                      <a:lnTo>
                        <a:pt x="334" y="224"/>
                      </a:lnTo>
                      <a:lnTo>
                        <a:pt x="338" y="206"/>
                      </a:lnTo>
                      <a:lnTo>
                        <a:pt x="340" y="190"/>
                      </a:lnTo>
                      <a:lnTo>
                        <a:pt x="341" y="173"/>
                      </a:lnTo>
                      <a:lnTo>
                        <a:pt x="340" y="154"/>
                      </a:lnTo>
                      <a:lnTo>
                        <a:pt x="338" y="138"/>
                      </a:lnTo>
                      <a:lnTo>
                        <a:pt x="334" y="122"/>
                      </a:lnTo>
                      <a:lnTo>
                        <a:pt x="328" y="105"/>
                      </a:lnTo>
                      <a:lnTo>
                        <a:pt x="321" y="91"/>
                      </a:lnTo>
                      <a:lnTo>
                        <a:pt x="312" y="77"/>
                      </a:lnTo>
                      <a:lnTo>
                        <a:pt x="303" y="64"/>
                      </a:lnTo>
                      <a:lnTo>
                        <a:pt x="291" y="51"/>
                      </a:lnTo>
                      <a:lnTo>
                        <a:pt x="279" y="40"/>
                      </a:lnTo>
                      <a:lnTo>
                        <a:pt x="266" y="30"/>
                      </a:lnTo>
                      <a:lnTo>
                        <a:pt x="252" y="22"/>
                      </a:lnTo>
                      <a:lnTo>
                        <a:pt x="237" y="15"/>
                      </a:lnTo>
                      <a:lnTo>
                        <a:pt x="221" y="9"/>
                      </a:lnTo>
                      <a:lnTo>
                        <a:pt x="205" y="4"/>
                      </a:lnTo>
                      <a:lnTo>
                        <a:pt x="188" y="1"/>
                      </a:lnTo>
                      <a:lnTo>
                        <a:pt x="170" y="0"/>
                      </a:lnTo>
                      <a:lnTo>
                        <a:pt x="153" y="1"/>
                      </a:lnTo>
                      <a:lnTo>
                        <a:pt x="136" y="4"/>
                      </a:lnTo>
                      <a:lnTo>
                        <a:pt x="120" y="9"/>
                      </a:lnTo>
                      <a:lnTo>
                        <a:pt x="104" y="15"/>
                      </a:lnTo>
                      <a:lnTo>
                        <a:pt x="89" y="22"/>
                      </a:lnTo>
                      <a:lnTo>
                        <a:pt x="75" y="30"/>
                      </a:lnTo>
                      <a:lnTo>
                        <a:pt x="62" y="40"/>
                      </a:lnTo>
                      <a:lnTo>
                        <a:pt x="49" y="51"/>
                      </a:lnTo>
                      <a:lnTo>
                        <a:pt x="38" y="64"/>
                      </a:lnTo>
                      <a:lnTo>
                        <a:pt x="29" y="77"/>
                      </a:lnTo>
                      <a:lnTo>
                        <a:pt x="20" y="91"/>
                      </a:lnTo>
                      <a:lnTo>
                        <a:pt x="13" y="105"/>
                      </a:lnTo>
                      <a:lnTo>
                        <a:pt x="7" y="122"/>
                      </a:lnTo>
                      <a:lnTo>
                        <a:pt x="3" y="138"/>
                      </a:lnTo>
                      <a:lnTo>
                        <a:pt x="1" y="154"/>
                      </a:lnTo>
                      <a:lnTo>
                        <a:pt x="0" y="173"/>
                      </a:lnTo>
                      <a:lnTo>
                        <a:pt x="1" y="190"/>
                      </a:lnTo>
                      <a:lnTo>
                        <a:pt x="3" y="206"/>
                      </a:lnTo>
                      <a:lnTo>
                        <a:pt x="7" y="224"/>
                      </a:lnTo>
                      <a:lnTo>
                        <a:pt x="13" y="239"/>
                      </a:lnTo>
                      <a:lnTo>
                        <a:pt x="20" y="254"/>
                      </a:lnTo>
                      <a:lnTo>
                        <a:pt x="29" y="268"/>
                      </a:lnTo>
                      <a:lnTo>
                        <a:pt x="38" y="282"/>
                      </a:lnTo>
                      <a:lnTo>
                        <a:pt x="49" y="293"/>
                      </a:lnTo>
                      <a:lnTo>
                        <a:pt x="62" y="304"/>
                      </a:lnTo>
                      <a:lnTo>
                        <a:pt x="75" y="314"/>
                      </a:lnTo>
                      <a:lnTo>
                        <a:pt x="89" y="322"/>
                      </a:lnTo>
                      <a:lnTo>
                        <a:pt x="104" y="331"/>
                      </a:lnTo>
                      <a:lnTo>
                        <a:pt x="120" y="336"/>
                      </a:lnTo>
                      <a:lnTo>
                        <a:pt x="136" y="340"/>
                      </a:lnTo>
                      <a:lnTo>
                        <a:pt x="153" y="343"/>
                      </a:lnTo>
                      <a:lnTo>
                        <a:pt x="170" y="34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56" name="Freeform 9"/>
                <p:cNvSpPr/>
                <p:nvPr/>
              </p:nvSpPr>
              <p:spPr bwMode="auto">
                <a:xfrm>
                  <a:off x="10867504" y="1194489"/>
                  <a:ext cx="36513" cy="36513"/>
                </a:xfrm>
                <a:custGeom>
                  <a:avLst/>
                  <a:gdLst/>
                  <a:ahLst/>
                  <a:cxnLst>
                    <a:cxn ang="0">
                      <a:pos x="189" y="343"/>
                    </a:cxn>
                    <a:cxn ang="0">
                      <a:pos x="222" y="336"/>
                    </a:cxn>
                    <a:cxn ang="0">
                      <a:pos x="253" y="322"/>
                    </a:cxn>
                    <a:cxn ang="0">
                      <a:pos x="280" y="304"/>
                    </a:cxn>
                    <a:cxn ang="0">
                      <a:pos x="303" y="282"/>
                    </a:cxn>
                    <a:cxn ang="0">
                      <a:pos x="322" y="254"/>
                    </a:cxn>
                    <a:cxn ang="0">
                      <a:pos x="335" y="224"/>
                    </a:cxn>
                    <a:cxn ang="0">
                      <a:pos x="342" y="190"/>
                    </a:cxn>
                    <a:cxn ang="0">
                      <a:pos x="342" y="154"/>
                    </a:cxn>
                    <a:cxn ang="0">
                      <a:pos x="335" y="122"/>
                    </a:cxn>
                    <a:cxn ang="0">
                      <a:pos x="322" y="91"/>
                    </a:cxn>
                    <a:cxn ang="0">
                      <a:pos x="303" y="64"/>
                    </a:cxn>
                    <a:cxn ang="0">
                      <a:pos x="280" y="40"/>
                    </a:cxn>
                    <a:cxn ang="0">
                      <a:pos x="253" y="22"/>
                    </a:cxn>
                    <a:cxn ang="0">
                      <a:pos x="222" y="9"/>
                    </a:cxn>
                    <a:cxn ang="0">
                      <a:pos x="189" y="1"/>
                    </a:cxn>
                    <a:cxn ang="0">
                      <a:pos x="154" y="1"/>
                    </a:cxn>
                    <a:cxn ang="0">
                      <a:pos x="121" y="9"/>
                    </a:cxn>
                    <a:cxn ang="0">
                      <a:pos x="90" y="22"/>
                    </a:cxn>
                    <a:cxn ang="0">
                      <a:pos x="63" y="40"/>
                    </a:cxn>
                    <a:cxn ang="0">
                      <a:pos x="40" y="64"/>
                    </a:cxn>
                    <a:cxn ang="0">
                      <a:pos x="21" y="91"/>
                    </a:cxn>
                    <a:cxn ang="0">
                      <a:pos x="8" y="122"/>
                    </a:cxn>
                    <a:cxn ang="0">
                      <a:pos x="1" y="154"/>
                    </a:cxn>
                    <a:cxn ang="0">
                      <a:pos x="1" y="190"/>
                    </a:cxn>
                    <a:cxn ang="0">
                      <a:pos x="8" y="224"/>
                    </a:cxn>
                    <a:cxn ang="0">
                      <a:pos x="21" y="254"/>
                    </a:cxn>
                    <a:cxn ang="0">
                      <a:pos x="40" y="282"/>
                    </a:cxn>
                    <a:cxn ang="0">
                      <a:pos x="63" y="304"/>
                    </a:cxn>
                    <a:cxn ang="0">
                      <a:pos x="90" y="322"/>
                    </a:cxn>
                    <a:cxn ang="0">
                      <a:pos x="121" y="336"/>
                    </a:cxn>
                    <a:cxn ang="0">
                      <a:pos x="154" y="343"/>
                    </a:cxn>
                  </a:cxnLst>
                  <a:rect l="0" t="0" r="r" b="b"/>
                  <a:pathLst>
                    <a:path w="343" h="344">
                      <a:moveTo>
                        <a:pt x="172" y="344"/>
                      </a:moveTo>
                      <a:lnTo>
                        <a:pt x="189" y="343"/>
                      </a:lnTo>
                      <a:lnTo>
                        <a:pt x="206" y="340"/>
                      </a:lnTo>
                      <a:lnTo>
                        <a:pt x="222" y="336"/>
                      </a:lnTo>
                      <a:lnTo>
                        <a:pt x="238" y="331"/>
                      </a:lnTo>
                      <a:lnTo>
                        <a:pt x="253" y="322"/>
                      </a:lnTo>
                      <a:lnTo>
                        <a:pt x="267" y="314"/>
                      </a:lnTo>
                      <a:lnTo>
                        <a:pt x="280" y="304"/>
                      </a:lnTo>
                      <a:lnTo>
                        <a:pt x="292" y="293"/>
                      </a:lnTo>
                      <a:lnTo>
                        <a:pt x="303" y="282"/>
                      </a:lnTo>
                      <a:lnTo>
                        <a:pt x="313" y="268"/>
                      </a:lnTo>
                      <a:lnTo>
                        <a:pt x="322" y="254"/>
                      </a:lnTo>
                      <a:lnTo>
                        <a:pt x="329" y="239"/>
                      </a:lnTo>
                      <a:lnTo>
                        <a:pt x="335" y="224"/>
                      </a:lnTo>
                      <a:lnTo>
                        <a:pt x="339" y="206"/>
                      </a:lnTo>
                      <a:lnTo>
                        <a:pt x="342" y="190"/>
                      </a:lnTo>
                      <a:lnTo>
                        <a:pt x="343" y="173"/>
                      </a:lnTo>
                      <a:lnTo>
                        <a:pt x="342" y="154"/>
                      </a:lnTo>
                      <a:lnTo>
                        <a:pt x="339" y="138"/>
                      </a:lnTo>
                      <a:lnTo>
                        <a:pt x="335" y="122"/>
                      </a:lnTo>
                      <a:lnTo>
                        <a:pt x="329" y="105"/>
                      </a:lnTo>
                      <a:lnTo>
                        <a:pt x="322" y="91"/>
                      </a:lnTo>
                      <a:lnTo>
                        <a:pt x="313" y="77"/>
                      </a:lnTo>
                      <a:lnTo>
                        <a:pt x="303" y="64"/>
                      </a:lnTo>
                      <a:lnTo>
                        <a:pt x="292" y="51"/>
                      </a:lnTo>
                      <a:lnTo>
                        <a:pt x="280" y="40"/>
                      </a:lnTo>
                      <a:lnTo>
                        <a:pt x="267" y="30"/>
                      </a:lnTo>
                      <a:lnTo>
                        <a:pt x="253" y="22"/>
                      </a:lnTo>
                      <a:lnTo>
                        <a:pt x="238" y="15"/>
                      </a:lnTo>
                      <a:lnTo>
                        <a:pt x="222" y="9"/>
                      </a:lnTo>
                      <a:lnTo>
                        <a:pt x="206" y="4"/>
                      </a:lnTo>
                      <a:lnTo>
                        <a:pt x="189" y="1"/>
                      </a:lnTo>
                      <a:lnTo>
                        <a:pt x="172" y="0"/>
                      </a:lnTo>
                      <a:lnTo>
                        <a:pt x="154" y="1"/>
                      </a:lnTo>
                      <a:lnTo>
                        <a:pt x="137" y="4"/>
                      </a:lnTo>
                      <a:lnTo>
                        <a:pt x="121" y="9"/>
                      </a:lnTo>
                      <a:lnTo>
                        <a:pt x="105" y="15"/>
                      </a:lnTo>
                      <a:lnTo>
                        <a:pt x="90" y="22"/>
                      </a:lnTo>
                      <a:lnTo>
                        <a:pt x="76" y="30"/>
                      </a:lnTo>
                      <a:lnTo>
                        <a:pt x="63" y="40"/>
                      </a:lnTo>
                      <a:lnTo>
                        <a:pt x="51" y="51"/>
                      </a:lnTo>
                      <a:lnTo>
                        <a:pt x="40" y="64"/>
                      </a:lnTo>
                      <a:lnTo>
                        <a:pt x="30" y="77"/>
                      </a:lnTo>
                      <a:lnTo>
                        <a:pt x="21" y="91"/>
                      </a:lnTo>
                      <a:lnTo>
                        <a:pt x="14" y="105"/>
                      </a:lnTo>
                      <a:lnTo>
                        <a:pt x="8" y="122"/>
                      </a:lnTo>
                      <a:lnTo>
                        <a:pt x="4" y="138"/>
                      </a:lnTo>
                      <a:lnTo>
                        <a:pt x="1" y="154"/>
                      </a:lnTo>
                      <a:lnTo>
                        <a:pt x="0" y="173"/>
                      </a:lnTo>
                      <a:lnTo>
                        <a:pt x="1" y="190"/>
                      </a:lnTo>
                      <a:lnTo>
                        <a:pt x="4" y="206"/>
                      </a:lnTo>
                      <a:lnTo>
                        <a:pt x="8" y="224"/>
                      </a:lnTo>
                      <a:lnTo>
                        <a:pt x="14" y="239"/>
                      </a:lnTo>
                      <a:lnTo>
                        <a:pt x="21" y="254"/>
                      </a:lnTo>
                      <a:lnTo>
                        <a:pt x="30" y="268"/>
                      </a:lnTo>
                      <a:lnTo>
                        <a:pt x="40" y="282"/>
                      </a:lnTo>
                      <a:lnTo>
                        <a:pt x="51" y="293"/>
                      </a:lnTo>
                      <a:lnTo>
                        <a:pt x="63" y="304"/>
                      </a:lnTo>
                      <a:lnTo>
                        <a:pt x="76" y="314"/>
                      </a:lnTo>
                      <a:lnTo>
                        <a:pt x="90" y="322"/>
                      </a:lnTo>
                      <a:lnTo>
                        <a:pt x="105" y="331"/>
                      </a:lnTo>
                      <a:lnTo>
                        <a:pt x="121" y="336"/>
                      </a:lnTo>
                      <a:lnTo>
                        <a:pt x="137" y="340"/>
                      </a:lnTo>
                      <a:lnTo>
                        <a:pt x="154" y="343"/>
                      </a:lnTo>
                      <a:lnTo>
                        <a:pt x="172" y="34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sp>
            <p:nvSpPr>
              <p:cNvPr id="552" name="Freeform 14"/>
              <p:cNvSpPr>
                <a:spLocks noEditPoints="1"/>
              </p:cNvSpPr>
              <p:nvPr/>
            </p:nvSpPr>
            <p:spPr bwMode="auto">
              <a:xfrm>
                <a:off x="3293224" y="1661160"/>
                <a:ext cx="952523" cy="143976"/>
              </a:xfrm>
              <a:custGeom>
                <a:avLst/>
                <a:gdLst/>
                <a:ahLst/>
                <a:cxnLst>
                  <a:cxn ang="0">
                    <a:pos x="15920" y="15"/>
                  </a:cxn>
                  <a:cxn ang="0">
                    <a:pos x="16066" y="82"/>
                  </a:cxn>
                  <a:cxn ang="0">
                    <a:pos x="16180" y="191"/>
                  </a:cxn>
                  <a:cxn ang="0">
                    <a:pos x="16254" y="333"/>
                  </a:cxn>
                  <a:cxn ang="0">
                    <a:pos x="16275" y="1979"/>
                  </a:cxn>
                  <a:cxn ang="0">
                    <a:pos x="16247" y="2142"/>
                  </a:cxn>
                  <a:cxn ang="0">
                    <a:pos x="16166" y="2279"/>
                  </a:cxn>
                  <a:cxn ang="0">
                    <a:pos x="16047" y="2384"/>
                  </a:cxn>
                  <a:cxn ang="0">
                    <a:pos x="15897" y="2443"/>
                  </a:cxn>
                  <a:cxn ang="0">
                    <a:pos x="425" y="2450"/>
                  </a:cxn>
                  <a:cxn ang="0">
                    <a:pos x="269" y="2406"/>
                  </a:cxn>
                  <a:cxn ang="0">
                    <a:pos x="139" y="2313"/>
                  </a:cxn>
                  <a:cxn ang="0">
                    <a:pos x="47" y="2184"/>
                  </a:cxn>
                  <a:cxn ang="0">
                    <a:pos x="2" y="2027"/>
                  </a:cxn>
                  <a:cxn ang="0">
                    <a:pos x="9" y="379"/>
                  </a:cxn>
                  <a:cxn ang="0">
                    <a:pos x="68" y="228"/>
                  </a:cxn>
                  <a:cxn ang="0">
                    <a:pos x="173" y="109"/>
                  </a:cxn>
                  <a:cxn ang="0">
                    <a:pos x="310" y="29"/>
                  </a:cxn>
                  <a:cxn ang="0">
                    <a:pos x="473" y="0"/>
                  </a:cxn>
                  <a:cxn ang="0">
                    <a:pos x="3118" y="686"/>
                  </a:cxn>
                  <a:cxn ang="0">
                    <a:pos x="3301" y="780"/>
                  </a:cxn>
                  <a:cxn ang="0">
                    <a:pos x="3442" y="928"/>
                  </a:cxn>
                  <a:cxn ang="0">
                    <a:pos x="3528" y="1118"/>
                  </a:cxn>
                  <a:cxn ang="0">
                    <a:pos x="3544" y="1333"/>
                  </a:cxn>
                  <a:cxn ang="0">
                    <a:pos x="3487" y="1535"/>
                  </a:cxn>
                  <a:cxn ang="0">
                    <a:pos x="3368" y="1703"/>
                  </a:cxn>
                  <a:cxn ang="0">
                    <a:pos x="3200" y="1822"/>
                  </a:cxn>
                  <a:cxn ang="0">
                    <a:pos x="2999" y="1879"/>
                  </a:cxn>
                  <a:cxn ang="0">
                    <a:pos x="2784" y="1863"/>
                  </a:cxn>
                  <a:cxn ang="0">
                    <a:pos x="2595" y="1778"/>
                  </a:cxn>
                  <a:cxn ang="0">
                    <a:pos x="2446" y="1636"/>
                  </a:cxn>
                  <a:cxn ang="0">
                    <a:pos x="2353" y="1452"/>
                  </a:cxn>
                  <a:cxn ang="0">
                    <a:pos x="2326" y="1239"/>
                  </a:cxn>
                  <a:cxn ang="0">
                    <a:pos x="2373" y="1032"/>
                  </a:cxn>
                  <a:cxn ang="0">
                    <a:pos x="2484" y="859"/>
                  </a:cxn>
                  <a:cxn ang="0">
                    <a:pos x="2646" y="733"/>
                  </a:cxn>
                  <a:cxn ang="0">
                    <a:pos x="2843" y="665"/>
                  </a:cxn>
                  <a:cxn ang="0">
                    <a:pos x="14482" y="476"/>
                  </a:cxn>
                  <a:cxn ang="0">
                    <a:pos x="14578" y="503"/>
                  </a:cxn>
                  <a:cxn ang="0">
                    <a:pos x="14659" y="560"/>
                  </a:cxn>
                  <a:cxn ang="0">
                    <a:pos x="14716" y="640"/>
                  </a:cxn>
                  <a:cxn ang="0">
                    <a:pos x="14743" y="737"/>
                  </a:cxn>
                  <a:cxn ang="0">
                    <a:pos x="14739" y="1758"/>
                  </a:cxn>
                  <a:cxn ang="0">
                    <a:pos x="14702" y="1850"/>
                  </a:cxn>
                  <a:cxn ang="0">
                    <a:pos x="14638" y="1925"/>
                  </a:cxn>
                  <a:cxn ang="0">
                    <a:pos x="14553" y="1974"/>
                  </a:cxn>
                  <a:cxn ang="0">
                    <a:pos x="14452" y="1991"/>
                  </a:cxn>
                  <a:cxn ang="0">
                    <a:pos x="7495" y="1979"/>
                  </a:cxn>
                  <a:cxn ang="0">
                    <a:pos x="7407" y="1933"/>
                  </a:cxn>
                  <a:cxn ang="0">
                    <a:pos x="7339" y="1862"/>
                  </a:cxn>
                  <a:cxn ang="0">
                    <a:pos x="7298" y="1772"/>
                  </a:cxn>
                  <a:cxn ang="0">
                    <a:pos x="7289" y="752"/>
                  </a:cxn>
                  <a:cxn ang="0">
                    <a:pos x="7312" y="653"/>
                  </a:cxn>
                  <a:cxn ang="0">
                    <a:pos x="7365" y="571"/>
                  </a:cxn>
                  <a:cxn ang="0">
                    <a:pos x="7443" y="509"/>
                  </a:cxn>
                  <a:cxn ang="0">
                    <a:pos x="7537" y="477"/>
                  </a:cxn>
                </a:cxnLst>
                <a:rect l="0" t="0" r="r" b="b"/>
                <a:pathLst>
                  <a:path w="16275" h="2453">
                    <a:moveTo>
                      <a:pt x="473" y="0"/>
                    </a:moveTo>
                    <a:lnTo>
                      <a:pt x="15802" y="0"/>
                    </a:lnTo>
                    <a:lnTo>
                      <a:pt x="15826" y="1"/>
                    </a:lnTo>
                    <a:lnTo>
                      <a:pt x="15850" y="2"/>
                    </a:lnTo>
                    <a:lnTo>
                      <a:pt x="15874" y="5"/>
                    </a:lnTo>
                    <a:lnTo>
                      <a:pt x="15897" y="10"/>
                    </a:lnTo>
                    <a:lnTo>
                      <a:pt x="15920" y="15"/>
                    </a:lnTo>
                    <a:lnTo>
                      <a:pt x="15942" y="21"/>
                    </a:lnTo>
                    <a:lnTo>
                      <a:pt x="15964" y="29"/>
                    </a:lnTo>
                    <a:lnTo>
                      <a:pt x="15986" y="38"/>
                    </a:lnTo>
                    <a:lnTo>
                      <a:pt x="16006" y="47"/>
                    </a:lnTo>
                    <a:lnTo>
                      <a:pt x="16027" y="57"/>
                    </a:lnTo>
                    <a:lnTo>
                      <a:pt x="16047" y="69"/>
                    </a:lnTo>
                    <a:lnTo>
                      <a:pt x="16066" y="82"/>
                    </a:lnTo>
                    <a:lnTo>
                      <a:pt x="16085" y="95"/>
                    </a:lnTo>
                    <a:lnTo>
                      <a:pt x="16102" y="109"/>
                    </a:lnTo>
                    <a:lnTo>
                      <a:pt x="16119" y="123"/>
                    </a:lnTo>
                    <a:lnTo>
                      <a:pt x="16136" y="140"/>
                    </a:lnTo>
                    <a:lnTo>
                      <a:pt x="16152" y="156"/>
                    </a:lnTo>
                    <a:lnTo>
                      <a:pt x="16166" y="173"/>
                    </a:lnTo>
                    <a:lnTo>
                      <a:pt x="16180" y="191"/>
                    </a:lnTo>
                    <a:lnTo>
                      <a:pt x="16194" y="210"/>
                    </a:lnTo>
                    <a:lnTo>
                      <a:pt x="16206" y="228"/>
                    </a:lnTo>
                    <a:lnTo>
                      <a:pt x="16218" y="249"/>
                    </a:lnTo>
                    <a:lnTo>
                      <a:pt x="16228" y="269"/>
                    </a:lnTo>
                    <a:lnTo>
                      <a:pt x="16237" y="289"/>
                    </a:lnTo>
                    <a:lnTo>
                      <a:pt x="16247" y="312"/>
                    </a:lnTo>
                    <a:lnTo>
                      <a:pt x="16254" y="333"/>
                    </a:lnTo>
                    <a:lnTo>
                      <a:pt x="16260" y="356"/>
                    </a:lnTo>
                    <a:lnTo>
                      <a:pt x="16265" y="379"/>
                    </a:lnTo>
                    <a:lnTo>
                      <a:pt x="16270" y="401"/>
                    </a:lnTo>
                    <a:lnTo>
                      <a:pt x="16273" y="426"/>
                    </a:lnTo>
                    <a:lnTo>
                      <a:pt x="16274" y="449"/>
                    </a:lnTo>
                    <a:lnTo>
                      <a:pt x="16275" y="474"/>
                    </a:lnTo>
                    <a:lnTo>
                      <a:pt x="16275" y="1979"/>
                    </a:lnTo>
                    <a:lnTo>
                      <a:pt x="16274" y="2003"/>
                    </a:lnTo>
                    <a:lnTo>
                      <a:pt x="16273" y="2027"/>
                    </a:lnTo>
                    <a:lnTo>
                      <a:pt x="16270" y="2051"/>
                    </a:lnTo>
                    <a:lnTo>
                      <a:pt x="16265" y="2073"/>
                    </a:lnTo>
                    <a:lnTo>
                      <a:pt x="16260" y="2097"/>
                    </a:lnTo>
                    <a:lnTo>
                      <a:pt x="16254" y="2119"/>
                    </a:lnTo>
                    <a:lnTo>
                      <a:pt x="16247" y="2142"/>
                    </a:lnTo>
                    <a:lnTo>
                      <a:pt x="16237" y="2163"/>
                    </a:lnTo>
                    <a:lnTo>
                      <a:pt x="16228" y="2184"/>
                    </a:lnTo>
                    <a:lnTo>
                      <a:pt x="16218" y="2204"/>
                    </a:lnTo>
                    <a:lnTo>
                      <a:pt x="16206" y="2224"/>
                    </a:lnTo>
                    <a:lnTo>
                      <a:pt x="16194" y="2244"/>
                    </a:lnTo>
                    <a:lnTo>
                      <a:pt x="16180" y="2262"/>
                    </a:lnTo>
                    <a:lnTo>
                      <a:pt x="16166" y="2279"/>
                    </a:lnTo>
                    <a:lnTo>
                      <a:pt x="16152" y="2297"/>
                    </a:lnTo>
                    <a:lnTo>
                      <a:pt x="16136" y="2313"/>
                    </a:lnTo>
                    <a:lnTo>
                      <a:pt x="16119" y="2329"/>
                    </a:lnTo>
                    <a:lnTo>
                      <a:pt x="16102" y="2344"/>
                    </a:lnTo>
                    <a:lnTo>
                      <a:pt x="16085" y="2358"/>
                    </a:lnTo>
                    <a:lnTo>
                      <a:pt x="16066" y="2371"/>
                    </a:lnTo>
                    <a:lnTo>
                      <a:pt x="16047" y="2384"/>
                    </a:lnTo>
                    <a:lnTo>
                      <a:pt x="16027" y="2395"/>
                    </a:lnTo>
                    <a:lnTo>
                      <a:pt x="16006" y="2406"/>
                    </a:lnTo>
                    <a:lnTo>
                      <a:pt x="15986" y="2415"/>
                    </a:lnTo>
                    <a:lnTo>
                      <a:pt x="15964" y="2424"/>
                    </a:lnTo>
                    <a:lnTo>
                      <a:pt x="15942" y="2431"/>
                    </a:lnTo>
                    <a:lnTo>
                      <a:pt x="15920" y="2437"/>
                    </a:lnTo>
                    <a:lnTo>
                      <a:pt x="15897" y="2443"/>
                    </a:lnTo>
                    <a:lnTo>
                      <a:pt x="15874" y="2447"/>
                    </a:lnTo>
                    <a:lnTo>
                      <a:pt x="15850" y="2450"/>
                    </a:lnTo>
                    <a:lnTo>
                      <a:pt x="15826" y="2451"/>
                    </a:lnTo>
                    <a:lnTo>
                      <a:pt x="15802" y="2453"/>
                    </a:lnTo>
                    <a:lnTo>
                      <a:pt x="473" y="2453"/>
                    </a:lnTo>
                    <a:lnTo>
                      <a:pt x="449" y="2451"/>
                    </a:lnTo>
                    <a:lnTo>
                      <a:pt x="425" y="2450"/>
                    </a:lnTo>
                    <a:lnTo>
                      <a:pt x="401" y="2447"/>
                    </a:lnTo>
                    <a:lnTo>
                      <a:pt x="378" y="2443"/>
                    </a:lnTo>
                    <a:lnTo>
                      <a:pt x="355" y="2437"/>
                    </a:lnTo>
                    <a:lnTo>
                      <a:pt x="333" y="2431"/>
                    </a:lnTo>
                    <a:lnTo>
                      <a:pt x="310" y="2424"/>
                    </a:lnTo>
                    <a:lnTo>
                      <a:pt x="289" y="2415"/>
                    </a:lnTo>
                    <a:lnTo>
                      <a:pt x="269" y="2406"/>
                    </a:lnTo>
                    <a:lnTo>
                      <a:pt x="248" y="2395"/>
                    </a:lnTo>
                    <a:lnTo>
                      <a:pt x="228" y="2384"/>
                    </a:lnTo>
                    <a:lnTo>
                      <a:pt x="209" y="2371"/>
                    </a:lnTo>
                    <a:lnTo>
                      <a:pt x="190" y="2358"/>
                    </a:lnTo>
                    <a:lnTo>
                      <a:pt x="173" y="2344"/>
                    </a:lnTo>
                    <a:lnTo>
                      <a:pt x="156" y="2329"/>
                    </a:lnTo>
                    <a:lnTo>
                      <a:pt x="139" y="2313"/>
                    </a:lnTo>
                    <a:lnTo>
                      <a:pt x="123" y="2297"/>
                    </a:lnTo>
                    <a:lnTo>
                      <a:pt x="108" y="2279"/>
                    </a:lnTo>
                    <a:lnTo>
                      <a:pt x="95" y="2262"/>
                    </a:lnTo>
                    <a:lnTo>
                      <a:pt x="81" y="2244"/>
                    </a:lnTo>
                    <a:lnTo>
                      <a:pt x="68" y="2224"/>
                    </a:lnTo>
                    <a:lnTo>
                      <a:pt x="57" y="2204"/>
                    </a:lnTo>
                    <a:lnTo>
                      <a:pt x="47" y="2184"/>
                    </a:lnTo>
                    <a:lnTo>
                      <a:pt x="38" y="2163"/>
                    </a:lnTo>
                    <a:lnTo>
                      <a:pt x="28" y="2142"/>
                    </a:lnTo>
                    <a:lnTo>
                      <a:pt x="21" y="2119"/>
                    </a:lnTo>
                    <a:lnTo>
                      <a:pt x="15" y="2097"/>
                    </a:lnTo>
                    <a:lnTo>
                      <a:pt x="9" y="2073"/>
                    </a:lnTo>
                    <a:lnTo>
                      <a:pt x="5" y="2051"/>
                    </a:lnTo>
                    <a:lnTo>
                      <a:pt x="2" y="2027"/>
                    </a:lnTo>
                    <a:lnTo>
                      <a:pt x="1" y="2003"/>
                    </a:lnTo>
                    <a:lnTo>
                      <a:pt x="0" y="1979"/>
                    </a:lnTo>
                    <a:lnTo>
                      <a:pt x="0" y="474"/>
                    </a:lnTo>
                    <a:lnTo>
                      <a:pt x="1" y="449"/>
                    </a:lnTo>
                    <a:lnTo>
                      <a:pt x="2" y="426"/>
                    </a:lnTo>
                    <a:lnTo>
                      <a:pt x="5" y="401"/>
                    </a:lnTo>
                    <a:lnTo>
                      <a:pt x="9" y="379"/>
                    </a:lnTo>
                    <a:lnTo>
                      <a:pt x="15" y="356"/>
                    </a:lnTo>
                    <a:lnTo>
                      <a:pt x="21" y="333"/>
                    </a:lnTo>
                    <a:lnTo>
                      <a:pt x="28" y="312"/>
                    </a:lnTo>
                    <a:lnTo>
                      <a:pt x="38" y="289"/>
                    </a:lnTo>
                    <a:lnTo>
                      <a:pt x="47" y="269"/>
                    </a:lnTo>
                    <a:lnTo>
                      <a:pt x="57" y="249"/>
                    </a:lnTo>
                    <a:lnTo>
                      <a:pt x="68" y="228"/>
                    </a:lnTo>
                    <a:lnTo>
                      <a:pt x="81" y="210"/>
                    </a:lnTo>
                    <a:lnTo>
                      <a:pt x="95" y="191"/>
                    </a:lnTo>
                    <a:lnTo>
                      <a:pt x="108" y="173"/>
                    </a:lnTo>
                    <a:lnTo>
                      <a:pt x="123" y="156"/>
                    </a:lnTo>
                    <a:lnTo>
                      <a:pt x="139" y="140"/>
                    </a:lnTo>
                    <a:lnTo>
                      <a:pt x="156" y="123"/>
                    </a:lnTo>
                    <a:lnTo>
                      <a:pt x="173" y="109"/>
                    </a:lnTo>
                    <a:lnTo>
                      <a:pt x="190" y="95"/>
                    </a:lnTo>
                    <a:lnTo>
                      <a:pt x="209" y="82"/>
                    </a:lnTo>
                    <a:lnTo>
                      <a:pt x="228" y="69"/>
                    </a:lnTo>
                    <a:lnTo>
                      <a:pt x="248" y="57"/>
                    </a:lnTo>
                    <a:lnTo>
                      <a:pt x="269" y="47"/>
                    </a:lnTo>
                    <a:lnTo>
                      <a:pt x="289" y="38"/>
                    </a:lnTo>
                    <a:lnTo>
                      <a:pt x="310" y="29"/>
                    </a:lnTo>
                    <a:lnTo>
                      <a:pt x="333" y="21"/>
                    </a:lnTo>
                    <a:lnTo>
                      <a:pt x="355" y="15"/>
                    </a:lnTo>
                    <a:lnTo>
                      <a:pt x="378" y="10"/>
                    </a:lnTo>
                    <a:lnTo>
                      <a:pt x="401" y="5"/>
                    </a:lnTo>
                    <a:lnTo>
                      <a:pt x="425" y="2"/>
                    </a:lnTo>
                    <a:lnTo>
                      <a:pt x="449" y="1"/>
                    </a:lnTo>
                    <a:lnTo>
                      <a:pt x="473" y="0"/>
                    </a:lnTo>
                    <a:close/>
                    <a:moveTo>
                      <a:pt x="2937" y="658"/>
                    </a:moveTo>
                    <a:lnTo>
                      <a:pt x="2967" y="659"/>
                    </a:lnTo>
                    <a:lnTo>
                      <a:pt x="2999" y="661"/>
                    </a:lnTo>
                    <a:lnTo>
                      <a:pt x="3029" y="665"/>
                    </a:lnTo>
                    <a:lnTo>
                      <a:pt x="3059" y="670"/>
                    </a:lnTo>
                    <a:lnTo>
                      <a:pt x="3088" y="678"/>
                    </a:lnTo>
                    <a:lnTo>
                      <a:pt x="3118" y="686"/>
                    </a:lnTo>
                    <a:lnTo>
                      <a:pt x="3146" y="696"/>
                    </a:lnTo>
                    <a:lnTo>
                      <a:pt x="3174" y="706"/>
                    </a:lnTo>
                    <a:lnTo>
                      <a:pt x="3200" y="719"/>
                    </a:lnTo>
                    <a:lnTo>
                      <a:pt x="3227" y="733"/>
                    </a:lnTo>
                    <a:lnTo>
                      <a:pt x="3252" y="747"/>
                    </a:lnTo>
                    <a:lnTo>
                      <a:pt x="3277" y="763"/>
                    </a:lnTo>
                    <a:lnTo>
                      <a:pt x="3301" y="780"/>
                    </a:lnTo>
                    <a:lnTo>
                      <a:pt x="3324" y="799"/>
                    </a:lnTo>
                    <a:lnTo>
                      <a:pt x="3347" y="817"/>
                    </a:lnTo>
                    <a:lnTo>
                      <a:pt x="3368" y="838"/>
                    </a:lnTo>
                    <a:lnTo>
                      <a:pt x="3388" y="859"/>
                    </a:lnTo>
                    <a:lnTo>
                      <a:pt x="3408" y="881"/>
                    </a:lnTo>
                    <a:lnTo>
                      <a:pt x="3425" y="905"/>
                    </a:lnTo>
                    <a:lnTo>
                      <a:pt x="3442" y="928"/>
                    </a:lnTo>
                    <a:lnTo>
                      <a:pt x="3458" y="954"/>
                    </a:lnTo>
                    <a:lnTo>
                      <a:pt x="3473" y="979"/>
                    </a:lnTo>
                    <a:lnTo>
                      <a:pt x="3487" y="1006"/>
                    </a:lnTo>
                    <a:lnTo>
                      <a:pt x="3499" y="1032"/>
                    </a:lnTo>
                    <a:lnTo>
                      <a:pt x="3509" y="1061"/>
                    </a:lnTo>
                    <a:lnTo>
                      <a:pt x="3519" y="1089"/>
                    </a:lnTo>
                    <a:lnTo>
                      <a:pt x="3528" y="1118"/>
                    </a:lnTo>
                    <a:lnTo>
                      <a:pt x="3535" y="1147"/>
                    </a:lnTo>
                    <a:lnTo>
                      <a:pt x="3540" y="1178"/>
                    </a:lnTo>
                    <a:lnTo>
                      <a:pt x="3544" y="1208"/>
                    </a:lnTo>
                    <a:lnTo>
                      <a:pt x="3546" y="1239"/>
                    </a:lnTo>
                    <a:lnTo>
                      <a:pt x="3547" y="1271"/>
                    </a:lnTo>
                    <a:lnTo>
                      <a:pt x="3546" y="1302"/>
                    </a:lnTo>
                    <a:lnTo>
                      <a:pt x="3544" y="1333"/>
                    </a:lnTo>
                    <a:lnTo>
                      <a:pt x="3540" y="1363"/>
                    </a:lnTo>
                    <a:lnTo>
                      <a:pt x="3535" y="1394"/>
                    </a:lnTo>
                    <a:lnTo>
                      <a:pt x="3528" y="1423"/>
                    </a:lnTo>
                    <a:lnTo>
                      <a:pt x="3519" y="1452"/>
                    </a:lnTo>
                    <a:lnTo>
                      <a:pt x="3509" y="1480"/>
                    </a:lnTo>
                    <a:lnTo>
                      <a:pt x="3499" y="1508"/>
                    </a:lnTo>
                    <a:lnTo>
                      <a:pt x="3487" y="1535"/>
                    </a:lnTo>
                    <a:lnTo>
                      <a:pt x="3473" y="1562"/>
                    </a:lnTo>
                    <a:lnTo>
                      <a:pt x="3458" y="1587"/>
                    </a:lnTo>
                    <a:lnTo>
                      <a:pt x="3442" y="1612"/>
                    </a:lnTo>
                    <a:lnTo>
                      <a:pt x="3425" y="1636"/>
                    </a:lnTo>
                    <a:lnTo>
                      <a:pt x="3408" y="1659"/>
                    </a:lnTo>
                    <a:lnTo>
                      <a:pt x="3388" y="1681"/>
                    </a:lnTo>
                    <a:lnTo>
                      <a:pt x="3368" y="1703"/>
                    </a:lnTo>
                    <a:lnTo>
                      <a:pt x="3347" y="1723"/>
                    </a:lnTo>
                    <a:lnTo>
                      <a:pt x="3324" y="1742"/>
                    </a:lnTo>
                    <a:lnTo>
                      <a:pt x="3301" y="1761"/>
                    </a:lnTo>
                    <a:lnTo>
                      <a:pt x="3277" y="1778"/>
                    </a:lnTo>
                    <a:lnTo>
                      <a:pt x="3252" y="1793"/>
                    </a:lnTo>
                    <a:lnTo>
                      <a:pt x="3227" y="1809"/>
                    </a:lnTo>
                    <a:lnTo>
                      <a:pt x="3200" y="1822"/>
                    </a:lnTo>
                    <a:lnTo>
                      <a:pt x="3174" y="1834"/>
                    </a:lnTo>
                    <a:lnTo>
                      <a:pt x="3146" y="1845"/>
                    </a:lnTo>
                    <a:lnTo>
                      <a:pt x="3118" y="1854"/>
                    </a:lnTo>
                    <a:lnTo>
                      <a:pt x="3088" y="1863"/>
                    </a:lnTo>
                    <a:lnTo>
                      <a:pt x="3059" y="1870"/>
                    </a:lnTo>
                    <a:lnTo>
                      <a:pt x="3029" y="1875"/>
                    </a:lnTo>
                    <a:lnTo>
                      <a:pt x="2999" y="1879"/>
                    </a:lnTo>
                    <a:lnTo>
                      <a:pt x="2967" y="1882"/>
                    </a:lnTo>
                    <a:lnTo>
                      <a:pt x="2937" y="1882"/>
                    </a:lnTo>
                    <a:lnTo>
                      <a:pt x="2905" y="1882"/>
                    </a:lnTo>
                    <a:lnTo>
                      <a:pt x="2874" y="1879"/>
                    </a:lnTo>
                    <a:lnTo>
                      <a:pt x="2843" y="1875"/>
                    </a:lnTo>
                    <a:lnTo>
                      <a:pt x="2814" y="1870"/>
                    </a:lnTo>
                    <a:lnTo>
                      <a:pt x="2784" y="1863"/>
                    </a:lnTo>
                    <a:lnTo>
                      <a:pt x="2755" y="1854"/>
                    </a:lnTo>
                    <a:lnTo>
                      <a:pt x="2726" y="1845"/>
                    </a:lnTo>
                    <a:lnTo>
                      <a:pt x="2699" y="1834"/>
                    </a:lnTo>
                    <a:lnTo>
                      <a:pt x="2671" y="1822"/>
                    </a:lnTo>
                    <a:lnTo>
                      <a:pt x="2646" y="1809"/>
                    </a:lnTo>
                    <a:lnTo>
                      <a:pt x="2619" y="1793"/>
                    </a:lnTo>
                    <a:lnTo>
                      <a:pt x="2595" y="1778"/>
                    </a:lnTo>
                    <a:lnTo>
                      <a:pt x="2570" y="1761"/>
                    </a:lnTo>
                    <a:lnTo>
                      <a:pt x="2548" y="1742"/>
                    </a:lnTo>
                    <a:lnTo>
                      <a:pt x="2526" y="1723"/>
                    </a:lnTo>
                    <a:lnTo>
                      <a:pt x="2504" y="1703"/>
                    </a:lnTo>
                    <a:lnTo>
                      <a:pt x="2484" y="1681"/>
                    </a:lnTo>
                    <a:lnTo>
                      <a:pt x="2465" y="1659"/>
                    </a:lnTo>
                    <a:lnTo>
                      <a:pt x="2446" y="1636"/>
                    </a:lnTo>
                    <a:lnTo>
                      <a:pt x="2430" y="1612"/>
                    </a:lnTo>
                    <a:lnTo>
                      <a:pt x="2414" y="1587"/>
                    </a:lnTo>
                    <a:lnTo>
                      <a:pt x="2399" y="1562"/>
                    </a:lnTo>
                    <a:lnTo>
                      <a:pt x="2385" y="1535"/>
                    </a:lnTo>
                    <a:lnTo>
                      <a:pt x="2373" y="1508"/>
                    </a:lnTo>
                    <a:lnTo>
                      <a:pt x="2362" y="1480"/>
                    </a:lnTo>
                    <a:lnTo>
                      <a:pt x="2353" y="1452"/>
                    </a:lnTo>
                    <a:lnTo>
                      <a:pt x="2345" y="1423"/>
                    </a:lnTo>
                    <a:lnTo>
                      <a:pt x="2337" y="1394"/>
                    </a:lnTo>
                    <a:lnTo>
                      <a:pt x="2332" y="1363"/>
                    </a:lnTo>
                    <a:lnTo>
                      <a:pt x="2328" y="1333"/>
                    </a:lnTo>
                    <a:lnTo>
                      <a:pt x="2326" y="1302"/>
                    </a:lnTo>
                    <a:lnTo>
                      <a:pt x="2325" y="1271"/>
                    </a:lnTo>
                    <a:lnTo>
                      <a:pt x="2326" y="1239"/>
                    </a:lnTo>
                    <a:lnTo>
                      <a:pt x="2328" y="1208"/>
                    </a:lnTo>
                    <a:lnTo>
                      <a:pt x="2332" y="1178"/>
                    </a:lnTo>
                    <a:lnTo>
                      <a:pt x="2337" y="1147"/>
                    </a:lnTo>
                    <a:lnTo>
                      <a:pt x="2345" y="1118"/>
                    </a:lnTo>
                    <a:lnTo>
                      <a:pt x="2353" y="1089"/>
                    </a:lnTo>
                    <a:lnTo>
                      <a:pt x="2362" y="1061"/>
                    </a:lnTo>
                    <a:lnTo>
                      <a:pt x="2373" y="1032"/>
                    </a:lnTo>
                    <a:lnTo>
                      <a:pt x="2385" y="1006"/>
                    </a:lnTo>
                    <a:lnTo>
                      <a:pt x="2399" y="979"/>
                    </a:lnTo>
                    <a:lnTo>
                      <a:pt x="2414" y="954"/>
                    </a:lnTo>
                    <a:lnTo>
                      <a:pt x="2430" y="928"/>
                    </a:lnTo>
                    <a:lnTo>
                      <a:pt x="2446" y="905"/>
                    </a:lnTo>
                    <a:lnTo>
                      <a:pt x="2465" y="881"/>
                    </a:lnTo>
                    <a:lnTo>
                      <a:pt x="2484" y="859"/>
                    </a:lnTo>
                    <a:lnTo>
                      <a:pt x="2504" y="838"/>
                    </a:lnTo>
                    <a:lnTo>
                      <a:pt x="2526" y="817"/>
                    </a:lnTo>
                    <a:lnTo>
                      <a:pt x="2548" y="799"/>
                    </a:lnTo>
                    <a:lnTo>
                      <a:pt x="2570" y="780"/>
                    </a:lnTo>
                    <a:lnTo>
                      <a:pt x="2595" y="763"/>
                    </a:lnTo>
                    <a:lnTo>
                      <a:pt x="2619" y="747"/>
                    </a:lnTo>
                    <a:lnTo>
                      <a:pt x="2646" y="733"/>
                    </a:lnTo>
                    <a:lnTo>
                      <a:pt x="2671" y="719"/>
                    </a:lnTo>
                    <a:lnTo>
                      <a:pt x="2699" y="706"/>
                    </a:lnTo>
                    <a:lnTo>
                      <a:pt x="2726" y="696"/>
                    </a:lnTo>
                    <a:lnTo>
                      <a:pt x="2755" y="686"/>
                    </a:lnTo>
                    <a:lnTo>
                      <a:pt x="2784" y="678"/>
                    </a:lnTo>
                    <a:lnTo>
                      <a:pt x="2814" y="670"/>
                    </a:lnTo>
                    <a:lnTo>
                      <a:pt x="2843" y="665"/>
                    </a:lnTo>
                    <a:lnTo>
                      <a:pt x="2874" y="661"/>
                    </a:lnTo>
                    <a:lnTo>
                      <a:pt x="2905" y="659"/>
                    </a:lnTo>
                    <a:lnTo>
                      <a:pt x="2937" y="658"/>
                    </a:lnTo>
                    <a:close/>
                    <a:moveTo>
                      <a:pt x="7582" y="474"/>
                    </a:moveTo>
                    <a:lnTo>
                      <a:pt x="14452" y="474"/>
                    </a:lnTo>
                    <a:lnTo>
                      <a:pt x="14467" y="474"/>
                    </a:lnTo>
                    <a:lnTo>
                      <a:pt x="14482" y="476"/>
                    </a:lnTo>
                    <a:lnTo>
                      <a:pt x="14497" y="477"/>
                    </a:lnTo>
                    <a:lnTo>
                      <a:pt x="14511" y="480"/>
                    </a:lnTo>
                    <a:lnTo>
                      <a:pt x="14525" y="483"/>
                    </a:lnTo>
                    <a:lnTo>
                      <a:pt x="14539" y="487"/>
                    </a:lnTo>
                    <a:lnTo>
                      <a:pt x="14553" y="492"/>
                    </a:lnTo>
                    <a:lnTo>
                      <a:pt x="14566" y="497"/>
                    </a:lnTo>
                    <a:lnTo>
                      <a:pt x="14578" y="503"/>
                    </a:lnTo>
                    <a:lnTo>
                      <a:pt x="14592" y="509"/>
                    </a:lnTo>
                    <a:lnTo>
                      <a:pt x="14604" y="517"/>
                    </a:lnTo>
                    <a:lnTo>
                      <a:pt x="14616" y="524"/>
                    </a:lnTo>
                    <a:lnTo>
                      <a:pt x="14627" y="532"/>
                    </a:lnTo>
                    <a:lnTo>
                      <a:pt x="14638" y="541"/>
                    </a:lnTo>
                    <a:lnTo>
                      <a:pt x="14649" y="550"/>
                    </a:lnTo>
                    <a:lnTo>
                      <a:pt x="14659" y="560"/>
                    </a:lnTo>
                    <a:lnTo>
                      <a:pt x="14669" y="571"/>
                    </a:lnTo>
                    <a:lnTo>
                      <a:pt x="14678" y="581"/>
                    </a:lnTo>
                    <a:lnTo>
                      <a:pt x="14686" y="592"/>
                    </a:lnTo>
                    <a:lnTo>
                      <a:pt x="14694" y="603"/>
                    </a:lnTo>
                    <a:lnTo>
                      <a:pt x="14702" y="615"/>
                    </a:lnTo>
                    <a:lnTo>
                      <a:pt x="14710" y="628"/>
                    </a:lnTo>
                    <a:lnTo>
                      <a:pt x="14716" y="640"/>
                    </a:lnTo>
                    <a:lnTo>
                      <a:pt x="14722" y="653"/>
                    </a:lnTo>
                    <a:lnTo>
                      <a:pt x="14727" y="666"/>
                    </a:lnTo>
                    <a:lnTo>
                      <a:pt x="14732" y="680"/>
                    </a:lnTo>
                    <a:lnTo>
                      <a:pt x="14736" y="694"/>
                    </a:lnTo>
                    <a:lnTo>
                      <a:pt x="14739" y="708"/>
                    </a:lnTo>
                    <a:lnTo>
                      <a:pt x="14741" y="722"/>
                    </a:lnTo>
                    <a:lnTo>
                      <a:pt x="14743" y="737"/>
                    </a:lnTo>
                    <a:lnTo>
                      <a:pt x="14744" y="752"/>
                    </a:lnTo>
                    <a:lnTo>
                      <a:pt x="14745" y="767"/>
                    </a:lnTo>
                    <a:lnTo>
                      <a:pt x="14745" y="1699"/>
                    </a:lnTo>
                    <a:lnTo>
                      <a:pt x="14744" y="1714"/>
                    </a:lnTo>
                    <a:lnTo>
                      <a:pt x="14743" y="1728"/>
                    </a:lnTo>
                    <a:lnTo>
                      <a:pt x="14741" y="1742"/>
                    </a:lnTo>
                    <a:lnTo>
                      <a:pt x="14739" y="1758"/>
                    </a:lnTo>
                    <a:lnTo>
                      <a:pt x="14736" y="1771"/>
                    </a:lnTo>
                    <a:lnTo>
                      <a:pt x="14732" y="1785"/>
                    </a:lnTo>
                    <a:lnTo>
                      <a:pt x="14727" y="1798"/>
                    </a:lnTo>
                    <a:lnTo>
                      <a:pt x="14722" y="1812"/>
                    </a:lnTo>
                    <a:lnTo>
                      <a:pt x="14716" y="1825"/>
                    </a:lnTo>
                    <a:lnTo>
                      <a:pt x="14710" y="1838"/>
                    </a:lnTo>
                    <a:lnTo>
                      <a:pt x="14702" y="1850"/>
                    </a:lnTo>
                    <a:lnTo>
                      <a:pt x="14694" y="1862"/>
                    </a:lnTo>
                    <a:lnTo>
                      <a:pt x="14686" y="1874"/>
                    </a:lnTo>
                    <a:lnTo>
                      <a:pt x="14678" y="1885"/>
                    </a:lnTo>
                    <a:lnTo>
                      <a:pt x="14669" y="1895"/>
                    </a:lnTo>
                    <a:lnTo>
                      <a:pt x="14659" y="1905"/>
                    </a:lnTo>
                    <a:lnTo>
                      <a:pt x="14649" y="1916"/>
                    </a:lnTo>
                    <a:lnTo>
                      <a:pt x="14638" y="1925"/>
                    </a:lnTo>
                    <a:lnTo>
                      <a:pt x="14627" y="1933"/>
                    </a:lnTo>
                    <a:lnTo>
                      <a:pt x="14616" y="1941"/>
                    </a:lnTo>
                    <a:lnTo>
                      <a:pt x="14604" y="1949"/>
                    </a:lnTo>
                    <a:lnTo>
                      <a:pt x="14592" y="1956"/>
                    </a:lnTo>
                    <a:lnTo>
                      <a:pt x="14578" y="1962"/>
                    </a:lnTo>
                    <a:lnTo>
                      <a:pt x="14566" y="1969"/>
                    </a:lnTo>
                    <a:lnTo>
                      <a:pt x="14553" y="1974"/>
                    </a:lnTo>
                    <a:lnTo>
                      <a:pt x="14539" y="1979"/>
                    </a:lnTo>
                    <a:lnTo>
                      <a:pt x="14525" y="1982"/>
                    </a:lnTo>
                    <a:lnTo>
                      <a:pt x="14511" y="1986"/>
                    </a:lnTo>
                    <a:lnTo>
                      <a:pt x="14497" y="1988"/>
                    </a:lnTo>
                    <a:lnTo>
                      <a:pt x="14482" y="1990"/>
                    </a:lnTo>
                    <a:lnTo>
                      <a:pt x="14467" y="1991"/>
                    </a:lnTo>
                    <a:lnTo>
                      <a:pt x="14452" y="1991"/>
                    </a:lnTo>
                    <a:lnTo>
                      <a:pt x="7582" y="1991"/>
                    </a:lnTo>
                    <a:lnTo>
                      <a:pt x="7567" y="1991"/>
                    </a:lnTo>
                    <a:lnTo>
                      <a:pt x="7552" y="1990"/>
                    </a:lnTo>
                    <a:lnTo>
                      <a:pt x="7537" y="1988"/>
                    </a:lnTo>
                    <a:lnTo>
                      <a:pt x="7523" y="1986"/>
                    </a:lnTo>
                    <a:lnTo>
                      <a:pt x="7509" y="1982"/>
                    </a:lnTo>
                    <a:lnTo>
                      <a:pt x="7495" y="1979"/>
                    </a:lnTo>
                    <a:lnTo>
                      <a:pt x="7481" y="1974"/>
                    </a:lnTo>
                    <a:lnTo>
                      <a:pt x="7468" y="1969"/>
                    </a:lnTo>
                    <a:lnTo>
                      <a:pt x="7455" y="1962"/>
                    </a:lnTo>
                    <a:lnTo>
                      <a:pt x="7443" y="1956"/>
                    </a:lnTo>
                    <a:lnTo>
                      <a:pt x="7431" y="1949"/>
                    </a:lnTo>
                    <a:lnTo>
                      <a:pt x="7418" y="1941"/>
                    </a:lnTo>
                    <a:lnTo>
                      <a:pt x="7407" y="1933"/>
                    </a:lnTo>
                    <a:lnTo>
                      <a:pt x="7396" y="1925"/>
                    </a:lnTo>
                    <a:lnTo>
                      <a:pt x="7385" y="1916"/>
                    </a:lnTo>
                    <a:lnTo>
                      <a:pt x="7375" y="1905"/>
                    </a:lnTo>
                    <a:lnTo>
                      <a:pt x="7365" y="1895"/>
                    </a:lnTo>
                    <a:lnTo>
                      <a:pt x="7356" y="1885"/>
                    </a:lnTo>
                    <a:lnTo>
                      <a:pt x="7347" y="1874"/>
                    </a:lnTo>
                    <a:lnTo>
                      <a:pt x="7339" y="1862"/>
                    </a:lnTo>
                    <a:lnTo>
                      <a:pt x="7332" y="1850"/>
                    </a:lnTo>
                    <a:lnTo>
                      <a:pt x="7325" y="1838"/>
                    </a:lnTo>
                    <a:lnTo>
                      <a:pt x="7318" y="1825"/>
                    </a:lnTo>
                    <a:lnTo>
                      <a:pt x="7312" y="1812"/>
                    </a:lnTo>
                    <a:lnTo>
                      <a:pt x="7306" y="1798"/>
                    </a:lnTo>
                    <a:lnTo>
                      <a:pt x="7302" y="1785"/>
                    </a:lnTo>
                    <a:lnTo>
                      <a:pt x="7298" y="1772"/>
                    </a:lnTo>
                    <a:lnTo>
                      <a:pt x="7295" y="1758"/>
                    </a:lnTo>
                    <a:lnTo>
                      <a:pt x="7292" y="1742"/>
                    </a:lnTo>
                    <a:lnTo>
                      <a:pt x="7290" y="1728"/>
                    </a:lnTo>
                    <a:lnTo>
                      <a:pt x="7289" y="1714"/>
                    </a:lnTo>
                    <a:lnTo>
                      <a:pt x="7289" y="1699"/>
                    </a:lnTo>
                    <a:lnTo>
                      <a:pt x="7289" y="767"/>
                    </a:lnTo>
                    <a:lnTo>
                      <a:pt x="7289" y="752"/>
                    </a:lnTo>
                    <a:lnTo>
                      <a:pt x="7290" y="737"/>
                    </a:lnTo>
                    <a:lnTo>
                      <a:pt x="7292" y="722"/>
                    </a:lnTo>
                    <a:lnTo>
                      <a:pt x="7295" y="708"/>
                    </a:lnTo>
                    <a:lnTo>
                      <a:pt x="7298" y="694"/>
                    </a:lnTo>
                    <a:lnTo>
                      <a:pt x="7302" y="680"/>
                    </a:lnTo>
                    <a:lnTo>
                      <a:pt x="7306" y="666"/>
                    </a:lnTo>
                    <a:lnTo>
                      <a:pt x="7312" y="653"/>
                    </a:lnTo>
                    <a:lnTo>
                      <a:pt x="7318" y="640"/>
                    </a:lnTo>
                    <a:lnTo>
                      <a:pt x="7325" y="628"/>
                    </a:lnTo>
                    <a:lnTo>
                      <a:pt x="7332" y="615"/>
                    </a:lnTo>
                    <a:lnTo>
                      <a:pt x="7339" y="603"/>
                    </a:lnTo>
                    <a:lnTo>
                      <a:pt x="7347" y="592"/>
                    </a:lnTo>
                    <a:lnTo>
                      <a:pt x="7356" y="581"/>
                    </a:lnTo>
                    <a:lnTo>
                      <a:pt x="7365" y="571"/>
                    </a:lnTo>
                    <a:lnTo>
                      <a:pt x="7375" y="560"/>
                    </a:lnTo>
                    <a:lnTo>
                      <a:pt x="7385" y="550"/>
                    </a:lnTo>
                    <a:lnTo>
                      <a:pt x="7396" y="541"/>
                    </a:lnTo>
                    <a:lnTo>
                      <a:pt x="7407" y="532"/>
                    </a:lnTo>
                    <a:lnTo>
                      <a:pt x="7418" y="524"/>
                    </a:lnTo>
                    <a:lnTo>
                      <a:pt x="7431" y="517"/>
                    </a:lnTo>
                    <a:lnTo>
                      <a:pt x="7443" y="509"/>
                    </a:lnTo>
                    <a:lnTo>
                      <a:pt x="7455" y="503"/>
                    </a:lnTo>
                    <a:lnTo>
                      <a:pt x="7468" y="497"/>
                    </a:lnTo>
                    <a:lnTo>
                      <a:pt x="7481" y="492"/>
                    </a:lnTo>
                    <a:lnTo>
                      <a:pt x="7495" y="487"/>
                    </a:lnTo>
                    <a:lnTo>
                      <a:pt x="7509" y="483"/>
                    </a:lnTo>
                    <a:lnTo>
                      <a:pt x="7523" y="480"/>
                    </a:lnTo>
                    <a:lnTo>
                      <a:pt x="7537" y="477"/>
                    </a:lnTo>
                    <a:lnTo>
                      <a:pt x="7552" y="476"/>
                    </a:lnTo>
                    <a:lnTo>
                      <a:pt x="7567" y="474"/>
                    </a:lnTo>
                    <a:lnTo>
                      <a:pt x="7582" y="47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sp>
          <p:nvSpPr>
            <p:cNvPr id="557" name="矩形 556"/>
            <p:cNvSpPr/>
            <p:nvPr/>
          </p:nvSpPr>
          <p:spPr bwMode="auto">
            <a:xfrm>
              <a:off x="3813146" y="2189312"/>
              <a:ext cx="758853" cy="157648"/>
            </a:xfrm>
            <a:prstGeom prst="rect">
              <a:avLst/>
            </a:prstGeom>
            <a:noFill/>
            <a:ln w="19050">
              <a:noFill/>
              <a:prstDash val="dash"/>
              <a:tailEnd type="arrow"/>
            </a:ln>
            <a:effectLst/>
          </p:spPr>
          <p:txBody>
            <a:bodyPr rtlCol="0" anchor="ctr"/>
            <a:lstStyle/>
            <a:p>
              <a:pPr algn="ctr"/>
              <a:r>
                <a:rPr lang="zh-CN" altLang="en-US" sz="900" dirty="0" smtClean="0">
                  <a:solidFill>
                    <a:srgbClr val="000000"/>
                  </a:solidFill>
                </a:rPr>
                <a:t>插卡式</a:t>
              </a:r>
              <a:r>
                <a:rPr lang="en-US" altLang="zh-CN" sz="900" dirty="0" smtClean="0">
                  <a:solidFill>
                    <a:srgbClr val="000000"/>
                  </a:solidFill>
                </a:rPr>
                <a:t>AC</a:t>
              </a:r>
              <a:endParaRPr lang="zh-CN" altLang="en-US" sz="900" dirty="0">
                <a:solidFill>
                  <a:srgbClr val="000000"/>
                </a:solidFill>
              </a:endParaRPr>
            </a:p>
          </p:txBody>
        </p:sp>
        <p:grpSp>
          <p:nvGrpSpPr>
            <p:cNvPr id="7" name="组合 350"/>
            <p:cNvGrpSpPr/>
            <p:nvPr/>
          </p:nvGrpSpPr>
          <p:grpSpPr>
            <a:xfrm>
              <a:off x="2743209" y="3288296"/>
              <a:ext cx="352781" cy="195540"/>
              <a:chOff x="13446125" y="2238375"/>
              <a:chExt cx="314325" cy="285750"/>
            </a:xfrm>
            <a:solidFill>
              <a:schemeClr val="tx1">
                <a:lumMod val="50000"/>
                <a:lumOff val="50000"/>
              </a:schemeClr>
            </a:solidFill>
          </p:grpSpPr>
          <p:sp>
            <p:nvSpPr>
              <p:cNvPr id="559" name="Freeform 34"/>
              <p:cNvSpPr>
                <a:spLocks noEditPoints="1"/>
              </p:cNvSpPr>
              <p:nvPr/>
            </p:nvSpPr>
            <p:spPr bwMode="auto">
              <a:xfrm>
                <a:off x="13446125" y="2416175"/>
                <a:ext cx="314325" cy="107950"/>
              </a:xfrm>
              <a:custGeom>
                <a:avLst/>
                <a:gdLst/>
                <a:ahLst/>
                <a:cxnLst>
                  <a:cxn ang="0">
                    <a:pos x="198" y="56"/>
                  </a:cxn>
                  <a:cxn ang="0">
                    <a:pos x="186" y="12"/>
                  </a:cxn>
                  <a:cxn ang="0">
                    <a:pos x="186" y="12"/>
                  </a:cxn>
                  <a:cxn ang="0">
                    <a:pos x="184" y="8"/>
                  </a:cxn>
                  <a:cxn ang="0">
                    <a:pos x="180" y="4"/>
                  </a:cxn>
                  <a:cxn ang="0">
                    <a:pos x="176" y="2"/>
                  </a:cxn>
                  <a:cxn ang="0">
                    <a:pos x="170" y="0"/>
                  </a:cxn>
                  <a:cxn ang="0">
                    <a:pos x="28" y="0"/>
                  </a:cxn>
                  <a:cxn ang="0">
                    <a:pos x="28" y="0"/>
                  </a:cxn>
                  <a:cxn ang="0">
                    <a:pos x="24" y="2"/>
                  </a:cxn>
                  <a:cxn ang="0">
                    <a:pos x="20" y="4"/>
                  </a:cxn>
                  <a:cxn ang="0">
                    <a:pos x="16" y="8"/>
                  </a:cxn>
                  <a:cxn ang="0">
                    <a:pos x="14" y="12"/>
                  </a:cxn>
                  <a:cxn ang="0">
                    <a:pos x="2" y="56"/>
                  </a:cxn>
                  <a:cxn ang="0">
                    <a:pos x="2" y="56"/>
                  </a:cxn>
                  <a:cxn ang="0">
                    <a:pos x="0" y="62"/>
                  </a:cxn>
                  <a:cxn ang="0">
                    <a:pos x="2" y="66"/>
                  </a:cxn>
                  <a:cxn ang="0">
                    <a:pos x="6" y="68"/>
                  </a:cxn>
                  <a:cxn ang="0">
                    <a:pos x="10" y="68"/>
                  </a:cxn>
                  <a:cxn ang="0">
                    <a:pos x="190" y="68"/>
                  </a:cxn>
                  <a:cxn ang="0">
                    <a:pos x="190" y="68"/>
                  </a:cxn>
                  <a:cxn ang="0">
                    <a:pos x="194" y="68"/>
                  </a:cxn>
                  <a:cxn ang="0">
                    <a:pos x="198" y="66"/>
                  </a:cxn>
                  <a:cxn ang="0">
                    <a:pos x="198" y="62"/>
                  </a:cxn>
                  <a:cxn ang="0">
                    <a:pos x="198" y="56"/>
                  </a:cxn>
                  <a:cxn ang="0">
                    <a:pos x="198" y="56"/>
                  </a:cxn>
                  <a:cxn ang="0">
                    <a:pos x="174" y="60"/>
                  </a:cxn>
                  <a:cxn ang="0">
                    <a:pos x="28" y="60"/>
                  </a:cxn>
                  <a:cxn ang="0">
                    <a:pos x="28" y="60"/>
                  </a:cxn>
                  <a:cxn ang="0">
                    <a:pos x="24" y="60"/>
                  </a:cxn>
                  <a:cxn ang="0">
                    <a:pos x="20" y="58"/>
                  </a:cxn>
                  <a:cxn ang="0">
                    <a:pos x="18" y="56"/>
                  </a:cxn>
                  <a:cxn ang="0">
                    <a:pos x="18" y="52"/>
                  </a:cxn>
                  <a:cxn ang="0">
                    <a:pos x="18" y="52"/>
                  </a:cxn>
                  <a:cxn ang="0">
                    <a:pos x="18" y="48"/>
                  </a:cxn>
                  <a:cxn ang="0">
                    <a:pos x="28" y="20"/>
                  </a:cxn>
                  <a:cxn ang="0">
                    <a:pos x="28" y="20"/>
                  </a:cxn>
                  <a:cxn ang="0">
                    <a:pos x="30" y="16"/>
                  </a:cxn>
                  <a:cxn ang="0">
                    <a:pos x="34" y="12"/>
                  </a:cxn>
                  <a:cxn ang="0">
                    <a:pos x="38" y="8"/>
                  </a:cxn>
                  <a:cxn ang="0">
                    <a:pos x="44" y="8"/>
                  </a:cxn>
                  <a:cxn ang="0">
                    <a:pos x="158" y="8"/>
                  </a:cxn>
                  <a:cxn ang="0">
                    <a:pos x="158" y="8"/>
                  </a:cxn>
                  <a:cxn ang="0">
                    <a:pos x="162" y="8"/>
                  </a:cxn>
                  <a:cxn ang="0">
                    <a:pos x="168" y="12"/>
                  </a:cxn>
                  <a:cxn ang="0">
                    <a:pos x="172" y="16"/>
                  </a:cxn>
                  <a:cxn ang="0">
                    <a:pos x="174" y="20"/>
                  </a:cxn>
                  <a:cxn ang="0">
                    <a:pos x="184" y="48"/>
                  </a:cxn>
                  <a:cxn ang="0">
                    <a:pos x="184" y="48"/>
                  </a:cxn>
                  <a:cxn ang="0">
                    <a:pos x="184" y="52"/>
                  </a:cxn>
                  <a:cxn ang="0">
                    <a:pos x="184" y="52"/>
                  </a:cxn>
                  <a:cxn ang="0">
                    <a:pos x="182" y="56"/>
                  </a:cxn>
                  <a:cxn ang="0">
                    <a:pos x="180" y="58"/>
                  </a:cxn>
                  <a:cxn ang="0">
                    <a:pos x="178" y="60"/>
                  </a:cxn>
                  <a:cxn ang="0">
                    <a:pos x="174" y="60"/>
                  </a:cxn>
                  <a:cxn ang="0">
                    <a:pos x="174" y="60"/>
                  </a:cxn>
                </a:cxnLst>
                <a:rect l="0" t="0" r="r" b="b"/>
                <a:pathLst>
                  <a:path w="198" h="68">
                    <a:moveTo>
                      <a:pt x="198" y="56"/>
                    </a:moveTo>
                    <a:lnTo>
                      <a:pt x="186" y="12"/>
                    </a:lnTo>
                    <a:lnTo>
                      <a:pt x="186" y="12"/>
                    </a:lnTo>
                    <a:lnTo>
                      <a:pt x="184" y="8"/>
                    </a:lnTo>
                    <a:lnTo>
                      <a:pt x="180" y="4"/>
                    </a:lnTo>
                    <a:lnTo>
                      <a:pt x="176" y="2"/>
                    </a:lnTo>
                    <a:lnTo>
                      <a:pt x="170" y="0"/>
                    </a:lnTo>
                    <a:lnTo>
                      <a:pt x="28" y="0"/>
                    </a:lnTo>
                    <a:lnTo>
                      <a:pt x="28" y="0"/>
                    </a:lnTo>
                    <a:lnTo>
                      <a:pt x="24" y="2"/>
                    </a:lnTo>
                    <a:lnTo>
                      <a:pt x="20" y="4"/>
                    </a:lnTo>
                    <a:lnTo>
                      <a:pt x="16" y="8"/>
                    </a:lnTo>
                    <a:lnTo>
                      <a:pt x="14" y="12"/>
                    </a:lnTo>
                    <a:lnTo>
                      <a:pt x="2" y="56"/>
                    </a:lnTo>
                    <a:lnTo>
                      <a:pt x="2" y="56"/>
                    </a:lnTo>
                    <a:lnTo>
                      <a:pt x="0" y="62"/>
                    </a:lnTo>
                    <a:lnTo>
                      <a:pt x="2" y="66"/>
                    </a:lnTo>
                    <a:lnTo>
                      <a:pt x="6" y="68"/>
                    </a:lnTo>
                    <a:lnTo>
                      <a:pt x="10" y="68"/>
                    </a:lnTo>
                    <a:lnTo>
                      <a:pt x="190" y="68"/>
                    </a:lnTo>
                    <a:lnTo>
                      <a:pt x="190" y="68"/>
                    </a:lnTo>
                    <a:lnTo>
                      <a:pt x="194" y="68"/>
                    </a:lnTo>
                    <a:lnTo>
                      <a:pt x="198" y="66"/>
                    </a:lnTo>
                    <a:lnTo>
                      <a:pt x="198" y="62"/>
                    </a:lnTo>
                    <a:lnTo>
                      <a:pt x="198" y="56"/>
                    </a:lnTo>
                    <a:lnTo>
                      <a:pt x="198" y="56"/>
                    </a:lnTo>
                    <a:close/>
                    <a:moveTo>
                      <a:pt x="174" y="60"/>
                    </a:moveTo>
                    <a:lnTo>
                      <a:pt x="28" y="60"/>
                    </a:lnTo>
                    <a:lnTo>
                      <a:pt x="28" y="60"/>
                    </a:lnTo>
                    <a:lnTo>
                      <a:pt x="24" y="60"/>
                    </a:lnTo>
                    <a:lnTo>
                      <a:pt x="20" y="58"/>
                    </a:lnTo>
                    <a:lnTo>
                      <a:pt x="18" y="56"/>
                    </a:lnTo>
                    <a:lnTo>
                      <a:pt x="18" y="52"/>
                    </a:lnTo>
                    <a:lnTo>
                      <a:pt x="18" y="52"/>
                    </a:lnTo>
                    <a:lnTo>
                      <a:pt x="18" y="48"/>
                    </a:lnTo>
                    <a:lnTo>
                      <a:pt x="28" y="20"/>
                    </a:lnTo>
                    <a:lnTo>
                      <a:pt x="28" y="20"/>
                    </a:lnTo>
                    <a:lnTo>
                      <a:pt x="30" y="16"/>
                    </a:lnTo>
                    <a:lnTo>
                      <a:pt x="34" y="12"/>
                    </a:lnTo>
                    <a:lnTo>
                      <a:pt x="38" y="8"/>
                    </a:lnTo>
                    <a:lnTo>
                      <a:pt x="44" y="8"/>
                    </a:lnTo>
                    <a:lnTo>
                      <a:pt x="158" y="8"/>
                    </a:lnTo>
                    <a:lnTo>
                      <a:pt x="158" y="8"/>
                    </a:lnTo>
                    <a:lnTo>
                      <a:pt x="162" y="8"/>
                    </a:lnTo>
                    <a:lnTo>
                      <a:pt x="168" y="12"/>
                    </a:lnTo>
                    <a:lnTo>
                      <a:pt x="172" y="16"/>
                    </a:lnTo>
                    <a:lnTo>
                      <a:pt x="174" y="20"/>
                    </a:lnTo>
                    <a:lnTo>
                      <a:pt x="184" y="48"/>
                    </a:lnTo>
                    <a:lnTo>
                      <a:pt x="184" y="48"/>
                    </a:lnTo>
                    <a:lnTo>
                      <a:pt x="184" y="52"/>
                    </a:lnTo>
                    <a:lnTo>
                      <a:pt x="184" y="52"/>
                    </a:lnTo>
                    <a:lnTo>
                      <a:pt x="182" y="56"/>
                    </a:lnTo>
                    <a:lnTo>
                      <a:pt x="180" y="58"/>
                    </a:lnTo>
                    <a:lnTo>
                      <a:pt x="178" y="60"/>
                    </a:lnTo>
                    <a:lnTo>
                      <a:pt x="174" y="60"/>
                    </a:lnTo>
                    <a:lnTo>
                      <a:pt x="174" y="6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60" name="Freeform 35"/>
              <p:cNvSpPr>
                <a:spLocks noEditPoints="1"/>
              </p:cNvSpPr>
              <p:nvPr/>
            </p:nvSpPr>
            <p:spPr bwMode="auto">
              <a:xfrm>
                <a:off x="13484225" y="2432050"/>
                <a:ext cx="244475" cy="76200"/>
              </a:xfrm>
              <a:custGeom>
                <a:avLst/>
                <a:gdLst/>
                <a:ahLst/>
                <a:cxnLst>
                  <a:cxn ang="0">
                    <a:pos x="130" y="0"/>
                  </a:cxn>
                  <a:cxn ang="0">
                    <a:pos x="22" y="0"/>
                  </a:cxn>
                  <a:cxn ang="0">
                    <a:pos x="22" y="0"/>
                  </a:cxn>
                  <a:cxn ang="0">
                    <a:pos x="18" y="2"/>
                  </a:cxn>
                  <a:cxn ang="0">
                    <a:pos x="14" y="4"/>
                  </a:cxn>
                  <a:cxn ang="0">
                    <a:pos x="10" y="6"/>
                  </a:cxn>
                  <a:cxn ang="0">
                    <a:pos x="8" y="12"/>
                  </a:cxn>
                  <a:cxn ang="0">
                    <a:pos x="0" y="38"/>
                  </a:cxn>
                  <a:cxn ang="0">
                    <a:pos x="0" y="40"/>
                  </a:cxn>
                  <a:cxn ang="0">
                    <a:pos x="0" y="40"/>
                  </a:cxn>
                  <a:cxn ang="0">
                    <a:pos x="0" y="44"/>
                  </a:cxn>
                  <a:cxn ang="0">
                    <a:pos x="2" y="46"/>
                  </a:cxn>
                  <a:cxn ang="0">
                    <a:pos x="4" y="48"/>
                  </a:cxn>
                  <a:cxn ang="0">
                    <a:pos x="8" y="48"/>
                  </a:cxn>
                  <a:cxn ang="0">
                    <a:pos x="146" y="48"/>
                  </a:cxn>
                  <a:cxn ang="0">
                    <a:pos x="146" y="48"/>
                  </a:cxn>
                  <a:cxn ang="0">
                    <a:pos x="150" y="48"/>
                  </a:cxn>
                  <a:cxn ang="0">
                    <a:pos x="152" y="46"/>
                  </a:cxn>
                  <a:cxn ang="0">
                    <a:pos x="154" y="44"/>
                  </a:cxn>
                  <a:cxn ang="0">
                    <a:pos x="154" y="42"/>
                  </a:cxn>
                  <a:cxn ang="0">
                    <a:pos x="154" y="42"/>
                  </a:cxn>
                  <a:cxn ang="0">
                    <a:pos x="154" y="38"/>
                  </a:cxn>
                  <a:cxn ang="0">
                    <a:pos x="146" y="12"/>
                  </a:cxn>
                  <a:cxn ang="0">
                    <a:pos x="146" y="12"/>
                  </a:cxn>
                  <a:cxn ang="0">
                    <a:pos x="144" y="6"/>
                  </a:cxn>
                  <a:cxn ang="0">
                    <a:pos x="140" y="4"/>
                  </a:cxn>
                  <a:cxn ang="0">
                    <a:pos x="136" y="2"/>
                  </a:cxn>
                  <a:cxn ang="0">
                    <a:pos x="130" y="0"/>
                  </a:cxn>
                  <a:cxn ang="0">
                    <a:pos x="130" y="0"/>
                  </a:cxn>
                  <a:cxn ang="0">
                    <a:pos x="88" y="42"/>
                  </a:cxn>
                  <a:cxn ang="0">
                    <a:pos x="64" y="42"/>
                  </a:cxn>
                  <a:cxn ang="0">
                    <a:pos x="64" y="42"/>
                  </a:cxn>
                  <a:cxn ang="0">
                    <a:pos x="60" y="40"/>
                  </a:cxn>
                  <a:cxn ang="0">
                    <a:pos x="58" y="38"/>
                  </a:cxn>
                  <a:cxn ang="0">
                    <a:pos x="60" y="36"/>
                  </a:cxn>
                  <a:cxn ang="0">
                    <a:pos x="60" y="34"/>
                  </a:cxn>
                  <a:cxn ang="0">
                    <a:pos x="60" y="34"/>
                  </a:cxn>
                  <a:cxn ang="0">
                    <a:pos x="62" y="30"/>
                  </a:cxn>
                  <a:cxn ang="0">
                    <a:pos x="66" y="28"/>
                  </a:cxn>
                  <a:cxn ang="0">
                    <a:pos x="86" y="28"/>
                  </a:cxn>
                  <a:cxn ang="0">
                    <a:pos x="86" y="28"/>
                  </a:cxn>
                  <a:cxn ang="0">
                    <a:pos x="90" y="30"/>
                  </a:cxn>
                  <a:cxn ang="0">
                    <a:pos x="92" y="34"/>
                  </a:cxn>
                  <a:cxn ang="0">
                    <a:pos x="92" y="36"/>
                  </a:cxn>
                  <a:cxn ang="0">
                    <a:pos x="92" y="36"/>
                  </a:cxn>
                  <a:cxn ang="0">
                    <a:pos x="92" y="36"/>
                  </a:cxn>
                  <a:cxn ang="0">
                    <a:pos x="94" y="38"/>
                  </a:cxn>
                  <a:cxn ang="0">
                    <a:pos x="94" y="38"/>
                  </a:cxn>
                  <a:cxn ang="0">
                    <a:pos x="92" y="40"/>
                  </a:cxn>
                  <a:cxn ang="0">
                    <a:pos x="88" y="42"/>
                  </a:cxn>
                  <a:cxn ang="0">
                    <a:pos x="88" y="42"/>
                  </a:cxn>
                </a:cxnLst>
                <a:rect l="0" t="0" r="r" b="b"/>
                <a:pathLst>
                  <a:path w="154" h="48">
                    <a:moveTo>
                      <a:pt x="130" y="0"/>
                    </a:moveTo>
                    <a:lnTo>
                      <a:pt x="22" y="0"/>
                    </a:lnTo>
                    <a:lnTo>
                      <a:pt x="22" y="0"/>
                    </a:lnTo>
                    <a:lnTo>
                      <a:pt x="18" y="2"/>
                    </a:lnTo>
                    <a:lnTo>
                      <a:pt x="14" y="4"/>
                    </a:lnTo>
                    <a:lnTo>
                      <a:pt x="10" y="6"/>
                    </a:lnTo>
                    <a:lnTo>
                      <a:pt x="8" y="12"/>
                    </a:lnTo>
                    <a:lnTo>
                      <a:pt x="0" y="38"/>
                    </a:lnTo>
                    <a:lnTo>
                      <a:pt x="0" y="40"/>
                    </a:lnTo>
                    <a:lnTo>
                      <a:pt x="0" y="40"/>
                    </a:lnTo>
                    <a:lnTo>
                      <a:pt x="0" y="44"/>
                    </a:lnTo>
                    <a:lnTo>
                      <a:pt x="2" y="46"/>
                    </a:lnTo>
                    <a:lnTo>
                      <a:pt x="4" y="48"/>
                    </a:lnTo>
                    <a:lnTo>
                      <a:pt x="8" y="48"/>
                    </a:lnTo>
                    <a:lnTo>
                      <a:pt x="146" y="48"/>
                    </a:lnTo>
                    <a:lnTo>
                      <a:pt x="146" y="48"/>
                    </a:lnTo>
                    <a:lnTo>
                      <a:pt x="150" y="48"/>
                    </a:lnTo>
                    <a:lnTo>
                      <a:pt x="152" y="46"/>
                    </a:lnTo>
                    <a:lnTo>
                      <a:pt x="154" y="44"/>
                    </a:lnTo>
                    <a:lnTo>
                      <a:pt x="154" y="42"/>
                    </a:lnTo>
                    <a:lnTo>
                      <a:pt x="154" y="42"/>
                    </a:lnTo>
                    <a:lnTo>
                      <a:pt x="154" y="38"/>
                    </a:lnTo>
                    <a:lnTo>
                      <a:pt x="146" y="12"/>
                    </a:lnTo>
                    <a:lnTo>
                      <a:pt x="146" y="12"/>
                    </a:lnTo>
                    <a:lnTo>
                      <a:pt x="144" y="6"/>
                    </a:lnTo>
                    <a:lnTo>
                      <a:pt x="140" y="4"/>
                    </a:lnTo>
                    <a:lnTo>
                      <a:pt x="136" y="2"/>
                    </a:lnTo>
                    <a:lnTo>
                      <a:pt x="130" y="0"/>
                    </a:lnTo>
                    <a:lnTo>
                      <a:pt x="130" y="0"/>
                    </a:lnTo>
                    <a:close/>
                    <a:moveTo>
                      <a:pt x="88" y="42"/>
                    </a:moveTo>
                    <a:lnTo>
                      <a:pt x="64" y="42"/>
                    </a:lnTo>
                    <a:lnTo>
                      <a:pt x="64" y="42"/>
                    </a:lnTo>
                    <a:lnTo>
                      <a:pt x="60" y="40"/>
                    </a:lnTo>
                    <a:lnTo>
                      <a:pt x="58" y="38"/>
                    </a:lnTo>
                    <a:lnTo>
                      <a:pt x="60" y="36"/>
                    </a:lnTo>
                    <a:lnTo>
                      <a:pt x="60" y="34"/>
                    </a:lnTo>
                    <a:lnTo>
                      <a:pt x="60" y="34"/>
                    </a:lnTo>
                    <a:lnTo>
                      <a:pt x="62" y="30"/>
                    </a:lnTo>
                    <a:lnTo>
                      <a:pt x="66" y="28"/>
                    </a:lnTo>
                    <a:lnTo>
                      <a:pt x="86" y="28"/>
                    </a:lnTo>
                    <a:lnTo>
                      <a:pt x="86" y="28"/>
                    </a:lnTo>
                    <a:lnTo>
                      <a:pt x="90" y="30"/>
                    </a:lnTo>
                    <a:lnTo>
                      <a:pt x="92" y="34"/>
                    </a:lnTo>
                    <a:lnTo>
                      <a:pt x="92" y="36"/>
                    </a:lnTo>
                    <a:lnTo>
                      <a:pt x="92" y="36"/>
                    </a:lnTo>
                    <a:lnTo>
                      <a:pt x="92" y="36"/>
                    </a:lnTo>
                    <a:lnTo>
                      <a:pt x="94" y="38"/>
                    </a:lnTo>
                    <a:lnTo>
                      <a:pt x="94" y="38"/>
                    </a:lnTo>
                    <a:lnTo>
                      <a:pt x="92" y="40"/>
                    </a:lnTo>
                    <a:lnTo>
                      <a:pt x="88" y="42"/>
                    </a:lnTo>
                    <a:lnTo>
                      <a:pt x="88" y="4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61" name="Freeform 36"/>
              <p:cNvSpPr/>
              <p:nvPr/>
            </p:nvSpPr>
            <p:spPr bwMode="auto">
              <a:xfrm>
                <a:off x="13474700" y="2428875"/>
                <a:ext cx="263525" cy="82550"/>
              </a:xfrm>
              <a:custGeom>
                <a:avLst/>
                <a:gdLst/>
                <a:ahLst/>
                <a:cxnLst>
                  <a:cxn ang="0">
                    <a:pos x="164" y="40"/>
                  </a:cxn>
                  <a:cxn ang="0">
                    <a:pos x="164" y="40"/>
                  </a:cxn>
                  <a:cxn ang="0">
                    <a:pos x="164" y="40"/>
                  </a:cxn>
                  <a:cxn ang="0">
                    <a:pos x="166" y="46"/>
                  </a:cxn>
                  <a:cxn ang="0">
                    <a:pos x="164" y="48"/>
                  </a:cxn>
                  <a:cxn ang="0">
                    <a:pos x="160" y="52"/>
                  </a:cxn>
                  <a:cxn ang="0">
                    <a:pos x="156" y="52"/>
                  </a:cxn>
                  <a:cxn ang="0">
                    <a:pos x="10" y="52"/>
                  </a:cxn>
                  <a:cxn ang="0">
                    <a:pos x="10" y="52"/>
                  </a:cxn>
                  <a:cxn ang="0">
                    <a:pos x="6" y="52"/>
                  </a:cxn>
                  <a:cxn ang="0">
                    <a:pos x="2" y="48"/>
                  </a:cxn>
                  <a:cxn ang="0">
                    <a:pos x="0" y="46"/>
                  </a:cxn>
                  <a:cxn ang="0">
                    <a:pos x="2" y="40"/>
                  </a:cxn>
                  <a:cxn ang="0">
                    <a:pos x="10" y="12"/>
                  </a:cxn>
                  <a:cxn ang="0">
                    <a:pos x="10" y="12"/>
                  </a:cxn>
                  <a:cxn ang="0">
                    <a:pos x="12" y="8"/>
                  </a:cxn>
                  <a:cxn ang="0">
                    <a:pos x="16" y="4"/>
                  </a:cxn>
                  <a:cxn ang="0">
                    <a:pos x="20" y="2"/>
                  </a:cxn>
                  <a:cxn ang="0">
                    <a:pos x="26" y="0"/>
                  </a:cxn>
                  <a:cxn ang="0">
                    <a:pos x="140" y="0"/>
                  </a:cxn>
                  <a:cxn ang="0">
                    <a:pos x="140" y="0"/>
                  </a:cxn>
                  <a:cxn ang="0">
                    <a:pos x="144" y="2"/>
                  </a:cxn>
                  <a:cxn ang="0">
                    <a:pos x="150" y="4"/>
                  </a:cxn>
                  <a:cxn ang="0">
                    <a:pos x="154" y="8"/>
                  </a:cxn>
                  <a:cxn ang="0">
                    <a:pos x="156" y="12"/>
                  </a:cxn>
                  <a:cxn ang="0">
                    <a:pos x="164" y="40"/>
                  </a:cxn>
                  <a:cxn ang="0">
                    <a:pos x="166" y="40"/>
                  </a:cxn>
                  <a:cxn ang="0">
                    <a:pos x="156" y="12"/>
                  </a:cxn>
                  <a:cxn ang="0">
                    <a:pos x="156" y="12"/>
                  </a:cxn>
                  <a:cxn ang="0">
                    <a:pos x="154" y="8"/>
                  </a:cxn>
                  <a:cxn ang="0">
                    <a:pos x="150" y="4"/>
                  </a:cxn>
                  <a:cxn ang="0">
                    <a:pos x="144" y="0"/>
                  </a:cxn>
                  <a:cxn ang="0">
                    <a:pos x="140" y="0"/>
                  </a:cxn>
                  <a:cxn ang="0">
                    <a:pos x="26" y="0"/>
                  </a:cxn>
                  <a:cxn ang="0">
                    <a:pos x="26" y="0"/>
                  </a:cxn>
                  <a:cxn ang="0">
                    <a:pos x="20" y="0"/>
                  </a:cxn>
                  <a:cxn ang="0">
                    <a:pos x="16" y="4"/>
                  </a:cxn>
                  <a:cxn ang="0">
                    <a:pos x="12" y="8"/>
                  </a:cxn>
                  <a:cxn ang="0">
                    <a:pos x="10" y="12"/>
                  </a:cxn>
                  <a:cxn ang="0">
                    <a:pos x="0" y="40"/>
                  </a:cxn>
                  <a:cxn ang="0">
                    <a:pos x="0" y="40"/>
                  </a:cxn>
                  <a:cxn ang="0">
                    <a:pos x="0" y="44"/>
                  </a:cxn>
                  <a:cxn ang="0">
                    <a:pos x="0" y="44"/>
                  </a:cxn>
                  <a:cxn ang="0">
                    <a:pos x="0" y="48"/>
                  </a:cxn>
                  <a:cxn ang="0">
                    <a:pos x="2" y="50"/>
                  </a:cxn>
                  <a:cxn ang="0">
                    <a:pos x="6" y="52"/>
                  </a:cxn>
                  <a:cxn ang="0">
                    <a:pos x="10" y="52"/>
                  </a:cxn>
                  <a:cxn ang="0">
                    <a:pos x="156" y="52"/>
                  </a:cxn>
                  <a:cxn ang="0">
                    <a:pos x="156" y="52"/>
                  </a:cxn>
                  <a:cxn ang="0">
                    <a:pos x="160" y="52"/>
                  </a:cxn>
                  <a:cxn ang="0">
                    <a:pos x="162" y="50"/>
                  </a:cxn>
                  <a:cxn ang="0">
                    <a:pos x="164" y="48"/>
                  </a:cxn>
                  <a:cxn ang="0">
                    <a:pos x="166" y="44"/>
                  </a:cxn>
                  <a:cxn ang="0">
                    <a:pos x="166" y="44"/>
                  </a:cxn>
                  <a:cxn ang="0">
                    <a:pos x="166" y="40"/>
                  </a:cxn>
                  <a:cxn ang="0">
                    <a:pos x="164" y="40"/>
                  </a:cxn>
                </a:cxnLst>
                <a:rect l="0" t="0" r="r" b="b"/>
                <a:pathLst>
                  <a:path w="166" h="52">
                    <a:moveTo>
                      <a:pt x="164" y="40"/>
                    </a:moveTo>
                    <a:lnTo>
                      <a:pt x="164" y="40"/>
                    </a:lnTo>
                    <a:lnTo>
                      <a:pt x="164" y="40"/>
                    </a:lnTo>
                    <a:lnTo>
                      <a:pt x="166" y="46"/>
                    </a:lnTo>
                    <a:lnTo>
                      <a:pt x="164" y="48"/>
                    </a:lnTo>
                    <a:lnTo>
                      <a:pt x="160" y="52"/>
                    </a:lnTo>
                    <a:lnTo>
                      <a:pt x="156" y="52"/>
                    </a:lnTo>
                    <a:lnTo>
                      <a:pt x="10" y="52"/>
                    </a:lnTo>
                    <a:lnTo>
                      <a:pt x="10" y="52"/>
                    </a:lnTo>
                    <a:lnTo>
                      <a:pt x="6" y="52"/>
                    </a:lnTo>
                    <a:lnTo>
                      <a:pt x="2" y="48"/>
                    </a:lnTo>
                    <a:lnTo>
                      <a:pt x="0" y="46"/>
                    </a:lnTo>
                    <a:lnTo>
                      <a:pt x="2" y="40"/>
                    </a:lnTo>
                    <a:lnTo>
                      <a:pt x="10" y="12"/>
                    </a:lnTo>
                    <a:lnTo>
                      <a:pt x="10" y="12"/>
                    </a:lnTo>
                    <a:lnTo>
                      <a:pt x="12" y="8"/>
                    </a:lnTo>
                    <a:lnTo>
                      <a:pt x="16" y="4"/>
                    </a:lnTo>
                    <a:lnTo>
                      <a:pt x="20" y="2"/>
                    </a:lnTo>
                    <a:lnTo>
                      <a:pt x="26" y="0"/>
                    </a:lnTo>
                    <a:lnTo>
                      <a:pt x="140" y="0"/>
                    </a:lnTo>
                    <a:lnTo>
                      <a:pt x="140" y="0"/>
                    </a:lnTo>
                    <a:lnTo>
                      <a:pt x="144" y="2"/>
                    </a:lnTo>
                    <a:lnTo>
                      <a:pt x="150" y="4"/>
                    </a:lnTo>
                    <a:lnTo>
                      <a:pt x="154" y="8"/>
                    </a:lnTo>
                    <a:lnTo>
                      <a:pt x="156" y="12"/>
                    </a:lnTo>
                    <a:lnTo>
                      <a:pt x="164" y="40"/>
                    </a:lnTo>
                    <a:lnTo>
                      <a:pt x="166" y="40"/>
                    </a:lnTo>
                    <a:lnTo>
                      <a:pt x="156" y="12"/>
                    </a:lnTo>
                    <a:lnTo>
                      <a:pt x="156" y="12"/>
                    </a:lnTo>
                    <a:lnTo>
                      <a:pt x="154" y="8"/>
                    </a:lnTo>
                    <a:lnTo>
                      <a:pt x="150" y="4"/>
                    </a:lnTo>
                    <a:lnTo>
                      <a:pt x="144" y="0"/>
                    </a:lnTo>
                    <a:lnTo>
                      <a:pt x="140" y="0"/>
                    </a:lnTo>
                    <a:lnTo>
                      <a:pt x="26" y="0"/>
                    </a:lnTo>
                    <a:lnTo>
                      <a:pt x="26" y="0"/>
                    </a:lnTo>
                    <a:lnTo>
                      <a:pt x="20" y="0"/>
                    </a:lnTo>
                    <a:lnTo>
                      <a:pt x="16" y="4"/>
                    </a:lnTo>
                    <a:lnTo>
                      <a:pt x="12" y="8"/>
                    </a:lnTo>
                    <a:lnTo>
                      <a:pt x="10" y="12"/>
                    </a:lnTo>
                    <a:lnTo>
                      <a:pt x="0" y="40"/>
                    </a:lnTo>
                    <a:lnTo>
                      <a:pt x="0" y="40"/>
                    </a:lnTo>
                    <a:lnTo>
                      <a:pt x="0" y="44"/>
                    </a:lnTo>
                    <a:lnTo>
                      <a:pt x="0" y="44"/>
                    </a:lnTo>
                    <a:lnTo>
                      <a:pt x="0" y="48"/>
                    </a:lnTo>
                    <a:lnTo>
                      <a:pt x="2" y="50"/>
                    </a:lnTo>
                    <a:lnTo>
                      <a:pt x="6" y="52"/>
                    </a:lnTo>
                    <a:lnTo>
                      <a:pt x="10" y="52"/>
                    </a:lnTo>
                    <a:lnTo>
                      <a:pt x="156" y="52"/>
                    </a:lnTo>
                    <a:lnTo>
                      <a:pt x="156" y="52"/>
                    </a:lnTo>
                    <a:lnTo>
                      <a:pt x="160" y="52"/>
                    </a:lnTo>
                    <a:lnTo>
                      <a:pt x="162" y="50"/>
                    </a:lnTo>
                    <a:lnTo>
                      <a:pt x="164" y="48"/>
                    </a:lnTo>
                    <a:lnTo>
                      <a:pt x="166" y="44"/>
                    </a:lnTo>
                    <a:lnTo>
                      <a:pt x="166" y="44"/>
                    </a:lnTo>
                    <a:lnTo>
                      <a:pt x="166" y="40"/>
                    </a:lnTo>
                    <a:lnTo>
                      <a:pt x="164" y="4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62" name="Freeform 37"/>
              <p:cNvSpPr>
                <a:spLocks noEditPoints="1"/>
              </p:cNvSpPr>
              <p:nvPr/>
            </p:nvSpPr>
            <p:spPr bwMode="auto">
              <a:xfrm>
                <a:off x="13471525" y="2238375"/>
                <a:ext cx="266700" cy="174625"/>
              </a:xfrm>
              <a:custGeom>
                <a:avLst/>
                <a:gdLst/>
                <a:ahLst/>
                <a:cxnLst>
                  <a:cxn ang="0">
                    <a:pos x="0" y="0"/>
                  </a:cxn>
                  <a:cxn ang="0">
                    <a:pos x="0" y="110"/>
                  </a:cxn>
                  <a:cxn ang="0">
                    <a:pos x="168" y="110"/>
                  </a:cxn>
                  <a:cxn ang="0">
                    <a:pos x="168" y="0"/>
                  </a:cxn>
                  <a:cxn ang="0">
                    <a:pos x="0" y="0"/>
                  </a:cxn>
                  <a:cxn ang="0">
                    <a:pos x="152" y="96"/>
                  </a:cxn>
                  <a:cxn ang="0">
                    <a:pos x="16" y="96"/>
                  </a:cxn>
                  <a:cxn ang="0">
                    <a:pos x="16" y="14"/>
                  </a:cxn>
                  <a:cxn ang="0">
                    <a:pos x="152" y="14"/>
                  </a:cxn>
                  <a:cxn ang="0">
                    <a:pos x="152" y="96"/>
                  </a:cxn>
                </a:cxnLst>
                <a:rect l="0" t="0" r="r" b="b"/>
                <a:pathLst>
                  <a:path w="168" h="110">
                    <a:moveTo>
                      <a:pt x="0" y="0"/>
                    </a:moveTo>
                    <a:lnTo>
                      <a:pt x="0" y="110"/>
                    </a:lnTo>
                    <a:lnTo>
                      <a:pt x="168" y="110"/>
                    </a:lnTo>
                    <a:lnTo>
                      <a:pt x="168" y="0"/>
                    </a:lnTo>
                    <a:lnTo>
                      <a:pt x="0" y="0"/>
                    </a:lnTo>
                    <a:close/>
                    <a:moveTo>
                      <a:pt x="152" y="96"/>
                    </a:moveTo>
                    <a:lnTo>
                      <a:pt x="16" y="96"/>
                    </a:lnTo>
                    <a:lnTo>
                      <a:pt x="16" y="14"/>
                    </a:lnTo>
                    <a:lnTo>
                      <a:pt x="152" y="14"/>
                    </a:lnTo>
                    <a:lnTo>
                      <a:pt x="152" y="9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8" name="组合 367"/>
            <p:cNvGrpSpPr/>
            <p:nvPr/>
          </p:nvGrpSpPr>
          <p:grpSpPr>
            <a:xfrm>
              <a:off x="3172501" y="3254074"/>
              <a:ext cx="322884" cy="219252"/>
              <a:chOff x="-1444626" y="2612827"/>
              <a:chExt cx="1444626" cy="1111251"/>
            </a:xfrm>
            <a:solidFill>
              <a:schemeClr val="tx1">
                <a:lumMod val="50000"/>
                <a:lumOff val="50000"/>
              </a:schemeClr>
            </a:solidFill>
          </p:grpSpPr>
          <p:sp>
            <p:nvSpPr>
              <p:cNvPr id="564" name="Freeform 5"/>
              <p:cNvSpPr>
                <a:spLocks noEditPoints="1"/>
              </p:cNvSpPr>
              <p:nvPr/>
            </p:nvSpPr>
            <p:spPr bwMode="auto">
              <a:xfrm>
                <a:off x="-1444626" y="2725540"/>
                <a:ext cx="1087438" cy="998538"/>
              </a:xfrm>
              <a:custGeom>
                <a:avLst/>
                <a:gdLst/>
                <a:ahLst/>
                <a:cxnLst>
                  <a:cxn ang="0">
                    <a:pos x="11410" y="2"/>
                  </a:cxn>
                  <a:cxn ang="0">
                    <a:pos x="11555" y="20"/>
                  </a:cxn>
                  <a:cxn ang="0">
                    <a:pos x="11692" y="59"/>
                  </a:cxn>
                  <a:cxn ang="0">
                    <a:pos x="11821" y="117"/>
                  </a:cxn>
                  <a:cxn ang="0">
                    <a:pos x="11939" y="193"/>
                  </a:cxn>
                  <a:cxn ang="0">
                    <a:pos x="12044" y="284"/>
                  </a:cxn>
                  <a:cxn ang="0">
                    <a:pos x="12136" y="390"/>
                  </a:cxn>
                  <a:cxn ang="0">
                    <a:pos x="12211" y="508"/>
                  </a:cxn>
                  <a:cxn ang="0">
                    <a:pos x="12270" y="637"/>
                  </a:cxn>
                  <a:cxn ang="0">
                    <a:pos x="12309" y="774"/>
                  </a:cxn>
                  <a:cxn ang="0">
                    <a:pos x="12327" y="919"/>
                  </a:cxn>
                  <a:cxn ang="0">
                    <a:pos x="12327" y="8512"/>
                  </a:cxn>
                  <a:cxn ang="0">
                    <a:pos x="12309" y="8656"/>
                  </a:cxn>
                  <a:cxn ang="0">
                    <a:pos x="12270" y="8795"/>
                  </a:cxn>
                  <a:cxn ang="0">
                    <a:pos x="12211" y="8923"/>
                  </a:cxn>
                  <a:cxn ang="0">
                    <a:pos x="12136" y="9040"/>
                  </a:cxn>
                  <a:cxn ang="0">
                    <a:pos x="12044" y="9146"/>
                  </a:cxn>
                  <a:cxn ang="0">
                    <a:pos x="11939" y="9237"/>
                  </a:cxn>
                  <a:cxn ang="0">
                    <a:pos x="11821" y="9313"/>
                  </a:cxn>
                  <a:cxn ang="0">
                    <a:pos x="11692" y="9371"/>
                  </a:cxn>
                  <a:cxn ang="0">
                    <a:pos x="11555" y="9411"/>
                  </a:cxn>
                  <a:cxn ang="0">
                    <a:pos x="11410" y="9430"/>
                  </a:cxn>
                  <a:cxn ang="0">
                    <a:pos x="8133" y="9818"/>
                  </a:cxn>
                  <a:cxn ang="0">
                    <a:pos x="968" y="9431"/>
                  </a:cxn>
                  <a:cxn ang="0">
                    <a:pos x="821" y="9420"/>
                  </a:cxn>
                  <a:cxn ang="0">
                    <a:pos x="681" y="9387"/>
                  </a:cxn>
                  <a:cxn ang="0">
                    <a:pos x="550" y="9335"/>
                  </a:cxn>
                  <a:cxn ang="0">
                    <a:pos x="428" y="9265"/>
                  </a:cxn>
                  <a:cxn ang="0">
                    <a:pos x="318" y="9179"/>
                  </a:cxn>
                  <a:cxn ang="0">
                    <a:pos x="222" y="9077"/>
                  </a:cxn>
                  <a:cxn ang="0">
                    <a:pos x="140" y="8964"/>
                  </a:cxn>
                  <a:cxn ang="0">
                    <a:pos x="77" y="8838"/>
                  </a:cxn>
                  <a:cxn ang="0">
                    <a:pos x="31" y="8703"/>
                  </a:cxn>
                  <a:cxn ang="0">
                    <a:pos x="5" y="8561"/>
                  </a:cxn>
                  <a:cxn ang="0">
                    <a:pos x="0" y="969"/>
                  </a:cxn>
                  <a:cxn ang="0">
                    <a:pos x="11" y="822"/>
                  </a:cxn>
                  <a:cxn ang="0">
                    <a:pos x="44" y="682"/>
                  </a:cxn>
                  <a:cxn ang="0">
                    <a:pos x="96" y="550"/>
                  </a:cxn>
                  <a:cxn ang="0">
                    <a:pos x="166" y="428"/>
                  </a:cxn>
                  <a:cxn ang="0">
                    <a:pos x="252" y="318"/>
                  </a:cxn>
                  <a:cxn ang="0">
                    <a:pos x="353" y="222"/>
                  </a:cxn>
                  <a:cxn ang="0">
                    <a:pos x="467" y="141"/>
                  </a:cxn>
                  <a:cxn ang="0">
                    <a:pos x="592" y="76"/>
                  </a:cxn>
                  <a:cxn ang="0">
                    <a:pos x="727" y="30"/>
                  </a:cxn>
                  <a:cxn ang="0">
                    <a:pos x="869" y="5"/>
                  </a:cxn>
                  <a:cxn ang="0">
                    <a:pos x="2888" y="10546"/>
                  </a:cxn>
                  <a:cxn ang="0">
                    <a:pos x="9033" y="10200"/>
                  </a:cxn>
                  <a:cxn ang="0">
                    <a:pos x="2888" y="11322"/>
                  </a:cxn>
                  <a:cxn ang="0">
                    <a:pos x="11211" y="969"/>
                  </a:cxn>
                  <a:cxn ang="0">
                    <a:pos x="1117" y="969"/>
                  </a:cxn>
                </a:cxnLst>
                <a:rect l="0" t="0" r="r" b="b"/>
                <a:pathLst>
                  <a:path w="12329" h="11322">
                    <a:moveTo>
                      <a:pt x="968" y="0"/>
                    </a:moveTo>
                    <a:lnTo>
                      <a:pt x="11361" y="0"/>
                    </a:lnTo>
                    <a:lnTo>
                      <a:pt x="11410" y="2"/>
                    </a:lnTo>
                    <a:lnTo>
                      <a:pt x="11459" y="5"/>
                    </a:lnTo>
                    <a:lnTo>
                      <a:pt x="11507" y="11"/>
                    </a:lnTo>
                    <a:lnTo>
                      <a:pt x="11555" y="20"/>
                    </a:lnTo>
                    <a:lnTo>
                      <a:pt x="11601" y="30"/>
                    </a:lnTo>
                    <a:lnTo>
                      <a:pt x="11647" y="44"/>
                    </a:lnTo>
                    <a:lnTo>
                      <a:pt x="11692" y="59"/>
                    </a:lnTo>
                    <a:lnTo>
                      <a:pt x="11736" y="76"/>
                    </a:lnTo>
                    <a:lnTo>
                      <a:pt x="11779" y="96"/>
                    </a:lnTo>
                    <a:lnTo>
                      <a:pt x="11821" y="117"/>
                    </a:lnTo>
                    <a:lnTo>
                      <a:pt x="11861" y="141"/>
                    </a:lnTo>
                    <a:lnTo>
                      <a:pt x="11901" y="167"/>
                    </a:lnTo>
                    <a:lnTo>
                      <a:pt x="11939" y="193"/>
                    </a:lnTo>
                    <a:lnTo>
                      <a:pt x="11975" y="222"/>
                    </a:lnTo>
                    <a:lnTo>
                      <a:pt x="12011" y="253"/>
                    </a:lnTo>
                    <a:lnTo>
                      <a:pt x="12044" y="284"/>
                    </a:lnTo>
                    <a:lnTo>
                      <a:pt x="12076" y="318"/>
                    </a:lnTo>
                    <a:lnTo>
                      <a:pt x="12107" y="354"/>
                    </a:lnTo>
                    <a:lnTo>
                      <a:pt x="12136" y="390"/>
                    </a:lnTo>
                    <a:lnTo>
                      <a:pt x="12162" y="428"/>
                    </a:lnTo>
                    <a:lnTo>
                      <a:pt x="12188" y="468"/>
                    </a:lnTo>
                    <a:lnTo>
                      <a:pt x="12211" y="508"/>
                    </a:lnTo>
                    <a:lnTo>
                      <a:pt x="12233" y="550"/>
                    </a:lnTo>
                    <a:lnTo>
                      <a:pt x="12252" y="593"/>
                    </a:lnTo>
                    <a:lnTo>
                      <a:pt x="12270" y="637"/>
                    </a:lnTo>
                    <a:lnTo>
                      <a:pt x="12285" y="682"/>
                    </a:lnTo>
                    <a:lnTo>
                      <a:pt x="12298" y="728"/>
                    </a:lnTo>
                    <a:lnTo>
                      <a:pt x="12309" y="774"/>
                    </a:lnTo>
                    <a:lnTo>
                      <a:pt x="12318" y="822"/>
                    </a:lnTo>
                    <a:lnTo>
                      <a:pt x="12324" y="870"/>
                    </a:lnTo>
                    <a:lnTo>
                      <a:pt x="12327" y="919"/>
                    </a:lnTo>
                    <a:lnTo>
                      <a:pt x="12329" y="969"/>
                    </a:lnTo>
                    <a:lnTo>
                      <a:pt x="12329" y="8462"/>
                    </a:lnTo>
                    <a:lnTo>
                      <a:pt x="12327" y="8512"/>
                    </a:lnTo>
                    <a:lnTo>
                      <a:pt x="12324" y="8561"/>
                    </a:lnTo>
                    <a:lnTo>
                      <a:pt x="12318" y="8609"/>
                    </a:lnTo>
                    <a:lnTo>
                      <a:pt x="12309" y="8656"/>
                    </a:lnTo>
                    <a:lnTo>
                      <a:pt x="12298" y="8703"/>
                    </a:lnTo>
                    <a:lnTo>
                      <a:pt x="12285" y="8750"/>
                    </a:lnTo>
                    <a:lnTo>
                      <a:pt x="12270" y="8795"/>
                    </a:lnTo>
                    <a:lnTo>
                      <a:pt x="12252" y="8838"/>
                    </a:lnTo>
                    <a:lnTo>
                      <a:pt x="12233" y="8881"/>
                    </a:lnTo>
                    <a:lnTo>
                      <a:pt x="12211" y="8923"/>
                    </a:lnTo>
                    <a:lnTo>
                      <a:pt x="12188" y="8964"/>
                    </a:lnTo>
                    <a:lnTo>
                      <a:pt x="12162" y="9003"/>
                    </a:lnTo>
                    <a:lnTo>
                      <a:pt x="12136" y="9040"/>
                    </a:lnTo>
                    <a:lnTo>
                      <a:pt x="12107" y="9077"/>
                    </a:lnTo>
                    <a:lnTo>
                      <a:pt x="12076" y="9112"/>
                    </a:lnTo>
                    <a:lnTo>
                      <a:pt x="12044" y="9146"/>
                    </a:lnTo>
                    <a:lnTo>
                      <a:pt x="12011" y="9179"/>
                    </a:lnTo>
                    <a:lnTo>
                      <a:pt x="11975" y="9209"/>
                    </a:lnTo>
                    <a:lnTo>
                      <a:pt x="11939" y="9237"/>
                    </a:lnTo>
                    <a:lnTo>
                      <a:pt x="11901" y="9265"/>
                    </a:lnTo>
                    <a:lnTo>
                      <a:pt x="11861" y="9290"/>
                    </a:lnTo>
                    <a:lnTo>
                      <a:pt x="11821" y="9313"/>
                    </a:lnTo>
                    <a:lnTo>
                      <a:pt x="11779" y="9335"/>
                    </a:lnTo>
                    <a:lnTo>
                      <a:pt x="11736" y="9354"/>
                    </a:lnTo>
                    <a:lnTo>
                      <a:pt x="11692" y="9371"/>
                    </a:lnTo>
                    <a:lnTo>
                      <a:pt x="11647" y="9387"/>
                    </a:lnTo>
                    <a:lnTo>
                      <a:pt x="11601" y="9400"/>
                    </a:lnTo>
                    <a:lnTo>
                      <a:pt x="11555" y="9411"/>
                    </a:lnTo>
                    <a:lnTo>
                      <a:pt x="11507" y="9420"/>
                    </a:lnTo>
                    <a:lnTo>
                      <a:pt x="11459" y="9426"/>
                    </a:lnTo>
                    <a:lnTo>
                      <a:pt x="11410" y="9430"/>
                    </a:lnTo>
                    <a:lnTo>
                      <a:pt x="11361" y="9431"/>
                    </a:lnTo>
                    <a:lnTo>
                      <a:pt x="8133" y="9431"/>
                    </a:lnTo>
                    <a:lnTo>
                      <a:pt x="8133" y="9818"/>
                    </a:lnTo>
                    <a:lnTo>
                      <a:pt x="4195" y="9818"/>
                    </a:lnTo>
                    <a:lnTo>
                      <a:pt x="4195" y="9431"/>
                    </a:lnTo>
                    <a:lnTo>
                      <a:pt x="968" y="9431"/>
                    </a:lnTo>
                    <a:lnTo>
                      <a:pt x="918" y="9430"/>
                    </a:lnTo>
                    <a:lnTo>
                      <a:pt x="869" y="9426"/>
                    </a:lnTo>
                    <a:lnTo>
                      <a:pt x="821" y="9420"/>
                    </a:lnTo>
                    <a:lnTo>
                      <a:pt x="774" y="9411"/>
                    </a:lnTo>
                    <a:lnTo>
                      <a:pt x="727" y="9400"/>
                    </a:lnTo>
                    <a:lnTo>
                      <a:pt x="681" y="9387"/>
                    </a:lnTo>
                    <a:lnTo>
                      <a:pt x="636" y="9371"/>
                    </a:lnTo>
                    <a:lnTo>
                      <a:pt x="592" y="9354"/>
                    </a:lnTo>
                    <a:lnTo>
                      <a:pt x="550" y="9335"/>
                    </a:lnTo>
                    <a:lnTo>
                      <a:pt x="508" y="9313"/>
                    </a:lnTo>
                    <a:lnTo>
                      <a:pt x="467" y="9290"/>
                    </a:lnTo>
                    <a:lnTo>
                      <a:pt x="428" y="9265"/>
                    </a:lnTo>
                    <a:lnTo>
                      <a:pt x="390" y="9237"/>
                    </a:lnTo>
                    <a:lnTo>
                      <a:pt x="353" y="9209"/>
                    </a:lnTo>
                    <a:lnTo>
                      <a:pt x="318" y="9179"/>
                    </a:lnTo>
                    <a:lnTo>
                      <a:pt x="285" y="9146"/>
                    </a:lnTo>
                    <a:lnTo>
                      <a:pt x="252" y="9112"/>
                    </a:lnTo>
                    <a:lnTo>
                      <a:pt x="222" y="9077"/>
                    </a:lnTo>
                    <a:lnTo>
                      <a:pt x="192" y="9040"/>
                    </a:lnTo>
                    <a:lnTo>
                      <a:pt x="166" y="9003"/>
                    </a:lnTo>
                    <a:lnTo>
                      <a:pt x="140" y="8964"/>
                    </a:lnTo>
                    <a:lnTo>
                      <a:pt x="117" y="8923"/>
                    </a:lnTo>
                    <a:lnTo>
                      <a:pt x="96" y="8881"/>
                    </a:lnTo>
                    <a:lnTo>
                      <a:pt x="77" y="8838"/>
                    </a:lnTo>
                    <a:lnTo>
                      <a:pt x="59" y="8795"/>
                    </a:lnTo>
                    <a:lnTo>
                      <a:pt x="44" y="8750"/>
                    </a:lnTo>
                    <a:lnTo>
                      <a:pt x="31" y="8703"/>
                    </a:lnTo>
                    <a:lnTo>
                      <a:pt x="19" y="8656"/>
                    </a:lnTo>
                    <a:lnTo>
                      <a:pt x="11" y="8609"/>
                    </a:lnTo>
                    <a:lnTo>
                      <a:pt x="5" y="8561"/>
                    </a:lnTo>
                    <a:lnTo>
                      <a:pt x="1" y="8512"/>
                    </a:lnTo>
                    <a:lnTo>
                      <a:pt x="0" y="8462"/>
                    </a:lnTo>
                    <a:lnTo>
                      <a:pt x="0" y="969"/>
                    </a:lnTo>
                    <a:lnTo>
                      <a:pt x="1" y="919"/>
                    </a:lnTo>
                    <a:lnTo>
                      <a:pt x="5" y="870"/>
                    </a:lnTo>
                    <a:lnTo>
                      <a:pt x="11" y="822"/>
                    </a:lnTo>
                    <a:lnTo>
                      <a:pt x="19" y="774"/>
                    </a:lnTo>
                    <a:lnTo>
                      <a:pt x="31" y="728"/>
                    </a:lnTo>
                    <a:lnTo>
                      <a:pt x="44" y="682"/>
                    </a:lnTo>
                    <a:lnTo>
                      <a:pt x="59" y="637"/>
                    </a:lnTo>
                    <a:lnTo>
                      <a:pt x="77" y="593"/>
                    </a:lnTo>
                    <a:lnTo>
                      <a:pt x="96" y="550"/>
                    </a:lnTo>
                    <a:lnTo>
                      <a:pt x="117" y="508"/>
                    </a:lnTo>
                    <a:lnTo>
                      <a:pt x="140" y="468"/>
                    </a:lnTo>
                    <a:lnTo>
                      <a:pt x="166" y="428"/>
                    </a:lnTo>
                    <a:lnTo>
                      <a:pt x="192" y="390"/>
                    </a:lnTo>
                    <a:lnTo>
                      <a:pt x="222" y="354"/>
                    </a:lnTo>
                    <a:lnTo>
                      <a:pt x="252" y="318"/>
                    </a:lnTo>
                    <a:lnTo>
                      <a:pt x="285" y="284"/>
                    </a:lnTo>
                    <a:lnTo>
                      <a:pt x="318" y="253"/>
                    </a:lnTo>
                    <a:lnTo>
                      <a:pt x="353" y="222"/>
                    </a:lnTo>
                    <a:lnTo>
                      <a:pt x="390" y="193"/>
                    </a:lnTo>
                    <a:lnTo>
                      <a:pt x="428" y="167"/>
                    </a:lnTo>
                    <a:lnTo>
                      <a:pt x="467" y="141"/>
                    </a:lnTo>
                    <a:lnTo>
                      <a:pt x="508" y="117"/>
                    </a:lnTo>
                    <a:lnTo>
                      <a:pt x="550" y="96"/>
                    </a:lnTo>
                    <a:lnTo>
                      <a:pt x="592" y="76"/>
                    </a:lnTo>
                    <a:lnTo>
                      <a:pt x="636" y="59"/>
                    </a:lnTo>
                    <a:lnTo>
                      <a:pt x="681" y="44"/>
                    </a:lnTo>
                    <a:lnTo>
                      <a:pt x="727" y="30"/>
                    </a:lnTo>
                    <a:lnTo>
                      <a:pt x="774" y="20"/>
                    </a:lnTo>
                    <a:lnTo>
                      <a:pt x="821" y="11"/>
                    </a:lnTo>
                    <a:lnTo>
                      <a:pt x="869" y="5"/>
                    </a:lnTo>
                    <a:lnTo>
                      <a:pt x="918" y="2"/>
                    </a:lnTo>
                    <a:lnTo>
                      <a:pt x="968" y="0"/>
                    </a:lnTo>
                    <a:close/>
                    <a:moveTo>
                      <a:pt x="2888" y="10546"/>
                    </a:moveTo>
                    <a:lnTo>
                      <a:pt x="2888" y="10546"/>
                    </a:lnTo>
                    <a:lnTo>
                      <a:pt x="3295" y="10200"/>
                    </a:lnTo>
                    <a:lnTo>
                      <a:pt x="9033" y="10200"/>
                    </a:lnTo>
                    <a:lnTo>
                      <a:pt x="9441" y="10546"/>
                    </a:lnTo>
                    <a:lnTo>
                      <a:pt x="9441" y="11322"/>
                    </a:lnTo>
                    <a:lnTo>
                      <a:pt x="2888" y="11322"/>
                    </a:lnTo>
                    <a:lnTo>
                      <a:pt x="2888" y="10546"/>
                    </a:lnTo>
                    <a:close/>
                    <a:moveTo>
                      <a:pt x="1117" y="969"/>
                    </a:moveTo>
                    <a:lnTo>
                      <a:pt x="11211" y="969"/>
                    </a:lnTo>
                    <a:lnTo>
                      <a:pt x="11211" y="8462"/>
                    </a:lnTo>
                    <a:lnTo>
                      <a:pt x="1117" y="8462"/>
                    </a:lnTo>
                    <a:lnTo>
                      <a:pt x="1117" y="969"/>
                    </a:lnTo>
                    <a:close/>
                  </a:path>
                </a:pathLst>
              </a:custGeom>
              <a:grpFill/>
              <a:ln w="9525">
                <a:noFill/>
                <a:round/>
              </a:ln>
            </p:spPr>
            <p:txBody>
              <a:bodyPr vert="horz" wrap="square" lIns="91440" tIns="45720" rIns="91440" bIns="45720" numCol="1" anchor="t" anchorCtr="0" compatLnSpc="1"/>
              <a:lstStyle/>
              <a:p>
                <a:endParaRPr lang="zh-CN" altLang="en-US" u="sng">
                  <a:solidFill>
                    <a:srgbClr val="000000"/>
                  </a:solidFill>
                  <a:latin typeface="Arial" panose="020B0604020202020204" pitchFamily="34" charset="0"/>
                  <a:cs typeface="Arial" panose="020B0604020202020204" pitchFamily="34" charset="0"/>
                </a:endParaRPr>
              </a:p>
            </p:txBody>
          </p:sp>
          <p:sp>
            <p:nvSpPr>
              <p:cNvPr id="565" name="Freeform 6"/>
              <p:cNvSpPr>
                <a:spLocks noEditPoints="1"/>
              </p:cNvSpPr>
              <p:nvPr/>
            </p:nvSpPr>
            <p:spPr bwMode="auto">
              <a:xfrm>
                <a:off x="-598488" y="2612827"/>
                <a:ext cx="598488" cy="1103313"/>
              </a:xfrm>
              <a:custGeom>
                <a:avLst/>
                <a:gdLst/>
                <a:ahLst/>
                <a:cxnLst>
                  <a:cxn ang="0">
                    <a:pos x="6426" y="15"/>
                  </a:cxn>
                  <a:cxn ang="0">
                    <a:pos x="6572" y="81"/>
                  </a:cxn>
                  <a:cxn ang="0">
                    <a:pos x="6686" y="190"/>
                  </a:cxn>
                  <a:cxn ang="0">
                    <a:pos x="6759" y="332"/>
                  </a:cxn>
                  <a:cxn ang="0">
                    <a:pos x="6780" y="12044"/>
                  </a:cxn>
                  <a:cxn ang="0">
                    <a:pos x="6751" y="12206"/>
                  </a:cxn>
                  <a:cxn ang="0">
                    <a:pos x="6671" y="12344"/>
                  </a:cxn>
                  <a:cxn ang="0">
                    <a:pos x="6553" y="12447"/>
                  </a:cxn>
                  <a:cxn ang="0">
                    <a:pos x="6403" y="12506"/>
                  </a:cxn>
                  <a:cxn ang="0">
                    <a:pos x="424" y="12513"/>
                  </a:cxn>
                  <a:cxn ang="0">
                    <a:pos x="268" y="12469"/>
                  </a:cxn>
                  <a:cxn ang="0">
                    <a:pos x="139" y="12377"/>
                  </a:cxn>
                  <a:cxn ang="0">
                    <a:pos x="47" y="12248"/>
                  </a:cxn>
                  <a:cxn ang="0">
                    <a:pos x="3" y="12092"/>
                  </a:cxn>
                  <a:cxn ang="0">
                    <a:pos x="1971" y="10952"/>
                  </a:cxn>
                  <a:cxn ang="0">
                    <a:pos x="2201" y="10885"/>
                  </a:cxn>
                  <a:cxn ang="0">
                    <a:pos x="2412" y="10778"/>
                  </a:cxn>
                  <a:cxn ang="0">
                    <a:pos x="2782" y="10424"/>
                  </a:cxn>
                  <a:cxn ang="0">
                    <a:pos x="2899" y="10222"/>
                  </a:cxn>
                  <a:cxn ang="0">
                    <a:pos x="2963" y="10051"/>
                  </a:cxn>
                  <a:cxn ang="0">
                    <a:pos x="3003" y="9870"/>
                  </a:cxn>
                  <a:cxn ang="0">
                    <a:pos x="3018" y="9679"/>
                  </a:cxn>
                  <a:cxn ang="0">
                    <a:pos x="6497" y="1691"/>
                  </a:cxn>
                  <a:cxn ang="0">
                    <a:pos x="2719" y="1479"/>
                  </a:cxn>
                  <a:cxn ang="0">
                    <a:pos x="2505" y="1273"/>
                  </a:cxn>
                  <a:cxn ang="0">
                    <a:pos x="2248" y="1121"/>
                  </a:cxn>
                  <a:cxn ang="0">
                    <a:pos x="1957" y="1032"/>
                  </a:cxn>
                  <a:cxn ang="0">
                    <a:pos x="0" y="471"/>
                  </a:cxn>
                  <a:cxn ang="0">
                    <a:pos x="28" y="310"/>
                  </a:cxn>
                  <a:cxn ang="0">
                    <a:pos x="108" y="172"/>
                  </a:cxn>
                  <a:cxn ang="0">
                    <a:pos x="227" y="69"/>
                  </a:cxn>
                  <a:cxn ang="0">
                    <a:pos x="376" y="9"/>
                  </a:cxn>
                  <a:cxn ang="0">
                    <a:pos x="5844" y="5014"/>
                  </a:cxn>
                  <a:cxn ang="0">
                    <a:pos x="5995" y="5056"/>
                  </a:cxn>
                  <a:cxn ang="0">
                    <a:pos x="6119" y="5145"/>
                  </a:cxn>
                  <a:cxn ang="0">
                    <a:pos x="6208" y="5269"/>
                  </a:cxn>
                  <a:cxn ang="0">
                    <a:pos x="6250" y="5419"/>
                  </a:cxn>
                  <a:cxn ang="0">
                    <a:pos x="6238" y="5579"/>
                  </a:cxn>
                  <a:cxn ang="0">
                    <a:pos x="6175" y="5720"/>
                  </a:cxn>
                  <a:cxn ang="0">
                    <a:pos x="6070" y="5830"/>
                  </a:cxn>
                  <a:cxn ang="0">
                    <a:pos x="5933" y="5900"/>
                  </a:cxn>
                  <a:cxn ang="0">
                    <a:pos x="5775" y="5919"/>
                  </a:cxn>
                  <a:cxn ang="0">
                    <a:pos x="5621" y="5885"/>
                  </a:cxn>
                  <a:cxn ang="0">
                    <a:pos x="5493" y="5803"/>
                  </a:cxn>
                  <a:cxn ang="0">
                    <a:pos x="5399" y="5682"/>
                  </a:cxn>
                  <a:cxn ang="0">
                    <a:pos x="5349" y="5535"/>
                  </a:cxn>
                  <a:cxn ang="0">
                    <a:pos x="5353" y="5374"/>
                  </a:cxn>
                  <a:cxn ang="0">
                    <a:pos x="5409" y="5231"/>
                  </a:cxn>
                  <a:cxn ang="0">
                    <a:pos x="5510" y="5115"/>
                  </a:cxn>
                  <a:cxn ang="0">
                    <a:pos x="5643" y="5039"/>
                  </a:cxn>
                  <a:cxn ang="0">
                    <a:pos x="5798" y="5011"/>
                  </a:cxn>
                  <a:cxn ang="0">
                    <a:pos x="4028" y="9504"/>
                  </a:cxn>
                  <a:cxn ang="0">
                    <a:pos x="3533" y="11795"/>
                  </a:cxn>
                  <a:cxn ang="0">
                    <a:pos x="3006" y="2139"/>
                  </a:cxn>
                  <a:cxn ang="0">
                    <a:pos x="3018" y="3648"/>
                  </a:cxn>
                </a:cxnLst>
                <a:rect l="0" t="0" r="r" b="b"/>
                <a:pathLst>
                  <a:path w="6780" h="12516">
                    <a:moveTo>
                      <a:pt x="472" y="0"/>
                    </a:moveTo>
                    <a:lnTo>
                      <a:pt x="6309" y="0"/>
                    </a:lnTo>
                    <a:lnTo>
                      <a:pt x="6333" y="1"/>
                    </a:lnTo>
                    <a:lnTo>
                      <a:pt x="6357" y="2"/>
                    </a:lnTo>
                    <a:lnTo>
                      <a:pt x="6381" y="5"/>
                    </a:lnTo>
                    <a:lnTo>
                      <a:pt x="6403" y="9"/>
                    </a:lnTo>
                    <a:lnTo>
                      <a:pt x="6426" y="15"/>
                    </a:lnTo>
                    <a:lnTo>
                      <a:pt x="6448" y="22"/>
                    </a:lnTo>
                    <a:lnTo>
                      <a:pt x="6470" y="29"/>
                    </a:lnTo>
                    <a:lnTo>
                      <a:pt x="6491" y="37"/>
                    </a:lnTo>
                    <a:lnTo>
                      <a:pt x="6513" y="47"/>
                    </a:lnTo>
                    <a:lnTo>
                      <a:pt x="6533" y="57"/>
                    </a:lnTo>
                    <a:lnTo>
                      <a:pt x="6553" y="69"/>
                    </a:lnTo>
                    <a:lnTo>
                      <a:pt x="6572" y="81"/>
                    </a:lnTo>
                    <a:lnTo>
                      <a:pt x="6591" y="94"/>
                    </a:lnTo>
                    <a:lnTo>
                      <a:pt x="6608" y="109"/>
                    </a:lnTo>
                    <a:lnTo>
                      <a:pt x="6625" y="123"/>
                    </a:lnTo>
                    <a:lnTo>
                      <a:pt x="6642" y="138"/>
                    </a:lnTo>
                    <a:lnTo>
                      <a:pt x="6657" y="155"/>
                    </a:lnTo>
                    <a:lnTo>
                      <a:pt x="6671" y="172"/>
                    </a:lnTo>
                    <a:lnTo>
                      <a:pt x="6686" y="190"/>
                    </a:lnTo>
                    <a:lnTo>
                      <a:pt x="6699" y="208"/>
                    </a:lnTo>
                    <a:lnTo>
                      <a:pt x="6711" y="227"/>
                    </a:lnTo>
                    <a:lnTo>
                      <a:pt x="6723" y="247"/>
                    </a:lnTo>
                    <a:lnTo>
                      <a:pt x="6733" y="267"/>
                    </a:lnTo>
                    <a:lnTo>
                      <a:pt x="6743" y="289"/>
                    </a:lnTo>
                    <a:lnTo>
                      <a:pt x="6751" y="310"/>
                    </a:lnTo>
                    <a:lnTo>
                      <a:pt x="6759" y="332"/>
                    </a:lnTo>
                    <a:lnTo>
                      <a:pt x="6765" y="354"/>
                    </a:lnTo>
                    <a:lnTo>
                      <a:pt x="6771" y="377"/>
                    </a:lnTo>
                    <a:lnTo>
                      <a:pt x="6775" y="400"/>
                    </a:lnTo>
                    <a:lnTo>
                      <a:pt x="6778" y="423"/>
                    </a:lnTo>
                    <a:lnTo>
                      <a:pt x="6779" y="448"/>
                    </a:lnTo>
                    <a:lnTo>
                      <a:pt x="6780" y="471"/>
                    </a:lnTo>
                    <a:lnTo>
                      <a:pt x="6780" y="12044"/>
                    </a:lnTo>
                    <a:lnTo>
                      <a:pt x="6779" y="12068"/>
                    </a:lnTo>
                    <a:lnTo>
                      <a:pt x="6778" y="12092"/>
                    </a:lnTo>
                    <a:lnTo>
                      <a:pt x="6775" y="12115"/>
                    </a:lnTo>
                    <a:lnTo>
                      <a:pt x="6771" y="12139"/>
                    </a:lnTo>
                    <a:lnTo>
                      <a:pt x="6765" y="12162"/>
                    </a:lnTo>
                    <a:lnTo>
                      <a:pt x="6759" y="12184"/>
                    </a:lnTo>
                    <a:lnTo>
                      <a:pt x="6751" y="12206"/>
                    </a:lnTo>
                    <a:lnTo>
                      <a:pt x="6743" y="12227"/>
                    </a:lnTo>
                    <a:lnTo>
                      <a:pt x="6733" y="12248"/>
                    </a:lnTo>
                    <a:lnTo>
                      <a:pt x="6723" y="12268"/>
                    </a:lnTo>
                    <a:lnTo>
                      <a:pt x="6711" y="12289"/>
                    </a:lnTo>
                    <a:lnTo>
                      <a:pt x="6699" y="12307"/>
                    </a:lnTo>
                    <a:lnTo>
                      <a:pt x="6686" y="12325"/>
                    </a:lnTo>
                    <a:lnTo>
                      <a:pt x="6671" y="12344"/>
                    </a:lnTo>
                    <a:lnTo>
                      <a:pt x="6657" y="12360"/>
                    </a:lnTo>
                    <a:lnTo>
                      <a:pt x="6642" y="12377"/>
                    </a:lnTo>
                    <a:lnTo>
                      <a:pt x="6625" y="12393"/>
                    </a:lnTo>
                    <a:lnTo>
                      <a:pt x="6608" y="12407"/>
                    </a:lnTo>
                    <a:lnTo>
                      <a:pt x="6591" y="12422"/>
                    </a:lnTo>
                    <a:lnTo>
                      <a:pt x="6572" y="12435"/>
                    </a:lnTo>
                    <a:lnTo>
                      <a:pt x="6553" y="12447"/>
                    </a:lnTo>
                    <a:lnTo>
                      <a:pt x="6533" y="12459"/>
                    </a:lnTo>
                    <a:lnTo>
                      <a:pt x="6513" y="12469"/>
                    </a:lnTo>
                    <a:lnTo>
                      <a:pt x="6491" y="12478"/>
                    </a:lnTo>
                    <a:lnTo>
                      <a:pt x="6470" y="12487"/>
                    </a:lnTo>
                    <a:lnTo>
                      <a:pt x="6448" y="12494"/>
                    </a:lnTo>
                    <a:lnTo>
                      <a:pt x="6426" y="12501"/>
                    </a:lnTo>
                    <a:lnTo>
                      <a:pt x="6403" y="12506"/>
                    </a:lnTo>
                    <a:lnTo>
                      <a:pt x="6381" y="12510"/>
                    </a:lnTo>
                    <a:lnTo>
                      <a:pt x="6357" y="12513"/>
                    </a:lnTo>
                    <a:lnTo>
                      <a:pt x="6333" y="12515"/>
                    </a:lnTo>
                    <a:lnTo>
                      <a:pt x="6309" y="12516"/>
                    </a:lnTo>
                    <a:lnTo>
                      <a:pt x="472" y="12516"/>
                    </a:lnTo>
                    <a:lnTo>
                      <a:pt x="447" y="12515"/>
                    </a:lnTo>
                    <a:lnTo>
                      <a:pt x="424" y="12513"/>
                    </a:lnTo>
                    <a:lnTo>
                      <a:pt x="400" y="12510"/>
                    </a:lnTo>
                    <a:lnTo>
                      <a:pt x="376" y="12506"/>
                    </a:lnTo>
                    <a:lnTo>
                      <a:pt x="354" y="12501"/>
                    </a:lnTo>
                    <a:lnTo>
                      <a:pt x="331" y="12494"/>
                    </a:lnTo>
                    <a:lnTo>
                      <a:pt x="310" y="12487"/>
                    </a:lnTo>
                    <a:lnTo>
                      <a:pt x="288" y="12478"/>
                    </a:lnTo>
                    <a:lnTo>
                      <a:pt x="268" y="12469"/>
                    </a:lnTo>
                    <a:lnTo>
                      <a:pt x="247" y="12459"/>
                    </a:lnTo>
                    <a:lnTo>
                      <a:pt x="227" y="12447"/>
                    </a:lnTo>
                    <a:lnTo>
                      <a:pt x="209" y="12435"/>
                    </a:lnTo>
                    <a:lnTo>
                      <a:pt x="190" y="12422"/>
                    </a:lnTo>
                    <a:lnTo>
                      <a:pt x="172" y="12407"/>
                    </a:lnTo>
                    <a:lnTo>
                      <a:pt x="155" y="12393"/>
                    </a:lnTo>
                    <a:lnTo>
                      <a:pt x="139" y="12377"/>
                    </a:lnTo>
                    <a:lnTo>
                      <a:pt x="123" y="12360"/>
                    </a:lnTo>
                    <a:lnTo>
                      <a:pt x="108" y="12344"/>
                    </a:lnTo>
                    <a:lnTo>
                      <a:pt x="94" y="12325"/>
                    </a:lnTo>
                    <a:lnTo>
                      <a:pt x="81" y="12307"/>
                    </a:lnTo>
                    <a:lnTo>
                      <a:pt x="68" y="12289"/>
                    </a:lnTo>
                    <a:lnTo>
                      <a:pt x="57" y="12268"/>
                    </a:lnTo>
                    <a:lnTo>
                      <a:pt x="47" y="12248"/>
                    </a:lnTo>
                    <a:lnTo>
                      <a:pt x="38" y="12227"/>
                    </a:lnTo>
                    <a:lnTo>
                      <a:pt x="28" y="12206"/>
                    </a:lnTo>
                    <a:lnTo>
                      <a:pt x="21" y="12184"/>
                    </a:lnTo>
                    <a:lnTo>
                      <a:pt x="15" y="12162"/>
                    </a:lnTo>
                    <a:lnTo>
                      <a:pt x="10" y="12139"/>
                    </a:lnTo>
                    <a:lnTo>
                      <a:pt x="6" y="12115"/>
                    </a:lnTo>
                    <a:lnTo>
                      <a:pt x="3" y="12092"/>
                    </a:lnTo>
                    <a:lnTo>
                      <a:pt x="1" y="12068"/>
                    </a:lnTo>
                    <a:lnTo>
                      <a:pt x="0" y="12044"/>
                    </a:lnTo>
                    <a:lnTo>
                      <a:pt x="0" y="10974"/>
                    </a:lnTo>
                    <a:lnTo>
                      <a:pt x="1687" y="10974"/>
                    </a:lnTo>
                    <a:lnTo>
                      <a:pt x="1687" y="11795"/>
                    </a:lnTo>
                    <a:lnTo>
                      <a:pt x="1971" y="11795"/>
                    </a:lnTo>
                    <a:lnTo>
                      <a:pt x="1971" y="10952"/>
                    </a:lnTo>
                    <a:lnTo>
                      <a:pt x="2005" y="10945"/>
                    </a:lnTo>
                    <a:lnTo>
                      <a:pt x="2039" y="10937"/>
                    </a:lnTo>
                    <a:lnTo>
                      <a:pt x="2072" y="10928"/>
                    </a:lnTo>
                    <a:lnTo>
                      <a:pt x="2105" y="10919"/>
                    </a:lnTo>
                    <a:lnTo>
                      <a:pt x="2137" y="10909"/>
                    </a:lnTo>
                    <a:lnTo>
                      <a:pt x="2169" y="10897"/>
                    </a:lnTo>
                    <a:lnTo>
                      <a:pt x="2201" y="10885"/>
                    </a:lnTo>
                    <a:lnTo>
                      <a:pt x="2233" y="10872"/>
                    </a:lnTo>
                    <a:lnTo>
                      <a:pt x="2263" y="10858"/>
                    </a:lnTo>
                    <a:lnTo>
                      <a:pt x="2294" y="10844"/>
                    </a:lnTo>
                    <a:lnTo>
                      <a:pt x="2324" y="10829"/>
                    </a:lnTo>
                    <a:lnTo>
                      <a:pt x="2353" y="10812"/>
                    </a:lnTo>
                    <a:lnTo>
                      <a:pt x="2383" y="10796"/>
                    </a:lnTo>
                    <a:lnTo>
                      <a:pt x="2412" y="10778"/>
                    </a:lnTo>
                    <a:lnTo>
                      <a:pt x="2439" y="10760"/>
                    </a:lnTo>
                    <a:lnTo>
                      <a:pt x="2467" y="10741"/>
                    </a:lnTo>
                    <a:lnTo>
                      <a:pt x="2467" y="11795"/>
                    </a:lnTo>
                    <a:lnTo>
                      <a:pt x="2753" y="11795"/>
                    </a:lnTo>
                    <a:lnTo>
                      <a:pt x="2753" y="10466"/>
                    </a:lnTo>
                    <a:lnTo>
                      <a:pt x="2768" y="10446"/>
                    </a:lnTo>
                    <a:lnTo>
                      <a:pt x="2782" y="10424"/>
                    </a:lnTo>
                    <a:lnTo>
                      <a:pt x="2797" y="10403"/>
                    </a:lnTo>
                    <a:lnTo>
                      <a:pt x="2811" y="10381"/>
                    </a:lnTo>
                    <a:lnTo>
                      <a:pt x="2839" y="10337"/>
                    </a:lnTo>
                    <a:lnTo>
                      <a:pt x="2864" y="10292"/>
                    </a:lnTo>
                    <a:lnTo>
                      <a:pt x="2875" y="10269"/>
                    </a:lnTo>
                    <a:lnTo>
                      <a:pt x="2888" y="10246"/>
                    </a:lnTo>
                    <a:lnTo>
                      <a:pt x="2899" y="10222"/>
                    </a:lnTo>
                    <a:lnTo>
                      <a:pt x="2909" y="10199"/>
                    </a:lnTo>
                    <a:lnTo>
                      <a:pt x="2919" y="10175"/>
                    </a:lnTo>
                    <a:lnTo>
                      <a:pt x="2930" y="10150"/>
                    </a:lnTo>
                    <a:lnTo>
                      <a:pt x="2939" y="10126"/>
                    </a:lnTo>
                    <a:lnTo>
                      <a:pt x="2947" y="10101"/>
                    </a:lnTo>
                    <a:lnTo>
                      <a:pt x="2955" y="10077"/>
                    </a:lnTo>
                    <a:lnTo>
                      <a:pt x="2963" y="10051"/>
                    </a:lnTo>
                    <a:lnTo>
                      <a:pt x="2971" y="10025"/>
                    </a:lnTo>
                    <a:lnTo>
                      <a:pt x="2978" y="10000"/>
                    </a:lnTo>
                    <a:lnTo>
                      <a:pt x="2984" y="9974"/>
                    </a:lnTo>
                    <a:lnTo>
                      <a:pt x="2989" y="9949"/>
                    </a:lnTo>
                    <a:lnTo>
                      <a:pt x="2995" y="9922"/>
                    </a:lnTo>
                    <a:lnTo>
                      <a:pt x="2999" y="9896"/>
                    </a:lnTo>
                    <a:lnTo>
                      <a:pt x="3003" y="9870"/>
                    </a:lnTo>
                    <a:lnTo>
                      <a:pt x="3007" y="9843"/>
                    </a:lnTo>
                    <a:lnTo>
                      <a:pt x="3011" y="9817"/>
                    </a:lnTo>
                    <a:lnTo>
                      <a:pt x="3013" y="9789"/>
                    </a:lnTo>
                    <a:lnTo>
                      <a:pt x="3015" y="9762"/>
                    </a:lnTo>
                    <a:lnTo>
                      <a:pt x="3017" y="9735"/>
                    </a:lnTo>
                    <a:lnTo>
                      <a:pt x="3018" y="9707"/>
                    </a:lnTo>
                    <a:lnTo>
                      <a:pt x="3018" y="9679"/>
                    </a:lnTo>
                    <a:lnTo>
                      <a:pt x="3018" y="3934"/>
                    </a:lnTo>
                    <a:lnTo>
                      <a:pt x="6497" y="3934"/>
                    </a:lnTo>
                    <a:lnTo>
                      <a:pt x="6497" y="3771"/>
                    </a:lnTo>
                    <a:lnTo>
                      <a:pt x="6497" y="3771"/>
                    </a:lnTo>
                    <a:lnTo>
                      <a:pt x="6497" y="1977"/>
                    </a:lnTo>
                    <a:lnTo>
                      <a:pt x="6497" y="1746"/>
                    </a:lnTo>
                    <a:lnTo>
                      <a:pt x="6497" y="1691"/>
                    </a:lnTo>
                    <a:lnTo>
                      <a:pt x="2862" y="1691"/>
                    </a:lnTo>
                    <a:lnTo>
                      <a:pt x="2842" y="1655"/>
                    </a:lnTo>
                    <a:lnTo>
                      <a:pt x="2819" y="1618"/>
                    </a:lnTo>
                    <a:lnTo>
                      <a:pt x="2796" y="1582"/>
                    </a:lnTo>
                    <a:lnTo>
                      <a:pt x="2771" y="1547"/>
                    </a:lnTo>
                    <a:lnTo>
                      <a:pt x="2745" y="1512"/>
                    </a:lnTo>
                    <a:lnTo>
                      <a:pt x="2719" y="1479"/>
                    </a:lnTo>
                    <a:lnTo>
                      <a:pt x="2691" y="1447"/>
                    </a:lnTo>
                    <a:lnTo>
                      <a:pt x="2662" y="1416"/>
                    </a:lnTo>
                    <a:lnTo>
                      <a:pt x="2633" y="1385"/>
                    </a:lnTo>
                    <a:lnTo>
                      <a:pt x="2602" y="1355"/>
                    </a:lnTo>
                    <a:lnTo>
                      <a:pt x="2570" y="1327"/>
                    </a:lnTo>
                    <a:lnTo>
                      <a:pt x="2538" y="1299"/>
                    </a:lnTo>
                    <a:lnTo>
                      <a:pt x="2505" y="1273"/>
                    </a:lnTo>
                    <a:lnTo>
                      <a:pt x="2470" y="1248"/>
                    </a:lnTo>
                    <a:lnTo>
                      <a:pt x="2435" y="1223"/>
                    </a:lnTo>
                    <a:lnTo>
                      <a:pt x="2399" y="1201"/>
                    </a:lnTo>
                    <a:lnTo>
                      <a:pt x="2363" y="1179"/>
                    </a:lnTo>
                    <a:lnTo>
                      <a:pt x="2325" y="1159"/>
                    </a:lnTo>
                    <a:lnTo>
                      <a:pt x="2287" y="1139"/>
                    </a:lnTo>
                    <a:lnTo>
                      <a:pt x="2248" y="1121"/>
                    </a:lnTo>
                    <a:lnTo>
                      <a:pt x="2208" y="1104"/>
                    </a:lnTo>
                    <a:lnTo>
                      <a:pt x="2168" y="1089"/>
                    </a:lnTo>
                    <a:lnTo>
                      <a:pt x="2127" y="1075"/>
                    </a:lnTo>
                    <a:lnTo>
                      <a:pt x="2085" y="1061"/>
                    </a:lnTo>
                    <a:lnTo>
                      <a:pt x="2043" y="1050"/>
                    </a:lnTo>
                    <a:lnTo>
                      <a:pt x="2000" y="1041"/>
                    </a:lnTo>
                    <a:lnTo>
                      <a:pt x="1957" y="1032"/>
                    </a:lnTo>
                    <a:lnTo>
                      <a:pt x="1914" y="1025"/>
                    </a:lnTo>
                    <a:lnTo>
                      <a:pt x="1870" y="1019"/>
                    </a:lnTo>
                    <a:lnTo>
                      <a:pt x="1825" y="1015"/>
                    </a:lnTo>
                    <a:lnTo>
                      <a:pt x="1780" y="1013"/>
                    </a:lnTo>
                    <a:lnTo>
                      <a:pt x="1735" y="1012"/>
                    </a:lnTo>
                    <a:lnTo>
                      <a:pt x="0" y="1012"/>
                    </a:lnTo>
                    <a:lnTo>
                      <a:pt x="0" y="471"/>
                    </a:lnTo>
                    <a:lnTo>
                      <a:pt x="1" y="448"/>
                    </a:lnTo>
                    <a:lnTo>
                      <a:pt x="3" y="423"/>
                    </a:lnTo>
                    <a:lnTo>
                      <a:pt x="6" y="400"/>
                    </a:lnTo>
                    <a:lnTo>
                      <a:pt x="10" y="377"/>
                    </a:lnTo>
                    <a:lnTo>
                      <a:pt x="15" y="354"/>
                    </a:lnTo>
                    <a:lnTo>
                      <a:pt x="21" y="332"/>
                    </a:lnTo>
                    <a:lnTo>
                      <a:pt x="28" y="310"/>
                    </a:lnTo>
                    <a:lnTo>
                      <a:pt x="38" y="289"/>
                    </a:lnTo>
                    <a:lnTo>
                      <a:pt x="47" y="267"/>
                    </a:lnTo>
                    <a:lnTo>
                      <a:pt x="57" y="247"/>
                    </a:lnTo>
                    <a:lnTo>
                      <a:pt x="68" y="227"/>
                    </a:lnTo>
                    <a:lnTo>
                      <a:pt x="81" y="208"/>
                    </a:lnTo>
                    <a:lnTo>
                      <a:pt x="94" y="190"/>
                    </a:lnTo>
                    <a:lnTo>
                      <a:pt x="108" y="172"/>
                    </a:lnTo>
                    <a:lnTo>
                      <a:pt x="123" y="155"/>
                    </a:lnTo>
                    <a:lnTo>
                      <a:pt x="139" y="138"/>
                    </a:lnTo>
                    <a:lnTo>
                      <a:pt x="155" y="123"/>
                    </a:lnTo>
                    <a:lnTo>
                      <a:pt x="172" y="109"/>
                    </a:lnTo>
                    <a:lnTo>
                      <a:pt x="190" y="94"/>
                    </a:lnTo>
                    <a:lnTo>
                      <a:pt x="209" y="81"/>
                    </a:lnTo>
                    <a:lnTo>
                      <a:pt x="227" y="69"/>
                    </a:lnTo>
                    <a:lnTo>
                      <a:pt x="247" y="57"/>
                    </a:lnTo>
                    <a:lnTo>
                      <a:pt x="268" y="47"/>
                    </a:lnTo>
                    <a:lnTo>
                      <a:pt x="288" y="37"/>
                    </a:lnTo>
                    <a:lnTo>
                      <a:pt x="310" y="29"/>
                    </a:lnTo>
                    <a:lnTo>
                      <a:pt x="331" y="22"/>
                    </a:lnTo>
                    <a:lnTo>
                      <a:pt x="354" y="15"/>
                    </a:lnTo>
                    <a:lnTo>
                      <a:pt x="376" y="9"/>
                    </a:lnTo>
                    <a:lnTo>
                      <a:pt x="400" y="5"/>
                    </a:lnTo>
                    <a:lnTo>
                      <a:pt x="424" y="2"/>
                    </a:lnTo>
                    <a:lnTo>
                      <a:pt x="447" y="1"/>
                    </a:lnTo>
                    <a:lnTo>
                      <a:pt x="472" y="0"/>
                    </a:lnTo>
                    <a:close/>
                    <a:moveTo>
                      <a:pt x="5798" y="5011"/>
                    </a:moveTo>
                    <a:lnTo>
                      <a:pt x="5822" y="5012"/>
                    </a:lnTo>
                    <a:lnTo>
                      <a:pt x="5844" y="5014"/>
                    </a:lnTo>
                    <a:lnTo>
                      <a:pt x="5867" y="5017"/>
                    </a:lnTo>
                    <a:lnTo>
                      <a:pt x="5889" y="5021"/>
                    </a:lnTo>
                    <a:lnTo>
                      <a:pt x="5912" y="5026"/>
                    </a:lnTo>
                    <a:lnTo>
                      <a:pt x="5933" y="5032"/>
                    </a:lnTo>
                    <a:lnTo>
                      <a:pt x="5954" y="5039"/>
                    </a:lnTo>
                    <a:lnTo>
                      <a:pt x="5974" y="5047"/>
                    </a:lnTo>
                    <a:lnTo>
                      <a:pt x="5995" y="5056"/>
                    </a:lnTo>
                    <a:lnTo>
                      <a:pt x="6014" y="5066"/>
                    </a:lnTo>
                    <a:lnTo>
                      <a:pt x="6034" y="5077"/>
                    </a:lnTo>
                    <a:lnTo>
                      <a:pt x="6052" y="5090"/>
                    </a:lnTo>
                    <a:lnTo>
                      <a:pt x="6070" y="5102"/>
                    </a:lnTo>
                    <a:lnTo>
                      <a:pt x="6087" y="5115"/>
                    </a:lnTo>
                    <a:lnTo>
                      <a:pt x="6103" y="5130"/>
                    </a:lnTo>
                    <a:lnTo>
                      <a:pt x="6119" y="5145"/>
                    </a:lnTo>
                    <a:lnTo>
                      <a:pt x="6134" y="5160"/>
                    </a:lnTo>
                    <a:lnTo>
                      <a:pt x="6148" y="5177"/>
                    </a:lnTo>
                    <a:lnTo>
                      <a:pt x="6162" y="5194"/>
                    </a:lnTo>
                    <a:lnTo>
                      <a:pt x="6175" y="5211"/>
                    </a:lnTo>
                    <a:lnTo>
                      <a:pt x="6186" y="5231"/>
                    </a:lnTo>
                    <a:lnTo>
                      <a:pt x="6197" y="5249"/>
                    </a:lnTo>
                    <a:lnTo>
                      <a:pt x="6208" y="5269"/>
                    </a:lnTo>
                    <a:lnTo>
                      <a:pt x="6217" y="5289"/>
                    </a:lnTo>
                    <a:lnTo>
                      <a:pt x="6225" y="5310"/>
                    </a:lnTo>
                    <a:lnTo>
                      <a:pt x="6232" y="5331"/>
                    </a:lnTo>
                    <a:lnTo>
                      <a:pt x="6238" y="5353"/>
                    </a:lnTo>
                    <a:lnTo>
                      <a:pt x="6244" y="5374"/>
                    </a:lnTo>
                    <a:lnTo>
                      <a:pt x="6247" y="5397"/>
                    </a:lnTo>
                    <a:lnTo>
                      <a:pt x="6250" y="5419"/>
                    </a:lnTo>
                    <a:lnTo>
                      <a:pt x="6252" y="5443"/>
                    </a:lnTo>
                    <a:lnTo>
                      <a:pt x="6253" y="5466"/>
                    </a:lnTo>
                    <a:lnTo>
                      <a:pt x="6252" y="5489"/>
                    </a:lnTo>
                    <a:lnTo>
                      <a:pt x="6250" y="5513"/>
                    </a:lnTo>
                    <a:lnTo>
                      <a:pt x="6247" y="5535"/>
                    </a:lnTo>
                    <a:lnTo>
                      <a:pt x="6244" y="5557"/>
                    </a:lnTo>
                    <a:lnTo>
                      <a:pt x="6238" y="5579"/>
                    </a:lnTo>
                    <a:lnTo>
                      <a:pt x="6232" y="5601"/>
                    </a:lnTo>
                    <a:lnTo>
                      <a:pt x="6225" y="5622"/>
                    </a:lnTo>
                    <a:lnTo>
                      <a:pt x="6217" y="5643"/>
                    </a:lnTo>
                    <a:lnTo>
                      <a:pt x="6208" y="5662"/>
                    </a:lnTo>
                    <a:lnTo>
                      <a:pt x="6197" y="5682"/>
                    </a:lnTo>
                    <a:lnTo>
                      <a:pt x="6186" y="5701"/>
                    </a:lnTo>
                    <a:lnTo>
                      <a:pt x="6175" y="5720"/>
                    </a:lnTo>
                    <a:lnTo>
                      <a:pt x="6162" y="5738"/>
                    </a:lnTo>
                    <a:lnTo>
                      <a:pt x="6148" y="5754"/>
                    </a:lnTo>
                    <a:lnTo>
                      <a:pt x="6134" y="5771"/>
                    </a:lnTo>
                    <a:lnTo>
                      <a:pt x="6119" y="5787"/>
                    </a:lnTo>
                    <a:lnTo>
                      <a:pt x="6103" y="5803"/>
                    </a:lnTo>
                    <a:lnTo>
                      <a:pt x="6087" y="5817"/>
                    </a:lnTo>
                    <a:lnTo>
                      <a:pt x="6070" y="5830"/>
                    </a:lnTo>
                    <a:lnTo>
                      <a:pt x="6052" y="5843"/>
                    </a:lnTo>
                    <a:lnTo>
                      <a:pt x="6034" y="5855"/>
                    </a:lnTo>
                    <a:lnTo>
                      <a:pt x="6014" y="5865"/>
                    </a:lnTo>
                    <a:lnTo>
                      <a:pt x="5995" y="5875"/>
                    </a:lnTo>
                    <a:lnTo>
                      <a:pt x="5974" y="5885"/>
                    </a:lnTo>
                    <a:lnTo>
                      <a:pt x="5954" y="5893"/>
                    </a:lnTo>
                    <a:lnTo>
                      <a:pt x="5933" y="5900"/>
                    </a:lnTo>
                    <a:lnTo>
                      <a:pt x="5912" y="5906"/>
                    </a:lnTo>
                    <a:lnTo>
                      <a:pt x="5889" y="5911"/>
                    </a:lnTo>
                    <a:lnTo>
                      <a:pt x="5867" y="5915"/>
                    </a:lnTo>
                    <a:lnTo>
                      <a:pt x="5844" y="5918"/>
                    </a:lnTo>
                    <a:lnTo>
                      <a:pt x="5822" y="5919"/>
                    </a:lnTo>
                    <a:lnTo>
                      <a:pt x="5798" y="5920"/>
                    </a:lnTo>
                    <a:lnTo>
                      <a:pt x="5775" y="5919"/>
                    </a:lnTo>
                    <a:lnTo>
                      <a:pt x="5752" y="5918"/>
                    </a:lnTo>
                    <a:lnTo>
                      <a:pt x="5729" y="5915"/>
                    </a:lnTo>
                    <a:lnTo>
                      <a:pt x="5707" y="5911"/>
                    </a:lnTo>
                    <a:lnTo>
                      <a:pt x="5685" y="5906"/>
                    </a:lnTo>
                    <a:lnTo>
                      <a:pt x="5663" y="5900"/>
                    </a:lnTo>
                    <a:lnTo>
                      <a:pt x="5643" y="5893"/>
                    </a:lnTo>
                    <a:lnTo>
                      <a:pt x="5621" y="5885"/>
                    </a:lnTo>
                    <a:lnTo>
                      <a:pt x="5602" y="5875"/>
                    </a:lnTo>
                    <a:lnTo>
                      <a:pt x="5582" y="5865"/>
                    </a:lnTo>
                    <a:lnTo>
                      <a:pt x="5563" y="5855"/>
                    </a:lnTo>
                    <a:lnTo>
                      <a:pt x="5544" y="5843"/>
                    </a:lnTo>
                    <a:lnTo>
                      <a:pt x="5527" y="5830"/>
                    </a:lnTo>
                    <a:lnTo>
                      <a:pt x="5510" y="5817"/>
                    </a:lnTo>
                    <a:lnTo>
                      <a:pt x="5493" y="5803"/>
                    </a:lnTo>
                    <a:lnTo>
                      <a:pt x="5477" y="5787"/>
                    </a:lnTo>
                    <a:lnTo>
                      <a:pt x="5462" y="5771"/>
                    </a:lnTo>
                    <a:lnTo>
                      <a:pt x="5448" y="5754"/>
                    </a:lnTo>
                    <a:lnTo>
                      <a:pt x="5434" y="5738"/>
                    </a:lnTo>
                    <a:lnTo>
                      <a:pt x="5421" y="5720"/>
                    </a:lnTo>
                    <a:lnTo>
                      <a:pt x="5409" y="5701"/>
                    </a:lnTo>
                    <a:lnTo>
                      <a:pt x="5399" y="5682"/>
                    </a:lnTo>
                    <a:lnTo>
                      <a:pt x="5389" y="5662"/>
                    </a:lnTo>
                    <a:lnTo>
                      <a:pt x="5380" y="5643"/>
                    </a:lnTo>
                    <a:lnTo>
                      <a:pt x="5371" y="5622"/>
                    </a:lnTo>
                    <a:lnTo>
                      <a:pt x="5364" y="5601"/>
                    </a:lnTo>
                    <a:lnTo>
                      <a:pt x="5358" y="5579"/>
                    </a:lnTo>
                    <a:lnTo>
                      <a:pt x="5353" y="5557"/>
                    </a:lnTo>
                    <a:lnTo>
                      <a:pt x="5349" y="5535"/>
                    </a:lnTo>
                    <a:lnTo>
                      <a:pt x="5346" y="5513"/>
                    </a:lnTo>
                    <a:lnTo>
                      <a:pt x="5345" y="5489"/>
                    </a:lnTo>
                    <a:lnTo>
                      <a:pt x="5344" y="5466"/>
                    </a:lnTo>
                    <a:lnTo>
                      <a:pt x="5345" y="5443"/>
                    </a:lnTo>
                    <a:lnTo>
                      <a:pt x="5346" y="5419"/>
                    </a:lnTo>
                    <a:lnTo>
                      <a:pt x="5349" y="5397"/>
                    </a:lnTo>
                    <a:lnTo>
                      <a:pt x="5353" y="5374"/>
                    </a:lnTo>
                    <a:lnTo>
                      <a:pt x="5358" y="5353"/>
                    </a:lnTo>
                    <a:lnTo>
                      <a:pt x="5364" y="5331"/>
                    </a:lnTo>
                    <a:lnTo>
                      <a:pt x="5371" y="5310"/>
                    </a:lnTo>
                    <a:lnTo>
                      <a:pt x="5380" y="5289"/>
                    </a:lnTo>
                    <a:lnTo>
                      <a:pt x="5389" y="5269"/>
                    </a:lnTo>
                    <a:lnTo>
                      <a:pt x="5399" y="5249"/>
                    </a:lnTo>
                    <a:lnTo>
                      <a:pt x="5409" y="5231"/>
                    </a:lnTo>
                    <a:lnTo>
                      <a:pt x="5421" y="5211"/>
                    </a:lnTo>
                    <a:lnTo>
                      <a:pt x="5434" y="5194"/>
                    </a:lnTo>
                    <a:lnTo>
                      <a:pt x="5448" y="5177"/>
                    </a:lnTo>
                    <a:lnTo>
                      <a:pt x="5462" y="5160"/>
                    </a:lnTo>
                    <a:lnTo>
                      <a:pt x="5477" y="5145"/>
                    </a:lnTo>
                    <a:lnTo>
                      <a:pt x="5493" y="5130"/>
                    </a:lnTo>
                    <a:lnTo>
                      <a:pt x="5510" y="5115"/>
                    </a:lnTo>
                    <a:lnTo>
                      <a:pt x="5527" y="5102"/>
                    </a:lnTo>
                    <a:lnTo>
                      <a:pt x="5544" y="5090"/>
                    </a:lnTo>
                    <a:lnTo>
                      <a:pt x="5563" y="5077"/>
                    </a:lnTo>
                    <a:lnTo>
                      <a:pt x="5582" y="5066"/>
                    </a:lnTo>
                    <a:lnTo>
                      <a:pt x="5602" y="5056"/>
                    </a:lnTo>
                    <a:lnTo>
                      <a:pt x="5621" y="5047"/>
                    </a:lnTo>
                    <a:lnTo>
                      <a:pt x="5643" y="5039"/>
                    </a:lnTo>
                    <a:lnTo>
                      <a:pt x="5663" y="5032"/>
                    </a:lnTo>
                    <a:lnTo>
                      <a:pt x="5685" y="5026"/>
                    </a:lnTo>
                    <a:lnTo>
                      <a:pt x="5707" y="5021"/>
                    </a:lnTo>
                    <a:lnTo>
                      <a:pt x="5729" y="5017"/>
                    </a:lnTo>
                    <a:lnTo>
                      <a:pt x="5752" y="5014"/>
                    </a:lnTo>
                    <a:lnTo>
                      <a:pt x="5775" y="5012"/>
                    </a:lnTo>
                    <a:lnTo>
                      <a:pt x="5798" y="5011"/>
                    </a:lnTo>
                    <a:close/>
                    <a:moveTo>
                      <a:pt x="4808" y="11795"/>
                    </a:moveTo>
                    <a:lnTo>
                      <a:pt x="4808" y="9504"/>
                    </a:lnTo>
                    <a:lnTo>
                      <a:pt x="5094" y="9504"/>
                    </a:lnTo>
                    <a:lnTo>
                      <a:pt x="5094" y="11795"/>
                    </a:lnTo>
                    <a:lnTo>
                      <a:pt x="4808" y="11795"/>
                    </a:lnTo>
                    <a:close/>
                    <a:moveTo>
                      <a:pt x="4028" y="11795"/>
                    </a:moveTo>
                    <a:lnTo>
                      <a:pt x="4028" y="9504"/>
                    </a:lnTo>
                    <a:lnTo>
                      <a:pt x="4313" y="9504"/>
                    </a:lnTo>
                    <a:lnTo>
                      <a:pt x="4313" y="11795"/>
                    </a:lnTo>
                    <a:lnTo>
                      <a:pt x="4028" y="11795"/>
                    </a:lnTo>
                    <a:close/>
                    <a:moveTo>
                      <a:pt x="3247" y="11795"/>
                    </a:moveTo>
                    <a:lnTo>
                      <a:pt x="3247" y="9504"/>
                    </a:lnTo>
                    <a:lnTo>
                      <a:pt x="3533" y="9504"/>
                    </a:lnTo>
                    <a:lnTo>
                      <a:pt x="3533" y="11795"/>
                    </a:lnTo>
                    <a:lnTo>
                      <a:pt x="3247" y="11795"/>
                    </a:lnTo>
                    <a:close/>
                    <a:moveTo>
                      <a:pt x="3018" y="3648"/>
                    </a:moveTo>
                    <a:lnTo>
                      <a:pt x="3018" y="2307"/>
                    </a:lnTo>
                    <a:lnTo>
                      <a:pt x="3017" y="2265"/>
                    </a:lnTo>
                    <a:lnTo>
                      <a:pt x="3015" y="2222"/>
                    </a:lnTo>
                    <a:lnTo>
                      <a:pt x="3012" y="2181"/>
                    </a:lnTo>
                    <a:lnTo>
                      <a:pt x="3006" y="2139"/>
                    </a:lnTo>
                    <a:lnTo>
                      <a:pt x="3000" y="2098"/>
                    </a:lnTo>
                    <a:lnTo>
                      <a:pt x="2993" y="2057"/>
                    </a:lnTo>
                    <a:lnTo>
                      <a:pt x="2985" y="2017"/>
                    </a:lnTo>
                    <a:lnTo>
                      <a:pt x="2975" y="1977"/>
                    </a:lnTo>
                    <a:lnTo>
                      <a:pt x="6212" y="1977"/>
                    </a:lnTo>
                    <a:lnTo>
                      <a:pt x="6212" y="3648"/>
                    </a:lnTo>
                    <a:lnTo>
                      <a:pt x="3018" y="3648"/>
                    </a:lnTo>
                    <a:close/>
                  </a:path>
                </a:pathLst>
              </a:custGeom>
              <a:grpFill/>
              <a:ln w="9525">
                <a:noFill/>
                <a:round/>
              </a:ln>
            </p:spPr>
            <p:txBody>
              <a:bodyPr vert="horz" wrap="square" lIns="91440" tIns="45720" rIns="91440" bIns="45720" numCol="1" anchor="t" anchorCtr="0" compatLnSpc="1"/>
              <a:lstStyle/>
              <a:p>
                <a:endParaRPr lang="zh-CN" altLang="en-US" u="sng">
                  <a:solidFill>
                    <a:srgbClr val="000000"/>
                  </a:solidFill>
                  <a:latin typeface="Arial" panose="020B0604020202020204" pitchFamily="34" charset="0"/>
                  <a:cs typeface="Arial" panose="020B0604020202020204" pitchFamily="34" charset="0"/>
                </a:endParaRPr>
              </a:p>
            </p:txBody>
          </p:sp>
        </p:grpSp>
        <p:grpSp>
          <p:nvGrpSpPr>
            <p:cNvPr id="9" name="组合 200"/>
            <p:cNvGrpSpPr/>
            <p:nvPr/>
          </p:nvGrpSpPr>
          <p:grpSpPr>
            <a:xfrm>
              <a:off x="4305900" y="3236217"/>
              <a:ext cx="230008" cy="247620"/>
              <a:chOff x="11015663" y="180975"/>
              <a:chExt cx="722312" cy="1000125"/>
            </a:xfrm>
            <a:solidFill>
              <a:schemeClr val="tx1">
                <a:lumMod val="50000"/>
                <a:lumOff val="50000"/>
              </a:schemeClr>
            </a:solidFill>
          </p:grpSpPr>
          <p:sp>
            <p:nvSpPr>
              <p:cNvPr id="567" name="Freeform 29"/>
              <p:cNvSpPr/>
              <p:nvPr/>
            </p:nvSpPr>
            <p:spPr bwMode="auto">
              <a:xfrm>
                <a:off x="11493500" y="180975"/>
                <a:ext cx="244475" cy="268288"/>
              </a:xfrm>
              <a:custGeom>
                <a:avLst/>
                <a:gdLst/>
                <a:ahLst/>
                <a:cxnLst>
                  <a:cxn ang="0">
                    <a:pos x="15" y="72"/>
                  </a:cxn>
                  <a:cxn ang="0">
                    <a:pos x="58" y="77"/>
                  </a:cxn>
                  <a:cxn ang="0">
                    <a:pos x="98" y="91"/>
                  </a:cxn>
                  <a:cxn ang="0">
                    <a:pos x="135" y="113"/>
                  </a:cxn>
                  <a:cxn ang="0">
                    <a:pos x="169" y="140"/>
                  </a:cxn>
                  <a:cxn ang="0">
                    <a:pos x="179" y="150"/>
                  </a:cxn>
                  <a:cxn ang="0">
                    <a:pos x="193" y="168"/>
                  </a:cxn>
                  <a:cxn ang="0">
                    <a:pos x="216" y="207"/>
                  </a:cxn>
                  <a:cxn ang="0">
                    <a:pos x="231" y="249"/>
                  </a:cxn>
                  <a:cxn ang="0">
                    <a:pos x="236" y="295"/>
                  </a:cxn>
                  <a:cxn ang="0">
                    <a:pos x="236" y="319"/>
                  </a:cxn>
                  <a:cxn ang="0">
                    <a:pos x="241" y="330"/>
                  </a:cxn>
                  <a:cxn ang="0">
                    <a:pos x="247" y="334"/>
                  </a:cxn>
                  <a:cxn ang="0">
                    <a:pos x="292" y="337"/>
                  </a:cxn>
                  <a:cxn ang="0">
                    <a:pos x="299" y="337"/>
                  </a:cxn>
                  <a:cxn ang="0">
                    <a:pos x="304" y="334"/>
                  </a:cxn>
                  <a:cxn ang="0">
                    <a:pos x="309" y="324"/>
                  </a:cxn>
                  <a:cxn ang="0">
                    <a:pos x="309" y="293"/>
                  </a:cxn>
                  <a:cxn ang="0">
                    <a:pos x="302" y="233"/>
                  </a:cxn>
                  <a:cxn ang="0">
                    <a:pos x="282" y="177"/>
                  </a:cxn>
                  <a:cxn ang="0">
                    <a:pos x="252" y="125"/>
                  </a:cxn>
                  <a:cxn ang="0">
                    <a:pos x="233" y="101"/>
                  </a:cxn>
                  <a:cxn ang="0">
                    <a:pos x="221" y="88"/>
                  </a:cxn>
                  <a:cxn ang="0">
                    <a:pos x="177" y="52"/>
                  </a:cxn>
                  <a:cxn ang="0">
                    <a:pos x="128" y="25"/>
                  </a:cxn>
                  <a:cxn ang="0">
                    <a:pos x="74" y="7"/>
                  </a:cxn>
                  <a:cxn ang="0">
                    <a:pos x="19" y="0"/>
                  </a:cxn>
                  <a:cxn ang="0">
                    <a:pos x="12" y="0"/>
                  </a:cxn>
                  <a:cxn ang="0">
                    <a:pos x="4" y="8"/>
                  </a:cxn>
                  <a:cxn ang="0">
                    <a:pos x="0" y="55"/>
                  </a:cxn>
                  <a:cxn ang="0">
                    <a:pos x="2" y="62"/>
                  </a:cxn>
                  <a:cxn ang="0">
                    <a:pos x="5" y="67"/>
                  </a:cxn>
                  <a:cxn ang="0">
                    <a:pos x="15" y="72"/>
                  </a:cxn>
                </a:cxnLst>
                <a:rect l="0" t="0" r="r" b="b"/>
                <a:pathLst>
                  <a:path w="309" h="337">
                    <a:moveTo>
                      <a:pt x="15" y="72"/>
                    </a:moveTo>
                    <a:lnTo>
                      <a:pt x="15" y="72"/>
                    </a:lnTo>
                    <a:lnTo>
                      <a:pt x="37" y="74"/>
                    </a:lnTo>
                    <a:lnTo>
                      <a:pt x="58" y="77"/>
                    </a:lnTo>
                    <a:lnTo>
                      <a:pt x="78" y="84"/>
                    </a:lnTo>
                    <a:lnTo>
                      <a:pt x="98" y="91"/>
                    </a:lnTo>
                    <a:lnTo>
                      <a:pt x="118" y="101"/>
                    </a:lnTo>
                    <a:lnTo>
                      <a:pt x="135" y="113"/>
                    </a:lnTo>
                    <a:lnTo>
                      <a:pt x="154" y="125"/>
                    </a:lnTo>
                    <a:lnTo>
                      <a:pt x="169" y="140"/>
                    </a:lnTo>
                    <a:lnTo>
                      <a:pt x="169" y="140"/>
                    </a:lnTo>
                    <a:lnTo>
                      <a:pt x="179" y="150"/>
                    </a:lnTo>
                    <a:lnTo>
                      <a:pt x="179" y="150"/>
                    </a:lnTo>
                    <a:lnTo>
                      <a:pt x="193" y="168"/>
                    </a:lnTo>
                    <a:lnTo>
                      <a:pt x="206" y="187"/>
                    </a:lnTo>
                    <a:lnTo>
                      <a:pt x="216" y="207"/>
                    </a:lnTo>
                    <a:lnTo>
                      <a:pt x="225" y="228"/>
                    </a:lnTo>
                    <a:lnTo>
                      <a:pt x="231" y="249"/>
                    </a:lnTo>
                    <a:lnTo>
                      <a:pt x="235" y="271"/>
                    </a:lnTo>
                    <a:lnTo>
                      <a:pt x="236" y="295"/>
                    </a:lnTo>
                    <a:lnTo>
                      <a:pt x="236" y="319"/>
                    </a:lnTo>
                    <a:lnTo>
                      <a:pt x="236" y="319"/>
                    </a:lnTo>
                    <a:lnTo>
                      <a:pt x="238" y="325"/>
                    </a:lnTo>
                    <a:lnTo>
                      <a:pt x="241" y="330"/>
                    </a:lnTo>
                    <a:lnTo>
                      <a:pt x="241" y="330"/>
                    </a:lnTo>
                    <a:lnTo>
                      <a:pt x="247" y="334"/>
                    </a:lnTo>
                    <a:lnTo>
                      <a:pt x="252" y="336"/>
                    </a:lnTo>
                    <a:lnTo>
                      <a:pt x="292" y="337"/>
                    </a:lnTo>
                    <a:lnTo>
                      <a:pt x="292" y="337"/>
                    </a:lnTo>
                    <a:lnTo>
                      <a:pt x="299" y="337"/>
                    </a:lnTo>
                    <a:lnTo>
                      <a:pt x="304" y="334"/>
                    </a:lnTo>
                    <a:lnTo>
                      <a:pt x="304" y="334"/>
                    </a:lnTo>
                    <a:lnTo>
                      <a:pt x="307" y="329"/>
                    </a:lnTo>
                    <a:lnTo>
                      <a:pt x="309" y="324"/>
                    </a:lnTo>
                    <a:lnTo>
                      <a:pt x="309" y="324"/>
                    </a:lnTo>
                    <a:lnTo>
                      <a:pt x="309" y="293"/>
                    </a:lnTo>
                    <a:lnTo>
                      <a:pt x="307" y="263"/>
                    </a:lnTo>
                    <a:lnTo>
                      <a:pt x="302" y="233"/>
                    </a:lnTo>
                    <a:lnTo>
                      <a:pt x="294" y="204"/>
                    </a:lnTo>
                    <a:lnTo>
                      <a:pt x="282" y="177"/>
                    </a:lnTo>
                    <a:lnTo>
                      <a:pt x="268" y="150"/>
                    </a:lnTo>
                    <a:lnTo>
                      <a:pt x="252" y="125"/>
                    </a:lnTo>
                    <a:lnTo>
                      <a:pt x="233" y="101"/>
                    </a:lnTo>
                    <a:lnTo>
                      <a:pt x="233" y="101"/>
                    </a:lnTo>
                    <a:lnTo>
                      <a:pt x="221" y="88"/>
                    </a:lnTo>
                    <a:lnTo>
                      <a:pt x="221" y="88"/>
                    </a:lnTo>
                    <a:lnTo>
                      <a:pt x="199" y="69"/>
                    </a:lnTo>
                    <a:lnTo>
                      <a:pt x="177" y="52"/>
                    </a:lnTo>
                    <a:lnTo>
                      <a:pt x="154" y="37"/>
                    </a:lnTo>
                    <a:lnTo>
                      <a:pt x="128" y="25"/>
                    </a:lnTo>
                    <a:lnTo>
                      <a:pt x="101" y="15"/>
                    </a:lnTo>
                    <a:lnTo>
                      <a:pt x="74" y="7"/>
                    </a:lnTo>
                    <a:lnTo>
                      <a:pt x="47" y="1"/>
                    </a:lnTo>
                    <a:lnTo>
                      <a:pt x="19" y="0"/>
                    </a:lnTo>
                    <a:lnTo>
                      <a:pt x="19" y="0"/>
                    </a:lnTo>
                    <a:lnTo>
                      <a:pt x="12" y="0"/>
                    </a:lnTo>
                    <a:lnTo>
                      <a:pt x="7" y="3"/>
                    </a:lnTo>
                    <a:lnTo>
                      <a:pt x="4" y="8"/>
                    </a:lnTo>
                    <a:lnTo>
                      <a:pt x="2" y="15"/>
                    </a:lnTo>
                    <a:lnTo>
                      <a:pt x="0" y="55"/>
                    </a:lnTo>
                    <a:lnTo>
                      <a:pt x="0" y="55"/>
                    </a:lnTo>
                    <a:lnTo>
                      <a:pt x="2" y="62"/>
                    </a:lnTo>
                    <a:lnTo>
                      <a:pt x="5" y="67"/>
                    </a:lnTo>
                    <a:lnTo>
                      <a:pt x="5" y="67"/>
                    </a:lnTo>
                    <a:lnTo>
                      <a:pt x="9" y="71"/>
                    </a:lnTo>
                    <a:lnTo>
                      <a:pt x="15" y="72"/>
                    </a:lnTo>
                    <a:lnTo>
                      <a:pt x="15" y="7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68" name="Freeform 30"/>
              <p:cNvSpPr/>
              <p:nvPr/>
            </p:nvSpPr>
            <p:spPr bwMode="auto">
              <a:xfrm>
                <a:off x="11496675" y="280988"/>
                <a:ext cx="142875" cy="152400"/>
              </a:xfrm>
              <a:custGeom>
                <a:avLst/>
                <a:gdLst/>
                <a:ahLst/>
                <a:cxnLst>
                  <a:cxn ang="0">
                    <a:pos x="112" y="184"/>
                  </a:cxn>
                  <a:cxn ang="0">
                    <a:pos x="112" y="184"/>
                  </a:cxn>
                  <a:cxn ang="0">
                    <a:pos x="117" y="188"/>
                  </a:cxn>
                  <a:cxn ang="0">
                    <a:pos x="122" y="189"/>
                  </a:cxn>
                  <a:cxn ang="0">
                    <a:pos x="164" y="193"/>
                  </a:cxn>
                  <a:cxn ang="0">
                    <a:pos x="164" y="193"/>
                  </a:cxn>
                  <a:cxn ang="0">
                    <a:pos x="169" y="191"/>
                  </a:cxn>
                  <a:cxn ang="0">
                    <a:pos x="176" y="189"/>
                  </a:cxn>
                  <a:cxn ang="0">
                    <a:pos x="176" y="189"/>
                  </a:cxn>
                  <a:cxn ang="0">
                    <a:pos x="179" y="184"/>
                  </a:cxn>
                  <a:cxn ang="0">
                    <a:pos x="181" y="177"/>
                  </a:cxn>
                  <a:cxn ang="0">
                    <a:pos x="181" y="177"/>
                  </a:cxn>
                  <a:cxn ang="0">
                    <a:pos x="181" y="161"/>
                  </a:cxn>
                  <a:cxn ang="0">
                    <a:pos x="179" y="145"/>
                  </a:cxn>
                  <a:cxn ang="0">
                    <a:pos x="176" y="129"/>
                  </a:cxn>
                  <a:cxn ang="0">
                    <a:pos x="171" y="113"/>
                  </a:cxn>
                  <a:cxn ang="0">
                    <a:pos x="164" y="98"/>
                  </a:cxn>
                  <a:cxn ang="0">
                    <a:pos x="157" y="83"/>
                  </a:cxn>
                  <a:cxn ang="0">
                    <a:pos x="149" y="69"/>
                  </a:cxn>
                  <a:cxn ang="0">
                    <a:pos x="137" y="56"/>
                  </a:cxn>
                  <a:cxn ang="0">
                    <a:pos x="137" y="56"/>
                  </a:cxn>
                  <a:cxn ang="0">
                    <a:pos x="130" y="49"/>
                  </a:cxn>
                  <a:cxn ang="0">
                    <a:pos x="130" y="49"/>
                  </a:cxn>
                  <a:cxn ang="0">
                    <a:pos x="118" y="37"/>
                  </a:cxn>
                  <a:cxn ang="0">
                    <a:pos x="107" y="29"/>
                  </a:cxn>
                  <a:cxn ang="0">
                    <a:pos x="93" y="21"/>
                  </a:cxn>
                  <a:cxn ang="0">
                    <a:pos x="80" y="14"/>
                  </a:cxn>
                  <a:cxn ang="0">
                    <a:pos x="64" y="9"/>
                  </a:cxn>
                  <a:cxn ang="0">
                    <a:pos x="49" y="4"/>
                  </a:cxn>
                  <a:cxn ang="0">
                    <a:pos x="34" y="0"/>
                  </a:cxn>
                  <a:cxn ang="0">
                    <a:pos x="19" y="0"/>
                  </a:cxn>
                  <a:cxn ang="0">
                    <a:pos x="19" y="0"/>
                  </a:cxn>
                  <a:cxn ang="0">
                    <a:pos x="12" y="0"/>
                  </a:cxn>
                  <a:cxn ang="0">
                    <a:pos x="7" y="4"/>
                  </a:cxn>
                  <a:cxn ang="0">
                    <a:pos x="4" y="9"/>
                  </a:cxn>
                  <a:cxn ang="0">
                    <a:pos x="2" y="14"/>
                  </a:cxn>
                  <a:cxn ang="0">
                    <a:pos x="0" y="56"/>
                  </a:cxn>
                  <a:cxn ang="0">
                    <a:pos x="0" y="56"/>
                  </a:cxn>
                  <a:cxn ang="0">
                    <a:pos x="0" y="63"/>
                  </a:cxn>
                  <a:cxn ang="0">
                    <a:pos x="5" y="68"/>
                  </a:cxn>
                  <a:cxn ang="0">
                    <a:pos x="5" y="68"/>
                  </a:cxn>
                  <a:cxn ang="0">
                    <a:pos x="9" y="71"/>
                  </a:cxn>
                  <a:cxn ang="0">
                    <a:pos x="16" y="73"/>
                  </a:cxn>
                  <a:cxn ang="0">
                    <a:pos x="16" y="73"/>
                  </a:cxn>
                  <a:cxn ang="0">
                    <a:pos x="32" y="75"/>
                  </a:cxn>
                  <a:cxn ang="0">
                    <a:pos x="49" y="81"/>
                  </a:cxn>
                  <a:cxn ang="0">
                    <a:pos x="66" y="90"/>
                  </a:cxn>
                  <a:cxn ang="0">
                    <a:pos x="80" y="100"/>
                  </a:cxn>
                  <a:cxn ang="0">
                    <a:pos x="80" y="100"/>
                  </a:cxn>
                  <a:cxn ang="0">
                    <a:pos x="83" y="105"/>
                  </a:cxn>
                  <a:cxn ang="0">
                    <a:pos x="83" y="105"/>
                  </a:cxn>
                  <a:cxn ang="0">
                    <a:pos x="95" y="120"/>
                  </a:cxn>
                  <a:cxn ang="0">
                    <a:pos x="102" y="137"/>
                  </a:cxn>
                  <a:cxn ang="0">
                    <a:pos x="107" y="154"/>
                  </a:cxn>
                  <a:cxn ang="0">
                    <a:pos x="107" y="172"/>
                  </a:cxn>
                  <a:cxn ang="0">
                    <a:pos x="107" y="172"/>
                  </a:cxn>
                  <a:cxn ang="0">
                    <a:pos x="108" y="179"/>
                  </a:cxn>
                  <a:cxn ang="0">
                    <a:pos x="112" y="184"/>
                  </a:cxn>
                  <a:cxn ang="0">
                    <a:pos x="112" y="184"/>
                  </a:cxn>
                </a:cxnLst>
                <a:rect l="0" t="0" r="r" b="b"/>
                <a:pathLst>
                  <a:path w="181" h="193">
                    <a:moveTo>
                      <a:pt x="112" y="184"/>
                    </a:moveTo>
                    <a:lnTo>
                      <a:pt x="112" y="184"/>
                    </a:lnTo>
                    <a:lnTo>
                      <a:pt x="117" y="188"/>
                    </a:lnTo>
                    <a:lnTo>
                      <a:pt x="122" y="189"/>
                    </a:lnTo>
                    <a:lnTo>
                      <a:pt x="164" y="193"/>
                    </a:lnTo>
                    <a:lnTo>
                      <a:pt x="164" y="193"/>
                    </a:lnTo>
                    <a:lnTo>
                      <a:pt x="169" y="191"/>
                    </a:lnTo>
                    <a:lnTo>
                      <a:pt x="176" y="189"/>
                    </a:lnTo>
                    <a:lnTo>
                      <a:pt x="176" y="189"/>
                    </a:lnTo>
                    <a:lnTo>
                      <a:pt x="179" y="184"/>
                    </a:lnTo>
                    <a:lnTo>
                      <a:pt x="181" y="177"/>
                    </a:lnTo>
                    <a:lnTo>
                      <a:pt x="181" y="177"/>
                    </a:lnTo>
                    <a:lnTo>
                      <a:pt x="181" y="161"/>
                    </a:lnTo>
                    <a:lnTo>
                      <a:pt x="179" y="145"/>
                    </a:lnTo>
                    <a:lnTo>
                      <a:pt x="176" y="129"/>
                    </a:lnTo>
                    <a:lnTo>
                      <a:pt x="171" y="113"/>
                    </a:lnTo>
                    <a:lnTo>
                      <a:pt x="164" y="98"/>
                    </a:lnTo>
                    <a:lnTo>
                      <a:pt x="157" y="83"/>
                    </a:lnTo>
                    <a:lnTo>
                      <a:pt x="149" y="69"/>
                    </a:lnTo>
                    <a:lnTo>
                      <a:pt x="137" y="56"/>
                    </a:lnTo>
                    <a:lnTo>
                      <a:pt x="137" y="56"/>
                    </a:lnTo>
                    <a:lnTo>
                      <a:pt x="130" y="49"/>
                    </a:lnTo>
                    <a:lnTo>
                      <a:pt x="130" y="49"/>
                    </a:lnTo>
                    <a:lnTo>
                      <a:pt x="118" y="37"/>
                    </a:lnTo>
                    <a:lnTo>
                      <a:pt x="107" y="29"/>
                    </a:lnTo>
                    <a:lnTo>
                      <a:pt x="93" y="21"/>
                    </a:lnTo>
                    <a:lnTo>
                      <a:pt x="80" y="14"/>
                    </a:lnTo>
                    <a:lnTo>
                      <a:pt x="64" y="9"/>
                    </a:lnTo>
                    <a:lnTo>
                      <a:pt x="49" y="4"/>
                    </a:lnTo>
                    <a:lnTo>
                      <a:pt x="34" y="0"/>
                    </a:lnTo>
                    <a:lnTo>
                      <a:pt x="19" y="0"/>
                    </a:lnTo>
                    <a:lnTo>
                      <a:pt x="19" y="0"/>
                    </a:lnTo>
                    <a:lnTo>
                      <a:pt x="12" y="0"/>
                    </a:lnTo>
                    <a:lnTo>
                      <a:pt x="7" y="4"/>
                    </a:lnTo>
                    <a:lnTo>
                      <a:pt x="4" y="9"/>
                    </a:lnTo>
                    <a:lnTo>
                      <a:pt x="2" y="14"/>
                    </a:lnTo>
                    <a:lnTo>
                      <a:pt x="0" y="56"/>
                    </a:lnTo>
                    <a:lnTo>
                      <a:pt x="0" y="56"/>
                    </a:lnTo>
                    <a:lnTo>
                      <a:pt x="0" y="63"/>
                    </a:lnTo>
                    <a:lnTo>
                      <a:pt x="5" y="68"/>
                    </a:lnTo>
                    <a:lnTo>
                      <a:pt x="5" y="68"/>
                    </a:lnTo>
                    <a:lnTo>
                      <a:pt x="9" y="71"/>
                    </a:lnTo>
                    <a:lnTo>
                      <a:pt x="16" y="73"/>
                    </a:lnTo>
                    <a:lnTo>
                      <a:pt x="16" y="73"/>
                    </a:lnTo>
                    <a:lnTo>
                      <a:pt x="32" y="75"/>
                    </a:lnTo>
                    <a:lnTo>
                      <a:pt x="49" y="81"/>
                    </a:lnTo>
                    <a:lnTo>
                      <a:pt x="66" y="90"/>
                    </a:lnTo>
                    <a:lnTo>
                      <a:pt x="80" y="100"/>
                    </a:lnTo>
                    <a:lnTo>
                      <a:pt x="80" y="100"/>
                    </a:lnTo>
                    <a:lnTo>
                      <a:pt x="83" y="105"/>
                    </a:lnTo>
                    <a:lnTo>
                      <a:pt x="83" y="105"/>
                    </a:lnTo>
                    <a:lnTo>
                      <a:pt x="95" y="120"/>
                    </a:lnTo>
                    <a:lnTo>
                      <a:pt x="102" y="137"/>
                    </a:lnTo>
                    <a:lnTo>
                      <a:pt x="107" y="154"/>
                    </a:lnTo>
                    <a:lnTo>
                      <a:pt x="107" y="172"/>
                    </a:lnTo>
                    <a:lnTo>
                      <a:pt x="107" y="172"/>
                    </a:lnTo>
                    <a:lnTo>
                      <a:pt x="108" y="179"/>
                    </a:lnTo>
                    <a:lnTo>
                      <a:pt x="112" y="184"/>
                    </a:lnTo>
                    <a:lnTo>
                      <a:pt x="112" y="18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69" name="Freeform 31"/>
              <p:cNvSpPr>
                <a:spLocks noEditPoints="1"/>
              </p:cNvSpPr>
              <p:nvPr/>
            </p:nvSpPr>
            <p:spPr bwMode="auto">
              <a:xfrm>
                <a:off x="11015663" y="377825"/>
                <a:ext cx="522288" cy="803275"/>
              </a:xfrm>
              <a:custGeom>
                <a:avLst/>
                <a:gdLst/>
                <a:ahLst/>
                <a:cxnLst>
                  <a:cxn ang="0">
                    <a:pos x="639" y="1012"/>
                  </a:cxn>
                  <a:cxn ang="0">
                    <a:pos x="647" y="1012"/>
                  </a:cxn>
                  <a:cxn ang="0">
                    <a:pos x="656" y="1002"/>
                  </a:cxn>
                  <a:cxn ang="0">
                    <a:pos x="658" y="103"/>
                  </a:cxn>
                  <a:cxn ang="0">
                    <a:pos x="658" y="93"/>
                  </a:cxn>
                  <a:cxn ang="0">
                    <a:pos x="653" y="72"/>
                  </a:cxn>
                  <a:cxn ang="0">
                    <a:pos x="641" y="45"/>
                  </a:cxn>
                  <a:cxn ang="0">
                    <a:pos x="612" y="18"/>
                  </a:cxn>
                  <a:cxn ang="0">
                    <a:pos x="585" y="5"/>
                  </a:cxn>
                  <a:cxn ang="0">
                    <a:pos x="565" y="0"/>
                  </a:cxn>
                  <a:cxn ang="0">
                    <a:pos x="103" y="0"/>
                  </a:cxn>
                  <a:cxn ang="0">
                    <a:pos x="93" y="0"/>
                  </a:cxn>
                  <a:cxn ang="0">
                    <a:pos x="72" y="5"/>
                  </a:cxn>
                  <a:cxn ang="0">
                    <a:pos x="45" y="18"/>
                  </a:cxn>
                  <a:cxn ang="0">
                    <a:pos x="17" y="45"/>
                  </a:cxn>
                  <a:cxn ang="0">
                    <a:pos x="3" y="72"/>
                  </a:cxn>
                  <a:cxn ang="0">
                    <a:pos x="0" y="93"/>
                  </a:cxn>
                  <a:cxn ang="0">
                    <a:pos x="0" y="995"/>
                  </a:cxn>
                  <a:cxn ang="0">
                    <a:pos x="1" y="1002"/>
                  </a:cxn>
                  <a:cxn ang="0">
                    <a:pos x="10" y="1012"/>
                  </a:cxn>
                  <a:cxn ang="0">
                    <a:pos x="17" y="1012"/>
                  </a:cxn>
                  <a:cxn ang="0">
                    <a:pos x="361" y="926"/>
                  </a:cxn>
                  <a:cxn ang="0">
                    <a:pos x="356" y="939"/>
                  </a:cxn>
                  <a:cxn ang="0">
                    <a:pos x="342" y="945"/>
                  </a:cxn>
                  <a:cxn ang="0">
                    <a:pos x="314" y="945"/>
                  </a:cxn>
                  <a:cxn ang="0">
                    <a:pos x="302" y="939"/>
                  </a:cxn>
                  <a:cxn ang="0">
                    <a:pos x="297" y="926"/>
                  </a:cxn>
                  <a:cxn ang="0">
                    <a:pos x="297" y="911"/>
                  </a:cxn>
                  <a:cxn ang="0">
                    <a:pos x="302" y="897"/>
                  </a:cxn>
                  <a:cxn ang="0">
                    <a:pos x="314" y="892"/>
                  </a:cxn>
                  <a:cxn ang="0">
                    <a:pos x="342" y="892"/>
                  </a:cxn>
                  <a:cxn ang="0">
                    <a:pos x="356" y="897"/>
                  </a:cxn>
                  <a:cxn ang="0">
                    <a:pos x="361" y="911"/>
                  </a:cxn>
                  <a:cxn ang="0">
                    <a:pos x="114" y="126"/>
                  </a:cxn>
                  <a:cxn ang="0">
                    <a:pos x="116" y="120"/>
                  </a:cxn>
                  <a:cxn ang="0">
                    <a:pos x="126" y="109"/>
                  </a:cxn>
                  <a:cxn ang="0">
                    <a:pos x="524" y="108"/>
                  </a:cxn>
                  <a:cxn ang="0">
                    <a:pos x="531" y="109"/>
                  </a:cxn>
                  <a:cxn ang="0">
                    <a:pos x="541" y="120"/>
                  </a:cxn>
                  <a:cxn ang="0">
                    <a:pos x="543" y="821"/>
                  </a:cxn>
                  <a:cxn ang="0">
                    <a:pos x="541" y="828"/>
                  </a:cxn>
                  <a:cxn ang="0">
                    <a:pos x="531" y="838"/>
                  </a:cxn>
                  <a:cxn ang="0">
                    <a:pos x="133" y="840"/>
                  </a:cxn>
                  <a:cxn ang="0">
                    <a:pos x="126" y="838"/>
                  </a:cxn>
                  <a:cxn ang="0">
                    <a:pos x="116" y="828"/>
                  </a:cxn>
                  <a:cxn ang="0">
                    <a:pos x="114" y="126"/>
                  </a:cxn>
                </a:cxnLst>
                <a:rect l="0" t="0" r="r" b="b"/>
                <a:pathLst>
                  <a:path w="658" h="1012">
                    <a:moveTo>
                      <a:pt x="17" y="1012"/>
                    </a:moveTo>
                    <a:lnTo>
                      <a:pt x="639" y="1012"/>
                    </a:lnTo>
                    <a:lnTo>
                      <a:pt x="639" y="1012"/>
                    </a:lnTo>
                    <a:lnTo>
                      <a:pt x="647" y="1012"/>
                    </a:lnTo>
                    <a:lnTo>
                      <a:pt x="653" y="1007"/>
                    </a:lnTo>
                    <a:lnTo>
                      <a:pt x="656" y="1002"/>
                    </a:lnTo>
                    <a:lnTo>
                      <a:pt x="658" y="995"/>
                    </a:lnTo>
                    <a:lnTo>
                      <a:pt x="658" y="103"/>
                    </a:lnTo>
                    <a:lnTo>
                      <a:pt x="658" y="103"/>
                    </a:lnTo>
                    <a:lnTo>
                      <a:pt x="658" y="93"/>
                    </a:lnTo>
                    <a:lnTo>
                      <a:pt x="656" y="82"/>
                    </a:lnTo>
                    <a:lnTo>
                      <a:pt x="653" y="72"/>
                    </a:lnTo>
                    <a:lnTo>
                      <a:pt x="649" y="64"/>
                    </a:lnTo>
                    <a:lnTo>
                      <a:pt x="641" y="45"/>
                    </a:lnTo>
                    <a:lnTo>
                      <a:pt x="627" y="30"/>
                    </a:lnTo>
                    <a:lnTo>
                      <a:pt x="612" y="18"/>
                    </a:lnTo>
                    <a:lnTo>
                      <a:pt x="595" y="8"/>
                    </a:lnTo>
                    <a:lnTo>
                      <a:pt x="585" y="5"/>
                    </a:lnTo>
                    <a:lnTo>
                      <a:pt x="575" y="1"/>
                    </a:lnTo>
                    <a:lnTo>
                      <a:pt x="565" y="0"/>
                    </a:lnTo>
                    <a:lnTo>
                      <a:pt x="555" y="0"/>
                    </a:lnTo>
                    <a:lnTo>
                      <a:pt x="103" y="0"/>
                    </a:lnTo>
                    <a:lnTo>
                      <a:pt x="103" y="0"/>
                    </a:lnTo>
                    <a:lnTo>
                      <a:pt x="93" y="0"/>
                    </a:lnTo>
                    <a:lnTo>
                      <a:pt x="82" y="1"/>
                    </a:lnTo>
                    <a:lnTo>
                      <a:pt x="72" y="5"/>
                    </a:lnTo>
                    <a:lnTo>
                      <a:pt x="62" y="8"/>
                    </a:lnTo>
                    <a:lnTo>
                      <a:pt x="45" y="18"/>
                    </a:lnTo>
                    <a:lnTo>
                      <a:pt x="30" y="30"/>
                    </a:lnTo>
                    <a:lnTo>
                      <a:pt x="17" y="45"/>
                    </a:lnTo>
                    <a:lnTo>
                      <a:pt x="7" y="64"/>
                    </a:lnTo>
                    <a:lnTo>
                      <a:pt x="3" y="72"/>
                    </a:lnTo>
                    <a:lnTo>
                      <a:pt x="1" y="82"/>
                    </a:lnTo>
                    <a:lnTo>
                      <a:pt x="0" y="93"/>
                    </a:lnTo>
                    <a:lnTo>
                      <a:pt x="0" y="103"/>
                    </a:lnTo>
                    <a:lnTo>
                      <a:pt x="0" y="995"/>
                    </a:lnTo>
                    <a:lnTo>
                      <a:pt x="0" y="995"/>
                    </a:lnTo>
                    <a:lnTo>
                      <a:pt x="1" y="1002"/>
                    </a:lnTo>
                    <a:lnTo>
                      <a:pt x="5" y="1007"/>
                    </a:lnTo>
                    <a:lnTo>
                      <a:pt x="10" y="1012"/>
                    </a:lnTo>
                    <a:lnTo>
                      <a:pt x="17" y="1012"/>
                    </a:lnTo>
                    <a:lnTo>
                      <a:pt x="17" y="1012"/>
                    </a:lnTo>
                    <a:close/>
                    <a:moveTo>
                      <a:pt x="361" y="926"/>
                    </a:moveTo>
                    <a:lnTo>
                      <a:pt x="361" y="926"/>
                    </a:lnTo>
                    <a:lnTo>
                      <a:pt x="359" y="933"/>
                    </a:lnTo>
                    <a:lnTo>
                      <a:pt x="356" y="939"/>
                    </a:lnTo>
                    <a:lnTo>
                      <a:pt x="351" y="943"/>
                    </a:lnTo>
                    <a:lnTo>
                      <a:pt x="342" y="945"/>
                    </a:lnTo>
                    <a:lnTo>
                      <a:pt x="314" y="945"/>
                    </a:lnTo>
                    <a:lnTo>
                      <a:pt x="314" y="945"/>
                    </a:lnTo>
                    <a:lnTo>
                      <a:pt x="307" y="943"/>
                    </a:lnTo>
                    <a:lnTo>
                      <a:pt x="302" y="939"/>
                    </a:lnTo>
                    <a:lnTo>
                      <a:pt x="297" y="933"/>
                    </a:lnTo>
                    <a:lnTo>
                      <a:pt x="297" y="926"/>
                    </a:lnTo>
                    <a:lnTo>
                      <a:pt x="297" y="911"/>
                    </a:lnTo>
                    <a:lnTo>
                      <a:pt x="297" y="911"/>
                    </a:lnTo>
                    <a:lnTo>
                      <a:pt x="297" y="904"/>
                    </a:lnTo>
                    <a:lnTo>
                      <a:pt x="302" y="897"/>
                    </a:lnTo>
                    <a:lnTo>
                      <a:pt x="307" y="894"/>
                    </a:lnTo>
                    <a:lnTo>
                      <a:pt x="314" y="892"/>
                    </a:lnTo>
                    <a:lnTo>
                      <a:pt x="342" y="892"/>
                    </a:lnTo>
                    <a:lnTo>
                      <a:pt x="342" y="892"/>
                    </a:lnTo>
                    <a:lnTo>
                      <a:pt x="351" y="894"/>
                    </a:lnTo>
                    <a:lnTo>
                      <a:pt x="356" y="897"/>
                    </a:lnTo>
                    <a:lnTo>
                      <a:pt x="359" y="904"/>
                    </a:lnTo>
                    <a:lnTo>
                      <a:pt x="361" y="911"/>
                    </a:lnTo>
                    <a:lnTo>
                      <a:pt x="361" y="926"/>
                    </a:lnTo>
                    <a:close/>
                    <a:moveTo>
                      <a:pt x="114" y="126"/>
                    </a:moveTo>
                    <a:lnTo>
                      <a:pt x="114" y="126"/>
                    </a:lnTo>
                    <a:lnTo>
                      <a:pt x="116" y="120"/>
                    </a:lnTo>
                    <a:lnTo>
                      <a:pt x="120" y="113"/>
                    </a:lnTo>
                    <a:lnTo>
                      <a:pt x="126" y="109"/>
                    </a:lnTo>
                    <a:lnTo>
                      <a:pt x="133" y="108"/>
                    </a:lnTo>
                    <a:lnTo>
                      <a:pt x="524" y="108"/>
                    </a:lnTo>
                    <a:lnTo>
                      <a:pt x="524" y="108"/>
                    </a:lnTo>
                    <a:lnTo>
                      <a:pt x="531" y="109"/>
                    </a:lnTo>
                    <a:lnTo>
                      <a:pt x="538" y="113"/>
                    </a:lnTo>
                    <a:lnTo>
                      <a:pt x="541" y="120"/>
                    </a:lnTo>
                    <a:lnTo>
                      <a:pt x="543" y="126"/>
                    </a:lnTo>
                    <a:lnTo>
                      <a:pt x="543" y="821"/>
                    </a:lnTo>
                    <a:lnTo>
                      <a:pt x="543" y="821"/>
                    </a:lnTo>
                    <a:lnTo>
                      <a:pt x="541" y="828"/>
                    </a:lnTo>
                    <a:lnTo>
                      <a:pt x="538" y="835"/>
                    </a:lnTo>
                    <a:lnTo>
                      <a:pt x="531" y="838"/>
                    </a:lnTo>
                    <a:lnTo>
                      <a:pt x="524" y="840"/>
                    </a:lnTo>
                    <a:lnTo>
                      <a:pt x="133" y="840"/>
                    </a:lnTo>
                    <a:lnTo>
                      <a:pt x="133" y="840"/>
                    </a:lnTo>
                    <a:lnTo>
                      <a:pt x="126" y="838"/>
                    </a:lnTo>
                    <a:lnTo>
                      <a:pt x="120" y="835"/>
                    </a:lnTo>
                    <a:lnTo>
                      <a:pt x="116" y="828"/>
                    </a:lnTo>
                    <a:lnTo>
                      <a:pt x="114" y="821"/>
                    </a:lnTo>
                    <a:lnTo>
                      <a:pt x="114" y="12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10" name="组合 229"/>
            <p:cNvGrpSpPr/>
            <p:nvPr/>
          </p:nvGrpSpPr>
          <p:grpSpPr>
            <a:xfrm>
              <a:off x="3836090" y="3218524"/>
              <a:ext cx="363488" cy="317863"/>
              <a:chOff x="12457113" y="177800"/>
              <a:chExt cx="898525" cy="993776"/>
            </a:xfrm>
            <a:solidFill>
              <a:schemeClr val="tx1">
                <a:lumMod val="50000"/>
                <a:lumOff val="50000"/>
              </a:schemeClr>
            </a:solidFill>
          </p:grpSpPr>
          <p:sp>
            <p:nvSpPr>
              <p:cNvPr id="571" name="Freeform 83"/>
              <p:cNvSpPr/>
              <p:nvPr/>
            </p:nvSpPr>
            <p:spPr bwMode="auto">
              <a:xfrm>
                <a:off x="12726988" y="177800"/>
                <a:ext cx="352425" cy="125413"/>
              </a:xfrm>
              <a:custGeom>
                <a:avLst/>
                <a:gdLst/>
                <a:ahLst/>
                <a:cxnLst>
                  <a:cxn ang="0">
                    <a:pos x="33" y="134"/>
                  </a:cxn>
                  <a:cxn ang="0">
                    <a:pos x="44" y="139"/>
                  </a:cxn>
                  <a:cxn ang="0">
                    <a:pos x="49" y="137"/>
                  </a:cxn>
                  <a:cxn ang="0">
                    <a:pos x="54" y="135"/>
                  </a:cxn>
                  <a:cxn ang="0">
                    <a:pos x="90" y="108"/>
                  </a:cxn>
                  <a:cxn ang="0">
                    <a:pos x="127" y="90"/>
                  </a:cxn>
                  <a:cxn ang="0">
                    <a:pos x="169" y="78"/>
                  </a:cxn>
                  <a:cxn ang="0">
                    <a:pos x="211" y="73"/>
                  </a:cxn>
                  <a:cxn ang="0">
                    <a:pos x="225" y="75"/>
                  </a:cxn>
                  <a:cxn ang="0">
                    <a:pos x="248" y="76"/>
                  </a:cxn>
                  <a:cxn ang="0">
                    <a:pos x="292" y="88"/>
                  </a:cxn>
                  <a:cxn ang="0">
                    <a:pos x="333" y="108"/>
                  </a:cxn>
                  <a:cxn ang="0">
                    <a:pos x="370" y="135"/>
                  </a:cxn>
                  <a:cxn ang="0">
                    <a:pos x="385" y="152"/>
                  </a:cxn>
                  <a:cxn ang="0">
                    <a:pos x="397" y="157"/>
                  </a:cxn>
                  <a:cxn ang="0">
                    <a:pos x="402" y="156"/>
                  </a:cxn>
                  <a:cxn ang="0">
                    <a:pos x="439" y="127"/>
                  </a:cxn>
                  <a:cxn ang="0">
                    <a:pos x="442" y="122"/>
                  </a:cxn>
                  <a:cxn ang="0">
                    <a:pos x="444" y="115"/>
                  </a:cxn>
                  <a:cxn ang="0">
                    <a:pos x="441" y="103"/>
                  </a:cxn>
                  <a:cxn ang="0">
                    <a:pos x="419" y="81"/>
                  </a:cxn>
                  <a:cxn ang="0">
                    <a:pos x="372" y="46"/>
                  </a:cxn>
                  <a:cxn ang="0">
                    <a:pos x="318" y="19"/>
                  </a:cxn>
                  <a:cxn ang="0">
                    <a:pos x="260" y="4"/>
                  </a:cxn>
                  <a:cxn ang="0">
                    <a:pos x="230" y="2"/>
                  </a:cxn>
                  <a:cxn ang="0">
                    <a:pos x="211" y="0"/>
                  </a:cxn>
                  <a:cxn ang="0">
                    <a:pos x="156" y="5"/>
                  </a:cxn>
                  <a:cxn ang="0">
                    <a:pos x="102" y="21"/>
                  </a:cxn>
                  <a:cxn ang="0">
                    <a:pos x="51" y="46"/>
                  </a:cxn>
                  <a:cxn ang="0">
                    <a:pos x="6" y="81"/>
                  </a:cxn>
                  <a:cxn ang="0">
                    <a:pos x="2" y="86"/>
                  </a:cxn>
                  <a:cxn ang="0">
                    <a:pos x="2" y="98"/>
                  </a:cxn>
                  <a:cxn ang="0">
                    <a:pos x="33" y="134"/>
                  </a:cxn>
                </a:cxnLst>
                <a:rect l="0" t="0" r="r" b="b"/>
                <a:pathLst>
                  <a:path w="444" h="157">
                    <a:moveTo>
                      <a:pt x="33" y="134"/>
                    </a:moveTo>
                    <a:lnTo>
                      <a:pt x="33" y="134"/>
                    </a:lnTo>
                    <a:lnTo>
                      <a:pt x="38" y="137"/>
                    </a:lnTo>
                    <a:lnTo>
                      <a:pt x="44" y="139"/>
                    </a:lnTo>
                    <a:lnTo>
                      <a:pt x="44" y="139"/>
                    </a:lnTo>
                    <a:lnTo>
                      <a:pt x="49" y="137"/>
                    </a:lnTo>
                    <a:lnTo>
                      <a:pt x="54" y="135"/>
                    </a:lnTo>
                    <a:lnTo>
                      <a:pt x="54" y="135"/>
                    </a:lnTo>
                    <a:lnTo>
                      <a:pt x="71" y="120"/>
                    </a:lnTo>
                    <a:lnTo>
                      <a:pt x="90" y="108"/>
                    </a:lnTo>
                    <a:lnTo>
                      <a:pt x="108" y="98"/>
                    </a:lnTo>
                    <a:lnTo>
                      <a:pt x="127" y="90"/>
                    </a:lnTo>
                    <a:lnTo>
                      <a:pt x="147" y="83"/>
                    </a:lnTo>
                    <a:lnTo>
                      <a:pt x="169" y="78"/>
                    </a:lnTo>
                    <a:lnTo>
                      <a:pt x="189" y="75"/>
                    </a:lnTo>
                    <a:lnTo>
                      <a:pt x="211" y="73"/>
                    </a:lnTo>
                    <a:lnTo>
                      <a:pt x="211" y="73"/>
                    </a:lnTo>
                    <a:lnTo>
                      <a:pt x="225" y="75"/>
                    </a:lnTo>
                    <a:lnTo>
                      <a:pt x="225" y="75"/>
                    </a:lnTo>
                    <a:lnTo>
                      <a:pt x="248" y="76"/>
                    </a:lnTo>
                    <a:lnTo>
                      <a:pt x="270" y="81"/>
                    </a:lnTo>
                    <a:lnTo>
                      <a:pt x="292" y="88"/>
                    </a:lnTo>
                    <a:lnTo>
                      <a:pt x="313" y="97"/>
                    </a:lnTo>
                    <a:lnTo>
                      <a:pt x="333" y="108"/>
                    </a:lnTo>
                    <a:lnTo>
                      <a:pt x="351" y="120"/>
                    </a:lnTo>
                    <a:lnTo>
                      <a:pt x="370" y="135"/>
                    </a:lnTo>
                    <a:lnTo>
                      <a:pt x="385" y="152"/>
                    </a:lnTo>
                    <a:lnTo>
                      <a:pt x="385" y="152"/>
                    </a:lnTo>
                    <a:lnTo>
                      <a:pt x="390" y="156"/>
                    </a:lnTo>
                    <a:lnTo>
                      <a:pt x="397" y="157"/>
                    </a:lnTo>
                    <a:lnTo>
                      <a:pt x="397" y="157"/>
                    </a:lnTo>
                    <a:lnTo>
                      <a:pt x="402" y="156"/>
                    </a:lnTo>
                    <a:lnTo>
                      <a:pt x="407" y="154"/>
                    </a:lnTo>
                    <a:lnTo>
                      <a:pt x="439" y="127"/>
                    </a:lnTo>
                    <a:lnTo>
                      <a:pt x="439" y="127"/>
                    </a:lnTo>
                    <a:lnTo>
                      <a:pt x="442" y="122"/>
                    </a:lnTo>
                    <a:lnTo>
                      <a:pt x="444" y="115"/>
                    </a:lnTo>
                    <a:lnTo>
                      <a:pt x="444" y="115"/>
                    </a:lnTo>
                    <a:lnTo>
                      <a:pt x="444" y="110"/>
                    </a:lnTo>
                    <a:lnTo>
                      <a:pt x="441" y="103"/>
                    </a:lnTo>
                    <a:lnTo>
                      <a:pt x="441" y="103"/>
                    </a:lnTo>
                    <a:lnTo>
                      <a:pt x="419" y="81"/>
                    </a:lnTo>
                    <a:lnTo>
                      <a:pt x="395" y="63"/>
                    </a:lnTo>
                    <a:lnTo>
                      <a:pt x="372" y="46"/>
                    </a:lnTo>
                    <a:lnTo>
                      <a:pt x="345" y="31"/>
                    </a:lnTo>
                    <a:lnTo>
                      <a:pt x="318" y="19"/>
                    </a:lnTo>
                    <a:lnTo>
                      <a:pt x="289" y="11"/>
                    </a:lnTo>
                    <a:lnTo>
                      <a:pt x="260" y="4"/>
                    </a:lnTo>
                    <a:lnTo>
                      <a:pt x="230" y="2"/>
                    </a:lnTo>
                    <a:lnTo>
                      <a:pt x="230" y="2"/>
                    </a:lnTo>
                    <a:lnTo>
                      <a:pt x="211" y="0"/>
                    </a:lnTo>
                    <a:lnTo>
                      <a:pt x="211" y="0"/>
                    </a:lnTo>
                    <a:lnTo>
                      <a:pt x="183" y="2"/>
                    </a:lnTo>
                    <a:lnTo>
                      <a:pt x="156" y="5"/>
                    </a:lnTo>
                    <a:lnTo>
                      <a:pt x="129" y="12"/>
                    </a:lnTo>
                    <a:lnTo>
                      <a:pt x="102" y="21"/>
                    </a:lnTo>
                    <a:lnTo>
                      <a:pt x="76" y="32"/>
                    </a:lnTo>
                    <a:lnTo>
                      <a:pt x="51" y="46"/>
                    </a:lnTo>
                    <a:lnTo>
                      <a:pt x="27" y="63"/>
                    </a:lnTo>
                    <a:lnTo>
                      <a:pt x="6" y="81"/>
                    </a:lnTo>
                    <a:lnTo>
                      <a:pt x="6" y="81"/>
                    </a:lnTo>
                    <a:lnTo>
                      <a:pt x="2" y="86"/>
                    </a:lnTo>
                    <a:lnTo>
                      <a:pt x="0" y="92"/>
                    </a:lnTo>
                    <a:lnTo>
                      <a:pt x="2" y="98"/>
                    </a:lnTo>
                    <a:lnTo>
                      <a:pt x="6" y="103"/>
                    </a:lnTo>
                    <a:lnTo>
                      <a:pt x="33" y="13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72" name="Freeform 84"/>
              <p:cNvSpPr/>
              <p:nvPr/>
            </p:nvSpPr>
            <p:spPr bwMode="auto">
              <a:xfrm>
                <a:off x="12801600" y="274638"/>
                <a:ext cx="196850" cy="87313"/>
              </a:xfrm>
              <a:custGeom>
                <a:avLst/>
                <a:gdLst/>
                <a:ahLst/>
                <a:cxnLst>
                  <a:cxn ang="0">
                    <a:pos x="130" y="0"/>
                  </a:cxn>
                  <a:cxn ang="0">
                    <a:pos x="130" y="0"/>
                  </a:cxn>
                  <a:cxn ang="0">
                    <a:pos x="120" y="0"/>
                  </a:cxn>
                  <a:cxn ang="0">
                    <a:pos x="120" y="0"/>
                  </a:cxn>
                  <a:cxn ang="0">
                    <a:pos x="103" y="0"/>
                  </a:cxn>
                  <a:cxn ang="0">
                    <a:pos x="88" y="3"/>
                  </a:cxn>
                  <a:cxn ang="0">
                    <a:pos x="73" y="7"/>
                  </a:cxn>
                  <a:cxn ang="0">
                    <a:pos x="58" y="12"/>
                  </a:cxn>
                  <a:cxn ang="0">
                    <a:pos x="44" y="18"/>
                  </a:cxn>
                  <a:cxn ang="0">
                    <a:pos x="31" y="25"/>
                  </a:cxn>
                  <a:cxn ang="0">
                    <a:pos x="17" y="34"/>
                  </a:cxn>
                  <a:cxn ang="0">
                    <a:pos x="5" y="44"/>
                  </a:cxn>
                  <a:cxn ang="0">
                    <a:pos x="5" y="44"/>
                  </a:cxn>
                  <a:cxn ang="0">
                    <a:pos x="2" y="49"/>
                  </a:cxn>
                  <a:cxn ang="0">
                    <a:pos x="0" y="56"/>
                  </a:cxn>
                  <a:cxn ang="0">
                    <a:pos x="2" y="61"/>
                  </a:cxn>
                  <a:cxn ang="0">
                    <a:pos x="4" y="67"/>
                  </a:cxn>
                  <a:cxn ang="0">
                    <a:pos x="32" y="98"/>
                  </a:cxn>
                  <a:cxn ang="0">
                    <a:pos x="32" y="98"/>
                  </a:cxn>
                  <a:cxn ang="0">
                    <a:pos x="37" y="101"/>
                  </a:cxn>
                  <a:cxn ang="0">
                    <a:pos x="44" y="103"/>
                  </a:cxn>
                  <a:cxn ang="0">
                    <a:pos x="44" y="103"/>
                  </a:cxn>
                  <a:cxn ang="0">
                    <a:pos x="49" y="101"/>
                  </a:cxn>
                  <a:cxn ang="0">
                    <a:pos x="54" y="98"/>
                  </a:cxn>
                  <a:cxn ang="0">
                    <a:pos x="54" y="98"/>
                  </a:cxn>
                  <a:cxn ang="0">
                    <a:pos x="69" y="88"/>
                  </a:cxn>
                  <a:cxn ang="0">
                    <a:pos x="85" y="79"/>
                  </a:cxn>
                  <a:cxn ang="0">
                    <a:pos x="101" y="74"/>
                  </a:cxn>
                  <a:cxn ang="0">
                    <a:pos x="120" y="72"/>
                  </a:cxn>
                  <a:cxn ang="0">
                    <a:pos x="120" y="72"/>
                  </a:cxn>
                  <a:cxn ang="0">
                    <a:pos x="125" y="72"/>
                  </a:cxn>
                  <a:cxn ang="0">
                    <a:pos x="125" y="72"/>
                  </a:cxn>
                  <a:cxn ang="0">
                    <a:pos x="144" y="76"/>
                  </a:cxn>
                  <a:cxn ang="0">
                    <a:pos x="161" y="83"/>
                  </a:cxn>
                  <a:cxn ang="0">
                    <a:pos x="177" y="91"/>
                  </a:cxn>
                  <a:cxn ang="0">
                    <a:pos x="191" y="104"/>
                  </a:cxn>
                  <a:cxn ang="0">
                    <a:pos x="191" y="104"/>
                  </a:cxn>
                  <a:cxn ang="0">
                    <a:pos x="196" y="108"/>
                  </a:cxn>
                  <a:cxn ang="0">
                    <a:pos x="203" y="110"/>
                  </a:cxn>
                  <a:cxn ang="0">
                    <a:pos x="203" y="110"/>
                  </a:cxn>
                  <a:cxn ang="0">
                    <a:pos x="208" y="108"/>
                  </a:cxn>
                  <a:cxn ang="0">
                    <a:pos x="213" y="106"/>
                  </a:cxn>
                  <a:cxn ang="0">
                    <a:pos x="245" y="79"/>
                  </a:cxn>
                  <a:cxn ang="0">
                    <a:pos x="245" y="79"/>
                  </a:cxn>
                  <a:cxn ang="0">
                    <a:pos x="248" y="74"/>
                  </a:cxn>
                  <a:cxn ang="0">
                    <a:pos x="250" y="67"/>
                  </a:cxn>
                  <a:cxn ang="0">
                    <a:pos x="250" y="67"/>
                  </a:cxn>
                  <a:cxn ang="0">
                    <a:pos x="248" y="61"/>
                  </a:cxn>
                  <a:cxn ang="0">
                    <a:pos x="247" y="56"/>
                  </a:cxn>
                  <a:cxn ang="0">
                    <a:pos x="247" y="56"/>
                  </a:cxn>
                  <a:cxn ang="0">
                    <a:pos x="235" y="44"/>
                  </a:cxn>
                  <a:cxn ang="0">
                    <a:pos x="221" y="34"/>
                  </a:cxn>
                  <a:cxn ang="0">
                    <a:pos x="208" y="25"/>
                  </a:cxn>
                  <a:cxn ang="0">
                    <a:pos x="193" y="17"/>
                  </a:cxn>
                  <a:cxn ang="0">
                    <a:pos x="177" y="10"/>
                  </a:cxn>
                  <a:cxn ang="0">
                    <a:pos x="162" y="5"/>
                  </a:cxn>
                  <a:cxn ang="0">
                    <a:pos x="147" y="2"/>
                  </a:cxn>
                  <a:cxn ang="0">
                    <a:pos x="130" y="0"/>
                  </a:cxn>
                  <a:cxn ang="0">
                    <a:pos x="130" y="0"/>
                  </a:cxn>
                </a:cxnLst>
                <a:rect l="0" t="0" r="r" b="b"/>
                <a:pathLst>
                  <a:path w="250" h="110">
                    <a:moveTo>
                      <a:pt x="130" y="0"/>
                    </a:moveTo>
                    <a:lnTo>
                      <a:pt x="130" y="0"/>
                    </a:lnTo>
                    <a:lnTo>
                      <a:pt x="120" y="0"/>
                    </a:lnTo>
                    <a:lnTo>
                      <a:pt x="120" y="0"/>
                    </a:lnTo>
                    <a:lnTo>
                      <a:pt x="103" y="0"/>
                    </a:lnTo>
                    <a:lnTo>
                      <a:pt x="88" y="3"/>
                    </a:lnTo>
                    <a:lnTo>
                      <a:pt x="73" y="7"/>
                    </a:lnTo>
                    <a:lnTo>
                      <a:pt x="58" y="12"/>
                    </a:lnTo>
                    <a:lnTo>
                      <a:pt x="44" y="18"/>
                    </a:lnTo>
                    <a:lnTo>
                      <a:pt x="31" y="25"/>
                    </a:lnTo>
                    <a:lnTo>
                      <a:pt x="17" y="34"/>
                    </a:lnTo>
                    <a:lnTo>
                      <a:pt x="5" y="44"/>
                    </a:lnTo>
                    <a:lnTo>
                      <a:pt x="5" y="44"/>
                    </a:lnTo>
                    <a:lnTo>
                      <a:pt x="2" y="49"/>
                    </a:lnTo>
                    <a:lnTo>
                      <a:pt x="0" y="56"/>
                    </a:lnTo>
                    <a:lnTo>
                      <a:pt x="2" y="61"/>
                    </a:lnTo>
                    <a:lnTo>
                      <a:pt x="4" y="67"/>
                    </a:lnTo>
                    <a:lnTo>
                      <a:pt x="32" y="98"/>
                    </a:lnTo>
                    <a:lnTo>
                      <a:pt x="32" y="98"/>
                    </a:lnTo>
                    <a:lnTo>
                      <a:pt x="37" y="101"/>
                    </a:lnTo>
                    <a:lnTo>
                      <a:pt x="44" y="103"/>
                    </a:lnTo>
                    <a:lnTo>
                      <a:pt x="44" y="103"/>
                    </a:lnTo>
                    <a:lnTo>
                      <a:pt x="49" y="101"/>
                    </a:lnTo>
                    <a:lnTo>
                      <a:pt x="54" y="98"/>
                    </a:lnTo>
                    <a:lnTo>
                      <a:pt x="54" y="98"/>
                    </a:lnTo>
                    <a:lnTo>
                      <a:pt x="69" y="88"/>
                    </a:lnTo>
                    <a:lnTo>
                      <a:pt x="85" y="79"/>
                    </a:lnTo>
                    <a:lnTo>
                      <a:pt x="101" y="74"/>
                    </a:lnTo>
                    <a:lnTo>
                      <a:pt x="120" y="72"/>
                    </a:lnTo>
                    <a:lnTo>
                      <a:pt x="120" y="72"/>
                    </a:lnTo>
                    <a:lnTo>
                      <a:pt x="125" y="72"/>
                    </a:lnTo>
                    <a:lnTo>
                      <a:pt x="125" y="72"/>
                    </a:lnTo>
                    <a:lnTo>
                      <a:pt x="144" y="76"/>
                    </a:lnTo>
                    <a:lnTo>
                      <a:pt x="161" y="83"/>
                    </a:lnTo>
                    <a:lnTo>
                      <a:pt x="177" y="91"/>
                    </a:lnTo>
                    <a:lnTo>
                      <a:pt x="191" y="104"/>
                    </a:lnTo>
                    <a:lnTo>
                      <a:pt x="191" y="104"/>
                    </a:lnTo>
                    <a:lnTo>
                      <a:pt x="196" y="108"/>
                    </a:lnTo>
                    <a:lnTo>
                      <a:pt x="203" y="110"/>
                    </a:lnTo>
                    <a:lnTo>
                      <a:pt x="203" y="110"/>
                    </a:lnTo>
                    <a:lnTo>
                      <a:pt x="208" y="108"/>
                    </a:lnTo>
                    <a:lnTo>
                      <a:pt x="213" y="106"/>
                    </a:lnTo>
                    <a:lnTo>
                      <a:pt x="245" y="79"/>
                    </a:lnTo>
                    <a:lnTo>
                      <a:pt x="245" y="79"/>
                    </a:lnTo>
                    <a:lnTo>
                      <a:pt x="248" y="74"/>
                    </a:lnTo>
                    <a:lnTo>
                      <a:pt x="250" y="67"/>
                    </a:lnTo>
                    <a:lnTo>
                      <a:pt x="250" y="67"/>
                    </a:lnTo>
                    <a:lnTo>
                      <a:pt x="248" y="61"/>
                    </a:lnTo>
                    <a:lnTo>
                      <a:pt x="247" y="56"/>
                    </a:lnTo>
                    <a:lnTo>
                      <a:pt x="247" y="56"/>
                    </a:lnTo>
                    <a:lnTo>
                      <a:pt x="235" y="44"/>
                    </a:lnTo>
                    <a:lnTo>
                      <a:pt x="221" y="34"/>
                    </a:lnTo>
                    <a:lnTo>
                      <a:pt x="208" y="25"/>
                    </a:lnTo>
                    <a:lnTo>
                      <a:pt x="193" y="17"/>
                    </a:lnTo>
                    <a:lnTo>
                      <a:pt x="177" y="10"/>
                    </a:lnTo>
                    <a:lnTo>
                      <a:pt x="162" y="5"/>
                    </a:lnTo>
                    <a:lnTo>
                      <a:pt x="147" y="2"/>
                    </a:lnTo>
                    <a:lnTo>
                      <a:pt x="130" y="0"/>
                    </a:lnTo>
                    <a:lnTo>
                      <a:pt x="130"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73" name="Freeform 85"/>
              <p:cNvSpPr>
                <a:spLocks noEditPoints="1"/>
              </p:cNvSpPr>
              <p:nvPr/>
            </p:nvSpPr>
            <p:spPr bwMode="auto">
              <a:xfrm>
                <a:off x="12457113" y="398463"/>
                <a:ext cx="898525" cy="639763"/>
              </a:xfrm>
              <a:custGeom>
                <a:avLst/>
                <a:gdLst/>
                <a:ahLst/>
                <a:cxnLst>
                  <a:cxn ang="0">
                    <a:pos x="605" y="804"/>
                  </a:cxn>
                  <a:cxn ang="0">
                    <a:pos x="592" y="771"/>
                  </a:cxn>
                  <a:cxn ang="0">
                    <a:pos x="582" y="742"/>
                  </a:cxn>
                  <a:cxn ang="0">
                    <a:pos x="583" y="713"/>
                  </a:cxn>
                  <a:cxn ang="0">
                    <a:pos x="583" y="707"/>
                  </a:cxn>
                  <a:cxn ang="0">
                    <a:pos x="120" y="707"/>
                  </a:cxn>
                  <a:cxn ang="0">
                    <a:pos x="103" y="700"/>
                  </a:cxn>
                  <a:cxn ang="0">
                    <a:pos x="96" y="683"/>
                  </a:cxn>
                  <a:cxn ang="0">
                    <a:pos x="96" y="120"/>
                  </a:cxn>
                  <a:cxn ang="0">
                    <a:pos x="103" y="103"/>
                  </a:cxn>
                  <a:cxn ang="0">
                    <a:pos x="120" y="96"/>
                  </a:cxn>
                  <a:cxn ang="0">
                    <a:pos x="936" y="96"/>
                  </a:cxn>
                  <a:cxn ang="0">
                    <a:pos x="953" y="103"/>
                  </a:cxn>
                  <a:cxn ang="0">
                    <a:pos x="960" y="120"/>
                  </a:cxn>
                  <a:cxn ang="0">
                    <a:pos x="990" y="661"/>
                  </a:cxn>
                  <a:cxn ang="0">
                    <a:pos x="998" y="664"/>
                  </a:cxn>
                  <a:cxn ang="0">
                    <a:pos x="1014" y="675"/>
                  </a:cxn>
                  <a:cxn ang="0">
                    <a:pos x="1024" y="690"/>
                  </a:cxn>
                  <a:cxn ang="0">
                    <a:pos x="1029" y="707"/>
                  </a:cxn>
                  <a:cxn ang="0">
                    <a:pos x="1030" y="804"/>
                  </a:cxn>
                  <a:cxn ang="0">
                    <a:pos x="1089" y="804"/>
                  </a:cxn>
                  <a:cxn ang="0">
                    <a:pos x="1106" y="801"/>
                  </a:cxn>
                  <a:cxn ang="0">
                    <a:pos x="1120" y="793"/>
                  </a:cxn>
                  <a:cxn ang="0">
                    <a:pos x="1128" y="779"/>
                  </a:cxn>
                  <a:cxn ang="0">
                    <a:pos x="1132" y="762"/>
                  </a:cxn>
                  <a:cxn ang="0">
                    <a:pos x="1132" y="42"/>
                  </a:cxn>
                  <a:cxn ang="0">
                    <a:pos x="1128" y="25"/>
                  </a:cxn>
                  <a:cxn ang="0">
                    <a:pos x="1120" y="12"/>
                  </a:cxn>
                  <a:cxn ang="0">
                    <a:pos x="1106" y="3"/>
                  </a:cxn>
                  <a:cxn ang="0">
                    <a:pos x="1089" y="0"/>
                  </a:cxn>
                  <a:cxn ang="0">
                    <a:pos x="44" y="0"/>
                  </a:cxn>
                  <a:cxn ang="0">
                    <a:pos x="27" y="3"/>
                  </a:cxn>
                  <a:cxn ang="0">
                    <a:pos x="13" y="12"/>
                  </a:cxn>
                  <a:cxn ang="0">
                    <a:pos x="3" y="25"/>
                  </a:cxn>
                  <a:cxn ang="0">
                    <a:pos x="0" y="42"/>
                  </a:cxn>
                  <a:cxn ang="0">
                    <a:pos x="0" y="762"/>
                  </a:cxn>
                  <a:cxn ang="0">
                    <a:pos x="3" y="779"/>
                  </a:cxn>
                  <a:cxn ang="0">
                    <a:pos x="13" y="793"/>
                  </a:cxn>
                  <a:cxn ang="0">
                    <a:pos x="27" y="801"/>
                  </a:cxn>
                  <a:cxn ang="0">
                    <a:pos x="44" y="804"/>
                  </a:cxn>
                  <a:cxn ang="0">
                    <a:pos x="1015" y="384"/>
                  </a:cxn>
                  <a:cxn ang="0">
                    <a:pos x="1017" y="374"/>
                  </a:cxn>
                  <a:cxn ang="0">
                    <a:pos x="1030" y="362"/>
                  </a:cxn>
                  <a:cxn ang="0">
                    <a:pos x="1074" y="361"/>
                  </a:cxn>
                  <a:cxn ang="0">
                    <a:pos x="1084" y="362"/>
                  </a:cxn>
                  <a:cxn ang="0">
                    <a:pos x="1096" y="374"/>
                  </a:cxn>
                  <a:cxn ang="0">
                    <a:pos x="1098" y="418"/>
                  </a:cxn>
                  <a:cxn ang="0">
                    <a:pos x="1096" y="428"/>
                  </a:cxn>
                  <a:cxn ang="0">
                    <a:pos x="1084" y="442"/>
                  </a:cxn>
                  <a:cxn ang="0">
                    <a:pos x="1041" y="443"/>
                  </a:cxn>
                  <a:cxn ang="0">
                    <a:pos x="1030" y="442"/>
                  </a:cxn>
                  <a:cxn ang="0">
                    <a:pos x="1017" y="428"/>
                  </a:cxn>
                  <a:cxn ang="0">
                    <a:pos x="1015" y="384"/>
                  </a:cxn>
                </a:cxnLst>
                <a:rect l="0" t="0" r="r" b="b"/>
                <a:pathLst>
                  <a:path w="1132" h="804">
                    <a:moveTo>
                      <a:pt x="44" y="804"/>
                    </a:moveTo>
                    <a:lnTo>
                      <a:pt x="605" y="804"/>
                    </a:lnTo>
                    <a:lnTo>
                      <a:pt x="592" y="771"/>
                    </a:lnTo>
                    <a:lnTo>
                      <a:pt x="592" y="771"/>
                    </a:lnTo>
                    <a:lnTo>
                      <a:pt x="585" y="757"/>
                    </a:lnTo>
                    <a:lnTo>
                      <a:pt x="582" y="742"/>
                    </a:lnTo>
                    <a:lnTo>
                      <a:pt x="582" y="729"/>
                    </a:lnTo>
                    <a:lnTo>
                      <a:pt x="583" y="713"/>
                    </a:lnTo>
                    <a:lnTo>
                      <a:pt x="583" y="713"/>
                    </a:lnTo>
                    <a:lnTo>
                      <a:pt x="583" y="707"/>
                    </a:lnTo>
                    <a:lnTo>
                      <a:pt x="120" y="707"/>
                    </a:lnTo>
                    <a:lnTo>
                      <a:pt x="120" y="707"/>
                    </a:lnTo>
                    <a:lnTo>
                      <a:pt x="111" y="705"/>
                    </a:lnTo>
                    <a:lnTo>
                      <a:pt x="103" y="700"/>
                    </a:lnTo>
                    <a:lnTo>
                      <a:pt x="98" y="693"/>
                    </a:lnTo>
                    <a:lnTo>
                      <a:pt x="96" y="683"/>
                    </a:lnTo>
                    <a:lnTo>
                      <a:pt x="96" y="120"/>
                    </a:lnTo>
                    <a:lnTo>
                      <a:pt x="96" y="120"/>
                    </a:lnTo>
                    <a:lnTo>
                      <a:pt x="98" y="111"/>
                    </a:lnTo>
                    <a:lnTo>
                      <a:pt x="103" y="103"/>
                    </a:lnTo>
                    <a:lnTo>
                      <a:pt x="111" y="98"/>
                    </a:lnTo>
                    <a:lnTo>
                      <a:pt x="120" y="96"/>
                    </a:lnTo>
                    <a:lnTo>
                      <a:pt x="936" y="96"/>
                    </a:lnTo>
                    <a:lnTo>
                      <a:pt x="936" y="96"/>
                    </a:lnTo>
                    <a:lnTo>
                      <a:pt x="946" y="98"/>
                    </a:lnTo>
                    <a:lnTo>
                      <a:pt x="953" y="103"/>
                    </a:lnTo>
                    <a:lnTo>
                      <a:pt x="958" y="111"/>
                    </a:lnTo>
                    <a:lnTo>
                      <a:pt x="960" y="120"/>
                    </a:lnTo>
                    <a:lnTo>
                      <a:pt x="960" y="651"/>
                    </a:lnTo>
                    <a:lnTo>
                      <a:pt x="990" y="661"/>
                    </a:lnTo>
                    <a:lnTo>
                      <a:pt x="990" y="661"/>
                    </a:lnTo>
                    <a:lnTo>
                      <a:pt x="998" y="664"/>
                    </a:lnTo>
                    <a:lnTo>
                      <a:pt x="1007" y="670"/>
                    </a:lnTo>
                    <a:lnTo>
                      <a:pt x="1014" y="675"/>
                    </a:lnTo>
                    <a:lnTo>
                      <a:pt x="1019" y="681"/>
                    </a:lnTo>
                    <a:lnTo>
                      <a:pt x="1024" y="690"/>
                    </a:lnTo>
                    <a:lnTo>
                      <a:pt x="1027" y="698"/>
                    </a:lnTo>
                    <a:lnTo>
                      <a:pt x="1029" y="707"/>
                    </a:lnTo>
                    <a:lnTo>
                      <a:pt x="1030" y="717"/>
                    </a:lnTo>
                    <a:lnTo>
                      <a:pt x="1030" y="804"/>
                    </a:lnTo>
                    <a:lnTo>
                      <a:pt x="1089" y="804"/>
                    </a:lnTo>
                    <a:lnTo>
                      <a:pt x="1089" y="804"/>
                    </a:lnTo>
                    <a:lnTo>
                      <a:pt x="1098" y="803"/>
                    </a:lnTo>
                    <a:lnTo>
                      <a:pt x="1106" y="801"/>
                    </a:lnTo>
                    <a:lnTo>
                      <a:pt x="1113" y="798"/>
                    </a:lnTo>
                    <a:lnTo>
                      <a:pt x="1120" y="793"/>
                    </a:lnTo>
                    <a:lnTo>
                      <a:pt x="1125" y="786"/>
                    </a:lnTo>
                    <a:lnTo>
                      <a:pt x="1128" y="779"/>
                    </a:lnTo>
                    <a:lnTo>
                      <a:pt x="1132" y="771"/>
                    </a:lnTo>
                    <a:lnTo>
                      <a:pt x="1132" y="762"/>
                    </a:lnTo>
                    <a:lnTo>
                      <a:pt x="1132" y="42"/>
                    </a:lnTo>
                    <a:lnTo>
                      <a:pt x="1132" y="42"/>
                    </a:lnTo>
                    <a:lnTo>
                      <a:pt x="1132" y="34"/>
                    </a:lnTo>
                    <a:lnTo>
                      <a:pt x="1128" y="25"/>
                    </a:lnTo>
                    <a:lnTo>
                      <a:pt x="1125" y="18"/>
                    </a:lnTo>
                    <a:lnTo>
                      <a:pt x="1120" y="12"/>
                    </a:lnTo>
                    <a:lnTo>
                      <a:pt x="1113" y="7"/>
                    </a:lnTo>
                    <a:lnTo>
                      <a:pt x="1106" y="3"/>
                    </a:lnTo>
                    <a:lnTo>
                      <a:pt x="1098" y="0"/>
                    </a:lnTo>
                    <a:lnTo>
                      <a:pt x="1089" y="0"/>
                    </a:lnTo>
                    <a:lnTo>
                      <a:pt x="44" y="0"/>
                    </a:lnTo>
                    <a:lnTo>
                      <a:pt x="44" y="0"/>
                    </a:lnTo>
                    <a:lnTo>
                      <a:pt x="33" y="0"/>
                    </a:lnTo>
                    <a:lnTo>
                      <a:pt x="27" y="3"/>
                    </a:lnTo>
                    <a:lnTo>
                      <a:pt x="18" y="7"/>
                    </a:lnTo>
                    <a:lnTo>
                      <a:pt x="13" y="12"/>
                    </a:lnTo>
                    <a:lnTo>
                      <a:pt x="8" y="18"/>
                    </a:lnTo>
                    <a:lnTo>
                      <a:pt x="3" y="25"/>
                    </a:lnTo>
                    <a:lnTo>
                      <a:pt x="1" y="34"/>
                    </a:lnTo>
                    <a:lnTo>
                      <a:pt x="0" y="42"/>
                    </a:lnTo>
                    <a:lnTo>
                      <a:pt x="0" y="762"/>
                    </a:lnTo>
                    <a:lnTo>
                      <a:pt x="0" y="762"/>
                    </a:lnTo>
                    <a:lnTo>
                      <a:pt x="1" y="771"/>
                    </a:lnTo>
                    <a:lnTo>
                      <a:pt x="3" y="779"/>
                    </a:lnTo>
                    <a:lnTo>
                      <a:pt x="8" y="786"/>
                    </a:lnTo>
                    <a:lnTo>
                      <a:pt x="13" y="793"/>
                    </a:lnTo>
                    <a:lnTo>
                      <a:pt x="18" y="798"/>
                    </a:lnTo>
                    <a:lnTo>
                      <a:pt x="27" y="801"/>
                    </a:lnTo>
                    <a:lnTo>
                      <a:pt x="33" y="803"/>
                    </a:lnTo>
                    <a:lnTo>
                      <a:pt x="44" y="804"/>
                    </a:lnTo>
                    <a:lnTo>
                      <a:pt x="44" y="804"/>
                    </a:lnTo>
                    <a:close/>
                    <a:moveTo>
                      <a:pt x="1015" y="384"/>
                    </a:moveTo>
                    <a:lnTo>
                      <a:pt x="1015" y="384"/>
                    </a:lnTo>
                    <a:lnTo>
                      <a:pt x="1017" y="374"/>
                    </a:lnTo>
                    <a:lnTo>
                      <a:pt x="1022" y="368"/>
                    </a:lnTo>
                    <a:lnTo>
                      <a:pt x="1030" y="362"/>
                    </a:lnTo>
                    <a:lnTo>
                      <a:pt x="1041" y="361"/>
                    </a:lnTo>
                    <a:lnTo>
                      <a:pt x="1074" y="361"/>
                    </a:lnTo>
                    <a:lnTo>
                      <a:pt x="1074" y="361"/>
                    </a:lnTo>
                    <a:lnTo>
                      <a:pt x="1084" y="362"/>
                    </a:lnTo>
                    <a:lnTo>
                      <a:pt x="1091" y="368"/>
                    </a:lnTo>
                    <a:lnTo>
                      <a:pt x="1096" y="374"/>
                    </a:lnTo>
                    <a:lnTo>
                      <a:pt x="1098" y="384"/>
                    </a:lnTo>
                    <a:lnTo>
                      <a:pt x="1098" y="418"/>
                    </a:lnTo>
                    <a:lnTo>
                      <a:pt x="1098" y="418"/>
                    </a:lnTo>
                    <a:lnTo>
                      <a:pt x="1096" y="428"/>
                    </a:lnTo>
                    <a:lnTo>
                      <a:pt x="1091" y="437"/>
                    </a:lnTo>
                    <a:lnTo>
                      <a:pt x="1084" y="442"/>
                    </a:lnTo>
                    <a:lnTo>
                      <a:pt x="1074" y="443"/>
                    </a:lnTo>
                    <a:lnTo>
                      <a:pt x="1041" y="443"/>
                    </a:lnTo>
                    <a:lnTo>
                      <a:pt x="1041" y="443"/>
                    </a:lnTo>
                    <a:lnTo>
                      <a:pt x="1030" y="442"/>
                    </a:lnTo>
                    <a:lnTo>
                      <a:pt x="1022" y="437"/>
                    </a:lnTo>
                    <a:lnTo>
                      <a:pt x="1017" y="428"/>
                    </a:lnTo>
                    <a:lnTo>
                      <a:pt x="1015" y="418"/>
                    </a:lnTo>
                    <a:lnTo>
                      <a:pt x="1015" y="38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74" name="Freeform 86"/>
              <p:cNvSpPr/>
              <p:nvPr/>
            </p:nvSpPr>
            <p:spPr bwMode="auto">
              <a:xfrm>
                <a:off x="12592050" y="544513"/>
                <a:ext cx="209550" cy="165100"/>
              </a:xfrm>
              <a:custGeom>
                <a:avLst/>
                <a:gdLst/>
                <a:ahLst/>
                <a:cxnLst>
                  <a:cxn ang="0">
                    <a:pos x="253" y="207"/>
                  </a:cxn>
                  <a:cxn ang="0">
                    <a:pos x="253" y="207"/>
                  </a:cxn>
                  <a:cxn ang="0">
                    <a:pos x="258" y="207"/>
                  </a:cxn>
                  <a:cxn ang="0">
                    <a:pos x="262" y="204"/>
                  </a:cxn>
                  <a:cxn ang="0">
                    <a:pos x="265" y="200"/>
                  </a:cxn>
                  <a:cxn ang="0">
                    <a:pos x="265" y="195"/>
                  </a:cxn>
                  <a:cxn ang="0">
                    <a:pos x="265" y="11"/>
                  </a:cxn>
                  <a:cxn ang="0">
                    <a:pos x="265" y="11"/>
                  </a:cxn>
                  <a:cxn ang="0">
                    <a:pos x="265" y="8"/>
                  </a:cxn>
                  <a:cxn ang="0">
                    <a:pos x="262" y="3"/>
                  </a:cxn>
                  <a:cxn ang="0">
                    <a:pos x="258" y="1"/>
                  </a:cxn>
                  <a:cxn ang="0">
                    <a:pos x="253" y="0"/>
                  </a:cxn>
                  <a:cxn ang="0">
                    <a:pos x="14" y="0"/>
                  </a:cxn>
                  <a:cxn ang="0">
                    <a:pos x="14" y="0"/>
                  </a:cxn>
                  <a:cxn ang="0">
                    <a:pos x="9" y="1"/>
                  </a:cxn>
                  <a:cxn ang="0">
                    <a:pos x="3" y="3"/>
                  </a:cxn>
                  <a:cxn ang="0">
                    <a:pos x="2" y="8"/>
                  </a:cxn>
                  <a:cxn ang="0">
                    <a:pos x="0" y="11"/>
                  </a:cxn>
                  <a:cxn ang="0">
                    <a:pos x="0" y="195"/>
                  </a:cxn>
                  <a:cxn ang="0">
                    <a:pos x="0" y="195"/>
                  </a:cxn>
                  <a:cxn ang="0">
                    <a:pos x="2" y="200"/>
                  </a:cxn>
                  <a:cxn ang="0">
                    <a:pos x="3" y="204"/>
                  </a:cxn>
                  <a:cxn ang="0">
                    <a:pos x="9" y="207"/>
                  </a:cxn>
                  <a:cxn ang="0">
                    <a:pos x="14" y="207"/>
                  </a:cxn>
                  <a:cxn ang="0">
                    <a:pos x="253" y="207"/>
                  </a:cxn>
                </a:cxnLst>
                <a:rect l="0" t="0" r="r" b="b"/>
                <a:pathLst>
                  <a:path w="265" h="207">
                    <a:moveTo>
                      <a:pt x="253" y="207"/>
                    </a:moveTo>
                    <a:lnTo>
                      <a:pt x="253" y="207"/>
                    </a:lnTo>
                    <a:lnTo>
                      <a:pt x="258" y="207"/>
                    </a:lnTo>
                    <a:lnTo>
                      <a:pt x="262" y="204"/>
                    </a:lnTo>
                    <a:lnTo>
                      <a:pt x="265" y="200"/>
                    </a:lnTo>
                    <a:lnTo>
                      <a:pt x="265" y="195"/>
                    </a:lnTo>
                    <a:lnTo>
                      <a:pt x="265" y="11"/>
                    </a:lnTo>
                    <a:lnTo>
                      <a:pt x="265" y="11"/>
                    </a:lnTo>
                    <a:lnTo>
                      <a:pt x="265" y="8"/>
                    </a:lnTo>
                    <a:lnTo>
                      <a:pt x="262" y="3"/>
                    </a:lnTo>
                    <a:lnTo>
                      <a:pt x="258" y="1"/>
                    </a:lnTo>
                    <a:lnTo>
                      <a:pt x="253" y="0"/>
                    </a:lnTo>
                    <a:lnTo>
                      <a:pt x="14" y="0"/>
                    </a:lnTo>
                    <a:lnTo>
                      <a:pt x="14" y="0"/>
                    </a:lnTo>
                    <a:lnTo>
                      <a:pt x="9" y="1"/>
                    </a:lnTo>
                    <a:lnTo>
                      <a:pt x="3" y="3"/>
                    </a:lnTo>
                    <a:lnTo>
                      <a:pt x="2" y="8"/>
                    </a:lnTo>
                    <a:lnTo>
                      <a:pt x="0" y="11"/>
                    </a:lnTo>
                    <a:lnTo>
                      <a:pt x="0" y="195"/>
                    </a:lnTo>
                    <a:lnTo>
                      <a:pt x="0" y="195"/>
                    </a:lnTo>
                    <a:lnTo>
                      <a:pt x="2" y="200"/>
                    </a:lnTo>
                    <a:lnTo>
                      <a:pt x="3" y="204"/>
                    </a:lnTo>
                    <a:lnTo>
                      <a:pt x="9" y="207"/>
                    </a:lnTo>
                    <a:lnTo>
                      <a:pt x="14" y="207"/>
                    </a:lnTo>
                    <a:lnTo>
                      <a:pt x="253" y="207"/>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75" name="Freeform 87"/>
              <p:cNvSpPr/>
              <p:nvPr/>
            </p:nvSpPr>
            <p:spPr bwMode="auto">
              <a:xfrm>
                <a:off x="12592050" y="755650"/>
                <a:ext cx="411163" cy="44450"/>
              </a:xfrm>
              <a:custGeom>
                <a:avLst/>
                <a:gdLst/>
                <a:ahLst/>
                <a:cxnLst>
                  <a:cxn ang="0">
                    <a:pos x="518" y="0"/>
                  </a:cxn>
                  <a:cxn ang="0">
                    <a:pos x="0" y="0"/>
                  </a:cxn>
                  <a:cxn ang="0">
                    <a:pos x="0" y="55"/>
                  </a:cxn>
                  <a:cxn ang="0">
                    <a:pos x="493" y="55"/>
                  </a:cxn>
                  <a:cxn ang="0">
                    <a:pos x="493" y="55"/>
                  </a:cxn>
                  <a:cxn ang="0">
                    <a:pos x="494" y="38"/>
                  </a:cxn>
                  <a:cxn ang="0">
                    <a:pos x="499" y="23"/>
                  </a:cxn>
                  <a:cxn ang="0">
                    <a:pos x="508" y="11"/>
                  </a:cxn>
                  <a:cxn ang="0">
                    <a:pos x="518" y="0"/>
                  </a:cxn>
                  <a:cxn ang="0">
                    <a:pos x="518" y="0"/>
                  </a:cxn>
                </a:cxnLst>
                <a:rect l="0" t="0" r="r" b="b"/>
                <a:pathLst>
                  <a:path w="518" h="55">
                    <a:moveTo>
                      <a:pt x="518" y="0"/>
                    </a:moveTo>
                    <a:lnTo>
                      <a:pt x="0" y="0"/>
                    </a:lnTo>
                    <a:lnTo>
                      <a:pt x="0" y="55"/>
                    </a:lnTo>
                    <a:lnTo>
                      <a:pt x="493" y="55"/>
                    </a:lnTo>
                    <a:lnTo>
                      <a:pt x="493" y="55"/>
                    </a:lnTo>
                    <a:lnTo>
                      <a:pt x="494" y="38"/>
                    </a:lnTo>
                    <a:lnTo>
                      <a:pt x="499" y="23"/>
                    </a:lnTo>
                    <a:lnTo>
                      <a:pt x="508" y="11"/>
                    </a:lnTo>
                    <a:lnTo>
                      <a:pt x="518" y="0"/>
                    </a:lnTo>
                    <a:lnTo>
                      <a:pt x="518"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76" name="Rectangle 88"/>
              <p:cNvSpPr>
                <a:spLocks noChangeArrowheads="1"/>
              </p:cNvSpPr>
              <p:nvPr/>
            </p:nvSpPr>
            <p:spPr bwMode="auto">
              <a:xfrm>
                <a:off x="12592050" y="850900"/>
                <a:ext cx="265113" cy="44450"/>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577" name="Rectangle 89"/>
              <p:cNvSpPr>
                <a:spLocks noChangeArrowheads="1"/>
              </p:cNvSpPr>
              <p:nvPr/>
            </p:nvSpPr>
            <p:spPr bwMode="auto">
              <a:xfrm>
                <a:off x="12847638" y="654050"/>
                <a:ext cx="298450" cy="42863"/>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578" name="Rectangle 90"/>
              <p:cNvSpPr>
                <a:spLocks noChangeArrowheads="1"/>
              </p:cNvSpPr>
              <p:nvPr/>
            </p:nvSpPr>
            <p:spPr bwMode="auto">
              <a:xfrm>
                <a:off x="12847638" y="557213"/>
                <a:ext cx="173038" cy="44450"/>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579" name="Freeform 91"/>
              <p:cNvSpPr/>
              <p:nvPr/>
            </p:nvSpPr>
            <p:spPr bwMode="auto">
              <a:xfrm>
                <a:off x="12954000" y="773113"/>
                <a:ext cx="284163" cy="398463"/>
              </a:xfrm>
              <a:custGeom>
                <a:avLst/>
                <a:gdLst/>
                <a:ahLst/>
                <a:cxnLst>
                  <a:cxn ang="0">
                    <a:pos x="286" y="503"/>
                  </a:cxn>
                  <a:cxn ang="0">
                    <a:pos x="290" y="501"/>
                  </a:cxn>
                  <a:cxn ang="0">
                    <a:pos x="295" y="496"/>
                  </a:cxn>
                  <a:cxn ang="0">
                    <a:pos x="296" y="471"/>
                  </a:cxn>
                  <a:cxn ang="0">
                    <a:pos x="296" y="466"/>
                  </a:cxn>
                  <a:cxn ang="0">
                    <a:pos x="350" y="421"/>
                  </a:cxn>
                  <a:cxn ang="0">
                    <a:pos x="354" y="417"/>
                  </a:cxn>
                  <a:cxn ang="0">
                    <a:pos x="359" y="409"/>
                  </a:cxn>
                  <a:cxn ang="0">
                    <a:pos x="359" y="334"/>
                  </a:cxn>
                  <a:cxn ang="0">
                    <a:pos x="359" y="247"/>
                  </a:cxn>
                  <a:cxn ang="0">
                    <a:pos x="355" y="238"/>
                  </a:cxn>
                  <a:cxn ang="0">
                    <a:pos x="349" y="233"/>
                  </a:cxn>
                  <a:cxn ang="0">
                    <a:pos x="195" y="184"/>
                  </a:cxn>
                  <a:cxn ang="0">
                    <a:pos x="192" y="181"/>
                  </a:cxn>
                  <a:cxn ang="0">
                    <a:pos x="192" y="34"/>
                  </a:cxn>
                  <a:cxn ang="0">
                    <a:pos x="192" y="33"/>
                  </a:cxn>
                  <a:cxn ang="0">
                    <a:pos x="188" y="21"/>
                  </a:cxn>
                  <a:cxn ang="0">
                    <a:pos x="182" y="11"/>
                  </a:cxn>
                  <a:cxn ang="0">
                    <a:pos x="172" y="4"/>
                  </a:cxn>
                  <a:cxn ang="0">
                    <a:pos x="160" y="0"/>
                  </a:cxn>
                  <a:cxn ang="0">
                    <a:pos x="118" y="0"/>
                  </a:cxn>
                  <a:cxn ang="0">
                    <a:pos x="106" y="4"/>
                  </a:cxn>
                  <a:cxn ang="0">
                    <a:pos x="94" y="11"/>
                  </a:cxn>
                  <a:cxn ang="0">
                    <a:pos x="86" y="21"/>
                  </a:cxn>
                  <a:cxn ang="0">
                    <a:pos x="82" y="34"/>
                  </a:cxn>
                  <a:cxn ang="0">
                    <a:pos x="81" y="38"/>
                  </a:cxn>
                  <a:cxn ang="0">
                    <a:pos x="82" y="159"/>
                  </a:cxn>
                  <a:cxn ang="0">
                    <a:pos x="82" y="237"/>
                  </a:cxn>
                  <a:cxn ang="0">
                    <a:pos x="82" y="280"/>
                  </a:cxn>
                  <a:cxn ang="0">
                    <a:pos x="79" y="287"/>
                  </a:cxn>
                  <a:cxn ang="0">
                    <a:pos x="72" y="291"/>
                  </a:cxn>
                  <a:cxn ang="0">
                    <a:pos x="72" y="291"/>
                  </a:cxn>
                  <a:cxn ang="0">
                    <a:pos x="65" y="287"/>
                  </a:cxn>
                  <a:cxn ang="0">
                    <a:pos x="62" y="280"/>
                  </a:cxn>
                  <a:cxn ang="0">
                    <a:pos x="62" y="218"/>
                  </a:cxn>
                  <a:cxn ang="0">
                    <a:pos x="55" y="216"/>
                  </a:cxn>
                  <a:cxn ang="0">
                    <a:pos x="48" y="216"/>
                  </a:cxn>
                  <a:cxn ang="0">
                    <a:pos x="30" y="221"/>
                  </a:cxn>
                  <a:cxn ang="0">
                    <a:pos x="16" y="230"/>
                  </a:cxn>
                  <a:cxn ang="0">
                    <a:pos x="8" y="237"/>
                  </a:cxn>
                  <a:cxn ang="0">
                    <a:pos x="0" y="259"/>
                  </a:cxn>
                  <a:cxn ang="0">
                    <a:pos x="6" y="279"/>
                  </a:cxn>
                  <a:cxn ang="0">
                    <a:pos x="64" y="415"/>
                  </a:cxn>
                  <a:cxn ang="0">
                    <a:pos x="123" y="461"/>
                  </a:cxn>
                  <a:cxn ang="0">
                    <a:pos x="126" y="471"/>
                  </a:cxn>
                  <a:cxn ang="0">
                    <a:pos x="126" y="493"/>
                  </a:cxn>
                  <a:cxn ang="0">
                    <a:pos x="129" y="500"/>
                  </a:cxn>
                  <a:cxn ang="0">
                    <a:pos x="136" y="503"/>
                  </a:cxn>
                </a:cxnLst>
                <a:rect l="0" t="0" r="r" b="b"/>
                <a:pathLst>
                  <a:path w="359" h="503">
                    <a:moveTo>
                      <a:pt x="136" y="503"/>
                    </a:moveTo>
                    <a:lnTo>
                      <a:pt x="286" y="503"/>
                    </a:lnTo>
                    <a:lnTo>
                      <a:pt x="286" y="503"/>
                    </a:lnTo>
                    <a:lnTo>
                      <a:pt x="290" y="501"/>
                    </a:lnTo>
                    <a:lnTo>
                      <a:pt x="293" y="500"/>
                    </a:lnTo>
                    <a:lnTo>
                      <a:pt x="295" y="496"/>
                    </a:lnTo>
                    <a:lnTo>
                      <a:pt x="296" y="493"/>
                    </a:lnTo>
                    <a:lnTo>
                      <a:pt x="296" y="471"/>
                    </a:lnTo>
                    <a:lnTo>
                      <a:pt x="296" y="471"/>
                    </a:lnTo>
                    <a:lnTo>
                      <a:pt x="296" y="466"/>
                    </a:lnTo>
                    <a:lnTo>
                      <a:pt x="300" y="463"/>
                    </a:lnTo>
                    <a:lnTo>
                      <a:pt x="350" y="421"/>
                    </a:lnTo>
                    <a:lnTo>
                      <a:pt x="350" y="421"/>
                    </a:lnTo>
                    <a:lnTo>
                      <a:pt x="354" y="417"/>
                    </a:lnTo>
                    <a:lnTo>
                      <a:pt x="357" y="414"/>
                    </a:lnTo>
                    <a:lnTo>
                      <a:pt x="359" y="409"/>
                    </a:lnTo>
                    <a:lnTo>
                      <a:pt x="359" y="404"/>
                    </a:lnTo>
                    <a:lnTo>
                      <a:pt x="359" y="334"/>
                    </a:lnTo>
                    <a:lnTo>
                      <a:pt x="359" y="247"/>
                    </a:lnTo>
                    <a:lnTo>
                      <a:pt x="359" y="247"/>
                    </a:lnTo>
                    <a:lnTo>
                      <a:pt x="359" y="243"/>
                    </a:lnTo>
                    <a:lnTo>
                      <a:pt x="355" y="238"/>
                    </a:lnTo>
                    <a:lnTo>
                      <a:pt x="354" y="235"/>
                    </a:lnTo>
                    <a:lnTo>
                      <a:pt x="349" y="233"/>
                    </a:lnTo>
                    <a:lnTo>
                      <a:pt x="330" y="227"/>
                    </a:lnTo>
                    <a:lnTo>
                      <a:pt x="195" y="184"/>
                    </a:lnTo>
                    <a:lnTo>
                      <a:pt x="195" y="184"/>
                    </a:lnTo>
                    <a:lnTo>
                      <a:pt x="192" y="181"/>
                    </a:lnTo>
                    <a:lnTo>
                      <a:pt x="192" y="178"/>
                    </a:lnTo>
                    <a:lnTo>
                      <a:pt x="192" y="34"/>
                    </a:lnTo>
                    <a:lnTo>
                      <a:pt x="192" y="33"/>
                    </a:lnTo>
                    <a:lnTo>
                      <a:pt x="192" y="33"/>
                    </a:lnTo>
                    <a:lnTo>
                      <a:pt x="190" y="26"/>
                    </a:lnTo>
                    <a:lnTo>
                      <a:pt x="188" y="21"/>
                    </a:lnTo>
                    <a:lnTo>
                      <a:pt x="185" y="16"/>
                    </a:lnTo>
                    <a:lnTo>
                      <a:pt x="182" y="11"/>
                    </a:lnTo>
                    <a:lnTo>
                      <a:pt x="177" y="7"/>
                    </a:lnTo>
                    <a:lnTo>
                      <a:pt x="172" y="4"/>
                    </a:lnTo>
                    <a:lnTo>
                      <a:pt x="167" y="2"/>
                    </a:lnTo>
                    <a:lnTo>
                      <a:pt x="160" y="0"/>
                    </a:lnTo>
                    <a:lnTo>
                      <a:pt x="118" y="0"/>
                    </a:lnTo>
                    <a:lnTo>
                      <a:pt x="118" y="0"/>
                    </a:lnTo>
                    <a:lnTo>
                      <a:pt x="111" y="2"/>
                    </a:lnTo>
                    <a:lnTo>
                      <a:pt x="106" y="4"/>
                    </a:lnTo>
                    <a:lnTo>
                      <a:pt x="99" y="7"/>
                    </a:lnTo>
                    <a:lnTo>
                      <a:pt x="94" y="11"/>
                    </a:lnTo>
                    <a:lnTo>
                      <a:pt x="89" y="16"/>
                    </a:lnTo>
                    <a:lnTo>
                      <a:pt x="86" y="21"/>
                    </a:lnTo>
                    <a:lnTo>
                      <a:pt x="84" y="27"/>
                    </a:lnTo>
                    <a:lnTo>
                      <a:pt x="82" y="34"/>
                    </a:lnTo>
                    <a:lnTo>
                      <a:pt x="82" y="34"/>
                    </a:lnTo>
                    <a:lnTo>
                      <a:pt x="81" y="38"/>
                    </a:lnTo>
                    <a:lnTo>
                      <a:pt x="81" y="159"/>
                    </a:lnTo>
                    <a:lnTo>
                      <a:pt x="82" y="159"/>
                    </a:lnTo>
                    <a:lnTo>
                      <a:pt x="82" y="237"/>
                    </a:lnTo>
                    <a:lnTo>
                      <a:pt x="82" y="237"/>
                    </a:lnTo>
                    <a:lnTo>
                      <a:pt x="82" y="280"/>
                    </a:lnTo>
                    <a:lnTo>
                      <a:pt x="82" y="280"/>
                    </a:lnTo>
                    <a:lnTo>
                      <a:pt x="81" y="284"/>
                    </a:lnTo>
                    <a:lnTo>
                      <a:pt x="79" y="287"/>
                    </a:lnTo>
                    <a:lnTo>
                      <a:pt x="75" y="289"/>
                    </a:lnTo>
                    <a:lnTo>
                      <a:pt x="72" y="291"/>
                    </a:lnTo>
                    <a:lnTo>
                      <a:pt x="72" y="291"/>
                    </a:lnTo>
                    <a:lnTo>
                      <a:pt x="72" y="291"/>
                    </a:lnTo>
                    <a:lnTo>
                      <a:pt x="67" y="289"/>
                    </a:lnTo>
                    <a:lnTo>
                      <a:pt x="65" y="287"/>
                    </a:lnTo>
                    <a:lnTo>
                      <a:pt x="62" y="284"/>
                    </a:lnTo>
                    <a:lnTo>
                      <a:pt x="62" y="280"/>
                    </a:lnTo>
                    <a:lnTo>
                      <a:pt x="62" y="237"/>
                    </a:lnTo>
                    <a:lnTo>
                      <a:pt x="62" y="218"/>
                    </a:lnTo>
                    <a:lnTo>
                      <a:pt x="62" y="218"/>
                    </a:lnTo>
                    <a:lnTo>
                      <a:pt x="55" y="216"/>
                    </a:lnTo>
                    <a:lnTo>
                      <a:pt x="48" y="216"/>
                    </a:lnTo>
                    <a:lnTo>
                      <a:pt x="48" y="216"/>
                    </a:lnTo>
                    <a:lnTo>
                      <a:pt x="40" y="218"/>
                    </a:lnTo>
                    <a:lnTo>
                      <a:pt x="30" y="221"/>
                    </a:lnTo>
                    <a:lnTo>
                      <a:pt x="16" y="230"/>
                    </a:lnTo>
                    <a:lnTo>
                      <a:pt x="16" y="230"/>
                    </a:lnTo>
                    <a:lnTo>
                      <a:pt x="8" y="237"/>
                    </a:lnTo>
                    <a:lnTo>
                      <a:pt x="8" y="237"/>
                    </a:lnTo>
                    <a:lnTo>
                      <a:pt x="3" y="247"/>
                    </a:lnTo>
                    <a:lnTo>
                      <a:pt x="0" y="259"/>
                    </a:lnTo>
                    <a:lnTo>
                      <a:pt x="1" y="269"/>
                    </a:lnTo>
                    <a:lnTo>
                      <a:pt x="6" y="279"/>
                    </a:lnTo>
                    <a:lnTo>
                      <a:pt x="28" y="334"/>
                    </a:lnTo>
                    <a:lnTo>
                      <a:pt x="64" y="415"/>
                    </a:lnTo>
                    <a:lnTo>
                      <a:pt x="123" y="461"/>
                    </a:lnTo>
                    <a:lnTo>
                      <a:pt x="123" y="461"/>
                    </a:lnTo>
                    <a:lnTo>
                      <a:pt x="126" y="466"/>
                    </a:lnTo>
                    <a:lnTo>
                      <a:pt x="126" y="471"/>
                    </a:lnTo>
                    <a:lnTo>
                      <a:pt x="126" y="493"/>
                    </a:lnTo>
                    <a:lnTo>
                      <a:pt x="126" y="493"/>
                    </a:lnTo>
                    <a:lnTo>
                      <a:pt x="128" y="496"/>
                    </a:lnTo>
                    <a:lnTo>
                      <a:pt x="129" y="500"/>
                    </a:lnTo>
                    <a:lnTo>
                      <a:pt x="133" y="501"/>
                    </a:lnTo>
                    <a:lnTo>
                      <a:pt x="136" y="503"/>
                    </a:lnTo>
                    <a:lnTo>
                      <a:pt x="136" y="503"/>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sp>
          <p:nvSpPr>
            <p:cNvPr id="582" name="椭圆 581"/>
            <p:cNvSpPr/>
            <p:nvPr/>
          </p:nvSpPr>
          <p:spPr bwMode="auto">
            <a:xfrm>
              <a:off x="3429089" y="2170745"/>
              <a:ext cx="126911" cy="155737"/>
            </a:xfrm>
            <a:prstGeom prst="ellipse">
              <a:avLst/>
            </a:prstGeom>
            <a:solidFill>
              <a:srgbClr val="FF0000"/>
            </a:solidFill>
            <a:ln w="9525" cap="flat" cmpd="sng" algn="ctr">
              <a:noFill/>
              <a:prstDash val="solid"/>
              <a:round/>
              <a:headEnd type="none" w="med" len="med"/>
              <a:tailEnd type="none" w="med" len="med"/>
            </a:ln>
            <a:effectLst/>
          </p:spPr>
          <p:txBody>
            <a:bodyPr vert="horz" wrap="square" lIns="79200" tIns="39600" rIns="79200" bIns="39600" numCol="1" rtlCol="0" anchor="t" anchorCtr="0" compatLnSpc="1">
              <a:spAutoFit/>
            </a:bodyPr>
            <a:lstStyle/>
            <a:p>
              <a:pPr defTabSz="801370">
                <a:defRPr/>
              </a:pPr>
              <a:endParaRPr lang="zh-CN" altLang="en-US" sz="200" kern="0" smtClean="0">
                <a:solidFill>
                  <a:srgbClr val="FFFFFF"/>
                </a:solidFill>
                <a:latin typeface="Arial" panose="020B0604020202020204" pitchFamily="34" charset="0"/>
                <a:ea typeface="华文细黑" pitchFamily="2" charset="-122"/>
              </a:endParaRPr>
            </a:p>
          </p:txBody>
        </p:sp>
        <p:sp>
          <p:nvSpPr>
            <p:cNvPr id="583" name="椭圆 582"/>
            <p:cNvSpPr/>
            <p:nvPr/>
          </p:nvSpPr>
          <p:spPr bwMode="auto">
            <a:xfrm>
              <a:off x="2992209" y="2922585"/>
              <a:ext cx="126911" cy="155737"/>
            </a:xfrm>
            <a:prstGeom prst="ellipse">
              <a:avLst/>
            </a:prstGeom>
            <a:solidFill>
              <a:srgbClr val="FF0000"/>
            </a:solidFill>
            <a:ln w="9525" cap="flat" cmpd="sng" algn="ctr">
              <a:noFill/>
              <a:prstDash val="solid"/>
              <a:round/>
              <a:headEnd type="none" w="med" len="med"/>
              <a:tailEnd type="none" w="med" len="med"/>
            </a:ln>
            <a:effectLst/>
          </p:spPr>
          <p:txBody>
            <a:bodyPr vert="horz" wrap="square" lIns="79200" tIns="39600" rIns="79200" bIns="39600" numCol="1" rtlCol="0" anchor="t" anchorCtr="0" compatLnSpc="1">
              <a:spAutoFit/>
            </a:bodyPr>
            <a:lstStyle/>
            <a:p>
              <a:pPr defTabSz="801370">
                <a:defRPr/>
              </a:pPr>
              <a:endParaRPr lang="zh-CN" altLang="en-US" sz="200" kern="0" smtClean="0">
                <a:solidFill>
                  <a:srgbClr val="FFFFFF"/>
                </a:solidFill>
                <a:latin typeface="Arial" panose="020B0604020202020204" pitchFamily="34" charset="0"/>
                <a:ea typeface="华文细黑" pitchFamily="2" charset="-122"/>
              </a:endParaRPr>
            </a:p>
          </p:txBody>
        </p:sp>
        <p:sp>
          <p:nvSpPr>
            <p:cNvPr id="587" name="TextBox 586"/>
            <p:cNvSpPr txBox="1"/>
            <p:nvPr/>
          </p:nvSpPr>
          <p:spPr>
            <a:xfrm>
              <a:off x="3048000" y="2752665"/>
              <a:ext cx="1026160" cy="215444"/>
            </a:xfrm>
            <a:prstGeom prst="rect">
              <a:avLst/>
            </a:prstGeom>
            <a:noFill/>
            <a:ln>
              <a:noFill/>
              <a:prstDash val="sysDash"/>
            </a:ln>
          </p:spPr>
          <p:txBody>
            <a:bodyPr wrap="square" rtlCol="0">
              <a:spAutoFit/>
            </a:bodyPr>
            <a:lstStyle/>
            <a:p>
              <a:pPr fontAlgn="auto">
                <a:spcBef>
                  <a:spcPts val="0"/>
                </a:spcBef>
                <a:spcAft>
                  <a:spcPts val="0"/>
                </a:spcAft>
                <a:buFont typeface="Arial" panose="020B0604020202020204" pitchFamily="34" charset="0"/>
                <a:buChar char="•"/>
                <a:defRPr/>
              </a:pPr>
              <a:r>
                <a:rPr lang="zh-CN" altLang="en-US" sz="800" kern="0" dirty="0" smtClean="0">
                  <a:solidFill>
                    <a:sysClr val="windowText" lastClr="000000"/>
                  </a:solidFill>
                  <a:latin typeface="华文细黑" pitchFamily="2" charset="-122"/>
                  <a:ea typeface="华文细黑" pitchFamily="2" charset="-122"/>
                </a:rPr>
                <a:t>有线策略控制点</a:t>
              </a:r>
              <a:endParaRPr lang="en-US" altLang="zh-CN" sz="800" kern="0" dirty="0" smtClean="0">
                <a:solidFill>
                  <a:sysClr val="windowText" lastClr="000000"/>
                </a:solidFill>
                <a:latin typeface="华文细黑" pitchFamily="2" charset="-122"/>
                <a:ea typeface="华文细黑" pitchFamily="2" charset="-122"/>
              </a:endParaRPr>
            </a:p>
          </p:txBody>
        </p:sp>
        <p:pic>
          <p:nvPicPr>
            <p:cNvPr id="591" name="Picture 54" descr="040"/>
            <p:cNvPicPr>
              <a:picLocks noChangeAspect="1" noChangeArrowheads="1"/>
            </p:cNvPicPr>
            <p:nvPr/>
          </p:nvPicPr>
          <p:blipFill>
            <a:blip r:embed="rId1" cstate="print">
              <a:grayscl/>
            </a:blip>
            <a:stretch>
              <a:fillRect/>
            </a:stretch>
          </p:blipFill>
          <p:spPr bwMode="auto">
            <a:xfrm>
              <a:off x="2833553" y="2254410"/>
              <a:ext cx="369264" cy="201282"/>
            </a:xfrm>
            <a:prstGeom prst="rect">
              <a:avLst/>
            </a:prstGeom>
            <a:noFill/>
          </p:spPr>
        </p:pic>
        <p:cxnSp>
          <p:nvCxnSpPr>
            <p:cNvPr id="592" name="直接连接符 591"/>
            <p:cNvCxnSpPr/>
            <p:nvPr/>
          </p:nvCxnSpPr>
          <p:spPr bwMode="auto">
            <a:xfrm flipH="1">
              <a:off x="3203198" y="2369740"/>
              <a:ext cx="108000" cy="1"/>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94" name="椭圆 593"/>
            <p:cNvSpPr/>
            <p:nvPr/>
          </p:nvSpPr>
          <p:spPr bwMode="auto">
            <a:xfrm>
              <a:off x="3002369" y="2282505"/>
              <a:ext cx="126911" cy="155737"/>
            </a:xfrm>
            <a:prstGeom prst="ellipse">
              <a:avLst/>
            </a:prstGeom>
            <a:solidFill>
              <a:srgbClr val="FF0000"/>
            </a:solidFill>
            <a:ln w="9525" cap="flat" cmpd="sng" algn="ctr">
              <a:noFill/>
              <a:prstDash val="solid"/>
              <a:round/>
              <a:headEnd type="none" w="med" len="med"/>
              <a:tailEnd type="none" w="med" len="med"/>
            </a:ln>
            <a:effectLst/>
          </p:spPr>
          <p:txBody>
            <a:bodyPr vert="horz" wrap="square" lIns="79200" tIns="39600" rIns="79200" bIns="39600" numCol="1" rtlCol="0" anchor="t" anchorCtr="0" compatLnSpc="1">
              <a:spAutoFit/>
            </a:bodyPr>
            <a:lstStyle/>
            <a:p>
              <a:pPr defTabSz="801370">
                <a:defRPr/>
              </a:pPr>
              <a:endParaRPr lang="zh-CN" altLang="en-US" sz="200" kern="0" smtClean="0">
                <a:solidFill>
                  <a:srgbClr val="FFFFFF"/>
                </a:solidFill>
                <a:latin typeface="Arial" panose="020B0604020202020204" pitchFamily="34" charset="0"/>
                <a:ea typeface="华文细黑" pitchFamily="2" charset="-122"/>
              </a:endParaRPr>
            </a:p>
          </p:txBody>
        </p:sp>
      </p:grpSp>
      <p:sp>
        <p:nvSpPr>
          <p:cNvPr id="596" name="矩形 595"/>
          <p:cNvSpPr/>
          <p:nvPr/>
        </p:nvSpPr>
        <p:spPr bwMode="auto">
          <a:xfrm>
            <a:off x="2634586" y="2199472"/>
            <a:ext cx="758853" cy="157648"/>
          </a:xfrm>
          <a:prstGeom prst="rect">
            <a:avLst/>
          </a:prstGeom>
          <a:noFill/>
          <a:ln w="19050">
            <a:noFill/>
            <a:prstDash val="dash"/>
            <a:tailEnd type="arrow"/>
          </a:ln>
          <a:effectLst/>
        </p:spPr>
        <p:txBody>
          <a:bodyPr rtlCol="0" anchor="ctr"/>
          <a:lstStyle/>
          <a:p>
            <a:pPr algn="ctr"/>
            <a:r>
              <a:rPr lang="zh-CN" altLang="en-US" sz="900" dirty="0" smtClean="0">
                <a:solidFill>
                  <a:srgbClr val="000000"/>
                </a:solidFill>
              </a:rPr>
              <a:t>认证网关</a:t>
            </a:r>
            <a:endParaRPr lang="zh-CN" altLang="en-US" sz="900" dirty="0">
              <a:solidFill>
                <a:srgbClr val="000000"/>
              </a:solidFill>
            </a:endParaRPr>
          </a:p>
        </p:txBody>
      </p:sp>
      <p:sp>
        <p:nvSpPr>
          <p:cNvPr id="599" name="TextBox 598"/>
          <p:cNvSpPr txBox="1"/>
          <p:nvPr/>
        </p:nvSpPr>
        <p:spPr>
          <a:xfrm>
            <a:off x="7800167" y="3647784"/>
            <a:ext cx="1156766" cy="253926"/>
          </a:xfrm>
          <a:prstGeom prst="rect">
            <a:avLst/>
          </a:prstGeom>
          <a:noFill/>
        </p:spPr>
        <p:txBody>
          <a:bodyPr wrap="square" lIns="68589" tIns="34295" rIns="68589" bIns="34295" rtlCol="0">
            <a:spAutoFit/>
          </a:bodyPr>
          <a:lstStyle/>
          <a:p>
            <a:r>
              <a:rPr lang="zh-CN" altLang="en-US" sz="1200" b="1" dirty="0">
                <a:solidFill>
                  <a:srgbClr val="000000"/>
                </a:solidFill>
                <a:latin typeface="Heiti SC Light"/>
                <a:ea typeface="Heiti SC Light"/>
                <a:cs typeface="Heiti SC Light"/>
              </a:rPr>
              <a:t>终端设备</a:t>
            </a:r>
            <a:endParaRPr lang="en-US" sz="1200" b="1" dirty="0">
              <a:solidFill>
                <a:srgbClr val="000000"/>
              </a:solidFill>
              <a:latin typeface="Heiti SC Light"/>
              <a:ea typeface="Heiti SC Light"/>
              <a:cs typeface="Heiti SC Light"/>
            </a:endParaRPr>
          </a:p>
        </p:txBody>
      </p:sp>
      <p:sp>
        <p:nvSpPr>
          <p:cNvPr id="600" name="TextBox 599"/>
          <p:cNvSpPr txBox="1"/>
          <p:nvPr/>
        </p:nvSpPr>
        <p:spPr>
          <a:xfrm>
            <a:off x="7800167" y="2989993"/>
            <a:ext cx="1064622" cy="253926"/>
          </a:xfrm>
          <a:prstGeom prst="rect">
            <a:avLst/>
          </a:prstGeom>
          <a:noFill/>
        </p:spPr>
        <p:txBody>
          <a:bodyPr wrap="square" lIns="68589" tIns="34295" rIns="68589" bIns="34295" rtlCol="0">
            <a:spAutoFit/>
          </a:bodyPr>
          <a:lstStyle/>
          <a:p>
            <a:r>
              <a:rPr lang="zh-CN" altLang="en-US" sz="1200" b="1" dirty="0" smtClean="0">
                <a:solidFill>
                  <a:srgbClr val="000000"/>
                </a:solidFill>
                <a:latin typeface="Heiti SC Light"/>
                <a:ea typeface="Heiti SC Light"/>
                <a:cs typeface="Heiti SC Light"/>
              </a:rPr>
              <a:t>策略实施</a:t>
            </a:r>
            <a:endParaRPr lang="en-US" sz="1200" b="1" dirty="0">
              <a:solidFill>
                <a:srgbClr val="000000"/>
              </a:solidFill>
              <a:latin typeface="Heiti SC Light"/>
              <a:ea typeface="Heiti SC Light"/>
              <a:cs typeface="Heiti SC Light"/>
            </a:endParaRPr>
          </a:p>
        </p:txBody>
      </p:sp>
      <p:sp>
        <p:nvSpPr>
          <p:cNvPr id="601" name="TextBox 600"/>
          <p:cNvSpPr txBox="1"/>
          <p:nvPr/>
        </p:nvSpPr>
        <p:spPr>
          <a:xfrm>
            <a:off x="7790007" y="1660393"/>
            <a:ext cx="1282873" cy="438592"/>
          </a:xfrm>
          <a:prstGeom prst="rect">
            <a:avLst/>
          </a:prstGeom>
          <a:noFill/>
        </p:spPr>
        <p:txBody>
          <a:bodyPr wrap="square" lIns="68589" tIns="34295" rIns="68589" bIns="34295" rtlCol="0">
            <a:spAutoFit/>
          </a:bodyPr>
          <a:lstStyle/>
          <a:p>
            <a:r>
              <a:rPr lang="zh-CN" altLang="en-US" sz="1200" b="1" dirty="0">
                <a:solidFill>
                  <a:srgbClr val="000000"/>
                </a:solidFill>
                <a:latin typeface="Heiti SC Light"/>
                <a:ea typeface="Heiti SC Light"/>
                <a:cs typeface="Heiti SC Light"/>
              </a:rPr>
              <a:t>网络管理</a:t>
            </a:r>
            <a:endParaRPr lang="en-US" altLang="zh-CN" sz="1200" b="1" dirty="0">
              <a:solidFill>
                <a:srgbClr val="000000"/>
              </a:solidFill>
              <a:latin typeface="Heiti SC Light"/>
              <a:ea typeface="Heiti SC Light"/>
              <a:cs typeface="Heiti SC Light"/>
            </a:endParaRPr>
          </a:p>
          <a:p>
            <a:r>
              <a:rPr lang="zh-CN" altLang="en-US" sz="1200" b="1" dirty="0" smtClean="0">
                <a:solidFill>
                  <a:srgbClr val="000000"/>
                </a:solidFill>
                <a:latin typeface="Heiti SC Light"/>
                <a:ea typeface="Heiti SC Light"/>
                <a:cs typeface="Heiti SC Light"/>
              </a:rPr>
              <a:t>故障排除</a:t>
            </a:r>
            <a:endParaRPr lang="en-US" sz="1200" b="1" dirty="0">
              <a:solidFill>
                <a:srgbClr val="000000"/>
              </a:solidFill>
              <a:latin typeface="Heiti SC Light"/>
              <a:ea typeface="Heiti SC Light"/>
              <a:cs typeface="Heiti SC Light"/>
            </a:endParaRPr>
          </a:p>
        </p:txBody>
      </p:sp>
      <p:sp>
        <p:nvSpPr>
          <p:cNvPr id="603" name="TextBox 602"/>
          <p:cNvSpPr txBox="1"/>
          <p:nvPr/>
        </p:nvSpPr>
        <p:spPr>
          <a:xfrm>
            <a:off x="7800167" y="2342847"/>
            <a:ext cx="1100032" cy="253926"/>
          </a:xfrm>
          <a:prstGeom prst="rect">
            <a:avLst/>
          </a:prstGeom>
          <a:noFill/>
        </p:spPr>
        <p:txBody>
          <a:bodyPr wrap="square" lIns="68589" tIns="34295" rIns="68589" bIns="34295" rtlCol="0">
            <a:spAutoFit/>
          </a:bodyPr>
          <a:lstStyle/>
          <a:p>
            <a:r>
              <a:rPr lang="zh-CN" altLang="en-US" sz="1200" b="1" dirty="0">
                <a:solidFill>
                  <a:srgbClr val="000000"/>
                </a:solidFill>
                <a:latin typeface="Heiti SC Light"/>
                <a:ea typeface="Heiti SC Light"/>
                <a:cs typeface="Heiti SC Light"/>
              </a:rPr>
              <a:t>访问策略</a:t>
            </a:r>
            <a:endParaRPr lang="en-US" sz="1200" b="1" dirty="0">
              <a:solidFill>
                <a:srgbClr val="000000"/>
              </a:solidFill>
              <a:latin typeface="Heiti SC Light"/>
              <a:ea typeface="Heiti SC Light"/>
              <a:cs typeface="Heiti SC Light"/>
            </a:endParaRPr>
          </a:p>
        </p:txBody>
      </p:sp>
      <p:grpSp>
        <p:nvGrpSpPr>
          <p:cNvPr id="11" name="Group 49"/>
          <p:cNvGrpSpPr/>
          <p:nvPr/>
        </p:nvGrpSpPr>
        <p:grpSpPr>
          <a:xfrm>
            <a:off x="5153033" y="1444098"/>
            <a:ext cx="2403829" cy="791626"/>
            <a:chOff x="9991492" y="2482675"/>
            <a:chExt cx="4464381" cy="2206446"/>
          </a:xfrm>
        </p:grpSpPr>
        <p:sp>
          <p:nvSpPr>
            <p:cNvPr id="955" name="TextBox 954"/>
            <p:cNvSpPr txBox="1"/>
            <p:nvPr/>
          </p:nvSpPr>
          <p:spPr>
            <a:xfrm>
              <a:off x="9991492" y="3983544"/>
              <a:ext cx="1652880" cy="705577"/>
            </a:xfrm>
            <a:prstGeom prst="rect">
              <a:avLst/>
            </a:prstGeom>
            <a:noFill/>
          </p:spPr>
          <p:txBody>
            <a:bodyPr wrap="none" rtlCol="0">
              <a:spAutoFit/>
            </a:bodyPr>
            <a:lstStyle/>
            <a:p>
              <a:pPr algn="ctr">
                <a:lnSpc>
                  <a:spcPct val="95000"/>
                </a:lnSpc>
              </a:pPr>
              <a:r>
                <a:rPr lang="zh-CN" altLang="en-US" sz="1100" b="1" dirty="0" smtClean="0">
                  <a:solidFill>
                    <a:srgbClr val="000000"/>
                  </a:solidFill>
                  <a:latin typeface="Heiti SC Light"/>
                  <a:ea typeface="Heiti SC Light"/>
                  <a:cs typeface="Heiti SC Light"/>
                </a:rPr>
                <a:t>有线</a:t>
              </a:r>
              <a:r>
                <a:rPr lang="zh-CN" altLang="en-US" sz="1100" b="1" dirty="0">
                  <a:solidFill>
                    <a:srgbClr val="000000"/>
                  </a:solidFill>
                  <a:latin typeface="Heiti SC Light"/>
                  <a:ea typeface="Heiti SC Light"/>
                  <a:cs typeface="Heiti SC Light"/>
                </a:rPr>
                <a:t>网管理</a:t>
              </a:r>
              <a:endParaRPr lang="en-US" sz="1100" b="1" dirty="0">
                <a:solidFill>
                  <a:srgbClr val="000000"/>
                </a:solidFill>
                <a:latin typeface="Heiti SC Light"/>
                <a:ea typeface="Heiti SC Light"/>
                <a:cs typeface="Heiti SC Light"/>
              </a:endParaRPr>
            </a:p>
          </p:txBody>
        </p:sp>
        <p:grpSp>
          <p:nvGrpSpPr>
            <p:cNvPr id="12" name="Group 766"/>
            <p:cNvGrpSpPr/>
            <p:nvPr/>
          </p:nvGrpSpPr>
          <p:grpSpPr>
            <a:xfrm>
              <a:off x="10690024" y="2875293"/>
              <a:ext cx="308531" cy="298100"/>
              <a:chOff x="9746748" y="2875293"/>
              <a:chExt cx="308531" cy="298100"/>
            </a:xfrm>
          </p:grpSpPr>
          <p:sp>
            <p:nvSpPr>
              <p:cNvPr id="952" name="Freeform 18"/>
              <p:cNvSpPr>
                <a:spLocks noEditPoints="1"/>
              </p:cNvSpPr>
              <p:nvPr/>
            </p:nvSpPr>
            <p:spPr bwMode="auto">
              <a:xfrm>
                <a:off x="9902918" y="2936338"/>
                <a:ext cx="90905" cy="87755"/>
              </a:xfrm>
              <a:custGeom>
                <a:avLst/>
                <a:gdLst>
                  <a:gd name="T0" fmla="*/ 303 w 303"/>
                  <a:gd name="T1" fmla="*/ 303 h 303"/>
                  <a:gd name="T2" fmla="*/ 0 w 303"/>
                  <a:gd name="T3" fmla="*/ 303 h 303"/>
                  <a:gd name="T4" fmla="*/ 0 w 303"/>
                  <a:gd name="T5" fmla="*/ 0 h 303"/>
                  <a:gd name="T6" fmla="*/ 303 w 303"/>
                  <a:gd name="T7" fmla="*/ 0 h 303"/>
                  <a:gd name="T8" fmla="*/ 303 w 303"/>
                  <a:gd name="T9" fmla="*/ 303 h 303"/>
                  <a:gd name="T10" fmla="*/ 29 w 303"/>
                  <a:gd name="T11" fmla="*/ 274 h 303"/>
                  <a:gd name="T12" fmla="*/ 275 w 303"/>
                  <a:gd name="T13" fmla="*/ 274 h 303"/>
                  <a:gd name="T14" fmla="*/ 275 w 303"/>
                  <a:gd name="T15" fmla="*/ 28 h 303"/>
                  <a:gd name="T16" fmla="*/ 29 w 303"/>
                  <a:gd name="T17" fmla="*/ 28 h 303"/>
                  <a:gd name="T18" fmla="*/ 29 w 303"/>
                  <a:gd name="T19" fmla="*/ 274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3" h="303">
                    <a:moveTo>
                      <a:pt x="303" y="303"/>
                    </a:moveTo>
                    <a:lnTo>
                      <a:pt x="0" y="303"/>
                    </a:lnTo>
                    <a:lnTo>
                      <a:pt x="0" y="0"/>
                    </a:lnTo>
                    <a:lnTo>
                      <a:pt x="303" y="0"/>
                    </a:lnTo>
                    <a:lnTo>
                      <a:pt x="303" y="303"/>
                    </a:lnTo>
                    <a:close/>
                    <a:moveTo>
                      <a:pt x="29" y="274"/>
                    </a:moveTo>
                    <a:lnTo>
                      <a:pt x="275" y="274"/>
                    </a:lnTo>
                    <a:lnTo>
                      <a:pt x="275" y="28"/>
                    </a:lnTo>
                    <a:lnTo>
                      <a:pt x="29" y="28"/>
                    </a:lnTo>
                    <a:lnTo>
                      <a:pt x="29" y="274"/>
                    </a:lnTo>
                    <a:close/>
                  </a:path>
                </a:pathLst>
              </a:custGeom>
              <a:solidFill>
                <a:srgbClr val="FFFFFF"/>
              </a:solidFill>
              <a:ln>
                <a:noFill/>
              </a:ln>
              <a:effectLst/>
            </p:spPr>
            <p:txBody>
              <a:bodyPr vert="horz" wrap="square" lIns="91440" tIns="45720" rIns="91440" bIns="45720" numCol="1" anchor="t" anchorCtr="0" compatLnSpc="1"/>
              <a:lstStyle/>
              <a:p>
                <a:endParaRPr lang="en-US" sz="1100" dirty="0">
                  <a:solidFill>
                    <a:srgbClr val="000000"/>
                  </a:solidFill>
                </a:endParaRPr>
              </a:p>
            </p:txBody>
          </p:sp>
          <p:sp>
            <p:nvSpPr>
              <p:cNvPr id="953" name="Freeform 6"/>
              <p:cNvSpPr>
                <a:spLocks noEditPoints="1"/>
              </p:cNvSpPr>
              <p:nvPr/>
            </p:nvSpPr>
            <p:spPr bwMode="auto">
              <a:xfrm>
                <a:off x="9746748" y="2875293"/>
                <a:ext cx="308531" cy="298100"/>
              </a:xfrm>
              <a:custGeom>
                <a:avLst/>
                <a:gdLst>
                  <a:gd name="T0" fmla="*/ 319 w 489"/>
                  <a:gd name="T1" fmla="*/ 0 h 489"/>
                  <a:gd name="T2" fmla="*/ 148 w 489"/>
                  <a:gd name="T3" fmla="*/ 170 h 489"/>
                  <a:gd name="T4" fmla="*/ 319 w 489"/>
                  <a:gd name="T5" fmla="*/ 340 h 489"/>
                  <a:gd name="T6" fmla="*/ 489 w 489"/>
                  <a:gd name="T7" fmla="*/ 170 h 489"/>
                  <a:gd name="T8" fmla="*/ 319 w 489"/>
                  <a:gd name="T9" fmla="*/ 0 h 489"/>
                  <a:gd name="T10" fmla="*/ 319 w 489"/>
                  <a:gd name="T11" fmla="*/ 299 h 489"/>
                  <a:gd name="T12" fmla="*/ 190 w 489"/>
                  <a:gd name="T13" fmla="*/ 170 h 489"/>
                  <a:gd name="T14" fmla="*/ 319 w 489"/>
                  <a:gd name="T15" fmla="*/ 41 h 489"/>
                  <a:gd name="T16" fmla="*/ 448 w 489"/>
                  <a:gd name="T17" fmla="*/ 170 h 489"/>
                  <a:gd name="T18" fmla="*/ 319 w 489"/>
                  <a:gd name="T19" fmla="*/ 299 h 489"/>
                  <a:gd name="T20" fmla="*/ 102 w 489"/>
                  <a:gd name="T21" fmla="*/ 322 h 489"/>
                  <a:gd name="T22" fmla="*/ 18 w 489"/>
                  <a:gd name="T23" fmla="*/ 407 h 489"/>
                  <a:gd name="T24" fmla="*/ 18 w 489"/>
                  <a:gd name="T25" fmla="*/ 471 h 489"/>
                  <a:gd name="T26" fmla="*/ 82 w 489"/>
                  <a:gd name="T27" fmla="*/ 471 h 489"/>
                  <a:gd name="T28" fmla="*/ 167 w 489"/>
                  <a:gd name="T29" fmla="*/ 387 h 489"/>
                  <a:gd name="T30" fmla="*/ 167 w 489"/>
                  <a:gd name="T31" fmla="*/ 322 h 489"/>
                  <a:gd name="T32" fmla="*/ 102 w 489"/>
                  <a:gd name="T33" fmla="*/ 322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89" h="489">
                    <a:moveTo>
                      <a:pt x="319" y="0"/>
                    </a:moveTo>
                    <a:cubicBezTo>
                      <a:pt x="225" y="0"/>
                      <a:pt x="148" y="76"/>
                      <a:pt x="148" y="170"/>
                    </a:cubicBezTo>
                    <a:cubicBezTo>
                      <a:pt x="148" y="264"/>
                      <a:pt x="225" y="340"/>
                      <a:pt x="319" y="340"/>
                    </a:cubicBezTo>
                    <a:cubicBezTo>
                      <a:pt x="413" y="340"/>
                      <a:pt x="489" y="264"/>
                      <a:pt x="489" y="170"/>
                    </a:cubicBezTo>
                    <a:cubicBezTo>
                      <a:pt x="489" y="76"/>
                      <a:pt x="413" y="0"/>
                      <a:pt x="319" y="0"/>
                    </a:cubicBezTo>
                    <a:close/>
                    <a:moveTo>
                      <a:pt x="319" y="299"/>
                    </a:moveTo>
                    <a:cubicBezTo>
                      <a:pt x="248" y="299"/>
                      <a:pt x="190" y="241"/>
                      <a:pt x="190" y="170"/>
                    </a:cubicBezTo>
                    <a:cubicBezTo>
                      <a:pt x="190" y="99"/>
                      <a:pt x="248" y="41"/>
                      <a:pt x="319" y="41"/>
                    </a:cubicBezTo>
                    <a:cubicBezTo>
                      <a:pt x="390" y="41"/>
                      <a:pt x="448" y="99"/>
                      <a:pt x="448" y="170"/>
                    </a:cubicBezTo>
                    <a:cubicBezTo>
                      <a:pt x="448" y="241"/>
                      <a:pt x="390" y="299"/>
                      <a:pt x="319" y="299"/>
                    </a:cubicBezTo>
                    <a:close/>
                    <a:moveTo>
                      <a:pt x="102" y="322"/>
                    </a:moveTo>
                    <a:cubicBezTo>
                      <a:pt x="18" y="407"/>
                      <a:pt x="18" y="407"/>
                      <a:pt x="18" y="407"/>
                    </a:cubicBezTo>
                    <a:cubicBezTo>
                      <a:pt x="0" y="424"/>
                      <a:pt x="0" y="453"/>
                      <a:pt x="18" y="471"/>
                    </a:cubicBezTo>
                    <a:cubicBezTo>
                      <a:pt x="36" y="489"/>
                      <a:pt x="64" y="489"/>
                      <a:pt x="82" y="471"/>
                    </a:cubicBezTo>
                    <a:cubicBezTo>
                      <a:pt x="167" y="387"/>
                      <a:pt x="167" y="387"/>
                      <a:pt x="167" y="387"/>
                    </a:cubicBezTo>
                    <a:cubicBezTo>
                      <a:pt x="184" y="369"/>
                      <a:pt x="184" y="340"/>
                      <a:pt x="167" y="322"/>
                    </a:cubicBezTo>
                    <a:cubicBezTo>
                      <a:pt x="149" y="305"/>
                      <a:pt x="120" y="305"/>
                      <a:pt x="102" y="322"/>
                    </a:cubicBezTo>
                    <a:close/>
                  </a:path>
                </a:pathLst>
              </a:custGeom>
              <a:solidFill>
                <a:srgbClr val="FFFFFF"/>
              </a:solidFill>
              <a:ln>
                <a:noFill/>
              </a:ln>
              <a:effectLst/>
            </p:spPr>
            <p:txBody>
              <a:bodyPr vert="horz" wrap="square" lIns="91440" tIns="45720" rIns="91440" bIns="45720" numCol="1" anchor="t" anchorCtr="0" compatLnSpc="1"/>
              <a:lstStyle/>
              <a:p>
                <a:endParaRPr lang="en-US" sz="1100" dirty="0">
                  <a:solidFill>
                    <a:srgbClr val="000000"/>
                  </a:solidFill>
                </a:endParaRPr>
              </a:p>
            </p:txBody>
          </p:sp>
        </p:grpSp>
        <p:sp>
          <p:nvSpPr>
            <p:cNvPr id="1099" name="TextBox 1098"/>
            <p:cNvSpPr txBox="1"/>
            <p:nvPr/>
          </p:nvSpPr>
          <p:spPr>
            <a:xfrm>
              <a:off x="10010363" y="2539312"/>
              <a:ext cx="1652880" cy="705577"/>
            </a:xfrm>
            <a:prstGeom prst="rect">
              <a:avLst/>
            </a:prstGeom>
            <a:noFill/>
          </p:spPr>
          <p:txBody>
            <a:bodyPr wrap="none" rtlCol="0">
              <a:spAutoFit/>
            </a:bodyPr>
            <a:lstStyle/>
            <a:p>
              <a:pPr algn="ctr">
                <a:lnSpc>
                  <a:spcPct val="95000"/>
                </a:lnSpc>
              </a:pPr>
              <a:r>
                <a:rPr lang="zh-CN" altLang="en-US" sz="1100" b="1" dirty="0" smtClean="0">
                  <a:solidFill>
                    <a:srgbClr val="000000"/>
                  </a:solidFill>
                  <a:latin typeface="Heiti SC Light"/>
                  <a:ea typeface="Heiti SC Light"/>
                  <a:cs typeface="Heiti SC Light"/>
                </a:rPr>
                <a:t>有线网流量</a:t>
              </a:r>
              <a:endParaRPr lang="en-US" sz="1100" b="1" dirty="0">
                <a:solidFill>
                  <a:srgbClr val="000000"/>
                </a:solidFill>
                <a:latin typeface="Heiti SC Light"/>
                <a:ea typeface="Heiti SC Light"/>
                <a:cs typeface="Heiti SC Light"/>
              </a:endParaRPr>
            </a:p>
          </p:txBody>
        </p:sp>
        <p:sp>
          <p:nvSpPr>
            <p:cNvPr id="1100" name="TextBox 1099"/>
            <p:cNvSpPr txBox="1"/>
            <p:nvPr/>
          </p:nvSpPr>
          <p:spPr>
            <a:xfrm>
              <a:off x="12802993" y="2482675"/>
              <a:ext cx="1652880" cy="705577"/>
            </a:xfrm>
            <a:prstGeom prst="rect">
              <a:avLst/>
            </a:prstGeom>
            <a:noFill/>
          </p:spPr>
          <p:txBody>
            <a:bodyPr wrap="none" rtlCol="0">
              <a:spAutoFit/>
            </a:bodyPr>
            <a:lstStyle/>
            <a:p>
              <a:pPr algn="ctr">
                <a:lnSpc>
                  <a:spcPct val="95000"/>
                </a:lnSpc>
              </a:pPr>
              <a:r>
                <a:rPr lang="zh-CN" altLang="en-US" sz="1100" b="1" dirty="0" smtClean="0">
                  <a:solidFill>
                    <a:srgbClr val="000000"/>
                  </a:solidFill>
                  <a:latin typeface="Heiti SC Light"/>
                  <a:ea typeface="Heiti SC Light"/>
                  <a:cs typeface="Heiti SC Light"/>
                </a:rPr>
                <a:t>无线网流量</a:t>
              </a:r>
              <a:endParaRPr lang="en-US" sz="1100" b="1" dirty="0">
                <a:solidFill>
                  <a:srgbClr val="000000"/>
                </a:solidFill>
                <a:latin typeface="Heiti SC Light"/>
                <a:ea typeface="Heiti SC Light"/>
                <a:cs typeface="Heiti SC Light"/>
              </a:endParaRPr>
            </a:p>
          </p:txBody>
        </p:sp>
        <p:sp>
          <p:nvSpPr>
            <p:cNvPr id="1101" name="TextBox 1100"/>
            <p:cNvSpPr txBox="1"/>
            <p:nvPr/>
          </p:nvSpPr>
          <p:spPr>
            <a:xfrm>
              <a:off x="13017389" y="3955226"/>
              <a:ext cx="1186341" cy="339407"/>
            </a:xfrm>
            <a:prstGeom prst="rect">
              <a:avLst/>
            </a:prstGeom>
            <a:noFill/>
          </p:spPr>
          <p:txBody>
            <a:bodyPr wrap="none" rtlCol="0">
              <a:spAutoFit/>
            </a:bodyPr>
            <a:lstStyle/>
            <a:p>
              <a:pPr algn="ctr">
                <a:lnSpc>
                  <a:spcPct val="95000"/>
                </a:lnSpc>
              </a:pPr>
              <a:r>
                <a:rPr lang="zh-CN" altLang="en-US" sz="1100" b="1" dirty="0">
                  <a:solidFill>
                    <a:srgbClr val="000000"/>
                  </a:solidFill>
                  <a:latin typeface="Heiti SC Light"/>
                  <a:ea typeface="Heiti SC Light"/>
                  <a:cs typeface="Heiti SC Light"/>
                </a:rPr>
                <a:t>无线网管理</a:t>
              </a:r>
              <a:endParaRPr lang="en-US" sz="1100" b="1" dirty="0">
                <a:solidFill>
                  <a:srgbClr val="000000"/>
                </a:solidFill>
                <a:latin typeface="Heiti SC Light"/>
                <a:ea typeface="Heiti SC Light"/>
                <a:cs typeface="Heiti SC Light"/>
              </a:endParaRPr>
            </a:p>
          </p:txBody>
        </p:sp>
      </p:grpSp>
      <p:sp>
        <p:nvSpPr>
          <p:cNvPr id="949" name="TextBox 948"/>
          <p:cNvSpPr txBox="1"/>
          <p:nvPr/>
        </p:nvSpPr>
        <p:spPr>
          <a:xfrm>
            <a:off x="5022568" y="3156650"/>
            <a:ext cx="638781" cy="181937"/>
          </a:xfrm>
          <a:prstGeom prst="rect">
            <a:avLst/>
          </a:prstGeom>
          <a:noFill/>
        </p:spPr>
        <p:txBody>
          <a:bodyPr wrap="none" rtlCol="0">
            <a:spAutoFit/>
          </a:bodyPr>
          <a:lstStyle/>
          <a:p>
            <a:pPr algn="ctr">
              <a:lnSpc>
                <a:spcPct val="95000"/>
              </a:lnSpc>
            </a:pPr>
            <a:r>
              <a:rPr lang="zh-CN" altLang="en-US" sz="1100" b="1" dirty="0">
                <a:solidFill>
                  <a:srgbClr val="000000"/>
                </a:solidFill>
                <a:latin typeface="Heiti SC Light"/>
                <a:ea typeface="Heiti SC Light"/>
                <a:cs typeface="Heiti SC Light"/>
              </a:rPr>
              <a:t>接入交换机</a:t>
            </a:r>
            <a:endParaRPr lang="en-US" sz="1100" b="1" dirty="0">
              <a:solidFill>
                <a:srgbClr val="000000"/>
              </a:solidFill>
              <a:latin typeface="Heiti SC Light"/>
              <a:ea typeface="Heiti SC Light"/>
              <a:cs typeface="Heiti SC Light"/>
            </a:endParaRPr>
          </a:p>
        </p:txBody>
      </p:sp>
      <p:sp>
        <p:nvSpPr>
          <p:cNvPr id="941" name="TextBox 940"/>
          <p:cNvSpPr txBox="1"/>
          <p:nvPr/>
        </p:nvSpPr>
        <p:spPr>
          <a:xfrm>
            <a:off x="6792478" y="3129084"/>
            <a:ext cx="638781" cy="181937"/>
          </a:xfrm>
          <a:prstGeom prst="rect">
            <a:avLst/>
          </a:prstGeom>
          <a:noFill/>
        </p:spPr>
        <p:txBody>
          <a:bodyPr wrap="none" rtlCol="0">
            <a:spAutoFit/>
          </a:bodyPr>
          <a:lstStyle/>
          <a:p>
            <a:pPr algn="ctr">
              <a:lnSpc>
                <a:spcPct val="95000"/>
              </a:lnSpc>
            </a:pPr>
            <a:r>
              <a:rPr lang="zh-CN" altLang="en-US" sz="1100" b="1" dirty="0">
                <a:solidFill>
                  <a:srgbClr val="000000"/>
                </a:solidFill>
                <a:latin typeface="Heiti SC Light"/>
                <a:ea typeface="Heiti SC Light"/>
                <a:cs typeface="Heiti SC Light"/>
              </a:rPr>
              <a:t>无线控制器</a:t>
            </a:r>
            <a:endParaRPr lang="en-US" sz="1100" b="1" dirty="0">
              <a:solidFill>
                <a:srgbClr val="000000"/>
              </a:solidFill>
              <a:latin typeface="Heiti SC Light"/>
              <a:ea typeface="Heiti SC Light"/>
              <a:cs typeface="Heiti SC Light"/>
            </a:endParaRPr>
          </a:p>
        </p:txBody>
      </p:sp>
      <p:sp>
        <p:nvSpPr>
          <p:cNvPr id="1054" name="矩形 1053"/>
          <p:cNvSpPr/>
          <p:nvPr/>
        </p:nvSpPr>
        <p:spPr bwMode="auto">
          <a:xfrm>
            <a:off x="406400" y="1097280"/>
            <a:ext cx="4226560" cy="2956560"/>
          </a:xfrm>
          <a:prstGeom prst="rect">
            <a:avLst/>
          </a:prstGeom>
          <a:noFill/>
          <a:ln w="6350">
            <a:solidFill>
              <a:schemeClr val="bg1">
                <a:lumMod val="75000"/>
              </a:schemeClr>
            </a:solidFill>
            <a:prstDash val="dash"/>
            <a:tailEnd type="arrow"/>
          </a:ln>
          <a:effectLst/>
        </p:spPr>
        <p:txBody>
          <a:bodyPr rtlCol="0" anchor="ctr"/>
          <a:lstStyle/>
          <a:p>
            <a:pPr algn="ctr"/>
            <a:endParaRPr lang="zh-CN" altLang="en-US" dirty="0">
              <a:solidFill>
                <a:srgbClr val="000000"/>
              </a:solidFill>
            </a:endParaRPr>
          </a:p>
        </p:txBody>
      </p:sp>
      <p:sp>
        <p:nvSpPr>
          <p:cNvPr id="438" name="Freeform 13"/>
          <p:cNvSpPr>
            <a:spLocks noEditPoints="1"/>
          </p:cNvSpPr>
          <p:nvPr/>
        </p:nvSpPr>
        <p:spPr bwMode="auto">
          <a:xfrm>
            <a:off x="643892" y="3200543"/>
            <a:ext cx="478258" cy="158208"/>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ndParaRPr>
          </a:p>
        </p:txBody>
      </p:sp>
      <p:grpSp>
        <p:nvGrpSpPr>
          <p:cNvPr id="13" name="组合 384"/>
          <p:cNvGrpSpPr/>
          <p:nvPr/>
        </p:nvGrpSpPr>
        <p:grpSpPr>
          <a:xfrm>
            <a:off x="1069597" y="2370790"/>
            <a:ext cx="610202" cy="336332"/>
            <a:chOff x="3298897" y="4095287"/>
            <a:chExt cx="1257750" cy="591162"/>
          </a:xfrm>
        </p:grpSpPr>
        <p:sp>
          <p:nvSpPr>
            <p:cNvPr id="476" name="Freeform 13"/>
            <p:cNvSpPr>
              <a:spLocks noEditPoints="1"/>
            </p:cNvSpPr>
            <p:nvPr/>
          </p:nvSpPr>
          <p:spPr bwMode="auto">
            <a:xfrm>
              <a:off x="3298897" y="40952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sp>
          <p:nvSpPr>
            <p:cNvPr id="477" name="Freeform 13"/>
            <p:cNvSpPr>
              <a:spLocks noEditPoints="1"/>
            </p:cNvSpPr>
            <p:nvPr/>
          </p:nvSpPr>
          <p:spPr bwMode="auto">
            <a:xfrm>
              <a:off x="3298897" y="43873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grpSp>
      <p:grpSp>
        <p:nvGrpSpPr>
          <p:cNvPr id="14" name="组合 594"/>
          <p:cNvGrpSpPr/>
          <p:nvPr/>
        </p:nvGrpSpPr>
        <p:grpSpPr>
          <a:xfrm>
            <a:off x="1731749" y="2915785"/>
            <a:ext cx="441434" cy="463999"/>
            <a:chOff x="9912350" y="3467100"/>
            <a:chExt cx="422275" cy="415925"/>
          </a:xfrm>
          <a:solidFill>
            <a:schemeClr val="tx1">
              <a:lumMod val="50000"/>
              <a:lumOff val="50000"/>
            </a:schemeClr>
          </a:solidFill>
        </p:grpSpPr>
        <p:sp>
          <p:nvSpPr>
            <p:cNvPr id="484" name="Freeform 510"/>
            <p:cNvSpPr>
              <a:spLocks noEditPoints="1"/>
            </p:cNvSpPr>
            <p:nvPr/>
          </p:nvSpPr>
          <p:spPr bwMode="auto">
            <a:xfrm>
              <a:off x="9912350" y="3740150"/>
              <a:ext cx="415925" cy="142875"/>
            </a:xfrm>
            <a:custGeom>
              <a:avLst/>
              <a:gdLst/>
              <a:ahLst/>
              <a:cxnLst>
                <a:cxn ang="0">
                  <a:pos x="2" y="78"/>
                </a:cxn>
                <a:cxn ang="0">
                  <a:pos x="18" y="90"/>
                </a:cxn>
                <a:cxn ang="0">
                  <a:pos x="252" y="88"/>
                </a:cxn>
                <a:cxn ang="0">
                  <a:pos x="262" y="72"/>
                </a:cxn>
                <a:cxn ang="0">
                  <a:pos x="260" y="10"/>
                </a:cxn>
                <a:cxn ang="0">
                  <a:pos x="244" y="0"/>
                </a:cxn>
                <a:cxn ang="0">
                  <a:pos x="10" y="2"/>
                </a:cxn>
                <a:cxn ang="0">
                  <a:pos x="0" y="18"/>
                </a:cxn>
                <a:cxn ang="0">
                  <a:pos x="74" y="72"/>
                </a:cxn>
                <a:cxn ang="0">
                  <a:pos x="76" y="14"/>
                </a:cxn>
                <a:cxn ang="0">
                  <a:pos x="86" y="10"/>
                </a:cxn>
                <a:cxn ang="0">
                  <a:pos x="96" y="12"/>
                </a:cxn>
                <a:cxn ang="0">
                  <a:pos x="98" y="72"/>
                </a:cxn>
                <a:cxn ang="0">
                  <a:pos x="96" y="78"/>
                </a:cxn>
                <a:cxn ang="0">
                  <a:pos x="86" y="80"/>
                </a:cxn>
                <a:cxn ang="0">
                  <a:pos x="76" y="74"/>
                </a:cxn>
                <a:cxn ang="0">
                  <a:pos x="136" y="60"/>
                </a:cxn>
                <a:cxn ang="0">
                  <a:pos x="124" y="56"/>
                </a:cxn>
                <a:cxn ang="0">
                  <a:pos x="120" y="44"/>
                </a:cxn>
                <a:cxn ang="0">
                  <a:pos x="130" y="30"/>
                </a:cxn>
                <a:cxn ang="0">
                  <a:pos x="142" y="30"/>
                </a:cxn>
                <a:cxn ang="0">
                  <a:pos x="152" y="44"/>
                </a:cxn>
                <a:cxn ang="0">
                  <a:pos x="148" y="56"/>
                </a:cxn>
                <a:cxn ang="0">
                  <a:pos x="136" y="60"/>
                </a:cxn>
                <a:cxn ang="0">
                  <a:pos x="176" y="38"/>
                </a:cxn>
                <a:cxn ang="0">
                  <a:pos x="190" y="28"/>
                </a:cxn>
                <a:cxn ang="0">
                  <a:pos x="202" y="34"/>
                </a:cxn>
                <a:cxn ang="0">
                  <a:pos x="206" y="44"/>
                </a:cxn>
                <a:cxn ang="0">
                  <a:pos x="196" y="60"/>
                </a:cxn>
                <a:cxn ang="0">
                  <a:pos x="184" y="60"/>
                </a:cxn>
                <a:cxn ang="0">
                  <a:pos x="174" y="44"/>
                </a:cxn>
                <a:cxn ang="0">
                  <a:pos x="220" y="44"/>
                </a:cxn>
                <a:cxn ang="0">
                  <a:pos x="230" y="30"/>
                </a:cxn>
                <a:cxn ang="0">
                  <a:pos x="242" y="30"/>
                </a:cxn>
                <a:cxn ang="0">
                  <a:pos x="252" y="44"/>
                </a:cxn>
                <a:cxn ang="0">
                  <a:pos x="248" y="56"/>
                </a:cxn>
                <a:cxn ang="0">
                  <a:pos x="236" y="60"/>
                </a:cxn>
                <a:cxn ang="0">
                  <a:pos x="222" y="50"/>
                </a:cxn>
                <a:cxn ang="0">
                  <a:pos x="54" y="44"/>
                </a:cxn>
                <a:cxn ang="0">
                  <a:pos x="48" y="56"/>
                </a:cxn>
                <a:cxn ang="0">
                  <a:pos x="38" y="60"/>
                </a:cxn>
                <a:cxn ang="0">
                  <a:pos x="22" y="50"/>
                </a:cxn>
                <a:cxn ang="0">
                  <a:pos x="22" y="38"/>
                </a:cxn>
                <a:cxn ang="0">
                  <a:pos x="38" y="28"/>
                </a:cxn>
                <a:cxn ang="0">
                  <a:pos x="48" y="34"/>
                </a:cxn>
                <a:cxn ang="0">
                  <a:pos x="54" y="44"/>
                </a:cxn>
              </a:cxnLst>
              <a:rect l="0" t="0" r="r" b="b"/>
              <a:pathLst>
                <a:path w="262" h="90">
                  <a:moveTo>
                    <a:pt x="0" y="72"/>
                  </a:moveTo>
                  <a:lnTo>
                    <a:pt x="0" y="72"/>
                  </a:lnTo>
                  <a:lnTo>
                    <a:pt x="2" y="78"/>
                  </a:lnTo>
                  <a:lnTo>
                    <a:pt x="6" y="84"/>
                  </a:lnTo>
                  <a:lnTo>
                    <a:pt x="10" y="88"/>
                  </a:lnTo>
                  <a:lnTo>
                    <a:pt x="18" y="90"/>
                  </a:lnTo>
                  <a:lnTo>
                    <a:pt x="244" y="90"/>
                  </a:lnTo>
                  <a:lnTo>
                    <a:pt x="244" y="90"/>
                  </a:lnTo>
                  <a:lnTo>
                    <a:pt x="252" y="88"/>
                  </a:lnTo>
                  <a:lnTo>
                    <a:pt x="256" y="84"/>
                  </a:lnTo>
                  <a:lnTo>
                    <a:pt x="260" y="78"/>
                  </a:lnTo>
                  <a:lnTo>
                    <a:pt x="262" y="72"/>
                  </a:lnTo>
                  <a:lnTo>
                    <a:pt x="262" y="18"/>
                  </a:lnTo>
                  <a:lnTo>
                    <a:pt x="262" y="18"/>
                  </a:lnTo>
                  <a:lnTo>
                    <a:pt x="260" y="10"/>
                  </a:lnTo>
                  <a:lnTo>
                    <a:pt x="256" y="6"/>
                  </a:lnTo>
                  <a:lnTo>
                    <a:pt x="252" y="2"/>
                  </a:lnTo>
                  <a:lnTo>
                    <a:pt x="244" y="0"/>
                  </a:lnTo>
                  <a:lnTo>
                    <a:pt x="18" y="0"/>
                  </a:lnTo>
                  <a:lnTo>
                    <a:pt x="18" y="0"/>
                  </a:lnTo>
                  <a:lnTo>
                    <a:pt x="10" y="2"/>
                  </a:lnTo>
                  <a:lnTo>
                    <a:pt x="6" y="6"/>
                  </a:lnTo>
                  <a:lnTo>
                    <a:pt x="2" y="10"/>
                  </a:lnTo>
                  <a:lnTo>
                    <a:pt x="0" y="18"/>
                  </a:lnTo>
                  <a:lnTo>
                    <a:pt x="0" y="72"/>
                  </a:lnTo>
                  <a:lnTo>
                    <a:pt x="0" y="72"/>
                  </a:lnTo>
                  <a:close/>
                  <a:moveTo>
                    <a:pt x="74" y="72"/>
                  </a:moveTo>
                  <a:lnTo>
                    <a:pt x="74" y="18"/>
                  </a:lnTo>
                  <a:lnTo>
                    <a:pt x="74" y="18"/>
                  </a:lnTo>
                  <a:lnTo>
                    <a:pt x="76" y="14"/>
                  </a:lnTo>
                  <a:lnTo>
                    <a:pt x="78" y="12"/>
                  </a:lnTo>
                  <a:lnTo>
                    <a:pt x="82" y="10"/>
                  </a:lnTo>
                  <a:lnTo>
                    <a:pt x="86" y="10"/>
                  </a:lnTo>
                  <a:lnTo>
                    <a:pt x="86" y="10"/>
                  </a:lnTo>
                  <a:lnTo>
                    <a:pt x="92" y="10"/>
                  </a:lnTo>
                  <a:lnTo>
                    <a:pt x="96" y="12"/>
                  </a:lnTo>
                  <a:lnTo>
                    <a:pt x="98" y="14"/>
                  </a:lnTo>
                  <a:lnTo>
                    <a:pt x="98" y="18"/>
                  </a:lnTo>
                  <a:lnTo>
                    <a:pt x="98" y="72"/>
                  </a:lnTo>
                  <a:lnTo>
                    <a:pt x="98" y="72"/>
                  </a:lnTo>
                  <a:lnTo>
                    <a:pt x="98" y="74"/>
                  </a:lnTo>
                  <a:lnTo>
                    <a:pt x="96" y="78"/>
                  </a:lnTo>
                  <a:lnTo>
                    <a:pt x="92" y="78"/>
                  </a:lnTo>
                  <a:lnTo>
                    <a:pt x="86" y="80"/>
                  </a:lnTo>
                  <a:lnTo>
                    <a:pt x="86" y="80"/>
                  </a:lnTo>
                  <a:lnTo>
                    <a:pt x="82" y="78"/>
                  </a:lnTo>
                  <a:lnTo>
                    <a:pt x="78" y="78"/>
                  </a:lnTo>
                  <a:lnTo>
                    <a:pt x="76" y="74"/>
                  </a:lnTo>
                  <a:lnTo>
                    <a:pt x="74" y="72"/>
                  </a:lnTo>
                  <a:lnTo>
                    <a:pt x="74" y="72"/>
                  </a:lnTo>
                  <a:close/>
                  <a:moveTo>
                    <a:pt x="136" y="60"/>
                  </a:moveTo>
                  <a:lnTo>
                    <a:pt x="136" y="60"/>
                  </a:lnTo>
                  <a:lnTo>
                    <a:pt x="130" y="60"/>
                  </a:lnTo>
                  <a:lnTo>
                    <a:pt x="124" y="56"/>
                  </a:lnTo>
                  <a:lnTo>
                    <a:pt x="122" y="50"/>
                  </a:lnTo>
                  <a:lnTo>
                    <a:pt x="120" y="44"/>
                  </a:lnTo>
                  <a:lnTo>
                    <a:pt x="120" y="44"/>
                  </a:lnTo>
                  <a:lnTo>
                    <a:pt x="122" y="38"/>
                  </a:lnTo>
                  <a:lnTo>
                    <a:pt x="124" y="34"/>
                  </a:lnTo>
                  <a:lnTo>
                    <a:pt x="130" y="30"/>
                  </a:lnTo>
                  <a:lnTo>
                    <a:pt x="136" y="28"/>
                  </a:lnTo>
                  <a:lnTo>
                    <a:pt x="136" y="28"/>
                  </a:lnTo>
                  <a:lnTo>
                    <a:pt x="142" y="30"/>
                  </a:lnTo>
                  <a:lnTo>
                    <a:pt x="148" y="34"/>
                  </a:lnTo>
                  <a:lnTo>
                    <a:pt x="150" y="38"/>
                  </a:lnTo>
                  <a:lnTo>
                    <a:pt x="152" y="44"/>
                  </a:lnTo>
                  <a:lnTo>
                    <a:pt x="152" y="44"/>
                  </a:lnTo>
                  <a:lnTo>
                    <a:pt x="150" y="50"/>
                  </a:lnTo>
                  <a:lnTo>
                    <a:pt x="148" y="56"/>
                  </a:lnTo>
                  <a:lnTo>
                    <a:pt x="142" y="60"/>
                  </a:lnTo>
                  <a:lnTo>
                    <a:pt x="136" y="60"/>
                  </a:lnTo>
                  <a:lnTo>
                    <a:pt x="136" y="60"/>
                  </a:lnTo>
                  <a:close/>
                  <a:moveTo>
                    <a:pt x="174" y="44"/>
                  </a:moveTo>
                  <a:lnTo>
                    <a:pt x="174" y="44"/>
                  </a:lnTo>
                  <a:lnTo>
                    <a:pt x="176" y="38"/>
                  </a:lnTo>
                  <a:lnTo>
                    <a:pt x="178" y="34"/>
                  </a:lnTo>
                  <a:lnTo>
                    <a:pt x="184" y="30"/>
                  </a:lnTo>
                  <a:lnTo>
                    <a:pt x="190" y="28"/>
                  </a:lnTo>
                  <a:lnTo>
                    <a:pt x="190" y="28"/>
                  </a:lnTo>
                  <a:lnTo>
                    <a:pt x="196" y="30"/>
                  </a:lnTo>
                  <a:lnTo>
                    <a:pt x="202" y="34"/>
                  </a:lnTo>
                  <a:lnTo>
                    <a:pt x="204" y="38"/>
                  </a:lnTo>
                  <a:lnTo>
                    <a:pt x="206" y="44"/>
                  </a:lnTo>
                  <a:lnTo>
                    <a:pt x="206" y="44"/>
                  </a:lnTo>
                  <a:lnTo>
                    <a:pt x="204" y="50"/>
                  </a:lnTo>
                  <a:lnTo>
                    <a:pt x="202" y="56"/>
                  </a:lnTo>
                  <a:lnTo>
                    <a:pt x="196" y="60"/>
                  </a:lnTo>
                  <a:lnTo>
                    <a:pt x="190" y="60"/>
                  </a:lnTo>
                  <a:lnTo>
                    <a:pt x="190" y="60"/>
                  </a:lnTo>
                  <a:lnTo>
                    <a:pt x="184" y="60"/>
                  </a:lnTo>
                  <a:lnTo>
                    <a:pt x="178" y="56"/>
                  </a:lnTo>
                  <a:lnTo>
                    <a:pt x="176" y="50"/>
                  </a:lnTo>
                  <a:lnTo>
                    <a:pt x="174" y="44"/>
                  </a:lnTo>
                  <a:lnTo>
                    <a:pt x="174" y="44"/>
                  </a:lnTo>
                  <a:close/>
                  <a:moveTo>
                    <a:pt x="220" y="44"/>
                  </a:moveTo>
                  <a:lnTo>
                    <a:pt x="220" y="44"/>
                  </a:lnTo>
                  <a:lnTo>
                    <a:pt x="222" y="38"/>
                  </a:lnTo>
                  <a:lnTo>
                    <a:pt x="226" y="34"/>
                  </a:lnTo>
                  <a:lnTo>
                    <a:pt x="230" y="30"/>
                  </a:lnTo>
                  <a:lnTo>
                    <a:pt x="236" y="28"/>
                  </a:lnTo>
                  <a:lnTo>
                    <a:pt x="236" y="28"/>
                  </a:lnTo>
                  <a:lnTo>
                    <a:pt x="242" y="30"/>
                  </a:lnTo>
                  <a:lnTo>
                    <a:pt x="248" y="34"/>
                  </a:lnTo>
                  <a:lnTo>
                    <a:pt x="252" y="38"/>
                  </a:lnTo>
                  <a:lnTo>
                    <a:pt x="252" y="44"/>
                  </a:lnTo>
                  <a:lnTo>
                    <a:pt x="252" y="44"/>
                  </a:lnTo>
                  <a:lnTo>
                    <a:pt x="252" y="50"/>
                  </a:lnTo>
                  <a:lnTo>
                    <a:pt x="248" y="56"/>
                  </a:lnTo>
                  <a:lnTo>
                    <a:pt x="242" y="60"/>
                  </a:lnTo>
                  <a:lnTo>
                    <a:pt x="236" y="60"/>
                  </a:lnTo>
                  <a:lnTo>
                    <a:pt x="236" y="60"/>
                  </a:lnTo>
                  <a:lnTo>
                    <a:pt x="230" y="60"/>
                  </a:lnTo>
                  <a:lnTo>
                    <a:pt x="226" y="56"/>
                  </a:lnTo>
                  <a:lnTo>
                    <a:pt x="222" y="50"/>
                  </a:lnTo>
                  <a:lnTo>
                    <a:pt x="220" y="44"/>
                  </a:lnTo>
                  <a:lnTo>
                    <a:pt x="220" y="44"/>
                  </a:lnTo>
                  <a:close/>
                  <a:moveTo>
                    <a:pt x="54" y="44"/>
                  </a:moveTo>
                  <a:lnTo>
                    <a:pt x="54" y="44"/>
                  </a:lnTo>
                  <a:lnTo>
                    <a:pt x="52" y="50"/>
                  </a:lnTo>
                  <a:lnTo>
                    <a:pt x="48" y="56"/>
                  </a:lnTo>
                  <a:lnTo>
                    <a:pt x="44" y="60"/>
                  </a:lnTo>
                  <a:lnTo>
                    <a:pt x="38" y="60"/>
                  </a:lnTo>
                  <a:lnTo>
                    <a:pt x="38" y="60"/>
                  </a:lnTo>
                  <a:lnTo>
                    <a:pt x="32" y="60"/>
                  </a:lnTo>
                  <a:lnTo>
                    <a:pt x="26" y="56"/>
                  </a:lnTo>
                  <a:lnTo>
                    <a:pt x="22" y="50"/>
                  </a:lnTo>
                  <a:lnTo>
                    <a:pt x="22" y="44"/>
                  </a:lnTo>
                  <a:lnTo>
                    <a:pt x="22" y="44"/>
                  </a:lnTo>
                  <a:lnTo>
                    <a:pt x="22" y="38"/>
                  </a:lnTo>
                  <a:lnTo>
                    <a:pt x="26" y="34"/>
                  </a:lnTo>
                  <a:lnTo>
                    <a:pt x="32" y="30"/>
                  </a:lnTo>
                  <a:lnTo>
                    <a:pt x="38" y="28"/>
                  </a:lnTo>
                  <a:lnTo>
                    <a:pt x="38" y="28"/>
                  </a:lnTo>
                  <a:lnTo>
                    <a:pt x="44" y="30"/>
                  </a:lnTo>
                  <a:lnTo>
                    <a:pt x="48" y="34"/>
                  </a:lnTo>
                  <a:lnTo>
                    <a:pt x="52" y="38"/>
                  </a:lnTo>
                  <a:lnTo>
                    <a:pt x="54" y="44"/>
                  </a:lnTo>
                  <a:lnTo>
                    <a:pt x="54" y="4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485" name="Freeform 511"/>
            <p:cNvSpPr/>
            <p:nvPr/>
          </p:nvSpPr>
          <p:spPr bwMode="auto">
            <a:xfrm>
              <a:off x="10096500" y="3467100"/>
              <a:ext cx="238125" cy="60325"/>
            </a:xfrm>
            <a:custGeom>
              <a:avLst/>
              <a:gdLst/>
              <a:ahLst/>
              <a:cxnLst>
                <a:cxn ang="0">
                  <a:pos x="6" y="38"/>
                </a:cxn>
                <a:cxn ang="0">
                  <a:pos x="6" y="38"/>
                </a:cxn>
                <a:cxn ang="0">
                  <a:pos x="22" y="26"/>
                </a:cxn>
                <a:cxn ang="0">
                  <a:pos x="40" y="18"/>
                </a:cxn>
                <a:cxn ang="0">
                  <a:pos x="58" y="14"/>
                </a:cxn>
                <a:cxn ang="0">
                  <a:pos x="76" y="12"/>
                </a:cxn>
                <a:cxn ang="0">
                  <a:pos x="94" y="14"/>
                </a:cxn>
                <a:cxn ang="0">
                  <a:pos x="112" y="18"/>
                </a:cxn>
                <a:cxn ang="0">
                  <a:pos x="128" y="26"/>
                </a:cxn>
                <a:cxn ang="0">
                  <a:pos x="144" y="36"/>
                </a:cxn>
                <a:cxn ang="0">
                  <a:pos x="150" y="26"/>
                </a:cxn>
                <a:cxn ang="0">
                  <a:pos x="150" y="26"/>
                </a:cxn>
                <a:cxn ang="0">
                  <a:pos x="132" y="16"/>
                </a:cxn>
                <a:cxn ang="0">
                  <a:pos x="114" y="6"/>
                </a:cxn>
                <a:cxn ang="0">
                  <a:pos x="96" y="2"/>
                </a:cxn>
                <a:cxn ang="0">
                  <a:pos x="76" y="0"/>
                </a:cxn>
                <a:cxn ang="0">
                  <a:pos x="56" y="2"/>
                </a:cxn>
                <a:cxn ang="0">
                  <a:pos x="36" y="8"/>
                </a:cxn>
                <a:cxn ang="0">
                  <a:pos x="18" y="16"/>
                </a:cxn>
                <a:cxn ang="0">
                  <a:pos x="0" y="26"/>
                </a:cxn>
                <a:cxn ang="0">
                  <a:pos x="6" y="38"/>
                </a:cxn>
              </a:cxnLst>
              <a:rect l="0" t="0" r="r" b="b"/>
              <a:pathLst>
                <a:path w="150" h="38">
                  <a:moveTo>
                    <a:pt x="6" y="38"/>
                  </a:moveTo>
                  <a:lnTo>
                    <a:pt x="6" y="38"/>
                  </a:lnTo>
                  <a:lnTo>
                    <a:pt x="22" y="26"/>
                  </a:lnTo>
                  <a:lnTo>
                    <a:pt x="40" y="18"/>
                  </a:lnTo>
                  <a:lnTo>
                    <a:pt x="58" y="14"/>
                  </a:lnTo>
                  <a:lnTo>
                    <a:pt x="76" y="12"/>
                  </a:lnTo>
                  <a:lnTo>
                    <a:pt x="94" y="14"/>
                  </a:lnTo>
                  <a:lnTo>
                    <a:pt x="112" y="18"/>
                  </a:lnTo>
                  <a:lnTo>
                    <a:pt x="128" y="26"/>
                  </a:lnTo>
                  <a:lnTo>
                    <a:pt x="144" y="36"/>
                  </a:lnTo>
                  <a:lnTo>
                    <a:pt x="150" y="26"/>
                  </a:lnTo>
                  <a:lnTo>
                    <a:pt x="150" y="26"/>
                  </a:lnTo>
                  <a:lnTo>
                    <a:pt x="132" y="16"/>
                  </a:lnTo>
                  <a:lnTo>
                    <a:pt x="114" y="6"/>
                  </a:lnTo>
                  <a:lnTo>
                    <a:pt x="96" y="2"/>
                  </a:lnTo>
                  <a:lnTo>
                    <a:pt x="76" y="0"/>
                  </a:lnTo>
                  <a:lnTo>
                    <a:pt x="56" y="2"/>
                  </a:lnTo>
                  <a:lnTo>
                    <a:pt x="36" y="8"/>
                  </a:lnTo>
                  <a:lnTo>
                    <a:pt x="18" y="16"/>
                  </a:lnTo>
                  <a:lnTo>
                    <a:pt x="0" y="26"/>
                  </a:lnTo>
                  <a:lnTo>
                    <a:pt x="6" y="38"/>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486" name="Freeform 512"/>
            <p:cNvSpPr/>
            <p:nvPr/>
          </p:nvSpPr>
          <p:spPr bwMode="auto">
            <a:xfrm>
              <a:off x="10125075" y="3524250"/>
              <a:ext cx="180975" cy="50800"/>
            </a:xfrm>
            <a:custGeom>
              <a:avLst/>
              <a:gdLst/>
              <a:ahLst/>
              <a:cxnLst>
                <a:cxn ang="0">
                  <a:pos x="114" y="22"/>
                </a:cxn>
                <a:cxn ang="0">
                  <a:pos x="114" y="22"/>
                </a:cxn>
                <a:cxn ang="0">
                  <a:pos x="102" y="12"/>
                </a:cxn>
                <a:cxn ang="0">
                  <a:pos x="88" y="6"/>
                </a:cxn>
                <a:cxn ang="0">
                  <a:pos x="72" y="2"/>
                </a:cxn>
                <a:cxn ang="0">
                  <a:pos x="58" y="0"/>
                </a:cxn>
                <a:cxn ang="0">
                  <a:pos x="42" y="2"/>
                </a:cxn>
                <a:cxn ang="0">
                  <a:pos x="28" y="6"/>
                </a:cxn>
                <a:cxn ang="0">
                  <a:pos x="14" y="12"/>
                </a:cxn>
                <a:cxn ang="0">
                  <a:pos x="0" y="22"/>
                </a:cxn>
                <a:cxn ang="0">
                  <a:pos x="8" y="32"/>
                </a:cxn>
                <a:cxn ang="0">
                  <a:pos x="8" y="32"/>
                </a:cxn>
                <a:cxn ang="0">
                  <a:pos x="8" y="32"/>
                </a:cxn>
                <a:cxn ang="0">
                  <a:pos x="8" y="32"/>
                </a:cxn>
                <a:cxn ang="0">
                  <a:pos x="18" y="24"/>
                </a:cxn>
                <a:cxn ang="0">
                  <a:pos x="30" y="18"/>
                </a:cxn>
                <a:cxn ang="0">
                  <a:pos x="44" y="14"/>
                </a:cxn>
                <a:cxn ang="0">
                  <a:pos x="58" y="12"/>
                </a:cxn>
                <a:cxn ang="0">
                  <a:pos x="72" y="14"/>
                </a:cxn>
                <a:cxn ang="0">
                  <a:pos x="84" y="16"/>
                </a:cxn>
                <a:cxn ang="0">
                  <a:pos x="96" y="24"/>
                </a:cxn>
                <a:cxn ang="0">
                  <a:pos x="108" y="32"/>
                </a:cxn>
                <a:cxn ang="0">
                  <a:pos x="114" y="22"/>
                </a:cxn>
              </a:cxnLst>
              <a:rect l="0" t="0" r="r" b="b"/>
              <a:pathLst>
                <a:path w="114" h="32">
                  <a:moveTo>
                    <a:pt x="114" y="22"/>
                  </a:moveTo>
                  <a:lnTo>
                    <a:pt x="114" y="22"/>
                  </a:lnTo>
                  <a:lnTo>
                    <a:pt x="102" y="12"/>
                  </a:lnTo>
                  <a:lnTo>
                    <a:pt x="88" y="6"/>
                  </a:lnTo>
                  <a:lnTo>
                    <a:pt x="72" y="2"/>
                  </a:lnTo>
                  <a:lnTo>
                    <a:pt x="58" y="0"/>
                  </a:lnTo>
                  <a:lnTo>
                    <a:pt x="42" y="2"/>
                  </a:lnTo>
                  <a:lnTo>
                    <a:pt x="28" y="6"/>
                  </a:lnTo>
                  <a:lnTo>
                    <a:pt x="14" y="12"/>
                  </a:lnTo>
                  <a:lnTo>
                    <a:pt x="0" y="22"/>
                  </a:lnTo>
                  <a:lnTo>
                    <a:pt x="8" y="32"/>
                  </a:lnTo>
                  <a:lnTo>
                    <a:pt x="8" y="32"/>
                  </a:lnTo>
                  <a:lnTo>
                    <a:pt x="8" y="32"/>
                  </a:lnTo>
                  <a:lnTo>
                    <a:pt x="8" y="32"/>
                  </a:lnTo>
                  <a:lnTo>
                    <a:pt x="18" y="24"/>
                  </a:lnTo>
                  <a:lnTo>
                    <a:pt x="30" y="18"/>
                  </a:lnTo>
                  <a:lnTo>
                    <a:pt x="44" y="14"/>
                  </a:lnTo>
                  <a:lnTo>
                    <a:pt x="58" y="12"/>
                  </a:lnTo>
                  <a:lnTo>
                    <a:pt x="72" y="14"/>
                  </a:lnTo>
                  <a:lnTo>
                    <a:pt x="84" y="16"/>
                  </a:lnTo>
                  <a:lnTo>
                    <a:pt x="96" y="24"/>
                  </a:lnTo>
                  <a:lnTo>
                    <a:pt x="108" y="32"/>
                  </a:lnTo>
                  <a:lnTo>
                    <a:pt x="114" y="2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487" name="Freeform 513"/>
            <p:cNvSpPr/>
            <p:nvPr/>
          </p:nvSpPr>
          <p:spPr bwMode="auto">
            <a:xfrm>
              <a:off x="10156825" y="3581400"/>
              <a:ext cx="120650" cy="47625"/>
            </a:xfrm>
            <a:custGeom>
              <a:avLst/>
              <a:gdLst/>
              <a:ahLst/>
              <a:cxnLst>
                <a:cxn ang="0">
                  <a:pos x="72" y="14"/>
                </a:cxn>
                <a:cxn ang="0">
                  <a:pos x="72" y="14"/>
                </a:cxn>
                <a:cxn ang="0">
                  <a:pos x="64" y="8"/>
                </a:cxn>
                <a:cxn ang="0">
                  <a:pos x="56" y="2"/>
                </a:cxn>
                <a:cxn ang="0">
                  <a:pos x="46" y="0"/>
                </a:cxn>
                <a:cxn ang="0">
                  <a:pos x="38" y="0"/>
                </a:cxn>
                <a:cxn ang="0">
                  <a:pos x="28" y="0"/>
                </a:cxn>
                <a:cxn ang="0">
                  <a:pos x="20" y="2"/>
                </a:cxn>
                <a:cxn ang="0">
                  <a:pos x="12" y="8"/>
                </a:cxn>
                <a:cxn ang="0">
                  <a:pos x="4" y="14"/>
                </a:cxn>
                <a:cxn ang="0">
                  <a:pos x="4" y="14"/>
                </a:cxn>
                <a:cxn ang="0">
                  <a:pos x="0" y="18"/>
                </a:cxn>
                <a:cxn ang="0">
                  <a:pos x="6" y="30"/>
                </a:cxn>
                <a:cxn ang="0">
                  <a:pos x="6" y="30"/>
                </a:cxn>
                <a:cxn ang="0">
                  <a:pos x="12" y="22"/>
                </a:cxn>
                <a:cxn ang="0">
                  <a:pos x="12" y="22"/>
                </a:cxn>
                <a:cxn ang="0">
                  <a:pos x="18" y="18"/>
                </a:cxn>
                <a:cxn ang="0">
                  <a:pos x="24" y="14"/>
                </a:cxn>
                <a:cxn ang="0">
                  <a:pos x="30" y="12"/>
                </a:cxn>
                <a:cxn ang="0">
                  <a:pos x="38" y="12"/>
                </a:cxn>
                <a:cxn ang="0">
                  <a:pos x="44" y="12"/>
                </a:cxn>
                <a:cxn ang="0">
                  <a:pos x="52" y="14"/>
                </a:cxn>
                <a:cxn ang="0">
                  <a:pos x="58" y="18"/>
                </a:cxn>
                <a:cxn ang="0">
                  <a:pos x="62" y="22"/>
                </a:cxn>
                <a:cxn ang="0">
                  <a:pos x="62" y="22"/>
                </a:cxn>
                <a:cxn ang="0">
                  <a:pos x="68" y="30"/>
                </a:cxn>
                <a:cxn ang="0">
                  <a:pos x="76" y="18"/>
                </a:cxn>
                <a:cxn ang="0">
                  <a:pos x="76" y="18"/>
                </a:cxn>
                <a:cxn ang="0">
                  <a:pos x="72" y="14"/>
                </a:cxn>
                <a:cxn ang="0">
                  <a:pos x="72" y="14"/>
                </a:cxn>
              </a:cxnLst>
              <a:rect l="0" t="0" r="r" b="b"/>
              <a:pathLst>
                <a:path w="76" h="30">
                  <a:moveTo>
                    <a:pt x="72" y="14"/>
                  </a:moveTo>
                  <a:lnTo>
                    <a:pt x="72" y="14"/>
                  </a:lnTo>
                  <a:lnTo>
                    <a:pt x="64" y="8"/>
                  </a:lnTo>
                  <a:lnTo>
                    <a:pt x="56" y="2"/>
                  </a:lnTo>
                  <a:lnTo>
                    <a:pt x="46" y="0"/>
                  </a:lnTo>
                  <a:lnTo>
                    <a:pt x="38" y="0"/>
                  </a:lnTo>
                  <a:lnTo>
                    <a:pt x="28" y="0"/>
                  </a:lnTo>
                  <a:lnTo>
                    <a:pt x="20" y="2"/>
                  </a:lnTo>
                  <a:lnTo>
                    <a:pt x="12" y="8"/>
                  </a:lnTo>
                  <a:lnTo>
                    <a:pt x="4" y="14"/>
                  </a:lnTo>
                  <a:lnTo>
                    <a:pt x="4" y="14"/>
                  </a:lnTo>
                  <a:lnTo>
                    <a:pt x="0" y="18"/>
                  </a:lnTo>
                  <a:lnTo>
                    <a:pt x="6" y="30"/>
                  </a:lnTo>
                  <a:lnTo>
                    <a:pt x="6" y="30"/>
                  </a:lnTo>
                  <a:lnTo>
                    <a:pt x="12" y="22"/>
                  </a:lnTo>
                  <a:lnTo>
                    <a:pt x="12" y="22"/>
                  </a:lnTo>
                  <a:lnTo>
                    <a:pt x="18" y="18"/>
                  </a:lnTo>
                  <a:lnTo>
                    <a:pt x="24" y="14"/>
                  </a:lnTo>
                  <a:lnTo>
                    <a:pt x="30" y="12"/>
                  </a:lnTo>
                  <a:lnTo>
                    <a:pt x="38" y="12"/>
                  </a:lnTo>
                  <a:lnTo>
                    <a:pt x="44" y="12"/>
                  </a:lnTo>
                  <a:lnTo>
                    <a:pt x="52" y="14"/>
                  </a:lnTo>
                  <a:lnTo>
                    <a:pt x="58" y="18"/>
                  </a:lnTo>
                  <a:lnTo>
                    <a:pt x="62" y="22"/>
                  </a:lnTo>
                  <a:lnTo>
                    <a:pt x="62" y="22"/>
                  </a:lnTo>
                  <a:lnTo>
                    <a:pt x="68" y="30"/>
                  </a:lnTo>
                  <a:lnTo>
                    <a:pt x="76" y="18"/>
                  </a:lnTo>
                  <a:lnTo>
                    <a:pt x="76" y="18"/>
                  </a:lnTo>
                  <a:lnTo>
                    <a:pt x="72" y="14"/>
                  </a:lnTo>
                  <a:lnTo>
                    <a:pt x="72" y="1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488" name="Rectangle 514"/>
            <p:cNvSpPr>
              <a:spLocks noChangeArrowheads="1"/>
            </p:cNvSpPr>
            <p:nvPr/>
          </p:nvSpPr>
          <p:spPr bwMode="auto">
            <a:xfrm>
              <a:off x="10210800" y="3673475"/>
              <a:ext cx="12700" cy="57150"/>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489" name="Freeform 515"/>
            <p:cNvSpPr/>
            <p:nvPr/>
          </p:nvSpPr>
          <p:spPr bwMode="auto">
            <a:xfrm>
              <a:off x="10194925" y="3635375"/>
              <a:ext cx="44450" cy="44450"/>
            </a:xfrm>
            <a:custGeom>
              <a:avLst/>
              <a:gdLst/>
              <a:ahLst/>
              <a:cxnLst>
                <a:cxn ang="0">
                  <a:pos x="14" y="0"/>
                </a:cxn>
                <a:cxn ang="0">
                  <a:pos x="14" y="0"/>
                </a:cxn>
                <a:cxn ang="0">
                  <a:pos x="8" y="0"/>
                </a:cxn>
                <a:cxn ang="0">
                  <a:pos x="4" y="4"/>
                </a:cxn>
                <a:cxn ang="0">
                  <a:pos x="0" y="8"/>
                </a:cxn>
                <a:cxn ang="0">
                  <a:pos x="0" y="14"/>
                </a:cxn>
                <a:cxn ang="0">
                  <a:pos x="0" y="14"/>
                </a:cxn>
                <a:cxn ang="0">
                  <a:pos x="0" y="20"/>
                </a:cxn>
                <a:cxn ang="0">
                  <a:pos x="4" y="24"/>
                </a:cxn>
                <a:cxn ang="0">
                  <a:pos x="8" y="26"/>
                </a:cxn>
                <a:cxn ang="0">
                  <a:pos x="14" y="28"/>
                </a:cxn>
                <a:cxn ang="0">
                  <a:pos x="14" y="28"/>
                </a:cxn>
                <a:cxn ang="0">
                  <a:pos x="20" y="26"/>
                </a:cxn>
                <a:cxn ang="0">
                  <a:pos x="24" y="24"/>
                </a:cxn>
                <a:cxn ang="0">
                  <a:pos x="26" y="20"/>
                </a:cxn>
                <a:cxn ang="0">
                  <a:pos x="28" y="14"/>
                </a:cxn>
                <a:cxn ang="0">
                  <a:pos x="28" y="14"/>
                </a:cxn>
                <a:cxn ang="0">
                  <a:pos x="26" y="8"/>
                </a:cxn>
                <a:cxn ang="0">
                  <a:pos x="24" y="4"/>
                </a:cxn>
                <a:cxn ang="0">
                  <a:pos x="20" y="0"/>
                </a:cxn>
                <a:cxn ang="0">
                  <a:pos x="14" y="0"/>
                </a:cxn>
                <a:cxn ang="0">
                  <a:pos x="14" y="0"/>
                </a:cxn>
              </a:cxnLst>
              <a:rect l="0" t="0" r="r" b="b"/>
              <a:pathLst>
                <a:path w="28" h="28">
                  <a:moveTo>
                    <a:pt x="14" y="0"/>
                  </a:moveTo>
                  <a:lnTo>
                    <a:pt x="14" y="0"/>
                  </a:lnTo>
                  <a:lnTo>
                    <a:pt x="8" y="0"/>
                  </a:lnTo>
                  <a:lnTo>
                    <a:pt x="4" y="4"/>
                  </a:lnTo>
                  <a:lnTo>
                    <a:pt x="0" y="8"/>
                  </a:lnTo>
                  <a:lnTo>
                    <a:pt x="0" y="14"/>
                  </a:lnTo>
                  <a:lnTo>
                    <a:pt x="0" y="14"/>
                  </a:lnTo>
                  <a:lnTo>
                    <a:pt x="0" y="20"/>
                  </a:lnTo>
                  <a:lnTo>
                    <a:pt x="4" y="24"/>
                  </a:lnTo>
                  <a:lnTo>
                    <a:pt x="8" y="26"/>
                  </a:lnTo>
                  <a:lnTo>
                    <a:pt x="14" y="28"/>
                  </a:lnTo>
                  <a:lnTo>
                    <a:pt x="14" y="28"/>
                  </a:lnTo>
                  <a:lnTo>
                    <a:pt x="20" y="26"/>
                  </a:lnTo>
                  <a:lnTo>
                    <a:pt x="24" y="24"/>
                  </a:lnTo>
                  <a:lnTo>
                    <a:pt x="26" y="20"/>
                  </a:lnTo>
                  <a:lnTo>
                    <a:pt x="28" y="14"/>
                  </a:lnTo>
                  <a:lnTo>
                    <a:pt x="28" y="14"/>
                  </a:lnTo>
                  <a:lnTo>
                    <a:pt x="26" y="8"/>
                  </a:lnTo>
                  <a:lnTo>
                    <a:pt x="24" y="4"/>
                  </a:lnTo>
                  <a:lnTo>
                    <a:pt x="20" y="0"/>
                  </a:lnTo>
                  <a:lnTo>
                    <a:pt x="14" y="0"/>
                  </a:lnTo>
                  <a:lnTo>
                    <a:pt x="14"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cxnSp>
        <p:nvCxnSpPr>
          <p:cNvPr id="490" name="直接连接符 489"/>
          <p:cNvCxnSpPr/>
          <p:nvPr/>
        </p:nvCxnSpPr>
        <p:spPr bwMode="auto">
          <a:xfrm>
            <a:off x="890921" y="2896298"/>
            <a:ext cx="0" cy="283779"/>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1" name="直接连接符 490"/>
          <p:cNvCxnSpPr/>
          <p:nvPr/>
        </p:nvCxnSpPr>
        <p:spPr bwMode="auto">
          <a:xfrm flipH="1">
            <a:off x="890922" y="2906808"/>
            <a:ext cx="1040523" cy="0"/>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2" name="直接连接符 491"/>
          <p:cNvCxnSpPr/>
          <p:nvPr/>
        </p:nvCxnSpPr>
        <p:spPr bwMode="auto">
          <a:xfrm>
            <a:off x="1931445" y="2906808"/>
            <a:ext cx="0" cy="283779"/>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7" name="直接连接符 496"/>
          <p:cNvCxnSpPr/>
          <p:nvPr/>
        </p:nvCxnSpPr>
        <p:spPr bwMode="auto">
          <a:xfrm>
            <a:off x="1405928" y="2728132"/>
            <a:ext cx="0" cy="178676"/>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5" name="组合 294"/>
          <p:cNvGrpSpPr/>
          <p:nvPr/>
        </p:nvGrpSpPr>
        <p:grpSpPr>
          <a:xfrm>
            <a:off x="1794809" y="2574516"/>
            <a:ext cx="409904" cy="122095"/>
            <a:chOff x="3293224" y="1661160"/>
            <a:chExt cx="952523" cy="143976"/>
          </a:xfrm>
        </p:grpSpPr>
        <p:grpSp>
          <p:nvGrpSpPr>
            <p:cNvPr id="16" name="组合 192"/>
            <p:cNvGrpSpPr/>
            <p:nvPr/>
          </p:nvGrpSpPr>
          <p:grpSpPr>
            <a:xfrm>
              <a:off x="3984132" y="1725247"/>
              <a:ext cx="108860" cy="20192"/>
              <a:chOff x="10707167" y="1194489"/>
              <a:chExt cx="196850" cy="36513"/>
            </a:xfrm>
            <a:solidFill>
              <a:schemeClr val="tx1">
                <a:lumMod val="50000"/>
                <a:lumOff val="50000"/>
              </a:schemeClr>
            </a:solidFill>
          </p:grpSpPr>
          <p:sp>
            <p:nvSpPr>
              <p:cNvPr id="506" name="Freeform 6"/>
              <p:cNvSpPr/>
              <p:nvPr/>
            </p:nvSpPr>
            <p:spPr bwMode="auto">
              <a:xfrm>
                <a:off x="10707167" y="1194489"/>
                <a:ext cx="36513" cy="36513"/>
              </a:xfrm>
              <a:custGeom>
                <a:avLst/>
                <a:gdLst/>
                <a:ahLst/>
                <a:cxnLst>
                  <a:cxn ang="0">
                    <a:pos x="189" y="343"/>
                  </a:cxn>
                  <a:cxn ang="0">
                    <a:pos x="222" y="336"/>
                  </a:cxn>
                  <a:cxn ang="0">
                    <a:pos x="253" y="322"/>
                  </a:cxn>
                  <a:cxn ang="0">
                    <a:pos x="280" y="304"/>
                  </a:cxn>
                  <a:cxn ang="0">
                    <a:pos x="304" y="282"/>
                  </a:cxn>
                  <a:cxn ang="0">
                    <a:pos x="322" y="254"/>
                  </a:cxn>
                  <a:cxn ang="0">
                    <a:pos x="335" y="224"/>
                  </a:cxn>
                  <a:cxn ang="0">
                    <a:pos x="341" y="190"/>
                  </a:cxn>
                  <a:cxn ang="0">
                    <a:pos x="341" y="154"/>
                  </a:cxn>
                  <a:cxn ang="0">
                    <a:pos x="335" y="122"/>
                  </a:cxn>
                  <a:cxn ang="0">
                    <a:pos x="322" y="91"/>
                  </a:cxn>
                  <a:cxn ang="0">
                    <a:pos x="304" y="64"/>
                  </a:cxn>
                  <a:cxn ang="0">
                    <a:pos x="280" y="40"/>
                  </a:cxn>
                  <a:cxn ang="0">
                    <a:pos x="253" y="22"/>
                  </a:cxn>
                  <a:cxn ang="0">
                    <a:pos x="222" y="9"/>
                  </a:cxn>
                  <a:cxn ang="0">
                    <a:pos x="189" y="1"/>
                  </a:cxn>
                  <a:cxn ang="0">
                    <a:pos x="154" y="1"/>
                  </a:cxn>
                  <a:cxn ang="0">
                    <a:pos x="121" y="9"/>
                  </a:cxn>
                  <a:cxn ang="0">
                    <a:pos x="90" y="22"/>
                  </a:cxn>
                  <a:cxn ang="0">
                    <a:pos x="63" y="40"/>
                  </a:cxn>
                  <a:cxn ang="0">
                    <a:pos x="39" y="64"/>
                  </a:cxn>
                  <a:cxn ang="0">
                    <a:pos x="21" y="91"/>
                  </a:cxn>
                  <a:cxn ang="0">
                    <a:pos x="9" y="122"/>
                  </a:cxn>
                  <a:cxn ang="0">
                    <a:pos x="2" y="154"/>
                  </a:cxn>
                  <a:cxn ang="0">
                    <a:pos x="2" y="190"/>
                  </a:cxn>
                  <a:cxn ang="0">
                    <a:pos x="9" y="224"/>
                  </a:cxn>
                  <a:cxn ang="0">
                    <a:pos x="21" y="254"/>
                  </a:cxn>
                  <a:cxn ang="0">
                    <a:pos x="39" y="282"/>
                  </a:cxn>
                  <a:cxn ang="0">
                    <a:pos x="63" y="304"/>
                  </a:cxn>
                  <a:cxn ang="0">
                    <a:pos x="90" y="322"/>
                  </a:cxn>
                  <a:cxn ang="0">
                    <a:pos x="121" y="336"/>
                  </a:cxn>
                  <a:cxn ang="0">
                    <a:pos x="154" y="343"/>
                  </a:cxn>
                </a:cxnLst>
                <a:rect l="0" t="0" r="r" b="b"/>
                <a:pathLst>
                  <a:path w="342" h="344">
                    <a:moveTo>
                      <a:pt x="171" y="344"/>
                    </a:moveTo>
                    <a:lnTo>
                      <a:pt x="189" y="343"/>
                    </a:lnTo>
                    <a:lnTo>
                      <a:pt x="206" y="340"/>
                    </a:lnTo>
                    <a:lnTo>
                      <a:pt x="222" y="336"/>
                    </a:lnTo>
                    <a:lnTo>
                      <a:pt x="238" y="331"/>
                    </a:lnTo>
                    <a:lnTo>
                      <a:pt x="253" y="322"/>
                    </a:lnTo>
                    <a:lnTo>
                      <a:pt x="267" y="314"/>
                    </a:lnTo>
                    <a:lnTo>
                      <a:pt x="280" y="304"/>
                    </a:lnTo>
                    <a:lnTo>
                      <a:pt x="292" y="293"/>
                    </a:lnTo>
                    <a:lnTo>
                      <a:pt x="304" y="282"/>
                    </a:lnTo>
                    <a:lnTo>
                      <a:pt x="313" y="268"/>
                    </a:lnTo>
                    <a:lnTo>
                      <a:pt x="322" y="254"/>
                    </a:lnTo>
                    <a:lnTo>
                      <a:pt x="329" y="239"/>
                    </a:lnTo>
                    <a:lnTo>
                      <a:pt x="335" y="224"/>
                    </a:lnTo>
                    <a:lnTo>
                      <a:pt x="339" y="206"/>
                    </a:lnTo>
                    <a:lnTo>
                      <a:pt x="341" y="190"/>
                    </a:lnTo>
                    <a:lnTo>
                      <a:pt x="342" y="173"/>
                    </a:lnTo>
                    <a:lnTo>
                      <a:pt x="341" y="154"/>
                    </a:lnTo>
                    <a:lnTo>
                      <a:pt x="339" y="138"/>
                    </a:lnTo>
                    <a:lnTo>
                      <a:pt x="335" y="122"/>
                    </a:lnTo>
                    <a:lnTo>
                      <a:pt x="329" y="105"/>
                    </a:lnTo>
                    <a:lnTo>
                      <a:pt x="322" y="91"/>
                    </a:lnTo>
                    <a:lnTo>
                      <a:pt x="313" y="77"/>
                    </a:lnTo>
                    <a:lnTo>
                      <a:pt x="304" y="64"/>
                    </a:lnTo>
                    <a:lnTo>
                      <a:pt x="292" y="51"/>
                    </a:lnTo>
                    <a:lnTo>
                      <a:pt x="280" y="40"/>
                    </a:lnTo>
                    <a:lnTo>
                      <a:pt x="267" y="30"/>
                    </a:lnTo>
                    <a:lnTo>
                      <a:pt x="253" y="22"/>
                    </a:lnTo>
                    <a:lnTo>
                      <a:pt x="238" y="15"/>
                    </a:lnTo>
                    <a:lnTo>
                      <a:pt x="222" y="9"/>
                    </a:lnTo>
                    <a:lnTo>
                      <a:pt x="206" y="4"/>
                    </a:lnTo>
                    <a:lnTo>
                      <a:pt x="189" y="1"/>
                    </a:lnTo>
                    <a:lnTo>
                      <a:pt x="171" y="0"/>
                    </a:lnTo>
                    <a:lnTo>
                      <a:pt x="154" y="1"/>
                    </a:lnTo>
                    <a:lnTo>
                      <a:pt x="137" y="4"/>
                    </a:lnTo>
                    <a:lnTo>
                      <a:pt x="121" y="9"/>
                    </a:lnTo>
                    <a:lnTo>
                      <a:pt x="105" y="15"/>
                    </a:lnTo>
                    <a:lnTo>
                      <a:pt x="90" y="22"/>
                    </a:lnTo>
                    <a:lnTo>
                      <a:pt x="76" y="30"/>
                    </a:lnTo>
                    <a:lnTo>
                      <a:pt x="63" y="40"/>
                    </a:lnTo>
                    <a:lnTo>
                      <a:pt x="50" y="51"/>
                    </a:lnTo>
                    <a:lnTo>
                      <a:pt x="39" y="64"/>
                    </a:lnTo>
                    <a:lnTo>
                      <a:pt x="30" y="77"/>
                    </a:lnTo>
                    <a:lnTo>
                      <a:pt x="21" y="91"/>
                    </a:lnTo>
                    <a:lnTo>
                      <a:pt x="14" y="105"/>
                    </a:lnTo>
                    <a:lnTo>
                      <a:pt x="9" y="122"/>
                    </a:lnTo>
                    <a:lnTo>
                      <a:pt x="4" y="138"/>
                    </a:lnTo>
                    <a:lnTo>
                      <a:pt x="2" y="154"/>
                    </a:lnTo>
                    <a:lnTo>
                      <a:pt x="0" y="173"/>
                    </a:lnTo>
                    <a:lnTo>
                      <a:pt x="2" y="190"/>
                    </a:lnTo>
                    <a:lnTo>
                      <a:pt x="4" y="206"/>
                    </a:lnTo>
                    <a:lnTo>
                      <a:pt x="9" y="224"/>
                    </a:lnTo>
                    <a:lnTo>
                      <a:pt x="14" y="239"/>
                    </a:lnTo>
                    <a:lnTo>
                      <a:pt x="21" y="254"/>
                    </a:lnTo>
                    <a:lnTo>
                      <a:pt x="30" y="268"/>
                    </a:lnTo>
                    <a:lnTo>
                      <a:pt x="39" y="282"/>
                    </a:lnTo>
                    <a:lnTo>
                      <a:pt x="50" y="293"/>
                    </a:lnTo>
                    <a:lnTo>
                      <a:pt x="63" y="304"/>
                    </a:lnTo>
                    <a:lnTo>
                      <a:pt x="76" y="314"/>
                    </a:lnTo>
                    <a:lnTo>
                      <a:pt x="90" y="322"/>
                    </a:lnTo>
                    <a:lnTo>
                      <a:pt x="105" y="331"/>
                    </a:lnTo>
                    <a:lnTo>
                      <a:pt x="121" y="336"/>
                    </a:lnTo>
                    <a:lnTo>
                      <a:pt x="137" y="340"/>
                    </a:lnTo>
                    <a:lnTo>
                      <a:pt x="154" y="343"/>
                    </a:lnTo>
                    <a:lnTo>
                      <a:pt x="171" y="34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07" name="Freeform 7"/>
              <p:cNvSpPr/>
              <p:nvPr/>
            </p:nvSpPr>
            <p:spPr bwMode="auto">
              <a:xfrm>
                <a:off x="10761142" y="1194489"/>
                <a:ext cx="36513" cy="36513"/>
              </a:xfrm>
              <a:custGeom>
                <a:avLst/>
                <a:gdLst/>
                <a:ahLst/>
                <a:cxnLst>
                  <a:cxn ang="0">
                    <a:pos x="189" y="343"/>
                  </a:cxn>
                  <a:cxn ang="0">
                    <a:pos x="222" y="336"/>
                  </a:cxn>
                  <a:cxn ang="0">
                    <a:pos x="253" y="322"/>
                  </a:cxn>
                  <a:cxn ang="0">
                    <a:pos x="280" y="304"/>
                  </a:cxn>
                  <a:cxn ang="0">
                    <a:pos x="303" y="282"/>
                  </a:cxn>
                  <a:cxn ang="0">
                    <a:pos x="321" y="254"/>
                  </a:cxn>
                  <a:cxn ang="0">
                    <a:pos x="335" y="224"/>
                  </a:cxn>
                  <a:cxn ang="0">
                    <a:pos x="342" y="190"/>
                  </a:cxn>
                  <a:cxn ang="0">
                    <a:pos x="342" y="154"/>
                  </a:cxn>
                  <a:cxn ang="0">
                    <a:pos x="335" y="122"/>
                  </a:cxn>
                  <a:cxn ang="0">
                    <a:pos x="321" y="91"/>
                  </a:cxn>
                  <a:cxn ang="0">
                    <a:pos x="303" y="64"/>
                  </a:cxn>
                  <a:cxn ang="0">
                    <a:pos x="280" y="40"/>
                  </a:cxn>
                  <a:cxn ang="0">
                    <a:pos x="253" y="22"/>
                  </a:cxn>
                  <a:cxn ang="0">
                    <a:pos x="222" y="9"/>
                  </a:cxn>
                  <a:cxn ang="0">
                    <a:pos x="189" y="1"/>
                  </a:cxn>
                  <a:cxn ang="0">
                    <a:pos x="154" y="1"/>
                  </a:cxn>
                  <a:cxn ang="0">
                    <a:pos x="121" y="9"/>
                  </a:cxn>
                  <a:cxn ang="0">
                    <a:pos x="90" y="22"/>
                  </a:cxn>
                  <a:cxn ang="0">
                    <a:pos x="63" y="40"/>
                  </a:cxn>
                  <a:cxn ang="0">
                    <a:pos x="40" y="64"/>
                  </a:cxn>
                  <a:cxn ang="0">
                    <a:pos x="21" y="91"/>
                  </a:cxn>
                  <a:cxn ang="0">
                    <a:pos x="8" y="122"/>
                  </a:cxn>
                  <a:cxn ang="0">
                    <a:pos x="1" y="154"/>
                  </a:cxn>
                  <a:cxn ang="0">
                    <a:pos x="1" y="190"/>
                  </a:cxn>
                  <a:cxn ang="0">
                    <a:pos x="8" y="224"/>
                  </a:cxn>
                  <a:cxn ang="0">
                    <a:pos x="21" y="254"/>
                  </a:cxn>
                  <a:cxn ang="0">
                    <a:pos x="40" y="282"/>
                  </a:cxn>
                  <a:cxn ang="0">
                    <a:pos x="63" y="304"/>
                  </a:cxn>
                  <a:cxn ang="0">
                    <a:pos x="90" y="322"/>
                  </a:cxn>
                  <a:cxn ang="0">
                    <a:pos x="121" y="336"/>
                  </a:cxn>
                  <a:cxn ang="0">
                    <a:pos x="154" y="343"/>
                  </a:cxn>
                </a:cxnLst>
                <a:rect l="0" t="0" r="r" b="b"/>
                <a:pathLst>
                  <a:path w="343" h="344">
                    <a:moveTo>
                      <a:pt x="172" y="344"/>
                    </a:moveTo>
                    <a:lnTo>
                      <a:pt x="189" y="343"/>
                    </a:lnTo>
                    <a:lnTo>
                      <a:pt x="205" y="340"/>
                    </a:lnTo>
                    <a:lnTo>
                      <a:pt x="222" y="336"/>
                    </a:lnTo>
                    <a:lnTo>
                      <a:pt x="238" y="331"/>
                    </a:lnTo>
                    <a:lnTo>
                      <a:pt x="253" y="322"/>
                    </a:lnTo>
                    <a:lnTo>
                      <a:pt x="267" y="314"/>
                    </a:lnTo>
                    <a:lnTo>
                      <a:pt x="280" y="304"/>
                    </a:lnTo>
                    <a:lnTo>
                      <a:pt x="292" y="293"/>
                    </a:lnTo>
                    <a:lnTo>
                      <a:pt x="303" y="282"/>
                    </a:lnTo>
                    <a:lnTo>
                      <a:pt x="313" y="268"/>
                    </a:lnTo>
                    <a:lnTo>
                      <a:pt x="321" y="254"/>
                    </a:lnTo>
                    <a:lnTo>
                      <a:pt x="330" y="239"/>
                    </a:lnTo>
                    <a:lnTo>
                      <a:pt x="335" y="224"/>
                    </a:lnTo>
                    <a:lnTo>
                      <a:pt x="339" y="206"/>
                    </a:lnTo>
                    <a:lnTo>
                      <a:pt x="342" y="190"/>
                    </a:lnTo>
                    <a:lnTo>
                      <a:pt x="343" y="173"/>
                    </a:lnTo>
                    <a:lnTo>
                      <a:pt x="342" y="154"/>
                    </a:lnTo>
                    <a:lnTo>
                      <a:pt x="339" y="138"/>
                    </a:lnTo>
                    <a:lnTo>
                      <a:pt x="335" y="122"/>
                    </a:lnTo>
                    <a:lnTo>
                      <a:pt x="330" y="105"/>
                    </a:lnTo>
                    <a:lnTo>
                      <a:pt x="321" y="91"/>
                    </a:lnTo>
                    <a:lnTo>
                      <a:pt x="313" y="77"/>
                    </a:lnTo>
                    <a:lnTo>
                      <a:pt x="303" y="64"/>
                    </a:lnTo>
                    <a:lnTo>
                      <a:pt x="292" y="51"/>
                    </a:lnTo>
                    <a:lnTo>
                      <a:pt x="280" y="40"/>
                    </a:lnTo>
                    <a:lnTo>
                      <a:pt x="267" y="30"/>
                    </a:lnTo>
                    <a:lnTo>
                      <a:pt x="253" y="22"/>
                    </a:lnTo>
                    <a:lnTo>
                      <a:pt x="238" y="15"/>
                    </a:lnTo>
                    <a:lnTo>
                      <a:pt x="222" y="9"/>
                    </a:lnTo>
                    <a:lnTo>
                      <a:pt x="205" y="4"/>
                    </a:lnTo>
                    <a:lnTo>
                      <a:pt x="189" y="1"/>
                    </a:lnTo>
                    <a:lnTo>
                      <a:pt x="172" y="0"/>
                    </a:lnTo>
                    <a:lnTo>
                      <a:pt x="154" y="1"/>
                    </a:lnTo>
                    <a:lnTo>
                      <a:pt x="137" y="4"/>
                    </a:lnTo>
                    <a:lnTo>
                      <a:pt x="121" y="9"/>
                    </a:lnTo>
                    <a:lnTo>
                      <a:pt x="105" y="15"/>
                    </a:lnTo>
                    <a:lnTo>
                      <a:pt x="90" y="22"/>
                    </a:lnTo>
                    <a:lnTo>
                      <a:pt x="76" y="30"/>
                    </a:lnTo>
                    <a:lnTo>
                      <a:pt x="63" y="40"/>
                    </a:lnTo>
                    <a:lnTo>
                      <a:pt x="51" y="51"/>
                    </a:lnTo>
                    <a:lnTo>
                      <a:pt x="40" y="64"/>
                    </a:lnTo>
                    <a:lnTo>
                      <a:pt x="30" y="77"/>
                    </a:lnTo>
                    <a:lnTo>
                      <a:pt x="21" y="91"/>
                    </a:lnTo>
                    <a:lnTo>
                      <a:pt x="14" y="105"/>
                    </a:lnTo>
                    <a:lnTo>
                      <a:pt x="8" y="122"/>
                    </a:lnTo>
                    <a:lnTo>
                      <a:pt x="4" y="138"/>
                    </a:lnTo>
                    <a:lnTo>
                      <a:pt x="1" y="154"/>
                    </a:lnTo>
                    <a:lnTo>
                      <a:pt x="0" y="173"/>
                    </a:lnTo>
                    <a:lnTo>
                      <a:pt x="1" y="190"/>
                    </a:lnTo>
                    <a:lnTo>
                      <a:pt x="4" y="206"/>
                    </a:lnTo>
                    <a:lnTo>
                      <a:pt x="8" y="224"/>
                    </a:lnTo>
                    <a:lnTo>
                      <a:pt x="14" y="239"/>
                    </a:lnTo>
                    <a:lnTo>
                      <a:pt x="21" y="254"/>
                    </a:lnTo>
                    <a:lnTo>
                      <a:pt x="30" y="268"/>
                    </a:lnTo>
                    <a:lnTo>
                      <a:pt x="40" y="282"/>
                    </a:lnTo>
                    <a:lnTo>
                      <a:pt x="51" y="293"/>
                    </a:lnTo>
                    <a:lnTo>
                      <a:pt x="63" y="304"/>
                    </a:lnTo>
                    <a:lnTo>
                      <a:pt x="76" y="314"/>
                    </a:lnTo>
                    <a:lnTo>
                      <a:pt x="90" y="322"/>
                    </a:lnTo>
                    <a:lnTo>
                      <a:pt x="105" y="331"/>
                    </a:lnTo>
                    <a:lnTo>
                      <a:pt x="121" y="336"/>
                    </a:lnTo>
                    <a:lnTo>
                      <a:pt x="137" y="340"/>
                    </a:lnTo>
                    <a:lnTo>
                      <a:pt x="154" y="343"/>
                    </a:lnTo>
                    <a:lnTo>
                      <a:pt x="172" y="34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08" name="Freeform 8"/>
              <p:cNvSpPr/>
              <p:nvPr/>
            </p:nvSpPr>
            <p:spPr bwMode="auto">
              <a:xfrm>
                <a:off x="10813529" y="1194489"/>
                <a:ext cx="36513" cy="36513"/>
              </a:xfrm>
              <a:custGeom>
                <a:avLst/>
                <a:gdLst/>
                <a:ahLst/>
                <a:cxnLst>
                  <a:cxn ang="0">
                    <a:pos x="188" y="343"/>
                  </a:cxn>
                  <a:cxn ang="0">
                    <a:pos x="221" y="336"/>
                  </a:cxn>
                  <a:cxn ang="0">
                    <a:pos x="252" y="322"/>
                  </a:cxn>
                  <a:cxn ang="0">
                    <a:pos x="279" y="304"/>
                  </a:cxn>
                  <a:cxn ang="0">
                    <a:pos x="303" y="282"/>
                  </a:cxn>
                  <a:cxn ang="0">
                    <a:pos x="321" y="254"/>
                  </a:cxn>
                  <a:cxn ang="0">
                    <a:pos x="334" y="224"/>
                  </a:cxn>
                  <a:cxn ang="0">
                    <a:pos x="340" y="190"/>
                  </a:cxn>
                  <a:cxn ang="0">
                    <a:pos x="340" y="154"/>
                  </a:cxn>
                  <a:cxn ang="0">
                    <a:pos x="334" y="122"/>
                  </a:cxn>
                  <a:cxn ang="0">
                    <a:pos x="321" y="91"/>
                  </a:cxn>
                  <a:cxn ang="0">
                    <a:pos x="303" y="64"/>
                  </a:cxn>
                  <a:cxn ang="0">
                    <a:pos x="279" y="40"/>
                  </a:cxn>
                  <a:cxn ang="0">
                    <a:pos x="252" y="22"/>
                  </a:cxn>
                  <a:cxn ang="0">
                    <a:pos x="221" y="9"/>
                  </a:cxn>
                  <a:cxn ang="0">
                    <a:pos x="188" y="1"/>
                  </a:cxn>
                  <a:cxn ang="0">
                    <a:pos x="153" y="1"/>
                  </a:cxn>
                  <a:cxn ang="0">
                    <a:pos x="120" y="9"/>
                  </a:cxn>
                  <a:cxn ang="0">
                    <a:pos x="89" y="22"/>
                  </a:cxn>
                  <a:cxn ang="0">
                    <a:pos x="62" y="40"/>
                  </a:cxn>
                  <a:cxn ang="0">
                    <a:pos x="38" y="64"/>
                  </a:cxn>
                  <a:cxn ang="0">
                    <a:pos x="20" y="91"/>
                  </a:cxn>
                  <a:cxn ang="0">
                    <a:pos x="7" y="122"/>
                  </a:cxn>
                  <a:cxn ang="0">
                    <a:pos x="1" y="154"/>
                  </a:cxn>
                  <a:cxn ang="0">
                    <a:pos x="1" y="190"/>
                  </a:cxn>
                  <a:cxn ang="0">
                    <a:pos x="7" y="224"/>
                  </a:cxn>
                  <a:cxn ang="0">
                    <a:pos x="20" y="254"/>
                  </a:cxn>
                  <a:cxn ang="0">
                    <a:pos x="38" y="282"/>
                  </a:cxn>
                  <a:cxn ang="0">
                    <a:pos x="62" y="304"/>
                  </a:cxn>
                  <a:cxn ang="0">
                    <a:pos x="89" y="322"/>
                  </a:cxn>
                  <a:cxn ang="0">
                    <a:pos x="120" y="336"/>
                  </a:cxn>
                  <a:cxn ang="0">
                    <a:pos x="153" y="343"/>
                  </a:cxn>
                </a:cxnLst>
                <a:rect l="0" t="0" r="r" b="b"/>
                <a:pathLst>
                  <a:path w="341" h="344">
                    <a:moveTo>
                      <a:pt x="170" y="344"/>
                    </a:moveTo>
                    <a:lnTo>
                      <a:pt x="188" y="343"/>
                    </a:lnTo>
                    <a:lnTo>
                      <a:pt x="205" y="340"/>
                    </a:lnTo>
                    <a:lnTo>
                      <a:pt x="221" y="336"/>
                    </a:lnTo>
                    <a:lnTo>
                      <a:pt x="237" y="331"/>
                    </a:lnTo>
                    <a:lnTo>
                      <a:pt x="252" y="322"/>
                    </a:lnTo>
                    <a:lnTo>
                      <a:pt x="266" y="314"/>
                    </a:lnTo>
                    <a:lnTo>
                      <a:pt x="279" y="304"/>
                    </a:lnTo>
                    <a:lnTo>
                      <a:pt x="291" y="293"/>
                    </a:lnTo>
                    <a:lnTo>
                      <a:pt x="303" y="282"/>
                    </a:lnTo>
                    <a:lnTo>
                      <a:pt x="312" y="268"/>
                    </a:lnTo>
                    <a:lnTo>
                      <a:pt x="321" y="254"/>
                    </a:lnTo>
                    <a:lnTo>
                      <a:pt x="328" y="239"/>
                    </a:lnTo>
                    <a:lnTo>
                      <a:pt x="334" y="224"/>
                    </a:lnTo>
                    <a:lnTo>
                      <a:pt x="338" y="206"/>
                    </a:lnTo>
                    <a:lnTo>
                      <a:pt x="340" y="190"/>
                    </a:lnTo>
                    <a:lnTo>
                      <a:pt x="341" y="173"/>
                    </a:lnTo>
                    <a:lnTo>
                      <a:pt x="340" y="154"/>
                    </a:lnTo>
                    <a:lnTo>
                      <a:pt x="338" y="138"/>
                    </a:lnTo>
                    <a:lnTo>
                      <a:pt x="334" y="122"/>
                    </a:lnTo>
                    <a:lnTo>
                      <a:pt x="328" y="105"/>
                    </a:lnTo>
                    <a:lnTo>
                      <a:pt x="321" y="91"/>
                    </a:lnTo>
                    <a:lnTo>
                      <a:pt x="312" y="77"/>
                    </a:lnTo>
                    <a:lnTo>
                      <a:pt x="303" y="64"/>
                    </a:lnTo>
                    <a:lnTo>
                      <a:pt x="291" y="51"/>
                    </a:lnTo>
                    <a:lnTo>
                      <a:pt x="279" y="40"/>
                    </a:lnTo>
                    <a:lnTo>
                      <a:pt x="266" y="30"/>
                    </a:lnTo>
                    <a:lnTo>
                      <a:pt x="252" y="22"/>
                    </a:lnTo>
                    <a:lnTo>
                      <a:pt x="237" y="15"/>
                    </a:lnTo>
                    <a:lnTo>
                      <a:pt x="221" y="9"/>
                    </a:lnTo>
                    <a:lnTo>
                      <a:pt x="205" y="4"/>
                    </a:lnTo>
                    <a:lnTo>
                      <a:pt x="188" y="1"/>
                    </a:lnTo>
                    <a:lnTo>
                      <a:pt x="170" y="0"/>
                    </a:lnTo>
                    <a:lnTo>
                      <a:pt x="153" y="1"/>
                    </a:lnTo>
                    <a:lnTo>
                      <a:pt x="136" y="4"/>
                    </a:lnTo>
                    <a:lnTo>
                      <a:pt x="120" y="9"/>
                    </a:lnTo>
                    <a:lnTo>
                      <a:pt x="104" y="15"/>
                    </a:lnTo>
                    <a:lnTo>
                      <a:pt x="89" y="22"/>
                    </a:lnTo>
                    <a:lnTo>
                      <a:pt x="75" y="30"/>
                    </a:lnTo>
                    <a:lnTo>
                      <a:pt x="62" y="40"/>
                    </a:lnTo>
                    <a:lnTo>
                      <a:pt x="49" y="51"/>
                    </a:lnTo>
                    <a:lnTo>
                      <a:pt x="38" y="64"/>
                    </a:lnTo>
                    <a:lnTo>
                      <a:pt x="29" y="77"/>
                    </a:lnTo>
                    <a:lnTo>
                      <a:pt x="20" y="91"/>
                    </a:lnTo>
                    <a:lnTo>
                      <a:pt x="13" y="105"/>
                    </a:lnTo>
                    <a:lnTo>
                      <a:pt x="7" y="122"/>
                    </a:lnTo>
                    <a:lnTo>
                      <a:pt x="3" y="138"/>
                    </a:lnTo>
                    <a:lnTo>
                      <a:pt x="1" y="154"/>
                    </a:lnTo>
                    <a:lnTo>
                      <a:pt x="0" y="173"/>
                    </a:lnTo>
                    <a:lnTo>
                      <a:pt x="1" y="190"/>
                    </a:lnTo>
                    <a:lnTo>
                      <a:pt x="3" y="206"/>
                    </a:lnTo>
                    <a:lnTo>
                      <a:pt x="7" y="224"/>
                    </a:lnTo>
                    <a:lnTo>
                      <a:pt x="13" y="239"/>
                    </a:lnTo>
                    <a:lnTo>
                      <a:pt x="20" y="254"/>
                    </a:lnTo>
                    <a:lnTo>
                      <a:pt x="29" y="268"/>
                    </a:lnTo>
                    <a:lnTo>
                      <a:pt x="38" y="282"/>
                    </a:lnTo>
                    <a:lnTo>
                      <a:pt x="49" y="293"/>
                    </a:lnTo>
                    <a:lnTo>
                      <a:pt x="62" y="304"/>
                    </a:lnTo>
                    <a:lnTo>
                      <a:pt x="75" y="314"/>
                    </a:lnTo>
                    <a:lnTo>
                      <a:pt x="89" y="322"/>
                    </a:lnTo>
                    <a:lnTo>
                      <a:pt x="104" y="331"/>
                    </a:lnTo>
                    <a:lnTo>
                      <a:pt x="120" y="336"/>
                    </a:lnTo>
                    <a:lnTo>
                      <a:pt x="136" y="340"/>
                    </a:lnTo>
                    <a:lnTo>
                      <a:pt x="153" y="343"/>
                    </a:lnTo>
                    <a:lnTo>
                      <a:pt x="170" y="34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09" name="Freeform 9"/>
              <p:cNvSpPr/>
              <p:nvPr/>
            </p:nvSpPr>
            <p:spPr bwMode="auto">
              <a:xfrm>
                <a:off x="10867504" y="1194489"/>
                <a:ext cx="36513" cy="36513"/>
              </a:xfrm>
              <a:custGeom>
                <a:avLst/>
                <a:gdLst/>
                <a:ahLst/>
                <a:cxnLst>
                  <a:cxn ang="0">
                    <a:pos x="189" y="343"/>
                  </a:cxn>
                  <a:cxn ang="0">
                    <a:pos x="222" y="336"/>
                  </a:cxn>
                  <a:cxn ang="0">
                    <a:pos x="253" y="322"/>
                  </a:cxn>
                  <a:cxn ang="0">
                    <a:pos x="280" y="304"/>
                  </a:cxn>
                  <a:cxn ang="0">
                    <a:pos x="303" y="282"/>
                  </a:cxn>
                  <a:cxn ang="0">
                    <a:pos x="322" y="254"/>
                  </a:cxn>
                  <a:cxn ang="0">
                    <a:pos x="335" y="224"/>
                  </a:cxn>
                  <a:cxn ang="0">
                    <a:pos x="342" y="190"/>
                  </a:cxn>
                  <a:cxn ang="0">
                    <a:pos x="342" y="154"/>
                  </a:cxn>
                  <a:cxn ang="0">
                    <a:pos x="335" y="122"/>
                  </a:cxn>
                  <a:cxn ang="0">
                    <a:pos x="322" y="91"/>
                  </a:cxn>
                  <a:cxn ang="0">
                    <a:pos x="303" y="64"/>
                  </a:cxn>
                  <a:cxn ang="0">
                    <a:pos x="280" y="40"/>
                  </a:cxn>
                  <a:cxn ang="0">
                    <a:pos x="253" y="22"/>
                  </a:cxn>
                  <a:cxn ang="0">
                    <a:pos x="222" y="9"/>
                  </a:cxn>
                  <a:cxn ang="0">
                    <a:pos x="189" y="1"/>
                  </a:cxn>
                  <a:cxn ang="0">
                    <a:pos x="154" y="1"/>
                  </a:cxn>
                  <a:cxn ang="0">
                    <a:pos x="121" y="9"/>
                  </a:cxn>
                  <a:cxn ang="0">
                    <a:pos x="90" y="22"/>
                  </a:cxn>
                  <a:cxn ang="0">
                    <a:pos x="63" y="40"/>
                  </a:cxn>
                  <a:cxn ang="0">
                    <a:pos x="40" y="64"/>
                  </a:cxn>
                  <a:cxn ang="0">
                    <a:pos x="21" y="91"/>
                  </a:cxn>
                  <a:cxn ang="0">
                    <a:pos x="8" y="122"/>
                  </a:cxn>
                  <a:cxn ang="0">
                    <a:pos x="1" y="154"/>
                  </a:cxn>
                  <a:cxn ang="0">
                    <a:pos x="1" y="190"/>
                  </a:cxn>
                  <a:cxn ang="0">
                    <a:pos x="8" y="224"/>
                  </a:cxn>
                  <a:cxn ang="0">
                    <a:pos x="21" y="254"/>
                  </a:cxn>
                  <a:cxn ang="0">
                    <a:pos x="40" y="282"/>
                  </a:cxn>
                  <a:cxn ang="0">
                    <a:pos x="63" y="304"/>
                  </a:cxn>
                  <a:cxn ang="0">
                    <a:pos x="90" y="322"/>
                  </a:cxn>
                  <a:cxn ang="0">
                    <a:pos x="121" y="336"/>
                  </a:cxn>
                  <a:cxn ang="0">
                    <a:pos x="154" y="343"/>
                  </a:cxn>
                </a:cxnLst>
                <a:rect l="0" t="0" r="r" b="b"/>
                <a:pathLst>
                  <a:path w="343" h="344">
                    <a:moveTo>
                      <a:pt x="172" y="344"/>
                    </a:moveTo>
                    <a:lnTo>
                      <a:pt x="189" y="343"/>
                    </a:lnTo>
                    <a:lnTo>
                      <a:pt x="206" y="340"/>
                    </a:lnTo>
                    <a:lnTo>
                      <a:pt x="222" y="336"/>
                    </a:lnTo>
                    <a:lnTo>
                      <a:pt x="238" y="331"/>
                    </a:lnTo>
                    <a:lnTo>
                      <a:pt x="253" y="322"/>
                    </a:lnTo>
                    <a:lnTo>
                      <a:pt x="267" y="314"/>
                    </a:lnTo>
                    <a:lnTo>
                      <a:pt x="280" y="304"/>
                    </a:lnTo>
                    <a:lnTo>
                      <a:pt x="292" y="293"/>
                    </a:lnTo>
                    <a:lnTo>
                      <a:pt x="303" y="282"/>
                    </a:lnTo>
                    <a:lnTo>
                      <a:pt x="313" y="268"/>
                    </a:lnTo>
                    <a:lnTo>
                      <a:pt x="322" y="254"/>
                    </a:lnTo>
                    <a:lnTo>
                      <a:pt x="329" y="239"/>
                    </a:lnTo>
                    <a:lnTo>
                      <a:pt x="335" y="224"/>
                    </a:lnTo>
                    <a:lnTo>
                      <a:pt x="339" y="206"/>
                    </a:lnTo>
                    <a:lnTo>
                      <a:pt x="342" y="190"/>
                    </a:lnTo>
                    <a:lnTo>
                      <a:pt x="343" y="173"/>
                    </a:lnTo>
                    <a:lnTo>
                      <a:pt x="342" y="154"/>
                    </a:lnTo>
                    <a:lnTo>
                      <a:pt x="339" y="138"/>
                    </a:lnTo>
                    <a:lnTo>
                      <a:pt x="335" y="122"/>
                    </a:lnTo>
                    <a:lnTo>
                      <a:pt x="329" y="105"/>
                    </a:lnTo>
                    <a:lnTo>
                      <a:pt x="322" y="91"/>
                    </a:lnTo>
                    <a:lnTo>
                      <a:pt x="313" y="77"/>
                    </a:lnTo>
                    <a:lnTo>
                      <a:pt x="303" y="64"/>
                    </a:lnTo>
                    <a:lnTo>
                      <a:pt x="292" y="51"/>
                    </a:lnTo>
                    <a:lnTo>
                      <a:pt x="280" y="40"/>
                    </a:lnTo>
                    <a:lnTo>
                      <a:pt x="267" y="30"/>
                    </a:lnTo>
                    <a:lnTo>
                      <a:pt x="253" y="22"/>
                    </a:lnTo>
                    <a:lnTo>
                      <a:pt x="238" y="15"/>
                    </a:lnTo>
                    <a:lnTo>
                      <a:pt x="222" y="9"/>
                    </a:lnTo>
                    <a:lnTo>
                      <a:pt x="206" y="4"/>
                    </a:lnTo>
                    <a:lnTo>
                      <a:pt x="189" y="1"/>
                    </a:lnTo>
                    <a:lnTo>
                      <a:pt x="172" y="0"/>
                    </a:lnTo>
                    <a:lnTo>
                      <a:pt x="154" y="1"/>
                    </a:lnTo>
                    <a:lnTo>
                      <a:pt x="137" y="4"/>
                    </a:lnTo>
                    <a:lnTo>
                      <a:pt x="121" y="9"/>
                    </a:lnTo>
                    <a:lnTo>
                      <a:pt x="105" y="15"/>
                    </a:lnTo>
                    <a:lnTo>
                      <a:pt x="90" y="22"/>
                    </a:lnTo>
                    <a:lnTo>
                      <a:pt x="76" y="30"/>
                    </a:lnTo>
                    <a:lnTo>
                      <a:pt x="63" y="40"/>
                    </a:lnTo>
                    <a:lnTo>
                      <a:pt x="51" y="51"/>
                    </a:lnTo>
                    <a:lnTo>
                      <a:pt x="40" y="64"/>
                    </a:lnTo>
                    <a:lnTo>
                      <a:pt x="30" y="77"/>
                    </a:lnTo>
                    <a:lnTo>
                      <a:pt x="21" y="91"/>
                    </a:lnTo>
                    <a:lnTo>
                      <a:pt x="14" y="105"/>
                    </a:lnTo>
                    <a:lnTo>
                      <a:pt x="8" y="122"/>
                    </a:lnTo>
                    <a:lnTo>
                      <a:pt x="4" y="138"/>
                    </a:lnTo>
                    <a:lnTo>
                      <a:pt x="1" y="154"/>
                    </a:lnTo>
                    <a:lnTo>
                      <a:pt x="0" y="173"/>
                    </a:lnTo>
                    <a:lnTo>
                      <a:pt x="1" y="190"/>
                    </a:lnTo>
                    <a:lnTo>
                      <a:pt x="4" y="206"/>
                    </a:lnTo>
                    <a:lnTo>
                      <a:pt x="8" y="224"/>
                    </a:lnTo>
                    <a:lnTo>
                      <a:pt x="14" y="239"/>
                    </a:lnTo>
                    <a:lnTo>
                      <a:pt x="21" y="254"/>
                    </a:lnTo>
                    <a:lnTo>
                      <a:pt x="30" y="268"/>
                    </a:lnTo>
                    <a:lnTo>
                      <a:pt x="40" y="282"/>
                    </a:lnTo>
                    <a:lnTo>
                      <a:pt x="51" y="293"/>
                    </a:lnTo>
                    <a:lnTo>
                      <a:pt x="63" y="304"/>
                    </a:lnTo>
                    <a:lnTo>
                      <a:pt x="76" y="314"/>
                    </a:lnTo>
                    <a:lnTo>
                      <a:pt x="90" y="322"/>
                    </a:lnTo>
                    <a:lnTo>
                      <a:pt x="105" y="331"/>
                    </a:lnTo>
                    <a:lnTo>
                      <a:pt x="121" y="336"/>
                    </a:lnTo>
                    <a:lnTo>
                      <a:pt x="137" y="340"/>
                    </a:lnTo>
                    <a:lnTo>
                      <a:pt x="154" y="343"/>
                    </a:lnTo>
                    <a:lnTo>
                      <a:pt x="172" y="34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sp>
          <p:nvSpPr>
            <p:cNvPr id="505" name="Freeform 14"/>
            <p:cNvSpPr>
              <a:spLocks noEditPoints="1"/>
            </p:cNvSpPr>
            <p:nvPr/>
          </p:nvSpPr>
          <p:spPr bwMode="auto">
            <a:xfrm>
              <a:off x="3293224" y="1661160"/>
              <a:ext cx="952523" cy="143976"/>
            </a:xfrm>
            <a:custGeom>
              <a:avLst/>
              <a:gdLst/>
              <a:ahLst/>
              <a:cxnLst>
                <a:cxn ang="0">
                  <a:pos x="15920" y="15"/>
                </a:cxn>
                <a:cxn ang="0">
                  <a:pos x="16066" y="82"/>
                </a:cxn>
                <a:cxn ang="0">
                  <a:pos x="16180" y="191"/>
                </a:cxn>
                <a:cxn ang="0">
                  <a:pos x="16254" y="333"/>
                </a:cxn>
                <a:cxn ang="0">
                  <a:pos x="16275" y="1979"/>
                </a:cxn>
                <a:cxn ang="0">
                  <a:pos x="16247" y="2142"/>
                </a:cxn>
                <a:cxn ang="0">
                  <a:pos x="16166" y="2279"/>
                </a:cxn>
                <a:cxn ang="0">
                  <a:pos x="16047" y="2384"/>
                </a:cxn>
                <a:cxn ang="0">
                  <a:pos x="15897" y="2443"/>
                </a:cxn>
                <a:cxn ang="0">
                  <a:pos x="425" y="2450"/>
                </a:cxn>
                <a:cxn ang="0">
                  <a:pos x="269" y="2406"/>
                </a:cxn>
                <a:cxn ang="0">
                  <a:pos x="139" y="2313"/>
                </a:cxn>
                <a:cxn ang="0">
                  <a:pos x="47" y="2184"/>
                </a:cxn>
                <a:cxn ang="0">
                  <a:pos x="2" y="2027"/>
                </a:cxn>
                <a:cxn ang="0">
                  <a:pos x="9" y="379"/>
                </a:cxn>
                <a:cxn ang="0">
                  <a:pos x="68" y="228"/>
                </a:cxn>
                <a:cxn ang="0">
                  <a:pos x="173" y="109"/>
                </a:cxn>
                <a:cxn ang="0">
                  <a:pos x="310" y="29"/>
                </a:cxn>
                <a:cxn ang="0">
                  <a:pos x="473" y="0"/>
                </a:cxn>
                <a:cxn ang="0">
                  <a:pos x="3118" y="686"/>
                </a:cxn>
                <a:cxn ang="0">
                  <a:pos x="3301" y="780"/>
                </a:cxn>
                <a:cxn ang="0">
                  <a:pos x="3442" y="928"/>
                </a:cxn>
                <a:cxn ang="0">
                  <a:pos x="3528" y="1118"/>
                </a:cxn>
                <a:cxn ang="0">
                  <a:pos x="3544" y="1333"/>
                </a:cxn>
                <a:cxn ang="0">
                  <a:pos x="3487" y="1535"/>
                </a:cxn>
                <a:cxn ang="0">
                  <a:pos x="3368" y="1703"/>
                </a:cxn>
                <a:cxn ang="0">
                  <a:pos x="3200" y="1822"/>
                </a:cxn>
                <a:cxn ang="0">
                  <a:pos x="2999" y="1879"/>
                </a:cxn>
                <a:cxn ang="0">
                  <a:pos x="2784" y="1863"/>
                </a:cxn>
                <a:cxn ang="0">
                  <a:pos x="2595" y="1778"/>
                </a:cxn>
                <a:cxn ang="0">
                  <a:pos x="2446" y="1636"/>
                </a:cxn>
                <a:cxn ang="0">
                  <a:pos x="2353" y="1452"/>
                </a:cxn>
                <a:cxn ang="0">
                  <a:pos x="2326" y="1239"/>
                </a:cxn>
                <a:cxn ang="0">
                  <a:pos x="2373" y="1032"/>
                </a:cxn>
                <a:cxn ang="0">
                  <a:pos x="2484" y="859"/>
                </a:cxn>
                <a:cxn ang="0">
                  <a:pos x="2646" y="733"/>
                </a:cxn>
                <a:cxn ang="0">
                  <a:pos x="2843" y="665"/>
                </a:cxn>
                <a:cxn ang="0">
                  <a:pos x="14482" y="476"/>
                </a:cxn>
                <a:cxn ang="0">
                  <a:pos x="14578" y="503"/>
                </a:cxn>
                <a:cxn ang="0">
                  <a:pos x="14659" y="560"/>
                </a:cxn>
                <a:cxn ang="0">
                  <a:pos x="14716" y="640"/>
                </a:cxn>
                <a:cxn ang="0">
                  <a:pos x="14743" y="737"/>
                </a:cxn>
                <a:cxn ang="0">
                  <a:pos x="14739" y="1758"/>
                </a:cxn>
                <a:cxn ang="0">
                  <a:pos x="14702" y="1850"/>
                </a:cxn>
                <a:cxn ang="0">
                  <a:pos x="14638" y="1925"/>
                </a:cxn>
                <a:cxn ang="0">
                  <a:pos x="14553" y="1974"/>
                </a:cxn>
                <a:cxn ang="0">
                  <a:pos x="14452" y="1991"/>
                </a:cxn>
                <a:cxn ang="0">
                  <a:pos x="7495" y="1979"/>
                </a:cxn>
                <a:cxn ang="0">
                  <a:pos x="7407" y="1933"/>
                </a:cxn>
                <a:cxn ang="0">
                  <a:pos x="7339" y="1862"/>
                </a:cxn>
                <a:cxn ang="0">
                  <a:pos x="7298" y="1772"/>
                </a:cxn>
                <a:cxn ang="0">
                  <a:pos x="7289" y="752"/>
                </a:cxn>
                <a:cxn ang="0">
                  <a:pos x="7312" y="653"/>
                </a:cxn>
                <a:cxn ang="0">
                  <a:pos x="7365" y="571"/>
                </a:cxn>
                <a:cxn ang="0">
                  <a:pos x="7443" y="509"/>
                </a:cxn>
                <a:cxn ang="0">
                  <a:pos x="7537" y="477"/>
                </a:cxn>
              </a:cxnLst>
              <a:rect l="0" t="0" r="r" b="b"/>
              <a:pathLst>
                <a:path w="16275" h="2453">
                  <a:moveTo>
                    <a:pt x="473" y="0"/>
                  </a:moveTo>
                  <a:lnTo>
                    <a:pt x="15802" y="0"/>
                  </a:lnTo>
                  <a:lnTo>
                    <a:pt x="15826" y="1"/>
                  </a:lnTo>
                  <a:lnTo>
                    <a:pt x="15850" y="2"/>
                  </a:lnTo>
                  <a:lnTo>
                    <a:pt x="15874" y="5"/>
                  </a:lnTo>
                  <a:lnTo>
                    <a:pt x="15897" y="10"/>
                  </a:lnTo>
                  <a:lnTo>
                    <a:pt x="15920" y="15"/>
                  </a:lnTo>
                  <a:lnTo>
                    <a:pt x="15942" y="21"/>
                  </a:lnTo>
                  <a:lnTo>
                    <a:pt x="15964" y="29"/>
                  </a:lnTo>
                  <a:lnTo>
                    <a:pt x="15986" y="38"/>
                  </a:lnTo>
                  <a:lnTo>
                    <a:pt x="16006" y="47"/>
                  </a:lnTo>
                  <a:lnTo>
                    <a:pt x="16027" y="57"/>
                  </a:lnTo>
                  <a:lnTo>
                    <a:pt x="16047" y="69"/>
                  </a:lnTo>
                  <a:lnTo>
                    <a:pt x="16066" y="82"/>
                  </a:lnTo>
                  <a:lnTo>
                    <a:pt x="16085" y="95"/>
                  </a:lnTo>
                  <a:lnTo>
                    <a:pt x="16102" y="109"/>
                  </a:lnTo>
                  <a:lnTo>
                    <a:pt x="16119" y="123"/>
                  </a:lnTo>
                  <a:lnTo>
                    <a:pt x="16136" y="140"/>
                  </a:lnTo>
                  <a:lnTo>
                    <a:pt x="16152" y="156"/>
                  </a:lnTo>
                  <a:lnTo>
                    <a:pt x="16166" y="173"/>
                  </a:lnTo>
                  <a:lnTo>
                    <a:pt x="16180" y="191"/>
                  </a:lnTo>
                  <a:lnTo>
                    <a:pt x="16194" y="210"/>
                  </a:lnTo>
                  <a:lnTo>
                    <a:pt x="16206" y="228"/>
                  </a:lnTo>
                  <a:lnTo>
                    <a:pt x="16218" y="249"/>
                  </a:lnTo>
                  <a:lnTo>
                    <a:pt x="16228" y="269"/>
                  </a:lnTo>
                  <a:lnTo>
                    <a:pt x="16237" y="289"/>
                  </a:lnTo>
                  <a:lnTo>
                    <a:pt x="16247" y="312"/>
                  </a:lnTo>
                  <a:lnTo>
                    <a:pt x="16254" y="333"/>
                  </a:lnTo>
                  <a:lnTo>
                    <a:pt x="16260" y="356"/>
                  </a:lnTo>
                  <a:lnTo>
                    <a:pt x="16265" y="379"/>
                  </a:lnTo>
                  <a:lnTo>
                    <a:pt x="16270" y="401"/>
                  </a:lnTo>
                  <a:lnTo>
                    <a:pt x="16273" y="426"/>
                  </a:lnTo>
                  <a:lnTo>
                    <a:pt x="16274" y="449"/>
                  </a:lnTo>
                  <a:lnTo>
                    <a:pt x="16275" y="474"/>
                  </a:lnTo>
                  <a:lnTo>
                    <a:pt x="16275" y="1979"/>
                  </a:lnTo>
                  <a:lnTo>
                    <a:pt x="16274" y="2003"/>
                  </a:lnTo>
                  <a:lnTo>
                    <a:pt x="16273" y="2027"/>
                  </a:lnTo>
                  <a:lnTo>
                    <a:pt x="16270" y="2051"/>
                  </a:lnTo>
                  <a:lnTo>
                    <a:pt x="16265" y="2073"/>
                  </a:lnTo>
                  <a:lnTo>
                    <a:pt x="16260" y="2097"/>
                  </a:lnTo>
                  <a:lnTo>
                    <a:pt x="16254" y="2119"/>
                  </a:lnTo>
                  <a:lnTo>
                    <a:pt x="16247" y="2142"/>
                  </a:lnTo>
                  <a:lnTo>
                    <a:pt x="16237" y="2163"/>
                  </a:lnTo>
                  <a:lnTo>
                    <a:pt x="16228" y="2184"/>
                  </a:lnTo>
                  <a:lnTo>
                    <a:pt x="16218" y="2204"/>
                  </a:lnTo>
                  <a:lnTo>
                    <a:pt x="16206" y="2224"/>
                  </a:lnTo>
                  <a:lnTo>
                    <a:pt x="16194" y="2244"/>
                  </a:lnTo>
                  <a:lnTo>
                    <a:pt x="16180" y="2262"/>
                  </a:lnTo>
                  <a:lnTo>
                    <a:pt x="16166" y="2279"/>
                  </a:lnTo>
                  <a:lnTo>
                    <a:pt x="16152" y="2297"/>
                  </a:lnTo>
                  <a:lnTo>
                    <a:pt x="16136" y="2313"/>
                  </a:lnTo>
                  <a:lnTo>
                    <a:pt x="16119" y="2329"/>
                  </a:lnTo>
                  <a:lnTo>
                    <a:pt x="16102" y="2344"/>
                  </a:lnTo>
                  <a:lnTo>
                    <a:pt x="16085" y="2358"/>
                  </a:lnTo>
                  <a:lnTo>
                    <a:pt x="16066" y="2371"/>
                  </a:lnTo>
                  <a:lnTo>
                    <a:pt x="16047" y="2384"/>
                  </a:lnTo>
                  <a:lnTo>
                    <a:pt x="16027" y="2395"/>
                  </a:lnTo>
                  <a:lnTo>
                    <a:pt x="16006" y="2406"/>
                  </a:lnTo>
                  <a:lnTo>
                    <a:pt x="15986" y="2415"/>
                  </a:lnTo>
                  <a:lnTo>
                    <a:pt x="15964" y="2424"/>
                  </a:lnTo>
                  <a:lnTo>
                    <a:pt x="15942" y="2431"/>
                  </a:lnTo>
                  <a:lnTo>
                    <a:pt x="15920" y="2437"/>
                  </a:lnTo>
                  <a:lnTo>
                    <a:pt x="15897" y="2443"/>
                  </a:lnTo>
                  <a:lnTo>
                    <a:pt x="15874" y="2447"/>
                  </a:lnTo>
                  <a:lnTo>
                    <a:pt x="15850" y="2450"/>
                  </a:lnTo>
                  <a:lnTo>
                    <a:pt x="15826" y="2451"/>
                  </a:lnTo>
                  <a:lnTo>
                    <a:pt x="15802" y="2453"/>
                  </a:lnTo>
                  <a:lnTo>
                    <a:pt x="473" y="2453"/>
                  </a:lnTo>
                  <a:lnTo>
                    <a:pt x="449" y="2451"/>
                  </a:lnTo>
                  <a:lnTo>
                    <a:pt x="425" y="2450"/>
                  </a:lnTo>
                  <a:lnTo>
                    <a:pt x="401" y="2447"/>
                  </a:lnTo>
                  <a:lnTo>
                    <a:pt x="378" y="2443"/>
                  </a:lnTo>
                  <a:lnTo>
                    <a:pt x="355" y="2437"/>
                  </a:lnTo>
                  <a:lnTo>
                    <a:pt x="333" y="2431"/>
                  </a:lnTo>
                  <a:lnTo>
                    <a:pt x="310" y="2424"/>
                  </a:lnTo>
                  <a:lnTo>
                    <a:pt x="289" y="2415"/>
                  </a:lnTo>
                  <a:lnTo>
                    <a:pt x="269" y="2406"/>
                  </a:lnTo>
                  <a:lnTo>
                    <a:pt x="248" y="2395"/>
                  </a:lnTo>
                  <a:lnTo>
                    <a:pt x="228" y="2384"/>
                  </a:lnTo>
                  <a:lnTo>
                    <a:pt x="209" y="2371"/>
                  </a:lnTo>
                  <a:lnTo>
                    <a:pt x="190" y="2358"/>
                  </a:lnTo>
                  <a:lnTo>
                    <a:pt x="173" y="2344"/>
                  </a:lnTo>
                  <a:lnTo>
                    <a:pt x="156" y="2329"/>
                  </a:lnTo>
                  <a:lnTo>
                    <a:pt x="139" y="2313"/>
                  </a:lnTo>
                  <a:lnTo>
                    <a:pt x="123" y="2297"/>
                  </a:lnTo>
                  <a:lnTo>
                    <a:pt x="108" y="2279"/>
                  </a:lnTo>
                  <a:lnTo>
                    <a:pt x="95" y="2262"/>
                  </a:lnTo>
                  <a:lnTo>
                    <a:pt x="81" y="2244"/>
                  </a:lnTo>
                  <a:lnTo>
                    <a:pt x="68" y="2224"/>
                  </a:lnTo>
                  <a:lnTo>
                    <a:pt x="57" y="2204"/>
                  </a:lnTo>
                  <a:lnTo>
                    <a:pt x="47" y="2184"/>
                  </a:lnTo>
                  <a:lnTo>
                    <a:pt x="38" y="2163"/>
                  </a:lnTo>
                  <a:lnTo>
                    <a:pt x="28" y="2142"/>
                  </a:lnTo>
                  <a:lnTo>
                    <a:pt x="21" y="2119"/>
                  </a:lnTo>
                  <a:lnTo>
                    <a:pt x="15" y="2097"/>
                  </a:lnTo>
                  <a:lnTo>
                    <a:pt x="9" y="2073"/>
                  </a:lnTo>
                  <a:lnTo>
                    <a:pt x="5" y="2051"/>
                  </a:lnTo>
                  <a:lnTo>
                    <a:pt x="2" y="2027"/>
                  </a:lnTo>
                  <a:lnTo>
                    <a:pt x="1" y="2003"/>
                  </a:lnTo>
                  <a:lnTo>
                    <a:pt x="0" y="1979"/>
                  </a:lnTo>
                  <a:lnTo>
                    <a:pt x="0" y="474"/>
                  </a:lnTo>
                  <a:lnTo>
                    <a:pt x="1" y="449"/>
                  </a:lnTo>
                  <a:lnTo>
                    <a:pt x="2" y="426"/>
                  </a:lnTo>
                  <a:lnTo>
                    <a:pt x="5" y="401"/>
                  </a:lnTo>
                  <a:lnTo>
                    <a:pt x="9" y="379"/>
                  </a:lnTo>
                  <a:lnTo>
                    <a:pt x="15" y="356"/>
                  </a:lnTo>
                  <a:lnTo>
                    <a:pt x="21" y="333"/>
                  </a:lnTo>
                  <a:lnTo>
                    <a:pt x="28" y="312"/>
                  </a:lnTo>
                  <a:lnTo>
                    <a:pt x="38" y="289"/>
                  </a:lnTo>
                  <a:lnTo>
                    <a:pt x="47" y="269"/>
                  </a:lnTo>
                  <a:lnTo>
                    <a:pt x="57" y="249"/>
                  </a:lnTo>
                  <a:lnTo>
                    <a:pt x="68" y="228"/>
                  </a:lnTo>
                  <a:lnTo>
                    <a:pt x="81" y="210"/>
                  </a:lnTo>
                  <a:lnTo>
                    <a:pt x="95" y="191"/>
                  </a:lnTo>
                  <a:lnTo>
                    <a:pt x="108" y="173"/>
                  </a:lnTo>
                  <a:lnTo>
                    <a:pt x="123" y="156"/>
                  </a:lnTo>
                  <a:lnTo>
                    <a:pt x="139" y="140"/>
                  </a:lnTo>
                  <a:lnTo>
                    <a:pt x="156" y="123"/>
                  </a:lnTo>
                  <a:lnTo>
                    <a:pt x="173" y="109"/>
                  </a:lnTo>
                  <a:lnTo>
                    <a:pt x="190" y="95"/>
                  </a:lnTo>
                  <a:lnTo>
                    <a:pt x="209" y="82"/>
                  </a:lnTo>
                  <a:lnTo>
                    <a:pt x="228" y="69"/>
                  </a:lnTo>
                  <a:lnTo>
                    <a:pt x="248" y="57"/>
                  </a:lnTo>
                  <a:lnTo>
                    <a:pt x="269" y="47"/>
                  </a:lnTo>
                  <a:lnTo>
                    <a:pt x="289" y="38"/>
                  </a:lnTo>
                  <a:lnTo>
                    <a:pt x="310" y="29"/>
                  </a:lnTo>
                  <a:lnTo>
                    <a:pt x="333" y="21"/>
                  </a:lnTo>
                  <a:lnTo>
                    <a:pt x="355" y="15"/>
                  </a:lnTo>
                  <a:lnTo>
                    <a:pt x="378" y="10"/>
                  </a:lnTo>
                  <a:lnTo>
                    <a:pt x="401" y="5"/>
                  </a:lnTo>
                  <a:lnTo>
                    <a:pt x="425" y="2"/>
                  </a:lnTo>
                  <a:lnTo>
                    <a:pt x="449" y="1"/>
                  </a:lnTo>
                  <a:lnTo>
                    <a:pt x="473" y="0"/>
                  </a:lnTo>
                  <a:close/>
                  <a:moveTo>
                    <a:pt x="2937" y="658"/>
                  </a:moveTo>
                  <a:lnTo>
                    <a:pt x="2967" y="659"/>
                  </a:lnTo>
                  <a:lnTo>
                    <a:pt x="2999" y="661"/>
                  </a:lnTo>
                  <a:lnTo>
                    <a:pt x="3029" y="665"/>
                  </a:lnTo>
                  <a:lnTo>
                    <a:pt x="3059" y="670"/>
                  </a:lnTo>
                  <a:lnTo>
                    <a:pt x="3088" y="678"/>
                  </a:lnTo>
                  <a:lnTo>
                    <a:pt x="3118" y="686"/>
                  </a:lnTo>
                  <a:lnTo>
                    <a:pt x="3146" y="696"/>
                  </a:lnTo>
                  <a:lnTo>
                    <a:pt x="3174" y="706"/>
                  </a:lnTo>
                  <a:lnTo>
                    <a:pt x="3200" y="719"/>
                  </a:lnTo>
                  <a:lnTo>
                    <a:pt x="3227" y="733"/>
                  </a:lnTo>
                  <a:lnTo>
                    <a:pt x="3252" y="747"/>
                  </a:lnTo>
                  <a:lnTo>
                    <a:pt x="3277" y="763"/>
                  </a:lnTo>
                  <a:lnTo>
                    <a:pt x="3301" y="780"/>
                  </a:lnTo>
                  <a:lnTo>
                    <a:pt x="3324" y="799"/>
                  </a:lnTo>
                  <a:lnTo>
                    <a:pt x="3347" y="817"/>
                  </a:lnTo>
                  <a:lnTo>
                    <a:pt x="3368" y="838"/>
                  </a:lnTo>
                  <a:lnTo>
                    <a:pt x="3388" y="859"/>
                  </a:lnTo>
                  <a:lnTo>
                    <a:pt x="3408" y="881"/>
                  </a:lnTo>
                  <a:lnTo>
                    <a:pt x="3425" y="905"/>
                  </a:lnTo>
                  <a:lnTo>
                    <a:pt x="3442" y="928"/>
                  </a:lnTo>
                  <a:lnTo>
                    <a:pt x="3458" y="954"/>
                  </a:lnTo>
                  <a:lnTo>
                    <a:pt x="3473" y="979"/>
                  </a:lnTo>
                  <a:lnTo>
                    <a:pt x="3487" y="1006"/>
                  </a:lnTo>
                  <a:lnTo>
                    <a:pt x="3499" y="1032"/>
                  </a:lnTo>
                  <a:lnTo>
                    <a:pt x="3509" y="1061"/>
                  </a:lnTo>
                  <a:lnTo>
                    <a:pt x="3519" y="1089"/>
                  </a:lnTo>
                  <a:lnTo>
                    <a:pt x="3528" y="1118"/>
                  </a:lnTo>
                  <a:lnTo>
                    <a:pt x="3535" y="1147"/>
                  </a:lnTo>
                  <a:lnTo>
                    <a:pt x="3540" y="1178"/>
                  </a:lnTo>
                  <a:lnTo>
                    <a:pt x="3544" y="1208"/>
                  </a:lnTo>
                  <a:lnTo>
                    <a:pt x="3546" y="1239"/>
                  </a:lnTo>
                  <a:lnTo>
                    <a:pt x="3547" y="1271"/>
                  </a:lnTo>
                  <a:lnTo>
                    <a:pt x="3546" y="1302"/>
                  </a:lnTo>
                  <a:lnTo>
                    <a:pt x="3544" y="1333"/>
                  </a:lnTo>
                  <a:lnTo>
                    <a:pt x="3540" y="1363"/>
                  </a:lnTo>
                  <a:lnTo>
                    <a:pt x="3535" y="1394"/>
                  </a:lnTo>
                  <a:lnTo>
                    <a:pt x="3528" y="1423"/>
                  </a:lnTo>
                  <a:lnTo>
                    <a:pt x="3519" y="1452"/>
                  </a:lnTo>
                  <a:lnTo>
                    <a:pt x="3509" y="1480"/>
                  </a:lnTo>
                  <a:lnTo>
                    <a:pt x="3499" y="1508"/>
                  </a:lnTo>
                  <a:lnTo>
                    <a:pt x="3487" y="1535"/>
                  </a:lnTo>
                  <a:lnTo>
                    <a:pt x="3473" y="1562"/>
                  </a:lnTo>
                  <a:lnTo>
                    <a:pt x="3458" y="1587"/>
                  </a:lnTo>
                  <a:lnTo>
                    <a:pt x="3442" y="1612"/>
                  </a:lnTo>
                  <a:lnTo>
                    <a:pt x="3425" y="1636"/>
                  </a:lnTo>
                  <a:lnTo>
                    <a:pt x="3408" y="1659"/>
                  </a:lnTo>
                  <a:lnTo>
                    <a:pt x="3388" y="1681"/>
                  </a:lnTo>
                  <a:lnTo>
                    <a:pt x="3368" y="1703"/>
                  </a:lnTo>
                  <a:lnTo>
                    <a:pt x="3347" y="1723"/>
                  </a:lnTo>
                  <a:lnTo>
                    <a:pt x="3324" y="1742"/>
                  </a:lnTo>
                  <a:lnTo>
                    <a:pt x="3301" y="1761"/>
                  </a:lnTo>
                  <a:lnTo>
                    <a:pt x="3277" y="1778"/>
                  </a:lnTo>
                  <a:lnTo>
                    <a:pt x="3252" y="1793"/>
                  </a:lnTo>
                  <a:lnTo>
                    <a:pt x="3227" y="1809"/>
                  </a:lnTo>
                  <a:lnTo>
                    <a:pt x="3200" y="1822"/>
                  </a:lnTo>
                  <a:lnTo>
                    <a:pt x="3174" y="1834"/>
                  </a:lnTo>
                  <a:lnTo>
                    <a:pt x="3146" y="1845"/>
                  </a:lnTo>
                  <a:lnTo>
                    <a:pt x="3118" y="1854"/>
                  </a:lnTo>
                  <a:lnTo>
                    <a:pt x="3088" y="1863"/>
                  </a:lnTo>
                  <a:lnTo>
                    <a:pt x="3059" y="1870"/>
                  </a:lnTo>
                  <a:lnTo>
                    <a:pt x="3029" y="1875"/>
                  </a:lnTo>
                  <a:lnTo>
                    <a:pt x="2999" y="1879"/>
                  </a:lnTo>
                  <a:lnTo>
                    <a:pt x="2967" y="1882"/>
                  </a:lnTo>
                  <a:lnTo>
                    <a:pt x="2937" y="1882"/>
                  </a:lnTo>
                  <a:lnTo>
                    <a:pt x="2905" y="1882"/>
                  </a:lnTo>
                  <a:lnTo>
                    <a:pt x="2874" y="1879"/>
                  </a:lnTo>
                  <a:lnTo>
                    <a:pt x="2843" y="1875"/>
                  </a:lnTo>
                  <a:lnTo>
                    <a:pt x="2814" y="1870"/>
                  </a:lnTo>
                  <a:lnTo>
                    <a:pt x="2784" y="1863"/>
                  </a:lnTo>
                  <a:lnTo>
                    <a:pt x="2755" y="1854"/>
                  </a:lnTo>
                  <a:lnTo>
                    <a:pt x="2726" y="1845"/>
                  </a:lnTo>
                  <a:lnTo>
                    <a:pt x="2699" y="1834"/>
                  </a:lnTo>
                  <a:lnTo>
                    <a:pt x="2671" y="1822"/>
                  </a:lnTo>
                  <a:lnTo>
                    <a:pt x="2646" y="1809"/>
                  </a:lnTo>
                  <a:lnTo>
                    <a:pt x="2619" y="1793"/>
                  </a:lnTo>
                  <a:lnTo>
                    <a:pt x="2595" y="1778"/>
                  </a:lnTo>
                  <a:lnTo>
                    <a:pt x="2570" y="1761"/>
                  </a:lnTo>
                  <a:lnTo>
                    <a:pt x="2548" y="1742"/>
                  </a:lnTo>
                  <a:lnTo>
                    <a:pt x="2526" y="1723"/>
                  </a:lnTo>
                  <a:lnTo>
                    <a:pt x="2504" y="1703"/>
                  </a:lnTo>
                  <a:lnTo>
                    <a:pt x="2484" y="1681"/>
                  </a:lnTo>
                  <a:lnTo>
                    <a:pt x="2465" y="1659"/>
                  </a:lnTo>
                  <a:lnTo>
                    <a:pt x="2446" y="1636"/>
                  </a:lnTo>
                  <a:lnTo>
                    <a:pt x="2430" y="1612"/>
                  </a:lnTo>
                  <a:lnTo>
                    <a:pt x="2414" y="1587"/>
                  </a:lnTo>
                  <a:lnTo>
                    <a:pt x="2399" y="1562"/>
                  </a:lnTo>
                  <a:lnTo>
                    <a:pt x="2385" y="1535"/>
                  </a:lnTo>
                  <a:lnTo>
                    <a:pt x="2373" y="1508"/>
                  </a:lnTo>
                  <a:lnTo>
                    <a:pt x="2362" y="1480"/>
                  </a:lnTo>
                  <a:lnTo>
                    <a:pt x="2353" y="1452"/>
                  </a:lnTo>
                  <a:lnTo>
                    <a:pt x="2345" y="1423"/>
                  </a:lnTo>
                  <a:lnTo>
                    <a:pt x="2337" y="1394"/>
                  </a:lnTo>
                  <a:lnTo>
                    <a:pt x="2332" y="1363"/>
                  </a:lnTo>
                  <a:lnTo>
                    <a:pt x="2328" y="1333"/>
                  </a:lnTo>
                  <a:lnTo>
                    <a:pt x="2326" y="1302"/>
                  </a:lnTo>
                  <a:lnTo>
                    <a:pt x="2325" y="1271"/>
                  </a:lnTo>
                  <a:lnTo>
                    <a:pt x="2326" y="1239"/>
                  </a:lnTo>
                  <a:lnTo>
                    <a:pt x="2328" y="1208"/>
                  </a:lnTo>
                  <a:lnTo>
                    <a:pt x="2332" y="1178"/>
                  </a:lnTo>
                  <a:lnTo>
                    <a:pt x="2337" y="1147"/>
                  </a:lnTo>
                  <a:lnTo>
                    <a:pt x="2345" y="1118"/>
                  </a:lnTo>
                  <a:lnTo>
                    <a:pt x="2353" y="1089"/>
                  </a:lnTo>
                  <a:lnTo>
                    <a:pt x="2362" y="1061"/>
                  </a:lnTo>
                  <a:lnTo>
                    <a:pt x="2373" y="1032"/>
                  </a:lnTo>
                  <a:lnTo>
                    <a:pt x="2385" y="1006"/>
                  </a:lnTo>
                  <a:lnTo>
                    <a:pt x="2399" y="979"/>
                  </a:lnTo>
                  <a:lnTo>
                    <a:pt x="2414" y="954"/>
                  </a:lnTo>
                  <a:lnTo>
                    <a:pt x="2430" y="928"/>
                  </a:lnTo>
                  <a:lnTo>
                    <a:pt x="2446" y="905"/>
                  </a:lnTo>
                  <a:lnTo>
                    <a:pt x="2465" y="881"/>
                  </a:lnTo>
                  <a:lnTo>
                    <a:pt x="2484" y="859"/>
                  </a:lnTo>
                  <a:lnTo>
                    <a:pt x="2504" y="838"/>
                  </a:lnTo>
                  <a:lnTo>
                    <a:pt x="2526" y="817"/>
                  </a:lnTo>
                  <a:lnTo>
                    <a:pt x="2548" y="799"/>
                  </a:lnTo>
                  <a:lnTo>
                    <a:pt x="2570" y="780"/>
                  </a:lnTo>
                  <a:lnTo>
                    <a:pt x="2595" y="763"/>
                  </a:lnTo>
                  <a:lnTo>
                    <a:pt x="2619" y="747"/>
                  </a:lnTo>
                  <a:lnTo>
                    <a:pt x="2646" y="733"/>
                  </a:lnTo>
                  <a:lnTo>
                    <a:pt x="2671" y="719"/>
                  </a:lnTo>
                  <a:lnTo>
                    <a:pt x="2699" y="706"/>
                  </a:lnTo>
                  <a:lnTo>
                    <a:pt x="2726" y="696"/>
                  </a:lnTo>
                  <a:lnTo>
                    <a:pt x="2755" y="686"/>
                  </a:lnTo>
                  <a:lnTo>
                    <a:pt x="2784" y="678"/>
                  </a:lnTo>
                  <a:lnTo>
                    <a:pt x="2814" y="670"/>
                  </a:lnTo>
                  <a:lnTo>
                    <a:pt x="2843" y="665"/>
                  </a:lnTo>
                  <a:lnTo>
                    <a:pt x="2874" y="661"/>
                  </a:lnTo>
                  <a:lnTo>
                    <a:pt x="2905" y="659"/>
                  </a:lnTo>
                  <a:lnTo>
                    <a:pt x="2937" y="658"/>
                  </a:lnTo>
                  <a:close/>
                  <a:moveTo>
                    <a:pt x="7582" y="474"/>
                  </a:moveTo>
                  <a:lnTo>
                    <a:pt x="14452" y="474"/>
                  </a:lnTo>
                  <a:lnTo>
                    <a:pt x="14467" y="474"/>
                  </a:lnTo>
                  <a:lnTo>
                    <a:pt x="14482" y="476"/>
                  </a:lnTo>
                  <a:lnTo>
                    <a:pt x="14497" y="477"/>
                  </a:lnTo>
                  <a:lnTo>
                    <a:pt x="14511" y="480"/>
                  </a:lnTo>
                  <a:lnTo>
                    <a:pt x="14525" y="483"/>
                  </a:lnTo>
                  <a:lnTo>
                    <a:pt x="14539" y="487"/>
                  </a:lnTo>
                  <a:lnTo>
                    <a:pt x="14553" y="492"/>
                  </a:lnTo>
                  <a:lnTo>
                    <a:pt x="14566" y="497"/>
                  </a:lnTo>
                  <a:lnTo>
                    <a:pt x="14578" y="503"/>
                  </a:lnTo>
                  <a:lnTo>
                    <a:pt x="14592" y="509"/>
                  </a:lnTo>
                  <a:lnTo>
                    <a:pt x="14604" y="517"/>
                  </a:lnTo>
                  <a:lnTo>
                    <a:pt x="14616" y="524"/>
                  </a:lnTo>
                  <a:lnTo>
                    <a:pt x="14627" y="532"/>
                  </a:lnTo>
                  <a:lnTo>
                    <a:pt x="14638" y="541"/>
                  </a:lnTo>
                  <a:lnTo>
                    <a:pt x="14649" y="550"/>
                  </a:lnTo>
                  <a:lnTo>
                    <a:pt x="14659" y="560"/>
                  </a:lnTo>
                  <a:lnTo>
                    <a:pt x="14669" y="571"/>
                  </a:lnTo>
                  <a:lnTo>
                    <a:pt x="14678" y="581"/>
                  </a:lnTo>
                  <a:lnTo>
                    <a:pt x="14686" y="592"/>
                  </a:lnTo>
                  <a:lnTo>
                    <a:pt x="14694" y="603"/>
                  </a:lnTo>
                  <a:lnTo>
                    <a:pt x="14702" y="615"/>
                  </a:lnTo>
                  <a:lnTo>
                    <a:pt x="14710" y="628"/>
                  </a:lnTo>
                  <a:lnTo>
                    <a:pt x="14716" y="640"/>
                  </a:lnTo>
                  <a:lnTo>
                    <a:pt x="14722" y="653"/>
                  </a:lnTo>
                  <a:lnTo>
                    <a:pt x="14727" y="666"/>
                  </a:lnTo>
                  <a:lnTo>
                    <a:pt x="14732" y="680"/>
                  </a:lnTo>
                  <a:lnTo>
                    <a:pt x="14736" y="694"/>
                  </a:lnTo>
                  <a:lnTo>
                    <a:pt x="14739" y="708"/>
                  </a:lnTo>
                  <a:lnTo>
                    <a:pt x="14741" y="722"/>
                  </a:lnTo>
                  <a:lnTo>
                    <a:pt x="14743" y="737"/>
                  </a:lnTo>
                  <a:lnTo>
                    <a:pt x="14744" y="752"/>
                  </a:lnTo>
                  <a:lnTo>
                    <a:pt x="14745" y="767"/>
                  </a:lnTo>
                  <a:lnTo>
                    <a:pt x="14745" y="1699"/>
                  </a:lnTo>
                  <a:lnTo>
                    <a:pt x="14744" y="1714"/>
                  </a:lnTo>
                  <a:lnTo>
                    <a:pt x="14743" y="1728"/>
                  </a:lnTo>
                  <a:lnTo>
                    <a:pt x="14741" y="1742"/>
                  </a:lnTo>
                  <a:lnTo>
                    <a:pt x="14739" y="1758"/>
                  </a:lnTo>
                  <a:lnTo>
                    <a:pt x="14736" y="1771"/>
                  </a:lnTo>
                  <a:lnTo>
                    <a:pt x="14732" y="1785"/>
                  </a:lnTo>
                  <a:lnTo>
                    <a:pt x="14727" y="1798"/>
                  </a:lnTo>
                  <a:lnTo>
                    <a:pt x="14722" y="1812"/>
                  </a:lnTo>
                  <a:lnTo>
                    <a:pt x="14716" y="1825"/>
                  </a:lnTo>
                  <a:lnTo>
                    <a:pt x="14710" y="1838"/>
                  </a:lnTo>
                  <a:lnTo>
                    <a:pt x="14702" y="1850"/>
                  </a:lnTo>
                  <a:lnTo>
                    <a:pt x="14694" y="1862"/>
                  </a:lnTo>
                  <a:lnTo>
                    <a:pt x="14686" y="1874"/>
                  </a:lnTo>
                  <a:lnTo>
                    <a:pt x="14678" y="1885"/>
                  </a:lnTo>
                  <a:lnTo>
                    <a:pt x="14669" y="1895"/>
                  </a:lnTo>
                  <a:lnTo>
                    <a:pt x="14659" y="1905"/>
                  </a:lnTo>
                  <a:lnTo>
                    <a:pt x="14649" y="1916"/>
                  </a:lnTo>
                  <a:lnTo>
                    <a:pt x="14638" y="1925"/>
                  </a:lnTo>
                  <a:lnTo>
                    <a:pt x="14627" y="1933"/>
                  </a:lnTo>
                  <a:lnTo>
                    <a:pt x="14616" y="1941"/>
                  </a:lnTo>
                  <a:lnTo>
                    <a:pt x="14604" y="1949"/>
                  </a:lnTo>
                  <a:lnTo>
                    <a:pt x="14592" y="1956"/>
                  </a:lnTo>
                  <a:lnTo>
                    <a:pt x="14578" y="1962"/>
                  </a:lnTo>
                  <a:lnTo>
                    <a:pt x="14566" y="1969"/>
                  </a:lnTo>
                  <a:lnTo>
                    <a:pt x="14553" y="1974"/>
                  </a:lnTo>
                  <a:lnTo>
                    <a:pt x="14539" y="1979"/>
                  </a:lnTo>
                  <a:lnTo>
                    <a:pt x="14525" y="1982"/>
                  </a:lnTo>
                  <a:lnTo>
                    <a:pt x="14511" y="1986"/>
                  </a:lnTo>
                  <a:lnTo>
                    <a:pt x="14497" y="1988"/>
                  </a:lnTo>
                  <a:lnTo>
                    <a:pt x="14482" y="1990"/>
                  </a:lnTo>
                  <a:lnTo>
                    <a:pt x="14467" y="1991"/>
                  </a:lnTo>
                  <a:lnTo>
                    <a:pt x="14452" y="1991"/>
                  </a:lnTo>
                  <a:lnTo>
                    <a:pt x="7582" y="1991"/>
                  </a:lnTo>
                  <a:lnTo>
                    <a:pt x="7567" y="1991"/>
                  </a:lnTo>
                  <a:lnTo>
                    <a:pt x="7552" y="1990"/>
                  </a:lnTo>
                  <a:lnTo>
                    <a:pt x="7537" y="1988"/>
                  </a:lnTo>
                  <a:lnTo>
                    <a:pt x="7523" y="1986"/>
                  </a:lnTo>
                  <a:lnTo>
                    <a:pt x="7509" y="1982"/>
                  </a:lnTo>
                  <a:lnTo>
                    <a:pt x="7495" y="1979"/>
                  </a:lnTo>
                  <a:lnTo>
                    <a:pt x="7481" y="1974"/>
                  </a:lnTo>
                  <a:lnTo>
                    <a:pt x="7468" y="1969"/>
                  </a:lnTo>
                  <a:lnTo>
                    <a:pt x="7455" y="1962"/>
                  </a:lnTo>
                  <a:lnTo>
                    <a:pt x="7443" y="1956"/>
                  </a:lnTo>
                  <a:lnTo>
                    <a:pt x="7431" y="1949"/>
                  </a:lnTo>
                  <a:lnTo>
                    <a:pt x="7418" y="1941"/>
                  </a:lnTo>
                  <a:lnTo>
                    <a:pt x="7407" y="1933"/>
                  </a:lnTo>
                  <a:lnTo>
                    <a:pt x="7396" y="1925"/>
                  </a:lnTo>
                  <a:lnTo>
                    <a:pt x="7385" y="1916"/>
                  </a:lnTo>
                  <a:lnTo>
                    <a:pt x="7375" y="1905"/>
                  </a:lnTo>
                  <a:lnTo>
                    <a:pt x="7365" y="1895"/>
                  </a:lnTo>
                  <a:lnTo>
                    <a:pt x="7356" y="1885"/>
                  </a:lnTo>
                  <a:lnTo>
                    <a:pt x="7347" y="1874"/>
                  </a:lnTo>
                  <a:lnTo>
                    <a:pt x="7339" y="1862"/>
                  </a:lnTo>
                  <a:lnTo>
                    <a:pt x="7332" y="1850"/>
                  </a:lnTo>
                  <a:lnTo>
                    <a:pt x="7325" y="1838"/>
                  </a:lnTo>
                  <a:lnTo>
                    <a:pt x="7318" y="1825"/>
                  </a:lnTo>
                  <a:lnTo>
                    <a:pt x="7312" y="1812"/>
                  </a:lnTo>
                  <a:lnTo>
                    <a:pt x="7306" y="1798"/>
                  </a:lnTo>
                  <a:lnTo>
                    <a:pt x="7302" y="1785"/>
                  </a:lnTo>
                  <a:lnTo>
                    <a:pt x="7298" y="1772"/>
                  </a:lnTo>
                  <a:lnTo>
                    <a:pt x="7295" y="1758"/>
                  </a:lnTo>
                  <a:lnTo>
                    <a:pt x="7292" y="1742"/>
                  </a:lnTo>
                  <a:lnTo>
                    <a:pt x="7290" y="1728"/>
                  </a:lnTo>
                  <a:lnTo>
                    <a:pt x="7289" y="1714"/>
                  </a:lnTo>
                  <a:lnTo>
                    <a:pt x="7289" y="1699"/>
                  </a:lnTo>
                  <a:lnTo>
                    <a:pt x="7289" y="767"/>
                  </a:lnTo>
                  <a:lnTo>
                    <a:pt x="7289" y="752"/>
                  </a:lnTo>
                  <a:lnTo>
                    <a:pt x="7290" y="737"/>
                  </a:lnTo>
                  <a:lnTo>
                    <a:pt x="7292" y="722"/>
                  </a:lnTo>
                  <a:lnTo>
                    <a:pt x="7295" y="708"/>
                  </a:lnTo>
                  <a:lnTo>
                    <a:pt x="7298" y="694"/>
                  </a:lnTo>
                  <a:lnTo>
                    <a:pt x="7302" y="680"/>
                  </a:lnTo>
                  <a:lnTo>
                    <a:pt x="7306" y="666"/>
                  </a:lnTo>
                  <a:lnTo>
                    <a:pt x="7312" y="653"/>
                  </a:lnTo>
                  <a:lnTo>
                    <a:pt x="7318" y="640"/>
                  </a:lnTo>
                  <a:lnTo>
                    <a:pt x="7325" y="628"/>
                  </a:lnTo>
                  <a:lnTo>
                    <a:pt x="7332" y="615"/>
                  </a:lnTo>
                  <a:lnTo>
                    <a:pt x="7339" y="603"/>
                  </a:lnTo>
                  <a:lnTo>
                    <a:pt x="7347" y="592"/>
                  </a:lnTo>
                  <a:lnTo>
                    <a:pt x="7356" y="581"/>
                  </a:lnTo>
                  <a:lnTo>
                    <a:pt x="7365" y="571"/>
                  </a:lnTo>
                  <a:lnTo>
                    <a:pt x="7375" y="560"/>
                  </a:lnTo>
                  <a:lnTo>
                    <a:pt x="7385" y="550"/>
                  </a:lnTo>
                  <a:lnTo>
                    <a:pt x="7396" y="541"/>
                  </a:lnTo>
                  <a:lnTo>
                    <a:pt x="7407" y="532"/>
                  </a:lnTo>
                  <a:lnTo>
                    <a:pt x="7418" y="524"/>
                  </a:lnTo>
                  <a:lnTo>
                    <a:pt x="7431" y="517"/>
                  </a:lnTo>
                  <a:lnTo>
                    <a:pt x="7443" y="509"/>
                  </a:lnTo>
                  <a:lnTo>
                    <a:pt x="7455" y="503"/>
                  </a:lnTo>
                  <a:lnTo>
                    <a:pt x="7468" y="497"/>
                  </a:lnTo>
                  <a:lnTo>
                    <a:pt x="7481" y="492"/>
                  </a:lnTo>
                  <a:lnTo>
                    <a:pt x="7495" y="487"/>
                  </a:lnTo>
                  <a:lnTo>
                    <a:pt x="7509" y="483"/>
                  </a:lnTo>
                  <a:lnTo>
                    <a:pt x="7523" y="480"/>
                  </a:lnTo>
                  <a:lnTo>
                    <a:pt x="7537" y="477"/>
                  </a:lnTo>
                  <a:lnTo>
                    <a:pt x="7552" y="476"/>
                  </a:lnTo>
                  <a:lnTo>
                    <a:pt x="7567" y="474"/>
                  </a:lnTo>
                  <a:lnTo>
                    <a:pt x="7582" y="474"/>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ndParaRPr>
            </a:p>
          </p:txBody>
        </p:sp>
      </p:grpSp>
      <p:cxnSp>
        <p:nvCxnSpPr>
          <p:cNvPr id="510" name="直接连接符 509"/>
          <p:cNvCxnSpPr/>
          <p:nvPr/>
        </p:nvCxnSpPr>
        <p:spPr bwMode="auto">
          <a:xfrm flipH="1">
            <a:off x="1679198" y="2644060"/>
            <a:ext cx="108000" cy="1"/>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11" name="矩形 510"/>
          <p:cNvSpPr/>
          <p:nvPr/>
        </p:nvSpPr>
        <p:spPr bwMode="auto">
          <a:xfrm>
            <a:off x="1740507" y="2402672"/>
            <a:ext cx="588580" cy="136635"/>
          </a:xfrm>
          <a:prstGeom prst="rect">
            <a:avLst/>
          </a:prstGeom>
          <a:noFill/>
          <a:ln w="19050">
            <a:noFill/>
            <a:prstDash val="dash"/>
            <a:tailEnd type="arrow"/>
          </a:ln>
          <a:effectLst/>
        </p:spPr>
        <p:txBody>
          <a:bodyPr rtlCol="0" anchor="ctr"/>
          <a:lstStyle/>
          <a:p>
            <a:pPr algn="ctr"/>
            <a:r>
              <a:rPr lang="zh-CN" altLang="en-US" sz="900" dirty="0" smtClean="0">
                <a:solidFill>
                  <a:srgbClr val="000000"/>
                </a:solidFill>
              </a:rPr>
              <a:t>独立</a:t>
            </a:r>
            <a:r>
              <a:rPr lang="en-US" altLang="zh-CN" sz="900" dirty="0" smtClean="0">
                <a:solidFill>
                  <a:srgbClr val="000000"/>
                </a:solidFill>
              </a:rPr>
              <a:t>AC</a:t>
            </a:r>
            <a:endParaRPr lang="zh-CN" altLang="en-US" sz="900" dirty="0">
              <a:solidFill>
                <a:srgbClr val="000000"/>
              </a:solidFill>
            </a:endParaRPr>
          </a:p>
        </p:txBody>
      </p:sp>
      <p:grpSp>
        <p:nvGrpSpPr>
          <p:cNvPr id="17" name="组合 350"/>
          <p:cNvGrpSpPr/>
          <p:nvPr/>
        </p:nvGrpSpPr>
        <p:grpSpPr>
          <a:xfrm>
            <a:off x="548649" y="3562616"/>
            <a:ext cx="352781" cy="195540"/>
            <a:chOff x="13446125" y="2238375"/>
            <a:chExt cx="314325" cy="285750"/>
          </a:xfrm>
          <a:solidFill>
            <a:schemeClr val="tx1">
              <a:lumMod val="50000"/>
              <a:lumOff val="50000"/>
            </a:schemeClr>
          </a:solidFill>
        </p:grpSpPr>
        <p:sp>
          <p:nvSpPr>
            <p:cNvPr id="513" name="Freeform 34"/>
            <p:cNvSpPr>
              <a:spLocks noEditPoints="1"/>
            </p:cNvSpPr>
            <p:nvPr/>
          </p:nvSpPr>
          <p:spPr bwMode="auto">
            <a:xfrm>
              <a:off x="13446125" y="2416175"/>
              <a:ext cx="314325" cy="107950"/>
            </a:xfrm>
            <a:custGeom>
              <a:avLst/>
              <a:gdLst/>
              <a:ahLst/>
              <a:cxnLst>
                <a:cxn ang="0">
                  <a:pos x="198" y="56"/>
                </a:cxn>
                <a:cxn ang="0">
                  <a:pos x="186" y="12"/>
                </a:cxn>
                <a:cxn ang="0">
                  <a:pos x="186" y="12"/>
                </a:cxn>
                <a:cxn ang="0">
                  <a:pos x="184" y="8"/>
                </a:cxn>
                <a:cxn ang="0">
                  <a:pos x="180" y="4"/>
                </a:cxn>
                <a:cxn ang="0">
                  <a:pos x="176" y="2"/>
                </a:cxn>
                <a:cxn ang="0">
                  <a:pos x="170" y="0"/>
                </a:cxn>
                <a:cxn ang="0">
                  <a:pos x="28" y="0"/>
                </a:cxn>
                <a:cxn ang="0">
                  <a:pos x="28" y="0"/>
                </a:cxn>
                <a:cxn ang="0">
                  <a:pos x="24" y="2"/>
                </a:cxn>
                <a:cxn ang="0">
                  <a:pos x="20" y="4"/>
                </a:cxn>
                <a:cxn ang="0">
                  <a:pos x="16" y="8"/>
                </a:cxn>
                <a:cxn ang="0">
                  <a:pos x="14" y="12"/>
                </a:cxn>
                <a:cxn ang="0">
                  <a:pos x="2" y="56"/>
                </a:cxn>
                <a:cxn ang="0">
                  <a:pos x="2" y="56"/>
                </a:cxn>
                <a:cxn ang="0">
                  <a:pos x="0" y="62"/>
                </a:cxn>
                <a:cxn ang="0">
                  <a:pos x="2" y="66"/>
                </a:cxn>
                <a:cxn ang="0">
                  <a:pos x="6" y="68"/>
                </a:cxn>
                <a:cxn ang="0">
                  <a:pos x="10" y="68"/>
                </a:cxn>
                <a:cxn ang="0">
                  <a:pos x="190" y="68"/>
                </a:cxn>
                <a:cxn ang="0">
                  <a:pos x="190" y="68"/>
                </a:cxn>
                <a:cxn ang="0">
                  <a:pos x="194" y="68"/>
                </a:cxn>
                <a:cxn ang="0">
                  <a:pos x="198" y="66"/>
                </a:cxn>
                <a:cxn ang="0">
                  <a:pos x="198" y="62"/>
                </a:cxn>
                <a:cxn ang="0">
                  <a:pos x="198" y="56"/>
                </a:cxn>
                <a:cxn ang="0">
                  <a:pos x="198" y="56"/>
                </a:cxn>
                <a:cxn ang="0">
                  <a:pos x="174" y="60"/>
                </a:cxn>
                <a:cxn ang="0">
                  <a:pos x="28" y="60"/>
                </a:cxn>
                <a:cxn ang="0">
                  <a:pos x="28" y="60"/>
                </a:cxn>
                <a:cxn ang="0">
                  <a:pos x="24" y="60"/>
                </a:cxn>
                <a:cxn ang="0">
                  <a:pos x="20" y="58"/>
                </a:cxn>
                <a:cxn ang="0">
                  <a:pos x="18" y="56"/>
                </a:cxn>
                <a:cxn ang="0">
                  <a:pos x="18" y="52"/>
                </a:cxn>
                <a:cxn ang="0">
                  <a:pos x="18" y="52"/>
                </a:cxn>
                <a:cxn ang="0">
                  <a:pos x="18" y="48"/>
                </a:cxn>
                <a:cxn ang="0">
                  <a:pos x="28" y="20"/>
                </a:cxn>
                <a:cxn ang="0">
                  <a:pos x="28" y="20"/>
                </a:cxn>
                <a:cxn ang="0">
                  <a:pos x="30" y="16"/>
                </a:cxn>
                <a:cxn ang="0">
                  <a:pos x="34" y="12"/>
                </a:cxn>
                <a:cxn ang="0">
                  <a:pos x="38" y="8"/>
                </a:cxn>
                <a:cxn ang="0">
                  <a:pos x="44" y="8"/>
                </a:cxn>
                <a:cxn ang="0">
                  <a:pos x="158" y="8"/>
                </a:cxn>
                <a:cxn ang="0">
                  <a:pos x="158" y="8"/>
                </a:cxn>
                <a:cxn ang="0">
                  <a:pos x="162" y="8"/>
                </a:cxn>
                <a:cxn ang="0">
                  <a:pos x="168" y="12"/>
                </a:cxn>
                <a:cxn ang="0">
                  <a:pos x="172" y="16"/>
                </a:cxn>
                <a:cxn ang="0">
                  <a:pos x="174" y="20"/>
                </a:cxn>
                <a:cxn ang="0">
                  <a:pos x="184" y="48"/>
                </a:cxn>
                <a:cxn ang="0">
                  <a:pos x="184" y="48"/>
                </a:cxn>
                <a:cxn ang="0">
                  <a:pos x="184" y="52"/>
                </a:cxn>
                <a:cxn ang="0">
                  <a:pos x="184" y="52"/>
                </a:cxn>
                <a:cxn ang="0">
                  <a:pos x="182" y="56"/>
                </a:cxn>
                <a:cxn ang="0">
                  <a:pos x="180" y="58"/>
                </a:cxn>
                <a:cxn ang="0">
                  <a:pos x="178" y="60"/>
                </a:cxn>
                <a:cxn ang="0">
                  <a:pos x="174" y="60"/>
                </a:cxn>
                <a:cxn ang="0">
                  <a:pos x="174" y="60"/>
                </a:cxn>
              </a:cxnLst>
              <a:rect l="0" t="0" r="r" b="b"/>
              <a:pathLst>
                <a:path w="198" h="68">
                  <a:moveTo>
                    <a:pt x="198" y="56"/>
                  </a:moveTo>
                  <a:lnTo>
                    <a:pt x="186" y="12"/>
                  </a:lnTo>
                  <a:lnTo>
                    <a:pt x="186" y="12"/>
                  </a:lnTo>
                  <a:lnTo>
                    <a:pt x="184" y="8"/>
                  </a:lnTo>
                  <a:lnTo>
                    <a:pt x="180" y="4"/>
                  </a:lnTo>
                  <a:lnTo>
                    <a:pt x="176" y="2"/>
                  </a:lnTo>
                  <a:lnTo>
                    <a:pt x="170" y="0"/>
                  </a:lnTo>
                  <a:lnTo>
                    <a:pt x="28" y="0"/>
                  </a:lnTo>
                  <a:lnTo>
                    <a:pt x="28" y="0"/>
                  </a:lnTo>
                  <a:lnTo>
                    <a:pt x="24" y="2"/>
                  </a:lnTo>
                  <a:lnTo>
                    <a:pt x="20" y="4"/>
                  </a:lnTo>
                  <a:lnTo>
                    <a:pt x="16" y="8"/>
                  </a:lnTo>
                  <a:lnTo>
                    <a:pt x="14" y="12"/>
                  </a:lnTo>
                  <a:lnTo>
                    <a:pt x="2" y="56"/>
                  </a:lnTo>
                  <a:lnTo>
                    <a:pt x="2" y="56"/>
                  </a:lnTo>
                  <a:lnTo>
                    <a:pt x="0" y="62"/>
                  </a:lnTo>
                  <a:lnTo>
                    <a:pt x="2" y="66"/>
                  </a:lnTo>
                  <a:lnTo>
                    <a:pt x="6" y="68"/>
                  </a:lnTo>
                  <a:lnTo>
                    <a:pt x="10" y="68"/>
                  </a:lnTo>
                  <a:lnTo>
                    <a:pt x="190" y="68"/>
                  </a:lnTo>
                  <a:lnTo>
                    <a:pt x="190" y="68"/>
                  </a:lnTo>
                  <a:lnTo>
                    <a:pt x="194" y="68"/>
                  </a:lnTo>
                  <a:lnTo>
                    <a:pt x="198" y="66"/>
                  </a:lnTo>
                  <a:lnTo>
                    <a:pt x="198" y="62"/>
                  </a:lnTo>
                  <a:lnTo>
                    <a:pt x="198" y="56"/>
                  </a:lnTo>
                  <a:lnTo>
                    <a:pt x="198" y="56"/>
                  </a:lnTo>
                  <a:close/>
                  <a:moveTo>
                    <a:pt x="174" y="60"/>
                  </a:moveTo>
                  <a:lnTo>
                    <a:pt x="28" y="60"/>
                  </a:lnTo>
                  <a:lnTo>
                    <a:pt x="28" y="60"/>
                  </a:lnTo>
                  <a:lnTo>
                    <a:pt x="24" y="60"/>
                  </a:lnTo>
                  <a:lnTo>
                    <a:pt x="20" y="58"/>
                  </a:lnTo>
                  <a:lnTo>
                    <a:pt x="18" y="56"/>
                  </a:lnTo>
                  <a:lnTo>
                    <a:pt x="18" y="52"/>
                  </a:lnTo>
                  <a:lnTo>
                    <a:pt x="18" y="52"/>
                  </a:lnTo>
                  <a:lnTo>
                    <a:pt x="18" y="48"/>
                  </a:lnTo>
                  <a:lnTo>
                    <a:pt x="28" y="20"/>
                  </a:lnTo>
                  <a:lnTo>
                    <a:pt x="28" y="20"/>
                  </a:lnTo>
                  <a:lnTo>
                    <a:pt x="30" y="16"/>
                  </a:lnTo>
                  <a:lnTo>
                    <a:pt x="34" y="12"/>
                  </a:lnTo>
                  <a:lnTo>
                    <a:pt x="38" y="8"/>
                  </a:lnTo>
                  <a:lnTo>
                    <a:pt x="44" y="8"/>
                  </a:lnTo>
                  <a:lnTo>
                    <a:pt x="158" y="8"/>
                  </a:lnTo>
                  <a:lnTo>
                    <a:pt x="158" y="8"/>
                  </a:lnTo>
                  <a:lnTo>
                    <a:pt x="162" y="8"/>
                  </a:lnTo>
                  <a:lnTo>
                    <a:pt x="168" y="12"/>
                  </a:lnTo>
                  <a:lnTo>
                    <a:pt x="172" y="16"/>
                  </a:lnTo>
                  <a:lnTo>
                    <a:pt x="174" y="20"/>
                  </a:lnTo>
                  <a:lnTo>
                    <a:pt x="184" y="48"/>
                  </a:lnTo>
                  <a:lnTo>
                    <a:pt x="184" y="48"/>
                  </a:lnTo>
                  <a:lnTo>
                    <a:pt x="184" y="52"/>
                  </a:lnTo>
                  <a:lnTo>
                    <a:pt x="184" y="52"/>
                  </a:lnTo>
                  <a:lnTo>
                    <a:pt x="182" y="56"/>
                  </a:lnTo>
                  <a:lnTo>
                    <a:pt x="180" y="58"/>
                  </a:lnTo>
                  <a:lnTo>
                    <a:pt x="178" y="60"/>
                  </a:lnTo>
                  <a:lnTo>
                    <a:pt x="174" y="60"/>
                  </a:lnTo>
                  <a:lnTo>
                    <a:pt x="174" y="6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14" name="Freeform 35"/>
            <p:cNvSpPr>
              <a:spLocks noEditPoints="1"/>
            </p:cNvSpPr>
            <p:nvPr/>
          </p:nvSpPr>
          <p:spPr bwMode="auto">
            <a:xfrm>
              <a:off x="13484225" y="2432050"/>
              <a:ext cx="244475" cy="76200"/>
            </a:xfrm>
            <a:custGeom>
              <a:avLst/>
              <a:gdLst/>
              <a:ahLst/>
              <a:cxnLst>
                <a:cxn ang="0">
                  <a:pos x="130" y="0"/>
                </a:cxn>
                <a:cxn ang="0">
                  <a:pos x="22" y="0"/>
                </a:cxn>
                <a:cxn ang="0">
                  <a:pos x="22" y="0"/>
                </a:cxn>
                <a:cxn ang="0">
                  <a:pos x="18" y="2"/>
                </a:cxn>
                <a:cxn ang="0">
                  <a:pos x="14" y="4"/>
                </a:cxn>
                <a:cxn ang="0">
                  <a:pos x="10" y="6"/>
                </a:cxn>
                <a:cxn ang="0">
                  <a:pos x="8" y="12"/>
                </a:cxn>
                <a:cxn ang="0">
                  <a:pos x="0" y="38"/>
                </a:cxn>
                <a:cxn ang="0">
                  <a:pos x="0" y="40"/>
                </a:cxn>
                <a:cxn ang="0">
                  <a:pos x="0" y="40"/>
                </a:cxn>
                <a:cxn ang="0">
                  <a:pos x="0" y="44"/>
                </a:cxn>
                <a:cxn ang="0">
                  <a:pos x="2" y="46"/>
                </a:cxn>
                <a:cxn ang="0">
                  <a:pos x="4" y="48"/>
                </a:cxn>
                <a:cxn ang="0">
                  <a:pos x="8" y="48"/>
                </a:cxn>
                <a:cxn ang="0">
                  <a:pos x="146" y="48"/>
                </a:cxn>
                <a:cxn ang="0">
                  <a:pos x="146" y="48"/>
                </a:cxn>
                <a:cxn ang="0">
                  <a:pos x="150" y="48"/>
                </a:cxn>
                <a:cxn ang="0">
                  <a:pos x="152" y="46"/>
                </a:cxn>
                <a:cxn ang="0">
                  <a:pos x="154" y="44"/>
                </a:cxn>
                <a:cxn ang="0">
                  <a:pos x="154" y="42"/>
                </a:cxn>
                <a:cxn ang="0">
                  <a:pos x="154" y="42"/>
                </a:cxn>
                <a:cxn ang="0">
                  <a:pos x="154" y="38"/>
                </a:cxn>
                <a:cxn ang="0">
                  <a:pos x="146" y="12"/>
                </a:cxn>
                <a:cxn ang="0">
                  <a:pos x="146" y="12"/>
                </a:cxn>
                <a:cxn ang="0">
                  <a:pos x="144" y="6"/>
                </a:cxn>
                <a:cxn ang="0">
                  <a:pos x="140" y="4"/>
                </a:cxn>
                <a:cxn ang="0">
                  <a:pos x="136" y="2"/>
                </a:cxn>
                <a:cxn ang="0">
                  <a:pos x="130" y="0"/>
                </a:cxn>
                <a:cxn ang="0">
                  <a:pos x="130" y="0"/>
                </a:cxn>
                <a:cxn ang="0">
                  <a:pos x="88" y="42"/>
                </a:cxn>
                <a:cxn ang="0">
                  <a:pos x="64" y="42"/>
                </a:cxn>
                <a:cxn ang="0">
                  <a:pos x="64" y="42"/>
                </a:cxn>
                <a:cxn ang="0">
                  <a:pos x="60" y="40"/>
                </a:cxn>
                <a:cxn ang="0">
                  <a:pos x="58" y="38"/>
                </a:cxn>
                <a:cxn ang="0">
                  <a:pos x="60" y="36"/>
                </a:cxn>
                <a:cxn ang="0">
                  <a:pos x="60" y="34"/>
                </a:cxn>
                <a:cxn ang="0">
                  <a:pos x="60" y="34"/>
                </a:cxn>
                <a:cxn ang="0">
                  <a:pos x="62" y="30"/>
                </a:cxn>
                <a:cxn ang="0">
                  <a:pos x="66" y="28"/>
                </a:cxn>
                <a:cxn ang="0">
                  <a:pos x="86" y="28"/>
                </a:cxn>
                <a:cxn ang="0">
                  <a:pos x="86" y="28"/>
                </a:cxn>
                <a:cxn ang="0">
                  <a:pos x="90" y="30"/>
                </a:cxn>
                <a:cxn ang="0">
                  <a:pos x="92" y="34"/>
                </a:cxn>
                <a:cxn ang="0">
                  <a:pos x="92" y="36"/>
                </a:cxn>
                <a:cxn ang="0">
                  <a:pos x="92" y="36"/>
                </a:cxn>
                <a:cxn ang="0">
                  <a:pos x="92" y="36"/>
                </a:cxn>
                <a:cxn ang="0">
                  <a:pos x="94" y="38"/>
                </a:cxn>
                <a:cxn ang="0">
                  <a:pos x="94" y="38"/>
                </a:cxn>
                <a:cxn ang="0">
                  <a:pos x="92" y="40"/>
                </a:cxn>
                <a:cxn ang="0">
                  <a:pos x="88" y="42"/>
                </a:cxn>
                <a:cxn ang="0">
                  <a:pos x="88" y="42"/>
                </a:cxn>
              </a:cxnLst>
              <a:rect l="0" t="0" r="r" b="b"/>
              <a:pathLst>
                <a:path w="154" h="48">
                  <a:moveTo>
                    <a:pt x="130" y="0"/>
                  </a:moveTo>
                  <a:lnTo>
                    <a:pt x="22" y="0"/>
                  </a:lnTo>
                  <a:lnTo>
                    <a:pt x="22" y="0"/>
                  </a:lnTo>
                  <a:lnTo>
                    <a:pt x="18" y="2"/>
                  </a:lnTo>
                  <a:lnTo>
                    <a:pt x="14" y="4"/>
                  </a:lnTo>
                  <a:lnTo>
                    <a:pt x="10" y="6"/>
                  </a:lnTo>
                  <a:lnTo>
                    <a:pt x="8" y="12"/>
                  </a:lnTo>
                  <a:lnTo>
                    <a:pt x="0" y="38"/>
                  </a:lnTo>
                  <a:lnTo>
                    <a:pt x="0" y="40"/>
                  </a:lnTo>
                  <a:lnTo>
                    <a:pt x="0" y="40"/>
                  </a:lnTo>
                  <a:lnTo>
                    <a:pt x="0" y="44"/>
                  </a:lnTo>
                  <a:lnTo>
                    <a:pt x="2" y="46"/>
                  </a:lnTo>
                  <a:lnTo>
                    <a:pt x="4" y="48"/>
                  </a:lnTo>
                  <a:lnTo>
                    <a:pt x="8" y="48"/>
                  </a:lnTo>
                  <a:lnTo>
                    <a:pt x="146" y="48"/>
                  </a:lnTo>
                  <a:lnTo>
                    <a:pt x="146" y="48"/>
                  </a:lnTo>
                  <a:lnTo>
                    <a:pt x="150" y="48"/>
                  </a:lnTo>
                  <a:lnTo>
                    <a:pt x="152" y="46"/>
                  </a:lnTo>
                  <a:lnTo>
                    <a:pt x="154" y="44"/>
                  </a:lnTo>
                  <a:lnTo>
                    <a:pt x="154" y="42"/>
                  </a:lnTo>
                  <a:lnTo>
                    <a:pt x="154" y="42"/>
                  </a:lnTo>
                  <a:lnTo>
                    <a:pt x="154" y="38"/>
                  </a:lnTo>
                  <a:lnTo>
                    <a:pt x="146" y="12"/>
                  </a:lnTo>
                  <a:lnTo>
                    <a:pt x="146" y="12"/>
                  </a:lnTo>
                  <a:lnTo>
                    <a:pt x="144" y="6"/>
                  </a:lnTo>
                  <a:lnTo>
                    <a:pt x="140" y="4"/>
                  </a:lnTo>
                  <a:lnTo>
                    <a:pt x="136" y="2"/>
                  </a:lnTo>
                  <a:lnTo>
                    <a:pt x="130" y="0"/>
                  </a:lnTo>
                  <a:lnTo>
                    <a:pt x="130" y="0"/>
                  </a:lnTo>
                  <a:close/>
                  <a:moveTo>
                    <a:pt x="88" y="42"/>
                  </a:moveTo>
                  <a:lnTo>
                    <a:pt x="64" y="42"/>
                  </a:lnTo>
                  <a:lnTo>
                    <a:pt x="64" y="42"/>
                  </a:lnTo>
                  <a:lnTo>
                    <a:pt x="60" y="40"/>
                  </a:lnTo>
                  <a:lnTo>
                    <a:pt x="58" y="38"/>
                  </a:lnTo>
                  <a:lnTo>
                    <a:pt x="60" y="36"/>
                  </a:lnTo>
                  <a:lnTo>
                    <a:pt x="60" y="34"/>
                  </a:lnTo>
                  <a:lnTo>
                    <a:pt x="60" y="34"/>
                  </a:lnTo>
                  <a:lnTo>
                    <a:pt x="62" y="30"/>
                  </a:lnTo>
                  <a:lnTo>
                    <a:pt x="66" y="28"/>
                  </a:lnTo>
                  <a:lnTo>
                    <a:pt x="86" y="28"/>
                  </a:lnTo>
                  <a:lnTo>
                    <a:pt x="86" y="28"/>
                  </a:lnTo>
                  <a:lnTo>
                    <a:pt x="90" y="30"/>
                  </a:lnTo>
                  <a:lnTo>
                    <a:pt x="92" y="34"/>
                  </a:lnTo>
                  <a:lnTo>
                    <a:pt x="92" y="36"/>
                  </a:lnTo>
                  <a:lnTo>
                    <a:pt x="92" y="36"/>
                  </a:lnTo>
                  <a:lnTo>
                    <a:pt x="92" y="36"/>
                  </a:lnTo>
                  <a:lnTo>
                    <a:pt x="94" y="38"/>
                  </a:lnTo>
                  <a:lnTo>
                    <a:pt x="94" y="38"/>
                  </a:lnTo>
                  <a:lnTo>
                    <a:pt x="92" y="40"/>
                  </a:lnTo>
                  <a:lnTo>
                    <a:pt x="88" y="42"/>
                  </a:lnTo>
                  <a:lnTo>
                    <a:pt x="88" y="4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15" name="Freeform 36"/>
            <p:cNvSpPr/>
            <p:nvPr/>
          </p:nvSpPr>
          <p:spPr bwMode="auto">
            <a:xfrm>
              <a:off x="13474700" y="2428875"/>
              <a:ext cx="263525" cy="82550"/>
            </a:xfrm>
            <a:custGeom>
              <a:avLst/>
              <a:gdLst/>
              <a:ahLst/>
              <a:cxnLst>
                <a:cxn ang="0">
                  <a:pos x="164" y="40"/>
                </a:cxn>
                <a:cxn ang="0">
                  <a:pos x="164" y="40"/>
                </a:cxn>
                <a:cxn ang="0">
                  <a:pos x="164" y="40"/>
                </a:cxn>
                <a:cxn ang="0">
                  <a:pos x="166" y="46"/>
                </a:cxn>
                <a:cxn ang="0">
                  <a:pos x="164" y="48"/>
                </a:cxn>
                <a:cxn ang="0">
                  <a:pos x="160" y="52"/>
                </a:cxn>
                <a:cxn ang="0">
                  <a:pos x="156" y="52"/>
                </a:cxn>
                <a:cxn ang="0">
                  <a:pos x="10" y="52"/>
                </a:cxn>
                <a:cxn ang="0">
                  <a:pos x="10" y="52"/>
                </a:cxn>
                <a:cxn ang="0">
                  <a:pos x="6" y="52"/>
                </a:cxn>
                <a:cxn ang="0">
                  <a:pos x="2" y="48"/>
                </a:cxn>
                <a:cxn ang="0">
                  <a:pos x="0" y="46"/>
                </a:cxn>
                <a:cxn ang="0">
                  <a:pos x="2" y="40"/>
                </a:cxn>
                <a:cxn ang="0">
                  <a:pos x="10" y="12"/>
                </a:cxn>
                <a:cxn ang="0">
                  <a:pos x="10" y="12"/>
                </a:cxn>
                <a:cxn ang="0">
                  <a:pos x="12" y="8"/>
                </a:cxn>
                <a:cxn ang="0">
                  <a:pos x="16" y="4"/>
                </a:cxn>
                <a:cxn ang="0">
                  <a:pos x="20" y="2"/>
                </a:cxn>
                <a:cxn ang="0">
                  <a:pos x="26" y="0"/>
                </a:cxn>
                <a:cxn ang="0">
                  <a:pos x="140" y="0"/>
                </a:cxn>
                <a:cxn ang="0">
                  <a:pos x="140" y="0"/>
                </a:cxn>
                <a:cxn ang="0">
                  <a:pos x="144" y="2"/>
                </a:cxn>
                <a:cxn ang="0">
                  <a:pos x="150" y="4"/>
                </a:cxn>
                <a:cxn ang="0">
                  <a:pos x="154" y="8"/>
                </a:cxn>
                <a:cxn ang="0">
                  <a:pos x="156" y="12"/>
                </a:cxn>
                <a:cxn ang="0">
                  <a:pos x="164" y="40"/>
                </a:cxn>
                <a:cxn ang="0">
                  <a:pos x="166" y="40"/>
                </a:cxn>
                <a:cxn ang="0">
                  <a:pos x="156" y="12"/>
                </a:cxn>
                <a:cxn ang="0">
                  <a:pos x="156" y="12"/>
                </a:cxn>
                <a:cxn ang="0">
                  <a:pos x="154" y="8"/>
                </a:cxn>
                <a:cxn ang="0">
                  <a:pos x="150" y="4"/>
                </a:cxn>
                <a:cxn ang="0">
                  <a:pos x="144" y="0"/>
                </a:cxn>
                <a:cxn ang="0">
                  <a:pos x="140" y="0"/>
                </a:cxn>
                <a:cxn ang="0">
                  <a:pos x="26" y="0"/>
                </a:cxn>
                <a:cxn ang="0">
                  <a:pos x="26" y="0"/>
                </a:cxn>
                <a:cxn ang="0">
                  <a:pos x="20" y="0"/>
                </a:cxn>
                <a:cxn ang="0">
                  <a:pos x="16" y="4"/>
                </a:cxn>
                <a:cxn ang="0">
                  <a:pos x="12" y="8"/>
                </a:cxn>
                <a:cxn ang="0">
                  <a:pos x="10" y="12"/>
                </a:cxn>
                <a:cxn ang="0">
                  <a:pos x="0" y="40"/>
                </a:cxn>
                <a:cxn ang="0">
                  <a:pos x="0" y="40"/>
                </a:cxn>
                <a:cxn ang="0">
                  <a:pos x="0" y="44"/>
                </a:cxn>
                <a:cxn ang="0">
                  <a:pos x="0" y="44"/>
                </a:cxn>
                <a:cxn ang="0">
                  <a:pos x="0" y="48"/>
                </a:cxn>
                <a:cxn ang="0">
                  <a:pos x="2" y="50"/>
                </a:cxn>
                <a:cxn ang="0">
                  <a:pos x="6" y="52"/>
                </a:cxn>
                <a:cxn ang="0">
                  <a:pos x="10" y="52"/>
                </a:cxn>
                <a:cxn ang="0">
                  <a:pos x="156" y="52"/>
                </a:cxn>
                <a:cxn ang="0">
                  <a:pos x="156" y="52"/>
                </a:cxn>
                <a:cxn ang="0">
                  <a:pos x="160" y="52"/>
                </a:cxn>
                <a:cxn ang="0">
                  <a:pos x="162" y="50"/>
                </a:cxn>
                <a:cxn ang="0">
                  <a:pos x="164" y="48"/>
                </a:cxn>
                <a:cxn ang="0">
                  <a:pos x="166" y="44"/>
                </a:cxn>
                <a:cxn ang="0">
                  <a:pos x="166" y="44"/>
                </a:cxn>
                <a:cxn ang="0">
                  <a:pos x="166" y="40"/>
                </a:cxn>
                <a:cxn ang="0">
                  <a:pos x="164" y="40"/>
                </a:cxn>
              </a:cxnLst>
              <a:rect l="0" t="0" r="r" b="b"/>
              <a:pathLst>
                <a:path w="166" h="52">
                  <a:moveTo>
                    <a:pt x="164" y="40"/>
                  </a:moveTo>
                  <a:lnTo>
                    <a:pt x="164" y="40"/>
                  </a:lnTo>
                  <a:lnTo>
                    <a:pt x="164" y="40"/>
                  </a:lnTo>
                  <a:lnTo>
                    <a:pt x="166" y="46"/>
                  </a:lnTo>
                  <a:lnTo>
                    <a:pt x="164" y="48"/>
                  </a:lnTo>
                  <a:lnTo>
                    <a:pt x="160" y="52"/>
                  </a:lnTo>
                  <a:lnTo>
                    <a:pt x="156" y="52"/>
                  </a:lnTo>
                  <a:lnTo>
                    <a:pt x="10" y="52"/>
                  </a:lnTo>
                  <a:lnTo>
                    <a:pt x="10" y="52"/>
                  </a:lnTo>
                  <a:lnTo>
                    <a:pt x="6" y="52"/>
                  </a:lnTo>
                  <a:lnTo>
                    <a:pt x="2" y="48"/>
                  </a:lnTo>
                  <a:lnTo>
                    <a:pt x="0" y="46"/>
                  </a:lnTo>
                  <a:lnTo>
                    <a:pt x="2" y="40"/>
                  </a:lnTo>
                  <a:lnTo>
                    <a:pt x="10" y="12"/>
                  </a:lnTo>
                  <a:lnTo>
                    <a:pt x="10" y="12"/>
                  </a:lnTo>
                  <a:lnTo>
                    <a:pt x="12" y="8"/>
                  </a:lnTo>
                  <a:lnTo>
                    <a:pt x="16" y="4"/>
                  </a:lnTo>
                  <a:lnTo>
                    <a:pt x="20" y="2"/>
                  </a:lnTo>
                  <a:lnTo>
                    <a:pt x="26" y="0"/>
                  </a:lnTo>
                  <a:lnTo>
                    <a:pt x="140" y="0"/>
                  </a:lnTo>
                  <a:lnTo>
                    <a:pt x="140" y="0"/>
                  </a:lnTo>
                  <a:lnTo>
                    <a:pt x="144" y="2"/>
                  </a:lnTo>
                  <a:lnTo>
                    <a:pt x="150" y="4"/>
                  </a:lnTo>
                  <a:lnTo>
                    <a:pt x="154" y="8"/>
                  </a:lnTo>
                  <a:lnTo>
                    <a:pt x="156" y="12"/>
                  </a:lnTo>
                  <a:lnTo>
                    <a:pt x="164" y="40"/>
                  </a:lnTo>
                  <a:lnTo>
                    <a:pt x="166" y="40"/>
                  </a:lnTo>
                  <a:lnTo>
                    <a:pt x="156" y="12"/>
                  </a:lnTo>
                  <a:lnTo>
                    <a:pt x="156" y="12"/>
                  </a:lnTo>
                  <a:lnTo>
                    <a:pt x="154" y="8"/>
                  </a:lnTo>
                  <a:lnTo>
                    <a:pt x="150" y="4"/>
                  </a:lnTo>
                  <a:lnTo>
                    <a:pt x="144" y="0"/>
                  </a:lnTo>
                  <a:lnTo>
                    <a:pt x="140" y="0"/>
                  </a:lnTo>
                  <a:lnTo>
                    <a:pt x="26" y="0"/>
                  </a:lnTo>
                  <a:lnTo>
                    <a:pt x="26" y="0"/>
                  </a:lnTo>
                  <a:lnTo>
                    <a:pt x="20" y="0"/>
                  </a:lnTo>
                  <a:lnTo>
                    <a:pt x="16" y="4"/>
                  </a:lnTo>
                  <a:lnTo>
                    <a:pt x="12" y="8"/>
                  </a:lnTo>
                  <a:lnTo>
                    <a:pt x="10" y="12"/>
                  </a:lnTo>
                  <a:lnTo>
                    <a:pt x="0" y="40"/>
                  </a:lnTo>
                  <a:lnTo>
                    <a:pt x="0" y="40"/>
                  </a:lnTo>
                  <a:lnTo>
                    <a:pt x="0" y="44"/>
                  </a:lnTo>
                  <a:lnTo>
                    <a:pt x="0" y="44"/>
                  </a:lnTo>
                  <a:lnTo>
                    <a:pt x="0" y="48"/>
                  </a:lnTo>
                  <a:lnTo>
                    <a:pt x="2" y="50"/>
                  </a:lnTo>
                  <a:lnTo>
                    <a:pt x="6" y="52"/>
                  </a:lnTo>
                  <a:lnTo>
                    <a:pt x="10" y="52"/>
                  </a:lnTo>
                  <a:lnTo>
                    <a:pt x="156" y="52"/>
                  </a:lnTo>
                  <a:lnTo>
                    <a:pt x="156" y="52"/>
                  </a:lnTo>
                  <a:lnTo>
                    <a:pt x="160" y="52"/>
                  </a:lnTo>
                  <a:lnTo>
                    <a:pt x="162" y="50"/>
                  </a:lnTo>
                  <a:lnTo>
                    <a:pt x="164" y="48"/>
                  </a:lnTo>
                  <a:lnTo>
                    <a:pt x="166" y="44"/>
                  </a:lnTo>
                  <a:lnTo>
                    <a:pt x="166" y="44"/>
                  </a:lnTo>
                  <a:lnTo>
                    <a:pt x="166" y="40"/>
                  </a:lnTo>
                  <a:lnTo>
                    <a:pt x="164" y="4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16" name="Freeform 37"/>
            <p:cNvSpPr>
              <a:spLocks noEditPoints="1"/>
            </p:cNvSpPr>
            <p:nvPr/>
          </p:nvSpPr>
          <p:spPr bwMode="auto">
            <a:xfrm>
              <a:off x="13471525" y="2238375"/>
              <a:ext cx="266700" cy="174625"/>
            </a:xfrm>
            <a:custGeom>
              <a:avLst/>
              <a:gdLst/>
              <a:ahLst/>
              <a:cxnLst>
                <a:cxn ang="0">
                  <a:pos x="0" y="0"/>
                </a:cxn>
                <a:cxn ang="0">
                  <a:pos x="0" y="110"/>
                </a:cxn>
                <a:cxn ang="0">
                  <a:pos x="168" y="110"/>
                </a:cxn>
                <a:cxn ang="0">
                  <a:pos x="168" y="0"/>
                </a:cxn>
                <a:cxn ang="0">
                  <a:pos x="0" y="0"/>
                </a:cxn>
                <a:cxn ang="0">
                  <a:pos x="152" y="96"/>
                </a:cxn>
                <a:cxn ang="0">
                  <a:pos x="16" y="96"/>
                </a:cxn>
                <a:cxn ang="0">
                  <a:pos x="16" y="14"/>
                </a:cxn>
                <a:cxn ang="0">
                  <a:pos x="152" y="14"/>
                </a:cxn>
                <a:cxn ang="0">
                  <a:pos x="152" y="96"/>
                </a:cxn>
              </a:cxnLst>
              <a:rect l="0" t="0" r="r" b="b"/>
              <a:pathLst>
                <a:path w="168" h="110">
                  <a:moveTo>
                    <a:pt x="0" y="0"/>
                  </a:moveTo>
                  <a:lnTo>
                    <a:pt x="0" y="110"/>
                  </a:lnTo>
                  <a:lnTo>
                    <a:pt x="168" y="110"/>
                  </a:lnTo>
                  <a:lnTo>
                    <a:pt x="168" y="0"/>
                  </a:lnTo>
                  <a:lnTo>
                    <a:pt x="0" y="0"/>
                  </a:lnTo>
                  <a:close/>
                  <a:moveTo>
                    <a:pt x="152" y="96"/>
                  </a:moveTo>
                  <a:lnTo>
                    <a:pt x="16" y="96"/>
                  </a:lnTo>
                  <a:lnTo>
                    <a:pt x="16" y="14"/>
                  </a:lnTo>
                  <a:lnTo>
                    <a:pt x="152" y="14"/>
                  </a:lnTo>
                  <a:lnTo>
                    <a:pt x="152" y="9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18" name="组合 367"/>
          <p:cNvGrpSpPr/>
          <p:nvPr/>
        </p:nvGrpSpPr>
        <p:grpSpPr>
          <a:xfrm>
            <a:off x="977941" y="3528394"/>
            <a:ext cx="322884" cy="219252"/>
            <a:chOff x="-1444626" y="2612827"/>
            <a:chExt cx="1444626" cy="1111251"/>
          </a:xfrm>
          <a:solidFill>
            <a:schemeClr val="tx1">
              <a:lumMod val="50000"/>
              <a:lumOff val="50000"/>
            </a:schemeClr>
          </a:solidFill>
        </p:grpSpPr>
        <p:sp>
          <p:nvSpPr>
            <p:cNvPr id="518" name="Freeform 5"/>
            <p:cNvSpPr>
              <a:spLocks noEditPoints="1"/>
            </p:cNvSpPr>
            <p:nvPr/>
          </p:nvSpPr>
          <p:spPr bwMode="auto">
            <a:xfrm>
              <a:off x="-1444626" y="2725540"/>
              <a:ext cx="1087438" cy="998538"/>
            </a:xfrm>
            <a:custGeom>
              <a:avLst/>
              <a:gdLst/>
              <a:ahLst/>
              <a:cxnLst>
                <a:cxn ang="0">
                  <a:pos x="11410" y="2"/>
                </a:cxn>
                <a:cxn ang="0">
                  <a:pos x="11555" y="20"/>
                </a:cxn>
                <a:cxn ang="0">
                  <a:pos x="11692" y="59"/>
                </a:cxn>
                <a:cxn ang="0">
                  <a:pos x="11821" y="117"/>
                </a:cxn>
                <a:cxn ang="0">
                  <a:pos x="11939" y="193"/>
                </a:cxn>
                <a:cxn ang="0">
                  <a:pos x="12044" y="284"/>
                </a:cxn>
                <a:cxn ang="0">
                  <a:pos x="12136" y="390"/>
                </a:cxn>
                <a:cxn ang="0">
                  <a:pos x="12211" y="508"/>
                </a:cxn>
                <a:cxn ang="0">
                  <a:pos x="12270" y="637"/>
                </a:cxn>
                <a:cxn ang="0">
                  <a:pos x="12309" y="774"/>
                </a:cxn>
                <a:cxn ang="0">
                  <a:pos x="12327" y="919"/>
                </a:cxn>
                <a:cxn ang="0">
                  <a:pos x="12327" y="8512"/>
                </a:cxn>
                <a:cxn ang="0">
                  <a:pos x="12309" y="8656"/>
                </a:cxn>
                <a:cxn ang="0">
                  <a:pos x="12270" y="8795"/>
                </a:cxn>
                <a:cxn ang="0">
                  <a:pos x="12211" y="8923"/>
                </a:cxn>
                <a:cxn ang="0">
                  <a:pos x="12136" y="9040"/>
                </a:cxn>
                <a:cxn ang="0">
                  <a:pos x="12044" y="9146"/>
                </a:cxn>
                <a:cxn ang="0">
                  <a:pos x="11939" y="9237"/>
                </a:cxn>
                <a:cxn ang="0">
                  <a:pos x="11821" y="9313"/>
                </a:cxn>
                <a:cxn ang="0">
                  <a:pos x="11692" y="9371"/>
                </a:cxn>
                <a:cxn ang="0">
                  <a:pos x="11555" y="9411"/>
                </a:cxn>
                <a:cxn ang="0">
                  <a:pos x="11410" y="9430"/>
                </a:cxn>
                <a:cxn ang="0">
                  <a:pos x="8133" y="9818"/>
                </a:cxn>
                <a:cxn ang="0">
                  <a:pos x="968" y="9431"/>
                </a:cxn>
                <a:cxn ang="0">
                  <a:pos x="821" y="9420"/>
                </a:cxn>
                <a:cxn ang="0">
                  <a:pos x="681" y="9387"/>
                </a:cxn>
                <a:cxn ang="0">
                  <a:pos x="550" y="9335"/>
                </a:cxn>
                <a:cxn ang="0">
                  <a:pos x="428" y="9265"/>
                </a:cxn>
                <a:cxn ang="0">
                  <a:pos x="318" y="9179"/>
                </a:cxn>
                <a:cxn ang="0">
                  <a:pos x="222" y="9077"/>
                </a:cxn>
                <a:cxn ang="0">
                  <a:pos x="140" y="8964"/>
                </a:cxn>
                <a:cxn ang="0">
                  <a:pos x="77" y="8838"/>
                </a:cxn>
                <a:cxn ang="0">
                  <a:pos x="31" y="8703"/>
                </a:cxn>
                <a:cxn ang="0">
                  <a:pos x="5" y="8561"/>
                </a:cxn>
                <a:cxn ang="0">
                  <a:pos x="0" y="969"/>
                </a:cxn>
                <a:cxn ang="0">
                  <a:pos x="11" y="822"/>
                </a:cxn>
                <a:cxn ang="0">
                  <a:pos x="44" y="682"/>
                </a:cxn>
                <a:cxn ang="0">
                  <a:pos x="96" y="550"/>
                </a:cxn>
                <a:cxn ang="0">
                  <a:pos x="166" y="428"/>
                </a:cxn>
                <a:cxn ang="0">
                  <a:pos x="252" y="318"/>
                </a:cxn>
                <a:cxn ang="0">
                  <a:pos x="353" y="222"/>
                </a:cxn>
                <a:cxn ang="0">
                  <a:pos x="467" y="141"/>
                </a:cxn>
                <a:cxn ang="0">
                  <a:pos x="592" y="76"/>
                </a:cxn>
                <a:cxn ang="0">
                  <a:pos x="727" y="30"/>
                </a:cxn>
                <a:cxn ang="0">
                  <a:pos x="869" y="5"/>
                </a:cxn>
                <a:cxn ang="0">
                  <a:pos x="2888" y="10546"/>
                </a:cxn>
                <a:cxn ang="0">
                  <a:pos x="9033" y="10200"/>
                </a:cxn>
                <a:cxn ang="0">
                  <a:pos x="2888" y="11322"/>
                </a:cxn>
                <a:cxn ang="0">
                  <a:pos x="11211" y="969"/>
                </a:cxn>
                <a:cxn ang="0">
                  <a:pos x="1117" y="969"/>
                </a:cxn>
              </a:cxnLst>
              <a:rect l="0" t="0" r="r" b="b"/>
              <a:pathLst>
                <a:path w="12329" h="11322">
                  <a:moveTo>
                    <a:pt x="968" y="0"/>
                  </a:moveTo>
                  <a:lnTo>
                    <a:pt x="11361" y="0"/>
                  </a:lnTo>
                  <a:lnTo>
                    <a:pt x="11410" y="2"/>
                  </a:lnTo>
                  <a:lnTo>
                    <a:pt x="11459" y="5"/>
                  </a:lnTo>
                  <a:lnTo>
                    <a:pt x="11507" y="11"/>
                  </a:lnTo>
                  <a:lnTo>
                    <a:pt x="11555" y="20"/>
                  </a:lnTo>
                  <a:lnTo>
                    <a:pt x="11601" y="30"/>
                  </a:lnTo>
                  <a:lnTo>
                    <a:pt x="11647" y="44"/>
                  </a:lnTo>
                  <a:lnTo>
                    <a:pt x="11692" y="59"/>
                  </a:lnTo>
                  <a:lnTo>
                    <a:pt x="11736" y="76"/>
                  </a:lnTo>
                  <a:lnTo>
                    <a:pt x="11779" y="96"/>
                  </a:lnTo>
                  <a:lnTo>
                    <a:pt x="11821" y="117"/>
                  </a:lnTo>
                  <a:lnTo>
                    <a:pt x="11861" y="141"/>
                  </a:lnTo>
                  <a:lnTo>
                    <a:pt x="11901" y="167"/>
                  </a:lnTo>
                  <a:lnTo>
                    <a:pt x="11939" y="193"/>
                  </a:lnTo>
                  <a:lnTo>
                    <a:pt x="11975" y="222"/>
                  </a:lnTo>
                  <a:lnTo>
                    <a:pt x="12011" y="253"/>
                  </a:lnTo>
                  <a:lnTo>
                    <a:pt x="12044" y="284"/>
                  </a:lnTo>
                  <a:lnTo>
                    <a:pt x="12076" y="318"/>
                  </a:lnTo>
                  <a:lnTo>
                    <a:pt x="12107" y="354"/>
                  </a:lnTo>
                  <a:lnTo>
                    <a:pt x="12136" y="390"/>
                  </a:lnTo>
                  <a:lnTo>
                    <a:pt x="12162" y="428"/>
                  </a:lnTo>
                  <a:lnTo>
                    <a:pt x="12188" y="468"/>
                  </a:lnTo>
                  <a:lnTo>
                    <a:pt x="12211" y="508"/>
                  </a:lnTo>
                  <a:lnTo>
                    <a:pt x="12233" y="550"/>
                  </a:lnTo>
                  <a:lnTo>
                    <a:pt x="12252" y="593"/>
                  </a:lnTo>
                  <a:lnTo>
                    <a:pt x="12270" y="637"/>
                  </a:lnTo>
                  <a:lnTo>
                    <a:pt x="12285" y="682"/>
                  </a:lnTo>
                  <a:lnTo>
                    <a:pt x="12298" y="728"/>
                  </a:lnTo>
                  <a:lnTo>
                    <a:pt x="12309" y="774"/>
                  </a:lnTo>
                  <a:lnTo>
                    <a:pt x="12318" y="822"/>
                  </a:lnTo>
                  <a:lnTo>
                    <a:pt x="12324" y="870"/>
                  </a:lnTo>
                  <a:lnTo>
                    <a:pt x="12327" y="919"/>
                  </a:lnTo>
                  <a:lnTo>
                    <a:pt x="12329" y="969"/>
                  </a:lnTo>
                  <a:lnTo>
                    <a:pt x="12329" y="8462"/>
                  </a:lnTo>
                  <a:lnTo>
                    <a:pt x="12327" y="8512"/>
                  </a:lnTo>
                  <a:lnTo>
                    <a:pt x="12324" y="8561"/>
                  </a:lnTo>
                  <a:lnTo>
                    <a:pt x="12318" y="8609"/>
                  </a:lnTo>
                  <a:lnTo>
                    <a:pt x="12309" y="8656"/>
                  </a:lnTo>
                  <a:lnTo>
                    <a:pt x="12298" y="8703"/>
                  </a:lnTo>
                  <a:lnTo>
                    <a:pt x="12285" y="8750"/>
                  </a:lnTo>
                  <a:lnTo>
                    <a:pt x="12270" y="8795"/>
                  </a:lnTo>
                  <a:lnTo>
                    <a:pt x="12252" y="8838"/>
                  </a:lnTo>
                  <a:lnTo>
                    <a:pt x="12233" y="8881"/>
                  </a:lnTo>
                  <a:lnTo>
                    <a:pt x="12211" y="8923"/>
                  </a:lnTo>
                  <a:lnTo>
                    <a:pt x="12188" y="8964"/>
                  </a:lnTo>
                  <a:lnTo>
                    <a:pt x="12162" y="9003"/>
                  </a:lnTo>
                  <a:lnTo>
                    <a:pt x="12136" y="9040"/>
                  </a:lnTo>
                  <a:lnTo>
                    <a:pt x="12107" y="9077"/>
                  </a:lnTo>
                  <a:lnTo>
                    <a:pt x="12076" y="9112"/>
                  </a:lnTo>
                  <a:lnTo>
                    <a:pt x="12044" y="9146"/>
                  </a:lnTo>
                  <a:lnTo>
                    <a:pt x="12011" y="9179"/>
                  </a:lnTo>
                  <a:lnTo>
                    <a:pt x="11975" y="9209"/>
                  </a:lnTo>
                  <a:lnTo>
                    <a:pt x="11939" y="9237"/>
                  </a:lnTo>
                  <a:lnTo>
                    <a:pt x="11901" y="9265"/>
                  </a:lnTo>
                  <a:lnTo>
                    <a:pt x="11861" y="9290"/>
                  </a:lnTo>
                  <a:lnTo>
                    <a:pt x="11821" y="9313"/>
                  </a:lnTo>
                  <a:lnTo>
                    <a:pt x="11779" y="9335"/>
                  </a:lnTo>
                  <a:lnTo>
                    <a:pt x="11736" y="9354"/>
                  </a:lnTo>
                  <a:lnTo>
                    <a:pt x="11692" y="9371"/>
                  </a:lnTo>
                  <a:lnTo>
                    <a:pt x="11647" y="9387"/>
                  </a:lnTo>
                  <a:lnTo>
                    <a:pt x="11601" y="9400"/>
                  </a:lnTo>
                  <a:lnTo>
                    <a:pt x="11555" y="9411"/>
                  </a:lnTo>
                  <a:lnTo>
                    <a:pt x="11507" y="9420"/>
                  </a:lnTo>
                  <a:lnTo>
                    <a:pt x="11459" y="9426"/>
                  </a:lnTo>
                  <a:lnTo>
                    <a:pt x="11410" y="9430"/>
                  </a:lnTo>
                  <a:lnTo>
                    <a:pt x="11361" y="9431"/>
                  </a:lnTo>
                  <a:lnTo>
                    <a:pt x="8133" y="9431"/>
                  </a:lnTo>
                  <a:lnTo>
                    <a:pt x="8133" y="9818"/>
                  </a:lnTo>
                  <a:lnTo>
                    <a:pt x="4195" y="9818"/>
                  </a:lnTo>
                  <a:lnTo>
                    <a:pt x="4195" y="9431"/>
                  </a:lnTo>
                  <a:lnTo>
                    <a:pt x="968" y="9431"/>
                  </a:lnTo>
                  <a:lnTo>
                    <a:pt x="918" y="9430"/>
                  </a:lnTo>
                  <a:lnTo>
                    <a:pt x="869" y="9426"/>
                  </a:lnTo>
                  <a:lnTo>
                    <a:pt x="821" y="9420"/>
                  </a:lnTo>
                  <a:lnTo>
                    <a:pt x="774" y="9411"/>
                  </a:lnTo>
                  <a:lnTo>
                    <a:pt x="727" y="9400"/>
                  </a:lnTo>
                  <a:lnTo>
                    <a:pt x="681" y="9387"/>
                  </a:lnTo>
                  <a:lnTo>
                    <a:pt x="636" y="9371"/>
                  </a:lnTo>
                  <a:lnTo>
                    <a:pt x="592" y="9354"/>
                  </a:lnTo>
                  <a:lnTo>
                    <a:pt x="550" y="9335"/>
                  </a:lnTo>
                  <a:lnTo>
                    <a:pt x="508" y="9313"/>
                  </a:lnTo>
                  <a:lnTo>
                    <a:pt x="467" y="9290"/>
                  </a:lnTo>
                  <a:lnTo>
                    <a:pt x="428" y="9265"/>
                  </a:lnTo>
                  <a:lnTo>
                    <a:pt x="390" y="9237"/>
                  </a:lnTo>
                  <a:lnTo>
                    <a:pt x="353" y="9209"/>
                  </a:lnTo>
                  <a:lnTo>
                    <a:pt x="318" y="9179"/>
                  </a:lnTo>
                  <a:lnTo>
                    <a:pt x="285" y="9146"/>
                  </a:lnTo>
                  <a:lnTo>
                    <a:pt x="252" y="9112"/>
                  </a:lnTo>
                  <a:lnTo>
                    <a:pt x="222" y="9077"/>
                  </a:lnTo>
                  <a:lnTo>
                    <a:pt x="192" y="9040"/>
                  </a:lnTo>
                  <a:lnTo>
                    <a:pt x="166" y="9003"/>
                  </a:lnTo>
                  <a:lnTo>
                    <a:pt x="140" y="8964"/>
                  </a:lnTo>
                  <a:lnTo>
                    <a:pt x="117" y="8923"/>
                  </a:lnTo>
                  <a:lnTo>
                    <a:pt x="96" y="8881"/>
                  </a:lnTo>
                  <a:lnTo>
                    <a:pt x="77" y="8838"/>
                  </a:lnTo>
                  <a:lnTo>
                    <a:pt x="59" y="8795"/>
                  </a:lnTo>
                  <a:lnTo>
                    <a:pt x="44" y="8750"/>
                  </a:lnTo>
                  <a:lnTo>
                    <a:pt x="31" y="8703"/>
                  </a:lnTo>
                  <a:lnTo>
                    <a:pt x="19" y="8656"/>
                  </a:lnTo>
                  <a:lnTo>
                    <a:pt x="11" y="8609"/>
                  </a:lnTo>
                  <a:lnTo>
                    <a:pt x="5" y="8561"/>
                  </a:lnTo>
                  <a:lnTo>
                    <a:pt x="1" y="8512"/>
                  </a:lnTo>
                  <a:lnTo>
                    <a:pt x="0" y="8462"/>
                  </a:lnTo>
                  <a:lnTo>
                    <a:pt x="0" y="969"/>
                  </a:lnTo>
                  <a:lnTo>
                    <a:pt x="1" y="919"/>
                  </a:lnTo>
                  <a:lnTo>
                    <a:pt x="5" y="870"/>
                  </a:lnTo>
                  <a:lnTo>
                    <a:pt x="11" y="822"/>
                  </a:lnTo>
                  <a:lnTo>
                    <a:pt x="19" y="774"/>
                  </a:lnTo>
                  <a:lnTo>
                    <a:pt x="31" y="728"/>
                  </a:lnTo>
                  <a:lnTo>
                    <a:pt x="44" y="682"/>
                  </a:lnTo>
                  <a:lnTo>
                    <a:pt x="59" y="637"/>
                  </a:lnTo>
                  <a:lnTo>
                    <a:pt x="77" y="593"/>
                  </a:lnTo>
                  <a:lnTo>
                    <a:pt x="96" y="550"/>
                  </a:lnTo>
                  <a:lnTo>
                    <a:pt x="117" y="508"/>
                  </a:lnTo>
                  <a:lnTo>
                    <a:pt x="140" y="468"/>
                  </a:lnTo>
                  <a:lnTo>
                    <a:pt x="166" y="428"/>
                  </a:lnTo>
                  <a:lnTo>
                    <a:pt x="192" y="390"/>
                  </a:lnTo>
                  <a:lnTo>
                    <a:pt x="222" y="354"/>
                  </a:lnTo>
                  <a:lnTo>
                    <a:pt x="252" y="318"/>
                  </a:lnTo>
                  <a:lnTo>
                    <a:pt x="285" y="284"/>
                  </a:lnTo>
                  <a:lnTo>
                    <a:pt x="318" y="253"/>
                  </a:lnTo>
                  <a:lnTo>
                    <a:pt x="353" y="222"/>
                  </a:lnTo>
                  <a:lnTo>
                    <a:pt x="390" y="193"/>
                  </a:lnTo>
                  <a:lnTo>
                    <a:pt x="428" y="167"/>
                  </a:lnTo>
                  <a:lnTo>
                    <a:pt x="467" y="141"/>
                  </a:lnTo>
                  <a:lnTo>
                    <a:pt x="508" y="117"/>
                  </a:lnTo>
                  <a:lnTo>
                    <a:pt x="550" y="96"/>
                  </a:lnTo>
                  <a:lnTo>
                    <a:pt x="592" y="76"/>
                  </a:lnTo>
                  <a:lnTo>
                    <a:pt x="636" y="59"/>
                  </a:lnTo>
                  <a:lnTo>
                    <a:pt x="681" y="44"/>
                  </a:lnTo>
                  <a:lnTo>
                    <a:pt x="727" y="30"/>
                  </a:lnTo>
                  <a:lnTo>
                    <a:pt x="774" y="20"/>
                  </a:lnTo>
                  <a:lnTo>
                    <a:pt x="821" y="11"/>
                  </a:lnTo>
                  <a:lnTo>
                    <a:pt x="869" y="5"/>
                  </a:lnTo>
                  <a:lnTo>
                    <a:pt x="918" y="2"/>
                  </a:lnTo>
                  <a:lnTo>
                    <a:pt x="968" y="0"/>
                  </a:lnTo>
                  <a:close/>
                  <a:moveTo>
                    <a:pt x="2888" y="10546"/>
                  </a:moveTo>
                  <a:lnTo>
                    <a:pt x="2888" y="10546"/>
                  </a:lnTo>
                  <a:lnTo>
                    <a:pt x="3295" y="10200"/>
                  </a:lnTo>
                  <a:lnTo>
                    <a:pt x="9033" y="10200"/>
                  </a:lnTo>
                  <a:lnTo>
                    <a:pt x="9441" y="10546"/>
                  </a:lnTo>
                  <a:lnTo>
                    <a:pt x="9441" y="11322"/>
                  </a:lnTo>
                  <a:lnTo>
                    <a:pt x="2888" y="11322"/>
                  </a:lnTo>
                  <a:lnTo>
                    <a:pt x="2888" y="10546"/>
                  </a:lnTo>
                  <a:close/>
                  <a:moveTo>
                    <a:pt x="1117" y="969"/>
                  </a:moveTo>
                  <a:lnTo>
                    <a:pt x="11211" y="969"/>
                  </a:lnTo>
                  <a:lnTo>
                    <a:pt x="11211" y="8462"/>
                  </a:lnTo>
                  <a:lnTo>
                    <a:pt x="1117" y="8462"/>
                  </a:lnTo>
                  <a:lnTo>
                    <a:pt x="1117" y="969"/>
                  </a:lnTo>
                  <a:close/>
                </a:path>
              </a:pathLst>
            </a:custGeom>
            <a:grpFill/>
            <a:ln w="9525">
              <a:noFill/>
              <a:round/>
            </a:ln>
          </p:spPr>
          <p:txBody>
            <a:bodyPr vert="horz" wrap="square" lIns="91440" tIns="45720" rIns="91440" bIns="45720" numCol="1" anchor="t" anchorCtr="0" compatLnSpc="1"/>
            <a:lstStyle/>
            <a:p>
              <a:endParaRPr lang="zh-CN" altLang="en-US" u="sng">
                <a:solidFill>
                  <a:srgbClr val="000000"/>
                </a:solidFill>
                <a:latin typeface="Arial" panose="020B0604020202020204" pitchFamily="34" charset="0"/>
                <a:cs typeface="Arial" panose="020B0604020202020204" pitchFamily="34" charset="0"/>
              </a:endParaRPr>
            </a:p>
          </p:txBody>
        </p:sp>
        <p:sp>
          <p:nvSpPr>
            <p:cNvPr id="519" name="Freeform 6"/>
            <p:cNvSpPr>
              <a:spLocks noEditPoints="1"/>
            </p:cNvSpPr>
            <p:nvPr/>
          </p:nvSpPr>
          <p:spPr bwMode="auto">
            <a:xfrm>
              <a:off x="-598488" y="2612827"/>
              <a:ext cx="598488" cy="1103313"/>
            </a:xfrm>
            <a:custGeom>
              <a:avLst/>
              <a:gdLst/>
              <a:ahLst/>
              <a:cxnLst>
                <a:cxn ang="0">
                  <a:pos x="6426" y="15"/>
                </a:cxn>
                <a:cxn ang="0">
                  <a:pos x="6572" y="81"/>
                </a:cxn>
                <a:cxn ang="0">
                  <a:pos x="6686" y="190"/>
                </a:cxn>
                <a:cxn ang="0">
                  <a:pos x="6759" y="332"/>
                </a:cxn>
                <a:cxn ang="0">
                  <a:pos x="6780" y="12044"/>
                </a:cxn>
                <a:cxn ang="0">
                  <a:pos x="6751" y="12206"/>
                </a:cxn>
                <a:cxn ang="0">
                  <a:pos x="6671" y="12344"/>
                </a:cxn>
                <a:cxn ang="0">
                  <a:pos x="6553" y="12447"/>
                </a:cxn>
                <a:cxn ang="0">
                  <a:pos x="6403" y="12506"/>
                </a:cxn>
                <a:cxn ang="0">
                  <a:pos x="424" y="12513"/>
                </a:cxn>
                <a:cxn ang="0">
                  <a:pos x="268" y="12469"/>
                </a:cxn>
                <a:cxn ang="0">
                  <a:pos x="139" y="12377"/>
                </a:cxn>
                <a:cxn ang="0">
                  <a:pos x="47" y="12248"/>
                </a:cxn>
                <a:cxn ang="0">
                  <a:pos x="3" y="12092"/>
                </a:cxn>
                <a:cxn ang="0">
                  <a:pos x="1971" y="10952"/>
                </a:cxn>
                <a:cxn ang="0">
                  <a:pos x="2201" y="10885"/>
                </a:cxn>
                <a:cxn ang="0">
                  <a:pos x="2412" y="10778"/>
                </a:cxn>
                <a:cxn ang="0">
                  <a:pos x="2782" y="10424"/>
                </a:cxn>
                <a:cxn ang="0">
                  <a:pos x="2899" y="10222"/>
                </a:cxn>
                <a:cxn ang="0">
                  <a:pos x="2963" y="10051"/>
                </a:cxn>
                <a:cxn ang="0">
                  <a:pos x="3003" y="9870"/>
                </a:cxn>
                <a:cxn ang="0">
                  <a:pos x="3018" y="9679"/>
                </a:cxn>
                <a:cxn ang="0">
                  <a:pos x="6497" y="1691"/>
                </a:cxn>
                <a:cxn ang="0">
                  <a:pos x="2719" y="1479"/>
                </a:cxn>
                <a:cxn ang="0">
                  <a:pos x="2505" y="1273"/>
                </a:cxn>
                <a:cxn ang="0">
                  <a:pos x="2248" y="1121"/>
                </a:cxn>
                <a:cxn ang="0">
                  <a:pos x="1957" y="1032"/>
                </a:cxn>
                <a:cxn ang="0">
                  <a:pos x="0" y="471"/>
                </a:cxn>
                <a:cxn ang="0">
                  <a:pos x="28" y="310"/>
                </a:cxn>
                <a:cxn ang="0">
                  <a:pos x="108" y="172"/>
                </a:cxn>
                <a:cxn ang="0">
                  <a:pos x="227" y="69"/>
                </a:cxn>
                <a:cxn ang="0">
                  <a:pos x="376" y="9"/>
                </a:cxn>
                <a:cxn ang="0">
                  <a:pos x="5844" y="5014"/>
                </a:cxn>
                <a:cxn ang="0">
                  <a:pos x="5995" y="5056"/>
                </a:cxn>
                <a:cxn ang="0">
                  <a:pos x="6119" y="5145"/>
                </a:cxn>
                <a:cxn ang="0">
                  <a:pos x="6208" y="5269"/>
                </a:cxn>
                <a:cxn ang="0">
                  <a:pos x="6250" y="5419"/>
                </a:cxn>
                <a:cxn ang="0">
                  <a:pos x="6238" y="5579"/>
                </a:cxn>
                <a:cxn ang="0">
                  <a:pos x="6175" y="5720"/>
                </a:cxn>
                <a:cxn ang="0">
                  <a:pos x="6070" y="5830"/>
                </a:cxn>
                <a:cxn ang="0">
                  <a:pos x="5933" y="5900"/>
                </a:cxn>
                <a:cxn ang="0">
                  <a:pos x="5775" y="5919"/>
                </a:cxn>
                <a:cxn ang="0">
                  <a:pos x="5621" y="5885"/>
                </a:cxn>
                <a:cxn ang="0">
                  <a:pos x="5493" y="5803"/>
                </a:cxn>
                <a:cxn ang="0">
                  <a:pos x="5399" y="5682"/>
                </a:cxn>
                <a:cxn ang="0">
                  <a:pos x="5349" y="5535"/>
                </a:cxn>
                <a:cxn ang="0">
                  <a:pos x="5353" y="5374"/>
                </a:cxn>
                <a:cxn ang="0">
                  <a:pos x="5409" y="5231"/>
                </a:cxn>
                <a:cxn ang="0">
                  <a:pos x="5510" y="5115"/>
                </a:cxn>
                <a:cxn ang="0">
                  <a:pos x="5643" y="5039"/>
                </a:cxn>
                <a:cxn ang="0">
                  <a:pos x="5798" y="5011"/>
                </a:cxn>
                <a:cxn ang="0">
                  <a:pos x="4028" y="9504"/>
                </a:cxn>
                <a:cxn ang="0">
                  <a:pos x="3533" y="11795"/>
                </a:cxn>
                <a:cxn ang="0">
                  <a:pos x="3006" y="2139"/>
                </a:cxn>
                <a:cxn ang="0">
                  <a:pos x="3018" y="3648"/>
                </a:cxn>
              </a:cxnLst>
              <a:rect l="0" t="0" r="r" b="b"/>
              <a:pathLst>
                <a:path w="6780" h="12516">
                  <a:moveTo>
                    <a:pt x="472" y="0"/>
                  </a:moveTo>
                  <a:lnTo>
                    <a:pt x="6309" y="0"/>
                  </a:lnTo>
                  <a:lnTo>
                    <a:pt x="6333" y="1"/>
                  </a:lnTo>
                  <a:lnTo>
                    <a:pt x="6357" y="2"/>
                  </a:lnTo>
                  <a:lnTo>
                    <a:pt x="6381" y="5"/>
                  </a:lnTo>
                  <a:lnTo>
                    <a:pt x="6403" y="9"/>
                  </a:lnTo>
                  <a:lnTo>
                    <a:pt x="6426" y="15"/>
                  </a:lnTo>
                  <a:lnTo>
                    <a:pt x="6448" y="22"/>
                  </a:lnTo>
                  <a:lnTo>
                    <a:pt x="6470" y="29"/>
                  </a:lnTo>
                  <a:lnTo>
                    <a:pt x="6491" y="37"/>
                  </a:lnTo>
                  <a:lnTo>
                    <a:pt x="6513" y="47"/>
                  </a:lnTo>
                  <a:lnTo>
                    <a:pt x="6533" y="57"/>
                  </a:lnTo>
                  <a:lnTo>
                    <a:pt x="6553" y="69"/>
                  </a:lnTo>
                  <a:lnTo>
                    <a:pt x="6572" y="81"/>
                  </a:lnTo>
                  <a:lnTo>
                    <a:pt x="6591" y="94"/>
                  </a:lnTo>
                  <a:lnTo>
                    <a:pt x="6608" y="109"/>
                  </a:lnTo>
                  <a:lnTo>
                    <a:pt x="6625" y="123"/>
                  </a:lnTo>
                  <a:lnTo>
                    <a:pt x="6642" y="138"/>
                  </a:lnTo>
                  <a:lnTo>
                    <a:pt x="6657" y="155"/>
                  </a:lnTo>
                  <a:lnTo>
                    <a:pt x="6671" y="172"/>
                  </a:lnTo>
                  <a:lnTo>
                    <a:pt x="6686" y="190"/>
                  </a:lnTo>
                  <a:lnTo>
                    <a:pt x="6699" y="208"/>
                  </a:lnTo>
                  <a:lnTo>
                    <a:pt x="6711" y="227"/>
                  </a:lnTo>
                  <a:lnTo>
                    <a:pt x="6723" y="247"/>
                  </a:lnTo>
                  <a:lnTo>
                    <a:pt x="6733" y="267"/>
                  </a:lnTo>
                  <a:lnTo>
                    <a:pt x="6743" y="289"/>
                  </a:lnTo>
                  <a:lnTo>
                    <a:pt x="6751" y="310"/>
                  </a:lnTo>
                  <a:lnTo>
                    <a:pt x="6759" y="332"/>
                  </a:lnTo>
                  <a:lnTo>
                    <a:pt x="6765" y="354"/>
                  </a:lnTo>
                  <a:lnTo>
                    <a:pt x="6771" y="377"/>
                  </a:lnTo>
                  <a:lnTo>
                    <a:pt x="6775" y="400"/>
                  </a:lnTo>
                  <a:lnTo>
                    <a:pt x="6778" y="423"/>
                  </a:lnTo>
                  <a:lnTo>
                    <a:pt x="6779" y="448"/>
                  </a:lnTo>
                  <a:lnTo>
                    <a:pt x="6780" y="471"/>
                  </a:lnTo>
                  <a:lnTo>
                    <a:pt x="6780" y="12044"/>
                  </a:lnTo>
                  <a:lnTo>
                    <a:pt x="6779" y="12068"/>
                  </a:lnTo>
                  <a:lnTo>
                    <a:pt x="6778" y="12092"/>
                  </a:lnTo>
                  <a:lnTo>
                    <a:pt x="6775" y="12115"/>
                  </a:lnTo>
                  <a:lnTo>
                    <a:pt x="6771" y="12139"/>
                  </a:lnTo>
                  <a:lnTo>
                    <a:pt x="6765" y="12162"/>
                  </a:lnTo>
                  <a:lnTo>
                    <a:pt x="6759" y="12184"/>
                  </a:lnTo>
                  <a:lnTo>
                    <a:pt x="6751" y="12206"/>
                  </a:lnTo>
                  <a:lnTo>
                    <a:pt x="6743" y="12227"/>
                  </a:lnTo>
                  <a:lnTo>
                    <a:pt x="6733" y="12248"/>
                  </a:lnTo>
                  <a:lnTo>
                    <a:pt x="6723" y="12268"/>
                  </a:lnTo>
                  <a:lnTo>
                    <a:pt x="6711" y="12289"/>
                  </a:lnTo>
                  <a:lnTo>
                    <a:pt x="6699" y="12307"/>
                  </a:lnTo>
                  <a:lnTo>
                    <a:pt x="6686" y="12325"/>
                  </a:lnTo>
                  <a:lnTo>
                    <a:pt x="6671" y="12344"/>
                  </a:lnTo>
                  <a:lnTo>
                    <a:pt x="6657" y="12360"/>
                  </a:lnTo>
                  <a:lnTo>
                    <a:pt x="6642" y="12377"/>
                  </a:lnTo>
                  <a:lnTo>
                    <a:pt x="6625" y="12393"/>
                  </a:lnTo>
                  <a:lnTo>
                    <a:pt x="6608" y="12407"/>
                  </a:lnTo>
                  <a:lnTo>
                    <a:pt x="6591" y="12422"/>
                  </a:lnTo>
                  <a:lnTo>
                    <a:pt x="6572" y="12435"/>
                  </a:lnTo>
                  <a:lnTo>
                    <a:pt x="6553" y="12447"/>
                  </a:lnTo>
                  <a:lnTo>
                    <a:pt x="6533" y="12459"/>
                  </a:lnTo>
                  <a:lnTo>
                    <a:pt x="6513" y="12469"/>
                  </a:lnTo>
                  <a:lnTo>
                    <a:pt x="6491" y="12478"/>
                  </a:lnTo>
                  <a:lnTo>
                    <a:pt x="6470" y="12487"/>
                  </a:lnTo>
                  <a:lnTo>
                    <a:pt x="6448" y="12494"/>
                  </a:lnTo>
                  <a:lnTo>
                    <a:pt x="6426" y="12501"/>
                  </a:lnTo>
                  <a:lnTo>
                    <a:pt x="6403" y="12506"/>
                  </a:lnTo>
                  <a:lnTo>
                    <a:pt x="6381" y="12510"/>
                  </a:lnTo>
                  <a:lnTo>
                    <a:pt x="6357" y="12513"/>
                  </a:lnTo>
                  <a:lnTo>
                    <a:pt x="6333" y="12515"/>
                  </a:lnTo>
                  <a:lnTo>
                    <a:pt x="6309" y="12516"/>
                  </a:lnTo>
                  <a:lnTo>
                    <a:pt x="472" y="12516"/>
                  </a:lnTo>
                  <a:lnTo>
                    <a:pt x="447" y="12515"/>
                  </a:lnTo>
                  <a:lnTo>
                    <a:pt x="424" y="12513"/>
                  </a:lnTo>
                  <a:lnTo>
                    <a:pt x="400" y="12510"/>
                  </a:lnTo>
                  <a:lnTo>
                    <a:pt x="376" y="12506"/>
                  </a:lnTo>
                  <a:lnTo>
                    <a:pt x="354" y="12501"/>
                  </a:lnTo>
                  <a:lnTo>
                    <a:pt x="331" y="12494"/>
                  </a:lnTo>
                  <a:lnTo>
                    <a:pt x="310" y="12487"/>
                  </a:lnTo>
                  <a:lnTo>
                    <a:pt x="288" y="12478"/>
                  </a:lnTo>
                  <a:lnTo>
                    <a:pt x="268" y="12469"/>
                  </a:lnTo>
                  <a:lnTo>
                    <a:pt x="247" y="12459"/>
                  </a:lnTo>
                  <a:lnTo>
                    <a:pt x="227" y="12447"/>
                  </a:lnTo>
                  <a:lnTo>
                    <a:pt x="209" y="12435"/>
                  </a:lnTo>
                  <a:lnTo>
                    <a:pt x="190" y="12422"/>
                  </a:lnTo>
                  <a:lnTo>
                    <a:pt x="172" y="12407"/>
                  </a:lnTo>
                  <a:lnTo>
                    <a:pt x="155" y="12393"/>
                  </a:lnTo>
                  <a:lnTo>
                    <a:pt x="139" y="12377"/>
                  </a:lnTo>
                  <a:lnTo>
                    <a:pt x="123" y="12360"/>
                  </a:lnTo>
                  <a:lnTo>
                    <a:pt x="108" y="12344"/>
                  </a:lnTo>
                  <a:lnTo>
                    <a:pt x="94" y="12325"/>
                  </a:lnTo>
                  <a:lnTo>
                    <a:pt x="81" y="12307"/>
                  </a:lnTo>
                  <a:lnTo>
                    <a:pt x="68" y="12289"/>
                  </a:lnTo>
                  <a:lnTo>
                    <a:pt x="57" y="12268"/>
                  </a:lnTo>
                  <a:lnTo>
                    <a:pt x="47" y="12248"/>
                  </a:lnTo>
                  <a:lnTo>
                    <a:pt x="38" y="12227"/>
                  </a:lnTo>
                  <a:lnTo>
                    <a:pt x="28" y="12206"/>
                  </a:lnTo>
                  <a:lnTo>
                    <a:pt x="21" y="12184"/>
                  </a:lnTo>
                  <a:lnTo>
                    <a:pt x="15" y="12162"/>
                  </a:lnTo>
                  <a:lnTo>
                    <a:pt x="10" y="12139"/>
                  </a:lnTo>
                  <a:lnTo>
                    <a:pt x="6" y="12115"/>
                  </a:lnTo>
                  <a:lnTo>
                    <a:pt x="3" y="12092"/>
                  </a:lnTo>
                  <a:lnTo>
                    <a:pt x="1" y="12068"/>
                  </a:lnTo>
                  <a:lnTo>
                    <a:pt x="0" y="12044"/>
                  </a:lnTo>
                  <a:lnTo>
                    <a:pt x="0" y="10974"/>
                  </a:lnTo>
                  <a:lnTo>
                    <a:pt x="1687" y="10974"/>
                  </a:lnTo>
                  <a:lnTo>
                    <a:pt x="1687" y="11795"/>
                  </a:lnTo>
                  <a:lnTo>
                    <a:pt x="1971" y="11795"/>
                  </a:lnTo>
                  <a:lnTo>
                    <a:pt x="1971" y="10952"/>
                  </a:lnTo>
                  <a:lnTo>
                    <a:pt x="2005" y="10945"/>
                  </a:lnTo>
                  <a:lnTo>
                    <a:pt x="2039" y="10937"/>
                  </a:lnTo>
                  <a:lnTo>
                    <a:pt x="2072" y="10928"/>
                  </a:lnTo>
                  <a:lnTo>
                    <a:pt x="2105" y="10919"/>
                  </a:lnTo>
                  <a:lnTo>
                    <a:pt x="2137" y="10909"/>
                  </a:lnTo>
                  <a:lnTo>
                    <a:pt x="2169" y="10897"/>
                  </a:lnTo>
                  <a:lnTo>
                    <a:pt x="2201" y="10885"/>
                  </a:lnTo>
                  <a:lnTo>
                    <a:pt x="2233" y="10872"/>
                  </a:lnTo>
                  <a:lnTo>
                    <a:pt x="2263" y="10858"/>
                  </a:lnTo>
                  <a:lnTo>
                    <a:pt x="2294" y="10844"/>
                  </a:lnTo>
                  <a:lnTo>
                    <a:pt x="2324" y="10829"/>
                  </a:lnTo>
                  <a:lnTo>
                    <a:pt x="2353" y="10812"/>
                  </a:lnTo>
                  <a:lnTo>
                    <a:pt x="2383" y="10796"/>
                  </a:lnTo>
                  <a:lnTo>
                    <a:pt x="2412" y="10778"/>
                  </a:lnTo>
                  <a:lnTo>
                    <a:pt x="2439" y="10760"/>
                  </a:lnTo>
                  <a:lnTo>
                    <a:pt x="2467" y="10741"/>
                  </a:lnTo>
                  <a:lnTo>
                    <a:pt x="2467" y="11795"/>
                  </a:lnTo>
                  <a:lnTo>
                    <a:pt x="2753" y="11795"/>
                  </a:lnTo>
                  <a:lnTo>
                    <a:pt x="2753" y="10466"/>
                  </a:lnTo>
                  <a:lnTo>
                    <a:pt x="2768" y="10446"/>
                  </a:lnTo>
                  <a:lnTo>
                    <a:pt x="2782" y="10424"/>
                  </a:lnTo>
                  <a:lnTo>
                    <a:pt x="2797" y="10403"/>
                  </a:lnTo>
                  <a:lnTo>
                    <a:pt x="2811" y="10381"/>
                  </a:lnTo>
                  <a:lnTo>
                    <a:pt x="2839" y="10337"/>
                  </a:lnTo>
                  <a:lnTo>
                    <a:pt x="2864" y="10292"/>
                  </a:lnTo>
                  <a:lnTo>
                    <a:pt x="2875" y="10269"/>
                  </a:lnTo>
                  <a:lnTo>
                    <a:pt x="2888" y="10246"/>
                  </a:lnTo>
                  <a:lnTo>
                    <a:pt x="2899" y="10222"/>
                  </a:lnTo>
                  <a:lnTo>
                    <a:pt x="2909" y="10199"/>
                  </a:lnTo>
                  <a:lnTo>
                    <a:pt x="2919" y="10175"/>
                  </a:lnTo>
                  <a:lnTo>
                    <a:pt x="2930" y="10150"/>
                  </a:lnTo>
                  <a:lnTo>
                    <a:pt x="2939" y="10126"/>
                  </a:lnTo>
                  <a:lnTo>
                    <a:pt x="2947" y="10101"/>
                  </a:lnTo>
                  <a:lnTo>
                    <a:pt x="2955" y="10077"/>
                  </a:lnTo>
                  <a:lnTo>
                    <a:pt x="2963" y="10051"/>
                  </a:lnTo>
                  <a:lnTo>
                    <a:pt x="2971" y="10025"/>
                  </a:lnTo>
                  <a:lnTo>
                    <a:pt x="2978" y="10000"/>
                  </a:lnTo>
                  <a:lnTo>
                    <a:pt x="2984" y="9974"/>
                  </a:lnTo>
                  <a:lnTo>
                    <a:pt x="2989" y="9949"/>
                  </a:lnTo>
                  <a:lnTo>
                    <a:pt x="2995" y="9922"/>
                  </a:lnTo>
                  <a:lnTo>
                    <a:pt x="2999" y="9896"/>
                  </a:lnTo>
                  <a:lnTo>
                    <a:pt x="3003" y="9870"/>
                  </a:lnTo>
                  <a:lnTo>
                    <a:pt x="3007" y="9843"/>
                  </a:lnTo>
                  <a:lnTo>
                    <a:pt x="3011" y="9817"/>
                  </a:lnTo>
                  <a:lnTo>
                    <a:pt x="3013" y="9789"/>
                  </a:lnTo>
                  <a:lnTo>
                    <a:pt x="3015" y="9762"/>
                  </a:lnTo>
                  <a:lnTo>
                    <a:pt x="3017" y="9735"/>
                  </a:lnTo>
                  <a:lnTo>
                    <a:pt x="3018" y="9707"/>
                  </a:lnTo>
                  <a:lnTo>
                    <a:pt x="3018" y="9679"/>
                  </a:lnTo>
                  <a:lnTo>
                    <a:pt x="3018" y="3934"/>
                  </a:lnTo>
                  <a:lnTo>
                    <a:pt x="6497" y="3934"/>
                  </a:lnTo>
                  <a:lnTo>
                    <a:pt x="6497" y="3771"/>
                  </a:lnTo>
                  <a:lnTo>
                    <a:pt x="6497" y="3771"/>
                  </a:lnTo>
                  <a:lnTo>
                    <a:pt x="6497" y="1977"/>
                  </a:lnTo>
                  <a:lnTo>
                    <a:pt x="6497" y="1746"/>
                  </a:lnTo>
                  <a:lnTo>
                    <a:pt x="6497" y="1691"/>
                  </a:lnTo>
                  <a:lnTo>
                    <a:pt x="2862" y="1691"/>
                  </a:lnTo>
                  <a:lnTo>
                    <a:pt x="2842" y="1655"/>
                  </a:lnTo>
                  <a:lnTo>
                    <a:pt x="2819" y="1618"/>
                  </a:lnTo>
                  <a:lnTo>
                    <a:pt x="2796" y="1582"/>
                  </a:lnTo>
                  <a:lnTo>
                    <a:pt x="2771" y="1547"/>
                  </a:lnTo>
                  <a:lnTo>
                    <a:pt x="2745" y="1512"/>
                  </a:lnTo>
                  <a:lnTo>
                    <a:pt x="2719" y="1479"/>
                  </a:lnTo>
                  <a:lnTo>
                    <a:pt x="2691" y="1447"/>
                  </a:lnTo>
                  <a:lnTo>
                    <a:pt x="2662" y="1416"/>
                  </a:lnTo>
                  <a:lnTo>
                    <a:pt x="2633" y="1385"/>
                  </a:lnTo>
                  <a:lnTo>
                    <a:pt x="2602" y="1355"/>
                  </a:lnTo>
                  <a:lnTo>
                    <a:pt x="2570" y="1327"/>
                  </a:lnTo>
                  <a:lnTo>
                    <a:pt x="2538" y="1299"/>
                  </a:lnTo>
                  <a:lnTo>
                    <a:pt x="2505" y="1273"/>
                  </a:lnTo>
                  <a:lnTo>
                    <a:pt x="2470" y="1248"/>
                  </a:lnTo>
                  <a:lnTo>
                    <a:pt x="2435" y="1223"/>
                  </a:lnTo>
                  <a:lnTo>
                    <a:pt x="2399" y="1201"/>
                  </a:lnTo>
                  <a:lnTo>
                    <a:pt x="2363" y="1179"/>
                  </a:lnTo>
                  <a:lnTo>
                    <a:pt x="2325" y="1159"/>
                  </a:lnTo>
                  <a:lnTo>
                    <a:pt x="2287" y="1139"/>
                  </a:lnTo>
                  <a:lnTo>
                    <a:pt x="2248" y="1121"/>
                  </a:lnTo>
                  <a:lnTo>
                    <a:pt x="2208" y="1104"/>
                  </a:lnTo>
                  <a:lnTo>
                    <a:pt x="2168" y="1089"/>
                  </a:lnTo>
                  <a:lnTo>
                    <a:pt x="2127" y="1075"/>
                  </a:lnTo>
                  <a:lnTo>
                    <a:pt x="2085" y="1061"/>
                  </a:lnTo>
                  <a:lnTo>
                    <a:pt x="2043" y="1050"/>
                  </a:lnTo>
                  <a:lnTo>
                    <a:pt x="2000" y="1041"/>
                  </a:lnTo>
                  <a:lnTo>
                    <a:pt x="1957" y="1032"/>
                  </a:lnTo>
                  <a:lnTo>
                    <a:pt x="1914" y="1025"/>
                  </a:lnTo>
                  <a:lnTo>
                    <a:pt x="1870" y="1019"/>
                  </a:lnTo>
                  <a:lnTo>
                    <a:pt x="1825" y="1015"/>
                  </a:lnTo>
                  <a:lnTo>
                    <a:pt x="1780" y="1013"/>
                  </a:lnTo>
                  <a:lnTo>
                    <a:pt x="1735" y="1012"/>
                  </a:lnTo>
                  <a:lnTo>
                    <a:pt x="0" y="1012"/>
                  </a:lnTo>
                  <a:lnTo>
                    <a:pt x="0" y="471"/>
                  </a:lnTo>
                  <a:lnTo>
                    <a:pt x="1" y="448"/>
                  </a:lnTo>
                  <a:lnTo>
                    <a:pt x="3" y="423"/>
                  </a:lnTo>
                  <a:lnTo>
                    <a:pt x="6" y="400"/>
                  </a:lnTo>
                  <a:lnTo>
                    <a:pt x="10" y="377"/>
                  </a:lnTo>
                  <a:lnTo>
                    <a:pt x="15" y="354"/>
                  </a:lnTo>
                  <a:lnTo>
                    <a:pt x="21" y="332"/>
                  </a:lnTo>
                  <a:lnTo>
                    <a:pt x="28" y="310"/>
                  </a:lnTo>
                  <a:lnTo>
                    <a:pt x="38" y="289"/>
                  </a:lnTo>
                  <a:lnTo>
                    <a:pt x="47" y="267"/>
                  </a:lnTo>
                  <a:lnTo>
                    <a:pt x="57" y="247"/>
                  </a:lnTo>
                  <a:lnTo>
                    <a:pt x="68" y="227"/>
                  </a:lnTo>
                  <a:lnTo>
                    <a:pt x="81" y="208"/>
                  </a:lnTo>
                  <a:lnTo>
                    <a:pt x="94" y="190"/>
                  </a:lnTo>
                  <a:lnTo>
                    <a:pt x="108" y="172"/>
                  </a:lnTo>
                  <a:lnTo>
                    <a:pt x="123" y="155"/>
                  </a:lnTo>
                  <a:lnTo>
                    <a:pt x="139" y="138"/>
                  </a:lnTo>
                  <a:lnTo>
                    <a:pt x="155" y="123"/>
                  </a:lnTo>
                  <a:lnTo>
                    <a:pt x="172" y="109"/>
                  </a:lnTo>
                  <a:lnTo>
                    <a:pt x="190" y="94"/>
                  </a:lnTo>
                  <a:lnTo>
                    <a:pt x="209" y="81"/>
                  </a:lnTo>
                  <a:lnTo>
                    <a:pt x="227" y="69"/>
                  </a:lnTo>
                  <a:lnTo>
                    <a:pt x="247" y="57"/>
                  </a:lnTo>
                  <a:lnTo>
                    <a:pt x="268" y="47"/>
                  </a:lnTo>
                  <a:lnTo>
                    <a:pt x="288" y="37"/>
                  </a:lnTo>
                  <a:lnTo>
                    <a:pt x="310" y="29"/>
                  </a:lnTo>
                  <a:lnTo>
                    <a:pt x="331" y="22"/>
                  </a:lnTo>
                  <a:lnTo>
                    <a:pt x="354" y="15"/>
                  </a:lnTo>
                  <a:lnTo>
                    <a:pt x="376" y="9"/>
                  </a:lnTo>
                  <a:lnTo>
                    <a:pt x="400" y="5"/>
                  </a:lnTo>
                  <a:lnTo>
                    <a:pt x="424" y="2"/>
                  </a:lnTo>
                  <a:lnTo>
                    <a:pt x="447" y="1"/>
                  </a:lnTo>
                  <a:lnTo>
                    <a:pt x="472" y="0"/>
                  </a:lnTo>
                  <a:close/>
                  <a:moveTo>
                    <a:pt x="5798" y="5011"/>
                  </a:moveTo>
                  <a:lnTo>
                    <a:pt x="5822" y="5012"/>
                  </a:lnTo>
                  <a:lnTo>
                    <a:pt x="5844" y="5014"/>
                  </a:lnTo>
                  <a:lnTo>
                    <a:pt x="5867" y="5017"/>
                  </a:lnTo>
                  <a:lnTo>
                    <a:pt x="5889" y="5021"/>
                  </a:lnTo>
                  <a:lnTo>
                    <a:pt x="5912" y="5026"/>
                  </a:lnTo>
                  <a:lnTo>
                    <a:pt x="5933" y="5032"/>
                  </a:lnTo>
                  <a:lnTo>
                    <a:pt x="5954" y="5039"/>
                  </a:lnTo>
                  <a:lnTo>
                    <a:pt x="5974" y="5047"/>
                  </a:lnTo>
                  <a:lnTo>
                    <a:pt x="5995" y="5056"/>
                  </a:lnTo>
                  <a:lnTo>
                    <a:pt x="6014" y="5066"/>
                  </a:lnTo>
                  <a:lnTo>
                    <a:pt x="6034" y="5077"/>
                  </a:lnTo>
                  <a:lnTo>
                    <a:pt x="6052" y="5090"/>
                  </a:lnTo>
                  <a:lnTo>
                    <a:pt x="6070" y="5102"/>
                  </a:lnTo>
                  <a:lnTo>
                    <a:pt x="6087" y="5115"/>
                  </a:lnTo>
                  <a:lnTo>
                    <a:pt x="6103" y="5130"/>
                  </a:lnTo>
                  <a:lnTo>
                    <a:pt x="6119" y="5145"/>
                  </a:lnTo>
                  <a:lnTo>
                    <a:pt x="6134" y="5160"/>
                  </a:lnTo>
                  <a:lnTo>
                    <a:pt x="6148" y="5177"/>
                  </a:lnTo>
                  <a:lnTo>
                    <a:pt x="6162" y="5194"/>
                  </a:lnTo>
                  <a:lnTo>
                    <a:pt x="6175" y="5211"/>
                  </a:lnTo>
                  <a:lnTo>
                    <a:pt x="6186" y="5231"/>
                  </a:lnTo>
                  <a:lnTo>
                    <a:pt x="6197" y="5249"/>
                  </a:lnTo>
                  <a:lnTo>
                    <a:pt x="6208" y="5269"/>
                  </a:lnTo>
                  <a:lnTo>
                    <a:pt x="6217" y="5289"/>
                  </a:lnTo>
                  <a:lnTo>
                    <a:pt x="6225" y="5310"/>
                  </a:lnTo>
                  <a:lnTo>
                    <a:pt x="6232" y="5331"/>
                  </a:lnTo>
                  <a:lnTo>
                    <a:pt x="6238" y="5353"/>
                  </a:lnTo>
                  <a:lnTo>
                    <a:pt x="6244" y="5374"/>
                  </a:lnTo>
                  <a:lnTo>
                    <a:pt x="6247" y="5397"/>
                  </a:lnTo>
                  <a:lnTo>
                    <a:pt x="6250" y="5419"/>
                  </a:lnTo>
                  <a:lnTo>
                    <a:pt x="6252" y="5443"/>
                  </a:lnTo>
                  <a:lnTo>
                    <a:pt x="6253" y="5466"/>
                  </a:lnTo>
                  <a:lnTo>
                    <a:pt x="6252" y="5489"/>
                  </a:lnTo>
                  <a:lnTo>
                    <a:pt x="6250" y="5513"/>
                  </a:lnTo>
                  <a:lnTo>
                    <a:pt x="6247" y="5535"/>
                  </a:lnTo>
                  <a:lnTo>
                    <a:pt x="6244" y="5557"/>
                  </a:lnTo>
                  <a:lnTo>
                    <a:pt x="6238" y="5579"/>
                  </a:lnTo>
                  <a:lnTo>
                    <a:pt x="6232" y="5601"/>
                  </a:lnTo>
                  <a:lnTo>
                    <a:pt x="6225" y="5622"/>
                  </a:lnTo>
                  <a:lnTo>
                    <a:pt x="6217" y="5643"/>
                  </a:lnTo>
                  <a:lnTo>
                    <a:pt x="6208" y="5662"/>
                  </a:lnTo>
                  <a:lnTo>
                    <a:pt x="6197" y="5682"/>
                  </a:lnTo>
                  <a:lnTo>
                    <a:pt x="6186" y="5701"/>
                  </a:lnTo>
                  <a:lnTo>
                    <a:pt x="6175" y="5720"/>
                  </a:lnTo>
                  <a:lnTo>
                    <a:pt x="6162" y="5738"/>
                  </a:lnTo>
                  <a:lnTo>
                    <a:pt x="6148" y="5754"/>
                  </a:lnTo>
                  <a:lnTo>
                    <a:pt x="6134" y="5771"/>
                  </a:lnTo>
                  <a:lnTo>
                    <a:pt x="6119" y="5787"/>
                  </a:lnTo>
                  <a:lnTo>
                    <a:pt x="6103" y="5803"/>
                  </a:lnTo>
                  <a:lnTo>
                    <a:pt x="6087" y="5817"/>
                  </a:lnTo>
                  <a:lnTo>
                    <a:pt x="6070" y="5830"/>
                  </a:lnTo>
                  <a:lnTo>
                    <a:pt x="6052" y="5843"/>
                  </a:lnTo>
                  <a:lnTo>
                    <a:pt x="6034" y="5855"/>
                  </a:lnTo>
                  <a:lnTo>
                    <a:pt x="6014" y="5865"/>
                  </a:lnTo>
                  <a:lnTo>
                    <a:pt x="5995" y="5875"/>
                  </a:lnTo>
                  <a:lnTo>
                    <a:pt x="5974" y="5885"/>
                  </a:lnTo>
                  <a:lnTo>
                    <a:pt x="5954" y="5893"/>
                  </a:lnTo>
                  <a:lnTo>
                    <a:pt x="5933" y="5900"/>
                  </a:lnTo>
                  <a:lnTo>
                    <a:pt x="5912" y="5906"/>
                  </a:lnTo>
                  <a:lnTo>
                    <a:pt x="5889" y="5911"/>
                  </a:lnTo>
                  <a:lnTo>
                    <a:pt x="5867" y="5915"/>
                  </a:lnTo>
                  <a:lnTo>
                    <a:pt x="5844" y="5918"/>
                  </a:lnTo>
                  <a:lnTo>
                    <a:pt x="5822" y="5919"/>
                  </a:lnTo>
                  <a:lnTo>
                    <a:pt x="5798" y="5920"/>
                  </a:lnTo>
                  <a:lnTo>
                    <a:pt x="5775" y="5919"/>
                  </a:lnTo>
                  <a:lnTo>
                    <a:pt x="5752" y="5918"/>
                  </a:lnTo>
                  <a:lnTo>
                    <a:pt x="5729" y="5915"/>
                  </a:lnTo>
                  <a:lnTo>
                    <a:pt x="5707" y="5911"/>
                  </a:lnTo>
                  <a:lnTo>
                    <a:pt x="5685" y="5906"/>
                  </a:lnTo>
                  <a:lnTo>
                    <a:pt x="5663" y="5900"/>
                  </a:lnTo>
                  <a:lnTo>
                    <a:pt x="5643" y="5893"/>
                  </a:lnTo>
                  <a:lnTo>
                    <a:pt x="5621" y="5885"/>
                  </a:lnTo>
                  <a:lnTo>
                    <a:pt x="5602" y="5875"/>
                  </a:lnTo>
                  <a:lnTo>
                    <a:pt x="5582" y="5865"/>
                  </a:lnTo>
                  <a:lnTo>
                    <a:pt x="5563" y="5855"/>
                  </a:lnTo>
                  <a:lnTo>
                    <a:pt x="5544" y="5843"/>
                  </a:lnTo>
                  <a:lnTo>
                    <a:pt x="5527" y="5830"/>
                  </a:lnTo>
                  <a:lnTo>
                    <a:pt x="5510" y="5817"/>
                  </a:lnTo>
                  <a:lnTo>
                    <a:pt x="5493" y="5803"/>
                  </a:lnTo>
                  <a:lnTo>
                    <a:pt x="5477" y="5787"/>
                  </a:lnTo>
                  <a:lnTo>
                    <a:pt x="5462" y="5771"/>
                  </a:lnTo>
                  <a:lnTo>
                    <a:pt x="5448" y="5754"/>
                  </a:lnTo>
                  <a:lnTo>
                    <a:pt x="5434" y="5738"/>
                  </a:lnTo>
                  <a:lnTo>
                    <a:pt x="5421" y="5720"/>
                  </a:lnTo>
                  <a:lnTo>
                    <a:pt x="5409" y="5701"/>
                  </a:lnTo>
                  <a:lnTo>
                    <a:pt x="5399" y="5682"/>
                  </a:lnTo>
                  <a:lnTo>
                    <a:pt x="5389" y="5662"/>
                  </a:lnTo>
                  <a:lnTo>
                    <a:pt x="5380" y="5643"/>
                  </a:lnTo>
                  <a:lnTo>
                    <a:pt x="5371" y="5622"/>
                  </a:lnTo>
                  <a:lnTo>
                    <a:pt x="5364" y="5601"/>
                  </a:lnTo>
                  <a:lnTo>
                    <a:pt x="5358" y="5579"/>
                  </a:lnTo>
                  <a:lnTo>
                    <a:pt x="5353" y="5557"/>
                  </a:lnTo>
                  <a:lnTo>
                    <a:pt x="5349" y="5535"/>
                  </a:lnTo>
                  <a:lnTo>
                    <a:pt x="5346" y="5513"/>
                  </a:lnTo>
                  <a:lnTo>
                    <a:pt x="5345" y="5489"/>
                  </a:lnTo>
                  <a:lnTo>
                    <a:pt x="5344" y="5466"/>
                  </a:lnTo>
                  <a:lnTo>
                    <a:pt x="5345" y="5443"/>
                  </a:lnTo>
                  <a:lnTo>
                    <a:pt x="5346" y="5419"/>
                  </a:lnTo>
                  <a:lnTo>
                    <a:pt x="5349" y="5397"/>
                  </a:lnTo>
                  <a:lnTo>
                    <a:pt x="5353" y="5374"/>
                  </a:lnTo>
                  <a:lnTo>
                    <a:pt x="5358" y="5353"/>
                  </a:lnTo>
                  <a:lnTo>
                    <a:pt x="5364" y="5331"/>
                  </a:lnTo>
                  <a:lnTo>
                    <a:pt x="5371" y="5310"/>
                  </a:lnTo>
                  <a:lnTo>
                    <a:pt x="5380" y="5289"/>
                  </a:lnTo>
                  <a:lnTo>
                    <a:pt x="5389" y="5269"/>
                  </a:lnTo>
                  <a:lnTo>
                    <a:pt x="5399" y="5249"/>
                  </a:lnTo>
                  <a:lnTo>
                    <a:pt x="5409" y="5231"/>
                  </a:lnTo>
                  <a:lnTo>
                    <a:pt x="5421" y="5211"/>
                  </a:lnTo>
                  <a:lnTo>
                    <a:pt x="5434" y="5194"/>
                  </a:lnTo>
                  <a:lnTo>
                    <a:pt x="5448" y="5177"/>
                  </a:lnTo>
                  <a:lnTo>
                    <a:pt x="5462" y="5160"/>
                  </a:lnTo>
                  <a:lnTo>
                    <a:pt x="5477" y="5145"/>
                  </a:lnTo>
                  <a:lnTo>
                    <a:pt x="5493" y="5130"/>
                  </a:lnTo>
                  <a:lnTo>
                    <a:pt x="5510" y="5115"/>
                  </a:lnTo>
                  <a:lnTo>
                    <a:pt x="5527" y="5102"/>
                  </a:lnTo>
                  <a:lnTo>
                    <a:pt x="5544" y="5090"/>
                  </a:lnTo>
                  <a:lnTo>
                    <a:pt x="5563" y="5077"/>
                  </a:lnTo>
                  <a:lnTo>
                    <a:pt x="5582" y="5066"/>
                  </a:lnTo>
                  <a:lnTo>
                    <a:pt x="5602" y="5056"/>
                  </a:lnTo>
                  <a:lnTo>
                    <a:pt x="5621" y="5047"/>
                  </a:lnTo>
                  <a:lnTo>
                    <a:pt x="5643" y="5039"/>
                  </a:lnTo>
                  <a:lnTo>
                    <a:pt x="5663" y="5032"/>
                  </a:lnTo>
                  <a:lnTo>
                    <a:pt x="5685" y="5026"/>
                  </a:lnTo>
                  <a:lnTo>
                    <a:pt x="5707" y="5021"/>
                  </a:lnTo>
                  <a:lnTo>
                    <a:pt x="5729" y="5017"/>
                  </a:lnTo>
                  <a:lnTo>
                    <a:pt x="5752" y="5014"/>
                  </a:lnTo>
                  <a:lnTo>
                    <a:pt x="5775" y="5012"/>
                  </a:lnTo>
                  <a:lnTo>
                    <a:pt x="5798" y="5011"/>
                  </a:lnTo>
                  <a:close/>
                  <a:moveTo>
                    <a:pt x="4808" y="11795"/>
                  </a:moveTo>
                  <a:lnTo>
                    <a:pt x="4808" y="9504"/>
                  </a:lnTo>
                  <a:lnTo>
                    <a:pt x="5094" y="9504"/>
                  </a:lnTo>
                  <a:lnTo>
                    <a:pt x="5094" y="11795"/>
                  </a:lnTo>
                  <a:lnTo>
                    <a:pt x="4808" y="11795"/>
                  </a:lnTo>
                  <a:close/>
                  <a:moveTo>
                    <a:pt x="4028" y="11795"/>
                  </a:moveTo>
                  <a:lnTo>
                    <a:pt x="4028" y="9504"/>
                  </a:lnTo>
                  <a:lnTo>
                    <a:pt x="4313" y="9504"/>
                  </a:lnTo>
                  <a:lnTo>
                    <a:pt x="4313" y="11795"/>
                  </a:lnTo>
                  <a:lnTo>
                    <a:pt x="4028" y="11795"/>
                  </a:lnTo>
                  <a:close/>
                  <a:moveTo>
                    <a:pt x="3247" y="11795"/>
                  </a:moveTo>
                  <a:lnTo>
                    <a:pt x="3247" y="9504"/>
                  </a:lnTo>
                  <a:lnTo>
                    <a:pt x="3533" y="9504"/>
                  </a:lnTo>
                  <a:lnTo>
                    <a:pt x="3533" y="11795"/>
                  </a:lnTo>
                  <a:lnTo>
                    <a:pt x="3247" y="11795"/>
                  </a:lnTo>
                  <a:close/>
                  <a:moveTo>
                    <a:pt x="3018" y="3648"/>
                  </a:moveTo>
                  <a:lnTo>
                    <a:pt x="3018" y="2307"/>
                  </a:lnTo>
                  <a:lnTo>
                    <a:pt x="3017" y="2265"/>
                  </a:lnTo>
                  <a:lnTo>
                    <a:pt x="3015" y="2222"/>
                  </a:lnTo>
                  <a:lnTo>
                    <a:pt x="3012" y="2181"/>
                  </a:lnTo>
                  <a:lnTo>
                    <a:pt x="3006" y="2139"/>
                  </a:lnTo>
                  <a:lnTo>
                    <a:pt x="3000" y="2098"/>
                  </a:lnTo>
                  <a:lnTo>
                    <a:pt x="2993" y="2057"/>
                  </a:lnTo>
                  <a:lnTo>
                    <a:pt x="2985" y="2017"/>
                  </a:lnTo>
                  <a:lnTo>
                    <a:pt x="2975" y="1977"/>
                  </a:lnTo>
                  <a:lnTo>
                    <a:pt x="6212" y="1977"/>
                  </a:lnTo>
                  <a:lnTo>
                    <a:pt x="6212" y="3648"/>
                  </a:lnTo>
                  <a:lnTo>
                    <a:pt x="3018" y="3648"/>
                  </a:lnTo>
                  <a:close/>
                </a:path>
              </a:pathLst>
            </a:custGeom>
            <a:grpFill/>
            <a:ln w="9525">
              <a:noFill/>
              <a:round/>
            </a:ln>
          </p:spPr>
          <p:txBody>
            <a:bodyPr vert="horz" wrap="square" lIns="91440" tIns="45720" rIns="91440" bIns="45720" numCol="1" anchor="t" anchorCtr="0" compatLnSpc="1"/>
            <a:lstStyle/>
            <a:p>
              <a:endParaRPr lang="zh-CN" altLang="en-US" u="sng">
                <a:solidFill>
                  <a:srgbClr val="000000"/>
                </a:solidFill>
                <a:latin typeface="Arial" panose="020B0604020202020204" pitchFamily="34" charset="0"/>
                <a:cs typeface="Arial" panose="020B0604020202020204" pitchFamily="34" charset="0"/>
              </a:endParaRPr>
            </a:p>
          </p:txBody>
        </p:sp>
      </p:grpSp>
      <p:grpSp>
        <p:nvGrpSpPr>
          <p:cNvPr id="19" name="组合 200"/>
          <p:cNvGrpSpPr/>
          <p:nvPr/>
        </p:nvGrpSpPr>
        <p:grpSpPr>
          <a:xfrm>
            <a:off x="2111340" y="3510537"/>
            <a:ext cx="230008" cy="247620"/>
            <a:chOff x="11015663" y="180975"/>
            <a:chExt cx="722312" cy="1000125"/>
          </a:xfrm>
          <a:solidFill>
            <a:schemeClr val="tx1">
              <a:lumMod val="50000"/>
              <a:lumOff val="50000"/>
            </a:schemeClr>
          </a:solidFill>
        </p:grpSpPr>
        <p:sp>
          <p:nvSpPr>
            <p:cNvPr id="521" name="Freeform 29"/>
            <p:cNvSpPr/>
            <p:nvPr/>
          </p:nvSpPr>
          <p:spPr bwMode="auto">
            <a:xfrm>
              <a:off x="11493500" y="180975"/>
              <a:ext cx="244475" cy="268288"/>
            </a:xfrm>
            <a:custGeom>
              <a:avLst/>
              <a:gdLst/>
              <a:ahLst/>
              <a:cxnLst>
                <a:cxn ang="0">
                  <a:pos x="15" y="72"/>
                </a:cxn>
                <a:cxn ang="0">
                  <a:pos x="58" y="77"/>
                </a:cxn>
                <a:cxn ang="0">
                  <a:pos x="98" y="91"/>
                </a:cxn>
                <a:cxn ang="0">
                  <a:pos x="135" y="113"/>
                </a:cxn>
                <a:cxn ang="0">
                  <a:pos x="169" y="140"/>
                </a:cxn>
                <a:cxn ang="0">
                  <a:pos x="179" y="150"/>
                </a:cxn>
                <a:cxn ang="0">
                  <a:pos x="193" y="168"/>
                </a:cxn>
                <a:cxn ang="0">
                  <a:pos x="216" y="207"/>
                </a:cxn>
                <a:cxn ang="0">
                  <a:pos x="231" y="249"/>
                </a:cxn>
                <a:cxn ang="0">
                  <a:pos x="236" y="295"/>
                </a:cxn>
                <a:cxn ang="0">
                  <a:pos x="236" y="319"/>
                </a:cxn>
                <a:cxn ang="0">
                  <a:pos x="241" y="330"/>
                </a:cxn>
                <a:cxn ang="0">
                  <a:pos x="247" y="334"/>
                </a:cxn>
                <a:cxn ang="0">
                  <a:pos x="292" y="337"/>
                </a:cxn>
                <a:cxn ang="0">
                  <a:pos x="299" y="337"/>
                </a:cxn>
                <a:cxn ang="0">
                  <a:pos x="304" y="334"/>
                </a:cxn>
                <a:cxn ang="0">
                  <a:pos x="309" y="324"/>
                </a:cxn>
                <a:cxn ang="0">
                  <a:pos x="309" y="293"/>
                </a:cxn>
                <a:cxn ang="0">
                  <a:pos x="302" y="233"/>
                </a:cxn>
                <a:cxn ang="0">
                  <a:pos x="282" y="177"/>
                </a:cxn>
                <a:cxn ang="0">
                  <a:pos x="252" y="125"/>
                </a:cxn>
                <a:cxn ang="0">
                  <a:pos x="233" y="101"/>
                </a:cxn>
                <a:cxn ang="0">
                  <a:pos x="221" y="88"/>
                </a:cxn>
                <a:cxn ang="0">
                  <a:pos x="177" y="52"/>
                </a:cxn>
                <a:cxn ang="0">
                  <a:pos x="128" y="25"/>
                </a:cxn>
                <a:cxn ang="0">
                  <a:pos x="74" y="7"/>
                </a:cxn>
                <a:cxn ang="0">
                  <a:pos x="19" y="0"/>
                </a:cxn>
                <a:cxn ang="0">
                  <a:pos x="12" y="0"/>
                </a:cxn>
                <a:cxn ang="0">
                  <a:pos x="4" y="8"/>
                </a:cxn>
                <a:cxn ang="0">
                  <a:pos x="0" y="55"/>
                </a:cxn>
                <a:cxn ang="0">
                  <a:pos x="2" y="62"/>
                </a:cxn>
                <a:cxn ang="0">
                  <a:pos x="5" y="67"/>
                </a:cxn>
                <a:cxn ang="0">
                  <a:pos x="15" y="72"/>
                </a:cxn>
              </a:cxnLst>
              <a:rect l="0" t="0" r="r" b="b"/>
              <a:pathLst>
                <a:path w="309" h="337">
                  <a:moveTo>
                    <a:pt x="15" y="72"/>
                  </a:moveTo>
                  <a:lnTo>
                    <a:pt x="15" y="72"/>
                  </a:lnTo>
                  <a:lnTo>
                    <a:pt x="37" y="74"/>
                  </a:lnTo>
                  <a:lnTo>
                    <a:pt x="58" y="77"/>
                  </a:lnTo>
                  <a:lnTo>
                    <a:pt x="78" y="84"/>
                  </a:lnTo>
                  <a:lnTo>
                    <a:pt x="98" y="91"/>
                  </a:lnTo>
                  <a:lnTo>
                    <a:pt x="118" y="101"/>
                  </a:lnTo>
                  <a:lnTo>
                    <a:pt x="135" y="113"/>
                  </a:lnTo>
                  <a:lnTo>
                    <a:pt x="154" y="125"/>
                  </a:lnTo>
                  <a:lnTo>
                    <a:pt x="169" y="140"/>
                  </a:lnTo>
                  <a:lnTo>
                    <a:pt x="169" y="140"/>
                  </a:lnTo>
                  <a:lnTo>
                    <a:pt x="179" y="150"/>
                  </a:lnTo>
                  <a:lnTo>
                    <a:pt x="179" y="150"/>
                  </a:lnTo>
                  <a:lnTo>
                    <a:pt x="193" y="168"/>
                  </a:lnTo>
                  <a:lnTo>
                    <a:pt x="206" y="187"/>
                  </a:lnTo>
                  <a:lnTo>
                    <a:pt x="216" y="207"/>
                  </a:lnTo>
                  <a:lnTo>
                    <a:pt x="225" y="228"/>
                  </a:lnTo>
                  <a:lnTo>
                    <a:pt x="231" y="249"/>
                  </a:lnTo>
                  <a:lnTo>
                    <a:pt x="235" y="271"/>
                  </a:lnTo>
                  <a:lnTo>
                    <a:pt x="236" y="295"/>
                  </a:lnTo>
                  <a:lnTo>
                    <a:pt x="236" y="319"/>
                  </a:lnTo>
                  <a:lnTo>
                    <a:pt x="236" y="319"/>
                  </a:lnTo>
                  <a:lnTo>
                    <a:pt x="238" y="325"/>
                  </a:lnTo>
                  <a:lnTo>
                    <a:pt x="241" y="330"/>
                  </a:lnTo>
                  <a:lnTo>
                    <a:pt x="241" y="330"/>
                  </a:lnTo>
                  <a:lnTo>
                    <a:pt x="247" y="334"/>
                  </a:lnTo>
                  <a:lnTo>
                    <a:pt x="252" y="336"/>
                  </a:lnTo>
                  <a:lnTo>
                    <a:pt x="292" y="337"/>
                  </a:lnTo>
                  <a:lnTo>
                    <a:pt x="292" y="337"/>
                  </a:lnTo>
                  <a:lnTo>
                    <a:pt x="299" y="337"/>
                  </a:lnTo>
                  <a:lnTo>
                    <a:pt x="304" y="334"/>
                  </a:lnTo>
                  <a:lnTo>
                    <a:pt x="304" y="334"/>
                  </a:lnTo>
                  <a:lnTo>
                    <a:pt x="307" y="329"/>
                  </a:lnTo>
                  <a:lnTo>
                    <a:pt x="309" y="324"/>
                  </a:lnTo>
                  <a:lnTo>
                    <a:pt x="309" y="324"/>
                  </a:lnTo>
                  <a:lnTo>
                    <a:pt x="309" y="293"/>
                  </a:lnTo>
                  <a:lnTo>
                    <a:pt x="307" y="263"/>
                  </a:lnTo>
                  <a:lnTo>
                    <a:pt x="302" y="233"/>
                  </a:lnTo>
                  <a:lnTo>
                    <a:pt x="294" y="204"/>
                  </a:lnTo>
                  <a:lnTo>
                    <a:pt x="282" y="177"/>
                  </a:lnTo>
                  <a:lnTo>
                    <a:pt x="268" y="150"/>
                  </a:lnTo>
                  <a:lnTo>
                    <a:pt x="252" y="125"/>
                  </a:lnTo>
                  <a:lnTo>
                    <a:pt x="233" y="101"/>
                  </a:lnTo>
                  <a:lnTo>
                    <a:pt x="233" y="101"/>
                  </a:lnTo>
                  <a:lnTo>
                    <a:pt x="221" y="88"/>
                  </a:lnTo>
                  <a:lnTo>
                    <a:pt x="221" y="88"/>
                  </a:lnTo>
                  <a:lnTo>
                    <a:pt x="199" y="69"/>
                  </a:lnTo>
                  <a:lnTo>
                    <a:pt x="177" y="52"/>
                  </a:lnTo>
                  <a:lnTo>
                    <a:pt x="154" y="37"/>
                  </a:lnTo>
                  <a:lnTo>
                    <a:pt x="128" y="25"/>
                  </a:lnTo>
                  <a:lnTo>
                    <a:pt x="101" y="15"/>
                  </a:lnTo>
                  <a:lnTo>
                    <a:pt x="74" y="7"/>
                  </a:lnTo>
                  <a:lnTo>
                    <a:pt x="47" y="1"/>
                  </a:lnTo>
                  <a:lnTo>
                    <a:pt x="19" y="0"/>
                  </a:lnTo>
                  <a:lnTo>
                    <a:pt x="19" y="0"/>
                  </a:lnTo>
                  <a:lnTo>
                    <a:pt x="12" y="0"/>
                  </a:lnTo>
                  <a:lnTo>
                    <a:pt x="7" y="3"/>
                  </a:lnTo>
                  <a:lnTo>
                    <a:pt x="4" y="8"/>
                  </a:lnTo>
                  <a:lnTo>
                    <a:pt x="2" y="15"/>
                  </a:lnTo>
                  <a:lnTo>
                    <a:pt x="0" y="55"/>
                  </a:lnTo>
                  <a:lnTo>
                    <a:pt x="0" y="55"/>
                  </a:lnTo>
                  <a:lnTo>
                    <a:pt x="2" y="62"/>
                  </a:lnTo>
                  <a:lnTo>
                    <a:pt x="5" y="67"/>
                  </a:lnTo>
                  <a:lnTo>
                    <a:pt x="5" y="67"/>
                  </a:lnTo>
                  <a:lnTo>
                    <a:pt x="9" y="71"/>
                  </a:lnTo>
                  <a:lnTo>
                    <a:pt x="15" y="72"/>
                  </a:lnTo>
                  <a:lnTo>
                    <a:pt x="15" y="7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22" name="Freeform 30"/>
            <p:cNvSpPr/>
            <p:nvPr/>
          </p:nvSpPr>
          <p:spPr bwMode="auto">
            <a:xfrm>
              <a:off x="11496675" y="280988"/>
              <a:ext cx="142875" cy="152400"/>
            </a:xfrm>
            <a:custGeom>
              <a:avLst/>
              <a:gdLst/>
              <a:ahLst/>
              <a:cxnLst>
                <a:cxn ang="0">
                  <a:pos x="112" y="184"/>
                </a:cxn>
                <a:cxn ang="0">
                  <a:pos x="112" y="184"/>
                </a:cxn>
                <a:cxn ang="0">
                  <a:pos x="117" y="188"/>
                </a:cxn>
                <a:cxn ang="0">
                  <a:pos x="122" y="189"/>
                </a:cxn>
                <a:cxn ang="0">
                  <a:pos x="164" y="193"/>
                </a:cxn>
                <a:cxn ang="0">
                  <a:pos x="164" y="193"/>
                </a:cxn>
                <a:cxn ang="0">
                  <a:pos x="169" y="191"/>
                </a:cxn>
                <a:cxn ang="0">
                  <a:pos x="176" y="189"/>
                </a:cxn>
                <a:cxn ang="0">
                  <a:pos x="176" y="189"/>
                </a:cxn>
                <a:cxn ang="0">
                  <a:pos x="179" y="184"/>
                </a:cxn>
                <a:cxn ang="0">
                  <a:pos x="181" y="177"/>
                </a:cxn>
                <a:cxn ang="0">
                  <a:pos x="181" y="177"/>
                </a:cxn>
                <a:cxn ang="0">
                  <a:pos x="181" y="161"/>
                </a:cxn>
                <a:cxn ang="0">
                  <a:pos x="179" y="145"/>
                </a:cxn>
                <a:cxn ang="0">
                  <a:pos x="176" y="129"/>
                </a:cxn>
                <a:cxn ang="0">
                  <a:pos x="171" y="113"/>
                </a:cxn>
                <a:cxn ang="0">
                  <a:pos x="164" y="98"/>
                </a:cxn>
                <a:cxn ang="0">
                  <a:pos x="157" y="83"/>
                </a:cxn>
                <a:cxn ang="0">
                  <a:pos x="149" y="69"/>
                </a:cxn>
                <a:cxn ang="0">
                  <a:pos x="137" y="56"/>
                </a:cxn>
                <a:cxn ang="0">
                  <a:pos x="137" y="56"/>
                </a:cxn>
                <a:cxn ang="0">
                  <a:pos x="130" y="49"/>
                </a:cxn>
                <a:cxn ang="0">
                  <a:pos x="130" y="49"/>
                </a:cxn>
                <a:cxn ang="0">
                  <a:pos x="118" y="37"/>
                </a:cxn>
                <a:cxn ang="0">
                  <a:pos x="107" y="29"/>
                </a:cxn>
                <a:cxn ang="0">
                  <a:pos x="93" y="21"/>
                </a:cxn>
                <a:cxn ang="0">
                  <a:pos x="80" y="14"/>
                </a:cxn>
                <a:cxn ang="0">
                  <a:pos x="64" y="9"/>
                </a:cxn>
                <a:cxn ang="0">
                  <a:pos x="49" y="4"/>
                </a:cxn>
                <a:cxn ang="0">
                  <a:pos x="34" y="0"/>
                </a:cxn>
                <a:cxn ang="0">
                  <a:pos x="19" y="0"/>
                </a:cxn>
                <a:cxn ang="0">
                  <a:pos x="19" y="0"/>
                </a:cxn>
                <a:cxn ang="0">
                  <a:pos x="12" y="0"/>
                </a:cxn>
                <a:cxn ang="0">
                  <a:pos x="7" y="4"/>
                </a:cxn>
                <a:cxn ang="0">
                  <a:pos x="4" y="9"/>
                </a:cxn>
                <a:cxn ang="0">
                  <a:pos x="2" y="14"/>
                </a:cxn>
                <a:cxn ang="0">
                  <a:pos x="0" y="56"/>
                </a:cxn>
                <a:cxn ang="0">
                  <a:pos x="0" y="56"/>
                </a:cxn>
                <a:cxn ang="0">
                  <a:pos x="0" y="63"/>
                </a:cxn>
                <a:cxn ang="0">
                  <a:pos x="5" y="68"/>
                </a:cxn>
                <a:cxn ang="0">
                  <a:pos x="5" y="68"/>
                </a:cxn>
                <a:cxn ang="0">
                  <a:pos x="9" y="71"/>
                </a:cxn>
                <a:cxn ang="0">
                  <a:pos x="16" y="73"/>
                </a:cxn>
                <a:cxn ang="0">
                  <a:pos x="16" y="73"/>
                </a:cxn>
                <a:cxn ang="0">
                  <a:pos x="32" y="75"/>
                </a:cxn>
                <a:cxn ang="0">
                  <a:pos x="49" y="81"/>
                </a:cxn>
                <a:cxn ang="0">
                  <a:pos x="66" y="90"/>
                </a:cxn>
                <a:cxn ang="0">
                  <a:pos x="80" y="100"/>
                </a:cxn>
                <a:cxn ang="0">
                  <a:pos x="80" y="100"/>
                </a:cxn>
                <a:cxn ang="0">
                  <a:pos x="83" y="105"/>
                </a:cxn>
                <a:cxn ang="0">
                  <a:pos x="83" y="105"/>
                </a:cxn>
                <a:cxn ang="0">
                  <a:pos x="95" y="120"/>
                </a:cxn>
                <a:cxn ang="0">
                  <a:pos x="102" y="137"/>
                </a:cxn>
                <a:cxn ang="0">
                  <a:pos x="107" y="154"/>
                </a:cxn>
                <a:cxn ang="0">
                  <a:pos x="107" y="172"/>
                </a:cxn>
                <a:cxn ang="0">
                  <a:pos x="107" y="172"/>
                </a:cxn>
                <a:cxn ang="0">
                  <a:pos x="108" y="179"/>
                </a:cxn>
                <a:cxn ang="0">
                  <a:pos x="112" y="184"/>
                </a:cxn>
                <a:cxn ang="0">
                  <a:pos x="112" y="184"/>
                </a:cxn>
              </a:cxnLst>
              <a:rect l="0" t="0" r="r" b="b"/>
              <a:pathLst>
                <a:path w="181" h="193">
                  <a:moveTo>
                    <a:pt x="112" y="184"/>
                  </a:moveTo>
                  <a:lnTo>
                    <a:pt x="112" y="184"/>
                  </a:lnTo>
                  <a:lnTo>
                    <a:pt x="117" y="188"/>
                  </a:lnTo>
                  <a:lnTo>
                    <a:pt x="122" y="189"/>
                  </a:lnTo>
                  <a:lnTo>
                    <a:pt x="164" y="193"/>
                  </a:lnTo>
                  <a:lnTo>
                    <a:pt x="164" y="193"/>
                  </a:lnTo>
                  <a:lnTo>
                    <a:pt x="169" y="191"/>
                  </a:lnTo>
                  <a:lnTo>
                    <a:pt x="176" y="189"/>
                  </a:lnTo>
                  <a:lnTo>
                    <a:pt x="176" y="189"/>
                  </a:lnTo>
                  <a:lnTo>
                    <a:pt x="179" y="184"/>
                  </a:lnTo>
                  <a:lnTo>
                    <a:pt x="181" y="177"/>
                  </a:lnTo>
                  <a:lnTo>
                    <a:pt x="181" y="177"/>
                  </a:lnTo>
                  <a:lnTo>
                    <a:pt x="181" y="161"/>
                  </a:lnTo>
                  <a:lnTo>
                    <a:pt x="179" y="145"/>
                  </a:lnTo>
                  <a:lnTo>
                    <a:pt x="176" y="129"/>
                  </a:lnTo>
                  <a:lnTo>
                    <a:pt x="171" y="113"/>
                  </a:lnTo>
                  <a:lnTo>
                    <a:pt x="164" y="98"/>
                  </a:lnTo>
                  <a:lnTo>
                    <a:pt x="157" y="83"/>
                  </a:lnTo>
                  <a:lnTo>
                    <a:pt x="149" y="69"/>
                  </a:lnTo>
                  <a:lnTo>
                    <a:pt x="137" y="56"/>
                  </a:lnTo>
                  <a:lnTo>
                    <a:pt x="137" y="56"/>
                  </a:lnTo>
                  <a:lnTo>
                    <a:pt x="130" y="49"/>
                  </a:lnTo>
                  <a:lnTo>
                    <a:pt x="130" y="49"/>
                  </a:lnTo>
                  <a:lnTo>
                    <a:pt x="118" y="37"/>
                  </a:lnTo>
                  <a:lnTo>
                    <a:pt x="107" y="29"/>
                  </a:lnTo>
                  <a:lnTo>
                    <a:pt x="93" y="21"/>
                  </a:lnTo>
                  <a:lnTo>
                    <a:pt x="80" y="14"/>
                  </a:lnTo>
                  <a:lnTo>
                    <a:pt x="64" y="9"/>
                  </a:lnTo>
                  <a:lnTo>
                    <a:pt x="49" y="4"/>
                  </a:lnTo>
                  <a:lnTo>
                    <a:pt x="34" y="0"/>
                  </a:lnTo>
                  <a:lnTo>
                    <a:pt x="19" y="0"/>
                  </a:lnTo>
                  <a:lnTo>
                    <a:pt x="19" y="0"/>
                  </a:lnTo>
                  <a:lnTo>
                    <a:pt x="12" y="0"/>
                  </a:lnTo>
                  <a:lnTo>
                    <a:pt x="7" y="4"/>
                  </a:lnTo>
                  <a:lnTo>
                    <a:pt x="4" y="9"/>
                  </a:lnTo>
                  <a:lnTo>
                    <a:pt x="2" y="14"/>
                  </a:lnTo>
                  <a:lnTo>
                    <a:pt x="0" y="56"/>
                  </a:lnTo>
                  <a:lnTo>
                    <a:pt x="0" y="56"/>
                  </a:lnTo>
                  <a:lnTo>
                    <a:pt x="0" y="63"/>
                  </a:lnTo>
                  <a:lnTo>
                    <a:pt x="5" y="68"/>
                  </a:lnTo>
                  <a:lnTo>
                    <a:pt x="5" y="68"/>
                  </a:lnTo>
                  <a:lnTo>
                    <a:pt x="9" y="71"/>
                  </a:lnTo>
                  <a:lnTo>
                    <a:pt x="16" y="73"/>
                  </a:lnTo>
                  <a:lnTo>
                    <a:pt x="16" y="73"/>
                  </a:lnTo>
                  <a:lnTo>
                    <a:pt x="32" y="75"/>
                  </a:lnTo>
                  <a:lnTo>
                    <a:pt x="49" y="81"/>
                  </a:lnTo>
                  <a:lnTo>
                    <a:pt x="66" y="90"/>
                  </a:lnTo>
                  <a:lnTo>
                    <a:pt x="80" y="100"/>
                  </a:lnTo>
                  <a:lnTo>
                    <a:pt x="80" y="100"/>
                  </a:lnTo>
                  <a:lnTo>
                    <a:pt x="83" y="105"/>
                  </a:lnTo>
                  <a:lnTo>
                    <a:pt x="83" y="105"/>
                  </a:lnTo>
                  <a:lnTo>
                    <a:pt x="95" y="120"/>
                  </a:lnTo>
                  <a:lnTo>
                    <a:pt x="102" y="137"/>
                  </a:lnTo>
                  <a:lnTo>
                    <a:pt x="107" y="154"/>
                  </a:lnTo>
                  <a:lnTo>
                    <a:pt x="107" y="172"/>
                  </a:lnTo>
                  <a:lnTo>
                    <a:pt x="107" y="172"/>
                  </a:lnTo>
                  <a:lnTo>
                    <a:pt x="108" y="179"/>
                  </a:lnTo>
                  <a:lnTo>
                    <a:pt x="112" y="184"/>
                  </a:lnTo>
                  <a:lnTo>
                    <a:pt x="112" y="18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23" name="Freeform 31"/>
            <p:cNvSpPr>
              <a:spLocks noEditPoints="1"/>
            </p:cNvSpPr>
            <p:nvPr/>
          </p:nvSpPr>
          <p:spPr bwMode="auto">
            <a:xfrm>
              <a:off x="11015663" y="377825"/>
              <a:ext cx="522288" cy="803275"/>
            </a:xfrm>
            <a:custGeom>
              <a:avLst/>
              <a:gdLst/>
              <a:ahLst/>
              <a:cxnLst>
                <a:cxn ang="0">
                  <a:pos x="639" y="1012"/>
                </a:cxn>
                <a:cxn ang="0">
                  <a:pos x="647" y="1012"/>
                </a:cxn>
                <a:cxn ang="0">
                  <a:pos x="656" y="1002"/>
                </a:cxn>
                <a:cxn ang="0">
                  <a:pos x="658" y="103"/>
                </a:cxn>
                <a:cxn ang="0">
                  <a:pos x="658" y="93"/>
                </a:cxn>
                <a:cxn ang="0">
                  <a:pos x="653" y="72"/>
                </a:cxn>
                <a:cxn ang="0">
                  <a:pos x="641" y="45"/>
                </a:cxn>
                <a:cxn ang="0">
                  <a:pos x="612" y="18"/>
                </a:cxn>
                <a:cxn ang="0">
                  <a:pos x="585" y="5"/>
                </a:cxn>
                <a:cxn ang="0">
                  <a:pos x="565" y="0"/>
                </a:cxn>
                <a:cxn ang="0">
                  <a:pos x="103" y="0"/>
                </a:cxn>
                <a:cxn ang="0">
                  <a:pos x="93" y="0"/>
                </a:cxn>
                <a:cxn ang="0">
                  <a:pos x="72" y="5"/>
                </a:cxn>
                <a:cxn ang="0">
                  <a:pos x="45" y="18"/>
                </a:cxn>
                <a:cxn ang="0">
                  <a:pos x="17" y="45"/>
                </a:cxn>
                <a:cxn ang="0">
                  <a:pos x="3" y="72"/>
                </a:cxn>
                <a:cxn ang="0">
                  <a:pos x="0" y="93"/>
                </a:cxn>
                <a:cxn ang="0">
                  <a:pos x="0" y="995"/>
                </a:cxn>
                <a:cxn ang="0">
                  <a:pos x="1" y="1002"/>
                </a:cxn>
                <a:cxn ang="0">
                  <a:pos x="10" y="1012"/>
                </a:cxn>
                <a:cxn ang="0">
                  <a:pos x="17" y="1012"/>
                </a:cxn>
                <a:cxn ang="0">
                  <a:pos x="361" y="926"/>
                </a:cxn>
                <a:cxn ang="0">
                  <a:pos x="356" y="939"/>
                </a:cxn>
                <a:cxn ang="0">
                  <a:pos x="342" y="945"/>
                </a:cxn>
                <a:cxn ang="0">
                  <a:pos x="314" y="945"/>
                </a:cxn>
                <a:cxn ang="0">
                  <a:pos x="302" y="939"/>
                </a:cxn>
                <a:cxn ang="0">
                  <a:pos x="297" y="926"/>
                </a:cxn>
                <a:cxn ang="0">
                  <a:pos x="297" y="911"/>
                </a:cxn>
                <a:cxn ang="0">
                  <a:pos x="302" y="897"/>
                </a:cxn>
                <a:cxn ang="0">
                  <a:pos x="314" y="892"/>
                </a:cxn>
                <a:cxn ang="0">
                  <a:pos x="342" y="892"/>
                </a:cxn>
                <a:cxn ang="0">
                  <a:pos x="356" y="897"/>
                </a:cxn>
                <a:cxn ang="0">
                  <a:pos x="361" y="911"/>
                </a:cxn>
                <a:cxn ang="0">
                  <a:pos x="114" y="126"/>
                </a:cxn>
                <a:cxn ang="0">
                  <a:pos x="116" y="120"/>
                </a:cxn>
                <a:cxn ang="0">
                  <a:pos x="126" y="109"/>
                </a:cxn>
                <a:cxn ang="0">
                  <a:pos x="524" y="108"/>
                </a:cxn>
                <a:cxn ang="0">
                  <a:pos x="531" y="109"/>
                </a:cxn>
                <a:cxn ang="0">
                  <a:pos x="541" y="120"/>
                </a:cxn>
                <a:cxn ang="0">
                  <a:pos x="543" y="821"/>
                </a:cxn>
                <a:cxn ang="0">
                  <a:pos x="541" y="828"/>
                </a:cxn>
                <a:cxn ang="0">
                  <a:pos x="531" y="838"/>
                </a:cxn>
                <a:cxn ang="0">
                  <a:pos x="133" y="840"/>
                </a:cxn>
                <a:cxn ang="0">
                  <a:pos x="126" y="838"/>
                </a:cxn>
                <a:cxn ang="0">
                  <a:pos x="116" y="828"/>
                </a:cxn>
                <a:cxn ang="0">
                  <a:pos x="114" y="126"/>
                </a:cxn>
              </a:cxnLst>
              <a:rect l="0" t="0" r="r" b="b"/>
              <a:pathLst>
                <a:path w="658" h="1012">
                  <a:moveTo>
                    <a:pt x="17" y="1012"/>
                  </a:moveTo>
                  <a:lnTo>
                    <a:pt x="639" y="1012"/>
                  </a:lnTo>
                  <a:lnTo>
                    <a:pt x="639" y="1012"/>
                  </a:lnTo>
                  <a:lnTo>
                    <a:pt x="647" y="1012"/>
                  </a:lnTo>
                  <a:lnTo>
                    <a:pt x="653" y="1007"/>
                  </a:lnTo>
                  <a:lnTo>
                    <a:pt x="656" y="1002"/>
                  </a:lnTo>
                  <a:lnTo>
                    <a:pt x="658" y="995"/>
                  </a:lnTo>
                  <a:lnTo>
                    <a:pt x="658" y="103"/>
                  </a:lnTo>
                  <a:lnTo>
                    <a:pt x="658" y="103"/>
                  </a:lnTo>
                  <a:lnTo>
                    <a:pt x="658" y="93"/>
                  </a:lnTo>
                  <a:lnTo>
                    <a:pt x="656" y="82"/>
                  </a:lnTo>
                  <a:lnTo>
                    <a:pt x="653" y="72"/>
                  </a:lnTo>
                  <a:lnTo>
                    <a:pt x="649" y="64"/>
                  </a:lnTo>
                  <a:lnTo>
                    <a:pt x="641" y="45"/>
                  </a:lnTo>
                  <a:lnTo>
                    <a:pt x="627" y="30"/>
                  </a:lnTo>
                  <a:lnTo>
                    <a:pt x="612" y="18"/>
                  </a:lnTo>
                  <a:lnTo>
                    <a:pt x="595" y="8"/>
                  </a:lnTo>
                  <a:lnTo>
                    <a:pt x="585" y="5"/>
                  </a:lnTo>
                  <a:lnTo>
                    <a:pt x="575" y="1"/>
                  </a:lnTo>
                  <a:lnTo>
                    <a:pt x="565" y="0"/>
                  </a:lnTo>
                  <a:lnTo>
                    <a:pt x="555" y="0"/>
                  </a:lnTo>
                  <a:lnTo>
                    <a:pt x="103" y="0"/>
                  </a:lnTo>
                  <a:lnTo>
                    <a:pt x="103" y="0"/>
                  </a:lnTo>
                  <a:lnTo>
                    <a:pt x="93" y="0"/>
                  </a:lnTo>
                  <a:lnTo>
                    <a:pt x="82" y="1"/>
                  </a:lnTo>
                  <a:lnTo>
                    <a:pt x="72" y="5"/>
                  </a:lnTo>
                  <a:lnTo>
                    <a:pt x="62" y="8"/>
                  </a:lnTo>
                  <a:lnTo>
                    <a:pt x="45" y="18"/>
                  </a:lnTo>
                  <a:lnTo>
                    <a:pt x="30" y="30"/>
                  </a:lnTo>
                  <a:lnTo>
                    <a:pt x="17" y="45"/>
                  </a:lnTo>
                  <a:lnTo>
                    <a:pt x="7" y="64"/>
                  </a:lnTo>
                  <a:lnTo>
                    <a:pt x="3" y="72"/>
                  </a:lnTo>
                  <a:lnTo>
                    <a:pt x="1" y="82"/>
                  </a:lnTo>
                  <a:lnTo>
                    <a:pt x="0" y="93"/>
                  </a:lnTo>
                  <a:lnTo>
                    <a:pt x="0" y="103"/>
                  </a:lnTo>
                  <a:lnTo>
                    <a:pt x="0" y="995"/>
                  </a:lnTo>
                  <a:lnTo>
                    <a:pt x="0" y="995"/>
                  </a:lnTo>
                  <a:lnTo>
                    <a:pt x="1" y="1002"/>
                  </a:lnTo>
                  <a:lnTo>
                    <a:pt x="5" y="1007"/>
                  </a:lnTo>
                  <a:lnTo>
                    <a:pt x="10" y="1012"/>
                  </a:lnTo>
                  <a:lnTo>
                    <a:pt x="17" y="1012"/>
                  </a:lnTo>
                  <a:lnTo>
                    <a:pt x="17" y="1012"/>
                  </a:lnTo>
                  <a:close/>
                  <a:moveTo>
                    <a:pt x="361" y="926"/>
                  </a:moveTo>
                  <a:lnTo>
                    <a:pt x="361" y="926"/>
                  </a:lnTo>
                  <a:lnTo>
                    <a:pt x="359" y="933"/>
                  </a:lnTo>
                  <a:lnTo>
                    <a:pt x="356" y="939"/>
                  </a:lnTo>
                  <a:lnTo>
                    <a:pt x="351" y="943"/>
                  </a:lnTo>
                  <a:lnTo>
                    <a:pt x="342" y="945"/>
                  </a:lnTo>
                  <a:lnTo>
                    <a:pt x="314" y="945"/>
                  </a:lnTo>
                  <a:lnTo>
                    <a:pt x="314" y="945"/>
                  </a:lnTo>
                  <a:lnTo>
                    <a:pt x="307" y="943"/>
                  </a:lnTo>
                  <a:lnTo>
                    <a:pt x="302" y="939"/>
                  </a:lnTo>
                  <a:lnTo>
                    <a:pt x="297" y="933"/>
                  </a:lnTo>
                  <a:lnTo>
                    <a:pt x="297" y="926"/>
                  </a:lnTo>
                  <a:lnTo>
                    <a:pt x="297" y="911"/>
                  </a:lnTo>
                  <a:lnTo>
                    <a:pt x="297" y="911"/>
                  </a:lnTo>
                  <a:lnTo>
                    <a:pt x="297" y="904"/>
                  </a:lnTo>
                  <a:lnTo>
                    <a:pt x="302" y="897"/>
                  </a:lnTo>
                  <a:lnTo>
                    <a:pt x="307" y="894"/>
                  </a:lnTo>
                  <a:lnTo>
                    <a:pt x="314" y="892"/>
                  </a:lnTo>
                  <a:lnTo>
                    <a:pt x="342" y="892"/>
                  </a:lnTo>
                  <a:lnTo>
                    <a:pt x="342" y="892"/>
                  </a:lnTo>
                  <a:lnTo>
                    <a:pt x="351" y="894"/>
                  </a:lnTo>
                  <a:lnTo>
                    <a:pt x="356" y="897"/>
                  </a:lnTo>
                  <a:lnTo>
                    <a:pt x="359" y="904"/>
                  </a:lnTo>
                  <a:lnTo>
                    <a:pt x="361" y="911"/>
                  </a:lnTo>
                  <a:lnTo>
                    <a:pt x="361" y="926"/>
                  </a:lnTo>
                  <a:close/>
                  <a:moveTo>
                    <a:pt x="114" y="126"/>
                  </a:moveTo>
                  <a:lnTo>
                    <a:pt x="114" y="126"/>
                  </a:lnTo>
                  <a:lnTo>
                    <a:pt x="116" y="120"/>
                  </a:lnTo>
                  <a:lnTo>
                    <a:pt x="120" y="113"/>
                  </a:lnTo>
                  <a:lnTo>
                    <a:pt x="126" y="109"/>
                  </a:lnTo>
                  <a:lnTo>
                    <a:pt x="133" y="108"/>
                  </a:lnTo>
                  <a:lnTo>
                    <a:pt x="524" y="108"/>
                  </a:lnTo>
                  <a:lnTo>
                    <a:pt x="524" y="108"/>
                  </a:lnTo>
                  <a:lnTo>
                    <a:pt x="531" y="109"/>
                  </a:lnTo>
                  <a:lnTo>
                    <a:pt x="538" y="113"/>
                  </a:lnTo>
                  <a:lnTo>
                    <a:pt x="541" y="120"/>
                  </a:lnTo>
                  <a:lnTo>
                    <a:pt x="543" y="126"/>
                  </a:lnTo>
                  <a:lnTo>
                    <a:pt x="543" y="821"/>
                  </a:lnTo>
                  <a:lnTo>
                    <a:pt x="543" y="821"/>
                  </a:lnTo>
                  <a:lnTo>
                    <a:pt x="541" y="828"/>
                  </a:lnTo>
                  <a:lnTo>
                    <a:pt x="538" y="835"/>
                  </a:lnTo>
                  <a:lnTo>
                    <a:pt x="531" y="838"/>
                  </a:lnTo>
                  <a:lnTo>
                    <a:pt x="524" y="840"/>
                  </a:lnTo>
                  <a:lnTo>
                    <a:pt x="133" y="840"/>
                  </a:lnTo>
                  <a:lnTo>
                    <a:pt x="133" y="840"/>
                  </a:lnTo>
                  <a:lnTo>
                    <a:pt x="126" y="838"/>
                  </a:lnTo>
                  <a:lnTo>
                    <a:pt x="120" y="835"/>
                  </a:lnTo>
                  <a:lnTo>
                    <a:pt x="116" y="828"/>
                  </a:lnTo>
                  <a:lnTo>
                    <a:pt x="114" y="821"/>
                  </a:lnTo>
                  <a:lnTo>
                    <a:pt x="114" y="12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20" name="组合 229"/>
          <p:cNvGrpSpPr/>
          <p:nvPr/>
        </p:nvGrpSpPr>
        <p:grpSpPr>
          <a:xfrm>
            <a:off x="1641530" y="3492844"/>
            <a:ext cx="363488" cy="317863"/>
            <a:chOff x="12457113" y="177800"/>
            <a:chExt cx="898525" cy="993776"/>
          </a:xfrm>
          <a:solidFill>
            <a:schemeClr val="tx1">
              <a:lumMod val="50000"/>
              <a:lumOff val="50000"/>
            </a:schemeClr>
          </a:solidFill>
        </p:grpSpPr>
        <p:sp>
          <p:nvSpPr>
            <p:cNvPr id="525" name="Freeform 83"/>
            <p:cNvSpPr/>
            <p:nvPr/>
          </p:nvSpPr>
          <p:spPr bwMode="auto">
            <a:xfrm>
              <a:off x="12726988" y="177800"/>
              <a:ext cx="352425" cy="125413"/>
            </a:xfrm>
            <a:custGeom>
              <a:avLst/>
              <a:gdLst/>
              <a:ahLst/>
              <a:cxnLst>
                <a:cxn ang="0">
                  <a:pos x="33" y="134"/>
                </a:cxn>
                <a:cxn ang="0">
                  <a:pos x="44" y="139"/>
                </a:cxn>
                <a:cxn ang="0">
                  <a:pos x="49" y="137"/>
                </a:cxn>
                <a:cxn ang="0">
                  <a:pos x="54" y="135"/>
                </a:cxn>
                <a:cxn ang="0">
                  <a:pos x="90" y="108"/>
                </a:cxn>
                <a:cxn ang="0">
                  <a:pos x="127" y="90"/>
                </a:cxn>
                <a:cxn ang="0">
                  <a:pos x="169" y="78"/>
                </a:cxn>
                <a:cxn ang="0">
                  <a:pos x="211" y="73"/>
                </a:cxn>
                <a:cxn ang="0">
                  <a:pos x="225" y="75"/>
                </a:cxn>
                <a:cxn ang="0">
                  <a:pos x="248" y="76"/>
                </a:cxn>
                <a:cxn ang="0">
                  <a:pos x="292" y="88"/>
                </a:cxn>
                <a:cxn ang="0">
                  <a:pos x="333" y="108"/>
                </a:cxn>
                <a:cxn ang="0">
                  <a:pos x="370" y="135"/>
                </a:cxn>
                <a:cxn ang="0">
                  <a:pos x="385" y="152"/>
                </a:cxn>
                <a:cxn ang="0">
                  <a:pos x="397" y="157"/>
                </a:cxn>
                <a:cxn ang="0">
                  <a:pos x="402" y="156"/>
                </a:cxn>
                <a:cxn ang="0">
                  <a:pos x="439" y="127"/>
                </a:cxn>
                <a:cxn ang="0">
                  <a:pos x="442" y="122"/>
                </a:cxn>
                <a:cxn ang="0">
                  <a:pos x="444" y="115"/>
                </a:cxn>
                <a:cxn ang="0">
                  <a:pos x="441" y="103"/>
                </a:cxn>
                <a:cxn ang="0">
                  <a:pos x="419" y="81"/>
                </a:cxn>
                <a:cxn ang="0">
                  <a:pos x="372" y="46"/>
                </a:cxn>
                <a:cxn ang="0">
                  <a:pos x="318" y="19"/>
                </a:cxn>
                <a:cxn ang="0">
                  <a:pos x="260" y="4"/>
                </a:cxn>
                <a:cxn ang="0">
                  <a:pos x="230" y="2"/>
                </a:cxn>
                <a:cxn ang="0">
                  <a:pos x="211" y="0"/>
                </a:cxn>
                <a:cxn ang="0">
                  <a:pos x="156" y="5"/>
                </a:cxn>
                <a:cxn ang="0">
                  <a:pos x="102" y="21"/>
                </a:cxn>
                <a:cxn ang="0">
                  <a:pos x="51" y="46"/>
                </a:cxn>
                <a:cxn ang="0">
                  <a:pos x="6" y="81"/>
                </a:cxn>
                <a:cxn ang="0">
                  <a:pos x="2" y="86"/>
                </a:cxn>
                <a:cxn ang="0">
                  <a:pos x="2" y="98"/>
                </a:cxn>
                <a:cxn ang="0">
                  <a:pos x="33" y="134"/>
                </a:cxn>
              </a:cxnLst>
              <a:rect l="0" t="0" r="r" b="b"/>
              <a:pathLst>
                <a:path w="444" h="157">
                  <a:moveTo>
                    <a:pt x="33" y="134"/>
                  </a:moveTo>
                  <a:lnTo>
                    <a:pt x="33" y="134"/>
                  </a:lnTo>
                  <a:lnTo>
                    <a:pt x="38" y="137"/>
                  </a:lnTo>
                  <a:lnTo>
                    <a:pt x="44" y="139"/>
                  </a:lnTo>
                  <a:lnTo>
                    <a:pt x="44" y="139"/>
                  </a:lnTo>
                  <a:lnTo>
                    <a:pt x="49" y="137"/>
                  </a:lnTo>
                  <a:lnTo>
                    <a:pt x="54" y="135"/>
                  </a:lnTo>
                  <a:lnTo>
                    <a:pt x="54" y="135"/>
                  </a:lnTo>
                  <a:lnTo>
                    <a:pt x="71" y="120"/>
                  </a:lnTo>
                  <a:lnTo>
                    <a:pt x="90" y="108"/>
                  </a:lnTo>
                  <a:lnTo>
                    <a:pt x="108" y="98"/>
                  </a:lnTo>
                  <a:lnTo>
                    <a:pt x="127" y="90"/>
                  </a:lnTo>
                  <a:lnTo>
                    <a:pt x="147" y="83"/>
                  </a:lnTo>
                  <a:lnTo>
                    <a:pt x="169" y="78"/>
                  </a:lnTo>
                  <a:lnTo>
                    <a:pt x="189" y="75"/>
                  </a:lnTo>
                  <a:lnTo>
                    <a:pt x="211" y="73"/>
                  </a:lnTo>
                  <a:lnTo>
                    <a:pt x="211" y="73"/>
                  </a:lnTo>
                  <a:lnTo>
                    <a:pt x="225" y="75"/>
                  </a:lnTo>
                  <a:lnTo>
                    <a:pt x="225" y="75"/>
                  </a:lnTo>
                  <a:lnTo>
                    <a:pt x="248" y="76"/>
                  </a:lnTo>
                  <a:lnTo>
                    <a:pt x="270" y="81"/>
                  </a:lnTo>
                  <a:lnTo>
                    <a:pt x="292" y="88"/>
                  </a:lnTo>
                  <a:lnTo>
                    <a:pt x="313" y="97"/>
                  </a:lnTo>
                  <a:lnTo>
                    <a:pt x="333" y="108"/>
                  </a:lnTo>
                  <a:lnTo>
                    <a:pt x="351" y="120"/>
                  </a:lnTo>
                  <a:lnTo>
                    <a:pt x="370" y="135"/>
                  </a:lnTo>
                  <a:lnTo>
                    <a:pt x="385" y="152"/>
                  </a:lnTo>
                  <a:lnTo>
                    <a:pt x="385" y="152"/>
                  </a:lnTo>
                  <a:lnTo>
                    <a:pt x="390" y="156"/>
                  </a:lnTo>
                  <a:lnTo>
                    <a:pt x="397" y="157"/>
                  </a:lnTo>
                  <a:lnTo>
                    <a:pt x="397" y="157"/>
                  </a:lnTo>
                  <a:lnTo>
                    <a:pt x="402" y="156"/>
                  </a:lnTo>
                  <a:lnTo>
                    <a:pt x="407" y="154"/>
                  </a:lnTo>
                  <a:lnTo>
                    <a:pt x="439" y="127"/>
                  </a:lnTo>
                  <a:lnTo>
                    <a:pt x="439" y="127"/>
                  </a:lnTo>
                  <a:lnTo>
                    <a:pt x="442" y="122"/>
                  </a:lnTo>
                  <a:lnTo>
                    <a:pt x="444" y="115"/>
                  </a:lnTo>
                  <a:lnTo>
                    <a:pt x="444" y="115"/>
                  </a:lnTo>
                  <a:lnTo>
                    <a:pt x="444" y="110"/>
                  </a:lnTo>
                  <a:lnTo>
                    <a:pt x="441" y="103"/>
                  </a:lnTo>
                  <a:lnTo>
                    <a:pt x="441" y="103"/>
                  </a:lnTo>
                  <a:lnTo>
                    <a:pt x="419" y="81"/>
                  </a:lnTo>
                  <a:lnTo>
                    <a:pt x="395" y="63"/>
                  </a:lnTo>
                  <a:lnTo>
                    <a:pt x="372" y="46"/>
                  </a:lnTo>
                  <a:lnTo>
                    <a:pt x="345" y="31"/>
                  </a:lnTo>
                  <a:lnTo>
                    <a:pt x="318" y="19"/>
                  </a:lnTo>
                  <a:lnTo>
                    <a:pt x="289" y="11"/>
                  </a:lnTo>
                  <a:lnTo>
                    <a:pt x="260" y="4"/>
                  </a:lnTo>
                  <a:lnTo>
                    <a:pt x="230" y="2"/>
                  </a:lnTo>
                  <a:lnTo>
                    <a:pt x="230" y="2"/>
                  </a:lnTo>
                  <a:lnTo>
                    <a:pt x="211" y="0"/>
                  </a:lnTo>
                  <a:lnTo>
                    <a:pt x="211" y="0"/>
                  </a:lnTo>
                  <a:lnTo>
                    <a:pt x="183" y="2"/>
                  </a:lnTo>
                  <a:lnTo>
                    <a:pt x="156" y="5"/>
                  </a:lnTo>
                  <a:lnTo>
                    <a:pt x="129" y="12"/>
                  </a:lnTo>
                  <a:lnTo>
                    <a:pt x="102" y="21"/>
                  </a:lnTo>
                  <a:lnTo>
                    <a:pt x="76" y="32"/>
                  </a:lnTo>
                  <a:lnTo>
                    <a:pt x="51" y="46"/>
                  </a:lnTo>
                  <a:lnTo>
                    <a:pt x="27" y="63"/>
                  </a:lnTo>
                  <a:lnTo>
                    <a:pt x="6" y="81"/>
                  </a:lnTo>
                  <a:lnTo>
                    <a:pt x="6" y="81"/>
                  </a:lnTo>
                  <a:lnTo>
                    <a:pt x="2" y="86"/>
                  </a:lnTo>
                  <a:lnTo>
                    <a:pt x="0" y="92"/>
                  </a:lnTo>
                  <a:lnTo>
                    <a:pt x="2" y="98"/>
                  </a:lnTo>
                  <a:lnTo>
                    <a:pt x="6" y="103"/>
                  </a:lnTo>
                  <a:lnTo>
                    <a:pt x="33" y="13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26" name="Freeform 84"/>
            <p:cNvSpPr/>
            <p:nvPr/>
          </p:nvSpPr>
          <p:spPr bwMode="auto">
            <a:xfrm>
              <a:off x="12801600" y="274638"/>
              <a:ext cx="196850" cy="87313"/>
            </a:xfrm>
            <a:custGeom>
              <a:avLst/>
              <a:gdLst/>
              <a:ahLst/>
              <a:cxnLst>
                <a:cxn ang="0">
                  <a:pos x="130" y="0"/>
                </a:cxn>
                <a:cxn ang="0">
                  <a:pos x="130" y="0"/>
                </a:cxn>
                <a:cxn ang="0">
                  <a:pos x="120" y="0"/>
                </a:cxn>
                <a:cxn ang="0">
                  <a:pos x="120" y="0"/>
                </a:cxn>
                <a:cxn ang="0">
                  <a:pos x="103" y="0"/>
                </a:cxn>
                <a:cxn ang="0">
                  <a:pos x="88" y="3"/>
                </a:cxn>
                <a:cxn ang="0">
                  <a:pos x="73" y="7"/>
                </a:cxn>
                <a:cxn ang="0">
                  <a:pos x="58" y="12"/>
                </a:cxn>
                <a:cxn ang="0">
                  <a:pos x="44" y="18"/>
                </a:cxn>
                <a:cxn ang="0">
                  <a:pos x="31" y="25"/>
                </a:cxn>
                <a:cxn ang="0">
                  <a:pos x="17" y="34"/>
                </a:cxn>
                <a:cxn ang="0">
                  <a:pos x="5" y="44"/>
                </a:cxn>
                <a:cxn ang="0">
                  <a:pos x="5" y="44"/>
                </a:cxn>
                <a:cxn ang="0">
                  <a:pos x="2" y="49"/>
                </a:cxn>
                <a:cxn ang="0">
                  <a:pos x="0" y="56"/>
                </a:cxn>
                <a:cxn ang="0">
                  <a:pos x="2" y="61"/>
                </a:cxn>
                <a:cxn ang="0">
                  <a:pos x="4" y="67"/>
                </a:cxn>
                <a:cxn ang="0">
                  <a:pos x="32" y="98"/>
                </a:cxn>
                <a:cxn ang="0">
                  <a:pos x="32" y="98"/>
                </a:cxn>
                <a:cxn ang="0">
                  <a:pos x="37" y="101"/>
                </a:cxn>
                <a:cxn ang="0">
                  <a:pos x="44" y="103"/>
                </a:cxn>
                <a:cxn ang="0">
                  <a:pos x="44" y="103"/>
                </a:cxn>
                <a:cxn ang="0">
                  <a:pos x="49" y="101"/>
                </a:cxn>
                <a:cxn ang="0">
                  <a:pos x="54" y="98"/>
                </a:cxn>
                <a:cxn ang="0">
                  <a:pos x="54" y="98"/>
                </a:cxn>
                <a:cxn ang="0">
                  <a:pos x="69" y="88"/>
                </a:cxn>
                <a:cxn ang="0">
                  <a:pos x="85" y="79"/>
                </a:cxn>
                <a:cxn ang="0">
                  <a:pos x="101" y="74"/>
                </a:cxn>
                <a:cxn ang="0">
                  <a:pos x="120" y="72"/>
                </a:cxn>
                <a:cxn ang="0">
                  <a:pos x="120" y="72"/>
                </a:cxn>
                <a:cxn ang="0">
                  <a:pos x="125" y="72"/>
                </a:cxn>
                <a:cxn ang="0">
                  <a:pos x="125" y="72"/>
                </a:cxn>
                <a:cxn ang="0">
                  <a:pos x="144" y="76"/>
                </a:cxn>
                <a:cxn ang="0">
                  <a:pos x="161" y="83"/>
                </a:cxn>
                <a:cxn ang="0">
                  <a:pos x="177" y="91"/>
                </a:cxn>
                <a:cxn ang="0">
                  <a:pos x="191" y="104"/>
                </a:cxn>
                <a:cxn ang="0">
                  <a:pos x="191" y="104"/>
                </a:cxn>
                <a:cxn ang="0">
                  <a:pos x="196" y="108"/>
                </a:cxn>
                <a:cxn ang="0">
                  <a:pos x="203" y="110"/>
                </a:cxn>
                <a:cxn ang="0">
                  <a:pos x="203" y="110"/>
                </a:cxn>
                <a:cxn ang="0">
                  <a:pos x="208" y="108"/>
                </a:cxn>
                <a:cxn ang="0">
                  <a:pos x="213" y="106"/>
                </a:cxn>
                <a:cxn ang="0">
                  <a:pos x="245" y="79"/>
                </a:cxn>
                <a:cxn ang="0">
                  <a:pos x="245" y="79"/>
                </a:cxn>
                <a:cxn ang="0">
                  <a:pos x="248" y="74"/>
                </a:cxn>
                <a:cxn ang="0">
                  <a:pos x="250" y="67"/>
                </a:cxn>
                <a:cxn ang="0">
                  <a:pos x="250" y="67"/>
                </a:cxn>
                <a:cxn ang="0">
                  <a:pos x="248" y="61"/>
                </a:cxn>
                <a:cxn ang="0">
                  <a:pos x="247" y="56"/>
                </a:cxn>
                <a:cxn ang="0">
                  <a:pos x="247" y="56"/>
                </a:cxn>
                <a:cxn ang="0">
                  <a:pos x="235" y="44"/>
                </a:cxn>
                <a:cxn ang="0">
                  <a:pos x="221" y="34"/>
                </a:cxn>
                <a:cxn ang="0">
                  <a:pos x="208" y="25"/>
                </a:cxn>
                <a:cxn ang="0">
                  <a:pos x="193" y="17"/>
                </a:cxn>
                <a:cxn ang="0">
                  <a:pos x="177" y="10"/>
                </a:cxn>
                <a:cxn ang="0">
                  <a:pos x="162" y="5"/>
                </a:cxn>
                <a:cxn ang="0">
                  <a:pos x="147" y="2"/>
                </a:cxn>
                <a:cxn ang="0">
                  <a:pos x="130" y="0"/>
                </a:cxn>
                <a:cxn ang="0">
                  <a:pos x="130" y="0"/>
                </a:cxn>
              </a:cxnLst>
              <a:rect l="0" t="0" r="r" b="b"/>
              <a:pathLst>
                <a:path w="250" h="110">
                  <a:moveTo>
                    <a:pt x="130" y="0"/>
                  </a:moveTo>
                  <a:lnTo>
                    <a:pt x="130" y="0"/>
                  </a:lnTo>
                  <a:lnTo>
                    <a:pt x="120" y="0"/>
                  </a:lnTo>
                  <a:lnTo>
                    <a:pt x="120" y="0"/>
                  </a:lnTo>
                  <a:lnTo>
                    <a:pt x="103" y="0"/>
                  </a:lnTo>
                  <a:lnTo>
                    <a:pt x="88" y="3"/>
                  </a:lnTo>
                  <a:lnTo>
                    <a:pt x="73" y="7"/>
                  </a:lnTo>
                  <a:lnTo>
                    <a:pt x="58" y="12"/>
                  </a:lnTo>
                  <a:lnTo>
                    <a:pt x="44" y="18"/>
                  </a:lnTo>
                  <a:lnTo>
                    <a:pt x="31" y="25"/>
                  </a:lnTo>
                  <a:lnTo>
                    <a:pt x="17" y="34"/>
                  </a:lnTo>
                  <a:lnTo>
                    <a:pt x="5" y="44"/>
                  </a:lnTo>
                  <a:lnTo>
                    <a:pt x="5" y="44"/>
                  </a:lnTo>
                  <a:lnTo>
                    <a:pt x="2" y="49"/>
                  </a:lnTo>
                  <a:lnTo>
                    <a:pt x="0" y="56"/>
                  </a:lnTo>
                  <a:lnTo>
                    <a:pt x="2" y="61"/>
                  </a:lnTo>
                  <a:lnTo>
                    <a:pt x="4" y="67"/>
                  </a:lnTo>
                  <a:lnTo>
                    <a:pt x="32" y="98"/>
                  </a:lnTo>
                  <a:lnTo>
                    <a:pt x="32" y="98"/>
                  </a:lnTo>
                  <a:lnTo>
                    <a:pt x="37" y="101"/>
                  </a:lnTo>
                  <a:lnTo>
                    <a:pt x="44" y="103"/>
                  </a:lnTo>
                  <a:lnTo>
                    <a:pt x="44" y="103"/>
                  </a:lnTo>
                  <a:lnTo>
                    <a:pt x="49" y="101"/>
                  </a:lnTo>
                  <a:lnTo>
                    <a:pt x="54" y="98"/>
                  </a:lnTo>
                  <a:lnTo>
                    <a:pt x="54" y="98"/>
                  </a:lnTo>
                  <a:lnTo>
                    <a:pt x="69" y="88"/>
                  </a:lnTo>
                  <a:lnTo>
                    <a:pt x="85" y="79"/>
                  </a:lnTo>
                  <a:lnTo>
                    <a:pt x="101" y="74"/>
                  </a:lnTo>
                  <a:lnTo>
                    <a:pt x="120" y="72"/>
                  </a:lnTo>
                  <a:lnTo>
                    <a:pt x="120" y="72"/>
                  </a:lnTo>
                  <a:lnTo>
                    <a:pt x="125" y="72"/>
                  </a:lnTo>
                  <a:lnTo>
                    <a:pt x="125" y="72"/>
                  </a:lnTo>
                  <a:lnTo>
                    <a:pt x="144" y="76"/>
                  </a:lnTo>
                  <a:lnTo>
                    <a:pt x="161" y="83"/>
                  </a:lnTo>
                  <a:lnTo>
                    <a:pt x="177" y="91"/>
                  </a:lnTo>
                  <a:lnTo>
                    <a:pt x="191" y="104"/>
                  </a:lnTo>
                  <a:lnTo>
                    <a:pt x="191" y="104"/>
                  </a:lnTo>
                  <a:lnTo>
                    <a:pt x="196" y="108"/>
                  </a:lnTo>
                  <a:lnTo>
                    <a:pt x="203" y="110"/>
                  </a:lnTo>
                  <a:lnTo>
                    <a:pt x="203" y="110"/>
                  </a:lnTo>
                  <a:lnTo>
                    <a:pt x="208" y="108"/>
                  </a:lnTo>
                  <a:lnTo>
                    <a:pt x="213" y="106"/>
                  </a:lnTo>
                  <a:lnTo>
                    <a:pt x="245" y="79"/>
                  </a:lnTo>
                  <a:lnTo>
                    <a:pt x="245" y="79"/>
                  </a:lnTo>
                  <a:lnTo>
                    <a:pt x="248" y="74"/>
                  </a:lnTo>
                  <a:lnTo>
                    <a:pt x="250" y="67"/>
                  </a:lnTo>
                  <a:lnTo>
                    <a:pt x="250" y="67"/>
                  </a:lnTo>
                  <a:lnTo>
                    <a:pt x="248" y="61"/>
                  </a:lnTo>
                  <a:lnTo>
                    <a:pt x="247" y="56"/>
                  </a:lnTo>
                  <a:lnTo>
                    <a:pt x="247" y="56"/>
                  </a:lnTo>
                  <a:lnTo>
                    <a:pt x="235" y="44"/>
                  </a:lnTo>
                  <a:lnTo>
                    <a:pt x="221" y="34"/>
                  </a:lnTo>
                  <a:lnTo>
                    <a:pt x="208" y="25"/>
                  </a:lnTo>
                  <a:lnTo>
                    <a:pt x="193" y="17"/>
                  </a:lnTo>
                  <a:lnTo>
                    <a:pt x="177" y="10"/>
                  </a:lnTo>
                  <a:lnTo>
                    <a:pt x="162" y="5"/>
                  </a:lnTo>
                  <a:lnTo>
                    <a:pt x="147" y="2"/>
                  </a:lnTo>
                  <a:lnTo>
                    <a:pt x="130" y="0"/>
                  </a:lnTo>
                  <a:lnTo>
                    <a:pt x="130"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27" name="Freeform 85"/>
            <p:cNvSpPr>
              <a:spLocks noEditPoints="1"/>
            </p:cNvSpPr>
            <p:nvPr/>
          </p:nvSpPr>
          <p:spPr bwMode="auto">
            <a:xfrm>
              <a:off x="12457113" y="398463"/>
              <a:ext cx="898525" cy="639763"/>
            </a:xfrm>
            <a:custGeom>
              <a:avLst/>
              <a:gdLst/>
              <a:ahLst/>
              <a:cxnLst>
                <a:cxn ang="0">
                  <a:pos x="605" y="804"/>
                </a:cxn>
                <a:cxn ang="0">
                  <a:pos x="592" y="771"/>
                </a:cxn>
                <a:cxn ang="0">
                  <a:pos x="582" y="742"/>
                </a:cxn>
                <a:cxn ang="0">
                  <a:pos x="583" y="713"/>
                </a:cxn>
                <a:cxn ang="0">
                  <a:pos x="583" y="707"/>
                </a:cxn>
                <a:cxn ang="0">
                  <a:pos x="120" y="707"/>
                </a:cxn>
                <a:cxn ang="0">
                  <a:pos x="103" y="700"/>
                </a:cxn>
                <a:cxn ang="0">
                  <a:pos x="96" y="683"/>
                </a:cxn>
                <a:cxn ang="0">
                  <a:pos x="96" y="120"/>
                </a:cxn>
                <a:cxn ang="0">
                  <a:pos x="103" y="103"/>
                </a:cxn>
                <a:cxn ang="0">
                  <a:pos x="120" y="96"/>
                </a:cxn>
                <a:cxn ang="0">
                  <a:pos x="936" y="96"/>
                </a:cxn>
                <a:cxn ang="0">
                  <a:pos x="953" y="103"/>
                </a:cxn>
                <a:cxn ang="0">
                  <a:pos x="960" y="120"/>
                </a:cxn>
                <a:cxn ang="0">
                  <a:pos x="990" y="661"/>
                </a:cxn>
                <a:cxn ang="0">
                  <a:pos x="998" y="664"/>
                </a:cxn>
                <a:cxn ang="0">
                  <a:pos x="1014" y="675"/>
                </a:cxn>
                <a:cxn ang="0">
                  <a:pos x="1024" y="690"/>
                </a:cxn>
                <a:cxn ang="0">
                  <a:pos x="1029" y="707"/>
                </a:cxn>
                <a:cxn ang="0">
                  <a:pos x="1030" y="804"/>
                </a:cxn>
                <a:cxn ang="0">
                  <a:pos x="1089" y="804"/>
                </a:cxn>
                <a:cxn ang="0">
                  <a:pos x="1106" y="801"/>
                </a:cxn>
                <a:cxn ang="0">
                  <a:pos x="1120" y="793"/>
                </a:cxn>
                <a:cxn ang="0">
                  <a:pos x="1128" y="779"/>
                </a:cxn>
                <a:cxn ang="0">
                  <a:pos x="1132" y="762"/>
                </a:cxn>
                <a:cxn ang="0">
                  <a:pos x="1132" y="42"/>
                </a:cxn>
                <a:cxn ang="0">
                  <a:pos x="1128" y="25"/>
                </a:cxn>
                <a:cxn ang="0">
                  <a:pos x="1120" y="12"/>
                </a:cxn>
                <a:cxn ang="0">
                  <a:pos x="1106" y="3"/>
                </a:cxn>
                <a:cxn ang="0">
                  <a:pos x="1089" y="0"/>
                </a:cxn>
                <a:cxn ang="0">
                  <a:pos x="44" y="0"/>
                </a:cxn>
                <a:cxn ang="0">
                  <a:pos x="27" y="3"/>
                </a:cxn>
                <a:cxn ang="0">
                  <a:pos x="13" y="12"/>
                </a:cxn>
                <a:cxn ang="0">
                  <a:pos x="3" y="25"/>
                </a:cxn>
                <a:cxn ang="0">
                  <a:pos x="0" y="42"/>
                </a:cxn>
                <a:cxn ang="0">
                  <a:pos x="0" y="762"/>
                </a:cxn>
                <a:cxn ang="0">
                  <a:pos x="3" y="779"/>
                </a:cxn>
                <a:cxn ang="0">
                  <a:pos x="13" y="793"/>
                </a:cxn>
                <a:cxn ang="0">
                  <a:pos x="27" y="801"/>
                </a:cxn>
                <a:cxn ang="0">
                  <a:pos x="44" y="804"/>
                </a:cxn>
                <a:cxn ang="0">
                  <a:pos x="1015" y="384"/>
                </a:cxn>
                <a:cxn ang="0">
                  <a:pos x="1017" y="374"/>
                </a:cxn>
                <a:cxn ang="0">
                  <a:pos x="1030" y="362"/>
                </a:cxn>
                <a:cxn ang="0">
                  <a:pos x="1074" y="361"/>
                </a:cxn>
                <a:cxn ang="0">
                  <a:pos x="1084" y="362"/>
                </a:cxn>
                <a:cxn ang="0">
                  <a:pos x="1096" y="374"/>
                </a:cxn>
                <a:cxn ang="0">
                  <a:pos x="1098" y="418"/>
                </a:cxn>
                <a:cxn ang="0">
                  <a:pos x="1096" y="428"/>
                </a:cxn>
                <a:cxn ang="0">
                  <a:pos x="1084" y="442"/>
                </a:cxn>
                <a:cxn ang="0">
                  <a:pos x="1041" y="443"/>
                </a:cxn>
                <a:cxn ang="0">
                  <a:pos x="1030" y="442"/>
                </a:cxn>
                <a:cxn ang="0">
                  <a:pos x="1017" y="428"/>
                </a:cxn>
                <a:cxn ang="0">
                  <a:pos x="1015" y="384"/>
                </a:cxn>
              </a:cxnLst>
              <a:rect l="0" t="0" r="r" b="b"/>
              <a:pathLst>
                <a:path w="1132" h="804">
                  <a:moveTo>
                    <a:pt x="44" y="804"/>
                  </a:moveTo>
                  <a:lnTo>
                    <a:pt x="605" y="804"/>
                  </a:lnTo>
                  <a:lnTo>
                    <a:pt x="592" y="771"/>
                  </a:lnTo>
                  <a:lnTo>
                    <a:pt x="592" y="771"/>
                  </a:lnTo>
                  <a:lnTo>
                    <a:pt x="585" y="757"/>
                  </a:lnTo>
                  <a:lnTo>
                    <a:pt x="582" y="742"/>
                  </a:lnTo>
                  <a:lnTo>
                    <a:pt x="582" y="729"/>
                  </a:lnTo>
                  <a:lnTo>
                    <a:pt x="583" y="713"/>
                  </a:lnTo>
                  <a:lnTo>
                    <a:pt x="583" y="713"/>
                  </a:lnTo>
                  <a:lnTo>
                    <a:pt x="583" y="707"/>
                  </a:lnTo>
                  <a:lnTo>
                    <a:pt x="120" y="707"/>
                  </a:lnTo>
                  <a:lnTo>
                    <a:pt x="120" y="707"/>
                  </a:lnTo>
                  <a:lnTo>
                    <a:pt x="111" y="705"/>
                  </a:lnTo>
                  <a:lnTo>
                    <a:pt x="103" y="700"/>
                  </a:lnTo>
                  <a:lnTo>
                    <a:pt x="98" y="693"/>
                  </a:lnTo>
                  <a:lnTo>
                    <a:pt x="96" y="683"/>
                  </a:lnTo>
                  <a:lnTo>
                    <a:pt x="96" y="120"/>
                  </a:lnTo>
                  <a:lnTo>
                    <a:pt x="96" y="120"/>
                  </a:lnTo>
                  <a:lnTo>
                    <a:pt x="98" y="111"/>
                  </a:lnTo>
                  <a:lnTo>
                    <a:pt x="103" y="103"/>
                  </a:lnTo>
                  <a:lnTo>
                    <a:pt x="111" y="98"/>
                  </a:lnTo>
                  <a:lnTo>
                    <a:pt x="120" y="96"/>
                  </a:lnTo>
                  <a:lnTo>
                    <a:pt x="936" y="96"/>
                  </a:lnTo>
                  <a:lnTo>
                    <a:pt x="936" y="96"/>
                  </a:lnTo>
                  <a:lnTo>
                    <a:pt x="946" y="98"/>
                  </a:lnTo>
                  <a:lnTo>
                    <a:pt x="953" y="103"/>
                  </a:lnTo>
                  <a:lnTo>
                    <a:pt x="958" y="111"/>
                  </a:lnTo>
                  <a:lnTo>
                    <a:pt x="960" y="120"/>
                  </a:lnTo>
                  <a:lnTo>
                    <a:pt x="960" y="651"/>
                  </a:lnTo>
                  <a:lnTo>
                    <a:pt x="990" y="661"/>
                  </a:lnTo>
                  <a:lnTo>
                    <a:pt x="990" y="661"/>
                  </a:lnTo>
                  <a:lnTo>
                    <a:pt x="998" y="664"/>
                  </a:lnTo>
                  <a:lnTo>
                    <a:pt x="1007" y="670"/>
                  </a:lnTo>
                  <a:lnTo>
                    <a:pt x="1014" y="675"/>
                  </a:lnTo>
                  <a:lnTo>
                    <a:pt x="1019" y="681"/>
                  </a:lnTo>
                  <a:lnTo>
                    <a:pt x="1024" y="690"/>
                  </a:lnTo>
                  <a:lnTo>
                    <a:pt x="1027" y="698"/>
                  </a:lnTo>
                  <a:lnTo>
                    <a:pt x="1029" y="707"/>
                  </a:lnTo>
                  <a:lnTo>
                    <a:pt x="1030" y="717"/>
                  </a:lnTo>
                  <a:lnTo>
                    <a:pt x="1030" y="804"/>
                  </a:lnTo>
                  <a:lnTo>
                    <a:pt x="1089" y="804"/>
                  </a:lnTo>
                  <a:lnTo>
                    <a:pt x="1089" y="804"/>
                  </a:lnTo>
                  <a:lnTo>
                    <a:pt x="1098" y="803"/>
                  </a:lnTo>
                  <a:lnTo>
                    <a:pt x="1106" y="801"/>
                  </a:lnTo>
                  <a:lnTo>
                    <a:pt x="1113" y="798"/>
                  </a:lnTo>
                  <a:lnTo>
                    <a:pt x="1120" y="793"/>
                  </a:lnTo>
                  <a:lnTo>
                    <a:pt x="1125" y="786"/>
                  </a:lnTo>
                  <a:lnTo>
                    <a:pt x="1128" y="779"/>
                  </a:lnTo>
                  <a:lnTo>
                    <a:pt x="1132" y="771"/>
                  </a:lnTo>
                  <a:lnTo>
                    <a:pt x="1132" y="762"/>
                  </a:lnTo>
                  <a:lnTo>
                    <a:pt x="1132" y="42"/>
                  </a:lnTo>
                  <a:lnTo>
                    <a:pt x="1132" y="42"/>
                  </a:lnTo>
                  <a:lnTo>
                    <a:pt x="1132" y="34"/>
                  </a:lnTo>
                  <a:lnTo>
                    <a:pt x="1128" y="25"/>
                  </a:lnTo>
                  <a:lnTo>
                    <a:pt x="1125" y="18"/>
                  </a:lnTo>
                  <a:lnTo>
                    <a:pt x="1120" y="12"/>
                  </a:lnTo>
                  <a:lnTo>
                    <a:pt x="1113" y="7"/>
                  </a:lnTo>
                  <a:lnTo>
                    <a:pt x="1106" y="3"/>
                  </a:lnTo>
                  <a:lnTo>
                    <a:pt x="1098" y="0"/>
                  </a:lnTo>
                  <a:lnTo>
                    <a:pt x="1089" y="0"/>
                  </a:lnTo>
                  <a:lnTo>
                    <a:pt x="44" y="0"/>
                  </a:lnTo>
                  <a:lnTo>
                    <a:pt x="44" y="0"/>
                  </a:lnTo>
                  <a:lnTo>
                    <a:pt x="33" y="0"/>
                  </a:lnTo>
                  <a:lnTo>
                    <a:pt x="27" y="3"/>
                  </a:lnTo>
                  <a:lnTo>
                    <a:pt x="18" y="7"/>
                  </a:lnTo>
                  <a:lnTo>
                    <a:pt x="13" y="12"/>
                  </a:lnTo>
                  <a:lnTo>
                    <a:pt x="8" y="18"/>
                  </a:lnTo>
                  <a:lnTo>
                    <a:pt x="3" y="25"/>
                  </a:lnTo>
                  <a:lnTo>
                    <a:pt x="1" y="34"/>
                  </a:lnTo>
                  <a:lnTo>
                    <a:pt x="0" y="42"/>
                  </a:lnTo>
                  <a:lnTo>
                    <a:pt x="0" y="762"/>
                  </a:lnTo>
                  <a:lnTo>
                    <a:pt x="0" y="762"/>
                  </a:lnTo>
                  <a:lnTo>
                    <a:pt x="1" y="771"/>
                  </a:lnTo>
                  <a:lnTo>
                    <a:pt x="3" y="779"/>
                  </a:lnTo>
                  <a:lnTo>
                    <a:pt x="8" y="786"/>
                  </a:lnTo>
                  <a:lnTo>
                    <a:pt x="13" y="793"/>
                  </a:lnTo>
                  <a:lnTo>
                    <a:pt x="18" y="798"/>
                  </a:lnTo>
                  <a:lnTo>
                    <a:pt x="27" y="801"/>
                  </a:lnTo>
                  <a:lnTo>
                    <a:pt x="33" y="803"/>
                  </a:lnTo>
                  <a:lnTo>
                    <a:pt x="44" y="804"/>
                  </a:lnTo>
                  <a:lnTo>
                    <a:pt x="44" y="804"/>
                  </a:lnTo>
                  <a:close/>
                  <a:moveTo>
                    <a:pt x="1015" y="384"/>
                  </a:moveTo>
                  <a:lnTo>
                    <a:pt x="1015" y="384"/>
                  </a:lnTo>
                  <a:lnTo>
                    <a:pt x="1017" y="374"/>
                  </a:lnTo>
                  <a:lnTo>
                    <a:pt x="1022" y="368"/>
                  </a:lnTo>
                  <a:lnTo>
                    <a:pt x="1030" y="362"/>
                  </a:lnTo>
                  <a:lnTo>
                    <a:pt x="1041" y="361"/>
                  </a:lnTo>
                  <a:lnTo>
                    <a:pt x="1074" y="361"/>
                  </a:lnTo>
                  <a:lnTo>
                    <a:pt x="1074" y="361"/>
                  </a:lnTo>
                  <a:lnTo>
                    <a:pt x="1084" y="362"/>
                  </a:lnTo>
                  <a:lnTo>
                    <a:pt x="1091" y="368"/>
                  </a:lnTo>
                  <a:lnTo>
                    <a:pt x="1096" y="374"/>
                  </a:lnTo>
                  <a:lnTo>
                    <a:pt x="1098" y="384"/>
                  </a:lnTo>
                  <a:lnTo>
                    <a:pt x="1098" y="418"/>
                  </a:lnTo>
                  <a:lnTo>
                    <a:pt x="1098" y="418"/>
                  </a:lnTo>
                  <a:lnTo>
                    <a:pt x="1096" y="428"/>
                  </a:lnTo>
                  <a:lnTo>
                    <a:pt x="1091" y="437"/>
                  </a:lnTo>
                  <a:lnTo>
                    <a:pt x="1084" y="442"/>
                  </a:lnTo>
                  <a:lnTo>
                    <a:pt x="1074" y="443"/>
                  </a:lnTo>
                  <a:lnTo>
                    <a:pt x="1041" y="443"/>
                  </a:lnTo>
                  <a:lnTo>
                    <a:pt x="1041" y="443"/>
                  </a:lnTo>
                  <a:lnTo>
                    <a:pt x="1030" y="442"/>
                  </a:lnTo>
                  <a:lnTo>
                    <a:pt x="1022" y="437"/>
                  </a:lnTo>
                  <a:lnTo>
                    <a:pt x="1017" y="428"/>
                  </a:lnTo>
                  <a:lnTo>
                    <a:pt x="1015" y="418"/>
                  </a:lnTo>
                  <a:lnTo>
                    <a:pt x="1015" y="38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28" name="Freeform 86"/>
            <p:cNvSpPr/>
            <p:nvPr/>
          </p:nvSpPr>
          <p:spPr bwMode="auto">
            <a:xfrm>
              <a:off x="12592050" y="544513"/>
              <a:ext cx="209550" cy="165100"/>
            </a:xfrm>
            <a:custGeom>
              <a:avLst/>
              <a:gdLst/>
              <a:ahLst/>
              <a:cxnLst>
                <a:cxn ang="0">
                  <a:pos x="253" y="207"/>
                </a:cxn>
                <a:cxn ang="0">
                  <a:pos x="253" y="207"/>
                </a:cxn>
                <a:cxn ang="0">
                  <a:pos x="258" y="207"/>
                </a:cxn>
                <a:cxn ang="0">
                  <a:pos x="262" y="204"/>
                </a:cxn>
                <a:cxn ang="0">
                  <a:pos x="265" y="200"/>
                </a:cxn>
                <a:cxn ang="0">
                  <a:pos x="265" y="195"/>
                </a:cxn>
                <a:cxn ang="0">
                  <a:pos x="265" y="11"/>
                </a:cxn>
                <a:cxn ang="0">
                  <a:pos x="265" y="11"/>
                </a:cxn>
                <a:cxn ang="0">
                  <a:pos x="265" y="8"/>
                </a:cxn>
                <a:cxn ang="0">
                  <a:pos x="262" y="3"/>
                </a:cxn>
                <a:cxn ang="0">
                  <a:pos x="258" y="1"/>
                </a:cxn>
                <a:cxn ang="0">
                  <a:pos x="253" y="0"/>
                </a:cxn>
                <a:cxn ang="0">
                  <a:pos x="14" y="0"/>
                </a:cxn>
                <a:cxn ang="0">
                  <a:pos x="14" y="0"/>
                </a:cxn>
                <a:cxn ang="0">
                  <a:pos x="9" y="1"/>
                </a:cxn>
                <a:cxn ang="0">
                  <a:pos x="3" y="3"/>
                </a:cxn>
                <a:cxn ang="0">
                  <a:pos x="2" y="8"/>
                </a:cxn>
                <a:cxn ang="0">
                  <a:pos x="0" y="11"/>
                </a:cxn>
                <a:cxn ang="0">
                  <a:pos x="0" y="195"/>
                </a:cxn>
                <a:cxn ang="0">
                  <a:pos x="0" y="195"/>
                </a:cxn>
                <a:cxn ang="0">
                  <a:pos x="2" y="200"/>
                </a:cxn>
                <a:cxn ang="0">
                  <a:pos x="3" y="204"/>
                </a:cxn>
                <a:cxn ang="0">
                  <a:pos x="9" y="207"/>
                </a:cxn>
                <a:cxn ang="0">
                  <a:pos x="14" y="207"/>
                </a:cxn>
                <a:cxn ang="0">
                  <a:pos x="253" y="207"/>
                </a:cxn>
              </a:cxnLst>
              <a:rect l="0" t="0" r="r" b="b"/>
              <a:pathLst>
                <a:path w="265" h="207">
                  <a:moveTo>
                    <a:pt x="253" y="207"/>
                  </a:moveTo>
                  <a:lnTo>
                    <a:pt x="253" y="207"/>
                  </a:lnTo>
                  <a:lnTo>
                    <a:pt x="258" y="207"/>
                  </a:lnTo>
                  <a:lnTo>
                    <a:pt x="262" y="204"/>
                  </a:lnTo>
                  <a:lnTo>
                    <a:pt x="265" y="200"/>
                  </a:lnTo>
                  <a:lnTo>
                    <a:pt x="265" y="195"/>
                  </a:lnTo>
                  <a:lnTo>
                    <a:pt x="265" y="11"/>
                  </a:lnTo>
                  <a:lnTo>
                    <a:pt x="265" y="11"/>
                  </a:lnTo>
                  <a:lnTo>
                    <a:pt x="265" y="8"/>
                  </a:lnTo>
                  <a:lnTo>
                    <a:pt x="262" y="3"/>
                  </a:lnTo>
                  <a:lnTo>
                    <a:pt x="258" y="1"/>
                  </a:lnTo>
                  <a:lnTo>
                    <a:pt x="253" y="0"/>
                  </a:lnTo>
                  <a:lnTo>
                    <a:pt x="14" y="0"/>
                  </a:lnTo>
                  <a:lnTo>
                    <a:pt x="14" y="0"/>
                  </a:lnTo>
                  <a:lnTo>
                    <a:pt x="9" y="1"/>
                  </a:lnTo>
                  <a:lnTo>
                    <a:pt x="3" y="3"/>
                  </a:lnTo>
                  <a:lnTo>
                    <a:pt x="2" y="8"/>
                  </a:lnTo>
                  <a:lnTo>
                    <a:pt x="0" y="11"/>
                  </a:lnTo>
                  <a:lnTo>
                    <a:pt x="0" y="195"/>
                  </a:lnTo>
                  <a:lnTo>
                    <a:pt x="0" y="195"/>
                  </a:lnTo>
                  <a:lnTo>
                    <a:pt x="2" y="200"/>
                  </a:lnTo>
                  <a:lnTo>
                    <a:pt x="3" y="204"/>
                  </a:lnTo>
                  <a:lnTo>
                    <a:pt x="9" y="207"/>
                  </a:lnTo>
                  <a:lnTo>
                    <a:pt x="14" y="207"/>
                  </a:lnTo>
                  <a:lnTo>
                    <a:pt x="253" y="207"/>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29" name="Freeform 87"/>
            <p:cNvSpPr/>
            <p:nvPr/>
          </p:nvSpPr>
          <p:spPr bwMode="auto">
            <a:xfrm>
              <a:off x="12592050" y="755650"/>
              <a:ext cx="411163" cy="44450"/>
            </a:xfrm>
            <a:custGeom>
              <a:avLst/>
              <a:gdLst/>
              <a:ahLst/>
              <a:cxnLst>
                <a:cxn ang="0">
                  <a:pos x="518" y="0"/>
                </a:cxn>
                <a:cxn ang="0">
                  <a:pos x="0" y="0"/>
                </a:cxn>
                <a:cxn ang="0">
                  <a:pos x="0" y="55"/>
                </a:cxn>
                <a:cxn ang="0">
                  <a:pos x="493" y="55"/>
                </a:cxn>
                <a:cxn ang="0">
                  <a:pos x="493" y="55"/>
                </a:cxn>
                <a:cxn ang="0">
                  <a:pos x="494" y="38"/>
                </a:cxn>
                <a:cxn ang="0">
                  <a:pos x="499" y="23"/>
                </a:cxn>
                <a:cxn ang="0">
                  <a:pos x="508" y="11"/>
                </a:cxn>
                <a:cxn ang="0">
                  <a:pos x="518" y="0"/>
                </a:cxn>
                <a:cxn ang="0">
                  <a:pos x="518" y="0"/>
                </a:cxn>
              </a:cxnLst>
              <a:rect l="0" t="0" r="r" b="b"/>
              <a:pathLst>
                <a:path w="518" h="55">
                  <a:moveTo>
                    <a:pt x="518" y="0"/>
                  </a:moveTo>
                  <a:lnTo>
                    <a:pt x="0" y="0"/>
                  </a:lnTo>
                  <a:lnTo>
                    <a:pt x="0" y="55"/>
                  </a:lnTo>
                  <a:lnTo>
                    <a:pt x="493" y="55"/>
                  </a:lnTo>
                  <a:lnTo>
                    <a:pt x="493" y="55"/>
                  </a:lnTo>
                  <a:lnTo>
                    <a:pt x="494" y="38"/>
                  </a:lnTo>
                  <a:lnTo>
                    <a:pt x="499" y="23"/>
                  </a:lnTo>
                  <a:lnTo>
                    <a:pt x="508" y="11"/>
                  </a:lnTo>
                  <a:lnTo>
                    <a:pt x="518" y="0"/>
                  </a:lnTo>
                  <a:lnTo>
                    <a:pt x="518"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530" name="Rectangle 88"/>
            <p:cNvSpPr>
              <a:spLocks noChangeArrowheads="1"/>
            </p:cNvSpPr>
            <p:nvPr/>
          </p:nvSpPr>
          <p:spPr bwMode="auto">
            <a:xfrm>
              <a:off x="12592050" y="850900"/>
              <a:ext cx="265113" cy="44450"/>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531" name="Rectangle 89"/>
            <p:cNvSpPr>
              <a:spLocks noChangeArrowheads="1"/>
            </p:cNvSpPr>
            <p:nvPr/>
          </p:nvSpPr>
          <p:spPr bwMode="auto">
            <a:xfrm>
              <a:off x="12847638" y="654050"/>
              <a:ext cx="298450" cy="42863"/>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532" name="Rectangle 90"/>
            <p:cNvSpPr>
              <a:spLocks noChangeArrowheads="1"/>
            </p:cNvSpPr>
            <p:nvPr/>
          </p:nvSpPr>
          <p:spPr bwMode="auto">
            <a:xfrm>
              <a:off x="12847638" y="557213"/>
              <a:ext cx="173038" cy="44450"/>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533" name="Freeform 91"/>
            <p:cNvSpPr/>
            <p:nvPr/>
          </p:nvSpPr>
          <p:spPr bwMode="auto">
            <a:xfrm>
              <a:off x="12954000" y="773113"/>
              <a:ext cx="284163" cy="398463"/>
            </a:xfrm>
            <a:custGeom>
              <a:avLst/>
              <a:gdLst/>
              <a:ahLst/>
              <a:cxnLst>
                <a:cxn ang="0">
                  <a:pos x="286" y="503"/>
                </a:cxn>
                <a:cxn ang="0">
                  <a:pos x="290" y="501"/>
                </a:cxn>
                <a:cxn ang="0">
                  <a:pos x="295" y="496"/>
                </a:cxn>
                <a:cxn ang="0">
                  <a:pos x="296" y="471"/>
                </a:cxn>
                <a:cxn ang="0">
                  <a:pos x="296" y="466"/>
                </a:cxn>
                <a:cxn ang="0">
                  <a:pos x="350" y="421"/>
                </a:cxn>
                <a:cxn ang="0">
                  <a:pos x="354" y="417"/>
                </a:cxn>
                <a:cxn ang="0">
                  <a:pos x="359" y="409"/>
                </a:cxn>
                <a:cxn ang="0">
                  <a:pos x="359" y="334"/>
                </a:cxn>
                <a:cxn ang="0">
                  <a:pos x="359" y="247"/>
                </a:cxn>
                <a:cxn ang="0">
                  <a:pos x="355" y="238"/>
                </a:cxn>
                <a:cxn ang="0">
                  <a:pos x="349" y="233"/>
                </a:cxn>
                <a:cxn ang="0">
                  <a:pos x="195" y="184"/>
                </a:cxn>
                <a:cxn ang="0">
                  <a:pos x="192" y="181"/>
                </a:cxn>
                <a:cxn ang="0">
                  <a:pos x="192" y="34"/>
                </a:cxn>
                <a:cxn ang="0">
                  <a:pos x="192" y="33"/>
                </a:cxn>
                <a:cxn ang="0">
                  <a:pos x="188" y="21"/>
                </a:cxn>
                <a:cxn ang="0">
                  <a:pos x="182" y="11"/>
                </a:cxn>
                <a:cxn ang="0">
                  <a:pos x="172" y="4"/>
                </a:cxn>
                <a:cxn ang="0">
                  <a:pos x="160" y="0"/>
                </a:cxn>
                <a:cxn ang="0">
                  <a:pos x="118" y="0"/>
                </a:cxn>
                <a:cxn ang="0">
                  <a:pos x="106" y="4"/>
                </a:cxn>
                <a:cxn ang="0">
                  <a:pos x="94" y="11"/>
                </a:cxn>
                <a:cxn ang="0">
                  <a:pos x="86" y="21"/>
                </a:cxn>
                <a:cxn ang="0">
                  <a:pos x="82" y="34"/>
                </a:cxn>
                <a:cxn ang="0">
                  <a:pos x="81" y="38"/>
                </a:cxn>
                <a:cxn ang="0">
                  <a:pos x="82" y="159"/>
                </a:cxn>
                <a:cxn ang="0">
                  <a:pos x="82" y="237"/>
                </a:cxn>
                <a:cxn ang="0">
                  <a:pos x="82" y="280"/>
                </a:cxn>
                <a:cxn ang="0">
                  <a:pos x="79" y="287"/>
                </a:cxn>
                <a:cxn ang="0">
                  <a:pos x="72" y="291"/>
                </a:cxn>
                <a:cxn ang="0">
                  <a:pos x="72" y="291"/>
                </a:cxn>
                <a:cxn ang="0">
                  <a:pos x="65" y="287"/>
                </a:cxn>
                <a:cxn ang="0">
                  <a:pos x="62" y="280"/>
                </a:cxn>
                <a:cxn ang="0">
                  <a:pos x="62" y="218"/>
                </a:cxn>
                <a:cxn ang="0">
                  <a:pos x="55" y="216"/>
                </a:cxn>
                <a:cxn ang="0">
                  <a:pos x="48" y="216"/>
                </a:cxn>
                <a:cxn ang="0">
                  <a:pos x="30" y="221"/>
                </a:cxn>
                <a:cxn ang="0">
                  <a:pos x="16" y="230"/>
                </a:cxn>
                <a:cxn ang="0">
                  <a:pos x="8" y="237"/>
                </a:cxn>
                <a:cxn ang="0">
                  <a:pos x="0" y="259"/>
                </a:cxn>
                <a:cxn ang="0">
                  <a:pos x="6" y="279"/>
                </a:cxn>
                <a:cxn ang="0">
                  <a:pos x="64" y="415"/>
                </a:cxn>
                <a:cxn ang="0">
                  <a:pos x="123" y="461"/>
                </a:cxn>
                <a:cxn ang="0">
                  <a:pos x="126" y="471"/>
                </a:cxn>
                <a:cxn ang="0">
                  <a:pos x="126" y="493"/>
                </a:cxn>
                <a:cxn ang="0">
                  <a:pos x="129" y="500"/>
                </a:cxn>
                <a:cxn ang="0">
                  <a:pos x="136" y="503"/>
                </a:cxn>
              </a:cxnLst>
              <a:rect l="0" t="0" r="r" b="b"/>
              <a:pathLst>
                <a:path w="359" h="503">
                  <a:moveTo>
                    <a:pt x="136" y="503"/>
                  </a:moveTo>
                  <a:lnTo>
                    <a:pt x="286" y="503"/>
                  </a:lnTo>
                  <a:lnTo>
                    <a:pt x="286" y="503"/>
                  </a:lnTo>
                  <a:lnTo>
                    <a:pt x="290" y="501"/>
                  </a:lnTo>
                  <a:lnTo>
                    <a:pt x="293" y="500"/>
                  </a:lnTo>
                  <a:lnTo>
                    <a:pt x="295" y="496"/>
                  </a:lnTo>
                  <a:lnTo>
                    <a:pt x="296" y="493"/>
                  </a:lnTo>
                  <a:lnTo>
                    <a:pt x="296" y="471"/>
                  </a:lnTo>
                  <a:lnTo>
                    <a:pt x="296" y="471"/>
                  </a:lnTo>
                  <a:lnTo>
                    <a:pt x="296" y="466"/>
                  </a:lnTo>
                  <a:lnTo>
                    <a:pt x="300" y="463"/>
                  </a:lnTo>
                  <a:lnTo>
                    <a:pt x="350" y="421"/>
                  </a:lnTo>
                  <a:lnTo>
                    <a:pt x="350" y="421"/>
                  </a:lnTo>
                  <a:lnTo>
                    <a:pt x="354" y="417"/>
                  </a:lnTo>
                  <a:lnTo>
                    <a:pt x="357" y="414"/>
                  </a:lnTo>
                  <a:lnTo>
                    <a:pt x="359" y="409"/>
                  </a:lnTo>
                  <a:lnTo>
                    <a:pt x="359" y="404"/>
                  </a:lnTo>
                  <a:lnTo>
                    <a:pt x="359" y="334"/>
                  </a:lnTo>
                  <a:lnTo>
                    <a:pt x="359" y="247"/>
                  </a:lnTo>
                  <a:lnTo>
                    <a:pt x="359" y="247"/>
                  </a:lnTo>
                  <a:lnTo>
                    <a:pt x="359" y="243"/>
                  </a:lnTo>
                  <a:lnTo>
                    <a:pt x="355" y="238"/>
                  </a:lnTo>
                  <a:lnTo>
                    <a:pt x="354" y="235"/>
                  </a:lnTo>
                  <a:lnTo>
                    <a:pt x="349" y="233"/>
                  </a:lnTo>
                  <a:lnTo>
                    <a:pt x="330" y="227"/>
                  </a:lnTo>
                  <a:lnTo>
                    <a:pt x="195" y="184"/>
                  </a:lnTo>
                  <a:lnTo>
                    <a:pt x="195" y="184"/>
                  </a:lnTo>
                  <a:lnTo>
                    <a:pt x="192" y="181"/>
                  </a:lnTo>
                  <a:lnTo>
                    <a:pt x="192" y="178"/>
                  </a:lnTo>
                  <a:lnTo>
                    <a:pt x="192" y="34"/>
                  </a:lnTo>
                  <a:lnTo>
                    <a:pt x="192" y="33"/>
                  </a:lnTo>
                  <a:lnTo>
                    <a:pt x="192" y="33"/>
                  </a:lnTo>
                  <a:lnTo>
                    <a:pt x="190" y="26"/>
                  </a:lnTo>
                  <a:lnTo>
                    <a:pt x="188" y="21"/>
                  </a:lnTo>
                  <a:lnTo>
                    <a:pt x="185" y="16"/>
                  </a:lnTo>
                  <a:lnTo>
                    <a:pt x="182" y="11"/>
                  </a:lnTo>
                  <a:lnTo>
                    <a:pt x="177" y="7"/>
                  </a:lnTo>
                  <a:lnTo>
                    <a:pt x="172" y="4"/>
                  </a:lnTo>
                  <a:lnTo>
                    <a:pt x="167" y="2"/>
                  </a:lnTo>
                  <a:lnTo>
                    <a:pt x="160" y="0"/>
                  </a:lnTo>
                  <a:lnTo>
                    <a:pt x="118" y="0"/>
                  </a:lnTo>
                  <a:lnTo>
                    <a:pt x="118" y="0"/>
                  </a:lnTo>
                  <a:lnTo>
                    <a:pt x="111" y="2"/>
                  </a:lnTo>
                  <a:lnTo>
                    <a:pt x="106" y="4"/>
                  </a:lnTo>
                  <a:lnTo>
                    <a:pt x="99" y="7"/>
                  </a:lnTo>
                  <a:lnTo>
                    <a:pt x="94" y="11"/>
                  </a:lnTo>
                  <a:lnTo>
                    <a:pt x="89" y="16"/>
                  </a:lnTo>
                  <a:lnTo>
                    <a:pt x="86" y="21"/>
                  </a:lnTo>
                  <a:lnTo>
                    <a:pt x="84" y="27"/>
                  </a:lnTo>
                  <a:lnTo>
                    <a:pt x="82" y="34"/>
                  </a:lnTo>
                  <a:lnTo>
                    <a:pt x="82" y="34"/>
                  </a:lnTo>
                  <a:lnTo>
                    <a:pt x="81" y="38"/>
                  </a:lnTo>
                  <a:lnTo>
                    <a:pt x="81" y="159"/>
                  </a:lnTo>
                  <a:lnTo>
                    <a:pt x="82" y="159"/>
                  </a:lnTo>
                  <a:lnTo>
                    <a:pt x="82" y="237"/>
                  </a:lnTo>
                  <a:lnTo>
                    <a:pt x="82" y="237"/>
                  </a:lnTo>
                  <a:lnTo>
                    <a:pt x="82" y="280"/>
                  </a:lnTo>
                  <a:lnTo>
                    <a:pt x="82" y="280"/>
                  </a:lnTo>
                  <a:lnTo>
                    <a:pt x="81" y="284"/>
                  </a:lnTo>
                  <a:lnTo>
                    <a:pt x="79" y="287"/>
                  </a:lnTo>
                  <a:lnTo>
                    <a:pt x="75" y="289"/>
                  </a:lnTo>
                  <a:lnTo>
                    <a:pt x="72" y="291"/>
                  </a:lnTo>
                  <a:lnTo>
                    <a:pt x="72" y="291"/>
                  </a:lnTo>
                  <a:lnTo>
                    <a:pt x="72" y="291"/>
                  </a:lnTo>
                  <a:lnTo>
                    <a:pt x="67" y="289"/>
                  </a:lnTo>
                  <a:lnTo>
                    <a:pt x="65" y="287"/>
                  </a:lnTo>
                  <a:lnTo>
                    <a:pt x="62" y="284"/>
                  </a:lnTo>
                  <a:lnTo>
                    <a:pt x="62" y="280"/>
                  </a:lnTo>
                  <a:lnTo>
                    <a:pt x="62" y="237"/>
                  </a:lnTo>
                  <a:lnTo>
                    <a:pt x="62" y="218"/>
                  </a:lnTo>
                  <a:lnTo>
                    <a:pt x="62" y="218"/>
                  </a:lnTo>
                  <a:lnTo>
                    <a:pt x="55" y="216"/>
                  </a:lnTo>
                  <a:lnTo>
                    <a:pt x="48" y="216"/>
                  </a:lnTo>
                  <a:lnTo>
                    <a:pt x="48" y="216"/>
                  </a:lnTo>
                  <a:lnTo>
                    <a:pt x="40" y="218"/>
                  </a:lnTo>
                  <a:lnTo>
                    <a:pt x="30" y="221"/>
                  </a:lnTo>
                  <a:lnTo>
                    <a:pt x="16" y="230"/>
                  </a:lnTo>
                  <a:lnTo>
                    <a:pt x="16" y="230"/>
                  </a:lnTo>
                  <a:lnTo>
                    <a:pt x="8" y="237"/>
                  </a:lnTo>
                  <a:lnTo>
                    <a:pt x="8" y="237"/>
                  </a:lnTo>
                  <a:lnTo>
                    <a:pt x="3" y="247"/>
                  </a:lnTo>
                  <a:lnTo>
                    <a:pt x="0" y="259"/>
                  </a:lnTo>
                  <a:lnTo>
                    <a:pt x="1" y="269"/>
                  </a:lnTo>
                  <a:lnTo>
                    <a:pt x="6" y="279"/>
                  </a:lnTo>
                  <a:lnTo>
                    <a:pt x="28" y="334"/>
                  </a:lnTo>
                  <a:lnTo>
                    <a:pt x="64" y="415"/>
                  </a:lnTo>
                  <a:lnTo>
                    <a:pt x="123" y="461"/>
                  </a:lnTo>
                  <a:lnTo>
                    <a:pt x="123" y="461"/>
                  </a:lnTo>
                  <a:lnTo>
                    <a:pt x="126" y="466"/>
                  </a:lnTo>
                  <a:lnTo>
                    <a:pt x="126" y="471"/>
                  </a:lnTo>
                  <a:lnTo>
                    <a:pt x="126" y="493"/>
                  </a:lnTo>
                  <a:lnTo>
                    <a:pt x="126" y="493"/>
                  </a:lnTo>
                  <a:lnTo>
                    <a:pt x="128" y="496"/>
                  </a:lnTo>
                  <a:lnTo>
                    <a:pt x="129" y="500"/>
                  </a:lnTo>
                  <a:lnTo>
                    <a:pt x="133" y="501"/>
                  </a:lnTo>
                  <a:lnTo>
                    <a:pt x="136" y="503"/>
                  </a:lnTo>
                  <a:lnTo>
                    <a:pt x="136" y="503"/>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sp>
        <p:nvSpPr>
          <p:cNvPr id="580" name="椭圆 579"/>
          <p:cNvSpPr/>
          <p:nvPr/>
        </p:nvSpPr>
        <p:spPr bwMode="auto">
          <a:xfrm>
            <a:off x="797649" y="3196905"/>
            <a:ext cx="126911" cy="155737"/>
          </a:xfrm>
          <a:prstGeom prst="ellipse">
            <a:avLst/>
          </a:prstGeom>
          <a:solidFill>
            <a:srgbClr val="FF0000"/>
          </a:solidFill>
          <a:ln w="9525" cap="flat" cmpd="sng" algn="ctr">
            <a:noFill/>
            <a:prstDash val="solid"/>
            <a:round/>
            <a:headEnd type="none" w="med" len="med"/>
            <a:tailEnd type="none" w="med" len="med"/>
          </a:ln>
          <a:effectLst/>
        </p:spPr>
        <p:txBody>
          <a:bodyPr vert="horz" wrap="square" lIns="79200" tIns="39600" rIns="79200" bIns="39600" numCol="1" rtlCol="0" anchor="t" anchorCtr="0" compatLnSpc="1">
            <a:spAutoFit/>
          </a:bodyPr>
          <a:lstStyle/>
          <a:p>
            <a:pPr defTabSz="801370">
              <a:defRPr/>
            </a:pPr>
            <a:endParaRPr lang="zh-CN" altLang="en-US" sz="200" kern="0" smtClean="0">
              <a:solidFill>
                <a:srgbClr val="FFFFFF"/>
              </a:solidFill>
              <a:latin typeface="Arial" panose="020B0604020202020204" pitchFamily="34" charset="0"/>
              <a:ea typeface="华文细黑" pitchFamily="2" charset="-122"/>
            </a:endParaRPr>
          </a:p>
        </p:txBody>
      </p:sp>
      <p:sp>
        <p:nvSpPr>
          <p:cNvPr id="581" name="椭圆 580"/>
          <p:cNvSpPr/>
          <p:nvPr/>
        </p:nvSpPr>
        <p:spPr bwMode="auto">
          <a:xfrm>
            <a:off x="1884769" y="2556825"/>
            <a:ext cx="126911" cy="155737"/>
          </a:xfrm>
          <a:prstGeom prst="ellipse">
            <a:avLst/>
          </a:prstGeom>
          <a:solidFill>
            <a:srgbClr val="FF0000"/>
          </a:solidFill>
          <a:ln w="9525" cap="flat" cmpd="sng" algn="ctr">
            <a:noFill/>
            <a:prstDash val="solid"/>
            <a:round/>
            <a:headEnd type="none" w="med" len="med"/>
            <a:tailEnd type="none" w="med" len="med"/>
          </a:ln>
          <a:effectLst/>
        </p:spPr>
        <p:txBody>
          <a:bodyPr vert="horz" wrap="square" lIns="79200" tIns="39600" rIns="79200" bIns="39600" numCol="1" rtlCol="0" anchor="t" anchorCtr="0" compatLnSpc="1">
            <a:spAutoFit/>
          </a:bodyPr>
          <a:lstStyle/>
          <a:p>
            <a:pPr defTabSz="801370">
              <a:defRPr/>
            </a:pPr>
            <a:endParaRPr lang="zh-CN" altLang="en-US" sz="200" kern="0" smtClean="0">
              <a:solidFill>
                <a:srgbClr val="FFFFFF"/>
              </a:solidFill>
              <a:latin typeface="Arial" panose="020B0604020202020204" pitchFamily="34" charset="0"/>
              <a:ea typeface="华文细黑" pitchFamily="2" charset="-122"/>
            </a:endParaRPr>
          </a:p>
        </p:txBody>
      </p:sp>
      <p:sp>
        <p:nvSpPr>
          <p:cNvPr id="584" name="椭圆 583"/>
          <p:cNvSpPr/>
          <p:nvPr/>
        </p:nvSpPr>
        <p:spPr bwMode="auto">
          <a:xfrm>
            <a:off x="1244689" y="2434905"/>
            <a:ext cx="126911" cy="155737"/>
          </a:xfrm>
          <a:prstGeom prst="ellipse">
            <a:avLst/>
          </a:prstGeom>
          <a:solidFill>
            <a:srgbClr val="FF0000"/>
          </a:solidFill>
          <a:ln w="9525" cap="flat" cmpd="sng" algn="ctr">
            <a:noFill/>
            <a:prstDash val="solid"/>
            <a:round/>
            <a:headEnd type="none" w="med" len="med"/>
            <a:tailEnd type="none" w="med" len="med"/>
          </a:ln>
          <a:effectLst/>
        </p:spPr>
        <p:txBody>
          <a:bodyPr vert="horz" wrap="square" lIns="79200" tIns="39600" rIns="79200" bIns="39600" numCol="1" rtlCol="0" anchor="t" anchorCtr="0" compatLnSpc="1">
            <a:spAutoFit/>
          </a:bodyPr>
          <a:lstStyle/>
          <a:p>
            <a:pPr defTabSz="801370">
              <a:defRPr/>
            </a:pPr>
            <a:endParaRPr lang="zh-CN" altLang="en-US" sz="200" kern="0" smtClean="0">
              <a:solidFill>
                <a:srgbClr val="FFFFFF"/>
              </a:solidFill>
              <a:latin typeface="Arial" panose="020B0604020202020204" pitchFamily="34" charset="0"/>
              <a:ea typeface="华文细黑" pitchFamily="2" charset="-122"/>
            </a:endParaRPr>
          </a:p>
        </p:txBody>
      </p:sp>
      <p:sp>
        <p:nvSpPr>
          <p:cNvPr id="585" name="TextBox 584"/>
          <p:cNvSpPr txBox="1"/>
          <p:nvPr/>
        </p:nvSpPr>
        <p:spPr>
          <a:xfrm>
            <a:off x="833120" y="3016825"/>
            <a:ext cx="1026160" cy="215444"/>
          </a:xfrm>
          <a:prstGeom prst="rect">
            <a:avLst/>
          </a:prstGeom>
          <a:noFill/>
          <a:ln>
            <a:noFill/>
            <a:prstDash val="sysDash"/>
          </a:ln>
        </p:spPr>
        <p:txBody>
          <a:bodyPr wrap="square" rtlCol="0">
            <a:spAutoFit/>
          </a:bodyPr>
          <a:lstStyle/>
          <a:p>
            <a:pPr fontAlgn="auto">
              <a:spcBef>
                <a:spcPts val="0"/>
              </a:spcBef>
              <a:spcAft>
                <a:spcPts val="0"/>
              </a:spcAft>
              <a:buFont typeface="Arial" panose="020B0604020202020204" pitchFamily="34" charset="0"/>
              <a:buChar char="•"/>
              <a:defRPr/>
            </a:pPr>
            <a:r>
              <a:rPr lang="zh-CN" altLang="en-US" sz="800" kern="0" dirty="0" smtClean="0">
                <a:solidFill>
                  <a:sysClr val="windowText" lastClr="000000"/>
                </a:solidFill>
                <a:latin typeface="华文细黑" pitchFamily="2" charset="-122"/>
                <a:ea typeface="华文细黑" pitchFamily="2" charset="-122"/>
              </a:rPr>
              <a:t>有线策略控制点</a:t>
            </a:r>
            <a:endParaRPr lang="en-US" altLang="zh-CN" sz="800" kern="0" dirty="0" smtClean="0">
              <a:solidFill>
                <a:sysClr val="windowText" lastClr="000000"/>
              </a:solidFill>
              <a:latin typeface="华文细黑" pitchFamily="2" charset="-122"/>
              <a:ea typeface="华文细黑" pitchFamily="2" charset="-122"/>
            </a:endParaRPr>
          </a:p>
        </p:txBody>
      </p:sp>
      <p:sp>
        <p:nvSpPr>
          <p:cNvPr id="586" name="TextBox 585"/>
          <p:cNvSpPr txBox="1"/>
          <p:nvPr/>
        </p:nvSpPr>
        <p:spPr>
          <a:xfrm>
            <a:off x="1625600" y="2681545"/>
            <a:ext cx="1026160" cy="215444"/>
          </a:xfrm>
          <a:prstGeom prst="rect">
            <a:avLst/>
          </a:prstGeom>
          <a:noFill/>
          <a:ln>
            <a:noFill/>
            <a:prstDash val="sysDash"/>
          </a:ln>
        </p:spPr>
        <p:txBody>
          <a:bodyPr wrap="square" rtlCol="0">
            <a:spAutoFit/>
          </a:bodyPr>
          <a:lstStyle/>
          <a:p>
            <a:pPr fontAlgn="auto">
              <a:spcBef>
                <a:spcPts val="0"/>
              </a:spcBef>
              <a:spcAft>
                <a:spcPts val="0"/>
              </a:spcAft>
              <a:buFont typeface="Arial" panose="020B0604020202020204" pitchFamily="34" charset="0"/>
              <a:buChar char="•"/>
              <a:defRPr/>
            </a:pPr>
            <a:r>
              <a:rPr lang="zh-CN" altLang="en-US" sz="800" kern="0" dirty="0" smtClean="0">
                <a:solidFill>
                  <a:sysClr val="windowText" lastClr="000000"/>
                </a:solidFill>
                <a:latin typeface="华文细黑" pitchFamily="2" charset="-122"/>
                <a:ea typeface="华文细黑" pitchFamily="2" charset="-122"/>
              </a:rPr>
              <a:t>无线策略控制点</a:t>
            </a:r>
            <a:endParaRPr lang="en-US" altLang="zh-CN" sz="800" kern="0" dirty="0" smtClean="0">
              <a:solidFill>
                <a:sysClr val="windowText" lastClr="000000"/>
              </a:solidFill>
              <a:latin typeface="华文细黑" pitchFamily="2" charset="-122"/>
              <a:ea typeface="华文细黑" pitchFamily="2" charset="-122"/>
            </a:endParaRPr>
          </a:p>
        </p:txBody>
      </p:sp>
      <p:pic>
        <p:nvPicPr>
          <p:cNvPr id="589" name="Picture 54" descr="040"/>
          <p:cNvPicPr>
            <a:picLocks noChangeAspect="1" noChangeArrowheads="1"/>
          </p:cNvPicPr>
          <p:nvPr/>
        </p:nvPicPr>
        <p:blipFill>
          <a:blip r:embed="rId1" cstate="print">
            <a:grayscl/>
          </a:blip>
          <a:stretch>
            <a:fillRect/>
          </a:stretch>
        </p:blipFill>
        <p:spPr bwMode="auto">
          <a:xfrm>
            <a:off x="598353" y="2518570"/>
            <a:ext cx="369264" cy="201282"/>
          </a:xfrm>
          <a:prstGeom prst="rect">
            <a:avLst/>
          </a:prstGeom>
          <a:noFill/>
        </p:spPr>
      </p:pic>
      <p:cxnSp>
        <p:nvCxnSpPr>
          <p:cNvPr id="590" name="直接连接符 589"/>
          <p:cNvCxnSpPr/>
          <p:nvPr/>
        </p:nvCxnSpPr>
        <p:spPr bwMode="auto">
          <a:xfrm flipH="1">
            <a:off x="967998" y="2633900"/>
            <a:ext cx="108000" cy="1"/>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93" name="椭圆 592"/>
          <p:cNvSpPr/>
          <p:nvPr/>
        </p:nvSpPr>
        <p:spPr bwMode="auto">
          <a:xfrm>
            <a:off x="736689" y="2546665"/>
            <a:ext cx="126911" cy="155737"/>
          </a:xfrm>
          <a:prstGeom prst="ellipse">
            <a:avLst/>
          </a:prstGeom>
          <a:solidFill>
            <a:srgbClr val="FF0000"/>
          </a:solidFill>
          <a:ln w="9525" cap="flat" cmpd="sng" algn="ctr">
            <a:noFill/>
            <a:prstDash val="solid"/>
            <a:round/>
            <a:headEnd type="none" w="med" len="med"/>
            <a:tailEnd type="none" w="med" len="med"/>
          </a:ln>
          <a:effectLst/>
        </p:spPr>
        <p:txBody>
          <a:bodyPr vert="horz" wrap="square" lIns="79200" tIns="39600" rIns="79200" bIns="39600" numCol="1" rtlCol="0" anchor="t" anchorCtr="0" compatLnSpc="1">
            <a:spAutoFit/>
          </a:bodyPr>
          <a:lstStyle/>
          <a:p>
            <a:pPr defTabSz="801370">
              <a:defRPr/>
            </a:pPr>
            <a:endParaRPr lang="zh-CN" altLang="en-US" sz="200" kern="0" smtClean="0">
              <a:solidFill>
                <a:srgbClr val="FFFFFF"/>
              </a:solidFill>
              <a:latin typeface="Arial" panose="020B0604020202020204" pitchFamily="34" charset="0"/>
              <a:ea typeface="华文细黑" pitchFamily="2" charset="-122"/>
            </a:endParaRPr>
          </a:p>
        </p:txBody>
      </p:sp>
      <p:sp>
        <p:nvSpPr>
          <p:cNvPr id="595" name="矩形 594"/>
          <p:cNvSpPr/>
          <p:nvPr/>
        </p:nvSpPr>
        <p:spPr bwMode="auto">
          <a:xfrm>
            <a:off x="399386" y="2351872"/>
            <a:ext cx="758853" cy="157648"/>
          </a:xfrm>
          <a:prstGeom prst="rect">
            <a:avLst/>
          </a:prstGeom>
          <a:noFill/>
          <a:ln w="19050">
            <a:noFill/>
            <a:prstDash val="dash"/>
            <a:tailEnd type="arrow"/>
          </a:ln>
          <a:effectLst/>
        </p:spPr>
        <p:txBody>
          <a:bodyPr rtlCol="0" anchor="ctr"/>
          <a:lstStyle/>
          <a:p>
            <a:pPr algn="ctr"/>
            <a:r>
              <a:rPr lang="zh-CN" altLang="en-US" sz="900" dirty="0" smtClean="0">
                <a:solidFill>
                  <a:srgbClr val="000000"/>
                </a:solidFill>
              </a:rPr>
              <a:t>认证网关</a:t>
            </a:r>
            <a:endParaRPr lang="zh-CN" altLang="en-US" sz="900" dirty="0">
              <a:solidFill>
                <a:srgbClr val="000000"/>
              </a:solidFill>
            </a:endParaRPr>
          </a:p>
        </p:txBody>
      </p:sp>
      <p:sp>
        <p:nvSpPr>
          <p:cNvPr id="1031" name="Freeform 20"/>
          <p:cNvSpPr>
            <a:spLocks noChangeAspect="1" noEditPoints="1"/>
          </p:cNvSpPr>
          <p:nvPr/>
        </p:nvSpPr>
        <p:spPr bwMode="auto">
          <a:xfrm>
            <a:off x="1788160" y="2177943"/>
            <a:ext cx="387682" cy="220658"/>
          </a:xfrm>
          <a:custGeom>
            <a:avLst/>
            <a:gdLst/>
            <a:ahLst/>
            <a:cxnLst>
              <a:cxn ang="0">
                <a:pos x="722" y="224"/>
              </a:cxn>
              <a:cxn ang="0">
                <a:pos x="734" y="212"/>
              </a:cxn>
              <a:cxn ang="0">
                <a:pos x="646" y="22"/>
              </a:cxn>
              <a:cxn ang="0">
                <a:pos x="634" y="6"/>
              </a:cxn>
              <a:cxn ang="0">
                <a:pos x="132" y="0"/>
              </a:cxn>
              <a:cxn ang="0">
                <a:pos x="114" y="6"/>
              </a:cxn>
              <a:cxn ang="0">
                <a:pos x="102" y="22"/>
              </a:cxn>
              <a:cxn ang="0">
                <a:pos x="14" y="212"/>
              </a:cxn>
              <a:cxn ang="0">
                <a:pos x="26" y="224"/>
              </a:cxn>
              <a:cxn ang="0">
                <a:pos x="20" y="250"/>
              </a:cxn>
              <a:cxn ang="0">
                <a:pos x="6" y="256"/>
              </a:cxn>
              <a:cxn ang="0">
                <a:pos x="0" y="500"/>
              </a:cxn>
              <a:cxn ang="0">
                <a:pos x="6" y="514"/>
              </a:cxn>
              <a:cxn ang="0">
                <a:pos x="728" y="520"/>
              </a:cxn>
              <a:cxn ang="0">
                <a:pos x="742" y="514"/>
              </a:cxn>
              <a:cxn ang="0">
                <a:pos x="748" y="272"/>
              </a:cxn>
              <a:cxn ang="0">
                <a:pos x="742" y="256"/>
              </a:cxn>
              <a:cxn ang="0">
                <a:pos x="728" y="250"/>
              </a:cxn>
              <a:cxn ang="0">
                <a:pos x="124" y="436"/>
              </a:cxn>
              <a:cxn ang="0">
                <a:pos x="108" y="446"/>
              </a:cxn>
              <a:cxn ang="0">
                <a:pos x="96" y="442"/>
              </a:cxn>
              <a:cxn ang="0">
                <a:pos x="90" y="336"/>
              </a:cxn>
              <a:cxn ang="0">
                <a:pos x="96" y="324"/>
              </a:cxn>
              <a:cxn ang="0">
                <a:pos x="108" y="318"/>
              </a:cxn>
              <a:cxn ang="0">
                <a:pos x="124" y="328"/>
              </a:cxn>
              <a:cxn ang="0">
                <a:pos x="198" y="428"/>
              </a:cxn>
              <a:cxn ang="0">
                <a:pos x="194" y="442"/>
              </a:cxn>
              <a:cxn ang="0">
                <a:pos x="182" y="446"/>
              </a:cxn>
              <a:cxn ang="0">
                <a:pos x="166" y="436"/>
              </a:cxn>
              <a:cxn ang="0">
                <a:pos x="164" y="336"/>
              </a:cxn>
              <a:cxn ang="0">
                <a:pos x="176" y="320"/>
              </a:cxn>
              <a:cxn ang="0">
                <a:pos x="188" y="320"/>
              </a:cxn>
              <a:cxn ang="0">
                <a:pos x="198" y="336"/>
              </a:cxn>
              <a:cxn ang="0">
                <a:pos x="274" y="428"/>
              </a:cxn>
              <a:cxn ang="0">
                <a:pos x="262" y="444"/>
              </a:cxn>
              <a:cxn ang="0">
                <a:pos x="250" y="444"/>
              </a:cxn>
              <a:cxn ang="0">
                <a:pos x="240" y="428"/>
              </a:cxn>
              <a:cxn ang="0">
                <a:pos x="240" y="328"/>
              </a:cxn>
              <a:cxn ang="0">
                <a:pos x="256" y="318"/>
              </a:cxn>
              <a:cxn ang="0">
                <a:pos x="268" y="324"/>
              </a:cxn>
              <a:cxn ang="0">
                <a:pos x="274" y="428"/>
              </a:cxn>
              <a:cxn ang="0">
                <a:pos x="346" y="436"/>
              </a:cxn>
              <a:cxn ang="0">
                <a:pos x="330" y="446"/>
              </a:cxn>
              <a:cxn ang="0">
                <a:pos x="318" y="442"/>
              </a:cxn>
              <a:cxn ang="0">
                <a:pos x="314" y="336"/>
              </a:cxn>
              <a:cxn ang="0">
                <a:pos x="318" y="324"/>
              </a:cxn>
              <a:cxn ang="0">
                <a:pos x="330" y="318"/>
              </a:cxn>
              <a:cxn ang="0">
                <a:pos x="346" y="328"/>
              </a:cxn>
              <a:cxn ang="0">
                <a:pos x="626" y="390"/>
              </a:cxn>
              <a:cxn ang="0">
                <a:pos x="610" y="386"/>
              </a:cxn>
              <a:cxn ang="0">
                <a:pos x="592" y="372"/>
              </a:cxn>
              <a:cxn ang="0">
                <a:pos x="586" y="350"/>
              </a:cxn>
              <a:cxn ang="0">
                <a:pos x="588" y="334"/>
              </a:cxn>
              <a:cxn ang="0">
                <a:pos x="604" y="316"/>
              </a:cxn>
              <a:cxn ang="0">
                <a:pos x="626" y="308"/>
              </a:cxn>
              <a:cxn ang="0">
                <a:pos x="642" y="312"/>
              </a:cxn>
              <a:cxn ang="0">
                <a:pos x="660" y="326"/>
              </a:cxn>
              <a:cxn ang="0">
                <a:pos x="666" y="350"/>
              </a:cxn>
              <a:cxn ang="0">
                <a:pos x="664" y="366"/>
              </a:cxn>
              <a:cxn ang="0">
                <a:pos x="648" y="384"/>
              </a:cxn>
              <a:cxn ang="0">
                <a:pos x="626" y="390"/>
              </a:cxn>
            </a:cxnLst>
            <a:rect l="0" t="0" r="r" b="b"/>
            <a:pathLst>
              <a:path w="748" h="520">
                <a:moveTo>
                  <a:pt x="26" y="224"/>
                </a:moveTo>
                <a:lnTo>
                  <a:pt x="722" y="224"/>
                </a:lnTo>
                <a:lnTo>
                  <a:pt x="722" y="224"/>
                </a:lnTo>
                <a:lnTo>
                  <a:pt x="728" y="222"/>
                </a:lnTo>
                <a:lnTo>
                  <a:pt x="732" y="218"/>
                </a:lnTo>
                <a:lnTo>
                  <a:pt x="734" y="212"/>
                </a:lnTo>
                <a:lnTo>
                  <a:pt x="732" y="204"/>
                </a:lnTo>
                <a:lnTo>
                  <a:pt x="732" y="204"/>
                </a:lnTo>
                <a:lnTo>
                  <a:pt x="646" y="22"/>
                </a:lnTo>
                <a:lnTo>
                  <a:pt x="646" y="22"/>
                </a:lnTo>
                <a:lnTo>
                  <a:pt x="640" y="14"/>
                </a:lnTo>
                <a:lnTo>
                  <a:pt x="634" y="6"/>
                </a:lnTo>
                <a:lnTo>
                  <a:pt x="626" y="2"/>
                </a:lnTo>
                <a:lnTo>
                  <a:pt x="616" y="0"/>
                </a:lnTo>
                <a:lnTo>
                  <a:pt x="132" y="0"/>
                </a:lnTo>
                <a:lnTo>
                  <a:pt x="132" y="0"/>
                </a:lnTo>
                <a:lnTo>
                  <a:pt x="122" y="2"/>
                </a:lnTo>
                <a:lnTo>
                  <a:pt x="114" y="6"/>
                </a:lnTo>
                <a:lnTo>
                  <a:pt x="108" y="14"/>
                </a:lnTo>
                <a:lnTo>
                  <a:pt x="102" y="22"/>
                </a:lnTo>
                <a:lnTo>
                  <a:pt x="102" y="22"/>
                </a:lnTo>
                <a:lnTo>
                  <a:pt x="14" y="204"/>
                </a:lnTo>
                <a:lnTo>
                  <a:pt x="14" y="204"/>
                </a:lnTo>
                <a:lnTo>
                  <a:pt x="14" y="212"/>
                </a:lnTo>
                <a:lnTo>
                  <a:pt x="16" y="218"/>
                </a:lnTo>
                <a:lnTo>
                  <a:pt x="20" y="222"/>
                </a:lnTo>
                <a:lnTo>
                  <a:pt x="26" y="224"/>
                </a:lnTo>
                <a:lnTo>
                  <a:pt x="26" y="224"/>
                </a:lnTo>
                <a:close/>
                <a:moveTo>
                  <a:pt x="728" y="250"/>
                </a:moveTo>
                <a:lnTo>
                  <a:pt x="20" y="250"/>
                </a:lnTo>
                <a:lnTo>
                  <a:pt x="20" y="250"/>
                </a:lnTo>
                <a:lnTo>
                  <a:pt x="12" y="252"/>
                </a:lnTo>
                <a:lnTo>
                  <a:pt x="6" y="256"/>
                </a:lnTo>
                <a:lnTo>
                  <a:pt x="2" y="264"/>
                </a:lnTo>
                <a:lnTo>
                  <a:pt x="0" y="272"/>
                </a:lnTo>
                <a:lnTo>
                  <a:pt x="0" y="500"/>
                </a:lnTo>
                <a:lnTo>
                  <a:pt x="0" y="500"/>
                </a:lnTo>
                <a:lnTo>
                  <a:pt x="2" y="508"/>
                </a:lnTo>
                <a:lnTo>
                  <a:pt x="6" y="514"/>
                </a:lnTo>
                <a:lnTo>
                  <a:pt x="12" y="518"/>
                </a:lnTo>
                <a:lnTo>
                  <a:pt x="20" y="520"/>
                </a:lnTo>
                <a:lnTo>
                  <a:pt x="728" y="520"/>
                </a:lnTo>
                <a:lnTo>
                  <a:pt x="728" y="520"/>
                </a:lnTo>
                <a:lnTo>
                  <a:pt x="736" y="518"/>
                </a:lnTo>
                <a:lnTo>
                  <a:pt x="742" y="514"/>
                </a:lnTo>
                <a:lnTo>
                  <a:pt x="746" y="508"/>
                </a:lnTo>
                <a:lnTo>
                  <a:pt x="748" y="500"/>
                </a:lnTo>
                <a:lnTo>
                  <a:pt x="748" y="272"/>
                </a:lnTo>
                <a:lnTo>
                  <a:pt x="748" y="272"/>
                </a:lnTo>
                <a:lnTo>
                  <a:pt x="746" y="264"/>
                </a:lnTo>
                <a:lnTo>
                  <a:pt x="742" y="256"/>
                </a:lnTo>
                <a:lnTo>
                  <a:pt x="736" y="252"/>
                </a:lnTo>
                <a:lnTo>
                  <a:pt x="728" y="250"/>
                </a:lnTo>
                <a:lnTo>
                  <a:pt x="728" y="250"/>
                </a:lnTo>
                <a:close/>
                <a:moveTo>
                  <a:pt x="124" y="428"/>
                </a:moveTo>
                <a:lnTo>
                  <a:pt x="124" y="428"/>
                </a:lnTo>
                <a:lnTo>
                  <a:pt x="124" y="436"/>
                </a:lnTo>
                <a:lnTo>
                  <a:pt x="120" y="442"/>
                </a:lnTo>
                <a:lnTo>
                  <a:pt x="114" y="444"/>
                </a:lnTo>
                <a:lnTo>
                  <a:pt x="108" y="446"/>
                </a:lnTo>
                <a:lnTo>
                  <a:pt x="108" y="446"/>
                </a:lnTo>
                <a:lnTo>
                  <a:pt x="102" y="444"/>
                </a:lnTo>
                <a:lnTo>
                  <a:pt x="96" y="442"/>
                </a:lnTo>
                <a:lnTo>
                  <a:pt x="92" y="436"/>
                </a:lnTo>
                <a:lnTo>
                  <a:pt x="90" y="428"/>
                </a:lnTo>
                <a:lnTo>
                  <a:pt x="90" y="336"/>
                </a:lnTo>
                <a:lnTo>
                  <a:pt x="90" y="336"/>
                </a:lnTo>
                <a:lnTo>
                  <a:pt x="92" y="328"/>
                </a:lnTo>
                <a:lnTo>
                  <a:pt x="96" y="324"/>
                </a:lnTo>
                <a:lnTo>
                  <a:pt x="102" y="320"/>
                </a:lnTo>
                <a:lnTo>
                  <a:pt x="108" y="318"/>
                </a:lnTo>
                <a:lnTo>
                  <a:pt x="108" y="318"/>
                </a:lnTo>
                <a:lnTo>
                  <a:pt x="114" y="320"/>
                </a:lnTo>
                <a:lnTo>
                  <a:pt x="120" y="324"/>
                </a:lnTo>
                <a:lnTo>
                  <a:pt x="124" y="328"/>
                </a:lnTo>
                <a:lnTo>
                  <a:pt x="124" y="336"/>
                </a:lnTo>
                <a:lnTo>
                  <a:pt x="124" y="428"/>
                </a:lnTo>
                <a:close/>
                <a:moveTo>
                  <a:pt x="198" y="428"/>
                </a:moveTo>
                <a:lnTo>
                  <a:pt x="198" y="428"/>
                </a:lnTo>
                <a:lnTo>
                  <a:pt x="198" y="436"/>
                </a:lnTo>
                <a:lnTo>
                  <a:pt x="194" y="442"/>
                </a:lnTo>
                <a:lnTo>
                  <a:pt x="188" y="444"/>
                </a:lnTo>
                <a:lnTo>
                  <a:pt x="182" y="446"/>
                </a:lnTo>
                <a:lnTo>
                  <a:pt x="182" y="446"/>
                </a:lnTo>
                <a:lnTo>
                  <a:pt x="176" y="444"/>
                </a:lnTo>
                <a:lnTo>
                  <a:pt x="170" y="442"/>
                </a:lnTo>
                <a:lnTo>
                  <a:pt x="166" y="436"/>
                </a:lnTo>
                <a:lnTo>
                  <a:pt x="164" y="428"/>
                </a:lnTo>
                <a:lnTo>
                  <a:pt x="164" y="336"/>
                </a:lnTo>
                <a:lnTo>
                  <a:pt x="164" y="336"/>
                </a:lnTo>
                <a:lnTo>
                  <a:pt x="166" y="328"/>
                </a:lnTo>
                <a:lnTo>
                  <a:pt x="170" y="324"/>
                </a:lnTo>
                <a:lnTo>
                  <a:pt x="176" y="320"/>
                </a:lnTo>
                <a:lnTo>
                  <a:pt x="182" y="318"/>
                </a:lnTo>
                <a:lnTo>
                  <a:pt x="182" y="318"/>
                </a:lnTo>
                <a:lnTo>
                  <a:pt x="188" y="320"/>
                </a:lnTo>
                <a:lnTo>
                  <a:pt x="194" y="324"/>
                </a:lnTo>
                <a:lnTo>
                  <a:pt x="198" y="328"/>
                </a:lnTo>
                <a:lnTo>
                  <a:pt x="198" y="336"/>
                </a:lnTo>
                <a:lnTo>
                  <a:pt x="198" y="428"/>
                </a:lnTo>
                <a:close/>
                <a:moveTo>
                  <a:pt x="274" y="428"/>
                </a:moveTo>
                <a:lnTo>
                  <a:pt x="274" y="428"/>
                </a:lnTo>
                <a:lnTo>
                  <a:pt x="272" y="436"/>
                </a:lnTo>
                <a:lnTo>
                  <a:pt x="268" y="442"/>
                </a:lnTo>
                <a:lnTo>
                  <a:pt x="262" y="444"/>
                </a:lnTo>
                <a:lnTo>
                  <a:pt x="256" y="446"/>
                </a:lnTo>
                <a:lnTo>
                  <a:pt x="256" y="446"/>
                </a:lnTo>
                <a:lnTo>
                  <a:pt x="250" y="444"/>
                </a:lnTo>
                <a:lnTo>
                  <a:pt x="244" y="442"/>
                </a:lnTo>
                <a:lnTo>
                  <a:pt x="240" y="436"/>
                </a:lnTo>
                <a:lnTo>
                  <a:pt x="240" y="428"/>
                </a:lnTo>
                <a:lnTo>
                  <a:pt x="240" y="336"/>
                </a:lnTo>
                <a:lnTo>
                  <a:pt x="240" y="336"/>
                </a:lnTo>
                <a:lnTo>
                  <a:pt x="240" y="328"/>
                </a:lnTo>
                <a:lnTo>
                  <a:pt x="244" y="324"/>
                </a:lnTo>
                <a:lnTo>
                  <a:pt x="250" y="320"/>
                </a:lnTo>
                <a:lnTo>
                  <a:pt x="256" y="318"/>
                </a:lnTo>
                <a:lnTo>
                  <a:pt x="256" y="318"/>
                </a:lnTo>
                <a:lnTo>
                  <a:pt x="262" y="320"/>
                </a:lnTo>
                <a:lnTo>
                  <a:pt x="268" y="324"/>
                </a:lnTo>
                <a:lnTo>
                  <a:pt x="272" y="328"/>
                </a:lnTo>
                <a:lnTo>
                  <a:pt x="274" y="336"/>
                </a:lnTo>
                <a:lnTo>
                  <a:pt x="274" y="428"/>
                </a:lnTo>
                <a:close/>
                <a:moveTo>
                  <a:pt x="348" y="428"/>
                </a:moveTo>
                <a:lnTo>
                  <a:pt x="348" y="428"/>
                </a:lnTo>
                <a:lnTo>
                  <a:pt x="346" y="436"/>
                </a:lnTo>
                <a:lnTo>
                  <a:pt x="342" y="442"/>
                </a:lnTo>
                <a:lnTo>
                  <a:pt x="338" y="444"/>
                </a:lnTo>
                <a:lnTo>
                  <a:pt x="330" y="446"/>
                </a:lnTo>
                <a:lnTo>
                  <a:pt x="330" y="446"/>
                </a:lnTo>
                <a:lnTo>
                  <a:pt x="324" y="444"/>
                </a:lnTo>
                <a:lnTo>
                  <a:pt x="318" y="442"/>
                </a:lnTo>
                <a:lnTo>
                  <a:pt x="314" y="436"/>
                </a:lnTo>
                <a:lnTo>
                  <a:pt x="314" y="428"/>
                </a:lnTo>
                <a:lnTo>
                  <a:pt x="314" y="336"/>
                </a:lnTo>
                <a:lnTo>
                  <a:pt x="314" y="336"/>
                </a:lnTo>
                <a:lnTo>
                  <a:pt x="314" y="328"/>
                </a:lnTo>
                <a:lnTo>
                  <a:pt x="318" y="324"/>
                </a:lnTo>
                <a:lnTo>
                  <a:pt x="324" y="320"/>
                </a:lnTo>
                <a:lnTo>
                  <a:pt x="330" y="318"/>
                </a:lnTo>
                <a:lnTo>
                  <a:pt x="330" y="318"/>
                </a:lnTo>
                <a:lnTo>
                  <a:pt x="338" y="320"/>
                </a:lnTo>
                <a:lnTo>
                  <a:pt x="342" y="324"/>
                </a:lnTo>
                <a:lnTo>
                  <a:pt x="346" y="328"/>
                </a:lnTo>
                <a:lnTo>
                  <a:pt x="348" y="336"/>
                </a:lnTo>
                <a:lnTo>
                  <a:pt x="348" y="428"/>
                </a:lnTo>
                <a:close/>
                <a:moveTo>
                  <a:pt x="626" y="390"/>
                </a:moveTo>
                <a:lnTo>
                  <a:pt x="626" y="390"/>
                </a:lnTo>
                <a:lnTo>
                  <a:pt x="618" y="390"/>
                </a:lnTo>
                <a:lnTo>
                  <a:pt x="610" y="386"/>
                </a:lnTo>
                <a:lnTo>
                  <a:pt x="604" y="384"/>
                </a:lnTo>
                <a:lnTo>
                  <a:pt x="598" y="378"/>
                </a:lnTo>
                <a:lnTo>
                  <a:pt x="592" y="372"/>
                </a:lnTo>
                <a:lnTo>
                  <a:pt x="588" y="366"/>
                </a:lnTo>
                <a:lnTo>
                  <a:pt x="586" y="358"/>
                </a:lnTo>
                <a:lnTo>
                  <a:pt x="586" y="350"/>
                </a:lnTo>
                <a:lnTo>
                  <a:pt x="586" y="350"/>
                </a:lnTo>
                <a:lnTo>
                  <a:pt x="586" y="342"/>
                </a:lnTo>
                <a:lnTo>
                  <a:pt x="588" y="334"/>
                </a:lnTo>
                <a:lnTo>
                  <a:pt x="592" y="326"/>
                </a:lnTo>
                <a:lnTo>
                  <a:pt x="598" y="320"/>
                </a:lnTo>
                <a:lnTo>
                  <a:pt x="604" y="316"/>
                </a:lnTo>
                <a:lnTo>
                  <a:pt x="610" y="312"/>
                </a:lnTo>
                <a:lnTo>
                  <a:pt x="618" y="310"/>
                </a:lnTo>
                <a:lnTo>
                  <a:pt x="626" y="308"/>
                </a:lnTo>
                <a:lnTo>
                  <a:pt x="626" y="308"/>
                </a:lnTo>
                <a:lnTo>
                  <a:pt x="634" y="310"/>
                </a:lnTo>
                <a:lnTo>
                  <a:pt x="642" y="312"/>
                </a:lnTo>
                <a:lnTo>
                  <a:pt x="648" y="316"/>
                </a:lnTo>
                <a:lnTo>
                  <a:pt x="654" y="320"/>
                </a:lnTo>
                <a:lnTo>
                  <a:pt x="660" y="326"/>
                </a:lnTo>
                <a:lnTo>
                  <a:pt x="664" y="334"/>
                </a:lnTo>
                <a:lnTo>
                  <a:pt x="666" y="342"/>
                </a:lnTo>
                <a:lnTo>
                  <a:pt x="666" y="350"/>
                </a:lnTo>
                <a:lnTo>
                  <a:pt x="666" y="350"/>
                </a:lnTo>
                <a:lnTo>
                  <a:pt x="666" y="358"/>
                </a:lnTo>
                <a:lnTo>
                  <a:pt x="664" y="366"/>
                </a:lnTo>
                <a:lnTo>
                  <a:pt x="660" y="372"/>
                </a:lnTo>
                <a:lnTo>
                  <a:pt x="654" y="378"/>
                </a:lnTo>
                <a:lnTo>
                  <a:pt x="648" y="384"/>
                </a:lnTo>
                <a:lnTo>
                  <a:pt x="642" y="386"/>
                </a:lnTo>
                <a:lnTo>
                  <a:pt x="634" y="390"/>
                </a:lnTo>
                <a:lnTo>
                  <a:pt x="626" y="390"/>
                </a:lnTo>
                <a:lnTo>
                  <a:pt x="626" y="390"/>
                </a:lnTo>
                <a:close/>
              </a:path>
            </a:pathLst>
          </a:custGeom>
          <a:solidFill>
            <a:schemeClr val="bg1">
              <a:lumMod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1053" name="矩形 1052"/>
          <p:cNvSpPr/>
          <p:nvPr/>
        </p:nvSpPr>
        <p:spPr bwMode="auto">
          <a:xfrm>
            <a:off x="1669386" y="2016592"/>
            <a:ext cx="758853" cy="157648"/>
          </a:xfrm>
          <a:prstGeom prst="rect">
            <a:avLst/>
          </a:prstGeom>
          <a:noFill/>
          <a:ln w="19050">
            <a:noFill/>
            <a:prstDash val="dash"/>
            <a:tailEnd type="arrow"/>
          </a:ln>
          <a:effectLst/>
        </p:spPr>
        <p:txBody>
          <a:bodyPr rtlCol="0" anchor="ctr"/>
          <a:lstStyle/>
          <a:p>
            <a:pPr algn="ctr"/>
            <a:r>
              <a:rPr lang="en-US" altLang="zh-CN" sz="900" dirty="0" smtClean="0">
                <a:solidFill>
                  <a:srgbClr val="000000"/>
                </a:solidFill>
              </a:rPr>
              <a:t>AAA</a:t>
            </a:r>
            <a:r>
              <a:rPr lang="zh-CN" altLang="en-US" sz="900" dirty="0" smtClean="0">
                <a:solidFill>
                  <a:srgbClr val="000000"/>
                </a:solidFill>
              </a:rPr>
              <a:t>服务器</a:t>
            </a:r>
            <a:endParaRPr lang="zh-CN" altLang="en-US" sz="900" dirty="0">
              <a:solidFill>
                <a:srgbClr val="000000"/>
              </a:solidFill>
            </a:endParaRPr>
          </a:p>
        </p:txBody>
      </p:sp>
      <p:cxnSp>
        <p:nvCxnSpPr>
          <p:cNvPr id="1055" name="直接连接符 1054"/>
          <p:cNvCxnSpPr/>
          <p:nvPr/>
        </p:nvCxnSpPr>
        <p:spPr bwMode="auto">
          <a:xfrm flipH="1">
            <a:off x="1635760" y="2346960"/>
            <a:ext cx="142240" cy="101600"/>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64" name="TextBox 1063"/>
          <p:cNvSpPr txBox="1"/>
          <p:nvPr/>
        </p:nvSpPr>
        <p:spPr>
          <a:xfrm>
            <a:off x="3596640" y="2661225"/>
            <a:ext cx="1026160" cy="215444"/>
          </a:xfrm>
          <a:prstGeom prst="rect">
            <a:avLst/>
          </a:prstGeom>
          <a:noFill/>
          <a:ln>
            <a:noFill/>
            <a:prstDash val="sysDash"/>
          </a:ln>
        </p:spPr>
        <p:txBody>
          <a:bodyPr wrap="square" rtlCol="0">
            <a:spAutoFit/>
          </a:bodyPr>
          <a:lstStyle/>
          <a:p>
            <a:pPr fontAlgn="auto">
              <a:spcBef>
                <a:spcPts val="0"/>
              </a:spcBef>
              <a:spcAft>
                <a:spcPts val="0"/>
              </a:spcAft>
              <a:buFont typeface="Arial" panose="020B0604020202020204" pitchFamily="34" charset="0"/>
              <a:buChar char="•"/>
              <a:defRPr/>
            </a:pPr>
            <a:r>
              <a:rPr lang="zh-CN" altLang="en-US" sz="800" kern="0" dirty="0" smtClean="0">
                <a:solidFill>
                  <a:sysClr val="windowText" lastClr="000000"/>
                </a:solidFill>
                <a:latin typeface="华文细黑" pitchFamily="2" charset="-122"/>
                <a:ea typeface="华文细黑" pitchFamily="2" charset="-122"/>
              </a:rPr>
              <a:t>无线策略控制点</a:t>
            </a:r>
            <a:endParaRPr lang="en-US" altLang="zh-CN" sz="800" kern="0" dirty="0" smtClean="0">
              <a:solidFill>
                <a:sysClr val="windowText" lastClr="000000"/>
              </a:solidFill>
              <a:latin typeface="华文细黑" pitchFamily="2" charset="-122"/>
              <a:ea typeface="华文细黑" pitchFamily="2" charset="-122"/>
            </a:endParaRPr>
          </a:p>
        </p:txBody>
      </p:sp>
      <p:sp>
        <p:nvSpPr>
          <p:cNvPr id="1065" name="TextBox 1064"/>
          <p:cNvSpPr txBox="1"/>
          <p:nvPr/>
        </p:nvSpPr>
        <p:spPr>
          <a:xfrm>
            <a:off x="467360" y="2691705"/>
            <a:ext cx="1026160" cy="215444"/>
          </a:xfrm>
          <a:prstGeom prst="rect">
            <a:avLst/>
          </a:prstGeom>
          <a:noFill/>
          <a:ln>
            <a:noFill/>
            <a:prstDash val="sysDash"/>
          </a:ln>
        </p:spPr>
        <p:txBody>
          <a:bodyPr wrap="square" rtlCol="0">
            <a:spAutoFit/>
          </a:bodyPr>
          <a:lstStyle/>
          <a:p>
            <a:pPr fontAlgn="auto">
              <a:spcBef>
                <a:spcPts val="0"/>
              </a:spcBef>
              <a:spcAft>
                <a:spcPts val="0"/>
              </a:spcAft>
              <a:buFont typeface="Arial" panose="020B0604020202020204" pitchFamily="34" charset="0"/>
              <a:buChar char="•"/>
              <a:defRPr/>
            </a:pPr>
            <a:r>
              <a:rPr lang="zh-CN" altLang="en-US" sz="800" kern="0" dirty="0" smtClean="0">
                <a:solidFill>
                  <a:sysClr val="windowText" lastClr="000000"/>
                </a:solidFill>
                <a:latin typeface="华文细黑" pitchFamily="2" charset="-122"/>
                <a:ea typeface="华文细黑" pitchFamily="2" charset="-122"/>
              </a:rPr>
              <a:t>有线策略控制点</a:t>
            </a:r>
            <a:endParaRPr lang="en-US" altLang="zh-CN" sz="800" kern="0" dirty="0" smtClean="0">
              <a:solidFill>
                <a:sysClr val="windowText" lastClr="000000"/>
              </a:solidFill>
              <a:latin typeface="华文细黑" pitchFamily="2" charset="-122"/>
              <a:ea typeface="华文细黑" pitchFamily="2" charset="-122"/>
            </a:endParaRPr>
          </a:p>
        </p:txBody>
      </p:sp>
      <p:sp>
        <p:nvSpPr>
          <p:cNvPr id="1066" name="TextBox 1065"/>
          <p:cNvSpPr txBox="1"/>
          <p:nvPr/>
        </p:nvSpPr>
        <p:spPr>
          <a:xfrm>
            <a:off x="2692400" y="2671385"/>
            <a:ext cx="1026160" cy="215444"/>
          </a:xfrm>
          <a:prstGeom prst="rect">
            <a:avLst/>
          </a:prstGeom>
          <a:noFill/>
          <a:ln>
            <a:noFill/>
            <a:prstDash val="sysDash"/>
          </a:ln>
        </p:spPr>
        <p:txBody>
          <a:bodyPr wrap="square" rtlCol="0">
            <a:spAutoFit/>
          </a:bodyPr>
          <a:lstStyle/>
          <a:p>
            <a:pPr fontAlgn="auto">
              <a:spcBef>
                <a:spcPts val="0"/>
              </a:spcBef>
              <a:spcAft>
                <a:spcPts val="0"/>
              </a:spcAft>
              <a:buFont typeface="Arial" panose="020B0604020202020204" pitchFamily="34" charset="0"/>
              <a:buChar char="•"/>
              <a:defRPr/>
            </a:pPr>
            <a:r>
              <a:rPr lang="zh-CN" altLang="en-US" sz="800" kern="0" dirty="0" smtClean="0">
                <a:solidFill>
                  <a:sysClr val="windowText" lastClr="000000"/>
                </a:solidFill>
                <a:latin typeface="华文细黑" pitchFamily="2" charset="-122"/>
                <a:ea typeface="华文细黑" pitchFamily="2" charset="-122"/>
              </a:rPr>
              <a:t>有线策略控制点</a:t>
            </a:r>
            <a:endParaRPr lang="en-US" altLang="zh-CN" sz="800" kern="0" dirty="0" smtClean="0">
              <a:solidFill>
                <a:sysClr val="windowText" lastClr="000000"/>
              </a:solidFill>
              <a:latin typeface="华文细黑" pitchFamily="2" charset="-122"/>
              <a:ea typeface="华文细黑" pitchFamily="2" charset="-122"/>
            </a:endParaRPr>
          </a:p>
        </p:txBody>
      </p:sp>
      <p:sp>
        <p:nvSpPr>
          <p:cNvPr id="1061" name="Freeform 20"/>
          <p:cNvSpPr>
            <a:spLocks noChangeAspect="1" noEditPoints="1"/>
          </p:cNvSpPr>
          <p:nvPr/>
        </p:nvSpPr>
        <p:spPr bwMode="auto">
          <a:xfrm>
            <a:off x="4094480" y="2157623"/>
            <a:ext cx="387682" cy="220658"/>
          </a:xfrm>
          <a:custGeom>
            <a:avLst/>
            <a:gdLst/>
            <a:ahLst/>
            <a:cxnLst>
              <a:cxn ang="0">
                <a:pos x="722" y="224"/>
              </a:cxn>
              <a:cxn ang="0">
                <a:pos x="734" y="212"/>
              </a:cxn>
              <a:cxn ang="0">
                <a:pos x="646" y="22"/>
              </a:cxn>
              <a:cxn ang="0">
                <a:pos x="634" y="6"/>
              </a:cxn>
              <a:cxn ang="0">
                <a:pos x="132" y="0"/>
              </a:cxn>
              <a:cxn ang="0">
                <a:pos x="114" y="6"/>
              </a:cxn>
              <a:cxn ang="0">
                <a:pos x="102" y="22"/>
              </a:cxn>
              <a:cxn ang="0">
                <a:pos x="14" y="212"/>
              </a:cxn>
              <a:cxn ang="0">
                <a:pos x="26" y="224"/>
              </a:cxn>
              <a:cxn ang="0">
                <a:pos x="20" y="250"/>
              </a:cxn>
              <a:cxn ang="0">
                <a:pos x="6" y="256"/>
              </a:cxn>
              <a:cxn ang="0">
                <a:pos x="0" y="500"/>
              </a:cxn>
              <a:cxn ang="0">
                <a:pos x="6" y="514"/>
              </a:cxn>
              <a:cxn ang="0">
                <a:pos x="728" y="520"/>
              </a:cxn>
              <a:cxn ang="0">
                <a:pos x="742" y="514"/>
              </a:cxn>
              <a:cxn ang="0">
                <a:pos x="748" y="272"/>
              </a:cxn>
              <a:cxn ang="0">
                <a:pos x="742" y="256"/>
              </a:cxn>
              <a:cxn ang="0">
                <a:pos x="728" y="250"/>
              </a:cxn>
              <a:cxn ang="0">
                <a:pos x="124" y="436"/>
              </a:cxn>
              <a:cxn ang="0">
                <a:pos x="108" y="446"/>
              </a:cxn>
              <a:cxn ang="0">
                <a:pos x="96" y="442"/>
              </a:cxn>
              <a:cxn ang="0">
                <a:pos x="90" y="336"/>
              </a:cxn>
              <a:cxn ang="0">
                <a:pos x="96" y="324"/>
              </a:cxn>
              <a:cxn ang="0">
                <a:pos x="108" y="318"/>
              </a:cxn>
              <a:cxn ang="0">
                <a:pos x="124" y="328"/>
              </a:cxn>
              <a:cxn ang="0">
                <a:pos x="198" y="428"/>
              </a:cxn>
              <a:cxn ang="0">
                <a:pos x="194" y="442"/>
              </a:cxn>
              <a:cxn ang="0">
                <a:pos x="182" y="446"/>
              </a:cxn>
              <a:cxn ang="0">
                <a:pos x="166" y="436"/>
              </a:cxn>
              <a:cxn ang="0">
                <a:pos x="164" y="336"/>
              </a:cxn>
              <a:cxn ang="0">
                <a:pos x="176" y="320"/>
              </a:cxn>
              <a:cxn ang="0">
                <a:pos x="188" y="320"/>
              </a:cxn>
              <a:cxn ang="0">
                <a:pos x="198" y="336"/>
              </a:cxn>
              <a:cxn ang="0">
                <a:pos x="274" y="428"/>
              </a:cxn>
              <a:cxn ang="0">
                <a:pos x="262" y="444"/>
              </a:cxn>
              <a:cxn ang="0">
                <a:pos x="250" y="444"/>
              </a:cxn>
              <a:cxn ang="0">
                <a:pos x="240" y="428"/>
              </a:cxn>
              <a:cxn ang="0">
                <a:pos x="240" y="328"/>
              </a:cxn>
              <a:cxn ang="0">
                <a:pos x="256" y="318"/>
              </a:cxn>
              <a:cxn ang="0">
                <a:pos x="268" y="324"/>
              </a:cxn>
              <a:cxn ang="0">
                <a:pos x="274" y="428"/>
              </a:cxn>
              <a:cxn ang="0">
                <a:pos x="346" y="436"/>
              </a:cxn>
              <a:cxn ang="0">
                <a:pos x="330" y="446"/>
              </a:cxn>
              <a:cxn ang="0">
                <a:pos x="318" y="442"/>
              </a:cxn>
              <a:cxn ang="0">
                <a:pos x="314" y="336"/>
              </a:cxn>
              <a:cxn ang="0">
                <a:pos x="318" y="324"/>
              </a:cxn>
              <a:cxn ang="0">
                <a:pos x="330" y="318"/>
              </a:cxn>
              <a:cxn ang="0">
                <a:pos x="346" y="328"/>
              </a:cxn>
              <a:cxn ang="0">
                <a:pos x="626" y="390"/>
              </a:cxn>
              <a:cxn ang="0">
                <a:pos x="610" y="386"/>
              </a:cxn>
              <a:cxn ang="0">
                <a:pos x="592" y="372"/>
              </a:cxn>
              <a:cxn ang="0">
                <a:pos x="586" y="350"/>
              </a:cxn>
              <a:cxn ang="0">
                <a:pos x="588" y="334"/>
              </a:cxn>
              <a:cxn ang="0">
                <a:pos x="604" y="316"/>
              </a:cxn>
              <a:cxn ang="0">
                <a:pos x="626" y="308"/>
              </a:cxn>
              <a:cxn ang="0">
                <a:pos x="642" y="312"/>
              </a:cxn>
              <a:cxn ang="0">
                <a:pos x="660" y="326"/>
              </a:cxn>
              <a:cxn ang="0">
                <a:pos x="666" y="350"/>
              </a:cxn>
              <a:cxn ang="0">
                <a:pos x="664" y="366"/>
              </a:cxn>
              <a:cxn ang="0">
                <a:pos x="648" y="384"/>
              </a:cxn>
              <a:cxn ang="0">
                <a:pos x="626" y="390"/>
              </a:cxn>
            </a:cxnLst>
            <a:rect l="0" t="0" r="r" b="b"/>
            <a:pathLst>
              <a:path w="748" h="520">
                <a:moveTo>
                  <a:pt x="26" y="224"/>
                </a:moveTo>
                <a:lnTo>
                  <a:pt x="722" y="224"/>
                </a:lnTo>
                <a:lnTo>
                  <a:pt x="722" y="224"/>
                </a:lnTo>
                <a:lnTo>
                  <a:pt x="728" y="222"/>
                </a:lnTo>
                <a:lnTo>
                  <a:pt x="732" y="218"/>
                </a:lnTo>
                <a:lnTo>
                  <a:pt x="734" y="212"/>
                </a:lnTo>
                <a:lnTo>
                  <a:pt x="732" y="204"/>
                </a:lnTo>
                <a:lnTo>
                  <a:pt x="732" y="204"/>
                </a:lnTo>
                <a:lnTo>
                  <a:pt x="646" y="22"/>
                </a:lnTo>
                <a:lnTo>
                  <a:pt x="646" y="22"/>
                </a:lnTo>
                <a:lnTo>
                  <a:pt x="640" y="14"/>
                </a:lnTo>
                <a:lnTo>
                  <a:pt x="634" y="6"/>
                </a:lnTo>
                <a:lnTo>
                  <a:pt x="626" y="2"/>
                </a:lnTo>
                <a:lnTo>
                  <a:pt x="616" y="0"/>
                </a:lnTo>
                <a:lnTo>
                  <a:pt x="132" y="0"/>
                </a:lnTo>
                <a:lnTo>
                  <a:pt x="132" y="0"/>
                </a:lnTo>
                <a:lnTo>
                  <a:pt x="122" y="2"/>
                </a:lnTo>
                <a:lnTo>
                  <a:pt x="114" y="6"/>
                </a:lnTo>
                <a:lnTo>
                  <a:pt x="108" y="14"/>
                </a:lnTo>
                <a:lnTo>
                  <a:pt x="102" y="22"/>
                </a:lnTo>
                <a:lnTo>
                  <a:pt x="102" y="22"/>
                </a:lnTo>
                <a:lnTo>
                  <a:pt x="14" y="204"/>
                </a:lnTo>
                <a:lnTo>
                  <a:pt x="14" y="204"/>
                </a:lnTo>
                <a:lnTo>
                  <a:pt x="14" y="212"/>
                </a:lnTo>
                <a:lnTo>
                  <a:pt x="16" y="218"/>
                </a:lnTo>
                <a:lnTo>
                  <a:pt x="20" y="222"/>
                </a:lnTo>
                <a:lnTo>
                  <a:pt x="26" y="224"/>
                </a:lnTo>
                <a:lnTo>
                  <a:pt x="26" y="224"/>
                </a:lnTo>
                <a:close/>
                <a:moveTo>
                  <a:pt x="728" y="250"/>
                </a:moveTo>
                <a:lnTo>
                  <a:pt x="20" y="250"/>
                </a:lnTo>
                <a:lnTo>
                  <a:pt x="20" y="250"/>
                </a:lnTo>
                <a:lnTo>
                  <a:pt x="12" y="252"/>
                </a:lnTo>
                <a:lnTo>
                  <a:pt x="6" y="256"/>
                </a:lnTo>
                <a:lnTo>
                  <a:pt x="2" y="264"/>
                </a:lnTo>
                <a:lnTo>
                  <a:pt x="0" y="272"/>
                </a:lnTo>
                <a:lnTo>
                  <a:pt x="0" y="500"/>
                </a:lnTo>
                <a:lnTo>
                  <a:pt x="0" y="500"/>
                </a:lnTo>
                <a:lnTo>
                  <a:pt x="2" y="508"/>
                </a:lnTo>
                <a:lnTo>
                  <a:pt x="6" y="514"/>
                </a:lnTo>
                <a:lnTo>
                  <a:pt x="12" y="518"/>
                </a:lnTo>
                <a:lnTo>
                  <a:pt x="20" y="520"/>
                </a:lnTo>
                <a:lnTo>
                  <a:pt x="728" y="520"/>
                </a:lnTo>
                <a:lnTo>
                  <a:pt x="728" y="520"/>
                </a:lnTo>
                <a:lnTo>
                  <a:pt x="736" y="518"/>
                </a:lnTo>
                <a:lnTo>
                  <a:pt x="742" y="514"/>
                </a:lnTo>
                <a:lnTo>
                  <a:pt x="746" y="508"/>
                </a:lnTo>
                <a:lnTo>
                  <a:pt x="748" y="500"/>
                </a:lnTo>
                <a:lnTo>
                  <a:pt x="748" y="272"/>
                </a:lnTo>
                <a:lnTo>
                  <a:pt x="748" y="272"/>
                </a:lnTo>
                <a:lnTo>
                  <a:pt x="746" y="264"/>
                </a:lnTo>
                <a:lnTo>
                  <a:pt x="742" y="256"/>
                </a:lnTo>
                <a:lnTo>
                  <a:pt x="736" y="252"/>
                </a:lnTo>
                <a:lnTo>
                  <a:pt x="728" y="250"/>
                </a:lnTo>
                <a:lnTo>
                  <a:pt x="728" y="250"/>
                </a:lnTo>
                <a:close/>
                <a:moveTo>
                  <a:pt x="124" y="428"/>
                </a:moveTo>
                <a:lnTo>
                  <a:pt x="124" y="428"/>
                </a:lnTo>
                <a:lnTo>
                  <a:pt x="124" y="436"/>
                </a:lnTo>
                <a:lnTo>
                  <a:pt x="120" y="442"/>
                </a:lnTo>
                <a:lnTo>
                  <a:pt x="114" y="444"/>
                </a:lnTo>
                <a:lnTo>
                  <a:pt x="108" y="446"/>
                </a:lnTo>
                <a:lnTo>
                  <a:pt x="108" y="446"/>
                </a:lnTo>
                <a:lnTo>
                  <a:pt x="102" y="444"/>
                </a:lnTo>
                <a:lnTo>
                  <a:pt x="96" y="442"/>
                </a:lnTo>
                <a:lnTo>
                  <a:pt x="92" y="436"/>
                </a:lnTo>
                <a:lnTo>
                  <a:pt x="90" y="428"/>
                </a:lnTo>
                <a:lnTo>
                  <a:pt x="90" y="336"/>
                </a:lnTo>
                <a:lnTo>
                  <a:pt x="90" y="336"/>
                </a:lnTo>
                <a:lnTo>
                  <a:pt x="92" y="328"/>
                </a:lnTo>
                <a:lnTo>
                  <a:pt x="96" y="324"/>
                </a:lnTo>
                <a:lnTo>
                  <a:pt x="102" y="320"/>
                </a:lnTo>
                <a:lnTo>
                  <a:pt x="108" y="318"/>
                </a:lnTo>
                <a:lnTo>
                  <a:pt x="108" y="318"/>
                </a:lnTo>
                <a:lnTo>
                  <a:pt x="114" y="320"/>
                </a:lnTo>
                <a:lnTo>
                  <a:pt x="120" y="324"/>
                </a:lnTo>
                <a:lnTo>
                  <a:pt x="124" y="328"/>
                </a:lnTo>
                <a:lnTo>
                  <a:pt x="124" y="336"/>
                </a:lnTo>
                <a:lnTo>
                  <a:pt x="124" y="428"/>
                </a:lnTo>
                <a:close/>
                <a:moveTo>
                  <a:pt x="198" y="428"/>
                </a:moveTo>
                <a:lnTo>
                  <a:pt x="198" y="428"/>
                </a:lnTo>
                <a:lnTo>
                  <a:pt x="198" y="436"/>
                </a:lnTo>
                <a:lnTo>
                  <a:pt x="194" y="442"/>
                </a:lnTo>
                <a:lnTo>
                  <a:pt x="188" y="444"/>
                </a:lnTo>
                <a:lnTo>
                  <a:pt x="182" y="446"/>
                </a:lnTo>
                <a:lnTo>
                  <a:pt x="182" y="446"/>
                </a:lnTo>
                <a:lnTo>
                  <a:pt x="176" y="444"/>
                </a:lnTo>
                <a:lnTo>
                  <a:pt x="170" y="442"/>
                </a:lnTo>
                <a:lnTo>
                  <a:pt x="166" y="436"/>
                </a:lnTo>
                <a:lnTo>
                  <a:pt x="164" y="428"/>
                </a:lnTo>
                <a:lnTo>
                  <a:pt x="164" y="336"/>
                </a:lnTo>
                <a:lnTo>
                  <a:pt x="164" y="336"/>
                </a:lnTo>
                <a:lnTo>
                  <a:pt x="166" y="328"/>
                </a:lnTo>
                <a:lnTo>
                  <a:pt x="170" y="324"/>
                </a:lnTo>
                <a:lnTo>
                  <a:pt x="176" y="320"/>
                </a:lnTo>
                <a:lnTo>
                  <a:pt x="182" y="318"/>
                </a:lnTo>
                <a:lnTo>
                  <a:pt x="182" y="318"/>
                </a:lnTo>
                <a:lnTo>
                  <a:pt x="188" y="320"/>
                </a:lnTo>
                <a:lnTo>
                  <a:pt x="194" y="324"/>
                </a:lnTo>
                <a:lnTo>
                  <a:pt x="198" y="328"/>
                </a:lnTo>
                <a:lnTo>
                  <a:pt x="198" y="336"/>
                </a:lnTo>
                <a:lnTo>
                  <a:pt x="198" y="428"/>
                </a:lnTo>
                <a:close/>
                <a:moveTo>
                  <a:pt x="274" y="428"/>
                </a:moveTo>
                <a:lnTo>
                  <a:pt x="274" y="428"/>
                </a:lnTo>
                <a:lnTo>
                  <a:pt x="272" y="436"/>
                </a:lnTo>
                <a:lnTo>
                  <a:pt x="268" y="442"/>
                </a:lnTo>
                <a:lnTo>
                  <a:pt x="262" y="444"/>
                </a:lnTo>
                <a:lnTo>
                  <a:pt x="256" y="446"/>
                </a:lnTo>
                <a:lnTo>
                  <a:pt x="256" y="446"/>
                </a:lnTo>
                <a:lnTo>
                  <a:pt x="250" y="444"/>
                </a:lnTo>
                <a:lnTo>
                  <a:pt x="244" y="442"/>
                </a:lnTo>
                <a:lnTo>
                  <a:pt x="240" y="436"/>
                </a:lnTo>
                <a:lnTo>
                  <a:pt x="240" y="428"/>
                </a:lnTo>
                <a:lnTo>
                  <a:pt x="240" y="336"/>
                </a:lnTo>
                <a:lnTo>
                  <a:pt x="240" y="336"/>
                </a:lnTo>
                <a:lnTo>
                  <a:pt x="240" y="328"/>
                </a:lnTo>
                <a:lnTo>
                  <a:pt x="244" y="324"/>
                </a:lnTo>
                <a:lnTo>
                  <a:pt x="250" y="320"/>
                </a:lnTo>
                <a:lnTo>
                  <a:pt x="256" y="318"/>
                </a:lnTo>
                <a:lnTo>
                  <a:pt x="256" y="318"/>
                </a:lnTo>
                <a:lnTo>
                  <a:pt x="262" y="320"/>
                </a:lnTo>
                <a:lnTo>
                  <a:pt x="268" y="324"/>
                </a:lnTo>
                <a:lnTo>
                  <a:pt x="272" y="328"/>
                </a:lnTo>
                <a:lnTo>
                  <a:pt x="274" y="336"/>
                </a:lnTo>
                <a:lnTo>
                  <a:pt x="274" y="428"/>
                </a:lnTo>
                <a:close/>
                <a:moveTo>
                  <a:pt x="348" y="428"/>
                </a:moveTo>
                <a:lnTo>
                  <a:pt x="348" y="428"/>
                </a:lnTo>
                <a:lnTo>
                  <a:pt x="346" y="436"/>
                </a:lnTo>
                <a:lnTo>
                  <a:pt x="342" y="442"/>
                </a:lnTo>
                <a:lnTo>
                  <a:pt x="338" y="444"/>
                </a:lnTo>
                <a:lnTo>
                  <a:pt x="330" y="446"/>
                </a:lnTo>
                <a:lnTo>
                  <a:pt x="330" y="446"/>
                </a:lnTo>
                <a:lnTo>
                  <a:pt x="324" y="444"/>
                </a:lnTo>
                <a:lnTo>
                  <a:pt x="318" y="442"/>
                </a:lnTo>
                <a:lnTo>
                  <a:pt x="314" y="436"/>
                </a:lnTo>
                <a:lnTo>
                  <a:pt x="314" y="428"/>
                </a:lnTo>
                <a:lnTo>
                  <a:pt x="314" y="336"/>
                </a:lnTo>
                <a:lnTo>
                  <a:pt x="314" y="336"/>
                </a:lnTo>
                <a:lnTo>
                  <a:pt x="314" y="328"/>
                </a:lnTo>
                <a:lnTo>
                  <a:pt x="318" y="324"/>
                </a:lnTo>
                <a:lnTo>
                  <a:pt x="324" y="320"/>
                </a:lnTo>
                <a:lnTo>
                  <a:pt x="330" y="318"/>
                </a:lnTo>
                <a:lnTo>
                  <a:pt x="330" y="318"/>
                </a:lnTo>
                <a:lnTo>
                  <a:pt x="338" y="320"/>
                </a:lnTo>
                <a:lnTo>
                  <a:pt x="342" y="324"/>
                </a:lnTo>
                <a:lnTo>
                  <a:pt x="346" y="328"/>
                </a:lnTo>
                <a:lnTo>
                  <a:pt x="348" y="336"/>
                </a:lnTo>
                <a:lnTo>
                  <a:pt x="348" y="428"/>
                </a:lnTo>
                <a:close/>
                <a:moveTo>
                  <a:pt x="626" y="390"/>
                </a:moveTo>
                <a:lnTo>
                  <a:pt x="626" y="390"/>
                </a:lnTo>
                <a:lnTo>
                  <a:pt x="618" y="390"/>
                </a:lnTo>
                <a:lnTo>
                  <a:pt x="610" y="386"/>
                </a:lnTo>
                <a:lnTo>
                  <a:pt x="604" y="384"/>
                </a:lnTo>
                <a:lnTo>
                  <a:pt x="598" y="378"/>
                </a:lnTo>
                <a:lnTo>
                  <a:pt x="592" y="372"/>
                </a:lnTo>
                <a:lnTo>
                  <a:pt x="588" y="366"/>
                </a:lnTo>
                <a:lnTo>
                  <a:pt x="586" y="358"/>
                </a:lnTo>
                <a:lnTo>
                  <a:pt x="586" y="350"/>
                </a:lnTo>
                <a:lnTo>
                  <a:pt x="586" y="350"/>
                </a:lnTo>
                <a:lnTo>
                  <a:pt x="586" y="342"/>
                </a:lnTo>
                <a:lnTo>
                  <a:pt x="588" y="334"/>
                </a:lnTo>
                <a:lnTo>
                  <a:pt x="592" y="326"/>
                </a:lnTo>
                <a:lnTo>
                  <a:pt x="598" y="320"/>
                </a:lnTo>
                <a:lnTo>
                  <a:pt x="604" y="316"/>
                </a:lnTo>
                <a:lnTo>
                  <a:pt x="610" y="312"/>
                </a:lnTo>
                <a:lnTo>
                  <a:pt x="618" y="310"/>
                </a:lnTo>
                <a:lnTo>
                  <a:pt x="626" y="308"/>
                </a:lnTo>
                <a:lnTo>
                  <a:pt x="626" y="308"/>
                </a:lnTo>
                <a:lnTo>
                  <a:pt x="634" y="310"/>
                </a:lnTo>
                <a:lnTo>
                  <a:pt x="642" y="312"/>
                </a:lnTo>
                <a:lnTo>
                  <a:pt x="648" y="316"/>
                </a:lnTo>
                <a:lnTo>
                  <a:pt x="654" y="320"/>
                </a:lnTo>
                <a:lnTo>
                  <a:pt x="660" y="326"/>
                </a:lnTo>
                <a:lnTo>
                  <a:pt x="664" y="334"/>
                </a:lnTo>
                <a:lnTo>
                  <a:pt x="666" y="342"/>
                </a:lnTo>
                <a:lnTo>
                  <a:pt x="666" y="350"/>
                </a:lnTo>
                <a:lnTo>
                  <a:pt x="666" y="350"/>
                </a:lnTo>
                <a:lnTo>
                  <a:pt x="666" y="358"/>
                </a:lnTo>
                <a:lnTo>
                  <a:pt x="664" y="366"/>
                </a:lnTo>
                <a:lnTo>
                  <a:pt x="660" y="372"/>
                </a:lnTo>
                <a:lnTo>
                  <a:pt x="654" y="378"/>
                </a:lnTo>
                <a:lnTo>
                  <a:pt x="648" y="384"/>
                </a:lnTo>
                <a:lnTo>
                  <a:pt x="642" y="386"/>
                </a:lnTo>
                <a:lnTo>
                  <a:pt x="634" y="390"/>
                </a:lnTo>
                <a:lnTo>
                  <a:pt x="626" y="390"/>
                </a:lnTo>
                <a:lnTo>
                  <a:pt x="626" y="390"/>
                </a:lnTo>
                <a:close/>
              </a:path>
            </a:pathLst>
          </a:custGeom>
          <a:solidFill>
            <a:schemeClr val="bg1">
              <a:lumMod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1062" name="矩形 1061"/>
          <p:cNvSpPr/>
          <p:nvPr/>
        </p:nvSpPr>
        <p:spPr bwMode="auto">
          <a:xfrm>
            <a:off x="3975706" y="1996272"/>
            <a:ext cx="758853" cy="157648"/>
          </a:xfrm>
          <a:prstGeom prst="rect">
            <a:avLst/>
          </a:prstGeom>
          <a:noFill/>
          <a:ln w="19050">
            <a:noFill/>
            <a:prstDash val="dash"/>
            <a:tailEnd type="arrow"/>
          </a:ln>
          <a:effectLst/>
        </p:spPr>
        <p:txBody>
          <a:bodyPr rtlCol="0" anchor="ctr"/>
          <a:lstStyle/>
          <a:p>
            <a:pPr algn="ctr"/>
            <a:r>
              <a:rPr lang="en-US" altLang="zh-CN" sz="900" dirty="0" smtClean="0">
                <a:solidFill>
                  <a:srgbClr val="000000"/>
                </a:solidFill>
              </a:rPr>
              <a:t>AAA</a:t>
            </a:r>
            <a:r>
              <a:rPr lang="zh-CN" altLang="en-US" sz="900" dirty="0" smtClean="0">
                <a:solidFill>
                  <a:srgbClr val="000000"/>
                </a:solidFill>
              </a:rPr>
              <a:t>服务器</a:t>
            </a:r>
            <a:endParaRPr lang="zh-CN" altLang="en-US" sz="900" dirty="0">
              <a:solidFill>
                <a:srgbClr val="000000"/>
              </a:solidFill>
            </a:endParaRPr>
          </a:p>
        </p:txBody>
      </p:sp>
      <p:cxnSp>
        <p:nvCxnSpPr>
          <p:cNvPr id="1063" name="直接连接符 1062"/>
          <p:cNvCxnSpPr/>
          <p:nvPr/>
        </p:nvCxnSpPr>
        <p:spPr bwMode="auto">
          <a:xfrm flipH="1">
            <a:off x="3942080" y="2326640"/>
            <a:ext cx="142240" cy="101600"/>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71" name="TextBox 1070"/>
          <p:cNvSpPr txBox="1"/>
          <p:nvPr/>
        </p:nvSpPr>
        <p:spPr>
          <a:xfrm>
            <a:off x="5688857" y="3156649"/>
            <a:ext cx="748924" cy="253146"/>
          </a:xfrm>
          <a:prstGeom prst="rect">
            <a:avLst/>
          </a:prstGeom>
          <a:noFill/>
        </p:spPr>
        <p:txBody>
          <a:bodyPr wrap="none" rtlCol="0">
            <a:spAutoFit/>
          </a:bodyPr>
          <a:lstStyle/>
          <a:p>
            <a:pPr algn="ctr">
              <a:lnSpc>
                <a:spcPct val="95000"/>
              </a:lnSpc>
            </a:pPr>
            <a:r>
              <a:rPr lang="zh-CN" altLang="en-US" sz="1100" b="1" dirty="0" smtClean="0">
                <a:solidFill>
                  <a:srgbClr val="000000"/>
                </a:solidFill>
                <a:latin typeface="Heiti SC Light"/>
                <a:ea typeface="Heiti SC Light"/>
                <a:cs typeface="Heiti SC Light"/>
              </a:rPr>
              <a:t>认证网关</a:t>
            </a:r>
            <a:endParaRPr lang="en-US" sz="1100" b="1" dirty="0">
              <a:solidFill>
                <a:srgbClr val="000000"/>
              </a:solidFill>
              <a:latin typeface="Heiti SC Light"/>
              <a:ea typeface="Heiti SC Light"/>
              <a:cs typeface="Heiti SC Light"/>
            </a:endParaRPr>
          </a:p>
        </p:txBody>
      </p:sp>
      <p:sp>
        <p:nvSpPr>
          <p:cNvPr id="1082" name="Freeform 32"/>
          <p:cNvSpPr>
            <a:spLocks noEditPoints="1"/>
          </p:cNvSpPr>
          <p:nvPr/>
        </p:nvSpPr>
        <p:spPr bwMode="auto">
          <a:xfrm>
            <a:off x="5445760" y="1691788"/>
            <a:ext cx="306649" cy="330051"/>
          </a:xfrm>
          <a:custGeom>
            <a:avLst/>
            <a:gdLst/>
            <a:ahLst/>
            <a:cxnLst>
              <a:cxn ang="0">
                <a:pos x="618" y="166"/>
              </a:cxn>
              <a:cxn ang="0">
                <a:pos x="688" y="108"/>
              </a:cxn>
              <a:cxn ang="0">
                <a:pos x="660" y="54"/>
              </a:cxn>
              <a:cxn ang="0">
                <a:pos x="464" y="0"/>
              </a:cxn>
              <a:cxn ang="0">
                <a:pos x="254" y="32"/>
              </a:cxn>
              <a:cxn ang="0">
                <a:pos x="184" y="90"/>
              </a:cxn>
              <a:cxn ang="0">
                <a:pos x="212" y="144"/>
              </a:cxn>
              <a:cxn ang="0">
                <a:pos x="408" y="198"/>
              </a:cxn>
              <a:cxn ang="0">
                <a:pos x="266" y="334"/>
              </a:cxn>
              <a:cxn ang="0">
                <a:pos x="474" y="358"/>
              </a:cxn>
              <a:cxn ang="0">
                <a:pos x="674" y="304"/>
              </a:cxn>
              <a:cxn ang="0">
                <a:pos x="688" y="188"/>
              </a:cxn>
              <a:cxn ang="0">
                <a:pos x="630" y="204"/>
              </a:cxn>
              <a:cxn ang="0">
                <a:pos x="436" y="240"/>
              </a:cxn>
              <a:cxn ang="0">
                <a:pos x="218" y="194"/>
              </a:cxn>
              <a:cxn ang="0">
                <a:pos x="184" y="272"/>
              </a:cxn>
              <a:cxn ang="0">
                <a:pos x="238" y="238"/>
              </a:cxn>
              <a:cxn ang="0">
                <a:pos x="252" y="274"/>
              </a:cxn>
              <a:cxn ang="0">
                <a:pos x="224" y="274"/>
              </a:cxn>
              <a:cxn ang="0">
                <a:pos x="238" y="238"/>
              </a:cxn>
              <a:cxn ang="0">
                <a:pos x="326" y="510"/>
              </a:cxn>
              <a:cxn ang="0">
                <a:pos x="546" y="510"/>
              </a:cxn>
              <a:cxn ang="0">
                <a:pos x="680" y="458"/>
              </a:cxn>
              <a:cxn ang="0">
                <a:pos x="684" y="350"/>
              </a:cxn>
              <a:cxn ang="0">
                <a:pos x="568" y="386"/>
              </a:cxn>
              <a:cxn ang="0">
                <a:pos x="366" y="396"/>
              </a:cxn>
              <a:cxn ang="0">
                <a:pos x="200" y="350"/>
              </a:cxn>
              <a:cxn ang="0">
                <a:pos x="184" y="442"/>
              </a:cxn>
              <a:cxn ang="0">
                <a:pos x="244" y="398"/>
              </a:cxn>
              <a:cxn ang="0">
                <a:pos x="244" y="446"/>
              </a:cxn>
              <a:cxn ang="0">
                <a:pos x="222" y="422"/>
              </a:cxn>
              <a:cxn ang="0">
                <a:pos x="534" y="848"/>
              </a:cxn>
              <a:cxn ang="0">
                <a:pos x="524" y="882"/>
              </a:cxn>
              <a:cxn ang="0">
                <a:pos x="534" y="916"/>
              </a:cxn>
              <a:cxn ang="0">
                <a:pos x="872" y="902"/>
              </a:cxn>
              <a:cxn ang="0">
                <a:pos x="872" y="864"/>
              </a:cxn>
              <a:cxn ang="0">
                <a:pos x="34" y="848"/>
              </a:cxn>
              <a:cxn ang="0">
                <a:pos x="2" y="868"/>
              </a:cxn>
              <a:cxn ang="0">
                <a:pos x="10" y="906"/>
              </a:cxn>
              <a:cxn ang="0">
                <a:pos x="348" y="914"/>
              </a:cxn>
              <a:cxn ang="0">
                <a:pos x="354" y="868"/>
              </a:cxn>
              <a:cxn ang="0">
                <a:pos x="460" y="818"/>
              </a:cxn>
              <a:cxn ang="0">
                <a:pos x="612" y="654"/>
              </a:cxn>
              <a:cxn ang="0">
                <a:pos x="688" y="602"/>
              </a:cxn>
              <a:cxn ang="0">
                <a:pos x="672" y="510"/>
              </a:cxn>
              <a:cxn ang="0">
                <a:pos x="506" y="556"/>
              </a:cxn>
              <a:cxn ang="0">
                <a:pos x="304" y="546"/>
              </a:cxn>
              <a:cxn ang="0">
                <a:pos x="188" y="510"/>
              </a:cxn>
              <a:cxn ang="0">
                <a:pos x="192" y="618"/>
              </a:cxn>
              <a:cxn ang="0">
                <a:pos x="316" y="668"/>
              </a:cxn>
              <a:cxn ang="0">
                <a:pos x="398" y="828"/>
              </a:cxn>
              <a:cxn ang="0">
                <a:pos x="370" y="882"/>
              </a:cxn>
              <a:cxn ang="0">
                <a:pos x="424" y="948"/>
              </a:cxn>
              <a:cxn ang="0">
                <a:pos x="494" y="920"/>
              </a:cxn>
              <a:cxn ang="0">
                <a:pos x="498" y="852"/>
              </a:cxn>
              <a:cxn ang="0">
                <a:pos x="238" y="606"/>
              </a:cxn>
              <a:cxn ang="0">
                <a:pos x="224" y="570"/>
              </a:cxn>
              <a:cxn ang="0">
                <a:pos x="252" y="570"/>
              </a:cxn>
              <a:cxn ang="0">
                <a:pos x="238" y="606"/>
              </a:cxn>
            </a:cxnLst>
            <a:rect l="0" t="0" r="r" b="b"/>
            <a:pathLst>
              <a:path w="876" h="950">
                <a:moveTo>
                  <a:pt x="436" y="198"/>
                </a:moveTo>
                <a:lnTo>
                  <a:pt x="436" y="198"/>
                </a:lnTo>
                <a:lnTo>
                  <a:pt x="464" y="198"/>
                </a:lnTo>
                <a:lnTo>
                  <a:pt x="490" y="196"/>
                </a:lnTo>
                <a:lnTo>
                  <a:pt x="538" y="190"/>
                </a:lnTo>
                <a:lnTo>
                  <a:pt x="582" y="180"/>
                </a:lnTo>
                <a:lnTo>
                  <a:pt x="618" y="166"/>
                </a:lnTo>
                <a:lnTo>
                  <a:pt x="634" y="160"/>
                </a:lnTo>
                <a:lnTo>
                  <a:pt x="648" y="152"/>
                </a:lnTo>
                <a:lnTo>
                  <a:pt x="660" y="144"/>
                </a:lnTo>
                <a:lnTo>
                  <a:pt x="670" y="134"/>
                </a:lnTo>
                <a:lnTo>
                  <a:pt x="678" y="126"/>
                </a:lnTo>
                <a:lnTo>
                  <a:pt x="684" y="116"/>
                </a:lnTo>
                <a:lnTo>
                  <a:pt x="688" y="108"/>
                </a:lnTo>
                <a:lnTo>
                  <a:pt x="688" y="98"/>
                </a:lnTo>
                <a:lnTo>
                  <a:pt x="688" y="98"/>
                </a:lnTo>
                <a:lnTo>
                  <a:pt x="688" y="90"/>
                </a:lnTo>
                <a:lnTo>
                  <a:pt x="684" y="82"/>
                </a:lnTo>
                <a:lnTo>
                  <a:pt x="678" y="72"/>
                </a:lnTo>
                <a:lnTo>
                  <a:pt x="670" y="64"/>
                </a:lnTo>
                <a:lnTo>
                  <a:pt x="660" y="54"/>
                </a:lnTo>
                <a:lnTo>
                  <a:pt x="648" y="46"/>
                </a:lnTo>
                <a:lnTo>
                  <a:pt x="634" y="38"/>
                </a:lnTo>
                <a:lnTo>
                  <a:pt x="618" y="32"/>
                </a:lnTo>
                <a:lnTo>
                  <a:pt x="582" y="18"/>
                </a:lnTo>
                <a:lnTo>
                  <a:pt x="538" y="8"/>
                </a:lnTo>
                <a:lnTo>
                  <a:pt x="490" y="2"/>
                </a:lnTo>
                <a:lnTo>
                  <a:pt x="464" y="0"/>
                </a:lnTo>
                <a:lnTo>
                  <a:pt x="436" y="0"/>
                </a:lnTo>
                <a:lnTo>
                  <a:pt x="436" y="0"/>
                </a:lnTo>
                <a:lnTo>
                  <a:pt x="408" y="0"/>
                </a:lnTo>
                <a:lnTo>
                  <a:pt x="382" y="2"/>
                </a:lnTo>
                <a:lnTo>
                  <a:pt x="334" y="8"/>
                </a:lnTo>
                <a:lnTo>
                  <a:pt x="290" y="18"/>
                </a:lnTo>
                <a:lnTo>
                  <a:pt x="254" y="32"/>
                </a:lnTo>
                <a:lnTo>
                  <a:pt x="238" y="38"/>
                </a:lnTo>
                <a:lnTo>
                  <a:pt x="224" y="46"/>
                </a:lnTo>
                <a:lnTo>
                  <a:pt x="212" y="54"/>
                </a:lnTo>
                <a:lnTo>
                  <a:pt x="202" y="64"/>
                </a:lnTo>
                <a:lnTo>
                  <a:pt x="194" y="72"/>
                </a:lnTo>
                <a:lnTo>
                  <a:pt x="188" y="82"/>
                </a:lnTo>
                <a:lnTo>
                  <a:pt x="184" y="90"/>
                </a:lnTo>
                <a:lnTo>
                  <a:pt x="184" y="98"/>
                </a:lnTo>
                <a:lnTo>
                  <a:pt x="184" y="98"/>
                </a:lnTo>
                <a:lnTo>
                  <a:pt x="184" y="108"/>
                </a:lnTo>
                <a:lnTo>
                  <a:pt x="188" y="116"/>
                </a:lnTo>
                <a:lnTo>
                  <a:pt x="194" y="126"/>
                </a:lnTo>
                <a:lnTo>
                  <a:pt x="202" y="134"/>
                </a:lnTo>
                <a:lnTo>
                  <a:pt x="212" y="144"/>
                </a:lnTo>
                <a:lnTo>
                  <a:pt x="224" y="152"/>
                </a:lnTo>
                <a:lnTo>
                  <a:pt x="238" y="160"/>
                </a:lnTo>
                <a:lnTo>
                  <a:pt x="254" y="166"/>
                </a:lnTo>
                <a:lnTo>
                  <a:pt x="290" y="180"/>
                </a:lnTo>
                <a:lnTo>
                  <a:pt x="334" y="190"/>
                </a:lnTo>
                <a:lnTo>
                  <a:pt x="382" y="196"/>
                </a:lnTo>
                <a:lnTo>
                  <a:pt x="408" y="198"/>
                </a:lnTo>
                <a:lnTo>
                  <a:pt x="436" y="198"/>
                </a:lnTo>
                <a:lnTo>
                  <a:pt x="436" y="198"/>
                </a:lnTo>
                <a:close/>
                <a:moveTo>
                  <a:pt x="198" y="304"/>
                </a:moveTo>
                <a:lnTo>
                  <a:pt x="198" y="304"/>
                </a:lnTo>
                <a:lnTo>
                  <a:pt x="218" y="314"/>
                </a:lnTo>
                <a:lnTo>
                  <a:pt x="240" y="326"/>
                </a:lnTo>
                <a:lnTo>
                  <a:pt x="266" y="334"/>
                </a:lnTo>
                <a:lnTo>
                  <a:pt x="296" y="344"/>
                </a:lnTo>
                <a:lnTo>
                  <a:pt x="326" y="350"/>
                </a:lnTo>
                <a:lnTo>
                  <a:pt x="362" y="354"/>
                </a:lnTo>
                <a:lnTo>
                  <a:pt x="398" y="358"/>
                </a:lnTo>
                <a:lnTo>
                  <a:pt x="436" y="360"/>
                </a:lnTo>
                <a:lnTo>
                  <a:pt x="436" y="360"/>
                </a:lnTo>
                <a:lnTo>
                  <a:pt x="474" y="358"/>
                </a:lnTo>
                <a:lnTo>
                  <a:pt x="512" y="354"/>
                </a:lnTo>
                <a:lnTo>
                  <a:pt x="546" y="350"/>
                </a:lnTo>
                <a:lnTo>
                  <a:pt x="576" y="344"/>
                </a:lnTo>
                <a:lnTo>
                  <a:pt x="606" y="334"/>
                </a:lnTo>
                <a:lnTo>
                  <a:pt x="632" y="326"/>
                </a:lnTo>
                <a:lnTo>
                  <a:pt x="654" y="314"/>
                </a:lnTo>
                <a:lnTo>
                  <a:pt x="674" y="304"/>
                </a:lnTo>
                <a:lnTo>
                  <a:pt x="674" y="304"/>
                </a:lnTo>
                <a:lnTo>
                  <a:pt x="680" y="298"/>
                </a:lnTo>
                <a:lnTo>
                  <a:pt x="686" y="290"/>
                </a:lnTo>
                <a:lnTo>
                  <a:pt x="688" y="282"/>
                </a:lnTo>
                <a:lnTo>
                  <a:pt x="688" y="272"/>
                </a:lnTo>
                <a:lnTo>
                  <a:pt x="688" y="188"/>
                </a:lnTo>
                <a:lnTo>
                  <a:pt x="688" y="188"/>
                </a:lnTo>
                <a:lnTo>
                  <a:pt x="688" y="184"/>
                </a:lnTo>
                <a:lnTo>
                  <a:pt x="684" y="180"/>
                </a:lnTo>
                <a:lnTo>
                  <a:pt x="680" y="178"/>
                </a:lnTo>
                <a:lnTo>
                  <a:pt x="674" y="180"/>
                </a:lnTo>
                <a:lnTo>
                  <a:pt x="674" y="180"/>
                </a:lnTo>
                <a:lnTo>
                  <a:pt x="654" y="194"/>
                </a:lnTo>
                <a:lnTo>
                  <a:pt x="630" y="204"/>
                </a:lnTo>
                <a:lnTo>
                  <a:pt x="604" y="214"/>
                </a:lnTo>
                <a:lnTo>
                  <a:pt x="574" y="224"/>
                </a:lnTo>
                <a:lnTo>
                  <a:pt x="542" y="230"/>
                </a:lnTo>
                <a:lnTo>
                  <a:pt x="508" y="236"/>
                </a:lnTo>
                <a:lnTo>
                  <a:pt x="474" y="238"/>
                </a:lnTo>
                <a:lnTo>
                  <a:pt x="436" y="240"/>
                </a:lnTo>
                <a:lnTo>
                  <a:pt x="436" y="240"/>
                </a:lnTo>
                <a:lnTo>
                  <a:pt x="398" y="238"/>
                </a:lnTo>
                <a:lnTo>
                  <a:pt x="364" y="236"/>
                </a:lnTo>
                <a:lnTo>
                  <a:pt x="330" y="230"/>
                </a:lnTo>
                <a:lnTo>
                  <a:pt x="298" y="224"/>
                </a:lnTo>
                <a:lnTo>
                  <a:pt x="268" y="214"/>
                </a:lnTo>
                <a:lnTo>
                  <a:pt x="242" y="204"/>
                </a:lnTo>
                <a:lnTo>
                  <a:pt x="218" y="194"/>
                </a:lnTo>
                <a:lnTo>
                  <a:pt x="198" y="180"/>
                </a:lnTo>
                <a:lnTo>
                  <a:pt x="198" y="180"/>
                </a:lnTo>
                <a:lnTo>
                  <a:pt x="192" y="178"/>
                </a:lnTo>
                <a:lnTo>
                  <a:pt x="188" y="180"/>
                </a:lnTo>
                <a:lnTo>
                  <a:pt x="184" y="184"/>
                </a:lnTo>
                <a:lnTo>
                  <a:pt x="184" y="188"/>
                </a:lnTo>
                <a:lnTo>
                  <a:pt x="184" y="272"/>
                </a:lnTo>
                <a:lnTo>
                  <a:pt x="184" y="272"/>
                </a:lnTo>
                <a:lnTo>
                  <a:pt x="184" y="282"/>
                </a:lnTo>
                <a:lnTo>
                  <a:pt x="188" y="290"/>
                </a:lnTo>
                <a:lnTo>
                  <a:pt x="192" y="298"/>
                </a:lnTo>
                <a:lnTo>
                  <a:pt x="198" y="304"/>
                </a:lnTo>
                <a:lnTo>
                  <a:pt x="198" y="304"/>
                </a:lnTo>
                <a:close/>
                <a:moveTo>
                  <a:pt x="238" y="238"/>
                </a:moveTo>
                <a:lnTo>
                  <a:pt x="238" y="238"/>
                </a:lnTo>
                <a:lnTo>
                  <a:pt x="244" y="240"/>
                </a:lnTo>
                <a:lnTo>
                  <a:pt x="250" y="246"/>
                </a:lnTo>
                <a:lnTo>
                  <a:pt x="252" y="254"/>
                </a:lnTo>
                <a:lnTo>
                  <a:pt x="254" y="264"/>
                </a:lnTo>
                <a:lnTo>
                  <a:pt x="254" y="264"/>
                </a:lnTo>
                <a:lnTo>
                  <a:pt x="252" y="274"/>
                </a:lnTo>
                <a:lnTo>
                  <a:pt x="250" y="282"/>
                </a:lnTo>
                <a:lnTo>
                  <a:pt x="244" y="288"/>
                </a:lnTo>
                <a:lnTo>
                  <a:pt x="238" y="290"/>
                </a:lnTo>
                <a:lnTo>
                  <a:pt x="238" y="290"/>
                </a:lnTo>
                <a:lnTo>
                  <a:pt x="232" y="288"/>
                </a:lnTo>
                <a:lnTo>
                  <a:pt x="228" y="282"/>
                </a:lnTo>
                <a:lnTo>
                  <a:pt x="224" y="274"/>
                </a:lnTo>
                <a:lnTo>
                  <a:pt x="222" y="264"/>
                </a:lnTo>
                <a:lnTo>
                  <a:pt x="222" y="264"/>
                </a:lnTo>
                <a:lnTo>
                  <a:pt x="224" y="254"/>
                </a:lnTo>
                <a:lnTo>
                  <a:pt x="228" y="246"/>
                </a:lnTo>
                <a:lnTo>
                  <a:pt x="232" y="240"/>
                </a:lnTo>
                <a:lnTo>
                  <a:pt x="238" y="238"/>
                </a:lnTo>
                <a:lnTo>
                  <a:pt x="238" y="238"/>
                </a:lnTo>
                <a:close/>
                <a:moveTo>
                  <a:pt x="198" y="464"/>
                </a:moveTo>
                <a:lnTo>
                  <a:pt x="198" y="464"/>
                </a:lnTo>
                <a:lnTo>
                  <a:pt x="218" y="476"/>
                </a:lnTo>
                <a:lnTo>
                  <a:pt x="240" y="486"/>
                </a:lnTo>
                <a:lnTo>
                  <a:pt x="266" y="496"/>
                </a:lnTo>
                <a:lnTo>
                  <a:pt x="296" y="504"/>
                </a:lnTo>
                <a:lnTo>
                  <a:pt x="326" y="510"/>
                </a:lnTo>
                <a:lnTo>
                  <a:pt x="362" y="516"/>
                </a:lnTo>
                <a:lnTo>
                  <a:pt x="398" y="518"/>
                </a:lnTo>
                <a:lnTo>
                  <a:pt x="436" y="520"/>
                </a:lnTo>
                <a:lnTo>
                  <a:pt x="436" y="520"/>
                </a:lnTo>
                <a:lnTo>
                  <a:pt x="474" y="518"/>
                </a:lnTo>
                <a:lnTo>
                  <a:pt x="512" y="516"/>
                </a:lnTo>
                <a:lnTo>
                  <a:pt x="546" y="510"/>
                </a:lnTo>
                <a:lnTo>
                  <a:pt x="576" y="504"/>
                </a:lnTo>
                <a:lnTo>
                  <a:pt x="606" y="496"/>
                </a:lnTo>
                <a:lnTo>
                  <a:pt x="632" y="486"/>
                </a:lnTo>
                <a:lnTo>
                  <a:pt x="654" y="476"/>
                </a:lnTo>
                <a:lnTo>
                  <a:pt x="674" y="464"/>
                </a:lnTo>
                <a:lnTo>
                  <a:pt x="674" y="464"/>
                </a:lnTo>
                <a:lnTo>
                  <a:pt x="680" y="458"/>
                </a:lnTo>
                <a:lnTo>
                  <a:pt x="686" y="450"/>
                </a:lnTo>
                <a:lnTo>
                  <a:pt x="688" y="442"/>
                </a:lnTo>
                <a:lnTo>
                  <a:pt x="688" y="432"/>
                </a:lnTo>
                <a:lnTo>
                  <a:pt x="688" y="360"/>
                </a:lnTo>
                <a:lnTo>
                  <a:pt x="688" y="360"/>
                </a:lnTo>
                <a:lnTo>
                  <a:pt x="688" y="354"/>
                </a:lnTo>
                <a:lnTo>
                  <a:pt x="684" y="350"/>
                </a:lnTo>
                <a:lnTo>
                  <a:pt x="678" y="348"/>
                </a:lnTo>
                <a:lnTo>
                  <a:pt x="672" y="350"/>
                </a:lnTo>
                <a:lnTo>
                  <a:pt x="672" y="350"/>
                </a:lnTo>
                <a:lnTo>
                  <a:pt x="650" y="360"/>
                </a:lnTo>
                <a:lnTo>
                  <a:pt x="626" y="370"/>
                </a:lnTo>
                <a:lnTo>
                  <a:pt x="598" y="380"/>
                </a:lnTo>
                <a:lnTo>
                  <a:pt x="568" y="386"/>
                </a:lnTo>
                <a:lnTo>
                  <a:pt x="538" y="392"/>
                </a:lnTo>
                <a:lnTo>
                  <a:pt x="506" y="396"/>
                </a:lnTo>
                <a:lnTo>
                  <a:pt x="472" y="398"/>
                </a:lnTo>
                <a:lnTo>
                  <a:pt x="436" y="400"/>
                </a:lnTo>
                <a:lnTo>
                  <a:pt x="436" y="400"/>
                </a:lnTo>
                <a:lnTo>
                  <a:pt x="400" y="398"/>
                </a:lnTo>
                <a:lnTo>
                  <a:pt x="366" y="396"/>
                </a:lnTo>
                <a:lnTo>
                  <a:pt x="334" y="392"/>
                </a:lnTo>
                <a:lnTo>
                  <a:pt x="304" y="386"/>
                </a:lnTo>
                <a:lnTo>
                  <a:pt x="274" y="380"/>
                </a:lnTo>
                <a:lnTo>
                  <a:pt x="246" y="370"/>
                </a:lnTo>
                <a:lnTo>
                  <a:pt x="222" y="360"/>
                </a:lnTo>
                <a:lnTo>
                  <a:pt x="200" y="350"/>
                </a:lnTo>
                <a:lnTo>
                  <a:pt x="200" y="350"/>
                </a:lnTo>
                <a:lnTo>
                  <a:pt x="194" y="348"/>
                </a:lnTo>
                <a:lnTo>
                  <a:pt x="188" y="350"/>
                </a:lnTo>
                <a:lnTo>
                  <a:pt x="184" y="354"/>
                </a:lnTo>
                <a:lnTo>
                  <a:pt x="184" y="360"/>
                </a:lnTo>
                <a:lnTo>
                  <a:pt x="184" y="432"/>
                </a:lnTo>
                <a:lnTo>
                  <a:pt x="184" y="432"/>
                </a:lnTo>
                <a:lnTo>
                  <a:pt x="184" y="442"/>
                </a:lnTo>
                <a:lnTo>
                  <a:pt x="188" y="450"/>
                </a:lnTo>
                <a:lnTo>
                  <a:pt x="192" y="458"/>
                </a:lnTo>
                <a:lnTo>
                  <a:pt x="198" y="464"/>
                </a:lnTo>
                <a:lnTo>
                  <a:pt x="198" y="464"/>
                </a:lnTo>
                <a:close/>
                <a:moveTo>
                  <a:pt x="238" y="396"/>
                </a:moveTo>
                <a:lnTo>
                  <a:pt x="238" y="396"/>
                </a:lnTo>
                <a:lnTo>
                  <a:pt x="244" y="398"/>
                </a:lnTo>
                <a:lnTo>
                  <a:pt x="250" y="404"/>
                </a:lnTo>
                <a:lnTo>
                  <a:pt x="252" y="412"/>
                </a:lnTo>
                <a:lnTo>
                  <a:pt x="254" y="422"/>
                </a:lnTo>
                <a:lnTo>
                  <a:pt x="254" y="422"/>
                </a:lnTo>
                <a:lnTo>
                  <a:pt x="252" y="432"/>
                </a:lnTo>
                <a:lnTo>
                  <a:pt x="250" y="440"/>
                </a:lnTo>
                <a:lnTo>
                  <a:pt x="244" y="446"/>
                </a:lnTo>
                <a:lnTo>
                  <a:pt x="238" y="448"/>
                </a:lnTo>
                <a:lnTo>
                  <a:pt x="238" y="448"/>
                </a:lnTo>
                <a:lnTo>
                  <a:pt x="232" y="446"/>
                </a:lnTo>
                <a:lnTo>
                  <a:pt x="228" y="440"/>
                </a:lnTo>
                <a:lnTo>
                  <a:pt x="224" y="432"/>
                </a:lnTo>
                <a:lnTo>
                  <a:pt x="222" y="422"/>
                </a:lnTo>
                <a:lnTo>
                  <a:pt x="222" y="422"/>
                </a:lnTo>
                <a:lnTo>
                  <a:pt x="224" y="412"/>
                </a:lnTo>
                <a:lnTo>
                  <a:pt x="228" y="404"/>
                </a:lnTo>
                <a:lnTo>
                  <a:pt x="232" y="398"/>
                </a:lnTo>
                <a:lnTo>
                  <a:pt x="238" y="396"/>
                </a:lnTo>
                <a:lnTo>
                  <a:pt x="238" y="396"/>
                </a:lnTo>
                <a:close/>
                <a:moveTo>
                  <a:pt x="842" y="848"/>
                </a:moveTo>
                <a:lnTo>
                  <a:pt x="534" y="848"/>
                </a:lnTo>
                <a:lnTo>
                  <a:pt x="534" y="848"/>
                </a:lnTo>
                <a:lnTo>
                  <a:pt x="528" y="850"/>
                </a:lnTo>
                <a:lnTo>
                  <a:pt x="524" y="854"/>
                </a:lnTo>
                <a:lnTo>
                  <a:pt x="522" y="862"/>
                </a:lnTo>
                <a:lnTo>
                  <a:pt x="522" y="868"/>
                </a:lnTo>
                <a:lnTo>
                  <a:pt x="522" y="868"/>
                </a:lnTo>
                <a:lnTo>
                  <a:pt x="524" y="882"/>
                </a:lnTo>
                <a:lnTo>
                  <a:pt x="524" y="882"/>
                </a:lnTo>
                <a:lnTo>
                  <a:pt x="522" y="896"/>
                </a:lnTo>
                <a:lnTo>
                  <a:pt x="522" y="896"/>
                </a:lnTo>
                <a:lnTo>
                  <a:pt x="522" y="904"/>
                </a:lnTo>
                <a:lnTo>
                  <a:pt x="524" y="910"/>
                </a:lnTo>
                <a:lnTo>
                  <a:pt x="528" y="914"/>
                </a:lnTo>
                <a:lnTo>
                  <a:pt x="534" y="916"/>
                </a:lnTo>
                <a:lnTo>
                  <a:pt x="842" y="916"/>
                </a:lnTo>
                <a:lnTo>
                  <a:pt x="842" y="916"/>
                </a:lnTo>
                <a:lnTo>
                  <a:pt x="850" y="916"/>
                </a:lnTo>
                <a:lnTo>
                  <a:pt x="856" y="914"/>
                </a:lnTo>
                <a:lnTo>
                  <a:pt x="862" y="910"/>
                </a:lnTo>
                <a:lnTo>
                  <a:pt x="868" y="906"/>
                </a:lnTo>
                <a:lnTo>
                  <a:pt x="872" y="902"/>
                </a:lnTo>
                <a:lnTo>
                  <a:pt x="874" y="896"/>
                </a:lnTo>
                <a:lnTo>
                  <a:pt x="876" y="890"/>
                </a:lnTo>
                <a:lnTo>
                  <a:pt x="876" y="882"/>
                </a:lnTo>
                <a:lnTo>
                  <a:pt x="876" y="882"/>
                </a:lnTo>
                <a:lnTo>
                  <a:pt x="876" y="876"/>
                </a:lnTo>
                <a:lnTo>
                  <a:pt x="874" y="868"/>
                </a:lnTo>
                <a:lnTo>
                  <a:pt x="872" y="864"/>
                </a:lnTo>
                <a:lnTo>
                  <a:pt x="868" y="858"/>
                </a:lnTo>
                <a:lnTo>
                  <a:pt x="862" y="854"/>
                </a:lnTo>
                <a:lnTo>
                  <a:pt x="856" y="850"/>
                </a:lnTo>
                <a:lnTo>
                  <a:pt x="850" y="848"/>
                </a:lnTo>
                <a:lnTo>
                  <a:pt x="842" y="848"/>
                </a:lnTo>
                <a:lnTo>
                  <a:pt x="842" y="848"/>
                </a:lnTo>
                <a:close/>
                <a:moveTo>
                  <a:pt x="34" y="848"/>
                </a:moveTo>
                <a:lnTo>
                  <a:pt x="34" y="848"/>
                </a:lnTo>
                <a:lnTo>
                  <a:pt x="26" y="848"/>
                </a:lnTo>
                <a:lnTo>
                  <a:pt x="20" y="850"/>
                </a:lnTo>
                <a:lnTo>
                  <a:pt x="14" y="854"/>
                </a:lnTo>
                <a:lnTo>
                  <a:pt x="10" y="858"/>
                </a:lnTo>
                <a:lnTo>
                  <a:pt x="6" y="864"/>
                </a:lnTo>
                <a:lnTo>
                  <a:pt x="2" y="868"/>
                </a:lnTo>
                <a:lnTo>
                  <a:pt x="0" y="876"/>
                </a:lnTo>
                <a:lnTo>
                  <a:pt x="0" y="882"/>
                </a:lnTo>
                <a:lnTo>
                  <a:pt x="0" y="882"/>
                </a:lnTo>
                <a:lnTo>
                  <a:pt x="0" y="890"/>
                </a:lnTo>
                <a:lnTo>
                  <a:pt x="2" y="896"/>
                </a:lnTo>
                <a:lnTo>
                  <a:pt x="6" y="902"/>
                </a:lnTo>
                <a:lnTo>
                  <a:pt x="10" y="906"/>
                </a:lnTo>
                <a:lnTo>
                  <a:pt x="14" y="910"/>
                </a:lnTo>
                <a:lnTo>
                  <a:pt x="20" y="914"/>
                </a:lnTo>
                <a:lnTo>
                  <a:pt x="26" y="916"/>
                </a:lnTo>
                <a:lnTo>
                  <a:pt x="34" y="916"/>
                </a:lnTo>
                <a:lnTo>
                  <a:pt x="342" y="916"/>
                </a:lnTo>
                <a:lnTo>
                  <a:pt x="342" y="916"/>
                </a:lnTo>
                <a:lnTo>
                  <a:pt x="348" y="914"/>
                </a:lnTo>
                <a:lnTo>
                  <a:pt x="352" y="910"/>
                </a:lnTo>
                <a:lnTo>
                  <a:pt x="354" y="904"/>
                </a:lnTo>
                <a:lnTo>
                  <a:pt x="354" y="896"/>
                </a:lnTo>
                <a:lnTo>
                  <a:pt x="354" y="896"/>
                </a:lnTo>
                <a:lnTo>
                  <a:pt x="354" y="882"/>
                </a:lnTo>
                <a:lnTo>
                  <a:pt x="354" y="882"/>
                </a:lnTo>
                <a:lnTo>
                  <a:pt x="354" y="868"/>
                </a:lnTo>
                <a:lnTo>
                  <a:pt x="354" y="868"/>
                </a:lnTo>
                <a:lnTo>
                  <a:pt x="354" y="862"/>
                </a:lnTo>
                <a:lnTo>
                  <a:pt x="352" y="854"/>
                </a:lnTo>
                <a:lnTo>
                  <a:pt x="348" y="850"/>
                </a:lnTo>
                <a:lnTo>
                  <a:pt x="342" y="848"/>
                </a:lnTo>
                <a:lnTo>
                  <a:pt x="34" y="848"/>
                </a:lnTo>
                <a:close/>
                <a:moveTo>
                  <a:pt x="460" y="818"/>
                </a:moveTo>
                <a:lnTo>
                  <a:pt x="460" y="678"/>
                </a:lnTo>
                <a:lnTo>
                  <a:pt x="460" y="678"/>
                </a:lnTo>
                <a:lnTo>
                  <a:pt x="494" y="676"/>
                </a:lnTo>
                <a:lnTo>
                  <a:pt x="528" y="672"/>
                </a:lnTo>
                <a:lnTo>
                  <a:pt x="558" y="668"/>
                </a:lnTo>
                <a:lnTo>
                  <a:pt x="586" y="660"/>
                </a:lnTo>
                <a:lnTo>
                  <a:pt x="612" y="654"/>
                </a:lnTo>
                <a:lnTo>
                  <a:pt x="636" y="644"/>
                </a:lnTo>
                <a:lnTo>
                  <a:pt x="656" y="634"/>
                </a:lnTo>
                <a:lnTo>
                  <a:pt x="674" y="624"/>
                </a:lnTo>
                <a:lnTo>
                  <a:pt x="674" y="624"/>
                </a:lnTo>
                <a:lnTo>
                  <a:pt x="680" y="618"/>
                </a:lnTo>
                <a:lnTo>
                  <a:pt x="686" y="610"/>
                </a:lnTo>
                <a:lnTo>
                  <a:pt x="688" y="602"/>
                </a:lnTo>
                <a:lnTo>
                  <a:pt x="688" y="592"/>
                </a:lnTo>
                <a:lnTo>
                  <a:pt x="688" y="520"/>
                </a:lnTo>
                <a:lnTo>
                  <a:pt x="688" y="520"/>
                </a:lnTo>
                <a:lnTo>
                  <a:pt x="688" y="514"/>
                </a:lnTo>
                <a:lnTo>
                  <a:pt x="684" y="510"/>
                </a:lnTo>
                <a:lnTo>
                  <a:pt x="678" y="508"/>
                </a:lnTo>
                <a:lnTo>
                  <a:pt x="672" y="510"/>
                </a:lnTo>
                <a:lnTo>
                  <a:pt x="672" y="510"/>
                </a:lnTo>
                <a:lnTo>
                  <a:pt x="650" y="522"/>
                </a:lnTo>
                <a:lnTo>
                  <a:pt x="626" y="530"/>
                </a:lnTo>
                <a:lnTo>
                  <a:pt x="598" y="540"/>
                </a:lnTo>
                <a:lnTo>
                  <a:pt x="568" y="546"/>
                </a:lnTo>
                <a:lnTo>
                  <a:pt x="538" y="552"/>
                </a:lnTo>
                <a:lnTo>
                  <a:pt x="506" y="556"/>
                </a:lnTo>
                <a:lnTo>
                  <a:pt x="472" y="558"/>
                </a:lnTo>
                <a:lnTo>
                  <a:pt x="436" y="560"/>
                </a:lnTo>
                <a:lnTo>
                  <a:pt x="436" y="560"/>
                </a:lnTo>
                <a:lnTo>
                  <a:pt x="400" y="558"/>
                </a:lnTo>
                <a:lnTo>
                  <a:pt x="366" y="556"/>
                </a:lnTo>
                <a:lnTo>
                  <a:pt x="334" y="552"/>
                </a:lnTo>
                <a:lnTo>
                  <a:pt x="304" y="546"/>
                </a:lnTo>
                <a:lnTo>
                  <a:pt x="274" y="540"/>
                </a:lnTo>
                <a:lnTo>
                  <a:pt x="246" y="530"/>
                </a:lnTo>
                <a:lnTo>
                  <a:pt x="222" y="522"/>
                </a:lnTo>
                <a:lnTo>
                  <a:pt x="200" y="510"/>
                </a:lnTo>
                <a:lnTo>
                  <a:pt x="200" y="510"/>
                </a:lnTo>
                <a:lnTo>
                  <a:pt x="194" y="508"/>
                </a:lnTo>
                <a:lnTo>
                  <a:pt x="188" y="510"/>
                </a:lnTo>
                <a:lnTo>
                  <a:pt x="184" y="514"/>
                </a:lnTo>
                <a:lnTo>
                  <a:pt x="184" y="520"/>
                </a:lnTo>
                <a:lnTo>
                  <a:pt x="184" y="592"/>
                </a:lnTo>
                <a:lnTo>
                  <a:pt x="184" y="592"/>
                </a:lnTo>
                <a:lnTo>
                  <a:pt x="184" y="602"/>
                </a:lnTo>
                <a:lnTo>
                  <a:pt x="188" y="610"/>
                </a:lnTo>
                <a:lnTo>
                  <a:pt x="192" y="618"/>
                </a:lnTo>
                <a:lnTo>
                  <a:pt x="198" y="624"/>
                </a:lnTo>
                <a:lnTo>
                  <a:pt x="198" y="624"/>
                </a:lnTo>
                <a:lnTo>
                  <a:pt x="216" y="634"/>
                </a:lnTo>
                <a:lnTo>
                  <a:pt x="238" y="644"/>
                </a:lnTo>
                <a:lnTo>
                  <a:pt x="262" y="654"/>
                </a:lnTo>
                <a:lnTo>
                  <a:pt x="288" y="662"/>
                </a:lnTo>
                <a:lnTo>
                  <a:pt x="316" y="668"/>
                </a:lnTo>
                <a:lnTo>
                  <a:pt x="348" y="674"/>
                </a:lnTo>
                <a:lnTo>
                  <a:pt x="380" y="676"/>
                </a:lnTo>
                <a:lnTo>
                  <a:pt x="416" y="678"/>
                </a:lnTo>
                <a:lnTo>
                  <a:pt x="416" y="818"/>
                </a:lnTo>
                <a:lnTo>
                  <a:pt x="416" y="818"/>
                </a:lnTo>
                <a:lnTo>
                  <a:pt x="406" y="822"/>
                </a:lnTo>
                <a:lnTo>
                  <a:pt x="398" y="828"/>
                </a:lnTo>
                <a:lnTo>
                  <a:pt x="390" y="834"/>
                </a:lnTo>
                <a:lnTo>
                  <a:pt x="384" y="842"/>
                </a:lnTo>
                <a:lnTo>
                  <a:pt x="378" y="852"/>
                </a:lnTo>
                <a:lnTo>
                  <a:pt x="374" y="860"/>
                </a:lnTo>
                <a:lnTo>
                  <a:pt x="372" y="872"/>
                </a:lnTo>
                <a:lnTo>
                  <a:pt x="370" y="882"/>
                </a:lnTo>
                <a:lnTo>
                  <a:pt x="370" y="882"/>
                </a:lnTo>
                <a:lnTo>
                  <a:pt x="372" y="896"/>
                </a:lnTo>
                <a:lnTo>
                  <a:pt x="376" y="908"/>
                </a:lnTo>
                <a:lnTo>
                  <a:pt x="382" y="920"/>
                </a:lnTo>
                <a:lnTo>
                  <a:pt x="390" y="930"/>
                </a:lnTo>
                <a:lnTo>
                  <a:pt x="400" y="938"/>
                </a:lnTo>
                <a:lnTo>
                  <a:pt x="412" y="944"/>
                </a:lnTo>
                <a:lnTo>
                  <a:pt x="424" y="948"/>
                </a:lnTo>
                <a:lnTo>
                  <a:pt x="438" y="950"/>
                </a:lnTo>
                <a:lnTo>
                  <a:pt x="438" y="950"/>
                </a:lnTo>
                <a:lnTo>
                  <a:pt x="452" y="948"/>
                </a:lnTo>
                <a:lnTo>
                  <a:pt x="464" y="944"/>
                </a:lnTo>
                <a:lnTo>
                  <a:pt x="476" y="938"/>
                </a:lnTo>
                <a:lnTo>
                  <a:pt x="486" y="930"/>
                </a:lnTo>
                <a:lnTo>
                  <a:pt x="494" y="920"/>
                </a:lnTo>
                <a:lnTo>
                  <a:pt x="500" y="908"/>
                </a:lnTo>
                <a:lnTo>
                  <a:pt x="504" y="896"/>
                </a:lnTo>
                <a:lnTo>
                  <a:pt x="506" y="882"/>
                </a:lnTo>
                <a:lnTo>
                  <a:pt x="506" y="882"/>
                </a:lnTo>
                <a:lnTo>
                  <a:pt x="506" y="872"/>
                </a:lnTo>
                <a:lnTo>
                  <a:pt x="502" y="860"/>
                </a:lnTo>
                <a:lnTo>
                  <a:pt x="498" y="852"/>
                </a:lnTo>
                <a:lnTo>
                  <a:pt x="494" y="842"/>
                </a:lnTo>
                <a:lnTo>
                  <a:pt x="486" y="834"/>
                </a:lnTo>
                <a:lnTo>
                  <a:pt x="478" y="828"/>
                </a:lnTo>
                <a:lnTo>
                  <a:pt x="470" y="822"/>
                </a:lnTo>
                <a:lnTo>
                  <a:pt x="460" y="818"/>
                </a:lnTo>
                <a:lnTo>
                  <a:pt x="460" y="818"/>
                </a:lnTo>
                <a:close/>
                <a:moveTo>
                  <a:pt x="238" y="606"/>
                </a:moveTo>
                <a:lnTo>
                  <a:pt x="238" y="606"/>
                </a:lnTo>
                <a:lnTo>
                  <a:pt x="232" y="604"/>
                </a:lnTo>
                <a:lnTo>
                  <a:pt x="228" y="598"/>
                </a:lnTo>
                <a:lnTo>
                  <a:pt x="224" y="590"/>
                </a:lnTo>
                <a:lnTo>
                  <a:pt x="222" y="580"/>
                </a:lnTo>
                <a:lnTo>
                  <a:pt x="222" y="580"/>
                </a:lnTo>
                <a:lnTo>
                  <a:pt x="224" y="570"/>
                </a:lnTo>
                <a:lnTo>
                  <a:pt x="228" y="562"/>
                </a:lnTo>
                <a:lnTo>
                  <a:pt x="232" y="556"/>
                </a:lnTo>
                <a:lnTo>
                  <a:pt x="238" y="554"/>
                </a:lnTo>
                <a:lnTo>
                  <a:pt x="238" y="554"/>
                </a:lnTo>
                <a:lnTo>
                  <a:pt x="244" y="556"/>
                </a:lnTo>
                <a:lnTo>
                  <a:pt x="250" y="562"/>
                </a:lnTo>
                <a:lnTo>
                  <a:pt x="252" y="570"/>
                </a:lnTo>
                <a:lnTo>
                  <a:pt x="254" y="580"/>
                </a:lnTo>
                <a:lnTo>
                  <a:pt x="254" y="580"/>
                </a:lnTo>
                <a:lnTo>
                  <a:pt x="252" y="590"/>
                </a:lnTo>
                <a:lnTo>
                  <a:pt x="250" y="598"/>
                </a:lnTo>
                <a:lnTo>
                  <a:pt x="244" y="604"/>
                </a:lnTo>
                <a:lnTo>
                  <a:pt x="238" y="606"/>
                </a:lnTo>
                <a:lnTo>
                  <a:pt x="238" y="606"/>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083" name="Freeform 32"/>
          <p:cNvSpPr>
            <a:spLocks noEditPoints="1"/>
          </p:cNvSpPr>
          <p:nvPr/>
        </p:nvSpPr>
        <p:spPr bwMode="auto">
          <a:xfrm>
            <a:off x="6908800" y="1681628"/>
            <a:ext cx="306649" cy="330051"/>
          </a:xfrm>
          <a:custGeom>
            <a:avLst/>
            <a:gdLst/>
            <a:ahLst/>
            <a:cxnLst>
              <a:cxn ang="0">
                <a:pos x="618" y="166"/>
              </a:cxn>
              <a:cxn ang="0">
                <a:pos x="688" y="108"/>
              </a:cxn>
              <a:cxn ang="0">
                <a:pos x="660" y="54"/>
              </a:cxn>
              <a:cxn ang="0">
                <a:pos x="464" y="0"/>
              </a:cxn>
              <a:cxn ang="0">
                <a:pos x="254" y="32"/>
              </a:cxn>
              <a:cxn ang="0">
                <a:pos x="184" y="90"/>
              </a:cxn>
              <a:cxn ang="0">
                <a:pos x="212" y="144"/>
              </a:cxn>
              <a:cxn ang="0">
                <a:pos x="408" y="198"/>
              </a:cxn>
              <a:cxn ang="0">
                <a:pos x="266" y="334"/>
              </a:cxn>
              <a:cxn ang="0">
                <a:pos x="474" y="358"/>
              </a:cxn>
              <a:cxn ang="0">
                <a:pos x="674" y="304"/>
              </a:cxn>
              <a:cxn ang="0">
                <a:pos x="688" y="188"/>
              </a:cxn>
              <a:cxn ang="0">
                <a:pos x="630" y="204"/>
              </a:cxn>
              <a:cxn ang="0">
                <a:pos x="436" y="240"/>
              </a:cxn>
              <a:cxn ang="0">
                <a:pos x="218" y="194"/>
              </a:cxn>
              <a:cxn ang="0">
                <a:pos x="184" y="272"/>
              </a:cxn>
              <a:cxn ang="0">
                <a:pos x="238" y="238"/>
              </a:cxn>
              <a:cxn ang="0">
                <a:pos x="252" y="274"/>
              </a:cxn>
              <a:cxn ang="0">
                <a:pos x="224" y="274"/>
              </a:cxn>
              <a:cxn ang="0">
                <a:pos x="238" y="238"/>
              </a:cxn>
              <a:cxn ang="0">
                <a:pos x="326" y="510"/>
              </a:cxn>
              <a:cxn ang="0">
                <a:pos x="546" y="510"/>
              </a:cxn>
              <a:cxn ang="0">
                <a:pos x="680" y="458"/>
              </a:cxn>
              <a:cxn ang="0">
                <a:pos x="684" y="350"/>
              </a:cxn>
              <a:cxn ang="0">
                <a:pos x="568" y="386"/>
              </a:cxn>
              <a:cxn ang="0">
                <a:pos x="366" y="396"/>
              </a:cxn>
              <a:cxn ang="0">
                <a:pos x="200" y="350"/>
              </a:cxn>
              <a:cxn ang="0">
                <a:pos x="184" y="442"/>
              </a:cxn>
              <a:cxn ang="0">
                <a:pos x="244" y="398"/>
              </a:cxn>
              <a:cxn ang="0">
                <a:pos x="244" y="446"/>
              </a:cxn>
              <a:cxn ang="0">
                <a:pos x="222" y="422"/>
              </a:cxn>
              <a:cxn ang="0">
                <a:pos x="534" y="848"/>
              </a:cxn>
              <a:cxn ang="0">
                <a:pos x="524" y="882"/>
              </a:cxn>
              <a:cxn ang="0">
                <a:pos x="534" y="916"/>
              </a:cxn>
              <a:cxn ang="0">
                <a:pos x="872" y="902"/>
              </a:cxn>
              <a:cxn ang="0">
                <a:pos x="872" y="864"/>
              </a:cxn>
              <a:cxn ang="0">
                <a:pos x="34" y="848"/>
              </a:cxn>
              <a:cxn ang="0">
                <a:pos x="2" y="868"/>
              </a:cxn>
              <a:cxn ang="0">
                <a:pos x="10" y="906"/>
              </a:cxn>
              <a:cxn ang="0">
                <a:pos x="348" y="914"/>
              </a:cxn>
              <a:cxn ang="0">
                <a:pos x="354" y="868"/>
              </a:cxn>
              <a:cxn ang="0">
                <a:pos x="460" y="818"/>
              </a:cxn>
              <a:cxn ang="0">
                <a:pos x="612" y="654"/>
              </a:cxn>
              <a:cxn ang="0">
                <a:pos x="688" y="602"/>
              </a:cxn>
              <a:cxn ang="0">
                <a:pos x="672" y="510"/>
              </a:cxn>
              <a:cxn ang="0">
                <a:pos x="506" y="556"/>
              </a:cxn>
              <a:cxn ang="0">
                <a:pos x="304" y="546"/>
              </a:cxn>
              <a:cxn ang="0">
                <a:pos x="188" y="510"/>
              </a:cxn>
              <a:cxn ang="0">
                <a:pos x="192" y="618"/>
              </a:cxn>
              <a:cxn ang="0">
                <a:pos x="316" y="668"/>
              </a:cxn>
              <a:cxn ang="0">
                <a:pos x="398" y="828"/>
              </a:cxn>
              <a:cxn ang="0">
                <a:pos x="370" y="882"/>
              </a:cxn>
              <a:cxn ang="0">
                <a:pos x="424" y="948"/>
              </a:cxn>
              <a:cxn ang="0">
                <a:pos x="494" y="920"/>
              </a:cxn>
              <a:cxn ang="0">
                <a:pos x="498" y="852"/>
              </a:cxn>
              <a:cxn ang="0">
                <a:pos x="238" y="606"/>
              </a:cxn>
              <a:cxn ang="0">
                <a:pos x="224" y="570"/>
              </a:cxn>
              <a:cxn ang="0">
                <a:pos x="252" y="570"/>
              </a:cxn>
              <a:cxn ang="0">
                <a:pos x="238" y="606"/>
              </a:cxn>
            </a:cxnLst>
            <a:rect l="0" t="0" r="r" b="b"/>
            <a:pathLst>
              <a:path w="876" h="950">
                <a:moveTo>
                  <a:pt x="436" y="198"/>
                </a:moveTo>
                <a:lnTo>
                  <a:pt x="436" y="198"/>
                </a:lnTo>
                <a:lnTo>
                  <a:pt x="464" y="198"/>
                </a:lnTo>
                <a:lnTo>
                  <a:pt x="490" y="196"/>
                </a:lnTo>
                <a:lnTo>
                  <a:pt x="538" y="190"/>
                </a:lnTo>
                <a:lnTo>
                  <a:pt x="582" y="180"/>
                </a:lnTo>
                <a:lnTo>
                  <a:pt x="618" y="166"/>
                </a:lnTo>
                <a:lnTo>
                  <a:pt x="634" y="160"/>
                </a:lnTo>
                <a:lnTo>
                  <a:pt x="648" y="152"/>
                </a:lnTo>
                <a:lnTo>
                  <a:pt x="660" y="144"/>
                </a:lnTo>
                <a:lnTo>
                  <a:pt x="670" y="134"/>
                </a:lnTo>
                <a:lnTo>
                  <a:pt x="678" y="126"/>
                </a:lnTo>
                <a:lnTo>
                  <a:pt x="684" y="116"/>
                </a:lnTo>
                <a:lnTo>
                  <a:pt x="688" y="108"/>
                </a:lnTo>
                <a:lnTo>
                  <a:pt x="688" y="98"/>
                </a:lnTo>
                <a:lnTo>
                  <a:pt x="688" y="98"/>
                </a:lnTo>
                <a:lnTo>
                  <a:pt x="688" y="90"/>
                </a:lnTo>
                <a:lnTo>
                  <a:pt x="684" y="82"/>
                </a:lnTo>
                <a:lnTo>
                  <a:pt x="678" y="72"/>
                </a:lnTo>
                <a:lnTo>
                  <a:pt x="670" y="64"/>
                </a:lnTo>
                <a:lnTo>
                  <a:pt x="660" y="54"/>
                </a:lnTo>
                <a:lnTo>
                  <a:pt x="648" y="46"/>
                </a:lnTo>
                <a:lnTo>
                  <a:pt x="634" y="38"/>
                </a:lnTo>
                <a:lnTo>
                  <a:pt x="618" y="32"/>
                </a:lnTo>
                <a:lnTo>
                  <a:pt x="582" y="18"/>
                </a:lnTo>
                <a:lnTo>
                  <a:pt x="538" y="8"/>
                </a:lnTo>
                <a:lnTo>
                  <a:pt x="490" y="2"/>
                </a:lnTo>
                <a:lnTo>
                  <a:pt x="464" y="0"/>
                </a:lnTo>
                <a:lnTo>
                  <a:pt x="436" y="0"/>
                </a:lnTo>
                <a:lnTo>
                  <a:pt x="436" y="0"/>
                </a:lnTo>
                <a:lnTo>
                  <a:pt x="408" y="0"/>
                </a:lnTo>
                <a:lnTo>
                  <a:pt x="382" y="2"/>
                </a:lnTo>
                <a:lnTo>
                  <a:pt x="334" y="8"/>
                </a:lnTo>
                <a:lnTo>
                  <a:pt x="290" y="18"/>
                </a:lnTo>
                <a:lnTo>
                  <a:pt x="254" y="32"/>
                </a:lnTo>
                <a:lnTo>
                  <a:pt x="238" y="38"/>
                </a:lnTo>
                <a:lnTo>
                  <a:pt x="224" y="46"/>
                </a:lnTo>
                <a:lnTo>
                  <a:pt x="212" y="54"/>
                </a:lnTo>
                <a:lnTo>
                  <a:pt x="202" y="64"/>
                </a:lnTo>
                <a:lnTo>
                  <a:pt x="194" y="72"/>
                </a:lnTo>
                <a:lnTo>
                  <a:pt x="188" y="82"/>
                </a:lnTo>
                <a:lnTo>
                  <a:pt x="184" y="90"/>
                </a:lnTo>
                <a:lnTo>
                  <a:pt x="184" y="98"/>
                </a:lnTo>
                <a:lnTo>
                  <a:pt x="184" y="98"/>
                </a:lnTo>
                <a:lnTo>
                  <a:pt x="184" y="108"/>
                </a:lnTo>
                <a:lnTo>
                  <a:pt x="188" y="116"/>
                </a:lnTo>
                <a:lnTo>
                  <a:pt x="194" y="126"/>
                </a:lnTo>
                <a:lnTo>
                  <a:pt x="202" y="134"/>
                </a:lnTo>
                <a:lnTo>
                  <a:pt x="212" y="144"/>
                </a:lnTo>
                <a:lnTo>
                  <a:pt x="224" y="152"/>
                </a:lnTo>
                <a:lnTo>
                  <a:pt x="238" y="160"/>
                </a:lnTo>
                <a:lnTo>
                  <a:pt x="254" y="166"/>
                </a:lnTo>
                <a:lnTo>
                  <a:pt x="290" y="180"/>
                </a:lnTo>
                <a:lnTo>
                  <a:pt x="334" y="190"/>
                </a:lnTo>
                <a:lnTo>
                  <a:pt x="382" y="196"/>
                </a:lnTo>
                <a:lnTo>
                  <a:pt x="408" y="198"/>
                </a:lnTo>
                <a:lnTo>
                  <a:pt x="436" y="198"/>
                </a:lnTo>
                <a:lnTo>
                  <a:pt x="436" y="198"/>
                </a:lnTo>
                <a:close/>
                <a:moveTo>
                  <a:pt x="198" y="304"/>
                </a:moveTo>
                <a:lnTo>
                  <a:pt x="198" y="304"/>
                </a:lnTo>
                <a:lnTo>
                  <a:pt x="218" y="314"/>
                </a:lnTo>
                <a:lnTo>
                  <a:pt x="240" y="326"/>
                </a:lnTo>
                <a:lnTo>
                  <a:pt x="266" y="334"/>
                </a:lnTo>
                <a:lnTo>
                  <a:pt x="296" y="344"/>
                </a:lnTo>
                <a:lnTo>
                  <a:pt x="326" y="350"/>
                </a:lnTo>
                <a:lnTo>
                  <a:pt x="362" y="354"/>
                </a:lnTo>
                <a:lnTo>
                  <a:pt x="398" y="358"/>
                </a:lnTo>
                <a:lnTo>
                  <a:pt x="436" y="360"/>
                </a:lnTo>
                <a:lnTo>
                  <a:pt x="436" y="360"/>
                </a:lnTo>
                <a:lnTo>
                  <a:pt x="474" y="358"/>
                </a:lnTo>
                <a:lnTo>
                  <a:pt x="512" y="354"/>
                </a:lnTo>
                <a:lnTo>
                  <a:pt x="546" y="350"/>
                </a:lnTo>
                <a:lnTo>
                  <a:pt x="576" y="344"/>
                </a:lnTo>
                <a:lnTo>
                  <a:pt x="606" y="334"/>
                </a:lnTo>
                <a:lnTo>
                  <a:pt x="632" y="326"/>
                </a:lnTo>
                <a:lnTo>
                  <a:pt x="654" y="314"/>
                </a:lnTo>
                <a:lnTo>
                  <a:pt x="674" y="304"/>
                </a:lnTo>
                <a:lnTo>
                  <a:pt x="674" y="304"/>
                </a:lnTo>
                <a:lnTo>
                  <a:pt x="680" y="298"/>
                </a:lnTo>
                <a:lnTo>
                  <a:pt x="686" y="290"/>
                </a:lnTo>
                <a:lnTo>
                  <a:pt x="688" y="282"/>
                </a:lnTo>
                <a:lnTo>
                  <a:pt x="688" y="272"/>
                </a:lnTo>
                <a:lnTo>
                  <a:pt x="688" y="188"/>
                </a:lnTo>
                <a:lnTo>
                  <a:pt x="688" y="188"/>
                </a:lnTo>
                <a:lnTo>
                  <a:pt x="688" y="184"/>
                </a:lnTo>
                <a:lnTo>
                  <a:pt x="684" y="180"/>
                </a:lnTo>
                <a:lnTo>
                  <a:pt x="680" y="178"/>
                </a:lnTo>
                <a:lnTo>
                  <a:pt x="674" y="180"/>
                </a:lnTo>
                <a:lnTo>
                  <a:pt x="674" y="180"/>
                </a:lnTo>
                <a:lnTo>
                  <a:pt x="654" y="194"/>
                </a:lnTo>
                <a:lnTo>
                  <a:pt x="630" y="204"/>
                </a:lnTo>
                <a:lnTo>
                  <a:pt x="604" y="214"/>
                </a:lnTo>
                <a:lnTo>
                  <a:pt x="574" y="224"/>
                </a:lnTo>
                <a:lnTo>
                  <a:pt x="542" y="230"/>
                </a:lnTo>
                <a:lnTo>
                  <a:pt x="508" y="236"/>
                </a:lnTo>
                <a:lnTo>
                  <a:pt x="474" y="238"/>
                </a:lnTo>
                <a:lnTo>
                  <a:pt x="436" y="240"/>
                </a:lnTo>
                <a:lnTo>
                  <a:pt x="436" y="240"/>
                </a:lnTo>
                <a:lnTo>
                  <a:pt x="398" y="238"/>
                </a:lnTo>
                <a:lnTo>
                  <a:pt x="364" y="236"/>
                </a:lnTo>
                <a:lnTo>
                  <a:pt x="330" y="230"/>
                </a:lnTo>
                <a:lnTo>
                  <a:pt x="298" y="224"/>
                </a:lnTo>
                <a:lnTo>
                  <a:pt x="268" y="214"/>
                </a:lnTo>
                <a:lnTo>
                  <a:pt x="242" y="204"/>
                </a:lnTo>
                <a:lnTo>
                  <a:pt x="218" y="194"/>
                </a:lnTo>
                <a:lnTo>
                  <a:pt x="198" y="180"/>
                </a:lnTo>
                <a:lnTo>
                  <a:pt x="198" y="180"/>
                </a:lnTo>
                <a:lnTo>
                  <a:pt x="192" y="178"/>
                </a:lnTo>
                <a:lnTo>
                  <a:pt x="188" y="180"/>
                </a:lnTo>
                <a:lnTo>
                  <a:pt x="184" y="184"/>
                </a:lnTo>
                <a:lnTo>
                  <a:pt x="184" y="188"/>
                </a:lnTo>
                <a:lnTo>
                  <a:pt x="184" y="272"/>
                </a:lnTo>
                <a:lnTo>
                  <a:pt x="184" y="272"/>
                </a:lnTo>
                <a:lnTo>
                  <a:pt x="184" y="282"/>
                </a:lnTo>
                <a:lnTo>
                  <a:pt x="188" y="290"/>
                </a:lnTo>
                <a:lnTo>
                  <a:pt x="192" y="298"/>
                </a:lnTo>
                <a:lnTo>
                  <a:pt x="198" y="304"/>
                </a:lnTo>
                <a:lnTo>
                  <a:pt x="198" y="304"/>
                </a:lnTo>
                <a:close/>
                <a:moveTo>
                  <a:pt x="238" y="238"/>
                </a:moveTo>
                <a:lnTo>
                  <a:pt x="238" y="238"/>
                </a:lnTo>
                <a:lnTo>
                  <a:pt x="244" y="240"/>
                </a:lnTo>
                <a:lnTo>
                  <a:pt x="250" y="246"/>
                </a:lnTo>
                <a:lnTo>
                  <a:pt x="252" y="254"/>
                </a:lnTo>
                <a:lnTo>
                  <a:pt x="254" y="264"/>
                </a:lnTo>
                <a:lnTo>
                  <a:pt x="254" y="264"/>
                </a:lnTo>
                <a:lnTo>
                  <a:pt x="252" y="274"/>
                </a:lnTo>
                <a:lnTo>
                  <a:pt x="250" y="282"/>
                </a:lnTo>
                <a:lnTo>
                  <a:pt x="244" y="288"/>
                </a:lnTo>
                <a:lnTo>
                  <a:pt x="238" y="290"/>
                </a:lnTo>
                <a:lnTo>
                  <a:pt x="238" y="290"/>
                </a:lnTo>
                <a:lnTo>
                  <a:pt x="232" y="288"/>
                </a:lnTo>
                <a:lnTo>
                  <a:pt x="228" y="282"/>
                </a:lnTo>
                <a:lnTo>
                  <a:pt x="224" y="274"/>
                </a:lnTo>
                <a:lnTo>
                  <a:pt x="222" y="264"/>
                </a:lnTo>
                <a:lnTo>
                  <a:pt x="222" y="264"/>
                </a:lnTo>
                <a:lnTo>
                  <a:pt x="224" y="254"/>
                </a:lnTo>
                <a:lnTo>
                  <a:pt x="228" y="246"/>
                </a:lnTo>
                <a:lnTo>
                  <a:pt x="232" y="240"/>
                </a:lnTo>
                <a:lnTo>
                  <a:pt x="238" y="238"/>
                </a:lnTo>
                <a:lnTo>
                  <a:pt x="238" y="238"/>
                </a:lnTo>
                <a:close/>
                <a:moveTo>
                  <a:pt x="198" y="464"/>
                </a:moveTo>
                <a:lnTo>
                  <a:pt x="198" y="464"/>
                </a:lnTo>
                <a:lnTo>
                  <a:pt x="218" y="476"/>
                </a:lnTo>
                <a:lnTo>
                  <a:pt x="240" y="486"/>
                </a:lnTo>
                <a:lnTo>
                  <a:pt x="266" y="496"/>
                </a:lnTo>
                <a:lnTo>
                  <a:pt x="296" y="504"/>
                </a:lnTo>
                <a:lnTo>
                  <a:pt x="326" y="510"/>
                </a:lnTo>
                <a:lnTo>
                  <a:pt x="362" y="516"/>
                </a:lnTo>
                <a:lnTo>
                  <a:pt x="398" y="518"/>
                </a:lnTo>
                <a:lnTo>
                  <a:pt x="436" y="520"/>
                </a:lnTo>
                <a:lnTo>
                  <a:pt x="436" y="520"/>
                </a:lnTo>
                <a:lnTo>
                  <a:pt x="474" y="518"/>
                </a:lnTo>
                <a:lnTo>
                  <a:pt x="512" y="516"/>
                </a:lnTo>
                <a:lnTo>
                  <a:pt x="546" y="510"/>
                </a:lnTo>
                <a:lnTo>
                  <a:pt x="576" y="504"/>
                </a:lnTo>
                <a:lnTo>
                  <a:pt x="606" y="496"/>
                </a:lnTo>
                <a:lnTo>
                  <a:pt x="632" y="486"/>
                </a:lnTo>
                <a:lnTo>
                  <a:pt x="654" y="476"/>
                </a:lnTo>
                <a:lnTo>
                  <a:pt x="674" y="464"/>
                </a:lnTo>
                <a:lnTo>
                  <a:pt x="674" y="464"/>
                </a:lnTo>
                <a:lnTo>
                  <a:pt x="680" y="458"/>
                </a:lnTo>
                <a:lnTo>
                  <a:pt x="686" y="450"/>
                </a:lnTo>
                <a:lnTo>
                  <a:pt x="688" y="442"/>
                </a:lnTo>
                <a:lnTo>
                  <a:pt x="688" y="432"/>
                </a:lnTo>
                <a:lnTo>
                  <a:pt x="688" y="360"/>
                </a:lnTo>
                <a:lnTo>
                  <a:pt x="688" y="360"/>
                </a:lnTo>
                <a:lnTo>
                  <a:pt x="688" y="354"/>
                </a:lnTo>
                <a:lnTo>
                  <a:pt x="684" y="350"/>
                </a:lnTo>
                <a:lnTo>
                  <a:pt x="678" y="348"/>
                </a:lnTo>
                <a:lnTo>
                  <a:pt x="672" y="350"/>
                </a:lnTo>
                <a:lnTo>
                  <a:pt x="672" y="350"/>
                </a:lnTo>
                <a:lnTo>
                  <a:pt x="650" y="360"/>
                </a:lnTo>
                <a:lnTo>
                  <a:pt x="626" y="370"/>
                </a:lnTo>
                <a:lnTo>
                  <a:pt x="598" y="380"/>
                </a:lnTo>
                <a:lnTo>
                  <a:pt x="568" y="386"/>
                </a:lnTo>
                <a:lnTo>
                  <a:pt x="538" y="392"/>
                </a:lnTo>
                <a:lnTo>
                  <a:pt x="506" y="396"/>
                </a:lnTo>
                <a:lnTo>
                  <a:pt x="472" y="398"/>
                </a:lnTo>
                <a:lnTo>
                  <a:pt x="436" y="400"/>
                </a:lnTo>
                <a:lnTo>
                  <a:pt x="436" y="400"/>
                </a:lnTo>
                <a:lnTo>
                  <a:pt x="400" y="398"/>
                </a:lnTo>
                <a:lnTo>
                  <a:pt x="366" y="396"/>
                </a:lnTo>
                <a:lnTo>
                  <a:pt x="334" y="392"/>
                </a:lnTo>
                <a:lnTo>
                  <a:pt x="304" y="386"/>
                </a:lnTo>
                <a:lnTo>
                  <a:pt x="274" y="380"/>
                </a:lnTo>
                <a:lnTo>
                  <a:pt x="246" y="370"/>
                </a:lnTo>
                <a:lnTo>
                  <a:pt x="222" y="360"/>
                </a:lnTo>
                <a:lnTo>
                  <a:pt x="200" y="350"/>
                </a:lnTo>
                <a:lnTo>
                  <a:pt x="200" y="350"/>
                </a:lnTo>
                <a:lnTo>
                  <a:pt x="194" y="348"/>
                </a:lnTo>
                <a:lnTo>
                  <a:pt x="188" y="350"/>
                </a:lnTo>
                <a:lnTo>
                  <a:pt x="184" y="354"/>
                </a:lnTo>
                <a:lnTo>
                  <a:pt x="184" y="360"/>
                </a:lnTo>
                <a:lnTo>
                  <a:pt x="184" y="432"/>
                </a:lnTo>
                <a:lnTo>
                  <a:pt x="184" y="432"/>
                </a:lnTo>
                <a:lnTo>
                  <a:pt x="184" y="442"/>
                </a:lnTo>
                <a:lnTo>
                  <a:pt x="188" y="450"/>
                </a:lnTo>
                <a:lnTo>
                  <a:pt x="192" y="458"/>
                </a:lnTo>
                <a:lnTo>
                  <a:pt x="198" y="464"/>
                </a:lnTo>
                <a:lnTo>
                  <a:pt x="198" y="464"/>
                </a:lnTo>
                <a:close/>
                <a:moveTo>
                  <a:pt x="238" y="396"/>
                </a:moveTo>
                <a:lnTo>
                  <a:pt x="238" y="396"/>
                </a:lnTo>
                <a:lnTo>
                  <a:pt x="244" y="398"/>
                </a:lnTo>
                <a:lnTo>
                  <a:pt x="250" y="404"/>
                </a:lnTo>
                <a:lnTo>
                  <a:pt x="252" y="412"/>
                </a:lnTo>
                <a:lnTo>
                  <a:pt x="254" y="422"/>
                </a:lnTo>
                <a:lnTo>
                  <a:pt x="254" y="422"/>
                </a:lnTo>
                <a:lnTo>
                  <a:pt x="252" y="432"/>
                </a:lnTo>
                <a:lnTo>
                  <a:pt x="250" y="440"/>
                </a:lnTo>
                <a:lnTo>
                  <a:pt x="244" y="446"/>
                </a:lnTo>
                <a:lnTo>
                  <a:pt x="238" y="448"/>
                </a:lnTo>
                <a:lnTo>
                  <a:pt x="238" y="448"/>
                </a:lnTo>
                <a:lnTo>
                  <a:pt x="232" y="446"/>
                </a:lnTo>
                <a:lnTo>
                  <a:pt x="228" y="440"/>
                </a:lnTo>
                <a:lnTo>
                  <a:pt x="224" y="432"/>
                </a:lnTo>
                <a:lnTo>
                  <a:pt x="222" y="422"/>
                </a:lnTo>
                <a:lnTo>
                  <a:pt x="222" y="422"/>
                </a:lnTo>
                <a:lnTo>
                  <a:pt x="224" y="412"/>
                </a:lnTo>
                <a:lnTo>
                  <a:pt x="228" y="404"/>
                </a:lnTo>
                <a:lnTo>
                  <a:pt x="232" y="398"/>
                </a:lnTo>
                <a:lnTo>
                  <a:pt x="238" y="396"/>
                </a:lnTo>
                <a:lnTo>
                  <a:pt x="238" y="396"/>
                </a:lnTo>
                <a:close/>
                <a:moveTo>
                  <a:pt x="842" y="848"/>
                </a:moveTo>
                <a:lnTo>
                  <a:pt x="534" y="848"/>
                </a:lnTo>
                <a:lnTo>
                  <a:pt x="534" y="848"/>
                </a:lnTo>
                <a:lnTo>
                  <a:pt x="528" y="850"/>
                </a:lnTo>
                <a:lnTo>
                  <a:pt x="524" y="854"/>
                </a:lnTo>
                <a:lnTo>
                  <a:pt x="522" y="862"/>
                </a:lnTo>
                <a:lnTo>
                  <a:pt x="522" y="868"/>
                </a:lnTo>
                <a:lnTo>
                  <a:pt x="522" y="868"/>
                </a:lnTo>
                <a:lnTo>
                  <a:pt x="524" y="882"/>
                </a:lnTo>
                <a:lnTo>
                  <a:pt x="524" y="882"/>
                </a:lnTo>
                <a:lnTo>
                  <a:pt x="522" y="896"/>
                </a:lnTo>
                <a:lnTo>
                  <a:pt x="522" y="896"/>
                </a:lnTo>
                <a:lnTo>
                  <a:pt x="522" y="904"/>
                </a:lnTo>
                <a:lnTo>
                  <a:pt x="524" y="910"/>
                </a:lnTo>
                <a:lnTo>
                  <a:pt x="528" y="914"/>
                </a:lnTo>
                <a:lnTo>
                  <a:pt x="534" y="916"/>
                </a:lnTo>
                <a:lnTo>
                  <a:pt x="842" y="916"/>
                </a:lnTo>
                <a:lnTo>
                  <a:pt x="842" y="916"/>
                </a:lnTo>
                <a:lnTo>
                  <a:pt x="850" y="916"/>
                </a:lnTo>
                <a:lnTo>
                  <a:pt x="856" y="914"/>
                </a:lnTo>
                <a:lnTo>
                  <a:pt x="862" y="910"/>
                </a:lnTo>
                <a:lnTo>
                  <a:pt x="868" y="906"/>
                </a:lnTo>
                <a:lnTo>
                  <a:pt x="872" y="902"/>
                </a:lnTo>
                <a:lnTo>
                  <a:pt x="874" y="896"/>
                </a:lnTo>
                <a:lnTo>
                  <a:pt x="876" y="890"/>
                </a:lnTo>
                <a:lnTo>
                  <a:pt x="876" y="882"/>
                </a:lnTo>
                <a:lnTo>
                  <a:pt x="876" y="882"/>
                </a:lnTo>
                <a:lnTo>
                  <a:pt x="876" y="876"/>
                </a:lnTo>
                <a:lnTo>
                  <a:pt x="874" y="868"/>
                </a:lnTo>
                <a:lnTo>
                  <a:pt x="872" y="864"/>
                </a:lnTo>
                <a:lnTo>
                  <a:pt x="868" y="858"/>
                </a:lnTo>
                <a:lnTo>
                  <a:pt x="862" y="854"/>
                </a:lnTo>
                <a:lnTo>
                  <a:pt x="856" y="850"/>
                </a:lnTo>
                <a:lnTo>
                  <a:pt x="850" y="848"/>
                </a:lnTo>
                <a:lnTo>
                  <a:pt x="842" y="848"/>
                </a:lnTo>
                <a:lnTo>
                  <a:pt x="842" y="848"/>
                </a:lnTo>
                <a:close/>
                <a:moveTo>
                  <a:pt x="34" y="848"/>
                </a:moveTo>
                <a:lnTo>
                  <a:pt x="34" y="848"/>
                </a:lnTo>
                <a:lnTo>
                  <a:pt x="26" y="848"/>
                </a:lnTo>
                <a:lnTo>
                  <a:pt x="20" y="850"/>
                </a:lnTo>
                <a:lnTo>
                  <a:pt x="14" y="854"/>
                </a:lnTo>
                <a:lnTo>
                  <a:pt x="10" y="858"/>
                </a:lnTo>
                <a:lnTo>
                  <a:pt x="6" y="864"/>
                </a:lnTo>
                <a:lnTo>
                  <a:pt x="2" y="868"/>
                </a:lnTo>
                <a:lnTo>
                  <a:pt x="0" y="876"/>
                </a:lnTo>
                <a:lnTo>
                  <a:pt x="0" y="882"/>
                </a:lnTo>
                <a:lnTo>
                  <a:pt x="0" y="882"/>
                </a:lnTo>
                <a:lnTo>
                  <a:pt x="0" y="890"/>
                </a:lnTo>
                <a:lnTo>
                  <a:pt x="2" y="896"/>
                </a:lnTo>
                <a:lnTo>
                  <a:pt x="6" y="902"/>
                </a:lnTo>
                <a:lnTo>
                  <a:pt x="10" y="906"/>
                </a:lnTo>
                <a:lnTo>
                  <a:pt x="14" y="910"/>
                </a:lnTo>
                <a:lnTo>
                  <a:pt x="20" y="914"/>
                </a:lnTo>
                <a:lnTo>
                  <a:pt x="26" y="916"/>
                </a:lnTo>
                <a:lnTo>
                  <a:pt x="34" y="916"/>
                </a:lnTo>
                <a:lnTo>
                  <a:pt x="342" y="916"/>
                </a:lnTo>
                <a:lnTo>
                  <a:pt x="342" y="916"/>
                </a:lnTo>
                <a:lnTo>
                  <a:pt x="348" y="914"/>
                </a:lnTo>
                <a:lnTo>
                  <a:pt x="352" y="910"/>
                </a:lnTo>
                <a:lnTo>
                  <a:pt x="354" y="904"/>
                </a:lnTo>
                <a:lnTo>
                  <a:pt x="354" y="896"/>
                </a:lnTo>
                <a:lnTo>
                  <a:pt x="354" y="896"/>
                </a:lnTo>
                <a:lnTo>
                  <a:pt x="354" y="882"/>
                </a:lnTo>
                <a:lnTo>
                  <a:pt x="354" y="882"/>
                </a:lnTo>
                <a:lnTo>
                  <a:pt x="354" y="868"/>
                </a:lnTo>
                <a:lnTo>
                  <a:pt x="354" y="868"/>
                </a:lnTo>
                <a:lnTo>
                  <a:pt x="354" y="862"/>
                </a:lnTo>
                <a:lnTo>
                  <a:pt x="352" y="854"/>
                </a:lnTo>
                <a:lnTo>
                  <a:pt x="348" y="850"/>
                </a:lnTo>
                <a:lnTo>
                  <a:pt x="342" y="848"/>
                </a:lnTo>
                <a:lnTo>
                  <a:pt x="34" y="848"/>
                </a:lnTo>
                <a:close/>
                <a:moveTo>
                  <a:pt x="460" y="818"/>
                </a:moveTo>
                <a:lnTo>
                  <a:pt x="460" y="678"/>
                </a:lnTo>
                <a:lnTo>
                  <a:pt x="460" y="678"/>
                </a:lnTo>
                <a:lnTo>
                  <a:pt x="494" y="676"/>
                </a:lnTo>
                <a:lnTo>
                  <a:pt x="528" y="672"/>
                </a:lnTo>
                <a:lnTo>
                  <a:pt x="558" y="668"/>
                </a:lnTo>
                <a:lnTo>
                  <a:pt x="586" y="660"/>
                </a:lnTo>
                <a:lnTo>
                  <a:pt x="612" y="654"/>
                </a:lnTo>
                <a:lnTo>
                  <a:pt x="636" y="644"/>
                </a:lnTo>
                <a:lnTo>
                  <a:pt x="656" y="634"/>
                </a:lnTo>
                <a:lnTo>
                  <a:pt x="674" y="624"/>
                </a:lnTo>
                <a:lnTo>
                  <a:pt x="674" y="624"/>
                </a:lnTo>
                <a:lnTo>
                  <a:pt x="680" y="618"/>
                </a:lnTo>
                <a:lnTo>
                  <a:pt x="686" y="610"/>
                </a:lnTo>
                <a:lnTo>
                  <a:pt x="688" y="602"/>
                </a:lnTo>
                <a:lnTo>
                  <a:pt x="688" y="592"/>
                </a:lnTo>
                <a:lnTo>
                  <a:pt x="688" y="520"/>
                </a:lnTo>
                <a:lnTo>
                  <a:pt x="688" y="520"/>
                </a:lnTo>
                <a:lnTo>
                  <a:pt x="688" y="514"/>
                </a:lnTo>
                <a:lnTo>
                  <a:pt x="684" y="510"/>
                </a:lnTo>
                <a:lnTo>
                  <a:pt x="678" y="508"/>
                </a:lnTo>
                <a:lnTo>
                  <a:pt x="672" y="510"/>
                </a:lnTo>
                <a:lnTo>
                  <a:pt x="672" y="510"/>
                </a:lnTo>
                <a:lnTo>
                  <a:pt x="650" y="522"/>
                </a:lnTo>
                <a:lnTo>
                  <a:pt x="626" y="530"/>
                </a:lnTo>
                <a:lnTo>
                  <a:pt x="598" y="540"/>
                </a:lnTo>
                <a:lnTo>
                  <a:pt x="568" y="546"/>
                </a:lnTo>
                <a:lnTo>
                  <a:pt x="538" y="552"/>
                </a:lnTo>
                <a:lnTo>
                  <a:pt x="506" y="556"/>
                </a:lnTo>
                <a:lnTo>
                  <a:pt x="472" y="558"/>
                </a:lnTo>
                <a:lnTo>
                  <a:pt x="436" y="560"/>
                </a:lnTo>
                <a:lnTo>
                  <a:pt x="436" y="560"/>
                </a:lnTo>
                <a:lnTo>
                  <a:pt x="400" y="558"/>
                </a:lnTo>
                <a:lnTo>
                  <a:pt x="366" y="556"/>
                </a:lnTo>
                <a:lnTo>
                  <a:pt x="334" y="552"/>
                </a:lnTo>
                <a:lnTo>
                  <a:pt x="304" y="546"/>
                </a:lnTo>
                <a:lnTo>
                  <a:pt x="274" y="540"/>
                </a:lnTo>
                <a:lnTo>
                  <a:pt x="246" y="530"/>
                </a:lnTo>
                <a:lnTo>
                  <a:pt x="222" y="522"/>
                </a:lnTo>
                <a:lnTo>
                  <a:pt x="200" y="510"/>
                </a:lnTo>
                <a:lnTo>
                  <a:pt x="200" y="510"/>
                </a:lnTo>
                <a:lnTo>
                  <a:pt x="194" y="508"/>
                </a:lnTo>
                <a:lnTo>
                  <a:pt x="188" y="510"/>
                </a:lnTo>
                <a:lnTo>
                  <a:pt x="184" y="514"/>
                </a:lnTo>
                <a:lnTo>
                  <a:pt x="184" y="520"/>
                </a:lnTo>
                <a:lnTo>
                  <a:pt x="184" y="592"/>
                </a:lnTo>
                <a:lnTo>
                  <a:pt x="184" y="592"/>
                </a:lnTo>
                <a:lnTo>
                  <a:pt x="184" y="602"/>
                </a:lnTo>
                <a:lnTo>
                  <a:pt x="188" y="610"/>
                </a:lnTo>
                <a:lnTo>
                  <a:pt x="192" y="618"/>
                </a:lnTo>
                <a:lnTo>
                  <a:pt x="198" y="624"/>
                </a:lnTo>
                <a:lnTo>
                  <a:pt x="198" y="624"/>
                </a:lnTo>
                <a:lnTo>
                  <a:pt x="216" y="634"/>
                </a:lnTo>
                <a:lnTo>
                  <a:pt x="238" y="644"/>
                </a:lnTo>
                <a:lnTo>
                  <a:pt x="262" y="654"/>
                </a:lnTo>
                <a:lnTo>
                  <a:pt x="288" y="662"/>
                </a:lnTo>
                <a:lnTo>
                  <a:pt x="316" y="668"/>
                </a:lnTo>
                <a:lnTo>
                  <a:pt x="348" y="674"/>
                </a:lnTo>
                <a:lnTo>
                  <a:pt x="380" y="676"/>
                </a:lnTo>
                <a:lnTo>
                  <a:pt x="416" y="678"/>
                </a:lnTo>
                <a:lnTo>
                  <a:pt x="416" y="818"/>
                </a:lnTo>
                <a:lnTo>
                  <a:pt x="416" y="818"/>
                </a:lnTo>
                <a:lnTo>
                  <a:pt x="406" y="822"/>
                </a:lnTo>
                <a:lnTo>
                  <a:pt x="398" y="828"/>
                </a:lnTo>
                <a:lnTo>
                  <a:pt x="390" y="834"/>
                </a:lnTo>
                <a:lnTo>
                  <a:pt x="384" y="842"/>
                </a:lnTo>
                <a:lnTo>
                  <a:pt x="378" y="852"/>
                </a:lnTo>
                <a:lnTo>
                  <a:pt x="374" y="860"/>
                </a:lnTo>
                <a:lnTo>
                  <a:pt x="372" y="872"/>
                </a:lnTo>
                <a:lnTo>
                  <a:pt x="370" y="882"/>
                </a:lnTo>
                <a:lnTo>
                  <a:pt x="370" y="882"/>
                </a:lnTo>
                <a:lnTo>
                  <a:pt x="372" y="896"/>
                </a:lnTo>
                <a:lnTo>
                  <a:pt x="376" y="908"/>
                </a:lnTo>
                <a:lnTo>
                  <a:pt x="382" y="920"/>
                </a:lnTo>
                <a:lnTo>
                  <a:pt x="390" y="930"/>
                </a:lnTo>
                <a:lnTo>
                  <a:pt x="400" y="938"/>
                </a:lnTo>
                <a:lnTo>
                  <a:pt x="412" y="944"/>
                </a:lnTo>
                <a:lnTo>
                  <a:pt x="424" y="948"/>
                </a:lnTo>
                <a:lnTo>
                  <a:pt x="438" y="950"/>
                </a:lnTo>
                <a:lnTo>
                  <a:pt x="438" y="950"/>
                </a:lnTo>
                <a:lnTo>
                  <a:pt x="452" y="948"/>
                </a:lnTo>
                <a:lnTo>
                  <a:pt x="464" y="944"/>
                </a:lnTo>
                <a:lnTo>
                  <a:pt x="476" y="938"/>
                </a:lnTo>
                <a:lnTo>
                  <a:pt x="486" y="930"/>
                </a:lnTo>
                <a:lnTo>
                  <a:pt x="494" y="920"/>
                </a:lnTo>
                <a:lnTo>
                  <a:pt x="500" y="908"/>
                </a:lnTo>
                <a:lnTo>
                  <a:pt x="504" y="896"/>
                </a:lnTo>
                <a:lnTo>
                  <a:pt x="506" y="882"/>
                </a:lnTo>
                <a:lnTo>
                  <a:pt x="506" y="882"/>
                </a:lnTo>
                <a:lnTo>
                  <a:pt x="506" y="872"/>
                </a:lnTo>
                <a:lnTo>
                  <a:pt x="502" y="860"/>
                </a:lnTo>
                <a:lnTo>
                  <a:pt x="498" y="852"/>
                </a:lnTo>
                <a:lnTo>
                  <a:pt x="494" y="842"/>
                </a:lnTo>
                <a:lnTo>
                  <a:pt x="486" y="834"/>
                </a:lnTo>
                <a:lnTo>
                  <a:pt x="478" y="828"/>
                </a:lnTo>
                <a:lnTo>
                  <a:pt x="470" y="822"/>
                </a:lnTo>
                <a:lnTo>
                  <a:pt x="460" y="818"/>
                </a:lnTo>
                <a:lnTo>
                  <a:pt x="460" y="818"/>
                </a:lnTo>
                <a:close/>
                <a:moveTo>
                  <a:pt x="238" y="606"/>
                </a:moveTo>
                <a:lnTo>
                  <a:pt x="238" y="606"/>
                </a:lnTo>
                <a:lnTo>
                  <a:pt x="232" y="604"/>
                </a:lnTo>
                <a:lnTo>
                  <a:pt x="228" y="598"/>
                </a:lnTo>
                <a:lnTo>
                  <a:pt x="224" y="590"/>
                </a:lnTo>
                <a:lnTo>
                  <a:pt x="222" y="580"/>
                </a:lnTo>
                <a:lnTo>
                  <a:pt x="222" y="580"/>
                </a:lnTo>
                <a:lnTo>
                  <a:pt x="224" y="570"/>
                </a:lnTo>
                <a:lnTo>
                  <a:pt x="228" y="562"/>
                </a:lnTo>
                <a:lnTo>
                  <a:pt x="232" y="556"/>
                </a:lnTo>
                <a:lnTo>
                  <a:pt x="238" y="554"/>
                </a:lnTo>
                <a:lnTo>
                  <a:pt x="238" y="554"/>
                </a:lnTo>
                <a:lnTo>
                  <a:pt x="244" y="556"/>
                </a:lnTo>
                <a:lnTo>
                  <a:pt x="250" y="562"/>
                </a:lnTo>
                <a:lnTo>
                  <a:pt x="252" y="570"/>
                </a:lnTo>
                <a:lnTo>
                  <a:pt x="254" y="580"/>
                </a:lnTo>
                <a:lnTo>
                  <a:pt x="254" y="580"/>
                </a:lnTo>
                <a:lnTo>
                  <a:pt x="252" y="590"/>
                </a:lnTo>
                <a:lnTo>
                  <a:pt x="250" y="598"/>
                </a:lnTo>
                <a:lnTo>
                  <a:pt x="244" y="604"/>
                </a:lnTo>
                <a:lnTo>
                  <a:pt x="238" y="606"/>
                </a:lnTo>
                <a:lnTo>
                  <a:pt x="238" y="606"/>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084" name="TextBox 1083"/>
          <p:cNvSpPr txBox="1"/>
          <p:nvPr/>
        </p:nvSpPr>
        <p:spPr>
          <a:xfrm>
            <a:off x="7790007" y="1253993"/>
            <a:ext cx="1282873" cy="253926"/>
          </a:xfrm>
          <a:prstGeom prst="rect">
            <a:avLst/>
          </a:prstGeom>
          <a:noFill/>
        </p:spPr>
        <p:txBody>
          <a:bodyPr wrap="square" lIns="68589" tIns="34295" rIns="68589" bIns="34295" rtlCol="0">
            <a:spAutoFit/>
          </a:bodyPr>
          <a:lstStyle/>
          <a:p>
            <a:r>
              <a:rPr lang="zh-CN" altLang="en-US" sz="1200" b="1" dirty="0" smtClean="0">
                <a:solidFill>
                  <a:srgbClr val="000000"/>
                </a:solidFill>
                <a:latin typeface="Heiti SC Light"/>
                <a:ea typeface="Heiti SC Light"/>
                <a:cs typeface="Heiti SC Light"/>
              </a:rPr>
              <a:t>流量转发</a:t>
            </a:r>
            <a:endParaRPr lang="en-US" sz="1200" b="1" dirty="0">
              <a:solidFill>
                <a:srgbClr val="000000"/>
              </a:solidFill>
              <a:latin typeface="Heiti SC Light"/>
              <a:ea typeface="Heiti SC Light"/>
              <a:cs typeface="Heiti SC Light"/>
            </a:endParaRPr>
          </a:p>
        </p:txBody>
      </p:sp>
      <p:grpSp>
        <p:nvGrpSpPr>
          <p:cNvPr id="21" name="组合 363"/>
          <p:cNvGrpSpPr/>
          <p:nvPr/>
        </p:nvGrpSpPr>
        <p:grpSpPr>
          <a:xfrm>
            <a:off x="5425440" y="1127759"/>
            <a:ext cx="338160" cy="365761"/>
            <a:chOff x="12163425" y="615950"/>
            <a:chExt cx="371475" cy="368300"/>
          </a:xfrm>
          <a:solidFill>
            <a:schemeClr val="tx1">
              <a:lumMod val="50000"/>
              <a:lumOff val="50000"/>
            </a:schemeClr>
          </a:solidFill>
        </p:grpSpPr>
        <p:sp>
          <p:nvSpPr>
            <p:cNvPr id="1086" name="Freeform 553"/>
            <p:cNvSpPr>
              <a:spLocks noEditPoints="1"/>
            </p:cNvSpPr>
            <p:nvPr/>
          </p:nvSpPr>
          <p:spPr bwMode="auto">
            <a:xfrm>
              <a:off x="12382500" y="838200"/>
              <a:ext cx="152400" cy="146050"/>
            </a:xfrm>
            <a:custGeom>
              <a:avLst/>
              <a:gdLst/>
              <a:ahLst/>
              <a:cxnLst>
                <a:cxn ang="0">
                  <a:pos x="0" y="24"/>
                </a:cxn>
                <a:cxn ang="0">
                  <a:pos x="0" y="52"/>
                </a:cxn>
                <a:cxn ang="0">
                  <a:pos x="0" y="52"/>
                </a:cxn>
                <a:cxn ang="0">
                  <a:pos x="2" y="62"/>
                </a:cxn>
                <a:cxn ang="0">
                  <a:pos x="8" y="70"/>
                </a:cxn>
                <a:cxn ang="0">
                  <a:pos x="16" y="76"/>
                </a:cxn>
                <a:cxn ang="0">
                  <a:pos x="26" y="78"/>
                </a:cxn>
                <a:cxn ang="0">
                  <a:pos x="10" y="92"/>
                </a:cxn>
                <a:cxn ang="0">
                  <a:pos x="86" y="92"/>
                </a:cxn>
                <a:cxn ang="0">
                  <a:pos x="72" y="78"/>
                </a:cxn>
                <a:cxn ang="0">
                  <a:pos x="72" y="78"/>
                </a:cxn>
                <a:cxn ang="0">
                  <a:pos x="82" y="76"/>
                </a:cxn>
                <a:cxn ang="0">
                  <a:pos x="88" y="70"/>
                </a:cxn>
                <a:cxn ang="0">
                  <a:pos x="94" y="62"/>
                </a:cxn>
                <a:cxn ang="0">
                  <a:pos x="96" y="52"/>
                </a:cxn>
                <a:cxn ang="0">
                  <a:pos x="96" y="24"/>
                </a:cxn>
                <a:cxn ang="0">
                  <a:pos x="96" y="24"/>
                </a:cxn>
                <a:cxn ang="0">
                  <a:pos x="94" y="14"/>
                </a:cxn>
                <a:cxn ang="0">
                  <a:pos x="88" y="6"/>
                </a:cxn>
                <a:cxn ang="0">
                  <a:pos x="80" y="2"/>
                </a:cxn>
                <a:cxn ang="0">
                  <a:pos x="72" y="0"/>
                </a:cxn>
                <a:cxn ang="0">
                  <a:pos x="26" y="0"/>
                </a:cxn>
                <a:cxn ang="0">
                  <a:pos x="26" y="0"/>
                </a:cxn>
                <a:cxn ang="0">
                  <a:pos x="16" y="2"/>
                </a:cxn>
                <a:cxn ang="0">
                  <a:pos x="8" y="6"/>
                </a:cxn>
                <a:cxn ang="0">
                  <a:pos x="2" y="14"/>
                </a:cxn>
                <a:cxn ang="0">
                  <a:pos x="0" y="24"/>
                </a:cxn>
                <a:cxn ang="0">
                  <a:pos x="0" y="24"/>
                </a:cxn>
                <a:cxn ang="0">
                  <a:pos x="76" y="24"/>
                </a:cxn>
                <a:cxn ang="0">
                  <a:pos x="76" y="52"/>
                </a:cxn>
                <a:cxn ang="0">
                  <a:pos x="76" y="52"/>
                </a:cxn>
                <a:cxn ang="0">
                  <a:pos x="74" y="56"/>
                </a:cxn>
                <a:cxn ang="0">
                  <a:pos x="72" y="56"/>
                </a:cxn>
                <a:cxn ang="0">
                  <a:pos x="26" y="56"/>
                </a:cxn>
                <a:cxn ang="0">
                  <a:pos x="26" y="56"/>
                </a:cxn>
                <a:cxn ang="0">
                  <a:pos x="22" y="56"/>
                </a:cxn>
                <a:cxn ang="0">
                  <a:pos x="22" y="52"/>
                </a:cxn>
                <a:cxn ang="0">
                  <a:pos x="22" y="24"/>
                </a:cxn>
                <a:cxn ang="0">
                  <a:pos x="22" y="24"/>
                </a:cxn>
                <a:cxn ang="0">
                  <a:pos x="22" y="22"/>
                </a:cxn>
                <a:cxn ang="0">
                  <a:pos x="26" y="20"/>
                </a:cxn>
                <a:cxn ang="0">
                  <a:pos x="72" y="20"/>
                </a:cxn>
                <a:cxn ang="0">
                  <a:pos x="72" y="20"/>
                </a:cxn>
                <a:cxn ang="0">
                  <a:pos x="74" y="22"/>
                </a:cxn>
                <a:cxn ang="0">
                  <a:pos x="76" y="24"/>
                </a:cxn>
                <a:cxn ang="0">
                  <a:pos x="76" y="24"/>
                </a:cxn>
              </a:cxnLst>
              <a:rect l="0" t="0" r="r" b="b"/>
              <a:pathLst>
                <a:path w="96" h="92">
                  <a:moveTo>
                    <a:pt x="0" y="24"/>
                  </a:moveTo>
                  <a:lnTo>
                    <a:pt x="0" y="52"/>
                  </a:lnTo>
                  <a:lnTo>
                    <a:pt x="0" y="52"/>
                  </a:lnTo>
                  <a:lnTo>
                    <a:pt x="2" y="62"/>
                  </a:lnTo>
                  <a:lnTo>
                    <a:pt x="8" y="70"/>
                  </a:lnTo>
                  <a:lnTo>
                    <a:pt x="16" y="76"/>
                  </a:lnTo>
                  <a:lnTo>
                    <a:pt x="26" y="78"/>
                  </a:lnTo>
                  <a:lnTo>
                    <a:pt x="10" y="92"/>
                  </a:lnTo>
                  <a:lnTo>
                    <a:pt x="86" y="92"/>
                  </a:lnTo>
                  <a:lnTo>
                    <a:pt x="72" y="78"/>
                  </a:lnTo>
                  <a:lnTo>
                    <a:pt x="72" y="78"/>
                  </a:lnTo>
                  <a:lnTo>
                    <a:pt x="82" y="76"/>
                  </a:lnTo>
                  <a:lnTo>
                    <a:pt x="88" y="70"/>
                  </a:lnTo>
                  <a:lnTo>
                    <a:pt x="94" y="62"/>
                  </a:lnTo>
                  <a:lnTo>
                    <a:pt x="96" y="52"/>
                  </a:lnTo>
                  <a:lnTo>
                    <a:pt x="96" y="24"/>
                  </a:lnTo>
                  <a:lnTo>
                    <a:pt x="96" y="24"/>
                  </a:lnTo>
                  <a:lnTo>
                    <a:pt x="94" y="14"/>
                  </a:lnTo>
                  <a:lnTo>
                    <a:pt x="88" y="6"/>
                  </a:lnTo>
                  <a:lnTo>
                    <a:pt x="80" y="2"/>
                  </a:lnTo>
                  <a:lnTo>
                    <a:pt x="72" y="0"/>
                  </a:lnTo>
                  <a:lnTo>
                    <a:pt x="26" y="0"/>
                  </a:lnTo>
                  <a:lnTo>
                    <a:pt x="26" y="0"/>
                  </a:lnTo>
                  <a:lnTo>
                    <a:pt x="16" y="2"/>
                  </a:lnTo>
                  <a:lnTo>
                    <a:pt x="8" y="6"/>
                  </a:lnTo>
                  <a:lnTo>
                    <a:pt x="2" y="14"/>
                  </a:lnTo>
                  <a:lnTo>
                    <a:pt x="0" y="24"/>
                  </a:lnTo>
                  <a:lnTo>
                    <a:pt x="0" y="24"/>
                  </a:lnTo>
                  <a:close/>
                  <a:moveTo>
                    <a:pt x="76" y="24"/>
                  </a:moveTo>
                  <a:lnTo>
                    <a:pt x="76" y="52"/>
                  </a:lnTo>
                  <a:lnTo>
                    <a:pt x="76" y="52"/>
                  </a:lnTo>
                  <a:lnTo>
                    <a:pt x="74" y="56"/>
                  </a:lnTo>
                  <a:lnTo>
                    <a:pt x="72" y="56"/>
                  </a:lnTo>
                  <a:lnTo>
                    <a:pt x="26" y="56"/>
                  </a:lnTo>
                  <a:lnTo>
                    <a:pt x="26" y="56"/>
                  </a:lnTo>
                  <a:lnTo>
                    <a:pt x="22" y="56"/>
                  </a:lnTo>
                  <a:lnTo>
                    <a:pt x="22" y="52"/>
                  </a:lnTo>
                  <a:lnTo>
                    <a:pt x="22" y="24"/>
                  </a:lnTo>
                  <a:lnTo>
                    <a:pt x="22" y="24"/>
                  </a:lnTo>
                  <a:lnTo>
                    <a:pt x="22" y="22"/>
                  </a:lnTo>
                  <a:lnTo>
                    <a:pt x="26" y="20"/>
                  </a:lnTo>
                  <a:lnTo>
                    <a:pt x="72" y="20"/>
                  </a:lnTo>
                  <a:lnTo>
                    <a:pt x="72" y="20"/>
                  </a:lnTo>
                  <a:lnTo>
                    <a:pt x="74" y="22"/>
                  </a:lnTo>
                  <a:lnTo>
                    <a:pt x="76" y="24"/>
                  </a:lnTo>
                  <a:lnTo>
                    <a:pt x="76" y="2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087" name="Freeform 554"/>
            <p:cNvSpPr>
              <a:spLocks noEditPoints="1"/>
            </p:cNvSpPr>
            <p:nvPr/>
          </p:nvSpPr>
          <p:spPr bwMode="auto">
            <a:xfrm>
              <a:off x="12163425" y="838200"/>
              <a:ext cx="152400" cy="146050"/>
            </a:xfrm>
            <a:custGeom>
              <a:avLst/>
              <a:gdLst/>
              <a:ahLst/>
              <a:cxnLst>
                <a:cxn ang="0">
                  <a:pos x="26" y="78"/>
                </a:cxn>
                <a:cxn ang="0">
                  <a:pos x="10" y="92"/>
                </a:cxn>
                <a:cxn ang="0">
                  <a:pos x="86" y="92"/>
                </a:cxn>
                <a:cxn ang="0">
                  <a:pos x="72" y="78"/>
                </a:cxn>
                <a:cxn ang="0">
                  <a:pos x="72" y="78"/>
                </a:cxn>
                <a:cxn ang="0">
                  <a:pos x="82" y="76"/>
                </a:cxn>
                <a:cxn ang="0">
                  <a:pos x="90" y="70"/>
                </a:cxn>
                <a:cxn ang="0">
                  <a:pos x="94" y="62"/>
                </a:cxn>
                <a:cxn ang="0">
                  <a:pos x="96" y="52"/>
                </a:cxn>
                <a:cxn ang="0">
                  <a:pos x="96" y="24"/>
                </a:cxn>
                <a:cxn ang="0">
                  <a:pos x="96" y="24"/>
                </a:cxn>
                <a:cxn ang="0">
                  <a:pos x="94" y="14"/>
                </a:cxn>
                <a:cxn ang="0">
                  <a:pos x="88" y="6"/>
                </a:cxn>
                <a:cxn ang="0">
                  <a:pos x="80" y="2"/>
                </a:cxn>
                <a:cxn ang="0">
                  <a:pos x="72" y="0"/>
                </a:cxn>
                <a:cxn ang="0">
                  <a:pos x="26" y="0"/>
                </a:cxn>
                <a:cxn ang="0">
                  <a:pos x="26" y="0"/>
                </a:cxn>
                <a:cxn ang="0">
                  <a:pos x="16" y="2"/>
                </a:cxn>
                <a:cxn ang="0">
                  <a:pos x="8" y="6"/>
                </a:cxn>
                <a:cxn ang="0">
                  <a:pos x="2" y="14"/>
                </a:cxn>
                <a:cxn ang="0">
                  <a:pos x="0" y="24"/>
                </a:cxn>
                <a:cxn ang="0">
                  <a:pos x="0" y="52"/>
                </a:cxn>
                <a:cxn ang="0">
                  <a:pos x="0" y="52"/>
                </a:cxn>
                <a:cxn ang="0">
                  <a:pos x="2" y="62"/>
                </a:cxn>
                <a:cxn ang="0">
                  <a:pos x="8" y="70"/>
                </a:cxn>
                <a:cxn ang="0">
                  <a:pos x="16" y="76"/>
                </a:cxn>
                <a:cxn ang="0">
                  <a:pos x="26" y="78"/>
                </a:cxn>
                <a:cxn ang="0">
                  <a:pos x="26" y="78"/>
                </a:cxn>
                <a:cxn ang="0">
                  <a:pos x="22" y="24"/>
                </a:cxn>
                <a:cxn ang="0">
                  <a:pos x="22" y="24"/>
                </a:cxn>
                <a:cxn ang="0">
                  <a:pos x="22" y="22"/>
                </a:cxn>
                <a:cxn ang="0">
                  <a:pos x="26" y="20"/>
                </a:cxn>
                <a:cxn ang="0">
                  <a:pos x="72" y="20"/>
                </a:cxn>
                <a:cxn ang="0">
                  <a:pos x="72" y="20"/>
                </a:cxn>
                <a:cxn ang="0">
                  <a:pos x="74" y="22"/>
                </a:cxn>
                <a:cxn ang="0">
                  <a:pos x="76" y="24"/>
                </a:cxn>
                <a:cxn ang="0">
                  <a:pos x="76" y="52"/>
                </a:cxn>
                <a:cxn ang="0">
                  <a:pos x="76" y="52"/>
                </a:cxn>
                <a:cxn ang="0">
                  <a:pos x="74" y="56"/>
                </a:cxn>
                <a:cxn ang="0">
                  <a:pos x="72" y="56"/>
                </a:cxn>
                <a:cxn ang="0">
                  <a:pos x="26" y="56"/>
                </a:cxn>
                <a:cxn ang="0">
                  <a:pos x="26" y="56"/>
                </a:cxn>
                <a:cxn ang="0">
                  <a:pos x="22" y="56"/>
                </a:cxn>
                <a:cxn ang="0">
                  <a:pos x="22" y="52"/>
                </a:cxn>
                <a:cxn ang="0">
                  <a:pos x="22" y="24"/>
                </a:cxn>
              </a:cxnLst>
              <a:rect l="0" t="0" r="r" b="b"/>
              <a:pathLst>
                <a:path w="96" h="92">
                  <a:moveTo>
                    <a:pt x="26" y="78"/>
                  </a:moveTo>
                  <a:lnTo>
                    <a:pt x="10" y="92"/>
                  </a:lnTo>
                  <a:lnTo>
                    <a:pt x="86" y="92"/>
                  </a:lnTo>
                  <a:lnTo>
                    <a:pt x="72" y="78"/>
                  </a:lnTo>
                  <a:lnTo>
                    <a:pt x="72" y="78"/>
                  </a:lnTo>
                  <a:lnTo>
                    <a:pt x="82" y="76"/>
                  </a:lnTo>
                  <a:lnTo>
                    <a:pt x="90" y="70"/>
                  </a:lnTo>
                  <a:lnTo>
                    <a:pt x="94" y="62"/>
                  </a:lnTo>
                  <a:lnTo>
                    <a:pt x="96" y="52"/>
                  </a:lnTo>
                  <a:lnTo>
                    <a:pt x="96" y="24"/>
                  </a:lnTo>
                  <a:lnTo>
                    <a:pt x="96" y="24"/>
                  </a:lnTo>
                  <a:lnTo>
                    <a:pt x="94" y="14"/>
                  </a:lnTo>
                  <a:lnTo>
                    <a:pt x="88" y="6"/>
                  </a:lnTo>
                  <a:lnTo>
                    <a:pt x="80" y="2"/>
                  </a:lnTo>
                  <a:lnTo>
                    <a:pt x="72" y="0"/>
                  </a:lnTo>
                  <a:lnTo>
                    <a:pt x="26" y="0"/>
                  </a:lnTo>
                  <a:lnTo>
                    <a:pt x="26" y="0"/>
                  </a:lnTo>
                  <a:lnTo>
                    <a:pt x="16" y="2"/>
                  </a:lnTo>
                  <a:lnTo>
                    <a:pt x="8" y="6"/>
                  </a:lnTo>
                  <a:lnTo>
                    <a:pt x="2" y="14"/>
                  </a:lnTo>
                  <a:lnTo>
                    <a:pt x="0" y="24"/>
                  </a:lnTo>
                  <a:lnTo>
                    <a:pt x="0" y="52"/>
                  </a:lnTo>
                  <a:lnTo>
                    <a:pt x="0" y="52"/>
                  </a:lnTo>
                  <a:lnTo>
                    <a:pt x="2" y="62"/>
                  </a:lnTo>
                  <a:lnTo>
                    <a:pt x="8" y="70"/>
                  </a:lnTo>
                  <a:lnTo>
                    <a:pt x="16" y="76"/>
                  </a:lnTo>
                  <a:lnTo>
                    <a:pt x="26" y="78"/>
                  </a:lnTo>
                  <a:lnTo>
                    <a:pt x="26" y="78"/>
                  </a:lnTo>
                  <a:close/>
                  <a:moveTo>
                    <a:pt x="22" y="24"/>
                  </a:moveTo>
                  <a:lnTo>
                    <a:pt x="22" y="24"/>
                  </a:lnTo>
                  <a:lnTo>
                    <a:pt x="22" y="22"/>
                  </a:lnTo>
                  <a:lnTo>
                    <a:pt x="26" y="20"/>
                  </a:lnTo>
                  <a:lnTo>
                    <a:pt x="72" y="20"/>
                  </a:lnTo>
                  <a:lnTo>
                    <a:pt x="72" y="20"/>
                  </a:lnTo>
                  <a:lnTo>
                    <a:pt x="74" y="22"/>
                  </a:lnTo>
                  <a:lnTo>
                    <a:pt x="76" y="24"/>
                  </a:lnTo>
                  <a:lnTo>
                    <a:pt x="76" y="52"/>
                  </a:lnTo>
                  <a:lnTo>
                    <a:pt x="76" y="52"/>
                  </a:lnTo>
                  <a:lnTo>
                    <a:pt x="74" y="56"/>
                  </a:lnTo>
                  <a:lnTo>
                    <a:pt x="72" y="56"/>
                  </a:lnTo>
                  <a:lnTo>
                    <a:pt x="26" y="56"/>
                  </a:lnTo>
                  <a:lnTo>
                    <a:pt x="26" y="56"/>
                  </a:lnTo>
                  <a:lnTo>
                    <a:pt x="22" y="56"/>
                  </a:lnTo>
                  <a:lnTo>
                    <a:pt x="22" y="52"/>
                  </a:lnTo>
                  <a:lnTo>
                    <a:pt x="22" y="2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088" name="Freeform 555"/>
            <p:cNvSpPr>
              <a:spLocks noEditPoints="1"/>
            </p:cNvSpPr>
            <p:nvPr/>
          </p:nvSpPr>
          <p:spPr bwMode="auto">
            <a:xfrm>
              <a:off x="12274550" y="615950"/>
              <a:ext cx="152400" cy="149225"/>
            </a:xfrm>
            <a:custGeom>
              <a:avLst/>
              <a:gdLst/>
              <a:ahLst/>
              <a:cxnLst>
                <a:cxn ang="0">
                  <a:pos x="24" y="78"/>
                </a:cxn>
                <a:cxn ang="0">
                  <a:pos x="10" y="94"/>
                </a:cxn>
                <a:cxn ang="0">
                  <a:pos x="86" y="94"/>
                </a:cxn>
                <a:cxn ang="0">
                  <a:pos x="70" y="78"/>
                </a:cxn>
                <a:cxn ang="0">
                  <a:pos x="70" y="78"/>
                </a:cxn>
                <a:cxn ang="0">
                  <a:pos x="80" y="76"/>
                </a:cxn>
                <a:cxn ang="0">
                  <a:pos x="88" y="72"/>
                </a:cxn>
                <a:cxn ang="0">
                  <a:pos x="94" y="64"/>
                </a:cxn>
                <a:cxn ang="0">
                  <a:pos x="96" y="54"/>
                </a:cxn>
                <a:cxn ang="0">
                  <a:pos x="96" y="26"/>
                </a:cxn>
                <a:cxn ang="0">
                  <a:pos x="96" y="26"/>
                </a:cxn>
                <a:cxn ang="0">
                  <a:pos x="94" y="16"/>
                </a:cxn>
                <a:cxn ang="0">
                  <a:pos x="88" y="8"/>
                </a:cxn>
                <a:cxn ang="0">
                  <a:pos x="80" y="2"/>
                </a:cxn>
                <a:cxn ang="0">
                  <a:pos x="70" y="0"/>
                </a:cxn>
                <a:cxn ang="0">
                  <a:pos x="24" y="0"/>
                </a:cxn>
                <a:cxn ang="0">
                  <a:pos x="24" y="0"/>
                </a:cxn>
                <a:cxn ang="0">
                  <a:pos x="14" y="2"/>
                </a:cxn>
                <a:cxn ang="0">
                  <a:pos x="6" y="8"/>
                </a:cxn>
                <a:cxn ang="0">
                  <a:pos x="2" y="16"/>
                </a:cxn>
                <a:cxn ang="0">
                  <a:pos x="0" y="26"/>
                </a:cxn>
                <a:cxn ang="0">
                  <a:pos x="0" y="54"/>
                </a:cxn>
                <a:cxn ang="0">
                  <a:pos x="0" y="54"/>
                </a:cxn>
                <a:cxn ang="0">
                  <a:pos x="2" y="64"/>
                </a:cxn>
                <a:cxn ang="0">
                  <a:pos x="6" y="72"/>
                </a:cxn>
                <a:cxn ang="0">
                  <a:pos x="14" y="76"/>
                </a:cxn>
                <a:cxn ang="0">
                  <a:pos x="24" y="78"/>
                </a:cxn>
                <a:cxn ang="0">
                  <a:pos x="24" y="78"/>
                </a:cxn>
                <a:cxn ang="0">
                  <a:pos x="20" y="26"/>
                </a:cxn>
                <a:cxn ang="0">
                  <a:pos x="20" y="26"/>
                </a:cxn>
                <a:cxn ang="0">
                  <a:pos x="22" y="22"/>
                </a:cxn>
                <a:cxn ang="0">
                  <a:pos x="24" y="22"/>
                </a:cxn>
                <a:cxn ang="0">
                  <a:pos x="70" y="22"/>
                </a:cxn>
                <a:cxn ang="0">
                  <a:pos x="70" y="22"/>
                </a:cxn>
                <a:cxn ang="0">
                  <a:pos x="74" y="22"/>
                </a:cxn>
                <a:cxn ang="0">
                  <a:pos x="74" y="26"/>
                </a:cxn>
                <a:cxn ang="0">
                  <a:pos x="74" y="54"/>
                </a:cxn>
                <a:cxn ang="0">
                  <a:pos x="74" y="54"/>
                </a:cxn>
                <a:cxn ang="0">
                  <a:pos x="74" y="56"/>
                </a:cxn>
                <a:cxn ang="0">
                  <a:pos x="70" y="58"/>
                </a:cxn>
                <a:cxn ang="0">
                  <a:pos x="24" y="58"/>
                </a:cxn>
                <a:cxn ang="0">
                  <a:pos x="24" y="58"/>
                </a:cxn>
                <a:cxn ang="0">
                  <a:pos x="22" y="56"/>
                </a:cxn>
                <a:cxn ang="0">
                  <a:pos x="20" y="54"/>
                </a:cxn>
                <a:cxn ang="0">
                  <a:pos x="20" y="26"/>
                </a:cxn>
              </a:cxnLst>
              <a:rect l="0" t="0" r="r" b="b"/>
              <a:pathLst>
                <a:path w="96" h="94">
                  <a:moveTo>
                    <a:pt x="24" y="78"/>
                  </a:moveTo>
                  <a:lnTo>
                    <a:pt x="10" y="94"/>
                  </a:lnTo>
                  <a:lnTo>
                    <a:pt x="86" y="94"/>
                  </a:lnTo>
                  <a:lnTo>
                    <a:pt x="70" y="78"/>
                  </a:lnTo>
                  <a:lnTo>
                    <a:pt x="70" y="78"/>
                  </a:lnTo>
                  <a:lnTo>
                    <a:pt x="80" y="76"/>
                  </a:lnTo>
                  <a:lnTo>
                    <a:pt x="88" y="72"/>
                  </a:lnTo>
                  <a:lnTo>
                    <a:pt x="94" y="64"/>
                  </a:lnTo>
                  <a:lnTo>
                    <a:pt x="96" y="54"/>
                  </a:lnTo>
                  <a:lnTo>
                    <a:pt x="96" y="26"/>
                  </a:lnTo>
                  <a:lnTo>
                    <a:pt x="96" y="26"/>
                  </a:lnTo>
                  <a:lnTo>
                    <a:pt x="94" y="16"/>
                  </a:lnTo>
                  <a:lnTo>
                    <a:pt x="88" y="8"/>
                  </a:lnTo>
                  <a:lnTo>
                    <a:pt x="80" y="2"/>
                  </a:lnTo>
                  <a:lnTo>
                    <a:pt x="70" y="0"/>
                  </a:lnTo>
                  <a:lnTo>
                    <a:pt x="24" y="0"/>
                  </a:lnTo>
                  <a:lnTo>
                    <a:pt x="24" y="0"/>
                  </a:lnTo>
                  <a:lnTo>
                    <a:pt x="14" y="2"/>
                  </a:lnTo>
                  <a:lnTo>
                    <a:pt x="6" y="8"/>
                  </a:lnTo>
                  <a:lnTo>
                    <a:pt x="2" y="16"/>
                  </a:lnTo>
                  <a:lnTo>
                    <a:pt x="0" y="26"/>
                  </a:lnTo>
                  <a:lnTo>
                    <a:pt x="0" y="54"/>
                  </a:lnTo>
                  <a:lnTo>
                    <a:pt x="0" y="54"/>
                  </a:lnTo>
                  <a:lnTo>
                    <a:pt x="2" y="64"/>
                  </a:lnTo>
                  <a:lnTo>
                    <a:pt x="6" y="72"/>
                  </a:lnTo>
                  <a:lnTo>
                    <a:pt x="14" y="76"/>
                  </a:lnTo>
                  <a:lnTo>
                    <a:pt x="24" y="78"/>
                  </a:lnTo>
                  <a:lnTo>
                    <a:pt x="24" y="78"/>
                  </a:lnTo>
                  <a:close/>
                  <a:moveTo>
                    <a:pt x="20" y="26"/>
                  </a:moveTo>
                  <a:lnTo>
                    <a:pt x="20" y="26"/>
                  </a:lnTo>
                  <a:lnTo>
                    <a:pt x="22" y="22"/>
                  </a:lnTo>
                  <a:lnTo>
                    <a:pt x="24" y="22"/>
                  </a:lnTo>
                  <a:lnTo>
                    <a:pt x="70" y="22"/>
                  </a:lnTo>
                  <a:lnTo>
                    <a:pt x="70" y="22"/>
                  </a:lnTo>
                  <a:lnTo>
                    <a:pt x="74" y="22"/>
                  </a:lnTo>
                  <a:lnTo>
                    <a:pt x="74" y="26"/>
                  </a:lnTo>
                  <a:lnTo>
                    <a:pt x="74" y="54"/>
                  </a:lnTo>
                  <a:lnTo>
                    <a:pt x="74" y="54"/>
                  </a:lnTo>
                  <a:lnTo>
                    <a:pt x="74" y="56"/>
                  </a:lnTo>
                  <a:lnTo>
                    <a:pt x="70" y="58"/>
                  </a:lnTo>
                  <a:lnTo>
                    <a:pt x="24" y="58"/>
                  </a:lnTo>
                  <a:lnTo>
                    <a:pt x="24" y="58"/>
                  </a:lnTo>
                  <a:lnTo>
                    <a:pt x="22" y="56"/>
                  </a:lnTo>
                  <a:lnTo>
                    <a:pt x="20" y="54"/>
                  </a:lnTo>
                  <a:lnTo>
                    <a:pt x="20" y="2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089" name="Freeform 556"/>
            <p:cNvSpPr/>
            <p:nvPr/>
          </p:nvSpPr>
          <p:spPr bwMode="auto">
            <a:xfrm>
              <a:off x="12239625" y="771525"/>
              <a:ext cx="231775" cy="57150"/>
            </a:xfrm>
            <a:custGeom>
              <a:avLst/>
              <a:gdLst/>
              <a:ahLst/>
              <a:cxnLst>
                <a:cxn ang="0">
                  <a:pos x="4" y="36"/>
                </a:cxn>
                <a:cxn ang="0">
                  <a:pos x="4" y="36"/>
                </a:cxn>
                <a:cxn ang="0">
                  <a:pos x="6" y="34"/>
                </a:cxn>
                <a:cxn ang="0">
                  <a:pos x="8" y="32"/>
                </a:cxn>
                <a:cxn ang="0">
                  <a:pos x="8" y="26"/>
                </a:cxn>
                <a:cxn ang="0">
                  <a:pos x="138" y="26"/>
                </a:cxn>
                <a:cxn ang="0">
                  <a:pos x="138" y="32"/>
                </a:cxn>
                <a:cxn ang="0">
                  <a:pos x="138" y="32"/>
                </a:cxn>
                <a:cxn ang="0">
                  <a:pos x="138" y="34"/>
                </a:cxn>
                <a:cxn ang="0">
                  <a:pos x="142" y="36"/>
                </a:cxn>
                <a:cxn ang="0">
                  <a:pos x="142" y="36"/>
                </a:cxn>
                <a:cxn ang="0">
                  <a:pos x="144" y="34"/>
                </a:cxn>
                <a:cxn ang="0">
                  <a:pos x="146" y="32"/>
                </a:cxn>
                <a:cxn ang="0">
                  <a:pos x="146" y="22"/>
                </a:cxn>
                <a:cxn ang="0">
                  <a:pos x="146" y="22"/>
                </a:cxn>
                <a:cxn ang="0">
                  <a:pos x="144" y="18"/>
                </a:cxn>
                <a:cxn ang="0">
                  <a:pos x="144" y="18"/>
                </a:cxn>
                <a:cxn ang="0">
                  <a:pos x="142" y="16"/>
                </a:cxn>
                <a:cxn ang="0">
                  <a:pos x="76" y="16"/>
                </a:cxn>
                <a:cxn ang="0">
                  <a:pos x="76" y="4"/>
                </a:cxn>
                <a:cxn ang="0">
                  <a:pos x="76" y="4"/>
                </a:cxn>
                <a:cxn ang="0">
                  <a:pos x="76" y="2"/>
                </a:cxn>
                <a:cxn ang="0">
                  <a:pos x="72" y="0"/>
                </a:cxn>
                <a:cxn ang="0">
                  <a:pos x="72" y="0"/>
                </a:cxn>
                <a:cxn ang="0">
                  <a:pos x="70" y="2"/>
                </a:cxn>
                <a:cxn ang="0">
                  <a:pos x="68" y="4"/>
                </a:cxn>
                <a:cxn ang="0">
                  <a:pos x="68" y="16"/>
                </a:cxn>
                <a:cxn ang="0">
                  <a:pos x="4" y="16"/>
                </a:cxn>
                <a:cxn ang="0">
                  <a:pos x="4" y="16"/>
                </a:cxn>
                <a:cxn ang="0">
                  <a:pos x="0" y="18"/>
                </a:cxn>
                <a:cxn ang="0">
                  <a:pos x="0" y="18"/>
                </a:cxn>
                <a:cxn ang="0">
                  <a:pos x="0" y="22"/>
                </a:cxn>
                <a:cxn ang="0">
                  <a:pos x="0" y="32"/>
                </a:cxn>
                <a:cxn ang="0">
                  <a:pos x="0" y="32"/>
                </a:cxn>
                <a:cxn ang="0">
                  <a:pos x="0" y="34"/>
                </a:cxn>
                <a:cxn ang="0">
                  <a:pos x="4" y="36"/>
                </a:cxn>
                <a:cxn ang="0">
                  <a:pos x="4" y="36"/>
                </a:cxn>
              </a:cxnLst>
              <a:rect l="0" t="0" r="r" b="b"/>
              <a:pathLst>
                <a:path w="146" h="36">
                  <a:moveTo>
                    <a:pt x="4" y="36"/>
                  </a:moveTo>
                  <a:lnTo>
                    <a:pt x="4" y="36"/>
                  </a:lnTo>
                  <a:lnTo>
                    <a:pt x="6" y="34"/>
                  </a:lnTo>
                  <a:lnTo>
                    <a:pt x="8" y="32"/>
                  </a:lnTo>
                  <a:lnTo>
                    <a:pt x="8" y="26"/>
                  </a:lnTo>
                  <a:lnTo>
                    <a:pt x="138" y="26"/>
                  </a:lnTo>
                  <a:lnTo>
                    <a:pt x="138" y="32"/>
                  </a:lnTo>
                  <a:lnTo>
                    <a:pt x="138" y="32"/>
                  </a:lnTo>
                  <a:lnTo>
                    <a:pt x="138" y="34"/>
                  </a:lnTo>
                  <a:lnTo>
                    <a:pt x="142" y="36"/>
                  </a:lnTo>
                  <a:lnTo>
                    <a:pt x="142" y="36"/>
                  </a:lnTo>
                  <a:lnTo>
                    <a:pt x="144" y="34"/>
                  </a:lnTo>
                  <a:lnTo>
                    <a:pt x="146" y="32"/>
                  </a:lnTo>
                  <a:lnTo>
                    <a:pt x="146" y="22"/>
                  </a:lnTo>
                  <a:lnTo>
                    <a:pt x="146" y="22"/>
                  </a:lnTo>
                  <a:lnTo>
                    <a:pt x="144" y="18"/>
                  </a:lnTo>
                  <a:lnTo>
                    <a:pt x="144" y="18"/>
                  </a:lnTo>
                  <a:lnTo>
                    <a:pt x="142" y="16"/>
                  </a:lnTo>
                  <a:lnTo>
                    <a:pt x="76" y="16"/>
                  </a:lnTo>
                  <a:lnTo>
                    <a:pt x="76" y="4"/>
                  </a:lnTo>
                  <a:lnTo>
                    <a:pt x="76" y="4"/>
                  </a:lnTo>
                  <a:lnTo>
                    <a:pt x="76" y="2"/>
                  </a:lnTo>
                  <a:lnTo>
                    <a:pt x="72" y="0"/>
                  </a:lnTo>
                  <a:lnTo>
                    <a:pt x="72" y="0"/>
                  </a:lnTo>
                  <a:lnTo>
                    <a:pt x="70" y="2"/>
                  </a:lnTo>
                  <a:lnTo>
                    <a:pt x="68" y="4"/>
                  </a:lnTo>
                  <a:lnTo>
                    <a:pt x="68" y="16"/>
                  </a:lnTo>
                  <a:lnTo>
                    <a:pt x="4" y="16"/>
                  </a:lnTo>
                  <a:lnTo>
                    <a:pt x="4" y="16"/>
                  </a:lnTo>
                  <a:lnTo>
                    <a:pt x="0" y="18"/>
                  </a:lnTo>
                  <a:lnTo>
                    <a:pt x="0" y="18"/>
                  </a:lnTo>
                  <a:lnTo>
                    <a:pt x="0" y="22"/>
                  </a:lnTo>
                  <a:lnTo>
                    <a:pt x="0" y="32"/>
                  </a:lnTo>
                  <a:lnTo>
                    <a:pt x="0" y="32"/>
                  </a:lnTo>
                  <a:lnTo>
                    <a:pt x="0" y="34"/>
                  </a:lnTo>
                  <a:lnTo>
                    <a:pt x="4" y="36"/>
                  </a:lnTo>
                  <a:lnTo>
                    <a:pt x="4" y="3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22" name="组合 674"/>
          <p:cNvGrpSpPr/>
          <p:nvPr/>
        </p:nvGrpSpPr>
        <p:grpSpPr>
          <a:xfrm>
            <a:off x="6980358" y="1137920"/>
            <a:ext cx="325165" cy="337593"/>
            <a:chOff x="7276874" y="1685244"/>
            <a:chExt cx="714374" cy="803275"/>
          </a:xfrm>
          <a:solidFill>
            <a:schemeClr val="tx1">
              <a:lumMod val="50000"/>
              <a:lumOff val="50000"/>
            </a:schemeClr>
          </a:solidFill>
        </p:grpSpPr>
        <p:sp>
          <p:nvSpPr>
            <p:cNvPr id="1091" name="Freeform 50"/>
            <p:cNvSpPr>
              <a:spLocks noEditPoints="1"/>
            </p:cNvSpPr>
            <p:nvPr/>
          </p:nvSpPr>
          <p:spPr bwMode="auto">
            <a:xfrm>
              <a:off x="7276874" y="1685244"/>
              <a:ext cx="349250" cy="384175"/>
            </a:xfrm>
            <a:custGeom>
              <a:avLst/>
              <a:gdLst/>
              <a:ahLst/>
              <a:cxnLst>
                <a:cxn ang="0">
                  <a:pos x="212" y="8"/>
                </a:cxn>
                <a:cxn ang="0">
                  <a:pos x="194" y="0"/>
                </a:cxn>
                <a:cxn ang="0">
                  <a:pos x="21" y="0"/>
                </a:cxn>
                <a:cxn ang="0">
                  <a:pos x="4" y="8"/>
                </a:cxn>
                <a:cxn ang="0">
                  <a:pos x="0" y="13"/>
                </a:cxn>
                <a:cxn ang="0">
                  <a:pos x="0" y="160"/>
                </a:cxn>
                <a:cxn ang="0">
                  <a:pos x="0" y="168"/>
                </a:cxn>
                <a:cxn ang="0">
                  <a:pos x="4" y="177"/>
                </a:cxn>
                <a:cxn ang="0">
                  <a:pos x="21" y="186"/>
                </a:cxn>
                <a:cxn ang="0">
                  <a:pos x="194" y="186"/>
                </a:cxn>
                <a:cxn ang="0">
                  <a:pos x="212" y="177"/>
                </a:cxn>
                <a:cxn ang="0">
                  <a:pos x="220" y="168"/>
                </a:cxn>
                <a:cxn ang="0">
                  <a:pos x="220" y="26"/>
                </a:cxn>
                <a:cxn ang="0">
                  <a:pos x="220" y="13"/>
                </a:cxn>
                <a:cxn ang="0">
                  <a:pos x="212" y="8"/>
                </a:cxn>
                <a:cxn ang="0">
                  <a:pos x="207" y="160"/>
                </a:cxn>
                <a:cxn ang="0">
                  <a:pos x="203" y="168"/>
                </a:cxn>
                <a:cxn ang="0">
                  <a:pos x="21" y="173"/>
                </a:cxn>
                <a:cxn ang="0">
                  <a:pos x="13" y="168"/>
                </a:cxn>
                <a:cxn ang="0">
                  <a:pos x="13" y="160"/>
                </a:cxn>
                <a:cxn ang="0">
                  <a:pos x="13" y="26"/>
                </a:cxn>
                <a:cxn ang="0">
                  <a:pos x="13" y="17"/>
                </a:cxn>
                <a:cxn ang="0">
                  <a:pos x="194" y="13"/>
                </a:cxn>
                <a:cxn ang="0">
                  <a:pos x="203" y="17"/>
                </a:cxn>
                <a:cxn ang="0">
                  <a:pos x="207" y="26"/>
                </a:cxn>
                <a:cxn ang="0">
                  <a:pos x="212" y="186"/>
                </a:cxn>
                <a:cxn ang="0">
                  <a:pos x="8" y="186"/>
                </a:cxn>
                <a:cxn ang="0">
                  <a:pos x="4" y="190"/>
                </a:cxn>
                <a:cxn ang="0">
                  <a:pos x="0" y="238"/>
                </a:cxn>
                <a:cxn ang="0">
                  <a:pos x="4" y="242"/>
                </a:cxn>
                <a:cxn ang="0">
                  <a:pos x="8" y="242"/>
                </a:cxn>
                <a:cxn ang="0">
                  <a:pos x="212" y="242"/>
                </a:cxn>
                <a:cxn ang="0">
                  <a:pos x="216" y="242"/>
                </a:cxn>
                <a:cxn ang="0">
                  <a:pos x="220" y="194"/>
                </a:cxn>
                <a:cxn ang="0">
                  <a:pos x="216" y="190"/>
                </a:cxn>
                <a:cxn ang="0">
                  <a:pos x="212" y="186"/>
                </a:cxn>
                <a:cxn ang="0">
                  <a:pos x="207" y="229"/>
                </a:cxn>
                <a:cxn ang="0">
                  <a:pos x="13" y="199"/>
                </a:cxn>
                <a:cxn ang="0">
                  <a:pos x="207" y="229"/>
                </a:cxn>
                <a:cxn ang="0">
                  <a:pos x="121" y="225"/>
                </a:cxn>
                <a:cxn ang="0">
                  <a:pos x="125" y="225"/>
                </a:cxn>
                <a:cxn ang="0">
                  <a:pos x="125" y="220"/>
                </a:cxn>
                <a:cxn ang="0">
                  <a:pos x="125" y="212"/>
                </a:cxn>
                <a:cxn ang="0">
                  <a:pos x="125" y="207"/>
                </a:cxn>
                <a:cxn ang="0">
                  <a:pos x="26" y="207"/>
                </a:cxn>
                <a:cxn ang="0">
                  <a:pos x="21" y="207"/>
                </a:cxn>
                <a:cxn ang="0">
                  <a:pos x="17" y="212"/>
                </a:cxn>
                <a:cxn ang="0">
                  <a:pos x="17" y="220"/>
                </a:cxn>
                <a:cxn ang="0">
                  <a:pos x="21" y="225"/>
                </a:cxn>
                <a:cxn ang="0">
                  <a:pos x="26" y="225"/>
                </a:cxn>
              </a:cxnLst>
              <a:rect l="0" t="0" r="r" b="b"/>
              <a:pathLst>
                <a:path w="220" h="242">
                  <a:moveTo>
                    <a:pt x="212" y="8"/>
                  </a:moveTo>
                  <a:lnTo>
                    <a:pt x="212" y="8"/>
                  </a:lnTo>
                  <a:lnTo>
                    <a:pt x="207" y="0"/>
                  </a:lnTo>
                  <a:lnTo>
                    <a:pt x="194" y="0"/>
                  </a:lnTo>
                  <a:lnTo>
                    <a:pt x="21" y="0"/>
                  </a:lnTo>
                  <a:lnTo>
                    <a:pt x="21" y="0"/>
                  </a:lnTo>
                  <a:lnTo>
                    <a:pt x="13" y="0"/>
                  </a:lnTo>
                  <a:lnTo>
                    <a:pt x="4" y="8"/>
                  </a:lnTo>
                  <a:lnTo>
                    <a:pt x="4" y="8"/>
                  </a:lnTo>
                  <a:lnTo>
                    <a:pt x="0" y="13"/>
                  </a:lnTo>
                  <a:lnTo>
                    <a:pt x="0" y="26"/>
                  </a:lnTo>
                  <a:lnTo>
                    <a:pt x="0" y="160"/>
                  </a:lnTo>
                  <a:lnTo>
                    <a:pt x="0" y="160"/>
                  </a:lnTo>
                  <a:lnTo>
                    <a:pt x="0" y="168"/>
                  </a:lnTo>
                  <a:lnTo>
                    <a:pt x="4" y="177"/>
                  </a:lnTo>
                  <a:lnTo>
                    <a:pt x="4" y="177"/>
                  </a:lnTo>
                  <a:lnTo>
                    <a:pt x="13" y="181"/>
                  </a:lnTo>
                  <a:lnTo>
                    <a:pt x="21" y="186"/>
                  </a:lnTo>
                  <a:lnTo>
                    <a:pt x="194" y="186"/>
                  </a:lnTo>
                  <a:lnTo>
                    <a:pt x="194" y="186"/>
                  </a:lnTo>
                  <a:lnTo>
                    <a:pt x="207" y="181"/>
                  </a:lnTo>
                  <a:lnTo>
                    <a:pt x="212" y="177"/>
                  </a:lnTo>
                  <a:lnTo>
                    <a:pt x="212" y="177"/>
                  </a:lnTo>
                  <a:lnTo>
                    <a:pt x="220" y="168"/>
                  </a:lnTo>
                  <a:lnTo>
                    <a:pt x="220" y="160"/>
                  </a:lnTo>
                  <a:lnTo>
                    <a:pt x="220" y="26"/>
                  </a:lnTo>
                  <a:lnTo>
                    <a:pt x="220" y="26"/>
                  </a:lnTo>
                  <a:lnTo>
                    <a:pt x="220" y="13"/>
                  </a:lnTo>
                  <a:lnTo>
                    <a:pt x="212" y="8"/>
                  </a:lnTo>
                  <a:lnTo>
                    <a:pt x="212" y="8"/>
                  </a:lnTo>
                  <a:close/>
                  <a:moveTo>
                    <a:pt x="207" y="160"/>
                  </a:moveTo>
                  <a:lnTo>
                    <a:pt x="207" y="160"/>
                  </a:lnTo>
                  <a:lnTo>
                    <a:pt x="203" y="168"/>
                  </a:lnTo>
                  <a:lnTo>
                    <a:pt x="203" y="168"/>
                  </a:lnTo>
                  <a:lnTo>
                    <a:pt x="194" y="173"/>
                  </a:lnTo>
                  <a:lnTo>
                    <a:pt x="21" y="173"/>
                  </a:lnTo>
                  <a:lnTo>
                    <a:pt x="21" y="173"/>
                  </a:lnTo>
                  <a:lnTo>
                    <a:pt x="13" y="168"/>
                  </a:lnTo>
                  <a:lnTo>
                    <a:pt x="13" y="168"/>
                  </a:lnTo>
                  <a:lnTo>
                    <a:pt x="13" y="160"/>
                  </a:lnTo>
                  <a:lnTo>
                    <a:pt x="13" y="26"/>
                  </a:lnTo>
                  <a:lnTo>
                    <a:pt x="13" y="26"/>
                  </a:lnTo>
                  <a:lnTo>
                    <a:pt x="13" y="17"/>
                  </a:lnTo>
                  <a:lnTo>
                    <a:pt x="13" y="17"/>
                  </a:lnTo>
                  <a:lnTo>
                    <a:pt x="21" y="13"/>
                  </a:lnTo>
                  <a:lnTo>
                    <a:pt x="194" y="13"/>
                  </a:lnTo>
                  <a:lnTo>
                    <a:pt x="194" y="13"/>
                  </a:lnTo>
                  <a:lnTo>
                    <a:pt x="203" y="17"/>
                  </a:lnTo>
                  <a:lnTo>
                    <a:pt x="203" y="17"/>
                  </a:lnTo>
                  <a:lnTo>
                    <a:pt x="207" y="26"/>
                  </a:lnTo>
                  <a:lnTo>
                    <a:pt x="207" y="160"/>
                  </a:lnTo>
                  <a:close/>
                  <a:moveTo>
                    <a:pt x="212" y="186"/>
                  </a:moveTo>
                  <a:lnTo>
                    <a:pt x="8" y="186"/>
                  </a:lnTo>
                  <a:lnTo>
                    <a:pt x="8" y="186"/>
                  </a:lnTo>
                  <a:lnTo>
                    <a:pt x="4" y="190"/>
                  </a:lnTo>
                  <a:lnTo>
                    <a:pt x="4" y="190"/>
                  </a:lnTo>
                  <a:lnTo>
                    <a:pt x="0" y="194"/>
                  </a:lnTo>
                  <a:lnTo>
                    <a:pt x="0" y="238"/>
                  </a:lnTo>
                  <a:lnTo>
                    <a:pt x="0" y="238"/>
                  </a:lnTo>
                  <a:lnTo>
                    <a:pt x="4" y="242"/>
                  </a:lnTo>
                  <a:lnTo>
                    <a:pt x="4" y="242"/>
                  </a:lnTo>
                  <a:lnTo>
                    <a:pt x="8" y="242"/>
                  </a:lnTo>
                  <a:lnTo>
                    <a:pt x="212" y="242"/>
                  </a:lnTo>
                  <a:lnTo>
                    <a:pt x="212" y="242"/>
                  </a:lnTo>
                  <a:lnTo>
                    <a:pt x="216" y="242"/>
                  </a:lnTo>
                  <a:lnTo>
                    <a:pt x="216" y="242"/>
                  </a:lnTo>
                  <a:lnTo>
                    <a:pt x="220" y="238"/>
                  </a:lnTo>
                  <a:lnTo>
                    <a:pt x="220" y="194"/>
                  </a:lnTo>
                  <a:lnTo>
                    <a:pt x="220" y="194"/>
                  </a:lnTo>
                  <a:lnTo>
                    <a:pt x="216" y="190"/>
                  </a:lnTo>
                  <a:lnTo>
                    <a:pt x="216" y="190"/>
                  </a:lnTo>
                  <a:lnTo>
                    <a:pt x="212" y="186"/>
                  </a:lnTo>
                  <a:lnTo>
                    <a:pt x="212" y="186"/>
                  </a:lnTo>
                  <a:close/>
                  <a:moveTo>
                    <a:pt x="207" y="229"/>
                  </a:moveTo>
                  <a:lnTo>
                    <a:pt x="13" y="229"/>
                  </a:lnTo>
                  <a:lnTo>
                    <a:pt x="13" y="199"/>
                  </a:lnTo>
                  <a:lnTo>
                    <a:pt x="207" y="199"/>
                  </a:lnTo>
                  <a:lnTo>
                    <a:pt x="207" y="229"/>
                  </a:lnTo>
                  <a:close/>
                  <a:moveTo>
                    <a:pt x="26" y="225"/>
                  </a:moveTo>
                  <a:lnTo>
                    <a:pt x="121" y="225"/>
                  </a:lnTo>
                  <a:lnTo>
                    <a:pt x="121" y="225"/>
                  </a:lnTo>
                  <a:lnTo>
                    <a:pt x="125" y="225"/>
                  </a:lnTo>
                  <a:lnTo>
                    <a:pt x="125" y="225"/>
                  </a:lnTo>
                  <a:lnTo>
                    <a:pt x="125" y="220"/>
                  </a:lnTo>
                  <a:lnTo>
                    <a:pt x="125" y="212"/>
                  </a:lnTo>
                  <a:lnTo>
                    <a:pt x="125" y="212"/>
                  </a:lnTo>
                  <a:lnTo>
                    <a:pt x="125" y="207"/>
                  </a:lnTo>
                  <a:lnTo>
                    <a:pt x="125" y="207"/>
                  </a:lnTo>
                  <a:lnTo>
                    <a:pt x="121" y="207"/>
                  </a:lnTo>
                  <a:lnTo>
                    <a:pt x="26" y="207"/>
                  </a:lnTo>
                  <a:lnTo>
                    <a:pt x="26" y="207"/>
                  </a:lnTo>
                  <a:lnTo>
                    <a:pt x="21" y="207"/>
                  </a:lnTo>
                  <a:lnTo>
                    <a:pt x="21" y="207"/>
                  </a:lnTo>
                  <a:lnTo>
                    <a:pt x="17" y="212"/>
                  </a:lnTo>
                  <a:lnTo>
                    <a:pt x="17" y="220"/>
                  </a:lnTo>
                  <a:lnTo>
                    <a:pt x="17" y="220"/>
                  </a:lnTo>
                  <a:lnTo>
                    <a:pt x="21" y="225"/>
                  </a:lnTo>
                  <a:lnTo>
                    <a:pt x="21" y="225"/>
                  </a:lnTo>
                  <a:lnTo>
                    <a:pt x="26" y="225"/>
                  </a:lnTo>
                  <a:lnTo>
                    <a:pt x="26" y="22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092" name="Freeform 51"/>
            <p:cNvSpPr>
              <a:spLocks noEditPoints="1"/>
            </p:cNvSpPr>
            <p:nvPr/>
          </p:nvSpPr>
          <p:spPr bwMode="auto">
            <a:xfrm>
              <a:off x="7640411" y="2104344"/>
              <a:ext cx="350837" cy="384175"/>
            </a:xfrm>
            <a:custGeom>
              <a:avLst/>
              <a:gdLst/>
              <a:ahLst/>
              <a:cxnLst>
                <a:cxn ang="0">
                  <a:pos x="216" y="4"/>
                </a:cxn>
                <a:cxn ang="0">
                  <a:pos x="199" y="0"/>
                </a:cxn>
                <a:cxn ang="0">
                  <a:pos x="26" y="0"/>
                </a:cxn>
                <a:cxn ang="0">
                  <a:pos x="9" y="4"/>
                </a:cxn>
                <a:cxn ang="0">
                  <a:pos x="0" y="13"/>
                </a:cxn>
                <a:cxn ang="0">
                  <a:pos x="0" y="160"/>
                </a:cxn>
                <a:cxn ang="0">
                  <a:pos x="0" y="168"/>
                </a:cxn>
                <a:cxn ang="0">
                  <a:pos x="9" y="177"/>
                </a:cxn>
                <a:cxn ang="0">
                  <a:pos x="26" y="181"/>
                </a:cxn>
                <a:cxn ang="0">
                  <a:pos x="199" y="181"/>
                </a:cxn>
                <a:cxn ang="0">
                  <a:pos x="216" y="177"/>
                </a:cxn>
                <a:cxn ang="0">
                  <a:pos x="221" y="168"/>
                </a:cxn>
                <a:cxn ang="0">
                  <a:pos x="221" y="26"/>
                </a:cxn>
                <a:cxn ang="0">
                  <a:pos x="221" y="13"/>
                </a:cxn>
                <a:cxn ang="0">
                  <a:pos x="216" y="4"/>
                </a:cxn>
                <a:cxn ang="0">
                  <a:pos x="212" y="160"/>
                </a:cxn>
                <a:cxn ang="0">
                  <a:pos x="208" y="168"/>
                </a:cxn>
                <a:cxn ang="0">
                  <a:pos x="26" y="173"/>
                </a:cxn>
                <a:cxn ang="0">
                  <a:pos x="17" y="168"/>
                </a:cxn>
                <a:cxn ang="0">
                  <a:pos x="13" y="160"/>
                </a:cxn>
                <a:cxn ang="0">
                  <a:pos x="13" y="26"/>
                </a:cxn>
                <a:cxn ang="0">
                  <a:pos x="17" y="17"/>
                </a:cxn>
                <a:cxn ang="0">
                  <a:pos x="199" y="13"/>
                </a:cxn>
                <a:cxn ang="0">
                  <a:pos x="208" y="17"/>
                </a:cxn>
                <a:cxn ang="0">
                  <a:pos x="212" y="26"/>
                </a:cxn>
                <a:cxn ang="0">
                  <a:pos x="216" y="186"/>
                </a:cxn>
                <a:cxn ang="0">
                  <a:pos x="9" y="186"/>
                </a:cxn>
                <a:cxn ang="0">
                  <a:pos x="4" y="190"/>
                </a:cxn>
                <a:cxn ang="0">
                  <a:pos x="4" y="238"/>
                </a:cxn>
                <a:cxn ang="0">
                  <a:pos x="4" y="242"/>
                </a:cxn>
                <a:cxn ang="0">
                  <a:pos x="9" y="242"/>
                </a:cxn>
                <a:cxn ang="0">
                  <a:pos x="216" y="242"/>
                </a:cxn>
                <a:cxn ang="0">
                  <a:pos x="221" y="242"/>
                </a:cxn>
                <a:cxn ang="0">
                  <a:pos x="221" y="194"/>
                </a:cxn>
                <a:cxn ang="0">
                  <a:pos x="221" y="190"/>
                </a:cxn>
                <a:cxn ang="0">
                  <a:pos x="216" y="186"/>
                </a:cxn>
                <a:cxn ang="0">
                  <a:pos x="208" y="229"/>
                </a:cxn>
                <a:cxn ang="0">
                  <a:pos x="17" y="199"/>
                </a:cxn>
                <a:cxn ang="0">
                  <a:pos x="208" y="229"/>
                </a:cxn>
                <a:cxn ang="0">
                  <a:pos x="121" y="225"/>
                </a:cxn>
                <a:cxn ang="0">
                  <a:pos x="126" y="225"/>
                </a:cxn>
                <a:cxn ang="0">
                  <a:pos x="130" y="220"/>
                </a:cxn>
                <a:cxn ang="0">
                  <a:pos x="130" y="212"/>
                </a:cxn>
                <a:cxn ang="0">
                  <a:pos x="126" y="207"/>
                </a:cxn>
                <a:cxn ang="0">
                  <a:pos x="26" y="207"/>
                </a:cxn>
                <a:cxn ang="0">
                  <a:pos x="22" y="207"/>
                </a:cxn>
                <a:cxn ang="0">
                  <a:pos x="22" y="212"/>
                </a:cxn>
                <a:cxn ang="0">
                  <a:pos x="22" y="220"/>
                </a:cxn>
                <a:cxn ang="0">
                  <a:pos x="22" y="225"/>
                </a:cxn>
                <a:cxn ang="0">
                  <a:pos x="26" y="225"/>
                </a:cxn>
              </a:cxnLst>
              <a:rect l="0" t="0" r="r" b="b"/>
              <a:pathLst>
                <a:path w="221" h="242">
                  <a:moveTo>
                    <a:pt x="216" y="4"/>
                  </a:moveTo>
                  <a:lnTo>
                    <a:pt x="216" y="4"/>
                  </a:lnTo>
                  <a:lnTo>
                    <a:pt x="208" y="0"/>
                  </a:lnTo>
                  <a:lnTo>
                    <a:pt x="199" y="0"/>
                  </a:lnTo>
                  <a:lnTo>
                    <a:pt x="26" y="0"/>
                  </a:lnTo>
                  <a:lnTo>
                    <a:pt x="26" y="0"/>
                  </a:lnTo>
                  <a:lnTo>
                    <a:pt x="17" y="0"/>
                  </a:lnTo>
                  <a:lnTo>
                    <a:pt x="9" y="4"/>
                  </a:lnTo>
                  <a:lnTo>
                    <a:pt x="9" y="4"/>
                  </a:lnTo>
                  <a:lnTo>
                    <a:pt x="0" y="13"/>
                  </a:lnTo>
                  <a:lnTo>
                    <a:pt x="0" y="26"/>
                  </a:lnTo>
                  <a:lnTo>
                    <a:pt x="0" y="160"/>
                  </a:lnTo>
                  <a:lnTo>
                    <a:pt x="0" y="160"/>
                  </a:lnTo>
                  <a:lnTo>
                    <a:pt x="0" y="168"/>
                  </a:lnTo>
                  <a:lnTo>
                    <a:pt x="9" y="177"/>
                  </a:lnTo>
                  <a:lnTo>
                    <a:pt x="9" y="177"/>
                  </a:lnTo>
                  <a:lnTo>
                    <a:pt x="17" y="181"/>
                  </a:lnTo>
                  <a:lnTo>
                    <a:pt x="26" y="181"/>
                  </a:lnTo>
                  <a:lnTo>
                    <a:pt x="199" y="181"/>
                  </a:lnTo>
                  <a:lnTo>
                    <a:pt x="199" y="181"/>
                  </a:lnTo>
                  <a:lnTo>
                    <a:pt x="208" y="181"/>
                  </a:lnTo>
                  <a:lnTo>
                    <a:pt x="216" y="177"/>
                  </a:lnTo>
                  <a:lnTo>
                    <a:pt x="216" y="177"/>
                  </a:lnTo>
                  <a:lnTo>
                    <a:pt x="221" y="168"/>
                  </a:lnTo>
                  <a:lnTo>
                    <a:pt x="221" y="160"/>
                  </a:lnTo>
                  <a:lnTo>
                    <a:pt x="221" y="26"/>
                  </a:lnTo>
                  <a:lnTo>
                    <a:pt x="221" y="26"/>
                  </a:lnTo>
                  <a:lnTo>
                    <a:pt x="221" y="13"/>
                  </a:lnTo>
                  <a:lnTo>
                    <a:pt x="216" y="4"/>
                  </a:lnTo>
                  <a:lnTo>
                    <a:pt x="216" y="4"/>
                  </a:lnTo>
                  <a:close/>
                  <a:moveTo>
                    <a:pt x="212" y="160"/>
                  </a:moveTo>
                  <a:lnTo>
                    <a:pt x="212" y="160"/>
                  </a:lnTo>
                  <a:lnTo>
                    <a:pt x="208" y="168"/>
                  </a:lnTo>
                  <a:lnTo>
                    <a:pt x="208" y="168"/>
                  </a:lnTo>
                  <a:lnTo>
                    <a:pt x="199" y="173"/>
                  </a:lnTo>
                  <a:lnTo>
                    <a:pt x="26" y="173"/>
                  </a:lnTo>
                  <a:lnTo>
                    <a:pt x="26" y="173"/>
                  </a:lnTo>
                  <a:lnTo>
                    <a:pt x="17" y="168"/>
                  </a:lnTo>
                  <a:lnTo>
                    <a:pt x="17" y="168"/>
                  </a:lnTo>
                  <a:lnTo>
                    <a:pt x="13" y="160"/>
                  </a:lnTo>
                  <a:lnTo>
                    <a:pt x="13" y="26"/>
                  </a:lnTo>
                  <a:lnTo>
                    <a:pt x="13" y="26"/>
                  </a:lnTo>
                  <a:lnTo>
                    <a:pt x="17" y="17"/>
                  </a:lnTo>
                  <a:lnTo>
                    <a:pt x="17" y="17"/>
                  </a:lnTo>
                  <a:lnTo>
                    <a:pt x="26" y="13"/>
                  </a:lnTo>
                  <a:lnTo>
                    <a:pt x="199" y="13"/>
                  </a:lnTo>
                  <a:lnTo>
                    <a:pt x="199" y="13"/>
                  </a:lnTo>
                  <a:lnTo>
                    <a:pt x="208" y="17"/>
                  </a:lnTo>
                  <a:lnTo>
                    <a:pt x="208" y="17"/>
                  </a:lnTo>
                  <a:lnTo>
                    <a:pt x="212" y="26"/>
                  </a:lnTo>
                  <a:lnTo>
                    <a:pt x="212" y="160"/>
                  </a:lnTo>
                  <a:close/>
                  <a:moveTo>
                    <a:pt x="216" y="186"/>
                  </a:moveTo>
                  <a:lnTo>
                    <a:pt x="9" y="186"/>
                  </a:lnTo>
                  <a:lnTo>
                    <a:pt x="9" y="186"/>
                  </a:lnTo>
                  <a:lnTo>
                    <a:pt x="4" y="190"/>
                  </a:lnTo>
                  <a:lnTo>
                    <a:pt x="4" y="190"/>
                  </a:lnTo>
                  <a:lnTo>
                    <a:pt x="4" y="194"/>
                  </a:lnTo>
                  <a:lnTo>
                    <a:pt x="4" y="238"/>
                  </a:lnTo>
                  <a:lnTo>
                    <a:pt x="4" y="238"/>
                  </a:lnTo>
                  <a:lnTo>
                    <a:pt x="4" y="242"/>
                  </a:lnTo>
                  <a:lnTo>
                    <a:pt x="4" y="242"/>
                  </a:lnTo>
                  <a:lnTo>
                    <a:pt x="9" y="242"/>
                  </a:lnTo>
                  <a:lnTo>
                    <a:pt x="216" y="242"/>
                  </a:lnTo>
                  <a:lnTo>
                    <a:pt x="216" y="242"/>
                  </a:lnTo>
                  <a:lnTo>
                    <a:pt x="221" y="242"/>
                  </a:lnTo>
                  <a:lnTo>
                    <a:pt x="221" y="242"/>
                  </a:lnTo>
                  <a:lnTo>
                    <a:pt x="221" y="238"/>
                  </a:lnTo>
                  <a:lnTo>
                    <a:pt x="221" y="194"/>
                  </a:lnTo>
                  <a:lnTo>
                    <a:pt x="221" y="194"/>
                  </a:lnTo>
                  <a:lnTo>
                    <a:pt x="221" y="190"/>
                  </a:lnTo>
                  <a:lnTo>
                    <a:pt x="221" y="190"/>
                  </a:lnTo>
                  <a:lnTo>
                    <a:pt x="216" y="186"/>
                  </a:lnTo>
                  <a:lnTo>
                    <a:pt x="216" y="186"/>
                  </a:lnTo>
                  <a:close/>
                  <a:moveTo>
                    <a:pt x="208" y="229"/>
                  </a:moveTo>
                  <a:lnTo>
                    <a:pt x="17" y="229"/>
                  </a:lnTo>
                  <a:lnTo>
                    <a:pt x="17" y="199"/>
                  </a:lnTo>
                  <a:lnTo>
                    <a:pt x="208" y="199"/>
                  </a:lnTo>
                  <a:lnTo>
                    <a:pt x="208" y="229"/>
                  </a:lnTo>
                  <a:close/>
                  <a:moveTo>
                    <a:pt x="26" y="225"/>
                  </a:moveTo>
                  <a:lnTo>
                    <a:pt x="121" y="225"/>
                  </a:lnTo>
                  <a:lnTo>
                    <a:pt x="121" y="225"/>
                  </a:lnTo>
                  <a:lnTo>
                    <a:pt x="126" y="225"/>
                  </a:lnTo>
                  <a:lnTo>
                    <a:pt x="126" y="225"/>
                  </a:lnTo>
                  <a:lnTo>
                    <a:pt x="130" y="220"/>
                  </a:lnTo>
                  <a:lnTo>
                    <a:pt x="130" y="212"/>
                  </a:lnTo>
                  <a:lnTo>
                    <a:pt x="130" y="212"/>
                  </a:lnTo>
                  <a:lnTo>
                    <a:pt x="126" y="207"/>
                  </a:lnTo>
                  <a:lnTo>
                    <a:pt x="126" y="207"/>
                  </a:lnTo>
                  <a:lnTo>
                    <a:pt x="121" y="207"/>
                  </a:lnTo>
                  <a:lnTo>
                    <a:pt x="26" y="207"/>
                  </a:lnTo>
                  <a:lnTo>
                    <a:pt x="26" y="207"/>
                  </a:lnTo>
                  <a:lnTo>
                    <a:pt x="22" y="207"/>
                  </a:lnTo>
                  <a:lnTo>
                    <a:pt x="22" y="207"/>
                  </a:lnTo>
                  <a:lnTo>
                    <a:pt x="22" y="212"/>
                  </a:lnTo>
                  <a:lnTo>
                    <a:pt x="22" y="220"/>
                  </a:lnTo>
                  <a:lnTo>
                    <a:pt x="22" y="220"/>
                  </a:lnTo>
                  <a:lnTo>
                    <a:pt x="22" y="225"/>
                  </a:lnTo>
                  <a:lnTo>
                    <a:pt x="22" y="225"/>
                  </a:lnTo>
                  <a:lnTo>
                    <a:pt x="26" y="225"/>
                  </a:lnTo>
                  <a:lnTo>
                    <a:pt x="26" y="22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093" name="Rectangle 52"/>
            <p:cNvSpPr>
              <a:spLocks noChangeArrowheads="1"/>
            </p:cNvSpPr>
            <p:nvPr/>
          </p:nvSpPr>
          <p:spPr bwMode="auto">
            <a:xfrm>
              <a:off x="7681686" y="1759857"/>
              <a:ext cx="61912" cy="20638"/>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1094" name="Rectangle 53"/>
            <p:cNvSpPr>
              <a:spLocks noChangeArrowheads="1"/>
            </p:cNvSpPr>
            <p:nvPr/>
          </p:nvSpPr>
          <p:spPr bwMode="auto">
            <a:xfrm>
              <a:off x="7791224" y="1759857"/>
              <a:ext cx="69850" cy="20638"/>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1095" name="Freeform 54"/>
            <p:cNvSpPr>
              <a:spLocks noEditPoints="1"/>
            </p:cNvSpPr>
            <p:nvPr/>
          </p:nvSpPr>
          <p:spPr bwMode="auto">
            <a:xfrm>
              <a:off x="7915049" y="1759857"/>
              <a:ext cx="34925" cy="274638"/>
            </a:xfrm>
            <a:custGeom>
              <a:avLst/>
              <a:gdLst/>
              <a:ahLst/>
              <a:cxnLst>
                <a:cxn ang="0">
                  <a:pos x="0" y="0"/>
                </a:cxn>
                <a:cxn ang="0">
                  <a:pos x="0" y="13"/>
                </a:cxn>
                <a:cxn ang="0">
                  <a:pos x="9" y="13"/>
                </a:cxn>
                <a:cxn ang="0">
                  <a:pos x="9" y="26"/>
                </a:cxn>
                <a:cxn ang="0">
                  <a:pos x="22" y="26"/>
                </a:cxn>
                <a:cxn ang="0">
                  <a:pos x="22" y="0"/>
                </a:cxn>
                <a:cxn ang="0">
                  <a:pos x="0" y="0"/>
                </a:cxn>
                <a:cxn ang="0">
                  <a:pos x="9" y="173"/>
                </a:cxn>
                <a:cxn ang="0">
                  <a:pos x="22" y="173"/>
                </a:cxn>
                <a:cxn ang="0">
                  <a:pos x="22" y="134"/>
                </a:cxn>
                <a:cxn ang="0">
                  <a:pos x="9" y="134"/>
                </a:cxn>
                <a:cxn ang="0">
                  <a:pos x="9" y="173"/>
                </a:cxn>
                <a:cxn ang="0">
                  <a:pos x="9" y="100"/>
                </a:cxn>
                <a:cxn ang="0">
                  <a:pos x="22" y="100"/>
                </a:cxn>
                <a:cxn ang="0">
                  <a:pos x="22" y="61"/>
                </a:cxn>
                <a:cxn ang="0">
                  <a:pos x="9" y="61"/>
                </a:cxn>
                <a:cxn ang="0">
                  <a:pos x="9" y="100"/>
                </a:cxn>
              </a:cxnLst>
              <a:rect l="0" t="0" r="r" b="b"/>
              <a:pathLst>
                <a:path w="22" h="173">
                  <a:moveTo>
                    <a:pt x="0" y="0"/>
                  </a:moveTo>
                  <a:lnTo>
                    <a:pt x="0" y="13"/>
                  </a:lnTo>
                  <a:lnTo>
                    <a:pt x="9" y="13"/>
                  </a:lnTo>
                  <a:lnTo>
                    <a:pt x="9" y="26"/>
                  </a:lnTo>
                  <a:lnTo>
                    <a:pt x="22" y="26"/>
                  </a:lnTo>
                  <a:lnTo>
                    <a:pt x="22" y="0"/>
                  </a:lnTo>
                  <a:lnTo>
                    <a:pt x="0" y="0"/>
                  </a:lnTo>
                  <a:close/>
                  <a:moveTo>
                    <a:pt x="9" y="173"/>
                  </a:moveTo>
                  <a:lnTo>
                    <a:pt x="22" y="173"/>
                  </a:lnTo>
                  <a:lnTo>
                    <a:pt x="22" y="134"/>
                  </a:lnTo>
                  <a:lnTo>
                    <a:pt x="9" y="134"/>
                  </a:lnTo>
                  <a:lnTo>
                    <a:pt x="9" y="173"/>
                  </a:lnTo>
                  <a:close/>
                  <a:moveTo>
                    <a:pt x="9" y="100"/>
                  </a:moveTo>
                  <a:lnTo>
                    <a:pt x="22" y="100"/>
                  </a:lnTo>
                  <a:lnTo>
                    <a:pt x="22" y="61"/>
                  </a:lnTo>
                  <a:lnTo>
                    <a:pt x="9" y="61"/>
                  </a:lnTo>
                  <a:lnTo>
                    <a:pt x="9" y="10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096" name="Rectangle 55"/>
            <p:cNvSpPr>
              <a:spLocks noChangeArrowheads="1"/>
            </p:cNvSpPr>
            <p:nvPr/>
          </p:nvSpPr>
          <p:spPr bwMode="auto">
            <a:xfrm>
              <a:off x="7510236" y="2432957"/>
              <a:ext cx="61912" cy="20638"/>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1097" name="Rectangle 56"/>
            <p:cNvSpPr>
              <a:spLocks noChangeArrowheads="1"/>
            </p:cNvSpPr>
            <p:nvPr/>
          </p:nvSpPr>
          <p:spPr bwMode="auto">
            <a:xfrm>
              <a:off x="7392761" y="2432957"/>
              <a:ext cx="61912" cy="20638"/>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1098" name="Freeform 57"/>
            <p:cNvSpPr>
              <a:spLocks noEditPoints="1"/>
            </p:cNvSpPr>
            <p:nvPr/>
          </p:nvSpPr>
          <p:spPr bwMode="auto">
            <a:xfrm>
              <a:off x="7297511" y="2178957"/>
              <a:ext cx="41275" cy="274638"/>
            </a:xfrm>
            <a:custGeom>
              <a:avLst/>
              <a:gdLst/>
              <a:ahLst/>
              <a:cxnLst>
                <a:cxn ang="0">
                  <a:pos x="26" y="173"/>
                </a:cxn>
                <a:cxn ang="0">
                  <a:pos x="26" y="160"/>
                </a:cxn>
                <a:cxn ang="0">
                  <a:pos x="13" y="160"/>
                </a:cxn>
                <a:cxn ang="0">
                  <a:pos x="13" y="147"/>
                </a:cxn>
                <a:cxn ang="0">
                  <a:pos x="0" y="147"/>
                </a:cxn>
                <a:cxn ang="0">
                  <a:pos x="0" y="173"/>
                </a:cxn>
                <a:cxn ang="0">
                  <a:pos x="26" y="173"/>
                </a:cxn>
                <a:cxn ang="0">
                  <a:pos x="13" y="0"/>
                </a:cxn>
                <a:cxn ang="0">
                  <a:pos x="0" y="0"/>
                </a:cxn>
                <a:cxn ang="0">
                  <a:pos x="0" y="39"/>
                </a:cxn>
                <a:cxn ang="0">
                  <a:pos x="13" y="39"/>
                </a:cxn>
                <a:cxn ang="0">
                  <a:pos x="13" y="0"/>
                </a:cxn>
                <a:cxn ang="0">
                  <a:pos x="13" y="74"/>
                </a:cxn>
                <a:cxn ang="0">
                  <a:pos x="0" y="74"/>
                </a:cxn>
                <a:cxn ang="0">
                  <a:pos x="0" y="113"/>
                </a:cxn>
                <a:cxn ang="0">
                  <a:pos x="13" y="113"/>
                </a:cxn>
                <a:cxn ang="0">
                  <a:pos x="13" y="74"/>
                </a:cxn>
              </a:cxnLst>
              <a:rect l="0" t="0" r="r" b="b"/>
              <a:pathLst>
                <a:path w="26" h="173">
                  <a:moveTo>
                    <a:pt x="26" y="173"/>
                  </a:moveTo>
                  <a:lnTo>
                    <a:pt x="26" y="160"/>
                  </a:lnTo>
                  <a:lnTo>
                    <a:pt x="13" y="160"/>
                  </a:lnTo>
                  <a:lnTo>
                    <a:pt x="13" y="147"/>
                  </a:lnTo>
                  <a:lnTo>
                    <a:pt x="0" y="147"/>
                  </a:lnTo>
                  <a:lnTo>
                    <a:pt x="0" y="173"/>
                  </a:lnTo>
                  <a:lnTo>
                    <a:pt x="26" y="173"/>
                  </a:lnTo>
                  <a:close/>
                  <a:moveTo>
                    <a:pt x="13" y="0"/>
                  </a:moveTo>
                  <a:lnTo>
                    <a:pt x="0" y="0"/>
                  </a:lnTo>
                  <a:lnTo>
                    <a:pt x="0" y="39"/>
                  </a:lnTo>
                  <a:lnTo>
                    <a:pt x="13" y="39"/>
                  </a:lnTo>
                  <a:lnTo>
                    <a:pt x="13" y="0"/>
                  </a:lnTo>
                  <a:close/>
                  <a:moveTo>
                    <a:pt x="13" y="74"/>
                  </a:moveTo>
                  <a:lnTo>
                    <a:pt x="0" y="74"/>
                  </a:lnTo>
                  <a:lnTo>
                    <a:pt x="0" y="113"/>
                  </a:lnTo>
                  <a:lnTo>
                    <a:pt x="13" y="113"/>
                  </a:lnTo>
                  <a:lnTo>
                    <a:pt x="13" y="7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23" name="组合 1103"/>
          <p:cNvGrpSpPr/>
          <p:nvPr/>
        </p:nvGrpSpPr>
        <p:grpSpPr>
          <a:xfrm>
            <a:off x="5004457" y="2296161"/>
            <a:ext cx="2763648" cy="1695879"/>
            <a:chOff x="6071257" y="2286001"/>
            <a:chExt cx="2763648" cy="1695879"/>
          </a:xfrm>
        </p:grpSpPr>
        <p:grpSp>
          <p:nvGrpSpPr>
            <p:cNvPr id="24" name="Group 14"/>
            <p:cNvGrpSpPr/>
            <p:nvPr/>
          </p:nvGrpSpPr>
          <p:grpSpPr>
            <a:xfrm>
              <a:off x="6071257" y="2286001"/>
              <a:ext cx="2763648" cy="1695879"/>
              <a:chOff x="1646001" y="1348289"/>
              <a:chExt cx="5132633" cy="2587591"/>
            </a:xfrm>
          </p:grpSpPr>
          <p:sp>
            <p:nvSpPr>
              <p:cNvPr id="1017" name="TextBox 1016"/>
              <p:cNvSpPr txBox="1"/>
              <p:nvPr/>
            </p:nvSpPr>
            <p:spPr>
              <a:xfrm>
                <a:off x="1646001" y="1870207"/>
                <a:ext cx="2283399" cy="320600"/>
              </a:xfrm>
              <a:prstGeom prst="rect">
                <a:avLst/>
              </a:prstGeom>
              <a:noFill/>
            </p:spPr>
            <p:txBody>
              <a:bodyPr wrap="square" rtlCol="0">
                <a:spAutoFit/>
              </a:bodyPr>
              <a:lstStyle/>
              <a:p>
                <a:pPr algn="ctr">
                  <a:lnSpc>
                    <a:spcPct val="85000"/>
                  </a:lnSpc>
                </a:pPr>
                <a:r>
                  <a:rPr lang="zh-CN" altLang="en-US" sz="1100" b="1" dirty="0">
                    <a:solidFill>
                      <a:srgbClr val="000000"/>
                    </a:solidFill>
                    <a:latin typeface="Heiti SC Light"/>
                    <a:ea typeface="Heiti SC Light"/>
                    <a:cs typeface="Heiti SC Light"/>
                  </a:rPr>
                  <a:t>有线网策略</a:t>
                </a:r>
                <a:endParaRPr lang="en-US" sz="1100" b="1" dirty="0">
                  <a:solidFill>
                    <a:srgbClr val="000000"/>
                  </a:solidFill>
                  <a:latin typeface="Heiti SC Light"/>
                  <a:ea typeface="Heiti SC Light"/>
                  <a:cs typeface="Heiti SC Light"/>
                </a:endParaRPr>
              </a:p>
            </p:txBody>
          </p:sp>
          <p:grpSp>
            <p:nvGrpSpPr>
              <p:cNvPr id="25" name="Group 63"/>
              <p:cNvGrpSpPr/>
              <p:nvPr/>
            </p:nvGrpSpPr>
            <p:grpSpPr>
              <a:xfrm>
                <a:off x="2605371" y="1348289"/>
                <a:ext cx="269505" cy="377820"/>
                <a:chOff x="543004" y="6860135"/>
                <a:chExt cx="382845" cy="548004"/>
              </a:xfrm>
              <a:solidFill>
                <a:srgbClr val="FFFFFF"/>
              </a:solidFill>
              <a:effectLst/>
            </p:grpSpPr>
            <p:sp>
              <p:nvSpPr>
                <p:cNvPr id="992" name="Freeform 75"/>
                <p:cNvSpPr/>
                <p:nvPr/>
              </p:nvSpPr>
              <p:spPr bwMode="auto">
                <a:xfrm>
                  <a:off x="710655" y="6868471"/>
                  <a:ext cx="41705" cy="19184"/>
                </a:xfrm>
                <a:custGeom>
                  <a:avLst/>
                  <a:gdLst>
                    <a:gd name="T0" fmla="*/ 6 w 21"/>
                    <a:gd name="T1" fmla="*/ 0 h 10"/>
                    <a:gd name="T2" fmla="*/ 13 w 21"/>
                    <a:gd name="T3" fmla="*/ 0 h 10"/>
                    <a:gd name="T4" fmla="*/ 0 w 21"/>
                    <a:gd name="T5" fmla="*/ 4 h 10"/>
                    <a:gd name="T6" fmla="*/ 6 w 21"/>
                    <a:gd name="T7" fmla="*/ 0 h 10"/>
                  </a:gdLst>
                  <a:ahLst/>
                  <a:cxnLst>
                    <a:cxn ang="0">
                      <a:pos x="T0" y="T1"/>
                    </a:cxn>
                    <a:cxn ang="0">
                      <a:pos x="T2" y="T3"/>
                    </a:cxn>
                    <a:cxn ang="0">
                      <a:pos x="T4" y="T5"/>
                    </a:cxn>
                    <a:cxn ang="0">
                      <a:pos x="T6" y="T7"/>
                    </a:cxn>
                  </a:cxnLst>
                  <a:rect l="0" t="0" r="r" b="b"/>
                  <a:pathLst>
                    <a:path w="21" h="10">
                      <a:moveTo>
                        <a:pt x="6" y="0"/>
                      </a:moveTo>
                      <a:cubicBezTo>
                        <a:pt x="8" y="0"/>
                        <a:pt x="10" y="0"/>
                        <a:pt x="13" y="0"/>
                      </a:cubicBezTo>
                      <a:cubicBezTo>
                        <a:pt x="21" y="6"/>
                        <a:pt x="2" y="10"/>
                        <a:pt x="0" y="4"/>
                      </a:cubicBezTo>
                      <a:cubicBezTo>
                        <a:pt x="0" y="1"/>
                        <a:pt x="4" y="2"/>
                        <a:pt x="6" y="0"/>
                      </a:cubicBezTo>
                      <a:close/>
                    </a:path>
                  </a:pathLst>
                </a:custGeom>
                <a:grpFill/>
                <a:ln>
                  <a:noFill/>
                </a:ln>
                <a:effectLst>
                  <a:outerShdw blurRad="63500" sx="102000" sy="102000" algn="ctr" rotWithShape="0">
                    <a:srgbClr val="702D89">
                      <a:alpha val="60000"/>
                    </a:srgbClr>
                  </a:outerShdw>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993" name="Freeform 76"/>
                <p:cNvSpPr/>
                <p:nvPr/>
              </p:nvSpPr>
              <p:spPr bwMode="auto">
                <a:xfrm>
                  <a:off x="651436" y="6860135"/>
                  <a:ext cx="196010" cy="75067"/>
                </a:xfrm>
                <a:custGeom>
                  <a:avLst/>
                  <a:gdLst>
                    <a:gd name="T0" fmla="*/ 67 w 99"/>
                    <a:gd name="T1" fmla="*/ 14 h 38"/>
                    <a:gd name="T2" fmla="*/ 55 w 99"/>
                    <a:gd name="T3" fmla="*/ 15 h 38"/>
                    <a:gd name="T4" fmla="*/ 81 w 99"/>
                    <a:gd name="T5" fmla="*/ 23 h 38"/>
                    <a:gd name="T6" fmla="*/ 99 w 99"/>
                    <a:gd name="T7" fmla="*/ 38 h 38"/>
                    <a:gd name="T8" fmla="*/ 77 w 99"/>
                    <a:gd name="T9" fmla="*/ 28 h 38"/>
                    <a:gd name="T10" fmla="*/ 36 w 99"/>
                    <a:gd name="T11" fmla="*/ 23 h 38"/>
                    <a:gd name="T12" fmla="*/ 22 w 99"/>
                    <a:gd name="T13" fmla="*/ 20 h 38"/>
                    <a:gd name="T14" fmla="*/ 0 w 99"/>
                    <a:gd name="T15" fmla="*/ 24 h 38"/>
                    <a:gd name="T16" fmla="*/ 40 w 99"/>
                    <a:gd name="T17" fmla="*/ 13 h 38"/>
                    <a:gd name="T18" fmla="*/ 67 w 99"/>
                    <a:gd name="T19"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 h="38">
                      <a:moveTo>
                        <a:pt x="67" y="14"/>
                      </a:moveTo>
                      <a:cubicBezTo>
                        <a:pt x="62" y="14"/>
                        <a:pt x="59" y="12"/>
                        <a:pt x="55" y="15"/>
                      </a:cubicBezTo>
                      <a:cubicBezTo>
                        <a:pt x="62" y="19"/>
                        <a:pt x="72" y="19"/>
                        <a:pt x="81" y="23"/>
                      </a:cubicBezTo>
                      <a:cubicBezTo>
                        <a:pt x="88" y="26"/>
                        <a:pt x="98" y="28"/>
                        <a:pt x="99" y="38"/>
                      </a:cubicBezTo>
                      <a:cubicBezTo>
                        <a:pt x="91" y="36"/>
                        <a:pt x="85" y="31"/>
                        <a:pt x="77" y="28"/>
                      </a:cubicBezTo>
                      <a:cubicBezTo>
                        <a:pt x="64" y="24"/>
                        <a:pt x="53" y="25"/>
                        <a:pt x="36" y="23"/>
                      </a:cubicBezTo>
                      <a:cubicBezTo>
                        <a:pt x="31" y="23"/>
                        <a:pt x="27" y="20"/>
                        <a:pt x="22" y="20"/>
                      </a:cubicBezTo>
                      <a:cubicBezTo>
                        <a:pt x="14" y="21"/>
                        <a:pt x="7" y="28"/>
                        <a:pt x="0" y="24"/>
                      </a:cubicBezTo>
                      <a:cubicBezTo>
                        <a:pt x="3" y="9"/>
                        <a:pt x="25" y="15"/>
                        <a:pt x="40" y="13"/>
                      </a:cubicBezTo>
                      <a:cubicBezTo>
                        <a:pt x="49" y="12"/>
                        <a:pt x="64" y="0"/>
                        <a:pt x="67" y="14"/>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994" name="Freeform 77"/>
                <p:cNvSpPr/>
                <p:nvPr/>
              </p:nvSpPr>
              <p:spPr bwMode="auto">
                <a:xfrm>
                  <a:off x="794063" y="6877650"/>
                  <a:ext cx="29192" cy="25855"/>
                </a:xfrm>
                <a:custGeom>
                  <a:avLst/>
                  <a:gdLst>
                    <a:gd name="T0" fmla="*/ 14 w 15"/>
                    <a:gd name="T1" fmla="*/ 12 h 13"/>
                    <a:gd name="T2" fmla="*/ 0 w 15"/>
                    <a:gd name="T3" fmla="*/ 7 h 13"/>
                    <a:gd name="T4" fmla="*/ 14 w 15"/>
                    <a:gd name="T5" fmla="*/ 12 h 13"/>
                  </a:gdLst>
                  <a:ahLst/>
                  <a:cxnLst>
                    <a:cxn ang="0">
                      <a:pos x="T0" y="T1"/>
                    </a:cxn>
                    <a:cxn ang="0">
                      <a:pos x="T2" y="T3"/>
                    </a:cxn>
                    <a:cxn ang="0">
                      <a:pos x="T4" y="T5"/>
                    </a:cxn>
                  </a:cxnLst>
                  <a:rect l="0" t="0" r="r" b="b"/>
                  <a:pathLst>
                    <a:path w="15" h="13">
                      <a:moveTo>
                        <a:pt x="14" y="12"/>
                      </a:moveTo>
                      <a:cubicBezTo>
                        <a:pt x="9" y="13"/>
                        <a:pt x="3" y="10"/>
                        <a:pt x="0" y="7"/>
                      </a:cubicBezTo>
                      <a:cubicBezTo>
                        <a:pt x="1" y="0"/>
                        <a:pt x="15" y="5"/>
                        <a:pt x="14" y="12"/>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996" name="Freeform 79"/>
                <p:cNvSpPr/>
                <p:nvPr/>
              </p:nvSpPr>
              <p:spPr bwMode="auto">
                <a:xfrm>
                  <a:off x="612232" y="6913515"/>
                  <a:ext cx="37535" cy="29192"/>
                </a:xfrm>
                <a:custGeom>
                  <a:avLst/>
                  <a:gdLst>
                    <a:gd name="T0" fmla="*/ 19 w 19"/>
                    <a:gd name="T1" fmla="*/ 2 h 15"/>
                    <a:gd name="T2" fmla="*/ 0 w 19"/>
                    <a:gd name="T3" fmla="*/ 15 h 15"/>
                    <a:gd name="T4" fmla="*/ 19 w 19"/>
                    <a:gd name="T5" fmla="*/ 2 h 15"/>
                  </a:gdLst>
                  <a:ahLst/>
                  <a:cxnLst>
                    <a:cxn ang="0">
                      <a:pos x="T0" y="T1"/>
                    </a:cxn>
                    <a:cxn ang="0">
                      <a:pos x="T2" y="T3"/>
                    </a:cxn>
                    <a:cxn ang="0">
                      <a:pos x="T4" y="T5"/>
                    </a:cxn>
                  </a:cxnLst>
                  <a:rect l="0" t="0" r="r" b="b"/>
                  <a:pathLst>
                    <a:path w="19" h="15">
                      <a:moveTo>
                        <a:pt x="19" y="2"/>
                      </a:moveTo>
                      <a:cubicBezTo>
                        <a:pt x="16" y="10"/>
                        <a:pt x="7" y="14"/>
                        <a:pt x="0" y="15"/>
                      </a:cubicBezTo>
                      <a:cubicBezTo>
                        <a:pt x="2" y="7"/>
                        <a:pt x="9" y="0"/>
                        <a:pt x="19" y="2"/>
                      </a:cubicBezTo>
                      <a:close/>
                    </a:path>
                  </a:pathLst>
                </a:custGeom>
                <a:grpFill/>
                <a:ln>
                  <a:noFill/>
                </a:ln>
                <a:effectLst>
                  <a:outerShdw blurRad="63500" sx="102000" sy="102000" algn="ctr" rotWithShape="0">
                    <a:srgbClr val="702D89">
                      <a:alpha val="60000"/>
                    </a:srgbClr>
                  </a:outerShdw>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997" name="Freeform 80"/>
                <p:cNvSpPr/>
                <p:nvPr/>
              </p:nvSpPr>
              <p:spPr bwMode="auto">
                <a:xfrm>
                  <a:off x="555515" y="6939372"/>
                  <a:ext cx="137624" cy="127615"/>
                </a:xfrm>
                <a:custGeom>
                  <a:avLst/>
                  <a:gdLst>
                    <a:gd name="T0" fmla="*/ 70 w 70"/>
                    <a:gd name="T1" fmla="*/ 6 h 65"/>
                    <a:gd name="T2" fmla="*/ 40 w 70"/>
                    <a:gd name="T3" fmla="*/ 26 h 65"/>
                    <a:gd name="T4" fmla="*/ 35 w 70"/>
                    <a:gd name="T5" fmla="*/ 36 h 65"/>
                    <a:gd name="T6" fmla="*/ 17 w 70"/>
                    <a:gd name="T7" fmla="*/ 49 h 65"/>
                    <a:gd name="T8" fmla="*/ 2 w 70"/>
                    <a:gd name="T9" fmla="*/ 65 h 65"/>
                    <a:gd name="T10" fmla="*/ 16 w 70"/>
                    <a:gd name="T11" fmla="*/ 41 h 65"/>
                    <a:gd name="T12" fmla="*/ 29 w 70"/>
                    <a:gd name="T13" fmla="*/ 33 h 65"/>
                    <a:gd name="T14" fmla="*/ 37 w 70"/>
                    <a:gd name="T15" fmla="*/ 18 h 65"/>
                    <a:gd name="T16" fmla="*/ 70 w 70"/>
                    <a:gd name="T17"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65">
                      <a:moveTo>
                        <a:pt x="70" y="6"/>
                      </a:moveTo>
                      <a:cubicBezTo>
                        <a:pt x="59" y="13"/>
                        <a:pt x="47" y="16"/>
                        <a:pt x="40" y="26"/>
                      </a:cubicBezTo>
                      <a:cubicBezTo>
                        <a:pt x="37" y="29"/>
                        <a:pt x="37" y="33"/>
                        <a:pt x="35" y="36"/>
                      </a:cubicBezTo>
                      <a:cubicBezTo>
                        <a:pt x="30" y="41"/>
                        <a:pt x="23" y="44"/>
                        <a:pt x="17" y="49"/>
                      </a:cubicBezTo>
                      <a:cubicBezTo>
                        <a:pt x="12" y="55"/>
                        <a:pt x="9" y="62"/>
                        <a:pt x="2" y="65"/>
                      </a:cubicBezTo>
                      <a:cubicBezTo>
                        <a:pt x="0" y="55"/>
                        <a:pt x="9" y="48"/>
                        <a:pt x="16" y="41"/>
                      </a:cubicBezTo>
                      <a:cubicBezTo>
                        <a:pt x="20" y="38"/>
                        <a:pt x="26" y="36"/>
                        <a:pt x="29" y="33"/>
                      </a:cubicBezTo>
                      <a:cubicBezTo>
                        <a:pt x="32" y="29"/>
                        <a:pt x="34" y="23"/>
                        <a:pt x="37" y="18"/>
                      </a:cubicBezTo>
                      <a:cubicBezTo>
                        <a:pt x="44" y="11"/>
                        <a:pt x="62" y="0"/>
                        <a:pt x="70" y="6"/>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998" name="Freeform 81"/>
                <p:cNvSpPr/>
                <p:nvPr/>
              </p:nvSpPr>
              <p:spPr bwMode="auto">
                <a:xfrm>
                  <a:off x="638089" y="6951050"/>
                  <a:ext cx="287760" cy="281919"/>
                </a:xfrm>
                <a:custGeom>
                  <a:avLst/>
                  <a:gdLst>
                    <a:gd name="T0" fmla="*/ 146 w 146"/>
                    <a:gd name="T1" fmla="*/ 107 h 143"/>
                    <a:gd name="T2" fmla="*/ 146 w 146"/>
                    <a:gd name="T3" fmla="*/ 122 h 143"/>
                    <a:gd name="T4" fmla="*/ 137 w 146"/>
                    <a:gd name="T5" fmla="*/ 143 h 143"/>
                    <a:gd name="T6" fmla="*/ 139 w 146"/>
                    <a:gd name="T7" fmla="*/ 105 h 143"/>
                    <a:gd name="T8" fmla="*/ 104 w 146"/>
                    <a:gd name="T9" fmla="*/ 32 h 143"/>
                    <a:gd name="T10" fmla="*/ 18 w 146"/>
                    <a:gd name="T11" fmla="*/ 16 h 143"/>
                    <a:gd name="T12" fmla="*/ 0 w 146"/>
                    <a:gd name="T13" fmla="*/ 27 h 143"/>
                    <a:gd name="T14" fmla="*/ 20 w 146"/>
                    <a:gd name="T15" fmla="*/ 8 h 143"/>
                    <a:gd name="T16" fmla="*/ 66 w 146"/>
                    <a:gd name="T17" fmla="*/ 3 h 143"/>
                    <a:gd name="T18" fmla="*/ 146 w 146"/>
                    <a:gd name="T19" fmla="*/ 10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3">
                      <a:moveTo>
                        <a:pt x="146" y="107"/>
                      </a:moveTo>
                      <a:cubicBezTo>
                        <a:pt x="146" y="112"/>
                        <a:pt x="146" y="117"/>
                        <a:pt x="146" y="122"/>
                      </a:cubicBezTo>
                      <a:cubicBezTo>
                        <a:pt x="143" y="129"/>
                        <a:pt x="144" y="140"/>
                        <a:pt x="137" y="143"/>
                      </a:cubicBezTo>
                      <a:cubicBezTo>
                        <a:pt x="136" y="130"/>
                        <a:pt x="140" y="118"/>
                        <a:pt x="139" y="105"/>
                      </a:cubicBezTo>
                      <a:cubicBezTo>
                        <a:pt x="137" y="78"/>
                        <a:pt x="118" y="47"/>
                        <a:pt x="104" y="32"/>
                      </a:cubicBezTo>
                      <a:cubicBezTo>
                        <a:pt x="86" y="14"/>
                        <a:pt x="48" y="0"/>
                        <a:pt x="18" y="16"/>
                      </a:cubicBezTo>
                      <a:cubicBezTo>
                        <a:pt x="12" y="20"/>
                        <a:pt x="9" y="28"/>
                        <a:pt x="0" y="27"/>
                      </a:cubicBezTo>
                      <a:cubicBezTo>
                        <a:pt x="3" y="18"/>
                        <a:pt x="12" y="12"/>
                        <a:pt x="20" y="8"/>
                      </a:cubicBezTo>
                      <a:cubicBezTo>
                        <a:pt x="33" y="3"/>
                        <a:pt x="51" y="0"/>
                        <a:pt x="66" y="3"/>
                      </a:cubicBezTo>
                      <a:cubicBezTo>
                        <a:pt x="111" y="14"/>
                        <a:pt x="140" y="58"/>
                        <a:pt x="146" y="107"/>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999" name="Freeform 82"/>
                <p:cNvSpPr/>
                <p:nvPr/>
              </p:nvSpPr>
              <p:spPr bwMode="auto">
                <a:xfrm>
                  <a:off x="543004" y="6976073"/>
                  <a:ext cx="361159" cy="244385"/>
                </a:xfrm>
                <a:custGeom>
                  <a:avLst/>
                  <a:gdLst>
                    <a:gd name="T0" fmla="*/ 0 w 183"/>
                    <a:gd name="T1" fmla="*/ 84 h 124"/>
                    <a:gd name="T2" fmla="*/ 0 w 183"/>
                    <a:gd name="T3" fmla="*/ 78 h 124"/>
                    <a:gd name="T4" fmla="*/ 40 w 183"/>
                    <a:gd name="T5" fmla="*/ 24 h 124"/>
                    <a:gd name="T6" fmla="*/ 53 w 183"/>
                    <a:gd name="T7" fmla="*/ 19 h 124"/>
                    <a:gd name="T8" fmla="*/ 68 w 183"/>
                    <a:gd name="T9" fmla="*/ 8 h 124"/>
                    <a:gd name="T10" fmla="*/ 105 w 183"/>
                    <a:gd name="T11" fmla="*/ 0 h 124"/>
                    <a:gd name="T12" fmla="*/ 151 w 183"/>
                    <a:gd name="T13" fmla="*/ 26 h 124"/>
                    <a:gd name="T14" fmla="*/ 181 w 183"/>
                    <a:gd name="T15" fmla="*/ 99 h 124"/>
                    <a:gd name="T16" fmla="*/ 175 w 183"/>
                    <a:gd name="T17" fmla="*/ 124 h 124"/>
                    <a:gd name="T18" fmla="*/ 173 w 183"/>
                    <a:gd name="T19" fmla="*/ 97 h 124"/>
                    <a:gd name="T20" fmla="*/ 147 w 183"/>
                    <a:gd name="T21" fmla="*/ 34 h 124"/>
                    <a:gd name="T22" fmla="*/ 74 w 183"/>
                    <a:gd name="T23" fmla="*/ 13 h 124"/>
                    <a:gd name="T24" fmla="*/ 55 w 183"/>
                    <a:gd name="T25" fmla="*/ 27 h 124"/>
                    <a:gd name="T26" fmla="*/ 42 w 183"/>
                    <a:gd name="T27" fmla="*/ 31 h 124"/>
                    <a:gd name="T28" fmla="*/ 12 w 183"/>
                    <a:gd name="T29" fmla="*/ 67 h 124"/>
                    <a:gd name="T30" fmla="*/ 0 w 183"/>
                    <a:gd name="T31" fmla="*/ 8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3" h="124">
                      <a:moveTo>
                        <a:pt x="0" y="84"/>
                      </a:moveTo>
                      <a:cubicBezTo>
                        <a:pt x="0" y="82"/>
                        <a:pt x="0" y="80"/>
                        <a:pt x="0" y="78"/>
                      </a:cubicBezTo>
                      <a:cubicBezTo>
                        <a:pt x="6" y="57"/>
                        <a:pt x="22" y="32"/>
                        <a:pt x="40" y="24"/>
                      </a:cubicBezTo>
                      <a:cubicBezTo>
                        <a:pt x="44" y="21"/>
                        <a:pt x="49" y="21"/>
                        <a:pt x="53" y="19"/>
                      </a:cubicBezTo>
                      <a:cubicBezTo>
                        <a:pt x="59" y="15"/>
                        <a:pt x="64" y="10"/>
                        <a:pt x="68" y="8"/>
                      </a:cubicBezTo>
                      <a:cubicBezTo>
                        <a:pt x="77" y="2"/>
                        <a:pt x="89" y="0"/>
                        <a:pt x="105" y="0"/>
                      </a:cubicBezTo>
                      <a:cubicBezTo>
                        <a:pt x="124" y="1"/>
                        <a:pt x="141" y="14"/>
                        <a:pt x="151" y="26"/>
                      </a:cubicBezTo>
                      <a:cubicBezTo>
                        <a:pt x="167" y="44"/>
                        <a:pt x="181" y="70"/>
                        <a:pt x="181" y="99"/>
                      </a:cubicBezTo>
                      <a:cubicBezTo>
                        <a:pt x="181" y="108"/>
                        <a:pt x="183" y="118"/>
                        <a:pt x="175" y="124"/>
                      </a:cubicBezTo>
                      <a:cubicBezTo>
                        <a:pt x="171" y="114"/>
                        <a:pt x="174" y="105"/>
                        <a:pt x="173" y="97"/>
                      </a:cubicBezTo>
                      <a:cubicBezTo>
                        <a:pt x="172" y="71"/>
                        <a:pt x="159" y="49"/>
                        <a:pt x="147" y="34"/>
                      </a:cubicBezTo>
                      <a:cubicBezTo>
                        <a:pt x="133" y="16"/>
                        <a:pt x="102" y="0"/>
                        <a:pt x="74" y="13"/>
                      </a:cubicBezTo>
                      <a:cubicBezTo>
                        <a:pt x="67" y="17"/>
                        <a:pt x="62" y="24"/>
                        <a:pt x="55" y="27"/>
                      </a:cubicBezTo>
                      <a:cubicBezTo>
                        <a:pt x="51" y="29"/>
                        <a:pt x="46" y="29"/>
                        <a:pt x="42" y="31"/>
                      </a:cubicBezTo>
                      <a:cubicBezTo>
                        <a:pt x="28" y="37"/>
                        <a:pt x="18" y="54"/>
                        <a:pt x="12" y="67"/>
                      </a:cubicBezTo>
                      <a:cubicBezTo>
                        <a:pt x="9" y="73"/>
                        <a:pt x="6" y="87"/>
                        <a:pt x="0" y="84"/>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00" name="Freeform 83"/>
                <p:cNvSpPr/>
                <p:nvPr/>
              </p:nvSpPr>
              <p:spPr bwMode="auto">
                <a:xfrm>
                  <a:off x="574699" y="6984418"/>
                  <a:ext cx="37535" cy="35031"/>
                </a:xfrm>
                <a:custGeom>
                  <a:avLst/>
                  <a:gdLst>
                    <a:gd name="T0" fmla="*/ 19 w 19"/>
                    <a:gd name="T1" fmla="*/ 0 h 18"/>
                    <a:gd name="T2" fmla="*/ 0 w 19"/>
                    <a:gd name="T3" fmla="*/ 18 h 18"/>
                    <a:gd name="T4" fmla="*/ 19 w 19"/>
                    <a:gd name="T5" fmla="*/ 0 h 18"/>
                  </a:gdLst>
                  <a:ahLst/>
                  <a:cxnLst>
                    <a:cxn ang="0">
                      <a:pos x="T0" y="T1"/>
                    </a:cxn>
                    <a:cxn ang="0">
                      <a:pos x="T2" y="T3"/>
                    </a:cxn>
                    <a:cxn ang="0">
                      <a:pos x="T4" y="T5"/>
                    </a:cxn>
                  </a:cxnLst>
                  <a:rect l="0" t="0" r="r" b="b"/>
                  <a:pathLst>
                    <a:path w="19" h="18">
                      <a:moveTo>
                        <a:pt x="19" y="0"/>
                      </a:moveTo>
                      <a:cubicBezTo>
                        <a:pt x="17" y="11"/>
                        <a:pt x="8" y="14"/>
                        <a:pt x="0" y="18"/>
                      </a:cubicBezTo>
                      <a:cubicBezTo>
                        <a:pt x="0" y="8"/>
                        <a:pt x="9" y="2"/>
                        <a:pt x="19" y="0"/>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01" name="Freeform 84"/>
                <p:cNvSpPr/>
                <p:nvPr/>
              </p:nvSpPr>
              <p:spPr bwMode="auto">
                <a:xfrm>
                  <a:off x="549677" y="7000264"/>
                  <a:ext cx="293599" cy="374502"/>
                </a:xfrm>
                <a:custGeom>
                  <a:avLst/>
                  <a:gdLst>
                    <a:gd name="T0" fmla="*/ 69 w 149"/>
                    <a:gd name="T1" fmla="*/ 19 h 190"/>
                    <a:gd name="T2" fmla="*/ 84 w 149"/>
                    <a:gd name="T3" fmla="*/ 16 h 190"/>
                    <a:gd name="T4" fmla="*/ 149 w 149"/>
                    <a:gd name="T5" fmla="*/ 72 h 190"/>
                    <a:gd name="T6" fmla="*/ 148 w 149"/>
                    <a:gd name="T7" fmla="*/ 77 h 190"/>
                    <a:gd name="T8" fmla="*/ 124 w 149"/>
                    <a:gd name="T9" fmla="*/ 156 h 190"/>
                    <a:gd name="T10" fmla="*/ 97 w 149"/>
                    <a:gd name="T11" fmla="*/ 169 h 190"/>
                    <a:gd name="T12" fmla="*/ 77 w 149"/>
                    <a:gd name="T13" fmla="*/ 180 h 190"/>
                    <a:gd name="T14" fmla="*/ 54 w 149"/>
                    <a:gd name="T15" fmla="*/ 184 h 190"/>
                    <a:gd name="T16" fmla="*/ 40 w 149"/>
                    <a:gd name="T17" fmla="*/ 188 h 190"/>
                    <a:gd name="T18" fmla="*/ 70 w 149"/>
                    <a:gd name="T19" fmla="*/ 174 h 190"/>
                    <a:gd name="T20" fmla="*/ 123 w 149"/>
                    <a:gd name="T21" fmla="*/ 113 h 190"/>
                    <a:gd name="T22" fmla="*/ 127 w 149"/>
                    <a:gd name="T23" fmla="*/ 94 h 190"/>
                    <a:gd name="T24" fmla="*/ 129 w 149"/>
                    <a:gd name="T25" fmla="*/ 118 h 190"/>
                    <a:gd name="T26" fmla="*/ 111 w 149"/>
                    <a:gd name="T27" fmla="*/ 155 h 190"/>
                    <a:gd name="T28" fmla="*/ 137 w 149"/>
                    <a:gd name="T29" fmla="*/ 95 h 190"/>
                    <a:gd name="T30" fmla="*/ 139 w 149"/>
                    <a:gd name="T31" fmla="*/ 65 h 190"/>
                    <a:gd name="T32" fmla="*/ 93 w 149"/>
                    <a:gd name="T33" fmla="*/ 24 h 190"/>
                    <a:gd name="T34" fmla="*/ 58 w 149"/>
                    <a:gd name="T35" fmla="*/ 37 h 190"/>
                    <a:gd name="T36" fmla="*/ 36 w 149"/>
                    <a:gd name="T37" fmla="*/ 58 h 190"/>
                    <a:gd name="T38" fmla="*/ 20 w 149"/>
                    <a:gd name="T39" fmla="*/ 91 h 190"/>
                    <a:gd name="T40" fmla="*/ 3 w 149"/>
                    <a:gd name="T41" fmla="*/ 116 h 190"/>
                    <a:gd name="T42" fmla="*/ 14 w 149"/>
                    <a:gd name="T43" fmla="*/ 86 h 190"/>
                    <a:gd name="T44" fmla="*/ 27 w 149"/>
                    <a:gd name="T45" fmla="*/ 56 h 190"/>
                    <a:gd name="T46" fmla="*/ 48 w 149"/>
                    <a:gd name="T47" fmla="*/ 34 h 190"/>
                    <a:gd name="T48" fmla="*/ 90 w 149"/>
                    <a:gd name="T49" fmla="*/ 1 h 190"/>
                    <a:gd name="T50" fmla="*/ 102 w 149"/>
                    <a:gd name="T51" fmla="*/ 5 h 190"/>
                    <a:gd name="T52" fmla="*/ 84 w 149"/>
                    <a:gd name="T53" fmla="*/ 11 h 190"/>
                    <a:gd name="T54" fmla="*/ 69 w 149"/>
                    <a:gd name="T55" fmla="*/ 1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9" h="190">
                      <a:moveTo>
                        <a:pt x="69" y="19"/>
                      </a:moveTo>
                      <a:cubicBezTo>
                        <a:pt x="75" y="20"/>
                        <a:pt x="79" y="16"/>
                        <a:pt x="84" y="16"/>
                      </a:cubicBezTo>
                      <a:cubicBezTo>
                        <a:pt x="117" y="12"/>
                        <a:pt x="149" y="43"/>
                        <a:pt x="149" y="72"/>
                      </a:cubicBezTo>
                      <a:cubicBezTo>
                        <a:pt x="149" y="74"/>
                        <a:pt x="148" y="76"/>
                        <a:pt x="148" y="77"/>
                      </a:cubicBezTo>
                      <a:cubicBezTo>
                        <a:pt x="141" y="111"/>
                        <a:pt x="144" y="138"/>
                        <a:pt x="124" y="156"/>
                      </a:cubicBezTo>
                      <a:cubicBezTo>
                        <a:pt x="116" y="164"/>
                        <a:pt x="107" y="165"/>
                        <a:pt x="97" y="169"/>
                      </a:cubicBezTo>
                      <a:cubicBezTo>
                        <a:pt x="90" y="171"/>
                        <a:pt x="85" y="177"/>
                        <a:pt x="77" y="180"/>
                      </a:cubicBezTo>
                      <a:cubicBezTo>
                        <a:pt x="71" y="183"/>
                        <a:pt x="62" y="182"/>
                        <a:pt x="54" y="184"/>
                      </a:cubicBezTo>
                      <a:cubicBezTo>
                        <a:pt x="50" y="185"/>
                        <a:pt x="46" y="190"/>
                        <a:pt x="40" y="188"/>
                      </a:cubicBezTo>
                      <a:cubicBezTo>
                        <a:pt x="39" y="175"/>
                        <a:pt x="59" y="178"/>
                        <a:pt x="70" y="174"/>
                      </a:cubicBezTo>
                      <a:cubicBezTo>
                        <a:pt x="95" y="165"/>
                        <a:pt x="117" y="142"/>
                        <a:pt x="123" y="113"/>
                      </a:cubicBezTo>
                      <a:cubicBezTo>
                        <a:pt x="124" y="107"/>
                        <a:pt x="122" y="100"/>
                        <a:pt x="127" y="94"/>
                      </a:cubicBezTo>
                      <a:cubicBezTo>
                        <a:pt x="136" y="98"/>
                        <a:pt x="131" y="110"/>
                        <a:pt x="129" y="118"/>
                      </a:cubicBezTo>
                      <a:cubicBezTo>
                        <a:pt x="125" y="133"/>
                        <a:pt x="120" y="146"/>
                        <a:pt x="111" y="155"/>
                      </a:cubicBezTo>
                      <a:cubicBezTo>
                        <a:pt x="131" y="148"/>
                        <a:pt x="135" y="122"/>
                        <a:pt x="137" y="95"/>
                      </a:cubicBezTo>
                      <a:cubicBezTo>
                        <a:pt x="138" y="84"/>
                        <a:pt x="141" y="75"/>
                        <a:pt x="139" y="65"/>
                      </a:cubicBezTo>
                      <a:cubicBezTo>
                        <a:pt x="134" y="45"/>
                        <a:pt x="116" y="25"/>
                        <a:pt x="93" y="24"/>
                      </a:cubicBezTo>
                      <a:cubicBezTo>
                        <a:pt x="79" y="24"/>
                        <a:pt x="67" y="30"/>
                        <a:pt x="58" y="37"/>
                      </a:cubicBezTo>
                      <a:cubicBezTo>
                        <a:pt x="51" y="43"/>
                        <a:pt x="42" y="51"/>
                        <a:pt x="36" y="58"/>
                      </a:cubicBezTo>
                      <a:cubicBezTo>
                        <a:pt x="30" y="66"/>
                        <a:pt x="26" y="80"/>
                        <a:pt x="20" y="91"/>
                      </a:cubicBezTo>
                      <a:cubicBezTo>
                        <a:pt x="16" y="100"/>
                        <a:pt x="13" y="112"/>
                        <a:pt x="3" y="116"/>
                      </a:cubicBezTo>
                      <a:cubicBezTo>
                        <a:pt x="0" y="106"/>
                        <a:pt x="9" y="96"/>
                        <a:pt x="14" y="86"/>
                      </a:cubicBezTo>
                      <a:cubicBezTo>
                        <a:pt x="19" y="77"/>
                        <a:pt x="21" y="65"/>
                        <a:pt x="27" y="56"/>
                      </a:cubicBezTo>
                      <a:cubicBezTo>
                        <a:pt x="32" y="48"/>
                        <a:pt x="41" y="41"/>
                        <a:pt x="48" y="34"/>
                      </a:cubicBezTo>
                      <a:cubicBezTo>
                        <a:pt x="61" y="19"/>
                        <a:pt x="66" y="3"/>
                        <a:pt x="90" y="1"/>
                      </a:cubicBezTo>
                      <a:cubicBezTo>
                        <a:pt x="94" y="1"/>
                        <a:pt x="102" y="0"/>
                        <a:pt x="102" y="5"/>
                      </a:cubicBezTo>
                      <a:cubicBezTo>
                        <a:pt x="103" y="11"/>
                        <a:pt x="89" y="9"/>
                        <a:pt x="84" y="11"/>
                      </a:cubicBezTo>
                      <a:cubicBezTo>
                        <a:pt x="78" y="12"/>
                        <a:pt x="72" y="14"/>
                        <a:pt x="69" y="19"/>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02" name="Freeform 85"/>
                <p:cNvSpPr/>
                <p:nvPr/>
              </p:nvSpPr>
              <p:spPr bwMode="auto">
                <a:xfrm>
                  <a:off x="758198" y="7001942"/>
                  <a:ext cx="120108" cy="218528"/>
                </a:xfrm>
                <a:custGeom>
                  <a:avLst/>
                  <a:gdLst>
                    <a:gd name="T0" fmla="*/ 54 w 61"/>
                    <a:gd name="T1" fmla="*/ 111 h 111"/>
                    <a:gd name="T2" fmla="*/ 53 w 61"/>
                    <a:gd name="T3" fmla="*/ 84 h 111"/>
                    <a:gd name="T4" fmla="*/ 49 w 61"/>
                    <a:gd name="T5" fmla="*/ 74 h 111"/>
                    <a:gd name="T6" fmla="*/ 41 w 61"/>
                    <a:gd name="T7" fmla="*/ 47 h 111"/>
                    <a:gd name="T8" fmla="*/ 14 w 61"/>
                    <a:gd name="T9" fmla="*/ 17 h 111"/>
                    <a:gd name="T10" fmla="*/ 0 w 61"/>
                    <a:gd name="T11" fmla="*/ 6 h 111"/>
                    <a:gd name="T12" fmla="*/ 35 w 61"/>
                    <a:gd name="T13" fmla="*/ 24 h 111"/>
                    <a:gd name="T14" fmla="*/ 60 w 61"/>
                    <a:gd name="T15" fmla="*/ 81 h 111"/>
                    <a:gd name="T16" fmla="*/ 54 w 61"/>
                    <a:gd name="T1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1">
                      <a:moveTo>
                        <a:pt x="54" y="111"/>
                      </a:moveTo>
                      <a:cubicBezTo>
                        <a:pt x="49" y="104"/>
                        <a:pt x="55" y="93"/>
                        <a:pt x="53" y="84"/>
                      </a:cubicBezTo>
                      <a:cubicBezTo>
                        <a:pt x="52" y="80"/>
                        <a:pt x="50" y="77"/>
                        <a:pt x="49" y="74"/>
                      </a:cubicBezTo>
                      <a:cubicBezTo>
                        <a:pt x="47" y="64"/>
                        <a:pt x="45" y="56"/>
                        <a:pt x="41" y="47"/>
                      </a:cubicBezTo>
                      <a:cubicBezTo>
                        <a:pt x="35" y="36"/>
                        <a:pt x="24" y="23"/>
                        <a:pt x="14" y="17"/>
                      </a:cubicBezTo>
                      <a:cubicBezTo>
                        <a:pt x="9" y="14"/>
                        <a:pt x="1" y="14"/>
                        <a:pt x="0" y="6"/>
                      </a:cubicBezTo>
                      <a:cubicBezTo>
                        <a:pt x="8" y="0"/>
                        <a:pt x="28" y="15"/>
                        <a:pt x="35" y="24"/>
                      </a:cubicBezTo>
                      <a:cubicBezTo>
                        <a:pt x="47" y="39"/>
                        <a:pt x="59" y="62"/>
                        <a:pt x="60" y="81"/>
                      </a:cubicBezTo>
                      <a:cubicBezTo>
                        <a:pt x="61" y="92"/>
                        <a:pt x="61" y="106"/>
                        <a:pt x="54" y="111"/>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03" name="Freeform 86"/>
                <p:cNvSpPr/>
                <p:nvPr/>
              </p:nvSpPr>
              <p:spPr bwMode="auto">
                <a:xfrm>
                  <a:off x="549677" y="7039475"/>
                  <a:ext cx="98422" cy="145963"/>
                </a:xfrm>
                <a:custGeom>
                  <a:avLst/>
                  <a:gdLst>
                    <a:gd name="T0" fmla="*/ 49 w 50"/>
                    <a:gd name="T1" fmla="*/ 0 h 74"/>
                    <a:gd name="T2" fmla="*/ 33 w 50"/>
                    <a:gd name="T3" fmla="*/ 20 h 74"/>
                    <a:gd name="T4" fmla="*/ 18 w 50"/>
                    <a:gd name="T5" fmla="*/ 43 h 74"/>
                    <a:gd name="T6" fmla="*/ 1 w 50"/>
                    <a:gd name="T7" fmla="*/ 74 h 74"/>
                    <a:gd name="T8" fmla="*/ 9 w 50"/>
                    <a:gd name="T9" fmla="*/ 47 h 74"/>
                    <a:gd name="T10" fmla="*/ 19 w 50"/>
                    <a:gd name="T11" fmla="*/ 22 h 74"/>
                    <a:gd name="T12" fmla="*/ 48 w 50"/>
                    <a:gd name="T13" fmla="*/ 0 h 74"/>
                    <a:gd name="T14" fmla="*/ 49 w 50"/>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74">
                      <a:moveTo>
                        <a:pt x="49" y="0"/>
                      </a:moveTo>
                      <a:cubicBezTo>
                        <a:pt x="50" y="10"/>
                        <a:pt x="39" y="14"/>
                        <a:pt x="33" y="20"/>
                      </a:cubicBezTo>
                      <a:cubicBezTo>
                        <a:pt x="27" y="26"/>
                        <a:pt x="21" y="35"/>
                        <a:pt x="18" y="43"/>
                      </a:cubicBezTo>
                      <a:cubicBezTo>
                        <a:pt x="13" y="54"/>
                        <a:pt x="12" y="67"/>
                        <a:pt x="1" y="74"/>
                      </a:cubicBezTo>
                      <a:cubicBezTo>
                        <a:pt x="0" y="65"/>
                        <a:pt x="5" y="56"/>
                        <a:pt x="9" y="47"/>
                      </a:cubicBezTo>
                      <a:cubicBezTo>
                        <a:pt x="12" y="39"/>
                        <a:pt x="15" y="29"/>
                        <a:pt x="19" y="22"/>
                      </a:cubicBezTo>
                      <a:cubicBezTo>
                        <a:pt x="25" y="14"/>
                        <a:pt x="39" y="4"/>
                        <a:pt x="48" y="0"/>
                      </a:cubicBezTo>
                      <a:cubicBezTo>
                        <a:pt x="48" y="0"/>
                        <a:pt x="49" y="0"/>
                        <a:pt x="49" y="0"/>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05" name="Freeform 88"/>
                <p:cNvSpPr/>
                <p:nvPr/>
              </p:nvSpPr>
              <p:spPr bwMode="auto">
                <a:xfrm>
                  <a:off x="720664" y="7100363"/>
                  <a:ext cx="45875" cy="33364"/>
                </a:xfrm>
                <a:custGeom>
                  <a:avLst/>
                  <a:gdLst>
                    <a:gd name="T0" fmla="*/ 18 w 23"/>
                    <a:gd name="T1" fmla="*/ 17 h 17"/>
                    <a:gd name="T2" fmla="*/ 3 w 23"/>
                    <a:gd name="T3" fmla="*/ 12 h 17"/>
                    <a:gd name="T4" fmla="*/ 18 w 23"/>
                    <a:gd name="T5" fmla="*/ 17 h 17"/>
                  </a:gdLst>
                  <a:ahLst/>
                  <a:cxnLst>
                    <a:cxn ang="0">
                      <a:pos x="T0" y="T1"/>
                    </a:cxn>
                    <a:cxn ang="0">
                      <a:pos x="T2" y="T3"/>
                    </a:cxn>
                    <a:cxn ang="0">
                      <a:pos x="T4" y="T5"/>
                    </a:cxn>
                  </a:cxnLst>
                  <a:rect l="0" t="0" r="r" b="b"/>
                  <a:pathLst>
                    <a:path w="23" h="17">
                      <a:moveTo>
                        <a:pt x="18" y="17"/>
                      </a:moveTo>
                      <a:cubicBezTo>
                        <a:pt x="14" y="15"/>
                        <a:pt x="9" y="13"/>
                        <a:pt x="3" y="12"/>
                      </a:cubicBezTo>
                      <a:cubicBezTo>
                        <a:pt x="0" y="0"/>
                        <a:pt x="23" y="7"/>
                        <a:pt x="18" y="17"/>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06" name="Freeform 89"/>
                <p:cNvSpPr/>
                <p:nvPr/>
              </p:nvSpPr>
              <p:spPr bwMode="auto">
                <a:xfrm>
                  <a:off x="643928" y="7102859"/>
                  <a:ext cx="79238" cy="92582"/>
                </a:xfrm>
                <a:custGeom>
                  <a:avLst/>
                  <a:gdLst>
                    <a:gd name="T0" fmla="*/ 40 w 40"/>
                    <a:gd name="T1" fmla="*/ 9 h 47"/>
                    <a:gd name="T2" fmla="*/ 33 w 40"/>
                    <a:gd name="T3" fmla="*/ 14 h 47"/>
                    <a:gd name="T4" fmla="*/ 16 w 40"/>
                    <a:gd name="T5" fmla="*/ 32 h 47"/>
                    <a:gd name="T6" fmla="*/ 6 w 40"/>
                    <a:gd name="T7" fmla="*/ 47 h 47"/>
                    <a:gd name="T8" fmla="*/ 21 w 40"/>
                    <a:gd name="T9" fmla="*/ 17 h 47"/>
                    <a:gd name="T10" fmla="*/ 40 w 40"/>
                    <a:gd name="T11" fmla="*/ 9 h 47"/>
                  </a:gdLst>
                  <a:ahLst/>
                  <a:cxnLst>
                    <a:cxn ang="0">
                      <a:pos x="T0" y="T1"/>
                    </a:cxn>
                    <a:cxn ang="0">
                      <a:pos x="T2" y="T3"/>
                    </a:cxn>
                    <a:cxn ang="0">
                      <a:pos x="T4" y="T5"/>
                    </a:cxn>
                    <a:cxn ang="0">
                      <a:pos x="T6" y="T7"/>
                    </a:cxn>
                    <a:cxn ang="0">
                      <a:pos x="T8" y="T9"/>
                    </a:cxn>
                    <a:cxn ang="0">
                      <a:pos x="T10" y="T11"/>
                    </a:cxn>
                  </a:cxnLst>
                  <a:rect l="0" t="0" r="r" b="b"/>
                  <a:pathLst>
                    <a:path w="40" h="47">
                      <a:moveTo>
                        <a:pt x="40" y="9"/>
                      </a:moveTo>
                      <a:cubicBezTo>
                        <a:pt x="40" y="13"/>
                        <a:pt x="35" y="12"/>
                        <a:pt x="33" y="14"/>
                      </a:cubicBezTo>
                      <a:cubicBezTo>
                        <a:pt x="29" y="22"/>
                        <a:pt x="21" y="26"/>
                        <a:pt x="16" y="32"/>
                      </a:cubicBezTo>
                      <a:cubicBezTo>
                        <a:pt x="12" y="37"/>
                        <a:pt x="12" y="44"/>
                        <a:pt x="6" y="47"/>
                      </a:cubicBezTo>
                      <a:cubicBezTo>
                        <a:pt x="0" y="35"/>
                        <a:pt x="14" y="25"/>
                        <a:pt x="21" y="17"/>
                      </a:cubicBezTo>
                      <a:cubicBezTo>
                        <a:pt x="25" y="12"/>
                        <a:pt x="32" y="0"/>
                        <a:pt x="40" y="9"/>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07" name="Freeform 90"/>
                <p:cNvSpPr/>
                <p:nvPr/>
              </p:nvSpPr>
              <p:spPr bwMode="auto">
                <a:xfrm>
                  <a:off x="590547" y="7127885"/>
                  <a:ext cx="171821" cy="222700"/>
                </a:xfrm>
                <a:custGeom>
                  <a:avLst/>
                  <a:gdLst>
                    <a:gd name="T0" fmla="*/ 9 w 87"/>
                    <a:gd name="T1" fmla="*/ 109 h 113"/>
                    <a:gd name="T2" fmla="*/ 22 w 87"/>
                    <a:gd name="T3" fmla="*/ 100 h 113"/>
                    <a:gd name="T4" fmla="*/ 42 w 87"/>
                    <a:gd name="T5" fmla="*/ 81 h 113"/>
                    <a:gd name="T6" fmla="*/ 54 w 87"/>
                    <a:gd name="T7" fmla="*/ 77 h 113"/>
                    <a:gd name="T8" fmla="*/ 78 w 87"/>
                    <a:gd name="T9" fmla="*/ 37 h 113"/>
                    <a:gd name="T10" fmla="*/ 77 w 87"/>
                    <a:gd name="T11" fmla="*/ 29 h 113"/>
                    <a:gd name="T12" fmla="*/ 72 w 87"/>
                    <a:gd name="T13" fmla="*/ 10 h 113"/>
                    <a:gd name="T14" fmla="*/ 60 w 87"/>
                    <a:gd name="T15" fmla="*/ 23 h 113"/>
                    <a:gd name="T16" fmla="*/ 12 w 87"/>
                    <a:gd name="T17" fmla="*/ 87 h 113"/>
                    <a:gd name="T18" fmla="*/ 0 w 87"/>
                    <a:gd name="T19" fmla="*/ 90 h 113"/>
                    <a:gd name="T20" fmla="*/ 14 w 87"/>
                    <a:gd name="T21" fmla="*/ 76 h 113"/>
                    <a:gd name="T22" fmla="*/ 43 w 87"/>
                    <a:gd name="T23" fmla="*/ 26 h 113"/>
                    <a:gd name="T24" fmla="*/ 53 w 87"/>
                    <a:gd name="T25" fmla="*/ 18 h 113"/>
                    <a:gd name="T26" fmla="*/ 61 w 87"/>
                    <a:gd name="T27" fmla="*/ 7 h 113"/>
                    <a:gd name="T28" fmla="*/ 86 w 87"/>
                    <a:gd name="T29" fmla="*/ 16 h 113"/>
                    <a:gd name="T30" fmla="*/ 84 w 87"/>
                    <a:gd name="T31" fmla="*/ 29 h 113"/>
                    <a:gd name="T32" fmla="*/ 84 w 87"/>
                    <a:gd name="T33" fmla="*/ 44 h 113"/>
                    <a:gd name="T34" fmla="*/ 64 w 87"/>
                    <a:gd name="T35" fmla="*/ 80 h 113"/>
                    <a:gd name="T36" fmla="*/ 47 w 87"/>
                    <a:gd name="T37" fmla="*/ 88 h 113"/>
                    <a:gd name="T38" fmla="*/ 9 w 87"/>
                    <a:gd name="T39" fmla="*/ 10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13">
                      <a:moveTo>
                        <a:pt x="9" y="109"/>
                      </a:moveTo>
                      <a:cubicBezTo>
                        <a:pt x="11" y="104"/>
                        <a:pt x="16" y="104"/>
                        <a:pt x="22" y="100"/>
                      </a:cubicBezTo>
                      <a:cubicBezTo>
                        <a:pt x="29" y="95"/>
                        <a:pt x="35" y="85"/>
                        <a:pt x="42" y="81"/>
                      </a:cubicBezTo>
                      <a:cubicBezTo>
                        <a:pt x="46" y="79"/>
                        <a:pt x="50" y="79"/>
                        <a:pt x="54" y="77"/>
                      </a:cubicBezTo>
                      <a:cubicBezTo>
                        <a:pt x="66" y="70"/>
                        <a:pt x="77" y="51"/>
                        <a:pt x="78" y="37"/>
                      </a:cubicBezTo>
                      <a:cubicBezTo>
                        <a:pt x="78" y="34"/>
                        <a:pt x="77" y="31"/>
                        <a:pt x="77" y="29"/>
                      </a:cubicBezTo>
                      <a:cubicBezTo>
                        <a:pt x="77" y="21"/>
                        <a:pt x="81" y="11"/>
                        <a:pt x="72" y="10"/>
                      </a:cubicBezTo>
                      <a:cubicBezTo>
                        <a:pt x="64" y="9"/>
                        <a:pt x="62" y="16"/>
                        <a:pt x="60" y="23"/>
                      </a:cubicBezTo>
                      <a:cubicBezTo>
                        <a:pt x="41" y="39"/>
                        <a:pt x="34" y="74"/>
                        <a:pt x="12" y="87"/>
                      </a:cubicBezTo>
                      <a:cubicBezTo>
                        <a:pt x="9" y="89"/>
                        <a:pt x="4" y="91"/>
                        <a:pt x="0" y="90"/>
                      </a:cubicBezTo>
                      <a:cubicBezTo>
                        <a:pt x="0" y="81"/>
                        <a:pt x="8" y="81"/>
                        <a:pt x="14" y="76"/>
                      </a:cubicBezTo>
                      <a:cubicBezTo>
                        <a:pt x="28" y="64"/>
                        <a:pt x="31" y="41"/>
                        <a:pt x="43" y="26"/>
                      </a:cubicBezTo>
                      <a:cubicBezTo>
                        <a:pt x="46" y="23"/>
                        <a:pt x="50" y="21"/>
                        <a:pt x="53" y="18"/>
                      </a:cubicBezTo>
                      <a:cubicBezTo>
                        <a:pt x="56" y="14"/>
                        <a:pt x="58" y="9"/>
                        <a:pt x="61" y="7"/>
                      </a:cubicBezTo>
                      <a:cubicBezTo>
                        <a:pt x="71" y="0"/>
                        <a:pt x="85" y="5"/>
                        <a:pt x="86" y="16"/>
                      </a:cubicBezTo>
                      <a:cubicBezTo>
                        <a:pt x="87" y="20"/>
                        <a:pt x="84" y="25"/>
                        <a:pt x="84" y="29"/>
                      </a:cubicBezTo>
                      <a:cubicBezTo>
                        <a:pt x="84" y="35"/>
                        <a:pt x="85" y="40"/>
                        <a:pt x="84" y="44"/>
                      </a:cubicBezTo>
                      <a:cubicBezTo>
                        <a:pt x="82" y="59"/>
                        <a:pt x="74" y="72"/>
                        <a:pt x="64" y="80"/>
                      </a:cubicBezTo>
                      <a:cubicBezTo>
                        <a:pt x="59" y="84"/>
                        <a:pt x="53" y="85"/>
                        <a:pt x="47" y="88"/>
                      </a:cubicBezTo>
                      <a:cubicBezTo>
                        <a:pt x="36" y="95"/>
                        <a:pt x="27" y="113"/>
                        <a:pt x="9" y="109"/>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08" name="Freeform 91"/>
                <p:cNvSpPr>
                  <a:spLocks noEditPoints="1"/>
                </p:cNvSpPr>
                <p:nvPr/>
              </p:nvSpPr>
              <p:spPr bwMode="auto">
                <a:xfrm>
                  <a:off x="594717" y="7155408"/>
                  <a:ext cx="147633" cy="179327"/>
                </a:xfrm>
                <a:custGeom>
                  <a:avLst/>
                  <a:gdLst>
                    <a:gd name="T0" fmla="*/ 70 w 75"/>
                    <a:gd name="T1" fmla="*/ 0 h 91"/>
                    <a:gd name="T2" fmla="*/ 68 w 75"/>
                    <a:gd name="T3" fmla="*/ 14 h 91"/>
                    <a:gd name="T4" fmla="*/ 56 w 75"/>
                    <a:gd name="T5" fmla="*/ 53 h 91"/>
                    <a:gd name="T6" fmla="*/ 29 w 75"/>
                    <a:gd name="T7" fmla="*/ 70 h 91"/>
                    <a:gd name="T8" fmla="*/ 0 w 75"/>
                    <a:gd name="T9" fmla="*/ 85 h 91"/>
                    <a:gd name="T10" fmla="*/ 14 w 75"/>
                    <a:gd name="T11" fmla="*/ 75 h 91"/>
                    <a:gd name="T12" fmla="*/ 38 w 75"/>
                    <a:gd name="T13" fmla="*/ 49 h 91"/>
                    <a:gd name="T14" fmla="*/ 62 w 75"/>
                    <a:gd name="T15" fmla="*/ 11 h 91"/>
                    <a:gd name="T16" fmla="*/ 68 w 75"/>
                    <a:gd name="T17" fmla="*/ 0 h 91"/>
                    <a:gd name="T18" fmla="*/ 70 w 75"/>
                    <a:gd name="T19" fmla="*/ 0 h 91"/>
                    <a:gd name="T20" fmla="*/ 47 w 75"/>
                    <a:gd name="T21" fmla="*/ 47 h 91"/>
                    <a:gd name="T22" fmla="*/ 62 w 75"/>
                    <a:gd name="T23" fmla="*/ 22 h 91"/>
                    <a:gd name="T24" fmla="*/ 60 w 75"/>
                    <a:gd name="T25" fmla="*/ 21 h 91"/>
                    <a:gd name="T26" fmla="*/ 47 w 75"/>
                    <a:gd name="T27" fmla="*/ 4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 h="91">
                      <a:moveTo>
                        <a:pt x="70" y="0"/>
                      </a:moveTo>
                      <a:cubicBezTo>
                        <a:pt x="74" y="4"/>
                        <a:pt x="70" y="10"/>
                        <a:pt x="68" y="14"/>
                      </a:cubicBezTo>
                      <a:cubicBezTo>
                        <a:pt x="75" y="22"/>
                        <a:pt x="65" y="49"/>
                        <a:pt x="56" y="53"/>
                      </a:cubicBezTo>
                      <a:cubicBezTo>
                        <a:pt x="44" y="58"/>
                        <a:pt x="37" y="61"/>
                        <a:pt x="29" y="70"/>
                      </a:cubicBezTo>
                      <a:cubicBezTo>
                        <a:pt x="23" y="76"/>
                        <a:pt x="11" y="91"/>
                        <a:pt x="0" y="85"/>
                      </a:cubicBezTo>
                      <a:cubicBezTo>
                        <a:pt x="3" y="79"/>
                        <a:pt x="9" y="78"/>
                        <a:pt x="14" y="75"/>
                      </a:cubicBezTo>
                      <a:cubicBezTo>
                        <a:pt x="19" y="71"/>
                        <a:pt x="35" y="56"/>
                        <a:pt x="38" y="49"/>
                      </a:cubicBezTo>
                      <a:cubicBezTo>
                        <a:pt x="43" y="36"/>
                        <a:pt x="50" y="19"/>
                        <a:pt x="62" y="11"/>
                      </a:cubicBezTo>
                      <a:cubicBezTo>
                        <a:pt x="63" y="6"/>
                        <a:pt x="64" y="1"/>
                        <a:pt x="68" y="0"/>
                      </a:cubicBezTo>
                      <a:cubicBezTo>
                        <a:pt x="69" y="0"/>
                        <a:pt x="69" y="0"/>
                        <a:pt x="70" y="0"/>
                      </a:cubicBezTo>
                      <a:close/>
                      <a:moveTo>
                        <a:pt x="47" y="47"/>
                      </a:moveTo>
                      <a:cubicBezTo>
                        <a:pt x="56" y="46"/>
                        <a:pt x="63" y="33"/>
                        <a:pt x="62" y="22"/>
                      </a:cubicBezTo>
                      <a:cubicBezTo>
                        <a:pt x="61" y="22"/>
                        <a:pt x="61" y="21"/>
                        <a:pt x="60" y="21"/>
                      </a:cubicBezTo>
                      <a:cubicBezTo>
                        <a:pt x="56" y="30"/>
                        <a:pt x="51" y="38"/>
                        <a:pt x="47" y="47"/>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09" name="Freeform 92"/>
                <p:cNvSpPr/>
                <p:nvPr/>
              </p:nvSpPr>
              <p:spPr bwMode="auto">
                <a:xfrm>
                  <a:off x="837436" y="7162076"/>
                  <a:ext cx="23354" cy="52546"/>
                </a:xfrm>
                <a:custGeom>
                  <a:avLst/>
                  <a:gdLst>
                    <a:gd name="T0" fmla="*/ 7 w 12"/>
                    <a:gd name="T1" fmla="*/ 0 h 27"/>
                    <a:gd name="T2" fmla="*/ 3 w 12"/>
                    <a:gd name="T3" fmla="*/ 27 h 27"/>
                    <a:gd name="T4" fmla="*/ 7 w 12"/>
                    <a:gd name="T5" fmla="*/ 0 h 27"/>
                  </a:gdLst>
                  <a:ahLst/>
                  <a:cxnLst>
                    <a:cxn ang="0">
                      <a:pos x="T0" y="T1"/>
                    </a:cxn>
                    <a:cxn ang="0">
                      <a:pos x="T2" y="T3"/>
                    </a:cxn>
                    <a:cxn ang="0">
                      <a:pos x="T4" y="T5"/>
                    </a:cxn>
                  </a:cxnLst>
                  <a:rect l="0" t="0" r="r" b="b"/>
                  <a:pathLst>
                    <a:path w="12" h="27">
                      <a:moveTo>
                        <a:pt x="7" y="0"/>
                      </a:moveTo>
                      <a:cubicBezTo>
                        <a:pt x="12" y="5"/>
                        <a:pt x="10" y="24"/>
                        <a:pt x="3" y="27"/>
                      </a:cubicBezTo>
                      <a:cubicBezTo>
                        <a:pt x="2" y="19"/>
                        <a:pt x="0" y="3"/>
                        <a:pt x="7" y="0"/>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10" name="Freeform 93"/>
                <p:cNvSpPr/>
                <p:nvPr/>
              </p:nvSpPr>
              <p:spPr bwMode="auto">
                <a:xfrm>
                  <a:off x="561353" y="7167919"/>
                  <a:ext cx="56718" cy="90080"/>
                </a:xfrm>
                <a:custGeom>
                  <a:avLst/>
                  <a:gdLst>
                    <a:gd name="T0" fmla="*/ 25 w 29"/>
                    <a:gd name="T1" fmla="*/ 1 h 46"/>
                    <a:gd name="T2" fmla="*/ 20 w 29"/>
                    <a:gd name="T3" fmla="*/ 28 h 46"/>
                    <a:gd name="T4" fmla="*/ 3 w 29"/>
                    <a:gd name="T5" fmla="*/ 46 h 46"/>
                    <a:gd name="T6" fmla="*/ 22 w 29"/>
                    <a:gd name="T7" fmla="*/ 2 h 46"/>
                    <a:gd name="T8" fmla="*/ 23 w 29"/>
                    <a:gd name="T9" fmla="*/ 0 h 46"/>
                    <a:gd name="T10" fmla="*/ 25 w 29"/>
                    <a:gd name="T11" fmla="*/ 1 h 46"/>
                  </a:gdLst>
                  <a:ahLst/>
                  <a:cxnLst>
                    <a:cxn ang="0">
                      <a:pos x="T0" y="T1"/>
                    </a:cxn>
                    <a:cxn ang="0">
                      <a:pos x="T2" y="T3"/>
                    </a:cxn>
                    <a:cxn ang="0">
                      <a:pos x="T4" y="T5"/>
                    </a:cxn>
                    <a:cxn ang="0">
                      <a:pos x="T6" y="T7"/>
                    </a:cxn>
                    <a:cxn ang="0">
                      <a:pos x="T8" y="T9"/>
                    </a:cxn>
                    <a:cxn ang="0">
                      <a:pos x="T10" y="T11"/>
                    </a:cxn>
                  </a:cxnLst>
                  <a:rect l="0" t="0" r="r" b="b"/>
                  <a:pathLst>
                    <a:path w="29" h="46">
                      <a:moveTo>
                        <a:pt x="25" y="1"/>
                      </a:moveTo>
                      <a:cubicBezTo>
                        <a:pt x="29" y="11"/>
                        <a:pt x="25" y="21"/>
                        <a:pt x="20" y="28"/>
                      </a:cubicBezTo>
                      <a:cubicBezTo>
                        <a:pt x="16" y="34"/>
                        <a:pt x="10" y="42"/>
                        <a:pt x="3" y="46"/>
                      </a:cubicBezTo>
                      <a:cubicBezTo>
                        <a:pt x="0" y="27"/>
                        <a:pt x="19" y="19"/>
                        <a:pt x="22" y="2"/>
                      </a:cubicBezTo>
                      <a:cubicBezTo>
                        <a:pt x="22" y="1"/>
                        <a:pt x="23" y="1"/>
                        <a:pt x="23" y="0"/>
                      </a:cubicBezTo>
                      <a:cubicBezTo>
                        <a:pt x="24" y="0"/>
                        <a:pt x="24" y="1"/>
                        <a:pt x="25" y="1"/>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11" name="Freeform 94"/>
                <p:cNvSpPr/>
                <p:nvPr/>
              </p:nvSpPr>
              <p:spPr bwMode="auto">
                <a:xfrm>
                  <a:off x="673122" y="7227143"/>
                  <a:ext cx="180162" cy="180996"/>
                </a:xfrm>
                <a:custGeom>
                  <a:avLst/>
                  <a:gdLst>
                    <a:gd name="T0" fmla="*/ 88 w 91"/>
                    <a:gd name="T1" fmla="*/ 0 h 92"/>
                    <a:gd name="T2" fmla="*/ 79 w 91"/>
                    <a:gd name="T3" fmla="*/ 34 h 92"/>
                    <a:gd name="T4" fmla="*/ 59 w 91"/>
                    <a:gd name="T5" fmla="*/ 58 h 92"/>
                    <a:gd name="T6" fmla="*/ 29 w 91"/>
                    <a:gd name="T7" fmla="*/ 71 h 92"/>
                    <a:gd name="T8" fmla="*/ 57 w 91"/>
                    <a:gd name="T9" fmla="*/ 64 h 92"/>
                    <a:gd name="T10" fmla="*/ 22 w 91"/>
                    <a:gd name="T11" fmla="*/ 80 h 92"/>
                    <a:gd name="T12" fmla="*/ 0 w 91"/>
                    <a:gd name="T13" fmla="*/ 89 h 92"/>
                    <a:gd name="T14" fmla="*/ 10 w 91"/>
                    <a:gd name="T15" fmla="*/ 80 h 92"/>
                    <a:gd name="T16" fmla="*/ 25 w 91"/>
                    <a:gd name="T17" fmla="*/ 64 h 92"/>
                    <a:gd name="T18" fmla="*/ 59 w 91"/>
                    <a:gd name="T19" fmla="*/ 49 h 92"/>
                    <a:gd name="T20" fmla="*/ 84 w 91"/>
                    <a:gd name="T21" fmla="*/ 3 h 92"/>
                    <a:gd name="T22" fmla="*/ 86 w 91"/>
                    <a:gd name="T23" fmla="*/ 0 h 92"/>
                    <a:gd name="T24" fmla="*/ 88 w 91"/>
                    <a:gd name="T2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92">
                      <a:moveTo>
                        <a:pt x="88" y="0"/>
                      </a:moveTo>
                      <a:cubicBezTo>
                        <a:pt x="91" y="12"/>
                        <a:pt x="85" y="24"/>
                        <a:pt x="79" y="34"/>
                      </a:cubicBezTo>
                      <a:cubicBezTo>
                        <a:pt x="74" y="43"/>
                        <a:pt x="68" y="53"/>
                        <a:pt x="59" y="58"/>
                      </a:cubicBezTo>
                      <a:cubicBezTo>
                        <a:pt x="49" y="63"/>
                        <a:pt x="37" y="63"/>
                        <a:pt x="29" y="71"/>
                      </a:cubicBezTo>
                      <a:cubicBezTo>
                        <a:pt x="39" y="73"/>
                        <a:pt x="49" y="65"/>
                        <a:pt x="57" y="64"/>
                      </a:cubicBezTo>
                      <a:cubicBezTo>
                        <a:pt x="56" y="81"/>
                        <a:pt x="35" y="75"/>
                        <a:pt x="22" y="80"/>
                      </a:cubicBezTo>
                      <a:cubicBezTo>
                        <a:pt x="14" y="82"/>
                        <a:pt x="9" y="92"/>
                        <a:pt x="0" y="89"/>
                      </a:cubicBezTo>
                      <a:cubicBezTo>
                        <a:pt x="1" y="82"/>
                        <a:pt x="7" y="82"/>
                        <a:pt x="10" y="80"/>
                      </a:cubicBezTo>
                      <a:cubicBezTo>
                        <a:pt x="16" y="75"/>
                        <a:pt x="19" y="68"/>
                        <a:pt x="25" y="64"/>
                      </a:cubicBezTo>
                      <a:cubicBezTo>
                        <a:pt x="36" y="55"/>
                        <a:pt x="50" y="56"/>
                        <a:pt x="59" y="49"/>
                      </a:cubicBezTo>
                      <a:cubicBezTo>
                        <a:pt x="75" y="37"/>
                        <a:pt x="76" y="22"/>
                        <a:pt x="84" y="3"/>
                      </a:cubicBezTo>
                      <a:cubicBezTo>
                        <a:pt x="85" y="2"/>
                        <a:pt x="85" y="1"/>
                        <a:pt x="86" y="0"/>
                      </a:cubicBezTo>
                      <a:cubicBezTo>
                        <a:pt x="87" y="0"/>
                        <a:pt x="87" y="0"/>
                        <a:pt x="88" y="0"/>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12" name="Freeform 95"/>
                <p:cNvSpPr/>
                <p:nvPr/>
              </p:nvSpPr>
              <p:spPr bwMode="auto">
                <a:xfrm>
                  <a:off x="791561" y="7230479"/>
                  <a:ext cx="108432" cy="128449"/>
                </a:xfrm>
                <a:custGeom>
                  <a:avLst/>
                  <a:gdLst>
                    <a:gd name="T0" fmla="*/ 52 w 55"/>
                    <a:gd name="T1" fmla="*/ 0 h 65"/>
                    <a:gd name="T2" fmla="*/ 39 w 55"/>
                    <a:gd name="T3" fmla="*/ 34 h 65"/>
                    <a:gd name="T4" fmla="*/ 27 w 55"/>
                    <a:gd name="T5" fmla="*/ 41 h 65"/>
                    <a:gd name="T6" fmla="*/ 0 w 55"/>
                    <a:gd name="T7" fmla="*/ 61 h 65"/>
                    <a:gd name="T8" fmla="*/ 9 w 55"/>
                    <a:gd name="T9" fmla="*/ 51 h 65"/>
                    <a:gd name="T10" fmla="*/ 31 w 55"/>
                    <a:gd name="T11" fmla="*/ 13 h 65"/>
                    <a:gd name="T12" fmla="*/ 37 w 55"/>
                    <a:gd name="T13" fmla="*/ 0 h 65"/>
                    <a:gd name="T14" fmla="*/ 32 w 55"/>
                    <a:gd name="T15" fmla="*/ 29 h 65"/>
                    <a:gd name="T16" fmla="*/ 49 w 55"/>
                    <a:gd name="T17" fmla="*/ 0 h 65"/>
                    <a:gd name="T18" fmla="*/ 52 w 55"/>
                    <a:gd name="T1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65">
                      <a:moveTo>
                        <a:pt x="52" y="0"/>
                      </a:moveTo>
                      <a:cubicBezTo>
                        <a:pt x="55" y="13"/>
                        <a:pt x="47" y="27"/>
                        <a:pt x="39" y="34"/>
                      </a:cubicBezTo>
                      <a:cubicBezTo>
                        <a:pt x="36" y="37"/>
                        <a:pt x="31" y="38"/>
                        <a:pt x="27" y="41"/>
                      </a:cubicBezTo>
                      <a:cubicBezTo>
                        <a:pt x="19" y="49"/>
                        <a:pt x="14" y="65"/>
                        <a:pt x="0" y="61"/>
                      </a:cubicBezTo>
                      <a:cubicBezTo>
                        <a:pt x="0" y="55"/>
                        <a:pt x="5" y="55"/>
                        <a:pt x="9" y="51"/>
                      </a:cubicBezTo>
                      <a:cubicBezTo>
                        <a:pt x="19" y="43"/>
                        <a:pt x="27" y="27"/>
                        <a:pt x="31" y="13"/>
                      </a:cubicBezTo>
                      <a:cubicBezTo>
                        <a:pt x="32" y="9"/>
                        <a:pt x="32" y="2"/>
                        <a:pt x="37" y="0"/>
                      </a:cubicBezTo>
                      <a:cubicBezTo>
                        <a:pt x="44" y="8"/>
                        <a:pt x="33" y="21"/>
                        <a:pt x="32" y="29"/>
                      </a:cubicBezTo>
                      <a:cubicBezTo>
                        <a:pt x="42" y="26"/>
                        <a:pt x="42" y="7"/>
                        <a:pt x="49" y="0"/>
                      </a:cubicBezTo>
                      <a:cubicBezTo>
                        <a:pt x="50" y="0"/>
                        <a:pt x="51" y="0"/>
                        <a:pt x="52" y="0"/>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13" name="Freeform 96"/>
                <p:cNvSpPr/>
                <p:nvPr/>
              </p:nvSpPr>
              <p:spPr bwMode="auto">
                <a:xfrm>
                  <a:off x="768208" y="7298044"/>
                  <a:ext cx="118441" cy="90080"/>
                </a:xfrm>
                <a:custGeom>
                  <a:avLst/>
                  <a:gdLst>
                    <a:gd name="T0" fmla="*/ 59 w 60"/>
                    <a:gd name="T1" fmla="*/ 0 h 46"/>
                    <a:gd name="T2" fmla="*/ 45 w 60"/>
                    <a:gd name="T3" fmla="*/ 18 h 46"/>
                    <a:gd name="T4" fmla="*/ 52 w 60"/>
                    <a:gd name="T5" fmla="*/ 16 h 46"/>
                    <a:gd name="T6" fmla="*/ 45 w 60"/>
                    <a:gd name="T7" fmla="*/ 26 h 46"/>
                    <a:gd name="T8" fmla="*/ 0 w 60"/>
                    <a:gd name="T9" fmla="*/ 46 h 46"/>
                    <a:gd name="T10" fmla="*/ 17 w 60"/>
                    <a:gd name="T11" fmla="*/ 33 h 46"/>
                    <a:gd name="T12" fmla="*/ 35 w 60"/>
                    <a:gd name="T13" fmla="*/ 21 h 46"/>
                    <a:gd name="T14" fmla="*/ 57 w 60"/>
                    <a:gd name="T15" fmla="*/ 0 h 46"/>
                    <a:gd name="T16" fmla="*/ 59 w 60"/>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46">
                      <a:moveTo>
                        <a:pt x="59" y="0"/>
                      </a:moveTo>
                      <a:cubicBezTo>
                        <a:pt x="60" y="9"/>
                        <a:pt x="50" y="12"/>
                        <a:pt x="45" y="18"/>
                      </a:cubicBezTo>
                      <a:cubicBezTo>
                        <a:pt x="47" y="20"/>
                        <a:pt x="48" y="15"/>
                        <a:pt x="52" y="16"/>
                      </a:cubicBezTo>
                      <a:cubicBezTo>
                        <a:pt x="52" y="22"/>
                        <a:pt x="47" y="23"/>
                        <a:pt x="45" y="26"/>
                      </a:cubicBezTo>
                      <a:cubicBezTo>
                        <a:pt x="27" y="29"/>
                        <a:pt x="18" y="45"/>
                        <a:pt x="0" y="46"/>
                      </a:cubicBezTo>
                      <a:cubicBezTo>
                        <a:pt x="3" y="39"/>
                        <a:pt x="11" y="37"/>
                        <a:pt x="17" y="33"/>
                      </a:cubicBezTo>
                      <a:cubicBezTo>
                        <a:pt x="23" y="30"/>
                        <a:pt x="30" y="26"/>
                        <a:pt x="35" y="21"/>
                      </a:cubicBezTo>
                      <a:cubicBezTo>
                        <a:pt x="42" y="15"/>
                        <a:pt x="47" y="4"/>
                        <a:pt x="57" y="0"/>
                      </a:cubicBezTo>
                      <a:cubicBezTo>
                        <a:pt x="57" y="0"/>
                        <a:pt x="58" y="0"/>
                        <a:pt x="59" y="0"/>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14" name="Freeform 97"/>
                <p:cNvSpPr/>
                <p:nvPr/>
              </p:nvSpPr>
              <p:spPr bwMode="auto">
                <a:xfrm>
                  <a:off x="643928" y="7366435"/>
                  <a:ext cx="49211" cy="30027"/>
                </a:xfrm>
                <a:custGeom>
                  <a:avLst/>
                  <a:gdLst>
                    <a:gd name="T0" fmla="*/ 25 w 25"/>
                    <a:gd name="T1" fmla="*/ 1 h 15"/>
                    <a:gd name="T2" fmla="*/ 0 w 25"/>
                    <a:gd name="T3" fmla="*/ 9 h 15"/>
                    <a:gd name="T4" fmla="*/ 25 w 25"/>
                    <a:gd name="T5" fmla="*/ 1 h 15"/>
                  </a:gdLst>
                  <a:ahLst/>
                  <a:cxnLst>
                    <a:cxn ang="0">
                      <a:pos x="T0" y="T1"/>
                    </a:cxn>
                    <a:cxn ang="0">
                      <a:pos x="T2" y="T3"/>
                    </a:cxn>
                    <a:cxn ang="0">
                      <a:pos x="T4" y="T5"/>
                    </a:cxn>
                  </a:cxnLst>
                  <a:rect l="0" t="0" r="r" b="b"/>
                  <a:pathLst>
                    <a:path w="25" h="15">
                      <a:moveTo>
                        <a:pt x="25" y="1"/>
                      </a:moveTo>
                      <a:cubicBezTo>
                        <a:pt x="22" y="8"/>
                        <a:pt x="7" y="15"/>
                        <a:pt x="0" y="9"/>
                      </a:cubicBezTo>
                      <a:cubicBezTo>
                        <a:pt x="2" y="1"/>
                        <a:pt x="18" y="0"/>
                        <a:pt x="25" y="1"/>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015" name="Freeform 98"/>
                <p:cNvSpPr/>
                <p:nvPr/>
              </p:nvSpPr>
              <p:spPr bwMode="auto">
                <a:xfrm>
                  <a:off x="698977" y="7380620"/>
                  <a:ext cx="49211" cy="23353"/>
                </a:xfrm>
                <a:custGeom>
                  <a:avLst/>
                  <a:gdLst>
                    <a:gd name="T0" fmla="*/ 14 w 25"/>
                    <a:gd name="T1" fmla="*/ 12 h 12"/>
                    <a:gd name="T2" fmla="*/ 6 w 25"/>
                    <a:gd name="T3" fmla="*/ 12 h 12"/>
                    <a:gd name="T4" fmla="*/ 25 w 25"/>
                    <a:gd name="T5" fmla="*/ 5 h 12"/>
                    <a:gd name="T6" fmla="*/ 14 w 25"/>
                    <a:gd name="T7" fmla="*/ 12 h 12"/>
                  </a:gdLst>
                  <a:ahLst/>
                  <a:cxnLst>
                    <a:cxn ang="0">
                      <a:pos x="T0" y="T1"/>
                    </a:cxn>
                    <a:cxn ang="0">
                      <a:pos x="T2" y="T3"/>
                    </a:cxn>
                    <a:cxn ang="0">
                      <a:pos x="T4" y="T5"/>
                    </a:cxn>
                    <a:cxn ang="0">
                      <a:pos x="T6" y="T7"/>
                    </a:cxn>
                  </a:cxnLst>
                  <a:rect l="0" t="0" r="r" b="b"/>
                  <a:pathLst>
                    <a:path w="25" h="12">
                      <a:moveTo>
                        <a:pt x="14" y="12"/>
                      </a:moveTo>
                      <a:cubicBezTo>
                        <a:pt x="11" y="12"/>
                        <a:pt x="9" y="12"/>
                        <a:pt x="6" y="12"/>
                      </a:cubicBezTo>
                      <a:cubicBezTo>
                        <a:pt x="0" y="5"/>
                        <a:pt x="19" y="0"/>
                        <a:pt x="25" y="5"/>
                      </a:cubicBezTo>
                      <a:cubicBezTo>
                        <a:pt x="24" y="10"/>
                        <a:pt x="18" y="10"/>
                        <a:pt x="14" y="12"/>
                      </a:cubicBezTo>
                      <a:close/>
                    </a:path>
                  </a:pathLst>
                </a:custGeom>
                <a:grpFill/>
                <a:ln>
                  <a:noFill/>
                </a:ln>
                <a:effectLst>
                  <a:outerShdw blurRad="63500" sx="102000" sy="102000" algn="ctr" rotWithShape="0">
                    <a:srgbClr val="702D89">
                      <a:alpha val="60000"/>
                    </a:srgbClr>
                  </a:outerShdw>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grpSp>
          <p:sp>
            <p:nvSpPr>
              <p:cNvPr id="1156" name="TextBox 1155"/>
              <p:cNvSpPr txBox="1"/>
              <p:nvPr/>
            </p:nvSpPr>
            <p:spPr>
              <a:xfrm>
                <a:off x="1664870" y="3575452"/>
                <a:ext cx="2283399" cy="360425"/>
              </a:xfrm>
              <a:prstGeom prst="rect">
                <a:avLst/>
              </a:prstGeom>
              <a:noFill/>
            </p:spPr>
            <p:txBody>
              <a:bodyPr wrap="square" rtlCol="0">
                <a:spAutoFit/>
              </a:bodyPr>
              <a:lstStyle/>
              <a:p>
                <a:pPr algn="ctr">
                  <a:lnSpc>
                    <a:spcPct val="85000"/>
                  </a:lnSpc>
                </a:pPr>
                <a:r>
                  <a:rPr lang="zh-CN" altLang="en-US" sz="1100" b="1" dirty="0" smtClean="0">
                    <a:solidFill>
                      <a:srgbClr val="000000"/>
                    </a:solidFill>
                    <a:latin typeface="Heiti SC Light"/>
                    <a:ea typeface="Heiti SC Light"/>
                    <a:cs typeface="Heiti SC Light"/>
                  </a:rPr>
                  <a:t>有线终端</a:t>
                </a:r>
                <a:endParaRPr lang="en-US" sz="1100" b="1" dirty="0">
                  <a:solidFill>
                    <a:srgbClr val="000000"/>
                  </a:solidFill>
                  <a:latin typeface="Heiti SC Light"/>
                  <a:ea typeface="Heiti SC Light"/>
                  <a:cs typeface="Heiti SC Light"/>
                </a:endParaRPr>
              </a:p>
            </p:txBody>
          </p:sp>
          <p:sp>
            <p:nvSpPr>
              <p:cNvPr id="1157" name="TextBox 1156"/>
              <p:cNvSpPr txBox="1"/>
              <p:nvPr/>
            </p:nvSpPr>
            <p:spPr>
              <a:xfrm>
                <a:off x="4495235" y="3575454"/>
                <a:ext cx="2283399" cy="360426"/>
              </a:xfrm>
              <a:prstGeom prst="rect">
                <a:avLst/>
              </a:prstGeom>
              <a:noFill/>
            </p:spPr>
            <p:txBody>
              <a:bodyPr wrap="square" rtlCol="0">
                <a:spAutoFit/>
              </a:bodyPr>
              <a:lstStyle/>
              <a:p>
                <a:pPr algn="ctr">
                  <a:lnSpc>
                    <a:spcPct val="85000"/>
                  </a:lnSpc>
                </a:pPr>
                <a:r>
                  <a:rPr lang="zh-CN" altLang="en-US" sz="1100" b="1" dirty="0" smtClean="0">
                    <a:solidFill>
                      <a:srgbClr val="000000"/>
                    </a:solidFill>
                    <a:latin typeface="Heiti SC Light"/>
                    <a:ea typeface="Heiti SC Light"/>
                    <a:cs typeface="Heiti SC Light"/>
                  </a:rPr>
                  <a:t>无线终端</a:t>
                </a:r>
                <a:endParaRPr lang="en-US" sz="1100" b="1" dirty="0">
                  <a:solidFill>
                    <a:srgbClr val="000000"/>
                  </a:solidFill>
                  <a:latin typeface="Heiti SC Light"/>
                  <a:ea typeface="Heiti SC Light"/>
                  <a:cs typeface="Heiti SC Light"/>
                </a:endParaRPr>
              </a:p>
            </p:txBody>
          </p:sp>
        </p:grpSp>
        <p:sp>
          <p:nvSpPr>
            <p:cNvPr id="1102" name="Freeform 5"/>
            <p:cNvSpPr>
              <a:spLocks noEditPoints="1"/>
            </p:cNvSpPr>
            <p:nvPr/>
          </p:nvSpPr>
          <p:spPr bwMode="auto">
            <a:xfrm>
              <a:off x="6339840" y="2346960"/>
              <a:ext cx="260310" cy="264160"/>
            </a:xfrm>
            <a:custGeom>
              <a:avLst/>
              <a:gdLst/>
              <a:ahLst/>
              <a:cxnLst>
                <a:cxn ang="0">
                  <a:pos x="56" y="76"/>
                </a:cxn>
                <a:cxn ang="0">
                  <a:pos x="96" y="76"/>
                </a:cxn>
                <a:cxn ang="0">
                  <a:pos x="100" y="72"/>
                </a:cxn>
                <a:cxn ang="0">
                  <a:pos x="58" y="68"/>
                </a:cxn>
                <a:cxn ang="0">
                  <a:pos x="54" y="72"/>
                </a:cxn>
                <a:cxn ang="0">
                  <a:pos x="112" y="36"/>
                </a:cxn>
                <a:cxn ang="0">
                  <a:pos x="82" y="4"/>
                </a:cxn>
                <a:cxn ang="0">
                  <a:pos x="74" y="0"/>
                </a:cxn>
                <a:cxn ang="0">
                  <a:pos x="30" y="2"/>
                </a:cxn>
                <a:cxn ang="0">
                  <a:pos x="22" y="14"/>
                </a:cxn>
                <a:cxn ang="0">
                  <a:pos x="12" y="60"/>
                </a:cxn>
                <a:cxn ang="0">
                  <a:pos x="0" y="82"/>
                </a:cxn>
                <a:cxn ang="0">
                  <a:pos x="6" y="100"/>
                </a:cxn>
                <a:cxn ang="0">
                  <a:pos x="22" y="108"/>
                </a:cxn>
                <a:cxn ang="0">
                  <a:pos x="30" y="120"/>
                </a:cxn>
                <a:cxn ang="0">
                  <a:pos x="98" y="122"/>
                </a:cxn>
                <a:cxn ang="0">
                  <a:pos x="110" y="114"/>
                </a:cxn>
                <a:cxn ang="0">
                  <a:pos x="112" y="36"/>
                </a:cxn>
                <a:cxn ang="0">
                  <a:pos x="84" y="34"/>
                </a:cxn>
                <a:cxn ang="0">
                  <a:pos x="78" y="28"/>
                </a:cxn>
                <a:cxn ang="0">
                  <a:pos x="100" y="34"/>
                </a:cxn>
                <a:cxn ang="0">
                  <a:pos x="26" y="98"/>
                </a:cxn>
                <a:cxn ang="0">
                  <a:pos x="20" y="86"/>
                </a:cxn>
                <a:cxn ang="0">
                  <a:pos x="20" y="78"/>
                </a:cxn>
                <a:cxn ang="0">
                  <a:pos x="26" y="66"/>
                </a:cxn>
                <a:cxn ang="0">
                  <a:pos x="30" y="78"/>
                </a:cxn>
                <a:cxn ang="0">
                  <a:pos x="42" y="86"/>
                </a:cxn>
                <a:cxn ang="0">
                  <a:pos x="104" y="108"/>
                </a:cxn>
                <a:cxn ang="0">
                  <a:pos x="98" y="114"/>
                </a:cxn>
                <a:cxn ang="0">
                  <a:pos x="32" y="112"/>
                </a:cxn>
                <a:cxn ang="0">
                  <a:pos x="38" y="106"/>
                </a:cxn>
                <a:cxn ang="0">
                  <a:pos x="52" y="82"/>
                </a:cxn>
                <a:cxn ang="0">
                  <a:pos x="46" y="64"/>
                </a:cxn>
                <a:cxn ang="0">
                  <a:pos x="30" y="14"/>
                </a:cxn>
                <a:cxn ang="0">
                  <a:pos x="34" y="8"/>
                </a:cxn>
                <a:cxn ang="0">
                  <a:pos x="70" y="28"/>
                </a:cxn>
                <a:cxn ang="0">
                  <a:pos x="78" y="40"/>
                </a:cxn>
                <a:cxn ang="0">
                  <a:pos x="104" y="108"/>
                </a:cxn>
                <a:cxn ang="0">
                  <a:pos x="58" y="88"/>
                </a:cxn>
                <a:cxn ang="0">
                  <a:pos x="54" y="92"/>
                </a:cxn>
                <a:cxn ang="0">
                  <a:pos x="96" y="96"/>
                </a:cxn>
                <a:cxn ang="0">
                  <a:pos x="100" y="92"/>
                </a:cxn>
                <a:cxn ang="0">
                  <a:pos x="96" y="88"/>
                </a:cxn>
              </a:cxnLst>
              <a:rect l="0" t="0" r="r" b="b"/>
              <a:pathLst>
                <a:path w="112" h="122">
                  <a:moveTo>
                    <a:pt x="54" y="72"/>
                  </a:moveTo>
                  <a:lnTo>
                    <a:pt x="54" y="72"/>
                  </a:lnTo>
                  <a:lnTo>
                    <a:pt x="56" y="76"/>
                  </a:lnTo>
                  <a:lnTo>
                    <a:pt x="58" y="76"/>
                  </a:lnTo>
                  <a:lnTo>
                    <a:pt x="96" y="76"/>
                  </a:lnTo>
                  <a:lnTo>
                    <a:pt x="96" y="76"/>
                  </a:lnTo>
                  <a:lnTo>
                    <a:pt x="98" y="76"/>
                  </a:lnTo>
                  <a:lnTo>
                    <a:pt x="100" y="72"/>
                  </a:lnTo>
                  <a:lnTo>
                    <a:pt x="100" y="72"/>
                  </a:lnTo>
                  <a:lnTo>
                    <a:pt x="98" y="70"/>
                  </a:lnTo>
                  <a:lnTo>
                    <a:pt x="96" y="68"/>
                  </a:lnTo>
                  <a:lnTo>
                    <a:pt x="58" y="68"/>
                  </a:lnTo>
                  <a:lnTo>
                    <a:pt x="58" y="68"/>
                  </a:lnTo>
                  <a:lnTo>
                    <a:pt x="56" y="70"/>
                  </a:lnTo>
                  <a:lnTo>
                    <a:pt x="54" y="72"/>
                  </a:lnTo>
                  <a:lnTo>
                    <a:pt x="54" y="72"/>
                  </a:lnTo>
                  <a:close/>
                  <a:moveTo>
                    <a:pt x="112" y="36"/>
                  </a:moveTo>
                  <a:lnTo>
                    <a:pt x="112" y="36"/>
                  </a:lnTo>
                  <a:lnTo>
                    <a:pt x="108" y="30"/>
                  </a:lnTo>
                  <a:lnTo>
                    <a:pt x="82" y="4"/>
                  </a:lnTo>
                  <a:lnTo>
                    <a:pt x="82" y="4"/>
                  </a:lnTo>
                  <a:lnTo>
                    <a:pt x="80" y="2"/>
                  </a:lnTo>
                  <a:lnTo>
                    <a:pt x="76" y="0"/>
                  </a:lnTo>
                  <a:lnTo>
                    <a:pt x="74" y="0"/>
                  </a:lnTo>
                  <a:lnTo>
                    <a:pt x="34" y="0"/>
                  </a:lnTo>
                  <a:lnTo>
                    <a:pt x="34" y="0"/>
                  </a:lnTo>
                  <a:lnTo>
                    <a:pt x="30" y="2"/>
                  </a:lnTo>
                  <a:lnTo>
                    <a:pt x="26" y="4"/>
                  </a:lnTo>
                  <a:lnTo>
                    <a:pt x="22" y="8"/>
                  </a:lnTo>
                  <a:lnTo>
                    <a:pt x="22" y="14"/>
                  </a:lnTo>
                  <a:lnTo>
                    <a:pt x="22" y="56"/>
                  </a:lnTo>
                  <a:lnTo>
                    <a:pt x="22" y="56"/>
                  </a:lnTo>
                  <a:lnTo>
                    <a:pt x="12" y="60"/>
                  </a:lnTo>
                  <a:lnTo>
                    <a:pt x="6" y="66"/>
                  </a:lnTo>
                  <a:lnTo>
                    <a:pt x="2" y="72"/>
                  </a:lnTo>
                  <a:lnTo>
                    <a:pt x="0" y="82"/>
                  </a:lnTo>
                  <a:lnTo>
                    <a:pt x="0" y="82"/>
                  </a:lnTo>
                  <a:lnTo>
                    <a:pt x="2" y="92"/>
                  </a:lnTo>
                  <a:lnTo>
                    <a:pt x="6" y="100"/>
                  </a:lnTo>
                  <a:lnTo>
                    <a:pt x="12" y="106"/>
                  </a:lnTo>
                  <a:lnTo>
                    <a:pt x="22" y="108"/>
                  </a:lnTo>
                  <a:lnTo>
                    <a:pt x="22" y="108"/>
                  </a:lnTo>
                  <a:lnTo>
                    <a:pt x="22" y="114"/>
                  </a:lnTo>
                  <a:lnTo>
                    <a:pt x="26" y="118"/>
                  </a:lnTo>
                  <a:lnTo>
                    <a:pt x="30" y="120"/>
                  </a:lnTo>
                  <a:lnTo>
                    <a:pt x="34" y="122"/>
                  </a:lnTo>
                  <a:lnTo>
                    <a:pt x="98" y="122"/>
                  </a:lnTo>
                  <a:lnTo>
                    <a:pt x="98" y="122"/>
                  </a:lnTo>
                  <a:lnTo>
                    <a:pt x="104" y="120"/>
                  </a:lnTo>
                  <a:lnTo>
                    <a:pt x="108" y="118"/>
                  </a:lnTo>
                  <a:lnTo>
                    <a:pt x="110" y="114"/>
                  </a:lnTo>
                  <a:lnTo>
                    <a:pt x="112" y="108"/>
                  </a:lnTo>
                  <a:lnTo>
                    <a:pt x="112" y="38"/>
                  </a:lnTo>
                  <a:lnTo>
                    <a:pt x="112" y="36"/>
                  </a:lnTo>
                  <a:close/>
                  <a:moveTo>
                    <a:pt x="100" y="34"/>
                  </a:moveTo>
                  <a:lnTo>
                    <a:pt x="96" y="34"/>
                  </a:lnTo>
                  <a:lnTo>
                    <a:pt x="84" y="34"/>
                  </a:lnTo>
                  <a:lnTo>
                    <a:pt x="84" y="34"/>
                  </a:lnTo>
                  <a:lnTo>
                    <a:pt x="80" y="32"/>
                  </a:lnTo>
                  <a:lnTo>
                    <a:pt x="78" y="28"/>
                  </a:lnTo>
                  <a:lnTo>
                    <a:pt x="78" y="16"/>
                  </a:lnTo>
                  <a:lnTo>
                    <a:pt x="78" y="12"/>
                  </a:lnTo>
                  <a:lnTo>
                    <a:pt x="100" y="34"/>
                  </a:lnTo>
                  <a:close/>
                  <a:moveTo>
                    <a:pt x="30" y="86"/>
                  </a:moveTo>
                  <a:lnTo>
                    <a:pt x="30" y="98"/>
                  </a:lnTo>
                  <a:lnTo>
                    <a:pt x="26" y="98"/>
                  </a:lnTo>
                  <a:lnTo>
                    <a:pt x="22" y="98"/>
                  </a:lnTo>
                  <a:lnTo>
                    <a:pt x="20" y="98"/>
                  </a:lnTo>
                  <a:lnTo>
                    <a:pt x="20" y="86"/>
                  </a:lnTo>
                  <a:lnTo>
                    <a:pt x="10" y="86"/>
                  </a:lnTo>
                  <a:lnTo>
                    <a:pt x="10" y="78"/>
                  </a:lnTo>
                  <a:lnTo>
                    <a:pt x="20" y="78"/>
                  </a:lnTo>
                  <a:lnTo>
                    <a:pt x="22" y="78"/>
                  </a:lnTo>
                  <a:lnTo>
                    <a:pt x="22" y="66"/>
                  </a:lnTo>
                  <a:lnTo>
                    <a:pt x="26" y="66"/>
                  </a:lnTo>
                  <a:lnTo>
                    <a:pt x="30" y="66"/>
                  </a:lnTo>
                  <a:lnTo>
                    <a:pt x="30" y="78"/>
                  </a:lnTo>
                  <a:lnTo>
                    <a:pt x="30" y="78"/>
                  </a:lnTo>
                  <a:lnTo>
                    <a:pt x="38" y="78"/>
                  </a:lnTo>
                  <a:lnTo>
                    <a:pt x="42" y="78"/>
                  </a:lnTo>
                  <a:lnTo>
                    <a:pt x="42" y="86"/>
                  </a:lnTo>
                  <a:lnTo>
                    <a:pt x="30" y="86"/>
                  </a:lnTo>
                  <a:lnTo>
                    <a:pt x="30" y="86"/>
                  </a:lnTo>
                  <a:close/>
                  <a:moveTo>
                    <a:pt x="104" y="108"/>
                  </a:moveTo>
                  <a:lnTo>
                    <a:pt x="104" y="108"/>
                  </a:lnTo>
                  <a:lnTo>
                    <a:pt x="102" y="112"/>
                  </a:lnTo>
                  <a:lnTo>
                    <a:pt x="98" y="114"/>
                  </a:lnTo>
                  <a:lnTo>
                    <a:pt x="34" y="114"/>
                  </a:lnTo>
                  <a:lnTo>
                    <a:pt x="34" y="114"/>
                  </a:lnTo>
                  <a:lnTo>
                    <a:pt x="32" y="112"/>
                  </a:lnTo>
                  <a:lnTo>
                    <a:pt x="30" y="108"/>
                  </a:lnTo>
                  <a:lnTo>
                    <a:pt x="30" y="108"/>
                  </a:lnTo>
                  <a:lnTo>
                    <a:pt x="38" y="106"/>
                  </a:lnTo>
                  <a:lnTo>
                    <a:pt x="46" y="100"/>
                  </a:lnTo>
                  <a:lnTo>
                    <a:pt x="52" y="92"/>
                  </a:lnTo>
                  <a:lnTo>
                    <a:pt x="52" y="82"/>
                  </a:lnTo>
                  <a:lnTo>
                    <a:pt x="52" y="82"/>
                  </a:lnTo>
                  <a:lnTo>
                    <a:pt x="52" y="72"/>
                  </a:lnTo>
                  <a:lnTo>
                    <a:pt x="46" y="64"/>
                  </a:lnTo>
                  <a:lnTo>
                    <a:pt x="38" y="58"/>
                  </a:lnTo>
                  <a:lnTo>
                    <a:pt x="30" y="56"/>
                  </a:lnTo>
                  <a:lnTo>
                    <a:pt x="30" y="14"/>
                  </a:lnTo>
                  <a:lnTo>
                    <a:pt x="30" y="14"/>
                  </a:lnTo>
                  <a:lnTo>
                    <a:pt x="32" y="10"/>
                  </a:lnTo>
                  <a:lnTo>
                    <a:pt x="34" y="8"/>
                  </a:lnTo>
                  <a:lnTo>
                    <a:pt x="70" y="8"/>
                  </a:lnTo>
                  <a:lnTo>
                    <a:pt x="70" y="28"/>
                  </a:lnTo>
                  <a:lnTo>
                    <a:pt x="70" y="28"/>
                  </a:lnTo>
                  <a:lnTo>
                    <a:pt x="72" y="34"/>
                  </a:lnTo>
                  <a:lnTo>
                    <a:pt x="74" y="38"/>
                  </a:lnTo>
                  <a:lnTo>
                    <a:pt x="78" y="40"/>
                  </a:lnTo>
                  <a:lnTo>
                    <a:pt x="84" y="42"/>
                  </a:lnTo>
                  <a:lnTo>
                    <a:pt x="104" y="42"/>
                  </a:lnTo>
                  <a:lnTo>
                    <a:pt x="104" y="108"/>
                  </a:lnTo>
                  <a:close/>
                  <a:moveTo>
                    <a:pt x="96" y="88"/>
                  </a:moveTo>
                  <a:lnTo>
                    <a:pt x="58" y="88"/>
                  </a:lnTo>
                  <a:lnTo>
                    <a:pt x="58" y="88"/>
                  </a:lnTo>
                  <a:lnTo>
                    <a:pt x="56" y="88"/>
                  </a:lnTo>
                  <a:lnTo>
                    <a:pt x="54" y="92"/>
                  </a:lnTo>
                  <a:lnTo>
                    <a:pt x="54" y="92"/>
                  </a:lnTo>
                  <a:lnTo>
                    <a:pt x="56" y="94"/>
                  </a:lnTo>
                  <a:lnTo>
                    <a:pt x="58" y="96"/>
                  </a:lnTo>
                  <a:lnTo>
                    <a:pt x="96" y="96"/>
                  </a:lnTo>
                  <a:lnTo>
                    <a:pt x="96" y="96"/>
                  </a:lnTo>
                  <a:lnTo>
                    <a:pt x="98" y="94"/>
                  </a:lnTo>
                  <a:lnTo>
                    <a:pt x="100" y="92"/>
                  </a:lnTo>
                  <a:lnTo>
                    <a:pt x="100" y="92"/>
                  </a:lnTo>
                  <a:lnTo>
                    <a:pt x="98" y="88"/>
                  </a:lnTo>
                  <a:lnTo>
                    <a:pt x="96" y="88"/>
                  </a:lnTo>
                  <a:lnTo>
                    <a:pt x="96" y="8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103" name="Freeform 5"/>
            <p:cNvSpPr>
              <a:spLocks noEditPoints="1"/>
            </p:cNvSpPr>
            <p:nvPr/>
          </p:nvSpPr>
          <p:spPr bwMode="auto">
            <a:xfrm>
              <a:off x="6604000" y="2357120"/>
              <a:ext cx="260310" cy="264160"/>
            </a:xfrm>
            <a:custGeom>
              <a:avLst/>
              <a:gdLst/>
              <a:ahLst/>
              <a:cxnLst>
                <a:cxn ang="0">
                  <a:pos x="56" y="76"/>
                </a:cxn>
                <a:cxn ang="0">
                  <a:pos x="96" y="76"/>
                </a:cxn>
                <a:cxn ang="0">
                  <a:pos x="100" y="72"/>
                </a:cxn>
                <a:cxn ang="0">
                  <a:pos x="58" y="68"/>
                </a:cxn>
                <a:cxn ang="0">
                  <a:pos x="54" y="72"/>
                </a:cxn>
                <a:cxn ang="0">
                  <a:pos x="112" y="36"/>
                </a:cxn>
                <a:cxn ang="0">
                  <a:pos x="82" y="4"/>
                </a:cxn>
                <a:cxn ang="0">
                  <a:pos x="74" y="0"/>
                </a:cxn>
                <a:cxn ang="0">
                  <a:pos x="30" y="2"/>
                </a:cxn>
                <a:cxn ang="0">
                  <a:pos x="22" y="14"/>
                </a:cxn>
                <a:cxn ang="0">
                  <a:pos x="12" y="60"/>
                </a:cxn>
                <a:cxn ang="0">
                  <a:pos x="0" y="82"/>
                </a:cxn>
                <a:cxn ang="0">
                  <a:pos x="6" y="100"/>
                </a:cxn>
                <a:cxn ang="0">
                  <a:pos x="22" y="108"/>
                </a:cxn>
                <a:cxn ang="0">
                  <a:pos x="30" y="120"/>
                </a:cxn>
                <a:cxn ang="0">
                  <a:pos x="98" y="122"/>
                </a:cxn>
                <a:cxn ang="0">
                  <a:pos x="110" y="114"/>
                </a:cxn>
                <a:cxn ang="0">
                  <a:pos x="112" y="36"/>
                </a:cxn>
                <a:cxn ang="0">
                  <a:pos x="84" y="34"/>
                </a:cxn>
                <a:cxn ang="0">
                  <a:pos x="78" y="28"/>
                </a:cxn>
                <a:cxn ang="0">
                  <a:pos x="100" y="34"/>
                </a:cxn>
                <a:cxn ang="0">
                  <a:pos x="26" y="98"/>
                </a:cxn>
                <a:cxn ang="0">
                  <a:pos x="20" y="86"/>
                </a:cxn>
                <a:cxn ang="0">
                  <a:pos x="20" y="78"/>
                </a:cxn>
                <a:cxn ang="0">
                  <a:pos x="26" y="66"/>
                </a:cxn>
                <a:cxn ang="0">
                  <a:pos x="30" y="78"/>
                </a:cxn>
                <a:cxn ang="0">
                  <a:pos x="42" y="86"/>
                </a:cxn>
                <a:cxn ang="0">
                  <a:pos x="104" y="108"/>
                </a:cxn>
                <a:cxn ang="0">
                  <a:pos x="98" y="114"/>
                </a:cxn>
                <a:cxn ang="0">
                  <a:pos x="32" y="112"/>
                </a:cxn>
                <a:cxn ang="0">
                  <a:pos x="38" y="106"/>
                </a:cxn>
                <a:cxn ang="0">
                  <a:pos x="52" y="82"/>
                </a:cxn>
                <a:cxn ang="0">
                  <a:pos x="46" y="64"/>
                </a:cxn>
                <a:cxn ang="0">
                  <a:pos x="30" y="14"/>
                </a:cxn>
                <a:cxn ang="0">
                  <a:pos x="34" y="8"/>
                </a:cxn>
                <a:cxn ang="0">
                  <a:pos x="70" y="28"/>
                </a:cxn>
                <a:cxn ang="0">
                  <a:pos x="78" y="40"/>
                </a:cxn>
                <a:cxn ang="0">
                  <a:pos x="104" y="108"/>
                </a:cxn>
                <a:cxn ang="0">
                  <a:pos x="58" y="88"/>
                </a:cxn>
                <a:cxn ang="0">
                  <a:pos x="54" y="92"/>
                </a:cxn>
                <a:cxn ang="0">
                  <a:pos x="96" y="96"/>
                </a:cxn>
                <a:cxn ang="0">
                  <a:pos x="100" y="92"/>
                </a:cxn>
                <a:cxn ang="0">
                  <a:pos x="96" y="88"/>
                </a:cxn>
              </a:cxnLst>
              <a:rect l="0" t="0" r="r" b="b"/>
              <a:pathLst>
                <a:path w="112" h="122">
                  <a:moveTo>
                    <a:pt x="54" y="72"/>
                  </a:moveTo>
                  <a:lnTo>
                    <a:pt x="54" y="72"/>
                  </a:lnTo>
                  <a:lnTo>
                    <a:pt x="56" y="76"/>
                  </a:lnTo>
                  <a:lnTo>
                    <a:pt x="58" y="76"/>
                  </a:lnTo>
                  <a:lnTo>
                    <a:pt x="96" y="76"/>
                  </a:lnTo>
                  <a:lnTo>
                    <a:pt x="96" y="76"/>
                  </a:lnTo>
                  <a:lnTo>
                    <a:pt x="98" y="76"/>
                  </a:lnTo>
                  <a:lnTo>
                    <a:pt x="100" y="72"/>
                  </a:lnTo>
                  <a:lnTo>
                    <a:pt x="100" y="72"/>
                  </a:lnTo>
                  <a:lnTo>
                    <a:pt x="98" y="70"/>
                  </a:lnTo>
                  <a:lnTo>
                    <a:pt x="96" y="68"/>
                  </a:lnTo>
                  <a:lnTo>
                    <a:pt x="58" y="68"/>
                  </a:lnTo>
                  <a:lnTo>
                    <a:pt x="58" y="68"/>
                  </a:lnTo>
                  <a:lnTo>
                    <a:pt x="56" y="70"/>
                  </a:lnTo>
                  <a:lnTo>
                    <a:pt x="54" y="72"/>
                  </a:lnTo>
                  <a:lnTo>
                    <a:pt x="54" y="72"/>
                  </a:lnTo>
                  <a:close/>
                  <a:moveTo>
                    <a:pt x="112" y="36"/>
                  </a:moveTo>
                  <a:lnTo>
                    <a:pt x="112" y="36"/>
                  </a:lnTo>
                  <a:lnTo>
                    <a:pt x="108" y="30"/>
                  </a:lnTo>
                  <a:lnTo>
                    <a:pt x="82" y="4"/>
                  </a:lnTo>
                  <a:lnTo>
                    <a:pt x="82" y="4"/>
                  </a:lnTo>
                  <a:lnTo>
                    <a:pt x="80" y="2"/>
                  </a:lnTo>
                  <a:lnTo>
                    <a:pt x="76" y="0"/>
                  </a:lnTo>
                  <a:lnTo>
                    <a:pt x="74" y="0"/>
                  </a:lnTo>
                  <a:lnTo>
                    <a:pt x="34" y="0"/>
                  </a:lnTo>
                  <a:lnTo>
                    <a:pt x="34" y="0"/>
                  </a:lnTo>
                  <a:lnTo>
                    <a:pt x="30" y="2"/>
                  </a:lnTo>
                  <a:lnTo>
                    <a:pt x="26" y="4"/>
                  </a:lnTo>
                  <a:lnTo>
                    <a:pt x="22" y="8"/>
                  </a:lnTo>
                  <a:lnTo>
                    <a:pt x="22" y="14"/>
                  </a:lnTo>
                  <a:lnTo>
                    <a:pt x="22" y="56"/>
                  </a:lnTo>
                  <a:lnTo>
                    <a:pt x="22" y="56"/>
                  </a:lnTo>
                  <a:lnTo>
                    <a:pt x="12" y="60"/>
                  </a:lnTo>
                  <a:lnTo>
                    <a:pt x="6" y="66"/>
                  </a:lnTo>
                  <a:lnTo>
                    <a:pt x="2" y="72"/>
                  </a:lnTo>
                  <a:lnTo>
                    <a:pt x="0" y="82"/>
                  </a:lnTo>
                  <a:lnTo>
                    <a:pt x="0" y="82"/>
                  </a:lnTo>
                  <a:lnTo>
                    <a:pt x="2" y="92"/>
                  </a:lnTo>
                  <a:lnTo>
                    <a:pt x="6" y="100"/>
                  </a:lnTo>
                  <a:lnTo>
                    <a:pt x="12" y="106"/>
                  </a:lnTo>
                  <a:lnTo>
                    <a:pt x="22" y="108"/>
                  </a:lnTo>
                  <a:lnTo>
                    <a:pt x="22" y="108"/>
                  </a:lnTo>
                  <a:lnTo>
                    <a:pt x="22" y="114"/>
                  </a:lnTo>
                  <a:lnTo>
                    <a:pt x="26" y="118"/>
                  </a:lnTo>
                  <a:lnTo>
                    <a:pt x="30" y="120"/>
                  </a:lnTo>
                  <a:lnTo>
                    <a:pt x="34" y="122"/>
                  </a:lnTo>
                  <a:lnTo>
                    <a:pt x="98" y="122"/>
                  </a:lnTo>
                  <a:lnTo>
                    <a:pt x="98" y="122"/>
                  </a:lnTo>
                  <a:lnTo>
                    <a:pt x="104" y="120"/>
                  </a:lnTo>
                  <a:lnTo>
                    <a:pt x="108" y="118"/>
                  </a:lnTo>
                  <a:lnTo>
                    <a:pt x="110" y="114"/>
                  </a:lnTo>
                  <a:lnTo>
                    <a:pt x="112" y="108"/>
                  </a:lnTo>
                  <a:lnTo>
                    <a:pt x="112" y="38"/>
                  </a:lnTo>
                  <a:lnTo>
                    <a:pt x="112" y="36"/>
                  </a:lnTo>
                  <a:close/>
                  <a:moveTo>
                    <a:pt x="100" y="34"/>
                  </a:moveTo>
                  <a:lnTo>
                    <a:pt x="96" y="34"/>
                  </a:lnTo>
                  <a:lnTo>
                    <a:pt x="84" y="34"/>
                  </a:lnTo>
                  <a:lnTo>
                    <a:pt x="84" y="34"/>
                  </a:lnTo>
                  <a:lnTo>
                    <a:pt x="80" y="32"/>
                  </a:lnTo>
                  <a:lnTo>
                    <a:pt x="78" y="28"/>
                  </a:lnTo>
                  <a:lnTo>
                    <a:pt x="78" y="16"/>
                  </a:lnTo>
                  <a:lnTo>
                    <a:pt x="78" y="12"/>
                  </a:lnTo>
                  <a:lnTo>
                    <a:pt x="100" y="34"/>
                  </a:lnTo>
                  <a:close/>
                  <a:moveTo>
                    <a:pt x="30" y="86"/>
                  </a:moveTo>
                  <a:lnTo>
                    <a:pt x="30" y="98"/>
                  </a:lnTo>
                  <a:lnTo>
                    <a:pt x="26" y="98"/>
                  </a:lnTo>
                  <a:lnTo>
                    <a:pt x="22" y="98"/>
                  </a:lnTo>
                  <a:lnTo>
                    <a:pt x="20" y="98"/>
                  </a:lnTo>
                  <a:lnTo>
                    <a:pt x="20" y="86"/>
                  </a:lnTo>
                  <a:lnTo>
                    <a:pt x="10" y="86"/>
                  </a:lnTo>
                  <a:lnTo>
                    <a:pt x="10" y="78"/>
                  </a:lnTo>
                  <a:lnTo>
                    <a:pt x="20" y="78"/>
                  </a:lnTo>
                  <a:lnTo>
                    <a:pt x="22" y="78"/>
                  </a:lnTo>
                  <a:lnTo>
                    <a:pt x="22" y="66"/>
                  </a:lnTo>
                  <a:lnTo>
                    <a:pt x="26" y="66"/>
                  </a:lnTo>
                  <a:lnTo>
                    <a:pt x="30" y="66"/>
                  </a:lnTo>
                  <a:lnTo>
                    <a:pt x="30" y="78"/>
                  </a:lnTo>
                  <a:lnTo>
                    <a:pt x="30" y="78"/>
                  </a:lnTo>
                  <a:lnTo>
                    <a:pt x="38" y="78"/>
                  </a:lnTo>
                  <a:lnTo>
                    <a:pt x="42" y="78"/>
                  </a:lnTo>
                  <a:lnTo>
                    <a:pt x="42" y="86"/>
                  </a:lnTo>
                  <a:lnTo>
                    <a:pt x="30" y="86"/>
                  </a:lnTo>
                  <a:lnTo>
                    <a:pt x="30" y="86"/>
                  </a:lnTo>
                  <a:close/>
                  <a:moveTo>
                    <a:pt x="104" y="108"/>
                  </a:moveTo>
                  <a:lnTo>
                    <a:pt x="104" y="108"/>
                  </a:lnTo>
                  <a:lnTo>
                    <a:pt x="102" y="112"/>
                  </a:lnTo>
                  <a:lnTo>
                    <a:pt x="98" y="114"/>
                  </a:lnTo>
                  <a:lnTo>
                    <a:pt x="34" y="114"/>
                  </a:lnTo>
                  <a:lnTo>
                    <a:pt x="34" y="114"/>
                  </a:lnTo>
                  <a:lnTo>
                    <a:pt x="32" y="112"/>
                  </a:lnTo>
                  <a:lnTo>
                    <a:pt x="30" y="108"/>
                  </a:lnTo>
                  <a:lnTo>
                    <a:pt x="30" y="108"/>
                  </a:lnTo>
                  <a:lnTo>
                    <a:pt x="38" y="106"/>
                  </a:lnTo>
                  <a:lnTo>
                    <a:pt x="46" y="100"/>
                  </a:lnTo>
                  <a:lnTo>
                    <a:pt x="52" y="92"/>
                  </a:lnTo>
                  <a:lnTo>
                    <a:pt x="52" y="82"/>
                  </a:lnTo>
                  <a:lnTo>
                    <a:pt x="52" y="82"/>
                  </a:lnTo>
                  <a:lnTo>
                    <a:pt x="52" y="72"/>
                  </a:lnTo>
                  <a:lnTo>
                    <a:pt x="46" y="64"/>
                  </a:lnTo>
                  <a:lnTo>
                    <a:pt x="38" y="58"/>
                  </a:lnTo>
                  <a:lnTo>
                    <a:pt x="30" y="56"/>
                  </a:lnTo>
                  <a:lnTo>
                    <a:pt x="30" y="14"/>
                  </a:lnTo>
                  <a:lnTo>
                    <a:pt x="30" y="14"/>
                  </a:lnTo>
                  <a:lnTo>
                    <a:pt x="32" y="10"/>
                  </a:lnTo>
                  <a:lnTo>
                    <a:pt x="34" y="8"/>
                  </a:lnTo>
                  <a:lnTo>
                    <a:pt x="70" y="8"/>
                  </a:lnTo>
                  <a:lnTo>
                    <a:pt x="70" y="28"/>
                  </a:lnTo>
                  <a:lnTo>
                    <a:pt x="70" y="28"/>
                  </a:lnTo>
                  <a:lnTo>
                    <a:pt x="72" y="34"/>
                  </a:lnTo>
                  <a:lnTo>
                    <a:pt x="74" y="38"/>
                  </a:lnTo>
                  <a:lnTo>
                    <a:pt x="78" y="40"/>
                  </a:lnTo>
                  <a:lnTo>
                    <a:pt x="84" y="42"/>
                  </a:lnTo>
                  <a:lnTo>
                    <a:pt x="104" y="42"/>
                  </a:lnTo>
                  <a:lnTo>
                    <a:pt x="104" y="108"/>
                  </a:lnTo>
                  <a:close/>
                  <a:moveTo>
                    <a:pt x="96" y="88"/>
                  </a:moveTo>
                  <a:lnTo>
                    <a:pt x="58" y="88"/>
                  </a:lnTo>
                  <a:lnTo>
                    <a:pt x="58" y="88"/>
                  </a:lnTo>
                  <a:lnTo>
                    <a:pt x="56" y="88"/>
                  </a:lnTo>
                  <a:lnTo>
                    <a:pt x="54" y="92"/>
                  </a:lnTo>
                  <a:lnTo>
                    <a:pt x="54" y="92"/>
                  </a:lnTo>
                  <a:lnTo>
                    <a:pt x="56" y="94"/>
                  </a:lnTo>
                  <a:lnTo>
                    <a:pt x="58" y="96"/>
                  </a:lnTo>
                  <a:lnTo>
                    <a:pt x="96" y="96"/>
                  </a:lnTo>
                  <a:lnTo>
                    <a:pt x="96" y="96"/>
                  </a:lnTo>
                  <a:lnTo>
                    <a:pt x="98" y="94"/>
                  </a:lnTo>
                  <a:lnTo>
                    <a:pt x="100" y="92"/>
                  </a:lnTo>
                  <a:lnTo>
                    <a:pt x="100" y="92"/>
                  </a:lnTo>
                  <a:lnTo>
                    <a:pt x="98" y="88"/>
                  </a:lnTo>
                  <a:lnTo>
                    <a:pt x="96" y="88"/>
                  </a:lnTo>
                  <a:lnTo>
                    <a:pt x="96" y="8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26" name="组合 1104"/>
          <p:cNvGrpSpPr/>
          <p:nvPr/>
        </p:nvGrpSpPr>
        <p:grpSpPr>
          <a:xfrm>
            <a:off x="6497977" y="2286001"/>
            <a:ext cx="1229488" cy="578279"/>
            <a:chOff x="6061097" y="2286001"/>
            <a:chExt cx="1229488" cy="578279"/>
          </a:xfrm>
        </p:grpSpPr>
        <p:grpSp>
          <p:nvGrpSpPr>
            <p:cNvPr id="27" name="Group 14"/>
            <p:cNvGrpSpPr/>
            <p:nvPr/>
          </p:nvGrpSpPr>
          <p:grpSpPr>
            <a:xfrm>
              <a:off x="6061097" y="2286001"/>
              <a:ext cx="1229488" cy="578279"/>
              <a:chOff x="1627132" y="1348289"/>
              <a:chExt cx="2283399" cy="882343"/>
            </a:xfrm>
          </p:grpSpPr>
          <p:sp>
            <p:nvSpPr>
              <p:cNvPr id="1109" name="TextBox 1108"/>
              <p:cNvSpPr txBox="1"/>
              <p:nvPr/>
            </p:nvSpPr>
            <p:spPr>
              <a:xfrm>
                <a:off x="1627132" y="1870207"/>
                <a:ext cx="2283399" cy="360425"/>
              </a:xfrm>
              <a:prstGeom prst="rect">
                <a:avLst/>
              </a:prstGeom>
              <a:noFill/>
            </p:spPr>
            <p:txBody>
              <a:bodyPr wrap="square" rtlCol="0">
                <a:spAutoFit/>
              </a:bodyPr>
              <a:lstStyle/>
              <a:p>
                <a:pPr algn="ctr">
                  <a:lnSpc>
                    <a:spcPct val="85000"/>
                  </a:lnSpc>
                </a:pPr>
                <a:r>
                  <a:rPr lang="zh-CN" altLang="en-US" sz="1100" b="1" dirty="0" smtClean="0">
                    <a:solidFill>
                      <a:srgbClr val="000000"/>
                    </a:solidFill>
                    <a:latin typeface="Heiti SC Light"/>
                    <a:ea typeface="Heiti SC Light"/>
                    <a:cs typeface="Heiti SC Light"/>
                  </a:rPr>
                  <a:t>无线</a:t>
                </a:r>
                <a:r>
                  <a:rPr lang="zh-CN" altLang="en-US" sz="1100" b="1" dirty="0">
                    <a:solidFill>
                      <a:srgbClr val="000000"/>
                    </a:solidFill>
                    <a:latin typeface="Heiti SC Light"/>
                    <a:ea typeface="Heiti SC Light"/>
                    <a:cs typeface="Heiti SC Light"/>
                  </a:rPr>
                  <a:t>网策略</a:t>
                </a:r>
                <a:endParaRPr lang="en-US" sz="1100" b="1" dirty="0">
                  <a:solidFill>
                    <a:srgbClr val="000000"/>
                  </a:solidFill>
                  <a:latin typeface="Heiti SC Light"/>
                  <a:ea typeface="Heiti SC Light"/>
                  <a:cs typeface="Heiti SC Light"/>
                </a:endParaRPr>
              </a:p>
            </p:txBody>
          </p:sp>
          <p:grpSp>
            <p:nvGrpSpPr>
              <p:cNvPr id="28" name="Group 63"/>
              <p:cNvGrpSpPr/>
              <p:nvPr/>
            </p:nvGrpSpPr>
            <p:grpSpPr>
              <a:xfrm>
                <a:off x="2605371" y="1348289"/>
                <a:ext cx="269505" cy="377820"/>
                <a:chOff x="543004" y="6860135"/>
                <a:chExt cx="382845" cy="548004"/>
              </a:xfrm>
              <a:solidFill>
                <a:srgbClr val="FFFFFF"/>
              </a:solidFill>
              <a:effectLst/>
            </p:grpSpPr>
            <p:sp>
              <p:nvSpPr>
                <p:cNvPr id="1111" name="Freeform 75"/>
                <p:cNvSpPr/>
                <p:nvPr/>
              </p:nvSpPr>
              <p:spPr bwMode="auto">
                <a:xfrm>
                  <a:off x="710655" y="6868471"/>
                  <a:ext cx="41705" cy="19184"/>
                </a:xfrm>
                <a:custGeom>
                  <a:avLst/>
                  <a:gdLst>
                    <a:gd name="T0" fmla="*/ 6 w 21"/>
                    <a:gd name="T1" fmla="*/ 0 h 10"/>
                    <a:gd name="T2" fmla="*/ 13 w 21"/>
                    <a:gd name="T3" fmla="*/ 0 h 10"/>
                    <a:gd name="T4" fmla="*/ 0 w 21"/>
                    <a:gd name="T5" fmla="*/ 4 h 10"/>
                    <a:gd name="T6" fmla="*/ 6 w 21"/>
                    <a:gd name="T7" fmla="*/ 0 h 10"/>
                  </a:gdLst>
                  <a:ahLst/>
                  <a:cxnLst>
                    <a:cxn ang="0">
                      <a:pos x="T0" y="T1"/>
                    </a:cxn>
                    <a:cxn ang="0">
                      <a:pos x="T2" y="T3"/>
                    </a:cxn>
                    <a:cxn ang="0">
                      <a:pos x="T4" y="T5"/>
                    </a:cxn>
                    <a:cxn ang="0">
                      <a:pos x="T6" y="T7"/>
                    </a:cxn>
                  </a:cxnLst>
                  <a:rect l="0" t="0" r="r" b="b"/>
                  <a:pathLst>
                    <a:path w="21" h="10">
                      <a:moveTo>
                        <a:pt x="6" y="0"/>
                      </a:moveTo>
                      <a:cubicBezTo>
                        <a:pt x="8" y="0"/>
                        <a:pt x="10" y="0"/>
                        <a:pt x="13" y="0"/>
                      </a:cubicBezTo>
                      <a:cubicBezTo>
                        <a:pt x="21" y="6"/>
                        <a:pt x="2" y="10"/>
                        <a:pt x="0" y="4"/>
                      </a:cubicBezTo>
                      <a:cubicBezTo>
                        <a:pt x="0" y="1"/>
                        <a:pt x="4" y="2"/>
                        <a:pt x="6" y="0"/>
                      </a:cubicBezTo>
                      <a:close/>
                    </a:path>
                  </a:pathLst>
                </a:custGeom>
                <a:grpFill/>
                <a:ln>
                  <a:noFill/>
                </a:ln>
                <a:effectLst>
                  <a:outerShdw blurRad="63500" sx="102000" sy="102000" algn="ctr" rotWithShape="0">
                    <a:srgbClr val="702D89">
                      <a:alpha val="60000"/>
                    </a:srgbClr>
                  </a:outerShdw>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12" name="Freeform 76"/>
                <p:cNvSpPr/>
                <p:nvPr/>
              </p:nvSpPr>
              <p:spPr bwMode="auto">
                <a:xfrm>
                  <a:off x="651436" y="6860135"/>
                  <a:ext cx="196010" cy="75067"/>
                </a:xfrm>
                <a:custGeom>
                  <a:avLst/>
                  <a:gdLst>
                    <a:gd name="T0" fmla="*/ 67 w 99"/>
                    <a:gd name="T1" fmla="*/ 14 h 38"/>
                    <a:gd name="T2" fmla="*/ 55 w 99"/>
                    <a:gd name="T3" fmla="*/ 15 h 38"/>
                    <a:gd name="T4" fmla="*/ 81 w 99"/>
                    <a:gd name="T5" fmla="*/ 23 h 38"/>
                    <a:gd name="T6" fmla="*/ 99 w 99"/>
                    <a:gd name="T7" fmla="*/ 38 h 38"/>
                    <a:gd name="T8" fmla="*/ 77 w 99"/>
                    <a:gd name="T9" fmla="*/ 28 h 38"/>
                    <a:gd name="T10" fmla="*/ 36 w 99"/>
                    <a:gd name="T11" fmla="*/ 23 h 38"/>
                    <a:gd name="T12" fmla="*/ 22 w 99"/>
                    <a:gd name="T13" fmla="*/ 20 h 38"/>
                    <a:gd name="T14" fmla="*/ 0 w 99"/>
                    <a:gd name="T15" fmla="*/ 24 h 38"/>
                    <a:gd name="T16" fmla="*/ 40 w 99"/>
                    <a:gd name="T17" fmla="*/ 13 h 38"/>
                    <a:gd name="T18" fmla="*/ 67 w 99"/>
                    <a:gd name="T19"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 h="38">
                      <a:moveTo>
                        <a:pt x="67" y="14"/>
                      </a:moveTo>
                      <a:cubicBezTo>
                        <a:pt x="62" y="14"/>
                        <a:pt x="59" y="12"/>
                        <a:pt x="55" y="15"/>
                      </a:cubicBezTo>
                      <a:cubicBezTo>
                        <a:pt x="62" y="19"/>
                        <a:pt x="72" y="19"/>
                        <a:pt x="81" y="23"/>
                      </a:cubicBezTo>
                      <a:cubicBezTo>
                        <a:pt x="88" y="26"/>
                        <a:pt x="98" y="28"/>
                        <a:pt x="99" y="38"/>
                      </a:cubicBezTo>
                      <a:cubicBezTo>
                        <a:pt x="91" y="36"/>
                        <a:pt x="85" y="31"/>
                        <a:pt x="77" y="28"/>
                      </a:cubicBezTo>
                      <a:cubicBezTo>
                        <a:pt x="64" y="24"/>
                        <a:pt x="53" y="25"/>
                        <a:pt x="36" y="23"/>
                      </a:cubicBezTo>
                      <a:cubicBezTo>
                        <a:pt x="31" y="23"/>
                        <a:pt x="27" y="20"/>
                        <a:pt x="22" y="20"/>
                      </a:cubicBezTo>
                      <a:cubicBezTo>
                        <a:pt x="14" y="21"/>
                        <a:pt x="7" y="28"/>
                        <a:pt x="0" y="24"/>
                      </a:cubicBezTo>
                      <a:cubicBezTo>
                        <a:pt x="3" y="9"/>
                        <a:pt x="25" y="15"/>
                        <a:pt x="40" y="13"/>
                      </a:cubicBezTo>
                      <a:cubicBezTo>
                        <a:pt x="49" y="12"/>
                        <a:pt x="64" y="0"/>
                        <a:pt x="67" y="14"/>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13" name="Freeform 77"/>
                <p:cNvSpPr/>
                <p:nvPr/>
              </p:nvSpPr>
              <p:spPr bwMode="auto">
                <a:xfrm>
                  <a:off x="794063" y="6877650"/>
                  <a:ext cx="29192" cy="25855"/>
                </a:xfrm>
                <a:custGeom>
                  <a:avLst/>
                  <a:gdLst>
                    <a:gd name="T0" fmla="*/ 14 w 15"/>
                    <a:gd name="T1" fmla="*/ 12 h 13"/>
                    <a:gd name="T2" fmla="*/ 0 w 15"/>
                    <a:gd name="T3" fmla="*/ 7 h 13"/>
                    <a:gd name="T4" fmla="*/ 14 w 15"/>
                    <a:gd name="T5" fmla="*/ 12 h 13"/>
                  </a:gdLst>
                  <a:ahLst/>
                  <a:cxnLst>
                    <a:cxn ang="0">
                      <a:pos x="T0" y="T1"/>
                    </a:cxn>
                    <a:cxn ang="0">
                      <a:pos x="T2" y="T3"/>
                    </a:cxn>
                    <a:cxn ang="0">
                      <a:pos x="T4" y="T5"/>
                    </a:cxn>
                  </a:cxnLst>
                  <a:rect l="0" t="0" r="r" b="b"/>
                  <a:pathLst>
                    <a:path w="15" h="13">
                      <a:moveTo>
                        <a:pt x="14" y="12"/>
                      </a:moveTo>
                      <a:cubicBezTo>
                        <a:pt x="9" y="13"/>
                        <a:pt x="3" y="10"/>
                        <a:pt x="0" y="7"/>
                      </a:cubicBezTo>
                      <a:cubicBezTo>
                        <a:pt x="1" y="0"/>
                        <a:pt x="15" y="5"/>
                        <a:pt x="14" y="12"/>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14" name="Freeform 79"/>
                <p:cNvSpPr/>
                <p:nvPr/>
              </p:nvSpPr>
              <p:spPr bwMode="auto">
                <a:xfrm>
                  <a:off x="612232" y="6913515"/>
                  <a:ext cx="37535" cy="29192"/>
                </a:xfrm>
                <a:custGeom>
                  <a:avLst/>
                  <a:gdLst>
                    <a:gd name="T0" fmla="*/ 19 w 19"/>
                    <a:gd name="T1" fmla="*/ 2 h 15"/>
                    <a:gd name="T2" fmla="*/ 0 w 19"/>
                    <a:gd name="T3" fmla="*/ 15 h 15"/>
                    <a:gd name="T4" fmla="*/ 19 w 19"/>
                    <a:gd name="T5" fmla="*/ 2 h 15"/>
                  </a:gdLst>
                  <a:ahLst/>
                  <a:cxnLst>
                    <a:cxn ang="0">
                      <a:pos x="T0" y="T1"/>
                    </a:cxn>
                    <a:cxn ang="0">
                      <a:pos x="T2" y="T3"/>
                    </a:cxn>
                    <a:cxn ang="0">
                      <a:pos x="T4" y="T5"/>
                    </a:cxn>
                  </a:cxnLst>
                  <a:rect l="0" t="0" r="r" b="b"/>
                  <a:pathLst>
                    <a:path w="19" h="15">
                      <a:moveTo>
                        <a:pt x="19" y="2"/>
                      </a:moveTo>
                      <a:cubicBezTo>
                        <a:pt x="16" y="10"/>
                        <a:pt x="7" y="14"/>
                        <a:pt x="0" y="15"/>
                      </a:cubicBezTo>
                      <a:cubicBezTo>
                        <a:pt x="2" y="7"/>
                        <a:pt x="9" y="0"/>
                        <a:pt x="19" y="2"/>
                      </a:cubicBezTo>
                      <a:close/>
                    </a:path>
                  </a:pathLst>
                </a:custGeom>
                <a:grpFill/>
                <a:ln>
                  <a:noFill/>
                </a:ln>
                <a:effectLst>
                  <a:outerShdw blurRad="63500" sx="102000" sy="102000" algn="ctr" rotWithShape="0">
                    <a:srgbClr val="702D89">
                      <a:alpha val="60000"/>
                    </a:srgbClr>
                  </a:outerShdw>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15" name="Freeform 80"/>
                <p:cNvSpPr/>
                <p:nvPr/>
              </p:nvSpPr>
              <p:spPr bwMode="auto">
                <a:xfrm>
                  <a:off x="555515" y="6939372"/>
                  <a:ext cx="137624" cy="127615"/>
                </a:xfrm>
                <a:custGeom>
                  <a:avLst/>
                  <a:gdLst>
                    <a:gd name="T0" fmla="*/ 70 w 70"/>
                    <a:gd name="T1" fmla="*/ 6 h 65"/>
                    <a:gd name="T2" fmla="*/ 40 w 70"/>
                    <a:gd name="T3" fmla="*/ 26 h 65"/>
                    <a:gd name="T4" fmla="*/ 35 w 70"/>
                    <a:gd name="T5" fmla="*/ 36 h 65"/>
                    <a:gd name="T6" fmla="*/ 17 w 70"/>
                    <a:gd name="T7" fmla="*/ 49 h 65"/>
                    <a:gd name="T8" fmla="*/ 2 w 70"/>
                    <a:gd name="T9" fmla="*/ 65 h 65"/>
                    <a:gd name="T10" fmla="*/ 16 w 70"/>
                    <a:gd name="T11" fmla="*/ 41 h 65"/>
                    <a:gd name="T12" fmla="*/ 29 w 70"/>
                    <a:gd name="T13" fmla="*/ 33 h 65"/>
                    <a:gd name="T14" fmla="*/ 37 w 70"/>
                    <a:gd name="T15" fmla="*/ 18 h 65"/>
                    <a:gd name="T16" fmla="*/ 70 w 70"/>
                    <a:gd name="T17"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65">
                      <a:moveTo>
                        <a:pt x="70" y="6"/>
                      </a:moveTo>
                      <a:cubicBezTo>
                        <a:pt x="59" y="13"/>
                        <a:pt x="47" y="16"/>
                        <a:pt x="40" y="26"/>
                      </a:cubicBezTo>
                      <a:cubicBezTo>
                        <a:pt x="37" y="29"/>
                        <a:pt x="37" y="33"/>
                        <a:pt x="35" y="36"/>
                      </a:cubicBezTo>
                      <a:cubicBezTo>
                        <a:pt x="30" y="41"/>
                        <a:pt x="23" y="44"/>
                        <a:pt x="17" y="49"/>
                      </a:cubicBezTo>
                      <a:cubicBezTo>
                        <a:pt x="12" y="55"/>
                        <a:pt x="9" y="62"/>
                        <a:pt x="2" y="65"/>
                      </a:cubicBezTo>
                      <a:cubicBezTo>
                        <a:pt x="0" y="55"/>
                        <a:pt x="9" y="48"/>
                        <a:pt x="16" y="41"/>
                      </a:cubicBezTo>
                      <a:cubicBezTo>
                        <a:pt x="20" y="38"/>
                        <a:pt x="26" y="36"/>
                        <a:pt x="29" y="33"/>
                      </a:cubicBezTo>
                      <a:cubicBezTo>
                        <a:pt x="32" y="29"/>
                        <a:pt x="34" y="23"/>
                        <a:pt x="37" y="18"/>
                      </a:cubicBezTo>
                      <a:cubicBezTo>
                        <a:pt x="44" y="11"/>
                        <a:pt x="62" y="0"/>
                        <a:pt x="70" y="6"/>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16" name="Freeform 81"/>
                <p:cNvSpPr/>
                <p:nvPr/>
              </p:nvSpPr>
              <p:spPr bwMode="auto">
                <a:xfrm>
                  <a:off x="638089" y="6951050"/>
                  <a:ext cx="287760" cy="281919"/>
                </a:xfrm>
                <a:custGeom>
                  <a:avLst/>
                  <a:gdLst>
                    <a:gd name="T0" fmla="*/ 146 w 146"/>
                    <a:gd name="T1" fmla="*/ 107 h 143"/>
                    <a:gd name="T2" fmla="*/ 146 w 146"/>
                    <a:gd name="T3" fmla="*/ 122 h 143"/>
                    <a:gd name="T4" fmla="*/ 137 w 146"/>
                    <a:gd name="T5" fmla="*/ 143 h 143"/>
                    <a:gd name="T6" fmla="*/ 139 w 146"/>
                    <a:gd name="T7" fmla="*/ 105 h 143"/>
                    <a:gd name="T8" fmla="*/ 104 w 146"/>
                    <a:gd name="T9" fmla="*/ 32 h 143"/>
                    <a:gd name="T10" fmla="*/ 18 w 146"/>
                    <a:gd name="T11" fmla="*/ 16 h 143"/>
                    <a:gd name="T12" fmla="*/ 0 w 146"/>
                    <a:gd name="T13" fmla="*/ 27 h 143"/>
                    <a:gd name="T14" fmla="*/ 20 w 146"/>
                    <a:gd name="T15" fmla="*/ 8 h 143"/>
                    <a:gd name="T16" fmla="*/ 66 w 146"/>
                    <a:gd name="T17" fmla="*/ 3 h 143"/>
                    <a:gd name="T18" fmla="*/ 146 w 146"/>
                    <a:gd name="T19" fmla="*/ 10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 h="143">
                      <a:moveTo>
                        <a:pt x="146" y="107"/>
                      </a:moveTo>
                      <a:cubicBezTo>
                        <a:pt x="146" y="112"/>
                        <a:pt x="146" y="117"/>
                        <a:pt x="146" y="122"/>
                      </a:cubicBezTo>
                      <a:cubicBezTo>
                        <a:pt x="143" y="129"/>
                        <a:pt x="144" y="140"/>
                        <a:pt x="137" y="143"/>
                      </a:cubicBezTo>
                      <a:cubicBezTo>
                        <a:pt x="136" y="130"/>
                        <a:pt x="140" y="118"/>
                        <a:pt x="139" y="105"/>
                      </a:cubicBezTo>
                      <a:cubicBezTo>
                        <a:pt x="137" y="78"/>
                        <a:pt x="118" y="47"/>
                        <a:pt x="104" y="32"/>
                      </a:cubicBezTo>
                      <a:cubicBezTo>
                        <a:pt x="86" y="14"/>
                        <a:pt x="48" y="0"/>
                        <a:pt x="18" y="16"/>
                      </a:cubicBezTo>
                      <a:cubicBezTo>
                        <a:pt x="12" y="20"/>
                        <a:pt x="9" y="28"/>
                        <a:pt x="0" y="27"/>
                      </a:cubicBezTo>
                      <a:cubicBezTo>
                        <a:pt x="3" y="18"/>
                        <a:pt x="12" y="12"/>
                        <a:pt x="20" y="8"/>
                      </a:cubicBezTo>
                      <a:cubicBezTo>
                        <a:pt x="33" y="3"/>
                        <a:pt x="51" y="0"/>
                        <a:pt x="66" y="3"/>
                      </a:cubicBezTo>
                      <a:cubicBezTo>
                        <a:pt x="111" y="14"/>
                        <a:pt x="140" y="58"/>
                        <a:pt x="146" y="107"/>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17" name="Freeform 82"/>
                <p:cNvSpPr/>
                <p:nvPr/>
              </p:nvSpPr>
              <p:spPr bwMode="auto">
                <a:xfrm>
                  <a:off x="543004" y="6976073"/>
                  <a:ext cx="361159" cy="244385"/>
                </a:xfrm>
                <a:custGeom>
                  <a:avLst/>
                  <a:gdLst>
                    <a:gd name="T0" fmla="*/ 0 w 183"/>
                    <a:gd name="T1" fmla="*/ 84 h 124"/>
                    <a:gd name="T2" fmla="*/ 0 w 183"/>
                    <a:gd name="T3" fmla="*/ 78 h 124"/>
                    <a:gd name="T4" fmla="*/ 40 w 183"/>
                    <a:gd name="T5" fmla="*/ 24 h 124"/>
                    <a:gd name="T6" fmla="*/ 53 w 183"/>
                    <a:gd name="T7" fmla="*/ 19 h 124"/>
                    <a:gd name="T8" fmla="*/ 68 w 183"/>
                    <a:gd name="T9" fmla="*/ 8 h 124"/>
                    <a:gd name="T10" fmla="*/ 105 w 183"/>
                    <a:gd name="T11" fmla="*/ 0 h 124"/>
                    <a:gd name="T12" fmla="*/ 151 w 183"/>
                    <a:gd name="T13" fmla="*/ 26 h 124"/>
                    <a:gd name="T14" fmla="*/ 181 w 183"/>
                    <a:gd name="T15" fmla="*/ 99 h 124"/>
                    <a:gd name="T16" fmla="*/ 175 w 183"/>
                    <a:gd name="T17" fmla="*/ 124 h 124"/>
                    <a:gd name="T18" fmla="*/ 173 w 183"/>
                    <a:gd name="T19" fmla="*/ 97 h 124"/>
                    <a:gd name="T20" fmla="*/ 147 w 183"/>
                    <a:gd name="T21" fmla="*/ 34 h 124"/>
                    <a:gd name="T22" fmla="*/ 74 w 183"/>
                    <a:gd name="T23" fmla="*/ 13 h 124"/>
                    <a:gd name="T24" fmla="*/ 55 w 183"/>
                    <a:gd name="T25" fmla="*/ 27 h 124"/>
                    <a:gd name="T26" fmla="*/ 42 w 183"/>
                    <a:gd name="T27" fmla="*/ 31 h 124"/>
                    <a:gd name="T28" fmla="*/ 12 w 183"/>
                    <a:gd name="T29" fmla="*/ 67 h 124"/>
                    <a:gd name="T30" fmla="*/ 0 w 183"/>
                    <a:gd name="T31" fmla="*/ 8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3" h="124">
                      <a:moveTo>
                        <a:pt x="0" y="84"/>
                      </a:moveTo>
                      <a:cubicBezTo>
                        <a:pt x="0" y="82"/>
                        <a:pt x="0" y="80"/>
                        <a:pt x="0" y="78"/>
                      </a:cubicBezTo>
                      <a:cubicBezTo>
                        <a:pt x="6" y="57"/>
                        <a:pt x="22" y="32"/>
                        <a:pt x="40" y="24"/>
                      </a:cubicBezTo>
                      <a:cubicBezTo>
                        <a:pt x="44" y="21"/>
                        <a:pt x="49" y="21"/>
                        <a:pt x="53" y="19"/>
                      </a:cubicBezTo>
                      <a:cubicBezTo>
                        <a:pt x="59" y="15"/>
                        <a:pt x="64" y="10"/>
                        <a:pt x="68" y="8"/>
                      </a:cubicBezTo>
                      <a:cubicBezTo>
                        <a:pt x="77" y="2"/>
                        <a:pt x="89" y="0"/>
                        <a:pt x="105" y="0"/>
                      </a:cubicBezTo>
                      <a:cubicBezTo>
                        <a:pt x="124" y="1"/>
                        <a:pt x="141" y="14"/>
                        <a:pt x="151" y="26"/>
                      </a:cubicBezTo>
                      <a:cubicBezTo>
                        <a:pt x="167" y="44"/>
                        <a:pt x="181" y="70"/>
                        <a:pt x="181" y="99"/>
                      </a:cubicBezTo>
                      <a:cubicBezTo>
                        <a:pt x="181" y="108"/>
                        <a:pt x="183" y="118"/>
                        <a:pt x="175" y="124"/>
                      </a:cubicBezTo>
                      <a:cubicBezTo>
                        <a:pt x="171" y="114"/>
                        <a:pt x="174" y="105"/>
                        <a:pt x="173" y="97"/>
                      </a:cubicBezTo>
                      <a:cubicBezTo>
                        <a:pt x="172" y="71"/>
                        <a:pt x="159" y="49"/>
                        <a:pt x="147" y="34"/>
                      </a:cubicBezTo>
                      <a:cubicBezTo>
                        <a:pt x="133" y="16"/>
                        <a:pt x="102" y="0"/>
                        <a:pt x="74" y="13"/>
                      </a:cubicBezTo>
                      <a:cubicBezTo>
                        <a:pt x="67" y="17"/>
                        <a:pt x="62" y="24"/>
                        <a:pt x="55" y="27"/>
                      </a:cubicBezTo>
                      <a:cubicBezTo>
                        <a:pt x="51" y="29"/>
                        <a:pt x="46" y="29"/>
                        <a:pt x="42" y="31"/>
                      </a:cubicBezTo>
                      <a:cubicBezTo>
                        <a:pt x="28" y="37"/>
                        <a:pt x="18" y="54"/>
                        <a:pt x="12" y="67"/>
                      </a:cubicBezTo>
                      <a:cubicBezTo>
                        <a:pt x="9" y="73"/>
                        <a:pt x="6" y="87"/>
                        <a:pt x="0" y="84"/>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18" name="Freeform 83"/>
                <p:cNvSpPr/>
                <p:nvPr/>
              </p:nvSpPr>
              <p:spPr bwMode="auto">
                <a:xfrm>
                  <a:off x="574699" y="6984418"/>
                  <a:ext cx="37535" cy="35031"/>
                </a:xfrm>
                <a:custGeom>
                  <a:avLst/>
                  <a:gdLst>
                    <a:gd name="T0" fmla="*/ 19 w 19"/>
                    <a:gd name="T1" fmla="*/ 0 h 18"/>
                    <a:gd name="T2" fmla="*/ 0 w 19"/>
                    <a:gd name="T3" fmla="*/ 18 h 18"/>
                    <a:gd name="T4" fmla="*/ 19 w 19"/>
                    <a:gd name="T5" fmla="*/ 0 h 18"/>
                  </a:gdLst>
                  <a:ahLst/>
                  <a:cxnLst>
                    <a:cxn ang="0">
                      <a:pos x="T0" y="T1"/>
                    </a:cxn>
                    <a:cxn ang="0">
                      <a:pos x="T2" y="T3"/>
                    </a:cxn>
                    <a:cxn ang="0">
                      <a:pos x="T4" y="T5"/>
                    </a:cxn>
                  </a:cxnLst>
                  <a:rect l="0" t="0" r="r" b="b"/>
                  <a:pathLst>
                    <a:path w="19" h="18">
                      <a:moveTo>
                        <a:pt x="19" y="0"/>
                      </a:moveTo>
                      <a:cubicBezTo>
                        <a:pt x="17" y="11"/>
                        <a:pt x="8" y="14"/>
                        <a:pt x="0" y="18"/>
                      </a:cubicBezTo>
                      <a:cubicBezTo>
                        <a:pt x="0" y="8"/>
                        <a:pt x="9" y="2"/>
                        <a:pt x="19" y="0"/>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19" name="Freeform 84"/>
                <p:cNvSpPr/>
                <p:nvPr/>
              </p:nvSpPr>
              <p:spPr bwMode="auto">
                <a:xfrm>
                  <a:off x="549677" y="7000264"/>
                  <a:ext cx="293599" cy="374502"/>
                </a:xfrm>
                <a:custGeom>
                  <a:avLst/>
                  <a:gdLst>
                    <a:gd name="T0" fmla="*/ 69 w 149"/>
                    <a:gd name="T1" fmla="*/ 19 h 190"/>
                    <a:gd name="T2" fmla="*/ 84 w 149"/>
                    <a:gd name="T3" fmla="*/ 16 h 190"/>
                    <a:gd name="T4" fmla="*/ 149 w 149"/>
                    <a:gd name="T5" fmla="*/ 72 h 190"/>
                    <a:gd name="T6" fmla="*/ 148 w 149"/>
                    <a:gd name="T7" fmla="*/ 77 h 190"/>
                    <a:gd name="T8" fmla="*/ 124 w 149"/>
                    <a:gd name="T9" fmla="*/ 156 h 190"/>
                    <a:gd name="T10" fmla="*/ 97 w 149"/>
                    <a:gd name="T11" fmla="*/ 169 h 190"/>
                    <a:gd name="T12" fmla="*/ 77 w 149"/>
                    <a:gd name="T13" fmla="*/ 180 h 190"/>
                    <a:gd name="T14" fmla="*/ 54 w 149"/>
                    <a:gd name="T15" fmla="*/ 184 h 190"/>
                    <a:gd name="T16" fmla="*/ 40 w 149"/>
                    <a:gd name="T17" fmla="*/ 188 h 190"/>
                    <a:gd name="T18" fmla="*/ 70 w 149"/>
                    <a:gd name="T19" fmla="*/ 174 h 190"/>
                    <a:gd name="T20" fmla="*/ 123 w 149"/>
                    <a:gd name="T21" fmla="*/ 113 h 190"/>
                    <a:gd name="T22" fmla="*/ 127 w 149"/>
                    <a:gd name="T23" fmla="*/ 94 h 190"/>
                    <a:gd name="T24" fmla="*/ 129 w 149"/>
                    <a:gd name="T25" fmla="*/ 118 h 190"/>
                    <a:gd name="T26" fmla="*/ 111 w 149"/>
                    <a:gd name="T27" fmla="*/ 155 h 190"/>
                    <a:gd name="T28" fmla="*/ 137 w 149"/>
                    <a:gd name="T29" fmla="*/ 95 h 190"/>
                    <a:gd name="T30" fmla="*/ 139 w 149"/>
                    <a:gd name="T31" fmla="*/ 65 h 190"/>
                    <a:gd name="T32" fmla="*/ 93 w 149"/>
                    <a:gd name="T33" fmla="*/ 24 h 190"/>
                    <a:gd name="T34" fmla="*/ 58 w 149"/>
                    <a:gd name="T35" fmla="*/ 37 h 190"/>
                    <a:gd name="T36" fmla="*/ 36 w 149"/>
                    <a:gd name="T37" fmla="*/ 58 h 190"/>
                    <a:gd name="T38" fmla="*/ 20 w 149"/>
                    <a:gd name="T39" fmla="*/ 91 h 190"/>
                    <a:gd name="T40" fmla="*/ 3 w 149"/>
                    <a:gd name="T41" fmla="*/ 116 h 190"/>
                    <a:gd name="T42" fmla="*/ 14 w 149"/>
                    <a:gd name="T43" fmla="*/ 86 h 190"/>
                    <a:gd name="T44" fmla="*/ 27 w 149"/>
                    <a:gd name="T45" fmla="*/ 56 h 190"/>
                    <a:gd name="T46" fmla="*/ 48 w 149"/>
                    <a:gd name="T47" fmla="*/ 34 h 190"/>
                    <a:gd name="T48" fmla="*/ 90 w 149"/>
                    <a:gd name="T49" fmla="*/ 1 h 190"/>
                    <a:gd name="T50" fmla="*/ 102 w 149"/>
                    <a:gd name="T51" fmla="*/ 5 h 190"/>
                    <a:gd name="T52" fmla="*/ 84 w 149"/>
                    <a:gd name="T53" fmla="*/ 11 h 190"/>
                    <a:gd name="T54" fmla="*/ 69 w 149"/>
                    <a:gd name="T55" fmla="*/ 1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9" h="190">
                      <a:moveTo>
                        <a:pt x="69" y="19"/>
                      </a:moveTo>
                      <a:cubicBezTo>
                        <a:pt x="75" y="20"/>
                        <a:pt x="79" y="16"/>
                        <a:pt x="84" y="16"/>
                      </a:cubicBezTo>
                      <a:cubicBezTo>
                        <a:pt x="117" y="12"/>
                        <a:pt x="149" y="43"/>
                        <a:pt x="149" y="72"/>
                      </a:cubicBezTo>
                      <a:cubicBezTo>
                        <a:pt x="149" y="74"/>
                        <a:pt x="148" y="76"/>
                        <a:pt x="148" y="77"/>
                      </a:cubicBezTo>
                      <a:cubicBezTo>
                        <a:pt x="141" y="111"/>
                        <a:pt x="144" y="138"/>
                        <a:pt x="124" y="156"/>
                      </a:cubicBezTo>
                      <a:cubicBezTo>
                        <a:pt x="116" y="164"/>
                        <a:pt x="107" y="165"/>
                        <a:pt x="97" y="169"/>
                      </a:cubicBezTo>
                      <a:cubicBezTo>
                        <a:pt x="90" y="171"/>
                        <a:pt x="85" y="177"/>
                        <a:pt x="77" y="180"/>
                      </a:cubicBezTo>
                      <a:cubicBezTo>
                        <a:pt x="71" y="183"/>
                        <a:pt x="62" y="182"/>
                        <a:pt x="54" y="184"/>
                      </a:cubicBezTo>
                      <a:cubicBezTo>
                        <a:pt x="50" y="185"/>
                        <a:pt x="46" y="190"/>
                        <a:pt x="40" y="188"/>
                      </a:cubicBezTo>
                      <a:cubicBezTo>
                        <a:pt x="39" y="175"/>
                        <a:pt x="59" y="178"/>
                        <a:pt x="70" y="174"/>
                      </a:cubicBezTo>
                      <a:cubicBezTo>
                        <a:pt x="95" y="165"/>
                        <a:pt x="117" y="142"/>
                        <a:pt x="123" y="113"/>
                      </a:cubicBezTo>
                      <a:cubicBezTo>
                        <a:pt x="124" y="107"/>
                        <a:pt x="122" y="100"/>
                        <a:pt x="127" y="94"/>
                      </a:cubicBezTo>
                      <a:cubicBezTo>
                        <a:pt x="136" y="98"/>
                        <a:pt x="131" y="110"/>
                        <a:pt x="129" y="118"/>
                      </a:cubicBezTo>
                      <a:cubicBezTo>
                        <a:pt x="125" y="133"/>
                        <a:pt x="120" y="146"/>
                        <a:pt x="111" y="155"/>
                      </a:cubicBezTo>
                      <a:cubicBezTo>
                        <a:pt x="131" y="148"/>
                        <a:pt x="135" y="122"/>
                        <a:pt x="137" y="95"/>
                      </a:cubicBezTo>
                      <a:cubicBezTo>
                        <a:pt x="138" y="84"/>
                        <a:pt x="141" y="75"/>
                        <a:pt x="139" y="65"/>
                      </a:cubicBezTo>
                      <a:cubicBezTo>
                        <a:pt x="134" y="45"/>
                        <a:pt x="116" y="25"/>
                        <a:pt x="93" y="24"/>
                      </a:cubicBezTo>
                      <a:cubicBezTo>
                        <a:pt x="79" y="24"/>
                        <a:pt x="67" y="30"/>
                        <a:pt x="58" y="37"/>
                      </a:cubicBezTo>
                      <a:cubicBezTo>
                        <a:pt x="51" y="43"/>
                        <a:pt x="42" y="51"/>
                        <a:pt x="36" y="58"/>
                      </a:cubicBezTo>
                      <a:cubicBezTo>
                        <a:pt x="30" y="66"/>
                        <a:pt x="26" y="80"/>
                        <a:pt x="20" y="91"/>
                      </a:cubicBezTo>
                      <a:cubicBezTo>
                        <a:pt x="16" y="100"/>
                        <a:pt x="13" y="112"/>
                        <a:pt x="3" y="116"/>
                      </a:cubicBezTo>
                      <a:cubicBezTo>
                        <a:pt x="0" y="106"/>
                        <a:pt x="9" y="96"/>
                        <a:pt x="14" y="86"/>
                      </a:cubicBezTo>
                      <a:cubicBezTo>
                        <a:pt x="19" y="77"/>
                        <a:pt x="21" y="65"/>
                        <a:pt x="27" y="56"/>
                      </a:cubicBezTo>
                      <a:cubicBezTo>
                        <a:pt x="32" y="48"/>
                        <a:pt x="41" y="41"/>
                        <a:pt x="48" y="34"/>
                      </a:cubicBezTo>
                      <a:cubicBezTo>
                        <a:pt x="61" y="19"/>
                        <a:pt x="66" y="3"/>
                        <a:pt x="90" y="1"/>
                      </a:cubicBezTo>
                      <a:cubicBezTo>
                        <a:pt x="94" y="1"/>
                        <a:pt x="102" y="0"/>
                        <a:pt x="102" y="5"/>
                      </a:cubicBezTo>
                      <a:cubicBezTo>
                        <a:pt x="103" y="11"/>
                        <a:pt x="89" y="9"/>
                        <a:pt x="84" y="11"/>
                      </a:cubicBezTo>
                      <a:cubicBezTo>
                        <a:pt x="78" y="12"/>
                        <a:pt x="72" y="14"/>
                        <a:pt x="69" y="19"/>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20" name="Freeform 85"/>
                <p:cNvSpPr/>
                <p:nvPr/>
              </p:nvSpPr>
              <p:spPr bwMode="auto">
                <a:xfrm>
                  <a:off x="758198" y="7001942"/>
                  <a:ext cx="120108" cy="218528"/>
                </a:xfrm>
                <a:custGeom>
                  <a:avLst/>
                  <a:gdLst>
                    <a:gd name="T0" fmla="*/ 54 w 61"/>
                    <a:gd name="T1" fmla="*/ 111 h 111"/>
                    <a:gd name="T2" fmla="*/ 53 w 61"/>
                    <a:gd name="T3" fmla="*/ 84 h 111"/>
                    <a:gd name="T4" fmla="*/ 49 w 61"/>
                    <a:gd name="T5" fmla="*/ 74 h 111"/>
                    <a:gd name="T6" fmla="*/ 41 w 61"/>
                    <a:gd name="T7" fmla="*/ 47 h 111"/>
                    <a:gd name="T8" fmla="*/ 14 w 61"/>
                    <a:gd name="T9" fmla="*/ 17 h 111"/>
                    <a:gd name="T10" fmla="*/ 0 w 61"/>
                    <a:gd name="T11" fmla="*/ 6 h 111"/>
                    <a:gd name="T12" fmla="*/ 35 w 61"/>
                    <a:gd name="T13" fmla="*/ 24 h 111"/>
                    <a:gd name="T14" fmla="*/ 60 w 61"/>
                    <a:gd name="T15" fmla="*/ 81 h 111"/>
                    <a:gd name="T16" fmla="*/ 54 w 61"/>
                    <a:gd name="T1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11">
                      <a:moveTo>
                        <a:pt x="54" y="111"/>
                      </a:moveTo>
                      <a:cubicBezTo>
                        <a:pt x="49" y="104"/>
                        <a:pt x="55" y="93"/>
                        <a:pt x="53" y="84"/>
                      </a:cubicBezTo>
                      <a:cubicBezTo>
                        <a:pt x="52" y="80"/>
                        <a:pt x="50" y="77"/>
                        <a:pt x="49" y="74"/>
                      </a:cubicBezTo>
                      <a:cubicBezTo>
                        <a:pt x="47" y="64"/>
                        <a:pt x="45" y="56"/>
                        <a:pt x="41" y="47"/>
                      </a:cubicBezTo>
                      <a:cubicBezTo>
                        <a:pt x="35" y="36"/>
                        <a:pt x="24" y="23"/>
                        <a:pt x="14" y="17"/>
                      </a:cubicBezTo>
                      <a:cubicBezTo>
                        <a:pt x="9" y="14"/>
                        <a:pt x="1" y="14"/>
                        <a:pt x="0" y="6"/>
                      </a:cubicBezTo>
                      <a:cubicBezTo>
                        <a:pt x="8" y="0"/>
                        <a:pt x="28" y="15"/>
                        <a:pt x="35" y="24"/>
                      </a:cubicBezTo>
                      <a:cubicBezTo>
                        <a:pt x="47" y="39"/>
                        <a:pt x="59" y="62"/>
                        <a:pt x="60" y="81"/>
                      </a:cubicBezTo>
                      <a:cubicBezTo>
                        <a:pt x="61" y="92"/>
                        <a:pt x="61" y="106"/>
                        <a:pt x="54" y="111"/>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21" name="Freeform 86"/>
                <p:cNvSpPr/>
                <p:nvPr/>
              </p:nvSpPr>
              <p:spPr bwMode="auto">
                <a:xfrm>
                  <a:off x="549677" y="7039475"/>
                  <a:ext cx="98422" cy="145963"/>
                </a:xfrm>
                <a:custGeom>
                  <a:avLst/>
                  <a:gdLst>
                    <a:gd name="T0" fmla="*/ 49 w 50"/>
                    <a:gd name="T1" fmla="*/ 0 h 74"/>
                    <a:gd name="T2" fmla="*/ 33 w 50"/>
                    <a:gd name="T3" fmla="*/ 20 h 74"/>
                    <a:gd name="T4" fmla="*/ 18 w 50"/>
                    <a:gd name="T5" fmla="*/ 43 h 74"/>
                    <a:gd name="T6" fmla="*/ 1 w 50"/>
                    <a:gd name="T7" fmla="*/ 74 h 74"/>
                    <a:gd name="T8" fmla="*/ 9 w 50"/>
                    <a:gd name="T9" fmla="*/ 47 h 74"/>
                    <a:gd name="T10" fmla="*/ 19 w 50"/>
                    <a:gd name="T11" fmla="*/ 22 h 74"/>
                    <a:gd name="T12" fmla="*/ 48 w 50"/>
                    <a:gd name="T13" fmla="*/ 0 h 74"/>
                    <a:gd name="T14" fmla="*/ 49 w 50"/>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74">
                      <a:moveTo>
                        <a:pt x="49" y="0"/>
                      </a:moveTo>
                      <a:cubicBezTo>
                        <a:pt x="50" y="10"/>
                        <a:pt x="39" y="14"/>
                        <a:pt x="33" y="20"/>
                      </a:cubicBezTo>
                      <a:cubicBezTo>
                        <a:pt x="27" y="26"/>
                        <a:pt x="21" y="35"/>
                        <a:pt x="18" y="43"/>
                      </a:cubicBezTo>
                      <a:cubicBezTo>
                        <a:pt x="13" y="54"/>
                        <a:pt x="12" y="67"/>
                        <a:pt x="1" y="74"/>
                      </a:cubicBezTo>
                      <a:cubicBezTo>
                        <a:pt x="0" y="65"/>
                        <a:pt x="5" y="56"/>
                        <a:pt x="9" y="47"/>
                      </a:cubicBezTo>
                      <a:cubicBezTo>
                        <a:pt x="12" y="39"/>
                        <a:pt x="15" y="29"/>
                        <a:pt x="19" y="22"/>
                      </a:cubicBezTo>
                      <a:cubicBezTo>
                        <a:pt x="25" y="14"/>
                        <a:pt x="39" y="4"/>
                        <a:pt x="48" y="0"/>
                      </a:cubicBezTo>
                      <a:cubicBezTo>
                        <a:pt x="48" y="0"/>
                        <a:pt x="49" y="0"/>
                        <a:pt x="49" y="0"/>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22" name="Freeform 88"/>
                <p:cNvSpPr/>
                <p:nvPr/>
              </p:nvSpPr>
              <p:spPr bwMode="auto">
                <a:xfrm>
                  <a:off x="720664" y="7100363"/>
                  <a:ext cx="45875" cy="33364"/>
                </a:xfrm>
                <a:custGeom>
                  <a:avLst/>
                  <a:gdLst>
                    <a:gd name="T0" fmla="*/ 18 w 23"/>
                    <a:gd name="T1" fmla="*/ 17 h 17"/>
                    <a:gd name="T2" fmla="*/ 3 w 23"/>
                    <a:gd name="T3" fmla="*/ 12 h 17"/>
                    <a:gd name="T4" fmla="*/ 18 w 23"/>
                    <a:gd name="T5" fmla="*/ 17 h 17"/>
                  </a:gdLst>
                  <a:ahLst/>
                  <a:cxnLst>
                    <a:cxn ang="0">
                      <a:pos x="T0" y="T1"/>
                    </a:cxn>
                    <a:cxn ang="0">
                      <a:pos x="T2" y="T3"/>
                    </a:cxn>
                    <a:cxn ang="0">
                      <a:pos x="T4" y="T5"/>
                    </a:cxn>
                  </a:cxnLst>
                  <a:rect l="0" t="0" r="r" b="b"/>
                  <a:pathLst>
                    <a:path w="23" h="17">
                      <a:moveTo>
                        <a:pt x="18" y="17"/>
                      </a:moveTo>
                      <a:cubicBezTo>
                        <a:pt x="14" y="15"/>
                        <a:pt x="9" y="13"/>
                        <a:pt x="3" y="12"/>
                      </a:cubicBezTo>
                      <a:cubicBezTo>
                        <a:pt x="0" y="0"/>
                        <a:pt x="23" y="7"/>
                        <a:pt x="18" y="17"/>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23" name="Freeform 89"/>
                <p:cNvSpPr/>
                <p:nvPr/>
              </p:nvSpPr>
              <p:spPr bwMode="auto">
                <a:xfrm>
                  <a:off x="643928" y="7102859"/>
                  <a:ext cx="79238" cy="92582"/>
                </a:xfrm>
                <a:custGeom>
                  <a:avLst/>
                  <a:gdLst>
                    <a:gd name="T0" fmla="*/ 40 w 40"/>
                    <a:gd name="T1" fmla="*/ 9 h 47"/>
                    <a:gd name="T2" fmla="*/ 33 w 40"/>
                    <a:gd name="T3" fmla="*/ 14 h 47"/>
                    <a:gd name="T4" fmla="*/ 16 w 40"/>
                    <a:gd name="T5" fmla="*/ 32 h 47"/>
                    <a:gd name="T6" fmla="*/ 6 w 40"/>
                    <a:gd name="T7" fmla="*/ 47 h 47"/>
                    <a:gd name="T8" fmla="*/ 21 w 40"/>
                    <a:gd name="T9" fmla="*/ 17 h 47"/>
                    <a:gd name="T10" fmla="*/ 40 w 40"/>
                    <a:gd name="T11" fmla="*/ 9 h 47"/>
                  </a:gdLst>
                  <a:ahLst/>
                  <a:cxnLst>
                    <a:cxn ang="0">
                      <a:pos x="T0" y="T1"/>
                    </a:cxn>
                    <a:cxn ang="0">
                      <a:pos x="T2" y="T3"/>
                    </a:cxn>
                    <a:cxn ang="0">
                      <a:pos x="T4" y="T5"/>
                    </a:cxn>
                    <a:cxn ang="0">
                      <a:pos x="T6" y="T7"/>
                    </a:cxn>
                    <a:cxn ang="0">
                      <a:pos x="T8" y="T9"/>
                    </a:cxn>
                    <a:cxn ang="0">
                      <a:pos x="T10" y="T11"/>
                    </a:cxn>
                  </a:cxnLst>
                  <a:rect l="0" t="0" r="r" b="b"/>
                  <a:pathLst>
                    <a:path w="40" h="47">
                      <a:moveTo>
                        <a:pt x="40" y="9"/>
                      </a:moveTo>
                      <a:cubicBezTo>
                        <a:pt x="40" y="13"/>
                        <a:pt x="35" y="12"/>
                        <a:pt x="33" y="14"/>
                      </a:cubicBezTo>
                      <a:cubicBezTo>
                        <a:pt x="29" y="22"/>
                        <a:pt x="21" y="26"/>
                        <a:pt x="16" y="32"/>
                      </a:cubicBezTo>
                      <a:cubicBezTo>
                        <a:pt x="12" y="37"/>
                        <a:pt x="12" y="44"/>
                        <a:pt x="6" y="47"/>
                      </a:cubicBezTo>
                      <a:cubicBezTo>
                        <a:pt x="0" y="35"/>
                        <a:pt x="14" y="25"/>
                        <a:pt x="21" y="17"/>
                      </a:cubicBezTo>
                      <a:cubicBezTo>
                        <a:pt x="25" y="12"/>
                        <a:pt x="32" y="0"/>
                        <a:pt x="40" y="9"/>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24" name="Freeform 90"/>
                <p:cNvSpPr/>
                <p:nvPr/>
              </p:nvSpPr>
              <p:spPr bwMode="auto">
                <a:xfrm>
                  <a:off x="590547" y="7127885"/>
                  <a:ext cx="171821" cy="222700"/>
                </a:xfrm>
                <a:custGeom>
                  <a:avLst/>
                  <a:gdLst>
                    <a:gd name="T0" fmla="*/ 9 w 87"/>
                    <a:gd name="T1" fmla="*/ 109 h 113"/>
                    <a:gd name="T2" fmla="*/ 22 w 87"/>
                    <a:gd name="T3" fmla="*/ 100 h 113"/>
                    <a:gd name="T4" fmla="*/ 42 w 87"/>
                    <a:gd name="T5" fmla="*/ 81 h 113"/>
                    <a:gd name="T6" fmla="*/ 54 w 87"/>
                    <a:gd name="T7" fmla="*/ 77 h 113"/>
                    <a:gd name="T8" fmla="*/ 78 w 87"/>
                    <a:gd name="T9" fmla="*/ 37 h 113"/>
                    <a:gd name="T10" fmla="*/ 77 w 87"/>
                    <a:gd name="T11" fmla="*/ 29 h 113"/>
                    <a:gd name="T12" fmla="*/ 72 w 87"/>
                    <a:gd name="T13" fmla="*/ 10 h 113"/>
                    <a:gd name="T14" fmla="*/ 60 w 87"/>
                    <a:gd name="T15" fmla="*/ 23 h 113"/>
                    <a:gd name="T16" fmla="*/ 12 w 87"/>
                    <a:gd name="T17" fmla="*/ 87 h 113"/>
                    <a:gd name="T18" fmla="*/ 0 w 87"/>
                    <a:gd name="T19" fmla="*/ 90 h 113"/>
                    <a:gd name="T20" fmla="*/ 14 w 87"/>
                    <a:gd name="T21" fmla="*/ 76 h 113"/>
                    <a:gd name="T22" fmla="*/ 43 w 87"/>
                    <a:gd name="T23" fmla="*/ 26 h 113"/>
                    <a:gd name="T24" fmla="*/ 53 w 87"/>
                    <a:gd name="T25" fmla="*/ 18 h 113"/>
                    <a:gd name="T26" fmla="*/ 61 w 87"/>
                    <a:gd name="T27" fmla="*/ 7 h 113"/>
                    <a:gd name="T28" fmla="*/ 86 w 87"/>
                    <a:gd name="T29" fmla="*/ 16 h 113"/>
                    <a:gd name="T30" fmla="*/ 84 w 87"/>
                    <a:gd name="T31" fmla="*/ 29 h 113"/>
                    <a:gd name="T32" fmla="*/ 84 w 87"/>
                    <a:gd name="T33" fmla="*/ 44 h 113"/>
                    <a:gd name="T34" fmla="*/ 64 w 87"/>
                    <a:gd name="T35" fmla="*/ 80 h 113"/>
                    <a:gd name="T36" fmla="*/ 47 w 87"/>
                    <a:gd name="T37" fmla="*/ 88 h 113"/>
                    <a:gd name="T38" fmla="*/ 9 w 87"/>
                    <a:gd name="T39" fmla="*/ 10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13">
                      <a:moveTo>
                        <a:pt x="9" y="109"/>
                      </a:moveTo>
                      <a:cubicBezTo>
                        <a:pt x="11" y="104"/>
                        <a:pt x="16" y="104"/>
                        <a:pt x="22" y="100"/>
                      </a:cubicBezTo>
                      <a:cubicBezTo>
                        <a:pt x="29" y="95"/>
                        <a:pt x="35" y="85"/>
                        <a:pt x="42" y="81"/>
                      </a:cubicBezTo>
                      <a:cubicBezTo>
                        <a:pt x="46" y="79"/>
                        <a:pt x="50" y="79"/>
                        <a:pt x="54" y="77"/>
                      </a:cubicBezTo>
                      <a:cubicBezTo>
                        <a:pt x="66" y="70"/>
                        <a:pt x="77" y="51"/>
                        <a:pt x="78" y="37"/>
                      </a:cubicBezTo>
                      <a:cubicBezTo>
                        <a:pt x="78" y="34"/>
                        <a:pt x="77" y="31"/>
                        <a:pt x="77" y="29"/>
                      </a:cubicBezTo>
                      <a:cubicBezTo>
                        <a:pt x="77" y="21"/>
                        <a:pt x="81" y="11"/>
                        <a:pt x="72" y="10"/>
                      </a:cubicBezTo>
                      <a:cubicBezTo>
                        <a:pt x="64" y="9"/>
                        <a:pt x="62" y="16"/>
                        <a:pt x="60" y="23"/>
                      </a:cubicBezTo>
                      <a:cubicBezTo>
                        <a:pt x="41" y="39"/>
                        <a:pt x="34" y="74"/>
                        <a:pt x="12" y="87"/>
                      </a:cubicBezTo>
                      <a:cubicBezTo>
                        <a:pt x="9" y="89"/>
                        <a:pt x="4" y="91"/>
                        <a:pt x="0" y="90"/>
                      </a:cubicBezTo>
                      <a:cubicBezTo>
                        <a:pt x="0" y="81"/>
                        <a:pt x="8" y="81"/>
                        <a:pt x="14" y="76"/>
                      </a:cubicBezTo>
                      <a:cubicBezTo>
                        <a:pt x="28" y="64"/>
                        <a:pt x="31" y="41"/>
                        <a:pt x="43" y="26"/>
                      </a:cubicBezTo>
                      <a:cubicBezTo>
                        <a:pt x="46" y="23"/>
                        <a:pt x="50" y="21"/>
                        <a:pt x="53" y="18"/>
                      </a:cubicBezTo>
                      <a:cubicBezTo>
                        <a:pt x="56" y="14"/>
                        <a:pt x="58" y="9"/>
                        <a:pt x="61" y="7"/>
                      </a:cubicBezTo>
                      <a:cubicBezTo>
                        <a:pt x="71" y="0"/>
                        <a:pt x="85" y="5"/>
                        <a:pt x="86" y="16"/>
                      </a:cubicBezTo>
                      <a:cubicBezTo>
                        <a:pt x="87" y="20"/>
                        <a:pt x="84" y="25"/>
                        <a:pt x="84" y="29"/>
                      </a:cubicBezTo>
                      <a:cubicBezTo>
                        <a:pt x="84" y="35"/>
                        <a:pt x="85" y="40"/>
                        <a:pt x="84" y="44"/>
                      </a:cubicBezTo>
                      <a:cubicBezTo>
                        <a:pt x="82" y="59"/>
                        <a:pt x="74" y="72"/>
                        <a:pt x="64" y="80"/>
                      </a:cubicBezTo>
                      <a:cubicBezTo>
                        <a:pt x="59" y="84"/>
                        <a:pt x="53" y="85"/>
                        <a:pt x="47" y="88"/>
                      </a:cubicBezTo>
                      <a:cubicBezTo>
                        <a:pt x="36" y="95"/>
                        <a:pt x="27" y="113"/>
                        <a:pt x="9" y="109"/>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25" name="Freeform 91"/>
                <p:cNvSpPr>
                  <a:spLocks noEditPoints="1"/>
                </p:cNvSpPr>
                <p:nvPr/>
              </p:nvSpPr>
              <p:spPr bwMode="auto">
                <a:xfrm>
                  <a:off x="594717" y="7155408"/>
                  <a:ext cx="147633" cy="179327"/>
                </a:xfrm>
                <a:custGeom>
                  <a:avLst/>
                  <a:gdLst>
                    <a:gd name="T0" fmla="*/ 70 w 75"/>
                    <a:gd name="T1" fmla="*/ 0 h 91"/>
                    <a:gd name="T2" fmla="*/ 68 w 75"/>
                    <a:gd name="T3" fmla="*/ 14 h 91"/>
                    <a:gd name="T4" fmla="*/ 56 w 75"/>
                    <a:gd name="T5" fmla="*/ 53 h 91"/>
                    <a:gd name="T6" fmla="*/ 29 w 75"/>
                    <a:gd name="T7" fmla="*/ 70 h 91"/>
                    <a:gd name="T8" fmla="*/ 0 w 75"/>
                    <a:gd name="T9" fmla="*/ 85 h 91"/>
                    <a:gd name="T10" fmla="*/ 14 w 75"/>
                    <a:gd name="T11" fmla="*/ 75 h 91"/>
                    <a:gd name="T12" fmla="*/ 38 w 75"/>
                    <a:gd name="T13" fmla="*/ 49 h 91"/>
                    <a:gd name="T14" fmla="*/ 62 w 75"/>
                    <a:gd name="T15" fmla="*/ 11 h 91"/>
                    <a:gd name="T16" fmla="*/ 68 w 75"/>
                    <a:gd name="T17" fmla="*/ 0 h 91"/>
                    <a:gd name="T18" fmla="*/ 70 w 75"/>
                    <a:gd name="T19" fmla="*/ 0 h 91"/>
                    <a:gd name="T20" fmla="*/ 47 w 75"/>
                    <a:gd name="T21" fmla="*/ 47 h 91"/>
                    <a:gd name="T22" fmla="*/ 62 w 75"/>
                    <a:gd name="T23" fmla="*/ 22 h 91"/>
                    <a:gd name="T24" fmla="*/ 60 w 75"/>
                    <a:gd name="T25" fmla="*/ 21 h 91"/>
                    <a:gd name="T26" fmla="*/ 47 w 75"/>
                    <a:gd name="T27" fmla="*/ 4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 h="91">
                      <a:moveTo>
                        <a:pt x="70" y="0"/>
                      </a:moveTo>
                      <a:cubicBezTo>
                        <a:pt x="74" y="4"/>
                        <a:pt x="70" y="10"/>
                        <a:pt x="68" y="14"/>
                      </a:cubicBezTo>
                      <a:cubicBezTo>
                        <a:pt x="75" y="22"/>
                        <a:pt x="65" y="49"/>
                        <a:pt x="56" y="53"/>
                      </a:cubicBezTo>
                      <a:cubicBezTo>
                        <a:pt x="44" y="58"/>
                        <a:pt x="37" y="61"/>
                        <a:pt x="29" y="70"/>
                      </a:cubicBezTo>
                      <a:cubicBezTo>
                        <a:pt x="23" y="76"/>
                        <a:pt x="11" y="91"/>
                        <a:pt x="0" y="85"/>
                      </a:cubicBezTo>
                      <a:cubicBezTo>
                        <a:pt x="3" y="79"/>
                        <a:pt x="9" y="78"/>
                        <a:pt x="14" y="75"/>
                      </a:cubicBezTo>
                      <a:cubicBezTo>
                        <a:pt x="19" y="71"/>
                        <a:pt x="35" y="56"/>
                        <a:pt x="38" y="49"/>
                      </a:cubicBezTo>
                      <a:cubicBezTo>
                        <a:pt x="43" y="36"/>
                        <a:pt x="50" y="19"/>
                        <a:pt x="62" y="11"/>
                      </a:cubicBezTo>
                      <a:cubicBezTo>
                        <a:pt x="63" y="6"/>
                        <a:pt x="64" y="1"/>
                        <a:pt x="68" y="0"/>
                      </a:cubicBezTo>
                      <a:cubicBezTo>
                        <a:pt x="69" y="0"/>
                        <a:pt x="69" y="0"/>
                        <a:pt x="70" y="0"/>
                      </a:cubicBezTo>
                      <a:close/>
                      <a:moveTo>
                        <a:pt x="47" y="47"/>
                      </a:moveTo>
                      <a:cubicBezTo>
                        <a:pt x="56" y="46"/>
                        <a:pt x="63" y="33"/>
                        <a:pt x="62" y="22"/>
                      </a:cubicBezTo>
                      <a:cubicBezTo>
                        <a:pt x="61" y="22"/>
                        <a:pt x="61" y="21"/>
                        <a:pt x="60" y="21"/>
                      </a:cubicBezTo>
                      <a:cubicBezTo>
                        <a:pt x="56" y="30"/>
                        <a:pt x="51" y="38"/>
                        <a:pt x="47" y="47"/>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26" name="Freeform 92"/>
                <p:cNvSpPr/>
                <p:nvPr/>
              </p:nvSpPr>
              <p:spPr bwMode="auto">
                <a:xfrm>
                  <a:off x="837436" y="7162076"/>
                  <a:ext cx="23354" cy="52546"/>
                </a:xfrm>
                <a:custGeom>
                  <a:avLst/>
                  <a:gdLst>
                    <a:gd name="T0" fmla="*/ 7 w 12"/>
                    <a:gd name="T1" fmla="*/ 0 h 27"/>
                    <a:gd name="T2" fmla="*/ 3 w 12"/>
                    <a:gd name="T3" fmla="*/ 27 h 27"/>
                    <a:gd name="T4" fmla="*/ 7 w 12"/>
                    <a:gd name="T5" fmla="*/ 0 h 27"/>
                  </a:gdLst>
                  <a:ahLst/>
                  <a:cxnLst>
                    <a:cxn ang="0">
                      <a:pos x="T0" y="T1"/>
                    </a:cxn>
                    <a:cxn ang="0">
                      <a:pos x="T2" y="T3"/>
                    </a:cxn>
                    <a:cxn ang="0">
                      <a:pos x="T4" y="T5"/>
                    </a:cxn>
                  </a:cxnLst>
                  <a:rect l="0" t="0" r="r" b="b"/>
                  <a:pathLst>
                    <a:path w="12" h="27">
                      <a:moveTo>
                        <a:pt x="7" y="0"/>
                      </a:moveTo>
                      <a:cubicBezTo>
                        <a:pt x="12" y="5"/>
                        <a:pt x="10" y="24"/>
                        <a:pt x="3" y="27"/>
                      </a:cubicBezTo>
                      <a:cubicBezTo>
                        <a:pt x="2" y="19"/>
                        <a:pt x="0" y="3"/>
                        <a:pt x="7" y="0"/>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27" name="Freeform 93"/>
                <p:cNvSpPr/>
                <p:nvPr/>
              </p:nvSpPr>
              <p:spPr bwMode="auto">
                <a:xfrm>
                  <a:off x="561353" y="7167919"/>
                  <a:ext cx="56718" cy="90080"/>
                </a:xfrm>
                <a:custGeom>
                  <a:avLst/>
                  <a:gdLst>
                    <a:gd name="T0" fmla="*/ 25 w 29"/>
                    <a:gd name="T1" fmla="*/ 1 h 46"/>
                    <a:gd name="T2" fmla="*/ 20 w 29"/>
                    <a:gd name="T3" fmla="*/ 28 h 46"/>
                    <a:gd name="T4" fmla="*/ 3 w 29"/>
                    <a:gd name="T5" fmla="*/ 46 h 46"/>
                    <a:gd name="T6" fmla="*/ 22 w 29"/>
                    <a:gd name="T7" fmla="*/ 2 h 46"/>
                    <a:gd name="T8" fmla="*/ 23 w 29"/>
                    <a:gd name="T9" fmla="*/ 0 h 46"/>
                    <a:gd name="T10" fmla="*/ 25 w 29"/>
                    <a:gd name="T11" fmla="*/ 1 h 46"/>
                  </a:gdLst>
                  <a:ahLst/>
                  <a:cxnLst>
                    <a:cxn ang="0">
                      <a:pos x="T0" y="T1"/>
                    </a:cxn>
                    <a:cxn ang="0">
                      <a:pos x="T2" y="T3"/>
                    </a:cxn>
                    <a:cxn ang="0">
                      <a:pos x="T4" y="T5"/>
                    </a:cxn>
                    <a:cxn ang="0">
                      <a:pos x="T6" y="T7"/>
                    </a:cxn>
                    <a:cxn ang="0">
                      <a:pos x="T8" y="T9"/>
                    </a:cxn>
                    <a:cxn ang="0">
                      <a:pos x="T10" y="T11"/>
                    </a:cxn>
                  </a:cxnLst>
                  <a:rect l="0" t="0" r="r" b="b"/>
                  <a:pathLst>
                    <a:path w="29" h="46">
                      <a:moveTo>
                        <a:pt x="25" y="1"/>
                      </a:moveTo>
                      <a:cubicBezTo>
                        <a:pt x="29" y="11"/>
                        <a:pt x="25" y="21"/>
                        <a:pt x="20" y="28"/>
                      </a:cubicBezTo>
                      <a:cubicBezTo>
                        <a:pt x="16" y="34"/>
                        <a:pt x="10" y="42"/>
                        <a:pt x="3" y="46"/>
                      </a:cubicBezTo>
                      <a:cubicBezTo>
                        <a:pt x="0" y="27"/>
                        <a:pt x="19" y="19"/>
                        <a:pt x="22" y="2"/>
                      </a:cubicBezTo>
                      <a:cubicBezTo>
                        <a:pt x="22" y="1"/>
                        <a:pt x="23" y="1"/>
                        <a:pt x="23" y="0"/>
                      </a:cubicBezTo>
                      <a:cubicBezTo>
                        <a:pt x="24" y="0"/>
                        <a:pt x="24" y="1"/>
                        <a:pt x="25" y="1"/>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28" name="Freeform 94"/>
                <p:cNvSpPr/>
                <p:nvPr/>
              </p:nvSpPr>
              <p:spPr bwMode="auto">
                <a:xfrm>
                  <a:off x="673122" y="7227143"/>
                  <a:ext cx="180162" cy="180996"/>
                </a:xfrm>
                <a:custGeom>
                  <a:avLst/>
                  <a:gdLst>
                    <a:gd name="T0" fmla="*/ 88 w 91"/>
                    <a:gd name="T1" fmla="*/ 0 h 92"/>
                    <a:gd name="T2" fmla="*/ 79 w 91"/>
                    <a:gd name="T3" fmla="*/ 34 h 92"/>
                    <a:gd name="T4" fmla="*/ 59 w 91"/>
                    <a:gd name="T5" fmla="*/ 58 h 92"/>
                    <a:gd name="T6" fmla="*/ 29 w 91"/>
                    <a:gd name="T7" fmla="*/ 71 h 92"/>
                    <a:gd name="T8" fmla="*/ 57 w 91"/>
                    <a:gd name="T9" fmla="*/ 64 h 92"/>
                    <a:gd name="T10" fmla="*/ 22 w 91"/>
                    <a:gd name="T11" fmla="*/ 80 h 92"/>
                    <a:gd name="T12" fmla="*/ 0 w 91"/>
                    <a:gd name="T13" fmla="*/ 89 h 92"/>
                    <a:gd name="T14" fmla="*/ 10 w 91"/>
                    <a:gd name="T15" fmla="*/ 80 h 92"/>
                    <a:gd name="T16" fmla="*/ 25 w 91"/>
                    <a:gd name="T17" fmla="*/ 64 h 92"/>
                    <a:gd name="T18" fmla="*/ 59 w 91"/>
                    <a:gd name="T19" fmla="*/ 49 h 92"/>
                    <a:gd name="T20" fmla="*/ 84 w 91"/>
                    <a:gd name="T21" fmla="*/ 3 h 92"/>
                    <a:gd name="T22" fmla="*/ 86 w 91"/>
                    <a:gd name="T23" fmla="*/ 0 h 92"/>
                    <a:gd name="T24" fmla="*/ 88 w 91"/>
                    <a:gd name="T2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92">
                      <a:moveTo>
                        <a:pt x="88" y="0"/>
                      </a:moveTo>
                      <a:cubicBezTo>
                        <a:pt x="91" y="12"/>
                        <a:pt x="85" y="24"/>
                        <a:pt x="79" y="34"/>
                      </a:cubicBezTo>
                      <a:cubicBezTo>
                        <a:pt x="74" y="43"/>
                        <a:pt x="68" y="53"/>
                        <a:pt x="59" y="58"/>
                      </a:cubicBezTo>
                      <a:cubicBezTo>
                        <a:pt x="49" y="63"/>
                        <a:pt x="37" y="63"/>
                        <a:pt x="29" y="71"/>
                      </a:cubicBezTo>
                      <a:cubicBezTo>
                        <a:pt x="39" y="73"/>
                        <a:pt x="49" y="65"/>
                        <a:pt x="57" y="64"/>
                      </a:cubicBezTo>
                      <a:cubicBezTo>
                        <a:pt x="56" y="81"/>
                        <a:pt x="35" y="75"/>
                        <a:pt x="22" y="80"/>
                      </a:cubicBezTo>
                      <a:cubicBezTo>
                        <a:pt x="14" y="82"/>
                        <a:pt x="9" y="92"/>
                        <a:pt x="0" y="89"/>
                      </a:cubicBezTo>
                      <a:cubicBezTo>
                        <a:pt x="1" y="82"/>
                        <a:pt x="7" y="82"/>
                        <a:pt x="10" y="80"/>
                      </a:cubicBezTo>
                      <a:cubicBezTo>
                        <a:pt x="16" y="75"/>
                        <a:pt x="19" y="68"/>
                        <a:pt x="25" y="64"/>
                      </a:cubicBezTo>
                      <a:cubicBezTo>
                        <a:pt x="36" y="55"/>
                        <a:pt x="50" y="56"/>
                        <a:pt x="59" y="49"/>
                      </a:cubicBezTo>
                      <a:cubicBezTo>
                        <a:pt x="75" y="37"/>
                        <a:pt x="76" y="22"/>
                        <a:pt x="84" y="3"/>
                      </a:cubicBezTo>
                      <a:cubicBezTo>
                        <a:pt x="85" y="2"/>
                        <a:pt x="85" y="1"/>
                        <a:pt x="86" y="0"/>
                      </a:cubicBezTo>
                      <a:cubicBezTo>
                        <a:pt x="87" y="0"/>
                        <a:pt x="87" y="0"/>
                        <a:pt x="88" y="0"/>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29" name="Freeform 95"/>
                <p:cNvSpPr/>
                <p:nvPr/>
              </p:nvSpPr>
              <p:spPr bwMode="auto">
                <a:xfrm>
                  <a:off x="791561" y="7230479"/>
                  <a:ext cx="108432" cy="128449"/>
                </a:xfrm>
                <a:custGeom>
                  <a:avLst/>
                  <a:gdLst>
                    <a:gd name="T0" fmla="*/ 52 w 55"/>
                    <a:gd name="T1" fmla="*/ 0 h 65"/>
                    <a:gd name="T2" fmla="*/ 39 w 55"/>
                    <a:gd name="T3" fmla="*/ 34 h 65"/>
                    <a:gd name="T4" fmla="*/ 27 w 55"/>
                    <a:gd name="T5" fmla="*/ 41 h 65"/>
                    <a:gd name="T6" fmla="*/ 0 w 55"/>
                    <a:gd name="T7" fmla="*/ 61 h 65"/>
                    <a:gd name="T8" fmla="*/ 9 w 55"/>
                    <a:gd name="T9" fmla="*/ 51 h 65"/>
                    <a:gd name="T10" fmla="*/ 31 w 55"/>
                    <a:gd name="T11" fmla="*/ 13 h 65"/>
                    <a:gd name="T12" fmla="*/ 37 w 55"/>
                    <a:gd name="T13" fmla="*/ 0 h 65"/>
                    <a:gd name="T14" fmla="*/ 32 w 55"/>
                    <a:gd name="T15" fmla="*/ 29 h 65"/>
                    <a:gd name="T16" fmla="*/ 49 w 55"/>
                    <a:gd name="T17" fmla="*/ 0 h 65"/>
                    <a:gd name="T18" fmla="*/ 52 w 55"/>
                    <a:gd name="T1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65">
                      <a:moveTo>
                        <a:pt x="52" y="0"/>
                      </a:moveTo>
                      <a:cubicBezTo>
                        <a:pt x="55" y="13"/>
                        <a:pt x="47" y="27"/>
                        <a:pt x="39" y="34"/>
                      </a:cubicBezTo>
                      <a:cubicBezTo>
                        <a:pt x="36" y="37"/>
                        <a:pt x="31" y="38"/>
                        <a:pt x="27" y="41"/>
                      </a:cubicBezTo>
                      <a:cubicBezTo>
                        <a:pt x="19" y="49"/>
                        <a:pt x="14" y="65"/>
                        <a:pt x="0" y="61"/>
                      </a:cubicBezTo>
                      <a:cubicBezTo>
                        <a:pt x="0" y="55"/>
                        <a:pt x="5" y="55"/>
                        <a:pt x="9" y="51"/>
                      </a:cubicBezTo>
                      <a:cubicBezTo>
                        <a:pt x="19" y="43"/>
                        <a:pt x="27" y="27"/>
                        <a:pt x="31" y="13"/>
                      </a:cubicBezTo>
                      <a:cubicBezTo>
                        <a:pt x="32" y="9"/>
                        <a:pt x="32" y="2"/>
                        <a:pt x="37" y="0"/>
                      </a:cubicBezTo>
                      <a:cubicBezTo>
                        <a:pt x="44" y="8"/>
                        <a:pt x="33" y="21"/>
                        <a:pt x="32" y="29"/>
                      </a:cubicBezTo>
                      <a:cubicBezTo>
                        <a:pt x="42" y="26"/>
                        <a:pt x="42" y="7"/>
                        <a:pt x="49" y="0"/>
                      </a:cubicBezTo>
                      <a:cubicBezTo>
                        <a:pt x="50" y="0"/>
                        <a:pt x="51" y="0"/>
                        <a:pt x="52" y="0"/>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30" name="Freeform 96"/>
                <p:cNvSpPr/>
                <p:nvPr/>
              </p:nvSpPr>
              <p:spPr bwMode="auto">
                <a:xfrm>
                  <a:off x="768208" y="7298044"/>
                  <a:ext cx="118441" cy="90080"/>
                </a:xfrm>
                <a:custGeom>
                  <a:avLst/>
                  <a:gdLst>
                    <a:gd name="T0" fmla="*/ 59 w 60"/>
                    <a:gd name="T1" fmla="*/ 0 h 46"/>
                    <a:gd name="T2" fmla="*/ 45 w 60"/>
                    <a:gd name="T3" fmla="*/ 18 h 46"/>
                    <a:gd name="T4" fmla="*/ 52 w 60"/>
                    <a:gd name="T5" fmla="*/ 16 h 46"/>
                    <a:gd name="T6" fmla="*/ 45 w 60"/>
                    <a:gd name="T7" fmla="*/ 26 h 46"/>
                    <a:gd name="T8" fmla="*/ 0 w 60"/>
                    <a:gd name="T9" fmla="*/ 46 h 46"/>
                    <a:gd name="T10" fmla="*/ 17 w 60"/>
                    <a:gd name="T11" fmla="*/ 33 h 46"/>
                    <a:gd name="T12" fmla="*/ 35 w 60"/>
                    <a:gd name="T13" fmla="*/ 21 h 46"/>
                    <a:gd name="T14" fmla="*/ 57 w 60"/>
                    <a:gd name="T15" fmla="*/ 0 h 46"/>
                    <a:gd name="T16" fmla="*/ 59 w 60"/>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46">
                      <a:moveTo>
                        <a:pt x="59" y="0"/>
                      </a:moveTo>
                      <a:cubicBezTo>
                        <a:pt x="60" y="9"/>
                        <a:pt x="50" y="12"/>
                        <a:pt x="45" y="18"/>
                      </a:cubicBezTo>
                      <a:cubicBezTo>
                        <a:pt x="47" y="20"/>
                        <a:pt x="48" y="15"/>
                        <a:pt x="52" y="16"/>
                      </a:cubicBezTo>
                      <a:cubicBezTo>
                        <a:pt x="52" y="22"/>
                        <a:pt x="47" y="23"/>
                        <a:pt x="45" y="26"/>
                      </a:cubicBezTo>
                      <a:cubicBezTo>
                        <a:pt x="27" y="29"/>
                        <a:pt x="18" y="45"/>
                        <a:pt x="0" y="46"/>
                      </a:cubicBezTo>
                      <a:cubicBezTo>
                        <a:pt x="3" y="39"/>
                        <a:pt x="11" y="37"/>
                        <a:pt x="17" y="33"/>
                      </a:cubicBezTo>
                      <a:cubicBezTo>
                        <a:pt x="23" y="30"/>
                        <a:pt x="30" y="26"/>
                        <a:pt x="35" y="21"/>
                      </a:cubicBezTo>
                      <a:cubicBezTo>
                        <a:pt x="42" y="15"/>
                        <a:pt x="47" y="4"/>
                        <a:pt x="57" y="0"/>
                      </a:cubicBezTo>
                      <a:cubicBezTo>
                        <a:pt x="57" y="0"/>
                        <a:pt x="58" y="0"/>
                        <a:pt x="59" y="0"/>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31" name="Freeform 97"/>
                <p:cNvSpPr/>
                <p:nvPr/>
              </p:nvSpPr>
              <p:spPr bwMode="auto">
                <a:xfrm>
                  <a:off x="643928" y="7366435"/>
                  <a:ext cx="49211" cy="30027"/>
                </a:xfrm>
                <a:custGeom>
                  <a:avLst/>
                  <a:gdLst>
                    <a:gd name="T0" fmla="*/ 25 w 25"/>
                    <a:gd name="T1" fmla="*/ 1 h 15"/>
                    <a:gd name="T2" fmla="*/ 0 w 25"/>
                    <a:gd name="T3" fmla="*/ 9 h 15"/>
                    <a:gd name="T4" fmla="*/ 25 w 25"/>
                    <a:gd name="T5" fmla="*/ 1 h 15"/>
                  </a:gdLst>
                  <a:ahLst/>
                  <a:cxnLst>
                    <a:cxn ang="0">
                      <a:pos x="T0" y="T1"/>
                    </a:cxn>
                    <a:cxn ang="0">
                      <a:pos x="T2" y="T3"/>
                    </a:cxn>
                    <a:cxn ang="0">
                      <a:pos x="T4" y="T5"/>
                    </a:cxn>
                  </a:cxnLst>
                  <a:rect l="0" t="0" r="r" b="b"/>
                  <a:pathLst>
                    <a:path w="25" h="15">
                      <a:moveTo>
                        <a:pt x="25" y="1"/>
                      </a:moveTo>
                      <a:cubicBezTo>
                        <a:pt x="22" y="8"/>
                        <a:pt x="7" y="15"/>
                        <a:pt x="0" y="9"/>
                      </a:cubicBezTo>
                      <a:cubicBezTo>
                        <a:pt x="2" y="1"/>
                        <a:pt x="18" y="0"/>
                        <a:pt x="25" y="1"/>
                      </a:cubicBezTo>
                      <a:close/>
                    </a:path>
                  </a:pathLst>
                </a:custGeom>
                <a:grpFill/>
                <a:ln>
                  <a:noFill/>
                </a:ln>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sp>
              <p:nvSpPr>
                <p:cNvPr id="1132" name="Freeform 98"/>
                <p:cNvSpPr/>
                <p:nvPr/>
              </p:nvSpPr>
              <p:spPr bwMode="auto">
                <a:xfrm>
                  <a:off x="698977" y="7380620"/>
                  <a:ext cx="49211" cy="23353"/>
                </a:xfrm>
                <a:custGeom>
                  <a:avLst/>
                  <a:gdLst>
                    <a:gd name="T0" fmla="*/ 14 w 25"/>
                    <a:gd name="T1" fmla="*/ 12 h 12"/>
                    <a:gd name="T2" fmla="*/ 6 w 25"/>
                    <a:gd name="T3" fmla="*/ 12 h 12"/>
                    <a:gd name="T4" fmla="*/ 25 w 25"/>
                    <a:gd name="T5" fmla="*/ 5 h 12"/>
                    <a:gd name="T6" fmla="*/ 14 w 25"/>
                    <a:gd name="T7" fmla="*/ 12 h 12"/>
                  </a:gdLst>
                  <a:ahLst/>
                  <a:cxnLst>
                    <a:cxn ang="0">
                      <a:pos x="T0" y="T1"/>
                    </a:cxn>
                    <a:cxn ang="0">
                      <a:pos x="T2" y="T3"/>
                    </a:cxn>
                    <a:cxn ang="0">
                      <a:pos x="T4" y="T5"/>
                    </a:cxn>
                    <a:cxn ang="0">
                      <a:pos x="T6" y="T7"/>
                    </a:cxn>
                  </a:cxnLst>
                  <a:rect l="0" t="0" r="r" b="b"/>
                  <a:pathLst>
                    <a:path w="25" h="12">
                      <a:moveTo>
                        <a:pt x="14" y="12"/>
                      </a:moveTo>
                      <a:cubicBezTo>
                        <a:pt x="11" y="12"/>
                        <a:pt x="9" y="12"/>
                        <a:pt x="6" y="12"/>
                      </a:cubicBezTo>
                      <a:cubicBezTo>
                        <a:pt x="0" y="5"/>
                        <a:pt x="19" y="0"/>
                        <a:pt x="25" y="5"/>
                      </a:cubicBezTo>
                      <a:cubicBezTo>
                        <a:pt x="24" y="10"/>
                        <a:pt x="18" y="10"/>
                        <a:pt x="14" y="12"/>
                      </a:cubicBezTo>
                      <a:close/>
                    </a:path>
                  </a:pathLst>
                </a:custGeom>
                <a:grpFill/>
                <a:ln>
                  <a:noFill/>
                </a:ln>
                <a:effectLst>
                  <a:outerShdw blurRad="63500" sx="102000" sy="102000" algn="ctr" rotWithShape="0">
                    <a:srgbClr val="702D89">
                      <a:alpha val="60000"/>
                    </a:srgbClr>
                  </a:outerShdw>
                </a:effectLst>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US" sz="1100" dirty="0">
                    <a:solidFill>
                      <a:srgbClr val="000000"/>
                    </a:solidFill>
                  </a:endParaRPr>
                </a:p>
              </p:txBody>
            </p:sp>
          </p:grpSp>
        </p:grpSp>
        <p:sp>
          <p:nvSpPr>
            <p:cNvPr id="1107" name="Freeform 5"/>
            <p:cNvSpPr>
              <a:spLocks noEditPoints="1"/>
            </p:cNvSpPr>
            <p:nvPr/>
          </p:nvSpPr>
          <p:spPr bwMode="auto">
            <a:xfrm>
              <a:off x="6339840" y="2346960"/>
              <a:ext cx="260310" cy="264160"/>
            </a:xfrm>
            <a:custGeom>
              <a:avLst/>
              <a:gdLst/>
              <a:ahLst/>
              <a:cxnLst>
                <a:cxn ang="0">
                  <a:pos x="56" y="76"/>
                </a:cxn>
                <a:cxn ang="0">
                  <a:pos x="96" y="76"/>
                </a:cxn>
                <a:cxn ang="0">
                  <a:pos x="100" y="72"/>
                </a:cxn>
                <a:cxn ang="0">
                  <a:pos x="58" y="68"/>
                </a:cxn>
                <a:cxn ang="0">
                  <a:pos x="54" y="72"/>
                </a:cxn>
                <a:cxn ang="0">
                  <a:pos x="112" y="36"/>
                </a:cxn>
                <a:cxn ang="0">
                  <a:pos x="82" y="4"/>
                </a:cxn>
                <a:cxn ang="0">
                  <a:pos x="74" y="0"/>
                </a:cxn>
                <a:cxn ang="0">
                  <a:pos x="30" y="2"/>
                </a:cxn>
                <a:cxn ang="0">
                  <a:pos x="22" y="14"/>
                </a:cxn>
                <a:cxn ang="0">
                  <a:pos x="12" y="60"/>
                </a:cxn>
                <a:cxn ang="0">
                  <a:pos x="0" y="82"/>
                </a:cxn>
                <a:cxn ang="0">
                  <a:pos x="6" y="100"/>
                </a:cxn>
                <a:cxn ang="0">
                  <a:pos x="22" y="108"/>
                </a:cxn>
                <a:cxn ang="0">
                  <a:pos x="30" y="120"/>
                </a:cxn>
                <a:cxn ang="0">
                  <a:pos x="98" y="122"/>
                </a:cxn>
                <a:cxn ang="0">
                  <a:pos x="110" y="114"/>
                </a:cxn>
                <a:cxn ang="0">
                  <a:pos x="112" y="36"/>
                </a:cxn>
                <a:cxn ang="0">
                  <a:pos x="84" y="34"/>
                </a:cxn>
                <a:cxn ang="0">
                  <a:pos x="78" y="28"/>
                </a:cxn>
                <a:cxn ang="0">
                  <a:pos x="100" y="34"/>
                </a:cxn>
                <a:cxn ang="0">
                  <a:pos x="26" y="98"/>
                </a:cxn>
                <a:cxn ang="0">
                  <a:pos x="20" y="86"/>
                </a:cxn>
                <a:cxn ang="0">
                  <a:pos x="20" y="78"/>
                </a:cxn>
                <a:cxn ang="0">
                  <a:pos x="26" y="66"/>
                </a:cxn>
                <a:cxn ang="0">
                  <a:pos x="30" y="78"/>
                </a:cxn>
                <a:cxn ang="0">
                  <a:pos x="42" y="86"/>
                </a:cxn>
                <a:cxn ang="0">
                  <a:pos x="104" y="108"/>
                </a:cxn>
                <a:cxn ang="0">
                  <a:pos x="98" y="114"/>
                </a:cxn>
                <a:cxn ang="0">
                  <a:pos x="32" y="112"/>
                </a:cxn>
                <a:cxn ang="0">
                  <a:pos x="38" y="106"/>
                </a:cxn>
                <a:cxn ang="0">
                  <a:pos x="52" y="82"/>
                </a:cxn>
                <a:cxn ang="0">
                  <a:pos x="46" y="64"/>
                </a:cxn>
                <a:cxn ang="0">
                  <a:pos x="30" y="14"/>
                </a:cxn>
                <a:cxn ang="0">
                  <a:pos x="34" y="8"/>
                </a:cxn>
                <a:cxn ang="0">
                  <a:pos x="70" y="28"/>
                </a:cxn>
                <a:cxn ang="0">
                  <a:pos x="78" y="40"/>
                </a:cxn>
                <a:cxn ang="0">
                  <a:pos x="104" y="108"/>
                </a:cxn>
                <a:cxn ang="0">
                  <a:pos x="58" y="88"/>
                </a:cxn>
                <a:cxn ang="0">
                  <a:pos x="54" y="92"/>
                </a:cxn>
                <a:cxn ang="0">
                  <a:pos x="96" y="96"/>
                </a:cxn>
                <a:cxn ang="0">
                  <a:pos x="100" y="92"/>
                </a:cxn>
                <a:cxn ang="0">
                  <a:pos x="96" y="88"/>
                </a:cxn>
              </a:cxnLst>
              <a:rect l="0" t="0" r="r" b="b"/>
              <a:pathLst>
                <a:path w="112" h="122">
                  <a:moveTo>
                    <a:pt x="54" y="72"/>
                  </a:moveTo>
                  <a:lnTo>
                    <a:pt x="54" y="72"/>
                  </a:lnTo>
                  <a:lnTo>
                    <a:pt x="56" y="76"/>
                  </a:lnTo>
                  <a:lnTo>
                    <a:pt x="58" y="76"/>
                  </a:lnTo>
                  <a:lnTo>
                    <a:pt x="96" y="76"/>
                  </a:lnTo>
                  <a:lnTo>
                    <a:pt x="96" y="76"/>
                  </a:lnTo>
                  <a:lnTo>
                    <a:pt x="98" y="76"/>
                  </a:lnTo>
                  <a:lnTo>
                    <a:pt x="100" y="72"/>
                  </a:lnTo>
                  <a:lnTo>
                    <a:pt x="100" y="72"/>
                  </a:lnTo>
                  <a:lnTo>
                    <a:pt x="98" y="70"/>
                  </a:lnTo>
                  <a:lnTo>
                    <a:pt x="96" y="68"/>
                  </a:lnTo>
                  <a:lnTo>
                    <a:pt x="58" y="68"/>
                  </a:lnTo>
                  <a:lnTo>
                    <a:pt x="58" y="68"/>
                  </a:lnTo>
                  <a:lnTo>
                    <a:pt x="56" y="70"/>
                  </a:lnTo>
                  <a:lnTo>
                    <a:pt x="54" y="72"/>
                  </a:lnTo>
                  <a:lnTo>
                    <a:pt x="54" y="72"/>
                  </a:lnTo>
                  <a:close/>
                  <a:moveTo>
                    <a:pt x="112" y="36"/>
                  </a:moveTo>
                  <a:lnTo>
                    <a:pt x="112" y="36"/>
                  </a:lnTo>
                  <a:lnTo>
                    <a:pt x="108" y="30"/>
                  </a:lnTo>
                  <a:lnTo>
                    <a:pt x="82" y="4"/>
                  </a:lnTo>
                  <a:lnTo>
                    <a:pt x="82" y="4"/>
                  </a:lnTo>
                  <a:lnTo>
                    <a:pt x="80" y="2"/>
                  </a:lnTo>
                  <a:lnTo>
                    <a:pt x="76" y="0"/>
                  </a:lnTo>
                  <a:lnTo>
                    <a:pt x="74" y="0"/>
                  </a:lnTo>
                  <a:lnTo>
                    <a:pt x="34" y="0"/>
                  </a:lnTo>
                  <a:lnTo>
                    <a:pt x="34" y="0"/>
                  </a:lnTo>
                  <a:lnTo>
                    <a:pt x="30" y="2"/>
                  </a:lnTo>
                  <a:lnTo>
                    <a:pt x="26" y="4"/>
                  </a:lnTo>
                  <a:lnTo>
                    <a:pt x="22" y="8"/>
                  </a:lnTo>
                  <a:lnTo>
                    <a:pt x="22" y="14"/>
                  </a:lnTo>
                  <a:lnTo>
                    <a:pt x="22" y="56"/>
                  </a:lnTo>
                  <a:lnTo>
                    <a:pt x="22" y="56"/>
                  </a:lnTo>
                  <a:lnTo>
                    <a:pt x="12" y="60"/>
                  </a:lnTo>
                  <a:lnTo>
                    <a:pt x="6" y="66"/>
                  </a:lnTo>
                  <a:lnTo>
                    <a:pt x="2" y="72"/>
                  </a:lnTo>
                  <a:lnTo>
                    <a:pt x="0" y="82"/>
                  </a:lnTo>
                  <a:lnTo>
                    <a:pt x="0" y="82"/>
                  </a:lnTo>
                  <a:lnTo>
                    <a:pt x="2" y="92"/>
                  </a:lnTo>
                  <a:lnTo>
                    <a:pt x="6" y="100"/>
                  </a:lnTo>
                  <a:lnTo>
                    <a:pt x="12" y="106"/>
                  </a:lnTo>
                  <a:lnTo>
                    <a:pt x="22" y="108"/>
                  </a:lnTo>
                  <a:lnTo>
                    <a:pt x="22" y="108"/>
                  </a:lnTo>
                  <a:lnTo>
                    <a:pt x="22" y="114"/>
                  </a:lnTo>
                  <a:lnTo>
                    <a:pt x="26" y="118"/>
                  </a:lnTo>
                  <a:lnTo>
                    <a:pt x="30" y="120"/>
                  </a:lnTo>
                  <a:lnTo>
                    <a:pt x="34" y="122"/>
                  </a:lnTo>
                  <a:lnTo>
                    <a:pt x="98" y="122"/>
                  </a:lnTo>
                  <a:lnTo>
                    <a:pt x="98" y="122"/>
                  </a:lnTo>
                  <a:lnTo>
                    <a:pt x="104" y="120"/>
                  </a:lnTo>
                  <a:lnTo>
                    <a:pt x="108" y="118"/>
                  </a:lnTo>
                  <a:lnTo>
                    <a:pt x="110" y="114"/>
                  </a:lnTo>
                  <a:lnTo>
                    <a:pt x="112" y="108"/>
                  </a:lnTo>
                  <a:lnTo>
                    <a:pt x="112" y="38"/>
                  </a:lnTo>
                  <a:lnTo>
                    <a:pt x="112" y="36"/>
                  </a:lnTo>
                  <a:close/>
                  <a:moveTo>
                    <a:pt x="100" y="34"/>
                  </a:moveTo>
                  <a:lnTo>
                    <a:pt x="96" y="34"/>
                  </a:lnTo>
                  <a:lnTo>
                    <a:pt x="84" y="34"/>
                  </a:lnTo>
                  <a:lnTo>
                    <a:pt x="84" y="34"/>
                  </a:lnTo>
                  <a:lnTo>
                    <a:pt x="80" y="32"/>
                  </a:lnTo>
                  <a:lnTo>
                    <a:pt x="78" y="28"/>
                  </a:lnTo>
                  <a:lnTo>
                    <a:pt x="78" y="16"/>
                  </a:lnTo>
                  <a:lnTo>
                    <a:pt x="78" y="12"/>
                  </a:lnTo>
                  <a:lnTo>
                    <a:pt x="100" y="34"/>
                  </a:lnTo>
                  <a:close/>
                  <a:moveTo>
                    <a:pt x="30" y="86"/>
                  </a:moveTo>
                  <a:lnTo>
                    <a:pt x="30" y="98"/>
                  </a:lnTo>
                  <a:lnTo>
                    <a:pt x="26" y="98"/>
                  </a:lnTo>
                  <a:lnTo>
                    <a:pt x="22" y="98"/>
                  </a:lnTo>
                  <a:lnTo>
                    <a:pt x="20" y="98"/>
                  </a:lnTo>
                  <a:lnTo>
                    <a:pt x="20" y="86"/>
                  </a:lnTo>
                  <a:lnTo>
                    <a:pt x="10" y="86"/>
                  </a:lnTo>
                  <a:lnTo>
                    <a:pt x="10" y="78"/>
                  </a:lnTo>
                  <a:lnTo>
                    <a:pt x="20" y="78"/>
                  </a:lnTo>
                  <a:lnTo>
                    <a:pt x="22" y="78"/>
                  </a:lnTo>
                  <a:lnTo>
                    <a:pt x="22" y="66"/>
                  </a:lnTo>
                  <a:lnTo>
                    <a:pt x="26" y="66"/>
                  </a:lnTo>
                  <a:lnTo>
                    <a:pt x="30" y="66"/>
                  </a:lnTo>
                  <a:lnTo>
                    <a:pt x="30" y="78"/>
                  </a:lnTo>
                  <a:lnTo>
                    <a:pt x="30" y="78"/>
                  </a:lnTo>
                  <a:lnTo>
                    <a:pt x="38" y="78"/>
                  </a:lnTo>
                  <a:lnTo>
                    <a:pt x="42" y="78"/>
                  </a:lnTo>
                  <a:lnTo>
                    <a:pt x="42" y="86"/>
                  </a:lnTo>
                  <a:lnTo>
                    <a:pt x="30" y="86"/>
                  </a:lnTo>
                  <a:lnTo>
                    <a:pt x="30" y="86"/>
                  </a:lnTo>
                  <a:close/>
                  <a:moveTo>
                    <a:pt x="104" y="108"/>
                  </a:moveTo>
                  <a:lnTo>
                    <a:pt x="104" y="108"/>
                  </a:lnTo>
                  <a:lnTo>
                    <a:pt x="102" y="112"/>
                  </a:lnTo>
                  <a:lnTo>
                    <a:pt x="98" y="114"/>
                  </a:lnTo>
                  <a:lnTo>
                    <a:pt x="34" y="114"/>
                  </a:lnTo>
                  <a:lnTo>
                    <a:pt x="34" y="114"/>
                  </a:lnTo>
                  <a:lnTo>
                    <a:pt x="32" y="112"/>
                  </a:lnTo>
                  <a:lnTo>
                    <a:pt x="30" y="108"/>
                  </a:lnTo>
                  <a:lnTo>
                    <a:pt x="30" y="108"/>
                  </a:lnTo>
                  <a:lnTo>
                    <a:pt x="38" y="106"/>
                  </a:lnTo>
                  <a:lnTo>
                    <a:pt x="46" y="100"/>
                  </a:lnTo>
                  <a:lnTo>
                    <a:pt x="52" y="92"/>
                  </a:lnTo>
                  <a:lnTo>
                    <a:pt x="52" y="82"/>
                  </a:lnTo>
                  <a:lnTo>
                    <a:pt x="52" y="82"/>
                  </a:lnTo>
                  <a:lnTo>
                    <a:pt x="52" y="72"/>
                  </a:lnTo>
                  <a:lnTo>
                    <a:pt x="46" y="64"/>
                  </a:lnTo>
                  <a:lnTo>
                    <a:pt x="38" y="58"/>
                  </a:lnTo>
                  <a:lnTo>
                    <a:pt x="30" y="56"/>
                  </a:lnTo>
                  <a:lnTo>
                    <a:pt x="30" y="14"/>
                  </a:lnTo>
                  <a:lnTo>
                    <a:pt x="30" y="14"/>
                  </a:lnTo>
                  <a:lnTo>
                    <a:pt x="32" y="10"/>
                  </a:lnTo>
                  <a:lnTo>
                    <a:pt x="34" y="8"/>
                  </a:lnTo>
                  <a:lnTo>
                    <a:pt x="70" y="8"/>
                  </a:lnTo>
                  <a:lnTo>
                    <a:pt x="70" y="28"/>
                  </a:lnTo>
                  <a:lnTo>
                    <a:pt x="70" y="28"/>
                  </a:lnTo>
                  <a:lnTo>
                    <a:pt x="72" y="34"/>
                  </a:lnTo>
                  <a:lnTo>
                    <a:pt x="74" y="38"/>
                  </a:lnTo>
                  <a:lnTo>
                    <a:pt x="78" y="40"/>
                  </a:lnTo>
                  <a:lnTo>
                    <a:pt x="84" y="42"/>
                  </a:lnTo>
                  <a:lnTo>
                    <a:pt x="104" y="42"/>
                  </a:lnTo>
                  <a:lnTo>
                    <a:pt x="104" y="108"/>
                  </a:lnTo>
                  <a:close/>
                  <a:moveTo>
                    <a:pt x="96" y="88"/>
                  </a:moveTo>
                  <a:lnTo>
                    <a:pt x="58" y="88"/>
                  </a:lnTo>
                  <a:lnTo>
                    <a:pt x="58" y="88"/>
                  </a:lnTo>
                  <a:lnTo>
                    <a:pt x="56" y="88"/>
                  </a:lnTo>
                  <a:lnTo>
                    <a:pt x="54" y="92"/>
                  </a:lnTo>
                  <a:lnTo>
                    <a:pt x="54" y="92"/>
                  </a:lnTo>
                  <a:lnTo>
                    <a:pt x="56" y="94"/>
                  </a:lnTo>
                  <a:lnTo>
                    <a:pt x="58" y="96"/>
                  </a:lnTo>
                  <a:lnTo>
                    <a:pt x="96" y="96"/>
                  </a:lnTo>
                  <a:lnTo>
                    <a:pt x="96" y="96"/>
                  </a:lnTo>
                  <a:lnTo>
                    <a:pt x="98" y="94"/>
                  </a:lnTo>
                  <a:lnTo>
                    <a:pt x="100" y="92"/>
                  </a:lnTo>
                  <a:lnTo>
                    <a:pt x="100" y="92"/>
                  </a:lnTo>
                  <a:lnTo>
                    <a:pt x="98" y="88"/>
                  </a:lnTo>
                  <a:lnTo>
                    <a:pt x="96" y="88"/>
                  </a:lnTo>
                  <a:lnTo>
                    <a:pt x="96" y="8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108" name="Freeform 5"/>
            <p:cNvSpPr>
              <a:spLocks noEditPoints="1"/>
            </p:cNvSpPr>
            <p:nvPr/>
          </p:nvSpPr>
          <p:spPr bwMode="auto">
            <a:xfrm>
              <a:off x="6604000" y="2357120"/>
              <a:ext cx="260310" cy="264160"/>
            </a:xfrm>
            <a:custGeom>
              <a:avLst/>
              <a:gdLst/>
              <a:ahLst/>
              <a:cxnLst>
                <a:cxn ang="0">
                  <a:pos x="56" y="76"/>
                </a:cxn>
                <a:cxn ang="0">
                  <a:pos x="96" y="76"/>
                </a:cxn>
                <a:cxn ang="0">
                  <a:pos x="100" y="72"/>
                </a:cxn>
                <a:cxn ang="0">
                  <a:pos x="58" y="68"/>
                </a:cxn>
                <a:cxn ang="0">
                  <a:pos x="54" y="72"/>
                </a:cxn>
                <a:cxn ang="0">
                  <a:pos x="112" y="36"/>
                </a:cxn>
                <a:cxn ang="0">
                  <a:pos x="82" y="4"/>
                </a:cxn>
                <a:cxn ang="0">
                  <a:pos x="74" y="0"/>
                </a:cxn>
                <a:cxn ang="0">
                  <a:pos x="30" y="2"/>
                </a:cxn>
                <a:cxn ang="0">
                  <a:pos x="22" y="14"/>
                </a:cxn>
                <a:cxn ang="0">
                  <a:pos x="12" y="60"/>
                </a:cxn>
                <a:cxn ang="0">
                  <a:pos x="0" y="82"/>
                </a:cxn>
                <a:cxn ang="0">
                  <a:pos x="6" y="100"/>
                </a:cxn>
                <a:cxn ang="0">
                  <a:pos x="22" y="108"/>
                </a:cxn>
                <a:cxn ang="0">
                  <a:pos x="30" y="120"/>
                </a:cxn>
                <a:cxn ang="0">
                  <a:pos x="98" y="122"/>
                </a:cxn>
                <a:cxn ang="0">
                  <a:pos x="110" y="114"/>
                </a:cxn>
                <a:cxn ang="0">
                  <a:pos x="112" y="36"/>
                </a:cxn>
                <a:cxn ang="0">
                  <a:pos x="84" y="34"/>
                </a:cxn>
                <a:cxn ang="0">
                  <a:pos x="78" y="28"/>
                </a:cxn>
                <a:cxn ang="0">
                  <a:pos x="100" y="34"/>
                </a:cxn>
                <a:cxn ang="0">
                  <a:pos x="26" y="98"/>
                </a:cxn>
                <a:cxn ang="0">
                  <a:pos x="20" y="86"/>
                </a:cxn>
                <a:cxn ang="0">
                  <a:pos x="20" y="78"/>
                </a:cxn>
                <a:cxn ang="0">
                  <a:pos x="26" y="66"/>
                </a:cxn>
                <a:cxn ang="0">
                  <a:pos x="30" y="78"/>
                </a:cxn>
                <a:cxn ang="0">
                  <a:pos x="42" y="86"/>
                </a:cxn>
                <a:cxn ang="0">
                  <a:pos x="104" y="108"/>
                </a:cxn>
                <a:cxn ang="0">
                  <a:pos x="98" y="114"/>
                </a:cxn>
                <a:cxn ang="0">
                  <a:pos x="32" y="112"/>
                </a:cxn>
                <a:cxn ang="0">
                  <a:pos x="38" y="106"/>
                </a:cxn>
                <a:cxn ang="0">
                  <a:pos x="52" y="82"/>
                </a:cxn>
                <a:cxn ang="0">
                  <a:pos x="46" y="64"/>
                </a:cxn>
                <a:cxn ang="0">
                  <a:pos x="30" y="14"/>
                </a:cxn>
                <a:cxn ang="0">
                  <a:pos x="34" y="8"/>
                </a:cxn>
                <a:cxn ang="0">
                  <a:pos x="70" y="28"/>
                </a:cxn>
                <a:cxn ang="0">
                  <a:pos x="78" y="40"/>
                </a:cxn>
                <a:cxn ang="0">
                  <a:pos x="104" y="108"/>
                </a:cxn>
                <a:cxn ang="0">
                  <a:pos x="58" y="88"/>
                </a:cxn>
                <a:cxn ang="0">
                  <a:pos x="54" y="92"/>
                </a:cxn>
                <a:cxn ang="0">
                  <a:pos x="96" y="96"/>
                </a:cxn>
                <a:cxn ang="0">
                  <a:pos x="100" y="92"/>
                </a:cxn>
                <a:cxn ang="0">
                  <a:pos x="96" y="88"/>
                </a:cxn>
              </a:cxnLst>
              <a:rect l="0" t="0" r="r" b="b"/>
              <a:pathLst>
                <a:path w="112" h="122">
                  <a:moveTo>
                    <a:pt x="54" y="72"/>
                  </a:moveTo>
                  <a:lnTo>
                    <a:pt x="54" y="72"/>
                  </a:lnTo>
                  <a:lnTo>
                    <a:pt x="56" y="76"/>
                  </a:lnTo>
                  <a:lnTo>
                    <a:pt x="58" y="76"/>
                  </a:lnTo>
                  <a:lnTo>
                    <a:pt x="96" y="76"/>
                  </a:lnTo>
                  <a:lnTo>
                    <a:pt x="96" y="76"/>
                  </a:lnTo>
                  <a:lnTo>
                    <a:pt x="98" y="76"/>
                  </a:lnTo>
                  <a:lnTo>
                    <a:pt x="100" y="72"/>
                  </a:lnTo>
                  <a:lnTo>
                    <a:pt x="100" y="72"/>
                  </a:lnTo>
                  <a:lnTo>
                    <a:pt x="98" y="70"/>
                  </a:lnTo>
                  <a:lnTo>
                    <a:pt x="96" y="68"/>
                  </a:lnTo>
                  <a:lnTo>
                    <a:pt x="58" y="68"/>
                  </a:lnTo>
                  <a:lnTo>
                    <a:pt x="58" y="68"/>
                  </a:lnTo>
                  <a:lnTo>
                    <a:pt x="56" y="70"/>
                  </a:lnTo>
                  <a:lnTo>
                    <a:pt x="54" y="72"/>
                  </a:lnTo>
                  <a:lnTo>
                    <a:pt x="54" y="72"/>
                  </a:lnTo>
                  <a:close/>
                  <a:moveTo>
                    <a:pt x="112" y="36"/>
                  </a:moveTo>
                  <a:lnTo>
                    <a:pt x="112" y="36"/>
                  </a:lnTo>
                  <a:lnTo>
                    <a:pt x="108" y="30"/>
                  </a:lnTo>
                  <a:lnTo>
                    <a:pt x="82" y="4"/>
                  </a:lnTo>
                  <a:lnTo>
                    <a:pt x="82" y="4"/>
                  </a:lnTo>
                  <a:lnTo>
                    <a:pt x="80" y="2"/>
                  </a:lnTo>
                  <a:lnTo>
                    <a:pt x="76" y="0"/>
                  </a:lnTo>
                  <a:lnTo>
                    <a:pt x="74" y="0"/>
                  </a:lnTo>
                  <a:lnTo>
                    <a:pt x="34" y="0"/>
                  </a:lnTo>
                  <a:lnTo>
                    <a:pt x="34" y="0"/>
                  </a:lnTo>
                  <a:lnTo>
                    <a:pt x="30" y="2"/>
                  </a:lnTo>
                  <a:lnTo>
                    <a:pt x="26" y="4"/>
                  </a:lnTo>
                  <a:lnTo>
                    <a:pt x="22" y="8"/>
                  </a:lnTo>
                  <a:lnTo>
                    <a:pt x="22" y="14"/>
                  </a:lnTo>
                  <a:lnTo>
                    <a:pt x="22" y="56"/>
                  </a:lnTo>
                  <a:lnTo>
                    <a:pt x="22" y="56"/>
                  </a:lnTo>
                  <a:lnTo>
                    <a:pt x="12" y="60"/>
                  </a:lnTo>
                  <a:lnTo>
                    <a:pt x="6" y="66"/>
                  </a:lnTo>
                  <a:lnTo>
                    <a:pt x="2" y="72"/>
                  </a:lnTo>
                  <a:lnTo>
                    <a:pt x="0" y="82"/>
                  </a:lnTo>
                  <a:lnTo>
                    <a:pt x="0" y="82"/>
                  </a:lnTo>
                  <a:lnTo>
                    <a:pt x="2" y="92"/>
                  </a:lnTo>
                  <a:lnTo>
                    <a:pt x="6" y="100"/>
                  </a:lnTo>
                  <a:lnTo>
                    <a:pt x="12" y="106"/>
                  </a:lnTo>
                  <a:lnTo>
                    <a:pt x="22" y="108"/>
                  </a:lnTo>
                  <a:lnTo>
                    <a:pt x="22" y="108"/>
                  </a:lnTo>
                  <a:lnTo>
                    <a:pt x="22" y="114"/>
                  </a:lnTo>
                  <a:lnTo>
                    <a:pt x="26" y="118"/>
                  </a:lnTo>
                  <a:lnTo>
                    <a:pt x="30" y="120"/>
                  </a:lnTo>
                  <a:lnTo>
                    <a:pt x="34" y="122"/>
                  </a:lnTo>
                  <a:lnTo>
                    <a:pt x="98" y="122"/>
                  </a:lnTo>
                  <a:lnTo>
                    <a:pt x="98" y="122"/>
                  </a:lnTo>
                  <a:lnTo>
                    <a:pt x="104" y="120"/>
                  </a:lnTo>
                  <a:lnTo>
                    <a:pt x="108" y="118"/>
                  </a:lnTo>
                  <a:lnTo>
                    <a:pt x="110" y="114"/>
                  </a:lnTo>
                  <a:lnTo>
                    <a:pt x="112" y="108"/>
                  </a:lnTo>
                  <a:lnTo>
                    <a:pt x="112" y="38"/>
                  </a:lnTo>
                  <a:lnTo>
                    <a:pt x="112" y="36"/>
                  </a:lnTo>
                  <a:close/>
                  <a:moveTo>
                    <a:pt x="100" y="34"/>
                  </a:moveTo>
                  <a:lnTo>
                    <a:pt x="96" y="34"/>
                  </a:lnTo>
                  <a:lnTo>
                    <a:pt x="84" y="34"/>
                  </a:lnTo>
                  <a:lnTo>
                    <a:pt x="84" y="34"/>
                  </a:lnTo>
                  <a:lnTo>
                    <a:pt x="80" y="32"/>
                  </a:lnTo>
                  <a:lnTo>
                    <a:pt x="78" y="28"/>
                  </a:lnTo>
                  <a:lnTo>
                    <a:pt x="78" y="16"/>
                  </a:lnTo>
                  <a:lnTo>
                    <a:pt x="78" y="12"/>
                  </a:lnTo>
                  <a:lnTo>
                    <a:pt x="100" y="34"/>
                  </a:lnTo>
                  <a:close/>
                  <a:moveTo>
                    <a:pt x="30" y="86"/>
                  </a:moveTo>
                  <a:lnTo>
                    <a:pt x="30" y="98"/>
                  </a:lnTo>
                  <a:lnTo>
                    <a:pt x="26" y="98"/>
                  </a:lnTo>
                  <a:lnTo>
                    <a:pt x="22" y="98"/>
                  </a:lnTo>
                  <a:lnTo>
                    <a:pt x="20" y="98"/>
                  </a:lnTo>
                  <a:lnTo>
                    <a:pt x="20" y="86"/>
                  </a:lnTo>
                  <a:lnTo>
                    <a:pt x="10" y="86"/>
                  </a:lnTo>
                  <a:lnTo>
                    <a:pt x="10" y="78"/>
                  </a:lnTo>
                  <a:lnTo>
                    <a:pt x="20" y="78"/>
                  </a:lnTo>
                  <a:lnTo>
                    <a:pt x="22" y="78"/>
                  </a:lnTo>
                  <a:lnTo>
                    <a:pt x="22" y="66"/>
                  </a:lnTo>
                  <a:lnTo>
                    <a:pt x="26" y="66"/>
                  </a:lnTo>
                  <a:lnTo>
                    <a:pt x="30" y="66"/>
                  </a:lnTo>
                  <a:lnTo>
                    <a:pt x="30" y="78"/>
                  </a:lnTo>
                  <a:lnTo>
                    <a:pt x="30" y="78"/>
                  </a:lnTo>
                  <a:lnTo>
                    <a:pt x="38" y="78"/>
                  </a:lnTo>
                  <a:lnTo>
                    <a:pt x="42" y="78"/>
                  </a:lnTo>
                  <a:lnTo>
                    <a:pt x="42" y="86"/>
                  </a:lnTo>
                  <a:lnTo>
                    <a:pt x="30" y="86"/>
                  </a:lnTo>
                  <a:lnTo>
                    <a:pt x="30" y="86"/>
                  </a:lnTo>
                  <a:close/>
                  <a:moveTo>
                    <a:pt x="104" y="108"/>
                  </a:moveTo>
                  <a:lnTo>
                    <a:pt x="104" y="108"/>
                  </a:lnTo>
                  <a:lnTo>
                    <a:pt x="102" y="112"/>
                  </a:lnTo>
                  <a:lnTo>
                    <a:pt x="98" y="114"/>
                  </a:lnTo>
                  <a:lnTo>
                    <a:pt x="34" y="114"/>
                  </a:lnTo>
                  <a:lnTo>
                    <a:pt x="34" y="114"/>
                  </a:lnTo>
                  <a:lnTo>
                    <a:pt x="32" y="112"/>
                  </a:lnTo>
                  <a:lnTo>
                    <a:pt x="30" y="108"/>
                  </a:lnTo>
                  <a:lnTo>
                    <a:pt x="30" y="108"/>
                  </a:lnTo>
                  <a:lnTo>
                    <a:pt x="38" y="106"/>
                  </a:lnTo>
                  <a:lnTo>
                    <a:pt x="46" y="100"/>
                  </a:lnTo>
                  <a:lnTo>
                    <a:pt x="52" y="92"/>
                  </a:lnTo>
                  <a:lnTo>
                    <a:pt x="52" y="82"/>
                  </a:lnTo>
                  <a:lnTo>
                    <a:pt x="52" y="82"/>
                  </a:lnTo>
                  <a:lnTo>
                    <a:pt x="52" y="72"/>
                  </a:lnTo>
                  <a:lnTo>
                    <a:pt x="46" y="64"/>
                  </a:lnTo>
                  <a:lnTo>
                    <a:pt x="38" y="58"/>
                  </a:lnTo>
                  <a:lnTo>
                    <a:pt x="30" y="56"/>
                  </a:lnTo>
                  <a:lnTo>
                    <a:pt x="30" y="14"/>
                  </a:lnTo>
                  <a:lnTo>
                    <a:pt x="30" y="14"/>
                  </a:lnTo>
                  <a:lnTo>
                    <a:pt x="32" y="10"/>
                  </a:lnTo>
                  <a:lnTo>
                    <a:pt x="34" y="8"/>
                  </a:lnTo>
                  <a:lnTo>
                    <a:pt x="70" y="8"/>
                  </a:lnTo>
                  <a:lnTo>
                    <a:pt x="70" y="28"/>
                  </a:lnTo>
                  <a:lnTo>
                    <a:pt x="70" y="28"/>
                  </a:lnTo>
                  <a:lnTo>
                    <a:pt x="72" y="34"/>
                  </a:lnTo>
                  <a:lnTo>
                    <a:pt x="74" y="38"/>
                  </a:lnTo>
                  <a:lnTo>
                    <a:pt x="78" y="40"/>
                  </a:lnTo>
                  <a:lnTo>
                    <a:pt x="84" y="42"/>
                  </a:lnTo>
                  <a:lnTo>
                    <a:pt x="104" y="42"/>
                  </a:lnTo>
                  <a:lnTo>
                    <a:pt x="104" y="108"/>
                  </a:lnTo>
                  <a:close/>
                  <a:moveTo>
                    <a:pt x="96" y="88"/>
                  </a:moveTo>
                  <a:lnTo>
                    <a:pt x="58" y="88"/>
                  </a:lnTo>
                  <a:lnTo>
                    <a:pt x="58" y="88"/>
                  </a:lnTo>
                  <a:lnTo>
                    <a:pt x="56" y="88"/>
                  </a:lnTo>
                  <a:lnTo>
                    <a:pt x="54" y="92"/>
                  </a:lnTo>
                  <a:lnTo>
                    <a:pt x="54" y="92"/>
                  </a:lnTo>
                  <a:lnTo>
                    <a:pt x="56" y="94"/>
                  </a:lnTo>
                  <a:lnTo>
                    <a:pt x="58" y="96"/>
                  </a:lnTo>
                  <a:lnTo>
                    <a:pt x="96" y="96"/>
                  </a:lnTo>
                  <a:lnTo>
                    <a:pt x="96" y="96"/>
                  </a:lnTo>
                  <a:lnTo>
                    <a:pt x="98" y="94"/>
                  </a:lnTo>
                  <a:lnTo>
                    <a:pt x="100" y="92"/>
                  </a:lnTo>
                  <a:lnTo>
                    <a:pt x="100" y="92"/>
                  </a:lnTo>
                  <a:lnTo>
                    <a:pt x="98" y="88"/>
                  </a:lnTo>
                  <a:lnTo>
                    <a:pt x="96" y="88"/>
                  </a:lnTo>
                  <a:lnTo>
                    <a:pt x="96" y="8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29" name="组合 350"/>
          <p:cNvGrpSpPr/>
          <p:nvPr/>
        </p:nvGrpSpPr>
        <p:grpSpPr>
          <a:xfrm>
            <a:off x="5201929" y="3542296"/>
            <a:ext cx="352781" cy="195540"/>
            <a:chOff x="13446125" y="2238375"/>
            <a:chExt cx="314325" cy="285750"/>
          </a:xfrm>
          <a:solidFill>
            <a:schemeClr val="tx1">
              <a:lumMod val="50000"/>
              <a:lumOff val="50000"/>
            </a:schemeClr>
          </a:solidFill>
        </p:grpSpPr>
        <p:sp>
          <p:nvSpPr>
            <p:cNvPr id="1135" name="Freeform 34"/>
            <p:cNvSpPr>
              <a:spLocks noEditPoints="1"/>
            </p:cNvSpPr>
            <p:nvPr/>
          </p:nvSpPr>
          <p:spPr bwMode="auto">
            <a:xfrm>
              <a:off x="13446125" y="2416175"/>
              <a:ext cx="314325" cy="107950"/>
            </a:xfrm>
            <a:custGeom>
              <a:avLst/>
              <a:gdLst/>
              <a:ahLst/>
              <a:cxnLst>
                <a:cxn ang="0">
                  <a:pos x="198" y="56"/>
                </a:cxn>
                <a:cxn ang="0">
                  <a:pos x="186" y="12"/>
                </a:cxn>
                <a:cxn ang="0">
                  <a:pos x="186" y="12"/>
                </a:cxn>
                <a:cxn ang="0">
                  <a:pos x="184" y="8"/>
                </a:cxn>
                <a:cxn ang="0">
                  <a:pos x="180" y="4"/>
                </a:cxn>
                <a:cxn ang="0">
                  <a:pos x="176" y="2"/>
                </a:cxn>
                <a:cxn ang="0">
                  <a:pos x="170" y="0"/>
                </a:cxn>
                <a:cxn ang="0">
                  <a:pos x="28" y="0"/>
                </a:cxn>
                <a:cxn ang="0">
                  <a:pos x="28" y="0"/>
                </a:cxn>
                <a:cxn ang="0">
                  <a:pos x="24" y="2"/>
                </a:cxn>
                <a:cxn ang="0">
                  <a:pos x="20" y="4"/>
                </a:cxn>
                <a:cxn ang="0">
                  <a:pos x="16" y="8"/>
                </a:cxn>
                <a:cxn ang="0">
                  <a:pos x="14" y="12"/>
                </a:cxn>
                <a:cxn ang="0">
                  <a:pos x="2" y="56"/>
                </a:cxn>
                <a:cxn ang="0">
                  <a:pos x="2" y="56"/>
                </a:cxn>
                <a:cxn ang="0">
                  <a:pos x="0" y="62"/>
                </a:cxn>
                <a:cxn ang="0">
                  <a:pos x="2" y="66"/>
                </a:cxn>
                <a:cxn ang="0">
                  <a:pos x="6" y="68"/>
                </a:cxn>
                <a:cxn ang="0">
                  <a:pos x="10" y="68"/>
                </a:cxn>
                <a:cxn ang="0">
                  <a:pos x="190" y="68"/>
                </a:cxn>
                <a:cxn ang="0">
                  <a:pos x="190" y="68"/>
                </a:cxn>
                <a:cxn ang="0">
                  <a:pos x="194" y="68"/>
                </a:cxn>
                <a:cxn ang="0">
                  <a:pos x="198" y="66"/>
                </a:cxn>
                <a:cxn ang="0">
                  <a:pos x="198" y="62"/>
                </a:cxn>
                <a:cxn ang="0">
                  <a:pos x="198" y="56"/>
                </a:cxn>
                <a:cxn ang="0">
                  <a:pos x="198" y="56"/>
                </a:cxn>
                <a:cxn ang="0">
                  <a:pos x="174" y="60"/>
                </a:cxn>
                <a:cxn ang="0">
                  <a:pos x="28" y="60"/>
                </a:cxn>
                <a:cxn ang="0">
                  <a:pos x="28" y="60"/>
                </a:cxn>
                <a:cxn ang="0">
                  <a:pos x="24" y="60"/>
                </a:cxn>
                <a:cxn ang="0">
                  <a:pos x="20" y="58"/>
                </a:cxn>
                <a:cxn ang="0">
                  <a:pos x="18" y="56"/>
                </a:cxn>
                <a:cxn ang="0">
                  <a:pos x="18" y="52"/>
                </a:cxn>
                <a:cxn ang="0">
                  <a:pos x="18" y="52"/>
                </a:cxn>
                <a:cxn ang="0">
                  <a:pos x="18" y="48"/>
                </a:cxn>
                <a:cxn ang="0">
                  <a:pos x="28" y="20"/>
                </a:cxn>
                <a:cxn ang="0">
                  <a:pos x="28" y="20"/>
                </a:cxn>
                <a:cxn ang="0">
                  <a:pos x="30" y="16"/>
                </a:cxn>
                <a:cxn ang="0">
                  <a:pos x="34" y="12"/>
                </a:cxn>
                <a:cxn ang="0">
                  <a:pos x="38" y="8"/>
                </a:cxn>
                <a:cxn ang="0">
                  <a:pos x="44" y="8"/>
                </a:cxn>
                <a:cxn ang="0">
                  <a:pos x="158" y="8"/>
                </a:cxn>
                <a:cxn ang="0">
                  <a:pos x="158" y="8"/>
                </a:cxn>
                <a:cxn ang="0">
                  <a:pos x="162" y="8"/>
                </a:cxn>
                <a:cxn ang="0">
                  <a:pos x="168" y="12"/>
                </a:cxn>
                <a:cxn ang="0">
                  <a:pos x="172" y="16"/>
                </a:cxn>
                <a:cxn ang="0">
                  <a:pos x="174" y="20"/>
                </a:cxn>
                <a:cxn ang="0">
                  <a:pos x="184" y="48"/>
                </a:cxn>
                <a:cxn ang="0">
                  <a:pos x="184" y="48"/>
                </a:cxn>
                <a:cxn ang="0">
                  <a:pos x="184" y="52"/>
                </a:cxn>
                <a:cxn ang="0">
                  <a:pos x="184" y="52"/>
                </a:cxn>
                <a:cxn ang="0">
                  <a:pos x="182" y="56"/>
                </a:cxn>
                <a:cxn ang="0">
                  <a:pos x="180" y="58"/>
                </a:cxn>
                <a:cxn ang="0">
                  <a:pos x="178" y="60"/>
                </a:cxn>
                <a:cxn ang="0">
                  <a:pos x="174" y="60"/>
                </a:cxn>
                <a:cxn ang="0">
                  <a:pos x="174" y="60"/>
                </a:cxn>
              </a:cxnLst>
              <a:rect l="0" t="0" r="r" b="b"/>
              <a:pathLst>
                <a:path w="198" h="68">
                  <a:moveTo>
                    <a:pt x="198" y="56"/>
                  </a:moveTo>
                  <a:lnTo>
                    <a:pt x="186" y="12"/>
                  </a:lnTo>
                  <a:lnTo>
                    <a:pt x="186" y="12"/>
                  </a:lnTo>
                  <a:lnTo>
                    <a:pt x="184" y="8"/>
                  </a:lnTo>
                  <a:lnTo>
                    <a:pt x="180" y="4"/>
                  </a:lnTo>
                  <a:lnTo>
                    <a:pt x="176" y="2"/>
                  </a:lnTo>
                  <a:lnTo>
                    <a:pt x="170" y="0"/>
                  </a:lnTo>
                  <a:lnTo>
                    <a:pt x="28" y="0"/>
                  </a:lnTo>
                  <a:lnTo>
                    <a:pt x="28" y="0"/>
                  </a:lnTo>
                  <a:lnTo>
                    <a:pt x="24" y="2"/>
                  </a:lnTo>
                  <a:lnTo>
                    <a:pt x="20" y="4"/>
                  </a:lnTo>
                  <a:lnTo>
                    <a:pt x="16" y="8"/>
                  </a:lnTo>
                  <a:lnTo>
                    <a:pt x="14" y="12"/>
                  </a:lnTo>
                  <a:lnTo>
                    <a:pt x="2" y="56"/>
                  </a:lnTo>
                  <a:lnTo>
                    <a:pt x="2" y="56"/>
                  </a:lnTo>
                  <a:lnTo>
                    <a:pt x="0" y="62"/>
                  </a:lnTo>
                  <a:lnTo>
                    <a:pt x="2" y="66"/>
                  </a:lnTo>
                  <a:lnTo>
                    <a:pt x="6" y="68"/>
                  </a:lnTo>
                  <a:lnTo>
                    <a:pt x="10" y="68"/>
                  </a:lnTo>
                  <a:lnTo>
                    <a:pt x="190" y="68"/>
                  </a:lnTo>
                  <a:lnTo>
                    <a:pt x="190" y="68"/>
                  </a:lnTo>
                  <a:lnTo>
                    <a:pt x="194" y="68"/>
                  </a:lnTo>
                  <a:lnTo>
                    <a:pt x="198" y="66"/>
                  </a:lnTo>
                  <a:lnTo>
                    <a:pt x="198" y="62"/>
                  </a:lnTo>
                  <a:lnTo>
                    <a:pt x="198" y="56"/>
                  </a:lnTo>
                  <a:lnTo>
                    <a:pt x="198" y="56"/>
                  </a:lnTo>
                  <a:close/>
                  <a:moveTo>
                    <a:pt x="174" y="60"/>
                  </a:moveTo>
                  <a:lnTo>
                    <a:pt x="28" y="60"/>
                  </a:lnTo>
                  <a:lnTo>
                    <a:pt x="28" y="60"/>
                  </a:lnTo>
                  <a:lnTo>
                    <a:pt x="24" y="60"/>
                  </a:lnTo>
                  <a:lnTo>
                    <a:pt x="20" y="58"/>
                  </a:lnTo>
                  <a:lnTo>
                    <a:pt x="18" y="56"/>
                  </a:lnTo>
                  <a:lnTo>
                    <a:pt x="18" y="52"/>
                  </a:lnTo>
                  <a:lnTo>
                    <a:pt x="18" y="52"/>
                  </a:lnTo>
                  <a:lnTo>
                    <a:pt x="18" y="48"/>
                  </a:lnTo>
                  <a:lnTo>
                    <a:pt x="28" y="20"/>
                  </a:lnTo>
                  <a:lnTo>
                    <a:pt x="28" y="20"/>
                  </a:lnTo>
                  <a:lnTo>
                    <a:pt x="30" y="16"/>
                  </a:lnTo>
                  <a:lnTo>
                    <a:pt x="34" y="12"/>
                  </a:lnTo>
                  <a:lnTo>
                    <a:pt x="38" y="8"/>
                  </a:lnTo>
                  <a:lnTo>
                    <a:pt x="44" y="8"/>
                  </a:lnTo>
                  <a:lnTo>
                    <a:pt x="158" y="8"/>
                  </a:lnTo>
                  <a:lnTo>
                    <a:pt x="158" y="8"/>
                  </a:lnTo>
                  <a:lnTo>
                    <a:pt x="162" y="8"/>
                  </a:lnTo>
                  <a:lnTo>
                    <a:pt x="168" y="12"/>
                  </a:lnTo>
                  <a:lnTo>
                    <a:pt x="172" y="16"/>
                  </a:lnTo>
                  <a:lnTo>
                    <a:pt x="174" y="20"/>
                  </a:lnTo>
                  <a:lnTo>
                    <a:pt x="184" y="48"/>
                  </a:lnTo>
                  <a:lnTo>
                    <a:pt x="184" y="48"/>
                  </a:lnTo>
                  <a:lnTo>
                    <a:pt x="184" y="52"/>
                  </a:lnTo>
                  <a:lnTo>
                    <a:pt x="184" y="52"/>
                  </a:lnTo>
                  <a:lnTo>
                    <a:pt x="182" y="56"/>
                  </a:lnTo>
                  <a:lnTo>
                    <a:pt x="180" y="58"/>
                  </a:lnTo>
                  <a:lnTo>
                    <a:pt x="178" y="60"/>
                  </a:lnTo>
                  <a:lnTo>
                    <a:pt x="174" y="60"/>
                  </a:lnTo>
                  <a:lnTo>
                    <a:pt x="174" y="6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136" name="Freeform 35"/>
            <p:cNvSpPr>
              <a:spLocks noEditPoints="1"/>
            </p:cNvSpPr>
            <p:nvPr/>
          </p:nvSpPr>
          <p:spPr bwMode="auto">
            <a:xfrm>
              <a:off x="13484225" y="2432050"/>
              <a:ext cx="244475" cy="76200"/>
            </a:xfrm>
            <a:custGeom>
              <a:avLst/>
              <a:gdLst/>
              <a:ahLst/>
              <a:cxnLst>
                <a:cxn ang="0">
                  <a:pos x="130" y="0"/>
                </a:cxn>
                <a:cxn ang="0">
                  <a:pos x="22" y="0"/>
                </a:cxn>
                <a:cxn ang="0">
                  <a:pos x="22" y="0"/>
                </a:cxn>
                <a:cxn ang="0">
                  <a:pos x="18" y="2"/>
                </a:cxn>
                <a:cxn ang="0">
                  <a:pos x="14" y="4"/>
                </a:cxn>
                <a:cxn ang="0">
                  <a:pos x="10" y="6"/>
                </a:cxn>
                <a:cxn ang="0">
                  <a:pos x="8" y="12"/>
                </a:cxn>
                <a:cxn ang="0">
                  <a:pos x="0" y="38"/>
                </a:cxn>
                <a:cxn ang="0">
                  <a:pos x="0" y="40"/>
                </a:cxn>
                <a:cxn ang="0">
                  <a:pos x="0" y="40"/>
                </a:cxn>
                <a:cxn ang="0">
                  <a:pos x="0" y="44"/>
                </a:cxn>
                <a:cxn ang="0">
                  <a:pos x="2" y="46"/>
                </a:cxn>
                <a:cxn ang="0">
                  <a:pos x="4" y="48"/>
                </a:cxn>
                <a:cxn ang="0">
                  <a:pos x="8" y="48"/>
                </a:cxn>
                <a:cxn ang="0">
                  <a:pos x="146" y="48"/>
                </a:cxn>
                <a:cxn ang="0">
                  <a:pos x="146" y="48"/>
                </a:cxn>
                <a:cxn ang="0">
                  <a:pos x="150" y="48"/>
                </a:cxn>
                <a:cxn ang="0">
                  <a:pos x="152" y="46"/>
                </a:cxn>
                <a:cxn ang="0">
                  <a:pos x="154" y="44"/>
                </a:cxn>
                <a:cxn ang="0">
                  <a:pos x="154" y="42"/>
                </a:cxn>
                <a:cxn ang="0">
                  <a:pos x="154" y="42"/>
                </a:cxn>
                <a:cxn ang="0">
                  <a:pos x="154" y="38"/>
                </a:cxn>
                <a:cxn ang="0">
                  <a:pos x="146" y="12"/>
                </a:cxn>
                <a:cxn ang="0">
                  <a:pos x="146" y="12"/>
                </a:cxn>
                <a:cxn ang="0">
                  <a:pos x="144" y="6"/>
                </a:cxn>
                <a:cxn ang="0">
                  <a:pos x="140" y="4"/>
                </a:cxn>
                <a:cxn ang="0">
                  <a:pos x="136" y="2"/>
                </a:cxn>
                <a:cxn ang="0">
                  <a:pos x="130" y="0"/>
                </a:cxn>
                <a:cxn ang="0">
                  <a:pos x="130" y="0"/>
                </a:cxn>
                <a:cxn ang="0">
                  <a:pos x="88" y="42"/>
                </a:cxn>
                <a:cxn ang="0">
                  <a:pos x="64" y="42"/>
                </a:cxn>
                <a:cxn ang="0">
                  <a:pos x="64" y="42"/>
                </a:cxn>
                <a:cxn ang="0">
                  <a:pos x="60" y="40"/>
                </a:cxn>
                <a:cxn ang="0">
                  <a:pos x="58" y="38"/>
                </a:cxn>
                <a:cxn ang="0">
                  <a:pos x="60" y="36"/>
                </a:cxn>
                <a:cxn ang="0">
                  <a:pos x="60" y="34"/>
                </a:cxn>
                <a:cxn ang="0">
                  <a:pos x="60" y="34"/>
                </a:cxn>
                <a:cxn ang="0">
                  <a:pos x="62" y="30"/>
                </a:cxn>
                <a:cxn ang="0">
                  <a:pos x="66" y="28"/>
                </a:cxn>
                <a:cxn ang="0">
                  <a:pos x="86" y="28"/>
                </a:cxn>
                <a:cxn ang="0">
                  <a:pos x="86" y="28"/>
                </a:cxn>
                <a:cxn ang="0">
                  <a:pos x="90" y="30"/>
                </a:cxn>
                <a:cxn ang="0">
                  <a:pos x="92" y="34"/>
                </a:cxn>
                <a:cxn ang="0">
                  <a:pos x="92" y="36"/>
                </a:cxn>
                <a:cxn ang="0">
                  <a:pos x="92" y="36"/>
                </a:cxn>
                <a:cxn ang="0">
                  <a:pos x="92" y="36"/>
                </a:cxn>
                <a:cxn ang="0">
                  <a:pos x="94" y="38"/>
                </a:cxn>
                <a:cxn ang="0">
                  <a:pos x="94" y="38"/>
                </a:cxn>
                <a:cxn ang="0">
                  <a:pos x="92" y="40"/>
                </a:cxn>
                <a:cxn ang="0">
                  <a:pos x="88" y="42"/>
                </a:cxn>
                <a:cxn ang="0">
                  <a:pos x="88" y="42"/>
                </a:cxn>
              </a:cxnLst>
              <a:rect l="0" t="0" r="r" b="b"/>
              <a:pathLst>
                <a:path w="154" h="48">
                  <a:moveTo>
                    <a:pt x="130" y="0"/>
                  </a:moveTo>
                  <a:lnTo>
                    <a:pt x="22" y="0"/>
                  </a:lnTo>
                  <a:lnTo>
                    <a:pt x="22" y="0"/>
                  </a:lnTo>
                  <a:lnTo>
                    <a:pt x="18" y="2"/>
                  </a:lnTo>
                  <a:lnTo>
                    <a:pt x="14" y="4"/>
                  </a:lnTo>
                  <a:lnTo>
                    <a:pt x="10" y="6"/>
                  </a:lnTo>
                  <a:lnTo>
                    <a:pt x="8" y="12"/>
                  </a:lnTo>
                  <a:lnTo>
                    <a:pt x="0" y="38"/>
                  </a:lnTo>
                  <a:lnTo>
                    <a:pt x="0" y="40"/>
                  </a:lnTo>
                  <a:lnTo>
                    <a:pt x="0" y="40"/>
                  </a:lnTo>
                  <a:lnTo>
                    <a:pt x="0" y="44"/>
                  </a:lnTo>
                  <a:lnTo>
                    <a:pt x="2" y="46"/>
                  </a:lnTo>
                  <a:lnTo>
                    <a:pt x="4" y="48"/>
                  </a:lnTo>
                  <a:lnTo>
                    <a:pt x="8" y="48"/>
                  </a:lnTo>
                  <a:lnTo>
                    <a:pt x="146" y="48"/>
                  </a:lnTo>
                  <a:lnTo>
                    <a:pt x="146" y="48"/>
                  </a:lnTo>
                  <a:lnTo>
                    <a:pt x="150" y="48"/>
                  </a:lnTo>
                  <a:lnTo>
                    <a:pt x="152" y="46"/>
                  </a:lnTo>
                  <a:lnTo>
                    <a:pt x="154" y="44"/>
                  </a:lnTo>
                  <a:lnTo>
                    <a:pt x="154" y="42"/>
                  </a:lnTo>
                  <a:lnTo>
                    <a:pt x="154" y="42"/>
                  </a:lnTo>
                  <a:lnTo>
                    <a:pt x="154" y="38"/>
                  </a:lnTo>
                  <a:lnTo>
                    <a:pt x="146" y="12"/>
                  </a:lnTo>
                  <a:lnTo>
                    <a:pt x="146" y="12"/>
                  </a:lnTo>
                  <a:lnTo>
                    <a:pt x="144" y="6"/>
                  </a:lnTo>
                  <a:lnTo>
                    <a:pt x="140" y="4"/>
                  </a:lnTo>
                  <a:lnTo>
                    <a:pt x="136" y="2"/>
                  </a:lnTo>
                  <a:lnTo>
                    <a:pt x="130" y="0"/>
                  </a:lnTo>
                  <a:lnTo>
                    <a:pt x="130" y="0"/>
                  </a:lnTo>
                  <a:close/>
                  <a:moveTo>
                    <a:pt x="88" y="42"/>
                  </a:moveTo>
                  <a:lnTo>
                    <a:pt x="64" y="42"/>
                  </a:lnTo>
                  <a:lnTo>
                    <a:pt x="64" y="42"/>
                  </a:lnTo>
                  <a:lnTo>
                    <a:pt x="60" y="40"/>
                  </a:lnTo>
                  <a:lnTo>
                    <a:pt x="58" y="38"/>
                  </a:lnTo>
                  <a:lnTo>
                    <a:pt x="60" y="36"/>
                  </a:lnTo>
                  <a:lnTo>
                    <a:pt x="60" y="34"/>
                  </a:lnTo>
                  <a:lnTo>
                    <a:pt x="60" y="34"/>
                  </a:lnTo>
                  <a:lnTo>
                    <a:pt x="62" y="30"/>
                  </a:lnTo>
                  <a:lnTo>
                    <a:pt x="66" y="28"/>
                  </a:lnTo>
                  <a:lnTo>
                    <a:pt x="86" y="28"/>
                  </a:lnTo>
                  <a:lnTo>
                    <a:pt x="86" y="28"/>
                  </a:lnTo>
                  <a:lnTo>
                    <a:pt x="90" y="30"/>
                  </a:lnTo>
                  <a:lnTo>
                    <a:pt x="92" y="34"/>
                  </a:lnTo>
                  <a:lnTo>
                    <a:pt x="92" y="36"/>
                  </a:lnTo>
                  <a:lnTo>
                    <a:pt x="92" y="36"/>
                  </a:lnTo>
                  <a:lnTo>
                    <a:pt x="92" y="36"/>
                  </a:lnTo>
                  <a:lnTo>
                    <a:pt x="94" y="38"/>
                  </a:lnTo>
                  <a:lnTo>
                    <a:pt x="94" y="38"/>
                  </a:lnTo>
                  <a:lnTo>
                    <a:pt x="92" y="40"/>
                  </a:lnTo>
                  <a:lnTo>
                    <a:pt x="88" y="42"/>
                  </a:lnTo>
                  <a:lnTo>
                    <a:pt x="88" y="4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137" name="Freeform 36"/>
            <p:cNvSpPr/>
            <p:nvPr/>
          </p:nvSpPr>
          <p:spPr bwMode="auto">
            <a:xfrm>
              <a:off x="13474700" y="2428875"/>
              <a:ext cx="263525" cy="82550"/>
            </a:xfrm>
            <a:custGeom>
              <a:avLst/>
              <a:gdLst/>
              <a:ahLst/>
              <a:cxnLst>
                <a:cxn ang="0">
                  <a:pos x="164" y="40"/>
                </a:cxn>
                <a:cxn ang="0">
                  <a:pos x="164" y="40"/>
                </a:cxn>
                <a:cxn ang="0">
                  <a:pos x="164" y="40"/>
                </a:cxn>
                <a:cxn ang="0">
                  <a:pos x="166" y="46"/>
                </a:cxn>
                <a:cxn ang="0">
                  <a:pos x="164" y="48"/>
                </a:cxn>
                <a:cxn ang="0">
                  <a:pos x="160" y="52"/>
                </a:cxn>
                <a:cxn ang="0">
                  <a:pos x="156" y="52"/>
                </a:cxn>
                <a:cxn ang="0">
                  <a:pos x="10" y="52"/>
                </a:cxn>
                <a:cxn ang="0">
                  <a:pos x="10" y="52"/>
                </a:cxn>
                <a:cxn ang="0">
                  <a:pos x="6" y="52"/>
                </a:cxn>
                <a:cxn ang="0">
                  <a:pos x="2" y="48"/>
                </a:cxn>
                <a:cxn ang="0">
                  <a:pos x="0" y="46"/>
                </a:cxn>
                <a:cxn ang="0">
                  <a:pos x="2" y="40"/>
                </a:cxn>
                <a:cxn ang="0">
                  <a:pos x="10" y="12"/>
                </a:cxn>
                <a:cxn ang="0">
                  <a:pos x="10" y="12"/>
                </a:cxn>
                <a:cxn ang="0">
                  <a:pos x="12" y="8"/>
                </a:cxn>
                <a:cxn ang="0">
                  <a:pos x="16" y="4"/>
                </a:cxn>
                <a:cxn ang="0">
                  <a:pos x="20" y="2"/>
                </a:cxn>
                <a:cxn ang="0">
                  <a:pos x="26" y="0"/>
                </a:cxn>
                <a:cxn ang="0">
                  <a:pos x="140" y="0"/>
                </a:cxn>
                <a:cxn ang="0">
                  <a:pos x="140" y="0"/>
                </a:cxn>
                <a:cxn ang="0">
                  <a:pos x="144" y="2"/>
                </a:cxn>
                <a:cxn ang="0">
                  <a:pos x="150" y="4"/>
                </a:cxn>
                <a:cxn ang="0">
                  <a:pos x="154" y="8"/>
                </a:cxn>
                <a:cxn ang="0">
                  <a:pos x="156" y="12"/>
                </a:cxn>
                <a:cxn ang="0">
                  <a:pos x="164" y="40"/>
                </a:cxn>
                <a:cxn ang="0">
                  <a:pos x="166" y="40"/>
                </a:cxn>
                <a:cxn ang="0">
                  <a:pos x="156" y="12"/>
                </a:cxn>
                <a:cxn ang="0">
                  <a:pos x="156" y="12"/>
                </a:cxn>
                <a:cxn ang="0">
                  <a:pos x="154" y="8"/>
                </a:cxn>
                <a:cxn ang="0">
                  <a:pos x="150" y="4"/>
                </a:cxn>
                <a:cxn ang="0">
                  <a:pos x="144" y="0"/>
                </a:cxn>
                <a:cxn ang="0">
                  <a:pos x="140" y="0"/>
                </a:cxn>
                <a:cxn ang="0">
                  <a:pos x="26" y="0"/>
                </a:cxn>
                <a:cxn ang="0">
                  <a:pos x="26" y="0"/>
                </a:cxn>
                <a:cxn ang="0">
                  <a:pos x="20" y="0"/>
                </a:cxn>
                <a:cxn ang="0">
                  <a:pos x="16" y="4"/>
                </a:cxn>
                <a:cxn ang="0">
                  <a:pos x="12" y="8"/>
                </a:cxn>
                <a:cxn ang="0">
                  <a:pos x="10" y="12"/>
                </a:cxn>
                <a:cxn ang="0">
                  <a:pos x="0" y="40"/>
                </a:cxn>
                <a:cxn ang="0">
                  <a:pos x="0" y="40"/>
                </a:cxn>
                <a:cxn ang="0">
                  <a:pos x="0" y="44"/>
                </a:cxn>
                <a:cxn ang="0">
                  <a:pos x="0" y="44"/>
                </a:cxn>
                <a:cxn ang="0">
                  <a:pos x="0" y="48"/>
                </a:cxn>
                <a:cxn ang="0">
                  <a:pos x="2" y="50"/>
                </a:cxn>
                <a:cxn ang="0">
                  <a:pos x="6" y="52"/>
                </a:cxn>
                <a:cxn ang="0">
                  <a:pos x="10" y="52"/>
                </a:cxn>
                <a:cxn ang="0">
                  <a:pos x="156" y="52"/>
                </a:cxn>
                <a:cxn ang="0">
                  <a:pos x="156" y="52"/>
                </a:cxn>
                <a:cxn ang="0">
                  <a:pos x="160" y="52"/>
                </a:cxn>
                <a:cxn ang="0">
                  <a:pos x="162" y="50"/>
                </a:cxn>
                <a:cxn ang="0">
                  <a:pos x="164" y="48"/>
                </a:cxn>
                <a:cxn ang="0">
                  <a:pos x="166" y="44"/>
                </a:cxn>
                <a:cxn ang="0">
                  <a:pos x="166" y="44"/>
                </a:cxn>
                <a:cxn ang="0">
                  <a:pos x="166" y="40"/>
                </a:cxn>
                <a:cxn ang="0">
                  <a:pos x="164" y="40"/>
                </a:cxn>
              </a:cxnLst>
              <a:rect l="0" t="0" r="r" b="b"/>
              <a:pathLst>
                <a:path w="166" h="52">
                  <a:moveTo>
                    <a:pt x="164" y="40"/>
                  </a:moveTo>
                  <a:lnTo>
                    <a:pt x="164" y="40"/>
                  </a:lnTo>
                  <a:lnTo>
                    <a:pt x="164" y="40"/>
                  </a:lnTo>
                  <a:lnTo>
                    <a:pt x="166" y="46"/>
                  </a:lnTo>
                  <a:lnTo>
                    <a:pt x="164" y="48"/>
                  </a:lnTo>
                  <a:lnTo>
                    <a:pt x="160" y="52"/>
                  </a:lnTo>
                  <a:lnTo>
                    <a:pt x="156" y="52"/>
                  </a:lnTo>
                  <a:lnTo>
                    <a:pt x="10" y="52"/>
                  </a:lnTo>
                  <a:lnTo>
                    <a:pt x="10" y="52"/>
                  </a:lnTo>
                  <a:lnTo>
                    <a:pt x="6" y="52"/>
                  </a:lnTo>
                  <a:lnTo>
                    <a:pt x="2" y="48"/>
                  </a:lnTo>
                  <a:lnTo>
                    <a:pt x="0" y="46"/>
                  </a:lnTo>
                  <a:lnTo>
                    <a:pt x="2" y="40"/>
                  </a:lnTo>
                  <a:lnTo>
                    <a:pt x="10" y="12"/>
                  </a:lnTo>
                  <a:lnTo>
                    <a:pt x="10" y="12"/>
                  </a:lnTo>
                  <a:lnTo>
                    <a:pt x="12" y="8"/>
                  </a:lnTo>
                  <a:lnTo>
                    <a:pt x="16" y="4"/>
                  </a:lnTo>
                  <a:lnTo>
                    <a:pt x="20" y="2"/>
                  </a:lnTo>
                  <a:lnTo>
                    <a:pt x="26" y="0"/>
                  </a:lnTo>
                  <a:lnTo>
                    <a:pt x="140" y="0"/>
                  </a:lnTo>
                  <a:lnTo>
                    <a:pt x="140" y="0"/>
                  </a:lnTo>
                  <a:lnTo>
                    <a:pt x="144" y="2"/>
                  </a:lnTo>
                  <a:lnTo>
                    <a:pt x="150" y="4"/>
                  </a:lnTo>
                  <a:lnTo>
                    <a:pt x="154" y="8"/>
                  </a:lnTo>
                  <a:lnTo>
                    <a:pt x="156" y="12"/>
                  </a:lnTo>
                  <a:lnTo>
                    <a:pt x="164" y="40"/>
                  </a:lnTo>
                  <a:lnTo>
                    <a:pt x="166" y="40"/>
                  </a:lnTo>
                  <a:lnTo>
                    <a:pt x="156" y="12"/>
                  </a:lnTo>
                  <a:lnTo>
                    <a:pt x="156" y="12"/>
                  </a:lnTo>
                  <a:lnTo>
                    <a:pt x="154" y="8"/>
                  </a:lnTo>
                  <a:lnTo>
                    <a:pt x="150" y="4"/>
                  </a:lnTo>
                  <a:lnTo>
                    <a:pt x="144" y="0"/>
                  </a:lnTo>
                  <a:lnTo>
                    <a:pt x="140" y="0"/>
                  </a:lnTo>
                  <a:lnTo>
                    <a:pt x="26" y="0"/>
                  </a:lnTo>
                  <a:lnTo>
                    <a:pt x="26" y="0"/>
                  </a:lnTo>
                  <a:lnTo>
                    <a:pt x="20" y="0"/>
                  </a:lnTo>
                  <a:lnTo>
                    <a:pt x="16" y="4"/>
                  </a:lnTo>
                  <a:lnTo>
                    <a:pt x="12" y="8"/>
                  </a:lnTo>
                  <a:lnTo>
                    <a:pt x="10" y="12"/>
                  </a:lnTo>
                  <a:lnTo>
                    <a:pt x="0" y="40"/>
                  </a:lnTo>
                  <a:lnTo>
                    <a:pt x="0" y="40"/>
                  </a:lnTo>
                  <a:lnTo>
                    <a:pt x="0" y="44"/>
                  </a:lnTo>
                  <a:lnTo>
                    <a:pt x="0" y="44"/>
                  </a:lnTo>
                  <a:lnTo>
                    <a:pt x="0" y="48"/>
                  </a:lnTo>
                  <a:lnTo>
                    <a:pt x="2" y="50"/>
                  </a:lnTo>
                  <a:lnTo>
                    <a:pt x="6" y="52"/>
                  </a:lnTo>
                  <a:lnTo>
                    <a:pt x="10" y="52"/>
                  </a:lnTo>
                  <a:lnTo>
                    <a:pt x="156" y="52"/>
                  </a:lnTo>
                  <a:lnTo>
                    <a:pt x="156" y="52"/>
                  </a:lnTo>
                  <a:lnTo>
                    <a:pt x="160" y="52"/>
                  </a:lnTo>
                  <a:lnTo>
                    <a:pt x="162" y="50"/>
                  </a:lnTo>
                  <a:lnTo>
                    <a:pt x="164" y="48"/>
                  </a:lnTo>
                  <a:lnTo>
                    <a:pt x="166" y="44"/>
                  </a:lnTo>
                  <a:lnTo>
                    <a:pt x="166" y="44"/>
                  </a:lnTo>
                  <a:lnTo>
                    <a:pt x="166" y="40"/>
                  </a:lnTo>
                  <a:lnTo>
                    <a:pt x="164" y="4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138" name="Freeform 37"/>
            <p:cNvSpPr>
              <a:spLocks noEditPoints="1"/>
            </p:cNvSpPr>
            <p:nvPr/>
          </p:nvSpPr>
          <p:spPr bwMode="auto">
            <a:xfrm>
              <a:off x="13471525" y="2238375"/>
              <a:ext cx="266700" cy="174625"/>
            </a:xfrm>
            <a:custGeom>
              <a:avLst/>
              <a:gdLst/>
              <a:ahLst/>
              <a:cxnLst>
                <a:cxn ang="0">
                  <a:pos x="0" y="0"/>
                </a:cxn>
                <a:cxn ang="0">
                  <a:pos x="0" y="110"/>
                </a:cxn>
                <a:cxn ang="0">
                  <a:pos x="168" y="110"/>
                </a:cxn>
                <a:cxn ang="0">
                  <a:pos x="168" y="0"/>
                </a:cxn>
                <a:cxn ang="0">
                  <a:pos x="0" y="0"/>
                </a:cxn>
                <a:cxn ang="0">
                  <a:pos x="152" y="96"/>
                </a:cxn>
                <a:cxn ang="0">
                  <a:pos x="16" y="96"/>
                </a:cxn>
                <a:cxn ang="0">
                  <a:pos x="16" y="14"/>
                </a:cxn>
                <a:cxn ang="0">
                  <a:pos x="152" y="14"/>
                </a:cxn>
                <a:cxn ang="0">
                  <a:pos x="152" y="96"/>
                </a:cxn>
              </a:cxnLst>
              <a:rect l="0" t="0" r="r" b="b"/>
              <a:pathLst>
                <a:path w="168" h="110">
                  <a:moveTo>
                    <a:pt x="0" y="0"/>
                  </a:moveTo>
                  <a:lnTo>
                    <a:pt x="0" y="110"/>
                  </a:lnTo>
                  <a:lnTo>
                    <a:pt x="168" y="110"/>
                  </a:lnTo>
                  <a:lnTo>
                    <a:pt x="168" y="0"/>
                  </a:lnTo>
                  <a:lnTo>
                    <a:pt x="0" y="0"/>
                  </a:lnTo>
                  <a:close/>
                  <a:moveTo>
                    <a:pt x="152" y="96"/>
                  </a:moveTo>
                  <a:lnTo>
                    <a:pt x="16" y="96"/>
                  </a:lnTo>
                  <a:lnTo>
                    <a:pt x="16" y="14"/>
                  </a:lnTo>
                  <a:lnTo>
                    <a:pt x="152" y="14"/>
                  </a:lnTo>
                  <a:lnTo>
                    <a:pt x="152" y="9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30" name="组合 367"/>
          <p:cNvGrpSpPr/>
          <p:nvPr/>
        </p:nvGrpSpPr>
        <p:grpSpPr>
          <a:xfrm>
            <a:off x="5631221" y="3508074"/>
            <a:ext cx="322884" cy="219252"/>
            <a:chOff x="-1444626" y="2612827"/>
            <a:chExt cx="1444626" cy="1111251"/>
          </a:xfrm>
          <a:solidFill>
            <a:schemeClr val="tx1">
              <a:lumMod val="50000"/>
              <a:lumOff val="50000"/>
            </a:schemeClr>
          </a:solidFill>
        </p:grpSpPr>
        <p:sp>
          <p:nvSpPr>
            <p:cNvPr id="1140" name="Freeform 5"/>
            <p:cNvSpPr>
              <a:spLocks noEditPoints="1"/>
            </p:cNvSpPr>
            <p:nvPr/>
          </p:nvSpPr>
          <p:spPr bwMode="auto">
            <a:xfrm>
              <a:off x="-1444626" y="2725540"/>
              <a:ext cx="1087438" cy="998538"/>
            </a:xfrm>
            <a:custGeom>
              <a:avLst/>
              <a:gdLst/>
              <a:ahLst/>
              <a:cxnLst>
                <a:cxn ang="0">
                  <a:pos x="11410" y="2"/>
                </a:cxn>
                <a:cxn ang="0">
                  <a:pos x="11555" y="20"/>
                </a:cxn>
                <a:cxn ang="0">
                  <a:pos x="11692" y="59"/>
                </a:cxn>
                <a:cxn ang="0">
                  <a:pos x="11821" y="117"/>
                </a:cxn>
                <a:cxn ang="0">
                  <a:pos x="11939" y="193"/>
                </a:cxn>
                <a:cxn ang="0">
                  <a:pos x="12044" y="284"/>
                </a:cxn>
                <a:cxn ang="0">
                  <a:pos x="12136" y="390"/>
                </a:cxn>
                <a:cxn ang="0">
                  <a:pos x="12211" y="508"/>
                </a:cxn>
                <a:cxn ang="0">
                  <a:pos x="12270" y="637"/>
                </a:cxn>
                <a:cxn ang="0">
                  <a:pos x="12309" y="774"/>
                </a:cxn>
                <a:cxn ang="0">
                  <a:pos x="12327" y="919"/>
                </a:cxn>
                <a:cxn ang="0">
                  <a:pos x="12327" y="8512"/>
                </a:cxn>
                <a:cxn ang="0">
                  <a:pos x="12309" y="8656"/>
                </a:cxn>
                <a:cxn ang="0">
                  <a:pos x="12270" y="8795"/>
                </a:cxn>
                <a:cxn ang="0">
                  <a:pos x="12211" y="8923"/>
                </a:cxn>
                <a:cxn ang="0">
                  <a:pos x="12136" y="9040"/>
                </a:cxn>
                <a:cxn ang="0">
                  <a:pos x="12044" y="9146"/>
                </a:cxn>
                <a:cxn ang="0">
                  <a:pos x="11939" y="9237"/>
                </a:cxn>
                <a:cxn ang="0">
                  <a:pos x="11821" y="9313"/>
                </a:cxn>
                <a:cxn ang="0">
                  <a:pos x="11692" y="9371"/>
                </a:cxn>
                <a:cxn ang="0">
                  <a:pos x="11555" y="9411"/>
                </a:cxn>
                <a:cxn ang="0">
                  <a:pos x="11410" y="9430"/>
                </a:cxn>
                <a:cxn ang="0">
                  <a:pos x="8133" y="9818"/>
                </a:cxn>
                <a:cxn ang="0">
                  <a:pos x="968" y="9431"/>
                </a:cxn>
                <a:cxn ang="0">
                  <a:pos x="821" y="9420"/>
                </a:cxn>
                <a:cxn ang="0">
                  <a:pos x="681" y="9387"/>
                </a:cxn>
                <a:cxn ang="0">
                  <a:pos x="550" y="9335"/>
                </a:cxn>
                <a:cxn ang="0">
                  <a:pos x="428" y="9265"/>
                </a:cxn>
                <a:cxn ang="0">
                  <a:pos x="318" y="9179"/>
                </a:cxn>
                <a:cxn ang="0">
                  <a:pos x="222" y="9077"/>
                </a:cxn>
                <a:cxn ang="0">
                  <a:pos x="140" y="8964"/>
                </a:cxn>
                <a:cxn ang="0">
                  <a:pos x="77" y="8838"/>
                </a:cxn>
                <a:cxn ang="0">
                  <a:pos x="31" y="8703"/>
                </a:cxn>
                <a:cxn ang="0">
                  <a:pos x="5" y="8561"/>
                </a:cxn>
                <a:cxn ang="0">
                  <a:pos x="0" y="969"/>
                </a:cxn>
                <a:cxn ang="0">
                  <a:pos x="11" y="822"/>
                </a:cxn>
                <a:cxn ang="0">
                  <a:pos x="44" y="682"/>
                </a:cxn>
                <a:cxn ang="0">
                  <a:pos x="96" y="550"/>
                </a:cxn>
                <a:cxn ang="0">
                  <a:pos x="166" y="428"/>
                </a:cxn>
                <a:cxn ang="0">
                  <a:pos x="252" y="318"/>
                </a:cxn>
                <a:cxn ang="0">
                  <a:pos x="353" y="222"/>
                </a:cxn>
                <a:cxn ang="0">
                  <a:pos x="467" y="141"/>
                </a:cxn>
                <a:cxn ang="0">
                  <a:pos x="592" y="76"/>
                </a:cxn>
                <a:cxn ang="0">
                  <a:pos x="727" y="30"/>
                </a:cxn>
                <a:cxn ang="0">
                  <a:pos x="869" y="5"/>
                </a:cxn>
                <a:cxn ang="0">
                  <a:pos x="2888" y="10546"/>
                </a:cxn>
                <a:cxn ang="0">
                  <a:pos x="9033" y="10200"/>
                </a:cxn>
                <a:cxn ang="0">
                  <a:pos x="2888" y="11322"/>
                </a:cxn>
                <a:cxn ang="0">
                  <a:pos x="11211" y="969"/>
                </a:cxn>
                <a:cxn ang="0">
                  <a:pos x="1117" y="969"/>
                </a:cxn>
              </a:cxnLst>
              <a:rect l="0" t="0" r="r" b="b"/>
              <a:pathLst>
                <a:path w="12329" h="11322">
                  <a:moveTo>
                    <a:pt x="968" y="0"/>
                  </a:moveTo>
                  <a:lnTo>
                    <a:pt x="11361" y="0"/>
                  </a:lnTo>
                  <a:lnTo>
                    <a:pt x="11410" y="2"/>
                  </a:lnTo>
                  <a:lnTo>
                    <a:pt x="11459" y="5"/>
                  </a:lnTo>
                  <a:lnTo>
                    <a:pt x="11507" y="11"/>
                  </a:lnTo>
                  <a:lnTo>
                    <a:pt x="11555" y="20"/>
                  </a:lnTo>
                  <a:lnTo>
                    <a:pt x="11601" y="30"/>
                  </a:lnTo>
                  <a:lnTo>
                    <a:pt x="11647" y="44"/>
                  </a:lnTo>
                  <a:lnTo>
                    <a:pt x="11692" y="59"/>
                  </a:lnTo>
                  <a:lnTo>
                    <a:pt x="11736" y="76"/>
                  </a:lnTo>
                  <a:lnTo>
                    <a:pt x="11779" y="96"/>
                  </a:lnTo>
                  <a:lnTo>
                    <a:pt x="11821" y="117"/>
                  </a:lnTo>
                  <a:lnTo>
                    <a:pt x="11861" y="141"/>
                  </a:lnTo>
                  <a:lnTo>
                    <a:pt x="11901" y="167"/>
                  </a:lnTo>
                  <a:lnTo>
                    <a:pt x="11939" y="193"/>
                  </a:lnTo>
                  <a:lnTo>
                    <a:pt x="11975" y="222"/>
                  </a:lnTo>
                  <a:lnTo>
                    <a:pt x="12011" y="253"/>
                  </a:lnTo>
                  <a:lnTo>
                    <a:pt x="12044" y="284"/>
                  </a:lnTo>
                  <a:lnTo>
                    <a:pt x="12076" y="318"/>
                  </a:lnTo>
                  <a:lnTo>
                    <a:pt x="12107" y="354"/>
                  </a:lnTo>
                  <a:lnTo>
                    <a:pt x="12136" y="390"/>
                  </a:lnTo>
                  <a:lnTo>
                    <a:pt x="12162" y="428"/>
                  </a:lnTo>
                  <a:lnTo>
                    <a:pt x="12188" y="468"/>
                  </a:lnTo>
                  <a:lnTo>
                    <a:pt x="12211" y="508"/>
                  </a:lnTo>
                  <a:lnTo>
                    <a:pt x="12233" y="550"/>
                  </a:lnTo>
                  <a:lnTo>
                    <a:pt x="12252" y="593"/>
                  </a:lnTo>
                  <a:lnTo>
                    <a:pt x="12270" y="637"/>
                  </a:lnTo>
                  <a:lnTo>
                    <a:pt x="12285" y="682"/>
                  </a:lnTo>
                  <a:lnTo>
                    <a:pt x="12298" y="728"/>
                  </a:lnTo>
                  <a:lnTo>
                    <a:pt x="12309" y="774"/>
                  </a:lnTo>
                  <a:lnTo>
                    <a:pt x="12318" y="822"/>
                  </a:lnTo>
                  <a:lnTo>
                    <a:pt x="12324" y="870"/>
                  </a:lnTo>
                  <a:lnTo>
                    <a:pt x="12327" y="919"/>
                  </a:lnTo>
                  <a:lnTo>
                    <a:pt x="12329" y="969"/>
                  </a:lnTo>
                  <a:lnTo>
                    <a:pt x="12329" y="8462"/>
                  </a:lnTo>
                  <a:lnTo>
                    <a:pt x="12327" y="8512"/>
                  </a:lnTo>
                  <a:lnTo>
                    <a:pt x="12324" y="8561"/>
                  </a:lnTo>
                  <a:lnTo>
                    <a:pt x="12318" y="8609"/>
                  </a:lnTo>
                  <a:lnTo>
                    <a:pt x="12309" y="8656"/>
                  </a:lnTo>
                  <a:lnTo>
                    <a:pt x="12298" y="8703"/>
                  </a:lnTo>
                  <a:lnTo>
                    <a:pt x="12285" y="8750"/>
                  </a:lnTo>
                  <a:lnTo>
                    <a:pt x="12270" y="8795"/>
                  </a:lnTo>
                  <a:lnTo>
                    <a:pt x="12252" y="8838"/>
                  </a:lnTo>
                  <a:lnTo>
                    <a:pt x="12233" y="8881"/>
                  </a:lnTo>
                  <a:lnTo>
                    <a:pt x="12211" y="8923"/>
                  </a:lnTo>
                  <a:lnTo>
                    <a:pt x="12188" y="8964"/>
                  </a:lnTo>
                  <a:lnTo>
                    <a:pt x="12162" y="9003"/>
                  </a:lnTo>
                  <a:lnTo>
                    <a:pt x="12136" y="9040"/>
                  </a:lnTo>
                  <a:lnTo>
                    <a:pt x="12107" y="9077"/>
                  </a:lnTo>
                  <a:lnTo>
                    <a:pt x="12076" y="9112"/>
                  </a:lnTo>
                  <a:lnTo>
                    <a:pt x="12044" y="9146"/>
                  </a:lnTo>
                  <a:lnTo>
                    <a:pt x="12011" y="9179"/>
                  </a:lnTo>
                  <a:lnTo>
                    <a:pt x="11975" y="9209"/>
                  </a:lnTo>
                  <a:lnTo>
                    <a:pt x="11939" y="9237"/>
                  </a:lnTo>
                  <a:lnTo>
                    <a:pt x="11901" y="9265"/>
                  </a:lnTo>
                  <a:lnTo>
                    <a:pt x="11861" y="9290"/>
                  </a:lnTo>
                  <a:lnTo>
                    <a:pt x="11821" y="9313"/>
                  </a:lnTo>
                  <a:lnTo>
                    <a:pt x="11779" y="9335"/>
                  </a:lnTo>
                  <a:lnTo>
                    <a:pt x="11736" y="9354"/>
                  </a:lnTo>
                  <a:lnTo>
                    <a:pt x="11692" y="9371"/>
                  </a:lnTo>
                  <a:lnTo>
                    <a:pt x="11647" y="9387"/>
                  </a:lnTo>
                  <a:lnTo>
                    <a:pt x="11601" y="9400"/>
                  </a:lnTo>
                  <a:lnTo>
                    <a:pt x="11555" y="9411"/>
                  </a:lnTo>
                  <a:lnTo>
                    <a:pt x="11507" y="9420"/>
                  </a:lnTo>
                  <a:lnTo>
                    <a:pt x="11459" y="9426"/>
                  </a:lnTo>
                  <a:lnTo>
                    <a:pt x="11410" y="9430"/>
                  </a:lnTo>
                  <a:lnTo>
                    <a:pt x="11361" y="9431"/>
                  </a:lnTo>
                  <a:lnTo>
                    <a:pt x="8133" y="9431"/>
                  </a:lnTo>
                  <a:lnTo>
                    <a:pt x="8133" y="9818"/>
                  </a:lnTo>
                  <a:lnTo>
                    <a:pt x="4195" y="9818"/>
                  </a:lnTo>
                  <a:lnTo>
                    <a:pt x="4195" y="9431"/>
                  </a:lnTo>
                  <a:lnTo>
                    <a:pt x="968" y="9431"/>
                  </a:lnTo>
                  <a:lnTo>
                    <a:pt x="918" y="9430"/>
                  </a:lnTo>
                  <a:lnTo>
                    <a:pt x="869" y="9426"/>
                  </a:lnTo>
                  <a:lnTo>
                    <a:pt x="821" y="9420"/>
                  </a:lnTo>
                  <a:lnTo>
                    <a:pt x="774" y="9411"/>
                  </a:lnTo>
                  <a:lnTo>
                    <a:pt x="727" y="9400"/>
                  </a:lnTo>
                  <a:lnTo>
                    <a:pt x="681" y="9387"/>
                  </a:lnTo>
                  <a:lnTo>
                    <a:pt x="636" y="9371"/>
                  </a:lnTo>
                  <a:lnTo>
                    <a:pt x="592" y="9354"/>
                  </a:lnTo>
                  <a:lnTo>
                    <a:pt x="550" y="9335"/>
                  </a:lnTo>
                  <a:lnTo>
                    <a:pt x="508" y="9313"/>
                  </a:lnTo>
                  <a:lnTo>
                    <a:pt x="467" y="9290"/>
                  </a:lnTo>
                  <a:lnTo>
                    <a:pt x="428" y="9265"/>
                  </a:lnTo>
                  <a:lnTo>
                    <a:pt x="390" y="9237"/>
                  </a:lnTo>
                  <a:lnTo>
                    <a:pt x="353" y="9209"/>
                  </a:lnTo>
                  <a:lnTo>
                    <a:pt x="318" y="9179"/>
                  </a:lnTo>
                  <a:lnTo>
                    <a:pt x="285" y="9146"/>
                  </a:lnTo>
                  <a:lnTo>
                    <a:pt x="252" y="9112"/>
                  </a:lnTo>
                  <a:lnTo>
                    <a:pt x="222" y="9077"/>
                  </a:lnTo>
                  <a:lnTo>
                    <a:pt x="192" y="9040"/>
                  </a:lnTo>
                  <a:lnTo>
                    <a:pt x="166" y="9003"/>
                  </a:lnTo>
                  <a:lnTo>
                    <a:pt x="140" y="8964"/>
                  </a:lnTo>
                  <a:lnTo>
                    <a:pt x="117" y="8923"/>
                  </a:lnTo>
                  <a:lnTo>
                    <a:pt x="96" y="8881"/>
                  </a:lnTo>
                  <a:lnTo>
                    <a:pt x="77" y="8838"/>
                  </a:lnTo>
                  <a:lnTo>
                    <a:pt x="59" y="8795"/>
                  </a:lnTo>
                  <a:lnTo>
                    <a:pt x="44" y="8750"/>
                  </a:lnTo>
                  <a:lnTo>
                    <a:pt x="31" y="8703"/>
                  </a:lnTo>
                  <a:lnTo>
                    <a:pt x="19" y="8656"/>
                  </a:lnTo>
                  <a:lnTo>
                    <a:pt x="11" y="8609"/>
                  </a:lnTo>
                  <a:lnTo>
                    <a:pt x="5" y="8561"/>
                  </a:lnTo>
                  <a:lnTo>
                    <a:pt x="1" y="8512"/>
                  </a:lnTo>
                  <a:lnTo>
                    <a:pt x="0" y="8462"/>
                  </a:lnTo>
                  <a:lnTo>
                    <a:pt x="0" y="969"/>
                  </a:lnTo>
                  <a:lnTo>
                    <a:pt x="1" y="919"/>
                  </a:lnTo>
                  <a:lnTo>
                    <a:pt x="5" y="870"/>
                  </a:lnTo>
                  <a:lnTo>
                    <a:pt x="11" y="822"/>
                  </a:lnTo>
                  <a:lnTo>
                    <a:pt x="19" y="774"/>
                  </a:lnTo>
                  <a:lnTo>
                    <a:pt x="31" y="728"/>
                  </a:lnTo>
                  <a:lnTo>
                    <a:pt x="44" y="682"/>
                  </a:lnTo>
                  <a:lnTo>
                    <a:pt x="59" y="637"/>
                  </a:lnTo>
                  <a:lnTo>
                    <a:pt x="77" y="593"/>
                  </a:lnTo>
                  <a:lnTo>
                    <a:pt x="96" y="550"/>
                  </a:lnTo>
                  <a:lnTo>
                    <a:pt x="117" y="508"/>
                  </a:lnTo>
                  <a:lnTo>
                    <a:pt x="140" y="468"/>
                  </a:lnTo>
                  <a:lnTo>
                    <a:pt x="166" y="428"/>
                  </a:lnTo>
                  <a:lnTo>
                    <a:pt x="192" y="390"/>
                  </a:lnTo>
                  <a:lnTo>
                    <a:pt x="222" y="354"/>
                  </a:lnTo>
                  <a:lnTo>
                    <a:pt x="252" y="318"/>
                  </a:lnTo>
                  <a:lnTo>
                    <a:pt x="285" y="284"/>
                  </a:lnTo>
                  <a:lnTo>
                    <a:pt x="318" y="253"/>
                  </a:lnTo>
                  <a:lnTo>
                    <a:pt x="353" y="222"/>
                  </a:lnTo>
                  <a:lnTo>
                    <a:pt x="390" y="193"/>
                  </a:lnTo>
                  <a:lnTo>
                    <a:pt x="428" y="167"/>
                  </a:lnTo>
                  <a:lnTo>
                    <a:pt x="467" y="141"/>
                  </a:lnTo>
                  <a:lnTo>
                    <a:pt x="508" y="117"/>
                  </a:lnTo>
                  <a:lnTo>
                    <a:pt x="550" y="96"/>
                  </a:lnTo>
                  <a:lnTo>
                    <a:pt x="592" y="76"/>
                  </a:lnTo>
                  <a:lnTo>
                    <a:pt x="636" y="59"/>
                  </a:lnTo>
                  <a:lnTo>
                    <a:pt x="681" y="44"/>
                  </a:lnTo>
                  <a:lnTo>
                    <a:pt x="727" y="30"/>
                  </a:lnTo>
                  <a:lnTo>
                    <a:pt x="774" y="20"/>
                  </a:lnTo>
                  <a:lnTo>
                    <a:pt x="821" y="11"/>
                  </a:lnTo>
                  <a:lnTo>
                    <a:pt x="869" y="5"/>
                  </a:lnTo>
                  <a:lnTo>
                    <a:pt x="918" y="2"/>
                  </a:lnTo>
                  <a:lnTo>
                    <a:pt x="968" y="0"/>
                  </a:lnTo>
                  <a:close/>
                  <a:moveTo>
                    <a:pt x="2888" y="10546"/>
                  </a:moveTo>
                  <a:lnTo>
                    <a:pt x="2888" y="10546"/>
                  </a:lnTo>
                  <a:lnTo>
                    <a:pt x="3295" y="10200"/>
                  </a:lnTo>
                  <a:lnTo>
                    <a:pt x="9033" y="10200"/>
                  </a:lnTo>
                  <a:lnTo>
                    <a:pt x="9441" y="10546"/>
                  </a:lnTo>
                  <a:lnTo>
                    <a:pt x="9441" y="11322"/>
                  </a:lnTo>
                  <a:lnTo>
                    <a:pt x="2888" y="11322"/>
                  </a:lnTo>
                  <a:lnTo>
                    <a:pt x="2888" y="10546"/>
                  </a:lnTo>
                  <a:close/>
                  <a:moveTo>
                    <a:pt x="1117" y="969"/>
                  </a:moveTo>
                  <a:lnTo>
                    <a:pt x="11211" y="969"/>
                  </a:lnTo>
                  <a:lnTo>
                    <a:pt x="11211" y="8462"/>
                  </a:lnTo>
                  <a:lnTo>
                    <a:pt x="1117" y="8462"/>
                  </a:lnTo>
                  <a:lnTo>
                    <a:pt x="1117" y="969"/>
                  </a:lnTo>
                  <a:close/>
                </a:path>
              </a:pathLst>
            </a:custGeom>
            <a:grpFill/>
            <a:ln w="9525">
              <a:noFill/>
              <a:round/>
            </a:ln>
          </p:spPr>
          <p:txBody>
            <a:bodyPr vert="horz" wrap="square" lIns="91440" tIns="45720" rIns="91440" bIns="45720" numCol="1" anchor="t" anchorCtr="0" compatLnSpc="1"/>
            <a:lstStyle/>
            <a:p>
              <a:endParaRPr lang="zh-CN" altLang="en-US" u="sng">
                <a:solidFill>
                  <a:srgbClr val="000000"/>
                </a:solidFill>
                <a:latin typeface="Arial" panose="020B0604020202020204" pitchFamily="34" charset="0"/>
                <a:cs typeface="Arial" panose="020B0604020202020204" pitchFamily="34" charset="0"/>
              </a:endParaRPr>
            </a:p>
          </p:txBody>
        </p:sp>
        <p:sp>
          <p:nvSpPr>
            <p:cNvPr id="1141" name="Freeform 6"/>
            <p:cNvSpPr>
              <a:spLocks noEditPoints="1"/>
            </p:cNvSpPr>
            <p:nvPr/>
          </p:nvSpPr>
          <p:spPr bwMode="auto">
            <a:xfrm>
              <a:off x="-598488" y="2612827"/>
              <a:ext cx="598488" cy="1103313"/>
            </a:xfrm>
            <a:custGeom>
              <a:avLst/>
              <a:gdLst/>
              <a:ahLst/>
              <a:cxnLst>
                <a:cxn ang="0">
                  <a:pos x="6426" y="15"/>
                </a:cxn>
                <a:cxn ang="0">
                  <a:pos x="6572" y="81"/>
                </a:cxn>
                <a:cxn ang="0">
                  <a:pos x="6686" y="190"/>
                </a:cxn>
                <a:cxn ang="0">
                  <a:pos x="6759" y="332"/>
                </a:cxn>
                <a:cxn ang="0">
                  <a:pos x="6780" y="12044"/>
                </a:cxn>
                <a:cxn ang="0">
                  <a:pos x="6751" y="12206"/>
                </a:cxn>
                <a:cxn ang="0">
                  <a:pos x="6671" y="12344"/>
                </a:cxn>
                <a:cxn ang="0">
                  <a:pos x="6553" y="12447"/>
                </a:cxn>
                <a:cxn ang="0">
                  <a:pos x="6403" y="12506"/>
                </a:cxn>
                <a:cxn ang="0">
                  <a:pos x="424" y="12513"/>
                </a:cxn>
                <a:cxn ang="0">
                  <a:pos x="268" y="12469"/>
                </a:cxn>
                <a:cxn ang="0">
                  <a:pos x="139" y="12377"/>
                </a:cxn>
                <a:cxn ang="0">
                  <a:pos x="47" y="12248"/>
                </a:cxn>
                <a:cxn ang="0">
                  <a:pos x="3" y="12092"/>
                </a:cxn>
                <a:cxn ang="0">
                  <a:pos x="1971" y="10952"/>
                </a:cxn>
                <a:cxn ang="0">
                  <a:pos x="2201" y="10885"/>
                </a:cxn>
                <a:cxn ang="0">
                  <a:pos x="2412" y="10778"/>
                </a:cxn>
                <a:cxn ang="0">
                  <a:pos x="2782" y="10424"/>
                </a:cxn>
                <a:cxn ang="0">
                  <a:pos x="2899" y="10222"/>
                </a:cxn>
                <a:cxn ang="0">
                  <a:pos x="2963" y="10051"/>
                </a:cxn>
                <a:cxn ang="0">
                  <a:pos x="3003" y="9870"/>
                </a:cxn>
                <a:cxn ang="0">
                  <a:pos x="3018" y="9679"/>
                </a:cxn>
                <a:cxn ang="0">
                  <a:pos x="6497" y="1691"/>
                </a:cxn>
                <a:cxn ang="0">
                  <a:pos x="2719" y="1479"/>
                </a:cxn>
                <a:cxn ang="0">
                  <a:pos x="2505" y="1273"/>
                </a:cxn>
                <a:cxn ang="0">
                  <a:pos x="2248" y="1121"/>
                </a:cxn>
                <a:cxn ang="0">
                  <a:pos x="1957" y="1032"/>
                </a:cxn>
                <a:cxn ang="0">
                  <a:pos x="0" y="471"/>
                </a:cxn>
                <a:cxn ang="0">
                  <a:pos x="28" y="310"/>
                </a:cxn>
                <a:cxn ang="0">
                  <a:pos x="108" y="172"/>
                </a:cxn>
                <a:cxn ang="0">
                  <a:pos x="227" y="69"/>
                </a:cxn>
                <a:cxn ang="0">
                  <a:pos x="376" y="9"/>
                </a:cxn>
                <a:cxn ang="0">
                  <a:pos x="5844" y="5014"/>
                </a:cxn>
                <a:cxn ang="0">
                  <a:pos x="5995" y="5056"/>
                </a:cxn>
                <a:cxn ang="0">
                  <a:pos x="6119" y="5145"/>
                </a:cxn>
                <a:cxn ang="0">
                  <a:pos x="6208" y="5269"/>
                </a:cxn>
                <a:cxn ang="0">
                  <a:pos x="6250" y="5419"/>
                </a:cxn>
                <a:cxn ang="0">
                  <a:pos x="6238" y="5579"/>
                </a:cxn>
                <a:cxn ang="0">
                  <a:pos x="6175" y="5720"/>
                </a:cxn>
                <a:cxn ang="0">
                  <a:pos x="6070" y="5830"/>
                </a:cxn>
                <a:cxn ang="0">
                  <a:pos x="5933" y="5900"/>
                </a:cxn>
                <a:cxn ang="0">
                  <a:pos x="5775" y="5919"/>
                </a:cxn>
                <a:cxn ang="0">
                  <a:pos x="5621" y="5885"/>
                </a:cxn>
                <a:cxn ang="0">
                  <a:pos x="5493" y="5803"/>
                </a:cxn>
                <a:cxn ang="0">
                  <a:pos x="5399" y="5682"/>
                </a:cxn>
                <a:cxn ang="0">
                  <a:pos x="5349" y="5535"/>
                </a:cxn>
                <a:cxn ang="0">
                  <a:pos x="5353" y="5374"/>
                </a:cxn>
                <a:cxn ang="0">
                  <a:pos x="5409" y="5231"/>
                </a:cxn>
                <a:cxn ang="0">
                  <a:pos x="5510" y="5115"/>
                </a:cxn>
                <a:cxn ang="0">
                  <a:pos x="5643" y="5039"/>
                </a:cxn>
                <a:cxn ang="0">
                  <a:pos x="5798" y="5011"/>
                </a:cxn>
                <a:cxn ang="0">
                  <a:pos x="4028" y="9504"/>
                </a:cxn>
                <a:cxn ang="0">
                  <a:pos x="3533" y="11795"/>
                </a:cxn>
                <a:cxn ang="0">
                  <a:pos x="3006" y="2139"/>
                </a:cxn>
                <a:cxn ang="0">
                  <a:pos x="3018" y="3648"/>
                </a:cxn>
              </a:cxnLst>
              <a:rect l="0" t="0" r="r" b="b"/>
              <a:pathLst>
                <a:path w="6780" h="12516">
                  <a:moveTo>
                    <a:pt x="472" y="0"/>
                  </a:moveTo>
                  <a:lnTo>
                    <a:pt x="6309" y="0"/>
                  </a:lnTo>
                  <a:lnTo>
                    <a:pt x="6333" y="1"/>
                  </a:lnTo>
                  <a:lnTo>
                    <a:pt x="6357" y="2"/>
                  </a:lnTo>
                  <a:lnTo>
                    <a:pt x="6381" y="5"/>
                  </a:lnTo>
                  <a:lnTo>
                    <a:pt x="6403" y="9"/>
                  </a:lnTo>
                  <a:lnTo>
                    <a:pt x="6426" y="15"/>
                  </a:lnTo>
                  <a:lnTo>
                    <a:pt x="6448" y="22"/>
                  </a:lnTo>
                  <a:lnTo>
                    <a:pt x="6470" y="29"/>
                  </a:lnTo>
                  <a:lnTo>
                    <a:pt x="6491" y="37"/>
                  </a:lnTo>
                  <a:lnTo>
                    <a:pt x="6513" y="47"/>
                  </a:lnTo>
                  <a:lnTo>
                    <a:pt x="6533" y="57"/>
                  </a:lnTo>
                  <a:lnTo>
                    <a:pt x="6553" y="69"/>
                  </a:lnTo>
                  <a:lnTo>
                    <a:pt x="6572" y="81"/>
                  </a:lnTo>
                  <a:lnTo>
                    <a:pt x="6591" y="94"/>
                  </a:lnTo>
                  <a:lnTo>
                    <a:pt x="6608" y="109"/>
                  </a:lnTo>
                  <a:lnTo>
                    <a:pt x="6625" y="123"/>
                  </a:lnTo>
                  <a:lnTo>
                    <a:pt x="6642" y="138"/>
                  </a:lnTo>
                  <a:lnTo>
                    <a:pt x="6657" y="155"/>
                  </a:lnTo>
                  <a:lnTo>
                    <a:pt x="6671" y="172"/>
                  </a:lnTo>
                  <a:lnTo>
                    <a:pt x="6686" y="190"/>
                  </a:lnTo>
                  <a:lnTo>
                    <a:pt x="6699" y="208"/>
                  </a:lnTo>
                  <a:lnTo>
                    <a:pt x="6711" y="227"/>
                  </a:lnTo>
                  <a:lnTo>
                    <a:pt x="6723" y="247"/>
                  </a:lnTo>
                  <a:lnTo>
                    <a:pt x="6733" y="267"/>
                  </a:lnTo>
                  <a:lnTo>
                    <a:pt x="6743" y="289"/>
                  </a:lnTo>
                  <a:lnTo>
                    <a:pt x="6751" y="310"/>
                  </a:lnTo>
                  <a:lnTo>
                    <a:pt x="6759" y="332"/>
                  </a:lnTo>
                  <a:lnTo>
                    <a:pt x="6765" y="354"/>
                  </a:lnTo>
                  <a:lnTo>
                    <a:pt x="6771" y="377"/>
                  </a:lnTo>
                  <a:lnTo>
                    <a:pt x="6775" y="400"/>
                  </a:lnTo>
                  <a:lnTo>
                    <a:pt x="6778" y="423"/>
                  </a:lnTo>
                  <a:lnTo>
                    <a:pt x="6779" y="448"/>
                  </a:lnTo>
                  <a:lnTo>
                    <a:pt x="6780" y="471"/>
                  </a:lnTo>
                  <a:lnTo>
                    <a:pt x="6780" y="12044"/>
                  </a:lnTo>
                  <a:lnTo>
                    <a:pt x="6779" y="12068"/>
                  </a:lnTo>
                  <a:lnTo>
                    <a:pt x="6778" y="12092"/>
                  </a:lnTo>
                  <a:lnTo>
                    <a:pt x="6775" y="12115"/>
                  </a:lnTo>
                  <a:lnTo>
                    <a:pt x="6771" y="12139"/>
                  </a:lnTo>
                  <a:lnTo>
                    <a:pt x="6765" y="12162"/>
                  </a:lnTo>
                  <a:lnTo>
                    <a:pt x="6759" y="12184"/>
                  </a:lnTo>
                  <a:lnTo>
                    <a:pt x="6751" y="12206"/>
                  </a:lnTo>
                  <a:lnTo>
                    <a:pt x="6743" y="12227"/>
                  </a:lnTo>
                  <a:lnTo>
                    <a:pt x="6733" y="12248"/>
                  </a:lnTo>
                  <a:lnTo>
                    <a:pt x="6723" y="12268"/>
                  </a:lnTo>
                  <a:lnTo>
                    <a:pt x="6711" y="12289"/>
                  </a:lnTo>
                  <a:lnTo>
                    <a:pt x="6699" y="12307"/>
                  </a:lnTo>
                  <a:lnTo>
                    <a:pt x="6686" y="12325"/>
                  </a:lnTo>
                  <a:lnTo>
                    <a:pt x="6671" y="12344"/>
                  </a:lnTo>
                  <a:lnTo>
                    <a:pt x="6657" y="12360"/>
                  </a:lnTo>
                  <a:lnTo>
                    <a:pt x="6642" y="12377"/>
                  </a:lnTo>
                  <a:lnTo>
                    <a:pt x="6625" y="12393"/>
                  </a:lnTo>
                  <a:lnTo>
                    <a:pt x="6608" y="12407"/>
                  </a:lnTo>
                  <a:lnTo>
                    <a:pt x="6591" y="12422"/>
                  </a:lnTo>
                  <a:lnTo>
                    <a:pt x="6572" y="12435"/>
                  </a:lnTo>
                  <a:lnTo>
                    <a:pt x="6553" y="12447"/>
                  </a:lnTo>
                  <a:lnTo>
                    <a:pt x="6533" y="12459"/>
                  </a:lnTo>
                  <a:lnTo>
                    <a:pt x="6513" y="12469"/>
                  </a:lnTo>
                  <a:lnTo>
                    <a:pt x="6491" y="12478"/>
                  </a:lnTo>
                  <a:lnTo>
                    <a:pt x="6470" y="12487"/>
                  </a:lnTo>
                  <a:lnTo>
                    <a:pt x="6448" y="12494"/>
                  </a:lnTo>
                  <a:lnTo>
                    <a:pt x="6426" y="12501"/>
                  </a:lnTo>
                  <a:lnTo>
                    <a:pt x="6403" y="12506"/>
                  </a:lnTo>
                  <a:lnTo>
                    <a:pt x="6381" y="12510"/>
                  </a:lnTo>
                  <a:lnTo>
                    <a:pt x="6357" y="12513"/>
                  </a:lnTo>
                  <a:lnTo>
                    <a:pt x="6333" y="12515"/>
                  </a:lnTo>
                  <a:lnTo>
                    <a:pt x="6309" y="12516"/>
                  </a:lnTo>
                  <a:lnTo>
                    <a:pt x="472" y="12516"/>
                  </a:lnTo>
                  <a:lnTo>
                    <a:pt x="447" y="12515"/>
                  </a:lnTo>
                  <a:lnTo>
                    <a:pt x="424" y="12513"/>
                  </a:lnTo>
                  <a:lnTo>
                    <a:pt x="400" y="12510"/>
                  </a:lnTo>
                  <a:lnTo>
                    <a:pt x="376" y="12506"/>
                  </a:lnTo>
                  <a:lnTo>
                    <a:pt x="354" y="12501"/>
                  </a:lnTo>
                  <a:lnTo>
                    <a:pt x="331" y="12494"/>
                  </a:lnTo>
                  <a:lnTo>
                    <a:pt x="310" y="12487"/>
                  </a:lnTo>
                  <a:lnTo>
                    <a:pt x="288" y="12478"/>
                  </a:lnTo>
                  <a:lnTo>
                    <a:pt x="268" y="12469"/>
                  </a:lnTo>
                  <a:lnTo>
                    <a:pt x="247" y="12459"/>
                  </a:lnTo>
                  <a:lnTo>
                    <a:pt x="227" y="12447"/>
                  </a:lnTo>
                  <a:lnTo>
                    <a:pt x="209" y="12435"/>
                  </a:lnTo>
                  <a:lnTo>
                    <a:pt x="190" y="12422"/>
                  </a:lnTo>
                  <a:lnTo>
                    <a:pt x="172" y="12407"/>
                  </a:lnTo>
                  <a:lnTo>
                    <a:pt x="155" y="12393"/>
                  </a:lnTo>
                  <a:lnTo>
                    <a:pt x="139" y="12377"/>
                  </a:lnTo>
                  <a:lnTo>
                    <a:pt x="123" y="12360"/>
                  </a:lnTo>
                  <a:lnTo>
                    <a:pt x="108" y="12344"/>
                  </a:lnTo>
                  <a:lnTo>
                    <a:pt x="94" y="12325"/>
                  </a:lnTo>
                  <a:lnTo>
                    <a:pt x="81" y="12307"/>
                  </a:lnTo>
                  <a:lnTo>
                    <a:pt x="68" y="12289"/>
                  </a:lnTo>
                  <a:lnTo>
                    <a:pt x="57" y="12268"/>
                  </a:lnTo>
                  <a:lnTo>
                    <a:pt x="47" y="12248"/>
                  </a:lnTo>
                  <a:lnTo>
                    <a:pt x="38" y="12227"/>
                  </a:lnTo>
                  <a:lnTo>
                    <a:pt x="28" y="12206"/>
                  </a:lnTo>
                  <a:lnTo>
                    <a:pt x="21" y="12184"/>
                  </a:lnTo>
                  <a:lnTo>
                    <a:pt x="15" y="12162"/>
                  </a:lnTo>
                  <a:lnTo>
                    <a:pt x="10" y="12139"/>
                  </a:lnTo>
                  <a:lnTo>
                    <a:pt x="6" y="12115"/>
                  </a:lnTo>
                  <a:lnTo>
                    <a:pt x="3" y="12092"/>
                  </a:lnTo>
                  <a:lnTo>
                    <a:pt x="1" y="12068"/>
                  </a:lnTo>
                  <a:lnTo>
                    <a:pt x="0" y="12044"/>
                  </a:lnTo>
                  <a:lnTo>
                    <a:pt x="0" y="10974"/>
                  </a:lnTo>
                  <a:lnTo>
                    <a:pt x="1687" y="10974"/>
                  </a:lnTo>
                  <a:lnTo>
                    <a:pt x="1687" y="11795"/>
                  </a:lnTo>
                  <a:lnTo>
                    <a:pt x="1971" y="11795"/>
                  </a:lnTo>
                  <a:lnTo>
                    <a:pt x="1971" y="10952"/>
                  </a:lnTo>
                  <a:lnTo>
                    <a:pt x="2005" y="10945"/>
                  </a:lnTo>
                  <a:lnTo>
                    <a:pt x="2039" y="10937"/>
                  </a:lnTo>
                  <a:lnTo>
                    <a:pt x="2072" y="10928"/>
                  </a:lnTo>
                  <a:lnTo>
                    <a:pt x="2105" y="10919"/>
                  </a:lnTo>
                  <a:lnTo>
                    <a:pt x="2137" y="10909"/>
                  </a:lnTo>
                  <a:lnTo>
                    <a:pt x="2169" y="10897"/>
                  </a:lnTo>
                  <a:lnTo>
                    <a:pt x="2201" y="10885"/>
                  </a:lnTo>
                  <a:lnTo>
                    <a:pt x="2233" y="10872"/>
                  </a:lnTo>
                  <a:lnTo>
                    <a:pt x="2263" y="10858"/>
                  </a:lnTo>
                  <a:lnTo>
                    <a:pt x="2294" y="10844"/>
                  </a:lnTo>
                  <a:lnTo>
                    <a:pt x="2324" y="10829"/>
                  </a:lnTo>
                  <a:lnTo>
                    <a:pt x="2353" y="10812"/>
                  </a:lnTo>
                  <a:lnTo>
                    <a:pt x="2383" y="10796"/>
                  </a:lnTo>
                  <a:lnTo>
                    <a:pt x="2412" y="10778"/>
                  </a:lnTo>
                  <a:lnTo>
                    <a:pt x="2439" y="10760"/>
                  </a:lnTo>
                  <a:lnTo>
                    <a:pt x="2467" y="10741"/>
                  </a:lnTo>
                  <a:lnTo>
                    <a:pt x="2467" y="11795"/>
                  </a:lnTo>
                  <a:lnTo>
                    <a:pt x="2753" y="11795"/>
                  </a:lnTo>
                  <a:lnTo>
                    <a:pt x="2753" y="10466"/>
                  </a:lnTo>
                  <a:lnTo>
                    <a:pt x="2768" y="10446"/>
                  </a:lnTo>
                  <a:lnTo>
                    <a:pt x="2782" y="10424"/>
                  </a:lnTo>
                  <a:lnTo>
                    <a:pt x="2797" y="10403"/>
                  </a:lnTo>
                  <a:lnTo>
                    <a:pt x="2811" y="10381"/>
                  </a:lnTo>
                  <a:lnTo>
                    <a:pt x="2839" y="10337"/>
                  </a:lnTo>
                  <a:lnTo>
                    <a:pt x="2864" y="10292"/>
                  </a:lnTo>
                  <a:lnTo>
                    <a:pt x="2875" y="10269"/>
                  </a:lnTo>
                  <a:lnTo>
                    <a:pt x="2888" y="10246"/>
                  </a:lnTo>
                  <a:lnTo>
                    <a:pt x="2899" y="10222"/>
                  </a:lnTo>
                  <a:lnTo>
                    <a:pt x="2909" y="10199"/>
                  </a:lnTo>
                  <a:lnTo>
                    <a:pt x="2919" y="10175"/>
                  </a:lnTo>
                  <a:lnTo>
                    <a:pt x="2930" y="10150"/>
                  </a:lnTo>
                  <a:lnTo>
                    <a:pt x="2939" y="10126"/>
                  </a:lnTo>
                  <a:lnTo>
                    <a:pt x="2947" y="10101"/>
                  </a:lnTo>
                  <a:lnTo>
                    <a:pt x="2955" y="10077"/>
                  </a:lnTo>
                  <a:lnTo>
                    <a:pt x="2963" y="10051"/>
                  </a:lnTo>
                  <a:lnTo>
                    <a:pt x="2971" y="10025"/>
                  </a:lnTo>
                  <a:lnTo>
                    <a:pt x="2978" y="10000"/>
                  </a:lnTo>
                  <a:lnTo>
                    <a:pt x="2984" y="9974"/>
                  </a:lnTo>
                  <a:lnTo>
                    <a:pt x="2989" y="9949"/>
                  </a:lnTo>
                  <a:lnTo>
                    <a:pt x="2995" y="9922"/>
                  </a:lnTo>
                  <a:lnTo>
                    <a:pt x="2999" y="9896"/>
                  </a:lnTo>
                  <a:lnTo>
                    <a:pt x="3003" y="9870"/>
                  </a:lnTo>
                  <a:lnTo>
                    <a:pt x="3007" y="9843"/>
                  </a:lnTo>
                  <a:lnTo>
                    <a:pt x="3011" y="9817"/>
                  </a:lnTo>
                  <a:lnTo>
                    <a:pt x="3013" y="9789"/>
                  </a:lnTo>
                  <a:lnTo>
                    <a:pt x="3015" y="9762"/>
                  </a:lnTo>
                  <a:lnTo>
                    <a:pt x="3017" y="9735"/>
                  </a:lnTo>
                  <a:lnTo>
                    <a:pt x="3018" y="9707"/>
                  </a:lnTo>
                  <a:lnTo>
                    <a:pt x="3018" y="9679"/>
                  </a:lnTo>
                  <a:lnTo>
                    <a:pt x="3018" y="3934"/>
                  </a:lnTo>
                  <a:lnTo>
                    <a:pt x="6497" y="3934"/>
                  </a:lnTo>
                  <a:lnTo>
                    <a:pt x="6497" y="3771"/>
                  </a:lnTo>
                  <a:lnTo>
                    <a:pt x="6497" y="3771"/>
                  </a:lnTo>
                  <a:lnTo>
                    <a:pt x="6497" y="1977"/>
                  </a:lnTo>
                  <a:lnTo>
                    <a:pt x="6497" y="1746"/>
                  </a:lnTo>
                  <a:lnTo>
                    <a:pt x="6497" y="1691"/>
                  </a:lnTo>
                  <a:lnTo>
                    <a:pt x="2862" y="1691"/>
                  </a:lnTo>
                  <a:lnTo>
                    <a:pt x="2842" y="1655"/>
                  </a:lnTo>
                  <a:lnTo>
                    <a:pt x="2819" y="1618"/>
                  </a:lnTo>
                  <a:lnTo>
                    <a:pt x="2796" y="1582"/>
                  </a:lnTo>
                  <a:lnTo>
                    <a:pt x="2771" y="1547"/>
                  </a:lnTo>
                  <a:lnTo>
                    <a:pt x="2745" y="1512"/>
                  </a:lnTo>
                  <a:lnTo>
                    <a:pt x="2719" y="1479"/>
                  </a:lnTo>
                  <a:lnTo>
                    <a:pt x="2691" y="1447"/>
                  </a:lnTo>
                  <a:lnTo>
                    <a:pt x="2662" y="1416"/>
                  </a:lnTo>
                  <a:lnTo>
                    <a:pt x="2633" y="1385"/>
                  </a:lnTo>
                  <a:lnTo>
                    <a:pt x="2602" y="1355"/>
                  </a:lnTo>
                  <a:lnTo>
                    <a:pt x="2570" y="1327"/>
                  </a:lnTo>
                  <a:lnTo>
                    <a:pt x="2538" y="1299"/>
                  </a:lnTo>
                  <a:lnTo>
                    <a:pt x="2505" y="1273"/>
                  </a:lnTo>
                  <a:lnTo>
                    <a:pt x="2470" y="1248"/>
                  </a:lnTo>
                  <a:lnTo>
                    <a:pt x="2435" y="1223"/>
                  </a:lnTo>
                  <a:lnTo>
                    <a:pt x="2399" y="1201"/>
                  </a:lnTo>
                  <a:lnTo>
                    <a:pt x="2363" y="1179"/>
                  </a:lnTo>
                  <a:lnTo>
                    <a:pt x="2325" y="1159"/>
                  </a:lnTo>
                  <a:lnTo>
                    <a:pt x="2287" y="1139"/>
                  </a:lnTo>
                  <a:lnTo>
                    <a:pt x="2248" y="1121"/>
                  </a:lnTo>
                  <a:lnTo>
                    <a:pt x="2208" y="1104"/>
                  </a:lnTo>
                  <a:lnTo>
                    <a:pt x="2168" y="1089"/>
                  </a:lnTo>
                  <a:lnTo>
                    <a:pt x="2127" y="1075"/>
                  </a:lnTo>
                  <a:lnTo>
                    <a:pt x="2085" y="1061"/>
                  </a:lnTo>
                  <a:lnTo>
                    <a:pt x="2043" y="1050"/>
                  </a:lnTo>
                  <a:lnTo>
                    <a:pt x="2000" y="1041"/>
                  </a:lnTo>
                  <a:lnTo>
                    <a:pt x="1957" y="1032"/>
                  </a:lnTo>
                  <a:lnTo>
                    <a:pt x="1914" y="1025"/>
                  </a:lnTo>
                  <a:lnTo>
                    <a:pt x="1870" y="1019"/>
                  </a:lnTo>
                  <a:lnTo>
                    <a:pt x="1825" y="1015"/>
                  </a:lnTo>
                  <a:lnTo>
                    <a:pt x="1780" y="1013"/>
                  </a:lnTo>
                  <a:lnTo>
                    <a:pt x="1735" y="1012"/>
                  </a:lnTo>
                  <a:lnTo>
                    <a:pt x="0" y="1012"/>
                  </a:lnTo>
                  <a:lnTo>
                    <a:pt x="0" y="471"/>
                  </a:lnTo>
                  <a:lnTo>
                    <a:pt x="1" y="448"/>
                  </a:lnTo>
                  <a:lnTo>
                    <a:pt x="3" y="423"/>
                  </a:lnTo>
                  <a:lnTo>
                    <a:pt x="6" y="400"/>
                  </a:lnTo>
                  <a:lnTo>
                    <a:pt x="10" y="377"/>
                  </a:lnTo>
                  <a:lnTo>
                    <a:pt x="15" y="354"/>
                  </a:lnTo>
                  <a:lnTo>
                    <a:pt x="21" y="332"/>
                  </a:lnTo>
                  <a:lnTo>
                    <a:pt x="28" y="310"/>
                  </a:lnTo>
                  <a:lnTo>
                    <a:pt x="38" y="289"/>
                  </a:lnTo>
                  <a:lnTo>
                    <a:pt x="47" y="267"/>
                  </a:lnTo>
                  <a:lnTo>
                    <a:pt x="57" y="247"/>
                  </a:lnTo>
                  <a:lnTo>
                    <a:pt x="68" y="227"/>
                  </a:lnTo>
                  <a:lnTo>
                    <a:pt x="81" y="208"/>
                  </a:lnTo>
                  <a:lnTo>
                    <a:pt x="94" y="190"/>
                  </a:lnTo>
                  <a:lnTo>
                    <a:pt x="108" y="172"/>
                  </a:lnTo>
                  <a:lnTo>
                    <a:pt x="123" y="155"/>
                  </a:lnTo>
                  <a:lnTo>
                    <a:pt x="139" y="138"/>
                  </a:lnTo>
                  <a:lnTo>
                    <a:pt x="155" y="123"/>
                  </a:lnTo>
                  <a:lnTo>
                    <a:pt x="172" y="109"/>
                  </a:lnTo>
                  <a:lnTo>
                    <a:pt x="190" y="94"/>
                  </a:lnTo>
                  <a:lnTo>
                    <a:pt x="209" y="81"/>
                  </a:lnTo>
                  <a:lnTo>
                    <a:pt x="227" y="69"/>
                  </a:lnTo>
                  <a:lnTo>
                    <a:pt x="247" y="57"/>
                  </a:lnTo>
                  <a:lnTo>
                    <a:pt x="268" y="47"/>
                  </a:lnTo>
                  <a:lnTo>
                    <a:pt x="288" y="37"/>
                  </a:lnTo>
                  <a:lnTo>
                    <a:pt x="310" y="29"/>
                  </a:lnTo>
                  <a:lnTo>
                    <a:pt x="331" y="22"/>
                  </a:lnTo>
                  <a:lnTo>
                    <a:pt x="354" y="15"/>
                  </a:lnTo>
                  <a:lnTo>
                    <a:pt x="376" y="9"/>
                  </a:lnTo>
                  <a:lnTo>
                    <a:pt x="400" y="5"/>
                  </a:lnTo>
                  <a:lnTo>
                    <a:pt x="424" y="2"/>
                  </a:lnTo>
                  <a:lnTo>
                    <a:pt x="447" y="1"/>
                  </a:lnTo>
                  <a:lnTo>
                    <a:pt x="472" y="0"/>
                  </a:lnTo>
                  <a:close/>
                  <a:moveTo>
                    <a:pt x="5798" y="5011"/>
                  </a:moveTo>
                  <a:lnTo>
                    <a:pt x="5822" y="5012"/>
                  </a:lnTo>
                  <a:lnTo>
                    <a:pt x="5844" y="5014"/>
                  </a:lnTo>
                  <a:lnTo>
                    <a:pt x="5867" y="5017"/>
                  </a:lnTo>
                  <a:lnTo>
                    <a:pt x="5889" y="5021"/>
                  </a:lnTo>
                  <a:lnTo>
                    <a:pt x="5912" y="5026"/>
                  </a:lnTo>
                  <a:lnTo>
                    <a:pt x="5933" y="5032"/>
                  </a:lnTo>
                  <a:lnTo>
                    <a:pt x="5954" y="5039"/>
                  </a:lnTo>
                  <a:lnTo>
                    <a:pt x="5974" y="5047"/>
                  </a:lnTo>
                  <a:lnTo>
                    <a:pt x="5995" y="5056"/>
                  </a:lnTo>
                  <a:lnTo>
                    <a:pt x="6014" y="5066"/>
                  </a:lnTo>
                  <a:lnTo>
                    <a:pt x="6034" y="5077"/>
                  </a:lnTo>
                  <a:lnTo>
                    <a:pt x="6052" y="5090"/>
                  </a:lnTo>
                  <a:lnTo>
                    <a:pt x="6070" y="5102"/>
                  </a:lnTo>
                  <a:lnTo>
                    <a:pt x="6087" y="5115"/>
                  </a:lnTo>
                  <a:lnTo>
                    <a:pt x="6103" y="5130"/>
                  </a:lnTo>
                  <a:lnTo>
                    <a:pt x="6119" y="5145"/>
                  </a:lnTo>
                  <a:lnTo>
                    <a:pt x="6134" y="5160"/>
                  </a:lnTo>
                  <a:lnTo>
                    <a:pt x="6148" y="5177"/>
                  </a:lnTo>
                  <a:lnTo>
                    <a:pt x="6162" y="5194"/>
                  </a:lnTo>
                  <a:lnTo>
                    <a:pt x="6175" y="5211"/>
                  </a:lnTo>
                  <a:lnTo>
                    <a:pt x="6186" y="5231"/>
                  </a:lnTo>
                  <a:lnTo>
                    <a:pt x="6197" y="5249"/>
                  </a:lnTo>
                  <a:lnTo>
                    <a:pt x="6208" y="5269"/>
                  </a:lnTo>
                  <a:lnTo>
                    <a:pt x="6217" y="5289"/>
                  </a:lnTo>
                  <a:lnTo>
                    <a:pt x="6225" y="5310"/>
                  </a:lnTo>
                  <a:lnTo>
                    <a:pt x="6232" y="5331"/>
                  </a:lnTo>
                  <a:lnTo>
                    <a:pt x="6238" y="5353"/>
                  </a:lnTo>
                  <a:lnTo>
                    <a:pt x="6244" y="5374"/>
                  </a:lnTo>
                  <a:lnTo>
                    <a:pt x="6247" y="5397"/>
                  </a:lnTo>
                  <a:lnTo>
                    <a:pt x="6250" y="5419"/>
                  </a:lnTo>
                  <a:lnTo>
                    <a:pt x="6252" y="5443"/>
                  </a:lnTo>
                  <a:lnTo>
                    <a:pt x="6253" y="5466"/>
                  </a:lnTo>
                  <a:lnTo>
                    <a:pt x="6252" y="5489"/>
                  </a:lnTo>
                  <a:lnTo>
                    <a:pt x="6250" y="5513"/>
                  </a:lnTo>
                  <a:lnTo>
                    <a:pt x="6247" y="5535"/>
                  </a:lnTo>
                  <a:lnTo>
                    <a:pt x="6244" y="5557"/>
                  </a:lnTo>
                  <a:lnTo>
                    <a:pt x="6238" y="5579"/>
                  </a:lnTo>
                  <a:lnTo>
                    <a:pt x="6232" y="5601"/>
                  </a:lnTo>
                  <a:lnTo>
                    <a:pt x="6225" y="5622"/>
                  </a:lnTo>
                  <a:lnTo>
                    <a:pt x="6217" y="5643"/>
                  </a:lnTo>
                  <a:lnTo>
                    <a:pt x="6208" y="5662"/>
                  </a:lnTo>
                  <a:lnTo>
                    <a:pt x="6197" y="5682"/>
                  </a:lnTo>
                  <a:lnTo>
                    <a:pt x="6186" y="5701"/>
                  </a:lnTo>
                  <a:lnTo>
                    <a:pt x="6175" y="5720"/>
                  </a:lnTo>
                  <a:lnTo>
                    <a:pt x="6162" y="5738"/>
                  </a:lnTo>
                  <a:lnTo>
                    <a:pt x="6148" y="5754"/>
                  </a:lnTo>
                  <a:lnTo>
                    <a:pt x="6134" y="5771"/>
                  </a:lnTo>
                  <a:lnTo>
                    <a:pt x="6119" y="5787"/>
                  </a:lnTo>
                  <a:lnTo>
                    <a:pt x="6103" y="5803"/>
                  </a:lnTo>
                  <a:lnTo>
                    <a:pt x="6087" y="5817"/>
                  </a:lnTo>
                  <a:lnTo>
                    <a:pt x="6070" y="5830"/>
                  </a:lnTo>
                  <a:lnTo>
                    <a:pt x="6052" y="5843"/>
                  </a:lnTo>
                  <a:lnTo>
                    <a:pt x="6034" y="5855"/>
                  </a:lnTo>
                  <a:lnTo>
                    <a:pt x="6014" y="5865"/>
                  </a:lnTo>
                  <a:lnTo>
                    <a:pt x="5995" y="5875"/>
                  </a:lnTo>
                  <a:lnTo>
                    <a:pt x="5974" y="5885"/>
                  </a:lnTo>
                  <a:lnTo>
                    <a:pt x="5954" y="5893"/>
                  </a:lnTo>
                  <a:lnTo>
                    <a:pt x="5933" y="5900"/>
                  </a:lnTo>
                  <a:lnTo>
                    <a:pt x="5912" y="5906"/>
                  </a:lnTo>
                  <a:lnTo>
                    <a:pt x="5889" y="5911"/>
                  </a:lnTo>
                  <a:lnTo>
                    <a:pt x="5867" y="5915"/>
                  </a:lnTo>
                  <a:lnTo>
                    <a:pt x="5844" y="5918"/>
                  </a:lnTo>
                  <a:lnTo>
                    <a:pt x="5822" y="5919"/>
                  </a:lnTo>
                  <a:lnTo>
                    <a:pt x="5798" y="5920"/>
                  </a:lnTo>
                  <a:lnTo>
                    <a:pt x="5775" y="5919"/>
                  </a:lnTo>
                  <a:lnTo>
                    <a:pt x="5752" y="5918"/>
                  </a:lnTo>
                  <a:lnTo>
                    <a:pt x="5729" y="5915"/>
                  </a:lnTo>
                  <a:lnTo>
                    <a:pt x="5707" y="5911"/>
                  </a:lnTo>
                  <a:lnTo>
                    <a:pt x="5685" y="5906"/>
                  </a:lnTo>
                  <a:lnTo>
                    <a:pt x="5663" y="5900"/>
                  </a:lnTo>
                  <a:lnTo>
                    <a:pt x="5643" y="5893"/>
                  </a:lnTo>
                  <a:lnTo>
                    <a:pt x="5621" y="5885"/>
                  </a:lnTo>
                  <a:lnTo>
                    <a:pt x="5602" y="5875"/>
                  </a:lnTo>
                  <a:lnTo>
                    <a:pt x="5582" y="5865"/>
                  </a:lnTo>
                  <a:lnTo>
                    <a:pt x="5563" y="5855"/>
                  </a:lnTo>
                  <a:lnTo>
                    <a:pt x="5544" y="5843"/>
                  </a:lnTo>
                  <a:lnTo>
                    <a:pt x="5527" y="5830"/>
                  </a:lnTo>
                  <a:lnTo>
                    <a:pt x="5510" y="5817"/>
                  </a:lnTo>
                  <a:lnTo>
                    <a:pt x="5493" y="5803"/>
                  </a:lnTo>
                  <a:lnTo>
                    <a:pt x="5477" y="5787"/>
                  </a:lnTo>
                  <a:lnTo>
                    <a:pt x="5462" y="5771"/>
                  </a:lnTo>
                  <a:lnTo>
                    <a:pt x="5448" y="5754"/>
                  </a:lnTo>
                  <a:lnTo>
                    <a:pt x="5434" y="5738"/>
                  </a:lnTo>
                  <a:lnTo>
                    <a:pt x="5421" y="5720"/>
                  </a:lnTo>
                  <a:lnTo>
                    <a:pt x="5409" y="5701"/>
                  </a:lnTo>
                  <a:lnTo>
                    <a:pt x="5399" y="5682"/>
                  </a:lnTo>
                  <a:lnTo>
                    <a:pt x="5389" y="5662"/>
                  </a:lnTo>
                  <a:lnTo>
                    <a:pt x="5380" y="5643"/>
                  </a:lnTo>
                  <a:lnTo>
                    <a:pt x="5371" y="5622"/>
                  </a:lnTo>
                  <a:lnTo>
                    <a:pt x="5364" y="5601"/>
                  </a:lnTo>
                  <a:lnTo>
                    <a:pt x="5358" y="5579"/>
                  </a:lnTo>
                  <a:lnTo>
                    <a:pt x="5353" y="5557"/>
                  </a:lnTo>
                  <a:lnTo>
                    <a:pt x="5349" y="5535"/>
                  </a:lnTo>
                  <a:lnTo>
                    <a:pt x="5346" y="5513"/>
                  </a:lnTo>
                  <a:lnTo>
                    <a:pt x="5345" y="5489"/>
                  </a:lnTo>
                  <a:lnTo>
                    <a:pt x="5344" y="5466"/>
                  </a:lnTo>
                  <a:lnTo>
                    <a:pt x="5345" y="5443"/>
                  </a:lnTo>
                  <a:lnTo>
                    <a:pt x="5346" y="5419"/>
                  </a:lnTo>
                  <a:lnTo>
                    <a:pt x="5349" y="5397"/>
                  </a:lnTo>
                  <a:lnTo>
                    <a:pt x="5353" y="5374"/>
                  </a:lnTo>
                  <a:lnTo>
                    <a:pt x="5358" y="5353"/>
                  </a:lnTo>
                  <a:lnTo>
                    <a:pt x="5364" y="5331"/>
                  </a:lnTo>
                  <a:lnTo>
                    <a:pt x="5371" y="5310"/>
                  </a:lnTo>
                  <a:lnTo>
                    <a:pt x="5380" y="5289"/>
                  </a:lnTo>
                  <a:lnTo>
                    <a:pt x="5389" y="5269"/>
                  </a:lnTo>
                  <a:lnTo>
                    <a:pt x="5399" y="5249"/>
                  </a:lnTo>
                  <a:lnTo>
                    <a:pt x="5409" y="5231"/>
                  </a:lnTo>
                  <a:lnTo>
                    <a:pt x="5421" y="5211"/>
                  </a:lnTo>
                  <a:lnTo>
                    <a:pt x="5434" y="5194"/>
                  </a:lnTo>
                  <a:lnTo>
                    <a:pt x="5448" y="5177"/>
                  </a:lnTo>
                  <a:lnTo>
                    <a:pt x="5462" y="5160"/>
                  </a:lnTo>
                  <a:lnTo>
                    <a:pt x="5477" y="5145"/>
                  </a:lnTo>
                  <a:lnTo>
                    <a:pt x="5493" y="5130"/>
                  </a:lnTo>
                  <a:lnTo>
                    <a:pt x="5510" y="5115"/>
                  </a:lnTo>
                  <a:lnTo>
                    <a:pt x="5527" y="5102"/>
                  </a:lnTo>
                  <a:lnTo>
                    <a:pt x="5544" y="5090"/>
                  </a:lnTo>
                  <a:lnTo>
                    <a:pt x="5563" y="5077"/>
                  </a:lnTo>
                  <a:lnTo>
                    <a:pt x="5582" y="5066"/>
                  </a:lnTo>
                  <a:lnTo>
                    <a:pt x="5602" y="5056"/>
                  </a:lnTo>
                  <a:lnTo>
                    <a:pt x="5621" y="5047"/>
                  </a:lnTo>
                  <a:lnTo>
                    <a:pt x="5643" y="5039"/>
                  </a:lnTo>
                  <a:lnTo>
                    <a:pt x="5663" y="5032"/>
                  </a:lnTo>
                  <a:lnTo>
                    <a:pt x="5685" y="5026"/>
                  </a:lnTo>
                  <a:lnTo>
                    <a:pt x="5707" y="5021"/>
                  </a:lnTo>
                  <a:lnTo>
                    <a:pt x="5729" y="5017"/>
                  </a:lnTo>
                  <a:lnTo>
                    <a:pt x="5752" y="5014"/>
                  </a:lnTo>
                  <a:lnTo>
                    <a:pt x="5775" y="5012"/>
                  </a:lnTo>
                  <a:lnTo>
                    <a:pt x="5798" y="5011"/>
                  </a:lnTo>
                  <a:close/>
                  <a:moveTo>
                    <a:pt x="4808" y="11795"/>
                  </a:moveTo>
                  <a:lnTo>
                    <a:pt x="4808" y="9504"/>
                  </a:lnTo>
                  <a:lnTo>
                    <a:pt x="5094" y="9504"/>
                  </a:lnTo>
                  <a:lnTo>
                    <a:pt x="5094" y="11795"/>
                  </a:lnTo>
                  <a:lnTo>
                    <a:pt x="4808" y="11795"/>
                  </a:lnTo>
                  <a:close/>
                  <a:moveTo>
                    <a:pt x="4028" y="11795"/>
                  </a:moveTo>
                  <a:lnTo>
                    <a:pt x="4028" y="9504"/>
                  </a:lnTo>
                  <a:lnTo>
                    <a:pt x="4313" y="9504"/>
                  </a:lnTo>
                  <a:lnTo>
                    <a:pt x="4313" y="11795"/>
                  </a:lnTo>
                  <a:lnTo>
                    <a:pt x="4028" y="11795"/>
                  </a:lnTo>
                  <a:close/>
                  <a:moveTo>
                    <a:pt x="3247" y="11795"/>
                  </a:moveTo>
                  <a:lnTo>
                    <a:pt x="3247" y="9504"/>
                  </a:lnTo>
                  <a:lnTo>
                    <a:pt x="3533" y="9504"/>
                  </a:lnTo>
                  <a:lnTo>
                    <a:pt x="3533" y="11795"/>
                  </a:lnTo>
                  <a:lnTo>
                    <a:pt x="3247" y="11795"/>
                  </a:lnTo>
                  <a:close/>
                  <a:moveTo>
                    <a:pt x="3018" y="3648"/>
                  </a:moveTo>
                  <a:lnTo>
                    <a:pt x="3018" y="2307"/>
                  </a:lnTo>
                  <a:lnTo>
                    <a:pt x="3017" y="2265"/>
                  </a:lnTo>
                  <a:lnTo>
                    <a:pt x="3015" y="2222"/>
                  </a:lnTo>
                  <a:lnTo>
                    <a:pt x="3012" y="2181"/>
                  </a:lnTo>
                  <a:lnTo>
                    <a:pt x="3006" y="2139"/>
                  </a:lnTo>
                  <a:lnTo>
                    <a:pt x="3000" y="2098"/>
                  </a:lnTo>
                  <a:lnTo>
                    <a:pt x="2993" y="2057"/>
                  </a:lnTo>
                  <a:lnTo>
                    <a:pt x="2985" y="2017"/>
                  </a:lnTo>
                  <a:lnTo>
                    <a:pt x="2975" y="1977"/>
                  </a:lnTo>
                  <a:lnTo>
                    <a:pt x="6212" y="1977"/>
                  </a:lnTo>
                  <a:lnTo>
                    <a:pt x="6212" y="3648"/>
                  </a:lnTo>
                  <a:lnTo>
                    <a:pt x="3018" y="3648"/>
                  </a:lnTo>
                  <a:close/>
                </a:path>
              </a:pathLst>
            </a:custGeom>
            <a:grpFill/>
            <a:ln w="9525">
              <a:noFill/>
              <a:round/>
            </a:ln>
          </p:spPr>
          <p:txBody>
            <a:bodyPr vert="horz" wrap="square" lIns="91440" tIns="45720" rIns="91440" bIns="45720" numCol="1" anchor="t" anchorCtr="0" compatLnSpc="1"/>
            <a:lstStyle/>
            <a:p>
              <a:endParaRPr lang="zh-CN" altLang="en-US" u="sng">
                <a:solidFill>
                  <a:srgbClr val="000000"/>
                </a:solidFill>
                <a:latin typeface="Arial" panose="020B0604020202020204" pitchFamily="34" charset="0"/>
                <a:cs typeface="Arial" panose="020B0604020202020204" pitchFamily="34" charset="0"/>
              </a:endParaRPr>
            </a:p>
          </p:txBody>
        </p:sp>
      </p:grpSp>
      <p:grpSp>
        <p:nvGrpSpPr>
          <p:cNvPr id="31" name="组合 200"/>
          <p:cNvGrpSpPr/>
          <p:nvPr/>
        </p:nvGrpSpPr>
        <p:grpSpPr>
          <a:xfrm>
            <a:off x="7303100" y="3449577"/>
            <a:ext cx="230008" cy="247620"/>
            <a:chOff x="11015663" y="180975"/>
            <a:chExt cx="722312" cy="1000125"/>
          </a:xfrm>
          <a:solidFill>
            <a:schemeClr val="tx1">
              <a:lumMod val="50000"/>
              <a:lumOff val="50000"/>
            </a:schemeClr>
          </a:solidFill>
        </p:grpSpPr>
        <p:sp>
          <p:nvSpPr>
            <p:cNvPr id="1143" name="Freeform 29"/>
            <p:cNvSpPr/>
            <p:nvPr/>
          </p:nvSpPr>
          <p:spPr bwMode="auto">
            <a:xfrm>
              <a:off x="11493500" y="180975"/>
              <a:ext cx="244475" cy="268288"/>
            </a:xfrm>
            <a:custGeom>
              <a:avLst/>
              <a:gdLst/>
              <a:ahLst/>
              <a:cxnLst>
                <a:cxn ang="0">
                  <a:pos x="15" y="72"/>
                </a:cxn>
                <a:cxn ang="0">
                  <a:pos x="58" y="77"/>
                </a:cxn>
                <a:cxn ang="0">
                  <a:pos x="98" y="91"/>
                </a:cxn>
                <a:cxn ang="0">
                  <a:pos x="135" y="113"/>
                </a:cxn>
                <a:cxn ang="0">
                  <a:pos x="169" y="140"/>
                </a:cxn>
                <a:cxn ang="0">
                  <a:pos x="179" y="150"/>
                </a:cxn>
                <a:cxn ang="0">
                  <a:pos x="193" y="168"/>
                </a:cxn>
                <a:cxn ang="0">
                  <a:pos x="216" y="207"/>
                </a:cxn>
                <a:cxn ang="0">
                  <a:pos x="231" y="249"/>
                </a:cxn>
                <a:cxn ang="0">
                  <a:pos x="236" y="295"/>
                </a:cxn>
                <a:cxn ang="0">
                  <a:pos x="236" y="319"/>
                </a:cxn>
                <a:cxn ang="0">
                  <a:pos x="241" y="330"/>
                </a:cxn>
                <a:cxn ang="0">
                  <a:pos x="247" y="334"/>
                </a:cxn>
                <a:cxn ang="0">
                  <a:pos x="292" y="337"/>
                </a:cxn>
                <a:cxn ang="0">
                  <a:pos x="299" y="337"/>
                </a:cxn>
                <a:cxn ang="0">
                  <a:pos x="304" y="334"/>
                </a:cxn>
                <a:cxn ang="0">
                  <a:pos x="309" y="324"/>
                </a:cxn>
                <a:cxn ang="0">
                  <a:pos x="309" y="293"/>
                </a:cxn>
                <a:cxn ang="0">
                  <a:pos x="302" y="233"/>
                </a:cxn>
                <a:cxn ang="0">
                  <a:pos x="282" y="177"/>
                </a:cxn>
                <a:cxn ang="0">
                  <a:pos x="252" y="125"/>
                </a:cxn>
                <a:cxn ang="0">
                  <a:pos x="233" y="101"/>
                </a:cxn>
                <a:cxn ang="0">
                  <a:pos x="221" y="88"/>
                </a:cxn>
                <a:cxn ang="0">
                  <a:pos x="177" y="52"/>
                </a:cxn>
                <a:cxn ang="0">
                  <a:pos x="128" y="25"/>
                </a:cxn>
                <a:cxn ang="0">
                  <a:pos x="74" y="7"/>
                </a:cxn>
                <a:cxn ang="0">
                  <a:pos x="19" y="0"/>
                </a:cxn>
                <a:cxn ang="0">
                  <a:pos x="12" y="0"/>
                </a:cxn>
                <a:cxn ang="0">
                  <a:pos x="4" y="8"/>
                </a:cxn>
                <a:cxn ang="0">
                  <a:pos x="0" y="55"/>
                </a:cxn>
                <a:cxn ang="0">
                  <a:pos x="2" y="62"/>
                </a:cxn>
                <a:cxn ang="0">
                  <a:pos x="5" y="67"/>
                </a:cxn>
                <a:cxn ang="0">
                  <a:pos x="15" y="72"/>
                </a:cxn>
              </a:cxnLst>
              <a:rect l="0" t="0" r="r" b="b"/>
              <a:pathLst>
                <a:path w="309" h="337">
                  <a:moveTo>
                    <a:pt x="15" y="72"/>
                  </a:moveTo>
                  <a:lnTo>
                    <a:pt x="15" y="72"/>
                  </a:lnTo>
                  <a:lnTo>
                    <a:pt x="37" y="74"/>
                  </a:lnTo>
                  <a:lnTo>
                    <a:pt x="58" y="77"/>
                  </a:lnTo>
                  <a:lnTo>
                    <a:pt x="78" y="84"/>
                  </a:lnTo>
                  <a:lnTo>
                    <a:pt x="98" y="91"/>
                  </a:lnTo>
                  <a:lnTo>
                    <a:pt x="118" y="101"/>
                  </a:lnTo>
                  <a:lnTo>
                    <a:pt x="135" y="113"/>
                  </a:lnTo>
                  <a:lnTo>
                    <a:pt x="154" y="125"/>
                  </a:lnTo>
                  <a:lnTo>
                    <a:pt x="169" y="140"/>
                  </a:lnTo>
                  <a:lnTo>
                    <a:pt x="169" y="140"/>
                  </a:lnTo>
                  <a:lnTo>
                    <a:pt x="179" y="150"/>
                  </a:lnTo>
                  <a:lnTo>
                    <a:pt x="179" y="150"/>
                  </a:lnTo>
                  <a:lnTo>
                    <a:pt x="193" y="168"/>
                  </a:lnTo>
                  <a:lnTo>
                    <a:pt x="206" y="187"/>
                  </a:lnTo>
                  <a:lnTo>
                    <a:pt x="216" y="207"/>
                  </a:lnTo>
                  <a:lnTo>
                    <a:pt x="225" y="228"/>
                  </a:lnTo>
                  <a:lnTo>
                    <a:pt x="231" y="249"/>
                  </a:lnTo>
                  <a:lnTo>
                    <a:pt x="235" y="271"/>
                  </a:lnTo>
                  <a:lnTo>
                    <a:pt x="236" y="295"/>
                  </a:lnTo>
                  <a:lnTo>
                    <a:pt x="236" y="319"/>
                  </a:lnTo>
                  <a:lnTo>
                    <a:pt x="236" y="319"/>
                  </a:lnTo>
                  <a:lnTo>
                    <a:pt x="238" y="325"/>
                  </a:lnTo>
                  <a:lnTo>
                    <a:pt x="241" y="330"/>
                  </a:lnTo>
                  <a:lnTo>
                    <a:pt x="241" y="330"/>
                  </a:lnTo>
                  <a:lnTo>
                    <a:pt x="247" y="334"/>
                  </a:lnTo>
                  <a:lnTo>
                    <a:pt x="252" y="336"/>
                  </a:lnTo>
                  <a:lnTo>
                    <a:pt x="292" y="337"/>
                  </a:lnTo>
                  <a:lnTo>
                    <a:pt x="292" y="337"/>
                  </a:lnTo>
                  <a:lnTo>
                    <a:pt x="299" y="337"/>
                  </a:lnTo>
                  <a:lnTo>
                    <a:pt x="304" y="334"/>
                  </a:lnTo>
                  <a:lnTo>
                    <a:pt x="304" y="334"/>
                  </a:lnTo>
                  <a:lnTo>
                    <a:pt x="307" y="329"/>
                  </a:lnTo>
                  <a:lnTo>
                    <a:pt x="309" y="324"/>
                  </a:lnTo>
                  <a:lnTo>
                    <a:pt x="309" y="324"/>
                  </a:lnTo>
                  <a:lnTo>
                    <a:pt x="309" y="293"/>
                  </a:lnTo>
                  <a:lnTo>
                    <a:pt x="307" y="263"/>
                  </a:lnTo>
                  <a:lnTo>
                    <a:pt x="302" y="233"/>
                  </a:lnTo>
                  <a:lnTo>
                    <a:pt x="294" y="204"/>
                  </a:lnTo>
                  <a:lnTo>
                    <a:pt x="282" y="177"/>
                  </a:lnTo>
                  <a:lnTo>
                    <a:pt x="268" y="150"/>
                  </a:lnTo>
                  <a:lnTo>
                    <a:pt x="252" y="125"/>
                  </a:lnTo>
                  <a:lnTo>
                    <a:pt x="233" y="101"/>
                  </a:lnTo>
                  <a:lnTo>
                    <a:pt x="233" y="101"/>
                  </a:lnTo>
                  <a:lnTo>
                    <a:pt x="221" y="88"/>
                  </a:lnTo>
                  <a:lnTo>
                    <a:pt x="221" y="88"/>
                  </a:lnTo>
                  <a:lnTo>
                    <a:pt x="199" y="69"/>
                  </a:lnTo>
                  <a:lnTo>
                    <a:pt x="177" y="52"/>
                  </a:lnTo>
                  <a:lnTo>
                    <a:pt x="154" y="37"/>
                  </a:lnTo>
                  <a:lnTo>
                    <a:pt x="128" y="25"/>
                  </a:lnTo>
                  <a:lnTo>
                    <a:pt x="101" y="15"/>
                  </a:lnTo>
                  <a:lnTo>
                    <a:pt x="74" y="7"/>
                  </a:lnTo>
                  <a:lnTo>
                    <a:pt x="47" y="1"/>
                  </a:lnTo>
                  <a:lnTo>
                    <a:pt x="19" y="0"/>
                  </a:lnTo>
                  <a:lnTo>
                    <a:pt x="19" y="0"/>
                  </a:lnTo>
                  <a:lnTo>
                    <a:pt x="12" y="0"/>
                  </a:lnTo>
                  <a:lnTo>
                    <a:pt x="7" y="3"/>
                  </a:lnTo>
                  <a:lnTo>
                    <a:pt x="4" y="8"/>
                  </a:lnTo>
                  <a:lnTo>
                    <a:pt x="2" y="15"/>
                  </a:lnTo>
                  <a:lnTo>
                    <a:pt x="0" y="55"/>
                  </a:lnTo>
                  <a:lnTo>
                    <a:pt x="0" y="55"/>
                  </a:lnTo>
                  <a:lnTo>
                    <a:pt x="2" y="62"/>
                  </a:lnTo>
                  <a:lnTo>
                    <a:pt x="5" y="67"/>
                  </a:lnTo>
                  <a:lnTo>
                    <a:pt x="5" y="67"/>
                  </a:lnTo>
                  <a:lnTo>
                    <a:pt x="9" y="71"/>
                  </a:lnTo>
                  <a:lnTo>
                    <a:pt x="15" y="72"/>
                  </a:lnTo>
                  <a:lnTo>
                    <a:pt x="15" y="7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144" name="Freeform 30"/>
            <p:cNvSpPr/>
            <p:nvPr/>
          </p:nvSpPr>
          <p:spPr bwMode="auto">
            <a:xfrm>
              <a:off x="11496675" y="280988"/>
              <a:ext cx="142875" cy="152400"/>
            </a:xfrm>
            <a:custGeom>
              <a:avLst/>
              <a:gdLst/>
              <a:ahLst/>
              <a:cxnLst>
                <a:cxn ang="0">
                  <a:pos x="112" y="184"/>
                </a:cxn>
                <a:cxn ang="0">
                  <a:pos x="112" y="184"/>
                </a:cxn>
                <a:cxn ang="0">
                  <a:pos x="117" y="188"/>
                </a:cxn>
                <a:cxn ang="0">
                  <a:pos x="122" y="189"/>
                </a:cxn>
                <a:cxn ang="0">
                  <a:pos x="164" y="193"/>
                </a:cxn>
                <a:cxn ang="0">
                  <a:pos x="164" y="193"/>
                </a:cxn>
                <a:cxn ang="0">
                  <a:pos x="169" y="191"/>
                </a:cxn>
                <a:cxn ang="0">
                  <a:pos x="176" y="189"/>
                </a:cxn>
                <a:cxn ang="0">
                  <a:pos x="176" y="189"/>
                </a:cxn>
                <a:cxn ang="0">
                  <a:pos x="179" y="184"/>
                </a:cxn>
                <a:cxn ang="0">
                  <a:pos x="181" y="177"/>
                </a:cxn>
                <a:cxn ang="0">
                  <a:pos x="181" y="177"/>
                </a:cxn>
                <a:cxn ang="0">
                  <a:pos x="181" y="161"/>
                </a:cxn>
                <a:cxn ang="0">
                  <a:pos x="179" y="145"/>
                </a:cxn>
                <a:cxn ang="0">
                  <a:pos x="176" y="129"/>
                </a:cxn>
                <a:cxn ang="0">
                  <a:pos x="171" y="113"/>
                </a:cxn>
                <a:cxn ang="0">
                  <a:pos x="164" y="98"/>
                </a:cxn>
                <a:cxn ang="0">
                  <a:pos x="157" y="83"/>
                </a:cxn>
                <a:cxn ang="0">
                  <a:pos x="149" y="69"/>
                </a:cxn>
                <a:cxn ang="0">
                  <a:pos x="137" y="56"/>
                </a:cxn>
                <a:cxn ang="0">
                  <a:pos x="137" y="56"/>
                </a:cxn>
                <a:cxn ang="0">
                  <a:pos x="130" y="49"/>
                </a:cxn>
                <a:cxn ang="0">
                  <a:pos x="130" y="49"/>
                </a:cxn>
                <a:cxn ang="0">
                  <a:pos x="118" y="37"/>
                </a:cxn>
                <a:cxn ang="0">
                  <a:pos x="107" y="29"/>
                </a:cxn>
                <a:cxn ang="0">
                  <a:pos x="93" y="21"/>
                </a:cxn>
                <a:cxn ang="0">
                  <a:pos x="80" y="14"/>
                </a:cxn>
                <a:cxn ang="0">
                  <a:pos x="64" y="9"/>
                </a:cxn>
                <a:cxn ang="0">
                  <a:pos x="49" y="4"/>
                </a:cxn>
                <a:cxn ang="0">
                  <a:pos x="34" y="0"/>
                </a:cxn>
                <a:cxn ang="0">
                  <a:pos x="19" y="0"/>
                </a:cxn>
                <a:cxn ang="0">
                  <a:pos x="19" y="0"/>
                </a:cxn>
                <a:cxn ang="0">
                  <a:pos x="12" y="0"/>
                </a:cxn>
                <a:cxn ang="0">
                  <a:pos x="7" y="4"/>
                </a:cxn>
                <a:cxn ang="0">
                  <a:pos x="4" y="9"/>
                </a:cxn>
                <a:cxn ang="0">
                  <a:pos x="2" y="14"/>
                </a:cxn>
                <a:cxn ang="0">
                  <a:pos x="0" y="56"/>
                </a:cxn>
                <a:cxn ang="0">
                  <a:pos x="0" y="56"/>
                </a:cxn>
                <a:cxn ang="0">
                  <a:pos x="0" y="63"/>
                </a:cxn>
                <a:cxn ang="0">
                  <a:pos x="5" y="68"/>
                </a:cxn>
                <a:cxn ang="0">
                  <a:pos x="5" y="68"/>
                </a:cxn>
                <a:cxn ang="0">
                  <a:pos x="9" y="71"/>
                </a:cxn>
                <a:cxn ang="0">
                  <a:pos x="16" y="73"/>
                </a:cxn>
                <a:cxn ang="0">
                  <a:pos x="16" y="73"/>
                </a:cxn>
                <a:cxn ang="0">
                  <a:pos x="32" y="75"/>
                </a:cxn>
                <a:cxn ang="0">
                  <a:pos x="49" y="81"/>
                </a:cxn>
                <a:cxn ang="0">
                  <a:pos x="66" y="90"/>
                </a:cxn>
                <a:cxn ang="0">
                  <a:pos x="80" y="100"/>
                </a:cxn>
                <a:cxn ang="0">
                  <a:pos x="80" y="100"/>
                </a:cxn>
                <a:cxn ang="0">
                  <a:pos x="83" y="105"/>
                </a:cxn>
                <a:cxn ang="0">
                  <a:pos x="83" y="105"/>
                </a:cxn>
                <a:cxn ang="0">
                  <a:pos x="95" y="120"/>
                </a:cxn>
                <a:cxn ang="0">
                  <a:pos x="102" y="137"/>
                </a:cxn>
                <a:cxn ang="0">
                  <a:pos x="107" y="154"/>
                </a:cxn>
                <a:cxn ang="0">
                  <a:pos x="107" y="172"/>
                </a:cxn>
                <a:cxn ang="0">
                  <a:pos x="107" y="172"/>
                </a:cxn>
                <a:cxn ang="0">
                  <a:pos x="108" y="179"/>
                </a:cxn>
                <a:cxn ang="0">
                  <a:pos x="112" y="184"/>
                </a:cxn>
                <a:cxn ang="0">
                  <a:pos x="112" y="184"/>
                </a:cxn>
              </a:cxnLst>
              <a:rect l="0" t="0" r="r" b="b"/>
              <a:pathLst>
                <a:path w="181" h="193">
                  <a:moveTo>
                    <a:pt x="112" y="184"/>
                  </a:moveTo>
                  <a:lnTo>
                    <a:pt x="112" y="184"/>
                  </a:lnTo>
                  <a:lnTo>
                    <a:pt x="117" y="188"/>
                  </a:lnTo>
                  <a:lnTo>
                    <a:pt x="122" y="189"/>
                  </a:lnTo>
                  <a:lnTo>
                    <a:pt x="164" y="193"/>
                  </a:lnTo>
                  <a:lnTo>
                    <a:pt x="164" y="193"/>
                  </a:lnTo>
                  <a:lnTo>
                    <a:pt x="169" y="191"/>
                  </a:lnTo>
                  <a:lnTo>
                    <a:pt x="176" y="189"/>
                  </a:lnTo>
                  <a:lnTo>
                    <a:pt x="176" y="189"/>
                  </a:lnTo>
                  <a:lnTo>
                    <a:pt x="179" y="184"/>
                  </a:lnTo>
                  <a:lnTo>
                    <a:pt x="181" y="177"/>
                  </a:lnTo>
                  <a:lnTo>
                    <a:pt x="181" y="177"/>
                  </a:lnTo>
                  <a:lnTo>
                    <a:pt x="181" y="161"/>
                  </a:lnTo>
                  <a:lnTo>
                    <a:pt x="179" y="145"/>
                  </a:lnTo>
                  <a:lnTo>
                    <a:pt x="176" y="129"/>
                  </a:lnTo>
                  <a:lnTo>
                    <a:pt x="171" y="113"/>
                  </a:lnTo>
                  <a:lnTo>
                    <a:pt x="164" y="98"/>
                  </a:lnTo>
                  <a:lnTo>
                    <a:pt x="157" y="83"/>
                  </a:lnTo>
                  <a:lnTo>
                    <a:pt x="149" y="69"/>
                  </a:lnTo>
                  <a:lnTo>
                    <a:pt x="137" y="56"/>
                  </a:lnTo>
                  <a:lnTo>
                    <a:pt x="137" y="56"/>
                  </a:lnTo>
                  <a:lnTo>
                    <a:pt x="130" y="49"/>
                  </a:lnTo>
                  <a:lnTo>
                    <a:pt x="130" y="49"/>
                  </a:lnTo>
                  <a:lnTo>
                    <a:pt x="118" y="37"/>
                  </a:lnTo>
                  <a:lnTo>
                    <a:pt x="107" y="29"/>
                  </a:lnTo>
                  <a:lnTo>
                    <a:pt x="93" y="21"/>
                  </a:lnTo>
                  <a:lnTo>
                    <a:pt x="80" y="14"/>
                  </a:lnTo>
                  <a:lnTo>
                    <a:pt x="64" y="9"/>
                  </a:lnTo>
                  <a:lnTo>
                    <a:pt x="49" y="4"/>
                  </a:lnTo>
                  <a:lnTo>
                    <a:pt x="34" y="0"/>
                  </a:lnTo>
                  <a:lnTo>
                    <a:pt x="19" y="0"/>
                  </a:lnTo>
                  <a:lnTo>
                    <a:pt x="19" y="0"/>
                  </a:lnTo>
                  <a:lnTo>
                    <a:pt x="12" y="0"/>
                  </a:lnTo>
                  <a:lnTo>
                    <a:pt x="7" y="4"/>
                  </a:lnTo>
                  <a:lnTo>
                    <a:pt x="4" y="9"/>
                  </a:lnTo>
                  <a:lnTo>
                    <a:pt x="2" y="14"/>
                  </a:lnTo>
                  <a:lnTo>
                    <a:pt x="0" y="56"/>
                  </a:lnTo>
                  <a:lnTo>
                    <a:pt x="0" y="56"/>
                  </a:lnTo>
                  <a:lnTo>
                    <a:pt x="0" y="63"/>
                  </a:lnTo>
                  <a:lnTo>
                    <a:pt x="5" y="68"/>
                  </a:lnTo>
                  <a:lnTo>
                    <a:pt x="5" y="68"/>
                  </a:lnTo>
                  <a:lnTo>
                    <a:pt x="9" y="71"/>
                  </a:lnTo>
                  <a:lnTo>
                    <a:pt x="16" y="73"/>
                  </a:lnTo>
                  <a:lnTo>
                    <a:pt x="16" y="73"/>
                  </a:lnTo>
                  <a:lnTo>
                    <a:pt x="32" y="75"/>
                  </a:lnTo>
                  <a:lnTo>
                    <a:pt x="49" y="81"/>
                  </a:lnTo>
                  <a:lnTo>
                    <a:pt x="66" y="90"/>
                  </a:lnTo>
                  <a:lnTo>
                    <a:pt x="80" y="100"/>
                  </a:lnTo>
                  <a:lnTo>
                    <a:pt x="80" y="100"/>
                  </a:lnTo>
                  <a:lnTo>
                    <a:pt x="83" y="105"/>
                  </a:lnTo>
                  <a:lnTo>
                    <a:pt x="83" y="105"/>
                  </a:lnTo>
                  <a:lnTo>
                    <a:pt x="95" y="120"/>
                  </a:lnTo>
                  <a:lnTo>
                    <a:pt x="102" y="137"/>
                  </a:lnTo>
                  <a:lnTo>
                    <a:pt x="107" y="154"/>
                  </a:lnTo>
                  <a:lnTo>
                    <a:pt x="107" y="172"/>
                  </a:lnTo>
                  <a:lnTo>
                    <a:pt x="107" y="172"/>
                  </a:lnTo>
                  <a:lnTo>
                    <a:pt x="108" y="179"/>
                  </a:lnTo>
                  <a:lnTo>
                    <a:pt x="112" y="184"/>
                  </a:lnTo>
                  <a:lnTo>
                    <a:pt x="112" y="18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145" name="Freeform 31"/>
            <p:cNvSpPr>
              <a:spLocks noEditPoints="1"/>
            </p:cNvSpPr>
            <p:nvPr/>
          </p:nvSpPr>
          <p:spPr bwMode="auto">
            <a:xfrm>
              <a:off x="11015663" y="377825"/>
              <a:ext cx="522288" cy="803275"/>
            </a:xfrm>
            <a:custGeom>
              <a:avLst/>
              <a:gdLst/>
              <a:ahLst/>
              <a:cxnLst>
                <a:cxn ang="0">
                  <a:pos x="639" y="1012"/>
                </a:cxn>
                <a:cxn ang="0">
                  <a:pos x="647" y="1012"/>
                </a:cxn>
                <a:cxn ang="0">
                  <a:pos x="656" y="1002"/>
                </a:cxn>
                <a:cxn ang="0">
                  <a:pos x="658" y="103"/>
                </a:cxn>
                <a:cxn ang="0">
                  <a:pos x="658" y="93"/>
                </a:cxn>
                <a:cxn ang="0">
                  <a:pos x="653" y="72"/>
                </a:cxn>
                <a:cxn ang="0">
                  <a:pos x="641" y="45"/>
                </a:cxn>
                <a:cxn ang="0">
                  <a:pos x="612" y="18"/>
                </a:cxn>
                <a:cxn ang="0">
                  <a:pos x="585" y="5"/>
                </a:cxn>
                <a:cxn ang="0">
                  <a:pos x="565" y="0"/>
                </a:cxn>
                <a:cxn ang="0">
                  <a:pos x="103" y="0"/>
                </a:cxn>
                <a:cxn ang="0">
                  <a:pos x="93" y="0"/>
                </a:cxn>
                <a:cxn ang="0">
                  <a:pos x="72" y="5"/>
                </a:cxn>
                <a:cxn ang="0">
                  <a:pos x="45" y="18"/>
                </a:cxn>
                <a:cxn ang="0">
                  <a:pos x="17" y="45"/>
                </a:cxn>
                <a:cxn ang="0">
                  <a:pos x="3" y="72"/>
                </a:cxn>
                <a:cxn ang="0">
                  <a:pos x="0" y="93"/>
                </a:cxn>
                <a:cxn ang="0">
                  <a:pos x="0" y="995"/>
                </a:cxn>
                <a:cxn ang="0">
                  <a:pos x="1" y="1002"/>
                </a:cxn>
                <a:cxn ang="0">
                  <a:pos x="10" y="1012"/>
                </a:cxn>
                <a:cxn ang="0">
                  <a:pos x="17" y="1012"/>
                </a:cxn>
                <a:cxn ang="0">
                  <a:pos x="361" y="926"/>
                </a:cxn>
                <a:cxn ang="0">
                  <a:pos x="356" y="939"/>
                </a:cxn>
                <a:cxn ang="0">
                  <a:pos x="342" y="945"/>
                </a:cxn>
                <a:cxn ang="0">
                  <a:pos x="314" y="945"/>
                </a:cxn>
                <a:cxn ang="0">
                  <a:pos x="302" y="939"/>
                </a:cxn>
                <a:cxn ang="0">
                  <a:pos x="297" y="926"/>
                </a:cxn>
                <a:cxn ang="0">
                  <a:pos x="297" y="911"/>
                </a:cxn>
                <a:cxn ang="0">
                  <a:pos x="302" y="897"/>
                </a:cxn>
                <a:cxn ang="0">
                  <a:pos x="314" y="892"/>
                </a:cxn>
                <a:cxn ang="0">
                  <a:pos x="342" y="892"/>
                </a:cxn>
                <a:cxn ang="0">
                  <a:pos x="356" y="897"/>
                </a:cxn>
                <a:cxn ang="0">
                  <a:pos x="361" y="911"/>
                </a:cxn>
                <a:cxn ang="0">
                  <a:pos x="114" y="126"/>
                </a:cxn>
                <a:cxn ang="0">
                  <a:pos x="116" y="120"/>
                </a:cxn>
                <a:cxn ang="0">
                  <a:pos x="126" y="109"/>
                </a:cxn>
                <a:cxn ang="0">
                  <a:pos x="524" y="108"/>
                </a:cxn>
                <a:cxn ang="0">
                  <a:pos x="531" y="109"/>
                </a:cxn>
                <a:cxn ang="0">
                  <a:pos x="541" y="120"/>
                </a:cxn>
                <a:cxn ang="0">
                  <a:pos x="543" y="821"/>
                </a:cxn>
                <a:cxn ang="0">
                  <a:pos x="541" y="828"/>
                </a:cxn>
                <a:cxn ang="0">
                  <a:pos x="531" y="838"/>
                </a:cxn>
                <a:cxn ang="0">
                  <a:pos x="133" y="840"/>
                </a:cxn>
                <a:cxn ang="0">
                  <a:pos x="126" y="838"/>
                </a:cxn>
                <a:cxn ang="0">
                  <a:pos x="116" y="828"/>
                </a:cxn>
                <a:cxn ang="0">
                  <a:pos x="114" y="126"/>
                </a:cxn>
              </a:cxnLst>
              <a:rect l="0" t="0" r="r" b="b"/>
              <a:pathLst>
                <a:path w="658" h="1012">
                  <a:moveTo>
                    <a:pt x="17" y="1012"/>
                  </a:moveTo>
                  <a:lnTo>
                    <a:pt x="639" y="1012"/>
                  </a:lnTo>
                  <a:lnTo>
                    <a:pt x="639" y="1012"/>
                  </a:lnTo>
                  <a:lnTo>
                    <a:pt x="647" y="1012"/>
                  </a:lnTo>
                  <a:lnTo>
                    <a:pt x="653" y="1007"/>
                  </a:lnTo>
                  <a:lnTo>
                    <a:pt x="656" y="1002"/>
                  </a:lnTo>
                  <a:lnTo>
                    <a:pt x="658" y="995"/>
                  </a:lnTo>
                  <a:lnTo>
                    <a:pt x="658" y="103"/>
                  </a:lnTo>
                  <a:lnTo>
                    <a:pt x="658" y="103"/>
                  </a:lnTo>
                  <a:lnTo>
                    <a:pt x="658" y="93"/>
                  </a:lnTo>
                  <a:lnTo>
                    <a:pt x="656" y="82"/>
                  </a:lnTo>
                  <a:lnTo>
                    <a:pt x="653" y="72"/>
                  </a:lnTo>
                  <a:lnTo>
                    <a:pt x="649" y="64"/>
                  </a:lnTo>
                  <a:lnTo>
                    <a:pt x="641" y="45"/>
                  </a:lnTo>
                  <a:lnTo>
                    <a:pt x="627" y="30"/>
                  </a:lnTo>
                  <a:lnTo>
                    <a:pt x="612" y="18"/>
                  </a:lnTo>
                  <a:lnTo>
                    <a:pt x="595" y="8"/>
                  </a:lnTo>
                  <a:lnTo>
                    <a:pt x="585" y="5"/>
                  </a:lnTo>
                  <a:lnTo>
                    <a:pt x="575" y="1"/>
                  </a:lnTo>
                  <a:lnTo>
                    <a:pt x="565" y="0"/>
                  </a:lnTo>
                  <a:lnTo>
                    <a:pt x="555" y="0"/>
                  </a:lnTo>
                  <a:lnTo>
                    <a:pt x="103" y="0"/>
                  </a:lnTo>
                  <a:lnTo>
                    <a:pt x="103" y="0"/>
                  </a:lnTo>
                  <a:lnTo>
                    <a:pt x="93" y="0"/>
                  </a:lnTo>
                  <a:lnTo>
                    <a:pt x="82" y="1"/>
                  </a:lnTo>
                  <a:lnTo>
                    <a:pt x="72" y="5"/>
                  </a:lnTo>
                  <a:lnTo>
                    <a:pt x="62" y="8"/>
                  </a:lnTo>
                  <a:lnTo>
                    <a:pt x="45" y="18"/>
                  </a:lnTo>
                  <a:lnTo>
                    <a:pt x="30" y="30"/>
                  </a:lnTo>
                  <a:lnTo>
                    <a:pt x="17" y="45"/>
                  </a:lnTo>
                  <a:lnTo>
                    <a:pt x="7" y="64"/>
                  </a:lnTo>
                  <a:lnTo>
                    <a:pt x="3" y="72"/>
                  </a:lnTo>
                  <a:lnTo>
                    <a:pt x="1" y="82"/>
                  </a:lnTo>
                  <a:lnTo>
                    <a:pt x="0" y="93"/>
                  </a:lnTo>
                  <a:lnTo>
                    <a:pt x="0" y="103"/>
                  </a:lnTo>
                  <a:lnTo>
                    <a:pt x="0" y="995"/>
                  </a:lnTo>
                  <a:lnTo>
                    <a:pt x="0" y="995"/>
                  </a:lnTo>
                  <a:lnTo>
                    <a:pt x="1" y="1002"/>
                  </a:lnTo>
                  <a:lnTo>
                    <a:pt x="5" y="1007"/>
                  </a:lnTo>
                  <a:lnTo>
                    <a:pt x="10" y="1012"/>
                  </a:lnTo>
                  <a:lnTo>
                    <a:pt x="17" y="1012"/>
                  </a:lnTo>
                  <a:lnTo>
                    <a:pt x="17" y="1012"/>
                  </a:lnTo>
                  <a:close/>
                  <a:moveTo>
                    <a:pt x="361" y="926"/>
                  </a:moveTo>
                  <a:lnTo>
                    <a:pt x="361" y="926"/>
                  </a:lnTo>
                  <a:lnTo>
                    <a:pt x="359" y="933"/>
                  </a:lnTo>
                  <a:lnTo>
                    <a:pt x="356" y="939"/>
                  </a:lnTo>
                  <a:lnTo>
                    <a:pt x="351" y="943"/>
                  </a:lnTo>
                  <a:lnTo>
                    <a:pt x="342" y="945"/>
                  </a:lnTo>
                  <a:lnTo>
                    <a:pt x="314" y="945"/>
                  </a:lnTo>
                  <a:lnTo>
                    <a:pt x="314" y="945"/>
                  </a:lnTo>
                  <a:lnTo>
                    <a:pt x="307" y="943"/>
                  </a:lnTo>
                  <a:lnTo>
                    <a:pt x="302" y="939"/>
                  </a:lnTo>
                  <a:lnTo>
                    <a:pt x="297" y="933"/>
                  </a:lnTo>
                  <a:lnTo>
                    <a:pt x="297" y="926"/>
                  </a:lnTo>
                  <a:lnTo>
                    <a:pt x="297" y="911"/>
                  </a:lnTo>
                  <a:lnTo>
                    <a:pt x="297" y="911"/>
                  </a:lnTo>
                  <a:lnTo>
                    <a:pt x="297" y="904"/>
                  </a:lnTo>
                  <a:lnTo>
                    <a:pt x="302" y="897"/>
                  </a:lnTo>
                  <a:lnTo>
                    <a:pt x="307" y="894"/>
                  </a:lnTo>
                  <a:lnTo>
                    <a:pt x="314" y="892"/>
                  </a:lnTo>
                  <a:lnTo>
                    <a:pt x="342" y="892"/>
                  </a:lnTo>
                  <a:lnTo>
                    <a:pt x="342" y="892"/>
                  </a:lnTo>
                  <a:lnTo>
                    <a:pt x="351" y="894"/>
                  </a:lnTo>
                  <a:lnTo>
                    <a:pt x="356" y="897"/>
                  </a:lnTo>
                  <a:lnTo>
                    <a:pt x="359" y="904"/>
                  </a:lnTo>
                  <a:lnTo>
                    <a:pt x="361" y="911"/>
                  </a:lnTo>
                  <a:lnTo>
                    <a:pt x="361" y="926"/>
                  </a:lnTo>
                  <a:close/>
                  <a:moveTo>
                    <a:pt x="114" y="126"/>
                  </a:moveTo>
                  <a:lnTo>
                    <a:pt x="114" y="126"/>
                  </a:lnTo>
                  <a:lnTo>
                    <a:pt x="116" y="120"/>
                  </a:lnTo>
                  <a:lnTo>
                    <a:pt x="120" y="113"/>
                  </a:lnTo>
                  <a:lnTo>
                    <a:pt x="126" y="109"/>
                  </a:lnTo>
                  <a:lnTo>
                    <a:pt x="133" y="108"/>
                  </a:lnTo>
                  <a:lnTo>
                    <a:pt x="524" y="108"/>
                  </a:lnTo>
                  <a:lnTo>
                    <a:pt x="524" y="108"/>
                  </a:lnTo>
                  <a:lnTo>
                    <a:pt x="531" y="109"/>
                  </a:lnTo>
                  <a:lnTo>
                    <a:pt x="538" y="113"/>
                  </a:lnTo>
                  <a:lnTo>
                    <a:pt x="541" y="120"/>
                  </a:lnTo>
                  <a:lnTo>
                    <a:pt x="543" y="126"/>
                  </a:lnTo>
                  <a:lnTo>
                    <a:pt x="543" y="821"/>
                  </a:lnTo>
                  <a:lnTo>
                    <a:pt x="543" y="821"/>
                  </a:lnTo>
                  <a:lnTo>
                    <a:pt x="541" y="828"/>
                  </a:lnTo>
                  <a:lnTo>
                    <a:pt x="538" y="835"/>
                  </a:lnTo>
                  <a:lnTo>
                    <a:pt x="531" y="838"/>
                  </a:lnTo>
                  <a:lnTo>
                    <a:pt x="524" y="840"/>
                  </a:lnTo>
                  <a:lnTo>
                    <a:pt x="133" y="840"/>
                  </a:lnTo>
                  <a:lnTo>
                    <a:pt x="133" y="840"/>
                  </a:lnTo>
                  <a:lnTo>
                    <a:pt x="126" y="838"/>
                  </a:lnTo>
                  <a:lnTo>
                    <a:pt x="120" y="835"/>
                  </a:lnTo>
                  <a:lnTo>
                    <a:pt x="116" y="828"/>
                  </a:lnTo>
                  <a:lnTo>
                    <a:pt x="114" y="821"/>
                  </a:lnTo>
                  <a:lnTo>
                    <a:pt x="114" y="12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928" name="组合 229"/>
          <p:cNvGrpSpPr/>
          <p:nvPr/>
        </p:nvGrpSpPr>
        <p:grpSpPr>
          <a:xfrm>
            <a:off x="6833290" y="3431884"/>
            <a:ext cx="363488" cy="317863"/>
            <a:chOff x="12457113" y="177800"/>
            <a:chExt cx="898525" cy="993776"/>
          </a:xfrm>
          <a:solidFill>
            <a:schemeClr val="tx1">
              <a:lumMod val="50000"/>
              <a:lumOff val="50000"/>
            </a:schemeClr>
          </a:solidFill>
        </p:grpSpPr>
        <p:sp>
          <p:nvSpPr>
            <p:cNvPr id="1147" name="Freeform 83"/>
            <p:cNvSpPr/>
            <p:nvPr/>
          </p:nvSpPr>
          <p:spPr bwMode="auto">
            <a:xfrm>
              <a:off x="12726988" y="177800"/>
              <a:ext cx="352425" cy="125413"/>
            </a:xfrm>
            <a:custGeom>
              <a:avLst/>
              <a:gdLst/>
              <a:ahLst/>
              <a:cxnLst>
                <a:cxn ang="0">
                  <a:pos x="33" y="134"/>
                </a:cxn>
                <a:cxn ang="0">
                  <a:pos x="44" y="139"/>
                </a:cxn>
                <a:cxn ang="0">
                  <a:pos x="49" y="137"/>
                </a:cxn>
                <a:cxn ang="0">
                  <a:pos x="54" y="135"/>
                </a:cxn>
                <a:cxn ang="0">
                  <a:pos x="90" y="108"/>
                </a:cxn>
                <a:cxn ang="0">
                  <a:pos x="127" y="90"/>
                </a:cxn>
                <a:cxn ang="0">
                  <a:pos x="169" y="78"/>
                </a:cxn>
                <a:cxn ang="0">
                  <a:pos x="211" y="73"/>
                </a:cxn>
                <a:cxn ang="0">
                  <a:pos x="225" y="75"/>
                </a:cxn>
                <a:cxn ang="0">
                  <a:pos x="248" y="76"/>
                </a:cxn>
                <a:cxn ang="0">
                  <a:pos x="292" y="88"/>
                </a:cxn>
                <a:cxn ang="0">
                  <a:pos x="333" y="108"/>
                </a:cxn>
                <a:cxn ang="0">
                  <a:pos x="370" y="135"/>
                </a:cxn>
                <a:cxn ang="0">
                  <a:pos x="385" y="152"/>
                </a:cxn>
                <a:cxn ang="0">
                  <a:pos x="397" y="157"/>
                </a:cxn>
                <a:cxn ang="0">
                  <a:pos x="402" y="156"/>
                </a:cxn>
                <a:cxn ang="0">
                  <a:pos x="439" y="127"/>
                </a:cxn>
                <a:cxn ang="0">
                  <a:pos x="442" y="122"/>
                </a:cxn>
                <a:cxn ang="0">
                  <a:pos x="444" y="115"/>
                </a:cxn>
                <a:cxn ang="0">
                  <a:pos x="441" y="103"/>
                </a:cxn>
                <a:cxn ang="0">
                  <a:pos x="419" y="81"/>
                </a:cxn>
                <a:cxn ang="0">
                  <a:pos x="372" y="46"/>
                </a:cxn>
                <a:cxn ang="0">
                  <a:pos x="318" y="19"/>
                </a:cxn>
                <a:cxn ang="0">
                  <a:pos x="260" y="4"/>
                </a:cxn>
                <a:cxn ang="0">
                  <a:pos x="230" y="2"/>
                </a:cxn>
                <a:cxn ang="0">
                  <a:pos x="211" y="0"/>
                </a:cxn>
                <a:cxn ang="0">
                  <a:pos x="156" y="5"/>
                </a:cxn>
                <a:cxn ang="0">
                  <a:pos x="102" y="21"/>
                </a:cxn>
                <a:cxn ang="0">
                  <a:pos x="51" y="46"/>
                </a:cxn>
                <a:cxn ang="0">
                  <a:pos x="6" y="81"/>
                </a:cxn>
                <a:cxn ang="0">
                  <a:pos x="2" y="86"/>
                </a:cxn>
                <a:cxn ang="0">
                  <a:pos x="2" y="98"/>
                </a:cxn>
                <a:cxn ang="0">
                  <a:pos x="33" y="134"/>
                </a:cxn>
              </a:cxnLst>
              <a:rect l="0" t="0" r="r" b="b"/>
              <a:pathLst>
                <a:path w="444" h="157">
                  <a:moveTo>
                    <a:pt x="33" y="134"/>
                  </a:moveTo>
                  <a:lnTo>
                    <a:pt x="33" y="134"/>
                  </a:lnTo>
                  <a:lnTo>
                    <a:pt x="38" y="137"/>
                  </a:lnTo>
                  <a:lnTo>
                    <a:pt x="44" y="139"/>
                  </a:lnTo>
                  <a:lnTo>
                    <a:pt x="44" y="139"/>
                  </a:lnTo>
                  <a:lnTo>
                    <a:pt x="49" y="137"/>
                  </a:lnTo>
                  <a:lnTo>
                    <a:pt x="54" y="135"/>
                  </a:lnTo>
                  <a:lnTo>
                    <a:pt x="54" y="135"/>
                  </a:lnTo>
                  <a:lnTo>
                    <a:pt x="71" y="120"/>
                  </a:lnTo>
                  <a:lnTo>
                    <a:pt x="90" y="108"/>
                  </a:lnTo>
                  <a:lnTo>
                    <a:pt x="108" y="98"/>
                  </a:lnTo>
                  <a:lnTo>
                    <a:pt x="127" y="90"/>
                  </a:lnTo>
                  <a:lnTo>
                    <a:pt x="147" y="83"/>
                  </a:lnTo>
                  <a:lnTo>
                    <a:pt x="169" y="78"/>
                  </a:lnTo>
                  <a:lnTo>
                    <a:pt x="189" y="75"/>
                  </a:lnTo>
                  <a:lnTo>
                    <a:pt x="211" y="73"/>
                  </a:lnTo>
                  <a:lnTo>
                    <a:pt x="211" y="73"/>
                  </a:lnTo>
                  <a:lnTo>
                    <a:pt x="225" y="75"/>
                  </a:lnTo>
                  <a:lnTo>
                    <a:pt x="225" y="75"/>
                  </a:lnTo>
                  <a:lnTo>
                    <a:pt x="248" y="76"/>
                  </a:lnTo>
                  <a:lnTo>
                    <a:pt x="270" y="81"/>
                  </a:lnTo>
                  <a:lnTo>
                    <a:pt x="292" y="88"/>
                  </a:lnTo>
                  <a:lnTo>
                    <a:pt x="313" y="97"/>
                  </a:lnTo>
                  <a:lnTo>
                    <a:pt x="333" y="108"/>
                  </a:lnTo>
                  <a:lnTo>
                    <a:pt x="351" y="120"/>
                  </a:lnTo>
                  <a:lnTo>
                    <a:pt x="370" y="135"/>
                  </a:lnTo>
                  <a:lnTo>
                    <a:pt x="385" y="152"/>
                  </a:lnTo>
                  <a:lnTo>
                    <a:pt x="385" y="152"/>
                  </a:lnTo>
                  <a:lnTo>
                    <a:pt x="390" y="156"/>
                  </a:lnTo>
                  <a:lnTo>
                    <a:pt x="397" y="157"/>
                  </a:lnTo>
                  <a:lnTo>
                    <a:pt x="397" y="157"/>
                  </a:lnTo>
                  <a:lnTo>
                    <a:pt x="402" y="156"/>
                  </a:lnTo>
                  <a:lnTo>
                    <a:pt x="407" y="154"/>
                  </a:lnTo>
                  <a:lnTo>
                    <a:pt x="439" y="127"/>
                  </a:lnTo>
                  <a:lnTo>
                    <a:pt x="439" y="127"/>
                  </a:lnTo>
                  <a:lnTo>
                    <a:pt x="442" y="122"/>
                  </a:lnTo>
                  <a:lnTo>
                    <a:pt x="444" y="115"/>
                  </a:lnTo>
                  <a:lnTo>
                    <a:pt x="444" y="115"/>
                  </a:lnTo>
                  <a:lnTo>
                    <a:pt x="444" y="110"/>
                  </a:lnTo>
                  <a:lnTo>
                    <a:pt x="441" y="103"/>
                  </a:lnTo>
                  <a:lnTo>
                    <a:pt x="441" y="103"/>
                  </a:lnTo>
                  <a:lnTo>
                    <a:pt x="419" y="81"/>
                  </a:lnTo>
                  <a:lnTo>
                    <a:pt x="395" y="63"/>
                  </a:lnTo>
                  <a:lnTo>
                    <a:pt x="372" y="46"/>
                  </a:lnTo>
                  <a:lnTo>
                    <a:pt x="345" y="31"/>
                  </a:lnTo>
                  <a:lnTo>
                    <a:pt x="318" y="19"/>
                  </a:lnTo>
                  <a:lnTo>
                    <a:pt x="289" y="11"/>
                  </a:lnTo>
                  <a:lnTo>
                    <a:pt x="260" y="4"/>
                  </a:lnTo>
                  <a:lnTo>
                    <a:pt x="230" y="2"/>
                  </a:lnTo>
                  <a:lnTo>
                    <a:pt x="230" y="2"/>
                  </a:lnTo>
                  <a:lnTo>
                    <a:pt x="211" y="0"/>
                  </a:lnTo>
                  <a:lnTo>
                    <a:pt x="211" y="0"/>
                  </a:lnTo>
                  <a:lnTo>
                    <a:pt x="183" y="2"/>
                  </a:lnTo>
                  <a:lnTo>
                    <a:pt x="156" y="5"/>
                  </a:lnTo>
                  <a:lnTo>
                    <a:pt x="129" y="12"/>
                  </a:lnTo>
                  <a:lnTo>
                    <a:pt x="102" y="21"/>
                  </a:lnTo>
                  <a:lnTo>
                    <a:pt x="76" y="32"/>
                  </a:lnTo>
                  <a:lnTo>
                    <a:pt x="51" y="46"/>
                  </a:lnTo>
                  <a:lnTo>
                    <a:pt x="27" y="63"/>
                  </a:lnTo>
                  <a:lnTo>
                    <a:pt x="6" y="81"/>
                  </a:lnTo>
                  <a:lnTo>
                    <a:pt x="6" y="81"/>
                  </a:lnTo>
                  <a:lnTo>
                    <a:pt x="2" y="86"/>
                  </a:lnTo>
                  <a:lnTo>
                    <a:pt x="0" y="92"/>
                  </a:lnTo>
                  <a:lnTo>
                    <a:pt x="2" y="98"/>
                  </a:lnTo>
                  <a:lnTo>
                    <a:pt x="6" y="103"/>
                  </a:lnTo>
                  <a:lnTo>
                    <a:pt x="33" y="13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148" name="Freeform 84"/>
            <p:cNvSpPr/>
            <p:nvPr/>
          </p:nvSpPr>
          <p:spPr bwMode="auto">
            <a:xfrm>
              <a:off x="12801600" y="274638"/>
              <a:ext cx="196850" cy="87313"/>
            </a:xfrm>
            <a:custGeom>
              <a:avLst/>
              <a:gdLst/>
              <a:ahLst/>
              <a:cxnLst>
                <a:cxn ang="0">
                  <a:pos x="130" y="0"/>
                </a:cxn>
                <a:cxn ang="0">
                  <a:pos x="130" y="0"/>
                </a:cxn>
                <a:cxn ang="0">
                  <a:pos x="120" y="0"/>
                </a:cxn>
                <a:cxn ang="0">
                  <a:pos x="120" y="0"/>
                </a:cxn>
                <a:cxn ang="0">
                  <a:pos x="103" y="0"/>
                </a:cxn>
                <a:cxn ang="0">
                  <a:pos x="88" y="3"/>
                </a:cxn>
                <a:cxn ang="0">
                  <a:pos x="73" y="7"/>
                </a:cxn>
                <a:cxn ang="0">
                  <a:pos x="58" y="12"/>
                </a:cxn>
                <a:cxn ang="0">
                  <a:pos x="44" y="18"/>
                </a:cxn>
                <a:cxn ang="0">
                  <a:pos x="31" y="25"/>
                </a:cxn>
                <a:cxn ang="0">
                  <a:pos x="17" y="34"/>
                </a:cxn>
                <a:cxn ang="0">
                  <a:pos x="5" y="44"/>
                </a:cxn>
                <a:cxn ang="0">
                  <a:pos x="5" y="44"/>
                </a:cxn>
                <a:cxn ang="0">
                  <a:pos x="2" y="49"/>
                </a:cxn>
                <a:cxn ang="0">
                  <a:pos x="0" y="56"/>
                </a:cxn>
                <a:cxn ang="0">
                  <a:pos x="2" y="61"/>
                </a:cxn>
                <a:cxn ang="0">
                  <a:pos x="4" y="67"/>
                </a:cxn>
                <a:cxn ang="0">
                  <a:pos x="32" y="98"/>
                </a:cxn>
                <a:cxn ang="0">
                  <a:pos x="32" y="98"/>
                </a:cxn>
                <a:cxn ang="0">
                  <a:pos x="37" y="101"/>
                </a:cxn>
                <a:cxn ang="0">
                  <a:pos x="44" y="103"/>
                </a:cxn>
                <a:cxn ang="0">
                  <a:pos x="44" y="103"/>
                </a:cxn>
                <a:cxn ang="0">
                  <a:pos x="49" y="101"/>
                </a:cxn>
                <a:cxn ang="0">
                  <a:pos x="54" y="98"/>
                </a:cxn>
                <a:cxn ang="0">
                  <a:pos x="54" y="98"/>
                </a:cxn>
                <a:cxn ang="0">
                  <a:pos x="69" y="88"/>
                </a:cxn>
                <a:cxn ang="0">
                  <a:pos x="85" y="79"/>
                </a:cxn>
                <a:cxn ang="0">
                  <a:pos x="101" y="74"/>
                </a:cxn>
                <a:cxn ang="0">
                  <a:pos x="120" y="72"/>
                </a:cxn>
                <a:cxn ang="0">
                  <a:pos x="120" y="72"/>
                </a:cxn>
                <a:cxn ang="0">
                  <a:pos x="125" y="72"/>
                </a:cxn>
                <a:cxn ang="0">
                  <a:pos x="125" y="72"/>
                </a:cxn>
                <a:cxn ang="0">
                  <a:pos x="144" y="76"/>
                </a:cxn>
                <a:cxn ang="0">
                  <a:pos x="161" y="83"/>
                </a:cxn>
                <a:cxn ang="0">
                  <a:pos x="177" y="91"/>
                </a:cxn>
                <a:cxn ang="0">
                  <a:pos x="191" y="104"/>
                </a:cxn>
                <a:cxn ang="0">
                  <a:pos x="191" y="104"/>
                </a:cxn>
                <a:cxn ang="0">
                  <a:pos x="196" y="108"/>
                </a:cxn>
                <a:cxn ang="0">
                  <a:pos x="203" y="110"/>
                </a:cxn>
                <a:cxn ang="0">
                  <a:pos x="203" y="110"/>
                </a:cxn>
                <a:cxn ang="0">
                  <a:pos x="208" y="108"/>
                </a:cxn>
                <a:cxn ang="0">
                  <a:pos x="213" y="106"/>
                </a:cxn>
                <a:cxn ang="0">
                  <a:pos x="245" y="79"/>
                </a:cxn>
                <a:cxn ang="0">
                  <a:pos x="245" y="79"/>
                </a:cxn>
                <a:cxn ang="0">
                  <a:pos x="248" y="74"/>
                </a:cxn>
                <a:cxn ang="0">
                  <a:pos x="250" y="67"/>
                </a:cxn>
                <a:cxn ang="0">
                  <a:pos x="250" y="67"/>
                </a:cxn>
                <a:cxn ang="0">
                  <a:pos x="248" y="61"/>
                </a:cxn>
                <a:cxn ang="0">
                  <a:pos x="247" y="56"/>
                </a:cxn>
                <a:cxn ang="0">
                  <a:pos x="247" y="56"/>
                </a:cxn>
                <a:cxn ang="0">
                  <a:pos x="235" y="44"/>
                </a:cxn>
                <a:cxn ang="0">
                  <a:pos x="221" y="34"/>
                </a:cxn>
                <a:cxn ang="0">
                  <a:pos x="208" y="25"/>
                </a:cxn>
                <a:cxn ang="0">
                  <a:pos x="193" y="17"/>
                </a:cxn>
                <a:cxn ang="0">
                  <a:pos x="177" y="10"/>
                </a:cxn>
                <a:cxn ang="0">
                  <a:pos x="162" y="5"/>
                </a:cxn>
                <a:cxn ang="0">
                  <a:pos x="147" y="2"/>
                </a:cxn>
                <a:cxn ang="0">
                  <a:pos x="130" y="0"/>
                </a:cxn>
                <a:cxn ang="0">
                  <a:pos x="130" y="0"/>
                </a:cxn>
              </a:cxnLst>
              <a:rect l="0" t="0" r="r" b="b"/>
              <a:pathLst>
                <a:path w="250" h="110">
                  <a:moveTo>
                    <a:pt x="130" y="0"/>
                  </a:moveTo>
                  <a:lnTo>
                    <a:pt x="130" y="0"/>
                  </a:lnTo>
                  <a:lnTo>
                    <a:pt x="120" y="0"/>
                  </a:lnTo>
                  <a:lnTo>
                    <a:pt x="120" y="0"/>
                  </a:lnTo>
                  <a:lnTo>
                    <a:pt x="103" y="0"/>
                  </a:lnTo>
                  <a:lnTo>
                    <a:pt x="88" y="3"/>
                  </a:lnTo>
                  <a:lnTo>
                    <a:pt x="73" y="7"/>
                  </a:lnTo>
                  <a:lnTo>
                    <a:pt x="58" y="12"/>
                  </a:lnTo>
                  <a:lnTo>
                    <a:pt x="44" y="18"/>
                  </a:lnTo>
                  <a:lnTo>
                    <a:pt x="31" y="25"/>
                  </a:lnTo>
                  <a:lnTo>
                    <a:pt x="17" y="34"/>
                  </a:lnTo>
                  <a:lnTo>
                    <a:pt x="5" y="44"/>
                  </a:lnTo>
                  <a:lnTo>
                    <a:pt x="5" y="44"/>
                  </a:lnTo>
                  <a:lnTo>
                    <a:pt x="2" y="49"/>
                  </a:lnTo>
                  <a:lnTo>
                    <a:pt x="0" y="56"/>
                  </a:lnTo>
                  <a:lnTo>
                    <a:pt x="2" y="61"/>
                  </a:lnTo>
                  <a:lnTo>
                    <a:pt x="4" y="67"/>
                  </a:lnTo>
                  <a:lnTo>
                    <a:pt x="32" y="98"/>
                  </a:lnTo>
                  <a:lnTo>
                    <a:pt x="32" y="98"/>
                  </a:lnTo>
                  <a:lnTo>
                    <a:pt x="37" y="101"/>
                  </a:lnTo>
                  <a:lnTo>
                    <a:pt x="44" y="103"/>
                  </a:lnTo>
                  <a:lnTo>
                    <a:pt x="44" y="103"/>
                  </a:lnTo>
                  <a:lnTo>
                    <a:pt x="49" y="101"/>
                  </a:lnTo>
                  <a:lnTo>
                    <a:pt x="54" y="98"/>
                  </a:lnTo>
                  <a:lnTo>
                    <a:pt x="54" y="98"/>
                  </a:lnTo>
                  <a:lnTo>
                    <a:pt x="69" y="88"/>
                  </a:lnTo>
                  <a:lnTo>
                    <a:pt x="85" y="79"/>
                  </a:lnTo>
                  <a:lnTo>
                    <a:pt x="101" y="74"/>
                  </a:lnTo>
                  <a:lnTo>
                    <a:pt x="120" y="72"/>
                  </a:lnTo>
                  <a:lnTo>
                    <a:pt x="120" y="72"/>
                  </a:lnTo>
                  <a:lnTo>
                    <a:pt x="125" y="72"/>
                  </a:lnTo>
                  <a:lnTo>
                    <a:pt x="125" y="72"/>
                  </a:lnTo>
                  <a:lnTo>
                    <a:pt x="144" y="76"/>
                  </a:lnTo>
                  <a:lnTo>
                    <a:pt x="161" y="83"/>
                  </a:lnTo>
                  <a:lnTo>
                    <a:pt x="177" y="91"/>
                  </a:lnTo>
                  <a:lnTo>
                    <a:pt x="191" y="104"/>
                  </a:lnTo>
                  <a:lnTo>
                    <a:pt x="191" y="104"/>
                  </a:lnTo>
                  <a:lnTo>
                    <a:pt x="196" y="108"/>
                  </a:lnTo>
                  <a:lnTo>
                    <a:pt x="203" y="110"/>
                  </a:lnTo>
                  <a:lnTo>
                    <a:pt x="203" y="110"/>
                  </a:lnTo>
                  <a:lnTo>
                    <a:pt x="208" y="108"/>
                  </a:lnTo>
                  <a:lnTo>
                    <a:pt x="213" y="106"/>
                  </a:lnTo>
                  <a:lnTo>
                    <a:pt x="245" y="79"/>
                  </a:lnTo>
                  <a:lnTo>
                    <a:pt x="245" y="79"/>
                  </a:lnTo>
                  <a:lnTo>
                    <a:pt x="248" y="74"/>
                  </a:lnTo>
                  <a:lnTo>
                    <a:pt x="250" y="67"/>
                  </a:lnTo>
                  <a:lnTo>
                    <a:pt x="250" y="67"/>
                  </a:lnTo>
                  <a:lnTo>
                    <a:pt x="248" y="61"/>
                  </a:lnTo>
                  <a:lnTo>
                    <a:pt x="247" y="56"/>
                  </a:lnTo>
                  <a:lnTo>
                    <a:pt x="247" y="56"/>
                  </a:lnTo>
                  <a:lnTo>
                    <a:pt x="235" y="44"/>
                  </a:lnTo>
                  <a:lnTo>
                    <a:pt x="221" y="34"/>
                  </a:lnTo>
                  <a:lnTo>
                    <a:pt x="208" y="25"/>
                  </a:lnTo>
                  <a:lnTo>
                    <a:pt x="193" y="17"/>
                  </a:lnTo>
                  <a:lnTo>
                    <a:pt x="177" y="10"/>
                  </a:lnTo>
                  <a:lnTo>
                    <a:pt x="162" y="5"/>
                  </a:lnTo>
                  <a:lnTo>
                    <a:pt x="147" y="2"/>
                  </a:lnTo>
                  <a:lnTo>
                    <a:pt x="130" y="0"/>
                  </a:lnTo>
                  <a:lnTo>
                    <a:pt x="130"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149" name="Freeform 85"/>
            <p:cNvSpPr>
              <a:spLocks noEditPoints="1"/>
            </p:cNvSpPr>
            <p:nvPr/>
          </p:nvSpPr>
          <p:spPr bwMode="auto">
            <a:xfrm>
              <a:off x="12457113" y="398463"/>
              <a:ext cx="898525" cy="639763"/>
            </a:xfrm>
            <a:custGeom>
              <a:avLst/>
              <a:gdLst/>
              <a:ahLst/>
              <a:cxnLst>
                <a:cxn ang="0">
                  <a:pos x="605" y="804"/>
                </a:cxn>
                <a:cxn ang="0">
                  <a:pos x="592" y="771"/>
                </a:cxn>
                <a:cxn ang="0">
                  <a:pos x="582" y="742"/>
                </a:cxn>
                <a:cxn ang="0">
                  <a:pos x="583" y="713"/>
                </a:cxn>
                <a:cxn ang="0">
                  <a:pos x="583" y="707"/>
                </a:cxn>
                <a:cxn ang="0">
                  <a:pos x="120" y="707"/>
                </a:cxn>
                <a:cxn ang="0">
                  <a:pos x="103" y="700"/>
                </a:cxn>
                <a:cxn ang="0">
                  <a:pos x="96" y="683"/>
                </a:cxn>
                <a:cxn ang="0">
                  <a:pos x="96" y="120"/>
                </a:cxn>
                <a:cxn ang="0">
                  <a:pos x="103" y="103"/>
                </a:cxn>
                <a:cxn ang="0">
                  <a:pos x="120" y="96"/>
                </a:cxn>
                <a:cxn ang="0">
                  <a:pos x="936" y="96"/>
                </a:cxn>
                <a:cxn ang="0">
                  <a:pos x="953" y="103"/>
                </a:cxn>
                <a:cxn ang="0">
                  <a:pos x="960" y="120"/>
                </a:cxn>
                <a:cxn ang="0">
                  <a:pos x="990" y="661"/>
                </a:cxn>
                <a:cxn ang="0">
                  <a:pos x="998" y="664"/>
                </a:cxn>
                <a:cxn ang="0">
                  <a:pos x="1014" y="675"/>
                </a:cxn>
                <a:cxn ang="0">
                  <a:pos x="1024" y="690"/>
                </a:cxn>
                <a:cxn ang="0">
                  <a:pos x="1029" y="707"/>
                </a:cxn>
                <a:cxn ang="0">
                  <a:pos x="1030" y="804"/>
                </a:cxn>
                <a:cxn ang="0">
                  <a:pos x="1089" y="804"/>
                </a:cxn>
                <a:cxn ang="0">
                  <a:pos x="1106" y="801"/>
                </a:cxn>
                <a:cxn ang="0">
                  <a:pos x="1120" y="793"/>
                </a:cxn>
                <a:cxn ang="0">
                  <a:pos x="1128" y="779"/>
                </a:cxn>
                <a:cxn ang="0">
                  <a:pos x="1132" y="762"/>
                </a:cxn>
                <a:cxn ang="0">
                  <a:pos x="1132" y="42"/>
                </a:cxn>
                <a:cxn ang="0">
                  <a:pos x="1128" y="25"/>
                </a:cxn>
                <a:cxn ang="0">
                  <a:pos x="1120" y="12"/>
                </a:cxn>
                <a:cxn ang="0">
                  <a:pos x="1106" y="3"/>
                </a:cxn>
                <a:cxn ang="0">
                  <a:pos x="1089" y="0"/>
                </a:cxn>
                <a:cxn ang="0">
                  <a:pos x="44" y="0"/>
                </a:cxn>
                <a:cxn ang="0">
                  <a:pos x="27" y="3"/>
                </a:cxn>
                <a:cxn ang="0">
                  <a:pos x="13" y="12"/>
                </a:cxn>
                <a:cxn ang="0">
                  <a:pos x="3" y="25"/>
                </a:cxn>
                <a:cxn ang="0">
                  <a:pos x="0" y="42"/>
                </a:cxn>
                <a:cxn ang="0">
                  <a:pos x="0" y="762"/>
                </a:cxn>
                <a:cxn ang="0">
                  <a:pos x="3" y="779"/>
                </a:cxn>
                <a:cxn ang="0">
                  <a:pos x="13" y="793"/>
                </a:cxn>
                <a:cxn ang="0">
                  <a:pos x="27" y="801"/>
                </a:cxn>
                <a:cxn ang="0">
                  <a:pos x="44" y="804"/>
                </a:cxn>
                <a:cxn ang="0">
                  <a:pos x="1015" y="384"/>
                </a:cxn>
                <a:cxn ang="0">
                  <a:pos x="1017" y="374"/>
                </a:cxn>
                <a:cxn ang="0">
                  <a:pos x="1030" y="362"/>
                </a:cxn>
                <a:cxn ang="0">
                  <a:pos x="1074" y="361"/>
                </a:cxn>
                <a:cxn ang="0">
                  <a:pos x="1084" y="362"/>
                </a:cxn>
                <a:cxn ang="0">
                  <a:pos x="1096" y="374"/>
                </a:cxn>
                <a:cxn ang="0">
                  <a:pos x="1098" y="418"/>
                </a:cxn>
                <a:cxn ang="0">
                  <a:pos x="1096" y="428"/>
                </a:cxn>
                <a:cxn ang="0">
                  <a:pos x="1084" y="442"/>
                </a:cxn>
                <a:cxn ang="0">
                  <a:pos x="1041" y="443"/>
                </a:cxn>
                <a:cxn ang="0">
                  <a:pos x="1030" y="442"/>
                </a:cxn>
                <a:cxn ang="0">
                  <a:pos x="1017" y="428"/>
                </a:cxn>
                <a:cxn ang="0">
                  <a:pos x="1015" y="384"/>
                </a:cxn>
              </a:cxnLst>
              <a:rect l="0" t="0" r="r" b="b"/>
              <a:pathLst>
                <a:path w="1132" h="804">
                  <a:moveTo>
                    <a:pt x="44" y="804"/>
                  </a:moveTo>
                  <a:lnTo>
                    <a:pt x="605" y="804"/>
                  </a:lnTo>
                  <a:lnTo>
                    <a:pt x="592" y="771"/>
                  </a:lnTo>
                  <a:lnTo>
                    <a:pt x="592" y="771"/>
                  </a:lnTo>
                  <a:lnTo>
                    <a:pt x="585" y="757"/>
                  </a:lnTo>
                  <a:lnTo>
                    <a:pt x="582" y="742"/>
                  </a:lnTo>
                  <a:lnTo>
                    <a:pt x="582" y="729"/>
                  </a:lnTo>
                  <a:lnTo>
                    <a:pt x="583" y="713"/>
                  </a:lnTo>
                  <a:lnTo>
                    <a:pt x="583" y="713"/>
                  </a:lnTo>
                  <a:lnTo>
                    <a:pt x="583" y="707"/>
                  </a:lnTo>
                  <a:lnTo>
                    <a:pt x="120" y="707"/>
                  </a:lnTo>
                  <a:lnTo>
                    <a:pt x="120" y="707"/>
                  </a:lnTo>
                  <a:lnTo>
                    <a:pt x="111" y="705"/>
                  </a:lnTo>
                  <a:lnTo>
                    <a:pt x="103" y="700"/>
                  </a:lnTo>
                  <a:lnTo>
                    <a:pt x="98" y="693"/>
                  </a:lnTo>
                  <a:lnTo>
                    <a:pt x="96" y="683"/>
                  </a:lnTo>
                  <a:lnTo>
                    <a:pt x="96" y="120"/>
                  </a:lnTo>
                  <a:lnTo>
                    <a:pt x="96" y="120"/>
                  </a:lnTo>
                  <a:lnTo>
                    <a:pt x="98" y="111"/>
                  </a:lnTo>
                  <a:lnTo>
                    <a:pt x="103" y="103"/>
                  </a:lnTo>
                  <a:lnTo>
                    <a:pt x="111" y="98"/>
                  </a:lnTo>
                  <a:lnTo>
                    <a:pt x="120" y="96"/>
                  </a:lnTo>
                  <a:lnTo>
                    <a:pt x="936" y="96"/>
                  </a:lnTo>
                  <a:lnTo>
                    <a:pt x="936" y="96"/>
                  </a:lnTo>
                  <a:lnTo>
                    <a:pt x="946" y="98"/>
                  </a:lnTo>
                  <a:lnTo>
                    <a:pt x="953" y="103"/>
                  </a:lnTo>
                  <a:lnTo>
                    <a:pt x="958" y="111"/>
                  </a:lnTo>
                  <a:lnTo>
                    <a:pt x="960" y="120"/>
                  </a:lnTo>
                  <a:lnTo>
                    <a:pt x="960" y="651"/>
                  </a:lnTo>
                  <a:lnTo>
                    <a:pt x="990" y="661"/>
                  </a:lnTo>
                  <a:lnTo>
                    <a:pt x="990" y="661"/>
                  </a:lnTo>
                  <a:lnTo>
                    <a:pt x="998" y="664"/>
                  </a:lnTo>
                  <a:lnTo>
                    <a:pt x="1007" y="670"/>
                  </a:lnTo>
                  <a:lnTo>
                    <a:pt x="1014" y="675"/>
                  </a:lnTo>
                  <a:lnTo>
                    <a:pt x="1019" y="681"/>
                  </a:lnTo>
                  <a:lnTo>
                    <a:pt x="1024" y="690"/>
                  </a:lnTo>
                  <a:lnTo>
                    <a:pt x="1027" y="698"/>
                  </a:lnTo>
                  <a:lnTo>
                    <a:pt x="1029" y="707"/>
                  </a:lnTo>
                  <a:lnTo>
                    <a:pt x="1030" y="717"/>
                  </a:lnTo>
                  <a:lnTo>
                    <a:pt x="1030" y="804"/>
                  </a:lnTo>
                  <a:lnTo>
                    <a:pt x="1089" y="804"/>
                  </a:lnTo>
                  <a:lnTo>
                    <a:pt x="1089" y="804"/>
                  </a:lnTo>
                  <a:lnTo>
                    <a:pt x="1098" y="803"/>
                  </a:lnTo>
                  <a:lnTo>
                    <a:pt x="1106" y="801"/>
                  </a:lnTo>
                  <a:lnTo>
                    <a:pt x="1113" y="798"/>
                  </a:lnTo>
                  <a:lnTo>
                    <a:pt x="1120" y="793"/>
                  </a:lnTo>
                  <a:lnTo>
                    <a:pt x="1125" y="786"/>
                  </a:lnTo>
                  <a:lnTo>
                    <a:pt x="1128" y="779"/>
                  </a:lnTo>
                  <a:lnTo>
                    <a:pt x="1132" y="771"/>
                  </a:lnTo>
                  <a:lnTo>
                    <a:pt x="1132" y="762"/>
                  </a:lnTo>
                  <a:lnTo>
                    <a:pt x="1132" y="42"/>
                  </a:lnTo>
                  <a:lnTo>
                    <a:pt x="1132" y="42"/>
                  </a:lnTo>
                  <a:lnTo>
                    <a:pt x="1132" y="34"/>
                  </a:lnTo>
                  <a:lnTo>
                    <a:pt x="1128" y="25"/>
                  </a:lnTo>
                  <a:lnTo>
                    <a:pt x="1125" y="18"/>
                  </a:lnTo>
                  <a:lnTo>
                    <a:pt x="1120" y="12"/>
                  </a:lnTo>
                  <a:lnTo>
                    <a:pt x="1113" y="7"/>
                  </a:lnTo>
                  <a:lnTo>
                    <a:pt x="1106" y="3"/>
                  </a:lnTo>
                  <a:lnTo>
                    <a:pt x="1098" y="0"/>
                  </a:lnTo>
                  <a:lnTo>
                    <a:pt x="1089" y="0"/>
                  </a:lnTo>
                  <a:lnTo>
                    <a:pt x="44" y="0"/>
                  </a:lnTo>
                  <a:lnTo>
                    <a:pt x="44" y="0"/>
                  </a:lnTo>
                  <a:lnTo>
                    <a:pt x="33" y="0"/>
                  </a:lnTo>
                  <a:lnTo>
                    <a:pt x="27" y="3"/>
                  </a:lnTo>
                  <a:lnTo>
                    <a:pt x="18" y="7"/>
                  </a:lnTo>
                  <a:lnTo>
                    <a:pt x="13" y="12"/>
                  </a:lnTo>
                  <a:lnTo>
                    <a:pt x="8" y="18"/>
                  </a:lnTo>
                  <a:lnTo>
                    <a:pt x="3" y="25"/>
                  </a:lnTo>
                  <a:lnTo>
                    <a:pt x="1" y="34"/>
                  </a:lnTo>
                  <a:lnTo>
                    <a:pt x="0" y="42"/>
                  </a:lnTo>
                  <a:lnTo>
                    <a:pt x="0" y="762"/>
                  </a:lnTo>
                  <a:lnTo>
                    <a:pt x="0" y="762"/>
                  </a:lnTo>
                  <a:lnTo>
                    <a:pt x="1" y="771"/>
                  </a:lnTo>
                  <a:lnTo>
                    <a:pt x="3" y="779"/>
                  </a:lnTo>
                  <a:lnTo>
                    <a:pt x="8" y="786"/>
                  </a:lnTo>
                  <a:lnTo>
                    <a:pt x="13" y="793"/>
                  </a:lnTo>
                  <a:lnTo>
                    <a:pt x="18" y="798"/>
                  </a:lnTo>
                  <a:lnTo>
                    <a:pt x="27" y="801"/>
                  </a:lnTo>
                  <a:lnTo>
                    <a:pt x="33" y="803"/>
                  </a:lnTo>
                  <a:lnTo>
                    <a:pt x="44" y="804"/>
                  </a:lnTo>
                  <a:lnTo>
                    <a:pt x="44" y="804"/>
                  </a:lnTo>
                  <a:close/>
                  <a:moveTo>
                    <a:pt x="1015" y="384"/>
                  </a:moveTo>
                  <a:lnTo>
                    <a:pt x="1015" y="384"/>
                  </a:lnTo>
                  <a:lnTo>
                    <a:pt x="1017" y="374"/>
                  </a:lnTo>
                  <a:lnTo>
                    <a:pt x="1022" y="368"/>
                  </a:lnTo>
                  <a:lnTo>
                    <a:pt x="1030" y="362"/>
                  </a:lnTo>
                  <a:lnTo>
                    <a:pt x="1041" y="361"/>
                  </a:lnTo>
                  <a:lnTo>
                    <a:pt x="1074" y="361"/>
                  </a:lnTo>
                  <a:lnTo>
                    <a:pt x="1074" y="361"/>
                  </a:lnTo>
                  <a:lnTo>
                    <a:pt x="1084" y="362"/>
                  </a:lnTo>
                  <a:lnTo>
                    <a:pt x="1091" y="368"/>
                  </a:lnTo>
                  <a:lnTo>
                    <a:pt x="1096" y="374"/>
                  </a:lnTo>
                  <a:lnTo>
                    <a:pt x="1098" y="384"/>
                  </a:lnTo>
                  <a:lnTo>
                    <a:pt x="1098" y="418"/>
                  </a:lnTo>
                  <a:lnTo>
                    <a:pt x="1098" y="418"/>
                  </a:lnTo>
                  <a:lnTo>
                    <a:pt x="1096" y="428"/>
                  </a:lnTo>
                  <a:lnTo>
                    <a:pt x="1091" y="437"/>
                  </a:lnTo>
                  <a:lnTo>
                    <a:pt x="1084" y="442"/>
                  </a:lnTo>
                  <a:lnTo>
                    <a:pt x="1074" y="443"/>
                  </a:lnTo>
                  <a:lnTo>
                    <a:pt x="1041" y="443"/>
                  </a:lnTo>
                  <a:lnTo>
                    <a:pt x="1041" y="443"/>
                  </a:lnTo>
                  <a:lnTo>
                    <a:pt x="1030" y="442"/>
                  </a:lnTo>
                  <a:lnTo>
                    <a:pt x="1022" y="437"/>
                  </a:lnTo>
                  <a:lnTo>
                    <a:pt x="1017" y="428"/>
                  </a:lnTo>
                  <a:lnTo>
                    <a:pt x="1015" y="418"/>
                  </a:lnTo>
                  <a:lnTo>
                    <a:pt x="1015" y="38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150" name="Freeform 86"/>
            <p:cNvSpPr/>
            <p:nvPr/>
          </p:nvSpPr>
          <p:spPr bwMode="auto">
            <a:xfrm>
              <a:off x="12592050" y="544513"/>
              <a:ext cx="209550" cy="165100"/>
            </a:xfrm>
            <a:custGeom>
              <a:avLst/>
              <a:gdLst/>
              <a:ahLst/>
              <a:cxnLst>
                <a:cxn ang="0">
                  <a:pos x="253" y="207"/>
                </a:cxn>
                <a:cxn ang="0">
                  <a:pos x="253" y="207"/>
                </a:cxn>
                <a:cxn ang="0">
                  <a:pos x="258" y="207"/>
                </a:cxn>
                <a:cxn ang="0">
                  <a:pos x="262" y="204"/>
                </a:cxn>
                <a:cxn ang="0">
                  <a:pos x="265" y="200"/>
                </a:cxn>
                <a:cxn ang="0">
                  <a:pos x="265" y="195"/>
                </a:cxn>
                <a:cxn ang="0">
                  <a:pos x="265" y="11"/>
                </a:cxn>
                <a:cxn ang="0">
                  <a:pos x="265" y="11"/>
                </a:cxn>
                <a:cxn ang="0">
                  <a:pos x="265" y="8"/>
                </a:cxn>
                <a:cxn ang="0">
                  <a:pos x="262" y="3"/>
                </a:cxn>
                <a:cxn ang="0">
                  <a:pos x="258" y="1"/>
                </a:cxn>
                <a:cxn ang="0">
                  <a:pos x="253" y="0"/>
                </a:cxn>
                <a:cxn ang="0">
                  <a:pos x="14" y="0"/>
                </a:cxn>
                <a:cxn ang="0">
                  <a:pos x="14" y="0"/>
                </a:cxn>
                <a:cxn ang="0">
                  <a:pos x="9" y="1"/>
                </a:cxn>
                <a:cxn ang="0">
                  <a:pos x="3" y="3"/>
                </a:cxn>
                <a:cxn ang="0">
                  <a:pos x="2" y="8"/>
                </a:cxn>
                <a:cxn ang="0">
                  <a:pos x="0" y="11"/>
                </a:cxn>
                <a:cxn ang="0">
                  <a:pos x="0" y="195"/>
                </a:cxn>
                <a:cxn ang="0">
                  <a:pos x="0" y="195"/>
                </a:cxn>
                <a:cxn ang="0">
                  <a:pos x="2" y="200"/>
                </a:cxn>
                <a:cxn ang="0">
                  <a:pos x="3" y="204"/>
                </a:cxn>
                <a:cxn ang="0">
                  <a:pos x="9" y="207"/>
                </a:cxn>
                <a:cxn ang="0">
                  <a:pos x="14" y="207"/>
                </a:cxn>
                <a:cxn ang="0">
                  <a:pos x="253" y="207"/>
                </a:cxn>
              </a:cxnLst>
              <a:rect l="0" t="0" r="r" b="b"/>
              <a:pathLst>
                <a:path w="265" h="207">
                  <a:moveTo>
                    <a:pt x="253" y="207"/>
                  </a:moveTo>
                  <a:lnTo>
                    <a:pt x="253" y="207"/>
                  </a:lnTo>
                  <a:lnTo>
                    <a:pt x="258" y="207"/>
                  </a:lnTo>
                  <a:lnTo>
                    <a:pt x="262" y="204"/>
                  </a:lnTo>
                  <a:lnTo>
                    <a:pt x="265" y="200"/>
                  </a:lnTo>
                  <a:lnTo>
                    <a:pt x="265" y="195"/>
                  </a:lnTo>
                  <a:lnTo>
                    <a:pt x="265" y="11"/>
                  </a:lnTo>
                  <a:lnTo>
                    <a:pt x="265" y="11"/>
                  </a:lnTo>
                  <a:lnTo>
                    <a:pt x="265" y="8"/>
                  </a:lnTo>
                  <a:lnTo>
                    <a:pt x="262" y="3"/>
                  </a:lnTo>
                  <a:lnTo>
                    <a:pt x="258" y="1"/>
                  </a:lnTo>
                  <a:lnTo>
                    <a:pt x="253" y="0"/>
                  </a:lnTo>
                  <a:lnTo>
                    <a:pt x="14" y="0"/>
                  </a:lnTo>
                  <a:lnTo>
                    <a:pt x="14" y="0"/>
                  </a:lnTo>
                  <a:lnTo>
                    <a:pt x="9" y="1"/>
                  </a:lnTo>
                  <a:lnTo>
                    <a:pt x="3" y="3"/>
                  </a:lnTo>
                  <a:lnTo>
                    <a:pt x="2" y="8"/>
                  </a:lnTo>
                  <a:lnTo>
                    <a:pt x="0" y="11"/>
                  </a:lnTo>
                  <a:lnTo>
                    <a:pt x="0" y="195"/>
                  </a:lnTo>
                  <a:lnTo>
                    <a:pt x="0" y="195"/>
                  </a:lnTo>
                  <a:lnTo>
                    <a:pt x="2" y="200"/>
                  </a:lnTo>
                  <a:lnTo>
                    <a:pt x="3" y="204"/>
                  </a:lnTo>
                  <a:lnTo>
                    <a:pt x="9" y="207"/>
                  </a:lnTo>
                  <a:lnTo>
                    <a:pt x="14" y="207"/>
                  </a:lnTo>
                  <a:lnTo>
                    <a:pt x="253" y="207"/>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151" name="Freeform 87"/>
            <p:cNvSpPr/>
            <p:nvPr/>
          </p:nvSpPr>
          <p:spPr bwMode="auto">
            <a:xfrm>
              <a:off x="12592050" y="755650"/>
              <a:ext cx="411163" cy="44450"/>
            </a:xfrm>
            <a:custGeom>
              <a:avLst/>
              <a:gdLst/>
              <a:ahLst/>
              <a:cxnLst>
                <a:cxn ang="0">
                  <a:pos x="518" y="0"/>
                </a:cxn>
                <a:cxn ang="0">
                  <a:pos x="0" y="0"/>
                </a:cxn>
                <a:cxn ang="0">
                  <a:pos x="0" y="55"/>
                </a:cxn>
                <a:cxn ang="0">
                  <a:pos x="493" y="55"/>
                </a:cxn>
                <a:cxn ang="0">
                  <a:pos x="493" y="55"/>
                </a:cxn>
                <a:cxn ang="0">
                  <a:pos x="494" y="38"/>
                </a:cxn>
                <a:cxn ang="0">
                  <a:pos x="499" y="23"/>
                </a:cxn>
                <a:cxn ang="0">
                  <a:pos x="508" y="11"/>
                </a:cxn>
                <a:cxn ang="0">
                  <a:pos x="518" y="0"/>
                </a:cxn>
                <a:cxn ang="0">
                  <a:pos x="518" y="0"/>
                </a:cxn>
              </a:cxnLst>
              <a:rect l="0" t="0" r="r" b="b"/>
              <a:pathLst>
                <a:path w="518" h="55">
                  <a:moveTo>
                    <a:pt x="518" y="0"/>
                  </a:moveTo>
                  <a:lnTo>
                    <a:pt x="0" y="0"/>
                  </a:lnTo>
                  <a:lnTo>
                    <a:pt x="0" y="55"/>
                  </a:lnTo>
                  <a:lnTo>
                    <a:pt x="493" y="55"/>
                  </a:lnTo>
                  <a:lnTo>
                    <a:pt x="493" y="55"/>
                  </a:lnTo>
                  <a:lnTo>
                    <a:pt x="494" y="38"/>
                  </a:lnTo>
                  <a:lnTo>
                    <a:pt x="499" y="23"/>
                  </a:lnTo>
                  <a:lnTo>
                    <a:pt x="508" y="11"/>
                  </a:lnTo>
                  <a:lnTo>
                    <a:pt x="518" y="0"/>
                  </a:lnTo>
                  <a:lnTo>
                    <a:pt x="518"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152" name="Rectangle 88"/>
            <p:cNvSpPr>
              <a:spLocks noChangeArrowheads="1"/>
            </p:cNvSpPr>
            <p:nvPr/>
          </p:nvSpPr>
          <p:spPr bwMode="auto">
            <a:xfrm>
              <a:off x="12592050" y="850900"/>
              <a:ext cx="265113" cy="44450"/>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1153" name="Rectangle 89"/>
            <p:cNvSpPr>
              <a:spLocks noChangeArrowheads="1"/>
            </p:cNvSpPr>
            <p:nvPr/>
          </p:nvSpPr>
          <p:spPr bwMode="auto">
            <a:xfrm>
              <a:off x="12847638" y="654050"/>
              <a:ext cx="298450" cy="42863"/>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1154" name="Rectangle 90"/>
            <p:cNvSpPr>
              <a:spLocks noChangeArrowheads="1"/>
            </p:cNvSpPr>
            <p:nvPr/>
          </p:nvSpPr>
          <p:spPr bwMode="auto">
            <a:xfrm>
              <a:off x="12847638" y="557213"/>
              <a:ext cx="173038" cy="44450"/>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1155" name="Freeform 91"/>
            <p:cNvSpPr/>
            <p:nvPr/>
          </p:nvSpPr>
          <p:spPr bwMode="auto">
            <a:xfrm>
              <a:off x="12954000" y="773113"/>
              <a:ext cx="284163" cy="398463"/>
            </a:xfrm>
            <a:custGeom>
              <a:avLst/>
              <a:gdLst/>
              <a:ahLst/>
              <a:cxnLst>
                <a:cxn ang="0">
                  <a:pos x="286" y="503"/>
                </a:cxn>
                <a:cxn ang="0">
                  <a:pos x="290" y="501"/>
                </a:cxn>
                <a:cxn ang="0">
                  <a:pos x="295" y="496"/>
                </a:cxn>
                <a:cxn ang="0">
                  <a:pos x="296" y="471"/>
                </a:cxn>
                <a:cxn ang="0">
                  <a:pos x="296" y="466"/>
                </a:cxn>
                <a:cxn ang="0">
                  <a:pos x="350" y="421"/>
                </a:cxn>
                <a:cxn ang="0">
                  <a:pos x="354" y="417"/>
                </a:cxn>
                <a:cxn ang="0">
                  <a:pos x="359" y="409"/>
                </a:cxn>
                <a:cxn ang="0">
                  <a:pos x="359" y="334"/>
                </a:cxn>
                <a:cxn ang="0">
                  <a:pos x="359" y="247"/>
                </a:cxn>
                <a:cxn ang="0">
                  <a:pos x="355" y="238"/>
                </a:cxn>
                <a:cxn ang="0">
                  <a:pos x="349" y="233"/>
                </a:cxn>
                <a:cxn ang="0">
                  <a:pos x="195" y="184"/>
                </a:cxn>
                <a:cxn ang="0">
                  <a:pos x="192" y="181"/>
                </a:cxn>
                <a:cxn ang="0">
                  <a:pos x="192" y="34"/>
                </a:cxn>
                <a:cxn ang="0">
                  <a:pos x="192" y="33"/>
                </a:cxn>
                <a:cxn ang="0">
                  <a:pos x="188" y="21"/>
                </a:cxn>
                <a:cxn ang="0">
                  <a:pos x="182" y="11"/>
                </a:cxn>
                <a:cxn ang="0">
                  <a:pos x="172" y="4"/>
                </a:cxn>
                <a:cxn ang="0">
                  <a:pos x="160" y="0"/>
                </a:cxn>
                <a:cxn ang="0">
                  <a:pos x="118" y="0"/>
                </a:cxn>
                <a:cxn ang="0">
                  <a:pos x="106" y="4"/>
                </a:cxn>
                <a:cxn ang="0">
                  <a:pos x="94" y="11"/>
                </a:cxn>
                <a:cxn ang="0">
                  <a:pos x="86" y="21"/>
                </a:cxn>
                <a:cxn ang="0">
                  <a:pos x="82" y="34"/>
                </a:cxn>
                <a:cxn ang="0">
                  <a:pos x="81" y="38"/>
                </a:cxn>
                <a:cxn ang="0">
                  <a:pos x="82" y="159"/>
                </a:cxn>
                <a:cxn ang="0">
                  <a:pos x="82" y="237"/>
                </a:cxn>
                <a:cxn ang="0">
                  <a:pos x="82" y="280"/>
                </a:cxn>
                <a:cxn ang="0">
                  <a:pos x="79" y="287"/>
                </a:cxn>
                <a:cxn ang="0">
                  <a:pos x="72" y="291"/>
                </a:cxn>
                <a:cxn ang="0">
                  <a:pos x="72" y="291"/>
                </a:cxn>
                <a:cxn ang="0">
                  <a:pos x="65" y="287"/>
                </a:cxn>
                <a:cxn ang="0">
                  <a:pos x="62" y="280"/>
                </a:cxn>
                <a:cxn ang="0">
                  <a:pos x="62" y="218"/>
                </a:cxn>
                <a:cxn ang="0">
                  <a:pos x="55" y="216"/>
                </a:cxn>
                <a:cxn ang="0">
                  <a:pos x="48" y="216"/>
                </a:cxn>
                <a:cxn ang="0">
                  <a:pos x="30" y="221"/>
                </a:cxn>
                <a:cxn ang="0">
                  <a:pos x="16" y="230"/>
                </a:cxn>
                <a:cxn ang="0">
                  <a:pos x="8" y="237"/>
                </a:cxn>
                <a:cxn ang="0">
                  <a:pos x="0" y="259"/>
                </a:cxn>
                <a:cxn ang="0">
                  <a:pos x="6" y="279"/>
                </a:cxn>
                <a:cxn ang="0">
                  <a:pos x="64" y="415"/>
                </a:cxn>
                <a:cxn ang="0">
                  <a:pos x="123" y="461"/>
                </a:cxn>
                <a:cxn ang="0">
                  <a:pos x="126" y="471"/>
                </a:cxn>
                <a:cxn ang="0">
                  <a:pos x="126" y="493"/>
                </a:cxn>
                <a:cxn ang="0">
                  <a:pos x="129" y="500"/>
                </a:cxn>
                <a:cxn ang="0">
                  <a:pos x="136" y="503"/>
                </a:cxn>
              </a:cxnLst>
              <a:rect l="0" t="0" r="r" b="b"/>
              <a:pathLst>
                <a:path w="359" h="503">
                  <a:moveTo>
                    <a:pt x="136" y="503"/>
                  </a:moveTo>
                  <a:lnTo>
                    <a:pt x="286" y="503"/>
                  </a:lnTo>
                  <a:lnTo>
                    <a:pt x="286" y="503"/>
                  </a:lnTo>
                  <a:lnTo>
                    <a:pt x="290" y="501"/>
                  </a:lnTo>
                  <a:lnTo>
                    <a:pt x="293" y="500"/>
                  </a:lnTo>
                  <a:lnTo>
                    <a:pt x="295" y="496"/>
                  </a:lnTo>
                  <a:lnTo>
                    <a:pt x="296" y="493"/>
                  </a:lnTo>
                  <a:lnTo>
                    <a:pt x="296" y="471"/>
                  </a:lnTo>
                  <a:lnTo>
                    <a:pt x="296" y="471"/>
                  </a:lnTo>
                  <a:lnTo>
                    <a:pt x="296" y="466"/>
                  </a:lnTo>
                  <a:lnTo>
                    <a:pt x="300" y="463"/>
                  </a:lnTo>
                  <a:lnTo>
                    <a:pt x="350" y="421"/>
                  </a:lnTo>
                  <a:lnTo>
                    <a:pt x="350" y="421"/>
                  </a:lnTo>
                  <a:lnTo>
                    <a:pt x="354" y="417"/>
                  </a:lnTo>
                  <a:lnTo>
                    <a:pt x="357" y="414"/>
                  </a:lnTo>
                  <a:lnTo>
                    <a:pt x="359" y="409"/>
                  </a:lnTo>
                  <a:lnTo>
                    <a:pt x="359" y="404"/>
                  </a:lnTo>
                  <a:lnTo>
                    <a:pt x="359" y="334"/>
                  </a:lnTo>
                  <a:lnTo>
                    <a:pt x="359" y="247"/>
                  </a:lnTo>
                  <a:lnTo>
                    <a:pt x="359" y="247"/>
                  </a:lnTo>
                  <a:lnTo>
                    <a:pt x="359" y="243"/>
                  </a:lnTo>
                  <a:lnTo>
                    <a:pt x="355" y="238"/>
                  </a:lnTo>
                  <a:lnTo>
                    <a:pt x="354" y="235"/>
                  </a:lnTo>
                  <a:lnTo>
                    <a:pt x="349" y="233"/>
                  </a:lnTo>
                  <a:lnTo>
                    <a:pt x="330" y="227"/>
                  </a:lnTo>
                  <a:lnTo>
                    <a:pt x="195" y="184"/>
                  </a:lnTo>
                  <a:lnTo>
                    <a:pt x="195" y="184"/>
                  </a:lnTo>
                  <a:lnTo>
                    <a:pt x="192" y="181"/>
                  </a:lnTo>
                  <a:lnTo>
                    <a:pt x="192" y="178"/>
                  </a:lnTo>
                  <a:lnTo>
                    <a:pt x="192" y="34"/>
                  </a:lnTo>
                  <a:lnTo>
                    <a:pt x="192" y="33"/>
                  </a:lnTo>
                  <a:lnTo>
                    <a:pt x="192" y="33"/>
                  </a:lnTo>
                  <a:lnTo>
                    <a:pt x="190" y="26"/>
                  </a:lnTo>
                  <a:lnTo>
                    <a:pt x="188" y="21"/>
                  </a:lnTo>
                  <a:lnTo>
                    <a:pt x="185" y="16"/>
                  </a:lnTo>
                  <a:lnTo>
                    <a:pt x="182" y="11"/>
                  </a:lnTo>
                  <a:lnTo>
                    <a:pt x="177" y="7"/>
                  </a:lnTo>
                  <a:lnTo>
                    <a:pt x="172" y="4"/>
                  </a:lnTo>
                  <a:lnTo>
                    <a:pt x="167" y="2"/>
                  </a:lnTo>
                  <a:lnTo>
                    <a:pt x="160" y="0"/>
                  </a:lnTo>
                  <a:lnTo>
                    <a:pt x="118" y="0"/>
                  </a:lnTo>
                  <a:lnTo>
                    <a:pt x="118" y="0"/>
                  </a:lnTo>
                  <a:lnTo>
                    <a:pt x="111" y="2"/>
                  </a:lnTo>
                  <a:lnTo>
                    <a:pt x="106" y="4"/>
                  </a:lnTo>
                  <a:lnTo>
                    <a:pt x="99" y="7"/>
                  </a:lnTo>
                  <a:lnTo>
                    <a:pt x="94" y="11"/>
                  </a:lnTo>
                  <a:lnTo>
                    <a:pt x="89" y="16"/>
                  </a:lnTo>
                  <a:lnTo>
                    <a:pt x="86" y="21"/>
                  </a:lnTo>
                  <a:lnTo>
                    <a:pt x="84" y="27"/>
                  </a:lnTo>
                  <a:lnTo>
                    <a:pt x="82" y="34"/>
                  </a:lnTo>
                  <a:lnTo>
                    <a:pt x="82" y="34"/>
                  </a:lnTo>
                  <a:lnTo>
                    <a:pt x="81" y="38"/>
                  </a:lnTo>
                  <a:lnTo>
                    <a:pt x="81" y="159"/>
                  </a:lnTo>
                  <a:lnTo>
                    <a:pt x="82" y="159"/>
                  </a:lnTo>
                  <a:lnTo>
                    <a:pt x="82" y="237"/>
                  </a:lnTo>
                  <a:lnTo>
                    <a:pt x="82" y="237"/>
                  </a:lnTo>
                  <a:lnTo>
                    <a:pt x="82" y="280"/>
                  </a:lnTo>
                  <a:lnTo>
                    <a:pt x="82" y="280"/>
                  </a:lnTo>
                  <a:lnTo>
                    <a:pt x="81" y="284"/>
                  </a:lnTo>
                  <a:lnTo>
                    <a:pt x="79" y="287"/>
                  </a:lnTo>
                  <a:lnTo>
                    <a:pt x="75" y="289"/>
                  </a:lnTo>
                  <a:lnTo>
                    <a:pt x="72" y="291"/>
                  </a:lnTo>
                  <a:lnTo>
                    <a:pt x="72" y="291"/>
                  </a:lnTo>
                  <a:lnTo>
                    <a:pt x="72" y="291"/>
                  </a:lnTo>
                  <a:lnTo>
                    <a:pt x="67" y="289"/>
                  </a:lnTo>
                  <a:lnTo>
                    <a:pt x="65" y="287"/>
                  </a:lnTo>
                  <a:lnTo>
                    <a:pt x="62" y="284"/>
                  </a:lnTo>
                  <a:lnTo>
                    <a:pt x="62" y="280"/>
                  </a:lnTo>
                  <a:lnTo>
                    <a:pt x="62" y="237"/>
                  </a:lnTo>
                  <a:lnTo>
                    <a:pt x="62" y="218"/>
                  </a:lnTo>
                  <a:lnTo>
                    <a:pt x="62" y="218"/>
                  </a:lnTo>
                  <a:lnTo>
                    <a:pt x="55" y="216"/>
                  </a:lnTo>
                  <a:lnTo>
                    <a:pt x="48" y="216"/>
                  </a:lnTo>
                  <a:lnTo>
                    <a:pt x="48" y="216"/>
                  </a:lnTo>
                  <a:lnTo>
                    <a:pt x="40" y="218"/>
                  </a:lnTo>
                  <a:lnTo>
                    <a:pt x="30" y="221"/>
                  </a:lnTo>
                  <a:lnTo>
                    <a:pt x="16" y="230"/>
                  </a:lnTo>
                  <a:lnTo>
                    <a:pt x="16" y="230"/>
                  </a:lnTo>
                  <a:lnTo>
                    <a:pt x="8" y="237"/>
                  </a:lnTo>
                  <a:lnTo>
                    <a:pt x="8" y="237"/>
                  </a:lnTo>
                  <a:lnTo>
                    <a:pt x="3" y="247"/>
                  </a:lnTo>
                  <a:lnTo>
                    <a:pt x="0" y="259"/>
                  </a:lnTo>
                  <a:lnTo>
                    <a:pt x="1" y="269"/>
                  </a:lnTo>
                  <a:lnTo>
                    <a:pt x="6" y="279"/>
                  </a:lnTo>
                  <a:lnTo>
                    <a:pt x="28" y="334"/>
                  </a:lnTo>
                  <a:lnTo>
                    <a:pt x="64" y="415"/>
                  </a:lnTo>
                  <a:lnTo>
                    <a:pt x="123" y="461"/>
                  </a:lnTo>
                  <a:lnTo>
                    <a:pt x="123" y="461"/>
                  </a:lnTo>
                  <a:lnTo>
                    <a:pt x="126" y="466"/>
                  </a:lnTo>
                  <a:lnTo>
                    <a:pt x="126" y="471"/>
                  </a:lnTo>
                  <a:lnTo>
                    <a:pt x="126" y="493"/>
                  </a:lnTo>
                  <a:lnTo>
                    <a:pt x="126" y="493"/>
                  </a:lnTo>
                  <a:lnTo>
                    <a:pt x="128" y="496"/>
                  </a:lnTo>
                  <a:lnTo>
                    <a:pt x="129" y="500"/>
                  </a:lnTo>
                  <a:lnTo>
                    <a:pt x="133" y="501"/>
                  </a:lnTo>
                  <a:lnTo>
                    <a:pt x="136" y="503"/>
                  </a:lnTo>
                  <a:lnTo>
                    <a:pt x="136" y="503"/>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sp>
        <p:nvSpPr>
          <p:cNvPr id="1158" name="矩形 1157"/>
          <p:cNvSpPr/>
          <p:nvPr/>
        </p:nvSpPr>
        <p:spPr bwMode="auto">
          <a:xfrm>
            <a:off x="4897120" y="1107440"/>
            <a:ext cx="1452880" cy="2966720"/>
          </a:xfrm>
          <a:prstGeom prst="rect">
            <a:avLst/>
          </a:prstGeom>
          <a:noFill/>
          <a:ln w="6350">
            <a:solidFill>
              <a:srgbClr val="C00000"/>
            </a:solidFill>
            <a:prstDash val="dash"/>
            <a:tailEnd type="arrow"/>
          </a:ln>
          <a:effectLst/>
        </p:spPr>
        <p:txBody>
          <a:bodyPr rtlCol="0" anchor="ctr"/>
          <a:lstStyle/>
          <a:p>
            <a:pPr algn="ctr"/>
            <a:endParaRPr lang="zh-CN" altLang="en-US" dirty="0">
              <a:solidFill>
                <a:srgbClr val="000000"/>
              </a:solidFill>
            </a:endParaRPr>
          </a:p>
        </p:txBody>
      </p:sp>
      <p:sp>
        <p:nvSpPr>
          <p:cNvPr id="1159" name="矩形 1158"/>
          <p:cNvSpPr/>
          <p:nvPr/>
        </p:nvSpPr>
        <p:spPr bwMode="auto">
          <a:xfrm>
            <a:off x="6410960" y="1097280"/>
            <a:ext cx="1351280" cy="2966720"/>
          </a:xfrm>
          <a:prstGeom prst="rect">
            <a:avLst/>
          </a:prstGeom>
          <a:noFill/>
          <a:ln w="6350">
            <a:solidFill>
              <a:srgbClr val="C00000"/>
            </a:solidFill>
            <a:prstDash val="dash"/>
            <a:tailEnd type="arrow"/>
          </a:ln>
          <a:effectLst/>
        </p:spPr>
        <p:txBody>
          <a:bodyPr rtlCol="0" anchor="ctr"/>
          <a:lstStyle/>
          <a:p>
            <a:pPr algn="ctr"/>
            <a:endParaRPr lang="zh-CN" altLang="en-US" dirty="0">
              <a:solidFill>
                <a:srgbClr val="000000"/>
              </a:solidFill>
            </a:endParaRPr>
          </a:p>
        </p:txBody>
      </p:sp>
      <p:sp>
        <p:nvSpPr>
          <p:cNvPr id="1160" name="TextBox 1159"/>
          <p:cNvSpPr txBox="1"/>
          <p:nvPr/>
        </p:nvSpPr>
        <p:spPr>
          <a:xfrm>
            <a:off x="4904016" y="1111753"/>
            <a:ext cx="1282873" cy="253926"/>
          </a:xfrm>
          <a:prstGeom prst="rect">
            <a:avLst/>
          </a:prstGeom>
          <a:noFill/>
        </p:spPr>
        <p:txBody>
          <a:bodyPr wrap="square" lIns="68589" tIns="34295" rIns="68589" bIns="34295" rtlCol="0">
            <a:spAutoFit/>
          </a:bodyPr>
          <a:lstStyle/>
          <a:p>
            <a:r>
              <a:rPr lang="zh-CN" altLang="en-US" sz="1200" b="1" dirty="0" smtClean="0">
                <a:solidFill>
                  <a:srgbClr val="C00000"/>
                </a:solidFill>
                <a:latin typeface="Heiti SC Light"/>
                <a:ea typeface="Heiti SC Light"/>
                <a:cs typeface="Heiti SC Light"/>
              </a:rPr>
              <a:t>有线网</a:t>
            </a:r>
            <a:endParaRPr lang="en-US" sz="1200" b="1" dirty="0">
              <a:solidFill>
                <a:srgbClr val="C00000"/>
              </a:solidFill>
              <a:latin typeface="Heiti SC Light"/>
              <a:ea typeface="Heiti SC Light"/>
              <a:cs typeface="Heiti SC Light"/>
            </a:endParaRPr>
          </a:p>
        </p:txBody>
      </p:sp>
      <p:sp>
        <p:nvSpPr>
          <p:cNvPr id="1161" name="TextBox 1160"/>
          <p:cNvSpPr txBox="1"/>
          <p:nvPr/>
        </p:nvSpPr>
        <p:spPr>
          <a:xfrm>
            <a:off x="6407696" y="1111753"/>
            <a:ext cx="1282873" cy="253926"/>
          </a:xfrm>
          <a:prstGeom prst="rect">
            <a:avLst/>
          </a:prstGeom>
          <a:noFill/>
        </p:spPr>
        <p:txBody>
          <a:bodyPr wrap="square" lIns="68589" tIns="34295" rIns="68589" bIns="34295" rtlCol="0">
            <a:spAutoFit/>
          </a:bodyPr>
          <a:lstStyle/>
          <a:p>
            <a:r>
              <a:rPr lang="zh-CN" altLang="en-US" sz="1200" b="1" dirty="0" smtClean="0">
                <a:solidFill>
                  <a:srgbClr val="C00000"/>
                </a:solidFill>
                <a:latin typeface="Heiti SC Light"/>
                <a:ea typeface="Heiti SC Light"/>
                <a:cs typeface="Heiti SC Light"/>
              </a:rPr>
              <a:t>无线网</a:t>
            </a:r>
            <a:endParaRPr lang="en-US" sz="1200" b="1" dirty="0">
              <a:solidFill>
                <a:srgbClr val="C00000"/>
              </a:solidFill>
              <a:latin typeface="Heiti SC Light"/>
              <a:ea typeface="Heiti SC Light"/>
              <a:cs typeface="Heiti SC Light"/>
            </a:endParaRPr>
          </a:p>
        </p:txBody>
      </p:sp>
      <p:sp>
        <p:nvSpPr>
          <p:cNvPr id="1162" name="右箭头 1161"/>
          <p:cNvSpPr/>
          <p:nvPr/>
        </p:nvSpPr>
        <p:spPr bwMode="auto">
          <a:xfrm>
            <a:off x="4632960" y="2326640"/>
            <a:ext cx="325120" cy="345440"/>
          </a:xfrm>
          <a:prstGeom prst="rightArrow">
            <a:avLst/>
          </a:prstGeom>
          <a:gradFill flip="none" rotWithShape="1">
            <a:gsLst>
              <a:gs pos="0">
                <a:schemeClr val="bg1">
                  <a:lumMod val="50000"/>
                </a:schemeClr>
              </a:gs>
              <a:gs pos="50000">
                <a:schemeClr val="bg1">
                  <a:lumMod val="50000"/>
                </a:schemeClr>
              </a:gs>
              <a:gs pos="100000">
                <a:schemeClr val="bg1">
                  <a:lumMod val="95000"/>
                </a:schemeClr>
              </a:gs>
            </a:gsLst>
            <a:lin ang="10800000" scaled="1"/>
            <a:tileRect/>
          </a:gradFill>
          <a:ln w="19050">
            <a:noFill/>
            <a:prstDash val="dash"/>
            <a:tailEnd type="arrow"/>
          </a:ln>
          <a:effectLst/>
        </p:spPr>
        <p:txBody>
          <a:bodyPr rtlCol="0" anchor="ctr"/>
          <a:lstStyle/>
          <a:p>
            <a:pPr algn="ctr"/>
            <a:endParaRPr lang="zh-CN" altLang="en-US" dirty="0">
              <a:solidFill>
                <a:srgbClr val="000000"/>
              </a:solidFill>
            </a:endParaRPr>
          </a:p>
        </p:txBody>
      </p:sp>
      <p:sp>
        <p:nvSpPr>
          <p:cNvPr id="1163" name="TextBox 1162"/>
          <p:cNvSpPr txBox="1"/>
          <p:nvPr/>
        </p:nvSpPr>
        <p:spPr>
          <a:xfrm>
            <a:off x="447040" y="4181019"/>
            <a:ext cx="8107680" cy="560153"/>
          </a:xfrm>
          <a:prstGeom prst="rect">
            <a:avLst/>
          </a:prstGeom>
          <a:noFill/>
          <a:ln>
            <a:noFill/>
            <a:prstDash val="sysDash"/>
          </a:ln>
        </p:spPr>
        <p:txBody>
          <a:bodyPr wrap="square" rtlCol="0">
            <a:spAutoFit/>
          </a:bodyPr>
          <a:lstStyle/>
          <a:p>
            <a:pPr algn="ctr">
              <a:lnSpc>
                <a:spcPct val="95000"/>
              </a:lnSpc>
              <a:defRPr/>
            </a:pPr>
            <a:r>
              <a:rPr lang="zh-CN" altLang="en-US" sz="1600" b="1" spc="-23" dirty="0" smtClean="0">
                <a:solidFill>
                  <a:srgbClr val="000000"/>
                </a:solidFill>
                <a:effectLst>
                  <a:outerShdw blurRad="127000" algn="ctr" rotWithShape="0">
                    <a:prstClr val="black">
                      <a:alpha val="40000"/>
                    </a:prstClr>
                  </a:outerShdw>
                </a:effectLst>
                <a:latin typeface="Heiti SC Light"/>
                <a:ea typeface="Heiti SC Light"/>
                <a:cs typeface="Heiti SC Light"/>
              </a:rPr>
              <a:t>有线和无线网络各成体系，认证点分离、流量分离转发、管理排障难度大、策略控制分散，难于集中管控</a:t>
            </a:r>
            <a:endParaRPr lang="en-US" altLang="zh-CN" sz="1500" b="1" spc="-23" dirty="0" smtClean="0">
              <a:solidFill>
                <a:srgbClr val="000000"/>
              </a:solidFill>
              <a:effectLst>
                <a:outerShdw blurRad="127000" algn="ctr" rotWithShape="0">
                  <a:prstClr val="black">
                    <a:alpha val="40000"/>
                  </a:prstClr>
                </a:outerShdw>
              </a:effectLst>
              <a:latin typeface="Heiti SC Light"/>
              <a:ea typeface="Heiti SC Light"/>
              <a:cs typeface="Heiti SC Light"/>
            </a:endParaRPr>
          </a:p>
        </p:txBody>
      </p:sp>
      <p:grpSp>
        <p:nvGrpSpPr>
          <p:cNvPr id="929" name="组合 160"/>
          <p:cNvGrpSpPr/>
          <p:nvPr/>
        </p:nvGrpSpPr>
        <p:grpSpPr>
          <a:xfrm>
            <a:off x="6990346" y="2875548"/>
            <a:ext cx="241417" cy="240631"/>
            <a:chOff x="12327390" y="1490865"/>
            <a:chExt cx="658196" cy="651867"/>
          </a:xfrm>
          <a:solidFill>
            <a:schemeClr val="tx1">
              <a:lumMod val="50000"/>
              <a:lumOff val="50000"/>
            </a:schemeClr>
          </a:solidFill>
        </p:grpSpPr>
        <p:sp>
          <p:nvSpPr>
            <p:cNvPr id="253" name="Freeform 95"/>
            <p:cNvSpPr/>
            <p:nvPr/>
          </p:nvSpPr>
          <p:spPr bwMode="auto">
            <a:xfrm>
              <a:off x="12447638" y="1592126"/>
              <a:ext cx="424030" cy="424030"/>
            </a:xfrm>
            <a:custGeom>
              <a:avLst/>
              <a:gdLst/>
              <a:ahLst/>
              <a:cxnLst>
                <a:cxn ang="0">
                  <a:pos x="110" y="122"/>
                </a:cxn>
                <a:cxn ang="0">
                  <a:pos x="110" y="122"/>
                </a:cxn>
                <a:cxn ang="0">
                  <a:pos x="108" y="102"/>
                </a:cxn>
                <a:cxn ang="0">
                  <a:pos x="102" y="84"/>
                </a:cxn>
                <a:cxn ang="0">
                  <a:pos x="94" y="68"/>
                </a:cxn>
                <a:cxn ang="0">
                  <a:pos x="82" y="54"/>
                </a:cxn>
                <a:cxn ang="0">
                  <a:pos x="82" y="54"/>
                </a:cxn>
                <a:cxn ang="0">
                  <a:pos x="68" y="42"/>
                </a:cxn>
                <a:cxn ang="0">
                  <a:pos x="50" y="32"/>
                </a:cxn>
                <a:cxn ang="0">
                  <a:pos x="32" y="26"/>
                </a:cxn>
                <a:cxn ang="0">
                  <a:pos x="12" y="24"/>
                </a:cxn>
                <a:cxn ang="0">
                  <a:pos x="12" y="24"/>
                </a:cxn>
                <a:cxn ang="0">
                  <a:pos x="8" y="24"/>
                </a:cxn>
                <a:cxn ang="0">
                  <a:pos x="4" y="22"/>
                </a:cxn>
                <a:cxn ang="0">
                  <a:pos x="2" y="18"/>
                </a:cxn>
                <a:cxn ang="0">
                  <a:pos x="0" y="12"/>
                </a:cxn>
                <a:cxn ang="0">
                  <a:pos x="0" y="12"/>
                </a:cxn>
                <a:cxn ang="0">
                  <a:pos x="2" y="8"/>
                </a:cxn>
                <a:cxn ang="0">
                  <a:pos x="4" y="4"/>
                </a:cxn>
                <a:cxn ang="0">
                  <a:pos x="8" y="2"/>
                </a:cxn>
                <a:cxn ang="0">
                  <a:pos x="12" y="0"/>
                </a:cxn>
                <a:cxn ang="0">
                  <a:pos x="12" y="0"/>
                </a:cxn>
                <a:cxn ang="0">
                  <a:pos x="26" y="0"/>
                </a:cxn>
                <a:cxn ang="0">
                  <a:pos x="38" y="2"/>
                </a:cxn>
                <a:cxn ang="0">
                  <a:pos x="48" y="6"/>
                </a:cxn>
                <a:cxn ang="0">
                  <a:pos x="60" y="10"/>
                </a:cxn>
                <a:cxn ang="0">
                  <a:pos x="80" y="22"/>
                </a:cxn>
                <a:cxn ang="0">
                  <a:pos x="100" y="36"/>
                </a:cxn>
                <a:cxn ang="0">
                  <a:pos x="114" y="54"/>
                </a:cxn>
                <a:cxn ang="0">
                  <a:pos x="126" y="74"/>
                </a:cxn>
                <a:cxn ang="0">
                  <a:pos x="130" y="86"/>
                </a:cxn>
                <a:cxn ang="0">
                  <a:pos x="132" y="98"/>
                </a:cxn>
                <a:cxn ang="0">
                  <a:pos x="134" y="110"/>
                </a:cxn>
                <a:cxn ang="0">
                  <a:pos x="134" y="122"/>
                </a:cxn>
                <a:cxn ang="0">
                  <a:pos x="134" y="122"/>
                </a:cxn>
                <a:cxn ang="0">
                  <a:pos x="134" y="128"/>
                </a:cxn>
                <a:cxn ang="0">
                  <a:pos x="132" y="132"/>
                </a:cxn>
                <a:cxn ang="0">
                  <a:pos x="128" y="134"/>
                </a:cxn>
                <a:cxn ang="0">
                  <a:pos x="122" y="134"/>
                </a:cxn>
                <a:cxn ang="0">
                  <a:pos x="122" y="134"/>
                </a:cxn>
                <a:cxn ang="0">
                  <a:pos x="118" y="134"/>
                </a:cxn>
                <a:cxn ang="0">
                  <a:pos x="114" y="132"/>
                </a:cxn>
                <a:cxn ang="0">
                  <a:pos x="112" y="128"/>
                </a:cxn>
                <a:cxn ang="0">
                  <a:pos x="110" y="122"/>
                </a:cxn>
                <a:cxn ang="0">
                  <a:pos x="110" y="122"/>
                </a:cxn>
              </a:cxnLst>
              <a:rect l="0" t="0" r="r" b="b"/>
              <a:pathLst>
                <a:path w="134" h="134">
                  <a:moveTo>
                    <a:pt x="110" y="122"/>
                  </a:moveTo>
                  <a:lnTo>
                    <a:pt x="110" y="122"/>
                  </a:lnTo>
                  <a:lnTo>
                    <a:pt x="108" y="102"/>
                  </a:lnTo>
                  <a:lnTo>
                    <a:pt x="102" y="84"/>
                  </a:lnTo>
                  <a:lnTo>
                    <a:pt x="94" y="68"/>
                  </a:lnTo>
                  <a:lnTo>
                    <a:pt x="82" y="54"/>
                  </a:lnTo>
                  <a:lnTo>
                    <a:pt x="82" y="54"/>
                  </a:lnTo>
                  <a:lnTo>
                    <a:pt x="68" y="42"/>
                  </a:lnTo>
                  <a:lnTo>
                    <a:pt x="50" y="32"/>
                  </a:lnTo>
                  <a:lnTo>
                    <a:pt x="32" y="26"/>
                  </a:lnTo>
                  <a:lnTo>
                    <a:pt x="12" y="24"/>
                  </a:lnTo>
                  <a:lnTo>
                    <a:pt x="12" y="24"/>
                  </a:lnTo>
                  <a:lnTo>
                    <a:pt x="8" y="24"/>
                  </a:lnTo>
                  <a:lnTo>
                    <a:pt x="4" y="22"/>
                  </a:lnTo>
                  <a:lnTo>
                    <a:pt x="2" y="18"/>
                  </a:lnTo>
                  <a:lnTo>
                    <a:pt x="0" y="12"/>
                  </a:lnTo>
                  <a:lnTo>
                    <a:pt x="0" y="12"/>
                  </a:lnTo>
                  <a:lnTo>
                    <a:pt x="2" y="8"/>
                  </a:lnTo>
                  <a:lnTo>
                    <a:pt x="4" y="4"/>
                  </a:lnTo>
                  <a:lnTo>
                    <a:pt x="8" y="2"/>
                  </a:lnTo>
                  <a:lnTo>
                    <a:pt x="12" y="0"/>
                  </a:lnTo>
                  <a:lnTo>
                    <a:pt x="12" y="0"/>
                  </a:lnTo>
                  <a:lnTo>
                    <a:pt x="26" y="0"/>
                  </a:lnTo>
                  <a:lnTo>
                    <a:pt x="38" y="2"/>
                  </a:lnTo>
                  <a:lnTo>
                    <a:pt x="48" y="6"/>
                  </a:lnTo>
                  <a:lnTo>
                    <a:pt x="60" y="10"/>
                  </a:lnTo>
                  <a:lnTo>
                    <a:pt x="80" y="22"/>
                  </a:lnTo>
                  <a:lnTo>
                    <a:pt x="100" y="36"/>
                  </a:lnTo>
                  <a:lnTo>
                    <a:pt x="114" y="54"/>
                  </a:lnTo>
                  <a:lnTo>
                    <a:pt x="126" y="74"/>
                  </a:lnTo>
                  <a:lnTo>
                    <a:pt x="130" y="86"/>
                  </a:lnTo>
                  <a:lnTo>
                    <a:pt x="132" y="98"/>
                  </a:lnTo>
                  <a:lnTo>
                    <a:pt x="134" y="110"/>
                  </a:lnTo>
                  <a:lnTo>
                    <a:pt x="134" y="122"/>
                  </a:lnTo>
                  <a:lnTo>
                    <a:pt x="134" y="122"/>
                  </a:lnTo>
                  <a:lnTo>
                    <a:pt x="134" y="128"/>
                  </a:lnTo>
                  <a:lnTo>
                    <a:pt x="132" y="132"/>
                  </a:lnTo>
                  <a:lnTo>
                    <a:pt x="128" y="134"/>
                  </a:lnTo>
                  <a:lnTo>
                    <a:pt x="122" y="134"/>
                  </a:lnTo>
                  <a:lnTo>
                    <a:pt x="122" y="134"/>
                  </a:lnTo>
                  <a:lnTo>
                    <a:pt x="118" y="134"/>
                  </a:lnTo>
                  <a:lnTo>
                    <a:pt x="114" y="132"/>
                  </a:lnTo>
                  <a:lnTo>
                    <a:pt x="112" y="128"/>
                  </a:lnTo>
                  <a:lnTo>
                    <a:pt x="110" y="122"/>
                  </a:lnTo>
                  <a:lnTo>
                    <a:pt x="110" y="12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54" name="Freeform 96"/>
            <p:cNvSpPr/>
            <p:nvPr/>
          </p:nvSpPr>
          <p:spPr bwMode="auto">
            <a:xfrm>
              <a:off x="12447638" y="1712374"/>
              <a:ext cx="303783" cy="303783"/>
            </a:xfrm>
            <a:custGeom>
              <a:avLst/>
              <a:gdLst/>
              <a:ahLst/>
              <a:cxnLst>
                <a:cxn ang="0">
                  <a:pos x="72" y="84"/>
                </a:cxn>
                <a:cxn ang="0">
                  <a:pos x="72" y="84"/>
                </a:cxn>
                <a:cxn ang="0">
                  <a:pos x="70" y="72"/>
                </a:cxn>
                <a:cxn ang="0">
                  <a:pos x="68" y="62"/>
                </a:cxn>
                <a:cxn ang="0">
                  <a:pos x="62" y="52"/>
                </a:cxn>
                <a:cxn ang="0">
                  <a:pos x="54" y="42"/>
                </a:cxn>
                <a:cxn ang="0">
                  <a:pos x="46" y="36"/>
                </a:cxn>
                <a:cxn ang="0">
                  <a:pos x="36" y="30"/>
                </a:cxn>
                <a:cxn ang="0">
                  <a:pos x="24" y="26"/>
                </a:cxn>
                <a:cxn ang="0">
                  <a:pos x="12" y="24"/>
                </a:cxn>
                <a:cxn ang="0">
                  <a:pos x="12" y="24"/>
                </a:cxn>
                <a:cxn ang="0">
                  <a:pos x="8" y="24"/>
                </a:cxn>
                <a:cxn ang="0">
                  <a:pos x="4" y="22"/>
                </a:cxn>
                <a:cxn ang="0">
                  <a:pos x="2" y="18"/>
                </a:cxn>
                <a:cxn ang="0">
                  <a:pos x="0" y="12"/>
                </a:cxn>
                <a:cxn ang="0">
                  <a:pos x="0" y="12"/>
                </a:cxn>
                <a:cxn ang="0">
                  <a:pos x="2" y="8"/>
                </a:cxn>
                <a:cxn ang="0">
                  <a:pos x="4" y="4"/>
                </a:cxn>
                <a:cxn ang="0">
                  <a:pos x="8" y="2"/>
                </a:cxn>
                <a:cxn ang="0">
                  <a:pos x="12" y="0"/>
                </a:cxn>
                <a:cxn ang="0">
                  <a:pos x="12" y="0"/>
                </a:cxn>
                <a:cxn ang="0">
                  <a:pos x="30" y="2"/>
                </a:cxn>
                <a:cxn ang="0">
                  <a:pos x="46" y="6"/>
                </a:cxn>
                <a:cxn ang="0">
                  <a:pos x="60" y="14"/>
                </a:cxn>
                <a:cxn ang="0">
                  <a:pos x="72" y="24"/>
                </a:cxn>
                <a:cxn ang="0">
                  <a:pos x="82" y="38"/>
                </a:cxn>
                <a:cxn ang="0">
                  <a:pos x="90" y="52"/>
                </a:cxn>
                <a:cxn ang="0">
                  <a:pos x="96" y="68"/>
                </a:cxn>
                <a:cxn ang="0">
                  <a:pos x="96" y="84"/>
                </a:cxn>
                <a:cxn ang="0">
                  <a:pos x="96" y="84"/>
                </a:cxn>
                <a:cxn ang="0">
                  <a:pos x="96" y="90"/>
                </a:cxn>
                <a:cxn ang="0">
                  <a:pos x="94" y="94"/>
                </a:cxn>
                <a:cxn ang="0">
                  <a:pos x="90" y="96"/>
                </a:cxn>
                <a:cxn ang="0">
                  <a:pos x="84" y="96"/>
                </a:cxn>
                <a:cxn ang="0">
                  <a:pos x="84" y="96"/>
                </a:cxn>
                <a:cxn ang="0">
                  <a:pos x="80" y="96"/>
                </a:cxn>
                <a:cxn ang="0">
                  <a:pos x="76" y="94"/>
                </a:cxn>
                <a:cxn ang="0">
                  <a:pos x="74" y="90"/>
                </a:cxn>
                <a:cxn ang="0">
                  <a:pos x="72" y="84"/>
                </a:cxn>
                <a:cxn ang="0">
                  <a:pos x="72" y="84"/>
                </a:cxn>
              </a:cxnLst>
              <a:rect l="0" t="0" r="r" b="b"/>
              <a:pathLst>
                <a:path w="96" h="96">
                  <a:moveTo>
                    <a:pt x="72" y="84"/>
                  </a:moveTo>
                  <a:lnTo>
                    <a:pt x="72" y="84"/>
                  </a:lnTo>
                  <a:lnTo>
                    <a:pt x="70" y="72"/>
                  </a:lnTo>
                  <a:lnTo>
                    <a:pt x="68" y="62"/>
                  </a:lnTo>
                  <a:lnTo>
                    <a:pt x="62" y="52"/>
                  </a:lnTo>
                  <a:lnTo>
                    <a:pt x="54" y="42"/>
                  </a:lnTo>
                  <a:lnTo>
                    <a:pt x="46" y="36"/>
                  </a:lnTo>
                  <a:lnTo>
                    <a:pt x="36" y="30"/>
                  </a:lnTo>
                  <a:lnTo>
                    <a:pt x="24" y="26"/>
                  </a:lnTo>
                  <a:lnTo>
                    <a:pt x="12" y="24"/>
                  </a:lnTo>
                  <a:lnTo>
                    <a:pt x="12" y="24"/>
                  </a:lnTo>
                  <a:lnTo>
                    <a:pt x="8" y="24"/>
                  </a:lnTo>
                  <a:lnTo>
                    <a:pt x="4" y="22"/>
                  </a:lnTo>
                  <a:lnTo>
                    <a:pt x="2" y="18"/>
                  </a:lnTo>
                  <a:lnTo>
                    <a:pt x="0" y="12"/>
                  </a:lnTo>
                  <a:lnTo>
                    <a:pt x="0" y="12"/>
                  </a:lnTo>
                  <a:lnTo>
                    <a:pt x="2" y="8"/>
                  </a:lnTo>
                  <a:lnTo>
                    <a:pt x="4" y="4"/>
                  </a:lnTo>
                  <a:lnTo>
                    <a:pt x="8" y="2"/>
                  </a:lnTo>
                  <a:lnTo>
                    <a:pt x="12" y="0"/>
                  </a:lnTo>
                  <a:lnTo>
                    <a:pt x="12" y="0"/>
                  </a:lnTo>
                  <a:lnTo>
                    <a:pt x="30" y="2"/>
                  </a:lnTo>
                  <a:lnTo>
                    <a:pt x="46" y="6"/>
                  </a:lnTo>
                  <a:lnTo>
                    <a:pt x="60" y="14"/>
                  </a:lnTo>
                  <a:lnTo>
                    <a:pt x="72" y="24"/>
                  </a:lnTo>
                  <a:lnTo>
                    <a:pt x="82" y="38"/>
                  </a:lnTo>
                  <a:lnTo>
                    <a:pt x="90" y="52"/>
                  </a:lnTo>
                  <a:lnTo>
                    <a:pt x="96" y="68"/>
                  </a:lnTo>
                  <a:lnTo>
                    <a:pt x="96" y="84"/>
                  </a:lnTo>
                  <a:lnTo>
                    <a:pt x="96" y="84"/>
                  </a:lnTo>
                  <a:lnTo>
                    <a:pt x="96" y="90"/>
                  </a:lnTo>
                  <a:lnTo>
                    <a:pt x="94" y="94"/>
                  </a:lnTo>
                  <a:lnTo>
                    <a:pt x="90" y="96"/>
                  </a:lnTo>
                  <a:lnTo>
                    <a:pt x="84" y="96"/>
                  </a:lnTo>
                  <a:lnTo>
                    <a:pt x="84" y="96"/>
                  </a:lnTo>
                  <a:lnTo>
                    <a:pt x="80" y="96"/>
                  </a:lnTo>
                  <a:lnTo>
                    <a:pt x="76" y="94"/>
                  </a:lnTo>
                  <a:lnTo>
                    <a:pt x="74" y="90"/>
                  </a:lnTo>
                  <a:lnTo>
                    <a:pt x="72" y="84"/>
                  </a:lnTo>
                  <a:lnTo>
                    <a:pt x="72" y="8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55" name="Freeform 97"/>
            <p:cNvSpPr/>
            <p:nvPr/>
          </p:nvSpPr>
          <p:spPr bwMode="auto">
            <a:xfrm>
              <a:off x="12447638" y="1857936"/>
              <a:ext cx="158220" cy="158220"/>
            </a:xfrm>
            <a:custGeom>
              <a:avLst/>
              <a:gdLst/>
              <a:ahLst/>
              <a:cxnLst>
                <a:cxn ang="0">
                  <a:pos x="26" y="0"/>
                </a:cxn>
                <a:cxn ang="0">
                  <a:pos x="26" y="0"/>
                </a:cxn>
                <a:cxn ang="0">
                  <a:pos x="16" y="2"/>
                </a:cxn>
                <a:cxn ang="0">
                  <a:pos x="8" y="8"/>
                </a:cxn>
                <a:cxn ang="0">
                  <a:pos x="2" y="16"/>
                </a:cxn>
                <a:cxn ang="0">
                  <a:pos x="0" y="26"/>
                </a:cxn>
                <a:cxn ang="0">
                  <a:pos x="0" y="26"/>
                </a:cxn>
                <a:cxn ang="0">
                  <a:pos x="2" y="36"/>
                </a:cxn>
                <a:cxn ang="0">
                  <a:pos x="8" y="44"/>
                </a:cxn>
                <a:cxn ang="0">
                  <a:pos x="16" y="48"/>
                </a:cxn>
                <a:cxn ang="0">
                  <a:pos x="26" y="50"/>
                </a:cxn>
                <a:cxn ang="0">
                  <a:pos x="26" y="50"/>
                </a:cxn>
                <a:cxn ang="0">
                  <a:pos x="36" y="48"/>
                </a:cxn>
                <a:cxn ang="0">
                  <a:pos x="44" y="44"/>
                </a:cxn>
                <a:cxn ang="0">
                  <a:pos x="48" y="36"/>
                </a:cxn>
                <a:cxn ang="0">
                  <a:pos x="50" y="26"/>
                </a:cxn>
                <a:cxn ang="0">
                  <a:pos x="50" y="26"/>
                </a:cxn>
                <a:cxn ang="0">
                  <a:pos x="48" y="16"/>
                </a:cxn>
                <a:cxn ang="0">
                  <a:pos x="44" y="8"/>
                </a:cxn>
                <a:cxn ang="0">
                  <a:pos x="36" y="2"/>
                </a:cxn>
                <a:cxn ang="0">
                  <a:pos x="26" y="0"/>
                </a:cxn>
                <a:cxn ang="0">
                  <a:pos x="26" y="0"/>
                </a:cxn>
              </a:cxnLst>
              <a:rect l="0" t="0" r="r" b="b"/>
              <a:pathLst>
                <a:path w="50" h="50">
                  <a:moveTo>
                    <a:pt x="26" y="0"/>
                  </a:moveTo>
                  <a:lnTo>
                    <a:pt x="26" y="0"/>
                  </a:lnTo>
                  <a:lnTo>
                    <a:pt x="16" y="2"/>
                  </a:lnTo>
                  <a:lnTo>
                    <a:pt x="8" y="8"/>
                  </a:lnTo>
                  <a:lnTo>
                    <a:pt x="2" y="16"/>
                  </a:lnTo>
                  <a:lnTo>
                    <a:pt x="0" y="26"/>
                  </a:lnTo>
                  <a:lnTo>
                    <a:pt x="0" y="26"/>
                  </a:lnTo>
                  <a:lnTo>
                    <a:pt x="2" y="36"/>
                  </a:lnTo>
                  <a:lnTo>
                    <a:pt x="8" y="44"/>
                  </a:lnTo>
                  <a:lnTo>
                    <a:pt x="16" y="48"/>
                  </a:lnTo>
                  <a:lnTo>
                    <a:pt x="26" y="50"/>
                  </a:lnTo>
                  <a:lnTo>
                    <a:pt x="26" y="50"/>
                  </a:lnTo>
                  <a:lnTo>
                    <a:pt x="36" y="48"/>
                  </a:lnTo>
                  <a:lnTo>
                    <a:pt x="44" y="44"/>
                  </a:lnTo>
                  <a:lnTo>
                    <a:pt x="48" y="36"/>
                  </a:lnTo>
                  <a:lnTo>
                    <a:pt x="50" y="26"/>
                  </a:lnTo>
                  <a:lnTo>
                    <a:pt x="50" y="26"/>
                  </a:lnTo>
                  <a:lnTo>
                    <a:pt x="48" y="16"/>
                  </a:lnTo>
                  <a:lnTo>
                    <a:pt x="44" y="8"/>
                  </a:lnTo>
                  <a:lnTo>
                    <a:pt x="36" y="2"/>
                  </a:lnTo>
                  <a:lnTo>
                    <a:pt x="26" y="0"/>
                  </a:lnTo>
                  <a:lnTo>
                    <a:pt x="26"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56" name="Freeform 98"/>
            <p:cNvSpPr>
              <a:spLocks noEditPoints="1"/>
            </p:cNvSpPr>
            <p:nvPr/>
          </p:nvSpPr>
          <p:spPr bwMode="auto">
            <a:xfrm>
              <a:off x="12327390" y="1490865"/>
              <a:ext cx="658196" cy="651867"/>
            </a:xfrm>
            <a:custGeom>
              <a:avLst/>
              <a:gdLst/>
              <a:ahLst/>
              <a:cxnLst>
                <a:cxn ang="0">
                  <a:pos x="204" y="6"/>
                </a:cxn>
                <a:cxn ang="0">
                  <a:pos x="202" y="6"/>
                </a:cxn>
                <a:cxn ang="0">
                  <a:pos x="200" y="4"/>
                </a:cxn>
                <a:cxn ang="0">
                  <a:pos x="200" y="4"/>
                </a:cxn>
                <a:cxn ang="0">
                  <a:pos x="196" y="0"/>
                </a:cxn>
                <a:cxn ang="0">
                  <a:pos x="190" y="0"/>
                </a:cxn>
                <a:cxn ang="0">
                  <a:pos x="18" y="0"/>
                </a:cxn>
                <a:cxn ang="0">
                  <a:pos x="18" y="0"/>
                </a:cxn>
                <a:cxn ang="0">
                  <a:pos x="12" y="0"/>
                </a:cxn>
                <a:cxn ang="0">
                  <a:pos x="8" y="4"/>
                </a:cxn>
                <a:cxn ang="0">
                  <a:pos x="6" y="6"/>
                </a:cxn>
                <a:cxn ang="0">
                  <a:pos x="4" y="6"/>
                </a:cxn>
                <a:cxn ang="0">
                  <a:pos x="4" y="6"/>
                </a:cxn>
                <a:cxn ang="0">
                  <a:pos x="2" y="12"/>
                </a:cxn>
                <a:cxn ang="0">
                  <a:pos x="0" y="16"/>
                </a:cxn>
                <a:cxn ang="0">
                  <a:pos x="0" y="190"/>
                </a:cxn>
                <a:cxn ang="0">
                  <a:pos x="0" y="190"/>
                </a:cxn>
                <a:cxn ang="0">
                  <a:pos x="2" y="196"/>
                </a:cxn>
                <a:cxn ang="0">
                  <a:pos x="4" y="200"/>
                </a:cxn>
                <a:cxn ang="0">
                  <a:pos x="6" y="202"/>
                </a:cxn>
                <a:cxn ang="0">
                  <a:pos x="8" y="202"/>
                </a:cxn>
                <a:cxn ang="0">
                  <a:pos x="8" y="202"/>
                </a:cxn>
                <a:cxn ang="0">
                  <a:pos x="12" y="206"/>
                </a:cxn>
                <a:cxn ang="0">
                  <a:pos x="18" y="206"/>
                </a:cxn>
                <a:cxn ang="0">
                  <a:pos x="190" y="206"/>
                </a:cxn>
                <a:cxn ang="0">
                  <a:pos x="190" y="206"/>
                </a:cxn>
                <a:cxn ang="0">
                  <a:pos x="196" y="206"/>
                </a:cxn>
                <a:cxn ang="0">
                  <a:pos x="200" y="202"/>
                </a:cxn>
                <a:cxn ang="0">
                  <a:pos x="202" y="202"/>
                </a:cxn>
                <a:cxn ang="0">
                  <a:pos x="204" y="200"/>
                </a:cxn>
                <a:cxn ang="0">
                  <a:pos x="204" y="200"/>
                </a:cxn>
                <a:cxn ang="0">
                  <a:pos x="206" y="196"/>
                </a:cxn>
                <a:cxn ang="0">
                  <a:pos x="208" y="190"/>
                </a:cxn>
                <a:cxn ang="0">
                  <a:pos x="208" y="16"/>
                </a:cxn>
                <a:cxn ang="0">
                  <a:pos x="208" y="16"/>
                </a:cxn>
                <a:cxn ang="0">
                  <a:pos x="206" y="12"/>
                </a:cxn>
                <a:cxn ang="0">
                  <a:pos x="204" y="6"/>
                </a:cxn>
                <a:cxn ang="0">
                  <a:pos x="204" y="6"/>
                </a:cxn>
                <a:cxn ang="0">
                  <a:pos x="186" y="22"/>
                </a:cxn>
                <a:cxn ang="0">
                  <a:pos x="186" y="186"/>
                </a:cxn>
                <a:cxn ang="0">
                  <a:pos x="22" y="186"/>
                </a:cxn>
                <a:cxn ang="0">
                  <a:pos x="22" y="22"/>
                </a:cxn>
                <a:cxn ang="0">
                  <a:pos x="186" y="22"/>
                </a:cxn>
              </a:cxnLst>
              <a:rect l="0" t="0" r="r" b="b"/>
              <a:pathLst>
                <a:path w="208" h="206">
                  <a:moveTo>
                    <a:pt x="204" y="6"/>
                  </a:moveTo>
                  <a:lnTo>
                    <a:pt x="202" y="6"/>
                  </a:lnTo>
                  <a:lnTo>
                    <a:pt x="200" y="4"/>
                  </a:lnTo>
                  <a:lnTo>
                    <a:pt x="200" y="4"/>
                  </a:lnTo>
                  <a:lnTo>
                    <a:pt x="196" y="0"/>
                  </a:lnTo>
                  <a:lnTo>
                    <a:pt x="190" y="0"/>
                  </a:lnTo>
                  <a:lnTo>
                    <a:pt x="18" y="0"/>
                  </a:lnTo>
                  <a:lnTo>
                    <a:pt x="18" y="0"/>
                  </a:lnTo>
                  <a:lnTo>
                    <a:pt x="12" y="0"/>
                  </a:lnTo>
                  <a:lnTo>
                    <a:pt x="8" y="4"/>
                  </a:lnTo>
                  <a:lnTo>
                    <a:pt x="6" y="6"/>
                  </a:lnTo>
                  <a:lnTo>
                    <a:pt x="4" y="6"/>
                  </a:lnTo>
                  <a:lnTo>
                    <a:pt x="4" y="6"/>
                  </a:lnTo>
                  <a:lnTo>
                    <a:pt x="2" y="12"/>
                  </a:lnTo>
                  <a:lnTo>
                    <a:pt x="0" y="16"/>
                  </a:lnTo>
                  <a:lnTo>
                    <a:pt x="0" y="190"/>
                  </a:lnTo>
                  <a:lnTo>
                    <a:pt x="0" y="190"/>
                  </a:lnTo>
                  <a:lnTo>
                    <a:pt x="2" y="196"/>
                  </a:lnTo>
                  <a:lnTo>
                    <a:pt x="4" y="200"/>
                  </a:lnTo>
                  <a:lnTo>
                    <a:pt x="6" y="202"/>
                  </a:lnTo>
                  <a:lnTo>
                    <a:pt x="8" y="202"/>
                  </a:lnTo>
                  <a:lnTo>
                    <a:pt x="8" y="202"/>
                  </a:lnTo>
                  <a:lnTo>
                    <a:pt x="12" y="206"/>
                  </a:lnTo>
                  <a:lnTo>
                    <a:pt x="18" y="206"/>
                  </a:lnTo>
                  <a:lnTo>
                    <a:pt x="190" y="206"/>
                  </a:lnTo>
                  <a:lnTo>
                    <a:pt x="190" y="206"/>
                  </a:lnTo>
                  <a:lnTo>
                    <a:pt x="196" y="206"/>
                  </a:lnTo>
                  <a:lnTo>
                    <a:pt x="200" y="202"/>
                  </a:lnTo>
                  <a:lnTo>
                    <a:pt x="202" y="202"/>
                  </a:lnTo>
                  <a:lnTo>
                    <a:pt x="204" y="200"/>
                  </a:lnTo>
                  <a:lnTo>
                    <a:pt x="204" y="200"/>
                  </a:lnTo>
                  <a:lnTo>
                    <a:pt x="206" y="196"/>
                  </a:lnTo>
                  <a:lnTo>
                    <a:pt x="208" y="190"/>
                  </a:lnTo>
                  <a:lnTo>
                    <a:pt x="208" y="16"/>
                  </a:lnTo>
                  <a:lnTo>
                    <a:pt x="208" y="16"/>
                  </a:lnTo>
                  <a:lnTo>
                    <a:pt x="206" y="12"/>
                  </a:lnTo>
                  <a:lnTo>
                    <a:pt x="204" y="6"/>
                  </a:lnTo>
                  <a:lnTo>
                    <a:pt x="204" y="6"/>
                  </a:lnTo>
                  <a:close/>
                  <a:moveTo>
                    <a:pt x="186" y="22"/>
                  </a:moveTo>
                  <a:lnTo>
                    <a:pt x="186" y="186"/>
                  </a:lnTo>
                  <a:lnTo>
                    <a:pt x="22" y="186"/>
                  </a:lnTo>
                  <a:lnTo>
                    <a:pt x="22" y="22"/>
                  </a:lnTo>
                  <a:lnTo>
                    <a:pt x="186" y="2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sp>
        <p:nvSpPr>
          <p:cNvPr id="257" name="Freeform 13"/>
          <p:cNvSpPr>
            <a:spLocks noEditPoints="1"/>
          </p:cNvSpPr>
          <p:nvPr/>
        </p:nvSpPr>
        <p:spPr bwMode="auto">
          <a:xfrm>
            <a:off x="5269831" y="2995156"/>
            <a:ext cx="415141" cy="12102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ndParaRPr>
          </a:p>
        </p:txBody>
      </p:sp>
      <p:pic>
        <p:nvPicPr>
          <p:cNvPr id="258" name="Picture 54" descr="040"/>
          <p:cNvPicPr>
            <a:picLocks noChangeAspect="1" noChangeArrowheads="1"/>
          </p:cNvPicPr>
          <p:nvPr/>
        </p:nvPicPr>
        <p:blipFill>
          <a:blip r:embed="rId1" cstate="print">
            <a:grayscl/>
          </a:blip>
          <a:stretch>
            <a:fillRect/>
          </a:stretch>
        </p:blipFill>
        <p:spPr bwMode="auto">
          <a:xfrm>
            <a:off x="5876205" y="2971759"/>
            <a:ext cx="369264" cy="201282"/>
          </a:xfrm>
          <a:prstGeom prst="rect">
            <a:avLst/>
          </a:prstGeom>
          <a:noFill/>
        </p:spPr>
      </p:pic>
    </p:spTree>
  </p:cSld>
  <p:clrMapOvr>
    <a:masterClrMapping/>
  </p:clrMapOvr>
  <p:transition>
    <p:fade thruBlk="1"/>
  </p:transition>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83"/>
          <p:cNvGrpSpPr/>
          <p:nvPr/>
        </p:nvGrpSpPr>
        <p:grpSpPr>
          <a:xfrm>
            <a:off x="3643509" y="914400"/>
            <a:ext cx="2665851" cy="1651543"/>
            <a:chOff x="5431525" y="791834"/>
            <a:chExt cx="3298599" cy="2098583"/>
          </a:xfrm>
        </p:grpSpPr>
        <p:grpSp>
          <p:nvGrpSpPr>
            <p:cNvPr id="3" name="组合 81"/>
            <p:cNvGrpSpPr/>
            <p:nvPr/>
          </p:nvGrpSpPr>
          <p:grpSpPr>
            <a:xfrm>
              <a:off x="6303823" y="1270264"/>
              <a:ext cx="2426301" cy="1620153"/>
              <a:chOff x="6303823" y="1445524"/>
              <a:chExt cx="2426301" cy="1620153"/>
            </a:xfrm>
          </p:grpSpPr>
          <p:sp>
            <p:nvSpPr>
              <p:cNvPr id="178" name="TextBox 177"/>
              <p:cNvSpPr txBox="1"/>
              <p:nvPr/>
            </p:nvSpPr>
            <p:spPr>
              <a:xfrm>
                <a:off x="6480260" y="1445524"/>
                <a:ext cx="2212150" cy="230832"/>
              </a:xfrm>
              <a:prstGeom prst="rect">
                <a:avLst/>
              </a:prstGeom>
              <a:noFill/>
            </p:spPr>
            <p:txBody>
              <a:bodyPr wrap="square" rtlCol="0">
                <a:spAutoFit/>
              </a:bodyPr>
              <a:lstStyle/>
              <a:p>
                <a:pPr algn="ctr"/>
                <a:r>
                  <a:rPr lang="en-US" altLang="zh-CN" sz="900" b="1" dirty="0" smtClean="0">
                    <a:solidFill>
                      <a:srgbClr val="000000"/>
                    </a:solidFill>
                    <a:latin typeface="微软雅黑" panose="020B0503020204020204" pitchFamily="34" charset="-122"/>
                    <a:ea typeface="微软雅黑" panose="020B0503020204020204" pitchFamily="34" charset="-122"/>
                  </a:rPr>
                  <a:t>WLAN</a:t>
                </a:r>
                <a:r>
                  <a:rPr lang="zh-CN" altLang="en-US" sz="900" b="1" dirty="0" smtClean="0">
                    <a:solidFill>
                      <a:srgbClr val="000000"/>
                    </a:solidFill>
                    <a:latin typeface="微软雅黑" panose="020B0503020204020204" pitchFamily="34" charset="-122"/>
                    <a:ea typeface="微软雅黑" panose="020B0503020204020204" pitchFamily="34" charset="-122"/>
                  </a:rPr>
                  <a:t>千兆接入时代</a:t>
                </a:r>
                <a:endParaRPr lang="zh-CN" altLang="en-US" sz="900" b="1" dirty="0">
                  <a:solidFill>
                    <a:srgbClr val="000000"/>
                  </a:solidFill>
                  <a:latin typeface="微软雅黑" panose="020B0503020204020204" pitchFamily="34" charset="-122"/>
                  <a:ea typeface="微软雅黑" panose="020B0503020204020204" pitchFamily="34" charset="-122"/>
                </a:endParaRPr>
              </a:p>
            </p:txBody>
          </p:sp>
          <p:sp>
            <p:nvSpPr>
              <p:cNvPr id="188" name="Text Box 10"/>
              <p:cNvSpPr txBox="1">
                <a:spLocks noChangeArrowheads="1"/>
              </p:cNvSpPr>
              <p:nvPr/>
            </p:nvSpPr>
            <p:spPr bwMode="auto">
              <a:xfrm>
                <a:off x="6303823" y="2624642"/>
                <a:ext cx="635479" cy="346049"/>
              </a:xfrm>
              <a:prstGeom prst="rect">
                <a:avLst/>
              </a:prstGeom>
              <a:noFill/>
              <a:ln w="9525" algn="ctr">
                <a:noFill/>
                <a:miter lim="800000"/>
              </a:ln>
              <a:effectLst/>
            </p:spPr>
            <p:txBody>
              <a:bodyPr wrap="square" lIns="79200" tIns="39600" rIns="79200" bIns="39600">
                <a:spAutoFit/>
              </a:bodyPr>
              <a:lstStyle/>
              <a:p>
                <a:pPr defTabSz="801370">
                  <a:spcBef>
                    <a:spcPct val="50000"/>
                  </a:spcBef>
                </a:pPr>
                <a:r>
                  <a:rPr lang="en-US" altLang="zh-CN" sz="500" dirty="0">
                    <a:solidFill>
                      <a:srgbClr val="080808"/>
                    </a:solidFill>
                    <a:latin typeface="微软雅黑" panose="020B0503020204020204" pitchFamily="34" charset="-122"/>
                    <a:ea typeface="微软雅黑" panose="020B0503020204020204" pitchFamily="34" charset="-122"/>
                  </a:rPr>
                  <a:t>802.11</a:t>
                </a:r>
                <a:endParaRPr lang="en-US" altLang="zh-CN" sz="500" dirty="0">
                  <a:solidFill>
                    <a:srgbClr val="080808"/>
                  </a:solidFill>
                  <a:latin typeface="微软雅黑" panose="020B0503020204020204" pitchFamily="34" charset="-122"/>
                  <a:ea typeface="微软雅黑" panose="020B0503020204020204" pitchFamily="34" charset="-122"/>
                </a:endParaRPr>
              </a:p>
              <a:p>
                <a:pPr defTabSz="801370">
                  <a:spcBef>
                    <a:spcPct val="50000"/>
                  </a:spcBef>
                </a:pPr>
                <a:r>
                  <a:rPr lang="en-US" altLang="zh-CN" sz="500" dirty="0">
                    <a:solidFill>
                      <a:srgbClr val="080808"/>
                    </a:solidFill>
                    <a:latin typeface="微软雅黑" panose="020B0503020204020204" pitchFamily="34" charset="-122"/>
                    <a:ea typeface="微软雅黑" panose="020B0503020204020204" pitchFamily="34" charset="-122"/>
                  </a:rPr>
                  <a:t>2M</a:t>
                </a:r>
                <a:endParaRPr lang="zh-CN" altLang="en-US" sz="500" dirty="0">
                  <a:solidFill>
                    <a:srgbClr val="080808"/>
                  </a:solidFill>
                  <a:latin typeface="微软雅黑" panose="020B0503020204020204" pitchFamily="34" charset="-122"/>
                  <a:ea typeface="微软雅黑" panose="020B0503020204020204" pitchFamily="34" charset="-122"/>
                </a:endParaRPr>
              </a:p>
            </p:txBody>
          </p:sp>
          <p:sp>
            <p:nvSpPr>
              <p:cNvPr id="189" name="Text Box 11"/>
              <p:cNvSpPr txBox="1">
                <a:spLocks noChangeArrowheads="1"/>
              </p:cNvSpPr>
              <p:nvPr/>
            </p:nvSpPr>
            <p:spPr bwMode="auto">
              <a:xfrm>
                <a:off x="6654721" y="2514035"/>
                <a:ext cx="509990" cy="346049"/>
              </a:xfrm>
              <a:prstGeom prst="rect">
                <a:avLst/>
              </a:prstGeom>
              <a:noFill/>
              <a:ln w="9525" algn="ctr">
                <a:noFill/>
                <a:miter lim="800000"/>
              </a:ln>
              <a:effectLst/>
            </p:spPr>
            <p:txBody>
              <a:bodyPr wrap="square" lIns="79200" tIns="39600" rIns="79200" bIns="39600">
                <a:spAutoFit/>
              </a:bodyPr>
              <a:lstStyle/>
              <a:p>
                <a:pPr defTabSz="801370">
                  <a:spcBef>
                    <a:spcPct val="50000"/>
                  </a:spcBef>
                </a:pPr>
                <a:r>
                  <a:rPr lang="en-US" altLang="zh-CN" sz="500" dirty="0">
                    <a:solidFill>
                      <a:srgbClr val="080808"/>
                    </a:solidFill>
                    <a:latin typeface="微软雅黑" panose="020B0503020204020204" pitchFamily="34" charset="-122"/>
                    <a:ea typeface="微软雅黑" panose="020B0503020204020204" pitchFamily="34" charset="-122"/>
                  </a:rPr>
                  <a:t>802.11b</a:t>
                </a:r>
                <a:endParaRPr lang="en-US" altLang="zh-CN" sz="500" dirty="0">
                  <a:solidFill>
                    <a:srgbClr val="080808"/>
                  </a:solidFill>
                  <a:latin typeface="微软雅黑" panose="020B0503020204020204" pitchFamily="34" charset="-122"/>
                  <a:ea typeface="微软雅黑" panose="020B0503020204020204" pitchFamily="34" charset="-122"/>
                </a:endParaRPr>
              </a:p>
              <a:p>
                <a:pPr defTabSz="801370">
                  <a:spcBef>
                    <a:spcPct val="50000"/>
                  </a:spcBef>
                </a:pPr>
                <a:r>
                  <a:rPr lang="en-US" altLang="zh-CN" sz="500" dirty="0">
                    <a:solidFill>
                      <a:srgbClr val="080808"/>
                    </a:solidFill>
                    <a:latin typeface="微软雅黑" panose="020B0503020204020204" pitchFamily="34" charset="-122"/>
                    <a:ea typeface="微软雅黑" panose="020B0503020204020204" pitchFamily="34" charset="-122"/>
                  </a:rPr>
                  <a:t>11M</a:t>
                </a:r>
                <a:endParaRPr lang="en-US" altLang="zh-CN" sz="500" dirty="0">
                  <a:solidFill>
                    <a:srgbClr val="080808"/>
                  </a:solidFill>
                  <a:latin typeface="微软雅黑" panose="020B0503020204020204" pitchFamily="34" charset="-122"/>
                  <a:ea typeface="微软雅黑" panose="020B0503020204020204" pitchFamily="34" charset="-122"/>
                </a:endParaRPr>
              </a:p>
            </p:txBody>
          </p:sp>
          <p:sp>
            <p:nvSpPr>
              <p:cNvPr id="190" name="Text Box 13"/>
              <p:cNvSpPr txBox="1">
                <a:spLocks noChangeArrowheads="1"/>
              </p:cNvSpPr>
              <p:nvPr/>
            </p:nvSpPr>
            <p:spPr bwMode="auto">
              <a:xfrm>
                <a:off x="6995256" y="2332738"/>
                <a:ext cx="543781" cy="346049"/>
              </a:xfrm>
              <a:prstGeom prst="rect">
                <a:avLst/>
              </a:prstGeom>
              <a:noFill/>
              <a:ln w="9525" algn="ctr">
                <a:noFill/>
                <a:miter lim="800000"/>
              </a:ln>
              <a:effectLst/>
            </p:spPr>
            <p:txBody>
              <a:bodyPr wrap="square" lIns="79200" tIns="39600" rIns="79200" bIns="39600">
                <a:spAutoFit/>
              </a:bodyPr>
              <a:lstStyle/>
              <a:p>
                <a:pPr defTabSz="801370">
                  <a:spcBef>
                    <a:spcPct val="50000"/>
                  </a:spcBef>
                </a:pPr>
                <a:r>
                  <a:rPr lang="en-US" altLang="zh-CN" sz="500" dirty="0">
                    <a:solidFill>
                      <a:srgbClr val="080808"/>
                    </a:solidFill>
                    <a:latin typeface="微软雅黑" panose="020B0503020204020204" pitchFamily="34" charset="-122"/>
                    <a:ea typeface="微软雅黑" panose="020B0503020204020204" pitchFamily="34" charset="-122"/>
                  </a:rPr>
                  <a:t>802.11g</a:t>
                </a:r>
                <a:endParaRPr lang="en-US" altLang="zh-CN" sz="500" dirty="0">
                  <a:solidFill>
                    <a:srgbClr val="080808"/>
                  </a:solidFill>
                  <a:latin typeface="微软雅黑" panose="020B0503020204020204" pitchFamily="34" charset="-122"/>
                  <a:ea typeface="微软雅黑" panose="020B0503020204020204" pitchFamily="34" charset="-122"/>
                </a:endParaRPr>
              </a:p>
              <a:p>
                <a:pPr defTabSz="801370">
                  <a:spcBef>
                    <a:spcPct val="50000"/>
                  </a:spcBef>
                </a:pPr>
                <a:r>
                  <a:rPr lang="en-US" altLang="zh-CN" sz="500" dirty="0" smtClean="0">
                    <a:solidFill>
                      <a:srgbClr val="080808"/>
                    </a:solidFill>
                    <a:latin typeface="微软雅黑" panose="020B0503020204020204" pitchFamily="34" charset="-122"/>
                    <a:ea typeface="微软雅黑" panose="020B0503020204020204" pitchFamily="34" charset="-122"/>
                  </a:rPr>
                  <a:t>54M</a:t>
                </a:r>
                <a:endParaRPr lang="zh-CN" altLang="en-US" sz="500" dirty="0">
                  <a:solidFill>
                    <a:srgbClr val="080808"/>
                  </a:solidFill>
                  <a:latin typeface="微软雅黑" panose="020B0503020204020204" pitchFamily="34" charset="-122"/>
                  <a:ea typeface="微软雅黑" panose="020B0503020204020204" pitchFamily="34" charset="-122"/>
                </a:endParaRPr>
              </a:p>
            </p:txBody>
          </p:sp>
          <p:sp>
            <p:nvSpPr>
              <p:cNvPr id="191" name="Text Box 15"/>
              <p:cNvSpPr txBox="1">
                <a:spLocks noChangeArrowheads="1"/>
              </p:cNvSpPr>
              <p:nvPr/>
            </p:nvSpPr>
            <p:spPr bwMode="auto">
              <a:xfrm>
                <a:off x="7259257" y="1957054"/>
                <a:ext cx="665543" cy="492706"/>
              </a:xfrm>
              <a:prstGeom prst="rect">
                <a:avLst/>
              </a:prstGeom>
              <a:noFill/>
              <a:ln w="9525" algn="ctr">
                <a:noFill/>
                <a:miter lim="800000"/>
              </a:ln>
              <a:effectLst/>
            </p:spPr>
            <p:txBody>
              <a:bodyPr wrap="square" lIns="79200" tIns="39600" rIns="79200" bIns="39600">
                <a:spAutoFit/>
              </a:bodyPr>
              <a:lstStyle/>
              <a:p>
                <a:pPr defTabSz="801370">
                  <a:spcBef>
                    <a:spcPct val="50000"/>
                  </a:spcBef>
                </a:pPr>
                <a:r>
                  <a:rPr lang="en-US" altLang="zh-CN" sz="500" dirty="0">
                    <a:solidFill>
                      <a:srgbClr val="080808"/>
                    </a:solidFill>
                    <a:latin typeface="微软雅黑" panose="020B0503020204020204" pitchFamily="34" charset="-122"/>
                    <a:ea typeface="微软雅黑" panose="020B0503020204020204" pitchFamily="34" charset="-122"/>
                  </a:rPr>
                  <a:t>802.11n</a:t>
                </a:r>
                <a:endParaRPr lang="en-US" altLang="zh-CN" sz="500" dirty="0">
                  <a:solidFill>
                    <a:srgbClr val="080808"/>
                  </a:solidFill>
                  <a:latin typeface="微软雅黑" panose="020B0503020204020204" pitchFamily="34" charset="-122"/>
                  <a:ea typeface="微软雅黑" panose="020B0503020204020204" pitchFamily="34" charset="-122"/>
                </a:endParaRPr>
              </a:p>
              <a:p>
                <a:pPr defTabSz="801370">
                  <a:spcBef>
                    <a:spcPct val="50000"/>
                  </a:spcBef>
                </a:pPr>
                <a:r>
                  <a:rPr lang="en-US" altLang="zh-CN" sz="500" dirty="0">
                    <a:solidFill>
                      <a:srgbClr val="080808"/>
                    </a:solidFill>
                    <a:latin typeface="微软雅黑" panose="020B0503020204020204" pitchFamily="34" charset="-122"/>
                    <a:ea typeface="微软雅黑" panose="020B0503020204020204" pitchFamily="34" charset="-122"/>
                  </a:rPr>
                  <a:t>2×2</a:t>
                </a:r>
                <a:endParaRPr lang="en-US" altLang="zh-CN" sz="500" dirty="0">
                  <a:solidFill>
                    <a:srgbClr val="080808"/>
                  </a:solidFill>
                  <a:latin typeface="微软雅黑" panose="020B0503020204020204" pitchFamily="34" charset="-122"/>
                  <a:ea typeface="微软雅黑" panose="020B0503020204020204" pitchFamily="34" charset="-122"/>
                </a:endParaRPr>
              </a:p>
              <a:p>
                <a:pPr defTabSz="801370">
                  <a:spcBef>
                    <a:spcPct val="50000"/>
                  </a:spcBef>
                </a:pPr>
                <a:r>
                  <a:rPr lang="en-US" altLang="zh-CN" sz="500" dirty="0">
                    <a:solidFill>
                      <a:srgbClr val="080808"/>
                    </a:solidFill>
                    <a:latin typeface="微软雅黑" panose="020B0503020204020204" pitchFamily="34" charset="-122"/>
                    <a:ea typeface="微软雅黑" panose="020B0503020204020204" pitchFamily="34" charset="-122"/>
                  </a:rPr>
                  <a:t>300M</a:t>
                </a:r>
                <a:endParaRPr lang="zh-CN" altLang="en-US" sz="500" dirty="0">
                  <a:solidFill>
                    <a:srgbClr val="080808"/>
                  </a:solidFill>
                  <a:latin typeface="微软雅黑" panose="020B0503020204020204" pitchFamily="34" charset="-122"/>
                  <a:ea typeface="微软雅黑" panose="020B0503020204020204" pitchFamily="34" charset="-122"/>
                </a:endParaRPr>
              </a:p>
            </p:txBody>
          </p:sp>
          <p:grpSp>
            <p:nvGrpSpPr>
              <p:cNvPr id="4" name="Group 59"/>
              <p:cNvGrpSpPr/>
              <p:nvPr/>
            </p:nvGrpSpPr>
            <p:grpSpPr bwMode="auto">
              <a:xfrm>
                <a:off x="6805634" y="2898514"/>
                <a:ext cx="93267" cy="124106"/>
                <a:chOff x="5564" y="1994"/>
                <a:chExt cx="743" cy="743"/>
              </a:xfrm>
            </p:grpSpPr>
            <p:sp>
              <p:nvSpPr>
                <p:cNvPr id="247" name="Oval 60"/>
                <p:cNvSpPr>
                  <a:spLocks noChangeArrowheads="1"/>
                </p:cNvSpPr>
                <p:nvPr/>
              </p:nvSpPr>
              <p:spPr bwMode="auto">
                <a:xfrm>
                  <a:off x="5564" y="1994"/>
                  <a:ext cx="743" cy="743"/>
                </a:xfrm>
                <a:prstGeom prst="ellipse">
                  <a:avLst/>
                </a:prstGeom>
                <a:gradFill rotWithShape="0">
                  <a:gsLst>
                    <a:gs pos="0">
                      <a:srgbClr val="B2B2B2">
                        <a:gamma/>
                        <a:shade val="63137"/>
                        <a:invGamma/>
                      </a:srgbClr>
                    </a:gs>
                    <a:gs pos="100000">
                      <a:srgbClr val="B2B2B2"/>
                    </a:gs>
                  </a:gsLst>
                  <a:lin ang="2700000" scaled="1"/>
                </a:gradFill>
                <a:ln w="28575" algn="ctr">
                  <a:solidFill>
                    <a:srgbClr val="CCCCCC"/>
                  </a:solidFill>
                  <a:round/>
                </a:ln>
                <a:effectLst/>
              </p:spPr>
              <p:txBody>
                <a:bodyPr anchor="ctr"/>
                <a:lstStyle/>
                <a:p>
                  <a:pPr>
                    <a:defRPr/>
                  </a:pPr>
                  <a:endParaRPr lang="zh-CN" altLang="en-US" sz="800" b="1" kern="0">
                    <a:solidFill>
                      <a:srgbClr val="080808"/>
                    </a:solidFill>
                    <a:latin typeface="微软雅黑" panose="020B0503020204020204" pitchFamily="34" charset="-122"/>
                    <a:ea typeface="微软雅黑" panose="020B0503020204020204" pitchFamily="34" charset="-122"/>
                  </a:endParaRPr>
                </a:p>
              </p:txBody>
            </p:sp>
            <p:pic>
              <p:nvPicPr>
                <p:cNvPr id="248" name="Picture 61" descr="guang8"/>
                <p:cNvPicPr>
                  <a:picLocks noChangeAspect="1" noChangeArrowheads="1"/>
                </p:cNvPicPr>
                <p:nvPr/>
              </p:nvPicPr>
              <p:blipFill>
                <a:blip r:embed="rId1" cstate="print"/>
                <a:srcRect/>
                <a:stretch>
                  <a:fillRect/>
                </a:stretch>
              </p:blipFill>
              <p:spPr bwMode="auto">
                <a:xfrm>
                  <a:off x="5722" y="1998"/>
                  <a:ext cx="553" cy="427"/>
                </a:xfrm>
                <a:prstGeom prst="rect">
                  <a:avLst/>
                </a:prstGeom>
                <a:noFill/>
              </p:spPr>
            </p:pic>
          </p:grpSp>
          <p:grpSp>
            <p:nvGrpSpPr>
              <p:cNvPr id="5" name="Group 62"/>
              <p:cNvGrpSpPr/>
              <p:nvPr/>
            </p:nvGrpSpPr>
            <p:grpSpPr bwMode="auto">
              <a:xfrm>
                <a:off x="6394104" y="2941571"/>
                <a:ext cx="93268" cy="124106"/>
                <a:chOff x="4168" y="2176"/>
                <a:chExt cx="743" cy="743"/>
              </a:xfrm>
            </p:grpSpPr>
            <p:sp>
              <p:nvSpPr>
                <p:cNvPr id="245" name="Oval 63"/>
                <p:cNvSpPr>
                  <a:spLocks noChangeArrowheads="1"/>
                </p:cNvSpPr>
                <p:nvPr/>
              </p:nvSpPr>
              <p:spPr bwMode="auto">
                <a:xfrm>
                  <a:off x="4168" y="2176"/>
                  <a:ext cx="743" cy="743"/>
                </a:xfrm>
                <a:prstGeom prst="ellipse">
                  <a:avLst/>
                </a:prstGeom>
                <a:gradFill rotWithShape="0">
                  <a:gsLst>
                    <a:gs pos="0">
                      <a:srgbClr val="B2B2B2">
                        <a:gamma/>
                        <a:shade val="63137"/>
                        <a:invGamma/>
                      </a:srgbClr>
                    </a:gs>
                    <a:gs pos="100000">
                      <a:srgbClr val="B2B2B2"/>
                    </a:gs>
                  </a:gsLst>
                  <a:lin ang="2700000" scaled="1"/>
                </a:gradFill>
                <a:ln w="28575" algn="ctr">
                  <a:solidFill>
                    <a:srgbClr val="CCCCCC"/>
                  </a:solidFill>
                  <a:round/>
                </a:ln>
                <a:effectLst/>
              </p:spPr>
              <p:txBody>
                <a:bodyPr anchor="ctr"/>
                <a:lstStyle/>
                <a:p>
                  <a:pPr>
                    <a:defRPr/>
                  </a:pPr>
                  <a:endParaRPr lang="zh-CN" altLang="en-US" sz="800" b="1" kern="0">
                    <a:solidFill>
                      <a:srgbClr val="080808"/>
                    </a:solidFill>
                    <a:latin typeface="微软雅黑" panose="020B0503020204020204" pitchFamily="34" charset="-122"/>
                    <a:ea typeface="微软雅黑" panose="020B0503020204020204" pitchFamily="34" charset="-122"/>
                  </a:endParaRPr>
                </a:p>
              </p:txBody>
            </p:sp>
            <p:pic>
              <p:nvPicPr>
                <p:cNvPr id="246" name="Picture 64" descr="guang8"/>
                <p:cNvPicPr>
                  <a:picLocks noChangeAspect="1" noChangeArrowheads="1"/>
                </p:cNvPicPr>
                <p:nvPr/>
              </p:nvPicPr>
              <p:blipFill>
                <a:blip r:embed="rId1" cstate="print"/>
                <a:srcRect/>
                <a:stretch>
                  <a:fillRect/>
                </a:stretch>
              </p:blipFill>
              <p:spPr bwMode="auto">
                <a:xfrm>
                  <a:off x="4265" y="2201"/>
                  <a:ext cx="553" cy="427"/>
                </a:xfrm>
                <a:prstGeom prst="rect">
                  <a:avLst/>
                </a:prstGeom>
                <a:noFill/>
              </p:spPr>
            </p:pic>
          </p:grpSp>
          <p:sp>
            <p:nvSpPr>
              <p:cNvPr id="197" name="Text Box 15"/>
              <p:cNvSpPr txBox="1">
                <a:spLocks noChangeArrowheads="1"/>
              </p:cNvSpPr>
              <p:nvPr/>
            </p:nvSpPr>
            <p:spPr bwMode="auto">
              <a:xfrm>
                <a:off x="7787261" y="1692811"/>
                <a:ext cx="942863" cy="505742"/>
              </a:xfrm>
              <a:prstGeom prst="rect">
                <a:avLst/>
              </a:prstGeom>
              <a:noFill/>
              <a:ln w="9525" algn="ctr">
                <a:noFill/>
                <a:miter lim="800000"/>
              </a:ln>
              <a:effectLst/>
            </p:spPr>
            <p:txBody>
              <a:bodyPr wrap="square" lIns="79200" tIns="39600" rIns="79200" bIns="39600">
                <a:spAutoFit/>
              </a:bodyPr>
              <a:lstStyle/>
              <a:p>
                <a:pPr defTabSz="801370">
                  <a:lnSpc>
                    <a:spcPts val="1000"/>
                  </a:lnSpc>
                  <a:spcBef>
                    <a:spcPct val="50000"/>
                  </a:spcBef>
                </a:pPr>
                <a:r>
                  <a:rPr lang="en-US" altLang="zh-CN" sz="800" b="1" dirty="0" smtClean="0">
                    <a:solidFill>
                      <a:srgbClr val="C00000"/>
                    </a:solidFill>
                    <a:latin typeface="微软雅黑" panose="020B0503020204020204" pitchFamily="34" charset="-122"/>
                    <a:ea typeface="微软雅黑" panose="020B0503020204020204" pitchFamily="34" charset="-122"/>
                  </a:rPr>
                  <a:t>802.11ac</a:t>
                </a:r>
                <a:endParaRPr lang="en-US" altLang="zh-CN" sz="800" b="1" dirty="0">
                  <a:solidFill>
                    <a:srgbClr val="C00000"/>
                  </a:solidFill>
                  <a:latin typeface="微软雅黑" panose="020B0503020204020204" pitchFamily="34" charset="-122"/>
                  <a:ea typeface="微软雅黑" panose="020B0503020204020204" pitchFamily="34" charset="-122"/>
                </a:endParaRPr>
              </a:p>
              <a:p>
                <a:pPr defTabSz="801370">
                  <a:lnSpc>
                    <a:spcPts val="1000"/>
                  </a:lnSpc>
                  <a:spcBef>
                    <a:spcPct val="50000"/>
                  </a:spcBef>
                </a:pPr>
                <a:r>
                  <a:rPr lang="en-US" altLang="zh-CN" sz="800" b="1" dirty="0">
                    <a:solidFill>
                      <a:srgbClr val="C00000"/>
                    </a:solidFill>
                    <a:latin typeface="微软雅黑" panose="020B0503020204020204" pitchFamily="34" charset="-122"/>
                    <a:ea typeface="微软雅黑" panose="020B0503020204020204" pitchFamily="34" charset="-122"/>
                  </a:rPr>
                  <a:t>1G/7G</a:t>
                </a:r>
                <a:endParaRPr lang="zh-CN" altLang="en-US" sz="800" b="1" dirty="0">
                  <a:solidFill>
                    <a:srgbClr val="C00000"/>
                  </a:solidFill>
                  <a:latin typeface="微软雅黑" panose="020B0503020204020204" pitchFamily="34" charset="-122"/>
                  <a:ea typeface="微软雅黑" panose="020B0503020204020204" pitchFamily="34" charset="-122"/>
                </a:endParaRPr>
              </a:p>
            </p:txBody>
          </p:sp>
          <p:grpSp>
            <p:nvGrpSpPr>
              <p:cNvPr id="6" name="Group 56"/>
              <p:cNvGrpSpPr/>
              <p:nvPr/>
            </p:nvGrpSpPr>
            <p:grpSpPr bwMode="auto">
              <a:xfrm>
                <a:off x="7240711" y="2768310"/>
                <a:ext cx="93268" cy="124106"/>
                <a:chOff x="4168" y="2176"/>
                <a:chExt cx="743" cy="743"/>
              </a:xfrm>
            </p:grpSpPr>
            <p:sp>
              <p:nvSpPr>
                <p:cNvPr id="230" name="Oval 57"/>
                <p:cNvSpPr>
                  <a:spLocks noChangeArrowheads="1"/>
                </p:cNvSpPr>
                <p:nvPr/>
              </p:nvSpPr>
              <p:spPr bwMode="auto">
                <a:xfrm>
                  <a:off x="4168" y="2176"/>
                  <a:ext cx="743" cy="743"/>
                </a:xfrm>
                <a:prstGeom prst="ellipse">
                  <a:avLst/>
                </a:prstGeom>
                <a:gradFill rotWithShape="0">
                  <a:gsLst>
                    <a:gs pos="0">
                      <a:srgbClr val="B2B2B2">
                        <a:gamma/>
                        <a:shade val="63137"/>
                        <a:invGamma/>
                      </a:srgbClr>
                    </a:gs>
                    <a:gs pos="100000">
                      <a:srgbClr val="B2B2B2"/>
                    </a:gs>
                  </a:gsLst>
                  <a:lin ang="2700000" scaled="1"/>
                </a:gradFill>
                <a:ln w="28575" algn="ctr">
                  <a:solidFill>
                    <a:srgbClr val="CCCCCC"/>
                  </a:solidFill>
                  <a:round/>
                </a:ln>
                <a:effectLst/>
              </p:spPr>
              <p:txBody>
                <a:bodyPr anchor="ctr"/>
                <a:lstStyle/>
                <a:p>
                  <a:pPr>
                    <a:defRPr/>
                  </a:pPr>
                  <a:endParaRPr lang="zh-CN" altLang="en-US" sz="800" b="1" kern="0">
                    <a:solidFill>
                      <a:srgbClr val="080808"/>
                    </a:solidFill>
                    <a:latin typeface="微软雅黑" panose="020B0503020204020204" pitchFamily="34" charset="-122"/>
                    <a:ea typeface="微软雅黑" panose="020B0503020204020204" pitchFamily="34" charset="-122"/>
                  </a:endParaRPr>
                </a:p>
              </p:txBody>
            </p:sp>
            <p:pic>
              <p:nvPicPr>
                <p:cNvPr id="234" name="Picture 58" descr="guang8"/>
                <p:cNvPicPr>
                  <a:picLocks noChangeAspect="1" noChangeArrowheads="1"/>
                </p:cNvPicPr>
                <p:nvPr/>
              </p:nvPicPr>
              <p:blipFill>
                <a:blip r:embed="rId1" cstate="print"/>
                <a:srcRect/>
                <a:stretch>
                  <a:fillRect/>
                </a:stretch>
              </p:blipFill>
              <p:spPr bwMode="auto">
                <a:xfrm>
                  <a:off x="4265" y="2201"/>
                  <a:ext cx="553" cy="427"/>
                </a:xfrm>
                <a:prstGeom prst="rect">
                  <a:avLst/>
                </a:prstGeom>
                <a:noFill/>
              </p:spPr>
            </p:pic>
          </p:grpSp>
          <p:sp>
            <p:nvSpPr>
              <p:cNvPr id="203" name="Text Box 15"/>
              <p:cNvSpPr txBox="1">
                <a:spLocks noChangeArrowheads="1"/>
              </p:cNvSpPr>
              <p:nvPr/>
            </p:nvSpPr>
            <p:spPr bwMode="auto">
              <a:xfrm>
                <a:off x="7587142" y="2006789"/>
                <a:ext cx="416746" cy="346049"/>
              </a:xfrm>
              <a:prstGeom prst="rect">
                <a:avLst/>
              </a:prstGeom>
              <a:noFill/>
              <a:ln w="9525" algn="ctr">
                <a:noFill/>
                <a:miter lim="800000"/>
              </a:ln>
              <a:effectLst/>
            </p:spPr>
            <p:txBody>
              <a:bodyPr wrap="square" lIns="79200" tIns="39600" rIns="79200" bIns="39600">
                <a:spAutoFit/>
              </a:bodyPr>
              <a:lstStyle/>
              <a:p>
                <a:pPr defTabSz="801370">
                  <a:spcBef>
                    <a:spcPct val="50000"/>
                  </a:spcBef>
                </a:pPr>
                <a:r>
                  <a:rPr lang="en-US" altLang="zh-CN" sz="500" dirty="0">
                    <a:solidFill>
                      <a:srgbClr val="080808"/>
                    </a:solidFill>
                    <a:latin typeface="微软雅黑" panose="020B0503020204020204" pitchFamily="34" charset="-122"/>
                    <a:ea typeface="微软雅黑" panose="020B0503020204020204" pitchFamily="34" charset="-122"/>
                  </a:rPr>
                  <a:t>3×3</a:t>
                </a:r>
                <a:endParaRPr lang="en-US" altLang="zh-CN" sz="500" dirty="0">
                  <a:solidFill>
                    <a:srgbClr val="080808"/>
                  </a:solidFill>
                  <a:latin typeface="微软雅黑" panose="020B0503020204020204" pitchFamily="34" charset="-122"/>
                  <a:ea typeface="微软雅黑" panose="020B0503020204020204" pitchFamily="34" charset="-122"/>
                </a:endParaRPr>
              </a:p>
              <a:p>
                <a:pPr defTabSz="801370">
                  <a:spcBef>
                    <a:spcPct val="50000"/>
                  </a:spcBef>
                </a:pPr>
                <a:r>
                  <a:rPr lang="en-US" altLang="zh-CN" sz="500" dirty="0">
                    <a:solidFill>
                      <a:srgbClr val="080808"/>
                    </a:solidFill>
                    <a:latin typeface="微软雅黑" panose="020B0503020204020204" pitchFamily="34" charset="-122"/>
                    <a:ea typeface="微软雅黑" panose="020B0503020204020204" pitchFamily="34" charset="-122"/>
                  </a:rPr>
                  <a:t>450M</a:t>
                </a:r>
                <a:endParaRPr lang="zh-CN" altLang="en-US" sz="500" dirty="0">
                  <a:solidFill>
                    <a:srgbClr val="080808"/>
                  </a:solidFill>
                  <a:latin typeface="微软雅黑" panose="020B0503020204020204" pitchFamily="34" charset="-122"/>
                  <a:ea typeface="微软雅黑" panose="020B0503020204020204" pitchFamily="34" charset="-122"/>
                </a:endParaRPr>
              </a:p>
            </p:txBody>
          </p:sp>
          <p:grpSp>
            <p:nvGrpSpPr>
              <p:cNvPr id="7" name="Group 6"/>
              <p:cNvGrpSpPr/>
              <p:nvPr/>
            </p:nvGrpSpPr>
            <p:grpSpPr bwMode="auto">
              <a:xfrm>
                <a:off x="7835738" y="2375165"/>
                <a:ext cx="105678" cy="122057"/>
                <a:chOff x="4168" y="2065"/>
                <a:chExt cx="743" cy="743"/>
              </a:xfrm>
            </p:grpSpPr>
            <p:sp>
              <p:nvSpPr>
                <p:cNvPr id="221" name="Oval 7"/>
                <p:cNvSpPr>
                  <a:spLocks noChangeArrowheads="1"/>
                </p:cNvSpPr>
                <p:nvPr/>
              </p:nvSpPr>
              <p:spPr bwMode="auto">
                <a:xfrm>
                  <a:off x="4168" y="2065"/>
                  <a:ext cx="743" cy="743"/>
                </a:xfrm>
                <a:prstGeom prst="ellipse">
                  <a:avLst/>
                </a:prstGeom>
                <a:solidFill>
                  <a:srgbClr val="FF0000"/>
                </a:solidFill>
                <a:ln w="9525" algn="ctr">
                  <a:solidFill>
                    <a:srgbClr val="FF0000"/>
                  </a:solidFill>
                  <a:round/>
                </a:ln>
                <a:effectLst/>
              </p:spPr>
              <p:txBody>
                <a:bodyPr anchor="ctr"/>
                <a:lstStyle/>
                <a:p>
                  <a:endParaRPr lang="zh-CN" altLang="en-US" sz="800" b="1">
                    <a:solidFill>
                      <a:srgbClr val="080808"/>
                    </a:solidFill>
                    <a:latin typeface="微软雅黑" panose="020B0503020204020204" pitchFamily="34" charset="-122"/>
                    <a:ea typeface="微软雅黑" panose="020B0503020204020204" pitchFamily="34" charset="-122"/>
                  </a:endParaRPr>
                </a:p>
              </p:txBody>
            </p:sp>
            <p:pic>
              <p:nvPicPr>
                <p:cNvPr id="222" name="Picture 8" descr="guang8"/>
                <p:cNvPicPr>
                  <a:picLocks noChangeAspect="1" noChangeArrowheads="1"/>
                </p:cNvPicPr>
                <p:nvPr/>
              </p:nvPicPr>
              <p:blipFill>
                <a:blip r:embed="rId2" cstate="print"/>
                <a:srcRect/>
                <a:stretch>
                  <a:fillRect/>
                </a:stretch>
              </p:blipFill>
              <p:spPr bwMode="auto">
                <a:xfrm>
                  <a:off x="4265" y="2146"/>
                  <a:ext cx="553" cy="427"/>
                </a:xfrm>
                <a:prstGeom prst="rect">
                  <a:avLst/>
                </a:prstGeom>
                <a:noFill/>
              </p:spPr>
            </p:pic>
          </p:grpSp>
          <p:sp>
            <p:nvSpPr>
              <p:cNvPr id="212" name="Oval 129"/>
              <p:cNvSpPr/>
              <p:nvPr/>
            </p:nvSpPr>
            <p:spPr bwMode="auto">
              <a:xfrm>
                <a:off x="6328255" y="1493450"/>
                <a:ext cx="644045" cy="663010"/>
              </a:xfrm>
              <a:prstGeom prst="ellipse">
                <a:avLst/>
              </a:prstGeom>
              <a:blipFill>
                <a:blip r:embed="rId3" cstate="print"/>
                <a:stretch>
                  <a:fillRect/>
                </a:stretch>
              </a:blipFill>
              <a:ln>
                <a:noFill/>
              </a:ln>
              <a:effectLst>
                <a:outerShdw blurRad="50800" dist="38100" dir="2700000" algn="tl" rotWithShape="0">
                  <a:prstClr val="black">
                    <a:alpha val="40000"/>
                  </a:prstClr>
                </a:outerShdw>
              </a:effec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en-US" sz="1050"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grpSp>
            <p:nvGrpSpPr>
              <p:cNvPr id="8" name="Group 6"/>
              <p:cNvGrpSpPr/>
              <p:nvPr/>
            </p:nvGrpSpPr>
            <p:grpSpPr bwMode="auto">
              <a:xfrm>
                <a:off x="7560249" y="2595215"/>
                <a:ext cx="105678" cy="122057"/>
                <a:chOff x="4168" y="2065"/>
                <a:chExt cx="743" cy="743"/>
              </a:xfrm>
            </p:grpSpPr>
            <p:sp>
              <p:nvSpPr>
                <p:cNvPr id="219" name="Oval 7"/>
                <p:cNvSpPr>
                  <a:spLocks noChangeArrowheads="1"/>
                </p:cNvSpPr>
                <p:nvPr/>
              </p:nvSpPr>
              <p:spPr bwMode="auto">
                <a:xfrm>
                  <a:off x="4168" y="2065"/>
                  <a:ext cx="743" cy="743"/>
                </a:xfrm>
                <a:prstGeom prst="ellipse">
                  <a:avLst/>
                </a:prstGeom>
                <a:solidFill>
                  <a:srgbClr val="FF0000"/>
                </a:solidFill>
                <a:ln w="9525" algn="ctr">
                  <a:solidFill>
                    <a:srgbClr val="FF0000"/>
                  </a:solidFill>
                  <a:round/>
                </a:ln>
                <a:effectLst/>
              </p:spPr>
              <p:txBody>
                <a:bodyPr anchor="ctr"/>
                <a:lstStyle/>
                <a:p>
                  <a:endParaRPr lang="zh-CN" altLang="en-US" sz="800" b="1">
                    <a:solidFill>
                      <a:srgbClr val="080808"/>
                    </a:solidFill>
                    <a:latin typeface="微软雅黑" panose="020B0503020204020204" pitchFamily="34" charset="-122"/>
                    <a:ea typeface="微软雅黑" panose="020B0503020204020204" pitchFamily="34" charset="-122"/>
                  </a:endParaRPr>
                </a:p>
              </p:txBody>
            </p:sp>
            <p:pic>
              <p:nvPicPr>
                <p:cNvPr id="220" name="Picture 8" descr="guang8"/>
                <p:cNvPicPr>
                  <a:picLocks noChangeAspect="1" noChangeArrowheads="1"/>
                </p:cNvPicPr>
                <p:nvPr/>
              </p:nvPicPr>
              <p:blipFill>
                <a:blip r:embed="rId2" cstate="print"/>
                <a:srcRect/>
                <a:stretch>
                  <a:fillRect/>
                </a:stretch>
              </p:blipFill>
              <p:spPr bwMode="auto">
                <a:xfrm>
                  <a:off x="4265" y="2146"/>
                  <a:ext cx="553" cy="427"/>
                </a:xfrm>
                <a:prstGeom prst="rect">
                  <a:avLst/>
                </a:prstGeom>
                <a:noFill/>
              </p:spPr>
            </p:pic>
          </p:grpSp>
          <p:grpSp>
            <p:nvGrpSpPr>
              <p:cNvPr id="9" name="Group 6"/>
              <p:cNvGrpSpPr/>
              <p:nvPr/>
            </p:nvGrpSpPr>
            <p:grpSpPr bwMode="auto">
              <a:xfrm>
                <a:off x="8056834" y="2128548"/>
                <a:ext cx="105678" cy="122057"/>
                <a:chOff x="4168" y="2065"/>
                <a:chExt cx="743" cy="743"/>
              </a:xfrm>
            </p:grpSpPr>
            <p:sp>
              <p:nvSpPr>
                <p:cNvPr id="216" name="Oval 7"/>
                <p:cNvSpPr>
                  <a:spLocks noChangeArrowheads="1"/>
                </p:cNvSpPr>
                <p:nvPr/>
              </p:nvSpPr>
              <p:spPr bwMode="auto">
                <a:xfrm>
                  <a:off x="4168" y="2065"/>
                  <a:ext cx="743" cy="743"/>
                </a:xfrm>
                <a:prstGeom prst="ellipse">
                  <a:avLst/>
                </a:prstGeom>
                <a:solidFill>
                  <a:srgbClr val="FF0000"/>
                </a:solidFill>
                <a:ln w="9525" algn="ctr">
                  <a:solidFill>
                    <a:srgbClr val="FF0000"/>
                  </a:solidFill>
                  <a:round/>
                </a:ln>
                <a:effectLst/>
              </p:spPr>
              <p:txBody>
                <a:bodyPr anchor="ctr"/>
                <a:lstStyle/>
                <a:p>
                  <a:endParaRPr lang="zh-CN" altLang="en-US" sz="800" b="1">
                    <a:solidFill>
                      <a:srgbClr val="080808"/>
                    </a:solidFill>
                    <a:latin typeface="微软雅黑" panose="020B0503020204020204" pitchFamily="34" charset="-122"/>
                    <a:ea typeface="微软雅黑" panose="020B0503020204020204" pitchFamily="34" charset="-122"/>
                  </a:endParaRPr>
                </a:p>
              </p:txBody>
            </p:sp>
            <p:pic>
              <p:nvPicPr>
                <p:cNvPr id="217" name="Picture 8" descr="guang8"/>
                <p:cNvPicPr>
                  <a:picLocks noChangeAspect="1" noChangeArrowheads="1"/>
                </p:cNvPicPr>
                <p:nvPr/>
              </p:nvPicPr>
              <p:blipFill>
                <a:blip r:embed="rId2" cstate="print"/>
                <a:srcRect/>
                <a:stretch>
                  <a:fillRect/>
                </a:stretch>
              </p:blipFill>
              <p:spPr bwMode="auto">
                <a:xfrm>
                  <a:off x="4265" y="2146"/>
                  <a:ext cx="553" cy="427"/>
                </a:xfrm>
                <a:prstGeom prst="rect">
                  <a:avLst/>
                </a:prstGeom>
                <a:noFill/>
              </p:spPr>
            </p:pic>
          </p:grpSp>
        </p:grpSp>
        <p:sp>
          <p:nvSpPr>
            <p:cNvPr id="174" name="弧形 173"/>
            <p:cNvSpPr/>
            <p:nvPr/>
          </p:nvSpPr>
          <p:spPr bwMode="auto">
            <a:xfrm rot="9590135">
              <a:off x="5431525" y="791834"/>
              <a:ext cx="2861627" cy="2009273"/>
            </a:xfrm>
            <a:prstGeom prst="arc">
              <a:avLst>
                <a:gd name="adj1" fmla="val 12466587"/>
                <a:gd name="adj2" fmla="val 18775417"/>
              </a:avLst>
            </a:prstGeom>
            <a:noFill/>
            <a:ln w="38100" cap="flat" cmpd="sng" algn="ctr">
              <a:solidFill>
                <a:srgbClr val="0070C0"/>
              </a:solidFill>
              <a:prstDash val="solid"/>
              <a:round/>
              <a:headEnd type="triangle" w="med" len="med"/>
              <a:tailEnd type="none" w="med" len="med"/>
            </a:ln>
            <a:effectLst/>
          </p:spPr>
          <p:txBody>
            <a:bodyPr vert="horz" wrap="square" lIns="79200" tIns="39600" rIns="79200" bIns="39600" numCol="1" rtlCol="0" anchor="t" anchorCtr="0" compatLnSpc="1">
              <a:spAutoFit/>
            </a:bodyPr>
            <a:lstStyle/>
            <a:p>
              <a:pPr defTabSz="801370"/>
              <a:endParaRPr lang="zh-CN" altLang="en-US" sz="2400" dirty="0">
                <a:solidFill>
                  <a:srgbClr val="C00000"/>
                </a:solidFill>
                <a:ea typeface="MS PGothic" panose="020B0600070205080204" pitchFamily="34" charset="-128"/>
              </a:endParaRPr>
            </a:p>
          </p:txBody>
        </p:sp>
      </p:grpSp>
      <p:sp>
        <p:nvSpPr>
          <p:cNvPr id="34818" name="Rectangle 2"/>
          <p:cNvSpPr>
            <a:spLocks noGrp="1" noChangeArrowheads="1"/>
          </p:cNvSpPr>
          <p:nvPr>
            <p:ph type="title"/>
          </p:nvPr>
        </p:nvSpPr>
        <p:spPr bwMode="auto">
          <a:noFill/>
          <a:ln>
            <a:miter lim="800000"/>
          </a:ln>
        </p:spPr>
        <p:txBody>
          <a:bodyPr vert="horz" wrap="square" numCol="1" anchor="t" anchorCtr="0" compatLnSpc="1"/>
          <a:lstStyle/>
          <a:p>
            <a:pPr>
              <a:defRPr/>
            </a:pPr>
            <a:r>
              <a:rPr kumimoji="1" lang="zh-CN" altLang="en-US" kern="1200" dirty="0" smtClean="0">
                <a:solidFill>
                  <a:schemeClr val="tx2"/>
                </a:solidFill>
                <a:latin typeface="Arial" panose="020B0604020202020204"/>
                <a:ea typeface="微软雅黑" panose="020B0503020204020204" pitchFamily="34" charset="-122"/>
                <a:cs typeface="Arial" panose="020B0604020202020204" pitchFamily="34" charset="0"/>
                <a:sym typeface="Arial" panose="020B0604020202020204"/>
              </a:rPr>
              <a:t>传统有线无线不能共用设备能力，造成资源浪费</a:t>
            </a:r>
            <a:endParaRPr kumimoji="1" lang="zh-CN" altLang="en-US" kern="1200" dirty="0" smtClean="0">
              <a:solidFill>
                <a:schemeClr val="tx2"/>
              </a:solidFill>
              <a:latin typeface="Arial" panose="020B0604020202020204"/>
              <a:ea typeface="微软雅黑" panose="020B0503020204020204" pitchFamily="34" charset="-122"/>
              <a:cs typeface="Arial" panose="020B0604020202020204" pitchFamily="34" charset="0"/>
              <a:sym typeface="Arial" panose="020B0604020202020204"/>
            </a:endParaRPr>
          </a:p>
        </p:txBody>
      </p:sp>
      <p:sp>
        <p:nvSpPr>
          <p:cNvPr id="86" name="TextBox 85"/>
          <p:cNvSpPr txBox="1"/>
          <p:nvPr/>
        </p:nvSpPr>
        <p:spPr bwMode="auto">
          <a:xfrm>
            <a:off x="2830754" y="1654616"/>
            <a:ext cx="1252307" cy="265157"/>
          </a:xfrm>
          <a:prstGeom prst="rect">
            <a:avLst/>
          </a:prstGeom>
          <a:solidFill>
            <a:srgbClr val="99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p:spPr>
        <p:txBody>
          <a:bodyPr lIns="121917" tIns="60959" rIns="121917" bIns="60959" anchor="ctr"/>
          <a:lstStyle/>
          <a:p>
            <a:pPr marL="73025" indent="-73025" algn="ctr" defTabSz="783590">
              <a:lnSpc>
                <a:spcPct val="110000"/>
              </a:lnSpc>
              <a:buClr>
                <a:srgbClr val="990000"/>
              </a:buClr>
              <a:buSzPct val="75000"/>
              <a:defRPr/>
            </a:pPr>
            <a:r>
              <a:rPr lang="zh-CN" altLang="en-US" sz="1100" b="1" dirty="0">
                <a:solidFill>
                  <a:srgbClr val="FFFFFF"/>
                </a:solidFill>
                <a:latin typeface="Arial" panose="020B0604020202020204" pitchFamily="34" charset="0"/>
                <a:ea typeface="微软雅黑" panose="020B0503020204020204" pitchFamily="34" charset="-122"/>
                <a:cs typeface="Arial" panose="020B0604020202020204" pitchFamily="34" charset="0"/>
              </a:rPr>
              <a:t>有线无线一体化</a:t>
            </a:r>
            <a:endParaRPr lang="zh-CN" altLang="en-US" sz="1100" b="1" dirty="0">
              <a:solidFill>
                <a:srgbClr val="FFFFFF"/>
              </a:solidFill>
              <a:latin typeface="Arial" panose="020B0604020202020204" pitchFamily="34" charset="0"/>
              <a:ea typeface="微软雅黑" panose="020B0503020204020204" pitchFamily="34" charset="-122"/>
              <a:cs typeface="Arial" panose="020B0604020202020204" pitchFamily="34" charset="0"/>
            </a:endParaRPr>
          </a:p>
        </p:txBody>
      </p:sp>
      <p:sp>
        <p:nvSpPr>
          <p:cNvPr id="196" name="TextBox 195"/>
          <p:cNvSpPr txBox="1"/>
          <p:nvPr/>
        </p:nvSpPr>
        <p:spPr bwMode="auto">
          <a:xfrm>
            <a:off x="783950" y="1634084"/>
            <a:ext cx="1222072" cy="292894"/>
          </a:xfrm>
          <a:prstGeom prst="rect">
            <a:avLst/>
          </a:prstGeom>
          <a:solidFill>
            <a:srgbClr val="99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p:spPr>
        <p:txBody>
          <a:bodyPr lIns="121917" tIns="60959" rIns="121917" bIns="60959" anchor="ctr"/>
          <a:lstStyle/>
          <a:p>
            <a:pPr marL="73025" indent="-73025" algn="ctr" defTabSz="783590">
              <a:lnSpc>
                <a:spcPct val="110000"/>
              </a:lnSpc>
              <a:buClr>
                <a:srgbClr val="990000"/>
              </a:buClr>
              <a:buSzPct val="75000"/>
              <a:defRPr/>
            </a:pPr>
            <a:r>
              <a:rPr lang="zh-CN" altLang="en-US" sz="1100" b="1" dirty="0">
                <a:solidFill>
                  <a:srgbClr val="FFFFFF"/>
                </a:solidFill>
                <a:latin typeface="Arial" panose="020B0604020202020204" pitchFamily="34" charset="0"/>
                <a:ea typeface="微软雅黑" panose="020B0503020204020204" pitchFamily="34" charset="-122"/>
                <a:cs typeface="Arial" panose="020B0604020202020204" pitchFamily="34" charset="0"/>
              </a:rPr>
              <a:t>有线无线分离</a:t>
            </a:r>
            <a:endParaRPr lang="zh-CN" altLang="en-US" sz="1100" b="1" dirty="0">
              <a:solidFill>
                <a:srgbClr val="FFFFFF"/>
              </a:solidFill>
              <a:latin typeface="Arial" panose="020B0604020202020204" pitchFamily="34" charset="0"/>
              <a:ea typeface="微软雅黑" panose="020B0503020204020204" pitchFamily="34" charset="-122"/>
              <a:cs typeface="Arial" panose="020B0604020202020204" pitchFamily="34" charset="0"/>
            </a:endParaRPr>
          </a:p>
        </p:txBody>
      </p:sp>
      <p:sp>
        <p:nvSpPr>
          <p:cNvPr id="198" name="TextBox 197"/>
          <p:cNvSpPr txBox="1"/>
          <p:nvPr/>
        </p:nvSpPr>
        <p:spPr bwMode="auto">
          <a:xfrm>
            <a:off x="6031561" y="1718835"/>
            <a:ext cx="1464614" cy="265082"/>
          </a:xfrm>
          <a:prstGeom prst="rect">
            <a:avLst/>
          </a:prstGeom>
          <a:solidFill>
            <a:srgbClr val="99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p:spPr>
        <p:txBody>
          <a:bodyPr lIns="121917" tIns="60959" rIns="121917" bIns="60959" anchor="ctr"/>
          <a:lstStyle/>
          <a:p>
            <a:pPr marL="73025" indent="-73025" algn="ctr" defTabSz="783590">
              <a:lnSpc>
                <a:spcPct val="110000"/>
              </a:lnSpc>
              <a:buClr>
                <a:srgbClr val="990000"/>
              </a:buClr>
              <a:buSzPct val="75000"/>
              <a:defRPr/>
            </a:pPr>
            <a:r>
              <a:rPr lang="zh-CN" altLang="en-US" sz="1100" b="1" dirty="0">
                <a:solidFill>
                  <a:srgbClr val="FFFFFF"/>
                </a:solidFill>
                <a:latin typeface="Arial" panose="020B0604020202020204" pitchFamily="34" charset="0"/>
                <a:ea typeface="微软雅黑" panose="020B0503020204020204" pitchFamily="34" charset="-122"/>
                <a:cs typeface="Arial" panose="020B0604020202020204" pitchFamily="34" charset="0"/>
              </a:rPr>
              <a:t>有线</a:t>
            </a:r>
            <a:r>
              <a:rPr lang="zh-CN" altLang="en-US" sz="1100" b="1" dirty="0" smtClean="0">
                <a:solidFill>
                  <a:srgbClr val="FFFFFF"/>
                </a:solidFill>
                <a:latin typeface="Arial" panose="020B0604020202020204" pitchFamily="34" charset="0"/>
                <a:ea typeface="微软雅黑" panose="020B0503020204020204" pitchFamily="34" charset="-122"/>
                <a:cs typeface="Arial" panose="020B0604020202020204" pitchFamily="34" charset="0"/>
              </a:rPr>
              <a:t>无线深度融合</a:t>
            </a:r>
            <a:endParaRPr lang="zh-CN" altLang="en-US" sz="1100" b="1" dirty="0">
              <a:solidFill>
                <a:srgbClr val="FFFFFF"/>
              </a:solidFill>
              <a:latin typeface="Arial" panose="020B0604020202020204" pitchFamily="34" charset="0"/>
              <a:ea typeface="微软雅黑" panose="020B0503020204020204" pitchFamily="34" charset="-122"/>
              <a:cs typeface="Arial" panose="020B0604020202020204" pitchFamily="34" charset="0"/>
            </a:endParaRPr>
          </a:p>
        </p:txBody>
      </p:sp>
      <p:sp>
        <p:nvSpPr>
          <p:cNvPr id="258" name="右箭头 257"/>
          <p:cNvSpPr/>
          <p:nvPr/>
        </p:nvSpPr>
        <p:spPr bwMode="auto">
          <a:xfrm>
            <a:off x="4470400" y="2490583"/>
            <a:ext cx="1158240" cy="355997"/>
          </a:xfrm>
          <a:prstGeom prst="rightArrow">
            <a:avLst/>
          </a:prstGeom>
          <a:gradFill flip="none" rotWithShape="1">
            <a:gsLst>
              <a:gs pos="0">
                <a:schemeClr val="bg1">
                  <a:lumMod val="50000"/>
                </a:schemeClr>
              </a:gs>
              <a:gs pos="50000">
                <a:schemeClr val="bg1">
                  <a:lumMod val="50000"/>
                </a:schemeClr>
              </a:gs>
              <a:gs pos="100000">
                <a:schemeClr val="bg1">
                  <a:lumMod val="95000"/>
                </a:schemeClr>
              </a:gs>
            </a:gsLst>
            <a:lin ang="10800000" scaled="1"/>
            <a:tileRect/>
          </a:gradFill>
          <a:ln w="19050">
            <a:noFill/>
            <a:prstDash val="dash"/>
            <a:tailEnd type="arrow"/>
          </a:ln>
          <a:effectLst/>
        </p:spPr>
        <p:txBody>
          <a:bodyPr lIns="91401" tIns="45702" rIns="91401" bIns="45702" anchor="ctr"/>
          <a:lstStyle/>
          <a:p>
            <a:pPr algn="ctr">
              <a:defRPr/>
            </a:pPr>
            <a:endParaRPr lang="zh-CN" altLang="en-US" dirty="0">
              <a:solidFill>
                <a:srgbClr val="000000"/>
              </a:solidFill>
              <a:latin typeface="Arial" panose="020B0604020202020204" pitchFamily="34" charset="0"/>
              <a:ea typeface="微软雅黑" panose="020B0503020204020204" pitchFamily="34" charset="-122"/>
            </a:endParaRPr>
          </a:p>
        </p:txBody>
      </p:sp>
      <p:sp>
        <p:nvSpPr>
          <p:cNvPr id="199" name="Freeform 13"/>
          <p:cNvSpPr>
            <a:spLocks noEditPoints="1"/>
          </p:cNvSpPr>
          <p:nvPr/>
        </p:nvSpPr>
        <p:spPr bwMode="auto">
          <a:xfrm>
            <a:off x="5856378" y="2828175"/>
            <a:ext cx="478507" cy="141685"/>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lIns="121917" tIns="60959" rIns="121917" bIns="60959"/>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nvGrpSpPr>
          <p:cNvPr id="10" name="组合 384"/>
          <p:cNvGrpSpPr/>
          <p:nvPr/>
        </p:nvGrpSpPr>
        <p:grpSpPr bwMode="auto">
          <a:xfrm>
            <a:off x="6323023" y="2087397"/>
            <a:ext cx="610197" cy="300570"/>
            <a:chOff x="3298897" y="4095287"/>
            <a:chExt cx="1257750" cy="591162"/>
          </a:xfrm>
          <a:solidFill>
            <a:srgbClr val="C00000"/>
          </a:solidFill>
        </p:grpSpPr>
        <p:sp>
          <p:nvSpPr>
            <p:cNvPr id="201" name="Freeform 13"/>
            <p:cNvSpPr>
              <a:spLocks noEditPoints="1"/>
            </p:cNvSpPr>
            <p:nvPr/>
          </p:nvSpPr>
          <p:spPr bwMode="auto">
            <a:xfrm>
              <a:off x="3298897" y="40952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cs typeface="Arial" panose="020B0604020202020204" pitchFamily="34" charset="0"/>
              </a:endParaRPr>
            </a:p>
          </p:txBody>
        </p:sp>
        <p:sp>
          <p:nvSpPr>
            <p:cNvPr id="202" name="Freeform 13"/>
            <p:cNvSpPr>
              <a:spLocks noEditPoints="1"/>
            </p:cNvSpPr>
            <p:nvPr/>
          </p:nvSpPr>
          <p:spPr bwMode="auto">
            <a:xfrm>
              <a:off x="3298897" y="43873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cs typeface="Arial" panose="020B0604020202020204" pitchFamily="34" charset="0"/>
              </a:endParaRPr>
            </a:p>
          </p:txBody>
        </p:sp>
      </p:grpSp>
      <p:grpSp>
        <p:nvGrpSpPr>
          <p:cNvPr id="11" name="组合 594"/>
          <p:cNvGrpSpPr/>
          <p:nvPr/>
        </p:nvGrpSpPr>
        <p:grpSpPr bwMode="auto">
          <a:xfrm>
            <a:off x="6944530" y="2574445"/>
            <a:ext cx="441430" cy="414662"/>
            <a:chOff x="9912350" y="3467100"/>
            <a:chExt cx="422275" cy="415925"/>
          </a:xfrm>
          <a:solidFill>
            <a:schemeClr val="tx1">
              <a:lumMod val="50000"/>
              <a:lumOff val="50000"/>
            </a:schemeClr>
          </a:solidFill>
        </p:grpSpPr>
        <p:sp>
          <p:nvSpPr>
            <p:cNvPr id="204" name="Freeform 510"/>
            <p:cNvSpPr>
              <a:spLocks noEditPoints="1"/>
            </p:cNvSpPr>
            <p:nvPr/>
          </p:nvSpPr>
          <p:spPr bwMode="auto">
            <a:xfrm>
              <a:off x="9912350" y="3740150"/>
              <a:ext cx="415925" cy="142875"/>
            </a:xfrm>
            <a:custGeom>
              <a:avLst/>
              <a:gdLst/>
              <a:ahLst/>
              <a:cxnLst>
                <a:cxn ang="0">
                  <a:pos x="2" y="78"/>
                </a:cxn>
                <a:cxn ang="0">
                  <a:pos x="18" y="90"/>
                </a:cxn>
                <a:cxn ang="0">
                  <a:pos x="252" y="88"/>
                </a:cxn>
                <a:cxn ang="0">
                  <a:pos x="262" y="72"/>
                </a:cxn>
                <a:cxn ang="0">
                  <a:pos x="260" y="10"/>
                </a:cxn>
                <a:cxn ang="0">
                  <a:pos x="244" y="0"/>
                </a:cxn>
                <a:cxn ang="0">
                  <a:pos x="10" y="2"/>
                </a:cxn>
                <a:cxn ang="0">
                  <a:pos x="0" y="18"/>
                </a:cxn>
                <a:cxn ang="0">
                  <a:pos x="74" y="72"/>
                </a:cxn>
                <a:cxn ang="0">
                  <a:pos x="76" y="14"/>
                </a:cxn>
                <a:cxn ang="0">
                  <a:pos x="86" y="10"/>
                </a:cxn>
                <a:cxn ang="0">
                  <a:pos x="96" y="12"/>
                </a:cxn>
                <a:cxn ang="0">
                  <a:pos x="98" y="72"/>
                </a:cxn>
                <a:cxn ang="0">
                  <a:pos x="96" y="78"/>
                </a:cxn>
                <a:cxn ang="0">
                  <a:pos x="86" y="80"/>
                </a:cxn>
                <a:cxn ang="0">
                  <a:pos x="76" y="74"/>
                </a:cxn>
                <a:cxn ang="0">
                  <a:pos x="136" y="60"/>
                </a:cxn>
                <a:cxn ang="0">
                  <a:pos x="124" y="56"/>
                </a:cxn>
                <a:cxn ang="0">
                  <a:pos x="120" y="44"/>
                </a:cxn>
                <a:cxn ang="0">
                  <a:pos x="130" y="30"/>
                </a:cxn>
                <a:cxn ang="0">
                  <a:pos x="142" y="30"/>
                </a:cxn>
                <a:cxn ang="0">
                  <a:pos x="152" y="44"/>
                </a:cxn>
                <a:cxn ang="0">
                  <a:pos x="148" y="56"/>
                </a:cxn>
                <a:cxn ang="0">
                  <a:pos x="136" y="60"/>
                </a:cxn>
                <a:cxn ang="0">
                  <a:pos x="176" y="38"/>
                </a:cxn>
                <a:cxn ang="0">
                  <a:pos x="190" y="28"/>
                </a:cxn>
                <a:cxn ang="0">
                  <a:pos x="202" y="34"/>
                </a:cxn>
                <a:cxn ang="0">
                  <a:pos x="206" y="44"/>
                </a:cxn>
                <a:cxn ang="0">
                  <a:pos x="196" y="60"/>
                </a:cxn>
                <a:cxn ang="0">
                  <a:pos x="184" y="60"/>
                </a:cxn>
                <a:cxn ang="0">
                  <a:pos x="174" y="44"/>
                </a:cxn>
                <a:cxn ang="0">
                  <a:pos x="220" y="44"/>
                </a:cxn>
                <a:cxn ang="0">
                  <a:pos x="230" y="30"/>
                </a:cxn>
                <a:cxn ang="0">
                  <a:pos x="242" y="30"/>
                </a:cxn>
                <a:cxn ang="0">
                  <a:pos x="252" y="44"/>
                </a:cxn>
                <a:cxn ang="0">
                  <a:pos x="248" y="56"/>
                </a:cxn>
                <a:cxn ang="0">
                  <a:pos x="236" y="60"/>
                </a:cxn>
                <a:cxn ang="0">
                  <a:pos x="222" y="50"/>
                </a:cxn>
                <a:cxn ang="0">
                  <a:pos x="54" y="44"/>
                </a:cxn>
                <a:cxn ang="0">
                  <a:pos x="48" y="56"/>
                </a:cxn>
                <a:cxn ang="0">
                  <a:pos x="38" y="60"/>
                </a:cxn>
                <a:cxn ang="0">
                  <a:pos x="22" y="50"/>
                </a:cxn>
                <a:cxn ang="0">
                  <a:pos x="22" y="38"/>
                </a:cxn>
                <a:cxn ang="0">
                  <a:pos x="38" y="28"/>
                </a:cxn>
                <a:cxn ang="0">
                  <a:pos x="48" y="34"/>
                </a:cxn>
                <a:cxn ang="0">
                  <a:pos x="54" y="44"/>
                </a:cxn>
              </a:cxnLst>
              <a:rect l="0" t="0" r="r" b="b"/>
              <a:pathLst>
                <a:path w="262" h="90">
                  <a:moveTo>
                    <a:pt x="0" y="72"/>
                  </a:moveTo>
                  <a:lnTo>
                    <a:pt x="0" y="72"/>
                  </a:lnTo>
                  <a:lnTo>
                    <a:pt x="2" y="78"/>
                  </a:lnTo>
                  <a:lnTo>
                    <a:pt x="6" y="84"/>
                  </a:lnTo>
                  <a:lnTo>
                    <a:pt x="10" y="88"/>
                  </a:lnTo>
                  <a:lnTo>
                    <a:pt x="18" y="90"/>
                  </a:lnTo>
                  <a:lnTo>
                    <a:pt x="244" y="90"/>
                  </a:lnTo>
                  <a:lnTo>
                    <a:pt x="244" y="90"/>
                  </a:lnTo>
                  <a:lnTo>
                    <a:pt x="252" y="88"/>
                  </a:lnTo>
                  <a:lnTo>
                    <a:pt x="256" y="84"/>
                  </a:lnTo>
                  <a:lnTo>
                    <a:pt x="260" y="78"/>
                  </a:lnTo>
                  <a:lnTo>
                    <a:pt x="262" y="72"/>
                  </a:lnTo>
                  <a:lnTo>
                    <a:pt x="262" y="18"/>
                  </a:lnTo>
                  <a:lnTo>
                    <a:pt x="262" y="18"/>
                  </a:lnTo>
                  <a:lnTo>
                    <a:pt x="260" y="10"/>
                  </a:lnTo>
                  <a:lnTo>
                    <a:pt x="256" y="6"/>
                  </a:lnTo>
                  <a:lnTo>
                    <a:pt x="252" y="2"/>
                  </a:lnTo>
                  <a:lnTo>
                    <a:pt x="244" y="0"/>
                  </a:lnTo>
                  <a:lnTo>
                    <a:pt x="18" y="0"/>
                  </a:lnTo>
                  <a:lnTo>
                    <a:pt x="18" y="0"/>
                  </a:lnTo>
                  <a:lnTo>
                    <a:pt x="10" y="2"/>
                  </a:lnTo>
                  <a:lnTo>
                    <a:pt x="6" y="6"/>
                  </a:lnTo>
                  <a:lnTo>
                    <a:pt x="2" y="10"/>
                  </a:lnTo>
                  <a:lnTo>
                    <a:pt x="0" y="18"/>
                  </a:lnTo>
                  <a:lnTo>
                    <a:pt x="0" y="72"/>
                  </a:lnTo>
                  <a:lnTo>
                    <a:pt x="0" y="72"/>
                  </a:lnTo>
                  <a:close/>
                  <a:moveTo>
                    <a:pt x="74" y="72"/>
                  </a:moveTo>
                  <a:lnTo>
                    <a:pt x="74" y="18"/>
                  </a:lnTo>
                  <a:lnTo>
                    <a:pt x="74" y="18"/>
                  </a:lnTo>
                  <a:lnTo>
                    <a:pt x="76" y="14"/>
                  </a:lnTo>
                  <a:lnTo>
                    <a:pt x="78" y="12"/>
                  </a:lnTo>
                  <a:lnTo>
                    <a:pt x="82" y="10"/>
                  </a:lnTo>
                  <a:lnTo>
                    <a:pt x="86" y="10"/>
                  </a:lnTo>
                  <a:lnTo>
                    <a:pt x="86" y="10"/>
                  </a:lnTo>
                  <a:lnTo>
                    <a:pt x="92" y="10"/>
                  </a:lnTo>
                  <a:lnTo>
                    <a:pt x="96" y="12"/>
                  </a:lnTo>
                  <a:lnTo>
                    <a:pt x="98" y="14"/>
                  </a:lnTo>
                  <a:lnTo>
                    <a:pt x="98" y="18"/>
                  </a:lnTo>
                  <a:lnTo>
                    <a:pt x="98" y="72"/>
                  </a:lnTo>
                  <a:lnTo>
                    <a:pt x="98" y="72"/>
                  </a:lnTo>
                  <a:lnTo>
                    <a:pt x="98" y="74"/>
                  </a:lnTo>
                  <a:lnTo>
                    <a:pt x="96" y="78"/>
                  </a:lnTo>
                  <a:lnTo>
                    <a:pt x="92" y="78"/>
                  </a:lnTo>
                  <a:lnTo>
                    <a:pt x="86" y="80"/>
                  </a:lnTo>
                  <a:lnTo>
                    <a:pt x="86" y="80"/>
                  </a:lnTo>
                  <a:lnTo>
                    <a:pt x="82" y="78"/>
                  </a:lnTo>
                  <a:lnTo>
                    <a:pt x="78" y="78"/>
                  </a:lnTo>
                  <a:lnTo>
                    <a:pt x="76" y="74"/>
                  </a:lnTo>
                  <a:lnTo>
                    <a:pt x="74" y="72"/>
                  </a:lnTo>
                  <a:lnTo>
                    <a:pt x="74" y="72"/>
                  </a:lnTo>
                  <a:close/>
                  <a:moveTo>
                    <a:pt x="136" y="60"/>
                  </a:moveTo>
                  <a:lnTo>
                    <a:pt x="136" y="60"/>
                  </a:lnTo>
                  <a:lnTo>
                    <a:pt x="130" y="60"/>
                  </a:lnTo>
                  <a:lnTo>
                    <a:pt x="124" y="56"/>
                  </a:lnTo>
                  <a:lnTo>
                    <a:pt x="122" y="50"/>
                  </a:lnTo>
                  <a:lnTo>
                    <a:pt x="120" y="44"/>
                  </a:lnTo>
                  <a:lnTo>
                    <a:pt x="120" y="44"/>
                  </a:lnTo>
                  <a:lnTo>
                    <a:pt x="122" y="38"/>
                  </a:lnTo>
                  <a:lnTo>
                    <a:pt x="124" y="34"/>
                  </a:lnTo>
                  <a:lnTo>
                    <a:pt x="130" y="30"/>
                  </a:lnTo>
                  <a:lnTo>
                    <a:pt x="136" y="28"/>
                  </a:lnTo>
                  <a:lnTo>
                    <a:pt x="136" y="28"/>
                  </a:lnTo>
                  <a:lnTo>
                    <a:pt x="142" y="30"/>
                  </a:lnTo>
                  <a:lnTo>
                    <a:pt x="148" y="34"/>
                  </a:lnTo>
                  <a:lnTo>
                    <a:pt x="150" y="38"/>
                  </a:lnTo>
                  <a:lnTo>
                    <a:pt x="152" y="44"/>
                  </a:lnTo>
                  <a:lnTo>
                    <a:pt x="152" y="44"/>
                  </a:lnTo>
                  <a:lnTo>
                    <a:pt x="150" y="50"/>
                  </a:lnTo>
                  <a:lnTo>
                    <a:pt x="148" y="56"/>
                  </a:lnTo>
                  <a:lnTo>
                    <a:pt x="142" y="60"/>
                  </a:lnTo>
                  <a:lnTo>
                    <a:pt x="136" y="60"/>
                  </a:lnTo>
                  <a:lnTo>
                    <a:pt x="136" y="60"/>
                  </a:lnTo>
                  <a:close/>
                  <a:moveTo>
                    <a:pt x="174" y="44"/>
                  </a:moveTo>
                  <a:lnTo>
                    <a:pt x="174" y="44"/>
                  </a:lnTo>
                  <a:lnTo>
                    <a:pt x="176" y="38"/>
                  </a:lnTo>
                  <a:lnTo>
                    <a:pt x="178" y="34"/>
                  </a:lnTo>
                  <a:lnTo>
                    <a:pt x="184" y="30"/>
                  </a:lnTo>
                  <a:lnTo>
                    <a:pt x="190" y="28"/>
                  </a:lnTo>
                  <a:lnTo>
                    <a:pt x="190" y="28"/>
                  </a:lnTo>
                  <a:lnTo>
                    <a:pt x="196" y="30"/>
                  </a:lnTo>
                  <a:lnTo>
                    <a:pt x="202" y="34"/>
                  </a:lnTo>
                  <a:lnTo>
                    <a:pt x="204" y="38"/>
                  </a:lnTo>
                  <a:lnTo>
                    <a:pt x="206" y="44"/>
                  </a:lnTo>
                  <a:lnTo>
                    <a:pt x="206" y="44"/>
                  </a:lnTo>
                  <a:lnTo>
                    <a:pt x="204" y="50"/>
                  </a:lnTo>
                  <a:lnTo>
                    <a:pt x="202" y="56"/>
                  </a:lnTo>
                  <a:lnTo>
                    <a:pt x="196" y="60"/>
                  </a:lnTo>
                  <a:lnTo>
                    <a:pt x="190" y="60"/>
                  </a:lnTo>
                  <a:lnTo>
                    <a:pt x="190" y="60"/>
                  </a:lnTo>
                  <a:lnTo>
                    <a:pt x="184" y="60"/>
                  </a:lnTo>
                  <a:lnTo>
                    <a:pt x="178" y="56"/>
                  </a:lnTo>
                  <a:lnTo>
                    <a:pt x="176" y="50"/>
                  </a:lnTo>
                  <a:lnTo>
                    <a:pt x="174" y="44"/>
                  </a:lnTo>
                  <a:lnTo>
                    <a:pt x="174" y="44"/>
                  </a:lnTo>
                  <a:close/>
                  <a:moveTo>
                    <a:pt x="220" y="44"/>
                  </a:moveTo>
                  <a:lnTo>
                    <a:pt x="220" y="44"/>
                  </a:lnTo>
                  <a:lnTo>
                    <a:pt x="222" y="38"/>
                  </a:lnTo>
                  <a:lnTo>
                    <a:pt x="226" y="34"/>
                  </a:lnTo>
                  <a:lnTo>
                    <a:pt x="230" y="30"/>
                  </a:lnTo>
                  <a:lnTo>
                    <a:pt x="236" y="28"/>
                  </a:lnTo>
                  <a:lnTo>
                    <a:pt x="236" y="28"/>
                  </a:lnTo>
                  <a:lnTo>
                    <a:pt x="242" y="30"/>
                  </a:lnTo>
                  <a:lnTo>
                    <a:pt x="248" y="34"/>
                  </a:lnTo>
                  <a:lnTo>
                    <a:pt x="252" y="38"/>
                  </a:lnTo>
                  <a:lnTo>
                    <a:pt x="252" y="44"/>
                  </a:lnTo>
                  <a:lnTo>
                    <a:pt x="252" y="44"/>
                  </a:lnTo>
                  <a:lnTo>
                    <a:pt x="252" y="50"/>
                  </a:lnTo>
                  <a:lnTo>
                    <a:pt x="248" y="56"/>
                  </a:lnTo>
                  <a:lnTo>
                    <a:pt x="242" y="60"/>
                  </a:lnTo>
                  <a:lnTo>
                    <a:pt x="236" y="60"/>
                  </a:lnTo>
                  <a:lnTo>
                    <a:pt x="236" y="60"/>
                  </a:lnTo>
                  <a:lnTo>
                    <a:pt x="230" y="60"/>
                  </a:lnTo>
                  <a:lnTo>
                    <a:pt x="226" y="56"/>
                  </a:lnTo>
                  <a:lnTo>
                    <a:pt x="222" y="50"/>
                  </a:lnTo>
                  <a:lnTo>
                    <a:pt x="220" y="44"/>
                  </a:lnTo>
                  <a:lnTo>
                    <a:pt x="220" y="44"/>
                  </a:lnTo>
                  <a:close/>
                  <a:moveTo>
                    <a:pt x="54" y="44"/>
                  </a:moveTo>
                  <a:lnTo>
                    <a:pt x="54" y="44"/>
                  </a:lnTo>
                  <a:lnTo>
                    <a:pt x="52" y="50"/>
                  </a:lnTo>
                  <a:lnTo>
                    <a:pt x="48" y="56"/>
                  </a:lnTo>
                  <a:lnTo>
                    <a:pt x="44" y="60"/>
                  </a:lnTo>
                  <a:lnTo>
                    <a:pt x="38" y="60"/>
                  </a:lnTo>
                  <a:lnTo>
                    <a:pt x="38" y="60"/>
                  </a:lnTo>
                  <a:lnTo>
                    <a:pt x="32" y="60"/>
                  </a:lnTo>
                  <a:lnTo>
                    <a:pt x="26" y="56"/>
                  </a:lnTo>
                  <a:lnTo>
                    <a:pt x="22" y="50"/>
                  </a:lnTo>
                  <a:lnTo>
                    <a:pt x="22" y="44"/>
                  </a:lnTo>
                  <a:lnTo>
                    <a:pt x="22" y="44"/>
                  </a:lnTo>
                  <a:lnTo>
                    <a:pt x="22" y="38"/>
                  </a:lnTo>
                  <a:lnTo>
                    <a:pt x="26" y="34"/>
                  </a:lnTo>
                  <a:lnTo>
                    <a:pt x="32" y="30"/>
                  </a:lnTo>
                  <a:lnTo>
                    <a:pt x="38" y="28"/>
                  </a:lnTo>
                  <a:lnTo>
                    <a:pt x="38" y="28"/>
                  </a:lnTo>
                  <a:lnTo>
                    <a:pt x="44" y="30"/>
                  </a:lnTo>
                  <a:lnTo>
                    <a:pt x="48" y="34"/>
                  </a:lnTo>
                  <a:lnTo>
                    <a:pt x="52" y="38"/>
                  </a:lnTo>
                  <a:lnTo>
                    <a:pt x="54" y="44"/>
                  </a:lnTo>
                  <a:lnTo>
                    <a:pt x="54" y="4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05" name="Freeform 511"/>
            <p:cNvSpPr/>
            <p:nvPr/>
          </p:nvSpPr>
          <p:spPr bwMode="auto">
            <a:xfrm>
              <a:off x="10096500" y="3467100"/>
              <a:ext cx="238125" cy="60325"/>
            </a:xfrm>
            <a:custGeom>
              <a:avLst/>
              <a:gdLst/>
              <a:ahLst/>
              <a:cxnLst>
                <a:cxn ang="0">
                  <a:pos x="6" y="38"/>
                </a:cxn>
                <a:cxn ang="0">
                  <a:pos x="6" y="38"/>
                </a:cxn>
                <a:cxn ang="0">
                  <a:pos x="22" y="26"/>
                </a:cxn>
                <a:cxn ang="0">
                  <a:pos x="40" y="18"/>
                </a:cxn>
                <a:cxn ang="0">
                  <a:pos x="58" y="14"/>
                </a:cxn>
                <a:cxn ang="0">
                  <a:pos x="76" y="12"/>
                </a:cxn>
                <a:cxn ang="0">
                  <a:pos x="94" y="14"/>
                </a:cxn>
                <a:cxn ang="0">
                  <a:pos x="112" y="18"/>
                </a:cxn>
                <a:cxn ang="0">
                  <a:pos x="128" y="26"/>
                </a:cxn>
                <a:cxn ang="0">
                  <a:pos x="144" y="36"/>
                </a:cxn>
                <a:cxn ang="0">
                  <a:pos x="150" y="26"/>
                </a:cxn>
                <a:cxn ang="0">
                  <a:pos x="150" y="26"/>
                </a:cxn>
                <a:cxn ang="0">
                  <a:pos x="132" y="16"/>
                </a:cxn>
                <a:cxn ang="0">
                  <a:pos x="114" y="6"/>
                </a:cxn>
                <a:cxn ang="0">
                  <a:pos x="96" y="2"/>
                </a:cxn>
                <a:cxn ang="0">
                  <a:pos x="76" y="0"/>
                </a:cxn>
                <a:cxn ang="0">
                  <a:pos x="56" y="2"/>
                </a:cxn>
                <a:cxn ang="0">
                  <a:pos x="36" y="8"/>
                </a:cxn>
                <a:cxn ang="0">
                  <a:pos x="18" y="16"/>
                </a:cxn>
                <a:cxn ang="0">
                  <a:pos x="0" y="26"/>
                </a:cxn>
                <a:cxn ang="0">
                  <a:pos x="6" y="38"/>
                </a:cxn>
              </a:cxnLst>
              <a:rect l="0" t="0" r="r" b="b"/>
              <a:pathLst>
                <a:path w="150" h="38">
                  <a:moveTo>
                    <a:pt x="6" y="38"/>
                  </a:moveTo>
                  <a:lnTo>
                    <a:pt x="6" y="38"/>
                  </a:lnTo>
                  <a:lnTo>
                    <a:pt x="22" y="26"/>
                  </a:lnTo>
                  <a:lnTo>
                    <a:pt x="40" y="18"/>
                  </a:lnTo>
                  <a:lnTo>
                    <a:pt x="58" y="14"/>
                  </a:lnTo>
                  <a:lnTo>
                    <a:pt x="76" y="12"/>
                  </a:lnTo>
                  <a:lnTo>
                    <a:pt x="94" y="14"/>
                  </a:lnTo>
                  <a:lnTo>
                    <a:pt x="112" y="18"/>
                  </a:lnTo>
                  <a:lnTo>
                    <a:pt x="128" y="26"/>
                  </a:lnTo>
                  <a:lnTo>
                    <a:pt x="144" y="36"/>
                  </a:lnTo>
                  <a:lnTo>
                    <a:pt x="150" y="26"/>
                  </a:lnTo>
                  <a:lnTo>
                    <a:pt x="150" y="26"/>
                  </a:lnTo>
                  <a:lnTo>
                    <a:pt x="132" y="16"/>
                  </a:lnTo>
                  <a:lnTo>
                    <a:pt x="114" y="6"/>
                  </a:lnTo>
                  <a:lnTo>
                    <a:pt x="96" y="2"/>
                  </a:lnTo>
                  <a:lnTo>
                    <a:pt x="76" y="0"/>
                  </a:lnTo>
                  <a:lnTo>
                    <a:pt x="56" y="2"/>
                  </a:lnTo>
                  <a:lnTo>
                    <a:pt x="36" y="8"/>
                  </a:lnTo>
                  <a:lnTo>
                    <a:pt x="18" y="16"/>
                  </a:lnTo>
                  <a:lnTo>
                    <a:pt x="0" y="26"/>
                  </a:lnTo>
                  <a:lnTo>
                    <a:pt x="6" y="38"/>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06" name="Freeform 512"/>
            <p:cNvSpPr/>
            <p:nvPr/>
          </p:nvSpPr>
          <p:spPr bwMode="auto">
            <a:xfrm>
              <a:off x="10125075" y="3524250"/>
              <a:ext cx="180975" cy="50800"/>
            </a:xfrm>
            <a:custGeom>
              <a:avLst/>
              <a:gdLst/>
              <a:ahLst/>
              <a:cxnLst>
                <a:cxn ang="0">
                  <a:pos x="114" y="22"/>
                </a:cxn>
                <a:cxn ang="0">
                  <a:pos x="114" y="22"/>
                </a:cxn>
                <a:cxn ang="0">
                  <a:pos x="102" y="12"/>
                </a:cxn>
                <a:cxn ang="0">
                  <a:pos x="88" y="6"/>
                </a:cxn>
                <a:cxn ang="0">
                  <a:pos x="72" y="2"/>
                </a:cxn>
                <a:cxn ang="0">
                  <a:pos x="58" y="0"/>
                </a:cxn>
                <a:cxn ang="0">
                  <a:pos x="42" y="2"/>
                </a:cxn>
                <a:cxn ang="0">
                  <a:pos x="28" y="6"/>
                </a:cxn>
                <a:cxn ang="0">
                  <a:pos x="14" y="12"/>
                </a:cxn>
                <a:cxn ang="0">
                  <a:pos x="0" y="22"/>
                </a:cxn>
                <a:cxn ang="0">
                  <a:pos x="8" y="32"/>
                </a:cxn>
                <a:cxn ang="0">
                  <a:pos x="8" y="32"/>
                </a:cxn>
                <a:cxn ang="0">
                  <a:pos x="8" y="32"/>
                </a:cxn>
                <a:cxn ang="0">
                  <a:pos x="8" y="32"/>
                </a:cxn>
                <a:cxn ang="0">
                  <a:pos x="18" y="24"/>
                </a:cxn>
                <a:cxn ang="0">
                  <a:pos x="30" y="18"/>
                </a:cxn>
                <a:cxn ang="0">
                  <a:pos x="44" y="14"/>
                </a:cxn>
                <a:cxn ang="0">
                  <a:pos x="58" y="12"/>
                </a:cxn>
                <a:cxn ang="0">
                  <a:pos x="72" y="14"/>
                </a:cxn>
                <a:cxn ang="0">
                  <a:pos x="84" y="16"/>
                </a:cxn>
                <a:cxn ang="0">
                  <a:pos x="96" y="24"/>
                </a:cxn>
                <a:cxn ang="0">
                  <a:pos x="108" y="32"/>
                </a:cxn>
                <a:cxn ang="0">
                  <a:pos x="114" y="22"/>
                </a:cxn>
              </a:cxnLst>
              <a:rect l="0" t="0" r="r" b="b"/>
              <a:pathLst>
                <a:path w="114" h="32">
                  <a:moveTo>
                    <a:pt x="114" y="22"/>
                  </a:moveTo>
                  <a:lnTo>
                    <a:pt x="114" y="22"/>
                  </a:lnTo>
                  <a:lnTo>
                    <a:pt x="102" y="12"/>
                  </a:lnTo>
                  <a:lnTo>
                    <a:pt x="88" y="6"/>
                  </a:lnTo>
                  <a:lnTo>
                    <a:pt x="72" y="2"/>
                  </a:lnTo>
                  <a:lnTo>
                    <a:pt x="58" y="0"/>
                  </a:lnTo>
                  <a:lnTo>
                    <a:pt x="42" y="2"/>
                  </a:lnTo>
                  <a:lnTo>
                    <a:pt x="28" y="6"/>
                  </a:lnTo>
                  <a:lnTo>
                    <a:pt x="14" y="12"/>
                  </a:lnTo>
                  <a:lnTo>
                    <a:pt x="0" y="22"/>
                  </a:lnTo>
                  <a:lnTo>
                    <a:pt x="8" y="32"/>
                  </a:lnTo>
                  <a:lnTo>
                    <a:pt x="8" y="32"/>
                  </a:lnTo>
                  <a:lnTo>
                    <a:pt x="8" y="32"/>
                  </a:lnTo>
                  <a:lnTo>
                    <a:pt x="8" y="32"/>
                  </a:lnTo>
                  <a:lnTo>
                    <a:pt x="18" y="24"/>
                  </a:lnTo>
                  <a:lnTo>
                    <a:pt x="30" y="18"/>
                  </a:lnTo>
                  <a:lnTo>
                    <a:pt x="44" y="14"/>
                  </a:lnTo>
                  <a:lnTo>
                    <a:pt x="58" y="12"/>
                  </a:lnTo>
                  <a:lnTo>
                    <a:pt x="72" y="14"/>
                  </a:lnTo>
                  <a:lnTo>
                    <a:pt x="84" y="16"/>
                  </a:lnTo>
                  <a:lnTo>
                    <a:pt x="96" y="24"/>
                  </a:lnTo>
                  <a:lnTo>
                    <a:pt x="108" y="32"/>
                  </a:lnTo>
                  <a:lnTo>
                    <a:pt x="114" y="22"/>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07" name="Freeform 513"/>
            <p:cNvSpPr/>
            <p:nvPr/>
          </p:nvSpPr>
          <p:spPr bwMode="auto">
            <a:xfrm>
              <a:off x="10156825" y="3581400"/>
              <a:ext cx="120650" cy="47625"/>
            </a:xfrm>
            <a:custGeom>
              <a:avLst/>
              <a:gdLst/>
              <a:ahLst/>
              <a:cxnLst>
                <a:cxn ang="0">
                  <a:pos x="72" y="14"/>
                </a:cxn>
                <a:cxn ang="0">
                  <a:pos x="72" y="14"/>
                </a:cxn>
                <a:cxn ang="0">
                  <a:pos x="64" y="8"/>
                </a:cxn>
                <a:cxn ang="0">
                  <a:pos x="56" y="2"/>
                </a:cxn>
                <a:cxn ang="0">
                  <a:pos x="46" y="0"/>
                </a:cxn>
                <a:cxn ang="0">
                  <a:pos x="38" y="0"/>
                </a:cxn>
                <a:cxn ang="0">
                  <a:pos x="28" y="0"/>
                </a:cxn>
                <a:cxn ang="0">
                  <a:pos x="20" y="2"/>
                </a:cxn>
                <a:cxn ang="0">
                  <a:pos x="12" y="8"/>
                </a:cxn>
                <a:cxn ang="0">
                  <a:pos x="4" y="14"/>
                </a:cxn>
                <a:cxn ang="0">
                  <a:pos x="4" y="14"/>
                </a:cxn>
                <a:cxn ang="0">
                  <a:pos x="0" y="18"/>
                </a:cxn>
                <a:cxn ang="0">
                  <a:pos x="6" y="30"/>
                </a:cxn>
                <a:cxn ang="0">
                  <a:pos x="6" y="30"/>
                </a:cxn>
                <a:cxn ang="0">
                  <a:pos x="12" y="22"/>
                </a:cxn>
                <a:cxn ang="0">
                  <a:pos x="12" y="22"/>
                </a:cxn>
                <a:cxn ang="0">
                  <a:pos x="18" y="18"/>
                </a:cxn>
                <a:cxn ang="0">
                  <a:pos x="24" y="14"/>
                </a:cxn>
                <a:cxn ang="0">
                  <a:pos x="30" y="12"/>
                </a:cxn>
                <a:cxn ang="0">
                  <a:pos x="38" y="12"/>
                </a:cxn>
                <a:cxn ang="0">
                  <a:pos x="44" y="12"/>
                </a:cxn>
                <a:cxn ang="0">
                  <a:pos x="52" y="14"/>
                </a:cxn>
                <a:cxn ang="0">
                  <a:pos x="58" y="18"/>
                </a:cxn>
                <a:cxn ang="0">
                  <a:pos x="62" y="22"/>
                </a:cxn>
                <a:cxn ang="0">
                  <a:pos x="62" y="22"/>
                </a:cxn>
                <a:cxn ang="0">
                  <a:pos x="68" y="30"/>
                </a:cxn>
                <a:cxn ang="0">
                  <a:pos x="76" y="18"/>
                </a:cxn>
                <a:cxn ang="0">
                  <a:pos x="76" y="18"/>
                </a:cxn>
                <a:cxn ang="0">
                  <a:pos x="72" y="14"/>
                </a:cxn>
                <a:cxn ang="0">
                  <a:pos x="72" y="14"/>
                </a:cxn>
              </a:cxnLst>
              <a:rect l="0" t="0" r="r" b="b"/>
              <a:pathLst>
                <a:path w="76" h="30">
                  <a:moveTo>
                    <a:pt x="72" y="14"/>
                  </a:moveTo>
                  <a:lnTo>
                    <a:pt x="72" y="14"/>
                  </a:lnTo>
                  <a:lnTo>
                    <a:pt x="64" y="8"/>
                  </a:lnTo>
                  <a:lnTo>
                    <a:pt x="56" y="2"/>
                  </a:lnTo>
                  <a:lnTo>
                    <a:pt x="46" y="0"/>
                  </a:lnTo>
                  <a:lnTo>
                    <a:pt x="38" y="0"/>
                  </a:lnTo>
                  <a:lnTo>
                    <a:pt x="28" y="0"/>
                  </a:lnTo>
                  <a:lnTo>
                    <a:pt x="20" y="2"/>
                  </a:lnTo>
                  <a:lnTo>
                    <a:pt x="12" y="8"/>
                  </a:lnTo>
                  <a:lnTo>
                    <a:pt x="4" y="14"/>
                  </a:lnTo>
                  <a:lnTo>
                    <a:pt x="4" y="14"/>
                  </a:lnTo>
                  <a:lnTo>
                    <a:pt x="0" y="18"/>
                  </a:lnTo>
                  <a:lnTo>
                    <a:pt x="6" y="30"/>
                  </a:lnTo>
                  <a:lnTo>
                    <a:pt x="6" y="30"/>
                  </a:lnTo>
                  <a:lnTo>
                    <a:pt x="12" y="22"/>
                  </a:lnTo>
                  <a:lnTo>
                    <a:pt x="12" y="22"/>
                  </a:lnTo>
                  <a:lnTo>
                    <a:pt x="18" y="18"/>
                  </a:lnTo>
                  <a:lnTo>
                    <a:pt x="24" y="14"/>
                  </a:lnTo>
                  <a:lnTo>
                    <a:pt x="30" y="12"/>
                  </a:lnTo>
                  <a:lnTo>
                    <a:pt x="38" y="12"/>
                  </a:lnTo>
                  <a:lnTo>
                    <a:pt x="44" y="12"/>
                  </a:lnTo>
                  <a:lnTo>
                    <a:pt x="52" y="14"/>
                  </a:lnTo>
                  <a:lnTo>
                    <a:pt x="58" y="18"/>
                  </a:lnTo>
                  <a:lnTo>
                    <a:pt x="62" y="22"/>
                  </a:lnTo>
                  <a:lnTo>
                    <a:pt x="62" y="22"/>
                  </a:lnTo>
                  <a:lnTo>
                    <a:pt x="68" y="30"/>
                  </a:lnTo>
                  <a:lnTo>
                    <a:pt x="76" y="18"/>
                  </a:lnTo>
                  <a:lnTo>
                    <a:pt x="76" y="18"/>
                  </a:lnTo>
                  <a:lnTo>
                    <a:pt x="72" y="14"/>
                  </a:lnTo>
                  <a:lnTo>
                    <a:pt x="72" y="1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08" name="Rectangle 514"/>
            <p:cNvSpPr>
              <a:spLocks noChangeArrowheads="1"/>
            </p:cNvSpPr>
            <p:nvPr/>
          </p:nvSpPr>
          <p:spPr bwMode="auto">
            <a:xfrm>
              <a:off x="10210800" y="3673475"/>
              <a:ext cx="12700" cy="57150"/>
            </a:xfrm>
            <a:prstGeom prst="rect">
              <a:avLst/>
            </a:prstGeom>
            <a:grpFill/>
            <a:ln w="9525">
              <a:noFill/>
              <a:miter lim="800000"/>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09" name="Freeform 515"/>
            <p:cNvSpPr/>
            <p:nvPr/>
          </p:nvSpPr>
          <p:spPr bwMode="auto">
            <a:xfrm>
              <a:off x="10194925" y="3635375"/>
              <a:ext cx="44450" cy="44450"/>
            </a:xfrm>
            <a:custGeom>
              <a:avLst/>
              <a:gdLst/>
              <a:ahLst/>
              <a:cxnLst>
                <a:cxn ang="0">
                  <a:pos x="14" y="0"/>
                </a:cxn>
                <a:cxn ang="0">
                  <a:pos x="14" y="0"/>
                </a:cxn>
                <a:cxn ang="0">
                  <a:pos x="8" y="0"/>
                </a:cxn>
                <a:cxn ang="0">
                  <a:pos x="4" y="4"/>
                </a:cxn>
                <a:cxn ang="0">
                  <a:pos x="0" y="8"/>
                </a:cxn>
                <a:cxn ang="0">
                  <a:pos x="0" y="14"/>
                </a:cxn>
                <a:cxn ang="0">
                  <a:pos x="0" y="14"/>
                </a:cxn>
                <a:cxn ang="0">
                  <a:pos x="0" y="20"/>
                </a:cxn>
                <a:cxn ang="0">
                  <a:pos x="4" y="24"/>
                </a:cxn>
                <a:cxn ang="0">
                  <a:pos x="8" y="26"/>
                </a:cxn>
                <a:cxn ang="0">
                  <a:pos x="14" y="28"/>
                </a:cxn>
                <a:cxn ang="0">
                  <a:pos x="14" y="28"/>
                </a:cxn>
                <a:cxn ang="0">
                  <a:pos x="20" y="26"/>
                </a:cxn>
                <a:cxn ang="0">
                  <a:pos x="24" y="24"/>
                </a:cxn>
                <a:cxn ang="0">
                  <a:pos x="26" y="20"/>
                </a:cxn>
                <a:cxn ang="0">
                  <a:pos x="28" y="14"/>
                </a:cxn>
                <a:cxn ang="0">
                  <a:pos x="28" y="14"/>
                </a:cxn>
                <a:cxn ang="0">
                  <a:pos x="26" y="8"/>
                </a:cxn>
                <a:cxn ang="0">
                  <a:pos x="24" y="4"/>
                </a:cxn>
                <a:cxn ang="0">
                  <a:pos x="20" y="0"/>
                </a:cxn>
                <a:cxn ang="0">
                  <a:pos x="14" y="0"/>
                </a:cxn>
                <a:cxn ang="0">
                  <a:pos x="14" y="0"/>
                </a:cxn>
              </a:cxnLst>
              <a:rect l="0" t="0" r="r" b="b"/>
              <a:pathLst>
                <a:path w="28" h="28">
                  <a:moveTo>
                    <a:pt x="14" y="0"/>
                  </a:moveTo>
                  <a:lnTo>
                    <a:pt x="14" y="0"/>
                  </a:lnTo>
                  <a:lnTo>
                    <a:pt x="8" y="0"/>
                  </a:lnTo>
                  <a:lnTo>
                    <a:pt x="4" y="4"/>
                  </a:lnTo>
                  <a:lnTo>
                    <a:pt x="0" y="8"/>
                  </a:lnTo>
                  <a:lnTo>
                    <a:pt x="0" y="14"/>
                  </a:lnTo>
                  <a:lnTo>
                    <a:pt x="0" y="14"/>
                  </a:lnTo>
                  <a:lnTo>
                    <a:pt x="0" y="20"/>
                  </a:lnTo>
                  <a:lnTo>
                    <a:pt x="4" y="24"/>
                  </a:lnTo>
                  <a:lnTo>
                    <a:pt x="8" y="26"/>
                  </a:lnTo>
                  <a:lnTo>
                    <a:pt x="14" y="28"/>
                  </a:lnTo>
                  <a:lnTo>
                    <a:pt x="14" y="28"/>
                  </a:lnTo>
                  <a:lnTo>
                    <a:pt x="20" y="26"/>
                  </a:lnTo>
                  <a:lnTo>
                    <a:pt x="24" y="24"/>
                  </a:lnTo>
                  <a:lnTo>
                    <a:pt x="26" y="20"/>
                  </a:lnTo>
                  <a:lnTo>
                    <a:pt x="28" y="14"/>
                  </a:lnTo>
                  <a:lnTo>
                    <a:pt x="28" y="14"/>
                  </a:lnTo>
                  <a:lnTo>
                    <a:pt x="26" y="8"/>
                  </a:lnTo>
                  <a:lnTo>
                    <a:pt x="24" y="4"/>
                  </a:lnTo>
                  <a:lnTo>
                    <a:pt x="20" y="0"/>
                  </a:lnTo>
                  <a:lnTo>
                    <a:pt x="14" y="0"/>
                  </a:lnTo>
                  <a:lnTo>
                    <a:pt x="14" y="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cxnSp>
        <p:nvCxnSpPr>
          <p:cNvPr id="34872" name="直接连接符 209"/>
          <p:cNvCxnSpPr>
            <a:cxnSpLocks noChangeShapeType="1"/>
          </p:cNvCxnSpPr>
          <p:nvPr/>
        </p:nvCxnSpPr>
        <p:spPr bwMode="auto">
          <a:xfrm>
            <a:off x="6103949" y="2557221"/>
            <a:ext cx="0" cy="253238"/>
          </a:xfrm>
          <a:prstGeom prst="line">
            <a:avLst/>
          </a:prstGeom>
          <a:noFill/>
          <a:ln w="12700">
            <a:solidFill>
              <a:schemeClr val="tx1"/>
            </a:solidFill>
            <a:round/>
          </a:ln>
        </p:spPr>
      </p:cxnSp>
      <p:cxnSp>
        <p:nvCxnSpPr>
          <p:cNvPr id="34873" name="直接连接符 210"/>
          <p:cNvCxnSpPr>
            <a:cxnSpLocks noChangeShapeType="1"/>
          </p:cNvCxnSpPr>
          <p:nvPr/>
        </p:nvCxnSpPr>
        <p:spPr bwMode="auto">
          <a:xfrm flipH="1">
            <a:off x="6103950" y="2566796"/>
            <a:ext cx="1040326" cy="0"/>
          </a:xfrm>
          <a:prstGeom prst="line">
            <a:avLst/>
          </a:prstGeom>
          <a:noFill/>
          <a:ln w="12700">
            <a:solidFill>
              <a:schemeClr val="tx1"/>
            </a:solidFill>
            <a:round/>
          </a:ln>
        </p:spPr>
      </p:cxnSp>
      <p:cxnSp>
        <p:nvCxnSpPr>
          <p:cNvPr id="34874" name="直接连接符 211"/>
          <p:cNvCxnSpPr>
            <a:cxnSpLocks noChangeShapeType="1"/>
          </p:cNvCxnSpPr>
          <p:nvPr/>
        </p:nvCxnSpPr>
        <p:spPr bwMode="auto">
          <a:xfrm>
            <a:off x="7144274" y="2566797"/>
            <a:ext cx="0" cy="253238"/>
          </a:xfrm>
          <a:prstGeom prst="line">
            <a:avLst/>
          </a:prstGeom>
          <a:noFill/>
          <a:ln w="12700">
            <a:solidFill>
              <a:schemeClr val="tx1"/>
            </a:solidFill>
            <a:round/>
          </a:ln>
        </p:spPr>
      </p:cxnSp>
      <p:cxnSp>
        <p:nvCxnSpPr>
          <p:cNvPr id="34875" name="直接连接符 212"/>
          <p:cNvCxnSpPr>
            <a:cxnSpLocks noChangeShapeType="1"/>
          </p:cNvCxnSpPr>
          <p:nvPr/>
        </p:nvCxnSpPr>
        <p:spPr bwMode="auto">
          <a:xfrm>
            <a:off x="6618160" y="2407193"/>
            <a:ext cx="0" cy="159604"/>
          </a:xfrm>
          <a:prstGeom prst="line">
            <a:avLst/>
          </a:prstGeom>
          <a:noFill/>
          <a:ln w="12700">
            <a:solidFill>
              <a:schemeClr val="tx1"/>
            </a:solidFill>
            <a:round/>
          </a:ln>
        </p:spPr>
      </p:cxnSp>
      <p:sp>
        <p:nvSpPr>
          <p:cNvPr id="34876" name="矩形 220"/>
          <p:cNvSpPr>
            <a:spLocks noChangeArrowheads="1"/>
          </p:cNvSpPr>
          <p:nvPr/>
        </p:nvSpPr>
        <p:spPr bwMode="auto">
          <a:xfrm>
            <a:off x="6953826" y="2143314"/>
            <a:ext cx="2190174" cy="218886"/>
          </a:xfrm>
          <a:prstGeom prst="rect">
            <a:avLst/>
          </a:prstGeom>
          <a:noFill/>
          <a:ln w="19050">
            <a:noFill/>
            <a:prstDash val="dash"/>
            <a:miter lim="800000"/>
            <a:tailEnd type="arrow" w="med" len="med"/>
          </a:ln>
        </p:spPr>
        <p:txBody>
          <a:bodyPr lIns="121917" tIns="60959" rIns="121917" bIns="60959" anchor="ctr"/>
          <a:lstStyle/>
          <a:p>
            <a:r>
              <a:rPr lang="zh-CN" altLang="en-US" sz="900" dirty="0">
                <a:solidFill>
                  <a:srgbClr val="000000"/>
                </a:solidFill>
                <a:latin typeface="Arial" panose="020B0604020202020204" pitchFamily="34" charset="0"/>
                <a:ea typeface="微软雅黑" panose="020B0503020204020204" pitchFamily="34" charset="-122"/>
              </a:rPr>
              <a:t>敏捷交换机</a:t>
            </a:r>
            <a:endParaRPr lang="en-US" altLang="zh-CN" sz="900" dirty="0">
              <a:solidFill>
                <a:srgbClr val="000000"/>
              </a:solidFill>
              <a:latin typeface="Arial" panose="020B0604020202020204" pitchFamily="34" charset="0"/>
              <a:ea typeface="微软雅黑" panose="020B0503020204020204" pitchFamily="34" charset="-122"/>
            </a:endParaRPr>
          </a:p>
          <a:p>
            <a:pPr>
              <a:buFont typeface="Arial" panose="020B0604020202020204" pitchFamily="34" charset="0"/>
              <a:buChar char="•"/>
            </a:pPr>
            <a:r>
              <a:rPr lang="zh-CN" altLang="en-US" sz="900" dirty="0">
                <a:solidFill>
                  <a:srgbClr val="000000"/>
                </a:solidFill>
                <a:latin typeface="Arial" panose="020B0604020202020204" pitchFamily="34" charset="0"/>
                <a:ea typeface="微软雅黑" panose="020B0503020204020204" pitchFamily="34" charset="-122"/>
              </a:rPr>
              <a:t>融合</a:t>
            </a:r>
            <a:r>
              <a:rPr lang="en-US" altLang="zh-CN" sz="900" dirty="0">
                <a:solidFill>
                  <a:srgbClr val="000000"/>
                </a:solidFill>
                <a:latin typeface="Arial" panose="020B0604020202020204" pitchFamily="34" charset="0"/>
                <a:ea typeface="微软雅黑" panose="020B0503020204020204" pitchFamily="34" charset="-122"/>
              </a:rPr>
              <a:t>AC</a:t>
            </a:r>
            <a:endParaRPr lang="en-US" altLang="zh-CN" sz="900" dirty="0">
              <a:solidFill>
                <a:srgbClr val="000000"/>
              </a:solidFill>
              <a:latin typeface="Arial" panose="020B0604020202020204" pitchFamily="34" charset="0"/>
              <a:ea typeface="微软雅黑" panose="020B0503020204020204" pitchFamily="34" charset="-122"/>
            </a:endParaRPr>
          </a:p>
          <a:p>
            <a:pPr>
              <a:buFont typeface="Arial" panose="020B0604020202020204" pitchFamily="34" charset="0"/>
              <a:buChar char="•"/>
            </a:pPr>
            <a:r>
              <a:rPr lang="zh-CN" altLang="en-US" sz="900" dirty="0">
                <a:solidFill>
                  <a:srgbClr val="000000"/>
                </a:solidFill>
                <a:latin typeface="Arial" panose="020B0604020202020204" pitchFamily="34" charset="0"/>
                <a:ea typeface="微软雅黑" panose="020B0503020204020204" pitchFamily="34" charset="-122"/>
              </a:rPr>
              <a:t>有线</a:t>
            </a:r>
            <a:r>
              <a:rPr lang="zh-CN" altLang="en-US" sz="900" dirty="0" smtClean="0">
                <a:solidFill>
                  <a:srgbClr val="000000"/>
                </a:solidFill>
                <a:latin typeface="Arial" panose="020B0604020202020204" pitchFamily="34" charset="0"/>
                <a:ea typeface="微软雅黑" panose="020B0503020204020204" pitchFamily="34" charset="-122"/>
              </a:rPr>
              <a:t>无线认证点、策略控制点融合</a:t>
            </a:r>
            <a:endParaRPr lang="zh-CN" altLang="en-US" sz="900" dirty="0">
              <a:solidFill>
                <a:srgbClr val="000000"/>
              </a:solidFill>
              <a:latin typeface="Arial" panose="020B0604020202020204" pitchFamily="34" charset="0"/>
              <a:ea typeface="微软雅黑" panose="020B0503020204020204" pitchFamily="34" charset="-122"/>
            </a:endParaRPr>
          </a:p>
        </p:txBody>
      </p:sp>
      <p:grpSp>
        <p:nvGrpSpPr>
          <p:cNvPr id="12" name="组合 350"/>
          <p:cNvGrpSpPr/>
          <p:nvPr/>
        </p:nvGrpSpPr>
        <p:grpSpPr bwMode="auto">
          <a:xfrm>
            <a:off x="5761440" y="3152499"/>
            <a:ext cx="352778" cy="174748"/>
            <a:chOff x="13446125" y="2238375"/>
            <a:chExt cx="314325" cy="285750"/>
          </a:xfrm>
          <a:solidFill>
            <a:schemeClr val="tx1">
              <a:lumMod val="50000"/>
              <a:lumOff val="50000"/>
            </a:schemeClr>
          </a:solidFill>
        </p:grpSpPr>
        <p:sp>
          <p:nvSpPr>
            <p:cNvPr id="223" name="Freeform 34"/>
            <p:cNvSpPr>
              <a:spLocks noEditPoints="1"/>
            </p:cNvSpPr>
            <p:nvPr/>
          </p:nvSpPr>
          <p:spPr bwMode="auto">
            <a:xfrm>
              <a:off x="13446125" y="2416175"/>
              <a:ext cx="314325" cy="107950"/>
            </a:xfrm>
            <a:custGeom>
              <a:avLst/>
              <a:gdLst/>
              <a:ahLst/>
              <a:cxnLst>
                <a:cxn ang="0">
                  <a:pos x="198" y="56"/>
                </a:cxn>
                <a:cxn ang="0">
                  <a:pos x="186" y="12"/>
                </a:cxn>
                <a:cxn ang="0">
                  <a:pos x="186" y="12"/>
                </a:cxn>
                <a:cxn ang="0">
                  <a:pos x="184" y="8"/>
                </a:cxn>
                <a:cxn ang="0">
                  <a:pos x="180" y="4"/>
                </a:cxn>
                <a:cxn ang="0">
                  <a:pos x="176" y="2"/>
                </a:cxn>
                <a:cxn ang="0">
                  <a:pos x="170" y="0"/>
                </a:cxn>
                <a:cxn ang="0">
                  <a:pos x="28" y="0"/>
                </a:cxn>
                <a:cxn ang="0">
                  <a:pos x="28" y="0"/>
                </a:cxn>
                <a:cxn ang="0">
                  <a:pos x="24" y="2"/>
                </a:cxn>
                <a:cxn ang="0">
                  <a:pos x="20" y="4"/>
                </a:cxn>
                <a:cxn ang="0">
                  <a:pos x="16" y="8"/>
                </a:cxn>
                <a:cxn ang="0">
                  <a:pos x="14" y="12"/>
                </a:cxn>
                <a:cxn ang="0">
                  <a:pos x="2" y="56"/>
                </a:cxn>
                <a:cxn ang="0">
                  <a:pos x="2" y="56"/>
                </a:cxn>
                <a:cxn ang="0">
                  <a:pos x="0" y="62"/>
                </a:cxn>
                <a:cxn ang="0">
                  <a:pos x="2" y="66"/>
                </a:cxn>
                <a:cxn ang="0">
                  <a:pos x="6" y="68"/>
                </a:cxn>
                <a:cxn ang="0">
                  <a:pos x="10" y="68"/>
                </a:cxn>
                <a:cxn ang="0">
                  <a:pos x="190" y="68"/>
                </a:cxn>
                <a:cxn ang="0">
                  <a:pos x="190" y="68"/>
                </a:cxn>
                <a:cxn ang="0">
                  <a:pos x="194" y="68"/>
                </a:cxn>
                <a:cxn ang="0">
                  <a:pos x="198" y="66"/>
                </a:cxn>
                <a:cxn ang="0">
                  <a:pos x="198" y="62"/>
                </a:cxn>
                <a:cxn ang="0">
                  <a:pos x="198" y="56"/>
                </a:cxn>
                <a:cxn ang="0">
                  <a:pos x="198" y="56"/>
                </a:cxn>
                <a:cxn ang="0">
                  <a:pos x="174" y="60"/>
                </a:cxn>
                <a:cxn ang="0">
                  <a:pos x="28" y="60"/>
                </a:cxn>
                <a:cxn ang="0">
                  <a:pos x="28" y="60"/>
                </a:cxn>
                <a:cxn ang="0">
                  <a:pos x="24" y="60"/>
                </a:cxn>
                <a:cxn ang="0">
                  <a:pos x="20" y="58"/>
                </a:cxn>
                <a:cxn ang="0">
                  <a:pos x="18" y="56"/>
                </a:cxn>
                <a:cxn ang="0">
                  <a:pos x="18" y="52"/>
                </a:cxn>
                <a:cxn ang="0">
                  <a:pos x="18" y="52"/>
                </a:cxn>
                <a:cxn ang="0">
                  <a:pos x="18" y="48"/>
                </a:cxn>
                <a:cxn ang="0">
                  <a:pos x="28" y="20"/>
                </a:cxn>
                <a:cxn ang="0">
                  <a:pos x="28" y="20"/>
                </a:cxn>
                <a:cxn ang="0">
                  <a:pos x="30" y="16"/>
                </a:cxn>
                <a:cxn ang="0">
                  <a:pos x="34" y="12"/>
                </a:cxn>
                <a:cxn ang="0">
                  <a:pos x="38" y="8"/>
                </a:cxn>
                <a:cxn ang="0">
                  <a:pos x="44" y="8"/>
                </a:cxn>
                <a:cxn ang="0">
                  <a:pos x="158" y="8"/>
                </a:cxn>
                <a:cxn ang="0">
                  <a:pos x="158" y="8"/>
                </a:cxn>
                <a:cxn ang="0">
                  <a:pos x="162" y="8"/>
                </a:cxn>
                <a:cxn ang="0">
                  <a:pos x="168" y="12"/>
                </a:cxn>
                <a:cxn ang="0">
                  <a:pos x="172" y="16"/>
                </a:cxn>
                <a:cxn ang="0">
                  <a:pos x="174" y="20"/>
                </a:cxn>
                <a:cxn ang="0">
                  <a:pos x="184" y="48"/>
                </a:cxn>
                <a:cxn ang="0">
                  <a:pos x="184" y="48"/>
                </a:cxn>
                <a:cxn ang="0">
                  <a:pos x="184" y="52"/>
                </a:cxn>
                <a:cxn ang="0">
                  <a:pos x="184" y="52"/>
                </a:cxn>
                <a:cxn ang="0">
                  <a:pos x="182" y="56"/>
                </a:cxn>
                <a:cxn ang="0">
                  <a:pos x="180" y="58"/>
                </a:cxn>
                <a:cxn ang="0">
                  <a:pos x="178" y="60"/>
                </a:cxn>
                <a:cxn ang="0">
                  <a:pos x="174" y="60"/>
                </a:cxn>
                <a:cxn ang="0">
                  <a:pos x="174" y="60"/>
                </a:cxn>
              </a:cxnLst>
              <a:rect l="0" t="0" r="r" b="b"/>
              <a:pathLst>
                <a:path w="198" h="68">
                  <a:moveTo>
                    <a:pt x="198" y="56"/>
                  </a:moveTo>
                  <a:lnTo>
                    <a:pt x="186" y="12"/>
                  </a:lnTo>
                  <a:lnTo>
                    <a:pt x="186" y="12"/>
                  </a:lnTo>
                  <a:lnTo>
                    <a:pt x="184" y="8"/>
                  </a:lnTo>
                  <a:lnTo>
                    <a:pt x="180" y="4"/>
                  </a:lnTo>
                  <a:lnTo>
                    <a:pt x="176" y="2"/>
                  </a:lnTo>
                  <a:lnTo>
                    <a:pt x="170" y="0"/>
                  </a:lnTo>
                  <a:lnTo>
                    <a:pt x="28" y="0"/>
                  </a:lnTo>
                  <a:lnTo>
                    <a:pt x="28" y="0"/>
                  </a:lnTo>
                  <a:lnTo>
                    <a:pt x="24" y="2"/>
                  </a:lnTo>
                  <a:lnTo>
                    <a:pt x="20" y="4"/>
                  </a:lnTo>
                  <a:lnTo>
                    <a:pt x="16" y="8"/>
                  </a:lnTo>
                  <a:lnTo>
                    <a:pt x="14" y="12"/>
                  </a:lnTo>
                  <a:lnTo>
                    <a:pt x="2" y="56"/>
                  </a:lnTo>
                  <a:lnTo>
                    <a:pt x="2" y="56"/>
                  </a:lnTo>
                  <a:lnTo>
                    <a:pt x="0" y="62"/>
                  </a:lnTo>
                  <a:lnTo>
                    <a:pt x="2" y="66"/>
                  </a:lnTo>
                  <a:lnTo>
                    <a:pt x="6" y="68"/>
                  </a:lnTo>
                  <a:lnTo>
                    <a:pt x="10" y="68"/>
                  </a:lnTo>
                  <a:lnTo>
                    <a:pt x="190" y="68"/>
                  </a:lnTo>
                  <a:lnTo>
                    <a:pt x="190" y="68"/>
                  </a:lnTo>
                  <a:lnTo>
                    <a:pt x="194" y="68"/>
                  </a:lnTo>
                  <a:lnTo>
                    <a:pt x="198" y="66"/>
                  </a:lnTo>
                  <a:lnTo>
                    <a:pt x="198" y="62"/>
                  </a:lnTo>
                  <a:lnTo>
                    <a:pt x="198" y="56"/>
                  </a:lnTo>
                  <a:lnTo>
                    <a:pt x="198" y="56"/>
                  </a:lnTo>
                  <a:close/>
                  <a:moveTo>
                    <a:pt x="174" y="60"/>
                  </a:moveTo>
                  <a:lnTo>
                    <a:pt x="28" y="60"/>
                  </a:lnTo>
                  <a:lnTo>
                    <a:pt x="28" y="60"/>
                  </a:lnTo>
                  <a:lnTo>
                    <a:pt x="24" y="60"/>
                  </a:lnTo>
                  <a:lnTo>
                    <a:pt x="20" y="58"/>
                  </a:lnTo>
                  <a:lnTo>
                    <a:pt x="18" y="56"/>
                  </a:lnTo>
                  <a:lnTo>
                    <a:pt x="18" y="52"/>
                  </a:lnTo>
                  <a:lnTo>
                    <a:pt x="18" y="52"/>
                  </a:lnTo>
                  <a:lnTo>
                    <a:pt x="18" y="48"/>
                  </a:lnTo>
                  <a:lnTo>
                    <a:pt x="28" y="20"/>
                  </a:lnTo>
                  <a:lnTo>
                    <a:pt x="28" y="20"/>
                  </a:lnTo>
                  <a:lnTo>
                    <a:pt x="30" y="16"/>
                  </a:lnTo>
                  <a:lnTo>
                    <a:pt x="34" y="12"/>
                  </a:lnTo>
                  <a:lnTo>
                    <a:pt x="38" y="8"/>
                  </a:lnTo>
                  <a:lnTo>
                    <a:pt x="44" y="8"/>
                  </a:lnTo>
                  <a:lnTo>
                    <a:pt x="158" y="8"/>
                  </a:lnTo>
                  <a:lnTo>
                    <a:pt x="158" y="8"/>
                  </a:lnTo>
                  <a:lnTo>
                    <a:pt x="162" y="8"/>
                  </a:lnTo>
                  <a:lnTo>
                    <a:pt x="168" y="12"/>
                  </a:lnTo>
                  <a:lnTo>
                    <a:pt x="172" y="16"/>
                  </a:lnTo>
                  <a:lnTo>
                    <a:pt x="174" y="20"/>
                  </a:lnTo>
                  <a:lnTo>
                    <a:pt x="184" y="48"/>
                  </a:lnTo>
                  <a:lnTo>
                    <a:pt x="184" y="48"/>
                  </a:lnTo>
                  <a:lnTo>
                    <a:pt x="184" y="52"/>
                  </a:lnTo>
                  <a:lnTo>
                    <a:pt x="184" y="52"/>
                  </a:lnTo>
                  <a:lnTo>
                    <a:pt x="182" y="56"/>
                  </a:lnTo>
                  <a:lnTo>
                    <a:pt x="180" y="58"/>
                  </a:lnTo>
                  <a:lnTo>
                    <a:pt x="178" y="60"/>
                  </a:lnTo>
                  <a:lnTo>
                    <a:pt x="174" y="60"/>
                  </a:lnTo>
                  <a:lnTo>
                    <a:pt x="174" y="6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24" name="Freeform 35"/>
            <p:cNvSpPr>
              <a:spLocks noEditPoints="1"/>
            </p:cNvSpPr>
            <p:nvPr/>
          </p:nvSpPr>
          <p:spPr bwMode="auto">
            <a:xfrm>
              <a:off x="13484225" y="2432050"/>
              <a:ext cx="244475" cy="76200"/>
            </a:xfrm>
            <a:custGeom>
              <a:avLst/>
              <a:gdLst/>
              <a:ahLst/>
              <a:cxnLst>
                <a:cxn ang="0">
                  <a:pos x="130" y="0"/>
                </a:cxn>
                <a:cxn ang="0">
                  <a:pos x="22" y="0"/>
                </a:cxn>
                <a:cxn ang="0">
                  <a:pos x="22" y="0"/>
                </a:cxn>
                <a:cxn ang="0">
                  <a:pos x="18" y="2"/>
                </a:cxn>
                <a:cxn ang="0">
                  <a:pos x="14" y="4"/>
                </a:cxn>
                <a:cxn ang="0">
                  <a:pos x="10" y="6"/>
                </a:cxn>
                <a:cxn ang="0">
                  <a:pos x="8" y="12"/>
                </a:cxn>
                <a:cxn ang="0">
                  <a:pos x="0" y="38"/>
                </a:cxn>
                <a:cxn ang="0">
                  <a:pos x="0" y="40"/>
                </a:cxn>
                <a:cxn ang="0">
                  <a:pos x="0" y="40"/>
                </a:cxn>
                <a:cxn ang="0">
                  <a:pos x="0" y="44"/>
                </a:cxn>
                <a:cxn ang="0">
                  <a:pos x="2" y="46"/>
                </a:cxn>
                <a:cxn ang="0">
                  <a:pos x="4" y="48"/>
                </a:cxn>
                <a:cxn ang="0">
                  <a:pos x="8" y="48"/>
                </a:cxn>
                <a:cxn ang="0">
                  <a:pos x="146" y="48"/>
                </a:cxn>
                <a:cxn ang="0">
                  <a:pos x="146" y="48"/>
                </a:cxn>
                <a:cxn ang="0">
                  <a:pos x="150" y="48"/>
                </a:cxn>
                <a:cxn ang="0">
                  <a:pos x="152" y="46"/>
                </a:cxn>
                <a:cxn ang="0">
                  <a:pos x="154" y="44"/>
                </a:cxn>
                <a:cxn ang="0">
                  <a:pos x="154" y="42"/>
                </a:cxn>
                <a:cxn ang="0">
                  <a:pos x="154" y="42"/>
                </a:cxn>
                <a:cxn ang="0">
                  <a:pos x="154" y="38"/>
                </a:cxn>
                <a:cxn ang="0">
                  <a:pos x="146" y="12"/>
                </a:cxn>
                <a:cxn ang="0">
                  <a:pos x="146" y="12"/>
                </a:cxn>
                <a:cxn ang="0">
                  <a:pos x="144" y="6"/>
                </a:cxn>
                <a:cxn ang="0">
                  <a:pos x="140" y="4"/>
                </a:cxn>
                <a:cxn ang="0">
                  <a:pos x="136" y="2"/>
                </a:cxn>
                <a:cxn ang="0">
                  <a:pos x="130" y="0"/>
                </a:cxn>
                <a:cxn ang="0">
                  <a:pos x="130" y="0"/>
                </a:cxn>
                <a:cxn ang="0">
                  <a:pos x="88" y="42"/>
                </a:cxn>
                <a:cxn ang="0">
                  <a:pos x="64" y="42"/>
                </a:cxn>
                <a:cxn ang="0">
                  <a:pos x="64" y="42"/>
                </a:cxn>
                <a:cxn ang="0">
                  <a:pos x="60" y="40"/>
                </a:cxn>
                <a:cxn ang="0">
                  <a:pos x="58" y="38"/>
                </a:cxn>
                <a:cxn ang="0">
                  <a:pos x="60" y="36"/>
                </a:cxn>
                <a:cxn ang="0">
                  <a:pos x="60" y="34"/>
                </a:cxn>
                <a:cxn ang="0">
                  <a:pos x="60" y="34"/>
                </a:cxn>
                <a:cxn ang="0">
                  <a:pos x="62" y="30"/>
                </a:cxn>
                <a:cxn ang="0">
                  <a:pos x="66" y="28"/>
                </a:cxn>
                <a:cxn ang="0">
                  <a:pos x="86" y="28"/>
                </a:cxn>
                <a:cxn ang="0">
                  <a:pos x="86" y="28"/>
                </a:cxn>
                <a:cxn ang="0">
                  <a:pos x="90" y="30"/>
                </a:cxn>
                <a:cxn ang="0">
                  <a:pos x="92" y="34"/>
                </a:cxn>
                <a:cxn ang="0">
                  <a:pos x="92" y="36"/>
                </a:cxn>
                <a:cxn ang="0">
                  <a:pos x="92" y="36"/>
                </a:cxn>
                <a:cxn ang="0">
                  <a:pos x="92" y="36"/>
                </a:cxn>
                <a:cxn ang="0">
                  <a:pos x="94" y="38"/>
                </a:cxn>
                <a:cxn ang="0">
                  <a:pos x="94" y="38"/>
                </a:cxn>
                <a:cxn ang="0">
                  <a:pos x="92" y="40"/>
                </a:cxn>
                <a:cxn ang="0">
                  <a:pos x="88" y="42"/>
                </a:cxn>
                <a:cxn ang="0">
                  <a:pos x="88" y="42"/>
                </a:cxn>
              </a:cxnLst>
              <a:rect l="0" t="0" r="r" b="b"/>
              <a:pathLst>
                <a:path w="154" h="48">
                  <a:moveTo>
                    <a:pt x="130" y="0"/>
                  </a:moveTo>
                  <a:lnTo>
                    <a:pt x="22" y="0"/>
                  </a:lnTo>
                  <a:lnTo>
                    <a:pt x="22" y="0"/>
                  </a:lnTo>
                  <a:lnTo>
                    <a:pt x="18" y="2"/>
                  </a:lnTo>
                  <a:lnTo>
                    <a:pt x="14" y="4"/>
                  </a:lnTo>
                  <a:lnTo>
                    <a:pt x="10" y="6"/>
                  </a:lnTo>
                  <a:lnTo>
                    <a:pt x="8" y="12"/>
                  </a:lnTo>
                  <a:lnTo>
                    <a:pt x="0" y="38"/>
                  </a:lnTo>
                  <a:lnTo>
                    <a:pt x="0" y="40"/>
                  </a:lnTo>
                  <a:lnTo>
                    <a:pt x="0" y="40"/>
                  </a:lnTo>
                  <a:lnTo>
                    <a:pt x="0" y="44"/>
                  </a:lnTo>
                  <a:lnTo>
                    <a:pt x="2" y="46"/>
                  </a:lnTo>
                  <a:lnTo>
                    <a:pt x="4" y="48"/>
                  </a:lnTo>
                  <a:lnTo>
                    <a:pt x="8" y="48"/>
                  </a:lnTo>
                  <a:lnTo>
                    <a:pt x="146" y="48"/>
                  </a:lnTo>
                  <a:lnTo>
                    <a:pt x="146" y="48"/>
                  </a:lnTo>
                  <a:lnTo>
                    <a:pt x="150" y="48"/>
                  </a:lnTo>
                  <a:lnTo>
                    <a:pt x="152" y="46"/>
                  </a:lnTo>
                  <a:lnTo>
                    <a:pt x="154" y="44"/>
                  </a:lnTo>
                  <a:lnTo>
                    <a:pt x="154" y="42"/>
                  </a:lnTo>
                  <a:lnTo>
                    <a:pt x="154" y="42"/>
                  </a:lnTo>
                  <a:lnTo>
                    <a:pt x="154" y="38"/>
                  </a:lnTo>
                  <a:lnTo>
                    <a:pt x="146" y="12"/>
                  </a:lnTo>
                  <a:lnTo>
                    <a:pt x="146" y="12"/>
                  </a:lnTo>
                  <a:lnTo>
                    <a:pt x="144" y="6"/>
                  </a:lnTo>
                  <a:lnTo>
                    <a:pt x="140" y="4"/>
                  </a:lnTo>
                  <a:lnTo>
                    <a:pt x="136" y="2"/>
                  </a:lnTo>
                  <a:lnTo>
                    <a:pt x="130" y="0"/>
                  </a:lnTo>
                  <a:lnTo>
                    <a:pt x="130" y="0"/>
                  </a:lnTo>
                  <a:close/>
                  <a:moveTo>
                    <a:pt x="88" y="42"/>
                  </a:moveTo>
                  <a:lnTo>
                    <a:pt x="64" y="42"/>
                  </a:lnTo>
                  <a:lnTo>
                    <a:pt x="64" y="42"/>
                  </a:lnTo>
                  <a:lnTo>
                    <a:pt x="60" y="40"/>
                  </a:lnTo>
                  <a:lnTo>
                    <a:pt x="58" y="38"/>
                  </a:lnTo>
                  <a:lnTo>
                    <a:pt x="60" y="36"/>
                  </a:lnTo>
                  <a:lnTo>
                    <a:pt x="60" y="34"/>
                  </a:lnTo>
                  <a:lnTo>
                    <a:pt x="60" y="34"/>
                  </a:lnTo>
                  <a:lnTo>
                    <a:pt x="62" y="30"/>
                  </a:lnTo>
                  <a:lnTo>
                    <a:pt x="66" y="28"/>
                  </a:lnTo>
                  <a:lnTo>
                    <a:pt x="86" y="28"/>
                  </a:lnTo>
                  <a:lnTo>
                    <a:pt x="86" y="28"/>
                  </a:lnTo>
                  <a:lnTo>
                    <a:pt x="90" y="30"/>
                  </a:lnTo>
                  <a:lnTo>
                    <a:pt x="92" y="34"/>
                  </a:lnTo>
                  <a:lnTo>
                    <a:pt x="92" y="36"/>
                  </a:lnTo>
                  <a:lnTo>
                    <a:pt x="92" y="36"/>
                  </a:lnTo>
                  <a:lnTo>
                    <a:pt x="92" y="36"/>
                  </a:lnTo>
                  <a:lnTo>
                    <a:pt x="94" y="38"/>
                  </a:lnTo>
                  <a:lnTo>
                    <a:pt x="94" y="38"/>
                  </a:lnTo>
                  <a:lnTo>
                    <a:pt x="92" y="40"/>
                  </a:lnTo>
                  <a:lnTo>
                    <a:pt x="88" y="42"/>
                  </a:lnTo>
                  <a:lnTo>
                    <a:pt x="88" y="42"/>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25" name="Freeform 36"/>
            <p:cNvSpPr/>
            <p:nvPr/>
          </p:nvSpPr>
          <p:spPr bwMode="auto">
            <a:xfrm>
              <a:off x="13474700" y="2428875"/>
              <a:ext cx="263525" cy="82550"/>
            </a:xfrm>
            <a:custGeom>
              <a:avLst/>
              <a:gdLst/>
              <a:ahLst/>
              <a:cxnLst>
                <a:cxn ang="0">
                  <a:pos x="164" y="40"/>
                </a:cxn>
                <a:cxn ang="0">
                  <a:pos x="164" y="40"/>
                </a:cxn>
                <a:cxn ang="0">
                  <a:pos x="164" y="40"/>
                </a:cxn>
                <a:cxn ang="0">
                  <a:pos x="166" y="46"/>
                </a:cxn>
                <a:cxn ang="0">
                  <a:pos x="164" y="48"/>
                </a:cxn>
                <a:cxn ang="0">
                  <a:pos x="160" y="52"/>
                </a:cxn>
                <a:cxn ang="0">
                  <a:pos x="156" y="52"/>
                </a:cxn>
                <a:cxn ang="0">
                  <a:pos x="10" y="52"/>
                </a:cxn>
                <a:cxn ang="0">
                  <a:pos x="10" y="52"/>
                </a:cxn>
                <a:cxn ang="0">
                  <a:pos x="6" y="52"/>
                </a:cxn>
                <a:cxn ang="0">
                  <a:pos x="2" y="48"/>
                </a:cxn>
                <a:cxn ang="0">
                  <a:pos x="0" y="46"/>
                </a:cxn>
                <a:cxn ang="0">
                  <a:pos x="2" y="40"/>
                </a:cxn>
                <a:cxn ang="0">
                  <a:pos x="10" y="12"/>
                </a:cxn>
                <a:cxn ang="0">
                  <a:pos x="10" y="12"/>
                </a:cxn>
                <a:cxn ang="0">
                  <a:pos x="12" y="8"/>
                </a:cxn>
                <a:cxn ang="0">
                  <a:pos x="16" y="4"/>
                </a:cxn>
                <a:cxn ang="0">
                  <a:pos x="20" y="2"/>
                </a:cxn>
                <a:cxn ang="0">
                  <a:pos x="26" y="0"/>
                </a:cxn>
                <a:cxn ang="0">
                  <a:pos x="140" y="0"/>
                </a:cxn>
                <a:cxn ang="0">
                  <a:pos x="140" y="0"/>
                </a:cxn>
                <a:cxn ang="0">
                  <a:pos x="144" y="2"/>
                </a:cxn>
                <a:cxn ang="0">
                  <a:pos x="150" y="4"/>
                </a:cxn>
                <a:cxn ang="0">
                  <a:pos x="154" y="8"/>
                </a:cxn>
                <a:cxn ang="0">
                  <a:pos x="156" y="12"/>
                </a:cxn>
                <a:cxn ang="0">
                  <a:pos x="164" y="40"/>
                </a:cxn>
                <a:cxn ang="0">
                  <a:pos x="166" y="40"/>
                </a:cxn>
                <a:cxn ang="0">
                  <a:pos x="156" y="12"/>
                </a:cxn>
                <a:cxn ang="0">
                  <a:pos x="156" y="12"/>
                </a:cxn>
                <a:cxn ang="0">
                  <a:pos x="154" y="8"/>
                </a:cxn>
                <a:cxn ang="0">
                  <a:pos x="150" y="4"/>
                </a:cxn>
                <a:cxn ang="0">
                  <a:pos x="144" y="0"/>
                </a:cxn>
                <a:cxn ang="0">
                  <a:pos x="140" y="0"/>
                </a:cxn>
                <a:cxn ang="0">
                  <a:pos x="26" y="0"/>
                </a:cxn>
                <a:cxn ang="0">
                  <a:pos x="26" y="0"/>
                </a:cxn>
                <a:cxn ang="0">
                  <a:pos x="20" y="0"/>
                </a:cxn>
                <a:cxn ang="0">
                  <a:pos x="16" y="4"/>
                </a:cxn>
                <a:cxn ang="0">
                  <a:pos x="12" y="8"/>
                </a:cxn>
                <a:cxn ang="0">
                  <a:pos x="10" y="12"/>
                </a:cxn>
                <a:cxn ang="0">
                  <a:pos x="0" y="40"/>
                </a:cxn>
                <a:cxn ang="0">
                  <a:pos x="0" y="40"/>
                </a:cxn>
                <a:cxn ang="0">
                  <a:pos x="0" y="44"/>
                </a:cxn>
                <a:cxn ang="0">
                  <a:pos x="0" y="44"/>
                </a:cxn>
                <a:cxn ang="0">
                  <a:pos x="0" y="48"/>
                </a:cxn>
                <a:cxn ang="0">
                  <a:pos x="2" y="50"/>
                </a:cxn>
                <a:cxn ang="0">
                  <a:pos x="6" y="52"/>
                </a:cxn>
                <a:cxn ang="0">
                  <a:pos x="10" y="52"/>
                </a:cxn>
                <a:cxn ang="0">
                  <a:pos x="156" y="52"/>
                </a:cxn>
                <a:cxn ang="0">
                  <a:pos x="156" y="52"/>
                </a:cxn>
                <a:cxn ang="0">
                  <a:pos x="160" y="52"/>
                </a:cxn>
                <a:cxn ang="0">
                  <a:pos x="162" y="50"/>
                </a:cxn>
                <a:cxn ang="0">
                  <a:pos x="164" y="48"/>
                </a:cxn>
                <a:cxn ang="0">
                  <a:pos x="166" y="44"/>
                </a:cxn>
                <a:cxn ang="0">
                  <a:pos x="166" y="44"/>
                </a:cxn>
                <a:cxn ang="0">
                  <a:pos x="166" y="40"/>
                </a:cxn>
                <a:cxn ang="0">
                  <a:pos x="164" y="40"/>
                </a:cxn>
              </a:cxnLst>
              <a:rect l="0" t="0" r="r" b="b"/>
              <a:pathLst>
                <a:path w="166" h="52">
                  <a:moveTo>
                    <a:pt x="164" y="40"/>
                  </a:moveTo>
                  <a:lnTo>
                    <a:pt x="164" y="40"/>
                  </a:lnTo>
                  <a:lnTo>
                    <a:pt x="164" y="40"/>
                  </a:lnTo>
                  <a:lnTo>
                    <a:pt x="166" y="46"/>
                  </a:lnTo>
                  <a:lnTo>
                    <a:pt x="164" y="48"/>
                  </a:lnTo>
                  <a:lnTo>
                    <a:pt x="160" y="52"/>
                  </a:lnTo>
                  <a:lnTo>
                    <a:pt x="156" y="52"/>
                  </a:lnTo>
                  <a:lnTo>
                    <a:pt x="10" y="52"/>
                  </a:lnTo>
                  <a:lnTo>
                    <a:pt x="10" y="52"/>
                  </a:lnTo>
                  <a:lnTo>
                    <a:pt x="6" y="52"/>
                  </a:lnTo>
                  <a:lnTo>
                    <a:pt x="2" y="48"/>
                  </a:lnTo>
                  <a:lnTo>
                    <a:pt x="0" y="46"/>
                  </a:lnTo>
                  <a:lnTo>
                    <a:pt x="2" y="40"/>
                  </a:lnTo>
                  <a:lnTo>
                    <a:pt x="10" y="12"/>
                  </a:lnTo>
                  <a:lnTo>
                    <a:pt x="10" y="12"/>
                  </a:lnTo>
                  <a:lnTo>
                    <a:pt x="12" y="8"/>
                  </a:lnTo>
                  <a:lnTo>
                    <a:pt x="16" y="4"/>
                  </a:lnTo>
                  <a:lnTo>
                    <a:pt x="20" y="2"/>
                  </a:lnTo>
                  <a:lnTo>
                    <a:pt x="26" y="0"/>
                  </a:lnTo>
                  <a:lnTo>
                    <a:pt x="140" y="0"/>
                  </a:lnTo>
                  <a:lnTo>
                    <a:pt x="140" y="0"/>
                  </a:lnTo>
                  <a:lnTo>
                    <a:pt x="144" y="2"/>
                  </a:lnTo>
                  <a:lnTo>
                    <a:pt x="150" y="4"/>
                  </a:lnTo>
                  <a:lnTo>
                    <a:pt x="154" y="8"/>
                  </a:lnTo>
                  <a:lnTo>
                    <a:pt x="156" y="12"/>
                  </a:lnTo>
                  <a:lnTo>
                    <a:pt x="164" y="40"/>
                  </a:lnTo>
                  <a:lnTo>
                    <a:pt x="166" y="40"/>
                  </a:lnTo>
                  <a:lnTo>
                    <a:pt x="156" y="12"/>
                  </a:lnTo>
                  <a:lnTo>
                    <a:pt x="156" y="12"/>
                  </a:lnTo>
                  <a:lnTo>
                    <a:pt x="154" y="8"/>
                  </a:lnTo>
                  <a:lnTo>
                    <a:pt x="150" y="4"/>
                  </a:lnTo>
                  <a:lnTo>
                    <a:pt x="144" y="0"/>
                  </a:lnTo>
                  <a:lnTo>
                    <a:pt x="140" y="0"/>
                  </a:lnTo>
                  <a:lnTo>
                    <a:pt x="26" y="0"/>
                  </a:lnTo>
                  <a:lnTo>
                    <a:pt x="26" y="0"/>
                  </a:lnTo>
                  <a:lnTo>
                    <a:pt x="20" y="0"/>
                  </a:lnTo>
                  <a:lnTo>
                    <a:pt x="16" y="4"/>
                  </a:lnTo>
                  <a:lnTo>
                    <a:pt x="12" y="8"/>
                  </a:lnTo>
                  <a:lnTo>
                    <a:pt x="10" y="12"/>
                  </a:lnTo>
                  <a:lnTo>
                    <a:pt x="0" y="40"/>
                  </a:lnTo>
                  <a:lnTo>
                    <a:pt x="0" y="40"/>
                  </a:lnTo>
                  <a:lnTo>
                    <a:pt x="0" y="44"/>
                  </a:lnTo>
                  <a:lnTo>
                    <a:pt x="0" y="44"/>
                  </a:lnTo>
                  <a:lnTo>
                    <a:pt x="0" y="48"/>
                  </a:lnTo>
                  <a:lnTo>
                    <a:pt x="2" y="50"/>
                  </a:lnTo>
                  <a:lnTo>
                    <a:pt x="6" y="52"/>
                  </a:lnTo>
                  <a:lnTo>
                    <a:pt x="10" y="52"/>
                  </a:lnTo>
                  <a:lnTo>
                    <a:pt x="156" y="52"/>
                  </a:lnTo>
                  <a:lnTo>
                    <a:pt x="156" y="52"/>
                  </a:lnTo>
                  <a:lnTo>
                    <a:pt x="160" y="52"/>
                  </a:lnTo>
                  <a:lnTo>
                    <a:pt x="162" y="50"/>
                  </a:lnTo>
                  <a:lnTo>
                    <a:pt x="164" y="48"/>
                  </a:lnTo>
                  <a:lnTo>
                    <a:pt x="166" y="44"/>
                  </a:lnTo>
                  <a:lnTo>
                    <a:pt x="166" y="44"/>
                  </a:lnTo>
                  <a:lnTo>
                    <a:pt x="166" y="40"/>
                  </a:lnTo>
                  <a:lnTo>
                    <a:pt x="164" y="4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26" name="Freeform 37"/>
            <p:cNvSpPr>
              <a:spLocks noEditPoints="1"/>
            </p:cNvSpPr>
            <p:nvPr/>
          </p:nvSpPr>
          <p:spPr bwMode="auto">
            <a:xfrm>
              <a:off x="13471525" y="2238375"/>
              <a:ext cx="266700" cy="174625"/>
            </a:xfrm>
            <a:custGeom>
              <a:avLst/>
              <a:gdLst/>
              <a:ahLst/>
              <a:cxnLst>
                <a:cxn ang="0">
                  <a:pos x="0" y="0"/>
                </a:cxn>
                <a:cxn ang="0">
                  <a:pos x="0" y="110"/>
                </a:cxn>
                <a:cxn ang="0">
                  <a:pos x="168" y="110"/>
                </a:cxn>
                <a:cxn ang="0">
                  <a:pos x="168" y="0"/>
                </a:cxn>
                <a:cxn ang="0">
                  <a:pos x="0" y="0"/>
                </a:cxn>
                <a:cxn ang="0">
                  <a:pos x="152" y="96"/>
                </a:cxn>
                <a:cxn ang="0">
                  <a:pos x="16" y="96"/>
                </a:cxn>
                <a:cxn ang="0">
                  <a:pos x="16" y="14"/>
                </a:cxn>
                <a:cxn ang="0">
                  <a:pos x="152" y="14"/>
                </a:cxn>
                <a:cxn ang="0">
                  <a:pos x="152" y="96"/>
                </a:cxn>
              </a:cxnLst>
              <a:rect l="0" t="0" r="r" b="b"/>
              <a:pathLst>
                <a:path w="168" h="110">
                  <a:moveTo>
                    <a:pt x="0" y="0"/>
                  </a:moveTo>
                  <a:lnTo>
                    <a:pt x="0" y="110"/>
                  </a:lnTo>
                  <a:lnTo>
                    <a:pt x="168" y="110"/>
                  </a:lnTo>
                  <a:lnTo>
                    <a:pt x="168" y="0"/>
                  </a:lnTo>
                  <a:lnTo>
                    <a:pt x="0" y="0"/>
                  </a:lnTo>
                  <a:close/>
                  <a:moveTo>
                    <a:pt x="152" y="96"/>
                  </a:moveTo>
                  <a:lnTo>
                    <a:pt x="16" y="96"/>
                  </a:lnTo>
                  <a:lnTo>
                    <a:pt x="16" y="14"/>
                  </a:lnTo>
                  <a:lnTo>
                    <a:pt x="152" y="14"/>
                  </a:lnTo>
                  <a:lnTo>
                    <a:pt x="152" y="96"/>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grpSp>
        <p:nvGrpSpPr>
          <p:cNvPr id="13" name="组合 367"/>
          <p:cNvGrpSpPr/>
          <p:nvPr/>
        </p:nvGrpSpPr>
        <p:grpSpPr bwMode="auto">
          <a:xfrm>
            <a:off x="6190729" y="3121915"/>
            <a:ext cx="322881" cy="195939"/>
            <a:chOff x="-1444626" y="2612827"/>
            <a:chExt cx="1444626" cy="1111251"/>
          </a:xfrm>
          <a:solidFill>
            <a:schemeClr val="tx1">
              <a:lumMod val="50000"/>
              <a:lumOff val="50000"/>
            </a:schemeClr>
          </a:solidFill>
        </p:grpSpPr>
        <p:sp>
          <p:nvSpPr>
            <p:cNvPr id="228" name="Freeform 5"/>
            <p:cNvSpPr>
              <a:spLocks noEditPoints="1"/>
            </p:cNvSpPr>
            <p:nvPr/>
          </p:nvSpPr>
          <p:spPr bwMode="auto">
            <a:xfrm>
              <a:off x="-1444626" y="2725540"/>
              <a:ext cx="1087438" cy="998538"/>
            </a:xfrm>
            <a:custGeom>
              <a:avLst/>
              <a:gdLst/>
              <a:ahLst/>
              <a:cxnLst>
                <a:cxn ang="0">
                  <a:pos x="11410" y="2"/>
                </a:cxn>
                <a:cxn ang="0">
                  <a:pos x="11555" y="20"/>
                </a:cxn>
                <a:cxn ang="0">
                  <a:pos x="11692" y="59"/>
                </a:cxn>
                <a:cxn ang="0">
                  <a:pos x="11821" y="117"/>
                </a:cxn>
                <a:cxn ang="0">
                  <a:pos x="11939" y="193"/>
                </a:cxn>
                <a:cxn ang="0">
                  <a:pos x="12044" y="284"/>
                </a:cxn>
                <a:cxn ang="0">
                  <a:pos x="12136" y="390"/>
                </a:cxn>
                <a:cxn ang="0">
                  <a:pos x="12211" y="508"/>
                </a:cxn>
                <a:cxn ang="0">
                  <a:pos x="12270" y="637"/>
                </a:cxn>
                <a:cxn ang="0">
                  <a:pos x="12309" y="774"/>
                </a:cxn>
                <a:cxn ang="0">
                  <a:pos x="12327" y="919"/>
                </a:cxn>
                <a:cxn ang="0">
                  <a:pos x="12327" y="8512"/>
                </a:cxn>
                <a:cxn ang="0">
                  <a:pos x="12309" y="8656"/>
                </a:cxn>
                <a:cxn ang="0">
                  <a:pos x="12270" y="8795"/>
                </a:cxn>
                <a:cxn ang="0">
                  <a:pos x="12211" y="8923"/>
                </a:cxn>
                <a:cxn ang="0">
                  <a:pos x="12136" y="9040"/>
                </a:cxn>
                <a:cxn ang="0">
                  <a:pos x="12044" y="9146"/>
                </a:cxn>
                <a:cxn ang="0">
                  <a:pos x="11939" y="9237"/>
                </a:cxn>
                <a:cxn ang="0">
                  <a:pos x="11821" y="9313"/>
                </a:cxn>
                <a:cxn ang="0">
                  <a:pos x="11692" y="9371"/>
                </a:cxn>
                <a:cxn ang="0">
                  <a:pos x="11555" y="9411"/>
                </a:cxn>
                <a:cxn ang="0">
                  <a:pos x="11410" y="9430"/>
                </a:cxn>
                <a:cxn ang="0">
                  <a:pos x="8133" y="9818"/>
                </a:cxn>
                <a:cxn ang="0">
                  <a:pos x="968" y="9431"/>
                </a:cxn>
                <a:cxn ang="0">
                  <a:pos x="821" y="9420"/>
                </a:cxn>
                <a:cxn ang="0">
                  <a:pos x="681" y="9387"/>
                </a:cxn>
                <a:cxn ang="0">
                  <a:pos x="550" y="9335"/>
                </a:cxn>
                <a:cxn ang="0">
                  <a:pos x="428" y="9265"/>
                </a:cxn>
                <a:cxn ang="0">
                  <a:pos x="318" y="9179"/>
                </a:cxn>
                <a:cxn ang="0">
                  <a:pos x="222" y="9077"/>
                </a:cxn>
                <a:cxn ang="0">
                  <a:pos x="140" y="8964"/>
                </a:cxn>
                <a:cxn ang="0">
                  <a:pos x="77" y="8838"/>
                </a:cxn>
                <a:cxn ang="0">
                  <a:pos x="31" y="8703"/>
                </a:cxn>
                <a:cxn ang="0">
                  <a:pos x="5" y="8561"/>
                </a:cxn>
                <a:cxn ang="0">
                  <a:pos x="0" y="969"/>
                </a:cxn>
                <a:cxn ang="0">
                  <a:pos x="11" y="822"/>
                </a:cxn>
                <a:cxn ang="0">
                  <a:pos x="44" y="682"/>
                </a:cxn>
                <a:cxn ang="0">
                  <a:pos x="96" y="550"/>
                </a:cxn>
                <a:cxn ang="0">
                  <a:pos x="166" y="428"/>
                </a:cxn>
                <a:cxn ang="0">
                  <a:pos x="252" y="318"/>
                </a:cxn>
                <a:cxn ang="0">
                  <a:pos x="353" y="222"/>
                </a:cxn>
                <a:cxn ang="0">
                  <a:pos x="467" y="141"/>
                </a:cxn>
                <a:cxn ang="0">
                  <a:pos x="592" y="76"/>
                </a:cxn>
                <a:cxn ang="0">
                  <a:pos x="727" y="30"/>
                </a:cxn>
                <a:cxn ang="0">
                  <a:pos x="869" y="5"/>
                </a:cxn>
                <a:cxn ang="0">
                  <a:pos x="2888" y="10546"/>
                </a:cxn>
                <a:cxn ang="0">
                  <a:pos x="9033" y="10200"/>
                </a:cxn>
                <a:cxn ang="0">
                  <a:pos x="2888" y="11322"/>
                </a:cxn>
                <a:cxn ang="0">
                  <a:pos x="11211" y="969"/>
                </a:cxn>
                <a:cxn ang="0">
                  <a:pos x="1117" y="969"/>
                </a:cxn>
              </a:cxnLst>
              <a:rect l="0" t="0" r="r" b="b"/>
              <a:pathLst>
                <a:path w="12329" h="11322">
                  <a:moveTo>
                    <a:pt x="968" y="0"/>
                  </a:moveTo>
                  <a:lnTo>
                    <a:pt x="11361" y="0"/>
                  </a:lnTo>
                  <a:lnTo>
                    <a:pt x="11410" y="2"/>
                  </a:lnTo>
                  <a:lnTo>
                    <a:pt x="11459" y="5"/>
                  </a:lnTo>
                  <a:lnTo>
                    <a:pt x="11507" y="11"/>
                  </a:lnTo>
                  <a:lnTo>
                    <a:pt x="11555" y="20"/>
                  </a:lnTo>
                  <a:lnTo>
                    <a:pt x="11601" y="30"/>
                  </a:lnTo>
                  <a:lnTo>
                    <a:pt x="11647" y="44"/>
                  </a:lnTo>
                  <a:lnTo>
                    <a:pt x="11692" y="59"/>
                  </a:lnTo>
                  <a:lnTo>
                    <a:pt x="11736" y="76"/>
                  </a:lnTo>
                  <a:lnTo>
                    <a:pt x="11779" y="96"/>
                  </a:lnTo>
                  <a:lnTo>
                    <a:pt x="11821" y="117"/>
                  </a:lnTo>
                  <a:lnTo>
                    <a:pt x="11861" y="141"/>
                  </a:lnTo>
                  <a:lnTo>
                    <a:pt x="11901" y="167"/>
                  </a:lnTo>
                  <a:lnTo>
                    <a:pt x="11939" y="193"/>
                  </a:lnTo>
                  <a:lnTo>
                    <a:pt x="11975" y="222"/>
                  </a:lnTo>
                  <a:lnTo>
                    <a:pt x="12011" y="253"/>
                  </a:lnTo>
                  <a:lnTo>
                    <a:pt x="12044" y="284"/>
                  </a:lnTo>
                  <a:lnTo>
                    <a:pt x="12076" y="318"/>
                  </a:lnTo>
                  <a:lnTo>
                    <a:pt x="12107" y="354"/>
                  </a:lnTo>
                  <a:lnTo>
                    <a:pt x="12136" y="390"/>
                  </a:lnTo>
                  <a:lnTo>
                    <a:pt x="12162" y="428"/>
                  </a:lnTo>
                  <a:lnTo>
                    <a:pt x="12188" y="468"/>
                  </a:lnTo>
                  <a:lnTo>
                    <a:pt x="12211" y="508"/>
                  </a:lnTo>
                  <a:lnTo>
                    <a:pt x="12233" y="550"/>
                  </a:lnTo>
                  <a:lnTo>
                    <a:pt x="12252" y="593"/>
                  </a:lnTo>
                  <a:lnTo>
                    <a:pt x="12270" y="637"/>
                  </a:lnTo>
                  <a:lnTo>
                    <a:pt x="12285" y="682"/>
                  </a:lnTo>
                  <a:lnTo>
                    <a:pt x="12298" y="728"/>
                  </a:lnTo>
                  <a:lnTo>
                    <a:pt x="12309" y="774"/>
                  </a:lnTo>
                  <a:lnTo>
                    <a:pt x="12318" y="822"/>
                  </a:lnTo>
                  <a:lnTo>
                    <a:pt x="12324" y="870"/>
                  </a:lnTo>
                  <a:lnTo>
                    <a:pt x="12327" y="919"/>
                  </a:lnTo>
                  <a:lnTo>
                    <a:pt x="12329" y="969"/>
                  </a:lnTo>
                  <a:lnTo>
                    <a:pt x="12329" y="8462"/>
                  </a:lnTo>
                  <a:lnTo>
                    <a:pt x="12327" y="8512"/>
                  </a:lnTo>
                  <a:lnTo>
                    <a:pt x="12324" y="8561"/>
                  </a:lnTo>
                  <a:lnTo>
                    <a:pt x="12318" y="8609"/>
                  </a:lnTo>
                  <a:lnTo>
                    <a:pt x="12309" y="8656"/>
                  </a:lnTo>
                  <a:lnTo>
                    <a:pt x="12298" y="8703"/>
                  </a:lnTo>
                  <a:lnTo>
                    <a:pt x="12285" y="8750"/>
                  </a:lnTo>
                  <a:lnTo>
                    <a:pt x="12270" y="8795"/>
                  </a:lnTo>
                  <a:lnTo>
                    <a:pt x="12252" y="8838"/>
                  </a:lnTo>
                  <a:lnTo>
                    <a:pt x="12233" y="8881"/>
                  </a:lnTo>
                  <a:lnTo>
                    <a:pt x="12211" y="8923"/>
                  </a:lnTo>
                  <a:lnTo>
                    <a:pt x="12188" y="8964"/>
                  </a:lnTo>
                  <a:lnTo>
                    <a:pt x="12162" y="9003"/>
                  </a:lnTo>
                  <a:lnTo>
                    <a:pt x="12136" y="9040"/>
                  </a:lnTo>
                  <a:lnTo>
                    <a:pt x="12107" y="9077"/>
                  </a:lnTo>
                  <a:lnTo>
                    <a:pt x="12076" y="9112"/>
                  </a:lnTo>
                  <a:lnTo>
                    <a:pt x="12044" y="9146"/>
                  </a:lnTo>
                  <a:lnTo>
                    <a:pt x="12011" y="9179"/>
                  </a:lnTo>
                  <a:lnTo>
                    <a:pt x="11975" y="9209"/>
                  </a:lnTo>
                  <a:lnTo>
                    <a:pt x="11939" y="9237"/>
                  </a:lnTo>
                  <a:lnTo>
                    <a:pt x="11901" y="9265"/>
                  </a:lnTo>
                  <a:lnTo>
                    <a:pt x="11861" y="9290"/>
                  </a:lnTo>
                  <a:lnTo>
                    <a:pt x="11821" y="9313"/>
                  </a:lnTo>
                  <a:lnTo>
                    <a:pt x="11779" y="9335"/>
                  </a:lnTo>
                  <a:lnTo>
                    <a:pt x="11736" y="9354"/>
                  </a:lnTo>
                  <a:lnTo>
                    <a:pt x="11692" y="9371"/>
                  </a:lnTo>
                  <a:lnTo>
                    <a:pt x="11647" y="9387"/>
                  </a:lnTo>
                  <a:lnTo>
                    <a:pt x="11601" y="9400"/>
                  </a:lnTo>
                  <a:lnTo>
                    <a:pt x="11555" y="9411"/>
                  </a:lnTo>
                  <a:lnTo>
                    <a:pt x="11507" y="9420"/>
                  </a:lnTo>
                  <a:lnTo>
                    <a:pt x="11459" y="9426"/>
                  </a:lnTo>
                  <a:lnTo>
                    <a:pt x="11410" y="9430"/>
                  </a:lnTo>
                  <a:lnTo>
                    <a:pt x="11361" y="9431"/>
                  </a:lnTo>
                  <a:lnTo>
                    <a:pt x="8133" y="9431"/>
                  </a:lnTo>
                  <a:lnTo>
                    <a:pt x="8133" y="9818"/>
                  </a:lnTo>
                  <a:lnTo>
                    <a:pt x="4195" y="9818"/>
                  </a:lnTo>
                  <a:lnTo>
                    <a:pt x="4195" y="9431"/>
                  </a:lnTo>
                  <a:lnTo>
                    <a:pt x="968" y="9431"/>
                  </a:lnTo>
                  <a:lnTo>
                    <a:pt x="918" y="9430"/>
                  </a:lnTo>
                  <a:lnTo>
                    <a:pt x="869" y="9426"/>
                  </a:lnTo>
                  <a:lnTo>
                    <a:pt x="821" y="9420"/>
                  </a:lnTo>
                  <a:lnTo>
                    <a:pt x="774" y="9411"/>
                  </a:lnTo>
                  <a:lnTo>
                    <a:pt x="727" y="9400"/>
                  </a:lnTo>
                  <a:lnTo>
                    <a:pt x="681" y="9387"/>
                  </a:lnTo>
                  <a:lnTo>
                    <a:pt x="636" y="9371"/>
                  </a:lnTo>
                  <a:lnTo>
                    <a:pt x="592" y="9354"/>
                  </a:lnTo>
                  <a:lnTo>
                    <a:pt x="550" y="9335"/>
                  </a:lnTo>
                  <a:lnTo>
                    <a:pt x="508" y="9313"/>
                  </a:lnTo>
                  <a:lnTo>
                    <a:pt x="467" y="9290"/>
                  </a:lnTo>
                  <a:lnTo>
                    <a:pt x="428" y="9265"/>
                  </a:lnTo>
                  <a:lnTo>
                    <a:pt x="390" y="9237"/>
                  </a:lnTo>
                  <a:lnTo>
                    <a:pt x="353" y="9209"/>
                  </a:lnTo>
                  <a:lnTo>
                    <a:pt x="318" y="9179"/>
                  </a:lnTo>
                  <a:lnTo>
                    <a:pt x="285" y="9146"/>
                  </a:lnTo>
                  <a:lnTo>
                    <a:pt x="252" y="9112"/>
                  </a:lnTo>
                  <a:lnTo>
                    <a:pt x="222" y="9077"/>
                  </a:lnTo>
                  <a:lnTo>
                    <a:pt x="192" y="9040"/>
                  </a:lnTo>
                  <a:lnTo>
                    <a:pt x="166" y="9003"/>
                  </a:lnTo>
                  <a:lnTo>
                    <a:pt x="140" y="8964"/>
                  </a:lnTo>
                  <a:lnTo>
                    <a:pt x="117" y="8923"/>
                  </a:lnTo>
                  <a:lnTo>
                    <a:pt x="96" y="8881"/>
                  </a:lnTo>
                  <a:lnTo>
                    <a:pt x="77" y="8838"/>
                  </a:lnTo>
                  <a:lnTo>
                    <a:pt x="59" y="8795"/>
                  </a:lnTo>
                  <a:lnTo>
                    <a:pt x="44" y="8750"/>
                  </a:lnTo>
                  <a:lnTo>
                    <a:pt x="31" y="8703"/>
                  </a:lnTo>
                  <a:lnTo>
                    <a:pt x="19" y="8656"/>
                  </a:lnTo>
                  <a:lnTo>
                    <a:pt x="11" y="8609"/>
                  </a:lnTo>
                  <a:lnTo>
                    <a:pt x="5" y="8561"/>
                  </a:lnTo>
                  <a:lnTo>
                    <a:pt x="1" y="8512"/>
                  </a:lnTo>
                  <a:lnTo>
                    <a:pt x="0" y="8462"/>
                  </a:lnTo>
                  <a:lnTo>
                    <a:pt x="0" y="969"/>
                  </a:lnTo>
                  <a:lnTo>
                    <a:pt x="1" y="919"/>
                  </a:lnTo>
                  <a:lnTo>
                    <a:pt x="5" y="870"/>
                  </a:lnTo>
                  <a:lnTo>
                    <a:pt x="11" y="822"/>
                  </a:lnTo>
                  <a:lnTo>
                    <a:pt x="19" y="774"/>
                  </a:lnTo>
                  <a:lnTo>
                    <a:pt x="31" y="728"/>
                  </a:lnTo>
                  <a:lnTo>
                    <a:pt x="44" y="682"/>
                  </a:lnTo>
                  <a:lnTo>
                    <a:pt x="59" y="637"/>
                  </a:lnTo>
                  <a:lnTo>
                    <a:pt x="77" y="593"/>
                  </a:lnTo>
                  <a:lnTo>
                    <a:pt x="96" y="550"/>
                  </a:lnTo>
                  <a:lnTo>
                    <a:pt x="117" y="508"/>
                  </a:lnTo>
                  <a:lnTo>
                    <a:pt x="140" y="468"/>
                  </a:lnTo>
                  <a:lnTo>
                    <a:pt x="166" y="428"/>
                  </a:lnTo>
                  <a:lnTo>
                    <a:pt x="192" y="390"/>
                  </a:lnTo>
                  <a:lnTo>
                    <a:pt x="222" y="354"/>
                  </a:lnTo>
                  <a:lnTo>
                    <a:pt x="252" y="318"/>
                  </a:lnTo>
                  <a:lnTo>
                    <a:pt x="285" y="284"/>
                  </a:lnTo>
                  <a:lnTo>
                    <a:pt x="318" y="253"/>
                  </a:lnTo>
                  <a:lnTo>
                    <a:pt x="353" y="222"/>
                  </a:lnTo>
                  <a:lnTo>
                    <a:pt x="390" y="193"/>
                  </a:lnTo>
                  <a:lnTo>
                    <a:pt x="428" y="167"/>
                  </a:lnTo>
                  <a:lnTo>
                    <a:pt x="467" y="141"/>
                  </a:lnTo>
                  <a:lnTo>
                    <a:pt x="508" y="117"/>
                  </a:lnTo>
                  <a:lnTo>
                    <a:pt x="550" y="96"/>
                  </a:lnTo>
                  <a:lnTo>
                    <a:pt x="592" y="76"/>
                  </a:lnTo>
                  <a:lnTo>
                    <a:pt x="636" y="59"/>
                  </a:lnTo>
                  <a:lnTo>
                    <a:pt x="681" y="44"/>
                  </a:lnTo>
                  <a:lnTo>
                    <a:pt x="727" y="30"/>
                  </a:lnTo>
                  <a:lnTo>
                    <a:pt x="774" y="20"/>
                  </a:lnTo>
                  <a:lnTo>
                    <a:pt x="821" y="11"/>
                  </a:lnTo>
                  <a:lnTo>
                    <a:pt x="869" y="5"/>
                  </a:lnTo>
                  <a:lnTo>
                    <a:pt x="918" y="2"/>
                  </a:lnTo>
                  <a:lnTo>
                    <a:pt x="968" y="0"/>
                  </a:lnTo>
                  <a:close/>
                  <a:moveTo>
                    <a:pt x="2888" y="10546"/>
                  </a:moveTo>
                  <a:lnTo>
                    <a:pt x="2888" y="10546"/>
                  </a:lnTo>
                  <a:lnTo>
                    <a:pt x="3295" y="10200"/>
                  </a:lnTo>
                  <a:lnTo>
                    <a:pt x="9033" y="10200"/>
                  </a:lnTo>
                  <a:lnTo>
                    <a:pt x="9441" y="10546"/>
                  </a:lnTo>
                  <a:lnTo>
                    <a:pt x="9441" y="11322"/>
                  </a:lnTo>
                  <a:lnTo>
                    <a:pt x="2888" y="11322"/>
                  </a:lnTo>
                  <a:lnTo>
                    <a:pt x="2888" y="10546"/>
                  </a:lnTo>
                  <a:close/>
                  <a:moveTo>
                    <a:pt x="1117" y="969"/>
                  </a:moveTo>
                  <a:lnTo>
                    <a:pt x="11211" y="969"/>
                  </a:lnTo>
                  <a:lnTo>
                    <a:pt x="11211" y="8462"/>
                  </a:lnTo>
                  <a:lnTo>
                    <a:pt x="1117" y="8462"/>
                  </a:lnTo>
                  <a:lnTo>
                    <a:pt x="1117" y="969"/>
                  </a:lnTo>
                  <a:close/>
                </a:path>
              </a:pathLst>
            </a:custGeom>
            <a:grpFill/>
            <a:ln w="9525">
              <a:noFill/>
              <a:round/>
            </a:ln>
          </p:spPr>
          <p:txBody>
            <a:bodyPr/>
            <a:lstStyle/>
            <a:p>
              <a:pPr>
                <a:defRPr/>
              </a:pPr>
              <a:endParaRPr lang="zh-CN" altLang="en-US" u="sng">
                <a:solidFill>
                  <a:srgbClr val="000000"/>
                </a:solidFill>
                <a:latin typeface="Arial" panose="020B0604020202020204" pitchFamily="34" charset="0"/>
                <a:ea typeface="微软雅黑" panose="020B0503020204020204" pitchFamily="34" charset="-122"/>
                <a:cs typeface="Arial" panose="020B0604020202020204" pitchFamily="34" charset="0"/>
              </a:endParaRPr>
            </a:p>
          </p:txBody>
        </p:sp>
        <p:sp>
          <p:nvSpPr>
            <p:cNvPr id="229" name="Freeform 6"/>
            <p:cNvSpPr>
              <a:spLocks noEditPoints="1"/>
            </p:cNvSpPr>
            <p:nvPr/>
          </p:nvSpPr>
          <p:spPr bwMode="auto">
            <a:xfrm>
              <a:off x="-598488" y="2612827"/>
              <a:ext cx="598488" cy="1103313"/>
            </a:xfrm>
            <a:custGeom>
              <a:avLst/>
              <a:gdLst/>
              <a:ahLst/>
              <a:cxnLst>
                <a:cxn ang="0">
                  <a:pos x="6426" y="15"/>
                </a:cxn>
                <a:cxn ang="0">
                  <a:pos x="6572" y="81"/>
                </a:cxn>
                <a:cxn ang="0">
                  <a:pos x="6686" y="190"/>
                </a:cxn>
                <a:cxn ang="0">
                  <a:pos x="6759" y="332"/>
                </a:cxn>
                <a:cxn ang="0">
                  <a:pos x="6780" y="12044"/>
                </a:cxn>
                <a:cxn ang="0">
                  <a:pos x="6751" y="12206"/>
                </a:cxn>
                <a:cxn ang="0">
                  <a:pos x="6671" y="12344"/>
                </a:cxn>
                <a:cxn ang="0">
                  <a:pos x="6553" y="12447"/>
                </a:cxn>
                <a:cxn ang="0">
                  <a:pos x="6403" y="12506"/>
                </a:cxn>
                <a:cxn ang="0">
                  <a:pos x="424" y="12513"/>
                </a:cxn>
                <a:cxn ang="0">
                  <a:pos x="268" y="12469"/>
                </a:cxn>
                <a:cxn ang="0">
                  <a:pos x="139" y="12377"/>
                </a:cxn>
                <a:cxn ang="0">
                  <a:pos x="47" y="12248"/>
                </a:cxn>
                <a:cxn ang="0">
                  <a:pos x="3" y="12092"/>
                </a:cxn>
                <a:cxn ang="0">
                  <a:pos x="1971" y="10952"/>
                </a:cxn>
                <a:cxn ang="0">
                  <a:pos x="2201" y="10885"/>
                </a:cxn>
                <a:cxn ang="0">
                  <a:pos x="2412" y="10778"/>
                </a:cxn>
                <a:cxn ang="0">
                  <a:pos x="2782" y="10424"/>
                </a:cxn>
                <a:cxn ang="0">
                  <a:pos x="2899" y="10222"/>
                </a:cxn>
                <a:cxn ang="0">
                  <a:pos x="2963" y="10051"/>
                </a:cxn>
                <a:cxn ang="0">
                  <a:pos x="3003" y="9870"/>
                </a:cxn>
                <a:cxn ang="0">
                  <a:pos x="3018" y="9679"/>
                </a:cxn>
                <a:cxn ang="0">
                  <a:pos x="6497" y="1691"/>
                </a:cxn>
                <a:cxn ang="0">
                  <a:pos x="2719" y="1479"/>
                </a:cxn>
                <a:cxn ang="0">
                  <a:pos x="2505" y="1273"/>
                </a:cxn>
                <a:cxn ang="0">
                  <a:pos x="2248" y="1121"/>
                </a:cxn>
                <a:cxn ang="0">
                  <a:pos x="1957" y="1032"/>
                </a:cxn>
                <a:cxn ang="0">
                  <a:pos x="0" y="471"/>
                </a:cxn>
                <a:cxn ang="0">
                  <a:pos x="28" y="310"/>
                </a:cxn>
                <a:cxn ang="0">
                  <a:pos x="108" y="172"/>
                </a:cxn>
                <a:cxn ang="0">
                  <a:pos x="227" y="69"/>
                </a:cxn>
                <a:cxn ang="0">
                  <a:pos x="376" y="9"/>
                </a:cxn>
                <a:cxn ang="0">
                  <a:pos x="5844" y="5014"/>
                </a:cxn>
                <a:cxn ang="0">
                  <a:pos x="5995" y="5056"/>
                </a:cxn>
                <a:cxn ang="0">
                  <a:pos x="6119" y="5145"/>
                </a:cxn>
                <a:cxn ang="0">
                  <a:pos x="6208" y="5269"/>
                </a:cxn>
                <a:cxn ang="0">
                  <a:pos x="6250" y="5419"/>
                </a:cxn>
                <a:cxn ang="0">
                  <a:pos x="6238" y="5579"/>
                </a:cxn>
                <a:cxn ang="0">
                  <a:pos x="6175" y="5720"/>
                </a:cxn>
                <a:cxn ang="0">
                  <a:pos x="6070" y="5830"/>
                </a:cxn>
                <a:cxn ang="0">
                  <a:pos x="5933" y="5900"/>
                </a:cxn>
                <a:cxn ang="0">
                  <a:pos x="5775" y="5919"/>
                </a:cxn>
                <a:cxn ang="0">
                  <a:pos x="5621" y="5885"/>
                </a:cxn>
                <a:cxn ang="0">
                  <a:pos x="5493" y="5803"/>
                </a:cxn>
                <a:cxn ang="0">
                  <a:pos x="5399" y="5682"/>
                </a:cxn>
                <a:cxn ang="0">
                  <a:pos x="5349" y="5535"/>
                </a:cxn>
                <a:cxn ang="0">
                  <a:pos x="5353" y="5374"/>
                </a:cxn>
                <a:cxn ang="0">
                  <a:pos x="5409" y="5231"/>
                </a:cxn>
                <a:cxn ang="0">
                  <a:pos x="5510" y="5115"/>
                </a:cxn>
                <a:cxn ang="0">
                  <a:pos x="5643" y="5039"/>
                </a:cxn>
                <a:cxn ang="0">
                  <a:pos x="5798" y="5011"/>
                </a:cxn>
                <a:cxn ang="0">
                  <a:pos x="4028" y="9504"/>
                </a:cxn>
                <a:cxn ang="0">
                  <a:pos x="3533" y="11795"/>
                </a:cxn>
                <a:cxn ang="0">
                  <a:pos x="3006" y="2139"/>
                </a:cxn>
                <a:cxn ang="0">
                  <a:pos x="3018" y="3648"/>
                </a:cxn>
              </a:cxnLst>
              <a:rect l="0" t="0" r="r" b="b"/>
              <a:pathLst>
                <a:path w="6780" h="12516">
                  <a:moveTo>
                    <a:pt x="472" y="0"/>
                  </a:moveTo>
                  <a:lnTo>
                    <a:pt x="6309" y="0"/>
                  </a:lnTo>
                  <a:lnTo>
                    <a:pt x="6333" y="1"/>
                  </a:lnTo>
                  <a:lnTo>
                    <a:pt x="6357" y="2"/>
                  </a:lnTo>
                  <a:lnTo>
                    <a:pt x="6381" y="5"/>
                  </a:lnTo>
                  <a:lnTo>
                    <a:pt x="6403" y="9"/>
                  </a:lnTo>
                  <a:lnTo>
                    <a:pt x="6426" y="15"/>
                  </a:lnTo>
                  <a:lnTo>
                    <a:pt x="6448" y="22"/>
                  </a:lnTo>
                  <a:lnTo>
                    <a:pt x="6470" y="29"/>
                  </a:lnTo>
                  <a:lnTo>
                    <a:pt x="6491" y="37"/>
                  </a:lnTo>
                  <a:lnTo>
                    <a:pt x="6513" y="47"/>
                  </a:lnTo>
                  <a:lnTo>
                    <a:pt x="6533" y="57"/>
                  </a:lnTo>
                  <a:lnTo>
                    <a:pt x="6553" y="69"/>
                  </a:lnTo>
                  <a:lnTo>
                    <a:pt x="6572" y="81"/>
                  </a:lnTo>
                  <a:lnTo>
                    <a:pt x="6591" y="94"/>
                  </a:lnTo>
                  <a:lnTo>
                    <a:pt x="6608" y="109"/>
                  </a:lnTo>
                  <a:lnTo>
                    <a:pt x="6625" y="123"/>
                  </a:lnTo>
                  <a:lnTo>
                    <a:pt x="6642" y="138"/>
                  </a:lnTo>
                  <a:lnTo>
                    <a:pt x="6657" y="155"/>
                  </a:lnTo>
                  <a:lnTo>
                    <a:pt x="6671" y="172"/>
                  </a:lnTo>
                  <a:lnTo>
                    <a:pt x="6686" y="190"/>
                  </a:lnTo>
                  <a:lnTo>
                    <a:pt x="6699" y="208"/>
                  </a:lnTo>
                  <a:lnTo>
                    <a:pt x="6711" y="227"/>
                  </a:lnTo>
                  <a:lnTo>
                    <a:pt x="6723" y="247"/>
                  </a:lnTo>
                  <a:lnTo>
                    <a:pt x="6733" y="267"/>
                  </a:lnTo>
                  <a:lnTo>
                    <a:pt x="6743" y="289"/>
                  </a:lnTo>
                  <a:lnTo>
                    <a:pt x="6751" y="310"/>
                  </a:lnTo>
                  <a:lnTo>
                    <a:pt x="6759" y="332"/>
                  </a:lnTo>
                  <a:lnTo>
                    <a:pt x="6765" y="354"/>
                  </a:lnTo>
                  <a:lnTo>
                    <a:pt x="6771" y="377"/>
                  </a:lnTo>
                  <a:lnTo>
                    <a:pt x="6775" y="400"/>
                  </a:lnTo>
                  <a:lnTo>
                    <a:pt x="6778" y="423"/>
                  </a:lnTo>
                  <a:lnTo>
                    <a:pt x="6779" y="448"/>
                  </a:lnTo>
                  <a:lnTo>
                    <a:pt x="6780" y="471"/>
                  </a:lnTo>
                  <a:lnTo>
                    <a:pt x="6780" y="12044"/>
                  </a:lnTo>
                  <a:lnTo>
                    <a:pt x="6779" y="12068"/>
                  </a:lnTo>
                  <a:lnTo>
                    <a:pt x="6778" y="12092"/>
                  </a:lnTo>
                  <a:lnTo>
                    <a:pt x="6775" y="12115"/>
                  </a:lnTo>
                  <a:lnTo>
                    <a:pt x="6771" y="12139"/>
                  </a:lnTo>
                  <a:lnTo>
                    <a:pt x="6765" y="12162"/>
                  </a:lnTo>
                  <a:lnTo>
                    <a:pt x="6759" y="12184"/>
                  </a:lnTo>
                  <a:lnTo>
                    <a:pt x="6751" y="12206"/>
                  </a:lnTo>
                  <a:lnTo>
                    <a:pt x="6743" y="12227"/>
                  </a:lnTo>
                  <a:lnTo>
                    <a:pt x="6733" y="12248"/>
                  </a:lnTo>
                  <a:lnTo>
                    <a:pt x="6723" y="12268"/>
                  </a:lnTo>
                  <a:lnTo>
                    <a:pt x="6711" y="12289"/>
                  </a:lnTo>
                  <a:lnTo>
                    <a:pt x="6699" y="12307"/>
                  </a:lnTo>
                  <a:lnTo>
                    <a:pt x="6686" y="12325"/>
                  </a:lnTo>
                  <a:lnTo>
                    <a:pt x="6671" y="12344"/>
                  </a:lnTo>
                  <a:lnTo>
                    <a:pt x="6657" y="12360"/>
                  </a:lnTo>
                  <a:lnTo>
                    <a:pt x="6642" y="12377"/>
                  </a:lnTo>
                  <a:lnTo>
                    <a:pt x="6625" y="12393"/>
                  </a:lnTo>
                  <a:lnTo>
                    <a:pt x="6608" y="12407"/>
                  </a:lnTo>
                  <a:lnTo>
                    <a:pt x="6591" y="12422"/>
                  </a:lnTo>
                  <a:lnTo>
                    <a:pt x="6572" y="12435"/>
                  </a:lnTo>
                  <a:lnTo>
                    <a:pt x="6553" y="12447"/>
                  </a:lnTo>
                  <a:lnTo>
                    <a:pt x="6533" y="12459"/>
                  </a:lnTo>
                  <a:lnTo>
                    <a:pt x="6513" y="12469"/>
                  </a:lnTo>
                  <a:lnTo>
                    <a:pt x="6491" y="12478"/>
                  </a:lnTo>
                  <a:lnTo>
                    <a:pt x="6470" y="12487"/>
                  </a:lnTo>
                  <a:lnTo>
                    <a:pt x="6448" y="12494"/>
                  </a:lnTo>
                  <a:lnTo>
                    <a:pt x="6426" y="12501"/>
                  </a:lnTo>
                  <a:lnTo>
                    <a:pt x="6403" y="12506"/>
                  </a:lnTo>
                  <a:lnTo>
                    <a:pt x="6381" y="12510"/>
                  </a:lnTo>
                  <a:lnTo>
                    <a:pt x="6357" y="12513"/>
                  </a:lnTo>
                  <a:lnTo>
                    <a:pt x="6333" y="12515"/>
                  </a:lnTo>
                  <a:lnTo>
                    <a:pt x="6309" y="12516"/>
                  </a:lnTo>
                  <a:lnTo>
                    <a:pt x="472" y="12516"/>
                  </a:lnTo>
                  <a:lnTo>
                    <a:pt x="447" y="12515"/>
                  </a:lnTo>
                  <a:lnTo>
                    <a:pt x="424" y="12513"/>
                  </a:lnTo>
                  <a:lnTo>
                    <a:pt x="400" y="12510"/>
                  </a:lnTo>
                  <a:lnTo>
                    <a:pt x="376" y="12506"/>
                  </a:lnTo>
                  <a:lnTo>
                    <a:pt x="354" y="12501"/>
                  </a:lnTo>
                  <a:lnTo>
                    <a:pt x="331" y="12494"/>
                  </a:lnTo>
                  <a:lnTo>
                    <a:pt x="310" y="12487"/>
                  </a:lnTo>
                  <a:lnTo>
                    <a:pt x="288" y="12478"/>
                  </a:lnTo>
                  <a:lnTo>
                    <a:pt x="268" y="12469"/>
                  </a:lnTo>
                  <a:lnTo>
                    <a:pt x="247" y="12459"/>
                  </a:lnTo>
                  <a:lnTo>
                    <a:pt x="227" y="12447"/>
                  </a:lnTo>
                  <a:lnTo>
                    <a:pt x="209" y="12435"/>
                  </a:lnTo>
                  <a:lnTo>
                    <a:pt x="190" y="12422"/>
                  </a:lnTo>
                  <a:lnTo>
                    <a:pt x="172" y="12407"/>
                  </a:lnTo>
                  <a:lnTo>
                    <a:pt x="155" y="12393"/>
                  </a:lnTo>
                  <a:lnTo>
                    <a:pt x="139" y="12377"/>
                  </a:lnTo>
                  <a:lnTo>
                    <a:pt x="123" y="12360"/>
                  </a:lnTo>
                  <a:lnTo>
                    <a:pt x="108" y="12344"/>
                  </a:lnTo>
                  <a:lnTo>
                    <a:pt x="94" y="12325"/>
                  </a:lnTo>
                  <a:lnTo>
                    <a:pt x="81" y="12307"/>
                  </a:lnTo>
                  <a:lnTo>
                    <a:pt x="68" y="12289"/>
                  </a:lnTo>
                  <a:lnTo>
                    <a:pt x="57" y="12268"/>
                  </a:lnTo>
                  <a:lnTo>
                    <a:pt x="47" y="12248"/>
                  </a:lnTo>
                  <a:lnTo>
                    <a:pt x="38" y="12227"/>
                  </a:lnTo>
                  <a:lnTo>
                    <a:pt x="28" y="12206"/>
                  </a:lnTo>
                  <a:lnTo>
                    <a:pt x="21" y="12184"/>
                  </a:lnTo>
                  <a:lnTo>
                    <a:pt x="15" y="12162"/>
                  </a:lnTo>
                  <a:lnTo>
                    <a:pt x="10" y="12139"/>
                  </a:lnTo>
                  <a:lnTo>
                    <a:pt x="6" y="12115"/>
                  </a:lnTo>
                  <a:lnTo>
                    <a:pt x="3" y="12092"/>
                  </a:lnTo>
                  <a:lnTo>
                    <a:pt x="1" y="12068"/>
                  </a:lnTo>
                  <a:lnTo>
                    <a:pt x="0" y="12044"/>
                  </a:lnTo>
                  <a:lnTo>
                    <a:pt x="0" y="10974"/>
                  </a:lnTo>
                  <a:lnTo>
                    <a:pt x="1687" y="10974"/>
                  </a:lnTo>
                  <a:lnTo>
                    <a:pt x="1687" y="11795"/>
                  </a:lnTo>
                  <a:lnTo>
                    <a:pt x="1971" y="11795"/>
                  </a:lnTo>
                  <a:lnTo>
                    <a:pt x="1971" y="10952"/>
                  </a:lnTo>
                  <a:lnTo>
                    <a:pt x="2005" y="10945"/>
                  </a:lnTo>
                  <a:lnTo>
                    <a:pt x="2039" y="10937"/>
                  </a:lnTo>
                  <a:lnTo>
                    <a:pt x="2072" y="10928"/>
                  </a:lnTo>
                  <a:lnTo>
                    <a:pt x="2105" y="10919"/>
                  </a:lnTo>
                  <a:lnTo>
                    <a:pt x="2137" y="10909"/>
                  </a:lnTo>
                  <a:lnTo>
                    <a:pt x="2169" y="10897"/>
                  </a:lnTo>
                  <a:lnTo>
                    <a:pt x="2201" y="10885"/>
                  </a:lnTo>
                  <a:lnTo>
                    <a:pt x="2233" y="10872"/>
                  </a:lnTo>
                  <a:lnTo>
                    <a:pt x="2263" y="10858"/>
                  </a:lnTo>
                  <a:lnTo>
                    <a:pt x="2294" y="10844"/>
                  </a:lnTo>
                  <a:lnTo>
                    <a:pt x="2324" y="10829"/>
                  </a:lnTo>
                  <a:lnTo>
                    <a:pt x="2353" y="10812"/>
                  </a:lnTo>
                  <a:lnTo>
                    <a:pt x="2383" y="10796"/>
                  </a:lnTo>
                  <a:lnTo>
                    <a:pt x="2412" y="10778"/>
                  </a:lnTo>
                  <a:lnTo>
                    <a:pt x="2439" y="10760"/>
                  </a:lnTo>
                  <a:lnTo>
                    <a:pt x="2467" y="10741"/>
                  </a:lnTo>
                  <a:lnTo>
                    <a:pt x="2467" y="11795"/>
                  </a:lnTo>
                  <a:lnTo>
                    <a:pt x="2753" y="11795"/>
                  </a:lnTo>
                  <a:lnTo>
                    <a:pt x="2753" y="10466"/>
                  </a:lnTo>
                  <a:lnTo>
                    <a:pt x="2768" y="10446"/>
                  </a:lnTo>
                  <a:lnTo>
                    <a:pt x="2782" y="10424"/>
                  </a:lnTo>
                  <a:lnTo>
                    <a:pt x="2797" y="10403"/>
                  </a:lnTo>
                  <a:lnTo>
                    <a:pt x="2811" y="10381"/>
                  </a:lnTo>
                  <a:lnTo>
                    <a:pt x="2839" y="10337"/>
                  </a:lnTo>
                  <a:lnTo>
                    <a:pt x="2864" y="10292"/>
                  </a:lnTo>
                  <a:lnTo>
                    <a:pt x="2875" y="10269"/>
                  </a:lnTo>
                  <a:lnTo>
                    <a:pt x="2888" y="10246"/>
                  </a:lnTo>
                  <a:lnTo>
                    <a:pt x="2899" y="10222"/>
                  </a:lnTo>
                  <a:lnTo>
                    <a:pt x="2909" y="10199"/>
                  </a:lnTo>
                  <a:lnTo>
                    <a:pt x="2919" y="10175"/>
                  </a:lnTo>
                  <a:lnTo>
                    <a:pt x="2930" y="10150"/>
                  </a:lnTo>
                  <a:lnTo>
                    <a:pt x="2939" y="10126"/>
                  </a:lnTo>
                  <a:lnTo>
                    <a:pt x="2947" y="10101"/>
                  </a:lnTo>
                  <a:lnTo>
                    <a:pt x="2955" y="10077"/>
                  </a:lnTo>
                  <a:lnTo>
                    <a:pt x="2963" y="10051"/>
                  </a:lnTo>
                  <a:lnTo>
                    <a:pt x="2971" y="10025"/>
                  </a:lnTo>
                  <a:lnTo>
                    <a:pt x="2978" y="10000"/>
                  </a:lnTo>
                  <a:lnTo>
                    <a:pt x="2984" y="9974"/>
                  </a:lnTo>
                  <a:lnTo>
                    <a:pt x="2989" y="9949"/>
                  </a:lnTo>
                  <a:lnTo>
                    <a:pt x="2995" y="9922"/>
                  </a:lnTo>
                  <a:lnTo>
                    <a:pt x="2999" y="9896"/>
                  </a:lnTo>
                  <a:lnTo>
                    <a:pt x="3003" y="9870"/>
                  </a:lnTo>
                  <a:lnTo>
                    <a:pt x="3007" y="9843"/>
                  </a:lnTo>
                  <a:lnTo>
                    <a:pt x="3011" y="9817"/>
                  </a:lnTo>
                  <a:lnTo>
                    <a:pt x="3013" y="9789"/>
                  </a:lnTo>
                  <a:lnTo>
                    <a:pt x="3015" y="9762"/>
                  </a:lnTo>
                  <a:lnTo>
                    <a:pt x="3017" y="9735"/>
                  </a:lnTo>
                  <a:lnTo>
                    <a:pt x="3018" y="9707"/>
                  </a:lnTo>
                  <a:lnTo>
                    <a:pt x="3018" y="9679"/>
                  </a:lnTo>
                  <a:lnTo>
                    <a:pt x="3018" y="3934"/>
                  </a:lnTo>
                  <a:lnTo>
                    <a:pt x="6497" y="3934"/>
                  </a:lnTo>
                  <a:lnTo>
                    <a:pt x="6497" y="3771"/>
                  </a:lnTo>
                  <a:lnTo>
                    <a:pt x="6497" y="3771"/>
                  </a:lnTo>
                  <a:lnTo>
                    <a:pt x="6497" y="1977"/>
                  </a:lnTo>
                  <a:lnTo>
                    <a:pt x="6497" y="1746"/>
                  </a:lnTo>
                  <a:lnTo>
                    <a:pt x="6497" y="1691"/>
                  </a:lnTo>
                  <a:lnTo>
                    <a:pt x="2862" y="1691"/>
                  </a:lnTo>
                  <a:lnTo>
                    <a:pt x="2842" y="1655"/>
                  </a:lnTo>
                  <a:lnTo>
                    <a:pt x="2819" y="1618"/>
                  </a:lnTo>
                  <a:lnTo>
                    <a:pt x="2796" y="1582"/>
                  </a:lnTo>
                  <a:lnTo>
                    <a:pt x="2771" y="1547"/>
                  </a:lnTo>
                  <a:lnTo>
                    <a:pt x="2745" y="1512"/>
                  </a:lnTo>
                  <a:lnTo>
                    <a:pt x="2719" y="1479"/>
                  </a:lnTo>
                  <a:lnTo>
                    <a:pt x="2691" y="1447"/>
                  </a:lnTo>
                  <a:lnTo>
                    <a:pt x="2662" y="1416"/>
                  </a:lnTo>
                  <a:lnTo>
                    <a:pt x="2633" y="1385"/>
                  </a:lnTo>
                  <a:lnTo>
                    <a:pt x="2602" y="1355"/>
                  </a:lnTo>
                  <a:lnTo>
                    <a:pt x="2570" y="1327"/>
                  </a:lnTo>
                  <a:lnTo>
                    <a:pt x="2538" y="1299"/>
                  </a:lnTo>
                  <a:lnTo>
                    <a:pt x="2505" y="1273"/>
                  </a:lnTo>
                  <a:lnTo>
                    <a:pt x="2470" y="1248"/>
                  </a:lnTo>
                  <a:lnTo>
                    <a:pt x="2435" y="1223"/>
                  </a:lnTo>
                  <a:lnTo>
                    <a:pt x="2399" y="1201"/>
                  </a:lnTo>
                  <a:lnTo>
                    <a:pt x="2363" y="1179"/>
                  </a:lnTo>
                  <a:lnTo>
                    <a:pt x="2325" y="1159"/>
                  </a:lnTo>
                  <a:lnTo>
                    <a:pt x="2287" y="1139"/>
                  </a:lnTo>
                  <a:lnTo>
                    <a:pt x="2248" y="1121"/>
                  </a:lnTo>
                  <a:lnTo>
                    <a:pt x="2208" y="1104"/>
                  </a:lnTo>
                  <a:lnTo>
                    <a:pt x="2168" y="1089"/>
                  </a:lnTo>
                  <a:lnTo>
                    <a:pt x="2127" y="1075"/>
                  </a:lnTo>
                  <a:lnTo>
                    <a:pt x="2085" y="1061"/>
                  </a:lnTo>
                  <a:lnTo>
                    <a:pt x="2043" y="1050"/>
                  </a:lnTo>
                  <a:lnTo>
                    <a:pt x="2000" y="1041"/>
                  </a:lnTo>
                  <a:lnTo>
                    <a:pt x="1957" y="1032"/>
                  </a:lnTo>
                  <a:lnTo>
                    <a:pt x="1914" y="1025"/>
                  </a:lnTo>
                  <a:lnTo>
                    <a:pt x="1870" y="1019"/>
                  </a:lnTo>
                  <a:lnTo>
                    <a:pt x="1825" y="1015"/>
                  </a:lnTo>
                  <a:lnTo>
                    <a:pt x="1780" y="1013"/>
                  </a:lnTo>
                  <a:lnTo>
                    <a:pt x="1735" y="1012"/>
                  </a:lnTo>
                  <a:lnTo>
                    <a:pt x="0" y="1012"/>
                  </a:lnTo>
                  <a:lnTo>
                    <a:pt x="0" y="471"/>
                  </a:lnTo>
                  <a:lnTo>
                    <a:pt x="1" y="448"/>
                  </a:lnTo>
                  <a:lnTo>
                    <a:pt x="3" y="423"/>
                  </a:lnTo>
                  <a:lnTo>
                    <a:pt x="6" y="400"/>
                  </a:lnTo>
                  <a:lnTo>
                    <a:pt x="10" y="377"/>
                  </a:lnTo>
                  <a:lnTo>
                    <a:pt x="15" y="354"/>
                  </a:lnTo>
                  <a:lnTo>
                    <a:pt x="21" y="332"/>
                  </a:lnTo>
                  <a:lnTo>
                    <a:pt x="28" y="310"/>
                  </a:lnTo>
                  <a:lnTo>
                    <a:pt x="38" y="289"/>
                  </a:lnTo>
                  <a:lnTo>
                    <a:pt x="47" y="267"/>
                  </a:lnTo>
                  <a:lnTo>
                    <a:pt x="57" y="247"/>
                  </a:lnTo>
                  <a:lnTo>
                    <a:pt x="68" y="227"/>
                  </a:lnTo>
                  <a:lnTo>
                    <a:pt x="81" y="208"/>
                  </a:lnTo>
                  <a:lnTo>
                    <a:pt x="94" y="190"/>
                  </a:lnTo>
                  <a:lnTo>
                    <a:pt x="108" y="172"/>
                  </a:lnTo>
                  <a:lnTo>
                    <a:pt x="123" y="155"/>
                  </a:lnTo>
                  <a:lnTo>
                    <a:pt x="139" y="138"/>
                  </a:lnTo>
                  <a:lnTo>
                    <a:pt x="155" y="123"/>
                  </a:lnTo>
                  <a:lnTo>
                    <a:pt x="172" y="109"/>
                  </a:lnTo>
                  <a:lnTo>
                    <a:pt x="190" y="94"/>
                  </a:lnTo>
                  <a:lnTo>
                    <a:pt x="209" y="81"/>
                  </a:lnTo>
                  <a:lnTo>
                    <a:pt x="227" y="69"/>
                  </a:lnTo>
                  <a:lnTo>
                    <a:pt x="247" y="57"/>
                  </a:lnTo>
                  <a:lnTo>
                    <a:pt x="268" y="47"/>
                  </a:lnTo>
                  <a:lnTo>
                    <a:pt x="288" y="37"/>
                  </a:lnTo>
                  <a:lnTo>
                    <a:pt x="310" y="29"/>
                  </a:lnTo>
                  <a:lnTo>
                    <a:pt x="331" y="22"/>
                  </a:lnTo>
                  <a:lnTo>
                    <a:pt x="354" y="15"/>
                  </a:lnTo>
                  <a:lnTo>
                    <a:pt x="376" y="9"/>
                  </a:lnTo>
                  <a:lnTo>
                    <a:pt x="400" y="5"/>
                  </a:lnTo>
                  <a:lnTo>
                    <a:pt x="424" y="2"/>
                  </a:lnTo>
                  <a:lnTo>
                    <a:pt x="447" y="1"/>
                  </a:lnTo>
                  <a:lnTo>
                    <a:pt x="472" y="0"/>
                  </a:lnTo>
                  <a:close/>
                  <a:moveTo>
                    <a:pt x="5798" y="5011"/>
                  </a:moveTo>
                  <a:lnTo>
                    <a:pt x="5822" y="5012"/>
                  </a:lnTo>
                  <a:lnTo>
                    <a:pt x="5844" y="5014"/>
                  </a:lnTo>
                  <a:lnTo>
                    <a:pt x="5867" y="5017"/>
                  </a:lnTo>
                  <a:lnTo>
                    <a:pt x="5889" y="5021"/>
                  </a:lnTo>
                  <a:lnTo>
                    <a:pt x="5912" y="5026"/>
                  </a:lnTo>
                  <a:lnTo>
                    <a:pt x="5933" y="5032"/>
                  </a:lnTo>
                  <a:lnTo>
                    <a:pt x="5954" y="5039"/>
                  </a:lnTo>
                  <a:lnTo>
                    <a:pt x="5974" y="5047"/>
                  </a:lnTo>
                  <a:lnTo>
                    <a:pt x="5995" y="5056"/>
                  </a:lnTo>
                  <a:lnTo>
                    <a:pt x="6014" y="5066"/>
                  </a:lnTo>
                  <a:lnTo>
                    <a:pt x="6034" y="5077"/>
                  </a:lnTo>
                  <a:lnTo>
                    <a:pt x="6052" y="5090"/>
                  </a:lnTo>
                  <a:lnTo>
                    <a:pt x="6070" y="5102"/>
                  </a:lnTo>
                  <a:lnTo>
                    <a:pt x="6087" y="5115"/>
                  </a:lnTo>
                  <a:lnTo>
                    <a:pt x="6103" y="5130"/>
                  </a:lnTo>
                  <a:lnTo>
                    <a:pt x="6119" y="5145"/>
                  </a:lnTo>
                  <a:lnTo>
                    <a:pt x="6134" y="5160"/>
                  </a:lnTo>
                  <a:lnTo>
                    <a:pt x="6148" y="5177"/>
                  </a:lnTo>
                  <a:lnTo>
                    <a:pt x="6162" y="5194"/>
                  </a:lnTo>
                  <a:lnTo>
                    <a:pt x="6175" y="5211"/>
                  </a:lnTo>
                  <a:lnTo>
                    <a:pt x="6186" y="5231"/>
                  </a:lnTo>
                  <a:lnTo>
                    <a:pt x="6197" y="5249"/>
                  </a:lnTo>
                  <a:lnTo>
                    <a:pt x="6208" y="5269"/>
                  </a:lnTo>
                  <a:lnTo>
                    <a:pt x="6217" y="5289"/>
                  </a:lnTo>
                  <a:lnTo>
                    <a:pt x="6225" y="5310"/>
                  </a:lnTo>
                  <a:lnTo>
                    <a:pt x="6232" y="5331"/>
                  </a:lnTo>
                  <a:lnTo>
                    <a:pt x="6238" y="5353"/>
                  </a:lnTo>
                  <a:lnTo>
                    <a:pt x="6244" y="5374"/>
                  </a:lnTo>
                  <a:lnTo>
                    <a:pt x="6247" y="5397"/>
                  </a:lnTo>
                  <a:lnTo>
                    <a:pt x="6250" y="5419"/>
                  </a:lnTo>
                  <a:lnTo>
                    <a:pt x="6252" y="5443"/>
                  </a:lnTo>
                  <a:lnTo>
                    <a:pt x="6253" y="5466"/>
                  </a:lnTo>
                  <a:lnTo>
                    <a:pt x="6252" y="5489"/>
                  </a:lnTo>
                  <a:lnTo>
                    <a:pt x="6250" y="5513"/>
                  </a:lnTo>
                  <a:lnTo>
                    <a:pt x="6247" y="5535"/>
                  </a:lnTo>
                  <a:lnTo>
                    <a:pt x="6244" y="5557"/>
                  </a:lnTo>
                  <a:lnTo>
                    <a:pt x="6238" y="5579"/>
                  </a:lnTo>
                  <a:lnTo>
                    <a:pt x="6232" y="5601"/>
                  </a:lnTo>
                  <a:lnTo>
                    <a:pt x="6225" y="5622"/>
                  </a:lnTo>
                  <a:lnTo>
                    <a:pt x="6217" y="5643"/>
                  </a:lnTo>
                  <a:lnTo>
                    <a:pt x="6208" y="5662"/>
                  </a:lnTo>
                  <a:lnTo>
                    <a:pt x="6197" y="5682"/>
                  </a:lnTo>
                  <a:lnTo>
                    <a:pt x="6186" y="5701"/>
                  </a:lnTo>
                  <a:lnTo>
                    <a:pt x="6175" y="5720"/>
                  </a:lnTo>
                  <a:lnTo>
                    <a:pt x="6162" y="5738"/>
                  </a:lnTo>
                  <a:lnTo>
                    <a:pt x="6148" y="5754"/>
                  </a:lnTo>
                  <a:lnTo>
                    <a:pt x="6134" y="5771"/>
                  </a:lnTo>
                  <a:lnTo>
                    <a:pt x="6119" y="5787"/>
                  </a:lnTo>
                  <a:lnTo>
                    <a:pt x="6103" y="5803"/>
                  </a:lnTo>
                  <a:lnTo>
                    <a:pt x="6087" y="5817"/>
                  </a:lnTo>
                  <a:lnTo>
                    <a:pt x="6070" y="5830"/>
                  </a:lnTo>
                  <a:lnTo>
                    <a:pt x="6052" y="5843"/>
                  </a:lnTo>
                  <a:lnTo>
                    <a:pt x="6034" y="5855"/>
                  </a:lnTo>
                  <a:lnTo>
                    <a:pt x="6014" y="5865"/>
                  </a:lnTo>
                  <a:lnTo>
                    <a:pt x="5995" y="5875"/>
                  </a:lnTo>
                  <a:lnTo>
                    <a:pt x="5974" y="5885"/>
                  </a:lnTo>
                  <a:lnTo>
                    <a:pt x="5954" y="5893"/>
                  </a:lnTo>
                  <a:lnTo>
                    <a:pt x="5933" y="5900"/>
                  </a:lnTo>
                  <a:lnTo>
                    <a:pt x="5912" y="5906"/>
                  </a:lnTo>
                  <a:lnTo>
                    <a:pt x="5889" y="5911"/>
                  </a:lnTo>
                  <a:lnTo>
                    <a:pt x="5867" y="5915"/>
                  </a:lnTo>
                  <a:lnTo>
                    <a:pt x="5844" y="5918"/>
                  </a:lnTo>
                  <a:lnTo>
                    <a:pt x="5822" y="5919"/>
                  </a:lnTo>
                  <a:lnTo>
                    <a:pt x="5798" y="5920"/>
                  </a:lnTo>
                  <a:lnTo>
                    <a:pt x="5775" y="5919"/>
                  </a:lnTo>
                  <a:lnTo>
                    <a:pt x="5752" y="5918"/>
                  </a:lnTo>
                  <a:lnTo>
                    <a:pt x="5729" y="5915"/>
                  </a:lnTo>
                  <a:lnTo>
                    <a:pt x="5707" y="5911"/>
                  </a:lnTo>
                  <a:lnTo>
                    <a:pt x="5685" y="5906"/>
                  </a:lnTo>
                  <a:lnTo>
                    <a:pt x="5663" y="5900"/>
                  </a:lnTo>
                  <a:lnTo>
                    <a:pt x="5643" y="5893"/>
                  </a:lnTo>
                  <a:lnTo>
                    <a:pt x="5621" y="5885"/>
                  </a:lnTo>
                  <a:lnTo>
                    <a:pt x="5602" y="5875"/>
                  </a:lnTo>
                  <a:lnTo>
                    <a:pt x="5582" y="5865"/>
                  </a:lnTo>
                  <a:lnTo>
                    <a:pt x="5563" y="5855"/>
                  </a:lnTo>
                  <a:lnTo>
                    <a:pt x="5544" y="5843"/>
                  </a:lnTo>
                  <a:lnTo>
                    <a:pt x="5527" y="5830"/>
                  </a:lnTo>
                  <a:lnTo>
                    <a:pt x="5510" y="5817"/>
                  </a:lnTo>
                  <a:lnTo>
                    <a:pt x="5493" y="5803"/>
                  </a:lnTo>
                  <a:lnTo>
                    <a:pt x="5477" y="5787"/>
                  </a:lnTo>
                  <a:lnTo>
                    <a:pt x="5462" y="5771"/>
                  </a:lnTo>
                  <a:lnTo>
                    <a:pt x="5448" y="5754"/>
                  </a:lnTo>
                  <a:lnTo>
                    <a:pt x="5434" y="5738"/>
                  </a:lnTo>
                  <a:lnTo>
                    <a:pt x="5421" y="5720"/>
                  </a:lnTo>
                  <a:lnTo>
                    <a:pt x="5409" y="5701"/>
                  </a:lnTo>
                  <a:lnTo>
                    <a:pt x="5399" y="5682"/>
                  </a:lnTo>
                  <a:lnTo>
                    <a:pt x="5389" y="5662"/>
                  </a:lnTo>
                  <a:lnTo>
                    <a:pt x="5380" y="5643"/>
                  </a:lnTo>
                  <a:lnTo>
                    <a:pt x="5371" y="5622"/>
                  </a:lnTo>
                  <a:lnTo>
                    <a:pt x="5364" y="5601"/>
                  </a:lnTo>
                  <a:lnTo>
                    <a:pt x="5358" y="5579"/>
                  </a:lnTo>
                  <a:lnTo>
                    <a:pt x="5353" y="5557"/>
                  </a:lnTo>
                  <a:lnTo>
                    <a:pt x="5349" y="5535"/>
                  </a:lnTo>
                  <a:lnTo>
                    <a:pt x="5346" y="5513"/>
                  </a:lnTo>
                  <a:lnTo>
                    <a:pt x="5345" y="5489"/>
                  </a:lnTo>
                  <a:lnTo>
                    <a:pt x="5344" y="5466"/>
                  </a:lnTo>
                  <a:lnTo>
                    <a:pt x="5345" y="5443"/>
                  </a:lnTo>
                  <a:lnTo>
                    <a:pt x="5346" y="5419"/>
                  </a:lnTo>
                  <a:lnTo>
                    <a:pt x="5349" y="5397"/>
                  </a:lnTo>
                  <a:lnTo>
                    <a:pt x="5353" y="5374"/>
                  </a:lnTo>
                  <a:lnTo>
                    <a:pt x="5358" y="5353"/>
                  </a:lnTo>
                  <a:lnTo>
                    <a:pt x="5364" y="5331"/>
                  </a:lnTo>
                  <a:lnTo>
                    <a:pt x="5371" y="5310"/>
                  </a:lnTo>
                  <a:lnTo>
                    <a:pt x="5380" y="5289"/>
                  </a:lnTo>
                  <a:lnTo>
                    <a:pt x="5389" y="5269"/>
                  </a:lnTo>
                  <a:lnTo>
                    <a:pt x="5399" y="5249"/>
                  </a:lnTo>
                  <a:lnTo>
                    <a:pt x="5409" y="5231"/>
                  </a:lnTo>
                  <a:lnTo>
                    <a:pt x="5421" y="5211"/>
                  </a:lnTo>
                  <a:lnTo>
                    <a:pt x="5434" y="5194"/>
                  </a:lnTo>
                  <a:lnTo>
                    <a:pt x="5448" y="5177"/>
                  </a:lnTo>
                  <a:lnTo>
                    <a:pt x="5462" y="5160"/>
                  </a:lnTo>
                  <a:lnTo>
                    <a:pt x="5477" y="5145"/>
                  </a:lnTo>
                  <a:lnTo>
                    <a:pt x="5493" y="5130"/>
                  </a:lnTo>
                  <a:lnTo>
                    <a:pt x="5510" y="5115"/>
                  </a:lnTo>
                  <a:lnTo>
                    <a:pt x="5527" y="5102"/>
                  </a:lnTo>
                  <a:lnTo>
                    <a:pt x="5544" y="5090"/>
                  </a:lnTo>
                  <a:lnTo>
                    <a:pt x="5563" y="5077"/>
                  </a:lnTo>
                  <a:lnTo>
                    <a:pt x="5582" y="5066"/>
                  </a:lnTo>
                  <a:lnTo>
                    <a:pt x="5602" y="5056"/>
                  </a:lnTo>
                  <a:lnTo>
                    <a:pt x="5621" y="5047"/>
                  </a:lnTo>
                  <a:lnTo>
                    <a:pt x="5643" y="5039"/>
                  </a:lnTo>
                  <a:lnTo>
                    <a:pt x="5663" y="5032"/>
                  </a:lnTo>
                  <a:lnTo>
                    <a:pt x="5685" y="5026"/>
                  </a:lnTo>
                  <a:lnTo>
                    <a:pt x="5707" y="5021"/>
                  </a:lnTo>
                  <a:lnTo>
                    <a:pt x="5729" y="5017"/>
                  </a:lnTo>
                  <a:lnTo>
                    <a:pt x="5752" y="5014"/>
                  </a:lnTo>
                  <a:lnTo>
                    <a:pt x="5775" y="5012"/>
                  </a:lnTo>
                  <a:lnTo>
                    <a:pt x="5798" y="5011"/>
                  </a:lnTo>
                  <a:close/>
                  <a:moveTo>
                    <a:pt x="4808" y="11795"/>
                  </a:moveTo>
                  <a:lnTo>
                    <a:pt x="4808" y="9504"/>
                  </a:lnTo>
                  <a:lnTo>
                    <a:pt x="5094" y="9504"/>
                  </a:lnTo>
                  <a:lnTo>
                    <a:pt x="5094" y="11795"/>
                  </a:lnTo>
                  <a:lnTo>
                    <a:pt x="4808" y="11795"/>
                  </a:lnTo>
                  <a:close/>
                  <a:moveTo>
                    <a:pt x="4028" y="11795"/>
                  </a:moveTo>
                  <a:lnTo>
                    <a:pt x="4028" y="9504"/>
                  </a:lnTo>
                  <a:lnTo>
                    <a:pt x="4313" y="9504"/>
                  </a:lnTo>
                  <a:lnTo>
                    <a:pt x="4313" y="11795"/>
                  </a:lnTo>
                  <a:lnTo>
                    <a:pt x="4028" y="11795"/>
                  </a:lnTo>
                  <a:close/>
                  <a:moveTo>
                    <a:pt x="3247" y="11795"/>
                  </a:moveTo>
                  <a:lnTo>
                    <a:pt x="3247" y="9504"/>
                  </a:lnTo>
                  <a:lnTo>
                    <a:pt x="3533" y="9504"/>
                  </a:lnTo>
                  <a:lnTo>
                    <a:pt x="3533" y="11795"/>
                  </a:lnTo>
                  <a:lnTo>
                    <a:pt x="3247" y="11795"/>
                  </a:lnTo>
                  <a:close/>
                  <a:moveTo>
                    <a:pt x="3018" y="3648"/>
                  </a:moveTo>
                  <a:lnTo>
                    <a:pt x="3018" y="2307"/>
                  </a:lnTo>
                  <a:lnTo>
                    <a:pt x="3017" y="2265"/>
                  </a:lnTo>
                  <a:lnTo>
                    <a:pt x="3015" y="2222"/>
                  </a:lnTo>
                  <a:lnTo>
                    <a:pt x="3012" y="2181"/>
                  </a:lnTo>
                  <a:lnTo>
                    <a:pt x="3006" y="2139"/>
                  </a:lnTo>
                  <a:lnTo>
                    <a:pt x="3000" y="2098"/>
                  </a:lnTo>
                  <a:lnTo>
                    <a:pt x="2993" y="2057"/>
                  </a:lnTo>
                  <a:lnTo>
                    <a:pt x="2985" y="2017"/>
                  </a:lnTo>
                  <a:lnTo>
                    <a:pt x="2975" y="1977"/>
                  </a:lnTo>
                  <a:lnTo>
                    <a:pt x="6212" y="1977"/>
                  </a:lnTo>
                  <a:lnTo>
                    <a:pt x="6212" y="3648"/>
                  </a:lnTo>
                  <a:lnTo>
                    <a:pt x="3018" y="3648"/>
                  </a:lnTo>
                  <a:close/>
                </a:path>
              </a:pathLst>
            </a:custGeom>
            <a:grpFill/>
            <a:ln w="9525">
              <a:noFill/>
              <a:round/>
            </a:ln>
          </p:spPr>
          <p:txBody>
            <a:bodyPr/>
            <a:lstStyle/>
            <a:p>
              <a:pPr>
                <a:defRPr/>
              </a:pPr>
              <a:endParaRPr lang="zh-CN" altLang="en-US" u="sng">
                <a:solidFill>
                  <a:srgbClr val="000000"/>
                </a:solidFill>
                <a:latin typeface="Arial" panose="020B0604020202020204" pitchFamily="34" charset="0"/>
                <a:ea typeface="微软雅黑" panose="020B0503020204020204" pitchFamily="34" charset="-122"/>
                <a:cs typeface="Arial" panose="020B0604020202020204" pitchFamily="34" charset="0"/>
              </a:endParaRPr>
            </a:p>
          </p:txBody>
        </p:sp>
      </p:grpSp>
      <p:grpSp>
        <p:nvGrpSpPr>
          <p:cNvPr id="14" name="组合 200"/>
          <p:cNvGrpSpPr/>
          <p:nvPr/>
        </p:nvGrpSpPr>
        <p:grpSpPr bwMode="auto">
          <a:xfrm>
            <a:off x="7324117" y="3105957"/>
            <a:ext cx="230006" cy="221291"/>
            <a:chOff x="11015663" y="180975"/>
            <a:chExt cx="722312" cy="1000125"/>
          </a:xfrm>
          <a:solidFill>
            <a:schemeClr val="tx1">
              <a:lumMod val="50000"/>
              <a:lumOff val="50000"/>
            </a:schemeClr>
          </a:solidFill>
        </p:grpSpPr>
        <p:sp>
          <p:nvSpPr>
            <p:cNvPr id="231" name="Freeform 29"/>
            <p:cNvSpPr/>
            <p:nvPr/>
          </p:nvSpPr>
          <p:spPr bwMode="auto">
            <a:xfrm>
              <a:off x="11493500" y="180975"/>
              <a:ext cx="244475" cy="268288"/>
            </a:xfrm>
            <a:custGeom>
              <a:avLst/>
              <a:gdLst/>
              <a:ahLst/>
              <a:cxnLst>
                <a:cxn ang="0">
                  <a:pos x="15" y="72"/>
                </a:cxn>
                <a:cxn ang="0">
                  <a:pos x="58" y="77"/>
                </a:cxn>
                <a:cxn ang="0">
                  <a:pos x="98" y="91"/>
                </a:cxn>
                <a:cxn ang="0">
                  <a:pos x="135" y="113"/>
                </a:cxn>
                <a:cxn ang="0">
                  <a:pos x="169" y="140"/>
                </a:cxn>
                <a:cxn ang="0">
                  <a:pos x="179" y="150"/>
                </a:cxn>
                <a:cxn ang="0">
                  <a:pos x="193" y="168"/>
                </a:cxn>
                <a:cxn ang="0">
                  <a:pos x="216" y="207"/>
                </a:cxn>
                <a:cxn ang="0">
                  <a:pos x="231" y="249"/>
                </a:cxn>
                <a:cxn ang="0">
                  <a:pos x="236" y="295"/>
                </a:cxn>
                <a:cxn ang="0">
                  <a:pos x="236" y="319"/>
                </a:cxn>
                <a:cxn ang="0">
                  <a:pos x="241" y="330"/>
                </a:cxn>
                <a:cxn ang="0">
                  <a:pos x="247" y="334"/>
                </a:cxn>
                <a:cxn ang="0">
                  <a:pos x="292" y="337"/>
                </a:cxn>
                <a:cxn ang="0">
                  <a:pos x="299" y="337"/>
                </a:cxn>
                <a:cxn ang="0">
                  <a:pos x="304" y="334"/>
                </a:cxn>
                <a:cxn ang="0">
                  <a:pos x="309" y="324"/>
                </a:cxn>
                <a:cxn ang="0">
                  <a:pos x="309" y="293"/>
                </a:cxn>
                <a:cxn ang="0">
                  <a:pos x="302" y="233"/>
                </a:cxn>
                <a:cxn ang="0">
                  <a:pos x="282" y="177"/>
                </a:cxn>
                <a:cxn ang="0">
                  <a:pos x="252" y="125"/>
                </a:cxn>
                <a:cxn ang="0">
                  <a:pos x="233" y="101"/>
                </a:cxn>
                <a:cxn ang="0">
                  <a:pos x="221" y="88"/>
                </a:cxn>
                <a:cxn ang="0">
                  <a:pos x="177" y="52"/>
                </a:cxn>
                <a:cxn ang="0">
                  <a:pos x="128" y="25"/>
                </a:cxn>
                <a:cxn ang="0">
                  <a:pos x="74" y="7"/>
                </a:cxn>
                <a:cxn ang="0">
                  <a:pos x="19" y="0"/>
                </a:cxn>
                <a:cxn ang="0">
                  <a:pos x="12" y="0"/>
                </a:cxn>
                <a:cxn ang="0">
                  <a:pos x="4" y="8"/>
                </a:cxn>
                <a:cxn ang="0">
                  <a:pos x="0" y="55"/>
                </a:cxn>
                <a:cxn ang="0">
                  <a:pos x="2" y="62"/>
                </a:cxn>
                <a:cxn ang="0">
                  <a:pos x="5" y="67"/>
                </a:cxn>
                <a:cxn ang="0">
                  <a:pos x="15" y="72"/>
                </a:cxn>
              </a:cxnLst>
              <a:rect l="0" t="0" r="r" b="b"/>
              <a:pathLst>
                <a:path w="309" h="337">
                  <a:moveTo>
                    <a:pt x="15" y="72"/>
                  </a:moveTo>
                  <a:lnTo>
                    <a:pt x="15" y="72"/>
                  </a:lnTo>
                  <a:lnTo>
                    <a:pt x="37" y="74"/>
                  </a:lnTo>
                  <a:lnTo>
                    <a:pt x="58" y="77"/>
                  </a:lnTo>
                  <a:lnTo>
                    <a:pt x="78" y="84"/>
                  </a:lnTo>
                  <a:lnTo>
                    <a:pt x="98" y="91"/>
                  </a:lnTo>
                  <a:lnTo>
                    <a:pt x="118" y="101"/>
                  </a:lnTo>
                  <a:lnTo>
                    <a:pt x="135" y="113"/>
                  </a:lnTo>
                  <a:lnTo>
                    <a:pt x="154" y="125"/>
                  </a:lnTo>
                  <a:lnTo>
                    <a:pt x="169" y="140"/>
                  </a:lnTo>
                  <a:lnTo>
                    <a:pt x="169" y="140"/>
                  </a:lnTo>
                  <a:lnTo>
                    <a:pt x="179" y="150"/>
                  </a:lnTo>
                  <a:lnTo>
                    <a:pt x="179" y="150"/>
                  </a:lnTo>
                  <a:lnTo>
                    <a:pt x="193" y="168"/>
                  </a:lnTo>
                  <a:lnTo>
                    <a:pt x="206" y="187"/>
                  </a:lnTo>
                  <a:lnTo>
                    <a:pt x="216" y="207"/>
                  </a:lnTo>
                  <a:lnTo>
                    <a:pt x="225" y="228"/>
                  </a:lnTo>
                  <a:lnTo>
                    <a:pt x="231" y="249"/>
                  </a:lnTo>
                  <a:lnTo>
                    <a:pt x="235" y="271"/>
                  </a:lnTo>
                  <a:lnTo>
                    <a:pt x="236" y="295"/>
                  </a:lnTo>
                  <a:lnTo>
                    <a:pt x="236" y="319"/>
                  </a:lnTo>
                  <a:lnTo>
                    <a:pt x="236" y="319"/>
                  </a:lnTo>
                  <a:lnTo>
                    <a:pt x="238" y="325"/>
                  </a:lnTo>
                  <a:lnTo>
                    <a:pt x="241" y="330"/>
                  </a:lnTo>
                  <a:lnTo>
                    <a:pt x="241" y="330"/>
                  </a:lnTo>
                  <a:lnTo>
                    <a:pt x="247" y="334"/>
                  </a:lnTo>
                  <a:lnTo>
                    <a:pt x="252" y="336"/>
                  </a:lnTo>
                  <a:lnTo>
                    <a:pt x="292" y="337"/>
                  </a:lnTo>
                  <a:lnTo>
                    <a:pt x="292" y="337"/>
                  </a:lnTo>
                  <a:lnTo>
                    <a:pt x="299" y="337"/>
                  </a:lnTo>
                  <a:lnTo>
                    <a:pt x="304" y="334"/>
                  </a:lnTo>
                  <a:lnTo>
                    <a:pt x="304" y="334"/>
                  </a:lnTo>
                  <a:lnTo>
                    <a:pt x="307" y="329"/>
                  </a:lnTo>
                  <a:lnTo>
                    <a:pt x="309" y="324"/>
                  </a:lnTo>
                  <a:lnTo>
                    <a:pt x="309" y="324"/>
                  </a:lnTo>
                  <a:lnTo>
                    <a:pt x="309" y="293"/>
                  </a:lnTo>
                  <a:lnTo>
                    <a:pt x="307" y="263"/>
                  </a:lnTo>
                  <a:lnTo>
                    <a:pt x="302" y="233"/>
                  </a:lnTo>
                  <a:lnTo>
                    <a:pt x="294" y="204"/>
                  </a:lnTo>
                  <a:lnTo>
                    <a:pt x="282" y="177"/>
                  </a:lnTo>
                  <a:lnTo>
                    <a:pt x="268" y="150"/>
                  </a:lnTo>
                  <a:lnTo>
                    <a:pt x="252" y="125"/>
                  </a:lnTo>
                  <a:lnTo>
                    <a:pt x="233" y="101"/>
                  </a:lnTo>
                  <a:lnTo>
                    <a:pt x="233" y="101"/>
                  </a:lnTo>
                  <a:lnTo>
                    <a:pt x="221" y="88"/>
                  </a:lnTo>
                  <a:lnTo>
                    <a:pt x="221" y="88"/>
                  </a:lnTo>
                  <a:lnTo>
                    <a:pt x="199" y="69"/>
                  </a:lnTo>
                  <a:lnTo>
                    <a:pt x="177" y="52"/>
                  </a:lnTo>
                  <a:lnTo>
                    <a:pt x="154" y="37"/>
                  </a:lnTo>
                  <a:lnTo>
                    <a:pt x="128" y="25"/>
                  </a:lnTo>
                  <a:lnTo>
                    <a:pt x="101" y="15"/>
                  </a:lnTo>
                  <a:lnTo>
                    <a:pt x="74" y="7"/>
                  </a:lnTo>
                  <a:lnTo>
                    <a:pt x="47" y="1"/>
                  </a:lnTo>
                  <a:lnTo>
                    <a:pt x="19" y="0"/>
                  </a:lnTo>
                  <a:lnTo>
                    <a:pt x="19" y="0"/>
                  </a:lnTo>
                  <a:lnTo>
                    <a:pt x="12" y="0"/>
                  </a:lnTo>
                  <a:lnTo>
                    <a:pt x="7" y="3"/>
                  </a:lnTo>
                  <a:lnTo>
                    <a:pt x="4" y="8"/>
                  </a:lnTo>
                  <a:lnTo>
                    <a:pt x="2" y="15"/>
                  </a:lnTo>
                  <a:lnTo>
                    <a:pt x="0" y="55"/>
                  </a:lnTo>
                  <a:lnTo>
                    <a:pt x="0" y="55"/>
                  </a:lnTo>
                  <a:lnTo>
                    <a:pt x="2" y="62"/>
                  </a:lnTo>
                  <a:lnTo>
                    <a:pt x="5" y="67"/>
                  </a:lnTo>
                  <a:lnTo>
                    <a:pt x="5" y="67"/>
                  </a:lnTo>
                  <a:lnTo>
                    <a:pt x="9" y="71"/>
                  </a:lnTo>
                  <a:lnTo>
                    <a:pt x="15" y="72"/>
                  </a:lnTo>
                  <a:lnTo>
                    <a:pt x="15" y="72"/>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32" name="Freeform 30"/>
            <p:cNvSpPr/>
            <p:nvPr/>
          </p:nvSpPr>
          <p:spPr bwMode="auto">
            <a:xfrm>
              <a:off x="11496675" y="280988"/>
              <a:ext cx="142875" cy="152400"/>
            </a:xfrm>
            <a:custGeom>
              <a:avLst/>
              <a:gdLst/>
              <a:ahLst/>
              <a:cxnLst>
                <a:cxn ang="0">
                  <a:pos x="112" y="184"/>
                </a:cxn>
                <a:cxn ang="0">
                  <a:pos x="112" y="184"/>
                </a:cxn>
                <a:cxn ang="0">
                  <a:pos x="117" y="188"/>
                </a:cxn>
                <a:cxn ang="0">
                  <a:pos x="122" y="189"/>
                </a:cxn>
                <a:cxn ang="0">
                  <a:pos x="164" y="193"/>
                </a:cxn>
                <a:cxn ang="0">
                  <a:pos x="164" y="193"/>
                </a:cxn>
                <a:cxn ang="0">
                  <a:pos x="169" y="191"/>
                </a:cxn>
                <a:cxn ang="0">
                  <a:pos x="176" y="189"/>
                </a:cxn>
                <a:cxn ang="0">
                  <a:pos x="176" y="189"/>
                </a:cxn>
                <a:cxn ang="0">
                  <a:pos x="179" y="184"/>
                </a:cxn>
                <a:cxn ang="0">
                  <a:pos x="181" y="177"/>
                </a:cxn>
                <a:cxn ang="0">
                  <a:pos x="181" y="177"/>
                </a:cxn>
                <a:cxn ang="0">
                  <a:pos x="181" y="161"/>
                </a:cxn>
                <a:cxn ang="0">
                  <a:pos x="179" y="145"/>
                </a:cxn>
                <a:cxn ang="0">
                  <a:pos x="176" y="129"/>
                </a:cxn>
                <a:cxn ang="0">
                  <a:pos x="171" y="113"/>
                </a:cxn>
                <a:cxn ang="0">
                  <a:pos x="164" y="98"/>
                </a:cxn>
                <a:cxn ang="0">
                  <a:pos x="157" y="83"/>
                </a:cxn>
                <a:cxn ang="0">
                  <a:pos x="149" y="69"/>
                </a:cxn>
                <a:cxn ang="0">
                  <a:pos x="137" y="56"/>
                </a:cxn>
                <a:cxn ang="0">
                  <a:pos x="137" y="56"/>
                </a:cxn>
                <a:cxn ang="0">
                  <a:pos x="130" y="49"/>
                </a:cxn>
                <a:cxn ang="0">
                  <a:pos x="130" y="49"/>
                </a:cxn>
                <a:cxn ang="0">
                  <a:pos x="118" y="37"/>
                </a:cxn>
                <a:cxn ang="0">
                  <a:pos x="107" y="29"/>
                </a:cxn>
                <a:cxn ang="0">
                  <a:pos x="93" y="21"/>
                </a:cxn>
                <a:cxn ang="0">
                  <a:pos x="80" y="14"/>
                </a:cxn>
                <a:cxn ang="0">
                  <a:pos x="64" y="9"/>
                </a:cxn>
                <a:cxn ang="0">
                  <a:pos x="49" y="4"/>
                </a:cxn>
                <a:cxn ang="0">
                  <a:pos x="34" y="0"/>
                </a:cxn>
                <a:cxn ang="0">
                  <a:pos x="19" y="0"/>
                </a:cxn>
                <a:cxn ang="0">
                  <a:pos x="19" y="0"/>
                </a:cxn>
                <a:cxn ang="0">
                  <a:pos x="12" y="0"/>
                </a:cxn>
                <a:cxn ang="0">
                  <a:pos x="7" y="4"/>
                </a:cxn>
                <a:cxn ang="0">
                  <a:pos x="4" y="9"/>
                </a:cxn>
                <a:cxn ang="0">
                  <a:pos x="2" y="14"/>
                </a:cxn>
                <a:cxn ang="0">
                  <a:pos x="0" y="56"/>
                </a:cxn>
                <a:cxn ang="0">
                  <a:pos x="0" y="56"/>
                </a:cxn>
                <a:cxn ang="0">
                  <a:pos x="0" y="63"/>
                </a:cxn>
                <a:cxn ang="0">
                  <a:pos x="5" y="68"/>
                </a:cxn>
                <a:cxn ang="0">
                  <a:pos x="5" y="68"/>
                </a:cxn>
                <a:cxn ang="0">
                  <a:pos x="9" y="71"/>
                </a:cxn>
                <a:cxn ang="0">
                  <a:pos x="16" y="73"/>
                </a:cxn>
                <a:cxn ang="0">
                  <a:pos x="16" y="73"/>
                </a:cxn>
                <a:cxn ang="0">
                  <a:pos x="32" y="75"/>
                </a:cxn>
                <a:cxn ang="0">
                  <a:pos x="49" y="81"/>
                </a:cxn>
                <a:cxn ang="0">
                  <a:pos x="66" y="90"/>
                </a:cxn>
                <a:cxn ang="0">
                  <a:pos x="80" y="100"/>
                </a:cxn>
                <a:cxn ang="0">
                  <a:pos x="80" y="100"/>
                </a:cxn>
                <a:cxn ang="0">
                  <a:pos x="83" y="105"/>
                </a:cxn>
                <a:cxn ang="0">
                  <a:pos x="83" y="105"/>
                </a:cxn>
                <a:cxn ang="0">
                  <a:pos x="95" y="120"/>
                </a:cxn>
                <a:cxn ang="0">
                  <a:pos x="102" y="137"/>
                </a:cxn>
                <a:cxn ang="0">
                  <a:pos x="107" y="154"/>
                </a:cxn>
                <a:cxn ang="0">
                  <a:pos x="107" y="172"/>
                </a:cxn>
                <a:cxn ang="0">
                  <a:pos x="107" y="172"/>
                </a:cxn>
                <a:cxn ang="0">
                  <a:pos x="108" y="179"/>
                </a:cxn>
                <a:cxn ang="0">
                  <a:pos x="112" y="184"/>
                </a:cxn>
                <a:cxn ang="0">
                  <a:pos x="112" y="184"/>
                </a:cxn>
              </a:cxnLst>
              <a:rect l="0" t="0" r="r" b="b"/>
              <a:pathLst>
                <a:path w="181" h="193">
                  <a:moveTo>
                    <a:pt x="112" y="184"/>
                  </a:moveTo>
                  <a:lnTo>
                    <a:pt x="112" y="184"/>
                  </a:lnTo>
                  <a:lnTo>
                    <a:pt x="117" y="188"/>
                  </a:lnTo>
                  <a:lnTo>
                    <a:pt x="122" y="189"/>
                  </a:lnTo>
                  <a:lnTo>
                    <a:pt x="164" y="193"/>
                  </a:lnTo>
                  <a:lnTo>
                    <a:pt x="164" y="193"/>
                  </a:lnTo>
                  <a:lnTo>
                    <a:pt x="169" y="191"/>
                  </a:lnTo>
                  <a:lnTo>
                    <a:pt x="176" y="189"/>
                  </a:lnTo>
                  <a:lnTo>
                    <a:pt x="176" y="189"/>
                  </a:lnTo>
                  <a:lnTo>
                    <a:pt x="179" y="184"/>
                  </a:lnTo>
                  <a:lnTo>
                    <a:pt x="181" y="177"/>
                  </a:lnTo>
                  <a:lnTo>
                    <a:pt x="181" y="177"/>
                  </a:lnTo>
                  <a:lnTo>
                    <a:pt x="181" y="161"/>
                  </a:lnTo>
                  <a:lnTo>
                    <a:pt x="179" y="145"/>
                  </a:lnTo>
                  <a:lnTo>
                    <a:pt x="176" y="129"/>
                  </a:lnTo>
                  <a:lnTo>
                    <a:pt x="171" y="113"/>
                  </a:lnTo>
                  <a:lnTo>
                    <a:pt x="164" y="98"/>
                  </a:lnTo>
                  <a:lnTo>
                    <a:pt x="157" y="83"/>
                  </a:lnTo>
                  <a:lnTo>
                    <a:pt x="149" y="69"/>
                  </a:lnTo>
                  <a:lnTo>
                    <a:pt x="137" y="56"/>
                  </a:lnTo>
                  <a:lnTo>
                    <a:pt x="137" y="56"/>
                  </a:lnTo>
                  <a:lnTo>
                    <a:pt x="130" y="49"/>
                  </a:lnTo>
                  <a:lnTo>
                    <a:pt x="130" y="49"/>
                  </a:lnTo>
                  <a:lnTo>
                    <a:pt x="118" y="37"/>
                  </a:lnTo>
                  <a:lnTo>
                    <a:pt x="107" y="29"/>
                  </a:lnTo>
                  <a:lnTo>
                    <a:pt x="93" y="21"/>
                  </a:lnTo>
                  <a:lnTo>
                    <a:pt x="80" y="14"/>
                  </a:lnTo>
                  <a:lnTo>
                    <a:pt x="64" y="9"/>
                  </a:lnTo>
                  <a:lnTo>
                    <a:pt x="49" y="4"/>
                  </a:lnTo>
                  <a:lnTo>
                    <a:pt x="34" y="0"/>
                  </a:lnTo>
                  <a:lnTo>
                    <a:pt x="19" y="0"/>
                  </a:lnTo>
                  <a:lnTo>
                    <a:pt x="19" y="0"/>
                  </a:lnTo>
                  <a:lnTo>
                    <a:pt x="12" y="0"/>
                  </a:lnTo>
                  <a:lnTo>
                    <a:pt x="7" y="4"/>
                  </a:lnTo>
                  <a:lnTo>
                    <a:pt x="4" y="9"/>
                  </a:lnTo>
                  <a:lnTo>
                    <a:pt x="2" y="14"/>
                  </a:lnTo>
                  <a:lnTo>
                    <a:pt x="0" y="56"/>
                  </a:lnTo>
                  <a:lnTo>
                    <a:pt x="0" y="56"/>
                  </a:lnTo>
                  <a:lnTo>
                    <a:pt x="0" y="63"/>
                  </a:lnTo>
                  <a:lnTo>
                    <a:pt x="5" y="68"/>
                  </a:lnTo>
                  <a:lnTo>
                    <a:pt x="5" y="68"/>
                  </a:lnTo>
                  <a:lnTo>
                    <a:pt x="9" y="71"/>
                  </a:lnTo>
                  <a:lnTo>
                    <a:pt x="16" y="73"/>
                  </a:lnTo>
                  <a:lnTo>
                    <a:pt x="16" y="73"/>
                  </a:lnTo>
                  <a:lnTo>
                    <a:pt x="32" y="75"/>
                  </a:lnTo>
                  <a:lnTo>
                    <a:pt x="49" y="81"/>
                  </a:lnTo>
                  <a:lnTo>
                    <a:pt x="66" y="90"/>
                  </a:lnTo>
                  <a:lnTo>
                    <a:pt x="80" y="100"/>
                  </a:lnTo>
                  <a:lnTo>
                    <a:pt x="80" y="100"/>
                  </a:lnTo>
                  <a:lnTo>
                    <a:pt x="83" y="105"/>
                  </a:lnTo>
                  <a:lnTo>
                    <a:pt x="83" y="105"/>
                  </a:lnTo>
                  <a:lnTo>
                    <a:pt x="95" y="120"/>
                  </a:lnTo>
                  <a:lnTo>
                    <a:pt x="102" y="137"/>
                  </a:lnTo>
                  <a:lnTo>
                    <a:pt x="107" y="154"/>
                  </a:lnTo>
                  <a:lnTo>
                    <a:pt x="107" y="172"/>
                  </a:lnTo>
                  <a:lnTo>
                    <a:pt x="107" y="172"/>
                  </a:lnTo>
                  <a:lnTo>
                    <a:pt x="108" y="179"/>
                  </a:lnTo>
                  <a:lnTo>
                    <a:pt x="112" y="184"/>
                  </a:lnTo>
                  <a:lnTo>
                    <a:pt x="112" y="18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33" name="Freeform 31"/>
            <p:cNvSpPr>
              <a:spLocks noEditPoints="1"/>
            </p:cNvSpPr>
            <p:nvPr/>
          </p:nvSpPr>
          <p:spPr bwMode="auto">
            <a:xfrm>
              <a:off x="11015663" y="377825"/>
              <a:ext cx="522288" cy="803275"/>
            </a:xfrm>
            <a:custGeom>
              <a:avLst/>
              <a:gdLst/>
              <a:ahLst/>
              <a:cxnLst>
                <a:cxn ang="0">
                  <a:pos x="639" y="1012"/>
                </a:cxn>
                <a:cxn ang="0">
                  <a:pos x="647" y="1012"/>
                </a:cxn>
                <a:cxn ang="0">
                  <a:pos x="656" y="1002"/>
                </a:cxn>
                <a:cxn ang="0">
                  <a:pos x="658" y="103"/>
                </a:cxn>
                <a:cxn ang="0">
                  <a:pos x="658" y="93"/>
                </a:cxn>
                <a:cxn ang="0">
                  <a:pos x="653" y="72"/>
                </a:cxn>
                <a:cxn ang="0">
                  <a:pos x="641" y="45"/>
                </a:cxn>
                <a:cxn ang="0">
                  <a:pos x="612" y="18"/>
                </a:cxn>
                <a:cxn ang="0">
                  <a:pos x="585" y="5"/>
                </a:cxn>
                <a:cxn ang="0">
                  <a:pos x="565" y="0"/>
                </a:cxn>
                <a:cxn ang="0">
                  <a:pos x="103" y="0"/>
                </a:cxn>
                <a:cxn ang="0">
                  <a:pos x="93" y="0"/>
                </a:cxn>
                <a:cxn ang="0">
                  <a:pos x="72" y="5"/>
                </a:cxn>
                <a:cxn ang="0">
                  <a:pos x="45" y="18"/>
                </a:cxn>
                <a:cxn ang="0">
                  <a:pos x="17" y="45"/>
                </a:cxn>
                <a:cxn ang="0">
                  <a:pos x="3" y="72"/>
                </a:cxn>
                <a:cxn ang="0">
                  <a:pos x="0" y="93"/>
                </a:cxn>
                <a:cxn ang="0">
                  <a:pos x="0" y="995"/>
                </a:cxn>
                <a:cxn ang="0">
                  <a:pos x="1" y="1002"/>
                </a:cxn>
                <a:cxn ang="0">
                  <a:pos x="10" y="1012"/>
                </a:cxn>
                <a:cxn ang="0">
                  <a:pos x="17" y="1012"/>
                </a:cxn>
                <a:cxn ang="0">
                  <a:pos x="361" y="926"/>
                </a:cxn>
                <a:cxn ang="0">
                  <a:pos x="356" y="939"/>
                </a:cxn>
                <a:cxn ang="0">
                  <a:pos x="342" y="945"/>
                </a:cxn>
                <a:cxn ang="0">
                  <a:pos x="314" y="945"/>
                </a:cxn>
                <a:cxn ang="0">
                  <a:pos x="302" y="939"/>
                </a:cxn>
                <a:cxn ang="0">
                  <a:pos x="297" y="926"/>
                </a:cxn>
                <a:cxn ang="0">
                  <a:pos x="297" y="911"/>
                </a:cxn>
                <a:cxn ang="0">
                  <a:pos x="302" y="897"/>
                </a:cxn>
                <a:cxn ang="0">
                  <a:pos x="314" y="892"/>
                </a:cxn>
                <a:cxn ang="0">
                  <a:pos x="342" y="892"/>
                </a:cxn>
                <a:cxn ang="0">
                  <a:pos x="356" y="897"/>
                </a:cxn>
                <a:cxn ang="0">
                  <a:pos x="361" y="911"/>
                </a:cxn>
                <a:cxn ang="0">
                  <a:pos x="114" y="126"/>
                </a:cxn>
                <a:cxn ang="0">
                  <a:pos x="116" y="120"/>
                </a:cxn>
                <a:cxn ang="0">
                  <a:pos x="126" y="109"/>
                </a:cxn>
                <a:cxn ang="0">
                  <a:pos x="524" y="108"/>
                </a:cxn>
                <a:cxn ang="0">
                  <a:pos x="531" y="109"/>
                </a:cxn>
                <a:cxn ang="0">
                  <a:pos x="541" y="120"/>
                </a:cxn>
                <a:cxn ang="0">
                  <a:pos x="543" y="821"/>
                </a:cxn>
                <a:cxn ang="0">
                  <a:pos x="541" y="828"/>
                </a:cxn>
                <a:cxn ang="0">
                  <a:pos x="531" y="838"/>
                </a:cxn>
                <a:cxn ang="0">
                  <a:pos x="133" y="840"/>
                </a:cxn>
                <a:cxn ang="0">
                  <a:pos x="126" y="838"/>
                </a:cxn>
                <a:cxn ang="0">
                  <a:pos x="116" y="828"/>
                </a:cxn>
                <a:cxn ang="0">
                  <a:pos x="114" y="126"/>
                </a:cxn>
              </a:cxnLst>
              <a:rect l="0" t="0" r="r" b="b"/>
              <a:pathLst>
                <a:path w="658" h="1012">
                  <a:moveTo>
                    <a:pt x="17" y="1012"/>
                  </a:moveTo>
                  <a:lnTo>
                    <a:pt x="639" y="1012"/>
                  </a:lnTo>
                  <a:lnTo>
                    <a:pt x="639" y="1012"/>
                  </a:lnTo>
                  <a:lnTo>
                    <a:pt x="647" y="1012"/>
                  </a:lnTo>
                  <a:lnTo>
                    <a:pt x="653" y="1007"/>
                  </a:lnTo>
                  <a:lnTo>
                    <a:pt x="656" y="1002"/>
                  </a:lnTo>
                  <a:lnTo>
                    <a:pt x="658" y="995"/>
                  </a:lnTo>
                  <a:lnTo>
                    <a:pt x="658" y="103"/>
                  </a:lnTo>
                  <a:lnTo>
                    <a:pt x="658" y="103"/>
                  </a:lnTo>
                  <a:lnTo>
                    <a:pt x="658" y="93"/>
                  </a:lnTo>
                  <a:lnTo>
                    <a:pt x="656" y="82"/>
                  </a:lnTo>
                  <a:lnTo>
                    <a:pt x="653" y="72"/>
                  </a:lnTo>
                  <a:lnTo>
                    <a:pt x="649" y="64"/>
                  </a:lnTo>
                  <a:lnTo>
                    <a:pt x="641" y="45"/>
                  </a:lnTo>
                  <a:lnTo>
                    <a:pt x="627" y="30"/>
                  </a:lnTo>
                  <a:lnTo>
                    <a:pt x="612" y="18"/>
                  </a:lnTo>
                  <a:lnTo>
                    <a:pt x="595" y="8"/>
                  </a:lnTo>
                  <a:lnTo>
                    <a:pt x="585" y="5"/>
                  </a:lnTo>
                  <a:lnTo>
                    <a:pt x="575" y="1"/>
                  </a:lnTo>
                  <a:lnTo>
                    <a:pt x="565" y="0"/>
                  </a:lnTo>
                  <a:lnTo>
                    <a:pt x="555" y="0"/>
                  </a:lnTo>
                  <a:lnTo>
                    <a:pt x="103" y="0"/>
                  </a:lnTo>
                  <a:lnTo>
                    <a:pt x="103" y="0"/>
                  </a:lnTo>
                  <a:lnTo>
                    <a:pt x="93" y="0"/>
                  </a:lnTo>
                  <a:lnTo>
                    <a:pt x="82" y="1"/>
                  </a:lnTo>
                  <a:lnTo>
                    <a:pt x="72" y="5"/>
                  </a:lnTo>
                  <a:lnTo>
                    <a:pt x="62" y="8"/>
                  </a:lnTo>
                  <a:lnTo>
                    <a:pt x="45" y="18"/>
                  </a:lnTo>
                  <a:lnTo>
                    <a:pt x="30" y="30"/>
                  </a:lnTo>
                  <a:lnTo>
                    <a:pt x="17" y="45"/>
                  </a:lnTo>
                  <a:lnTo>
                    <a:pt x="7" y="64"/>
                  </a:lnTo>
                  <a:lnTo>
                    <a:pt x="3" y="72"/>
                  </a:lnTo>
                  <a:lnTo>
                    <a:pt x="1" y="82"/>
                  </a:lnTo>
                  <a:lnTo>
                    <a:pt x="0" y="93"/>
                  </a:lnTo>
                  <a:lnTo>
                    <a:pt x="0" y="103"/>
                  </a:lnTo>
                  <a:lnTo>
                    <a:pt x="0" y="995"/>
                  </a:lnTo>
                  <a:lnTo>
                    <a:pt x="0" y="995"/>
                  </a:lnTo>
                  <a:lnTo>
                    <a:pt x="1" y="1002"/>
                  </a:lnTo>
                  <a:lnTo>
                    <a:pt x="5" y="1007"/>
                  </a:lnTo>
                  <a:lnTo>
                    <a:pt x="10" y="1012"/>
                  </a:lnTo>
                  <a:lnTo>
                    <a:pt x="17" y="1012"/>
                  </a:lnTo>
                  <a:lnTo>
                    <a:pt x="17" y="1012"/>
                  </a:lnTo>
                  <a:close/>
                  <a:moveTo>
                    <a:pt x="361" y="926"/>
                  </a:moveTo>
                  <a:lnTo>
                    <a:pt x="361" y="926"/>
                  </a:lnTo>
                  <a:lnTo>
                    <a:pt x="359" y="933"/>
                  </a:lnTo>
                  <a:lnTo>
                    <a:pt x="356" y="939"/>
                  </a:lnTo>
                  <a:lnTo>
                    <a:pt x="351" y="943"/>
                  </a:lnTo>
                  <a:lnTo>
                    <a:pt x="342" y="945"/>
                  </a:lnTo>
                  <a:lnTo>
                    <a:pt x="314" y="945"/>
                  </a:lnTo>
                  <a:lnTo>
                    <a:pt x="314" y="945"/>
                  </a:lnTo>
                  <a:lnTo>
                    <a:pt x="307" y="943"/>
                  </a:lnTo>
                  <a:lnTo>
                    <a:pt x="302" y="939"/>
                  </a:lnTo>
                  <a:lnTo>
                    <a:pt x="297" y="933"/>
                  </a:lnTo>
                  <a:lnTo>
                    <a:pt x="297" y="926"/>
                  </a:lnTo>
                  <a:lnTo>
                    <a:pt x="297" y="911"/>
                  </a:lnTo>
                  <a:lnTo>
                    <a:pt x="297" y="911"/>
                  </a:lnTo>
                  <a:lnTo>
                    <a:pt x="297" y="904"/>
                  </a:lnTo>
                  <a:lnTo>
                    <a:pt x="302" y="897"/>
                  </a:lnTo>
                  <a:lnTo>
                    <a:pt x="307" y="894"/>
                  </a:lnTo>
                  <a:lnTo>
                    <a:pt x="314" y="892"/>
                  </a:lnTo>
                  <a:lnTo>
                    <a:pt x="342" y="892"/>
                  </a:lnTo>
                  <a:lnTo>
                    <a:pt x="342" y="892"/>
                  </a:lnTo>
                  <a:lnTo>
                    <a:pt x="351" y="894"/>
                  </a:lnTo>
                  <a:lnTo>
                    <a:pt x="356" y="897"/>
                  </a:lnTo>
                  <a:lnTo>
                    <a:pt x="359" y="904"/>
                  </a:lnTo>
                  <a:lnTo>
                    <a:pt x="361" y="911"/>
                  </a:lnTo>
                  <a:lnTo>
                    <a:pt x="361" y="926"/>
                  </a:lnTo>
                  <a:close/>
                  <a:moveTo>
                    <a:pt x="114" y="126"/>
                  </a:moveTo>
                  <a:lnTo>
                    <a:pt x="114" y="126"/>
                  </a:lnTo>
                  <a:lnTo>
                    <a:pt x="116" y="120"/>
                  </a:lnTo>
                  <a:lnTo>
                    <a:pt x="120" y="113"/>
                  </a:lnTo>
                  <a:lnTo>
                    <a:pt x="126" y="109"/>
                  </a:lnTo>
                  <a:lnTo>
                    <a:pt x="133" y="108"/>
                  </a:lnTo>
                  <a:lnTo>
                    <a:pt x="524" y="108"/>
                  </a:lnTo>
                  <a:lnTo>
                    <a:pt x="524" y="108"/>
                  </a:lnTo>
                  <a:lnTo>
                    <a:pt x="531" y="109"/>
                  </a:lnTo>
                  <a:lnTo>
                    <a:pt x="538" y="113"/>
                  </a:lnTo>
                  <a:lnTo>
                    <a:pt x="541" y="120"/>
                  </a:lnTo>
                  <a:lnTo>
                    <a:pt x="543" y="126"/>
                  </a:lnTo>
                  <a:lnTo>
                    <a:pt x="543" y="821"/>
                  </a:lnTo>
                  <a:lnTo>
                    <a:pt x="543" y="821"/>
                  </a:lnTo>
                  <a:lnTo>
                    <a:pt x="541" y="828"/>
                  </a:lnTo>
                  <a:lnTo>
                    <a:pt x="538" y="835"/>
                  </a:lnTo>
                  <a:lnTo>
                    <a:pt x="531" y="838"/>
                  </a:lnTo>
                  <a:lnTo>
                    <a:pt x="524" y="840"/>
                  </a:lnTo>
                  <a:lnTo>
                    <a:pt x="133" y="840"/>
                  </a:lnTo>
                  <a:lnTo>
                    <a:pt x="133" y="840"/>
                  </a:lnTo>
                  <a:lnTo>
                    <a:pt x="126" y="838"/>
                  </a:lnTo>
                  <a:lnTo>
                    <a:pt x="120" y="835"/>
                  </a:lnTo>
                  <a:lnTo>
                    <a:pt x="116" y="828"/>
                  </a:lnTo>
                  <a:lnTo>
                    <a:pt x="114" y="821"/>
                  </a:lnTo>
                  <a:lnTo>
                    <a:pt x="114" y="126"/>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grpSp>
        <p:nvGrpSpPr>
          <p:cNvPr id="15" name="组合 229"/>
          <p:cNvGrpSpPr/>
          <p:nvPr/>
        </p:nvGrpSpPr>
        <p:grpSpPr bwMode="auto">
          <a:xfrm>
            <a:off x="6854311" y="3090146"/>
            <a:ext cx="363485" cy="284065"/>
            <a:chOff x="12457113" y="177800"/>
            <a:chExt cx="898525" cy="993776"/>
          </a:xfrm>
          <a:solidFill>
            <a:schemeClr val="tx1">
              <a:lumMod val="50000"/>
              <a:lumOff val="50000"/>
            </a:schemeClr>
          </a:solidFill>
        </p:grpSpPr>
        <p:sp>
          <p:nvSpPr>
            <p:cNvPr id="235" name="Freeform 83"/>
            <p:cNvSpPr/>
            <p:nvPr/>
          </p:nvSpPr>
          <p:spPr bwMode="auto">
            <a:xfrm>
              <a:off x="12726988" y="177800"/>
              <a:ext cx="352425" cy="125413"/>
            </a:xfrm>
            <a:custGeom>
              <a:avLst/>
              <a:gdLst/>
              <a:ahLst/>
              <a:cxnLst>
                <a:cxn ang="0">
                  <a:pos x="33" y="134"/>
                </a:cxn>
                <a:cxn ang="0">
                  <a:pos x="44" y="139"/>
                </a:cxn>
                <a:cxn ang="0">
                  <a:pos x="49" y="137"/>
                </a:cxn>
                <a:cxn ang="0">
                  <a:pos x="54" y="135"/>
                </a:cxn>
                <a:cxn ang="0">
                  <a:pos x="90" y="108"/>
                </a:cxn>
                <a:cxn ang="0">
                  <a:pos x="127" y="90"/>
                </a:cxn>
                <a:cxn ang="0">
                  <a:pos x="169" y="78"/>
                </a:cxn>
                <a:cxn ang="0">
                  <a:pos x="211" y="73"/>
                </a:cxn>
                <a:cxn ang="0">
                  <a:pos x="225" y="75"/>
                </a:cxn>
                <a:cxn ang="0">
                  <a:pos x="248" y="76"/>
                </a:cxn>
                <a:cxn ang="0">
                  <a:pos x="292" y="88"/>
                </a:cxn>
                <a:cxn ang="0">
                  <a:pos x="333" y="108"/>
                </a:cxn>
                <a:cxn ang="0">
                  <a:pos x="370" y="135"/>
                </a:cxn>
                <a:cxn ang="0">
                  <a:pos x="385" y="152"/>
                </a:cxn>
                <a:cxn ang="0">
                  <a:pos x="397" y="157"/>
                </a:cxn>
                <a:cxn ang="0">
                  <a:pos x="402" y="156"/>
                </a:cxn>
                <a:cxn ang="0">
                  <a:pos x="439" y="127"/>
                </a:cxn>
                <a:cxn ang="0">
                  <a:pos x="442" y="122"/>
                </a:cxn>
                <a:cxn ang="0">
                  <a:pos x="444" y="115"/>
                </a:cxn>
                <a:cxn ang="0">
                  <a:pos x="441" y="103"/>
                </a:cxn>
                <a:cxn ang="0">
                  <a:pos x="419" y="81"/>
                </a:cxn>
                <a:cxn ang="0">
                  <a:pos x="372" y="46"/>
                </a:cxn>
                <a:cxn ang="0">
                  <a:pos x="318" y="19"/>
                </a:cxn>
                <a:cxn ang="0">
                  <a:pos x="260" y="4"/>
                </a:cxn>
                <a:cxn ang="0">
                  <a:pos x="230" y="2"/>
                </a:cxn>
                <a:cxn ang="0">
                  <a:pos x="211" y="0"/>
                </a:cxn>
                <a:cxn ang="0">
                  <a:pos x="156" y="5"/>
                </a:cxn>
                <a:cxn ang="0">
                  <a:pos x="102" y="21"/>
                </a:cxn>
                <a:cxn ang="0">
                  <a:pos x="51" y="46"/>
                </a:cxn>
                <a:cxn ang="0">
                  <a:pos x="6" y="81"/>
                </a:cxn>
                <a:cxn ang="0">
                  <a:pos x="2" y="86"/>
                </a:cxn>
                <a:cxn ang="0">
                  <a:pos x="2" y="98"/>
                </a:cxn>
                <a:cxn ang="0">
                  <a:pos x="33" y="134"/>
                </a:cxn>
              </a:cxnLst>
              <a:rect l="0" t="0" r="r" b="b"/>
              <a:pathLst>
                <a:path w="444" h="157">
                  <a:moveTo>
                    <a:pt x="33" y="134"/>
                  </a:moveTo>
                  <a:lnTo>
                    <a:pt x="33" y="134"/>
                  </a:lnTo>
                  <a:lnTo>
                    <a:pt x="38" y="137"/>
                  </a:lnTo>
                  <a:lnTo>
                    <a:pt x="44" y="139"/>
                  </a:lnTo>
                  <a:lnTo>
                    <a:pt x="44" y="139"/>
                  </a:lnTo>
                  <a:lnTo>
                    <a:pt x="49" y="137"/>
                  </a:lnTo>
                  <a:lnTo>
                    <a:pt x="54" y="135"/>
                  </a:lnTo>
                  <a:lnTo>
                    <a:pt x="54" y="135"/>
                  </a:lnTo>
                  <a:lnTo>
                    <a:pt x="71" y="120"/>
                  </a:lnTo>
                  <a:lnTo>
                    <a:pt x="90" y="108"/>
                  </a:lnTo>
                  <a:lnTo>
                    <a:pt x="108" y="98"/>
                  </a:lnTo>
                  <a:lnTo>
                    <a:pt x="127" y="90"/>
                  </a:lnTo>
                  <a:lnTo>
                    <a:pt x="147" y="83"/>
                  </a:lnTo>
                  <a:lnTo>
                    <a:pt x="169" y="78"/>
                  </a:lnTo>
                  <a:lnTo>
                    <a:pt x="189" y="75"/>
                  </a:lnTo>
                  <a:lnTo>
                    <a:pt x="211" y="73"/>
                  </a:lnTo>
                  <a:lnTo>
                    <a:pt x="211" y="73"/>
                  </a:lnTo>
                  <a:lnTo>
                    <a:pt x="225" y="75"/>
                  </a:lnTo>
                  <a:lnTo>
                    <a:pt x="225" y="75"/>
                  </a:lnTo>
                  <a:lnTo>
                    <a:pt x="248" y="76"/>
                  </a:lnTo>
                  <a:lnTo>
                    <a:pt x="270" y="81"/>
                  </a:lnTo>
                  <a:lnTo>
                    <a:pt x="292" y="88"/>
                  </a:lnTo>
                  <a:lnTo>
                    <a:pt x="313" y="97"/>
                  </a:lnTo>
                  <a:lnTo>
                    <a:pt x="333" y="108"/>
                  </a:lnTo>
                  <a:lnTo>
                    <a:pt x="351" y="120"/>
                  </a:lnTo>
                  <a:lnTo>
                    <a:pt x="370" y="135"/>
                  </a:lnTo>
                  <a:lnTo>
                    <a:pt x="385" y="152"/>
                  </a:lnTo>
                  <a:lnTo>
                    <a:pt x="385" y="152"/>
                  </a:lnTo>
                  <a:lnTo>
                    <a:pt x="390" y="156"/>
                  </a:lnTo>
                  <a:lnTo>
                    <a:pt x="397" y="157"/>
                  </a:lnTo>
                  <a:lnTo>
                    <a:pt x="397" y="157"/>
                  </a:lnTo>
                  <a:lnTo>
                    <a:pt x="402" y="156"/>
                  </a:lnTo>
                  <a:lnTo>
                    <a:pt x="407" y="154"/>
                  </a:lnTo>
                  <a:lnTo>
                    <a:pt x="439" y="127"/>
                  </a:lnTo>
                  <a:lnTo>
                    <a:pt x="439" y="127"/>
                  </a:lnTo>
                  <a:lnTo>
                    <a:pt x="442" y="122"/>
                  </a:lnTo>
                  <a:lnTo>
                    <a:pt x="444" y="115"/>
                  </a:lnTo>
                  <a:lnTo>
                    <a:pt x="444" y="115"/>
                  </a:lnTo>
                  <a:lnTo>
                    <a:pt x="444" y="110"/>
                  </a:lnTo>
                  <a:lnTo>
                    <a:pt x="441" y="103"/>
                  </a:lnTo>
                  <a:lnTo>
                    <a:pt x="441" y="103"/>
                  </a:lnTo>
                  <a:lnTo>
                    <a:pt x="419" y="81"/>
                  </a:lnTo>
                  <a:lnTo>
                    <a:pt x="395" y="63"/>
                  </a:lnTo>
                  <a:lnTo>
                    <a:pt x="372" y="46"/>
                  </a:lnTo>
                  <a:lnTo>
                    <a:pt x="345" y="31"/>
                  </a:lnTo>
                  <a:lnTo>
                    <a:pt x="318" y="19"/>
                  </a:lnTo>
                  <a:lnTo>
                    <a:pt x="289" y="11"/>
                  </a:lnTo>
                  <a:lnTo>
                    <a:pt x="260" y="4"/>
                  </a:lnTo>
                  <a:lnTo>
                    <a:pt x="230" y="2"/>
                  </a:lnTo>
                  <a:lnTo>
                    <a:pt x="230" y="2"/>
                  </a:lnTo>
                  <a:lnTo>
                    <a:pt x="211" y="0"/>
                  </a:lnTo>
                  <a:lnTo>
                    <a:pt x="211" y="0"/>
                  </a:lnTo>
                  <a:lnTo>
                    <a:pt x="183" y="2"/>
                  </a:lnTo>
                  <a:lnTo>
                    <a:pt x="156" y="5"/>
                  </a:lnTo>
                  <a:lnTo>
                    <a:pt x="129" y="12"/>
                  </a:lnTo>
                  <a:lnTo>
                    <a:pt x="102" y="21"/>
                  </a:lnTo>
                  <a:lnTo>
                    <a:pt x="76" y="32"/>
                  </a:lnTo>
                  <a:lnTo>
                    <a:pt x="51" y="46"/>
                  </a:lnTo>
                  <a:lnTo>
                    <a:pt x="27" y="63"/>
                  </a:lnTo>
                  <a:lnTo>
                    <a:pt x="6" y="81"/>
                  </a:lnTo>
                  <a:lnTo>
                    <a:pt x="6" y="81"/>
                  </a:lnTo>
                  <a:lnTo>
                    <a:pt x="2" y="86"/>
                  </a:lnTo>
                  <a:lnTo>
                    <a:pt x="0" y="92"/>
                  </a:lnTo>
                  <a:lnTo>
                    <a:pt x="2" y="98"/>
                  </a:lnTo>
                  <a:lnTo>
                    <a:pt x="6" y="103"/>
                  </a:lnTo>
                  <a:lnTo>
                    <a:pt x="33" y="13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36" name="Freeform 84"/>
            <p:cNvSpPr/>
            <p:nvPr/>
          </p:nvSpPr>
          <p:spPr bwMode="auto">
            <a:xfrm>
              <a:off x="12801600" y="274638"/>
              <a:ext cx="196850" cy="87313"/>
            </a:xfrm>
            <a:custGeom>
              <a:avLst/>
              <a:gdLst/>
              <a:ahLst/>
              <a:cxnLst>
                <a:cxn ang="0">
                  <a:pos x="130" y="0"/>
                </a:cxn>
                <a:cxn ang="0">
                  <a:pos x="130" y="0"/>
                </a:cxn>
                <a:cxn ang="0">
                  <a:pos x="120" y="0"/>
                </a:cxn>
                <a:cxn ang="0">
                  <a:pos x="120" y="0"/>
                </a:cxn>
                <a:cxn ang="0">
                  <a:pos x="103" y="0"/>
                </a:cxn>
                <a:cxn ang="0">
                  <a:pos x="88" y="3"/>
                </a:cxn>
                <a:cxn ang="0">
                  <a:pos x="73" y="7"/>
                </a:cxn>
                <a:cxn ang="0">
                  <a:pos x="58" y="12"/>
                </a:cxn>
                <a:cxn ang="0">
                  <a:pos x="44" y="18"/>
                </a:cxn>
                <a:cxn ang="0">
                  <a:pos x="31" y="25"/>
                </a:cxn>
                <a:cxn ang="0">
                  <a:pos x="17" y="34"/>
                </a:cxn>
                <a:cxn ang="0">
                  <a:pos x="5" y="44"/>
                </a:cxn>
                <a:cxn ang="0">
                  <a:pos x="5" y="44"/>
                </a:cxn>
                <a:cxn ang="0">
                  <a:pos x="2" y="49"/>
                </a:cxn>
                <a:cxn ang="0">
                  <a:pos x="0" y="56"/>
                </a:cxn>
                <a:cxn ang="0">
                  <a:pos x="2" y="61"/>
                </a:cxn>
                <a:cxn ang="0">
                  <a:pos x="4" y="67"/>
                </a:cxn>
                <a:cxn ang="0">
                  <a:pos x="32" y="98"/>
                </a:cxn>
                <a:cxn ang="0">
                  <a:pos x="32" y="98"/>
                </a:cxn>
                <a:cxn ang="0">
                  <a:pos x="37" y="101"/>
                </a:cxn>
                <a:cxn ang="0">
                  <a:pos x="44" y="103"/>
                </a:cxn>
                <a:cxn ang="0">
                  <a:pos x="44" y="103"/>
                </a:cxn>
                <a:cxn ang="0">
                  <a:pos x="49" y="101"/>
                </a:cxn>
                <a:cxn ang="0">
                  <a:pos x="54" y="98"/>
                </a:cxn>
                <a:cxn ang="0">
                  <a:pos x="54" y="98"/>
                </a:cxn>
                <a:cxn ang="0">
                  <a:pos x="69" y="88"/>
                </a:cxn>
                <a:cxn ang="0">
                  <a:pos x="85" y="79"/>
                </a:cxn>
                <a:cxn ang="0">
                  <a:pos x="101" y="74"/>
                </a:cxn>
                <a:cxn ang="0">
                  <a:pos x="120" y="72"/>
                </a:cxn>
                <a:cxn ang="0">
                  <a:pos x="120" y="72"/>
                </a:cxn>
                <a:cxn ang="0">
                  <a:pos x="125" y="72"/>
                </a:cxn>
                <a:cxn ang="0">
                  <a:pos x="125" y="72"/>
                </a:cxn>
                <a:cxn ang="0">
                  <a:pos x="144" y="76"/>
                </a:cxn>
                <a:cxn ang="0">
                  <a:pos x="161" y="83"/>
                </a:cxn>
                <a:cxn ang="0">
                  <a:pos x="177" y="91"/>
                </a:cxn>
                <a:cxn ang="0">
                  <a:pos x="191" y="104"/>
                </a:cxn>
                <a:cxn ang="0">
                  <a:pos x="191" y="104"/>
                </a:cxn>
                <a:cxn ang="0">
                  <a:pos x="196" y="108"/>
                </a:cxn>
                <a:cxn ang="0">
                  <a:pos x="203" y="110"/>
                </a:cxn>
                <a:cxn ang="0">
                  <a:pos x="203" y="110"/>
                </a:cxn>
                <a:cxn ang="0">
                  <a:pos x="208" y="108"/>
                </a:cxn>
                <a:cxn ang="0">
                  <a:pos x="213" y="106"/>
                </a:cxn>
                <a:cxn ang="0">
                  <a:pos x="245" y="79"/>
                </a:cxn>
                <a:cxn ang="0">
                  <a:pos x="245" y="79"/>
                </a:cxn>
                <a:cxn ang="0">
                  <a:pos x="248" y="74"/>
                </a:cxn>
                <a:cxn ang="0">
                  <a:pos x="250" y="67"/>
                </a:cxn>
                <a:cxn ang="0">
                  <a:pos x="250" y="67"/>
                </a:cxn>
                <a:cxn ang="0">
                  <a:pos x="248" y="61"/>
                </a:cxn>
                <a:cxn ang="0">
                  <a:pos x="247" y="56"/>
                </a:cxn>
                <a:cxn ang="0">
                  <a:pos x="247" y="56"/>
                </a:cxn>
                <a:cxn ang="0">
                  <a:pos x="235" y="44"/>
                </a:cxn>
                <a:cxn ang="0">
                  <a:pos x="221" y="34"/>
                </a:cxn>
                <a:cxn ang="0">
                  <a:pos x="208" y="25"/>
                </a:cxn>
                <a:cxn ang="0">
                  <a:pos x="193" y="17"/>
                </a:cxn>
                <a:cxn ang="0">
                  <a:pos x="177" y="10"/>
                </a:cxn>
                <a:cxn ang="0">
                  <a:pos x="162" y="5"/>
                </a:cxn>
                <a:cxn ang="0">
                  <a:pos x="147" y="2"/>
                </a:cxn>
                <a:cxn ang="0">
                  <a:pos x="130" y="0"/>
                </a:cxn>
                <a:cxn ang="0">
                  <a:pos x="130" y="0"/>
                </a:cxn>
              </a:cxnLst>
              <a:rect l="0" t="0" r="r" b="b"/>
              <a:pathLst>
                <a:path w="250" h="110">
                  <a:moveTo>
                    <a:pt x="130" y="0"/>
                  </a:moveTo>
                  <a:lnTo>
                    <a:pt x="130" y="0"/>
                  </a:lnTo>
                  <a:lnTo>
                    <a:pt x="120" y="0"/>
                  </a:lnTo>
                  <a:lnTo>
                    <a:pt x="120" y="0"/>
                  </a:lnTo>
                  <a:lnTo>
                    <a:pt x="103" y="0"/>
                  </a:lnTo>
                  <a:lnTo>
                    <a:pt x="88" y="3"/>
                  </a:lnTo>
                  <a:lnTo>
                    <a:pt x="73" y="7"/>
                  </a:lnTo>
                  <a:lnTo>
                    <a:pt x="58" y="12"/>
                  </a:lnTo>
                  <a:lnTo>
                    <a:pt x="44" y="18"/>
                  </a:lnTo>
                  <a:lnTo>
                    <a:pt x="31" y="25"/>
                  </a:lnTo>
                  <a:lnTo>
                    <a:pt x="17" y="34"/>
                  </a:lnTo>
                  <a:lnTo>
                    <a:pt x="5" y="44"/>
                  </a:lnTo>
                  <a:lnTo>
                    <a:pt x="5" y="44"/>
                  </a:lnTo>
                  <a:lnTo>
                    <a:pt x="2" y="49"/>
                  </a:lnTo>
                  <a:lnTo>
                    <a:pt x="0" y="56"/>
                  </a:lnTo>
                  <a:lnTo>
                    <a:pt x="2" y="61"/>
                  </a:lnTo>
                  <a:lnTo>
                    <a:pt x="4" y="67"/>
                  </a:lnTo>
                  <a:lnTo>
                    <a:pt x="32" y="98"/>
                  </a:lnTo>
                  <a:lnTo>
                    <a:pt x="32" y="98"/>
                  </a:lnTo>
                  <a:lnTo>
                    <a:pt x="37" y="101"/>
                  </a:lnTo>
                  <a:lnTo>
                    <a:pt x="44" y="103"/>
                  </a:lnTo>
                  <a:lnTo>
                    <a:pt x="44" y="103"/>
                  </a:lnTo>
                  <a:lnTo>
                    <a:pt x="49" y="101"/>
                  </a:lnTo>
                  <a:lnTo>
                    <a:pt x="54" y="98"/>
                  </a:lnTo>
                  <a:lnTo>
                    <a:pt x="54" y="98"/>
                  </a:lnTo>
                  <a:lnTo>
                    <a:pt x="69" y="88"/>
                  </a:lnTo>
                  <a:lnTo>
                    <a:pt x="85" y="79"/>
                  </a:lnTo>
                  <a:lnTo>
                    <a:pt x="101" y="74"/>
                  </a:lnTo>
                  <a:lnTo>
                    <a:pt x="120" y="72"/>
                  </a:lnTo>
                  <a:lnTo>
                    <a:pt x="120" y="72"/>
                  </a:lnTo>
                  <a:lnTo>
                    <a:pt x="125" y="72"/>
                  </a:lnTo>
                  <a:lnTo>
                    <a:pt x="125" y="72"/>
                  </a:lnTo>
                  <a:lnTo>
                    <a:pt x="144" y="76"/>
                  </a:lnTo>
                  <a:lnTo>
                    <a:pt x="161" y="83"/>
                  </a:lnTo>
                  <a:lnTo>
                    <a:pt x="177" y="91"/>
                  </a:lnTo>
                  <a:lnTo>
                    <a:pt x="191" y="104"/>
                  </a:lnTo>
                  <a:lnTo>
                    <a:pt x="191" y="104"/>
                  </a:lnTo>
                  <a:lnTo>
                    <a:pt x="196" y="108"/>
                  </a:lnTo>
                  <a:lnTo>
                    <a:pt x="203" y="110"/>
                  </a:lnTo>
                  <a:lnTo>
                    <a:pt x="203" y="110"/>
                  </a:lnTo>
                  <a:lnTo>
                    <a:pt x="208" y="108"/>
                  </a:lnTo>
                  <a:lnTo>
                    <a:pt x="213" y="106"/>
                  </a:lnTo>
                  <a:lnTo>
                    <a:pt x="245" y="79"/>
                  </a:lnTo>
                  <a:lnTo>
                    <a:pt x="245" y="79"/>
                  </a:lnTo>
                  <a:lnTo>
                    <a:pt x="248" y="74"/>
                  </a:lnTo>
                  <a:lnTo>
                    <a:pt x="250" y="67"/>
                  </a:lnTo>
                  <a:lnTo>
                    <a:pt x="250" y="67"/>
                  </a:lnTo>
                  <a:lnTo>
                    <a:pt x="248" y="61"/>
                  </a:lnTo>
                  <a:lnTo>
                    <a:pt x="247" y="56"/>
                  </a:lnTo>
                  <a:lnTo>
                    <a:pt x="247" y="56"/>
                  </a:lnTo>
                  <a:lnTo>
                    <a:pt x="235" y="44"/>
                  </a:lnTo>
                  <a:lnTo>
                    <a:pt x="221" y="34"/>
                  </a:lnTo>
                  <a:lnTo>
                    <a:pt x="208" y="25"/>
                  </a:lnTo>
                  <a:lnTo>
                    <a:pt x="193" y="17"/>
                  </a:lnTo>
                  <a:lnTo>
                    <a:pt x="177" y="10"/>
                  </a:lnTo>
                  <a:lnTo>
                    <a:pt x="162" y="5"/>
                  </a:lnTo>
                  <a:lnTo>
                    <a:pt x="147" y="2"/>
                  </a:lnTo>
                  <a:lnTo>
                    <a:pt x="130" y="0"/>
                  </a:lnTo>
                  <a:lnTo>
                    <a:pt x="130" y="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37" name="Freeform 85"/>
            <p:cNvSpPr>
              <a:spLocks noEditPoints="1"/>
            </p:cNvSpPr>
            <p:nvPr/>
          </p:nvSpPr>
          <p:spPr bwMode="auto">
            <a:xfrm>
              <a:off x="12457113" y="398463"/>
              <a:ext cx="898525" cy="639763"/>
            </a:xfrm>
            <a:custGeom>
              <a:avLst/>
              <a:gdLst/>
              <a:ahLst/>
              <a:cxnLst>
                <a:cxn ang="0">
                  <a:pos x="605" y="804"/>
                </a:cxn>
                <a:cxn ang="0">
                  <a:pos x="592" y="771"/>
                </a:cxn>
                <a:cxn ang="0">
                  <a:pos x="582" y="742"/>
                </a:cxn>
                <a:cxn ang="0">
                  <a:pos x="583" y="713"/>
                </a:cxn>
                <a:cxn ang="0">
                  <a:pos x="583" y="707"/>
                </a:cxn>
                <a:cxn ang="0">
                  <a:pos x="120" y="707"/>
                </a:cxn>
                <a:cxn ang="0">
                  <a:pos x="103" y="700"/>
                </a:cxn>
                <a:cxn ang="0">
                  <a:pos x="96" y="683"/>
                </a:cxn>
                <a:cxn ang="0">
                  <a:pos x="96" y="120"/>
                </a:cxn>
                <a:cxn ang="0">
                  <a:pos x="103" y="103"/>
                </a:cxn>
                <a:cxn ang="0">
                  <a:pos x="120" y="96"/>
                </a:cxn>
                <a:cxn ang="0">
                  <a:pos x="936" y="96"/>
                </a:cxn>
                <a:cxn ang="0">
                  <a:pos x="953" y="103"/>
                </a:cxn>
                <a:cxn ang="0">
                  <a:pos x="960" y="120"/>
                </a:cxn>
                <a:cxn ang="0">
                  <a:pos x="990" y="661"/>
                </a:cxn>
                <a:cxn ang="0">
                  <a:pos x="998" y="664"/>
                </a:cxn>
                <a:cxn ang="0">
                  <a:pos x="1014" y="675"/>
                </a:cxn>
                <a:cxn ang="0">
                  <a:pos x="1024" y="690"/>
                </a:cxn>
                <a:cxn ang="0">
                  <a:pos x="1029" y="707"/>
                </a:cxn>
                <a:cxn ang="0">
                  <a:pos x="1030" y="804"/>
                </a:cxn>
                <a:cxn ang="0">
                  <a:pos x="1089" y="804"/>
                </a:cxn>
                <a:cxn ang="0">
                  <a:pos x="1106" y="801"/>
                </a:cxn>
                <a:cxn ang="0">
                  <a:pos x="1120" y="793"/>
                </a:cxn>
                <a:cxn ang="0">
                  <a:pos x="1128" y="779"/>
                </a:cxn>
                <a:cxn ang="0">
                  <a:pos x="1132" y="762"/>
                </a:cxn>
                <a:cxn ang="0">
                  <a:pos x="1132" y="42"/>
                </a:cxn>
                <a:cxn ang="0">
                  <a:pos x="1128" y="25"/>
                </a:cxn>
                <a:cxn ang="0">
                  <a:pos x="1120" y="12"/>
                </a:cxn>
                <a:cxn ang="0">
                  <a:pos x="1106" y="3"/>
                </a:cxn>
                <a:cxn ang="0">
                  <a:pos x="1089" y="0"/>
                </a:cxn>
                <a:cxn ang="0">
                  <a:pos x="44" y="0"/>
                </a:cxn>
                <a:cxn ang="0">
                  <a:pos x="27" y="3"/>
                </a:cxn>
                <a:cxn ang="0">
                  <a:pos x="13" y="12"/>
                </a:cxn>
                <a:cxn ang="0">
                  <a:pos x="3" y="25"/>
                </a:cxn>
                <a:cxn ang="0">
                  <a:pos x="0" y="42"/>
                </a:cxn>
                <a:cxn ang="0">
                  <a:pos x="0" y="762"/>
                </a:cxn>
                <a:cxn ang="0">
                  <a:pos x="3" y="779"/>
                </a:cxn>
                <a:cxn ang="0">
                  <a:pos x="13" y="793"/>
                </a:cxn>
                <a:cxn ang="0">
                  <a:pos x="27" y="801"/>
                </a:cxn>
                <a:cxn ang="0">
                  <a:pos x="44" y="804"/>
                </a:cxn>
                <a:cxn ang="0">
                  <a:pos x="1015" y="384"/>
                </a:cxn>
                <a:cxn ang="0">
                  <a:pos x="1017" y="374"/>
                </a:cxn>
                <a:cxn ang="0">
                  <a:pos x="1030" y="362"/>
                </a:cxn>
                <a:cxn ang="0">
                  <a:pos x="1074" y="361"/>
                </a:cxn>
                <a:cxn ang="0">
                  <a:pos x="1084" y="362"/>
                </a:cxn>
                <a:cxn ang="0">
                  <a:pos x="1096" y="374"/>
                </a:cxn>
                <a:cxn ang="0">
                  <a:pos x="1098" y="418"/>
                </a:cxn>
                <a:cxn ang="0">
                  <a:pos x="1096" y="428"/>
                </a:cxn>
                <a:cxn ang="0">
                  <a:pos x="1084" y="442"/>
                </a:cxn>
                <a:cxn ang="0">
                  <a:pos x="1041" y="443"/>
                </a:cxn>
                <a:cxn ang="0">
                  <a:pos x="1030" y="442"/>
                </a:cxn>
                <a:cxn ang="0">
                  <a:pos x="1017" y="428"/>
                </a:cxn>
                <a:cxn ang="0">
                  <a:pos x="1015" y="384"/>
                </a:cxn>
              </a:cxnLst>
              <a:rect l="0" t="0" r="r" b="b"/>
              <a:pathLst>
                <a:path w="1132" h="804">
                  <a:moveTo>
                    <a:pt x="44" y="804"/>
                  </a:moveTo>
                  <a:lnTo>
                    <a:pt x="605" y="804"/>
                  </a:lnTo>
                  <a:lnTo>
                    <a:pt x="592" y="771"/>
                  </a:lnTo>
                  <a:lnTo>
                    <a:pt x="592" y="771"/>
                  </a:lnTo>
                  <a:lnTo>
                    <a:pt x="585" y="757"/>
                  </a:lnTo>
                  <a:lnTo>
                    <a:pt x="582" y="742"/>
                  </a:lnTo>
                  <a:lnTo>
                    <a:pt x="582" y="729"/>
                  </a:lnTo>
                  <a:lnTo>
                    <a:pt x="583" y="713"/>
                  </a:lnTo>
                  <a:lnTo>
                    <a:pt x="583" y="713"/>
                  </a:lnTo>
                  <a:lnTo>
                    <a:pt x="583" y="707"/>
                  </a:lnTo>
                  <a:lnTo>
                    <a:pt x="120" y="707"/>
                  </a:lnTo>
                  <a:lnTo>
                    <a:pt x="120" y="707"/>
                  </a:lnTo>
                  <a:lnTo>
                    <a:pt x="111" y="705"/>
                  </a:lnTo>
                  <a:lnTo>
                    <a:pt x="103" y="700"/>
                  </a:lnTo>
                  <a:lnTo>
                    <a:pt x="98" y="693"/>
                  </a:lnTo>
                  <a:lnTo>
                    <a:pt x="96" y="683"/>
                  </a:lnTo>
                  <a:lnTo>
                    <a:pt x="96" y="120"/>
                  </a:lnTo>
                  <a:lnTo>
                    <a:pt x="96" y="120"/>
                  </a:lnTo>
                  <a:lnTo>
                    <a:pt x="98" y="111"/>
                  </a:lnTo>
                  <a:lnTo>
                    <a:pt x="103" y="103"/>
                  </a:lnTo>
                  <a:lnTo>
                    <a:pt x="111" y="98"/>
                  </a:lnTo>
                  <a:lnTo>
                    <a:pt x="120" y="96"/>
                  </a:lnTo>
                  <a:lnTo>
                    <a:pt x="936" y="96"/>
                  </a:lnTo>
                  <a:lnTo>
                    <a:pt x="936" y="96"/>
                  </a:lnTo>
                  <a:lnTo>
                    <a:pt x="946" y="98"/>
                  </a:lnTo>
                  <a:lnTo>
                    <a:pt x="953" y="103"/>
                  </a:lnTo>
                  <a:lnTo>
                    <a:pt x="958" y="111"/>
                  </a:lnTo>
                  <a:lnTo>
                    <a:pt x="960" y="120"/>
                  </a:lnTo>
                  <a:lnTo>
                    <a:pt x="960" y="651"/>
                  </a:lnTo>
                  <a:lnTo>
                    <a:pt x="990" y="661"/>
                  </a:lnTo>
                  <a:lnTo>
                    <a:pt x="990" y="661"/>
                  </a:lnTo>
                  <a:lnTo>
                    <a:pt x="998" y="664"/>
                  </a:lnTo>
                  <a:lnTo>
                    <a:pt x="1007" y="670"/>
                  </a:lnTo>
                  <a:lnTo>
                    <a:pt x="1014" y="675"/>
                  </a:lnTo>
                  <a:lnTo>
                    <a:pt x="1019" y="681"/>
                  </a:lnTo>
                  <a:lnTo>
                    <a:pt x="1024" y="690"/>
                  </a:lnTo>
                  <a:lnTo>
                    <a:pt x="1027" y="698"/>
                  </a:lnTo>
                  <a:lnTo>
                    <a:pt x="1029" y="707"/>
                  </a:lnTo>
                  <a:lnTo>
                    <a:pt x="1030" y="717"/>
                  </a:lnTo>
                  <a:lnTo>
                    <a:pt x="1030" y="804"/>
                  </a:lnTo>
                  <a:lnTo>
                    <a:pt x="1089" y="804"/>
                  </a:lnTo>
                  <a:lnTo>
                    <a:pt x="1089" y="804"/>
                  </a:lnTo>
                  <a:lnTo>
                    <a:pt x="1098" y="803"/>
                  </a:lnTo>
                  <a:lnTo>
                    <a:pt x="1106" y="801"/>
                  </a:lnTo>
                  <a:lnTo>
                    <a:pt x="1113" y="798"/>
                  </a:lnTo>
                  <a:lnTo>
                    <a:pt x="1120" y="793"/>
                  </a:lnTo>
                  <a:lnTo>
                    <a:pt x="1125" y="786"/>
                  </a:lnTo>
                  <a:lnTo>
                    <a:pt x="1128" y="779"/>
                  </a:lnTo>
                  <a:lnTo>
                    <a:pt x="1132" y="771"/>
                  </a:lnTo>
                  <a:lnTo>
                    <a:pt x="1132" y="762"/>
                  </a:lnTo>
                  <a:lnTo>
                    <a:pt x="1132" y="42"/>
                  </a:lnTo>
                  <a:lnTo>
                    <a:pt x="1132" y="42"/>
                  </a:lnTo>
                  <a:lnTo>
                    <a:pt x="1132" y="34"/>
                  </a:lnTo>
                  <a:lnTo>
                    <a:pt x="1128" y="25"/>
                  </a:lnTo>
                  <a:lnTo>
                    <a:pt x="1125" y="18"/>
                  </a:lnTo>
                  <a:lnTo>
                    <a:pt x="1120" y="12"/>
                  </a:lnTo>
                  <a:lnTo>
                    <a:pt x="1113" y="7"/>
                  </a:lnTo>
                  <a:lnTo>
                    <a:pt x="1106" y="3"/>
                  </a:lnTo>
                  <a:lnTo>
                    <a:pt x="1098" y="0"/>
                  </a:lnTo>
                  <a:lnTo>
                    <a:pt x="1089" y="0"/>
                  </a:lnTo>
                  <a:lnTo>
                    <a:pt x="44" y="0"/>
                  </a:lnTo>
                  <a:lnTo>
                    <a:pt x="44" y="0"/>
                  </a:lnTo>
                  <a:lnTo>
                    <a:pt x="33" y="0"/>
                  </a:lnTo>
                  <a:lnTo>
                    <a:pt x="27" y="3"/>
                  </a:lnTo>
                  <a:lnTo>
                    <a:pt x="18" y="7"/>
                  </a:lnTo>
                  <a:lnTo>
                    <a:pt x="13" y="12"/>
                  </a:lnTo>
                  <a:lnTo>
                    <a:pt x="8" y="18"/>
                  </a:lnTo>
                  <a:lnTo>
                    <a:pt x="3" y="25"/>
                  </a:lnTo>
                  <a:lnTo>
                    <a:pt x="1" y="34"/>
                  </a:lnTo>
                  <a:lnTo>
                    <a:pt x="0" y="42"/>
                  </a:lnTo>
                  <a:lnTo>
                    <a:pt x="0" y="762"/>
                  </a:lnTo>
                  <a:lnTo>
                    <a:pt x="0" y="762"/>
                  </a:lnTo>
                  <a:lnTo>
                    <a:pt x="1" y="771"/>
                  </a:lnTo>
                  <a:lnTo>
                    <a:pt x="3" y="779"/>
                  </a:lnTo>
                  <a:lnTo>
                    <a:pt x="8" y="786"/>
                  </a:lnTo>
                  <a:lnTo>
                    <a:pt x="13" y="793"/>
                  </a:lnTo>
                  <a:lnTo>
                    <a:pt x="18" y="798"/>
                  </a:lnTo>
                  <a:lnTo>
                    <a:pt x="27" y="801"/>
                  </a:lnTo>
                  <a:lnTo>
                    <a:pt x="33" y="803"/>
                  </a:lnTo>
                  <a:lnTo>
                    <a:pt x="44" y="804"/>
                  </a:lnTo>
                  <a:lnTo>
                    <a:pt x="44" y="804"/>
                  </a:lnTo>
                  <a:close/>
                  <a:moveTo>
                    <a:pt x="1015" y="384"/>
                  </a:moveTo>
                  <a:lnTo>
                    <a:pt x="1015" y="384"/>
                  </a:lnTo>
                  <a:lnTo>
                    <a:pt x="1017" y="374"/>
                  </a:lnTo>
                  <a:lnTo>
                    <a:pt x="1022" y="368"/>
                  </a:lnTo>
                  <a:lnTo>
                    <a:pt x="1030" y="362"/>
                  </a:lnTo>
                  <a:lnTo>
                    <a:pt x="1041" y="361"/>
                  </a:lnTo>
                  <a:lnTo>
                    <a:pt x="1074" y="361"/>
                  </a:lnTo>
                  <a:lnTo>
                    <a:pt x="1074" y="361"/>
                  </a:lnTo>
                  <a:lnTo>
                    <a:pt x="1084" y="362"/>
                  </a:lnTo>
                  <a:lnTo>
                    <a:pt x="1091" y="368"/>
                  </a:lnTo>
                  <a:lnTo>
                    <a:pt x="1096" y="374"/>
                  </a:lnTo>
                  <a:lnTo>
                    <a:pt x="1098" y="384"/>
                  </a:lnTo>
                  <a:lnTo>
                    <a:pt x="1098" y="418"/>
                  </a:lnTo>
                  <a:lnTo>
                    <a:pt x="1098" y="418"/>
                  </a:lnTo>
                  <a:lnTo>
                    <a:pt x="1096" y="428"/>
                  </a:lnTo>
                  <a:lnTo>
                    <a:pt x="1091" y="437"/>
                  </a:lnTo>
                  <a:lnTo>
                    <a:pt x="1084" y="442"/>
                  </a:lnTo>
                  <a:lnTo>
                    <a:pt x="1074" y="443"/>
                  </a:lnTo>
                  <a:lnTo>
                    <a:pt x="1041" y="443"/>
                  </a:lnTo>
                  <a:lnTo>
                    <a:pt x="1041" y="443"/>
                  </a:lnTo>
                  <a:lnTo>
                    <a:pt x="1030" y="442"/>
                  </a:lnTo>
                  <a:lnTo>
                    <a:pt x="1022" y="437"/>
                  </a:lnTo>
                  <a:lnTo>
                    <a:pt x="1017" y="428"/>
                  </a:lnTo>
                  <a:lnTo>
                    <a:pt x="1015" y="418"/>
                  </a:lnTo>
                  <a:lnTo>
                    <a:pt x="1015" y="38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38" name="Freeform 86"/>
            <p:cNvSpPr/>
            <p:nvPr/>
          </p:nvSpPr>
          <p:spPr bwMode="auto">
            <a:xfrm>
              <a:off x="12592050" y="544513"/>
              <a:ext cx="209550" cy="165100"/>
            </a:xfrm>
            <a:custGeom>
              <a:avLst/>
              <a:gdLst/>
              <a:ahLst/>
              <a:cxnLst>
                <a:cxn ang="0">
                  <a:pos x="253" y="207"/>
                </a:cxn>
                <a:cxn ang="0">
                  <a:pos x="253" y="207"/>
                </a:cxn>
                <a:cxn ang="0">
                  <a:pos x="258" y="207"/>
                </a:cxn>
                <a:cxn ang="0">
                  <a:pos x="262" y="204"/>
                </a:cxn>
                <a:cxn ang="0">
                  <a:pos x="265" y="200"/>
                </a:cxn>
                <a:cxn ang="0">
                  <a:pos x="265" y="195"/>
                </a:cxn>
                <a:cxn ang="0">
                  <a:pos x="265" y="11"/>
                </a:cxn>
                <a:cxn ang="0">
                  <a:pos x="265" y="11"/>
                </a:cxn>
                <a:cxn ang="0">
                  <a:pos x="265" y="8"/>
                </a:cxn>
                <a:cxn ang="0">
                  <a:pos x="262" y="3"/>
                </a:cxn>
                <a:cxn ang="0">
                  <a:pos x="258" y="1"/>
                </a:cxn>
                <a:cxn ang="0">
                  <a:pos x="253" y="0"/>
                </a:cxn>
                <a:cxn ang="0">
                  <a:pos x="14" y="0"/>
                </a:cxn>
                <a:cxn ang="0">
                  <a:pos x="14" y="0"/>
                </a:cxn>
                <a:cxn ang="0">
                  <a:pos x="9" y="1"/>
                </a:cxn>
                <a:cxn ang="0">
                  <a:pos x="3" y="3"/>
                </a:cxn>
                <a:cxn ang="0">
                  <a:pos x="2" y="8"/>
                </a:cxn>
                <a:cxn ang="0">
                  <a:pos x="0" y="11"/>
                </a:cxn>
                <a:cxn ang="0">
                  <a:pos x="0" y="195"/>
                </a:cxn>
                <a:cxn ang="0">
                  <a:pos x="0" y="195"/>
                </a:cxn>
                <a:cxn ang="0">
                  <a:pos x="2" y="200"/>
                </a:cxn>
                <a:cxn ang="0">
                  <a:pos x="3" y="204"/>
                </a:cxn>
                <a:cxn ang="0">
                  <a:pos x="9" y="207"/>
                </a:cxn>
                <a:cxn ang="0">
                  <a:pos x="14" y="207"/>
                </a:cxn>
                <a:cxn ang="0">
                  <a:pos x="253" y="207"/>
                </a:cxn>
              </a:cxnLst>
              <a:rect l="0" t="0" r="r" b="b"/>
              <a:pathLst>
                <a:path w="265" h="207">
                  <a:moveTo>
                    <a:pt x="253" y="207"/>
                  </a:moveTo>
                  <a:lnTo>
                    <a:pt x="253" y="207"/>
                  </a:lnTo>
                  <a:lnTo>
                    <a:pt x="258" y="207"/>
                  </a:lnTo>
                  <a:lnTo>
                    <a:pt x="262" y="204"/>
                  </a:lnTo>
                  <a:lnTo>
                    <a:pt x="265" y="200"/>
                  </a:lnTo>
                  <a:lnTo>
                    <a:pt x="265" y="195"/>
                  </a:lnTo>
                  <a:lnTo>
                    <a:pt x="265" y="11"/>
                  </a:lnTo>
                  <a:lnTo>
                    <a:pt x="265" y="11"/>
                  </a:lnTo>
                  <a:lnTo>
                    <a:pt x="265" y="8"/>
                  </a:lnTo>
                  <a:lnTo>
                    <a:pt x="262" y="3"/>
                  </a:lnTo>
                  <a:lnTo>
                    <a:pt x="258" y="1"/>
                  </a:lnTo>
                  <a:lnTo>
                    <a:pt x="253" y="0"/>
                  </a:lnTo>
                  <a:lnTo>
                    <a:pt x="14" y="0"/>
                  </a:lnTo>
                  <a:lnTo>
                    <a:pt x="14" y="0"/>
                  </a:lnTo>
                  <a:lnTo>
                    <a:pt x="9" y="1"/>
                  </a:lnTo>
                  <a:lnTo>
                    <a:pt x="3" y="3"/>
                  </a:lnTo>
                  <a:lnTo>
                    <a:pt x="2" y="8"/>
                  </a:lnTo>
                  <a:lnTo>
                    <a:pt x="0" y="11"/>
                  </a:lnTo>
                  <a:lnTo>
                    <a:pt x="0" y="195"/>
                  </a:lnTo>
                  <a:lnTo>
                    <a:pt x="0" y="195"/>
                  </a:lnTo>
                  <a:lnTo>
                    <a:pt x="2" y="200"/>
                  </a:lnTo>
                  <a:lnTo>
                    <a:pt x="3" y="204"/>
                  </a:lnTo>
                  <a:lnTo>
                    <a:pt x="9" y="207"/>
                  </a:lnTo>
                  <a:lnTo>
                    <a:pt x="14" y="207"/>
                  </a:lnTo>
                  <a:lnTo>
                    <a:pt x="253" y="207"/>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39" name="Freeform 87"/>
            <p:cNvSpPr/>
            <p:nvPr/>
          </p:nvSpPr>
          <p:spPr bwMode="auto">
            <a:xfrm>
              <a:off x="12592050" y="755650"/>
              <a:ext cx="411163" cy="44450"/>
            </a:xfrm>
            <a:custGeom>
              <a:avLst/>
              <a:gdLst/>
              <a:ahLst/>
              <a:cxnLst>
                <a:cxn ang="0">
                  <a:pos x="518" y="0"/>
                </a:cxn>
                <a:cxn ang="0">
                  <a:pos x="0" y="0"/>
                </a:cxn>
                <a:cxn ang="0">
                  <a:pos x="0" y="55"/>
                </a:cxn>
                <a:cxn ang="0">
                  <a:pos x="493" y="55"/>
                </a:cxn>
                <a:cxn ang="0">
                  <a:pos x="493" y="55"/>
                </a:cxn>
                <a:cxn ang="0">
                  <a:pos x="494" y="38"/>
                </a:cxn>
                <a:cxn ang="0">
                  <a:pos x="499" y="23"/>
                </a:cxn>
                <a:cxn ang="0">
                  <a:pos x="508" y="11"/>
                </a:cxn>
                <a:cxn ang="0">
                  <a:pos x="518" y="0"/>
                </a:cxn>
                <a:cxn ang="0">
                  <a:pos x="518" y="0"/>
                </a:cxn>
              </a:cxnLst>
              <a:rect l="0" t="0" r="r" b="b"/>
              <a:pathLst>
                <a:path w="518" h="55">
                  <a:moveTo>
                    <a:pt x="518" y="0"/>
                  </a:moveTo>
                  <a:lnTo>
                    <a:pt x="0" y="0"/>
                  </a:lnTo>
                  <a:lnTo>
                    <a:pt x="0" y="55"/>
                  </a:lnTo>
                  <a:lnTo>
                    <a:pt x="493" y="55"/>
                  </a:lnTo>
                  <a:lnTo>
                    <a:pt x="493" y="55"/>
                  </a:lnTo>
                  <a:lnTo>
                    <a:pt x="494" y="38"/>
                  </a:lnTo>
                  <a:lnTo>
                    <a:pt x="499" y="23"/>
                  </a:lnTo>
                  <a:lnTo>
                    <a:pt x="508" y="11"/>
                  </a:lnTo>
                  <a:lnTo>
                    <a:pt x="518" y="0"/>
                  </a:lnTo>
                  <a:lnTo>
                    <a:pt x="518" y="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40" name="Rectangle 88"/>
            <p:cNvSpPr>
              <a:spLocks noChangeArrowheads="1"/>
            </p:cNvSpPr>
            <p:nvPr/>
          </p:nvSpPr>
          <p:spPr bwMode="auto">
            <a:xfrm>
              <a:off x="12592050" y="850900"/>
              <a:ext cx="265113" cy="44450"/>
            </a:xfrm>
            <a:prstGeom prst="rect">
              <a:avLst/>
            </a:prstGeom>
            <a:grpFill/>
            <a:ln w="9525">
              <a:noFill/>
              <a:miter lim="800000"/>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41" name="Rectangle 89"/>
            <p:cNvSpPr>
              <a:spLocks noChangeArrowheads="1"/>
            </p:cNvSpPr>
            <p:nvPr/>
          </p:nvSpPr>
          <p:spPr bwMode="auto">
            <a:xfrm>
              <a:off x="12847638" y="654050"/>
              <a:ext cx="298450" cy="42863"/>
            </a:xfrm>
            <a:prstGeom prst="rect">
              <a:avLst/>
            </a:prstGeom>
            <a:grpFill/>
            <a:ln w="9525">
              <a:noFill/>
              <a:miter lim="800000"/>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42" name="Rectangle 90"/>
            <p:cNvSpPr>
              <a:spLocks noChangeArrowheads="1"/>
            </p:cNvSpPr>
            <p:nvPr/>
          </p:nvSpPr>
          <p:spPr bwMode="auto">
            <a:xfrm>
              <a:off x="12847638" y="557213"/>
              <a:ext cx="173038" cy="44450"/>
            </a:xfrm>
            <a:prstGeom prst="rect">
              <a:avLst/>
            </a:prstGeom>
            <a:grpFill/>
            <a:ln w="9525">
              <a:noFill/>
              <a:miter lim="800000"/>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243" name="Freeform 91"/>
            <p:cNvSpPr/>
            <p:nvPr/>
          </p:nvSpPr>
          <p:spPr bwMode="auto">
            <a:xfrm>
              <a:off x="12954000" y="773113"/>
              <a:ext cx="284163" cy="398463"/>
            </a:xfrm>
            <a:custGeom>
              <a:avLst/>
              <a:gdLst/>
              <a:ahLst/>
              <a:cxnLst>
                <a:cxn ang="0">
                  <a:pos x="286" y="503"/>
                </a:cxn>
                <a:cxn ang="0">
                  <a:pos x="290" y="501"/>
                </a:cxn>
                <a:cxn ang="0">
                  <a:pos x="295" y="496"/>
                </a:cxn>
                <a:cxn ang="0">
                  <a:pos x="296" y="471"/>
                </a:cxn>
                <a:cxn ang="0">
                  <a:pos x="296" y="466"/>
                </a:cxn>
                <a:cxn ang="0">
                  <a:pos x="350" y="421"/>
                </a:cxn>
                <a:cxn ang="0">
                  <a:pos x="354" y="417"/>
                </a:cxn>
                <a:cxn ang="0">
                  <a:pos x="359" y="409"/>
                </a:cxn>
                <a:cxn ang="0">
                  <a:pos x="359" y="334"/>
                </a:cxn>
                <a:cxn ang="0">
                  <a:pos x="359" y="247"/>
                </a:cxn>
                <a:cxn ang="0">
                  <a:pos x="355" y="238"/>
                </a:cxn>
                <a:cxn ang="0">
                  <a:pos x="349" y="233"/>
                </a:cxn>
                <a:cxn ang="0">
                  <a:pos x="195" y="184"/>
                </a:cxn>
                <a:cxn ang="0">
                  <a:pos x="192" y="181"/>
                </a:cxn>
                <a:cxn ang="0">
                  <a:pos x="192" y="34"/>
                </a:cxn>
                <a:cxn ang="0">
                  <a:pos x="192" y="33"/>
                </a:cxn>
                <a:cxn ang="0">
                  <a:pos x="188" y="21"/>
                </a:cxn>
                <a:cxn ang="0">
                  <a:pos x="182" y="11"/>
                </a:cxn>
                <a:cxn ang="0">
                  <a:pos x="172" y="4"/>
                </a:cxn>
                <a:cxn ang="0">
                  <a:pos x="160" y="0"/>
                </a:cxn>
                <a:cxn ang="0">
                  <a:pos x="118" y="0"/>
                </a:cxn>
                <a:cxn ang="0">
                  <a:pos x="106" y="4"/>
                </a:cxn>
                <a:cxn ang="0">
                  <a:pos x="94" y="11"/>
                </a:cxn>
                <a:cxn ang="0">
                  <a:pos x="86" y="21"/>
                </a:cxn>
                <a:cxn ang="0">
                  <a:pos x="82" y="34"/>
                </a:cxn>
                <a:cxn ang="0">
                  <a:pos x="81" y="38"/>
                </a:cxn>
                <a:cxn ang="0">
                  <a:pos x="82" y="159"/>
                </a:cxn>
                <a:cxn ang="0">
                  <a:pos x="82" y="237"/>
                </a:cxn>
                <a:cxn ang="0">
                  <a:pos x="82" y="280"/>
                </a:cxn>
                <a:cxn ang="0">
                  <a:pos x="79" y="287"/>
                </a:cxn>
                <a:cxn ang="0">
                  <a:pos x="72" y="291"/>
                </a:cxn>
                <a:cxn ang="0">
                  <a:pos x="72" y="291"/>
                </a:cxn>
                <a:cxn ang="0">
                  <a:pos x="65" y="287"/>
                </a:cxn>
                <a:cxn ang="0">
                  <a:pos x="62" y="280"/>
                </a:cxn>
                <a:cxn ang="0">
                  <a:pos x="62" y="218"/>
                </a:cxn>
                <a:cxn ang="0">
                  <a:pos x="55" y="216"/>
                </a:cxn>
                <a:cxn ang="0">
                  <a:pos x="48" y="216"/>
                </a:cxn>
                <a:cxn ang="0">
                  <a:pos x="30" y="221"/>
                </a:cxn>
                <a:cxn ang="0">
                  <a:pos x="16" y="230"/>
                </a:cxn>
                <a:cxn ang="0">
                  <a:pos x="8" y="237"/>
                </a:cxn>
                <a:cxn ang="0">
                  <a:pos x="0" y="259"/>
                </a:cxn>
                <a:cxn ang="0">
                  <a:pos x="6" y="279"/>
                </a:cxn>
                <a:cxn ang="0">
                  <a:pos x="64" y="415"/>
                </a:cxn>
                <a:cxn ang="0">
                  <a:pos x="123" y="461"/>
                </a:cxn>
                <a:cxn ang="0">
                  <a:pos x="126" y="471"/>
                </a:cxn>
                <a:cxn ang="0">
                  <a:pos x="126" y="493"/>
                </a:cxn>
                <a:cxn ang="0">
                  <a:pos x="129" y="500"/>
                </a:cxn>
                <a:cxn ang="0">
                  <a:pos x="136" y="503"/>
                </a:cxn>
              </a:cxnLst>
              <a:rect l="0" t="0" r="r" b="b"/>
              <a:pathLst>
                <a:path w="359" h="503">
                  <a:moveTo>
                    <a:pt x="136" y="503"/>
                  </a:moveTo>
                  <a:lnTo>
                    <a:pt x="286" y="503"/>
                  </a:lnTo>
                  <a:lnTo>
                    <a:pt x="286" y="503"/>
                  </a:lnTo>
                  <a:lnTo>
                    <a:pt x="290" y="501"/>
                  </a:lnTo>
                  <a:lnTo>
                    <a:pt x="293" y="500"/>
                  </a:lnTo>
                  <a:lnTo>
                    <a:pt x="295" y="496"/>
                  </a:lnTo>
                  <a:lnTo>
                    <a:pt x="296" y="493"/>
                  </a:lnTo>
                  <a:lnTo>
                    <a:pt x="296" y="471"/>
                  </a:lnTo>
                  <a:lnTo>
                    <a:pt x="296" y="471"/>
                  </a:lnTo>
                  <a:lnTo>
                    <a:pt x="296" y="466"/>
                  </a:lnTo>
                  <a:lnTo>
                    <a:pt x="300" y="463"/>
                  </a:lnTo>
                  <a:lnTo>
                    <a:pt x="350" y="421"/>
                  </a:lnTo>
                  <a:lnTo>
                    <a:pt x="350" y="421"/>
                  </a:lnTo>
                  <a:lnTo>
                    <a:pt x="354" y="417"/>
                  </a:lnTo>
                  <a:lnTo>
                    <a:pt x="357" y="414"/>
                  </a:lnTo>
                  <a:lnTo>
                    <a:pt x="359" y="409"/>
                  </a:lnTo>
                  <a:lnTo>
                    <a:pt x="359" y="404"/>
                  </a:lnTo>
                  <a:lnTo>
                    <a:pt x="359" y="334"/>
                  </a:lnTo>
                  <a:lnTo>
                    <a:pt x="359" y="247"/>
                  </a:lnTo>
                  <a:lnTo>
                    <a:pt x="359" y="247"/>
                  </a:lnTo>
                  <a:lnTo>
                    <a:pt x="359" y="243"/>
                  </a:lnTo>
                  <a:lnTo>
                    <a:pt x="355" y="238"/>
                  </a:lnTo>
                  <a:lnTo>
                    <a:pt x="354" y="235"/>
                  </a:lnTo>
                  <a:lnTo>
                    <a:pt x="349" y="233"/>
                  </a:lnTo>
                  <a:lnTo>
                    <a:pt x="330" y="227"/>
                  </a:lnTo>
                  <a:lnTo>
                    <a:pt x="195" y="184"/>
                  </a:lnTo>
                  <a:lnTo>
                    <a:pt x="195" y="184"/>
                  </a:lnTo>
                  <a:lnTo>
                    <a:pt x="192" y="181"/>
                  </a:lnTo>
                  <a:lnTo>
                    <a:pt x="192" y="178"/>
                  </a:lnTo>
                  <a:lnTo>
                    <a:pt x="192" y="34"/>
                  </a:lnTo>
                  <a:lnTo>
                    <a:pt x="192" y="33"/>
                  </a:lnTo>
                  <a:lnTo>
                    <a:pt x="192" y="33"/>
                  </a:lnTo>
                  <a:lnTo>
                    <a:pt x="190" y="26"/>
                  </a:lnTo>
                  <a:lnTo>
                    <a:pt x="188" y="21"/>
                  </a:lnTo>
                  <a:lnTo>
                    <a:pt x="185" y="16"/>
                  </a:lnTo>
                  <a:lnTo>
                    <a:pt x="182" y="11"/>
                  </a:lnTo>
                  <a:lnTo>
                    <a:pt x="177" y="7"/>
                  </a:lnTo>
                  <a:lnTo>
                    <a:pt x="172" y="4"/>
                  </a:lnTo>
                  <a:lnTo>
                    <a:pt x="167" y="2"/>
                  </a:lnTo>
                  <a:lnTo>
                    <a:pt x="160" y="0"/>
                  </a:lnTo>
                  <a:lnTo>
                    <a:pt x="118" y="0"/>
                  </a:lnTo>
                  <a:lnTo>
                    <a:pt x="118" y="0"/>
                  </a:lnTo>
                  <a:lnTo>
                    <a:pt x="111" y="2"/>
                  </a:lnTo>
                  <a:lnTo>
                    <a:pt x="106" y="4"/>
                  </a:lnTo>
                  <a:lnTo>
                    <a:pt x="99" y="7"/>
                  </a:lnTo>
                  <a:lnTo>
                    <a:pt x="94" y="11"/>
                  </a:lnTo>
                  <a:lnTo>
                    <a:pt x="89" y="16"/>
                  </a:lnTo>
                  <a:lnTo>
                    <a:pt x="86" y="21"/>
                  </a:lnTo>
                  <a:lnTo>
                    <a:pt x="84" y="27"/>
                  </a:lnTo>
                  <a:lnTo>
                    <a:pt x="82" y="34"/>
                  </a:lnTo>
                  <a:lnTo>
                    <a:pt x="82" y="34"/>
                  </a:lnTo>
                  <a:lnTo>
                    <a:pt x="81" y="38"/>
                  </a:lnTo>
                  <a:lnTo>
                    <a:pt x="81" y="159"/>
                  </a:lnTo>
                  <a:lnTo>
                    <a:pt x="82" y="159"/>
                  </a:lnTo>
                  <a:lnTo>
                    <a:pt x="82" y="237"/>
                  </a:lnTo>
                  <a:lnTo>
                    <a:pt x="82" y="237"/>
                  </a:lnTo>
                  <a:lnTo>
                    <a:pt x="82" y="280"/>
                  </a:lnTo>
                  <a:lnTo>
                    <a:pt x="82" y="280"/>
                  </a:lnTo>
                  <a:lnTo>
                    <a:pt x="81" y="284"/>
                  </a:lnTo>
                  <a:lnTo>
                    <a:pt x="79" y="287"/>
                  </a:lnTo>
                  <a:lnTo>
                    <a:pt x="75" y="289"/>
                  </a:lnTo>
                  <a:lnTo>
                    <a:pt x="72" y="291"/>
                  </a:lnTo>
                  <a:lnTo>
                    <a:pt x="72" y="291"/>
                  </a:lnTo>
                  <a:lnTo>
                    <a:pt x="72" y="291"/>
                  </a:lnTo>
                  <a:lnTo>
                    <a:pt x="67" y="289"/>
                  </a:lnTo>
                  <a:lnTo>
                    <a:pt x="65" y="287"/>
                  </a:lnTo>
                  <a:lnTo>
                    <a:pt x="62" y="284"/>
                  </a:lnTo>
                  <a:lnTo>
                    <a:pt x="62" y="280"/>
                  </a:lnTo>
                  <a:lnTo>
                    <a:pt x="62" y="237"/>
                  </a:lnTo>
                  <a:lnTo>
                    <a:pt x="62" y="218"/>
                  </a:lnTo>
                  <a:lnTo>
                    <a:pt x="62" y="218"/>
                  </a:lnTo>
                  <a:lnTo>
                    <a:pt x="55" y="216"/>
                  </a:lnTo>
                  <a:lnTo>
                    <a:pt x="48" y="216"/>
                  </a:lnTo>
                  <a:lnTo>
                    <a:pt x="48" y="216"/>
                  </a:lnTo>
                  <a:lnTo>
                    <a:pt x="40" y="218"/>
                  </a:lnTo>
                  <a:lnTo>
                    <a:pt x="30" y="221"/>
                  </a:lnTo>
                  <a:lnTo>
                    <a:pt x="16" y="230"/>
                  </a:lnTo>
                  <a:lnTo>
                    <a:pt x="16" y="230"/>
                  </a:lnTo>
                  <a:lnTo>
                    <a:pt x="8" y="237"/>
                  </a:lnTo>
                  <a:lnTo>
                    <a:pt x="8" y="237"/>
                  </a:lnTo>
                  <a:lnTo>
                    <a:pt x="3" y="247"/>
                  </a:lnTo>
                  <a:lnTo>
                    <a:pt x="0" y="259"/>
                  </a:lnTo>
                  <a:lnTo>
                    <a:pt x="1" y="269"/>
                  </a:lnTo>
                  <a:lnTo>
                    <a:pt x="6" y="279"/>
                  </a:lnTo>
                  <a:lnTo>
                    <a:pt x="28" y="334"/>
                  </a:lnTo>
                  <a:lnTo>
                    <a:pt x="64" y="415"/>
                  </a:lnTo>
                  <a:lnTo>
                    <a:pt x="123" y="461"/>
                  </a:lnTo>
                  <a:lnTo>
                    <a:pt x="123" y="461"/>
                  </a:lnTo>
                  <a:lnTo>
                    <a:pt x="126" y="466"/>
                  </a:lnTo>
                  <a:lnTo>
                    <a:pt x="126" y="471"/>
                  </a:lnTo>
                  <a:lnTo>
                    <a:pt x="126" y="493"/>
                  </a:lnTo>
                  <a:lnTo>
                    <a:pt x="126" y="493"/>
                  </a:lnTo>
                  <a:lnTo>
                    <a:pt x="128" y="496"/>
                  </a:lnTo>
                  <a:lnTo>
                    <a:pt x="129" y="500"/>
                  </a:lnTo>
                  <a:lnTo>
                    <a:pt x="133" y="501"/>
                  </a:lnTo>
                  <a:lnTo>
                    <a:pt x="136" y="503"/>
                  </a:lnTo>
                  <a:lnTo>
                    <a:pt x="136" y="503"/>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sp>
        <p:nvSpPr>
          <p:cNvPr id="34883" name="TextBox 202"/>
          <p:cNvSpPr txBox="1">
            <a:spLocks noChangeArrowheads="1"/>
          </p:cNvSpPr>
          <p:nvPr/>
        </p:nvSpPr>
        <p:spPr bwMode="auto">
          <a:xfrm>
            <a:off x="6118589" y="1150485"/>
            <a:ext cx="955099" cy="446274"/>
          </a:xfrm>
          <a:prstGeom prst="rect">
            <a:avLst/>
          </a:prstGeom>
          <a:noFill/>
          <a:ln w="9525">
            <a:noFill/>
            <a:prstDash val="sysDash"/>
            <a:miter lim="800000"/>
          </a:ln>
        </p:spPr>
        <p:txBody>
          <a:bodyPr wrap="square" lIns="121917" tIns="60959" rIns="121917" bIns="60959">
            <a:spAutoFit/>
          </a:bodyPr>
          <a:lstStyle/>
          <a:p>
            <a:pPr defTabSz="913765">
              <a:lnSpc>
                <a:spcPct val="150000"/>
              </a:lnSpc>
            </a:pPr>
            <a:r>
              <a:rPr lang="zh-CN" altLang="en-US" sz="1400" b="1" dirty="0">
                <a:solidFill>
                  <a:srgbClr val="777777"/>
                </a:solidFill>
                <a:latin typeface="Arial" panose="020B0604020202020204" pitchFamily="34" charset="0"/>
                <a:ea typeface="微软雅黑" panose="020B0503020204020204" pitchFamily="34" charset="-122"/>
              </a:rPr>
              <a:t>敏捷园区</a:t>
            </a:r>
            <a:endParaRPr lang="en-US" altLang="zh-CN" sz="1400" b="1" dirty="0">
              <a:solidFill>
                <a:srgbClr val="777777"/>
              </a:solidFill>
              <a:latin typeface="Arial" panose="020B0604020202020204" pitchFamily="34" charset="0"/>
              <a:ea typeface="微软雅黑" panose="020B0503020204020204" pitchFamily="34" charset="-122"/>
            </a:endParaRPr>
          </a:p>
        </p:txBody>
      </p:sp>
      <p:sp>
        <p:nvSpPr>
          <p:cNvPr id="32" name="Freeform 13"/>
          <p:cNvSpPr>
            <a:spLocks noEditPoints="1"/>
          </p:cNvSpPr>
          <p:nvPr/>
        </p:nvSpPr>
        <p:spPr bwMode="auto">
          <a:xfrm>
            <a:off x="516131" y="2834922"/>
            <a:ext cx="478507" cy="145256"/>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lIns="91401" tIns="45702" rIns="91401" bIns="45702"/>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nvGrpSpPr>
          <p:cNvPr id="16" name="组合 384"/>
          <p:cNvGrpSpPr/>
          <p:nvPr/>
        </p:nvGrpSpPr>
        <p:grpSpPr bwMode="auto">
          <a:xfrm>
            <a:off x="942262" y="2074111"/>
            <a:ext cx="610632" cy="308372"/>
            <a:chOff x="3298897" y="4095287"/>
            <a:chExt cx="1257750" cy="591162"/>
          </a:xfrm>
        </p:grpSpPr>
        <p:sp>
          <p:nvSpPr>
            <p:cNvPr id="34" name="Freeform 13"/>
            <p:cNvSpPr>
              <a:spLocks noEditPoints="1"/>
            </p:cNvSpPr>
            <p:nvPr/>
          </p:nvSpPr>
          <p:spPr bwMode="auto">
            <a:xfrm>
              <a:off x="3298897" y="4095287"/>
              <a:ext cx="1257750" cy="299004"/>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cs typeface="Arial" panose="020B0604020202020204" pitchFamily="34" charset="0"/>
              </a:endParaRPr>
            </a:p>
          </p:txBody>
        </p:sp>
        <p:sp>
          <p:nvSpPr>
            <p:cNvPr id="42" name="Freeform 13"/>
            <p:cNvSpPr>
              <a:spLocks noEditPoints="1"/>
            </p:cNvSpPr>
            <p:nvPr/>
          </p:nvSpPr>
          <p:spPr bwMode="auto">
            <a:xfrm>
              <a:off x="3298897" y="4387445"/>
              <a:ext cx="1257750" cy="299004"/>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cs typeface="Arial" panose="020B0604020202020204" pitchFamily="34" charset="0"/>
              </a:endParaRPr>
            </a:p>
          </p:txBody>
        </p:sp>
      </p:grpSp>
      <p:grpSp>
        <p:nvGrpSpPr>
          <p:cNvPr id="17" name="组合 594"/>
          <p:cNvGrpSpPr/>
          <p:nvPr/>
        </p:nvGrpSpPr>
        <p:grpSpPr>
          <a:xfrm>
            <a:off x="1604509" y="2573928"/>
            <a:ext cx="441434" cy="426215"/>
            <a:chOff x="9912350" y="3467100"/>
            <a:chExt cx="422275" cy="415925"/>
          </a:xfrm>
          <a:solidFill>
            <a:schemeClr val="tx1">
              <a:lumMod val="50000"/>
              <a:lumOff val="50000"/>
            </a:schemeClr>
          </a:solidFill>
        </p:grpSpPr>
        <p:sp>
          <p:nvSpPr>
            <p:cNvPr id="53" name="Freeform 510"/>
            <p:cNvSpPr>
              <a:spLocks noEditPoints="1"/>
            </p:cNvSpPr>
            <p:nvPr/>
          </p:nvSpPr>
          <p:spPr bwMode="auto">
            <a:xfrm>
              <a:off x="9912350" y="3740150"/>
              <a:ext cx="415925" cy="142875"/>
            </a:xfrm>
            <a:custGeom>
              <a:avLst/>
              <a:gdLst/>
              <a:ahLst/>
              <a:cxnLst>
                <a:cxn ang="0">
                  <a:pos x="2" y="78"/>
                </a:cxn>
                <a:cxn ang="0">
                  <a:pos x="18" y="90"/>
                </a:cxn>
                <a:cxn ang="0">
                  <a:pos x="252" y="88"/>
                </a:cxn>
                <a:cxn ang="0">
                  <a:pos x="262" y="72"/>
                </a:cxn>
                <a:cxn ang="0">
                  <a:pos x="260" y="10"/>
                </a:cxn>
                <a:cxn ang="0">
                  <a:pos x="244" y="0"/>
                </a:cxn>
                <a:cxn ang="0">
                  <a:pos x="10" y="2"/>
                </a:cxn>
                <a:cxn ang="0">
                  <a:pos x="0" y="18"/>
                </a:cxn>
                <a:cxn ang="0">
                  <a:pos x="74" y="72"/>
                </a:cxn>
                <a:cxn ang="0">
                  <a:pos x="76" y="14"/>
                </a:cxn>
                <a:cxn ang="0">
                  <a:pos x="86" y="10"/>
                </a:cxn>
                <a:cxn ang="0">
                  <a:pos x="96" y="12"/>
                </a:cxn>
                <a:cxn ang="0">
                  <a:pos x="98" y="72"/>
                </a:cxn>
                <a:cxn ang="0">
                  <a:pos x="96" y="78"/>
                </a:cxn>
                <a:cxn ang="0">
                  <a:pos x="86" y="80"/>
                </a:cxn>
                <a:cxn ang="0">
                  <a:pos x="76" y="74"/>
                </a:cxn>
                <a:cxn ang="0">
                  <a:pos x="136" y="60"/>
                </a:cxn>
                <a:cxn ang="0">
                  <a:pos x="124" y="56"/>
                </a:cxn>
                <a:cxn ang="0">
                  <a:pos x="120" y="44"/>
                </a:cxn>
                <a:cxn ang="0">
                  <a:pos x="130" y="30"/>
                </a:cxn>
                <a:cxn ang="0">
                  <a:pos x="142" y="30"/>
                </a:cxn>
                <a:cxn ang="0">
                  <a:pos x="152" y="44"/>
                </a:cxn>
                <a:cxn ang="0">
                  <a:pos x="148" y="56"/>
                </a:cxn>
                <a:cxn ang="0">
                  <a:pos x="136" y="60"/>
                </a:cxn>
                <a:cxn ang="0">
                  <a:pos x="176" y="38"/>
                </a:cxn>
                <a:cxn ang="0">
                  <a:pos x="190" y="28"/>
                </a:cxn>
                <a:cxn ang="0">
                  <a:pos x="202" y="34"/>
                </a:cxn>
                <a:cxn ang="0">
                  <a:pos x="206" y="44"/>
                </a:cxn>
                <a:cxn ang="0">
                  <a:pos x="196" y="60"/>
                </a:cxn>
                <a:cxn ang="0">
                  <a:pos x="184" y="60"/>
                </a:cxn>
                <a:cxn ang="0">
                  <a:pos x="174" y="44"/>
                </a:cxn>
                <a:cxn ang="0">
                  <a:pos x="220" y="44"/>
                </a:cxn>
                <a:cxn ang="0">
                  <a:pos x="230" y="30"/>
                </a:cxn>
                <a:cxn ang="0">
                  <a:pos x="242" y="30"/>
                </a:cxn>
                <a:cxn ang="0">
                  <a:pos x="252" y="44"/>
                </a:cxn>
                <a:cxn ang="0">
                  <a:pos x="248" y="56"/>
                </a:cxn>
                <a:cxn ang="0">
                  <a:pos x="236" y="60"/>
                </a:cxn>
                <a:cxn ang="0">
                  <a:pos x="222" y="50"/>
                </a:cxn>
                <a:cxn ang="0">
                  <a:pos x="54" y="44"/>
                </a:cxn>
                <a:cxn ang="0">
                  <a:pos x="48" y="56"/>
                </a:cxn>
                <a:cxn ang="0">
                  <a:pos x="38" y="60"/>
                </a:cxn>
                <a:cxn ang="0">
                  <a:pos x="22" y="50"/>
                </a:cxn>
                <a:cxn ang="0">
                  <a:pos x="22" y="38"/>
                </a:cxn>
                <a:cxn ang="0">
                  <a:pos x="38" y="28"/>
                </a:cxn>
                <a:cxn ang="0">
                  <a:pos x="48" y="34"/>
                </a:cxn>
                <a:cxn ang="0">
                  <a:pos x="54" y="44"/>
                </a:cxn>
              </a:cxnLst>
              <a:rect l="0" t="0" r="r" b="b"/>
              <a:pathLst>
                <a:path w="262" h="90">
                  <a:moveTo>
                    <a:pt x="0" y="72"/>
                  </a:moveTo>
                  <a:lnTo>
                    <a:pt x="0" y="72"/>
                  </a:lnTo>
                  <a:lnTo>
                    <a:pt x="2" y="78"/>
                  </a:lnTo>
                  <a:lnTo>
                    <a:pt x="6" y="84"/>
                  </a:lnTo>
                  <a:lnTo>
                    <a:pt x="10" y="88"/>
                  </a:lnTo>
                  <a:lnTo>
                    <a:pt x="18" y="90"/>
                  </a:lnTo>
                  <a:lnTo>
                    <a:pt x="244" y="90"/>
                  </a:lnTo>
                  <a:lnTo>
                    <a:pt x="244" y="90"/>
                  </a:lnTo>
                  <a:lnTo>
                    <a:pt x="252" y="88"/>
                  </a:lnTo>
                  <a:lnTo>
                    <a:pt x="256" y="84"/>
                  </a:lnTo>
                  <a:lnTo>
                    <a:pt x="260" y="78"/>
                  </a:lnTo>
                  <a:lnTo>
                    <a:pt x="262" y="72"/>
                  </a:lnTo>
                  <a:lnTo>
                    <a:pt x="262" y="18"/>
                  </a:lnTo>
                  <a:lnTo>
                    <a:pt x="262" y="18"/>
                  </a:lnTo>
                  <a:lnTo>
                    <a:pt x="260" y="10"/>
                  </a:lnTo>
                  <a:lnTo>
                    <a:pt x="256" y="6"/>
                  </a:lnTo>
                  <a:lnTo>
                    <a:pt x="252" y="2"/>
                  </a:lnTo>
                  <a:lnTo>
                    <a:pt x="244" y="0"/>
                  </a:lnTo>
                  <a:lnTo>
                    <a:pt x="18" y="0"/>
                  </a:lnTo>
                  <a:lnTo>
                    <a:pt x="18" y="0"/>
                  </a:lnTo>
                  <a:lnTo>
                    <a:pt x="10" y="2"/>
                  </a:lnTo>
                  <a:lnTo>
                    <a:pt x="6" y="6"/>
                  </a:lnTo>
                  <a:lnTo>
                    <a:pt x="2" y="10"/>
                  </a:lnTo>
                  <a:lnTo>
                    <a:pt x="0" y="18"/>
                  </a:lnTo>
                  <a:lnTo>
                    <a:pt x="0" y="72"/>
                  </a:lnTo>
                  <a:lnTo>
                    <a:pt x="0" y="72"/>
                  </a:lnTo>
                  <a:close/>
                  <a:moveTo>
                    <a:pt x="74" y="72"/>
                  </a:moveTo>
                  <a:lnTo>
                    <a:pt x="74" y="18"/>
                  </a:lnTo>
                  <a:lnTo>
                    <a:pt x="74" y="18"/>
                  </a:lnTo>
                  <a:lnTo>
                    <a:pt x="76" y="14"/>
                  </a:lnTo>
                  <a:lnTo>
                    <a:pt x="78" y="12"/>
                  </a:lnTo>
                  <a:lnTo>
                    <a:pt x="82" y="10"/>
                  </a:lnTo>
                  <a:lnTo>
                    <a:pt x="86" y="10"/>
                  </a:lnTo>
                  <a:lnTo>
                    <a:pt x="86" y="10"/>
                  </a:lnTo>
                  <a:lnTo>
                    <a:pt x="92" y="10"/>
                  </a:lnTo>
                  <a:lnTo>
                    <a:pt x="96" y="12"/>
                  </a:lnTo>
                  <a:lnTo>
                    <a:pt x="98" y="14"/>
                  </a:lnTo>
                  <a:lnTo>
                    <a:pt x="98" y="18"/>
                  </a:lnTo>
                  <a:lnTo>
                    <a:pt x="98" y="72"/>
                  </a:lnTo>
                  <a:lnTo>
                    <a:pt x="98" y="72"/>
                  </a:lnTo>
                  <a:lnTo>
                    <a:pt x="98" y="74"/>
                  </a:lnTo>
                  <a:lnTo>
                    <a:pt x="96" y="78"/>
                  </a:lnTo>
                  <a:lnTo>
                    <a:pt x="92" y="78"/>
                  </a:lnTo>
                  <a:lnTo>
                    <a:pt x="86" y="80"/>
                  </a:lnTo>
                  <a:lnTo>
                    <a:pt x="86" y="80"/>
                  </a:lnTo>
                  <a:lnTo>
                    <a:pt x="82" y="78"/>
                  </a:lnTo>
                  <a:lnTo>
                    <a:pt x="78" y="78"/>
                  </a:lnTo>
                  <a:lnTo>
                    <a:pt x="76" y="74"/>
                  </a:lnTo>
                  <a:lnTo>
                    <a:pt x="74" y="72"/>
                  </a:lnTo>
                  <a:lnTo>
                    <a:pt x="74" y="72"/>
                  </a:lnTo>
                  <a:close/>
                  <a:moveTo>
                    <a:pt x="136" y="60"/>
                  </a:moveTo>
                  <a:lnTo>
                    <a:pt x="136" y="60"/>
                  </a:lnTo>
                  <a:lnTo>
                    <a:pt x="130" y="60"/>
                  </a:lnTo>
                  <a:lnTo>
                    <a:pt x="124" y="56"/>
                  </a:lnTo>
                  <a:lnTo>
                    <a:pt x="122" y="50"/>
                  </a:lnTo>
                  <a:lnTo>
                    <a:pt x="120" y="44"/>
                  </a:lnTo>
                  <a:lnTo>
                    <a:pt x="120" y="44"/>
                  </a:lnTo>
                  <a:lnTo>
                    <a:pt x="122" y="38"/>
                  </a:lnTo>
                  <a:lnTo>
                    <a:pt x="124" y="34"/>
                  </a:lnTo>
                  <a:lnTo>
                    <a:pt x="130" y="30"/>
                  </a:lnTo>
                  <a:lnTo>
                    <a:pt x="136" y="28"/>
                  </a:lnTo>
                  <a:lnTo>
                    <a:pt x="136" y="28"/>
                  </a:lnTo>
                  <a:lnTo>
                    <a:pt x="142" y="30"/>
                  </a:lnTo>
                  <a:lnTo>
                    <a:pt x="148" y="34"/>
                  </a:lnTo>
                  <a:lnTo>
                    <a:pt x="150" y="38"/>
                  </a:lnTo>
                  <a:lnTo>
                    <a:pt x="152" y="44"/>
                  </a:lnTo>
                  <a:lnTo>
                    <a:pt x="152" y="44"/>
                  </a:lnTo>
                  <a:lnTo>
                    <a:pt x="150" y="50"/>
                  </a:lnTo>
                  <a:lnTo>
                    <a:pt x="148" y="56"/>
                  </a:lnTo>
                  <a:lnTo>
                    <a:pt x="142" y="60"/>
                  </a:lnTo>
                  <a:lnTo>
                    <a:pt x="136" y="60"/>
                  </a:lnTo>
                  <a:lnTo>
                    <a:pt x="136" y="60"/>
                  </a:lnTo>
                  <a:close/>
                  <a:moveTo>
                    <a:pt x="174" y="44"/>
                  </a:moveTo>
                  <a:lnTo>
                    <a:pt x="174" y="44"/>
                  </a:lnTo>
                  <a:lnTo>
                    <a:pt x="176" y="38"/>
                  </a:lnTo>
                  <a:lnTo>
                    <a:pt x="178" y="34"/>
                  </a:lnTo>
                  <a:lnTo>
                    <a:pt x="184" y="30"/>
                  </a:lnTo>
                  <a:lnTo>
                    <a:pt x="190" y="28"/>
                  </a:lnTo>
                  <a:lnTo>
                    <a:pt x="190" y="28"/>
                  </a:lnTo>
                  <a:lnTo>
                    <a:pt x="196" y="30"/>
                  </a:lnTo>
                  <a:lnTo>
                    <a:pt x="202" y="34"/>
                  </a:lnTo>
                  <a:lnTo>
                    <a:pt x="204" y="38"/>
                  </a:lnTo>
                  <a:lnTo>
                    <a:pt x="206" y="44"/>
                  </a:lnTo>
                  <a:lnTo>
                    <a:pt x="206" y="44"/>
                  </a:lnTo>
                  <a:lnTo>
                    <a:pt x="204" y="50"/>
                  </a:lnTo>
                  <a:lnTo>
                    <a:pt x="202" y="56"/>
                  </a:lnTo>
                  <a:lnTo>
                    <a:pt x="196" y="60"/>
                  </a:lnTo>
                  <a:lnTo>
                    <a:pt x="190" y="60"/>
                  </a:lnTo>
                  <a:lnTo>
                    <a:pt x="190" y="60"/>
                  </a:lnTo>
                  <a:lnTo>
                    <a:pt x="184" y="60"/>
                  </a:lnTo>
                  <a:lnTo>
                    <a:pt x="178" y="56"/>
                  </a:lnTo>
                  <a:lnTo>
                    <a:pt x="176" y="50"/>
                  </a:lnTo>
                  <a:lnTo>
                    <a:pt x="174" y="44"/>
                  </a:lnTo>
                  <a:lnTo>
                    <a:pt x="174" y="44"/>
                  </a:lnTo>
                  <a:close/>
                  <a:moveTo>
                    <a:pt x="220" y="44"/>
                  </a:moveTo>
                  <a:lnTo>
                    <a:pt x="220" y="44"/>
                  </a:lnTo>
                  <a:lnTo>
                    <a:pt x="222" y="38"/>
                  </a:lnTo>
                  <a:lnTo>
                    <a:pt x="226" y="34"/>
                  </a:lnTo>
                  <a:lnTo>
                    <a:pt x="230" y="30"/>
                  </a:lnTo>
                  <a:lnTo>
                    <a:pt x="236" y="28"/>
                  </a:lnTo>
                  <a:lnTo>
                    <a:pt x="236" y="28"/>
                  </a:lnTo>
                  <a:lnTo>
                    <a:pt x="242" y="30"/>
                  </a:lnTo>
                  <a:lnTo>
                    <a:pt x="248" y="34"/>
                  </a:lnTo>
                  <a:lnTo>
                    <a:pt x="252" y="38"/>
                  </a:lnTo>
                  <a:lnTo>
                    <a:pt x="252" y="44"/>
                  </a:lnTo>
                  <a:lnTo>
                    <a:pt x="252" y="44"/>
                  </a:lnTo>
                  <a:lnTo>
                    <a:pt x="252" y="50"/>
                  </a:lnTo>
                  <a:lnTo>
                    <a:pt x="248" y="56"/>
                  </a:lnTo>
                  <a:lnTo>
                    <a:pt x="242" y="60"/>
                  </a:lnTo>
                  <a:lnTo>
                    <a:pt x="236" y="60"/>
                  </a:lnTo>
                  <a:lnTo>
                    <a:pt x="236" y="60"/>
                  </a:lnTo>
                  <a:lnTo>
                    <a:pt x="230" y="60"/>
                  </a:lnTo>
                  <a:lnTo>
                    <a:pt x="226" y="56"/>
                  </a:lnTo>
                  <a:lnTo>
                    <a:pt x="222" y="50"/>
                  </a:lnTo>
                  <a:lnTo>
                    <a:pt x="220" y="44"/>
                  </a:lnTo>
                  <a:lnTo>
                    <a:pt x="220" y="44"/>
                  </a:lnTo>
                  <a:close/>
                  <a:moveTo>
                    <a:pt x="54" y="44"/>
                  </a:moveTo>
                  <a:lnTo>
                    <a:pt x="54" y="44"/>
                  </a:lnTo>
                  <a:lnTo>
                    <a:pt x="52" y="50"/>
                  </a:lnTo>
                  <a:lnTo>
                    <a:pt x="48" y="56"/>
                  </a:lnTo>
                  <a:lnTo>
                    <a:pt x="44" y="60"/>
                  </a:lnTo>
                  <a:lnTo>
                    <a:pt x="38" y="60"/>
                  </a:lnTo>
                  <a:lnTo>
                    <a:pt x="38" y="60"/>
                  </a:lnTo>
                  <a:lnTo>
                    <a:pt x="32" y="60"/>
                  </a:lnTo>
                  <a:lnTo>
                    <a:pt x="26" y="56"/>
                  </a:lnTo>
                  <a:lnTo>
                    <a:pt x="22" y="50"/>
                  </a:lnTo>
                  <a:lnTo>
                    <a:pt x="22" y="44"/>
                  </a:lnTo>
                  <a:lnTo>
                    <a:pt x="22" y="44"/>
                  </a:lnTo>
                  <a:lnTo>
                    <a:pt x="22" y="38"/>
                  </a:lnTo>
                  <a:lnTo>
                    <a:pt x="26" y="34"/>
                  </a:lnTo>
                  <a:lnTo>
                    <a:pt x="32" y="30"/>
                  </a:lnTo>
                  <a:lnTo>
                    <a:pt x="38" y="28"/>
                  </a:lnTo>
                  <a:lnTo>
                    <a:pt x="38" y="28"/>
                  </a:lnTo>
                  <a:lnTo>
                    <a:pt x="44" y="30"/>
                  </a:lnTo>
                  <a:lnTo>
                    <a:pt x="48" y="34"/>
                  </a:lnTo>
                  <a:lnTo>
                    <a:pt x="52" y="38"/>
                  </a:lnTo>
                  <a:lnTo>
                    <a:pt x="54" y="44"/>
                  </a:lnTo>
                  <a:lnTo>
                    <a:pt x="54" y="4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54" name="Freeform 511"/>
            <p:cNvSpPr/>
            <p:nvPr/>
          </p:nvSpPr>
          <p:spPr bwMode="auto">
            <a:xfrm>
              <a:off x="10096500" y="3467100"/>
              <a:ext cx="238125" cy="60325"/>
            </a:xfrm>
            <a:custGeom>
              <a:avLst/>
              <a:gdLst/>
              <a:ahLst/>
              <a:cxnLst>
                <a:cxn ang="0">
                  <a:pos x="6" y="38"/>
                </a:cxn>
                <a:cxn ang="0">
                  <a:pos x="6" y="38"/>
                </a:cxn>
                <a:cxn ang="0">
                  <a:pos x="22" y="26"/>
                </a:cxn>
                <a:cxn ang="0">
                  <a:pos x="40" y="18"/>
                </a:cxn>
                <a:cxn ang="0">
                  <a:pos x="58" y="14"/>
                </a:cxn>
                <a:cxn ang="0">
                  <a:pos x="76" y="12"/>
                </a:cxn>
                <a:cxn ang="0">
                  <a:pos x="94" y="14"/>
                </a:cxn>
                <a:cxn ang="0">
                  <a:pos x="112" y="18"/>
                </a:cxn>
                <a:cxn ang="0">
                  <a:pos x="128" y="26"/>
                </a:cxn>
                <a:cxn ang="0">
                  <a:pos x="144" y="36"/>
                </a:cxn>
                <a:cxn ang="0">
                  <a:pos x="150" y="26"/>
                </a:cxn>
                <a:cxn ang="0">
                  <a:pos x="150" y="26"/>
                </a:cxn>
                <a:cxn ang="0">
                  <a:pos x="132" y="16"/>
                </a:cxn>
                <a:cxn ang="0">
                  <a:pos x="114" y="6"/>
                </a:cxn>
                <a:cxn ang="0">
                  <a:pos x="96" y="2"/>
                </a:cxn>
                <a:cxn ang="0">
                  <a:pos x="76" y="0"/>
                </a:cxn>
                <a:cxn ang="0">
                  <a:pos x="56" y="2"/>
                </a:cxn>
                <a:cxn ang="0">
                  <a:pos x="36" y="8"/>
                </a:cxn>
                <a:cxn ang="0">
                  <a:pos x="18" y="16"/>
                </a:cxn>
                <a:cxn ang="0">
                  <a:pos x="0" y="26"/>
                </a:cxn>
                <a:cxn ang="0">
                  <a:pos x="6" y="38"/>
                </a:cxn>
              </a:cxnLst>
              <a:rect l="0" t="0" r="r" b="b"/>
              <a:pathLst>
                <a:path w="150" h="38">
                  <a:moveTo>
                    <a:pt x="6" y="38"/>
                  </a:moveTo>
                  <a:lnTo>
                    <a:pt x="6" y="38"/>
                  </a:lnTo>
                  <a:lnTo>
                    <a:pt x="22" y="26"/>
                  </a:lnTo>
                  <a:lnTo>
                    <a:pt x="40" y="18"/>
                  </a:lnTo>
                  <a:lnTo>
                    <a:pt x="58" y="14"/>
                  </a:lnTo>
                  <a:lnTo>
                    <a:pt x="76" y="12"/>
                  </a:lnTo>
                  <a:lnTo>
                    <a:pt x="94" y="14"/>
                  </a:lnTo>
                  <a:lnTo>
                    <a:pt x="112" y="18"/>
                  </a:lnTo>
                  <a:lnTo>
                    <a:pt x="128" y="26"/>
                  </a:lnTo>
                  <a:lnTo>
                    <a:pt x="144" y="36"/>
                  </a:lnTo>
                  <a:lnTo>
                    <a:pt x="150" y="26"/>
                  </a:lnTo>
                  <a:lnTo>
                    <a:pt x="150" y="26"/>
                  </a:lnTo>
                  <a:lnTo>
                    <a:pt x="132" y="16"/>
                  </a:lnTo>
                  <a:lnTo>
                    <a:pt x="114" y="6"/>
                  </a:lnTo>
                  <a:lnTo>
                    <a:pt x="96" y="2"/>
                  </a:lnTo>
                  <a:lnTo>
                    <a:pt x="76" y="0"/>
                  </a:lnTo>
                  <a:lnTo>
                    <a:pt x="56" y="2"/>
                  </a:lnTo>
                  <a:lnTo>
                    <a:pt x="36" y="8"/>
                  </a:lnTo>
                  <a:lnTo>
                    <a:pt x="18" y="16"/>
                  </a:lnTo>
                  <a:lnTo>
                    <a:pt x="0" y="26"/>
                  </a:lnTo>
                  <a:lnTo>
                    <a:pt x="6" y="38"/>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55" name="Freeform 512"/>
            <p:cNvSpPr/>
            <p:nvPr/>
          </p:nvSpPr>
          <p:spPr bwMode="auto">
            <a:xfrm>
              <a:off x="10125075" y="3524250"/>
              <a:ext cx="180975" cy="50800"/>
            </a:xfrm>
            <a:custGeom>
              <a:avLst/>
              <a:gdLst/>
              <a:ahLst/>
              <a:cxnLst>
                <a:cxn ang="0">
                  <a:pos x="114" y="22"/>
                </a:cxn>
                <a:cxn ang="0">
                  <a:pos x="114" y="22"/>
                </a:cxn>
                <a:cxn ang="0">
                  <a:pos x="102" y="12"/>
                </a:cxn>
                <a:cxn ang="0">
                  <a:pos x="88" y="6"/>
                </a:cxn>
                <a:cxn ang="0">
                  <a:pos x="72" y="2"/>
                </a:cxn>
                <a:cxn ang="0">
                  <a:pos x="58" y="0"/>
                </a:cxn>
                <a:cxn ang="0">
                  <a:pos x="42" y="2"/>
                </a:cxn>
                <a:cxn ang="0">
                  <a:pos x="28" y="6"/>
                </a:cxn>
                <a:cxn ang="0">
                  <a:pos x="14" y="12"/>
                </a:cxn>
                <a:cxn ang="0">
                  <a:pos x="0" y="22"/>
                </a:cxn>
                <a:cxn ang="0">
                  <a:pos x="8" y="32"/>
                </a:cxn>
                <a:cxn ang="0">
                  <a:pos x="8" y="32"/>
                </a:cxn>
                <a:cxn ang="0">
                  <a:pos x="8" y="32"/>
                </a:cxn>
                <a:cxn ang="0">
                  <a:pos x="8" y="32"/>
                </a:cxn>
                <a:cxn ang="0">
                  <a:pos x="18" y="24"/>
                </a:cxn>
                <a:cxn ang="0">
                  <a:pos x="30" y="18"/>
                </a:cxn>
                <a:cxn ang="0">
                  <a:pos x="44" y="14"/>
                </a:cxn>
                <a:cxn ang="0">
                  <a:pos x="58" y="12"/>
                </a:cxn>
                <a:cxn ang="0">
                  <a:pos x="72" y="14"/>
                </a:cxn>
                <a:cxn ang="0">
                  <a:pos x="84" y="16"/>
                </a:cxn>
                <a:cxn ang="0">
                  <a:pos x="96" y="24"/>
                </a:cxn>
                <a:cxn ang="0">
                  <a:pos x="108" y="32"/>
                </a:cxn>
                <a:cxn ang="0">
                  <a:pos x="114" y="22"/>
                </a:cxn>
              </a:cxnLst>
              <a:rect l="0" t="0" r="r" b="b"/>
              <a:pathLst>
                <a:path w="114" h="32">
                  <a:moveTo>
                    <a:pt x="114" y="22"/>
                  </a:moveTo>
                  <a:lnTo>
                    <a:pt x="114" y="22"/>
                  </a:lnTo>
                  <a:lnTo>
                    <a:pt x="102" y="12"/>
                  </a:lnTo>
                  <a:lnTo>
                    <a:pt x="88" y="6"/>
                  </a:lnTo>
                  <a:lnTo>
                    <a:pt x="72" y="2"/>
                  </a:lnTo>
                  <a:lnTo>
                    <a:pt x="58" y="0"/>
                  </a:lnTo>
                  <a:lnTo>
                    <a:pt x="42" y="2"/>
                  </a:lnTo>
                  <a:lnTo>
                    <a:pt x="28" y="6"/>
                  </a:lnTo>
                  <a:lnTo>
                    <a:pt x="14" y="12"/>
                  </a:lnTo>
                  <a:lnTo>
                    <a:pt x="0" y="22"/>
                  </a:lnTo>
                  <a:lnTo>
                    <a:pt x="8" y="32"/>
                  </a:lnTo>
                  <a:lnTo>
                    <a:pt x="8" y="32"/>
                  </a:lnTo>
                  <a:lnTo>
                    <a:pt x="8" y="32"/>
                  </a:lnTo>
                  <a:lnTo>
                    <a:pt x="8" y="32"/>
                  </a:lnTo>
                  <a:lnTo>
                    <a:pt x="18" y="24"/>
                  </a:lnTo>
                  <a:lnTo>
                    <a:pt x="30" y="18"/>
                  </a:lnTo>
                  <a:lnTo>
                    <a:pt x="44" y="14"/>
                  </a:lnTo>
                  <a:lnTo>
                    <a:pt x="58" y="12"/>
                  </a:lnTo>
                  <a:lnTo>
                    <a:pt x="72" y="14"/>
                  </a:lnTo>
                  <a:lnTo>
                    <a:pt x="84" y="16"/>
                  </a:lnTo>
                  <a:lnTo>
                    <a:pt x="96" y="24"/>
                  </a:lnTo>
                  <a:lnTo>
                    <a:pt x="108" y="32"/>
                  </a:lnTo>
                  <a:lnTo>
                    <a:pt x="114" y="22"/>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56" name="Freeform 513"/>
            <p:cNvSpPr/>
            <p:nvPr/>
          </p:nvSpPr>
          <p:spPr bwMode="auto">
            <a:xfrm>
              <a:off x="10156825" y="3581400"/>
              <a:ext cx="120650" cy="47625"/>
            </a:xfrm>
            <a:custGeom>
              <a:avLst/>
              <a:gdLst/>
              <a:ahLst/>
              <a:cxnLst>
                <a:cxn ang="0">
                  <a:pos x="72" y="14"/>
                </a:cxn>
                <a:cxn ang="0">
                  <a:pos x="72" y="14"/>
                </a:cxn>
                <a:cxn ang="0">
                  <a:pos x="64" y="8"/>
                </a:cxn>
                <a:cxn ang="0">
                  <a:pos x="56" y="2"/>
                </a:cxn>
                <a:cxn ang="0">
                  <a:pos x="46" y="0"/>
                </a:cxn>
                <a:cxn ang="0">
                  <a:pos x="38" y="0"/>
                </a:cxn>
                <a:cxn ang="0">
                  <a:pos x="28" y="0"/>
                </a:cxn>
                <a:cxn ang="0">
                  <a:pos x="20" y="2"/>
                </a:cxn>
                <a:cxn ang="0">
                  <a:pos x="12" y="8"/>
                </a:cxn>
                <a:cxn ang="0">
                  <a:pos x="4" y="14"/>
                </a:cxn>
                <a:cxn ang="0">
                  <a:pos x="4" y="14"/>
                </a:cxn>
                <a:cxn ang="0">
                  <a:pos x="0" y="18"/>
                </a:cxn>
                <a:cxn ang="0">
                  <a:pos x="6" y="30"/>
                </a:cxn>
                <a:cxn ang="0">
                  <a:pos x="6" y="30"/>
                </a:cxn>
                <a:cxn ang="0">
                  <a:pos x="12" y="22"/>
                </a:cxn>
                <a:cxn ang="0">
                  <a:pos x="12" y="22"/>
                </a:cxn>
                <a:cxn ang="0">
                  <a:pos x="18" y="18"/>
                </a:cxn>
                <a:cxn ang="0">
                  <a:pos x="24" y="14"/>
                </a:cxn>
                <a:cxn ang="0">
                  <a:pos x="30" y="12"/>
                </a:cxn>
                <a:cxn ang="0">
                  <a:pos x="38" y="12"/>
                </a:cxn>
                <a:cxn ang="0">
                  <a:pos x="44" y="12"/>
                </a:cxn>
                <a:cxn ang="0">
                  <a:pos x="52" y="14"/>
                </a:cxn>
                <a:cxn ang="0">
                  <a:pos x="58" y="18"/>
                </a:cxn>
                <a:cxn ang="0">
                  <a:pos x="62" y="22"/>
                </a:cxn>
                <a:cxn ang="0">
                  <a:pos x="62" y="22"/>
                </a:cxn>
                <a:cxn ang="0">
                  <a:pos x="68" y="30"/>
                </a:cxn>
                <a:cxn ang="0">
                  <a:pos x="76" y="18"/>
                </a:cxn>
                <a:cxn ang="0">
                  <a:pos x="76" y="18"/>
                </a:cxn>
                <a:cxn ang="0">
                  <a:pos x="72" y="14"/>
                </a:cxn>
                <a:cxn ang="0">
                  <a:pos x="72" y="14"/>
                </a:cxn>
              </a:cxnLst>
              <a:rect l="0" t="0" r="r" b="b"/>
              <a:pathLst>
                <a:path w="76" h="30">
                  <a:moveTo>
                    <a:pt x="72" y="14"/>
                  </a:moveTo>
                  <a:lnTo>
                    <a:pt x="72" y="14"/>
                  </a:lnTo>
                  <a:lnTo>
                    <a:pt x="64" y="8"/>
                  </a:lnTo>
                  <a:lnTo>
                    <a:pt x="56" y="2"/>
                  </a:lnTo>
                  <a:lnTo>
                    <a:pt x="46" y="0"/>
                  </a:lnTo>
                  <a:lnTo>
                    <a:pt x="38" y="0"/>
                  </a:lnTo>
                  <a:lnTo>
                    <a:pt x="28" y="0"/>
                  </a:lnTo>
                  <a:lnTo>
                    <a:pt x="20" y="2"/>
                  </a:lnTo>
                  <a:lnTo>
                    <a:pt x="12" y="8"/>
                  </a:lnTo>
                  <a:lnTo>
                    <a:pt x="4" y="14"/>
                  </a:lnTo>
                  <a:lnTo>
                    <a:pt x="4" y="14"/>
                  </a:lnTo>
                  <a:lnTo>
                    <a:pt x="0" y="18"/>
                  </a:lnTo>
                  <a:lnTo>
                    <a:pt x="6" y="30"/>
                  </a:lnTo>
                  <a:lnTo>
                    <a:pt x="6" y="30"/>
                  </a:lnTo>
                  <a:lnTo>
                    <a:pt x="12" y="22"/>
                  </a:lnTo>
                  <a:lnTo>
                    <a:pt x="12" y="22"/>
                  </a:lnTo>
                  <a:lnTo>
                    <a:pt x="18" y="18"/>
                  </a:lnTo>
                  <a:lnTo>
                    <a:pt x="24" y="14"/>
                  </a:lnTo>
                  <a:lnTo>
                    <a:pt x="30" y="12"/>
                  </a:lnTo>
                  <a:lnTo>
                    <a:pt x="38" y="12"/>
                  </a:lnTo>
                  <a:lnTo>
                    <a:pt x="44" y="12"/>
                  </a:lnTo>
                  <a:lnTo>
                    <a:pt x="52" y="14"/>
                  </a:lnTo>
                  <a:lnTo>
                    <a:pt x="58" y="18"/>
                  </a:lnTo>
                  <a:lnTo>
                    <a:pt x="62" y="22"/>
                  </a:lnTo>
                  <a:lnTo>
                    <a:pt x="62" y="22"/>
                  </a:lnTo>
                  <a:lnTo>
                    <a:pt x="68" y="30"/>
                  </a:lnTo>
                  <a:lnTo>
                    <a:pt x="76" y="18"/>
                  </a:lnTo>
                  <a:lnTo>
                    <a:pt x="76" y="18"/>
                  </a:lnTo>
                  <a:lnTo>
                    <a:pt x="72" y="14"/>
                  </a:lnTo>
                  <a:lnTo>
                    <a:pt x="72" y="1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57" name="Rectangle 514"/>
            <p:cNvSpPr>
              <a:spLocks noChangeArrowheads="1"/>
            </p:cNvSpPr>
            <p:nvPr/>
          </p:nvSpPr>
          <p:spPr bwMode="auto">
            <a:xfrm>
              <a:off x="10210800" y="3673475"/>
              <a:ext cx="12700" cy="57150"/>
            </a:xfrm>
            <a:prstGeom prst="rect">
              <a:avLst/>
            </a:prstGeom>
            <a:grpFill/>
            <a:ln w="9525">
              <a:noFill/>
              <a:miter lim="800000"/>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58" name="Freeform 515"/>
            <p:cNvSpPr/>
            <p:nvPr/>
          </p:nvSpPr>
          <p:spPr bwMode="auto">
            <a:xfrm>
              <a:off x="10194925" y="3635375"/>
              <a:ext cx="44450" cy="44450"/>
            </a:xfrm>
            <a:custGeom>
              <a:avLst/>
              <a:gdLst/>
              <a:ahLst/>
              <a:cxnLst>
                <a:cxn ang="0">
                  <a:pos x="14" y="0"/>
                </a:cxn>
                <a:cxn ang="0">
                  <a:pos x="14" y="0"/>
                </a:cxn>
                <a:cxn ang="0">
                  <a:pos x="8" y="0"/>
                </a:cxn>
                <a:cxn ang="0">
                  <a:pos x="4" y="4"/>
                </a:cxn>
                <a:cxn ang="0">
                  <a:pos x="0" y="8"/>
                </a:cxn>
                <a:cxn ang="0">
                  <a:pos x="0" y="14"/>
                </a:cxn>
                <a:cxn ang="0">
                  <a:pos x="0" y="14"/>
                </a:cxn>
                <a:cxn ang="0">
                  <a:pos x="0" y="20"/>
                </a:cxn>
                <a:cxn ang="0">
                  <a:pos x="4" y="24"/>
                </a:cxn>
                <a:cxn ang="0">
                  <a:pos x="8" y="26"/>
                </a:cxn>
                <a:cxn ang="0">
                  <a:pos x="14" y="28"/>
                </a:cxn>
                <a:cxn ang="0">
                  <a:pos x="14" y="28"/>
                </a:cxn>
                <a:cxn ang="0">
                  <a:pos x="20" y="26"/>
                </a:cxn>
                <a:cxn ang="0">
                  <a:pos x="24" y="24"/>
                </a:cxn>
                <a:cxn ang="0">
                  <a:pos x="26" y="20"/>
                </a:cxn>
                <a:cxn ang="0">
                  <a:pos x="28" y="14"/>
                </a:cxn>
                <a:cxn ang="0">
                  <a:pos x="28" y="14"/>
                </a:cxn>
                <a:cxn ang="0">
                  <a:pos x="26" y="8"/>
                </a:cxn>
                <a:cxn ang="0">
                  <a:pos x="24" y="4"/>
                </a:cxn>
                <a:cxn ang="0">
                  <a:pos x="20" y="0"/>
                </a:cxn>
                <a:cxn ang="0">
                  <a:pos x="14" y="0"/>
                </a:cxn>
                <a:cxn ang="0">
                  <a:pos x="14" y="0"/>
                </a:cxn>
              </a:cxnLst>
              <a:rect l="0" t="0" r="r" b="b"/>
              <a:pathLst>
                <a:path w="28" h="28">
                  <a:moveTo>
                    <a:pt x="14" y="0"/>
                  </a:moveTo>
                  <a:lnTo>
                    <a:pt x="14" y="0"/>
                  </a:lnTo>
                  <a:lnTo>
                    <a:pt x="8" y="0"/>
                  </a:lnTo>
                  <a:lnTo>
                    <a:pt x="4" y="4"/>
                  </a:lnTo>
                  <a:lnTo>
                    <a:pt x="0" y="8"/>
                  </a:lnTo>
                  <a:lnTo>
                    <a:pt x="0" y="14"/>
                  </a:lnTo>
                  <a:lnTo>
                    <a:pt x="0" y="14"/>
                  </a:lnTo>
                  <a:lnTo>
                    <a:pt x="0" y="20"/>
                  </a:lnTo>
                  <a:lnTo>
                    <a:pt x="4" y="24"/>
                  </a:lnTo>
                  <a:lnTo>
                    <a:pt x="8" y="26"/>
                  </a:lnTo>
                  <a:lnTo>
                    <a:pt x="14" y="28"/>
                  </a:lnTo>
                  <a:lnTo>
                    <a:pt x="14" y="28"/>
                  </a:lnTo>
                  <a:lnTo>
                    <a:pt x="20" y="26"/>
                  </a:lnTo>
                  <a:lnTo>
                    <a:pt x="24" y="24"/>
                  </a:lnTo>
                  <a:lnTo>
                    <a:pt x="26" y="20"/>
                  </a:lnTo>
                  <a:lnTo>
                    <a:pt x="28" y="14"/>
                  </a:lnTo>
                  <a:lnTo>
                    <a:pt x="28" y="14"/>
                  </a:lnTo>
                  <a:lnTo>
                    <a:pt x="26" y="8"/>
                  </a:lnTo>
                  <a:lnTo>
                    <a:pt x="24" y="4"/>
                  </a:lnTo>
                  <a:lnTo>
                    <a:pt x="20" y="0"/>
                  </a:lnTo>
                  <a:lnTo>
                    <a:pt x="14" y="0"/>
                  </a:lnTo>
                  <a:lnTo>
                    <a:pt x="14" y="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cxnSp>
        <p:nvCxnSpPr>
          <p:cNvPr id="34825" name="直接连接符 59"/>
          <p:cNvCxnSpPr>
            <a:cxnSpLocks noChangeShapeType="1"/>
          </p:cNvCxnSpPr>
          <p:nvPr/>
        </p:nvCxnSpPr>
        <p:spPr bwMode="auto">
          <a:xfrm>
            <a:off x="763714" y="2556316"/>
            <a:ext cx="0" cy="259556"/>
          </a:xfrm>
          <a:prstGeom prst="line">
            <a:avLst/>
          </a:prstGeom>
          <a:noFill/>
          <a:ln w="12700">
            <a:solidFill>
              <a:schemeClr val="tx1"/>
            </a:solidFill>
            <a:round/>
          </a:ln>
        </p:spPr>
      </p:cxnSp>
      <p:cxnSp>
        <p:nvCxnSpPr>
          <p:cNvPr id="34826" name="直接连接符 67"/>
          <p:cNvCxnSpPr>
            <a:cxnSpLocks noChangeShapeType="1"/>
          </p:cNvCxnSpPr>
          <p:nvPr/>
        </p:nvCxnSpPr>
        <p:spPr bwMode="auto">
          <a:xfrm flipH="1">
            <a:off x="763717" y="2565838"/>
            <a:ext cx="1040335" cy="0"/>
          </a:xfrm>
          <a:prstGeom prst="line">
            <a:avLst/>
          </a:prstGeom>
          <a:noFill/>
          <a:ln w="12700">
            <a:solidFill>
              <a:schemeClr val="tx1"/>
            </a:solidFill>
            <a:round/>
          </a:ln>
        </p:spPr>
      </p:cxnSp>
      <p:cxnSp>
        <p:nvCxnSpPr>
          <p:cNvPr id="34827" name="直接连接符 81"/>
          <p:cNvCxnSpPr>
            <a:cxnSpLocks noChangeShapeType="1"/>
          </p:cNvCxnSpPr>
          <p:nvPr/>
        </p:nvCxnSpPr>
        <p:spPr bwMode="auto">
          <a:xfrm>
            <a:off x="1804050" y="2565841"/>
            <a:ext cx="0" cy="260747"/>
          </a:xfrm>
          <a:prstGeom prst="line">
            <a:avLst/>
          </a:prstGeom>
          <a:noFill/>
          <a:ln w="12700">
            <a:solidFill>
              <a:schemeClr val="tx1"/>
            </a:solidFill>
            <a:round/>
          </a:ln>
        </p:spPr>
      </p:cxnSp>
      <p:cxnSp>
        <p:nvCxnSpPr>
          <p:cNvPr id="34828" name="直接连接符 82"/>
          <p:cNvCxnSpPr>
            <a:cxnSpLocks noChangeShapeType="1"/>
          </p:cNvCxnSpPr>
          <p:nvPr/>
        </p:nvCxnSpPr>
        <p:spPr bwMode="auto">
          <a:xfrm>
            <a:off x="1279121" y="2401534"/>
            <a:ext cx="0" cy="164306"/>
          </a:xfrm>
          <a:prstGeom prst="line">
            <a:avLst/>
          </a:prstGeom>
          <a:noFill/>
          <a:ln w="12700">
            <a:solidFill>
              <a:schemeClr val="tx1"/>
            </a:solidFill>
            <a:round/>
          </a:ln>
        </p:spPr>
      </p:cxnSp>
      <p:grpSp>
        <p:nvGrpSpPr>
          <p:cNvPr id="18" name="组合 350"/>
          <p:cNvGrpSpPr/>
          <p:nvPr/>
        </p:nvGrpSpPr>
        <p:grpSpPr>
          <a:xfrm>
            <a:off x="421413" y="3168087"/>
            <a:ext cx="352781" cy="179617"/>
            <a:chOff x="13446125" y="2238375"/>
            <a:chExt cx="314325" cy="285750"/>
          </a:xfrm>
          <a:solidFill>
            <a:schemeClr val="tx1">
              <a:lumMod val="50000"/>
              <a:lumOff val="50000"/>
            </a:schemeClr>
          </a:solidFill>
        </p:grpSpPr>
        <p:sp>
          <p:nvSpPr>
            <p:cNvPr id="119" name="Freeform 34"/>
            <p:cNvSpPr>
              <a:spLocks noEditPoints="1"/>
            </p:cNvSpPr>
            <p:nvPr/>
          </p:nvSpPr>
          <p:spPr bwMode="auto">
            <a:xfrm>
              <a:off x="13446125" y="2416175"/>
              <a:ext cx="314325" cy="107950"/>
            </a:xfrm>
            <a:custGeom>
              <a:avLst/>
              <a:gdLst/>
              <a:ahLst/>
              <a:cxnLst>
                <a:cxn ang="0">
                  <a:pos x="198" y="56"/>
                </a:cxn>
                <a:cxn ang="0">
                  <a:pos x="186" y="12"/>
                </a:cxn>
                <a:cxn ang="0">
                  <a:pos x="186" y="12"/>
                </a:cxn>
                <a:cxn ang="0">
                  <a:pos x="184" y="8"/>
                </a:cxn>
                <a:cxn ang="0">
                  <a:pos x="180" y="4"/>
                </a:cxn>
                <a:cxn ang="0">
                  <a:pos x="176" y="2"/>
                </a:cxn>
                <a:cxn ang="0">
                  <a:pos x="170" y="0"/>
                </a:cxn>
                <a:cxn ang="0">
                  <a:pos x="28" y="0"/>
                </a:cxn>
                <a:cxn ang="0">
                  <a:pos x="28" y="0"/>
                </a:cxn>
                <a:cxn ang="0">
                  <a:pos x="24" y="2"/>
                </a:cxn>
                <a:cxn ang="0">
                  <a:pos x="20" y="4"/>
                </a:cxn>
                <a:cxn ang="0">
                  <a:pos x="16" y="8"/>
                </a:cxn>
                <a:cxn ang="0">
                  <a:pos x="14" y="12"/>
                </a:cxn>
                <a:cxn ang="0">
                  <a:pos x="2" y="56"/>
                </a:cxn>
                <a:cxn ang="0">
                  <a:pos x="2" y="56"/>
                </a:cxn>
                <a:cxn ang="0">
                  <a:pos x="0" y="62"/>
                </a:cxn>
                <a:cxn ang="0">
                  <a:pos x="2" y="66"/>
                </a:cxn>
                <a:cxn ang="0">
                  <a:pos x="6" y="68"/>
                </a:cxn>
                <a:cxn ang="0">
                  <a:pos x="10" y="68"/>
                </a:cxn>
                <a:cxn ang="0">
                  <a:pos x="190" y="68"/>
                </a:cxn>
                <a:cxn ang="0">
                  <a:pos x="190" y="68"/>
                </a:cxn>
                <a:cxn ang="0">
                  <a:pos x="194" y="68"/>
                </a:cxn>
                <a:cxn ang="0">
                  <a:pos x="198" y="66"/>
                </a:cxn>
                <a:cxn ang="0">
                  <a:pos x="198" y="62"/>
                </a:cxn>
                <a:cxn ang="0">
                  <a:pos x="198" y="56"/>
                </a:cxn>
                <a:cxn ang="0">
                  <a:pos x="198" y="56"/>
                </a:cxn>
                <a:cxn ang="0">
                  <a:pos x="174" y="60"/>
                </a:cxn>
                <a:cxn ang="0">
                  <a:pos x="28" y="60"/>
                </a:cxn>
                <a:cxn ang="0">
                  <a:pos x="28" y="60"/>
                </a:cxn>
                <a:cxn ang="0">
                  <a:pos x="24" y="60"/>
                </a:cxn>
                <a:cxn ang="0">
                  <a:pos x="20" y="58"/>
                </a:cxn>
                <a:cxn ang="0">
                  <a:pos x="18" y="56"/>
                </a:cxn>
                <a:cxn ang="0">
                  <a:pos x="18" y="52"/>
                </a:cxn>
                <a:cxn ang="0">
                  <a:pos x="18" y="52"/>
                </a:cxn>
                <a:cxn ang="0">
                  <a:pos x="18" y="48"/>
                </a:cxn>
                <a:cxn ang="0">
                  <a:pos x="28" y="20"/>
                </a:cxn>
                <a:cxn ang="0">
                  <a:pos x="28" y="20"/>
                </a:cxn>
                <a:cxn ang="0">
                  <a:pos x="30" y="16"/>
                </a:cxn>
                <a:cxn ang="0">
                  <a:pos x="34" y="12"/>
                </a:cxn>
                <a:cxn ang="0">
                  <a:pos x="38" y="8"/>
                </a:cxn>
                <a:cxn ang="0">
                  <a:pos x="44" y="8"/>
                </a:cxn>
                <a:cxn ang="0">
                  <a:pos x="158" y="8"/>
                </a:cxn>
                <a:cxn ang="0">
                  <a:pos x="158" y="8"/>
                </a:cxn>
                <a:cxn ang="0">
                  <a:pos x="162" y="8"/>
                </a:cxn>
                <a:cxn ang="0">
                  <a:pos x="168" y="12"/>
                </a:cxn>
                <a:cxn ang="0">
                  <a:pos x="172" y="16"/>
                </a:cxn>
                <a:cxn ang="0">
                  <a:pos x="174" y="20"/>
                </a:cxn>
                <a:cxn ang="0">
                  <a:pos x="184" y="48"/>
                </a:cxn>
                <a:cxn ang="0">
                  <a:pos x="184" y="48"/>
                </a:cxn>
                <a:cxn ang="0">
                  <a:pos x="184" y="52"/>
                </a:cxn>
                <a:cxn ang="0">
                  <a:pos x="184" y="52"/>
                </a:cxn>
                <a:cxn ang="0">
                  <a:pos x="182" y="56"/>
                </a:cxn>
                <a:cxn ang="0">
                  <a:pos x="180" y="58"/>
                </a:cxn>
                <a:cxn ang="0">
                  <a:pos x="178" y="60"/>
                </a:cxn>
                <a:cxn ang="0">
                  <a:pos x="174" y="60"/>
                </a:cxn>
                <a:cxn ang="0">
                  <a:pos x="174" y="60"/>
                </a:cxn>
              </a:cxnLst>
              <a:rect l="0" t="0" r="r" b="b"/>
              <a:pathLst>
                <a:path w="198" h="68">
                  <a:moveTo>
                    <a:pt x="198" y="56"/>
                  </a:moveTo>
                  <a:lnTo>
                    <a:pt x="186" y="12"/>
                  </a:lnTo>
                  <a:lnTo>
                    <a:pt x="186" y="12"/>
                  </a:lnTo>
                  <a:lnTo>
                    <a:pt x="184" y="8"/>
                  </a:lnTo>
                  <a:lnTo>
                    <a:pt x="180" y="4"/>
                  </a:lnTo>
                  <a:lnTo>
                    <a:pt x="176" y="2"/>
                  </a:lnTo>
                  <a:lnTo>
                    <a:pt x="170" y="0"/>
                  </a:lnTo>
                  <a:lnTo>
                    <a:pt x="28" y="0"/>
                  </a:lnTo>
                  <a:lnTo>
                    <a:pt x="28" y="0"/>
                  </a:lnTo>
                  <a:lnTo>
                    <a:pt x="24" y="2"/>
                  </a:lnTo>
                  <a:lnTo>
                    <a:pt x="20" y="4"/>
                  </a:lnTo>
                  <a:lnTo>
                    <a:pt x="16" y="8"/>
                  </a:lnTo>
                  <a:lnTo>
                    <a:pt x="14" y="12"/>
                  </a:lnTo>
                  <a:lnTo>
                    <a:pt x="2" y="56"/>
                  </a:lnTo>
                  <a:lnTo>
                    <a:pt x="2" y="56"/>
                  </a:lnTo>
                  <a:lnTo>
                    <a:pt x="0" y="62"/>
                  </a:lnTo>
                  <a:lnTo>
                    <a:pt x="2" y="66"/>
                  </a:lnTo>
                  <a:lnTo>
                    <a:pt x="6" y="68"/>
                  </a:lnTo>
                  <a:lnTo>
                    <a:pt x="10" y="68"/>
                  </a:lnTo>
                  <a:lnTo>
                    <a:pt x="190" y="68"/>
                  </a:lnTo>
                  <a:lnTo>
                    <a:pt x="190" y="68"/>
                  </a:lnTo>
                  <a:lnTo>
                    <a:pt x="194" y="68"/>
                  </a:lnTo>
                  <a:lnTo>
                    <a:pt x="198" y="66"/>
                  </a:lnTo>
                  <a:lnTo>
                    <a:pt x="198" y="62"/>
                  </a:lnTo>
                  <a:lnTo>
                    <a:pt x="198" y="56"/>
                  </a:lnTo>
                  <a:lnTo>
                    <a:pt x="198" y="56"/>
                  </a:lnTo>
                  <a:close/>
                  <a:moveTo>
                    <a:pt x="174" y="60"/>
                  </a:moveTo>
                  <a:lnTo>
                    <a:pt x="28" y="60"/>
                  </a:lnTo>
                  <a:lnTo>
                    <a:pt x="28" y="60"/>
                  </a:lnTo>
                  <a:lnTo>
                    <a:pt x="24" y="60"/>
                  </a:lnTo>
                  <a:lnTo>
                    <a:pt x="20" y="58"/>
                  </a:lnTo>
                  <a:lnTo>
                    <a:pt x="18" y="56"/>
                  </a:lnTo>
                  <a:lnTo>
                    <a:pt x="18" y="52"/>
                  </a:lnTo>
                  <a:lnTo>
                    <a:pt x="18" y="52"/>
                  </a:lnTo>
                  <a:lnTo>
                    <a:pt x="18" y="48"/>
                  </a:lnTo>
                  <a:lnTo>
                    <a:pt x="28" y="20"/>
                  </a:lnTo>
                  <a:lnTo>
                    <a:pt x="28" y="20"/>
                  </a:lnTo>
                  <a:lnTo>
                    <a:pt x="30" y="16"/>
                  </a:lnTo>
                  <a:lnTo>
                    <a:pt x="34" y="12"/>
                  </a:lnTo>
                  <a:lnTo>
                    <a:pt x="38" y="8"/>
                  </a:lnTo>
                  <a:lnTo>
                    <a:pt x="44" y="8"/>
                  </a:lnTo>
                  <a:lnTo>
                    <a:pt x="158" y="8"/>
                  </a:lnTo>
                  <a:lnTo>
                    <a:pt x="158" y="8"/>
                  </a:lnTo>
                  <a:lnTo>
                    <a:pt x="162" y="8"/>
                  </a:lnTo>
                  <a:lnTo>
                    <a:pt x="168" y="12"/>
                  </a:lnTo>
                  <a:lnTo>
                    <a:pt x="172" y="16"/>
                  </a:lnTo>
                  <a:lnTo>
                    <a:pt x="174" y="20"/>
                  </a:lnTo>
                  <a:lnTo>
                    <a:pt x="184" y="48"/>
                  </a:lnTo>
                  <a:lnTo>
                    <a:pt x="184" y="48"/>
                  </a:lnTo>
                  <a:lnTo>
                    <a:pt x="184" y="52"/>
                  </a:lnTo>
                  <a:lnTo>
                    <a:pt x="184" y="52"/>
                  </a:lnTo>
                  <a:lnTo>
                    <a:pt x="182" y="56"/>
                  </a:lnTo>
                  <a:lnTo>
                    <a:pt x="180" y="58"/>
                  </a:lnTo>
                  <a:lnTo>
                    <a:pt x="178" y="60"/>
                  </a:lnTo>
                  <a:lnTo>
                    <a:pt x="174" y="60"/>
                  </a:lnTo>
                  <a:lnTo>
                    <a:pt x="174" y="6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20" name="Freeform 35"/>
            <p:cNvSpPr>
              <a:spLocks noEditPoints="1"/>
            </p:cNvSpPr>
            <p:nvPr/>
          </p:nvSpPr>
          <p:spPr bwMode="auto">
            <a:xfrm>
              <a:off x="13484225" y="2432050"/>
              <a:ext cx="244475" cy="76200"/>
            </a:xfrm>
            <a:custGeom>
              <a:avLst/>
              <a:gdLst/>
              <a:ahLst/>
              <a:cxnLst>
                <a:cxn ang="0">
                  <a:pos x="130" y="0"/>
                </a:cxn>
                <a:cxn ang="0">
                  <a:pos x="22" y="0"/>
                </a:cxn>
                <a:cxn ang="0">
                  <a:pos x="22" y="0"/>
                </a:cxn>
                <a:cxn ang="0">
                  <a:pos x="18" y="2"/>
                </a:cxn>
                <a:cxn ang="0">
                  <a:pos x="14" y="4"/>
                </a:cxn>
                <a:cxn ang="0">
                  <a:pos x="10" y="6"/>
                </a:cxn>
                <a:cxn ang="0">
                  <a:pos x="8" y="12"/>
                </a:cxn>
                <a:cxn ang="0">
                  <a:pos x="0" y="38"/>
                </a:cxn>
                <a:cxn ang="0">
                  <a:pos x="0" y="40"/>
                </a:cxn>
                <a:cxn ang="0">
                  <a:pos x="0" y="40"/>
                </a:cxn>
                <a:cxn ang="0">
                  <a:pos x="0" y="44"/>
                </a:cxn>
                <a:cxn ang="0">
                  <a:pos x="2" y="46"/>
                </a:cxn>
                <a:cxn ang="0">
                  <a:pos x="4" y="48"/>
                </a:cxn>
                <a:cxn ang="0">
                  <a:pos x="8" y="48"/>
                </a:cxn>
                <a:cxn ang="0">
                  <a:pos x="146" y="48"/>
                </a:cxn>
                <a:cxn ang="0">
                  <a:pos x="146" y="48"/>
                </a:cxn>
                <a:cxn ang="0">
                  <a:pos x="150" y="48"/>
                </a:cxn>
                <a:cxn ang="0">
                  <a:pos x="152" y="46"/>
                </a:cxn>
                <a:cxn ang="0">
                  <a:pos x="154" y="44"/>
                </a:cxn>
                <a:cxn ang="0">
                  <a:pos x="154" y="42"/>
                </a:cxn>
                <a:cxn ang="0">
                  <a:pos x="154" y="42"/>
                </a:cxn>
                <a:cxn ang="0">
                  <a:pos x="154" y="38"/>
                </a:cxn>
                <a:cxn ang="0">
                  <a:pos x="146" y="12"/>
                </a:cxn>
                <a:cxn ang="0">
                  <a:pos x="146" y="12"/>
                </a:cxn>
                <a:cxn ang="0">
                  <a:pos x="144" y="6"/>
                </a:cxn>
                <a:cxn ang="0">
                  <a:pos x="140" y="4"/>
                </a:cxn>
                <a:cxn ang="0">
                  <a:pos x="136" y="2"/>
                </a:cxn>
                <a:cxn ang="0">
                  <a:pos x="130" y="0"/>
                </a:cxn>
                <a:cxn ang="0">
                  <a:pos x="130" y="0"/>
                </a:cxn>
                <a:cxn ang="0">
                  <a:pos x="88" y="42"/>
                </a:cxn>
                <a:cxn ang="0">
                  <a:pos x="64" y="42"/>
                </a:cxn>
                <a:cxn ang="0">
                  <a:pos x="64" y="42"/>
                </a:cxn>
                <a:cxn ang="0">
                  <a:pos x="60" y="40"/>
                </a:cxn>
                <a:cxn ang="0">
                  <a:pos x="58" y="38"/>
                </a:cxn>
                <a:cxn ang="0">
                  <a:pos x="60" y="36"/>
                </a:cxn>
                <a:cxn ang="0">
                  <a:pos x="60" y="34"/>
                </a:cxn>
                <a:cxn ang="0">
                  <a:pos x="60" y="34"/>
                </a:cxn>
                <a:cxn ang="0">
                  <a:pos x="62" y="30"/>
                </a:cxn>
                <a:cxn ang="0">
                  <a:pos x="66" y="28"/>
                </a:cxn>
                <a:cxn ang="0">
                  <a:pos x="86" y="28"/>
                </a:cxn>
                <a:cxn ang="0">
                  <a:pos x="86" y="28"/>
                </a:cxn>
                <a:cxn ang="0">
                  <a:pos x="90" y="30"/>
                </a:cxn>
                <a:cxn ang="0">
                  <a:pos x="92" y="34"/>
                </a:cxn>
                <a:cxn ang="0">
                  <a:pos x="92" y="36"/>
                </a:cxn>
                <a:cxn ang="0">
                  <a:pos x="92" y="36"/>
                </a:cxn>
                <a:cxn ang="0">
                  <a:pos x="92" y="36"/>
                </a:cxn>
                <a:cxn ang="0">
                  <a:pos x="94" y="38"/>
                </a:cxn>
                <a:cxn ang="0">
                  <a:pos x="94" y="38"/>
                </a:cxn>
                <a:cxn ang="0">
                  <a:pos x="92" y="40"/>
                </a:cxn>
                <a:cxn ang="0">
                  <a:pos x="88" y="42"/>
                </a:cxn>
                <a:cxn ang="0">
                  <a:pos x="88" y="42"/>
                </a:cxn>
              </a:cxnLst>
              <a:rect l="0" t="0" r="r" b="b"/>
              <a:pathLst>
                <a:path w="154" h="48">
                  <a:moveTo>
                    <a:pt x="130" y="0"/>
                  </a:moveTo>
                  <a:lnTo>
                    <a:pt x="22" y="0"/>
                  </a:lnTo>
                  <a:lnTo>
                    <a:pt x="22" y="0"/>
                  </a:lnTo>
                  <a:lnTo>
                    <a:pt x="18" y="2"/>
                  </a:lnTo>
                  <a:lnTo>
                    <a:pt x="14" y="4"/>
                  </a:lnTo>
                  <a:lnTo>
                    <a:pt x="10" y="6"/>
                  </a:lnTo>
                  <a:lnTo>
                    <a:pt x="8" y="12"/>
                  </a:lnTo>
                  <a:lnTo>
                    <a:pt x="0" y="38"/>
                  </a:lnTo>
                  <a:lnTo>
                    <a:pt x="0" y="40"/>
                  </a:lnTo>
                  <a:lnTo>
                    <a:pt x="0" y="40"/>
                  </a:lnTo>
                  <a:lnTo>
                    <a:pt x="0" y="44"/>
                  </a:lnTo>
                  <a:lnTo>
                    <a:pt x="2" y="46"/>
                  </a:lnTo>
                  <a:lnTo>
                    <a:pt x="4" y="48"/>
                  </a:lnTo>
                  <a:lnTo>
                    <a:pt x="8" y="48"/>
                  </a:lnTo>
                  <a:lnTo>
                    <a:pt x="146" y="48"/>
                  </a:lnTo>
                  <a:lnTo>
                    <a:pt x="146" y="48"/>
                  </a:lnTo>
                  <a:lnTo>
                    <a:pt x="150" y="48"/>
                  </a:lnTo>
                  <a:lnTo>
                    <a:pt x="152" y="46"/>
                  </a:lnTo>
                  <a:lnTo>
                    <a:pt x="154" y="44"/>
                  </a:lnTo>
                  <a:lnTo>
                    <a:pt x="154" y="42"/>
                  </a:lnTo>
                  <a:lnTo>
                    <a:pt x="154" y="42"/>
                  </a:lnTo>
                  <a:lnTo>
                    <a:pt x="154" y="38"/>
                  </a:lnTo>
                  <a:lnTo>
                    <a:pt x="146" y="12"/>
                  </a:lnTo>
                  <a:lnTo>
                    <a:pt x="146" y="12"/>
                  </a:lnTo>
                  <a:lnTo>
                    <a:pt x="144" y="6"/>
                  </a:lnTo>
                  <a:lnTo>
                    <a:pt x="140" y="4"/>
                  </a:lnTo>
                  <a:lnTo>
                    <a:pt x="136" y="2"/>
                  </a:lnTo>
                  <a:lnTo>
                    <a:pt x="130" y="0"/>
                  </a:lnTo>
                  <a:lnTo>
                    <a:pt x="130" y="0"/>
                  </a:lnTo>
                  <a:close/>
                  <a:moveTo>
                    <a:pt x="88" y="42"/>
                  </a:moveTo>
                  <a:lnTo>
                    <a:pt x="64" y="42"/>
                  </a:lnTo>
                  <a:lnTo>
                    <a:pt x="64" y="42"/>
                  </a:lnTo>
                  <a:lnTo>
                    <a:pt x="60" y="40"/>
                  </a:lnTo>
                  <a:lnTo>
                    <a:pt x="58" y="38"/>
                  </a:lnTo>
                  <a:lnTo>
                    <a:pt x="60" y="36"/>
                  </a:lnTo>
                  <a:lnTo>
                    <a:pt x="60" y="34"/>
                  </a:lnTo>
                  <a:lnTo>
                    <a:pt x="60" y="34"/>
                  </a:lnTo>
                  <a:lnTo>
                    <a:pt x="62" y="30"/>
                  </a:lnTo>
                  <a:lnTo>
                    <a:pt x="66" y="28"/>
                  </a:lnTo>
                  <a:lnTo>
                    <a:pt x="86" y="28"/>
                  </a:lnTo>
                  <a:lnTo>
                    <a:pt x="86" y="28"/>
                  </a:lnTo>
                  <a:lnTo>
                    <a:pt x="90" y="30"/>
                  </a:lnTo>
                  <a:lnTo>
                    <a:pt x="92" y="34"/>
                  </a:lnTo>
                  <a:lnTo>
                    <a:pt x="92" y="36"/>
                  </a:lnTo>
                  <a:lnTo>
                    <a:pt x="92" y="36"/>
                  </a:lnTo>
                  <a:lnTo>
                    <a:pt x="92" y="36"/>
                  </a:lnTo>
                  <a:lnTo>
                    <a:pt x="94" y="38"/>
                  </a:lnTo>
                  <a:lnTo>
                    <a:pt x="94" y="38"/>
                  </a:lnTo>
                  <a:lnTo>
                    <a:pt x="92" y="40"/>
                  </a:lnTo>
                  <a:lnTo>
                    <a:pt x="88" y="42"/>
                  </a:lnTo>
                  <a:lnTo>
                    <a:pt x="88" y="42"/>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21" name="Freeform 36"/>
            <p:cNvSpPr/>
            <p:nvPr/>
          </p:nvSpPr>
          <p:spPr bwMode="auto">
            <a:xfrm>
              <a:off x="13474700" y="2428875"/>
              <a:ext cx="263525" cy="82550"/>
            </a:xfrm>
            <a:custGeom>
              <a:avLst/>
              <a:gdLst/>
              <a:ahLst/>
              <a:cxnLst>
                <a:cxn ang="0">
                  <a:pos x="164" y="40"/>
                </a:cxn>
                <a:cxn ang="0">
                  <a:pos x="164" y="40"/>
                </a:cxn>
                <a:cxn ang="0">
                  <a:pos x="164" y="40"/>
                </a:cxn>
                <a:cxn ang="0">
                  <a:pos x="166" y="46"/>
                </a:cxn>
                <a:cxn ang="0">
                  <a:pos x="164" y="48"/>
                </a:cxn>
                <a:cxn ang="0">
                  <a:pos x="160" y="52"/>
                </a:cxn>
                <a:cxn ang="0">
                  <a:pos x="156" y="52"/>
                </a:cxn>
                <a:cxn ang="0">
                  <a:pos x="10" y="52"/>
                </a:cxn>
                <a:cxn ang="0">
                  <a:pos x="10" y="52"/>
                </a:cxn>
                <a:cxn ang="0">
                  <a:pos x="6" y="52"/>
                </a:cxn>
                <a:cxn ang="0">
                  <a:pos x="2" y="48"/>
                </a:cxn>
                <a:cxn ang="0">
                  <a:pos x="0" y="46"/>
                </a:cxn>
                <a:cxn ang="0">
                  <a:pos x="2" y="40"/>
                </a:cxn>
                <a:cxn ang="0">
                  <a:pos x="10" y="12"/>
                </a:cxn>
                <a:cxn ang="0">
                  <a:pos x="10" y="12"/>
                </a:cxn>
                <a:cxn ang="0">
                  <a:pos x="12" y="8"/>
                </a:cxn>
                <a:cxn ang="0">
                  <a:pos x="16" y="4"/>
                </a:cxn>
                <a:cxn ang="0">
                  <a:pos x="20" y="2"/>
                </a:cxn>
                <a:cxn ang="0">
                  <a:pos x="26" y="0"/>
                </a:cxn>
                <a:cxn ang="0">
                  <a:pos x="140" y="0"/>
                </a:cxn>
                <a:cxn ang="0">
                  <a:pos x="140" y="0"/>
                </a:cxn>
                <a:cxn ang="0">
                  <a:pos x="144" y="2"/>
                </a:cxn>
                <a:cxn ang="0">
                  <a:pos x="150" y="4"/>
                </a:cxn>
                <a:cxn ang="0">
                  <a:pos x="154" y="8"/>
                </a:cxn>
                <a:cxn ang="0">
                  <a:pos x="156" y="12"/>
                </a:cxn>
                <a:cxn ang="0">
                  <a:pos x="164" y="40"/>
                </a:cxn>
                <a:cxn ang="0">
                  <a:pos x="166" y="40"/>
                </a:cxn>
                <a:cxn ang="0">
                  <a:pos x="156" y="12"/>
                </a:cxn>
                <a:cxn ang="0">
                  <a:pos x="156" y="12"/>
                </a:cxn>
                <a:cxn ang="0">
                  <a:pos x="154" y="8"/>
                </a:cxn>
                <a:cxn ang="0">
                  <a:pos x="150" y="4"/>
                </a:cxn>
                <a:cxn ang="0">
                  <a:pos x="144" y="0"/>
                </a:cxn>
                <a:cxn ang="0">
                  <a:pos x="140" y="0"/>
                </a:cxn>
                <a:cxn ang="0">
                  <a:pos x="26" y="0"/>
                </a:cxn>
                <a:cxn ang="0">
                  <a:pos x="26" y="0"/>
                </a:cxn>
                <a:cxn ang="0">
                  <a:pos x="20" y="0"/>
                </a:cxn>
                <a:cxn ang="0">
                  <a:pos x="16" y="4"/>
                </a:cxn>
                <a:cxn ang="0">
                  <a:pos x="12" y="8"/>
                </a:cxn>
                <a:cxn ang="0">
                  <a:pos x="10" y="12"/>
                </a:cxn>
                <a:cxn ang="0">
                  <a:pos x="0" y="40"/>
                </a:cxn>
                <a:cxn ang="0">
                  <a:pos x="0" y="40"/>
                </a:cxn>
                <a:cxn ang="0">
                  <a:pos x="0" y="44"/>
                </a:cxn>
                <a:cxn ang="0">
                  <a:pos x="0" y="44"/>
                </a:cxn>
                <a:cxn ang="0">
                  <a:pos x="0" y="48"/>
                </a:cxn>
                <a:cxn ang="0">
                  <a:pos x="2" y="50"/>
                </a:cxn>
                <a:cxn ang="0">
                  <a:pos x="6" y="52"/>
                </a:cxn>
                <a:cxn ang="0">
                  <a:pos x="10" y="52"/>
                </a:cxn>
                <a:cxn ang="0">
                  <a:pos x="156" y="52"/>
                </a:cxn>
                <a:cxn ang="0">
                  <a:pos x="156" y="52"/>
                </a:cxn>
                <a:cxn ang="0">
                  <a:pos x="160" y="52"/>
                </a:cxn>
                <a:cxn ang="0">
                  <a:pos x="162" y="50"/>
                </a:cxn>
                <a:cxn ang="0">
                  <a:pos x="164" y="48"/>
                </a:cxn>
                <a:cxn ang="0">
                  <a:pos x="166" y="44"/>
                </a:cxn>
                <a:cxn ang="0">
                  <a:pos x="166" y="44"/>
                </a:cxn>
                <a:cxn ang="0">
                  <a:pos x="166" y="40"/>
                </a:cxn>
                <a:cxn ang="0">
                  <a:pos x="164" y="40"/>
                </a:cxn>
              </a:cxnLst>
              <a:rect l="0" t="0" r="r" b="b"/>
              <a:pathLst>
                <a:path w="166" h="52">
                  <a:moveTo>
                    <a:pt x="164" y="40"/>
                  </a:moveTo>
                  <a:lnTo>
                    <a:pt x="164" y="40"/>
                  </a:lnTo>
                  <a:lnTo>
                    <a:pt x="164" y="40"/>
                  </a:lnTo>
                  <a:lnTo>
                    <a:pt x="166" y="46"/>
                  </a:lnTo>
                  <a:lnTo>
                    <a:pt x="164" y="48"/>
                  </a:lnTo>
                  <a:lnTo>
                    <a:pt x="160" y="52"/>
                  </a:lnTo>
                  <a:lnTo>
                    <a:pt x="156" y="52"/>
                  </a:lnTo>
                  <a:lnTo>
                    <a:pt x="10" y="52"/>
                  </a:lnTo>
                  <a:lnTo>
                    <a:pt x="10" y="52"/>
                  </a:lnTo>
                  <a:lnTo>
                    <a:pt x="6" y="52"/>
                  </a:lnTo>
                  <a:lnTo>
                    <a:pt x="2" y="48"/>
                  </a:lnTo>
                  <a:lnTo>
                    <a:pt x="0" y="46"/>
                  </a:lnTo>
                  <a:lnTo>
                    <a:pt x="2" y="40"/>
                  </a:lnTo>
                  <a:lnTo>
                    <a:pt x="10" y="12"/>
                  </a:lnTo>
                  <a:lnTo>
                    <a:pt x="10" y="12"/>
                  </a:lnTo>
                  <a:lnTo>
                    <a:pt x="12" y="8"/>
                  </a:lnTo>
                  <a:lnTo>
                    <a:pt x="16" y="4"/>
                  </a:lnTo>
                  <a:lnTo>
                    <a:pt x="20" y="2"/>
                  </a:lnTo>
                  <a:lnTo>
                    <a:pt x="26" y="0"/>
                  </a:lnTo>
                  <a:lnTo>
                    <a:pt x="140" y="0"/>
                  </a:lnTo>
                  <a:lnTo>
                    <a:pt x="140" y="0"/>
                  </a:lnTo>
                  <a:lnTo>
                    <a:pt x="144" y="2"/>
                  </a:lnTo>
                  <a:lnTo>
                    <a:pt x="150" y="4"/>
                  </a:lnTo>
                  <a:lnTo>
                    <a:pt x="154" y="8"/>
                  </a:lnTo>
                  <a:lnTo>
                    <a:pt x="156" y="12"/>
                  </a:lnTo>
                  <a:lnTo>
                    <a:pt x="164" y="40"/>
                  </a:lnTo>
                  <a:lnTo>
                    <a:pt x="166" y="40"/>
                  </a:lnTo>
                  <a:lnTo>
                    <a:pt x="156" y="12"/>
                  </a:lnTo>
                  <a:lnTo>
                    <a:pt x="156" y="12"/>
                  </a:lnTo>
                  <a:lnTo>
                    <a:pt x="154" y="8"/>
                  </a:lnTo>
                  <a:lnTo>
                    <a:pt x="150" y="4"/>
                  </a:lnTo>
                  <a:lnTo>
                    <a:pt x="144" y="0"/>
                  </a:lnTo>
                  <a:lnTo>
                    <a:pt x="140" y="0"/>
                  </a:lnTo>
                  <a:lnTo>
                    <a:pt x="26" y="0"/>
                  </a:lnTo>
                  <a:lnTo>
                    <a:pt x="26" y="0"/>
                  </a:lnTo>
                  <a:lnTo>
                    <a:pt x="20" y="0"/>
                  </a:lnTo>
                  <a:lnTo>
                    <a:pt x="16" y="4"/>
                  </a:lnTo>
                  <a:lnTo>
                    <a:pt x="12" y="8"/>
                  </a:lnTo>
                  <a:lnTo>
                    <a:pt x="10" y="12"/>
                  </a:lnTo>
                  <a:lnTo>
                    <a:pt x="0" y="40"/>
                  </a:lnTo>
                  <a:lnTo>
                    <a:pt x="0" y="40"/>
                  </a:lnTo>
                  <a:lnTo>
                    <a:pt x="0" y="44"/>
                  </a:lnTo>
                  <a:lnTo>
                    <a:pt x="0" y="44"/>
                  </a:lnTo>
                  <a:lnTo>
                    <a:pt x="0" y="48"/>
                  </a:lnTo>
                  <a:lnTo>
                    <a:pt x="2" y="50"/>
                  </a:lnTo>
                  <a:lnTo>
                    <a:pt x="6" y="52"/>
                  </a:lnTo>
                  <a:lnTo>
                    <a:pt x="10" y="52"/>
                  </a:lnTo>
                  <a:lnTo>
                    <a:pt x="156" y="52"/>
                  </a:lnTo>
                  <a:lnTo>
                    <a:pt x="156" y="52"/>
                  </a:lnTo>
                  <a:lnTo>
                    <a:pt x="160" y="52"/>
                  </a:lnTo>
                  <a:lnTo>
                    <a:pt x="162" y="50"/>
                  </a:lnTo>
                  <a:lnTo>
                    <a:pt x="164" y="48"/>
                  </a:lnTo>
                  <a:lnTo>
                    <a:pt x="166" y="44"/>
                  </a:lnTo>
                  <a:lnTo>
                    <a:pt x="166" y="44"/>
                  </a:lnTo>
                  <a:lnTo>
                    <a:pt x="166" y="40"/>
                  </a:lnTo>
                  <a:lnTo>
                    <a:pt x="164" y="4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22" name="Freeform 37"/>
            <p:cNvSpPr>
              <a:spLocks noEditPoints="1"/>
            </p:cNvSpPr>
            <p:nvPr/>
          </p:nvSpPr>
          <p:spPr bwMode="auto">
            <a:xfrm>
              <a:off x="13471525" y="2238375"/>
              <a:ext cx="266700" cy="174625"/>
            </a:xfrm>
            <a:custGeom>
              <a:avLst/>
              <a:gdLst/>
              <a:ahLst/>
              <a:cxnLst>
                <a:cxn ang="0">
                  <a:pos x="0" y="0"/>
                </a:cxn>
                <a:cxn ang="0">
                  <a:pos x="0" y="110"/>
                </a:cxn>
                <a:cxn ang="0">
                  <a:pos x="168" y="110"/>
                </a:cxn>
                <a:cxn ang="0">
                  <a:pos x="168" y="0"/>
                </a:cxn>
                <a:cxn ang="0">
                  <a:pos x="0" y="0"/>
                </a:cxn>
                <a:cxn ang="0">
                  <a:pos x="152" y="96"/>
                </a:cxn>
                <a:cxn ang="0">
                  <a:pos x="16" y="96"/>
                </a:cxn>
                <a:cxn ang="0">
                  <a:pos x="16" y="14"/>
                </a:cxn>
                <a:cxn ang="0">
                  <a:pos x="152" y="14"/>
                </a:cxn>
                <a:cxn ang="0">
                  <a:pos x="152" y="96"/>
                </a:cxn>
              </a:cxnLst>
              <a:rect l="0" t="0" r="r" b="b"/>
              <a:pathLst>
                <a:path w="168" h="110">
                  <a:moveTo>
                    <a:pt x="0" y="0"/>
                  </a:moveTo>
                  <a:lnTo>
                    <a:pt x="0" y="110"/>
                  </a:lnTo>
                  <a:lnTo>
                    <a:pt x="168" y="110"/>
                  </a:lnTo>
                  <a:lnTo>
                    <a:pt x="168" y="0"/>
                  </a:lnTo>
                  <a:lnTo>
                    <a:pt x="0" y="0"/>
                  </a:lnTo>
                  <a:close/>
                  <a:moveTo>
                    <a:pt x="152" y="96"/>
                  </a:moveTo>
                  <a:lnTo>
                    <a:pt x="16" y="96"/>
                  </a:lnTo>
                  <a:lnTo>
                    <a:pt x="16" y="14"/>
                  </a:lnTo>
                  <a:lnTo>
                    <a:pt x="152" y="14"/>
                  </a:lnTo>
                  <a:lnTo>
                    <a:pt x="152" y="96"/>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grpSp>
        <p:nvGrpSpPr>
          <p:cNvPr id="19" name="组合 367"/>
          <p:cNvGrpSpPr/>
          <p:nvPr/>
        </p:nvGrpSpPr>
        <p:grpSpPr>
          <a:xfrm>
            <a:off x="850701" y="3136651"/>
            <a:ext cx="322884" cy="201398"/>
            <a:chOff x="-1444626" y="2612827"/>
            <a:chExt cx="1444626" cy="1111251"/>
          </a:xfrm>
          <a:solidFill>
            <a:schemeClr val="tx1">
              <a:lumMod val="50000"/>
              <a:lumOff val="50000"/>
            </a:schemeClr>
          </a:solidFill>
        </p:grpSpPr>
        <p:sp>
          <p:nvSpPr>
            <p:cNvPr id="124" name="Freeform 5"/>
            <p:cNvSpPr>
              <a:spLocks noEditPoints="1"/>
            </p:cNvSpPr>
            <p:nvPr/>
          </p:nvSpPr>
          <p:spPr bwMode="auto">
            <a:xfrm>
              <a:off x="-1444626" y="2725540"/>
              <a:ext cx="1087438" cy="998538"/>
            </a:xfrm>
            <a:custGeom>
              <a:avLst/>
              <a:gdLst/>
              <a:ahLst/>
              <a:cxnLst>
                <a:cxn ang="0">
                  <a:pos x="11410" y="2"/>
                </a:cxn>
                <a:cxn ang="0">
                  <a:pos x="11555" y="20"/>
                </a:cxn>
                <a:cxn ang="0">
                  <a:pos x="11692" y="59"/>
                </a:cxn>
                <a:cxn ang="0">
                  <a:pos x="11821" y="117"/>
                </a:cxn>
                <a:cxn ang="0">
                  <a:pos x="11939" y="193"/>
                </a:cxn>
                <a:cxn ang="0">
                  <a:pos x="12044" y="284"/>
                </a:cxn>
                <a:cxn ang="0">
                  <a:pos x="12136" y="390"/>
                </a:cxn>
                <a:cxn ang="0">
                  <a:pos x="12211" y="508"/>
                </a:cxn>
                <a:cxn ang="0">
                  <a:pos x="12270" y="637"/>
                </a:cxn>
                <a:cxn ang="0">
                  <a:pos x="12309" y="774"/>
                </a:cxn>
                <a:cxn ang="0">
                  <a:pos x="12327" y="919"/>
                </a:cxn>
                <a:cxn ang="0">
                  <a:pos x="12327" y="8512"/>
                </a:cxn>
                <a:cxn ang="0">
                  <a:pos x="12309" y="8656"/>
                </a:cxn>
                <a:cxn ang="0">
                  <a:pos x="12270" y="8795"/>
                </a:cxn>
                <a:cxn ang="0">
                  <a:pos x="12211" y="8923"/>
                </a:cxn>
                <a:cxn ang="0">
                  <a:pos x="12136" y="9040"/>
                </a:cxn>
                <a:cxn ang="0">
                  <a:pos x="12044" y="9146"/>
                </a:cxn>
                <a:cxn ang="0">
                  <a:pos x="11939" y="9237"/>
                </a:cxn>
                <a:cxn ang="0">
                  <a:pos x="11821" y="9313"/>
                </a:cxn>
                <a:cxn ang="0">
                  <a:pos x="11692" y="9371"/>
                </a:cxn>
                <a:cxn ang="0">
                  <a:pos x="11555" y="9411"/>
                </a:cxn>
                <a:cxn ang="0">
                  <a:pos x="11410" y="9430"/>
                </a:cxn>
                <a:cxn ang="0">
                  <a:pos x="8133" y="9818"/>
                </a:cxn>
                <a:cxn ang="0">
                  <a:pos x="968" y="9431"/>
                </a:cxn>
                <a:cxn ang="0">
                  <a:pos x="821" y="9420"/>
                </a:cxn>
                <a:cxn ang="0">
                  <a:pos x="681" y="9387"/>
                </a:cxn>
                <a:cxn ang="0">
                  <a:pos x="550" y="9335"/>
                </a:cxn>
                <a:cxn ang="0">
                  <a:pos x="428" y="9265"/>
                </a:cxn>
                <a:cxn ang="0">
                  <a:pos x="318" y="9179"/>
                </a:cxn>
                <a:cxn ang="0">
                  <a:pos x="222" y="9077"/>
                </a:cxn>
                <a:cxn ang="0">
                  <a:pos x="140" y="8964"/>
                </a:cxn>
                <a:cxn ang="0">
                  <a:pos x="77" y="8838"/>
                </a:cxn>
                <a:cxn ang="0">
                  <a:pos x="31" y="8703"/>
                </a:cxn>
                <a:cxn ang="0">
                  <a:pos x="5" y="8561"/>
                </a:cxn>
                <a:cxn ang="0">
                  <a:pos x="0" y="969"/>
                </a:cxn>
                <a:cxn ang="0">
                  <a:pos x="11" y="822"/>
                </a:cxn>
                <a:cxn ang="0">
                  <a:pos x="44" y="682"/>
                </a:cxn>
                <a:cxn ang="0">
                  <a:pos x="96" y="550"/>
                </a:cxn>
                <a:cxn ang="0">
                  <a:pos x="166" y="428"/>
                </a:cxn>
                <a:cxn ang="0">
                  <a:pos x="252" y="318"/>
                </a:cxn>
                <a:cxn ang="0">
                  <a:pos x="353" y="222"/>
                </a:cxn>
                <a:cxn ang="0">
                  <a:pos x="467" y="141"/>
                </a:cxn>
                <a:cxn ang="0">
                  <a:pos x="592" y="76"/>
                </a:cxn>
                <a:cxn ang="0">
                  <a:pos x="727" y="30"/>
                </a:cxn>
                <a:cxn ang="0">
                  <a:pos x="869" y="5"/>
                </a:cxn>
                <a:cxn ang="0">
                  <a:pos x="2888" y="10546"/>
                </a:cxn>
                <a:cxn ang="0">
                  <a:pos x="9033" y="10200"/>
                </a:cxn>
                <a:cxn ang="0">
                  <a:pos x="2888" y="11322"/>
                </a:cxn>
                <a:cxn ang="0">
                  <a:pos x="11211" y="969"/>
                </a:cxn>
                <a:cxn ang="0">
                  <a:pos x="1117" y="969"/>
                </a:cxn>
              </a:cxnLst>
              <a:rect l="0" t="0" r="r" b="b"/>
              <a:pathLst>
                <a:path w="12329" h="11322">
                  <a:moveTo>
                    <a:pt x="968" y="0"/>
                  </a:moveTo>
                  <a:lnTo>
                    <a:pt x="11361" y="0"/>
                  </a:lnTo>
                  <a:lnTo>
                    <a:pt x="11410" y="2"/>
                  </a:lnTo>
                  <a:lnTo>
                    <a:pt x="11459" y="5"/>
                  </a:lnTo>
                  <a:lnTo>
                    <a:pt x="11507" y="11"/>
                  </a:lnTo>
                  <a:lnTo>
                    <a:pt x="11555" y="20"/>
                  </a:lnTo>
                  <a:lnTo>
                    <a:pt x="11601" y="30"/>
                  </a:lnTo>
                  <a:lnTo>
                    <a:pt x="11647" y="44"/>
                  </a:lnTo>
                  <a:lnTo>
                    <a:pt x="11692" y="59"/>
                  </a:lnTo>
                  <a:lnTo>
                    <a:pt x="11736" y="76"/>
                  </a:lnTo>
                  <a:lnTo>
                    <a:pt x="11779" y="96"/>
                  </a:lnTo>
                  <a:lnTo>
                    <a:pt x="11821" y="117"/>
                  </a:lnTo>
                  <a:lnTo>
                    <a:pt x="11861" y="141"/>
                  </a:lnTo>
                  <a:lnTo>
                    <a:pt x="11901" y="167"/>
                  </a:lnTo>
                  <a:lnTo>
                    <a:pt x="11939" y="193"/>
                  </a:lnTo>
                  <a:lnTo>
                    <a:pt x="11975" y="222"/>
                  </a:lnTo>
                  <a:lnTo>
                    <a:pt x="12011" y="253"/>
                  </a:lnTo>
                  <a:lnTo>
                    <a:pt x="12044" y="284"/>
                  </a:lnTo>
                  <a:lnTo>
                    <a:pt x="12076" y="318"/>
                  </a:lnTo>
                  <a:lnTo>
                    <a:pt x="12107" y="354"/>
                  </a:lnTo>
                  <a:lnTo>
                    <a:pt x="12136" y="390"/>
                  </a:lnTo>
                  <a:lnTo>
                    <a:pt x="12162" y="428"/>
                  </a:lnTo>
                  <a:lnTo>
                    <a:pt x="12188" y="468"/>
                  </a:lnTo>
                  <a:lnTo>
                    <a:pt x="12211" y="508"/>
                  </a:lnTo>
                  <a:lnTo>
                    <a:pt x="12233" y="550"/>
                  </a:lnTo>
                  <a:lnTo>
                    <a:pt x="12252" y="593"/>
                  </a:lnTo>
                  <a:lnTo>
                    <a:pt x="12270" y="637"/>
                  </a:lnTo>
                  <a:lnTo>
                    <a:pt x="12285" y="682"/>
                  </a:lnTo>
                  <a:lnTo>
                    <a:pt x="12298" y="728"/>
                  </a:lnTo>
                  <a:lnTo>
                    <a:pt x="12309" y="774"/>
                  </a:lnTo>
                  <a:lnTo>
                    <a:pt x="12318" y="822"/>
                  </a:lnTo>
                  <a:lnTo>
                    <a:pt x="12324" y="870"/>
                  </a:lnTo>
                  <a:lnTo>
                    <a:pt x="12327" y="919"/>
                  </a:lnTo>
                  <a:lnTo>
                    <a:pt x="12329" y="969"/>
                  </a:lnTo>
                  <a:lnTo>
                    <a:pt x="12329" y="8462"/>
                  </a:lnTo>
                  <a:lnTo>
                    <a:pt x="12327" y="8512"/>
                  </a:lnTo>
                  <a:lnTo>
                    <a:pt x="12324" y="8561"/>
                  </a:lnTo>
                  <a:lnTo>
                    <a:pt x="12318" y="8609"/>
                  </a:lnTo>
                  <a:lnTo>
                    <a:pt x="12309" y="8656"/>
                  </a:lnTo>
                  <a:lnTo>
                    <a:pt x="12298" y="8703"/>
                  </a:lnTo>
                  <a:lnTo>
                    <a:pt x="12285" y="8750"/>
                  </a:lnTo>
                  <a:lnTo>
                    <a:pt x="12270" y="8795"/>
                  </a:lnTo>
                  <a:lnTo>
                    <a:pt x="12252" y="8838"/>
                  </a:lnTo>
                  <a:lnTo>
                    <a:pt x="12233" y="8881"/>
                  </a:lnTo>
                  <a:lnTo>
                    <a:pt x="12211" y="8923"/>
                  </a:lnTo>
                  <a:lnTo>
                    <a:pt x="12188" y="8964"/>
                  </a:lnTo>
                  <a:lnTo>
                    <a:pt x="12162" y="9003"/>
                  </a:lnTo>
                  <a:lnTo>
                    <a:pt x="12136" y="9040"/>
                  </a:lnTo>
                  <a:lnTo>
                    <a:pt x="12107" y="9077"/>
                  </a:lnTo>
                  <a:lnTo>
                    <a:pt x="12076" y="9112"/>
                  </a:lnTo>
                  <a:lnTo>
                    <a:pt x="12044" y="9146"/>
                  </a:lnTo>
                  <a:lnTo>
                    <a:pt x="12011" y="9179"/>
                  </a:lnTo>
                  <a:lnTo>
                    <a:pt x="11975" y="9209"/>
                  </a:lnTo>
                  <a:lnTo>
                    <a:pt x="11939" y="9237"/>
                  </a:lnTo>
                  <a:lnTo>
                    <a:pt x="11901" y="9265"/>
                  </a:lnTo>
                  <a:lnTo>
                    <a:pt x="11861" y="9290"/>
                  </a:lnTo>
                  <a:lnTo>
                    <a:pt x="11821" y="9313"/>
                  </a:lnTo>
                  <a:lnTo>
                    <a:pt x="11779" y="9335"/>
                  </a:lnTo>
                  <a:lnTo>
                    <a:pt x="11736" y="9354"/>
                  </a:lnTo>
                  <a:lnTo>
                    <a:pt x="11692" y="9371"/>
                  </a:lnTo>
                  <a:lnTo>
                    <a:pt x="11647" y="9387"/>
                  </a:lnTo>
                  <a:lnTo>
                    <a:pt x="11601" y="9400"/>
                  </a:lnTo>
                  <a:lnTo>
                    <a:pt x="11555" y="9411"/>
                  </a:lnTo>
                  <a:lnTo>
                    <a:pt x="11507" y="9420"/>
                  </a:lnTo>
                  <a:lnTo>
                    <a:pt x="11459" y="9426"/>
                  </a:lnTo>
                  <a:lnTo>
                    <a:pt x="11410" y="9430"/>
                  </a:lnTo>
                  <a:lnTo>
                    <a:pt x="11361" y="9431"/>
                  </a:lnTo>
                  <a:lnTo>
                    <a:pt x="8133" y="9431"/>
                  </a:lnTo>
                  <a:lnTo>
                    <a:pt x="8133" y="9818"/>
                  </a:lnTo>
                  <a:lnTo>
                    <a:pt x="4195" y="9818"/>
                  </a:lnTo>
                  <a:lnTo>
                    <a:pt x="4195" y="9431"/>
                  </a:lnTo>
                  <a:lnTo>
                    <a:pt x="968" y="9431"/>
                  </a:lnTo>
                  <a:lnTo>
                    <a:pt x="918" y="9430"/>
                  </a:lnTo>
                  <a:lnTo>
                    <a:pt x="869" y="9426"/>
                  </a:lnTo>
                  <a:lnTo>
                    <a:pt x="821" y="9420"/>
                  </a:lnTo>
                  <a:lnTo>
                    <a:pt x="774" y="9411"/>
                  </a:lnTo>
                  <a:lnTo>
                    <a:pt x="727" y="9400"/>
                  </a:lnTo>
                  <a:lnTo>
                    <a:pt x="681" y="9387"/>
                  </a:lnTo>
                  <a:lnTo>
                    <a:pt x="636" y="9371"/>
                  </a:lnTo>
                  <a:lnTo>
                    <a:pt x="592" y="9354"/>
                  </a:lnTo>
                  <a:lnTo>
                    <a:pt x="550" y="9335"/>
                  </a:lnTo>
                  <a:lnTo>
                    <a:pt x="508" y="9313"/>
                  </a:lnTo>
                  <a:lnTo>
                    <a:pt x="467" y="9290"/>
                  </a:lnTo>
                  <a:lnTo>
                    <a:pt x="428" y="9265"/>
                  </a:lnTo>
                  <a:lnTo>
                    <a:pt x="390" y="9237"/>
                  </a:lnTo>
                  <a:lnTo>
                    <a:pt x="353" y="9209"/>
                  </a:lnTo>
                  <a:lnTo>
                    <a:pt x="318" y="9179"/>
                  </a:lnTo>
                  <a:lnTo>
                    <a:pt x="285" y="9146"/>
                  </a:lnTo>
                  <a:lnTo>
                    <a:pt x="252" y="9112"/>
                  </a:lnTo>
                  <a:lnTo>
                    <a:pt x="222" y="9077"/>
                  </a:lnTo>
                  <a:lnTo>
                    <a:pt x="192" y="9040"/>
                  </a:lnTo>
                  <a:lnTo>
                    <a:pt x="166" y="9003"/>
                  </a:lnTo>
                  <a:lnTo>
                    <a:pt x="140" y="8964"/>
                  </a:lnTo>
                  <a:lnTo>
                    <a:pt x="117" y="8923"/>
                  </a:lnTo>
                  <a:lnTo>
                    <a:pt x="96" y="8881"/>
                  </a:lnTo>
                  <a:lnTo>
                    <a:pt x="77" y="8838"/>
                  </a:lnTo>
                  <a:lnTo>
                    <a:pt x="59" y="8795"/>
                  </a:lnTo>
                  <a:lnTo>
                    <a:pt x="44" y="8750"/>
                  </a:lnTo>
                  <a:lnTo>
                    <a:pt x="31" y="8703"/>
                  </a:lnTo>
                  <a:lnTo>
                    <a:pt x="19" y="8656"/>
                  </a:lnTo>
                  <a:lnTo>
                    <a:pt x="11" y="8609"/>
                  </a:lnTo>
                  <a:lnTo>
                    <a:pt x="5" y="8561"/>
                  </a:lnTo>
                  <a:lnTo>
                    <a:pt x="1" y="8512"/>
                  </a:lnTo>
                  <a:lnTo>
                    <a:pt x="0" y="8462"/>
                  </a:lnTo>
                  <a:lnTo>
                    <a:pt x="0" y="969"/>
                  </a:lnTo>
                  <a:lnTo>
                    <a:pt x="1" y="919"/>
                  </a:lnTo>
                  <a:lnTo>
                    <a:pt x="5" y="870"/>
                  </a:lnTo>
                  <a:lnTo>
                    <a:pt x="11" y="822"/>
                  </a:lnTo>
                  <a:lnTo>
                    <a:pt x="19" y="774"/>
                  </a:lnTo>
                  <a:lnTo>
                    <a:pt x="31" y="728"/>
                  </a:lnTo>
                  <a:lnTo>
                    <a:pt x="44" y="682"/>
                  </a:lnTo>
                  <a:lnTo>
                    <a:pt x="59" y="637"/>
                  </a:lnTo>
                  <a:lnTo>
                    <a:pt x="77" y="593"/>
                  </a:lnTo>
                  <a:lnTo>
                    <a:pt x="96" y="550"/>
                  </a:lnTo>
                  <a:lnTo>
                    <a:pt x="117" y="508"/>
                  </a:lnTo>
                  <a:lnTo>
                    <a:pt x="140" y="468"/>
                  </a:lnTo>
                  <a:lnTo>
                    <a:pt x="166" y="428"/>
                  </a:lnTo>
                  <a:lnTo>
                    <a:pt x="192" y="390"/>
                  </a:lnTo>
                  <a:lnTo>
                    <a:pt x="222" y="354"/>
                  </a:lnTo>
                  <a:lnTo>
                    <a:pt x="252" y="318"/>
                  </a:lnTo>
                  <a:lnTo>
                    <a:pt x="285" y="284"/>
                  </a:lnTo>
                  <a:lnTo>
                    <a:pt x="318" y="253"/>
                  </a:lnTo>
                  <a:lnTo>
                    <a:pt x="353" y="222"/>
                  </a:lnTo>
                  <a:lnTo>
                    <a:pt x="390" y="193"/>
                  </a:lnTo>
                  <a:lnTo>
                    <a:pt x="428" y="167"/>
                  </a:lnTo>
                  <a:lnTo>
                    <a:pt x="467" y="141"/>
                  </a:lnTo>
                  <a:lnTo>
                    <a:pt x="508" y="117"/>
                  </a:lnTo>
                  <a:lnTo>
                    <a:pt x="550" y="96"/>
                  </a:lnTo>
                  <a:lnTo>
                    <a:pt x="592" y="76"/>
                  </a:lnTo>
                  <a:lnTo>
                    <a:pt x="636" y="59"/>
                  </a:lnTo>
                  <a:lnTo>
                    <a:pt x="681" y="44"/>
                  </a:lnTo>
                  <a:lnTo>
                    <a:pt x="727" y="30"/>
                  </a:lnTo>
                  <a:lnTo>
                    <a:pt x="774" y="20"/>
                  </a:lnTo>
                  <a:lnTo>
                    <a:pt x="821" y="11"/>
                  </a:lnTo>
                  <a:lnTo>
                    <a:pt x="869" y="5"/>
                  </a:lnTo>
                  <a:lnTo>
                    <a:pt x="918" y="2"/>
                  </a:lnTo>
                  <a:lnTo>
                    <a:pt x="968" y="0"/>
                  </a:lnTo>
                  <a:close/>
                  <a:moveTo>
                    <a:pt x="2888" y="10546"/>
                  </a:moveTo>
                  <a:lnTo>
                    <a:pt x="2888" y="10546"/>
                  </a:lnTo>
                  <a:lnTo>
                    <a:pt x="3295" y="10200"/>
                  </a:lnTo>
                  <a:lnTo>
                    <a:pt x="9033" y="10200"/>
                  </a:lnTo>
                  <a:lnTo>
                    <a:pt x="9441" y="10546"/>
                  </a:lnTo>
                  <a:lnTo>
                    <a:pt x="9441" y="11322"/>
                  </a:lnTo>
                  <a:lnTo>
                    <a:pt x="2888" y="11322"/>
                  </a:lnTo>
                  <a:lnTo>
                    <a:pt x="2888" y="10546"/>
                  </a:lnTo>
                  <a:close/>
                  <a:moveTo>
                    <a:pt x="1117" y="969"/>
                  </a:moveTo>
                  <a:lnTo>
                    <a:pt x="11211" y="969"/>
                  </a:lnTo>
                  <a:lnTo>
                    <a:pt x="11211" y="8462"/>
                  </a:lnTo>
                  <a:lnTo>
                    <a:pt x="1117" y="8462"/>
                  </a:lnTo>
                  <a:lnTo>
                    <a:pt x="1117" y="969"/>
                  </a:lnTo>
                  <a:close/>
                </a:path>
              </a:pathLst>
            </a:custGeom>
            <a:grpFill/>
            <a:ln w="9525">
              <a:noFill/>
              <a:round/>
            </a:ln>
          </p:spPr>
          <p:txBody>
            <a:bodyPr/>
            <a:lstStyle/>
            <a:p>
              <a:pPr>
                <a:defRPr/>
              </a:pPr>
              <a:endParaRPr lang="zh-CN" altLang="en-US" u="sng">
                <a:solidFill>
                  <a:srgbClr val="000000"/>
                </a:solidFill>
                <a:latin typeface="Arial" panose="020B0604020202020204" pitchFamily="34" charset="0"/>
                <a:ea typeface="微软雅黑" panose="020B0503020204020204" pitchFamily="34" charset="-122"/>
                <a:cs typeface="Arial" panose="020B0604020202020204" pitchFamily="34" charset="0"/>
              </a:endParaRPr>
            </a:p>
          </p:txBody>
        </p:sp>
        <p:sp>
          <p:nvSpPr>
            <p:cNvPr id="125" name="Freeform 6"/>
            <p:cNvSpPr>
              <a:spLocks noEditPoints="1"/>
            </p:cNvSpPr>
            <p:nvPr/>
          </p:nvSpPr>
          <p:spPr bwMode="auto">
            <a:xfrm>
              <a:off x="-598488" y="2612827"/>
              <a:ext cx="598488" cy="1103313"/>
            </a:xfrm>
            <a:custGeom>
              <a:avLst/>
              <a:gdLst/>
              <a:ahLst/>
              <a:cxnLst>
                <a:cxn ang="0">
                  <a:pos x="6426" y="15"/>
                </a:cxn>
                <a:cxn ang="0">
                  <a:pos x="6572" y="81"/>
                </a:cxn>
                <a:cxn ang="0">
                  <a:pos x="6686" y="190"/>
                </a:cxn>
                <a:cxn ang="0">
                  <a:pos x="6759" y="332"/>
                </a:cxn>
                <a:cxn ang="0">
                  <a:pos x="6780" y="12044"/>
                </a:cxn>
                <a:cxn ang="0">
                  <a:pos x="6751" y="12206"/>
                </a:cxn>
                <a:cxn ang="0">
                  <a:pos x="6671" y="12344"/>
                </a:cxn>
                <a:cxn ang="0">
                  <a:pos x="6553" y="12447"/>
                </a:cxn>
                <a:cxn ang="0">
                  <a:pos x="6403" y="12506"/>
                </a:cxn>
                <a:cxn ang="0">
                  <a:pos x="424" y="12513"/>
                </a:cxn>
                <a:cxn ang="0">
                  <a:pos x="268" y="12469"/>
                </a:cxn>
                <a:cxn ang="0">
                  <a:pos x="139" y="12377"/>
                </a:cxn>
                <a:cxn ang="0">
                  <a:pos x="47" y="12248"/>
                </a:cxn>
                <a:cxn ang="0">
                  <a:pos x="3" y="12092"/>
                </a:cxn>
                <a:cxn ang="0">
                  <a:pos x="1971" y="10952"/>
                </a:cxn>
                <a:cxn ang="0">
                  <a:pos x="2201" y="10885"/>
                </a:cxn>
                <a:cxn ang="0">
                  <a:pos x="2412" y="10778"/>
                </a:cxn>
                <a:cxn ang="0">
                  <a:pos x="2782" y="10424"/>
                </a:cxn>
                <a:cxn ang="0">
                  <a:pos x="2899" y="10222"/>
                </a:cxn>
                <a:cxn ang="0">
                  <a:pos x="2963" y="10051"/>
                </a:cxn>
                <a:cxn ang="0">
                  <a:pos x="3003" y="9870"/>
                </a:cxn>
                <a:cxn ang="0">
                  <a:pos x="3018" y="9679"/>
                </a:cxn>
                <a:cxn ang="0">
                  <a:pos x="6497" y="1691"/>
                </a:cxn>
                <a:cxn ang="0">
                  <a:pos x="2719" y="1479"/>
                </a:cxn>
                <a:cxn ang="0">
                  <a:pos x="2505" y="1273"/>
                </a:cxn>
                <a:cxn ang="0">
                  <a:pos x="2248" y="1121"/>
                </a:cxn>
                <a:cxn ang="0">
                  <a:pos x="1957" y="1032"/>
                </a:cxn>
                <a:cxn ang="0">
                  <a:pos x="0" y="471"/>
                </a:cxn>
                <a:cxn ang="0">
                  <a:pos x="28" y="310"/>
                </a:cxn>
                <a:cxn ang="0">
                  <a:pos x="108" y="172"/>
                </a:cxn>
                <a:cxn ang="0">
                  <a:pos x="227" y="69"/>
                </a:cxn>
                <a:cxn ang="0">
                  <a:pos x="376" y="9"/>
                </a:cxn>
                <a:cxn ang="0">
                  <a:pos x="5844" y="5014"/>
                </a:cxn>
                <a:cxn ang="0">
                  <a:pos x="5995" y="5056"/>
                </a:cxn>
                <a:cxn ang="0">
                  <a:pos x="6119" y="5145"/>
                </a:cxn>
                <a:cxn ang="0">
                  <a:pos x="6208" y="5269"/>
                </a:cxn>
                <a:cxn ang="0">
                  <a:pos x="6250" y="5419"/>
                </a:cxn>
                <a:cxn ang="0">
                  <a:pos x="6238" y="5579"/>
                </a:cxn>
                <a:cxn ang="0">
                  <a:pos x="6175" y="5720"/>
                </a:cxn>
                <a:cxn ang="0">
                  <a:pos x="6070" y="5830"/>
                </a:cxn>
                <a:cxn ang="0">
                  <a:pos x="5933" y="5900"/>
                </a:cxn>
                <a:cxn ang="0">
                  <a:pos x="5775" y="5919"/>
                </a:cxn>
                <a:cxn ang="0">
                  <a:pos x="5621" y="5885"/>
                </a:cxn>
                <a:cxn ang="0">
                  <a:pos x="5493" y="5803"/>
                </a:cxn>
                <a:cxn ang="0">
                  <a:pos x="5399" y="5682"/>
                </a:cxn>
                <a:cxn ang="0">
                  <a:pos x="5349" y="5535"/>
                </a:cxn>
                <a:cxn ang="0">
                  <a:pos x="5353" y="5374"/>
                </a:cxn>
                <a:cxn ang="0">
                  <a:pos x="5409" y="5231"/>
                </a:cxn>
                <a:cxn ang="0">
                  <a:pos x="5510" y="5115"/>
                </a:cxn>
                <a:cxn ang="0">
                  <a:pos x="5643" y="5039"/>
                </a:cxn>
                <a:cxn ang="0">
                  <a:pos x="5798" y="5011"/>
                </a:cxn>
                <a:cxn ang="0">
                  <a:pos x="4028" y="9504"/>
                </a:cxn>
                <a:cxn ang="0">
                  <a:pos x="3533" y="11795"/>
                </a:cxn>
                <a:cxn ang="0">
                  <a:pos x="3006" y="2139"/>
                </a:cxn>
                <a:cxn ang="0">
                  <a:pos x="3018" y="3648"/>
                </a:cxn>
              </a:cxnLst>
              <a:rect l="0" t="0" r="r" b="b"/>
              <a:pathLst>
                <a:path w="6780" h="12516">
                  <a:moveTo>
                    <a:pt x="472" y="0"/>
                  </a:moveTo>
                  <a:lnTo>
                    <a:pt x="6309" y="0"/>
                  </a:lnTo>
                  <a:lnTo>
                    <a:pt x="6333" y="1"/>
                  </a:lnTo>
                  <a:lnTo>
                    <a:pt x="6357" y="2"/>
                  </a:lnTo>
                  <a:lnTo>
                    <a:pt x="6381" y="5"/>
                  </a:lnTo>
                  <a:lnTo>
                    <a:pt x="6403" y="9"/>
                  </a:lnTo>
                  <a:lnTo>
                    <a:pt x="6426" y="15"/>
                  </a:lnTo>
                  <a:lnTo>
                    <a:pt x="6448" y="22"/>
                  </a:lnTo>
                  <a:lnTo>
                    <a:pt x="6470" y="29"/>
                  </a:lnTo>
                  <a:lnTo>
                    <a:pt x="6491" y="37"/>
                  </a:lnTo>
                  <a:lnTo>
                    <a:pt x="6513" y="47"/>
                  </a:lnTo>
                  <a:lnTo>
                    <a:pt x="6533" y="57"/>
                  </a:lnTo>
                  <a:lnTo>
                    <a:pt x="6553" y="69"/>
                  </a:lnTo>
                  <a:lnTo>
                    <a:pt x="6572" y="81"/>
                  </a:lnTo>
                  <a:lnTo>
                    <a:pt x="6591" y="94"/>
                  </a:lnTo>
                  <a:lnTo>
                    <a:pt x="6608" y="109"/>
                  </a:lnTo>
                  <a:lnTo>
                    <a:pt x="6625" y="123"/>
                  </a:lnTo>
                  <a:lnTo>
                    <a:pt x="6642" y="138"/>
                  </a:lnTo>
                  <a:lnTo>
                    <a:pt x="6657" y="155"/>
                  </a:lnTo>
                  <a:lnTo>
                    <a:pt x="6671" y="172"/>
                  </a:lnTo>
                  <a:lnTo>
                    <a:pt x="6686" y="190"/>
                  </a:lnTo>
                  <a:lnTo>
                    <a:pt x="6699" y="208"/>
                  </a:lnTo>
                  <a:lnTo>
                    <a:pt x="6711" y="227"/>
                  </a:lnTo>
                  <a:lnTo>
                    <a:pt x="6723" y="247"/>
                  </a:lnTo>
                  <a:lnTo>
                    <a:pt x="6733" y="267"/>
                  </a:lnTo>
                  <a:lnTo>
                    <a:pt x="6743" y="289"/>
                  </a:lnTo>
                  <a:lnTo>
                    <a:pt x="6751" y="310"/>
                  </a:lnTo>
                  <a:lnTo>
                    <a:pt x="6759" y="332"/>
                  </a:lnTo>
                  <a:lnTo>
                    <a:pt x="6765" y="354"/>
                  </a:lnTo>
                  <a:lnTo>
                    <a:pt x="6771" y="377"/>
                  </a:lnTo>
                  <a:lnTo>
                    <a:pt x="6775" y="400"/>
                  </a:lnTo>
                  <a:lnTo>
                    <a:pt x="6778" y="423"/>
                  </a:lnTo>
                  <a:lnTo>
                    <a:pt x="6779" y="448"/>
                  </a:lnTo>
                  <a:lnTo>
                    <a:pt x="6780" y="471"/>
                  </a:lnTo>
                  <a:lnTo>
                    <a:pt x="6780" y="12044"/>
                  </a:lnTo>
                  <a:lnTo>
                    <a:pt x="6779" y="12068"/>
                  </a:lnTo>
                  <a:lnTo>
                    <a:pt x="6778" y="12092"/>
                  </a:lnTo>
                  <a:lnTo>
                    <a:pt x="6775" y="12115"/>
                  </a:lnTo>
                  <a:lnTo>
                    <a:pt x="6771" y="12139"/>
                  </a:lnTo>
                  <a:lnTo>
                    <a:pt x="6765" y="12162"/>
                  </a:lnTo>
                  <a:lnTo>
                    <a:pt x="6759" y="12184"/>
                  </a:lnTo>
                  <a:lnTo>
                    <a:pt x="6751" y="12206"/>
                  </a:lnTo>
                  <a:lnTo>
                    <a:pt x="6743" y="12227"/>
                  </a:lnTo>
                  <a:lnTo>
                    <a:pt x="6733" y="12248"/>
                  </a:lnTo>
                  <a:lnTo>
                    <a:pt x="6723" y="12268"/>
                  </a:lnTo>
                  <a:lnTo>
                    <a:pt x="6711" y="12289"/>
                  </a:lnTo>
                  <a:lnTo>
                    <a:pt x="6699" y="12307"/>
                  </a:lnTo>
                  <a:lnTo>
                    <a:pt x="6686" y="12325"/>
                  </a:lnTo>
                  <a:lnTo>
                    <a:pt x="6671" y="12344"/>
                  </a:lnTo>
                  <a:lnTo>
                    <a:pt x="6657" y="12360"/>
                  </a:lnTo>
                  <a:lnTo>
                    <a:pt x="6642" y="12377"/>
                  </a:lnTo>
                  <a:lnTo>
                    <a:pt x="6625" y="12393"/>
                  </a:lnTo>
                  <a:lnTo>
                    <a:pt x="6608" y="12407"/>
                  </a:lnTo>
                  <a:lnTo>
                    <a:pt x="6591" y="12422"/>
                  </a:lnTo>
                  <a:lnTo>
                    <a:pt x="6572" y="12435"/>
                  </a:lnTo>
                  <a:lnTo>
                    <a:pt x="6553" y="12447"/>
                  </a:lnTo>
                  <a:lnTo>
                    <a:pt x="6533" y="12459"/>
                  </a:lnTo>
                  <a:lnTo>
                    <a:pt x="6513" y="12469"/>
                  </a:lnTo>
                  <a:lnTo>
                    <a:pt x="6491" y="12478"/>
                  </a:lnTo>
                  <a:lnTo>
                    <a:pt x="6470" y="12487"/>
                  </a:lnTo>
                  <a:lnTo>
                    <a:pt x="6448" y="12494"/>
                  </a:lnTo>
                  <a:lnTo>
                    <a:pt x="6426" y="12501"/>
                  </a:lnTo>
                  <a:lnTo>
                    <a:pt x="6403" y="12506"/>
                  </a:lnTo>
                  <a:lnTo>
                    <a:pt x="6381" y="12510"/>
                  </a:lnTo>
                  <a:lnTo>
                    <a:pt x="6357" y="12513"/>
                  </a:lnTo>
                  <a:lnTo>
                    <a:pt x="6333" y="12515"/>
                  </a:lnTo>
                  <a:lnTo>
                    <a:pt x="6309" y="12516"/>
                  </a:lnTo>
                  <a:lnTo>
                    <a:pt x="472" y="12516"/>
                  </a:lnTo>
                  <a:lnTo>
                    <a:pt x="447" y="12515"/>
                  </a:lnTo>
                  <a:lnTo>
                    <a:pt x="424" y="12513"/>
                  </a:lnTo>
                  <a:lnTo>
                    <a:pt x="400" y="12510"/>
                  </a:lnTo>
                  <a:lnTo>
                    <a:pt x="376" y="12506"/>
                  </a:lnTo>
                  <a:lnTo>
                    <a:pt x="354" y="12501"/>
                  </a:lnTo>
                  <a:lnTo>
                    <a:pt x="331" y="12494"/>
                  </a:lnTo>
                  <a:lnTo>
                    <a:pt x="310" y="12487"/>
                  </a:lnTo>
                  <a:lnTo>
                    <a:pt x="288" y="12478"/>
                  </a:lnTo>
                  <a:lnTo>
                    <a:pt x="268" y="12469"/>
                  </a:lnTo>
                  <a:lnTo>
                    <a:pt x="247" y="12459"/>
                  </a:lnTo>
                  <a:lnTo>
                    <a:pt x="227" y="12447"/>
                  </a:lnTo>
                  <a:lnTo>
                    <a:pt x="209" y="12435"/>
                  </a:lnTo>
                  <a:lnTo>
                    <a:pt x="190" y="12422"/>
                  </a:lnTo>
                  <a:lnTo>
                    <a:pt x="172" y="12407"/>
                  </a:lnTo>
                  <a:lnTo>
                    <a:pt x="155" y="12393"/>
                  </a:lnTo>
                  <a:lnTo>
                    <a:pt x="139" y="12377"/>
                  </a:lnTo>
                  <a:lnTo>
                    <a:pt x="123" y="12360"/>
                  </a:lnTo>
                  <a:lnTo>
                    <a:pt x="108" y="12344"/>
                  </a:lnTo>
                  <a:lnTo>
                    <a:pt x="94" y="12325"/>
                  </a:lnTo>
                  <a:lnTo>
                    <a:pt x="81" y="12307"/>
                  </a:lnTo>
                  <a:lnTo>
                    <a:pt x="68" y="12289"/>
                  </a:lnTo>
                  <a:lnTo>
                    <a:pt x="57" y="12268"/>
                  </a:lnTo>
                  <a:lnTo>
                    <a:pt x="47" y="12248"/>
                  </a:lnTo>
                  <a:lnTo>
                    <a:pt x="38" y="12227"/>
                  </a:lnTo>
                  <a:lnTo>
                    <a:pt x="28" y="12206"/>
                  </a:lnTo>
                  <a:lnTo>
                    <a:pt x="21" y="12184"/>
                  </a:lnTo>
                  <a:lnTo>
                    <a:pt x="15" y="12162"/>
                  </a:lnTo>
                  <a:lnTo>
                    <a:pt x="10" y="12139"/>
                  </a:lnTo>
                  <a:lnTo>
                    <a:pt x="6" y="12115"/>
                  </a:lnTo>
                  <a:lnTo>
                    <a:pt x="3" y="12092"/>
                  </a:lnTo>
                  <a:lnTo>
                    <a:pt x="1" y="12068"/>
                  </a:lnTo>
                  <a:lnTo>
                    <a:pt x="0" y="12044"/>
                  </a:lnTo>
                  <a:lnTo>
                    <a:pt x="0" y="10974"/>
                  </a:lnTo>
                  <a:lnTo>
                    <a:pt x="1687" y="10974"/>
                  </a:lnTo>
                  <a:lnTo>
                    <a:pt x="1687" y="11795"/>
                  </a:lnTo>
                  <a:lnTo>
                    <a:pt x="1971" y="11795"/>
                  </a:lnTo>
                  <a:lnTo>
                    <a:pt x="1971" y="10952"/>
                  </a:lnTo>
                  <a:lnTo>
                    <a:pt x="2005" y="10945"/>
                  </a:lnTo>
                  <a:lnTo>
                    <a:pt x="2039" y="10937"/>
                  </a:lnTo>
                  <a:lnTo>
                    <a:pt x="2072" y="10928"/>
                  </a:lnTo>
                  <a:lnTo>
                    <a:pt x="2105" y="10919"/>
                  </a:lnTo>
                  <a:lnTo>
                    <a:pt x="2137" y="10909"/>
                  </a:lnTo>
                  <a:lnTo>
                    <a:pt x="2169" y="10897"/>
                  </a:lnTo>
                  <a:lnTo>
                    <a:pt x="2201" y="10885"/>
                  </a:lnTo>
                  <a:lnTo>
                    <a:pt x="2233" y="10872"/>
                  </a:lnTo>
                  <a:lnTo>
                    <a:pt x="2263" y="10858"/>
                  </a:lnTo>
                  <a:lnTo>
                    <a:pt x="2294" y="10844"/>
                  </a:lnTo>
                  <a:lnTo>
                    <a:pt x="2324" y="10829"/>
                  </a:lnTo>
                  <a:lnTo>
                    <a:pt x="2353" y="10812"/>
                  </a:lnTo>
                  <a:lnTo>
                    <a:pt x="2383" y="10796"/>
                  </a:lnTo>
                  <a:lnTo>
                    <a:pt x="2412" y="10778"/>
                  </a:lnTo>
                  <a:lnTo>
                    <a:pt x="2439" y="10760"/>
                  </a:lnTo>
                  <a:lnTo>
                    <a:pt x="2467" y="10741"/>
                  </a:lnTo>
                  <a:lnTo>
                    <a:pt x="2467" y="11795"/>
                  </a:lnTo>
                  <a:lnTo>
                    <a:pt x="2753" y="11795"/>
                  </a:lnTo>
                  <a:lnTo>
                    <a:pt x="2753" y="10466"/>
                  </a:lnTo>
                  <a:lnTo>
                    <a:pt x="2768" y="10446"/>
                  </a:lnTo>
                  <a:lnTo>
                    <a:pt x="2782" y="10424"/>
                  </a:lnTo>
                  <a:lnTo>
                    <a:pt x="2797" y="10403"/>
                  </a:lnTo>
                  <a:lnTo>
                    <a:pt x="2811" y="10381"/>
                  </a:lnTo>
                  <a:lnTo>
                    <a:pt x="2839" y="10337"/>
                  </a:lnTo>
                  <a:lnTo>
                    <a:pt x="2864" y="10292"/>
                  </a:lnTo>
                  <a:lnTo>
                    <a:pt x="2875" y="10269"/>
                  </a:lnTo>
                  <a:lnTo>
                    <a:pt x="2888" y="10246"/>
                  </a:lnTo>
                  <a:lnTo>
                    <a:pt x="2899" y="10222"/>
                  </a:lnTo>
                  <a:lnTo>
                    <a:pt x="2909" y="10199"/>
                  </a:lnTo>
                  <a:lnTo>
                    <a:pt x="2919" y="10175"/>
                  </a:lnTo>
                  <a:lnTo>
                    <a:pt x="2930" y="10150"/>
                  </a:lnTo>
                  <a:lnTo>
                    <a:pt x="2939" y="10126"/>
                  </a:lnTo>
                  <a:lnTo>
                    <a:pt x="2947" y="10101"/>
                  </a:lnTo>
                  <a:lnTo>
                    <a:pt x="2955" y="10077"/>
                  </a:lnTo>
                  <a:lnTo>
                    <a:pt x="2963" y="10051"/>
                  </a:lnTo>
                  <a:lnTo>
                    <a:pt x="2971" y="10025"/>
                  </a:lnTo>
                  <a:lnTo>
                    <a:pt x="2978" y="10000"/>
                  </a:lnTo>
                  <a:lnTo>
                    <a:pt x="2984" y="9974"/>
                  </a:lnTo>
                  <a:lnTo>
                    <a:pt x="2989" y="9949"/>
                  </a:lnTo>
                  <a:lnTo>
                    <a:pt x="2995" y="9922"/>
                  </a:lnTo>
                  <a:lnTo>
                    <a:pt x="2999" y="9896"/>
                  </a:lnTo>
                  <a:lnTo>
                    <a:pt x="3003" y="9870"/>
                  </a:lnTo>
                  <a:lnTo>
                    <a:pt x="3007" y="9843"/>
                  </a:lnTo>
                  <a:lnTo>
                    <a:pt x="3011" y="9817"/>
                  </a:lnTo>
                  <a:lnTo>
                    <a:pt x="3013" y="9789"/>
                  </a:lnTo>
                  <a:lnTo>
                    <a:pt x="3015" y="9762"/>
                  </a:lnTo>
                  <a:lnTo>
                    <a:pt x="3017" y="9735"/>
                  </a:lnTo>
                  <a:lnTo>
                    <a:pt x="3018" y="9707"/>
                  </a:lnTo>
                  <a:lnTo>
                    <a:pt x="3018" y="9679"/>
                  </a:lnTo>
                  <a:lnTo>
                    <a:pt x="3018" y="3934"/>
                  </a:lnTo>
                  <a:lnTo>
                    <a:pt x="6497" y="3934"/>
                  </a:lnTo>
                  <a:lnTo>
                    <a:pt x="6497" y="3771"/>
                  </a:lnTo>
                  <a:lnTo>
                    <a:pt x="6497" y="3771"/>
                  </a:lnTo>
                  <a:lnTo>
                    <a:pt x="6497" y="1977"/>
                  </a:lnTo>
                  <a:lnTo>
                    <a:pt x="6497" y="1746"/>
                  </a:lnTo>
                  <a:lnTo>
                    <a:pt x="6497" y="1691"/>
                  </a:lnTo>
                  <a:lnTo>
                    <a:pt x="2862" y="1691"/>
                  </a:lnTo>
                  <a:lnTo>
                    <a:pt x="2842" y="1655"/>
                  </a:lnTo>
                  <a:lnTo>
                    <a:pt x="2819" y="1618"/>
                  </a:lnTo>
                  <a:lnTo>
                    <a:pt x="2796" y="1582"/>
                  </a:lnTo>
                  <a:lnTo>
                    <a:pt x="2771" y="1547"/>
                  </a:lnTo>
                  <a:lnTo>
                    <a:pt x="2745" y="1512"/>
                  </a:lnTo>
                  <a:lnTo>
                    <a:pt x="2719" y="1479"/>
                  </a:lnTo>
                  <a:lnTo>
                    <a:pt x="2691" y="1447"/>
                  </a:lnTo>
                  <a:lnTo>
                    <a:pt x="2662" y="1416"/>
                  </a:lnTo>
                  <a:lnTo>
                    <a:pt x="2633" y="1385"/>
                  </a:lnTo>
                  <a:lnTo>
                    <a:pt x="2602" y="1355"/>
                  </a:lnTo>
                  <a:lnTo>
                    <a:pt x="2570" y="1327"/>
                  </a:lnTo>
                  <a:lnTo>
                    <a:pt x="2538" y="1299"/>
                  </a:lnTo>
                  <a:lnTo>
                    <a:pt x="2505" y="1273"/>
                  </a:lnTo>
                  <a:lnTo>
                    <a:pt x="2470" y="1248"/>
                  </a:lnTo>
                  <a:lnTo>
                    <a:pt x="2435" y="1223"/>
                  </a:lnTo>
                  <a:lnTo>
                    <a:pt x="2399" y="1201"/>
                  </a:lnTo>
                  <a:lnTo>
                    <a:pt x="2363" y="1179"/>
                  </a:lnTo>
                  <a:lnTo>
                    <a:pt x="2325" y="1159"/>
                  </a:lnTo>
                  <a:lnTo>
                    <a:pt x="2287" y="1139"/>
                  </a:lnTo>
                  <a:lnTo>
                    <a:pt x="2248" y="1121"/>
                  </a:lnTo>
                  <a:lnTo>
                    <a:pt x="2208" y="1104"/>
                  </a:lnTo>
                  <a:lnTo>
                    <a:pt x="2168" y="1089"/>
                  </a:lnTo>
                  <a:lnTo>
                    <a:pt x="2127" y="1075"/>
                  </a:lnTo>
                  <a:lnTo>
                    <a:pt x="2085" y="1061"/>
                  </a:lnTo>
                  <a:lnTo>
                    <a:pt x="2043" y="1050"/>
                  </a:lnTo>
                  <a:lnTo>
                    <a:pt x="2000" y="1041"/>
                  </a:lnTo>
                  <a:lnTo>
                    <a:pt x="1957" y="1032"/>
                  </a:lnTo>
                  <a:lnTo>
                    <a:pt x="1914" y="1025"/>
                  </a:lnTo>
                  <a:lnTo>
                    <a:pt x="1870" y="1019"/>
                  </a:lnTo>
                  <a:lnTo>
                    <a:pt x="1825" y="1015"/>
                  </a:lnTo>
                  <a:lnTo>
                    <a:pt x="1780" y="1013"/>
                  </a:lnTo>
                  <a:lnTo>
                    <a:pt x="1735" y="1012"/>
                  </a:lnTo>
                  <a:lnTo>
                    <a:pt x="0" y="1012"/>
                  </a:lnTo>
                  <a:lnTo>
                    <a:pt x="0" y="471"/>
                  </a:lnTo>
                  <a:lnTo>
                    <a:pt x="1" y="448"/>
                  </a:lnTo>
                  <a:lnTo>
                    <a:pt x="3" y="423"/>
                  </a:lnTo>
                  <a:lnTo>
                    <a:pt x="6" y="400"/>
                  </a:lnTo>
                  <a:lnTo>
                    <a:pt x="10" y="377"/>
                  </a:lnTo>
                  <a:lnTo>
                    <a:pt x="15" y="354"/>
                  </a:lnTo>
                  <a:lnTo>
                    <a:pt x="21" y="332"/>
                  </a:lnTo>
                  <a:lnTo>
                    <a:pt x="28" y="310"/>
                  </a:lnTo>
                  <a:lnTo>
                    <a:pt x="38" y="289"/>
                  </a:lnTo>
                  <a:lnTo>
                    <a:pt x="47" y="267"/>
                  </a:lnTo>
                  <a:lnTo>
                    <a:pt x="57" y="247"/>
                  </a:lnTo>
                  <a:lnTo>
                    <a:pt x="68" y="227"/>
                  </a:lnTo>
                  <a:lnTo>
                    <a:pt x="81" y="208"/>
                  </a:lnTo>
                  <a:lnTo>
                    <a:pt x="94" y="190"/>
                  </a:lnTo>
                  <a:lnTo>
                    <a:pt x="108" y="172"/>
                  </a:lnTo>
                  <a:lnTo>
                    <a:pt x="123" y="155"/>
                  </a:lnTo>
                  <a:lnTo>
                    <a:pt x="139" y="138"/>
                  </a:lnTo>
                  <a:lnTo>
                    <a:pt x="155" y="123"/>
                  </a:lnTo>
                  <a:lnTo>
                    <a:pt x="172" y="109"/>
                  </a:lnTo>
                  <a:lnTo>
                    <a:pt x="190" y="94"/>
                  </a:lnTo>
                  <a:lnTo>
                    <a:pt x="209" y="81"/>
                  </a:lnTo>
                  <a:lnTo>
                    <a:pt x="227" y="69"/>
                  </a:lnTo>
                  <a:lnTo>
                    <a:pt x="247" y="57"/>
                  </a:lnTo>
                  <a:lnTo>
                    <a:pt x="268" y="47"/>
                  </a:lnTo>
                  <a:lnTo>
                    <a:pt x="288" y="37"/>
                  </a:lnTo>
                  <a:lnTo>
                    <a:pt x="310" y="29"/>
                  </a:lnTo>
                  <a:lnTo>
                    <a:pt x="331" y="22"/>
                  </a:lnTo>
                  <a:lnTo>
                    <a:pt x="354" y="15"/>
                  </a:lnTo>
                  <a:lnTo>
                    <a:pt x="376" y="9"/>
                  </a:lnTo>
                  <a:lnTo>
                    <a:pt x="400" y="5"/>
                  </a:lnTo>
                  <a:lnTo>
                    <a:pt x="424" y="2"/>
                  </a:lnTo>
                  <a:lnTo>
                    <a:pt x="447" y="1"/>
                  </a:lnTo>
                  <a:lnTo>
                    <a:pt x="472" y="0"/>
                  </a:lnTo>
                  <a:close/>
                  <a:moveTo>
                    <a:pt x="5798" y="5011"/>
                  </a:moveTo>
                  <a:lnTo>
                    <a:pt x="5822" y="5012"/>
                  </a:lnTo>
                  <a:lnTo>
                    <a:pt x="5844" y="5014"/>
                  </a:lnTo>
                  <a:lnTo>
                    <a:pt x="5867" y="5017"/>
                  </a:lnTo>
                  <a:lnTo>
                    <a:pt x="5889" y="5021"/>
                  </a:lnTo>
                  <a:lnTo>
                    <a:pt x="5912" y="5026"/>
                  </a:lnTo>
                  <a:lnTo>
                    <a:pt x="5933" y="5032"/>
                  </a:lnTo>
                  <a:lnTo>
                    <a:pt x="5954" y="5039"/>
                  </a:lnTo>
                  <a:lnTo>
                    <a:pt x="5974" y="5047"/>
                  </a:lnTo>
                  <a:lnTo>
                    <a:pt x="5995" y="5056"/>
                  </a:lnTo>
                  <a:lnTo>
                    <a:pt x="6014" y="5066"/>
                  </a:lnTo>
                  <a:lnTo>
                    <a:pt x="6034" y="5077"/>
                  </a:lnTo>
                  <a:lnTo>
                    <a:pt x="6052" y="5090"/>
                  </a:lnTo>
                  <a:lnTo>
                    <a:pt x="6070" y="5102"/>
                  </a:lnTo>
                  <a:lnTo>
                    <a:pt x="6087" y="5115"/>
                  </a:lnTo>
                  <a:lnTo>
                    <a:pt x="6103" y="5130"/>
                  </a:lnTo>
                  <a:lnTo>
                    <a:pt x="6119" y="5145"/>
                  </a:lnTo>
                  <a:lnTo>
                    <a:pt x="6134" y="5160"/>
                  </a:lnTo>
                  <a:lnTo>
                    <a:pt x="6148" y="5177"/>
                  </a:lnTo>
                  <a:lnTo>
                    <a:pt x="6162" y="5194"/>
                  </a:lnTo>
                  <a:lnTo>
                    <a:pt x="6175" y="5211"/>
                  </a:lnTo>
                  <a:lnTo>
                    <a:pt x="6186" y="5231"/>
                  </a:lnTo>
                  <a:lnTo>
                    <a:pt x="6197" y="5249"/>
                  </a:lnTo>
                  <a:lnTo>
                    <a:pt x="6208" y="5269"/>
                  </a:lnTo>
                  <a:lnTo>
                    <a:pt x="6217" y="5289"/>
                  </a:lnTo>
                  <a:lnTo>
                    <a:pt x="6225" y="5310"/>
                  </a:lnTo>
                  <a:lnTo>
                    <a:pt x="6232" y="5331"/>
                  </a:lnTo>
                  <a:lnTo>
                    <a:pt x="6238" y="5353"/>
                  </a:lnTo>
                  <a:lnTo>
                    <a:pt x="6244" y="5374"/>
                  </a:lnTo>
                  <a:lnTo>
                    <a:pt x="6247" y="5397"/>
                  </a:lnTo>
                  <a:lnTo>
                    <a:pt x="6250" y="5419"/>
                  </a:lnTo>
                  <a:lnTo>
                    <a:pt x="6252" y="5443"/>
                  </a:lnTo>
                  <a:lnTo>
                    <a:pt x="6253" y="5466"/>
                  </a:lnTo>
                  <a:lnTo>
                    <a:pt x="6252" y="5489"/>
                  </a:lnTo>
                  <a:lnTo>
                    <a:pt x="6250" y="5513"/>
                  </a:lnTo>
                  <a:lnTo>
                    <a:pt x="6247" y="5535"/>
                  </a:lnTo>
                  <a:lnTo>
                    <a:pt x="6244" y="5557"/>
                  </a:lnTo>
                  <a:lnTo>
                    <a:pt x="6238" y="5579"/>
                  </a:lnTo>
                  <a:lnTo>
                    <a:pt x="6232" y="5601"/>
                  </a:lnTo>
                  <a:lnTo>
                    <a:pt x="6225" y="5622"/>
                  </a:lnTo>
                  <a:lnTo>
                    <a:pt x="6217" y="5643"/>
                  </a:lnTo>
                  <a:lnTo>
                    <a:pt x="6208" y="5662"/>
                  </a:lnTo>
                  <a:lnTo>
                    <a:pt x="6197" y="5682"/>
                  </a:lnTo>
                  <a:lnTo>
                    <a:pt x="6186" y="5701"/>
                  </a:lnTo>
                  <a:lnTo>
                    <a:pt x="6175" y="5720"/>
                  </a:lnTo>
                  <a:lnTo>
                    <a:pt x="6162" y="5738"/>
                  </a:lnTo>
                  <a:lnTo>
                    <a:pt x="6148" y="5754"/>
                  </a:lnTo>
                  <a:lnTo>
                    <a:pt x="6134" y="5771"/>
                  </a:lnTo>
                  <a:lnTo>
                    <a:pt x="6119" y="5787"/>
                  </a:lnTo>
                  <a:lnTo>
                    <a:pt x="6103" y="5803"/>
                  </a:lnTo>
                  <a:lnTo>
                    <a:pt x="6087" y="5817"/>
                  </a:lnTo>
                  <a:lnTo>
                    <a:pt x="6070" y="5830"/>
                  </a:lnTo>
                  <a:lnTo>
                    <a:pt x="6052" y="5843"/>
                  </a:lnTo>
                  <a:lnTo>
                    <a:pt x="6034" y="5855"/>
                  </a:lnTo>
                  <a:lnTo>
                    <a:pt x="6014" y="5865"/>
                  </a:lnTo>
                  <a:lnTo>
                    <a:pt x="5995" y="5875"/>
                  </a:lnTo>
                  <a:lnTo>
                    <a:pt x="5974" y="5885"/>
                  </a:lnTo>
                  <a:lnTo>
                    <a:pt x="5954" y="5893"/>
                  </a:lnTo>
                  <a:lnTo>
                    <a:pt x="5933" y="5900"/>
                  </a:lnTo>
                  <a:lnTo>
                    <a:pt x="5912" y="5906"/>
                  </a:lnTo>
                  <a:lnTo>
                    <a:pt x="5889" y="5911"/>
                  </a:lnTo>
                  <a:lnTo>
                    <a:pt x="5867" y="5915"/>
                  </a:lnTo>
                  <a:lnTo>
                    <a:pt x="5844" y="5918"/>
                  </a:lnTo>
                  <a:lnTo>
                    <a:pt x="5822" y="5919"/>
                  </a:lnTo>
                  <a:lnTo>
                    <a:pt x="5798" y="5920"/>
                  </a:lnTo>
                  <a:lnTo>
                    <a:pt x="5775" y="5919"/>
                  </a:lnTo>
                  <a:lnTo>
                    <a:pt x="5752" y="5918"/>
                  </a:lnTo>
                  <a:lnTo>
                    <a:pt x="5729" y="5915"/>
                  </a:lnTo>
                  <a:lnTo>
                    <a:pt x="5707" y="5911"/>
                  </a:lnTo>
                  <a:lnTo>
                    <a:pt x="5685" y="5906"/>
                  </a:lnTo>
                  <a:lnTo>
                    <a:pt x="5663" y="5900"/>
                  </a:lnTo>
                  <a:lnTo>
                    <a:pt x="5643" y="5893"/>
                  </a:lnTo>
                  <a:lnTo>
                    <a:pt x="5621" y="5885"/>
                  </a:lnTo>
                  <a:lnTo>
                    <a:pt x="5602" y="5875"/>
                  </a:lnTo>
                  <a:lnTo>
                    <a:pt x="5582" y="5865"/>
                  </a:lnTo>
                  <a:lnTo>
                    <a:pt x="5563" y="5855"/>
                  </a:lnTo>
                  <a:lnTo>
                    <a:pt x="5544" y="5843"/>
                  </a:lnTo>
                  <a:lnTo>
                    <a:pt x="5527" y="5830"/>
                  </a:lnTo>
                  <a:lnTo>
                    <a:pt x="5510" y="5817"/>
                  </a:lnTo>
                  <a:lnTo>
                    <a:pt x="5493" y="5803"/>
                  </a:lnTo>
                  <a:lnTo>
                    <a:pt x="5477" y="5787"/>
                  </a:lnTo>
                  <a:lnTo>
                    <a:pt x="5462" y="5771"/>
                  </a:lnTo>
                  <a:lnTo>
                    <a:pt x="5448" y="5754"/>
                  </a:lnTo>
                  <a:lnTo>
                    <a:pt x="5434" y="5738"/>
                  </a:lnTo>
                  <a:lnTo>
                    <a:pt x="5421" y="5720"/>
                  </a:lnTo>
                  <a:lnTo>
                    <a:pt x="5409" y="5701"/>
                  </a:lnTo>
                  <a:lnTo>
                    <a:pt x="5399" y="5682"/>
                  </a:lnTo>
                  <a:lnTo>
                    <a:pt x="5389" y="5662"/>
                  </a:lnTo>
                  <a:lnTo>
                    <a:pt x="5380" y="5643"/>
                  </a:lnTo>
                  <a:lnTo>
                    <a:pt x="5371" y="5622"/>
                  </a:lnTo>
                  <a:lnTo>
                    <a:pt x="5364" y="5601"/>
                  </a:lnTo>
                  <a:lnTo>
                    <a:pt x="5358" y="5579"/>
                  </a:lnTo>
                  <a:lnTo>
                    <a:pt x="5353" y="5557"/>
                  </a:lnTo>
                  <a:lnTo>
                    <a:pt x="5349" y="5535"/>
                  </a:lnTo>
                  <a:lnTo>
                    <a:pt x="5346" y="5513"/>
                  </a:lnTo>
                  <a:lnTo>
                    <a:pt x="5345" y="5489"/>
                  </a:lnTo>
                  <a:lnTo>
                    <a:pt x="5344" y="5466"/>
                  </a:lnTo>
                  <a:lnTo>
                    <a:pt x="5345" y="5443"/>
                  </a:lnTo>
                  <a:lnTo>
                    <a:pt x="5346" y="5419"/>
                  </a:lnTo>
                  <a:lnTo>
                    <a:pt x="5349" y="5397"/>
                  </a:lnTo>
                  <a:lnTo>
                    <a:pt x="5353" y="5374"/>
                  </a:lnTo>
                  <a:lnTo>
                    <a:pt x="5358" y="5353"/>
                  </a:lnTo>
                  <a:lnTo>
                    <a:pt x="5364" y="5331"/>
                  </a:lnTo>
                  <a:lnTo>
                    <a:pt x="5371" y="5310"/>
                  </a:lnTo>
                  <a:lnTo>
                    <a:pt x="5380" y="5289"/>
                  </a:lnTo>
                  <a:lnTo>
                    <a:pt x="5389" y="5269"/>
                  </a:lnTo>
                  <a:lnTo>
                    <a:pt x="5399" y="5249"/>
                  </a:lnTo>
                  <a:lnTo>
                    <a:pt x="5409" y="5231"/>
                  </a:lnTo>
                  <a:lnTo>
                    <a:pt x="5421" y="5211"/>
                  </a:lnTo>
                  <a:lnTo>
                    <a:pt x="5434" y="5194"/>
                  </a:lnTo>
                  <a:lnTo>
                    <a:pt x="5448" y="5177"/>
                  </a:lnTo>
                  <a:lnTo>
                    <a:pt x="5462" y="5160"/>
                  </a:lnTo>
                  <a:lnTo>
                    <a:pt x="5477" y="5145"/>
                  </a:lnTo>
                  <a:lnTo>
                    <a:pt x="5493" y="5130"/>
                  </a:lnTo>
                  <a:lnTo>
                    <a:pt x="5510" y="5115"/>
                  </a:lnTo>
                  <a:lnTo>
                    <a:pt x="5527" y="5102"/>
                  </a:lnTo>
                  <a:lnTo>
                    <a:pt x="5544" y="5090"/>
                  </a:lnTo>
                  <a:lnTo>
                    <a:pt x="5563" y="5077"/>
                  </a:lnTo>
                  <a:lnTo>
                    <a:pt x="5582" y="5066"/>
                  </a:lnTo>
                  <a:lnTo>
                    <a:pt x="5602" y="5056"/>
                  </a:lnTo>
                  <a:lnTo>
                    <a:pt x="5621" y="5047"/>
                  </a:lnTo>
                  <a:lnTo>
                    <a:pt x="5643" y="5039"/>
                  </a:lnTo>
                  <a:lnTo>
                    <a:pt x="5663" y="5032"/>
                  </a:lnTo>
                  <a:lnTo>
                    <a:pt x="5685" y="5026"/>
                  </a:lnTo>
                  <a:lnTo>
                    <a:pt x="5707" y="5021"/>
                  </a:lnTo>
                  <a:lnTo>
                    <a:pt x="5729" y="5017"/>
                  </a:lnTo>
                  <a:lnTo>
                    <a:pt x="5752" y="5014"/>
                  </a:lnTo>
                  <a:lnTo>
                    <a:pt x="5775" y="5012"/>
                  </a:lnTo>
                  <a:lnTo>
                    <a:pt x="5798" y="5011"/>
                  </a:lnTo>
                  <a:close/>
                  <a:moveTo>
                    <a:pt x="4808" y="11795"/>
                  </a:moveTo>
                  <a:lnTo>
                    <a:pt x="4808" y="9504"/>
                  </a:lnTo>
                  <a:lnTo>
                    <a:pt x="5094" y="9504"/>
                  </a:lnTo>
                  <a:lnTo>
                    <a:pt x="5094" y="11795"/>
                  </a:lnTo>
                  <a:lnTo>
                    <a:pt x="4808" y="11795"/>
                  </a:lnTo>
                  <a:close/>
                  <a:moveTo>
                    <a:pt x="4028" y="11795"/>
                  </a:moveTo>
                  <a:lnTo>
                    <a:pt x="4028" y="9504"/>
                  </a:lnTo>
                  <a:lnTo>
                    <a:pt x="4313" y="9504"/>
                  </a:lnTo>
                  <a:lnTo>
                    <a:pt x="4313" y="11795"/>
                  </a:lnTo>
                  <a:lnTo>
                    <a:pt x="4028" y="11795"/>
                  </a:lnTo>
                  <a:close/>
                  <a:moveTo>
                    <a:pt x="3247" y="11795"/>
                  </a:moveTo>
                  <a:lnTo>
                    <a:pt x="3247" y="9504"/>
                  </a:lnTo>
                  <a:lnTo>
                    <a:pt x="3533" y="9504"/>
                  </a:lnTo>
                  <a:lnTo>
                    <a:pt x="3533" y="11795"/>
                  </a:lnTo>
                  <a:lnTo>
                    <a:pt x="3247" y="11795"/>
                  </a:lnTo>
                  <a:close/>
                  <a:moveTo>
                    <a:pt x="3018" y="3648"/>
                  </a:moveTo>
                  <a:lnTo>
                    <a:pt x="3018" y="2307"/>
                  </a:lnTo>
                  <a:lnTo>
                    <a:pt x="3017" y="2265"/>
                  </a:lnTo>
                  <a:lnTo>
                    <a:pt x="3015" y="2222"/>
                  </a:lnTo>
                  <a:lnTo>
                    <a:pt x="3012" y="2181"/>
                  </a:lnTo>
                  <a:lnTo>
                    <a:pt x="3006" y="2139"/>
                  </a:lnTo>
                  <a:lnTo>
                    <a:pt x="3000" y="2098"/>
                  </a:lnTo>
                  <a:lnTo>
                    <a:pt x="2993" y="2057"/>
                  </a:lnTo>
                  <a:lnTo>
                    <a:pt x="2985" y="2017"/>
                  </a:lnTo>
                  <a:lnTo>
                    <a:pt x="2975" y="1977"/>
                  </a:lnTo>
                  <a:lnTo>
                    <a:pt x="6212" y="1977"/>
                  </a:lnTo>
                  <a:lnTo>
                    <a:pt x="6212" y="3648"/>
                  </a:lnTo>
                  <a:lnTo>
                    <a:pt x="3018" y="3648"/>
                  </a:lnTo>
                  <a:close/>
                </a:path>
              </a:pathLst>
            </a:custGeom>
            <a:grpFill/>
            <a:ln w="9525">
              <a:noFill/>
              <a:round/>
            </a:ln>
          </p:spPr>
          <p:txBody>
            <a:bodyPr/>
            <a:lstStyle/>
            <a:p>
              <a:pPr>
                <a:defRPr/>
              </a:pPr>
              <a:endParaRPr lang="zh-CN" altLang="en-US" u="sng">
                <a:solidFill>
                  <a:srgbClr val="000000"/>
                </a:solidFill>
                <a:latin typeface="Arial" panose="020B0604020202020204" pitchFamily="34" charset="0"/>
                <a:ea typeface="微软雅黑" panose="020B0503020204020204" pitchFamily="34" charset="-122"/>
                <a:cs typeface="Arial" panose="020B0604020202020204" pitchFamily="34" charset="0"/>
              </a:endParaRPr>
            </a:p>
          </p:txBody>
        </p:sp>
      </p:grpSp>
      <p:grpSp>
        <p:nvGrpSpPr>
          <p:cNvPr id="20" name="组合 200"/>
          <p:cNvGrpSpPr/>
          <p:nvPr/>
        </p:nvGrpSpPr>
        <p:grpSpPr>
          <a:xfrm>
            <a:off x="1984101" y="3120247"/>
            <a:ext cx="230008" cy="227456"/>
            <a:chOff x="11015663" y="180975"/>
            <a:chExt cx="722312" cy="1000125"/>
          </a:xfrm>
          <a:solidFill>
            <a:schemeClr val="tx1">
              <a:lumMod val="50000"/>
              <a:lumOff val="50000"/>
            </a:schemeClr>
          </a:solidFill>
        </p:grpSpPr>
        <p:sp>
          <p:nvSpPr>
            <p:cNvPr id="127" name="Freeform 29"/>
            <p:cNvSpPr/>
            <p:nvPr/>
          </p:nvSpPr>
          <p:spPr bwMode="auto">
            <a:xfrm>
              <a:off x="11493500" y="180975"/>
              <a:ext cx="244475" cy="268288"/>
            </a:xfrm>
            <a:custGeom>
              <a:avLst/>
              <a:gdLst/>
              <a:ahLst/>
              <a:cxnLst>
                <a:cxn ang="0">
                  <a:pos x="15" y="72"/>
                </a:cxn>
                <a:cxn ang="0">
                  <a:pos x="58" y="77"/>
                </a:cxn>
                <a:cxn ang="0">
                  <a:pos x="98" y="91"/>
                </a:cxn>
                <a:cxn ang="0">
                  <a:pos x="135" y="113"/>
                </a:cxn>
                <a:cxn ang="0">
                  <a:pos x="169" y="140"/>
                </a:cxn>
                <a:cxn ang="0">
                  <a:pos x="179" y="150"/>
                </a:cxn>
                <a:cxn ang="0">
                  <a:pos x="193" y="168"/>
                </a:cxn>
                <a:cxn ang="0">
                  <a:pos x="216" y="207"/>
                </a:cxn>
                <a:cxn ang="0">
                  <a:pos x="231" y="249"/>
                </a:cxn>
                <a:cxn ang="0">
                  <a:pos x="236" y="295"/>
                </a:cxn>
                <a:cxn ang="0">
                  <a:pos x="236" y="319"/>
                </a:cxn>
                <a:cxn ang="0">
                  <a:pos x="241" y="330"/>
                </a:cxn>
                <a:cxn ang="0">
                  <a:pos x="247" y="334"/>
                </a:cxn>
                <a:cxn ang="0">
                  <a:pos x="292" y="337"/>
                </a:cxn>
                <a:cxn ang="0">
                  <a:pos x="299" y="337"/>
                </a:cxn>
                <a:cxn ang="0">
                  <a:pos x="304" y="334"/>
                </a:cxn>
                <a:cxn ang="0">
                  <a:pos x="309" y="324"/>
                </a:cxn>
                <a:cxn ang="0">
                  <a:pos x="309" y="293"/>
                </a:cxn>
                <a:cxn ang="0">
                  <a:pos x="302" y="233"/>
                </a:cxn>
                <a:cxn ang="0">
                  <a:pos x="282" y="177"/>
                </a:cxn>
                <a:cxn ang="0">
                  <a:pos x="252" y="125"/>
                </a:cxn>
                <a:cxn ang="0">
                  <a:pos x="233" y="101"/>
                </a:cxn>
                <a:cxn ang="0">
                  <a:pos x="221" y="88"/>
                </a:cxn>
                <a:cxn ang="0">
                  <a:pos x="177" y="52"/>
                </a:cxn>
                <a:cxn ang="0">
                  <a:pos x="128" y="25"/>
                </a:cxn>
                <a:cxn ang="0">
                  <a:pos x="74" y="7"/>
                </a:cxn>
                <a:cxn ang="0">
                  <a:pos x="19" y="0"/>
                </a:cxn>
                <a:cxn ang="0">
                  <a:pos x="12" y="0"/>
                </a:cxn>
                <a:cxn ang="0">
                  <a:pos x="4" y="8"/>
                </a:cxn>
                <a:cxn ang="0">
                  <a:pos x="0" y="55"/>
                </a:cxn>
                <a:cxn ang="0">
                  <a:pos x="2" y="62"/>
                </a:cxn>
                <a:cxn ang="0">
                  <a:pos x="5" y="67"/>
                </a:cxn>
                <a:cxn ang="0">
                  <a:pos x="15" y="72"/>
                </a:cxn>
              </a:cxnLst>
              <a:rect l="0" t="0" r="r" b="b"/>
              <a:pathLst>
                <a:path w="309" h="337">
                  <a:moveTo>
                    <a:pt x="15" y="72"/>
                  </a:moveTo>
                  <a:lnTo>
                    <a:pt x="15" y="72"/>
                  </a:lnTo>
                  <a:lnTo>
                    <a:pt x="37" y="74"/>
                  </a:lnTo>
                  <a:lnTo>
                    <a:pt x="58" y="77"/>
                  </a:lnTo>
                  <a:lnTo>
                    <a:pt x="78" y="84"/>
                  </a:lnTo>
                  <a:lnTo>
                    <a:pt x="98" y="91"/>
                  </a:lnTo>
                  <a:lnTo>
                    <a:pt x="118" y="101"/>
                  </a:lnTo>
                  <a:lnTo>
                    <a:pt x="135" y="113"/>
                  </a:lnTo>
                  <a:lnTo>
                    <a:pt x="154" y="125"/>
                  </a:lnTo>
                  <a:lnTo>
                    <a:pt x="169" y="140"/>
                  </a:lnTo>
                  <a:lnTo>
                    <a:pt x="169" y="140"/>
                  </a:lnTo>
                  <a:lnTo>
                    <a:pt x="179" y="150"/>
                  </a:lnTo>
                  <a:lnTo>
                    <a:pt x="179" y="150"/>
                  </a:lnTo>
                  <a:lnTo>
                    <a:pt x="193" y="168"/>
                  </a:lnTo>
                  <a:lnTo>
                    <a:pt x="206" y="187"/>
                  </a:lnTo>
                  <a:lnTo>
                    <a:pt x="216" y="207"/>
                  </a:lnTo>
                  <a:lnTo>
                    <a:pt x="225" y="228"/>
                  </a:lnTo>
                  <a:lnTo>
                    <a:pt x="231" y="249"/>
                  </a:lnTo>
                  <a:lnTo>
                    <a:pt x="235" y="271"/>
                  </a:lnTo>
                  <a:lnTo>
                    <a:pt x="236" y="295"/>
                  </a:lnTo>
                  <a:lnTo>
                    <a:pt x="236" y="319"/>
                  </a:lnTo>
                  <a:lnTo>
                    <a:pt x="236" y="319"/>
                  </a:lnTo>
                  <a:lnTo>
                    <a:pt x="238" y="325"/>
                  </a:lnTo>
                  <a:lnTo>
                    <a:pt x="241" y="330"/>
                  </a:lnTo>
                  <a:lnTo>
                    <a:pt x="241" y="330"/>
                  </a:lnTo>
                  <a:lnTo>
                    <a:pt x="247" y="334"/>
                  </a:lnTo>
                  <a:lnTo>
                    <a:pt x="252" y="336"/>
                  </a:lnTo>
                  <a:lnTo>
                    <a:pt x="292" y="337"/>
                  </a:lnTo>
                  <a:lnTo>
                    <a:pt x="292" y="337"/>
                  </a:lnTo>
                  <a:lnTo>
                    <a:pt x="299" y="337"/>
                  </a:lnTo>
                  <a:lnTo>
                    <a:pt x="304" y="334"/>
                  </a:lnTo>
                  <a:lnTo>
                    <a:pt x="304" y="334"/>
                  </a:lnTo>
                  <a:lnTo>
                    <a:pt x="307" y="329"/>
                  </a:lnTo>
                  <a:lnTo>
                    <a:pt x="309" y="324"/>
                  </a:lnTo>
                  <a:lnTo>
                    <a:pt x="309" y="324"/>
                  </a:lnTo>
                  <a:lnTo>
                    <a:pt x="309" y="293"/>
                  </a:lnTo>
                  <a:lnTo>
                    <a:pt x="307" y="263"/>
                  </a:lnTo>
                  <a:lnTo>
                    <a:pt x="302" y="233"/>
                  </a:lnTo>
                  <a:lnTo>
                    <a:pt x="294" y="204"/>
                  </a:lnTo>
                  <a:lnTo>
                    <a:pt x="282" y="177"/>
                  </a:lnTo>
                  <a:lnTo>
                    <a:pt x="268" y="150"/>
                  </a:lnTo>
                  <a:lnTo>
                    <a:pt x="252" y="125"/>
                  </a:lnTo>
                  <a:lnTo>
                    <a:pt x="233" y="101"/>
                  </a:lnTo>
                  <a:lnTo>
                    <a:pt x="233" y="101"/>
                  </a:lnTo>
                  <a:lnTo>
                    <a:pt x="221" y="88"/>
                  </a:lnTo>
                  <a:lnTo>
                    <a:pt x="221" y="88"/>
                  </a:lnTo>
                  <a:lnTo>
                    <a:pt x="199" y="69"/>
                  </a:lnTo>
                  <a:lnTo>
                    <a:pt x="177" y="52"/>
                  </a:lnTo>
                  <a:lnTo>
                    <a:pt x="154" y="37"/>
                  </a:lnTo>
                  <a:lnTo>
                    <a:pt x="128" y="25"/>
                  </a:lnTo>
                  <a:lnTo>
                    <a:pt x="101" y="15"/>
                  </a:lnTo>
                  <a:lnTo>
                    <a:pt x="74" y="7"/>
                  </a:lnTo>
                  <a:lnTo>
                    <a:pt x="47" y="1"/>
                  </a:lnTo>
                  <a:lnTo>
                    <a:pt x="19" y="0"/>
                  </a:lnTo>
                  <a:lnTo>
                    <a:pt x="19" y="0"/>
                  </a:lnTo>
                  <a:lnTo>
                    <a:pt x="12" y="0"/>
                  </a:lnTo>
                  <a:lnTo>
                    <a:pt x="7" y="3"/>
                  </a:lnTo>
                  <a:lnTo>
                    <a:pt x="4" y="8"/>
                  </a:lnTo>
                  <a:lnTo>
                    <a:pt x="2" y="15"/>
                  </a:lnTo>
                  <a:lnTo>
                    <a:pt x="0" y="55"/>
                  </a:lnTo>
                  <a:lnTo>
                    <a:pt x="0" y="55"/>
                  </a:lnTo>
                  <a:lnTo>
                    <a:pt x="2" y="62"/>
                  </a:lnTo>
                  <a:lnTo>
                    <a:pt x="5" y="67"/>
                  </a:lnTo>
                  <a:lnTo>
                    <a:pt x="5" y="67"/>
                  </a:lnTo>
                  <a:lnTo>
                    <a:pt x="9" y="71"/>
                  </a:lnTo>
                  <a:lnTo>
                    <a:pt x="15" y="72"/>
                  </a:lnTo>
                  <a:lnTo>
                    <a:pt x="15" y="72"/>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28" name="Freeform 30"/>
            <p:cNvSpPr/>
            <p:nvPr/>
          </p:nvSpPr>
          <p:spPr bwMode="auto">
            <a:xfrm>
              <a:off x="11496675" y="280988"/>
              <a:ext cx="142875" cy="152400"/>
            </a:xfrm>
            <a:custGeom>
              <a:avLst/>
              <a:gdLst/>
              <a:ahLst/>
              <a:cxnLst>
                <a:cxn ang="0">
                  <a:pos x="112" y="184"/>
                </a:cxn>
                <a:cxn ang="0">
                  <a:pos x="112" y="184"/>
                </a:cxn>
                <a:cxn ang="0">
                  <a:pos x="117" y="188"/>
                </a:cxn>
                <a:cxn ang="0">
                  <a:pos x="122" y="189"/>
                </a:cxn>
                <a:cxn ang="0">
                  <a:pos x="164" y="193"/>
                </a:cxn>
                <a:cxn ang="0">
                  <a:pos x="164" y="193"/>
                </a:cxn>
                <a:cxn ang="0">
                  <a:pos x="169" y="191"/>
                </a:cxn>
                <a:cxn ang="0">
                  <a:pos x="176" y="189"/>
                </a:cxn>
                <a:cxn ang="0">
                  <a:pos x="176" y="189"/>
                </a:cxn>
                <a:cxn ang="0">
                  <a:pos x="179" y="184"/>
                </a:cxn>
                <a:cxn ang="0">
                  <a:pos x="181" y="177"/>
                </a:cxn>
                <a:cxn ang="0">
                  <a:pos x="181" y="177"/>
                </a:cxn>
                <a:cxn ang="0">
                  <a:pos x="181" y="161"/>
                </a:cxn>
                <a:cxn ang="0">
                  <a:pos x="179" y="145"/>
                </a:cxn>
                <a:cxn ang="0">
                  <a:pos x="176" y="129"/>
                </a:cxn>
                <a:cxn ang="0">
                  <a:pos x="171" y="113"/>
                </a:cxn>
                <a:cxn ang="0">
                  <a:pos x="164" y="98"/>
                </a:cxn>
                <a:cxn ang="0">
                  <a:pos x="157" y="83"/>
                </a:cxn>
                <a:cxn ang="0">
                  <a:pos x="149" y="69"/>
                </a:cxn>
                <a:cxn ang="0">
                  <a:pos x="137" y="56"/>
                </a:cxn>
                <a:cxn ang="0">
                  <a:pos x="137" y="56"/>
                </a:cxn>
                <a:cxn ang="0">
                  <a:pos x="130" y="49"/>
                </a:cxn>
                <a:cxn ang="0">
                  <a:pos x="130" y="49"/>
                </a:cxn>
                <a:cxn ang="0">
                  <a:pos x="118" y="37"/>
                </a:cxn>
                <a:cxn ang="0">
                  <a:pos x="107" y="29"/>
                </a:cxn>
                <a:cxn ang="0">
                  <a:pos x="93" y="21"/>
                </a:cxn>
                <a:cxn ang="0">
                  <a:pos x="80" y="14"/>
                </a:cxn>
                <a:cxn ang="0">
                  <a:pos x="64" y="9"/>
                </a:cxn>
                <a:cxn ang="0">
                  <a:pos x="49" y="4"/>
                </a:cxn>
                <a:cxn ang="0">
                  <a:pos x="34" y="0"/>
                </a:cxn>
                <a:cxn ang="0">
                  <a:pos x="19" y="0"/>
                </a:cxn>
                <a:cxn ang="0">
                  <a:pos x="19" y="0"/>
                </a:cxn>
                <a:cxn ang="0">
                  <a:pos x="12" y="0"/>
                </a:cxn>
                <a:cxn ang="0">
                  <a:pos x="7" y="4"/>
                </a:cxn>
                <a:cxn ang="0">
                  <a:pos x="4" y="9"/>
                </a:cxn>
                <a:cxn ang="0">
                  <a:pos x="2" y="14"/>
                </a:cxn>
                <a:cxn ang="0">
                  <a:pos x="0" y="56"/>
                </a:cxn>
                <a:cxn ang="0">
                  <a:pos x="0" y="56"/>
                </a:cxn>
                <a:cxn ang="0">
                  <a:pos x="0" y="63"/>
                </a:cxn>
                <a:cxn ang="0">
                  <a:pos x="5" y="68"/>
                </a:cxn>
                <a:cxn ang="0">
                  <a:pos x="5" y="68"/>
                </a:cxn>
                <a:cxn ang="0">
                  <a:pos x="9" y="71"/>
                </a:cxn>
                <a:cxn ang="0">
                  <a:pos x="16" y="73"/>
                </a:cxn>
                <a:cxn ang="0">
                  <a:pos x="16" y="73"/>
                </a:cxn>
                <a:cxn ang="0">
                  <a:pos x="32" y="75"/>
                </a:cxn>
                <a:cxn ang="0">
                  <a:pos x="49" y="81"/>
                </a:cxn>
                <a:cxn ang="0">
                  <a:pos x="66" y="90"/>
                </a:cxn>
                <a:cxn ang="0">
                  <a:pos x="80" y="100"/>
                </a:cxn>
                <a:cxn ang="0">
                  <a:pos x="80" y="100"/>
                </a:cxn>
                <a:cxn ang="0">
                  <a:pos x="83" y="105"/>
                </a:cxn>
                <a:cxn ang="0">
                  <a:pos x="83" y="105"/>
                </a:cxn>
                <a:cxn ang="0">
                  <a:pos x="95" y="120"/>
                </a:cxn>
                <a:cxn ang="0">
                  <a:pos x="102" y="137"/>
                </a:cxn>
                <a:cxn ang="0">
                  <a:pos x="107" y="154"/>
                </a:cxn>
                <a:cxn ang="0">
                  <a:pos x="107" y="172"/>
                </a:cxn>
                <a:cxn ang="0">
                  <a:pos x="107" y="172"/>
                </a:cxn>
                <a:cxn ang="0">
                  <a:pos x="108" y="179"/>
                </a:cxn>
                <a:cxn ang="0">
                  <a:pos x="112" y="184"/>
                </a:cxn>
                <a:cxn ang="0">
                  <a:pos x="112" y="184"/>
                </a:cxn>
              </a:cxnLst>
              <a:rect l="0" t="0" r="r" b="b"/>
              <a:pathLst>
                <a:path w="181" h="193">
                  <a:moveTo>
                    <a:pt x="112" y="184"/>
                  </a:moveTo>
                  <a:lnTo>
                    <a:pt x="112" y="184"/>
                  </a:lnTo>
                  <a:lnTo>
                    <a:pt x="117" y="188"/>
                  </a:lnTo>
                  <a:lnTo>
                    <a:pt x="122" y="189"/>
                  </a:lnTo>
                  <a:lnTo>
                    <a:pt x="164" y="193"/>
                  </a:lnTo>
                  <a:lnTo>
                    <a:pt x="164" y="193"/>
                  </a:lnTo>
                  <a:lnTo>
                    <a:pt x="169" y="191"/>
                  </a:lnTo>
                  <a:lnTo>
                    <a:pt x="176" y="189"/>
                  </a:lnTo>
                  <a:lnTo>
                    <a:pt x="176" y="189"/>
                  </a:lnTo>
                  <a:lnTo>
                    <a:pt x="179" y="184"/>
                  </a:lnTo>
                  <a:lnTo>
                    <a:pt x="181" y="177"/>
                  </a:lnTo>
                  <a:lnTo>
                    <a:pt x="181" y="177"/>
                  </a:lnTo>
                  <a:lnTo>
                    <a:pt x="181" y="161"/>
                  </a:lnTo>
                  <a:lnTo>
                    <a:pt x="179" y="145"/>
                  </a:lnTo>
                  <a:lnTo>
                    <a:pt x="176" y="129"/>
                  </a:lnTo>
                  <a:lnTo>
                    <a:pt x="171" y="113"/>
                  </a:lnTo>
                  <a:lnTo>
                    <a:pt x="164" y="98"/>
                  </a:lnTo>
                  <a:lnTo>
                    <a:pt x="157" y="83"/>
                  </a:lnTo>
                  <a:lnTo>
                    <a:pt x="149" y="69"/>
                  </a:lnTo>
                  <a:lnTo>
                    <a:pt x="137" y="56"/>
                  </a:lnTo>
                  <a:lnTo>
                    <a:pt x="137" y="56"/>
                  </a:lnTo>
                  <a:lnTo>
                    <a:pt x="130" y="49"/>
                  </a:lnTo>
                  <a:lnTo>
                    <a:pt x="130" y="49"/>
                  </a:lnTo>
                  <a:lnTo>
                    <a:pt x="118" y="37"/>
                  </a:lnTo>
                  <a:lnTo>
                    <a:pt x="107" y="29"/>
                  </a:lnTo>
                  <a:lnTo>
                    <a:pt x="93" y="21"/>
                  </a:lnTo>
                  <a:lnTo>
                    <a:pt x="80" y="14"/>
                  </a:lnTo>
                  <a:lnTo>
                    <a:pt x="64" y="9"/>
                  </a:lnTo>
                  <a:lnTo>
                    <a:pt x="49" y="4"/>
                  </a:lnTo>
                  <a:lnTo>
                    <a:pt x="34" y="0"/>
                  </a:lnTo>
                  <a:lnTo>
                    <a:pt x="19" y="0"/>
                  </a:lnTo>
                  <a:lnTo>
                    <a:pt x="19" y="0"/>
                  </a:lnTo>
                  <a:lnTo>
                    <a:pt x="12" y="0"/>
                  </a:lnTo>
                  <a:lnTo>
                    <a:pt x="7" y="4"/>
                  </a:lnTo>
                  <a:lnTo>
                    <a:pt x="4" y="9"/>
                  </a:lnTo>
                  <a:lnTo>
                    <a:pt x="2" y="14"/>
                  </a:lnTo>
                  <a:lnTo>
                    <a:pt x="0" y="56"/>
                  </a:lnTo>
                  <a:lnTo>
                    <a:pt x="0" y="56"/>
                  </a:lnTo>
                  <a:lnTo>
                    <a:pt x="0" y="63"/>
                  </a:lnTo>
                  <a:lnTo>
                    <a:pt x="5" y="68"/>
                  </a:lnTo>
                  <a:lnTo>
                    <a:pt x="5" y="68"/>
                  </a:lnTo>
                  <a:lnTo>
                    <a:pt x="9" y="71"/>
                  </a:lnTo>
                  <a:lnTo>
                    <a:pt x="16" y="73"/>
                  </a:lnTo>
                  <a:lnTo>
                    <a:pt x="16" y="73"/>
                  </a:lnTo>
                  <a:lnTo>
                    <a:pt x="32" y="75"/>
                  </a:lnTo>
                  <a:lnTo>
                    <a:pt x="49" y="81"/>
                  </a:lnTo>
                  <a:lnTo>
                    <a:pt x="66" y="90"/>
                  </a:lnTo>
                  <a:lnTo>
                    <a:pt x="80" y="100"/>
                  </a:lnTo>
                  <a:lnTo>
                    <a:pt x="80" y="100"/>
                  </a:lnTo>
                  <a:lnTo>
                    <a:pt x="83" y="105"/>
                  </a:lnTo>
                  <a:lnTo>
                    <a:pt x="83" y="105"/>
                  </a:lnTo>
                  <a:lnTo>
                    <a:pt x="95" y="120"/>
                  </a:lnTo>
                  <a:lnTo>
                    <a:pt x="102" y="137"/>
                  </a:lnTo>
                  <a:lnTo>
                    <a:pt x="107" y="154"/>
                  </a:lnTo>
                  <a:lnTo>
                    <a:pt x="107" y="172"/>
                  </a:lnTo>
                  <a:lnTo>
                    <a:pt x="107" y="172"/>
                  </a:lnTo>
                  <a:lnTo>
                    <a:pt x="108" y="179"/>
                  </a:lnTo>
                  <a:lnTo>
                    <a:pt x="112" y="184"/>
                  </a:lnTo>
                  <a:lnTo>
                    <a:pt x="112" y="18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29" name="Freeform 31"/>
            <p:cNvSpPr>
              <a:spLocks noEditPoints="1"/>
            </p:cNvSpPr>
            <p:nvPr/>
          </p:nvSpPr>
          <p:spPr bwMode="auto">
            <a:xfrm>
              <a:off x="11015663" y="377825"/>
              <a:ext cx="522288" cy="803275"/>
            </a:xfrm>
            <a:custGeom>
              <a:avLst/>
              <a:gdLst/>
              <a:ahLst/>
              <a:cxnLst>
                <a:cxn ang="0">
                  <a:pos x="639" y="1012"/>
                </a:cxn>
                <a:cxn ang="0">
                  <a:pos x="647" y="1012"/>
                </a:cxn>
                <a:cxn ang="0">
                  <a:pos x="656" y="1002"/>
                </a:cxn>
                <a:cxn ang="0">
                  <a:pos x="658" y="103"/>
                </a:cxn>
                <a:cxn ang="0">
                  <a:pos x="658" y="93"/>
                </a:cxn>
                <a:cxn ang="0">
                  <a:pos x="653" y="72"/>
                </a:cxn>
                <a:cxn ang="0">
                  <a:pos x="641" y="45"/>
                </a:cxn>
                <a:cxn ang="0">
                  <a:pos x="612" y="18"/>
                </a:cxn>
                <a:cxn ang="0">
                  <a:pos x="585" y="5"/>
                </a:cxn>
                <a:cxn ang="0">
                  <a:pos x="565" y="0"/>
                </a:cxn>
                <a:cxn ang="0">
                  <a:pos x="103" y="0"/>
                </a:cxn>
                <a:cxn ang="0">
                  <a:pos x="93" y="0"/>
                </a:cxn>
                <a:cxn ang="0">
                  <a:pos x="72" y="5"/>
                </a:cxn>
                <a:cxn ang="0">
                  <a:pos x="45" y="18"/>
                </a:cxn>
                <a:cxn ang="0">
                  <a:pos x="17" y="45"/>
                </a:cxn>
                <a:cxn ang="0">
                  <a:pos x="3" y="72"/>
                </a:cxn>
                <a:cxn ang="0">
                  <a:pos x="0" y="93"/>
                </a:cxn>
                <a:cxn ang="0">
                  <a:pos x="0" y="995"/>
                </a:cxn>
                <a:cxn ang="0">
                  <a:pos x="1" y="1002"/>
                </a:cxn>
                <a:cxn ang="0">
                  <a:pos x="10" y="1012"/>
                </a:cxn>
                <a:cxn ang="0">
                  <a:pos x="17" y="1012"/>
                </a:cxn>
                <a:cxn ang="0">
                  <a:pos x="361" y="926"/>
                </a:cxn>
                <a:cxn ang="0">
                  <a:pos x="356" y="939"/>
                </a:cxn>
                <a:cxn ang="0">
                  <a:pos x="342" y="945"/>
                </a:cxn>
                <a:cxn ang="0">
                  <a:pos x="314" y="945"/>
                </a:cxn>
                <a:cxn ang="0">
                  <a:pos x="302" y="939"/>
                </a:cxn>
                <a:cxn ang="0">
                  <a:pos x="297" y="926"/>
                </a:cxn>
                <a:cxn ang="0">
                  <a:pos x="297" y="911"/>
                </a:cxn>
                <a:cxn ang="0">
                  <a:pos x="302" y="897"/>
                </a:cxn>
                <a:cxn ang="0">
                  <a:pos x="314" y="892"/>
                </a:cxn>
                <a:cxn ang="0">
                  <a:pos x="342" y="892"/>
                </a:cxn>
                <a:cxn ang="0">
                  <a:pos x="356" y="897"/>
                </a:cxn>
                <a:cxn ang="0">
                  <a:pos x="361" y="911"/>
                </a:cxn>
                <a:cxn ang="0">
                  <a:pos x="114" y="126"/>
                </a:cxn>
                <a:cxn ang="0">
                  <a:pos x="116" y="120"/>
                </a:cxn>
                <a:cxn ang="0">
                  <a:pos x="126" y="109"/>
                </a:cxn>
                <a:cxn ang="0">
                  <a:pos x="524" y="108"/>
                </a:cxn>
                <a:cxn ang="0">
                  <a:pos x="531" y="109"/>
                </a:cxn>
                <a:cxn ang="0">
                  <a:pos x="541" y="120"/>
                </a:cxn>
                <a:cxn ang="0">
                  <a:pos x="543" y="821"/>
                </a:cxn>
                <a:cxn ang="0">
                  <a:pos x="541" y="828"/>
                </a:cxn>
                <a:cxn ang="0">
                  <a:pos x="531" y="838"/>
                </a:cxn>
                <a:cxn ang="0">
                  <a:pos x="133" y="840"/>
                </a:cxn>
                <a:cxn ang="0">
                  <a:pos x="126" y="838"/>
                </a:cxn>
                <a:cxn ang="0">
                  <a:pos x="116" y="828"/>
                </a:cxn>
                <a:cxn ang="0">
                  <a:pos x="114" y="126"/>
                </a:cxn>
              </a:cxnLst>
              <a:rect l="0" t="0" r="r" b="b"/>
              <a:pathLst>
                <a:path w="658" h="1012">
                  <a:moveTo>
                    <a:pt x="17" y="1012"/>
                  </a:moveTo>
                  <a:lnTo>
                    <a:pt x="639" y="1012"/>
                  </a:lnTo>
                  <a:lnTo>
                    <a:pt x="639" y="1012"/>
                  </a:lnTo>
                  <a:lnTo>
                    <a:pt x="647" y="1012"/>
                  </a:lnTo>
                  <a:lnTo>
                    <a:pt x="653" y="1007"/>
                  </a:lnTo>
                  <a:lnTo>
                    <a:pt x="656" y="1002"/>
                  </a:lnTo>
                  <a:lnTo>
                    <a:pt x="658" y="995"/>
                  </a:lnTo>
                  <a:lnTo>
                    <a:pt x="658" y="103"/>
                  </a:lnTo>
                  <a:lnTo>
                    <a:pt x="658" y="103"/>
                  </a:lnTo>
                  <a:lnTo>
                    <a:pt x="658" y="93"/>
                  </a:lnTo>
                  <a:lnTo>
                    <a:pt x="656" y="82"/>
                  </a:lnTo>
                  <a:lnTo>
                    <a:pt x="653" y="72"/>
                  </a:lnTo>
                  <a:lnTo>
                    <a:pt x="649" y="64"/>
                  </a:lnTo>
                  <a:lnTo>
                    <a:pt x="641" y="45"/>
                  </a:lnTo>
                  <a:lnTo>
                    <a:pt x="627" y="30"/>
                  </a:lnTo>
                  <a:lnTo>
                    <a:pt x="612" y="18"/>
                  </a:lnTo>
                  <a:lnTo>
                    <a:pt x="595" y="8"/>
                  </a:lnTo>
                  <a:lnTo>
                    <a:pt x="585" y="5"/>
                  </a:lnTo>
                  <a:lnTo>
                    <a:pt x="575" y="1"/>
                  </a:lnTo>
                  <a:lnTo>
                    <a:pt x="565" y="0"/>
                  </a:lnTo>
                  <a:lnTo>
                    <a:pt x="555" y="0"/>
                  </a:lnTo>
                  <a:lnTo>
                    <a:pt x="103" y="0"/>
                  </a:lnTo>
                  <a:lnTo>
                    <a:pt x="103" y="0"/>
                  </a:lnTo>
                  <a:lnTo>
                    <a:pt x="93" y="0"/>
                  </a:lnTo>
                  <a:lnTo>
                    <a:pt x="82" y="1"/>
                  </a:lnTo>
                  <a:lnTo>
                    <a:pt x="72" y="5"/>
                  </a:lnTo>
                  <a:lnTo>
                    <a:pt x="62" y="8"/>
                  </a:lnTo>
                  <a:lnTo>
                    <a:pt x="45" y="18"/>
                  </a:lnTo>
                  <a:lnTo>
                    <a:pt x="30" y="30"/>
                  </a:lnTo>
                  <a:lnTo>
                    <a:pt x="17" y="45"/>
                  </a:lnTo>
                  <a:lnTo>
                    <a:pt x="7" y="64"/>
                  </a:lnTo>
                  <a:lnTo>
                    <a:pt x="3" y="72"/>
                  </a:lnTo>
                  <a:lnTo>
                    <a:pt x="1" y="82"/>
                  </a:lnTo>
                  <a:lnTo>
                    <a:pt x="0" y="93"/>
                  </a:lnTo>
                  <a:lnTo>
                    <a:pt x="0" y="103"/>
                  </a:lnTo>
                  <a:lnTo>
                    <a:pt x="0" y="995"/>
                  </a:lnTo>
                  <a:lnTo>
                    <a:pt x="0" y="995"/>
                  </a:lnTo>
                  <a:lnTo>
                    <a:pt x="1" y="1002"/>
                  </a:lnTo>
                  <a:lnTo>
                    <a:pt x="5" y="1007"/>
                  </a:lnTo>
                  <a:lnTo>
                    <a:pt x="10" y="1012"/>
                  </a:lnTo>
                  <a:lnTo>
                    <a:pt x="17" y="1012"/>
                  </a:lnTo>
                  <a:lnTo>
                    <a:pt x="17" y="1012"/>
                  </a:lnTo>
                  <a:close/>
                  <a:moveTo>
                    <a:pt x="361" y="926"/>
                  </a:moveTo>
                  <a:lnTo>
                    <a:pt x="361" y="926"/>
                  </a:lnTo>
                  <a:lnTo>
                    <a:pt x="359" y="933"/>
                  </a:lnTo>
                  <a:lnTo>
                    <a:pt x="356" y="939"/>
                  </a:lnTo>
                  <a:lnTo>
                    <a:pt x="351" y="943"/>
                  </a:lnTo>
                  <a:lnTo>
                    <a:pt x="342" y="945"/>
                  </a:lnTo>
                  <a:lnTo>
                    <a:pt x="314" y="945"/>
                  </a:lnTo>
                  <a:lnTo>
                    <a:pt x="314" y="945"/>
                  </a:lnTo>
                  <a:lnTo>
                    <a:pt x="307" y="943"/>
                  </a:lnTo>
                  <a:lnTo>
                    <a:pt x="302" y="939"/>
                  </a:lnTo>
                  <a:lnTo>
                    <a:pt x="297" y="933"/>
                  </a:lnTo>
                  <a:lnTo>
                    <a:pt x="297" y="926"/>
                  </a:lnTo>
                  <a:lnTo>
                    <a:pt x="297" y="911"/>
                  </a:lnTo>
                  <a:lnTo>
                    <a:pt x="297" y="911"/>
                  </a:lnTo>
                  <a:lnTo>
                    <a:pt x="297" y="904"/>
                  </a:lnTo>
                  <a:lnTo>
                    <a:pt x="302" y="897"/>
                  </a:lnTo>
                  <a:lnTo>
                    <a:pt x="307" y="894"/>
                  </a:lnTo>
                  <a:lnTo>
                    <a:pt x="314" y="892"/>
                  </a:lnTo>
                  <a:lnTo>
                    <a:pt x="342" y="892"/>
                  </a:lnTo>
                  <a:lnTo>
                    <a:pt x="342" y="892"/>
                  </a:lnTo>
                  <a:lnTo>
                    <a:pt x="351" y="894"/>
                  </a:lnTo>
                  <a:lnTo>
                    <a:pt x="356" y="897"/>
                  </a:lnTo>
                  <a:lnTo>
                    <a:pt x="359" y="904"/>
                  </a:lnTo>
                  <a:lnTo>
                    <a:pt x="361" y="911"/>
                  </a:lnTo>
                  <a:lnTo>
                    <a:pt x="361" y="926"/>
                  </a:lnTo>
                  <a:close/>
                  <a:moveTo>
                    <a:pt x="114" y="126"/>
                  </a:moveTo>
                  <a:lnTo>
                    <a:pt x="114" y="126"/>
                  </a:lnTo>
                  <a:lnTo>
                    <a:pt x="116" y="120"/>
                  </a:lnTo>
                  <a:lnTo>
                    <a:pt x="120" y="113"/>
                  </a:lnTo>
                  <a:lnTo>
                    <a:pt x="126" y="109"/>
                  </a:lnTo>
                  <a:lnTo>
                    <a:pt x="133" y="108"/>
                  </a:lnTo>
                  <a:lnTo>
                    <a:pt x="524" y="108"/>
                  </a:lnTo>
                  <a:lnTo>
                    <a:pt x="524" y="108"/>
                  </a:lnTo>
                  <a:lnTo>
                    <a:pt x="531" y="109"/>
                  </a:lnTo>
                  <a:lnTo>
                    <a:pt x="538" y="113"/>
                  </a:lnTo>
                  <a:lnTo>
                    <a:pt x="541" y="120"/>
                  </a:lnTo>
                  <a:lnTo>
                    <a:pt x="543" y="126"/>
                  </a:lnTo>
                  <a:lnTo>
                    <a:pt x="543" y="821"/>
                  </a:lnTo>
                  <a:lnTo>
                    <a:pt x="543" y="821"/>
                  </a:lnTo>
                  <a:lnTo>
                    <a:pt x="541" y="828"/>
                  </a:lnTo>
                  <a:lnTo>
                    <a:pt x="538" y="835"/>
                  </a:lnTo>
                  <a:lnTo>
                    <a:pt x="531" y="838"/>
                  </a:lnTo>
                  <a:lnTo>
                    <a:pt x="524" y="840"/>
                  </a:lnTo>
                  <a:lnTo>
                    <a:pt x="133" y="840"/>
                  </a:lnTo>
                  <a:lnTo>
                    <a:pt x="133" y="840"/>
                  </a:lnTo>
                  <a:lnTo>
                    <a:pt x="126" y="838"/>
                  </a:lnTo>
                  <a:lnTo>
                    <a:pt x="120" y="835"/>
                  </a:lnTo>
                  <a:lnTo>
                    <a:pt x="116" y="828"/>
                  </a:lnTo>
                  <a:lnTo>
                    <a:pt x="114" y="821"/>
                  </a:lnTo>
                  <a:lnTo>
                    <a:pt x="114" y="126"/>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grpSp>
        <p:nvGrpSpPr>
          <p:cNvPr id="21" name="组合 229"/>
          <p:cNvGrpSpPr/>
          <p:nvPr/>
        </p:nvGrpSpPr>
        <p:grpSpPr>
          <a:xfrm>
            <a:off x="1514291" y="3103997"/>
            <a:ext cx="363488" cy="291979"/>
            <a:chOff x="12457113" y="177800"/>
            <a:chExt cx="898525" cy="993776"/>
          </a:xfrm>
          <a:solidFill>
            <a:schemeClr val="tx1">
              <a:lumMod val="50000"/>
              <a:lumOff val="50000"/>
            </a:schemeClr>
          </a:solidFill>
        </p:grpSpPr>
        <p:sp>
          <p:nvSpPr>
            <p:cNvPr id="131" name="Freeform 83"/>
            <p:cNvSpPr/>
            <p:nvPr/>
          </p:nvSpPr>
          <p:spPr bwMode="auto">
            <a:xfrm>
              <a:off x="12726988" y="177800"/>
              <a:ext cx="352425" cy="125413"/>
            </a:xfrm>
            <a:custGeom>
              <a:avLst/>
              <a:gdLst/>
              <a:ahLst/>
              <a:cxnLst>
                <a:cxn ang="0">
                  <a:pos x="33" y="134"/>
                </a:cxn>
                <a:cxn ang="0">
                  <a:pos x="44" y="139"/>
                </a:cxn>
                <a:cxn ang="0">
                  <a:pos x="49" y="137"/>
                </a:cxn>
                <a:cxn ang="0">
                  <a:pos x="54" y="135"/>
                </a:cxn>
                <a:cxn ang="0">
                  <a:pos x="90" y="108"/>
                </a:cxn>
                <a:cxn ang="0">
                  <a:pos x="127" y="90"/>
                </a:cxn>
                <a:cxn ang="0">
                  <a:pos x="169" y="78"/>
                </a:cxn>
                <a:cxn ang="0">
                  <a:pos x="211" y="73"/>
                </a:cxn>
                <a:cxn ang="0">
                  <a:pos x="225" y="75"/>
                </a:cxn>
                <a:cxn ang="0">
                  <a:pos x="248" y="76"/>
                </a:cxn>
                <a:cxn ang="0">
                  <a:pos x="292" y="88"/>
                </a:cxn>
                <a:cxn ang="0">
                  <a:pos x="333" y="108"/>
                </a:cxn>
                <a:cxn ang="0">
                  <a:pos x="370" y="135"/>
                </a:cxn>
                <a:cxn ang="0">
                  <a:pos x="385" y="152"/>
                </a:cxn>
                <a:cxn ang="0">
                  <a:pos x="397" y="157"/>
                </a:cxn>
                <a:cxn ang="0">
                  <a:pos x="402" y="156"/>
                </a:cxn>
                <a:cxn ang="0">
                  <a:pos x="439" y="127"/>
                </a:cxn>
                <a:cxn ang="0">
                  <a:pos x="442" y="122"/>
                </a:cxn>
                <a:cxn ang="0">
                  <a:pos x="444" y="115"/>
                </a:cxn>
                <a:cxn ang="0">
                  <a:pos x="441" y="103"/>
                </a:cxn>
                <a:cxn ang="0">
                  <a:pos x="419" y="81"/>
                </a:cxn>
                <a:cxn ang="0">
                  <a:pos x="372" y="46"/>
                </a:cxn>
                <a:cxn ang="0">
                  <a:pos x="318" y="19"/>
                </a:cxn>
                <a:cxn ang="0">
                  <a:pos x="260" y="4"/>
                </a:cxn>
                <a:cxn ang="0">
                  <a:pos x="230" y="2"/>
                </a:cxn>
                <a:cxn ang="0">
                  <a:pos x="211" y="0"/>
                </a:cxn>
                <a:cxn ang="0">
                  <a:pos x="156" y="5"/>
                </a:cxn>
                <a:cxn ang="0">
                  <a:pos x="102" y="21"/>
                </a:cxn>
                <a:cxn ang="0">
                  <a:pos x="51" y="46"/>
                </a:cxn>
                <a:cxn ang="0">
                  <a:pos x="6" y="81"/>
                </a:cxn>
                <a:cxn ang="0">
                  <a:pos x="2" y="86"/>
                </a:cxn>
                <a:cxn ang="0">
                  <a:pos x="2" y="98"/>
                </a:cxn>
                <a:cxn ang="0">
                  <a:pos x="33" y="134"/>
                </a:cxn>
              </a:cxnLst>
              <a:rect l="0" t="0" r="r" b="b"/>
              <a:pathLst>
                <a:path w="444" h="157">
                  <a:moveTo>
                    <a:pt x="33" y="134"/>
                  </a:moveTo>
                  <a:lnTo>
                    <a:pt x="33" y="134"/>
                  </a:lnTo>
                  <a:lnTo>
                    <a:pt x="38" y="137"/>
                  </a:lnTo>
                  <a:lnTo>
                    <a:pt x="44" y="139"/>
                  </a:lnTo>
                  <a:lnTo>
                    <a:pt x="44" y="139"/>
                  </a:lnTo>
                  <a:lnTo>
                    <a:pt x="49" y="137"/>
                  </a:lnTo>
                  <a:lnTo>
                    <a:pt x="54" y="135"/>
                  </a:lnTo>
                  <a:lnTo>
                    <a:pt x="54" y="135"/>
                  </a:lnTo>
                  <a:lnTo>
                    <a:pt x="71" y="120"/>
                  </a:lnTo>
                  <a:lnTo>
                    <a:pt x="90" y="108"/>
                  </a:lnTo>
                  <a:lnTo>
                    <a:pt x="108" y="98"/>
                  </a:lnTo>
                  <a:lnTo>
                    <a:pt x="127" y="90"/>
                  </a:lnTo>
                  <a:lnTo>
                    <a:pt x="147" y="83"/>
                  </a:lnTo>
                  <a:lnTo>
                    <a:pt x="169" y="78"/>
                  </a:lnTo>
                  <a:lnTo>
                    <a:pt x="189" y="75"/>
                  </a:lnTo>
                  <a:lnTo>
                    <a:pt x="211" y="73"/>
                  </a:lnTo>
                  <a:lnTo>
                    <a:pt x="211" y="73"/>
                  </a:lnTo>
                  <a:lnTo>
                    <a:pt x="225" y="75"/>
                  </a:lnTo>
                  <a:lnTo>
                    <a:pt x="225" y="75"/>
                  </a:lnTo>
                  <a:lnTo>
                    <a:pt x="248" y="76"/>
                  </a:lnTo>
                  <a:lnTo>
                    <a:pt x="270" y="81"/>
                  </a:lnTo>
                  <a:lnTo>
                    <a:pt x="292" y="88"/>
                  </a:lnTo>
                  <a:lnTo>
                    <a:pt x="313" y="97"/>
                  </a:lnTo>
                  <a:lnTo>
                    <a:pt x="333" y="108"/>
                  </a:lnTo>
                  <a:lnTo>
                    <a:pt x="351" y="120"/>
                  </a:lnTo>
                  <a:lnTo>
                    <a:pt x="370" y="135"/>
                  </a:lnTo>
                  <a:lnTo>
                    <a:pt x="385" y="152"/>
                  </a:lnTo>
                  <a:lnTo>
                    <a:pt x="385" y="152"/>
                  </a:lnTo>
                  <a:lnTo>
                    <a:pt x="390" y="156"/>
                  </a:lnTo>
                  <a:lnTo>
                    <a:pt x="397" y="157"/>
                  </a:lnTo>
                  <a:lnTo>
                    <a:pt x="397" y="157"/>
                  </a:lnTo>
                  <a:lnTo>
                    <a:pt x="402" y="156"/>
                  </a:lnTo>
                  <a:lnTo>
                    <a:pt x="407" y="154"/>
                  </a:lnTo>
                  <a:lnTo>
                    <a:pt x="439" y="127"/>
                  </a:lnTo>
                  <a:lnTo>
                    <a:pt x="439" y="127"/>
                  </a:lnTo>
                  <a:lnTo>
                    <a:pt x="442" y="122"/>
                  </a:lnTo>
                  <a:lnTo>
                    <a:pt x="444" y="115"/>
                  </a:lnTo>
                  <a:lnTo>
                    <a:pt x="444" y="115"/>
                  </a:lnTo>
                  <a:lnTo>
                    <a:pt x="444" y="110"/>
                  </a:lnTo>
                  <a:lnTo>
                    <a:pt x="441" y="103"/>
                  </a:lnTo>
                  <a:lnTo>
                    <a:pt x="441" y="103"/>
                  </a:lnTo>
                  <a:lnTo>
                    <a:pt x="419" y="81"/>
                  </a:lnTo>
                  <a:lnTo>
                    <a:pt x="395" y="63"/>
                  </a:lnTo>
                  <a:lnTo>
                    <a:pt x="372" y="46"/>
                  </a:lnTo>
                  <a:lnTo>
                    <a:pt x="345" y="31"/>
                  </a:lnTo>
                  <a:lnTo>
                    <a:pt x="318" y="19"/>
                  </a:lnTo>
                  <a:lnTo>
                    <a:pt x="289" y="11"/>
                  </a:lnTo>
                  <a:lnTo>
                    <a:pt x="260" y="4"/>
                  </a:lnTo>
                  <a:lnTo>
                    <a:pt x="230" y="2"/>
                  </a:lnTo>
                  <a:lnTo>
                    <a:pt x="230" y="2"/>
                  </a:lnTo>
                  <a:lnTo>
                    <a:pt x="211" y="0"/>
                  </a:lnTo>
                  <a:lnTo>
                    <a:pt x="211" y="0"/>
                  </a:lnTo>
                  <a:lnTo>
                    <a:pt x="183" y="2"/>
                  </a:lnTo>
                  <a:lnTo>
                    <a:pt x="156" y="5"/>
                  </a:lnTo>
                  <a:lnTo>
                    <a:pt x="129" y="12"/>
                  </a:lnTo>
                  <a:lnTo>
                    <a:pt x="102" y="21"/>
                  </a:lnTo>
                  <a:lnTo>
                    <a:pt x="76" y="32"/>
                  </a:lnTo>
                  <a:lnTo>
                    <a:pt x="51" y="46"/>
                  </a:lnTo>
                  <a:lnTo>
                    <a:pt x="27" y="63"/>
                  </a:lnTo>
                  <a:lnTo>
                    <a:pt x="6" y="81"/>
                  </a:lnTo>
                  <a:lnTo>
                    <a:pt x="6" y="81"/>
                  </a:lnTo>
                  <a:lnTo>
                    <a:pt x="2" y="86"/>
                  </a:lnTo>
                  <a:lnTo>
                    <a:pt x="0" y="92"/>
                  </a:lnTo>
                  <a:lnTo>
                    <a:pt x="2" y="98"/>
                  </a:lnTo>
                  <a:lnTo>
                    <a:pt x="6" y="103"/>
                  </a:lnTo>
                  <a:lnTo>
                    <a:pt x="33" y="13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32" name="Freeform 84"/>
            <p:cNvSpPr/>
            <p:nvPr/>
          </p:nvSpPr>
          <p:spPr bwMode="auto">
            <a:xfrm>
              <a:off x="12801600" y="274638"/>
              <a:ext cx="196850" cy="87313"/>
            </a:xfrm>
            <a:custGeom>
              <a:avLst/>
              <a:gdLst/>
              <a:ahLst/>
              <a:cxnLst>
                <a:cxn ang="0">
                  <a:pos x="130" y="0"/>
                </a:cxn>
                <a:cxn ang="0">
                  <a:pos x="130" y="0"/>
                </a:cxn>
                <a:cxn ang="0">
                  <a:pos x="120" y="0"/>
                </a:cxn>
                <a:cxn ang="0">
                  <a:pos x="120" y="0"/>
                </a:cxn>
                <a:cxn ang="0">
                  <a:pos x="103" y="0"/>
                </a:cxn>
                <a:cxn ang="0">
                  <a:pos x="88" y="3"/>
                </a:cxn>
                <a:cxn ang="0">
                  <a:pos x="73" y="7"/>
                </a:cxn>
                <a:cxn ang="0">
                  <a:pos x="58" y="12"/>
                </a:cxn>
                <a:cxn ang="0">
                  <a:pos x="44" y="18"/>
                </a:cxn>
                <a:cxn ang="0">
                  <a:pos x="31" y="25"/>
                </a:cxn>
                <a:cxn ang="0">
                  <a:pos x="17" y="34"/>
                </a:cxn>
                <a:cxn ang="0">
                  <a:pos x="5" y="44"/>
                </a:cxn>
                <a:cxn ang="0">
                  <a:pos x="5" y="44"/>
                </a:cxn>
                <a:cxn ang="0">
                  <a:pos x="2" y="49"/>
                </a:cxn>
                <a:cxn ang="0">
                  <a:pos x="0" y="56"/>
                </a:cxn>
                <a:cxn ang="0">
                  <a:pos x="2" y="61"/>
                </a:cxn>
                <a:cxn ang="0">
                  <a:pos x="4" y="67"/>
                </a:cxn>
                <a:cxn ang="0">
                  <a:pos x="32" y="98"/>
                </a:cxn>
                <a:cxn ang="0">
                  <a:pos x="32" y="98"/>
                </a:cxn>
                <a:cxn ang="0">
                  <a:pos x="37" y="101"/>
                </a:cxn>
                <a:cxn ang="0">
                  <a:pos x="44" y="103"/>
                </a:cxn>
                <a:cxn ang="0">
                  <a:pos x="44" y="103"/>
                </a:cxn>
                <a:cxn ang="0">
                  <a:pos x="49" y="101"/>
                </a:cxn>
                <a:cxn ang="0">
                  <a:pos x="54" y="98"/>
                </a:cxn>
                <a:cxn ang="0">
                  <a:pos x="54" y="98"/>
                </a:cxn>
                <a:cxn ang="0">
                  <a:pos x="69" y="88"/>
                </a:cxn>
                <a:cxn ang="0">
                  <a:pos x="85" y="79"/>
                </a:cxn>
                <a:cxn ang="0">
                  <a:pos x="101" y="74"/>
                </a:cxn>
                <a:cxn ang="0">
                  <a:pos x="120" y="72"/>
                </a:cxn>
                <a:cxn ang="0">
                  <a:pos x="120" y="72"/>
                </a:cxn>
                <a:cxn ang="0">
                  <a:pos x="125" y="72"/>
                </a:cxn>
                <a:cxn ang="0">
                  <a:pos x="125" y="72"/>
                </a:cxn>
                <a:cxn ang="0">
                  <a:pos x="144" y="76"/>
                </a:cxn>
                <a:cxn ang="0">
                  <a:pos x="161" y="83"/>
                </a:cxn>
                <a:cxn ang="0">
                  <a:pos x="177" y="91"/>
                </a:cxn>
                <a:cxn ang="0">
                  <a:pos x="191" y="104"/>
                </a:cxn>
                <a:cxn ang="0">
                  <a:pos x="191" y="104"/>
                </a:cxn>
                <a:cxn ang="0">
                  <a:pos x="196" y="108"/>
                </a:cxn>
                <a:cxn ang="0">
                  <a:pos x="203" y="110"/>
                </a:cxn>
                <a:cxn ang="0">
                  <a:pos x="203" y="110"/>
                </a:cxn>
                <a:cxn ang="0">
                  <a:pos x="208" y="108"/>
                </a:cxn>
                <a:cxn ang="0">
                  <a:pos x="213" y="106"/>
                </a:cxn>
                <a:cxn ang="0">
                  <a:pos x="245" y="79"/>
                </a:cxn>
                <a:cxn ang="0">
                  <a:pos x="245" y="79"/>
                </a:cxn>
                <a:cxn ang="0">
                  <a:pos x="248" y="74"/>
                </a:cxn>
                <a:cxn ang="0">
                  <a:pos x="250" y="67"/>
                </a:cxn>
                <a:cxn ang="0">
                  <a:pos x="250" y="67"/>
                </a:cxn>
                <a:cxn ang="0">
                  <a:pos x="248" y="61"/>
                </a:cxn>
                <a:cxn ang="0">
                  <a:pos x="247" y="56"/>
                </a:cxn>
                <a:cxn ang="0">
                  <a:pos x="247" y="56"/>
                </a:cxn>
                <a:cxn ang="0">
                  <a:pos x="235" y="44"/>
                </a:cxn>
                <a:cxn ang="0">
                  <a:pos x="221" y="34"/>
                </a:cxn>
                <a:cxn ang="0">
                  <a:pos x="208" y="25"/>
                </a:cxn>
                <a:cxn ang="0">
                  <a:pos x="193" y="17"/>
                </a:cxn>
                <a:cxn ang="0">
                  <a:pos x="177" y="10"/>
                </a:cxn>
                <a:cxn ang="0">
                  <a:pos x="162" y="5"/>
                </a:cxn>
                <a:cxn ang="0">
                  <a:pos x="147" y="2"/>
                </a:cxn>
                <a:cxn ang="0">
                  <a:pos x="130" y="0"/>
                </a:cxn>
                <a:cxn ang="0">
                  <a:pos x="130" y="0"/>
                </a:cxn>
              </a:cxnLst>
              <a:rect l="0" t="0" r="r" b="b"/>
              <a:pathLst>
                <a:path w="250" h="110">
                  <a:moveTo>
                    <a:pt x="130" y="0"/>
                  </a:moveTo>
                  <a:lnTo>
                    <a:pt x="130" y="0"/>
                  </a:lnTo>
                  <a:lnTo>
                    <a:pt x="120" y="0"/>
                  </a:lnTo>
                  <a:lnTo>
                    <a:pt x="120" y="0"/>
                  </a:lnTo>
                  <a:lnTo>
                    <a:pt x="103" y="0"/>
                  </a:lnTo>
                  <a:lnTo>
                    <a:pt x="88" y="3"/>
                  </a:lnTo>
                  <a:lnTo>
                    <a:pt x="73" y="7"/>
                  </a:lnTo>
                  <a:lnTo>
                    <a:pt x="58" y="12"/>
                  </a:lnTo>
                  <a:lnTo>
                    <a:pt x="44" y="18"/>
                  </a:lnTo>
                  <a:lnTo>
                    <a:pt x="31" y="25"/>
                  </a:lnTo>
                  <a:lnTo>
                    <a:pt x="17" y="34"/>
                  </a:lnTo>
                  <a:lnTo>
                    <a:pt x="5" y="44"/>
                  </a:lnTo>
                  <a:lnTo>
                    <a:pt x="5" y="44"/>
                  </a:lnTo>
                  <a:lnTo>
                    <a:pt x="2" y="49"/>
                  </a:lnTo>
                  <a:lnTo>
                    <a:pt x="0" y="56"/>
                  </a:lnTo>
                  <a:lnTo>
                    <a:pt x="2" y="61"/>
                  </a:lnTo>
                  <a:lnTo>
                    <a:pt x="4" y="67"/>
                  </a:lnTo>
                  <a:lnTo>
                    <a:pt x="32" y="98"/>
                  </a:lnTo>
                  <a:lnTo>
                    <a:pt x="32" y="98"/>
                  </a:lnTo>
                  <a:lnTo>
                    <a:pt x="37" y="101"/>
                  </a:lnTo>
                  <a:lnTo>
                    <a:pt x="44" y="103"/>
                  </a:lnTo>
                  <a:lnTo>
                    <a:pt x="44" y="103"/>
                  </a:lnTo>
                  <a:lnTo>
                    <a:pt x="49" y="101"/>
                  </a:lnTo>
                  <a:lnTo>
                    <a:pt x="54" y="98"/>
                  </a:lnTo>
                  <a:lnTo>
                    <a:pt x="54" y="98"/>
                  </a:lnTo>
                  <a:lnTo>
                    <a:pt x="69" y="88"/>
                  </a:lnTo>
                  <a:lnTo>
                    <a:pt x="85" y="79"/>
                  </a:lnTo>
                  <a:lnTo>
                    <a:pt x="101" y="74"/>
                  </a:lnTo>
                  <a:lnTo>
                    <a:pt x="120" y="72"/>
                  </a:lnTo>
                  <a:lnTo>
                    <a:pt x="120" y="72"/>
                  </a:lnTo>
                  <a:lnTo>
                    <a:pt x="125" y="72"/>
                  </a:lnTo>
                  <a:lnTo>
                    <a:pt x="125" y="72"/>
                  </a:lnTo>
                  <a:lnTo>
                    <a:pt x="144" y="76"/>
                  </a:lnTo>
                  <a:lnTo>
                    <a:pt x="161" y="83"/>
                  </a:lnTo>
                  <a:lnTo>
                    <a:pt x="177" y="91"/>
                  </a:lnTo>
                  <a:lnTo>
                    <a:pt x="191" y="104"/>
                  </a:lnTo>
                  <a:lnTo>
                    <a:pt x="191" y="104"/>
                  </a:lnTo>
                  <a:lnTo>
                    <a:pt x="196" y="108"/>
                  </a:lnTo>
                  <a:lnTo>
                    <a:pt x="203" y="110"/>
                  </a:lnTo>
                  <a:lnTo>
                    <a:pt x="203" y="110"/>
                  </a:lnTo>
                  <a:lnTo>
                    <a:pt x="208" y="108"/>
                  </a:lnTo>
                  <a:lnTo>
                    <a:pt x="213" y="106"/>
                  </a:lnTo>
                  <a:lnTo>
                    <a:pt x="245" y="79"/>
                  </a:lnTo>
                  <a:lnTo>
                    <a:pt x="245" y="79"/>
                  </a:lnTo>
                  <a:lnTo>
                    <a:pt x="248" y="74"/>
                  </a:lnTo>
                  <a:lnTo>
                    <a:pt x="250" y="67"/>
                  </a:lnTo>
                  <a:lnTo>
                    <a:pt x="250" y="67"/>
                  </a:lnTo>
                  <a:lnTo>
                    <a:pt x="248" y="61"/>
                  </a:lnTo>
                  <a:lnTo>
                    <a:pt x="247" y="56"/>
                  </a:lnTo>
                  <a:lnTo>
                    <a:pt x="247" y="56"/>
                  </a:lnTo>
                  <a:lnTo>
                    <a:pt x="235" y="44"/>
                  </a:lnTo>
                  <a:lnTo>
                    <a:pt x="221" y="34"/>
                  </a:lnTo>
                  <a:lnTo>
                    <a:pt x="208" y="25"/>
                  </a:lnTo>
                  <a:lnTo>
                    <a:pt x="193" y="17"/>
                  </a:lnTo>
                  <a:lnTo>
                    <a:pt x="177" y="10"/>
                  </a:lnTo>
                  <a:lnTo>
                    <a:pt x="162" y="5"/>
                  </a:lnTo>
                  <a:lnTo>
                    <a:pt x="147" y="2"/>
                  </a:lnTo>
                  <a:lnTo>
                    <a:pt x="130" y="0"/>
                  </a:lnTo>
                  <a:lnTo>
                    <a:pt x="130" y="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33" name="Freeform 85"/>
            <p:cNvSpPr>
              <a:spLocks noEditPoints="1"/>
            </p:cNvSpPr>
            <p:nvPr/>
          </p:nvSpPr>
          <p:spPr bwMode="auto">
            <a:xfrm>
              <a:off x="12457113" y="398463"/>
              <a:ext cx="898525" cy="639763"/>
            </a:xfrm>
            <a:custGeom>
              <a:avLst/>
              <a:gdLst/>
              <a:ahLst/>
              <a:cxnLst>
                <a:cxn ang="0">
                  <a:pos x="605" y="804"/>
                </a:cxn>
                <a:cxn ang="0">
                  <a:pos x="592" y="771"/>
                </a:cxn>
                <a:cxn ang="0">
                  <a:pos x="582" y="742"/>
                </a:cxn>
                <a:cxn ang="0">
                  <a:pos x="583" y="713"/>
                </a:cxn>
                <a:cxn ang="0">
                  <a:pos x="583" y="707"/>
                </a:cxn>
                <a:cxn ang="0">
                  <a:pos x="120" y="707"/>
                </a:cxn>
                <a:cxn ang="0">
                  <a:pos x="103" y="700"/>
                </a:cxn>
                <a:cxn ang="0">
                  <a:pos x="96" y="683"/>
                </a:cxn>
                <a:cxn ang="0">
                  <a:pos x="96" y="120"/>
                </a:cxn>
                <a:cxn ang="0">
                  <a:pos x="103" y="103"/>
                </a:cxn>
                <a:cxn ang="0">
                  <a:pos x="120" y="96"/>
                </a:cxn>
                <a:cxn ang="0">
                  <a:pos x="936" y="96"/>
                </a:cxn>
                <a:cxn ang="0">
                  <a:pos x="953" y="103"/>
                </a:cxn>
                <a:cxn ang="0">
                  <a:pos x="960" y="120"/>
                </a:cxn>
                <a:cxn ang="0">
                  <a:pos x="990" y="661"/>
                </a:cxn>
                <a:cxn ang="0">
                  <a:pos x="998" y="664"/>
                </a:cxn>
                <a:cxn ang="0">
                  <a:pos x="1014" y="675"/>
                </a:cxn>
                <a:cxn ang="0">
                  <a:pos x="1024" y="690"/>
                </a:cxn>
                <a:cxn ang="0">
                  <a:pos x="1029" y="707"/>
                </a:cxn>
                <a:cxn ang="0">
                  <a:pos x="1030" y="804"/>
                </a:cxn>
                <a:cxn ang="0">
                  <a:pos x="1089" y="804"/>
                </a:cxn>
                <a:cxn ang="0">
                  <a:pos x="1106" y="801"/>
                </a:cxn>
                <a:cxn ang="0">
                  <a:pos x="1120" y="793"/>
                </a:cxn>
                <a:cxn ang="0">
                  <a:pos x="1128" y="779"/>
                </a:cxn>
                <a:cxn ang="0">
                  <a:pos x="1132" y="762"/>
                </a:cxn>
                <a:cxn ang="0">
                  <a:pos x="1132" y="42"/>
                </a:cxn>
                <a:cxn ang="0">
                  <a:pos x="1128" y="25"/>
                </a:cxn>
                <a:cxn ang="0">
                  <a:pos x="1120" y="12"/>
                </a:cxn>
                <a:cxn ang="0">
                  <a:pos x="1106" y="3"/>
                </a:cxn>
                <a:cxn ang="0">
                  <a:pos x="1089" y="0"/>
                </a:cxn>
                <a:cxn ang="0">
                  <a:pos x="44" y="0"/>
                </a:cxn>
                <a:cxn ang="0">
                  <a:pos x="27" y="3"/>
                </a:cxn>
                <a:cxn ang="0">
                  <a:pos x="13" y="12"/>
                </a:cxn>
                <a:cxn ang="0">
                  <a:pos x="3" y="25"/>
                </a:cxn>
                <a:cxn ang="0">
                  <a:pos x="0" y="42"/>
                </a:cxn>
                <a:cxn ang="0">
                  <a:pos x="0" y="762"/>
                </a:cxn>
                <a:cxn ang="0">
                  <a:pos x="3" y="779"/>
                </a:cxn>
                <a:cxn ang="0">
                  <a:pos x="13" y="793"/>
                </a:cxn>
                <a:cxn ang="0">
                  <a:pos x="27" y="801"/>
                </a:cxn>
                <a:cxn ang="0">
                  <a:pos x="44" y="804"/>
                </a:cxn>
                <a:cxn ang="0">
                  <a:pos x="1015" y="384"/>
                </a:cxn>
                <a:cxn ang="0">
                  <a:pos x="1017" y="374"/>
                </a:cxn>
                <a:cxn ang="0">
                  <a:pos x="1030" y="362"/>
                </a:cxn>
                <a:cxn ang="0">
                  <a:pos x="1074" y="361"/>
                </a:cxn>
                <a:cxn ang="0">
                  <a:pos x="1084" y="362"/>
                </a:cxn>
                <a:cxn ang="0">
                  <a:pos x="1096" y="374"/>
                </a:cxn>
                <a:cxn ang="0">
                  <a:pos x="1098" y="418"/>
                </a:cxn>
                <a:cxn ang="0">
                  <a:pos x="1096" y="428"/>
                </a:cxn>
                <a:cxn ang="0">
                  <a:pos x="1084" y="442"/>
                </a:cxn>
                <a:cxn ang="0">
                  <a:pos x="1041" y="443"/>
                </a:cxn>
                <a:cxn ang="0">
                  <a:pos x="1030" y="442"/>
                </a:cxn>
                <a:cxn ang="0">
                  <a:pos x="1017" y="428"/>
                </a:cxn>
                <a:cxn ang="0">
                  <a:pos x="1015" y="384"/>
                </a:cxn>
              </a:cxnLst>
              <a:rect l="0" t="0" r="r" b="b"/>
              <a:pathLst>
                <a:path w="1132" h="804">
                  <a:moveTo>
                    <a:pt x="44" y="804"/>
                  </a:moveTo>
                  <a:lnTo>
                    <a:pt x="605" y="804"/>
                  </a:lnTo>
                  <a:lnTo>
                    <a:pt x="592" y="771"/>
                  </a:lnTo>
                  <a:lnTo>
                    <a:pt x="592" y="771"/>
                  </a:lnTo>
                  <a:lnTo>
                    <a:pt x="585" y="757"/>
                  </a:lnTo>
                  <a:lnTo>
                    <a:pt x="582" y="742"/>
                  </a:lnTo>
                  <a:lnTo>
                    <a:pt x="582" y="729"/>
                  </a:lnTo>
                  <a:lnTo>
                    <a:pt x="583" y="713"/>
                  </a:lnTo>
                  <a:lnTo>
                    <a:pt x="583" y="713"/>
                  </a:lnTo>
                  <a:lnTo>
                    <a:pt x="583" y="707"/>
                  </a:lnTo>
                  <a:lnTo>
                    <a:pt x="120" y="707"/>
                  </a:lnTo>
                  <a:lnTo>
                    <a:pt x="120" y="707"/>
                  </a:lnTo>
                  <a:lnTo>
                    <a:pt x="111" y="705"/>
                  </a:lnTo>
                  <a:lnTo>
                    <a:pt x="103" y="700"/>
                  </a:lnTo>
                  <a:lnTo>
                    <a:pt x="98" y="693"/>
                  </a:lnTo>
                  <a:lnTo>
                    <a:pt x="96" y="683"/>
                  </a:lnTo>
                  <a:lnTo>
                    <a:pt x="96" y="120"/>
                  </a:lnTo>
                  <a:lnTo>
                    <a:pt x="96" y="120"/>
                  </a:lnTo>
                  <a:lnTo>
                    <a:pt x="98" y="111"/>
                  </a:lnTo>
                  <a:lnTo>
                    <a:pt x="103" y="103"/>
                  </a:lnTo>
                  <a:lnTo>
                    <a:pt x="111" y="98"/>
                  </a:lnTo>
                  <a:lnTo>
                    <a:pt x="120" y="96"/>
                  </a:lnTo>
                  <a:lnTo>
                    <a:pt x="936" y="96"/>
                  </a:lnTo>
                  <a:lnTo>
                    <a:pt x="936" y="96"/>
                  </a:lnTo>
                  <a:lnTo>
                    <a:pt x="946" y="98"/>
                  </a:lnTo>
                  <a:lnTo>
                    <a:pt x="953" y="103"/>
                  </a:lnTo>
                  <a:lnTo>
                    <a:pt x="958" y="111"/>
                  </a:lnTo>
                  <a:lnTo>
                    <a:pt x="960" y="120"/>
                  </a:lnTo>
                  <a:lnTo>
                    <a:pt x="960" y="651"/>
                  </a:lnTo>
                  <a:lnTo>
                    <a:pt x="990" y="661"/>
                  </a:lnTo>
                  <a:lnTo>
                    <a:pt x="990" y="661"/>
                  </a:lnTo>
                  <a:lnTo>
                    <a:pt x="998" y="664"/>
                  </a:lnTo>
                  <a:lnTo>
                    <a:pt x="1007" y="670"/>
                  </a:lnTo>
                  <a:lnTo>
                    <a:pt x="1014" y="675"/>
                  </a:lnTo>
                  <a:lnTo>
                    <a:pt x="1019" y="681"/>
                  </a:lnTo>
                  <a:lnTo>
                    <a:pt x="1024" y="690"/>
                  </a:lnTo>
                  <a:lnTo>
                    <a:pt x="1027" y="698"/>
                  </a:lnTo>
                  <a:lnTo>
                    <a:pt x="1029" y="707"/>
                  </a:lnTo>
                  <a:lnTo>
                    <a:pt x="1030" y="717"/>
                  </a:lnTo>
                  <a:lnTo>
                    <a:pt x="1030" y="804"/>
                  </a:lnTo>
                  <a:lnTo>
                    <a:pt x="1089" y="804"/>
                  </a:lnTo>
                  <a:lnTo>
                    <a:pt x="1089" y="804"/>
                  </a:lnTo>
                  <a:lnTo>
                    <a:pt x="1098" y="803"/>
                  </a:lnTo>
                  <a:lnTo>
                    <a:pt x="1106" y="801"/>
                  </a:lnTo>
                  <a:lnTo>
                    <a:pt x="1113" y="798"/>
                  </a:lnTo>
                  <a:lnTo>
                    <a:pt x="1120" y="793"/>
                  </a:lnTo>
                  <a:lnTo>
                    <a:pt x="1125" y="786"/>
                  </a:lnTo>
                  <a:lnTo>
                    <a:pt x="1128" y="779"/>
                  </a:lnTo>
                  <a:lnTo>
                    <a:pt x="1132" y="771"/>
                  </a:lnTo>
                  <a:lnTo>
                    <a:pt x="1132" y="762"/>
                  </a:lnTo>
                  <a:lnTo>
                    <a:pt x="1132" y="42"/>
                  </a:lnTo>
                  <a:lnTo>
                    <a:pt x="1132" y="42"/>
                  </a:lnTo>
                  <a:lnTo>
                    <a:pt x="1132" y="34"/>
                  </a:lnTo>
                  <a:lnTo>
                    <a:pt x="1128" y="25"/>
                  </a:lnTo>
                  <a:lnTo>
                    <a:pt x="1125" y="18"/>
                  </a:lnTo>
                  <a:lnTo>
                    <a:pt x="1120" y="12"/>
                  </a:lnTo>
                  <a:lnTo>
                    <a:pt x="1113" y="7"/>
                  </a:lnTo>
                  <a:lnTo>
                    <a:pt x="1106" y="3"/>
                  </a:lnTo>
                  <a:lnTo>
                    <a:pt x="1098" y="0"/>
                  </a:lnTo>
                  <a:lnTo>
                    <a:pt x="1089" y="0"/>
                  </a:lnTo>
                  <a:lnTo>
                    <a:pt x="44" y="0"/>
                  </a:lnTo>
                  <a:lnTo>
                    <a:pt x="44" y="0"/>
                  </a:lnTo>
                  <a:lnTo>
                    <a:pt x="33" y="0"/>
                  </a:lnTo>
                  <a:lnTo>
                    <a:pt x="27" y="3"/>
                  </a:lnTo>
                  <a:lnTo>
                    <a:pt x="18" y="7"/>
                  </a:lnTo>
                  <a:lnTo>
                    <a:pt x="13" y="12"/>
                  </a:lnTo>
                  <a:lnTo>
                    <a:pt x="8" y="18"/>
                  </a:lnTo>
                  <a:lnTo>
                    <a:pt x="3" y="25"/>
                  </a:lnTo>
                  <a:lnTo>
                    <a:pt x="1" y="34"/>
                  </a:lnTo>
                  <a:lnTo>
                    <a:pt x="0" y="42"/>
                  </a:lnTo>
                  <a:lnTo>
                    <a:pt x="0" y="762"/>
                  </a:lnTo>
                  <a:lnTo>
                    <a:pt x="0" y="762"/>
                  </a:lnTo>
                  <a:lnTo>
                    <a:pt x="1" y="771"/>
                  </a:lnTo>
                  <a:lnTo>
                    <a:pt x="3" y="779"/>
                  </a:lnTo>
                  <a:lnTo>
                    <a:pt x="8" y="786"/>
                  </a:lnTo>
                  <a:lnTo>
                    <a:pt x="13" y="793"/>
                  </a:lnTo>
                  <a:lnTo>
                    <a:pt x="18" y="798"/>
                  </a:lnTo>
                  <a:lnTo>
                    <a:pt x="27" y="801"/>
                  </a:lnTo>
                  <a:lnTo>
                    <a:pt x="33" y="803"/>
                  </a:lnTo>
                  <a:lnTo>
                    <a:pt x="44" y="804"/>
                  </a:lnTo>
                  <a:lnTo>
                    <a:pt x="44" y="804"/>
                  </a:lnTo>
                  <a:close/>
                  <a:moveTo>
                    <a:pt x="1015" y="384"/>
                  </a:moveTo>
                  <a:lnTo>
                    <a:pt x="1015" y="384"/>
                  </a:lnTo>
                  <a:lnTo>
                    <a:pt x="1017" y="374"/>
                  </a:lnTo>
                  <a:lnTo>
                    <a:pt x="1022" y="368"/>
                  </a:lnTo>
                  <a:lnTo>
                    <a:pt x="1030" y="362"/>
                  </a:lnTo>
                  <a:lnTo>
                    <a:pt x="1041" y="361"/>
                  </a:lnTo>
                  <a:lnTo>
                    <a:pt x="1074" y="361"/>
                  </a:lnTo>
                  <a:lnTo>
                    <a:pt x="1074" y="361"/>
                  </a:lnTo>
                  <a:lnTo>
                    <a:pt x="1084" y="362"/>
                  </a:lnTo>
                  <a:lnTo>
                    <a:pt x="1091" y="368"/>
                  </a:lnTo>
                  <a:lnTo>
                    <a:pt x="1096" y="374"/>
                  </a:lnTo>
                  <a:lnTo>
                    <a:pt x="1098" y="384"/>
                  </a:lnTo>
                  <a:lnTo>
                    <a:pt x="1098" y="418"/>
                  </a:lnTo>
                  <a:lnTo>
                    <a:pt x="1098" y="418"/>
                  </a:lnTo>
                  <a:lnTo>
                    <a:pt x="1096" y="428"/>
                  </a:lnTo>
                  <a:lnTo>
                    <a:pt x="1091" y="437"/>
                  </a:lnTo>
                  <a:lnTo>
                    <a:pt x="1084" y="442"/>
                  </a:lnTo>
                  <a:lnTo>
                    <a:pt x="1074" y="443"/>
                  </a:lnTo>
                  <a:lnTo>
                    <a:pt x="1041" y="443"/>
                  </a:lnTo>
                  <a:lnTo>
                    <a:pt x="1041" y="443"/>
                  </a:lnTo>
                  <a:lnTo>
                    <a:pt x="1030" y="442"/>
                  </a:lnTo>
                  <a:lnTo>
                    <a:pt x="1022" y="437"/>
                  </a:lnTo>
                  <a:lnTo>
                    <a:pt x="1017" y="428"/>
                  </a:lnTo>
                  <a:lnTo>
                    <a:pt x="1015" y="418"/>
                  </a:lnTo>
                  <a:lnTo>
                    <a:pt x="1015" y="38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34" name="Freeform 86"/>
            <p:cNvSpPr/>
            <p:nvPr/>
          </p:nvSpPr>
          <p:spPr bwMode="auto">
            <a:xfrm>
              <a:off x="12592050" y="544513"/>
              <a:ext cx="209550" cy="165100"/>
            </a:xfrm>
            <a:custGeom>
              <a:avLst/>
              <a:gdLst/>
              <a:ahLst/>
              <a:cxnLst>
                <a:cxn ang="0">
                  <a:pos x="253" y="207"/>
                </a:cxn>
                <a:cxn ang="0">
                  <a:pos x="253" y="207"/>
                </a:cxn>
                <a:cxn ang="0">
                  <a:pos x="258" y="207"/>
                </a:cxn>
                <a:cxn ang="0">
                  <a:pos x="262" y="204"/>
                </a:cxn>
                <a:cxn ang="0">
                  <a:pos x="265" y="200"/>
                </a:cxn>
                <a:cxn ang="0">
                  <a:pos x="265" y="195"/>
                </a:cxn>
                <a:cxn ang="0">
                  <a:pos x="265" y="11"/>
                </a:cxn>
                <a:cxn ang="0">
                  <a:pos x="265" y="11"/>
                </a:cxn>
                <a:cxn ang="0">
                  <a:pos x="265" y="8"/>
                </a:cxn>
                <a:cxn ang="0">
                  <a:pos x="262" y="3"/>
                </a:cxn>
                <a:cxn ang="0">
                  <a:pos x="258" y="1"/>
                </a:cxn>
                <a:cxn ang="0">
                  <a:pos x="253" y="0"/>
                </a:cxn>
                <a:cxn ang="0">
                  <a:pos x="14" y="0"/>
                </a:cxn>
                <a:cxn ang="0">
                  <a:pos x="14" y="0"/>
                </a:cxn>
                <a:cxn ang="0">
                  <a:pos x="9" y="1"/>
                </a:cxn>
                <a:cxn ang="0">
                  <a:pos x="3" y="3"/>
                </a:cxn>
                <a:cxn ang="0">
                  <a:pos x="2" y="8"/>
                </a:cxn>
                <a:cxn ang="0">
                  <a:pos x="0" y="11"/>
                </a:cxn>
                <a:cxn ang="0">
                  <a:pos x="0" y="195"/>
                </a:cxn>
                <a:cxn ang="0">
                  <a:pos x="0" y="195"/>
                </a:cxn>
                <a:cxn ang="0">
                  <a:pos x="2" y="200"/>
                </a:cxn>
                <a:cxn ang="0">
                  <a:pos x="3" y="204"/>
                </a:cxn>
                <a:cxn ang="0">
                  <a:pos x="9" y="207"/>
                </a:cxn>
                <a:cxn ang="0">
                  <a:pos x="14" y="207"/>
                </a:cxn>
                <a:cxn ang="0">
                  <a:pos x="253" y="207"/>
                </a:cxn>
              </a:cxnLst>
              <a:rect l="0" t="0" r="r" b="b"/>
              <a:pathLst>
                <a:path w="265" h="207">
                  <a:moveTo>
                    <a:pt x="253" y="207"/>
                  </a:moveTo>
                  <a:lnTo>
                    <a:pt x="253" y="207"/>
                  </a:lnTo>
                  <a:lnTo>
                    <a:pt x="258" y="207"/>
                  </a:lnTo>
                  <a:lnTo>
                    <a:pt x="262" y="204"/>
                  </a:lnTo>
                  <a:lnTo>
                    <a:pt x="265" y="200"/>
                  </a:lnTo>
                  <a:lnTo>
                    <a:pt x="265" y="195"/>
                  </a:lnTo>
                  <a:lnTo>
                    <a:pt x="265" y="11"/>
                  </a:lnTo>
                  <a:lnTo>
                    <a:pt x="265" y="11"/>
                  </a:lnTo>
                  <a:lnTo>
                    <a:pt x="265" y="8"/>
                  </a:lnTo>
                  <a:lnTo>
                    <a:pt x="262" y="3"/>
                  </a:lnTo>
                  <a:lnTo>
                    <a:pt x="258" y="1"/>
                  </a:lnTo>
                  <a:lnTo>
                    <a:pt x="253" y="0"/>
                  </a:lnTo>
                  <a:lnTo>
                    <a:pt x="14" y="0"/>
                  </a:lnTo>
                  <a:lnTo>
                    <a:pt x="14" y="0"/>
                  </a:lnTo>
                  <a:lnTo>
                    <a:pt x="9" y="1"/>
                  </a:lnTo>
                  <a:lnTo>
                    <a:pt x="3" y="3"/>
                  </a:lnTo>
                  <a:lnTo>
                    <a:pt x="2" y="8"/>
                  </a:lnTo>
                  <a:lnTo>
                    <a:pt x="0" y="11"/>
                  </a:lnTo>
                  <a:lnTo>
                    <a:pt x="0" y="195"/>
                  </a:lnTo>
                  <a:lnTo>
                    <a:pt x="0" y="195"/>
                  </a:lnTo>
                  <a:lnTo>
                    <a:pt x="2" y="200"/>
                  </a:lnTo>
                  <a:lnTo>
                    <a:pt x="3" y="204"/>
                  </a:lnTo>
                  <a:lnTo>
                    <a:pt x="9" y="207"/>
                  </a:lnTo>
                  <a:lnTo>
                    <a:pt x="14" y="207"/>
                  </a:lnTo>
                  <a:lnTo>
                    <a:pt x="253" y="207"/>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35" name="Freeform 87"/>
            <p:cNvSpPr/>
            <p:nvPr/>
          </p:nvSpPr>
          <p:spPr bwMode="auto">
            <a:xfrm>
              <a:off x="12592050" y="755650"/>
              <a:ext cx="411163" cy="44450"/>
            </a:xfrm>
            <a:custGeom>
              <a:avLst/>
              <a:gdLst/>
              <a:ahLst/>
              <a:cxnLst>
                <a:cxn ang="0">
                  <a:pos x="518" y="0"/>
                </a:cxn>
                <a:cxn ang="0">
                  <a:pos x="0" y="0"/>
                </a:cxn>
                <a:cxn ang="0">
                  <a:pos x="0" y="55"/>
                </a:cxn>
                <a:cxn ang="0">
                  <a:pos x="493" y="55"/>
                </a:cxn>
                <a:cxn ang="0">
                  <a:pos x="493" y="55"/>
                </a:cxn>
                <a:cxn ang="0">
                  <a:pos x="494" y="38"/>
                </a:cxn>
                <a:cxn ang="0">
                  <a:pos x="499" y="23"/>
                </a:cxn>
                <a:cxn ang="0">
                  <a:pos x="508" y="11"/>
                </a:cxn>
                <a:cxn ang="0">
                  <a:pos x="518" y="0"/>
                </a:cxn>
                <a:cxn ang="0">
                  <a:pos x="518" y="0"/>
                </a:cxn>
              </a:cxnLst>
              <a:rect l="0" t="0" r="r" b="b"/>
              <a:pathLst>
                <a:path w="518" h="55">
                  <a:moveTo>
                    <a:pt x="518" y="0"/>
                  </a:moveTo>
                  <a:lnTo>
                    <a:pt x="0" y="0"/>
                  </a:lnTo>
                  <a:lnTo>
                    <a:pt x="0" y="55"/>
                  </a:lnTo>
                  <a:lnTo>
                    <a:pt x="493" y="55"/>
                  </a:lnTo>
                  <a:lnTo>
                    <a:pt x="493" y="55"/>
                  </a:lnTo>
                  <a:lnTo>
                    <a:pt x="494" y="38"/>
                  </a:lnTo>
                  <a:lnTo>
                    <a:pt x="499" y="23"/>
                  </a:lnTo>
                  <a:lnTo>
                    <a:pt x="508" y="11"/>
                  </a:lnTo>
                  <a:lnTo>
                    <a:pt x="518" y="0"/>
                  </a:lnTo>
                  <a:lnTo>
                    <a:pt x="518" y="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36" name="Rectangle 88"/>
            <p:cNvSpPr>
              <a:spLocks noChangeArrowheads="1"/>
            </p:cNvSpPr>
            <p:nvPr/>
          </p:nvSpPr>
          <p:spPr bwMode="auto">
            <a:xfrm>
              <a:off x="12592050" y="850900"/>
              <a:ext cx="265113" cy="44450"/>
            </a:xfrm>
            <a:prstGeom prst="rect">
              <a:avLst/>
            </a:prstGeom>
            <a:grpFill/>
            <a:ln w="9525">
              <a:noFill/>
              <a:miter lim="800000"/>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37" name="Rectangle 89"/>
            <p:cNvSpPr>
              <a:spLocks noChangeArrowheads="1"/>
            </p:cNvSpPr>
            <p:nvPr/>
          </p:nvSpPr>
          <p:spPr bwMode="auto">
            <a:xfrm>
              <a:off x="12847638" y="654050"/>
              <a:ext cx="298450" cy="42863"/>
            </a:xfrm>
            <a:prstGeom prst="rect">
              <a:avLst/>
            </a:prstGeom>
            <a:grpFill/>
            <a:ln w="9525">
              <a:noFill/>
              <a:miter lim="800000"/>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38" name="Rectangle 90"/>
            <p:cNvSpPr>
              <a:spLocks noChangeArrowheads="1"/>
            </p:cNvSpPr>
            <p:nvPr/>
          </p:nvSpPr>
          <p:spPr bwMode="auto">
            <a:xfrm>
              <a:off x="12847638" y="557213"/>
              <a:ext cx="173038" cy="44450"/>
            </a:xfrm>
            <a:prstGeom prst="rect">
              <a:avLst/>
            </a:prstGeom>
            <a:grpFill/>
            <a:ln w="9525">
              <a:noFill/>
              <a:miter lim="800000"/>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39" name="Freeform 91"/>
            <p:cNvSpPr/>
            <p:nvPr/>
          </p:nvSpPr>
          <p:spPr bwMode="auto">
            <a:xfrm>
              <a:off x="12954000" y="773113"/>
              <a:ext cx="284163" cy="398463"/>
            </a:xfrm>
            <a:custGeom>
              <a:avLst/>
              <a:gdLst/>
              <a:ahLst/>
              <a:cxnLst>
                <a:cxn ang="0">
                  <a:pos x="286" y="503"/>
                </a:cxn>
                <a:cxn ang="0">
                  <a:pos x="290" y="501"/>
                </a:cxn>
                <a:cxn ang="0">
                  <a:pos x="295" y="496"/>
                </a:cxn>
                <a:cxn ang="0">
                  <a:pos x="296" y="471"/>
                </a:cxn>
                <a:cxn ang="0">
                  <a:pos x="296" y="466"/>
                </a:cxn>
                <a:cxn ang="0">
                  <a:pos x="350" y="421"/>
                </a:cxn>
                <a:cxn ang="0">
                  <a:pos x="354" y="417"/>
                </a:cxn>
                <a:cxn ang="0">
                  <a:pos x="359" y="409"/>
                </a:cxn>
                <a:cxn ang="0">
                  <a:pos x="359" y="334"/>
                </a:cxn>
                <a:cxn ang="0">
                  <a:pos x="359" y="247"/>
                </a:cxn>
                <a:cxn ang="0">
                  <a:pos x="355" y="238"/>
                </a:cxn>
                <a:cxn ang="0">
                  <a:pos x="349" y="233"/>
                </a:cxn>
                <a:cxn ang="0">
                  <a:pos x="195" y="184"/>
                </a:cxn>
                <a:cxn ang="0">
                  <a:pos x="192" y="181"/>
                </a:cxn>
                <a:cxn ang="0">
                  <a:pos x="192" y="34"/>
                </a:cxn>
                <a:cxn ang="0">
                  <a:pos x="192" y="33"/>
                </a:cxn>
                <a:cxn ang="0">
                  <a:pos x="188" y="21"/>
                </a:cxn>
                <a:cxn ang="0">
                  <a:pos x="182" y="11"/>
                </a:cxn>
                <a:cxn ang="0">
                  <a:pos x="172" y="4"/>
                </a:cxn>
                <a:cxn ang="0">
                  <a:pos x="160" y="0"/>
                </a:cxn>
                <a:cxn ang="0">
                  <a:pos x="118" y="0"/>
                </a:cxn>
                <a:cxn ang="0">
                  <a:pos x="106" y="4"/>
                </a:cxn>
                <a:cxn ang="0">
                  <a:pos x="94" y="11"/>
                </a:cxn>
                <a:cxn ang="0">
                  <a:pos x="86" y="21"/>
                </a:cxn>
                <a:cxn ang="0">
                  <a:pos x="82" y="34"/>
                </a:cxn>
                <a:cxn ang="0">
                  <a:pos x="81" y="38"/>
                </a:cxn>
                <a:cxn ang="0">
                  <a:pos x="82" y="159"/>
                </a:cxn>
                <a:cxn ang="0">
                  <a:pos x="82" y="237"/>
                </a:cxn>
                <a:cxn ang="0">
                  <a:pos x="82" y="280"/>
                </a:cxn>
                <a:cxn ang="0">
                  <a:pos x="79" y="287"/>
                </a:cxn>
                <a:cxn ang="0">
                  <a:pos x="72" y="291"/>
                </a:cxn>
                <a:cxn ang="0">
                  <a:pos x="72" y="291"/>
                </a:cxn>
                <a:cxn ang="0">
                  <a:pos x="65" y="287"/>
                </a:cxn>
                <a:cxn ang="0">
                  <a:pos x="62" y="280"/>
                </a:cxn>
                <a:cxn ang="0">
                  <a:pos x="62" y="218"/>
                </a:cxn>
                <a:cxn ang="0">
                  <a:pos x="55" y="216"/>
                </a:cxn>
                <a:cxn ang="0">
                  <a:pos x="48" y="216"/>
                </a:cxn>
                <a:cxn ang="0">
                  <a:pos x="30" y="221"/>
                </a:cxn>
                <a:cxn ang="0">
                  <a:pos x="16" y="230"/>
                </a:cxn>
                <a:cxn ang="0">
                  <a:pos x="8" y="237"/>
                </a:cxn>
                <a:cxn ang="0">
                  <a:pos x="0" y="259"/>
                </a:cxn>
                <a:cxn ang="0">
                  <a:pos x="6" y="279"/>
                </a:cxn>
                <a:cxn ang="0">
                  <a:pos x="64" y="415"/>
                </a:cxn>
                <a:cxn ang="0">
                  <a:pos x="123" y="461"/>
                </a:cxn>
                <a:cxn ang="0">
                  <a:pos x="126" y="471"/>
                </a:cxn>
                <a:cxn ang="0">
                  <a:pos x="126" y="493"/>
                </a:cxn>
                <a:cxn ang="0">
                  <a:pos x="129" y="500"/>
                </a:cxn>
                <a:cxn ang="0">
                  <a:pos x="136" y="503"/>
                </a:cxn>
              </a:cxnLst>
              <a:rect l="0" t="0" r="r" b="b"/>
              <a:pathLst>
                <a:path w="359" h="503">
                  <a:moveTo>
                    <a:pt x="136" y="503"/>
                  </a:moveTo>
                  <a:lnTo>
                    <a:pt x="286" y="503"/>
                  </a:lnTo>
                  <a:lnTo>
                    <a:pt x="286" y="503"/>
                  </a:lnTo>
                  <a:lnTo>
                    <a:pt x="290" y="501"/>
                  </a:lnTo>
                  <a:lnTo>
                    <a:pt x="293" y="500"/>
                  </a:lnTo>
                  <a:lnTo>
                    <a:pt x="295" y="496"/>
                  </a:lnTo>
                  <a:lnTo>
                    <a:pt x="296" y="493"/>
                  </a:lnTo>
                  <a:lnTo>
                    <a:pt x="296" y="471"/>
                  </a:lnTo>
                  <a:lnTo>
                    <a:pt x="296" y="471"/>
                  </a:lnTo>
                  <a:lnTo>
                    <a:pt x="296" y="466"/>
                  </a:lnTo>
                  <a:lnTo>
                    <a:pt x="300" y="463"/>
                  </a:lnTo>
                  <a:lnTo>
                    <a:pt x="350" y="421"/>
                  </a:lnTo>
                  <a:lnTo>
                    <a:pt x="350" y="421"/>
                  </a:lnTo>
                  <a:lnTo>
                    <a:pt x="354" y="417"/>
                  </a:lnTo>
                  <a:lnTo>
                    <a:pt x="357" y="414"/>
                  </a:lnTo>
                  <a:lnTo>
                    <a:pt x="359" y="409"/>
                  </a:lnTo>
                  <a:lnTo>
                    <a:pt x="359" y="404"/>
                  </a:lnTo>
                  <a:lnTo>
                    <a:pt x="359" y="334"/>
                  </a:lnTo>
                  <a:lnTo>
                    <a:pt x="359" y="247"/>
                  </a:lnTo>
                  <a:lnTo>
                    <a:pt x="359" y="247"/>
                  </a:lnTo>
                  <a:lnTo>
                    <a:pt x="359" y="243"/>
                  </a:lnTo>
                  <a:lnTo>
                    <a:pt x="355" y="238"/>
                  </a:lnTo>
                  <a:lnTo>
                    <a:pt x="354" y="235"/>
                  </a:lnTo>
                  <a:lnTo>
                    <a:pt x="349" y="233"/>
                  </a:lnTo>
                  <a:lnTo>
                    <a:pt x="330" y="227"/>
                  </a:lnTo>
                  <a:lnTo>
                    <a:pt x="195" y="184"/>
                  </a:lnTo>
                  <a:lnTo>
                    <a:pt x="195" y="184"/>
                  </a:lnTo>
                  <a:lnTo>
                    <a:pt x="192" y="181"/>
                  </a:lnTo>
                  <a:lnTo>
                    <a:pt x="192" y="178"/>
                  </a:lnTo>
                  <a:lnTo>
                    <a:pt x="192" y="34"/>
                  </a:lnTo>
                  <a:lnTo>
                    <a:pt x="192" y="33"/>
                  </a:lnTo>
                  <a:lnTo>
                    <a:pt x="192" y="33"/>
                  </a:lnTo>
                  <a:lnTo>
                    <a:pt x="190" y="26"/>
                  </a:lnTo>
                  <a:lnTo>
                    <a:pt x="188" y="21"/>
                  </a:lnTo>
                  <a:lnTo>
                    <a:pt x="185" y="16"/>
                  </a:lnTo>
                  <a:lnTo>
                    <a:pt x="182" y="11"/>
                  </a:lnTo>
                  <a:lnTo>
                    <a:pt x="177" y="7"/>
                  </a:lnTo>
                  <a:lnTo>
                    <a:pt x="172" y="4"/>
                  </a:lnTo>
                  <a:lnTo>
                    <a:pt x="167" y="2"/>
                  </a:lnTo>
                  <a:lnTo>
                    <a:pt x="160" y="0"/>
                  </a:lnTo>
                  <a:lnTo>
                    <a:pt x="118" y="0"/>
                  </a:lnTo>
                  <a:lnTo>
                    <a:pt x="118" y="0"/>
                  </a:lnTo>
                  <a:lnTo>
                    <a:pt x="111" y="2"/>
                  </a:lnTo>
                  <a:lnTo>
                    <a:pt x="106" y="4"/>
                  </a:lnTo>
                  <a:lnTo>
                    <a:pt x="99" y="7"/>
                  </a:lnTo>
                  <a:lnTo>
                    <a:pt x="94" y="11"/>
                  </a:lnTo>
                  <a:lnTo>
                    <a:pt x="89" y="16"/>
                  </a:lnTo>
                  <a:lnTo>
                    <a:pt x="86" y="21"/>
                  </a:lnTo>
                  <a:lnTo>
                    <a:pt x="84" y="27"/>
                  </a:lnTo>
                  <a:lnTo>
                    <a:pt x="82" y="34"/>
                  </a:lnTo>
                  <a:lnTo>
                    <a:pt x="82" y="34"/>
                  </a:lnTo>
                  <a:lnTo>
                    <a:pt x="81" y="38"/>
                  </a:lnTo>
                  <a:lnTo>
                    <a:pt x="81" y="159"/>
                  </a:lnTo>
                  <a:lnTo>
                    <a:pt x="82" y="159"/>
                  </a:lnTo>
                  <a:lnTo>
                    <a:pt x="82" y="237"/>
                  </a:lnTo>
                  <a:lnTo>
                    <a:pt x="82" y="237"/>
                  </a:lnTo>
                  <a:lnTo>
                    <a:pt x="82" y="280"/>
                  </a:lnTo>
                  <a:lnTo>
                    <a:pt x="82" y="280"/>
                  </a:lnTo>
                  <a:lnTo>
                    <a:pt x="81" y="284"/>
                  </a:lnTo>
                  <a:lnTo>
                    <a:pt x="79" y="287"/>
                  </a:lnTo>
                  <a:lnTo>
                    <a:pt x="75" y="289"/>
                  </a:lnTo>
                  <a:lnTo>
                    <a:pt x="72" y="291"/>
                  </a:lnTo>
                  <a:lnTo>
                    <a:pt x="72" y="291"/>
                  </a:lnTo>
                  <a:lnTo>
                    <a:pt x="72" y="291"/>
                  </a:lnTo>
                  <a:lnTo>
                    <a:pt x="67" y="289"/>
                  </a:lnTo>
                  <a:lnTo>
                    <a:pt x="65" y="287"/>
                  </a:lnTo>
                  <a:lnTo>
                    <a:pt x="62" y="284"/>
                  </a:lnTo>
                  <a:lnTo>
                    <a:pt x="62" y="280"/>
                  </a:lnTo>
                  <a:lnTo>
                    <a:pt x="62" y="237"/>
                  </a:lnTo>
                  <a:lnTo>
                    <a:pt x="62" y="218"/>
                  </a:lnTo>
                  <a:lnTo>
                    <a:pt x="62" y="218"/>
                  </a:lnTo>
                  <a:lnTo>
                    <a:pt x="55" y="216"/>
                  </a:lnTo>
                  <a:lnTo>
                    <a:pt x="48" y="216"/>
                  </a:lnTo>
                  <a:lnTo>
                    <a:pt x="48" y="216"/>
                  </a:lnTo>
                  <a:lnTo>
                    <a:pt x="40" y="218"/>
                  </a:lnTo>
                  <a:lnTo>
                    <a:pt x="30" y="221"/>
                  </a:lnTo>
                  <a:lnTo>
                    <a:pt x="16" y="230"/>
                  </a:lnTo>
                  <a:lnTo>
                    <a:pt x="16" y="230"/>
                  </a:lnTo>
                  <a:lnTo>
                    <a:pt x="8" y="237"/>
                  </a:lnTo>
                  <a:lnTo>
                    <a:pt x="8" y="237"/>
                  </a:lnTo>
                  <a:lnTo>
                    <a:pt x="3" y="247"/>
                  </a:lnTo>
                  <a:lnTo>
                    <a:pt x="0" y="259"/>
                  </a:lnTo>
                  <a:lnTo>
                    <a:pt x="1" y="269"/>
                  </a:lnTo>
                  <a:lnTo>
                    <a:pt x="6" y="279"/>
                  </a:lnTo>
                  <a:lnTo>
                    <a:pt x="28" y="334"/>
                  </a:lnTo>
                  <a:lnTo>
                    <a:pt x="64" y="415"/>
                  </a:lnTo>
                  <a:lnTo>
                    <a:pt x="123" y="461"/>
                  </a:lnTo>
                  <a:lnTo>
                    <a:pt x="123" y="461"/>
                  </a:lnTo>
                  <a:lnTo>
                    <a:pt x="126" y="466"/>
                  </a:lnTo>
                  <a:lnTo>
                    <a:pt x="126" y="471"/>
                  </a:lnTo>
                  <a:lnTo>
                    <a:pt x="126" y="493"/>
                  </a:lnTo>
                  <a:lnTo>
                    <a:pt x="126" y="493"/>
                  </a:lnTo>
                  <a:lnTo>
                    <a:pt x="128" y="496"/>
                  </a:lnTo>
                  <a:lnTo>
                    <a:pt x="129" y="500"/>
                  </a:lnTo>
                  <a:lnTo>
                    <a:pt x="133" y="501"/>
                  </a:lnTo>
                  <a:lnTo>
                    <a:pt x="136" y="503"/>
                  </a:lnTo>
                  <a:lnTo>
                    <a:pt x="136" y="503"/>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sp>
        <p:nvSpPr>
          <p:cNvPr id="142" name="Freeform 13"/>
          <p:cNvSpPr>
            <a:spLocks noEditPoints="1"/>
          </p:cNvSpPr>
          <p:nvPr/>
        </p:nvSpPr>
        <p:spPr bwMode="auto">
          <a:xfrm>
            <a:off x="2696788" y="2807538"/>
            <a:ext cx="478507" cy="145256"/>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lIns="91401" tIns="45702" rIns="91401" bIns="45702"/>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nvGrpSpPr>
          <p:cNvPr id="22" name="组合 384"/>
          <p:cNvGrpSpPr/>
          <p:nvPr/>
        </p:nvGrpSpPr>
        <p:grpSpPr bwMode="auto">
          <a:xfrm>
            <a:off x="3163390" y="2045536"/>
            <a:ext cx="609441" cy="308372"/>
            <a:chOff x="3298897" y="4095287"/>
            <a:chExt cx="1257750" cy="591162"/>
          </a:xfrm>
        </p:grpSpPr>
        <p:sp>
          <p:nvSpPr>
            <p:cNvPr id="144" name="Freeform 13"/>
            <p:cNvSpPr>
              <a:spLocks noEditPoints="1"/>
            </p:cNvSpPr>
            <p:nvPr/>
          </p:nvSpPr>
          <p:spPr bwMode="auto">
            <a:xfrm>
              <a:off x="3298897" y="4095287"/>
              <a:ext cx="1257750" cy="299004"/>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cs typeface="Arial" panose="020B0604020202020204" pitchFamily="34" charset="0"/>
              </a:endParaRPr>
            </a:p>
          </p:txBody>
        </p:sp>
        <p:sp>
          <p:nvSpPr>
            <p:cNvPr id="145" name="Freeform 13"/>
            <p:cNvSpPr>
              <a:spLocks noEditPoints="1"/>
            </p:cNvSpPr>
            <p:nvPr/>
          </p:nvSpPr>
          <p:spPr bwMode="auto">
            <a:xfrm>
              <a:off x="3298897" y="4387445"/>
              <a:ext cx="1257750" cy="299004"/>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cs typeface="Arial" panose="020B0604020202020204" pitchFamily="34" charset="0"/>
              </a:endParaRPr>
            </a:p>
          </p:txBody>
        </p:sp>
      </p:grpSp>
      <p:grpSp>
        <p:nvGrpSpPr>
          <p:cNvPr id="23" name="组合 594"/>
          <p:cNvGrpSpPr/>
          <p:nvPr/>
        </p:nvGrpSpPr>
        <p:grpSpPr>
          <a:xfrm>
            <a:off x="3784583" y="2545931"/>
            <a:ext cx="441434" cy="426215"/>
            <a:chOff x="9912350" y="3467100"/>
            <a:chExt cx="422275" cy="415925"/>
          </a:xfrm>
          <a:solidFill>
            <a:schemeClr val="tx1">
              <a:lumMod val="50000"/>
              <a:lumOff val="50000"/>
            </a:schemeClr>
          </a:solidFill>
        </p:grpSpPr>
        <p:sp>
          <p:nvSpPr>
            <p:cNvPr id="147" name="Freeform 510"/>
            <p:cNvSpPr>
              <a:spLocks noEditPoints="1"/>
            </p:cNvSpPr>
            <p:nvPr/>
          </p:nvSpPr>
          <p:spPr bwMode="auto">
            <a:xfrm>
              <a:off x="9912350" y="3740150"/>
              <a:ext cx="415925" cy="142875"/>
            </a:xfrm>
            <a:custGeom>
              <a:avLst/>
              <a:gdLst/>
              <a:ahLst/>
              <a:cxnLst>
                <a:cxn ang="0">
                  <a:pos x="2" y="78"/>
                </a:cxn>
                <a:cxn ang="0">
                  <a:pos x="18" y="90"/>
                </a:cxn>
                <a:cxn ang="0">
                  <a:pos x="252" y="88"/>
                </a:cxn>
                <a:cxn ang="0">
                  <a:pos x="262" y="72"/>
                </a:cxn>
                <a:cxn ang="0">
                  <a:pos x="260" y="10"/>
                </a:cxn>
                <a:cxn ang="0">
                  <a:pos x="244" y="0"/>
                </a:cxn>
                <a:cxn ang="0">
                  <a:pos x="10" y="2"/>
                </a:cxn>
                <a:cxn ang="0">
                  <a:pos x="0" y="18"/>
                </a:cxn>
                <a:cxn ang="0">
                  <a:pos x="74" y="72"/>
                </a:cxn>
                <a:cxn ang="0">
                  <a:pos x="76" y="14"/>
                </a:cxn>
                <a:cxn ang="0">
                  <a:pos x="86" y="10"/>
                </a:cxn>
                <a:cxn ang="0">
                  <a:pos x="96" y="12"/>
                </a:cxn>
                <a:cxn ang="0">
                  <a:pos x="98" y="72"/>
                </a:cxn>
                <a:cxn ang="0">
                  <a:pos x="96" y="78"/>
                </a:cxn>
                <a:cxn ang="0">
                  <a:pos x="86" y="80"/>
                </a:cxn>
                <a:cxn ang="0">
                  <a:pos x="76" y="74"/>
                </a:cxn>
                <a:cxn ang="0">
                  <a:pos x="136" y="60"/>
                </a:cxn>
                <a:cxn ang="0">
                  <a:pos x="124" y="56"/>
                </a:cxn>
                <a:cxn ang="0">
                  <a:pos x="120" y="44"/>
                </a:cxn>
                <a:cxn ang="0">
                  <a:pos x="130" y="30"/>
                </a:cxn>
                <a:cxn ang="0">
                  <a:pos x="142" y="30"/>
                </a:cxn>
                <a:cxn ang="0">
                  <a:pos x="152" y="44"/>
                </a:cxn>
                <a:cxn ang="0">
                  <a:pos x="148" y="56"/>
                </a:cxn>
                <a:cxn ang="0">
                  <a:pos x="136" y="60"/>
                </a:cxn>
                <a:cxn ang="0">
                  <a:pos x="176" y="38"/>
                </a:cxn>
                <a:cxn ang="0">
                  <a:pos x="190" y="28"/>
                </a:cxn>
                <a:cxn ang="0">
                  <a:pos x="202" y="34"/>
                </a:cxn>
                <a:cxn ang="0">
                  <a:pos x="206" y="44"/>
                </a:cxn>
                <a:cxn ang="0">
                  <a:pos x="196" y="60"/>
                </a:cxn>
                <a:cxn ang="0">
                  <a:pos x="184" y="60"/>
                </a:cxn>
                <a:cxn ang="0">
                  <a:pos x="174" y="44"/>
                </a:cxn>
                <a:cxn ang="0">
                  <a:pos x="220" y="44"/>
                </a:cxn>
                <a:cxn ang="0">
                  <a:pos x="230" y="30"/>
                </a:cxn>
                <a:cxn ang="0">
                  <a:pos x="242" y="30"/>
                </a:cxn>
                <a:cxn ang="0">
                  <a:pos x="252" y="44"/>
                </a:cxn>
                <a:cxn ang="0">
                  <a:pos x="248" y="56"/>
                </a:cxn>
                <a:cxn ang="0">
                  <a:pos x="236" y="60"/>
                </a:cxn>
                <a:cxn ang="0">
                  <a:pos x="222" y="50"/>
                </a:cxn>
                <a:cxn ang="0">
                  <a:pos x="54" y="44"/>
                </a:cxn>
                <a:cxn ang="0">
                  <a:pos x="48" y="56"/>
                </a:cxn>
                <a:cxn ang="0">
                  <a:pos x="38" y="60"/>
                </a:cxn>
                <a:cxn ang="0">
                  <a:pos x="22" y="50"/>
                </a:cxn>
                <a:cxn ang="0">
                  <a:pos x="22" y="38"/>
                </a:cxn>
                <a:cxn ang="0">
                  <a:pos x="38" y="28"/>
                </a:cxn>
                <a:cxn ang="0">
                  <a:pos x="48" y="34"/>
                </a:cxn>
                <a:cxn ang="0">
                  <a:pos x="54" y="44"/>
                </a:cxn>
              </a:cxnLst>
              <a:rect l="0" t="0" r="r" b="b"/>
              <a:pathLst>
                <a:path w="262" h="90">
                  <a:moveTo>
                    <a:pt x="0" y="72"/>
                  </a:moveTo>
                  <a:lnTo>
                    <a:pt x="0" y="72"/>
                  </a:lnTo>
                  <a:lnTo>
                    <a:pt x="2" y="78"/>
                  </a:lnTo>
                  <a:lnTo>
                    <a:pt x="6" y="84"/>
                  </a:lnTo>
                  <a:lnTo>
                    <a:pt x="10" y="88"/>
                  </a:lnTo>
                  <a:lnTo>
                    <a:pt x="18" y="90"/>
                  </a:lnTo>
                  <a:lnTo>
                    <a:pt x="244" y="90"/>
                  </a:lnTo>
                  <a:lnTo>
                    <a:pt x="244" y="90"/>
                  </a:lnTo>
                  <a:lnTo>
                    <a:pt x="252" y="88"/>
                  </a:lnTo>
                  <a:lnTo>
                    <a:pt x="256" y="84"/>
                  </a:lnTo>
                  <a:lnTo>
                    <a:pt x="260" y="78"/>
                  </a:lnTo>
                  <a:lnTo>
                    <a:pt x="262" y="72"/>
                  </a:lnTo>
                  <a:lnTo>
                    <a:pt x="262" y="18"/>
                  </a:lnTo>
                  <a:lnTo>
                    <a:pt x="262" y="18"/>
                  </a:lnTo>
                  <a:lnTo>
                    <a:pt x="260" y="10"/>
                  </a:lnTo>
                  <a:lnTo>
                    <a:pt x="256" y="6"/>
                  </a:lnTo>
                  <a:lnTo>
                    <a:pt x="252" y="2"/>
                  </a:lnTo>
                  <a:lnTo>
                    <a:pt x="244" y="0"/>
                  </a:lnTo>
                  <a:lnTo>
                    <a:pt x="18" y="0"/>
                  </a:lnTo>
                  <a:lnTo>
                    <a:pt x="18" y="0"/>
                  </a:lnTo>
                  <a:lnTo>
                    <a:pt x="10" y="2"/>
                  </a:lnTo>
                  <a:lnTo>
                    <a:pt x="6" y="6"/>
                  </a:lnTo>
                  <a:lnTo>
                    <a:pt x="2" y="10"/>
                  </a:lnTo>
                  <a:lnTo>
                    <a:pt x="0" y="18"/>
                  </a:lnTo>
                  <a:lnTo>
                    <a:pt x="0" y="72"/>
                  </a:lnTo>
                  <a:lnTo>
                    <a:pt x="0" y="72"/>
                  </a:lnTo>
                  <a:close/>
                  <a:moveTo>
                    <a:pt x="74" y="72"/>
                  </a:moveTo>
                  <a:lnTo>
                    <a:pt x="74" y="18"/>
                  </a:lnTo>
                  <a:lnTo>
                    <a:pt x="74" y="18"/>
                  </a:lnTo>
                  <a:lnTo>
                    <a:pt x="76" y="14"/>
                  </a:lnTo>
                  <a:lnTo>
                    <a:pt x="78" y="12"/>
                  </a:lnTo>
                  <a:lnTo>
                    <a:pt x="82" y="10"/>
                  </a:lnTo>
                  <a:lnTo>
                    <a:pt x="86" y="10"/>
                  </a:lnTo>
                  <a:lnTo>
                    <a:pt x="86" y="10"/>
                  </a:lnTo>
                  <a:lnTo>
                    <a:pt x="92" y="10"/>
                  </a:lnTo>
                  <a:lnTo>
                    <a:pt x="96" y="12"/>
                  </a:lnTo>
                  <a:lnTo>
                    <a:pt x="98" y="14"/>
                  </a:lnTo>
                  <a:lnTo>
                    <a:pt x="98" y="18"/>
                  </a:lnTo>
                  <a:lnTo>
                    <a:pt x="98" y="72"/>
                  </a:lnTo>
                  <a:lnTo>
                    <a:pt x="98" y="72"/>
                  </a:lnTo>
                  <a:lnTo>
                    <a:pt x="98" y="74"/>
                  </a:lnTo>
                  <a:lnTo>
                    <a:pt x="96" y="78"/>
                  </a:lnTo>
                  <a:lnTo>
                    <a:pt x="92" y="78"/>
                  </a:lnTo>
                  <a:lnTo>
                    <a:pt x="86" y="80"/>
                  </a:lnTo>
                  <a:lnTo>
                    <a:pt x="86" y="80"/>
                  </a:lnTo>
                  <a:lnTo>
                    <a:pt x="82" y="78"/>
                  </a:lnTo>
                  <a:lnTo>
                    <a:pt x="78" y="78"/>
                  </a:lnTo>
                  <a:lnTo>
                    <a:pt x="76" y="74"/>
                  </a:lnTo>
                  <a:lnTo>
                    <a:pt x="74" y="72"/>
                  </a:lnTo>
                  <a:lnTo>
                    <a:pt x="74" y="72"/>
                  </a:lnTo>
                  <a:close/>
                  <a:moveTo>
                    <a:pt x="136" y="60"/>
                  </a:moveTo>
                  <a:lnTo>
                    <a:pt x="136" y="60"/>
                  </a:lnTo>
                  <a:lnTo>
                    <a:pt x="130" y="60"/>
                  </a:lnTo>
                  <a:lnTo>
                    <a:pt x="124" y="56"/>
                  </a:lnTo>
                  <a:lnTo>
                    <a:pt x="122" y="50"/>
                  </a:lnTo>
                  <a:lnTo>
                    <a:pt x="120" y="44"/>
                  </a:lnTo>
                  <a:lnTo>
                    <a:pt x="120" y="44"/>
                  </a:lnTo>
                  <a:lnTo>
                    <a:pt x="122" y="38"/>
                  </a:lnTo>
                  <a:lnTo>
                    <a:pt x="124" y="34"/>
                  </a:lnTo>
                  <a:lnTo>
                    <a:pt x="130" y="30"/>
                  </a:lnTo>
                  <a:lnTo>
                    <a:pt x="136" y="28"/>
                  </a:lnTo>
                  <a:lnTo>
                    <a:pt x="136" y="28"/>
                  </a:lnTo>
                  <a:lnTo>
                    <a:pt x="142" y="30"/>
                  </a:lnTo>
                  <a:lnTo>
                    <a:pt x="148" y="34"/>
                  </a:lnTo>
                  <a:lnTo>
                    <a:pt x="150" y="38"/>
                  </a:lnTo>
                  <a:lnTo>
                    <a:pt x="152" y="44"/>
                  </a:lnTo>
                  <a:lnTo>
                    <a:pt x="152" y="44"/>
                  </a:lnTo>
                  <a:lnTo>
                    <a:pt x="150" y="50"/>
                  </a:lnTo>
                  <a:lnTo>
                    <a:pt x="148" y="56"/>
                  </a:lnTo>
                  <a:lnTo>
                    <a:pt x="142" y="60"/>
                  </a:lnTo>
                  <a:lnTo>
                    <a:pt x="136" y="60"/>
                  </a:lnTo>
                  <a:lnTo>
                    <a:pt x="136" y="60"/>
                  </a:lnTo>
                  <a:close/>
                  <a:moveTo>
                    <a:pt x="174" y="44"/>
                  </a:moveTo>
                  <a:lnTo>
                    <a:pt x="174" y="44"/>
                  </a:lnTo>
                  <a:lnTo>
                    <a:pt x="176" y="38"/>
                  </a:lnTo>
                  <a:lnTo>
                    <a:pt x="178" y="34"/>
                  </a:lnTo>
                  <a:lnTo>
                    <a:pt x="184" y="30"/>
                  </a:lnTo>
                  <a:lnTo>
                    <a:pt x="190" y="28"/>
                  </a:lnTo>
                  <a:lnTo>
                    <a:pt x="190" y="28"/>
                  </a:lnTo>
                  <a:lnTo>
                    <a:pt x="196" y="30"/>
                  </a:lnTo>
                  <a:lnTo>
                    <a:pt x="202" y="34"/>
                  </a:lnTo>
                  <a:lnTo>
                    <a:pt x="204" y="38"/>
                  </a:lnTo>
                  <a:lnTo>
                    <a:pt x="206" y="44"/>
                  </a:lnTo>
                  <a:lnTo>
                    <a:pt x="206" y="44"/>
                  </a:lnTo>
                  <a:lnTo>
                    <a:pt x="204" y="50"/>
                  </a:lnTo>
                  <a:lnTo>
                    <a:pt x="202" y="56"/>
                  </a:lnTo>
                  <a:lnTo>
                    <a:pt x="196" y="60"/>
                  </a:lnTo>
                  <a:lnTo>
                    <a:pt x="190" y="60"/>
                  </a:lnTo>
                  <a:lnTo>
                    <a:pt x="190" y="60"/>
                  </a:lnTo>
                  <a:lnTo>
                    <a:pt x="184" y="60"/>
                  </a:lnTo>
                  <a:lnTo>
                    <a:pt x="178" y="56"/>
                  </a:lnTo>
                  <a:lnTo>
                    <a:pt x="176" y="50"/>
                  </a:lnTo>
                  <a:lnTo>
                    <a:pt x="174" y="44"/>
                  </a:lnTo>
                  <a:lnTo>
                    <a:pt x="174" y="44"/>
                  </a:lnTo>
                  <a:close/>
                  <a:moveTo>
                    <a:pt x="220" y="44"/>
                  </a:moveTo>
                  <a:lnTo>
                    <a:pt x="220" y="44"/>
                  </a:lnTo>
                  <a:lnTo>
                    <a:pt x="222" y="38"/>
                  </a:lnTo>
                  <a:lnTo>
                    <a:pt x="226" y="34"/>
                  </a:lnTo>
                  <a:lnTo>
                    <a:pt x="230" y="30"/>
                  </a:lnTo>
                  <a:lnTo>
                    <a:pt x="236" y="28"/>
                  </a:lnTo>
                  <a:lnTo>
                    <a:pt x="236" y="28"/>
                  </a:lnTo>
                  <a:lnTo>
                    <a:pt x="242" y="30"/>
                  </a:lnTo>
                  <a:lnTo>
                    <a:pt x="248" y="34"/>
                  </a:lnTo>
                  <a:lnTo>
                    <a:pt x="252" y="38"/>
                  </a:lnTo>
                  <a:lnTo>
                    <a:pt x="252" y="44"/>
                  </a:lnTo>
                  <a:lnTo>
                    <a:pt x="252" y="44"/>
                  </a:lnTo>
                  <a:lnTo>
                    <a:pt x="252" y="50"/>
                  </a:lnTo>
                  <a:lnTo>
                    <a:pt x="248" y="56"/>
                  </a:lnTo>
                  <a:lnTo>
                    <a:pt x="242" y="60"/>
                  </a:lnTo>
                  <a:lnTo>
                    <a:pt x="236" y="60"/>
                  </a:lnTo>
                  <a:lnTo>
                    <a:pt x="236" y="60"/>
                  </a:lnTo>
                  <a:lnTo>
                    <a:pt x="230" y="60"/>
                  </a:lnTo>
                  <a:lnTo>
                    <a:pt x="226" y="56"/>
                  </a:lnTo>
                  <a:lnTo>
                    <a:pt x="222" y="50"/>
                  </a:lnTo>
                  <a:lnTo>
                    <a:pt x="220" y="44"/>
                  </a:lnTo>
                  <a:lnTo>
                    <a:pt x="220" y="44"/>
                  </a:lnTo>
                  <a:close/>
                  <a:moveTo>
                    <a:pt x="54" y="44"/>
                  </a:moveTo>
                  <a:lnTo>
                    <a:pt x="54" y="44"/>
                  </a:lnTo>
                  <a:lnTo>
                    <a:pt x="52" y="50"/>
                  </a:lnTo>
                  <a:lnTo>
                    <a:pt x="48" y="56"/>
                  </a:lnTo>
                  <a:lnTo>
                    <a:pt x="44" y="60"/>
                  </a:lnTo>
                  <a:lnTo>
                    <a:pt x="38" y="60"/>
                  </a:lnTo>
                  <a:lnTo>
                    <a:pt x="38" y="60"/>
                  </a:lnTo>
                  <a:lnTo>
                    <a:pt x="32" y="60"/>
                  </a:lnTo>
                  <a:lnTo>
                    <a:pt x="26" y="56"/>
                  </a:lnTo>
                  <a:lnTo>
                    <a:pt x="22" y="50"/>
                  </a:lnTo>
                  <a:lnTo>
                    <a:pt x="22" y="44"/>
                  </a:lnTo>
                  <a:lnTo>
                    <a:pt x="22" y="44"/>
                  </a:lnTo>
                  <a:lnTo>
                    <a:pt x="22" y="38"/>
                  </a:lnTo>
                  <a:lnTo>
                    <a:pt x="26" y="34"/>
                  </a:lnTo>
                  <a:lnTo>
                    <a:pt x="32" y="30"/>
                  </a:lnTo>
                  <a:lnTo>
                    <a:pt x="38" y="28"/>
                  </a:lnTo>
                  <a:lnTo>
                    <a:pt x="38" y="28"/>
                  </a:lnTo>
                  <a:lnTo>
                    <a:pt x="44" y="30"/>
                  </a:lnTo>
                  <a:lnTo>
                    <a:pt x="48" y="34"/>
                  </a:lnTo>
                  <a:lnTo>
                    <a:pt x="52" y="38"/>
                  </a:lnTo>
                  <a:lnTo>
                    <a:pt x="54" y="44"/>
                  </a:lnTo>
                  <a:lnTo>
                    <a:pt x="54" y="4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48" name="Freeform 511"/>
            <p:cNvSpPr/>
            <p:nvPr/>
          </p:nvSpPr>
          <p:spPr bwMode="auto">
            <a:xfrm>
              <a:off x="10096500" y="3467100"/>
              <a:ext cx="238125" cy="60325"/>
            </a:xfrm>
            <a:custGeom>
              <a:avLst/>
              <a:gdLst/>
              <a:ahLst/>
              <a:cxnLst>
                <a:cxn ang="0">
                  <a:pos x="6" y="38"/>
                </a:cxn>
                <a:cxn ang="0">
                  <a:pos x="6" y="38"/>
                </a:cxn>
                <a:cxn ang="0">
                  <a:pos x="22" y="26"/>
                </a:cxn>
                <a:cxn ang="0">
                  <a:pos x="40" y="18"/>
                </a:cxn>
                <a:cxn ang="0">
                  <a:pos x="58" y="14"/>
                </a:cxn>
                <a:cxn ang="0">
                  <a:pos x="76" y="12"/>
                </a:cxn>
                <a:cxn ang="0">
                  <a:pos x="94" y="14"/>
                </a:cxn>
                <a:cxn ang="0">
                  <a:pos x="112" y="18"/>
                </a:cxn>
                <a:cxn ang="0">
                  <a:pos x="128" y="26"/>
                </a:cxn>
                <a:cxn ang="0">
                  <a:pos x="144" y="36"/>
                </a:cxn>
                <a:cxn ang="0">
                  <a:pos x="150" y="26"/>
                </a:cxn>
                <a:cxn ang="0">
                  <a:pos x="150" y="26"/>
                </a:cxn>
                <a:cxn ang="0">
                  <a:pos x="132" y="16"/>
                </a:cxn>
                <a:cxn ang="0">
                  <a:pos x="114" y="6"/>
                </a:cxn>
                <a:cxn ang="0">
                  <a:pos x="96" y="2"/>
                </a:cxn>
                <a:cxn ang="0">
                  <a:pos x="76" y="0"/>
                </a:cxn>
                <a:cxn ang="0">
                  <a:pos x="56" y="2"/>
                </a:cxn>
                <a:cxn ang="0">
                  <a:pos x="36" y="8"/>
                </a:cxn>
                <a:cxn ang="0">
                  <a:pos x="18" y="16"/>
                </a:cxn>
                <a:cxn ang="0">
                  <a:pos x="0" y="26"/>
                </a:cxn>
                <a:cxn ang="0">
                  <a:pos x="6" y="38"/>
                </a:cxn>
              </a:cxnLst>
              <a:rect l="0" t="0" r="r" b="b"/>
              <a:pathLst>
                <a:path w="150" h="38">
                  <a:moveTo>
                    <a:pt x="6" y="38"/>
                  </a:moveTo>
                  <a:lnTo>
                    <a:pt x="6" y="38"/>
                  </a:lnTo>
                  <a:lnTo>
                    <a:pt x="22" y="26"/>
                  </a:lnTo>
                  <a:lnTo>
                    <a:pt x="40" y="18"/>
                  </a:lnTo>
                  <a:lnTo>
                    <a:pt x="58" y="14"/>
                  </a:lnTo>
                  <a:lnTo>
                    <a:pt x="76" y="12"/>
                  </a:lnTo>
                  <a:lnTo>
                    <a:pt x="94" y="14"/>
                  </a:lnTo>
                  <a:lnTo>
                    <a:pt x="112" y="18"/>
                  </a:lnTo>
                  <a:lnTo>
                    <a:pt x="128" y="26"/>
                  </a:lnTo>
                  <a:lnTo>
                    <a:pt x="144" y="36"/>
                  </a:lnTo>
                  <a:lnTo>
                    <a:pt x="150" y="26"/>
                  </a:lnTo>
                  <a:lnTo>
                    <a:pt x="150" y="26"/>
                  </a:lnTo>
                  <a:lnTo>
                    <a:pt x="132" y="16"/>
                  </a:lnTo>
                  <a:lnTo>
                    <a:pt x="114" y="6"/>
                  </a:lnTo>
                  <a:lnTo>
                    <a:pt x="96" y="2"/>
                  </a:lnTo>
                  <a:lnTo>
                    <a:pt x="76" y="0"/>
                  </a:lnTo>
                  <a:lnTo>
                    <a:pt x="56" y="2"/>
                  </a:lnTo>
                  <a:lnTo>
                    <a:pt x="36" y="8"/>
                  </a:lnTo>
                  <a:lnTo>
                    <a:pt x="18" y="16"/>
                  </a:lnTo>
                  <a:lnTo>
                    <a:pt x="0" y="26"/>
                  </a:lnTo>
                  <a:lnTo>
                    <a:pt x="6" y="38"/>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49" name="Freeform 512"/>
            <p:cNvSpPr/>
            <p:nvPr/>
          </p:nvSpPr>
          <p:spPr bwMode="auto">
            <a:xfrm>
              <a:off x="10125075" y="3524250"/>
              <a:ext cx="180975" cy="50800"/>
            </a:xfrm>
            <a:custGeom>
              <a:avLst/>
              <a:gdLst/>
              <a:ahLst/>
              <a:cxnLst>
                <a:cxn ang="0">
                  <a:pos x="114" y="22"/>
                </a:cxn>
                <a:cxn ang="0">
                  <a:pos x="114" y="22"/>
                </a:cxn>
                <a:cxn ang="0">
                  <a:pos x="102" y="12"/>
                </a:cxn>
                <a:cxn ang="0">
                  <a:pos x="88" y="6"/>
                </a:cxn>
                <a:cxn ang="0">
                  <a:pos x="72" y="2"/>
                </a:cxn>
                <a:cxn ang="0">
                  <a:pos x="58" y="0"/>
                </a:cxn>
                <a:cxn ang="0">
                  <a:pos x="42" y="2"/>
                </a:cxn>
                <a:cxn ang="0">
                  <a:pos x="28" y="6"/>
                </a:cxn>
                <a:cxn ang="0">
                  <a:pos x="14" y="12"/>
                </a:cxn>
                <a:cxn ang="0">
                  <a:pos x="0" y="22"/>
                </a:cxn>
                <a:cxn ang="0">
                  <a:pos x="8" y="32"/>
                </a:cxn>
                <a:cxn ang="0">
                  <a:pos x="8" y="32"/>
                </a:cxn>
                <a:cxn ang="0">
                  <a:pos x="8" y="32"/>
                </a:cxn>
                <a:cxn ang="0">
                  <a:pos x="8" y="32"/>
                </a:cxn>
                <a:cxn ang="0">
                  <a:pos x="18" y="24"/>
                </a:cxn>
                <a:cxn ang="0">
                  <a:pos x="30" y="18"/>
                </a:cxn>
                <a:cxn ang="0">
                  <a:pos x="44" y="14"/>
                </a:cxn>
                <a:cxn ang="0">
                  <a:pos x="58" y="12"/>
                </a:cxn>
                <a:cxn ang="0">
                  <a:pos x="72" y="14"/>
                </a:cxn>
                <a:cxn ang="0">
                  <a:pos x="84" y="16"/>
                </a:cxn>
                <a:cxn ang="0">
                  <a:pos x="96" y="24"/>
                </a:cxn>
                <a:cxn ang="0">
                  <a:pos x="108" y="32"/>
                </a:cxn>
                <a:cxn ang="0">
                  <a:pos x="114" y="22"/>
                </a:cxn>
              </a:cxnLst>
              <a:rect l="0" t="0" r="r" b="b"/>
              <a:pathLst>
                <a:path w="114" h="32">
                  <a:moveTo>
                    <a:pt x="114" y="22"/>
                  </a:moveTo>
                  <a:lnTo>
                    <a:pt x="114" y="22"/>
                  </a:lnTo>
                  <a:lnTo>
                    <a:pt x="102" y="12"/>
                  </a:lnTo>
                  <a:lnTo>
                    <a:pt x="88" y="6"/>
                  </a:lnTo>
                  <a:lnTo>
                    <a:pt x="72" y="2"/>
                  </a:lnTo>
                  <a:lnTo>
                    <a:pt x="58" y="0"/>
                  </a:lnTo>
                  <a:lnTo>
                    <a:pt x="42" y="2"/>
                  </a:lnTo>
                  <a:lnTo>
                    <a:pt x="28" y="6"/>
                  </a:lnTo>
                  <a:lnTo>
                    <a:pt x="14" y="12"/>
                  </a:lnTo>
                  <a:lnTo>
                    <a:pt x="0" y="22"/>
                  </a:lnTo>
                  <a:lnTo>
                    <a:pt x="8" y="32"/>
                  </a:lnTo>
                  <a:lnTo>
                    <a:pt x="8" y="32"/>
                  </a:lnTo>
                  <a:lnTo>
                    <a:pt x="8" y="32"/>
                  </a:lnTo>
                  <a:lnTo>
                    <a:pt x="8" y="32"/>
                  </a:lnTo>
                  <a:lnTo>
                    <a:pt x="18" y="24"/>
                  </a:lnTo>
                  <a:lnTo>
                    <a:pt x="30" y="18"/>
                  </a:lnTo>
                  <a:lnTo>
                    <a:pt x="44" y="14"/>
                  </a:lnTo>
                  <a:lnTo>
                    <a:pt x="58" y="12"/>
                  </a:lnTo>
                  <a:lnTo>
                    <a:pt x="72" y="14"/>
                  </a:lnTo>
                  <a:lnTo>
                    <a:pt x="84" y="16"/>
                  </a:lnTo>
                  <a:lnTo>
                    <a:pt x="96" y="24"/>
                  </a:lnTo>
                  <a:lnTo>
                    <a:pt x="108" y="32"/>
                  </a:lnTo>
                  <a:lnTo>
                    <a:pt x="114" y="22"/>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50" name="Freeform 513"/>
            <p:cNvSpPr/>
            <p:nvPr/>
          </p:nvSpPr>
          <p:spPr bwMode="auto">
            <a:xfrm>
              <a:off x="10156825" y="3581400"/>
              <a:ext cx="120650" cy="47625"/>
            </a:xfrm>
            <a:custGeom>
              <a:avLst/>
              <a:gdLst/>
              <a:ahLst/>
              <a:cxnLst>
                <a:cxn ang="0">
                  <a:pos x="72" y="14"/>
                </a:cxn>
                <a:cxn ang="0">
                  <a:pos x="72" y="14"/>
                </a:cxn>
                <a:cxn ang="0">
                  <a:pos x="64" y="8"/>
                </a:cxn>
                <a:cxn ang="0">
                  <a:pos x="56" y="2"/>
                </a:cxn>
                <a:cxn ang="0">
                  <a:pos x="46" y="0"/>
                </a:cxn>
                <a:cxn ang="0">
                  <a:pos x="38" y="0"/>
                </a:cxn>
                <a:cxn ang="0">
                  <a:pos x="28" y="0"/>
                </a:cxn>
                <a:cxn ang="0">
                  <a:pos x="20" y="2"/>
                </a:cxn>
                <a:cxn ang="0">
                  <a:pos x="12" y="8"/>
                </a:cxn>
                <a:cxn ang="0">
                  <a:pos x="4" y="14"/>
                </a:cxn>
                <a:cxn ang="0">
                  <a:pos x="4" y="14"/>
                </a:cxn>
                <a:cxn ang="0">
                  <a:pos x="0" y="18"/>
                </a:cxn>
                <a:cxn ang="0">
                  <a:pos x="6" y="30"/>
                </a:cxn>
                <a:cxn ang="0">
                  <a:pos x="6" y="30"/>
                </a:cxn>
                <a:cxn ang="0">
                  <a:pos x="12" y="22"/>
                </a:cxn>
                <a:cxn ang="0">
                  <a:pos x="12" y="22"/>
                </a:cxn>
                <a:cxn ang="0">
                  <a:pos x="18" y="18"/>
                </a:cxn>
                <a:cxn ang="0">
                  <a:pos x="24" y="14"/>
                </a:cxn>
                <a:cxn ang="0">
                  <a:pos x="30" y="12"/>
                </a:cxn>
                <a:cxn ang="0">
                  <a:pos x="38" y="12"/>
                </a:cxn>
                <a:cxn ang="0">
                  <a:pos x="44" y="12"/>
                </a:cxn>
                <a:cxn ang="0">
                  <a:pos x="52" y="14"/>
                </a:cxn>
                <a:cxn ang="0">
                  <a:pos x="58" y="18"/>
                </a:cxn>
                <a:cxn ang="0">
                  <a:pos x="62" y="22"/>
                </a:cxn>
                <a:cxn ang="0">
                  <a:pos x="62" y="22"/>
                </a:cxn>
                <a:cxn ang="0">
                  <a:pos x="68" y="30"/>
                </a:cxn>
                <a:cxn ang="0">
                  <a:pos x="76" y="18"/>
                </a:cxn>
                <a:cxn ang="0">
                  <a:pos x="76" y="18"/>
                </a:cxn>
                <a:cxn ang="0">
                  <a:pos x="72" y="14"/>
                </a:cxn>
                <a:cxn ang="0">
                  <a:pos x="72" y="14"/>
                </a:cxn>
              </a:cxnLst>
              <a:rect l="0" t="0" r="r" b="b"/>
              <a:pathLst>
                <a:path w="76" h="30">
                  <a:moveTo>
                    <a:pt x="72" y="14"/>
                  </a:moveTo>
                  <a:lnTo>
                    <a:pt x="72" y="14"/>
                  </a:lnTo>
                  <a:lnTo>
                    <a:pt x="64" y="8"/>
                  </a:lnTo>
                  <a:lnTo>
                    <a:pt x="56" y="2"/>
                  </a:lnTo>
                  <a:lnTo>
                    <a:pt x="46" y="0"/>
                  </a:lnTo>
                  <a:lnTo>
                    <a:pt x="38" y="0"/>
                  </a:lnTo>
                  <a:lnTo>
                    <a:pt x="28" y="0"/>
                  </a:lnTo>
                  <a:lnTo>
                    <a:pt x="20" y="2"/>
                  </a:lnTo>
                  <a:lnTo>
                    <a:pt x="12" y="8"/>
                  </a:lnTo>
                  <a:lnTo>
                    <a:pt x="4" y="14"/>
                  </a:lnTo>
                  <a:lnTo>
                    <a:pt x="4" y="14"/>
                  </a:lnTo>
                  <a:lnTo>
                    <a:pt x="0" y="18"/>
                  </a:lnTo>
                  <a:lnTo>
                    <a:pt x="6" y="30"/>
                  </a:lnTo>
                  <a:lnTo>
                    <a:pt x="6" y="30"/>
                  </a:lnTo>
                  <a:lnTo>
                    <a:pt x="12" y="22"/>
                  </a:lnTo>
                  <a:lnTo>
                    <a:pt x="12" y="22"/>
                  </a:lnTo>
                  <a:lnTo>
                    <a:pt x="18" y="18"/>
                  </a:lnTo>
                  <a:lnTo>
                    <a:pt x="24" y="14"/>
                  </a:lnTo>
                  <a:lnTo>
                    <a:pt x="30" y="12"/>
                  </a:lnTo>
                  <a:lnTo>
                    <a:pt x="38" y="12"/>
                  </a:lnTo>
                  <a:lnTo>
                    <a:pt x="44" y="12"/>
                  </a:lnTo>
                  <a:lnTo>
                    <a:pt x="52" y="14"/>
                  </a:lnTo>
                  <a:lnTo>
                    <a:pt x="58" y="18"/>
                  </a:lnTo>
                  <a:lnTo>
                    <a:pt x="62" y="22"/>
                  </a:lnTo>
                  <a:lnTo>
                    <a:pt x="62" y="22"/>
                  </a:lnTo>
                  <a:lnTo>
                    <a:pt x="68" y="30"/>
                  </a:lnTo>
                  <a:lnTo>
                    <a:pt x="76" y="18"/>
                  </a:lnTo>
                  <a:lnTo>
                    <a:pt x="76" y="18"/>
                  </a:lnTo>
                  <a:lnTo>
                    <a:pt x="72" y="14"/>
                  </a:lnTo>
                  <a:lnTo>
                    <a:pt x="72" y="1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51" name="Rectangle 514"/>
            <p:cNvSpPr>
              <a:spLocks noChangeArrowheads="1"/>
            </p:cNvSpPr>
            <p:nvPr/>
          </p:nvSpPr>
          <p:spPr bwMode="auto">
            <a:xfrm>
              <a:off x="10210800" y="3673475"/>
              <a:ext cx="12700" cy="57150"/>
            </a:xfrm>
            <a:prstGeom prst="rect">
              <a:avLst/>
            </a:prstGeom>
            <a:grpFill/>
            <a:ln w="9525">
              <a:noFill/>
              <a:miter lim="800000"/>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52" name="Freeform 515"/>
            <p:cNvSpPr/>
            <p:nvPr/>
          </p:nvSpPr>
          <p:spPr bwMode="auto">
            <a:xfrm>
              <a:off x="10194925" y="3635375"/>
              <a:ext cx="44450" cy="44450"/>
            </a:xfrm>
            <a:custGeom>
              <a:avLst/>
              <a:gdLst/>
              <a:ahLst/>
              <a:cxnLst>
                <a:cxn ang="0">
                  <a:pos x="14" y="0"/>
                </a:cxn>
                <a:cxn ang="0">
                  <a:pos x="14" y="0"/>
                </a:cxn>
                <a:cxn ang="0">
                  <a:pos x="8" y="0"/>
                </a:cxn>
                <a:cxn ang="0">
                  <a:pos x="4" y="4"/>
                </a:cxn>
                <a:cxn ang="0">
                  <a:pos x="0" y="8"/>
                </a:cxn>
                <a:cxn ang="0">
                  <a:pos x="0" y="14"/>
                </a:cxn>
                <a:cxn ang="0">
                  <a:pos x="0" y="14"/>
                </a:cxn>
                <a:cxn ang="0">
                  <a:pos x="0" y="20"/>
                </a:cxn>
                <a:cxn ang="0">
                  <a:pos x="4" y="24"/>
                </a:cxn>
                <a:cxn ang="0">
                  <a:pos x="8" y="26"/>
                </a:cxn>
                <a:cxn ang="0">
                  <a:pos x="14" y="28"/>
                </a:cxn>
                <a:cxn ang="0">
                  <a:pos x="14" y="28"/>
                </a:cxn>
                <a:cxn ang="0">
                  <a:pos x="20" y="26"/>
                </a:cxn>
                <a:cxn ang="0">
                  <a:pos x="24" y="24"/>
                </a:cxn>
                <a:cxn ang="0">
                  <a:pos x="26" y="20"/>
                </a:cxn>
                <a:cxn ang="0">
                  <a:pos x="28" y="14"/>
                </a:cxn>
                <a:cxn ang="0">
                  <a:pos x="28" y="14"/>
                </a:cxn>
                <a:cxn ang="0">
                  <a:pos x="26" y="8"/>
                </a:cxn>
                <a:cxn ang="0">
                  <a:pos x="24" y="4"/>
                </a:cxn>
                <a:cxn ang="0">
                  <a:pos x="20" y="0"/>
                </a:cxn>
                <a:cxn ang="0">
                  <a:pos x="14" y="0"/>
                </a:cxn>
                <a:cxn ang="0">
                  <a:pos x="14" y="0"/>
                </a:cxn>
              </a:cxnLst>
              <a:rect l="0" t="0" r="r" b="b"/>
              <a:pathLst>
                <a:path w="28" h="28">
                  <a:moveTo>
                    <a:pt x="14" y="0"/>
                  </a:moveTo>
                  <a:lnTo>
                    <a:pt x="14" y="0"/>
                  </a:lnTo>
                  <a:lnTo>
                    <a:pt x="8" y="0"/>
                  </a:lnTo>
                  <a:lnTo>
                    <a:pt x="4" y="4"/>
                  </a:lnTo>
                  <a:lnTo>
                    <a:pt x="0" y="8"/>
                  </a:lnTo>
                  <a:lnTo>
                    <a:pt x="0" y="14"/>
                  </a:lnTo>
                  <a:lnTo>
                    <a:pt x="0" y="14"/>
                  </a:lnTo>
                  <a:lnTo>
                    <a:pt x="0" y="20"/>
                  </a:lnTo>
                  <a:lnTo>
                    <a:pt x="4" y="24"/>
                  </a:lnTo>
                  <a:lnTo>
                    <a:pt x="8" y="26"/>
                  </a:lnTo>
                  <a:lnTo>
                    <a:pt x="14" y="28"/>
                  </a:lnTo>
                  <a:lnTo>
                    <a:pt x="14" y="28"/>
                  </a:lnTo>
                  <a:lnTo>
                    <a:pt x="20" y="26"/>
                  </a:lnTo>
                  <a:lnTo>
                    <a:pt x="24" y="24"/>
                  </a:lnTo>
                  <a:lnTo>
                    <a:pt x="26" y="20"/>
                  </a:lnTo>
                  <a:lnTo>
                    <a:pt x="28" y="14"/>
                  </a:lnTo>
                  <a:lnTo>
                    <a:pt x="28" y="14"/>
                  </a:lnTo>
                  <a:lnTo>
                    <a:pt x="26" y="8"/>
                  </a:lnTo>
                  <a:lnTo>
                    <a:pt x="24" y="4"/>
                  </a:lnTo>
                  <a:lnTo>
                    <a:pt x="20" y="0"/>
                  </a:lnTo>
                  <a:lnTo>
                    <a:pt x="14" y="0"/>
                  </a:lnTo>
                  <a:lnTo>
                    <a:pt x="14" y="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cxnSp>
        <p:nvCxnSpPr>
          <p:cNvPr id="34837" name="直接连接符 152"/>
          <p:cNvCxnSpPr>
            <a:cxnSpLocks noChangeShapeType="1"/>
          </p:cNvCxnSpPr>
          <p:nvPr/>
        </p:nvCxnSpPr>
        <p:spPr bwMode="auto">
          <a:xfrm>
            <a:off x="2943182" y="2527740"/>
            <a:ext cx="0" cy="261938"/>
          </a:xfrm>
          <a:prstGeom prst="line">
            <a:avLst/>
          </a:prstGeom>
          <a:noFill/>
          <a:ln w="12700">
            <a:solidFill>
              <a:schemeClr val="tx1"/>
            </a:solidFill>
            <a:round/>
          </a:ln>
        </p:spPr>
      </p:cxnSp>
      <p:cxnSp>
        <p:nvCxnSpPr>
          <p:cNvPr id="34838" name="直接连接符 153"/>
          <p:cNvCxnSpPr>
            <a:cxnSpLocks noChangeShapeType="1"/>
          </p:cNvCxnSpPr>
          <p:nvPr/>
        </p:nvCxnSpPr>
        <p:spPr bwMode="auto">
          <a:xfrm flipH="1">
            <a:off x="2943182" y="2537263"/>
            <a:ext cx="1041525" cy="0"/>
          </a:xfrm>
          <a:prstGeom prst="line">
            <a:avLst/>
          </a:prstGeom>
          <a:noFill/>
          <a:ln w="12700">
            <a:solidFill>
              <a:schemeClr val="tx1"/>
            </a:solidFill>
            <a:round/>
          </a:ln>
        </p:spPr>
      </p:cxnSp>
      <p:cxnSp>
        <p:nvCxnSpPr>
          <p:cNvPr id="34839" name="直接连接符 154"/>
          <p:cNvCxnSpPr>
            <a:cxnSpLocks noChangeShapeType="1"/>
          </p:cNvCxnSpPr>
          <p:nvPr/>
        </p:nvCxnSpPr>
        <p:spPr bwMode="auto">
          <a:xfrm>
            <a:off x="3984707" y="2537266"/>
            <a:ext cx="0" cy="260747"/>
          </a:xfrm>
          <a:prstGeom prst="line">
            <a:avLst/>
          </a:prstGeom>
          <a:noFill/>
          <a:ln w="12700">
            <a:solidFill>
              <a:schemeClr val="tx1"/>
            </a:solidFill>
            <a:round/>
          </a:ln>
        </p:spPr>
      </p:cxnSp>
      <p:cxnSp>
        <p:nvCxnSpPr>
          <p:cNvPr id="34840" name="直接连接符 155"/>
          <p:cNvCxnSpPr>
            <a:cxnSpLocks noChangeShapeType="1"/>
          </p:cNvCxnSpPr>
          <p:nvPr/>
        </p:nvCxnSpPr>
        <p:spPr bwMode="auto">
          <a:xfrm>
            <a:off x="3458588" y="2372959"/>
            <a:ext cx="0" cy="164306"/>
          </a:xfrm>
          <a:prstGeom prst="line">
            <a:avLst/>
          </a:prstGeom>
          <a:noFill/>
          <a:ln w="12700">
            <a:solidFill>
              <a:schemeClr val="tx1"/>
            </a:solidFill>
            <a:round/>
          </a:ln>
        </p:spPr>
      </p:cxnSp>
      <p:sp>
        <p:nvSpPr>
          <p:cNvPr id="34841" name="矩形 164"/>
          <p:cNvSpPr>
            <a:spLocks noChangeArrowheads="1"/>
          </p:cNvSpPr>
          <p:nvPr/>
        </p:nvSpPr>
        <p:spPr bwMode="auto">
          <a:xfrm>
            <a:off x="3336376" y="2364943"/>
            <a:ext cx="758230" cy="144065"/>
          </a:xfrm>
          <a:prstGeom prst="rect">
            <a:avLst/>
          </a:prstGeom>
          <a:noFill/>
          <a:ln w="19050">
            <a:noFill/>
            <a:prstDash val="dash"/>
            <a:miter lim="800000"/>
            <a:tailEnd type="arrow" w="med" len="med"/>
          </a:ln>
        </p:spPr>
        <p:txBody>
          <a:bodyPr lIns="91401" tIns="45702" rIns="91401" bIns="45702" anchor="ctr"/>
          <a:lstStyle/>
          <a:p>
            <a:pPr algn="ctr"/>
            <a:r>
              <a:rPr lang="zh-CN" altLang="en-US" sz="900" dirty="0">
                <a:solidFill>
                  <a:srgbClr val="000000"/>
                </a:solidFill>
                <a:latin typeface="Arial" panose="020B0604020202020204" pitchFamily="34" charset="0"/>
                <a:ea typeface="微软雅黑" panose="020B0503020204020204" pitchFamily="34" charset="-122"/>
              </a:rPr>
              <a:t>插卡式</a:t>
            </a:r>
            <a:r>
              <a:rPr lang="en-US" altLang="zh-CN" sz="900" dirty="0">
                <a:solidFill>
                  <a:srgbClr val="000000"/>
                </a:solidFill>
                <a:latin typeface="Arial" panose="020B0604020202020204" pitchFamily="34" charset="0"/>
                <a:ea typeface="微软雅黑" panose="020B0503020204020204" pitchFamily="34" charset="-122"/>
              </a:rPr>
              <a:t>AC</a:t>
            </a:r>
            <a:endParaRPr lang="zh-CN" altLang="en-US" sz="900" dirty="0">
              <a:solidFill>
                <a:srgbClr val="000000"/>
              </a:solidFill>
              <a:latin typeface="Arial" panose="020B0604020202020204" pitchFamily="34" charset="0"/>
              <a:ea typeface="微软雅黑" panose="020B0503020204020204" pitchFamily="34" charset="-122"/>
            </a:endParaRPr>
          </a:p>
        </p:txBody>
      </p:sp>
      <p:grpSp>
        <p:nvGrpSpPr>
          <p:cNvPr id="24" name="组合 350"/>
          <p:cNvGrpSpPr/>
          <p:nvPr/>
        </p:nvGrpSpPr>
        <p:grpSpPr>
          <a:xfrm>
            <a:off x="2601486" y="3140089"/>
            <a:ext cx="352781" cy="179617"/>
            <a:chOff x="13446125" y="2238375"/>
            <a:chExt cx="314325" cy="285750"/>
          </a:xfrm>
          <a:solidFill>
            <a:schemeClr val="tx1">
              <a:lumMod val="50000"/>
              <a:lumOff val="50000"/>
            </a:schemeClr>
          </a:solidFill>
        </p:grpSpPr>
        <p:sp>
          <p:nvSpPr>
            <p:cNvPr id="167" name="Freeform 34"/>
            <p:cNvSpPr>
              <a:spLocks noEditPoints="1"/>
            </p:cNvSpPr>
            <p:nvPr/>
          </p:nvSpPr>
          <p:spPr bwMode="auto">
            <a:xfrm>
              <a:off x="13446125" y="2416175"/>
              <a:ext cx="314325" cy="107950"/>
            </a:xfrm>
            <a:custGeom>
              <a:avLst/>
              <a:gdLst/>
              <a:ahLst/>
              <a:cxnLst>
                <a:cxn ang="0">
                  <a:pos x="198" y="56"/>
                </a:cxn>
                <a:cxn ang="0">
                  <a:pos x="186" y="12"/>
                </a:cxn>
                <a:cxn ang="0">
                  <a:pos x="186" y="12"/>
                </a:cxn>
                <a:cxn ang="0">
                  <a:pos x="184" y="8"/>
                </a:cxn>
                <a:cxn ang="0">
                  <a:pos x="180" y="4"/>
                </a:cxn>
                <a:cxn ang="0">
                  <a:pos x="176" y="2"/>
                </a:cxn>
                <a:cxn ang="0">
                  <a:pos x="170" y="0"/>
                </a:cxn>
                <a:cxn ang="0">
                  <a:pos x="28" y="0"/>
                </a:cxn>
                <a:cxn ang="0">
                  <a:pos x="28" y="0"/>
                </a:cxn>
                <a:cxn ang="0">
                  <a:pos x="24" y="2"/>
                </a:cxn>
                <a:cxn ang="0">
                  <a:pos x="20" y="4"/>
                </a:cxn>
                <a:cxn ang="0">
                  <a:pos x="16" y="8"/>
                </a:cxn>
                <a:cxn ang="0">
                  <a:pos x="14" y="12"/>
                </a:cxn>
                <a:cxn ang="0">
                  <a:pos x="2" y="56"/>
                </a:cxn>
                <a:cxn ang="0">
                  <a:pos x="2" y="56"/>
                </a:cxn>
                <a:cxn ang="0">
                  <a:pos x="0" y="62"/>
                </a:cxn>
                <a:cxn ang="0">
                  <a:pos x="2" y="66"/>
                </a:cxn>
                <a:cxn ang="0">
                  <a:pos x="6" y="68"/>
                </a:cxn>
                <a:cxn ang="0">
                  <a:pos x="10" y="68"/>
                </a:cxn>
                <a:cxn ang="0">
                  <a:pos x="190" y="68"/>
                </a:cxn>
                <a:cxn ang="0">
                  <a:pos x="190" y="68"/>
                </a:cxn>
                <a:cxn ang="0">
                  <a:pos x="194" y="68"/>
                </a:cxn>
                <a:cxn ang="0">
                  <a:pos x="198" y="66"/>
                </a:cxn>
                <a:cxn ang="0">
                  <a:pos x="198" y="62"/>
                </a:cxn>
                <a:cxn ang="0">
                  <a:pos x="198" y="56"/>
                </a:cxn>
                <a:cxn ang="0">
                  <a:pos x="198" y="56"/>
                </a:cxn>
                <a:cxn ang="0">
                  <a:pos x="174" y="60"/>
                </a:cxn>
                <a:cxn ang="0">
                  <a:pos x="28" y="60"/>
                </a:cxn>
                <a:cxn ang="0">
                  <a:pos x="28" y="60"/>
                </a:cxn>
                <a:cxn ang="0">
                  <a:pos x="24" y="60"/>
                </a:cxn>
                <a:cxn ang="0">
                  <a:pos x="20" y="58"/>
                </a:cxn>
                <a:cxn ang="0">
                  <a:pos x="18" y="56"/>
                </a:cxn>
                <a:cxn ang="0">
                  <a:pos x="18" y="52"/>
                </a:cxn>
                <a:cxn ang="0">
                  <a:pos x="18" y="52"/>
                </a:cxn>
                <a:cxn ang="0">
                  <a:pos x="18" y="48"/>
                </a:cxn>
                <a:cxn ang="0">
                  <a:pos x="28" y="20"/>
                </a:cxn>
                <a:cxn ang="0">
                  <a:pos x="28" y="20"/>
                </a:cxn>
                <a:cxn ang="0">
                  <a:pos x="30" y="16"/>
                </a:cxn>
                <a:cxn ang="0">
                  <a:pos x="34" y="12"/>
                </a:cxn>
                <a:cxn ang="0">
                  <a:pos x="38" y="8"/>
                </a:cxn>
                <a:cxn ang="0">
                  <a:pos x="44" y="8"/>
                </a:cxn>
                <a:cxn ang="0">
                  <a:pos x="158" y="8"/>
                </a:cxn>
                <a:cxn ang="0">
                  <a:pos x="158" y="8"/>
                </a:cxn>
                <a:cxn ang="0">
                  <a:pos x="162" y="8"/>
                </a:cxn>
                <a:cxn ang="0">
                  <a:pos x="168" y="12"/>
                </a:cxn>
                <a:cxn ang="0">
                  <a:pos x="172" y="16"/>
                </a:cxn>
                <a:cxn ang="0">
                  <a:pos x="174" y="20"/>
                </a:cxn>
                <a:cxn ang="0">
                  <a:pos x="184" y="48"/>
                </a:cxn>
                <a:cxn ang="0">
                  <a:pos x="184" y="48"/>
                </a:cxn>
                <a:cxn ang="0">
                  <a:pos x="184" y="52"/>
                </a:cxn>
                <a:cxn ang="0">
                  <a:pos x="184" y="52"/>
                </a:cxn>
                <a:cxn ang="0">
                  <a:pos x="182" y="56"/>
                </a:cxn>
                <a:cxn ang="0">
                  <a:pos x="180" y="58"/>
                </a:cxn>
                <a:cxn ang="0">
                  <a:pos x="178" y="60"/>
                </a:cxn>
                <a:cxn ang="0">
                  <a:pos x="174" y="60"/>
                </a:cxn>
                <a:cxn ang="0">
                  <a:pos x="174" y="60"/>
                </a:cxn>
              </a:cxnLst>
              <a:rect l="0" t="0" r="r" b="b"/>
              <a:pathLst>
                <a:path w="198" h="68">
                  <a:moveTo>
                    <a:pt x="198" y="56"/>
                  </a:moveTo>
                  <a:lnTo>
                    <a:pt x="186" y="12"/>
                  </a:lnTo>
                  <a:lnTo>
                    <a:pt x="186" y="12"/>
                  </a:lnTo>
                  <a:lnTo>
                    <a:pt x="184" y="8"/>
                  </a:lnTo>
                  <a:lnTo>
                    <a:pt x="180" y="4"/>
                  </a:lnTo>
                  <a:lnTo>
                    <a:pt x="176" y="2"/>
                  </a:lnTo>
                  <a:lnTo>
                    <a:pt x="170" y="0"/>
                  </a:lnTo>
                  <a:lnTo>
                    <a:pt x="28" y="0"/>
                  </a:lnTo>
                  <a:lnTo>
                    <a:pt x="28" y="0"/>
                  </a:lnTo>
                  <a:lnTo>
                    <a:pt x="24" y="2"/>
                  </a:lnTo>
                  <a:lnTo>
                    <a:pt x="20" y="4"/>
                  </a:lnTo>
                  <a:lnTo>
                    <a:pt x="16" y="8"/>
                  </a:lnTo>
                  <a:lnTo>
                    <a:pt x="14" y="12"/>
                  </a:lnTo>
                  <a:lnTo>
                    <a:pt x="2" y="56"/>
                  </a:lnTo>
                  <a:lnTo>
                    <a:pt x="2" y="56"/>
                  </a:lnTo>
                  <a:lnTo>
                    <a:pt x="0" y="62"/>
                  </a:lnTo>
                  <a:lnTo>
                    <a:pt x="2" y="66"/>
                  </a:lnTo>
                  <a:lnTo>
                    <a:pt x="6" y="68"/>
                  </a:lnTo>
                  <a:lnTo>
                    <a:pt x="10" y="68"/>
                  </a:lnTo>
                  <a:lnTo>
                    <a:pt x="190" y="68"/>
                  </a:lnTo>
                  <a:lnTo>
                    <a:pt x="190" y="68"/>
                  </a:lnTo>
                  <a:lnTo>
                    <a:pt x="194" y="68"/>
                  </a:lnTo>
                  <a:lnTo>
                    <a:pt x="198" y="66"/>
                  </a:lnTo>
                  <a:lnTo>
                    <a:pt x="198" y="62"/>
                  </a:lnTo>
                  <a:lnTo>
                    <a:pt x="198" y="56"/>
                  </a:lnTo>
                  <a:lnTo>
                    <a:pt x="198" y="56"/>
                  </a:lnTo>
                  <a:close/>
                  <a:moveTo>
                    <a:pt x="174" y="60"/>
                  </a:moveTo>
                  <a:lnTo>
                    <a:pt x="28" y="60"/>
                  </a:lnTo>
                  <a:lnTo>
                    <a:pt x="28" y="60"/>
                  </a:lnTo>
                  <a:lnTo>
                    <a:pt x="24" y="60"/>
                  </a:lnTo>
                  <a:lnTo>
                    <a:pt x="20" y="58"/>
                  </a:lnTo>
                  <a:lnTo>
                    <a:pt x="18" y="56"/>
                  </a:lnTo>
                  <a:lnTo>
                    <a:pt x="18" y="52"/>
                  </a:lnTo>
                  <a:lnTo>
                    <a:pt x="18" y="52"/>
                  </a:lnTo>
                  <a:lnTo>
                    <a:pt x="18" y="48"/>
                  </a:lnTo>
                  <a:lnTo>
                    <a:pt x="28" y="20"/>
                  </a:lnTo>
                  <a:lnTo>
                    <a:pt x="28" y="20"/>
                  </a:lnTo>
                  <a:lnTo>
                    <a:pt x="30" y="16"/>
                  </a:lnTo>
                  <a:lnTo>
                    <a:pt x="34" y="12"/>
                  </a:lnTo>
                  <a:lnTo>
                    <a:pt x="38" y="8"/>
                  </a:lnTo>
                  <a:lnTo>
                    <a:pt x="44" y="8"/>
                  </a:lnTo>
                  <a:lnTo>
                    <a:pt x="158" y="8"/>
                  </a:lnTo>
                  <a:lnTo>
                    <a:pt x="158" y="8"/>
                  </a:lnTo>
                  <a:lnTo>
                    <a:pt x="162" y="8"/>
                  </a:lnTo>
                  <a:lnTo>
                    <a:pt x="168" y="12"/>
                  </a:lnTo>
                  <a:lnTo>
                    <a:pt x="172" y="16"/>
                  </a:lnTo>
                  <a:lnTo>
                    <a:pt x="174" y="20"/>
                  </a:lnTo>
                  <a:lnTo>
                    <a:pt x="184" y="48"/>
                  </a:lnTo>
                  <a:lnTo>
                    <a:pt x="184" y="48"/>
                  </a:lnTo>
                  <a:lnTo>
                    <a:pt x="184" y="52"/>
                  </a:lnTo>
                  <a:lnTo>
                    <a:pt x="184" y="52"/>
                  </a:lnTo>
                  <a:lnTo>
                    <a:pt x="182" y="56"/>
                  </a:lnTo>
                  <a:lnTo>
                    <a:pt x="180" y="58"/>
                  </a:lnTo>
                  <a:lnTo>
                    <a:pt x="178" y="60"/>
                  </a:lnTo>
                  <a:lnTo>
                    <a:pt x="174" y="60"/>
                  </a:lnTo>
                  <a:lnTo>
                    <a:pt x="174" y="6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68" name="Freeform 35"/>
            <p:cNvSpPr>
              <a:spLocks noEditPoints="1"/>
            </p:cNvSpPr>
            <p:nvPr/>
          </p:nvSpPr>
          <p:spPr bwMode="auto">
            <a:xfrm>
              <a:off x="13484225" y="2432050"/>
              <a:ext cx="244475" cy="76200"/>
            </a:xfrm>
            <a:custGeom>
              <a:avLst/>
              <a:gdLst/>
              <a:ahLst/>
              <a:cxnLst>
                <a:cxn ang="0">
                  <a:pos x="130" y="0"/>
                </a:cxn>
                <a:cxn ang="0">
                  <a:pos x="22" y="0"/>
                </a:cxn>
                <a:cxn ang="0">
                  <a:pos x="22" y="0"/>
                </a:cxn>
                <a:cxn ang="0">
                  <a:pos x="18" y="2"/>
                </a:cxn>
                <a:cxn ang="0">
                  <a:pos x="14" y="4"/>
                </a:cxn>
                <a:cxn ang="0">
                  <a:pos x="10" y="6"/>
                </a:cxn>
                <a:cxn ang="0">
                  <a:pos x="8" y="12"/>
                </a:cxn>
                <a:cxn ang="0">
                  <a:pos x="0" y="38"/>
                </a:cxn>
                <a:cxn ang="0">
                  <a:pos x="0" y="40"/>
                </a:cxn>
                <a:cxn ang="0">
                  <a:pos x="0" y="40"/>
                </a:cxn>
                <a:cxn ang="0">
                  <a:pos x="0" y="44"/>
                </a:cxn>
                <a:cxn ang="0">
                  <a:pos x="2" y="46"/>
                </a:cxn>
                <a:cxn ang="0">
                  <a:pos x="4" y="48"/>
                </a:cxn>
                <a:cxn ang="0">
                  <a:pos x="8" y="48"/>
                </a:cxn>
                <a:cxn ang="0">
                  <a:pos x="146" y="48"/>
                </a:cxn>
                <a:cxn ang="0">
                  <a:pos x="146" y="48"/>
                </a:cxn>
                <a:cxn ang="0">
                  <a:pos x="150" y="48"/>
                </a:cxn>
                <a:cxn ang="0">
                  <a:pos x="152" y="46"/>
                </a:cxn>
                <a:cxn ang="0">
                  <a:pos x="154" y="44"/>
                </a:cxn>
                <a:cxn ang="0">
                  <a:pos x="154" y="42"/>
                </a:cxn>
                <a:cxn ang="0">
                  <a:pos x="154" y="42"/>
                </a:cxn>
                <a:cxn ang="0">
                  <a:pos x="154" y="38"/>
                </a:cxn>
                <a:cxn ang="0">
                  <a:pos x="146" y="12"/>
                </a:cxn>
                <a:cxn ang="0">
                  <a:pos x="146" y="12"/>
                </a:cxn>
                <a:cxn ang="0">
                  <a:pos x="144" y="6"/>
                </a:cxn>
                <a:cxn ang="0">
                  <a:pos x="140" y="4"/>
                </a:cxn>
                <a:cxn ang="0">
                  <a:pos x="136" y="2"/>
                </a:cxn>
                <a:cxn ang="0">
                  <a:pos x="130" y="0"/>
                </a:cxn>
                <a:cxn ang="0">
                  <a:pos x="130" y="0"/>
                </a:cxn>
                <a:cxn ang="0">
                  <a:pos x="88" y="42"/>
                </a:cxn>
                <a:cxn ang="0">
                  <a:pos x="64" y="42"/>
                </a:cxn>
                <a:cxn ang="0">
                  <a:pos x="64" y="42"/>
                </a:cxn>
                <a:cxn ang="0">
                  <a:pos x="60" y="40"/>
                </a:cxn>
                <a:cxn ang="0">
                  <a:pos x="58" y="38"/>
                </a:cxn>
                <a:cxn ang="0">
                  <a:pos x="60" y="36"/>
                </a:cxn>
                <a:cxn ang="0">
                  <a:pos x="60" y="34"/>
                </a:cxn>
                <a:cxn ang="0">
                  <a:pos x="60" y="34"/>
                </a:cxn>
                <a:cxn ang="0">
                  <a:pos x="62" y="30"/>
                </a:cxn>
                <a:cxn ang="0">
                  <a:pos x="66" y="28"/>
                </a:cxn>
                <a:cxn ang="0">
                  <a:pos x="86" y="28"/>
                </a:cxn>
                <a:cxn ang="0">
                  <a:pos x="86" y="28"/>
                </a:cxn>
                <a:cxn ang="0">
                  <a:pos x="90" y="30"/>
                </a:cxn>
                <a:cxn ang="0">
                  <a:pos x="92" y="34"/>
                </a:cxn>
                <a:cxn ang="0">
                  <a:pos x="92" y="36"/>
                </a:cxn>
                <a:cxn ang="0">
                  <a:pos x="92" y="36"/>
                </a:cxn>
                <a:cxn ang="0">
                  <a:pos x="92" y="36"/>
                </a:cxn>
                <a:cxn ang="0">
                  <a:pos x="94" y="38"/>
                </a:cxn>
                <a:cxn ang="0">
                  <a:pos x="94" y="38"/>
                </a:cxn>
                <a:cxn ang="0">
                  <a:pos x="92" y="40"/>
                </a:cxn>
                <a:cxn ang="0">
                  <a:pos x="88" y="42"/>
                </a:cxn>
                <a:cxn ang="0">
                  <a:pos x="88" y="42"/>
                </a:cxn>
              </a:cxnLst>
              <a:rect l="0" t="0" r="r" b="b"/>
              <a:pathLst>
                <a:path w="154" h="48">
                  <a:moveTo>
                    <a:pt x="130" y="0"/>
                  </a:moveTo>
                  <a:lnTo>
                    <a:pt x="22" y="0"/>
                  </a:lnTo>
                  <a:lnTo>
                    <a:pt x="22" y="0"/>
                  </a:lnTo>
                  <a:lnTo>
                    <a:pt x="18" y="2"/>
                  </a:lnTo>
                  <a:lnTo>
                    <a:pt x="14" y="4"/>
                  </a:lnTo>
                  <a:lnTo>
                    <a:pt x="10" y="6"/>
                  </a:lnTo>
                  <a:lnTo>
                    <a:pt x="8" y="12"/>
                  </a:lnTo>
                  <a:lnTo>
                    <a:pt x="0" y="38"/>
                  </a:lnTo>
                  <a:lnTo>
                    <a:pt x="0" y="40"/>
                  </a:lnTo>
                  <a:lnTo>
                    <a:pt x="0" y="40"/>
                  </a:lnTo>
                  <a:lnTo>
                    <a:pt x="0" y="44"/>
                  </a:lnTo>
                  <a:lnTo>
                    <a:pt x="2" y="46"/>
                  </a:lnTo>
                  <a:lnTo>
                    <a:pt x="4" y="48"/>
                  </a:lnTo>
                  <a:lnTo>
                    <a:pt x="8" y="48"/>
                  </a:lnTo>
                  <a:lnTo>
                    <a:pt x="146" y="48"/>
                  </a:lnTo>
                  <a:lnTo>
                    <a:pt x="146" y="48"/>
                  </a:lnTo>
                  <a:lnTo>
                    <a:pt x="150" y="48"/>
                  </a:lnTo>
                  <a:lnTo>
                    <a:pt x="152" y="46"/>
                  </a:lnTo>
                  <a:lnTo>
                    <a:pt x="154" y="44"/>
                  </a:lnTo>
                  <a:lnTo>
                    <a:pt x="154" y="42"/>
                  </a:lnTo>
                  <a:lnTo>
                    <a:pt x="154" y="42"/>
                  </a:lnTo>
                  <a:lnTo>
                    <a:pt x="154" y="38"/>
                  </a:lnTo>
                  <a:lnTo>
                    <a:pt x="146" y="12"/>
                  </a:lnTo>
                  <a:lnTo>
                    <a:pt x="146" y="12"/>
                  </a:lnTo>
                  <a:lnTo>
                    <a:pt x="144" y="6"/>
                  </a:lnTo>
                  <a:lnTo>
                    <a:pt x="140" y="4"/>
                  </a:lnTo>
                  <a:lnTo>
                    <a:pt x="136" y="2"/>
                  </a:lnTo>
                  <a:lnTo>
                    <a:pt x="130" y="0"/>
                  </a:lnTo>
                  <a:lnTo>
                    <a:pt x="130" y="0"/>
                  </a:lnTo>
                  <a:close/>
                  <a:moveTo>
                    <a:pt x="88" y="42"/>
                  </a:moveTo>
                  <a:lnTo>
                    <a:pt x="64" y="42"/>
                  </a:lnTo>
                  <a:lnTo>
                    <a:pt x="64" y="42"/>
                  </a:lnTo>
                  <a:lnTo>
                    <a:pt x="60" y="40"/>
                  </a:lnTo>
                  <a:lnTo>
                    <a:pt x="58" y="38"/>
                  </a:lnTo>
                  <a:lnTo>
                    <a:pt x="60" y="36"/>
                  </a:lnTo>
                  <a:lnTo>
                    <a:pt x="60" y="34"/>
                  </a:lnTo>
                  <a:lnTo>
                    <a:pt x="60" y="34"/>
                  </a:lnTo>
                  <a:lnTo>
                    <a:pt x="62" y="30"/>
                  </a:lnTo>
                  <a:lnTo>
                    <a:pt x="66" y="28"/>
                  </a:lnTo>
                  <a:lnTo>
                    <a:pt x="86" y="28"/>
                  </a:lnTo>
                  <a:lnTo>
                    <a:pt x="86" y="28"/>
                  </a:lnTo>
                  <a:lnTo>
                    <a:pt x="90" y="30"/>
                  </a:lnTo>
                  <a:lnTo>
                    <a:pt x="92" y="34"/>
                  </a:lnTo>
                  <a:lnTo>
                    <a:pt x="92" y="36"/>
                  </a:lnTo>
                  <a:lnTo>
                    <a:pt x="92" y="36"/>
                  </a:lnTo>
                  <a:lnTo>
                    <a:pt x="92" y="36"/>
                  </a:lnTo>
                  <a:lnTo>
                    <a:pt x="94" y="38"/>
                  </a:lnTo>
                  <a:lnTo>
                    <a:pt x="94" y="38"/>
                  </a:lnTo>
                  <a:lnTo>
                    <a:pt x="92" y="40"/>
                  </a:lnTo>
                  <a:lnTo>
                    <a:pt x="88" y="42"/>
                  </a:lnTo>
                  <a:lnTo>
                    <a:pt x="88" y="42"/>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69" name="Freeform 36"/>
            <p:cNvSpPr/>
            <p:nvPr/>
          </p:nvSpPr>
          <p:spPr bwMode="auto">
            <a:xfrm>
              <a:off x="13474700" y="2428875"/>
              <a:ext cx="263525" cy="82550"/>
            </a:xfrm>
            <a:custGeom>
              <a:avLst/>
              <a:gdLst/>
              <a:ahLst/>
              <a:cxnLst>
                <a:cxn ang="0">
                  <a:pos x="164" y="40"/>
                </a:cxn>
                <a:cxn ang="0">
                  <a:pos x="164" y="40"/>
                </a:cxn>
                <a:cxn ang="0">
                  <a:pos x="164" y="40"/>
                </a:cxn>
                <a:cxn ang="0">
                  <a:pos x="166" y="46"/>
                </a:cxn>
                <a:cxn ang="0">
                  <a:pos x="164" y="48"/>
                </a:cxn>
                <a:cxn ang="0">
                  <a:pos x="160" y="52"/>
                </a:cxn>
                <a:cxn ang="0">
                  <a:pos x="156" y="52"/>
                </a:cxn>
                <a:cxn ang="0">
                  <a:pos x="10" y="52"/>
                </a:cxn>
                <a:cxn ang="0">
                  <a:pos x="10" y="52"/>
                </a:cxn>
                <a:cxn ang="0">
                  <a:pos x="6" y="52"/>
                </a:cxn>
                <a:cxn ang="0">
                  <a:pos x="2" y="48"/>
                </a:cxn>
                <a:cxn ang="0">
                  <a:pos x="0" y="46"/>
                </a:cxn>
                <a:cxn ang="0">
                  <a:pos x="2" y="40"/>
                </a:cxn>
                <a:cxn ang="0">
                  <a:pos x="10" y="12"/>
                </a:cxn>
                <a:cxn ang="0">
                  <a:pos x="10" y="12"/>
                </a:cxn>
                <a:cxn ang="0">
                  <a:pos x="12" y="8"/>
                </a:cxn>
                <a:cxn ang="0">
                  <a:pos x="16" y="4"/>
                </a:cxn>
                <a:cxn ang="0">
                  <a:pos x="20" y="2"/>
                </a:cxn>
                <a:cxn ang="0">
                  <a:pos x="26" y="0"/>
                </a:cxn>
                <a:cxn ang="0">
                  <a:pos x="140" y="0"/>
                </a:cxn>
                <a:cxn ang="0">
                  <a:pos x="140" y="0"/>
                </a:cxn>
                <a:cxn ang="0">
                  <a:pos x="144" y="2"/>
                </a:cxn>
                <a:cxn ang="0">
                  <a:pos x="150" y="4"/>
                </a:cxn>
                <a:cxn ang="0">
                  <a:pos x="154" y="8"/>
                </a:cxn>
                <a:cxn ang="0">
                  <a:pos x="156" y="12"/>
                </a:cxn>
                <a:cxn ang="0">
                  <a:pos x="164" y="40"/>
                </a:cxn>
                <a:cxn ang="0">
                  <a:pos x="166" y="40"/>
                </a:cxn>
                <a:cxn ang="0">
                  <a:pos x="156" y="12"/>
                </a:cxn>
                <a:cxn ang="0">
                  <a:pos x="156" y="12"/>
                </a:cxn>
                <a:cxn ang="0">
                  <a:pos x="154" y="8"/>
                </a:cxn>
                <a:cxn ang="0">
                  <a:pos x="150" y="4"/>
                </a:cxn>
                <a:cxn ang="0">
                  <a:pos x="144" y="0"/>
                </a:cxn>
                <a:cxn ang="0">
                  <a:pos x="140" y="0"/>
                </a:cxn>
                <a:cxn ang="0">
                  <a:pos x="26" y="0"/>
                </a:cxn>
                <a:cxn ang="0">
                  <a:pos x="26" y="0"/>
                </a:cxn>
                <a:cxn ang="0">
                  <a:pos x="20" y="0"/>
                </a:cxn>
                <a:cxn ang="0">
                  <a:pos x="16" y="4"/>
                </a:cxn>
                <a:cxn ang="0">
                  <a:pos x="12" y="8"/>
                </a:cxn>
                <a:cxn ang="0">
                  <a:pos x="10" y="12"/>
                </a:cxn>
                <a:cxn ang="0">
                  <a:pos x="0" y="40"/>
                </a:cxn>
                <a:cxn ang="0">
                  <a:pos x="0" y="40"/>
                </a:cxn>
                <a:cxn ang="0">
                  <a:pos x="0" y="44"/>
                </a:cxn>
                <a:cxn ang="0">
                  <a:pos x="0" y="44"/>
                </a:cxn>
                <a:cxn ang="0">
                  <a:pos x="0" y="48"/>
                </a:cxn>
                <a:cxn ang="0">
                  <a:pos x="2" y="50"/>
                </a:cxn>
                <a:cxn ang="0">
                  <a:pos x="6" y="52"/>
                </a:cxn>
                <a:cxn ang="0">
                  <a:pos x="10" y="52"/>
                </a:cxn>
                <a:cxn ang="0">
                  <a:pos x="156" y="52"/>
                </a:cxn>
                <a:cxn ang="0">
                  <a:pos x="156" y="52"/>
                </a:cxn>
                <a:cxn ang="0">
                  <a:pos x="160" y="52"/>
                </a:cxn>
                <a:cxn ang="0">
                  <a:pos x="162" y="50"/>
                </a:cxn>
                <a:cxn ang="0">
                  <a:pos x="164" y="48"/>
                </a:cxn>
                <a:cxn ang="0">
                  <a:pos x="166" y="44"/>
                </a:cxn>
                <a:cxn ang="0">
                  <a:pos x="166" y="44"/>
                </a:cxn>
                <a:cxn ang="0">
                  <a:pos x="166" y="40"/>
                </a:cxn>
                <a:cxn ang="0">
                  <a:pos x="164" y="40"/>
                </a:cxn>
              </a:cxnLst>
              <a:rect l="0" t="0" r="r" b="b"/>
              <a:pathLst>
                <a:path w="166" h="52">
                  <a:moveTo>
                    <a:pt x="164" y="40"/>
                  </a:moveTo>
                  <a:lnTo>
                    <a:pt x="164" y="40"/>
                  </a:lnTo>
                  <a:lnTo>
                    <a:pt x="164" y="40"/>
                  </a:lnTo>
                  <a:lnTo>
                    <a:pt x="166" y="46"/>
                  </a:lnTo>
                  <a:lnTo>
                    <a:pt x="164" y="48"/>
                  </a:lnTo>
                  <a:lnTo>
                    <a:pt x="160" y="52"/>
                  </a:lnTo>
                  <a:lnTo>
                    <a:pt x="156" y="52"/>
                  </a:lnTo>
                  <a:lnTo>
                    <a:pt x="10" y="52"/>
                  </a:lnTo>
                  <a:lnTo>
                    <a:pt x="10" y="52"/>
                  </a:lnTo>
                  <a:lnTo>
                    <a:pt x="6" y="52"/>
                  </a:lnTo>
                  <a:lnTo>
                    <a:pt x="2" y="48"/>
                  </a:lnTo>
                  <a:lnTo>
                    <a:pt x="0" y="46"/>
                  </a:lnTo>
                  <a:lnTo>
                    <a:pt x="2" y="40"/>
                  </a:lnTo>
                  <a:lnTo>
                    <a:pt x="10" y="12"/>
                  </a:lnTo>
                  <a:lnTo>
                    <a:pt x="10" y="12"/>
                  </a:lnTo>
                  <a:lnTo>
                    <a:pt x="12" y="8"/>
                  </a:lnTo>
                  <a:lnTo>
                    <a:pt x="16" y="4"/>
                  </a:lnTo>
                  <a:lnTo>
                    <a:pt x="20" y="2"/>
                  </a:lnTo>
                  <a:lnTo>
                    <a:pt x="26" y="0"/>
                  </a:lnTo>
                  <a:lnTo>
                    <a:pt x="140" y="0"/>
                  </a:lnTo>
                  <a:lnTo>
                    <a:pt x="140" y="0"/>
                  </a:lnTo>
                  <a:lnTo>
                    <a:pt x="144" y="2"/>
                  </a:lnTo>
                  <a:lnTo>
                    <a:pt x="150" y="4"/>
                  </a:lnTo>
                  <a:lnTo>
                    <a:pt x="154" y="8"/>
                  </a:lnTo>
                  <a:lnTo>
                    <a:pt x="156" y="12"/>
                  </a:lnTo>
                  <a:lnTo>
                    <a:pt x="164" y="40"/>
                  </a:lnTo>
                  <a:lnTo>
                    <a:pt x="166" y="40"/>
                  </a:lnTo>
                  <a:lnTo>
                    <a:pt x="156" y="12"/>
                  </a:lnTo>
                  <a:lnTo>
                    <a:pt x="156" y="12"/>
                  </a:lnTo>
                  <a:lnTo>
                    <a:pt x="154" y="8"/>
                  </a:lnTo>
                  <a:lnTo>
                    <a:pt x="150" y="4"/>
                  </a:lnTo>
                  <a:lnTo>
                    <a:pt x="144" y="0"/>
                  </a:lnTo>
                  <a:lnTo>
                    <a:pt x="140" y="0"/>
                  </a:lnTo>
                  <a:lnTo>
                    <a:pt x="26" y="0"/>
                  </a:lnTo>
                  <a:lnTo>
                    <a:pt x="26" y="0"/>
                  </a:lnTo>
                  <a:lnTo>
                    <a:pt x="20" y="0"/>
                  </a:lnTo>
                  <a:lnTo>
                    <a:pt x="16" y="4"/>
                  </a:lnTo>
                  <a:lnTo>
                    <a:pt x="12" y="8"/>
                  </a:lnTo>
                  <a:lnTo>
                    <a:pt x="10" y="12"/>
                  </a:lnTo>
                  <a:lnTo>
                    <a:pt x="0" y="40"/>
                  </a:lnTo>
                  <a:lnTo>
                    <a:pt x="0" y="40"/>
                  </a:lnTo>
                  <a:lnTo>
                    <a:pt x="0" y="44"/>
                  </a:lnTo>
                  <a:lnTo>
                    <a:pt x="0" y="44"/>
                  </a:lnTo>
                  <a:lnTo>
                    <a:pt x="0" y="48"/>
                  </a:lnTo>
                  <a:lnTo>
                    <a:pt x="2" y="50"/>
                  </a:lnTo>
                  <a:lnTo>
                    <a:pt x="6" y="52"/>
                  </a:lnTo>
                  <a:lnTo>
                    <a:pt x="10" y="52"/>
                  </a:lnTo>
                  <a:lnTo>
                    <a:pt x="156" y="52"/>
                  </a:lnTo>
                  <a:lnTo>
                    <a:pt x="156" y="52"/>
                  </a:lnTo>
                  <a:lnTo>
                    <a:pt x="160" y="52"/>
                  </a:lnTo>
                  <a:lnTo>
                    <a:pt x="162" y="50"/>
                  </a:lnTo>
                  <a:lnTo>
                    <a:pt x="164" y="48"/>
                  </a:lnTo>
                  <a:lnTo>
                    <a:pt x="166" y="44"/>
                  </a:lnTo>
                  <a:lnTo>
                    <a:pt x="166" y="44"/>
                  </a:lnTo>
                  <a:lnTo>
                    <a:pt x="166" y="40"/>
                  </a:lnTo>
                  <a:lnTo>
                    <a:pt x="164" y="4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70" name="Freeform 37"/>
            <p:cNvSpPr>
              <a:spLocks noEditPoints="1"/>
            </p:cNvSpPr>
            <p:nvPr/>
          </p:nvSpPr>
          <p:spPr bwMode="auto">
            <a:xfrm>
              <a:off x="13471525" y="2238375"/>
              <a:ext cx="266700" cy="174625"/>
            </a:xfrm>
            <a:custGeom>
              <a:avLst/>
              <a:gdLst/>
              <a:ahLst/>
              <a:cxnLst>
                <a:cxn ang="0">
                  <a:pos x="0" y="0"/>
                </a:cxn>
                <a:cxn ang="0">
                  <a:pos x="0" y="110"/>
                </a:cxn>
                <a:cxn ang="0">
                  <a:pos x="168" y="110"/>
                </a:cxn>
                <a:cxn ang="0">
                  <a:pos x="168" y="0"/>
                </a:cxn>
                <a:cxn ang="0">
                  <a:pos x="0" y="0"/>
                </a:cxn>
                <a:cxn ang="0">
                  <a:pos x="152" y="96"/>
                </a:cxn>
                <a:cxn ang="0">
                  <a:pos x="16" y="96"/>
                </a:cxn>
                <a:cxn ang="0">
                  <a:pos x="16" y="14"/>
                </a:cxn>
                <a:cxn ang="0">
                  <a:pos x="152" y="14"/>
                </a:cxn>
                <a:cxn ang="0">
                  <a:pos x="152" y="96"/>
                </a:cxn>
              </a:cxnLst>
              <a:rect l="0" t="0" r="r" b="b"/>
              <a:pathLst>
                <a:path w="168" h="110">
                  <a:moveTo>
                    <a:pt x="0" y="0"/>
                  </a:moveTo>
                  <a:lnTo>
                    <a:pt x="0" y="110"/>
                  </a:lnTo>
                  <a:lnTo>
                    <a:pt x="168" y="110"/>
                  </a:lnTo>
                  <a:lnTo>
                    <a:pt x="168" y="0"/>
                  </a:lnTo>
                  <a:lnTo>
                    <a:pt x="0" y="0"/>
                  </a:lnTo>
                  <a:close/>
                  <a:moveTo>
                    <a:pt x="152" y="96"/>
                  </a:moveTo>
                  <a:lnTo>
                    <a:pt x="16" y="96"/>
                  </a:lnTo>
                  <a:lnTo>
                    <a:pt x="16" y="14"/>
                  </a:lnTo>
                  <a:lnTo>
                    <a:pt x="152" y="14"/>
                  </a:lnTo>
                  <a:lnTo>
                    <a:pt x="152" y="96"/>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grpSp>
        <p:nvGrpSpPr>
          <p:cNvPr id="25" name="组合 367"/>
          <p:cNvGrpSpPr/>
          <p:nvPr/>
        </p:nvGrpSpPr>
        <p:grpSpPr>
          <a:xfrm>
            <a:off x="3030775" y="3108654"/>
            <a:ext cx="322884" cy="201398"/>
            <a:chOff x="-1444626" y="2612827"/>
            <a:chExt cx="1444626" cy="1111251"/>
          </a:xfrm>
          <a:solidFill>
            <a:schemeClr val="tx1">
              <a:lumMod val="50000"/>
              <a:lumOff val="50000"/>
            </a:schemeClr>
          </a:solidFill>
        </p:grpSpPr>
        <p:sp>
          <p:nvSpPr>
            <p:cNvPr id="172" name="Freeform 5"/>
            <p:cNvSpPr>
              <a:spLocks noEditPoints="1"/>
            </p:cNvSpPr>
            <p:nvPr/>
          </p:nvSpPr>
          <p:spPr bwMode="auto">
            <a:xfrm>
              <a:off x="-1444626" y="2725540"/>
              <a:ext cx="1087438" cy="998538"/>
            </a:xfrm>
            <a:custGeom>
              <a:avLst/>
              <a:gdLst/>
              <a:ahLst/>
              <a:cxnLst>
                <a:cxn ang="0">
                  <a:pos x="11410" y="2"/>
                </a:cxn>
                <a:cxn ang="0">
                  <a:pos x="11555" y="20"/>
                </a:cxn>
                <a:cxn ang="0">
                  <a:pos x="11692" y="59"/>
                </a:cxn>
                <a:cxn ang="0">
                  <a:pos x="11821" y="117"/>
                </a:cxn>
                <a:cxn ang="0">
                  <a:pos x="11939" y="193"/>
                </a:cxn>
                <a:cxn ang="0">
                  <a:pos x="12044" y="284"/>
                </a:cxn>
                <a:cxn ang="0">
                  <a:pos x="12136" y="390"/>
                </a:cxn>
                <a:cxn ang="0">
                  <a:pos x="12211" y="508"/>
                </a:cxn>
                <a:cxn ang="0">
                  <a:pos x="12270" y="637"/>
                </a:cxn>
                <a:cxn ang="0">
                  <a:pos x="12309" y="774"/>
                </a:cxn>
                <a:cxn ang="0">
                  <a:pos x="12327" y="919"/>
                </a:cxn>
                <a:cxn ang="0">
                  <a:pos x="12327" y="8512"/>
                </a:cxn>
                <a:cxn ang="0">
                  <a:pos x="12309" y="8656"/>
                </a:cxn>
                <a:cxn ang="0">
                  <a:pos x="12270" y="8795"/>
                </a:cxn>
                <a:cxn ang="0">
                  <a:pos x="12211" y="8923"/>
                </a:cxn>
                <a:cxn ang="0">
                  <a:pos x="12136" y="9040"/>
                </a:cxn>
                <a:cxn ang="0">
                  <a:pos x="12044" y="9146"/>
                </a:cxn>
                <a:cxn ang="0">
                  <a:pos x="11939" y="9237"/>
                </a:cxn>
                <a:cxn ang="0">
                  <a:pos x="11821" y="9313"/>
                </a:cxn>
                <a:cxn ang="0">
                  <a:pos x="11692" y="9371"/>
                </a:cxn>
                <a:cxn ang="0">
                  <a:pos x="11555" y="9411"/>
                </a:cxn>
                <a:cxn ang="0">
                  <a:pos x="11410" y="9430"/>
                </a:cxn>
                <a:cxn ang="0">
                  <a:pos x="8133" y="9818"/>
                </a:cxn>
                <a:cxn ang="0">
                  <a:pos x="968" y="9431"/>
                </a:cxn>
                <a:cxn ang="0">
                  <a:pos x="821" y="9420"/>
                </a:cxn>
                <a:cxn ang="0">
                  <a:pos x="681" y="9387"/>
                </a:cxn>
                <a:cxn ang="0">
                  <a:pos x="550" y="9335"/>
                </a:cxn>
                <a:cxn ang="0">
                  <a:pos x="428" y="9265"/>
                </a:cxn>
                <a:cxn ang="0">
                  <a:pos x="318" y="9179"/>
                </a:cxn>
                <a:cxn ang="0">
                  <a:pos x="222" y="9077"/>
                </a:cxn>
                <a:cxn ang="0">
                  <a:pos x="140" y="8964"/>
                </a:cxn>
                <a:cxn ang="0">
                  <a:pos x="77" y="8838"/>
                </a:cxn>
                <a:cxn ang="0">
                  <a:pos x="31" y="8703"/>
                </a:cxn>
                <a:cxn ang="0">
                  <a:pos x="5" y="8561"/>
                </a:cxn>
                <a:cxn ang="0">
                  <a:pos x="0" y="969"/>
                </a:cxn>
                <a:cxn ang="0">
                  <a:pos x="11" y="822"/>
                </a:cxn>
                <a:cxn ang="0">
                  <a:pos x="44" y="682"/>
                </a:cxn>
                <a:cxn ang="0">
                  <a:pos x="96" y="550"/>
                </a:cxn>
                <a:cxn ang="0">
                  <a:pos x="166" y="428"/>
                </a:cxn>
                <a:cxn ang="0">
                  <a:pos x="252" y="318"/>
                </a:cxn>
                <a:cxn ang="0">
                  <a:pos x="353" y="222"/>
                </a:cxn>
                <a:cxn ang="0">
                  <a:pos x="467" y="141"/>
                </a:cxn>
                <a:cxn ang="0">
                  <a:pos x="592" y="76"/>
                </a:cxn>
                <a:cxn ang="0">
                  <a:pos x="727" y="30"/>
                </a:cxn>
                <a:cxn ang="0">
                  <a:pos x="869" y="5"/>
                </a:cxn>
                <a:cxn ang="0">
                  <a:pos x="2888" y="10546"/>
                </a:cxn>
                <a:cxn ang="0">
                  <a:pos x="9033" y="10200"/>
                </a:cxn>
                <a:cxn ang="0">
                  <a:pos x="2888" y="11322"/>
                </a:cxn>
                <a:cxn ang="0">
                  <a:pos x="11211" y="969"/>
                </a:cxn>
                <a:cxn ang="0">
                  <a:pos x="1117" y="969"/>
                </a:cxn>
              </a:cxnLst>
              <a:rect l="0" t="0" r="r" b="b"/>
              <a:pathLst>
                <a:path w="12329" h="11322">
                  <a:moveTo>
                    <a:pt x="968" y="0"/>
                  </a:moveTo>
                  <a:lnTo>
                    <a:pt x="11361" y="0"/>
                  </a:lnTo>
                  <a:lnTo>
                    <a:pt x="11410" y="2"/>
                  </a:lnTo>
                  <a:lnTo>
                    <a:pt x="11459" y="5"/>
                  </a:lnTo>
                  <a:lnTo>
                    <a:pt x="11507" y="11"/>
                  </a:lnTo>
                  <a:lnTo>
                    <a:pt x="11555" y="20"/>
                  </a:lnTo>
                  <a:lnTo>
                    <a:pt x="11601" y="30"/>
                  </a:lnTo>
                  <a:lnTo>
                    <a:pt x="11647" y="44"/>
                  </a:lnTo>
                  <a:lnTo>
                    <a:pt x="11692" y="59"/>
                  </a:lnTo>
                  <a:lnTo>
                    <a:pt x="11736" y="76"/>
                  </a:lnTo>
                  <a:lnTo>
                    <a:pt x="11779" y="96"/>
                  </a:lnTo>
                  <a:lnTo>
                    <a:pt x="11821" y="117"/>
                  </a:lnTo>
                  <a:lnTo>
                    <a:pt x="11861" y="141"/>
                  </a:lnTo>
                  <a:lnTo>
                    <a:pt x="11901" y="167"/>
                  </a:lnTo>
                  <a:lnTo>
                    <a:pt x="11939" y="193"/>
                  </a:lnTo>
                  <a:lnTo>
                    <a:pt x="11975" y="222"/>
                  </a:lnTo>
                  <a:lnTo>
                    <a:pt x="12011" y="253"/>
                  </a:lnTo>
                  <a:lnTo>
                    <a:pt x="12044" y="284"/>
                  </a:lnTo>
                  <a:lnTo>
                    <a:pt x="12076" y="318"/>
                  </a:lnTo>
                  <a:lnTo>
                    <a:pt x="12107" y="354"/>
                  </a:lnTo>
                  <a:lnTo>
                    <a:pt x="12136" y="390"/>
                  </a:lnTo>
                  <a:lnTo>
                    <a:pt x="12162" y="428"/>
                  </a:lnTo>
                  <a:lnTo>
                    <a:pt x="12188" y="468"/>
                  </a:lnTo>
                  <a:lnTo>
                    <a:pt x="12211" y="508"/>
                  </a:lnTo>
                  <a:lnTo>
                    <a:pt x="12233" y="550"/>
                  </a:lnTo>
                  <a:lnTo>
                    <a:pt x="12252" y="593"/>
                  </a:lnTo>
                  <a:lnTo>
                    <a:pt x="12270" y="637"/>
                  </a:lnTo>
                  <a:lnTo>
                    <a:pt x="12285" y="682"/>
                  </a:lnTo>
                  <a:lnTo>
                    <a:pt x="12298" y="728"/>
                  </a:lnTo>
                  <a:lnTo>
                    <a:pt x="12309" y="774"/>
                  </a:lnTo>
                  <a:lnTo>
                    <a:pt x="12318" y="822"/>
                  </a:lnTo>
                  <a:lnTo>
                    <a:pt x="12324" y="870"/>
                  </a:lnTo>
                  <a:lnTo>
                    <a:pt x="12327" y="919"/>
                  </a:lnTo>
                  <a:lnTo>
                    <a:pt x="12329" y="969"/>
                  </a:lnTo>
                  <a:lnTo>
                    <a:pt x="12329" y="8462"/>
                  </a:lnTo>
                  <a:lnTo>
                    <a:pt x="12327" y="8512"/>
                  </a:lnTo>
                  <a:lnTo>
                    <a:pt x="12324" y="8561"/>
                  </a:lnTo>
                  <a:lnTo>
                    <a:pt x="12318" y="8609"/>
                  </a:lnTo>
                  <a:lnTo>
                    <a:pt x="12309" y="8656"/>
                  </a:lnTo>
                  <a:lnTo>
                    <a:pt x="12298" y="8703"/>
                  </a:lnTo>
                  <a:lnTo>
                    <a:pt x="12285" y="8750"/>
                  </a:lnTo>
                  <a:lnTo>
                    <a:pt x="12270" y="8795"/>
                  </a:lnTo>
                  <a:lnTo>
                    <a:pt x="12252" y="8838"/>
                  </a:lnTo>
                  <a:lnTo>
                    <a:pt x="12233" y="8881"/>
                  </a:lnTo>
                  <a:lnTo>
                    <a:pt x="12211" y="8923"/>
                  </a:lnTo>
                  <a:lnTo>
                    <a:pt x="12188" y="8964"/>
                  </a:lnTo>
                  <a:lnTo>
                    <a:pt x="12162" y="9003"/>
                  </a:lnTo>
                  <a:lnTo>
                    <a:pt x="12136" y="9040"/>
                  </a:lnTo>
                  <a:lnTo>
                    <a:pt x="12107" y="9077"/>
                  </a:lnTo>
                  <a:lnTo>
                    <a:pt x="12076" y="9112"/>
                  </a:lnTo>
                  <a:lnTo>
                    <a:pt x="12044" y="9146"/>
                  </a:lnTo>
                  <a:lnTo>
                    <a:pt x="12011" y="9179"/>
                  </a:lnTo>
                  <a:lnTo>
                    <a:pt x="11975" y="9209"/>
                  </a:lnTo>
                  <a:lnTo>
                    <a:pt x="11939" y="9237"/>
                  </a:lnTo>
                  <a:lnTo>
                    <a:pt x="11901" y="9265"/>
                  </a:lnTo>
                  <a:lnTo>
                    <a:pt x="11861" y="9290"/>
                  </a:lnTo>
                  <a:lnTo>
                    <a:pt x="11821" y="9313"/>
                  </a:lnTo>
                  <a:lnTo>
                    <a:pt x="11779" y="9335"/>
                  </a:lnTo>
                  <a:lnTo>
                    <a:pt x="11736" y="9354"/>
                  </a:lnTo>
                  <a:lnTo>
                    <a:pt x="11692" y="9371"/>
                  </a:lnTo>
                  <a:lnTo>
                    <a:pt x="11647" y="9387"/>
                  </a:lnTo>
                  <a:lnTo>
                    <a:pt x="11601" y="9400"/>
                  </a:lnTo>
                  <a:lnTo>
                    <a:pt x="11555" y="9411"/>
                  </a:lnTo>
                  <a:lnTo>
                    <a:pt x="11507" y="9420"/>
                  </a:lnTo>
                  <a:lnTo>
                    <a:pt x="11459" y="9426"/>
                  </a:lnTo>
                  <a:lnTo>
                    <a:pt x="11410" y="9430"/>
                  </a:lnTo>
                  <a:lnTo>
                    <a:pt x="11361" y="9431"/>
                  </a:lnTo>
                  <a:lnTo>
                    <a:pt x="8133" y="9431"/>
                  </a:lnTo>
                  <a:lnTo>
                    <a:pt x="8133" y="9818"/>
                  </a:lnTo>
                  <a:lnTo>
                    <a:pt x="4195" y="9818"/>
                  </a:lnTo>
                  <a:lnTo>
                    <a:pt x="4195" y="9431"/>
                  </a:lnTo>
                  <a:lnTo>
                    <a:pt x="968" y="9431"/>
                  </a:lnTo>
                  <a:lnTo>
                    <a:pt x="918" y="9430"/>
                  </a:lnTo>
                  <a:lnTo>
                    <a:pt x="869" y="9426"/>
                  </a:lnTo>
                  <a:lnTo>
                    <a:pt x="821" y="9420"/>
                  </a:lnTo>
                  <a:lnTo>
                    <a:pt x="774" y="9411"/>
                  </a:lnTo>
                  <a:lnTo>
                    <a:pt x="727" y="9400"/>
                  </a:lnTo>
                  <a:lnTo>
                    <a:pt x="681" y="9387"/>
                  </a:lnTo>
                  <a:lnTo>
                    <a:pt x="636" y="9371"/>
                  </a:lnTo>
                  <a:lnTo>
                    <a:pt x="592" y="9354"/>
                  </a:lnTo>
                  <a:lnTo>
                    <a:pt x="550" y="9335"/>
                  </a:lnTo>
                  <a:lnTo>
                    <a:pt x="508" y="9313"/>
                  </a:lnTo>
                  <a:lnTo>
                    <a:pt x="467" y="9290"/>
                  </a:lnTo>
                  <a:lnTo>
                    <a:pt x="428" y="9265"/>
                  </a:lnTo>
                  <a:lnTo>
                    <a:pt x="390" y="9237"/>
                  </a:lnTo>
                  <a:lnTo>
                    <a:pt x="353" y="9209"/>
                  </a:lnTo>
                  <a:lnTo>
                    <a:pt x="318" y="9179"/>
                  </a:lnTo>
                  <a:lnTo>
                    <a:pt x="285" y="9146"/>
                  </a:lnTo>
                  <a:lnTo>
                    <a:pt x="252" y="9112"/>
                  </a:lnTo>
                  <a:lnTo>
                    <a:pt x="222" y="9077"/>
                  </a:lnTo>
                  <a:lnTo>
                    <a:pt x="192" y="9040"/>
                  </a:lnTo>
                  <a:lnTo>
                    <a:pt x="166" y="9003"/>
                  </a:lnTo>
                  <a:lnTo>
                    <a:pt x="140" y="8964"/>
                  </a:lnTo>
                  <a:lnTo>
                    <a:pt x="117" y="8923"/>
                  </a:lnTo>
                  <a:lnTo>
                    <a:pt x="96" y="8881"/>
                  </a:lnTo>
                  <a:lnTo>
                    <a:pt x="77" y="8838"/>
                  </a:lnTo>
                  <a:lnTo>
                    <a:pt x="59" y="8795"/>
                  </a:lnTo>
                  <a:lnTo>
                    <a:pt x="44" y="8750"/>
                  </a:lnTo>
                  <a:lnTo>
                    <a:pt x="31" y="8703"/>
                  </a:lnTo>
                  <a:lnTo>
                    <a:pt x="19" y="8656"/>
                  </a:lnTo>
                  <a:lnTo>
                    <a:pt x="11" y="8609"/>
                  </a:lnTo>
                  <a:lnTo>
                    <a:pt x="5" y="8561"/>
                  </a:lnTo>
                  <a:lnTo>
                    <a:pt x="1" y="8512"/>
                  </a:lnTo>
                  <a:lnTo>
                    <a:pt x="0" y="8462"/>
                  </a:lnTo>
                  <a:lnTo>
                    <a:pt x="0" y="969"/>
                  </a:lnTo>
                  <a:lnTo>
                    <a:pt x="1" y="919"/>
                  </a:lnTo>
                  <a:lnTo>
                    <a:pt x="5" y="870"/>
                  </a:lnTo>
                  <a:lnTo>
                    <a:pt x="11" y="822"/>
                  </a:lnTo>
                  <a:lnTo>
                    <a:pt x="19" y="774"/>
                  </a:lnTo>
                  <a:lnTo>
                    <a:pt x="31" y="728"/>
                  </a:lnTo>
                  <a:lnTo>
                    <a:pt x="44" y="682"/>
                  </a:lnTo>
                  <a:lnTo>
                    <a:pt x="59" y="637"/>
                  </a:lnTo>
                  <a:lnTo>
                    <a:pt x="77" y="593"/>
                  </a:lnTo>
                  <a:lnTo>
                    <a:pt x="96" y="550"/>
                  </a:lnTo>
                  <a:lnTo>
                    <a:pt x="117" y="508"/>
                  </a:lnTo>
                  <a:lnTo>
                    <a:pt x="140" y="468"/>
                  </a:lnTo>
                  <a:lnTo>
                    <a:pt x="166" y="428"/>
                  </a:lnTo>
                  <a:lnTo>
                    <a:pt x="192" y="390"/>
                  </a:lnTo>
                  <a:lnTo>
                    <a:pt x="222" y="354"/>
                  </a:lnTo>
                  <a:lnTo>
                    <a:pt x="252" y="318"/>
                  </a:lnTo>
                  <a:lnTo>
                    <a:pt x="285" y="284"/>
                  </a:lnTo>
                  <a:lnTo>
                    <a:pt x="318" y="253"/>
                  </a:lnTo>
                  <a:lnTo>
                    <a:pt x="353" y="222"/>
                  </a:lnTo>
                  <a:lnTo>
                    <a:pt x="390" y="193"/>
                  </a:lnTo>
                  <a:lnTo>
                    <a:pt x="428" y="167"/>
                  </a:lnTo>
                  <a:lnTo>
                    <a:pt x="467" y="141"/>
                  </a:lnTo>
                  <a:lnTo>
                    <a:pt x="508" y="117"/>
                  </a:lnTo>
                  <a:lnTo>
                    <a:pt x="550" y="96"/>
                  </a:lnTo>
                  <a:lnTo>
                    <a:pt x="592" y="76"/>
                  </a:lnTo>
                  <a:lnTo>
                    <a:pt x="636" y="59"/>
                  </a:lnTo>
                  <a:lnTo>
                    <a:pt x="681" y="44"/>
                  </a:lnTo>
                  <a:lnTo>
                    <a:pt x="727" y="30"/>
                  </a:lnTo>
                  <a:lnTo>
                    <a:pt x="774" y="20"/>
                  </a:lnTo>
                  <a:lnTo>
                    <a:pt x="821" y="11"/>
                  </a:lnTo>
                  <a:lnTo>
                    <a:pt x="869" y="5"/>
                  </a:lnTo>
                  <a:lnTo>
                    <a:pt x="918" y="2"/>
                  </a:lnTo>
                  <a:lnTo>
                    <a:pt x="968" y="0"/>
                  </a:lnTo>
                  <a:close/>
                  <a:moveTo>
                    <a:pt x="2888" y="10546"/>
                  </a:moveTo>
                  <a:lnTo>
                    <a:pt x="2888" y="10546"/>
                  </a:lnTo>
                  <a:lnTo>
                    <a:pt x="3295" y="10200"/>
                  </a:lnTo>
                  <a:lnTo>
                    <a:pt x="9033" y="10200"/>
                  </a:lnTo>
                  <a:lnTo>
                    <a:pt x="9441" y="10546"/>
                  </a:lnTo>
                  <a:lnTo>
                    <a:pt x="9441" y="11322"/>
                  </a:lnTo>
                  <a:lnTo>
                    <a:pt x="2888" y="11322"/>
                  </a:lnTo>
                  <a:lnTo>
                    <a:pt x="2888" y="10546"/>
                  </a:lnTo>
                  <a:close/>
                  <a:moveTo>
                    <a:pt x="1117" y="969"/>
                  </a:moveTo>
                  <a:lnTo>
                    <a:pt x="11211" y="969"/>
                  </a:lnTo>
                  <a:lnTo>
                    <a:pt x="11211" y="8462"/>
                  </a:lnTo>
                  <a:lnTo>
                    <a:pt x="1117" y="8462"/>
                  </a:lnTo>
                  <a:lnTo>
                    <a:pt x="1117" y="969"/>
                  </a:lnTo>
                  <a:close/>
                </a:path>
              </a:pathLst>
            </a:custGeom>
            <a:grpFill/>
            <a:ln w="9525">
              <a:noFill/>
              <a:round/>
            </a:ln>
          </p:spPr>
          <p:txBody>
            <a:bodyPr/>
            <a:lstStyle/>
            <a:p>
              <a:pPr>
                <a:defRPr/>
              </a:pPr>
              <a:endParaRPr lang="zh-CN" altLang="en-US" u="sng">
                <a:solidFill>
                  <a:srgbClr val="000000"/>
                </a:solidFill>
                <a:latin typeface="Arial" panose="020B0604020202020204" pitchFamily="34" charset="0"/>
                <a:ea typeface="微软雅黑" panose="020B0503020204020204" pitchFamily="34" charset="-122"/>
                <a:cs typeface="Arial" panose="020B0604020202020204" pitchFamily="34" charset="0"/>
              </a:endParaRPr>
            </a:p>
          </p:txBody>
        </p:sp>
        <p:sp>
          <p:nvSpPr>
            <p:cNvPr id="173" name="Freeform 6"/>
            <p:cNvSpPr>
              <a:spLocks noEditPoints="1"/>
            </p:cNvSpPr>
            <p:nvPr/>
          </p:nvSpPr>
          <p:spPr bwMode="auto">
            <a:xfrm>
              <a:off x="-598488" y="2612827"/>
              <a:ext cx="598488" cy="1103313"/>
            </a:xfrm>
            <a:custGeom>
              <a:avLst/>
              <a:gdLst/>
              <a:ahLst/>
              <a:cxnLst>
                <a:cxn ang="0">
                  <a:pos x="6426" y="15"/>
                </a:cxn>
                <a:cxn ang="0">
                  <a:pos x="6572" y="81"/>
                </a:cxn>
                <a:cxn ang="0">
                  <a:pos x="6686" y="190"/>
                </a:cxn>
                <a:cxn ang="0">
                  <a:pos x="6759" y="332"/>
                </a:cxn>
                <a:cxn ang="0">
                  <a:pos x="6780" y="12044"/>
                </a:cxn>
                <a:cxn ang="0">
                  <a:pos x="6751" y="12206"/>
                </a:cxn>
                <a:cxn ang="0">
                  <a:pos x="6671" y="12344"/>
                </a:cxn>
                <a:cxn ang="0">
                  <a:pos x="6553" y="12447"/>
                </a:cxn>
                <a:cxn ang="0">
                  <a:pos x="6403" y="12506"/>
                </a:cxn>
                <a:cxn ang="0">
                  <a:pos x="424" y="12513"/>
                </a:cxn>
                <a:cxn ang="0">
                  <a:pos x="268" y="12469"/>
                </a:cxn>
                <a:cxn ang="0">
                  <a:pos x="139" y="12377"/>
                </a:cxn>
                <a:cxn ang="0">
                  <a:pos x="47" y="12248"/>
                </a:cxn>
                <a:cxn ang="0">
                  <a:pos x="3" y="12092"/>
                </a:cxn>
                <a:cxn ang="0">
                  <a:pos x="1971" y="10952"/>
                </a:cxn>
                <a:cxn ang="0">
                  <a:pos x="2201" y="10885"/>
                </a:cxn>
                <a:cxn ang="0">
                  <a:pos x="2412" y="10778"/>
                </a:cxn>
                <a:cxn ang="0">
                  <a:pos x="2782" y="10424"/>
                </a:cxn>
                <a:cxn ang="0">
                  <a:pos x="2899" y="10222"/>
                </a:cxn>
                <a:cxn ang="0">
                  <a:pos x="2963" y="10051"/>
                </a:cxn>
                <a:cxn ang="0">
                  <a:pos x="3003" y="9870"/>
                </a:cxn>
                <a:cxn ang="0">
                  <a:pos x="3018" y="9679"/>
                </a:cxn>
                <a:cxn ang="0">
                  <a:pos x="6497" y="1691"/>
                </a:cxn>
                <a:cxn ang="0">
                  <a:pos x="2719" y="1479"/>
                </a:cxn>
                <a:cxn ang="0">
                  <a:pos x="2505" y="1273"/>
                </a:cxn>
                <a:cxn ang="0">
                  <a:pos x="2248" y="1121"/>
                </a:cxn>
                <a:cxn ang="0">
                  <a:pos x="1957" y="1032"/>
                </a:cxn>
                <a:cxn ang="0">
                  <a:pos x="0" y="471"/>
                </a:cxn>
                <a:cxn ang="0">
                  <a:pos x="28" y="310"/>
                </a:cxn>
                <a:cxn ang="0">
                  <a:pos x="108" y="172"/>
                </a:cxn>
                <a:cxn ang="0">
                  <a:pos x="227" y="69"/>
                </a:cxn>
                <a:cxn ang="0">
                  <a:pos x="376" y="9"/>
                </a:cxn>
                <a:cxn ang="0">
                  <a:pos x="5844" y="5014"/>
                </a:cxn>
                <a:cxn ang="0">
                  <a:pos x="5995" y="5056"/>
                </a:cxn>
                <a:cxn ang="0">
                  <a:pos x="6119" y="5145"/>
                </a:cxn>
                <a:cxn ang="0">
                  <a:pos x="6208" y="5269"/>
                </a:cxn>
                <a:cxn ang="0">
                  <a:pos x="6250" y="5419"/>
                </a:cxn>
                <a:cxn ang="0">
                  <a:pos x="6238" y="5579"/>
                </a:cxn>
                <a:cxn ang="0">
                  <a:pos x="6175" y="5720"/>
                </a:cxn>
                <a:cxn ang="0">
                  <a:pos x="6070" y="5830"/>
                </a:cxn>
                <a:cxn ang="0">
                  <a:pos x="5933" y="5900"/>
                </a:cxn>
                <a:cxn ang="0">
                  <a:pos x="5775" y="5919"/>
                </a:cxn>
                <a:cxn ang="0">
                  <a:pos x="5621" y="5885"/>
                </a:cxn>
                <a:cxn ang="0">
                  <a:pos x="5493" y="5803"/>
                </a:cxn>
                <a:cxn ang="0">
                  <a:pos x="5399" y="5682"/>
                </a:cxn>
                <a:cxn ang="0">
                  <a:pos x="5349" y="5535"/>
                </a:cxn>
                <a:cxn ang="0">
                  <a:pos x="5353" y="5374"/>
                </a:cxn>
                <a:cxn ang="0">
                  <a:pos x="5409" y="5231"/>
                </a:cxn>
                <a:cxn ang="0">
                  <a:pos x="5510" y="5115"/>
                </a:cxn>
                <a:cxn ang="0">
                  <a:pos x="5643" y="5039"/>
                </a:cxn>
                <a:cxn ang="0">
                  <a:pos x="5798" y="5011"/>
                </a:cxn>
                <a:cxn ang="0">
                  <a:pos x="4028" y="9504"/>
                </a:cxn>
                <a:cxn ang="0">
                  <a:pos x="3533" y="11795"/>
                </a:cxn>
                <a:cxn ang="0">
                  <a:pos x="3006" y="2139"/>
                </a:cxn>
                <a:cxn ang="0">
                  <a:pos x="3018" y="3648"/>
                </a:cxn>
              </a:cxnLst>
              <a:rect l="0" t="0" r="r" b="b"/>
              <a:pathLst>
                <a:path w="6780" h="12516">
                  <a:moveTo>
                    <a:pt x="472" y="0"/>
                  </a:moveTo>
                  <a:lnTo>
                    <a:pt x="6309" y="0"/>
                  </a:lnTo>
                  <a:lnTo>
                    <a:pt x="6333" y="1"/>
                  </a:lnTo>
                  <a:lnTo>
                    <a:pt x="6357" y="2"/>
                  </a:lnTo>
                  <a:lnTo>
                    <a:pt x="6381" y="5"/>
                  </a:lnTo>
                  <a:lnTo>
                    <a:pt x="6403" y="9"/>
                  </a:lnTo>
                  <a:lnTo>
                    <a:pt x="6426" y="15"/>
                  </a:lnTo>
                  <a:lnTo>
                    <a:pt x="6448" y="22"/>
                  </a:lnTo>
                  <a:lnTo>
                    <a:pt x="6470" y="29"/>
                  </a:lnTo>
                  <a:lnTo>
                    <a:pt x="6491" y="37"/>
                  </a:lnTo>
                  <a:lnTo>
                    <a:pt x="6513" y="47"/>
                  </a:lnTo>
                  <a:lnTo>
                    <a:pt x="6533" y="57"/>
                  </a:lnTo>
                  <a:lnTo>
                    <a:pt x="6553" y="69"/>
                  </a:lnTo>
                  <a:lnTo>
                    <a:pt x="6572" y="81"/>
                  </a:lnTo>
                  <a:lnTo>
                    <a:pt x="6591" y="94"/>
                  </a:lnTo>
                  <a:lnTo>
                    <a:pt x="6608" y="109"/>
                  </a:lnTo>
                  <a:lnTo>
                    <a:pt x="6625" y="123"/>
                  </a:lnTo>
                  <a:lnTo>
                    <a:pt x="6642" y="138"/>
                  </a:lnTo>
                  <a:lnTo>
                    <a:pt x="6657" y="155"/>
                  </a:lnTo>
                  <a:lnTo>
                    <a:pt x="6671" y="172"/>
                  </a:lnTo>
                  <a:lnTo>
                    <a:pt x="6686" y="190"/>
                  </a:lnTo>
                  <a:lnTo>
                    <a:pt x="6699" y="208"/>
                  </a:lnTo>
                  <a:lnTo>
                    <a:pt x="6711" y="227"/>
                  </a:lnTo>
                  <a:lnTo>
                    <a:pt x="6723" y="247"/>
                  </a:lnTo>
                  <a:lnTo>
                    <a:pt x="6733" y="267"/>
                  </a:lnTo>
                  <a:lnTo>
                    <a:pt x="6743" y="289"/>
                  </a:lnTo>
                  <a:lnTo>
                    <a:pt x="6751" y="310"/>
                  </a:lnTo>
                  <a:lnTo>
                    <a:pt x="6759" y="332"/>
                  </a:lnTo>
                  <a:lnTo>
                    <a:pt x="6765" y="354"/>
                  </a:lnTo>
                  <a:lnTo>
                    <a:pt x="6771" y="377"/>
                  </a:lnTo>
                  <a:lnTo>
                    <a:pt x="6775" y="400"/>
                  </a:lnTo>
                  <a:lnTo>
                    <a:pt x="6778" y="423"/>
                  </a:lnTo>
                  <a:lnTo>
                    <a:pt x="6779" y="448"/>
                  </a:lnTo>
                  <a:lnTo>
                    <a:pt x="6780" y="471"/>
                  </a:lnTo>
                  <a:lnTo>
                    <a:pt x="6780" y="12044"/>
                  </a:lnTo>
                  <a:lnTo>
                    <a:pt x="6779" y="12068"/>
                  </a:lnTo>
                  <a:lnTo>
                    <a:pt x="6778" y="12092"/>
                  </a:lnTo>
                  <a:lnTo>
                    <a:pt x="6775" y="12115"/>
                  </a:lnTo>
                  <a:lnTo>
                    <a:pt x="6771" y="12139"/>
                  </a:lnTo>
                  <a:lnTo>
                    <a:pt x="6765" y="12162"/>
                  </a:lnTo>
                  <a:lnTo>
                    <a:pt x="6759" y="12184"/>
                  </a:lnTo>
                  <a:lnTo>
                    <a:pt x="6751" y="12206"/>
                  </a:lnTo>
                  <a:lnTo>
                    <a:pt x="6743" y="12227"/>
                  </a:lnTo>
                  <a:lnTo>
                    <a:pt x="6733" y="12248"/>
                  </a:lnTo>
                  <a:lnTo>
                    <a:pt x="6723" y="12268"/>
                  </a:lnTo>
                  <a:lnTo>
                    <a:pt x="6711" y="12289"/>
                  </a:lnTo>
                  <a:lnTo>
                    <a:pt x="6699" y="12307"/>
                  </a:lnTo>
                  <a:lnTo>
                    <a:pt x="6686" y="12325"/>
                  </a:lnTo>
                  <a:lnTo>
                    <a:pt x="6671" y="12344"/>
                  </a:lnTo>
                  <a:lnTo>
                    <a:pt x="6657" y="12360"/>
                  </a:lnTo>
                  <a:lnTo>
                    <a:pt x="6642" y="12377"/>
                  </a:lnTo>
                  <a:lnTo>
                    <a:pt x="6625" y="12393"/>
                  </a:lnTo>
                  <a:lnTo>
                    <a:pt x="6608" y="12407"/>
                  </a:lnTo>
                  <a:lnTo>
                    <a:pt x="6591" y="12422"/>
                  </a:lnTo>
                  <a:lnTo>
                    <a:pt x="6572" y="12435"/>
                  </a:lnTo>
                  <a:lnTo>
                    <a:pt x="6553" y="12447"/>
                  </a:lnTo>
                  <a:lnTo>
                    <a:pt x="6533" y="12459"/>
                  </a:lnTo>
                  <a:lnTo>
                    <a:pt x="6513" y="12469"/>
                  </a:lnTo>
                  <a:lnTo>
                    <a:pt x="6491" y="12478"/>
                  </a:lnTo>
                  <a:lnTo>
                    <a:pt x="6470" y="12487"/>
                  </a:lnTo>
                  <a:lnTo>
                    <a:pt x="6448" y="12494"/>
                  </a:lnTo>
                  <a:lnTo>
                    <a:pt x="6426" y="12501"/>
                  </a:lnTo>
                  <a:lnTo>
                    <a:pt x="6403" y="12506"/>
                  </a:lnTo>
                  <a:lnTo>
                    <a:pt x="6381" y="12510"/>
                  </a:lnTo>
                  <a:lnTo>
                    <a:pt x="6357" y="12513"/>
                  </a:lnTo>
                  <a:lnTo>
                    <a:pt x="6333" y="12515"/>
                  </a:lnTo>
                  <a:lnTo>
                    <a:pt x="6309" y="12516"/>
                  </a:lnTo>
                  <a:lnTo>
                    <a:pt x="472" y="12516"/>
                  </a:lnTo>
                  <a:lnTo>
                    <a:pt x="447" y="12515"/>
                  </a:lnTo>
                  <a:lnTo>
                    <a:pt x="424" y="12513"/>
                  </a:lnTo>
                  <a:lnTo>
                    <a:pt x="400" y="12510"/>
                  </a:lnTo>
                  <a:lnTo>
                    <a:pt x="376" y="12506"/>
                  </a:lnTo>
                  <a:lnTo>
                    <a:pt x="354" y="12501"/>
                  </a:lnTo>
                  <a:lnTo>
                    <a:pt x="331" y="12494"/>
                  </a:lnTo>
                  <a:lnTo>
                    <a:pt x="310" y="12487"/>
                  </a:lnTo>
                  <a:lnTo>
                    <a:pt x="288" y="12478"/>
                  </a:lnTo>
                  <a:lnTo>
                    <a:pt x="268" y="12469"/>
                  </a:lnTo>
                  <a:lnTo>
                    <a:pt x="247" y="12459"/>
                  </a:lnTo>
                  <a:lnTo>
                    <a:pt x="227" y="12447"/>
                  </a:lnTo>
                  <a:lnTo>
                    <a:pt x="209" y="12435"/>
                  </a:lnTo>
                  <a:lnTo>
                    <a:pt x="190" y="12422"/>
                  </a:lnTo>
                  <a:lnTo>
                    <a:pt x="172" y="12407"/>
                  </a:lnTo>
                  <a:lnTo>
                    <a:pt x="155" y="12393"/>
                  </a:lnTo>
                  <a:lnTo>
                    <a:pt x="139" y="12377"/>
                  </a:lnTo>
                  <a:lnTo>
                    <a:pt x="123" y="12360"/>
                  </a:lnTo>
                  <a:lnTo>
                    <a:pt x="108" y="12344"/>
                  </a:lnTo>
                  <a:lnTo>
                    <a:pt x="94" y="12325"/>
                  </a:lnTo>
                  <a:lnTo>
                    <a:pt x="81" y="12307"/>
                  </a:lnTo>
                  <a:lnTo>
                    <a:pt x="68" y="12289"/>
                  </a:lnTo>
                  <a:lnTo>
                    <a:pt x="57" y="12268"/>
                  </a:lnTo>
                  <a:lnTo>
                    <a:pt x="47" y="12248"/>
                  </a:lnTo>
                  <a:lnTo>
                    <a:pt x="38" y="12227"/>
                  </a:lnTo>
                  <a:lnTo>
                    <a:pt x="28" y="12206"/>
                  </a:lnTo>
                  <a:lnTo>
                    <a:pt x="21" y="12184"/>
                  </a:lnTo>
                  <a:lnTo>
                    <a:pt x="15" y="12162"/>
                  </a:lnTo>
                  <a:lnTo>
                    <a:pt x="10" y="12139"/>
                  </a:lnTo>
                  <a:lnTo>
                    <a:pt x="6" y="12115"/>
                  </a:lnTo>
                  <a:lnTo>
                    <a:pt x="3" y="12092"/>
                  </a:lnTo>
                  <a:lnTo>
                    <a:pt x="1" y="12068"/>
                  </a:lnTo>
                  <a:lnTo>
                    <a:pt x="0" y="12044"/>
                  </a:lnTo>
                  <a:lnTo>
                    <a:pt x="0" y="10974"/>
                  </a:lnTo>
                  <a:lnTo>
                    <a:pt x="1687" y="10974"/>
                  </a:lnTo>
                  <a:lnTo>
                    <a:pt x="1687" y="11795"/>
                  </a:lnTo>
                  <a:lnTo>
                    <a:pt x="1971" y="11795"/>
                  </a:lnTo>
                  <a:lnTo>
                    <a:pt x="1971" y="10952"/>
                  </a:lnTo>
                  <a:lnTo>
                    <a:pt x="2005" y="10945"/>
                  </a:lnTo>
                  <a:lnTo>
                    <a:pt x="2039" y="10937"/>
                  </a:lnTo>
                  <a:lnTo>
                    <a:pt x="2072" y="10928"/>
                  </a:lnTo>
                  <a:lnTo>
                    <a:pt x="2105" y="10919"/>
                  </a:lnTo>
                  <a:lnTo>
                    <a:pt x="2137" y="10909"/>
                  </a:lnTo>
                  <a:lnTo>
                    <a:pt x="2169" y="10897"/>
                  </a:lnTo>
                  <a:lnTo>
                    <a:pt x="2201" y="10885"/>
                  </a:lnTo>
                  <a:lnTo>
                    <a:pt x="2233" y="10872"/>
                  </a:lnTo>
                  <a:lnTo>
                    <a:pt x="2263" y="10858"/>
                  </a:lnTo>
                  <a:lnTo>
                    <a:pt x="2294" y="10844"/>
                  </a:lnTo>
                  <a:lnTo>
                    <a:pt x="2324" y="10829"/>
                  </a:lnTo>
                  <a:lnTo>
                    <a:pt x="2353" y="10812"/>
                  </a:lnTo>
                  <a:lnTo>
                    <a:pt x="2383" y="10796"/>
                  </a:lnTo>
                  <a:lnTo>
                    <a:pt x="2412" y="10778"/>
                  </a:lnTo>
                  <a:lnTo>
                    <a:pt x="2439" y="10760"/>
                  </a:lnTo>
                  <a:lnTo>
                    <a:pt x="2467" y="10741"/>
                  </a:lnTo>
                  <a:lnTo>
                    <a:pt x="2467" y="11795"/>
                  </a:lnTo>
                  <a:lnTo>
                    <a:pt x="2753" y="11795"/>
                  </a:lnTo>
                  <a:lnTo>
                    <a:pt x="2753" y="10466"/>
                  </a:lnTo>
                  <a:lnTo>
                    <a:pt x="2768" y="10446"/>
                  </a:lnTo>
                  <a:lnTo>
                    <a:pt x="2782" y="10424"/>
                  </a:lnTo>
                  <a:lnTo>
                    <a:pt x="2797" y="10403"/>
                  </a:lnTo>
                  <a:lnTo>
                    <a:pt x="2811" y="10381"/>
                  </a:lnTo>
                  <a:lnTo>
                    <a:pt x="2839" y="10337"/>
                  </a:lnTo>
                  <a:lnTo>
                    <a:pt x="2864" y="10292"/>
                  </a:lnTo>
                  <a:lnTo>
                    <a:pt x="2875" y="10269"/>
                  </a:lnTo>
                  <a:lnTo>
                    <a:pt x="2888" y="10246"/>
                  </a:lnTo>
                  <a:lnTo>
                    <a:pt x="2899" y="10222"/>
                  </a:lnTo>
                  <a:lnTo>
                    <a:pt x="2909" y="10199"/>
                  </a:lnTo>
                  <a:lnTo>
                    <a:pt x="2919" y="10175"/>
                  </a:lnTo>
                  <a:lnTo>
                    <a:pt x="2930" y="10150"/>
                  </a:lnTo>
                  <a:lnTo>
                    <a:pt x="2939" y="10126"/>
                  </a:lnTo>
                  <a:lnTo>
                    <a:pt x="2947" y="10101"/>
                  </a:lnTo>
                  <a:lnTo>
                    <a:pt x="2955" y="10077"/>
                  </a:lnTo>
                  <a:lnTo>
                    <a:pt x="2963" y="10051"/>
                  </a:lnTo>
                  <a:lnTo>
                    <a:pt x="2971" y="10025"/>
                  </a:lnTo>
                  <a:lnTo>
                    <a:pt x="2978" y="10000"/>
                  </a:lnTo>
                  <a:lnTo>
                    <a:pt x="2984" y="9974"/>
                  </a:lnTo>
                  <a:lnTo>
                    <a:pt x="2989" y="9949"/>
                  </a:lnTo>
                  <a:lnTo>
                    <a:pt x="2995" y="9922"/>
                  </a:lnTo>
                  <a:lnTo>
                    <a:pt x="2999" y="9896"/>
                  </a:lnTo>
                  <a:lnTo>
                    <a:pt x="3003" y="9870"/>
                  </a:lnTo>
                  <a:lnTo>
                    <a:pt x="3007" y="9843"/>
                  </a:lnTo>
                  <a:lnTo>
                    <a:pt x="3011" y="9817"/>
                  </a:lnTo>
                  <a:lnTo>
                    <a:pt x="3013" y="9789"/>
                  </a:lnTo>
                  <a:lnTo>
                    <a:pt x="3015" y="9762"/>
                  </a:lnTo>
                  <a:lnTo>
                    <a:pt x="3017" y="9735"/>
                  </a:lnTo>
                  <a:lnTo>
                    <a:pt x="3018" y="9707"/>
                  </a:lnTo>
                  <a:lnTo>
                    <a:pt x="3018" y="9679"/>
                  </a:lnTo>
                  <a:lnTo>
                    <a:pt x="3018" y="3934"/>
                  </a:lnTo>
                  <a:lnTo>
                    <a:pt x="6497" y="3934"/>
                  </a:lnTo>
                  <a:lnTo>
                    <a:pt x="6497" y="3771"/>
                  </a:lnTo>
                  <a:lnTo>
                    <a:pt x="6497" y="3771"/>
                  </a:lnTo>
                  <a:lnTo>
                    <a:pt x="6497" y="1977"/>
                  </a:lnTo>
                  <a:lnTo>
                    <a:pt x="6497" y="1746"/>
                  </a:lnTo>
                  <a:lnTo>
                    <a:pt x="6497" y="1691"/>
                  </a:lnTo>
                  <a:lnTo>
                    <a:pt x="2862" y="1691"/>
                  </a:lnTo>
                  <a:lnTo>
                    <a:pt x="2842" y="1655"/>
                  </a:lnTo>
                  <a:lnTo>
                    <a:pt x="2819" y="1618"/>
                  </a:lnTo>
                  <a:lnTo>
                    <a:pt x="2796" y="1582"/>
                  </a:lnTo>
                  <a:lnTo>
                    <a:pt x="2771" y="1547"/>
                  </a:lnTo>
                  <a:lnTo>
                    <a:pt x="2745" y="1512"/>
                  </a:lnTo>
                  <a:lnTo>
                    <a:pt x="2719" y="1479"/>
                  </a:lnTo>
                  <a:lnTo>
                    <a:pt x="2691" y="1447"/>
                  </a:lnTo>
                  <a:lnTo>
                    <a:pt x="2662" y="1416"/>
                  </a:lnTo>
                  <a:lnTo>
                    <a:pt x="2633" y="1385"/>
                  </a:lnTo>
                  <a:lnTo>
                    <a:pt x="2602" y="1355"/>
                  </a:lnTo>
                  <a:lnTo>
                    <a:pt x="2570" y="1327"/>
                  </a:lnTo>
                  <a:lnTo>
                    <a:pt x="2538" y="1299"/>
                  </a:lnTo>
                  <a:lnTo>
                    <a:pt x="2505" y="1273"/>
                  </a:lnTo>
                  <a:lnTo>
                    <a:pt x="2470" y="1248"/>
                  </a:lnTo>
                  <a:lnTo>
                    <a:pt x="2435" y="1223"/>
                  </a:lnTo>
                  <a:lnTo>
                    <a:pt x="2399" y="1201"/>
                  </a:lnTo>
                  <a:lnTo>
                    <a:pt x="2363" y="1179"/>
                  </a:lnTo>
                  <a:lnTo>
                    <a:pt x="2325" y="1159"/>
                  </a:lnTo>
                  <a:lnTo>
                    <a:pt x="2287" y="1139"/>
                  </a:lnTo>
                  <a:lnTo>
                    <a:pt x="2248" y="1121"/>
                  </a:lnTo>
                  <a:lnTo>
                    <a:pt x="2208" y="1104"/>
                  </a:lnTo>
                  <a:lnTo>
                    <a:pt x="2168" y="1089"/>
                  </a:lnTo>
                  <a:lnTo>
                    <a:pt x="2127" y="1075"/>
                  </a:lnTo>
                  <a:lnTo>
                    <a:pt x="2085" y="1061"/>
                  </a:lnTo>
                  <a:lnTo>
                    <a:pt x="2043" y="1050"/>
                  </a:lnTo>
                  <a:lnTo>
                    <a:pt x="2000" y="1041"/>
                  </a:lnTo>
                  <a:lnTo>
                    <a:pt x="1957" y="1032"/>
                  </a:lnTo>
                  <a:lnTo>
                    <a:pt x="1914" y="1025"/>
                  </a:lnTo>
                  <a:lnTo>
                    <a:pt x="1870" y="1019"/>
                  </a:lnTo>
                  <a:lnTo>
                    <a:pt x="1825" y="1015"/>
                  </a:lnTo>
                  <a:lnTo>
                    <a:pt x="1780" y="1013"/>
                  </a:lnTo>
                  <a:lnTo>
                    <a:pt x="1735" y="1012"/>
                  </a:lnTo>
                  <a:lnTo>
                    <a:pt x="0" y="1012"/>
                  </a:lnTo>
                  <a:lnTo>
                    <a:pt x="0" y="471"/>
                  </a:lnTo>
                  <a:lnTo>
                    <a:pt x="1" y="448"/>
                  </a:lnTo>
                  <a:lnTo>
                    <a:pt x="3" y="423"/>
                  </a:lnTo>
                  <a:lnTo>
                    <a:pt x="6" y="400"/>
                  </a:lnTo>
                  <a:lnTo>
                    <a:pt x="10" y="377"/>
                  </a:lnTo>
                  <a:lnTo>
                    <a:pt x="15" y="354"/>
                  </a:lnTo>
                  <a:lnTo>
                    <a:pt x="21" y="332"/>
                  </a:lnTo>
                  <a:lnTo>
                    <a:pt x="28" y="310"/>
                  </a:lnTo>
                  <a:lnTo>
                    <a:pt x="38" y="289"/>
                  </a:lnTo>
                  <a:lnTo>
                    <a:pt x="47" y="267"/>
                  </a:lnTo>
                  <a:lnTo>
                    <a:pt x="57" y="247"/>
                  </a:lnTo>
                  <a:lnTo>
                    <a:pt x="68" y="227"/>
                  </a:lnTo>
                  <a:lnTo>
                    <a:pt x="81" y="208"/>
                  </a:lnTo>
                  <a:lnTo>
                    <a:pt x="94" y="190"/>
                  </a:lnTo>
                  <a:lnTo>
                    <a:pt x="108" y="172"/>
                  </a:lnTo>
                  <a:lnTo>
                    <a:pt x="123" y="155"/>
                  </a:lnTo>
                  <a:lnTo>
                    <a:pt x="139" y="138"/>
                  </a:lnTo>
                  <a:lnTo>
                    <a:pt x="155" y="123"/>
                  </a:lnTo>
                  <a:lnTo>
                    <a:pt x="172" y="109"/>
                  </a:lnTo>
                  <a:lnTo>
                    <a:pt x="190" y="94"/>
                  </a:lnTo>
                  <a:lnTo>
                    <a:pt x="209" y="81"/>
                  </a:lnTo>
                  <a:lnTo>
                    <a:pt x="227" y="69"/>
                  </a:lnTo>
                  <a:lnTo>
                    <a:pt x="247" y="57"/>
                  </a:lnTo>
                  <a:lnTo>
                    <a:pt x="268" y="47"/>
                  </a:lnTo>
                  <a:lnTo>
                    <a:pt x="288" y="37"/>
                  </a:lnTo>
                  <a:lnTo>
                    <a:pt x="310" y="29"/>
                  </a:lnTo>
                  <a:lnTo>
                    <a:pt x="331" y="22"/>
                  </a:lnTo>
                  <a:lnTo>
                    <a:pt x="354" y="15"/>
                  </a:lnTo>
                  <a:lnTo>
                    <a:pt x="376" y="9"/>
                  </a:lnTo>
                  <a:lnTo>
                    <a:pt x="400" y="5"/>
                  </a:lnTo>
                  <a:lnTo>
                    <a:pt x="424" y="2"/>
                  </a:lnTo>
                  <a:lnTo>
                    <a:pt x="447" y="1"/>
                  </a:lnTo>
                  <a:lnTo>
                    <a:pt x="472" y="0"/>
                  </a:lnTo>
                  <a:close/>
                  <a:moveTo>
                    <a:pt x="5798" y="5011"/>
                  </a:moveTo>
                  <a:lnTo>
                    <a:pt x="5822" y="5012"/>
                  </a:lnTo>
                  <a:lnTo>
                    <a:pt x="5844" y="5014"/>
                  </a:lnTo>
                  <a:lnTo>
                    <a:pt x="5867" y="5017"/>
                  </a:lnTo>
                  <a:lnTo>
                    <a:pt x="5889" y="5021"/>
                  </a:lnTo>
                  <a:lnTo>
                    <a:pt x="5912" y="5026"/>
                  </a:lnTo>
                  <a:lnTo>
                    <a:pt x="5933" y="5032"/>
                  </a:lnTo>
                  <a:lnTo>
                    <a:pt x="5954" y="5039"/>
                  </a:lnTo>
                  <a:lnTo>
                    <a:pt x="5974" y="5047"/>
                  </a:lnTo>
                  <a:lnTo>
                    <a:pt x="5995" y="5056"/>
                  </a:lnTo>
                  <a:lnTo>
                    <a:pt x="6014" y="5066"/>
                  </a:lnTo>
                  <a:lnTo>
                    <a:pt x="6034" y="5077"/>
                  </a:lnTo>
                  <a:lnTo>
                    <a:pt x="6052" y="5090"/>
                  </a:lnTo>
                  <a:lnTo>
                    <a:pt x="6070" y="5102"/>
                  </a:lnTo>
                  <a:lnTo>
                    <a:pt x="6087" y="5115"/>
                  </a:lnTo>
                  <a:lnTo>
                    <a:pt x="6103" y="5130"/>
                  </a:lnTo>
                  <a:lnTo>
                    <a:pt x="6119" y="5145"/>
                  </a:lnTo>
                  <a:lnTo>
                    <a:pt x="6134" y="5160"/>
                  </a:lnTo>
                  <a:lnTo>
                    <a:pt x="6148" y="5177"/>
                  </a:lnTo>
                  <a:lnTo>
                    <a:pt x="6162" y="5194"/>
                  </a:lnTo>
                  <a:lnTo>
                    <a:pt x="6175" y="5211"/>
                  </a:lnTo>
                  <a:lnTo>
                    <a:pt x="6186" y="5231"/>
                  </a:lnTo>
                  <a:lnTo>
                    <a:pt x="6197" y="5249"/>
                  </a:lnTo>
                  <a:lnTo>
                    <a:pt x="6208" y="5269"/>
                  </a:lnTo>
                  <a:lnTo>
                    <a:pt x="6217" y="5289"/>
                  </a:lnTo>
                  <a:lnTo>
                    <a:pt x="6225" y="5310"/>
                  </a:lnTo>
                  <a:lnTo>
                    <a:pt x="6232" y="5331"/>
                  </a:lnTo>
                  <a:lnTo>
                    <a:pt x="6238" y="5353"/>
                  </a:lnTo>
                  <a:lnTo>
                    <a:pt x="6244" y="5374"/>
                  </a:lnTo>
                  <a:lnTo>
                    <a:pt x="6247" y="5397"/>
                  </a:lnTo>
                  <a:lnTo>
                    <a:pt x="6250" y="5419"/>
                  </a:lnTo>
                  <a:lnTo>
                    <a:pt x="6252" y="5443"/>
                  </a:lnTo>
                  <a:lnTo>
                    <a:pt x="6253" y="5466"/>
                  </a:lnTo>
                  <a:lnTo>
                    <a:pt x="6252" y="5489"/>
                  </a:lnTo>
                  <a:lnTo>
                    <a:pt x="6250" y="5513"/>
                  </a:lnTo>
                  <a:lnTo>
                    <a:pt x="6247" y="5535"/>
                  </a:lnTo>
                  <a:lnTo>
                    <a:pt x="6244" y="5557"/>
                  </a:lnTo>
                  <a:lnTo>
                    <a:pt x="6238" y="5579"/>
                  </a:lnTo>
                  <a:lnTo>
                    <a:pt x="6232" y="5601"/>
                  </a:lnTo>
                  <a:lnTo>
                    <a:pt x="6225" y="5622"/>
                  </a:lnTo>
                  <a:lnTo>
                    <a:pt x="6217" y="5643"/>
                  </a:lnTo>
                  <a:lnTo>
                    <a:pt x="6208" y="5662"/>
                  </a:lnTo>
                  <a:lnTo>
                    <a:pt x="6197" y="5682"/>
                  </a:lnTo>
                  <a:lnTo>
                    <a:pt x="6186" y="5701"/>
                  </a:lnTo>
                  <a:lnTo>
                    <a:pt x="6175" y="5720"/>
                  </a:lnTo>
                  <a:lnTo>
                    <a:pt x="6162" y="5738"/>
                  </a:lnTo>
                  <a:lnTo>
                    <a:pt x="6148" y="5754"/>
                  </a:lnTo>
                  <a:lnTo>
                    <a:pt x="6134" y="5771"/>
                  </a:lnTo>
                  <a:lnTo>
                    <a:pt x="6119" y="5787"/>
                  </a:lnTo>
                  <a:lnTo>
                    <a:pt x="6103" y="5803"/>
                  </a:lnTo>
                  <a:lnTo>
                    <a:pt x="6087" y="5817"/>
                  </a:lnTo>
                  <a:lnTo>
                    <a:pt x="6070" y="5830"/>
                  </a:lnTo>
                  <a:lnTo>
                    <a:pt x="6052" y="5843"/>
                  </a:lnTo>
                  <a:lnTo>
                    <a:pt x="6034" y="5855"/>
                  </a:lnTo>
                  <a:lnTo>
                    <a:pt x="6014" y="5865"/>
                  </a:lnTo>
                  <a:lnTo>
                    <a:pt x="5995" y="5875"/>
                  </a:lnTo>
                  <a:lnTo>
                    <a:pt x="5974" y="5885"/>
                  </a:lnTo>
                  <a:lnTo>
                    <a:pt x="5954" y="5893"/>
                  </a:lnTo>
                  <a:lnTo>
                    <a:pt x="5933" y="5900"/>
                  </a:lnTo>
                  <a:lnTo>
                    <a:pt x="5912" y="5906"/>
                  </a:lnTo>
                  <a:lnTo>
                    <a:pt x="5889" y="5911"/>
                  </a:lnTo>
                  <a:lnTo>
                    <a:pt x="5867" y="5915"/>
                  </a:lnTo>
                  <a:lnTo>
                    <a:pt x="5844" y="5918"/>
                  </a:lnTo>
                  <a:lnTo>
                    <a:pt x="5822" y="5919"/>
                  </a:lnTo>
                  <a:lnTo>
                    <a:pt x="5798" y="5920"/>
                  </a:lnTo>
                  <a:lnTo>
                    <a:pt x="5775" y="5919"/>
                  </a:lnTo>
                  <a:lnTo>
                    <a:pt x="5752" y="5918"/>
                  </a:lnTo>
                  <a:lnTo>
                    <a:pt x="5729" y="5915"/>
                  </a:lnTo>
                  <a:lnTo>
                    <a:pt x="5707" y="5911"/>
                  </a:lnTo>
                  <a:lnTo>
                    <a:pt x="5685" y="5906"/>
                  </a:lnTo>
                  <a:lnTo>
                    <a:pt x="5663" y="5900"/>
                  </a:lnTo>
                  <a:lnTo>
                    <a:pt x="5643" y="5893"/>
                  </a:lnTo>
                  <a:lnTo>
                    <a:pt x="5621" y="5885"/>
                  </a:lnTo>
                  <a:lnTo>
                    <a:pt x="5602" y="5875"/>
                  </a:lnTo>
                  <a:lnTo>
                    <a:pt x="5582" y="5865"/>
                  </a:lnTo>
                  <a:lnTo>
                    <a:pt x="5563" y="5855"/>
                  </a:lnTo>
                  <a:lnTo>
                    <a:pt x="5544" y="5843"/>
                  </a:lnTo>
                  <a:lnTo>
                    <a:pt x="5527" y="5830"/>
                  </a:lnTo>
                  <a:lnTo>
                    <a:pt x="5510" y="5817"/>
                  </a:lnTo>
                  <a:lnTo>
                    <a:pt x="5493" y="5803"/>
                  </a:lnTo>
                  <a:lnTo>
                    <a:pt x="5477" y="5787"/>
                  </a:lnTo>
                  <a:lnTo>
                    <a:pt x="5462" y="5771"/>
                  </a:lnTo>
                  <a:lnTo>
                    <a:pt x="5448" y="5754"/>
                  </a:lnTo>
                  <a:lnTo>
                    <a:pt x="5434" y="5738"/>
                  </a:lnTo>
                  <a:lnTo>
                    <a:pt x="5421" y="5720"/>
                  </a:lnTo>
                  <a:lnTo>
                    <a:pt x="5409" y="5701"/>
                  </a:lnTo>
                  <a:lnTo>
                    <a:pt x="5399" y="5682"/>
                  </a:lnTo>
                  <a:lnTo>
                    <a:pt x="5389" y="5662"/>
                  </a:lnTo>
                  <a:lnTo>
                    <a:pt x="5380" y="5643"/>
                  </a:lnTo>
                  <a:lnTo>
                    <a:pt x="5371" y="5622"/>
                  </a:lnTo>
                  <a:lnTo>
                    <a:pt x="5364" y="5601"/>
                  </a:lnTo>
                  <a:lnTo>
                    <a:pt x="5358" y="5579"/>
                  </a:lnTo>
                  <a:lnTo>
                    <a:pt x="5353" y="5557"/>
                  </a:lnTo>
                  <a:lnTo>
                    <a:pt x="5349" y="5535"/>
                  </a:lnTo>
                  <a:lnTo>
                    <a:pt x="5346" y="5513"/>
                  </a:lnTo>
                  <a:lnTo>
                    <a:pt x="5345" y="5489"/>
                  </a:lnTo>
                  <a:lnTo>
                    <a:pt x="5344" y="5466"/>
                  </a:lnTo>
                  <a:lnTo>
                    <a:pt x="5345" y="5443"/>
                  </a:lnTo>
                  <a:lnTo>
                    <a:pt x="5346" y="5419"/>
                  </a:lnTo>
                  <a:lnTo>
                    <a:pt x="5349" y="5397"/>
                  </a:lnTo>
                  <a:lnTo>
                    <a:pt x="5353" y="5374"/>
                  </a:lnTo>
                  <a:lnTo>
                    <a:pt x="5358" y="5353"/>
                  </a:lnTo>
                  <a:lnTo>
                    <a:pt x="5364" y="5331"/>
                  </a:lnTo>
                  <a:lnTo>
                    <a:pt x="5371" y="5310"/>
                  </a:lnTo>
                  <a:lnTo>
                    <a:pt x="5380" y="5289"/>
                  </a:lnTo>
                  <a:lnTo>
                    <a:pt x="5389" y="5269"/>
                  </a:lnTo>
                  <a:lnTo>
                    <a:pt x="5399" y="5249"/>
                  </a:lnTo>
                  <a:lnTo>
                    <a:pt x="5409" y="5231"/>
                  </a:lnTo>
                  <a:lnTo>
                    <a:pt x="5421" y="5211"/>
                  </a:lnTo>
                  <a:lnTo>
                    <a:pt x="5434" y="5194"/>
                  </a:lnTo>
                  <a:lnTo>
                    <a:pt x="5448" y="5177"/>
                  </a:lnTo>
                  <a:lnTo>
                    <a:pt x="5462" y="5160"/>
                  </a:lnTo>
                  <a:lnTo>
                    <a:pt x="5477" y="5145"/>
                  </a:lnTo>
                  <a:lnTo>
                    <a:pt x="5493" y="5130"/>
                  </a:lnTo>
                  <a:lnTo>
                    <a:pt x="5510" y="5115"/>
                  </a:lnTo>
                  <a:lnTo>
                    <a:pt x="5527" y="5102"/>
                  </a:lnTo>
                  <a:lnTo>
                    <a:pt x="5544" y="5090"/>
                  </a:lnTo>
                  <a:lnTo>
                    <a:pt x="5563" y="5077"/>
                  </a:lnTo>
                  <a:lnTo>
                    <a:pt x="5582" y="5066"/>
                  </a:lnTo>
                  <a:lnTo>
                    <a:pt x="5602" y="5056"/>
                  </a:lnTo>
                  <a:lnTo>
                    <a:pt x="5621" y="5047"/>
                  </a:lnTo>
                  <a:lnTo>
                    <a:pt x="5643" y="5039"/>
                  </a:lnTo>
                  <a:lnTo>
                    <a:pt x="5663" y="5032"/>
                  </a:lnTo>
                  <a:lnTo>
                    <a:pt x="5685" y="5026"/>
                  </a:lnTo>
                  <a:lnTo>
                    <a:pt x="5707" y="5021"/>
                  </a:lnTo>
                  <a:lnTo>
                    <a:pt x="5729" y="5017"/>
                  </a:lnTo>
                  <a:lnTo>
                    <a:pt x="5752" y="5014"/>
                  </a:lnTo>
                  <a:lnTo>
                    <a:pt x="5775" y="5012"/>
                  </a:lnTo>
                  <a:lnTo>
                    <a:pt x="5798" y="5011"/>
                  </a:lnTo>
                  <a:close/>
                  <a:moveTo>
                    <a:pt x="4808" y="11795"/>
                  </a:moveTo>
                  <a:lnTo>
                    <a:pt x="4808" y="9504"/>
                  </a:lnTo>
                  <a:lnTo>
                    <a:pt x="5094" y="9504"/>
                  </a:lnTo>
                  <a:lnTo>
                    <a:pt x="5094" y="11795"/>
                  </a:lnTo>
                  <a:lnTo>
                    <a:pt x="4808" y="11795"/>
                  </a:lnTo>
                  <a:close/>
                  <a:moveTo>
                    <a:pt x="4028" y="11795"/>
                  </a:moveTo>
                  <a:lnTo>
                    <a:pt x="4028" y="9504"/>
                  </a:lnTo>
                  <a:lnTo>
                    <a:pt x="4313" y="9504"/>
                  </a:lnTo>
                  <a:lnTo>
                    <a:pt x="4313" y="11795"/>
                  </a:lnTo>
                  <a:lnTo>
                    <a:pt x="4028" y="11795"/>
                  </a:lnTo>
                  <a:close/>
                  <a:moveTo>
                    <a:pt x="3247" y="11795"/>
                  </a:moveTo>
                  <a:lnTo>
                    <a:pt x="3247" y="9504"/>
                  </a:lnTo>
                  <a:lnTo>
                    <a:pt x="3533" y="9504"/>
                  </a:lnTo>
                  <a:lnTo>
                    <a:pt x="3533" y="11795"/>
                  </a:lnTo>
                  <a:lnTo>
                    <a:pt x="3247" y="11795"/>
                  </a:lnTo>
                  <a:close/>
                  <a:moveTo>
                    <a:pt x="3018" y="3648"/>
                  </a:moveTo>
                  <a:lnTo>
                    <a:pt x="3018" y="2307"/>
                  </a:lnTo>
                  <a:lnTo>
                    <a:pt x="3017" y="2265"/>
                  </a:lnTo>
                  <a:lnTo>
                    <a:pt x="3015" y="2222"/>
                  </a:lnTo>
                  <a:lnTo>
                    <a:pt x="3012" y="2181"/>
                  </a:lnTo>
                  <a:lnTo>
                    <a:pt x="3006" y="2139"/>
                  </a:lnTo>
                  <a:lnTo>
                    <a:pt x="3000" y="2098"/>
                  </a:lnTo>
                  <a:lnTo>
                    <a:pt x="2993" y="2057"/>
                  </a:lnTo>
                  <a:lnTo>
                    <a:pt x="2985" y="2017"/>
                  </a:lnTo>
                  <a:lnTo>
                    <a:pt x="2975" y="1977"/>
                  </a:lnTo>
                  <a:lnTo>
                    <a:pt x="6212" y="1977"/>
                  </a:lnTo>
                  <a:lnTo>
                    <a:pt x="6212" y="3648"/>
                  </a:lnTo>
                  <a:lnTo>
                    <a:pt x="3018" y="3648"/>
                  </a:lnTo>
                  <a:close/>
                </a:path>
              </a:pathLst>
            </a:custGeom>
            <a:grpFill/>
            <a:ln w="9525">
              <a:noFill/>
              <a:round/>
            </a:ln>
          </p:spPr>
          <p:txBody>
            <a:bodyPr/>
            <a:lstStyle/>
            <a:p>
              <a:pPr>
                <a:defRPr/>
              </a:pPr>
              <a:endParaRPr lang="zh-CN" altLang="en-US" u="sng">
                <a:solidFill>
                  <a:srgbClr val="000000"/>
                </a:solidFill>
                <a:latin typeface="Arial" panose="020B0604020202020204" pitchFamily="34" charset="0"/>
                <a:ea typeface="微软雅黑" panose="020B0503020204020204" pitchFamily="34" charset="-122"/>
                <a:cs typeface="Arial" panose="020B0604020202020204" pitchFamily="34" charset="0"/>
              </a:endParaRPr>
            </a:p>
          </p:txBody>
        </p:sp>
      </p:grpSp>
      <p:grpSp>
        <p:nvGrpSpPr>
          <p:cNvPr id="26" name="组合 200"/>
          <p:cNvGrpSpPr/>
          <p:nvPr/>
        </p:nvGrpSpPr>
        <p:grpSpPr>
          <a:xfrm>
            <a:off x="4164174" y="3092251"/>
            <a:ext cx="230008" cy="227456"/>
            <a:chOff x="11015663" y="180975"/>
            <a:chExt cx="722312" cy="1000125"/>
          </a:xfrm>
          <a:solidFill>
            <a:schemeClr val="tx1">
              <a:lumMod val="50000"/>
              <a:lumOff val="50000"/>
            </a:schemeClr>
          </a:solidFill>
        </p:grpSpPr>
        <p:sp>
          <p:nvSpPr>
            <p:cNvPr id="175" name="Freeform 29"/>
            <p:cNvSpPr/>
            <p:nvPr/>
          </p:nvSpPr>
          <p:spPr bwMode="auto">
            <a:xfrm>
              <a:off x="11493500" y="180975"/>
              <a:ext cx="244475" cy="268288"/>
            </a:xfrm>
            <a:custGeom>
              <a:avLst/>
              <a:gdLst/>
              <a:ahLst/>
              <a:cxnLst>
                <a:cxn ang="0">
                  <a:pos x="15" y="72"/>
                </a:cxn>
                <a:cxn ang="0">
                  <a:pos x="58" y="77"/>
                </a:cxn>
                <a:cxn ang="0">
                  <a:pos x="98" y="91"/>
                </a:cxn>
                <a:cxn ang="0">
                  <a:pos x="135" y="113"/>
                </a:cxn>
                <a:cxn ang="0">
                  <a:pos x="169" y="140"/>
                </a:cxn>
                <a:cxn ang="0">
                  <a:pos x="179" y="150"/>
                </a:cxn>
                <a:cxn ang="0">
                  <a:pos x="193" y="168"/>
                </a:cxn>
                <a:cxn ang="0">
                  <a:pos x="216" y="207"/>
                </a:cxn>
                <a:cxn ang="0">
                  <a:pos x="231" y="249"/>
                </a:cxn>
                <a:cxn ang="0">
                  <a:pos x="236" y="295"/>
                </a:cxn>
                <a:cxn ang="0">
                  <a:pos x="236" y="319"/>
                </a:cxn>
                <a:cxn ang="0">
                  <a:pos x="241" y="330"/>
                </a:cxn>
                <a:cxn ang="0">
                  <a:pos x="247" y="334"/>
                </a:cxn>
                <a:cxn ang="0">
                  <a:pos x="292" y="337"/>
                </a:cxn>
                <a:cxn ang="0">
                  <a:pos x="299" y="337"/>
                </a:cxn>
                <a:cxn ang="0">
                  <a:pos x="304" y="334"/>
                </a:cxn>
                <a:cxn ang="0">
                  <a:pos x="309" y="324"/>
                </a:cxn>
                <a:cxn ang="0">
                  <a:pos x="309" y="293"/>
                </a:cxn>
                <a:cxn ang="0">
                  <a:pos x="302" y="233"/>
                </a:cxn>
                <a:cxn ang="0">
                  <a:pos x="282" y="177"/>
                </a:cxn>
                <a:cxn ang="0">
                  <a:pos x="252" y="125"/>
                </a:cxn>
                <a:cxn ang="0">
                  <a:pos x="233" y="101"/>
                </a:cxn>
                <a:cxn ang="0">
                  <a:pos x="221" y="88"/>
                </a:cxn>
                <a:cxn ang="0">
                  <a:pos x="177" y="52"/>
                </a:cxn>
                <a:cxn ang="0">
                  <a:pos x="128" y="25"/>
                </a:cxn>
                <a:cxn ang="0">
                  <a:pos x="74" y="7"/>
                </a:cxn>
                <a:cxn ang="0">
                  <a:pos x="19" y="0"/>
                </a:cxn>
                <a:cxn ang="0">
                  <a:pos x="12" y="0"/>
                </a:cxn>
                <a:cxn ang="0">
                  <a:pos x="4" y="8"/>
                </a:cxn>
                <a:cxn ang="0">
                  <a:pos x="0" y="55"/>
                </a:cxn>
                <a:cxn ang="0">
                  <a:pos x="2" y="62"/>
                </a:cxn>
                <a:cxn ang="0">
                  <a:pos x="5" y="67"/>
                </a:cxn>
                <a:cxn ang="0">
                  <a:pos x="15" y="72"/>
                </a:cxn>
              </a:cxnLst>
              <a:rect l="0" t="0" r="r" b="b"/>
              <a:pathLst>
                <a:path w="309" h="337">
                  <a:moveTo>
                    <a:pt x="15" y="72"/>
                  </a:moveTo>
                  <a:lnTo>
                    <a:pt x="15" y="72"/>
                  </a:lnTo>
                  <a:lnTo>
                    <a:pt x="37" y="74"/>
                  </a:lnTo>
                  <a:lnTo>
                    <a:pt x="58" y="77"/>
                  </a:lnTo>
                  <a:lnTo>
                    <a:pt x="78" y="84"/>
                  </a:lnTo>
                  <a:lnTo>
                    <a:pt x="98" y="91"/>
                  </a:lnTo>
                  <a:lnTo>
                    <a:pt x="118" y="101"/>
                  </a:lnTo>
                  <a:lnTo>
                    <a:pt x="135" y="113"/>
                  </a:lnTo>
                  <a:lnTo>
                    <a:pt x="154" y="125"/>
                  </a:lnTo>
                  <a:lnTo>
                    <a:pt x="169" y="140"/>
                  </a:lnTo>
                  <a:lnTo>
                    <a:pt x="169" y="140"/>
                  </a:lnTo>
                  <a:lnTo>
                    <a:pt x="179" y="150"/>
                  </a:lnTo>
                  <a:lnTo>
                    <a:pt x="179" y="150"/>
                  </a:lnTo>
                  <a:lnTo>
                    <a:pt x="193" y="168"/>
                  </a:lnTo>
                  <a:lnTo>
                    <a:pt x="206" y="187"/>
                  </a:lnTo>
                  <a:lnTo>
                    <a:pt x="216" y="207"/>
                  </a:lnTo>
                  <a:lnTo>
                    <a:pt x="225" y="228"/>
                  </a:lnTo>
                  <a:lnTo>
                    <a:pt x="231" y="249"/>
                  </a:lnTo>
                  <a:lnTo>
                    <a:pt x="235" y="271"/>
                  </a:lnTo>
                  <a:lnTo>
                    <a:pt x="236" y="295"/>
                  </a:lnTo>
                  <a:lnTo>
                    <a:pt x="236" y="319"/>
                  </a:lnTo>
                  <a:lnTo>
                    <a:pt x="236" y="319"/>
                  </a:lnTo>
                  <a:lnTo>
                    <a:pt x="238" y="325"/>
                  </a:lnTo>
                  <a:lnTo>
                    <a:pt x="241" y="330"/>
                  </a:lnTo>
                  <a:lnTo>
                    <a:pt x="241" y="330"/>
                  </a:lnTo>
                  <a:lnTo>
                    <a:pt x="247" y="334"/>
                  </a:lnTo>
                  <a:lnTo>
                    <a:pt x="252" y="336"/>
                  </a:lnTo>
                  <a:lnTo>
                    <a:pt x="292" y="337"/>
                  </a:lnTo>
                  <a:lnTo>
                    <a:pt x="292" y="337"/>
                  </a:lnTo>
                  <a:lnTo>
                    <a:pt x="299" y="337"/>
                  </a:lnTo>
                  <a:lnTo>
                    <a:pt x="304" y="334"/>
                  </a:lnTo>
                  <a:lnTo>
                    <a:pt x="304" y="334"/>
                  </a:lnTo>
                  <a:lnTo>
                    <a:pt x="307" y="329"/>
                  </a:lnTo>
                  <a:lnTo>
                    <a:pt x="309" y="324"/>
                  </a:lnTo>
                  <a:lnTo>
                    <a:pt x="309" y="324"/>
                  </a:lnTo>
                  <a:lnTo>
                    <a:pt x="309" y="293"/>
                  </a:lnTo>
                  <a:lnTo>
                    <a:pt x="307" y="263"/>
                  </a:lnTo>
                  <a:lnTo>
                    <a:pt x="302" y="233"/>
                  </a:lnTo>
                  <a:lnTo>
                    <a:pt x="294" y="204"/>
                  </a:lnTo>
                  <a:lnTo>
                    <a:pt x="282" y="177"/>
                  </a:lnTo>
                  <a:lnTo>
                    <a:pt x="268" y="150"/>
                  </a:lnTo>
                  <a:lnTo>
                    <a:pt x="252" y="125"/>
                  </a:lnTo>
                  <a:lnTo>
                    <a:pt x="233" y="101"/>
                  </a:lnTo>
                  <a:lnTo>
                    <a:pt x="233" y="101"/>
                  </a:lnTo>
                  <a:lnTo>
                    <a:pt x="221" y="88"/>
                  </a:lnTo>
                  <a:lnTo>
                    <a:pt x="221" y="88"/>
                  </a:lnTo>
                  <a:lnTo>
                    <a:pt x="199" y="69"/>
                  </a:lnTo>
                  <a:lnTo>
                    <a:pt x="177" y="52"/>
                  </a:lnTo>
                  <a:lnTo>
                    <a:pt x="154" y="37"/>
                  </a:lnTo>
                  <a:lnTo>
                    <a:pt x="128" y="25"/>
                  </a:lnTo>
                  <a:lnTo>
                    <a:pt x="101" y="15"/>
                  </a:lnTo>
                  <a:lnTo>
                    <a:pt x="74" y="7"/>
                  </a:lnTo>
                  <a:lnTo>
                    <a:pt x="47" y="1"/>
                  </a:lnTo>
                  <a:lnTo>
                    <a:pt x="19" y="0"/>
                  </a:lnTo>
                  <a:lnTo>
                    <a:pt x="19" y="0"/>
                  </a:lnTo>
                  <a:lnTo>
                    <a:pt x="12" y="0"/>
                  </a:lnTo>
                  <a:lnTo>
                    <a:pt x="7" y="3"/>
                  </a:lnTo>
                  <a:lnTo>
                    <a:pt x="4" y="8"/>
                  </a:lnTo>
                  <a:lnTo>
                    <a:pt x="2" y="15"/>
                  </a:lnTo>
                  <a:lnTo>
                    <a:pt x="0" y="55"/>
                  </a:lnTo>
                  <a:lnTo>
                    <a:pt x="0" y="55"/>
                  </a:lnTo>
                  <a:lnTo>
                    <a:pt x="2" y="62"/>
                  </a:lnTo>
                  <a:lnTo>
                    <a:pt x="5" y="67"/>
                  </a:lnTo>
                  <a:lnTo>
                    <a:pt x="5" y="67"/>
                  </a:lnTo>
                  <a:lnTo>
                    <a:pt x="9" y="71"/>
                  </a:lnTo>
                  <a:lnTo>
                    <a:pt x="15" y="72"/>
                  </a:lnTo>
                  <a:lnTo>
                    <a:pt x="15" y="72"/>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76" name="Freeform 30"/>
            <p:cNvSpPr/>
            <p:nvPr/>
          </p:nvSpPr>
          <p:spPr bwMode="auto">
            <a:xfrm>
              <a:off x="11496675" y="280988"/>
              <a:ext cx="142875" cy="152400"/>
            </a:xfrm>
            <a:custGeom>
              <a:avLst/>
              <a:gdLst/>
              <a:ahLst/>
              <a:cxnLst>
                <a:cxn ang="0">
                  <a:pos x="112" y="184"/>
                </a:cxn>
                <a:cxn ang="0">
                  <a:pos x="112" y="184"/>
                </a:cxn>
                <a:cxn ang="0">
                  <a:pos x="117" y="188"/>
                </a:cxn>
                <a:cxn ang="0">
                  <a:pos x="122" y="189"/>
                </a:cxn>
                <a:cxn ang="0">
                  <a:pos x="164" y="193"/>
                </a:cxn>
                <a:cxn ang="0">
                  <a:pos x="164" y="193"/>
                </a:cxn>
                <a:cxn ang="0">
                  <a:pos x="169" y="191"/>
                </a:cxn>
                <a:cxn ang="0">
                  <a:pos x="176" y="189"/>
                </a:cxn>
                <a:cxn ang="0">
                  <a:pos x="176" y="189"/>
                </a:cxn>
                <a:cxn ang="0">
                  <a:pos x="179" y="184"/>
                </a:cxn>
                <a:cxn ang="0">
                  <a:pos x="181" y="177"/>
                </a:cxn>
                <a:cxn ang="0">
                  <a:pos x="181" y="177"/>
                </a:cxn>
                <a:cxn ang="0">
                  <a:pos x="181" y="161"/>
                </a:cxn>
                <a:cxn ang="0">
                  <a:pos x="179" y="145"/>
                </a:cxn>
                <a:cxn ang="0">
                  <a:pos x="176" y="129"/>
                </a:cxn>
                <a:cxn ang="0">
                  <a:pos x="171" y="113"/>
                </a:cxn>
                <a:cxn ang="0">
                  <a:pos x="164" y="98"/>
                </a:cxn>
                <a:cxn ang="0">
                  <a:pos x="157" y="83"/>
                </a:cxn>
                <a:cxn ang="0">
                  <a:pos x="149" y="69"/>
                </a:cxn>
                <a:cxn ang="0">
                  <a:pos x="137" y="56"/>
                </a:cxn>
                <a:cxn ang="0">
                  <a:pos x="137" y="56"/>
                </a:cxn>
                <a:cxn ang="0">
                  <a:pos x="130" y="49"/>
                </a:cxn>
                <a:cxn ang="0">
                  <a:pos x="130" y="49"/>
                </a:cxn>
                <a:cxn ang="0">
                  <a:pos x="118" y="37"/>
                </a:cxn>
                <a:cxn ang="0">
                  <a:pos x="107" y="29"/>
                </a:cxn>
                <a:cxn ang="0">
                  <a:pos x="93" y="21"/>
                </a:cxn>
                <a:cxn ang="0">
                  <a:pos x="80" y="14"/>
                </a:cxn>
                <a:cxn ang="0">
                  <a:pos x="64" y="9"/>
                </a:cxn>
                <a:cxn ang="0">
                  <a:pos x="49" y="4"/>
                </a:cxn>
                <a:cxn ang="0">
                  <a:pos x="34" y="0"/>
                </a:cxn>
                <a:cxn ang="0">
                  <a:pos x="19" y="0"/>
                </a:cxn>
                <a:cxn ang="0">
                  <a:pos x="19" y="0"/>
                </a:cxn>
                <a:cxn ang="0">
                  <a:pos x="12" y="0"/>
                </a:cxn>
                <a:cxn ang="0">
                  <a:pos x="7" y="4"/>
                </a:cxn>
                <a:cxn ang="0">
                  <a:pos x="4" y="9"/>
                </a:cxn>
                <a:cxn ang="0">
                  <a:pos x="2" y="14"/>
                </a:cxn>
                <a:cxn ang="0">
                  <a:pos x="0" y="56"/>
                </a:cxn>
                <a:cxn ang="0">
                  <a:pos x="0" y="56"/>
                </a:cxn>
                <a:cxn ang="0">
                  <a:pos x="0" y="63"/>
                </a:cxn>
                <a:cxn ang="0">
                  <a:pos x="5" y="68"/>
                </a:cxn>
                <a:cxn ang="0">
                  <a:pos x="5" y="68"/>
                </a:cxn>
                <a:cxn ang="0">
                  <a:pos x="9" y="71"/>
                </a:cxn>
                <a:cxn ang="0">
                  <a:pos x="16" y="73"/>
                </a:cxn>
                <a:cxn ang="0">
                  <a:pos x="16" y="73"/>
                </a:cxn>
                <a:cxn ang="0">
                  <a:pos x="32" y="75"/>
                </a:cxn>
                <a:cxn ang="0">
                  <a:pos x="49" y="81"/>
                </a:cxn>
                <a:cxn ang="0">
                  <a:pos x="66" y="90"/>
                </a:cxn>
                <a:cxn ang="0">
                  <a:pos x="80" y="100"/>
                </a:cxn>
                <a:cxn ang="0">
                  <a:pos x="80" y="100"/>
                </a:cxn>
                <a:cxn ang="0">
                  <a:pos x="83" y="105"/>
                </a:cxn>
                <a:cxn ang="0">
                  <a:pos x="83" y="105"/>
                </a:cxn>
                <a:cxn ang="0">
                  <a:pos x="95" y="120"/>
                </a:cxn>
                <a:cxn ang="0">
                  <a:pos x="102" y="137"/>
                </a:cxn>
                <a:cxn ang="0">
                  <a:pos x="107" y="154"/>
                </a:cxn>
                <a:cxn ang="0">
                  <a:pos x="107" y="172"/>
                </a:cxn>
                <a:cxn ang="0">
                  <a:pos x="107" y="172"/>
                </a:cxn>
                <a:cxn ang="0">
                  <a:pos x="108" y="179"/>
                </a:cxn>
                <a:cxn ang="0">
                  <a:pos x="112" y="184"/>
                </a:cxn>
                <a:cxn ang="0">
                  <a:pos x="112" y="184"/>
                </a:cxn>
              </a:cxnLst>
              <a:rect l="0" t="0" r="r" b="b"/>
              <a:pathLst>
                <a:path w="181" h="193">
                  <a:moveTo>
                    <a:pt x="112" y="184"/>
                  </a:moveTo>
                  <a:lnTo>
                    <a:pt x="112" y="184"/>
                  </a:lnTo>
                  <a:lnTo>
                    <a:pt x="117" y="188"/>
                  </a:lnTo>
                  <a:lnTo>
                    <a:pt x="122" y="189"/>
                  </a:lnTo>
                  <a:lnTo>
                    <a:pt x="164" y="193"/>
                  </a:lnTo>
                  <a:lnTo>
                    <a:pt x="164" y="193"/>
                  </a:lnTo>
                  <a:lnTo>
                    <a:pt x="169" y="191"/>
                  </a:lnTo>
                  <a:lnTo>
                    <a:pt x="176" y="189"/>
                  </a:lnTo>
                  <a:lnTo>
                    <a:pt x="176" y="189"/>
                  </a:lnTo>
                  <a:lnTo>
                    <a:pt x="179" y="184"/>
                  </a:lnTo>
                  <a:lnTo>
                    <a:pt x="181" y="177"/>
                  </a:lnTo>
                  <a:lnTo>
                    <a:pt x="181" y="177"/>
                  </a:lnTo>
                  <a:lnTo>
                    <a:pt x="181" y="161"/>
                  </a:lnTo>
                  <a:lnTo>
                    <a:pt x="179" y="145"/>
                  </a:lnTo>
                  <a:lnTo>
                    <a:pt x="176" y="129"/>
                  </a:lnTo>
                  <a:lnTo>
                    <a:pt x="171" y="113"/>
                  </a:lnTo>
                  <a:lnTo>
                    <a:pt x="164" y="98"/>
                  </a:lnTo>
                  <a:lnTo>
                    <a:pt x="157" y="83"/>
                  </a:lnTo>
                  <a:lnTo>
                    <a:pt x="149" y="69"/>
                  </a:lnTo>
                  <a:lnTo>
                    <a:pt x="137" y="56"/>
                  </a:lnTo>
                  <a:lnTo>
                    <a:pt x="137" y="56"/>
                  </a:lnTo>
                  <a:lnTo>
                    <a:pt x="130" y="49"/>
                  </a:lnTo>
                  <a:lnTo>
                    <a:pt x="130" y="49"/>
                  </a:lnTo>
                  <a:lnTo>
                    <a:pt x="118" y="37"/>
                  </a:lnTo>
                  <a:lnTo>
                    <a:pt x="107" y="29"/>
                  </a:lnTo>
                  <a:lnTo>
                    <a:pt x="93" y="21"/>
                  </a:lnTo>
                  <a:lnTo>
                    <a:pt x="80" y="14"/>
                  </a:lnTo>
                  <a:lnTo>
                    <a:pt x="64" y="9"/>
                  </a:lnTo>
                  <a:lnTo>
                    <a:pt x="49" y="4"/>
                  </a:lnTo>
                  <a:lnTo>
                    <a:pt x="34" y="0"/>
                  </a:lnTo>
                  <a:lnTo>
                    <a:pt x="19" y="0"/>
                  </a:lnTo>
                  <a:lnTo>
                    <a:pt x="19" y="0"/>
                  </a:lnTo>
                  <a:lnTo>
                    <a:pt x="12" y="0"/>
                  </a:lnTo>
                  <a:lnTo>
                    <a:pt x="7" y="4"/>
                  </a:lnTo>
                  <a:lnTo>
                    <a:pt x="4" y="9"/>
                  </a:lnTo>
                  <a:lnTo>
                    <a:pt x="2" y="14"/>
                  </a:lnTo>
                  <a:lnTo>
                    <a:pt x="0" y="56"/>
                  </a:lnTo>
                  <a:lnTo>
                    <a:pt x="0" y="56"/>
                  </a:lnTo>
                  <a:lnTo>
                    <a:pt x="0" y="63"/>
                  </a:lnTo>
                  <a:lnTo>
                    <a:pt x="5" y="68"/>
                  </a:lnTo>
                  <a:lnTo>
                    <a:pt x="5" y="68"/>
                  </a:lnTo>
                  <a:lnTo>
                    <a:pt x="9" y="71"/>
                  </a:lnTo>
                  <a:lnTo>
                    <a:pt x="16" y="73"/>
                  </a:lnTo>
                  <a:lnTo>
                    <a:pt x="16" y="73"/>
                  </a:lnTo>
                  <a:lnTo>
                    <a:pt x="32" y="75"/>
                  </a:lnTo>
                  <a:lnTo>
                    <a:pt x="49" y="81"/>
                  </a:lnTo>
                  <a:lnTo>
                    <a:pt x="66" y="90"/>
                  </a:lnTo>
                  <a:lnTo>
                    <a:pt x="80" y="100"/>
                  </a:lnTo>
                  <a:lnTo>
                    <a:pt x="80" y="100"/>
                  </a:lnTo>
                  <a:lnTo>
                    <a:pt x="83" y="105"/>
                  </a:lnTo>
                  <a:lnTo>
                    <a:pt x="83" y="105"/>
                  </a:lnTo>
                  <a:lnTo>
                    <a:pt x="95" y="120"/>
                  </a:lnTo>
                  <a:lnTo>
                    <a:pt x="102" y="137"/>
                  </a:lnTo>
                  <a:lnTo>
                    <a:pt x="107" y="154"/>
                  </a:lnTo>
                  <a:lnTo>
                    <a:pt x="107" y="172"/>
                  </a:lnTo>
                  <a:lnTo>
                    <a:pt x="107" y="172"/>
                  </a:lnTo>
                  <a:lnTo>
                    <a:pt x="108" y="179"/>
                  </a:lnTo>
                  <a:lnTo>
                    <a:pt x="112" y="184"/>
                  </a:lnTo>
                  <a:lnTo>
                    <a:pt x="112" y="18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77" name="Freeform 31"/>
            <p:cNvSpPr>
              <a:spLocks noEditPoints="1"/>
            </p:cNvSpPr>
            <p:nvPr/>
          </p:nvSpPr>
          <p:spPr bwMode="auto">
            <a:xfrm>
              <a:off x="11015663" y="377825"/>
              <a:ext cx="522288" cy="803275"/>
            </a:xfrm>
            <a:custGeom>
              <a:avLst/>
              <a:gdLst/>
              <a:ahLst/>
              <a:cxnLst>
                <a:cxn ang="0">
                  <a:pos x="639" y="1012"/>
                </a:cxn>
                <a:cxn ang="0">
                  <a:pos x="647" y="1012"/>
                </a:cxn>
                <a:cxn ang="0">
                  <a:pos x="656" y="1002"/>
                </a:cxn>
                <a:cxn ang="0">
                  <a:pos x="658" y="103"/>
                </a:cxn>
                <a:cxn ang="0">
                  <a:pos x="658" y="93"/>
                </a:cxn>
                <a:cxn ang="0">
                  <a:pos x="653" y="72"/>
                </a:cxn>
                <a:cxn ang="0">
                  <a:pos x="641" y="45"/>
                </a:cxn>
                <a:cxn ang="0">
                  <a:pos x="612" y="18"/>
                </a:cxn>
                <a:cxn ang="0">
                  <a:pos x="585" y="5"/>
                </a:cxn>
                <a:cxn ang="0">
                  <a:pos x="565" y="0"/>
                </a:cxn>
                <a:cxn ang="0">
                  <a:pos x="103" y="0"/>
                </a:cxn>
                <a:cxn ang="0">
                  <a:pos x="93" y="0"/>
                </a:cxn>
                <a:cxn ang="0">
                  <a:pos x="72" y="5"/>
                </a:cxn>
                <a:cxn ang="0">
                  <a:pos x="45" y="18"/>
                </a:cxn>
                <a:cxn ang="0">
                  <a:pos x="17" y="45"/>
                </a:cxn>
                <a:cxn ang="0">
                  <a:pos x="3" y="72"/>
                </a:cxn>
                <a:cxn ang="0">
                  <a:pos x="0" y="93"/>
                </a:cxn>
                <a:cxn ang="0">
                  <a:pos x="0" y="995"/>
                </a:cxn>
                <a:cxn ang="0">
                  <a:pos x="1" y="1002"/>
                </a:cxn>
                <a:cxn ang="0">
                  <a:pos x="10" y="1012"/>
                </a:cxn>
                <a:cxn ang="0">
                  <a:pos x="17" y="1012"/>
                </a:cxn>
                <a:cxn ang="0">
                  <a:pos x="361" y="926"/>
                </a:cxn>
                <a:cxn ang="0">
                  <a:pos x="356" y="939"/>
                </a:cxn>
                <a:cxn ang="0">
                  <a:pos x="342" y="945"/>
                </a:cxn>
                <a:cxn ang="0">
                  <a:pos x="314" y="945"/>
                </a:cxn>
                <a:cxn ang="0">
                  <a:pos x="302" y="939"/>
                </a:cxn>
                <a:cxn ang="0">
                  <a:pos x="297" y="926"/>
                </a:cxn>
                <a:cxn ang="0">
                  <a:pos x="297" y="911"/>
                </a:cxn>
                <a:cxn ang="0">
                  <a:pos x="302" y="897"/>
                </a:cxn>
                <a:cxn ang="0">
                  <a:pos x="314" y="892"/>
                </a:cxn>
                <a:cxn ang="0">
                  <a:pos x="342" y="892"/>
                </a:cxn>
                <a:cxn ang="0">
                  <a:pos x="356" y="897"/>
                </a:cxn>
                <a:cxn ang="0">
                  <a:pos x="361" y="911"/>
                </a:cxn>
                <a:cxn ang="0">
                  <a:pos x="114" y="126"/>
                </a:cxn>
                <a:cxn ang="0">
                  <a:pos x="116" y="120"/>
                </a:cxn>
                <a:cxn ang="0">
                  <a:pos x="126" y="109"/>
                </a:cxn>
                <a:cxn ang="0">
                  <a:pos x="524" y="108"/>
                </a:cxn>
                <a:cxn ang="0">
                  <a:pos x="531" y="109"/>
                </a:cxn>
                <a:cxn ang="0">
                  <a:pos x="541" y="120"/>
                </a:cxn>
                <a:cxn ang="0">
                  <a:pos x="543" y="821"/>
                </a:cxn>
                <a:cxn ang="0">
                  <a:pos x="541" y="828"/>
                </a:cxn>
                <a:cxn ang="0">
                  <a:pos x="531" y="838"/>
                </a:cxn>
                <a:cxn ang="0">
                  <a:pos x="133" y="840"/>
                </a:cxn>
                <a:cxn ang="0">
                  <a:pos x="126" y="838"/>
                </a:cxn>
                <a:cxn ang="0">
                  <a:pos x="116" y="828"/>
                </a:cxn>
                <a:cxn ang="0">
                  <a:pos x="114" y="126"/>
                </a:cxn>
              </a:cxnLst>
              <a:rect l="0" t="0" r="r" b="b"/>
              <a:pathLst>
                <a:path w="658" h="1012">
                  <a:moveTo>
                    <a:pt x="17" y="1012"/>
                  </a:moveTo>
                  <a:lnTo>
                    <a:pt x="639" y="1012"/>
                  </a:lnTo>
                  <a:lnTo>
                    <a:pt x="639" y="1012"/>
                  </a:lnTo>
                  <a:lnTo>
                    <a:pt x="647" y="1012"/>
                  </a:lnTo>
                  <a:lnTo>
                    <a:pt x="653" y="1007"/>
                  </a:lnTo>
                  <a:lnTo>
                    <a:pt x="656" y="1002"/>
                  </a:lnTo>
                  <a:lnTo>
                    <a:pt x="658" y="995"/>
                  </a:lnTo>
                  <a:lnTo>
                    <a:pt x="658" y="103"/>
                  </a:lnTo>
                  <a:lnTo>
                    <a:pt x="658" y="103"/>
                  </a:lnTo>
                  <a:lnTo>
                    <a:pt x="658" y="93"/>
                  </a:lnTo>
                  <a:lnTo>
                    <a:pt x="656" y="82"/>
                  </a:lnTo>
                  <a:lnTo>
                    <a:pt x="653" y="72"/>
                  </a:lnTo>
                  <a:lnTo>
                    <a:pt x="649" y="64"/>
                  </a:lnTo>
                  <a:lnTo>
                    <a:pt x="641" y="45"/>
                  </a:lnTo>
                  <a:lnTo>
                    <a:pt x="627" y="30"/>
                  </a:lnTo>
                  <a:lnTo>
                    <a:pt x="612" y="18"/>
                  </a:lnTo>
                  <a:lnTo>
                    <a:pt x="595" y="8"/>
                  </a:lnTo>
                  <a:lnTo>
                    <a:pt x="585" y="5"/>
                  </a:lnTo>
                  <a:lnTo>
                    <a:pt x="575" y="1"/>
                  </a:lnTo>
                  <a:lnTo>
                    <a:pt x="565" y="0"/>
                  </a:lnTo>
                  <a:lnTo>
                    <a:pt x="555" y="0"/>
                  </a:lnTo>
                  <a:lnTo>
                    <a:pt x="103" y="0"/>
                  </a:lnTo>
                  <a:lnTo>
                    <a:pt x="103" y="0"/>
                  </a:lnTo>
                  <a:lnTo>
                    <a:pt x="93" y="0"/>
                  </a:lnTo>
                  <a:lnTo>
                    <a:pt x="82" y="1"/>
                  </a:lnTo>
                  <a:lnTo>
                    <a:pt x="72" y="5"/>
                  </a:lnTo>
                  <a:lnTo>
                    <a:pt x="62" y="8"/>
                  </a:lnTo>
                  <a:lnTo>
                    <a:pt x="45" y="18"/>
                  </a:lnTo>
                  <a:lnTo>
                    <a:pt x="30" y="30"/>
                  </a:lnTo>
                  <a:lnTo>
                    <a:pt x="17" y="45"/>
                  </a:lnTo>
                  <a:lnTo>
                    <a:pt x="7" y="64"/>
                  </a:lnTo>
                  <a:lnTo>
                    <a:pt x="3" y="72"/>
                  </a:lnTo>
                  <a:lnTo>
                    <a:pt x="1" y="82"/>
                  </a:lnTo>
                  <a:lnTo>
                    <a:pt x="0" y="93"/>
                  </a:lnTo>
                  <a:lnTo>
                    <a:pt x="0" y="103"/>
                  </a:lnTo>
                  <a:lnTo>
                    <a:pt x="0" y="995"/>
                  </a:lnTo>
                  <a:lnTo>
                    <a:pt x="0" y="995"/>
                  </a:lnTo>
                  <a:lnTo>
                    <a:pt x="1" y="1002"/>
                  </a:lnTo>
                  <a:lnTo>
                    <a:pt x="5" y="1007"/>
                  </a:lnTo>
                  <a:lnTo>
                    <a:pt x="10" y="1012"/>
                  </a:lnTo>
                  <a:lnTo>
                    <a:pt x="17" y="1012"/>
                  </a:lnTo>
                  <a:lnTo>
                    <a:pt x="17" y="1012"/>
                  </a:lnTo>
                  <a:close/>
                  <a:moveTo>
                    <a:pt x="361" y="926"/>
                  </a:moveTo>
                  <a:lnTo>
                    <a:pt x="361" y="926"/>
                  </a:lnTo>
                  <a:lnTo>
                    <a:pt x="359" y="933"/>
                  </a:lnTo>
                  <a:lnTo>
                    <a:pt x="356" y="939"/>
                  </a:lnTo>
                  <a:lnTo>
                    <a:pt x="351" y="943"/>
                  </a:lnTo>
                  <a:lnTo>
                    <a:pt x="342" y="945"/>
                  </a:lnTo>
                  <a:lnTo>
                    <a:pt x="314" y="945"/>
                  </a:lnTo>
                  <a:lnTo>
                    <a:pt x="314" y="945"/>
                  </a:lnTo>
                  <a:lnTo>
                    <a:pt x="307" y="943"/>
                  </a:lnTo>
                  <a:lnTo>
                    <a:pt x="302" y="939"/>
                  </a:lnTo>
                  <a:lnTo>
                    <a:pt x="297" y="933"/>
                  </a:lnTo>
                  <a:lnTo>
                    <a:pt x="297" y="926"/>
                  </a:lnTo>
                  <a:lnTo>
                    <a:pt x="297" y="911"/>
                  </a:lnTo>
                  <a:lnTo>
                    <a:pt x="297" y="911"/>
                  </a:lnTo>
                  <a:lnTo>
                    <a:pt x="297" y="904"/>
                  </a:lnTo>
                  <a:lnTo>
                    <a:pt x="302" y="897"/>
                  </a:lnTo>
                  <a:lnTo>
                    <a:pt x="307" y="894"/>
                  </a:lnTo>
                  <a:lnTo>
                    <a:pt x="314" y="892"/>
                  </a:lnTo>
                  <a:lnTo>
                    <a:pt x="342" y="892"/>
                  </a:lnTo>
                  <a:lnTo>
                    <a:pt x="342" y="892"/>
                  </a:lnTo>
                  <a:lnTo>
                    <a:pt x="351" y="894"/>
                  </a:lnTo>
                  <a:lnTo>
                    <a:pt x="356" y="897"/>
                  </a:lnTo>
                  <a:lnTo>
                    <a:pt x="359" y="904"/>
                  </a:lnTo>
                  <a:lnTo>
                    <a:pt x="361" y="911"/>
                  </a:lnTo>
                  <a:lnTo>
                    <a:pt x="361" y="926"/>
                  </a:lnTo>
                  <a:close/>
                  <a:moveTo>
                    <a:pt x="114" y="126"/>
                  </a:moveTo>
                  <a:lnTo>
                    <a:pt x="114" y="126"/>
                  </a:lnTo>
                  <a:lnTo>
                    <a:pt x="116" y="120"/>
                  </a:lnTo>
                  <a:lnTo>
                    <a:pt x="120" y="113"/>
                  </a:lnTo>
                  <a:lnTo>
                    <a:pt x="126" y="109"/>
                  </a:lnTo>
                  <a:lnTo>
                    <a:pt x="133" y="108"/>
                  </a:lnTo>
                  <a:lnTo>
                    <a:pt x="524" y="108"/>
                  </a:lnTo>
                  <a:lnTo>
                    <a:pt x="524" y="108"/>
                  </a:lnTo>
                  <a:lnTo>
                    <a:pt x="531" y="109"/>
                  </a:lnTo>
                  <a:lnTo>
                    <a:pt x="538" y="113"/>
                  </a:lnTo>
                  <a:lnTo>
                    <a:pt x="541" y="120"/>
                  </a:lnTo>
                  <a:lnTo>
                    <a:pt x="543" y="126"/>
                  </a:lnTo>
                  <a:lnTo>
                    <a:pt x="543" y="821"/>
                  </a:lnTo>
                  <a:lnTo>
                    <a:pt x="543" y="821"/>
                  </a:lnTo>
                  <a:lnTo>
                    <a:pt x="541" y="828"/>
                  </a:lnTo>
                  <a:lnTo>
                    <a:pt x="538" y="835"/>
                  </a:lnTo>
                  <a:lnTo>
                    <a:pt x="531" y="838"/>
                  </a:lnTo>
                  <a:lnTo>
                    <a:pt x="524" y="840"/>
                  </a:lnTo>
                  <a:lnTo>
                    <a:pt x="133" y="840"/>
                  </a:lnTo>
                  <a:lnTo>
                    <a:pt x="133" y="840"/>
                  </a:lnTo>
                  <a:lnTo>
                    <a:pt x="126" y="838"/>
                  </a:lnTo>
                  <a:lnTo>
                    <a:pt x="120" y="835"/>
                  </a:lnTo>
                  <a:lnTo>
                    <a:pt x="116" y="828"/>
                  </a:lnTo>
                  <a:lnTo>
                    <a:pt x="114" y="821"/>
                  </a:lnTo>
                  <a:lnTo>
                    <a:pt x="114" y="126"/>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grpSp>
        <p:nvGrpSpPr>
          <p:cNvPr id="27" name="组合 229"/>
          <p:cNvGrpSpPr/>
          <p:nvPr/>
        </p:nvGrpSpPr>
        <p:grpSpPr>
          <a:xfrm>
            <a:off x="3694364" y="3075998"/>
            <a:ext cx="363488" cy="291979"/>
            <a:chOff x="12457113" y="177800"/>
            <a:chExt cx="898525" cy="993776"/>
          </a:xfrm>
          <a:solidFill>
            <a:schemeClr val="tx1">
              <a:lumMod val="50000"/>
              <a:lumOff val="50000"/>
            </a:schemeClr>
          </a:solidFill>
        </p:grpSpPr>
        <p:sp>
          <p:nvSpPr>
            <p:cNvPr id="179" name="Freeform 83"/>
            <p:cNvSpPr/>
            <p:nvPr/>
          </p:nvSpPr>
          <p:spPr bwMode="auto">
            <a:xfrm>
              <a:off x="12726988" y="177800"/>
              <a:ext cx="352425" cy="125413"/>
            </a:xfrm>
            <a:custGeom>
              <a:avLst/>
              <a:gdLst/>
              <a:ahLst/>
              <a:cxnLst>
                <a:cxn ang="0">
                  <a:pos x="33" y="134"/>
                </a:cxn>
                <a:cxn ang="0">
                  <a:pos x="44" y="139"/>
                </a:cxn>
                <a:cxn ang="0">
                  <a:pos x="49" y="137"/>
                </a:cxn>
                <a:cxn ang="0">
                  <a:pos x="54" y="135"/>
                </a:cxn>
                <a:cxn ang="0">
                  <a:pos x="90" y="108"/>
                </a:cxn>
                <a:cxn ang="0">
                  <a:pos x="127" y="90"/>
                </a:cxn>
                <a:cxn ang="0">
                  <a:pos x="169" y="78"/>
                </a:cxn>
                <a:cxn ang="0">
                  <a:pos x="211" y="73"/>
                </a:cxn>
                <a:cxn ang="0">
                  <a:pos x="225" y="75"/>
                </a:cxn>
                <a:cxn ang="0">
                  <a:pos x="248" y="76"/>
                </a:cxn>
                <a:cxn ang="0">
                  <a:pos x="292" y="88"/>
                </a:cxn>
                <a:cxn ang="0">
                  <a:pos x="333" y="108"/>
                </a:cxn>
                <a:cxn ang="0">
                  <a:pos x="370" y="135"/>
                </a:cxn>
                <a:cxn ang="0">
                  <a:pos x="385" y="152"/>
                </a:cxn>
                <a:cxn ang="0">
                  <a:pos x="397" y="157"/>
                </a:cxn>
                <a:cxn ang="0">
                  <a:pos x="402" y="156"/>
                </a:cxn>
                <a:cxn ang="0">
                  <a:pos x="439" y="127"/>
                </a:cxn>
                <a:cxn ang="0">
                  <a:pos x="442" y="122"/>
                </a:cxn>
                <a:cxn ang="0">
                  <a:pos x="444" y="115"/>
                </a:cxn>
                <a:cxn ang="0">
                  <a:pos x="441" y="103"/>
                </a:cxn>
                <a:cxn ang="0">
                  <a:pos x="419" y="81"/>
                </a:cxn>
                <a:cxn ang="0">
                  <a:pos x="372" y="46"/>
                </a:cxn>
                <a:cxn ang="0">
                  <a:pos x="318" y="19"/>
                </a:cxn>
                <a:cxn ang="0">
                  <a:pos x="260" y="4"/>
                </a:cxn>
                <a:cxn ang="0">
                  <a:pos x="230" y="2"/>
                </a:cxn>
                <a:cxn ang="0">
                  <a:pos x="211" y="0"/>
                </a:cxn>
                <a:cxn ang="0">
                  <a:pos x="156" y="5"/>
                </a:cxn>
                <a:cxn ang="0">
                  <a:pos x="102" y="21"/>
                </a:cxn>
                <a:cxn ang="0">
                  <a:pos x="51" y="46"/>
                </a:cxn>
                <a:cxn ang="0">
                  <a:pos x="6" y="81"/>
                </a:cxn>
                <a:cxn ang="0">
                  <a:pos x="2" y="86"/>
                </a:cxn>
                <a:cxn ang="0">
                  <a:pos x="2" y="98"/>
                </a:cxn>
                <a:cxn ang="0">
                  <a:pos x="33" y="134"/>
                </a:cxn>
              </a:cxnLst>
              <a:rect l="0" t="0" r="r" b="b"/>
              <a:pathLst>
                <a:path w="444" h="157">
                  <a:moveTo>
                    <a:pt x="33" y="134"/>
                  </a:moveTo>
                  <a:lnTo>
                    <a:pt x="33" y="134"/>
                  </a:lnTo>
                  <a:lnTo>
                    <a:pt x="38" y="137"/>
                  </a:lnTo>
                  <a:lnTo>
                    <a:pt x="44" y="139"/>
                  </a:lnTo>
                  <a:lnTo>
                    <a:pt x="44" y="139"/>
                  </a:lnTo>
                  <a:lnTo>
                    <a:pt x="49" y="137"/>
                  </a:lnTo>
                  <a:lnTo>
                    <a:pt x="54" y="135"/>
                  </a:lnTo>
                  <a:lnTo>
                    <a:pt x="54" y="135"/>
                  </a:lnTo>
                  <a:lnTo>
                    <a:pt x="71" y="120"/>
                  </a:lnTo>
                  <a:lnTo>
                    <a:pt x="90" y="108"/>
                  </a:lnTo>
                  <a:lnTo>
                    <a:pt x="108" y="98"/>
                  </a:lnTo>
                  <a:lnTo>
                    <a:pt x="127" y="90"/>
                  </a:lnTo>
                  <a:lnTo>
                    <a:pt x="147" y="83"/>
                  </a:lnTo>
                  <a:lnTo>
                    <a:pt x="169" y="78"/>
                  </a:lnTo>
                  <a:lnTo>
                    <a:pt x="189" y="75"/>
                  </a:lnTo>
                  <a:lnTo>
                    <a:pt x="211" y="73"/>
                  </a:lnTo>
                  <a:lnTo>
                    <a:pt x="211" y="73"/>
                  </a:lnTo>
                  <a:lnTo>
                    <a:pt x="225" y="75"/>
                  </a:lnTo>
                  <a:lnTo>
                    <a:pt x="225" y="75"/>
                  </a:lnTo>
                  <a:lnTo>
                    <a:pt x="248" y="76"/>
                  </a:lnTo>
                  <a:lnTo>
                    <a:pt x="270" y="81"/>
                  </a:lnTo>
                  <a:lnTo>
                    <a:pt x="292" y="88"/>
                  </a:lnTo>
                  <a:lnTo>
                    <a:pt x="313" y="97"/>
                  </a:lnTo>
                  <a:lnTo>
                    <a:pt x="333" y="108"/>
                  </a:lnTo>
                  <a:lnTo>
                    <a:pt x="351" y="120"/>
                  </a:lnTo>
                  <a:lnTo>
                    <a:pt x="370" y="135"/>
                  </a:lnTo>
                  <a:lnTo>
                    <a:pt x="385" y="152"/>
                  </a:lnTo>
                  <a:lnTo>
                    <a:pt x="385" y="152"/>
                  </a:lnTo>
                  <a:lnTo>
                    <a:pt x="390" y="156"/>
                  </a:lnTo>
                  <a:lnTo>
                    <a:pt x="397" y="157"/>
                  </a:lnTo>
                  <a:lnTo>
                    <a:pt x="397" y="157"/>
                  </a:lnTo>
                  <a:lnTo>
                    <a:pt x="402" y="156"/>
                  </a:lnTo>
                  <a:lnTo>
                    <a:pt x="407" y="154"/>
                  </a:lnTo>
                  <a:lnTo>
                    <a:pt x="439" y="127"/>
                  </a:lnTo>
                  <a:lnTo>
                    <a:pt x="439" y="127"/>
                  </a:lnTo>
                  <a:lnTo>
                    <a:pt x="442" y="122"/>
                  </a:lnTo>
                  <a:lnTo>
                    <a:pt x="444" y="115"/>
                  </a:lnTo>
                  <a:lnTo>
                    <a:pt x="444" y="115"/>
                  </a:lnTo>
                  <a:lnTo>
                    <a:pt x="444" y="110"/>
                  </a:lnTo>
                  <a:lnTo>
                    <a:pt x="441" y="103"/>
                  </a:lnTo>
                  <a:lnTo>
                    <a:pt x="441" y="103"/>
                  </a:lnTo>
                  <a:lnTo>
                    <a:pt x="419" y="81"/>
                  </a:lnTo>
                  <a:lnTo>
                    <a:pt x="395" y="63"/>
                  </a:lnTo>
                  <a:lnTo>
                    <a:pt x="372" y="46"/>
                  </a:lnTo>
                  <a:lnTo>
                    <a:pt x="345" y="31"/>
                  </a:lnTo>
                  <a:lnTo>
                    <a:pt x="318" y="19"/>
                  </a:lnTo>
                  <a:lnTo>
                    <a:pt x="289" y="11"/>
                  </a:lnTo>
                  <a:lnTo>
                    <a:pt x="260" y="4"/>
                  </a:lnTo>
                  <a:lnTo>
                    <a:pt x="230" y="2"/>
                  </a:lnTo>
                  <a:lnTo>
                    <a:pt x="230" y="2"/>
                  </a:lnTo>
                  <a:lnTo>
                    <a:pt x="211" y="0"/>
                  </a:lnTo>
                  <a:lnTo>
                    <a:pt x="211" y="0"/>
                  </a:lnTo>
                  <a:lnTo>
                    <a:pt x="183" y="2"/>
                  </a:lnTo>
                  <a:lnTo>
                    <a:pt x="156" y="5"/>
                  </a:lnTo>
                  <a:lnTo>
                    <a:pt x="129" y="12"/>
                  </a:lnTo>
                  <a:lnTo>
                    <a:pt x="102" y="21"/>
                  </a:lnTo>
                  <a:lnTo>
                    <a:pt x="76" y="32"/>
                  </a:lnTo>
                  <a:lnTo>
                    <a:pt x="51" y="46"/>
                  </a:lnTo>
                  <a:lnTo>
                    <a:pt x="27" y="63"/>
                  </a:lnTo>
                  <a:lnTo>
                    <a:pt x="6" y="81"/>
                  </a:lnTo>
                  <a:lnTo>
                    <a:pt x="6" y="81"/>
                  </a:lnTo>
                  <a:lnTo>
                    <a:pt x="2" y="86"/>
                  </a:lnTo>
                  <a:lnTo>
                    <a:pt x="0" y="92"/>
                  </a:lnTo>
                  <a:lnTo>
                    <a:pt x="2" y="98"/>
                  </a:lnTo>
                  <a:lnTo>
                    <a:pt x="6" y="103"/>
                  </a:lnTo>
                  <a:lnTo>
                    <a:pt x="33" y="13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80" name="Freeform 84"/>
            <p:cNvSpPr/>
            <p:nvPr/>
          </p:nvSpPr>
          <p:spPr bwMode="auto">
            <a:xfrm>
              <a:off x="12801600" y="274638"/>
              <a:ext cx="196850" cy="87313"/>
            </a:xfrm>
            <a:custGeom>
              <a:avLst/>
              <a:gdLst/>
              <a:ahLst/>
              <a:cxnLst>
                <a:cxn ang="0">
                  <a:pos x="130" y="0"/>
                </a:cxn>
                <a:cxn ang="0">
                  <a:pos x="130" y="0"/>
                </a:cxn>
                <a:cxn ang="0">
                  <a:pos x="120" y="0"/>
                </a:cxn>
                <a:cxn ang="0">
                  <a:pos x="120" y="0"/>
                </a:cxn>
                <a:cxn ang="0">
                  <a:pos x="103" y="0"/>
                </a:cxn>
                <a:cxn ang="0">
                  <a:pos x="88" y="3"/>
                </a:cxn>
                <a:cxn ang="0">
                  <a:pos x="73" y="7"/>
                </a:cxn>
                <a:cxn ang="0">
                  <a:pos x="58" y="12"/>
                </a:cxn>
                <a:cxn ang="0">
                  <a:pos x="44" y="18"/>
                </a:cxn>
                <a:cxn ang="0">
                  <a:pos x="31" y="25"/>
                </a:cxn>
                <a:cxn ang="0">
                  <a:pos x="17" y="34"/>
                </a:cxn>
                <a:cxn ang="0">
                  <a:pos x="5" y="44"/>
                </a:cxn>
                <a:cxn ang="0">
                  <a:pos x="5" y="44"/>
                </a:cxn>
                <a:cxn ang="0">
                  <a:pos x="2" y="49"/>
                </a:cxn>
                <a:cxn ang="0">
                  <a:pos x="0" y="56"/>
                </a:cxn>
                <a:cxn ang="0">
                  <a:pos x="2" y="61"/>
                </a:cxn>
                <a:cxn ang="0">
                  <a:pos x="4" y="67"/>
                </a:cxn>
                <a:cxn ang="0">
                  <a:pos x="32" y="98"/>
                </a:cxn>
                <a:cxn ang="0">
                  <a:pos x="32" y="98"/>
                </a:cxn>
                <a:cxn ang="0">
                  <a:pos x="37" y="101"/>
                </a:cxn>
                <a:cxn ang="0">
                  <a:pos x="44" y="103"/>
                </a:cxn>
                <a:cxn ang="0">
                  <a:pos x="44" y="103"/>
                </a:cxn>
                <a:cxn ang="0">
                  <a:pos x="49" y="101"/>
                </a:cxn>
                <a:cxn ang="0">
                  <a:pos x="54" y="98"/>
                </a:cxn>
                <a:cxn ang="0">
                  <a:pos x="54" y="98"/>
                </a:cxn>
                <a:cxn ang="0">
                  <a:pos x="69" y="88"/>
                </a:cxn>
                <a:cxn ang="0">
                  <a:pos x="85" y="79"/>
                </a:cxn>
                <a:cxn ang="0">
                  <a:pos x="101" y="74"/>
                </a:cxn>
                <a:cxn ang="0">
                  <a:pos x="120" y="72"/>
                </a:cxn>
                <a:cxn ang="0">
                  <a:pos x="120" y="72"/>
                </a:cxn>
                <a:cxn ang="0">
                  <a:pos x="125" y="72"/>
                </a:cxn>
                <a:cxn ang="0">
                  <a:pos x="125" y="72"/>
                </a:cxn>
                <a:cxn ang="0">
                  <a:pos x="144" y="76"/>
                </a:cxn>
                <a:cxn ang="0">
                  <a:pos x="161" y="83"/>
                </a:cxn>
                <a:cxn ang="0">
                  <a:pos x="177" y="91"/>
                </a:cxn>
                <a:cxn ang="0">
                  <a:pos x="191" y="104"/>
                </a:cxn>
                <a:cxn ang="0">
                  <a:pos x="191" y="104"/>
                </a:cxn>
                <a:cxn ang="0">
                  <a:pos x="196" y="108"/>
                </a:cxn>
                <a:cxn ang="0">
                  <a:pos x="203" y="110"/>
                </a:cxn>
                <a:cxn ang="0">
                  <a:pos x="203" y="110"/>
                </a:cxn>
                <a:cxn ang="0">
                  <a:pos x="208" y="108"/>
                </a:cxn>
                <a:cxn ang="0">
                  <a:pos x="213" y="106"/>
                </a:cxn>
                <a:cxn ang="0">
                  <a:pos x="245" y="79"/>
                </a:cxn>
                <a:cxn ang="0">
                  <a:pos x="245" y="79"/>
                </a:cxn>
                <a:cxn ang="0">
                  <a:pos x="248" y="74"/>
                </a:cxn>
                <a:cxn ang="0">
                  <a:pos x="250" y="67"/>
                </a:cxn>
                <a:cxn ang="0">
                  <a:pos x="250" y="67"/>
                </a:cxn>
                <a:cxn ang="0">
                  <a:pos x="248" y="61"/>
                </a:cxn>
                <a:cxn ang="0">
                  <a:pos x="247" y="56"/>
                </a:cxn>
                <a:cxn ang="0">
                  <a:pos x="247" y="56"/>
                </a:cxn>
                <a:cxn ang="0">
                  <a:pos x="235" y="44"/>
                </a:cxn>
                <a:cxn ang="0">
                  <a:pos x="221" y="34"/>
                </a:cxn>
                <a:cxn ang="0">
                  <a:pos x="208" y="25"/>
                </a:cxn>
                <a:cxn ang="0">
                  <a:pos x="193" y="17"/>
                </a:cxn>
                <a:cxn ang="0">
                  <a:pos x="177" y="10"/>
                </a:cxn>
                <a:cxn ang="0">
                  <a:pos x="162" y="5"/>
                </a:cxn>
                <a:cxn ang="0">
                  <a:pos x="147" y="2"/>
                </a:cxn>
                <a:cxn ang="0">
                  <a:pos x="130" y="0"/>
                </a:cxn>
                <a:cxn ang="0">
                  <a:pos x="130" y="0"/>
                </a:cxn>
              </a:cxnLst>
              <a:rect l="0" t="0" r="r" b="b"/>
              <a:pathLst>
                <a:path w="250" h="110">
                  <a:moveTo>
                    <a:pt x="130" y="0"/>
                  </a:moveTo>
                  <a:lnTo>
                    <a:pt x="130" y="0"/>
                  </a:lnTo>
                  <a:lnTo>
                    <a:pt x="120" y="0"/>
                  </a:lnTo>
                  <a:lnTo>
                    <a:pt x="120" y="0"/>
                  </a:lnTo>
                  <a:lnTo>
                    <a:pt x="103" y="0"/>
                  </a:lnTo>
                  <a:lnTo>
                    <a:pt x="88" y="3"/>
                  </a:lnTo>
                  <a:lnTo>
                    <a:pt x="73" y="7"/>
                  </a:lnTo>
                  <a:lnTo>
                    <a:pt x="58" y="12"/>
                  </a:lnTo>
                  <a:lnTo>
                    <a:pt x="44" y="18"/>
                  </a:lnTo>
                  <a:lnTo>
                    <a:pt x="31" y="25"/>
                  </a:lnTo>
                  <a:lnTo>
                    <a:pt x="17" y="34"/>
                  </a:lnTo>
                  <a:lnTo>
                    <a:pt x="5" y="44"/>
                  </a:lnTo>
                  <a:lnTo>
                    <a:pt x="5" y="44"/>
                  </a:lnTo>
                  <a:lnTo>
                    <a:pt x="2" y="49"/>
                  </a:lnTo>
                  <a:lnTo>
                    <a:pt x="0" y="56"/>
                  </a:lnTo>
                  <a:lnTo>
                    <a:pt x="2" y="61"/>
                  </a:lnTo>
                  <a:lnTo>
                    <a:pt x="4" y="67"/>
                  </a:lnTo>
                  <a:lnTo>
                    <a:pt x="32" y="98"/>
                  </a:lnTo>
                  <a:lnTo>
                    <a:pt x="32" y="98"/>
                  </a:lnTo>
                  <a:lnTo>
                    <a:pt x="37" y="101"/>
                  </a:lnTo>
                  <a:lnTo>
                    <a:pt x="44" y="103"/>
                  </a:lnTo>
                  <a:lnTo>
                    <a:pt x="44" y="103"/>
                  </a:lnTo>
                  <a:lnTo>
                    <a:pt x="49" y="101"/>
                  </a:lnTo>
                  <a:lnTo>
                    <a:pt x="54" y="98"/>
                  </a:lnTo>
                  <a:lnTo>
                    <a:pt x="54" y="98"/>
                  </a:lnTo>
                  <a:lnTo>
                    <a:pt x="69" y="88"/>
                  </a:lnTo>
                  <a:lnTo>
                    <a:pt x="85" y="79"/>
                  </a:lnTo>
                  <a:lnTo>
                    <a:pt x="101" y="74"/>
                  </a:lnTo>
                  <a:lnTo>
                    <a:pt x="120" y="72"/>
                  </a:lnTo>
                  <a:lnTo>
                    <a:pt x="120" y="72"/>
                  </a:lnTo>
                  <a:lnTo>
                    <a:pt x="125" y="72"/>
                  </a:lnTo>
                  <a:lnTo>
                    <a:pt x="125" y="72"/>
                  </a:lnTo>
                  <a:lnTo>
                    <a:pt x="144" y="76"/>
                  </a:lnTo>
                  <a:lnTo>
                    <a:pt x="161" y="83"/>
                  </a:lnTo>
                  <a:lnTo>
                    <a:pt x="177" y="91"/>
                  </a:lnTo>
                  <a:lnTo>
                    <a:pt x="191" y="104"/>
                  </a:lnTo>
                  <a:lnTo>
                    <a:pt x="191" y="104"/>
                  </a:lnTo>
                  <a:lnTo>
                    <a:pt x="196" y="108"/>
                  </a:lnTo>
                  <a:lnTo>
                    <a:pt x="203" y="110"/>
                  </a:lnTo>
                  <a:lnTo>
                    <a:pt x="203" y="110"/>
                  </a:lnTo>
                  <a:lnTo>
                    <a:pt x="208" y="108"/>
                  </a:lnTo>
                  <a:lnTo>
                    <a:pt x="213" y="106"/>
                  </a:lnTo>
                  <a:lnTo>
                    <a:pt x="245" y="79"/>
                  </a:lnTo>
                  <a:lnTo>
                    <a:pt x="245" y="79"/>
                  </a:lnTo>
                  <a:lnTo>
                    <a:pt x="248" y="74"/>
                  </a:lnTo>
                  <a:lnTo>
                    <a:pt x="250" y="67"/>
                  </a:lnTo>
                  <a:lnTo>
                    <a:pt x="250" y="67"/>
                  </a:lnTo>
                  <a:lnTo>
                    <a:pt x="248" y="61"/>
                  </a:lnTo>
                  <a:lnTo>
                    <a:pt x="247" y="56"/>
                  </a:lnTo>
                  <a:lnTo>
                    <a:pt x="247" y="56"/>
                  </a:lnTo>
                  <a:lnTo>
                    <a:pt x="235" y="44"/>
                  </a:lnTo>
                  <a:lnTo>
                    <a:pt x="221" y="34"/>
                  </a:lnTo>
                  <a:lnTo>
                    <a:pt x="208" y="25"/>
                  </a:lnTo>
                  <a:lnTo>
                    <a:pt x="193" y="17"/>
                  </a:lnTo>
                  <a:lnTo>
                    <a:pt x="177" y="10"/>
                  </a:lnTo>
                  <a:lnTo>
                    <a:pt x="162" y="5"/>
                  </a:lnTo>
                  <a:lnTo>
                    <a:pt x="147" y="2"/>
                  </a:lnTo>
                  <a:lnTo>
                    <a:pt x="130" y="0"/>
                  </a:lnTo>
                  <a:lnTo>
                    <a:pt x="130" y="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81" name="Freeform 85"/>
            <p:cNvSpPr>
              <a:spLocks noEditPoints="1"/>
            </p:cNvSpPr>
            <p:nvPr/>
          </p:nvSpPr>
          <p:spPr bwMode="auto">
            <a:xfrm>
              <a:off x="12457113" y="398463"/>
              <a:ext cx="898525" cy="639763"/>
            </a:xfrm>
            <a:custGeom>
              <a:avLst/>
              <a:gdLst/>
              <a:ahLst/>
              <a:cxnLst>
                <a:cxn ang="0">
                  <a:pos x="605" y="804"/>
                </a:cxn>
                <a:cxn ang="0">
                  <a:pos x="592" y="771"/>
                </a:cxn>
                <a:cxn ang="0">
                  <a:pos x="582" y="742"/>
                </a:cxn>
                <a:cxn ang="0">
                  <a:pos x="583" y="713"/>
                </a:cxn>
                <a:cxn ang="0">
                  <a:pos x="583" y="707"/>
                </a:cxn>
                <a:cxn ang="0">
                  <a:pos x="120" y="707"/>
                </a:cxn>
                <a:cxn ang="0">
                  <a:pos x="103" y="700"/>
                </a:cxn>
                <a:cxn ang="0">
                  <a:pos x="96" y="683"/>
                </a:cxn>
                <a:cxn ang="0">
                  <a:pos x="96" y="120"/>
                </a:cxn>
                <a:cxn ang="0">
                  <a:pos x="103" y="103"/>
                </a:cxn>
                <a:cxn ang="0">
                  <a:pos x="120" y="96"/>
                </a:cxn>
                <a:cxn ang="0">
                  <a:pos x="936" y="96"/>
                </a:cxn>
                <a:cxn ang="0">
                  <a:pos x="953" y="103"/>
                </a:cxn>
                <a:cxn ang="0">
                  <a:pos x="960" y="120"/>
                </a:cxn>
                <a:cxn ang="0">
                  <a:pos x="990" y="661"/>
                </a:cxn>
                <a:cxn ang="0">
                  <a:pos x="998" y="664"/>
                </a:cxn>
                <a:cxn ang="0">
                  <a:pos x="1014" y="675"/>
                </a:cxn>
                <a:cxn ang="0">
                  <a:pos x="1024" y="690"/>
                </a:cxn>
                <a:cxn ang="0">
                  <a:pos x="1029" y="707"/>
                </a:cxn>
                <a:cxn ang="0">
                  <a:pos x="1030" y="804"/>
                </a:cxn>
                <a:cxn ang="0">
                  <a:pos x="1089" y="804"/>
                </a:cxn>
                <a:cxn ang="0">
                  <a:pos x="1106" y="801"/>
                </a:cxn>
                <a:cxn ang="0">
                  <a:pos x="1120" y="793"/>
                </a:cxn>
                <a:cxn ang="0">
                  <a:pos x="1128" y="779"/>
                </a:cxn>
                <a:cxn ang="0">
                  <a:pos x="1132" y="762"/>
                </a:cxn>
                <a:cxn ang="0">
                  <a:pos x="1132" y="42"/>
                </a:cxn>
                <a:cxn ang="0">
                  <a:pos x="1128" y="25"/>
                </a:cxn>
                <a:cxn ang="0">
                  <a:pos x="1120" y="12"/>
                </a:cxn>
                <a:cxn ang="0">
                  <a:pos x="1106" y="3"/>
                </a:cxn>
                <a:cxn ang="0">
                  <a:pos x="1089" y="0"/>
                </a:cxn>
                <a:cxn ang="0">
                  <a:pos x="44" y="0"/>
                </a:cxn>
                <a:cxn ang="0">
                  <a:pos x="27" y="3"/>
                </a:cxn>
                <a:cxn ang="0">
                  <a:pos x="13" y="12"/>
                </a:cxn>
                <a:cxn ang="0">
                  <a:pos x="3" y="25"/>
                </a:cxn>
                <a:cxn ang="0">
                  <a:pos x="0" y="42"/>
                </a:cxn>
                <a:cxn ang="0">
                  <a:pos x="0" y="762"/>
                </a:cxn>
                <a:cxn ang="0">
                  <a:pos x="3" y="779"/>
                </a:cxn>
                <a:cxn ang="0">
                  <a:pos x="13" y="793"/>
                </a:cxn>
                <a:cxn ang="0">
                  <a:pos x="27" y="801"/>
                </a:cxn>
                <a:cxn ang="0">
                  <a:pos x="44" y="804"/>
                </a:cxn>
                <a:cxn ang="0">
                  <a:pos x="1015" y="384"/>
                </a:cxn>
                <a:cxn ang="0">
                  <a:pos x="1017" y="374"/>
                </a:cxn>
                <a:cxn ang="0">
                  <a:pos x="1030" y="362"/>
                </a:cxn>
                <a:cxn ang="0">
                  <a:pos x="1074" y="361"/>
                </a:cxn>
                <a:cxn ang="0">
                  <a:pos x="1084" y="362"/>
                </a:cxn>
                <a:cxn ang="0">
                  <a:pos x="1096" y="374"/>
                </a:cxn>
                <a:cxn ang="0">
                  <a:pos x="1098" y="418"/>
                </a:cxn>
                <a:cxn ang="0">
                  <a:pos x="1096" y="428"/>
                </a:cxn>
                <a:cxn ang="0">
                  <a:pos x="1084" y="442"/>
                </a:cxn>
                <a:cxn ang="0">
                  <a:pos x="1041" y="443"/>
                </a:cxn>
                <a:cxn ang="0">
                  <a:pos x="1030" y="442"/>
                </a:cxn>
                <a:cxn ang="0">
                  <a:pos x="1017" y="428"/>
                </a:cxn>
                <a:cxn ang="0">
                  <a:pos x="1015" y="384"/>
                </a:cxn>
              </a:cxnLst>
              <a:rect l="0" t="0" r="r" b="b"/>
              <a:pathLst>
                <a:path w="1132" h="804">
                  <a:moveTo>
                    <a:pt x="44" y="804"/>
                  </a:moveTo>
                  <a:lnTo>
                    <a:pt x="605" y="804"/>
                  </a:lnTo>
                  <a:lnTo>
                    <a:pt x="592" y="771"/>
                  </a:lnTo>
                  <a:lnTo>
                    <a:pt x="592" y="771"/>
                  </a:lnTo>
                  <a:lnTo>
                    <a:pt x="585" y="757"/>
                  </a:lnTo>
                  <a:lnTo>
                    <a:pt x="582" y="742"/>
                  </a:lnTo>
                  <a:lnTo>
                    <a:pt x="582" y="729"/>
                  </a:lnTo>
                  <a:lnTo>
                    <a:pt x="583" y="713"/>
                  </a:lnTo>
                  <a:lnTo>
                    <a:pt x="583" y="713"/>
                  </a:lnTo>
                  <a:lnTo>
                    <a:pt x="583" y="707"/>
                  </a:lnTo>
                  <a:lnTo>
                    <a:pt x="120" y="707"/>
                  </a:lnTo>
                  <a:lnTo>
                    <a:pt x="120" y="707"/>
                  </a:lnTo>
                  <a:lnTo>
                    <a:pt x="111" y="705"/>
                  </a:lnTo>
                  <a:lnTo>
                    <a:pt x="103" y="700"/>
                  </a:lnTo>
                  <a:lnTo>
                    <a:pt x="98" y="693"/>
                  </a:lnTo>
                  <a:lnTo>
                    <a:pt x="96" y="683"/>
                  </a:lnTo>
                  <a:lnTo>
                    <a:pt x="96" y="120"/>
                  </a:lnTo>
                  <a:lnTo>
                    <a:pt x="96" y="120"/>
                  </a:lnTo>
                  <a:lnTo>
                    <a:pt x="98" y="111"/>
                  </a:lnTo>
                  <a:lnTo>
                    <a:pt x="103" y="103"/>
                  </a:lnTo>
                  <a:lnTo>
                    <a:pt x="111" y="98"/>
                  </a:lnTo>
                  <a:lnTo>
                    <a:pt x="120" y="96"/>
                  </a:lnTo>
                  <a:lnTo>
                    <a:pt x="936" y="96"/>
                  </a:lnTo>
                  <a:lnTo>
                    <a:pt x="936" y="96"/>
                  </a:lnTo>
                  <a:lnTo>
                    <a:pt x="946" y="98"/>
                  </a:lnTo>
                  <a:lnTo>
                    <a:pt x="953" y="103"/>
                  </a:lnTo>
                  <a:lnTo>
                    <a:pt x="958" y="111"/>
                  </a:lnTo>
                  <a:lnTo>
                    <a:pt x="960" y="120"/>
                  </a:lnTo>
                  <a:lnTo>
                    <a:pt x="960" y="651"/>
                  </a:lnTo>
                  <a:lnTo>
                    <a:pt x="990" y="661"/>
                  </a:lnTo>
                  <a:lnTo>
                    <a:pt x="990" y="661"/>
                  </a:lnTo>
                  <a:lnTo>
                    <a:pt x="998" y="664"/>
                  </a:lnTo>
                  <a:lnTo>
                    <a:pt x="1007" y="670"/>
                  </a:lnTo>
                  <a:lnTo>
                    <a:pt x="1014" y="675"/>
                  </a:lnTo>
                  <a:lnTo>
                    <a:pt x="1019" y="681"/>
                  </a:lnTo>
                  <a:lnTo>
                    <a:pt x="1024" y="690"/>
                  </a:lnTo>
                  <a:lnTo>
                    <a:pt x="1027" y="698"/>
                  </a:lnTo>
                  <a:lnTo>
                    <a:pt x="1029" y="707"/>
                  </a:lnTo>
                  <a:lnTo>
                    <a:pt x="1030" y="717"/>
                  </a:lnTo>
                  <a:lnTo>
                    <a:pt x="1030" y="804"/>
                  </a:lnTo>
                  <a:lnTo>
                    <a:pt x="1089" y="804"/>
                  </a:lnTo>
                  <a:lnTo>
                    <a:pt x="1089" y="804"/>
                  </a:lnTo>
                  <a:lnTo>
                    <a:pt x="1098" y="803"/>
                  </a:lnTo>
                  <a:lnTo>
                    <a:pt x="1106" y="801"/>
                  </a:lnTo>
                  <a:lnTo>
                    <a:pt x="1113" y="798"/>
                  </a:lnTo>
                  <a:lnTo>
                    <a:pt x="1120" y="793"/>
                  </a:lnTo>
                  <a:lnTo>
                    <a:pt x="1125" y="786"/>
                  </a:lnTo>
                  <a:lnTo>
                    <a:pt x="1128" y="779"/>
                  </a:lnTo>
                  <a:lnTo>
                    <a:pt x="1132" y="771"/>
                  </a:lnTo>
                  <a:lnTo>
                    <a:pt x="1132" y="762"/>
                  </a:lnTo>
                  <a:lnTo>
                    <a:pt x="1132" y="42"/>
                  </a:lnTo>
                  <a:lnTo>
                    <a:pt x="1132" y="42"/>
                  </a:lnTo>
                  <a:lnTo>
                    <a:pt x="1132" y="34"/>
                  </a:lnTo>
                  <a:lnTo>
                    <a:pt x="1128" y="25"/>
                  </a:lnTo>
                  <a:lnTo>
                    <a:pt x="1125" y="18"/>
                  </a:lnTo>
                  <a:lnTo>
                    <a:pt x="1120" y="12"/>
                  </a:lnTo>
                  <a:lnTo>
                    <a:pt x="1113" y="7"/>
                  </a:lnTo>
                  <a:lnTo>
                    <a:pt x="1106" y="3"/>
                  </a:lnTo>
                  <a:lnTo>
                    <a:pt x="1098" y="0"/>
                  </a:lnTo>
                  <a:lnTo>
                    <a:pt x="1089" y="0"/>
                  </a:lnTo>
                  <a:lnTo>
                    <a:pt x="44" y="0"/>
                  </a:lnTo>
                  <a:lnTo>
                    <a:pt x="44" y="0"/>
                  </a:lnTo>
                  <a:lnTo>
                    <a:pt x="33" y="0"/>
                  </a:lnTo>
                  <a:lnTo>
                    <a:pt x="27" y="3"/>
                  </a:lnTo>
                  <a:lnTo>
                    <a:pt x="18" y="7"/>
                  </a:lnTo>
                  <a:lnTo>
                    <a:pt x="13" y="12"/>
                  </a:lnTo>
                  <a:lnTo>
                    <a:pt x="8" y="18"/>
                  </a:lnTo>
                  <a:lnTo>
                    <a:pt x="3" y="25"/>
                  </a:lnTo>
                  <a:lnTo>
                    <a:pt x="1" y="34"/>
                  </a:lnTo>
                  <a:lnTo>
                    <a:pt x="0" y="42"/>
                  </a:lnTo>
                  <a:lnTo>
                    <a:pt x="0" y="762"/>
                  </a:lnTo>
                  <a:lnTo>
                    <a:pt x="0" y="762"/>
                  </a:lnTo>
                  <a:lnTo>
                    <a:pt x="1" y="771"/>
                  </a:lnTo>
                  <a:lnTo>
                    <a:pt x="3" y="779"/>
                  </a:lnTo>
                  <a:lnTo>
                    <a:pt x="8" y="786"/>
                  </a:lnTo>
                  <a:lnTo>
                    <a:pt x="13" y="793"/>
                  </a:lnTo>
                  <a:lnTo>
                    <a:pt x="18" y="798"/>
                  </a:lnTo>
                  <a:lnTo>
                    <a:pt x="27" y="801"/>
                  </a:lnTo>
                  <a:lnTo>
                    <a:pt x="33" y="803"/>
                  </a:lnTo>
                  <a:lnTo>
                    <a:pt x="44" y="804"/>
                  </a:lnTo>
                  <a:lnTo>
                    <a:pt x="44" y="804"/>
                  </a:lnTo>
                  <a:close/>
                  <a:moveTo>
                    <a:pt x="1015" y="384"/>
                  </a:moveTo>
                  <a:lnTo>
                    <a:pt x="1015" y="384"/>
                  </a:lnTo>
                  <a:lnTo>
                    <a:pt x="1017" y="374"/>
                  </a:lnTo>
                  <a:lnTo>
                    <a:pt x="1022" y="368"/>
                  </a:lnTo>
                  <a:lnTo>
                    <a:pt x="1030" y="362"/>
                  </a:lnTo>
                  <a:lnTo>
                    <a:pt x="1041" y="361"/>
                  </a:lnTo>
                  <a:lnTo>
                    <a:pt x="1074" y="361"/>
                  </a:lnTo>
                  <a:lnTo>
                    <a:pt x="1074" y="361"/>
                  </a:lnTo>
                  <a:lnTo>
                    <a:pt x="1084" y="362"/>
                  </a:lnTo>
                  <a:lnTo>
                    <a:pt x="1091" y="368"/>
                  </a:lnTo>
                  <a:lnTo>
                    <a:pt x="1096" y="374"/>
                  </a:lnTo>
                  <a:lnTo>
                    <a:pt x="1098" y="384"/>
                  </a:lnTo>
                  <a:lnTo>
                    <a:pt x="1098" y="418"/>
                  </a:lnTo>
                  <a:lnTo>
                    <a:pt x="1098" y="418"/>
                  </a:lnTo>
                  <a:lnTo>
                    <a:pt x="1096" y="428"/>
                  </a:lnTo>
                  <a:lnTo>
                    <a:pt x="1091" y="437"/>
                  </a:lnTo>
                  <a:lnTo>
                    <a:pt x="1084" y="442"/>
                  </a:lnTo>
                  <a:lnTo>
                    <a:pt x="1074" y="443"/>
                  </a:lnTo>
                  <a:lnTo>
                    <a:pt x="1041" y="443"/>
                  </a:lnTo>
                  <a:lnTo>
                    <a:pt x="1041" y="443"/>
                  </a:lnTo>
                  <a:lnTo>
                    <a:pt x="1030" y="442"/>
                  </a:lnTo>
                  <a:lnTo>
                    <a:pt x="1022" y="437"/>
                  </a:lnTo>
                  <a:lnTo>
                    <a:pt x="1017" y="428"/>
                  </a:lnTo>
                  <a:lnTo>
                    <a:pt x="1015" y="418"/>
                  </a:lnTo>
                  <a:lnTo>
                    <a:pt x="1015" y="38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82" name="Freeform 86"/>
            <p:cNvSpPr/>
            <p:nvPr/>
          </p:nvSpPr>
          <p:spPr bwMode="auto">
            <a:xfrm>
              <a:off x="12592050" y="544513"/>
              <a:ext cx="209550" cy="165100"/>
            </a:xfrm>
            <a:custGeom>
              <a:avLst/>
              <a:gdLst/>
              <a:ahLst/>
              <a:cxnLst>
                <a:cxn ang="0">
                  <a:pos x="253" y="207"/>
                </a:cxn>
                <a:cxn ang="0">
                  <a:pos x="253" y="207"/>
                </a:cxn>
                <a:cxn ang="0">
                  <a:pos x="258" y="207"/>
                </a:cxn>
                <a:cxn ang="0">
                  <a:pos x="262" y="204"/>
                </a:cxn>
                <a:cxn ang="0">
                  <a:pos x="265" y="200"/>
                </a:cxn>
                <a:cxn ang="0">
                  <a:pos x="265" y="195"/>
                </a:cxn>
                <a:cxn ang="0">
                  <a:pos x="265" y="11"/>
                </a:cxn>
                <a:cxn ang="0">
                  <a:pos x="265" y="11"/>
                </a:cxn>
                <a:cxn ang="0">
                  <a:pos x="265" y="8"/>
                </a:cxn>
                <a:cxn ang="0">
                  <a:pos x="262" y="3"/>
                </a:cxn>
                <a:cxn ang="0">
                  <a:pos x="258" y="1"/>
                </a:cxn>
                <a:cxn ang="0">
                  <a:pos x="253" y="0"/>
                </a:cxn>
                <a:cxn ang="0">
                  <a:pos x="14" y="0"/>
                </a:cxn>
                <a:cxn ang="0">
                  <a:pos x="14" y="0"/>
                </a:cxn>
                <a:cxn ang="0">
                  <a:pos x="9" y="1"/>
                </a:cxn>
                <a:cxn ang="0">
                  <a:pos x="3" y="3"/>
                </a:cxn>
                <a:cxn ang="0">
                  <a:pos x="2" y="8"/>
                </a:cxn>
                <a:cxn ang="0">
                  <a:pos x="0" y="11"/>
                </a:cxn>
                <a:cxn ang="0">
                  <a:pos x="0" y="195"/>
                </a:cxn>
                <a:cxn ang="0">
                  <a:pos x="0" y="195"/>
                </a:cxn>
                <a:cxn ang="0">
                  <a:pos x="2" y="200"/>
                </a:cxn>
                <a:cxn ang="0">
                  <a:pos x="3" y="204"/>
                </a:cxn>
                <a:cxn ang="0">
                  <a:pos x="9" y="207"/>
                </a:cxn>
                <a:cxn ang="0">
                  <a:pos x="14" y="207"/>
                </a:cxn>
                <a:cxn ang="0">
                  <a:pos x="253" y="207"/>
                </a:cxn>
              </a:cxnLst>
              <a:rect l="0" t="0" r="r" b="b"/>
              <a:pathLst>
                <a:path w="265" h="207">
                  <a:moveTo>
                    <a:pt x="253" y="207"/>
                  </a:moveTo>
                  <a:lnTo>
                    <a:pt x="253" y="207"/>
                  </a:lnTo>
                  <a:lnTo>
                    <a:pt x="258" y="207"/>
                  </a:lnTo>
                  <a:lnTo>
                    <a:pt x="262" y="204"/>
                  </a:lnTo>
                  <a:lnTo>
                    <a:pt x="265" y="200"/>
                  </a:lnTo>
                  <a:lnTo>
                    <a:pt x="265" y="195"/>
                  </a:lnTo>
                  <a:lnTo>
                    <a:pt x="265" y="11"/>
                  </a:lnTo>
                  <a:lnTo>
                    <a:pt x="265" y="11"/>
                  </a:lnTo>
                  <a:lnTo>
                    <a:pt x="265" y="8"/>
                  </a:lnTo>
                  <a:lnTo>
                    <a:pt x="262" y="3"/>
                  </a:lnTo>
                  <a:lnTo>
                    <a:pt x="258" y="1"/>
                  </a:lnTo>
                  <a:lnTo>
                    <a:pt x="253" y="0"/>
                  </a:lnTo>
                  <a:lnTo>
                    <a:pt x="14" y="0"/>
                  </a:lnTo>
                  <a:lnTo>
                    <a:pt x="14" y="0"/>
                  </a:lnTo>
                  <a:lnTo>
                    <a:pt x="9" y="1"/>
                  </a:lnTo>
                  <a:lnTo>
                    <a:pt x="3" y="3"/>
                  </a:lnTo>
                  <a:lnTo>
                    <a:pt x="2" y="8"/>
                  </a:lnTo>
                  <a:lnTo>
                    <a:pt x="0" y="11"/>
                  </a:lnTo>
                  <a:lnTo>
                    <a:pt x="0" y="195"/>
                  </a:lnTo>
                  <a:lnTo>
                    <a:pt x="0" y="195"/>
                  </a:lnTo>
                  <a:lnTo>
                    <a:pt x="2" y="200"/>
                  </a:lnTo>
                  <a:lnTo>
                    <a:pt x="3" y="204"/>
                  </a:lnTo>
                  <a:lnTo>
                    <a:pt x="9" y="207"/>
                  </a:lnTo>
                  <a:lnTo>
                    <a:pt x="14" y="207"/>
                  </a:lnTo>
                  <a:lnTo>
                    <a:pt x="253" y="207"/>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83" name="Freeform 87"/>
            <p:cNvSpPr/>
            <p:nvPr/>
          </p:nvSpPr>
          <p:spPr bwMode="auto">
            <a:xfrm>
              <a:off x="12592050" y="755650"/>
              <a:ext cx="411163" cy="44450"/>
            </a:xfrm>
            <a:custGeom>
              <a:avLst/>
              <a:gdLst/>
              <a:ahLst/>
              <a:cxnLst>
                <a:cxn ang="0">
                  <a:pos x="518" y="0"/>
                </a:cxn>
                <a:cxn ang="0">
                  <a:pos x="0" y="0"/>
                </a:cxn>
                <a:cxn ang="0">
                  <a:pos x="0" y="55"/>
                </a:cxn>
                <a:cxn ang="0">
                  <a:pos x="493" y="55"/>
                </a:cxn>
                <a:cxn ang="0">
                  <a:pos x="493" y="55"/>
                </a:cxn>
                <a:cxn ang="0">
                  <a:pos x="494" y="38"/>
                </a:cxn>
                <a:cxn ang="0">
                  <a:pos x="499" y="23"/>
                </a:cxn>
                <a:cxn ang="0">
                  <a:pos x="508" y="11"/>
                </a:cxn>
                <a:cxn ang="0">
                  <a:pos x="518" y="0"/>
                </a:cxn>
                <a:cxn ang="0">
                  <a:pos x="518" y="0"/>
                </a:cxn>
              </a:cxnLst>
              <a:rect l="0" t="0" r="r" b="b"/>
              <a:pathLst>
                <a:path w="518" h="55">
                  <a:moveTo>
                    <a:pt x="518" y="0"/>
                  </a:moveTo>
                  <a:lnTo>
                    <a:pt x="0" y="0"/>
                  </a:lnTo>
                  <a:lnTo>
                    <a:pt x="0" y="55"/>
                  </a:lnTo>
                  <a:lnTo>
                    <a:pt x="493" y="55"/>
                  </a:lnTo>
                  <a:lnTo>
                    <a:pt x="493" y="55"/>
                  </a:lnTo>
                  <a:lnTo>
                    <a:pt x="494" y="38"/>
                  </a:lnTo>
                  <a:lnTo>
                    <a:pt x="499" y="23"/>
                  </a:lnTo>
                  <a:lnTo>
                    <a:pt x="508" y="11"/>
                  </a:lnTo>
                  <a:lnTo>
                    <a:pt x="518" y="0"/>
                  </a:lnTo>
                  <a:lnTo>
                    <a:pt x="518" y="0"/>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84" name="Rectangle 88"/>
            <p:cNvSpPr>
              <a:spLocks noChangeArrowheads="1"/>
            </p:cNvSpPr>
            <p:nvPr/>
          </p:nvSpPr>
          <p:spPr bwMode="auto">
            <a:xfrm>
              <a:off x="12592050" y="850900"/>
              <a:ext cx="265113" cy="44450"/>
            </a:xfrm>
            <a:prstGeom prst="rect">
              <a:avLst/>
            </a:prstGeom>
            <a:grpFill/>
            <a:ln w="9525">
              <a:noFill/>
              <a:miter lim="800000"/>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85" name="Rectangle 89"/>
            <p:cNvSpPr>
              <a:spLocks noChangeArrowheads="1"/>
            </p:cNvSpPr>
            <p:nvPr/>
          </p:nvSpPr>
          <p:spPr bwMode="auto">
            <a:xfrm>
              <a:off x="12847638" y="654050"/>
              <a:ext cx="298450" cy="42863"/>
            </a:xfrm>
            <a:prstGeom prst="rect">
              <a:avLst/>
            </a:prstGeom>
            <a:grpFill/>
            <a:ln w="9525">
              <a:noFill/>
              <a:miter lim="800000"/>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86" name="Rectangle 90"/>
            <p:cNvSpPr>
              <a:spLocks noChangeArrowheads="1"/>
            </p:cNvSpPr>
            <p:nvPr/>
          </p:nvSpPr>
          <p:spPr bwMode="auto">
            <a:xfrm>
              <a:off x="12847638" y="557213"/>
              <a:ext cx="173038" cy="44450"/>
            </a:xfrm>
            <a:prstGeom prst="rect">
              <a:avLst/>
            </a:prstGeom>
            <a:grpFill/>
            <a:ln w="9525">
              <a:noFill/>
              <a:miter lim="800000"/>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87" name="Freeform 91"/>
            <p:cNvSpPr/>
            <p:nvPr/>
          </p:nvSpPr>
          <p:spPr bwMode="auto">
            <a:xfrm>
              <a:off x="12954000" y="773113"/>
              <a:ext cx="284163" cy="398463"/>
            </a:xfrm>
            <a:custGeom>
              <a:avLst/>
              <a:gdLst/>
              <a:ahLst/>
              <a:cxnLst>
                <a:cxn ang="0">
                  <a:pos x="286" y="503"/>
                </a:cxn>
                <a:cxn ang="0">
                  <a:pos x="290" y="501"/>
                </a:cxn>
                <a:cxn ang="0">
                  <a:pos x="295" y="496"/>
                </a:cxn>
                <a:cxn ang="0">
                  <a:pos x="296" y="471"/>
                </a:cxn>
                <a:cxn ang="0">
                  <a:pos x="296" y="466"/>
                </a:cxn>
                <a:cxn ang="0">
                  <a:pos x="350" y="421"/>
                </a:cxn>
                <a:cxn ang="0">
                  <a:pos x="354" y="417"/>
                </a:cxn>
                <a:cxn ang="0">
                  <a:pos x="359" y="409"/>
                </a:cxn>
                <a:cxn ang="0">
                  <a:pos x="359" y="334"/>
                </a:cxn>
                <a:cxn ang="0">
                  <a:pos x="359" y="247"/>
                </a:cxn>
                <a:cxn ang="0">
                  <a:pos x="355" y="238"/>
                </a:cxn>
                <a:cxn ang="0">
                  <a:pos x="349" y="233"/>
                </a:cxn>
                <a:cxn ang="0">
                  <a:pos x="195" y="184"/>
                </a:cxn>
                <a:cxn ang="0">
                  <a:pos x="192" y="181"/>
                </a:cxn>
                <a:cxn ang="0">
                  <a:pos x="192" y="34"/>
                </a:cxn>
                <a:cxn ang="0">
                  <a:pos x="192" y="33"/>
                </a:cxn>
                <a:cxn ang="0">
                  <a:pos x="188" y="21"/>
                </a:cxn>
                <a:cxn ang="0">
                  <a:pos x="182" y="11"/>
                </a:cxn>
                <a:cxn ang="0">
                  <a:pos x="172" y="4"/>
                </a:cxn>
                <a:cxn ang="0">
                  <a:pos x="160" y="0"/>
                </a:cxn>
                <a:cxn ang="0">
                  <a:pos x="118" y="0"/>
                </a:cxn>
                <a:cxn ang="0">
                  <a:pos x="106" y="4"/>
                </a:cxn>
                <a:cxn ang="0">
                  <a:pos x="94" y="11"/>
                </a:cxn>
                <a:cxn ang="0">
                  <a:pos x="86" y="21"/>
                </a:cxn>
                <a:cxn ang="0">
                  <a:pos x="82" y="34"/>
                </a:cxn>
                <a:cxn ang="0">
                  <a:pos x="81" y="38"/>
                </a:cxn>
                <a:cxn ang="0">
                  <a:pos x="82" y="159"/>
                </a:cxn>
                <a:cxn ang="0">
                  <a:pos x="82" y="237"/>
                </a:cxn>
                <a:cxn ang="0">
                  <a:pos x="82" y="280"/>
                </a:cxn>
                <a:cxn ang="0">
                  <a:pos x="79" y="287"/>
                </a:cxn>
                <a:cxn ang="0">
                  <a:pos x="72" y="291"/>
                </a:cxn>
                <a:cxn ang="0">
                  <a:pos x="72" y="291"/>
                </a:cxn>
                <a:cxn ang="0">
                  <a:pos x="65" y="287"/>
                </a:cxn>
                <a:cxn ang="0">
                  <a:pos x="62" y="280"/>
                </a:cxn>
                <a:cxn ang="0">
                  <a:pos x="62" y="218"/>
                </a:cxn>
                <a:cxn ang="0">
                  <a:pos x="55" y="216"/>
                </a:cxn>
                <a:cxn ang="0">
                  <a:pos x="48" y="216"/>
                </a:cxn>
                <a:cxn ang="0">
                  <a:pos x="30" y="221"/>
                </a:cxn>
                <a:cxn ang="0">
                  <a:pos x="16" y="230"/>
                </a:cxn>
                <a:cxn ang="0">
                  <a:pos x="8" y="237"/>
                </a:cxn>
                <a:cxn ang="0">
                  <a:pos x="0" y="259"/>
                </a:cxn>
                <a:cxn ang="0">
                  <a:pos x="6" y="279"/>
                </a:cxn>
                <a:cxn ang="0">
                  <a:pos x="64" y="415"/>
                </a:cxn>
                <a:cxn ang="0">
                  <a:pos x="123" y="461"/>
                </a:cxn>
                <a:cxn ang="0">
                  <a:pos x="126" y="471"/>
                </a:cxn>
                <a:cxn ang="0">
                  <a:pos x="126" y="493"/>
                </a:cxn>
                <a:cxn ang="0">
                  <a:pos x="129" y="500"/>
                </a:cxn>
                <a:cxn ang="0">
                  <a:pos x="136" y="503"/>
                </a:cxn>
              </a:cxnLst>
              <a:rect l="0" t="0" r="r" b="b"/>
              <a:pathLst>
                <a:path w="359" h="503">
                  <a:moveTo>
                    <a:pt x="136" y="503"/>
                  </a:moveTo>
                  <a:lnTo>
                    <a:pt x="286" y="503"/>
                  </a:lnTo>
                  <a:lnTo>
                    <a:pt x="286" y="503"/>
                  </a:lnTo>
                  <a:lnTo>
                    <a:pt x="290" y="501"/>
                  </a:lnTo>
                  <a:lnTo>
                    <a:pt x="293" y="500"/>
                  </a:lnTo>
                  <a:lnTo>
                    <a:pt x="295" y="496"/>
                  </a:lnTo>
                  <a:lnTo>
                    <a:pt x="296" y="493"/>
                  </a:lnTo>
                  <a:lnTo>
                    <a:pt x="296" y="471"/>
                  </a:lnTo>
                  <a:lnTo>
                    <a:pt x="296" y="471"/>
                  </a:lnTo>
                  <a:lnTo>
                    <a:pt x="296" y="466"/>
                  </a:lnTo>
                  <a:lnTo>
                    <a:pt x="300" y="463"/>
                  </a:lnTo>
                  <a:lnTo>
                    <a:pt x="350" y="421"/>
                  </a:lnTo>
                  <a:lnTo>
                    <a:pt x="350" y="421"/>
                  </a:lnTo>
                  <a:lnTo>
                    <a:pt x="354" y="417"/>
                  </a:lnTo>
                  <a:lnTo>
                    <a:pt x="357" y="414"/>
                  </a:lnTo>
                  <a:lnTo>
                    <a:pt x="359" y="409"/>
                  </a:lnTo>
                  <a:lnTo>
                    <a:pt x="359" y="404"/>
                  </a:lnTo>
                  <a:lnTo>
                    <a:pt x="359" y="334"/>
                  </a:lnTo>
                  <a:lnTo>
                    <a:pt x="359" y="247"/>
                  </a:lnTo>
                  <a:lnTo>
                    <a:pt x="359" y="247"/>
                  </a:lnTo>
                  <a:lnTo>
                    <a:pt x="359" y="243"/>
                  </a:lnTo>
                  <a:lnTo>
                    <a:pt x="355" y="238"/>
                  </a:lnTo>
                  <a:lnTo>
                    <a:pt x="354" y="235"/>
                  </a:lnTo>
                  <a:lnTo>
                    <a:pt x="349" y="233"/>
                  </a:lnTo>
                  <a:lnTo>
                    <a:pt x="330" y="227"/>
                  </a:lnTo>
                  <a:lnTo>
                    <a:pt x="195" y="184"/>
                  </a:lnTo>
                  <a:lnTo>
                    <a:pt x="195" y="184"/>
                  </a:lnTo>
                  <a:lnTo>
                    <a:pt x="192" y="181"/>
                  </a:lnTo>
                  <a:lnTo>
                    <a:pt x="192" y="178"/>
                  </a:lnTo>
                  <a:lnTo>
                    <a:pt x="192" y="34"/>
                  </a:lnTo>
                  <a:lnTo>
                    <a:pt x="192" y="33"/>
                  </a:lnTo>
                  <a:lnTo>
                    <a:pt x="192" y="33"/>
                  </a:lnTo>
                  <a:lnTo>
                    <a:pt x="190" y="26"/>
                  </a:lnTo>
                  <a:lnTo>
                    <a:pt x="188" y="21"/>
                  </a:lnTo>
                  <a:lnTo>
                    <a:pt x="185" y="16"/>
                  </a:lnTo>
                  <a:lnTo>
                    <a:pt x="182" y="11"/>
                  </a:lnTo>
                  <a:lnTo>
                    <a:pt x="177" y="7"/>
                  </a:lnTo>
                  <a:lnTo>
                    <a:pt x="172" y="4"/>
                  </a:lnTo>
                  <a:lnTo>
                    <a:pt x="167" y="2"/>
                  </a:lnTo>
                  <a:lnTo>
                    <a:pt x="160" y="0"/>
                  </a:lnTo>
                  <a:lnTo>
                    <a:pt x="118" y="0"/>
                  </a:lnTo>
                  <a:lnTo>
                    <a:pt x="118" y="0"/>
                  </a:lnTo>
                  <a:lnTo>
                    <a:pt x="111" y="2"/>
                  </a:lnTo>
                  <a:lnTo>
                    <a:pt x="106" y="4"/>
                  </a:lnTo>
                  <a:lnTo>
                    <a:pt x="99" y="7"/>
                  </a:lnTo>
                  <a:lnTo>
                    <a:pt x="94" y="11"/>
                  </a:lnTo>
                  <a:lnTo>
                    <a:pt x="89" y="16"/>
                  </a:lnTo>
                  <a:lnTo>
                    <a:pt x="86" y="21"/>
                  </a:lnTo>
                  <a:lnTo>
                    <a:pt x="84" y="27"/>
                  </a:lnTo>
                  <a:lnTo>
                    <a:pt x="82" y="34"/>
                  </a:lnTo>
                  <a:lnTo>
                    <a:pt x="82" y="34"/>
                  </a:lnTo>
                  <a:lnTo>
                    <a:pt x="81" y="38"/>
                  </a:lnTo>
                  <a:lnTo>
                    <a:pt x="81" y="159"/>
                  </a:lnTo>
                  <a:lnTo>
                    <a:pt x="82" y="159"/>
                  </a:lnTo>
                  <a:lnTo>
                    <a:pt x="82" y="237"/>
                  </a:lnTo>
                  <a:lnTo>
                    <a:pt x="82" y="237"/>
                  </a:lnTo>
                  <a:lnTo>
                    <a:pt x="82" y="280"/>
                  </a:lnTo>
                  <a:lnTo>
                    <a:pt x="82" y="280"/>
                  </a:lnTo>
                  <a:lnTo>
                    <a:pt x="81" y="284"/>
                  </a:lnTo>
                  <a:lnTo>
                    <a:pt x="79" y="287"/>
                  </a:lnTo>
                  <a:lnTo>
                    <a:pt x="75" y="289"/>
                  </a:lnTo>
                  <a:lnTo>
                    <a:pt x="72" y="291"/>
                  </a:lnTo>
                  <a:lnTo>
                    <a:pt x="72" y="291"/>
                  </a:lnTo>
                  <a:lnTo>
                    <a:pt x="72" y="291"/>
                  </a:lnTo>
                  <a:lnTo>
                    <a:pt x="67" y="289"/>
                  </a:lnTo>
                  <a:lnTo>
                    <a:pt x="65" y="287"/>
                  </a:lnTo>
                  <a:lnTo>
                    <a:pt x="62" y="284"/>
                  </a:lnTo>
                  <a:lnTo>
                    <a:pt x="62" y="280"/>
                  </a:lnTo>
                  <a:lnTo>
                    <a:pt x="62" y="237"/>
                  </a:lnTo>
                  <a:lnTo>
                    <a:pt x="62" y="218"/>
                  </a:lnTo>
                  <a:lnTo>
                    <a:pt x="62" y="218"/>
                  </a:lnTo>
                  <a:lnTo>
                    <a:pt x="55" y="216"/>
                  </a:lnTo>
                  <a:lnTo>
                    <a:pt x="48" y="216"/>
                  </a:lnTo>
                  <a:lnTo>
                    <a:pt x="48" y="216"/>
                  </a:lnTo>
                  <a:lnTo>
                    <a:pt x="40" y="218"/>
                  </a:lnTo>
                  <a:lnTo>
                    <a:pt x="30" y="221"/>
                  </a:lnTo>
                  <a:lnTo>
                    <a:pt x="16" y="230"/>
                  </a:lnTo>
                  <a:lnTo>
                    <a:pt x="16" y="230"/>
                  </a:lnTo>
                  <a:lnTo>
                    <a:pt x="8" y="237"/>
                  </a:lnTo>
                  <a:lnTo>
                    <a:pt x="8" y="237"/>
                  </a:lnTo>
                  <a:lnTo>
                    <a:pt x="3" y="247"/>
                  </a:lnTo>
                  <a:lnTo>
                    <a:pt x="0" y="259"/>
                  </a:lnTo>
                  <a:lnTo>
                    <a:pt x="1" y="269"/>
                  </a:lnTo>
                  <a:lnTo>
                    <a:pt x="6" y="279"/>
                  </a:lnTo>
                  <a:lnTo>
                    <a:pt x="28" y="334"/>
                  </a:lnTo>
                  <a:lnTo>
                    <a:pt x="64" y="415"/>
                  </a:lnTo>
                  <a:lnTo>
                    <a:pt x="123" y="461"/>
                  </a:lnTo>
                  <a:lnTo>
                    <a:pt x="123" y="461"/>
                  </a:lnTo>
                  <a:lnTo>
                    <a:pt x="126" y="466"/>
                  </a:lnTo>
                  <a:lnTo>
                    <a:pt x="126" y="471"/>
                  </a:lnTo>
                  <a:lnTo>
                    <a:pt x="126" y="493"/>
                  </a:lnTo>
                  <a:lnTo>
                    <a:pt x="126" y="493"/>
                  </a:lnTo>
                  <a:lnTo>
                    <a:pt x="128" y="496"/>
                  </a:lnTo>
                  <a:lnTo>
                    <a:pt x="129" y="500"/>
                  </a:lnTo>
                  <a:lnTo>
                    <a:pt x="133" y="501"/>
                  </a:lnTo>
                  <a:lnTo>
                    <a:pt x="136" y="503"/>
                  </a:lnTo>
                  <a:lnTo>
                    <a:pt x="136" y="503"/>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sp>
        <p:nvSpPr>
          <p:cNvPr id="195" name="TextBox 194"/>
          <p:cNvSpPr txBox="1"/>
          <p:nvPr/>
        </p:nvSpPr>
        <p:spPr>
          <a:xfrm>
            <a:off x="2939652" y="2581253"/>
            <a:ext cx="1026052" cy="219291"/>
          </a:xfrm>
          <a:prstGeom prst="rect">
            <a:avLst/>
          </a:prstGeom>
          <a:noFill/>
          <a:ln>
            <a:noFill/>
            <a:prstDash val="sysDash"/>
          </a:ln>
        </p:spPr>
        <p:txBody>
          <a:bodyPr lIns="91401" tIns="45702" rIns="91401" bIns="45702">
            <a:spAutoFit/>
          </a:bodyPr>
          <a:lstStyle/>
          <a:p>
            <a:pPr fontAlgn="auto">
              <a:spcBef>
                <a:spcPts val="0"/>
              </a:spcBef>
              <a:spcAft>
                <a:spcPts val="0"/>
              </a:spcAft>
              <a:buFont typeface="Arial" panose="020B0604020202020204" pitchFamily="34" charset="0"/>
              <a:buChar char="•"/>
              <a:defRPr/>
            </a:pPr>
            <a:r>
              <a:rPr lang="zh-CN" altLang="en-US" sz="800" kern="0" dirty="0">
                <a:solidFill>
                  <a:sysClr val="windowText" lastClr="000000"/>
                </a:solidFill>
                <a:latin typeface="Arial" panose="020B0604020202020204" pitchFamily="34" charset="0"/>
                <a:ea typeface="微软雅黑" panose="020B0503020204020204" pitchFamily="34" charset="-122"/>
              </a:rPr>
              <a:t>有线策略控制点</a:t>
            </a:r>
            <a:endParaRPr lang="en-US" altLang="zh-CN" sz="800" kern="0" dirty="0">
              <a:solidFill>
                <a:sysClr val="windowText" lastClr="000000"/>
              </a:solidFill>
              <a:latin typeface="Arial" panose="020B0604020202020204" pitchFamily="34" charset="0"/>
              <a:ea typeface="微软雅黑" panose="020B0503020204020204" pitchFamily="34" charset="-122"/>
            </a:endParaRPr>
          </a:p>
        </p:txBody>
      </p:sp>
      <p:grpSp>
        <p:nvGrpSpPr>
          <p:cNvPr id="28" name="组合 294"/>
          <p:cNvGrpSpPr/>
          <p:nvPr/>
        </p:nvGrpSpPr>
        <p:grpSpPr bwMode="auto">
          <a:xfrm>
            <a:off x="1657641" y="2175315"/>
            <a:ext cx="409468" cy="113110"/>
            <a:chOff x="3293224" y="1661160"/>
            <a:chExt cx="952523" cy="143976"/>
          </a:xfrm>
        </p:grpSpPr>
        <p:grpSp>
          <p:nvGrpSpPr>
            <p:cNvPr id="29" name="组合 192"/>
            <p:cNvGrpSpPr/>
            <p:nvPr/>
          </p:nvGrpSpPr>
          <p:grpSpPr>
            <a:xfrm>
              <a:off x="3984132" y="1725247"/>
              <a:ext cx="108860" cy="20192"/>
              <a:chOff x="10707167" y="1194489"/>
              <a:chExt cx="196850" cy="36513"/>
            </a:xfrm>
            <a:solidFill>
              <a:schemeClr val="tx1">
                <a:lumMod val="50000"/>
                <a:lumOff val="50000"/>
              </a:schemeClr>
            </a:solidFill>
          </p:grpSpPr>
          <p:sp>
            <p:nvSpPr>
              <p:cNvPr id="90" name="Freeform 6"/>
              <p:cNvSpPr/>
              <p:nvPr/>
            </p:nvSpPr>
            <p:spPr bwMode="auto">
              <a:xfrm>
                <a:off x="10707167" y="1194489"/>
                <a:ext cx="36513" cy="36513"/>
              </a:xfrm>
              <a:custGeom>
                <a:avLst/>
                <a:gdLst/>
                <a:ahLst/>
                <a:cxnLst>
                  <a:cxn ang="0">
                    <a:pos x="189" y="343"/>
                  </a:cxn>
                  <a:cxn ang="0">
                    <a:pos x="222" y="336"/>
                  </a:cxn>
                  <a:cxn ang="0">
                    <a:pos x="253" y="322"/>
                  </a:cxn>
                  <a:cxn ang="0">
                    <a:pos x="280" y="304"/>
                  </a:cxn>
                  <a:cxn ang="0">
                    <a:pos x="304" y="282"/>
                  </a:cxn>
                  <a:cxn ang="0">
                    <a:pos x="322" y="254"/>
                  </a:cxn>
                  <a:cxn ang="0">
                    <a:pos x="335" y="224"/>
                  </a:cxn>
                  <a:cxn ang="0">
                    <a:pos x="341" y="190"/>
                  </a:cxn>
                  <a:cxn ang="0">
                    <a:pos x="341" y="154"/>
                  </a:cxn>
                  <a:cxn ang="0">
                    <a:pos x="335" y="122"/>
                  </a:cxn>
                  <a:cxn ang="0">
                    <a:pos x="322" y="91"/>
                  </a:cxn>
                  <a:cxn ang="0">
                    <a:pos x="304" y="64"/>
                  </a:cxn>
                  <a:cxn ang="0">
                    <a:pos x="280" y="40"/>
                  </a:cxn>
                  <a:cxn ang="0">
                    <a:pos x="253" y="22"/>
                  </a:cxn>
                  <a:cxn ang="0">
                    <a:pos x="222" y="9"/>
                  </a:cxn>
                  <a:cxn ang="0">
                    <a:pos x="189" y="1"/>
                  </a:cxn>
                  <a:cxn ang="0">
                    <a:pos x="154" y="1"/>
                  </a:cxn>
                  <a:cxn ang="0">
                    <a:pos x="121" y="9"/>
                  </a:cxn>
                  <a:cxn ang="0">
                    <a:pos x="90" y="22"/>
                  </a:cxn>
                  <a:cxn ang="0">
                    <a:pos x="63" y="40"/>
                  </a:cxn>
                  <a:cxn ang="0">
                    <a:pos x="39" y="64"/>
                  </a:cxn>
                  <a:cxn ang="0">
                    <a:pos x="21" y="91"/>
                  </a:cxn>
                  <a:cxn ang="0">
                    <a:pos x="9" y="122"/>
                  </a:cxn>
                  <a:cxn ang="0">
                    <a:pos x="2" y="154"/>
                  </a:cxn>
                  <a:cxn ang="0">
                    <a:pos x="2" y="190"/>
                  </a:cxn>
                  <a:cxn ang="0">
                    <a:pos x="9" y="224"/>
                  </a:cxn>
                  <a:cxn ang="0">
                    <a:pos x="21" y="254"/>
                  </a:cxn>
                  <a:cxn ang="0">
                    <a:pos x="39" y="282"/>
                  </a:cxn>
                  <a:cxn ang="0">
                    <a:pos x="63" y="304"/>
                  </a:cxn>
                  <a:cxn ang="0">
                    <a:pos x="90" y="322"/>
                  </a:cxn>
                  <a:cxn ang="0">
                    <a:pos x="121" y="336"/>
                  </a:cxn>
                  <a:cxn ang="0">
                    <a:pos x="154" y="343"/>
                  </a:cxn>
                </a:cxnLst>
                <a:rect l="0" t="0" r="r" b="b"/>
                <a:pathLst>
                  <a:path w="342" h="344">
                    <a:moveTo>
                      <a:pt x="171" y="344"/>
                    </a:moveTo>
                    <a:lnTo>
                      <a:pt x="189" y="343"/>
                    </a:lnTo>
                    <a:lnTo>
                      <a:pt x="206" y="340"/>
                    </a:lnTo>
                    <a:lnTo>
                      <a:pt x="222" y="336"/>
                    </a:lnTo>
                    <a:lnTo>
                      <a:pt x="238" y="331"/>
                    </a:lnTo>
                    <a:lnTo>
                      <a:pt x="253" y="322"/>
                    </a:lnTo>
                    <a:lnTo>
                      <a:pt x="267" y="314"/>
                    </a:lnTo>
                    <a:lnTo>
                      <a:pt x="280" y="304"/>
                    </a:lnTo>
                    <a:lnTo>
                      <a:pt x="292" y="293"/>
                    </a:lnTo>
                    <a:lnTo>
                      <a:pt x="304" y="282"/>
                    </a:lnTo>
                    <a:lnTo>
                      <a:pt x="313" y="268"/>
                    </a:lnTo>
                    <a:lnTo>
                      <a:pt x="322" y="254"/>
                    </a:lnTo>
                    <a:lnTo>
                      <a:pt x="329" y="239"/>
                    </a:lnTo>
                    <a:lnTo>
                      <a:pt x="335" y="224"/>
                    </a:lnTo>
                    <a:lnTo>
                      <a:pt x="339" y="206"/>
                    </a:lnTo>
                    <a:lnTo>
                      <a:pt x="341" y="190"/>
                    </a:lnTo>
                    <a:lnTo>
                      <a:pt x="342" y="173"/>
                    </a:lnTo>
                    <a:lnTo>
                      <a:pt x="341" y="154"/>
                    </a:lnTo>
                    <a:lnTo>
                      <a:pt x="339" y="138"/>
                    </a:lnTo>
                    <a:lnTo>
                      <a:pt x="335" y="122"/>
                    </a:lnTo>
                    <a:lnTo>
                      <a:pt x="329" y="105"/>
                    </a:lnTo>
                    <a:lnTo>
                      <a:pt x="322" y="91"/>
                    </a:lnTo>
                    <a:lnTo>
                      <a:pt x="313" y="77"/>
                    </a:lnTo>
                    <a:lnTo>
                      <a:pt x="304" y="64"/>
                    </a:lnTo>
                    <a:lnTo>
                      <a:pt x="292" y="51"/>
                    </a:lnTo>
                    <a:lnTo>
                      <a:pt x="280" y="40"/>
                    </a:lnTo>
                    <a:lnTo>
                      <a:pt x="267" y="30"/>
                    </a:lnTo>
                    <a:lnTo>
                      <a:pt x="253" y="22"/>
                    </a:lnTo>
                    <a:lnTo>
                      <a:pt x="238" y="15"/>
                    </a:lnTo>
                    <a:lnTo>
                      <a:pt x="222" y="9"/>
                    </a:lnTo>
                    <a:lnTo>
                      <a:pt x="206" y="4"/>
                    </a:lnTo>
                    <a:lnTo>
                      <a:pt x="189" y="1"/>
                    </a:lnTo>
                    <a:lnTo>
                      <a:pt x="171" y="0"/>
                    </a:lnTo>
                    <a:lnTo>
                      <a:pt x="154" y="1"/>
                    </a:lnTo>
                    <a:lnTo>
                      <a:pt x="137" y="4"/>
                    </a:lnTo>
                    <a:lnTo>
                      <a:pt x="121" y="9"/>
                    </a:lnTo>
                    <a:lnTo>
                      <a:pt x="105" y="15"/>
                    </a:lnTo>
                    <a:lnTo>
                      <a:pt x="90" y="22"/>
                    </a:lnTo>
                    <a:lnTo>
                      <a:pt x="76" y="30"/>
                    </a:lnTo>
                    <a:lnTo>
                      <a:pt x="63" y="40"/>
                    </a:lnTo>
                    <a:lnTo>
                      <a:pt x="50" y="51"/>
                    </a:lnTo>
                    <a:lnTo>
                      <a:pt x="39" y="64"/>
                    </a:lnTo>
                    <a:lnTo>
                      <a:pt x="30" y="77"/>
                    </a:lnTo>
                    <a:lnTo>
                      <a:pt x="21" y="91"/>
                    </a:lnTo>
                    <a:lnTo>
                      <a:pt x="14" y="105"/>
                    </a:lnTo>
                    <a:lnTo>
                      <a:pt x="9" y="122"/>
                    </a:lnTo>
                    <a:lnTo>
                      <a:pt x="4" y="138"/>
                    </a:lnTo>
                    <a:lnTo>
                      <a:pt x="2" y="154"/>
                    </a:lnTo>
                    <a:lnTo>
                      <a:pt x="0" y="173"/>
                    </a:lnTo>
                    <a:lnTo>
                      <a:pt x="2" y="190"/>
                    </a:lnTo>
                    <a:lnTo>
                      <a:pt x="4" y="206"/>
                    </a:lnTo>
                    <a:lnTo>
                      <a:pt x="9" y="224"/>
                    </a:lnTo>
                    <a:lnTo>
                      <a:pt x="14" y="239"/>
                    </a:lnTo>
                    <a:lnTo>
                      <a:pt x="21" y="254"/>
                    </a:lnTo>
                    <a:lnTo>
                      <a:pt x="30" y="268"/>
                    </a:lnTo>
                    <a:lnTo>
                      <a:pt x="39" y="282"/>
                    </a:lnTo>
                    <a:lnTo>
                      <a:pt x="50" y="293"/>
                    </a:lnTo>
                    <a:lnTo>
                      <a:pt x="63" y="304"/>
                    </a:lnTo>
                    <a:lnTo>
                      <a:pt x="76" y="314"/>
                    </a:lnTo>
                    <a:lnTo>
                      <a:pt x="90" y="322"/>
                    </a:lnTo>
                    <a:lnTo>
                      <a:pt x="105" y="331"/>
                    </a:lnTo>
                    <a:lnTo>
                      <a:pt x="121" y="336"/>
                    </a:lnTo>
                    <a:lnTo>
                      <a:pt x="137" y="340"/>
                    </a:lnTo>
                    <a:lnTo>
                      <a:pt x="154" y="343"/>
                    </a:lnTo>
                    <a:lnTo>
                      <a:pt x="171" y="34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91" name="Freeform 7"/>
              <p:cNvSpPr/>
              <p:nvPr/>
            </p:nvSpPr>
            <p:spPr bwMode="auto">
              <a:xfrm>
                <a:off x="10761142" y="1194489"/>
                <a:ext cx="36513" cy="36513"/>
              </a:xfrm>
              <a:custGeom>
                <a:avLst/>
                <a:gdLst/>
                <a:ahLst/>
                <a:cxnLst>
                  <a:cxn ang="0">
                    <a:pos x="189" y="343"/>
                  </a:cxn>
                  <a:cxn ang="0">
                    <a:pos x="222" y="336"/>
                  </a:cxn>
                  <a:cxn ang="0">
                    <a:pos x="253" y="322"/>
                  </a:cxn>
                  <a:cxn ang="0">
                    <a:pos x="280" y="304"/>
                  </a:cxn>
                  <a:cxn ang="0">
                    <a:pos x="303" y="282"/>
                  </a:cxn>
                  <a:cxn ang="0">
                    <a:pos x="321" y="254"/>
                  </a:cxn>
                  <a:cxn ang="0">
                    <a:pos x="335" y="224"/>
                  </a:cxn>
                  <a:cxn ang="0">
                    <a:pos x="342" y="190"/>
                  </a:cxn>
                  <a:cxn ang="0">
                    <a:pos x="342" y="154"/>
                  </a:cxn>
                  <a:cxn ang="0">
                    <a:pos x="335" y="122"/>
                  </a:cxn>
                  <a:cxn ang="0">
                    <a:pos x="321" y="91"/>
                  </a:cxn>
                  <a:cxn ang="0">
                    <a:pos x="303" y="64"/>
                  </a:cxn>
                  <a:cxn ang="0">
                    <a:pos x="280" y="40"/>
                  </a:cxn>
                  <a:cxn ang="0">
                    <a:pos x="253" y="22"/>
                  </a:cxn>
                  <a:cxn ang="0">
                    <a:pos x="222" y="9"/>
                  </a:cxn>
                  <a:cxn ang="0">
                    <a:pos x="189" y="1"/>
                  </a:cxn>
                  <a:cxn ang="0">
                    <a:pos x="154" y="1"/>
                  </a:cxn>
                  <a:cxn ang="0">
                    <a:pos x="121" y="9"/>
                  </a:cxn>
                  <a:cxn ang="0">
                    <a:pos x="90" y="22"/>
                  </a:cxn>
                  <a:cxn ang="0">
                    <a:pos x="63" y="40"/>
                  </a:cxn>
                  <a:cxn ang="0">
                    <a:pos x="40" y="64"/>
                  </a:cxn>
                  <a:cxn ang="0">
                    <a:pos x="21" y="91"/>
                  </a:cxn>
                  <a:cxn ang="0">
                    <a:pos x="8" y="122"/>
                  </a:cxn>
                  <a:cxn ang="0">
                    <a:pos x="1" y="154"/>
                  </a:cxn>
                  <a:cxn ang="0">
                    <a:pos x="1" y="190"/>
                  </a:cxn>
                  <a:cxn ang="0">
                    <a:pos x="8" y="224"/>
                  </a:cxn>
                  <a:cxn ang="0">
                    <a:pos x="21" y="254"/>
                  </a:cxn>
                  <a:cxn ang="0">
                    <a:pos x="40" y="282"/>
                  </a:cxn>
                  <a:cxn ang="0">
                    <a:pos x="63" y="304"/>
                  </a:cxn>
                  <a:cxn ang="0">
                    <a:pos x="90" y="322"/>
                  </a:cxn>
                  <a:cxn ang="0">
                    <a:pos x="121" y="336"/>
                  </a:cxn>
                  <a:cxn ang="0">
                    <a:pos x="154" y="343"/>
                  </a:cxn>
                </a:cxnLst>
                <a:rect l="0" t="0" r="r" b="b"/>
                <a:pathLst>
                  <a:path w="343" h="344">
                    <a:moveTo>
                      <a:pt x="172" y="344"/>
                    </a:moveTo>
                    <a:lnTo>
                      <a:pt x="189" y="343"/>
                    </a:lnTo>
                    <a:lnTo>
                      <a:pt x="205" y="340"/>
                    </a:lnTo>
                    <a:lnTo>
                      <a:pt x="222" y="336"/>
                    </a:lnTo>
                    <a:lnTo>
                      <a:pt x="238" y="331"/>
                    </a:lnTo>
                    <a:lnTo>
                      <a:pt x="253" y="322"/>
                    </a:lnTo>
                    <a:lnTo>
                      <a:pt x="267" y="314"/>
                    </a:lnTo>
                    <a:lnTo>
                      <a:pt x="280" y="304"/>
                    </a:lnTo>
                    <a:lnTo>
                      <a:pt x="292" y="293"/>
                    </a:lnTo>
                    <a:lnTo>
                      <a:pt x="303" y="282"/>
                    </a:lnTo>
                    <a:lnTo>
                      <a:pt x="313" y="268"/>
                    </a:lnTo>
                    <a:lnTo>
                      <a:pt x="321" y="254"/>
                    </a:lnTo>
                    <a:lnTo>
                      <a:pt x="330" y="239"/>
                    </a:lnTo>
                    <a:lnTo>
                      <a:pt x="335" y="224"/>
                    </a:lnTo>
                    <a:lnTo>
                      <a:pt x="339" y="206"/>
                    </a:lnTo>
                    <a:lnTo>
                      <a:pt x="342" y="190"/>
                    </a:lnTo>
                    <a:lnTo>
                      <a:pt x="343" y="173"/>
                    </a:lnTo>
                    <a:lnTo>
                      <a:pt x="342" y="154"/>
                    </a:lnTo>
                    <a:lnTo>
                      <a:pt x="339" y="138"/>
                    </a:lnTo>
                    <a:lnTo>
                      <a:pt x="335" y="122"/>
                    </a:lnTo>
                    <a:lnTo>
                      <a:pt x="330" y="105"/>
                    </a:lnTo>
                    <a:lnTo>
                      <a:pt x="321" y="91"/>
                    </a:lnTo>
                    <a:lnTo>
                      <a:pt x="313" y="77"/>
                    </a:lnTo>
                    <a:lnTo>
                      <a:pt x="303" y="64"/>
                    </a:lnTo>
                    <a:lnTo>
                      <a:pt x="292" y="51"/>
                    </a:lnTo>
                    <a:lnTo>
                      <a:pt x="280" y="40"/>
                    </a:lnTo>
                    <a:lnTo>
                      <a:pt x="267" y="30"/>
                    </a:lnTo>
                    <a:lnTo>
                      <a:pt x="253" y="22"/>
                    </a:lnTo>
                    <a:lnTo>
                      <a:pt x="238" y="15"/>
                    </a:lnTo>
                    <a:lnTo>
                      <a:pt x="222" y="9"/>
                    </a:lnTo>
                    <a:lnTo>
                      <a:pt x="205" y="4"/>
                    </a:lnTo>
                    <a:lnTo>
                      <a:pt x="189" y="1"/>
                    </a:lnTo>
                    <a:lnTo>
                      <a:pt x="172" y="0"/>
                    </a:lnTo>
                    <a:lnTo>
                      <a:pt x="154" y="1"/>
                    </a:lnTo>
                    <a:lnTo>
                      <a:pt x="137" y="4"/>
                    </a:lnTo>
                    <a:lnTo>
                      <a:pt x="121" y="9"/>
                    </a:lnTo>
                    <a:lnTo>
                      <a:pt x="105" y="15"/>
                    </a:lnTo>
                    <a:lnTo>
                      <a:pt x="90" y="22"/>
                    </a:lnTo>
                    <a:lnTo>
                      <a:pt x="76" y="30"/>
                    </a:lnTo>
                    <a:lnTo>
                      <a:pt x="63" y="40"/>
                    </a:lnTo>
                    <a:lnTo>
                      <a:pt x="51" y="51"/>
                    </a:lnTo>
                    <a:lnTo>
                      <a:pt x="40" y="64"/>
                    </a:lnTo>
                    <a:lnTo>
                      <a:pt x="30" y="77"/>
                    </a:lnTo>
                    <a:lnTo>
                      <a:pt x="21" y="91"/>
                    </a:lnTo>
                    <a:lnTo>
                      <a:pt x="14" y="105"/>
                    </a:lnTo>
                    <a:lnTo>
                      <a:pt x="8" y="122"/>
                    </a:lnTo>
                    <a:lnTo>
                      <a:pt x="4" y="138"/>
                    </a:lnTo>
                    <a:lnTo>
                      <a:pt x="1" y="154"/>
                    </a:lnTo>
                    <a:lnTo>
                      <a:pt x="0" y="173"/>
                    </a:lnTo>
                    <a:lnTo>
                      <a:pt x="1" y="190"/>
                    </a:lnTo>
                    <a:lnTo>
                      <a:pt x="4" y="206"/>
                    </a:lnTo>
                    <a:lnTo>
                      <a:pt x="8" y="224"/>
                    </a:lnTo>
                    <a:lnTo>
                      <a:pt x="14" y="239"/>
                    </a:lnTo>
                    <a:lnTo>
                      <a:pt x="21" y="254"/>
                    </a:lnTo>
                    <a:lnTo>
                      <a:pt x="30" y="268"/>
                    </a:lnTo>
                    <a:lnTo>
                      <a:pt x="40" y="282"/>
                    </a:lnTo>
                    <a:lnTo>
                      <a:pt x="51" y="293"/>
                    </a:lnTo>
                    <a:lnTo>
                      <a:pt x="63" y="304"/>
                    </a:lnTo>
                    <a:lnTo>
                      <a:pt x="76" y="314"/>
                    </a:lnTo>
                    <a:lnTo>
                      <a:pt x="90" y="322"/>
                    </a:lnTo>
                    <a:lnTo>
                      <a:pt x="105" y="331"/>
                    </a:lnTo>
                    <a:lnTo>
                      <a:pt x="121" y="336"/>
                    </a:lnTo>
                    <a:lnTo>
                      <a:pt x="137" y="340"/>
                    </a:lnTo>
                    <a:lnTo>
                      <a:pt x="154" y="343"/>
                    </a:lnTo>
                    <a:lnTo>
                      <a:pt x="172" y="34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92" name="Freeform 8"/>
              <p:cNvSpPr/>
              <p:nvPr/>
            </p:nvSpPr>
            <p:spPr bwMode="auto">
              <a:xfrm>
                <a:off x="10813529" y="1194489"/>
                <a:ext cx="36513" cy="36513"/>
              </a:xfrm>
              <a:custGeom>
                <a:avLst/>
                <a:gdLst/>
                <a:ahLst/>
                <a:cxnLst>
                  <a:cxn ang="0">
                    <a:pos x="188" y="343"/>
                  </a:cxn>
                  <a:cxn ang="0">
                    <a:pos x="221" y="336"/>
                  </a:cxn>
                  <a:cxn ang="0">
                    <a:pos x="252" y="322"/>
                  </a:cxn>
                  <a:cxn ang="0">
                    <a:pos x="279" y="304"/>
                  </a:cxn>
                  <a:cxn ang="0">
                    <a:pos x="303" y="282"/>
                  </a:cxn>
                  <a:cxn ang="0">
                    <a:pos x="321" y="254"/>
                  </a:cxn>
                  <a:cxn ang="0">
                    <a:pos x="334" y="224"/>
                  </a:cxn>
                  <a:cxn ang="0">
                    <a:pos x="340" y="190"/>
                  </a:cxn>
                  <a:cxn ang="0">
                    <a:pos x="340" y="154"/>
                  </a:cxn>
                  <a:cxn ang="0">
                    <a:pos x="334" y="122"/>
                  </a:cxn>
                  <a:cxn ang="0">
                    <a:pos x="321" y="91"/>
                  </a:cxn>
                  <a:cxn ang="0">
                    <a:pos x="303" y="64"/>
                  </a:cxn>
                  <a:cxn ang="0">
                    <a:pos x="279" y="40"/>
                  </a:cxn>
                  <a:cxn ang="0">
                    <a:pos x="252" y="22"/>
                  </a:cxn>
                  <a:cxn ang="0">
                    <a:pos x="221" y="9"/>
                  </a:cxn>
                  <a:cxn ang="0">
                    <a:pos x="188" y="1"/>
                  </a:cxn>
                  <a:cxn ang="0">
                    <a:pos x="153" y="1"/>
                  </a:cxn>
                  <a:cxn ang="0">
                    <a:pos x="120" y="9"/>
                  </a:cxn>
                  <a:cxn ang="0">
                    <a:pos x="89" y="22"/>
                  </a:cxn>
                  <a:cxn ang="0">
                    <a:pos x="62" y="40"/>
                  </a:cxn>
                  <a:cxn ang="0">
                    <a:pos x="38" y="64"/>
                  </a:cxn>
                  <a:cxn ang="0">
                    <a:pos x="20" y="91"/>
                  </a:cxn>
                  <a:cxn ang="0">
                    <a:pos x="7" y="122"/>
                  </a:cxn>
                  <a:cxn ang="0">
                    <a:pos x="1" y="154"/>
                  </a:cxn>
                  <a:cxn ang="0">
                    <a:pos x="1" y="190"/>
                  </a:cxn>
                  <a:cxn ang="0">
                    <a:pos x="7" y="224"/>
                  </a:cxn>
                  <a:cxn ang="0">
                    <a:pos x="20" y="254"/>
                  </a:cxn>
                  <a:cxn ang="0">
                    <a:pos x="38" y="282"/>
                  </a:cxn>
                  <a:cxn ang="0">
                    <a:pos x="62" y="304"/>
                  </a:cxn>
                  <a:cxn ang="0">
                    <a:pos x="89" y="322"/>
                  </a:cxn>
                  <a:cxn ang="0">
                    <a:pos x="120" y="336"/>
                  </a:cxn>
                  <a:cxn ang="0">
                    <a:pos x="153" y="343"/>
                  </a:cxn>
                </a:cxnLst>
                <a:rect l="0" t="0" r="r" b="b"/>
                <a:pathLst>
                  <a:path w="341" h="344">
                    <a:moveTo>
                      <a:pt x="170" y="344"/>
                    </a:moveTo>
                    <a:lnTo>
                      <a:pt x="188" y="343"/>
                    </a:lnTo>
                    <a:lnTo>
                      <a:pt x="205" y="340"/>
                    </a:lnTo>
                    <a:lnTo>
                      <a:pt x="221" y="336"/>
                    </a:lnTo>
                    <a:lnTo>
                      <a:pt x="237" y="331"/>
                    </a:lnTo>
                    <a:lnTo>
                      <a:pt x="252" y="322"/>
                    </a:lnTo>
                    <a:lnTo>
                      <a:pt x="266" y="314"/>
                    </a:lnTo>
                    <a:lnTo>
                      <a:pt x="279" y="304"/>
                    </a:lnTo>
                    <a:lnTo>
                      <a:pt x="291" y="293"/>
                    </a:lnTo>
                    <a:lnTo>
                      <a:pt x="303" y="282"/>
                    </a:lnTo>
                    <a:lnTo>
                      <a:pt x="312" y="268"/>
                    </a:lnTo>
                    <a:lnTo>
                      <a:pt x="321" y="254"/>
                    </a:lnTo>
                    <a:lnTo>
                      <a:pt x="328" y="239"/>
                    </a:lnTo>
                    <a:lnTo>
                      <a:pt x="334" y="224"/>
                    </a:lnTo>
                    <a:lnTo>
                      <a:pt x="338" y="206"/>
                    </a:lnTo>
                    <a:lnTo>
                      <a:pt x="340" y="190"/>
                    </a:lnTo>
                    <a:lnTo>
                      <a:pt x="341" y="173"/>
                    </a:lnTo>
                    <a:lnTo>
                      <a:pt x="340" y="154"/>
                    </a:lnTo>
                    <a:lnTo>
                      <a:pt x="338" y="138"/>
                    </a:lnTo>
                    <a:lnTo>
                      <a:pt x="334" y="122"/>
                    </a:lnTo>
                    <a:lnTo>
                      <a:pt x="328" y="105"/>
                    </a:lnTo>
                    <a:lnTo>
                      <a:pt x="321" y="91"/>
                    </a:lnTo>
                    <a:lnTo>
                      <a:pt x="312" y="77"/>
                    </a:lnTo>
                    <a:lnTo>
                      <a:pt x="303" y="64"/>
                    </a:lnTo>
                    <a:lnTo>
                      <a:pt x="291" y="51"/>
                    </a:lnTo>
                    <a:lnTo>
                      <a:pt x="279" y="40"/>
                    </a:lnTo>
                    <a:lnTo>
                      <a:pt x="266" y="30"/>
                    </a:lnTo>
                    <a:lnTo>
                      <a:pt x="252" y="22"/>
                    </a:lnTo>
                    <a:lnTo>
                      <a:pt x="237" y="15"/>
                    </a:lnTo>
                    <a:lnTo>
                      <a:pt x="221" y="9"/>
                    </a:lnTo>
                    <a:lnTo>
                      <a:pt x="205" y="4"/>
                    </a:lnTo>
                    <a:lnTo>
                      <a:pt x="188" y="1"/>
                    </a:lnTo>
                    <a:lnTo>
                      <a:pt x="170" y="0"/>
                    </a:lnTo>
                    <a:lnTo>
                      <a:pt x="153" y="1"/>
                    </a:lnTo>
                    <a:lnTo>
                      <a:pt x="136" y="4"/>
                    </a:lnTo>
                    <a:lnTo>
                      <a:pt x="120" y="9"/>
                    </a:lnTo>
                    <a:lnTo>
                      <a:pt x="104" y="15"/>
                    </a:lnTo>
                    <a:lnTo>
                      <a:pt x="89" y="22"/>
                    </a:lnTo>
                    <a:lnTo>
                      <a:pt x="75" y="30"/>
                    </a:lnTo>
                    <a:lnTo>
                      <a:pt x="62" y="40"/>
                    </a:lnTo>
                    <a:lnTo>
                      <a:pt x="49" y="51"/>
                    </a:lnTo>
                    <a:lnTo>
                      <a:pt x="38" y="64"/>
                    </a:lnTo>
                    <a:lnTo>
                      <a:pt x="29" y="77"/>
                    </a:lnTo>
                    <a:lnTo>
                      <a:pt x="20" y="91"/>
                    </a:lnTo>
                    <a:lnTo>
                      <a:pt x="13" y="105"/>
                    </a:lnTo>
                    <a:lnTo>
                      <a:pt x="7" y="122"/>
                    </a:lnTo>
                    <a:lnTo>
                      <a:pt x="3" y="138"/>
                    </a:lnTo>
                    <a:lnTo>
                      <a:pt x="1" y="154"/>
                    </a:lnTo>
                    <a:lnTo>
                      <a:pt x="0" y="173"/>
                    </a:lnTo>
                    <a:lnTo>
                      <a:pt x="1" y="190"/>
                    </a:lnTo>
                    <a:lnTo>
                      <a:pt x="3" y="206"/>
                    </a:lnTo>
                    <a:lnTo>
                      <a:pt x="7" y="224"/>
                    </a:lnTo>
                    <a:lnTo>
                      <a:pt x="13" y="239"/>
                    </a:lnTo>
                    <a:lnTo>
                      <a:pt x="20" y="254"/>
                    </a:lnTo>
                    <a:lnTo>
                      <a:pt x="29" y="268"/>
                    </a:lnTo>
                    <a:lnTo>
                      <a:pt x="38" y="282"/>
                    </a:lnTo>
                    <a:lnTo>
                      <a:pt x="49" y="293"/>
                    </a:lnTo>
                    <a:lnTo>
                      <a:pt x="62" y="304"/>
                    </a:lnTo>
                    <a:lnTo>
                      <a:pt x="75" y="314"/>
                    </a:lnTo>
                    <a:lnTo>
                      <a:pt x="89" y="322"/>
                    </a:lnTo>
                    <a:lnTo>
                      <a:pt x="104" y="331"/>
                    </a:lnTo>
                    <a:lnTo>
                      <a:pt x="120" y="336"/>
                    </a:lnTo>
                    <a:lnTo>
                      <a:pt x="136" y="340"/>
                    </a:lnTo>
                    <a:lnTo>
                      <a:pt x="153" y="343"/>
                    </a:lnTo>
                    <a:lnTo>
                      <a:pt x="170" y="34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93" name="Freeform 9"/>
              <p:cNvSpPr/>
              <p:nvPr/>
            </p:nvSpPr>
            <p:spPr bwMode="auto">
              <a:xfrm>
                <a:off x="10867504" y="1194489"/>
                <a:ext cx="36513" cy="36513"/>
              </a:xfrm>
              <a:custGeom>
                <a:avLst/>
                <a:gdLst/>
                <a:ahLst/>
                <a:cxnLst>
                  <a:cxn ang="0">
                    <a:pos x="189" y="343"/>
                  </a:cxn>
                  <a:cxn ang="0">
                    <a:pos x="222" y="336"/>
                  </a:cxn>
                  <a:cxn ang="0">
                    <a:pos x="253" y="322"/>
                  </a:cxn>
                  <a:cxn ang="0">
                    <a:pos x="280" y="304"/>
                  </a:cxn>
                  <a:cxn ang="0">
                    <a:pos x="303" y="282"/>
                  </a:cxn>
                  <a:cxn ang="0">
                    <a:pos x="322" y="254"/>
                  </a:cxn>
                  <a:cxn ang="0">
                    <a:pos x="335" y="224"/>
                  </a:cxn>
                  <a:cxn ang="0">
                    <a:pos x="342" y="190"/>
                  </a:cxn>
                  <a:cxn ang="0">
                    <a:pos x="342" y="154"/>
                  </a:cxn>
                  <a:cxn ang="0">
                    <a:pos x="335" y="122"/>
                  </a:cxn>
                  <a:cxn ang="0">
                    <a:pos x="322" y="91"/>
                  </a:cxn>
                  <a:cxn ang="0">
                    <a:pos x="303" y="64"/>
                  </a:cxn>
                  <a:cxn ang="0">
                    <a:pos x="280" y="40"/>
                  </a:cxn>
                  <a:cxn ang="0">
                    <a:pos x="253" y="22"/>
                  </a:cxn>
                  <a:cxn ang="0">
                    <a:pos x="222" y="9"/>
                  </a:cxn>
                  <a:cxn ang="0">
                    <a:pos x="189" y="1"/>
                  </a:cxn>
                  <a:cxn ang="0">
                    <a:pos x="154" y="1"/>
                  </a:cxn>
                  <a:cxn ang="0">
                    <a:pos x="121" y="9"/>
                  </a:cxn>
                  <a:cxn ang="0">
                    <a:pos x="90" y="22"/>
                  </a:cxn>
                  <a:cxn ang="0">
                    <a:pos x="63" y="40"/>
                  </a:cxn>
                  <a:cxn ang="0">
                    <a:pos x="40" y="64"/>
                  </a:cxn>
                  <a:cxn ang="0">
                    <a:pos x="21" y="91"/>
                  </a:cxn>
                  <a:cxn ang="0">
                    <a:pos x="8" y="122"/>
                  </a:cxn>
                  <a:cxn ang="0">
                    <a:pos x="1" y="154"/>
                  </a:cxn>
                  <a:cxn ang="0">
                    <a:pos x="1" y="190"/>
                  </a:cxn>
                  <a:cxn ang="0">
                    <a:pos x="8" y="224"/>
                  </a:cxn>
                  <a:cxn ang="0">
                    <a:pos x="21" y="254"/>
                  </a:cxn>
                  <a:cxn ang="0">
                    <a:pos x="40" y="282"/>
                  </a:cxn>
                  <a:cxn ang="0">
                    <a:pos x="63" y="304"/>
                  </a:cxn>
                  <a:cxn ang="0">
                    <a:pos x="90" y="322"/>
                  </a:cxn>
                  <a:cxn ang="0">
                    <a:pos x="121" y="336"/>
                  </a:cxn>
                  <a:cxn ang="0">
                    <a:pos x="154" y="343"/>
                  </a:cxn>
                </a:cxnLst>
                <a:rect l="0" t="0" r="r" b="b"/>
                <a:pathLst>
                  <a:path w="343" h="344">
                    <a:moveTo>
                      <a:pt x="172" y="344"/>
                    </a:moveTo>
                    <a:lnTo>
                      <a:pt x="189" y="343"/>
                    </a:lnTo>
                    <a:lnTo>
                      <a:pt x="206" y="340"/>
                    </a:lnTo>
                    <a:lnTo>
                      <a:pt x="222" y="336"/>
                    </a:lnTo>
                    <a:lnTo>
                      <a:pt x="238" y="331"/>
                    </a:lnTo>
                    <a:lnTo>
                      <a:pt x="253" y="322"/>
                    </a:lnTo>
                    <a:lnTo>
                      <a:pt x="267" y="314"/>
                    </a:lnTo>
                    <a:lnTo>
                      <a:pt x="280" y="304"/>
                    </a:lnTo>
                    <a:lnTo>
                      <a:pt x="292" y="293"/>
                    </a:lnTo>
                    <a:lnTo>
                      <a:pt x="303" y="282"/>
                    </a:lnTo>
                    <a:lnTo>
                      <a:pt x="313" y="268"/>
                    </a:lnTo>
                    <a:lnTo>
                      <a:pt x="322" y="254"/>
                    </a:lnTo>
                    <a:lnTo>
                      <a:pt x="329" y="239"/>
                    </a:lnTo>
                    <a:lnTo>
                      <a:pt x="335" y="224"/>
                    </a:lnTo>
                    <a:lnTo>
                      <a:pt x="339" y="206"/>
                    </a:lnTo>
                    <a:lnTo>
                      <a:pt x="342" y="190"/>
                    </a:lnTo>
                    <a:lnTo>
                      <a:pt x="343" y="173"/>
                    </a:lnTo>
                    <a:lnTo>
                      <a:pt x="342" y="154"/>
                    </a:lnTo>
                    <a:lnTo>
                      <a:pt x="339" y="138"/>
                    </a:lnTo>
                    <a:lnTo>
                      <a:pt x="335" y="122"/>
                    </a:lnTo>
                    <a:lnTo>
                      <a:pt x="329" y="105"/>
                    </a:lnTo>
                    <a:lnTo>
                      <a:pt x="322" y="91"/>
                    </a:lnTo>
                    <a:lnTo>
                      <a:pt x="313" y="77"/>
                    </a:lnTo>
                    <a:lnTo>
                      <a:pt x="303" y="64"/>
                    </a:lnTo>
                    <a:lnTo>
                      <a:pt x="292" y="51"/>
                    </a:lnTo>
                    <a:lnTo>
                      <a:pt x="280" y="40"/>
                    </a:lnTo>
                    <a:lnTo>
                      <a:pt x="267" y="30"/>
                    </a:lnTo>
                    <a:lnTo>
                      <a:pt x="253" y="22"/>
                    </a:lnTo>
                    <a:lnTo>
                      <a:pt x="238" y="15"/>
                    </a:lnTo>
                    <a:lnTo>
                      <a:pt x="222" y="9"/>
                    </a:lnTo>
                    <a:lnTo>
                      <a:pt x="206" y="4"/>
                    </a:lnTo>
                    <a:lnTo>
                      <a:pt x="189" y="1"/>
                    </a:lnTo>
                    <a:lnTo>
                      <a:pt x="172" y="0"/>
                    </a:lnTo>
                    <a:lnTo>
                      <a:pt x="154" y="1"/>
                    </a:lnTo>
                    <a:lnTo>
                      <a:pt x="137" y="4"/>
                    </a:lnTo>
                    <a:lnTo>
                      <a:pt x="121" y="9"/>
                    </a:lnTo>
                    <a:lnTo>
                      <a:pt x="105" y="15"/>
                    </a:lnTo>
                    <a:lnTo>
                      <a:pt x="90" y="22"/>
                    </a:lnTo>
                    <a:lnTo>
                      <a:pt x="76" y="30"/>
                    </a:lnTo>
                    <a:lnTo>
                      <a:pt x="63" y="40"/>
                    </a:lnTo>
                    <a:lnTo>
                      <a:pt x="51" y="51"/>
                    </a:lnTo>
                    <a:lnTo>
                      <a:pt x="40" y="64"/>
                    </a:lnTo>
                    <a:lnTo>
                      <a:pt x="30" y="77"/>
                    </a:lnTo>
                    <a:lnTo>
                      <a:pt x="21" y="91"/>
                    </a:lnTo>
                    <a:lnTo>
                      <a:pt x="14" y="105"/>
                    </a:lnTo>
                    <a:lnTo>
                      <a:pt x="8" y="122"/>
                    </a:lnTo>
                    <a:lnTo>
                      <a:pt x="4" y="138"/>
                    </a:lnTo>
                    <a:lnTo>
                      <a:pt x="1" y="154"/>
                    </a:lnTo>
                    <a:lnTo>
                      <a:pt x="0" y="173"/>
                    </a:lnTo>
                    <a:lnTo>
                      <a:pt x="1" y="190"/>
                    </a:lnTo>
                    <a:lnTo>
                      <a:pt x="4" y="206"/>
                    </a:lnTo>
                    <a:lnTo>
                      <a:pt x="8" y="224"/>
                    </a:lnTo>
                    <a:lnTo>
                      <a:pt x="14" y="239"/>
                    </a:lnTo>
                    <a:lnTo>
                      <a:pt x="21" y="254"/>
                    </a:lnTo>
                    <a:lnTo>
                      <a:pt x="30" y="268"/>
                    </a:lnTo>
                    <a:lnTo>
                      <a:pt x="40" y="282"/>
                    </a:lnTo>
                    <a:lnTo>
                      <a:pt x="51" y="293"/>
                    </a:lnTo>
                    <a:lnTo>
                      <a:pt x="63" y="304"/>
                    </a:lnTo>
                    <a:lnTo>
                      <a:pt x="76" y="314"/>
                    </a:lnTo>
                    <a:lnTo>
                      <a:pt x="90" y="322"/>
                    </a:lnTo>
                    <a:lnTo>
                      <a:pt x="105" y="331"/>
                    </a:lnTo>
                    <a:lnTo>
                      <a:pt x="121" y="336"/>
                    </a:lnTo>
                    <a:lnTo>
                      <a:pt x="137" y="340"/>
                    </a:lnTo>
                    <a:lnTo>
                      <a:pt x="154" y="343"/>
                    </a:lnTo>
                    <a:lnTo>
                      <a:pt x="172" y="34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sp>
          <p:nvSpPr>
            <p:cNvPr id="89" name="Freeform 14"/>
            <p:cNvSpPr>
              <a:spLocks noEditPoints="1"/>
            </p:cNvSpPr>
            <p:nvPr/>
          </p:nvSpPr>
          <p:spPr bwMode="auto">
            <a:xfrm>
              <a:off x="3293224" y="1661160"/>
              <a:ext cx="952523" cy="143976"/>
            </a:xfrm>
            <a:custGeom>
              <a:avLst/>
              <a:gdLst/>
              <a:ahLst/>
              <a:cxnLst>
                <a:cxn ang="0">
                  <a:pos x="15920" y="15"/>
                </a:cxn>
                <a:cxn ang="0">
                  <a:pos x="16066" y="82"/>
                </a:cxn>
                <a:cxn ang="0">
                  <a:pos x="16180" y="191"/>
                </a:cxn>
                <a:cxn ang="0">
                  <a:pos x="16254" y="333"/>
                </a:cxn>
                <a:cxn ang="0">
                  <a:pos x="16275" y="1979"/>
                </a:cxn>
                <a:cxn ang="0">
                  <a:pos x="16247" y="2142"/>
                </a:cxn>
                <a:cxn ang="0">
                  <a:pos x="16166" y="2279"/>
                </a:cxn>
                <a:cxn ang="0">
                  <a:pos x="16047" y="2384"/>
                </a:cxn>
                <a:cxn ang="0">
                  <a:pos x="15897" y="2443"/>
                </a:cxn>
                <a:cxn ang="0">
                  <a:pos x="425" y="2450"/>
                </a:cxn>
                <a:cxn ang="0">
                  <a:pos x="269" y="2406"/>
                </a:cxn>
                <a:cxn ang="0">
                  <a:pos x="139" y="2313"/>
                </a:cxn>
                <a:cxn ang="0">
                  <a:pos x="47" y="2184"/>
                </a:cxn>
                <a:cxn ang="0">
                  <a:pos x="2" y="2027"/>
                </a:cxn>
                <a:cxn ang="0">
                  <a:pos x="9" y="379"/>
                </a:cxn>
                <a:cxn ang="0">
                  <a:pos x="68" y="228"/>
                </a:cxn>
                <a:cxn ang="0">
                  <a:pos x="173" y="109"/>
                </a:cxn>
                <a:cxn ang="0">
                  <a:pos x="310" y="29"/>
                </a:cxn>
                <a:cxn ang="0">
                  <a:pos x="473" y="0"/>
                </a:cxn>
                <a:cxn ang="0">
                  <a:pos x="3118" y="686"/>
                </a:cxn>
                <a:cxn ang="0">
                  <a:pos x="3301" y="780"/>
                </a:cxn>
                <a:cxn ang="0">
                  <a:pos x="3442" y="928"/>
                </a:cxn>
                <a:cxn ang="0">
                  <a:pos x="3528" y="1118"/>
                </a:cxn>
                <a:cxn ang="0">
                  <a:pos x="3544" y="1333"/>
                </a:cxn>
                <a:cxn ang="0">
                  <a:pos x="3487" y="1535"/>
                </a:cxn>
                <a:cxn ang="0">
                  <a:pos x="3368" y="1703"/>
                </a:cxn>
                <a:cxn ang="0">
                  <a:pos x="3200" y="1822"/>
                </a:cxn>
                <a:cxn ang="0">
                  <a:pos x="2999" y="1879"/>
                </a:cxn>
                <a:cxn ang="0">
                  <a:pos x="2784" y="1863"/>
                </a:cxn>
                <a:cxn ang="0">
                  <a:pos x="2595" y="1778"/>
                </a:cxn>
                <a:cxn ang="0">
                  <a:pos x="2446" y="1636"/>
                </a:cxn>
                <a:cxn ang="0">
                  <a:pos x="2353" y="1452"/>
                </a:cxn>
                <a:cxn ang="0">
                  <a:pos x="2326" y="1239"/>
                </a:cxn>
                <a:cxn ang="0">
                  <a:pos x="2373" y="1032"/>
                </a:cxn>
                <a:cxn ang="0">
                  <a:pos x="2484" y="859"/>
                </a:cxn>
                <a:cxn ang="0">
                  <a:pos x="2646" y="733"/>
                </a:cxn>
                <a:cxn ang="0">
                  <a:pos x="2843" y="665"/>
                </a:cxn>
                <a:cxn ang="0">
                  <a:pos x="14482" y="476"/>
                </a:cxn>
                <a:cxn ang="0">
                  <a:pos x="14578" y="503"/>
                </a:cxn>
                <a:cxn ang="0">
                  <a:pos x="14659" y="560"/>
                </a:cxn>
                <a:cxn ang="0">
                  <a:pos x="14716" y="640"/>
                </a:cxn>
                <a:cxn ang="0">
                  <a:pos x="14743" y="737"/>
                </a:cxn>
                <a:cxn ang="0">
                  <a:pos x="14739" y="1758"/>
                </a:cxn>
                <a:cxn ang="0">
                  <a:pos x="14702" y="1850"/>
                </a:cxn>
                <a:cxn ang="0">
                  <a:pos x="14638" y="1925"/>
                </a:cxn>
                <a:cxn ang="0">
                  <a:pos x="14553" y="1974"/>
                </a:cxn>
                <a:cxn ang="0">
                  <a:pos x="14452" y="1991"/>
                </a:cxn>
                <a:cxn ang="0">
                  <a:pos x="7495" y="1979"/>
                </a:cxn>
                <a:cxn ang="0">
                  <a:pos x="7407" y="1933"/>
                </a:cxn>
                <a:cxn ang="0">
                  <a:pos x="7339" y="1862"/>
                </a:cxn>
                <a:cxn ang="0">
                  <a:pos x="7298" y="1772"/>
                </a:cxn>
                <a:cxn ang="0">
                  <a:pos x="7289" y="752"/>
                </a:cxn>
                <a:cxn ang="0">
                  <a:pos x="7312" y="653"/>
                </a:cxn>
                <a:cxn ang="0">
                  <a:pos x="7365" y="571"/>
                </a:cxn>
                <a:cxn ang="0">
                  <a:pos x="7443" y="509"/>
                </a:cxn>
                <a:cxn ang="0">
                  <a:pos x="7537" y="477"/>
                </a:cxn>
              </a:cxnLst>
              <a:rect l="0" t="0" r="r" b="b"/>
              <a:pathLst>
                <a:path w="16275" h="2453">
                  <a:moveTo>
                    <a:pt x="473" y="0"/>
                  </a:moveTo>
                  <a:lnTo>
                    <a:pt x="15802" y="0"/>
                  </a:lnTo>
                  <a:lnTo>
                    <a:pt x="15826" y="1"/>
                  </a:lnTo>
                  <a:lnTo>
                    <a:pt x="15850" y="2"/>
                  </a:lnTo>
                  <a:lnTo>
                    <a:pt x="15874" y="5"/>
                  </a:lnTo>
                  <a:lnTo>
                    <a:pt x="15897" y="10"/>
                  </a:lnTo>
                  <a:lnTo>
                    <a:pt x="15920" y="15"/>
                  </a:lnTo>
                  <a:lnTo>
                    <a:pt x="15942" y="21"/>
                  </a:lnTo>
                  <a:lnTo>
                    <a:pt x="15964" y="29"/>
                  </a:lnTo>
                  <a:lnTo>
                    <a:pt x="15986" y="38"/>
                  </a:lnTo>
                  <a:lnTo>
                    <a:pt x="16006" y="47"/>
                  </a:lnTo>
                  <a:lnTo>
                    <a:pt x="16027" y="57"/>
                  </a:lnTo>
                  <a:lnTo>
                    <a:pt x="16047" y="69"/>
                  </a:lnTo>
                  <a:lnTo>
                    <a:pt x="16066" y="82"/>
                  </a:lnTo>
                  <a:lnTo>
                    <a:pt x="16085" y="95"/>
                  </a:lnTo>
                  <a:lnTo>
                    <a:pt x="16102" y="109"/>
                  </a:lnTo>
                  <a:lnTo>
                    <a:pt x="16119" y="123"/>
                  </a:lnTo>
                  <a:lnTo>
                    <a:pt x="16136" y="140"/>
                  </a:lnTo>
                  <a:lnTo>
                    <a:pt x="16152" y="156"/>
                  </a:lnTo>
                  <a:lnTo>
                    <a:pt x="16166" y="173"/>
                  </a:lnTo>
                  <a:lnTo>
                    <a:pt x="16180" y="191"/>
                  </a:lnTo>
                  <a:lnTo>
                    <a:pt x="16194" y="210"/>
                  </a:lnTo>
                  <a:lnTo>
                    <a:pt x="16206" y="228"/>
                  </a:lnTo>
                  <a:lnTo>
                    <a:pt x="16218" y="249"/>
                  </a:lnTo>
                  <a:lnTo>
                    <a:pt x="16228" y="269"/>
                  </a:lnTo>
                  <a:lnTo>
                    <a:pt x="16237" y="289"/>
                  </a:lnTo>
                  <a:lnTo>
                    <a:pt x="16247" y="312"/>
                  </a:lnTo>
                  <a:lnTo>
                    <a:pt x="16254" y="333"/>
                  </a:lnTo>
                  <a:lnTo>
                    <a:pt x="16260" y="356"/>
                  </a:lnTo>
                  <a:lnTo>
                    <a:pt x="16265" y="379"/>
                  </a:lnTo>
                  <a:lnTo>
                    <a:pt x="16270" y="401"/>
                  </a:lnTo>
                  <a:lnTo>
                    <a:pt x="16273" y="426"/>
                  </a:lnTo>
                  <a:lnTo>
                    <a:pt x="16274" y="449"/>
                  </a:lnTo>
                  <a:lnTo>
                    <a:pt x="16275" y="474"/>
                  </a:lnTo>
                  <a:lnTo>
                    <a:pt x="16275" y="1979"/>
                  </a:lnTo>
                  <a:lnTo>
                    <a:pt x="16274" y="2003"/>
                  </a:lnTo>
                  <a:lnTo>
                    <a:pt x="16273" y="2027"/>
                  </a:lnTo>
                  <a:lnTo>
                    <a:pt x="16270" y="2051"/>
                  </a:lnTo>
                  <a:lnTo>
                    <a:pt x="16265" y="2073"/>
                  </a:lnTo>
                  <a:lnTo>
                    <a:pt x="16260" y="2097"/>
                  </a:lnTo>
                  <a:lnTo>
                    <a:pt x="16254" y="2119"/>
                  </a:lnTo>
                  <a:lnTo>
                    <a:pt x="16247" y="2142"/>
                  </a:lnTo>
                  <a:lnTo>
                    <a:pt x="16237" y="2163"/>
                  </a:lnTo>
                  <a:lnTo>
                    <a:pt x="16228" y="2184"/>
                  </a:lnTo>
                  <a:lnTo>
                    <a:pt x="16218" y="2204"/>
                  </a:lnTo>
                  <a:lnTo>
                    <a:pt x="16206" y="2224"/>
                  </a:lnTo>
                  <a:lnTo>
                    <a:pt x="16194" y="2244"/>
                  </a:lnTo>
                  <a:lnTo>
                    <a:pt x="16180" y="2262"/>
                  </a:lnTo>
                  <a:lnTo>
                    <a:pt x="16166" y="2279"/>
                  </a:lnTo>
                  <a:lnTo>
                    <a:pt x="16152" y="2297"/>
                  </a:lnTo>
                  <a:lnTo>
                    <a:pt x="16136" y="2313"/>
                  </a:lnTo>
                  <a:lnTo>
                    <a:pt x="16119" y="2329"/>
                  </a:lnTo>
                  <a:lnTo>
                    <a:pt x="16102" y="2344"/>
                  </a:lnTo>
                  <a:lnTo>
                    <a:pt x="16085" y="2358"/>
                  </a:lnTo>
                  <a:lnTo>
                    <a:pt x="16066" y="2371"/>
                  </a:lnTo>
                  <a:lnTo>
                    <a:pt x="16047" y="2384"/>
                  </a:lnTo>
                  <a:lnTo>
                    <a:pt x="16027" y="2395"/>
                  </a:lnTo>
                  <a:lnTo>
                    <a:pt x="16006" y="2406"/>
                  </a:lnTo>
                  <a:lnTo>
                    <a:pt x="15986" y="2415"/>
                  </a:lnTo>
                  <a:lnTo>
                    <a:pt x="15964" y="2424"/>
                  </a:lnTo>
                  <a:lnTo>
                    <a:pt x="15942" y="2431"/>
                  </a:lnTo>
                  <a:lnTo>
                    <a:pt x="15920" y="2437"/>
                  </a:lnTo>
                  <a:lnTo>
                    <a:pt x="15897" y="2443"/>
                  </a:lnTo>
                  <a:lnTo>
                    <a:pt x="15874" y="2447"/>
                  </a:lnTo>
                  <a:lnTo>
                    <a:pt x="15850" y="2450"/>
                  </a:lnTo>
                  <a:lnTo>
                    <a:pt x="15826" y="2451"/>
                  </a:lnTo>
                  <a:lnTo>
                    <a:pt x="15802" y="2453"/>
                  </a:lnTo>
                  <a:lnTo>
                    <a:pt x="473" y="2453"/>
                  </a:lnTo>
                  <a:lnTo>
                    <a:pt x="449" y="2451"/>
                  </a:lnTo>
                  <a:lnTo>
                    <a:pt x="425" y="2450"/>
                  </a:lnTo>
                  <a:lnTo>
                    <a:pt x="401" y="2447"/>
                  </a:lnTo>
                  <a:lnTo>
                    <a:pt x="378" y="2443"/>
                  </a:lnTo>
                  <a:lnTo>
                    <a:pt x="355" y="2437"/>
                  </a:lnTo>
                  <a:lnTo>
                    <a:pt x="333" y="2431"/>
                  </a:lnTo>
                  <a:lnTo>
                    <a:pt x="310" y="2424"/>
                  </a:lnTo>
                  <a:lnTo>
                    <a:pt x="289" y="2415"/>
                  </a:lnTo>
                  <a:lnTo>
                    <a:pt x="269" y="2406"/>
                  </a:lnTo>
                  <a:lnTo>
                    <a:pt x="248" y="2395"/>
                  </a:lnTo>
                  <a:lnTo>
                    <a:pt x="228" y="2384"/>
                  </a:lnTo>
                  <a:lnTo>
                    <a:pt x="209" y="2371"/>
                  </a:lnTo>
                  <a:lnTo>
                    <a:pt x="190" y="2358"/>
                  </a:lnTo>
                  <a:lnTo>
                    <a:pt x="173" y="2344"/>
                  </a:lnTo>
                  <a:lnTo>
                    <a:pt x="156" y="2329"/>
                  </a:lnTo>
                  <a:lnTo>
                    <a:pt x="139" y="2313"/>
                  </a:lnTo>
                  <a:lnTo>
                    <a:pt x="123" y="2297"/>
                  </a:lnTo>
                  <a:lnTo>
                    <a:pt x="108" y="2279"/>
                  </a:lnTo>
                  <a:lnTo>
                    <a:pt x="95" y="2262"/>
                  </a:lnTo>
                  <a:lnTo>
                    <a:pt x="81" y="2244"/>
                  </a:lnTo>
                  <a:lnTo>
                    <a:pt x="68" y="2224"/>
                  </a:lnTo>
                  <a:lnTo>
                    <a:pt x="57" y="2204"/>
                  </a:lnTo>
                  <a:lnTo>
                    <a:pt x="47" y="2184"/>
                  </a:lnTo>
                  <a:lnTo>
                    <a:pt x="38" y="2163"/>
                  </a:lnTo>
                  <a:lnTo>
                    <a:pt x="28" y="2142"/>
                  </a:lnTo>
                  <a:lnTo>
                    <a:pt x="21" y="2119"/>
                  </a:lnTo>
                  <a:lnTo>
                    <a:pt x="15" y="2097"/>
                  </a:lnTo>
                  <a:lnTo>
                    <a:pt x="9" y="2073"/>
                  </a:lnTo>
                  <a:lnTo>
                    <a:pt x="5" y="2051"/>
                  </a:lnTo>
                  <a:lnTo>
                    <a:pt x="2" y="2027"/>
                  </a:lnTo>
                  <a:lnTo>
                    <a:pt x="1" y="2003"/>
                  </a:lnTo>
                  <a:lnTo>
                    <a:pt x="0" y="1979"/>
                  </a:lnTo>
                  <a:lnTo>
                    <a:pt x="0" y="474"/>
                  </a:lnTo>
                  <a:lnTo>
                    <a:pt x="1" y="449"/>
                  </a:lnTo>
                  <a:lnTo>
                    <a:pt x="2" y="426"/>
                  </a:lnTo>
                  <a:lnTo>
                    <a:pt x="5" y="401"/>
                  </a:lnTo>
                  <a:lnTo>
                    <a:pt x="9" y="379"/>
                  </a:lnTo>
                  <a:lnTo>
                    <a:pt x="15" y="356"/>
                  </a:lnTo>
                  <a:lnTo>
                    <a:pt x="21" y="333"/>
                  </a:lnTo>
                  <a:lnTo>
                    <a:pt x="28" y="312"/>
                  </a:lnTo>
                  <a:lnTo>
                    <a:pt x="38" y="289"/>
                  </a:lnTo>
                  <a:lnTo>
                    <a:pt x="47" y="269"/>
                  </a:lnTo>
                  <a:lnTo>
                    <a:pt x="57" y="249"/>
                  </a:lnTo>
                  <a:lnTo>
                    <a:pt x="68" y="228"/>
                  </a:lnTo>
                  <a:lnTo>
                    <a:pt x="81" y="210"/>
                  </a:lnTo>
                  <a:lnTo>
                    <a:pt x="95" y="191"/>
                  </a:lnTo>
                  <a:lnTo>
                    <a:pt x="108" y="173"/>
                  </a:lnTo>
                  <a:lnTo>
                    <a:pt x="123" y="156"/>
                  </a:lnTo>
                  <a:lnTo>
                    <a:pt x="139" y="140"/>
                  </a:lnTo>
                  <a:lnTo>
                    <a:pt x="156" y="123"/>
                  </a:lnTo>
                  <a:lnTo>
                    <a:pt x="173" y="109"/>
                  </a:lnTo>
                  <a:lnTo>
                    <a:pt x="190" y="95"/>
                  </a:lnTo>
                  <a:lnTo>
                    <a:pt x="209" y="82"/>
                  </a:lnTo>
                  <a:lnTo>
                    <a:pt x="228" y="69"/>
                  </a:lnTo>
                  <a:lnTo>
                    <a:pt x="248" y="57"/>
                  </a:lnTo>
                  <a:lnTo>
                    <a:pt x="269" y="47"/>
                  </a:lnTo>
                  <a:lnTo>
                    <a:pt x="289" y="38"/>
                  </a:lnTo>
                  <a:lnTo>
                    <a:pt x="310" y="29"/>
                  </a:lnTo>
                  <a:lnTo>
                    <a:pt x="333" y="21"/>
                  </a:lnTo>
                  <a:lnTo>
                    <a:pt x="355" y="15"/>
                  </a:lnTo>
                  <a:lnTo>
                    <a:pt x="378" y="10"/>
                  </a:lnTo>
                  <a:lnTo>
                    <a:pt x="401" y="5"/>
                  </a:lnTo>
                  <a:lnTo>
                    <a:pt x="425" y="2"/>
                  </a:lnTo>
                  <a:lnTo>
                    <a:pt x="449" y="1"/>
                  </a:lnTo>
                  <a:lnTo>
                    <a:pt x="473" y="0"/>
                  </a:lnTo>
                  <a:close/>
                  <a:moveTo>
                    <a:pt x="2937" y="658"/>
                  </a:moveTo>
                  <a:lnTo>
                    <a:pt x="2967" y="659"/>
                  </a:lnTo>
                  <a:lnTo>
                    <a:pt x="2999" y="661"/>
                  </a:lnTo>
                  <a:lnTo>
                    <a:pt x="3029" y="665"/>
                  </a:lnTo>
                  <a:lnTo>
                    <a:pt x="3059" y="670"/>
                  </a:lnTo>
                  <a:lnTo>
                    <a:pt x="3088" y="678"/>
                  </a:lnTo>
                  <a:lnTo>
                    <a:pt x="3118" y="686"/>
                  </a:lnTo>
                  <a:lnTo>
                    <a:pt x="3146" y="696"/>
                  </a:lnTo>
                  <a:lnTo>
                    <a:pt x="3174" y="706"/>
                  </a:lnTo>
                  <a:lnTo>
                    <a:pt x="3200" y="719"/>
                  </a:lnTo>
                  <a:lnTo>
                    <a:pt x="3227" y="733"/>
                  </a:lnTo>
                  <a:lnTo>
                    <a:pt x="3252" y="747"/>
                  </a:lnTo>
                  <a:lnTo>
                    <a:pt x="3277" y="763"/>
                  </a:lnTo>
                  <a:lnTo>
                    <a:pt x="3301" y="780"/>
                  </a:lnTo>
                  <a:lnTo>
                    <a:pt x="3324" y="799"/>
                  </a:lnTo>
                  <a:lnTo>
                    <a:pt x="3347" y="817"/>
                  </a:lnTo>
                  <a:lnTo>
                    <a:pt x="3368" y="838"/>
                  </a:lnTo>
                  <a:lnTo>
                    <a:pt x="3388" y="859"/>
                  </a:lnTo>
                  <a:lnTo>
                    <a:pt x="3408" y="881"/>
                  </a:lnTo>
                  <a:lnTo>
                    <a:pt x="3425" y="905"/>
                  </a:lnTo>
                  <a:lnTo>
                    <a:pt x="3442" y="928"/>
                  </a:lnTo>
                  <a:lnTo>
                    <a:pt x="3458" y="954"/>
                  </a:lnTo>
                  <a:lnTo>
                    <a:pt x="3473" y="979"/>
                  </a:lnTo>
                  <a:lnTo>
                    <a:pt x="3487" y="1006"/>
                  </a:lnTo>
                  <a:lnTo>
                    <a:pt x="3499" y="1032"/>
                  </a:lnTo>
                  <a:lnTo>
                    <a:pt x="3509" y="1061"/>
                  </a:lnTo>
                  <a:lnTo>
                    <a:pt x="3519" y="1089"/>
                  </a:lnTo>
                  <a:lnTo>
                    <a:pt x="3528" y="1118"/>
                  </a:lnTo>
                  <a:lnTo>
                    <a:pt x="3535" y="1147"/>
                  </a:lnTo>
                  <a:lnTo>
                    <a:pt x="3540" y="1178"/>
                  </a:lnTo>
                  <a:lnTo>
                    <a:pt x="3544" y="1208"/>
                  </a:lnTo>
                  <a:lnTo>
                    <a:pt x="3546" y="1239"/>
                  </a:lnTo>
                  <a:lnTo>
                    <a:pt x="3547" y="1271"/>
                  </a:lnTo>
                  <a:lnTo>
                    <a:pt x="3546" y="1302"/>
                  </a:lnTo>
                  <a:lnTo>
                    <a:pt x="3544" y="1333"/>
                  </a:lnTo>
                  <a:lnTo>
                    <a:pt x="3540" y="1363"/>
                  </a:lnTo>
                  <a:lnTo>
                    <a:pt x="3535" y="1394"/>
                  </a:lnTo>
                  <a:lnTo>
                    <a:pt x="3528" y="1423"/>
                  </a:lnTo>
                  <a:lnTo>
                    <a:pt x="3519" y="1452"/>
                  </a:lnTo>
                  <a:lnTo>
                    <a:pt x="3509" y="1480"/>
                  </a:lnTo>
                  <a:lnTo>
                    <a:pt x="3499" y="1508"/>
                  </a:lnTo>
                  <a:lnTo>
                    <a:pt x="3487" y="1535"/>
                  </a:lnTo>
                  <a:lnTo>
                    <a:pt x="3473" y="1562"/>
                  </a:lnTo>
                  <a:lnTo>
                    <a:pt x="3458" y="1587"/>
                  </a:lnTo>
                  <a:lnTo>
                    <a:pt x="3442" y="1612"/>
                  </a:lnTo>
                  <a:lnTo>
                    <a:pt x="3425" y="1636"/>
                  </a:lnTo>
                  <a:lnTo>
                    <a:pt x="3408" y="1659"/>
                  </a:lnTo>
                  <a:lnTo>
                    <a:pt x="3388" y="1681"/>
                  </a:lnTo>
                  <a:lnTo>
                    <a:pt x="3368" y="1703"/>
                  </a:lnTo>
                  <a:lnTo>
                    <a:pt x="3347" y="1723"/>
                  </a:lnTo>
                  <a:lnTo>
                    <a:pt x="3324" y="1742"/>
                  </a:lnTo>
                  <a:lnTo>
                    <a:pt x="3301" y="1761"/>
                  </a:lnTo>
                  <a:lnTo>
                    <a:pt x="3277" y="1778"/>
                  </a:lnTo>
                  <a:lnTo>
                    <a:pt x="3252" y="1793"/>
                  </a:lnTo>
                  <a:lnTo>
                    <a:pt x="3227" y="1809"/>
                  </a:lnTo>
                  <a:lnTo>
                    <a:pt x="3200" y="1822"/>
                  </a:lnTo>
                  <a:lnTo>
                    <a:pt x="3174" y="1834"/>
                  </a:lnTo>
                  <a:lnTo>
                    <a:pt x="3146" y="1845"/>
                  </a:lnTo>
                  <a:lnTo>
                    <a:pt x="3118" y="1854"/>
                  </a:lnTo>
                  <a:lnTo>
                    <a:pt x="3088" y="1863"/>
                  </a:lnTo>
                  <a:lnTo>
                    <a:pt x="3059" y="1870"/>
                  </a:lnTo>
                  <a:lnTo>
                    <a:pt x="3029" y="1875"/>
                  </a:lnTo>
                  <a:lnTo>
                    <a:pt x="2999" y="1879"/>
                  </a:lnTo>
                  <a:lnTo>
                    <a:pt x="2967" y="1882"/>
                  </a:lnTo>
                  <a:lnTo>
                    <a:pt x="2937" y="1882"/>
                  </a:lnTo>
                  <a:lnTo>
                    <a:pt x="2905" y="1882"/>
                  </a:lnTo>
                  <a:lnTo>
                    <a:pt x="2874" y="1879"/>
                  </a:lnTo>
                  <a:lnTo>
                    <a:pt x="2843" y="1875"/>
                  </a:lnTo>
                  <a:lnTo>
                    <a:pt x="2814" y="1870"/>
                  </a:lnTo>
                  <a:lnTo>
                    <a:pt x="2784" y="1863"/>
                  </a:lnTo>
                  <a:lnTo>
                    <a:pt x="2755" y="1854"/>
                  </a:lnTo>
                  <a:lnTo>
                    <a:pt x="2726" y="1845"/>
                  </a:lnTo>
                  <a:lnTo>
                    <a:pt x="2699" y="1834"/>
                  </a:lnTo>
                  <a:lnTo>
                    <a:pt x="2671" y="1822"/>
                  </a:lnTo>
                  <a:lnTo>
                    <a:pt x="2646" y="1809"/>
                  </a:lnTo>
                  <a:lnTo>
                    <a:pt x="2619" y="1793"/>
                  </a:lnTo>
                  <a:lnTo>
                    <a:pt x="2595" y="1778"/>
                  </a:lnTo>
                  <a:lnTo>
                    <a:pt x="2570" y="1761"/>
                  </a:lnTo>
                  <a:lnTo>
                    <a:pt x="2548" y="1742"/>
                  </a:lnTo>
                  <a:lnTo>
                    <a:pt x="2526" y="1723"/>
                  </a:lnTo>
                  <a:lnTo>
                    <a:pt x="2504" y="1703"/>
                  </a:lnTo>
                  <a:lnTo>
                    <a:pt x="2484" y="1681"/>
                  </a:lnTo>
                  <a:lnTo>
                    <a:pt x="2465" y="1659"/>
                  </a:lnTo>
                  <a:lnTo>
                    <a:pt x="2446" y="1636"/>
                  </a:lnTo>
                  <a:lnTo>
                    <a:pt x="2430" y="1612"/>
                  </a:lnTo>
                  <a:lnTo>
                    <a:pt x="2414" y="1587"/>
                  </a:lnTo>
                  <a:lnTo>
                    <a:pt x="2399" y="1562"/>
                  </a:lnTo>
                  <a:lnTo>
                    <a:pt x="2385" y="1535"/>
                  </a:lnTo>
                  <a:lnTo>
                    <a:pt x="2373" y="1508"/>
                  </a:lnTo>
                  <a:lnTo>
                    <a:pt x="2362" y="1480"/>
                  </a:lnTo>
                  <a:lnTo>
                    <a:pt x="2353" y="1452"/>
                  </a:lnTo>
                  <a:lnTo>
                    <a:pt x="2345" y="1423"/>
                  </a:lnTo>
                  <a:lnTo>
                    <a:pt x="2337" y="1394"/>
                  </a:lnTo>
                  <a:lnTo>
                    <a:pt x="2332" y="1363"/>
                  </a:lnTo>
                  <a:lnTo>
                    <a:pt x="2328" y="1333"/>
                  </a:lnTo>
                  <a:lnTo>
                    <a:pt x="2326" y="1302"/>
                  </a:lnTo>
                  <a:lnTo>
                    <a:pt x="2325" y="1271"/>
                  </a:lnTo>
                  <a:lnTo>
                    <a:pt x="2326" y="1239"/>
                  </a:lnTo>
                  <a:lnTo>
                    <a:pt x="2328" y="1208"/>
                  </a:lnTo>
                  <a:lnTo>
                    <a:pt x="2332" y="1178"/>
                  </a:lnTo>
                  <a:lnTo>
                    <a:pt x="2337" y="1147"/>
                  </a:lnTo>
                  <a:lnTo>
                    <a:pt x="2345" y="1118"/>
                  </a:lnTo>
                  <a:lnTo>
                    <a:pt x="2353" y="1089"/>
                  </a:lnTo>
                  <a:lnTo>
                    <a:pt x="2362" y="1061"/>
                  </a:lnTo>
                  <a:lnTo>
                    <a:pt x="2373" y="1032"/>
                  </a:lnTo>
                  <a:lnTo>
                    <a:pt x="2385" y="1006"/>
                  </a:lnTo>
                  <a:lnTo>
                    <a:pt x="2399" y="979"/>
                  </a:lnTo>
                  <a:lnTo>
                    <a:pt x="2414" y="954"/>
                  </a:lnTo>
                  <a:lnTo>
                    <a:pt x="2430" y="928"/>
                  </a:lnTo>
                  <a:lnTo>
                    <a:pt x="2446" y="905"/>
                  </a:lnTo>
                  <a:lnTo>
                    <a:pt x="2465" y="881"/>
                  </a:lnTo>
                  <a:lnTo>
                    <a:pt x="2484" y="859"/>
                  </a:lnTo>
                  <a:lnTo>
                    <a:pt x="2504" y="838"/>
                  </a:lnTo>
                  <a:lnTo>
                    <a:pt x="2526" y="817"/>
                  </a:lnTo>
                  <a:lnTo>
                    <a:pt x="2548" y="799"/>
                  </a:lnTo>
                  <a:lnTo>
                    <a:pt x="2570" y="780"/>
                  </a:lnTo>
                  <a:lnTo>
                    <a:pt x="2595" y="763"/>
                  </a:lnTo>
                  <a:lnTo>
                    <a:pt x="2619" y="747"/>
                  </a:lnTo>
                  <a:lnTo>
                    <a:pt x="2646" y="733"/>
                  </a:lnTo>
                  <a:lnTo>
                    <a:pt x="2671" y="719"/>
                  </a:lnTo>
                  <a:lnTo>
                    <a:pt x="2699" y="706"/>
                  </a:lnTo>
                  <a:lnTo>
                    <a:pt x="2726" y="696"/>
                  </a:lnTo>
                  <a:lnTo>
                    <a:pt x="2755" y="686"/>
                  </a:lnTo>
                  <a:lnTo>
                    <a:pt x="2784" y="678"/>
                  </a:lnTo>
                  <a:lnTo>
                    <a:pt x="2814" y="670"/>
                  </a:lnTo>
                  <a:lnTo>
                    <a:pt x="2843" y="665"/>
                  </a:lnTo>
                  <a:lnTo>
                    <a:pt x="2874" y="661"/>
                  </a:lnTo>
                  <a:lnTo>
                    <a:pt x="2905" y="659"/>
                  </a:lnTo>
                  <a:lnTo>
                    <a:pt x="2937" y="658"/>
                  </a:lnTo>
                  <a:close/>
                  <a:moveTo>
                    <a:pt x="7582" y="474"/>
                  </a:moveTo>
                  <a:lnTo>
                    <a:pt x="14452" y="474"/>
                  </a:lnTo>
                  <a:lnTo>
                    <a:pt x="14467" y="474"/>
                  </a:lnTo>
                  <a:lnTo>
                    <a:pt x="14482" y="476"/>
                  </a:lnTo>
                  <a:lnTo>
                    <a:pt x="14497" y="477"/>
                  </a:lnTo>
                  <a:lnTo>
                    <a:pt x="14511" y="480"/>
                  </a:lnTo>
                  <a:lnTo>
                    <a:pt x="14525" y="483"/>
                  </a:lnTo>
                  <a:lnTo>
                    <a:pt x="14539" y="487"/>
                  </a:lnTo>
                  <a:lnTo>
                    <a:pt x="14553" y="492"/>
                  </a:lnTo>
                  <a:lnTo>
                    <a:pt x="14566" y="497"/>
                  </a:lnTo>
                  <a:lnTo>
                    <a:pt x="14578" y="503"/>
                  </a:lnTo>
                  <a:lnTo>
                    <a:pt x="14592" y="509"/>
                  </a:lnTo>
                  <a:lnTo>
                    <a:pt x="14604" y="517"/>
                  </a:lnTo>
                  <a:lnTo>
                    <a:pt x="14616" y="524"/>
                  </a:lnTo>
                  <a:lnTo>
                    <a:pt x="14627" y="532"/>
                  </a:lnTo>
                  <a:lnTo>
                    <a:pt x="14638" y="541"/>
                  </a:lnTo>
                  <a:lnTo>
                    <a:pt x="14649" y="550"/>
                  </a:lnTo>
                  <a:lnTo>
                    <a:pt x="14659" y="560"/>
                  </a:lnTo>
                  <a:lnTo>
                    <a:pt x="14669" y="571"/>
                  </a:lnTo>
                  <a:lnTo>
                    <a:pt x="14678" y="581"/>
                  </a:lnTo>
                  <a:lnTo>
                    <a:pt x="14686" y="592"/>
                  </a:lnTo>
                  <a:lnTo>
                    <a:pt x="14694" y="603"/>
                  </a:lnTo>
                  <a:lnTo>
                    <a:pt x="14702" y="615"/>
                  </a:lnTo>
                  <a:lnTo>
                    <a:pt x="14710" y="628"/>
                  </a:lnTo>
                  <a:lnTo>
                    <a:pt x="14716" y="640"/>
                  </a:lnTo>
                  <a:lnTo>
                    <a:pt x="14722" y="653"/>
                  </a:lnTo>
                  <a:lnTo>
                    <a:pt x="14727" y="666"/>
                  </a:lnTo>
                  <a:lnTo>
                    <a:pt x="14732" y="680"/>
                  </a:lnTo>
                  <a:lnTo>
                    <a:pt x="14736" y="694"/>
                  </a:lnTo>
                  <a:lnTo>
                    <a:pt x="14739" y="708"/>
                  </a:lnTo>
                  <a:lnTo>
                    <a:pt x="14741" y="722"/>
                  </a:lnTo>
                  <a:lnTo>
                    <a:pt x="14743" y="737"/>
                  </a:lnTo>
                  <a:lnTo>
                    <a:pt x="14744" y="752"/>
                  </a:lnTo>
                  <a:lnTo>
                    <a:pt x="14745" y="767"/>
                  </a:lnTo>
                  <a:lnTo>
                    <a:pt x="14745" y="1699"/>
                  </a:lnTo>
                  <a:lnTo>
                    <a:pt x="14744" y="1714"/>
                  </a:lnTo>
                  <a:lnTo>
                    <a:pt x="14743" y="1728"/>
                  </a:lnTo>
                  <a:lnTo>
                    <a:pt x="14741" y="1742"/>
                  </a:lnTo>
                  <a:lnTo>
                    <a:pt x="14739" y="1758"/>
                  </a:lnTo>
                  <a:lnTo>
                    <a:pt x="14736" y="1771"/>
                  </a:lnTo>
                  <a:lnTo>
                    <a:pt x="14732" y="1785"/>
                  </a:lnTo>
                  <a:lnTo>
                    <a:pt x="14727" y="1798"/>
                  </a:lnTo>
                  <a:lnTo>
                    <a:pt x="14722" y="1812"/>
                  </a:lnTo>
                  <a:lnTo>
                    <a:pt x="14716" y="1825"/>
                  </a:lnTo>
                  <a:lnTo>
                    <a:pt x="14710" y="1838"/>
                  </a:lnTo>
                  <a:lnTo>
                    <a:pt x="14702" y="1850"/>
                  </a:lnTo>
                  <a:lnTo>
                    <a:pt x="14694" y="1862"/>
                  </a:lnTo>
                  <a:lnTo>
                    <a:pt x="14686" y="1874"/>
                  </a:lnTo>
                  <a:lnTo>
                    <a:pt x="14678" y="1885"/>
                  </a:lnTo>
                  <a:lnTo>
                    <a:pt x="14669" y="1895"/>
                  </a:lnTo>
                  <a:lnTo>
                    <a:pt x="14659" y="1905"/>
                  </a:lnTo>
                  <a:lnTo>
                    <a:pt x="14649" y="1916"/>
                  </a:lnTo>
                  <a:lnTo>
                    <a:pt x="14638" y="1925"/>
                  </a:lnTo>
                  <a:lnTo>
                    <a:pt x="14627" y="1933"/>
                  </a:lnTo>
                  <a:lnTo>
                    <a:pt x="14616" y="1941"/>
                  </a:lnTo>
                  <a:lnTo>
                    <a:pt x="14604" y="1949"/>
                  </a:lnTo>
                  <a:lnTo>
                    <a:pt x="14592" y="1956"/>
                  </a:lnTo>
                  <a:lnTo>
                    <a:pt x="14578" y="1962"/>
                  </a:lnTo>
                  <a:lnTo>
                    <a:pt x="14566" y="1969"/>
                  </a:lnTo>
                  <a:lnTo>
                    <a:pt x="14553" y="1974"/>
                  </a:lnTo>
                  <a:lnTo>
                    <a:pt x="14539" y="1979"/>
                  </a:lnTo>
                  <a:lnTo>
                    <a:pt x="14525" y="1982"/>
                  </a:lnTo>
                  <a:lnTo>
                    <a:pt x="14511" y="1986"/>
                  </a:lnTo>
                  <a:lnTo>
                    <a:pt x="14497" y="1988"/>
                  </a:lnTo>
                  <a:lnTo>
                    <a:pt x="14482" y="1990"/>
                  </a:lnTo>
                  <a:lnTo>
                    <a:pt x="14467" y="1991"/>
                  </a:lnTo>
                  <a:lnTo>
                    <a:pt x="14452" y="1991"/>
                  </a:lnTo>
                  <a:lnTo>
                    <a:pt x="7582" y="1991"/>
                  </a:lnTo>
                  <a:lnTo>
                    <a:pt x="7567" y="1991"/>
                  </a:lnTo>
                  <a:lnTo>
                    <a:pt x="7552" y="1990"/>
                  </a:lnTo>
                  <a:lnTo>
                    <a:pt x="7537" y="1988"/>
                  </a:lnTo>
                  <a:lnTo>
                    <a:pt x="7523" y="1986"/>
                  </a:lnTo>
                  <a:lnTo>
                    <a:pt x="7509" y="1982"/>
                  </a:lnTo>
                  <a:lnTo>
                    <a:pt x="7495" y="1979"/>
                  </a:lnTo>
                  <a:lnTo>
                    <a:pt x="7481" y="1974"/>
                  </a:lnTo>
                  <a:lnTo>
                    <a:pt x="7468" y="1969"/>
                  </a:lnTo>
                  <a:lnTo>
                    <a:pt x="7455" y="1962"/>
                  </a:lnTo>
                  <a:lnTo>
                    <a:pt x="7443" y="1956"/>
                  </a:lnTo>
                  <a:lnTo>
                    <a:pt x="7431" y="1949"/>
                  </a:lnTo>
                  <a:lnTo>
                    <a:pt x="7418" y="1941"/>
                  </a:lnTo>
                  <a:lnTo>
                    <a:pt x="7407" y="1933"/>
                  </a:lnTo>
                  <a:lnTo>
                    <a:pt x="7396" y="1925"/>
                  </a:lnTo>
                  <a:lnTo>
                    <a:pt x="7385" y="1916"/>
                  </a:lnTo>
                  <a:lnTo>
                    <a:pt x="7375" y="1905"/>
                  </a:lnTo>
                  <a:lnTo>
                    <a:pt x="7365" y="1895"/>
                  </a:lnTo>
                  <a:lnTo>
                    <a:pt x="7356" y="1885"/>
                  </a:lnTo>
                  <a:lnTo>
                    <a:pt x="7347" y="1874"/>
                  </a:lnTo>
                  <a:lnTo>
                    <a:pt x="7339" y="1862"/>
                  </a:lnTo>
                  <a:lnTo>
                    <a:pt x="7332" y="1850"/>
                  </a:lnTo>
                  <a:lnTo>
                    <a:pt x="7325" y="1838"/>
                  </a:lnTo>
                  <a:lnTo>
                    <a:pt x="7318" y="1825"/>
                  </a:lnTo>
                  <a:lnTo>
                    <a:pt x="7312" y="1812"/>
                  </a:lnTo>
                  <a:lnTo>
                    <a:pt x="7306" y="1798"/>
                  </a:lnTo>
                  <a:lnTo>
                    <a:pt x="7302" y="1785"/>
                  </a:lnTo>
                  <a:lnTo>
                    <a:pt x="7298" y="1772"/>
                  </a:lnTo>
                  <a:lnTo>
                    <a:pt x="7295" y="1758"/>
                  </a:lnTo>
                  <a:lnTo>
                    <a:pt x="7292" y="1742"/>
                  </a:lnTo>
                  <a:lnTo>
                    <a:pt x="7290" y="1728"/>
                  </a:lnTo>
                  <a:lnTo>
                    <a:pt x="7289" y="1714"/>
                  </a:lnTo>
                  <a:lnTo>
                    <a:pt x="7289" y="1699"/>
                  </a:lnTo>
                  <a:lnTo>
                    <a:pt x="7289" y="767"/>
                  </a:lnTo>
                  <a:lnTo>
                    <a:pt x="7289" y="752"/>
                  </a:lnTo>
                  <a:lnTo>
                    <a:pt x="7290" y="737"/>
                  </a:lnTo>
                  <a:lnTo>
                    <a:pt x="7292" y="722"/>
                  </a:lnTo>
                  <a:lnTo>
                    <a:pt x="7295" y="708"/>
                  </a:lnTo>
                  <a:lnTo>
                    <a:pt x="7298" y="694"/>
                  </a:lnTo>
                  <a:lnTo>
                    <a:pt x="7302" y="680"/>
                  </a:lnTo>
                  <a:lnTo>
                    <a:pt x="7306" y="666"/>
                  </a:lnTo>
                  <a:lnTo>
                    <a:pt x="7312" y="653"/>
                  </a:lnTo>
                  <a:lnTo>
                    <a:pt x="7318" y="640"/>
                  </a:lnTo>
                  <a:lnTo>
                    <a:pt x="7325" y="628"/>
                  </a:lnTo>
                  <a:lnTo>
                    <a:pt x="7332" y="615"/>
                  </a:lnTo>
                  <a:lnTo>
                    <a:pt x="7339" y="603"/>
                  </a:lnTo>
                  <a:lnTo>
                    <a:pt x="7347" y="592"/>
                  </a:lnTo>
                  <a:lnTo>
                    <a:pt x="7356" y="581"/>
                  </a:lnTo>
                  <a:lnTo>
                    <a:pt x="7365" y="571"/>
                  </a:lnTo>
                  <a:lnTo>
                    <a:pt x="7375" y="560"/>
                  </a:lnTo>
                  <a:lnTo>
                    <a:pt x="7385" y="550"/>
                  </a:lnTo>
                  <a:lnTo>
                    <a:pt x="7396" y="541"/>
                  </a:lnTo>
                  <a:lnTo>
                    <a:pt x="7407" y="532"/>
                  </a:lnTo>
                  <a:lnTo>
                    <a:pt x="7418" y="524"/>
                  </a:lnTo>
                  <a:lnTo>
                    <a:pt x="7431" y="517"/>
                  </a:lnTo>
                  <a:lnTo>
                    <a:pt x="7443" y="509"/>
                  </a:lnTo>
                  <a:lnTo>
                    <a:pt x="7455" y="503"/>
                  </a:lnTo>
                  <a:lnTo>
                    <a:pt x="7468" y="497"/>
                  </a:lnTo>
                  <a:lnTo>
                    <a:pt x="7481" y="492"/>
                  </a:lnTo>
                  <a:lnTo>
                    <a:pt x="7495" y="487"/>
                  </a:lnTo>
                  <a:lnTo>
                    <a:pt x="7509" y="483"/>
                  </a:lnTo>
                  <a:lnTo>
                    <a:pt x="7523" y="480"/>
                  </a:lnTo>
                  <a:lnTo>
                    <a:pt x="7537" y="477"/>
                  </a:lnTo>
                  <a:lnTo>
                    <a:pt x="7552" y="476"/>
                  </a:lnTo>
                  <a:lnTo>
                    <a:pt x="7567" y="474"/>
                  </a:lnTo>
                  <a:lnTo>
                    <a:pt x="7582" y="474"/>
                  </a:lnTo>
                  <a:close/>
                </a:path>
              </a:pathLst>
            </a:custGeom>
            <a:solidFill>
              <a:schemeClr val="tx1">
                <a:lumMod val="50000"/>
                <a:lumOff val="50000"/>
              </a:schemeClr>
            </a:solid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grpSp>
        <p:nvGrpSpPr>
          <p:cNvPr id="30" name="组合 294"/>
          <p:cNvGrpSpPr/>
          <p:nvPr/>
        </p:nvGrpSpPr>
        <p:grpSpPr>
          <a:xfrm>
            <a:off x="3105596" y="2144750"/>
            <a:ext cx="613112" cy="102659"/>
            <a:chOff x="3293224" y="1661160"/>
            <a:chExt cx="952523" cy="143976"/>
          </a:xfrm>
          <a:solidFill>
            <a:srgbClr val="C00000"/>
          </a:solidFill>
        </p:grpSpPr>
        <p:grpSp>
          <p:nvGrpSpPr>
            <p:cNvPr id="31" name="组合 192"/>
            <p:cNvGrpSpPr/>
            <p:nvPr/>
          </p:nvGrpSpPr>
          <p:grpSpPr>
            <a:xfrm>
              <a:off x="3984132" y="1725247"/>
              <a:ext cx="108860" cy="20192"/>
              <a:chOff x="10707167" y="1194489"/>
              <a:chExt cx="196850" cy="36513"/>
            </a:xfrm>
            <a:grpFill/>
          </p:grpSpPr>
          <p:sp>
            <p:nvSpPr>
              <p:cNvPr id="160" name="Freeform 6"/>
              <p:cNvSpPr/>
              <p:nvPr/>
            </p:nvSpPr>
            <p:spPr bwMode="auto">
              <a:xfrm>
                <a:off x="10707167" y="1194489"/>
                <a:ext cx="36513" cy="36513"/>
              </a:xfrm>
              <a:custGeom>
                <a:avLst/>
                <a:gdLst/>
                <a:ahLst/>
                <a:cxnLst>
                  <a:cxn ang="0">
                    <a:pos x="189" y="343"/>
                  </a:cxn>
                  <a:cxn ang="0">
                    <a:pos x="222" y="336"/>
                  </a:cxn>
                  <a:cxn ang="0">
                    <a:pos x="253" y="322"/>
                  </a:cxn>
                  <a:cxn ang="0">
                    <a:pos x="280" y="304"/>
                  </a:cxn>
                  <a:cxn ang="0">
                    <a:pos x="304" y="282"/>
                  </a:cxn>
                  <a:cxn ang="0">
                    <a:pos x="322" y="254"/>
                  </a:cxn>
                  <a:cxn ang="0">
                    <a:pos x="335" y="224"/>
                  </a:cxn>
                  <a:cxn ang="0">
                    <a:pos x="341" y="190"/>
                  </a:cxn>
                  <a:cxn ang="0">
                    <a:pos x="341" y="154"/>
                  </a:cxn>
                  <a:cxn ang="0">
                    <a:pos x="335" y="122"/>
                  </a:cxn>
                  <a:cxn ang="0">
                    <a:pos x="322" y="91"/>
                  </a:cxn>
                  <a:cxn ang="0">
                    <a:pos x="304" y="64"/>
                  </a:cxn>
                  <a:cxn ang="0">
                    <a:pos x="280" y="40"/>
                  </a:cxn>
                  <a:cxn ang="0">
                    <a:pos x="253" y="22"/>
                  </a:cxn>
                  <a:cxn ang="0">
                    <a:pos x="222" y="9"/>
                  </a:cxn>
                  <a:cxn ang="0">
                    <a:pos x="189" y="1"/>
                  </a:cxn>
                  <a:cxn ang="0">
                    <a:pos x="154" y="1"/>
                  </a:cxn>
                  <a:cxn ang="0">
                    <a:pos x="121" y="9"/>
                  </a:cxn>
                  <a:cxn ang="0">
                    <a:pos x="90" y="22"/>
                  </a:cxn>
                  <a:cxn ang="0">
                    <a:pos x="63" y="40"/>
                  </a:cxn>
                  <a:cxn ang="0">
                    <a:pos x="39" y="64"/>
                  </a:cxn>
                  <a:cxn ang="0">
                    <a:pos x="21" y="91"/>
                  </a:cxn>
                  <a:cxn ang="0">
                    <a:pos x="9" y="122"/>
                  </a:cxn>
                  <a:cxn ang="0">
                    <a:pos x="2" y="154"/>
                  </a:cxn>
                  <a:cxn ang="0">
                    <a:pos x="2" y="190"/>
                  </a:cxn>
                  <a:cxn ang="0">
                    <a:pos x="9" y="224"/>
                  </a:cxn>
                  <a:cxn ang="0">
                    <a:pos x="21" y="254"/>
                  </a:cxn>
                  <a:cxn ang="0">
                    <a:pos x="39" y="282"/>
                  </a:cxn>
                  <a:cxn ang="0">
                    <a:pos x="63" y="304"/>
                  </a:cxn>
                  <a:cxn ang="0">
                    <a:pos x="90" y="322"/>
                  </a:cxn>
                  <a:cxn ang="0">
                    <a:pos x="121" y="336"/>
                  </a:cxn>
                  <a:cxn ang="0">
                    <a:pos x="154" y="343"/>
                  </a:cxn>
                </a:cxnLst>
                <a:rect l="0" t="0" r="r" b="b"/>
                <a:pathLst>
                  <a:path w="342" h="344">
                    <a:moveTo>
                      <a:pt x="171" y="344"/>
                    </a:moveTo>
                    <a:lnTo>
                      <a:pt x="189" y="343"/>
                    </a:lnTo>
                    <a:lnTo>
                      <a:pt x="206" y="340"/>
                    </a:lnTo>
                    <a:lnTo>
                      <a:pt x="222" y="336"/>
                    </a:lnTo>
                    <a:lnTo>
                      <a:pt x="238" y="331"/>
                    </a:lnTo>
                    <a:lnTo>
                      <a:pt x="253" y="322"/>
                    </a:lnTo>
                    <a:lnTo>
                      <a:pt x="267" y="314"/>
                    </a:lnTo>
                    <a:lnTo>
                      <a:pt x="280" y="304"/>
                    </a:lnTo>
                    <a:lnTo>
                      <a:pt x="292" y="293"/>
                    </a:lnTo>
                    <a:lnTo>
                      <a:pt x="304" y="282"/>
                    </a:lnTo>
                    <a:lnTo>
                      <a:pt x="313" y="268"/>
                    </a:lnTo>
                    <a:lnTo>
                      <a:pt x="322" y="254"/>
                    </a:lnTo>
                    <a:lnTo>
                      <a:pt x="329" y="239"/>
                    </a:lnTo>
                    <a:lnTo>
                      <a:pt x="335" y="224"/>
                    </a:lnTo>
                    <a:lnTo>
                      <a:pt x="339" y="206"/>
                    </a:lnTo>
                    <a:lnTo>
                      <a:pt x="341" y="190"/>
                    </a:lnTo>
                    <a:lnTo>
                      <a:pt x="342" y="173"/>
                    </a:lnTo>
                    <a:lnTo>
                      <a:pt x="341" y="154"/>
                    </a:lnTo>
                    <a:lnTo>
                      <a:pt x="339" y="138"/>
                    </a:lnTo>
                    <a:lnTo>
                      <a:pt x="335" y="122"/>
                    </a:lnTo>
                    <a:lnTo>
                      <a:pt x="329" y="105"/>
                    </a:lnTo>
                    <a:lnTo>
                      <a:pt x="322" y="91"/>
                    </a:lnTo>
                    <a:lnTo>
                      <a:pt x="313" y="77"/>
                    </a:lnTo>
                    <a:lnTo>
                      <a:pt x="304" y="64"/>
                    </a:lnTo>
                    <a:lnTo>
                      <a:pt x="292" y="51"/>
                    </a:lnTo>
                    <a:lnTo>
                      <a:pt x="280" y="40"/>
                    </a:lnTo>
                    <a:lnTo>
                      <a:pt x="267" y="30"/>
                    </a:lnTo>
                    <a:lnTo>
                      <a:pt x="253" y="22"/>
                    </a:lnTo>
                    <a:lnTo>
                      <a:pt x="238" y="15"/>
                    </a:lnTo>
                    <a:lnTo>
                      <a:pt x="222" y="9"/>
                    </a:lnTo>
                    <a:lnTo>
                      <a:pt x="206" y="4"/>
                    </a:lnTo>
                    <a:lnTo>
                      <a:pt x="189" y="1"/>
                    </a:lnTo>
                    <a:lnTo>
                      <a:pt x="171" y="0"/>
                    </a:lnTo>
                    <a:lnTo>
                      <a:pt x="154" y="1"/>
                    </a:lnTo>
                    <a:lnTo>
                      <a:pt x="137" y="4"/>
                    </a:lnTo>
                    <a:lnTo>
                      <a:pt x="121" y="9"/>
                    </a:lnTo>
                    <a:lnTo>
                      <a:pt x="105" y="15"/>
                    </a:lnTo>
                    <a:lnTo>
                      <a:pt x="90" y="22"/>
                    </a:lnTo>
                    <a:lnTo>
                      <a:pt x="76" y="30"/>
                    </a:lnTo>
                    <a:lnTo>
                      <a:pt x="63" y="40"/>
                    </a:lnTo>
                    <a:lnTo>
                      <a:pt x="50" y="51"/>
                    </a:lnTo>
                    <a:lnTo>
                      <a:pt x="39" y="64"/>
                    </a:lnTo>
                    <a:lnTo>
                      <a:pt x="30" y="77"/>
                    </a:lnTo>
                    <a:lnTo>
                      <a:pt x="21" y="91"/>
                    </a:lnTo>
                    <a:lnTo>
                      <a:pt x="14" y="105"/>
                    </a:lnTo>
                    <a:lnTo>
                      <a:pt x="9" y="122"/>
                    </a:lnTo>
                    <a:lnTo>
                      <a:pt x="4" y="138"/>
                    </a:lnTo>
                    <a:lnTo>
                      <a:pt x="2" y="154"/>
                    </a:lnTo>
                    <a:lnTo>
                      <a:pt x="0" y="173"/>
                    </a:lnTo>
                    <a:lnTo>
                      <a:pt x="2" y="190"/>
                    </a:lnTo>
                    <a:lnTo>
                      <a:pt x="4" y="206"/>
                    </a:lnTo>
                    <a:lnTo>
                      <a:pt x="9" y="224"/>
                    </a:lnTo>
                    <a:lnTo>
                      <a:pt x="14" y="239"/>
                    </a:lnTo>
                    <a:lnTo>
                      <a:pt x="21" y="254"/>
                    </a:lnTo>
                    <a:lnTo>
                      <a:pt x="30" y="268"/>
                    </a:lnTo>
                    <a:lnTo>
                      <a:pt x="39" y="282"/>
                    </a:lnTo>
                    <a:lnTo>
                      <a:pt x="50" y="293"/>
                    </a:lnTo>
                    <a:lnTo>
                      <a:pt x="63" y="304"/>
                    </a:lnTo>
                    <a:lnTo>
                      <a:pt x="76" y="314"/>
                    </a:lnTo>
                    <a:lnTo>
                      <a:pt x="90" y="322"/>
                    </a:lnTo>
                    <a:lnTo>
                      <a:pt x="105" y="331"/>
                    </a:lnTo>
                    <a:lnTo>
                      <a:pt x="121" y="336"/>
                    </a:lnTo>
                    <a:lnTo>
                      <a:pt x="137" y="340"/>
                    </a:lnTo>
                    <a:lnTo>
                      <a:pt x="154" y="343"/>
                    </a:lnTo>
                    <a:lnTo>
                      <a:pt x="171" y="34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61" name="Freeform 7"/>
              <p:cNvSpPr/>
              <p:nvPr/>
            </p:nvSpPr>
            <p:spPr bwMode="auto">
              <a:xfrm>
                <a:off x="10761142" y="1194489"/>
                <a:ext cx="36513" cy="36513"/>
              </a:xfrm>
              <a:custGeom>
                <a:avLst/>
                <a:gdLst/>
                <a:ahLst/>
                <a:cxnLst>
                  <a:cxn ang="0">
                    <a:pos x="189" y="343"/>
                  </a:cxn>
                  <a:cxn ang="0">
                    <a:pos x="222" y="336"/>
                  </a:cxn>
                  <a:cxn ang="0">
                    <a:pos x="253" y="322"/>
                  </a:cxn>
                  <a:cxn ang="0">
                    <a:pos x="280" y="304"/>
                  </a:cxn>
                  <a:cxn ang="0">
                    <a:pos x="303" y="282"/>
                  </a:cxn>
                  <a:cxn ang="0">
                    <a:pos x="321" y="254"/>
                  </a:cxn>
                  <a:cxn ang="0">
                    <a:pos x="335" y="224"/>
                  </a:cxn>
                  <a:cxn ang="0">
                    <a:pos x="342" y="190"/>
                  </a:cxn>
                  <a:cxn ang="0">
                    <a:pos x="342" y="154"/>
                  </a:cxn>
                  <a:cxn ang="0">
                    <a:pos x="335" y="122"/>
                  </a:cxn>
                  <a:cxn ang="0">
                    <a:pos x="321" y="91"/>
                  </a:cxn>
                  <a:cxn ang="0">
                    <a:pos x="303" y="64"/>
                  </a:cxn>
                  <a:cxn ang="0">
                    <a:pos x="280" y="40"/>
                  </a:cxn>
                  <a:cxn ang="0">
                    <a:pos x="253" y="22"/>
                  </a:cxn>
                  <a:cxn ang="0">
                    <a:pos x="222" y="9"/>
                  </a:cxn>
                  <a:cxn ang="0">
                    <a:pos x="189" y="1"/>
                  </a:cxn>
                  <a:cxn ang="0">
                    <a:pos x="154" y="1"/>
                  </a:cxn>
                  <a:cxn ang="0">
                    <a:pos x="121" y="9"/>
                  </a:cxn>
                  <a:cxn ang="0">
                    <a:pos x="90" y="22"/>
                  </a:cxn>
                  <a:cxn ang="0">
                    <a:pos x="63" y="40"/>
                  </a:cxn>
                  <a:cxn ang="0">
                    <a:pos x="40" y="64"/>
                  </a:cxn>
                  <a:cxn ang="0">
                    <a:pos x="21" y="91"/>
                  </a:cxn>
                  <a:cxn ang="0">
                    <a:pos x="8" y="122"/>
                  </a:cxn>
                  <a:cxn ang="0">
                    <a:pos x="1" y="154"/>
                  </a:cxn>
                  <a:cxn ang="0">
                    <a:pos x="1" y="190"/>
                  </a:cxn>
                  <a:cxn ang="0">
                    <a:pos x="8" y="224"/>
                  </a:cxn>
                  <a:cxn ang="0">
                    <a:pos x="21" y="254"/>
                  </a:cxn>
                  <a:cxn ang="0">
                    <a:pos x="40" y="282"/>
                  </a:cxn>
                  <a:cxn ang="0">
                    <a:pos x="63" y="304"/>
                  </a:cxn>
                  <a:cxn ang="0">
                    <a:pos x="90" y="322"/>
                  </a:cxn>
                  <a:cxn ang="0">
                    <a:pos x="121" y="336"/>
                  </a:cxn>
                  <a:cxn ang="0">
                    <a:pos x="154" y="343"/>
                  </a:cxn>
                </a:cxnLst>
                <a:rect l="0" t="0" r="r" b="b"/>
                <a:pathLst>
                  <a:path w="343" h="344">
                    <a:moveTo>
                      <a:pt x="172" y="344"/>
                    </a:moveTo>
                    <a:lnTo>
                      <a:pt x="189" y="343"/>
                    </a:lnTo>
                    <a:lnTo>
                      <a:pt x="205" y="340"/>
                    </a:lnTo>
                    <a:lnTo>
                      <a:pt x="222" y="336"/>
                    </a:lnTo>
                    <a:lnTo>
                      <a:pt x="238" y="331"/>
                    </a:lnTo>
                    <a:lnTo>
                      <a:pt x="253" y="322"/>
                    </a:lnTo>
                    <a:lnTo>
                      <a:pt x="267" y="314"/>
                    </a:lnTo>
                    <a:lnTo>
                      <a:pt x="280" y="304"/>
                    </a:lnTo>
                    <a:lnTo>
                      <a:pt x="292" y="293"/>
                    </a:lnTo>
                    <a:lnTo>
                      <a:pt x="303" y="282"/>
                    </a:lnTo>
                    <a:lnTo>
                      <a:pt x="313" y="268"/>
                    </a:lnTo>
                    <a:lnTo>
                      <a:pt x="321" y="254"/>
                    </a:lnTo>
                    <a:lnTo>
                      <a:pt x="330" y="239"/>
                    </a:lnTo>
                    <a:lnTo>
                      <a:pt x="335" y="224"/>
                    </a:lnTo>
                    <a:lnTo>
                      <a:pt x="339" y="206"/>
                    </a:lnTo>
                    <a:lnTo>
                      <a:pt x="342" y="190"/>
                    </a:lnTo>
                    <a:lnTo>
                      <a:pt x="343" y="173"/>
                    </a:lnTo>
                    <a:lnTo>
                      <a:pt x="342" y="154"/>
                    </a:lnTo>
                    <a:lnTo>
                      <a:pt x="339" y="138"/>
                    </a:lnTo>
                    <a:lnTo>
                      <a:pt x="335" y="122"/>
                    </a:lnTo>
                    <a:lnTo>
                      <a:pt x="330" y="105"/>
                    </a:lnTo>
                    <a:lnTo>
                      <a:pt x="321" y="91"/>
                    </a:lnTo>
                    <a:lnTo>
                      <a:pt x="313" y="77"/>
                    </a:lnTo>
                    <a:lnTo>
                      <a:pt x="303" y="64"/>
                    </a:lnTo>
                    <a:lnTo>
                      <a:pt x="292" y="51"/>
                    </a:lnTo>
                    <a:lnTo>
                      <a:pt x="280" y="40"/>
                    </a:lnTo>
                    <a:lnTo>
                      <a:pt x="267" y="30"/>
                    </a:lnTo>
                    <a:lnTo>
                      <a:pt x="253" y="22"/>
                    </a:lnTo>
                    <a:lnTo>
                      <a:pt x="238" y="15"/>
                    </a:lnTo>
                    <a:lnTo>
                      <a:pt x="222" y="9"/>
                    </a:lnTo>
                    <a:lnTo>
                      <a:pt x="205" y="4"/>
                    </a:lnTo>
                    <a:lnTo>
                      <a:pt x="189" y="1"/>
                    </a:lnTo>
                    <a:lnTo>
                      <a:pt x="172" y="0"/>
                    </a:lnTo>
                    <a:lnTo>
                      <a:pt x="154" y="1"/>
                    </a:lnTo>
                    <a:lnTo>
                      <a:pt x="137" y="4"/>
                    </a:lnTo>
                    <a:lnTo>
                      <a:pt x="121" y="9"/>
                    </a:lnTo>
                    <a:lnTo>
                      <a:pt x="105" y="15"/>
                    </a:lnTo>
                    <a:lnTo>
                      <a:pt x="90" y="22"/>
                    </a:lnTo>
                    <a:lnTo>
                      <a:pt x="76" y="30"/>
                    </a:lnTo>
                    <a:lnTo>
                      <a:pt x="63" y="40"/>
                    </a:lnTo>
                    <a:lnTo>
                      <a:pt x="51" y="51"/>
                    </a:lnTo>
                    <a:lnTo>
                      <a:pt x="40" y="64"/>
                    </a:lnTo>
                    <a:lnTo>
                      <a:pt x="30" y="77"/>
                    </a:lnTo>
                    <a:lnTo>
                      <a:pt x="21" y="91"/>
                    </a:lnTo>
                    <a:lnTo>
                      <a:pt x="14" y="105"/>
                    </a:lnTo>
                    <a:lnTo>
                      <a:pt x="8" y="122"/>
                    </a:lnTo>
                    <a:lnTo>
                      <a:pt x="4" y="138"/>
                    </a:lnTo>
                    <a:lnTo>
                      <a:pt x="1" y="154"/>
                    </a:lnTo>
                    <a:lnTo>
                      <a:pt x="0" y="173"/>
                    </a:lnTo>
                    <a:lnTo>
                      <a:pt x="1" y="190"/>
                    </a:lnTo>
                    <a:lnTo>
                      <a:pt x="4" y="206"/>
                    </a:lnTo>
                    <a:lnTo>
                      <a:pt x="8" y="224"/>
                    </a:lnTo>
                    <a:lnTo>
                      <a:pt x="14" y="239"/>
                    </a:lnTo>
                    <a:lnTo>
                      <a:pt x="21" y="254"/>
                    </a:lnTo>
                    <a:lnTo>
                      <a:pt x="30" y="268"/>
                    </a:lnTo>
                    <a:lnTo>
                      <a:pt x="40" y="282"/>
                    </a:lnTo>
                    <a:lnTo>
                      <a:pt x="51" y="293"/>
                    </a:lnTo>
                    <a:lnTo>
                      <a:pt x="63" y="304"/>
                    </a:lnTo>
                    <a:lnTo>
                      <a:pt x="76" y="314"/>
                    </a:lnTo>
                    <a:lnTo>
                      <a:pt x="90" y="322"/>
                    </a:lnTo>
                    <a:lnTo>
                      <a:pt x="105" y="331"/>
                    </a:lnTo>
                    <a:lnTo>
                      <a:pt x="121" y="336"/>
                    </a:lnTo>
                    <a:lnTo>
                      <a:pt x="137" y="340"/>
                    </a:lnTo>
                    <a:lnTo>
                      <a:pt x="154" y="343"/>
                    </a:lnTo>
                    <a:lnTo>
                      <a:pt x="172" y="34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62" name="Freeform 8"/>
              <p:cNvSpPr/>
              <p:nvPr/>
            </p:nvSpPr>
            <p:spPr bwMode="auto">
              <a:xfrm>
                <a:off x="10813529" y="1194489"/>
                <a:ext cx="36513" cy="36513"/>
              </a:xfrm>
              <a:custGeom>
                <a:avLst/>
                <a:gdLst/>
                <a:ahLst/>
                <a:cxnLst>
                  <a:cxn ang="0">
                    <a:pos x="188" y="343"/>
                  </a:cxn>
                  <a:cxn ang="0">
                    <a:pos x="221" y="336"/>
                  </a:cxn>
                  <a:cxn ang="0">
                    <a:pos x="252" y="322"/>
                  </a:cxn>
                  <a:cxn ang="0">
                    <a:pos x="279" y="304"/>
                  </a:cxn>
                  <a:cxn ang="0">
                    <a:pos x="303" y="282"/>
                  </a:cxn>
                  <a:cxn ang="0">
                    <a:pos x="321" y="254"/>
                  </a:cxn>
                  <a:cxn ang="0">
                    <a:pos x="334" y="224"/>
                  </a:cxn>
                  <a:cxn ang="0">
                    <a:pos x="340" y="190"/>
                  </a:cxn>
                  <a:cxn ang="0">
                    <a:pos x="340" y="154"/>
                  </a:cxn>
                  <a:cxn ang="0">
                    <a:pos x="334" y="122"/>
                  </a:cxn>
                  <a:cxn ang="0">
                    <a:pos x="321" y="91"/>
                  </a:cxn>
                  <a:cxn ang="0">
                    <a:pos x="303" y="64"/>
                  </a:cxn>
                  <a:cxn ang="0">
                    <a:pos x="279" y="40"/>
                  </a:cxn>
                  <a:cxn ang="0">
                    <a:pos x="252" y="22"/>
                  </a:cxn>
                  <a:cxn ang="0">
                    <a:pos x="221" y="9"/>
                  </a:cxn>
                  <a:cxn ang="0">
                    <a:pos x="188" y="1"/>
                  </a:cxn>
                  <a:cxn ang="0">
                    <a:pos x="153" y="1"/>
                  </a:cxn>
                  <a:cxn ang="0">
                    <a:pos x="120" y="9"/>
                  </a:cxn>
                  <a:cxn ang="0">
                    <a:pos x="89" y="22"/>
                  </a:cxn>
                  <a:cxn ang="0">
                    <a:pos x="62" y="40"/>
                  </a:cxn>
                  <a:cxn ang="0">
                    <a:pos x="38" y="64"/>
                  </a:cxn>
                  <a:cxn ang="0">
                    <a:pos x="20" y="91"/>
                  </a:cxn>
                  <a:cxn ang="0">
                    <a:pos x="7" y="122"/>
                  </a:cxn>
                  <a:cxn ang="0">
                    <a:pos x="1" y="154"/>
                  </a:cxn>
                  <a:cxn ang="0">
                    <a:pos x="1" y="190"/>
                  </a:cxn>
                  <a:cxn ang="0">
                    <a:pos x="7" y="224"/>
                  </a:cxn>
                  <a:cxn ang="0">
                    <a:pos x="20" y="254"/>
                  </a:cxn>
                  <a:cxn ang="0">
                    <a:pos x="38" y="282"/>
                  </a:cxn>
                  <a:cxn ang="0">
                    <a:pos x="62" y="304"/>
                  </a:cxn>
                  <a:cxn ang="0">
                    <a:pos x="89" y="322"/>
                  </a:cxn>
                  <a:cxn ang="0">
                    <a:pos x="120" y="336"/>
                  </a:cxn>
                  <a:cxn ang="0">
                    <a:pos x="153" y="343"/>
                  </a:cxn>
                </a:cxnLst>
                <a:rect l="0" t="0" r="r" b="b"/>
                <a:pathLst>
                  <a:path w="341" h="344">
                    <a:moveTo>
                      <a:pt x="170" y="344"/>
                    </a:moveTo>
                    <a:lnTo>
                      <a:pt x="188" y="343"/>
                    </a:lnTo>
                    <a:lnTo>
                      <a:pt x="205" y="340"/>
                    </a:lnTo>
                    <a:lnTo>
                      <a:pt x="221" y="336"/>
                    </a:lnTo>
                    <a:lnTo>
                      <a:pt x="237" y="331"/>
                    </a:lnTo>
                    <a:lnTo>
                      <a:pt x="252" y="322"/>
                    </a:lnTo>
                    <a:lnTo>
                      <a:pt x="266" y="314"/>
                    </a:lnTo>
                    <a:lnTo>
                      <a:pt x="279" y="304"/>
                    </a:lnTo>
                    <a:lnTo>
                      <a:pt x="291" y="293"/>
                    </a:lnTo>
                    <a:lnTo>
                      <a:pt x="303" y="282"/>
                    </a:lnTo>
                    <a:lnTo>
                      <a:pt x="312" y="268"/>
                    </a:lnTo>
                    <a:lnTo>
                      <a:pt x="321" y="254"/>
                    </a:lnTo>
                    <a:lnTo>
                      <a:pt x="328" y="239"/>
                    </a:lnTo>
                    <a:lnTo>
                      <a:pt x="334" y="224"/>
                    </a:lnTo>
                    <a:lnTo>
                      <a:pt x="338" y="206"/>
                    </a:lnTo>
                    <a:lnTo>
                      <a:pt x="340" y="190"/>
                    </a:lnTo>
                    <a:lnTo>
                      <a:pt x="341" y="173"/>
                    </a:lnTo>
                    <a:lnTo>
                      <a:pt x="340" y="154"/>
                    </a:lnTo>
                    <a:lnTo>
                      <a:pt x="338" y="138"/>
                    </a:lnTo>
                    <a:lnTo>
                      <a:pt x="334" y="122"/>
                    </a:lnTo>
                    <a:lnTo>
                      <a:pt x="328" y="105"/>
                    </a:lnTo>
                    <a:lnTo>
                      <a:pt x="321" y="91"/>
                    </a:lnTo>
                    <a:lnTo>
                      <a:pt x="312" y="77"/>
                    </a:lnTo>
                    <a:lnTo>
                      <a:pt x="303" y="64"/>
                    </a:lnTo>
                    <a:lnTo>
                      <a:pt x="291" y="51"/>
                    </a:lnTo>
                    <a:lnTo>
                      <a:pt x="279" y="40"/>
                    </a:lnTo>
                    <a:lnTo>
                      <a:pt x="266" y="30"/>
                    </a:lnTo>
                    <a:lnTo>
                      <a:pt x="252" y="22"/>
                    </a:lnTo>
                    <a:lnTo>
                      <a:pt x="237" y="15"/>
                    </a:lnTo>
                    <a:lnTo>
                      <a:pt x="221" y="9"/>
                    </a:lnTo>
                    <a:lnTo>
                      <a:pt x="205" y="4"/>
                    </a:lnTo>
                    <a:lnTo>
                      <a:pt x="188" y="1"/>
                    </a:lnTo>
                    <a:lnTo>
                      <a:pt x="170" y="0"/>
                    </a:lnTo>
                    <a:lnTo>
                      <a:pt x="153" y="1"/>
                    </a:lnTo>
                    <a:lnTo>
                      <a:pt x="136" y="4"/>
                    </a:lnTo>
                    <a:lnTo>
                      <a:pt x="120" y="9"/>
                    </a:lnTo>
                    <a:lnTo>
                      <a:pt x="104" y="15"/>
                    </a:lnTo>
                    <a:lnTo>
                      <a:pt x="89" y="22"/>
                    </a:lnTo>
                    <a:lnTo>
                      <a:pt x="75" y="30"/>
                    </a:lnTo>
                    <a:lnTo>
                      <a:pt x="62" y="40"/>
                    </a:lnTo>
                    <a:lnTo>
                      <a:pt x="49" y="51"/>
                    </a:lnTo>
                    <a:lnTo>
                      <a:pt x="38" y="64"/>
                    </a:lnTo>
                    <a:lnTo>
                      <a:pt x="29" y="77"/>
                    </a:lnTo>
                    <a:lnTo>
                      <a:pt x="20" y="91"/>
                    </a:lnTo>
                    <a:lnTo>
                      <a:pt x="13" y="105"/>
                    </a:lnTo>
                    <a:lnTo>
                      <a:pt x="7" y="122"/>
                    </a:lnTo>
                    <a:lnTo>
                      <a:pt x="3" y="138"/>
                    </a:lnTo>
                    <a:lnTo>
                      <a:pt x="1" y="154"/>
                    </a:lnTo>
                    <a:lnTo>
                      <a:pt x="0" y="173"/>
                    </a:lnTo>
                    <a:lnTo>
                      <a:pt x="1" y="190"/>
                    </a:lnTo>
                    <a:lnTo>
                      <a:pt x="3" y="206"/>
                    </a:lnTo>
                    <a:lnTo>
                      <a:pt x="7" y="224"/>
                    </a:lnTo>
                    <a:lnTo>
                      <a:pt x="13" y="239"/>
                    </a:lnTo>
                    <a:lnTo>
                      <a:pt x="20" y="254"/>
                    </a:lnTo>
                    <a:lnTo>
                      <a:pt x="29" y="268"/>
                    </a:lnTo>
                    <a:lnTo>
                      <a:pt x="38" y="282"/>
                    </a:lnTo>
                    <a:lnTo>
                      <a:pt x="49" y="293"/>
                    </a:lnTo>
                    <a:lnTo>
                      <a:pt x="62" y="304"/>
                    </a:lnTo>
                    <a:lnTo>
                      <a:pt x="75" y="314"/>
                    </a:lnTo>
                    <a:lnTo>
                      <a:pt x="89" y="322"/>
                    </a:lnTo>
                    <a:lnTo>
                      <a:pt x="104" y="331"/>
                    </a:lnTo>
                    <a:lnTo>
                      <a:pt x="120" y="336"/>
                    </a:lnTo>
                    <a:lnTo>
                      <a:pt x="136" y="340"/>
                    </a:lnTo>
                    <a:lnTo>
                      <a:pt x="153" y="343"/>
                    </a:lnTo>
                    <a:lnTo>
                      <a:pt x="170" y="34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sp>
            <p:nvSpPr>
              <p:cNvPr id="163" name="Freeform 9"/>
              <p:cNvSpPr/>
              <p:nvPr/>
            </p:nvSpPr>
            <p:spPr bwMode="auto">
              <a:xfrm>
                <a:off x="10867504" y="1194489"/>
                <a:ext cx="36513" cy="36513"/>
              </a:xfrm>
              <a:custGeom>
                <a:avLst/>
                <a:gdLst/>
                <a:ahLst/>
                <a:cxnLst>
                  <a:cxn ang="0">
                    <a:pos x="189" y="343"/>
                  </a:cxn>
                  <a:cxn ang="0">
                    <a:pos x="222" y="336"/>
                  </a:cxn>
                  <a:cxn ang="0">
                    <a:pos x="253" y="322"/>
                  </a:cxn>
                  <a:cxn ang="0">
                    <a:pos x="280" y="304"/>
                  </a:cxn>
                  <a:cxn ang="0">
                    <a:pos x="303" y="282"/>
                  </a:cxn>
                  <a:cxn ang="0">
                    <a:pos x="322" y="254"/>
                  </a:cxn>
                  <a:cxn ang="0">
                    <a:pos x="335" y="224"/>
                  </a:cxn>
                  <a:cxn ang="0">
                    <a:pos x="342" y="190"/>
                  </a:cxn>
                  <a:cxn ang="0">
                    <a:pos x="342" y="154"/>
                  </a:cxn>
                  <a:cxn ang="0">
                    <a:pos x="335" y="122"/>
                  </a:cxn>
                  <a:cxn ang="0">
                    <a:pos x="322" y="91"/>
                  </a:cxn>
                  <a:cxn ang="0">
                    <a:pos x="303" y="64"/>
                  </a:cxn>
                  <a:cxn ang="0">
                    <a:pos x="280" y="40"/>
                  </a:cxn>
                  <a:cxn ang="0">
                    <a:pos x="253" y="22"/>
                  </a:cxn>
                  <a:cxn ang="0">
                    <a:pos x="222" y="9"/>
                  </a:cxn>
                  <a:cxn ang="0">
                    <a:pos x="189" y="1"/>
                  </a:cxn>
                  <a:cxn ang="0">
                    <a:pos x="154" y="1"/>
                  </a:cxn>
                  <a:cxn ang="0">
                    <a:pos x="121" y="9"/>
                  </a:cxn>
                  <a:cxn ang="0">
                    <a:pos x="90" y="22"/>
                  </a:cxn>
                  <a:cxn ang="0">
                    <a:pos x="63" y="40"/>
                  </a:cxn>
                  <a:cxn ang="0">
                    <a:pos x="40" y="64"/>
                  </a:cxn>
                  <a:cxn ang="0">
                    <a:pos x="21" y="91"/>
                  </a:cxn>
                  <a:cxn ang="0">
                    <a:pos x="8" y="122"/>
                  </a:cxn>
                  <a:cxn ang="0">
                    <a:pos x="1" y="154"/>
                  </a:cxn>
                  <a:cxn ang="0">
                    <a:pos x="1" y="190"/>
                  </a:cxn>
                  <a:cxn ang="0">
                    <a:pos x="8" y="224"/>
                  </a:cxn>
                  <a:cxn ang="0">
                    <a:pos x="21" y="254"/>
                  </a:cxn>
                  <a:cxn ang="0">
                    <a:pos x="40" y="282"/>
                  </a:cxn>
                  <a:cxn ang="0">
                    <a:pos x="63" y="304"/>
                  </a:cxn>
                  <a:cxn ang="0">
                    <a:pos x="90" y="322"/>
                  </a:cxn>
                  <a:cxn ang="0">
                    <a:pos x="121" y="336"/>
                  </a:cxn>
                  <a:cxn ang="0">
                    <a:pos x="154" y="343"/>
                  </a:cxn>
                </a:cxnLst>
                <a:rect l="0" t="0" r="r" b="b"/>
                <a:pathLst>
                  <a:path w="343" h="344">
                    <a:moveTo>
                      <a:pt x="172" y="344"/>
                    </a:moveTo>
                    <a:lnTo>
                      <a:pt x="189" y="343"/>
                    </a:lnTo>
                    <a:lnTo>
                      <a:pt x="206" y="340"/>
                    </a:lnTo>
                    <a:lnTo>
                      <a:pt x="222" y="336"/>
                    </a:lnTo>
                    <a:lnTo>
                      <a:pt x="238" y="331"/>
                    </a:lnTo>
                    <a:lnTo>
                      <a:pt x="253" y="322"/>
                    </a:lnTo>
                    <a:lnTo>
                      <a:pt x="267" y="314"/>
                    </a:lnTo>
                    <a:lnTo>
                      <a:pt x="280" y="304"/>
                    </a:lnTo>
                    <a:lnTo>
                      <a:pt x="292" y="293"/>
                    </a:lnTo>
                    <a:lnTo>
                      <a:pt x="303" y="282"/>
                    </a:lnTo>
                    <a:lnTo>
                      <a:pt x="313" y="268"/>
                    </a:lnTo>
                    <a:lnTo>
                      <a:pt x="322" y="254"/>
                    </a:lnTo>
                    <a:lnTo>
                      <a:pt x="329" y="239"/>
                    </a:lnTo>
                    <a:lnTo>
                      <a:pt x="335" y="224"/>
                    </a:lnTo>
                    <a:lnTo>
                      <a:pt x="339" y="206"/>
                    </a:lnTo>
                    <a:lnTo>
                      <a:pt x="342" y="190"/>
                    </a:lnTo>
                    <a:lnTo>
                      <a:pt x="343" y="173"/>
                    </a:lnTo>
                    <a:lnTo>
                      <a:pt x="342" y="154"/>
                    </a:lnTo>
                    <a:lnTo>
                      <a:pt x="339" y="138"/>
                    </a:lnTo>
                    <a:lnTo>
                      <a:pt x="335" y="122"/>
                    </a:lnTo>
                    <a:lnTo>
                      <a:pt x="329" y="105"/>
                    </a:lnTo>
                    <a:lnTo>
                      <a:pt x="322" y="91"/>
                    </a:lnTo>
                    <a:lnTo>
                      <a:pt x="313" y="77"/>
                    </a:lnTo>
                    <a:lnTo>
                      <a:pt x="303" y="64"/>
                    </a:lnTo>
                    <a:lnTo>
                      <a:pt x="292" y="51"/>
                    </a:lnTo>
                    <a:lnTo>
                      <a:pt x="280" y="40"/>
                    </a:lnTo>
                    <a:lnTo>
                      <a:pt x="267" y="30"/>
                    </a:lnTo>
                    <a:lnTo>
                      <a:pt x="253" y="22"/>
                    </a:lnTo>
                    <a:lnTo>
                      <a:pt x="238" y="15"/>
                    </a:lnTo>
                    <a:lnTo>
                      <a:pt x="222" y="9"/>
                    </a:lnTo>
                    <a:lnTo>
                      <a:pt x="206" y="4"/>
                    </a:lnTo>
                    <a:lnTo>
                      <a:pt x="189" y="1"/>
                    </a:lnTo>
                    <a:lnTo>
                      <a:pt x="172" y="0"/>
                    </a:lnTo>
                    <a:lnTo>
                      <a:pt x="154" y="1"/>
                    </a:lnTo>
                    <a:lnTo>
                      <a:pt x="137" y="4"/>
                    </a:lnTo>
                    <a:lnTo>
                      <a:pt x="121" y="9"/>
                    </a:lnTo>
                    <a:lnTo>
                      <a:pt x="105" y="15"/>
                    </a:lnTo>
                    <a:lnTo>
                      <a:pt x="90" y="22"/>
                    </a:lnTo>
                    <a:lnTo>
                      <a:pt x="76" y="30"/>
                    </a:lnTo>
                    <a:lnTo>
                      <a:pt x="63" y="40"/>
                    </a:lnTo>
                    <a:lnTo>
                      <a:pt x="51" y="51"/>
                    </a:lnTo>
                    <a:lnTo>
                      <a:pt x="40" y="64"/>
                    </a:lnTo>
                    <a:lnTo>
                      <a:pt x="30" y="77"/>
                    </a:lnTo>
                    <a:lnTo>
                      <a:pt x="21" y="91"/>
                    </a:lnTo>
                    <a:lnTo>
                      <a:pt x="14" y="105"/>
                    </a:lnTo>
                    <a:lnTo>
                      <a:pt x="8" y="122"/>
                    </a:lnTo>
                    <a:lnTo>
                      <a:pt x="4" y="138"/>
                    </a:lnTo>
                    <a:lnTo>
                      <a:pt x="1" y="154"/>
                    </a:lnTo>
                    <a:lnTo>
                      <a:pt x="0" y="173"/>
                    </a:lnTo>
                    <a:lnTo>
                      <a:pt x="1" y="190"/>
                    </a:lnTo>
                    <a:lnTo>
                      <a:pt x="4" y="206"/>
                    </a:lnTo>
                    <a:lnTo>
                      <a:pt x="8" y="224"/>
                    </a:lnTo>
                    <a:lnTo>
                      <a:pt x="14" y="239"/>
                    </a:lnTo>
                    <a:lnTo>
                      <a:pt x="21" y="254"/>
                    </a:lnTo>
                    <a:lnTo>
                      <a:pt x="30" y="268"/>
                    </a:lnTo>
                    <a:lnTo>
                      <a:pt x="40" y="282"/>
                    </a:lnTo>
                    <a:lnTo>
                      <a:pt x="51" y="293"/>
                    </a:lnTo>
                    <a:lnTo>
                      <a:pt x="63" y="304"/>
                    </a:lnTo>
                    <a:lnTo>
                      <a:pt x="76" y="314"/>
                    </a:lnTo>
                    <a:lnTo>
                      <a:pt x="90" y="322"/>
                    </a:lnTo>
                    <a:lnTo>
                      <a:pt x="105" y="331"/>
                    </a:lnTo>
                    <a:lnTo>
                      <a:pt x="121" y="336"/>
                    </a:lnTo>
                    <a:lnTo>
                      <a:pt x="137" y="340"/>
                    </a:lnTo>
                    <a:lnTo>
                      <a:pt x="154" y="343"/>
                    </a:lnTo>
                    <a:lnTo>
                      <a:pt x="172" y="34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sp>
          <p:nvSpPr>
            <p:cNvPr id="159" name="Freeform 14"/>
            <p:cNvSpPr>
              <a:spLocks noEditPoints="1"/>
            </p:cNvSpPr>
            <p:nvPr/>
          </p:nvSpPr>
          <p:spPr bwMode="auto">
            <a:xfrm>
              <a:off x="3293224" y="1661160"/>
              <a:ext cx="952523" cy="143976"/>
            </a:xfrm>
            <a:custGeom>
              <a:avLst/>
              <a:gdLst/>
              <a:ahLst/>
              <a:cxnLst>
                <a:cxn ang="0">
                  <a:pos x="15920" y="15"/>
                </a:cxn>
                <a:cxn ang="0">
                  <a:pos x="16066" y="82"/>
                </a:cxn>
                <a:cxn ang="0">
                  <a:pos x="16180" y="191"/>
                </a:cxn>
                <a:cxn ang="0">
                  <a:pos x="16254" y="333"/>
                </a:cxn>
                <a:cxn ang="0">
                  <a:pos x="16275" y="1979"/>
                </a:cxn>
                <a:cxn ang="0">
                  <a:pos x="16247" y="2142"/>
                </a:cxn>
                <a:cxn ang="0">
                  <a:pos x="16166" y="2279"/>
                </a:cxn>
                <a:cxn ang="0">
                  <a:pos x="16047" y="2384"/>
                </a:cxn>
                <a:cxn ang="0">
                  <a:pos x="15897" y="2443"/>
                </a:cxn>
                <a:cxn ang="0">
                  <a:pos x="425" y="2450"/>
                </a:cxn>
                <a:cxn ang="0">
                  <a:pos x="269" y="2406"/>
                </a:cxn>
                <a:cxn ang="0">
                  <a:pos x="139" y="2313"/>
                </a:cxn>
                <a:cxn ang="0">
                  <a:pos x="47" y="2184"/>
                </a:cxn>
                <a:cxn ang="0">
                  <a:pos x="2" y="2027"/>
                </a:cxn>
                <a:cxn ang="0">
                  <a:pos x="9" y="379"/>
                </a:cxn>
                <a:cxn ang="0">
                  <a:pos x="68" y="228"/>
                </a:cxn>
                <a:cxn ang="0">
                  <a:pos x="173" y="109"/>
                </a:cxn>
                <a:cxn ang="0">
                  <a:pos x="310" y="29"/>
                </a:cxn>
                <a:cxn ang="0">
                  <a:pos x="473" y="0"/>
                </a:cxn>
                <a:cxn ang="0">
                  <a:pos x="3118" y="686"/>
                </a:cxn>
                <a:cxn ang="0">
                  <a:pos x="3301" y="780"/>
                </a:cxn>
                <a:cxn ang="0">
                  <a:pos x="3442" y="928"/>
                </a:cxn>
                <a:cxn ang="0">
                  <a:pos x="3528" y="1118"/>
                </a:cxn>
                <a:cxn ang="0">
                  <a:pos x="3544" y="1333"/>
                </a:cxn>
                <a:cxn ang="0">
                  <a:pos x="3487" y="1535"/>
                </a:cxn>
                <a:cxn ang="0">
                  <a:pos x="3368" y="1703"/>
                </a:cxn>
                <a:cxn ang="0">
                  <a:pos x="3200" y="1822"/>
                </a:cxn>
                <a:cxn ang="0">
                  <a:pos x="2999" y="1879"/>
                </a:cxn>
                <a:cxn ang="0">
                  <a:pos x="2784" y="1863"/>
                </a:cxn>
                <a:cxn ang="0">
                  <a:pos x="2595" y="1778"/>
                </a:cxn>
                <a:cxn ang="0">
                  <a:pos x="2446" y="1636"/>
                </a:cxn>
                <a:cxn ang="0">
                  <a:pos x="2353" y="1452"/>
                </a:cxn>
                <a:cxn ang="0">
                  <a:pos x="2326" y="1239"/>
                </a:cxn>
                <a:cxn ang="0">
                  <a:pos x="2373" y="1032"/>
                </a:cxn>
                <a:cxn ang="0">
                  <a:pos x="2484" y="859"/>
                </a:cxn>
                <a:cxn ang="0">
                  <a:pos x="2646" y="733"/>
                </a:cxn>
                <a:cxn ang="0">
                  <a:pos x="2843" y="665"/>
                </a:cxn>
                <a:cxn ang="0">
                  <a:pos x="14482" y="476"/>
                </a:cxn>
                <a:cxn ang="0">
                  <a:pos x="14578" y="503"/>
                </a:cxn>
                <a:cxn ang="0">
                  <a:pos x="14659" y="560"/>
                </a:cxn>
                <a:cxn ang="0">
                  <a:pos x="14716" y="640"/>
                </a:cxn>
                <a:cxn ang="0">
                  <a:pos x="14743" y="737"/>
                </a:cxn>
                <a:cxn ang="0">
                  <a:pos x="14739" y="1758"/>
                </a:cxn>
                <a:cxn ang="0">
                  <a:pos x="14702" y="1850"/>
                </a:cxn>
                <a:cxn ang="0">
                  <a:pos x="14638" y="1925"/>
                </a:cxn>
                <a:cxn ang="0">
                  <a:pos x="14553" y="1974"/>
                </a:cxn>
                <a:cxn ang="0">
                  <a:pos x="14452" y="1991"/>
                </a:cxn>
                <a:cxn ang="0">
                  <a:pos x="7495" y="1979"/>
                </a:cxn>
                <a:cxn ang="0">
                  <a:pos x="7407" y="1933"/>
                </a:cxn>
                <a:cxn ang="0">
                  <a:pos x="7339" y="1862"/>
                </a:cxn>
                <a:cxn ang="0">
                  <a:pos x="7298" y="1772"/>
                </a:cxn>
                <a:cxn ang="0">
                  <a:pos x="7289" y="752"/>
                </a:cxn>
                <a:cxn ang="0">
                  <a:pos x="7312" y="653"/>
                </a:cxn>
                <a:cxn ang="0">
                  <a:pos x="7365" y="571"/>
                </a:cxn>
                <a:cxn ang="0">
                  <a:pos x="7443" y="509"/>
                </a:cxn>
                <a:cxn ang="0">
                  <a:pos x="7537" y="477"/>
                </a:cxn>
              </a:cxnLst>
              <a:rect l="0" t="0" r="r" b="b"/>
              <a:pathLst>
                <a:path w="16275" h="2453">
                  <a:moveTo>
                    <a:pt x="473" y="0"/>
                  </a:moveTo>
                  <a:lnTo>
                    <a:pt x="15802" y="0"/>
                  </a:lnTo>
                  <a:lnTo>
                    <a:pt x="15826" y="1"/>
                  </a:lnTo>
                  <a:lnTo>
                    <a:pt x="15850" y="2"/>
                  </a:lnTo>
                  <a:lnTo>
                    <a:pt x="15874" y="5"/>
                  </a:lnTo>
                  <a:lnTo>
                    <a:pt x="15897" y="10"/>
                  </a:lnTo>
                  <a:lnTo>
                    <a:pt x="15920" y="15"/>
                  </a:lnTo>
                  <a:lnTo>
                    <a:pt x="15942" y="21"/>
                  </a:lnTo>
                  <a:lnTo>
                    <a:pt x="15964" y="29"/>
                  </a:lnTo>
                  <a:lnTo>
                    <a:pt x="15986" y="38"/>
                  </a:lnTo>
                  <a:lnTo>
                    <a:pt x="16006" y="47"/>
                  </a:lnTo>
                  <a:lnTo>
                    <a:pt x="16027" y="57"/>
                  </a:lnTo>
                  <a:lnTo>
                    <a:pt x="16047" y="69"/>
                  </a:lnTo>
                  <a:lnTo>
                    <a:pt x="16066" y="82"/>
                  </a:lnTo>
                  <a:lnTo>
                    <a:pt x="16085" y="95"/>
                  </a:lnTo>
                  <a:lnTo>
                    <a:pt x="16102" y="109"/>
                  </a:lnTo>
                  <a:lnTo>
                    <a:pt x="16119" y="123"/>
                  </a:lnTo>
                  <a:lnTo>
                    <a:pt x="16136" y="140"/>
                  </a:lnTo>
                  <a:lnTo>
                    <a:pt x="16152" y="156"/>
                  </a:lnTo>
                  <a:lnTo>
                    <a:pt x="16166" y="173"/>
                  </a:lnTo>
                  <a:lnTo>
                    <a:pt x="16180" y="191"/>
                  </a:lnTo>
                  <a:lnTo>
                    <a:pt x="16194" y="210"/>
                  </a:lnTo>
                  <a:lnTo>
                    <a:pt x="16206" y="228"/>
                  </a:lnTo>
                  <a:lnTo>
                    <a:pt x="16218" y="249"/>
                  </a:lnTo>
                  <a:lnTo>
                    <a:pt x="16228" y="269"/>
                  </a:lnTo>
                  <a:lnTo>
                    <a:pt x="16237" y="289"/>
                  </a:lnTo>
                  <a:lnTo>
                    <a:pt x="16247" y="312"/>
                  </a:lnTo>
                  <a:lnTo>
                    <a:pt x="16254" y="333"/>
                  </a:lnTo>
                  <a:lnTo>
                    <a:pt x="16260" y="356"/>
                  </a:lnTo>
                  <a:lnTo>
                    <a:pt x="16265" y="379"/>
                  </a:lnTo>
                  <a:lnTo>
                    <a:pt x="16270" y="401"/>
                  </a:lnTo>
                  <a:lnTo>
                    <a:pt x="16273" y="426"/>
                  </a:lnTo>
                  <a:lnTo>
                    <a:pt x="16274" y="449"/>
                  </a:lnTo>
                  <a:lnTo>
                    <a:pt x="16275" y="474"/>
                  </a:lnTo>
                  <a:lnTo>
                    <a:pt x="16275" y="1979"/>
                  </a:lnTo>
                  <a:lnTo>
                    <a:pt x="16274" y="2003"/>
                  </a:lnTo>
                  <a:lnTo>
                    <a:pt x="16273" y="2027"/>
                  </a:lnTo>
                  <a:lnTo>
                    <a:pt x="16270" y="2051"/>
                  </a:lnTo>
                  <a:lnTo>
                    <a:pt x="16265" y="2073"/>
                  </a:lnTo>
                  <a:lnTo>
                    <a:pt x="16260" y="2097"/>
                  </a:lnTo>
                  <a:lnTo>
                    <a:pt x="16254" y="2119"/>
                  </a:lnTo>
                  <a:lnTo>
                    <a:pt x="16247" y="2142"/>
                  </a:lnTo>
                  <a:lnTo>
                    <a:pt x="16237" y="2163"/>
                  </a:lnTo>
                  <a:lnTo>
                    <a:pt x="16228" y="2184"/>
                  </a:lnTo>
                  <a:lnTo>
                    <a:pt x="16218" y="2204"/>
                  </a:lnTo>
                  <a:lnTo>
                    <a:pt x="16206" y="2224"/>
                  </a:lnTo>
                  <a:lnTo>
                    <a:pt x="16194" y="2244"/>
                  </a:lnTo>
                  <a:lnTo>
                    <a:pt x="16180" y="2262"/>
                  </a:lnTo>
                  <a:lnTo>
                    <a:pt x="16166" y="2279"/>
                  </a:lnTo>
                  <a:lnTo>
                    <a:pt x="16152" y="2297"/>
                  </a:lnTo>
                  <a:lnTo>
                    <a:pt x="16136" y="2313"/>
                  </a:lnTo>
                  <a:lnTo>
                    <a:pt x="16119" y="2329"/>
                  </a:lnTo>
                  <a:lnTo>
                    <a:pt x="16102" y="2344"/>
                  </a:lnTo>
                  <a:lnTo>
                    <a:pt x="16085" y="2358"/>
                  </a:lnTo>
                  <a:lnTo>
                    <a:pt x="16066" y="2371"/>
                  </a:lnTo>
                  <a:lnTo>
                    <a:pt x="16047" y="2384"/>
                  </a:lnTo>
                  <a:lnTo>
                    <a:pt x="16027" y="2395"/>
                  </a:lnTo>
                  <a:lnTo>
                    <a:pt x="16006" y="2406"/>
                  </a:lnTo>
                  <a:lnTo>
                    <a:pt x="15986" y="2415"/>
                  </a:lnTo>
                  <a:lnTo>
                    <a:pt x="15964" y="2424"/>
                  </a:lnTo>
                  <a:lnTo>
                    <a:pt x="15942" y="2431"/>
                  </a:lnTo>
                  <a:lnTo>
                    <a:pt x="15920" y="2437"/>
                  </a:lnTo>
                  <a:lnTo>
                    <a:pt x="15897" y="2443"/>
                  </a:lnTo>
                  <a:lnTo>
                    <a:pt x="15874" y="2447"/>
                  </a:lnTo>
                  <a:lnTo>
                    <a:pt x="15850" y="2450"/>
                  </a:lnTo>
                  <a:lnTo>
                    <a:pt x="15826" y="2451"/>
                  </a:lnTo>
                  <a:lnTo>
                    <a:pt x="15802" y="2453"/>
                  </a:lnTo>
                  <a:lnTo>
                    <a:pt x="473" y="2453"/>
                  </a:lnTo>
                  <a:lnTo>
                    <a:pt x="449" y="2451"/>
                  </a:lnTo>
                  <a:lnTo>
                    <a:pt x="425" y="2450"/>
                  </a:lnTo>
                  <a:lnTo>
                    <a:pt x="401" y="2447"/>
                  </a:lnTo>
                  <a:lnTo>
                    <a:pt x="378" y="2443"/>
                  </a:lnTo>
                  <a:lnTo>
                    <a:pt x="355" y="2437"/>
                  </a:lnTo>
                  <a:lnTo>
                    <a:pt x="333" y="2431"/>
                  </a:lnTo>
                  <a:lnTo>
                    <a:pt x="310" y="2424"/>
                  </a:lnTo>
                  <a:lnTo>
                    <a:pt x="289" y="2415"/>
                  </a:lnTo>
                  <a:lnTo>
                    <a:pt x="269" y="2406"/>
                  </a:lnTo>
                  <a:lnTo>
                    <a:pt x="248" y="2395"/>
                  </a:lnTo>
                  <a:lnTo>
                    <a:pt x="228" y="2384"/>
                  </a:lnTo>
                  <a:lnTo>
                    <a:pt x="209" y="2371"/>
                  </a:lnTo>
                  <a:lnTo>
                    <a:pt x="190" y="2358"/>
                  </a:lnTo>
                  <a:lnTo>
                    <a:pt x="173" y="2344"/>
                  </a:lnTo>
                  <a:lnTo>
                    <a:pt x="156" y="2329"/>
                  </a:lnTo>
                  <a:lnTo>
                    <a:pt x="139" y="2313"/>
                  </a:lnTo>
                  <a:lnTo>
                    <a:pt x="123" y="2297"/>
                  </a:lnTo>
                  <a:lnTo>
                    <a:pt x="108" y="2279"/>
                  </a:lnTo>
                  <a:lnTo>
                    <a:pt x="95" y="2262"/>
                  </a:lnTo>
                  <a:lnTo>
                    <a:pt x="81" y="2244"/>
                  </a:lnTo>
                  <a:lnTo>
                    <a:pt x="68" y="2224"/>
                  </a:lnTo>
                  <a:lnTo>
                    <a:pt x="57" y="2204"/>
                  </a:lnTo>
                  <a:lnTo>
                    <a:pt x="47" y="2184"/>
                  </a:lnTo>
                  <a:lnTo>
                    <a:pt x="38" y="2163"/>
                  </a:lnTo>
                  <a:lnTo>
                    <a:pt x="28" y="2142"/>
                  </a:lnTo>
                  <a:lnTo>
                    <a:pt x="21" y="2119"/>
                  </a:lnTo>
                  <a:lnTo>
                    <a:pt x="15" y="2097"/>
                  </a:lnTo>
                  <a:lnTo>
                    <a:pt x="9" y="2073"/>
                  </a:lnTo>
                  <a:lnTo>
                    <a:pt x="5" y="2051"/>
                  </a:lnTo>
                  <a:lnTo>
                    <a:pt x="2" y="2027"/>
                  </a:lnTo>
                  <a:lnTo>
                    <a:pt x="1" y="2003"/>
                  </a:lnTo>
                  <a:lnTo>
                    <a:pt x="0" y="1979"/>
                  </a:lnTo>
                  <a:lnTo>
                    <a:pt x="0" y="474"/>
                  </a:lnTo>
                  <a:lnTo>
                    <a:pt x="1" y="449"/>
                  </a:lnTo>
                  <a:lnTo>
                    <a:pt x="2" y="426"/>
                  </a:lnTo>
                  <a:lnTo>
                    <a:pt x="5" y="401"/>
                  </a:lnTo>
                  <a:lnTo>
                    <a:pt x="9" y="379"/>
                  </a:lnTo>
                  <a:lnTo>
                    <a:pt x="15" y="356"/>
                  </a:lnTo>
                  <a:lnTo>
                    <a:pt x="21" y="333"/>
                  </a:lnTo>
                  <a:lnTo>
                    <a:pt x="28" y="312"/>
                  </a:lnTo>
                  <a:lnTo>
                    <a:pt x="38" y="289"/>
                  </a:lnTo>
                  <a:lnTo>
                    <a:pt x="47" y="269"/>
                  </a:lnTo>
                  <a:lnTo>
                    <a:pt x="57" y="249"/>
                  </a:lnTo>
                  <a:lnTo>
                    <a:pt x="68" y="228"/>
                  </a:lnTo>
                  <a:lnTo>
                    <a:pt x="81" y="210"/>
                  </a:lnTo>
                  <a:lnTo>
                    <a:pt x="95" y="191"/>
                  </a:lnTo>
                  <a:lnTo>
                    <a:pt x="108" y="173"/>
                  </a:lnTo>
                  <a:lnTo>
                    <a:pt x="123" y="156"/>
                  </a:lnTo>
                  <a:lnTo>
                    <a:pt x="139" y="140"/>
                  </a:lnTo>
                  <a:lnTo>
                    <a:pt x="156" y="123"/>
                  </a:lnTo>
                  <a:lnTo>
                    <a:pt x="173" y="109"/>
                  </a:lnTo>
                  <a:lnTo>
                    <a:pt x="190" y="95"/>
                  </a:lnTo>
                  <a:lnTo>
                    <a:pt x="209" y="82"/>
                  </a:lnTo>
                  <a:lnTo>
                    <a:pt x="228" y="69"/>
                  </a:lnTo>
                  <a:lnTo>
                    <a:pt x="248" y="57"/>
                  </a:lnTo>
                  <a:lnTo>
                    <a:pt x="269" y="47"/>
                  </a:lnTo>
                  <a:lnTo>
                    <a:pt x="289" y="38"/>
                  </a:lnTo>
                  <a:lnTo>
                    <a:pt x="310" y="29"/>
                  </a:lnTo>
                  <a:lnTo>
                    <a:pt x="333" y="21"/>
                  </a:lnTo>
                  <a:lnTo>
                    <a:pt x="355" y="15"/>
                  </a:lnTo>
                  <a:lnTo>
                    <a:pt x="378" y="10"/>
                  </a:lnTo>
                  <a:lnTo>
                    <a:pt x="401" y="5"/>
                  </a:lnTo>
                  <a:lnTo>
                    <a:pt x="425" y="2"/>
                  </a:lnTo>
                  <a:lnTo>
                    <a:pt x="449" y="1"/>
                  </a:lnTo>
                  <a:lnTo>
                    <a:pt x="473" y="0"/>
                  </a:lnTo>
                  <a:close/>
                  <a:moveTo>
                    <a:pt x="2937" y="658"/>
                  </a:moveTo>
                  <a:lnTo>
                    <a:pt x="2967" y="659"/>
                  </a:lnTo>
                  <a:lnTo>
                    <a:pt x="2999" y="661"/>
                  </a:lnTo>
                  <a:lnTo>
                    <a:pt x="3029" y="665"/>
                  </a:lnTo>
                  <a:lnTo>
                    <a:pt x="3059" y="670"/>
                  </a:lnTo>
                  <a:lnTo>
                    <a:pt x="3088" y="678"/>
                  </a:lnTo>
                  <a:lnTo>
                    <a:pt x="3118" y="686"/>
                  </a:lnTo>
                  <a:lnTo>
                    <a:pt x="3146" y="696"/>
                  </a:lnTo>
                  <a:lnTo>
                    <a:pt x="3174" y="706"/>
                  </a:lnTo>
                  <a:lnTo>
                    <a:pt x="3200" y="719"/>
                  </a:lnTo>
                  <a:lnTo>
                    <a:pt x="3227" y="733"/>
                  </a:lnTo>
                  <a:lnTo>
                    <a:pt x="3252" y="747"/>
                  </a:lnTo>
                  <a:lnTo>
                    <a:pt x="3277" y="763"/>
                  </a:lnTo>
                  <a:lnTo>
                    <a:pt x="3301" y="780"/>
                  </a:lnTo>
                  <a:lnTo>
                    <a:pt x="3324" y="799"/>
                  </a:lnTo>
                  <a:lnTo>
                    <a:pt x="3347" y="817"/>
                  </a:lnTo>
                  <a:lnTo>
                    <a:pt x="3368" y="838"/>
                  </a:lnTo>
                  <a:lnTo>
                    <a:pt x="3388" y="859"/>
                  </a:lnTo>
                  <a:lnTo>
                    <a:pt x="3408" y="881"/>
                  </a:lnTo>
                  <a:lnTo>
                    <a:pt x="3425" y="905"/>
                  </a:lnTo>
                  <a:lnTo>
                    <a:pt x="3442" y="928"/>
                  </a:lnTo>
                  <a:lnTo>
                    <a:pt x="3458" y="954"/>
                  </a:lnTo>
                  <a:lnTo>
                    <a:pt x="3473" y="979"/>
                  </a:lnTo>
                  <a:lnTo>
                    <a:pt x="3487" y="1006"/>
                  </a:lnTo>
                  <a:lnTo>
                    <a:pt x="3499" y="1032"/>
                  </a:lnTo>
                  <a:lnTo>
                    <a:pt x="3509" y="1061"/>
                  </a:lnTo>
                  <a:lnTo>
                    <a:pt x="3519" y="1089"/>
                  </a:lnTo>
                  <a:lnTo>
                    <a:pt x="3528" y="1118"/>
                  </a:lnTo>
                  <a:lnTo>
                    <a:pt x="3535" y="1147"/>
                  </a:lnTo>
                  <a:lnTo>
                    <a:pt x="3540" y="1178"/>
                  </a:lnTo>
                  <a:lnTo>
                    <a:pt x="3544" y="1208"/>
                  </a:lnTo>
                  <a:lnTo>
                    <a:pt x="3546" y="1239"/>
                  </a:lnTo>
                  <a:lnTo>
                    <a:pt x="3547" y="1271"/>
                  </a:lnTo>
                  <a:lnTo>
                    <a:pt x="3546" y="1302"/>
                  </a:lnTo>
                  <a:lnTo>
                    <a:pt x="3544" y="1333"/>
                  </a:lnTo>
                  <a:lnTo>
                    <a:pt x="3540" y="1363"/>
                  </a:lnTo>
                  <a:lnTo>
                    <a:pt x="3535" y="1394"/>
                  </a:lnTo>
                  <a:lnTo>
                    <a:pt x="3528" y="1423"/>
                  </a:lnTo>
                  <a:lnTo>
                    <a:pt x="3519" y="1452"/>
                  </a:lnTo>
                  <a:lnTo>
                    <a:pt x="3509" y="1480"/>
                  </a:lnTo>
                  <a:lnTo>
                    <a:pt x="3499" y="1508"/>
                  </a:lnTo>
                  <a:lnTo>
                    <a:pt x="3487" y="1535"/>
                  </a:lnTo>
                  <a:lnTo>
                    <a:pt x="3473" y="1562"/>
                  </a:lnTo>
                  <a:lnTo>
                    <a:pt x="3458" y="1587"/>
                  </a:lnTo>
                  <a:lnTo>
                    <a:pt x="3442" y="1612"/>
                  </a:lnTo>
                  <a:lnTo>
                    <a:pt x="3425" y="1636"/>
                  </a:lnTo>
                  <a:lnTo>
                    <a:pt x="3408" y="1659"/>
                  </a:lnTo>
                  <a:lnTo>
                    <a:pt x="3388" y="1681"/>
                  </a:lnTo>
                  <a:lnTo>
                    <a:pt x="3368" y="1703"/>
                  </a:lnTo>
                  <a:lnTo>
                    <a:pt x="3347" y="1723"/>
                  </a:lnTo>
                  <a:lnTo>
                    <a:pt x="3324" y="1742"/>
                  </a:lnTo>
                  <a:lnTo>
                    <a:pt x="3301" y="1761"/>
                  </a:lnTo>
                  <a:lnTo>
                    <a:pt x="3277" y="1778"/>
                  </a:lnTo>
                  <a:lnTo>
                    <a:pt x="3252" y="1793"/>
                  </a:lnTo>
                  <a:lnTo>
                    <a:pt x="3227" y="1809"/>
                  </a:lnTo>
                  <a:lnTo>
                    <a:pt x="3200" y="1822"/>
                  </a:lnTo>
                  <a:lnTo>
                    <a:pt x="3174" y="1834"/>
                  </a:lnTo>
                  <a:lnTo>
                    <a:pt x="3146" y="1845"/>
                  </a:lnTo>
                  <a:lnTo>
                    <a:pt x="3118" y="1854"/>
                  </a:lnTo>
                  <a:lnTo>
                    <a:pt x="3088" y="1863"/>
                  </a:lnTo>
                  <a:lnTo>
                    <a:pt x="3059" y="1870"/>
                  </a:lnTo>
                  <a:lnTo>
                    <a:pt x="3029" y="1875"/>
                  </a:lnTo>
                  <a:lnTo>
                    <a:pt x="2999" y="1879"/>
                  </a:lnTo>
                  <a:lnTo>
                    <a:pt x="2967" y="1882"/>
                  </a:lnTo>
                  <a:lnTo>
                    <a:pt x="2937" y="1882"/>
                  </a:lnTo>
                  <a:lnTo>
                    <a:pt x="2905" y="1882"/>
                  </a:lnTo>
                  <a:lnTo>
                    <a:pt x="2874" y="1879"/>
                  </a:lnTo>
                  <a:lnTo>
                    <a:pt x="2843" y="1875"/>
                  </a:lnTo>
                  <a:lnTo>
                    <a:pt x="2814" y="1870"/>
                  </a:lnTo>
                  <a:lnTo>
                    <a:pt x="2784" y="1863"/>
                  </a:lnTo>
                  <a:lnTo>
                    <a:pt x="2755" y="1854"/>
                  </a:lnTo>
                  <a:lnTo>
                    <a:pt x="2726" y="1845"/>
                  </a:lnTo>
                  <a:lnTo>
                    <a:pt x="2699" y="1834"/>
                  </a:lnTo>
                  <a:lnTo>
                    <a:pt x="2671" y="1822"/>
                  </a:lnTo>
                  <a:lnTo>
                    <a:pt x="2646" y="1809"/>
                  </a:lnTo>
                  <a:lnTo>
                    <a:pt x="2619" y="1793"/>
                  </a:lnTo>
                  <a:lnTo>
                    <a:pt x="2595" y="1778"/>
                  </a:lnTo>
                  <a:lnTo>
                    <a:pt x="2570" y="1761"/>
                  </a:lnTo>
                  <a:lnTo>
                    <a:pt x="2548" y="1742"/>
                  </a:lnTo>
                  <a:lnTo>
                    <a:pt x="2526" y="1723"/>
                  </a:lnTo>
                  <a:lnTo>
                    <a:pt x="2504" y="1703"/>
                  </a:lnTo>
                  <a:lnTo>
                    <a:pt x="2484" y="1681"/>
                  </a:lnTo>
                  <a:lnTo>
                    <a:pt x="2465" y="1659"/>
                  </a:lnTo>
                  <a:lnTo>
                    <a:pt x="2446" y="1636"/>
                  </a:lnTo>
                  <a:lnTo>
                    <a:pt x="2430" y="1612"/>
                  </a:lnTo>
                  <a:lnTo>
                    <a:pt x="2414" y="1587"/>
                  </a:lnTo>
                  <a:lnTo>
                    <a:pt x="2399" y="1562"/>
                  </a:lnTo>
                  <a:lnTo>
                    <a:pt x="2385" y="1535"/>
                  </a:lnTo>
                  <a:lnTo>
                    <a:pt x="2373" y="1508"/>
                  </a:lnTo>
                  <a:lnTo>
                    <a:pt x="2362" y="1480"/>
                  </a:lnTo>
                  <a:lnTo>
                    <a:pt x="2353" y="1452"/>
                  </a:lnTo>
                  <a:lnTo>
                    <a:pt x="2345" y="1423"/>
                  </a:lnTo>
                  <a:lnTo>
                    <a:pt x="2337" y="1394"/>
                  </a:lnTo>
                  <a:lnTo>
                    <a:pt x="2332" y="1363"/>
                  </a:lnTo>
                  <a:lnTo>
                    <a:pt x="2328" y="1333"/>
                  </a:lnTo>
                  <a:lnTo>
                    <a:pt x="2326" y="1302"/>
                  </a:lnTo>
                  <a:lnTo>
                    <a:pt x="2325" y="1271"/>
                  </a:lnTo>
                  <a:lnTo>
                    <a:pt x="2326" y="1239"/>
                  </a:lnTo>
                  <a:lnTo>
                    <a:pt x="2328" y="1208"/>
                  </a:lnTo>
                  <a:lnTo>
                    <a:pt x="2332" y="1178"/>
                  </a:lnTo>
                  <a:lnTo>
                    <a:pt x="2337" y="1147"/>
                  </a:lnTo>
                  <a:lnTo>
                    <a:pt x="2345" y="1118"/>
                  </a:lnTo>
                  <a:lnTo>
                    <a:pt x="2353" y="1089"/>
                  </a:lnTo>
                  <a:lnTo>
                    <a:pt x="2362" y="1061"/>
                  </a:lnTo>
                  <a:lnTo>
                    <a:pt x="2373" y="1032"/>
                  </a:lnTo>
                  <a:lnTo>
                    <a:pt x="2385" y="1006"/>
                  </a:lnTo>
                  <a:lnTo>
                    <a:pt x="2399" y="979"/>
                  </a:lnTo>
                  <a:lnTo>
                    <a:pt x="2414" y="954"/>
                  </a:lnTo>
                  <a:lnTo>
                    <a:pt x="2430" y="928"/>
                  </a:lnTo>
                  <a:lnTo>
                    <a:pt x="2446" y="905"/>
                  </a:lnTo>
                  <a:lnTo>
                    <a:pt x="2465" y="881"/>
                  </a:lnTo>
                  <a:lnTo>
                    <a:pt x="2484" y="859"/>
                  </a:lnTo>
                  <a:lnTo>
                    <a:pt x="2504" y="838"/>
                  </a:lnTo>
                  <a:lnTo>
                    <a:pt x="2526" y="817"/>
                  </a:lnTo>
                  <a:lnTo>
                    <a:pt x="2548" y="799"/>
                  </a:lnTo>
                  <a:lnTo>
                    <a:pt x="2570" y="780"/>
                  </a:lnTo>
                  <a:lnTo>
                    <a:pt x="2595" y="763"/>
                  </a:lnTo>
                  <a:lnTo>
                    <a:pt x="2619" y="747"/>
                  </a:lnTo>
                  <a:lnTo>
                    <a:pt x="2646" y="733"/>
                  </a:lnTo>
                  <a:lnTo>
                    <a:pt x="2671" y="719"/>
                  </a:lnTo>
                  <a:lnTo>
                    <a:pt x="2699" y="706"/>
                  </a:lnTo>
                  <a:lnTo>
                    <a:pt x="2726" y="696"/>
                  </a:lnTo>
                  <a:lnTo>
                    <a:pt x="2755" y="686"/>
                  </a:lnTo>
                  <a:lnTo>
                    <a:pt x="2784" y="678"/>
                  </a:lnTo>
                  <a:lnTo>
                    <a:pt x="2814" y="670"/>
                  </a:lnTo>
                  <a:lnTo>
                    <a:pt x="2843" y="665"/>
                  </a:lnTo>
                  <a:lnTo>
                    <a:pt x="2874" y="661"/>
                  </a:lnTo>
                  <a:lnTo>
                    <a:pt x="2905" y="659"/>
                  </a:lnTo>
                  <a:lnTo>
                    <a:pt x="2937" y="658"/>
                  </a:lnTo>
                  <a:close/>
                  <a:moveTo>
                    <a:pt x="7582" y="474"/>
                  </a:moveTo>
                  <a:lnTo>
                    <a:pt x="14452" y="474"/>
                  </a:lnTo>
                  <a:lnTo>
                    <a:pt x="14467" y="474"/>
                  </a:lnTo>
                  <a:lnTo>
                    <a:pt x="14482" y="476"/>
                  </a:lnTo>
                  <a:lnTo>
                    <a:pt x="14497" y="477"/>
                  </a:lnTo>
                  <a:lnTo>
                    <a:pt x="14511" y="480"/>
                  </a:lnTo>
                  <a:lnTo>
                    <a:pt x="14525" y="483"/>
                  </a:lnTo>
                  <a:lnTo>
                    <a:pt x="14539" y="487"/>
                  </a:lnTo>
                  <a:lnTo>
                    <a:pt x="14553" y="492"/>
                  </a:lnTo>
                  <a:lnTo>
                    <a:pt x="14566" y="497"/>
                  </a:lnTo>
                  <a:lnTo>
                    <a:pt x="14578" y="503"/>
                  </a:lnTo>
                  <a:lnTo>
                    <a:pt x="14592" y="509"/>
                  </a:lnTo>
                  <a:lnTo>
                    <a:pt x="14604" y="517"/>
                  </a:lnTo>
                  <a:lnTo>
                    <a:pt x="14616" y="524"/>
                  </a:lnTo>
                  <a:lnTo>
                    <a:pt x="14627" y="532"/>
                  </a:lnTo>
                  <a:lnTo>
                    <a:pt x="14638" y="541"/>
                  </a:lnTo>
                  <a:lnTo>
                    <a:pt x="14649" y="550"/>
                  </a:lnTo>
                  <a:lnTo>
                    <a:pt x="14659" y="560"/>
                  </a:lnTo>
                  <a:lnTo>
                    <a:pt x="14669" y="571"/>
                  </a:lnTo>
                  <a:lnTo>
                    <a:pt x="14678" y="581"/>
                  </a:lnTo>
                  <a:lnTo>
                    <a:pt x="14686" y="592"/>
                  </a:lnTo>
                  <a:lnTo>
                    <a:pt x="14694" y="603"/>
                  </a:lnTo>
                  <a:lnTo>
                    <a:pt x="14702" y="615"/>
                  </a:lnTo>
                  <a:lnTo>
                    <a:pt x="14710" y="628"/>
                  </a:lnTo>
                  <a:lnTo>
                    <a:pt x="14716" y="640"/>
                  </a:lnTo>
                  <a:lnTo>
                    <a:pt x="14722" y="653"/>
                  </a:lnTo>
                  <a:lnTo>
                    <a:pt x="14727" y="666"/>
                  </a:lnTo>
                  <a:lnTo>
                    <a:pt x="14732" y="680"/>
                  </a:lnTo>
                  <a:lnTo>
                    <a:pt x="14736" y="694"/>
                  </a:lnTo>
                  <a:lnTo>
                    <a:pt x="14739" y="708"/>
                  </a:lnTo>
                  <a:lnTo>
                    <a:pt x="14741" y="722"/>
                  </a:lnTo>
                  <a:lnTo>
                    <a:pt x="14743" y="737"/>
                  </a:lnTo>
                  <a:lnTo>
                    <a:pt x="14744" y="752"/>
                  </a:lnTo>
                  <a:lnTo>
                    <a:pt x="14745" y="767"/>
                  </a:lnTo>
                  <a:lnTo>
                    <a:pt x="14745" y="1699"/>
                  </a:lnTo>
                  <a:lnTo>
                    <a:pt x="14744" y="1714"/>
                  </a:lnTo>
                  <a:lnTo>
                    <a:pt x="14743" y="1728"/>
                  </a:lnTo>
                  <a:lnTo>
                    <a:pt x="14741" y="1742"/>
                  </a:lnTo>
                  <a:lnTo>
                    <a:pt x="14739" y="1758"/>
                  </a:lnTo>
                  <a:lnTo>
                    <a:pt x="14736" y="1771"/>
                  </a:lnTo>
                  <a:lnTo>
                    <a:pt x="14732" y="1785"/>
                  </a:lnTo>
                  <a:lnTo>
                    <a:pt x="14727" y="1798"/>
                  </a:lnTo>
                  <a:lnTo>
                    <a:pt x="14722" y="1812"/>
                  </a:lnTo>
                  <a:lnTo>
                    <a:pt x="14716" y="1825"/>
                  </a:lnTo>
                  <a:lnTo>
                    <a:pt x="14710" y="1838"/>
                  </a:lnTo>
                  <a:lnTo>
                    <a:pt x="14702" y="1850"/>
                  </a:lnTo>
                  <a:lnTo>
                    <a:pt x="14694" y="1862"/>
                  </a:lnTo>
                  <a:lnTo>
                    <a:pt x="14686" y="1874"/>
                  </a:lnTo>
                  <a:lnTo>
                    <a:pt x="14678" y="1885"/>
                  </a:lnTo>
                  <a:lnTo>
                    <a:pt x="14669" y="1895"/>
                  </a:lnTo>
                  <a:lnTo>
                    <a:pt x="14659" y="1905"/>
                  </a:lnTo>
                  <a:lnTo>
                    <a:pt x="14649" y="1916"/>
                  </a:lnTo>
                  <a:lnTo>
                    <a:pt x="14638" y="1925"/>
                  </a:lnTo>
                  <a:lnTo>
                    <a:pt x="14627" y="1933"/>
                  </a:lnTo>
                  <a:lnTo>
                    <a:pt x="14616" y="1941"/>
                  </a:lnTo>
                  <a:lnTo>
                    <a:pt x="14604" y="1949"/>
                  </a:lnTo>
                  <a:lnTo>
                    <a:pt x="14592" y="1956"/>
                  </a:lnTo>
                  <a:lnTo>
                    <a:pt x="14578" y="1962"/>
                  </a:lnTo>
                  <a:lnTo>
                    <a:pt x="14566" y="1969"/>
                  </a:lnTo>
                  <a:lnTo>
                    <a:pt x="14553" y="1974"/>
                  </a:lnTo>
                  <a:lnTo>
                    <a:pt x="14539" y="1979"/>
                  </a:lnTo>
                  <a:lnTo>
                    <a:pt x="14525" y="1982"/>
                  </a:lnTo>
                  <a:lnTo>
                    <a:pt x="14511" y="1986"/>
                  </a:lnTo>
                  <a:lnTo>
                    <a:pt x="14497" y="1988"/>
                  </a:lnTo>
                  <a:lnTo>
                    <a:pt x="14482" y="1990"/>
                  </a:lnTo>
                  <a:lnTo>
                    <a:pt x="14467" y="1991"/>
                  </a:lnTo>
                  <a:lnTo>
                    <a:pt x="14452" y="1991"/>
                  </a:lnTo>
                  <a:lnTo>
                    <a:pt x="7582" y="1991"/>
                  </a:lnTo>
                  <a:lnTo>
                    <a:pt x="7567" y="1991"/>
                  </a:lnTo>
                  <a:lnTo>
                    <a:pt x="7552" y="1990"/>
                  </a:lnTo>
                  <a:lnTo>
                    <a:pt x="7537" y="1988"/>
                  </a:lnTo>
                  <a:lnTo>
                    <a:pt x="7523" y="1986"/>
                  </a:lnTo>
                  <a:lnTo>
                    <a:pt x="7509" y="1982"/>
                  </a:lnTo>
                  <a:lnTo>
                    <a:pt x="7495" y="1979"/>
                  </a:lnTo>
                  <a:lnTo>
                    <a:pt x="7481" y="1974"/>
                  </a:lnTo>
                  <a:lnTo>
                    <a:pt x="7468" y="1969"/>
                  </a:lnTo>
                  <a:lnTo>
                    <a:pt x="7455" y="1962"/>
                  </a:lnTo>
                  <a:lnTo>
                    <a:pt x="7443" y="1956"/>
                  </a:lnTo>
                  <a:lnTo>
                    <a:pt x="7431" y="1949"/>
                  </a:lnTo>
                  <a:lnTo>
                    <a:pt x="7418" y="1941"/>
                  </a:lnTo>
                  <a:lnTo>
                    <a:pt x="7407" y="1933"/>
                  </a:lnTo>
                  <a:lnTo>
                    <a:pt x="7396" y="1925"/>
                  </a:lnTo>
                  <a:lnTo>
                    <a:pt x="7385" y="1916"/>
                  </a:lnTo>
                  <a:lnTo>
                    <a:pt x="7375" y="1905"/>
                  </a:lnTo>
                  <a:lnTo>
                    <a:pt x="7365" y="1895"/>
                  </a:lnTo>
                  <a:lnTo>
                    <a:pt x="7356" y="1885"/>
                  </a:lnTo>
                  <a:lnTo>
                    <a:pt x="7347" y="1874"/>
                  </a:lnTo>
                  <a:lnTo>
                    <a:pt x="7339" y="1862"/>
                  </a:lnTo>
                  <a:lnTo>
                    <a:pt x="7332" y="1850"/>
                  </a:lnTo>
                  <a:lnTo>
                    <a:pt x="7325" y="1838"/>
                  </a:lnTo>
                  <a:lnTo>
                    <a:pt x="7318" y="1825"/>
                  </a:lnTo>
                  <a:lnTo>
                    <a:pt x="7312" y="1812"/>
                  </a:lnTo>
                  <a:lnTo>
                    <a:pt x="7306" y="1798"/>
                  </a:lnTo>
                  <a:lnTo>
                    <a:pt x="7302" y="1785"/>
                  </a:lnTo>
                  <a:lnTo>
                    <a:pt x="7298" y="1772"/>
                  </a:lnTo>
                  <a:lnTo>
                    <a:pt x="7295" y="1758"/>
                  </a:lnTo>
                  <a:lnTo>
                    <a:pt x="7292" y="1742"/>
                  </a:lnTo>
                  <a:lnTo>
                    <a:pt x="7290" y="1728"/>
                  </a:lnTo>
                  <a:lnTo>
                    <a:pt x="7289" y="1714"/>
                  </a:lnTo>
                  <a:lnTo>
                    <a:pt x="7289" y="1699"/>
                  </a:lnTo>
                  <a:lnTo>
                    <a:pt x="7289" y="767"/>
                  </a:lnTo>
                  <a:lnTo>
                    <a:pt x="7289" y="752"/>
                  </a:lnTo>
                  <a:lnTo>
                    <a:pt x="7290" y="737"/>
                  </a:lnTo>
                  <a:lnTo>
                    <a:pt x="7292" y="722"/>
                  </a:lnTo>
                  <a:lnTo>
                    <a:pt x="7295" y="708"/>
                  </a:lnTo>
                  <a:lnTo>
                    <a:pt x="7298" y="694"/>
                  </a:lnTo>
                  <a:lnTo>
                    <a:pt x="7302" y="680"/>
                  </a:lnTo>
                  <a:lnTo>
                    <a:pt x="7306" y="666"/>
                  </a:lnTo>
                  <a:lnTo>
                    <a:pt x="7312" y="653"/>
                  </a:lnTo>
                  <a:lnTo>
                    <a:pt x="7318" y="640"/>
                  </a:lnTo>
                  <a:lnTo>
                    <a:pt x="7325" y="628"/>
                  </a:lnTo>
                  <a:lnTo>
                    <a:pt x="7332" y="615"/>
                  </a:lnTo>
                  <a:lnTo>
                    <a:pt x="7339" y="603"/>
                  </a:lnTo>
                  <a:lnTo>
                    <a:pt x="7347" y="592"/>
                  </a:lnTo>
                  <a:lnTo>
                    <a:pt x="7356" y="581"/>
                  </a:lnTo>
                  <a:lnTo>
                    <a:pt x="7365" y="571"/>
                  </a:lnTo>
                  <a:lnTo>
                    <a:pt x="7375" y="560"/>
                  </a:lnTo>
                  <a:lnTo>
                    <a:pt x="7385" y="550"/>
                  </a:lnTo>
                  <a:lnTo>
                    <a:pt x="7396" y="541"/>
                  </a:lnTo>
                  <a:lnTo>
                    <a:pt x="7407" y="532"/>
                  </a:lnTo>
                  <a:lnTo>
                    <a:pt x="7418" y="524"/>
                  </a:lnTo>
                  <a:lnTo>
                    <a:pt x="7431" y="517"/>
                  </a:lnTo>
                  <a:lnTo>
                    <a:pt x="7443" y="509"/>
                  </a:lnTo>
                  <a:lnTo>
                    <a:pt x="7455" y="503"/>
                  </a:lnTo>
                  <a:lnTo>
                    <a:pt x="7468" y="497"/>
                  </a:lnTo>
                  <a:lnTo>
                    <a:pt x="7481" y="492"/>
                  </a:lnTo>
                  <a:lnTo>
                    <a:pt x="7495" y="487"/>
                  </a:lnTo>
                  <a:lnTo>
                    <a:pt x="7509" y="483"/>
                  </a:lnTo>
                  <a:lnTo>
                    <a:pt x="7523" y="480"/>
                  </a:lnTo>
                  <a:lnTo>
                    <a:pt x="7537" y="477"/>
                  </a:lnTo>
                  <a:lnTo>
                    <a:pt x="7552" y="476"/>
                  </a:lnTo>
                  <a:lnTo>
                    <a:pt x="7567" y="474"/>
                  </a:lnTo>
                  <a:lnTo>
                    <a:pt x="7582" y="474"/>
                  </a:lnTo>
                  <a:close/>
                </a:path>
              </a:pathLst>
            </a:custGeom>
            <a:grpFill/>
            <a:ln w="9525">
              <a:noFill/>
              <a:round/>
            </a:ln>
          </p:spPr>
          <p:txBody>
            <a:bodyPr/>
            <a:lstStyle/>
            <a:p>
              <a:pPr>
                <a:defRPr/>
              </a:pPr>
              <a:endParaRPr lang="zh-CN" altLang="en-US">
                <a:solidFill>
                  <a:srgbClr val="000000"/>
                </a:solidFill>
                <a:latin typeface="Arial" panose="020B0604020202020204" pitchFamily="34" charset="0"/>
                <a:ea typeface="微软雅黑" panose="020B0503020204020204" pitchFamily="34" charset="-122"/>
              </a:endParaRPr>
            </a:p>
          </p:txBody>
        </p:sp>
      </p:grpSp>
      <p:sp>
        <p:nvSpPr>
          <p:cNvPr id="34851" name="TextBox 196"/>
          <p:cNvSpPr txBox="1">
            <a:spLocks noChangeArrowheads="1"/>
          </p:cNvSpPr>
          <p:nvPr/>
        </p:nvSpPr>
        <p:spPr bwMode="auto">
          <a:xfrm>
            <a:off x="1976650" y="1094348"/>
            <a:ext cx="969251" cy="415462"/>
          </a:xfrm>
          <a:prstGeom prst="rect">
            <a:avLst/>
          </a:prstGeom>
          <a:noFill/>
          <a:ln w="9525">
            <a:noFill/>
            <a:prstDash val="sysDash"/>
            <a:miter lim="800000"/>
          </a:ln>
        </p:spPr>
        <p:txBody>
          <a:bodyPr wrap="square" lIns="91401" tIns="45702" rIns="91401" bIns="45702">
            <a:spAutoFit/>
          </a:bodyPr>
          <a:lstStyle/>
          <a:p>
            <a:pPr defTabSz="913765">
              <a:lnSpc>
                <a:spcPct val="150000"/>
              </a:lnSpc>
            </a:pPr>
            <a:r>
              <a:rPr lang="zh-CN" altLang="en-US" sz="1400" b="1" dirty="0">
                <a:solidFill>
                  <a:srgbClr val="777777"/>
                </a:solidFill>
                <a:latin typeface="Arial" panose="020B0604020202020204" pitchFamily="34" charset="0"/>
                <a:ea typeface="微软雅黑" panose="020B0503020204020204" pitchFamily="34" charset="-122"/>
              </a:rPr>
              <a:t>传统园区</a:t>
            </a:r>
            <a:endParaRPr lang="en-US" altLang="zh-CN" sz="1400" b="1" dirty="0">
              <a:solidFill>
                <a:srgbClr val="777777"/>
              </a:solidFill>
              <a:latin typeface="Arial" panose="020B0604020202020204" pitchFamily="34" charset="0"/>
              <a:ea typeface="微软雅黑" panose="020B0503020204020204" pitchFamily="34" charset="-122"/>
            </a:endParaRPr>
          </a:p>
        </p:txBody>
      </p:sp>
      <p:cxnSp>
        <p:nvCxnSpPr>
          <p:cNvPr id="218" name="直接箭头连接符 217"/>
          <p:cNvCxnSpPr/>
          <p:nvPr/>
        </p:nvCxnSpPr>
        <p:spPr bwMode="auto">
          <a:xfrm flipV="1">
            <a:off x="1369585" y="2262231"/>
            <a:ext cx="560638" cy="3572"/>
          </a:xfrm>
          <a:prstGeom prst="straightConnector1">
            <a:avLst/>
          </a:prstGeom>
          <a:noFill/>
          <a:ln w="0">
            <a:solidFill>
              <a:srgbClr val="C00000"/>
            </a:solidFill>
            <a:tailEnd type="none" w="sm" len="sm"/>
          </a:ln>
          <a:effectLst>
            <a:outerShdw blurRad="50800" dist="38100" dir="2700000" algn="tl" rotWithShape="0">
              <a:prstClr val="black">
                <a:alpha val="25000"/>
              </a:prstClr>
            </a:outerShdw>
          </a:effectLst>
        </p:spPr>
      </p:cxnSp>
      <p:cxnSp>
        <p:nvCxnSpPr>
          <p:cNvPr id="34854" name="直接连接符 93"/>
          <p:cNvCxnSpPr>
            <a:cxnSpLocks noChangeShapeType="1"/>
          </p:cNvCxnSpPr>
          <p:nvPr/>
        </p:nvCxnSpPr>
        <p:spPr bwMode="auto">
          <a:xfrm flipH="1">
            <a:off x="1551705" y="2212223"/>
            <a:ext cx="108319" cy="0"/>
          </a:xfrm>
          <a:prstGeom prst="line">
            <a:avLst/>
          </a:prstGeom>
          <a:noFill/>
          <a:ln w="12700">
            <a:solidFill>
              <a:schemeClr val="tx1"/>
            </a:solidFill>
            <a:round/>
          </a:ln>
        </p:spPr>
      </p:cxnSp>
      <p:cxnSp>
        <p:nvCxnSpPr>
          <p:cNvPr id="34855" name="直接箭头连接符 219"/>
          <p:cNvCxnSpPr>
            <a:cxnSpLocks noChangeShapeType="1"/>
          </p:cNvCxnSpPr>
          <p:nvPr/>
        </p:nvCxnSpPr>
        <p:spPr bwMode="auto">
          <a:xfrm flipH="1" flipV="1">
            <a:off x="1367206" y="2016963"/>
            <a:ext cx="3571" cy="169069"/>
          </a:xfrm>
          <a:prstGeom prst="straightConnector1">
            <a:avLst/>
          </a:prstGeom>
          <a:noFill/>
          <a:ln w="6350" algn="ctr">
            <a:solidFill>
              <a:srgbClr val="C00000"/>
            </a:solidFill>
            <a:round/>
            <a:tailEnd type="triangle" w="med" len="med"/>
          </a:ln>
        </p:spPr>
      </p:cxnSp>
      <p:cxnSp>
        <p:nvCxnSpPr>
          <p:cNvPr id="227" name="直接箭头连接符 226"/>
          <p:cNvCxnSpPr/>
          <p:nvPr/>
        </p:nvCxnSpPr>
        <p:spPr bwMode="auto">
          <a:xfrm flipV="1">
            <a:off x="1367204" y="2262232"/>
            <a:ext cx="0" cy="234553"/>
          </a:xfrm>
          <a:prstGeom prst="straightConnector1">
            <a:avLst/>
          </a:prstGeom>
          <a:noFill/>
          <a:ln w="0">
            <a:solidFill>
              <a:srgbClr val="C00000"/>
            </a:solidFill>
            <a:tailEnd type="none" w="sm" len="sm"/>
          </a:ln>
          <a:effectLst>
            <a:outerShdw blurRad="50800" dist="38100" dir="2700000" algn="tl" rotWithShape="0">
              <a:prstClr val="black">
                <a:alpha val="25000"/>
              </a:prstClr>
            </a:outerShdw>
          </a:effectLst>
        </p:spPr>
      </p:cxnSp>
      <p:cxnSp>
        <p:nvCxnSpPr>
          <p:cNvPr id="244" name="直接箭头连接符 243"/>
          <p:cNvCxnSpPr/>
          <p:nvPr/>
        </p:nvCxnSpPr>
        <p:spPr bwMode="auto">
          <a:xfrm flipV="1">
            <a:off x="1369585" y="2186032"/>
            <a:ext cx="560638" cy="5953"/>
          </a:xfrm>
          <a:prstGeom prst="straightConnector1">
            <a:avLst/>
          </a:prstGeom>
          <a:noFill/>
          <a:ln w="0">
            <a:solidFill>
              <a:srgbClr val="C00000"/>
            </a:solidFill>
            <a:tailEnd type="none" w="sm" len="sm"/>
          </a:ln>
          <a:effectLst>
            <a:outerShdw blurRad="50800" dist="38100" dir="2700000" algn="tl" rotWithShape="0">
              <a:prstClr val="black">
                <a:alpha val="25000"/>
              </a:prstClr>
            </a:outerShdw>
          </a:effectLst>
        </p:spPr>
      </p:cxnSp>
      <p:cxnSp>
        <p:nvCxnSpPr>
          <p:cNvPr id="278" name="直接箭头连接符 277"/>
          <p:cNvCxnSpPr/>
          <p:nvPr/>
        </p:nvCxnSpPr>
        <p:spPr bwMode="auto">
          <a:xfrm flipV="1">
            <a:off x="1940936" y="2176506"/>
            <a:ext cx="0" cy="100013"/>
          </a:xfrm>
          <a:prstGeom prst="straightConnector1">
            <a:avLst/>
          </a:prstGeom>
          <a:noFill/>
          <a:ln w="0">
            <a:solidFill>
              <a:srgbClr val="C00000"/>
            </a:solidFill>
            <a:tailEnd type="none" w="sm" len="sm"/>
          </a:ln>
          <a:effectLst>
            <a:outerShdw blurRad="50800" dist="38100" dir="2700000" algn="tl" rotWithShape="0">
              <a:prstClr val="black">
                <a:alpha val="25000"/>
              </a:prstClr>
            </a:outerShdw>
          </a:effectLst>
        </p:spPr>
      </p:cxnSp>
      <p:cxnSp>
        <p:nvCxnSpPr>
          <p:cNvPr id="34859" name="直接箭头连接符 279"/>
          <p:cNvCxnSpPr>
            <a:cxnSpLocks noChangeShapeType="1"/>
          </p:cNvCxnSpPr>
          <p:nvPr/>
        </p:nvCxnSpPr>
        <p:spPr bwMode="auto">
          <a:xfrm flipH="1" flipV="1">
            <a:off x="3282423" y="1953859"/>
            <a:ext cx="3571" cy="167879"/>
          </a:xfrm>
          <a:prstGeom prst="straightConnector1">
            <a:avLst/>
          </a:prstGeom>
          <a:noFill/>
          <a:ln w="6350" algn="ctr">
            <a:solidFill>
              <a:srgbClr val="C00000"/>
            </a:solidFill>
            <a:round/>
            <a:tailEnd type="triangle" w="med" len="med"/>
          </a:ln>
        </p:spPr>
      </p:cxnSp>
      <p:cxnSp>
        <p:nvCxnSpPr>
          <p:cNvPr id="281" name="直接箭头连接符 280"/>
          <p:cNvCxnSpPr/>
          <p:nvPr/>
        </p:nvCxnSpPr>
        <p:spPr bwMode="auto">
          <a:xfrm flipV="1">
            <a:off x="3293134" y="2244372"/>
            <a:ext cx="0" cy="235744"/>
          </a:xfrm>
          <a:prstGeom prst="straightConnector1">
            <a:avLst/>
          </a:prstGeom>
          <a:noFill/>
          <a:ln w="0">
            <a:solidFill>
              <a:srgbClr val="C00000"/>
            </a:solidFill>
            <a:tailEnd type="none" w="sm" len="sm"/>
          </a:ln>
          <a:effectLst>
            <a:outerShdw blurRad="50800" dist="38100" dir="2700000" algn="tl" rotWithShape="0">
              <a:prstClr val="black">
                <a:alpha val="25000"/>
              </a:prstClr>
            </a:outerShdw>
          </a:effectLst>
        </p:spPr>
      </p:cxnSp>
      <p:cxnSp>
        <p:nvCxnSpPr>
          <p:cNvPr id="34862" name="曲线连接符 284"/>
          <p:cNvCxnSpPr>
            <a:cxnSpLocks noChangeShapeType="1"/>
          </p:cNvCxnSpPr>
          <p:nvPr/>
        </p:nvCxnSpPr>
        <p:spPr bwMode="auto">
          <a:xfrm rot="10800000">
            <a:off x="3116969" y="2145551"/>
            <a:ext cx="184498" cy="125015"/>
          </a:xfrm>
          <a:prstGeom prst="curvedConnector5">
            <a:avLst>
              <a:gd name="adj1" fmla="val 93037"/>
              <a:gd name="adj2" fmla="val 9523"/>
              <a:gd name="adj3" fmla="val 184704"/>
            </a:avLst>
          </a:prstGeom>
          <a:noFill/>
          <a:ln w="9525">
            <a:solidFill>
              <a:srgbClr val="C00000"/>
            </a:solidFill>
            <a:round/>
          </a:ln>
        </p:spPr>
      </p:cxnSp>
      <p:sp>
        <p:nvSpPr>
          <p:cNvPr id="155" name="矩形 154"/>
          <p:cNvSpPr/>
          <p:nvPr/>
        </p:nvSpPr>
        <p:spPr>
          <a:xfrm>
            <a:off x="403807" y="3561749"/>
            <a:ext cx="4068079" cy="600152"/>
          </a:xfrm>
          <a:prstGeom prst="rect">
            <a:avLst/>
          </a:prstGeom>
        </p:spPr>
        <p:txBody>
          <a:bodyPr wrap="square" lIns="91427" tIns="45714" rIns="91427" bIns="45714">
            <a:spAutoFit/>
          </a:bodyPr>
          <a:lstStyle/>
          <a:p>
            <a:r>
              <a:rPr lang="zh-CN" altLang="en-US" sz="1100" dirty="0" smtClean="0">
                <a:solidFill>
                  <a:srgbClr val="000000"/>
                </a:solidFill>
                <a:latin typeface="Arial" panose="020B0604020202020204" pitchFamily="34" charset="0"/>
                <a:ea typeface="微软雅黑" panose="020B0503020204020204" pitchFamily="34" charset="-122"/>
              </a:rPr>
              <a:t> </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分散转发：有线无线分别转发，传统</a:t>
            </a:r>
            <a:r>
              <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rPr>
              <a:t>AC</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管理</a:t>
            </a:r>
            <a:r>
              <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rPr>
              <a:t>AP</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能力</a:t>
            </a:r>
            <a:r>
              <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rPr>
              <a:t>1K</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 </a:t>
            </a:r>
            <a:br>
              <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rPr>
            </a:br>
            <a:r>
              <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rPr>
              <a:t>                   </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无线转发能力</a:t>
            </a:r>
            <a:r>
              <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rPr>
              <a:t>20Gb/s</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，随着</a:t>
            </a:r>
            <a:r>
              <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rPr>
              <a:t>802.11ac</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千兆时代到来      </a:t>
            </a:r>
            <a:endPar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endParaRPr>
          </a:p>
          <a:p>
            <a:r>
              <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rPr>
              <a:t>                   </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渐成流量瓶颈</a:t>
            </a:r>
            <a:endPar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endParaRPr>
          </a:p>
        </p:txBody>
      </p:sp>
      <p:sp>
        <p:nvSpPr>
          <p:cNvPr id="156" name="矩形 155"/>
          <p:cNvSpPr/>
          <p:nvPr/>
        </p:nvSpPr>
        <p:spPr>
          <a:xfrm>
            <a:off x="5023928" y="3449989"/>
            <a:ext cx="3739629" cy="846373"/>
          </a:xfrm>
          <a:prstGeom prst="rect">
            <a:avLst/>
          </a:prstGeom>
        </p:spPr>
        <p:txBody>
          <a:bodyPr wrap="square" lIns="91427" tIns="45714" rIns="91427" bIns="45714">
            <a:spAutoFit/>
          </a:bodyPr>
          <a:lstStyle/>
          <a:p>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融合转发：有线无线统一转发，整机管理</a:t>
            </a:r>
            <a:r>
              <a:rPr lang="en-US" altLang="zh-CN" sz="2000" dirty="0" smtClean="0">
                <a:solidFill>
                  <a:srgbClr val="C00000"/>
                </a:solidFill>
                <a:latin typeface="Arial" panose="020B0604020202020204" pitchFamily="34" charset="0"/>
                <a:ea typeface="微软雅黑" panose="020B0503020204020204" pitchFamily="34" charset="-122"/>
                <a:sym typeface="Arial" panose="020B0604020202020204"/>
              </a:rPr>
              <a:t>4K</a:t>
            </a:r>
            <a:r>
              <a:rPr lang="en-US" altLang="zh-CN" sz="1100" dirty="0" smtClean="0">
                <a:solidFill>
                  <a:srgbClr val="C00000"/>
                </a:solidFill>
                <a:latin typeface="Arial" panose="020B0604020202020204" pitchFamily="34" charset="0"/>
                <a:ea typeface="微软雅黑" panose="020B0503020204020204" pitchFamily="34" charset="-122"/>
                <a:sym typeface="Arial" panose="020B0604020202020204"/>
              </a:rPr>
              <a:t> AP</a:t>
            </a:r>
            <a:r>
              <a:rPr lang="zh-CN" altLang="en-US" sz="1100" dirty="0" smtClean="0">
                <a:solidFill>
                  <a:srgbClr val="C00000"/>
                </a:solidFill>
                <a:latin typeface="Arial" panose="020B0604020202020204" pitchFamily="34" charset="0"/>
                <a:ea typeface="微软雅黑" panose="020B0503020204020204" pitchFamily="34" charset="-122"/>
                <a:sym typeface="Arial" panose="020B0604020202020204"/>
              </a:rPr>
              <a:t>，</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转</a:t>
            </a:r>
            <a:br>
              <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rPr>
            </a:br>
            <a:r>
              <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rPr>
              <a:t>                   </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发能力</a:t>
            </a:r>
            <a:r>
              <a:rPr lang="en-US" altLang="zh-CN" dirty="0" smtClean="0">
                <a:solidFill>
                  <a:srgbClr val="C00000"/>
                </a:solidFill>
                <a:latin typeface="Arial" panose="020B0604020202020204" pitchFamily="34" charset="0"/>
                <a:ea typeface="微软雅黑" panose="020B0503020204020204" pitchFamily="34" charset="-122"/>
                <a:sym typeface="Arial" panose="020B0604020202020204"/>
              </a:rPr>
              <a:t>1Tb/s</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，性能无瓶颈</a:t>
            </a:r>
            <a:endPar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endParaRPr>
          </a:p>
          <a:p>
            <a:r>
              <a:rPr lang="en-US" altLang="zh-CN" sz="1100" dirty="0" smtClean="0">
                <a:solidFill>
                  <a:srgbClr val="C00000"/>
                </a:solidFill>
                <a:latin typeface="Arial" panose="020B0604020202020204" pitchFamily="34" charset="0"/>
                <a:ea typeface="微软雅黑" panose="020B0503020204020204" pitchFamily="34" charset="-122"/>
                <a:sym typeface="Arial" panose="020B0604020202020204"/>
              </a:rPr>
              <a:t>                   </a:t>
            </a:r>
            <a:endParaRPr lang="zh-CN" altLang="en-US" sz="1100" dirty="0" smtClean="0">
              <a:solidFill>
                <a:srgbClr val="C00000"/>
              </a:solidFill>
              <a:latin typeface="Arial" panose="020B0604020202020204" pitchFamily="34" charset="0"/>
              <a:ea typeface="微软雅黑" panose="020B0503020204020204" pitchFamily="34" charset="-122"/>
              <a:sym typeface="Arial" panose="020B0604020202020204"/>
            </a:endParaRPr>
          </a:p>
        </p:txBody>
      </p:sp>
      <p:sp>
        <p:nvSpPr>
          <p:cNvPr id="157" name="矩形 156"/>
          <p:cNvSpPr/>
          <p:nvPr/>
        </p:nvSpPr>
        <p:spPr>
          <a:xfrm>
            <a:off x="403807" y="4109581"/>
            <a:ext cx="3987985" cy="261598"/>
          </a:xfrm>
          <a:prstGeom prst="rect">
            <a:avLst/>
          </a:prstGeom>
        </p:spPr>
        <p:txBody>
          <a:bodyPr wrap="square" lIns="91427" tIns="45714" rIns="91427" bIns="45714">
            <a:spAutoFit/>
          </a:bodyPr>
          <a:lstStyle/>
          <a:p>
            <a:r>
              <a:rPr lang="zh-CN" altLang="en-US" sz="1100" dirty="0" smtClean="0">
                <a:solidFill>
                  <a:srgbClr val="000000"/>
                </a:solidFill>
                <a:latin typeface="Arial" panose="020B0604020202020204" pitchFamily="34" charset="0"/>
                <a:ea typeface="微软雅黑" panose="020B0503020204020204" pitchFamily="34" charset="-122"/>
              </a:rPr>
              <a:t> </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分散网元：额外投资购买</a:t>
            </a:r>
            <a:r>
              <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rPr>
              <a:t>AC</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设备或插卡，增加故障点</a:t>
            </a:r>
            <a:endPar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endParaRPr>
          </a:p>
        </p:txBody>
      </p:sp>
      <p:sp>
        <p:nvSpPr>
          <p:cNvPr id="158" name="矩形 157"/>
          <p:cNvSpPr/>
          <p:nvPr/>
        </p:nvSpPr>
        <p:spPr>
          <a:xfrm>
            <a:off x="5029199" y="4140061"/>
            <a:ext cx="3857626" cy="261598"/>
          </a:xfrm>
          <a:prstGeom prst="rect">
            <a:avLst/>
          </a:prstGeom>
        </p:spPr>
        <p:txBody>
          <a:bodyPr wrap="square" lIns="91427" tIns="45714" rIns="91427" bIns="45714">
            <a:spAutoFit/>
          </a:bodyPr>
          <a:lstStyle/>
          <a:p>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融合网元：集中式</a:t>
            </a:r>
            <a:r>
              <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rPr>
              <a:t>AC</a:t>
            </a:r>
            <a:r>
              <a:rPr lang="zh-CN" altLang="en-US" sz="1100" dirty="0" smtClean="0">
                <a:solidFill>
                  <a:srgbClr val="000000"/>
                </a:solidFill>
                <a:latin typeface="Arial" panose="020B0604020202020204" pitchFamily="34" charset="0"/>
                <a:ea typeface="微软雅黑" panose="020B0503020204020204" pitchFamily="34" charset="-122"/>
                <a:sym typeface="Arial" panose="020B0604020202020204"/>
              </a:rPr>
              <a:t>一体化部署，节省投资，减少故障点</a:t>
            </a:r>
            <a:endParaRPr lang="en-US" altLang="zh-CN" sz="1100" dirty="0" smtClean="0">
              <a:solidFill>
                <a:srgbClr val="000000"/>
              </a:solidFill>
              <a:latin typeface="Arial" panose="020B0604020202020204" pitchFamily="34" charset="0"/>
              <a:ea typeface="微软雅黑" panose="020B0503020204020204" pitchFamily="34" charset="-122"/>
              <a:sym typeface="Arial" panose="020B0604020202020204"/>
            </a:endParaRPr>
          </a:p>
        </p:txBody>
      </p:sp>
      <p:sp>
        <p:nvSpPr>
          <p:cNvPr id="251" name="矩形 164"/>
          <p:cNvSpPr>
            <a:spLocks noChangeArrowheads="1"/>
          </p:cNvSpPr>
          <p:nvPr/>
        </p:nvSpPr>
        <p:spPr bwMode="auto">
          <a:xfrm>
            <a:off x="1487256" y="2354783"/>
            <a:ext cx="758230" cy="144065"/>
          </a:xfrm>
          <a:prstGeom prst="rect">
            <a:avLst/>
          </a:prstGeom>
          <a:noFill/>
          <a:ln w="19050">
            <a:noFill/>
            <a:prstDash val="dash"/>
            <a:miter lim="800000"/>
            <a:tailEnd type="arrow" w="med" len="med"/>
          </a:ln>
        </p:spPr>
        <p:txBody>
          <a:bodyPr lIns="91401" tIns="45702" rIns="91401" bIns="45702" anchor="ctr"/>
          <a:lstStyle/>
          <a:p>
            <a:pPr algn="ctr"/>
            <a:r>
              <a:rPr lang="zh-CN" altLang="en-US" sz="900" dirty="0" smtClean="0">
                <a:solidFill>
                  <a:srgbClr val="000000"/>
                </a:solidFill>
                <a:latin typeface="Arial" panose="020B0604020202020204" pitchFamily="34" charset="0"/>
                <a:ea typeface="微软雅黑" panose="020B0503020204020204" pitchFamily="34" charset="-122"/>
              </a:rPr>
              <a:t>独立</a:t>
            </a:r>
            <a:r>
              <a:rPr lang="en-US" altLang="zh-CN" sz="900" dirty="0" smtClean="0">
                <a:solidFill>
                  <a:srgbClr val="000000"/>
                </a:solidFill>
                <a:latin typeface="Arial" panose="020B0604020202020204" pitchFamily="34" charset="0"/>
                <a:ea typeface="微软雅黑" panose="020B0503020204020204" pitchFamily="34" charset="-122"/>
              </a:rPr>
              <a:t>AC</a:t>
            </a:r>
            <a:endParaRPr lang="zh-CN" altLang="en-US" sz="900" dirty="0">
              <a:solidFill>
                <a:srgbClr val="000000"/>
              </a:solidFill>
              <a:latin typeface="Arial" panose="020B0604020202020204" pitchFamily="34" charset="0"/>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 name="TextBox 197"/>
          <p:cNvSpPr txBox="1"/>
          <p:nvPr/>
        </p:nvSpPr>
        <p:spPr>
          <a:xfrm>
            <a:off x="843280" y="1044624"/>
            <a:ext cx="1899920" cy="316816"/>
          </a:xfrm>
          <a:prstGeom prst="rect">
            <a:avLst/>
          </a:prstGeom>
          <a:solidFill>
            <a:srgbClr val="99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rtlCol="0" anchor="ctr">
            <a:noAutofit/>
          </a:bodyPr>
          <a:lstStyle/>
          <a:p>
            <a:pPr marL="73025" indent="-73025" algn="ctr" defTabSz="784225">
              <a:lnSpc>
                <a:spcPct val="110000"/>
              </a:lnSpc>
              <a:buClr>
                <a:srgbClr val="990000"/>
              </a:buClr>
              <a:buSzPct val="75000"/>
              <a:buFont typeface="Wingdings" panose="05000000000000000000" pitchFamily="2" charset="2"/>
              <a:buNone/>
              <a:defRPr/>
            </a:pPr>
            <a:r>
              <a:rPr lang="zh-CN" altLang="en-US" sz="1400" b="1" dirty="0" smtClean="0">
                <a:solidFill>
                  <a:srgbClr val="FFFFFF"/>
                </a:solidFill>
                <a:latin typeface="微软雅黑" panose="020B0503020204020204" pitchFamily="34" charset="-122"/>
                <a:ea typeface="微软雅黑" panose="020B0503020204020204" pitchFamily="34" charset="-122"/>
                <a:cs typeface="Arial" panose="020B0604020202020204" pitchFamily="34" charset="0"/>
              </a:rPr>
              <a:t>有线无线深度融合</a:t>
            </a:r>
            <a:endParaRPr lang="zh-CN" altLang="en-US" sz="1400" b="1" dirty="0" smtClean="0">
              <a:solidFill>
                <a:srgbClr val="FFFFFF"/>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199" name="Freeform 13"/>
          <p:cNvSpPr>
            <a:spLocks noEditPoints="1"/>
          </p:cNvSpPr>
          <p:nvPr/>
        </p:nvSpPr>
        <p:spPr bwMode="auto">
          <a:xfrm>
            <a:off x="1405892" y="3068463"/>
            <a:ext cx="478258" cy="158208"/>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ndParaRPr>
          </a:p>
        </p:txBody>
      </p:sp>
      <p:grpSp>
        <p:nvGrpSpPr>
          <p:cNvPr id="2" name="组合 384"/>
          <p:cNvGrpSpPr/>
          <p:nvPr/>
        </p:nvGrpSpPr>
        <p:grpSpPr>
          <a:xfrm>
            <a:off x="1872237" y="2218390"/>
            <a:ext cx="610202" cy="336332"/>
            <a:chOff x="3298897" y="4095287"/>
            <a:chExt cx="1257750" cy="591162"/>
          </a:xfrm>
          <a:solidFill>
            <a:srgbClr val="C00000"/>
          </a:solidFill>
        </p:grpSpPr>
        <p:sp>
          <p:nvSpPr>
            <p:cNvPr id="201" name="Freeform 13"/>
            <p:cNvSpPr>
              <a:spLocks noEditPoints="1"/>
            </p:cNvSpPr>
            <p:nvPr/>
          </p:nvSpPr>
          <p:spPr bwMode="auto">
            <a:xfrm>
              <a:off x="3298897" y="40952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sp>
          <p:nvSpPr>
            <p:cNvPr id="202" name="Freeform 13"/>
            <p:cNvSpPr>
              <a:spLocks noEditPoints="1"/>
            </p:cNvSpPr>
            <p:nvPr/>
          </p:nvSpPr>
          <p:spPr bwMode="auto">
            <a:xfrm>
              <a:off x="3298897" y="43873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grpSp>
      <p:grpSp>
        <p:nvGrpSpPr>
          <p:cNvPr id="3" name="组合 594"/>
          <p:cNvGrpSpPr/>
          <p:nvPr/>
        </p:nvGrpSpPr>
        <p:grpSpPr>
          <a:xfrm>
            <a:off x="2493749" y="2783705"/>
            <a:ext cx="441434" cy="463999"/>
            <a:chOff x="9912350" y="3467100"/>
            <a:chExt cx="422275" cy="415925"/>
          </a:xfrm>
          <a:solidFill>
            <a:schemeClr val="tx1">
              <a:lumMod val="50000"/>
              <a:lumOff val="50000"/>
            </a:schemeClr>
          </a:solidFill>
        </p:grpSpPr>
        <p:sp>
          <p:nvSpPr>
            <p:cNvPr id="204" name="Freeform 510"/>
            <p:cNvSpPr>
              <a:spLocks noEditPoints="1"/>
            </p:cNvSpPr>
            <p:nvPr/>
          </p:nvSpPr>
          <p:spPr bwMode="auto">
            <a:xfrm>
              <a:off x="9912350" y="3740150"/>
              <a:ext cx="415925" cy="142875"/>
            </a:xfrm>
            <a:custGeom>
              <a:avLst/>
              <a:gdLst/>
              <a:ahLst/>
              <a:cxnLst>
                <a:cxn ang="0">
                  <a:pos x="2" y="78"/>
                </a:cxn>
                <a:cxn ang="0">
                  <a:pos x="18" y="90"/>
                </a:cxn>
                <a:cxn ang="0">
                  <a:pos x="252" y="88"/>
                </a:cxn>
                <a:cxn ang="0">
                  <a:pos x="262" y="72"/>
                </a:cxn>
                <a:cxn ang="0">
                  <a:pos x="260" y="10"/>
                </a:cxn>
                <a:cxn ang="0">
                  <a:pos x="244" y="0"/>
                </a:cxn>
                <a:cxn ang="0">
                  <a:pos x="10" y="2"/>
                </a:cxn>
                <a:cxn ang="0">
                  <a:pos x="0" y="18"/>
                </a:cxn>
                <a:cxn ang="0">
                  <a:pos x="74" y="72"/>
                </a:cxn>
                <a:cxn ang="0">
                  <a:pos x="76" y="14"/>
                </a:cxn>
                <a:cxn ang="0">
                  <a:pos x="86" y="10"/>
                </a:cxn>
                <a:cxn ang="0">
                  <a:pos x="96" y="12"/>
                </a:cxn>
                <a:cxn ang="0">
                  <a:pos x="98" y="72"/>
                </a:cxn>
                <a:cxn ang="0">
                  <a:pos x="96" y="78"/>
                </a:cxn>
                <a:cxn ang="0">
                  <a:pos x="86" y="80"/>
                </a:cxn>
                <a:cxn ang="0">
                  <a:pos x="76" y="74"/>
                </a:cxn>
                <a:cxn ang="0">
                  <a:pos x="136" y="60"/>
                </a:cxn>
                <a:cxn ang="0">
                  <a:pos x="124" y="56"/>
                </a:cxn>
                <a:cxn ang="0">
                  <a:pos x="120" y="44"/>
                </a:cxn>
                <a:cxn ang="0">
                  <a:pos x="130" y="30"/>
                </a:cxn>
                <a:cxn ang="0">
                  <a:pos x="142" y="30"/>
                </a:cxn>
                <a:cxn ang="0">
                  <a:pos x="152" y="44"/>
                </a:cxn>
                <a:cxn ang="0">
                  <a:pos x="148" y="56"/>
                </a:cxn>
                <a:cxn ang="0">
                  <a:pos x="136" y="60"/>
                </a:cxn>
                <a:cxn ang="0">
                  <a:pos x="176" y="38"/>
                </a:cxn>
                <a:cxn ang="0">
                  <a:pos x="190" y="28"/>
                </a:cxn>
                <a:cxn ang="0">
                  <a:pos x="202" y="34"/>
                </a:cxn>
                <a:cxn ang="0">
                  <a:pos x="206" y="44"/>
                </a:cxn>
                <a:cxn ang="0">
                  <a:pos x="196" y="60"/>
                </a:cxn>
                <a:cxn ang="0">
                  <a:pos x="184" y="60"/>
                </a:cxn>
                <a:cxn ang="0">
                  <a:pos x="174" y="44"/>
                </a:cxn>
                <a:cxn ang="0">
                  <a:pos x="220" y="44"/>
                </a:cxn>
                <a:cxn ang="0">
                  <a:pos x="230" y="30"/>
                </a:cxn>
                <a:cxn ang="0">
                  <a:pos x="242" y="30"/>
                </a:cxn>
                <a:cxn ang="0">
                  <a:pos x="252" y="44"/>
                </a:cxn>
                <a:cxn ang="0">
                  <a:pos x="248" y="56"/>
                </a:cxn>
                <a:cxn ang="0">
                  <a:pos x="236" y="60"/>
                </a:cxn>
                <a:cxn ang="0">
                  <a:pos x="222" y="50"/>
                </a:cxn>
                <a:cxn ang="0">
                  <a:pos x="54" y="44"/>
                </a:cxn>
                <a:cxn ang="0">
                  <a:pos x="48" y="56"/>
                </a:cxn>
                <a:cxn ang="0">
                  <a:pos x="38" y="60"/>
                </a:cxn>
                <a:cxn ang="0">
                  <a:pos x="22" y="50"/>
                </a:cxn>
                <a:cxn ang="0">
                  <a:pos x="22" y="38"/>
                </a:cxn>
                <a:cxn ang="0">
                  <a:pos x="38" y="28"/>
                </a:cxn>
                <a:cxn ang="0">
                  <a:pos x="48" y="34"/>
                </a:cxn>
                <a:cxn ang="0">
                  <a:pos x="54" y="44"/>
                </a:cxn>
              </a:cxnLst>
              <a:rect l="0" t="0" r="r" b="b"/>
              <a:pathLst>
                <a:path w="262" h="90">
                  <a:moveTo>
                    <a:pt x="0" y="72"/>
                  </a:moveTo>
                  <a:lnTo>
                    <a:pt x="0" y="72"/>
                  </a:lnTo>
                  <a:lnTo>
                    <a:pt x="2" y="78"/>
                  </a:lnTo>
                  <a:lnTo>
                    <a:pt x="6" y="84"/>
                  </a:lnTo>
                  <a:lnTo>
                    <a:pt x="10" y="88"/>
                  </a:lnTo>
                  <a:lnTo>
                    <a:pt x="18" y="90"/>
                  </a:lnTo>
                  <a:lnTo>
                    <a:pt x="244" y="90"/>
                  </a:lnTo>
                  <a:lnTo>
                    <a:pt x="244" y="90"/>
                  </a:lnTo>
                  <a:lnTo>
                    <a:pt x="252" y="88"/>
                  </a:lnTo>
                  <a:lnTo>
                    <a:pt x="256" y="84"/>
                  </a:lnTo>
                  <a:lnTo>
                    <a:pt x="260" y="78"/>
                  </a:lnTo>
                  <a:lnTo>
                    <a:pt x="262" y="72"/>
                  </a:lnTo>
                  <a:lnTo>
                    <a:pt x="262" y="18"/>
                  </a:lnTo>
                  <a:lnTo>
                    <a:pt x="262" y="18"/>
                  </a:lnTo>
                  <a:lnTo>
                    <a:pt x="260" y="10"/>
                  </a:lnTo>
                  <a:lnTo>
                    <a:pt x="256" y="6"/>
                  </a:lnTo>
                  <a:lnTo>
                    <a:pt x="252" y="2"/>
                  </a:lnTo>
                  <a:lnTo>
                    <a:pt x="244" y="0"/>
                  </a:lnTo>
                  <a:lnTo>
                    <a:pt x="18" y="0"/>
                  </a:lnTo>
                  <a:lnTo>
                    <a:pt x="18" y="0"/>
                  </a:lnTo>
                  <a:lnTo>
                    <a:pt x="10" y="2"/>
                  </a:lnTo>
                  <a:lnTo>
                    <a:pt x="6" y="6"/>
                  </a:lnTo>
                  <a:lnTo>
                    <a:pt x="2" y="10"/>
                  </a:lnTo>
                  <a:lnTo>
                    <a:pt x="0" y="18"/>
                  </a:lnTo>
                  <a:lnTo>
                    <a:pt x="0" y="72"/>
                  </a:lnTo>
                  <a:lnTo>
                    <a:pt x="0" y="72"/>
                  </a:lnTo>
                  <a:close/>
                  <a:moveTo>
                    <a:pt x="74" y="72"/>
                  </a:moveTo>
                  <a:lnTo>
                    <a:pt x="74" y="18"/>
                  </a:lnTo>
                  <a:lnTo>
                    <a:pt x="74" y="18"/>
                  </a:lnTo>
                  <a:lnTo>
                    <a:pt x="76" y="14"/>
                  </a:lnTo>
                  <a:lnTo>
                    <a:pt x="78" y="12"/>
                  </a:lnTo>
                  <a:lnTo>
                    <a:pt x="82" y="10"/>
                  </a:lnTo>
                  <a:lnTo>
                    <a:pt x="86" y="10"/>
                  </a:lnTo>
                  <a:lnTo>
                    <a:pt x="86" y="10"/>
                  </a:lnTo>
                  <a:lnTo>
                    <a:pt x="92" y="10"/>
                  </a:lnTo>
                  <a:lnTo>
                    <a:pt x="96" y="12"/>
                  </a:lnTo>
                  <a:lnTo>
                    <a:pt x="98" y="14"/>
                  </a:lnTo>
                  <a:lnTo>
                    <a:pt x="98" y="18"/>
                  </a:lnTo>
                  <a:lnTo>
                    <a:pt x="98" y="72"/>
                  </a:lnTo>
                  <a:lnTo>
                    <a:pt x="98" y="72"/>
                  </a:lnTo>
                  <a:lnTo>
                    <a:pt x="98" y="74"/>
                  </a:lnTo>
                  <a:lnTo>
                    <a:pt x="96" y="78"/>
                  </a:lnTo>
                  <a:lnTo>
                    <a:pt x="92" y="78"/>
                  </a:lnTo>
                  <a:lnTo>
                    <a:pt x="86" y="80"/>
                  </a:lnTo>
                  <a:lnTo>
                    <a:pt x="86" y="80"/>
                  </a:lnTo>
                  <a:lnTo>
                    <a:pt x="82" y="78"/>
                  </a:lnTo>
                  <a:lnTo>
                    <a:pt x="78" y="78"/>
                  </a:lnTo>
                  <a:lnTo>
                    <a:pt x="76" y="74"/>
                  </a:lnTo>
                  <a:lnTo>
                    <a:pt x="74" y="72"/>
                  </a:lnTo>
                  <a:lnTo>
                    <a:pt x="74" y="72"/>
                  </a:lnTo>
                  <a:close/>
                  <a:moveTo>
                    <a:pt x="136" y="60"/>
                  </a:moveTo>
                  <a:lnTo>
                    <a:pt x="136" y="60"/>
                  </a:lnTo>
                  <a:lnTo>
                    <a:pt x="130" y="60"/>
                  </a:lnTo>
                  <a:lnTo>
                    <a:pt x="124" y="56"/>
                  </a:lnTo>
                  <a:lnTo>
                    <a:pt x="122" y="50"/>
                  </a:lnTo>
                  <a:lnTo>
                    <a:pt x="120" y="44"/>
                  </a:lnTo>
                  <a:lnTo>
                    <a:pt x="120" y="44"/>
                  </a:lnTo>
                  <a:lnTo>
                    <a:pt x="122" y="38"/>
                  </a:lnTo>
                  <a:lnTo>
                    <a:pt x="124" y="34"/>
                  </a:lnTo>
                  <a:lnTo>
                    <a:pt x="130" y="30"/>
                  </a:lnTo>
                  <a:lnTo>
                    <a:pt x="136" y="28"/>
                  </a:lnTo>
                  <a:lnTo>
                    <a:pt x="136" y="28"/>
                  </a:lnTo>
                  <a:lnTo>
                    <a:pt x="142" y="30"/>
                  </a:lnTo>
                  <a:lnTo>
                    <a:pt x="148" y="34"/>
                  </a:lnTo>
                  <a:lnTo>
                    <a:pt x="150" y="38"/>
                  </a:lnTo>
                  <a:lnTo>
                    <a:pt x="152" y="44"/>
                  </a:lnTo>
                  <a:lnTo>
                    <a:pt x="152" y="44"/>
                  </a:lnTo>
                  <a:lnTo>
                    <a:pt x="150" y="50"/>
                  </a:lnTo>
                  <a:lnTo>
                    <a:pt x="148" y="56"/>
                  </a:lnTo>
                  <a:lnTo>
                    <a:pt x="142" y="60"/>
                  </a:lnTo>
                  <a:lnTo>
                    <a:pt x="136" y="60"/>
                  </a:lnTo>
                  <a:lnTo>
                    <a:pt x="136" y="60"/>
                  </a:lnTo>
                  <a:close/>
                  <a:moveTo>
                    <a:pt x="174" y="44"/>
                  </a:moveTo>
                  <a:lnTo>
                    <a:pt x="174" y="44"/>
                  </a:lnTo>
                  <a:lnTo>
                    <a:pt x="176" y="38"/>
                  </a:lnTo>
                  <a:lnTo>
                    <a:pt x="178" y="34"/>
                  </a:lnTo>
                  <a:lnTo>
                    <a:pt x="184" y="30"/>
                  </a:lnTo>
                  <a:lnTo>
                    <a:pt x="190" y="28"/>
                  </a:lnTo>
                  <a:lnTo>
                    <a:pt x="190" y="28"/>
                  </a:lnTo>
                  <a:lnTo>
                    <a:pt x="196" y="30"/>
                  </a:lnTo>
                  <a:lnTo>
                    <a:pt x="202" y="34"/>
                  </a:lnTo>
                  <a:lnTo>
                    <a:pt x="204" y="38"/>
                  </a:lnTo>
                  <a:lnTo>
                    <a:pt x="206" y="44"/>
                  </a:lnTo>
                  <a:lnTo>
                    <a:pt x="206" y="44"/>
                  </a:lnTo>
                  <a:lnTo>
                    <a:pt x="204" y="50"/>
                  </a:lnTo>
                  <a:lnTo>
                    <a:pt x="202" y="56"/>
                  </a:lnTo>
                  <a:lnTo>
                    <a:pt x="196" y="60"/>
                  </a:lnTo>
                  <a:lnTo>
                    <a:pt x="190" y="60"/>
                  </a:lnTo>
                  <a:lnTo>
                    <a:pt x="190" y="60"/>
                  </a:lnTo>
                  <a:lnTo>
                    <a:pt x="184" y="60"/>
                  </a:lnTo>
                  <a:lnTo>
                    <a:pt x="178" y="56"/>
                  </a:lnTo>
                  <a:lnTo>
                    <a:pt x="176" y="50"/>
                  </a:lnTo>
                  <a:lnTo>
                    <a:pt x="174" y="44"/>
                  </a:lnTo>
                  <a:lnTo>
                    <a:pt x="174" y="44"/>
                  </a:lnTo>
                  <a:close/>
                  <a:moveTo>
                    <a:pt x="220" y="44"/>
                  </a:moveTo>
                  <a:lnTo>
                    <a:pt x="220" y="44"/>
                  </a:lnTo>
                  <a:lnTo>
                    <a:pt x="222" y="38"/>
                  </a:lnTo>
                  <a:lnTo>
                    <a:pt x="226" y="34"/>
                  </a:lnTo>
                  <a:lnTo>
                    <a:pt x="230" y="30"/>
                  </a:lnTo>
                  <a:lnTo>
                    <a:pt x="236" y="28"/>
                  </a:lnTo>
                  <a:lnTo>
                    <a:pt x="236" y="28"/>
                  </a:lnTo>
                  <a:lnTo>
                    <a:pt x="242" y="30"/>
                  </a:lnTo>
                  <a:lnTo>
                    <a:pt x="248" y="34"/>
                  </a:lnTo>
                  <a:lnTo>
                    <a:pt x="252" y="38"/>
                  </a:lnTo>
                  <a:lnTo>
                    <a:pt x="252" y="44"/>
                  </a:lnTo>
                  <a:lnTo>
                    <a:pt x="252" y="44"/>
                  </a:lnTo>
                  <a:lnTo>
                    <a:pt x="252" y="50"/>
                  </a:lnTo>
                  <a:lnTo>
                    <a:pt x="248" y="56"/>
                  </a:lnTo>
                  <a:lnTo>
                    <a:pt x="242" y="60"/>
                  </a:lnTo>
                  <a:lnTo>
                    <a:pt x="236" y="60"/>
                  </a:lnTo>
                  <a:lnTo>
                    <a:pt x="236" y="60"/>
                  </a:lnTo>
                  <a:lnTo>
                    <a:pt x="230" y="60"/>
                  </a:lnTo>
                  <a:lnTo>
                    <a:pt x="226" y="56"/>
                  </a:lnTo>
                  <a:lnTo>
                    <a:pt x="222" y="50"/>
                  </a:lnTo>
                  <a:lnTo>
                    <a:pt x="220" y="44"/>
                  </a:lnTo>
                  <a:lnTo>
                    <a:pt x="220" y="44"/>
                  </a:lnTo>
                  <a:close/>
                  <a:moveTo>
                    <a:pt x="54" y="44"/>
                  </a:moveTo>
                  <a:lnTo>
                    <a:pt x="54" y="44"/>
                  </a:lnTo>
                  <a:lnTo>
                    <a:pt x="52" y="50"/>
                  </a:lnTo>
                  <a:lnTo>
                    <a:pt x="48" y="56"/>
                  </a:lnTo>
                  <a:lnTo>
                    <a:pt x="44" y="60"/>
                  </a:lnTo>
                  <a:lnTo>
                    <a:pt x="38" y="60"/>
                  </a:lnTo>
                  <a:lnTo>
                    <a:pt x="38" y="60"/>
                  </a:lnTo>
                  <a:lnTo>
                    <a:pt x="32" y="60"/>
                  </a:lnTo>
                  <a:lnTo>
                    <a:pt x="26" y="56"/>
                  </a:lnTo>
                  <a:lnTo>
                    <a:pt x="22" y="50"/>
                  </a:lnTo>
                  <a:lnTo>
                    <a:pt x="22" y="44"/>
                  </a:lnTo>
                  <a:lnTo>
                    <a:pt x="22" y="44"/>
                  </a:lnTo>
                  <a:lnTo>
                    <a:pt x="22" y="38"/>
                  </a:lnTo>
                  <a:lnTo>
                    <a:pt x="26" y="34"/>
                  </a:lnTo>
                  <a:lnTo>
                    <a:pt x="32" y="30"/>
                  </a:lnTo>
                  <a:lnTo>
                    <a:pt x="38" y="28"/>
                  </a:lnTo>
                  <a:lnTo>
                    <a:pt x="38" y="28"/>
                  </a:lnTo>
                  <a:lnTo>
                    <a:pt x="44" y="30"/>
                  </a:lnTo>
                  <a:lnTo>
                    <a:pt x="48" y="34"/>
                  </a:lnTo>
                  <a:lnTo>
                    <a:pt x="52" y="38"/>
                  </a:lnTo>
                  <a:lnTo>
                    <a:pt x="54" y="44"/>
                  </a:lnTo>
                  <a:lnTo>
                    <a:pt x="54" y="4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05" name="Freeform 511"/>
            <p:cNvSpPr/>
            <p:nvPr/>
          </p:nvSpPr>
          <p:spPr bwMode="auto">
            <a:xfrm>
              <a:off x="10096500" y="3467100"/>
              <a:ext cx="238125" cy="60325"/>
            </a:xfrm>
            <a:custGeom>
              <a:avLst/>
              <a:gdLst/>
              <a:ahLst/>
              <a:cxnLst>
                <a:cxn ang="0">
                  <a:pos x="6" y="38"/>
                </a:cxn>
                <a:cxn ang="0">
                  <a:pos x="6" y="38"/>
                </a:cxn>
                <a:cxn ang="0">
                  <a:pos x="22" y="26"/>
                </a:cxn>
                <a:cxn ang="0">
                  <a:pos x="40" y="18"/>
                </a:cxn>
                <a:cxn ang="0">
                  <a:pos x="58" y="14"/>
                </a:cxn>
                <a:cxn ang="0">
                  <a:pos x="76" y="12"/>
                </a:cxn>
                <a:cxn ang="0">
                  <a:pos x="94" y="14"/>
                </a:cxn>
                <a:cxn ang="0">
                  <a:pos x="112" y="18"/>
                </a:cxn>
                <a:cxn ang="0">
                  <a:pos x="128" y="26"/>
                </a:cxn>
                <a:cxn ang="0">
                  <a:pos x="144" y="36"/>
                </a:cxn>
                <a:cxn ang="0">
                  <a:pos x="150" y="26"/>
                </a:cxn>
                <a:cxn ang="0">
                  <a:pos x="150" y="26"/>
                </a:cxn>
                <a:cxn ang="0">
                  <a:pos x="132" y="16"/>
                </a:cxn>
                <a:cxn ang="0">
                  <a:pos x="114" y="6"/>
                </a:cxn>
                <a:cxn ang="0">
                  <a:pos x="96" y="2"/>
                </a:cxn>
                <a:cxn ang="0">
                  <a:pos x="76" y="0"/>
                </a:cxn>
                <a:cxn ang="0">
                  <a:pos x="56" y="2"/>
                </a:cxn>
                <a:cxn ang="0">
                  <a:pos x="36" y="8"/>
                </a:cxn>
                <a:cxn ang="0">
                  <a:pos x="18" y="16"/>
                </a:cxn>
                <a:cxn ang="0">
                  <a:pos x="0" y="26"/>
                </a:cxn>
                <a:cxn ang="0">
                  <a:pos x="6" y="38"/>
                </a:cxn>
              </a:cxnLst>
              <a:rect l="0" t="0" r="r" b="b"/>
              <a:pathLst>
                <a:path w="150" h="38">
                  <a:moveTo>
                    <a:pt x="6" y="38"/>
                  </a:moveTo>
                  <a:lnTo>
                    <a:pt x="6" y="38"/>
                  </a:lnTo>
                  <a:lnTo>
                    <a:pt x="22" y="26"/>
                  </a:lnTo>
                  <a:lnTo>
                    <a:pt x="40" y="18"/>
                  </a:lnTo>
                  <a:lnTo>
                    <a:pt x="58" y="14"/>
                  </a:lnTo>
                  <a:lnTo>
                    <a:pt x="76" y="12"/>
                  </a:lnTo>
                  <a:lnTo>
                    <a:pt x="94" y="14"/>
                  </a:lnTo>
                  <a:lnTo>
                    <a:pt x="112" y="18"/>
                  </a:lnTo>
                  <a:lnTo>
                    <a:pt x="128" y="26"/>
                  </a:lnTo>
                  <a:lnTo>
                    <a:pt x="144" y="36"/>
                  </a:lnTo>
                  <a:lnTo>
                    <a:pt x="150" y="26"/>
                  </a:lnTo>
                  <a:lnTo>
                    <a:pt x="150" y="26"/>
                  </a:lnTo>
                  <a:lnTo>
                    <a:pt x="132" y="16"/>
                  </a:lnTo>
                  <a:lnTo>
                    <a:pt x="114" y="6"/>
                  </a:lnTo>
                  <a:lnTo>
                    <a:pt x="96" y="2"/>
                  </a:lnTo>
                  <a:lnTo>
                    <a:pt x="76" y="0"/>
                  </a:lnTo>
                  <a:lnTo>
                    <a:pt x="56" y="2"/>
                  </a:lnTo>
                  <a:lnTo>
                    <a:pt x="36" y="8"/>
                  </a:lnTo>
                  <a:lnTo>
                    <a:pt x="18" y="16"/>
                  </a:lnTo>
                  <a:lnTo>
                    <a:pt x="0" y="26"/>
                  </a:lnTo>
                  <a:lnTo>
                    <a:pt x="6" y="38"/>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06" name="Freeform 512"/>
            <p:cNvSpPr/>
            <p:nvPr/>
          </p:nvSpPr>
          <p:spPr bwMode="auto">
            <a:xfrm>
              <a:off x="10125075" y="3524250"/>
              <a:ext cx="180975" cy="50800"/>
            </a:xfrm>
            <a:custGeom>
              <a:avLst/>
              <a:gdLst/>
              <a:ahLst/>
              <a:cxnLst>
                <a:cxn ang="0">
                  <a:pos x="114" y="22"/>
                </a:cxn>
                <a:cxn ang="0">
                  <a:pos x="114" y="22"/>
                </a:cxn>
                <a:cxn ang="0">
                  <a:pos x="102" y="12"/>
                </a:cxn>
                <a:cxn ang="0">
                  <a:pos x="88" y="6"/>
                </a:cxn>
                <a:cxn ang="0">
                  <a:pos x="72" y="2"/>
                </a:cxn>
                <a:cxn ang="0">
                  <a:pos x="58" y="0"/>
                </a:cxn>
                <a:cxn ang="0">
                  <a:pos x="42" y="2"/>
                </a:cxn>
                <a:cxn ang="0">
                  <a:pos x="28" y="6"/>
                </a:cxn>
                <a:cxn ang="0">
                  <a:pos x="14" y="12"/>
                </a:cxn>
                <a:cxn ang="0">
                  <a:pos x="0" y="22"/>
                </a:cxn>
                <a:cxn ang="0">
                  <a:pos x="8" y="32"/>
                </a:cxn>
                <a:cxn ang="0">
                  <a:pos x="8" y="32"/>
                </a:cxn>
                <a:cxn ang="0">
                  <a:pos x="8" y="32"/>
                </a:cxn>
                <a:cxn ang="0">
                  <a:pos x="8" y="32"/>
                </a:cxn>
                <a:cxn ang="0">
                  <a:pos x="18" y="24"/>
                </a:cxn>
                <a:cxn ang="0">
                  <a:pos x="30" y="18"/>
                </a:cxn>
                <a:cxn ang="0">
                  <a:pos x="44" y="14"/>
                </a:cxn>
                <a:cxn ang="0">
                  <a:pos x="58" y="12"/>
                </a:cxn>
                <a:cxn ang="0">
                  <a:pos x="72" y="14"/>
                </a:cxn>
                <a:cxn ang="0">
                  <a:pos x="84" y="16"/>
                </a:cxn>
                <a:cxn ang="0">
                  <a:pos x="96" y="24"/>
                </a:cxn>
                <a:cxn ang="0">
                  <a:pos x="108" y="32"/>
                </a:cxn>
                <a:cxn ang="0">
                  <a:pos x="114" y="22"/>
                </a:cxn>
              </a:cxnLst>
              <a:rect l="0" t="0" r="r" b="b"/>
              <a:pathLst>
                <a:path w="114" h="32">
                  <a:moveTo>
                    <a:pt x="114" y="22"/>
                  </a:moveTo>
                  <a:lnTo>
                    <a:pt x="114" y="22"/>
                  </a:lnTo>
                  <a:lnTo>
                    <a:pt x="102" y="12"/>
                  </a:lnTo>
                  <a:lnTo>
                    <a:pt x="88" y="6"/>
                  </a:lnTo>
                  <a:lnTo>
                    <a:pt x="72" y="2"/>
                  </a:lnTo>
                  <a:lnTo>
                    <a:pt x="58" y="0"/>
                  </a:lnTo>
                  <a:lnTo>
                    <a:pt x="42" y="2"/>
                  </a:lnTo>
                  <a:lnTo>
                    <a:pt x="28" y="6"/>
                  </a:lnTo>
                  <a:lnTo>
                    <a:pt x="14" y="12"/>
                  </a:lnTo>
                  <a:lnTo>
                    <a:pt x="0" y="22"/>
                  </a:lnTo>
                  <a:lnTo>
                    <a:pt x="8" y="32"/>
                  </a:lnTo>
                  <a:lnTo>
                    <a:pt x="8" y="32"/>
                  </a:lnTo>
                  <a:lnTo>
                    <a:pt x="8" y="32"/>
                  </a:lnTo>
                  <a:lnTo>
                    <a:pt x="8" y="32"/>
                  </a:lnTo>
                  <a:lnTo>
                    <a:pt x="18" y="24"/>
                  </a:lnTo>
                  <a:lnTo>
                    <a:pt x="30" y="18"/>
                  </a:lnTo>
                  <a:lnTo>
                    <a:pt x="44" y="14"/>
                  </a:lnTo>
                  <a:lnTo>
                    <a:pt x="58" y="12"/>
                  </a:lnTo>
                  <a:lnTo>
                    <a:pt x="72" y="14"/>
                  </a:lnTo>
                  <a:lnTo>
                    <a:pt x="84" y="16"/>
                  </a:lnTo>
                  <a:lnTo>
                    <a:pt x="96" y="24"/>
                  </a:lnTo>
                  <a:lnTo>
                    <a:pt x="108" y="32"/>
                  </a:lnTo>
                  <a:lnTo>
                    <a:pt x="114" y="2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07" name="Freeform 513"/>
            <p:cNvSpPr/>
            <p:nvPr/>
          </p:nvSpPr>
          <p:spPr bwMode="auto">
            <a:xfrm>
              <a:off x="10156825" y="3581400"/>
              <a:ext cx="120650" cy="47625"/>
            </a:xfrm>
            <a:custGeom>
              <a:avLst/>
              <a:gdLst/>
              <a:ahLst/>
              <a:cxnLst>
                <a:cxn ang="0">
                  <a:pos x="72" y="14"/>
                </a:cxn>
                <a:cxn ang="0">
                  <a:pos x="72" y="14"/>
                </a:cxn>
                <a:cxn ang="0">
                  <a:pos x="64" y="8"/>
                </a:cxn>
                <a:cxn ang="0">
                  <a:pos x="56" y="2"/>
                </a:cxn>
                <a:cxn ang="0">
                  <a:pos x="46" y="0"/>
                </a:cxn>
                <a:cxn ang="0">
                  <a:pos x="38" y="0"/>
                </a:cxn>
                <a:cxn ang="0">
                  <a:pos x="28" y="0"/>
                </a:cxn>
                <a:cxn ang="0">
                  <a:pos x="20" y="2"/>
                </a:cxn>
                <a:cxn ang="0">
                  <a:pos x="12" y="8"/>
                </a:cxn>
                <a:cxn ang="0">
                  <a:pos x="4" y="14"/>
                </a:cxn>
                <a:cxn ang="0">
                  <a:pos x="4" y="14"/>
                </a:cxn>
                <a:cxn ang="0">
                  <a:pos x="0" y="18"/>
                </a:cxn>
                <a:cxn ang="0">
                  <a:pos x="6" y="30"/>
                </a:cxn>
                <a:cxn ang="0">
                  <a:pos x="6" y="30"/>
                </a:cxn>
                <a:cxn ang="0">
                  <a:pos x="12" y="22"/>
                </a:cxn>
                <a:cxn ang="0">
                  <a:pos x="12" y="22"/>
                </a:cxn>
                <a:cxn ang="0">
                  <a:pos x="18" y="18"/>
                </a:cxn>
                <a:cxn ang="0">
                  <a:pos x="24" y="14"/>
                </a:cxn>
                <a:cxn ang="0">
                  <a:pos x="30" y="12"/>
                </a:cxn>
                <a:cxn ang="0">
                  <a:pos x="38" y="12"/>
                </a:cxn>
                <a:cxn ang="0">
                  <a:pos x="44" y="12"/>
                </a:cxn>
                <a:cxn ang="0">
                  <a:pos x="52" y="14"/>
                </a:cxn>
                <a:cxn ang="0">
                  <a:pos x="58" y="18"/>
                </a:cxn>
                <a:cxn ang="0">
                  <a:pos x="62" y="22"/>
                </a:cxn>
                <a:cxn ang="0">
                  <a:pos x="62" y="22"/>
                </a:cxn>
                <a:cxn ang="0">
                  <a:pos x="68" y="30"/>
                </a:cxn>
                <a:cxn ang="0">
                  <a:pos x="76" y="18"/>
                </a:cxn>
                <a:cxn ang="0">
                  <a:pos x="76" y="18"/>
                </a:cxn>
                <a:cxn ang="0">
                  <a:pos x="72" y="14"/>
                </a:cxn>
                <a:cxn ang="0">
                  <a:pos x="72" y="14"/>
                </a:cxn>
              </a:cxnLst>
              <a:rect l="0" t="0" r="r" b="b"/>
              <a:pathLst>
                <a:path w="76" h="30">
                  <a:moveTo>
                    <a:pt x="72" y="14"/>
                  </a:moveTo>
                  <a:lnTo>
                    <a:pt x="72" y="14"/>
                  </a:lnTo>
                  <a:lnTo>
                    <a:pt x="64" y="8"/>
                  </a:lnTo>
                  <a:lnTo>
                    <a:pt x="56" y="2"/>
                  </a:lnTo>
                  <a:lnTo>
                    <a:pt x="46" y="0"/>
                  </a:lnTo>
                  <a:lnTo>
                    <a:pt x="38" y="0"/>
                  </a:lnTo>
                  <a:lnTo>
                    <a:pt x="28" y="0"/>
                  </a:lnTo>
                  <a:lnTo>
                    <a:pt x="20" y="2"/>
                  </a:lnTo>
                  <a:lnTo>
                    <a:pt x="12" y="8"/>
                  </a:lnTo>
                  <a:lnTo>
                    <a:pt x="4" y="14"/>
                  </a:lnTo>
                  <a:lnTo>
                    <a:pt x="4" y="14"/>
                  </a:lnTo>
                  <a:lnTo>
                    <a:pt x="0" y="18"/>
                  </a:lnTo>
                  <a:lnTo>
                    <a:pt x="6" y="30"/>
                  </a:lnTo>
                  <a:lnTo>
                    <a:pt x="6" y="30"/>
                  </a:lnTo>
                  <a:lnTo>
                    <a:pt x="12" y="22"/>
                  </a:lnTo>
                  <a:lnTo>
                    <a:pt x="12" y="22"/>
                  </a:lnTo>
                  <a:lnTo>
                    <a:pt x="18" y="18"/>
                  </a:lnTo>
                  <a:lnTo>
                    <a:pt x="24" y="14"/>
                  </a:lnTo>
                  <a:lnTo>
                    <a:pt x="30" y="12"/>
                  </a:lnTo>
                  <a:lnTo>
                    <a:pt x="38" y="12"/>
                  </a:lnTo>
                  <a:lnTo>
                    <a:pt x="44" y="12"/>
                  </a:lnTo>
                  <a:lnTo>
                    <a:pt x="52" y="14"/>
                  </a:lnTo>
                  <a:lnTo>
                    <a:pt x="58" y="18"/>
                  </a:lnTo>
                  <a:lnTo>
                    <a:pt x="62" y="22"/>
                  </a:lnTo>
                  <a:lnTo>
                    <a:pt x="62" y="22"/>
                  </a:lnTo>
                  <a:lnTo>
                    <a:pt x="68" y="30"/>
                  </a:lnTo>
                  <a:lnTo>
                    <a:pt x="76" y="18"/>
                  </a:lnTo>
                  <a:lnTo>
                    <a:pt x="76" y="18"/>
                  </a:lnTo>
                  <a:lnTo>
                    <a:pt x="72" y="14"/>
                  </a:lnTo>
                  <a:lnTo>
                    <a:pt x="72" y="1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08" name="Rectangle 514"/>
            <p:cNvSpPr>
              <a:spLocks noChangeArrowheads="1"/>
            </p:cNvSpPr>
            <p:nvPr/>
          </p:nvSpPr>
          <p:spPr bwMode="auto">
            <a:xfrm>
              <a:off x="10210800" y="3673475"/>
              <a:ext cx="12700" cy="57150"/>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209" name="Freeform 515"/>
            <p:cNvSpPr/>
            <p:nvPr/>
          </p:nvSpPr>
          <p:spPr bwMode="auto">
            <a:xfrm>
              <a:off x="10194925" y="3635375"/>
              <a:ext cx="44450" cy="44450"/>
            </a:xfrm>
            <a:custGeom>
              <a:avLst/>
              <a:gdLst/>
              <a:ahLst/>
              <a:cxnLst>
                <a:cxn ang="0">
                  <a:pos x="14" y="0"/>
                </a:cxn>
                <a:cxn ang="0">
                  <a:pos x="14" y="0"/>
                </a:cxn>
                <a:cxn ang="0">
                  <a:pos x="8" y="0"/>
                </a:cxn>
                <a:cxn ang="0">
                  <a:pos x="4" y="4"/>
                </a:cxn>
                <a:cxn ang="0">
                  <a:pos x="0" y="8"/>
                </a:cxn>
                <a:cxn ang="0">
                  <a:pos x="0" y="14"/>
                </a:cxn>
                <a:cxn ang="0">
                  <a:pos x="0" y="14"/>
                </a:cxn>
                <a:cxn ang="0">
                  <a:pos x="0" y="20"/>
                </a:cxn>
                <a:cxn ang="0">
                  <a:pos x="4" y="24"/>
                </a:cxn>
                <a:cxn ang="0">
                  <a:pos x="8" y="26"/>
                </a:cxn>
                <a:cxn ang="0">
                  <a:pos x="14" y="28"/>
                </a:cxn>
                <a:cxn ang="0">
                  <a:pos x="14" y="28"/>
                </a:cxn>
                <a:cxn ang="0">
                  <a:pos x="20" y="26"/>
                </a:cxn>
                <a:cxn ang="0">
                  <a:pos x="24" y="24"/>
                </a:cxn>
                <a:cxn ang="0">
                  <a:pos x="26" y="20"/>
                </a:cxn>
                <a:cxn ang="0">
                  <a:pos x="28" y="14"/>
                </a:cxn>
                <a:cxn ang="0">
                  <a:pos x="28" y="14"/>
                </a:cxn>
                <a:cxn ang="0">
                  <a:pos x="26" y="8"/>
                </a:cxn>
                <a:cxn ang="0">
                  <a:pos x="24" y="4"/>
                </a:cxn>
                <a:cxn ang="0">
                  <a:pos x="20" y="0"/>
                </a:cxn>
                <a:cxn ang="0">
                  <a:pos x="14" y="0"/>
                </a:cxn>
                <a:cxn ang="0">
                  <a:pos x="14" y="0"/>
                </a:cxn>
              </a:cxnLst>
              <a:rect l="0" t="0" r="r" b="b"/>
              <a:pathLst>
                <a:path w="28" h="28">
                  <a:moveTo>
                    <a:pt x="14" y="0"/>
                  </a:moveTo>
                  <a:lnTo>
                    <a:pt x="14" y="0"/>
                  </a:lnTo>
                  <a:lnTo>
                    <a:pt x="8" y="0"/>
                  </a:lnTo>
                  <a:lnTo>
                    <a:pt x="4" y="4"/>
                  </a:lnTo>
                  <a:lnTo>
                    <a:pt x="0" y="8"/>
                  </a:lnTo>
                  <a:lnTo>
                    <a:pt x="0" y="14"/>
                  </a:lnTo>
                  <a:lnTo>
                    <a:pt x="0" y="14"/>
                  </a:lnTo>
                  <a:lnTo>
                    <a:pt x="0" y="20"/>
                  </a:lnTo>
                  <a:lnTo>
                    <a:pt x="4" y="24"/>
                  </a:lnTo>
                  <a:lnTo>
                    <a:pt x="8" y="26"/>
                  </a:lnTo>
                  <a:lnTo>
                    <a:pt x="14" y="28"/>
                  </a:lnTo>
                  <a:lnTo>
                    <a:pt x="14" y="28"/>
                  </a:lnTo>
                  <a:lnTo>
                    <a:pt x="20" y="26"/>
                  </a:lnTo>
                  <a:lnTo>
                    <a:pt x="24" y="24"/>
                  </a:lnTo>
                  <a:lnTo>
                    <a:pt x="26" y="20"/>
                  </a:lnTo>
                  <a:lnTo>
                    <a:pt x="28" y="14"/>
                  </a:lnTo>
                  <a:lnTo>
                    <a:pt x="28" y="14"/>
                  </a:lnTo>
                  <a:lnTo>
                    <a:pt x="26" y="8"/>
                  </a:lnTo>
                  <a:lnTo>
                    <a:pt x="24" y="4"/>
                  </a:lnTo>
                  <a:lnTo>
                    <a:pt x="20" y="0"/>
                  </a:lnTo>
                  <a:lnTo>
                    <a:pt x="14" y="0"/>
                  </a:lnTo>
                  <a:lnTo>
                    <a:pt x="14"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cxnSp>
        <p:nvCxnSpPr>
          <p:cNvPr id="210" name="直接连接符 209"/>
          <p:cNvCxnSpPr/>
          <p:nvPr/>
        </p:nvCxnSpPr>
        <p:spPr bwMode="auto">
          <a:xfrm>
            <a:off x="1652921" y="2764218"/>
            <a:ext cx="0" cy="283779"/>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1" name="直接连接符 210"/>
          <p:cNvCxnSpPr/>
          <p:nvPr/>
        </p:nvCxnSpPr>
        <p:spPr bwMode="auto">
          <a:xfrm flipH="1">
            <a:off x="1652922" y="2774728"/>
            <a:ext cx="1040523" cy="0"/>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2" name="直接连接符 211"/>
          <p:cNvCxnSpPr/>
          <p:nvPr/>
        </p:nvCxnSpPr>
        <p:spPr bwMode="auto">
          <a:xfrm>
            <a:off x="2693445" y="2774728"/>
            <a:ext cx="0" cy="283779"/>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3" name="直接连接符 212"/>
          <p:cNvCxnSpPr/>
          <p:nvPr/>
        </p:nvCxnSpPr>
        <p:spPr bwMode="auto">
          <a:xfrm>
            <a:off x="2178088" y="2575732"/>
            <a:ext cx="0" cy="178676"/>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1" name="矩形 220"/>
          <p:cNvSpPr/>
          <p:nvPr/>
        </p:nvSpPr>
        <p:spPr bwMode="auto">
          <a:xfrm>
            <a:off x="2461866" y="2189312"/>
            <a:ext cx="1398934" cy="208448"/>
          </a:xfrm>
          <a:prstGeom prst="rect">
            <a:avLst/>
          </a:prstGeom>
          <a:noFill/>
          <a:ln w="19050">
            <a:noFill/>
            <a:prstDash val="dash"/>
            <a:tailEnd type="arrow"/>
          </a:ln>
          <a:effectLst/>
        </p:spPr>
        <p:txBody>
          <a:bodyPr rtlCol="0" anchor="ctr"/>
          <a:lstStyle/>
          <a:p>
            <a:r>
              <a:rPr lang="zh-CN" altLang="en-US" sz="900" dirty="0" smtClean="0">
                <a:solidFill>
                  <a:srgbClr val="000000"/>
                </a:solidFill>
              </a:rPr>
              <a:t>敏捷交换机</a:t>
            </a:r>
            <a:endParaRPr lang="en-US" altLang="zh-CN" sz="900" dirty="0" smtClean="0">
              <a:solidFill>
                <a:srgbClr val="000000"/>
              </a:solidFill>
            </a:endParaRPr>
          </a:p>
          <a:p>
            <a:pPr>
              <a:buFont typeface="Arial" panose="020B0604020202020204" pitchFamily="34" charset="0"/>
              <a:buChar char="•"/>
            </a:pPr>
            <a:r>
              <a:rPr lang="zh-CN" altLang="en-US" sz="900" dirty="0" smtClean="0">
                <a:solidFill>
                  <a:srgbClr val="000000"/>
                </a:solidFill>
              </a:rPr>
              <a:t>融合</a:t>
            </a:r>
            <a:r>
              <a:rPr lang="en-US" altLang="zh-CN" sz="900" dirty="0" smtClean="0">
                <a:solidFill>
                  <a:srgbClr val="000000"/>
                </a:solidFill>
              </a:rPr>
              <a:t>AC</a:t>
            </a:r>
            <a:endParaRPr lang="en-US" altLang="zh-CN" sz="900" dirty="0" smtClean="0">
              <a:solidFill>
                <a:srgbClr val="000000"/>
              </a:solidFill>
            </a:endParaRPr>
          </a:p>
          <a:p>
            <a:pPr>
              <a:buFont typeface="Arial" panose="020B0604020202020204" pitchFamily="34" charset="0"/>
              <a:buChar char="•"/>
            </a:pPr>
            <a:r>
              <a:rPr lang="zh-CN" altLang="en-US" sz="900" dirty="0" smtClean="0">
                <a:solidFill>
                  <a:srgbClr val="000000"/>
                </a:solidFill>
              </a:rPr>
              <a:t>融合认证网关</a:t>
            </a:r>
            <a:endParaRPr lang="en-US" altLang="zh-CN" sz="900" dirty="0" smtClean="0">
              <a:solidFill>
                <a:srgbClr val="000000"/>
              </a:solidFill>
            </a:endParaRPr>
          </a:p>
          <a:p>
            <a:pPr>
              <a:buFont typeface="Arial" panose="020B0604020202020204" pitchFamily="34" charset="0"/>
              <a:buChar char="•"/>
            </a:pPr>
            <a:r>
              <a:rPr lang="zh-CN" altLang="en-US" sz="900" dirty="0" smtClean="0">
                <a:solidFill>
                  <a:srgbClr val="000000"/>
                </a:solidFill>
              </a:rPr>
              <a:t>有线无线策略控制点</a:t>
            </a:r>
            <a:endParaRPr lang="zh-CN" altLang="en-US" sz="900" dirty="0">
              <a:solidFill>
                <a:srgbClr val="000000"/>
              </a:solidFill>
            </a:endParaRPr>
          </a:p>
        </p:txBody>
      </p:sp>
      <p:grpSp>
        <p:nvGrpSpPr>
          <p:cNvPr id="4" name="组合 350"/>
          <p:cNvGrpSpPr/>
          <p:nvPr/>
        </p:nvGrpSpPr>
        <p:grpSpPr>
          <a:xfrm>
            <a:off x="1310649" y="3430536"/>
            <a:ext cx="352781" cy="195540"/>
            <a:chOff x="13446125" y="2238375"/>
            <a:chExt cx="314325" cy="285750"/>
          </a:xfrm>
          <a:solidFill>
            <a:schemeClr val="tx1">
              <a:lumMod val="50000"/>
              <a:lumOff val="50000"/>
            </a:schemeClr>
          </a:solidFill>
        </p:grpSpPr>
        <p:sp>
          <p:nvSpPr>
            <p:cNvPr id="223" name="Freeform 34"/>
            <p:cNvSpPr>
              <a:spLocks noEditPoints="1"/>
            </p:cNvSpPr>
            <p:nvPr/>
          </p:nvSpPr>
          <p:spPr bwMode="auto">
            <a:xfrm>
              <a:off x="13446125" y="2416175"/>
              <a:ext cx="314325" cy="107950"/>
            </a:xfrm>
            <a:custGeom>
              <a:avLst/>
              <a:gdLst/>
              <a:ahLst/>
              <a:cxnLst>
                <a:cxn ang="0">
                  <a:pos x="198" y="56"/>
                </a:cxn>
                <a:cxn ang="0">
                  <a:pos x="186" y="12"/>
                </a:cxn>
                <a:cxn ang="0">
                  <a:pos x="186" y="12"/>
                </a:cxn>
                <a:cxn ang="0">
                  <a:pos x="184" y="8"/>
                </a:cxn>
                <a:cxn ang="0">
                  <a:pos x="180" y="4"/>
                </a:cxn>
                <a:cxn ang="0">
                  <a:pos x="176" y="2"/>
                </a:cxn>
                <a:cxn ang="0">
                  <a:pos x="170" y="0"/>
                </a:cxn>
                <a:cxn ang="0">
                  <a:pos x="28" y="0"/>
                </a:cxn>
                <a:cxn ang="0">
                  <a:pos x="28" y="0"/>
                </a:cxn>
                <a:cxn ang="0">
                  <a:pos x="24" y="2"/>
                </a:cxn>
                <a:cxn ang="0">
                  <a:pos x="20" y="4"/>
                </a:cxn>
                <a:cxn ang="0">
                  <a:pos x="16" y="8"/>
                </a:cxn>
                <a:cxn ang="0">
                  <a:pos x="14" y="12"/>
                </a:cxn>
                <a:cxn ang="0">
                  <a:pos x="2" y="56"/>
                </a:cxn>
                <a:cxn ang="0">
                  <a:pos x="2" y="56"/>
                </a:cxn>
                <a:cxn ang="0">
                  <a:pos x="0" y="62"/>
                </a:cxn>
                <a:cxn ang="0">
                  <a:pos x="2" y="66"/>
                </a:cxn>
                <a:cxn ang="0">
                  <a:pos x="6" y="68"/>
                </a:cxn>
                <a:cxn ang="0">
                  <a:pos x="10" y="68"/>
                </a:cxn>
                <a:cxn ang="0">
                  <a:pos x="190" y="68"/>
                </a:cxn>
                <a:cxn ang="0">
                  <a:pos x="190" y="68"/>
                </a:cxn>
                <a:cxn ang="0">
                  <a:pos x="194" y="68"/>
                </a:cxn>
                <a:cxn ang="0">
                  <a:pos x="198" y="66"/>
                </a:cxn>
                <a:cxn ang="0">
                  <a:pos x="198" y="62"/>
                </a:cxn>
                <a:cxn ang="0">
                  <a:pos x="198" y="56"/>
                </a:cxn>
                <a:cxn ang="0">
                  <a:pos x="198" y="56"/>
                </a:cxn>
                <a:cxn ang="0">
                  <a:pos x="174" y="60"/>
                </a:cxn>
                <a:cxn ang="0">
                  <a:pos x="28" y="60"/>
                </a:cxn>
                <a:cxn ang="0">
                  <a:pos x="28" y="60"/>
                </a:cxn>
                <a:cxn ang="0">
                  <a:pos x="24" y="60"/>
                </a:cxn>
                <a:cxn ang="0">
                  <a:pos x="20" y="58"/>
                </a:cxn>
                <a:cxn ang="0">
                  <a:pos x="18" y="56"/>
                </a:cxn>
                <a:cxn ang="0">
                  <a:pos x="18" y="52"/>
                </a:cxn>
                <a:cxn ang="0">
                  <a:pos x="18" y="52"/>
                </a:cxn>
                <a:cxn ang="0">
                  <a:pos x="18" y="48"/>
                </a:cxn>
                <a:cxn ang="0">
                  <a:pos x="28" y="20"/>
                </a:cxn>
                <a:cxn ang="0">
                  <a:pos x="28" y="20"/>
                </a:cxn>
                <a:cxn ang="0">
                  <a:pos x="30" y="16"/>
                </a:cxn>
                <a:cxn ang="0">
                  <a:pos x="34" y="12"/>
                </a:cxn>
                <a:cxn ang="0">
                  <a:pos x="38" y="8"/>
                </a:cxn>
                <a:cxn ang="0">
                  <a:pos x="44" y="8"/>
                </a:cxn>
                <a:cxn ang="0">
                  <a:pos x="158" y="8"/>
                </a:cxn>
                <a:cxn ang="0">
                  <a:pos x="158" y="8"/>
                </a:cxn>
                <a:cxn ang="0">
                  <a:pos x="162" y="8"/>
                </a:cxn>
                <a:cxn ang="0">
                  <a:pos x="168" y="12"/>
                </a:cxn>
                <a:cxn ang="0">
                  <a:pos x="172" y="16"/>
                </a:cxn>
                <a:cxn ang="0">
                  <a:pos x="174" y="20"/>
                </a:cxn>
                <a:cxn ang="0">
                  <a:pos x="184" y="48"/>
                </a:cxn>
                <a:cxn ang="0">
                  <a:pos x="184" y="48"/>
                </a:cxn>
                <a:cxn ang="0">
                  <a:pos x="184" y="52"/>
                </a:cxn>
                <a:cxn ang="0">
                  <a:pos x="184" y="52"/>
                </a:cxn>
                <a:cxn ang="0">
                  <a:pos x="182" y="56"/>
                </a:cxn>
                <a:cxn ang="0">
                  <a:pos x="180" y="58"/>
                </a:cxn>
                <a:cxn ang="0">
                  <a:pos x="178" y="60"/>
                </a:cxn>
                <a:cxn ang="0">
                  <a:pos x="174" y="60"/>
                </a:cxn>
                <a:cxn ang="0">
                  <a:pos x="174" y="60"/>
                </a:cxn>
              </a:cxnLst>
              <a:rect l="0" t="0" r="r" b="b"/>
              <a:pathLst>
                <a:path w="198" h="68">
                  <a:moveTo>
                    <a:pt x="198" y="56"/>
                  </a:moveTo>
                  <a:lnTo>
                    <a:pt x="186" y="12"/>
                  </a:lnTo>
                  <a:lnTo>
                    <a:pt x="186" y="12"/>
                  </a:lnTo>
                  <a:lnTo>
                    <a:pt x="184" y="8"/>
                  </a:lnTo>
                  <a:lnTo>
                    <a:pt x="180" y="4"/>
                  </a:lnTo>
                  <a:lnTo>
                    <a:pt x="176" y="2"/>
                  </a:lnTo>
                  <a:lnTo>
                    <a:pt x="170" y="0"/>
                  </a:lnTo>
                  <a:lnTo>
                    <a:pt x="28" y="0"/>
                  </a:lnTo>
                  <a:lnTo>
                    <a:pt x="28" y="0"/>
                  </a:lnTo>
                  <a:lnTo>
                    <a:pt x="24" y="2"/>
                  </a:lnTo>
                  <a:lnTo>
                    <a:pt x="20" y="4"/>
                  </a:lnTo>
                  <a:lnTo>
                    <a:pt x="16" y="8"/>
                  </a:lnTo>
                  <a:lnTo>
                    <a:pt x="14" y="12"/>
                  </a:lnTo>
                  <a:lnTo>
                    <a:pt x="2" y="56"/>
                  </a:lnTo>
                  <a:lnTo>
                    <a:pt x="2" y="56"/>
                  </a:lnTo>
                  <a:lnTo>
                    <a:pt x="0" y="62"/>
                  </a:lnTo>
                  <a:lnTo>
                    <a:pt x="2" y="66"/>
                  </a:lnTo>
                  <a:lnTo>
                    <a:pt x="6" y="68"/>
                  </a:lnTo>
                  <a:lnTo>
                    <a:pt x="10" y="68"/>
                  </a:lnTo>
                  <a:lnTo>
                    <a:pt x="190" y="68"/>
                  </a:lnTo>
                  <a:lnTo>
                    <a:pt x="190" y="68"/>
                  </a:lnTo>
                  <a:lnTo>
                    <a:pt x="194" y="68"/>
                  </a:lnTo>
                  <a:lnTo>
                    <a:pt x="198" y="66"/>
                  </a:lnTo>
                  <a:lnTo>
                    <a:pt x="198" y="62"/>
                  </a:lnTo>
                  <a:lnTo>
                    <a:pt x="198" y="56"/>
                  </a:lnTo>
                  <a:lnTo>
                    <a:pt x="198" y="56"/>
                  </a:lnTo>
                  <a:close/>
                  <a:moveTo>
                    <a:pt x="174" y="60"/>
                  </a:moveTo>
                  <a:lnTo>
                    <a:pt x="28" y="60"/>
                  </a:lnTo>
                  <a:lnTo>
                    <a:pt x="28" y="60"/>
                  </a:lnTo>
                  <a:lnTo>
                    <a:pt x="24" y="60"/>
                  </a:lnTo>
                  <a:lnTo>
                    <a:pt x="20" y="58"/>
                  </a:lnTo>
                  <a:lnTo>
                    <a:pt x="18" y="56"/>
                  </a:lnTo>
                  <a:lnTo>
                    <a:pt x="18" y="52"/>
                  </a:lnTo>
                  <a:lnTo>
                    <a:pt x="18" y="52"/>
                  </a:lnTo>
                  <a:lnTo>
                    <a:pt x="18" y="48"/>
                  </a:lnTo>
                  <a:lnTo>
                    <a:pt x="28" y="20"/>
                  </a:lnTo>
                  <a:lnTo>
                    <a:pt x="28" y="20"/>
                  </a:lnTo>
                  <a:lnTo>
                    <a:pt x="30" y="16"/>
                  </a:lnTo>
                  <a:lnTo>
                    <a:pt x="34" y="12"/>
                  </a:lnTo>
                  <a:lnTo>
                    <a:pt x="38" y="8"/>
                  </a:lnTo>
                  <a:lnTo>
                    <a:pt x="44" y="8"/>
                  </a:lnTo>
                  <a:lnTo>
                    <a:pt x="158" y="8"/>
                  </a:lnTo>
                  <a:lnTo>
                    <a:pt x="158" y="8"/>
                  </a:lnTo>
                  <a:lnTo>
                    <a:pt x="162" y="8"/>
                  </a:lnTo>
                  <a:lnTo>
                    <a:pt x="168" y="12"/>
                  </a:lnTo>
                  <a:lnTo>
                    <a:pt x="172" y="16"/>
                  </a:lnTo>
                  <a:lnTo>
                    <a:pt x="174" y="20"/>
                  </a:lnTo>
                  <a:lnTo>
                    <a:pt x="184" y="48"/>
                  </a:lnTo>
                  <a:lnTo>
                    <a:pt x="184" y="48"/>
                  </a:lnTo>
                  <a:lnTo>
                    <a:pt x="184" y="52"/>
                  </a:lnTo>
                  <a:lnTo>
                    <a:pt x="184" y="52"/>
                  </a:lnTo>
                  <a:lnTo>
                    <a:pt x="182" y="56"/>
                  </a:lnTo>
                  <a:lnTo>
                    <a:pt x="180" y="58"/>
                  </a:lnTo>
                  <a:lnTo>
                    <a:pt x="178" y="60"/>
                  </a:lnTo>
                  <a:lnTo>
                    <a:pt x="174" y="60"/>
                  </a:lnTo>
                  <a:lnTo>
                    <a:pt x="174" y="6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24" name="Freeform 35"/>
            <p:cNvSpPr>
              <a:spLocks noEditPoints="1"/>
            </p:cNvSpPr>
            <p:nvPr/>
          </p:nvSpPr>
          <p:spPr bwMode="auto">
            <a:xfrm>
              <a:off x="13484225" y="2432050"/>
              <a:ext cx="244475" cy="76200"/>
            </a:xfrm>
            <a:custGeom>
              <a:avLst/>
              <a:gdLst/>
              <a:ahLst/>
              <a:cxnLst>
                <a:cxn ang="0">
                  <a:pos x="130" y="0"/>
                </a:cxn>
                <a:cxn ang="0">
                  <a:pos x="22" y="0"/>
                </a:cxn>
                <a:cxn ang="0">
                  <a:pos x="22" y="0"/>
                </a:cxn>
                <a:cxn ang="0">
                  <a:pos x="18" y="2"/>
                </a:cxn>
                <a:cxn ang="0">
                  <a:pos x="14" y="4"/>
                </a:cxn>
                <a:cxn ang="0">
                  <a:pos x="10" y="6"/>
                </a:cxn>
                <a:cxn ang="0">
                  <a:pos x="8" y="12"/>
                </a:cxn>
                <a:cxn ang="0">
                  <a:pos x="0" y="38"/>
                </a:cxn>
                <a:cxn ang="0">
                  <a:pos x="0" y="40"/>
                </a:cxn>
                <a:cxn ang="0">
                  <a:pos x="0" y="40"/>
                </a:cxn>
                <a:cxn ang="0">
                  <a:pos x="0" y="44"/>
                </a:cxn>
                <a:cxn ang="0">
                  <a:pos x="2" y="46"/>
                </a:cxn>
                <a:cxn ang="0">
                  <a:pos x="4" y="48"/>
                </a:cxn>
                <a:cxn ang="0">
                  <a:pos x="8" y="48"/>
                </a:cxn>
                <a:cxn ang="0">
                  <a:pos x="146" y="48"/>
                </a:cxn>
                <a:cxn ang="0">
                  <a:pos x="146" y="48"/>
                </a:cxn>
                <a:cxn ang="0">
                  <a:pos x="150" y="48"/>
                </a:cxn>
                <a:cxn ang="0">
                  <a:pos x="152" y="46"/>
                </a:cxn>
                <a:cxn ang="0">
                  <a:pos x="154" y="44"/>
                </a:cxn>
                <a:cxn ang="0">
                  <a:pos x="154" y="42"/>
                </a:cxn>
                <a:cxn ang="0">
                  <a:pos x="154" y="42"/>
                </a:cxn>
                <a:cxn ang="0">
                  <a:pos x="154" y="38"/>
                </a:cxn>
                <a:cxn ang="0">
                  <a:pos x="146" y="12"/>
                </a:cxn>
                <a:cxn ang="0">
                  <a:pos x="146" y="12"/>
                </a:cxn>
                <a:cxn ang="0">
                  <a:pos x="144" y="6"/>
                </a:cxn>
                <a:cxn ang="0">
                  <a:pos x="140" y="4"/>
                </a:cxn>
                <a:cxn ang="0">
                  <a:pos x="136" y="2"/>
                </a:cxn>
                <a:cxn ang="0">
                  <a:pos x="130" y="0"/>
                </a:cxn>
                <a:cxn ang="0">
                  <a:pos x="130" y="0"/>
                </a:cxn>
                <a:cxn ang="0">
                  <a:pos x="88" y="42"/>
                </a:cxn>
                <a:cxn ang="0">
                  <a:pos x="64" y="42"/>
                </a:cxn>
                <a:cxn ang="0">
                  <a:pos x="64" y="42"/>
                </a:cxn>
                <a:cxn ang="0">
                  <a:pos x="60" y="40"/>
                </a:cxn>
                <a:cxn ang="0">
                  <a:pos x="58" y="38"/>
                </a:cxn>
                <a:cxn ang="0">
                  <a:pos x="60" y="36"/>
                </a:cxn>
                <a:cxn ang="0">
                  <a:pos x="60" y="34"/>
                </a:cxn>
                <a:cxn ang="0">
                  <a:pos x="60" y="34"/>
                </a:cxn>
                <a:cxn ang="0">
                  <a:pos x="62" y="30"/>
                </a:cxn>
                <a:cxn ang="0">
                  <a:pos x="66" y="28"/>
                </a:cxn>
                <a:cxn ang="0">
                  <a:pos x="86" y="28"/>
                </a:cxn>
                <a:cxn ang="0">
                  <a:pos x="86" y="28"/>
                </a:cxn>
                <a:cxn ang="0">
                  <a:pos x="90" y="30"/>
                </a:cxn>
                <a:cxn ang="0">
                  <a:pos x="92" y="34"/>
                </a:cxn>
                <a:cxn ang="0">
                  <a:pos x="92" y="36"/>
                </a:cxn>
                <a:cxn ang="0">
                  <a:pos x="92" y="36"/>
                </a:cxn>
                <a:cxn ang="0">
                  <a:pos x="92" y="36"/>
                </a:cxn>
                <a:cxn ang="0">
                  <a:pos x="94" y="38"/>
                </a:cxn>
                <a:cxn ang="0">
                  <a:pos x="94" y="38"/>
                </a:cxn>
                <a:cxn ang="0">
                  <a:pos x="92" y="40"/>
                </a:cxn>
                <a:cxn ang="0">
                  <a:pos x="88" y="42"/>
                </a:cxn>
                <a:cxn ang="0">
                  <a:pos x="88" y="42"/>
                </a:cxn>
              </a:cxnLst>
              <a:rect l="0" t="0" r="r" b="b"/>
              <a:pathLst>
                <a:path w="154" h="48">
                  <a:moveTo>
                    <a:pt x="130" y="0"/>
                  </a:moveTo>
                  <a:lnTo>
                    <a:pt x="22" y="0"/>
                  </a:lnTo>
                  <a:lnTo>
                    <a:pt x="22" y="0"/>
                  </a:lnTo>
                  <a:lnTo>
                    <a:pt x="18" y="2"/>
                  </a:lnTo>
                  <a:lnTo>
                    <a:pt x="14" y="4"/>
                  </a:lnTo>
                  <a:lnTo>
                    <a:pt x="10" y="6"/>
                  </a:lnTo>
                  <a:lnTo>
                    <a:pt x="8" y="12"/>
                  </a:lnTo>
                  <a:lnTo>
                    <a:pt x="0" y="38"/>
                  </a:lnTo>
                  <a:lnTo>
                    <a:pt x="0" y="40"/>
                  </a:lnTo>
                  <a:lnTo>
                    <a:pt x="0" y="40"/>
                  </a:lnTo>
                  <a:lnTo>
                    <a:pt x="0" y="44"/>
                  </a:lnTo>
                  <a:lnTo>
                    <a:pt x="2" y="46"/>
                  </a:lnTo>
                  <a:lnTo>
                    <a:pt x="4" y="48"/>
                  </a:lnTo>
                  <a:lnTo>
                    <a:pt x="8" y="48"/>
                  </a:lnTo>
                  <a:lnTo>
                    <a:pt x="146" y="48"/>
                  </a:lnTo>
                  <a:lnTo>
                    <a:pt x="146" y="48"/>
                  </a:lnTo>
                  <a:lnTo>
                    <a:pt x="150" y="48"/>
                  </a:lnTo>
                  <a:lnTo>
                    <a:pt x="152" y="46"/>
                  </a:lnTo>
                  <a:lnTo>
                    <a:pt x="154" y="44"/>
                  </a:lnTo>
                  <a:lnTo>
                    <a:pt x="154" y="42"/>
                  </a:lnTo>
                  <a:lnTo>
                    <a:pt x="154" y="42"/>
                  </a:lnTo>
                  <a:lnTo>
                    <a:pt x="154" y="38"/>
                  </a:lnTo>
                  <a:lnTo>
                    <a:pt x="146" y="12"/>
                  </a:lnTo>
                  <a:lnTo>
                    <a:pt x="146" y="12"/>
                  </a:lnTo>
                  <a:lnTo>
                    <a:pt x="144" y="6"/>
                  </a:lnTo>
                  <a:lnTo>
                    <a:pt x="140" y="4"/>
                  </a:lnTo>
                  <a:lnTo>
                    <a:pt x="136" y="2"/>
                  </a:lnTo>
                  <a:lnTo>
                    <a:pt x="130" y="0"/>
                  </a:lnTo>
                  <a:lnTo>
                    <a:pt x="130" y="0"/>
                  </a:lnTo>
                  <a:close/>
                  <a:moveTo>
                    <a:pt x="88" y="42"/>
                  </a:moveTo>
                  <a:lnTo>
                    <a:pt x="64" y="42"/>
                  </a:lnTo>
                  <a:lnTo>
                    <a:pt x="64" y="42"/>
                  </a:lnTo>
                  <a:lnTo>
                    <a:pt x="60" y="40"/>
                  </a:lnTo>
                  <a:lnTo>
                    <a:pt x="58" y="38"/>
                  </a:lnTo>
                  <a:lnTo>
                    <a:pt x="60" y="36"/>
                  </a:lnTo>
                  <a:lnTo>
                    <a:pt x="60" y="34"/>
                  </a:lnTo>
                  <a:lnTo>
                    <a:pt x="60" y="34"/>
                  </a:lnTo>
                  <a:lnTo>
                    <a:pt x="62" y="30"/>
                  </a:lnTo>
                  <a:lnTo>
                    <a:pt x="66" y="28"/>
                  </a:lnTo>
                  <a:lnTo>
                    <a:pt x="86" y="28"/>
                  </a:lnTo>
                  <a:lnTo>
                    <a:pt x="86" y="28"/>
                  </a:lnTo>
                  <a:lnTo>
                    <a:pt x="90" y="30"/>
                  </a:lnTo>
                  <a:lnTo>
                    <a:pt x="92" y="34"/>
                  </a:lnTo>
                  <a:lnTo>
                    <a:pt x="92" y="36"/>
                  </a:lnTo>
                  <a:lnTo>
                    <a:pt x="92" y="36"/>
                  </a:lnTo>
                  <a:lnTo>
                    <a:pt x="92" y="36"/>
                  </a:lnTo>
                  <a:lnTo>
                    <a:pt x="94" y="38"/>
                  </a:lnTo>
                  <a:lnTo>
                    <a:pt x="94" y="38"/>
                  </a:lnTo>
                  <a:lnTo>
                    <a:pt x="92" y="40"/>
                  </a:lnTo>
                  <a:lnTo>
                    <a:pt x="88" y="42"/>
                  </a:lnTo>
                  <a:lnTo>
                    <a:pt x="88" y="4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25" name="Freeform 36"/>
            <p:cNvSpPr/>
            <p:nvPr/>
          </p:nvSpPr>
          <p:spPr bwMode="auto">
            <a:xfrm>
              <a:off x="13474700" y="2428875"/>
              <a:ext cx="263525" cy="82550"/>
            </a:xfrm>
            <a:custGeom>
              <a:avLst/>
              <a:gdLst/>
              <a:ahLst/>
              <a:cxnLst>
                <a:cxn ang="0">
                  <a:pos x="164" y="40"/>
                </a:cxn>
                <a:cxn ang="0">
                  <a:pos x="164" y="40"/>
                </a:cxn>
                <a:cxn ang="0">
                  <a:pos x="164" y="40"/>
                </a:cxn>
                <a:cxn ang="0">
                  <a:pos x="166" y="46"/>
                </a:cxn>
                <a:cxn ang="0">
                  <a:pos x="164" y="48"/>
                </a:cxn>
                <a:cxn ang="0">
                  <a:pos x="160" y="52"/>
                </a:cxn>
                <a:cxn ang="0">
                  <a:pos x="156" y="52"/>
                </a:cxn>
                <a:cxn ang="0">
                  <a:pos x="10" y="52"/>
                </a:cxn>
                <a:cxn ang="0">
                  <a:pos x="10" y="52"/>
                </a:cxn>
                <a:cxn ang="0">
                  <a:pos x="6" y="52"/>
                </a:cxn>
                <a:cxn ang="0">
                  <a:pos x="2" y="48"/>
                </a:cxn>
                <a:cxn ang="0">
                  <a:pos x="0" y="46"/>
                </a:cxn>
                <a:cxn ang="0">
                  <a:pos x="2" y="40"/>
                </a:cxn>
                <a:cxn ang="0">
                  <a:pos x="10" y="12"/>
                </a:cxn>
                <a:cxn ang="0">
                  <a:pos x="10" y="12"/>
                </a:cxn>
                <a:cxn ang="0">
                  <a:pos x="12" y="8"/>
                </a:cxn>
                <a:cxn ang="0">
                  <a:pos x="16" y="4"/>
                </a:cxn>
                <a:cxn ang="0">
                  <a:pos x="20" y="2"/>
                </a:cxn>
                <a:cxn ang="0">
                  <a:pos x="26" y="0"/>
                </a:cxn>
                <a:cxn ang="0">
                  <a:pos x="140" y="0"/>
                </a:cxn>
                <a:cxn ang="0">
                  <a:pos x="140" y="0"/>
                </a:cxn>
                <a:cxn ang="0">
                  <a:pos x="144" y="2"/>
                </a:cxn>
                <a:cxn ang="0">
                  <a:pos x="150" y="4"/>
                </a:cxn>
                <a:cxn ang="0">
                  <a:pos x="154" y="8"/>
                </a:cxn>
                <a:cxn ang="0">
                  <a:pos x="156" y="12"/>
                </a:cxn>
                <a:cxn ang="0">
                  <a:pos x="164" y="40"/>
                </a:cxn>
                <a:cxn ang="0">
                  <a:pos x="166" y="40"/>
                </a:cxn>
                <a:cxn ang="0">
                  <a:pos x="156" y="12"/>
                </a:cxn>
                <a:cxn ang="0">
                  <a:pos x="156" y="12"/>
                </a:cxn>
                <a:cxn ang="0">
                  <a:pos x="154" y="8"/>
                </a:cxn>
                <a:cxn ang="0">
                  <a:pos x="150" y="4"/>
                </a:cxn>
                <a:cxn ang="0">
                  <a:pos x="144" y="0"/>
                </a:cxn>
                <a:cxn ang="0">
                  <a:pos x="140" y="0"/>
                </a:cxn>
                <a:cxn ang="0">
                  <a:pos x="26" y="0"/>
                </a:cxn>
                <a:cxn ang="0">
                  <a:pos x="26" y="0"/>
                </a:cxn>
                <a:cxn ang="0">
                  <a:pos x="20" y="0"/>
                </a:cxn>
                <a:cxn ang="0">
                  <a:pos x="16" y="4"/>
                </a:cxn>
                <a:cxn ang="0">
                  <a:pos x="12" y="8"/>
                </a:cxn>
                <a:cxn ang="0">
                  <a:pos x="10" y="12"/>
                </a:cxn>
                <a:cxn ang="0">
                  <a:pos x="0" y="40"/>
                </a:cxn>
                <a:cxn ang="0">
                  <a:pos x="0" y="40"/>
                </a:cxn>
                <a:cxn ang="0">
                  <a:pos x="0" y="44"/>
                </a:cxn>
                <a:cxn ang="0">
                  <a:pos x="0" y="44"/>
                </a:cxn>
                <a:cxn ang="0">
                  <a:pos x="0" y="48"/>
                </a:cxn>
                <a:cxn ang="0">
                  <a:pos x="2" y="50"/>
                </a:cxn>
                <a:cxn ang="0">
                  <a:pos x="6" y="52"/>
                </a:cxn>
                <a:cxn ang="0">
                  <a:pos x="10" y="52"/>
                </a:cxn>
                <a:cxn ang="0">
                  <a:pos x="156" y="52"/>
                </a:cxn>
                <a:cxn ang="0">
                  <a:pos x="156" y="52"/>
                </a:cxn>
                <a:cxn ang="0">
                  <a:pos x="160" y="52"/>
                </a:cxn>
                <a:cxn ang="0">
                  <a:pos x="162" y="50"/>
                </a:cxn>
                <a:cxn ang="0">
                  <a:pos x="164" y="48"/>
                </a:cxn>
                <a:cxn ang="0">
                  <a:pos x="166" y="44"/>
                </a:cxn>
                <a:cxn ang="0">
                  <a:pos x="166" y="44"/>
                </a:cxn>
                <a:cxn ang="0">
                  <a:pos x="166" y="40"/>
                </a:cxn>
                <a:cxn ang="0">
                  <a:pos x="164" y="40"/>
                </a:cxn>
              </a:cxnLst>
              <a:rect l="0" t="0" r="r" b="b"/>
              <a:pathLst>
                <a:path w="166" h="52">
                  <a:moveTo>
                    <a:pt x="164" y="40"/>
                  </a:moveTo>
                  <a:lnTo>
                    <a:pt x="164" y="40"/>
                  </a:lnTo>
                  <a:lnTo>
                    <a:pt x="164" y="40"/>
                  </a:lnTo>
                  <a:lnTo>
                    <a:pt x="166" y="46"/>
                  </a:lnTo>
                  <a:lnTo>
                    <a:pt x="164" y="48"/>
                  </a:lnTo>
                  <a:lnTo>
                    <a:pt x="160" y="52"/>
                  </a:lnTo>
                  <a:lnTo>
                    <a:pt x="156" y="52"/>
                  </a:lnTo>
                  <a:lnTo>
                    <a:pt x="10" y="52"/>
                  </a:lnTo>
                  <a:lnTo>
                    <a:pt x="10" y="52"/>
                  </a:lnTo>
                  <a:lnTo>
                    <a:pt x="6" y="52"/>
                  </a:lnTo>
                  <a:lnTo>
                    <a:pt x="2" y="48"/>
                  </a:lnTo>
                  <a:lnTo>
                    <a:pt x="0" y="46"/>
                  </a:lnTo>
                  <a:lnTo>
                    <a:pt x="2" y="40"/>
                  </a:lnTo>
                  <a:lnTo>
                    <a:pt x="10" y="12"/>
                  </a:lnTo>
                  <a:lnTo>
                    <a:pt x="10" y="12"/>
                  </a:lnTo>
                  <a:lnTo>
                    <a:pt x="12" y="8"/>
                  </a:lnTo>
                  <a:lnTo>
                    <a:pt x="16" y="4"/>
                  </a:lnTo>
                  <a:lnTo>
                    <a:pt x="20" y="2"/>
                  </a:lnTo>
                  <a:lnTo>
                    <a:pt x="26" y="0"/>
                  </a:lnTo>
                  <a:lnTo>
                    <a:pt x="140" y="0"/>
                  </a:lnTo>
                  <a:lnTo>
                    <a:pt x="140" y="0"/>
                  </a:lnTo>
                  <a:lnTo>
                    <a:pt x="144" y="2"/>
                  </a:lnTo>
                  <a:lnTo>
                    <a:pt x="150" y="4"/>
                  </a:lnTo>
                  <a:lnTo>
                    <a:pt x="154" y="8"/>
                  </a:lnTo>
                  <a:lnTo>
                    <a:pt x="156" y="12"/>
                  </a:lnTo>
                  <a:lnTo>
                    <a:pt x="164" y="40"/>
                  </a:lnTo>
                  <a:lnTo>
                    <a:pt x="166" y="40"/>
                  </a:lnTo>
                  <a:lnTo>
                    <a:pt x="156" y="12"/>
                  </a:lnTo>
                  <a:lnTo>
                    <a:pt x="156" y="12"/>
                  </a:lnTo>
                  <a:lnTo>
                    <a:pt x="154" y="8"/>
                  </a:lnTo>
                  <a:lnTo>
                    <a:pt x="150" y="4"/>
                  </a:lnTo>
                  <a:lnTo>
                    <a:pt x="144" y="0"/>
                  </a:lnTo>
                  <a:lnTo>
                    <a:pt x="140" y="0"/>
                  </a:lnTo>
                  <a:lnTo>
                    <a:pt x="26" y="0"/>
                  </a:lnTo>
                  <a:lnTo>
                    <a:pt x="26" y="0"/>
                  </a:lnTo>
                  <a:lnTo>
                    <a:pt x="20" y="0"/>
                  </a:lnTo>
                  <a:lnTo>
                    <a:pt x="16" y="4"/>
                  </a:lnTo>
                  <a:lnTo>
                    <a:pt x="12" y="8"/>
                  </a:lnTo>
                  <a:lnTo>
                    <a:pt x="10" y="12"/>
                  </a:lnTo>
                  <a:lnTo>
                    <a:pt x="0" y="40"/>
                  </a:lnTo>
                  <a:lnTo>
                    <a:pt x="0" y="40"/>
                  </a:lnTo>
                  <a:lnTo>
                    <a:pt x="0" y="44"/>
                  </a:lnTo>
                  <a:lnTo>
                    <a:pt x="0" y="44"/>
                  </a:lnTo>
                  <a:lnTo>
                    <a:pt x="0" y="48"/>
                  </a:lnTo>
                  <a:lnTo>
                    <a:pt x="2" y="50"/>
                  </a:lnTo>
                  <a:lnTo>
                    <a:pt x="6" y="52"/>
                  </a:lnTo>
                  <a:lnTo>
                    <a:pt x="10" y="52"/>
                  </a:lnTo>
                  <a:lnTo>
                    <a:pt x="156" y="52"/>
                  </a:lnTo>
                  <a:lnTo>
                    <a:pt x="156" y="52"/>
                  </a:lnTo>
                  <a:lnTo>
                    <a:pt x="160" y="52"/>
                  </a:lnTo>
                  <a:lnTo>
                    <a:pt x="162" y="50"/>
                  </a:lnTo>
                  <a:lnTo>
                    <a:pt x="164" y="48"/>
                  </a:lnTo>
                  <a:lnTo>
                    <a:pt x="166" y="44"/>
                  </a:lnTo>
                  <a:lnTo>
                    <a:pt x="166" y="44"/>
                  </a:lnTo>
                  <a:lnTo>
                    <a:pt x="166" y="40"/>
                  </a:lnTo>
                  <a:lnTo>
                    <a:pt x="164" y="4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26" name="Freeform 37"/>
            <p:cNvSpPr>
              <a:spLocks noEditPoints="1"/>
            </p:cNvSpPr>
            <p:nvPr/>
          </p:nvSpPr>
          <p:spPr bwMode="auto">
            <a:xfrm>
              <a:off x="13471525" y="2238375"/>
              <a:ext cx="266700" cy="174625"/>
            </a:xfrm>
            <a:custGeom>
              <a:avLst/>
              <a:gdLst/>
              <a:ahLst/>
              <a:cxnLst>
                <a:cxn ang="0">
                  <a:pos x="0" y="0"/>
                </a:cxn>
                <a:cxn ang="0">
                  <a:pos x="0" y="110"/>
                </a:cxn>
                <a:cxn ang="0">
                  <a:pos x="168" y="110"/>
                </a:cxn>
                <a:cxn ang="0">
                  <a:pos x="168" y="0"/>
                </a:cxn>
                <a:cxn ang="0">
                  <a:pos x="0" y="0"/>
                </a:cxn>
                <a:cxn ang="0">
                  <a:pos x="152" y="96"/>
                </a:cxn>
                <a:cxn ang="0">
                  <a:pos x="16" y="96"/>
                </a:cxn>
                <a:cxn ang="0">
                  <a:pos x="16" y="14"/>
                </a:cxn>
                <a:cxn ang="0">
                  <a:pos x="152" y="14"/>
                </a:cxn>
                <a:cxn ang="0">
                  <a:pos x="152" y="96"/>
                </a:cxn>
              </a:cxnLst>
              <a:rect l="0" t="0" r="r" b="b"/>
              <a:pathLst>
                <a:path w="168" h="110">
                  <a:moveTo>
                    <a:pt x="0" y="0"/>
                  </a:moveTo>
                  <a:lnTo>
                    <a:pt x="0" y="110"/>
                  </a:lnTo>
                  <a:lnTo>
                    <a:pt x="168" y="110"/>
                  </a:lnTo>
                  <a:lnTo>
                    <a:pt x="168" y="0"/>
                  </a:lnTo>
                  <a:lnTo>
                    <a:pt x="0" y="0"/>
                  </a:lnTo>
                  <a:close/>
                  <a:moveTo>
                    <a:pt x="152" y="96"/>
                  </a:moveTo>
                  <a:lnTo>
                    <a:pt x="16" y="96"/>
                  </a:lnTo>
                  <a:lnTo>
                    <a:pt x="16" y="14"/>
                  </a:lnTo>
                  <a:lnTo>
                    <a:pt x="152" y="14"/>
                  </a:lnTo>
                  <a:lnTo>
                    <a:pt x="152" y="9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5" name="组合 367"/>
          <p:cNvGrpSpPr/>
          <p:nvPr/>
        </p:nvGrpSpPr>
        <p:grpSpPr>
          <a:xfrm>
            <a:off x="1739941" y="3396314"/>
            <a:ext cx="322884" cy="219252"/>
            <a:chOff x="-1444626" y="2612827"/>
            <a:chExt cx="1444626" cy="1111251"/>
          </a:xfrm>
          <a:solidFill>
            <a:schemeClr val="tx1">
              <a:lumMod val="50000"/>
              <a:lumOff val="50000"/>
            </a:schemeClr>
          </a:solidFill>
        </p:grpSpPr>
        <p:sp>
          <p:nvSpPr>
            <p:cNvPr id="228" name="Freeform 5"/>
            <p:cNvSpPr>
              <a:spLocks noEditPoints="1"/>
            </p:cNvSpPr>
            <p:nvPr/>
          </p:nvSpPr>
          <p:spPr bwMode="auto">
            <a:xfrm>
              <a:off x="-1444626" y="2725540"/>
              <a:ext cx="1087438" cy="998538"/>
            </a:xfrm>
            <a:custGeom>
              <a:avLst/>
              <a:gdLst/>
              <a:ahLst/>
              <a:cxnLst>
                <a:cxn ang="0">
                  <a:pos x="11410" y="2"/>
                </a:cxn>
                <a:cxn ang="0">
                  <a:pos x="11555" y="20"/>
                </a:cxn>
                <a:cxn ang="0">
                  <a:pos x="11692" y="59"/>
                </a:cxn>
                <a:cxn ang="0">
                  <a:pos x="11821" y="117"/>
                </a:cxn>
                <a:cxn ang="0">
                  <a:pos x="11939" y="193"/>
                </a:cxn>
                <a:cxn ang="0">
                  <a:pos x="12044" y="284"/>
                </a:cxn>
                <a:cxn ang="0">
                  <a:pos x="12136" y="390"/>
                </a:cxn>
                <a:cxn ang="0">
                  <a:pos x="12211" y="508"/>
                </a:cxn>
                <a:cxn ang="0">
                  <a:pos x="12270" y="637"/>
                </a:cxn>
                <a:cxn ang="0">
                  <a:pos x="12309" y="774"/>
                </a:cxn>
                <a:cxn ang="0">
                  <a:pos x="12327" y="919"/>
                </a:cxn>
                <a:cxn ang="0">
                  <a:pos x="12327" y="8512"/>
                </a:cxn>
                <a:cxn ang="0">
                  <a:pos x="12309" y="8656"/>
                </a:cxn>
                <a:cxn ang="0">
                  <a:pos x="12270" y="8795"/>
                </a:cxn>
                <a:cxn ang="0">
                  <a:pos x="12211" y="8923"/>
                </a:cxn>
                <a:cxn ang="0">
                  <a:pos x="12136" y="9040"/>
                </a:cxn>
                <a:cxn ang="0">
                  <a:pos x="12044" y="9146"/>
                </a:cxn>
                <a:cxn ang="0">
                  <a:pos x="11939" y="9237"/>
                </a:cxn>
                <a:cxn ang="0">
                  <a:pos x="11821" y="9313"/>
                </a:cxn>
                <a:cxn ang="0">
                  <a:pos x="11692" y="9371"/>
                </a:cxn>
                <a:cxn ang="0">
                  <a:pos x="11555" y="9411"/>
                </a:cxn>
                <a:cxn ang="0">
                  <a:pos x="11410" y="9430"/>
                </a:cxn>
                <a:cxn ang="0">
                  <a:pos x="8133" y="9818"/>
                </a:cxn>
                <a:cxn ang="0">
                  <a:pos x="968" y="9431"/>
                </a:cxn>
                <a:cxn ang="0">
                  <a:pos x="821" y="9420"/>
                </a:cxn>
                <a:cxn ang="0">
                  <a:pos x="681" y="9387"/>
                </a:cxn>
                <a:cxn ang="0">
                  <a:pos x="550" y="9335"/>
                </a:cxn>
                <a:cxn ang="0">
                  <a:pos x="428" y="9265"/>
                </a:cxn>
                <a:cxn ang="0">
                  <a:pos x="318" y="9179"/>
                </a:cxn>
                <a:cxn ang="0">
                  <a:pos x="222" y="9077"/>
                </a:cxn>
                <a:cxn ang="0">
                  <a:pos x="140" y="8964"/>
                </a:cxn>
                <a:cxn ang="0">
                  <a:pos x="77" y="8838"/>
                </a:cxn>
                <a:cxn ang="0">
                  <a:pos x="31" y="8703"/>
                </a:cxn>
                <a:cxn ang="0">
                  <a:pos x="5" y="8561"/>
                </a:cxn>
                <a:cxn ang="0">
                  <a:pos x="0" y="969"/>
                </a:cxn>
                <a:cxn ang="0">
                  <a:pos x="11" y="822"/>
                </a:cxn>
                <a:cxn ang="0">
                  <a:pos x="44" y="682"/>
                </a:cxn>
                <a:cxn ang="0">
                  <a:pos x="96" y="550"/>
                </a:cxn>
                <a:cxn ang="0">
                  <a:pos x="166" y="428"/>
                </a:cxn>
                <a:cxn ang="0">
                  <a:pos x="252" y="318"/>
                </a:cxn>
                <a:cxn ang="0">
                  <a:pos x="353" y="222"/>
                </a:cxn>
                <a:cxn ang="0">
                  <a:pos x="467" y="141"/>
                </a:cxn>
                <a:cxn ang="0">
                  <a:pos x="592" y="76"/>
                </a:cxn>
                <a:cxn ang="0">
                  <a:pos x="727" y="30"/>
                </a:cxn>
                <a:cxn ang="0">
                  <a:pos x="869" y="5"/>
                </a:cxn>
                <a:cxn ang="0">
                  <a:pos x="2888" y="10546"/>
                </a:cxn>
                <a:cxn ang="0">
                  <a:pos x="9033" y="10200"/>
                </a:cxn>
                <a:cxn ang="0">
                  <a:pos x="2888" y="11322"/>
                </a:cxn>
                <a:cxn ang="0">
                  <a:pos x="11211" y="969"/>
                </a:cxn>
                <a:cxn ang="0">
                  <a:pos x="1117" y="969"/>
                </a:cxn>
              </a:cxnLst>
              <a:rect l="0" t="0" r="r" b="b"/>
              <a:pathLst>
                <a:path w="12329" h="11322">
                  <a:moveTo>
                    <a:pt x="968" y="0"/>
                  </a:moveTo>
                  <a:lnTo>
                    <a:pt x="11361" y="0"/>
                  </a:lnTo>
                  <a:lnTo>
                    <a:pt x="11410" y="2"/>
                  </a:lnTo>
                  <a:lnTo>
                    <a:pt x="11459" y="5"/>
                  </a:lnTo>
                  <a:lnTo>
                    <a:pt x="11507" y="11"/>
                  </a:lnTo>
                  <a:lnTo>
                    <a:pt x="11555" y="20"/>
                  </a:lnTo>
                  <a:lnTo>
                    <a:pt x="11601" y="30"/>
                  </a:lnTo>
                  <a:lnTo>
                    <a:pt x="11647" y="44"/>
                  </a:lnTo>
                  <a:lnTo>
                    <a:pt x="11692" y="59"/>
                  </a:lnTo>
                  <a:lnTo>
                    <a:pt x="11736" y="76"/>
                  </a:lnTo>
                  <a:lnTo>
                    <a:pt x="11779" y="96"/>
                  </a:lnTo>
                  <a:lnTo>
                    <a:pt x="11821" y="117"/>
                  </a:lnTo>
                  <a:lnTo>
                    <a:pt x="11861" y="141"/>
                  </a:lnTo>
                  <a:lnTo>
                    <a:pt x="11901" y="167"/>
                  </a:lnTo>
                  <a:lnTo>
                    <a:pt x="11939" y="193"/>
                  </a:lnTo>
                  <a:lnTo>
                    <a:pt x="11975" y="222"/>
                  </a:lnTo>
                  <a:lnTo>
                    <a:pt x="12011" y="253"/>
                  </a:lnTo>
                  <a:lnTo>
                    <a:pt x="12044" y="284"/>
                  </a:lnTo>
                  <a:lnTo>
                    <a:pt x="12076" y="318"/>
                  </a:lnTo>
                  <a:lnTo>
                    <a:pt x="12107" y="354"/>
                  </a:lnTo>
                  <a:lnTo>
                    <a:pt x="12136" y="390"/>
                  </a:lnTo>
                  <a:lnTo>
                    <a:pt x="12162" y="428"/>
                  </a:lnTo>
                  <a:lnTo>
                    <a:pt x="12188" y="468"/>
                  </a:lnTo>
                  <a:lnTo>
                    <a:pt x="12211" y="508"/>
                  </a:lnTo>
                  <a:lnTo>
                    <a:pt x="12233" y="550"/>
                  </a:lnTo>
                  <a:lnTo>
                    <a:pt x="12252" y="593"/>
                  </a:lnTo>
                  <a:lnTo>
                    <a:pt x="12270" y="637"/>
                  </a:lnTo>
                  <a:lnTo>
                    <a:pt x="12285" y="682"/>
                  </a:lnTo>
                  <a:lnTo>
                    <a:pt x="12298" y="728"/>
                  </a:lnTo>
                  <a:lnTo>
                    <a:pt x="12309" y="774"/>
                  </a:lnTo>
                  <a:lnTo>
                    <a:pt x="12318" y="822"/>
                  </a:lnTo>
                  <a:lnTo>
                    <a:pt x="12324" y="870"/>
                  </a:lnTo>
                  <a:lnTo>
                    <a:pt x="12327" y="919"/>
                  </a:lnTo>
                  <a:lnTo>
                    <a:pt x="12329" y="969"/>
                  </a:lnTo>
                  <a:lnTo>
                    <a:pt x="12329" y="8462"/>
                  </a:lnTo>
                  <a:lnTo>
                    <a:pt x="12327" y="8512"/>
                  </a:lnTo>
                  <a:lnTo>
                    <a:pt x="12324" y="8561"/>
                  </a:lnTo>
                  <a:lnTo>
                    <a:pt x="12318" y="8609"/>
                  </a:lnTo>
                  <a:lnTo>
                    <a:pt x="12309" y="8656"/>
                  </a:lnTo>
                  <a:lnTo>
                    <a:pt x="12298" y="8703"/>
                  </a:lnTo>
                  <a:lnTo>
                    <a:pt x="12285" y="8750"/>
                  </a:lnTo>
                  <a:lnTo>
                    <a:pt x="12270" y="8795"/>
                  </a:lnTo>
                  <a:lnTo>
                    <a:pt x="12252" y="8838"/>
                  </a:lnTo>
                  <a:lnTo>
                    <a:pt x="12233" y="8881"/>
                  </a:lnTo>
                  <a:lnTo>
                    <a:pt x="12211" y="8923"/>
                  </a:lnTo>
                  <a:lnTo>
                    <a:pt x="12188" y="8964"/>
                  </a:lnTo>
                  <a:lnTo>
                    <a:pt x="12162" y="9003"/>
                  </a:lnTo>
                  <a:lnTo>
                    <a:pt x="12136" y="9040"/>
                  </a:lnTo>
                  <a:lnTo>
                    <a:pt x="12107" y="9077"/>
                  </a:lnTo>
                  <a:lnTo>
                    <a:pt x="12076" y="9112"/>
                  </a:lnTo>
                  <a:lnTo>
                    <a:pt x="12044" y="9146"/>
                  </a:lnTo>
                  <a:lnTo>
                    <a:pt x="12011" y="9179"/>
                  </a:lnTo>
                  <a:lnTo>
                    <a:pt x="11975" y="9209"/>
                  </a:lnTo>
                  <a:lnTo>
                    <a:pt x="11939" y="9237"/>
                  </a:lnTo>
                  <a:lnTo>
                    <a:pt x="11901" y="9265"/>
                  </a:lnTo>
                  <a:lnTo>
                    <a:pt x="11861" y="9290"/>
                  </a:lnTo>
                  <a:lnTo>
                    <a:pt x="11821" y="9313"/>
                  </a:lnTo>
                  <a:lnTo>
                    <a:pt x="11779" y="9335"/>
                  </a:lnTo>
                  <a:lnTo>
                    <a:pt x="11736" y="9354"/>
                  </a:lnTo>
                  <a:lnTo>
                    <a:pt x="11692" y="9371"/>
                  </a:lnTo>
                  <a:lnTo>
                    <a:pt x="11647" y="9387"/>
                  </a:lnTo>
                  <a:lnTo>
                    <a:pt x="11601" y="9400"/>
                  </a:lnTo>
                  <a:lnTo>
                    <a:pt x="11555" y="9411"/>
                  </a:lnTo>
                  <a:lnTo>
                    <a:pt x="11507" y="9420"/>
                  </a:lnTo>
                  <a:lnTo>
                    <a:pt x="11459" y="9426"/>
                  </a:lnTo>
                  <a:lnTo>
                    <a:pt x="11410" y="9430"/>
                  </a:lnTo>
                  <a:lnTo>
                    <a:pt x="11361" y="9431"/>
                  </a:lnTo>
                  <a:lnTo>
                    <a:pt x="8133" y="9431"/>
                  </a:lnTo>
                  <a:lnTo>
                    <a:pt x="8133" y="9818"/>
                  </a:lnTo>
                  <a:lnTo>
                    <a:pt x="4195" y="9818"/>
                  </a:lnTo>
                  <a:lnTo>
                    <a:pt x="4195" y="9431"/>
                  </a:lnTo>
                  <a:lnTo>
                    <a:pt x="968" y="9431"/>
                  </a:lnTo>
                  <a:lnTo>
                    <a:pt x="918" y="9430"/>
                  </a:lnTo>
                  <a:lnTo>
                    <a:pt x="869" y="9426"/>
                  </a:lnTo>
                  <a:lnTo>
                    <a:pt x="821" y="9420"/>
                  </a:lnTo>
                  <a:lnTo>
                    <a:pt x="774" y="9411"/>
                  </a:lnTo>
                  <a:lnTo>
                    <a:pt x="727" y="9400"/>
                  </a:lnTo>
                  <a:lnTo>
                    <a:pt x="681" y="9387"/>
                  </a:lnTo>
                  <a:lnTo>
                    <a:pt x="636" y="9371"/>
                  </a:lnTo>
                  <a:lnTo>
                    <a:pt x="592" y="9354"/>
                  </a:lnTo>
                  <a:lnTo>
                    <a:pt x="550" y="9335"/>
                  </a:lnTo>
                  <a:lnTo>
                    <a:pt x="508" y="9313"/>
                  </a:lnTo>
                  <a:lnTo>
                    <a:pt x="467" y="9290"/>
                  </a:lnTo>
                  <a:lnTo>
                    <a:pt x="428" y="9265"/>
                  </a:lnTo>
                  <a:lnTo>
                    <a:pt x="390" y="9237"/>
                  </a:lnTo>
                  <a:lnTo>
                    <a:pt x="353" y="9209"/>
                  </a:lnTo>
                  <a:lnTo>
                    <a:pt x="318" y="9179"/>
                  </a:lnTo>
                  <a:lnTo>
                    <a:pt x="285" y="9146"/>
                  </a:lnTo>
                  <a:lnTo>
                    <a:pt x="252" y="9112"/>
                  </a:lnTo>
                  <a:lnTo>
                    <a:pt x="222" y="9077"/>
                  </a:lnTo>
                  <a:lnTo>
                    <a:pt x="192" y="9040"/>
                  </a:lnTo>
                  <a:lnTo>
                    <a:pt x="166" y="9003"/>
                  </a:lnTo>
                  <a:lnTo>
                    <a:pt x="140" y="8964"/>
                  </a:lnTo>
                  <a:lnTo>
                    <a:pt x="117" y="8923"/>
                  </a:lnTo>
                  <a:lnTo>
                    <a:pt x="96" y="8881"/>
                  </a:lnTo>
                  <a:lnTo>
                    <a:pt x="77" y="8838"/>
                  </a:lnTo>
                  <a:lnTo>
                    <a:pt x="59" y="8795"/>
                  </a:lnTo>
                  <a:lnTo>
                    <a:pt x="44" y="8750"/>
                  </a:lnTo>
                  <a:lnTo>
                    <a:pt x="31" y="8703"/>
                  </a:lnTo>
                  <a:lnTo>
                    <a:pt x="19" y="8656"/>
                  </a:lnTo>
                  <a:lnTo>
                    <a:pt x="11" y="8609"/>
                  </a:lnTo>
                  <a:lnTo>
                    <a:pt x="5" y="8561"/>
                  </a:lnTo>
                  <a:lnTo>
                    <a:pt x="1" y="8512"/>
                  </a:lnTo>
                  <a:lnTo>
                    <a:pt x="0" y="8462"/>
                  </a:lnTo>
                  <a:lnTo>
                    <a:pt x="0" y="969"/>
                  </a:lnTo>
                  <a:lnTo>
                    <a:pt x="1" y="919"/>
                  </a:lnTo>
                  <a:lnTo>
                    <a:pt x="5" y="870"/>
                  </a:lnTo>
                  <a:lnTo>
                    <a:pt x="11" y="822"/>
                  </a:lnTo>
                  <a:lnTo>
                    <a:pt x="19" y="774"/>
                  </a:lnTo>
                  <a:lnTo>
                    <a:pt x="31" y="728"/>
                  </a:lnTo>
                  <a:lnTo>
                    <a:pt x="44" y="682"/>
                  </a:lnTo>
                  <a:lnTo>
                    <a:pt x="59" y="637"/>
                  </a:lnTo>
                  <a:lnTo>
                    <a:pt x="77" y="593"/>
                  </a:lnTo>
                  <a:lnTo>
                    <a:pt x="96" y="550"/>
                  </a:lnTo>
                  <a:lnTo>
                    <a:pt x="117" y="508"/>
                  </a:lnTo>
                  <a:lnTo>
                    <a:pt x="140" y="468"/>
                  </a:lnTo>
                  <a:lnTo>
                    <a:pt x="166" y="428"/>
                  </a:lnTo>
                  <a:lnTo>
                    <a:pt x="192" y="390"/>
                  </a:lnTo>
                  <a:lnTo>
                    <a:pt x="222" y="354"/>
                  </a:lnTo>
                  <a:lnTo>
                    <a:pt x="252" y="318"/>
                  </a:lnTo>
                  <a:lnTo>
                    <a:pt x="285" y="284"/>
                  </a:lnTo>
                  <a:lnTo>
                    <a:pt x="318" y="253"/>
                  </a:lnTo>
                  <a:lnTo>
                    <a:pt x="353" y="222"/>
                  </a:lnTo>
                  <a:lnTo>
                    <a:pt x="390" y="193"/>
                  </a:lnTo>
                  <a:lnTo>
                    <a:pt x="428" y="167"/>
                  </a:lnTo>
                  <a:lnTo>
                    <a:pt x="467" y="141"/>
                  </a:lnTo>
                  <a:lnTo>
                    <a:pt x="508" y="117"/>
                  </a:lnTo>
                  <a:lnTo>
                    <a:pt x="550" y="96"/>
                  </a:lnTo>
                  <a:lnTo>
                    <a:pt x="592" y="76"/>
                  </a:lnTo>
                  <a:lnTo>
                    <a:pt x="636" y="59"/>
                  </a:lnTo>
                  <a:lnTo>
                    <a:pt x="681" y="44"/>
                  </a:lnTo>
                  <a:lnTo>
                    <a:pt x="727" y="30"/>
                  </a:lnTo>
                  <a:lnTo>
                    <a:pt x="774" y="20"/>
                  </a:lnTo>
                  <a:lnTo>
                    <a:pt x="821" y="11"/>
                  </a:lnTo>
                  <a:lnTo>
                    <a:pt x="869" y="5"/>
                  </a:lnTo>
                  <a:lnTo>
                    <a:pt x="918" y="2"/>
                  </a:lnTo>
                  <a:lnTo>
                    <a:pt x="968" y="0"/>
                  </a:lnTo>
                  <a:close/>
                  <a:moveTo>
                    <a:pt x="2888" y="10546"/>
                  </a:moveTo>
                  <a:lnTo>
                    <a:pt x="2888" y="10546"/>
                  </a:lnTo>
                  <a:lnTo>
                    <a:pt x="3295" y="10200"/>
                  </a:lnTo>
                  <a:lnTo>
                    <a:pt x="9033" y="10200"/>
                  </a:lnTo>
                  <a:lnTo>
                    <a:pt x="9441" y="10546"/>
                  </a:lnTo>
                  <a:lnTo>
                    <a:pt x="9441" y="11322"/>
                  </a:lnTo>
                  <a:lnTo>
                    <a:pt x="2888" y="11322"/>
                  </a:lnTo>
                  <a:lnTo>
                    <a:pt x="2888" y="10546"/>
                  </a:lnTo>
                  <a:close/>
                  <a:moveTo>
                    <a:pt x="1117" y="969"/>
                  </a:moveTo>
                  <a:lnTo>
                    <a:pt x="11211" y="969"/>
                  </a:lnTo>
                  <a:lnTo>
                    <a:pt x="11211" y="8462"/>
                  </a:lnTo>
                  <a:lnTo>
                    <a:pt x="1117" y="8462"/>
                  </a:lnTo>
                  <a:lnTo>
                    <a:pt x="1117" y="969"/>
                  </a:lnTo>
                  <a:close/>
                </a:path>
              </a:pathLst>
            </a:custGeom>
            <a:grpFill/>
            <a:ln w="9525">
              <a:noFill/>
              <a:round/>
            </a:ln>
          </p:spPr>
          <p:txBody>
            <a:bodyPr vert="horz" wrap="square" lIns="91440" tIns="45720" rIns="91440" bIns="45720" numCol="1" anchor="t" anchorCtr="0" compatLnSpc="1"/>
            <a:lstStyle/>
            <a:p>
              <a:endParaRPr lang="zh-CN" altLang="en-US" u="sng">
                <a:solidFill>
                  <a:srgbClr val="000000"/>
                </a:solidFill>
                <a:latin typeface="Arial" panose="020B0604020202020204" pitchFamily="34" charset="0"/>
                <a:cs typeface="Arial" panose="020B0604020202020204" pitchFamily="34" charset="0"/>
              </a:endParaRPr>
            </a:p>
          </p:txBody>
        </p:sp>
        <p:sp>
          <p:nvSpPr>
            <p:cNvPr id="229" name="Freeform 6"/>
            <p:cNvSpPr>
              <a:spLocks noEditPoints="1"/>
            </p:cNvSpPr>
            <p:nvPr/>
          </p:nvSpPr>
          <p:spPr bwMode="auto">
            <a:xfrm>
              <a:off x="-598488" y="2612827"/>
              <a:ext cx="598488" cy="1103313"/>
            </a:xfrm>
            <a:custGeom>
              <a:avLst/>
              <a:gdLst/>
              <a:ahLst/>
              <a:cxnLst>
                <a:cxn ang="0">
                  <a:pos x="6426" y="15"/>
                </a:cxn>
                <a:cxn ang="0">
                  <a:pos x="6572" y="81"/>
                </a:cxn>
                <a:cxn ang="0">
                  <a:pos x="6686" y="190"/>
                </a:cxn>
                <a:cxn ang="0">
                  <a:pos x="6759" y="332"/>
                </a:cxn>
                <a:cxn ang="0">
                  <a:pos x="6780" y="12044"/>
                </a:cxn>
                <a:cxn ang="0">
                  <a:pos x="6751" y="12206"/>
                </a:cxn>
                <a:cxn ang="0">
                  <a:pos x="6671" y="12344"/>
                </a:cxn>
                <a:cxn ang="0">
                  <a:pos x="6553" y="12447"/>
                </a:cxn>
                <a:cxn ang="0">
                  <a:pos x="6403" y="12506"/>
                </a:cxn>
                <a:cxn ang="0">
                  <a:pos x="424" y="12513"/>
                </a:cxn>
                <a:cxn ang="0">
                  <a:pos x="268" y="12469"/>
                </a:cxn>
                <a:cxn ang="0">
                  <a:pos x="139" y="12377"/>
                </a:cxn>
                <a:cxn ang="0">
                  <a:pos x="47" y="12248"/>
                </a:cxn>
                <a:cxn ang="0">
                  <a:pos x="3" y="12092"/>
                </a:cxn>
                <a:cxn ang="0">
                  <a:pos x="1971" y="10952"/>
                </a:cxn>
                <a:cxn ang="0">
                  <a:pos x="2201" y="10885"/>
                </a:cxn>
                <a:cxn ang="0">
                  <a:pos x="2412" y="10778"/>
                </a:cxn>
                <a:cxn ang="0">
                  <a:pos x="2782" y="10424"/>
                </a:cxn>
                <a:cxn ang="0">
                  <a:pos x="2899" y="10222"/>
                </a:cxn>
                <a:cxn ang="0">
                  <a:pos x="2963" y="10051"/>
                </a:cxn>
                <a:cxn ang="0">
                  <a:pos x="3003" y="9870"/>
                </a:cxn>
                <a:cxn ang="0">
                  <a:pos x="3018" y="9679"/>
                </a:cxn>
                <a:cxn ang="0">
                  <a:pos x="6497" y="1691"/>
                </a:cxn>
                <a:cxn ang="0">
                  <a:pos x="2719" y="1479"/>
                </a:cxn>
                <a:cxn ang="0">
                  <a:pos x="2505" y="1273"/>
                </a:cxn>
                <a:cxn ang="0">
                  <a:pos x="2248" y="1121"/>
                </a:cxn>
                <a:cxn ang="0">
                  <a:pos x="1957" y="1032"/>
                </a:cxn>
                <a:cxn ang="0">
                  <a:pos x="0" y="471"/>
                </a:cxn>
                <a:cxn ang="0">
                  <a:pos x="28" y="310"/>
                </a:cxn>
                <a:cxn ang="0">
                  <a:pos x="108" y="172"/>
                </a:cxn>
                <a:cxn ang="0">
                  <a:pos x="227" y="69"/>
                </a:cxn>
                <a:cxn ang="0">
                  <a:pos x="376" y="9"/>
                </a:cxn>
                <a:cxn ang="0">
                  <a:pos x="5844" y="5014"/>
                </a:cxn>
                <a:cxn ang="0">
                  <a:pos x="5995" y="5056"/>
                </a:cxn>
                <a:cxn ang="0">
                  <a:pos x="6119" y="5145"/>
                </a:cxn>
                <a:cxn ang="0">
                  <a:pos x="6208" y="5269"/>
                </a:cxn>
                <a:cxn ang="0">
                  <a:pos x="6250" y="5419"/>
                </a:cxn>
                <a:cxn ang="0">
                  <a:pos x="6238" y="5579"/>
                </a:cxn>
                <a:cxn ang="0">
                  <a:pos x="6175" y="5720"/>
                </a:cxn>
                <a:cxn ang="0">
                  <a:pos x="6070" y="5830"/>
                </a:cxn>
                <a:cxn ang="0">
                  <a:pos x="5933" y="5900"/>
                </a:cxn>
                <a:cxn ang="0">
                  <a:pos x="5775" y="5919"/>
                </a:cxn>
                <a:cxn ang="0">
                  <a:pos x="5621" y="5885"/>
                </a:cxn>
                <a:cxn ang="0">
                  <a:pos x="5493" y="5803"/>
                </a:cxn>
                <a:cxn ang="0">
                  <a:pos x="5399" y="5682"/>
                </a:cxn>
                <a:cxn ang="0">
                  <a:pos x="5349" y="5535"/>
                </a:cxn>
                <a:cxn ang="0">
                  <a:pos x="5353" y="5374"/>
                </a:cxn>
                <a:cxn ang="0">
                  <a:pos x="5409" y="5231"/>
                </a:cxn>
                <a:cxn ang="0">
                  <a:pos x="5510" y="5115"/>
                </a:cxn>
                <a:cxn ang="0">
                  <a:pos x="5643" y="5039"/>
                </a:cxn>
                <a:cxn ang="0">
                  <a:pos x="5798" y="5011"/>
                </a:cxn>
                <a:cxn ang="0">
                  <a:pos x="4028" y="9504"/>
                </a:cxn>
                <a:cxn ang="0">
                  <a:pos x="3533" y="11795"/>
                </a:cxn>
                <a:cxn ang="0">
                  <a:pos x="3006" y="2139"/>
                </a:cxn>
                <a:cxn ang="0">
                  <a:pos x="3018" y="3648"/>
                </a:cxn>
              </a:cxnLst>
              <a:rect l="0" t="0" r="r" b="b"/>
              <a:pathLst>
                <a:path w="6780" h="12516">
                  <a:moveTo>
                    <a:pt x="472" y="0"/>
                  </a:moveTo>
                  <a:lnTo>
                    <a:pt x="6309" y="0"/>
                  </a:lnTo>
                  <a:lnTo>
                    <a:pt x="6333" y="1"/>
                  </a:lnTo>
                  <a:lnTo>
                    <a:pt x="6357" y="2"/>
                  </a:lnTo>
                  <a:lnTo>
                    <a:pt x="6381" y="5"/>
                  </a:lnTo>
                  <a:lnTo>
                    <a:pt x="6403" y="9"/>
                  </a:lnTo>
                  <a:lnTo>
                    <a:pt x="6426" y="15"/>
                  </a:lnTo>
                  <a:lnTo>
                    <a:pt x="6448" y="22"/>
                  </a:lnTo>
                  <a:lnTo>
                    <a:pt x="6470" y="29"/>
                  </a:lnTo>
                  <a:lnTo>
                    <a:pt x="6491" y="37"/>
                  </a:lnTo>
                  <a:lnTo>
                    <a:pt x="6513" y="47"/>
                  </a:lnTo>
                  <a:lnTo>
                    <a:pt x="6533" y="57"/>
                  </a:lnTo>
                  <a:lnTo>
                    <a:pt x="6553" y="69"/>
                  </a:lnTo>
                  <a:lnTo>
                    <a:pt x="6572" y="81"/>
                  </a:lnTo>
                  <a:lnTo>
                    <a:pt x="6591" y="94"/>
                  </a:lnTo>
                  <a:lnTo>
                    <a:pt x="6608" y="109"/>
                  </a:lnTo>
                  <a:lnTo>
                    <a:pt x="6625" y="123"/>
                  </a:lnTo>
                  <a:lnTo>
                    <a:pt x="6642" y="138"/>
                  </a:lnTo>
                  <a:lnTo>
                    <a:pt x="6657" y="155"/>
                  </a:lnTo>
                  <a:lnTo>
                    <a:pt x="6671" y="172"/>
                  </a:lnTo>
                  <a:lnTo>
                    <a:pt x="6686" y="190"/>
                  </a:lnTo>
                  <a:lnTo>
                    <a:pt x="6699" y="208"/>
                  </a:lnTo>
                  <a:lnTo>
                    <a:pt x="6711" y="227"/>
                  </a:lnTo>
                  <a:lnTo>
                    <a:pt x="6723" y="247"/>
                  </a:lnTo>
                  <a:lnTo>
                    <a:pt x="6733" y="267"/>
                  </a:lnTo>
                  <a:lnTo>
                    <a:pt x="6743" y="289"/>
                  </a:lnTo>
                  <a:lnTo>
                    <a:pt x="6751" y="310"/>
                  </a:lnTo>
                  <a:lnTo>
                    <a:pt x="6759" y="332"/>
                  </a:lnTo>
                  <a:lnTo>
                    <a:pt x="6765" y="354"/>
                  </a:lnTo>
                  <a:lnTo>
                    <a:pt x="6771" y="377"/>
                  </a:lnTo>
                  <a:lnTo>
                    <a:pt x="6775" y="400"/>
                  </a:lnTo>
                  <a:lnTo>
                    <a:pt x="6778" y="423"/>
                  </a:lnTo>
                  <a:lnTo>
                    <a:pt x="6779" y="448"/>
                  </a:lnTo>
                  <a:lnTo>
                    <a:pt x="6780" y="471"/>
                  </a:lnTo>
                  <a:lnTo>
                    <a:pt x="6780" y="12044"/>
                  </a:lnTo>
                  <a:lnTo>
                    <a:pt x="6779" y="12068"/>
                  </a:lnTo>
                  <a:lnTo>
                    <a:pt x="6778" y="12092"/>
                  </a:lnTo>
                  <a:lnTo>
                    <a:pt x="6775" y="12115"/>
                  </a:lnTo>
                  <a:lnTo>
                    <a:pt x="6771" y="12139"/>
                  </a:lnTo>
                  <a:lnTo>
                    <a:pt x="6765" y="12162"/>
                  </a:lnTo>
                  <a:lnTo>
                    <a:pt x="6759" y="12184"/>
                  </a:lnTo>
                  <a:lnTo>
                    <a:pt x="6751" y="12206"/>
                  </a:lnTo>
                  <a:lnTo>
                    <a:pt x="6743" y="12227"/>
                  </a:lnTo>
                  <a:lnTo>
                    <a:pt x="6733" y="12248"/>
                  </a:lnTo>
                  <a:lnTo>
                    <a:pt x="6723" y="12268"/>
                  </a:lnTo>
                  <a:lnTo>
                    <a:pt x="6711" y="12289"/>
                  </a:lnTo>
                  <a:lnTo>
                    <a:pt x="6699" y="12307"/>
                  </a:lnTo>
                  <a:lnTo>
                    <a:pt x="6686" y="12325"/>
                  </a:lnTo>
                  <a:lnTo>
                    <a:pt x="6671" y="12344"/>
                  </a:lnTo>
                  <a:lnTo>
                    <a:pt x="6657" y="12360"/>
                  </a:lnTo>
                  <a:lnTo>
                    <a:pt x="6642" y="12377"/>
                  </a:lnTo>
                  <a:lnTo>
                    <a:pt x="6625" y="12393"/>
                  </a:lnTo>
                  <a:lnTo>
                    <a:pt x="6608" y="12407"/>
                  </a:lnTo>
                  <a:lnTo>
                    <a:pt x="6591" y="12422"/>
                  </a:lnTo>
                  <a:lnTo>
                    <a:pt x="6572" y="12435"/>
                  </a:lnTo>
                  <a:lnTo>
                    <a:pt x="6553" y="12447"/>
                  </a:lnTo>
                  <a:lnTo>
                    <a:pt x="6533" y="12459"/>
                  </a:lnTo>
                  <a:lnTo>
                    <a:pt x="6513" y="12469"/>
                  </a:lnTo>
                  <a:lnTo>
                    <a:pt x="6491" y="12478"/>
                  </a:lnTo>
                  <a:lnTo>
                    <a:pt x="6470" y="12487"/>
                  </a:lnTo>
                  <a:lnTo>
                    <a:pt x="6448" y="12494"/>
                  </a:lnTo>
                  <a:lnTo>
                    <a:pt x="6426" y="12501"/>
                  </a:lnTo>
                  <a:lnTo>
                    <a:pt x="6403" y="12506"/>
                  </a:lnTo>
                  <a:lnTo>
                    <a:pt x="6381" y="12510"/>
                  </a:lnTo>
                  <a:lnTo>
                    <a:pt x="6357" y="12513"/>
                  </a:lnTo>
                  <a:lnTo>
                    <a:pt x="6333" y="12515"/>
                  </a:lnTo>
                  <a:lnTo>
                    <a:pt x="6309" y="12516"/>
                  </a:lnTo>
                  <a:lnTo>
                    <a:pt x="472" y="12516"/>
                  </a:lnTo>
                  <a:lnTo>
                    <a:pt x="447" y="12515"/>
                  </a:lnTo>
                  <a:lnTo>
                    <a:pt x="424" y="12513"/>
                  </a:lnTo>
                  <a:lnTo>
                    <a:pt x="400" y="12510"/>
                  </a:lnTo>
                  <a:lnTo>
                    <a:pt x="376" y="12506"/>
                  </a:lnTo>
                  <a:lnTo>
                    <a:pt x="354" y="12501"/>
                  </a:lnTo>
                  <a:lnTo>
                    <a:pt x="331" y="12494"/>
                  </a:lnTo>
                  <a:lnTo>
                    <a:pt x="310" y="12487"/>
                  </a:lnTo>
                  <a:lnTo>
                    <a:pt x="288" y="12478"/>
                  </a:lnTo>
                  <a:lnTo>
                    <a:pt x="268" y="12469"/>
                  </a:lnTo>
                  <a:lnTo>
                    <a:pt x="247" y="12459"/>
                  </a:lnTo>
                  <a:lnTo>
                    <a:pt x="227" y="12447"/>
                  </a:lnTo>
                  <a:lnTo>
                    <a:pt x="209" y="12435"/>
                  </a:lnTo>
                  <a:lnTo>
                    <a:pt x="190" y="12422"/>
                  </a:lnTo>
                  <a:lnTo>
                    <a:pt x="172" y="12407"/>
                  </a:lnTo>
                  <a:lnTo>
                    <a:pt x="155" y="12393"/>
                  </a:lnTo>
                  <a:lnTo>
                    <a:pt x="139" y="12377"/>
                  </a:lnTo>
                  <a:lnTo>
                    <a:pt x="123" y="12360"/>
                  </a:lnTo>
                  <a:lnTo>
                    <a:pt x="108" y="12344"/>
                  </a:lnTo>
                  <a:lnTo>
                    <a:pt x="94" y="12325"/>
                  </a:lnTo>
                  <a:lnTo>
                    <a:pt x="81" y="12307"/>
                  </a:lnTo>
                  <a:lnTo>
                    <a:pt x="68" y="12289"/>
                  </a:lnTo>
                  <a:lnTo>
                    <a:pt x="57" y="12268"/>
                  </a:lnTo>
                  <a:lnTo>
                    <a:pt x="47" y="12248"/>
                  </a:lnTo>
                  <a:lnTo>
                    <a:pt x="38" y="12227"/>
                  </a:lnTo>
                  <a:lnTo>
                    <a:pt x="28" y="12206"/>
                  </a:lnTo>
                  <a:lnTo>
                    <a:pt x="21" y="12184"/>
                  </a:lnTo>
                  <a:lnTo>
                    <a:pt x="15" y="12162"/>
                  </a:lnTo>
                  <a:lnTo>
                    <a:pt x="10" y="12139"/>
                  </a:lnTo>
                  <a:lnTo>
                    <a:pt x="6" y="12115"/>
                  </a:lnTo>
                  <a:lnTo>
                    <a:pt x="3" y="12092"/>
                  </a:lnTo>
                  <a:lnTo>
                    <a:pt x="1" y="12068"/>
                  </a:lnTo>
                  <a:lnTo>
                    <a:pt x="0" y="12044"/>
                  </a:lnTo>
                  <a:lnTo>
                    <a:pt x="0" y="10974"/>
                  </a:lnTo>
                  <a:lnTo>
                    <a:pt x="1687" y="10974"/>
                  </a:lnTo>
                  <a:lnTo>
                    <a:pt x="1687" y="11795"/>
                  </a:lnTo>
                  <a:lnTo>
                    <a:pt x="1971" y="11795"/>
                  </a:lnTo>
                  <a:lnTo>
                    <a:pt x="1971" y="10952"/>
                  </a:lnTo>
                  <a:lnTo>
                    <a:pt x="2005" y="10945"/>
                  </a:lnTo>
                  <a:lnTo>
                    <a:pt x="2039" y="10937"/>
                  </a:lnTo>
                  <a:lnTo>
                    <a:pt x="2072" y="10928"/>
                  </a:lnTo>
                  <a:lnTo>
                    <a:pt x="2105" y="10919"/>
                  </a:lnTo>
                  <a:lnTo>
                    <a:pt x="2137" y="10909"/>
                  </a:lnTo>
                  <a:lnTo>
                    <a:pt x="2169" y="10897"/>
                  </a:lnTo>
                  <a:lnTo>
                    <a:pt x="2201" y="10885"/>
                  </a:lnTo>
                  <a:lnTo>
                    <a:pt x="2233" y="10872"/>
                  </a:lnTo>
                  <a:lnTo>
                    <a:pt x="2263" y="10858"/>
                  </a:lnTo>
                  <a:lnTo>
                    <a:pt x="2294" y="10844"/>
                  </a:lnTo>
                  <a:lnTo>
                    <a:pt x="2324" y="10829"/>
                  </a:lnTo>
                  <a:lnTo>
                    <a:pt x="2353" y="10812"/>
                  </a:lnTo>
                  <a:lnTo>
                    <a:pt x="2383" y="10796"/>
                  </a:lnTo>
                  <a:lnTo>
                    <a:pt x="2412" y="10778"/>
                  </a:lnTo>
                  <a:lnTo>
                    <a:pt x="2439" y="10760"/>
                  </a:lnTo>
                  <a:lnTo>
                    <a:pt x="2467" y="10741"/>
                  </a:lnTo>
                  <a:lnTo>
                    <a:pt x="2467" y="11795"/>
                  </a:lnTo>
                  <a:lnTo>
                    <a:pt x="2753" y="11795"/>
                  </a:lnTo>
                  <a:lnTo>
                    <a:pt x="2753" y="10466"/>
                  </a:lnTo>
                  <a:lnTo>
                    <a:pt x="2768" y="10446"/>
                  </a:lnTo>
                  <a:lnTo>
                    <a:pt x="2782" y="10424"/>
                  </a:lnTo>
                  <a:lnTo>
                    <a:pt x="2797" y="10403"/>
                  </a:lnTo>
                  <a:lnTo>
                    <a:pt x="2811" y="10381"/>
                  </a:lnTo>
                  <a:lnTo>
                    <a:pt x="2839" y="10337"/>
                  </a:lnTo>
                  <a:lnTo>
                    <a:pt x="2864" y="10292"/>
                  </a:lnTo>
                  <a:lnTo>
                    <a:pt x="2875" y="10269"/>
                  </a:lnTo>
                  <a:lnTo>
                    <a:pt x="2888" y="10246"/>
                  </a:lnTo>
                  <a:lnTo>
                    <a:pt x="2899" y="10222"/>
                  </a:lnTo>
                  <a:lnTo>
                    <a:pt x="2909" y="10199"/>
                  </a:lnTo>
                  <a:lnTo>
                    <a:pt x="2919" y="10175"/>
                  </a:lnTo>
                  <a:lnTo>
                    <a:pt x="2930" y="10150"/>
                  </a:lnTo>
                  <a:lnTo>
                    <a:pt x="2939" y="10126"/>
                  </a:lnTo>
                  <a:lnTo>
                    <a:pt x="2947" y="10101"/>
                  </a:lnTo>
                  <a:lnTo>
                    <a:pt x="2955" y="10077"/>
                  </a:lnTo>
                  <a:lnTo>
                    <a:pt x="2963" y="10051"/>
                  </a:lnTo>
                  <a:lnTo>
                    <a:pt x="2971" y="10025"/>
                  </a:lnTo>
                  <a:lnTo>
                    <a:pt x="2978" y="10000"/>
                  </a:lnTo>
                  <a:lnTo>
                    <a:pt x="2984" y="9974"/>
                  </a:lnTo>
                  <a:lnTo>
                    <a:pt x="2989" y="9949"/>
                  </a:lnTo>
                  <a:lnTo>
                    <a:pt x="2995" y="9922"/>
                  </a:lnTo>
                  <a:lnTo>
                    <a:pt x="2999" y="9896"/>
                  </a:lnTo>
                  <a:lnTo>
                    <a:pt x="3003" y="9870"/>
                  </a:lnTo>
                  <a:lnTo>
                    <a:pt x="3007" y="9843"/>
                  </a:lnTo>
                  <a:lnTo>
                    <a:pt x="3011" y="9817"/>
                  </a:lnTo>
                  <a:lnTo>
                    <a:pt x="3013" y="9789"/>
                  </a:lnTo>
                  <a:lnTo>
                    <a:pt x="3015" y="9762"/>
                  </a:lnTo>
                  <a:lnTo>
                    <a:pt x="3017" y="9735"/>
                  </a:lnTo>
                  <a:lnTo>
                    <a:pt x="3018" y="9707"/>
                  </a:lnTo>
                  <a:lnTo>
                    <a:pt x="3018" y="9679"/>
                  </a:lnTo>
                  <a:lnTo>
                    <a:pt x="3018" y="3934"/>
                  </a:lnTo>
                  <a:lnTo>
                    <a:pt x="6497" y="3934"/>
                  </a:lnTo>
                  <a:lnTo>
                    <a:pt x="6497" y="3771"/>
                  </a:lnTo>
                  <a:lnTo>
                    <a:pt x="6497" y="3771"/>
                  </a:lnTo>
                  <a:lnTo>
                    <a:pt x="6497" y="1977"/>
                  </a:lnTo>
                  <a:lnTo>
                    <a:pt x="6497" y="1746"/>
                  </a:lnTo>
                  <a:lnTo>
                    <a:pt x="6497" y="1691"/>
                  </a:lnTo>
                  <a:lnTo>
                    <a:pt x="2862" y="1691"/>
                  </a:lnTo>
                  <a:lnTo>
                    <a:pt x="2842" y="1655"/>
                  </a:lnTo>
                  <a:lnTo>
                    <a:pt x="2819" y="1618"/>
                  </a:lnTo>
                  <a:lnTo>
                    <a:pt x="2796" y="1582"/>
                  </a:lnTo>
                  <a:lnTo>
                    <a:pt x="2771" y="1547"/>
                  </a:lnTo>
                  <a:lnTo>
                    <a:pt x="2745" y="1512"/>
                  </a:lnTo>
                  <a:lnTo>
                    <a:pt x="2719" y="1479"/>
                  </a:lnTo>
                  <a:lnTo>
                    <a:pt x="2691" y="1447"/>
                  </a:lnTo>
                  <a:lnTo>
                    <a:pt x="2662" y="1416"/>
                  </a:lnTo>
                  <a:lnTo>
                    <a:pt x="2633" y="1385"/>
                  </a:lnTo>
                  <a:lnTo>
                    <a:pt x="2602" y="1355"/>
                  </a:lnTo>
                  <a:lnTo>
                    <a:pt x="2570" y="1327"/>
                  </a:lnTo>
                  <a:lnTo>
                    <a:pt x="2538" y="1299"/>
                  </a:lnTo>
                  <a:lnTo>
                    <a:pt x="2505" y="1273"/>
                  </a:lnTo>
                  <a:lnTo>
                    <a:pt x="2470" y="1248"/>
                  </a:lnTo>
                  <a:lnTo>
                    <a:pt x="2435" y="1223"/>
                  </a:lnTo>
                  <a:lnTo>
                    <a:pt x="2399" y="1201"/>
                  </a:lnTo>
                  <a:lnTo>
                    <a:pt x="2363" y="1179"/>
                  </a:lnTo>
                  <a:lnTo>
                    <a:pt x="2325" y="1159"/>
                  </a:lnTo>
                  <a:lnTo>
                    <a:pt x="2287" y="1139"/>
                  </a:lnTo>
                  <a:lnTo>
                    <a:pt x="2248" y="1121"/>
                  </a:lnTo>
                  <a:lnTo>
                    <a:pt x="2208" y="1104"/>
                  </a:lnTo>
                  <a:lnTo>
                    <a:pt x="2168" y="1089"/>
                  </a:lnTo>
                  <a:lnTo>
                    <a:pt x="2127" y="1075"/>
                  </a:lnTo>
                  <a:lnTo>
                    <a:pt x="2085" y="1061"/>
                  </a:lnTo>
                  <a:lnTo>
                    <a:pt x="2043" y="1050"/>
                  </a:lnTo>
                  <a:lnTo>
                    <a:pt x="2000" y="1041"/>
                  </a:lnTo>
                  <a:lnTo>
                    <a:pt x="1957" y="1032"/>
                  </a:lnTo>
                  <a:lnTo>
                    <a:pt x="1914" y="1025"/>
                  </a:lnTo>
                  <a:lnTo>
                    <a:pt x="1870" y="1019"/>
                  </a:lnTo>
                  <a:lnTo>
                    <a:pt x="1825" y="1015"/>
                  </a:lnTo>
                  <a:lnTo>
                    <a:pt x="1780" y="1013"/>
                  </a:lnTo>
                  <a:lnTo>
                    <a:pt x="1735" y="1012"/>
                  </a:lnTo>
                  <a:lnTo>
                    <a:pt x="0" y="1012"/>
                  </a:lnTo>
                  <a:lnTo>
                    <a:pt x="0" y="471"/>
                  </a:lnTo>
                  <a:lnTo>
                    <a:pt x="1" y="448"/>
                  </a:lnTo>
                  <a:lnTo>
                    <a:pt x="3" y="423"/>
                  </a:lnTo>
                  <a:lnTo>
                    <a:pt x="6" y="400"/>
                  </a:lnTo>
                  <a:lnTo>
                    <a:pt x="10" y="377"/>
                  </a:lnTo>
                  <a:lnTo>
                    <a:pt x="15" y="354"/>
                  </a:lnTo>
                  <a:lnTo>
                    <a:pt x="21" y="332"/>
                  </a:lnTo>
                  <a:lnTo>
                    <a:pt x="28" y="310"/>
                  </a:lnTo>
                  <a:lnTo>
                    <a:pt x="38" y="289"/>
                  </a:lnTo>
                  <a:lnTo>
                    <a:pt x="47" y="267"/>
                  </a:lnTo>
                  <a:lnTo>
                    <a:pt x="57" y="247"/>
                  </a:lnTo>
                  <a:lnTo>
                    <a:pt x="68" y="227"/>
                  </a:lnTo>
                  <a:lnTo>
                    <a:pt x="81" y="208"/>
                  </a:lnTo>
                  <a:lnTo>
                    <a:pt x="94" y="190"/>
                  </a:lnTo>
                  <a:lnTo>
                    <a:pt x="108" y="172"/>
                  </a:lnTo>
                  <a:lnTo>
                    <a:pt x="123" y="155"/>
                  </a:lnTo>
                  <a:lnTo>
                    <a:pt x="139" y="138"/>
                  </a:lnTo>
                  <a:lnTo>
                    <a:pt x="155" y="123"/>
                  </a:lnTo>
                  <a:lnTo>
                    <a:pt x="172" y="109"/>
                  </a:lnTo>
                  <a:lnTo>
                    <a:pt x="190" y="94"/>
                  </a:lnTo>
                  <a:lnTo>
                    <a:pt x="209" y="81"/>
                  </a:lnTo>
                  <a:lnTo>
                    <a:pt x="227" y="69"/>
                  </a:lnTo>
                  <a:lnTo>
                    <a:pt x="247" y="57"/>
                  </a:lnTo>
                  <a:lnTo>
                    <a:pt x="268" y="47"/>
                  </a:lnTo>
                  <a:lnTo>
                    <a:pt x="288" y="37"/>
                  </a:lnTo>
                  <a:lnTo>
                    <a:pt x="310" y="29"/>
                  </a:lnTo>
                  <a:lnTo>
                    <a:pt x="331" y="22"/>
                  </a:lnTo>
                  <a:lnTo>
                    <a:pt x="354" y="15"/>
                  </a:lnTo>
                  <a:lnTo>
                    <a:pt x="376" y="9"/>
                  </a:lnTo>
                  <a:lnTo>
                    <a:pt x="400" y="5"/>
                  </a:lnTo>
                  <a:lnTo>
                    <a:pt x="424" y="2"/>
                  </a:lnTo>
                  <a:lnTo>
                    <a:pt x="447" y="1"/>
                  </a:lnTo>
                  <a:lnTo>
                    <a:pt x="472" y="0"/>
                  </a:lnTo>
                  <a:close/>
                  <a:moveTo>
                    <a:pt x="5798" y="5011"/>
                  </a:moveTo>
                  <a:lnTo>
                    <a:pt x="5822" y="5012"/>
                  </a:lnTo>
                  <a:lnTo>
                    <a:pt x="5844" y="5014"/>
                  </a:lnTo>
                  <a:lnTo>
                    <a:pt x="5867" y="5017"/>
                  </a:lnTo>
                  <a:lnTo>
                    <a:pt x="5889" y="5021"/>
                  </a:lnTo>
                  <a:lnTo>
                    <a:pt x="5912" y="5026"/>
                  </a:lnTo>
                  <a:lnTo>
                    <a:pt x="5933" y="5032"/>
                  </a:lnTo>
                  <a:lnTo>
                    <a:pt x="5954" y="5039"/>
                  </a:lnTo>
                  <a:lnTo>
                    <a:pt x="5974" y="5047"/>
                  </a:lnTo>
                  <a:lnTo>
                    <a:pt x="5995" y="5056"/>
                  </a:lnTo>
                  <a:lnTo>
                    <a:pt x="6014" y="5066"/>
                  </a:lnTo>
                  <a:lnTo>
                    <a:pt x="6034" y="5077"/>
                  </a:lnTo>
                  <a:lnTo>
                    <a:pt x="6052" y="5090"/>
                  </a:lnTo>
                  <a:lnTo>
                    <a:pt x="6070" y="5102"/>
                  </a:lnTo>
                  <a:lnTo>
                    <a:pt x="6087" y="5115"/>
                  </a:lnTo>
                  <a:lnTo>
                    <a:pt x="6103" y="5130"/>
                  </a:lnTo>
                  <a:lnTo>
                    <a:pt x="6119" y="5145"/>
                  </a:lnTo>
                  <a:lnTo>
                    <a:pt x="6134" y="5160"/>
                  </a:lnTo>
                  <a:lnTo>
                    <a:pt x="6148" y="5177"/>
                  </a:lnTo>
                  <a:lnTo>
                    <a:pt x="6162" y="5194"/>
                  </a:lnTo>
                  <a:lnTo>
                    <a:pt x="6175" y="5211"/>
                  </a:lnTo>
                  <a:lnTo>
                    <a:pt x="6186" y="5231"/>
                  </a:lnTo>
                  <a:lnTo>
                    <a:pt x="6197" y="5249"/>
                  </a:lnTo>
                  <a:lnTo>
                    <a:pt x="6208" y="5269"/>
                  </a:lnTo>
                  <a:lnTo>
                    <a:pt x="6217" y="5289"/>
                  </a:lnTo>
                  <a:lnTo>
                    <a:pt x="6225" y="5310"/>
                  </a:lnTo>
                  <a:lnTo>
                    <a:pt x="6232" y="5331"/>
                  </a:lnTo>
                  <a:lnTo>
                    <a:pt x="6238" y="5353"/>
                  </a:lnTo>
                  <a:lnTo>
                    <a:pt x="6244" y="5374"/>
                  </a:lnTo>
                  <a:lnTo>
                    <a:pt x="6247" y="5397"/>
                  </a:lnTo>
                  <a:lnTo>
                    <a:pt x="6250" y="5419"/>
                  </a:lnTo>
                  <a:lnTo>
                    <a:pt x="6252" y="5443"/>
                  </a:lnTo>
                  <a:lnTo>
                    <a:pt x="6253" y="5466"/>
                  </a:lnTo>
                  <a:lnTo>
                    <a:pt x="6252" y="5489"/>
                  </a:lnTo>
                  <a:lnTo>
                    <a:pt x="6250" y="5513"/>
                  </a:lnTo>
                  <a:lnTo>
                    <a:pt x="6247" y="5535"/>
                  </a:lnTo>
                  <a:lnTo>
                    <a:pt x="6244" y="5557"/>
                  </a:lnTo>
                  <a:lnTo>
                    <a:pt x="6238" y="5579"/>
                  </a:lnTo>
                  <a:lnTo>
                    <a:pt x="6232" y="5601"/>
                  </a:lnTo>
                  <a:lnTo>
                    <a:pt x="6225" y="5622"/>
                  </a:lnTo>
                  <a:lnTo>
                    <a:pt x="6217" y="5643"/>
                  </a:lnTo>
                  <a:lnTo>
                    <a:pt x="6208" y="5662"/>
                  </a:lnTo>
                  <a:lnTo>
                    <a:pt x="6197" y="5682"/>
                  </a:lnTo>
                  <a:lnTo>
                    <a:pt x="6186" y="5701"/>
                  </a:lnTo>
                  <a:lnTo>
                    <a:pt x="6175" y="5720"/>
                  </a:lnTo>
                  <a:lnTo>
                    <a:pt x="6162" y="5738"/>
                  </a:lnTo>
                  <a:lnTo>
                    <a:pt x="6148" y="5754"/>
                  </a:lnTo>
                  <a:lnTo>
                    <a:pt x="6134" y="5771"/>
                  </a:lnTo>
                  <a:lnTo>
                    <a:pt x="6119" y="5787"/>
                  </a:lnTo>
                  <a:lnTo>
                    <a:pt x="6103" y="5803"/>
                  </a:lnTo>
                  <a:lnTo>
                    <a:pt x="6087" y="5817"/>
                  </a:lnTo>
                  <a:lnTo>
                    <a:pt x="6070" y="5830"/>
                  </a:lnTo>
                  <a:lnTo>
                    <a:pt x="6052" y="5843"/>
                  </a:lnTo>
                  <a:lnTo>
                    <a:pt x="6034" y="5855"/>
                  </a:lnTo>
                  <a:lnTo>
                    <a:pt x="6014" y="5865"/>
                  </a:lnTo>
                  <a:lnTo>
                    <a:pt x="5995" y="5875"/>
                  </a:lnTo>
                  <a:lnTo>
                    <a:pt x="5974" y="5885"/>
                  </a:lnTo>
                  <a:lnTo>
                    <a:pt x="5954" y="5893"/>
                  </a:lnTo>
                  <a:lnTo>
                    <a:pt x="5933" y="5900"/>
                  </a:lnTo>
                  <a:lnTo>
                    <a:pt x="5912" y="5906"/>
                  </a:lnTo>
                  <a:lnTo>
                    <a:pt x="5889" y="5911"/>
                  </a:lnTo>
                  <a:lnTo>
                    <a:pt x="5867" y="5915"/>
                  </a:lnTo>
                  <a:lnTo>
                    <a:pt x="5844" y="5918"/>
                  </a:lnTo>
                  <a:lnTo>
                    <a:pt x="5822" y="5919"/>
                  </a:lnTo>
                  <a:lnTo>
                    <a:pt x="5798" y="5920"/>
                  </a:lnTo>
                  <a:lnTo>
                    <a:pt x="5775" y="5919"/>
                  </a:lnTo>
                  <a:lnTo>
                    <a:pt x="5752" y="5918"/>
                  </a:lnTo>
                  <a:lnTo>
                    <a:pt x="5729" y="5915"/>
                  </a:lnTo>
                  <a:lnTo>
                    <a:pt x="5707" y="5911"/>
                  </a:lnTo>
                  <a:lnTo>
                    <a:pt x="5685" y="5906"/>
                  </a:lnTo>
                  <a:lnTo>
                    <a:pt x="5663" y="5900"/>
                  </a:lnTo>
                  <a:lnTo>
                    <a:pt x="5643" y="5893"/>
                  </a:lnTo>
                  <a:lnTo>
                    <a:pt x="5621" y="5885"/>
                  </a:lnTo>
                  <a:lnTo>
                    <a:pt x="5602" y="5875"/>
                  </a:lnTo>
                  <a:lnTo>
                    <a:pt x="5582" y="5865"/>
                  </a:lnTo>
                  <a:lnTo>
                    <a:pt x="5563" y="5855"/>
                  </a:lnTo>
                  <a:lnTo>
                    <a:pt x="5544" y="5843"/>
                  </a:lnTo>
                  <a:lnTo>
                    <a:pt x="5527" y="5830"/>
                  </a:lnTo>
                  <a:lnTo>
                    <a:pt x="5510" y="5817"/>
                  </a:lnTo>
                  <a:lnTo>
                    <a:pt x="5493" y="5803"/>
                  </a:lnTo>
                  <a:lnTo>
                    <a:pt x="5477" y="5787"/>
                  </a:lnTo>
                  <a:lnTo>
                    <a:pt x="5462" y="5771"/>
                  </a:lnTo>
                  <a:lnTo>
                    <a:pt x="5448" y="5754"/>
                  </a:lnTo>
                  <a:lnTo>
                    <a:pt x="5434" y="5738"/>
                  </a:lnTo>
                  <a:lnTo>
                    <a:pt x="5421" y="5720"/>
                  </a:lnTo>
                  <a:lnTo>
                    <a:pt x="5409" y="5701"/>
                  </a:lnTo>
                  <a:lnTo>
                    <a:pt x="5399" y="5682"/>
                  </a:lnTo>
                  <a:lnTo>
                    <a:pt x="5389" y="5662"/>
                  </a:lnTo>
                  <a:lnTo>
                    <a:pt x="5380" y="5643"/>
                  </a:lnTo>
                  <a:lnTo>
                    <a:pt x="5371" y="5622"/>
                  </a:lnTo>
                  <a:lnTo>
                    <a:pt x="5364" y="5601"/>
                  </a:lnTo>
                  <a:lnTo>
                    <a:pt x="5358" y="5579"/>
                  </a:lnTo>
                  <a:lnTo>
                    <a:pt x="5353" y="5557"/>
                  </a:lnTo>
                  <a:lnTo>
                    <a:pt x="5349" y="5535"/>
                  </a:lnTo>
                  <a:lnTo>
                    <a:pt x="5346" y="5513"/>
                  </a:lnTo>
                  <a:lnTo>
                    <a:pt x="5345" y="5489"/>
                  </a:lnTo>
                  <a:lnTo>
                    <a:pt x="5344" y="5466"/>
                  </a:lnTo>
                  <a:lnTo>
                    <a:pt x="5345" y="5443"/>
                  </a:lnTo>
                  <a:lnTo>
                    <a:pt x="5346" y="5419"/>
                  </a:lnTo>
                  <a:lnTo>
                    <a:pt x="5349" y="5397"/>
                  </a:lnTo>
                  <a:lnTo>
                    <a:pt x="5353" y="5374"/>
                  </a:lnTo>
                  <a:lnTo>
                    <a:pt x="5358" y="5353"/>
                  </a:lnTo>
                  <a:lnTo>
                    <a:pt x="5364" y="5331"/>
                  </a:lnTo>
                  <a:lnTo>
                    <a:pt x="5371" y="5310"/>
                  </a:lnTo>
                  <a:lnTo>
                    <a:pt x="5380" y="5289"/>
                  </a:lnTo>
                  <a:lnTo>
                    <a:pt x="5389" y="5269"/>
                  </a:lnTo>
                  <a:lnTo>
                    <a:pt x="5399" y="5249"/>
                  </a:lnTo>
                  <a:lnTo>
                    <a:pt x="5409" y="5231"/>
                  </a:lnTo>
                  <a:lnTo>
                    <a:pt x="5421" y="5211"/>
                  </a:lnTo>
                  <a:lnTo>
                    <a:pt x="5434" y="5194"/>
                  </a:lnTo>
                  <a:lnTo>
                    <a:pt x="5448" y="5177"/>
                  </a:lnTo>
                  <a:lnTo>
                    <a:pt x="5462" y="5160"/>
                  </a:lnTo>
                  <a:lnTo>
                    <a:pt x="5477" y="5145"/>
                  </a:lnTo>
                  <a:lnTo>
                    <a:pt x="5493" y="5130"/>
                  </a:lnTo>
                  <a:lnTo>
                    <a:pt x="5510" y="5115"/>
                  </a:lnTo>
                  <a:lnTo>
                    <a:pt x="5527" y="5102"/>
                  </a:lnTo>
                  <a:lnTo>
                    <a:pt x="5544" y="5090"/>
                  </a:lnTo>
                  <a:lnTo>
                    <a:pt x="5563" y="5077"/>
                  </a:lnTo>
                  <a:lnTo>
                    <a:pt x="5582" y="5066"/>
                  </a:lnTo>
                  <a:lnTo>
                    <a:pt x="5602" y="5056"/>
                  </a:lnTo>
                  <a:lnTo>
                    <a:pt x="5621" y="5047"/>
                  </a:lnTo>
                  <a:lnTo>
                    <a:pt x="5643" y="5039"/>
                  </a:lnTo>
                  <a:lnTo>
                    <a:pt x="5663" y="5032"/>
                  </a:lnTo>
                  <a:lnTo>
                    <a:pt x="5685" y="5026"/>
                  </a:lnTo>
                  <a:lnTo>
                    <a:pt x="5707" y="5021"/>
                  </a:lnTo>
                  <a:lnTo>
                    <a:pt x="5729" y="5017"/>
                  </a:lnTo>
                  <a:lnTo>
                    <a:pt x="5752" y="5014"/>
                  </a:lnTo>
                  <a:lnTo>
                    <a:pt x="5775" y="5012"/>
                  </a:lnTo>
                  <a:lnTo>
                    <a:pt x="5798" y="5011"/>
                  </a:lnTo>
                  <a:close/>
                  <a:moveTo>
                    <a:pt x="4808" y="11795"/>
                  </a:moveTo>
                  <a:lnTo>
                    <a:pt x="4808" y="9504"/>
                  </a:lnTo>
                  <a:lnTo>
                    <a:pt x="5094" y="9504"/>
                  </a:lnTo>
                  <a:lnTo>
                    <a:pt x="5094" y="11795"/>
                  </a:lnTo>
                  <a:lnTo>
                    <a:pt x="4808" y="11795"/>
                  </a:lnTo>
                  <a:close/>
                  <a:moveTo>
                    <a:pt x="4028" y="11795"/>
                  </a:moveTo>
                  <a:lnTo>
                    <a:pt x="4028" y="9504"/>
                  </a:lnTo>
                  <a:lnTo>
                    <a:pt x="4313" y="9504"/>
                  </a:lnTo>
                  <a:lnTo>
                    <a:pt x="4313" y="11795"/>
                  </a:lnTo>
                  <a:lnTo>
                    <a:pt x="4028" y="11795"/>
                  </a:lnTo>
                  <a:close/>
                  <a:moveTo>
                    <a:pt x="3247" y="11795"/>
                  </a:moveTo>
                  <a:lnTo>
                    <a:pt x="3247" y="9504"/>
                  </a:lnTo>
                  <a:lnTo>
                    <a:pt x="3533" y="9504"/>
                  </a:lnTo>
                  <a:lnTo>
                    <a:pt x="3533" y="11795"/>
                  </a:lnTo>
                  <a:lnTo>
                    <a:pt x="3247" y="11795"/>
                  </a:lnTo>
                  <a:close/>
                  <a:moveTo>
                    <a:pt x="3018" y="3648"/>
                  </a:moveTo>
                  <a:lnTo>
                    <a:pt x="3018" y="2307"/>
                  </a:lnTo>
                  <a:lnTo>
                    <a:pt x="3017" y="2265"/>
                  </a:lnTo>
                  <a:lnTo>
                    <a:pt x="3015" y="2222"/>
                  </a:lnTo>
                  <a:lnTo>
                    <a:pt x="3012" y="2181"/>
                  </a:lnTo>
                  <a:lnTo>
                    <a:pt x="3006" y="2139"/>
                  </a:lnTo>
                  <a:lnTo>
                    <a:pt x="3000" y="2098"/>
                  </a:lnTo>
                  <a:lnTo>
                    <a:pt x="2993" y="2057"/>
                  </a:lnTo>
                  <a:lnTo>
                    <a:pt x="2985" y="2017"/>
                  </a:lnTo>
                  <a:lnTo>
                    <a:pt x="2975" y="1977"/>
                  </a:lnTo>
                  <a:lnTo>
                    <a:pt x="6212" y="1977"/>
                  </a:lnTo>
                  <a:lnTo>
                    <a:pt x="6212" y="3648"/>
                  </a:lnTo>
                  <a:lnTo>
                    <a:pt x="3018" y="3648"/>
                  </a:lnTo>
                  <a:close/>
                </a:path>
              </a:pathLst>
            </a:custGeom>
            <a:grpFill/>
            <a:ln w="9525">
              <a:noFill/>
              <a:round/>
            </a:ln>
          </p:spPr>
          <p:txBody>
            <a:bodyPr vert="horz" wrap="square" lIns="91440" tIns="45720" rIns="91440" bIns="45720" numCol="1" anchor="t" anchorCtr="0" compatLnSpc="1"/>
            <a:lstStyle/>
            <a:p>
              <a:endParaRPr lang="zh-CN" altLang="en-US" u="sng">
                <a:solidFill>
                  <a:srgbClr val="000000"/>
                </a:solidFill>
                <a:latin typeface="Arial" panose="020B0604020202020204" pitchFamily="34" charset="0"/>
                <a:cs typeface="Arial" panose="020B0604020202020204" pitchFamily="34" charset="0"/>
              </a:endParaRPr>
            </a:p>
          </p:txBody>
        </p:sp>
      </p:grpSp>
      <p:grpSp>
        <p:nvGrpSpPr>
          <p:cNvPr id="6" name="组合 200"/>
          <p:cNvGrpSpPr/>
          <p:nvPr/>
        </p:nvGrpSpPr>
        <p:grpSpPr>
          <a:xfrm>
            <a:off x="2873340" y="3378457"/>
            <a:ext cx="230008" cy="247620"/>
            <a:chOff x="11015663" y="180975"/>
            <a:chExt cx="722312" cy="1000125"/>
          </a:xfrm>
          <a:solidFill>
            <a:schemeClr val="tx1">
              <a:lumMod val="50000"/>
              <a:lumOff val="50000"/>
            </a:schemeClr>
          </a:solidFill>
        </p:grpSpPr>
        <p:sp>
          <p:nvSpPr>
            <p:cNvPr id="231" name="Freeform 29"/>
            <p:cNvSpPr/>
            <p:nvPr/>
          </p:nvSpPr>
          <p:spPr bwMode="auto">
            <a:xfrm>
              <a:off x="11493500" y="180975"/>
              <a:ext cx="244475" cy="268288"/>
            </a:xfrm>
            <a:custGeom>
              <a:avLst/>
              <a:gdLst/>
              <a:ahLst/>
              <a:cxnLst>
                <a:cxn ang="0">
                  <a:pos x="15" y="72"/>
                </a:cxn>
                <a:cxn ang="0">
                  <a:pos x="58" y="77"/>
                </a:cxn>
                <a:cxn ang="0">
                  <a:pos x="98" y="91"/>
                </a:cxn>
                <a:cxn ang="0">
                  <a:pos x="135" y="113"/>
                </a:cxn>
                <a:cxn ang="0">
                  <a:pos x="169" y="140"/>
                </a:cxn>
                <a:cxn ang="0">
                  <a:pos x="179" y="150"/>
                </a:cxn>
                <a:cxn ang="0">
                  <a:pos x="193" y="168"/>
                </a:cxn>
                <a:cxn ang="0">
                  <a:pos x="216" y="207"/>
                </a:cxn>
                <a:cxn ang="0">
                  <a:pos x="231" y="249"/>
                </a:cxn>
                <a:cxn ang="0">
                  <a:pos x="236" y="295"/>
                </a:cxn>
                <a:cxn ang="0">
                  <a:pos x="236" y="319"/>
                </a:cxn>
                <a:cxn ang="0">
                  <a:pos x="241" y="330"/>
                </a:cxn>
                <a:cxn ang="0">
                  <a:pos x="247" y="334"/>
                </a:cxn>
                <a:cxn ang="0">
                  <a:pos x="292" y="337"/>
                </a:cxn>
                <a:cxn ang="0">
                  <a:pos x="299" y="337"/>
                </a:cxn>
                <a:cxn ang="0">
                  <a:pos x="304" y="334"/>
                </a:cxn>
                <a:cxn ang="0">
                  <a:pos x="309" y="324"/>
                </a:cxn>
                <a:cxn ang="0">
                  <a:pos x="309" y="293"/>
                </a:cxn>
                <a:cxn ang="0">
                  <a:pos x="302" y="233"/>
                </a:cxn>
                <a:cxn ang="0">
                  <a:pos x="282" y="177"/>
                </a:cxn>
                <a:cxn ang="0">
                  <a:pos x="252" y="125"/>
                </a:cxn>
                <a:cxn ang="0">
                  <a:pos x="233" y="101"/>
                </a:cxn>
                <a:cxn ang="0">
                  <a:pos x="221" y="88"/>
                </a:cxn>
                <a:cxn ang="0">
                  <a:pos x="177" y="52"/>
                </a:cxn>
                <a:cxn ang="0">
                  <a:pos x="128" y="25"/>
                </a:cxn>
                <a:cxn ang="0">
                  <a:pos x="74" y="7"/>
                </a:cxn>
                <a:cxn ang="0">
                  <a:pos x="19" y="0"/>
                </a:cxn>
                <a:cxn ang="0">
                  <a:pos x="12" y="0"/>
                </a:cxn>
                <a:cxn ang="0">
                  <a:pos x="4" y="8"/>
                </a:cxn>
                <a:cxn ang="0">
                  <a:pos x="0" y="55"/>
                </a:cxn>
                <a:cxn ang="0">
                  <a:pos x="2" y="62"/>
                </a:cxn>
                <a:cxn ang="0">
                  <a:pos x="5" y="67"/>
                </a:cxn>
                <a:cxn ang="0">
                  <a:pos x="15" y="72"/>
                </a:cxn>
              </a:cxnLst>
              <a:rect l="0" t="0" r="r" b="b"/>
              <a:pathLst>
                <a:path w="309" h="337">
                  <a:moveTo>
                    <a:pt x="15" y="72"/>
                  </a:moveTo>
                  <a:lnTo>
                    <a:pt x="15" y="72"/>
                  </a:lnTo>
                  <a:lnTo>
                    <a:pt x="37" y="74"/>
                  </a:lnTo>
                  <a:lnTo>
                    <a:pt x="58" y="77"/>
                  </a:lnTo>
                  <a:lnTo>
                    <a:pt x="78" y="84"/>
                  </a:lnTo>
                  <a:lnTo>
                    <a:pt x="98" y="91"/>
                  </a:lnTo>
                  <a:lnTo>
                    <a:pt x="118" y="101"/>
                  </a:lnTo>
                  <a:lnTo>
                    <a:pt x="135" y="113"/>
                  </a:lnTo>
                  <a:lnTo>
                    <a:pt x="154" y="125"/>
                  </a:lnTo>
                  <a:lnTo>
                    <a:pt x="169" y="140"/>
                  </a:lnTo>
                  <a:lnTo>
                    <a:pt x="169" y="140"/>
                  </a:lnTo>
                  <a:lnTo>
                    <a:pt x="179" y="150"/>
                  </a:lnTo>
                  <a:lnTo>
                    <a:pt x="179" y="150"/>
                  </a:lnTo>
                  <a:lnTo>
                    <a:pt x="193" y="168"/>
                  </a:lnTo>
                  <a:lnTo>
                    <a:pt x="206" y="187"/>
                  </a:lnTo>
                  <a:lnTo>
                    <a:pt x="216" y="207"/>
                  </a:lnTo>
                  <a:lnTo>
                    <a:pt x="225" y="228"/>
                  </a:lnTo>
                  <a:lnTo>
                    <a:pt x="231" y="249"/>
                  </a:lnTo>
                  <a:lnTo>
                    <a:pt x="235" y="271"/>
                  </a:lnTo>
                  <a:lnTo>
                    <a:pt x="236" y="295"/>
                  </a:lnTo>
                  <a:lnTo>
                    <a:pt x="236" y="319"/>
                  </a:lnTo>
                  <a:lnTo>
                    <a:pt x="236" y="319"/>
                  </a:lnTo>
                  <a:lnTo>
                    <a:pt x="238" y="325"/>
                  </a:lnTo>
                  <a:lnTo>
                    <a:pt x="241" y="330"/>
                  </a:lnTo>
                  <a:lnTo>
                    <a:pt x="241" y="330"/>
                  </a:lnTo>
                  <a:lnTo>
                    <a:pt x="247" y="334"/>
                  </a:lnTo>
                  <a:lnTo>
                    <a:pt x="252" y="336"/>
                  </a:lnTo>
                  <a:lnTo>
                    <a:pt x="292" y="337"/>
                  </a:lnTo>
                  <a:lnTo>
                    <a:pt x="292" y="337"/>
                  </a:lnTo>
                  <a:lnTo>
                    <a:pt x="299" y="337"/>
                  </a:lnTo>
                  <a:lnTo>
                    <a:pt x="304" y="334"/>
                  </a:lnTo>
                  <a:lnTo>
                    <a:pt x="304" y="334"/>
                  </a:lnTo>
                  <a:lnTo>
                    <a:pt x="307" y="329"/>
                  </a:lnTo>
                  <a:lnTo>
                    <a:pt x="309" y="324"/>
                  </a:lnTo>
                  <a:lnTo>
                    <a:pt x="309" y="324"/>
                  </a:lnTo>
                  <a:lnTo>
                    <a:pt x="309" y="293"/>
                  </a:lnTo>
                  <a:lnTo>
                    <a:pt x="307" y="263"/>
                  </a:lnTo>
                  <a:lnTo>
                    <a:pt x="302" y="233"/>
                  </a:lnTo>
                  <a:lnTo>
                    <a:pt x="294" y="204"/>
                  </a:lnTo>
                  <a:lnTo>
                    <a:pt x="282" y="177"/>
                  </a:lnTo>
                  <a:lnTo>
                    <a:pt x="268" y="150"/>
                  </a:lnTo>
                  <a:lnTo>
                    <a:pt x="252" y="125"/>
                  </a:lnTo>
                  <a:lnTo>
                    <a:pt x="233" y="101"/>
                  </a:lnTo>
                  <a:lnTo>
                    <a:pt x="233" y="101"/>
                  </a:lnTo>
                  <a:lnTo>
                    <a:pt x="221" y="88"/>
                  </a:lnTo>
                  <a:lnTo>
                    <a:pt x="221" y="88"/>
                  </a:lnTo>
                  <a:lnTo>
                    <a:pt x="199" y="69"/>
                  </a:lnTo>
                  <a:lnTo>
                    <a:pt x="177" y="52"/>
                  </a:lnTo>
                  <a:lnTo>
                    <a:pt x="154" y="37"/>
                  </a:lnTo>
                  <a:lnTo>
                    <a:pt x="128" y="25"/>
                  </a:lnTo>
                  <a:lnTo>
                    <a:pt x="101" y="15"/>
                  </a:lnTo>
                  <a:lnTo>
                    <a:pt x="74" y="7"/>
                  </a:lnTo>
                  <a:lnTo>
                    <a:pt x="47" y="1"/>
                  </a:lnTo>
                  <a:lnTo>
                    <a:pt x="19" y="0"/>
                  </a:lnTo>
                  <a:lnTo>
                    <a:pt x="19" y="0"/>
                  </a:lnTo>
                  <a:lnTo>
                    <a:pt x="12" y="0"/>
                  </a:lnTo>
                  <a:lnTo>
                    <a:pt x="7" y="3"/>
                  </a:lnTo>
                  <a:lnTo>
                    <a:pt x="4" y="8"/>
                  </a:lnTo>
                  <a:lnTo>
                    <a:pt x="2" y="15"/>
                  </a:lnTo>
                  <a:lnTo>
                    <a:pt x="0" y="55"/>
                  </a:lnTo>
                  <a:lnTo>
                    <a:pt x="0" y="55"/>
                  </a:lnTo>
                  <a:lnTo>
                    <a:pt x="2" y="62"/>
                  </a:lnTo>
                  <a:lnTo>
                    <a:pt x="5" y="67"/>
                  </a:lnTo>
                  <a:lnTo>
                    <a:pt x="5" y="67"/>
                  </a:lnTo>
                  <a:lnTo>
                    <a:pt x="9" y="71"/>
                  </a:lnTo>
                  <a:lnTo>
                    <a:pt x="15" y="72"/>
                  </a:lnTo>
                  <a:lnTo>
                    <a:pt x="15" y="7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32" name="Freeform 30"/>
            <p:cNvSpPr/>
            <p:nvPr/>
          </p:nvSpPr>
          <p:spPr bwMode="auto">
            <a:xfrm>
              <a:off x="11496675" y="280988"/>
              <a:ext cx="142875" cy="152400"/>
            </a:xfrm>
            <a:custGeom>
              <a:avLst/>
              <a:gdLst/>
              <a:ahLst/>
              <a:cxnLst>
                <a:cxn ang="0">
                  <a:pos x="112" y="184"/>
                </a:cxn>
                <a:cxn ang="0">
                  <a:pos x="112" y="184"/>
                </a:cxn>
                <a:cxn ang="0">
                  <a:pos x="117" y="188"/>
                </a:cxn>
                <a:cxn ang="0">
                  <a:pos x="122" y="189"/>
                </a:cxn>
                <a:cxn ang="0">
                  <a:pos x="164" y="193"/>
                </a:cxn>
                <a:cxn ang="0">
                  <a:pos x="164" y="193"/>
                </a:cxn>
                <a:cxn ang="0">
                  <a:pos x="169" y="191"/>
                </a:cxn>
                <a:cxn ang="0">
                  <a:pos x="176" y="189"/>
                </a:cxn>
                <a:cxn ang="0">
                  <a:pos x="176" y="189"/>
                </a:cxn>
                <a:cxn ang="0">
                  <a:pos x="179" y="184"/>
                </a:cxn>
                <a:cxn ang="0">
                  <a:pos x="181" y="177"/>
                </a:cxn>
                <a:cxn ang="0">
                  <a:pos x="181" y="177"/>
                </a:cxn>
                <a:cxn ang="0">
                  <a:pos x="181" y="161"/>
                </a:cxn>
                <a:cxn ang="0">
                  <a:pos x="179" y="145"/>
                </a:cxn>
                <a:cxn ang="0">
                  <a:pos x="176" y="129"/>
                </a:cxn>
                <a:cxn ang="0">
                  <a:pos x="171" y="113"/>
                </a:cxn>
                <a:cxn ang="0">
                  <a:pos x="164" y="98"/>
                </a:cxn>
                <a:cxn ang="0">
                  <a:pos x="157" y="83"/>
                </a:cxn>
                <a:cxn ang="0">
                  <a:pos x="149" y="69"/>
                </a:cxn>
                <a:cxn ang="0">
                  <a:pos x="137" y="56"/>
                </a:cxn>
                <a:cxn ang="0">
                  <a:pos x="137" y="56"/>
                </a:cxn>
                <a:cxn ang="0">
                  <a:pos x="130" y="49"/>
                </a:cxn>
                <a:cxn ang="0">
                  <a:pos x="130" y="49"/>
                </a:cxn>
                <a:cxn ang="0">
                  <a:pos x="118" y="37"/>
                </a:cxn>
                <a:cxn ang="0">
                  <a:pos x="107" y="29"/>
                </a:cxn>
                <a:cxn ang="0">
                  <a:pos x="93" y="21"/>
                </a:cxn>
                <a:cxn ang="0">
                  <a:pos x="80" y="14"/>
                </a:cxn>
                <a:cxn ang="0">
                  <a:pos x="64" y="9"/>
                </a:cxn>
                <a:cxn ang="0">
                  <a:pos x="49" y="4"/>
                </a:cxn>
                <a:cxn ang="0">
                  <a:pos x="34" y="0"/>
                </a:cxn>
                <a:cxn ang="0">
                  <a:pos x="19" y="0"/>
                </a:cxn>
                <a:cxn ang="0">
                  <a:pos x="19" y="0"/>
                </a:cxn>
                <a:cxn ang="0">
                  <a:pos x="12" y="0"/>
                </a:cxn>
                <a:cxn ang="0">
                  <a:pos x="7" y="4"/>
                </a:cxn>
                <a:cxn ang="0">
                  <a:pos x="4" y="9"/>
                </a:cxn>
                <a:cxn ang="0">
                  <a:pos x="2" y="14"/>
                </a:cxn>
                <a:cxn ang="0">
                  <a:pos x="0" y="56"/>
                </a:cxn>
                <a:cxn ang="0">
                  <a:pos x="0" y="56"/>
                </a:cxn>
                <a:cxn ang="0">
                  <a:pos x="0" y="63"/>
                </a:cxn>
                <a:cxn ang="0">
                  <a:pos x="5" y="68"/>
                </a:cxn>
                <a:cxn ang="0">
                  <a:pos x="5" y="68"/>
                </a:cxn>
                <a:cxn ang="0">
                  <a:pos x="9" y="71"/>
                </a:cxn>
                <a:cxn ang="0">
                  <a:pos x="16" y="73"/>
                </a:cxn>
                <a:cxn ang="0">
                  <a:pos x="16" y="73"/>
                </a:cxn>
                <a:cxn ang="0">
                  <a:pos x="32" y="75"/>
                </a:cxn>
                <a:cxn ang="0">
                  <a:pos x="49" y="81"/>
                </a:cxn>
                <a:cxn ang="0">
                  <a:pos x="66" y="90"/>
                </a:cxn>
                <a:cxn ang="0">
                  <a:pos x="80" y="100"/>
                </a:cxn>
                <a:cxn ang="0">
                  <a:pos x="80" y="100"/>
                </a:cxn>
                <a:cxn ang="0">
                  <a:pos x="83" y="105"/>
                </a:cxn>
                <a:cxn ang="0">
                  <a:pos x="83" y="105"/>
                </a:cxn>
                <a:cxn ang="0">
                  <a:pos x="95" y="120"/>
                </a:cxn>
                <a:cxn ang="0">
                  <a:pos x="102" y="137"/>
                </a:cxn>
                <a:cxn ang="0">
                  <a:pos x="107" y="154"/>
                </a:cxn>
                <a:cxn ang="0">
                  <a:pos x="107" y="172"/>
                </a:cxn>
                <a:cxn ang="0">
                  <a:pos x="107" y="172"/>
                </a:cxn>
                <a:cxn ang="0">
                  <a:pos x="108" y="179"/>
                </a:cxn>
                <a:cxn ang="0">
                  <a:pos x="112" y="184"/>
                </a:cxn>
                <a:cxn ang="0">
                  <a:pos x="112" y="184"/>
                </a:cxn>
              </a:cxnLst>
              <a:rect l="0" t="0" r="r" b="b"/>
              <a:pathLst>
                <a:path w="181" h="193">
                  <a:moveTo>
                    <a:pt x="112" y="184"/>
                  </a:moveTo>
                  <a:lnTo>
                    <a:pt x="112" y="184"/>
                  </a:lnTo>
                  <a:lnTo>
                    <a:pt x="117" y="188"/>
                  </a:lnTo>
                  <a:lnTo>
                    <a:pt x="122" y="189"/>
                  </a:lnTo>
                  <a:lnTo>
                    <a:pt x="164" y="193"/>
                  </a:lnTo>
                  <a:lnTo>
                    <a:pt x="164" y="193"/>
                  </a:lnTo>
                  <a:lnTo>
                    <a:pt x="169" y="191"/>
                  </a:lnTo>
                  <a:lnTo>
                    <a:pt x="176" y="189"/>
                  </a:lnTo>
                  <a:lnTo>
                    <a:pt x="176" y="189"/>
                  </a:lnTo>
                  <a:lnTo>
                    <a:pt x="179" y="184"/>
                  </a:lnTo>
                  <a:lnTo>
                    <a:pt x="181" y="177"/>
                  </a:lnTo>
                  <a:lnTo>
                    <a:pt x="181" y="177"/>
                  </a:lnTo>
                  <a:lnTo>
                    <a:pt x="181" y="161"/>
                  </a:lnTo>
                  <a:lnTo>
                    <a:pt x="179" y="145"/>
                  </a:lnTo>
                  <a:lnTo>
                    <a:pt x="176" y="129"/>
                  </a:lnTo>
                  <a:lnTo>
                    <a:pt x="171" y="113"/>
                  </a:lnTo>
                  <a:lnTo>
                    <a:pt x="164" y="98"/>
                  </a:lnTo>
                  <a:lnTo>
                    <a:pt x="157" y="83"/>
                  </a:lnTo>
                  <a:lnTo>
                    <a:pt x="149" y="69"/>
                  </a:lnTo>
                  <a:lnTo>
                    <a:pt x="137" y="56"/>
                  </a:lnTo>
                  <a:lnTo>
                    <a:pt x="137" y="56"/>
                  </a:lnTo>
                  <a:lnTo>
                    <a:pt x="130" y="49"/>
                  </a:lnTo>
                  <a:lnTo>
                    <a:pt x="130" y="49"/>
                  </a:lnTo>
                  <a:lnTo>
                    <a:pt x="118" y="37"/>
                  </a:lnTo>
                  <a:lnTo>
                    <a:pt x="107" y="29"/>
                  </a:lnTo>
                  <a:lnTo>
                    <a:pt x="93" y="21"/>
                  </a:lnTo>
                  <a:lnTo>
                    <a:pt x="80" y="14"/>
                  </a:lnTo>
                  <a:lnTo>
                    <a:pt x="64" y="9"/>
                  </a:lnTo>
                  <a:lnTo>
                    <a:pt x="49" y="4"/>
                  </a:lnTo>
                  <a:lnTo>
                    <a:pt x="34" y="0"/>
                  </a:lnTo>
                  <a:lnTo>
                    <a:pt x="19" y="0"/>
                  </a:lnTo>
                  <a:lnTo>
                    <a:pt x="19" y="0"/>
                  </a:lnTo>
                  <a:lnTo>
                    <a:pt x="12" y="0"/>
                  </a:lnTo>
                  <a:lnTo>
                    <a:pt x="7" y="4"/>
                  </a:lnTo>
                  <a:lnTo>
                    <a:pt x="4" y="9"/>
                  </a:lnTo>
                  <a:lnTo>
                    <a:pt x="2" y="14"/>
                  </a:lnTo>
                  <a:lnTo>
                    <a:pt x="0" y="56"/>
                  </a:lnTo>
                  <a:lnTo>
                    <a:pt x="0" y="56"/>
                  </a:lnTo>
                  <a:lnTo>
                    <a:pt x="0" y="63"/>
                  </a:lnTo>
                  <a:lnTo>
                    <a:pt x="5" y="68"/>
                  </a:lnTo>
                  <a:lnTo>
                    <a:pt x="5" y="68"/>
                  </a:lnTo>
                  <a:lnTo>
                    <a:pt x="9" y="71"/>
                  </a:lnTo>
                  <a:lnTo>
                    <a:pt x="16" y="73"/>
                  </a:lnTo>
                  <a:lnTo>
                    <a:pt x="16" y="73"/>
                  </a:lnTo>
                  <a:lnTo>
                    <a:pt x="32" y="75"/>
                  </a:lnTo>
                  <a:lnTo>
                    <a:pt x="49" y="81"/>
                  </a:lnTo>
                  <a:lnTo>
                    <a:pt x="66" y="90"/>
                  </a:lnTo>
                  <a:lnTo>
                    <a:pt x="80" y="100"/>
                  </a:lnTo>
                  <a:lnTo>
                    <a:pt x="80" y="100"/>
                  </a:lnTo>
                  <a:lnTo>
                    <a:pt x="83" y="105"/>
                  </a:lnTo>
                  <a:lnTo>
                    <a:pt x="83" y="105"/>
                  </a:lnTo>
                  <a:lnTo>
                    <a:pt x="95" y="120"/>
                  </a:lnTo>
                  <a:lnTo>
                    <a:pt x="102" y="137"/>
                  </a:lnTo>
                  <a:lnTo>
                    <a:pt x="107" y="154"/>
                  </a:lnTo>
                  <a:lnTo>
                    <a:pt x="107" y="172"/>
                  </a:lnTo>
                  <a:lnTo>
                    <a:pt x="107" y="172"/>
                  </a:lnTo>
                  <a:lnTo>
                    <a:pt x="108" y="179"/>
                  </a:lnTo>
                  <a:lnTo>
                    <a:pt x="112" y="184"/>
                  </a:lnTo>
                  <a:lnTo>
                    <a:pt x="112" y="18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33" name="Freeform 31"/>
            <p:cNvSpPr>
              <a:spLocks noEditPoints="1"/>
            </p:cNvSpPr>
            <p:nvPr/>
          </p:nvSpPr>
          <p:spPr bwMode="auto">
            <a:xfrm>
              <a:off x="11015663" y="377825"/>
              <a:ext cx="522288" cy="803275"/>
            </a:xfrm>
            <a:custGeom>
              <a:avLst/>
              <a:gdLst/>
              <a:ahLst/>
              <a:cxnLst>
                <a:cxn ang="0">
                  <a:pos x="639" y="1012"/>
                </a:cxn>
                <a:cxn ang="0">
                  <a:pos x="647" y="1012"/>
                </a:cxn>
                <a:cxn ang="0">
                  <a:pos x="656" y="1002"/>
                </a:cxn>
                <a:cxn ang="0">
                  <a:pos x="658" y="103"/>
                </a:cxn>
                <a:cxn ang="0">
                  <a:pos x="658" y="93"/>
                </a:cxn>
                <a:cxn ang="0">
                  <a:pos x="653" y="72"/>
                </a:cxn>
                <a:cxn ang="0">
                  <a:pos x="641" y="45"/>
                </a:cxn>
                <a:cxn ang="0">
                  <a:pos x="612" y="18"/>
                </a:cxn>
                <a:cxn ang="0">
                  <a:pos x="585" y="5"/>
                </a:cxn>
                <a:cxn ang="0">
                  <a:pos x="565" y="0"/>
                </a:cxn>
                <a:cxn ang="0">
                  <a:pos x="103" y="0"/>
                </a:cxn>
                <a:cxn ang="0">
                  <a:pos x="93" y="0"/>
                </a:cxn>
                <a:cxn ang="0">
                  <a:pos x="72" y="5"/>
                </a:cxn>
                <a:cxn ang="0">
                  <a:pos x="45" y="18"/>
                </a:cxn>
                <a:cxn ang="0">
                  <a:pos x="17" y="45"/>
                </a:cxn>
                <a:cxn ang="0">
                  <a:pos x="3" y="72"/>
                </a:cxn>
                <a:cxn ang="0">
                  <a:pos x="0" y="93"/>
                </a:cxn>
                <a:cxn ang="0">
                  <a:pos x="0" y="995"/>
                </a:cxn>
                <a:cxn ang="0">
                  <a:pos x="1" y="1002"/>
                </a:cxn>
                <a:cxn ang="0">
                  <a:pos x="10" y="1012"/>
                </a:cxn>
                <a:cxn ang="0">
                  <a:pos x="17" y="1012"/>
                </a:cxn>
                <a:cxn ang="0">
                  <a:pos x="361" y="926"/>
                </a:cxn>
                <a:cxn ang="0">
                  <a:pos x="356" y="939"/>
                </a:cxn>
                <a:cxn ang="0">
                  <a:pos x="342" y="945"/>
                </a:cxn>
                <a:cxn ang="0">
                  <a:pos x="314" y="945"/>
                </a:cxn>
                <a:cxn ang="0">
                  <a:pos x="302" y="939"/>
                </a:cxn>
                <a:cxn ang="0">
                  <a:pos x="297" y="926"/>
                </a:cxn>
                <a:cxn ang="0">
                  <a:pos x="297" y="911"/>
                </a:cxn>
                <a:cxn ang="0">
                  <a:pos x="302" y="897"/>
                </a:cxn>
                <a:cxn ang="0">
                  <a:pos x="314" y="892"/>
                </a:cxn>
                <a:cxn ang="0">
                  <a:pos x="342" y="892"/>
                </a:cxn>
                <a:cxn ang="0">
                  <a:pos x="356" y="897"/>
                </a:cxn>
                <a:cxn ang="0">
                  <a:pos x="361" y="911"/>
                </a:cxn>
                <a:cxn ang="0">
                  <a:pos x="114" y="126"/>
                </a:cxn>
                <a:cxn ang="0">
                  <a:pos x="116" y="120"/>
                </a:cxn>
                <a:cxn ang="0">
                  <a:pos x="126" y="109"/>
                </a:cxn>
                <a:cxn ang="0">
                  <a:pos x="524" y="108"/>
                </a:cxn>
                <a:cxn ang="0">
                  <a:pos x="531" y="109"/>
                </a:cxn>
                <a:cxn ang="0">
                  <a:pos x="541" y="120"/>
                </a:cxn>
                <a:cxn ang="0">
                  <a:pos x="543" y="821"/>
                </a:cxn>
                <a:cxn ang="0">
                  <a:pos x="541" y="828"/>
                </a:cxn>
                <a:cxn ang="0">
                  <a:pos x="531" y="838"/>
                </a:cxn>
                <a:cxn ang="0">
                  <a:pos x="133" y="840"/>
                </a:cxn>
                <a:cxn ang="0">
                  <a:pos x="126" y="838"/>
                </a:cxn>
                <a:cxn ang="0">
                  <a:pos x="116" y="828"/>
                </a:cxn>
                <a:cxn ang="0">
                  <a:pos x="114" y="126"/>
                </a:cxn>
              </a:cxnLst>
              <a:rect l="0" t="0" r="r" b="b"/>
              <a:pathLst>
                <a:path w="658" h="1012">
                  <a:moveTo>
                    <a:pt x="17" y="1012"/>
                  </a:moveTo>
                  <a:lnTo>
                    <a:pt x="639" y="1012"/>
                  </a:lnTo>
                  <a:lnTo>
                    <a:pt x="639" y="1012"/>
                  </a:lnTo>
                  <a:lnTo>
                    <a:pt x="647" y="1012"/>
                  </a:lnTo>
                  <a:lnTo>
                    <a:pt x="653" y="1007"/>
                  </a:lnTo>
                  <a:lnTo>
                    <a:pt x="656" y="1002"/>
                  </a:lnTo>
                  <a:lnTo>
                    <a:pt x="658" y="995"/>
                  </a:lnTo>
                  <a:lnTo>
                    <a:pt x="658" y="103"/>
                  </a:lnTo>
                  <a:lnTo>
                    <a:pt x="658" y="103"/>
                  </a:lnTo>
                  <a:lnTo>
                    <a:pt x="658" y="93"/>
                  </a:lnTo>
                  <a:lnTo>
                    <a:pt x="656" y="82"/>
                  </a:lnTo>
                  <a:lnTo>
                    <a:pt x="653" y="72"/>
                  </a:lnTo>
                  <a:lnTo>
                    <a:pt x="649" y="64"/>
                  </a:lnTo>
                  <a:lnTo>
                    <a:pt x="641" y="45"/>
                  </a:lnTo>
                  <a:lnTo>
                    <a:pt x="627" y="30"/>
                  </a:lnTo>
                  <a:lnTo>
                    <a:pt x="612" y="18"/>
                  </a:lnTo>
                  <a:lnTo>
                    <a:pt x="595" y="8"/>
                  </a:lnTo>
                  <a:lnTo>
                    <a:pt x="585" y="5"/>
                  </a:lnTo>
                  <a:lnTo>
                    <a:pt x="575" y="1"/>
                  </a:lnTo>
                  <a:lnTo>
                    <a:pt x="565" y="0"/>
                  </a:lnTo>
                  <a:lnTo>
                    <a:pt x="555" y="0"/>
                  </a:lnTo>
                  <a:lnTo>
                    <a:pt x="103" y="0"/>
                  </a:lnTo>
                  <a:lnTo>
                    <a:pt x="103" y="0"/>
                  </a:lnTo>
                  <a:lnTo>
                    <a:pt x="93" y="0"/>
                  </a:lnTo>
                  <a:lnTo>
                    <a:pt x="82" y="1"/>
                  </a:lnTo>
                  <a:lnTo>
                    <a:pt x="72" y="5"/>
                  </a:lnTo>
                  <a:lnTo>
                    <a:pt x="62" y="8"/>
                  </a:lnTo>
                  <a:lnTo>
                    <a:pt x="45" y="18"/>
                  </a:lnTo>
                  <a:lnTo>
                    <a:pt x="30" y="30"/>
                  </a:lnTo>
                  <a:lnTo>
                    <a:pt x="17" y="45"/>
                  </a:lnTo>
                  <a:lnTo>
                    <a:pt x="7" y="64"/>
                  </a:lnTo>
                  <a:lnTo>
                    <a:pt x="3" y="72"/>
                  </a:lnTo>
                  <a:lnTo>
                    <a:pt x="1" y="82"/>
                  </a:lnTo>
                  <a:lnTo>
                    <a:pt x="0" y="93"/>
                  </a:lnTo>
                  <a:lnTo>
                    <a:pt x="0" y="103"/>
                  </a:lnTo>
                  <a:lnTo>
                    <a:pt x="0" y="995"/>
                  </a:lnTo>
                  <a:lnTo>
                    <a:pt x="0" y="995"/>
                  </a:lnTo>
                  <a:lnTo>
                    <a:pt x="1" y="1002"/>
                  </a:lnTo>
                  <a:lnTo>
                    <a:pt x="5" y="1007"/>
                  </a:lnTo>
                  <a:lnTo>
                    <a:pt x="10" y="1012"/>
                  </a:lnTo>
                  <a:lnTo>
                    <a:pt x="17" y="1012"/>
                  </a:lnTo>
                  <a:lnTo>
                    <a:pt x="17" y="1012"/>
                  </a:lnTo>
                  <a:close/>
                  <a:moveTo>
                    <a:pt x="361" y="926"/>
                  </a:moveTo>
                  <a:lnTo>
                    <a:pt x="361" y="926"/>
                  </a:lnTo>
                  <a:lnTo>
                    <a:pt x="359" y="933"/>
                  </a:lnTo>
                  <a:lnTo>
                    <a:pt x="356" y="939"/>
                  </a:lnTo>
                  <a:lnTo>
                    <a:pt x="351" y="943"/>
                  </a:lnTo>
                  <a:lnTo>
                    <a:pt x="342" y="945"/>
                  </a:lnTo>
                  <a:lnTo>
                    <a:pt x="314" y="945"/>
                  </a:lnTo>
                  <a:lnTo>
                    <a:pt x="314" y="945"/>
                  </a:lnTo>
                  <a:lnTo>
                    <a:pt x="307" y="943"/>
                  </a:lnTo>
                  <a:lnTo>
                    <a:pt x="302" y="939"/>
                  </a:lnTo>
                  <a:lnTo>
                    <a:pt x="297" y="933"/>
                  </a:lnTo>
                  <a:lnTo>
                    <a:pt x="297" y="926"/>
                  </a:lnTo>
                  <a:lnTo>
                    <a:pt x="297" y="911"/>
                  </a:lnTo>
                  <a:lnTo>
                    <a:pt x="297" y="911"/>
                  </a:lnTo>
                  <a:lnTo>
                    <a:pt x="297" y="904"/>
                  </a:lnTo>
                  <a:lnTo>
                    <a:pt x="302" y="897"/>
                  </a:lnTo>
                  <a:lnTo>
                    <a:pt x="307" y="894"/>
                  </a:lnTo>
                  <a:lnTo>
                    <a:pt x="314" y="892"/>
                  </a:lnTo>
                  <a:lnTo>
                    <a:pt x="342" y="892"/>
                  </a:lnTo>
                  <a:lnTo>
                    <a:pt x="342" y="892"/>
                  </a:lnTo>
                  <a:lnTo>
                    <a:pt x="351" y="894"/>
                  </a:lnTo>
                  <a:lnTo>
                    <a:pt x="356" y="897"/>
                  </a:lnTo>
                  <a:lnTo>
                    <a:pt x="359" y="904"/>
                  </a:lnTo>
                  <a:lnTo>
                    <a:pt x="361" y="911"/>
                  </a:lnTo>
                  <a:lnTo>
                    <a:pt x="361" y="926"/>
                  </a:lnTo>
                  <a:close/>
                  <a:moveTo>
                    <a:pt x="114" y="126"/>
                  </a:moveTo>
                  <a:lnTo>
                    <a:pt x="114" y="126"/>
                  </a:lnTo>
                  <a:lnTo>
                    <a:pt x="116" y="120"/>
                  </a:lnTo>
                  <a:lnTo>
                    <a:pt x="120" y="113"/>
                  </a:lnTo>
                  <a:lnTo>
                    <a:pt x="126" y="109"/>
                  </a:lnTo>
                  <a:lnTo>
                    <a:pt x="133" y="108"/>
                  </a:lnTo>
                  <a:lnTo>
                    <a:pt x="524" y="108"/>
                  </a:lnTo>
                  <a:lnTo>
                    <a:pt x="524" y="108"/>
                  </a:lnTo>
                  <a:lnTo>
                    <a:pt x="531" y="109"/>
                  </a:lnTo>
                  <a:lnTo>
                    <a:pt x="538" y="113"/>
                  </a:lnTo>
                  <a:lnTo>
                    <a:pt x="541" y="120"/>
                  </a:lnTo>
                  <a:lnTo>
                    <a:pt x="543" y="126"/>
                  </a:lnTo>
                  <a:lnTo>
                    <a:pt x="543" y="821"/>
                  </a:lnTo>
                  <a:lnTo>
                    <a:pt x="543" y="821"/>
                  </a:lnTo>
                  <a:lnTo>
                    <a:pt x="541" y="828"/>
                  </a:lnTo>
                  <a:lnTo>
                    <a:pt x="538" y="835"/>
                  </a:lnTo>
                  <a:lnTo>
                    <a:pt x="531" y="838"/>
                  </a:lnTo>
                  <a:lnTo>
                    <a:pt x="524" y="840"/>
                  </a:lnTo>
                  <a:lnTo>
                    <a:pt x="133" y="840"/>
                  </a:lnTo>
                  <a:lnTo>
                    <a:pt x="133" y="840"/>
                  </a:lnTo>
                  <a:lnTo>
                    <a:pt x="126" y="838"/>
                  </a:lnTo>
                  <a:lnTo>
                    <a:pt x="120" y="835"/>
                  </a:lnTo>
                  <a:lnTo>
                    <a:pt x="116" y="828"/>
                  </a:lnTo>
                  <a:lnTo>
                    <a:pt x="114" y="821"/>
                  </a:lnTo>
                  <a:lnTo>
                    <a:pt x="114" y="12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7" name="组合 229"/>
          <p:cNvGrpSpPr/>
          <p:nvPr/>
        </p:nvGrpSpPr>
        <p:grpSpPr>
          <a:xfrm>
            <a:off x="2403530" y="3360764"/>
            <a:ext cx="363488" cy="317863"/>
            <a:chOff x="12457113" y="177800"/>
            <a:chExt cx="898525" cy="993776"/>
          </a:xfrm>
          <a:solidFill>
            <a:schemeClr val="tx1">
              <a:lumMod val="50000"/>
              <a:lumOff val="50000"/>
            </a:schemeClr>
          </a:solidFill>
        </p:grpSpPr>
        <p:sp>
          <p:nvSpPr>
            <p:cNvPr id="235" name="Freeform 83"/>
            <p:cNvSpPr/>
            <p:nvPr/>
          </p:nvSpPr>
          <p:spPr bwMode="auto">
            <a:xfrm>
              <a:off x="12726988" y="177800"/>
              <a:ext cx="352425" cy="125413"/>
            </a:xfrm>
            <a:custGeom>
              <a:avLst/>
              <a:gdLst/>
              <a:ahLst/>
              <a:cxnLst>
                <a:cxn ang="0">
                  <a:pos x="33" y="134"/>
                </a:cxn>
                <a:cxn ang="0">
                  <a:pos x="44" y="139"/>
                </a:cxn>
                <a:cxn ang="0">
                  <a:pos x="49" y="137"/>
                </a:cxn>
                <a:cxn ang="0">
                  <a:pos x="54" y="135"/>
                </a:cxn>
                <a:cxn ang="0">
                  <a:pos x="90" y="108"/>
                </a:cxn>
                <a:cxn ang="0">
                  <a:pos x="127" y="90"/>
                </a:cxn>
                <a:cxn ang="0">
                  <a:pos x="169" y="78"/>
                </a:cxn>
                <a:cxn ang="0">
                  <a:pos x="211" y="73"/>
                </a:cxn>
                <a:cxn ang="0">
                  <a:pos x="225" y="75"/>
                </a:cxn>
                <a:cxn ang="0">
                  <a:pos x="248" y="76"/>
                </a:cxn>
                <a:cxn ang="0">
                  <a:pos x="292" y="88"/>
                </a:cxn>
                <a:cxn ang="0">
                  <a:pos x="333" y="108"/>
                </a:cxn>
                <a:cxn ang="0">
                  <a:pos x="370" y="135"/>
                </a:cxn>
                <a:cxn ang="0">
                  <a:pos x="385" y="152"/>
                </a:cxn>
                <a:cxn ang="0">
                  <a:pos x="397" y="157"/>
                </a:cxn>
                <a:cxn ang="0">
                  <a:pos x="402" y="156"/>
                </a:cxn>
                <a:cxn ang="0">
                  <a:pos x="439" y="127"/>
                </a:cxn>
                <a:cxn ang="0">
                  <a:pos x="442" y="122"/>
                </a:cxn>
                <a:cxn ang="0">
                  <a:pos x="444" y="115"/>
                </a:cxn>
                <a:cxn ang="0">
                  <a:pos x="441" y="103"/>
                </a:cxn>
                <a:cxn ang="0">
                  <a:pos x="419" y="81"/>
                </a:cxn>
                <a:cxn ang="0">
                  <a:pos x="372" y="46"/>
                </a:cxn>
                <a:cxn ang="0">
                  <a:pos x="318" y="19"/>
                </a:cxn>
                <a:cxn ang="0">
                  <a:pos x="260" y="4"/>
                </a:cxn>
                <a:cxn ang="0">
                  <a:pos x="230" y="2"/>
                </a:cxn>
                <a:cxn ang="0">
                  <a:pos x="211" y="0"/>
                </a:cxn>
                <a:cxn ang="0">
                  <a:pos x="156" y="5"/>
                </a:cxn>
                <a:cxn ang="0">
                  <a:pos x="102" y="21"/>
                </a:cxn>
                <a:cxn ang="0">
                  <a:pos x="51" y="46"/>
                </a:cxn>
                <a:cxn ang="0">
                  <a:pos x="6" y="81"/>
                </a:cxn>
                <a:cxn ang="0">
                  <a:pos x="2" y="86"/>
                </a:cxn>
                <a:cxn ang="0">
                  <a:pos x="2" y="98"/>
                </a:cxn>
                <a:cxn ang="0">
                  <a:pos x="33" y="134"/>
                </a:cxn>
              </a:cxnLst>
              <a:rect l="0" t="0" r="r" b="b"/>
              <a:pathLst>
                <a:path w="444" h="157">
                  <a:moveTo>
                    <a:pt x="33" y="134"/>
                  </a:moveTo>
                  <a:lnTo>
                    <a:pt x="33" y="134"/>
                  </a:lnTo>
                  <a:lnTo>
                    <a:pt x="38" y="137"/>
                  </a:lnTo>
                  <a:lnTo>
                    <a:pt x="44" y="139"/>
                  </a:lnTo>
                  <a:lnTo>
                    <a:pt x="44" y="139"/>
                  </a:lnTo>
                  <a:lnTo>
                    <a:pt x="49" y="137"/>
                  </a:lnTo>
                  <a:lnTo>
                    <a:pt x="54" y="135"/>
                  </a:lnTo>
                  <a:lnTo>
                    <a:pt x="54" y="135"/>
                  </a:lnTo>
                  <a:lnTo>
                    <a:pt x="71" y="120"/>
                  </a:lnTo>
                  <a:lnTo>
                    <a:pt x="90" y="108"/>
                  </a:lnTo>
                  <a:lnTo>
                    <a:pt x="108" y="98"/>
                  </a:lnTo>
                  <a:lnTo>
                    <a:pt x="127" y="90"/>
                  </a:lnTo>
                  <a:lnTo>
                    <a:pt x="147" y="83"/>
                  </a:lnTo>
                  <a:lnTo>
                    <a:pt x="169" y="78"/>
                  </a:lnTo>
                  <a:lnTo>
                    <a:pt x="189" y="75"/>
                  </a:lnTo>
                  <a:lnTo>
                    <a:pt x="211" y="73"/>
                  </a:lnTo>
                  <a:lnTo>
                    <a:pt x="211" y="73"/>
                  </a:lnTo>
                  <a:lnTo>
                    <a:pt x="225" y="75"/>
                  </a:lnTo>
                  <a:lnTo>
                    <a:pt x="225" y="75"/>
                  </a:lnTo>
                  <a:lnTo>
                    <a:pt x="248" y="76"/>
                  </a:lnTo>
                  <a:lnTo>
                    <a:pt x="270" y="81"/>
                  </a:lnTo>
                  <a:lnTo>
                    <a:pt x="292" y="88"/>
                  </a:lnTo>
                  <a:lnTo>
                    <a:pt x="313" y="97"/>
                  </a:lnTo>
                  <a:lnTo>
                    <a:pt x="333" y="108"/>
                  </a:lnTo>
                  <a:lnTo>
                    <a:pt x="351" y="120"/>
                  </a:lnTo>
                  <a:lnTo>
                    <a:pt x="370" y="135"/>
                  </a:lnTo>
                  <a:lnTo>
                    <a:pt x="385" y="152"/>
                  </a:lnTo>
                  <a:lnTo>
                    <a:pt x="385" y="152"/>
                  </a:lnTo>
                  <a:lnTo>
                    <a:pt x="390" y="156"/>
                  </a:lnTo>
                  <a:lnTo>
                    <a:pt x="397" y="157"/>
                  </a:lnTo>
                  <a:lnTo>
                    <a:pt x="397" y="157"/>
                  </a:lnTo>
                  <a:lnTo>
                    <a:pt x="402" y="156"/>
                  </a:lnTo>
                  <a:lnTo>
                    <a:pt x="407" y="154"/>
                  </a:lnTo>
                  <a:lnTo>
                    <a:pt x="439" y="127"/>
                  </a:lnTo>
                  <a:lnTo>
                    <a:pt x="439" y="127"/>
                  </a:lnTo>
                  <a:lnTo>
                    <a:pt x="442" y="122"/>
                  </a:lnTo>
                  <a:lnTo>
                    <a:pt x="444" y="115"/>
                  </a:lnTo>
                  <a:lnTo>
                    <a:pt x="444" y="115"/>
                  </a:lnTo>
                  <a:lnTo>
                    <a:pt x="444" y="110"/>
                  </a:lnTo>
                  <a:lnTo>
                    <a:pt x="441" y="103"/>
                  </a:lnTo>
                  <a:lnTo>
                    <a:pt x="441" y="103"/>
                  </a:lnTo>
                  <a:lnTo>
                    <a:pt x="419" y="81"/>
                  </a:lnTo>
                  <a:lnTo>
                    <a:pt x="395" y="63"/>
                  </a:lnTo>
                  <a:lnTo>
                    <a:pt x="372" y="46"/>
                  </a:lnTo>
                  <a:lnTo>
                    <a:pt x="345" y="31"/>
                  </a:lnTo>
                  <a:lnTo>
                    <a:pt x="318" y="19"/>
                  </a:lnTo>
                  <a:lnTo>
                    <a:pt x="289" y="11"/>
                  </a:lnTo>
                  <a:lnTo>
                    <a:pt x="260" y="4"/>
                  </a:lnTo>
                  <a:lnTo>
                    <a:pt x="230" y="2"/>
                  </a:lnTo>
                  <a:lnTo>
                    <a:pt x="230" y="2"/>
                  </a:lnTo>
                  <a:lnTo>
                    <a:pt x="211" y="0"/>
                  </a:lnTo>
                  <a:lnTo>
                    <a:pt x="211" y="0"/>
                  </a:lnTo>
                  <a:lnTo>
                    <a:pt x="183" y="2"/>
                  </a:lnTo>
                  <a:lnTo>
                    <a:pt x="156" y="5"/>
                  </a:lnTo>
                  <a:lnTo>
                    <a:pt x="129" y="12"/>
                  </a:lnTo>
                  <a:lnTo>
                    <a:pt x="102" y="21"/>
                  </a:lnTo>
                  <a:lnTo>
                    <a:pt x="76" y="32"/>
                  </a:lnTo>
                  <a:lnTo>
                    <a:pt x="51" y="46"/>
                  </a:lnTo>
                  <a:lnTo>
                    <a:pt x="27" y="63"/>
                  </a:lnTo>
                  <a:lnTo>
                    <a:pt x="6" y="81"/>
                  </a:lnTo>
                  <a:lnTo>
                    <a:pt x="6" y="81"/>
                  </a:lnTo>
                  <a:lnTo>
                    <a:pt x="2" y="86"/>
                  </a:lnTo>
                  <a:lnTo>
                    <a:pt x="0" y="92"/>
                  </a:lnTo>
                  <a:lnTo>
                    <a:pt x="2" y="98"/>
                  </a:lnTo>
                  <a:lnTo>
                    <a:pt x="6" y="103"/>
                  </a:lnTo>
                  <a:lnTo>
                    <a:pt x="33" y="13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36" name="Freeform 84"/>
            <p:cNvSpPr/>
            <p:nvPr/>
          </p:nvSpPr>
          <p:spPr bwMode="auto">
            <a:xfrm>
              <a:off x="12801600" y="274638"/>
              <a:ext cx="196850" cy="87313"/>
            </a:xfrm>
            <a:custGeom>
              <a:avLst/>
              <a:gdLst/>
              <a:ahLst/>
              <a:cxnLst>
                <a:cxn ang="0">
                  <a:pos x="130" y="0"/>
                </a:cxn>
                <a:cxn ang="0">
                  <a:pos x="130" y="0"/>
                </a:cxn>
                <a:cxn ang="0">
                  <a:pos x="120" y="0"/>
                </a:cxn>
                <a:cxn ang="0">
                  <a:pos x="120" y="0"/>
                </a:cxn>
                <a:cxn ang="0">
                  <a:pos x="103" y="0"/>
                </a:cxn>
                <a:cxn ang="0">
                  <a:pos x="88" y="3"/>
                </a:cxn>
                <a:cxn ang="0">
                  <a:pos x="73" y="7"/>
                </a:cxn>
                <a:cxn ang="0">
                  <a:pos x="58" y="12"/>
                </a:cxn>
                <a:cxn ang="0">
                  <a:pos x="44" y="18"/>
                </a:cxn>
                <a:cxn ang="0">
                  <a:pos x="31" y="25"/>
                </a:cxn>
                <a:cxn ang="0">
                  <a:pos x="17" y="34"/>
                </a:cxn>
                <a:cxn ang="0">
                  <a:pos x="5" y="44"/>
                </a:cxn>
                <a:cxn ang="0">
                  <a:pos x="5" y="44"/>
                </a:cxn>
                <a:cxn ang="0">
                  <a:pos x="2" y="49"/>
                </a:cxn>
                <a:cxn ang="0">
                  <a:pos x="0" y="56"/>
                </a:cxn>
                <a:cxn ang="0">
                  <a:pos x="2" y="61"/>
                </a:cxn>
                <a:cxn ang="0">
                  <a:pos x="4" y="67"/>
                </a:cxn>
                <a:cxn ang="0">
                  <a:pos x="32" y="98"/>
                </a:cxn>
                <a:cxn ang="0">
                  <a:pos x="32" y="98"/>
                </a:cxn>
                <a:cxn ang="0">
                  <a:pos x="37" y="101"/>
                </a:cxn>
                <a:cxn ang="0">
                  <a:pos x="44" y="103"/>
                </a:cxn>
                <a:cxn ang="0">
                  <a:pos x="44" y="103"/>
                </a:cxn>
                <a:cxn ang="0">
                  <a:pos x="49" y="101"/>
                </a:cxn>
                <a:cxn ang="0">
                  <a:pos x="54" y="98"/>
                </a:cxn>
                <a:cxn ang="0">
                  <a:pos x="54" y="98"/>
                </a:cxn>
                <a:cxn ang="0">
                  <a:pos x="69" y="88"/>
                </a:cxn>
                <a:cxn ang="0">
                  <a:pos x="85" y="79"/>
                </a:cxn>
                <a:cxn ang="0">
                  <a:pos x="101" y="74"/>
                </a:cxn>
                <a:cxn ang="0">
                  <a:pos x="120" y="72"/>
                </a:cxn>
                <a:cxn ang="0">
                  <a:pos x="120" y="72"/>
                </a:cxn>
                <a:cxn ang="0">
                  <a:pos x="125" y="72"/>
                </a:cxn>
                <a:cxn ang="0">
                  <a:pos x="125" y="72"/>
                </a:cxn>
                <a:cxn ang="0">
                  <a:pos x="144" y="76"/>
                </a:cxn>
                <a:cxn ang="0">
                  <a:pos x="161" y="83"/>
                </a:cxn>
                <a:cxn ang="0">
                  <a:pos x="177" y="91"/>
                </a:cxn>
                <a:cxn ang="0">
                  <a:pos x="191" y="104"/>
                </a:cxn>
                <a:cxn ang="0">
                  <a:pos x="191" y="104"/>
                </a:cxn>
                <a:cxn ang="0">
                  <a:pos x="196" y="108"/>
                </a:cxn>
                <a:cxn ang="0">
                  <a:pos x="203" y="110"/>
                </a:cxn>
                <a:cxn ang="0">
                  <a:pos x="203" y="110"/>
                </a:cxn>
                <a:cxn ang="0">
                  <a:pos x="208" y="108"/>
                </a:cxn>
                <a:cxn ang="0">
                  <a:pos x="213" y="106"/>
                </a:cxn>
                <a:cxn ang="0">
                  <a:pos x="245" y="79"/>
                </a:cxn>
                <a:cxn ang="0">
                  <a:pos x="245" y="79"/>
                </a:cxn>
                <a:cxn ang="0">
                  <a:pos x="248" y="74"/>
                </a:cxn>
                <a:cxn ang="0">
                  <a:pos x="250" y="67"/>
                </a:cxn>
                <a:cxn ang="0">
                  <a:pos x="250" y="67"/>
                </a:cxn>
                <a:cxn ang="0">
                  <a:pos x="248" y="61"/>
                </a:cxn>
                <a:cxn ang="0">
                  <a:pos x="247" y="56"/>
                </a:cxn>
                <a:cxn ang="0">
                  <a:pos x="247" y="56"/>
                </a:cxn>
                <a:cxn ang="0">
                  <a:pos x="235" y="44"/>
                </a:cxn>
                <a:cxn ang="0">
                  <a:pos x="221" y="34"/>
                </a:cxn>
                <a:cxn ang="0">
                  <a:pos x="208" y="25"/>
                </a:cxn>
                <a:cxn ang="0">
                  <a:pos x="193" y="17"/>
                </a:cxn>
                <a:cxn ang="0">
                  <a:pos x="177" y="10"/>
                </a:cxn>
                <a:cxn ang="0">
                  <a:pos x="162" y="5"/>
                </a:cxn>
                <a:cxn ang="0">
                  <a:pos x="147" y="2"/>
                </a:cxn>
                <a:cxn ang="0">
                  <a:pos x="130" y="0"/>
                </a:cxn>
                <a:cxn ang="0">
                  <a:pos x="130" y="0"/>
                </a:cxn>
              </a:cxnLst>
              <a:rect l="0" t="0" r="r" b="b"/>
              <a:pathLst>
                <a:path w="250" h="110">
                  <a:moveTo>
                    <a:pt x="130" y="0"/>
                  </a:moveTo>
                  <a:lnTo>
                    <a:pt x="130" y="0"/>
                  </a:lnTo>
                  <a:lnTo>
                    <a:pt x="120" y="0"/>
                  </a:lnTo>
                  <a:lnTo>
                    <a:pt x="120" y="0"/>
                  </a:lnTo>
                  <a:lnTo>
                    <a:pt x="103" y="0"/>
                  </a:lnTo>
                  <a:lnTo>
                    <a:pt x="88" y="3"/>
                  </a:lnTo>
                  <a:lnTo>
                    <a:pt x="73" y="7"/>
                  </a:lnTo>
                  <a:lnTo>
                    <a:pt x="58" y="12"/>
                  </a:lnTo>
                  <a:lnTo>
                    <a:pt x="44" y="18"/>
                  </a:lnTo>
                  <a:lnTo>
                    <a:pt x="31" y="25"/>
                  </a:lnTo>
                  <a:lnTo>
                    <a:pt x="17" y="34"/>
                  </a:lnTo>
                  <a:lnTo>
                    <a:pt x="5" y="44"/>
                  </a:lnTo>
                  <a:lnTo>
                    <a:pt x="5" y="44"/>
                  </a:lnTo>
                  <a:lnTo>
                    <a:pt x="2" y="49"/>
                  </a:lnTo>
                  <a:lnTo>
                    <a:pt x="0" y="56"/>
                  </a:lnTo>
                  <a:lnTo>
                    <a:pt x="2" y="61"/>
                  </a:lnTo>
                  <a:lnTo>
                    <a:pt x="4" y="67"/>
                  </a:lnTo>
                  <a:lnTo>
                    <a:pt x="32" y="98"/>
                  </a:lnTo>
                  <a:lnTo>
                    <a:pt x="32" y="98"/>
                  </a:lnTo>
                  <a:lnTo>
                    <a:pt x="37" y="101"/>
                  </a:lnTo>
                  <a:lnTo>
                    <a:pt x="44" y="103"/>
                  </a:lnTo>
                  <a:lnTo>
                    <a:pt x="44" y="103"/>
                  </a:lnTo>
                  <a:lnTo>
                    <a:pt x="49" y="101"/>
                  </a:lnTo>
                  <a:lnTo>
                    <a:pt x="54" y="98"/>
                  </a:lnTo>
                  <a:lnTo>
                    <a:pt x="54" y="98"/>
                  </a:lnTo>
                  <a:lnTo>
                    <a:pt x="69" y="88"/>
                  </a:lnTo>
                  <a:lnTo>
                    <a:pt x="85" y="79"/>
                  </a:lnTo>
                  <a:lnTo>
                    <a:pt x="101" y="74"/>
                  </a:lnTo>
                  <a:lnTo>
                    <a:pt x="120" y="72"/>
                  </a:lnTo>
                  <a:lnTo>
                    <a:pt x="120" y="72"/>
                  </a:lnTo>
                  <a:lnTo>
                    <a:pt x="125" y="72"/>
                  </a:lnTo>
                  <a:lnTo>
                    <a:pt x="125" y="72"/>
                  </a:lnTo>
                  <a:lnTo>
                    <a:pt x="144" y="76"/>
                  </a:lnTo>
                  <a:lnTo>
                    <a:pt x="161" y="83"/>
                  </a:lnTo>
                  <a:lnTo>
                    <a:pt x="177" y="91"/>
                  </a:lnTo>
                  <a:lnTo>
                    <a:pt x="191" y="104"/>
                  </a:lnTo>
                  <a:lnTo>
                    <a:pt x="191" y="104"/>
                  </a:lnTo>
                  <a:lnTo>
                    <a:pt x="196" y="108"/>
                  </a:lnTo>
                  <a:lnTo>
                    <a:pt x="203" y="110"/>
                  </a:lnTo>
                  <a:lnTo>
                    <a:pt x="203" y="110"/>
                  </a:lnTo>
                  <a:lnTo>
                    <a:pt x="208" y="108"/>
                  </a:lnTo>
                  <a:lnTo>
                    <a:pt x="213" y="106"/>
                  </a:lnTo>
                  <a:lnTo>
                    <a:pt x="245" y="79"/>
                  </a:lnTo>
                  <a:lnTo>
                    <a:pt x="245" y="79"/>
                  </a:lnTo>
                  <a:lnTo>
                    <a:pt x="248" y="74"/>
                  </a:lnTo>
                  <a:lnTo>
                    <a:pt x="250" y="67"/>
                  </a:lnTo>
                  <a:lnTo>
                    <a:pt x="250" y="67"/>
                  </a:lnTo>
                  <a:lnTo>
                    <a:pt x="248" y="61"/>
                  </a:lnTo>
                  <a:lnTo>
                    <a:pt x="247" y="56"/>
                  </a:lnTo>
                  <a:lnTo>
                    <a:pt x="247" y="56"/>
                  </a:lnTo>
                  <a:lnTo>
                    <a:pt x="235" y="44"/>
                  </a:lnTo>
                  <a:lnTo>
                    <a:pt x="221" y="34"/>
                  </a:lnTo>
                  <a:lnTo>
                    <a:pt x="208" y="25"/>
                  </a:lnTo>
                  <a:lnTo>
                    <a:pt x="193" y="17"/>
                  </a:lnTo>
                  <a:lnTo>
                    <a:pt x="177" y="10"/>
                  </a:lnTo>
                  <a:lnTo>
                    <a:pt x="162" y="5"/>
                  </a:lnTo>
                  <a:lnTo>
                    <a:pt x="147" y="2"/>
                  </a:lnTo>
                  <a:lnTo>
                    <a:pt x="130" y="0"/>
                  </a:lnTo>
                  <a:lnTo>
                    <a:pt x="130"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37" name="Freeform 85"/>
            <p:cNvSpPr>
              <a:spLocks noEditPoints="1"/>
            </p:cNvSpPr>
            <p:nvPr/>
          </p:nvSpPr>
          <p:spPr bwMode="auto">
            <a:xfrm>
              <a:off x="12457113" y="398463"/>
              <a:ext cx="898525" cy="639763"/>
            </a:xfrm>
            <a:custGeom>
              <a:avLst/>
              <a:gdLst/>
              <a:ahLst/>
              <a:cxnLst>
                <a:cxn ang="0">
                  <a:pos x="605" y="804"/>
                </a:cxn>
                <a:cxn ang="0">
                  <a:pos x="592" y="771"/>
                </a:cxn>
                <a:cxn ang="0">
                  <a:pos x="582" y="742"/>
                </a:cxn>
                <a:cxn ang="0">
                  <a:pos x="583" y="713"/>
                </a:cxn>
                <a:cxn ang="0">
                  <a:pos x="583" y="707"/>
                </a:cxn>
                <a:cxn ang="0">
                  <a:pos x="120" y="707"/>
                </a:cxn>
                <a:cxn ang="0">
                  <a:pos x="103" y="700"/>
                </a:cxn>
                <a:cxn ang="0">
                  <a:pos x="96" y="683"/>
                </a:cxn>
                <a:cxn ang="0">
                  <a:pos x="96" y="120"/>
                </a:cxn>
                <a:cxn ang="0">
                  <a:pos x="103" y="103"/>
                </a:cxn>
                <a:cxn ang="0">
                  <a:pos x="120" y="96"/>
                </a:cxn>
                <a:cxn ang="0">
                  <a:pos x="936" y="96"/>
                </a:cxn>
                <a:cxn ang="0">
                  <a:pos x="953" y="103"/>
                </a:cxn>
                <a:cxn ang="0">
                  <a:pos x="960" y="120"/>
                </a:cxn>
                <a:cxn ang="0">
                  <a:pos x="990" y="661"/>
                </a:cxn>
                <a:cxn ang="0">
                  <a:pos x="998" y="664"/>
                </a:cxn>
                <a:cxn ang="0">
                  <a:pos x="1014" y="675"/>
                </a:cxn>
                <a:cxn ang="0">
                  <a:pos x="1024" y="690"/>
                </a:cxn>
                <a:cxn ang="0">
                  <a:pos x="1029" y="707"/>
                </a:cxn>
                <a:cxn ang="0">
                  <a:pos x="1030" y="804"/>
                </a:cxn>
                <a:cxn ang="0">
                  <a:pos x="1089" y="804"/>
                </a:cxn>
                <a:cxn ang="0">
                  <a:pos x="1106" y="801"/>
                </a:cxn>
                <a:cxn ang="0">
                  <a:pos x="1120" y="793"/>
                </a:cxn>
                <a:cxn ang="0">
                  <a:pos x="1128" y="779"/>
                </a:cxn>
                <a:cxn ang="0">
                  <a:pos x="1132" y="762"/>
                </a:cxn>
                <a:cxn ang="0">
                  <a:pos x="1132" y="42"/>
                </a:cxn>
                <a:cxn ang="0">
                  <a:pos x="1128" y="25"/>
                </a:cxn>
                <a:cxn ang="0">
                  <a:pos x="1120" y="12"/>
                </a:cxn>
                <a:cxn ang="0">
                  <a:pos x="1106" y="3"/>
                </a:cxn>
                <a:cxn ang="0">
                  <a:pos x="1089" y="0"/>
                </a:cxn>
                <a:cxn ang="0">
                  <a:pos x="44" y="0"/>
                </a:cxn>
                <a:cxn ang="0">
                  <a:pos x="27" y="3"/>
                </a:cxn>
                <a:cxn ang="0">
                  <a:pos x="13" y="12"/>
                </a:cxn>
                <a:cxn ang="0">
                  <a:pos x="3" y="25"/>
                </a:cxn>
                <a:cxn ang="0">
                  <a:pos x="0" y="42"/>
                </a:cxn>
                <a:cxn ang="0">
                  <a:pos x="0" y="762"/>
                </a:cxn>
                <a:cxn ang="0">
                  <a:pos x="3" y="779"/>
                </a:cxn>
                <a:cxn ang="0">
                  <a:pos x="13" y="793"/>
                </a:cxn>
                <a:cxn ang="0">
                  <a:pos x="27" y="801"/>
                </a:cxn>
                <a:cxn ang="0">
                  <a:pos x="44" y="804"/>
                </a:cxn>
                <a:cxn ang="0">
                  <a:pos x="1015" y="384"/>
                </a:cxn>
                <a:cxn ang="0">
                  <a:pos x="1017" y="374"/>
                </a:cxn>
                <a:cxn ang="0">
                  <a:pos x="1030" y="362"/>
                </a:cxn>
                <a:cxn ang="0">
                  <a:pos x="1074" y="361"/>
                </a:cxn>
                <a:cxn ang="0">
                  <a:pos x="1084" y="362"/>
                </a:cxn>
                <a:cxn ang="0">
                  <a:pos x="1096" y="374"/>
                </a:cxn>
                <a:cxn ang="0">
                  <a:pos x="1098" y="418"/>
                </a:cxn>
                <a:cxn ang="0">
                  <a:pos x="1096" y="428"/>
                </a:cxn>
                <a:cxn ang="0">
                  <a:pos x="1084" y="442"/>
                </a:cxn>
                <a:cxn ang="0">
                  <a:pos x="1041" y="443"/>
                </a:cxn>
                <a:cxn ang="0">
                  <a:pos x="1030" y="442"/>
                </a:cxn>
                <a:cxn ang="0">
                  <a:pos x="1017" y="428"/>
                </a:cxn>
                <a:cxn ang="0">
                  <a:pos x="1015" y="384"/>
                </a:cxn>
              </a:cxnLst>
              <a:rect l="0" t="0" r="r" b="b"/>
              <a:pathLst>
                <a:path w="1132" h="804">
                  <a:moveTo>
                    <a:pt x="44" y="804"/>
                  </a:moveTo>
                  <a:lnTo>
                    <a:pt x="605" y="804"/>
                  </a:lnTo>
                  <a:lnTo>
                    <a:pt x="592" y="771"/>
                  </a:lnTo>
                  <a:lnTo>
                    <a:pt x="592" y="771"/>
                  </a:lnTo>
                  <a:lnTo>
                    <a:pt x="585" y="757"/>
                  </a:lnTo>
                  <a:lnTo>
                    <a:pt x="582" y="742"/>
                  </a:lnTo>
                  <a:lnTo>
                    <a:pt x="582" y="729"/>
                  </a:lnTo>
                  <a:lnTo>
                    <a:pt x="583" y="713"/>
                  </a:lnTo>
                  <a:lnTo>
                    <a:pt x="583" y="713"/>
                  </a:lnTo>
                  <a:lnTo>
                    <a:pt x="583" y="707"/>
                  </a:lnTo>
                  <a:lnTo>
                    <a:pt x="120" y="707"/>
                  </a:lnTo>
                  <a:lnTo>
                    <a:pt x="120" y="707"/>
                  </a:lnTo>
                  <a:lnTo>
                    <a:pt x="111" y="705"/>
                  </a:lnTo>
                  <a:lnTo>
                    <a:pt x="103" y="700"/>
                  </a:lnTo>
                  <a:lnTo>
                    <a:pt x="98" y="693"/>
                  </a:lnTo>
                  <a:lnTo>
                    <a:pt x="96" y="683"/>
                  </a:lnTo>
                  <a:lnTo>
                    <a:pt x="96" y="120"/>
                  </a:lnTo>
                  <a:lnTo>
                    <a:pt x="96" y="120"/>
                  </a:lnTo>
                  <a:lnTo>
                    <a:pt x="98" y="111"/>
                  </a:lnTo>
                  <a:lnTo>
                    <a:pt x="103" y="103"/>
                  </a:lnTo>
                  <a:lnTo>
                    <a:pt x="111" y="98"/>
                  </a:lnTo>
                  <a:lnTo>
                    <a:pt x="120" y="96"/>
                  </a:lnTo>
                  <a:lnTo>
                    <a:pt x="936" y="96"/>
                  </a:lnTo>
                  <a:lnTo>
                    <a:pt x="936" y="96"/>
                  </a:lnTo>
                  <a:lnTo>
                    <a:pt x="946" y="98"/>
                  </a:lnTo>
                  <a:lnTo>
                    <a:pt x="953" y="103"/>
                  </a:lnTo>
                  <a:lnTo>
                    <a:pt x="958" y="111"/>
                  </a:lnTo>
                  <a:lnTo>
                    <a:pt x="960" y="120"/>
                  </a:lnTo>
                  <a:lnTo>
                    <a:pt x="960" y="651"/>
                  </a:lnTo>
                  <a:lnTo>
                    <a:pt x="990" y="661"/>
                  </a:lnTo>
                  <a:lnTo>
                    <a:pt x="990" y="661"/>
                  </a:lnTo>
                  <a:lnTo>
                    <a:pt x="998" y="664"/>
                  </a:lnTo>
                  <a:lnTo>
                    <a:pt x="1007" y="670"/>
                  </a:lnTo>
                  <a:lnTo>
                    <a:pt x="1014" y="675"/>
                  </a:lnTo>
                  <a:lnTo>
                    <a:pt x="1019" y="681"/>
                  </a:lnTo>
                  <a:lnTo>
                    <a:pt x="1024" y="690"/>
                  </a:lnTo>
                  <a:lnTo>
                    <a:pt x="1027" y="698"/>
                  </a:lnTo>
                  <a:lnTo>
                    <a:pt x="1029" y="707"/>
                  </a:lnTo>
                  <a:lnTo>
                    <a:pt x="1030" y="717"/>
                  </a:lnTo>
                  <a:lnTo>
                    <a:pt x="1030" y="804"/>
                  </a:lnTo>
                  <a:lnTo>
                    <a:pt x="1089" y="804"/>
                  </a:lnTo>
                  <a:lnTo>
                    <a:pt x="1089" y="804"/>
                  </a:lnTo>
                  <a:lnTo>
                    <a:pt x="1098" y="803"/>
                  </a:lnTo>
                  <a:lnTo>
                    <a:pt x="1106" y="801"/>
                  </a:lnTo>
                  <a:lnTo>
                    <a:pt x="1113" y="798"/>
                  </a:lnTo>
                  <a:lnTo>
                    <a:pt x="1120" y="793"/>
                  </a:lnTo>
                  <a:lnTo>
                    <a:pt x="1125" y="786"/>
                  </a:lnTo>
                  <a:lnTo>
                    <a:pt x="1128" y="779"/>
                  </a:lnTo>
                  <a:lnTo>
                    <a:pt x="1132" y="771"/>
                  </a:lnTo>
                  <a:lnTo>
                    <a:pt x="1132" y="762"/>
                  </a:lnTo>
                  <a:lnTo>
                    <a:pt x="1132" y="42"/>
                  </a:lnTo>
                  <a:lnTo>
                    <a:pt x="1132" y="42"/>
                  </a:lnTo>
                  <a:lnTo>
                    <a:pt x="1132" y="34"/>
                  </a:lnTo>
                  <a:lnTo>
                    <a:pt x="1128" y="25"/>
                  </a:lnTo>
                  <a:lnTo>
                    <a:pt x="1125" y="18"/>
                  </a:lnTo>
                  <a:lnTo>
                    <a:pt x="1120" y="12"/>
                  </a:lnTo>
                  <a:lnTo>
                    <a:pt x="1113" y="7"/>
                  </a:lnTo>
                  <a:lnTo>
                    <a:pt x="1106" y="3"/>
                  </a:lnTo>
                  <a:lnTo>
                    <a:pt x="1098" y="0"/>
                  </a:lnTo>
                  <a:lnTo>
                    <a:pt x="1089" y="0"/>
                  </a:lnTo>
                  <a:lnTo>
                    <a:pt x="44" y="0"/>
                  </a:lnTo>
                  <a:lnTo>
                    <a:pt x="44" y="0"/>
                  </a:lnTo>
                  <a:lnTo>
                    <a:pt x="33" y="0"/>
                  </a:lnTo>
                  <a:lnTo>
                    <a:pt x="27" y="3"/>
                  </a:lnTo>
                  <a:lnTo>
                    <a:pt x="18" y="7"/>
                  </a:lnTo>
                  <a:lnTo>
                    <a:pt x="13" y="12"/>
                  </a:lnTo>
                  <a:lnTo>
                    <a:pt x="8" y="18"/>
                  </a:lnTo>
                  <a:lnTo>
                    <a:pt x="3" y="25"/>
                  </a:lnTo>
                  <a:lnTo>
                    <a:pt x="1" y="34"/>
                  </a:lnTo>
                  <a:lnTo>
                    <a:pt x="0" y="42"/>
                  </a:lnTo>
                  <a:lnTo>
                    <a:pt x="0" y="762"/>
                  </a:lnTo>
                  <a:lnTo>
                    <a:pt x="0" y="762"/>
                  </a:lnTo>
                  <a:lnTo>
                    <a:pt x="1" y="771"/>
                  </a:lnTo>
                  <a:lnTo>
                    <a:pt x="3" y="779"/>
                  </a:lnTo>
                  <a:lnTo>
                    <a:pt x="8" y="786"/>
                  </a:lnTo>
                  <a:lnTo>
                    <a:pt x="13" y="793"/>
                  </a:lnTo>
                  <a:lnTo>
                    <a:pt x="18" y="798"/>
                  </a:lnTo>
                  <a:lnTo>
                    <a:pt x="27" y="801"/>
                  </a:lnTo>
                  <a:lnTo>
                    <a:pt x="33" y="803"/>
                  </a:lnTo>
                  <a:lnTo>
                    <a:pt x="44" y="804"/>
                  </a:lnTo>
                  <a:lnTo>
                    <a:pt x="44" y="804"/>
                  </a:lnTo>
                  <a:close/>
                  <a:moveTo>
                    <a:pt x="1015" y="384"/>
                  </a:moveTo>
                  <a:lnTo>
                    <a:pt x="1015" y="384"/>
                  </a:lnTo>
                  <a:lnTo>
                    <a:pt x="1017" y="374"/>
                  </a:lnTo>
                  <a:lnTo>
                    <a:pt x="1022" y="368"/>
                  </a:lnTo>
                  <a:lnTo>
                    <a:pt x="1030" y="362"/>
                  </a:lnTo>
                  <a:lnTo>
                    <a:pt x="1041" y="361"/>
                  </a:lnTo>
                  <a:lnTo>
                    <a:pt x="1074" y="361"/>
                  </a:lnTo>
                  <a:lnTo>
                    <a:pt x="1074" y="361"/>
                  </a:lnTo>
                  <a:lnTo>
                    <a:pt x="1084" y="362"/>
                  </a:lnTo>
                  <a:lnTo>
                    <a:pt x="1091" y="368"/>
                  </a:lnTo>
                  <a:lnTo>
                    <a:pt x="1096" y="374"/>
                  </a:lnTo>
                  <a:lnTo>
                    <a:pt x="1098" y="384"/>
                  </a:lnTo>
                  <a:lnTo>
                    <a:pt x="1098" y="418"/>
                  </a:lnTo>
                  <a:lnTo>
                    <a:pt x="1098" y="418"/>
                  </a:lnTo>
                  <a:lnTo>
                    <a:pt x="1096" y="428"/>
                  </a:lnTo>
                  <a:lnTo>
                    <a:pt x="1091" y="437"/>
                  </a:lnTo>
                  <a:lnTo>
                    <a:pt x="1084" y="442"/>
                  </a:lnTo>
                  <a:lnTo>
                    <a:pt x="1074" y="443"/>
                  </a:lnTo>
                  <a:lnTo>
                    <a:pt x="1041" y="443"/>
                  </a:lnTo>
                  <a:lnTo>
                    <a:pt x="1041" y="443"/>
                  </a:lnTo>
                  <a:lnTo>
                    <a:pt x="1030" y="442"/>
                  </a:lnTo>
                  <a:lnTo>
                    <a:pt x="1022" y="437"/>
                  </a:lnTo>
                  <a:lnTo>
                    <a:pt x="1017" y="428"/>
                  </a:lnTo>
                  <a:lnTo>
                    <a:pt x="1015" y="418"/>
                  </a:lnTo>
                  <a:lnTo>
                    <a:pt x="1015" y="38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38" name="Freeform 86"/>
            <p:cNvSpPr/>
            <p:nvPr/>
          </p:nvSpPr>
          <p:spPr bwMode="auto">
            <a:xfrm>
              <a:off x="12592050" y="544513"/>
              <a:ext cx="209550" cy="165100"/>
            </a:xfrm>
            <a:custGeom>
              <a:avLst/>
              <a:gdLst/>
              <a:ahLst/>
              <a:cxnLst>
                <a:cxn ang="0">
                  <a:pos x="253" y="207"/>
                </a:cxn>
                <a:cxn ang="0">
                  <a:pos x="253" y="207"/>
                </a:cxn>
                <a:cxn ang="0">
                  <a:pos x="258" y="207"/>
                </a:cxn>
                <a:cxn ang="0">
                  <a:pos x="262" y="204"/>
                </a:cxn>
                <a:cxn ang="0">
                  <a:pos x="265" y="200"/>
                </a:cxn>
                <a:cxn ang="0">
                  <a:pos x="265" y="195"/>
                </a:cxn>
                <a:cxn ang="0">
                  <a:pos x="265" y="11"/>
                </a:cxn>
                <a:cxn ang="0">
                  <a:pos x="265" y="11"/>
                </a:cxn>
                <a:cxn ang="0">
                  <a:pos x="265" y="8"/>
                </a:cxn>
                <a:cxn ang="0">
                  <a:pos x="262" y="3"/>
                </a:cxn>
                <a:cxn ang="0">
                  <a:pos x="258" y="1"/>
                </a:cxn>
                <a:cxn ang="0">
                  <a:pos x="253" y="0"/>
                </a:cxn>
                <a:cxn ang="0">
                  <a:pos x="14" y="0"/>
                </a:cxn>
                <a:cxn ang="0">
                  <a:pos x="14" y="0"/>
                </a:cxn>
                <a:cxn ang="0">
                  <a:pos x="9" y="1"/>
                </a:cxn>
                <a:cxn ang="0">
                  <a:pos x="3" y="3"/>
                </a:cxn>
                <a:cxn ang="0">
                  <a:pos x="2" y="8"/>
                </a:cxn>
                <a:cxn ang="0">
                  <a:pos x="0" y="11"/>
                </a:cxn>
                <a:cxn ang="0">
                  <a:pos x="0" y="195"/>
                </a:cxn>
                <a:cxn ang="0">
                  <a:pos x="0" y="195"/>
                </a:cxn>
                <a:cxn ang="0">
                  <a:pos x="2" y="200"/>
                </a:cxn>
                <a:cxn ang="0">
                  <a:pos x="3" y="204"/>
                </a:cxn>
                <a:cxn ang="0">
                  <a:pos x="9" y="207"/>
                </a:cxn>
                <a:cxn ang="0">
                  <a:pos x="14" y="207"/>
                </a:cxn>
                <a:cxn ang="0">
                  <a:pos x="253" y="207"/>
                </a:cxn>
              </a:cxnLst>
              <a:rect l="0" t="0" r="r" b="b"/>
              <a:pathLst>
                <a:path w="265" h="207">
                  <a:moveTo>
                    <a:pt x="253" y="207"/>
                  </a:moveTo>
                  <a:lnTo>
                    <a:pt x="253" y="207"/>
                  </a:lnTo>
                  <a:lnTo>
                    <a:pt x="258" y="207"/>
                  </a:lnTo>
                  <a:lnTo>
                    <a:pt x="262" y="204"/>
                  </a:lnTo>
                  <a:lnTo>
                    <a:pt x="265" y="200"/>
                  </a:lnTo>
                  <a:lnTo>
                    <a:pt x="265" y="195"/>
                  </a:lnTo>
                  <a:lnTo>
                    <a:pt x="265" y="11"/>
                  </a:lnTo>
                  <a:lnTo>
                    <a:pt x="265" y="11"/>
                  </a:lnTo>
                  <a:lnTo>
                    <a:pt x="265" y="8"/>
                  </a:lnTo>
                  <a:lnTo>
                    <a:pt x="262" y="3"/>
                  </a:lnTo>
                  <a:lnTo>
                    <a:pt x="258" y="1"/>
                  </a:lnTo>
                  <a:lnTo>
                    <a:pt x="253" y="0"/>
                  </a:lnTo>
                  <a:lnTo>
                    <a:pt x="14" y="0"/>
                  </a:lnTo>
                  <a:lnTo>
                    <a:pt x="14" y="0"/>
                  </a:lnTo>
                  <a:lnTo>
                    <a:pt x="9" y="1"/>
                  </a:lnTo>
                  <a:lnTo>
                    <a:pt x="3" y="3"/>
                  </a:lnTo>
                  <a:lnTo>
                    <a:pt x="2" y="8"/>
                  </a:lnTo>
                  <a:lnTo>
                    <a:pt x="0" y="11"/>
                  </a:lnTo>
                  <a:lnTo>
                    <a:pt x="0" y="195"/>
                  </a:lnTo>
                  <a:lnTo>
                    <a:pt x="0" y="195"/>
                  </a:lnTo>
                  <a:lnTo>
                    <a:pt x="2" y="200"/>
                  </a:lnTo>
                  <a:lnTo>
                    <a:pt x="3" y="204"/>
                  </a:lnTo>
                  <a:lnTo>
                    <a:pt x="9" y="207"/>
                  </a:lnTo>
                  <a:lnTo>
                    <a:pt x="14" y="207"/>
                  </a:lnTo>
                  <a:lnTo>
                    <a:pt x="253" y="207"/>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39" name="Freeform 87"/>
            <p:cNvSpPr/>
            <p:nvPr/>
          </p:nvSpPr>
          <p:spPr bwMode="auto">
            <a:xfrm>
              <a:off x="12592050" y="755650"/>
              <a:ext cx="411163" cy="44450"/>
            </a:xfrm>
            <a:custGeom>
              <a:avLst/>
              <a:gdLst/>
              <a:ahLst/>
              <a:cxnLst>
                <a:cxn ang="0">
                  <a:pos x="518" y="0"/>
                </a:cxn>
                <a:cxn ang="0">
                  <a:pos x="0" y="0"/>
                </a:cxn>
                <a:cxn ang="0">
                  <a:pos x="0" y="55"/>
                </a:cxn>
                <a:cxn ang="0">
                  <a:pos x="493" y="55"/>
                </a:cxn>
                <a:cxn ang="0">
                  <a:pos x="493" y="55"/>
                </a:cxn>
                <a:cxn ang="0">
                  <a:pos x="494" y="38"/>
                </a:cxn>
                <a:cxn ang="0">
                  <a:pos x="499" y="23"/>
                </a:cxn>
                <a:cxn ang="0">
                  <a:pos x="508" y="11"/>
                </a:cxn>
                <a:cxn ang="0">
                  <a:pos x="518" y="0"/>
                </a:cxn>
                <a:cxn ang="0">
                  <a:pos x="518" y="0"/>
                </a:cxn>
              </a:cxnLst>
              <a:rect l="0" t="0" r="r" b="b"/>
              <a:pathLst>
                <a:path w="518" h="55">
                  <a:moveTo>
                    <a:pt x="518" y="0"/>
                  </a:moveTo>
                  <a:lnTo>
                    <a:pt x="0" y="0"/>
                  </a:lnTo>
                  <a:lnTo>
                    <a:pt x="0" y="55"/>
                  </a:lnTo>
                  <a:lnTo>
                    <a:pt x="493" y="55"/>
                  </a:lnTo>
                  <a:lnTo>
                    <a:pt x="493" y="55"/>
                  </a:lnTo>
                  <a:lnTo>
                    <a:pt x="494" y="38"/>
                  </a:lnTo>
                  <a:lnTo>
                    <a:pt x="499" y="23"/>
                  </a:lnTo>
                  <a:lnTo>
                    <a:pt x="508" y="11"/>
                  </a:lnTo>
                  <a:lnTo>
                    <a:pt x="518" y="0"/>
                  </a:lnTo>
                  <a:lnTo>
                    <a:pt x="518"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240" name="Rectangle 88"/>
            <p:cNvSpPr>
              <a:spLocks noChangeArrowheads="1"/>
            </p:cNvSpPr>
            <p:nvPr/>
          </p:nvSpPr>
          <p:spPr bwMode="auto">
            <a:xfrm>
              <a:off x="12592050" y="850900"/>
              <a:ext cx="265113" cy="44450"/>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241" name="Rectangle 89"/>
            <p:cNvSpPr>
              <a:spLocks noChangeArrowheads="1"/>
            </p:cNvSpPr>
            <p:nvPr/>
          </p:nvSpPr>
          <p:spPr bwMode="auto">
            <a:xfrm>
              <a:off x="12847638" y="654050"/>
              <a:ext cx="298450" cy="42863"/>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242" name="Rectangle 90"/>
            <p:cNvSpPr>
              <a:spLocks noChangeArrowheads="1"/>
            </p:cNvSpPr>
            <p:nvPr/>
          </p:nvSpPr>
          <p:spPr bwMode="auto">
            <a:xfrm>
              <a:off x="12847638" y="557213"/>
              <a:ext cx="173038" cy="44450"/>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243" name="Freeform 91"/>
            <p:cNvSpPr/>
            <p:nvPr/>
          </p:nvSpPr>
          <p:spPr bwMode="auto">
            <a:xfrm>
              <a:off x="12954000" y="773113"/>
              <a:ext cx="284163" cy="398463"/>
            </a:xfrm>
            <a:custGeom>
              <a:avLst/>
              <a:gdLst/>
              <a:ahLst/>
              <a:cxnLst>
                <a:cxn ang="0">
                  <a:pos x="286" y="503"/>
                </a:cxn>
                <a:cxn ang="0">
                  <a:pos x="290" y="501"/>
                </a:cxn>
                <a:cxn ang="0">
                  <a:pos x="295" y="496"/>
                </a:cxn>
                <a:cxn ang="0">
                  <a:pos x="296" y="471"/>
                </a:cxn>
                <a:cxn ang="0">
                  <a:pos x="296" y="466"/>
                </a:cxn>
                <a:cxn ang="0">
                  <a:pos x="350" y="421"/>
                </a:cxn>
                <a:cxn ang="0">
                  <a:pos x="354" y="417"/>
                </a:cxn>
                <a:cxn ang="0">
                  <a:pos x="359" y="409"/>
                </a:cxn>
                <a:cxn ang="0">
                  <a:pos x="359" y="334"/>
                </a:cxn>
                <a:cxn ang="0">
                  <a:pos x="359" y="247"/>
                </a:cxn>
                <a:cxn ang="0">
                  <a:pos x="355" y="238"/>
                </a:cxn>
                <a:cxn ang="0">
                  <a:pos x="349" y="233"/>
                </a:cxn>
                <a:cxn ang="0">
                  <a:pos x="195" y="184"/>
                </a:cxn>
                <a:cxn ang="0">
                  <a:pos x="192" y="181"/>
                </a:cxn>
                <a:cxn ang="0">
                  <a:pos x="192" y="34"/>
                </a:cxn>
                <a:cxn ang="0">
                  <a:pos x="192" y="33"/>
                </a:cxn>
                <a:cxn ang="0">
                  <a:pos x="188" y="21"/>
                </a:cxn>
                <a:cxn ang="0">
                  <a:pos x="182" y="11"/>
                </a:cxn>
                <a:cxn ang="0">
                  <a:pos x="172" y="4"/>
                </a:cxn>
                <a:cxn ang="0">
                  <a:pos x="160" y="0"/>
                </a:cxn>
                <a:cxn ang="0">
                  <a:pos x="118" y="0"/>
                </a:cxn>
                <a:cxn ang="0">
                  <a:pos x="106" y="4"/>
                </a:cxn>
                <a:cxn ang="0">
                  <a:pos x="94" y="11"/>
                </a:cxn>
                <a:cxn ang="0">
                  <a:pos x="86" y="21"/>
                </a:cxn>
                <a:cxn ang="0">
                  <a:pos x="82" y="34"/>
                </a:cxn>
                <a:cxn ang="0">
                  <a:pos x="81" y="38"/>
                </a:cxn>
                <a:cxn ang="0">
                  <a:pos x="82" y="159"/>
                </a:cxn>
                <a:cxn ang="0">
                  <a:pos x="82" y="237"/>
                </a:cxn>
                <a:cxn ang="0">
                  <a:pos x="82" y="280"/>
                </a:cxn>
                <a:cxn ang="0">
                  <a:pos x="79" y="287"/>
                </a:cxn>
                <a:cxn ang="0">
                  <a:pos x="72" y="291"/>
                </a:cxn>
                <a:cxn ang="0">
                  <a:pos x="72" y="291"/>
                </a:cxn>
                <a:cxn ang="0">
                  <a:pos x="65" y="287"/>
                </a:cxn>
                <a:cxn ang="0">
                  <a:pos x="62" y="280"/>
                </a:cxn>
                <a:cxn ang="0">
                  <a:pos x="62" y="218"/>
                </a:cxn>
                <a:cxn ang="0">
                  <a:pos x="55" y="216"/>
                </a:cxn>
                <a:cxn ang="0">
                  <a:pos x="48" y="216"/>
                </a:cxn>
                <a:cxn ang="0">
                  <a:pos x="30" y="221"/>
                </a:cxn>
                <a:cxn ang="0">
                  <a:pos x="16" y="230"/>
                </a:cxn>
                <a:cxn ang="0">
                  <a:pos x="8" y="237"/>
                </a:cxn>
                <a:cxn ang="0">
                  <a:pos x="0" y="259"/>
                </a:cxn>
                <a:cxn ang="0">
                  <a:pos x="6" y="279"/>
                </a:cxn>
                <a:cxn ang="0">
                  <a:pos x="64" y="415"/>
                </a:cxn>
                <a:cxn ang="0">
                  <a:pos x="123" y="461"/>
                </a:cxn>
                <a:cxn ang="0">
                  <a:pos x="126" y="471"/>
                </a:cxn>
                <a:cxn ang="0">
                  <a:pos x="126" y="493"/>
                </a:cxn>
                <a:cxn ang="0">
                  <a:pos x="129" y="500"/>
                </a:cxn>
                <a:cxn ang="0">
                  <a:pos x="136" y="503"/>
                </a:cxn>
              </a:cxnLst>
              <a:rect l="0" t="0" r="r" b="b"/>
              <a:pathLst>
                <a:path w="359" h="503">
                  <a:moveTo>
                    <a:pt x="136" y="503"/>
                  </a:moveTo>
                  <a:lnTo>
                    <a:pt x="286" y="503"/>
                  </a:lnTo>
                  <a:lnTo>
                    <a:pt x="286" y="503"/>
                  </a:lnTo>
                  <a:lnTo>
                    <a:pt x="290" y="501"/>
                  </a:lnTo>
                  <a:lnTo>
                    <a:pt x="293" y="500"/>
                  </a:lnTo>
                  <a:lnTo>
                    <a:pt x="295" y="496"/>
                  </a:lnTo>
                  <a:lnTo>
                    <a:pt x="296" y="493"/>
                  </a:lnTo>
                  <a:lnTo>
                    <a:pt x="296" y="471"/>
                  </a:lnTo>
                  <a:lnTo>
                    <a:pt x="296" y="471"/>
                  </a:lnTo>
                  <a:lnTo>
                    <a:pt x="296" y="466"/>
                  </a:lnTo>
                  <a:lnTo>
                    <a:pt x="300" y="463"/>
                  </a:lnTo>
                  <a:lnTo>
                    <a:pt x="350" y="421"/>
                  </a:lnTo>
                  <a:lnTo>
                    <a:pt x="350" y="421"/>
                  </a:lnTo>
                  <a:lnTo>
                    <a:pt x="354" y="417"/>
                  </a:lnTo>
                  <a:lnTo>
                    <a:pt x="357" y="414"/>
                  </a:lnTo>
                  <a:lnTo>
                    <a:pt x="359" y="409"/>
                  </a:lnTo>
                  <a:lnTo>
                    <a:pt x="359" y="404"/>
                  </a:lnTo>
                  <a:lnTo>
                    <a:pt x="359" y="334"/>
                  </a:lnTo>
                  <a:lnTo>
                    <a:pt x="359" y="247"/>
                  </a:lnTo>
                  <a:lnTo>
                    <a:pt x="359" y="247"/>
                  </a:lnTo>
                  <a:lnTo>
                    <a:pt x="359" y="243"/>
                  </a:lnTo>
                  <a:lnTo>
                    <a:pt x="355" y="238"/>
                  </a:lnTo>
                  <a:lnTo>
                    <a:pt x="354" y="235"/>
                  </a:lnTo>
                  <a:lnTo>
                    <a:pt x="349" y="233"/>
                  </a:lnTo>
                  <a:lnTo>
                    <a:pt x="330" y="227"/>
                  </a:lnTo>
                  <a:lnTo>
                    <a:pt x="195" y="184"/>
                  </a:lnTo>
                  <a:lnTo>
                    <a:pt x="195" y="184"/>
                  </a:lnTo>
                  <a:lnTo>
                    <a:pt x="192" y="181"/>
                  </a:lnTo>
                  <a:lnTo>
                    <a:pt x="192" y="178"/>
                  </a:lnTo>
                  <a:lnTo>
                    <a:pt x="192" y="34"/>
                  </a:lnTo>
                  <a:lnTo>
                    <a:pt x="192" y="33"/>
                  </a:lnTo>
                  <a:lnTo>
                    <a:pt x="192" y="33"/>
                  </a:lnTo>
                  <a:lnTo>
                    <a:pt x="190" y="26"/>
                  </a:lnTo>
                  <a:lnTo>
                    <a:pt x="188" y="21"/>
                  </a:lnTo>
                  <a:lnTo>
                    <a:pt x="185" y="16"/>
                  </a:lnTo>
                  <a:lnTo>
                    <a:pt x="182" y="11"/>
                  </a:lnTo>
                  <a:lnTo>
                    <a:pt x="177" y="7"/>
                  </a:lnTo>
                  <a:lnTo>
                    <a:pt x="172" y="4"/>
                  </a:lnTo>
                  <a:lnTo>
                    <a:pt x="167" y="2"/>
                  </a:lnTo>
                  <a:lnTo>
                    <a:pt x="160" y="0"/>
                  </a:lnTo>
                  <a:lnTo>
                    <a:pt x="118" y="0"/>
                  </a:lnTo>
                  <a:lnTo>
                    <a:pt x="118" y="0"/>
                  </a:lnTo>
                  <a:lnTo>
                    <a:pt x="111" y="2"/>
                  </a:lnTo>
                  <a:lnTo>
                    <a:pt x="106" y="4"/>
                  </a:lnTo>
                  <a:lnTo>
                    <a:pt x="99" y="7"/>
                  </a:lnTo>
                  <a:lnTo>
                    <a:pt x="94" y="11"/>
                  </a:lnTo>
                  <a:lnTo>
                    <a:pt x="89" y="16"/>
                  </a:lnTo>
                  <a:lnTo>
                    <a:pt x="86" y="21"/>
                  </a:lnTo>
                  <a:lnTo>
                    <a:pt x="84" y="27"/>
                  </a:lnTo>
                  <a:lnTo>
                    <a:pt x="82" y="34"/>
                  </a:lnTo>
                  <a:lnTo>
                    <a:pt x="82" y="34"/>
                  </a:lnTo>
                  <a:lnTo>
                    <a:pt x="81" y="38"/>
                  </a:lnTo>
                  <a:lnTo>
                    <a:pt x="81" y="159"/>
                  </a:lnTo>
                  <a:lnTo>
                    <a:pt x="82" y="159"/>
                  </a:lnTo>
                  <a:lnTo>
                    <a:pt x="82" y="237"/>
                  </a:lnTo>
                  <a:lnTo>
                    <a:pt x="82" y="237"/>
                  </a:lnTo>
                  <a:lnTo>
                    <a:pt x="82" y="280"/>
                  </a:lnTo>
                  <a:lnTo>
                    <a:pt x="82" y="280"/>
                  </a:lnTo>
                  <a:lnTo>
                    <a:pt x="81" y="284"/>
                  </a:lnTo>
                  <a:lnTo>
                    <a:pt x="79" y="287"/>
                  </a:lnTo>
                  <a:lnTo>
                    <a:pt x="75" y="289"/>
                  </a:lnTo>
                  <a:lnTo>
                    <a:pt x="72" y="291"/>
                  </a:lnTo>
                  <a:lnTo>
                    <a:pt x="72" y="291"/>
                  </a:lnTo>
                  <a:lnTo>
                    <a:pt x="72" y="291"/>
                  </a:lnTo>
                  <a:lnTo>
                    <a:pt x="67" y="289"/>
                  </a:lnTo>
                  <a:lnTo>
                    <a:pt x="65" y="287"/>
                  </a:lnTo>
                  <a:lnTo>
                    <a:pt x="62" y="284"/>
                  </a:lnTo>
                  <a:lnTo>
                    <a:pt x="62" y="280"/>
                  </a:lnTo>
                  <a:lnTo>
                    <a:pt x="62" y="237"/>
                  </a:lnTo>
                  <a:lnTo>
                    <a:pt x="62" y="218"/>
                  </a:lnTo>
                  <a:lnTo>
                    <a:pt x="62" y="218"/>
                  </a:lnTo>
                  <a:lnTo>
                    <a:pt x="55" y="216"/>
                  </a:lnTo>
                  <a:lnTo>
                    <a:pt x="48" y="216"/>
                  </a:lnTo>
                  <a:lnTo>
                    <a:pt x="48" y="216"/>
                  </a:lnTo>
                  <a:lnTo>
                    <a:pt x="40" y="218"/>
                  </a:lnTo>
                  <a:lnTo>
                    <a:pt x="30" y="221"/>
                  </a:lnTo>
                  <a:lnTo>
                    <a:pt x="16" y="230"/>
                  </a:lnTo>
                  <a:lnTo>
                    <a:pt x="16" y="230"/>
                  </a:lnTo>
                  <a:lnTo>
                    <a:pt x="8" y="237"/>
                  </a:lnTo>
                  <a:lnTo>
                    <a:pt x="8" y="237"/>
                  </a:lnTo>
                  <a:lnTo>
                    <a:pt x="3" y="247"/>
                  </a:lnTo>
                  <a:lnTo>
                    <a:pt x="0" y="259"/>
                  </a:lnTo>
                  <a:lnTo>
                    <a:pt x="1" y="269"/>
                  </a:lnTo>
                  <a:lnTo>
                    <a:pt x="6" y="279"/>
                  </a:lnTo>
                  <a:lnTo>
                    <a:pt x="28" y="334"/>
                  </a:lnTo>
                  <a:lnTo>
                    <a:pt x="64" y="415"/>
                  </a:lnTo>
                  <a:lnTo>
                    <a:pt x="123" y="461"/>
                  </a:lnTo>
                  <a:lnTo>
                    <a:pt x="123" y="461"/>
                  </a:lnTo>
                  <a:lnTo>
                    <a:pt x="126" y="466"/>
                  </a:lnTo>
                  <a:lnTo>
                    <a:pt x="126" y="471"/>
                  </a:lnTo>
                  <a:lnTo>
                    <a:pt x="126" y="493"/>
                  </a:lnTo>
                  <a:lnTo>
                    <a:pt x="126" y="493"/>
                  </a:lnTo>
                  <a:lnTo>
                    <a:pt x="128" y="496"/>
                  </a:lnTo>
                  <a:lnTo>
                    <a:pt x="129" y="500"/>
                  </a:lnTo>
                  <a:lnTo>
                    <a:pt x="133" y="501"/>
                  </a:lnTo>
                  <a:lnTo>
                    <a:pt x="136" y="503"/>
                  </a:lnTo>
                  <a:lnTo>
                    <a:pt x="136" y="503"/>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sp>
        <p:nvSpPr>
          <p:cNvPr id="245" name="椭圆 244"/>
          <p:cNvSpPr/>
          <p:nvPr/>
        </p:nvSpPr>
        <p:spPr bwMode="auto">
          <a:xfrm>
            <a:off x="2108289" y="2282505"/>
            <a:ext cx="126911" cy="155737"/>
          </a:xfrm>
          <a:prstGeom prst="ellipse">
            <a:avLst/>
          </a:prstGeom>
          <a:solidFill>
            <a:srgbClr val="FF0000"/>
          </a:solidFill>
          <a:ln w="9525" cap="flat" cmpd="sng" algn="ctr">
            <a:noFill/>
            <a:prstDash val="solid"/>
            <a:round/>
            <a:headEnd type="none" w="med" len="med"/>
            <a:tailEnd type="none" w="med" len="med"/>
          </a:ln>
          <a:effectLst/>
        </p:spPr>
        <p:txBody>
          <a:bodyPr vert="horz" wrap="square" lIns="79200" tIns="39600" rIns="79200" bIns="39600" numCol="1" rtlCol="0" anchor="t" anchorCtr="0" compatLnSpc="1">
            <a:spAutoFit/>
          </a:bodyPr>
          <a:lstStyle/>
          <a:p>
            <a:pPr defTabSz="801370">
              <a:defRPr/>
            </a:pPr>
            <a:endParaRPr lang="zh-CN" altLang="en-US" sz="200" kern="0" smtClean="0">
              <a:solidFill>
                <a:srgbClr val="FFFFFF"/>
              </a:solidFill>
              <a:latin typeface="Arial" panose="020B0604020202020204" pitchFamily="34" charset="0"/>
              <a:ea typeface="华文细黑" pitchFamily="2" charset="-122"/>
            </a:endParaRPr>
          </a:p>
        </p:txBody>
      </p:sp>
      <p:sp>
        <p:nvSpPr>
          <p:cNvPr id="259" name="矩形 258"/>
          <p:cNvSpPr/>
          <p:nvPr/>
        </p:nvSpPr>
        <p:spPr bwMode="auto">
          <a:xfrm>
            <a:off x="822960" y="1584959"/>
            <a:ext cx="3220720" cy="2387951"/>
          </a:xfrm>
          <a:prstGeom prst="rect">
            <a:avLst/>
          </a:prstGeom>
          <a:noFill/>
          <a:ln w="6350">
            <a:solidFill>
              <a:schemeClr val="bg1">
                <a:lumMod val="75000"/>
              </a:schemeClr>
            </a:solidFill>
            <a:prstDash val="dash"/>
            <a:tailEnd type="arrow"/>
          </a:ln>
          <a:effectLst/>
        </p:spPr>
        <p:txBody>
          <a:bodyPr rtlCol="0" anchor="ctr"/>
          <a:lstStyle/>
          <a:p>
            <a:pPr algn="ctr"/>
            <a:endParaRPr lang="zh-CN" altLang="en-US" dirty="0">
              <a:solidFill>
                <a:srgbClr val="000000"/>
              </a:solidFill>
            </a:endParaRPr>
          </a:p>
        </p:txBody>
      </p:sp>
      <p:grpSp>
        <p:nvGrpSpPr>
          <p:cNvPr id="8" name="组合 387"/>
          <p:cNvGrpSpPr/>
          <p:nvPr/>
        </p:nvGrpSpPr>
        <p:grpSpPr>
          <a:xfrm>
            <a:off x="3210560" y="2794000"/>
            <a:ext cx="438044" cy="466295"/>
            <a:chOff x="4622166" y="3061494"/>
            <a:chExt cx="489584" cy="615667"/>
          </a:xfrm>
          <a:solidFill>
            <a:schemeClr val="bg1">
              <a:lumMod val="50000"/>
            </a:schemeClr>
          </a:solidFill>
        </p:grpSpPr>
        <p:grpSp>
          <p:nvGrpSpPr>
            <p:cNvPr id="9" name="组合 376"/>
            <p:cNvGrpSpPr/>
            <p:nvPr/>
          </p:nvGrpSpPr>
          <p:grpSpPr>
            <a:xfrm>
              <a:off x="4622166" y="3467100"/>
              <a:ext cx="489584" cy="210061"/>
              <a:chOff x="3298897" y="4095287"/>
              <a:chExt cx="1257750" cy="591162"/>
            </a:xfrm>
            <a:grpFill/>
          </p:grpSpPr>
          <p:sp>
            <p:nvSpPr>
              <p:cNvPr id="268" name="Freeform 13"/>
              <p:cNvSpPr>
                <a:spLocks noEditPoints="1"/>
              </p:cNvSpPr>
              <p:nvPr/>
            </p:nvSpPr>
            <p:spPr bwMode="auto">
              <a:xfrm>
                <a:off x="3298897" y="40952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sp>
            <p:nvSpPr>
              <p:cNvPr id="269" name="Freeform 13"/>
              <p:cNvSpPr>
                <a:spLocks noEditPoints="1"/>
              </p:cNvSpPr>
              <p:nvPr/>
            </p:nvSpPr>
            <p:spPr bwMode="auto">
              <a:xfrm>
                <a:off x="3298897" y="43873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grpSp>
        <p:grpSp>
          <p:nvGrpSpPr>
            <p:cNvPr id="10" name="组合 379"/>
            <p:cNvGrpSpPr/>
            <p:nvPr/>
          </p:nvGrpSpPr>
          <p:grpSpPr>
            <a:xfrm>
              <a:off x="4622166" y="3263900"/>
              <a:ext cx="489584" cy="210061"/>
              <a:chOff x="3298897" y="4095287"/>
              <a:chExt cx="1257750" cy="591162"/>
            </a:xfrm>
            <a:grpFill/>
          </p:grpSpPr>
          <p:sp>
            <p:nvSpPr>
              <p:cNvPr id="266" name="Freeform 13"/>
              <p:cNvSpPr>
                <a:spLocks noEditPoints="1"/>
              </p:cNvSpPr>
              <p:nvPr/>
            </p:nvSpPr>
            <p:spPr bwMode="auto">
              <a:xfrm>
                <a:off x="3298897" y="40952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sp>
            <p:nvSpPr>
              <p:cNvPr id="267" name="Freeform 13"/>
              <p:cNvSpPr>
                <a:spLocks noEditPoints="1"/>
              </p:cNvSpPr>
              <p:nvPr/>
            </p:nvSpPr>
            <p:spPr bwMode="auto">
              <a:xfrm>
                <a:off x="3298897" y="43873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grpSp>
        <p:grpSp>
          <p:nvGrpSpPr>
            <p:cNvPr id="11" name="组合 388"/>
            <p:cNvGrpSpPr/>
            <p:nvPr/>
          </p:nvGrpSpPr>
          <p:grpSpPr>
            <a:xfrm>
              <a:off x="4622166" y="3061494"/>
              <a:ext cx="489584" cy="210061"/>
              <a:chOff x="3298897" y="4095287"/>
              <a:chExt cx="1257750" cy="591162"/>
            </a:xfrm>
            <a:grpFill/>
          </p:grpSpPr>
          <p:sp>
            <p:nvSpPr>
              <p:cNvPr id="264" name="Freeform 13"/>
              <p:cNvSpPr>
                <a:spLocks noEditPoints="1"/>
              </p:cNvSpPr>
              <p:nvPr/>
            </p:nvSpPr>
            <p:spPr bwMode="auto">
              <a:xfrm>
                <a:off x="3298897" y="40952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sp>
            <p:nvSpPr>
              <p:cNvPr id="265" name="Freeform 13"/>
              <p:cNvSpPr>
                <a:spLocks noEditPoints="1"/>
              </p:cNvSpPr>
              <p:nvPr/>
            </p:nvSpPr>
            <p:spPr bwMode="auto">
              <a:xfrm>
                <a:off x="3298897" y="4387387"/>
                <a:ext cx="1257750" cy="299062"/>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grpSp>
      </p:grpSp>
      <p:sp>
        <p:nvSpPr>
          <p:cNvPr id="270" name="等腰三角形 269"/>
          <p:cNvSpPr/>
          <p:nvPr/>
        </p:nvSpPr>
        <p:spPr bwMode="auto">
          <a:xfrm rot="5400000">
            <a:off x="2946400" y="2854960"/>
            <a:ext cx="314960" cy="264160"/>
          </a:xfrm>
          <a:prstGeom prst="triangle">
            <a:avLst/>
          </a:prstGeom>
          <a:gradFill flip="none" rotWithShape="1">
            <a:gsLst>
              <a:gs pos="0">
                <a:schemeClr val="bg1">
                  <a:lumMod val="50000"/>
                </a:schemeClr>
              </a:gs>
              <a:gs pos="50000">
                <a:schemeClr val="bg1">
                  <a:lumMod val="65000"/>
                </a:schemeClr>
              </a:gs>
              <a:gs pos="100000">
                <a:schemeClr val="bg1">
                  <a:lumMod val="95000"/>
                  <a:alpha val="82000"/>
                </a:schemeClr>
              </a:gs>
            </a:gsLst>
            <a:lin ang="5400000" scaled="1"/>
            <a:tileRect/>
          </a:gradFill>
          <a:ln w="19050">
            <a:noFill/>
            <a:prstDash val="dash"/>
            <a:tailEnd type="arrow"/>
          </a:ln>
          <a:effectLst/>
        </p:spPr>
        <p:txBody>
          <a:bodyPr rtlCol="0" anchor="ctr"/>
          <a:lstStyle/>
          <a:p>
            <a:pPr algn="ctr"/>
            <a:endParaRPr lang="zh-CN" altLang="en-US" dirty="0">
              <a:solidFill>
                <a:srgbClr val="000000"/>
              </a:solidFill>
            </a:endParaRPr>
          </a:p>
        </p:txBody>
      </p:sp>
      <p:sp>
        <p:nvSpPr>
          <p:cNvPr id="200" name="TextBox 199"/>
          <p:cNvSpPr txBox="1"/>
          <p:nvPr/>
        </p:nvSpPr>
        <p:spPr>
          <a:xfrm>
            <a:off x="345440" y="4167145"/>
            <a:ext cx="8534400" cy="288551"/>
          </a:xfrm>
          <a:prstGeom prst="rect">
            <a:avLst/>
          </a:prstGeom>
          <a:noFill/>
        </p:spPr>
        <p:txBody>
          <a:bodyPr wrap="square" lIns="68589" tIns="34295" rIns="68589" bIns="34295" rtlCol="0">
            <a:spAutoFit/>
          </a:bodyPr>
          <a:lstStyle/>
          <a:p>
            <a:pPr algn="ctr">
              <a:lnSpc>
                <a:spcPct val="95000"/>
              </a:lnSpc>
            </a:pPr>
            <a:r>
              <a:rPr lang="zh-CN" altLang="en-US" sz="1500" b="1" spc="-23" dirty="0" smtClean="0">
                <a:solidFill>
                  <a:srgbClr val="000000"/>
                </a:solidFill>
                <a:effectLst>
                  <a:outerShdw blurRad="127000" algn="ctr" rotWithShape="0">
                    <a:prstClr val="black">
                      <a:alpha val="40000"/>
                    </a:prstClr>
                  </a:outerShdw>
                </a:effectLst>
                <a:latin typeface="Heiti SC Light"/>
                <a:ea typeface="Heiti SC Light"/>
                <a:cs typeface="Heiti SC Light"/>
              </a:rPr>
              <a:t>全新接入体验，流量集中易于管控，管理极致简化，易于部署</a:t>
            </a:r>
            <a:r>
              <a:rPr lang="en-US" altLang="zh-CN" sz="1500" b="1" spc="-23" dirty="0" smtClean="0">
                <a:solidFill>
                  <a:srgbClr val="000000"/>
                </a:solidFill>
                <a:effectLst>
                  <a:outerShdw blurRad="127000" algn="ctr" rotWithShape="0">
                    <a:prstClr val="black">
                      <a:alpha val="40000"/>
                    </a:prstClr>
                  </a:outerShdw>
                </a:effectLst>
                <a:latin typeface="Heiti SC Light"/>
                <a:ea typeface="Heiti SC Light"/>
                <a:cs typeface="Heiti SC Light"/>
              </a:rPr>
              <a:t>BYOD</a:t>
            </a:r>
            <a:r>
              <a:rPr lang="zh-CN" altLang="en-US" sz="1500" b="1" spc="-23" dirty="0" smtClean="0">
                <a:solidFill>
                  <a:srgbClr val="000000"/>
                </a:solidFill>
                <a:effectLst>
                  <a:outerShdw blurRad="127000" algn="ctr" rotWithShape="0">
                    <a:prstClr val="black">
                      <a:alpha val="40000"/>
                    </a:prstClr>
                  </a:outerShdw>
                </a:effectLst>
                <a:latin typeface="Heiti SC Light"/>
                <a:ea typeface="Heiti SC Light"/>
                <a:cs typeface="Heiti SC Light"/>
              </a:rPr>
              <a:t>，提高</a:t>
            </a:r>
            <a:r>
              <a:rPr lang="zh-CN" altLang="en-US" sz="1500" b="1" spc="-23" dirty="0">
                <a:solidFill>
                  <a:srgbClr val="000000"/>
                </a:solidFill>
                <a:effectLst>
                  <a:outerShdw blurRad="127000" algn="ctr" rotWithShape="0">
                    <a:prstClr val="black">
                      <a:alpha val="40000"/>
                    </a:prstClr>
                  </a:outerShdw>
                </a:effectLst>
                <a:latin typeface="Heiti SC Light"/>
                <a:ea typeface="Heiti SC Light"/>
                <a:cs typeface="Heiti SC Light"/>
              </a:rPr>
              <a:t>生产力</a:t>
            </a:r>
            <a:endParaRPr lang="en-US" sz="1500" b="1" spc="-23" dirty="0">
              <a:solidFill>
                <a:srgbClr val="000000"/>
              </a:solidFill>
              <a:effectLst>
                <a:outerShdw blurRad="127000" algn="ctr" rotWithShape="0">
                  <a:prstClr val="black">
                    <a:alpha val="40000"/>
                  </a:prstClr>
                </a:outerShdw>
              </a:effectLst>
              <a:latin typeface="Heiti SC Light"/>
              <a:ea typeface="Heiti SC Light"/>
              <a:cs typeface="Heiti SC Light"/>
            </a:endParaRPr>
          </a:p>
        </p:txBody>
      </p:sp>
      <p:sp>
        <p:nvSpPr>
          <p:cNvPr id="62" name="矩形 61"/>
          <p:cNvSpPr/>
          <p:nvPr/>
        </p:nvSpPr>
        <p:spPr bwMode="auto">
          <a:xfrm>
            <a:off x="917546" y="1742272"/>
            <a:ext cx="992534" cy="167808"/>
          </a:xfrm>
          <a:prstGeom prst="rect">
            <a:avLst/>
          </a:prstGeom>
          <a:noFill/>
          <a:ln w="19050">
            <a:noFill/>
            <a:prstDash val="dash"/>
            <a:tailEnd type="arrow"/>
          </a:ln>
          <a:effectLst/>
        </p:spPr>
        <p:txBody>
          <a:bodyPr rtlCol="0" anchor="ctr"/>
          <a:lstStyle/>
          <a:p>
            <a:pPr algn="ctr"/>
            <a:r>
              <a:rPr lang="en-US" altLang="zh-CN" sz="900" dirty="0" smtClean="0">
                <a:solidFill>
                  <a:srgbClr val="000000"/>
                </a:solidFill>
                <a:latin typeface="Arial" panose="020B0604020202020204" pitchFamily="34" charset="0"/>
                <a:ea typeface="微软雅黑" panose="020B0503020204020204" pitchFamily="34" charset="-122"/>
                <a:cs typeface="Arial" panose="020B0604020202020204" pitchFamily="34" charset="0"/>
              </a:rPr>
              <a:t>Agile C</a:t>
            </a:r>
            <a:r>
              <a:rPr lang="en-US" altLang="zh-CN" sz="900" dirty="0" smtClean="0">
                <a:solidFill>
                  <a:srgbClr val="000000"/>
                </a:solidFill>
                <a:latin typeface="Arial" panose="020B0604020202020204" pitchFamily="34" charset="0"/>
                <a:cs typeface="Arial" panose="020B0604020202020204" pitchFamily="34" charset="0"/>
              </a:rPr>
              <a:t>ontroller</a:t>
            </a:r>
            <a:endParaRPr lang="zh-CN" altLang="en-US" sz="900" dirty="0">
              <a:solidFill>
                <a:srgbClr val="000000"/>
              </a:solidFill>
              <a:latin typeface="Arial" panose="020B0604020202020204" pitchFamily="34" charset="0"/>
              <a:cs typeface="Arial" panose="020B0604020202020204" pitchFamily="34" charset="0"/>
            </a:endParaRPr>
          </a:p>
        </p:txBody>
      </p:sp>
      <p:cxnSp>
        <p:nvCxnSpPr>
          <p:cNvPr id="63" name="直接连接符 62"/>
          <p:cNvCxnSpPr/>
          <p:nvPr/>
        </p:nvCxnSpPr>
        <p:spPr bwMode="auto">
          <a:xfrm flipH="1" flipV="1">
            <a:off x="1706880" y="2133600"/>
            <a:ext cx="152400" cy="203200"/>
          </a:xfrm>
          <a:prstGeom prst="line">
            <a:avLst/>
          </a:prstGeom>
          <a:noFill/>
          <a:ln w="12700">
            <a:solidFill>
              <a:schemeClr val="tx1"/>
            </a:solidFill>
            <a:prstDash val="solid"/>
            <a:headEnd type="non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2" name="组合 167"/>
          <p:cNvGrpSpPr/>
          <p:nvPr/>
        </p:nvGrpSpPr>
        <p:grpSpPr>
          <a:xfrm>
            <a:off x="1056640" y="1934105"/>
            <a:ext cx="662002" cy="473816"/>
            <a:chOff x="3914775" y="975640"/>
            <a:chExt cx="965044" cy="719183"/>
          </a:xfrm>
        </p:grpSpPr>
        <p:grpSp>
          <p:nvGrpSpPr>
            <p:cNvPr id="13" name="组合 426"/>
            <p:cNvGrpSpPr/>
            <p:nvPr/>
          </p:nvGrpSpPr>
          <p:grpSpPr>
            <a:xfrm>
              <a:off x="3914775" y="1228724"/>
              <a:ext cx="727986" cy="466099"/>
              <a:chOff x="8816975" y="4019550"/>
              <a:chExt cx="1990725" cy="1365250"/>
            </a:xfrm>
            <a:solidFill>
              <a:schemeClr val="tx1">
                <a:lumMod val="50000"/>
                <a:lumOff val="50000"/>
              </a:schemeClr>
            </a:solidFill>
          </p:grpSpPr>
          <p:sp>
            <p:nvSpPr>
              <p:cNvPr id="67" name="Freeform 139"/>
              <p:cNvSpPr/>
              <p:nvPr/>
            </p:nvSpPr>
            <p:spPr bwMode="auto">
              <a:xfrm>
                <a:off x="9512300" y="4019550"/>
                <a:ext cx="171450" cy="171450"/>
              </a:xfrm>
              <a:custGeom>
                <a:avLst/>
                <a:gdLst/>
                <a:ahLst/>
                <a:cxnLst>
                  <a:cxn ang="0">
                    <a:pos x="1404" y="702"/>
                  </a:cxn>
                  <a:cxn ang="0">
                    <a:pos x="1404" y="858"/>
                  </a:cxn>
                  <a:cxn ang="0">
                    <a:pos x="1353" y="988"/>
                  </a:cxn>
                  <a:cxn ang="0">
                    <a:pos x="1275" y="1092"/>
                  </a:cxn>
                  <a:cxn ang="0">
                    <a:pos x="1197" y="1196"/>
                  </a:cxn>
                  <a:cxn ang="0">
                    <a:pos x="1093" y="1300"/>
                  </a:cxn>
                  <a:cxn ang="0">
                    <a:pos x="963" y="1352"/>
                  </a:cxn>
                  <a:cxn ang="0">
                    <a:pos x="833" y="1404"/>
                  </a:cxn>
                  <a:cxn ang="0">
                    <a:pos x="703" y="1404"/>
                  </a:cxn>
                  <a:cxn ang="0">
                    <a:pos x="547" y="1404"/>
                  </a:cxn>
                  <a:cxn ang="0">
                    <a:pos x="417" y="1352"/>
                  </a:cxn>
                  <a:cxn ang="0">
                    <a:pos x="313" y="1300"/>
                  </a:cxn>
                  <a:cxn ang="0">
                    <a:pos x="209" y="1196"/>
                  </a:cxn>
                  <a:cxn ang="0">
                    <a:pos x="105" y="1092"/>
                  </a:cxn>
                  <a:cxn ang="0">
                    <a:pos x="53" y="988"/>
                  </a:cxn>
                  <a:cxn ang="0">
                    <a:pos x="0" y="858"/>
                  </a:cxn>
                  <a:cxn ang="0">
                    <a:pos x="0" y="702"/>
                  </a:cxn>
                  <a:cxn ang="0">
                    <a:pos x="0" y="572"/>
                  </a:cxn>
                  <a:cxn ang="0">
                    <a:pos x="53" y="416"/>
                  </a:cxn>
                  <a:cxn ang="0">
                    <a:pos x="105" y="312"/>
                  </a:cxn>
                  <a:cxn ang="0">
                    <a:pos x="209" y="208"/>
                  </a:cxn>
                  <a:cxn ang="0">
                    <a:pos x="313" y="130"/>
                  </a:cxn>
                  <a:cxn ang="0">
                    <a:pos x="417" y="52"/>
                  </a:cxn>
                  <a:cxn ang="0">
                    <a:pos x="547" y="0"/>
                  </a:cxn>
                  <a:cxn ang="0">
                    <a:pos x="703" y="0"/>
                  </a:cxn>
                  <a:cxn ang="0">
                    <a:pos x="833" y="0"/>
                  </a:cxn>
                  <a:cxn ang="0">
                    <a:pos x="963" y="52"/>
                  </a:cxn>
                  <a:cxn ang="0">
                    <a:pos x="1093" y="130"/>
                  </a:cxn>
                  <a:cxn ang="0">
                    <a:pos x="1197" y="208"/>
                  </a:cxn>
                  <a:cxn ang="0">
                    <a:pos x="1275" y="312"/>
                  </a:cxn>
                  <a:cxn ang="0">
                    <a:pos x="1353" y="416"/>
                  </a:cxn>
                  <a:cxn ang="0">
                    <a:pos x="1404" y="572"/>
                  </a:cxn>
                  <a:cxn ang="0">
                    <a:pos x="1404" y="702"/>
                  </a:cxn>
                </a:cxnLst>
                <a:rect l="0" t="0" r="r" b="b"/>
                <a:pathLst>
                  <a:path w="1404" h="1404">
                    <a:moveTo>
                      <a:pt x="1404" y="702"/>
                    </a:moveTo>
                    <a:lnTo>
                      <a:pt x="1404" y="858"/>
                    </a:lnTo>
                    <a:lnTo>
                      <a:pt x="1353" y="988"/>
                    </a:lnTo>
                    <a:lnTo>
                      <a:pt x="1275" y="1092"/>
                    </a:lnTo>
                    <a:lnTo>
                      <a:pt x="1197" y="1196"/>
                    </a:lnTo>
                    <a:lnTo>
                      <a:pt x="1093" y="1300"/>
                    </a:lnTo>
                    <a:lnTo>
                      <a:pt x="963" y="1352"/>
                    </a:lnTo>
                    <a:lnTo>
                      <a:pt x="833" y="1404"/>
                    </a:lnTo>
                    <a:lnTo>
                      <a:pt x="703" y="1404"/>
                    </a:lnTo>
                    <a:lnTo>
                      <a:pt x="547" y="1404"/>
                    </a:lnTo>
                    <a:lnTo>
                      <a:pt x="417" y="1352"/>
                    </a:lnTo>
                    <a:lnTo>
                      <a:pt x="313" y="1300"/>
                    </a:lnTo>
                    <a:lnTo>
                      <a:pt x="209" y="1196"/>
                    </a:lnTo>
                    <a:lnTo>
                      <a:pt x="105" y="1092"/>
                    </a:lnTo>
                    <a:lnTo>
                      <a:pt x="53" y="988"/>
                    </a:lnTo>
                    <a:lnTo>
                      <a:pt x="0" y="858"/>
                    </a:lnTo>
                    <a:lnTo>
                      <a:pt x="0" y="702"/>
                    </a:lnTo>
                    <a:lnTo>
                      <a:pt x="0" y="572"/>
                    </a:lnTo>
                    <a:lnTo>
                      <a:pt x="53" y="416"/>
                    </a:lnTo>
                    <a:lnTo>
                      <a:pt x="105" y="312"/>
                    </a:lnTo>
                    <a:lnTo>
                      <a:pt x="209" y="208"/>
                    </a:lnTo>
                    <a:lnTo>
                      <a:pt x="313" y="130"/>
                    </a:lnTo>
                    <a:lnTo>
                      <a:pt x="417" y="52"/>
                    </a:lnTo>
                    <a:lnTo>
                      <a:pt x="547" y="0"/>
                    </a:lnTo>
                    <a:lnTo>
                      <a:pt x="703" y="0"/>
                    </a:lnTo>
                    <a:lnTo>
                      <a:pt x="833" y="0"/>
                    </a:lnTo>
                    <a:lnTo>
                      <a:pt x="963" y="52"/>
                    </a:lnTo>
                    <a:lnTo>
                      <a:pt x="1093" y="130"/>
                    </a:lnTo>
                    <a:lnTo>
                      <a:pt x="1197" y="208"/>
                    </a:lnTo>
                    <a:lnTo>
                      <a:pt x="1275" y="312"/>
                    </a:lnTo>
                    <a:lnTo>
                      <a:pt x="1353" y="416"/>
                    </a:lnTo>
                    <a:lnTo>
                      <a:pt x="1404" y="572"/>
                    </a:lnTo>
                    <a:lnTo>
                      <a:pt x="1404" y="70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68" name="Freeform 140"/>
              <p:cNvSpPr/>
              <p:nvPr/>
            </p:nvSpPr>
            <p:spPr bwMode="auto">
              <a:xfrm>
                <a:off x="9375773" y="4203700"/>
                <a:ext cx="444500" cy="1035051"/>
              </a:xfrm>
              <a:custGeom>
                <a:avLst/>
                <a:gdLst/>
                <a:ahLst/>
                <a:cxnLst>
                  <a:cxn ang="0">
                    <a:pos x="3432" y="1066"/>
                  </a:cxn>
                  <a:cxn ang="0">
                    <a:pos x="3380" y="910"/>
                  </a:cxn>
                  <a:cxn ang="0">
                    <a:pos x="3223" y="728"/>
                  </a:cxn>
                  <a:cxn ang="0">
                    <a:pos x="2730" y="468"/>
                  </a:cxn>
                  <a:cxn ang="0">
                    <a:pos x="2314" y="234"/>
                  </a:cxn>
                  <a:cxn ang="0">
                    <a:pos x="2236" y="52"/>
                  </a:cxn>
                  <a:cxn ang="0">
                    <a:pos x="2184" y="0"/>
                  </a:cxn>
                  <a:cxn ang="0">
                    <a:pos x="2002" y="156"/>
                  </a:cxn>
                  <a:cxn ang="0">
                    <a:pos x="2002" y="364"/>
                  </a:cxn>
                  <a:cxn ang="0">
                    <a:pos x="1898" y="468"/>
                  </a:cxn>
                  <a:cxn ang="0">
                    <a:pos x="2002" y="1014"/>
                  </a:cxn>
                  <a:cxn ang="0">
                    <a:pos x="2054" y="1482"/>
                  </a:cxn>
                  <a:cxn ang="0">
                    <a:pos x="1950" y="2028"/>
                  </a:cxn>
                  <a:cxn ang="0">
                    <a:pos x="1846" y="2366"/>
                  </a:cxn>
                  <a:cxn ang="0">
                    <a:pos x="1794" y="2366"/>
                  </a:cxn>
                  <a:cxn ang="0">
                    <a:pos x="1664" y="2028"/>
                  </a:cxn>
                  <a:cxn ang="0">
                    <a:pos x="1560" y="1482"/>
                  </a:cxn>
                  <a:cxn ang="0">
                    <a:pos x="1638" y="1014"/>
                  </a:cxn>
                  <a:cxn ang="0">
                    <a:pos x="1742" y="468"/>
                  </a:cxn>
                  <a:cxn ang="0">
                    <a:pos x="1638" y="364"/>
                  </a:cxn>
                  <a:cxn ang="0">
                    <a:pos x="1638" y="156"/>
                  </a:cxn>
                  <a:cxn ang="0">
                    <a:pos x="1456" y="0"/>
                  </a:cxn>
                  <a:cxn ang="0">
                    <a:pos x="1404" y="52"/>
                  </a:cxn>
                  <a:cxn ang="0">
                    <a:pos x="1326" y="234"/>
                  </a:cxn>
                  <a:cxn ang="0">
                    <a:pos x="910" y="468"/>
                  </a:cxn>
                  <a:cxn ang="0">
                    <a:pos x="390" y="728"/>
                  </a:cxn>
                  <a:cxn ang="0">
                    <a:pos x="260" y="910"/>
                  </a:cxn>
                  <a:cxn ang="0">
                    <a:pos x="208" y="1066"/>
                  </a:cxn>
                  <a:cxn ang="0">
                    <a:pos x="0" y="3978"/>
                  </a:cxn>
                  <a:cxn ang="0">
                    <a:pos x="156" y="4212"/>
                  </a:cxn>
                  <a:cxn ang="0">
                    <a:pos x="390" y="4290"/>
                  </a:cxn>
                  <a:cxn ang="0">
                    <a:pos x="624" y="4212"/>
                  </a:cxn>
                  <a:cxn ang="0">
                    <a:pos x="728" y="4108"/>
                  </a:cxn>
                  <a:cxn ang="0">
                    <a:pos x="754" y="7591"/>
                  </a:cxn>
                  <a:cxn ang="0">
                    <a:pos x="806" y="7956"/>
                  </a:cxn>
                  <a:cxn ang="0">
                    <a:pos x="910" y="8216"/>
                  </a:cxn>
                  <a:cxn ang="0">
                    <a:pos x="1066" y="8372"/>
                  </a:cxn>
                  <a:cxn ang="0">
                    <a:pos x="1248" y="8450"/>
                  </a:cxn>
                  <a:cxn ang="0">
                    <a:pos x="1430" y="8450"/>
                  </a:cxn>
                  <a:cxn ang="0">
                    <a:pos x="1586" y="8398"/>
                  </a:cxn>
                  <a:cxn ang="0">
                    <a:pos x="1716" y="8268"/>
                  </a:cxn>
                  <a:cxn ang="0">
                    <a:pos x="1794" y="8112"/>
                  </a:cxn>
                  <a:cxn ang="0">
                    <a:pos x="1820" y="8112"/>
                  </a:cxn>
                  <a:cxn ang="0">
                    <a:pos x="1898" y="8268"/>
                  </a:cxn>
                  <a:cxn ang="0">
                    <a:pos x="2054" y="8398"/>
                  </a:cxn>
                  <a:cxn ang="0">
                    <a:pos x="2210" y="8450"/>
                  </a:cxn>
                  <a:cxn ang="0">
                    <a:pos x="2392" y="8450"/>
                  </a:cxn>
                  <a:cxn ang="0">
                    <a:pos x="2574" y="8372"/>
                  </a:cxn>
                  <a:cxn ang="0">
                    <a:pos x="2730" y="8216"/>
                  </a:cxn>
                  <a:cxn ang="0">
                    <a:pos x="2834" y="7956"/>
                  </a:cxn>
                  <a:cxn ang="0">
                    <a:pos x="2860" y="7591"/>
                  </a:cxn>
                  <a:cxn ang="0">
                    <a:pos x="2886" y="4108"/>
                  </a:cxn>
                  <a:cxn ang="0">
                    <a:pos x="2912" y="4134"/>
                  </a:cxn>
                  <a:cxn ang="0">
                    <a:pos x="3120" y="4264"/>
                  </a:cxn>
                  <a:cxn ang="0">
                    <a:pos x="3380" y="4290"/>
                  </a:cxn>
                  <a:cxn ang="0">
                    <a:pos x="3588" y="4134"/>
                  </a:cxn>
                  <a:cxn ang="0">
                    <a:pos x="3640" y="3770"/>
                  </a:cxn>
                </a:cxnLst>
                <a:rect l="0" t="0" r="r" b="b"/>
                <a:pathLst>
                  <a:path w="3640" h="8476">
                    <a:moveTo>
                      <a:pt x="3640" y="3770"/>
                    </a:moveTo>
                    <a:lnTo>
                      <a:pt x="3432" y="1066"/>
                    </a:lnTo>
                    <a:lnTo>
                      <a:pt x="3406" y="1014"/>
                    </a:lnTo>
                    <a:lnTo>
                      <a:pt x="3380" y="910"/>
                    </a:lnTo>
                    <a:lnTo>
                      <a:pt x="3302" y="780"/>
                    </a:lnTo>
                    <a:lnTo>
                      <a:pt x="3223" y="728"/>
                    </a:lnTo>
                    <a:lnTo>
                      <a:pt x="3172" y="676"/>
                    </a:lnTo>
                    <a:lnTo>
                      <a:pt x="2730" y="468"/>
                    </a:lnTo>
                    <a:lnTo>
                      <a:pt x="2418" y="286"/>
                    </a:lnTo>
                    <a:lnTo>
                      <a:pt x="2314" y="234"/>
                    </a:lnTo>
                    <a:lnTo>
                      <a:pt x="2262" y="156"/>
                    </a:lnTo>
                    <a:lnTo>
                      <a:pt x="2236" y="52"/>
                    </a:lnTo>
                    <a:lnTo>
                      <a:pt x="2210" y="0"/>
                    </a:lnTo>
                    <a:lnTo>
                      <a:pt x="2184" y="0"/>
                    </a:lnTo>
                    <a:lnTo>
                      <a:pt x="1976" y="78"/>
                    </a:lnTo>
                    <a:lnTo>
                      <a:pt x="2002" y="156"/>
                    </a:lnTo>
                    <a:lnTo>
                      <a:pt x="2028" y="260"/>
                    </a:lnTo>
                    <a:lnTo>
                      <a:pt x="2002" y="364"/>
                    </a:lnTo>
                    <a:lnTo>
                      <a:pt x="1976" y="416"/>
                    </a:lnTo>
                    <a:lnTo>
                      <a:pt x="1898" y="468"/>
                    </a:lnTo>
                    <a:lnTo>
                      <a:pt x="1924" y="728"/>
                    </a:lnTo>
                    <a:lnTo>
                      <a:pt x="2002" y="1014"/>
                    </a:lnTo>
                    <a:lnTo>
                      <a:pt x="2054" y="1274"/>
                    </a:lnTo>
                    <a:lnTo>
                      <a:pt x="2054" y="1482"/>
                    </a:lnTo>
                    <a:lnTo>
                      <a:pt x="2028" y="1716"/>
                    </a:lnTo>
                    <a:lnTo>
                      <a:pt x="1950" y="2028"/>
                    </a:lnTo>
                    <a:lnTo>
                      <a:pt x="1872" y="2288"/>
                    </a:lnTo>
                    <a:lnTo>
                      <a:pt x="1846" y="2366"/>
                    </a:lnTo>
                    <a:lnTo>
                      <a:pt x="1820" y="2392"/>
                    </a:lnTo>
                    <a:lnTo>
                      <a:pt x="1794" y="2366"/>
                    </a:lnTo>
                    <a:lnTo>
                      <a:pt x="1768" y="2288"/>
                    </a:lnTo>
                    <a:lnTo>
                      <a:pt x="1664" y="2028"/>
                    </a:lnTo>
                    <a:lnTo>
                      <a:pt x="1612" y="1716"/>
                    </a:lnTo>
                    <a:lnTo>
                      <a:pt x="1560" y="1482"/>
                    </a:lnTo>
                    <a:lnTo>
                      <a:pt x="1586" y="1274"/>
                    </a:lnTo>
                    <a:lnTo>
                      <a:pt x="1638" y="1014"/>
                    </a:lnTo>
                    <a:lnTo>
                      <a:pt x="1690" y="728"/>
                    </a:lnTo>
                    <a:lnTo>
                      <a:pt x="1742" y="468"/>
                    </a:lnTo>
                    <a:lnTo>
                      <a:pt x="1664" y="416"/>
                    </a:lnTo>
                    <a:lnTo>
                      <a:pt x="1638" y="364"/>
                    </a:lnTo>
                    <a:lnTo>
                      <a:pt x="1638" y="260"/>
                    </a:lnTo>
                    <a:lnTo>
                      <a:pt x="1638" y="156"/>
                    </a:lnTo>
                    <a:lnTo>
                      <a:pt x="1664" y="78"/>
                    </a:lnTo>
                    <a:lnTo>
                      <a:pt x="1456" y="0"/>
                    </a:lnTo>
                    <a:lnTo>
                      <a:pt x="1430" y="0"/>
                    </a:lnTo>
                    <a:lnTo>
                      <a:pt x="1404" y="52"/>
                    </a:lnTo>
                    <a:lnTo>
                      <a:pt x="1378" y="156"/>
                    </a:lnTo>
                    <a:lnTo>
                      <a:pt x="1326" y="234"/>
                    </a:lnTo>
                    <a:lnTo>
                      <a:pt x="1222" y="286"/>
                    </a:lnTo>
                    <a:lnTo>
                      <a:pt x="910" y="468"/>
                    </a:lnTo>
                    <a:lnTo>
                      <a:pt x="468" y="676"/>
                    </a:lnTo>
                    <a:lnTo>
                      <a:pt x="390" y="728"/>
                    </a:lnTo>
                    <a:lnTo>
                      <a:pt x="338" y="780"/>
                    </a:lnTo>
                    <a:lnTo>
                      <a:pt x="260" y="910"/>
                    </a:lnTo>
                    <a:lnTo>
                      <a:pt x="234" y="1014"/>
                    </a:lnTo>
                    <a:lnTo>
                      <a:pt x="208" y="1066"/>
                    </a:lnTo>
                    <a:lnTo>
                      <a:pt x="0" y="3770"/>
                    </a:lnTo>
                    <a:lnTo>
                      <a:pt x="0" y="3978"/>
                    </a:lnTo>
                    <a:lnTo>
                      <a:pt x="52" y="4134"/>
                    </a:lnTo>
                    <a:lnTo>
                      <a:pt x="156" y="4212"/>
                    </a:lnTo>
                    <a:lnTo>
                      <a:pt x="260" y="4290"/>
                    </a:lnTo>
                    <a:lnTo>
                      <a:pt x="390" y="4290"/>
                    </a:lnTo>
                    <a:lnTo>
                      <a:pt x="520" y="4264"/>
                    </a:lnTo>
                    <a:lnTo>
                      <a:pt x="624" y="4212"/>
                    </a:lnTo>
                    <a:lnTo>
                      <a:pt x="702" y="4134"/>
                    </a:lnTo>
                    <a:lnTo>
                      <a:pt x="728" y="4108"/>
                    </a:lnTo>
                    <a:lnTo>
                      <a:pt x="728" y="4134"/>
                    </a:lnTo>
                    <a:lnTo>
                      <a:pt x="754" y="7591"/>
                    </a:lnTo>
                    <a:lnTo>
                      <a:pt x="780" y="7774"/>
                    </a:lnTo>
                    <a:lnTo>
                      <a:pt x="806" y="7956"/>
                    </a:lnTo>
                    <a:lnTo>
                      <a:pt x="858" y="8086"/>
                    </a:lnTo>
                    <a:lnTo>
                      <a:pt x="910" y="8216"/>
                    </a:lnTo>
                    <a:lnTo>
                      <a:pt x="988" y="8320"/>
                    </a:lnTo>
                    <a:lnTo>
                      <a:pt x="1066" y="8372"/>
                    </a:lnTo>
                    <a:lnTo>
                      <a:pt x="1144" y="8424"/>
                    </a:lnTo>
                    <a:lnTo>
                      <a:pt x="1248" y="8450"/>
                    </a:lnTo>
                    <a:lnTo>
                      <a:pt x="1326" y="8476"/>
                    </a:lnTo>
                    <a:lnTo>
                      <a:pt x="1430" y="8450"/>
                    </a:lnTo>
                    <a:lnTo>
                      <a:pt x="1508" y="8424"/>
                    </a:lnTo>
                    <a:lnTo>
                      <a:pt x="1586" y="8398"/>
                    </a:lnTo>
                    <a:lnTo>
                      <a:pt x="1664" y="8346"/>
                    </a:lnTo>
                    <a:lnTo>
                      <a:pt x="1716" y="8268"/>
                    </a:lnTo>
                    <a:lnTo>
                      <a:pt x="1768" y="8190"/>
                    </a:lnTo>
                    <a:lnTo>
                      <a:pt x="1794" y="8112"/>
                    </a:lnTo>
                    <a:lnTo>
                      <a:pt x="1820" y="8086"/>
                    </a:lnTo>
                    <a:lnTo>
                      <a:pt x="1820" y="8112"/>
                    </a:lnTo>
                    <a:lnTo>
                      <a:pt x="1872" y="8190"/>
                    </a:lnTo>
                    <a:lnTo>
                      <a:pt x="1898" y="8268"/>
                    </a:lnTo>
                    <a:lnTo>
                      <a:pt x="1976" y="8346"/>
                    </a:lnTo>
                    <a:lnTo>
                      <a:pt x="2054" y="8398"/>
                    </a:lnTo>
                    <a:lnTo>
                      <a:pt x="2132" y="8424"/>
                    </a:lnTo>
                    <a:lnTo>
                      <a:pt x="2210" y="8450"/>
                    </a:lnTo>
                    <a:lnTo>
                      <a:pt x="2314" y="8476"/>
                    </a:lnTo>
                    <a:lnTo>
                      <a:pt x="2392" y="8450"/>
                    </a:lnTo>
                    <a:lnTo>
                      <a:pt x="2496" y="8424"/>
                    </a:lnTo>
                    <a:lnTo>
                      <a:pt x="2574" y="8372"/>
                    </a:lnTo>
                    <a:lnTo>
                      <a:pt x="2652" y="8320"/>
                    </a:lnTo>
                    <a:lnTo>
                      <a:pt x="2730" y="8216"/>
                    </a:lnTo>
                    <a:lnTo>
                      <a:pt x="2782" y="8086"/>
                    </a:lnTo>
                    <a:lnTo>
                      <a:pt x="2834" y="7956"/>
                    </a:lnTo>
                    <a:lnTo>
                      <a:pt x="2860" y="7774"/>
                    </a:lnTo>
                    <a:lnTo>
                      <a:pt x="2860" y="7591"/>
                    </a:lnTo>
                    <a:lnTo>
                      <a:pt x="2886" y="4134"/>
                    </a:lnTo>
                    <a:lnTo>
                      <a:pt x="2886" y="4108"/>
                    </a:lnTo>
                    <a:lnTo>
                      <a:pt x="2912" y="4108"/>
                    </a:lnTo>
                    <a:lnTo>
                      <a:pt x="2912" y="4134"/>
                    </a:lnTo>
                    <a:lnTo>
                      <a:pt x="3016" y="4212"/>
                    </a:lnTo>
                    <a:lnTo>
                      <a:pt x="3120" y="4264"/>
                    </a:lnTo>
                    <a:lnTo>
                      <a:pt x="3250" y="4290"/>
                    </a:lnTo>
                    <a:lnTo>
                      <a:pt x="3380" y="4290"/>
                    </a:lnTo>
                    <a:lnTo>
                      <a:pt x="3484" y="4212"/>
                    </a:lnTo>
                    <a:lnTo>
                      <a:pt x="3588" y="4134"/>
                    </a:lnTo>
                    <a:lnTo>
                      <a:pt x="3640" y="3978"/>
                    </a:lnTo>
                    <a:lnTo>
                      <a:pt x="3640" y="377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69" name="Freeform 141"/>
              <p:cNvSpPr/>
              <p:nvPr/>
            </p:nvSpPr>
            <p:spPr bwMode="auto">
              <a:xfrm>
                <a:off x="9178925" y="5156200"/>
                <a:ext cx="835025" cy="228600"/>
              </a:xfrm>
              <a:custGeom>
                <a:avLst/>
                <a:gdLst/>
                <a:ahLst/>
                <a:cxnLst>
                  <a:cxn ang="0">
                    <a:pos x="5902" y="104"/>
                  </a:cxn>
                  <a:cxn ang="0">
                    <a:pos x="6188" y="338"/>
                  </a:cxn>
                  <a:cxn ang="0">
                    <a:pos x="6239" y="468"/>
                  </a:cxn>
                  <a:cxn ang="0">
                    <a:pos x="6188" y="624"/>
                  </a:cxn>
                  <a:cxn ang="0">
                    <a:pos x="6006" y="780"/>
                  </a:cxn>
                  <a:cxn ang="0">
                    <a:pos x="5408" y="1040"/>
                  </a:cxn>
                  <a:cxn ang="0">
                    <a:pos x="4524" y="1222"/>
                  </a:cxn>
                  <a:cxn ang="0">
                    <a:pos x="3406" y="1274"/>
                  </a:cxn>
                  <a:cxn ang="0">
                    <a:pos x="2314" y="1222"/>
                  </a:cxn>
                  <a:cxn ang="0">
                    <a:pos x="1430" y="1040"/>
                  </a:cxn>
                  <a:cxn ang="0">
                    <a:pos x="832" y="780"/>
                  </a:cxn>
                  <a:cxn ang="0">
                    <a:pos x="650" y="624"/>
                  </a:cxn>
                  <a:cxn ang="0">
                    <a:pos x="598" y="468"/>
                  </a:cxn>
                  <a:cxn ang="0">
                    <a:pos x="624" y="338"/>
                  </a:cxn>
                  <a:cxn ang="0">
                    <a:pos x="910" y="130"/>
                  </a:cxn>
                  <a:cxn ang="0">
                    <a:pos x="650" y="182"/>
                  </a:cxn>
                  <a:cxn ang="0">
                    <a:pos x="312" y="364"/>
                  </a:cxn>
                  <a:cxn ang="0">
                    <a:pos x="78" y="572"/>
                  </a:cxn>
                  <a:cxn ang="0">
                    <a:pos x="0" y="806"/>
                  </a:cxn>
                  <a:cxn ang="0">
                    <a:pos x="78" y="1014"/>
                  </a:cxn>
                  <a:cxn ang="0">
                    <a:pos x="286" y="1222"/>
                  </a:cxn>
                  <a:cxn ang="0">
                    <a:pos x="598" y="1404"/>
                  </a:cxn>
                  <a:cxn ang="0">
                    <a:pos x="1508" y="1690"/>
                  </a:cxn>
                  <a:cxn ang="0">
                    <a:pos x="2729" y="1846"/>
                  </a:cxn>
                  <a:cxn ang="0">
                    <a:pos x="4108" y="1846"/>
                  </a:cxn>
                  <a:cxn ang="0">
                    <a:pos x="5330" y="1690"/>
                  </a:cxn>
                  <a:cxn ang="0">
                    <a:pos x="6266" y="1404"/>
                  </a:cxn>
                  <a:cxn ang="0">
                    <a:pos x="6578" y="1222"/>
                  </a:cxn>
                  <a:cxn ang="0">
                    <a:pos x="6786" y="1014"/>
                  </a:cxn>
                  <a:cxn ang="0">
                    <a:pos x="6838" y="806"/>
                  </a:cxn>
                  <a:cxn ang="0">
                    <a:pos x="6760" y="572"/>
                  </a:cxn>
                  <a:cxn ang="0">
                    <a:pos x="6526" y="338"/>
                  </a:cxn>
                  <a:cxn ang="0">
                    <a:pos x="6162" y="156"/>
                  </a:cxn>
                  <a:cxn ang="0">
                    <a:pos x="5668" y="0"/>
                  </a:cxn>
                </a:cxnLst>
                <a:rect l="0" t="0" r="r" b="b"/>
                <a:pathLst>
                  <a:path w="6838" h="1872">
                    <a:moveTo>
                      <a:pt x="5668" y="0"/>
                    </a:moveTo>
                    <a:lnTo>
                      <a:pt x="5902" y="104"/>
                    </a:lnTo>
                    <a:lnTo>
                      <a:pt x="6084" y="208"/>
                    </a:lnTo>
                    <a:lnTo>
                      <a:pt x="6188" y="338"/>
                    </a:lnTo>
                    <a:lnTo>
                      <a:pt x="6214" y="416"/>
                    </a:lnTo>
                    <a:lnTo>
                      <a:pt x="6239" y="468"/>
                    </a:lnTo>
                    <a:lnTo>
                      <a:pt x="6214" y="546"/>
                    </a:lnTo>
                    <a:lnTo>
                      <a:pt x="6188" y="624"/>
                    </a:lnTo>
                    <a:lnTo>
                      <a:pt x="6110" y="702"/>
                    </a:lnTo>
                    <a:lnTo>
                      <a:pt x="6006" y="780"/>
                    </a:lnTo>
                    <a:lnTo>
                      <a:pt x="5746" y="910"/>
                    </a:lnTo>
                    <a:lnTo>
                      <a:pt x="5408" y="1040"/>
                    </a:lnTo>
                    <a:lnTo>
                      <a:pt x="4992" y="1144"/>
                    </a:lnTo>
                    <a:lnTo>
                      <a:pt x="4524" y="1222"/>
                    </a:lnTo>
                    <a:lnTo>
                      <a:pt x="3978" y="1248"/>
                    </a:lnTo>
                    <a:lnTo>
                      <a:pt x="3406" y="1274"/>
                    </a:lnTo>
                    <a:lnTo>
                      <a:pt x="2860" y="1248"/>
                    </a:lnTo>
                    <a:lnTo>
                      <a:pt x="2314" y="1222"/>
                    </a:lnTo>
                    <a:lnTo>
                      <a:pt x="1846" y="1144"/>
                    </a:lnTo>
                    <a:lnTo>
                      <a:pt x="1430" y="1040"/>
                    </a:lnTo>
                    <a:lnTo>
                      <a:pt x="1092" y="910"/>
                    </a:lnTo>
                    <a:lnTo>
                      <a:pt x="832" y="780"/>
                    </a:lnTo>
                    <a:lnTo>
                      <a:pt x="728" y="702"/>
                    </a:lnTo>
                    <a:lnTo>
                      <a:pt x="650" y="624"/>
                    </a:lnTo>
                    <a:lnTo>
                      <a:pt x="624" y="546"/>
                    </a:lnTo>
                    <a:lnTo>
                      <a:pt x="598" y="468"/>
                    </a:lnTo>
                    <a:lnTo>
                      <a:pt x="598" y="416"/>
                    </a:lnTo>
                    <a:lnTo>
                      <a:pt x="624" y="338"/>
                    </a:lnTo>
                    <a:lnTo>
                      <a:pt x="728" y="234"/>
                    </a:lnTo>
                    <a:lnTo>
                      <a:pt x="910" y="130"/>
                    </a:lnTo>
                    <a:lnTo>
                      <a:pt x="1118" y="26"/>
                    </a:lnTo>
                    <a:lnTo>
                      <a:pt x="650" y="182"/>
                    </a:lnTo>
                    <a:lnTo>
                      <a:pt x="468" y="260"/>
                    </a:lnTo>
                    <a:lnTo>
                      <a:pt x="312" y="364"/>
                    </a:lnTo>
                    <a:lnTo>
                      <a:pt x="182" y="468"/>
                    </a:lnTo>
                    <a:lnTo>
                      <a:pt x="78" y="572"/>
                    </a:lnTo>
                    <a:lnTo>
                      <a:pt x="26" y="676"/>
                    </a:lnTo>
                    <a:lnTo>
                      <a:pt x="0" y="806"/>
                    </a:lnTo>
                    <a:lnTo>
                      <a:pt x="26" y="910"/>
                    </a:lnTo>
                    <a:lnTo>
                      <a:pt x="78" y="1014"/>
                    </a:lnTo>
                    <a:lnTo>
                      <a:pt x="156" y="1118"/>
                    </a:lnTo>
                    <a:lnTo>
                      <a:pt x="286" y="1222"/>
                    </a:lnTo>
                    <a:lnTo>
                      <a:pt x="416" y="1300"/>
                    </a:lnTo>
                    <a:lnTo>
                      <a:pt x="598" y="1404"/>
                    </a:lnTo>
                    <a:lnTo>
                      <a:pt x="1014" y="1560"/>
                    </a:lnTo>
                    <a:lnTo>
                      <a:pt x="1508" y="1690"/>
                    </a:lnTo>
                    <a:lnTo>
                      <a:pt x="2106" y="1768"/>
                    </a:lnTo>
                    <a:lnTo>
                      <a:pt x="2729" y="1846"/>
                    </a:lnTo>
                    <a:lnTo>
                      <a:pt x="3432" y="1872"/>
                    </a:lnTo>
                    <a:lnTo>
                      <a:pt x="4108" y="1846"/>
                    </a:lnTo>
                    <a:lnTo>
                      <a:pt x="4758" y="1768"/>
                    </a:lnTo>
                    <a:lnTo>
                      <a:pt x="5330" y="1690"/>
                    </a:lnTo>
                    <a:lnTo>
                      <a:pt x="5850" y="1560"/>
                    </a:lnTo>
                    <a:lnTo>
                      <a:pt x="6266" y="1404"/>
                    </a:lnTo>
                    <a:lnTo>
                      <a:pt x="6448" y="1300"/>
                    </a:lnTo>
                    <a:lnTo>
                      <a:pt x="6578" y="1222"/>
                    </a:lnTo>
                    <a:lnTo>
                      <a:pt x="6682" y="1118"/>
                    </a:lnTo>
                    <a:lnTo>
                      <a:pt x="6786" y="1014"/>
                    </a:lnTo>
                    <a:lnTo>
                      <a:pt x="6838" y="910"/>
                    </a:lnTo>
                    <a:lnTo>
                      <a:pt x="6838" y="806"/>
                    </a:lnTo>
                    <a:lnTo>
                      <a:pt x="6838" y="676"/>
                    </a:lnTo>
                    <a:lnTo>
                      <a:pt x="6760" y="572"/>
                    </a:lnTo>
                    <a:lnTo>
                      <a:pt x="6656" y="442"/>
                    </a:lnTo>
                    <a:lnTo>
                      <a:pt x="6526" y="338"/>
                    </a:lnTo>
                    <a:lnTo>
                      <a:pt x="6344" y="260"/>
                    </a:lnTo>
                    <a:lnTo>
                      <a:pt x="6162" y="156"/>
                    </a:lnTo>
                    <a:lnTo>
                      <a:pt x="5928" y="78"/>
                    </a:lnTo>
                    <a:lnTo>
                      <a:pt x="5668" y="0"/>
                    </a:lnTo>
                    <a:close/>
                  </a:path>
                </a:pathLst>
              </a:custGeom>
              <a:solidFill>
                <a:srgbClr val="C00000"/>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70" name="Freeform 142"/>
              <p:cNvSpPr/>
              <p:nvPr/>
            </p:nvSpPr>
            <p:spPr bwMode="auto">
              <a:xfrm>
                <a:off x="10048875" y="4476750"/>
                <a:ext cx="63500" cy="63500"/>
              </a:xfrm>
              <a:custGeom>
                <a:avLst/>
                <a:gdLst/>
                <a:ahLst/>
                <a:cxnLst>
                  <a:cxn ang="0">
                    <a:pos x="520" y="260"/>
                  </a:cxn>
                  <a:cxn ang="0">
                    <a:pos x="520" y="364"/>
                  </a:cxn>
                  <a:cxn ang="0">
                    <a:pos x="442" y="443"/>
                  </a:cxn>
                  <a:cxn ang="0">
                    <a:pos x="364" y="494"/>
                  </a:cxn>
                  <a:cxn ang="0">
                    <a:pos x="260" y="520"/>
                  </a:cxn>
                  <a:cxn ang="0">
                    <a:pos x="156" y="494"/>
                  </a:cxn>
                  <a:cxn ang="0">
                    <a:pos x="78" y="443"/>
                  </a:cxn>
                  <a:cxn ang="0">
                    <a:pos x="0" y="364"/>
                  </a:cxn>
                  <a:cxn ang="0">
                    <a:pos x="0" y="260"/>
                  </a:cxn>
                  <a:cxn ang="0">
                    <a:pos x="0" y="156"/>
                  </a:cxn>
                  <a:cxn ang="0">
                    <a:pos x="78" y="78"/>
                  </a:cxn>
                  <a:cxn ang="0">
                    <a:pos x="156" y="0"/>
                  </a:cxn>
                  <a:cxn ang="0">
                    <a:pos x="260" y="0"/>
                  </a:cxn>
                  <a:cxn ang="0">
                    <a:pos x="364" y="0"/>
                  </a:cxn>
                  <a:cxn ang="0">
                    <a:pos x="442" y="78"/>
                  </a:cxn>
                  <a:cxn ang="0">
                    <a:pos x="520" y="156"/>
                  </a:cxn>
                  <a:cxn ang="0">
                    <a:pos x="520" y="260"/>
                  </a:cxn>
                </a:cxnLst>
                <a:rect l="0" t="0" r="r" b="b"/>
                <a:pathLst>
                  <a:path w="520" h="520">
                    <a:moveTo>
                      <a:pt x="520" y="260"/>
                    </a:moveTo>
                    <a:lnTo>
                      <a:pt x="520" y="364"/>
                    </a:lnTo>
                    <a:lnTo>
                      <a:pt x="442" y="443"/>
                    </a:lnTo>
                    <a:lnTo>
                      <a:pt x="364" y="494"/>
                    </a:lnTo>
                    <a:lnTo>
                      <a:pt x="260" y="520"/>
                    </a:lnTo>
                    <a:lnTo>
                      <a:pt x="156" y="494"/>
                    </a:lnTo>
                    <a:lnTo>
                      <a:pt x="78" y="443"/>
                    </a:lnTo>
                    <a:lnTo>
                      <a:pt x="0" y="364"/>
                    </a:lnTo>
                    <a:lnTo>
                      <a:pt x="0" y="260"/>
                    </a:lnTo>
                    <a:lnTo>
                      <a:pt x="0" y="156"/>
                    </a:lnTo>
                    <a:lnTo>
                      <a:pt x="78" y="78"/>
                    </a:lnTo>
                    <a:lnTo>
                      <a:pt x="156" y="0"/>
                    </a:lnTo>
                    <a:lnTo>
                      <a:pt x="260" y="0"/>
                    </a:lnTo>
                    <a:lnTo>
                      <a:pt x="364" y="0"/>
                    </a:lnTo>
                    <a:lnTo>
                      <a:pt x="442" y="78"/>
                    </a:lnTo>
                    <a:lnTo>
                      <a:pt x="520" y="156"/>
                    </a:lnTo>
                    <a:lnTo>
                      <a:pt x="520" y="26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71" name="Freeform 143"/>
              <p:cNvSpPr/>
              <p:nvPr/>
            </p:nvSpPr>
            <p:spPr bwMode="auto">
              <a:xfrm>
                <a:off x="9994900" y="4546600"/>
                <a:ext cx="171450" cy="393700"/>
              </a:xfrm>
              <a:custGeom>
                <a:avLst/>
                <a:gdLst/>
                <a:ahLst/>
                <a:cxnLst>
                  <a:cxn ang="0">
                    <a:pos x="1326" y="390"/>
                  </a:cxn>
                  <a:cxn ang="0">
                    <a:pos x="1274" y="286"/>
                  </a:cxn>
                  <a:cxn ang="0">
                    <a:pos x="1040" y="182"/>
                  </a:cxn>
                  <a:cxn ang="0">
                    <a:pos x="858" y="52"/>
                  </a:cxn>
                  <a:cxn ang="0">
                    <a:pos x="832" y="0"/>
                  </a:cxn>
                  <a:cxn ang="0">
                    <a:pos x="780" y="104"/>
                  </a:cxn>
                  <a:cxn ang="0">
                    <a:pos x="728" y="182"/>
                  </a:cxn>
                  <a:cxn ang="0">
                    <a:pos x="806" y="571"/>
                  </a:cxn>
                  <a:cxn ang="0">
                    <a:pos x="702" y="910"/>
                  </a:cxn>
                  <a:cxn ang="0">
                    <a:pos x="598" y="571"/>
                  </a:cxn>
                  <a:cxn ang="0">
                    <a:pos x="676" y="182"/>
                  </a:cxn>
                  <a:cxn ang="0">
                    <a:pos x="624" y="104"/>
                  </a:cxn>
                  <a:cxn ang="0">
                    <a:pos x="572" y="0"/>
                  </a:cxn>
                  <a:cxn ang="0">
                    <a:pos x="546" y="52"/>
                  </a:cxn>
                  <a:cxn ang="0">
                    <a:pos x="364" y="182"/>
                  </a:cxn>
                  <a:cxn ang="0">
                    <a:pos x="130" y="286"/>
                  </a:cxn>
                  <a:cxn ang="0">
                    <a:pos x="78" y="390"/>
                  </a:cxn>
                  <a:cxn ang="0">
                    <a:pos x="0" y="1508"/>
                  </a:cxn>
                  <a:cxn ang="0">
                    <a:pos x="52" y="1612"/>
                  </a:cxn>
                  <a:cxn ang="0">
                    <a:pos x="208" y="1638"/>
                  </a:cxn>
                  <a:cxn ang="0">
                    <a:pos x="286" y="1560"/>
                  </a:cxn>
                  <a:cxn ang="0">
                    <a:pos x="286" y="2886"/>
                  </a:cxn>
                  <a:cxn ang="0">
                    <a:pos x="364" y="3146"/>
                  </a:cxn>
                  <a:cxn ang="0">
                    <a:pos x="468" y="3224"/>
                  </a:cxn>
                  <a:cxn ang="0">
                    <a:pos x="624" y="3198"/>
                  </a:cxn>
                  <a:cxn ang="0">
                    <a:pos x="702" y="3094"/>
                  </a:cxn>
                  <a:cxn ang="0">
                    <a:pos x="780" y="3198"/>
                  </a:cxn>
                  <a:cxn ang="0">
                    <a:pos x="910" y="3224"/>
                  </a:cxn>
                  <a:cxn ang="0">
                    <a:pos x="1040" y="3146"/>
                  </a:cxn>
                  <a:cxn ang="0">
                    <a:pos x="1118" y="2886"/>
                  </a:cxn>
                  <a:cxn ang="0">
                    <a:pos x="1118" y="1560"/>
                  </a:cxn>
                  <a:cxn ang="0">
                    <a:pos x="1196" y="1638"/>
                  </a:cxn>
                  <a:cxn ang="0">
                    <a:pos x="1352" y="1612"/>
                  </a:cxn>
                  <a:cxn ang="0">
                    <a:pos x="1404" y="1508"/>
                  </a:cxn>
                </a:cxnLst>
                <a:rect l="0" t="0" r="r" b="b"/>
                <a:pathLst>
                  <a:path w="1404" h="3224">
                    <a:moveTo>
                      <a:pt x="1404" y="1430"/>
                    </a:moveTo>
                    <a:lnTo>
                      <a:pt x="1326" y="390"/>
                    </a:lnTo>
                    <a:lnTo>
                      <a:pt x="1300" y="338"/>
                    </a:lnTo>
                    <a:lnTo>
                      <a:pt x="1274" y="286"/>
                    </a:lnTo>
                    <a:lnTo>
                      <a:pt x="1222" y="260"/>
                    </a:lnTo>
                    <a:lnTo>
                      <a:pt x="1040" y="182"/>
                    </a:lnTo>
                    <a:lnTo>
                      <a:pt x="936" y="104"/>
                    </a:lnTo>
                    <a:lnTo>
                      <a:pt x="858" y="52"/>
                    </a:lnTo>
                    <a:lnTo>
                      <a:pt x="858" y="0"/>
                    </a:lnTo>
                    <a:lnTo>
                      <a:pt x="832" y="0"/>
                    </a:lnTo>
                    <a:lnTo>
                      <a:pt x="754" y="26"/>
                    </a:lnTo>
                    <a:lnTo>
                      <a:pt x="780" y="104"/>
                    </a:lnTo>
                    <a:lnTo>
                      <a:pt x="754" y="156"/>
                    </a:lnTo>
                    <a:lnTo>
                      <a:pt x="728" y="182"/>
                    </a:lnTo>
                    <a:lnTo>
                      <a:pt x="780" y="390"/>
                    </a:lnTo>
                    <a:lnTo>
                      <a:pt x="806" y="571"/>
                    </a:lnTo>
                    <a:lnTo>
                      <a:pt x="754" y="780"/>
                    </a:lnTo>
                    <a:lnTo>
                      <a:pt x="702" y="910"/>
                    </a:lnTo>
                    <a:lnTo>
                      <a:pt x="650" y="780"/>
                    </a:lnTo>
                    <a:lnTo>
                      <a:pt x="598" y="571"/>
                    </a:lnTo>
                    <a:lnTo>
                      <a:pt x="624" y="390"/>
                    </a:lnTo>
                    <a:lnTo>
                      <a:pt x="676" y="182"/>
                    </a:lnTo>
                    <a:lnTo>
                      <a:pt x="650" y="156"/>
                    </a:lnTo>
                    <a:lnTo>
                      <a:pt x="624" y="104"/>
                    </a:lnTo>
                    <a:lnTo>
                      <a:pt x="650" y="26"/>
                    </a:lnTo>
                    <a:lnTo>
                      <a:pt x="572" y="0"/>
                    </a:lnTo>
                    <a:lnTo>
                      <a:pt x="546" y="0"/>
                    </a:lnTo>
                    <a:lnTo>
                      <a:pt x="546" y="52"/>
                    </a:lnTo>
                    <a:lnTo>
                      <a:pt x="468" y="104"/>
                    </a:lnTo>
                    <a:lnTo>
                      <a:pt x="364" y="182"/>
                    </a:lnTo>
                    <a:lnTo>
                      <a:pt x="182" y="260"/>
                    </a:lnTo>
                    <a:lnTo>
                      <a:pt x="130" y="286"/>
                    </a:lnTo>
                    <a:lnTo>
                      <a:pt x="104" y="338"/>
                    </a:lnTo>
                    <a:lnTo>
                      <a:pt x="78" y="390"/>
                    </a:lnTo>
                    <a:lnTo>
                      <a:pt x="0" y="1430"/>
                    </a:lnTo>
                    <a:lnTo>
                      <a:pt x="0" y="1508"/>
                    </a:lnTo>
                    <a:lnTo>
                      <a:pt x="26" y="1560"/>
                    </a:lnTo>
                    <a:lnTo>
                      <a:pt x="52" y="1612"/>
                    </a:lnTo>
                    <a:lnTo>
                      <a:pt x="104" y="1638"/>
                    </a:lnTo>
                    <a:lnTo>
                      <a:pt x="208" y="1638"/>
                    </a:lnTo>
                    <a:lnTo>
                      <a:pt x="234" y="1612"/>
                    </a:lnTo>
                    <a:lnTo>
                      <a:pt x="286" y="1560"/>
                    </a:lnTo>
                    <a:lnTo>
                      <a:pt x="286" y="1586"/>
                    </a:lnTo>
                    <a:lnTo>
                      <a:pt x="286" y="2886"/>
                    </a:lnTo>
                    <a:lnTo>
                      <a:pt x="312" y="3042"/>
                    </a:lnTo>
                    <a:lnTo>
                      <a:pt x="364" y="3146"/>
                    </a:lnTo>
                    <a:lnTo>
                      <a:pt x="416" y="3198"/>
                    </a:lnTo>
                    <a:lnTo>
                      <a:pt x="468" y="3224"/>
                    </a:lnTo>
                    <a:lnTo>
                      <a:pt x="546" y="3224"/>
                    </a:lnTo>
                    <a:lnTo>
                      <a:pt x="624" y="3198"/>
                    </a:lnTo>
                    <a:lnTo>
                      <a:pt x="676" y="3172"/>
                    </a:lnTo>
                    <a:lnTo>
                      <a:pt x="702" y="3094"/>
                    </a:lnTo>
                    <a:lnTo>
                      <a:pt x="728" y="3172"/>
                    </a:lnTo>
                    <a:lnTo>
                      <a:pt x="780" y="3198"/>
                    </a:lnTo>
                    <a:lnTo>
                      <a:pt x="858" y="3224"/>
                    </a:lnTo>
                    <a:lnTo>
                      <a:pt x="910" y="3224"/>
                    </a:lnTo>
                    <a:lnTo>
                      <a:pt x="988" y="3198"/>
                    </a:lnTo>
                    <a:lnTo>
                      <a:pt x="1040" y="3146"/>
                    </a:lnTo>
                    <a:lnTo>
                      <a:pt x="1092" y="3042"/>
                    </a:lnTo>
                    <a:lnTo>
                      <a:pt x="1118" y="2886"/>
                    </a:lnTo>
                    <a:lnTo>
                      <a:pt x="1118" y="1586"/>
                    </a:lnTo>
                    <a:lnTo>
                      <a:pt x="1118" y="1560"/>
                    </a:lnTo>
                    <a:lnTo>
                      <a:pt x="1170" y="1612"/>
                    </a:lnTo>
                    <a:lnTo>
                      <a:pt x="1196" y="1638"/>
                    </a:lnTo>
                    <a:lnTo>
                      <a:pt x="1300" y="1638"/>
                    </a:lnTo>
                    <a:lnTo>
                      <a:pt x="1352" y="1612"/>
                    </a:lnTo>
                    <a:lnTo>
                      <a:pt x="1378" y="1560"/>
                    </a:lnTo>
                    <a:lnTo>
                      <a:pt x="1404" y="1508"/>
                    </a:lnTo>
                    <a:lnTo>
                      <a:pt x="1404" y="143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72" name="Freeform 144"/>
              <p:cNvSpPr/>
              <p:nvPr/>
            </p:nvSpPr>
            <p:spPr bwMode="auto">
              <a:xfrm>
                <a:off x="9921875" y="4911725"/>
                <a:ext cx="317500" cy="85725"/>
              </a:xfrm>
              <a:custGeom>
                <a:avLst/>
                <a:gdLst/>
                <a:ahLst/>
                <a:cxnLst>
                  <a:cxn ang="0">
                    <a:pos x="2158" y="0"/>
                  </a:cxn>
                  <a:cxn ang="0">
                    <a:pos x="2313" y="78"/>
                  </a:cxn>
                  <a:cxn ang="0">
                    <a:pos x="2366" y="130"/>
                  </a:cxn>
                  <a:cxn ang="0">
                    <a:pos x="2366" y="182"/>
                  </a:cxn>
                  <a:cxn ang="0">
                    <a:pos x="2340" y="234"/>
                  </a:cxn>
                  <a:cxn ang="0">
                    <a:pos x="2288" y="286"/>
                  </a:cxn>
                  <a:cxn ang="0">
                    <a:pos x="2184" y="339"/>
                  </a:cxn>
                  <a:cxn ang="0">
                    <a:pos x="2054" y="391"/>
                  </a:cxn>
                  <a:cxn ang="0">
                    <a:pos x="1716" y="468"/>
                  </a:cxn>
                  <a:cxn ang="0">
                    <a:pos x="1300" y="468"/>
                  </a:cxn>
                  <a:cxn ang="0">
                    <a:pos x="884" y="468"/>
                  </a:cxn>
                  <a:cxn ang="0">
                    <a:pos x="520" y="391"/>
                  </a:cxn>
                  <a:cxn ang="0">
                    <a:pos x="390" y="339"/>
                  </a:cxn>
                  <a:cxn ang="0">
                    <a:pos x="312" y="286"/>
                  </a:cxn>
                  <a:cxn ang="0">
                    <a:pos x="234" y="234"/>
                  </a:cxn>
                  <a:cxn ang="0">
                    <a:pos x="208" y="182"/>
                  </a:cxn>
                  <a:cxn ang="0">
                    <a:pos x="234" y="130"/>
                  </a:cxn>
                  <a:cxn ang="0">
                    <a:pos x="260" y="78"/>
                  </a:cxn>
                  <a:cxn ang="0">
                    <a:pos x="416" y="0"/>
                  </a:cxn>
                  <a:cxn ang="0">
                    <a:pos x="234" y="52"/>
                  </a:cxn>
                  <a:cxn ang="0">
                    <a:pos x="104" y="130"/>
                  </a:cxn>
                  <a:cxn ang="0">
                    <a:pos x="26" y="208"/>
                  </a:cxn>
                  <a:cxn ang="0">
                    <a:pos x="0" y="286"/>
                  </a:cxn>
                  <a:cxn ang="0">
                    <a:pos x="26" y="391"/>
                  </a:cxn>
                  <a:cxn ang="0">
                    <a:pos x="104" y="468"/>
                  </a:cxn>
                  <a:cxn ang="0">
                    <a:pos x="208" y="520"/>
                  </a:cxn>
                  <a:cxn ang="0">
                    <a:pos x="364" y="598"/>
                  </a:cxn>
                  <a:cxn ang="0">
                    <a:pos x="572" y="624"/>
                  </a:cxn>
                  <a:cxn ang="0">
                    <a:pos x="780" y="676"/>
                  </a:cxn>
                  <a:cxn ang="0">
                    <a:pos x="1040" y="702"/>
                  </a:cxn>
                  <a:cxn ang="0">
                    <a:pos x="1300" y="702"/>
                  </a:cxn>
                  <a:cxn ang="0">
                    <a:pos x="1560" y="702"/>
                  </a:cxn>
                  <a:cxn ang="0">
                    <a:pos x="1820" y="676"/>
                  </a:cxn>
                  <a:cxn ang="0">
                    <a:pos x="2028" y="624"/>
                  </a:cxn>
                  <a:cxn ang="0">
                    <a:pos x="2236" y="598"/>
                  </a:cxn>
                  <a:cxn ang="0">
                    <a:pos x="2392" y="520"/>
                  </a:cxn>
                  <a:cxn ang="0">
                    <a:pos x="2496" y="468"/>
                  </a:cxn>
                  <a:cxn ang="0">
                    <a:pos x="2574" y="391"/>
                  </a:cxn>
                  <a:cxn ang="0">
                    <a:pos x="2600" y="286"/>
                  </a:cxn>
                  <a:cxn ang="0">
                    <a:pos x="2574" y="208"/>
                  </a:cxn>
                  <a:cxn ang="0">
                    <a:pos x="2496" y="130"/>
                  </a:cxn>
                  <a:cxn ang="0">
                    <a:pos x="2340" y="52"/>
                  </a:cxn>
                  <a:cxn ang="0">
                    <a:pos x="2158" y="0"/>
                  </a:cxn>
                </a:cxnLst>
                <a:rect l="0" t="0" r="r" b="b"/>
                <a:pathLst>
                  <a:path w="2600" h="702">
                    <a:moveTo>
                      <a:pt x="2158" y="0"/>
                    </a:moveTo>
                    <a:lnTo>
                      <a:pt x="2313" y="78"/>
                    </a:lnTo>
                    <a:lnTo>
                      <a:pt x="2366" y="130"/>
                    </a:lnTo>
                    <a:lnTo>
                      <a:pt x="2366" y="182"/>
                    </a:lnTo>
                    <a:lnTo>
                      <a:pt x="2340" y="234"/>
                    </a:lnTo>
                    <a:lnTo>
                      <a:pt x="2288" y="286"/>
                    </a:lnTo>
                    <a:lnTo>
                      <a:pt x="2184" y="339"/>
                    </a:lnTo>
                    <a:lnTo>
                      <a:pt x="2054" y="391"/>
                    </a:lnTo>
                    <a:lnTo>
                      <a:pt x="1716" y="468"/>
                    </a:lnTo>
                    <a:lnTo>
                      <a:pt x="1300" y="468"/>
                    </a:lnTo>
                    <a:lnTo>
                      <a:pt x="884" y="468"/>
                    </a:lnTo>
                    <a:lnTo>
                      <a:pt x="520" y="391"/>
                    </a:lnTo>
                    <a:lnTo>
                      <a:pt x="390" y="339"/>
                    </a:lnTo>
                    <a:lnTo>
                      <a:pt x="312" y="286"/>
                    </a:lnTo>
                    <a:lnTo>
                      <a:pt x="234" y="234"/>
                    </a:lnTo>
                    <a:lnTo>
                      <a:pt x="208" y="182"/>
                    </a:lnTo>
                    <a:lnTo>
                      <a:pt x="234" y="130"/>
                    </a:lnTo>
                    <a:lnTo>
                      <a:pt x="260" y="78"/>
                    </a:lnTo>
                    <a:lnTo>
                      <a:pt x="416" y="0"/>
                    </a:lnTo>
                    <a:lnTo>
                      <a:pt x="234" y="52"/>
                    </a:lnTo>
                    <a:lnTo>
                      <a:pt x="104" y="130"/>
                    </a:lnTo>
                    <a:lnTo>
                      <a:pt x="26" y="208"/>
                    </a:lnTo>
                    <a:lnTo>
                      <a:pt x="0" y="286"/>
                    </a:lnTo>
                    <a:lnTo>
                      <a:pt x="26" y="391"/>
                    </a:lnTo>
                    <a:lnTo>
                      <a:pt x="104" y="468"/>
                    </a:lnTo>
                    <a:lnTo>
                      <a:pt x="208" y="520"/>
                    </a:lnTo>
                    <a:lnTo>
                      <a:pt x="364" y="598"/>
                    </a:lnTo>
                    <a:lnTo>
                      <a:pt x="572" y="624"/>
                    </a:lnTo>
                    <a:lnTo>
                      <a:pt x="780" y="676"/>
                    </a:lnTo>
                    <a:lnTo>
                      <a:pt x="1040" y="702"/>
                    </a:lnTo>
                    <a:lnTo>
                      <a:pt x="1300" y="702"/>
                    </a:lnTo>
                    <a:lnTo>
                      <a:pt x="1560" y="702"/>
                    </a:lnTo>
                    <a:lnTo>
                      <a:pt x="1820" y="676"/>
                    </a:lnTo>
                    <a:lnTo>
                      <a:pt x="2028" y="624"/>
                    </a:lnTo>
                    <a:lnTo>
                      <a:pt x="2236" y="598"/>
                    </a:lnTo>
                    <a:lnTo>
                      <a:pt x="2392" y="520"/>
                    </a:lnTo>
                    <a:lnTo>
                      <a:pt x="2496" y="468"/>
                    </a:lnTo>
                    <a:lnTo>
                      <a:pt x="2574" y="391"/>
                    </a:lnTo>
                    <a:lnTo>
                      <a:pt x="2600" y="286"/>
                    </a:lnTo>
                    <a:lnTo>
                      <a:pt x="2574" y="208"/>
                    </a:lnTo>
                    <a:lnTo>
                      <a:pt x="2496" y="130"/>
                    </a:lnTo>
                    <a:lnTo>
                      <a:pt x="2340" y="52"/>
                    </a:lnTo>
                    <a:lnTo>
                      <a:pt x="2158" y="0"/>
                    </a:lnTo>
                    <a:close/>
                  </a:path>
                </a:pathLst>
              </a:custGeom>
              <a:solidFill>
                <a:srgbClr val="C00000"/>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73" name="Freeform 145"/>
              <p:cNvSpPr/>
              <p:nvPr/>
            </p:nvSpPr>
            <p:spPr bwMode="auto">
              <a:xfrm>
                <a:off x="10534650" y="4403725"/>
                <a:ext cx="95250" cy="92075"/>
              </a:xfrm>
              <a:custGeom>
                <a:avLst/>
                <a:gdLst/>
                <a:ahLst/>
                <a:cxnLst>
                  <a:cxn ang="0">
                    <a:pos x="780" y="390"/>
                  </a:cxn>
                  <a:cxn ang="0">
                    <a:pos x="728" y="520"/>
                  </a:cxn>
                  <a:cxn ang="0">
                    <a:pos x="650" y="650"/>
                  </a:cxn>
                  <a:cxn ang="0">
                    <a:pos x="546" y="728"/>
                  </a:cxn>
                  <a:cxn ang="0">
                    <a:pos x="390" y="754"/>
                  </a:cxn>
                  <a:cxn ang="0">
                    <a:pos x="234" y="728"/>
                  </a:cxn>
                  <a:cxn ang="0">
                    <a:pos x="130" y="650"/>
                  </a:cxn>
                  <a:cxn ang="0">
                    <a:pos x="26" y="520"/>
                  </a:cxn>
                  <a:cxn ang="0">
                    <a:pos x="0" y="390"/>
                  </a:cxn>
                  <a:cxn ang="0">
                    <a:pos x="26" y="234"/>
                  </a:cxn>
                  <a:cxn ang="0">
                    <a:pos x="130" y="104"/>
                  </a:cxn>
                  <a:cxn ang="0">
                    <a:pos x="234" y="26"/>
                  </a:cxn>
                  <a:cxn ang="0">
                    <a:pos x="390" y="0"/>
                  </a:cxn>
                  <a:cxn ang="0">
                    <a:pos x="546" y="26"/>
                  </a:cxn>
                  <a:cxn ang="0">
                    <a:pos x="650" y="104"/>
                  </a:cxn>
                  <a:cxn ang="0">
                    <a:pos x="728" y="234"/>
                  </a:cxn>
                  <a:cxn ang="0">
                    <a:pos x="780" y="390"/>
                  </a:cxn>
                </a:cxnLst>
                <a:rect l="0" t="0" r="r" b="b"/>
                <a:pathLst>
                  <a:path w="780" h="754">
                    <a:moveTo>
                      <a:pt x="780" y="390"/>
                    </a:moveTo>
                    <a:lnTo>
                      <a:pt x="728" y="520"/>
                    </a:lnTo>
                    <a:lnTo>
                      <a:pt x="650" y="650"/>
                    </a:lnTo>
                    <a:lnTo>
                      <a:pt x="546" y="728"/>
                    </a:lnTo>
                    <a:lnTo>
                      <a:pt x="390" y="754"/>
                    </a:lnTo>
                    <a:lnTo>
                      <a:pt x="234" y="728"/>
                    </a:lnTo>
                    <a:lnTo>
                      <a:pt x="130" y="650"/>
                    </a:lnTo>
                    <a:lnTo>
                      <a:pt x="26" y="520"/>
                    </a:lnTo>
                    <a:lnTo>
                      <a:pt x="0" y="390"/>
                    </a:lnTo>
                    <a:lnTo>
                      <a:pt x="26" y="234"/>
                    </a:lnTo>
                    <a:lnTo>
                      <a:pt x="130" y="104"/>
                    </a:lnTo>
                    <a:lnTo>
                      <a:pt x="234" y="26"/>
                    </a:lnTo>
                    <a:lnTo>
                      <a:pt x="390" y="0"/>
                    </a:lnTo>
                    <a:lnTo>
                      <a:pt x="546" y="26"/>
                    </a:lnTo>
                    <a:lnTo>
                      <a:pt x="650" y="104"/>
                    </a:lnTo>
                    <a:lnTo>
                      <a:pt x="728" y="234"/>
                    </a:lnTo>
                    <a:lnTo>
                      <a:pt x="780" y="39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74" name="Freeform 146"/>
              <p:cNvSpPr/>
              <p:nvPr/>
            </p:nvSpPr>
            <p:spPr bwMode="auto">
              <a:xfrm>
                <a:off x="10461625" y="4502150"/>
                <a:ext cx="241300" cy="555625"/>
              </a:xfrm>
              <a:custGeom>
                <a:avLst/>
                <a:gdLst/>
                <a:ahLst/>
                <a:cxnLst>
                  <a:cxn ang="0">
                    <a:pos x="1847" y="572"/>
                  </a:cxn>
                  <a:cxn ang="0">
                    <a:pos x="1769" y="416"/>
                  </a:cxn>
                  <a:cxn ang="0">
                    <a:pos x="1483" y="260"/>
                  </a:cxn>
                  <a:cxn ang="0">
                    <a:pos x="1223" y="104"/>
                  </a:cxn>
                  <a:cxn ang="0">
                    <a:pos x="1171" y="0"/>
                  </a:cxn>
                  <a:cxn ang="0">
                    <a:pos x="1093" y="156"/>
                  </a:cxn>
                  <a:cxn ang="0">
                    <a:pos x="1067" y="235"/>
                  </a:cxn>
                  <a:cxn ang="0">
                    <a:pos x="1067" y="546"/>
                  </a:cxn>
                  <a:cxn ang="0">
                    <a:pos x="1093" y="935"/>
                  </a:cxn>
                  <a:cxn ang="0">
                    <a:pos x="1015" y="1222"/>
                  </a:cxn>
                  <a:cxn ang="0">
                    <a:pos x="963" y="1222"/>
                  </a:cxn>
                  <a:cxn ang="0">
                    <a:pos x="859" y="935"/>
                  </a:cxn>
                  <a:cxn ang="0">
                    <a:pos x="885" y="546"/>
                  </a:cxn>
                  <a:cxn ang="0">
                    <a:pos x="911" y="235"/>
                  </a:cxn>
                  <a:cxn ang="0">
                    <a:pos x="911" y="52"/>
                  </a:cxn>
                  <a:cxn ang="0">
                    <a:pos x="781" y="26"/>
                  </a:cxn>
                  <a:cxn ang="0">
                    <a:pos x="755" y="104"/>
                  </a:cxn>
                  <a:cxn ang="0">
                    <a:pos x="495" y="260"/>
                  </a:cxn>
                  <a:cxn ang="0">
                    <a:pos x="183" y="416"/>
                  </a:cxn>
                  <a:cxn ang="0">
                    <a:pos x="131" y="572"/>
                  </a:cxn>
                  <a:cxn ang="0">
                    <a:pos x="0" y="2132"/>
                  </a:cxn>
                  <a:cxn ang="0">
                    <a:pos x="79" y="2288"/>
                  </a:cxn>
                  <a:cxn ang="0">
                    <a:pos x="209" y="2314"/>
                  </a:cxn>
                  <a:cxn ang="0">
                    <a:pos x="339" y="2262"/>
                  </a:cxn>
                  <a:cxn ang="0">
                    <a:pos x="417" y="2210"/>
                  </a:cxn>
                  <a:cxn ang="0">
                    <a:pos x="417" y="4082"/>
                  </a:cxn>
                  <a:cxn ang="0">
                    <a:pos x="495" y="4420"/>
                  </a:cxn>
                  <a:cxn ang="0">
                    <a:pos x="677" y="4550"/>
                  </a:cxn>
                  <a:cxn ang="0">
                    <a:pos x="859" y="4524"/>
                  </a:cxn>
                  <a:cxn ang="0">
                    <a:pos x="989" y="4368"/>
                  </a:cxn>
                  <a:cxn ang="0">
                    <a:pos x="989" y="4368"/>
                  </a:cxn>
                  <a:cxn ang="0">
                    <a:pos x="1119" y="4524"/>
                  </a:cxn>
                  <a:cxn ang="0">
                    <a:pos x="1301" y="4550"/>
                  </a:cxn>
                  <a:cxn ang="0">
                    <a:pos x="1483" y="4420"/>
                  </a:cxn>
                  <a:cxn ang="0">
                    <a:pos x="1561" y="4082"/>
                  </a:cxn>
                  <a:cxn ang="0">
                    <a:pos x="1561" y="2210"/>
                  </a:cxn>
                  <a:cxn ang="0">
                    <a:pos x="1639" y="2262"/>
                  </a:cxn>
                  <a:cxn ang="0">
                    <a:pos x="1743" y="2314"/>
                  </a:cxn>
                  <a:cxn ang="0">
                    <a:pos x="1873" y="2288"/>
                  </a:cxn>
                  <a:cxn ang="0">
                    <a:pos x="1977" y="2132"/>
                  </a:cxn>
                </a:cxnLst>
                <a:rect l="0" t="0" r="r" b="b"/>
                <a:pathLst>
                  <a:path w="1977" h="4550">
                    <a:moveTo>
                      <a:pt x="1977" y="2028"/>
                    </a:moveTo>
                    <a:lnTo>
                      <a:pt x="1847" y="572"/>
                    </a:lnTo>
                    <a:lnTo>
                      <a:pt x="1821" y="494"/>
                    </a:lnTo>
                    <a:lnTo>
                      <a:pt x="1769" y="416"/>
                    </a:lnTo>
                    <a:lnTo>
                      <a:pt x="1717" y="364"/>
                    </a:lnTo>
                    <a:lnTo>
                      <a:pt x="1483" y="260"/>
                    </a:lnTo>
                    <a:lnTo>
                      <a:pt x="1301" y="156"/>
                    </a:lnTo>
                    <a:lnTo>
                      <a:pt x="1223" y="104"/>
                    </a:lnTo>
                    <a:lnTo>
                      <a:pt x="1197" y="26"/>
                    </a:lnTo>
                    <a:lnTo>
                      <a:pt x="1171" y="0"/>
                    </a:lnTo>
                    <a:lnTo>
                      <a:pt x="1067" y="52"/>
                    </a:lnTo>
                    <a:lnTo>
                      <a:pt x="1093" y="156"/>
                    </a:lnTo>
                    <a:lnTo>
                      <a:pt x="1093" y="208"/>
                    </a:lnTo>
                    <a:lnTo>
                      <a:pt x="1067" y="235"/>
                    </a:lnTo>
                    <a:lnTo>
                      <a:pt x="1041" y="260"/>
                    </a:lnTo>
                    <a:lnTo>
                      <a:pt x="1067" y="546"/>
                    </a:lnTo>
                    <a:lnTo>
                      <a:pt x="1119" y="806"/>
                    </a:lnTo>
                    <a:lnTo>
                      <a:pt x="1093" y="935"/>
                    </a:lnTo>
                    <a:lnTo>
                      <a:pt x="1067" y="1092"/>
                    </a:lnTo>
                    <a:lnTo>
                      <a:pt x="1015" y="1222"/>
                    </a:lnTo>
                    <a:lnTo>
                      <a:pt x="989" y="1300"/>
                    </a:lnTo>
                    <a:lnTo>
                      <a:pt x="963" y="1222"/>
                    </a:lnTo>
                    <a:lnTo>
                      <a:pt x="911" y="1092"/>
                    </a:lnTo>
                    <a:lnTo>
                      <a:pt x="859" y="935"/>
                    </a:lnTo>
                    <a:lnTo>
                      <a:pt x="859" y="806"/>
                    </a:lnTo>
                    <a:lnTo>
                      <a:pt x="885" y="546"/>
                    </a:lnTo>
                    <a:lnTo>
                      <a:pt x="937" y="260"/>
                    </a:lnTo>
                    <a:lnTo>
                      <a:pt x="911" y="235"/>
                    </a:lnTo>
                    <a:lnTo>
                      <a:pt x="885" y="156"/>
                    </a:lnTo>
                    <a:lnTo>
                      <a:pt x="911" y="52"/>
                    </a:lnTo>
                    <a:lnTo>
                      <a:pt x="807" y="0"/>
                    </a:lnTo>
                    <a:lnTo>
                      <a:pt x="781" y="26"/>
                    </a:lnTo>
                    <a:lnTo>
                      <a:pt x="755" y="26"/>
                    </a:lnTo>
                    <a:lnTo>
                      <a:pt x="755" y="104"/>
                    </a:lnTo>
                    <a:lnTo>
                      <a:pt x="677" y="156"/>
                    </a:lnTo>
                    <a:lnTo>
                      <a:pt x="495" y="260"/>
                    </a:lnTo>
                    <a:lnTo>
                      <a:pt x="261" y="364"/>
                    </a:lnTo>
                    <a:lnTo>
                      <a:pt x="183" y="416"/>
                    </a:lnTo>
                    <a:lnTo>
                      <a:pt x="157" y="494"/>
                    </a:lnTo>
                    <a:lnTo>
                      <a:pt x="131" y="572"/>
                    </a:lnTo>
                    <a:lnTo>
                      <a:pt x="0" y="2028"/>
                    </a:lnTo>
                    <a:lnTo>
                      <a:pt x="0" y="2132"/>
                    </a:lnTo>
                    <a:lnTo>
                      <a:pt x="53" y="2210"/>
                    </a:lnTo>
                    <a:lnTo>
                      <a:pt x="79" y="2288"/>
                    </a:lnTo>
                    <a:lnTo>
                      <a:pt x="157" y="2314"/>
                    </a:lnTo>
                    <a:lnTo>
                      <a:pt x="209" y="2314"/>
                    </a:lnTo>
                    <a:lnTo>
                      <a:pt x="287" y="2314"/>
                    </a:lnTo>
                    <a:lnTo>
                      <a:pt x="339" y="2262"/>
                    </a:lnTo>
                    <a:lnTo>
                      <a:pt x="391" y="2210"/>
                    </a:lnTo>
                    <a:lnTo>
                      <a:pt x="417" y="2210"/>
                    </a:lnTo>
                    <a:lnTo>
                      <a:pt x="417" y="2236"/>
                    </a:lnTo>
                    <a:lnTo>
                      <a:pt x="417" y="4082"/>
                    </a:lnTo>
                    <a:lnTo>
                      <a:pt x="443" y="4290"/>
                    </a:lnTo>
                    <a:lnTo>
                      <a:pt x="495" y="4420"/>
                    </a:lnTo>
                    <a:lnTo>
                      <a:pt x="573" y="4498"/>
                    </a:lnTo>
                    <a:lnTo>
                      <a:pt x="677" y="4550"/>
                    </a:lnTo>
                    <a:lnTo>
                      <a:pt x="781" y="4550"/>
                    </a:lnTo>
                    <a:lnTo>
                      <a:pt x="859" y="4524"/>
                    </a:lnTo>
                    <a:lnTo>
                      <a:pt x="937" y="4446"/>
                    </a:lnTo>
                    <a:lnTo>
                      <a:pt x="989" y="4368"/>
                    </a:lnTo>
                    <a:lnTo>
                      <a:pt x="989" y="4342"/>
                    </a:lnTo>
                    <a:lnTo>
                      <a:pt x="989" y="4368"/>
                    </a:lnTo>
                    <a:lnTo>
                      <a:pt x="1041" y="4446"/>
                    </a:lnTo>
                    <a:lnTo>
                      <a:pt x="1119" y="4524"/>
                    </a:lnTo>
                    <a:lnTo>
                      <a:pt x="1197" y="4550"/>
                    </a:lnTo>
                    <a:lnTo>
                      <a:pt x="1301" y="4550"/>
                    </a:lnTo>
                    <a:lnTo>
                      <a:pt x="1404" y="4498"/>
                    </a:lnTo>
                    <a:lnTo>
                      <a:pt x="1483" y="4420"/>
                    </a:lnTo>
                    <a:lnTo>
                      <a:pt x="1535" y="4290"/>
                    </a:lnTo>
                    <a:lnTo>
                      <a:pt x="1561" y="4082"/>
                    </a:lnTo>
                    <a:lnTo>
                      <a:pt x="1561" y="2236"/>
                    </a:lnTo>
                    <a:lnTo>
                      <a:pt x="1561" y="2210"/>
                    </a:lnTo>
                    <a:lnTo>
                      <a:pt x="1587" y="2210"/>
                    </a:lnTo>
                    <a:lnTo>
                      <a:pt x="1639" y="2262"/>
                    </a:lnTo>
                    <a:lnTo>
                      <a:pt x="1691" y="2314"/>
                    </a:lnTo>
                    <a:lnTo>
                      <a:pt x="1743" y="2314"/>
                    </a:lnTo>
                    <a:lnTo>
                      <a:pt x="1821" y="2314"/>
                    </a:lnTo>
                    <a:lnTo>
                      <a:pt x="1873" y="2288"/>
                    </a:lnTo>
                    <a:lnTo>
                      <a:pt x="1925" y="2210"/>
                    </a:lnTo>
                    <a:lnTo>
                      <a:pt x="1977" y="2132"/>
                    </a:lnTo>
                    <a:lnTo>
                      <a:pt x="1977" y="2028"/>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75" name="Freeform 147"/>
              <p:cNvSpPr/>
              <p:nvPr/>
            </p:nvSpPr>
            <p:spPr bwMode="auto">
              <a:xfrm>
                <a:off x="10356850" y="5013325"/>
                <a:ext cx="450850" cy="123825"/>
              </a:xfrm>
              <a:custGeom>
                <a:avLst/>
                <a:gdLst/>
                <a:ahLst/>
                <a:cxnLst>
                  <a:cxn ang="0">
                    <a:pos x="3042" y="0"/>
                  </a:cxn>
                  <a:cxn ang="0">
                    <a:pos x="3172" y="78"/>
                  </a:cxn>
                  <a:cxn ang="0">
                    <a:pos x="3276" y="130"/>
                  </a:cxn>
                  <a:cxn ang="0">
                    <a:pos x="3328" y="208"/>
                  </a:cxn>
                  <a:cxn ang="0">
                    <a:pos x="3354" y="260"/>
                  </a:cxn>
                  <a:cxn ang="0">
                    <a:pos x="3328" y="364"/>
                  </a:cxn>
                  <a:cxn ang="0">
                    <a:pos x="3224" y="442"/>
                  </a:cxn>
                  <a:cxn ang="0">
                    <a:pos x="3094" y="520"/>
                  </a:cxn>
                  <a:cxn ang="0">
                    <a:pos x="2912" y="572"/>
                  </a:cxn>
                  <a:cxn ang="0">
                    <a:pos x="2678" y="624"/>
                  </a:cxn>
                  <a:cxn ang="0">
                    <a:pos x="2418" y="650"/>
                  </a:cxn>
                  <a:cxn ang="0">
                    <a:pos x="2132" y="676"/>
                  </a:cxn>
                  <a:cxn ang="0">
                    <a:pos x="1846" y="702"/>
                  </a:cxn>
                  <a:cxn ang="0">
                    <a:pos x="1534" y="676"/>
                  </a:cxn>
                  <a:cxn ang="0">
                    <a:pos x="1248" y="650"/>
                  </a:cxn>
                  <a:cxn ang="0">
                    <a:pos x="988" y="624"/>
                  </a:cxn>
                  <a:cxn ang="0">
                    <a:pos x="780" y="572"/>
                  </a:cxn>
                  <a:cxn ang="0">
                    <a:pos x="572" y="520"/>
                  </a:cxn>
                  <a:cxn ang="0">
                    <a:pos x="442" y="442"/>
                  </a:cxn>
                  <a:cxn ang="0">
                    <a:pos x="364" y="364"/>
                  </a:cxn>
                  <a:cxn ang="0">
                    <a:pos x="312" y="260"/>
                  </a:cxn>
                  <a:cxn ang="0">
                    <a:pos x="338" y="208"/>
                  </a:cxn>
                  <a:cxn ang="0">
                    <a:pos x="390" y="130"/>
                  </a:cxn>
                  <a:cxn ang="0">
                    <a:pos x="494" y="78"/>
                  </a:cxn>
                  <a:cxn ang="0">
                    <a:pos x="598" y="26"/>
                  </a:cxn>
                  <a:cxn ang="0">
                    <a:pos x="364" y="104"/>
                  </a:cxn>
                  <a:cxn ang="0">
                    <a:pos x="155" y="208"/>
                  </a:cxn>
                  <a:cxn ang="0">
                    <a:pos x="52" y="312"/>
                  </a:cxn>
                  <a:cxn ang="0">
                    <a:pos x="26" y="390"/>
                  </a:cxn>
                  <a:cxn ang="0">
                    <a:pos x="0" y="442"/>
                  </a:cxn>
                  <a:cxn ang="0">
                    <a:pos x="26" y="494"/>
                  </a:cxn>
                  <a:cxn ang="0">
                    <a:pos x="52" y="546"/>
                  </a:cxn>
                  <a:cxn ang="0">
                    <a:pos x="155" y="676"/>
                  </a:cxn>
                  <a:cxn ang="0">
                    <a:pos x="312" y="754"/>
                  </a:cxn>
                  <a:cxn ang="0">
                    <a:pos x="546" y="858"/>
                  </a:cxn>
                  <a:cxn ang="0">
                    <a:pos x="806" y="910"/>
                  </a:cxn>
                  <a:cxn ang="0">
                    <a:pos x="1118" y="961"/>
                  </a:cxn>
                  <a:cxn ang="0">
                    <a:pos x="1482" y="988"/>
                  </a:cxn>
                  <a:cxn ang="0">
                    <a:pos x="1846" y="1014"/>
                  </a:cxn>
                  <a:cxn ang="0">
                    <a:pos x="2210" y="988"/>
                  </a:cxn>
                  <a:cxn ang="0">
                    <a:pos x="2548" y="961"/>
                  </a:cxn>
                  <a:cxn ang="0">
                    <a:pos x="2860" y="910"/>
                  </a:cxn>
                  <a:cxn ang="0">
                    <a:pos x="3146" y="858"/>
                  </a:cxn>
                  <a:cxn ang="0">
                    <a:pos x="3354" y="754"/>
                  </a:cxn>
                  <a:cxn ang="0">
                    <a:pos x="3536" y="676"/>
                  </a:cxn>
                  <a:cxn ang="0">
                    <a:pos x="3640" y="546"/>
                  </a:cxn>
                  <a:cxn ang="0">
                    <a:pos x="3666" y="494"/>
                  </a:cxn>
                  <a:cxn ang="0">
                    <a:pos x="3692" y="442"/>
                  </a:cxn>
                  <a:cxn ang="0">
                    <a:pos x="3666" y="390"/>
                  </a:cxn>
                  <a:cxn ang="0">
                    <a:pos x="3640" y="312"/>
                  </a:cxn>
                  <a:cxn ang="0">
                    <a:pos x="3510" y="208"/>
                  </a:cxn>
                  <a:cxn ang="0">
                    <a:pos x="3302" y="104"/>
                  </a:cxn>
                  <a:cxn ang="0">
                    <a:pos x="3042" y="0"/>
                  </a:cxn>
                </a:cxnLst>
                <a:rect l="0" t="0" r="r" b="b"/>
                <a:pathLst>
                  <a:path w="3692" h="1014">
                    <a:moveTo>
                      <a:pt x="3042" y="0"/>
                    </a:moveTo>
                    <a:lnTo>
                      <a:pt x="3172" y="78"/>
                    </a:lnTo>
                    <a:lnTo>
                      <a:pt x="3276" y="130"/>
                    </a:lnTo>
                    <a:lnTo>
                      <a:pt x="3328" y="208"/>
                    </a:lnTo>
                    <a:lnTo>
                      <a:pt x="3354" y="260"/>
                    </a:lnTo>
                    <a:lnTo>
                      <a:pt x="3328" y="364"/>
                    </a:lnTo>
                    <a:lnTo>
                      <a:pt x="3224" y="442"/>
                    </a:lnTo>
                    <a:lnTo>
                      <a:pt x="3094" y="520"/>
                    </a:lnTo>
                    <a:lnTo>
                      <a:pt x="2912" y="572"/>
                    </a:lnTo>
                    <a:lnTo>
                      <a:pt x="2678" y="624"/>
                    </a:lnTo>
                    <a:lnTo>
                      <a:pt x="2418" y="650"/>
                    </a:lnTo>
                    <a:lnTo>
                      <a:pt x="2132" y="676"/>
                    </a:lnTo>
                    <a:lnTo>
                      <a:pt x="1846" y="702"/>
                    </a:lnTo>
                    <a:lnTo>
                      <a:pt x="1534" y="676"/>
                    </a:lnTo>
                    <a:lnTo>
                      <a:pt x="1248" y="650"/>
                    </a:lnTo>
                    <a:lnTo>
                      <a:pt x="988" y="624"/>
                    </a:lnTo>
                    <a:lnTo>
                      <a:pt x="780" y="572"/>
                    </a:lnTo>
                    <a:lnTo>
                      <a:pt x="572" y="520"/>
                    </a:lnTo>
                    <a:lnTo>
                      <a:pt x="442" y="442"/>
                    </a:lnTo>
                    <a:lnTo>
                      <a:pt x="364" y="364"/>
                    </a:lnTo>
                    <a:lnTo>
                      <a:pt x="312" y="260"/>
                    </a:lnTo>
                    <a:lnTo>
                      <a:pt x="338" y="208"/>
                    </a:lnTo>
                    <a:lnTo>
                      <a:pt x="390" y="130"/>
                    </a:lnTo>
                    <a:lnTo>
                      <a:pt x="494" y="78"/>
                    </a:lnTo>
                    <a:lnTo>
                      <a:pt x="598" y="26"/>
                    </a:lnTo>
                    <a:lnTo>
                      <a:pt x="364" y="104"/>
                    </a:lnTo>
                    <a:lnTo>
                      <a:pt x="155" y="208"/>
                    </a:lnTo>
                    <a:lnTo>
                      <a:pt x="52" y="312"/>
                    </a:lnTo>
                    <a:lnTo>
                      <a:pt x="26" y="390"/>
                    </a:lnTo>
                    <a:lnTo>
                      <a:pt x="0" y="442"/>
                    </a:lnTo>
                    <a:lnTo>
                      <a:pt x="26" y="494"/>
                    </a:lnTo>
                    <a:lnTo>
                      <a:pt x="52" y="546"/>
                    </a:lnTo>
                    <a:lnTo>
                      <a:pt x="155" y="676"/>
                    </a:lnTo>
                    <a:lnTo>
                      <a:pt x="312" y="754"/>
                    </a:lnTo>
                    <a:lnTo>
                      <a:pt x="546" y="858"/>
                    </a:lnTo>
                    <a:lnTo>
                      <a:pt x="806" y="910"/>
                    </a:lnTo>
                    <a:lnTo>
                      <a:pt x="1118" y="961"/>
                    </a:lnTo>
                    <a:lnTo>
                      <a:pt x="1482" y="988"/>
                    </a:lnTo>
                    <a:lnTo>
                      <a:pt x="1846" y="1014"/>
                    </a:lnTo>
                    <a:lnTo>
                      <a:pt x="2210" y="988"/>
                    </a:lnTo>
                    <a:lnTo>
                      <a:pt x="2548" y="961"/>
                    </a:lnTo>
                    <a:lnTo>
                      <a:pt x="2860" y="910"/>
                    </a:lnTo>
                    <a:lnTo>
                      <a:pt x="3146" y="858"/>
                    </a:lnTo>
                    <a:lnTo>
                      <a:pt x="3354" y="754"/>
                    </a:lnTo>
                    <a:lnTo>
                      <a:pt x="3536" y="676"/>
                    </a:lnTo>
                    <a:lnTo>
                      <a:pt x="3640" y="546"/>
                    </a:lnTo>
                    <a:lnTo>
                      <a:pt x="3666" y="494"/>
                    </a:lnTo>
                    <a:lnTo>
                      <a:pt x="3692" y="442"/>
                    </a:lnTo>
                    <a:lnTo>
                      <a:pt x="3666" y="390"/>
                    </a:lnTo>
                    <a:lnTo>
                      <a:pt x="3640" y="312"/>
                    </a:lnTo>
                    <a:lnTo>
                      <a:pt x="3510" y="208"/>
                    </a:lnTo>
                    <a:lnTo>
                      <a:pt x="3302" y="104"/>
                    </a:lnTo>
                    <a:lnTo>
                      <a:pt x="3042" y="0"/>
                    </a:lnTo>
                    <a:close/>
                  </a:path>
                </a:pathLst>
              </a:custGeom>
              <a:solidFill>
                <a:srgbClr val="C00000"/>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76" name="Freeform 148"/>
              <p:cNvSpPr/>
              <p:nvPr/>
            </p:nvSpPr>
            <p:spPr bwMode="auto">
              <a:xfrm>
                <a:off x="9239250" y="4508500"/>
                <a:ext cx="38100" cy="38100"/>
              </a:xfrm>
              <a:custGeom>
                <a:avLst/>
                <a:gdLst/>
                <a:ahLst/>
                <a:cxnLst>
                  <a:cxn ang="0">
                    <a:pos x="312" y="156"/>
                  </a:cxn>
                  <a:cxn ang="0">
                    <a:pos x="312" y="234"/>
                  </a:cxn>
                  <a:cxn ang="0">
                    <a:pos x="260" y="260"/>
                  </a:cxn>
                  <a:cxn ang="0">
                    <a:pos x="234" y="312"/>
                  </a:cxn>
                  <a:cxn ang="0">
                    <a:pos x="156" y="312"/>
                  </a:cxn>
                  <a:cxn ang="0">
                    <a:pos x="104" y="312"/>
                  </a:cxn>
                  <a:cxn ang="0">
                    <a:pos x="52" y="260"/>
                  </a:cxn>
                  <a:cxn ang="0">
                    <a:pos x="26" y="234"/>
                  </a:cxn>
                  <a:cxn ang="0">
                    <a:pos x="0" y="156"/>
                  </a:cxn>
                  <a:cxn ang="0">
                    <a:pos x="26" y="104"/>
                  </a:cxn>
                  <a:cxn ang="0">
                    <a:pos x="52" y="52"/>
                  </a:cxn>
                  <a:cxn ang="0">
                    <a:pos x="104" y="26"/>
                  </a:cxn>
                  <a:cxn ang="0">
                    <a:pos x="156" y="0"/>
                  </a:cxn>
                  <a:cxn ang="0">
                    <a:pos x="234" y="26"/>
                  </a:cxn>
                  <a:cxn ang="0">
                    <a:pos x="260" y="52"/>
                  </a:cxn>
                  <a:cxn ang="0">
                    <a:pos x="312" y="104"/>
                  </a:cxn>
                  <a:cxn ang="0">
                    <a:pos x="312" y="156"/>
                  </a:cxn>
                </a:cxnLst>
                <a:rect l="0" t="0" r="r" b="b"/>
                <a:pathLst>
                  <a:path w="312" h="312">
                    <a:moveTo>
                      <a:pt x="312" y="156"/>
                    </a:moveTo>
                    <a:lnTo>
                      <a:pt x="312" y="234"/>
                    </a:lnTo>
                    <a:lnTo>
                      <a:pt x="260" y="260"/>
                    </a:lnTo>
                    <a:lnTo>
                      <a:pt x="234" y="312"/>
                    </a:lnTo>
                    <a:lnTo>
                      <a:pt x="156" y="312"/>
                    </a:lnTo>
                    <a:lnTo>
                      <a:pt x="104" y="312"/>
                    </a:lnTo>
                    <a:lnTo>
                      <a:pt x="52" y="260"/>
                    </a:lnTo>
                    <a:lnTo>
                      <a:pt x="26" y="234"/>
                    </a:lnTo>
                    <a:lnTo>
                      <a:pt x="0" y="156"/>
                    </a:lnTo>
                    <a:lnTo>
                      <a:pt x="26" y="104"/>
                    </a:lnTo>
                    <a:lnTo>
                      <a:pt x="52" y="52"/>
                    </a:lnTo>
                    <a:lnTo>
                      <a:pt x="104" y="26"/>
                    </a:lnTo>
                    <a:lnTo>
                      <a:pt x="156" y="0"/>
                    </a:lnTo>
                    <a:lnTo>
                      <a:pt x="234" y="26"/>
                    </a:lnTo>
                    <a:lnTo>
                      <a:pt x="260" y="52"/>
                    </a:lnTo>
                    <a:lnTo>
                      <a:pt x="312" y="104"/>
                    </a:lnTo>
                    <a:lnTo>
                      <a:pt x="312" y="15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77" name="Freeform 149"/>
              <p:cNvSpPr/>
              <p:nvPr/>
            </p:nvSpPr>
            <p:spPr bwMode="auto">
              <a:xfrm>
                <a:off x="9210675" y="4549775"/>
                <a:ext cx="98425" cy="228600"/>
              </a:xfrm>
              <a:custGeom>
                <a:avLst/>
                <a:gdLst/>
                <a:ahLst/>
                <a:cxnLst>
                  <a:cxn ang="0">
                    <a:pos x="806" y="832"/>
                  </a:cxn>
                  <a:cxn ang="0">
                    <a:pos x="754" y="234"/>
                  </a:cxn>
                  <a:cxn ang="0">
                    <a:pos x="728" y="208"/>
                  </a:cxn>
                  <a:cxn ang="0">
                    <a:pos x="702" y="156"/>
                  </a:cxn>
                  <a:cxn ang="0">
                    <a:pos x="598" y="104"/>
                  </a:cxn>
                  <a:cxn ang="0">
                    <a:pos x="494" y="26"/>
                  </a:cxn>
                  <a:cxn ang="0">
                    <a:pos x="494" y="0"/>
                  </a:cxn>
                  <a:cxn ang="0">
                    <a:pos x="468" y="0"/>
                  </a:cxn>
                  <a:cxn ang="0">
                    <a:pos x="442" y="26"/>
                  </a:cxn>
                  <a:cxn ang="0">
                    <a:pos x="442" y="52"/>
                  </a:cxn>
                  <a:cxn ang="0">
                    <a:pos x="442" y="104"/>
                  </a:cxn>
                  <a:cxn ang="0">
                    <a:pos x="416" y="104"/>
                  </a:cxn>
                  <a:cxn ang="0">
                    <a:pos x="442" y="338"/>
                  </a:cxn>
                  <a:cxn ang="0">
                    <a:pos x="416" y="442"/>
                  </a:cxn>
                  <a:cxn ang="0">
                    <a:pos x="390" y="520"/>
                  </a:cxn>
                  <a:cxn ang="0">
                    <a:pos x="364" y="442"/>
                  </a:cxn>
                  <a:cxn ang="0">
                    <a:pos x="338" y="338"/>
                  </a:cxn>
                  <a:cxn ang="0">
                    <a:pos x="364" y="104"/>
                  </a:cxn>
                  <a:cxn ang="0">
                    <a:pos x="364" y="52"/>
                  </a:cxn>
                  <a:cxn ang="0">
                    <a:pos x="364" y="26"/>
                  </a:cxn>
                  <a:cxn ang="0">
                    <a:pos x="311" y="0"/>
                  </a:cxn>
                  <a:cxn ang="0">
                    <a:pos x="311" y="26"/>
                  </a:cxn>
                  <a:cxn ang="0">
                    <a:pos x="182" y="104"/>
                  </a:cxn>
                  <a:cxn ang="0">
                    <a:pos x="104" y="156"/>
                  </a:cxn>
                  <a:cxn ang="0">
                    <a:pos x="52" y="208"/>
                  </a:cxn>
                  <a:cxn ang="0">
                    <a:pos x="52" y="234"/>
                  </a:cxn>
                  <a:cxn ang="0">
                    <a:pos x="0" y="832"/>
                  </a:cxn>
                  <a:cxn ang="0">
                    <a:pos x="0" y="910"/>
                  </a:cxn>
                  <a:cxn ang="0">
                    <a:pos x="52" y="936"/>
                  </a:cxn>
                  <a:cxn ang="0">
                    <a:pos x="104" y="936"/>
                  </a:cxn>
                  <a:cxn ang="0">
                    <a:pos x="156" y="910"/>
                  </a:cxn>
                  <a:cxn ang="0">
                    <a:pos x="156" y="1664"/>
                  </a:cxn>
                  <a:cxn ang="0">
                    <a:pos x="182" y="1768"/>
                  </a:cxn>
                  <a:cxn ang="0">
                    <a:pos x="182" y="1820"/>
                  </a:cxn>
                  <a:cxn ang="0">
                    <a:pos x="234" y="1846"/>
                  </a:cxn>
                  <a:cxn ang="0">
                    <a:pos x="260" y="1872"/>
                  </a:cxn>
                  <a:cxn ang="0">
                    <a:pos x="338" y="1846"/>
                  </a:cxn>
                  <a:cxn ang="0">
                    <a:pos x="364" y="1820"/>
                  </a:cxn>
                  <a:cxn ang="0">
                    <a:pos x="390" y="1794"/>
                  </a:cxn>
                  <a:cxn ang="0">
                    <a:pos x="416" y="1820"/>
                  </a:cxn>
                  <a:cxn ang="0">
                    <a:pos x="442" y="1846"/>
                  </a:cxn>
                  <a:cxn ang="0">
                    <a:pos x="520" y="1872"/>
                  </a:cxn>
                  <a:cxn ang="0">
                    <a:pos x="572" y="1846"/>
                  </a:cxn>
                  <a:cxn ang="0">
                    <a:pos x="598" y="1820"/>
                  </a:cxn>
                  <a:cxn ang="0">
                    <a:pos x="624" y="1768"/>
                  </a:cxn>
                  <a:cxn ang="0">
                    <a:pos x="624" y="1664"/>
                  </a:cxn>
                  <a:cxn ang="0">
                    <a:pos x="624" y="910"/>
                  </a:cxn>
                  <a:cxn ang="0">
                    <a:pos x="650" y="910"/>
                  </a:cxn>
                  <a:cxn ang="0">
                    <a:pos x="676" y="936"/>
                  </a:cxn>
                  <a:cxn ang="0">
                    <a:pos x="728" y="936"/>
                  </a:cxn>
                  <a:cxn ang="0">
                    <a:pos x="780" y="910"/>
                  </a:cxn>
                  <a:cxn ang="0">
                    <a:pos x="806" y="832"/>
                  </a:cxn>
                </a:cxnLst>
                <a:rect l="0" t="0" r="r" b="b"/>
                <a:pathLst>
                  <a:path w="806" h="1872">
                    <a:moveTo>
                      <a:pt x="806" y="832"/>
                    </a:moveTo>
                    <a:lnTo>
                      <a:pt x="754" y="234"/>
                    </a:lnTo>
                    <a:lnTo>
                      <a:pt x="728" y="208"/>
                    </a:lnTo>
                    <a:lnTo>
                      <a:pt x="702" y="156"/>
                    </a:lnTo>
                    <a:lnTo>
                      <a:pt x="598" y="104"/>
                    </a:lnTo>
                    <a:lnTo>
                      <a:pt x="494" y="26"/>
                    </a:lnTo>
                    <a:lnTo>
                      <a:pt x="494" y="0"/>
                    </a:lnTo>
                    <a:lnTo>
                      <a:pt x="468" y="0"/>
                    </a:lnTo>
                    <a:lnTo>
                      <a:pt x="442" y="26"/>
                    </a:lnTo>
                    <a:lnTo>
                      <a:pt x="442" y="52"/>
                    </a:lnTo>
                    <a:lnTo>
                      <a:pt x="442" y="104"/>
                    </a:lnTo>
                    <a:lnTo>
                      <a:pt x="416" y="104"/>
                    </a:lnTo>
                    <a:lnTo>
                      <a:pt x="442" y="338"/>
                    </a:lnTo>
                    <a:lnTo>
                      <a:pt x="416" y="442"/>
                    </a:lnTo>
                    <a:lnTo>
                      <a:pt x="390" y="520"/>
                    </a:lnTo>
                    <a:lnTo>
                      <a:pt x="364" y="442"/>
                    </a:lnTo>
                    <a:lnTo>
                      <a:pt x="338" y="338"/>
                    </a:lnTo>
                    <a:lnTo>
                      <a:pt x="364" y="104"/>
                    </a:lnTo>
                    <a:lnTo>
                      <a:pt x="364" y="52"/>
                    </a:lnTo>
                    <a:lnTo>
                      <a:pt x="364" y="26"/>
                    </a:lnTo>
                    <a:lnTo>
                      <a:pt x="311" y="0"/>
                    </a:lnTo>
                    <a:lnTo>
                      <a:pt x="311" y="26"/>
                    </a:lnTo>
                    <a:lnTo>
                      <a:pt x="182" y="104"/>
                    </a:lnTo>
                    <a:lnTo>
                      <a:pt x="104" y="156"/>
                    </a:lnTo>
                    <a:lnTo>
                      <a:pt x="52" y="208"/>
                    </a:lnTo>
                    <a:lnTo>
                      <a:pt x="52" y="234"/>
                    </a:lnTo>
                    <a:lnTo>
                      <a:pt x="0" y="832"/>
                    </a:lnTo>
                    <a:lnTo>
                      <a:pt x="0" y="910"/>
                    </a:lnTo>
                    <a:lnTo>
                      <a:pt x="52" y="936"/>
                    </a:lnTo>
                    <a:lnTo>
                      <a:pt x="104" y="936"/>
                    </a:lnTo>
                    <a:lnTo>
                      <a:pt x="156" y="910"/>
                    </a:lnTo>
                    <a:lnTo>
                      <a:pt x="156" y="1664"/>
                    </a:lnTo>
                    <a:lnTo>
                      <a:pt x="182" y="1768"/>
                    </a:lnTo>
                    <a:lnTo>
                      <a:pt x="182" y="1820"/>
                    </a:lnTo>
                    <a:lnTo>
                      <a:pt x="234" y="1846"/>
                    </a:lnTo>
                    <a:lnTo>
                      <a:pt x="260" y="1872"/>
                    </a:lnTo>
                    <a:lnTo>
                      <a:pt x="338" y="1846"/>
                    </a:lnTo>
                    <a:lnTo>
                      <a:pt x="364" y="1820"/>
                    </a:lnTo>
                    <a:lnTo>
                      <a:pt x="390" y="1794"/>
                    </a:lnTo>
                    <a:lnTo>
                      <a:pt x="416" y="1820"/>
                    </a:lnTo>
                    <a:lnTo>
                      <a:pt x="442" y="1846"/>
                    </a:lnTo>
                    <a:lnTo>
                      <a:pt x="520" y="1872"/>
                    </a:lnTo>
                    <a:lnTo>
                      <a:pt x="572" y="1846"/>
                    </a:lnTo>
                    <a:lnTo>
                      <a:pt x="598" y="1820"/>
                    </a:lnTo>
                    <a:lnTo>
                      <a:pt x="624" y="1768"/>
                    </a:lnTo>
                    <a:lnTo>
                      <a:pt x="624" y="1664"/>
                    </a:lnTo>
                    <a:lnTo>
                      <a:pt x="624" y="910"/>
                    </a:lnTo>
                    <a:lnTo>
                      <a:pt x="650" y="910"/>
                    </a:lnTo>
                    <a:lnTo>
                      <a:pt x="676" y="936"/>
                    </a:lnTo>
                    <a:lnTo>
                      <a:pt x="728" y="936"/>
                    </a:lnTo>
                    <a:lnTo>
                      <a:pt x="780" y="910"/>
                    </a:lnTo>
                    <a:lnTo>
                      <a:pt x="806" y="83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78" name="Freeform 150"/>
              <p:cNvSpPr/>
              <p:nvPr/>
            </p:nvSpPr>
            <p:spPr bwMode="auto">
              <a:xfrm>
                <a:off x="9166225" y="4759325"/>
                <a:ext cx="184150" cy="50800"/>
              </a:xfrm>
              <a:custGeom>
                <a:avLst/>
                <a:gdLst/>
                <a:ahLst/>
                <a:cxnLst>
                  <a:cxn ang="0">
                    <a:pos x="1248" y="0"/>
                  </a:cxn>
                  <a:cxn ang="0">
                    <a:pos x="1352" y="52"/>
                  </a:cxn>
                  <a:cxn ang="0">
                    <a:pos x="1378" y="104"/>
                  </a:cxn>
                  <a:cxn ang="0">
                    <a:pos x="1352" y="156"/>
                  </a:cxn>
                  <a:cxn ang="0">
                    <a:pos x="1326" y="182"/>
                  </a:cxn>
                  <a:cxn ang="0">
                    <a:pos x="1196" y="235"/>
                  </a:cxn>
                  <a:cxn ang="0">
                    <a:pos x="988" y="260"/>
                  </a:cxn>
                  <a:cxn ang="0">
                    <a:pos x="754" y="286"/>
                  </a:cxn>
                  <a:cxn ang="0">
                    <a:pos x="520" y="260"/>
                  </a:cxn>
                  <a:cxn ang="0">
                    <a:pos x="312" y="235"/>
                  </a:cxn>
                  <a:cxn ang="0">
                    <a:pos x="182" y="182"/>
                  </a:cxn>
                  <a:cxn ang="0">
                    <a:pos x="156" y="156"/>
                  </a:cxn>
                  <a:cxn ang="0">
                    <a:pos x="130" y="104"/>
                  </a:cxn>
                  <a:cxn ang="0">
                    <a:pos x="156" y="52"/>
                  </a:cxn>
                  <a:cxn ang="0">
                    <a:pos x="260" y="0"/>
                  </a:cxn>
                  <a:cxn ang="0">
                    <a:pos x="78" y="78"/>
                  </a:cxn>
                  <a:cxn ang="0">
                    <a:pos x="26" y="130"/>
                  </a:cxn>
                  <a:cxn ang="0">
                    <a:pos x="0" y="182"/>
                  </a:cxn>
                  <a:cxn ang="0">
                    <a:pos x="26" y="235"/>
                  </a:cxn>
                  <a:cxn ang="0">
                    <a:pos x="52" y="260"/>
                  </a:cxn>
                  <a:cxn ang="0">
                    <a:pos x="234" y="338"/>
                  </a:cxn>
                  <a:cxn ang="0">
                    <a:pos x="468" y="390"/>
                  </a:cxn>
                  <a:cxn ang="0">
                    <a:pos x="754" y="416"/>
                  </a:cxn>
                  <a:cxn ang="0">
                    <a:pos x="1040" y="390"/>
                  </a:cxn>
                  <a:cxn ang="0">
                    <a:pos x="1300" y="338"/>
                  </a:cxn>
                  <a:cxn ang="0">
                    <a:pos x="1456" y="260"/>
                  </a:cxn>
                  <a:cxn ang="0">
                    <a:pos x="1508" y="235"/>
                  </a:cxn>
                  <a:cxn ang="0">
                    <a:pos x="1508" y="182"/>
                  </a:cxn>
                  <a:cxn ang="0">
                    <a:pos x="1482" y="130"/>
                  </a:cxn>
                  <a:cxn ang="0">
                    <a:pos x="1430" y="78"/>
                  </a:cxn>
                  <a:cxn ang="0">
                    <a:pos x="1352" y="52"/>
                  </a:cxn>
                  <a:cxn ang="0">
                    <a:pos x="1248" y="0"/>
                  </a:cxn>
                </a:cxnLst>
                <a:rect l="0" t="0" r="r" b="b"/>
                <a:pathLst>
                  <a:path w="1508" h="416">
                    <a:moveTo>
                      <a:pt x="1248" y="0"/>
                    </a:moveTo>
                    <a:lnTo>
                      <a:pt x="1352" y="52"/>
                    </a:lnTo>
                    <a:lnTo>
                      <a:pt x="1378" y="104"/>
                    </a:lnTo>
                    <a:lnTo>
                      <a:pt x="1352" y="156"/>
                    </a:lnTo>
                    <a:lnTo>
                      <a:pt x="1326" y="182"/>
                    </a:lnTo>
                    <a:lnTo>
                      <a:pt x="1196" y="235"/>
                    </a:lnTo>
                    <a:lnTo>
                      <a:pt x="988" y="260"/>
                    </a:lnTo>
                    <a:lnTo>
                      <a:pt x="754" y="286"/>
                    </a:lnTo>
                    <a:lnTo>
                      <a:pt x="520" y="260"/>
                    </a:lnTo>
                    <a:lnTo>
                      <a:pt x="312" y="235"/>
                    </a:lnTo>
                    <a:lnTo>
                      <a:pt x="182" y="182"/>
                    </a:lnTo>
                    <a:lnTo>
                      <a:pt x="156" y="156"/>
                    </a:lnTo>
                    <a:lnTo>
                      <a:pt x="130" y="104"/>
                    </a:lnTo>
                    <a:lnTo>
                      <a:pt x="156" y="52"/>
                    </a:lnTo>
                    <a:lnTo>
                      <a:pt x="260" y="0"/>
                    </a:lnTo>
                    <a:lnTo>
                      <a:pt x="78" y="78"/>
                    </a:lnTo>
                    <a:lnTo>
                      <a:pt x="26" y="130"/>
                    </a:lnTo>
                    <a:lnTo>
                      <a:pt x="0" y="182"/>
                    </a:lnTo>
                    <a:lnTo>
                      <a:pt x="26" y="235"/>
                    </a:lnTo>
                    <a:lnTo>
                      <a:pt x="52" y="260"/>
                    </a:lnTo>
                    <a:lnTo>
                      <a:pt x="234" y="338"/>
                    </a:lnTo>
                    <a:lnTo>
                      <a:pt x="468" y="390"/>
                    </a:lnTo>
                    <a:lnTo>
                      <a:pt x="754" y="416"/>
                    </a:lnTo>
                    <a:lnTo>
                      <a:pt x="1040" y="390"/>
                    </a:lnTo>
                    <a:lnTo>
                      <a:pt x="1300" y="338"/>
                    </a:lnTo>
                    <a:lnTo>
                      <a:pt x="1456" y="260"/>
                    </a:lnTo>
                    <a:lnTo>
                      <a:pt x="1508" y="235"/>
                    </a:lnTo>
                    <a:lnTo>
                      <a:pt x="1508" y="182"/>
                    </a:lnTo>
                    <a:lnTo>
                      <a:pt x="1482" y="130"/>
                    </a:lnTo>
                    <a:lnTo>
                      <a:pt x="1430" y="78"/>
                    </a:lnTo>
                    <a:lnTo>
                      <a:pt x="1352" y="52"/>
                    </a:lnTo>
                    <a:lnTo>
                      <a:pt x="1248" y="0"/>
                    </a:lnTo>
                    <a:close/>
                  </a:path>
                </a:pathLst>
              </a:custGeom>
              <a:solidFill>
                <a:srgbClr val="C00000"/>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79" name="Freeform 151"/>
              <p:cNvSpPr/>
              <p:nvPr/>
            </p:nvSpPr>
            <p:spPr bwMode="auto">
              <a:xfrm>
                <a:off x="10299700" y="4400550"/>
                <a:ext cx="38100" cy="41275"/>
              </a:xfrm>
              <a:custGeom>
                <a:avLst/>
                <a:gdLst/>
                <a:ahLst/>
                <a:cxnLst>
                  <a:cxn ang="0">
                    <a:pos x="312" y="156"/>
                  </a:cxn>
                  <a:cxn ang="0">
                    <a:pos x="312" y="234"/>
                  </a:cxn>
                  <a:cxn ang="0">
                    <a:pos x="260" y="286"/>
                  </a:cxn>
                  <a:cxn ang="0">
                    <a:pos x="234" y="312"/>
                  </a:cxn>
                  <a:cxn ang="0">
                    <a:pos x="156" y="338"/>
                  </a:cxn>
                  <a:cxn ang="0">
                    <a:pos x="104" y="312"/>
                  </a:cxn>
                  <a:cxn ang="0">
                    <a:pos x="52" y="286"/>
                  </a:cxn>
                  <a:cxn ang="0">
                    <a:pos x="0" y="234"/>
                  </a:cxn>
                  <a:cxn ang="0">
                    <a:pos x="0" y="156"/>
                  </a:cxn>
                  <a:cxn ang="0">
                    <a:pos x="0" y="104"/>
                  </a:cxn>
                  <a:cxn ang="0">
                    <a:pos x="52" y="52"/>
                  </a:cxn>
                  <a:cxn ang="0">
                    <a:pos x="104" y="26"/>
                  </a:cxn>
                  <a:cxn ang="0">
                    <a:pos x="156" y="0"/>
                  </a:cxn>
                  <a:cxn ang="0">
                    <a:pos x="234" y="26"/>
                  </a:cxn>
                  <a:cxn ang="0">
                    <a:pos x="260" y="52"/>
                  </a:cxn>
                  <a:cxn ang="0">
                    <a:pos x="312" y="104"/>
                  </a:cxn>
                  <a:cxn ang="0">
                    <a:pos x="312" y="156"/>
                  </a:cxn>
                </a:cxnLst>
                <a:rect l="0" t="0" r="r" b="b"/>
                <a:pathLst>
                  <a:path w="312" h="338">
                    <a:moveTo>
                      <a:pt x="312" y="156"/>
                    </a:moveTo>
                    <a:lnTo>
                      <a:pt x="312" y="234"/>
                    </a:lnTo>
                    <a:lnTo>
                      <a:pt x="260" y="286"/>
                    </a:lnTo>
                    <a:lnTo>
                      <a:pt x="234" y="312"/>
                    </a:lnTo>
                    <a:lnTo>
                      <a:pt x="156" y="338"/>
                    </a:lnTo>
                    <a:lnTo>
                      <a:pt x="104" y="312"/>
                    </a:lnTo>
                    <a:lnTo>
                      <a:pt x="52" y="286"/>
                    </a:lnTo>
                    <a:lnTo>
                      <a:pt x="0" y="234"/>
                    </a:lnTo>
                    <a:lnTo>
                      <a:pt x="0" y="156"/>
                    </a:lnTo>
                    <a:lnTo>
                      <a:pt x="0" y="104"/>
                    </a:lnTo>
                    <a:lnTo>
                      <a:pt x="52" y="52"/>
                    </a:lnTo>
                    <a:lnTo>
                      <a:pt x="104" y="26"/>
                    </a:lnTo>
                    <a:lnTo>
                      <a:pt x="156" y="0"/>
                    </a:lnTo>
                    <a:lnTo>
                      <a:pt x="234" y="26"/>
                    </a:lnTo>
                    <a:lnTo>
                      <a:pt x="260" y="52"/>
                    </a:lnTo>
                    <a:lnTo>
                      <a:pt x="312" y="104"/>
                    </a:lnTo>
                    <a:lnTo>
                      <a:pt x="312" y="15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80" name="Freeform 152"/>
              <p:cNvSpPr/>
              <p:nvPr/>
            </p:nvSpPr>
            <p:spPr bwMode="auto">
              <a:xfrm>
                <a:off x="10267950" y="4445000"/>
                <a:ext cx="101600" cy="238125"/>
              </a:xfrm>
              <a:custGeom>
                <a:avLst/>
                <a:gdLst/>
                <a:ahLst/>
                <a:cxnLst>
                  <a:cxn ang="0">
                    <a:pos x="832" y="859"/>
                  </a:cxn>
                  <a:cxn ang="0">
                    <a:pos x="780" y="235"/>
                  </a:cxn>
                  <a:cxn ang="0">
                    <a:pos x="780" y="209"/>
                  </a:cxn>
                  <a:cxn ang="0">
                    <a:pos x="754" y="183"/>
                  </a:cxn>
                  <a:cxn ang="0">
                    <a:pos x="728" y="157"/>
                  </a:cxn>
                  <a:cxn ang="0">
                    <a:pos x="624" y="105"/>
                  </a:cxn>
                  <a:cxn ang="0">
                    <a:pos x="520" y="27"/>
                  </a:cxn>
                  <a:cxn ang="0">
                    <a:pos x="520" y="0"/>
                  </a:cxn>
                  <a:cxn ang="0">
                    <a:pos x="494" y="0"/>
                  </a:cxn>
                  <a:cxn ang="0">
                    <a:pos x="468" y="0"/>
                  </a:cxn>
                  <a:cxn ang="0">
                    <a:pos x="468" y="53"/>
                  </a:cxn>
                  <a:cxn ang="0">
                    <a:pos x="442" y="79"/>
                  </a:cxn>
                  <a:cxn ang="0">
                    <a:pos x="442" y="105"/>
                  </a:cxn>
                  <a:cxn ang="0">
                    <a:pos x="468" y="339"/>
                  </a:cxn>
                  <a:cxn ang="0">
                    <a:pos x="442" y="469"/>
                  </a:cxn>
                  <a:cxn ang="0">
                    <a:pos x="416" y="547"/>
                  </a:cxn>
                  <a:cxn ang="0">
                    <a:pos x="390" y="469"/>
                  </a:cxn>
                  <a:cxn ang="0">
                    <a:pos x="364" y="339"/>
                  </a:cxn>
                  <a:cxn ang="0">
                    <a:pos x="390" y="105"/>
                  </a:cxn>
                  <a:cxn ang="0">
                    <a:pos x="390" y="79"/>
                  </a:cxn>
                  <a:cxn ang="0">
                    <a:pos x="364" y="53"/>
                  </a:cxn>
                  <a:cxn ang="0">
                    <a:pos x="390" y="0"/>
                  </a:cxn>
                  <a:cxn ang="0">
                    <a:pos x="338" y="0"/>
                  </a:cxn>
                  <a:cxn ang="0">
                    <a:pos x="312" y="0"/>
                  </a:cxn>
                  <a:cxn ang="0">
                    <a:pos x="312" y="27"/>
                  </a:cxn>
                  <a:cxn ang="0">
                    <a:pos x="208" y="105"/>
                  </a:cxn>
                  <a:cxn ang="0">
                    <a:pos x="104" y="157"/>
                  </a:cxn>
                  <a:cxn ang="0">
                    <a:pos x="78" y="183"/>
                  </a:cxn>
                  <a:cxn ang="0">
                    <a:pos x="52" y="209"/>
                  </a:cxn>
                  <a:cxn ang="0">
                    <a:pos x="52" y="235"/>
                  </a:cxn>
                  <a:cxn ang="0">
                    <a:pos x="0" y="859"/>
                  </a:cxn>
                  <a:cxn ang="0">
                    <a:pos x="0" y="937"/>
                  </a:cxn>
                  <a:cxn ang="0">
                    <a:pos x="52" y="989"/>
                  </a:cxn>
                  <a:cxn ang="0">
                    <a:pos x="130" y="963"/>
                  </a:cxn>
                  <a:cxn ang="0">
                    <a:pos x="156" y="937"/>
                  </a:cxn>
                  <a:cxn ang="0">
                    <a:pos x="182" y="937"/>
                  </a:cxn>
                  <a:cxn ang="0">
                    <a:pos x="182" y="1743"/>
                  </a:cxn>
                  <a:cxn ang="0">
                    <a:pos x="182" y="1821"/>
                  </a:cxn>
                  <a:cxn ang="0">
                    <a:pos x="208" y="1873"/>
                  </a:cxn>
                  <a:cxn ang="0">
                    <a:pos x="234" y="1925"/>
                  </a:cxn>
                  <a:cxn ang="0">
                    <a:pos x="286" y="1951"/>
                  </a:cxn>
                  <a:cxn ang="0">
                    <a:pos x="338" y="1951"/>
                  </a:cxn>
                  <a:cxn ang="0">
                    <a:pos x="364" y="1925"/>
                  </a:cxn>
                  <a:cxn ang="0">
                    <a:pos x="390" y="1899"/>
                  </a:cxn>
                  <a:cxn ang="0">
                    <a:pos x="416" y="1847"/>
                  </a:cxn>
                  <a:cxn ang="0">
                    <a:pos x="442" y="1899"/>
                  </a:cxn>
                  <a:cxn ang="0">
                    <a:pos x="468" y="1925"/>
                  </a:cxn>
                  <a:cxn ang="0">
                    <a:pos x="520" y="1951"/>
                  </a:cxn>
                  <a:cxn ang="0">
                    <a:pos x="546" y="1951"/>
                  </a:cxn>
                  <a:cxn ang="0">
                    <a:pos x="598" y="1925"/>
                  </a:cxn>
                  <a:cxn ang="0">
                    <a:pos x="624" y="1873"/>
                  </a:cxn>
                  <a:cxn ang="0">
                    <a:pos x="650" y="1821"/>
                  </a:cxn>
                  <a:cxn ang="0">
                    <a:pos x="650" y="1743"/>
                  </a:cxn>
                  <a:cxn ang="0">
                    <a:pos x="676" y="937"/>
                  </a:cxn>
                  <a:cxn ang="0">
                    <a:pos x="728" y="963"/>
                  </a:cxn>
                  <a:cxn ang="0">
                    <a:pos x="780" y="989"/>
                  </a:cxn>
                  <a:cxn ang="0">
                    <a:pos x="832" y="937"/>
                  </a:cxn>
                  <a:cxn ang="0">
                    <a:pos x="832" y="859"/>
                  </a:cxn>
                </a:cxnLst>
                <a:rect l="0" t="0" r="r" b="b"/>
                <a:pathLst>
                  <a:path w="832" h="1951">
                    <a:moveTo>
                      <a:pt x="832" y="859"/>
                    </a:moveTo>
                    <a:lnTo>
                      <a:pt x="780" y="235"/>
                    </a:lnTo>
                    <a:lnTo>
                      <a:pt x="780" y="209"/>
                    </a:lnTo>
                    <a:lnTo>
                      <a:pt x="754" y="183"/>
                    </a:lnTo>
                    <a:lnTo>
                      <a:pt x="728" y="157"/>
                    </a:lnTo>
                    <a:lnTo>
                      <a:pt x="624" y="105"/>
                    </a:lnTo>
                    <a:lnTo>
                      <a:pt x="520" y="27"/>
                    </a:lnTo>
                    <a:lnTo>
                      <a:pt x="520" y="0"/>
                    </a:lnTo>
                    <a:lnTo>
                      <a:pt x="494" y="0"/>
                    </a:lnTo>
                    <a:lnTo>
                      <a:pt x="468" y="0"/>
                    </a:lnTo>
                    <a:lnTo>
                      <a:pt x="468" y="53"/>
                    </a:lnTo>
                    <a:lnTo>
                      <a:pt x="442" y="79"/>
                    </a:lnTo>
                    <a:lnTo>
                      <a:pt x="442" y="105"/>
                    </a:lnTo>
                    <a:lnTo>
                      <a:pt x="468" y="339"/>
                    </a:lnTo>
                    <a:lnTo>
                      <a:pt x="442" y="469"/>
                    </a:lnTo>
                    <a:lnTo>
                      <a:pt x="416" y="547"/>
                    </a:lnTo>
                    <a:lnTo>
                      <a:pt x="390" y="469"/>
                    </a:lnTo>
                    <a:lnTo>
                      <a:pt x="364" y="339"/>
                    </a:lnTo>
                    <a:lnTo>
                      <a:pt x="390" y="105"/>
                    </a:lnTo>
                    <a:lnTo>
                      <a:pt x="390" y="79"/>
                    </a:lnTo>
                    <a:lnTo>
                      <a:pt x="364" y="53"/>
                    </a:lnTo>
                    <a:lnTo>
                      <a:pt x="390" y="0"/>
                    </a:lnTo>
                    <a:lnTo>
                      <a:pt x="338" y="0"/>
                    </a:lnTo>
                    <a:lnTo>
                      <a:pt x="312" y="0"/>
                    </a:lnTo>
                    <a:lnTo>
                      <a:pt x="312" y="27"/>
                    </a:lnTo>
                    <a:lnTo>
                      <a:pt x="208" y="105"/>
                    </a:lnTo>
                    <a:lnTo>
                      <a:pt x="104" y="157"/>
                    </a:lnTo>
                    <a:lnTo>
                      <a:pt x="78" y="183"/>
                    </a:lnTo>
                    <a:lnTo>
                      <a:pt x="52" y="209"/>
                    </a:lnTo>
                    <a:lnTo>
                      <a:pt x="52" y="235"/>
                    </a:lnTo>
                    <a:lnTo>
                      <a:pt x="0" y="859"/>
                    </a:lnTo>
                    <a:lnTo>
                      <a:pt x="0" y="937"/>
                    </a:lnTo>
                    <a:lnTo>
                      <a:pt x="52" y="989"/>
                    </a:lnTo>
                    <a:lnTo>
                      <a:pt x="130" y="963"/>
                    </a:lnTo>
                    <a:lnTo>
                      <a:pt x="156" y="937"/>
                    </a:lnTo>
                    <a:lnTo>
                      <a:pt x="182" y="937"/>
                    </a:lnTo>
                    <a:lnTo>
                      <a:pt x="182" y="1743"/>
                    </a:lnTo>
                    <a:lnTo>
                      <a:pt x="182" y="1821"/>
                    </a:lnTo>
                    <a:lnTo>
                      <a:pt x="208" y="1873"/>
                    </a:lnTo>
                    <a:lnTo>
                      <a:pt x="234" y="1925"/>
                    </a:lnTo>
                    <a:lnTo>
                      <a:pt x="286" y="1951"/>
                    </a:lnTo>
                    <a:lnTo>
                      <a:pt x="338" y="1951"/>
                    </a:lnTo>
                    <a:lnTo>
                      <a:pt x="364" y="1925"/>
                    </a:lnTo>
                    <a:lnTo>
                      <a:pt x="390" y="1899"/>
                    </a:lnTo>
                    <a:lnTo>
                      <a:pt x="416" y="1847"/>
                    </a:lnTo>
                    <a:lnTo>
                      <a:pt x="442" y="1899"/>
                    </a:lnTo>
                    <a:lnTo>
                      <a:pt x="468" y="1925"/>
                    </a:lnTo>
                    <a:lnTo>
                      <a:pt x="520" y="1951"/>
                    </a:lnTo>
                    <a:lnTo>
                      <a:pt x="546" y="1951"/>
                    </a:lnTo>
                    <a:lnTo>
                      <a:pt x="598" y="1925"/>
                    </a:lnTo>
                    <a:lnTo>
                      <a:pt x="624" y="1873"/>
                    </a:lnTo>
                    <a:lnTo>
                      <a:pt x="650" y="1821"/>
                    </a:lnTo>
                    <a:lnTo>
                      <a:pt x="650" y="1743"/>
                    </a:lnTo>
                    <a:lnTo>
                      <a:pt x="676" y="937"/>
                    </a:lnTo>
                    <a:lnTo>
                      <a:pt x="728" y="963"/>
                    </a:lnTo>
                    <a:lnTo>
                      <a:pt x="780" y="989"/>
                    </a:lnTo>
                    <a:lnTo>
                      <a:pt x="832" y="937"/>
                    </a:lnTo>
                    <a:lnTo>
                      <a:pt x="832" y="859"/>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81" name="Freeform 153"/>
              <p:cNvSpPr/>
              <p:nvPr/>
            </p:nvSpPr>
            <p:spPr bwMode="auto">
              <a:xfrm>
                <a:off x="10223500" y="4664075"/>
                <a:ext cx="190500" cy="50800"/>
              </a:xfrm>
              <a:custGeom>
                <a:avLst/>
                <a:gdLst/>
                <a:ahLst/>
                <a:cxnLst>
                  <a:cxn ang="0">
                    <a:pos x="1300" y="0"/>
                  </a:cxn>
                  <a:cxn ang="0">
                    <a:pos x="1404" y="52"/>
                  </a:cxn>
                  <a:cxn ang="0">
                    <a:pos x="1430" y="78"/>
                  </a:cxn>
                  <a:cxn ang="0">
                    <a:pos x="1430" y="104"/>
                  </a:cxn>
                  <a:cxn ang="0">
                    <a:pos x="1404" y="130"/>
                  </a:cxn>
                  <a:cxn ang="0">
                    <a:pos x="1378" y="182"/>
                  </a:cxn>
                  <a:cxn ang="0">
                    <a:pos x="1247" y="234"/>
                  </a:cxn>
                  <a:cxn ang="0">
                    <a:pos x="1040" y="260"/>
                  </a:cxn>
                  <a:cxn ang="0">
                    <a:pos x="780" y="286"/>
                  </a:cxn>
                  <a:cxn ang="0">
                    <a:pos x="520" y="260"/>
                  </a:cxn>
                  <a:cxn ang="0">
                    <a:pos x="312" y="234"/>
                  </a:cxn>
                  <a:cxn ang="0">
                    <a:pos x="182" y="182"/>
                  </a:cxn>
                  <a:cxn ang="0">
                    <a:pos x="156" y="130"/>
                  </a:cxn>
                  <a:cxn ang="0">
                    <a:pos x="130" y="104"/>
                  </a:cxn>
                  <a:cxn ang="0">
                    <a:pos x="156" y="52"/>
                  </a:cxn>
                  <a:cxn ang="0">
                    <a:pos x="260" y="0"/>
                  </a:cxn>
                  <a:cxn ang="0">
                    <a:pos x="156" y="26"/>
                  </a:cxn>
                  <a:cxn ang="0">
                    <a:pos x="52" y="78"/>
                  </a:cxn>
                  <a:cxn ang="0">
                    <a:pos x="0" y="130"/>
                  </a:cxn>
                  <a:cxn ang="0">
                    <a:pos x="0" y="182"/>
                  </a:cxn>
                  <a:cxn ang="0">
                    <a:pos x="0" y="234"/>
                  </a:cxn>
                  <a:cxn ang="0">
                    <a:pos x="52" y="260"/>
                  </a:cxn>
                  <a:cxn ang="0">
                    <a:pos x="234" y="338"/>
                  </a:cxn>
                  <a:cxn ang="0">
                    <a:pos x="468" y="390"/>
                  </a:cxn>
                  <a:cxn ang="0">
                    <a:pos x="780" y="416"/>
                  </a:cxn>
                  <a:cxn ang="0">
                    <a:pos x="1092" y="390"/>
                  </a:cxn>
                  <a:cxn ang="0">
                    <a:pos x="1326" y="338"/>
                  </a:cxn>
                  <a:cxn ang="0">
                    <a:pos x="1508" y="260"/>
                  </a:cxn>
                  <a:cxn ang="0">
                    <a:pos x="1560" y="234"/>
                  </a:cxn>
                  <a:cxn ang="0">
                    <a:pos x="1560" y="182"/>
                  </a:cxn>
                  <a:cxn ang="0">
                    <a:pos x="1560" y="130"/>
                  </a:cxn>
                  <a:cxn ang="0">
                    <a:pos x="1508" y="78"/>
                  </a:cxn>
                  <a:cxn ang="0">
                    <a:pos x="1404" y="26"/>
                  </a:cxn>
                  <a:cxn ang="0">
                    <a:pos x="1300" y="0"/>
                  </a:cxn>
                </a:cxnLst>
                <a:rect l="0" t="0" r="r" b="b"/>
                <a:pathLst>
                  <a:path w="1560" h="416">
                    <a:moveTo>
                      <a:pt x="1300" y="0"/>
                    </a:moveTo>
                    <a:lnTo>
                      <a:pt x="1404" y="52"/>
                    </a:lnTo>
                    <a:lnTo>
                      <a:pt x="1430" y="78"/>
                    </a:lnTo>
                    <a:lnTo>
                      <a:pt x="1430" y="104"/>
                    </a:lnTo>
                    <a:lnTo>
                      <a:pt x="1404" y="130"/>
                    </a:lnTo>
                    <a:lnTo>
                      <a:pt x="1378" y="182"/>
                    </a:lnTo>
                    <a:lnTo>
                      <a:pt x="1247" y="234"/>
                    </a:lnTo>
                    <a:lnTo>
                      <a:pt x="1040" y="260"/>
                    </a:lnTo>
                    <a:lnTo>
                      <a:pt x="780" y="286"/>
                    </a:lnTo>
                    <a:lnTo>
                      <a:pt x="520" y="260"/>
                    </a:lnTo>
                    <a:lnTo>
                      <a:pt x="312" y="234"/>
                    </a:lnTo>
                    <a:lnTo>
                      <a:pt x="182" y="182"/>
                    </a:lnTo>
                    <a:lnTo>
                      <a:pt x="156" y="130"/>
                    </a:lnTo>
                    <a:lnTo>
                      <a:pt x="130" y="104"/>
                    </a:lnTo>
                    <a:lnTo>
                      <a:pt x="156" y="52"/>
                    </a:lnTo>
                    <a:lnTo>
                      <a:pt x="260" y="0"/>
                    </a:lnTo>
                    <a:lnTo>
                      <a:pt x="156" y="26"/>
                    </a:lnTo>
                    <a:lnTo>
                      <a:pt x="52" y="78"/>
                    </a:lnTo>
                    <a:lnTo>
                      <a:pt x="0" y="130"/>
                    </a:lnTo>
                    <a:lnTo>
                      <a:pt x="0" y="182"/>
                    </a:lnTo>
                    <a:lnTo>
                      <a:pt x="0" y="234"/>
                    </a:lnTo>
                    <a:lnTo>
                      <a:pt x="52" y="260"/>
                    </a:lnTo>
                    <a:lnTo>
                      <a:pt x="234" y="338"/>
                    </a:lnTo>
                    <a:lnTo>
                      <a:pt x="468" y="390"/>
                    </a:lnTo>
                    <a:lnTo>
                      <a:pt x="780" y="416"/>
                    </a:lnTo>
                    <a:lnTo>
                      <a:pt x="1092" y="390"/>
                    </a:lnTo>
                    <a:lnTo>
                      <a:pt x="1326" y="338"/>
                    </a:lnTo>
                    <a:lnTo>
                      <a:pt x="1508" y="260"/>
                    </a:lnTo>
                    <a:lnTo>
                      <a:pt x="1560" y="234"/>
                    </a:lnTo>
                    <a:lnTo>
                      <a:pt x="1560" y="182"/>
                    </a:lnTo>
                    <a:lnTo>
                      <a:pt x="1560" y="130"/>
                    </a:lnTo>
                    <a:lnTo>
                      <a:pt x="1508" y="78"/>
                    </a:lnTo>
                    <a:lnTo>
                      <a:pt x="1404" y="26"/>
                    </a:lnTo>
                    <a:lnTo>
                      <a:pt x="1300" y="0"/>
                    </a:lnTo>
                    <a:close/>
                  </a:path>
                </a:pathLst>
              </a:custGeom>
              <a:solidFill>
                <a:srgbClr val="C00000"/>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82" name="Freeform 154"/>
              <p:cNvSpPr/>
              <p:nvPr/>
            </p:nvSpPr>
            <p:spPr bwMode="auto">
              <a:xfrm>
                <a:off x="9899650" y="4359275"/>
                <a:ext cx="28575" cy="25400"/>
              </a:xfrm>
              <a:custGeom>
                <a:avLst/>
                <a:gdLst/>
                <a:ahLst/>
                <a:cxnLst>
                  <a:cxn ang="0">
                    <a:pos x="234" y="104"/>
                  </a:cxn>
                  <a:cxn ang="0">
                    <a:pos x="234" y="156"/>
                  </a:cxn>
                  <a:cxn ang="0">
                    <a:pos x="208" y="182"/>
                  </a:cxn>
                  <a:cxn ang="0">
                    <a:pos x="156" y="208"/>
                  </a:cxn>
                  <a:cxn ang="0">
                    <a:pos x="130" y="208"/>
                  </a:cxn>
                  <a:cxn ang="0">
                    <a:pos x="78" y="208"/>
                  </a:cxn>
                  <a:cxn ang="0">
                    <a:pos x="26" y="182"/>
                  </a:cxn>
                  <a:cxn ang="0">
                    <a:pos x="0" y="156"/>
                  </a:cxn>
                  <a:cxn ang="0">
                    <a:pos x="0" y="104"/>
                  </a:cxn>
                  <a:cxn ang="0">
                    <a:pos x="0" y="52"/>
                  </a:cxn>
                  <a:cxn ang="0">
                    <a:pos x="26" y="26"/>
                  </a:cxn>
                  <a:cxn ang="0">
                    <a:pos x="78" y="0"/>
                  </a:cxn>
                  <a:cxn ang="0">
                    <a:pos x="130" y="0"/>
                  </a:cxn>
                  <a:cxn ang="0">
                    <a:pos x="156" y="0"/>
                  </a:cxn>
                  <a:cxn ang="0">
                    <a:pos x="208" y="26"/>
                  </a:cxn>
                  <a:cxn ang="0">
                    <a:pos x="234" y="52"/>
                  </a:cxn>
                  <a:cxn ang="0">
                    <a:pos x="234" y="104"/>
                  </a:cxn>
                </a:cxnLst>
                <a:rect l="0" t="0" r="r" b="b"/>
                <a:pathLst>
                  <a:path w="234" h="208">
                    <a:moveTo>
                      <a:pt x="234" y="104"/>
                    </a:moveTo>
                    <a:lnTo>
                      <a:pt x="234" y="156"/>
                    </a:lnTo>
                    <a:lnTo>
                      <a:pt x="208" y="182"/>
                    </a:lnTo>
                    <a:lnTo>
                      <a:pt x="156" y="208"/>
                    </a:lnTo>
                    <a:lnTo>
                      <a:pt x="130" y="208"/>
                    </a:lnTo>
                    <a:lnTo>
                      <a:pt x="78" y="208"/>
                    </a:lnTo>
                    <a:lnTo>
                      <a:pt x="26" y="182"/>
                    </a:lnTo>
                    <a:lnTo>
                      <a:pt x="0" y="156"/>
                    </a:lnTo>
                    <a:lnTo>
                      <a:pt x="0" y="104"/>
                    </a:lnTo>
                    <a:lnTo>
                      <a:pt x="0" y="52"/>
                    </a:lnTo>
                    <a:lnTo>
                      <a:pt x="26" y="26"/>
                    </a:lnTo>
                    <a:lnTo>
                      <a:pt x="78" y="0"/>
                    </a:lnTo>
                    <a:lnTo>
                      <a:pt x="130" y="0"/>
                    </a:lnTo>
                    <a:lnTo>
                      <a:pt x="156" y="0"/>
                    </a:lnTo>
                    <a:lnTo>
                      <a:pt x="208" y="26"/>
                    </a:lnTo>
                    <a:lnTo>
                      <a:pt x="234" y="52"/>
                    </a:lnTo>
                    <a:lnTo>
                      <a:pt x="234" y="10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83" name="Freeform 155"/>
              <p:cNvSpPr/>
              <p:nvPr/>
            </p:nvSpPr>
            <p:spPr bwMode="auto">
              <a:xfrm>
                <a:off x="9877425" y="4387850"/>
                <a:ext cx="73025" cy="165100"/>
              </a:xfrm>
              <a:custGeom>
                <a:avLst/>
                <a:gdLst/>
                <a:ahLst/>
                <a:cxnLst>
                  <a:cxn ang="0">
                    <a:pos x="598" y="598"/>
                  </a:cxn>
                  <a:cxn ang="0">
                    <a:pos x="546" y="156"/>
                  </a:cxn>
                  <a:cxn ang="0">
                    <a:pos x="519" y="104"/>
                  </a:cxn>
                  <a:cxn ang="0">
                    <a:pos x="442" y="78"/>
                  </a:cxn>
                  <a:cxn ang="0">
                    <a:pos x="364" y="26"/>
                  </a:cxn>
                  <a:cxn ang="0">
                    <a:pos x="364" y="0"/>
                  </a:cxn>
                  <a:cxn ang="0">
                    <a:pos x="338" y="0"/>
                  </a:cxn>
                  <a:cxn ang="0">
                    <a:pos x="312" y="78"/>
                  </a:cxn>
                  <a:cxn ang="0">
                    <a:pos x="338" y="234"/>
                  </a:cxn>
                  <a:cxn ang="0">
                    <a:pos x="312" y="390"/>
                  </a:cxn>
                  <a:cxn ang="0">
                    <a:pos x="260" y="234"/>
                  </a:cxn>
                  <a:cxn ang="0">
                    <a:pos x="286" y="78"/>
                  </a:cxn>
                  <a:cxn ang="0">
                    <a:pos x="286" y="0"/>
                  </a:cxn>
                  <a:cxn ang="0">
                    <a:pos x="234" y="0"/>
                  </a:cxn>
                  <a:cxn ang="0">
                    <a:pos x="234" y="26"/>
                  </a:cxn>
                  <a:cxn ang="0">
                    <a:pos x="156" y="78"/>
                  </a:cxn>
                  <a:cxn ang="0">
                    <a:pos x="78" y="104"/>
                  </a:cxn>
                  <a:cxn ang="0">
                    <a:pos x="52" y="156"/>
                  </a:cxn>
                  <a:cxn ang="0">
                    <a:pos x="0" y="598"/>
                  </a:cxn>
                  <a:cxn ang="0">
                    <a:pos x="26" y="650"/>
                  </a:cxn>
                  <a:cxn ang="0">
                    <a:pos x="52" y="676"/>
                  </a:cxn>
                  <a:cxn ang="0">
                    <a:pos x="78" y="676"/>
                  </a:cxn>
                  <a:cxn ang="0">
                    <a:pos x="130" y="650"/>
                  </a:cxn>
                  <a:cxn ang="0">
                    <a:pos x="130" y="1222"/>
                  </a:cxn>
                  <a:cxn ang="0">
                    <a:pos x="156" y="1326"/>
                  </a:cxn>
                  <a:cxn ang="0">
                    <a:pos x="208" y="1352"/>
                  </a:cxn>
                  <a:cxn ang="0">
                    <a:pos x="260" y="1352"/>
                  </a:cxn>
                  <a:cxn ang="0">
                    <a:pos x="286" y="1300"/>
                  </a:cxn>
                  <a:cxn ang="0">
                    <a:pos x="312" y="1300"/>
                  </a:cxn>
                  <a:cxn ang="0">
                    <a:pos x="338" y="1352"/>
                  </a:cxn>
                  <a:cxn ang="0">
                    <a:pos x="390" y="1352"/>
                  </a:cxn>
                  <a:cxn ang="0">
                    <a:pos x="442" y="1326"/>
                  </a:cxn>
                  <a:cxn ang="0">
                    <a:pos x="468" y="1222"/>
                  </a:cxn>
                  <a:cxn ang="0">
                    <a:pos x="468" y="650"/>
                  </a:cxn>
                  <a:cxn ang="0">
                    <a:pos x="519" y="676"/>
                  </a:cxn>
                  <a:cxn ang="0">
                    <a:pos x="546" y="676"/>
                  </a:cxn>
                  <a:cxn ang="0">
                    <a:pos x="572" y="650"/>
                  </a:cxn>
                  <a:cxn ang="0">
                    <a:pos x="598" y="598"/>
                  </a:cxn>
                </a:cxnLst>
                <a:rect l="0" t="0" r="r" b="b"/>
                <a:pathLst>
                  <a:path w="598" h="1352">
                    <a:moveTo>
                      <a:pt x="598" y="598"/>
                    </a:moveTo>
                    <a:lnTo>
                      <a:pt x="546" y="156"/>
                    </a:lnTo>
                    <a:lnTo>
                      <a:pt x="519" y="104"/>
                    </a:lnTo>
                    <a:lnTo>
                      <a:pt x="442" y="78"/>
                    </a:lnTo>
                    <a:lnTo>
                      <a:pt x="364" y="26"/>
                    </a:lnTo>
                    <a:lnTo>
                      <a:pt x="364" y="0"/>
                    </a:lnTo>
                    <a:lnTo>
                      <a:pt x="338" y="0"/>
                    </a:lnTo>
                    <a:lnTo>
                      <a:pt x="312" y="78"/>
                    </a:lnTo>
                    <a:lnTo>
                      <a:pt x="338" y="234"/>
                    </a:lnTo>
                    <a:lnTo>
                      <a:pt x="312" y="390"/>
                    </a:lnTo>
                    <a:lnTo>
                      <a:pt x="260" y="234"/>
                    </a:lnTo>
                    <a:lnTo>
                      <a:pt x="286" y="78"/>
                    </a:lnTo>
                    <a:lnTo>
                      <a:pt x="286" y="0"/>
                    </a:lnTo>
                    <a:lnTo>
                      <a:pt x="234" y="0"/>
                    </a:lnTo>
                    <a:lnTo>
                      <a:pt x="234" y="26"/>
                    </a:lnTo>
                    <a:lnTo>
                      <a:pt x="156" y="78"/>
                    </a:lnTo>
                    <a:lnTo>
                      <a:pt x="78" y="104"/>
                    </a:lnTo>
                    <a:lnTo>
                      <a:pt x="52" y="156"/>
                    </a:lnTo>
                    <a:lnTo>
                      <a:pt x="0" y="598"/>
                    </a:lnTo>
                    <a:lnTo>
                      <a:pt x="26" y="650"/>
                    </a:lnTo>
                    <a:lnTo>
                      <a:pt x="52" y="676"/>
                    </a:lnTo>
                    <a:lnTo>
                      <a:pt x="78" y="676"/>
                    </a:lnTo>
                    <a:lnTo>
                      <a:pt x="130" y="650"/>
                    </a:lnTo>
                    <a:lnTo>
                      <a:pt x="130" y="1222"/>
                    </a:lnTo>
                    <a:lnTo>
                      <a:pt x="156" y="1326"/>
                    </a:lnTo>
                    <a:lnTo>
                      <a:pt x="208" y="1352"/>
                    </a:lnTo>
                    <a:lnTo>
                      <a:pt x="260" y="1352"/>
                    </a:lnTo>
                    <a:lnTo>
                      <a:pt x="286" y="1300"/>
                    </a:lnTo>
                    <a:lnTo>
                      <a:pt x="312" y="1300"/>
                    </a:lnTo>
                    <a:lnTo>
                      <a:pt x="338" y="1352"/>
                    </a:lnTo>
                    <a:lnTo>
                      <a:pt x="390" y="1352"/>
                    </a:lnTo>
                    <a:lnTo>
                      <a:pt x="442" y="1326"/>
                    </a:lnTo>
                    <a:lnTo>
                      <a:pt x="468" y="1222"/>
                    </a:lnTo>
                    <a:lnTo>
                      <a:pt x="468" y="650"/>
                    </a:lnTo>
                    <a:lnTo>
                      <a:pt x="519" y="676"/>
                    </a:lnTo>
                    <a:lnTo>
                      <a:pt x="546" y="676"/>
                    </a:lnTo>
                    <a:lnTo>
                      <a:pt x="572" y="650"/>
                    </a:lnTo>
                    <a:lnTo>
                      <a:pt x="598" y="598"/>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84" name="Freeform 156"/>
              <p:cNvSpPr/>
              <p:nvPr/>
            </p:nvSpPr>
            <p:spPr bwMode="auto">
              <a:xfrm>
                <a:off x="9845675" y="4540250"/>
                <a:ext cx="136525" cy="34925"/>
              </a:xfrm>
              <a:custGeom>
                <a:avLst/>
                <a:gdLst/>
                <a:ahLst/>
                <a:cxnLst>
                  <a:cxn ang="0">
                    <a:pos x="910" y="0"/>
                  </a:cxn>
                  <a:cxn ang="0">
                    <a:pos x="988" y="26"/>
                  </a:cxn>
                  <a:cxn ang="0">
                    <a:pos x="1014" y="78"/>
                  </a:cxn>
                  <a:cxn ang="0">
                    <a:pos x="962" y="130"/>
                  </a:cxn>
                  <a:cxn ang="0">
                    <a:pos x="884" y="156"/>
                  </a:cxn>
                  <a:cxn ang="0">
                    <a:pos x="728" y="182"/>
                  </a:cxn>
                  <a:cxn ang="0">
                    <a:pos x="546" y="208"/>
                  </a:cxn>
                  <a:cxn ang="0">
                    <a:pos x="390" y="182"/>
                  </a:cxn>
                  <a:cxn ang="0">
                    <a:pos x="234" y="156"/>
                  </a:cxn>
                  <a:cxn ang="0">
                    <a:pos x="130" y="130"/>
                  </a:cxn>
                  <a:cxn ang="0">
                    <a:pos x="104" y="78"/>
                  </a:cxn>
                  <a:cxn ang="0">
                    <a:pos x="130" y="26"/>
                  </a:cxn>
                  <a:cxn ang="0">
                    <a:pos x="182" y="0"/>
                  </a:cxn>
                  <a:cxn ang="0">
                    <a:pos x="52" y="52"/>
                  </a:cxn>
                  <a:cxn ang="0">
                    <a:pos x="26" y="104"/>
                  </a:cxn>
                  <a:cxn ang="0">
                    <a:pos x="0" y="130"/>
                  </a:cxn>
                  <a:cxn ang="0">
                    <a:pos x="26" y="156"/>
                  </a:cxn>
                  <a:cxn ang="0">
                    <a:pos x="52" y="182"/>
                  </a:cxn>
                  <a:cxn ang="0">
                    <a:pos x="182" y="260"/>
                  </a:cxn>
                  <a:cxn ang="0">
                    <a:pos x="338" y="286"/>
                  </a:cxn>
                  <a:cxn ang="0">
                    <a:pos x="572" y="286"/>
                  </a:cxn>
                  <a:cxn ang="0">
                    <a:pos x="779" y="286"/>
                  </a:cxn>
                  <a:cxn ang="0">
                    <a:pos x="936" y="260"/>
                  </a:cxn>
                  <a:cxn ang="0">
                    <a:pos x="1066" y="182"/>
                  </a:cxn>
                  <a:cxn ang="0">
                    <a:pos x="1092" y="156"/>
                  </a:cxn>
                  <a:cxn ang="0">
                    <a:pos x="1118" y="130"/>
                  </a:cxn>
                  <a:cxn ang="0">
                    <a:pos x="1092" y="78"/>
                  </a:cxn>
                  <a:cxn ang="0">
                    <a:pos x="1066" y="52"/>
                  </a:cxn>
                  <a:cxn ang="0">
                    <a:pos x="910" y="0"/>
                  </a:cxn>
                </a:cxnLst>
                <a:rect l="0" t="0" r="r" b="b"/>
                <a:pathLst>
                  <a:path w="1118" h="286">
                    <a:moveTo>
                      <a:pt x="910" y="0"/>
                    </a:moveTo>
                    <a:lnTo>
                      <a:pt x="988" y="26"/>
                    </a:lnTo>
                    <a:lnTo>
                      <a:pt x="1014" y="78"/>
                    </a:lnTo>
                    <a:lnTo>
                      <a:pt x="962" y="130"/>
                    </a:lnTo>
                    <a:lnTo>
                      <a:pt x="884" y="156"/>
                    </a:lnTo>
                    <a:lnTo>
                      <a:pt x="728" y="182"/>
                    </a:lnTo>
                    <a:lnTo>
                      <a:pt x="546" y="208"/>
                    </a:lnTo>
                    <a:lnTo>
                      <a:pt x="390" y="182"/>
                    </a:lnTo>
                    <a:lnTo>
                      <a:pt x="234" y="156"/>
                    </a:lnTo>
                    <a:lnTo>
                      <a:pt x="130" y="130"/>
                    </a:lnTo>
                    <a:lnTo>
                      <a:pt x="104" y="78"/>
                    </a:lnTo>
                    <a:lnTo>
                      <a:pt x="130" y="26"/>
                    </a:lnTo>
                    <a:lnTo>
                      <a:pt x="182" y="0"/>
                    </a:lnTo>
                    <a:lnTo>
                      <a:pt x="52" y="52"/>
                    </a:lnTo>
                    <a:lnTo>
                      <a:pt x="26" y="104"/>
                    </a:lnTo>
                    <a:lnTo>
                      <a:pt x="0" y="130"/>
                    </a:lnTo>
                    <a:lnTo>
                      <a:pt x="26" y="156"/>
                    </a:lnTo>
                    <a:lnTo>
                      <a:pt x="52" y="182"/>
                    </a:lnTo>
                    <a:lnTo>
                      <a:pt x="182" y="260"/>
                    </a:lnTo>
                    <a:lnTo>
                      <a:pt x="338" y="286"/>
                    </a:lnTo>
                    <a:lnTo>
                      <a:pt x="572" y="286"/>
                    </a:lnTo>
                    <a:lnTo>
                      <a:pt x="779" y="286"/>
                    </a:lnTo>
                    <a:lnTo>
                      <a:pt x="936" y="260"/>
                    </a:lnTo>
                    <a:lnTo>
                      <a:pt x="1066" y="182"/>
                    </a:lnTo>
                    <a:lnTo>
                      <a:pt x="1092" y="156"/>
                    </a:lnTo>
                    <a:lnTo>
                      <a:pt x="1118" y="130"/>
                    </a:lnTo>
                    <a:lnTo>
                      <a:pt x="1092" y="78"/>
                    </a:lnTo>
                    <a:lnTo>
                      <a:pt x="1066" y="52"/>
                    </a:lnTo>
                    <a:lnTo>
                      <a:pt x="910" y="0"/>
                    </a:lnTo>
                    <a:close/>
                  </a:path>
                </a:pathLst>
              </a:custGeom>
              <a:solidFill>
                <a:srgbClr val="C00000"/>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85" name="Freeform 157"/>
              <p:cNvSpPr/>
              <p:nvPr/>
            </p:nvSpPr>
            <p:spPr bwMode="auto">
              <a:xfrm>
                <a:off x="8982075" y="4365625"/>
                <a:ext cx="82550" cy="82550"/>
              </a:xfrm>
              <a:custGeom>
                <a:avLst/>
                <a:gdLst/>
                <a:ahLst/>
                <a:cxnLst>
                  <a:cxn ang="0">
                    <a:pos x="676" y="338"/>
                  </a:cxn>
                  <a:cxn ang="0">
                    <a:pos x="650" y="468"/>
                  </a:cxn>
                  <a:cxn ang="0">
                    <a:pos x="572" y="598"/>
                  </a:cxn>
                  <a:cxn ang="0">
                    <a:pos x="468" y="649"/>
                  </a:cxn>
                  <a:cxn ang="0">
                    <a:pos x="338" y="676"/>
                  </a:cxn>
                  <a:cxn ang="0">
                    <a:pos x="208" y="649"/>
                  </a:cxn>
                  <a:cxn ang="0">
                    <a:pos x="104" y="598"/>
                  </a:cxn>
                  <a:cxn ang="0">
                    <a:pos x="26" y="468"/>
                  </a:cxn>
                  <a:cxn ang="0">
                    <a:pos x="0" y="338"/>
                  </a:cxn>
                  <a:cxn ang="0">
                    <a:pos x="26" y="208"/>
                  </a:cxn>
                  <a:cxn ang="0">
                    <a:pos x="104" y="104"/>
                  </a:cxn>
                  <a:cxn ang="0">
                    <a:pos x="208" y="26"/>
                  </a:cxn>
                  <a:cxn ang="0">
                    <a:pos x="338" y="0"/>
                  </a:cxn>
                  <a:cxn ang="0">
                    <a:pos x="468" y="26"/>
                  </a:cxn>
                  <a:cxn ang="0">
                    <a:pos x="572" y="104"/>
                  </a:cxn>
                  <a:cxn ang="0">
                    <a:pos x="650" y="208"/>
                  </a:cxn>
                  <a:cxn ang="0">
                    <a:pos x="676" y="338"/>
                  </a:cxn>
                </a:cxnLst>
                <a:rect l="0" t="0" r="r" b="b"/>
                <a:pathLst>
                  <a:path w="676" h="676">
                    <a:moveTo>
                      <a:pt x="676" y="338"/>
                    </a:moveTo>
                    <a:lnTo>
                      <a:pt x="650" y="468"/>
                    </a:lnTo>
                    <a:lnTo>
                      <a:pt x="572" y="598"/>
                    </a:lnTo>
                    <a:lnTo>
                      <a:pt x="468" y="649"/>
                    </a:lnTo>
                    <a:lnTo>
                      <a:pt x="338" y="676"/>
                    </a:lnTo>
                    <a:lnTo>
                      <a:pt x="208" y="649"/>
                    </a:lnTo>
                    <a:lnTo>
                      <a:pt x="104" y="598"/>
                    </a:lnTo>
                    <a:lnTo>
                      <a:pt x="26" y="468"/>
                    </a:lnTo>
                    <a:lnTo>
                      <a:pt x="0" y="338"/>
                    </a:lnTo>
                    <a:lnTo>
                      <a:pt x="26" y="208"/>
                    </a:lnTo>
                    <a:lnTo>
                      <a:pt x="104" y="104"/>
                    </a:lnTo>
                    <a:lnTo>
                      <a:pt x="208" y="26"/>
                    </a:lnTo>
                    <a:lnTo>
                      <a:pt x="338" y="0"/>
                    </a:lnTo>
                    <a:lnTo>
                      <a:pt x="468" y="26"/>
                    </a:lnTo>
                    <a:lnTo>
                      <a:pt x="572" y="104"/>
                    </a:lnTo>
                    <a:lnTo>
                      <a:pt x="650" y="208"/>
                    </a:lnTo>
                    <a:lnTo>
                      <a:pt x="676" y="338"/>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86" name="Freeform 158"/>
              <p:cNvSpPr/>
              <p:nvPr/>
            </p:nvSpPr>
            <p:spPr bwMode="auto">
              <a:xfrm>
                <a:off x="8912225" y="4454525"/>
                <a:ext cx="222250" cy="508000"/>
              </a:xfrm>
              <a:custGeom>
                <a:avLst/>
                <a:gdLst/>
                <a:ahLst/>
                <a:cxnLst>
                  <a:cxn ang="0">
                    <a:pos x="1690" y="520"/>
                  </a:cxn>
                  <a:cxn ang="0">
                    <a:pos x="1638" y="390"/>
                  </a:cxn>
                  <a:cxn ang="0">
                    <a:pos x="1351" y="234"/>
                  </a:cxn>
                  <a:cxn ang="0">
                    <a:pos x="1118" y="78"/>
                  </a:cxn>
                  <a:cxn ang="0">
                    <a:pos x="1092" y="26"/>
                  </a:cxn>
                  <a:cxn ang="0">
                    <a:pos x="988" y="52"/>
                  </a:cxn>
                  <a:cxn ang="0">
                    <a:pos x="988" y="208"/>
                  </a:cxn>
                  <a:cxn ang="0">
                    <a:pos x="988" y="494"/>
                  </a:cxn>
                  <a:cxn ang="0">
                    <a:pos x="1014" y="858"/>
                  </a:cxn>
                  <a:cxn ang="0">
                    <a:pos x="936" y="1118"/>
                  </a:cxn>
                  <a:cxn ang="0">
                    <a:pos x="884" y="1118"/>
                  </a:cxn>
                  <a:cxn ang="0">
                    <a:pos x="806" y="858"/>
                  </a:cxn>
                  <a:cxn ang="0">
                    <a:pos x="832" y="494"/>
                  </a:cxn>
                  <a:cxn ang="0">
                    <a:pos x="832" y="208"/>
                  </a:cxn>
                  <a:cxn ang="0">
                    <a:pos x="832" y="52"/>
                  </a:cxn>
                  <a:cxn ang="0">
                    <a:pos x="702" y="26"/>
                  </a:cxn>
                  <a:cxn ang="0">
                    <a:pos x="624" y="156"/>
                  </a:cxn>
                  <a:cxn ang="0">
                    <a:pos x="260" y="338"/>
                  </a:cxn>
                  <a:cxn ang="0">
                    <a:pos x="156" y="442"/>
                  </a:cxn>
                  <a:cxn ang="0">
                    <a:pos x="0" y="1872"/>
                  </a:cxn>
                  <a:cxn ang="0">
                    <a:pos x="52" y="2029"/>
                  </a:cxn>
                  <a:cxn ang="0">
                    <a:pos x="156" y="2106"/>
                  </a:cxn>
                  <a:cxn ang="0">
                    <a:pos x="260" y="2106"/>
                  </a:cxn>
                  <a:cxn ang="0">
                    <a:pos x="364" y="2029"/>
                  </a:cxn>
                  <a:cxn ang="0">
                    <a:pos x="390" y="2054"/>
                  </a:cxn>
                  <a:cxn ang="0">
                    <a:pos x="416" y="3900"/>
                  </a:cxn>
                  <a:cxn ang="0">
                    <a:pos x="546" y="4135"/>
                  </a:cxn>
                  <a:cxn ang="0">
                    <a:pos x="702" y="4160"/>
                  </a:cxn>
                  <a:cxn ang="0">
                    <a:pos x="858" y="4056"/>
                  </a:cxn>
                  <a:cxn ang="0">
                    <a:pos x="962" y="4056"/>
                  </a:cxn>
                  <a:cxn ang="0">
                    <a:pos x="1092" y="4160"/>
                  </a:cxn>
                  <a:cxn ang="0">
                    <a:pos x="1274" y="4135"/>
                  </a:cxn>
                  <a:cxn ang="0">
                    <a:pos x="1404" y="3900"/>
                  </a:cxn>
                  <a:cxn ang="0">
                    <a:pos x="1430" y="2054"/>
                  </a:cxn>
                  <a:cxn ang="0">
                    <a:pos x="1456" y="2029"/>
                  </a:cxn>
                  <a:cxn ang="0">
                    <a:pos x="1560" y="2106"/>
                  </a:cxn>
                  <a:cxn ang="0">
                    <a:pos x="1664" y="2106"/>
                  </a:cxn>
                  <a:cxn ang="0">
                    <a:pos x="1768" y="2029"/>
                  </a:cxn>
                  <a:cxn ang="0">
                    <a:pos x="1820" y="1872"/>
                  </a:cxn>
                </a:cxnLst>
                <a:rect l="0" t="0" r="r" b="b"/>
                <a:pathLst>
                  <a:path w="1820" h="4160">
                    <a:moveTo>
                      <a:pt x="1820" y="1872"/>
                    </a:moveTo>
                    <a:lnTo>
                      <a:pt x="1690" y="520"/>
                    </a:lnTo>
                    <a:lnTo>
                      <a:pt x="1664" y="442"/>
                    </a:lnTo>
                    <a:lnTo>
                      <a:pt x="1638" y="390"/>
                    </a:lnTo>
                    <a:lnTo>
                      <a:pt x="1560" y="338"/>
                    </a:lnTo>
                    <a:lnTo>
                      <a:pt x="1351" y="234"/>
                    </a:lnTo>
                    <a:lnTo>
                      <a:pt x="1196" y="156"/>
                    </a:lnTo>
                    <a:lnTo>
                      <a:pt x="1118" y="78"/>
                    </a:lnTo>
                    <a:lnTo>
                      <a:pt x="1118" y="26"/>
                    </a:lnTo>
                    <a:lnTo>
                      <a:pt x="1092" y="26"/>
                    </a:lnTo>
                    <a:lnTo>
                      <a:pt x="1092" y="0"/>
                    </a:lnTo>
                    <a:lnTo>
                      <a:pt x="988" y="52"/>
                    </a:lnTo>
                    <a:lnTo>
                      <a:pt x="1014" y="130"/>
                    </a:lnTo>
                    <a:lnTo>
                      <a:pt x="988" y="208"/>
                    </a:lnTo>
                    <a:lnTo>
                      <a:pt x="962" y="234"/>
                    </a:lnTo>
                    <a:lnTo>
                      <a:pt x="988" y="494"/>
                    </a:lnTo>
                    <a:lnTo>
                      <a:pt x="1040" y="728"/>
                    </a:lnTo>
                    <a:lnTo>
                      <a:pt x="1014" y="858"/>
                    </a:lnTo>
                    <a:lnTo>
                      <a:pt x="988" y="1014"/>
                    </a:lnTo>
                    <a:lnTo>
                      <a:pt x="936" y="1118"/>
                    </a:lnTo>
                    <a:lnTo>
                      <a:pt x="910" y="1170"/>
                    </a:lnTo>
                    <a:lnTo>
                      <a:pt x="884" y="1118"/>
                    </a:lnTo>
                    <a:lnTo>
                      <a:pt x="832" y="1014"/>
                    </a:lnTo>
                    <a:lnTo>
                      <a:pt x="806" y="858"/>
                    </a:lnTo>
                    <a:lnTo>
                      <a:pt x="780" y="728"/>
                    </a:lnTo>
                    <a:lnTo>
                      <a:pt x="832" y="494"/>
                    </a:lnTo>
                    <a:lnTo>
                      <a:pt x="858" y="234"/>
                    </a:lnTo>
                    <a:lnTo>
                      <a:pt x="832" y="208"/>
                    </a:lnTo>
                    <a:lnTo>
                      <a:pt x="806" y="130"/>
                    </a:lnTo>
                    <a:lnTo>
                      <a:pt x="832" y="52"/>
                    </a:lnTo>
                    <a:lnTo>
                      <a:pt x="728" y="0"/>
                    </a:lnTo>
                    <a:lnTo>
                      <a:pt x="702" y="26"/>
                    </a:lnTo>
                    <a:lnTo>
                      <a:pt x="702" y="78"/>
                    </a:lnTo>
                    <a:lnTo>
                      <a:pt x="624" y="156"/>
                    </a:lnTo>
                    <a:lnTo>
                      <a:pt x="468" y="234"/>
                    </a:lnTo>
                    <a:lnTo>
                      <a:pt x="260" y="338"/>
                    </a:lnTo>
                    <a:lnTo>
                      <a:pt x="182" y="390"/>
                    </a:lnTo>
                    <a:lnTo>
                      <a:pt x="156" y="442"/>
                    </a:lnTo>
                    <a:lnTo>
                      <a:pt x="130" y="520"/>
                    </a:lnTo>
                    <a:lnTo>
                      <a:pt x="0" y="1872"/>
                    </a:lnTo>
                    <a:lnTo>
                      <a:pt x="26" y="1950"/>
                    </a:lnTo>
                    <a:lnTo>
                      <a:pt x="52" y="2029"/>
                    </a:lnTo>
                    <a:lnTo>
                      <a:pt x="78" y="2080"/>
                    </a:lnTo>
                    <a:lnTo>
                      <a:pt x="156" y="2106"/>
                    </a:lnTo>
                    <a:lnTo>
                      <a:pt x="208" y="2106"/>
                    </a:lnTo>
                    <a:lnTo>
                      <a:pt x="260" y="2106"/>
                    </a:lnTo>
                    <a:lnTo>
                      <a:pt x="312" y="2080"/>
                    </a:lnTo>
                    <a:lnTo>
                      <a:pt x="364" y="2029"/>
                    </a:lnTo>
                    <a:lnTo>
                      <a:pt x="390" y="2029"/>
                    </a:lnTo>
                    <a:lnTo>
                      <a:pt x="390" y="2054"/>
                    </a:lnTo>
                    <a:lnTo>
                      <a:pt x="390" y="3718"/>
                    </a:lnTo>
                    <a:lnTo>
                      <a:pt x="416" y="3900"/>
                    </a:lnTo>
                    <a:lnTo>
                      <a:pt x="468" y="4030"/>
                    </a:lnTo>
                    <a:lnTo>
                      <a:pt x="546" y="4135"/>
                    </a:lnTo>
                    <a:lnTo>
                      <a:pt x="624" y="4160"/>
                    </a:lnTo>
                    <a:lnTo>
                      <a:pt x="702" y="4160"/>
                    </a:lnTo>
                    <a:lnTo>
                      <a:pt x="806" y="4135"/>
                    </a:lnTo>
                    <a:lnTo>
                      <a:pt x="858" y="4056"/>
                    </a:lnTo>
                    <a:lnTo>
                      <a:pt x="910" y="3978"/>
                    </a:lnTo>
                    <a:lnTo>
                      <a:pt x="962" y="4056"/>
                    </a:lnTo>
                    <a:lnTo>
                      <a:pt x="1014" y="4135"/>
                    </a:lnTo>
                    <a:lnTo>
                      <a:pt x="1092" y="4160"/>
                    </a:lnTo>
                    <a:lnTo>
                      <a:pt x="1196" y="4160"/>
                    </a:lnTo>
                    <a:lnTo>
                      <a:pt x="1274" y="4135"/>
                    </a:lnTo>
                    <a:lnTo>
                      <a:pt x="1351" y="4030"/>
                    </a:lnTo>
                    <a:lnTo>
                      <a:pt x="1404" y="3900"/>
                    </a:lnTo>
                    <a:lnTo>
                      <a:pt x="1430" y="3718"/>
                    </a:lnTo>
                    <a:lnTo>
                      <a:pt x="1430" y="2054"/>
                    </a:lnTo>
                    <a:lnTo>
                      <a:pt x="1430" y="2029"/>
                    </a:lnTo>
                    <a:lnTo>
                      <a:pt x="1456" y="2029"/>
                    </a:lnTo>
                    <a:lnTo>
                      <a:pt x="1482" y="2080"/>
                    </a:lnTo>
                    <a:lnTo>
                      <a:pt x="1560" y="2106"/>
                    </a:lnTo>
                    <a:lnTo>
                      <a:pt x="1612" y="2106"/>
                    </a:lnTo>
                    <a:lnTo>
                      <a:pt x="1664" y="2106"/>
                    </a:lnTo>
                    <a:lnTo>
                      <a:pt x="1716" y="2080"/>
                    </a:lnTo>
                    <a:lnTo>
                      <a:pt x="1768" y="2029"/>
                    </a:lnTo>
                    <a:lnTo>
                      <a:pt x="1794" y="1950"/>
                    </a:lnTo>
                    <a:lnTo>
                      <a:pt x="1820" y="187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87" name="Freeform 159"/>
              <p:cNvSpPr/>
              <p:nvPr/>
            </p:nvSpPr>
            <p:spPr bwMode="auto">
              <a:xfrm>
                <a:off x="8816975" y="4921250"/>
                <a:ext cx="409575" cy="114300"/>
              </a:xfrm>
              <a:custGeom>
                <a:avLst/>
                <a:gdLst/>
                <a:ahLst/>
                <a:cxnLst>
                  <a:cxn ang="0">
                    <a:pos x="2782" y="0"/>
                  </a:cxn>
                  <a:cxn ang="0">
                    <a:pos x="2912" y="52"/>
                  </a:cxn>
                  <a:cxn ang="0">
                    <a:pos x="2990" y="130"/>
                  </a:cxn>
                  <a:cxn ang="0">
                    <a:pos x="3042" y="182"/>
                  </a:cxn>
                  <a:cxn ang="0">
                    <a:pos x="3068" y="261"/>
                  </a:cxn>
                  <a:cxn ang="0">
                    <a:pos x="3042" y="338"/>
                  </a:cxn>
                  <a:cxn ang="0">
                    <a:pos x="2964" y="390"/>
                  </a:cxn>
                  <a:cxn ang="0">
                    <a:pos x="2835" y="468"/>
                  </a:cxn>
                  <a:cxn ang="0">
                    <a:pos x="2652" y="520"/>
                  </a:cxn>
                  <a:cxn ang="0">
                    <a:pos x="2444" y="572"/>
                  </a:cxn>
                  <a:cxn ang="0">
                    <a:pos x="2210" y="598"/>
                  </a:cxn>
                  <a:cxn ang="0">
                    <a:pos x="1950" y="624"/>
                  </a:cxn>
                  <a:cxn ang="0">
                    <a:pos x="1690" y="650"/>
                  </a:cxn>
                  <a:cxn ang="0">
                    <a:pos x="1404" y="624"/>
                  </a:cxn>
                  <a:cxn ang="0">
                    <a:pos x="1144" y="598"/>
                  </a:cxn>
                  <a:cxn ang="0">
                    <a:pos x="910" y="572"/>
                  </a:cxn>
                  <a:cxn ang="0">
                    <a:pos x="702" y="520"/>
                  </a:cxn>
                  <a:cxn ang="0">
                    <a:pos x="546" y="468"/>
                  </a:cxn>
                  <a:cxn ang="0">
                    <a:pos x="416" y="390"/>
                  </a:cxn>
                  <a:cxn ang="0">
                    <a:pos x="338" y="338"/>
                  </a:cxn>
                  <a:cxn ang="0">
                    <a:pos x="312" y="261"/>
                  </a:cxn>
                  <a:cxn ang="0">
                    <a:pos x="312" y="182"/>
                  </a:cxn>
                  <a:cxn ang="0">
                    <a:pos x="364" y="130"/>
                  </a:cxn>
                  <a:cxn ang="0">
                    <a:pos x="442" y="78"/>
                  </a:cxn>
                  <a:cxn ang="0">
                    <a:pos x="546" y="26"/>
                  </a:cxn>
                  <a:cxn ang="0">
                    <a:pos x="338" y="104"/>
                  </a:cxn>
                  <a:cxn ang="0">
                    <a:pos x="156" y="182"/>
                  </a:cxn>
                  <a:cxn ang="0">
                    <a:pos x="52" y="286"/>
                  </a:cxn>
                  <a:cxn ang="0">
                    <a:pos x="26" y="338"/>
                  </a:cxn>
                  <a:cxn ang="0">
                    <a:pos x="0" y="416"/>
                  </a:cxn>
                  <a:cxn ang="0">
                    <a:pos x="26" y="468"/>
                  </a:cxn>
                  <a:cxn ang="0">
                    <a:pos x="52" y="520"/>
                  </a:cxn>
                  <a:cxn ang="0">
                    <a:pos x="130" y="598"/>
                  </a:cxn>
                  <a:cxn ang="0">
                    <a:pos x="286" y="702"/>
                  </a:cxn>
                  <a:cxn ang="0">
                    <a:pos x="494" y="780"/>
                  </a:cxn>
                  <a:cxn ang="0">
                    <a:pos x="754" y="832"/>
                  </a:cxn>
                  <a:cxn ang="0">
                    <a:pos x="1040" y="884"/>
                  </a:cxn>
                  <a:cxn ang="0">
                    <a:pos x="1352" y="910"/>
                  </a:cxn>
                  <a:cxn ang="0">
                    <a:pos x="1690" y="936"/>
                  </a:cxn>
                  <a:cxn ang="0">
                    <a:pos x="2028" y="910"/>
                  </a:cxn>
                  <a:cxn ang="0">
                    <a:pos x="2340" y="884"/>
                  </a:cxn>
                  <a:cxn ang="0">
                    <a:pos x="2626" y="832"/>
                  </a:cxn>
                  <a:cxn ang="0">
                    <a:pos x="2886" y="780"/>
                  </a:cxn>
                  <a:cxn ang="0">
                    <a:pos x="3068" y="702"/>
                  </a:cxn>
                  <a:cxn ang="0">
                    <a:pos x="3224" y="598"/>
                  </a:cxn>
                  <a:cxn ang="0">
                    <a:pos x="3328" y="520"/>
                  </a:cxn>
                  <a:cxn ang="0">
                    <a:pos x="3354" y="468"/>
                  </a:cxn>
                  <a:cxn ang="0">
                    <a:pos x="3354" y="416"/>
                  </a:cxn>
                  <a:cxn ang="0">
                    <a:pos x="3354" y="338"/>
                  </a:cxn>
                  <a:cxn ang="0">
                    <a:pos x="3328" y="286"/>
                  </a:cxn>
                  <a:cxn ang="0">
                    <a:pos x="3198" y="182"/>
                  </a:cxn>
                  <a:cxn ang="0">
                    <a:pos x="3016" y="104"/>
                  </a:cxn>
                  <a:cxn ang="0">
                    <a:pos x="2782" y="0"/>
                  </a:cxn>
                </a:cxnLst>
                <a:rect l="0" t="0" r="r" b="b"/>
                <a:pathLst>
                  <a:path w="3354" h="936">
                    <a:moveTo>
                      <a:pt x="2782" y="0"/>
                    </a:moveTo>
                    <a:lnTo>
                      <a:pt x="2912" y="52"/>
                    </a:lnTo>
                    <a:lnTo>
                      <a:pt x="2990" y="130"/>
                    </a:lnTo>
                    <a:lnTo>
                      <a:pt x="3042" y="182"/>
                    </a:lnTo>
                    <a:lnTo>
                      <a:pt x="3068" y="261"/>
                    </a:lnTo>
                    <a:lnTo>
                      <a:pt x="3042" y="338"/>
                    </a:lnTo>
                    <a:lnTo>
                      <a:pt x="2964" y="390"/>
                    </a:lnTo>
                    <a:lnTo>
                      <a:pt x="2835" y="468"/>
                    </a:lnTo>
                    <a:lnTo>
                      <a:pt x="2652" y="520"/>
                    </a:lnTo>
                    <a:lnTo>
                      <a:pt x="2444" y="572"/>
                    </a:lnTo>
                    <a:lnTo>
                      <a:pt x="2210" y="598"/>
                    </a:lnTo>
                    <a:lnTo>
                      <a:pt x="1950" y="624"/>
                    </a:lnTo>
                    <a:lnTo>
                      <a:pt x="1690" y="650"/>
                    </a:lnTo>
                    <a:lnTo>
                      <a:pt x="1404" y="624"/>
                    </a:lnTo>
                    <a:lnTo>
                      <a:pt x="1144" y="598"/>
                    </a:lnTo>
                    <a:lnTo>
                      <a:pt x="910" y="572"/>
                    </a:lnTo>
                    <a:lnTo>
                      <a:pt x="702" y="520"/>
                    </a:lnTo>
                    <a:lnTo>
                      <a:pt x="546" y="468"/>
                    </a:lnTo>
                    <a:lnTo>
                      <a:pt x="416" y="390"/>
                    </a:lnTo>
                    <a:lnTo>
                      <a:pt x="338" y="338"/>
                    </a:lnTo>
                    <a:lnTo>
                      <a:pt x="312" y="261"/>
                    </a:lnTo>
                    <a:lnTo>
                      <a:pt x="312" y="182"/>
                    </a:lnTo>
                    <a:lnTo>
                      <a:pt x="364" y="130"/>
                    </a:lnTo>
                    <a:lnTo>
                      <a:pt x="442" y="78"/>
                    </a:lnTo>
                    <a:lnTo>
                      <a:pt x="546" y="26"/>
                    </a:lnTo>
                    <a:lnTo>
                      <a:pt x="338" y="104"/>
                    </a:lnTo>
                    <a:lnTo>
                      <a:pt x="156" y="182"/>
                    </a:lnTo>
                    <a:lnTo>
                      <a:pt x="52" y="286"/>
                    </a:lnTo>
                    <a:lnTo>
                      <a:pt x="26" y="338"/>
                    </a:lnTo>
                    <a:lnTo>
                      <a:pt x="0" y="416"/>
                    </a:lnTo>
                    <a:lnTo>
                      <a:pt x="26" y="468"/>
                    </a:lnTo>
                    <a:lnTo>
                      <a:pt x="52" y="520"/>
                    </a:lnTo>
                    <a:lnTo>
                      <a:pt x="130" y="598"/>
                    </a:lnTo>
                    <a:lnTo>
                      <a:pt x="286" y="702"/>
                    </a:lnTo>
                    <a:lnTo>
                      <a:pt x="494" y="780"/>
                    </a:lnTo>
                    <a:lnTo>
                      <a:pt x="754" y="832"/>
                    </a:lnTo>
                    <a:lnTo>
                      <a:pt x="1040" y="884"/>
                    </a:lnTo>
                    <a:lnTo>
                      <a:pt x="1352" y="910"/>
                    </a:lnTo>
                    <a:lnTo>
                      <a:pt x="1690" y="936"/>
                    </a:lnTo>
                    <a:lnTo>
                      <a:pt x="2028" y="910"/>
                    </a:lnTo>
                    <a:lnTo>
                      <a:pt x="2340" y="884"/>
                    </a:lnTo>
                    <a:lnTo>
                      <a:pt x="2626" y="832"/>
                    </a:lnTo>
                    <a:lnTo>
                      <a:pt x="2886" y="780"/>
                    </a:lnTo>
                    <a:lnTo>
                      <a:pt x="3068" y="702"/>
                    </a:lnTo>
                    <a:lnTo>
                      <a:pt x="3224" y="598"/>
                    </a:lnTo>
                    <a:lnTo>
                      <a:pt x="3328" y="520"/>
                    </a:lnTo>
                    <a:lnTo>
                      <a:pt x="3354" y="468"/>
                    </a:lnTo>
                    <a:lnTo>
                      <a:pt x="3354" y="416"/>
                    </a:lnTo>
                    <a:lnTo>
                      <a:pt x="3354" y="338"/>
                    </a:lnTo>
                    <a:lnTo>
                      <a:pt x="3328" y="286"/>
                    </a:lnTo>
                    <a:lnTo>
                      <a:pt x="3198" y="182"/>
                    </a:lnTo>
                    <a:lnTo>
                      <a:pt x="3016" y="104"/>
                    </a:lnTo>
                    <a:lnTo>
                      <a:pt x="2782" y="0"/>
                    </a:lnTo>
                    <a:close/>
                  </a:path>
                </a:pathLst>
              </a:custGeom>
              <a:solidFill>
                <a:srgbClr val="C00000"/>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grpSp>
        <p:sp>
          <p:nvSpPr>
            <p:cNvPr id="66" name="Freeform 20"/>
            <p:cNvSpPr>
              <a:spLocks noChangeAspect="1" noEditPoints="1"/>
            </p:cNvSpPr>
            <p:nvPr/>
          </p:nvSpPr>
          <p:spPr bwMode="auto">
            <a:xfrm>
              <a:off x="4256241" y="975640"/>
              <a:ext cx="623578" cy="372422"/>
            </a:xfrm>
            <a:custGeom>
              <a:avLst/>
              <a:gdLst/>
              <a:ahLst/>
              <a:cxnLst>
                <a:cxn ang="0">
                  <a:pos x="722" y="224"/>
                </a:cxn>
                <a:cxn ang="0">
                  <a:pos x="734" y="212"/>
                </a:cxn>
                <a:cxn ang="0">
                  <a:pos x="646" y="22"/>
                </a:cxn>
                <a:cxn ang="0">
                  <a:pos x="634" y="6"/>
                </a:cxn>
                <a:cxn ang="0">
                  <a:pos x="132" y="0"/>
                </a:cxn>
                <a:cxn ang="0">
                  <a:pos x="114" y="6"/>
                </a:cxn>
                <a:cxn ang="0">
                  <a:pos x="102" y="22"/>
                </a:cxn>
                <a:cxn ang="0">
                  <a:pos x="14" y="212"/>
                </a:cxn>
                <a:cxn ang="0">
                  <a:pos x="26" y="224"/>
                </a:cxn>
                <a:cxn ang="0">
                  <a:pos x="20" y="250"/>
                </a:cxn>
                <a:cxn ang="0">
                  <a:pos x="6" y="256"/>
                </a:cxn>
                <a:cxn ang="0">
                  <a:pos x="0" y="500"/>
                </a:cxn>
                <a:cxn ang="0">
                  <a:pos x="6" y="514"/>
                </a:cxn>
                <a:cxn ang="0">
                  <a:pos x="728" y="520"/>
                </a:cxn>
                <a:cxn ang="0">
                  <a:pos x="742" y="514"/>
                </a:cxn>
                <a:cxn ang="0">
                  <a:pos x="748" y="272"/>
                </a:cxn>
                <a:cxn ang="0">
                  <a:pos x="742" y="256"/>
                </a:cxn>
                <a:cxn ang="0">
                  <a:pos x="728" y="250"/>
                </a:cxn>
                <a:cxn ang="0">
                  <a:pos x="124" y="436"/>
                </a:cxn>
                <a:cxn ang="0">
                  <a:pos x="108" y="446"/>
                </a:cxn>
                <a:cxn ang="0">
                  <a:pos x="96" y="442"/>
                </a:cxn>
                <a:cxn ang="0">
                  <a:pos x="90" y="336"/>
                </a:cxn>
                <a:cxn ang="0">
                  <a:pos x="96" y="324"/>
                </a:cxn>
                <a:cxn ang="0">
                  <a:pos x="108" y="318"/>
                </a:cxn>
                <a:cxn ang="0">
                  <a:pos x="124" y="328"/>
                </a:cxn>
                <a:cxn ang="0">
                  <a:pos x="198" y="428"/>
                </a:cxn>
                <a:cxn ang="0">
                  <a:pos x="194" y="442"/>
                </a:cxn>
                <a:cxn ang="0">
                  <a:pos x="182" y="446"/>
                </a:cxn>
                <a:cxn ang="0">
                  <a:pos x="166" y="436"/>
                </a:cxn>
                <a:cxn ang="0">
                  <a:pos x="164" y="336"/>
                </a:cxn>
                <a:cxn ang="0">
                  <a:pos x="176" y="320"/>
                </a:cxn>
                <a:cxn ang="0">
                  <a:pos x="188" y="320"/>
                </a:cxn>
                <a:cxn ang="0">
                  <a:pos x="198" y="336"/>
                </a:cxn>
                <a:cxn ang="0">
                  <a:pos x="274" y="428"/>
                </a:cxn>
                <a:cxn ang="0">
                  <a:pos x="262" y="444"/>
                </a:cxn>
                <a:cxn ang="0">
                  <a:pos x="250" y="444"/>
                </a:cxn>
                <a:cxn ang="0">
                  <a:pos x="240" y="428"/>
                </a:cxn>
                <a:cxn ang="0">
                  <a:pos x="240" y="328"/>
                </a:cxn>
                <a:cxn ang="0">
                  <a:pos x="256" y="318"/>
                </a:cxn>
                <a:cxn ang="0">
                  <a:pos x="268" y="324"/>
                </a:cxn>
                <a:cxn ang="0">
                  <a:pos x="274" y="428"/>
                </a:cxn>
                <a:cxn ang="0">
                  <a:pos x="346" y="436"/>
                </a:cxn>
                <a:cxn ang="0">
                  <a:pos x="330" y="446"/>
                </a:cxn>
                <a:cxn ang="0">
                  <a:pos x="318" y="442"/>
                </a:cxn>
                <a:cxn ang="0">
                  <a:pos x="314" y="336"/>
                </a:cxn>
                <a:cxn ang="0">
                  <a:pos x="318" y="324"/>
                </a:cxn>
                <a:cxn ang="0">
                  <a:pos x="330" y="318"/>
                </a:cxn>
                <a:cxn ang="0">
                  <a:pos x="346" y="328"/>
                </a:cxn>
                <a:cxn ang="0">
                  <a:pos x="626" y="390"/>
                </a:cxn>
                <a:cxn ang="0">
                  <a:pos x="610" y="386"/>
                </a:cxn>
                <a:cxn ang="0">
                  <a:pos x="592" y="372"/>
                </a:cxn>
                <a:cxn ang="0">
                  <a:pos x="586" y="350"/>
                </a:cxn>
                <a:cxn ang="0">
                  <a:pos x="588" y="334"/>
                </a:cxn>
                <a:cxn ang="0">
                  <a:pos x="604" y="316"/>
                </a:cxn>
                <a:cxn ang="0">
                  <a:pos x="626" y="308"/>
                </a:cxn>
                <a:cxn ang="0">
                  <a:pos x="642" y="312"/>
                </a:cxn>
                <a:cxn ang="0">
                  <a:pos x="660" y="326"/>
                </a:cxn>
                <a:cxn ang="0">
                  <a:pos x="666" y="350"/>
                </a:cxn>
                <a:cxn ang="0">
                  <a:pos x="664" y="366"/>
                </a:cxn>
                <a:cxn ang="0">
                  <a:pos x="648" y="384"/>
                </a:cxn>
                <a:cxn ang="0">
                  <a:pos x="626" y="390"/>
                </a:cxn>
              </a:cxnLst>
              <a:rect l="0" t="0" r="r" b="b"/>
              <a:pathLst>
                <a:path w="748" h="520">
                  <a:moveTo>
                    <a:pt x="26" y="224"/>
                  </a:moveTo>
                  <a:lnTo>
                    <a:pt x="722" y="224"/>
                  </a:lnTo>
                  <a:lnTo>
                    <a:pt x="722" y="224"/>
                  </a:lnTo>
                  <a:lnTo>
                    <a:pt x="728" y="222"/>
                  </a:lnTo>
                  <a:lnTo>
                    <a:pt x="732" y="218"/>
                  </a:lnTo>
                  <a:lnTo>
                    <a:pt x="734" y="212"/>
                  </a:lnTo>
                  <a:lnTo>
                    <a:pt x="732" y="204"/>
                  </a:lnTo>
                  <a:lnTo>
                    <a:pt x="732" y="204"/>
                  </a:lnTo>
                  <a:lnTo>
                    <a:pt x="646" y="22"/>
                  </a:lnTo>
                  <a:lnTo>
                    <a:pt x="646" y="22"/>
                  </a:lnTo>
                  <a:lnTo>
                    <a:pt x="640" y="14"/>
                  </a:lnTo>
                  <a:lnTo>
                    <a:pt x="634" y="6"/>
                  </a:lnTo>
                  <a:lnTo>
                    <a:pt x="626" y="2"/>
                  </a:lnTo>
                  <a:lnTo>
                    <a:pt x="616" y="0"/>
                  </a:lnTo>
                  <a:lnTo>
                    <a:pt x="132" y="0"/>
                  </a:lnTo>
                  <a:lnTo>
                    <a:pt x="132" y="0"/>
                  </a:lnTo>
                  <a:lnTo>
                    <a:pt x="122" y="2"/>
                  </a:lnTo>
                  <a:lnTo>
                    <a:pt x="114" y="6"/>
                  </a:lnTo>
                  <a:lnTo>
                    <a:pt x="108" y="14"/>
                  </a:lnTo>
                  <a:lnTo>
                    <a:pt x="102" y="22"/>
                  </a:lnTo>
                  <a:lnTo>
                    <a:pt x="102" y="22"/>
                  </a:lnTo>
                  <a:lnTo>
                    <a:pt x="14" y="204"/>
                  </a:lnTo>
                  <a:lnTo>
                    <a:pt x="14" y="204"/>
                  </a:lnTo>
                  <a:lnTo>
                    <a:pt x="14" y="212"/>
                  </a:lnTo>
                  <a:lnTo>
                    <a:pt x="16" y="218"/>
                  </a:lnTo>
                  <a:lnTo>
                    <a:pt x="20" y="222"/>
                  </a:lnTo>
                  <a:lnTo>
                    <a:pt x="26" y="224"/>
                  </a:lnTo>
                  <a:lnTo>
                    <a:pt x="26" y="224"/>
                  </a:lnTo>
                  <a:close/>
                  <a:moveTo>
                    <a:pt x="728" y="250"/>
                  </a:moveTo>
                  <a:lnTo>
                    <a:pt x="20" y="250"/>
                  </a:lnTo>
                  <a:lnTo>
                    <a:pt x="20" y="250"/>
                  </a:lnTo>
                  <a:lnTo>
                    <a:pt x="12" y="252"/>
                  </a:lnTo>
                  <a:lnTo>
                    <a:pt x="6" y="256"/>
                  </a:lnTo>
                  <a:lnTo>
                    <a:pt x="2" y="264"/>
                  </a:lnTo>
                  <a:lnTo>
                    <a:pt x="0" y="272"/>
                  </a:lnTo>
                  <a:lnTo>
                    <a:pt x="0" y="500"/>
                  </a:lnTo>
                  <a:lnTo>
                    <a:pt x="0" y="500"/>
                  </a:lnTo>
                  <a:lnTo>
                    <a:pt x="2" y="508"/>
                  </a:lnTo>
                  <a:lnTo>
                    <a:pt x="6" y="514"/>
                  </a:lnTo>
                  <a:lnTo>
                    <a:pt x="12" y="518"/>
                  </a:lnTo>
                  <a:lnTo>
                    <a:pt x="20" y="520"/>
                  </a:lnTo>
                  <a:lnTo>
                    <a:pt x="728" y="520"/>
                  </a:lnTo>
                  <a:lnTo>
                    <a:pt x="728" y="520"/>
                  </a:lnTo>
                  <a:lnTo>
                    <a:pt x="736" y="518"/>
                  </a:lnTo>
                  <a:lnTo>
                    <a:pt x="742" y="514"/>
                  </a:lnTo>
                  <a:lnTo>
                    <a:pt x="746" y="508"/>
                  </a:lnTo>
                  <a:lnTo>
                    <a:pt x="748" y="500"/>
                  </a:lnTo>
                  <a:lnTo>
                    <a:pt x="748" y="272"/>
                  </a:lnTo>
                  <a:lnTo>
                    <a:pt x="748" y="272"/>
                  </a:lnTo>
                  <a:lnTo>
                    <a:pt x="746" y="264"/>
                  </a:lnTo>
                  <a:lnTo>
                    <a:pt x="742" y="256"/>
                  </a:lnTo>
                  <a:lnTo>
                    <a:pt x="736" y="252"/>
                  </a:lnTo>
                  <a:lnTo>
                    <a:pt x="728" y="250"/>
                  </a:lnTo>
                  <a:lnTo>
                    <a:pt x="728" y="250"/>
                  </a:lnTo>
                  <a:close/>
                  <a:moveTo>
                    <a:pt x="124" y="428"/>
                  </a:moveTo>
                  <a:lnTo>
                    <a:pt x="124" y="428"/>
                  </a:lnTo>
                  <a:lnTo>
                    <a:pt x="124" y="436"/>
                  </a:lnTo>
                  <a:lnTo>
                    <a:pt x="120" y="442"/>
                  </a:lnTo>
                  <a:lnTo>
                    <a:pt x="114" y="444"/>
                  </a:lnTo>
                  <a:lnTo>
                    <a:pt x="108" y="446"/>
                  </a:lnTo>
                  <a:lnTo>
                    <a:pt x="108" y="446"/>
                  </a:lnTo>
                  <a:lnTo>
                    <a:pt x="102" y="444"/>
                  </a:lnTo>
                  <a:lnTo>
                    <a:pt x="96" y="442"/>
                  </a:lnTo>
                  <a:lnTo>
                    <a:pt x="92" y="436"/>
                  </a:lnTo>
                  <a:lnTo>
                    <a:pt x="90" y="428"/>
                  </a:lnTo>
                  <a:lnTo>
                    <a:pt x="90" y="336"/>
                  </a:lnTo>
                  <a:lnTo>
                    <a:pt x="90" y="336"/>
                  </a:lnTo>
                  <a:lnTo>
                    <a:pt x="92" y="328"/>
                  </a:lnTo>
                  <a:lnTo>
                    <a:pt x="96" y="324"/>
                  </a:lnTo>
                  <a:lnTo>
                    <a:pt x="102" y="320"/>
                  </a:lnTo>
                  <a:lnTo>
                    <a:pt x="108" y="318"/>
                  </a:lnTo>
                  <a:lnTo>
                    <a:pt x="108" y="318"/>
                  </a:lnTo>
                  <a:lnTo>
                    <a:pt x="114" y="320"/>
                  </a:lnTo>
                  <a:lnTo>
                    <a:pt x="120" y="324"/>
                  </a:lnTo>
                  <a:lnTo>
                    <a:pt x="124" y="328"/>
                  </a:lnTo>
                  <a:lnTo>
                    <a:pt x="124" y="336"/>
                  </a:lnTo>
                  <a:lnTo>
                    <a:pt x="124" y="428"/>
                  </a:lnTo>
                  <a:close/>
                  <a:moveTo>
                    <a:pt x="198" y="428"/>
                  </a:moveTo>
                  <a:lnTo>
                    <a:pt x="198" y="428"/>
                  </a:lnTo>
                  <a:lnTo>
                    <a:pt x="198" y="436"/>
                  </a:lnTo>
                  <a:lnTo>
                    <a:pt x="194" y="442"/>
                  </a:lnTo>
                  <a:lnTo>
                    <a:pt x="188" y="444"/>
                  </a:lnTo>
                  <a:lnTo>
                    <a:pt x="182" y="446"/>
                  </a:lnTo>
                  <a:lnTo>
                    <a:pt x="182" y="446"/>
                  </a:lnTo>
                  <a:lnTo>
                    <a:pt x="176" y="444"/>
                  </a:lnTo>
                  <a:lnTo>
                    <a:pt x="170" y="442"/>
                  </a:lnTo>
                  <a:lnTo>
                    <a:pt x="166" y="436"/>
                  </a:lnTo>
                  <a:lnTo>
                    <a:pt x="164" y="428"/>
                  </a:lnTo>
                  <a:lnTo>
                    <a:pt x="164" y="336"/>
                  </a:lnTo>
                  <a:lnTo>
                    <a:pt x="164" y="336"/>
                  </a:lnTo>
                  <a:lnTo>
                    <a:pt x="166" y="328"/>
                  </a:lnTo>
                  <a:lnTo>
                    <a:pt x="170" y="324"/>
                  </a:lnTo>
                  <a:lnTo>
                    <a:pt x="176" y="320"/>
                  </a:lnTo>
                  <a:lnTo>
                    <a:pt x="182" y="318"/>
                  </a:lnTo>
                  <a:lnTo>
                    <a:pt x="182" y="318"/>
                  </a:lnTo>
                  <a:lnTo>
                    <a:pt x="188" y="320"/>
                  </a:lnTo>
                  <a:lnTo>
                    <a:pt x="194" y="324"/>
                  </a:lnTo>
                  <a:lnTo>
                    <a:pt x="198" y="328"/>
                  </a:lnTo>
                  <a:lnTo>
                    <a:pt x="198" y="336"/>
                  </a:lnTo>
                  <a:lnTo>
                    <a:pt x="198" y="428"/>
                  </a:lnTo>
                  <a:close/>
                  <a:moveTo>
                    <a:pt x="274" y="428"/>
                  </a:moveTo>
                  <a:lnTo>
                    <a:pt x="274" y="428"/>
                  </a:lnTo>
                  <a:lnTo>
                    <a:pt x="272" y="436"/>
                  </a:lnTo>
                  <a:lnTo>
                    <a:pt x="268" y="442"/>
                  </a:lnTo>
                  <a:lnTo>
                    <a:pt x="262" y="444"/>
                  </a:lnTo>
                  <a:lnTo>
                    <a:pt x="256" y="446"/>
                  </a:lnTo>
                  <a:lnTo>
                    <a:pt x="256" y="446"/>
                  </a:lnTo>
                  <a:lnTo>
                    <a:pt x="250" y="444"/>
                  </a:lnTo>
                  <a:lnTo>
                    <a:pt x="244" y="442"/>
                  </a:lnTo>
                  <a:lnTo>
                    <a:pt x="240" y="436"/>
                  </a:lnTo>
                  <a:lnTo>
                    <a:pt x="240" y="428"/>
                  </a:lnTo>
                  <a:lnTo>
                    <a:pt x="240" y="336"/>
                  </a:lnTo>
                  <a:lnTo>
                    <a:pt x="240" y="336"/>
                  </a:lnTo>
                  <a:lnTo>
                    <a:pt x="240" y="328"/>
                  </a:lnTo>
                  <a:lnTo>
                    <a:pt x="244" y="324"/>
                  </a:lnTo>
                  <a:lnTo>
                    <a:pt x="250" y="320"/>
                  </a:lnTo>
                  <a:lnTo>
                    <a:pt x="256" y="318"/>
                  </a:lnTo>
                  <a:lnTo>
                    <a:pt x="256" y="318"/>
                  </a:lnTo>
                  <a:lnTo>
                    <a:pt x="262" y="320"/>
                  </a:lnTo>
                  <a:lnTo>
                    <a:pt x="268" y="324"/>
                  </a:lnTo>
                  <a:lnTo>
                    <a:pt x="272" y="328"/>
                  </a:lnTo>
                  <a:lnTo>
                    <a:pt x="274" y="336"/>
                  </a:lnTo>
                  <a:lnTo>
                    <a:pt x="274" y="428"/>
                  </a:lnTo>
                  <a:close/>
                  <a:moveTo>
                    <a:pt x="348" y="428"/>
                  </a:moveTo>
                  <a:lnTo>
                    <a:pt x="348" y="428"/>
                  </a:lnTo>
                  <a:lnTo>
                    <a:pt x="346" y="436"/>
                  </a:lnTo>
                  <a:lnTo>
                    <a:pt x="342" y="442"/>
                  </a:lnTo>
                  <a:lnTo>
                    <a:pt x="338" y="444"/>
                  </a:lnTo>
                  <a:lnTo>
                    <a:pt x="330" y="446"/>
                  </a:lnTo>
                  <a:lnTo>
                    <a:pt x="330" y="446"/>
                  </a:lnTo>
                  <a:lnTo>
                    <a:pt x="324" y="444"/>
                  </a:lnTo>
                  <a:lnTo>
                    <a:pt x="318" y="442"/>
                  </a:lnTo>
                  <a:lnTo>
                    <a:pt x="314" y="436"/>
                  </a:lnTo>
                  <a:lnTo>
                    <a:pt x="314" y="428"/>
                  </a:lnTo>
                  <a:lnTo>
                    <a:pt x="314" y="336"/>
                  </a:lnTo>
                  <a:lnTo>
                    <a:pt x="314" y="336"/>
                  </a:lnTo>
                  <a:lnTo>
                    <a:pt x="314" y="328"/>
                  </a:lnTo>
                  <a:lnTo>
                    <a:pt x="318" y="324"/>
                  </a:lnTo>
                  <a:lnTo>
                    <a:pt x="324" y="320"/>
                  </a:lnTo>
                  <a:lnTo>
                    <a:pt x="330" y="318"/>
                  </a:lnTo>
                  <a:lnTo>
                    <a:pt x="330" y="318"/>
                  </a:lnTo>
                  <a:lnTo>
                    <a:pt x="338" y="320"/>
                  </a:lnTo>
                  <a:lnTo>
                    <a:pt x="342" y="324"/>
                  </a:lnTo>
                  <a:lnTo>
                    <a:pt x="346" y="328"/>
                  </a:lnTo>
                  <a:lnTo>
                    <a:pt x="348" y="336"/>
                  </a:lnTo>
                  <a:lnTo>
                    <a:pt x="348" y="428"/>
                  </a:lnTo>
                  <a:close/>
                  <a:moveTo>
                    <a:pt x="626" y="390"/>
                  </a:moveTo>
                  <a:lnTo>
                    <a:pt x="626" y="390"/>
                  </a:lnTo>
                  <a:lnTo>
                    <a:pt x="618" y="390"/>
                  </a:lnTo>
                  <a:lnTo>
                    <a:pt x="610" y="386"/>
                  </a:lnTo>
                  <a:lnTo>
                    <a:pt x="604" y="384"/>
                  </a:lnTo>
                  <a:lnTo>
                    <a:pt x="598" y="378"/>
                  </a:lnTo>
                  <a:lnTo>
                    <a:pt x="592" y="372"/>
                  </a:lnTo>
                  <a:lnTo>
                    <a:pt x="588" y="366"/>
                  </a:lnTo>
                  <a:lnTo>
                    <a:pt x="586" y="358"/>
                  </a:lnTo>
                  <a:lnTo>
                    <a:pt x="586" y="350"/>
                  </a:lnTo>
                  <a:lnTo>
                    <a:pt x="586" y="350"/>
                  </a:lnTo>
                  <a:lnTo>
                    <a:pt x="586" y="342"/>
                  </a:lnTo>
                  <a:lnTo>
                    <a:pt x="588" y="334"/>
                  </a:lnTo>
                  <a:lnTo>
                    <a:pt x="592" y="326"/>
                  </a:lnTo>
                  <a:lnTo>
                    <a:pt x="598" y="320"/>
                  </a:lnTo>
                  <a:lnTo>
                    <a:pt x="604" y="316"/>
                  </a:lnTo>
                  <a:lnTo>
                    <a:pt x="610" y="312"/>
                  </a:lnTo>
                  <a:lnTo>
                    <a:pt x="618" y="310"/>
                  </a:lnTo>
                  <a:lnTo>
                    <a:pt x="626" y="308"/>
                  </a:lnTo>
                  <a:lnTo>
                    <a:pt x="626" y="308"/>
                  </a:lnTo>
                  <a:lnTo>
                    <a:pt x="634" y="310"/>
                  </a:lnTo>
                  <a:lnTo>
                    <a:pt x="642" y="312"/>
                  </a:lnTo>
                  <a:lnTo>
                    <a:pt x="648" y="316"/>
                  </a:lnTo>
                  <a:lnTo>
                    <a:pt x="654" y="320"/>
                  </a:lnTo>
                  <a:lnTo>
                    <a:pt x="660" y="326"/>
                  </a:lnTo>
                  <a:lnTo>
                    <a:pt x="664" y="334"/>
                  </a:lnTo>
                  <a:lnTo>
                    <a:pt x="666" y="342"/>
                  </a:lnTo>
                  <a:lnTo>
                    <a:pt x="666" y="350"/>
                  </a:lnTo>
                  <a:lnTo>
                    <a:pt x="666" y="350"/>
                  </a:lnTo>
                  <a:lnTo>
                    <a:pt x="666" y="358"/>
                  </a:lnTo>
                  <a:lnTo>
                    <a:pt x="664" y="366"/>
                  </a:lnTo>
                  <a:lnTo>
                    <a:pt x="660" y="372"/>
                  </a:lnTo>
                  <a:lnTo>
                    <a:pt x="654" y="378"/>
                  </a:lnTo>
                  <a:lnTo>
                    <a:pt x="648" y="384"/>
                  </a:lnTo>
                  <a:lnTo>
                    <a:pt x="642" y="386"/>
                  </a:lnTo>
                  <a:lnTo>
                    <a:pt x="634" y="390"/>
                  </a:lnTo>
                  <a:lnTo>
                    <a:pt x="626" y="390"/>
                  </a:lnTo>
                  <a:lnTo>
                    <a:pt x="626" y="390"/>
                  </a:lnTo>
                  <a:close/>
                </a:path>
              </a:pathLst>
            </a:custGeom>
            <a:solidFill>
              <a:schemeClr val="bg1">
                <a:lumMod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grpSp>
      <p:sp>
        <p:nvSpPr>
          <p:cNvPr id="89" name="矩形 88"/>
          <p:cNvSpPr/>
          <p:nvPr/>
        </p:nvSpPr>
        <p:spPr bwMode="auto">
          <a:xfrm>
            <a:off x="4666593" y="1587063"/>
            <a:ext cx="3847487" cy="2396358"/>
          </a:xfrm>
          <a:prstGeom prst="rect">
            <a:avLst/>
          </a:prstGeom>
          <a:noFill/>
          <a:ln w="6350">
            <a:solidFill>
              <a:srgbClr val="C00000"/>
            </a:solidFill>
            <a:prstDash val="dash"/>
            <a:tailEnd type="arrow"/>
          </a:ln>
          <a:effectLst/>
        </p:spPr>
        <p:txBody>
          <a:bodyPr rtlCol="0" anchor="ctr"/>
          <a:lstStyle/>
          <a:p>
            <a:pPr algn="ctr"/>
            <a:endParaRPr lang="zh-CN" altLang="en-US" dirty="0">
              <a:solidFill>
                <a:srgbClr val="000000"/>
              </a:solidFill>
            </a:endParaRPr>
          </a:p>
        </p:txBody>
      </p:sp>
      <p:sp>
        <p:nvSpPr>
          <p:cNvPr id="90" name="右箭头 89"/>
          <p:cNvSpPr/>
          <p:nvPr/>
        </p:nvSpPr>
        <p:spPr bwMode="auto">
          <a:xfrm>
            <a:off x="4135120" y="2560320"/>
            <a:ext cx="521313" cy="345440"/>
          </a:xfrm>
          <a:prstGeom prst="rightArrow">
            <a:avLst/>
          </a:prstGeom>
          <a:gradFill flip="none" rotWithShape="1">
            <a:gsLst>
              <a:gs pos="0">
                <a:schemeClr val="bg1">
                  <a:lumMod val="50000"/>
                </a:schemeClr>
              </a:gs>
              <a:gs pos="50000">
                <a:schemeClr val="bg1">
                  <a:lumMod val="50000"/>
                </a:schemeClr>
              </a:gs>
              <a:gs pos="100000">
                <a:schemeClr val="bg1">
                  <a:lumMod val="95000"/>
                </a:schemeClr>
              </a:gs>
            </a:gsLst>
            <a:lin ang="10800000" scaled="1"/>
            <a:tileRect/>
          </a:gradFill>
          <a:ln w="19050">
            <a:noFill/>
            <a:prstDash val="dash"/>
            <a:tailEnd type="arrow"/>
          </a:ln>
          <a:effectLst/>
        </p:spPr>
        <p:txBody>
          <a:bodyPr rtlCol="0" anchor="ctr"/>
          <a:lstStyle/>
          <a:p>
            <a:pPr algn="ctr"/>
            <a:endParaRPr lang="zh-CN" altLang="en-US" dirty="0">
              <a:solidFill>
                <a:srgbClr val="000000"/>
              </a:solidFill>
            </a:endParaRPr>
          </a:p>
        </p:txBody>
      </p:sp>
      <p:grpSp>
        <p:nvGrpSpPr>
          <p:cNvPr id="14" name="组合 363"/>
          <p:cNvGrpSpPr/>
          <p:nvPr/>
        </p:nvGrpSpPr>
        <p:grpSpPr>
          <a:xfrm>
            <a:off x="5246766" y="1695320"/>
            <a:ext cx="338160" cy="365761"/>
            <a:chOff x="12163425" y="615950"/>
            <a:chExt cx="371475" cy="368300"/>
          </a:xfrm>
          <a:solidFill>
            <a:schemeClr val="tx1">
              <a:lumMod val="50000"/>
              <a:lumOff val="50000"/>
            </a:schemeClr>
          </a:solidFill>
        </p:grpSpPr>
        <p:sp>
          <p:nvSpPr>
            <p:cNvPr id="92" name="Freeform 553"/>
            <p:cNvSpPr>
              <a:spLocks noEditPoints="1"/>
            </p:cNvSpPr>
            <p:nvPr/>
          </p:nvSpPr>
          <p:spPr bwMode="auto">
            <a:xfrm>
              <a:off x="12382500" y="838200"/>
              <a:ext cx="152400" cy="146050"/>
            </a:xfrm>
            <a:custGeom>
              <a:avLst/>
              <a:gdLst/>
              <a:ahLst/>
              <a:cxnLst>
                <a:cxn ang="0">
                  <a:pos x="0" y="24"/>
                </a:cxn>
                <a:cxn ang="0">
                  <a:pos x="0" y="52"/>
                </a:cxn>
                <a:cxn ang="0">
                  <a:pos x="0" y="52"/>
                </a:cxn>
                <a:cxn ang="0">
                  <a:pos x="2" y="62"/>
                </a:cxn>
                <a:cxn ang="0">
                  <a:pos x="8" y="70"/>
                </a:cxn>
                <a:cxn ang="0">
                  <a:pos x="16" y="76"/>
                </a:cxn>
                <a:cxn ang="0">
                  <a:pos x="26" y="78"/>
                </a:cxn>
                <a:cxn ang="0">
                  <a:pos x="10" y="92"/>
                </a:cxn>
                <a:cxn ang="0">
                  <a:pos x="86" y="92"/>
                </a:cxn>
                <a:cxn ang="0">
                  <a:pos x="72" y="78"/>
                </a:cxn>
                <a:cxn ang="0">
                  <a:pos x="72" y="78"/>
                </a:cxn>
                <a:cxn ang="0">
                  <a:pos x="82" y="76"/>
                </a:cxn>
                <a:cxn ang="0">
                  <a:pos x="88" y="70"/>
                </a:cxn>
                <a:cxn ang="0">
                  <a:pos x="94" y="62"/>
                </a:cxn>
                <a:cxn ang="0">
                  <a:pos x="96" y="52"/>
                </a:cxn>
                <a:cxn ang="0">
                  <a:pos x="96" y="24"/>
                </a:cxn>
                <a:cxn ang="0">
                  <a:pos x="96" y="24"/>
                </a:cxn>
                <a:cxn ang="0">
                  <a:pos x="94" y="14"/>
                </a:cxn>
                <a:cxn ang="0">
                  <a:pos x="88" y="6"/>
                </a:cxn>
                <a:cxn ang="0">
                  <a:pos x="80" y="2"/>
                </a:cxn>
                <a:cxn ang="0">
                  <a:pos x="72" y="0"/>
                </a:cxn>
                <a:cxn ang="0">
                  <a:pos x="26" y="0"/>
                </a:cxn>
                <a:cxn ang="0">
                  <a:pos x="26" y="0"/>
                </a:cxn>
                <a:cxn ang="0">
                  <a:pos x="16" y="2"/>
                </a:cxn>
                <a:cxn ang="0">
                  <a:pos x="8" y="6"/>
                </a:cxn>
                <a:cxn ang="0">
                  <a:pos x="2" y="14"/>
                </a:cxn>
                <a:cxn ang="0">
                  <a:pos x="0" y="24"/>
                </a:cxn>
                <a:cxn ang="0">
                  <a:pos x="0" y="24"/>
                </a:cxn>
                <a:cxn ang="0">
                  <a:pos x="76" y="24"/>
                </a:cxn>
                <a:cxn ang="0">
                  <a:pos x="76" y="52"/>
                </a:cxn>
                <a:cxn ang="0">
                  <a:pos x="76" y="52"/>
                </a:cxn>
                <a:cxn ang="0">
                  <a:pos x="74" y="56"/>
                </a:cxn>
                <a:cxn ang="0">
                  <a:pos x="72" y="56"/>
                </a:cxn>
                <a:cxn ang="0">
                  <a:pos x="26" y="56"/>
                </a:cxn>
                <a:cxn ang="0">
                  <a:pos x="26" y="56"/>
                </a:cxn>
                <a:cxn ang="0">
                  <a:pos x="22" y="56"/>
                </a:cxn>
                <a:cxn ang="0">
                  <a:pos x="22" y="52"/>
                </a:cxn>
                <a:cxn ang="0">
                  <a:pos x="22" y="24"/>
                </a:cxn>
                <a:cxn ang="0">
                  <a:pos x="22" y="24"/>
                </a:cxn>
                <a:cxn ang="0">
                  <a:pos x="22" y="22"/>
                </a:cxn>
                <a:cxn ang="0">
                  <a:pos x="26" y="20"/>
                </a:cxn>
                <a:cxn ang="0">
                  <a:pos x="72" y="20"/>
                </a:cxn>
                <a:cxn ang="0">
                  <a:pos x="72" y="20"/>
                </a:cxn>
                <a:cxn ang="0">
                  <a:pos x="74" y="22"/>
                </a:cxn>
                <a:cxn ang="0">
                  <a:pos x="76" y="24"/>
                </a:cxn>
                <a:cxn ang="0">
                  <a:pos x="76" y="24"/>
                </a:cxn>
              </a:cxnLst>
              <a:rect l="0" t="0" r="r" b="b"/>
              <a:pathLst>
                <a:path w="96" h="92">
                  <a:moveTo>
                    <a:pt x="0" y="24"/>
                  </a:moveTo>
                  <a:lnTo>
                    <a:pt x="0" y="52"/>
                  </a:lnTo>
                  <a:lnTo>
                    <a:pt x="0" y="52"/>
                  </a:lnTo>
                  <a:lnTo>
                    <a:pt x="2" y="62"/>
                  </a:lnTo>
                  <a:lnTo>
                    <a:pt x="8" y="70"/>
                  </a:lnTo>
                  <a:lnTo>
                    <a:pt x="16" y="76"/>
                  </a:lnTo>
                  <a:lnTo>
                    <a:pt x="26" y="78"/>
                  </a:lnTo>
                  <a:lnTo>
                    <a:pt x="10" y="92"/>
                  </a:lnTo>
                  <a:lnTo>
                    <a:pt x="86" y="92"/>
                  </a:lnTo>
                  <a:lnTo>
                    <a:pt x="72" y="78"/>
                  </a:lnTo>
                  <a:lnTo>
                    <a:pt x="72" y="78"/>
                  </a:lnTo>
                  <a:lnTo>
                    <a:pt x="82" y="76"/>
                  </a:lnTo>
                  <a:lnTo>
                    <a:pt x="88" y="70"/>
                  </a:lnTo>
                  <a:lnTo>
                    <a:pt x="94" y="62"/>
                  </a:lnTo>
                  <a:lnTo>
                    <a:pt x="96" y="52"/>
                  </a:lnTo>
                  <a:lnTo>
                    <a:pt x="96" y="24"/>
                  </a:lnTo>
                  <a:lnTo>
                    <a:pt x="96" y="24"/>
                  </a:lnTo>
                  <a:lnTo>
                    <a:pt x="94" y="14"/>
                  </a:lnTo>
                  <a:lnTo>
                    <a:pt x="88" y="6"/>
                  </a:lnTo>
                  <a:lnTo>
                    <a:pt x="80" y="2"/>
                  </a:lnTo>
                  <a:lnTo>
                    <a:pt x="72" y="0"/>
                  </a:lnTo>
                  <a:lnTo>
                    <a:pt x="26" y="0"/>
                  </a:lnTo>
                  <a:lnTo>
                    <a:pt x="26" y="0"/>
                  </a:lnTo>
                  <a:lnTo>
                    <a:pt x="16" y="2"/>
                  </a:lnTo>
                  <a:lnTo>
                    <a:pt x="8" y="6"/>
                  </a:lnTo>
                  <a:lnTo>
                    <a:pt x="2" y="14"/>
                  </a:lnTo>
                  <a:lnTo>
                    <a:pt x="0" y="24"/>
                  </a:lnTo>
                  <a:lnTo>
                    <a:pt x="0" y="24"/>
                  </a:lnTo>
                  <a:close/>
                  <a:moveTo>
                    <a:pt x="76" y="24"/>
                  </a:moveTo>
                  <a:lnTo>
                    <a:pt x="76" y="52"/>
                  </a:lnTo>
                  <a:lnTo>
                    <a:pt x="76" y="52"/>
                  </a:lnTo>
                  <a:lnTo>
                    <a:pt x="74" y="56"/>
                  </a:lnTo>
                  <a:lnTo>
                    <a:pt x="72" y="56"/>
                  </a:lnTo>
                  <a:lnTo>
                    <a:pt x="26" y="56"/>
                  </a:lnTo>
                  <a:lnTo>
                    <a:pt x="26" y="56"/>
                  </a:lnTo>
                  <a:lnTo>
                    <a:pt x="22" y="56"/>
                  </a:lnTo>
                  <a:lnTo>
                    <a:pt x="22" y="52"/>
                  </a:lnTo>
                  <a:lnTo>
                    <a:pt x="22" y="24"/>
                  </a:lnTo>
                  <a:lnTo>
                    <a:pt x="22" y="24"/>
                  </a:lnTo>
                  <a:lnTo>
                    <a:pt x="22" y="22"/>
                  </a:lnTo>
                  <a:lnTo>
                    <a:pt x="26" y="20"/>
                  </a:lnTo>
                  <a:lnTo>
                    <a:pt x="72" y="20"/>
                  </a:lnTo>
                  <a:lnTo>
                    <a:pt x="72" y="20"/>
                  </a:lnTo>
                  <a:lnTo>
                    <a:pt x="74" y="22"/>
                  </a:lnTo>
                  <a:lnTo>
                    <a:pt x="76" y="24"/>
                  </a:lnTo>
                  <a:lnTo>
                    <a:pt x="76" y="2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93" name="Freeform 554"/>
            <p:cNvSpPr>
              <a:spLocks noEditPoints="1"/>
            </p:cNvSpPr>
            <p:nvPr/>
          </p:nvSpPr>
          <p:spPr bwMode="auto">
            <a:xfrm>
              <a:off x="12163425" y="838200"/>
              <a:ext cx="152400" cy="146050"/>
            </a:xfrm>
            <a:custGeom>
              <a:avLst/>
              <a:gdLst/>
              <a:ahLst/>
              <a:cxnLst>
                <a:cxn ang="0">
                  <a:pos x="26" y="78"/>
                </a:cxn>
                <a:cxn ang="0">
                  <a:pos x="10" y="92"/>
                </a:cxn>
                <a:cxn ang="0">
                  <a:pos x="86" y="92"/>
                </a:cxn>
                <a:cxn ang="0">
                  <a:pos x="72" y="78"/>
                </a:cxn>
                <a:cxn ang="0">
                  <a:pos x="72" y="78"/>
                </a:cxn>
                <a:cxn ang="0">
                  <a:pos x="82" y="76"/>
                </a:cxn>
                <a:cxn ang="0">
                  <a:pos x="90" y="70"/>
                </a:cxn>
                <a:cxn ang="0">
                  <a:pos x="94" y="62"/>
                </a:cxn>
                <a:cxn ang="0">
                  <a:pos x="96" y="52"/>
                </a:cxn>
                <a:cxn ang="0">
                  <a:pos x="96" y="24"/>
                </a:cxn>
                <a:cxn ang="0">
                  <a:pos x="96" y="24"/>
                </a:cxn>
                <a:cxn ang="0">
                  <a:pos x="94" y="14"/>
                </a:cxn>
                <a:cxn ang="0">
                  <a:pos x="88" y="6"/>
                </a:cxn>
                <a:cxn ang="0">
                  <a:pos x="80" y="2"/>
                </a:cxn>
                <a:cxn ang="0">
                  <a:pos x="72" y="0"/>
                </a:cxn>
                <a:cxn ang="0">
                  <a:pos x="26" y="0"/>
                </a:cxn>
                <a:cxn ang="0">
                  <a:pos x="26" y="0"/>
                </a:cxn>
                <a:cxn ang="0">
                  <a:pos x="16" y="2"/>
                </a:cxn>
                <a:cxn ang="0">
                  <a:pos x="8" y="6"/>
                </a:cxn>
                <a:cxn ang="0">
                  <a:pos x="2" y="14"/>
                </a:cxn>
                <a:cxn ang="0">
                  <a:pos x="0" y="24"/>
                </a:cxn>
                <a:cxn ang="0">
                  <a:pos x="0" y="52"/>
                </a:cxn>
                <a:cxn ang="0">
                  <a:pos x="0" y="52"/>
                </a:cxn>
                <a:cxn ang="0">
                  <a:pos x="2" y="62"/>
                </a:cxn>
                <a:cxn ang="0">
                  <a:pos x="8" y="70"/>
                </a:cxn>
                <a:cxn ang="0">
                  <a:pos x="16" y="76"/>
                </a:cxn>
                <a:cxn ang="0">
                  <a:pos x="26" y="78"/>
                </a:cxn>
                <a:cxn ang="0">
                  <a:pos x="26" y="78"/>
                </a:cxn>
                <a:cxn ang="0">
                  <a:pos x="22" y="24"/>
                </a:cxn>
                <a:cxn ang="0">
                  <a:pos x="22" y="24"/>
                </a:cxn>
                <a:cxn ang="0">
                  <a:pos x="22" y="22"/>
                </a:cxn>
                <a:cxn ang="0">
                  <a:pos x="26" y="20"/>
                </a:cxn>
                <a:cxn ang="0">
                  <a:pos x="72" y="20"/>
                </a:cxn>
                <a:cxn ang="0">
                  <a:pos x="72" y="20"/>
                </a:cxn>
                <a:cxn ang="0">
                  <a:pos x="74" y="22"/>
                </a:cxn>
                <a:cxn ang="0">
                  <a:pos x="76" y="24"/>
                </a:cxn>
                <a:cxn ang="0">
                  <a:pos x="76" y="52"/>
                </a:cxn>
                <a:cxn ang="0">
                  <a:pos x="76" y="52"/>
                </a:cxn>
                <a:cxn ang="0">
                  <a:pos x="74" y="56"/>
                </a:cxn>
                <a:cxn ang="0">
                  <a:pos x="72" y="56"/>
                </a:cxn>
                <a:cxn ang="0">
                  <a:pos x="26" y="56"/>
                </a:cxn>
                <a:cxn ang="0">
                  <a:pos x="26" y="56"/>
                </a:cxn>
                <a:cxn ang="0">
                  <a:pos x="22" y="56"/>
                </a:cxn>
                <a:cxn ang="0">
                  <a:pos x="22" y="52"/>
                </a:cxn>
                <a:cxn ang="0">
                  <a:pos x="22" y="24"/>
                </a:cxn>
              </a:cxnLst>
              <a:rect l="0" t="0" r="r" b="b"/>
              <a:pathLst>
                <a:path w="96" h="92">
                  <a:moveTo>
                    <a:pt x="26" y="78"/>
                  </a:moveTo>
                  <a:lnTo>
                    <a:pt x="10" y="92"/>
                  </a:lnTo>
                  <a:lnTo>
                    <a:pt x="86" y="92"/>
                  </a:lnTo>
                  <a:lnTo>
                    <a:pt x="72" y="78"/>
                  </a:lnTo>
                  <a:lnTo>
                    <a:pt x="72" y="78"/>
                  </a:lnTo>
                  <a:lnTo>
                    <a:pt x="82" y="76"/>
                  </a:lnTo>
                  <a:lnTo>
                    <a:pt x="90" y="70"/>
                  </a:lnTo>
                  <a:lnTo>
                    <a:pt x="94" y="62"/>
                  </a:lnTo>
                  <a:lnTo>
                    <a:pt x="96" y="52"/>
                  </a:lnTo>
                  <a:lnTo>
                    <a:pt x="96" y="24"/>
                  </a:lnTo>
                  <a:lnTo>
                    <a:pt x="96" y="24"/>
                  </a:lnTo>
                  <a:lnTo>
                    <a:pt x="94" y="14"/>
                  </a:lnTo>
                  <a:lnTo>
                    <a:pt x="88" y="6"/>
                  </a:lnTo>
                  <a:lnTo>
                    <a:pt x="80" y="2"/>
                  </a:lnTo>
                  <a:lnTo>
                    <a:pt x="72" y="0"/>
                  </a:lnTo>
                  <a:lnTo>
                    <a:pt x="26" y="0"/>
                  </a:lnTo>
                  <a:lnTo>
                    <a:pt x="26" y="0"/>
                  </a:lnTo>
                  <a:lnTo>
                    <a:pt x="16" y="2"/>
                  </a:lnTo>
                  <a:lnTo>
                    <a:pt x="8" y="6"/>
                  </a:lnTo>
                  <a:lnTo>
                    <a:pt x="2" y="14"/>
                  </a:lnTo>
                  <a:lnTo>
                    <a:pt x="0" y="24"/>
                  </a:lnTo>
                  <a:lnTo>
                    <a:pt x="0" y="52"/>
                  </a:lnTo>
                  <a:lnTo>
                    <a:pt x="0" y="52"/>
                  </a:lnTo>
                  <a:lnTo>
                    <a:pt x="2" y="62"/>
                  </a:lnTo>
                  <a:lnTo>
                    <a:pt x="8" y="70"/>
                  </a:lnTo>
                  <a:lnTo>
                    <a:pt x="16" y="76"/>
                  </a:lnTo>
                  <a:lnTo>
                    <a:pt x="26" y="78"/>
                  </a:lnTo>
                  <a:lnTo>
                    <a:pt x="26" y="78"/>
                  </a:lnTo>
                  <a:close/>
                  <a:moveTo>
                    <a:pt x="22" y="24"/>
                  </a:moveTo>
                  <a:lnTo>
                    <a:pt x="22" y="24"/>
                  </a:lnTo>
                  <a:lnTo>
                    <a:pt x="22" y="22"/>
                  </a:lnTo>
                  <a:lnTo>
                    <a:pt x="26" y="20"/>
                  </a:lnTo>
                  <a:lnTo>
                    <a:pt x="72" y="20"/>
                  </a:lnTo>
                  <a:lnTo>
                    <a:pt x="72" y="20"/>
                  </a:lnTo>
                  <a:lnTo>
                    <a:pt x="74" y="22"/>
                  </a:lnTo>
                  <a:lnTo>
                    <a:pt x="76" y="24"/>
                  </a:lnTo>
                  <a:lnTo>
                    <a:pt x="76" y="52"/>
                  </a:lnTo>
                  <a:lnTo>
                    <a:pt x="76" y="52"/>
                  </a:lnTo>
                  <a:lnTo>
                    <a:pt x="74" y="56"/>
                  </a:lnTo>
                  <a:lnTo>
                    <a:pt x="72" y="56"/>
                  </a:lnTo>
                  <a:lnTo>
                    <a:pt x="26" y="56"/>
                  </a:lnTo>
                  <a:lnTo>
                    <a:pt x="26" y="56"/>
                  </a:lnTo>
                  <a:lnTo>
                    <a:pt x="22" y="56"/>
                  </a:lnTo>
                  <a:lnTo>
                    <a:pt x="22" y="52"/>
                  </a:lnTo>
                  <a:lnTo>
                    <a:pt x="22" y="2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94" name="Freeform 555"/>
            <p:cNvSpPr>
              <a:spLocks noEditPoints="1"/>
            </p:cNvSpPr>
            <p:nvPr/>
          </p:nvSpPr>
          <p:spPr bwMode="auto">
            <a:xfrm>
              <a:off x="12274550" y="615950"/>
              <a:ext cx="152400" cy="149225"/>
            </a:xfrm>
            <a:custGeom>
              <a:avLst/>
              <a:gdLst/>
              <a:ahLst/>
              <a:cxnLst>
                <a:cxn ang="0">
                  <a:pos x="24" y="78"/>
                </a:cxn>
                <a:cxn ang="0">
                  <a:pos x="10" y="94"/>
                </a:cxn>
                <a:cxn ang="0">
                  <a:pos x="86" y="94"/>
                </a:cxn>
                <a:cxn ang="0">
                  <a:pos x="70" y="78"/>
                </a:cxn>
                <a:cxn ang="0">
                  <a:pos x="70" y="78"/>
                </a:cxn>
                <a:cxn ang="0">
                  <a:pos x="80" y="76"/>
                </a:cxn>
                <a:cxn ang="0">
                  <a:pos x="88" y="72"/>
                </a:cxn>
                <a:cxn ang="0">
                  <a:pos x="94" y="64"/>
                </a:cxn>
                <a:cxn ang="0">
                  <a:pos x="96" y="54"/>
                </a:cxn>
                <a:cxn ang="0">
                  <a:pos x="96" y="26"/>
                </a:cxn>
                <a:cxn ang="0">
                  <a:pos x="96" y="26"/>
                </a:cxn>
                <a:cxn ang="0">
                  <a:pos x="94" y="16"/>
                </a:cxn>
                <a:cxn ang="0">
                  <a:pos x="88" y="8"/>
                </a:cxn>
                <a:cxn ang="0">
                  <a:pos x="80" y="2"/>
                </a:cxn>
                <a:cxn ang="0">
                  <a:pos x="70" y="0"/>
                </a:cxn>
                <a:cxn ang="0">
                  <a:pos x="24" y="0"/>
                </a:cxn>
                <a:cxn ang="0">
                  <a:pos x="24" y="0"/>
                </a:cxn>
                <a:cxn ang="0">
                  <a:pos x="14" y="2"/>
                </a:cxn>
                <a:cxn ang="0">
                  <a:pos x="6" y="8"/>
                </a:cxn>
                <a:cxn ang="0">
                  <a:pos x="2" y="16"/>
                </a:cxn>
                <a:cxn ang="0">
                  <a:pos x="0" y="26"/>
                </a:cxn>
                <a:cxn ang="0">
                  <a:pos x="0" y="54"/>
                </a:cxn>
                <a:cxn ang="0">
                  <a:pos x="0" y="54"/>
                </a:cxn>
                <a:cxn ang="0">
                  <a:pos x="2" y="64"/>
                </a:cxn>
                <a:cxn ang="0">
                  <a:pos x="6" y="72"/>
                </a:cxn>
                <a:cxn ang="0">
                  <a:pos x="14" y="76"/>
                </a:cxn>
                <a:cxn ang="0">
                  <a:pos x="24" y="78"/>
                </a:cxn>
                <a:cxn ang="0">
                  <a:pos x="24" y="78"/>
                </a:cxn>
                <a:cxn ang="0">
                  <a:pos x="20" y="26"/>
                </a:cxn>
                <a:cxn ang="0">
                  <a:pos x="20" y="26"/>
                </a:cxn>
                <a:cxn ang="0">
                  <a:pos x="22" y="22"/>
                </a:cxn>
                <a:cxn ang="0">
                  <a:pos x="24" y="22"/>
                </a:cxn>
                <a:cxn ang="0">
                  <a:pos x="70" y="22"/>
                </a:cxn>
                <a:cxn ang="0">
                  <a:pos x="70" y="22"/>
                </a:cxn>
                <a:cxn ang="0">
                  <a:pos x="74" y="22"/>
                </a:cxn>
                <a:cxn ang="0">
                  <a:pos x="74" y="26"/>
                </a:cxn>
                <a:cxn ang="0">
                  <a:pos x="74" y="54"/>
                </a:cxn>
                <a:cxn ang="0">
                  <a:pos x="74" y="54"/>
                </a:cxn>
                <a:cxn ang="0">
                  <a:pos x="74" y="56"/>
                </a:cxn>
                <a:cxn ang="0">
                  <a:pos x="70" y="58"/>
                </a:cxn>
                <a:cxn ang="0">
                  <a:pos x="24" y="58"/>
                </a:cxn>
                <a:cxn ang="0">
                  <a:pos x="24" y="58"/>
                </a:cxn>
                <a:cxn ang="0">
                  <a:pos x="22" y="56"/>
                </a:cxn>
                <a:cxn ang="0">
                  <a:pos x="20" y="54"/>
                </a:cxn>
                <a:cxn ang="0">
                  <a:pos x="20" y="26"/>
                </a:cxn>
              </a:cxnLst>
              <a:rect l="0" t="0" r="r" b="b"/>
              <a:pathLst>
                <a:path w="96" h="94">
                  <a:moveTo>
                    <a:pt x="24" y="78"/>
                  </a:moveTo>
                  <a:lnTo>
                    <a:pt x="10" y="94"/>
                  </a:lnTo>
                  <a:lnTo>
                    <a:pt x="86" y="94"/>
                  </a:lnTo>
                  <a:lnTo>
                    <a:pt x="70" y="78"/>
                  </a:lnTo>
                  <a:lnTo>
                    <a:pt x="70" y="78"/>
                  </a:lnTo>
                  <a:lnTo>
                    <a:pt x="80" y="76"/>
                  </a:lnTo>
                  <a:lnTo>
                    <a:pt x="88" y="72"/>
                  </a:lnTo>
                  <a:lnTo>
                    <a:pt x="94" y="64"/>
                  </a:lnTo>
                  <a:lnTo>
                    <a:pt x="96" y="54"/>
                  </a:lnTo>
                  <a:lnTo>
                    <a:pt x="96" y="26"/>
                  </a:lnTo>
                  <a:lnTo>
                    <a:pt x="96" y="26"/>
                  </a:lnTo>
                  <a:lnTo>
                    <a:pt x="94" y="16"/>
                  </a:lnTo>
                  <a:lnTo>
                    <a:pt x="88" y="8"/>
                  </a:lnTo>
                  <a:lnTo>
                    <a:pt x="80" y="2"/>
                  </a:lnTo>
                  <a:lnTo>
                    <a:pt x="70" y="0"/>
                  </a:lnTo>
                  <a:lnTo>
                    <a:pt x="24" y="0"/>
                  </a:lnTo>
                  <a:lnTo>
                    <a:pt x="24" y="0"/>
                  </a:lnTo>
                  <a:lnTo>
                    <a:pt x="14" y="2"/>
                  </a:lnTo>
                  <a:lnTo>
                    <a:pt x="6" y="8"/>
                  </a:lnTo>
                  <a:lnTo>
                    <a:pt x="2" y="16"/>
                  </a:lnTo>
                  <a:lnTo>
                    <a:pt x="0" y="26"/>
                  </a:lnTo>
                  <a:lnTo>
                    <a:pt x="0" y="54"/>
                  </a:lnTo>
                  <a:lnTo>
                    <a:pt x="0" y="54"/>
                  </a:lnTo>
                  <a:lnTo>
                    <a:pt x="2" y="64"/>
                  </a:lnTo>
                  <a:lnTo>
                    <a:pt x="6" y="72"/>
                  </a:lnTo>
                  <a:lnTo>
                    <a:pt x="14" y="76"/>
                  </a:lnTo>
                  <a:lnTo>
                    <a:pt x="24" y="78"/>
                  </a:lnTo>
                  <a:lnTo>
                    <a:pt x="24" y="78"/>
                  </a:lnTo>
                  <a:close/>
                  <a:moveTo>
                    <a:pt x="20" y="26"/>
                  </a:moveTo>
                  <a:lnTo>
                    <a:pt x="20" y="26"/>
                  </a:lnTo>
                  <a:lnTo>
                    <a:pt x="22" y="22"/>
                  </a:lnTo>
                  <a:lnTo>
                    <a:pt x="24" y="22"/>
                  </a:lnTo>
                  <a:lnTo>
                    <a:pt x="70" y="22"/>
                  </a:lnTo>
                  <a:lnTo>
                    <a:pt x="70" y="22"/>
                  </a:lnTo>
                  <a:lnTo>
                    <a:pt x="74" y="22"/>
                  </a:lnTo>
                  <a:lnTo>
                    <a:pt x="74" y="26"/>
                  </a:lnTo>
                  <a:lnTo>
                    <a:pt x="74" y="54"/>
                  </a:lnTo>
                  <a:lnTo>
                    <a:pt x="74" y="54"/>
                  </a:lnTo>
                  <a:lnTo>
                    <a:pt x="74" y="56"/>
                  </a:lnTo>
                  <a:lnTo>
                    <a:pt x="70" y="58"/>
                  </a:lnTo>
                  <a:lnTo>
                    <a:pt x="24" y="58"/>
                  </a:lnTo>
                  <a:lnTo>
                    <a:pt x="24" y="58"/>
                  </a:lnTo>
                  <a:lnTo>
                    <a:pt x="22" y="56"/>
                  </a:lnTo>
                  <a:lnTo>
                    <a:pt x="20" y="54"/>
                  </a:lnTo>
                  <a:lnTo>
                    <a:pt x="20" y="2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95" name="Freeform 556"/>
            <p:cNvSpPr/>
            <p:nvPr/>
          </p:nvSpPr>
          <p:spPr bwMode="auto">
            <a:xfrm>
              <a:off x="12239625" y="771525"/>
              <a:ext cx="231775" cy="57150"/>
            </a:xfrm>
            <a:custGeom>
              <a:avLst/>
              <a:gdLst/>
              <a:ahLst/>
              <a:cxnLst>
                <a:cxn ang="0">
                  <a:pos x="4" y="36"/>
                </a:cxn>
                <a:cxn ang="0">
                  <a:pos x="4" y="36"/>
                </a:cxn>
                <a:cxn ang="0">
                  <a:pos x="6" y="34"/>
                </a:cxn>
                <a:cxn ang="0">
                  <a:pos x="8" y="32"/>
                </a:cxn>
                <a:cxn ang="0">
                  <a:pos x="8" y="26"/>
                </a:cxn>
                <a:cxn ang="0">
                  <a:pos x="138" y="26"/>
                </a:cxn>
                <a:cxn ang="0">
                  <a:pos x="138" y="32"/>
                </a:cxn>
                <a:cxn ang="0">
                  <a:pos x="138" y="32"/>
                </a:cxn>
                <a:cxn ang="0">
                  <a:pos x="138" y="34"/>
                </a:cxn>
                <a:cxn ang="0">
                  <a:pos x="142" y="36"/>
                </a:cxn>
                <a:cxn ang="0">
                  <a:pos x="142" y="36"/>
                </a:cxn>
                <a:cxn ang="0">
                  <a:pos x="144" y="34"/>
                </a:cxn>
                <a:cxn ang="0">
                  <a:pos x="146" y="32"/>
                </a:cxn>
                <a:cxn ang="0">
                  <a:pos x="146" y="22"/>
                </a:cxn>
                <a:cxn ang="0">
                  <a:pos x="146" y="22"/>
                </a:cxn>
                <a:cxn ang="0">
                  <a:pos x="144" y="18"/>
                </a:cxn>
                <a:cxn ang="0">
                  <a:pos x="144" y="18"/>
                </a:cxn>
                <a:cxn ang="0">
                  <a:pos x="142" y="16"/>
                </a:cxn>
                <a:cxn ang="0">
                  <a:pos x="76" y="16"/>
                </a:cxn>
                <a:cxn ang="0">
                  <a:pos x="76" y="4"/>
                </a:cxn>
                <a:cxn ang="0">
                  <a:pos x="76" y="4"/>
                </a:cxn>
                <a:cxn ang="0">
                  <a:pos x="76" y="2"/>
                </a:cxn>
                <a:cxn ang="0">
                  <a:pos x="72" y="0"/>
                </a:cxn>
                <a:cxn ang="0">
                  <a:pos x="72" y="0"/>
                </a:cxn>
                <a:cxn ang="0">
                  <a:pos x="70" y="2"/>
                </a:cxn>
                <a:cxn ang="0">
                  <a:pos x="68" y="4"/>
                </a:cxn>
                <a:cxn ang="0">
                  <a:pos x="68" y="16"/>
                </a:cxn>
                <a:cxn ang="0">
                  <a:pos x="4" y="16"/>
                </a:cxn>
                <a:cxn ang="0">
                  <a:pos x="4" y="16"/>
                </a:cxn>
                <a:cxn ang="0">
                  <a:pos x="0" y="18"/>
                </a:cxn>
                <a:cxn ang="0">
                  <a:pos x="0" y="18"/>
                </a:cxn>
                <a:cxn ang="0">
                  <a:pos x="0" y="22"/>
                </a:cxn>
                <a:cxn ang="0">
                  <a:pos x="0" y="32"/>
                </a:cxn>
                <a:cxn ang="0">
                  <a:pos x="0" y="32"/>
                </a:cxn>
                <a:cxn ang="0">
                  <a:pos x="0" y="34"/>
                </a:cxn>
                <a:cxn ang="0">
                  <a:pos x="4" y="36"/>
                </a:cxn>
                <a:cxn ang="0">
                  <a:pos x="4" y="36"/>
                </a:cxn>
              </a:cxnLst>
              <a:rect l="0" t="0" r="r" b="b"/>
              <a:pathLst>
                <a:path w="146" h="36">
                  <a:moveTo>
                    <a:pt x="4" y="36"/>
                  </a:moveTo>
                  <a:lnTo>
                    <a:pt x="4" y="36"/>
                  </a:lnTo>
                  <a:lnTo>
                    <a:pt x="6" y="34"/>
                  </a:lnTo>
                  <a:lnTo>
                    <a:pt x="8" y="32"/>
                  </a:lnTo>
                  <a:lnTo>
                    <a:pt x="8" y="26"/>
                  </a:lnTo>
                  <a:lnTo>
                    <a:pt x="138" y="26"/>
                  </a:lnTo>
                  <a:lnTo>
                    <a:pt x="138" y="32"/>
                  </a:lnTo>
                  <a:lnTo>
                    <a:pt x="138" y="32"/>
                  </a:lnTo>
                  <a:lnTo>
                    <a:pt x="138" y="34"/>
                  </a:lnTo>
                  <a:lnTo>
                    <a:pt x="142" y="36"/>
                  </a:lnTo>
                  <a:lnTo>
                    <a:pt x="142" y="36"/>
                  </a:lnTo>
                  <a:lnTo>
                    <a:pt x="144" y="34"/>
                  </a:lnTo>
                  <a:lnTo>
                    <a:pt x="146" y="32"/>
                  </a:lnTo>
                  <a:lnTo>
                    <a:pt x="146" y="22"/>
                  </a:lnTo>
                  <a:lnTo>
                    <a:pt x="146" y="22"/>
                  </a:lnTo>
                  <a:lnTo>
                    <a:pt x="144" y="18"/>
                  </a:lnTo>
                  <a:lnTo>
                    <a:pt x="144" y="18"/>
                  </a:lnTo>
                  <a:lnTo>
                    <a:pt x="142" y="16"/>
                  </a:lnTo>
                  <a:lnTo>
                    <a:pt x="76" y="16"/>
                  </a:lnTo>
                  <a:lnTo>
                    <a:pt x="76" y="4"/>
                  </a:lnTo>
                  <a:lnTo>
                    <a:pt x="76" y="4"/>
                  </a:lnTo>
                  <a:lnTo>
                    <a:pt x="76" y="2"/>
                  </a:lnTo>
                  <a:lnTo>
                    <a:pt x="72" y="0"/>
                  </a:lnTo>
                  <a:lnTo>
                    <a:pt x="72" y="0"/>
                  </a:lnTo>
                  <a:lnTo>
                    <a:pt x="70" y="2"/>
                  </a:lnTo>
                  <a:lnTo>
                    <a:pt x="68" y="4"/>
                  </a:lnTo>
                  <a:lnTo>
                    <a:pt x="68" y="16"/>
                  </a:lnTo>
                  <a:lnTo>
                    <a:pt x="4" y="16"/>
                  </a:lnTo>
                  <a:lnTo>
                    <a:pt x="4" y="16"/>
                  </a:lnTo>
                  <a:lnTo>
                    <a:pt x="0" y="18"/>
                  </a:lnTo>
                  <a:lnTo>
                    <a:pt x="0" y="18"/>
                  </a:lnTo>
                  <a:lnTo>
                    <a:pt x="0" y="22"/>
                  </a:lnTo>
                  <a:lnTo>
                    <a:pt x="0" y="32"/>
                  </a:lnTo>
                  <a:lnTo>
                    <a:pt x="0" y="32"/>
                  </a:lnTo>
                  <a:lnTo>
                    <a:pt x="0" y="34"/>
                  </a:lnTo>
                  <a:lnTo>
                    <a:pt x="4" y="36"/>
                  </a:lnTo>
                  <a:lnTo>
                    <a:pt x="4" y="3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grpSp>
        <p:nvGrpSpPr>
          <p:cNvPr id="15" name="组合 674"/>
          <p:cNvGrpSpPr/>
          <p:nvPr/>
        </p:nvGrpSpPr>
        <p:grpSpPr>
          <a:xfrm>
            <a:off x="5552962" y="1726502"/>
            <a:ext cx="325165" cy="337593"/>
            <a:chOff x="7276874" y="1685244"/>
            <a:chExt cx="714374" cy="803275"/>
          </a:xfrm>
          <a:solidFill>
            <a:schemeClr val="tx1">
              <a:lumMod val="50000"/>
              <a:lumOff val="50000"/>
            </a:schemeClr>
          </a:solidFill>
        </p:grpSpPr>
        <p:sp>
          <p:nvSpPr>
            <p:cNvPr id="97" name="Freeform 50"/>
            <p:cNvSpPr>
              <a:spLocks noEditPoints="1"/>
            </p:cNvSpPr>
            <p:nvPr/>
          </p:nvSpPr>
          <p:spPr bwMode="auto">
            <a:xfrm>
              <a:off x="7276874" y="1685244"/>
              <a:ext cx="349250" cy="384175"/>
            </a:xfrm>
            <a:custGeom>
              <a:avLst/>
              <a:gdLst/>
              <a:ahLst/>
              <a:cxnLst>
                <a:cxn ang="0">
                  <a:pos x="212" y="8"/>
                </a:cxn>
                <a:cxn ang="0">
                  <a:pos x="194" y="0"/>
                </a:cxn>
                <a:cxn ang="0">
                  <a:pos x="21" y="0"/>
                </a:cxn>
                <a:cxn ang="0">
                  <a:pos x="4" y="8"/>
                </a:cxn>
                <a:cxn ang="0">
                  <a:pos x="0" y="13"/>
                </a:cxn>
                <a:cxn ang="0">
                  <a:pos x="0" y="160"/>
                </a:cxn>
                <a:cxn ang="0">
                  <a:pos x="0" y="168"/>
                </a:cxn>
                <a:cxn ang="0">
                  <a:pos x="4" y="177"/>
                </a:cxn>
                <a:cxn ang="0">
                  <a:pos x="21" y="186"/>
                </a:cxn>
                <a:cxn ang="0">
                  <a:pos x="194" y="186"/>
                </a:cxn>
                <a:cxn ang="0">
                  <a:pos x="212" y="177"/>
                </a:cxn>
                <a:cxn ang="0">
                  <a:pos x="220" y="168"/>
                </a:cxn>
                <a:cxn ang="0">
                  <a:pos x="220" y="26"/>
                </a:cxn>
                <a:cxn ang="0">
                  <a:pos x="220" y="13"/>
                </a:cxn>
                <a:cxn ang="0">
                  <a:pos x="212" y="8"/>
                </a:cxn>
                <a:cxn ang="0">
                  <a:pos x="207" y="160"/>
                </a:cxn>
                <a:cxn ang="0">
                  <a:pos x="203" y="168"/>
                </a:cxn>
                <a:cxn ang="0">
                  <a:pos x="21" y="173"/>
                </a:cxn>
                <a:cxn ang="0">
                  <a:pos x="13" y="168"/>
                </a:cxn>
                <a:cxn ang="0">
                  <a:pos x="13" y="160"/>
                </a:cxn>
                <a:cxn ang="0">
                  <a:pos x="13" y="26"/>
                </a:cxn>
                <a:cxn ang="0">
                  <a:pos x="13" y="17"/>
                </a:cxn>
                <a:cxn ang="0">
                  <a:pos x="194" y="13"/>
                </a:cxn>
                <a:cxn ang="0">
                  <a:pos x="203" y="17"/>
                </a:cxn>
                <a:cxn ang="0">
                  <a:pos x="207" y="26"/>
                </a:cxn>
                <a:cxn ang="0">
                  <a:pos x="212" y="186"/>
                </a:cxn>
                <a:cxn ang="0">
                  <a:pos x="8" y="186"/>
                </a:cxn>
                <a:cxn ang="0">
                  <a:pos x="4" y="190"/>
                </a:cxn>
                <a:cxn ang="0">
                  <a:pos x="0" y="238"/>
                </a:cxn>
                <a:cxn ang="0">
                  <a:pos x="4" y="242"/>
                </a:cxn>
                <a:cxn ang="0">
                  <a:pos x="8" y="242"/>
                </a:cxn>
                <a:cxn ang="0">
                  <a:pos x="212" y="242"/>
                </a:cxn>
                <a:cxn ang="0">
                  <a:pos x="216" y="242"/>
                </a:cxn>
                <a:cxn ang="0">
                  <a:pos x="220" y="194"/>
                </a:cxn>
                <a:cxn ang="0">
                  <a:pos x="216" y="190"/>
                </a:cxn>
                <a:cxn ang="0">
                  <a:pos x="212" y="186"/>
                </a:cxn>
                <a:cxn ang="0">
                  <a:pos x="207" y="229"/>
                </a:cxn>
                <a:cxn ang="0">
                  <a:pos x="13" y="199"/>
                </a:cxn>
                <a:cxn ang="0">
                  <a:pos x="207" y="229"/>
                </a:cxn>
                <a:cxn ang="0">
                  <a:pos x="121" y="225"/>
                </a:cxn>
                <a:cxn ang="0">
                  <a:pos x="125" y="225"/>
                </a:cxn>
                <a:cxn ang="0">
                  <a:pos x="125" y="220"/>
                </a:cxn>
                <a:cxn ang="0">
                  <a:pos x="125" y="212"/>
                </a:cxn>
                <a:cxn ang="0">
                  <a:pos x="125" y="207"/>
                </a:cxn>
                <a:cxn ang="0">
                  <a:pos x="26" y="207"/>
                </a:cxn>
                <a:cxn ang="0">
                  <a:pos x="21" y="207"/>
                </a:cxn>
                <a:cxn ang="0">
                  <a:pos x="17" y="212"/>
                </a:cxn>
                <a:cxn ang="0">
                  <a:pos x="17" y="220"/>
                </a:cxn>
                <a:cxn ang="0">
                  <a:pos x="21" y="225"/>
                </a:cxn>
                <a:cxn ang="0">
                  <a:pos x="26" y="225"/>
                </a:cxn>
              </a:cxnLst>
              <a:rect l="0" t="0" r="r" b="b"/>
              <a:pathLst>
                <a:path w="220" h="242">
                  <a:moveTo>
                    <a:pt x="212" y="8"/>
                  </a:moveTo>
                  <a:lnTo>
                    <a:pt x="212" y="8"/>
                  </a:lnTo>
                  <a:lnTo>
                    <a:pt x="207" y="0"/>
                  </a:lnTo>
                  <a:lnTo>
                    <a:pt x="194" y="0"/>
                  </a:lnTo>
                  <a:lnTo>
                    <a:pt x="21" y="0"/>
                  </a:lnTo>
                  <a:lnTo>
                    <a:pt x="21" y="0"/>
                  </a:lnTo>
                  <a:lnTo>
                    <a:pt x="13" y="0"/>
                  </a:lnTo>
                  <a:lnTo>
                    <a:pt x="4" y="8"/>
                  </a:lnTo>
                  <a:lnTo>
                    <a:pt x="4" y="8"/>
                  </a:lnTo>
                  <a:lnTo>
                    <a:pt x="0" y="13"/>
                  </a:lnTo>
                  <a:lnTo>
                    <a:pt x="0" y="26"/>
                  </a:lnTo>
                  <a:lnTo>
                    <a:pt x="0" y="160"/>
                  </a:lnTo>
                  <a:lnTo>
                    <a:pt x="0" y="160"/>
                  </a:lnTo>
                  <a:lnTo>
                    <a:pt x="0" y="168"/>
                  </a:lnTo>
                  <a:lnTo>
                    <a:pt x="4" y="177"/>
                  </a:lnTo>
                  <a:lnTo>
                    <a:pt x="4" y="177"/>
                  </a:lnTo>
                  <a:lnTo>
                    <a:pt x="13" y="181"/>
                  </a:lnTo>
                  <a:lnTo>
                    <a:pt x="21" y="186"/>
                  </a:lnTo>
                  <a:lnTo>
                    <a:pt x="194" y="186"/>
                  </a:lnTo>
                  <a:lnTo>
                    <a:pt x="194" y="186"/>
                  </a:lnTo>
                  <a:lnTo>
                    <a:pt x="207" y="181"/>
                  </a:lnTo>
                  <a:lnTo>
                    <a:pt x="212" y="177"/>
                  </a:lnTo>
                  <a:lnTo>
                    <a:pt x="212" y="177"/>
                  </a:lnTo>
                  <a:lnTo>
                    <a:pt x="220" y="168"/>
                  </a:lnTo>
                  <a:lnTo>
                    <a:pt x="220" y="160"/>
                  </a:lnTo>
                  <a:lnTo>
                    <a:pt x="220" y="26"/>
                  </a:lnTo>
                  <a:lnTo>
                    <a:pt x="220" y="26"/>
                  </a:lnTo>
                  <a:lnTo>
                    <a:pt x="220" y="13"/>
                  </a:lnTo>
                  <a:lnTo>
                    <a:pt x="212" y="8"/>
                  </a:lnTo>
                  <a:lnTo>
                    <a:pt x="212" y="8"/>
                  </a:lnTo>
                  <a:close/>
                  <a:moveTo>
                    <a:pt x="207" y="160"/>
                  </a:moveTo>
                  <a:lnTo>
                    <a:pt x="207" y="160"/>
                  </a:lnTo>
                  <a:lnTo>
                    <a:pt x="203" y="168"/>
                  </a:lnTo>
                  <a:lnTo>
                    <a:pt x="203" y="168"/>
                  </a:lnTo>
                  <a:lnTo>
                    <a:pt x="194" y="173"/>
                  </a:lnTo>
                  <a:lnTo>
                    <a:pt x="21" y="173"/>
                  </a:lnTo>
                  <a:lnTo>
                    <a:pt x="21" y="173"/>
                  </a:lnTo>
                  <a:lnTo>
                    <a:pt x="13" y="168"/>
                  </a:lnTo>
                  <a:lnTo>
                    <a:pt x="13" y="168"/>
                  </a:lnTo>
                  <a:lnTo>
                    <a:pt x="13" y="160"/>
                  </a:lnTo>
                  <a:lnTo>
                    <a:pt x="13" y="26"/>
                  </a:lnTo>
                  <a:lnTo>
                    <a:pt x="13" y="26"/>
                  </a:lnTo>
                  <a:lnTo>
                    <a:pt x="13" y="17"/>
                  </a:lnTo>
                  <a:lnTo>
                    <a:pt x="13" y="17"/>
                  </a:lnTo>
                  <a:lnTo>
                    <a:pt x="21" y="13"/>
                  </a:lnTo>
                  <a:lnTo>
                    <a:pt x="194" y="13"/>
                  </a:lnTo>
                  <a:lnTo>
                    <a:pt x="194" y="13"/>
                  </a:lnTo>
                  <a:lnTo>
                    <a:pt x="203" y="17"/>
                  </a:lnTo>
                  <a:lnTo>
                    <a:pt x="203" y="17"/>
                  </a:lnTo>
                  <a:lnTo>
                    <a:pt x="207" y="26"/>
                  </a:lnTo>
                  <a:lnTo>
                    <a:pt x="207" y="160"/>
                  </a:lnTo>
                  <a:close/>
                  <a:moveTo>
                    <a:pt x="212" y="186"/>
                  </a:moveTo>
                  <a:lnTo>
                    <a:pt x="8" y="186"/>
                  </a:lnTo>
                  <a:lnTo>
                    <a:pt x="8" y="186"/>
                  </a:lnTo>
                  <a:lnTo>
                    <a:pt x="4" y="190"/>
                  </a:lnTo>
                  <a:lnTo>
                    <a:pt x="4" y="190"/>
                  </a:lnTo>
                  <a:lnTo>
                    <a:pt x="0" y="194"/>
                  </a:lnTo>
                  <a:lnTo>
                    <a:pt x="0" y="238"/>
                  </a:lnTo>
                  <a:lnTo>
                    <a:pt x="0" y="238"/>
                  </a:lnTo>
                  <a:lnTo>
                    <a:pt x="4" y="242"/>
                  </a:lnTo>
                  <a:lnTo>
                    <a:pt x="4" y="242"/>
                  </a:lnTo>
                  <a:lnTo>
                    <a:pt x="8" y="242"/>
                  </a:lnTo>
                  <a:lnTo>
                    <a:pt x="212" y="242"/>
                  </a:lnTo>
                  <a:lnTo>
                    <a:pt x="212" y="242"/>
                  </a:lnTo>
                  <a:lnTo>
                    <a:pt x="216" y="242"/>
                  </a:lnTo>
                  <a:lnTo>
                    <a:pt x="216" y="242"/>
                  </a:lnTo>
                  <a:lnTo>
                    <a:pt x="220" y="238"/>
                  </a:lnTo>
                  <a:lnTo>
                    <a:pt x="220" y="194"/>
                  </a:lnTo>
                  <a:lnTo>
                    <a:pt x="220" y="194"/>
                  </a:lnTo>
                  <a:lnTo>
                    <a:pt x="216" y="190"/>
                  </a:lnTo>
                  <a:lnTo>
                    <a:pt x="216" y="190"/>
                  </a:lnTo>
                  <a:lnTo>
                    <a:pt x="212" y="186"/>
                  </a:lnTo>
                  <a:lnTo>
                    <a:pt x="212" y="186"/>
                  </a:lnTo>
                  <a:close/>
                  <a:moveTo>
                    <a:pt x="207" y="229"/>
                  </a:moveTo>
                  <a:lnTo>
                    <a:pt x="13" y="229"/>
                  </a:lnTo>
                  <a:lnTo>
                    <a:pt x="13" y="199"/>
                  </a:lnTo>
                  <a:lnTo>
                    <a:pt x="207" y="199"/>
                  </a:lnTo>
                  <a:lnTo>
                    <a:pt x="207" y="229"/>
                  </a:lnTo>
                  <a:close/>
                  <a:moveTo>
                    <a:pt x="26" y="225"/>
                  </a:moveTo>
                  <a:lnTo>
                    <a:pt x="121" y="225"/>
                  </a:lnTo>
                  <a:lnTo>
                    <a:pt x="121" y="225"/>
                  </a:lnTo>
                  <a:lnTo>
                    <a:pt x="125" y="225"/>
                  </a:lnTo>
                  <a:lnTo>
                    <a:pt x="125" y="225"/>
                  </a:lnTo>
                  <a:lnTo>
                    <a:pt x="125" y="220"/>
                  </a:lnTo>
                  <a:lnTo>
                    <a:pt x="125" y="212"/>
                  </a:lnTo>
                  <a:lnTo>
                    <a:pt x="125" y="212"/>
                  </a:lnTo>
                  <a:lnTo>
                    <a:pt x="125" y="207"/>
                  </a:lnTo>
                  <a:lnTo>
                    <a:pt x="125" y="207"/>
                  </a:lnTo>
                  <a:lnTo>
                    <a:pt x="121" y="207"/>
                  </a:lnTo>
                  <a:lnTo>
                    <a:pt x="26" y="207"/>
                  </a:lnTo>
                  <a:lnTo>
                    <a:pt x="26" y="207"/>
                  </a:lnTo>
                  <a:lnTo>
                    <a:pt x="21" y="207"/>
                  </a:lnTo>
                  <a:lnTo>
                    <a:pt x="21" y="207"/>
                  </a:lnTo>
                  <a:lnTo>
                    <a:pt x="17" y="212"/>
                  </a:lnTo>
                  <a:lnTo>
                    <a:pt x="17" y="220"/>
                  </a:lnTo>
                  <a:lnTo>
                    <a:pt x="17" y="220"/>
                  </a:lnTo>
                  <a:lnTo>
                    <a:pt x="21" y="225"/>
                  </a:lnTo>
                  <a:lnTo>
                    <a:pt x="21" y="225"/>
                  </a:lnTo>
                  <a:lnTo>
                    <a:pt x="26" y="225"/>
                  </a:lnTo>
                  <a:lnTo>
                    <a:pt x="26" y="22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98" name="Freeform 51"/>
            <p:cNvSpPr>
              <a:spLocks noEditPoints="1"/>
            </p:cNvSpPr>
            <p:nvPr/>
          </p:nvSpPr>
          <p:spPr bwMode="auto">
            <a:xfrm>
              <a:off x="7640411" y="2104344"/>
              <a:ext cx="350837" cy="384175"/>
            </a:xfrm>
            <a:custGeom>
              <a:avLst/>
              <a:gdLst/>
              <a:ahLst/>
              <a:cxnLst>
                <a:cxn ang="0">
                  <a:pos x="216" y="4"/>
                </a:cxn>
                <a:cxn ang="0">
                  <a:pos x="199" y="0"/>
                </a:cxn>
                <a:cxn ang="0">
                  <a:pos x="26" y="0"/>
                </a:cxn>
                <a:cxn ang="0">
                  <a:pos x="9" y="4"/>
                </a:cxn>
                <a:cxn ang="0">
                  <a:pos x="0" y="13"/>
                </a:cxn>
                <a:cxn ang="0">
                  <a:pos x="0" y="160"/>
                </a:cxn>
                <a:cxn ang="0">
                  <a:pos x="0" y="168"/>
                </a:cxn>
                <a:cxn ang="0">
                  <a:pos x="9" y="177"/>
                </a:cxn>
                <a:cxn ang="0">
                  <a:pos x="26" y="181"/>
                </a:cxn>
                <a:cxn ang="0">
                  <a:pos x="199" y="181"/>
                </a:cxn>
                <a:cxn ang="0">
                  <a:pos x="216" y="177"/>
                </a:cxn>
                <a:cxn ang="0">
                  <a:pos x="221" y="168"/>
                </a:cxn>
                <a:cxn ang="0">
                  <a:pos x="221" y="26"/>
                </a:cxn>
                <a:cxn ang="0">
                  <a:pos x="221" y="13"/>
                </a:cxn>
                <a:cxn ang="0">
                  <a:pos x="216" y="4"/>
                </a:cxn>
                <a:cxn ang="0">
                  <a:pos x="212" y="160"/>
                </a:cxn>
                <a:cxn ang="0">
                  <a:pos x="208" y="168"/>
                </a:cxn>
                <a:cxn ang="0">
                  <a:pos x="26" y="173"/>
                </a:cxn>
                <a:cxn ang="0">
                  <a:pos x="17" y="168"/>
                </a:cxn>
                <a:cxn ang="0">
                  <a:pos x="13" y="160"/>
                </a:cxn>
                <a:cxn ang="0">
                  <a:pos x="13" y="26"/>
                </a:cxn>
                <a:cxn ang="0">
                  <a:pos x="17" y="17"/>
                </a:cxn>
                <a:cxn ang="0">
                  <a:pos x="199" y="13"/>
                </a:cxn>
                <a:cxn ang="0">
                  <a:pos x="208" y="17"/>
                </a:cxn>
                <a:cxn ang="0">
                  <a:pos x="212" y="26"/>
                </a:cxn>
                <a:cxn ang="0">
                  <a:pos x="216" y="186"/>
                </a:cxn>
                <a:cxn ang="0">
                  <a:pos x="9" y="186"/>
                </a:cxn>
                <a:cxn ang="0">
                  <a:pos x="4" y="190"/>
                </a:cxn>
                <a:cxn ang="0">
                  <a:pos x="4" y="238"/>
                </a:cxn>
                <a:cxn ang="0">
                  <a:pos x="4" y="242"/>
                </a:cxn>
                <a:cxn ang="0">
                  <a:pos x="9" y="242"/>
                </a:cxn>
                <a:cxn ang="0">
                  <a:pos x="216" y="242"/>
                </a:cxn>
                <a:cxn ang="0">
                  <a:pos x="221" y="242"/>
                </a:cxn>
                <a:cxn ang="0">
                  <a:pos x="221" y="194"/>
                </a:cxn>
                <a:cxn ang="0">
                  <a:pos x="221" y="190"/>
                </a:cxn>
                <a:cxn ang="0">
                  <a:pos x="216" y="186"/>
                </a:cxn>
                <a:cxn ang="0">
                  <a:pos x="208" y="229"/>
                </a:cxn>
                <a:cxn ang="0">
                  <a:pos x="17" y="199"/>
                </a:cxn>
                <a:cxn ang="0">
                  <a:pos x="208" y="229"/>
                </a:cxn>
                <a:cxn ang="0">
                  <a:pos x="121" y="225"/>
                </a:cxn>
                <a:cxn ang="0">
                  <a:pos x="126" y="225"/>
                </a:cxn>
                <a:cxn ang="0">
                  <a:pos x="130" y="220"/>
                </a:cxn>
                <a:cxn ang="0">
                  <a:pos x="130" y="212"/>
                </a:cxn>
                <a:cxn ang="0">
                  <a:pos x="126" y="207"/>
                </a:cxn>
                <a:cxn ang="0">
                  <a:pos x="26" y="207"/>
                </a:cxn>
                <a:cxn ang="0">
                  <a:pos x="22" y="207"/>
                </a:cxn>
                <a:cxn ang="0">
                  <a:pos x="22" y="212"/>
                </a:cxn>
                <a:cxn ang="0">
                  <a:pos x="22" y="220"/>
                </a:cxn>
                <a:cxn ang="0">
                  <a:pos x="22" y="225"/>
                </a:cxn>
                <a:cxn ang="0">
                  <a:pos x="26" y="225"/>
                </a:cxn>
              </a:cxnLst>
              <a:rect l="0" t="0" r="r" b="b"/>
              <a:pathLst>
                <a:path w="221" h="242">
                  <a:moveTo>
                    <a:pt x="216" y="4"/>
                  </a:moveTo>
                  <a:lnTo>
                    <a:pt x="216" y="4"/>
                  </a:lnTo>
                  <a:lnTo>
                    <a:pt x="208" y="0"/>
                  </a:lnTo>
                  <a:lnTo>
                    <a:pt x="199" y="0"/>
                  </a:lnTo>
                  <a:lnTo>
                    <a:pt x="26" y="0"/>
                  </a:lnTo>
                  <a:lnTo>
                    <a:pt x="26" y="0"/>
                  </a:lnTo>
                  <a:lnTo>
                    <a:pt x="17" y="0"/>
                  </a:lnTo>
                  <a:lnTo>
                    <a:pt x="9" y="4"/>
                  </a:lnTo>
                  <a:lnTo>
                    <a:pt x="9" y="4"/>
                  </a:lnTo>
                  <a:lnTo>
                    <a:pt x="0" y="13"/>
                  </a:lnTo>
                  <a:lnTo>
                    <a:pt x="0" y="26"/>
                  </a:lnTo>
                  <a:lnTo>
                    <a:pt x="0" y="160"/>
                  </a:lnTo>
                  <a:lnTo>
                    <a:pt x="0" y="160"/>
                  </a:lnTo>
                  <a:lnTo>
                    <a:pt x="0" y="168"/>
                  </a:lnTo>
                  <a:lnTo>
                    <a:pt x="9" y="177"/>
                  </a:lnTo>
                  <a:lnTo>
                    <a:pt x="9" y="177"/>
                  </a:lnTo>
                  <a:lnTo>
                    <a:pt x="17" y="181"/>
                  </a:lnTo>
                  <a:lnTo>
                    <a:pt x="26" y="181"/>
                  </a:lnTo>
                  <a:lnTo>
                    <a:pt x="199" y="181"/>
                  </a:lnTo>
                  <a:lnTo>
                    <a:pt x="199" y="181"/>
                  </a:lnTo>
                  <a:lnTo>
                    <a:pt x="208" y="181"/>
                  </a:lnTo>
                  <a:lnTo>
                    <a:pt x="216" y="177"/>
                  </a:lnTo>
                  <a:lnTo>
                    <a:pt x="216" y="177"/>
                  </a:lnTo>
                  <a:lnTo>
                    <a:pt x="221" y="168"/>
                  </a:lnTo>
                  <a:lnTo>
                    <a:pt x="221" y="160"/>
                  </a:lnTo>
                  <a:lnTo>
                    <a:pt x="221" y="26"/>
                  </a:lnTo>
                  <a:lnTo>
                    <a:pt x="221" y="26"/>
                  </a:lnTo>
                  <a:lnTo>
                    <a:pt x="221" y="13"/>
                  </a:lnTo>
                  <a:lnTo>
                    <a:pt x="216" y="4"/>
                  </a:lnTo>
                  <a:lnTo>
                    <a:pt x="216" y="4"/>
                  </a:lnTo>
                  <a:close/>
                  <a:moveTo>
                    <a:pt x="212" y="160"/>
                  </a:moveTo>
                  <a:lnTo>
                    <a:pt x="212" y="160"/>
                  </a:lnTo>
                  <a:lnTo>
                    <a:pt x="208" y="168"/>
                  </a:lnTo>
                  <a:lnTo>
                    <a:pt x="208" y="168"/>
                  </a:lnTo>
                  <a:lnTo>
                    <a:pt x="199" y="173"/>
                  </a:lnTo>
                  <a:lnTo>
                    <a:pt x="26" y="173"/>
                  </a:lnTo>
                  <a:lnTo>
                    <a:pt x="26" y="173"/>
                  </a:lnTo>
                  <a:lnTo>
                    <a:pt x="17" y="168"/>
                  </a:lnTo>
                  <a:lnTo>
                    <a:pt x="17" y="168"/>
                  </a:lnTo>
                  <a:lnTo>
                    <a:pt x="13" y="160"/>
                  </a:lnTo>
                  <a:lnTo>
                    <a:pt x="13" y="26"/>
                  </a:lnTo>
                  <a:lnTo>
                    <a:pt x="13" y="26"/>
                  </a:lnTo>
                  <a:lnTo>
                    <a:pt x="17" y="17"/>
                  </a:lnTo>
                  <a:lnTo>
                    <a:pt x="17" y="17"/>
                  </a:lnTo>
                  <a:lnTo>
                    <a:pt x="26" y="13"/>
                  </a:lnTo>
                  <a:lnTo>
                    <a:pt x="199" y="13"/>
                  </a:lnTo>
                  <a:lnTo>
                    <a:pt x="199" y="13"/>
                  </a:lnTo>
                  <a:lnTo>
                    <a:pt x="208" y="17"/>
                  </a:lnTo>
                  <a:lnTo>
                    <a:pt x="208" y="17"/>
                  </a:lnTo>
                  <a:lnTo>
                    <a:pt x="212" y="26"/>
                  </a:lnTo>
                  <a:lnTo>
                    <a:pt x="212" y="160"/>
                  </a:lnTo>
                  <a:close/>
                  <a:moveTo>
                    <a:pt x="216" y="186"/>
                  </a:moveTo>
                  <a:lnTo>
                    <a:pt x="9" y="186"/>
                  </a:lnTo>
                  <a:lnTo>
                    <a:pt x="9" y="186"/>
                  </a:lnTo>
                  <a:lnTo>
                    <a:pt x="4" y="190"/>
                  </a:lnTo>
                  <a:lnTo>
                    <a:pt x="4" y="190"/>
                  </a:lnTo>
                  <a:lnTo>
                    <a:pt x="4" y="194"/>
                  </a:lnTo>
                  <a:lnTo>
                    <a:pt x="4" y="238"/>
                  </a:lnTo>
                  <a:lnTo>
                    <a:pt x="4" y="238"/>
                  </a:lnTo>
                  <a:lnTo>
                    <a:pt x="4" y="242"/>
                  </a:lnTo>
                  <a:lnTo>
                    <a:pt x="4" y="242"/>
                  </a:lnTo>
                  <a:lnTo>
                    <a:pt x="9" y="242"/>
                  </a:lnTo>
                  <a:lnTo>
                    <a:pt x="216" y="242"/>
                  </a:lnTo>
                  <a:lnTo>
                    <a:pt x="216" y="242"/>
                  </a:lnTo>
                  <a:lnTo>
                    <a:pt x="221" y="242"/>
                  </a:lnTo>
                  <a:lnTo>
                    <a:pt x="221" y="242"/>
                  </a:lnTo>
                  <a:lnTo>
                    <a:pt x="221" y="238"/>
                  </a:lnTo>
                  <a:lnTo>
                    <a:pt x="221" y="194"/>
                  </a:lnTo>
                  <a:lnTo>
                    <a:pt x="221" y="194"/>
                  </a:lnTo>
                  <a:lnTo>
                    <a:pt x="221" y="190"/>
                  </a:lnTo>
                  <a:lnTo>
                    <a:pt x="221" y="190"/>
                  </a:lnTo>
                  <a:lnTo>
                    <a:pt x="216" y="186"/>
                  </a:lnTo>
                  <a:lnTo>
                    <a:pt x="216" y="186"/>
                  </a:lnTo>
                  <a:close/>
                  <a:moveTo>
                    <a:pt x="208" y="229"/>
                  </a:moveTo>
                  <a:lnTo>
                    <a:pt x="17" y="229"/>
                  </a:lnTo>
                  <a:lnTo>
                    <a:pt x="17" y="199"/>
                  </a:lnTo>
                  <a:lnTo>
                    <a:pt x="208" y="199"/>
                  </a:lnTo>
                  <a:lnTo>
                    <a:pt x="208" y="229"/>
                  </a:lnTo>
                  <a:close/>
                  <a:moveTo>
                    <a:pt x="26" y="225"/>
                  </a:moveTo>
                  <a:lnTo>
                    <a:pt x="121" y="225"/>
                  </a:lnTo>
                  <a:lnTo>
                    <a:pt x="121" y="225"/>
                  </a:lnTo>
                  <a:lnTo>
                    <a:pt x="126" y="225"/>
                  </a:lnTo>
                  <a:lnTo>
                    <a:pt x="126" y="225"/>
                  </a:lnTo>
                  <a:lnTo>
                    <a:pt x="130" y="220"/>
                  </a:lnTo>
                  <a:lnTo>
                    <a:pt x="130" y="212"/>
                  </a:lnTo>
                  <a:lnTo>
                    <a:pt x="130" y="212"/>
                  </a:lnTo>
                  <a:lnTo>
                    <a:pt x="126" y="207"/>
                  </a:lnTo>
                  <a:lnTo>
                    <a:pt x="126" y="207"/>
                  </a:lnTo>
                  <a:lnTo>
                    <a:pt x="121" y="207"/>
                  </a:lnTo>
                  <a:lnTo>
                    <a:pt x="26" y="207"/>
                  </a:lnTo>
                  <a:lnTo>
                    <a:pt x="26" y="207"/>
                  </a:lnTo>
                  <a:lnTo>
                    <a:pt x="22" y="207"/>
                  </a:lnTo>
                  <a:lnTo>
                    <a:pt x="22" y="207"/>
                  </a:lnTo>
                  <a:lnTo>
                    <a:pt x="22" y="212"/>
                  </a:lnTo>
                  <a:lnTo>
                    <a:pt x="22" y="220"/>
                  </a:lnTo>
                  <a:lnTo>
                    <a:pt x="22" y="220"/>
                  </a:lnTo>
                  <a:lnTo>
                    <a:pt x="22" y="225"/>
                  </a:lnTo>
                  <a:lnTo>
                    <a:pt x="22" y="225"/>
                  </a:lnTo>
                  <a:lnTo>
                    <a:pt x="26" y="225"/>
                  </a:lnTo>
                  <a:lnTo>
                    <a:pt x="26" y="22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99" name="Rectangle 52"/>
            <p:cNvSpPr>
              <a:spLocks noChangeArrowheads="1"/>
            </p:cNvSpPr>
            <p:nvPr/>
          </p:nvSpPr>
          <p:spPr bwMode="auto">
            <a:xfrm>
              <a:off x="7681686" y="1759857"/>
              <a:ext cx="61912" cy="20638"/>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100" name="Rectangle 53"/>
            <p:cNvSpPr>
              <a:spLocks noChangeArrowheads="1"/>
            </p:cNvSpPr>
            <p:nvPr/>
          </p:nvSpPr>
          <p:spPr bwMode="auto">
            <a:xfrm>
              <a:off x="7791224" y="1759857"/>
              <a:ext cx="69850" cy="20638"/>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101" name="Freeform 54"/>
            <p:cNvSpPr>
              <a:spLocks noEditPoints="1"/>
            </p:cNvSpPr>
            <p:nvPr/>
          </p:nvSpPr>
          <p:spPr bwMode="auto">
            <a:xfrm>
              <a:off x="7915049" y="1759857"/>
              <a:ext cx="34925" cy="274638"/>
            </a:xfrm>
            <a:custGeom>
              <a:avLst/>
              <a:gdLst/>
              <a:ahLst/>
              <a:cxnLst>
                <a:cxn ang="0">
                  <a:pos x="0" y="0"/>
                </a:cxn>
                <a:cxn ang="0">
                  <a:pos x="0" y="13"/>
                </a:cxn>
                <a:cxn ang="0">
                  <a:pos x="9" y="13"/>
                </a:cxn>
                <a:cxn ang="0">
                  <a:pos x="9" y="26"/>
                </a:cxn>
                <a:cxn ang="0">
                  <a:pos x="22" y="26"/>
                </a:cxn>
                <a:cxn ang="0">
                  <a:pos x="22" y="0"/>
                </a:cxn>
                <a:cxn ang="0">
                  <a:pos x="0" y="0"/>
                </a:cxn>
                <a:cxn ang="0">
                  <a:pos x="9" y="173"/>
                </a:cxn>
                <a:cxn ang="0">
                  <a:pos x="22" y="173"/>
                </a:cxn>
                <a:cxn ang="0">
                  <a:pos x="22" y="134"/>
                </a:cxn>
                <a:cxn ang="0">
                  <a:pos x="9" y="134"/>
                </a:cxn>
                <a:cxn ang="0">
                  <a:pos x="9" y="173"/>
                </a:cxn>
                <a:cxn ang="0">
                  <a:pos x="9" y="100"/>
                </a:cxn>
                <a:cxn ang="0">
                  <a:pos x="22" y="100"/>
                </a:cxn>
                <a:cxn ang="0">
                  <a:pos x="22" y="61"/>
                </a:cxn>
                <a:cxn ang="0">
                  <a:pos x="9" y="61"/>
                </a:cxn>
                <a:cxn ang="0">
                  <a:pos x="9" y="100"/>
                </a:cxn>
              </a:cxnLst>
              <a:rect l="0" t="0" r="r" b="b"/>
              <a:pathLst>
                <a:path w="22" h="173">
                  <a:moveTo>
                    <a:pt x="0" y="0"/>
                  </a:moveTo>
                  <a:lnTo>
                    <a:pt x="0" y="13"/>
                  </a:lnTo>
                  <a:lnTo>
                    <a:pt x="9" y="13"/>
                  </a:lnTo>
                  <a:lnTo>
                    <a:pt x="9" y="26"/>
                  </a:lnTo>
                  <a:lnTo>
                    <a:pt x="22" y="26"/>
                  </a:lnTo>
                  <a:lnTo>
                    <a:pt x="22" y="0"/>
                  </a:lnTo>
                  <a:lnTo>
                    <a:pt x="0" y="0"/>
                  </a:lnTo>
                  <a:close/>
                  <a:moveTo>
                    <a:pt x="9" y="173"/>
                  </a:moveTo>
                  <a:lnTo>
                    <a:pt x="22" y="173"/>
                  </a:lnTo>
                  <a:lnTo>
                    <a:pt x="22" y="134"/>
                  </a:lnTo>
                  <a:lnTo>
                    <a:pt x="9" y="134"/>
                  </a:lnTo>
                  <a:lnTo>
                    <a:pt x="9" y="173"/>
                  </a:lnTo>
                  <a:close/>
                  <a:moveTo>
                    <a:pt x="9" y="100"/>
                  </a:moveTo>
                  <a:lnTo>
                    <a:pt x="22" y="100"/>
                  </a:lnTo>
                  <a:lnTo>
                    <a:pt x="22" y="61"/>
                  </a:lnTo>
                  <a:lnTo>
                    <a:pt x="9" y="61"/>
                  </a:lnTo>
                  <a:lnTo>
                    <a:pt x="9" y="10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02" name="Rectangle 55"/>
            <p:cNvSpPr>
              <a:spLocks noChangeArrowheads="1"/>
            </p:cNvSpPr>
            <p:nvPr/>
          </p:nvSpPr>
          <p:spPr bwMode="auto">
            <a:xfrm>
              <a:off x="7510236" y="2432957"/>
              <a:ext cx="61912" cy="20638"/>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103" name="Rectangle 56"/>
            <p:cNvSpPr>
              <a:spLocks noChangeArrowheads="1"/>
            </p:cNvSpPr>
            <p:nvPr/>
          </p:nvSpPr>
          <p:spPr bwMode="auto">
            <a:xfrm>
              <a:off x="7392761" y="2432957"/>
              <a:ext cx="61912" cy="20638"/>
            </a:xfrm>
            <a:prstGeom prst="rect">
              <a:avLst/>
            </a:prstGeom>
            <a:grpFill/>
            <a:ln w="9525">
              <a:noFill/>
              <a:miter lim="800000"/>
            </a:ln>
          </p:spPr>
          <p:txBody>
            <a:bodyPr vert="horz" wrap="square" lIns="91440" tIns="45720" rIns="91440" bIns="45720" numCol="1" anchor="t" anchorCtr="0" compatLnSpc="1"/>
            <a:lstStyle/>
            <a:p>
              <a:endParaRPr lang="zh-CN" altLang="en-US">
                <a:solidFill>
                  <a:srgbClr val="000000"/>
                </a:solidFill>
              </a:endParaRPr>
            </a:p>
          </p:txBody>
        </p:sp>
        <p:sp>
          <p:nvSpPr>
            <p:cNvPr id="104" name="Freeform 57"/>
            <p:cNvSpPr>
              <a:spLocks noEditPoints="1"/>
            </p:cNvSpPr>
            <p:nvPr/>
          </p:nvSpPr>
          <p:spPr bwMode="auto">
            <a:xfrm>
              <a:off x="7297511" y="2178957"/>
              <a:ext cx="41275" cy="274638"/>
            </a:xfrm>
            <a:custGeom>
              <a:avLst/>
              <a:gdLst/>
              <a:ahLst/>
              <a:cxnLst>
                <a:cxn ang="0">
                  <a:pos x="26" y="173"/>
                </a:cxn>
                <a:cxn ang="0">
                  <a:pos x="26" y="160"/>
                </a:cxn>
                <a:cxn ang="0">
                  <a:pos x="13" y="160"/>
                </a:cxn>
                <a:cxn ang="0">
                  <a:pos x="13" y="147"/>
                </a:cxn>
                <a:cxn ang="0">
                  <a:pos x="0" y="147"/>
                </a:cxn>
                <a:cxn ang="0">
                  <a:pos x="0" y="173"/>
                </a:cxn>
                <a:cxn ang="0">
                  <a:pos x="26" y="173"/>
                </a:cxn>
                <a:cxn ang="0">
                  <a:pos x="13" y="0"/>
                </a:cxn>
                <a:cxn ang="0">
                  <a:pos x="0" y="0"/>
                </a:cxn>
                <a:cxn ang="0">
                  <a:pos x="0" y="39"/>
                </a:cxn>
                <a:cxn ang="0">
                  <a:pos x="13" y="39"/>
                </a:cxn>
                <a:cxn ang="0">
                  <a:pos x="13" y="0"/>
                </a:cxn>
                <a:cxn ang="0">
                  <a:pos x="13" y="74"/>
                </a:cxn>
                <a:cxn ang="0">
                  <a:pos x="0" y="74"/>
                </a:cxn>
                <a:cxn ang="0">
                  <a:pos x="0" y="113"/>
                </a:cxn>
                <a:cxn ang="0">
                  <a:pos x="13" y="113"/>
                </a:cxn>
                <a:cxn ang="0">
                  <a:pos x="13" y="74"/>
                </a:cxn>
              </a:cxnLst>
              <a:rect l="0" t="0" r="r" b="b"/>
              <a:pathLst>
                <a:path w="26" h="173">
                  <a:moveTo>
                    <a:pt x="26" y="173"/>
                  </a:moveTo>
                  <a:lnTo>
                    <a:pt x="26" y="160"/>
                  </a:lnTo>
                  <a:lnTo>
                    <a:pt x="13" y="160"/>
                  </a:lnTo>
                  <a:lnTo>
                    <a:pt x="13" y="147"/>
                  </a:lnTo>
                  <a:lnTo>
                    <a:pt x="0" y="147"/>
                  </a:lnTo>
                  <a:lnTo>
                    <a:pt x="0" y="173"/>
                  </a:lnTo>
                  <a:lnTo>
                    <a:pt x="26" y="173"/>
                  </a:lnTo>
                  <a:close/>
                  <a:moveTo>
                    <a:pt x="13" y="0"/>
                  </a:moveTo>
                  <a:lnTo>
                    <a:pt x="0" y="0"/>
                  </a:lnTo>
                  <a:lnTo>
                    <a:pt x="0" y="39"/>
                  </a:lnTo>
                  <a:lnTo>
                    <a:pt x="13" y="39"/>
                  </a:lnTo>
                  <a:lnTo>
                    <a:pt x="13" y="0"/>
                  </a:lnTo>
                  <a:close/>
                  <a:moveTo>
                    <a:pt x="13" y="74"/>
                  </a:moveTo>
                  <a:lnTo>
                    <a:pt x="0" y="74"/>
                  </a:lnTo>
                  <a:lnTo>
                    <a:pt x="0" y="113"/>
                  </a:lnTo>
                  <a:lnTo>
                    <a:pt x="13" y="113"/>
                  </a:lnTo>
                  <a:lnTo>
                    <a:pt x="13" y="7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ndParaRPr>
            </a:p>
          </p:txBody>
        </p:sp>
      </p:grpSp>
      <p:sp>
        <p:nvSpPr>
          <p:cNvPr id="105" name="TextBox 104"/>
          <p:cNvSpPr txBox="1"/>
          <p:nvPr/>
        </p:nvSpPr>
        <p:spPr>
          <a:xfrm>
            <a:off x="6675384" y="1842574"/>
            <a:ext cx="1072055" cy="269315"/>
          </a:xfrm>
          <a:prstGeom prst="rect">
            <a:avLst/>
          </a:prstGeom>
          <a:solidFill>
            <a:schemeClr val="bg1">
              <a:lumMod val="75000"/>
            </a:schemeClr>
          </a:solidFill>
        </p:spPr>
        <p:txBody>
          <a:bodyPr wrap="square" lIns="68589" tIns="34295" rIns="68589" bIns="34295" rtlCol="0">
            <a:spAutoFit/>
          </a:bodyPr>
          <a:lstStyle/>
          <a:p>
            <a:pPr algn="ctr"/>
            <a:r>
              <a:rPr lang="zh-CN" altLang="en-US" sz="1300" b="1" dirty="0" smtClean="0">
                <a:solidFill>
                  <a:srgbClr val="000000"/>
                </a:solidFill>
                <a:latin typeface="Heiti SC Light"/>
                <a:ea typeface="Heiti SC Light"/>
                <a:cs typeface="Heiti SC Light"/>
              </a:rPr>
              <a:t>融合转发</a:t>
            </a:r>
            <a:endParaRPr lang="en-US" sz="1300" b="1" dirty="0">
              <a:solidFill>
                <a:srgbClr val="000000"/>
              </a:solidFill>
              <a:latin typeface="Heiti SC Light"/>
              <a:ea typeface="Heiti SC Light"/>
              <a:cs typeface="Heiti SC Light"/>
            </a:endParaRPr>
          </a:p>
        </p:txBody>
      </p:sp>
      <p:sp>
        <p:nvSpPr>
          <p:cNvPr id="106" name="TextBox 105"/>
          <p:cNvSpPr txBox="1"/>
          <p:nvPr/>
        </p:nvSpPr>
        <p:spPr>
          <a:xfrm>
            <a:off x="4779002" y="2084529"/>
            <a:ext cx="1595310" cy="253146"/>
          </a:xfrm>
          <a:prstGeom prst="rect">
            <a:avLst/>
          </a:prstGeom>
          <a:noFill/>
        </p:spPr>
        <p:txBody>
          <a:bodyPr wrap="none" rtlCol="0">
            <a:spAutoFit/>
          </a:bodyPr>
          <a:lstStyle/>
          <a:p>
            <a:pPr algn="ctr">
              <a:lnSpc>
                <a:spcPct val="95000"/>
              </a:lnSpc>
            </a:pPr>
            <a:r>
              <a:rPr lang="zh-CN" altLang="en-US" sz="1100" b="1" dirty="0" smtClean="0">
                <a:solidFill>
                  <a:srgbClr val="000000"/>
                </a:solidFill>
                <a:latin typeface="Heiti SC Light"/>
                <a:ea typeface="Heiti SC Light"/>
                <a:cs typeface="Heiti SC Light"/>
              </a:rPr>
              <a:t>有线无线流量统一转发</a:t>
            </a:r>
            <a:endParaRPr lang="en-US" sz="1100" b="1" dirty="0">
              <a:solidFill>
                <a:srgbClr val="000000"/>
              </a:solidFill>
              <a:latin typeface="Heiti SC Light"/>
              <a:ea typeface="Heiti SC Light"/>
              <a:cs typeface="Heiti SC Light"/>
            </a:endParaRPr>
          </a:p>
        </p:txBody>
      </p:sp>
      <p:sp>
        <p:nvSpPr>
          <p:cNvPr id="111" name="TextBox 110"/>
          <p:cNvSpPr txBox="1"/>
          <p:nvPr/>
        </p:nvSpPr>
        <p:spPr>
          <a:xfrm>
            <a:off x="4684408" y="3575264"/>
            <a:ext cx="1736374" cy="253146"/>
          </a:xfrm>
          <a:prstGeom prst="rect">
            <a:avLst/>
          </a:prstGeom>
          <a:noFill/>
        </p:spPr>
        <p:txBody>
          <a:bodyPr wrap="none" rtlCol="0">
            <a:spAutoFit/>
          </a:bodyPr>
          <a:lstStyle/>
          <a:p>
            <a:pPr algn="ctr">
              <a:lnSpc>
                <a:spcPct val="95000"/>
              </a:lnSpc>
            </a:pPr>
            <a:r>
              <a:rPr lang="zh-CN" altLang="en-US" sz="1100" b="1" dirty="0" smtClean="0">
                <a:solidFill>
                  <a:srgbClr val="000000"/>
                </a:solidFill>
                <a:latin typeface="Heiti SC Light"/>
                <a:ea typeface="Heiti SC Light"/>
                <a:cs typeface="Heiti SC Light"/>
              </a:rPr>
              <a:t>认证点集中在敏捷交换机</a:t>
            </a:r>
            <a:endParaRPr lang="en-US" sz="1100" b="1" dirty="0">
              <a:solidFill>
                <a:srgbClr val="000000"/>
              </a:solidFill>
              <a:latin typeface="Heiti SC Light"/>
              <a:ea typeface="Heiti SC Light"/>
              <a:cs typeface="Heiti SC Light"/>
            </a:endParaRPr>
          </a:p>
        </p:txBody>
      </p:sp>
      <p:sp>
        <p:nvSpPr>
          <p:cNvPr id="112" name="TextBox 111"/>
          <p:cNvSpPr txBox="1"/>
          <p:nvPr/>
        </p:nvSpPr>
        <p:spPr>
          <a:xfrm>
            <a:off x="6675384" y="3527381"/>
            <a:ext cx="1072055" cy="269315"/>
          </a:xfrm>
          <a:prstGeom prst="rect">
            <a:avLst/>
          </a:prstGeom>
          <a:solidFill>
            <a:schemeClr val="bg1">
              <a:lumMod val="75000"/>
            </a:schemeClr>
          </a:solidFill>
        </p:spPr>
        <p:txBody>
          <a:bodyPr wrap="square" lIns="68589" tIns="34295" rIns="68589" bIns="34295" rtlCol="0">
            <a:spAutoFit/>
          </a:bodyPr>
          <a:lstStyle/>
          <a:p>
            <a:pPr algn="ctr"/>
            <a:r>
              <a:rPr lang="zh-CN" altLang="en-US" sz="1300" b="1" dirty="0" smtClean="0">
                <a:solidFill>
                  <a:srgbClr val="000000"/>
                </a:solidFill>
                <a:latin typeface="Heiti SC Light"/>
                <a:ea typeface="Heiti SC Light"/>
                <a:cs typeface="Heiti SC Light"/>
              </a:rPr>
              <a:t>融合认证</a:t>
            </a:r>
            <a:endParaRPr lang="en-US" sz="1300" b="1" dirty="0">
              <a:solidFill>
                <a:srgbClr val="000000"/>
              </a:solidFill>
              <a:latin typeface="Heiti SC Light"/>
              <a:ea typeface="Heiti SC Light"/>
              <a:cs typeface="Heiti SC Light"/>
            </a:endParaRPr>
          </a:p>
        </p:txBody>
      </p:sp>
      <p:grpSp>
        <p:nvGrpSpPr>
          <p:cNvPr id="16" name="Group 49"/>
          <p:cNvGrpSpPr/>
          <p:nvPr/>
        </p:nvGrpSpPr>
        <p:grpSpPr>
          <a:xfrm>
            <a:off x="4779353" y="2501637"/>
            <a:ext cx="1965412" cy="630612"/>
            <a:chOff x="7286949" y="2936341"/>
            <a:chExt cx="3650150" cy="1757663"/>
          </a:xfrm>
        </p:grpSpPr>
        <p:sp>
          <p:nvSpPr>
            <p:cNvPr id="119" name="TextBox 118"/>
            <p:cNvSpPr txBox="1"/>
            <p:nvPr/>
          </p:nvSpPr>
          <p:spPr>
            <a:xfrm>
              <a:off x="7286949" y="3988427"/>
              <a:ext cx="2962797" cy="705577"/>
            </a:xfrm>
            <a:prstGeom prst="rect">
              <a:avLst/>
            </a:prstGeom>
            <a:noFill/>
          </p:spPr>
          <p:txBody>
            <a:bodyPr wrap="none" rtlCol="0">
              <a:spAutoFit/>
            </a:bodyPr>
            <a:lstStyle/>
            <a:p>
              <a:pPr algn="ctr">
                <a:lnSpc>
                  <a:spcPct val="95000"/>
                </a:lnSpc>
              </a:pPr>
              <a:r>
                <a:rPr lang="zh-CN" altLang="en-US" sz="1100" b="1" dirty="0" smtClean="0">
                  <a:solidFill>
                    <a:srgbClr val="000000"/>
                  </a:solidFill>
                  <a:latin typeface="Heiti SC Light"/>
                  <a:ea typeface="Heiti SC Light"/>
                  <a:cs typeface="Heiti SC Light"/>
                </a:rPr>
                <a:t>有线无线业务统一管理</a:t>
              </a:r>
              <a:endParaRPr lang="en-US" sz="1100" b="1" dirty="0">
                <a:solidFill>
                  <a:srgbClr val="000000"/>
                </a:solidFill>
                <a:latin typeface="Heiti SC Light"/>
                <a:ea typeface="Heiti SC Light"/>
                <a:cs typeface="Heiti SC Light"/>
              </a:endParaRPr>
            </a:p>
          </p:txBody>
        </p:sp>
        <p:sp>
          <p:nvSpPr>
            <p:cNvPr id="124" name="Freeform 18"/>
            <p:cNvSpPr>
              <a:spLocks noEditPoints="1"/>
            </p:cNvSpPr>
            <p:nvPr/>
          </p:nvSpPr>
          <p:spPr bwMode="auto">
            <a:xfrm>
              <a:off x="10846195" y="2936341"/>
              <a:ext cx="90904" cy="87756"/>
            </a:xfrm>
            <a:custGeom>
              <a:avLst/>
              <a:gdLst>
                <a:gd name="T0" fmla="*/ 303 w 303"/>
                <a:gd name="T1" fmla="*/ 303 h 303"/>
                <a:gd name="T2" fmla="*/ 0 w 303"/>
                <a:gd name="T3" fmla="*/ 303 h 303"/>
                <a:gd name="T4" fmla="*/ 0 w 303"/>
                <a:gd name="T5" fmla="*/ 0 h 303"/>
                <a:gd name="T6" fmla="*/ 303 w 303"/>
                <a:gd name="T7" fmla="*/ 0 h 303"/>
                <a:gd name="T8" fmla="*/ 303 w 303"/>
                <a:gd name="T9" fmla="*/ 303 h 303"/>
                <a:gd name="T10" fmla="*/ 29 w 303"/>
                <a:gd name="T11" fmla="*/ 274 h 303"/>
                <a:gd name="T12" fmla="*/ 275 w 303"/>
                <a:gd name="T13" fmla="*/ 274 h 303"/>
                <a:gd name="T14" fmla="*/ 275 w 303"/>
                <a:gd name="T15" fmla="*/ 28 h 303"/>
                <a:gd name="T16" fmla="*/ 29 w 303"/>
                <a:gd name="T17" fmla="*/ 28 h 303"/>
                <a:gd name="T18" fmla="*/ 29 w 303"/>
                <a:gd name="T19" fmla="*/ 274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3" h="303">
                  <a:moveTo>
                    <a:pt x="303" y="303"/>
                  </a:moveTo>
                  <a:lnTo>
                    <a:pt x="0" y="303"/>
                  </a:lnTo>
                  <a:lnTo>
                    <a:pt x="0" y="0"/>
                  </a:lnTo>
                  <a:lnTo>
                    <a:pt x="303" y="0"/>
                  </a:lnTo>
                  <a:lnTo>
                    <a:pt x="303" y="303"/>
                  </a:lnTo>
                  <a:close/>
                  <a:moveTo>
                    <a:pt x="29" y="274"/>
                  </a:moveTo>
                  <a:lnTo>
                    <a:pt x="275" y="274"/>
                  </a:lnTo>
                  <a:lnTo>
                    <a:pt x="275" y="28"/>
                  </a:lnTo>
                  <a:lnTo>
                    <a:pt x="29" y="28"/>
                  </a:lnTo>
                  <a:lnTo>
                    <a:pt x="29" y="274"/>
                  </a:lnTo>
                  <a:close/>
                </a:path>
              </a:pathLst>
            </a:custGeom>
            <a:solidFill>
              <a:srgbClr val="FFFFFF"/>
            </a:solidFill>
            <a:ln>
              <a:noFill/>
            </a:ln>
            <a:effectLst/>
          </p:spPr>
          <p:txBody>
            <a:bodyPr vert="horz" wrap="square" lIns="91440" tIns="45720" rIns="91440" bIns="45720" numCol="1" anchor="t" anchorCtr="0" compatLnSpc="1"/>
            <a:lstStyle/>
            <a:p>
              <a:endParaRPr lang="en-US" sz="1100" dirty="0">
                <a:solidFill>
                  <a:srgbClr val="000000"/>
                </a:solidFill>
              </a:endParaRPr>
            </a:p>
          </p:txBody>
        </p:sp>
      </p:grpSp>
      <p:sp>
        <p:nvSpPr>
          <p:cNvPr id="126" name="Freeform 32"/>
          <p:cNvSpPr>
            <a:spLocks noEditPoints="1"/>
          </p:cNvSpPr>
          <p:nvPr/>
        </p:nvSpPr>
        <p:spPr bwMode="auto">
          <a:xfrm>
            <a:off x="5424737" y="2537163"/>
            <a:ext cx="306649" cy="330051"/>
          </a:xfrm>
          <a:custGeom>
            <a:avLst/>
            <a:gdLst/>
            <a:ahLst/>
            <a:cxnLst>
              <a:cxn ang="0">
                <a:pos x="618" y="166"/>
              </a:cxn>
              <a:cxn ang="0">
                <a:pos x="688" y="108"/>
              </a:cxn>
              <a:cxn ang="0">
                <a:pos x="660" y="54"/>
              </a:cxn>
              <a:cxn ang="0">
                <a:pos x="464" y="0"/>
              </a:cxn>
              <a:cxn ang="0">
                <a:pos x="254" y="32"/>
              </a:cxn>
              <a:cxn ang="0">
                <a:pos x="184" y="90"/>
              </a:cxn>
              <a:cxn ang="0">
                <a:pos x="212" y="144"/>
              </a:cxn>
              <a:cxn ang="0">
                <a:pos x="408" y="198"/>
              </a:cxn>
              <a:cxn ang="0">
                <a:pos x="266" y="334"/>
              </a:cxn>
              <a:cxn ang="0">
                <a:pos x="474" y="358"/>
              </a:cxn>
              <a:cxn ang="0">
                <a:pos x="674" y="304"/>
              </a:cxn>
              <a:cxn ang="0">
                <a:pos x="688" y="188"/>
              </a:cxn>
              <a:cxn ang="0">
                <a:pos x="630" y="204"/>
              </a:cxn>
              <a:cxn ang="0">
                <a:pos x="436" y="240"/>
              </a:cxn>
              <a:cxn ang="0">
                <a:pos x="218" y="194"/>
              </a:cxn>
              <a:cxn ang="0">
                <a:pos x="184" y="272"/>
              </a:cxn>
              <a:cxn ang="0">
                <a:pos x="238" y="238"/>
              </a:cxn>
              <a:cxn ang="0">
                <a:pos x="252" y="274"/>
              </a:cxn>
              <a:cxn ang="0">
                <a:pos x="224" y="274"/>
              </a:cxn>
              <a:cxn ang="0">
                <a:pos x="238" y="238"/>
              </a:cxn>
              <a:cxn ang="0">
                <a:pos x="326" y="510"/>
              </a:cxn>
              <a:cxn ang="0">
                <a:pos x="546" y="510"/>
              </a:cxn>
              <a:cxn ang="0">
                <a:pos x="680" y="458"/>
              </a:cxn>
              <a:cxn ang="0">
                <a:pos x="684" y="350"/>
              </a:cxn>
              <a:cxn ang="0">
                <a:pos x="568" y="386"/>
              </a:cxn>
              <a:cxn ang="0">
                <a:pos x="366" y="396"/>
              </a:cxn>
              <a:cxn ang="0">
                <a:pos x="200" y="350"/>
              </a:cxn>
              <a:cxn ang="0">
                <a:pos x="184" y="442"/>
              </a:cxn>
              <a:cxn ang="0">
                <a:pos x="244" y="398"/>
              </a:cxn>
              <a:cxn ang="0">
                <a:pos x="244" y="446"/>
              </a:cxn>
              <a:cxn ang="0">
                <a:pos x="222" y="422"/>
              </a:cxn>
              <a:cxn ang="0">
                <a:pos x="534" y="848"/>
              </a:cxn>
              <a:cxn ang="0">
                <a:pos x="524" y="882"/>
              </a:cxn>
              <a:cxn ang="0">
                <a:pos x="534" y="916"/>
              </a:cxn>
              <a:cxn ang="0">
                <a:pos x="872" y="902"/>
              </a:cxn>
              <a:cxn ang="0">
                <a:pos x="872" y="864"/>
              </a:cxn>
              <a:cxn ang="0">
                <a:pos x="34" y="848"/>
              </a:cxn>
              <a:cxn ang="0">
                <a:pos x="2" y="868"/>
              </a:cxn>
              <a:cxn ang="0">
                <a:pos x="10" y="906"/>
              </a:cxn>
              <a:cxn ang="0">
                <a:pos x="348" y="914"/>
              </a:cxn>
              <a:cxn ang="0">
                <a:pos x="354" y="868"/>
              </a:cxn>
              <a:cxn ang="0">
                <a:pos x="460" y="818"/>
              </a:cxn>
              <a:cxn ang="0">
                <a:pos x="612" y="654"/>
              </a:cxn>
              <a:cxn ang="0">
                <a:pos x="688" y="602"/>
              </a:cxn>
              <a:cxn ang="0">
                <a:pos x="672" y="510"/>
              </a:cxn>
              <a:cxn ang="0">
                <a:pos x="506" y="556"/>
              </a:cxn>
              <a:cxn ang="0">
                <a:pos x="304" y="546"/>
              </a:cxn>
              <a:cxn ang="0">
                <a:pos x="188" y="510"/>
              </a:cxn>
              <a:cxn ang="0">
                <a:pos x="192" y="618"/>
              </a:cxn>
              <a:cxn ang="0">
                <a:pos x="316" y="668"/>
              </a:cxn>
              <a:cxn ang="0">
                <a:pos x="398" y="828"/>
              </a:cxn>
              <a:cxn ang="0">
                <a:pos x="370" y="882"/>
              </a:cxn>
              <a:cxn ang="0">
                <a:pos x="424" y="948"/>
              </a:cxn>
              <a:cxn ang="0">
                <a:pos x="494" y="920"/>
              </a:cxn>
              <a:cxn ang="0">
                <a:pos x="498" y="852"/>
              </a:cxn>
              <a:cxn ang="0">
                <a:pos x="238" y="606"/>
              </a:cxn>
              <a:cxn ang="0">
                <a:pos x="224" y="570"/>
              </a:cxn>
              <a:cxn ang="0">
                <a:pos x="252" y="570"/>
              </a:cxn>
              <a:cxn ang="0">
                <a:pos x="238" y="606"/>
              </a:cxn>
            </a:cxnLst>
            <a:rect l="0" t="0" r="r" b="b"/>
            <a:pathLst>
              <a:path w="876" h="950">
                <a:moveTo>
                  <a:pt x="436" y="198"/>
                </a:moveTo>
                <a:lnTo>
                  <a:pt x="436" y="198"/>
                </a:lnTo>
                <a:lnTo>
                  <a:pt x="464" y="198"/>
                </a:lnTo>
                <a:lnTo>
                  <a:pt x="490" y="196"/>
                </a:lnTo>
                <a:lnTo>
                  <a:pt x="538" y="190"/>
                </a:lnTo>
                <a:lnTo>
                  <a:pt x="582" y="180"/>
                </a:lnTo>
                <a:lnTo>
                  <a:pt x="618" y="166"/>
                </a:lnTo>
                <a:lnTo>
                  <a:pt x="634" y="160"/>
                </a:lnTo>
                <a:lnTo>
                  <a:pt x="648" y="152"/>
                </a:lnTo>
                <a:lnTo>
                  <a:pt x="660" y="144"/>
                </a:lnTo>
                <a:lnTo>
                  <a:pt x="670" y="134"/>
                </a:lnTo>
                <a:lnTo>
                  <a:pt x="678" y="126"/>
                </a:lnTo>
                <a:lnTo>
                  <a:pt x="684" y="116"/>
                </a:lnTo>
                <a:lnTo>
                  <a:pt x="688" y="108"/>
                </a:lnTo>
                <a:lnTo>
                  <a:pt x="688" y="98"/>
                </a:lnTo>
                <a:lnTo>
                  <a:pt x="688" y="98"/>
                </a:lnTo>
                <a:lnTo>
                  <a:pt x="688" y="90"/>
                </a:lnTo>
                <a:lnTo>
                  <a:pt x="684" y="82"/>
                </a:lnTo>
                <a:lnTo>
                  <a:pt x="678" y="72"/>
                </a:lnTo>
                <a:lnTo>
                  <a:pt x="670" y="64"/>
                </a:lnTo>
                <a:lnTo>
                  <a:pt x="660" y="54"/>
                </a:lnTo>
                <a:lnTo>
                  <a:pt x="648" y="46"/>
                </a:lnTo>
                <a:lnTo>
                  <a:pt x="634" y="38"/>
                </a:lnTo>
                <a:lnTo>
                  <a:pt x="618" y="32"/>
                </a:lnTo>
                <a:lnTo>
                  <a:pt x="582" y="18"/>
                </a:lnTo>
                <a:lnTo>
                  <a:pt x="538" y="8"/>
                </a:lnTo>
                <a:lnTo>
                  <a:pt x="490" y="2"/>
                </a:lnTo>
                <a:lnTo>
                  <a:pt x="464" y="0"/>
                </a:lnTo>
                <a:lnTo>
                  <a:pt x="436" y="0"/>
                </a:lnTo>
                <a:lnTo>
                  <a:pt x="436" y="0"/>
                </a:lnTo>
                <a:lnTo>
                  <a:pt x="408" y="0"/>
                </a:lnTo>
                <a:lnTo>
                  <a:pt x="382" y="2"/>
                </a:lnTo>
                <a:lnTo>
                  <a:pt x="334" y="8"/>
                </a:lnTo>
                <a:lnTo>
                  <a:pt x="290" y="18"/>
                </a:lnTo>
                <a:lnTo>
                  <a:pt x="254" y="32"/>
                </a:lnTo>
                <a:lnTo>
                  <a:pt x="238" y="38"/>
                </a:lnTo>
                <a:lnTo>
                  <a:pt x="224" y="46"/>
                </a:lnTo>
                <a:lnTo>
                  <a:pt x="212" y="54"/>
                </a:lnTo>
                <a:lnTo>
                  <a:pt x="202" y="64"/>
                </a:lnTo>
                <a:lnTo>
                  <a:pt x="194" y="72"/>
                </a:lnTo>
                <a:lnTo>
                  <a:pt x="188" y="82"/>
                </a:lnTo>
                <a:lnTo>
                  <a:pt x="184" y="90"/>
                </a:lnTo>
                <a:lnTo>
                  <a:pt x="184" y="98"/>
                </a:lnTo>
                <a:lnTo>
                  <a:pt x="184" y="98"/>
                </a:lnTo>
                <a:lnTo>
                  <a:pt x="184" y="108"/>
                </a:lnTo>
                <a:lnTo>
                  <a:pt x="188" y="116"/>
                </a:lnTo>
                <a:lnTo>
                  <a:pt x="194" y="126"/>
                </a:lnTo>
                <a:lnTo>
                  <a:pt x="202" y="134"/>
                </a:lnTo>
                <a:lnTo>
                  <a:pt x="212" y="144"/>
                </a:lnTo>
                <a:lnTo>
                  <a:pt x="224" y="152"/>
                </a:lnTo>
                <a:lnTo>
                  <a:pt x="238" y="160"/>
                </a:lnTo>
                <a:lnTo>
                  <a:pt x="254" y="166"/>
                </a:lnTo>
                <a:lnTo>
                  <a:pt x="290" y="180"/>
                </a:lnTo>
                <a:lnTo>
                  <a:pt x="334" y="190"/>
                </a:lnTo>
                <a:lnTo>
                  <a:pt x="382" y="196"/>
                </a:lnTo>
                <a:lnTo>
                  <a:pt x="408" y="198"/>
                </a:lnTo>
                <a:lnTo>
                  <a:pt x="436" y="198"/>
                </a:lnTo>
                <a:lnTo>
                  <a:pt x="436" y="198"/>
                </a:lnTo>
                <a:close/>
                <a:moveTo>
                  <a:pt x="198" y="304"/>
                </a:moveTo>
                <a:lnTo>
                  <a:pt x="198" y="304"/>
                </a:lnTo>
                <a:lnTo>
                  <a:pt x="218" y="314"/>
                </a:lnTo>
                <a:lnTo>
                  <a:pt x="240" y="326"/>
                </a:lnTo>
                <a:lnTo>
                  <a:pt x="266" y="334"/>
                </a:lnTo>
                <a:lnTo>
                  <a:pt x="296" y="344"/>
                </a:lnTo>
                <a:lnTo>
                  <a:pt x="326" y="350"/>
                </a:lnTo>
                <a:lnTo>
                  <a:pt x="362" y="354"/>
                </a:lnTo>
                <a:lnTo>
                  <a:pt x="398" y="358"/>
                </a:lnTo>
                <a:lnTo>
                  <a:pt x="436" y="360"/>
                </a:lnTo>
                <a:lnTo>
                  <a:pt x="436" y="360"/>
                </a:lnTo>
                <a:lnTo>
                  <a:pt x="474" y="358"/>
                </a:lnTo>
                <a:lnTo>
                  <a:pt x="512" y="354"/>
                </a:lnTo>
                <a:lnTo>
                  <a:pt x="546" y="350"/>
                </a:lnTo>
                <a:lnTo>
                  <a:pt x="576" y="344"/>
                </a:lnTo>
                <a:lnTo>
                  <a:pt x="606" y="334"/>
                </a:lnTo>
                <a:lnTo>
                  <a:pt x="632" y="326"/>
                </a:lnTo>
                <a:lnTo>
                  <a:pt x="654" y="314"/>
                </a:lnTo>
                <a:lnTo>
                  <a:pt x="674" y="304"/>
                </a:lnTo>
                <a:lnTo>
                  <a:pt x="674" y="304"/>
                </a:lnTo>
                <a:lnTo>
                  <a:pt x="680" y="298"/>
                </a:lnTo>
                <a:lnTo>
                  <a:pt x="686" y="290"/>
                </a:lnTo>
                <a:lnTo>
                  <a:pt x="688" y="282"/>
                </a:lnTo>
                <a:lnTo>
                  <a:pt x="688" y="272"/>
                </a:lnTo>
                <a:lnTo>
                  <a:pt x="688" y="188"/>
                </a:lnTo>
                <a:lnTo>
                  <a:pt x="688" y="188"/>
                </a:lnTo>
                <a:lnTo>
                  <a:pt x="688" y="184"/>
                </a:lnTo>
                <a:lnTo>
                  <a:pt x="684" y="180"/>
                </a:lnTo>
                <a:lnTo>
                  <a:pt x="680" y="178"/>
                </a:lnTo>
                <a:lnTo>
                  <a:pt x="674" y="180"/>
                </a:lnTo>
                <a:lnTo>
                  <a:pt x="674" y="180"/>
                </a:lnTo>
                <a:lnTo>
                  <a:pt x="654" y="194"/>
                </a:lnTo>
                <a:lnTo>
                  <a:pt x="630" y="204"/>
                </a:lnTo>
                <a:lnTo>
                  <a:pt x="604" y="214"/>
                </a:lnTo>
                <a:lnTo>
                  <a:pt x="574" y="224"/>
                </a:lnTo>
                <a:lnTo>
                  <a:pt x="542" y="230"/>
                </a:lnTo>
                <a:lnTo>
                  <a:pt x="508" y="236"/>
                </a:lnTo>
                <a:lnTo>
                  <a:pt x="474" y="238"/>
                </a:lnTo>
                <a:lnTo>
                  <a:pt x="436" y="240"/>
                </a:lnTo>
                <a:lnTo>
                  <a:pt x="436" y="240"/>
                </a:lnTo>
                <a:lnTo>
                  <a:pt x="398" y="238"/>
                </a:lnTo>
                <a:lnTo>
                  <a:pt x="364" y="236"/>
                </a:lnTo>
                <a:lnTo>
                  <a:pt x="330" y="230"/>
                </a:lnTo>
                <a:lnTo>
                  <a:pt x="298" y="224"/>
                </a:lnTo>
                <a:lnTo>
                  <a:pt x="268" y="214"/>
                </a:lnTo>
                <a:lnTo>
                  <a:pt x="242" y="204"/>
                </a:lnTo>
                <a:lnTo>
                  <a:pt x="218" y="194"/>
                </a:lnTo>
                <a:lnTo>
                  <a:pt x="198" y="180"/>
                </a:lnTo>
                <a:lnTo>
                  <a:pt x="198" y="180"/>
                </a:lnTo>
                <a:lnTo>
                  <a:pt x="192" y="178"/>
                </a:lnTo>
                <a:lnTo>
                  <a:pt x="188" y="180"/>
                </a:lnTo>
                <a:lnTo>
                  <a:pt x="184" y="184"/>
                </a:lnTo>
                <a:lnTo>
                  <a:pt x="184" y="188"/>
                </a:lnTo>
                <a:lnTo>
                  <a:pt x="184" y="272"/>
                </a:lnTo>
                <a:lnTo>
                  <a:pt x="184" y="272"/>
                </a:lnTo>
                <a:lnTo>
                  <a:pt x="184" y="282"/>
                </a:lnTo>
                <a:lnTo>
                  <a:pt x="188" y="290"/>
                </a:lnTo>
                <a:lnTo>
                  <a:pt x="192" y="298"/>
                </a:lnTo>
                <a:lnTo>
                  <a:pt x="198" y="304"/>
                </a:lnTo>
                <a:lnTo>
                  <a:pt x="198" y="304"/>
                </a:lnTo>
                <a:close/>
                <a:moveTo>
                  <a:pt x="238" y="238"/>
                </a:moveTo>
                <a:lnTo>
                  <a:pt x="238" y="238"/>
                </a:lnTo>
                <a:lnTo>
                  <a:pt x="244" y="240"/>
                </a:lnTo>
                <a:lnTo>
                  <a:pt x="250" y="246"/>
                </a:lnTo>
                <a:lnTo>
                  <a:pt x="252" y="254"/>
                </a:lnTo>
                <a:lnTo>
                  <a:pt x="254" y="264"/>
                </a:lnTo>
                <a:lnTo>
                  <a:pt x="254" y="264"/>
                </a:lnTo>
                <a:lnTo>
                  <a:pt x="252" y="274"/>
                </a:lnTo>
                <a:lnTo>
                  <a:pt x="250" y="282"/>
                </a:lnTo>
                <a:lnTo>
                  <a:pt x="244" y="288"/>
                </a:lnTo>
                <a:lnTo>
                  <a:pt x="238" y="290"/>
                </a:lnTo>
                <a:lnTo>
                  <a:pt x="238" y="290"/>
                </a:lnTo>
                <a:lnTo>
                  <a:pt x="232" y="288"/>
                </a:lnTo>
                <a:lnTo>
                  <a:pt x="228" y="282"/>
                </a:lnTo>
                <a:lnTo>
                  <a:pt x="224" y="274"/>
                </a:lnTo>
                <a:lnTo>
                  <a:pt x="222" y="264"/>
                </a:lnTo>
                <a:lnTo>
                  <a:pt x="222" y="264"/>
                </a:lnTo>
                <a:lnTo>
                  <a:pt x="224" y="254"/>
                </a:lnTo>
                <a:lnTo>
                  <a:pt x="228" y="246"/>
                </a:lnTo>
                <a:lnTo>
                  <a:pt x="232" y="240"/>
                </a:lnTo>
                <a:lnTo>
                  <a:pt x="238" y="238"/>
                </a:lnTo>
                <a:lnTo>
                  <a:pt x="238" y="238"/>
                </a:lnTo>
                <a:close/>
                <a:moveTo>
                  <a:pt x="198" y="464"/>
                </a:moveTo>
                <a:lnTo>
                  <a:pt x="198" y="464"/>
                </a:lnTo>
                <a:lnTo>
                  <a:pt x="218" y="476"/>
                </a:lnTo>
                <a:lnTo>
                  <a:pt x="240" y="486"/>
                </a:lnTo>
                <a:lnTo>
                  <a:pt x="266" y="496"/>
                </a:lnTo>
                <a:lnTo>
                  <a:pt x="296" y="504"/>
                </a:lnTo>
                <a:lnTo>
                  <a:pt x="326" y="510"/>
                </a:lnTo>
                <a:lnTo>
                  <a:pt x="362" y="516"/>
                </a:lnTo>
                <a:lnTo>
                  <a:pt x="398" y="518"/>
                </a:lnTo>
                <a:lnTo>
                  <a:pt x="436" y="520"/>
                </a:lnTo>
                <a:lnTo>
                  <a:pt x="436" y="520"/>
                </a:lnTo>
                <a:lnTo>
                  <a:pt x="474" y="518"/>
                </a:lnTo>
                <a:lnTo>
                  <a:pt x="512" y="516"/>
                </a:lnTo>
                <a:lnTo>
                  <a:pt x="546" y="510"/>
                </a:lnTo>
                <a:lnTo>
                  <a:pt x="576" y="504"/>
                </a:lnTo>
                <a:lnTo>
                  <a:pt x="606" y="496"/>
                </a:lnTo>
                <a:lnTo>
                  <a:pt x="632" y="486"/>
                </a:lnTo>
                <a:lnTo>
                  <a:pt x="654" y="476"/>
                </a:lnTo>
                <a:lnTo>
                  <a:pt x="674" y="464"/>
                </a:lnTo>
                <a:lnTo>
                  <a:pt x="674" y="464"/>
                </a:lnTo>
                <a:lnTo>
                  <a:pt x="680" y="458"/>
                </a:lnTo>
                <a:lnTo>
                  <a:pt x="686" y="450"/>
                </a:lnTo>
                <a:lnTo>
                  <a:pt x="688" y="442"/>
                </a:lnTo>
                <a:lnTo>
                  <a:pt x="688" y="432"/>
                </a:lnTo>
                <a:lnTo>
                  <a:pt x="688" y="360"/>
                </a:lnTo>
                <a:lnTo>
                  <a:pt x="688" y="360"/>
                </a:lnTo>
                <a:lnTo>
                  <a:pt x="688" y="354"/>
                </a:lnTo>
                <a:lnTo>
                  <a:pt x="684" y="350"/>
                </a:lnTo>
                <a:lnTo>
                  <a:pt x="678" y="348"/>
                </a:lnTo>
                <a:lnTo>
                  <a:pt x="672" y="350"/>
                </a:lnTo>
                <a:lnTo>
                  <a:pt x="672" y="350"/>
                </a:lnTo>
                <a:lnTo>
                  <a:pt x="650" y="360"/>
                </a:lnTo>
                <a:lnTo>
                  <a:pt x="626" y="370"/>
                </a:lnTo>
                <a:lnTo>
                  <a:pt x="598" y="380"/>
                </a:lnTo>
                <a:lnTo>
                  <a:pt x="568" y="386"/>
                </a:lnTo>
                <a:lnTo>
                  <a:pt x="538" y="392"/>
                </a:lnTo>
                <a:lnTo>
                  <a:pt x="506" y="396"/>
                </a:lnTo>
                <a:lnTo>
                  <a:pt x="472" y="398"/>
                </a:lnTo>
                <a:lnTo>
                  <a:pt x="436" y="400"/>
                </a:lnTo>
                <a:lnTo>
                  <a:pt x="436" y="400"/>
                </a:lnTo>
                <a:lnTo>
                  <a:pt x="400" y="398"/>
                </a:lnTo>
                <a:lnTo>
                  <a:pt x="366" y="396"/>
                </a:lnTo>
                <a:lnTo>
                  <a:pt x="334" y="392"/>
                </a:lnTo>
                <a:lnTo>
                  <a:pt x="304" y="386"/>
                </a:lnTo>
                <a:lnTo>
                  <a:pt x="274" y="380"/>
                </a:lnTo>
                <a:lnTo>
                  <a:pt x="246" y="370"/>
                </a:lnTo>
                <a:lnTo>
                  <a:pt x="222" y="360"/>
                </a:lnTo>
                <a:lnTo>
                  <a:pt x="200" y="350"/>
                </a:lnTo>
                <a:lnTo>
                  <a:pt x="200" y="350"/>
                </a:lnTo>
                <a:lnTo>
                  <a:pt x="194" y="348"/>
                </a:lnTo>
                <a:lnTo>
                  <a:pt x="188" y="350"/>
                </a:lnTo>
                <a:lnTo>
                  <a:pt x="184" y="354"/>
                </a:lnTo>
                <a:lnTo>
                  <a:pt x="184" y="360"/>
                </a:lnTo>
                <a:lnTo>
                  <a:pt x="184" y="432"/>
                </a:lnTo>
                <a:lnTo>
                  <a:pt x="184" y="432"/>
                </a:lnTo>
                <a:lnTo>
                  <a:pt x="184" y="442"/>
                </a:lnTo>
                <a:lnTo>
                  <a:pt x="188" y="450"/>
                </a:lnTo>
                <a:lnTo>
                  <a:pt x="192" y="458"/>
                </a:lnTo>
                <a:lnTo>
                  <a:pt x="198" y="464"/>
                </a:lnTo>
                <a:lnTo>
                  <a:pt x="198" y="464"/>
                </a:lnTo>
                <a:close/>
                <a:moveTo>
                  <a:pt x="238" y="396"/>
                </a:moveTo>
                <a:lnTo>
                  <a:pt x="238" y="396"/>
                </a:lnTo>
                <a:lnTo>
                  <a:pt x="244" y="398"/>
                </a:lnTo>
                <a:lnTo>
                  <a:pt x="250" y="404"/>
                </a:lnTo>
                <a:lnTo>
                  <a:pt x="252" y="412"/>
                </a:lnTo>
                <a:lnTo>
                  <a:pt x="254" y="422"/>
                </a:lnTo>
                <a:lnTo>
                  <a:pt x="254" y="422"/>
                </a:lnTo>
                <a:lnTo>
                  <a:pt x="252" y="432"/>
                </a:lnTo>
                <a:lnTo>
                  <a:pt x="250" y="440"/>
                </a:lnTo>
                <a:lnTo>
                  <a:pt x="244" y="446"/>
                </a:lnTo>
                <a:lnTo>
                  <a:pt x="238" y="448"/>
                </a:lnTo>
                <a:lnTo>
                  <a:pt x="238" y="448"/>
                </a:lnTo>
                <a:lnTo>
                  <a:pt x="232" y="446"/>
                </a:lnTo>
                <a:lnTo>
                  <a:pt x="228" y="440"/>
                </a:lnTo>
                <a:lnTo>
                  <a:pt x="224" y="432"/>
                </a:lnTo>
                <a:lnTo>
                  <a:pt x="222" y="422"/>
                </a:lnTo>
                <a:lnTo>
                  <a:pt x="222" y="422"/>
                </a:lnTo>
                <a:lnTo>
                  <a:pt x="224" y="412"/>
                </a:lnTo>
                <a:lnTo>
                  <a:pt x="228" y="404"/>
                </a:lnTo>
                <a:lnTo>
                  <a:pt x="232" y="398"/>
                </a:lnTo>
                <a:lnTo>
                  <a:pt x="238" y="396"/>
                </a:lnTo>
                <a:lnTo>
                  <a:pt x="238" y="396"/>
                </a:lnTo>
                <a:close/>
                <a:moveTo>
                  <a:pt x="842" y="848"/>
                </a:moveTo>
                <a:lnTo>
                  <a:pt x="534" y="848"/>
                </a:lnTo>
                <a:lnTo>
                  <a:pt x="534" y="848"/>
                </a:lnTo>
                <a:lnTo>
                  <a:pt x="528" y="850"/>
                </a:lnTo>
                <a:lnTo>
                  <a:pt x="524" y="854"/>
                </a:lnTo>
                <a:lnTo>
                  <a:pt x="522" y="862"/>
                </a:lnTo>
                <a:lnTo>
                  <a:pt x="522" y="868"/>
                </a:lnTo>
                <a:lnTo>
                  <a:pt x="522" y="868"/>
                </a:lnTo>
                <a:lnTo>
                  <a:pt x="524" y="882"/>
                </a:lnTo>
                <a:lnTo>
                  <a:pt x="524" y="882"/>
                </a:lnTo>
                <a:lnTo>
                  <a:pt x="522" y="896"/>
                </a:lnTo>
                <a:lnTo>
                  <a:pt x="522" y="896"/>
                </a:lnTo>
                <a:lnTo>
                  <a:pt x="522" y="904"/>
                </a:lnTo>
                <a:lnTo>
                  <a:pt x="524" y="910"/>
                </a:lnTo>
                <a:lnTo>
                  <a:pt x="528" y="914"/>
                </a:lnTo>
                <a:lnTo>
                  <a:pt x="534" y="916"/>
                </a:lnTo>
                <a:lnTo>
                  <a:pt x="842" y="916"/>
                </a:lnTo>
                <a:lnTo>
                  <a:pt x="842" y="916"/>
                </a:lnTo>
                <a:lnTo>
                  <a:pt x="850" y="916"/>
                </a:lnTo>
                <a:lnTo>
                  <a:pt x="856" y="914"/>
                </a:lnTo>
                <a:lnTo>
                  <a:pt x="862" y="910"/>
                </a:lnTo>
                <a:lnTo>
                  <a:pt x="868" y="906"/>
                </a:lnTo>
                <a:lnTo>
                  <a:pt x="872" y="902"/>
                </a:lnTo>
                <a:lnTo>
                  <a:pt x="874" y="896"/>
                </a:lnTo>
                <a:lnTo>
                  <a:pt x="876" y="890"/>
                </a:lnTo>
                <a:lnTo>
                  <a:pt x="876" y="882"/>
                </a:lnTo>
                <a:lnTo>
                  <a:pt x="876" y="882"/>
                </a:lnTo>
                <a:lnTo>
                  <a:pt x="876" y="876"/>
                </a:lnTo>
                <a:lnTo>
                  <a:pt x="874" y="868"/>
                </a:lnTo>
                <a:lnTo>
                  <a:pt x="872" y="864"/>
                </a:lnTo>
                <a:lnTo>
                  <a:pt x="868" y="858"/>
                </a:lnTo>
                <a:lnTo>
                  <a:pt x="862" y="854"/>
                </a:lnTo>
                <a:lnTo>
                  <a:pt x="856" y="850"/>
                </a:lnTo>
                <a:lnTo>
                  <a:pt x="850" y="848"/>
                </a:lnTo>
                <a:lnTo>
                  <a:pt x="842" y="848"/>
                </a:lnTo>
                <a:lnTo>
                  <a:pt x="842" y="848"/>
                </a:lnTo>
                <a:close/>
                <a:moveTo>
                  <a:pt x="34" y="848"/>
                </a:moveTo>
                <a:lnTo>
                  <a:pt x="34" y="848"/>
                </a:lnTo>
                <a:lnTo>
                  <a:pt x="26" y="848"/>
                </a:lnTo>
                <a:lnTo>
                  <a:pt x="20" y="850"/>
                </a:lnTo>
                <a:lnTo>
                  <a:pt x="14" y="854"/>
                </a:lnTo>
                <a:lnTo>
                  <a:pt x="10" y="858"/>
                </a:lnTo>
                <a:lnTo>
                  <a:pt x="6" y="864"/>
                </a:lnTo>
                <a:lnTo>
                  <a:pt x="2" y="868"/>
                </a:lnTo>
                <a:lnTo>
                  <a:pt x="0" y="876"/>
                </a:lnTo>
                <a:lnTo>
                  <a:pt x="0" y="882"/>
                </a:lnTo>
                <a:lnTo>
                  <a:pt x="0" y="882"/>
                </a:lnTo>
                <a:lnTo>
                  <a:pt x="0" y="890"/>
                </a:lnTo>
                <a:lnTo>
                  <a:pt x="2" y="896"/>
                </a:lnTo>
                <a:lnTo>
                  <a:pt x="6" y="902"/>
                </a:lnTo>
                <a:lnTo>
                  <a:pt x="10" y="906"/>
                </a:lnTo>
                <a:lnTo>
                  <a:pt x="14" y="910"/>
                </a:lnTo>
                <a:lnTo>
                  <a:pt x="20" y="914"/>
                </a:lnTo>
                <a:lnTo>
                  <a:pt x="26" y="916"/>
                </a:lnTo>
                <a:lnTo>
                  <a:pt x="34" y="916"/>
                </a:lnTo>
                <a:lnTo>
                  <a:pt x="342" y="916"/>
                </a:lnTo>
                <a:lnTo>
                  <a:pt x="342" y="916"/>
                </a:lnTo>
                <a:lnTo>
                  <a:pt x="348" y="914"/>
                </a:lnTo>
                <a:lnTo>
                  <a:pt x="352" y="910"/>
                </a:lnTo>
                <a:lnTo>
                  <a:pt x="354" y="904"/>
                </a:lnTo>
                <a:lnTo>
                  <a:pt x="354" y="896"/>
                </a:lnTo>
                <a:lnTo>
                  <a:pt x="354" y="896"/>
                </a:lnTo>
                <a:lnTo>
                  <a:pt x="354" y="882"/>
                </a:lnTo>
                <a:lnTo>
                  <a:pt x="354" y="882"/>
                </a:lnTo>
                <a:lnTo>
                  <a:pt x="354" y="868"/>
                </a:lnTo>
                <a:lnTo>
                  <a:pt x="354" y="868"/>
                </a:lnTo>
                <a:lnTo>
                  <a:pt x="354" y="862"/>
                </a:lnTo>
                <a:lnTo>
                  <a:pt x="352" y="854"/>
                </a:lnTo>
                <a:lnTo>
                  <a:pt x="348" y="850"/>
                </a:lnTo>
                <a:lnTo>
                  <a:pt x="342" y="848"/>
                </a:lnTo>
                <a:lnTo>
                  <a:pt x="34" y="848"/>
                </a:lnTo>
                <a:close/>
                <a:moveTo>
                  <a:pt x="460" y="818"/>
                </a:moveTo>
                <a:lnTo>
                  <a:pt x="460" y="678"/>
                </a:lnTo>
                <a:lnTo>
                  <a:pt x="460" y="678"/>
                </a:lnTo>
                <a:lnTo>
                  <a:pt x="494" y="676"/>
                </a:lnTo>
                <a:lnTo>
                  <a:pt x="528" y="672"/>
                </a:lnTo>
                <a:lnTo>
                  <a:pt x="558" y="668"/>
                </a:lnTo>
                <a:lnTo>
                  <a:pt x="586" y="660"/>
                </a:lnTo>
                <a:lnTo>
                  <a:pt x="612" y="654"/>
                </a:lnTo>
                <a:lnTo>
                  <a:pt x="636" y="644"/>
                </a:lnTo>
                <a:lnTo>
                  <a:pt x="656" y="634"/>
                </a:lnTo>
                <a:lnTo>
                  <a:pt x="674" y="624"/>
                </a:lnTo>
                <a:lnTo>
                  <a:pt x="674" y="624"/>
                </a:lnTo>
                <a:lnTo>
                  <a:pt x="680" y="618"/>
                </a:lnTo>
                <a:lnTo>
                  <a:pt x="686" y="610"/>
                </a:lnTo>
                <a:lnTo>
                  <a:pt x="688" y="602"/>
                </a:lnTo>
                <a:lnTo>
                  <a:pt x="688" y="592"/>
                </a:lnTo>
                <a:lnTo>
                  <a:pt x="688" y="520"/>
                </a:lnTo>
                <a:lnTo>
                  <a:pt x="688" y="520"/>
                </a:lnTo>
                <a:lnTo>
                  <a:pt x="688" y="514"/>
                </a:lnTo>
                <a:lnTo>
                  <a:pt x="684" y="510"/>
                </a:lnTo>
                <a:lnTo>
                  <a:pt x="678" y="508"/>
                </a:lnTo>
                <a:lnTo>
                  <a:pt x="672" y="510"/>
                </a:lnTo>
                <a:lnTo>
                  <a:pt x="672" y="510"/>
                </a:lnTo>
                <a:lnTo>
                  <a:pt x="650" y="522"/>
                </a:lnTo>
                <a:lnTo>
                  <a:pt x="626" y="530"/>
                </a:lnTo>
                <a:lnTo>
                  <a:pt x="598" y="540"/>
                </a:lnTo>
                <a:lnTo>
                  <a:pt x="568" y="546"/>
                </a:lnTo>
                <a:lnTo>
                  <a:pt x="538" y="552"/>
                </a:lnTo>
                <a:lnTo>
                  <a:pt x="506" y="556"/>
                </a:lnTo>
                <a:lnTo>
                  <a:pt x="472" y="558"/>
                </a:lnTo>
                <a:lnTo>
                  <a:pt x="436" y="560"/>
                </a:lnTo>
                <a:lnTo>
                  <a:pt x="436" y="560"/>
                </a:lnTo>
                <a:lnTo>
                  <a:pt x="400" y="558"/>
                </a:lnTo>
                <a:lnTo>
                  <a:pt x="366" y="556"/>
                </a:lnTo>
                <a:lnTo>
                  <a:pt x="334" y="552"/>
                </a:lnTo>
                <a:lnTo>
                  <a:pt x="304" y="546"/>
                </a:lnTo>
                <a:lnTo>
                  <a:pt x="274" y="540"/>
                </a:lnTo>
                <a:lnTo>
                  <a:pt x="246" y="530"/>
                </a:lnTo>
                <a:lnTo>
                  <a:pt x="222" y="522"/>
                </a:lnTo>
                <a:lnTo>
                  <a:pt x="200" y="510"/>
                </a:lnTo>
                <a:lnTo>
                  <a:pt x="200" y="510"/>
                </a:lnTo>
                <a:lnTo>
                  <a:pt x="194" y="508"/>
                </a:lnTo>
                <a:lnTo>
                  <a:pt x="188" y="510"/>
                </a:lnTo>
                <a:lnTo>
                  <a:pt x="184" y="514"/>
                </a:lnTo>
                <a:lnTo>
                  <a:pt x="184" y="520"/>
                </a:lnTo>
                <a:lnTo>
                  <a:pt x="184" y="592"/>
                </a:lnTo>
                <a:lnTo>
                  <a:pt x="184" y="592"/>
                </a:lnTo>
                <a:lnTo>
                  <a:pt x="184" y="602"/>
                </a:lnTo>
                <a:lnTo>
                  <a:pt x="188" y="610"/>
                </a:lnTo>
                <a:lnTo>
                  <a:pt x="192" y="618"/>
                </a:lnTo>
                <a:lnTo>
                  <a:pt x="198" y="624"/>
                </a:lnTo>
                <a:lnTo>
                  <a:pt x="198" y="624"/>
                </a:lnTo>
                <a:lnTo>
                  <a:pt x="216" y="634"/>
                </a:lnTo>
                <a:lnTo>
                  <a:pt x="238" y="644"/>
                </a:lnTo>
                <a:lnTo>
                  <a:pt x="262" y="654"/>
                </a:lnTo>
                <a:lnTo>
                  <a:pt x="288" y="662"/>
                </a:lnTo>
                <a:lnTo>
                  <a:pt x="316" y="668"/>
                </a:lnTo>
                <a:lnTo>
                  <a:pt x="348" y="674"/>
                </a:lnTo>
                <a:lnTo>
                  <a:pt x="380" y="676"/>
                </a:lnTo>
                <a:lnTo>
                  <a:pt x="416" y="678"/>
                </a:lnTo>
                <a:lnTo>
                  <a:pt x="416" y="818"/>
                </a:lnTo>
                <a:lnTo>
                  <a:pt x="416" y="818"/>
                </a:lnTo>
                <a:lnTo>
                  <a:pt x="406" y="822"/>
                </a:lnTo>
                <a:lnTo>
                  <a:pt x="398" y="828"/>
                </a:lnTo>
                <a:lnTo>
                  <a:pt x="390" y="834"/>
                </a:lnTo>
                <a:lnTo>
                  <a:pt x="384" y="842"/>
                </a:lnTo>
                <a:lnTo>
                  <a:pt x="378" y="852"/>
                </a:lnTo>
                <a:lnTo>
                  <a:pt x="374" y="860"/>
                </a:lnTo>
                <a:lnTo>
                  <a:pt x="372" y="872"/>
                </a:lnTo>
                <a:lnTo>
                  <a:pt x="370" y="882"/>
                </a:lnTo>
                <a:lnTo>
                  <a:pt x="370" y="882"/>
                </a:lnTo>
                <a:lnTo>
                  <a:pt x="372" y="896"/>
                </a:lnTo>
                <a:lnTo>
                  <a:pt x="376" y="908"/>
                </a:lnTo>
                <a:lnTo>
                  <a:pt x="382" y="920"/>
                </a:lnTo>
                <a:lnTo>
                  <a:pt x="390" y="930"/>
                </a:lnTo>
                <a:lnTo>
                  <a:pt x="400" y="938"/>
                </a:lnTo>
                <a:lnTo>
                  <a:pt x="412" y="944"/>
                </a:lnTo>
                <a:lnTo>
                  <a:pt x="424" y="948"/>
                </a:lnTo>
                <a:lnTo>
                  <a:pt x="438" y="950"/>
                </a:lnTo>
                <a:lnTo>
                  <a:pt x="438" y="950"/>
                </a:lnTo>
                <a:lnTo>
                  <a:pt x="452" y="948"/>
                </a:lnTo>
                <a:lnTo>
                  <a:pt x="464" y="944"/>
                </a:lnTo>
                <a:lnTo>
                  <a:pt x="476" y="938"/>
                </a:lnTo>
                <a:lnTo>
                  <a:pt x="486" y="930"/>
                </a:lnTo>
                <a:lnTo>
                  <a:pt x="494" y="920"/>
                </a:lnTo>
                <a:lnTo>
                  <a:pt x="500" y="908"/>
                </a:lnTo>
                <a:lnTo>
                  <a:pt x="504" y="896"/>
                </a:lnTo>
                <a:lnTo>
                  <a:pt x="506" y="882"/>
                </a:lnTo>
                <a:lnTo>
                  <a:pt x="506" y="882"/>
                </a:lnTo>
                <a:lnTo>
                  <a:pt x="506" y="872"/>
                </a:lnTo>
                <a:lnTo>
                  <a:pt x="502" y="860"/>
                </a:lnTo>
                <a:lnTo>
                  <a:pt x="498" y="852"/>
                </a:lnTo>
                <a:lnTo>
                  <a:pt x="494" y="842"/>
                </a:lnTo>
                <a:lnTo>
                  <a:pt x="486" y="834"/>
                </a:lnTo>
                <a:lnTo>
                  <a:pt x="478" y="828"/>
                </a:lnTo>
                <a:lnTo>
                  <a:pt x="470" y="822"/>
                </a:lnTo>
                <a:lnTo>
                  <a:pt x="460" y="818"/>
                </a:lnTo>
                <a:lnTo>
                  <a:pt x="460" y="818"/>
                </a:lnTo>
                <a:close/>
                <a:moveTo>
                  <a:pt x="238" y="606"/>
                </a:moveTo>
                <a:lnTo>
                  <a:pt x="238" y="606"/>
                </a:lnTo>
                <a:lnTo>
                  <a:pt x="232" y="604"/>
                </a:lnTo>
                <a:lnTo>
                  <a:pt x="228" y="598"/>
                </a:lnTo>
                <a:lnTo>
                  <a:pt x="224" y="590"/>
                </a:lnTo>
                <a:lnTo>
                  <a:pt x="222" y="580"/>
                </a:lnTo>
                <a:lnTo>
                  <a:pt x="222" y="580"/>
                </a:lnTo>
                <a:lnTo>
                  <a:pt x="224" y="570"/>
                </a:lnTo>
                <a:lnTo>
                  <a:pt x="228" y="562"/>
                </a:lnTo>
                <a:lnTo>
                  <a:pt x="232" y="556"/>
                </a:lnTo>
                <a:lnTo>
                  <a:pt x="238" y="554"/>
                </a:lnTo>
                <a:lnTo>
                  <a:pt x="238" y="554"/>
                </a:lnTo>
                <a:lnTo>
                  <a:pt x="244" y="556"/>
                </a:lnTo>
                <a:lnTo>
                  <a:pt x="250" y="562"/>
                </a:lnTo>
                <a:lnTo>
                  <a:pt x="252" y="570"/>
                </a:lnTo>
                <a:lnTo>
                  <a:pt x="254" y="580"/>
                </a:lnTo>
                <a:lnTo>
                  <a:pt x="254" y="580"/>
                </a:lnTo>
                <a:lnTo>
                  <a:pt x="252" y="590"/>
                </a:lnTo>
                <a:lnTo>
                  <a:pt x="250" y="598"/>
                </a:lnTo>
                <a:lnTo>
                  <a:pt x="244" y="604"/>
                </a:lnTo>
                <a:lnTo>
                  <a:pt x="238" y="606"/>
                </a:lnTo>
                <a:lnTo>
                  <a:pt x="238" y="606"/>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ndParaRPr>
          </a:p>
        </p:txBody>
      </p:sp>
      <p:sp>
        <p:nvSpPr>
          <p:cNvPr id="127" name="TextBox 126"/>
          <p:cNvSpPr txBox="1"/>
          <p:nvPr/>
        </p:nvSpPr>
        <p:spPr>
          <a:xfrm>
            <a:off x="6675384" y="2680085"/>
            <a:ext cx="1072055" cy="269315"/>
          </a:xfrm>
          <a:prstGeom prst="rect">
            <a:avLst/>
          </a:prstGeom>
          <a:solidFill>
            <a:schemeClr val="bg1">
              <a:lumMod val="75000"/>
            </a:schemeClr>
          </a:solidFill>
        </p:spPr>
        <p:txBody>
          <a:bodyPr wrap="square" lIns="68589" tIns="34295" rIns="68589" bIns="34295" rtlCol="0">
            <a:spAutoFit/>
          </a:bodyPr>
          <a:lstStyle/>
          <a:p>
            <a:pPr algn="ctr"/>
            <a:r>
              <a:rPr lang="zh-CN" altLang="en-US" sz="1300" b="1" dirty="0" smtClean="0">
                <a:solidFill>
                  <a:srgbClr val="000000"/>
                </a:solidFill>
                <a:latin typeface="Heiti SC Light"/>
                <a:ea typeface="Heiti SC Light"/>
                <a:cs typeface="Heiti SC Light"/>
              </a:rPr>
              <a:t>融合管理</a:t>
            </a:r>
            <a:endParaRPr lang="en-US" sz="1300" b="1" dirty="0">
              <a:solidFill>
                <a:srgbClr val="000000"/>
              </a:solidFill>
              <a:latin typeface="Heiti SC Light"/>
              <a:ea typeface="Heiti SC Light"/>
              <a:cs typeface="Heiti SC Light"/>
            </a:endParaRPr>
          </a:p>
        </p:txBody>
      </p:sp>
      <p:sp>
        <p:nvSpPr>
          <p:cNvPr id="186" name="TextBox 185"/>
          <p:cNvSpPr txBox="1"/>
          <p:nvPr/>
        </p:nvSpPr>
        <p:spPr>
          <a:xfrm>
            <a:off x="4648025" y="1055134"/>
            <a:ext cx="1899920" cy="316816"/>
          </a:xfrm>
          <a:prstGeom prst="rect">
            <a:avLst/>
          </a:prstGeom>
          <a:solidFill>
            <a:srgbClr val="99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square" rtlCol="0" anchor="ctr">
            <a:noAutofit/>
          </a:bodyPr>
          <a:lstStyle/>
          <a:p>
            <a:pPr marL="73025" indent="-73025" algn="ctr" defTabSz="784225">
              <a:lnSpc>
                <a:spcPct val="110000"/>
              </a:lnSpc>
              <a:buClr>
                <a:srgbClr val="990000"/>
              </a:buClr>
              <a:buSzPct val="75000"/>
              <a:buFont typeface="Wingdings" panose="05000000000000000000" pitchFamily="2" charset="2"/>
              <a:buNone/>
              <a:defRPr/>
            </a:pPr>
            <a:r>
              <a:rPr lang="zh-CN" altLang="en-US" sz="1400" b="1" dirty="0" smtClean="0">
                <a:solidFill>
                  <a:srgbClr val="FFFFFF"/>
                </a:solidFill>
                <a:latin typeface="微软雅黑" panose="020B0503020204020204" pitchFamily="34" charset="-122"/>
                <a:ea typeface="微软雅黑" panose="020B0503020204020204" pitchFamily="34" charset="-122"/>
                <a:cs typeface="Arial" panose="020B0604020202020204" pitchFamily="34" charset="0"/>
              </a:rPr>
              <a:t>什么是深度融合？</a:t>
            </a:r>
            <a:endParaRPr lang="zh-CN" altLang="en-US" sz="1400" b="1" dirty="0" smtClean="0">
              <a:solidFill>
                <a:srgbClr val="FFFFFF"/>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125" name="Freeform 13"/>
          <p:cNvSpPr>
            <a:spLocks noEditPoints="1"/>
          </p:cNvSpPr>
          <p:nvPr/>
        </p:nvSpPr>
        <p:spPr bwMode="auto">
          <a:xfrm>
            <a:off x="5414211" y="3414061"/>
            <a:ext cx="384934" cy="143810"/>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rgbClr val="C00000"/>
          </a:solid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cs typeface="Arial" panose="020B0604020202020204" pitchFamily="34" charset="0"/>
            </a:endParaRPr>
          </a:p>
        </p:txBody>
      </p:sp>
      <p:sp>
        <p:nvSpPr>
          <p:cNvPr id="113" name="标题 1"/>
          <p:cNvSpPr>
            <a:spLocks noGrp="1"/>
          </p:cNvSpPr>
          <p:nvPr>
            <p:ph type="title"/>
          </p:nvPr>
        </p:nvSpPr>
        <p:spPr>
          <a:xfrm>
            <a:off x="381000" y="289069"/>
            <a:ext cx="8763000" cy="559338"/>
          </a:xfrm>
        </p:spPr>
        <p:txBody>
          <a:bodyPr/>
          <a:lstStyle/>
          <a:p>
            <a:r>
              <a:rPr lang="zh-CN" altLang="en-US" dirty="0" smtClean="0">
                <a:solidFill>
                  <a:srgbClr val="A50021"/>
                </a:solidFill>
                <a:latin typeface="微软雅黑" panose="020B0503020204020204" pitchFamily="34" charset="-122"/>
                <a:ea typeface="微软雅黑" panose="020B0503020204020204" pitchFamily="34" charset="-122"/>
                <a:sym typeface="Arial" panose="020B0604020202020204"/>
              </a:rPr>
              <a:t>有线无线深度融合：一张网络，一台设备，一种管理</a:t>
            </a:r>
            <a:endParaRPr lang="zh-CN" altLang="en-US" dirty="0" smtClean="0">
              <a:solidFill>
                <a:srgbClr val="A50021"/>
              </a:solidFill>
              <a:latin typeface="微软雅黑" panose="020B0503020204020204" pitchFamily="34" charset="-122"/>
              <a:ea typeface="微软雅黑" panose="020B0503020204020204" pitchFamily="34" charset="-122"/>
              <a:sym typeface="Arial" panose="020B0604020202020204"/>
            </a:endParaRPr>
          </a:p>
        </p:txBody>
      </p:sp>
    </p:spTree>
  </p:cSld>
  <p:clrMapOvr>
    <a:masterClrMapping/>
  </p:clrMapOvr>
  <p:transition advClick="0" advTm="8000">
    <p:fade thruBlk="1"/>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有线无线深度融合子目录</a:t>
            </a:r>
            <a:endParaRPr lang="en-US" sz="4000" dirty="0">
              <a:solidFill>
                <a:srgbClr val="960000"/>
              </a:solidFill>
              <a:latin typeface="微软雅黑" panose="020B0503020204020204" pitchFamily="34" charset="-122"/>
              <a:ea typeface="微软雅黑" panose="020B0503020204020204" pitchFamily="34" charset="-122"/>
            </a:endParaRPr>
          </a:p>
        </p:txBody>
      </p:sp>
      <p:grpSp>
        <p:nvGrpSpPr>
          <p:cNvPr id="2" name="组合 19"/>
          <p:cNvGrpSpPr/>
          <p:nvPr/>
        </p:nvGrpSpPr>
        <p:grpSpPr>
          <a:xfrm>
            <a:off x="1553714" y="1221034"/>
            <a:ext cx="5841314" cy="585119"/>
            <a:chOff x="1553714" y="1373432"/>
            <a:chExt cx="5841314" cy="585119"/>
          </a:xfrm>
        </p:grpSpPr>
        <p:sp>
          <p:nvSpPr>
            <p:cNvPr id="21"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1553714" y="1378629"/>
              <a:ext cx="680129" cy="579922"/>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Text Box 13">
              <a:hlinkClick r:id="" action="ppaction://noaction"/>
            </p:cNvPr>
            <p:cNvSpPr txBox="1">
              <a:spLocks noChangeArrowheads="1"/>
            </p:cNvSpPr>
            <p:nvPr/>
          </p:nvSpPr>
          <p:spPr bwMode="gray">
            <a:xfrm>
              <a:off x="2462384" y="1445045"/>
              <a:ext cx="4718756" cy="44627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问题与挑战</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a:hlinkClick r:id="" action="ppaction://noaction"/>
            </p:cNvPr>
            <p:cNvSpPr txBox="1">
              <a:spLocks noChangeArrowheads="1"/>
            </p:cNvSpPr>
            <p:nvPr/>
          </p:nvSpPr>
          <p:spPr bwMode="gray">
            <a:xfrm>
              <a:off x="1788091" y="1373432"/>
              <a:ext cx="340064" cy="569387"/>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100" b="1" dirty="0">
                  <a:solidFill>
                    <a:srgbClr val="FFFFFF"/>
                  </a:solidFill>
                  <a:latin typeface="微软雅黑" panose="020B0503020204020204" pitchFamily="34" charset="-122"/>
                  <a:ea typeface="微软雅黑" panose="020B0503020204020204" pitchFamily="34" charset="-122"/>
                </a:rPr>
                <a:t>1</a:t>
              </a:r>
              <a:endParaRPr lang="en-US" altLang="zh-CN" sz="31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53714" y="2080832"/>
            <a:ext cx="5841314" cy="595109"/>
            <a:chOff x="2026783" y="1991406"/>
            <a:chExt cx="5235575" cy="606424"/>
          </a:xfrm>
        </p:grpSpPr>
        <p:sp>
          <p:nvSpPr>
            <p:cNvPr id="2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p:cNvSpPr txBox="1">
              <a:spLocks noChangeArrowheads="1"/>
            </p:cNvSpPr>
            <p:nvPr/>
          </p:nvSpPr>
          <p:spPr bwMode="gray">
            <a:xfrm>
              <a:off x="2841225" y="2088246"/>
              <a:ext cx="4421133" cy="454761"/>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实现原理与关键技术</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p:cNvSpPr txBox="1">
              <a:spLocks noChangeArrowheads="1"/>
            </p:cNvSpPr>
            <p:nvPr/>
          </p:nvSpPr>
          <p:spPr bwMode="gray">
            <a:xfrm>
              <a:off x="2220196" y="1991406"/>
              <a:ext cx="304800" cy="580213"/>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100" b="1" dirty="0">
                  <a:solidFill>
                    <a:srgbClr val="FFFFFF"/>
                  </a:solidFill>
                  <a:latin typeface="微软雅黑" panose="020B0503020204020204" pitchFamily="34" charset="-122"/>
                  <a:ea typeface="微软雅黑" panose="020B0503020204020204" pitchFamily="34" charset="-122"/>
                </a:rPr>
                <a:t>2</a:t>
              </a:r>
              <a:endParaRPr lang="en-US" altLang="zh-CN" sz="31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31"/>
          <p:cNvGrpSpPr/>
          <p:nvPr/>
        </p:nvGrpSpPr>
        <p:grpSpPr>
          <a:xfrm>
            <a:off x="1553714" y="2912940"/>
            <a:ext cx="5841314" cy="641577"/>
            <a:chOff x="2026783" y="3218238"/>
            <a:chExt cx="5235575" cy="629758"/>
          </a:xfrm>
        </p:grpSpPr>
        <p:sp>
          <p:nvSpPr>
            <p:cNvPr id="33"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8">
              <a:hlinkClick r:id="" action="ppaction://noaction"/>
            </p:cNvPr>
            <p:cNvSpPr txBox="1">
              <a:spLocks noChangeArrowheads="1"/>
            </p:cNvSpPr>
            <p:nvPr/>
          </p:nvSpPr>
          <p:spPr bwMode="gray">
            <a:xfrm>
              <a:off x="2841225" y="3338409"/>
              <a:ext cx="4245509" cy="43805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8">
              <a:hlinkClick r:id="" action="ppaction://noaction"/>
            </p:cNvPr>
            <p:cNvSpPr txBox="1">
              <a:spLocks noChangeArrowheads="1"/>
            </p:cNvSpPr>
            <p:nvPr/>
          </p:nvSpPr>
          <p:spPr bwMode="gray">
            <a:xfrm>
              <a:off x="2220196" y="3218238"/>
              <a:ext cx="304800" cy="619319"/>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500" b="1" dirty="0">
                  <a:solidFill>
                    <a:srgbClr val="FFFFFF"/>
                  </a:solidFill>
                  <a:latin typeface="微软雅黑" panose="020B0503020204020204" pitchFamily="34" charset="-122"/>
                  <a:ea typeface="微软雅黑" panose="020B0503020204020204" pitchFamily="34" charset="-122"/>
                </a:rPr>
                <a:t>3</a:t>
              </a:r>
              <a:endParaRPr lang="en-US" altLang="zh-CN" sz="3500" b="1" dirty="0">
                <a:solidFill>
                  <a:srgbClr val="FFFFFF"/>
                </a:solidFill>
                <a:latin typeface="微软雅黑" panose="020B0503020204020204" pitchFamily="34" charset="-122"/>
                <a:ea typeface="微软雅黑" panose="020B0503020204020204" pitchFamily="34" charset="-122"/>
              </a:endParaRPr>
            </a:p>
          </p:txBody>
        </p:sp>
      </p:grpSp>
      <p:grpSp>
        <p:nvGrpSpPr>
          <p:cNvPr id="5" name="组合 31"/>
          <p:cNvGrpSpPr/>
          <p:nvPr/>
        </p:nvGrpSpPr>
        <p:grpSpPr>
          <a:xfrm>
            <a:off x="1582289" y="3747447"/>
            <a:ext cx="5841314" cy="641577"/>
            <a:chOff x="2026783" y="3218238"/>
            <a:chExt cx="5235575" cy="629758"/>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3" name="Text Box 8"/>
            <p:cNvSpPr txBox="1">
              <a:spLocks noChangeArrowheads="1"/>
            </p:cNvSpPr>
            <p:nvPr/>
          </p:nvSpPr>
          <p:spPr bwMode="gray">
            <a:xfrm>
              <a:off x="2841225" y="3338409"/>
              <a:ext cx="4245509" cy="43805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2300" b="1" dirty="0" smtClean="0">
                  <a:solidFill>
                    <a:srgbClr val="FFFFFF"/>
                  </a:solidFill>
                  <a:latin typeface="微软雅黑" panose="020B0503020204020204" pitchFamily="34" charset="-122"/>
                  <a:ea typeface="微软雅黑" panose="020B0503020204020204" pitchFamily="34" charset="-122"/>
                </a:rPr>
                <a:t>FAQ</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8"/>
            <p:cNvSpPr txBox="1">
              <a:spLocks noChangeArrowheads="1"/>
            </p:cNvSpPr>
            <p:nvPr/>
          </p:nvSpPr>
          <p:spPr bwMode="gray">
            <a:xfrm>
              <a:off x="2220196" y="3218238"/>
              <a:ext cx="304800" cy="619319"/>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500" b="1" dirty="0">
                  <a:solidFill>
                    <a:srgbClr val="FFFFFF"/>
                  </a:solidFill>
                  <a:latin typeface="微软雅黑" panose="020B0503020204020204" pitchFamily="34" charset="-122"/>
                  <a:ea typeface="微软雅黑" panose="020B0503020204020204" pitchFamily="34" charset="-122"/>
                </a:rPr>
                <a:t>4</a:t>
              </a:r>
              <a:endParaRPr lang="en-US" altLang="zh-CN" sz="35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有线无线深度融合典型部署方案一</a:t>
            </a:r>
            <a:endParaRPr lang="zh-CN" altLang="en-US" dirty="0" smtClean="0">
              <a:latin typeface="微软雅黑" panose="020B0503020204020204" pitchFamily="34" charset="-122"/>
              <a:ea typeface="微软雅黑" panose="020B0503020204020204" pitchFamily="34" charset="-122"/>
            </a:endParaRPr>
          </a:p>
        </p:txBody>
      </p:sp>
      <p:sp>
        <p:nvSpPr>
          <p:cNvPr id="104" name="矩形 103"/>
          <p:cNvSpPr/>
          <p:nvPr/>
        </p:nvSpPr>
        <p:spPr>
          <a:xfrm>
            <a:off x="5191125" y="1070178"/>
            <a:ext cx="3495675" cy="2862322"/>
          </a:xfrm>
          <a:prstGeom prst="rect">
            <a:avLst/>
          </a:prstGeom>
          <a:noFill/>
        </p:spPr>
        <p:txBody>
          <a:bodyPr wrap="square">
            <a:spAutoFit/>
          </a:bodyPr>
          <a:lstStyle/>
          <a:p>
            <a:r>
              <a:rPr lang="zh-CN" altLang="en-US" sz="1200" dirty="0" smtClean="0">
                <a:solidFill>
                  <a:srgbClr val="000000"/>
                </a:solidFill>
                <a:latin typeface="微软雅黑" panose="020B0503020204020204" pitchFamily="34" charset="-122"/>
                <a:ea typeface="微软雅黑" panose="020B0503020204020204" pitchFamily="34" charset="-122"/>
              </a:rPr>
              <a:t>园区网典型组网中，部署核心和接入两层。</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endParaRPr lang="en-US" altLang="zh-CN" sz="1200" dirty="0" smtClean="0">
              <a:solidFill>
                <a:srgbClr val="000000"/>
              </a:solidFill>
              <a:latin typeface="微软雅黑" panose="020B0503020204020204" pitchFamily="34" charset="-122"/>
              <a:ea typeface="微软雅黑" panose="020B0503020204020204" pitchFamily="34" charset="-122"/>
            </a:endParaRPr>
          </a:p>
          <a:p>
            <a:r>
              <a:rPr lang="en-US" altLang="zh-CN" sz="1200" dirty="0" smtClean="0">
                <a:solidFill>
                  <a:srgbClr val="000000"/>
                </a:solidFill>
                <a:latin typeface="微软雅黑" panose="020B0503020204020204" pitchFamily="34" charset="-122"/>
                <a:ea typeface="微软雅黑" panose="020B0503020204020204" pitchFamily="34" charset="-122"/>
              </a:rPr>
              <a:t>AP</a:t>
            </a:r>
            <a:r>
              <a:rPr lang="zh-CN" altLang="en-US" sz="1200" dirty="0" smtClean="0">
                <a:solidFill>
                  <a:srgbClr val="000000"/>
                </a:solidFill>
                <a:latin typeface="微软雅黑" panose="020B0503020204020204" pitchFamily="34" charset="-122"/>
                <a:ea typeface="微软雅黑" panose="020B0503020204020204" pitchFamily="34" charset="-122"/>
              </a:rPr>
              <a:t>通过接入交换机连接到网络，提供无线用户接入点。</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r>
              <a:rPr lang="zh-CN" altLang="en-US" sz="1200" dirty="0" smtClean="0">
                <a:solidFill>
                  <a:srgbClr val="000000"/>
                </a:solidFill>
                <a:latin typeface="微软雅黑" panose="020B0503020204020204" pitchFamily="34" charset="-122"/>
                <a:ea typeface="微软雅黑" panose="020B0503020204020204" pitchFamily="34" charset="-122"/>
              </a:rPr>
              <a:t>核心层作为二三层分界点，部署敏捷交换机</a:t>
            </a:r>
            <a:r>
              <a:rPr lang="en-US" altLang="zh-CN" sz="1200" dirty="0" smtClean="0">
                <a:solidFill>
                  <a:srgbClr val="000000"/>
                </a:solidFill>
                <a:latin typeface="微软雅黑" panose="020B0503020204020204" pitchFamily="34" charset="-122"/>
                <a:ea typeface="微软雅黑" panose="020B0503020204020204" pitchFamily="34" charset="-122"/>
              </a:rPr>
              <a:t>S7700/9700/12700</a:t>
            </a:r>
            <a:r>
              <a:rPr lang="zh-CN" altLang="en-US" sz="1200" dirty="0" smtClean="0">
                <a:solidFill>
                  <a:srgbClr val="000000"/>
                </a:solidFill>
                <a:latin typeface="微软雅黑" panose="020B0503020204020204" pitchFamily="34" charset="-122"/>
                <a:ea typeface="微软雅黑" panose="020B0503020204020204" pitchFamily="34" charset="-122"/>
              </a:rPr>
              <a:t>，选择</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en-US" sz="1200" dirty="0" smtClean="0">
                <a:solidFill>
                  <a:srgbClr val="000000"/>
                </a:solidFill>
                <a:latin typeface="微软雅黑" panose="020B0503020204020204" pitchFamily="34" charset="-122"/>
                <a:ea typeface="微软雅黑" panose="020B0503020204020204" pitchFamily="34" charset="-122"/>
              </a:rPr>
              <a:t>板，内置集中式</a:t>
            </a:r>
            <a:r>
              <a:rPr lang="en-US" altLang="zh-CN" sz="1200" dirty="0" smtClean="0">
                <a:solidFill>
                  <a:srgbClr val="000000"/>
                </a:solidFill>
                <a:latin typeface="微软雅黑" panose="020B0503020204020204" pitchFamily="34" charset="-122"/>
                <a:ea typeface="微软雅黑" panose="020B0503020204020204" pitchFamily="34" charset="-122"/>
              </a:rPr>
              <a:t>AC</a:t>
            </a:r>
            <a:r>
              <a:rPr lang="zh-CN" altLang="en-US" sz="1200" dirty="0" smtClean="0">
                <a:solidFill>
                  <a:srgbClr val="000000"/>
                </a:solidFill>
                <a:latin typeface="微软雅黑" panose="020B0503020204020204" pitchFamily="34" charset="-122"/>
                <a:ea typeface="微软雅黑" panose="020B0503020204020204" pitchFamily="34" charset="-122"/>
              </a:rPr>
              <a:t>，无需额外部署单独的</a:t>
            </a:r>
            <a:r>
              <a:rPr lang="en-US" altLang="zh-CN" sz="1200" dirty="0" smtClean="0">
                <a:solidFill>
                  <a:srgbClr val="000000"/>
                </a:solidFill>
                <a:latin typeface="微软雅黑" panose="020B0503020204020204" pitchFamily="34" charset="-122"/>
                <a:ea typeface="微软雅黑" panose="020B0503020204020204" pitchFamily="34" charset="-122"/>
              </a:rPr>
              <a:t>AC</a:t>
            </a:r>
            <a:r>
              <a:rPr lang="zh-CN" altLang="en-US" sz="1200" dirty="0" smtClean="0">
                <a:solidFill>
                  <a:srgbClr val="000000"/>
                </a:solidFill>
                <a:latin typeface="微软雅黑" panose="020B0503020204020204" pitchFamily="34" charset="-122"/>
                <a:ea typeface="微软雅黑" panose="020B0503020204020204" pitchFamily="34" charset="-122"/>
              </a:rPr>
              <a:t>设备或者</a:t>
            </a:r>
            <a:r>
              <a:rPr lang="en-US" altLang="zh-CN" sz="1200" dirty="0" smtClean="0">
                <a:solidFill>
                  <a:srgbClr val="000000"/>
                </a:solidFill>
                <a:latin typeface="微软雅黑" panose="020B0503020204020204" pitchFamily="34" charset="-122"/>
                <a:ea typeface="微软雅黑" panose="020B0503020204020204" pitchFamily="34" charset="-122"/>
              </a:rPr>
              <a:t>ACU</a:t>
            </a:r>
            <a:r>
              <a:rPr lang="zh-CN" altLang="en-US" sz="1200" dirty="0" smtClean="0">
                <a:solidFill>
                  <a:srgbClr val="000000"/>
                </a:solidFill>
                <a:latin typeface="微软雅黑" panose="020B0503020204020204" pitchFamily="34" charset="-122"/>
                <a:ea typeface="微软雅黑" panose="020B0503020204020204" pitchFamily="34" charset="-122"/>
              </a:rPr>
              <a:t>插卡，实现有线无线深度融合：</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buFont typeface="Wingdings" panose="05000000000000000000" pitchFamily="2" charset="2"/>
              <a:buChar char="l"/>
            </a:pPr>
            <a:r>
              <a:rPr lang="zh-CN" altLang="en-US" sz="1200" dirty="0" smtClean="0">
                <a:solidFill>
                  <a:srgbClr val="000000"/>
                </a:solidFill>
                <a:latin typeface="微软雅黑" panose="020B0503020204020204" pitchFamily="34" charset="-122"/>
                <a:ea typeface="微软雅黑" panose="020B0503020204020204" pitchFamily="34" charset="-122"/>
              </a:rPr>
              <a:t>在核心交换机上对有线和无线用户统一管理</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buFont typeface="Wingdings" panose="05000000000000000000" pitchFamily="2" charset="2"/>
              <a:buChar char="l"/>
            </a:pP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buFont typeface="Wingdings" panose="05000000000000000000" pitchFamily="2" charset="2"/>
              <a:buChar char="l"/>
            </a:pPr>
            <a:r>
              <a:rPr lang="zh-CN" altLang="en-US" sz="1200" dirty="0" smtClean="0">
                <a:solidFill>
                  <a:srgbClr val="000000"/>
                </a:solidFill>
                <a:latin typeface="微软雅黑" panose="020B0503020204020204" pitchFamily="34" charset="-122"/>
                <a:ea typeface="微软雅黑" panose="020B0503020204020204" pitchFamily="34" charset="-122"/>
              </a:rPr>
              <a:t>有线无线用户网关融合</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buFont typeface="Wingdings" panose="05000000000000000000" pitchFamily="2" charset="2"/>
              <a:buChar char="l"/>
            </a:pP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buFont typeface="Wingdings" panose="05000000000000000000" pitchFamily="2" charset="2"/>
              <a:buChar char="l"/>
            </a:pPr>
            <a:r>
              <a:rPr lang="zh-CN" altLang="en-US" sz="1200" dirty="0" smtClean="0">
                <a:solidFill>
                  <a:srgbClr val="000000"/>
                </a:solidFill>
                <a:latin typeface="微软雅黑" panose="020B0503020204020204" pitchFamily="34" charset="-122"/>
                <a:ea typeface="微软雅黑" panose="020B0503020204020204" pitchFamily="34" charset="-122"/>
              </a:rPr>
              <a:t>有线无线认证点融合</a:t>
            </a:r>
            <a:endParaRPr lang="en-US" altLang="zh-CN" sz="1200" dirty="0" smtClean="0">
              <a:solidFill>
                <a:srgbClr val="000000"/>
              </a:solidFill>
              <a:latin typeface="微软雅黑" panose="020B0503020204020204" pitchFamily="34" charset="-122"/>
              <a:ea typeface="微软雅黑" panose="020B0503020204020204" pitchFamily="34" charset="-122"/>
            </a:endParaRPr>
          </a:p>
        </p:txBody>
      </p:sp>
      <p:grpSp>
        <p:nvGrpSpPr>
          <p:cNvPr id="2" name="组合 240"/>
          <p:cNvGrpSpPr/>
          <p:nvPr/>
        </p:nvGrpSpPr>
        <p:grpSpPr>
          <a:xfrm>
            <a:off x="485775" y="923925"/>
            <a:ext cx="4129405" cy="3672985"/>
            <a:chOff x="485775" y="923925"/>
            <a:chExt cx="4129405" cy="3672985"/>
          </a:xfrm>
        </p:grpSpPr>
        <p:sp>
          <p:nvSpPr>
            <p:cNvPr id="231" name="圆角矩形 230"/>
            <p:cNvSpPr/>
            <p:nvPr/>
          </p:nvSpPr>
          <p:spPr bwMode="auto">
            <a:xfrm>
              <a:off x="1098342" y="3052870"/>
              <a:ext cx="3419430" cy="511042"/>
            </a:xfrm>
            <a:prstGeom prst="roundRect">
              <a:avLst>
                <a:gd name="adj" fmla="val 3059"/>
              </a:avLst>
            </a:prstGeom>
            <a:solidFill>
              <a:srgbClr val="FFFFFF">
                <a:lumMod val="85000"/>
                <a:alpha val="40000"/>
              </a:srgbClr>
            </a:solidFill>
            <a:ln w="6350" cap="flat" cmpd="sng" algn="ctr">
              <a:solidFill>
                <a:srgbClr val="FFFFFF">
                  <a:lumMod val="65000"/>
                </a:srgbClr>
              </a:solidFill>
              <a:prstDash val="solid"/>
              <a:round/>
              <a:headEnd type="none" w="med" len="med"/>
              <a:tailEnd type="none" w="med" len="med"/>
            </a:ln>
            <a:effectLst/>
          </p:spPr>
          <p:txBody>
            <a:bodyPr vert="horz" wrap="square" lIns="0" tIns="0" rIns="0" bIns="0" numCol="1" rtlCol="0" anchor="t" anchorCtr="0" compatLnSpc="1">
              <a:noAutofit/>
            </a:bodyPr>
            <a:lstStyle/>
            <a:p>
              <a:pPr defTabSz="444500">
                <a:buClr>
                  <a:srgbClr val="A2A2A2"/>
                </a:buClr>
                <a:buSzPct val="70000"/>
                <a:defRPr/>
              </a:pPr>
              <a:endParaRPr lang="zh-CN" altLang="en-US" kern="0" smtClean="0">
                <a:solidFill>
                  <a:srgbClr val="333399"/>
                </a:solidFill>
              </a:endParaRPr>
            </a:p>
          </p:txBody>
        </p:sp>
        <p:sp>
          <p:nvSpPr>
            <p:cNvPr id="109" name="圆角矩形 108"/>
            <p:cNvSpPr/>
            <p:nvPr/>
          </p:nvSpPr>
          <p:spPr bwMode="auto">
            <a:xfrm>
              <a:off x="2289482" y="2037690"/>
              <a:ext cx="943732" cy="462244"/>
            </a:xfrm>
            <a:prstGeom prst="roundRect">
              <a:avLst/>
            </a:prstGeom>
            <a:solidFill>
              <a:srgbClr val="FFFF00">
                <a:alpha val="50000"/>
              </a:srgbClr>
            </a:solidFill>
            <a:ln w="12700">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rgbClr val="000000"/>
                </a:solidFill>
                <a:latin typeface="Arial" panose="020B0604020202020204" pitchFamily="34" charset="0"/>
                <a:ea typeface="宋体" panose="02010600030101010101" pitchFamily="2" charset="-122"/>
              </a:endParaRPr>
            </a:p>
          </p:txBody>
        </p:sp>
        <p:grpSp>
          <p:nvGrpSpPr>
            <p:cNvPr id="3" name="组合 309"/>
            <p:cNvGrpSpPr/>
            <p:nvPr/>
          </p:nvGrpSpPr>
          <p:grpSpPr>
            <a:xfrm>
              <a:off x="2529947" y="2229950"/>
              <a:ext cx="546098" cy="117947"/>
              <a:chOff x="3842121" y="2873580"/>
              <a:chExt cx="1010564" cy="214625"/>
            </a:xfrm>
          </p:grpSpPr>
          <p:cxnSp>
            <p:nvCxnSpPr>
              <p:cNvPr id="208" name="直接连接符 207"/>
              <p:cNvCxnSpPr/>
              <p:nvPr/>
            </p:nvCxnSpPr>
            <p:spPr bwMode="auto">
              <a:xfrm>
                <a:off x="3844685" y="2933568"/>
                <a:ext cx="1008000" cy="0"/>
              </a:xfrm>
              <a:prstGeom prst="line">
                <a:avLst/>
              </a:prstGeom>
              <a:noFill/>
              <a:ln w="6350" cap="flat" cmpd="sng" algn="ctr">
                <a:solidFill>
                  <a:srgbClr val="808080"/>
                </a:solidFill>
                <a:prstDash val="solid"/>
                <a:round/>
                <a:headEnd type="none" w="med" len="med"/>
                <a:tailEnd type="none" w="med" len="med"/>
              </a:ln>
              <a:effectLst/>
            </p:spPr>
          </p:cxnSp>
          <p:cxnSp>
            <p:nvCxnSpPr>
              <p:cNvPr id="209" name="直接连接符 208"/>
              <p:cNvCxnSpPr/>
              <p:nvPr/>
            </p:nvCxnSpPr>
            <p:spPr bwMode="auto">
              <a:xfrm>
                <a:off x="3842121" y="3034543"/>
                <a:ext cx="1008000" cy="0"/>
              </a:xfrm>
              <a:prstGeom prst="line">
                <a:avLst/>
              </a:prstGeom>
              <a:noFill/>
              <a:ln w="6350" cap="flat" cmpd="sng" algn="ctr">
                <a:solidFill>
                  <a:srgbClr val="808080"/>
                </a:solidFill>
                <a:prstDash val="solid"/>
                <a:round/>
                <a:headEnd type="none" w="med" len="med"/>
                <a:tailEnd type="none" w="med" len="med"/>
              </a:ln>
              <a:effectLst/>
            </p:spPr>
          </p:cxnSp>
          <p:sp>
            <p:nvSpPr>
              <p:cNvPr id="210" name="椭圆 209"/>
              <p:cNvSpPr/>
              <p:nvPr/>
            </p:nvSpPr>
            <p:spPr bwMode="auto">
              <a:xfrm>
                <a:off x="4216554" y="28735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cxnSp>
          <p:nvCxnSpPr>
            <p:cNvPr id="114" name="直接连接符 113"/>
            <p:cNvCxnSpPr>
              <a:stCxn id="128" idx="2"/>
              <a:endCxn id="127" idx="0"/>
            </p:cNvCxnSpPr>
            <p:nvPr/>
          </p:nvCxnSpPr>
          <p:spPr bwMode="auto">
            <a:xfrm>
              <a:off x="2512908" y="1672891"/>
              <a:ext cx="472510" cy="466993"/>
            </a:xfrm>
            <a:prstGeom prst="line">
              <a:avLst/>
            </a:prstGeom>
            <a:noFill/>
            <a:ln w="6350" cap="flat" cmpd="sng" algn="ctr">
              <a:solidFill>
                <a:srgbClr val="808080"/>
              </a:solidFill>
              <a:prstDash val="solid"/>
              <a:round/>
              <a:headEnd type="none" w="med" len="med"/>
              <a:tailEnd type="none" w="med" len="med"/>
            </a:ln>
            <a:effectLst/>
          </p:spPr>
        </p:cxnSp>
        <p:cxnSp>
          <p:nvCxnSpPr>
            <p:cNvPr id="115" name="直接连接符 114"/>
            <p:cNvCxnSpPr>
              <a:stCxn id="129" idx="2"/>
              <a:endCxn id="127" idx="0"/>
            </p:cNvCxnSpPr>
            <p:nvPr/>
          </p:nvCxnSpPr>
          <p:spPr bwMode="auto">
            <a:xfrm>
              <a:off x="2984209" y="1672891"/>
              <a:ext cx="1209" cy="466993"/>
            </a:xfrm>
            <a:prstGeom prst="line">
              <a:avLst/>
            </a:prstGeom>
            <a:noFill/>
            <a:ln w="6350" cap="flat" cmpd="sng" algn="ctr">
              <a:solidFill>
                <a:srgbClr val="808080"/>
              </a:solidFill>
              <a:prstDash val="solid"/>
              <a:round/>
              <a:headEnd type="none" w="med" len="med"/>
              <a:tailEnd type="none" w="med" len="med"/>
            </a:ln>
            <a:effectLst/>
          </p:spPr>
        </p:cxnSp>
        <p:cxnSp>
          <p:nvCxnSpPr>
            <p:cNvPr id="116" name="直接连接符 115"/>
            <p:cNvCxnSpPr>
              <a:stCxn id="129" idx="2"/>
              <a:endCxn id="126" idx="0"/>
            </p:cNvCxnSpPr>
            <p:nvPr/>
          </p:nvCxnSpPr>
          <p:spPr bwMode="auto">
            <a:xfrm flipH="1">
              <a:off x="2511697" y="1672891"/>
              <a:ext cx="472512" cy="466993"/>
            </a:xfrm>
            <a:prstGeom prst="line">
              <a:avLst/>
            </a:prstGeom>
            <a:noFill/>
            <a:ln w="6350" cap="flat" cmpd="sng" algn="ctr">
              <a:solidFill>
                <a:srgbClr val="808080"/>
              </a:solidFill>
              <a:prstDash val="solid"/>
              <a:round/>
              <a:headEnd type="none" w="med" len="med"/>
              <a:tailEnd type="none" w="med" len="med"/>
            </a:ln>
            <a:effectLst/>
          </p:spPr>
        </p:cxnSp>
        <p:cxnSp>
          <p:nvCxnSpPr>
            <p:cNvPr id="117" name="直接连接符 116"/>
            <p:cNvCxnSpPr>
              <a:endCxn id="127" idx="2"/>
            </p:cNvCxnSpPr>
            <p:nvPr/>
          </p:nvCxnSpPr>
          <p:spPr bwMode="auto">
            <a:xfrm flipV="1">
              <a:off x="1445696" y="2427316"/>
              <a:ext cx="1539722" cy="785169"/>
            </a:xfrm>
            <a:prstGeom prst="line">
              <a:avLst/>
            </a:prstGeom>
            <a:noFill/>
            <a:ln w="6350" cap="flat" cmpd="sng" algn="ctr">
              <a:solidFill>
                <a:srgbClr val="808080"/>
              </a:solidFill>
              <a:prstDash val="solid"/>
              <a:round/>
              <a:headEnd type="none" w="med" len="med"/>
              <a:tailEnd type="none" w="med" len="med"/>
            </a:ln>
            <a:effectLst/>
          </p:spPr>
        </p:cxnSp>
        <p:cxnSp>
          <p:nvCxnSpPr>
            <p:cNvPr id="118" name="直接连接符 117"/>
            <p:cNvCxnSpPr>
              <a:endCxn id="127" idx="2"/>
            </p:cNvCxnSpPr>
            <p:nvPr/>
          </p:nvCxnSpPr>
          <p:spPr bwMode="auto">
            <a:xfrm flipV="1">
              <a:off x="1919416" y="2427316"/>
              <a:ext cx="1066002" cy="785169"/>
            </a:xfrm>
            <a:prstGeom prst="line">
              <a:avLst/>
            </a:prstGeom>
            <a:noFill/>
            <a:ln w="6350" cap="flat" cmpd="sng" algn="ctr">
              <a:solidFill>
                <a:srgbClr val="808080"/>
              </a:solidFill>
              <a:prstDash val="solid"/>
              <a:round/>
              <a:headEnd type="none" w="med" len="med"/>
              <a:tailEnd type="none" w="med" len="med"/>
            </a:ln>
            <a:effectLst/>
          </p:spPr>
        </p:cxnSp>
        <p:cxnSp>
          <p:nvCxnSpPr>
            <p:cNvPr id="121" name="直接连接符 120"/>
            <p:cNvCxnSpPr>
              <a:endCxn id="126" idx="2"/>
            </p:cNvCxnSpPr>
            <p:nvPr/>
          </p:nvCxnSpPr>
          <p:spPr bwMode="auto">
            <a:xfrm flipV="1">
              <a:off x="1919416" y="2427316"/>
              <a:ext cx="592281" cy="785169"/>
            </a:xfrm>
            <a:prstGeom prst="line">
              <a:avLst/>
            </a:prstGeom>
            <a:noFill/>
            <a:ln w="6350" cap="flat" cmpd="sng" algn="ctr">
              <a:solidFill>
                <a:srgbClr val="808080"/>
              </a:solidFill>
              <a:prstDash val="solid"/>
              <a:round/>
              <a:headEnd type="none" w="med" len="med"/>
              <a:tailEnd type="none" w="med" len="med"/>
            </a:ln>
            <a:effectLst/>
          </p:spPr>
        </p:cxnSp>
        <p:cxnSp>
          <p:nvCxnSpPr>
            <p:cNvPr id="122" name="直接连接符 121"/>
            <p:cNvCxnSpPr>
              <a:endCxn id="126" idx="2"/>
            </p:cNvCxnSpPr>
            <p:nvPr/>
          </p:nvCxnSpPr>
          <p:spPr bwMode="auto">
            <a:xfrm flipV="1">
              <a:off x="1445696" y="2427316"/>
              <a:ext cx="1066001" cy="785169"/>
            </a:xfrm>
            <a:prstGeom prst="line">
              <a:avLst/>
            </a:prstGeom>
            <a:noFill/>
            <a:ln w="6350" cap="flat" cmpd="sng" algn="ctr">
              <a:solidFill>
                <a:srgbClr val="808080"/>
              </a:solidFill>
              <a:prstDash val="solid"/>
              <a:round/>
              <a:headEnd type="none" w="med" len="med"/>
              <a:tailEnd type="none" w="med" len="med"/>
            </a:ln>
            <a:effectLst/>
          </p:spPr>
        </p:cxnSp>
        <p:cxnSp>
          <p:nvCxnSpPr>
            <p:cNvPr id="125" name="直接连接符 124"/>
            <p:cNvCxnSpPr>
              <a:stCxn id="128" idx="2"/>
              <a:endCxn id="126" idx="0"/>
            </p:cNvCxnSpPr>
            <p:nvPr/>
          </p:nvCxnSpPr>
          <p:spPr bwMode="auto">
            <a:xfrm flipH="1">
              <a:off x="2511697" y="1672891"/>
              <a:ext cx="1211" cy="466993"/>
            </a:xfrm>
            <a:prstGeom prst="line">
              <a:avLst/>
            </a:prstGeom>
            <a:noFill/>
            <a:ln w="6350" cap="flat" cmpd="sng" algn="ctr">
              <a:solidFill>
                <a:srgbClr val="808080"/>
              </a:solidFill>
              <a:prstDash val="solid"/>
              <a:round/>
              <a:headEnd type="none" w="med" len="med"/>
              <a:tailEnd type="none" w="med" len="med"/>
            </a:ln>
            <a:effectLst/>
          </p:spPr>
        </p:cxnSp>
        <p:pic>
          <p:nvPicPr>
            <p:cNvPr id="126" name="Picture 460" descr="图片239"/>
            <p:cNvPicPr>
              <a:picLocks noChangeAspect="1" noChangeArrowheads="1"/>
            </p:cNvPicPr>
            <p:nvPr/>
          </p:nvPicPr>
          <p:blipFill>
            <a:blip r:embed="rId1" cstate="print"/>
            <a:srcRect/>
            <a:stretch>
              <a:fillRect/>
            </a:stretch>
          </p:blipFill>
          <p:spPr bwMode="auto">
            <a:xfrm>
              <a:off x="2375519" y="2139884"/>
              <a:ext cx="272356" cy="287432"/>
            </a:xfrm>
            <a:prstGeom prst="rect">
              <a:avLst/>
            </a:prstGeom>
            <a:noFill/>
            <a:effectLst/>
          </p:spPr>
        </p:pic>
        <p:pic>
          <p:nvPicPr>
            <p:cNvPr id="127" name="Picture 460" descr="图片239"/>
            <p:cNvPicPr>
              <a:picLocks noChangeAspect="1" noChangeArrowheads="1"/>
            </p:cNvPicPr>
            <p:nvPr/>
          </p:nvPicPr>
          <p:blipFill>
            <a:blip r:embed="rId1" cstate="print"/>
            <a:srcRect/>
            <a:stretch>
              <a:fillRect/>
            </a:stretch>
          </p:blipFill>
          <p:spPr bwMode="auto">
            <a:xfrm>
              <a:off x="2849240" y="2139884"/>
              <a:ext cx="272356" cy="287432"/>
            </a:xfrm>
            <a:prstGeom prst="rect">
              <a:avLst/>
            </a:prstGeom>
            <a:noFill/>
            <a:effectLst/>
          </p:spPr>
        </p:pic>
        <p:pic>
          <p:nvPicPr>
            <p:cNvPr id="128" name="Picture 8" descr="05"/>
            <p:cNvPicPr>
              <a:picLocks noChangeAspect="1" noChangeArrowheads="1"/>
            </p:cNvPicPr>
            <p:nvPr/>
          </p:nvPicPr>
          <p:blipFill>
            <a:blip r:embed="rId2" cstate="print"/>
            <a:srcRect/>
            <a:stretch>
              <a:fillRect/>
            </a:stretch>
          </p:blipFill>
          <p:spPr bwMode="auto">
            <a:xfrm>
              <a:off x="2375519" y="1395918"/>
              <a:ext cx="274777" cy="276973"/>
            </a:xfrm>
            <a:prstGeom prst="rect">
              <a:avLst/>
            </a:prstGeom>
            <a:noFill/>
            <a:ln w="9525">
              <a:noFill/>
              <a:miter lim="800000"/>
              <a:headEnd/>
              <a:tailEnd/>
            </a:ln>
          </p:spPr>
        </p:pic>
        <p:pic>
          <p:nvPicPr>
            <p:cNvPr id="129" name="Picture 8" descr="05"/>
            <p:cNvPicPr>
              <a:picLocks noChangeAspect="1" noChangeArrowheads="1"/>
            </p:cNvPicPr>
            <p:nvPr/>
          </p:nvPicPr>
          <p:blipFill>
            <a:blip r:embed="rId2" cstate="print"/>
            <a:srcRect/>
            <a:stretch>
              <a:fillRect/>
            </a:stretch>
          </p:blipFill>
          <p:spPr bwMode="auto">
            <a:xfrm>
              <a:off x="2846820" y="1395918"/>
              <a:ext cx="274777" cy="276973"/>
            </a:xfrm>
            <a:prstGeom prst="rect">
              <a:avLst/>
            </a:prstGeom>
            <a:noFill/>
            <a:ln w="9525">
              <a:noFill/>
              <a:miter lim="800000"/>
              <a:headEnd/>
              <a:tailEnd/>
            </a:ln>
          </p:spPr>
        </p:pic>
        <p:cxnSp>
          <p:nvCxnSpPr>
            <p:cNvPr id="130" name="直接连接符 129"/>
            <p:cNvCxnSpPr>
              <a:stCxn id="128" idx="3"/>
              <a:endCxn id="129" idx="1"/>
            </p:cNvCxnSpPr>
            <p:nvPr/>
          </p:nvCxnSpPr>
          <p:spPr bwMode="auto">
            <a:xfrm>
              <a:off x="2650297" y="1534405"/>
              <a:ext cx="196523" cy="0"/>
            </a:xfrm>
            <a:prstGeom prst="line">
              <a:avLst/>
            </a:prstGeom>
            <a:noFill/>
            <a:ln w="6350" cap="flat" cmpd="sng" algn="ctr">
              <a:solidFill>
                <a:srgbClr val="FFFFFF">
                  <a:lumMod val="50000"/>
                </a:srgbClr>
              </a:solidFill>
              <a:prstDash val="solid"/>
              <a:round/>
              <a:headEnd type="none" w="med" len="med"/>
              <a:tailEnd type="none" w="med" len="med"/>
            </a:ln>
            <a:effectLst/>
          </p:spPr>
        </p:cxnSp>
        <p:grpSp>
          <p:nvGrpSpPr>
            <p:cNvPr id="4" name="组合 95"/>
            <p:cNvGrpSpPr/>
            <p:nvPr/>
          </p:nvGrpSpPr>
          <p:grpSpPr>
            <a:xfrm>
              <a:off x="3596596" y="3243155"/>
              <a:ext cx="390466" cy="117947"/>
              <a:chOff x="6783441" y="2911680"/>
              <a:chExt cx="722564" cy="214625"/>
            </a:xfrm>
          </p:grpSpPr>
          <p:cxnSp>
            <p:nvCxnSpPr>
              <p:cNvPr id="202" name="直接连接符 201"/>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03" name="直接连接符 202"/>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04" name="椭圆 203"/>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cxnSp>
          <p:nvCxnSpPr>
            <p:cNvPr id="152" name="直接连接符 151"/>
            <p:cNvCxnSpPr>
              <a:endCxn id="127" idx="2"/>
            </p:cNvCxnSpPr>
            <p:nvPr/>
          </p:nvCxnSpPr>
          <p:spPr bwMode="auto">
            <a:xfrm flipH="1" flipV="1">
              <a:off x="2985418" y="2427316"/>
              <a:ext cx="1055093" cy="785169"/>
            </a:xfrm>
            <a:prstGeom prst="line">
              <a:avLst/>
            </a:prstGeom>
            <a:noFill/>
            <a:ln w="6350" cap="flat" cmpd="sng" algn="ctr">
              <a:solidFill>
                <a:srgbClr val="808080"/>
              </a:solidFill>
              <a:prstDash val="solid"/>
              <a:round/>
              <a:headEnd type="none" w="med" len="med"/>
              <a:tailEnd type="none" w="med" len="med"/>
            </a:ln>
            <a:effectLst/>
          </p:spPr>
        </p:cxnSp>
        <p:cxnSp>
          <p:nvCxnSpPr>
            <p:cNvPr id="153" name="直接连接符 152"/>
            <p:cNvCxnSpPr>
              <a:endCxn id="126" idx="2"/>
            </p:cNvCxnSpPr>
            <p:nvPr/>
          </p:nvCxnSpPr>
          <p:spPr bwMode="auto">
            <a:xfrm flipH="1" flipV="1">
              <a:off x="2511697" y="2427316"/>
              <a:ext cx="1055093" cy="785169"/>
            </a:xfrm>
            <a:prstGeom prst="line">
              <a:avLst/>
            </a:prstGeom>
            <a:noFill/>
            <a:ln w="6350" cap="flat" cmpd="sng" algn="ctr">
              <a:solidFill>
                <a:srgbClr val="808080"/>
              </a:solidFill>
              <a:prstDash val="solid"/>
              <a:round/>
              <a:headEnd type="none" w="med" len="med"/>
              <a:tailEnd type="none" w="med" len="med"/>
            </a:ln>
            <a:effectLst/>
          </p:spPr>
        </p:cxnSp>
        <p:cxnSp>
          <p:nvCxnSpPr>
            <p:cNvPr id="154" name="直接连接符 153"/>
            <p:cNvCxnSpPr>
              <a:endCxn id="127" idx="2"/>
            </p:cNvCxnSpPr>
            <p:nvPr/>
          </p:nvCxnSpPr>
          <p:spPr bwMode="auto">
            <a:xfrm flipH="1" flipV="1">
              <a:off x="2985418" y="2427316"/>
              <a:ext cx="581372" cy="785169"/>
            </a:xfrm>
            <a:prstGeom prst="line">
              <a:avLst/>
            </a:prstGeom>
            <a:noFill/>
            <a:ln w="6350" cap="flat" cmpd="sng" algn="ctr">
              <a:solidFill>
                <a:srgbClr val="808080"/>
              </a:solidFill>
              <a:prstDash val="solid"/>
              <a:round/>
              <a:headEnd type="none" w="med" len="med"/>
              <a:tailEnd type="none" w="med" len="med"/>
            </a:ln>
            <a:effectLst/>
          </p:spPr>
        </p:cxnSp>
        <p:cxnSp>
          <p:nvCxnSpPr>
            <p:cNvPr id="155" name="直接连接符 154"/>
            <p:cNvCxnSpPr>
              <a:endCxn id="126" idx="2"/>
            </p:cNvCxnSpPr>
            <p:nvPr/>
          </p:nvCxnSpPr>
          <p:spPr bwMode="auto">
            <a:xfrm flipH="1" flipV="1">
              <a:off x="2511697" y="2427316"/>
              <a:ext cx="1528814" cy="785169"/>
            </a:xfrm>
            <a:prstGeom prst="line">
              <a:avLst/>
            </a:prstGeom>
            <a:noFill/>
            <a:ln w="6350" cap="flat" cmpd="sng" algn="ctr">
              <a:solidFill>
                <a:srgbClr val="808080"/>
              </a:solidFill>
              <a:prstDash val="solid"/>
              <a:round/>
              <a:headEnd type="none" w="med" len="med"/>
              <a:tailEnd type="none" w="med" len="med"/>
            </a:ln>
            <a:effectLst/>
          </p:spPr>
        </p:cxnSp>
        <p:pic>
          <p:nvPicPr>
            <p:cNvPr id="156" name="Picture 227" descr="图片767"/>
            <p:cNvPicPr>
              <a:picLocks noChangeAspect="1" noChangeArrowheads="1"/>
            </p:cNvPicPr>
            <p:nvPr/>
          </p:nvPicPr>
          <p:blipFill>
            <a:blip r:embed="rId3" cstate="print"/>
            <a:srcRect/>
            <a:stretch>
              <a:fillRect/>
            </a:stretch>
          </p:blipFill>
          <p:spPr bwMode="auto">
            <a:xfrm>
              <a:off x="2323448" y="923925"/>
              <a:ext cx="382989" cy="231254"/>
            </a:xfrm>
            <a:prstGeom prst="rect">
              <a:avLst/>
            </a:prstGeom>
            <a:noFill/>
            <a:effectLst/>
          </p:spPr>
        </p:pic>
        <p:pic>
          <p:nvPicPr>
            <p:cNvPr id="157" name="Picture 228" descr="图片768"/>
            <p:cNvPicPr>
              <a:picLocks noChangeAspect="1" noChangeArrowheads="1"/>
            </p:cNvPicPr>
            <p:nvPr/>
          </p:nvPicPr>
          <p:blipFill>
            <a:blip r:embed="rId4" cstate="print"/>
            <a:srcRect/>
            <a:stretch>
              <a:fillRect/>
            </a:stretch>
          </p:blipFill>
          <p:spPr bwMode="auto">
            <a:xfrm>
              <a:off x="2791987" y="923925"/>
              <a:ext cx="385268" cy="231254"/>
            </a:xfrm>
            <a:prstGeom prst="rect">
              <a:avLst/>
            </a:prstGeom>
            <a:noFill/>
            <a:effectLst/>
          </p:spPr>
        </p:pic>
        <p:cxnSp>
          <p:nvCxnSpPr>
            <p:cNvPr id="158" name="直接连接符 157"/>
            <p:cNvCxnSpPr>
              <a:stCxn id="156" idx="2"/>
              <a:endCxn id="128" idx="0"/>
            </p:cNvCxnSpPr>
            <p:nvPr/>
          </p:nvCxnSpPr>
          <p:spPr bwMode="auto">
            <a:xfrm flipH="1">
              <a:off x="2512908" y="1155179"/>
              <a:ext cx="2035" cy="240739"/>
            </a:xfrm>
            <a:prstGeom prst="line">
              <a:avLst/>
            </a:prstGeom>
            <a:noFill/>
            <a:ln w="6350" cap="flat" cmpd="sng" algn="ctr">
              <a:solidFill>
                <a:srgbClr val="808080"/>
              </a:solidFill>
              <a:prstDash val="solid"/>
              <a:round/>
              <a:headEnd type="none" w="med" len="med"/>
              <a:tailEnd type="none" w="med" len="med"/>
            </a:ln>
            <a:effectLst/>
          </p:spPr>
        </p:cxnSp>
        <p:cxnSp>
          <p:nvCxnSpPr>
            <p:cNvPr id="159" name="直接连接符 158"/>
            <p:cNvCxnSpPr>
              <a:stCxn id="157" idx="2"/>
              <a:endCxn id="129" idx="0"/>
            </p:cNvCxnSpPr>
            <p:nvPr/>
          </p:nvCxnSpPr>
          <p:spPr bwMode="auto">
            <a:xfrm flipH="1">
              <a:off x="2984209" y="1155179"/>
              <a:ext cx="412" cy="240739"/>
            </a:xfrm>
            <a:prstGeom prst="line">
              <a:avLst/>
            </a:prstGeom>
            <a:noFill/>
            <a:ln w="6350" cap="flat" cmpd="sng" algn="ctr">
              <a:solidFill>
                <a:srgbClr val="808080"/>
              </a:solidFill>
              <a:prstDash val="solid"/>
              <a:round/>
              <a:headEnd type="none" w="med" len="med"/>
              <a:tailEnd type="none" w="med" len="med"/>
            </a:ln>
            <a:effectLst/>
          </p:spPr>
        </p:cxnSp>
        <p:cxnSp>
          <p:nvCxnSpPr>
            <p:cNvPr id="160" name="直接连接符 159"/>
            <p:cNvCxnSpPr>
              <a:stCxn id="156" idx="2"/>
              <a:endCxn id="129" idx="0"/>
            </p:cNvCxnSpPr>
            <p:nvPr/>
          </p:nvCxnSpPr>
          <p:spPr bwMode="auto">
            <a:xfrm>
              <a:off x="2514943" y="1155179"/>
              <a:ext cx="469266" cy="240739"/>
            </a:xfrm>
            <a:prstGeom prst="line">
              <a:avLst/>
            </a:prstGeom>
            <a:noFill/>
            <a:ln w="6350" cap="flat" cmpd="sng" algn="ctr">
              <a:solidFill>
                <a:srgbClr val="808080"/>
              </a:solidFill>
              <a:prstDash val="solid"/>
              <a:round/>
              <a:headEnd type="none" w="med" len="med"/>
              <a:tailEnd type="none" w="med" len="med"/>
            </a:ln>
            <a:effectLst/>
          </p:spPr>
        </p:cxnSp>
        <p:cxnSp>
          <p:nvCxnSpPr>
            <p:cNvPr id="161" name="直接连接符 160"/>
            <p:cNvCxnSpPr>
              <a:stCxn id="128" idx="0"/>
              <a:endCxn id="157" idx="2"/>
            </p:cNvCxnSpPr>
            <p:nvPr/>
          </p:nvCxnSpPr>
          <p:spPr bwMode="auto">
            <a:xfrm flipV="1">
              <a:off x="2512908" y="1155179"/>
              <a:ext cx="471713" cy="240739"/>
            </a:xfrm>
            <a:prstGeom prst="line">
              <a:avLst/>
            </a:prstGeom>
            <a:noFill/>
            <a:ln w="6350" cap="flat" cmpd="sng" algn="ctr">
              <a:solidFill>
                <a:srgbClr val="808080"/>
              </a:solidFill>
              <a:prstDash val="solid"/>
              <a:round/>
              <a:headEnd type="none" w="med" len="med"/>
              <a:tailEnd type="none" w="med" len="med"/>
            </a:ln>
            <a:effectLst/>
          </p:spPr>
        </p:cxnSp>
        <p:cxnSp>
          <p:nvCxnSpPr>
            <p:cNvPr id="164" name="直接连接符 163"/>
            <p:cNvCxnSpPr/>
            <p:nvPr/>
          </p:nvCxnSpPr>
          <p:spPr bwMode="auto">
            <a:xfrm flipV="1">
              <a:off x="3163594" y="1637466"/>
              <a:ext cx="491241" cy="444061"/>
            </a:xfrm>
            <a:prstGeom prst="line">
              <a:avLst/>
            </a:prstGeom>
            <a:noFill/>
            <a:ln w="6350" cap="flat" cmpd="sng" algn="ctr">
              <a:solidFill>
                <a:srgbClr val="FFFFFF">
                  <a:lumMod val="50000"/>
                </a:srgbClr>
              </a:solidFill>
              <a:prstDash val="solid"/>
              <a:round/>
              <a:headEnd type="none" w="med" len="med"/>
              <a:tailEnd type="none" w="med" len="med"/>
            </a:ln>
            <a:effectLst/>
          </p:spPr>
        </p:cxnSp>
        <p:sp>
          <p:nvSpPr>
            <p:cNvPr id="166" name="Rectangle 25"/>
            <p:cNvSpPr>
              <a:spLocks noChangeArrowheads="1"/>
            </p:cNvSpPr>
            <p:nvPr/>
          </p:nvSpPr>
          <p:spPr bwMode="auto">
            <a:xfrm>
              <a:off x="485775" y="2108192"/>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核心层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168" name="Rectangle 25"/>
            <p:cNvSpPr>
              <a:spLocks noChangeArrowheads="1"/>
            </p:cNvSpPr>
            <p:nvPr/>
          </p:nvSpPr>
          <p:spPr bwMode="auto">
            <a:xfrm>
              <a:off x="518160" y="2783600"/>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接入层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171" name="Rectangle 25"/>
            <p:cNvSpPr>
              <a:spLocks noChangeArrowheads="1"/>
            </p:cNvSpPr>
            <p:nvPr/>
          </p:nvSpPr>
          <p:spPr bwMode="auto">
            <a:xfrm>
              <a:off x="546383" y="1391487"/>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园区出口</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grpSp>
          <p:nvGrpSpPr>
            <p:cNvPr id="5" name="组合 240"/>
            <p:cNvGrpSpPr/>
            <p:nvPr/>
          </p:nvGrpSpPr>
          <p:grpSpPr>
            <a:xfrm>
              <a:off x="3627078" y="3556999"/>
              <a:ext cx="752779" cy="643499"/>
              <a:chOff x="3078438" y="3930379"/>
              <a:chExt cx="752779" cy="643499"/>
            </a:xfrm>
          </p:grpSpPr>
          <p:cxnSp>
            <p:nvCxnSpPr>
              <p:cNvPr id="181" name="直接连接符 7"/>
              <p:cNvCxnSpPr>
                <a:cxnSpLocks noChangeShapeType="1"/>
              </p:cNvCxnSpPr>
              <p:nvPr/>
            </p:nvCxnSpPr>
            <p:spPr bwMode="auto">
              <a:xfrm>
                <a:off x="3172972" y="4163102"/>
                <a:ext cx="0" cy="110984"/>
              </a:xfrm>
              <a:prstGeom prst="line">
                <a:avLst/>
              </a:prstGeom>
              <a:noFill/>
              <a:ln w="9525">
                <a:solidFill>
                  <a:schemeClr val="tx1"/>
                </a:solidFill>
                <a:round/>
              </a:ln>
            </p:spPr>
          </p:cxnSp>
          <p:pic>
            <p:nvPicPr>
              <p:cNvPr id="182" name="Picture 725" descr="图片325"/>
              <p:cNvPicPr>
                <a:picLocks noChangeAspect="1" noChangeArrowheads="1"/>
              </p:cNvPicPr>
              <p:nvPr/>
            </p:nvPicPr>
            <p:blipFill>
              <a:blip r:embed="rId5" cstate="print"/>
              <a:srcRect/>
              <a:stretch>
                <a:fillRect/>
              </a:stretch>
            </p:blipFill>
            <p:spPr bwMode="auto">
              <a:xfrm>
                <a:off x="3078438" y="4282377"/>
                <a:ext cx="322838" cy="277462"/>
              </a:xfrm>
              <a:prstGeom prst="rect">
                <a:avLst/>
              </a:prstGeom>
              <a:noFill/>
              <a:ln w="9525">
                <a:noFill/>
                <a:miter lim="800000"/>
                <a:headEnd/>
                <a:tailEnd/>
              </a:ln>
            </p:spPr>
          </p:pic>
          <p:pic>
            <p:nvPicPr>
              <p:cNvPr id="183" name="Picture 725" descr="图片325"/>
              <p:cNvPicPr>
                <a:picLocks noChangeAspect="1" noChangeArrowheads="1"/>
              </p:cNvPicPr>
              <p:nvPr/>
            </p:nvPicPr>
            <p:blipFill>
              <a:blip r:embed="rId5" cstate="print"/>
              <a:srcRect/>
              <a:stretch>
                <a:fillRect/>
              </a:stretch>
            </p:blipFill>
            <p:spPr bwMode="auto">
              <a:xfrm>
                <a:off x="3508379" y="4296416"/>
                <a:ext cx="322838" cy="277462"/>
              </a:xfrm>
              <a:prstGeom prst="rect">
                <a:avLst/>
              </a:prstGeom>
              <a:noFill/>
              <a:ln w="9525">
                <a:noFill/>
                <a:miter lim="800000"/>
                <a:headEnd/>
                <a:tailEnd/>
              </a:ln>
            </p:spPr>
          </p:pic>
          <p:cxnSp>
            <p:nvCxnSpPr>
              <p:cNvPr id="184" name="直接连接符 34"/>
              <p:cNvCxnSpPr>
                <a:cxnSpLocks noChangeShapeType="1"/>
              </p:cNvCxnSpPr>
              <p:nvPr/>
            </p:nvCxnSpPr>
            <p:spPr bwMode="auto">
              <a:xfrm>
                <a:off x="3180355" y="4163102"/>
                <a:ext cx="591168" cy="0"/>
              </a:xfrm>
              <a:prstGeom prst="line">
                <a:avLst/>
              </a:prstGeom>
              <a:noFill/>
              <a:ln w="9525">
                <a:solidFill>
                  <a:schemeClr val="tx1"/>
                </a:solidFill>
                <a:round/>
              </a:ln>
            </p:spPr>
          </p:cxnSp>
          <p:cxnSp>
            <p:nvCxnSpPr>
              <p:cNvPr id="185" name="直接连接符 32"/>
              <p:cNvCxnSpPr>
                <a:cxnSpLocks noChangeShapeType="1"/>
              </p:cNvCxnSpPr>
              <p:nvPr/>
            </p:nvCxnSpPr>
            <p:spPr bwMode="auto">
              <a:xfrm>
                <a:off x="3521920" y="3930379"/>
                <a:ext cx="0" cy="241504"/>
              </a:xfrm>
              <a:prstGeom prst="line">
                <a:avLst/>
              </a:prstGeom>
              <a:noFill/>
              <a:ln w="19050">
                <a:solidFill>
                  <a:schemeClr val="tx1"/>
                </a:solidFill>
                <a:round/>
              </a:ln>
            </p:spPr>
          </p:cxnSp>
          <p:cxnSp>
            <p:nvCxnSpPr>
              <p:cNvPr id="189" name="直接连接符 7"/>
              <p:cNvCxnSpPr>
                <a:cxnSpLocks noChangeShapeType="1"/>
              </p:cNvCxnSpPr>
              <p:nvPr/>
            </p:nvCxnSpPr>
            <p:spPr bwMode="auto">
              <a:xfrm>
                <a:off x="3778646" y="4171883"/>
                <a:ext cx="0" cy="110984"/>
              </a:xfrm>
              <a:prstGeom prst="line">
                <a:avLst/>
              </a:prstGeom>
              <a:noFill/>
              <a:ln w="9525">
                <a:solidFill>
                  <a:schemeClr val="tx1"/>
                </a:solidFill>
                <a:round/>
              </a:ln>
            </p:spPr>
          </p:cxnSp>
        </p:grpSp>
        <p:pic>
          <p:nvPicPr>
            <p:cNvPr id="247" name="Picture 341" descr="图片265"/>
            <p:cNvPicPr>
              <a:picLocks noChangeAspect="1" noChangeArrowheads="1"/>
            </p:cNvPicPr>
            <p:nvPr/>
          </p:nvPicPr>
          <p:blipFill>
            <a:blip r:embed="rId6" cstate="print"/>
            <a:srcRect/>
            <a:stretch>
              <a:fillRect/>
            </a:stretch>
          </p:blipFill>
          <p:spPr bwMode="auto">
            <a:xfrm>
              <a:off x="2407511" y="2236086"/>
              <a:ext cx="173797" cy="191313"/>
            </a:xfrm>
            <a:prstGeom prst="rect">
              <a:avLst/>
            </a:prstGeom>
            <a:noFill/>
            <a:ln w="9525">
              <a:noFill/>
              <a:miter lim="800000"/>
              <a:headEnd/>
              <a:tailEnd/>
            </a:ln>
          </p:spPr>
        </p:pic>
        <p:sp>
          <p:nvSpPr>
            <p:cNvPr id="257" name="TextBox 256"/>
            <p:cNvSpPr txBox="1"/>
            <p:nvPr/>
          </p:nvSpPr>
          <p:spPr>
            <a:xfrm>
              <a:off x="2359605" y="1807347"/>
              <a:ext cx="935780" cy="219832"/>
            </a:xfrm>
            <a:prstGeom prst="rect">
              <a:avLst/>
            </a:prstGeom>
            <a:noFill/>
          </p:spPr>
          <p:txBody>
            <a:bodyPr wrap="square" rtlCol="0">
              <a:spAutoFit/>
            </a:bodyPr>
            <a:lstStyle/>
            <a:p>
              <a:r>
                <a:rPr lang="en-US" altLang="zh-CN" sz="1000" b="1" dirty="0" smtClean="0">
                  <a:solidFill>
                    <a:srgbClr val="000000"/>
                  </a:solidFill>
                  <a:latin typeface="微软雅黑" panose="020B0503020204020204" pitchFamily="34" charset="-122"/>
                  <a:ea typeface="微软雅黑" panose="020B0503020204020204" pitchFamily="34" charset="-122"/>
                </a:rPr>
                <a:t>Native AC</a:t>
              </a:r>
              <a:endParaRPr lang="zh-CN" altLang="en-US" sz="1000" b="1" dirty="0">
                <a:solidFill>
                  <a:srgbClr val="000000"/>
                </a:solidFill>
                <a:latin typeface="微软雅黑" panose="020B0503020204020204" pitchFamily="34" charset="-122"/>
                <a:ea typeface="微软雅黑" panose="020B0503020204020204" pitchFamily="34" charset="-122"/>
              </a:endParaRPr>
            </a:p>
          </p:txBody>
        </p:sp>
        <p:sp>
          <p:nvSpPr>
            <p:cNvPr id="261" name="圆角矩形 260"/>
            <p:cNvSpPr/>
            <p:nvPr/>
          </p:nvSpPr>
          <p:spPr bwMode="auto">
            <a:xfrm>
              <a:off x="3619234" y="1415276"/>
              <a:ext cx="990865" cy="470153"/>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a:solidFill>
                  <a:srgbClr val="000000"/>
                </a:solidFill>
                <a:latin typeface="FrutigerNext LT Medium"/>
                <a:ea typeface="宋体" panose="02010600030101010101" pitchFamily="2" charset="-122"/>
              </a:endParaRPr>
            </a:p>
          </p:txBody>
        </p:sp>
        <p:pic>
          <p:nvPicPr>
            <p:cNvPr id="262" name="Picture 797" descr="图片19"/>
            <p:cNvPicPr>
              <a:picLocks noChangeAspect="1" noChangeArrowheads="1"/>
            </p:cNvPicPr>
            <p:nvPr/>
          </p:nvPicPr>
          <p:blipFill>
            <a:blip r:embed="rId7" cstate="print"/>
            <a:srcRect/>
            <a:stretch>
              <a:fillRect/>
            </a:stretch>
          </p:blipFill>
          <p:spPr bwMode="auto">
            <a:xfrm>
              <a:off x="3885152" y="1562804"/>
              <a:ext cx="434803" cy="256848"/>
            </a:xfrm>
            <a:prstGeom prst="rect">
              <a:avLst/>
            </a:prstGeom>
            <a:noFill/>
          </p:spPr>
        </p:pic>
        <p:pic>
          <p:nvPicPr>
            <p:cNvPr id="263" name="Picture 461" descr="图片240"/>
            <p:cNvPicPr>
              <a:picLocks noChangeAspect="1" noChangeArrowheads="1"/>
            </p:cNvPicPr>
            <p:nvPr/>
          </p:nvPicPr>
          <p:blipFill>
            <a:blip r:embed="rId8" cstate="print"/>
            <a:srcRect/>
            <a:stretch>
              <a:fillRect/>
            </a:stretch>
          </p:blipFill>
          <p:spPr bwMode="auto">
            <a:xfrm>
              <a:off x="3639063" y="1536691"/>
              <a:ext cx="225211" cy="228820"/>
            </a:xfrm>
            <a:prstGeom prst="rect">
              <a:avLst/>
            </a:prstGeom>
            <a:noFill/>
          </p:spPr>
        </p:pic>
        <p:pic>
          <p:nvPicPr>
            <p:cNvPr id="266" name="Picture 341" descr="图片265"/>
            <p:cNvPicPr>
              <a:picLocks noChangeAspect="1" noChangeArrowheads="1"/>
            </p:cNvPicPr>
            <p:nvPr/>
          </p:nvPicPr>
          <p:blipFill>
            <a:blip r:embed="rId6" cstate="print"/>
            <a:srcRect/>
            <a:stretch>
              <a:fillRect/>
            </a:stretch>
          </p:blipFill>
          <p:spPr bwMode="auto">
            <a:xfrm>
              <a:off x="2845145" y="2210574"/>
              <a:ext cx="173797" cy="191313"/>
            </a:xfrm>
            <a:prstGeom prst="rect">
              <a:avLst/>
            </a:prstGeom>
            <a:noFill/>
            <a:ln w="9525">
              <a:noFill/>
              <a:miter lim="800000"/>
              <a:headEnd/>
              <a:tailEnd/>
            </a:ln>
          </p:spPr>
        </p:pic>
        <p:grpSp>
          <p:nvGrpSpPr>
            <p:cNvPr id="6" name="组合 111"/>
            <p:cNvGrpSpPr/>
            <p:nvPr/>
          </p:nvGrpSpPr>
          <p:grpSpPr>
            <a:xfrm>
              <a:off x="1299692" y="3143295"/>
              <a:ext cx="790516" cy="297257"/>
              <a:chOff x="1299692" y="3143295"/>
              <a:chExt cx="790516" cy="297257"/>
            </a:xfrm>
          </p:grpSpPr>
          <p:grpSp>
            <p:nvGrpSpPr>
              <p:cNvPr id="7" name="组合 95"/>
              <p:cNvGrpSpPr/>
              <p:nvPr/>
            </p:nvGrpSpPr>
            <p:grpSpPr>
              <a:xfrm>
                <a:off x="1475501" y="3243155"/>
                <a:ext cx="390466" cy="117947"/>
                <a:chOff x="6783441" y="2911680"/>
                <a:chExt cx="722564" cy="214625"/>
              </a:xfrm>
            </p:grpSpPr>
            <p:cxnSp>
              <p:nvCxnSpPr>
                <p:cNvPr id="199" name="直接连接符 198"/>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00" name="直接连接符 199"/>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01" name="椭圆 200"/>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pic>
            <p:nvPicPr>
              <p:cNvPr id="170" name="Picture 461" descr="图片240"/>
              <p:cNvPicPr>
                <a:picLocks noChangeAspect="1" noChangeArrowheads="1"/>
              </p:cNvPicPr>
              <p:nvPr/>
            </p:nvPicPr>
            <p:blipFill>
              <a:blip r:embed="rId8" cstate="print"/>
              <a:srcRect/>
              <a:stretch>
                <a:fillRect/>
              </a:stretch>
            </p:blipFill>
            <p:spPr bwMode="auto">
              <a:xfrm>
                <a:off x="1299692" y="3143295"/>
                <a:ext cx="272356" cy="289637"/>
              </a:xfrm>
              <a:prstGeom prst="rect">
                <a:avLst/>
              </a:prstGeom>
              <a:noFill/>
              <a:ln w="9525">
                <a:noFill/>
                <a:miter lim="800000"/>
                <a:headEnd/>
                <a:tailEnd/>
              </a:ln>
            </p:spPr>
          </p:pic>
          <p:pic>
            <p:nvPicPr>
              <p:cNvPr id="215" name="Picture 461" descr="图片240"/>
              <p:cNvPicPr>
                <a:picLocks noChangeAspect="1" noChangeArrowheads="1"/>
              </p:cNvPicPr>
              <p:nvPr/>
            </p:nvPicPr>
            <p:blipFill>
              <a:blip r:embed="rId8" cstate="print"/>
              <a:srcRect/>
              <a:stretch>
                <a:fillRect/>
              </a:stretch>
            </p:blipFill>
            <p:spPr bwMode="auto">
              <a:xfrm>
                <a:off x="1817852" y="3150915"/>
                <a:ext cx="272356" cy="289637"/>
              </a:xfrm>
              <a:prstGeom prst="rect">
                <a:avLst/>
              </a:prstGeom>
              <a:noFill/>
              <a:ln w="9525">
                <a:noFill/>
                <a:miter lim="800000"/>
                <a:headEnd/>
                <a:tailEnd/>
              </a:ln>
            </p:spPr>
          </p:pic>
        </p:grpSp>
        <p:pic>
          <p:nvPicPr>
            <p:cNvPr id="218" name="Picture 461" descr="图片240"/>
            <p:cNvPicPr>
              <a:picLocks noChangeAspect="1" noChangeArrowheads="1"/>
            </p:cNvPicPr>
            <p:nvPr/>
          </p:nvPicPr>
          <p:blipFill>
            <a:blip r:embed="rId8" cstate="print"/>
            <a:srcRect/>
            <a:stretch>
              <a:fillRect/>
            </a:stretch>
          </p:blipFill>
          <p:spPr bwMode="auto">
            <a:xfrm>
              <a:off x="3418052" y="3158535"/>
              <a:ext cx="272356" cy="289637"/>
            </a:xfrm>
            <a:prstGeom prst="rect">
              <a:avLst/>
            </a:prstGeom>
            <a:noFill/>
            <a:ln w="9525">
              <a:noFill/>
              <a:miter lim="800000"/>
              <a:headEnd/>
              <a:tailEnd/>
            </a:ln>
          </p:spPr>
        </p:pic>
        <p:pic>
          <p:nvPicPr>
            <p:cNvPr id="219" name="Picture 461" descr="图片240"/>
            <p:cNvPicPr>
              <a:picLocks noChangeAspect="1" noChangeArrowheads="1"/>
            </p:cNvPicPr>
            <p:nvPr/>
          </p:nvPicPr>
          <p:blipFill>
            <a:blip r:embed="rId8" cstate="print"/>
            <a:srcRect/>
            <a:stretch>
              <a:fillRect/>
            </a:stretch>
          </p:blipFill>
          <p:spPr bwMode="auto">
            <a:xfrm>
              <a:off x="3951452" y="3166155"/>
              <a:ext cx="272356" cy="289637"/>
            </a:xfrm>
            <a:prstGeom prst="rect">
              <a:avLst/>
            </a:prstGeom>
            <a:noFill/>
            <a:ln w="9525">
              <a:noFill/>
              <a:miter lim="800000"/>
              <a:headEnd/>
              <a:tailEnd/>
            </a:ln>
          </p:spPr>
        </p:pic>
        <p:grpSp>
          <p:nvGrpSpPr>
            <p:cNvPr id="8" name="组合 241"/>
            <p:cNvGrpSpPr/>
            <p:nvPr/>
          </p:nvGrpSpPr>
          <p:grpSpPr>
            <a:xfrm>
              <a:off x="931503" y="3579859"/>
              <a:ext cx="752779" cy="643499"/>
              <a:chOff x="3078438" y="3930379"/>
              <a:chExt cx="752779" cy="643499"/>
            </a:xfrm>
          </p:grpSpPr>
          <p:cxnSp>
            <p:nvCxnSpPr>
              <p:cNvPr id="243" name="直接连接符 7"/>
              <p:cNvCxnSpPr>
                <a:cxnSpLocks noChangeShapeType="1"/>
              </p:cNvCxnSpPr>
              <p:nvPr/>
            </p:nvCxnSpPr>
            <p:spPr bwMode="auto">
              <a:xfrm>
                <a:off x="3172972" y="4163102"/>
                <a:ext cx="0" cy="110984"/>
              </a:xfrm>
              <a:prstGeom prst="line">
                <a:avLst/>
              </a:prstGeom>
              <a:noFill/>
              <a:ln w="9525">
                <a:solidFill>
                  <a:schemeClr val="tx1"/>
                </a:solidFill>
                <a:round/>
              </a:ln>
            </p:spPr>
          </p:cxnSp>
          <p:pic>
            <p:nvPicPr>
              <p:cNvPr id="244" name="Picture 725" descr="图片325"/>
              <p:cNvPicPr>
                <a:picLocks noChangeAspect="1" noChangeArrowheads="1"/>
              </p:cNvPicPr>
              <p:nvPr/>
            </p:nvPicPr>
            <p:blipFill>
              <a:blip r:embed="rId5" cstate="print"/>
              <a:srcRect/>
              <a:stretch>
                <a:fillRect/>
              </a:stretch>
            </p:blipFill>
            <p:spPr bwMode="auto">
              <a:xfrm>
                <a:off x="3078438" y="4282377"/>
                <a:ext cx="322838" cy="277462"/>
              </a:xfrm>
              <a:prstGeom prst="rect">
                <a:avLst/>
              </a:prstGeom>
              <a:noFill/>
              <a:ln w="9525">
                <a:noFill/>
                <a:miter lim="800000"/>
                <a:headEnd/>
                <a:tailEnd/>
              </a:ln>
            </p:spPr>
          </p:pic>
          <p:pic>
            <p:nvPicPr>
              <p:cNvPr id="245" name="Picture 725" descr="图片325"/>
              <p:cNvPicPr>
                <a:picLocks noChangeAspect="1" noChangeArrowheads="1"/>
              </p:cNvPicPr>
              <p:nvPr/>
            </p:nvPicPr>
            <p:blipFill>
              <a:blip r:embed="rId5" cstate="print"/>
              <a:srcRect/>
              <a:stretch>
                <a:fillRect/>
              </a:stretch>
            </p:blipFill>
            <p:spPr bwMode="auto">
              <a:xfrm>
                <a:off x="3508379" y="4296416"/>
                <a:ext cx="322838" cy="277462"/>
              </a:xfrm>
              <a:prstGeom prst="rect">
                <a:avLst/>
              </a:prstGeom>
              <a:noFill/>
              <a:ln w="9525">
                <a:noFill/>
                <a:miter lim="800000"/>
                <a:headEnd/>
                <a:tailEnd/>
              </a:ln>
            </p:spPr>
          </p:pic>
          <p:cxnSp>
            <p:nvCxnSpPr>
              <p:cNvPr id="246" name="直接连接符 34"/>
              <p:cNvCxnSpPr>
                <a:cxnSpLocks noChangeShapeType="1"/>
              </p:cNvCxnSpPr>
              <p:nvPr/>
            </p:nvCxnSpPr>
            <p:spPr bwMode="auto">
              <a:xfrm>
                <a:off x="3180355" y="4163102"/>
                <a:ext cx="591168" cy="0"/>
              </a:xfrm>
              <a:prstGeom prst="line">
                <a:avLst/>
              </a:prstGeom>
              <a:noFill/>
              <a:ln w="9525">
                <a:solidFill>
                  <a:schemeClr val="tx1"/>
                </a:solidFill>
                <a:round/>
              </a:ln>
            </p:spPr>
          </p:cxnSp>
          <p:cxnSp>
            <p:nvCxnSpPr>
              <p:cNvPr id="248" name="直接连接符 32"/>
              <p:cNvCxnSpPr>
                <a:cxnSpLocks noChangeShapeType="1"/>
              </p:cNvCxnSpPr>
              <p:nvPr/>
            </p:nvCxnSpPr>
            <p:spPr bwMode="auto">
              <a:xfrm>
                <a:off x="3521920" y="3930379"/>
                <a:ext cx="0" cy="241504"/>
              </a:xfrm>
              <a:prstGeom prst="line">
                <a:avLst/>
              </a:prstGeom>
              <a:noFill/>
              <a:ln w="19050">
                <a:solidFill>
                  <a:schemeClr val="tx1"/>
                </a:solidFill>
                <a:round/>
              </a:ln>
            </p:spPr>
          </p:cxnSp>
          <p:cxnSp>
            <p:nvCxnSpPr>
              <p:cNvPr id="249" name="直接连接符 7"/>
              <p:cNvCxnSpPr>
                <a:cxnSpLocks noChangeShapeType="1"/>
              </p:cNvCxnSpPr>
              <p:nvPr/>
            </p:nvCxnSpPr>
            <p:spPr bwMode="auto">
              <a:xfrm>
                <a:off x="3778646" y="4171883"/>
                <a:ext cx="0" cy="110984"/>
              </a:xfrm>
              <a:prstGeom prst="line">
                <a:avLst/>
              </a:prstGeom>
              <a:noFill/>
              <a:ln w="9525">
                <a:solidFill>
                  <a:schemeClr val="tx1"/>
                </a:solidFill>
                <a:round/>
              </a:ln>
            </p:spPr>
          </p:cxnSp>
        </p:grpSp>
        <p:sp>
          <p:nvSpPr>
            <p:cNvPr id="96" name="Oval 5"/>
            <p:cNvSpPr>
              <a:spLocks noChangeArrowheads="1"/>
            </p:cNvSpPr>
            <p:nvPr/>
          </p:nvSpPr>
          <p:spPr bwMode="auto">
            <a:xfrm>
              <a:off x="2438210" y="219440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97" name="Oval 5"/>
            <p:cNvSpPr>
              <a:spLocks noChangeArrowheads="1"/>
            </p:cNvSpPr>
            <p:nvPr/>
          </p:nvSpPr>
          <p:spPr bwMode="auto">
            <a:xfrm>
              <a:off x="2918270" y="219440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grpSp>
          <p:nvGrpSpPr>
            <p:cNvPr id="9" name="组合 213"/>
            <p:cNvGrpSpPr/>
            <p:nvPr/>
          </p:nvGrpSpPr>
          <p:grpSpPr>
            <a:xfrm>
              <a:off x="1627801" y="3565004"/>
              <a:ext cx="457128" cy="1012856"/>
              <a:chOff x="1627801" y="3565004"/>
              <a:chExt cx="457128" cy="1012856"/>
            </a:xfrm>
          </p:grpSpPr>
          <p:cxnSp>
            <p:nvCxnSpPr>
              <p:cNvPr id="100" name="直接连接符 99"/>
              <p:cNvCxnSpPr/>
              <p:nvPr/>
            </p:nvCxnSpPr>
            <p:spPr bwMode="auto">
              <a:xfrm flipH="1">
                <a:off x="1912833" y="3565004"/>
                <a:ext cx="2035" cy="240739"/>
              </a:xfrm>
              <a:prstGeom prst="line">
                <a:avLst/>
              </a:prstGeom>
              <a:noFill/>
              <a:ln w="6350" cap="flat" cmpd="sng" algn="ctr">
                <a:solidFill>
                  <a:srgbClr val="808080"/>
                </a:solidFill>
                <a:prstDash val="solid"/>
                <a:round/>
                <a:headEnd type="none" w="med" len="med"/>
                <a:tailEnd type="none" w="med" len="med"/>
              </a:ln>
              <a:effectLst/>
            </p:spPr>
          </p:cxnSp>
          <p:pic>
            <p:nvPicPr>
              <p:cNvPr id="99" name="Picture 338" descr="图片262"/>
              <p:cNvPicPr>
                <a:picLocks noChangeArrowheads="1"/>
              </p:cNvPicPr>
              <p:nvPr/>
            </p:nvPicPr>
            <p:blipFill>
              <a:blip r:embed="rId9" cstate="print"/>
              <a:srcRect/>
              <a:stretch>
                <a:fillRect/>
              </a:stretch>
            </p:blipFill>
            <p:spPr bwMode="auto">
              <a:xfrm>
                <a:off x="1776725" y="3754494"/>
                <a:ext cx="272356" cy="288844"/>
              </a:xfrm>
              <a:prstGeom prst="rect">
                <a:avLst/>
              </a:prstGeom>
              <a:noFill/>
              <a:ln w="9525">
                <a:noFill/>
                <a:miter lim="800000"/>
                <a:headEnd/>
                <a:tailEnd/>
              </a:ln>
            </p:spPr>
          </p:pic>
          <p:grpSp>
            <p:nvGrpSpPr>
              <p:cNvPr id="10" name="组合 231"/>
              <p:cNvGrpSpPr/>
              <p:nvPr/>
            </p:nvGrpSpPr>
            <p:grpSpPr>
              <a:xfrm>
                <a:off x="1627801" y="4063158"/>
                <a:ext cx="457128" cy="514702"/>
                <a:chOff x="1782106" y="4004103"/>
                <a:chExt cx="457128" cy="514702"/>
              </a:xfrm>
            </p:grpSpPr>
            <p:grpSp>
              <p:nvGrpSpPr>
                <p:cNvPr id="11"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106"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107"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108"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110"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103" name="Picture 164" descr="10"/>
                <p:cNvPicPr>
                  <a:picLocks noChangeAspect="1" noChangeArrowheads="1"/>
                </p:cNvPicPr>
                <p:nvPr/>
              </p:nvPicPr>
              <p:blipFill>
                <a:blip r:embed="rId10" cstate="print"/>
                <a:srcRect/>
                <a:stretch>
                  <a:fillRect/>
                </a:stretch>
              </p:blipFill>
              <p:spPr bwMode="auto">
                <a:xfrm>
                  <a:off x="2020904" y="4302336"/>
                  <a:ext cx="218330" cy="216469"/>
                </a:xfrm>
                <a:prstGeom prst="rect">
                  <a:avLst/>
                </a:prstGeom>
                <a:noFill/>
              </p:spPr>
            </p:pic>
            <p:pic>
              <p:nvPicPr>
                <p:cNvPr id="105" name="Picture 164" descr="10"/>
                <p:cNvPicPr>
                  <a:picLocks noChangeAspect="1" noChangeArrowheads="1"/>
                </p:cNvPicPr>
                <p:nvPr/>
              </p:nvPicPr>
              <p:blipFill>
                <a:blip r:embed="rId10" cstate="print"/>
                <a:srcRect/>
                <a:stretch>
                  <a:fillRect/>
                </a:stretch>
              </p:blipFill>
              <p:spPr bwMode="auto">
                <a:xfrm>
                  <a:off x="1782106" y="4267643"/>
                  <a:ext cx="218330" cy="216470"/>
                </a:xfrm>
                <a:prstGeom prst="rect">
                  <a:avLst/>
                </a:prstGeom>
                <a:noFill/>
              </p:spPr>
            </p:pic>
          </p:grpSp>
        </p:grpSp>
        <p:sp>
          <p:nvSpPr>
            <p:cNvPr id="111" name="矩形 110"/>
            <p:cNvSpPr/>
            <p:nvPr/>
          </p:nvSpPr>
          <p:spPr bwMode="auto">
            <a:xfrm>
              <a:off x="3622646" y="1180297"/>
              <a:ext cx="992534" cy="219878"/>
            </a:xfrm>
            <a:prstGeom prst="rect">
              <a:avLst/>
            </a:prstGeom>
            <a:noFill/>
            <a:ln w="19050">
              <a:noFill/>
              <a:prstDash val="dash"/>
              <a:tailEnd type="arrow"/>
            </a:ln>
            <a:effectLst/>
          </p:spPr>
          <p:txBody>
            <a:bodyPr rtlCol="0" anchor="ctr"/>
            <a:lstStyle/>
            <a:p>
              <a:pPr algn="ctr"/>
              <a:r>
                <a:rPr lang="en-US" altLang="zh-CN" sz="10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eSight</a:t>
              </a:r>
              <a:endParaRPr lang="zh-CN" altLang="en-US" sz="10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grpSp>
          <p:nvGrpSpPr>
            <p:cNvPr id="12" name="组合 112"/>
            <p:cNvGrpSpPr/>
            <p:nvPr/>
          </p:nvGrpSpPr>
          <p:grpSpPr>
            <a:xfrm>
              <a:off x="2395067" y="3162345"/>
              <a:ext cx="790516" cy="297257"/>
              <a:chOff x="1299692" y="3143295"/>
              <a:chExt cx="790516" cy="297257"/>
            </a:xfrm>
          </p:grpSpPr>
          <p:grpSp>
            <p:nvGrpSpPr>
              <p:cNvPr id="13" name="组合 95"/>
              <p:cNvGrpSpPr/>
              <p:nvPr/>
            </p:nvGrpSpPr>
            <p:grpSpPr>
              <a:xfrm>
                <a:off x="1475501" y="3243155"/>
                <a:ext cx="390466" cy="117947"/>
                <a:chOff x="6783441" y="2911680"/>
                <a:chExt cx="722564" cy="214625"/>
              </a:xfrm>
            </p:grpSpPr>
            <p:cxnSp>
              <p:nvCxnSpPr>
                <p:cNvPr id="132" name="直接连接符 131"/>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133" name="直接连接符 132"/>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135" name="椭圆 134"/>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pic>
            <p:nvPicPr>
              <p:cNvPr id="123" name="Picture 461" descr="图片240"/>
              <p:cNvPicPr>
                <a:picLocks noChangeAspect="1" noChangeArrowheads="1"/>
              </p:cNvPicPr>
              <p:nvPr/>
            </p:nvPicPr>
            <p:blipFill>
              <a:blip r:embed="rId8" cstate="print"/>
              <a:srcRect/>
              <a:stretch>
                <a:fillRect/>
              </a:stretch>
            </p:blipFill>
            <p:spPr bwMode="auto">
              <a:xfrm>
                <a:off x="1299692" y="3143295"/>
                <a:ext cx="272356" cy="289637"/>
              </a:xfrm>
              <a:prstGeom prst="rect">
                <a:avLst/>
              </a:prstGeom>
              <a:noFill/>
              <a:ln w="9525">
                <a:noFill/>
                <a:miter lim="800000"/>
                <a:headEnd/>
                <a:tailEnd/>
              </a:ln>
            </p:spPr>
          </p:pic>
          <p:pic>
            <p:nvPicPr>
              <p:cNvPr id="131" name="Picture 461" descr="图片240"/>
              <p:cNvPicPr>
                <a:picLocks noChangeAspect="1" noChangeArrowheads="1"/>
              </p:cNvPicPr>
              <p:nvPr/>
            </p:nvPicPr>
            <p:blipFill>
              <a:blip r:embed="rId8" cstate="print"/>
              <a:srcRect/>
              <a:stretch>
                <a:fillRect/>
              </a:stretch>
            </p:blipFill>
            <p:spPr bwMode="auto">
              <a:xfrm>
                <a:off x="1817852" y="3150915"/>
                <a:ext cx="272356" cy="289637"/>
              </a:xfrm>
              <a:prstGeom prst="rect">
                <a:avLst/>
              </a:prstGeom>
              <a:noFill/>
              <a:ln w="9525">
                <a:noFill/>
                <a:miter lim="800000"/>
                <a:headEnd/>
                <a:tailEnd/>
              </a:ln>
            </p:spPr>
          </p:pic>
        </p:grpSp>
        <p:cxnSp>
          <p:nvCxnSpPr>
            <p:cNvPr id="136" name="直接连接符 135"/>
            <p:cNvCxnSpPr>
              <a:endCxn id="127" idx="2"/>
            </p:cNvCxnSpPr>
            <p:nvPr/>
          </p:nvCxnSpPr>
          <p:spPr bwMode="auto">
            <a:xfrm flipV="1">
              <a:off x="2493446" y="2427316"/>
              <a:ext cx="491972" cy="747071"/>
            </a:xfrm>
            <a:prstGeom prst="line">
              <a:avLst/>
            </a:prstGeom>
            <a:noFill/>
            <a:ln w="6350" cap="flat" cmpd="sng" algn="ctr">
              <a:solidFill>
                <a:srgbClr val="808080"/>
              </a:solidFill>
              <a:prstDash val="solid"/>
              <a:round/>
              <a:headEnd type="none" w="med" len="med"/>
              <a:tailEnd type="none" w="med" len="med"/>
            </a:ln>
            <a:effectLst/>
          </p:spPr>
        </p:cxnSp>
        <p:cxnSp>
          <p:nvCxnSpPr>
            <p:cNvPr id="139" name="直接连接符 138"/>
            <p:cNvCxnSpPr>
              <a:endCxn id="247" idx="2"/>
            </p:cNvCxnSpPr>
            <p:nvPr/>
          </p:nvCxnSpPr>
          <p:spPr bwMode="auto">
            <a:xfrm flipV="1">
              <a:off x="2455346" y="2427399"/>
              <a:ext cx="39064" cy="794614"/>
            </a:xfrm>
            <a:prstGeom prst="line">
              <a:avLst/>
            </a:prstGeom>
            <a:noFill/>
            <a:ln w="6350" cap="flat" cmpd="sng" algn="ctr">
              <a:solidFill>
                <a:srgbClr val="808080"/>
              </a:solidFill>
              <a:prstDash val="solid"/>
              <a:round/>
              <a:headEnd type="none" w="med" len="med"/>
              <a:tailEnd type="none" w="med" len="med"/>
            </a:ln>
            <a:effectLst/>
          </p:spPr>
        </p:cxnSp>
        <p:cxnSp>
          <p:nvCxnSpPr>
            <p:cNvPr id="142" name="直接连接符 141"/>
            <p:cNvCxnSpPr>
              <a:endCxn id="247" idx="2"/>
            </p:cNvCxnSpPr>
            <p:nvPr/>
          </p:nvCxnSpPr>
          <p:spPr bwMode="auto">
            <a:xfrm flipH="1" flipV="1">
              <a:off x="2494410" y="2427399"/>
              <a:ext cx="561011" cy="804139"/>
            </a:xfrm>
            <a:prstGeom prst="line">
              <a:avLst/>
            </a:prstGeom>
            <a:noFill/>
            <a:ln w="6350" cap="flat" cmpd="sng" algn="ctr">
              <a:solidFill>
                <a:srgbClr val="808080"/>
              </a:solidFill>
              <a:prstDash val="solid"/>
              <a:round/>
              <a:headEnd type="none" w="med" len="med"/>
              <a:tailEnd type="none" w="med" len="med"/>
            </a:ln>
            <a:effectLst/>
          </p:spPr>
        </p:cxnSp>
        <p:cxnSp>
          <p:nvCxnSpPr>
            <p:cNvPr id="144" name="直接连接符 143"/>
            <p:cNvCxnSpPr>
              <a:stCxn id="131" idx="0"/>
              <a:endCxn id="127" idx="2"/>
            </p:cNvCxnSpPr>
            <p:nvPr/>
          </p:nvCxnSpPr>
          <p:spPr bwMode="auto">
            <a:xfrm flipH="1" flipV="1">
              <a:off x="2985418" y="2427316"/>
              <a:ext cx="63987" cy="742649"/>
            </a:xfrm>
            <a:prstGeom prst="line">
              <a:avLst/>
            </a:prstGeom>
            <a:noFill/>
            <a:ln w="6350" cap="flat" cmpd="sng" algn="ctr">
              <a:solidFill>
                <a:srgbClr val="808080"/>
              </a:solidFill>
              <a:prstDash val="solid"/>
              <a:round/>
              <a:headEnd type="none" w="med" len="med"/>
              <a:tailEnd type="none" w="med" len="med"/>
            </a:ln>
            <a:effectLst/>
          </p:spPr>
        </p:cxnSp>
        <p:grpSp>
          <p:nvGrpSpPr>
            <p:cNvPr id="14" name="组合 171"/>
            <p:cNvGrpSpPr/>
            <p:nvPr/>
          </p:nvGrpSpPr>
          <p:grpSpPr>
            <a:xfrm>
              <a:off x="2199301" y="3565004"/>
              <a:ext cx="457128" cy="1012856"/>
              <a:chOff x="1780201" y="3717404"/>
              <a:chExt cx="457128" cy="1012856"/>
            </a:xfrm>
          </p:grpSpPr>
          <p:cxnSp>
            <p:nvCxnSpPr>
              <p:cNvPr id="147" name="直接连接符 146"/>
              <p:cNvCxnSpPr/>
              <p:nvPr/>
            </p:nvCxnSpPr>
            <p:spPr bwMode="auto">
              <a:xfrm flipH="1">
                <a:off x="2065233" y="3717404"/>
                <a:ext cx="2035" cy="240739"/>
              </a:xfrm>
              <a:prstGeom prst="line">
                <a:avLst/>
              </a:prstGeom>
              <a:noFill/>
              <a:ln w="6350" cap="flat" cmpd="sng" algn="ctr">
                <a:solidFill>
                  <a:srgbClr val="808080"/>
                </a:solidFill>
                <a:prstDash val="solid"/>
                <a:round/>
                <a:headEnd type="none" w="med" len="med"/>
                <a:tailEnd type="none" w="med" len="med"/>
              </a:ln>
              <a:effectLst/>
            </p:spPr>
          </p:cxnSp>
          <p:pic>
            <p:nvPicPr>
              <p:cNvPr id="148" name="Picture 338" descr="图片262"/>
              <p:cNvPicPr>
                <a:picLocks noChangeArrowheads="1"/>
              </p:cNvPicPr>
              <p:nvPr/>
            </p:nvPicPr>
            <p:blipFill>
              <a:blip r:embed="rId9" cstate="print"/>
              <a:srcRect/>
              <a:stretch>
                <a:fillRect/>
              </a:stretch>
            </p:blipFill>
            <p:spPr bwMode="auto">
              <a:xfrm>
                <a:off x="1929125" y="3906894"/>
                <a:ext cx="272356" cy="288844"/>
              </a:xfrm>
              <a:prstGeom prst="rect">
                <a:avLst/>
              </a:prstGeom>
              <a:noFill/>
              <a:ln w="9525">
                <a:noFill/>
                <a:miter lim="800000"/>
                <a:headEnd/>
                <a:tailEnd/>
              </a:ln>
            </p:spPr>
          </p:pic>
          <p:grpSp>
            <p:nvGrpSpPr>
              <p:cNvPr id="15" name="组合 231"/>
              <p:cNvGrpSpPr/>
              <p:nvPr/>
            </p:nvGrpSpPr>
            <p:grpSpPr>
              <a:xfrm>
                <a:off x="1780201" y="4215558"/>
                <a:ext cx="457128" cy="514702"/>
                <a:chOff x="1782106" y="4004103"/>
                <a:chExt cx="457128" cy="514702"/>
              </a:xfrm>
            </p:grpSpPr>
            <p:grpSp>
              <p:nvGrpSpPr>
                <p:cNvPr id="16"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163"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165"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167"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169"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151" name="Picture 164" descr="10"/>
                <p:cNvPicPr>
                  <a:picLocks noChangeAspect="1" noChangeArrowheads="1"/>
                </p:cNvPicPr>
                <p:nvPr/>
              </p:nvPicPr>
              <p:blipFill>
                <a:blip r:embed="rId10" cstate="print"/>
                <a:srcRect/>
                <a:stretch>
                  <a:fillRect/>
                </a:stretch>
              </p:blipFill>
              <p:spPr bwMode="auto">
                <a:xfrm>
                  <a:off x="2020904" y="4302336"/>
                  <a:ext cx="218330" cy="216469"/>
                </a:xfrm>
                <a:prstGeom prst="rect">
                  <a:avLst/>
                </a:prstGeom>
                <a:noFill/>
              </p:spPr>
            </p:pic>
            <p:pic>
              <p:nvPicPr>
                <p:cNvPr id="162" name="Picture 164" descr="10"/>
                <p:cNvPicPr>
                  <a:picLocks noChangeAspect="1" noChangeArrowheads="1"/>
                </p:cNvPicPr>
                <p:nvPr/>
              </p:nvPicPr>
              <p:blipFill>
                <a:blip r:embed="rId10" cstate="print"/>
                <a:srcRect/>
                <a:stretch>
                  <a:fillRect/>
                </a:stretch>
              </p:blipFill>
              <p:spPr bwMode="auto">
                <a:xfrm>
                  <a:off x="1782106" y="4267643"/>
                  <a:ext cx="218330" cy="216470"/>
                </a:xfrm>
                <a:prstGeom prst="rect">
                  <a:avLst/>
                </a:prstGeom>
                <a:noFill/>
              </p:spPr>
            </p:pic>
          </p:grpSp>
        </p:grpSp>
        <p:cxnSp>
          <p:nvCxnSpPr>
            <p:cNvPr id="173" name="直接连接符 172"/>
            <p:cNvCxnSpPr/>
            <p:nvPr/>
          </p:nvCxnSpPr>
          <p:spPr bwMode="auto">
            <a:xfrm flipH="1">
              <a:off x="2922483" y="3574529"/>
              <a:ext cx="2035" cy="240739"/>
            </a:xfrm>
            <a:prstGeom prst="line">
              <a:avLst/>
            </a:prstGeom>
            <a:noFill/>
            <a:ln w="6350" cap="flat" cmpd="sng" algn="ctr">
              <a:solidFill>
                <a:srgbClr val="808080"/>
              </a:solidFill>
              <a:prstDash val="solid"/>
              <a:round/>
              <a:headEnd type="none" w="med" len="med"/>
              <a:tailEnd type="none" w="med" len="med"/>
            </a:ln>
            <a:effectLst/>
          </p:spPr>
        </p:cxnSp>
        <p:pic>
          <p:nvPicPr>
            <p:cNvPr id="174" name="Picture 338" descr="图片262"/>
            <p:cNvPicPr>
              <a:picLocks noChangeArrowheads="1"/>
            </p:cNvPicPr>
            <p:nvPr/>
          </p:nvPicPr>
          <p:blipFill>
            <a:blip r:embed="rId9" cstate="print"/>
            <a:srcRect/>
            <a:stretch>
              <a:fillRect/>
            </a:stretch>
          </p:blipFill>
          <p:spPr bwMode="auto">
            <a:xfrm>
              <a:off x="2786375" y="3764019"/>
              <a:ext cx="272356" cy="288844"/>
            </a:xfrm>
            <a:prstGeom prst="rect">
              <a:avLst/>
            </a:prstGeom>
            <a:noFill/>
            <a:ln w="9525">
              <a:noFill/>
              <a:miter lim="800000"/>
              <a:headEnd/>
              <a:tailEnd/>
            </a:ln>
          </p:spPr>
        </p:pic>
        <p:grpSp>
          <p:nvGrpSpPr>
            <p:cNvPr id="17" name="组合 231"/>
            <p:cNvGrpSpPr/>
            <p:nvPr/>
          </p:nvGrpSpPr>
          <p:grpSpPr>
            <a:xfrm>
              <a:off x="2637451" y="4072683"/>
              <a:ext cx="457128" cy="514702"/>
              <a:chOff x="1782106" y="4004103"/>
              <a:chExt cx="457128" cy="514702"/>
            </a:xfrm>
          </p:grpSpPr>
          <p:grpSp>
            <p:nvGrpSpPr>
              <p:cNvPr id="18"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186"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187"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188"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190"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177" name="Picture 164" descr="10"/>
              <p:cNvPicPr>
                <a:picLocks noChangeAspect="1" noChangeArrowheads="1"/>
              </p:cNvPicPr>
              <p:nvPr/>
            </p:nvPicPr>
            <p:blipFill>
              <a:blip r:embed="rId10" cstate="print"/>
              <a:srcRect/>
              <a:stretch>
                <a:fillRect/>
              </a:stretch>
            </p:blipFill>
            <p:spPr bwMode="auto">
              <a:xfrm>
                <a:off x="2020904" y="4302336"/>
                <a:ext cx="218330" cy="216469"/>
              </a:xfrm>
              <a:prstGeom prst="rect">
                <a:avLst/>
              </a:prstGeom>
              <a:noFill/>
            </p:spPr>
          </p:pic>
          <p:pic>
            <p:nvPicPr>
              <p:cNvPr id="180" name="Picture 164" descr="10"/>
              <p:cNvPicPr>
                <a:picLocks noChangeAspect="1" noChangeArrowheads="1"/>
              </p:cNvPicPr>
              <p:nvPr/>
            </p:nvPicPr>
            <p:blipFill>
              <a:blip r:embed="rId10" cstate="print"/>
              <a:srcRect/>
              <a:stretch>
                <a:fillRect/>
              </a:stretch>
            </p:blipFill>
            <p:spPr bwMode="auto">
              <a:xfrm>
                <a:off x="1782106" y="4267643"/>
                <a:ext cx="218330" cy="216470"/>
              </a:xfrm>
              <a:prstGeom prst="rect">
                <a:avLst/>
              </a:prstGeom>
              <a:noFill/>
            </p:spPr>
          </p:pic>
        </p:grpSp>
        <p:grpSp>
          <p:nvGrpSpPr>
            <p:cNvPr id="19" name="组合 215"/>
            <p:cNvGrpSpPr/>
            <p:nvPr/>
          </p:nvGrpSpPr>
          <p:grpSpPr>
            <a:xfrm>
              <a:off x="3085126" y="3584054"/>
              <a:ext cx="457128" cy="1012856"/>
              <a:chOff x="1627801" y="3565004"/>
              <a:chExt cx="457128" cy="1012856"/>
            </a:xfrm>
          </p:grpSpPr>
          <p:cxnSp>
            <p:nvCxnSpPr>
              <p:cNvPr id="217" name="直接连接符 216"/>
              <p:cNvCxnSpPr/>
              <p:nvPr/>
            </p:nvCxnSpPr>
            <p:spPr bwMode="auto">
              <a:xfrm flipH="1">
                <a:off x="1912833" y="3565004"/>
                <a:ext cx="2035" cy="240739"/>
              </a:xfrm>
              <a:prstGeom prst="line">
                <a:avLst/>
              </a:prstGeom>
              <a:noFill/>
              <a:ln w="6350" cap="flat" cmpd="sng" algn="ctr">
                <a:solidFill>
                  <a:srgbClr val="808080"/>
                </a:solidFill>
                <a:prstDash val="solid"/>
                <a:round/>
                <a:headEnd type="none" w="med" len="med"/>
                <a:tailEnd type="none" w="med" len="med"/>
              </a:ln>
              <a:effectLst/>
            </p:spPr>
          </p:cxnSp>
          <p:pic>
            <p:nvPicPr>
              <p:cNvPr id="221" name="Picture 338" descr="图片262"/>
              <p:cNvPicPr>
                <a:picLocks noChangeArrowheads="1"/>
              </p:cNvPicPr>
              <p:nvPr/>
            </p:nvPicPr>
            <p:blipFill>
              <a:blip r:embed="rId9" cstate="print"/>
              <a:srcRect/>
              <a:stretch>
                <a:fillRect/>
              </a:stretch>
            </p:blipFill>
            <p:spPr bwMode="auto">
              <a:xfrm>
                <a:off x="1776725" y="3754494"/>
                <a:ext cx="272356" cy="288844"/>
              </a:xfrm>
              <a:prstGeom prst="rect">
                <a:avLst/>
              </a:prstGeom>
              <a:noFill/>
              <a:ln w="9525">
                <a:noFill/>
                <a:miter lim="800000"/>
                <a:headEnd/>
                <a:tailEnd/>
              </a:ln>
            </p:spPr>
          </p:pic>
          <p:grpSp>
            <p:nvGrpSpPr>
              <p:cNvPr id="20" name="组合 231"/>
              <p:cNvGrpSpPr/>
              <p:nvPr/>
            </p:nvGrpSpPr>
            <p:grpSpPr>
              <a:xfrm>
                <a:off x="1627801" y="4063158"/>
                <a:ext cx="457128" cy="514702"/>
                <a:chOff x="1782106" y="4004103"/>
                <a:chExt cx="457128" cy="514702"/>
              </a:xfrm>
            </p:grpSpPr>
            <p:grpSp>
              <p:nvGrpSpPr>
                <p:cNvPr id="21"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230"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232"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33"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34"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226" name="Picture 164" descr="10"/>
                <p:cNvPicPr>
                  <a:picLocks noChangeAspect="1" noChangeArrowheads="1"/>
                </p:cNvPicPr>
                <p:nvPr/>
              </p:nvPicPr>
              <p:blipFill>
                <a:blip r:embed="rId10" cstate="print"/>
                <a:srcRect/>
                <a:stretch>
                  <a:fillRect/>
                </a:stretch>
              </p:blipFill>
              <p:spPr bwMode="auto">
                <a:xfrm>
                  <a:off x="2020904" y="4302336"/>
                  <a:ext cx="218330" cy="216469"/>
                </a:xfrm>
                <a:prstGeom prst="rect">
                  <a:avLst/>
                </a:prstGeom>
                <a:noFill/>
              </p:spPr>
            </p:pic>
            <p:pic>
              <p:nvPicPr>
                <p:cNvPr id="229" name="Picture 164" descr="10"/>
                <p:cNvPicPr>
                  <a:picLocks noChangeAspect="1" noChangeArrowheads="1"/>
                </p:cNvPicPr>
                <p:nvPr/>
              </p:nvPicPr>
              <p:blipFill>
                <a:blip r:embed="rId10" cstate="print"/>
                <a:srcRect/>
                <a:stretch>
                  <a:fillRect/>
                </a:stretch>
              </p:blipFill>
              <p:spPr bwMode="auto">
                <a:xfrm>
                  <a:off x="1782106" y="4267643"/>
                  <a:ext cx="218330" cy="216470"/>
                </a:xfrm>
                <a:prstGeom prst="rect">
                  <a:avLst/>
                </a:prstGeom>
                <a:noFill/>
              </p:spPr>
            </p:pic>
          </p:grpSp>
        </p:grpSp>
      </p:grpSp>
    </p:spTree>
  </p:cSld>
  <p:clrMapOvr>
    <a:masterClrMapping/>
  </p:clrMapOvr>
  <p:transition advClick="0" advTm="8000">
    <p:fade thruBlk="1"/>
  </p:transition>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97" name="直接连接符 296"/>
          <p:cNvCxnSpPr/>
          <p:nvPr/>
        </p:nvCxnSpPr>
        <p:spPr bwMode="auto">
          <a:xfrm flipH="1" flipV="1">
            <a:off x="2501696" y="3671331"/>
            <a:ext cx="855" cy="515598"/>
          </a:xfrm>
          <a:prstGeom prst="line">
            <a:avLst/>
          </a:prstGeom>
          <a:noFill/>
          <a:ln w="6350" cap="flat" cmpd="sng" algn="ctr">
            <a:solidFill>
              <a:srgbClr val="808080"/>
            </a:solidFill>
            <a:prstDash val="solid"/>
            <a:round/>
            <a:headEnd type="none" w="med" len="med"/>
            <a:tailEnd type="none" w="med" len="med"/>
          </a:ln>
          <a:effectLst/>
        </p:spPr>
      </p:cxnSp>
      <p:sp>
        <p:nvSpPr>
          <p:cNvPr id="141314"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有线无线深度融合典型部署方案二</a:t>
            </a:r>
            <a:endParaRPr lang="zh-CN" altLang="en-US" dirty="0" smtClean="0">
              <a:latin typeface="微软雅黑" panose="020B0503020204020204" pitchFamily="34" charset="-122"/>
              <a:ea typeface="微软雅黑" panose="020B0503020204020204" pitchFamily="34" charset="-122"/>
            </a:endParaRPr>
          </a:p>
        </p:txBody>
      </p:sp>
      <p:sp>
        <p:nvSpPr>
          <p:cNvPr id="104" name="矩形 103"/>
          <p:cNvSpPr/>
          <p:nvPr/>
        </p:nvSpPr>
        <p:spPr>
          <a:xfrm>
            <a:off x="5037904" y="1032491"/>
            <a:ext cx="3770313" cy="2492990"/>
          </a:xfrm>
          <a:prstGeom prst="rect">
            <a:avLst/>
          </a:prstGeom>
          <a:noFill/>
        </p:spPr>
        <p:txBody>
          <a:bodyPr wrap="square">
            <a:spAutoFit/>
          </a:bodyPr>
          <a:lstStyle/>
          <a:p>
            <a:r>
              <a:rPr lang="zh-CN" altLang="en-US" sz="1200" dirty="0" smtClean="0">
                <a:solidFill>
                  <a:srgbClr val="000000"/>
                </a:solidFill>
                <a:latin typeface="微软雅黑" panose="020B0503020204020204" pitchFamily="34" charset="-122"/>
                <a:ea typeface="微软雅黑" panose="020B0503020204020204" pitchFamily="34" charset="-122"/>
              </a:rPr>
              <a:t>园区网典型组网中，部署核心、汇聚、接入三层。</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endParaRPr lang="en-US" altLang="zh-CN" sz="1200" dirty="0" smtClean="0">
              <a:solidFill>
                <a:srgbClr val="000000"/>
              </a:solidFill>
              <a:latin typeface="微软雅黑" panose="020B0503020204020204" pitchFamily="34" charset="-122"/>
              <a:ea typeface="微软雅黑" panose="020B0503020204020204" pitchFamily="34" charset="-122"/>
            </a:endParaRPr>
          </a:p>
          <a:p>
            <a:r>
              <a:rPr lang="en-US" altLang="zh-CN" sz="1200" dirty="0" smtClean="0">
                <a:solidFill>
                  <a:srgbClr val="000000"/>
                </a:solidFill>
                <a:latin typeface="微软雅黑" panose="020B0503020204020204" pitchFamily="34" charset="-122"/>
                <a:ea typeface="微软雅黑" panose="020B0503020204020204" pitchFamily="34" charset="-122"/>
              </a:rPr>
              <a:t>AP</a:t>
            </a:r>
            <a:r>
              <a:rPr lang="zh-CN" altLang="en-US" sz="1200" dirty="0" smtClean="0">
                <a:solidFill>
                  <a:srgbClr val="000000"/>
                </a:solidFill>
                <a:latin typeface="微软雅黑" panose="020B0503020204020204" pitchFamily="34" charset="-122"/>
                <a:ea typeface="微软雅黑" panose="020B0503020204020204" pitchFamily="34" charset="-122"/>
              </a:rPr>
              <a:t>通过接入交换机连接到网络，或通过汇聚交换机连接到网络，提供无线用户接入。</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r>
              <a:rPr lang="zh-CN" altLang="en-US" sz="1200" dirty="0" smtClean="0">
                <a:solidFill>
                  <a:srgbClr val="000000"/>
                </a:solidFill>
                <a:latin typeface="微软雅黑" panose="020B0503020204020204" pitchFamily="34" charset="-122"/>
                <a:ea typeface="微软雅黑" panose="020B0503020204020204" pitchFamily="34" charset="-122"/>
              </a:rPr>
              <a:t>核心层作为二三层分界点，部署</a:t>
            </a:r>
            <a:r>
              <a:rPr lang="en-US" altLang="zh-CN" sz="1200" dirty="0" smtClean="0">
                <a:solidFill>
                  <a:srgbClr val="000000"/>
                </a:solidFill>
                <a:latin typeface="微软雅黑" panose="020B0503020204020204" pitchFamily="34" charset="-122"/>
                <a:ea typeface="微软雅黑" panose="020B0503020204020204" pitchFamily="34" charset="-122"/>
              </a:rPr>
              <a:t>S7700/9700/12700</a:t>
            </a:r>
            <a:r>
              <a:rPr lang="zh-CN" altLang="en-US" sz="1200" dirty="0" smtClean="0">
                <a:solidFill>
                  <a:srgbClr val="000000"/>
                </a:solidFill>
                <a:latin typeface="微软雅黑" panose="020B0503020204020204" pitchFamily="34" charset="-122"/>
                <a:ea typeface="微软雅黑" panose="020B0503020204020204" pitchFamily="34" charset="-122"/>
              </a:rPr>
              <a:t>，选择</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en-US" sz="1200" dirty="0" smtClean="0">
                <a:solidFill>
                  <a:srgbClr val="000000"/>
                </a:solidFill>
                <a:latin typeface="微软雅黑" panose="020B0503020204020204" pitchFamily="34" charset="-122"/>
                <a:ea typeface="微软雅黑" panose="020B0503020204020204" pitchFamily="34" charset="-122"/>
              </a:rPr>
              <a:t>板，内置集中式</a:t>
            </a:r>
            <a:r>
              <a:rPr lang="en-US" altLang="zh-CN" sz="1200" dirty="0" smtClean="0">
                <a:solidFill>
                  <a:srgbClr val="000000"/>
                </a:solidFill>
                <a:latin typeface="微软雅黑" panose="020B0503020204020204" pitchFamily="34" charset="-122"/>
                <a:ea typeface="微软雅黑" panose="020B0503020204020204" pitchFamily="34" charset="-122"/>
              </a:rPr>
              <a:t>AC</a:t>
            </a:r>
            <a:r>
              <a:rPr lang="zh-CN" altLang="en-US" sz="1200" dirty="0" smtClean="0">
                <a:solidFill>
                  <a:srgbClr val="000000"/>
                </a:solidFill>
                <a:latin typeface="微软雅黑" panose="020B0503020204020204" pitchFamily="34" charset="-122"/>
                <a:ea typeface="微软雅黑" panose="020B0503020204020204" pitchFamily="34" charset="-122"/>
              </a:rPr>
              <a:t>，无需额外部署单独的</a:t>
            </a:r>
            <a:r>
              <a:rPr lang="en-US" altLang="zh-CN" sz="1200" dirty="0" smtClean="0">
                <a:solidFill>
                  <a:srgbClr val="000000"/>
                </a:solidFill>
                <a:latin typeface="微软雅黑" panose="020B0503020204020204" pitchFamily="34" charset="-122"/>
                <a:ea typeface="微软雅黑" panose="020B0503020204020204" pitchFamily="34" charset="-122"/>
              </a:rPr>
              <a:t>AC</a:t>
            </a:r>
            <a:r>
              <a:rPr lang="zh-CN" altLang="en-US" sz="1200" dirty="0" smtClean="0">
                <a:solidFill>
                  <a:srgbClr val="000000"/>
                </a:solidFill>
                <a:latin typeface="微软雅黑" panose="020B0503020204020204" pitchFamily="34" charset="-122"/>
                <a:ea typeface="微软雅黑" panose="020B0503020204020204" pitchFamily="34" charset="-122"/>
              </a:rPr>
              <a:t>设备或者</a:t>
            </a:r>
            <a:r>
              <a:rPr lang="en-US" altLang="zh-CN" sz="1200" dirty="0" smtClean="0">
                <a:solidFill>
                  <a:srgbClr val="000000"/>
                </a:solidFill>
                <a:latin typeface="微软雅黑" panose="020B0503020204020204" pitchFamily="34" charset="-122"/>
                <a:ea typeface="微软雅黑" panose="020B0503020204020204" pitchFamily="34" charset="-122"/>
              </a:rPr>
              <a:t>ACU</a:t>
            </a:r>
            <a:r>
              <a:rPr lang="zh-CN" altLang="en-US" sz="1200" dirty="0" smtClean="0">
                <a:solidFill>
                  <a:srgbClr val="000000"/>
                </a:solidFill>
                <a:latin typeface="微软雅黑" panose="020B0503020204020204" pitchFamily="34" charset="-122"/>
                <a:ea typeface="微软雅黑" panose="020B0503020204020204" pitchFamily="34" charset="-122"/>
              </a:rPr>
              <a:t>插卡，实现有线无线深度融合：</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541655" lvl="1" indent="-184150">
              <a:buFont typeface="Wingdings" panose="05000000000000000000" pitchFamily="2" charset="2"/>
              <a:buChar char="l"/>
            </a:pPr>
            <a:r>
              <a:rPr lang="zh-CN" altLang="en-US" sz="1200" dirty="0" smtClean="0">
                <a:solidFill>
                  <a:srgbClr val="000000"/>
                </a:solidFill>
                <a:latin typeface="微软雅黑" panose="020B0503020204020204" pitchFamily="34" charset="-122"/>
                <a:ea typeface="微软雅黑" panose="020B0503020204020204" pitchFamily="34" charset="-122"/>
              </a:rPr>
              <a:t>在核心交换机上对有线和无线用户统一管理</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541655" lvl="1" indent="-184150">
              <a:buFont typeface="Wingdings" panose="05000000000000000000" pitchFamily="2" charset="2"/>
              <a:buChar char="l"/>
            </a:pP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541655" lvl="1" indent="-184150">
              <a:buFont typeface="Wingdings" panose="05000000000000000000" pitchFamily="2" charset="2"/>
              <a:buChar char="l"/>
            </a:pPr>
            <a:r>
              <a:rPr lang="zh-CN" altLang="en-US" sz="1200" dirty="0" smtClean="0">
                <a:solidFill>
                  <a:srgbClr val="000000"/>
                </a:solidFill>
                <a:latin typeface="微软雅黑" panose="020B0503020204020204" pitchFamily="34" charset="-122"/>
                <a:ea typeface="微软雅黑" panose="020B0503020204020204" pitchFamily="34" charset="-122"/>
              </a:rPr>
              <a:t>有线无线用户网关融合</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541655" lvl="1" indent="-184150">
              <a:buFont typeface="Wingdings" panose="05000000000000000000" pitchFamily="2" charset="2"/>
              <a:buChar char="l"/>
            </a:pP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541655" lvl="1" indent="-184150">
              <a:buFont typeface="Wingdings" panose="05000000000000000000" pitchFamily="2" charset="2"/>
              <a:buChar char="l"/>
            </a:pPr>
            <a:r>
              <a:rPr lang="zh-CN" altLang="en-US" sz="1200" dirty="0" smtClean="0">
                <a:solidFill>
                  <a:srgbClr val="000000"/>
                </a:solidFill>
                <a:latin typeface="微软雅黑" panose="020B0503020204020204" pitchFamily="34" charset="-122"/>
                <a:ea typeface="微软雅黑" panose="020B0503020204020204" pitchFamily="34" charset="-122"/>
              </a:rPr>
              <a:t>有线无线认证点融合</a:t>
            </a:r>
            <a:endParaRPr lang="en-US" altLang="zh-CN" sz="1200" dirty="0" smtClean="0">
              <a:solidFill>
                <a:srgbClr val="000000"/>
              </a:solidFill>
              <a:latin typeface="微软雅黑" panose="020B0503020204020204" pitchFamily="34" charset="-122"/>
              <a:ea typeface="微软雅黑" panose="020B0503020204020204" pitchFamily="34" charset="-122"/>
            </a:endParaRPr>
          </a:p>
        </p:txBody>
      </p:sp>
      <p:sp>
        <p:nvSpPr>
          <p:cNvPr id="132" name="圆角矩形 131"/>
          <p:cNvSpPr/>
          <p:nvPr/>
        </p:nvSpPr>
        <p:spPr bwMode="auto">
          <a:xfrm>
            <a:off x="1099827" y="3443345"/>
            <a:ext cx="3274943" cy="485692"/>
          </a:xfrm>
          <a:prstGeom prst="roundRect">
            <a:avLst>
              <a:gd name="adj" fmla="val 3059"/>
            </a:avLst>
          </a:prstGeom>
          <a:solidFill>
            <a:srgbClr val="FFFFFF">
              <a:lumMod val="85000"/>
              <a:alpha val="40000"/>
            </a:srgbClr>
          </a:solidFill>
          <a:ln w="6350" cap="flat" cmpd="sng" algn="ctr">
            <a:solidFill>
              <a:srgbClr val="FFFFFF">
                <a:lumMod val="65000"/>
              </a:srgbClr>
            </a:solidFill>
            <a:prstDash val="solid"/>
            <a:round/>
            <a:headEnd type="none" w="med" len="med"/>
            <a:tailEnd type="none" w="med" len="med"/>
          </a:ln>
          <a:effectLst/>
        </p:spPr>
        <p:txBody>
          <a:bodyPr vert="horz" wrap="square" lIns="0" tIns="0" rIns="0" bIns="0" numCol="1" rtlCol="0" anchor="t" anchorCtr="0" compatLnSpc="1">
            <a:noAutofit/>
          </a:bodyPr>
          <a:lstStyle/>
          <a:p>
            <a:pPr defTabSz="444500">
              <a:buClr>
                <a:srgbClr val="A2A2A2"/>
              </a:buClr>
              <a:buSzPct val="70000"/>
              <a:defRPr/>
            </a:pPr>
            <a:endParaRPr lang="zh-CN" altLang="en-US" kern="0" smtClean="0">
              <a:solidFill>
                <a:srgbClr val="333399"/>
              </a:solidFill>
            </a:endParaRPr>
          </a:p>
        </p:txBody>
      </p:sp>
      <p:sp>
        <p:nvSpPr>
          <p:cNvPr id="133" name="圆角矩形 132"/>
          <p:cNvSpPr/>
          <p:nvPr/>
        </p:nvSpPr>
        <p:spPr bwMode="auto">
          <a:xfrm>
            <a:off x="2289482" y="1839570"/>
            <a:ext cx="943732" cy="462244"/>
          </a:xfrm>
          <a:prstGeom prst="roundRect">
            <a:avLst/>
          </a:prstGeom>
          <a:solidFill>
            <a:srgbClr val="FFFF00">
              <a:alpha val="50000"/>
            </a:srgbClr>
          </a:solidFill>
          <a:ln w="12700">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rgbClr val="000000"/>
              </a:solidFill>
              <a:latin typeface="Arial" panose="020B0604020202020204" pitchFamily="34" charset="0"/>
              <a:ea typeface="宋体" panose="02010600030101010101" pitchFamily="2" charset="-122"/>
            </a:endParaRPr>
          </a:p>
        </p:txBody>
      </p:sp>
      <p:grpSp>
        <p:nvGrpSpPr>
          <p:cNvPr id="2" name="组合 309"/>
          <p:cNvGrpSpPr/>
          <p:nvPr/>
        </p:nvGrpSpPr>
        <p:grpSpPr>
          <a:xfrm>
            <a:off x="2529947" y="2031830"/>
            <a:ext cx="546098" cy="117947"/>
            <a:chOff x="3842121" y="2873580"/>
            <a:chExt cx="1010564" cy="214625"/>
          </a:xfrm>
        </p:grpSpPr>
        <p:cxnSp>
          <p:nvCxnSpPr>
            <p:cNvPr id="293" name="直接连接符 292"/>
            <p:cNvCxnSpPr/>
            <p:nvPr/>
          </p:nvCxnSpPr>
          <p:spPr bwMode="auto">
            <a:xfrm>
              <a:off x="3844685" y="2933568"/>
              <a:ext cx="1008000" cy="0"/>
            </a:xfrm>
            <a:prstGeom prst="line">
              <a:avLst/>
            </a:prstGeom>
            <a:noFill/>
            <a:ln w="6350" cap="flat" cmpd="sng" algn="ctr">
              <a:solidFill>
                <a:srgbClr val="808080"/>
              </a:solidFill>
              <a:prstDash val="solid"/>
              <a:round/>
              <a:headEnd type="none" w="med" len="med"/>
              <a:tailEnd type="none" w="med" len="med"/>
            </a:ln>
            <a:effectLst/>
          </p:spPr>
        </p:cxnSp>
        <p:cxnSp>
          <p:nvCxnSpPr>
            <p:cNvPr id="294" name="直接连接符 293"/>
            <p:cNvCxnSpPr/>
            <p:nvPr/>
          </p:nvCxnSpPr>
          <p:spPr bwMode="auto">
            <a:xfrm>
              <a:off x="3842121" y="3034543"/>
              <a:ext cx="1008000" cy="0"/>
            </a:xfrm>
            <a:prstGeom prst="line">
              <a:avLst/>
            </a:prstGeom>
            <a:noFill/>
            <a:ln w="6350" cap="flat" cmpd="sng" algn="ctr">
              <a:solidFill>
                <a:srgbClr val="808080"/>
              </a:solidFill>
              <a:prstDash val="solid"/>
              <a:round/>
              <a:headEnd type="none" w="med" len="med"/>
              <a:tailEnd type="none" w="med" len="med"/>
            </a:ln>
            <a:effectLst/>
          </p:spPr>
        </p:cxnSp>
        <p:sp>
          <p:nvSpPr>
            <p:cNvPr id="295" name="椭圆 294"/>
            <p:cNvSpPr/>
            <p:nvPr/>
          </p:nvSpPr>
          <p:spPr bwMode="auto">
            <a:xfrm>
              <a:off x="4216554" y="28735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cxnSp>
        <p:nvCxnSpPr>
          <p:cNvPr id="136" name="直接连接符 135"/>
          <p:cNvCxnSpPr>
            <a:stCxn id="150" idx="2"/>
            <a:endCxn id="149" idx="0"/>
          </p:cNvCxnSpPr>
          <p:nvPr/>
        </p:nvCxnSpPr>
        <p:spPr bwMode="auto">
          <a:xfrm>
            <a:off x="2512908" y="1589071"/>
            <a:ext cx="472510" cy="352693"/>
          </a:xfrm>
          <a:prstGeom prst="line">
            <a:avLst/>
          </a:prstGeom>
          <a:noFill/>
          <a:ln w="6350" cap="flat" cmpd="sng" algn="ctr">
            <a:solidFill>
              <a:srgbClr val="808080"/>
            </a:solidFill>
            <a:prstDash val="solid"/>
            <a:round/>
            <a:headEnd type="none" w="med" len="med"/>
            <a:tailEnd type="none" w="med" len="med"/>
          </a:ln>
          <a:effectLst/>
        </p:spPr>
      </p:cxnSp>
      <p:cxnSp>
        <p:nvCxnSpPr>
          <p:cNvPr id="137" name="直接连接符 136"/>
          <p:cNvCxnSpPr>
            <a:stCxn id="151" idx="2"/>
            <a:endCxn id="149" idx="0"/>
          </p:cNvCxnSpPr>
          <p:nvPr/>
        </p:nvCxnSpPr>
        <p:spPr bwMode="auto">
          <a:xfrm>
            <a:off x="2984209" y="1589071"/>
            <a:ext cx="1210" cy="352693"/>
          </a:xfrm>
          <a:prstGeom prst="line">
            <a:avLst/>
          </a:prstGeom>
          <a:noFill/>
          <a:ln w="6350" cap="flat" cmpd="sng" algn="ctr">
            <a:solidFill>
              <a:srgbClr val="808080"/>
            </a:solidFill>
            <a:prstDash val="solid"/>
            <a:round/>
            <a:headEnd type="none" w="med" len="med"/>
            <a:tailEnd type="none" w="med" len="med"/>
          </a:ln>
          <a:effectLst/>
        </p:spPr>
      </p:cxnSp>
      <p:cxnSp>
        <p:nvCxnSpPr>
          <p:cNvPr id="138" name="直接连接符 137"/>
          <p:cNvCxnSpPr>
            <a:stCxn id="151" idx="2"/>
            <a:endCxn id="148" idx="0"/>
          </p:cNvCxnSpPr>
          <p:nvPr/>
        </p:nvCxnSpPr>
        <p:spPr bwMode="auto">
          <a:xfrm flipH="1">
            <a:off x="2511698" y="1589071"/>
            <a:ext cx="472511" cy="352693"/>
          </a:xfrm>
          <a:prstGeom prst="line">
            <a:avLst/>
          </a:prstGeom>
          <a:noFill/>
          <a:ln w="6350" cap="flat" cmpd="sng" algn="ctr">
            <a:solidFill>
              <a:srgbClr val="808080"/>
            </a:solidFill>
            <a:prstDash val="solid"/>
            <a:round/>
            <a:headEnd type="none" w="med" len="med"/>
            <a:tailEnd type="none" w="med" len="med"/>
          </a:ln>
          <a:effectLst/>
        </p:spPr>
      </p:cxnSp>
      <p:cxnSp>
        <p:nvCxnSpPr>
          <p:cNvPr id="139" name="直接连接符 138"/>
          <p:cNvCxnSpPr>
            <a:stCxn id="191" idx="0"/>
            <a:endCxn id="149" idx="2"/>
          </p:cNvCxnSpPr>
          <p:nvPr/>
        </p:nvCxnSpPr>
        <p:spPr bwMode="auto">
          <a:xfrm flipV="1">
            <a:off x="1445697" y="2229196"/>
            <a:ext cx="1539722" cy="571810"/>
          </a:xfrm>
          <a:prstGeom prst="line">
            <a:avLst/>
          </a:prstGeom>
          <a:noFill/>
          <a:ln w="6350" cap="flat" cmpd="sng" algn="ctr">
            <a:solidFill>
              <a:srgbClr val="808080"/>
            </a:solidFill>
            <a:prstDash val="solid"/>
            <a:round/>
            <a:headEnd type="none" w="med" len="med"/>
            <a:tailEnd type="none" w="med" len="med"/>
          </a:ln>
          <a:effectLst/>
        </p:spPr>
      </p:cxnSp>
      <p:cxnSp>
        <p:nvCxnSpPr>
          <p:cNvPr id="140" name="直接连接符 139"/>
          <p:cNvCxnSpPr>
            <a:stCxn id="190" idx="0"/>
            <a:endCxn id="149" idx="2"/>
          </p:cNvCxnSpPr>
          <p:nvPr/>
        </p:nvCxnSpPr>
        <p:spPr bwMode="auto">
          <a:xfrm flipV="1">
            <a:off x="1919417" y="2229196"/>
            <a:ext cx="1066002" cy="571810"/>
          </a:xfrm>
          <a:prstGeom prst="line">
            <a:avLst/>
          </a:prstGeom>
          <a:noFill/>
          <a:ln w="6350" cap="flat" cmpd="sng" algn="ctr">
            <a:solidFill>
              <a:srgbClr val="808080"/>
            </a:solidFill>
            <a:prstDash val="solid"/>
            <a:round/>
            <a:headEnd type="none" w="med" len="med"/>
            <a:tailEnd type="none" w="med" len="med"/>
          </a:ln>
          <a:effectLst/>
        </p:spPr>
      </p:cxnSp>
      <p:cxnSp>
        <p:nvCxnSpPr>
          <p:cNvPr id="141" name="直接连接符 140"/>
          <p:cNvCxnSpPr>
            <a:stCxn id="167" idx="0"/>
            <a:endCxn id="149" idx="2"/>
          </p:cNvCxnSpPr>
          <p:nvPr/>
        </p:nvCxnSpPr>
        <p:spPr bwMode="auto">
          <a:xfrm flipV="1">
            <a:off x="2511698" y="2229196"/>
            <a:ext cx="473721" cy="571810"/>
          </a:xfrm>
          <a:prstGeom prst="line">
            <a:avLst/>
          </a:prstGeom>
          <a:noFill/>
          <a:ln w="6350" cap="flat" cmpd="sng" algn="ctr">
            <a:solidFill>
              <a:srgbClr val="808080"/>
            </a:solidFill>
            <a:prstDash val="solid"/>
            <a:round/>
            <a:headEnd type="none" w="med" len="med"/>
            <a:tailEnd type="none" w="med" len="med"/>
          </a:ln>
          <a:effectLst/>
        </p:spPr>
      </p:cxnSp>
      <p:cxnSp>
        <p:nvCxnSpPr>
          <p:cNvPr id="142" name="直接连接符 141"/>
          <p:cNvCxnSpPr>
            <a:stCxn id="167" idx="0"/>
            <a:endCxn id="148" idx="2"/>
          </p:cNvCxnSpPr>
          <p:nvPr/>
        </p:nvCxnSpPr>
        <p:spPr bwMode="auto">
          <a:xfrm flipV="1">
            <a:off x="2511698" y="2229196"/>
            <a:ext cx="0" cy="571810"/>
          </a:xfrm>
          <a:prstGeom prst="line">
            <a:avLst/>
          </a:prstGeom>
          <a:noFill/>
          <a:ln w="6350" cap="flat" cmpd="sng" algn="ctr">
            <a:solidFill>
              <a:srgbClr val="808080"/>
            </a:solidFill>
            <a:prstDash val="solid"/>
            <a:round/>
            <a:headEnd type="none" w="med" len="med"/>
            <a:tailEnd type="none" w="med" len="med"/>
          </a:ln>
          <a:effectLst/>
        </p:spPr>
      </p:cxnSp>
      <p:cxnSp>
        <p:nvCxnSpPr>
          <p:cNvPr id="143" name="直接连接符 142"/>
          <p:cNvCxnSpPr>
            <a:stCxn id="190" idx="0"/>
            <a:endCxn id="148" idx="2"/>
          </p:cNvCxnSpPr>
          <p:nvPr/>
        </p:nvCxnSpPr>
        <p:spPr bwMode="auto">
          <a:xfrm flipV="1">
            <a:off x="1919417" y="2229196"/>
            <a:ext cx="592281" cy="571810"/>
          </a:xfrm>
          <a:prstGeom prst="line">
            <a:avLst/>
          </a:prstGeom>
          <a:noFill/>
          <a:ln w="6350" cap="flat" cmpd="sng" algn="ctr">
            <a:solidFill>
              <a:srgbClr val="808080"/>
            </a:solidFill>
            <a:prstDash val="solid"/>
            <a:round/>
            <a:headEnd type="none" w="med" len="med"/>
            <a:tailEnd type="none" w="med" len="med"/>
          </a:ln>
          <a:effectLst/>
        </p:spPr>
      </p:cxnSp>
      <p:cxnSp>
        <p:nvCxnSpPr>
          <p:cNvPr id="144" name="直接连接符 143"/>
          <p:cNvCxnSpPr>
            <a:stCxn id="191" idx="0"/>
            <a:endCxn id="148" idx="2"/>
          </p:cNvCxnSpPr>
          <p:nvPr/>
        </p:nvCxnSpPr>
        <p:spPr bwMode="auto">
          <a:xfrm flipV="1">
            <a:off x="1445697" y="2229196"/>
            <a:ext cx="1066001" cy="571810"/>
          </a:xfrm>
          <a:prstGeom prst="line">
            <a:avLst/>
          </a:prstGeom>
          <a:noFill/>
          <a:ln w="6350" cap="flat" cmpd="sng" algn="ctr">
            <a:solidFill>
              <a:srgbClr val="808080"/>
            </a:solidFill>
            <a:prstDash val="solid"/>
            <a:round/>
            <a:headEnd type="none" w="med" len="med"/>
            <a:tailEnd type="none" w="med" len="med"/>
          </a:ln>
          <a:effectLst/>
        </p:spPr>
      </p:cxnSp>
      <p:cxnSp>
        <p:nvCxnSpPr>
          <p:cNvPr id="145" name="直接连接符 144"/>
          <p:cNvCxnSpPr>
            <a:stCxn id="165" idx="0"/>
            <a:endCxn id="148" idx="2"/>
          </p:cNvCxnSpPr>
          <p:nvPr/>
        </p:nvCxnSpPr>
        <p:spPr bwMode="auto">
          <a:xfrm flipH="1" flipV="1">
            <a:off x="2511698" y="2229196"/>
            <a:ext cx="473721" cy="571810"/>
          </a:xfrm>
          <a:prstGeom prst="line">
            <a:avLst/>
          </a:prstGeom>
          <a:noFill/>
          <a:ln w="6350" cap="flat" cmpd="sng" algn="ctr">
            <a:solidFill>
              <a:srgbClr val="808080"/>
            </a:solidFill>
            <a:prstDash val="solid"/>
            <a:round/>
            <a:headEnd type="none" w="med" len="med"/>
            <a:tailEnd type="none" w="med" len="med"/>
          </a:ln>
          <a:effectLst/>
        </p:spPr>
      </p:cxnSp>
      <p:cxnSp>
        <p:nvCxnSpPr>
          <p:cNvPr id="146" name="直接连接符 145"/>
          <p:cNvCxnSpPr>
            <a:stCxn id="165" idx="0"/>
            <a:endCxn id="149" idx="2"/>
          </p:cNvCxnSpPr>
          <p:nvPr/>
        </p:nvCxnSpPr>
        <p:spPr bwMode="auto">
          <a:xfrm flipV="1">
            <a:off x="2985419" y="2229196"/>
            <a:ext cx="0" cy="571810"/>
          </a:xfrm>
          <a:prstGeom prst="line">
            <a:avLst/>
          </a:prstGeom>
          <a:noFill/>
          <a:ln w="6350" cap="flat" cmpd="sng" algn="ctr">
            <a:solidFill>
              <a:srgbClr val="808080"/>
            </a:solidFill>
            <a:prstDash val="solid"/>
            <a:round/>
            <a:headEnd type="none" w="med" len="med"/>
            <a:tailEnd type="none" w="med" len="med"/>
          </a:ln>
          <a:effectLst/>
        </p:spPr>
      </p:cxnSp>
      <p:cxnSp>
        <p:nvCxnSpPr>
          <p:cNvPr id="147" name="直接连接符 146"/>
          <p:cNvCxnSpPr>
            <a:stCxn id="150" idx="2"/>
            <a:endCxn id="148" idx="0"/>
          </p:cNvCxnSpPr>
          <p:nvPr/>
        </p:nvCxnSpPr>
        <p:spPr bwMode="auto">
          <a:xfrm flipH="1">
            <a:off x="2511698" y="1589071"/>
            <a:ext cx="1211" cy="352693"/>
          </a:xfrm>
          <a:prstGeom prst="line">
            <a:avLst/>
          </a:prstGeom>
          <a:noFill/>
          <a:ln w="6350" cap="flat" cmpd="sng" algn="ctr">
            <a:solidFill>
              <a:srgbClr val="808080"/>
            </a:solidFill>
            <a:prstDash val="solid"/>
            <a:round/>
            <a:headEnd type="none" w="med" len="med"/>
            <a:tailEnd type="none" w="med" len="med"/>
          </a:ln>
          <a:effectLst/>
        </p:spPr>
      </p:cxnSp>
      <p:pic>
        <p:nvPicPr>
          <p:cNvPr id="148" name="Picture 460" descr="图片239"/>
          <p:cNvPicPr>
            <a:picLocks noChangeAspect="1" noChangeArrowheads="1"/>
          </p:cNvPicPr>
          <p:nvPr/>
        </p:nvPicPr>
        <p:blipFill>
          <a:blip r:embed="rId1" cstate="print"/>
          <a:srcRect/>
          <a:stretch>
            <a:fillRect/>
          </a:stretch>
        </p:blipFill>
        <p:spPr bwMode="auto">
          <a:xfrm>
            <a:off x="2375519" y="1941764"/>
            <a:ext cx="272356" cy="287432"/>
          </a:xfrm>
          <a:prstGeom prst="rect">
            <a:avLst/>
          </a:prstGeom>
          <a:noFill/>
          <a:effectLst/>
        </p:spPr>
      </p:pic>
      <p:pic>
        <p:nvPicPr>
          <p:cNvPr id="149" name="Picture 460" descr="图片239"/>
          <p:cNvPicPr>
            <a:picLocks noChangeAspect="1" noChangeArrowheads="1"/>
          </p:cNvPicPr>
          <p:nvPr/>
        </p:nvPicPr>
        <p:blipFill>
          <a:blip r:embed="rId1" cstate="print"/>
          <a:srcRect/>
          <a:stretch>
            <a:fillRect/>
          </a:stretch>
        </p:blipFill>
        <p:spPr bwMode="auto">
          <a:xfrm>
            <a:off x="2849240" y="1941764"/>
            <a:ext cx="272356" cy="287432"/>
          </a:xfrm>
          <a:prstGeom prst="rect">
            <a:avLst/>
          </a:prstGeom>
          <a:noFill/>
          <a:effectLst/>
        </p:spPr>
      </p:pic>
      <p:pic>
        <p:nvPicPr>
          <p:cNvPr id="150" name="Picture 8" descr="05"/>
          <p:cNvPicPr>
            <a:picLocks noChangeAspect="1" noChangeArrowheads="1"/>
          </p:cNvPicPr>
          <p:nvPr/>
        </p:nvPicPr>
        <p:blipFill>
          <a:blip r:embed="rId2" cstate="print"/>
          <a:srcRect/>
          <a:stretch>
            <a:fillRect/>
          </a:stretch>
        </p:blipFill>
        <p:spPr bwMode="auto">
          <a:xfrm>
            <a:off x="2375519" y="1312098"/>
            <a:ext cx="274777" cy="276973"/>
          </a:xfrm>
          <a:prstGeom prst="rect">
            <a:avLst/>
          </a:prstGeom>
          <a:noFill/>
          <a:ln w="9525">
            <a:noFill/>
            <a:miter lim="800000"/>
            <a:headEnd/>
            <a:tailEnd/>
          </a:ln>
        </p:spPr>
      </p:pic>
      <p:pic>
        <p:nvPicPr>
          <p:cNvPr id="151" name="Picture 8" descr="05"/>
          <p:cNvPicPr>
            <a:picLocks noChangeAspect="1" noChangeArrowheads="1"/>
          </p:cNvPicPr>
          <p:nvPr/>
        </p:nvPicPr>
        <p:blipFill>
          <a:blip r:embed="rId2" cstate="print"/>
          <a:srcRect/>
          <a:stretch>
            <a:fillRect/>
          </a:stretch>
        </p:blipFill>
        <p:spPr bwMode="auto">
          <a:xfrm>
            <a:off x="2846820" y="1312098"/>
            <a:ext cx="274777" cy="276973"/>
          </a:xfrm>
          <a:prstGeom prst="rect">
            <a:avLst/>
          </a:prstGeom>
          <a:noFill/>
          <a:ln w="9525">
            <a:noFill/>
            <a:miter lim="800000"/>
            <a:headEnd/>
            <a:tailEnd/>
          </a:ln>
        </p:spPr>
      </p:pic>
      <p:cxnSp>
        <p:nvCxnSpPr>
          <p:cNvPr id="162" name="直接连接符 161"/>
          <p:cNvCxnSpPr>
            <a:stCxn id="150" idx="3"/>
            <a:endCxn id="151" idx="1"/>
          </p:cNvCxnSpPr>
          <p:nvPr/>
        </p:nvCxnSpPr>
        <p:spPr bwMode="auto">
          <a:xfrm>
            <a:off x="2650297" y="1450585"/>
            <a:ext cx="196523" cy="0"/>
          </a:xfrm>
          <a:prstGeom prst="line">
            <a:avLst/>
          </a:prstGeom>
          <a:noFill/>
          <a:ln w="6350" cap="flat" cmpd="sng" algn="ctr">
            <a:solidFill>
              <a:srgbClr val="FFFFFF">
                <a:lumMod val="50000"/>
              </a:srgbClr>
            </a:solidFill>
            <a:prstDash val="solid"/>
            <a:round/>
            <a:headEnd type="none" w="med" len="med"/>
            <a:tailEnd type="none" w="med" len="med"/>
          </a:ln>
          <a:effectLst/>
        </p:spPr>
      </p:cxnSp>
      <p:grpSp>
        <p:nvGrpSpPr>
          <p:cNvPr id="3" name="组合 95"/>
          <p:cNvGrpSpPr/>
          <p:nvPr/>
        </p:nvGrpSpPr>
        <p:grpSpPr>
          <a:xfrm>
            <a:off x="2541502" y="2885015"/>
            <a:ext cx="390466" cy="117947"/>
            <a:chOff x="6783441" y="2911680"/>
            <a:chExt cx="722564" cy="214625"/>
          </a:xfrm>
        </p:grpSpPr>
        <p:cxnSp>
          <p:nvCxnSpPr>
            <p:cNvPr id="290" name="直接连接符 289"/>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91" name="直接连接符 290"/>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92" name="椭圆 291"/>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pic>
        <p:nvPicPr>
          <p:cNvPr id="165" name="Picture 459" descr="图片238"/>
          <p:cNvPicPr>
            <a:picLocks noChangeAspect="1" noChangeArrowheads="1"/>
          </p:cNvPicPr>
          <p:nvPr/>
        </p:nvPicPr>
        <p:blipFill>
          <a:blip r:embed="rId3" cstate="print"/>
          <a:srcRect/>
          <a:stretch>
            <a:fillRect/>
          </a:stretch>
        </p:blipFill>
        <p:spPr bwMode="auto">
          <a:xfrm>
            <a:off x="2849240" y="2801005"/>
            <a:ext cx="272356" cy="291960"/>
          </a:xfrm>
          <a:prstGeom prst="rect">
            <a:avLst/>
          </a:prstGeom>
          <a:noFill/>
          <a:effectLst/>
        </p:spPr>
      </p:pic>
      <p:pic>
        <p:nvPicPr>
          <p:cNvPr id="167" name="Picture 459" descr="图片238"/>
          <p:cNvPicPr>
            <a:picLocks noChangeAspect="1" noChangeArrowheads="1"/>
          </p:cNvPicPr>
          <p:nvPr/>
        </p:nvPicPr>
        <p:blipFill>
          <a:blip r:embed="rId3" cstate="print"/>
          <a:srcRect/>
          <a:stretch>
            <a:fillRect/>
          </a:stretch>
        </p:blipFill>
        <p:spPr bwMode="auto">
          <a:xfrm>
            <a:off x="2375519" y="2801005"/>
            <a:ext cx="272356" cy="291960"/>
          </a:xfrm>
          <a:prstGeom prst="rect">
            <a:avLst/>
          </a:prstGeom>
          <a:noFill/>
          <a:effectLst/>
        </p:spPr>
      </p:pic>
      <p:cxnSp>
        <p:nvCxnSpPr>
          <p:cNvPr id="172" name="直接连接符 171"/>
          <p:cNvCxnSpPr>
            <a:stCxn id="167" idx="2"/>
            <a:endCxn id="174" idx="0"/>
          </p:cNvCxnSpPr>
          <p:nvPr/>
        </p:nvCxnSpPr>
        <p:spPr bwMode="auto">
          <a:xfrm>
            <a:off x="2511698" y="3092965"/>
            <a:ext cx="0" cy="484364"/>
          </a:xfrm>
          <a:prstGeom prst="line">
            <a:avLst/>
          </a:prstGeom>
          <a:noFill/>
          <a:ln w="6350" cap="flat" cmpd="sng" algn="ctr">
            <a:solidFill>
              <a:srgbClr val="808080"/>
            </a:solidFill>
            <a:prstDash val="solid"/>
            <a:round/>
            <a:headEnd type="none" w="med" len="med"/>
            <a:tailEnd type="none" w="med" len="med"/>
          </a:ln>
          <a:effectLst/>
        </p:spPr>
      </p:cxnSp>
      <p:cxnSp>
        <p:nvCxnSpPr>
          <p:cNvPr id="173" name="直接连接符 172"/>
          <p:cNvCxnSpPr>
            <a:stCxn id="165" idx="2"/>
          </p:cNvCxnSpPr>
          <p:nvPr/>
        </p:nvCxnSpPr>
        <p:spPr bwMode="auto">
          <a:xfrm>
            <a:off x="2985419" y="3092965"/>
            <a:ext cx="0" cy="484364"/>
          </a:xfrm>
          <a:prstGeom prst="line">
            <a:avLst/>
          </a:prstGeom>
          <a:noFill/>
          <a:ln w="6350" cap="flat" cmpd="sng" algn="ctr">
            <a:solidFill>
              <a:srgbClr val="808080"/>
            </a:solidFill>
            <a:prstDash val="solid"/>
            <a:round/>
            <a:headEnd type="none" w="med" len="med"/>
            <a:tailEnd type="none" w="med" len="med"/>
          </a:ln>
          <a:effectLst/>
        </p:spPr>
      </p:cxnSp>
      <p:pic>
        <p:nvPicPr>
          <p:cNvPr id="174" name="Picture 461" descr="图片240"/>
          <p:cNvPicPr>
            <a:picLocks noChangeAspect="1" noChangeArrowheads="1"/>
          </p:cNvPicPr>
          <p:nvPr/>
        </p:nvPicPr>
        <p:blipFill>
          <a:blip r:embed="rId4" cstate="print"/>
          <a:srcRect/>
          <a:stretch>
            <a:fillRect/>
          </a:stretch>
        </p:blipFill>
        <p:spPr bwMode="auto">
          <a:xfrm>
            <a:off x="2375519" y="3577329"/>
            <a:ext cx="272356" cy="289637"/>
          </a:xfrm>
          <a:prstGeom prst="rect">
            <a:avLst/>
          </a:prstGeom>
          <a:noFill/>
          <a:ln w="9525">
            <a:noFill/>
            <a:miter lim="800000"/>
            <a:headEnd/>
            <a:tailEnd/>
          </a:ln>
        </p:spPr>
      </p:pic>
      <p:grpSp>
        <p:nvGrpSpPr>
          <p:cNvPr id="4" name="组合 95"/>
          <p:cNvGrpSpPr/>
          <p:nvPr/>
        </p:nvGrpSpPr>
        <p:grpSpPr>
          <a:xfrm>
            <a:off x="3596596" y="2885015"/>
            <a:ext cx="390466" cy="117947"/>
            <a:chOff x="6783441" y="2911680"/>
            <a:chExt cx="722564" cy="214625"/>
          </a:xfrm>
        </p:grpSpPr>
        <p:cxnSp>
          <p:nvCxnSpPr>
            <p:cNvPr id="287" name="直接连接符 286"/>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88" name="直接连接符 287"/>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89" name="椭圆 288"/>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pic>
        <p:nvPicPr>
          <p:cNvPr id="176" name="Picture 459" descr="图片238"/>
          <p:cNvPicPr>
            <a:picLocks noChangeAspect="1" noChangeArrowheads="1"/>
          </p:cNvPicPr>
          <p:nvPr/>
        </p:nvPicPr>
        <p:blipFill>
          <a:blip r:embed="rId3" cstate="print"/>
          <a:srcRect/>
          <a:stretch>
            <a:fillRect/>
          </a:stretch>
        </p:blipFill>
        <p:spPr bwMode="auto">
          <a:xfrm>
            <a:off x="3904333" y="2801005"/>
            <a:ext cx="272356" cy="291960"/>
          </a:xfrm>
          <a:prstGeom prst="rect">
            <a:avLst/>
          </a:prstGeom>
          <a:noFill/>
          <a:effectLst/>
        </p:spPr>
      </p:pic>
      <p:pic>
        <p:nvPicPr>
          <p:cNvPr id="177" name="Picture 459" descr="图片238"/>
          <p:cNvPicPr>
            <a:picLocks noChangeAspect="1" noChangeArrowheads="1"/>
          </p:cNvPicPr>
          <p:nvPr/>
        </p:nvPicPr>
        <p:blipFill>
          <a:blip r:embed="rId3" cstate="print"/>
          <a:srcRect/>
          <a:stretch>
            <a:fillRect/>
          </a:stretch>
        </p:blipFill>
        <p:spPr bwMode="auto">
          <a:xfrm>
            <a:off x="3430612" y="2801005"/>
            <a:ext cx="272356" cy="291960"/>
          </a:xfrm>
          <a:prstGeom prst="rect">
            <a:avLst/>
          </a:prstGeom>
          <a:noFill/>
          <a:effectLst/>
        </p:spPr>
      </p:pic>
      <p:pic>
        <p:nvPicPr>
          <p:cNvPr id="180" name="Picture 338" descr="图片262"/>
          <p:cNvPicPr>
            <a:picLocks noChangeArrowheads="1"/>
          </p:cNvPicPr>
          <p:nvPr/>
        </p:nvPicPr>
        <p:blipFill>
          <a:blip r:embed="rId5" cstate="print"/>
          <a:srcRect/>
          <a:stretch>
            <a:fillRect/>
          </a:stretch>
        </p:blipFill>
        <p:spPr bwMode="auto">
          <a:xfrm>
            <a:off x="3904333" y="3577329"/>
            <a:ext cx="272356" cy="288844"/>
          </a:xfrm>
          <a:prstGeom prst="rect">
            <a:avLst/>
          </a:prstGeom>
          <a:noFill/>
          <a:ln w="9525">
            <a:noFill/>
            <a:miter lim="800000"/>
            <a:headEnd/>
            <a:tailEnd/>
          </a:ln>
        </p:spPr>
      </p:pic>
      <p:cxnSp>
        <p:nvCxnSpPr>
          <p:cNvPr id="186" name="直接连接符 185"/>
          <p:cNvCxnSpPr>
            <a:stCxn id="177" idx="2"/>
          </p:cNvCxnSpPr>
          <p:nvPr/>
        </p:nvCxnSpPr>
        <p:spPr bwMode="auto">
          <a:xfrm>
            <a:off x="3566791" y="3092965"/>
            <a:ext cx="0" cy="484364"/>
          </a:xfrm>
          <a:prstGeom prst="line">
            <a:avLst/>
          </a:prstGeom>
          <a:noFill/>
          <a:ln w="6350" cap="flat" cmpd="sng" algn="ctr">
            <a:solidFill>
              <a:srgbClr val="808080"/>
            </a:solidFill>
            <a:prstDash val="solid"/>
            <a:round/>
            <a:headEnd type="none" w="med" len="med"/>
            <a:tailEnd type="none" w="med" len="med"/>
          </a:ln>
          <a:effectLst/>
        </p:spPr>
      </p:cxnSp>
      <p:cxnSp>
        <p:nvCxnSpPr>
          <p:cNvPr id="187" name="直接连接符 186"/>
          <p:cNvCxnSpPr>
            <a:stCxn id="176" idx="2"/>
            <a:endCxn id="180" idx="0"/>
          </p:cNvCxnSpPr>
          <p:nvPr/>
        </p:nvCxnSpPr>
        <p:spPr bwMode="auto">
          <a:xfrm>
            <a:off x="4040511" y="3092965"/>
            <a:ext cx="0" cy="484364"/>
          </a:xfrm>
          <a:prstGeom prst="line">
            <a:avLst/>
          </a:prstGeom>
          <a:noFill/>
          <a:ln w="6350" cap="flat" cmpd="sng" algn="ctr">
            <a:solidFill>
              <a:srgbClr val="808080"/>
            </a:solidFill>
            <a:prstDash val="solid"/>
            <a:round/>
            <a:headEnd type="none" w="med" len="med"/>
            <a:tailEnd type="none" w="med" len="med"/>
          </a:ln>
          <a:effectLst/>
        </p:spPr>
      </p:cxnSp>
      <p:grpSp>
        <p:nvGrpSpPr>
          <p:cNvPr id="5" name="组合 95"/>
          <p:cNvGrpSpPr/>
          <p:nvPr/>
        </p:nvGrpSpPr>
        <p:grpSpPr>
          <a:xfrm>
            <a:off x="1475501" y="2885015"/>
            <a:ext cx="390466" cy="117947"/>
            <a:chOff x="6783441" y="2911680"/>
            <a:chExt cx="722564" cy="214625"/>
          </a:xfrm>
        </p:grpSpPr>
        <p:cxnSp>
          <p:nvCxnSpPr>
            <p:cNvPr id="284" name="直接连接符 283"/>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85" name="直接连接符 284"/>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86" name="椭圆 285"/>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pic>
        <p:nvPicPr>
          <p:cNvPr id="190" name="Picture 459" descr="图片238"/>
          <p:cNvPicPr>
            <a:picLocks noChangeAspect="1" noChangeArrowheads="1"/>
          </p:cNvPicPr>
          <p:nvPr/>
        </p:nvPicPr>
        <p:blipFill>
          <a:blip r:embed="rId3" cstate="print"/>
          <a:srcRect/>
          <a:stretch>
            <a:fillRect/>
          </a:stretch>
        </p:blipFill>
        <p:spPr bwMode="auto">
          <a:xfrm>
            <a:off x="1783238" y="2801005"/>
            <a:ext cx="272356" cy="291960"/>
          </a:xfrm>
          <a:prstGeom prst="rect">
            <a:avLst/>
          </a:prstGeom>
          <a:noFill/>
          <a:effectLst/>
        </p:spPr>
      </p:pic>
      <p:pic>
        <p:nvPicPr>
          <p:cNvPr id="191" name="Picture 459" descr="图片238"/>
          <p:cNvPicPr>
            <a:picLocks noChangeAspect="1" noChangeArrowheads="1"/>
          </p:cNvPicPr>
          <p:nvPr/>
        </p:nvPicPr>
        <p:blipFill>
          <a:blip r:embed="rId3" cstate="print"/>
          <a:srcRect/>
          <a:stretch>
            <a:fillRect/>
          </a:stretch>
        </p:blipFill>
        <p:spPr bwMode="auto">
          <a:xfrm>
            <a:off x="1309518" y="2801005"/>
            <a:ext cx="272356" cy="291960"/>
          </a:xfrm>
          <a:prstGeom prst="rect">
            <a:avLst/>
          </a:prstGeom>
          <a:noFill/>
          <a:effectLst/>
        </p:spPr>
      </p:pic>
      <p:cxnSp>
        <p:nvCxnSpPr>
          <p:cNvPr id="192" name="直接连接符 191"/>
          <p:cNvCxnSpPr>
            <a:stCxn id="191" idx="2"/>
            <a:endCxn id="193" idx="0"/>
          </p:cNvCxnSpPr>
          <p:nvPr/>
        </p:nvCxnSpPr>
        <p:spPr bwMode="auto">
          <a:xfrm>
            <a:off x="1445697" y="3092965"/>
            <a:ext cx="0" cy="484364"/>
          </a:xfrm>
          <a:prstGeom prst="line">
            <a:avLst/>
          </a:prstGeom>
          <a:noFill/>
          <a:ln w="6350" cap="flat" cmpd="sng" algn="ctr">
            <a:solidFill>
              <a:srgbClr val="808080"/>
            </a:solidFill>
            <a:prstDash val="solid"/>
            <a:round/>
            <a:headEnd type="none" w="med" len="med"/>
            <a:tailEnd type="none" w="med" len="med"/>
          </a:ln>
          <a:effectLst/>
        </p:spPr>
      </p:cxnSp>
      <p:pic>
        <p:nvPicPr>
          <p:cNvPr id="193" name="Picture 461" descr="图片240"/>
          <p:cNvPicPr>
            <a:picLocks noChangeAspect="1" noChangeArrowheads="1"/>
          </p:cNvPicPr>
          <p:nvPr/>
        </p:nvPicPr>
        <p:blipFill>
          <a:blip r:embed="rId4" cstate="print"/>
          <a:srcRect/>
          <a:stretch>
            <a:fillRect/>
          </a:stretch>
        </p:blipFill>
        <p:spPr bwMode="auto">
          <a:xfrm>
            <a:off x="1309518" y="3577329"/>
            <a:ext cx="272356" cy="289637"/>
          </a:xfrm>
          <a:prstGeom prst="rect">
            <a:avLst/>
          </a:prstGeom>
          <a:noFill/>
          <a:ln w="9525">
            <a:noFill/>
            <a:miter lim="800000"/>
            <a:headEnd/>
            <a:tailEnd/>
          </a:ln>
        </p:spPr>
      </p:pic>
      <p:cxnSp>
        <p:nvCxnSpPr>
          <p:cNvPr id="194" name="直接连接符 193"/>
          <p:cNvCxnSpPr>
            <a:stCxn id="193" idx="0"/>
            <a:endCxn id="190" idx="2"/>
          </p:cNvCxnSpPr>
          <p:nvPr/>
        </p:nvCxnSpPr>
        <p:spPr bwMode="auto">
          <a:xfrm flipV="1">
            <a:off x="1445697" y="3092965"/>
            <a:ext cx="473720" cy="484364"/>
          </a:xfrm>
          <a:prstGeom prst="line">
            <a:avLst/>
          </a:prstGeom>
          <a:noFill/>
          <a:ln w="6350" cap="flat" cmpd="sng" algn="ctr">
            <a:solidFill>
              <a:srgbClr val="808080"/>
            </a:solidFill>
            <a:prstDash val="solid"/>
            <a:round/>
            <a:headEnd type="none" w="med" len="med"/>
            <a:tailEnd type="none" w="med" len="med"/>
          </a:ln>
          <a:effectLst/>
        </p:spPr>
      </p:cxnSp>
      <p:cxnSp>
        <p:nvCxnSpPr>
          <p:cNvPr id="205" name="直接连接符 204"/>
          <p:cNvCxnSpPr/>
          <p:nvPr/>
        </p:nvCxnSpPr>
        <p:spPr bwMode="auto">
          <a:xfrm flipH="1" flipV="1">
            <a:off x="1987346" y="3061731"/>
            <a:ext cx="855" cy="515598"/>
          </a:xfrm>
          <a:prstGeom prst="line">
            <a:avLst/>
          </a:prstGeom>
          <a:noFill/>
          <a:ln w="6350" cap="flat" cmpd="sng" algn="ctr">
            <a:solidFill>
              <a:srgbClr val="808080"/>
            </a:solidFill>
            <a:prstDash val="solid"/>
            <a:round/>
            <a:headEnd type="none" w="med" len="med"/>
            <a:tailEnd type="none" w="med" len="med"/>
          </a:ln>
          <a:effectLst/>
        </p:spPr>
      </p:cxnSp>
      <p:cxnSp>
        <p:nvCxnSpPr>
          <p:cNvPr id="206" name="直接连接符 205"/>
          <p:cNvCxnSpPr>
            <a:stCxn id="165" idx="2"/>
            <a:endCxn id="174" idx="0"/>
          </p:cNvCxnSpPr>
          <p:nvPr/>
        </p:nvCxnSpPr>
        <p:spPr bwMode="auto">
          <a:xfrm flipH="1">
            <a:off x="2511698" y="3092965"/>
            <a:ext cx="473721" cy="484364"/>
          </a:xfrm>
          <a:prstGeom prst="line">
            <a:avLst/>
          </a:prstGeom>
          <a:noFill/>
          <a:ln w="6350" cap="flat" cmpd="sng" algn="ctr">
            <a:solidFill>
              <a:srgbClr val="808080"/>
            </a:solidFill>
            <a:prstDash val="solid"/>
            <a:round/>
            <a:headEnd type="none" w="med" len="med"/>
            <a:tailEnd type="none" w="med" len="med"/>
          </a:ln>
          <a:effectLst/>
        </p:spPr>
      </p:cxnSp>
      <p:cxnSp>
        <p:nvCxnSpPr>
          <p:cNvPr id="207" name="直接连接符 206"/>
          <p:cNvCxnSpPr>
            <a:stCxn id="176" idx="0"/>
            <a:endCxn id="149" idx="2"/>
          </p:cNvCxnSpPr>
          <p:nvPr/>
        </p:nvCxnSpPr>
        <p:spPr bwMode="auto">
          <a:xfrm flipH="1" flipV="1">
            <a:off x="2985419" y="2229196"/>
            <a:ext cx="1055093" cy="571810"/>
          </a:xfrm>
          <a:prstGeom prst="line">
            <a:avLst/>
          </a:prstGeom>
          <a:noFill/>
          <a:ln w="6350" cap="flat" cmpd="sng" algn="ctr">
            <a:solidFill>
              <a:srgbClr val="808080"/>
            </a:solidFill>
            <a:prstDash val="solid"/>
            <a:round/>
            <a:headEnd type="none" w="med" len="med"/>
            <a:tailEnd type="none" w="med" len="med"/>
          </a:ln>
          <a:effectLst/>
        </p:spPr>
      </p:cxnSp>
      <p:cxnSp>
        <p:nvCxnSpPr>
          <p:cNvPr id="211" name="直接连接符 210"/>
          <p:cNvCxnSpPr>
            <a:stCxn id="177" idx="0"/>
            <a:endCxn id="148" idx="2"/>
          </p:cNvCxnSpPr>
          <p:nvPr/>
        </p:nvCxnSpPr>
        <p:spPr bwMode="auto">
          <a:xfrm flipH="1" flipV="1">
            <a:off x="2511698" y="2229196"/>
            <a:ext cx="1055093" cy="571810"/>
          </a:xfrm>
          <a:prstGeom prst="line">
            <a:avLst/>
          </a:prstGeom>
          <a:noFill/>
          <a:ln w="6350" cap="flat" cmpd="sng" algn="ctr">
            <a:solidFill>
              <a:srgbClr val="808080"/>
            </a:solidFill>
            <a:prstDash val="solid"/>
            <a:round/>
            <a:headEnd type="none" w="med" len="med"/>
            <a:tailEnd type="none" w="med" len="med"/>
          </a:ln>
          <a:effectLst/>
        </p:spPr>
      </p:cxnSp>
      <p:cxnSp>
        <p:nvCxnSpPr>
          <p:cNvPr id="212" name="直接连接符 211"/>
          <p:cNvCxnSpPr>
            <a:stCxn id="177" idx="0"/>
            <a:endCxn id="149" idx="2"/>
          </p:cNvCxnSpPr>
          <p:nvPr/>
        </p:nvCxnSpPr>
        <p:spPr bwMode="auto">
          <a:xfrm flipH="1" flipV="1">
            <a:off x="2985419" y="2229196"/>
            <a:ext cx="581372" cy="571810"/>
          </a:xfrm>
          <a:prstGeom prst="line">
            <a:avLst/>
          </a:prstGeom>
          <a:noFill/>
          <a:ln w="6350" cap="flat" cmpd="sng" algn="ctr">
            <a:solidFill>
              <a:srgbClr val="808080"/>
            </a:solidFill>
            <a:prstDash val="solid"/>
            <a:round/>
            <a:headEnd type="none" w="med" len="med"/>
            <a:tailEnd type="none" w="med" len="med"/>
          </a:ln>
          <a:effectLst/>
        </p:spPr>
      </p:cxnSp>
      <p:cxnSp>
        <p:nvCxnSpPr>
          <p:cNvPr id="213" name="直接连接符 212"/>
          <p:cNvCxnSpPr>
            <a:stCxn id="176" idx="0"/>
            <a:endCxn id="148" idx="2"/>
          </p:cNvCxnSpPr>
          <p:nvPr/>
        </p:nvCxnSpPr>
        <p:spPr bwMode="auto">
          <a:xfrm flipH="1" flipV="1">
            <a:off x="2511698" y="2229196"/>
            <a:ext cx="1528814" cy="571810"/>
          </a:xfrm>
          <a:prstGeom prst="line">
            <a:avLst/>
          </a:prstGeom>
          <a:noFill/>
          <a:ln w="6350" cap="flat" cmpd="sng" algn="ctr">
            <a:solidFill>
              <a:srgbClr val="808080"/>
            </a:solidFill>
            <a:prstDash val="solid"/>
            <a:round/>
            <a:headEnd type="none" w="med" len="med"/>
            <a:tailEnd type="none" w="med" len="med"/>
          </a:ln>
          <a:effectLst/>
        </p:spPr>
      </p:cxnSp>
      <p:pic>
        <p:nvPicPr>
          <p:cNvPr id="214" name="Picture 227" descr="图片767"/>
          <p:cNvPicPr>
            <a:picLocks noChangeAspect="1" noChangeArrowheads="1"/>
          </p:cNvPicPr>
          <p:nvPr/>
        </p:nvPicPr>
        <p:blipFill>
          <a:blip r:embed="rId6" cstate="print"/>
          <a:srcRect/>
          <a:stretch>
            <a:fillRect/>
          </a:stretch>
        </p:blipFill>
        <p:spPr bwMode="auto">
          <a:xfrm>
            <a:off x="2323448" y="923925"/>
            <a:ext cx="382989" cy="231254"/>
          </a:xfrm>
          <a:prstGeom prst="rect">
            <a:avLst/>
          </a:prstGeom>
          <a:noFill/>
          <a:effectLst/>
        </p:spPr>
      </p:pic>
      <p:pic>
        <p:nvPicPr>
          <p:cNvPr id="216" name="Picture 228" descr="图片768"/>
          <p:cNvPicPr>
            <a:picLocks noChangeAspect="1" noChangeArrowheads="1"/>
          </p:cNvPicPr>
          <p:nvPr/>
        </p:nvPicPr>
        <p:blipFill>
          <a:blip r:embed="rId7" cstate="print"/>
          <a:srcRect/>
          <a:stretch>
            <a:fillRect/>
          </a:stretch>
        </p:blipFill>
        <p:spPr bwMode="auto">
          <a:xfrm>
            <a:off x="2791987" y="923925"/>
            <a:ext cx="385268" cy="231254"/>
          </a:xfrm>
          <a:prstGeom prst="rect">
            <a:avLst/>
          </a:prstGeom>
          <a:noFill/>
          <a:effectLst/>
        </p:spPr>
      </p:pic>
      <p:cxnSp>
        <p:nvCxnSpPr>
          <p:cNvPr id="217" name="直接连接符 216"/>
          <p:cNvCxnSpPr>
            <a:stCxn id="214" idx="2"/>
            <a:endCxn id="150" idx="0"/>
          </p:cNvCxnSpPr>
          <p:nvPr/>
        </p:nvCxnSpPr>
        <p:spPr bwMode="auto">
          <a:xfrm flipH="1">
            <a:off x="2512908" y="1155179"/>
            <a:ext cx="2034" cy="156919"/>
          </a:xfrm>
          <a:prstGeom prst="line">
            <a:avLst/>
          </a:prstGeom>
          <a:noFill/>
          <a:ln w="6350" cap="flat" cmpd="sng" algn="ctr">
            <a:solidFill>
              <a:srgbClr val="808080"/>
            </a:solidFill>
            <a:prstDash val="solid"/>
            <a:round/>
            <a:headEnd type="none" w="med" len="med"/>
            <a:tailEnd type="none" w="med" len="med"/>
          </a:ln>
          <a:effectLst/>
        </p:spPr>
      </p:cxnSp>
      <p:cxnSp>
        <p:nvCxnSpPr>
          <p:cNvPr id="221" name="直接连接符 220"/>
          <p:cNvCxnSpPr>
            <a:stCxn id="216" idx="2"/>
            <a:endCxn id="151" idx="0"/>
          </p:cNvCxnSpPr>
          <p:nvPr/>
        </p:nvCxnSpPr>
        <p:spPr bwMode="auto">
          <a:xfrm flipH="1">
            <a:off x="2984209" y="1155179"/>
            <a:ext cx="412" cy="156919"/>
          </a:xfrm>
          <a:prstGeom prst="line">
            <a:avLst/>
          </a:prstGeom>
          <a:noFill/>
          <a:ln w="6350" cap="flat" cmpd="sng" algn="ctr">
            <a:solidFill>
              <a:srgbClr val="808080"/>
            </a:solidFill>
            <a:prstDash val="solid"/>
            <a:round/>
            <a:headEnd type="none" w="med" len="med"/>
            <a:tailEnd type="none" w="med" len="med"/>
          </a:ln>
          <a:effectLst/>
        </p:spPr>
      </p:cxnSp>
      <p:cxnSp>
        <p:nvCxnSpPr>
          <p:cNvPr id="224" name="直接连接符 223"/>
          <p:cNvCxnSpPr>
            <a:stCxn id="214" idx="2"/>
            <a:endCxn id="151" idx="0"/>
          </p:cNvCxnSpPr>
          <p:nvPr/>
        </p:nvCxnSpPr>
        <p:spPr bwMode="auto">
          <a:xfrm>
            <a:off x="2514943" y="1155179"/>
            <a:ext cx="469266" cy="156919"/>
          </a:xfrm>
          <a:prstGeom prst="line">
            <a:avLst/>
          </a:prstGeom>
          <a:noFill/>
          <a:ln w="6350" cap="flat" cmpd="sng" algn="ctr">
            <a:solidFill>
              <a:srgbClr val="808080"/>
            </a:solidFill>
            <a:prstDash val="solid"/>
            <a:round/>
            <a:headEnd type="none" w="med" len="med"/>
            <a:tailEnd type="none" w="med" len="med"/>
          </a:ln>
          <a:effectLst/>
        </p:spPr>
      </p:cxnSp>
      <p:cxnSp>
        <p:nvCxnSpPr>
          <p:cNvPr id="225" name="直接连接符 224"/>
          <p:cNvCxnSpPr>
            <a:stCxn id="150" idx="0"/>
            <a:endCxn id="216" idx="2"/>
          </p:cNvCxnSpPr>
          <p:nvPr/>
        </p:nvCxnSpPr>
        <p:spPr bwMode="auto">
          <a:xfrm flipV="1">
            <a:off x="2512908" y="1155179"/>
            <a:ext cx="471713" cy="156919"/>
          </a:xfrm>
          <a:prstGeom prst="line">
            <a:avLst/>
          </a:prstGeom>
          <a:noFill/>
          <a:ln w="6350" cap="flat" cmpd="sng" algn="ctr">
            <a:solidFill>
              <a:srgbClr val="808080"/>
            </a:solidFill>
            <a:prstDash val="solid"/>
            <a:round/>
            <a:headEnd type="none" w="med" len="med"/>
            <a:tailEnd type="none" w="med" len="med"/>
          </a:ln>
          <a:effectLst/>
        </p:spPr>
      </p:cxnSp>
      <p:cxnSp>
        <p:nvCxnSpPr>
          <p:cNvPr id="226" name="直接连接符 225"/>
          <p:cNvCxnSpPr/>
          <p:nvPr/>
        </p:nvCxnSpPr>
        <p:spPr bwMode="auto">
          <a:xfrm flipV="1">
            <a:off x="3163594" y="1637466"/>
            <a:ext cx="491241" cy="444061"/>
          </a:xfrm>
          <a:prstGeom prst="line">
            <a:avLst/>
          </a:prstGeom>
          <a:noFill/>
          <a:ln w="6350" cap="flat" cmpd="sng" algn="ctr">
            <a:solidFill>
              <a:srgbClr val="FFFFFF">
                <a:lumMod val="50000"/>
              </a:srgbClr>
            </a:solidFill>
            <a:prstDash val="solid"/>
            <a:round/>
            <a:headEnd type="none" w="med" len="med"/>
            <a:tailEnd type="none" w="med" len="med"/>
          </a:ln>
          <a:effectLst/>
        </p:spPr>
      </p:cxnSp>
      <p:sp>
        <p:nvSpPr>
          <p:cNvPr id="229" name="TextBox 228"/>
          <p:cNvSpPr txBox="1"/>
          <p:nvPr/>
        </p:nvSpPr>
        <p:spPr>
          <a:xfrm>
            <a:off x="1130000" y="2717916"/>
            <a:ext cx="3210656" cy="413200"/>
          </a:xfrm>
          <a:prstGeom prst="rect">
            <a:avLst/>
          </a:prstGeom>
          <a:solidFill>
            <a:srgbClr val="669900">
              <a:alpha val="30000"/>
            </a:srgbClr>
          </a:solidFill>
          <a:ln>
            <a:solidFill>
              <a:srgbClr val="FFFFFF">
                <a:lumMod val="50000"/>
              </a:srgbClr>
            </a:solidFill>
          </a:ln>
        </p:spPr>
        <p:txBody>
          <a:bodyPr wrap="square" rtlCol="0">
            <a:noAutofit/>
          </a:bodyPr>
          <a:lstStyle/>
          <a:p>
            <a:pPr fontAlgn="auto">
              <a:spcBef>
                <a:spcPts val="0"/>
              </a:spcBef>
              <a:spcAft>
                <a:spcPts val="0"/>
              </a:spcAft>
              <a:defRPr/>
            </a:pPr>
            <a:endParaRPr lang="zh-CN" altLang="en-US" sz="1400" b="1" kern="0" dirty="0">
              <a:solidFill>
                <a:srgbClr val="990000"/>
              </a:solidFill>
              <a:latin typeface="微软雅黑" panose="020B0503020204020204" pitchFamily="34" charset="-122"/>
              <a:ea typeface="微软雅黑" panose="020B0503020204020204" pitchFamily="34" charset="-122"/>
            </a:endParaRPr>
          </a:p>
        </p:txBody>
      </p:sp>
      <p:sp>
        <p:nvSpPr>
          <p:cNvPr id="230" name="Rectangle 25"/>
          <p:cNvSpPr>
            <a:spLocks noChangeArrowheads="1"/>
          </p:cNvSpPr>
          <p:nvPr/>
        </p:nvSpPr>
        <p:spPr bwMode="auto">
          <a:xfrm>
            <a:off x="485775" y="1986272"/>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核心层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232" name="Rectangle 25"/>
          <p:cNvSpPr>
            <a:spLocks noChangeArrowheads="1"/>
          </p:cNvSpPr>
          <p:nvPr/>
        </p:nvSpPr>
        <p:spPr bwMode="auto">
          <a:xfrm>
            <a:off x="485775" y="2541347"/>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汇聚层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233" name="Rectangle 25"/>
          <p:cNvSpPr>
            <a:spLocks noChangeArrowheads="1"/>
          </p:cNvSpPr>
          <p:nvPr/>
        </p:nvSpPr>
        <p:spPr bwMode="auto">
          <a:xfrm>
            <a:off x="485775" y="3240800"/>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接入层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pic>
        <p:nvPicPr>
          <p:cNvPr id="234" name="Picture 338" descr="图片262"/>
          <p:cNvPicPr>
            <a:picLocks noChangeArrowheads="1"/>
          </p:cNvPicPr>
          <p:nvPr/>
        </p:nvPicPr>
        <p:blipFill>
          <a:blip r:embed="rId5" cstate="print"/>
          <a:srcRect/>
          <a:stretch>
            <a:fillRect/>
          </a:stretch>
        </p:blipFill>
        <p:spPr bwMode="auto">
          <a:xfrm>
            <a:off x="1885004" y="3582115"/>
            <a:ext cx="272356" cy="288844"/>
          </a:xfrm>
          <a:prstGeom prst="rect">
            <a:avLst/>
          </a:prstGeom>
          <a:noFill/>
          <a:ln w="9525">
            <a:noFill/>
            <a:miter lim="800000"/>
            <a:headEnd/>
            <a:tailEnd/>
          </a:ln>
        </p:spPr>
      </p:pic>
      <p:pic>
        <p:nvPicPr>
          <p:cNvPr id="241" name="Picture 461" descr="图片240"/>
          <p:cNvPicPr>
            <a:picLocks noChangeAspect="1" noChangeArrowheads="1"/>
          </p:cNvPicPr>
          <p:nvPr/>
        </p:nvPicPr>
        <p:blipFill>
          <a:blip r:embed="rId4" cstate="print"/>
          <a:srcRect/>
          <a:stretch>
            <a:fillRect/>
          </a:stretch>
        </p:blipFill>
        <p:spPr bwMode="auto">
          <a:xfrm>
            <a:off x="3454247" y="3570015"/>
            <a:ext cx="272356" cy="289637"/>
          </a:xfrm>
          <a:prstGeom prst="rect">
            <a:avLst/>
          </a:prstGeom>
          <a:noFill/>
          <a:ln w="9525">
            <a:noFill/>
            <a:miter lim="800000"/>
            <a:headEnd/>
            <a:tailEnd/>
          </a:ln>
        </p:spPr>
      </p:pic>
      <p:sp>
        <p:nvSpPr>
          <p:cNvPr id="242" name="Rectangle 25"/>
          <p:cNvSpPr>
            <a:spLocks noChangeArrowheads="1"/>
          </p:cNvSpPr>
          <p:nvPr/>
        </p:nvSpPr>
        <p:spPr bwMode="auto">
          <a:xfrm>
            <a:off x="554003" y="1292427"/>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园区出口</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cxnSp>
        <p:nvCxnSpPr>
          <p:cNvPr id="250" name="直接连接符 7"/>
          <p:cNvCxnSpPr>
            <a:cxnSpLocks noChangeShapeType="1"/>
          </p:cNvCxnSpPr>
          <p:nvPr/>
        </p:nvCxnSpPr>
        <p:spPr bwMode="auto">
          <a:xfrm>
            <a:off x="1108204" y="4128410"/>
            <a:ext cx="0" cy="110984"/>
          </a:xfrm>
          <a:prstGeom prst="line">
            <a:avLst/>
          </a:prstGeom>
          <a:noFill/>
          <a:ln w="9525">
            <a:solidFill>
              <a:schemeClr val="tx1"/>
            </a:solidFill>
            <a:round/>
          </a:ln>
        </p:spPr>
      </p:cxnSp>
      <p:pic>
        <p:nvPicPr>
          <p:cNvPr id="251" name="Picture 725" descr="图片325"/>
          <p:cNvPicPr>
            <a:picLocks noChangeAspect="1" noChangeArrowheads="1"/>
          </p:cNvPicPr>
          <p:nvPr/>
        </p:nvPicPr>
        <p:blipFill>
          <a:blip r:embed="rId8" cstate="print"/>
          <a:srcRect/>
          <a:stretch>
            <a:fillRect/>
          </a:stretch>
        </p:blipFill>
        <p:spPr bwMode="auto">
          <a:xfrm>
            <a:off x="1013670" y="4247685"/>
            <a:ext cx="322838" cy="277462"/>
          </a:xfrm>
          <a:prstGeom prst="rect">
            <a:avLst/>
          </a:prstGeom>
          <a:noFill/>
          <a:ln w="9525">
            <a:noFill/>
            <a:miter lim="800000"/>
            <a:headEnd/>
            <a:tailEnd/>
          </a:ln>
        </p:spPr>
      </p:pic>
      <p:pic>
        <p:nvPicPr>
          <p:cNvPr id="252" name="Picture 725" descr="图片325"/>
          <p:cNvPicPr>
            <a:picLocks noChangeAspect="1" noChangeArrowheads="1"/>
          </p:cNvPicPr>
          <p:nvPr/>
        </p:nvPicPr>
        <p:blipFill>
          <a:blip r:embed="rId8" cstate="print"/>
          <a:srcRect/>
          <a:stretch>
            <a:fillRect/>
          </a:stretch>
        </p:blipFill>
        <p:spPr bwMode="auto">
          <a:xfrm>
            <a:off x="1443611" y="4261724"/>
            <a:ext cx="322838" cy="277462"/>
          </a:xfrm>
          <a:prstGeom prst="rect">
            <a:avLst/>
          </a:prstGeom>
          <a:noFill/>
          <a:ln w="9525">
            <a:noFill/>
            <a:miter lim="800000"/>
            <a:headEnd/>
            <a:tailEnd/>
          </a:ln>
        </p:spPr>
      </p:pic>
      <p:cxnSp>
        <p:nvCxnSpPr>
          <p:cNvPr id="253" name="直接连接符 34"/>
          <p:cNvCxnSpPr>
            <a:cxnSpLocks noChangeShapeType="1"/>
          </p:cNvCxnSpPr>
          <p:nvPr/>
        </p:nvCxnSpPr>
        <p:spPr bwMode="auto">
          <a:xfrm>
            <a:off x="1115588" y="4128410"/>
            <a:ext cx="591168" cy="0"/>
          </a:xfrm>
          <a:prstGeom prst="line">
            <a:avLst/>
          </a:prstGeom>
          <a:noFill/>
          <a:ln w="9525">
            <a:solidFill>
              <a:schemeClr val="tx1"/>
            </a:solidFill>
            <a:round/>
          </a:ln>
        </p:spPr>
      </p:cxnSp>
      <p:cxnSp>
        <p:nvCxnSpPr>
          <p:cNvPr id="254" name="直接连接符 32"/>
          <p:cNvCxnSpPr>
            <a:cxnSpLocks noChangeShapeType="1"/>
          </p:cNvCxnSpPr>
          <p:nvPr/>
        </p:nvCxnSpPr>
        <p:spPr bwMode="auto">
          <a:xfrm>
            <a:off x="1403305" y="3895687"/>
            <a:ext cx="0" cy="241504"/>
          </a:xfrm>
          <a:prstGeom prst="line">
            <a:avLst/>
          </a:prstGeom>
          <a:noFill/>
          <a:ln w="19050">
            <a:solidFill>
              <a:schemeClr val="tx1"/>
            </a:solidFill>
            <a:round/>
          </a:ln>
        </p:spPr>
      </p:cxnSp>
      <p:grpSp>
        <p:nvGrpSpPr>
          <p:cNvPr id="6"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280"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281"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82"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83"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256" name="Picture 164" descr="10"/>
          <p:cNvPicPr>
            <a:picLocks noChangeAspect="1" noChangeArrowheads="1"/>
          </p:cNvPicPr>
          <p:nvPr/>
        </p:nvPicPr>
        <p:blipFill>
          <a:blip r:embed="rId9" cstate="print"/>
          <a:srcRect/>
          <a:stretch>
            <a:fillRect/>
          </a:stretch>
        </p:blipFill>
        <p:spPr bwMode="auto">
          <a:xfrm>
            <a:off x="2020904" y="4302336"/>
            <a:ext cx="218330" cy="216469"/>
          </a:xfrm>
          <a:prstGeom prst="rect">
            <a:avLst/>
          </a:prstGeom>
          <a:noFill/>
        </p:spPr>
      </p:pic>
      <p:pic>
        <p:nvPicPr>
          <p:cNvPr id="258" name="Picture 164" descr="10"/>
          <p:cNvPicPr>
            <a:picLocks noChangeAspect="1" noChangeArrowheads="1"/>
          </p:cNvPicPr>
          <p:nvPr/>
        </p:nvPicPr>
        <p:blipFill>
          <a:blip r:embed="rId9" cstate="print"/>
          <a:srcRect/>
          <a:stretch>
            <a:fillRect/>
          </a:stretch>
        </p:blipFill>
        <p:spPr bwMode="auto">
          <a:xfrm>
            <a:off x="1782106" y="4267643"/>
            <a:ext cx="218330" cy="216470"/>
          </a:xfrm>
          <a:prstGeom prst="rect">
            <a:avLst/>
          </a:prstGeom>
          <a:noFill/>
        </p:spPr>
      </p:pic>
      <p:cxnSp>
        <p:nvCxnSpPr>
          <p:cNvPr id="259" name="直接连接符 7"/>
          <p:cNvCxnSpPr>
            <a:cxnSpLocks noChangeShapeType="1"/>
          </p:cNvCxnSpPr>
          <p:nvPr/>
        </p:nvCxnSpPr>
        <p:spPr bwMode="auto">
          <a:xfrm>
            <a:off x="1713878" y="4137191"/>
            <a:ext cx="0" cy="110984"/>
          </a:xfrm>
          <a:prstGeom prst="line">
            <a:avLst/>
          </a:prstGeom>
          <a:noFill/>
          <a:ln w="9525">
            <a:solidFill>
              <a:schemeClr val="tx1"/>
            </a:solidFill>
            <a:round/>
          </a:ln>
        </p:spPr>
      </p:cxnSp>
      <p:cxnSp>
        <p:nvCxnSpPr>
          <p:cNvPr id="265" name="直接连接符 7"/>
          <p:cNvCxnSpPr>
            <a:cxnSpLocks noChangeShapeType="1"/>
          </p:cNvCxnSpPr>
          <p:nvPr/>
        </p:nvCxnSpPr>
        <p:spPr bwMode="auto">
          <a:xfrm>
            <a:off x="3172972" y="4163102"/>
            <a:ext cx="0" cy="110984"/>
          </a:xfrm>
          <a:prstGeom prst="line">
            <a:avLst/>
          </a:prstGeom>
          <a:noFill/>
          <a:ln w="9525">
            <a:solidFill>
              <a:schemeClr val="tx1"/>
            </a:solidFill>
            <a:round/>
          </a:ln>
        </p:spPr>
      </p:cxnSp>
      <p:pic>
        <p:nvPicPr>
          <p:cNvPr id="267" name="Picture 725" descr="图片325"/>
          <p:cNvPicPr>
            <a:picLocks noChangeAspect="1" noChangeArrowheads="1"/>
          </p:cNvPicPr>
          <p:nvPr/>
        </p:nvPicPr>
        <p:blipFill>
          <a:blip r:embed="rId8" cstate="print"/>
          <a:srcRect/>
          <a:stretch>
            <a:fillRect/>
          </a:stretch>
        </p:blipFill>
        <p:spPr bwMode="auto">
          <a:xfrm>
            <a:off x="3078438" y="4282377"/>
            <a:ext cx="322838" cy="277462"/>
          </a:xfrm>
          <a:prstGeom prst="rect">
            <a:avLst/>
          </a:prstGeom>
          <a:noFill/>
          <a:ln w="9525">
            <a:noFill/>
            <a:miter lim="800000"/>
            <a:headEnd/>
            <a:tailEnd/>
          </a:ln>
        </p:spPr>
      </p:pic>
      <p:pic>
        <p:nvPicPr>
          <p:cNvPr id="268" name="Picture 725" descr="图片325"/>
          <p:cNvPicPr>
            <a:picLocks noChangeAspect="1" noChangeArrowheads="1"/>
          </p:cNvPicPr>
          <p:nvPr/>
        </p:nvPicPr>
        <p:blipFill>
          <a:blip r:embed="rId8" cstate="print"/>
          <a:srcRect/>
          <a:stretch>
            <a:fillRect/>
          </a:stretch>
        </p:blipFill>
        <p:spPr bwMode="auto">
          <a:xfrm>
            <a:off x="3508379" y="4296416"/>
            <a:ext cx="322838" cy="277462"/>
          </a:xfrm>
          <a:prstGeom prst="rect">
            <a:avLst/>
          </a:prstGeom>
          <a:noFill/>
          <a:ln w="9525">
            <a:noFill/>
            <a:miter lim="800000"/>
            <a:headEnd/>
            <a:tailEnd/>
          </a:ln>
        </p:spPr>
      </p:pic>
      <p:cxnSp>
        <p:nvCxnSpPr>
          <p:cNvPr id="269" name="直接连接符 34"/>
          <p:cNvCxnSpPr>
            <a:cxnSpLocks noChangeShapeType="1"/>
          </p:cNvCxnSpPr>
          <p:nvPr/>
        </p:nvCxnSpPr>
        <p:spPr bwMode="auto">
          <a:xfrm>
            <a:off x="3180355" y="4163102"/>
            <a:ext cx="591168" cy="0"/>
          </a:xfrm>
          <a:prstGeom prst="line">
            <a:avLst/>
          </a:prstGeom>
          <a:noFill/>
          <a:ln w="9525">
            <a:solidFill>
              <a:schemeClr val="tx1"/>
            </a:solidFill>
            <a:round/>
          </a:ln>
        </p:spPr>
      </p:cxnSp>
      <p:cxnSp>
        <p:nvCxnSpPr>
          <p:cNvPr id="270" name="直接连接符 32"/>
          <p:cNvCxnSpPr>
            <a:cxnSpLocks noChangeShapeType="1"/>
          </p:cNvCxnSpPr>
          <p:nvPr/>
        </p:nvCxnSpPr>
        <p:spPr bwMode="auto">
          <a:xfrm>
            <a:off x="3521920" y="3930379"/>
            <a:ext cx="0" cy="241504"/>
          </a:xfrm>
          <a:prstGeom prst="line">
            <a:avLst/>
          </a:prstGeom>
          <a:noFill/>
          <a:ln w="19050">
            <a:solidFill>
              <a:schemeClr val="tx1"/>
            </a:solidFill>
            <a:round/>
          </a:ln>
        </p:spPr>
      </p:cxnSp>
      <p:grpSp>
        <p:nvGrpSpPr>
          <p:cNvPr id="7" name="Group 43"/>
          <p:cNvGrpSpPr/>
          <p:nvPr/>
        </p:nvGrpSpPr>
        <p:grpSpPr bwMode="auto">
          <a:xfrm rot="16200000" flipH="1" flipV="1">
            <a:off x="3963898" y="4076200"/>
            <a:ext cx="347722" cy="272911"/>
            <a:chOff x="1679" y="3733"/>
            <a:chExt cx="165" cy="131"/>
          </a:xfrm>
          <a:effectLst>
            <a:outerShdw blurRad="50800" dist="38100" dir="5400000" algn="t" rotWithShape="0">
              <a:prstClr val="black">
                <a:alpha val="40000"/>
              </a:prstClr>
            </a:outerShdw>
          </a:effectLst>
        </p:grpSpPr>
        <p:sp>
          <p:nvSpPr>
            <p:cNvPr id="276"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277"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78"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79"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272" name="Picture 164" descr="10"/>
          <p:cNvPicPr>
            <a:picLocks noChangeAspect="1" noChangeArrowheads="1"/>
          </p:cNvPicPr>
          <p:nvPr/>
        </p:nvPicPr>
        <p:blipFill>
          <a:blip r:embed="rId9" cstate="print"/>
          <a:srcRect/>
          <a:stretch>
            <a:fillRect/>
          </a:stretch>
        </p:blipFill>
        <p:spPr bwMode="auto">
          <a:xfrm>
            <a:off x="4256242" y="4302335"/>
            <a:ext cx="218330" cy="216469"/>
          </a:xfrm>
          <a:prstGeom prst="rect">
            <a:avLst/>
          </a:prstGeom>
          <a:noFill/>
        </p:spPr>
      </p:pic>
      <p:pic>
        <p:nvPicPr>
          <p:cNvPr id="273" name="Picture 164" descr="10"/>
          <p:cNvPicPr>
            <a:picLocks noChangeAspect="1" noChangeArrowheads="1"/>
          </p:cNvPicPr>
          <p:nvPr/>
        </p:nvPicPr>
        <p:blipFill>
          <a:blip r:embed="rId9" cstate="print"/>
          <a:srcRect/>
          <a:stretch>
            <a:fillRect/>
          </a:stretch>
        </p:blipFill>
        <p:spPr bwMode="auto">
          <a:xfrm>
            <a:off x="3846874" y="4302335"/>
            <a:ext cx="218330" cy="216470"/>
          </a:xfrm>
          <a:prstGeom prst="rect">
            <a:avLst/>
          </a:prstGeom>
          <a:noFill/>
        </p:spPr>
      </p:pic>
      <p:cxnSp>
        <p:nvCxnSpPr>
          <p:cNvPr id="274" name="直接连接符 7"/>
          <p:cNvCxnSpPr>
            <a:cxnSpLocks noChangeShapeType="1"/>
          </p:cNvCxnSpPr>
          <p:nvPr/>
        </p:nvCxnSpPr>
        <p:spPr bwMode="auto">
          <a:xfrm>
            <a:off x="3778646" y="4171883"/>
            <a:ext cx="0" cy="110984"/>
          </a:xfrm>
          <a:prstGeom prst="line">
            <a:avLst/>
          </a:prstGeom>
          <a:noFill/>
          <a:ln w="9525">
            <a:solidFill>
              <a:schemeClr val="tx1"/>
            </a:solidFill>
            <a:round/>
          </a:ln>
        </p:spPr>
      </p:cxnSp>
      <p:cxnSp>
        <p:nvCxnSpPr>
          <p:cNvPr id="275" name="直接连接符 274"/>
          <p:cNvCxnSpPr/>
          <p:nvPr/>
        </p:nvCxnSpPr>
        <p:spPr bwMode="auto">
          <a:xfrm flipH="1">
            <a:off x="3590148" y="3096423"/>
            <a:ext cx="473721" cy="484364"/>
          </a:xfrm>
          <a:prstGeom prst="line">
            <a:avLst/>
          </a:prstGeom>
          <a:noFill/>
          <a:ln w="6350" cap="flat" cmpd="sng" algn="ctr">
            <a:solidFill>
              <a:srgbClr val="808080"/>
            </a:solidFill>
            <a:prstDash val="solid"/>
            <a:round/>
            <a:headEnd type="none" w="med" len="med"/>
            <a:tailEnd type="none" w="med" len="med"/>
          </a:ln>
          <a:effectLst/>
        </p:spPr>
      </p:cxnSp>
      <p:pic>
        <p:nvPicPr>
          <p:cNvPr id="100" name="Picture 341" descr="图片265"/>
          <p:cNvPicPr>
            <a:picLocks noChangeAspect="1" noChangeArrowheads="1"/>
          </p:cNvPicPr>
          <p:nvPr/>
        </p:nvPicPr>
        <p:blipFill>
          <a:blip r:embed="rId10" cstate="print"/>
          <a:srcRect/>
          <a:stretch>
            <a:fillRect/>
          </a:stretch>
        </p:blipFill>
        <p:spPr bwMode="auto">
          <a:xfrm>
            <a:off x="2407511" y="2037966"/>
            <a:ext cx="173797" cy="191313"/>
          </a:xfrm>
          <a:prstGeom prst="rect">
            <a:avLst/>
          </a:prstGeom>
          <a:noFill/>
          <a:ln w="9525">
            <a:noFill/>
            <a:miter lim="800000"/>
            <a:headEnd/>
            <a:tailEnd/>
          </a:ln>
        </p:spPr>
      </p:pic>
      <p:sp>
        <p:nvSpPr>
          <p:cNvPr id="101" name="TextBox 100"/>
          <p:cNvSpPr txBox="1"/>
          <p:nvPr/>
        </p:nvSpPr>
        <p:spPr>
          <a:xfrm>
            <a:off x="2359605" y="1647327"/>
            <a:ext cx="935780" cy="219832"/>
          </a:xfrm>
          <a:prstGeom prst="rect">
            <a:avLst/>
          </a:prstGeom>
          <a:noFill/>
        </p:spPr>
        <p:txBody>
          <a:bodyPr wrap="square" rtlCol="0">
            <a:spAutoFit/>
          </a:bodyPr>
          <a:lstStyle/>
          <a:p>
            <a:r>
              <a:rPr lang="en-US" altLang="zh-CN" sz="1000" b="1" dirty="0" smtClean="0">
                <a:solidFill>
                  <a:srgbClr val="000000"/>
                </a:solidFill>
                <a:latin typeface="微软雅黑" panose="020B0503020204020204" pitchFamily="34" charset="-122"/>
                <a:ea typeface="微软雅黑" panose="020B0503020204020204" pitchFamily="34" charset="-122"/>
              </a:rPr>
              <a:t>Native AC</a:t>
            </a:r>
            <a:endParaRPr lang="zh-CN" altLang="en-US" sz="1000" b="1" dirty="0">
              <a:solidFill>
                <a:srgbClr val="000000"/>
              </a:solidFill>
              <a:latin typeface="微软雅黑" panose="020B0503020204020204" pitchFamily="34" charset="-122"/>
              <a:ea typeface="微软雅黑" panose="020B0503020204020204" pitchFamily="34" charset="-122"/>
            </a:endParaRPr>
          </a:p>
        </p:txBody>
      </p:sp>
      <p:sp>
        <p:nvSpPr>
          <p:cNvPr id="103" name="TextBox 102"/>
          <p:cNvSpPr txBox="1"/>
          <p:nvPr/>
        </p:nvSpPr>
        <p:spPr>
          <a:xfrm>
            <a:off x="3723019" y="1185169"/>
            <a:ext cx="596638" cy="246221"/>
          </a:xfrm>
          <a:prstGeom prst="rect">
            <a:avLst/>
          </a:prstGeom>
          <a:noFill/>
        </p:spPr>
        <p:txBody>
          <a:bodyPr wrap="none" rtlCol="0">
            <a:spAutoFit/>
          </a:bodyPr>
          <a:lstStyle/>
          <a:p>
            <a:r>
              <a:rPr lang="en-US" altLang="zh-CN" sz="10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eSight</a:t>
            </a:r>
            <a:endParaRPr lang="en-US" altLang="zh-CN" sz="10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105" name="圆角矩形 104"/>
          <p:cNvSpPr/>
          <p:nvPr/>
        </p:nvSpPr>
        <p:spPr bwMode="auto">
          <a:xfrm>
            <a:off x="3619234" y="1415276"/>
            <a:ext cx="990865" cy="470153"/>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a:solidFill>
                <a:srgbClr val="000000"/>
              </a:solidFill>
              <a:latin typeface="FrutigerNext LT Medium"/>
              <a:ea typeface="宋体" panose="02010600030101010101" pitchFamily="2" charset="-122"/>
            </a:endParaRPr>
          </a:p>
        </p:txBody>
      </p:sp>
      <p:pic>
        <p:nvPicPr>
          <p:cNvPr id="106" name="Picture 797" descr="图片19"/>
          <p:cNvPicPr>
            <a:picLocks noChangeAspect="1" noChangeArrowheads="1"/>
          </p:cNvPicPr>
          <p:nvPr/>
        </p:nvPicPr>
        <p:blipFill>
          <a:blip r:embed="rId11" cstate="print"/>
          <a:srcRect/>
          <a:stretch>
            <a:fillRect/>
          </a:stretch>
        </p:blipFill>
        <p:spPr bwMode="auto">
          <a:xfrm>
            <a:off x="3885152" y="1562804"/>
            <a:ext cx="434803" cy="256848"/>
          </a:xfrm>
          <a:prstGeom prst="rect">
            <a:avLst/>
          </a:prstGeom>
          <a:noFill/>
        </p:spPr>
      </p:pic>
      <p:pic>
        <p:nvPicPr>
          <p:cNvPr id="107" name="Picture 461" descr="图片240"/>
          <p:cNvPicPr>
            <a:picLocks noChangeAspect="1" noChangeArrowheads="1"/>
          </p:cNvPicPr>
          <p:nvPr/>
        </p:nvPicPr>
        <p:blipFill>
          <a:blip r:embed="rId4" cstate="print"/>
          <a:srcRect/>
          <a:stretch>
            <a:fillRect/>
          </a:stretch>
        </p:blipFill>
        <p:spPr bwMode="auto">
          <a:xfrm>
            <a:off x="3639063" y="1536691"/>
            <a:ext cx="225211" cy="228820"/>
          </a:xfrm>
          <a:prstGeom prst="rect">
            <a:avLst/>
          </a:prstGeom>
          <a:noFill/>
        </p:spPr>
      </p:pic>
      <p:pic>
        <p:nvPicPr>
          <p:cNvPr id="110" name="Picture 341" descr="图片265"/>
          <p:cNvPicPr>
            <a:picLocks noChangeAspect="1" noChangeArrowheads="1"/>
          </p:cNvPicPr>
          <p:nvPr/>
        </p:nvPicPr>
        <p:blipFill>
          <a:blip r:embed="rId10" cstate="print"/>
          <a:srcRect/>
          <a:stretch>
            <a:fillRect/>
          </a:stretch>
        </p:blipFill>
        <p:spPr bwMode="auto">
          <a:xfrm>
            <a:off x="2845145" y="2041029"/>
            <a:ext cx="173797" cy="191313"/>
          </a:xfrm>
          <a:prstGeom prst="rect">
            <a:avLst/>
          </a:prstGeom>
          <a:noFill/>
          <a:ln w="9525">
            <a:noFill/>
            <a:miter lim="800000"/>
            <a:headEnd/>
            <a:tailEnd/>
          </a:ln>
        </p:spPr>
      </p:pic>
      <p:pic>
        <p:nvPicPr>
          <p:cNvPr id="296" name="Picture 461" descr="图片240"/>
          <p:cNvPicPr>
            <a:picLocks noChangeAspect="1" noChangeArrowheads="1"/>
          </p:cNvPicPr>
          <p:nvPr/>
        </p:nvPicPr>
        <p:blipFill>
          <a:blip r:embed="rId4" cstate="print"/>
          <a:srcRect/>
          <a:stretch>
            <a:fillRect/>
          </a:stretch>
        </p:blipFill>
        <p:spPr bwMode="auto">
          <a:xfrm>
            <a:off x="2842244" y="3577329"/>
            <a:ext cx="272356" cy="289637"/>
          </a:xfrm>
          <a:prstGeom prst="rect">
            <a:avLst/>
          </a:prstGeom>
          <a:noFill/>
          <a:ln w="9525">
            <a:noFill/>
            <a:miter lim="800000"/>
            <a:headEnd/>
            <a:tailEnd/>
          </a:ln>
        </p:spPr>
      </p:pic>
      <p:pic>
        <p:nvPicPr>
          <p:cNvPr id="298" name="Picture 338" descr="图片262"/>
          <p:cNvPicPr>
            <a:picLocks noChangeArrowheads="1"/>
          </p:cNvPicPr>
          <p:nvPr/>
        </p:nvPicPr>
        <p:blipFill>
          <a:blip r:embed="rId5" cstate="print"/>
          <a:srcRect/>
          <a:stretch>
            <a:fillRect/>
          </a:stretch>
        </p:blipFill>
        <p:spPr bwMode="auto">
          <a:xfrm>
            <a:off x="2370779" y="3991690"/>
            <a:ext cx="272356" cy="288844"/>
          </a:xfrm>
          <a:prstGeom prst="rect">
            <a:avLst/>
          </a:prstGeom>
          <a:noFill/>
          <a:ln w="9525">
            <a:noFill/>
            <a:miter lim="800000"/>
            <a:headEnd/>
            <a:tailEnd/>
          </a:ln>
        </p:spPr>
      </p:pic>
      <p:grpSp>
        <p:nvGrpSpPr>
          <p:cNvPr id="8" name="Group 43"/>
          <p:cNvGrpSpPr/>
          <p:nvPr/>
        </p:nvGrpSpPr>
        <p:grpSpPr bwMode="auto">
          <a:xfrm rot="16200000" flipH="1" flipV="1">
            <a:off x="2356331" y="4308208"/>
            <a:ext cx="347722" cy="272911"/>
            <a:chOff x="1679" y="3733"/>
            <a:chExt cx="165" cy="131"/>
          </a:xfrm>
          <a:effectLst>
            <a:outerShdw blurRad="50800" dist="38100" dir="5400000" algn="t" rotWithShape="0">
              <a:prstClr val="black">
                <a:alpha val="40000"/>
              </a:prstClr>
            </a:outerShdw>
          </a:effectLst>
        </p:grpSpPr>
        <p:sp>
          <p:nvSpPr>
            <p:cNvPr id="300"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301"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302"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303"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304" name="Picture 164" descr="10"/>
          <p:cNvPicPr>
            <a:picLocks noChangeAspect="1" noChangeArrowheads="1"/>
          </p:cNvPicPr>
          <p:nvPr/>
        </p:nvPicPr>
        <p:blipFill>
          <a:blip r:embed="rId9" cstate="print"/>
          <a:srcRect/>
          <a:stretch>
            <a:fillRect/>
          </a:stretch>
        </p:blipFill>
        <p:spPr bwMode="auto">
          <a:xfrm>
            <a:off x="2497154" y="4607136"/>
            <a:ext cx="218330" cy="216469"/>
          </a:xfrm>
          <a:prstGeom prst="rect">
            <a:avLst/>
          </a:prstGeom>
          <a:noFill/>
        </p:spPr>
      </p:pic>
      <p:pic>
        <p:nvPicPr>
          <p:cNvPr id="305" name="Picture 164" descr="10"/>
          <p:cNvPicPr>
            <a:picLocks noChangeAspect="1" noChangeArrowheads="1"/>
          </p:cNvPicPr>
          <p:nvPr/>
        </p:nvPicPr>
        <p:blipFill>
          <a:blip r:embed="rId9" cstate="print"/>
          <a:srcRect/>
          <a:stretch>
            <a:fillRect/>
          </a:stretch>
        </p:blipFill>
        <p:spPr bwMode="auto">
          <a:xfrm>
            <a:off x="2258356" y="4572443"/>
            <a:ext cx="218330" cy="216470"/>
          </a:xfrm>
          <a:prstGeom prst="rect">
            <a:avLst/>
          </a:prstGeom>
          <a:noFill/>
        </p:spPr>
      </p:pic>
      <p:sp>
        <p:nvSpPr>
          <p:cNvPr id="306" name="Oval 5"/>
          <p:cNvSpPr>
            <a:spLocks noChangeArrowheads="1"/>
          </p:cNvSpPr>
          <p:nvPr/>
        </p:nvSpPr>
        <p:spPr bwMode="auto">
          <a:xfrm>
            <a:off x="2438210" y="2032480"/>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307" name="Oval 5"/>
          <p:cNvSpPr>
            <a:spLocks noChangeArrowheads="1"/>
          </p:cNvSpPr>
          <p:nvPr/>
        </p:nvSpPr>
        <p:spPr bwMode="auto">
          <a:xfrm>
            <a:off x="2914460" y="204200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Tree>
  </p:cSld>
  <p:clrMapOvr>
    <a:masterClrMapping/>
  </p:clrMapOvr>
  <p:transition advClick="0" advTm="8000">
    <p:fade thruBlk="1"/>
  </p:transition>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98" name="直接连接符 297"/>
          <p:cNvCxnSpPr/>
          <p:nvPr/>
        </p:nvCxnSpPr>
        <p:spPr bwMode="auto">
          <a:xfrm>
            <a:off x="3568973" y="3645415"/>
            <a:ext cx="0" cy="484364"/>
          </a:xfrm>
          <a:prstGeom prst="line">
            <a:avLst/>
          </a:prstGeom>
          <a:noFill/>
          <a:ln w="6350" cap="flat" cmpd="sng" algn="ctr">
            <a:solidFill>
              <a:srgbClr val="808080"/>
            </a:solidFill>
            <a:prstDash val="solid"/>
            <a:round/>
            <a:headEnd type="none" w="med" len="med"/>
            <a:tailEnd type="none" w="med" len="med"/>
          </a:ln>
          <a:effectLst/>
        </p:spPr>
      </p:cxnSp>
      <p:sp>
        <p:nvSpPr>
          <p:cNvPr id="141314"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有线无线深度融合典型部署方案三</a:t>
            </a:r>
            <a:endParaRPr lang="zh-CN" altLang="en-US" dirty="0" smtClean="0">
              <a:latin typeface="微软雅黑" panose="020B0503020204020204" pitchFamily="34" charset="-122"/>
              <a:ea typeface="微软雅黑" panose="020B0503020204020204" pitchFamily="34" charset="-122"/>
            </a:endParaRPr>
          </a:p>
        </p:txBody>
      </p:sp>
      <p:sp>
        <p:nvSpPr>
          <p:cNvPr id="132" name="圆角矩形 131"/>
          <p:cNvSpPr/>
          <p:nvPr/>
        </p:nvSpPr>
        <p:spPr bwMode="auto">
          <a:xfrm>
            <a:off x="1099827" y="3443345"/>
            <a:ext cx="3274943" cy="485692"/>
          </a:xfrm>
          <a:prstGeom prst="roundRect">
            <a:avLst>
              <a:gd name="adj" fmla="val 3059"/>
            </a:avLst>
          </a:prstGeom>
          <a:solidFill>
            <a:srgbClr val="FFFFFF">
              <a:lumMod val="85000"/>
              <a:alpha val="40000"/>
            </a:srgbClr>
          </a:solidFill>
          <a:ln w="6350" cap="flat" cmpd="sng" algn="ctr">
            <a:solidFill>
              <a:srgbClr val="FFFFFF">
                <a:lumMod val="65000"/>
              </a:srgbClr>
            </a:solidFill>
            <a:prstDash val="solid"/>
            <a:round/>
            <a:headEnd type="none" w="med" len="med"/>
            <a:tailEnd type="none" w="med" len="med"/>
          </a:ln>
          <a:effectLst/>
        </p:spPr>
        <p:txBody>
          <a:bodyPr vert="horz" wrap="square" lIns="0" tIns="0" rIns="0" bIns="0" numCol="1" rtlCol="0" anchor="t" anchorCtr="0" compatLnSpc="1">
            <a:noAutofit/>
          </a:bodyPr>
          <a:lstStyle/>
          <a:p>
            <a:pPr defTabSz="444500">
              <a:buClr>
                <a:srgbClr val="A2A2A2"/>
              </a:buClr>
              <a:buSzPct val="70000"/>
              <a:defRPr/>
            </a:pPr>
            <a:endParaRPr lang="zh-CN" altLang="en-US" kern="0" smtClean="0">
              <a:solidFill>
                <a:srgbClr val="333399"/>
              </a:solidFill>
            </a:endParaRPr>
          </a:p>
        </p:txBody>
      </p:sp>
      <p:sp>
        <p:nvSpPr>
          <p:cNvPr id="133" name="圆角矩形 132"/>
          <p:cNvSpPr/>
          <p:nvPr/>
        </p:nvSpPr>
        <p:spPr bwMode="auto">
          <a:xfrm>
            <a:off x="2289482" y="1839570"/>
            <a:ext cx="943732" cy="462244"/>
          </a:xfrm>
          <a:prstGeom prst="roundRect">
            <a:avLst/>
          </a:prstGeom>
          <a:solidFill>
            <a:srgbClr val="FFFF00">
              <a:alpha val="50000"/>
            </a:srgbClr>
          </a:solidFill>
          <a:ln w="12700">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rgbClr val="000000"/>
              </a:solidFill>
              <a:latin typeface="Arial" panose="020B0604020202020204" pitchFamily="34" charset="0"/>
              <a:ea typeface="宋体" panose="02010600030101010101" pitchFamily="2" charset="-122"/>
            </a:endParaRPr>
          </a:p>
        </p:txBody>
      </p:sp>
      <p:grpSp>
        <p:nvGrpSpPr>
          <p:cNvPr id="2" name="组合 309"/>
          <p:cNvGrpSpPr/>
          <p:nvPr/>
        </p:nvGrpSpPr>
        <p:grpSpPr>
          <a:xfrm>
            <a:off x="2529947" y="2031830"/>
            <a:ext cx="546098" cy="117947"/>
            <a:chOff x="3842121" y="2873580"/>
            <a:chExt cx="1010564" cy="214625"/>
          </a:xfrm>
        </p:grpSpPr>
        <p:cxnSp>
          <p:nvCxnSpPr>
            <p:cNvPr id="293" name="直接连接符 292"/>
            <p:cNvCxnSpPr/>
            <p:nvPr/>
          </p:nvCxnSpPr>
          <p:spPr bwMode="auto">
            <a:xfrm>
              <a:off x="3844685" y="2933568"/>
              <a:ext cx="1008000" cy="0"/>
            </a:xfrm>
            <a:prstGeom prst="line">
              <a:avLst/>
            </a:prstGeom>
            <a:noFill/>
            <a:ln w="6350" cap="flat" cmpd="sng" algn="ctr">
              <a:solidFill>
                <a:srgbClr val="808080"/>
              </a:solidFill>
              <a:prstDash val="solid"/>
              <a:round/>
              <a:headEnd type="none" w="med" len="med"/>
              <a:tailEnd type="none" w="med" len="med"/>
            </a:ln>
            <a:effectLst/>
          </p:spPr>
        </p:cxnSp>
        <p:cxnSp>
          <p:nvCxnSpPr>
            <p:cNvPr id="294" name="直接连接符 293"/>
            <p:cNvCxnSpPr/>
            <p:nvPr/>
          </p:nvCxnSpPr>
          <p:spPr bwMode="auto">
            <a:xfrm>
              <a:off x="3842121" y="3034543"/>
              <a:ext cx="1008000" cy="0"/>
            </a:xfrm>
            <a:prstGeom prst="line">
              <a:avLst/>
            </a:prstGeom>
            <a:noFill/>
            <a:ln w="6350" cap="flat" cmpd="sng" algn="ctr">
              <a:solidFill>
                <a:srgbClr val="808080"/>
              </a:solidFill>
              <a:prstDash val="solid"/>
              <a:round/>
              <a:headEnd type="none" w="med" len="med"/>
              <a:tailEnd type="none" w="med" len="med"/>
            </a:ln>
            <a:effectLst/>
          </p:spPr>
        </p:cxnSp>
        <p:sp>
          <p:nvSpPr>
            <p:cNvPr id="295" name="椭圆 294"/>
            <p:cNvSpPr/>
            <p:nvPr/>
          </p:nvSpPr>
          <p:spPr bwMode="auto">
            <a:xfrm>
              <a:off x="4216554" y="28735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cxnSp>
        <p:nvCxnSpPr>
          <p:cNvPr id="136" name="直接连接符 135"/>
          <p:cNvCxnSpPr>
            <a:stCxn id="150" idx="2"/>
            <a:endCxn id="149" idx="0"/>
          </p:cNvCxnSpPr>
          <p:nvPr/>
        </p:nvCxnSpPr>
        <p:spPr bwMode="auto">
          <a:xfrm>
            <a:off x="2512908" y="1589071"/>
            <a:ext cx="472510" cy="352693"/>
          </a:xfrm>
          <a:prstGeom prst="line">
            <a:avLst/>
          </a:prstGeom>
          <a:noFill/>
          <a:ln w="6350" cap="flat" cmpd="sng" algn="ctr">
            <a:solidFill>
              <a:srgbClr val="808080"/>
            </a:solidFill>
            <a:prstDash val="solid"/>
            <a:round/>
            <a:headEnd type="none" w="med" len="med"/>
            <a:tailEnd type="none" w="med" len="med"/>
          </a:ln>
          <a:effectLst/>
        </p:spPr>
      </p:cxnSp>
      <p:cxnSp>
        <p:nvCxnSpPr>
          <p:cNvPr id="137" name="直接连接符 136"/>
          <p:cNvCxnSpPr>
            <a:stCxn id="151" idx="2"/>
            <a:endCxn id="149" idx="0"/>
          </p:cNvCxnSpPr>
          <p:nvPr/>
        </p:nvCxnSpPr>
        <p:spPr bwMode="auto">
          <a:xfrm>
            <a:off x="2984209" y="1589071"/>
            <a:ext cx="1210" cy="352693"/>
          </a:xfrm>
          <a:prstGeom prst="line">
            <a:avLst/>
          </a:prstGeom>
          <a:noFill/>
          <a:ln w="6350" cap="flat" cmpd="sng" algn="ctr">
            <a:solidFill>
              <a:srgbClr val="808080"/>
            </a:solidFill>
            <a:prstDash val="solid"/>
            <a:round/>
            <a:headEnd type="none" w="med" len="med"/>
            <a:tailEnd type="none" w="med" len="med"/>
          </a:ln>
          <a:effectLst/>
        </p:spPr>
      </p:cxnSp>
      <p:cxnSp>
        <p:nvCxnSpPr>
          <p:cNvPr id="138" name="直接连接符 137"/>
          <p:cNvCxnSpPr>
            <a:stCxn id="151" idx="2"/>
            <a:endCxn id="148" idx="0"/>
          </p:cNvCxnSpPr>
          <p:nvPr/>
        </p:nvCxnSpPr>
        <p:spPr bwMode="auto">
          <a:xfrm flipH="1">
            <a:off x="2511698" y="1589071"/>
            <a:ext cx="472511" cy="352693"/>
          </a:xfrm>
          <a:prstGeom prst="line">
            <a:avLst/>
          </a:prstGeom>
          <a:noFill/>
          <a:ln w="6350" cap="flat" cmpd="sng" algn="ctr">
            <a:solidFill>
              <a:srgbClr val="808080"/>
            </a:solidFill>
            <a:prstDash val="solid"/>
            <a:round/>
            <a:headEnd type="none" w="med" len="med"/>
            <a:tailEnd type="none" w="med" len="med"/>
          </a:ln>
          <a:effectLst/>
        </p:spPr>
      </p:cxnSp>
      <p:cxnSp>
        <p:nvCxnSpPr>
          <p:cNvPr id="139" name="直接连接符 138"/>
          <p:cNvCxnSpPr>
            <a:stCxn id="191" idx="0"/>
            <a:endCxn id="149" idx="2"/>
          </p:cNvCxnSpPr>
          <p:nvPr/>
        </p:nvCxnSpPr>
        <p:spPr bwMode="auto">
          <a:xfrm flipV="1">
            <a:off x="1445697" y="2229196"/>
            <a:ext cx="1539722" cy="571810"/>
          </a:xfrm>
          <a:prstGeom prst="line">
            <a:avLst/>
          </a:prstGeom>
          <a:noFill/>
          <a:ln w="6350" cap="flat" cmpd="sng" algn="ctr">
            <a:solidFill>
              <a:srgbClr val="808080"/>
            </a:solidFill>
            <a:prstDash val="solid"/>
            <a:round/>
            <a:headEnd type="none" w="med" len="med"/>
            <a:tailEnd type="none" w="med" len="med"/>
          </a:ln>
          <a:effectLst/>
        </p:spPr>
      </p:cxnSp>
      <p:cxnSp>
        <p:nvCxnSpPr>
          <p:cNvPr id="140" name="直接连接符 139"/>
          <p:cNvCxnSpPr>
            <a:stCxn id="190" idx="0"/>
            <a:endCxn id="149" idx="2"/>
          </p:cNvCxnSpPr>
          <p:nvPr/>
        </p:nvCxnSpPr>
        <p:spPr bwMode="auto">
          <a:xfrm flipV="1">
            <a:off x="1919417" y="2229196"/>
            <a:ext cx="1066002" cy="571810"/>
          </a:xfrm>
          <a:prstGeom prst="line">
            <a:avLst/>
          </a:prstGeom>
          <a:noFill/>
          <a:ln w="6350" cap="flat" cmpd="sng" algn="ctr">
            <a:solidFill>
              <a:srgbClr val="808080"/>
            </a:solidFill>
            <a:prstDash val="solid"/>
            <a:round/>
            <a:headEnd type="none" w="med" len="med"/>
            <a:tailEnd type="none" w="med" len="med"/>
          </a:ln>
          <a:effectLst/>
        </p:spPr>
      </p:cxnSp>
      <p:cxnSp>
        <p:nvCxnSpPr>
          <p:cNvPr id="141" name="直接连接符 140"/>
          <p:cNvCxnSpPr>
            <a:stCxn id="167" idx="0"/>
            <a:endCxn id="149" idx="2"/>
          </p:cNvCxnSpPr>
          <p:nvPr/>
        </p:nvCxnSpPr>
        <p:spPr bwMode="auto">
          <a:xfrm flipV="1">
            <a:off x="2511698" y="2229196"/>
            <a:ext cx="473721" cy="571810"/>
          </a:xfrm>
          <a:prstGeom prst="line">
            <a:avLst/>
          </a:prstGeom>
          <a:noFill/>
          <a:ln w="6350" cap="flat" cmpd="sng" algn="ctr">
            <a:solidFill>
              <a:srgbClr val="808080"/>
            </a:solidFill>
            <a:prstDash val="solid"/>
            <a:round/>
            <a:headEnd type="none" w="med" len="med"/>
            <a:tailEnd type="none" w="med" len="med"/>
          </a:ln>
          <a:effectLst/>
        </p:spPr>
      </p:cxnSp>
      <p:cxnSp>
        <p:nvCxnSpPr>
          <p:cNvPr id="142" name="直接连接符 141"/>
          <p:cNvCxnSpPr>
            <a:stCxn id="167" idx="0"/>
            <a:endCxn id="148" idx="2"/>
          </p:cNvCxnSpPr>
          <p:nvPr/>
        </p:nvCxnSpPr>
        <p:spPr bwMode="auto">
          <a:xfrm flipV="1">
            <a:off x="2511698" y="2229196"/>
            <a:ext cx="0" cy="571810"/>
          </a:xfrm>
          <a:prstGeom prst="line">
            <a:avLst/>
          </a:prstGeom>
          <a:noFill/>
          <a:ln w="6350" cap="flat" cmpd="sng" algn="ctr">
            <a:solidFill>
              <a:srgbClr val="808080"/>
            </a:solidFill>
            <a:prstDash val="solid"/>
            <a:round/>
            <a:headEnd type="none" w="med" len="med"/>
            <a:tailEnd type="none" w="med" len="med"/>
          </a:ln>
          <a:effectLst/>
        </p:spPr>
      </p:cxnSp>
      <p:cxnSp>
        <p:nvCxnSpPr>
          <p:cNvPr id="143" name="直接连接符 142"/>
          <p:cNvCxnSpPr>
            <a:stCxn id="190" idx="0"/>
            <a:endCxn id="148" idx="2"/>
          </p:cNvCxnSpPr>
          <p:nvPr/>
        </p:nvCxnSpPr>
        <p:spPr bwMode="auto">
          <a:xfrm flipV="1">
            <a:off x="1919417" y="2229196"/>
            <a:ext cx="592281" cy="571810"/>
          </a:xfrm>
          <a:prstGeom prst="line">
            <a:avLst/>
          </a:prstGeom>
          <a:noFill/>
          <a:ln w="6350" cap="flat" cmpd="sng" algn="ctr">
            <a:solidFill>
              <a:srgbClr val="808080"/>
            </a:solidFill>
            <a:prstDash val="solid"/>
            <a:round/>
            <a:headEnd type="none" w="med" len="med"/>
            <a:tailEnd type="none" w="med" len="med"/>
          </a:ln>
          <a:effectLst/>
        </p:spPr>
      </p:cxnSp>
      <p:cxnSp>
        <p:nvCxnSpPr>
          <p:cNvPr id="144" name="直接连接符 143"/>
          <p:cNvCxnSpPr>
            <a:stCxn id="191" idx="0"/>
            <a:endCxn id="148" idx="2"/>
          </p:cNvCxnSpPr>
          <p:nvPr/>
        </p:nvCxnSpPr>
        <p:spPr bwMode="auto">
          <a:xfrm flipV="1">
            <a:off x="1445697" y="2229196"/>
            <a:ext cx="1066001" cy="571810"/>
          </a:xfrm>
          <a:prstGeom prst="line">
            <a:avLst/>
          </a:prstGeom>
          <a:noFill/>
          <a:ln w="6350" cap="flat" cmpd="sng" algn="ctr">
            <a:solidFill>
              <a:srgbClr val="808080"/>
            </a:solidFill>
            <a:prstDash val="solid"/>
            <a:round/>
            <a:headEnd type="none" w="med" len="med"/>
            <a:tailEnd type="none" w="med" len="med"/>
          </a:ln>
          <a:effectLst/>
        </p:spPr>
      </p:cxnSp>
      <p:cxnSp>
        <p:nvCxnSpPr>
          <p:cNvPr id="145" name="直接连接符 144"/>
          <p:cNvCxnSpPr>
            <a:stCxn id="165" idx="0"/>
            <a:endCxn id="148" idx="2"/>
          </p:cNvCxnSpPr>
          <p:nvPr/>
        </p:nvCxnSpPr>
        <p:spPr bwMode="auto">
          <a:xfrm flipH="1" flipV="1">
            <a:off x="2511698" y="2229196"/>
            <a:ext cx="473721" cy="571810"/>
          </a:xfrm>
          <a:prstGeom prst="line">
            <a:avLst/>
          </a:prstGeom>
          <a:noFill/>
          <a:ln w="6350" cap="flat" cmpd="sng" algn="ctr">
            <a:solidFill>
              <a:srgbClr val="808080"/>
            </a:solidFill>
            <a:prstDash val="solid"/>
            <a:round/>
            <a:headEnd type="none" w="med" len="med"/>
            <a:tailEnd type="none" w="med" len="med"/>
          </a:ln>
          <a:effectLst/>
        </p:spPr>
      </p:cxnSp>
      <p:cxnSp>
        <p:nvCxnSpPr>
          <p:cNvPr id="146" name="直接连接符 145"/>
          <p:cNvCxnSpPr>
            <a:stCxn id="165" idx="0"/>
            <a:endCxn id="149" idx="2"/>
          </p:cNvCxnSpPr>
          <p:nvPr/>
        </p:nvCxnSpPr>
        <p:spPr bwMode="auto">
          <a:xfrm flipV="1">
            <a:off x="2985419" y="2229196"/>
            <a:ext cx="0" cy="571810"/>
          </a:xfrm>
          <a:prstGeom prst="line">
            <a:avLst/>
          </a:prstGeom>
          <a:noFill/>
          <a:ln w="6350" cap="flat" cmpd="sng" algn="ctr">
            <a:solidFill>
              <a:srgbClr val="808080"/>
            </a:solidFill>
            <a:prstDash val="solid"/>
            <a:round/>
            <a:headEnd type="none" w="med" len="med"/>
            <a:tailEnd type="none" w="med" len="med"/>
          </a:ln>
          <a:effectLst/>
        </p:spPr>
      </p:cxnSp>
      <p:cxnSp>
        <p:nvCxnSpPr>
          <p:cNvPr id="147" name="直接连接符 146"/>
          <p:cNvCxnSpPr>
            <a:stCxn id="150" idx="2"/>
            <a:endCxn id="148" idx="0"/>
          </p:cNvCxnSpPr>
          <p:nvPr/>
        </p:nvCxnSpPr>
        <p:spPr bwMode="auto">
          <a:xfrm flipH="1">
            <a:off x="2511698" y="1589071"/>
            <a:ext cx="1211" cy="352693"/>
          </a:xfrm>
          <a:prstGeom prst="line">
            <a:avLst/>
          </a:prstGeom>
          <a:noFill/>
          <a:ln w="6350" cap="flat" cmpd="sng" algn="ctr">
            <a:solidFill>
              <a:srgbClr val="808080"/>
            </a:solidFill>
            <a:prstDash val="solid"/>
            <a:round/>
            <a:headEnd type="none" w="med" len="med"/>
            <a:tailEnd type="none" w="med" len="med"/>
          </a:ln>
          <a:effectLst/>
        </p:spPr>
      </p:cxnSp>
      <p:pic>
        <p:nvPicPr>
          <p:cNvPr id="148" name="Picture 460" descr="图片239"/>
          <p:cNvPicPr>
            <a:picLocks noChangeAspect="1" noChangeArrowheads="1"/>
          </p:cNvPicPr>
          <p:nvPr/>
        </p:nvPicPr>
        <p:blipFill>
          <a:blip r:embed="rId1" cstate="print"/>
          <a:srcRect/>
          <a:stretch>
            <a:fillRect/>
          </a:stretch>
        </p:blipFill>
        <p:spPr bwMode="auto">
          <a:xfrm>
            <a:off x="2375519" y="1941764"/>
            <a:ext cx="272356" cy="287432"/>
          </a:xfrm>
          <a:prstGeom prst="rect">
            <a:avLst/>
          </a:prstGeom>
          <a:noFill/>
          <a:effectLst/>
        </p:spPr>
      </p:pic>
      <p:pic>
        <p:nvPicPr>
          <p:cNvPr id="149" name="Picture 460" descr="图片239"/>
          <p:cNvPicPr>
            <a:picLocks noChangeAspect="1" noChangeArrowheads="1"/>
          </p:cNvPicPr>
          <p:nvPr/>
        </p:nvPicPr>
        <p:blipFill>
          <a:blip r:embed="rId1" cstate="print"/>
          <a:srcRect/>
          <a:stretch>
            <a:fillRect/>
          </a:stretch>
        </p:blipFill>
        <p:spPr bwMode="auto">
          <a:xfrm>
            <a:off x="2849240" y="1941764"/>
            <a:ext cx="272356" cy="287432"/>
          </a:xfrm>
          <a:prstGeom prst="rect">
            <a:avLst/>
          </a:prstGeom>
          <a:noFill/>
          <a:effectLst/>
        </p:spPr>
      </p:pic>
      <p:pic>
        <p:nvPicPr>
          <p:cNvPr id="150" name="Picture 8" descr="05"/>
          <p:cNvPicPr>
            <a:picLocks noChangeAspect="1" noChangeArrowheads="1"/>
          </p:cNvPicPr>
          <p:nvPr/>
        </p:nvPicPr>
        <p:blipFill>
          <a:blip r:embed="rId2" cstate="print"/>
          <a:srcRect/>
          <a:stretch>
            <a:fillRect/>
          </a:stretch>
        </p:blipFill>
        <p:spPr bwMode="auto">
          <a:xfrm>
            <a:off x="2375519" y="1312098"/>
            <a:ext cx="274777" cy="276973"/>
          </a:xfrm>
          <a:prstGeom prst="rect">
            <a:avLst/>
          </a:prstGeom>
          <a:noFill/>
          <a:ln w="9525">
            <a:noFill/>
            <a:miter lim="800000"/>
            <a:headEnd/>
            <a:tailEnd/>
          </a:ln>
        </p:spPr>
      </p:pic>
      <p:pic>
        <p:nvPicPr>
          <p:cNvPr id="151" name="Picture 8" descr="05"/>
          <p:cNvPicPr>
            <a:picLocks noChangeAspect="1" noChangeArrowheads="1"/>
          </p:cNvPicPr>
          <p:nvPr/>
        </p:nvPicPr>
        <p:blipFill>
          <a:blip r:embed="rId2" cstate="print"/>
          <a:srcRect/>
          <a:stretch>
            <a:fillRect/>
          </a:stretch>
        </p:blipFill>
        <p:spPr bwMode="auto">
          <a:xfrm>
            <a:off x="2846820" y="1312098"/>
            <a:ext cx="274777" cy="276973"/>
          </a:xfrm>
          <a:prstGeom prst="rect">
            <a:avLst/>
          </a:prstGeom>
          <a:noFill/>
          <a:ln w="9525">
            <a:noFill/>
            <a:miter lim="800000"/>
            <a:headEnd/>
            <a:tailEnd/>
          </a:ln>
        </p:spPr>
      </p:pic>
      <p:cxnSp>
        <p:nvCxnSpPr>
          <p:cNvPr id="162" name="直接连接符 161"/>
          <p:cNvCxnSpPr>
            <a:stCxn id="150" idx="3"/>
            <a:endCxn id="151" idx="1"/>
          </p:cNvCxnSpPr>
          <p:nvPr/>
        </p:nvCxnSpPr>
        <p:spPr bwMode="auto">
          <a:xfrm>
            <a:off x="2650297" y="1450585"/>
            <a:ext cx="196523" cy="0"/>
          </a:xfrm>
          <a:prstGeom prst="line">
            <a:avLst/>
          </a:prstGeom>
          <a:noFill/>
          <a:ln w="6350" cap="flat" cmpd="sng" algn="ctr">
            <a:solidFill>
              <a:srgbClr val="FFFFFF">
                <a:lumMod val="50000"/>
              </a:srgbClr>
            </a:solidFill>
            <a:prstDash val="solid"/>
            <a:round/>
            <a:headEnd type="none" w="med" len="med"/>
            <a:tailEnd type="none" w="med" len="med"/>
          </a:ln>
          <a:effectLst/>
        </p:spPr>
      </p:cxnSp>
      <p:grpSp>
        <p:nvGrpSpPr>
          <p:cNvPr id="3" name="组合 95"/>
          <p:cNvGrpSpPr/>
          <p:nvPr/>
        </p:nvGrpSpPr>
        <p:grpSpPr>
          <a:xfrm>
            <a:off x="2541502" y="2885015"/>
            <a:ext cx="390466" cy="117947"/>
            <a:chOff x="6783441" y="2911680"/>
            <a:chExt cx="722564" cy="214625"/>
          </a:xfrm>
        </p:grpSpPr>
        <p:cxnSp>
          <p:nvCxnSpPr>
            <p:cNvPr id="290" name="直接连接符 289"/>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91" name="直接连接符 290"/>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92" name="椭圆 291"/>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pic>
        <p:nvPicPr>
          <p:cNvPr id="165" name="Picture 459" descr="图片238"/>
          <p:cNvPicPr>
            <a:picLocks noChangeAspect="1" noChangeArrowheads="1"/>
          </p:cNvPicPr>
          <p:nvPr/>
        </p:nvPicPr>
        <p:blipFill>
          <a:blip r:embed="rId3" cstate="print"/>
          <a:srcRect/>
          <a:stretch>
            <a:fillRect/>
          </a:stretch>
        </p:blipFill>
        <p:spPr bwMode="auto">
          <a:xfrm>
            <a:off x="2849240" y="2801005"/>
            <a:ext cx="272356" cy="291960"/>
          </a:xfrm>
          <a:prstGeom prst="rect">
            <a:avLst/>
          </a:prstGeom>
          <a:noFill/>
          <a:effectLst/>
        </p:spPr>
      </p:pic>
      <p:pic>
        <p:nvPicPr>
          <p:cNvPr id="167" name="Picture 459" descr="图片238"/>
          <p:cNvPicPr>
            <a:picLocks noChangeAspect="1" noChangeArrowheads="1"/>
          </p:cNvPicPr>
          <p:nvPr/>
        </p:nvPicPr>
        <p:blipFill>
          <a:blip r:embed="rId3" cstate="print"/>
          <a:srcRect/>
          <a:stretch>
            <a:fillRect/>
          </a:stretch>
        </p:blipFill>
        <p:spPr bwMode="auto">
          <a:xfrm>
            <a:off x="2375519" y="2801005"/>
            <a:ext cx="272356" cy="291960"/>
          </a:xfrm>
          <a:prstGeom prst="rect">
            <a:avLst/>
          </a:prstGeom>
          <a:noFill/>
          <a:effectLst/>
        </p:spPr>
      </p:pic>
      <p:cxnSp>
        <p:nvCxnSpPr>
          <p:cNvPr id="172" name="直接连接符 171"/>
          <p:cNvCxnSpPr>
            <a:stCxn id="167" idx="2"/>
            <a:endCxn id="174" idx="0"/>
          </p:cNvCxnSpPr>
          <p:nvPr/>
        </p:nvCxnSpPr>
        <p:spPr bwMode="auto">
          <a:xfrm>
            <a:off x="2511698" y="3092965"/>
            <a:ext cx="0" cy="484364"/>
          </a:xfrm>
          <a:prstGeom prst="line">
            <a:avLst/>
          </a:prstGeom>
          <a:noFill/>
          <a:ln w="6350" cap="flat" cmpd="sng" algn="ctr">
            <a:solidFill>
              <a:srgbClr val="808080"/>
            </a:solidFill>
            <a:prstDash val="solid"/>
            <a:round/>
            <a:headEnd type="none" w="med" len="med"/>
            <a:tailEnd type="none" w="med" len="med"/>
          </a:ln>
          <a:effectLst/>
        </p:spPr>
      </p:cxnSp>
      <p:cxnSp>
        <p:nvCxnSpPr>
          <p:cNvPr id="173" name="直接连接符 172"/>
          <p:cNvCxnSpPr>
            <a:stCxn id="165" idx="2"/>
          </p:cNvCxnSpPr>
          <p:nvPr/>
        </p:nvCxnSpPr>
        <p:spPr bwMode="auto">
          <a:xfrm>
            <a:off x="2985419" y="3092965"/>
            <a:ext cx="0" cy="484364"/>
          </a:xfrm>
          <a:prstGeom prst="line">
            <a:avLst/>
          </a:prstGeom>
          <a:noFill/>
          <a:ln w="6350" cap="flat" cmpd="sng" algn="ctr">
            <a:solidFill>
              <a:srgbClr val="808080"/>
            </a:solidFill>
            <a:prstDash val="solid"/>
            <a:round/>
            <a:headEnd type="none" w="med" len="med"/>
            <a:tailEnd type="none" w="med" len="med"/>
          </a:ln>
          <a:effectLst/>
        </p:spPr>
      </p:cxnSp>
      <p:pic>
        <p:nvPicPr>
          <p:cNvPr id="174" name="Picture 461" descr="图片240"/>
          <p:cNvPicPr>
            <a:picLocks noChangeAspect="1" noChangeArrowheads="1"/>
          </p:cNvPicPr>
          <p:nvPr/>
        </p:nvPicPr>
        <p:blipFill>
          <a:blip r:embed="rId4" cstate="print"/>
          <a:srcRect/>
          <a:stretch>
            <a:fillRect/>
          </a:stretch>
        </p:blipFill>
        <p:spPr bwMode="auto">
          <a:xfrm>
            <a:off x="2375519" y="3577329"/>
            <a:ext cx="272356" cy="289637"/>
          </a:xfrm>
          <a:prstGeom prst="rect">
            <a:avLst/>
          </a:prstGeom>
          <a:noFill/>
          <a:ln w="9525">
            <a:noFill/>
            <a:miter lim="800000"/>
            <a:headEnd/>
            <a:tailEnd/>
          </a:ln>
        </p:spPr>
      </p:pic>
      <p:grpSp>
        <p:nvGrpSpPr>
          <p:cNvPr id="4" name="组合 95"/>
          <p:cNvGrpSpPr/>
          <p:nvPr/>
        </p:nvGrpSpPr>
        <p:grpSpPr>
          <a:xfrm>
            <a:off x="3596596" y="2885015"/>
            <a:ext cx="390466" cy="117947"/>
            <a:chOff x="6783441" y="2911680"/>
            <a:chExt cx="722564" cy="214625"/>
          </a:xfrm>
        </p:grpSpPr>
        <p:cxnSp>
          <p:nvCxnSpPr>
            <p:cNvPr id="287" name="直接连接符 286"/>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88" name="直接连接符 287"/>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89" name="椭圆 288"/>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pic>
        <p:nvPicPr>
          <p:cNvPr id="176" name="Picture 459" descr="图片238"/>
          <p:cNvPicPr>
            <a:picLocks noChangeAspect="1" noChangeArrowheads="1"/>
          </p:cNvPicPr>
          <p:nvPr/>
        </p:nvPicPr>
        <p:blipFill>
          <a:blip r:embed="rId3" cstate="print"/>
          <a:srcRect/>
          <a:stretch>
            <a:fillRect/>
          </a:stretch>
        </p:blipFill>
        <p:spPr bwMode="auto">
          <a:xfrm>
            <a:off x="3904333" y="2801005"/>
            <a:ext cx="272356" cy="291960"/>
          </a:xfrm>
          <a:prstGeom prst="rect">
            <a:avLst/>
          </a:prstGeom>
          <a:noFill/>
          <a:effectLst/>
        </p:spPr>
      </p:pic>
      <p:pic>
        <p:nvPicPr>
          <p:cNvPr id="177" name="Picture 459" descr="图片238"/>
          <p:cNvPicPr>
            <a:picLocks noChangeAspect="1" noChangeArrowheads="1"/>
          </p:cNvPicPr>
          <p:nvPr/>
        </p:nvPicPr>
        <p:blipFill>
          <a:blip r:embed="rId3" cstate="print"/>
          <a:srcRect/>
          <a:stretch>
            <a:fillRect/>
          </a:stretch>
        </p:blipFill>
        <p:spPr bwMode="auto">
          <a:xfrm>
            <a:off x="3430612" y="2801005"/>
            <a:ext cx="272356" cy="291960"/>
          </a:xfrm>
          <a:prstGeom prst="rect">
            <a:avLst/>
          </a:prstGeom>
          <a:noFill/>
          <a:effectLst/>
        </p:spPr>
      </p:pic>
      <p:pic>
        <p:nvPicPr>
          <p:cNvPr id="180" name="Picture 338" descr="图片262"/>
          <p:cNvPicPr>
            <a:picLocks noChangeArrowheads="1"/>
          </p:cNvPicPr>
          <p:nvPr/>
        </p:nvPicPr>
        <p:blipFill>
          <a:blip r:embed="rId5" cstate="print"/>
          <a:srcRect/>
          <a:stretch>
            <a:fillRect/>
          </a:stretch>
        </p:blipFill>
        <p:spPr bwMode="auto">
          <a:xfrm>
            <a:off x="3904333" y="3577329"/>
            <a:ext cx="272356" cy="288844"/>
          </a:xfrm>
          <a:prstGeom prst="rect">
            <a:avLst/>
          </a:prstGeom>
          <a:noFill/>
          <a:ln w="9525">
            <a:noFill/>
            <a:miter lim="800000"/>
            <a:headEnd/>
            <a:tailEnd/>
          </a:ln>
        </p:spPr>
      </p:pic>
      <p:cxnSp>
        <p:nvCxnSpPr>
          <p:cNvPr id="186" name="直接连接符 185"/>
          <p:cNvCxnSpPr>
            <a:stCxn id="177" idx="2"/>
          </p:cNvCxnSpPr>
          <p:nvPr/>
        </p:nvCxnSpPr>
        <p:spPr bwMode="auto">
          <a:xfrm>
            <a:off x="3566791" y="3092965"/>
            <a:ext cx="0" cy="484364"/>
          </a:xfrm>
          <a:prstGeom prst="line">
            <a:avLst/>
          </a:prstGeom>
          <a:noFill/>
          <a:ln w="6350" cap="flat" cmpd="sng" algn="ctr">
            <a:solidFill>
              <a:srgbClr val="808080"/>
            </a:solidFill>
            <a:prstDash val="solid"/>
            <a:round/>
            <a:headEnd type="none" w="med" len="med"/>
            <a:tailEnd type="none" w="med" len="med"/>
          </a:ln>
          <a:effectLst/>
        </p:spPr>
      </p:cxnSp>
      <p:cxnSp>
        <p:nvCxnSpPr>
          <p:cNvPr id="187" name="直接连接符 186"/>
          <p:cNvCxnSpPr>
            <a:stCxn id="176" idx="2"/>
            <a:endCxn id="180" idx="0"/>
          </p:cNvCxnSpPr>
          <p:nvPr/>
        </p:nvCxnSpPr>
        <p:spPr bwMode="auto">
          <a:xfrm>
            <a:off x="4040511" y="3092965"/>
            <a:ext cx="0" cy="484364"/>
          </a:xfrm>
          <a:prstGeom prst="line">
            <a:avLst/>
          </a:prstGeom>
          <a:noFill/>
          <a:ln w="6350" cap="flat" cmpd="sng" algn="ctr">
            <a:solidFill>
              <a:srgbClr val="808080"/>
            </a:solidFill>
            <a:prstDash val="solid"/>
            <a:round/>
            <a:headEnd type="none" w="med" len="med"/>
            <a:tailEnd type="none" w="med" len="med"/>
          </a:ln>
          <a:effectLst/>
        </p:spPr>
      </p:cxnSp>
      <p:grpSp>
        <p:nvGrpSpPr>
          <p:cNvPr id="5" name="组合 95"/>
          <p:cNvGrpSpPr/>
          <p:nvPr/>
        </p:nvGrpSpPr>
        <p:grpSpPr>
          <a:xfrm>
            <a:off x="1475501" y="2885015"/>
            <a:ext cx="390466" cy="117947"/>
            <a:chOff x="6783441" y="2911680"/>
            <a:chExt cx="722564" cy="214625"/>
          </a:xfrm>
        </p:grpSpPr>
        <p:cxnSp>
          <p:nvCxnSpPr>
            <p:cNvPr id="284" name="直接连接符 283"/>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85" name="直接连接符 284"/>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86" name="椭圆 285"/>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pic>
        <p:nvPicPr>
          <p:cNvPr id="190" name="Picture 459" descr="图片238"/>
          <p:cNvPicPr>
            <a:picLocks noChangeAspect="1" noChangeArrowheads="1"/>
          </p:cNvPicPr>
          <p:nvPr/>
        </p:nvPicPr>
        <p:blipFill>
          <a:blip r:embed="rId3" cstate="print"/>
          <a:srcRect/>
          <a:stretch>
            <a:fillRect/>
          </a:stretch>
        </p:blipFill>
        <p:spPr bwMode="auto">
          <a:xfrm>
            <a:off x="1783238" y="2801005"/>
            <a:ext cx="272356" cy="291960"/>
          </a:xfrm>
          <a:prstGeom prst="rect">
            <a:avLst/>
          </a:prstGeom>
          <a:noFill/>
          <a:effectLst/>
        </p:spPr>
      </p:pic>
      <p:pic>
        <p:nvPicPr>
          <p:cNvPr id="191" name="Picture 459" descr="图片238"/>
          <p:cNvPicPr>
            <a:picLocks noChangeAspect="1" noChangeArrowheads="1"/>
          </p:cNvPicPr>
          <p:nvPr/>
        </p:nvPicPr>
        <p:blipFill>
          <a:blip r:embed="rId3" cstate="print"/>
          <a:srcRect/>
          <a:stretch>
            <a:fillRect/>
          </a:stretch>
        </p:blipFill>
        <p:spPr bwMode="auto">
          <a:xfrm>
            <a:off x="1309518" y="2801005"/>
            <a:ext cx="272356" cy="291960"/>
          </a:xfrm>
          <a:prstGeom prst="rect">
            <a:avLst/>
          </a:prstGeom>
          <a:noFill/>
          <a:effectLst/>
        </p:spPr>
      </p:pic>
      <p:cxnSp>
        <p:nvCxnSpPr>
          <p:cNvPr id="192" name="直接连接符 191"/>
          <p:cNvCxnSpPr>
            <a:stCxn id="191" idx="2"/>
            <a:endCxn id="193" idx="0"/>
          </p:cNvCxnSpPr>
          <p:nvPr/>
        </p:nvCxnSpPr>
        <p:spPr bwMode="auto">
          <a:xfrm>
            <a:off x="1445697" y="3092965"/>
            <a:ext cx="0" cy="484364"/>
          </a:xfrm>
          <a:prstGeom prst="line">
            <a:avLst/>
          </a:prstGeom>
          <a:noFill/>
          <a:ln w="6350" cap="flat" cmpd="sng" algn="ctr">
            <a:solidFill>
              <a:srgbClr val="808080"/>
            </a:solidFill>
            <a:prstDash val="solid"/>
            <a:round/>
            <a:headEnd type="none" w="med" len="med"/>
            <a:tailEnd type="none" w="med" len="med"/>
          </a:ln>
          <a:effectLst/>
        </p:spPr>
      </p:cxnSp>
      <p:pic>
        <p:nvPicPr>
          <p:cNvPr id="193" name="Picture 461" descr="图片240"/>
          <p:cNvPicPr>
            <a:picLocks noChangeAspect="1" noChangeArrowheads="1"/>
          </p:cNvPicPr>
          <p:nvPr/>
        </p:nvPicPr>
        <p:blipFill>
          <a:blip r:embed="rId4" cstate="print"/>
          <a:srcRect/>
          <a:stretch>
            <a:fillRect/>
          </a:stretch>
        </p:blipFill>
        <p:spPr bwMode="auto">
          <a:xfrm>
            <a:off x="1309518" y="3577329"/>
            <a:ext cx="272356" cy="289637"/>
          </a:xfrm>
          <a:prstGeom prst="rect">
            <a:avLst/>
          </a:prstGeom>
          <a:noFill/>
          <a:ln w="9525">
            <a:noFill/>
            <a:miter lim="800000"/>
            <a:headEnd/>
            <a:tailEnd/>
          </a:ln>
        </p:spPr>
      </p:pic>
      <p:cxnSp>
        <p:nvCxnSpPr>
          <p:cNvPr id="194" name="直接连接符 193"/>
          <p:cNvCxnSpPr>
            <a:stCxn id="193" idx="0"/>
            <a:endCxn id="190" idx="2"/>
          </p:cNvCxnSpPr>
          <p:nvPr/>
        </p:nvCxnSpPr>
        <p:spPr bwMode="auto">
          <a:xfrm flipV="1">
            <a:off x="1445697" y="3092965"/>
            <a:ext cx="473720" cy="484364"/>
          </a:xfrm>
          <a:prstGeom prst="line">
            <a:avLst/>
          </a:prstGeom>
          <a:noFill/>
          <a:ln w="6350" cap="flat" cmpd="sng" algn="ctr">
            <a:solidFill>
              <a:srgbClr val="808080"/>
            </a:solidFill>
            <a:prstDash val="solid"/>
            <a:round/>
            <a:headEnd type="none" w="med" len="med"/>
            <a:tailEnd type="none" w="med" len="med"/>
          </a:ln>
          <a:effectLst/>
        </p:spPr>
      </p:cxnSp>
      <p:cxnSp>
        <p:nvCxnSpPr>
          <p:cNvPr id="205" name="直接连接符 204"/>
          <p:cNvCxnSpPr/>
          <p:nvPr/>
        </p:nvCxnSpPr>
        <p:spPr bwMode="auto">
          <a:xfrm flipH="1" flipV="1">
            <a:off x="1987346" y="3061731"/>
            <a:ext cx="855" cy="515598"/>
          </a:xfrm>
          <a:prstGeom prst="line">
            <a:avLst/>
          </a:prstGeom>
          <a:noFill/>
          <a:ln w="6350" cap="flat" cmpd="sng" algn="ctr">
            <a:solidFill>
              <a:srgbClr val="808080"/>
            </a:solidFill>
            <a:prstDash val="solid"/>
            <a:round/>
            <a:headEnd type="none" w="med" len="med"/>
            <a:tailEnd type="none" w="med" len="med"/>
          </a:ln>
          <a:effectLst/>
        </p:spPr>
      </p:cxnSp>
      <p:cxnSp>
        <p:nvCxnSpPr>
          <p:cNvPr id="206" name="直接连接符 205"/>
          <p:cNvCxnSpPr>
            <a:stCxn id="165" idx="2"/>
            <a:endCxn id="174" idx="0"/>
          </p:cNvCxnSpPr>
          <p:nvPr/>
        </p:nvCxnSpPr>
        <p:spPr bwMode="auto">
          <a:xfrm flipH="1">
            <a:off x="2511698" y="3092965"/>
            <a:ext cx="473721" cy="484364"/>
          </a:xfrm>
          <a:prstGeom prst="line">
            <a:avLst/>
          </a:prstGeom>
          <a:noFill/>
          <a:ln w="6350" cap="flat" cmpd="sng" algn="ctr">
            <a:solidFill>
              <a:srgbClr val="808080"/>
            </a:solidFill>
            <a:prstDash val="solid"/>
            <a:round/>
            <a:headEnd type="none" w="med" len="med"/>
            <a:tailEnd type="none" w="med" len="med"/>
          </a:ln>
          <a:effectLst/>
        </p:spPr>
      </p:cxnSp>
      <p:cxnSp>
        <p:nvCxnSpPr>
          <p:cNvPr id="207" name="直接连接符 206"/>
          <p:cNvCxnSpPr>
            <a:stCxn id="176" idx="0"/>
            <a:endCxn id="149" idx="2"/>
          </p:cNvCxnSpPr>
          <p:nvPr/>
        </p:nvCxnSpPr>
        <p:spPr bwMode="auto">
          <a:xfrm flipH="1" flipV="1">
            <a:off x="2985419" y="2229196"/>
            <a:ext cx="1055093" cy="571810"/>
          </a:xfrm>
          <a:prstGeom prst="line">
            <a:avLst/>
          </a:prstGeom>
          <a:noFill/>
          <a:ln w="6350" cap="flat" cmpd="sng" algn="ctr">
            <a:solidFill>
              <a:srgbClr val="808080"/>
            </a:solidFill>
            <a:prstDash val="solid"/>
            <a:round/>
            <a:headEnd type="none" w="med" len="med"/>
            <a:tailEnd type="none" w="med" len="med"/>
          </a:ln>
          <a:effectLst/>
        </p:spPr>
      </p:cxnSp>
      <p:cxnSp>
        <p:nvCxnSpPr>
          <p:cNvPr id="211" name="直接连接符 210"/>
          <p:cNvCxnSpPr>
            <a:stCxn id="177" idx="0"/>
            <a:endCxn id="148" idx="2"/>
          </p:cNvCxnSpPr>
          <p:nvPr/>
        </p:nvCxnSpPr>
        <p:spPr bwMode="auto">
          <a:xfrm flipH="1" flipV="1">
            <a:off x="2511698" y="2229196"/>
            <a:ext cx="1055093" cy="571810"/>
          </a:xfrm>
          <a:prstGeom prst="line">
            <a:avLst/>
          </a:prstGeom>
          <a:noFill/>
          <a:ln w="6350" cap="flat" cmpd="sng" algn="ctr">
            <a:solidFill>
              <a:srgbClr val="808080"/>
            </a:solidFill>
            <a:prstDash val="solid"/>
            <a:round/>
            <a:headEnd type="none" w="med" len="med"/>
            <a:tailEnd type="none" w="med" len="med"/>
          </a:ln>
          <a:effectLst/>
        </p:spPr>
      </p:cxnSp>
      <p:cxnSp>
        <p:nvCxnSpPr>
          <p:cNvPr id="212" name="直接连接符 211"/>
          <p:cNvCxnSpPr>
            <a:stCxn id="177" idx="0"/>
            <a:endCxn id="149" idx="2"/>
          </p:cNvCxnSpPr>
          <p:nvPr/>
        </p:nvCxnSpPr>
        <p:spPr bwMode="auto">
          <a:xfrm flipH="1" flipV="1">
            <a:off x="2985419" y="2229196"/>
            <a:ext cx="581372" cy="571810"/>
          </a:xfrm>
          <a:prstGeom prst="line">
            <a:avLst/>
          </a:prstGeom>
          <a:noFill/>
          <a:ln w="6350" cap="flat" cmpd="sng" algn="ctr">
            <a:solidFill>
              <a:srgbClr val="808080"/>
            </a:solidFill>
            <a:prstDash val="solid"/>
            <a:round/>
            <a:headEnd type="none" w="med" len="med"/>
            <a:tailEnd type="none" w="med" len="med"/>
          </a:ln>
          <a:effectLst/>
        </p:spPr>
      </p:cxnSp>
      <p:cxnSp>
        <p:nvCxnSpPr>
          <p:cNvPr id="213" name="直接连接符 212"/>
          <p:cNvCxnSpPr>
            <a:stCxn id="176" idx="0"/>
            <a:endCxn id="148" idx="2"/>
          </p:cNvCxnSpPr>
          <p:nvPr/>
        </p:nvCxnSpPr>
        <p:spPr bwMode="auto">
          <a:xfrm flipH="1" flipV="1">
            <a:off x="2511698" y="2229196"/>
            <a:ext cx="1528814" cy="571810"/>
          </a:xfrm>
          <a:prstGeom prst="line">
            <a:avLst/>
          </a:prstGeom>
          <a:noFill/>
          <a:ln w="6350" cap="flat" cmpd="sng" algn="ctr">
            <a:solidFill>
              <a:srgbClr val="808080"/>
            </a:solidFill>
            <a:prstDash val="solid"/>
            <a:round/>
            <a:headEnd type="none" w="med" len="med"/>
            <a:tailEnd type="none" w="med" len="med"/>
          </a:ln>
          <a:effectLst/>
        </p:spPr>
      </p:cxnSp>
      <p:pic>
        <p:nvPicPr>
          <p:cNvPr id="214" name="Picture 227" descr="图片767"/>
          <p:cNvPicPr>
            <a:picLocks noChangeAspect="1" noChangeArrowheads="1"/>
          </p:cNvPicPr>
          <p:nvPr/>
        </p:nvPicPr>
        <p:blipFill>
          <a:blip r:embed="rId6" cstate="print"/>
          <a:srcRect/>
          <a:stretch>
            <a:fillRect/>
          </a:stretch>
        </p:blipFill>
        <p:spPr bwMode="auto">
          <a:xfrm>
            <a:off x="2323448" y="923925"/>
            <a:ext cx="382989" cy="231254"/>
          </a:xfrm>
          <a:prstGeom prst="rect">
            <a:avLst/>
          </a:prstGeom>
          <a:noFill/>
          <a:effectLst/>
        </p:spPr>
      </p:pic>
      <p:pic>
        <p:nvPicPr>
          <p:cNvPr id="216" name="Picture 228" descr="图片768"/>
          <p:cNvPicPr>
            <a:picLocks noChangeAspect="1" noChangeArrowheads="1"/>
          </p:cNvPicPr>
          <p:nvPr/>
        </p:nvPicPr>
        <p:blipFill>
          <a:blip r:embed="rId7" cstate="print"/>
          <a:srcRect/>
          <a:stretch>
            <a:fillRect/>
          </a:stretch>
        </p:blipFill>
        <p:spPr bwMode="auto">
          <a:xfrm>
            <a:off x="2791987" y="923925"/>
            <a:ext cx="385268" cy="231254"/>
          </a:xfrm>
          <a:prstGeom prst="rect">
            <a:avLst/>
          </a:prstGeom>
          <a:noFill/>
          <a:effectLst/>
        </p:spPr>
      </p:pic>
      <p:cxnSp>
        <p:nvCxnSpPr>
          <p:cNvPr id="217" name="直接连接符 216"/>
          <p:cNvCxnSpPr>
            <a:stCxn id="214" idx="2"/>
            <a:endCxn id="150" idx="0"/>
          </p:cNvCxnSpPr>
          <p:nvPr/>
        </p:nvCxnSpPr>
        <p:spPr bwMode="auto">
          <a:xfrm flipH="1">
            <a:off x="2512908" y="1155179"/>
            <a:ext cx="2034" cy="156919"/>
          </a:xfrm>
          <a:prstGeom prst="line">
            <a:avLst/>
          </a:prstGeom>
          <a:noFill/>
          <a:ln w="6350" cap="flat" cmpd="sng" algn="ctr">
            <a:solidFill>
              <a:srgbClr val="808080"/>
            </a:solidFill>
            <a:prstDash val="solid"/>
            <a:round/>
            <a:headEnd type="none" w="med" len="med"/>
            <a:tailEnd type="none" w="med" len="med"/>
          </a:ln>
          <a:effectLst/>
        </p:spPr>
      </p:cxnSp>
      <p:cxnSp>
        <p:nvCxnSpPr>
          <p:cNvPr id="221" name="直接连接符 220"/>
          <p:cNvCxnSpPr>
            <a:stCxn id="216" idx="2"/>
            <a:endCxn id="151" idx="0"/>
          </p:cNvCxnSpPr>
          <p:nvPr/>
        </p:nvCxnSpPr>
        <p:spPr bwMode="auto">
          <a:xfrm flipH="1">
            <a:off x="2984209" y="1155179"/>
            <a:ext cx="412" cy="156919"/>
          </a:xfrm>
          <a:prstGeom prst="line">
            <a:avLst/>
          </a:prstGeom>
          <a:noFill/>
          <a:ln w="6350" cap="flat" cmpd="sng" algn="ctr">
            <a:solidFill>
              <a:srgbClr val="808080"/>
            </a:solidFill>
            <a:prstDash val="solid"/>
            <a:round/>
            <a:headEnd type="none" w="med" len="med"/>
            <a:tailEnd type="none" w="med" len="med"/>
          </a:ln>
          <a:effectLst/>
        </p:spPr>
      </p:cxnSp>
      <p:cxnSp>
        <p:nvCxnSpPr>
          <p:cNvPr id="224" name="直接连接符 223"/>
          <p:cNvCxnSpPr>
            <a:stCxn id="214" idx="2"/>
            <a:endCxn id="151" idx="0"/>
          </p:cNvCxnSpPr>
          <p:nvPr/>
        </p:nvCxnSpPr>
        <p:spPr bwMode="auto">
          <a:xfrm>
            <a:off x="2514943" y="1155179"/>
            <a:ext cx="469266" cy="156919"/>
          </a:xfrm>
          <a:prstGeom prst="line">
            <a:avLst/>
          </a:prstGeom>
          <a:noFill/>
          <a:ln w="6350" cap="flat" cmpd="sng" algn="ctr">
            <a:solidFill>
              <a:srgbClr val="808080"/>
            </a:solidFill>
            <a:prstDash val="solid"/>
            <a:round/>
            <a:headEnd type="none" w="med" len="med"/>
            <a:tailEnd type="none" w="med" len="med"/>
          </a:ln>
          <a:effectLst/>
        </p:spPr>
      </p:cxnSp>
      <p:cxnSp>
        <p:nvCxnSpPr>
          <p:cNvPr id="225" name="直接连接符 224"/>
          <p:cNvCxnSpPr>
            <a:stCxn id="150" idx="0"/>
            <a:endCxn id="216" idx="2"/>
          </p:cNvCxnSpPr>
          <p:nvPr/>
        </p:nvCxnSpPr>
        <p:spPr bwMode="auto">
          <a:xfrm flipV="1">
            <a:off x="2512908" y="1155179"/>
            <a:ext cx="471713" cy="156919"/>
          </a:xfrm>
          <a:prstGeom prst="line">
            <a:avLst/>
          </a:prstGeom>
          <a:noFill/>
          <a:ln w="6350" cap="flat" cmpd="sng" algn="ctr">
            <a:solidFill>
              <a:srgbClr val="808080"/>
            </a:solidFill>
            <a:prstDash val="solid"/>
            <a:round/>
            <a:headEnd type="none" w="med" len="med"/>
            <a:tailEnd type="none" w="med" len="med"/>
          </a:ln>
          <a:effectLst/>
        </p:spPr>
      </p:cxnSp>
      <p:cxnSp>
        <p:nvCxnSpPr>
          <p:cNvPr id="226" name="直接连接符 225"/>
          <p:cNvCxnSpPr/>
          <p:nvPr/>
        </p:nvCxnSpPr>
        <p:spPr bwMode="auto">
          <a:xfrm flipV="1">
            <a:off x="3163594" y="1637466"/>
            <a:ext cx="491241" cy="444061"/>
          </a:xfrm>
          <a:prstGeom prst="line">
            <a:avLst/>
          </a:prstGeom>
          <a:noFill/>
          <a:ln w="6350" cap="flat" cmpd="sng" algn="ctr">
            <a:solidFill>
              <a:srgbClr val="FFFFFF">
                <a:lumMod val="50000"/>
              </a:srgbClr>
            </a:solidFill>
            <a:prstDash val="solid"/>
            <a:round/>
            <a:headEnd type="none" w="med" len="med"/>
            <a:tailEnd type="none" w="med" len="med"/>
          </a:ln>
          <a:effectLst/>
        </p:spPr>
      </p:cxnSp>
      <p:sp>
        <p:nvSpPr>
          <p:cNvPr id="229" name="TextBox 228"/>
          <p:cNvSpPr txBox="1"/>
          <p:nvPr/>
        </p:nvSpPr>
        <p:spPr>
          <a:xfrm>
            <a:off x="1130000" y="2717916"/>
            <a:ext cx="3210656" cy="413200"/>
          </a:xfrm>
          <a:prstGeom prst="rect">
            <a:avLst/>
          </a:prstGeom>
          <a:solidFill>
            <a:srgbClr val="669900">
              <a:alpha val="30000"/>
            </a:srgbClr>
          </a:solidFill>
          <a:ln>
            <a:solidFill>
              <a:srgbClr val="FFFFFF">
                <a:lumMod val="50000"/>
              </a:srgbClr>
            </a:solidFill>
          </a:ln>
        </p:spPr>
        <p:txBody>
          <a:bodyPr wrap="square" rtlCol="0">
            <a:noAutofit/>
          </a:bodyPr>
          <a:lstStyle/>
          <a:p>
            <a:pPr fontAlgn="auto">
              <a:spcBef>
                <a:spcPts val="0"/>
              </a:spcBef>
              <a:spcAft>
                <a:spcPts val="0"/>
              </a:spcAft>
              <a:defRPr/>
            </a:pPr>
            <a:endParaRPr lang="zh-CN" altLang="en-US" sz="1400" b="1" kern="0" dirty="0">
              <a:solidFill>
                <a:srgbClr val="990000"/>
              </a:solidFill>
              <a:latin typeface="微软雅黑" panose="020B0503020204020204" pitchFamily="34" charset="-122"/>
              <a:ea typeface="微软雅黑" panose="020B0503020204020204" pitchFamily="34" charset="-122"/>
            </a:endParaRPr>
          </a:p>
        </p:txBody>
      </p:sp>
      <p:sp>
        <p:nvSpPr>
          <p:cNvPr id="230" name="Rectangle 25"/>
          <p:cNvSpPr>
            <a:spLocks noChangeArrowheads="1"/>
          </p:cNvSpPr>
          <p:nvPr/>
        </p:nvSpPr>
        <p:spPr bwMode="auto">
          <a:xfrm>
            <a:off x="485775" y="1986272"/>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核心层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232" name="Rectangle 25"/>
          <p:cNvSpPr>
            <a:spLocks noChangeArrowheads="1"/>
          </p:cNvSpPr>
          <p:nvPr/>
        </p:nvSpPr>
        <p:spPr bwMode="auto">
          <a:xfrm>
            <a:off x="485775" y="2541347"/>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汇聚层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233" name="Rectangle 25"/>
          <p:cNvSpPr>
            <a:spLocks noChangeArrowheads="1"/>
          </p:cNvSpPr>
          <p:nvPr/>
        </p:nvSpPr>
        <p:spPr bwMode="auto">
          <a:xfrm>
            <a:off x="485775" y="3240800"/>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接入层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pic>
        <p:nvPicPr>
          <p:cNvPr id="234" name="Picture 338" descr="图片262"/>
          <p:cNvPicPr>
            <a:picLocks noChangeArrowheads="1"/>
          </p:cNvPicPr>
          <p:nvPr/>
        </p:nvPicPr>
        <p:blipFill>
          <a:blip r:embed="rId5" cstate="print"/>
          <a:srcRect/>
          <a:stretch>
            <a:fillRect/>
          </a:stretch>
        </p:blipFill>
        <p:spPr bwMode="auto">
          <a:xfrm>
            <a:off x="1885004" y="3582115"/>
            <a:ext cx="272356" cy="288844"/>
          </a:xfrm>
          <a:prstGeom prst="rect">
            <a:avLst/>
          </a:prstGeom>
          <a:noFill/>
          <a:ln w="9525">
            <a:noFill/>
            <a:miter lim="800000"/>
            <a:headEnd/>
            <a:tailEnd/>
          </a:ln>
        </p:spPr>
      </p:pic>
      <p:pic>
        <p:nvPicPr>
          <p:cNvPr id="241" name="Picture 461" descr="图片240"/>
          <p:cNvPicPr>
            <a:picLocks noChangeAspect="1" noChangeArrowheads="1"/>
          </p:cNvPicPr>
          <p:nvPr/>
        </p:nvPicPr>
        <p:blipFill>
          <a:blip r:embed="rId4" cstate="print"/>
          <a:srcRect/>
          <a:stretch>
            <a:fillRect/>
          </a:stretch>
        </p:blipFill>
        <p:spPr bwMode="auto">
          <a:xfrm>
            <a:off x="3454247" y="3570015"/>
            <a:ext cx="272356" cy="289637"/>
          </a:xfrm>
          <a:prstGeom prst="rect">
            <a:avLst/>
          </a:prstGeom>
          <a:noFill/>
          <a:ln w="9525">
            <a:noFill/>
            <a:miter lim="800000"/>
            <a:headEnd/>
            <a:tailEnd/>
          </a:ln>
        </p:spPr>
      </p:pic>
      <p:sp>
        <p:nvSpPr>
          <p:cNvPr id="242" name="Rectangle 25"/>
          <p:cNvSpPr>
            <a:spLocks noChangeArrowheads="1"/>
          </p:cNvSpPr>
          <p:nvPr/>
        </p:nvSpPr>
        <p:spPr bwMode="auto">
          <a:xfrm>
            <a:off x="554003" y="1292427"/>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园区出口</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cxnSp>
        <p:nvCxnSpPr>
          <p:cNvPr id="250" name="直接连接符 7"/>
          <p:cNvCxnSpPr>
            <a:cxnSpLocks noChangeShapeType="1"/>
          </p:cNvCxnSpPr>
          <p:nvPr/>
        </p:nvCxnSpPr>
        <p:spPr bwMode="auto">
          <a:xfrm>
            <a:off x="1108204" y="4128410"/>
            <a:ext cx="0" cy="110984"/>
          </a:xfrm>
          <a:prstGeom prst="line">
            <a:avLst/>
          </a:prstGeom>
          <a:noFill/>
          <a:ln w="9525">
            <a:solidFill>
              <a:schemeClr val="tx1"/>
            </a:solidFill>
            <a:round/>
          </a:ln>
        </p:spPr>
      </p:cxnSp>
      <p:pic>
        <p:nvPicPr>
          <p:cNvPr id="251" name="Picture 725" descr="图片325"/>
          <p:cNvPicPr>
            <a:picLocks noChangeAspect="1" noChangeArrowheads="1"/>
          </p:cNvPicPr>
          <p:nvPr/>
        </p:nvPicPr>
        <p:blipFill>
          <a:blip r:embed="rId8" cstate="print"/>
          <a:srcRect/>
          <a:stretch>
            <a:fillRect/>
          </a:stretch>
        </p:blipFill>
        <p:spPr bwMode="auto">
          <a:xfrm>
            <a:off x="1013670" y="4247685"/>
            <a:ext cx="322838" cy="277462"/>
          </a:xfrm>
          <a:prstGeom prst="rect">
            <a:avLst/>
          </a:prstGeom>
          <a:noFill/>
          <a:ln w="9525">
            <a:noFill/>
            <a:miter lim="800000"/>
            <a:headEnd/>
            <a:tailEnd/>
          </a:ln>
        </p:spPr>
      </p:pic>
      <p:pic>
        <p:nvPicPr>
          <p:cNvPr id="252" name="Picture 725" descr="图片325"/>
          <p:cNvPicPr>
            <a:picLocks noChangeAspect="1" noChangeArrowheads="1"/>
          </p:cNvPicPr>
          <p:nvPr/>
        </p:nvPicPr>
        <p:blipFill>
          <a:blip r:embed="rId8" cstate="print"/>
          <a:srcRect/>
          <a:stretch>
            <a:fillRect/>
          </a:stretch>
        </p:blipFill>
        <p:spPr bwMode="auto">
          <a:xfrm>
            <a:off x="1443611" y="4261724"/>
            <a:ext cx="322838" cy="277462"/>
          </a:xfrm>
          <a:prstGeom prst="rect">
            <a:avLst/>
          </a:prstGeom>
          <a:noFill/>
          <a:ln w="9525">
            <a:noFill/>
            <a:miter lim="800000"/>
            <a:headEnd/>
            <a:tailEnd/>
          </a:ln>
        </p:spPr>
      </p:pic>
      <p:cxnSp>
        <p:nvCxnSpPr>
          <p:cNvPr id="253" name="直接连接符 34"/>
          <p:cNvCxnSpPr>
            <a:cxnSpLocks noChangeShapeType="1"/>
          </p:cNvCxnSpPr>
          <p:nvPr/>
        </p:nvCxnSpPr>
        <p:spPr bwMode="auto">
          <a:xfrm>
            <a:off x="1115588" y="4128410"/>
            <a:ext cx="591168" cy="0"/>
          </a:xfrm>
          <a:prstGeom prst="line">
            <a:avLst/>
          </a:prstGeom>
          <a:noFill/>
          <a:ln w="9525">
            <a:solidFill>
              <a:schemeClr val="tx1"/>
            </a:solidFill>
            <a:round/>
          </a:ln>
        </p:spPr>
      </p:cxnSp>
      <p:cxnSp>
        <p:nvCxnSpPr>
          <p:cNvPr id="254" name="直接连接符 32"/>
          <p:cNvCxnSpPr>
            <a:cxnSpLocks noChangeShapeType="1"/>
          </p:cNvCxnSpPr>
          <p:nvPr/>
        </p:nvCxnSpPr>
        <p:spPr bwMode="auto">
          <a:xfrm>
            <a:off x="1403305" y="3895687"/>
            <a:ext cx="0" cy="241504"/>
          </a:xfrm>
          <a:prstGeom prst="line">
            <a:avLst/>
          </a:prstGeom>
          <a:noFill/>
          <a:ln w="19050">
            <a:solidFill>
              <a:schemeClr val="tx1"/>
            </a:solidFill>
            <a:round/>
          </a:ln>
        </p:spPr>
      </p:cxnSp>
      <p:grpSp>
        <p:nvGrpSpPr>
          <p:cNvPr id="6"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280"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281"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82"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83"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256" name="Picture 164" descr="10"/>
          <p:cNvPicPr>
            <a:picLocks noChangeAspect="1" noChangeArrowheads="1"/>
          </p:cNvPicPr>
          <p:nvPr/>
        </p:nvPicPr>
        <p:blipFill>
          <a:blip r:embed="rId9" cstate="print"/>
          <a:srcRect/>
          <a:stretch>
            <a:fillRect/>
          </a:stretch>
        </p:blipFill>
        <p:spPr bwMode="auto">
          <a:xfrm>
            <a:off x="2020904" y="4302336"/>
            <a:ext cx="218330" cy="216469"/>
          </a:xfrm>
          <a:prstGeom prst="rect">
            <a:avLst/>
          </a:prstGeom>
          <a:noFill/>
        </p:spPr>
      </p:pic>
      <p:pic>
        <p:nvPicPr>
          <p:cNvPr id="258" name="Picture 164" descr="10"/>
          <p:cNvPicPr>
            <a:picLocks noChangeAspect="1" noChangeArrowheads="1"/>
          </p:cNvPicPr>
          <p:nvPr/>
        </p:nvPicPr>
        <p:blipFill>
          <a:blip r:embed="rId9" cstate="print"/>
          <a:srcRect/>
          <a:stretch>
            <a:fillRect/>
          </a:stretch>
        </p:blipFill>
        <p:spPr bwMode="auto">
          <a:xfrm>
            <a:off x="1782106" y="4267643"/>
            <a:ext cx="218330" cy="216470"/>
          </a:xfrm>
          <a:prstGeom prst="rect">
            <a:avLst/>
          </a:prstGeom>
          <a:noFill/>
        </p:spPr>
      </p:pic>
      <p:cxnSp>
        <p:nvCxnSpPr>
          <p:cNvPr id="259" name="直接连接符 7"/>
          <p:cNvCxnSpPr>
            <a:cxnSpLocks noChangeShapeType="1"/>
          </p:cNvCxnSpPr>
          <p:nvPr/>
        </p:nvCxnSpPr>
        <p:spPr bwMode="auto">
          <a:xfrm>
            <a:off x="1713878" y="4137191"/>
            <a:ext cx="0" cy="110984"/>
          </a:xfrm>
          <a:prstGeom prst="line">
            <a:avLst/>
          </a:prstGeom>
          <a:noFill/>
          <a:ln w="9525">
            <a:solidFill>
              <a:schemeClr val="tx1"/>
            </a:solidFill>
            <a:round/>
          </a:ln>
        </p:spPr>
      </p:cxnSp>
      <p:grpSp>
        <p:nvGrpSpPr>
          <p:cNvPr id="7" name="组合 306"/>
          <p:cNvGrpSpPr/>
          <p:nvPr/>
        </p:nvGrpSpPr>
        <p:grpSpPr>
          <a:xfrm>
            <a:off x="3189649" y="4305495"/>
            <a:ext cx="627698" cy="480010"/>
            <a:chOff x="3846874" y="4038795"/>
            <a:chExt cx="627698" cy="480010"/>
          </a:xfrm>
        </p:grpSpPr>
        <p:grpSp>
          <p:nvGrpSpPr>
            <p:cNvPr id="8" name="Group 43"/>
            <p:cNvGrpSpPr/>
            <p:nvPr/>
          </p:nvGrpSpPr>
          <p:grpSpPr bwMode="auto">
            <a:xfrm rot="16200000" flipH="1" flipV="1">
              <a:off x="3963898" y="4076200"/>
              <a:ext cx="347722" cy="272911"/>
              <a:chOff x="1679" y="3733"/>
              <a:chExt cx="165" cy="131"/>
            </a:xfrm>
            <a:effectLst>
              <a:outerShdw blurRad="50800" dist="38100" dir="5400000" algn="t" rotWithShape="0">
                <a:prstClr val="black">
                  <a:alpha val="40000"/>
                </a:prstClr>
              </a:outerShdw>
            </a:effectLst>
          </p:grpSpPr>
          <p:sp>
            <p:nvSpPr>
              <p:cNvPr id="276"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277"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78"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79"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272" name="Picture 164" descr="10"/>
            <p:cNvPicPr>
              <a:picLocks noChangeAspect="1" noChangeArrowheads="1"/>
            </p:cNvPicPr>
            <p:nvPr/>
          </p:nvPicPr>
          <p:blipFill>
            <a:blip r:embed="rId9" cstate="print"/>
            <a:srcRect/>
            <a:stretch>
              <a:fillRect/>
            </a:stretch>
          </p:blipFill>
          <p:spPr bwMode="auto">
            <a:xfrm>
              <a:off x="4256242" y="4302335"/>
              <a:ext cx="218330" cy="216469"/>
            </a:xfrm>
            <a:prstGeom prst="rect">
              <a:avLst/>
            </a:prstGeom>
            <a:noFill/>
          </p:spPr>
        </p:pic>
        <p:pic>
          <p:nvPicPr>
            <p:cNvPr id="273" name="Picture 164" descr="10"/>
            <p:cNvPicPr>
              <a:picLocks noChangeAspect="1" noChangeArrowheads="1"/>
            </p:cNvPicPr>
            <p:nvPr/>
          </p:nvPicPr>
          <p:blipFill>
            <a:blip r:embed="rId9" cstate="print"/>
            <a:srcRect/>
            <a:stretch>
              <a:fillRect/>
            </a:stretch>
          </p:blipFill>
          <p:spPr bwMode="auto">
            <a:xfrm>
              <a:off x="3846874" y="4302335"/>
              <a:ext cx="218330" cy="216470"/>
            </a:xfrm>
            <a:prstGeom prst="rect">
              <a:avLst/>
            </a:prstGeom>
            <a:noFill/>
          </p:spPr>
        </p:pic>
      </p:grpSp>
      <p:cxnSp>
        <p:nvCxnSpPr>
          <p:cNvPr id="275" name="直接连接符 274"/>
          <p:cNvCxnSpPr/>
          <p:nvPr/>
        </p:nvCxnSpPr>
        <p:spPr bwMode="auto">
          <a:xfrm flipH="1">
            <a:off x="3590148" y="3096423"/>
            <a:ext cx="473721" cy="484364"/>
          </a:xfrm>
          <a:prstGeom prst="line">
            <a:avLst/>
          </a:prstGeom>
          <a:noFill/>
          <a:ln w="6350" cap="flat" cmpd="sng" algn="ctr">
            <a:solidFill>
              <a:srgbClr val="808080"/>
            </a:solidFill>
            <a:prstDash val="solid"/>
            <a:round/>
            <a:headEnd type="none" w="med" len="med"/>
            <a:tailEnd type="none" w="med" len="med"/>
          </a:ln>
          <a:effectLst/>
        </p:spPr>
      </p:cxnSp>
      <p:sp>
        <p:nvSpPr>
          <p:cNvPr id="102" name="TextBox 101"/>
          <p:cNvSpPr txBox="1"/>
          <p:nvPr/>
        </p:nvSpPr>
        <p:spPr>
          <a:xfrm>
            <a:off x="2262570" y="2500120"/>
            <a:ext cx="935780" cy="219832"/>
          </a:xfrm>
          <a:prstGeom prst="rect">
            <a:avLst/>
          </a:prstGeom>
          <a:noFill/>
        </p:spPr>
        <p:txBody>
          <a:bodyPr wrap="square" rtlCol="0">
            <a:spAutoFit/>
          </a:bodyPr>
          <a:lstStyle/>
          <a:p>
            <a:r>
              <a:rPr lang="en-US" altLang="zh-CN" sz="1000" b="1" dirty="0" smtClean="0">
                <a:solidFill>
                  <a:srgbClr val="000000"/>
                </a:solidFill>
                <a:latin typeface="微软雅黑" panose="020B0503020204020204" pitchFamily="34" charset="-122"/>
                <a:ea typeface="微软雅黑" panose="020B0503020204020204" pitchFamily="34" charset="-122"/>
              </a:rPr>
              <a:t>Native AC</a:t>
            </a:r>
            <a:endParaRPr lang="zh-CN" altLang="en-US" sz="1000" b="1" dirty="0">
              <a:solidFill>
                <a:srgbClr val="000000"/>
              </a:solidFill>
              <a:latin typeface="微软雅黑" panose="020B0503020204020204" pitchFamily="34" charset="-122"/>
              <a:ea typeface="微软雅黑" panose="020B0503020204020204" pitchFamily="34" charset="-122"/>
            </a:endParaRPr>
          </a:p>
        </p:txBody>
      </p:sp>
      <p:sp>
        <p:nvSpPr>
          <p:cNvPr id="103" name="TextBox 102"/>
          <p:cNvSpPr txBox="1"/>
          <p:nvPr/>
        </p:nvSpPr>
        <p:spPr>
          <a:xfrm>
            <a:off x="3723019" y="1185169"/>
            <a:ext cx="596638" cy="246221"/>
          </a:xfrm>
          <a:prstGeom prst="rect">
            <a:avLst/>
          </a:prstGeom>
          <a:noFill/>
        </p:spPr>
        <p:txBody>
          <a:bodyPr wrap="none" rtlCol="0">
            <a:spAutoFit/>
          </a:bodyPr>
          <a:lstStyle/>
          <a:p>
            <a:r>
              <a:rPr lang="en-US" altLang="zh-CN" sz="10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eSight</a:t>
            </a:r>
            <a:endParaRPr lang="en-US" altLang="zh-CN" sz="10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105" name="圆角矩形 104"/>
          <p:cNvSpPr/>
          <p:nvPr/>
        </p:nvSpPr>
        <p:spPr bwMode="auto">
          <a:xfrm>
            <a:off x="3619234" y="1415276"/>
            <a:ext cx="990865" cy="470153"/>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a:solidFill>
                <a:srgbClr val="000000"/>
              </a:solidFill>
              <a:latin typeface="FrutigerNext LT Medium"/>
              <a:ea typeface="宋体" panose="02010600030101010101" pitchFamily="2" charset="-122"/>
            </a:endParaRPr>
          </a:p>
        </p:txBody>
      </p:sp>
      <p:pic>
        <p:nvPicPr>
          <p:cNvPr id="106" name="Picture 797" descr="图片19"/>
          <p:cNvPicPr>
            <a:picLocks noChangeAspect="1" noChangeArrowheads="1"/>
          </p:cNvPicPr>
          <p:nvPr/>
        </p:nvPicPr>
        <p:blipFill>
          <a:blip r:embed="rId10" cstate="print"/>
          <a:srcRect/>
          <a:stretch>
            <a:fillRect/>
          </a:stretch>
        </p:blipFill>
        <p:spPr bwMode="auto">
          <a:xfrm>
            <a:off x="3885152" y="1562804"/>
            <a:ext cx="434803" cy="256848"/>
          </a:xfrm>
          <a:prstGeom prst="rect">
            <a:avLst/>
          </a:prstGeom>
          <a:noFill/>
        </p:spPr>
      </p:pic>
      <p:pic>
        <p:nvPicPr>
          <p:cNvPr id="107" name="Picture 461" descr="图片240"/>
          <p:cNvPicPr>
            <a:picLocks noChangeAspect="1" noChangeArrowheads="1"/>
          </p:cNvPicPr>
          <p:nvPr/>
        </p:nvPicPr>
        <p:blipFill>
          <a:blip r:embed="rId4" cstate="print"/>
          <a:srcRect/>
          <a:stretch>
            <a:fillRect/>
          </a:stretch>
        </p:blipFill>
        <p:spPr bwMode="auto">
          <a:xfrm>
            <a:off x="3639063" y="1536691"/>
            <a:ext cx="225211" cy="228820"/>
          </a:xfrm>
          <a:prstGeom prst="rect">
            <a:avLst/>
          </a:prstGeom>
          <a:noFill/>
        </p:spPr>
      </p:pic>
      <p:pic>
        <p:nvPicPr>
          <p:cNvPr id="111" name="Picture 341" descr="图片265"/>
          <p:cNvPicPr>
            <a:picLocks noChangeAspect="1" noChangeArrowheads="1"/>
          </p:cNvPicPr>
          <p:nvPr/>
        </p:nvPicPr>
        <p:blipFill>
          <a:blip r:embed="rId11" cstate="print"/>
          <a:srcRect/>
          <a:stretch>
            <a:fillRect/>
          </a:stretch>
        </p:blipFill>
        <p:spPr bwMode="auto">
          <a:xfrm>
            <a:off x="1383447" y="2896884"/>
            <a:ext cx="173797" cy="191313"/>
          </a:xfrm>
          <a:prstGeom prst="rect">
            <a:avLst/>
          </a:prstGeom>
          <a:noFill/>
          <a:ln w="9525">
            <a:noFill/>
            <a:miter lim="800000"/>
            <a:headEnd/>
            <a:tailEnd/>
          </a:ln>
        </p:spPr>
      </p:pic>
      <p:pic>
        <p:nvPicPr>
          <p:cNvPr id="112" name="Picture 341" descr="图片265"/>
          <p:cNvPicPr>
            <a:picLocks noChangeAspect="1" noChangeArrowheads="1"/>
          </p:cNvPicPr>
          <p:nvPr/>
        </p:nvPicPr>
        <p:blipFill>
          <a:blip r:embed="rId11" cstate="print"/>
          <a:srcRect/>
          <a:stretch>
            <a:fillRect/>
          </a:stretch>
        </p:blipFill>
        <p:spPr bwMode="auto">
          <a:xfrm>
            <a:off x="1786071" y="2896884"/>
            <a:ext cx="173797" cy="191313"/>
          </a:xfrm>
          <a:prstGeom prst="rect">
            <a:avLst/>
          </a:prstGeom>
          <a:noFill/>
          <a:ln w="9525">
            <a:noFill/>
            <a:miter lim="800000"/>
            <a:headEnd/>
            <a:tailEnd/>
          </a:ln>
        </p:spPr>
      </p:pic>
      <p:pic>
        <p:nvPicPr>
          <p:cNvPr id="123" name="Picture 341" descr="图片265"/>
          <p:cNvPicPr>
            <a:picLocks noChangeAspect="1" noChangeArrowheads="1"/>
          </p:cNvPicPr>
          <p:nvPr/>
        </p:nvPicPr>
        <p:blipFill>
          <a:blip r:embed="rId11" cstate="print"/>
          <a:srcRect/>
          <a:stretch>
            <a:fillRect/>
          </a:stretch>
        </p:blipFill>
        <p:spPr bwMode="auto">
          <a:xfrm>
            <a:off x="3501596" y="2896884"/>
            <a:ext cx="173797" cy="191313"/>
          </a:xfrm>
          <a:prstGeom prst="rect">
            <a:avLst/>
          </a:prstGeom>
          <a:noFill/>
          <a:ln w="9525">
            <a:noFill/>
            <a:miter lim="800000"/>
            <a:headEnd/>
            <a:tailEnd/>
          </a:ln>
        </p:spPr>
      </p:pic>
      <p:pic>
        <p:nvPicPr>
          <p:cNvPr id="131" name="Picture 341" descr="图片265"/>
          <p:cNvPicPr>
            <a:picLocks noChangeAspect="1" noChangeArrowheads="1"/>
          </p:cNvPicPr>
          <p:nvPr/>
        </p:nvPicPr>
        <p:blipFill>
          <a:blip r:embed="rId11" cstate="print"/>
          <a:srcRect/>
          <a:stretch>
            <a:fillRect/>
          </a:stretch>
        </p:blipFill>
        <p:spPr bwMode="auto">
          <a:xfrm>
            <a:off x="3912973" y="2879876"/>
            <a:ext cx="173797" cy="191313"/>
          </a:xfrm>
          <a:prstGeom prst="rect">
            <a:avLst/>
          </a:prstGeom>
          <a:noFill/>
          <a:ln w="9525">
            <a:noFill/>
            <a:miter lim="800000"/>
            <a:headEnd/>
            <a:tailEnd/>
          </a:ln>
        </p:spPr>
      </p:pic>
      <p:sp>
        <p:nvSpPr>
          <p:cNvPr id="296" name="矩形 295"/>
          <p:cNvSpPr/>
          <p:nvPr/>
        </p:nvSpPr>
        <p:spPr>
          <a:xfrm>
            <a:off x="5191125" y="1192461"/>
            <a:ext cx="3617913" cy="3046988"/>
          </a:xfrm>
          <a:prstGeom prst="rect">
            <a:avLst/>
          </a:prstGeom>
          <a:noFill/>
        </p:spPr>
        <p:txBody>
          <a:bodyPr wrap="square">
            <a:spAutoFit/>
          </a:bodyPr>
          <a:lstStyle/>
          <a:p>
            <a:r>
              <a:rPr lang="zh-CN" altLang="en-US" sz="1200" dirty="0" smtClean="0">
                <a:solidFill>
                  <a:srgbClr val="000000"/>
                </a:solidFill>
                <a:latin typeface="微软雅黑" panose="020B0503020204020204" pitchFamily="34" charset="-122"/>
                <a:ea typeface="微软雅黑" panose="020B0503020204020204" pitchFamily="34" charset="-122"/>
              </a:rPr>
              <a:t>园区网典型组网中，部署核心、汇聚、接入三层。</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endParaRPr lang="en-US" altLang="zh-CN" sz="1200" dirty="0" smtClean="0">
              <a:solidFill>
                <a:srgbClr val="000000"/>
              </a:solidFill>
              <a:latin typeface="微软雅黑" panose="020B0503020204020204" pitchFamily="34" charset="-122"/>
              <a:ea typeface="微软雅黑" panose="020B0503020204020204" pitchFamily="34" charset="-122"/>
            </a:endParaRPr>
          </a:p>
          <a:p>
            <a:r>
              <a:rPr lang="en-US" altLang="zh-CN" sz="1200" dirty="0" smtClean="0">
                <a:solidFill>
                  <a:srgbClr val="000000"/>
                </a:solidFill>
                <a:latin typeface="微软雅黑" panose="020B0503020204020204" pitchFamily="34" charset="-122"/>
                <a:ea typeface="微软雅黑" panose="020B0503020204020204" pitchFamily="34" charset="-122"/>
              </a:rPr>
              <a:t>AP</a:t>
            </a:r>
            <a:r>
              <a:rPr lang="zh-CN" altLang="en-US" sz="1200" dirty="0" smtClean="0">
                <a:solidFill>
                  <a:srgbClr val="000000"/>
                </a:solidFill>
                <a:latin typeface="微软雅黑" panose="020B0503020204020204" pitchFamily="34" charset="-122"/>
                <a:ea typeface="微软雅黑" panose="020B0503020204020204" pitchFamily="34" charset="-122"/>
              </a:rPr>
              <a:t>通过接入交换机连接到网络，或通过汇聚交换机连接到网络，提供无线用户接入。</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r>
              <a:rPr lang="zh-CN" altLang="en-US" sz="1200" dirty="0" smtClean="0">
                <a:solidFill>
                  <a:srgbClr val="000000"/>
                </a:solidFill>
                <a:latin typeface="微软雅黑" panose="020B0503020204020204" pitchFamily="34" charset="-122"/>
                <a:ea typeface="微软雅黑" panose="020B0503020204020204" pitchFamily="34" charset="-122"/>
              </a:rPr>
              <a:t>汇聚层作为二三层分界点，部署敏捷交换机</a:t>
            </a:r>
            <a:r>
              <a:rPr lang="en-US" altLang="zh-CN" sz="1200" dirty="0" smtClean="0">
                <a:solidFill>
                  <a:srgbClr val="000000"/>
                </a:solidFill>
                <a:latin typeface="微软雅黑" panose="020B0503020204020204" pitchFamily="34" charset="-122"/>
                <a:ea typeface="微软雅黑" panose="020B0503020204020204" pitchFamily="34" charset="-122"/>
              </a:rPr>
              <a:t>S5720HI/7700/9700</a:t>
            </a:r>
            <a:r>
              <a:rPr lang="zh-CN" altLang="en-US" sz="1200" dirty="0" smtClean="0">
                <a:solidFill>
                  <a:srgbClr val="000000"/>
                </a:solidFill>
                <a:latin typeface="微软雅黑" panose="020B0503020204020204" pitchFamily="34" charset="-122"/>
                <a:ea typeface="微软雅黑" panose="020B0503020204020204" pitchFamily="34" charset="-122"/>
              </a:rPr>
              <a:t>，选择</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en-US" sz="1200" dirty="0" smtClean="0">
                <a:solidFill>
                  <a:srgbClr val="000000"/>
                </a:solidFill>
                <a:latin typeface="微软雅黑" panose="020B0503020204020204" pitchFamily="34" charset="-122"/>
                <a:ea typeface="微软雅黑" panose="020B0503020204020204" pitchFamily="34" charset="-122"/>
              </a:rPr>
              <a:t>板，内置集中式</a:t>
            </a:r>
            <a:r>
              <a:rPr lang="en-US" altLang="zh-CN" sz="1200" dirty="0" smtClean="0">
                <a:solidFill>
                  <a:srgbClr val="000000"/>
                </a:solidFill>
                <a:latin typeface="微软雅黑" panose="020B0503020204020204" pitchFamily="34" charset="-122"/>
                <a:ea typeface="微软雅黑" panose="020B0503020204020204" pitchFamily="34" charset="-122"/>
              </a:rPr>
              <a:t>AC</a:t>
            </a:r>
            <a:r>
              <a:rPr lang="zh-CN" altLang="en-US" sz="1200" dirty="0" smtClean="0">
                <a:solidFill>
                  <a:srgbClr val="000000"/>
                </a:solidFill>
                <a:latin typeface="微软雅黑" panose="020B0503020204020204" pitchFamily="34" charset="-122"/>
                <a:ea typeface="微软雅黑" panose="020B0503020204020204" pitchFamily="34" charset="-122"/>
              </a:rPr>
              <a:t>，无需额外部署单独的</a:t>
            </a:r>
            <a:r>
              <a:rPr lang="en-US" altLang="zh-CN" sz="1200" dirty="0" smtClean="0">
                <a:solidFill>
                  <a:srgbClr val="000000"/>
                </a:solidFill>
                <a:latin typeface="微软雅黑" panose="020B0503020204020204" pitchFamily="34" charset="-122"/>
                <a:ea typeface="微软雅黑" panose="020B0503020204020204" pitchFamily="34" charset="-122"/>
              </a:rPr>
              <a:t>AC</a:t>
            </a:r>
            <a:r>
              <a:rPr lang="zh-CN" altLang="en-US" sz="1200" dirty="0" smtClean="0">
                <a:solidFill>
                  <a:srgbClr val="000000"/>
                </a:solidFill>
                <a:latin typeface="微软雅黑" panose="020B0503020204020204" pitchFamily="34" charset="-122"/>
                <a:ea typeface="微软雅黑" panose="020B0503020204020204" pitchFamily="34" charset="-122"/>
              </a:rPr>
              <a:t>设备或者</a:t>
            </a:r>
            <a:r>
              <a:rPr lang="en-US" altLang="zh-CN" sz="1200" dirty="0" smtClean="0">
                <a:solidFill>
                  <a:srgbClr val="000000"/>
                </a:solidFill>
                <a:latin typeface="微软雅黑" panose="020B0503020204020204" pitchFamily="34" charset="-122"/>
                <a:ea typeface="微软雅黑" panose="020B0503020204020204" pitchFamily="34" charset="-122"/>
              </a:rPr>
              <a:t>ACU</a:t>
            </a:r>
            <a:r>
              <a:rPr lang="zh-CN" altLang="en-US" sz="1200" dirty="0" smtClean="0">
                <a:solidFill>
                  <a:srgbClr val="000000"/>
                </a:solidFill>
                <a:latin typeface="微软雅黑" panose="020B0503020204020204" pitchFamily="34" charset="-122"/>
                <a:ea typeface="微软雅黑" panose="020B0503020204020204" pitchFamily="34" charset="-122"/>
              </a:rPr>
              <a:t>插卡，实现有线无线深度融合：</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541655" lvl="1" indent="-271780">
              <a:buFont typeface="Wingdings" panose="05000000000000000000" pitchFamily="2" charset="2"/>
              <a:buChar char="l"/>
            </a:pPr>
            <a:r>
              <a:rPr lang="zh-CN" altLang="en-US" sz="1200" dirty="0" smtClean="0">
                <a:solidFill>
                  <a:srgbClr val="000000"/>
                </a:solidFill>
                <a:latin typeface="微软雅黑" panose="020B0503020204020204" pitchFamily="34" charset="-122"/>
                <a:ea typeface="微软雅黑" panose="020B0503020204020204" pitchFamily="34" charset="-122"/>
              </a:rPr>
              <a:t>在汇聚交换机上对有线和无线用户统一管理</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541655" lvl="1" indent="-271780">
              <a:buFont typeface="Wingdings" panose="05000000000000000000" pitchFamily="2" charset="2"/>
              <a:buChar char="l"/>
            </a:pP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541655" lvl="1" indent="-271780">
              <a:buFont typeface="Wingdings" panose="05000000000000000000" pitchFamily="2" charset="2"/>
              <a:buChar char="l"/>
            </a:pPr>
            <a:r>
              <a:rPr lang="zh-CN" altLang="en-US" sz="1200" dirty="0" smtClean="0">
                <a:solidFill>
                  <a:srgbClr val="000000"/>
                </a:solidFill>
                <a:latin typeface="微软雅黑" panose="020B0503020204020204" pitchFamily="34" charset="-122"/>
                <a:ea typeface="微软雅黑" panose="020B0503020204020204" pitchFamily="34" charset="-122"/>
              </a:rPr>
              <a:t>有线无线用户网关融合</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541655" lvl="1" indent="-271780">
              <a:buFont typeface="Wingdings" panose="05000000000000000000" pitchFamily="2" charset="2"/>
              <a:buChar char="l"/>
            </a:pP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541655" lvl="1" indent="-271780">
              <a:buFont typeface="Wingdings" panose="05000000000000000000" pitchFamily="2" charset="2"/>
              <a:buChar char="l"/>
            </a:pPr>
            <a:r>
              <a:rPr lang="zh-CN" altLang="en-US" sz="1200" dirty="0" smtClean="0">
                <a:solidFill>
                  <a:srgbClr val="000000"/>
                </a:solidFill>
                <a:latin typeface="微软雅黑" panose="020B0503020204020204" pitchFamily="34" charset="-122"/>
                <a:ea typeface="微软雅黑" panose="020B0503020204020204" pitchFamily="34" charset="-122"/>
              </a:rPr>
              <a:t>有线无线认证点融合</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endParaRPr lang="en-US" altLang="zh-CN" sz="1200" dirty="0" smtClean="0">
              <a:solidFill>
                <a:srgbClr val="000000"/>
              </a:solidFill>
              <a:latin typeface="微软雅黑" panose="020B0503020204020204" pitchFamily="34" charset="-122"/>
              <a:ea typeface="微软雅黑" panose="020B0503020204020204" pitchFamily="34" charset="-122"/>
            </a:endParaRPr>
          </a:p>
        </p:txBody>
      </p:sp>
      <p:pic>
        <p:nvPicPr>
          <p:cNvPr id="297" name="Picture 461" descr="图片240"/>
          <p:cNvPicPr>
            <a:picLocks noChangeAspect="1" noChangeArrowheads="1"/>
          </p:cNvPicPr>
          <p:nvPr/>
        </p:nvPicPr>
        <p:blipFill>
          <a:blip r:embed="rId4" cstate="print"/>
          <a:srcRect/>
          <a:stretch>
            <a:fillRect/>
          </a:stretch>
        </p:blipFill>
        <p:spPr bwMode="auto">
          <a:xfrm>
            <a:off x="2851769" y="3586854"/>
            <a:ext cx="272356" cy="289637"/>
          </a:xfrm>
          <a:prstGeom prst="rect">
            <a:avLst/>
          </a:prstGeom>
          <a:noFill/>
          <a:ln w="9525">
            <a:noFill/>
            <a:miter lim="800000"/>
            <a:headEnd/>
            <a:tailEnd/>
          </a:ln>
        </p:spPr>
      </p:pic>
      <p:pic>
        <p:nvPicPr>
          <p:cNvPr id="299" name="Picture 338" descr="图片262"/>
          <p:cNvPicPr>
            <a:picLocks noChangeArrowheads="1"/>
          </p:cNvPicPr>
          <p:nvPr/>
        </p:nvPicPr>
        <p:blipFill>
          <a:blip r:embed="rId5" cstate="print"/>
          <a:srcRect/>
          <a:stretch>
            <a:fillRect/>
          </a:stretch>
        </p:blipFill>
        <p:spPr bwMode="auto">
          <a:xfrm>
            <a:off x="3437608" y="3996429"/>
            <a:ext cx="272356" cy="288844"/>
          </a:xfrm>
          <a:prstGeom prst="rect">
            <a:avLst/>
          </a:prstGeom>
          <a:noFill/>
          <a:ln w="9525">
            <a:noFill/>
            <a:miter lim="800000"/>
            <a:headEnd/>
            <a:tailEnd/>
          </a:ln>
        </p:spPr>
      </p:pic>
      <p:grpSp>
        <p:nvGrpSpPr>
          <p:cNvPr id="9" name="组合 307"/>
          <p:cNvGrpSpPr/>
          <p:nvPr/>
        </p:nvGrpSpPr>
        <p:grpSpPr>
          <a:xfrm>
            <a:off x="3818299" y="4000695"/>
            <a:ext cx="627698" cy="480010"/>
            <a:chOff x="3846874" y="4038795"/>
            <a:chExt cx="627698" cy="480010"/>
          </a:xfrm>
        </p:grpSpPr>
        <p:grpSp>
          <p:nvGrpSpPr>
            <p:cNvPr id="10" name="Group 43"/>
            <p:cNvGrpSpPr/>
            <p:nvPr/>
          </p:nvGrpSpPr>
          <p:grpSpPr bwMode="auto">
            <a:xfrm rot="16200000" flipH="1" flipV="1">
              <a:off x="3963898" y="4076200"/>
              <a:ext cx="347722" cy="272911"/>
              <a:chOff x="1679" y="3733"/>
              <a:chExt cx="165" cy="131"/>
            </a:xfrm>
            <a:effectLst>
              <a:outerShdw blurRad="50800" dist="38100" dir="5400000" algn="t" rotWithShape="0">
                <a:prstClr val="black">
                  <a:alpha val="40000"/>
                </a:prstClr>
              </a:outerShdw>
            </a:effectLst>
          </p:grpSpPr>
          <p:sp>
            <p:nvSpPr>
              <p:cNvPr id="312"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313"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314"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315"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310" name="Picture 164" descr="10"/>
            <p:cNvPicPr>
              <a:picLocks noChangeAspect="1" noChangeArrowheads="1"/>
            </p:cNvPicPr>
            <p:nvPr/>
          </p:nvPicPr>
          <p:blipFill>
            <a:blip r:embed="rId9" cstate="print"/>
            <a:srcRect/>
            <a:stretch>
              <a:fillRect/>
            </a:stretch>
          </p:blipFill>
          <p:spPr bwMode="auto">
            <a:xfrm>
              <a:off x="4256242" y="4302335"/>
              <a:ext cx="218330" cy="216469"/>
            </a:xfrm>
            <a:prstGeom prst="rect">
              <a:avLst/>
            </a:prstGeom>
            <a:noFill/>
          </p:spPr>
        </p:pic>
        <p:pic>
          <p:nvPicPr>
            <p:cNvPr id="311" name="Picture 164" descr="10"/>
            <p:cNvPicPr>
              <a:picLocks noChangeAspect="1" noChangeArrowheads="1"/>
            </p:cNvPicPr>
            <p:nvPr/>
          </p:nvPicPr>
          <p:blipFill>
            <a:blip r:embed="rId9" cstate="print"/>
            <a:srcRect/>
            <a:stretch>
              <a:fillRect/>
            </a:stretch>
          </p:blipFill>
          <p:spPr bwMode="auto">
            <a:xfrm>
              <a:off x="3846874" y="4302335"/>
              <a:ext cx="218330" cy="216470"/>
            </a:xfrm>
            <a:prstGeom prst="rect">
              <a:avLst/>
            </a:prstGeom>
            <a:noFill/>
          </p:spPr>
        </p:pic>
      </p:grpSp>
      <p:sp>
        <p:nvSpPr>
          <p:cNvPr id="316" name="Oval 5"/>
          <p:cNvSpPr>
            <a:spLocks noChangeArrowheads="1"/>
          </p:cNvSpPr>
          <p:nvPr/>
        </p:nvSpPr>
        <p:spPr bwMode="auto">
          <a:xfrm>
            <a:off x="1809560" y="2927830"/>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317" name="Oval 5"/>
          <p:cNvSpPr>
            <a:spLocks noChangeArrowheads="1"/>
          </p:cNvSpPr>
          <p:nvPr/>
        </p:nvSpPr>
        <p:spPr bwMode="auto">
          <a:xfrm>
            <a:off x="1447610" y="291830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318" name="Oval 5"/>
          <p:cNvSpPr>
            <a:spLocks noChangeArrowheads="1"/>
          </p:cNvSpPr>
          <p:nvPr/>
        </p:nvSpPr>
        <p:spPr bwMode="auto">
          <a:xfrm>
            <a:off x="3514535" y="2908780"/>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319" name="Oval 5"/>
          <p:cNvSpPr>
            <a:spLocks noChangeArrowheads="1"/>
          </p:cNvSpPr>
          <p:nvPr/>
        </p:nvSpPr>
        <p:spPr bwMode="auto">
          <a:xfrm>
            <a:off x="3924110" y="2908780"/>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320" name="Oval 5"/>
          <p:cNvSpPr>
            <a:spLocks noChangeArrowheads="1"/>
          </p:cNvSpPr>
          <p:nvPr/>
        </p:nvSpPr>
        <p:spPr bwMode="auto">
          <a:xfrm>
            <a:off x="2933510" y="291830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321" name="Oval 5"/>
          <p:cNvSpPr>
            <a:spLocks noChangeArrowheads="1"/>
          </p:cNvSpPr>
          <p:nvPr/>
        </p:nvSpPr>
        <p:spPr bwMode="auto">
          <a:xfrm>
            <a:off x="2447735" y="2927830"/>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Tree>
  </p:cSld>
  <p:clrMapOvr>
    <a:masterClrMapping/>
  </p:clrMapOvr>
  <p:transition advClick="0" advTm="8000">
    <p:fade thruBlk="1"/>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 name="Rectangle 25"/>
          <p:cNvSpPr>
            <a:spLocks noChangeArrowheads="1"/>
          </p:cNvSpPr>
          <p:nvPr/>
        </p:nvSpPr>
        <p:spPr bwMode="auto">
          <a:xfrm>
            <a:off x="2371644" y="2753026"/>
            <a:ext cx="781282" cy="216834"/>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en-US" altLang="zh-CN" sz="800" b="1" dirty="0" smtClean="0">
                <a:solidFill>
                  <a:srgbClr val="990000"/>
                </a:solidFill>
                <a:latin typeface="Arial Black" panose="020B0A04020102020204" pitchFamily="34" charset="0"/>
              </a:rPr>
              <a:t>CAPWAP</a:t>
            </a:r>
            <a:endParaRPr lang="zh-CN" altLang="en-US" sz="800" b="1" dirty="0">
              <a:solidFill>
                <a:srgbClr val="990000"/>
              </a:solidFill>
              <a:latin typeface="Arial Black" panose="020B0A04020102020204" pitchFamily="34" charset="0"/>
            </a:endParaRPr>
          </a:p>
        </p:txBody>
      </p:sp>
      <p:sp>
        <p:nvSpPr>
          <p:cNvPr id="348" name="Line 7"/>
          <p:cNvSpPr>
            <a:spLocks noChangeShapeType="1"/>
          </p:cNvSpPr>
          <p:nvPr/>
        </p:nvSpPr>
        <p:spPr bwMode="auto">
          <a:xfrm flipV="1">
            <a:off x="784389" y="2325802"/>
            <a:ext cx="3820605" cy="0"/>
          </a:xfrm>
          <a:prstGeom prst="line">
            <a:avLst/>
          </a:prstGeom>
          <a:noFill/>
          <a:ln w="38100">
            <a:solidFill>
              <a:srgbClr val="C00000"/>
            </a:solidFill>
            <a:prstDash val="dash"/>
            <a:round/>
          </a:ln>
          <a:effectLst/>
        </p:spPr>
        <p:txBody>
          <a:bodyPr wrap="square" lIns="91425" tIns="45712" rIns="91425" bIns="45712" anchor="ctr">
            <a:spAutoFit/>
          </a:bodyPr>
          <a:lstStyle/>
          <a:p>
            <a:pPr fontAlgn="auto">
              <a:spcBef>
                <a:spcPts val="0"/>
              </a:spcBef>
              <a:spcAft>
                <a:spcPts val="0"/>
              </a:spcAft>
              <a:defRPr/>
            </a:pPr>
            <a:endParaRPr lang="zh-CN" altLang="en-US" sz="1000" kern="0">
              <a:solidFill>
                <a:sysClr val="windowText" lastClr="000000"/>
              </a:solidFill>
            </a:endParaRPr>
          </a:p>
        </p:txBody>
      </p:sp>
      <p:sp>
        <p:nvSpPr>
          <p:cNvPr id="349" name="Text Box 6"/>
          <p:cNvSpPr txBox="1">
            <a:spLocks noChangeArrowheads="1"/>
          </p:cNvSpPr>
          <p:nvPr/>
        </p:nvSpPr>
        <p:spPr bwMode="auto">
          <a:xfrm>
            <a:off x="855199" y="2354347"/>
            <a:ext cx="748811" cy="246155"/>
          </a:xfrm>
          <a:prstGeom prst="rect">
            <a:avLst/>
          </a:prstGeom>
          <a:noFill/>
          <a:ln w="9525">
            <a:noFill/>
            <a:miter lim="800000"/>
          </a:ln>
          <a:effectLst/>
        </p:spPr>
        <p:txBody>
          <a:bodyPr wrap="square" lIns="91375" tIns="45687" rIns="91375" bIns="45687">
            <a:spAutoFit/>
          </a:bodyPr>
          <a:lstStyle/>
          <a:p>
            <a:pPr algn="ctr">
              <a:spcBef>
                <a:spcPct val="50000"/>
              </a:spcBef>
            </a:pPr>
            <a:r>
              <a:rPr lang="en-US" altLang="zh-CN" sz="1000" b="1" dirty="0" smtClean="0">
                <a:solidFill>
                  <a:srgbClr val="990000"/>
                </a:solidFill>
                <a:latin typeface="微软雅黑" panose="020B0503020204020204" pitchFamily="34" charset="-122"/>
                <a:ea typeface="微软雅黑" panose="020B0503020204020204" pitchFamily="34" charset="-122"/>
              </a:rPr>
              <a:t>L2</a:t>
            </a:r>
            <a:r>
              <a:rPr lang="zh-CN" altLang="en-US" sz="1000" b="1" dirty="0">
                <a:solidFill>
                  <a:srgbClr val="990000"/>
                </a:solidFill>
                <a:latin typeface="微软雅黑" panose="020B0503020204020204" pitchFamily="34" charset="-122"/>
                <a:ea typeface="微软雅黑" panose="020B0503020204020204" pitchFamily="34" charset="-122"/>
              </a:rPr>
              <a:t>交换</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350" name="Line 5"/>
          <p:cNvSpPr>
            <a:spLocks noChangeShapeType="1"/>
          </p:cNvSpPr>
          <p:nvPr/>
        </p:nvSpPr>
        <p:spPr bwMode="auto">
          <a:xfrm flipV="1">
            <a:off x="891383" y="2383796"/>
            <a:ext cx="0" cy="185486"/>
          </a:xfrm>
          <a:prstGeom prst="line">
            <a:avLst/>
          </a:prstGeom>
          <a:noFill/>
          <a:ln w="28575">
            <a:solidFill>
              <a:srgbClr val="C00000"/>
            </a:solidFill>
            <a:round/>
            <a:headEnd type="triangle" w="med" len="med"/>
          </a:ln>
          <a:effectLst/>
        </p:spPr>
        <p:txBody>
          <a:bodyPr lIns="91425" tIns="45712" rIns="91425" bIns="45712" anchor="ctr">
            <a:spAutoFit/>
          </a:bodyPr>
          <a:lstStyle/>
          <a:p>
            <a:pPr fontAlgn="auto">
              <a:spcBef>
                <a:spcPts val="0"/>
              </a:spcBef>
              <a:spcAft>
                <a:spcPts val="0"/>
              </a:spcAft>
              <a:defRPr/>
            </a:pPr>
            <a:endParaRPr lang="zh-CN" altLang="en-US" sz="1000" kern="0">
              <a:solidFill>
                <a:sysClr val="windowText" lastClr="000000"/>
              </a:solidFill>
            </a:endParaRPr>
          </a:p>
        </p:txBody>
      </p:sp>
      <p:sp>
        <p:nvSpPr>
          <p:cNvPr id="351" name="Text Box 3"/>
          <p:cNvSpPr txBox="1">
            <a:spLocks noChangeArrowheads="1"/>
          </p:cNvSpPr>
          <p:nvPr/>
        </p:nvSpPr>
        <p:spPr bwMode="auto">
          <a:xfrm>
            <a:off x="855199" y="2067434"/>
            <a:ext cx="786911" cy="136651"/>
          </a:xfrm>
          <a:prstGeom prst="rect">
            <a:avLst/>
          </a:prstGeom>
          <a:noFill/>
          <a:ln w="9525">
            <a:noFill/>
            <a:miter lim="800000"/>
          </a:ln>
          <a:effectLst/>
        </p:spPr>
        <p:txBody>
          <a:bodyPr wrap="square" lIns="91375" tIns="45687" rIns="91375" bIns="45687">
            <a:noAutofit/>
          </a:bodyPr>
          <a:lstStyle/>
          <a:p>
            <a:pPr algn="ctr">
              <a:spcBef>
                <a:spcPct val="50000"/>
              </a:spcBef>
            </a:pPr>
            <a:r>
              <a:rPr lang="en-US" altLang="zh-CN" sz="1000" b="1" dirty="0" smtClean="0">
                <a:solidFill>
                  <a:srgbClr val="990000"/>
                </a:solidFill>
                <a:latin typeface="微软雅黑" panose="020B0503020204020204" pitchFamily="34" charset="-122"/>
                <a:ea typeface="微软雅黑" panose="020B0503020204020204" pitchFamily="34" charset="-122"/>
              </a:rPr>
              <a:t>L3</a:t>
            </a:r>
            <a:r>
              <a:rPr lang="zh-CN" altLang="en-US" sz="1000" b="1" dirty="0" smtClean="0">
                <a:solidFill>
                  <a:srgbClr val="990000"/>
                </a:solidFill>
                <a:latin typeface="微软雅黑" panose="020B0503020204020204" pitchFamily="34" charset="-122"/>
                <a:ea typeface="微软雅黑" panose="020B0503020204020204" pitchFamily="34" charset="-122"/>
              </a:rPr>
              <a:t>路由</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352" name="Line 5"/>
          <p:cNvSpPr>
            <a:spLocks noChangeShapeType="1"/>
          </p:cNvSpPr>
          <p:nvPr/>
        </p:nvSpPr>
        <p:spPr bwMode="auto">
          <a:xfrm>
            <a:off x="891383" y="2105534"/>
            <a:ext cx="0" cy="185486"/>
          </a:xfrm>
          <a:prstGeom prst="line">
            <a:avLst/>
          </a:prstGeom>
          <a:noFill/>
          <a:ln w="28575">
            <a:solidFill>
              <a:srgbClr val="C00000"/>
            </a:solidFill>
            <a:round/>
            <a:headEnd type="triangle" w="med" len="med"/>
          </a:ln>
          <a:effectLst/>
        </p:spPr>
        <p:txBody>
          <a:bodyPr wrap="square" lIns="91425" tIns="45712" rIns="91425" bIns="45712" anchor="ctr">
            <a:spAutoFit/>
          </a:bodyPr>
          <a:lstStyle/>
          <a:p>
            <a:pPr fontAlgn="auto">
              <a:spcBef>
                <a:spcPts val="0"/>
              </a:spcBef>
              <a:spcAft>
                <a:spcPts val="0"/>
              </a:spcAft>
              <a:defRPr/>
            </a:pPr>
            <a:endParaRPr lang="zh-CN" altLang="en-US" sz="1000" kern="0">
              <a:solidFill>
                <a:sysClr val="windowText" lastClr="000000"/>
              </a:solidFill>
            </a:endParaRPr>
          </a:p>
        </p:txBody>
      </p:sp>
      <p:sp>
        <p:nvSpPr>
          <p:cNvPr id="108" name="圆角矩形 107"/>
          <p:cNvSpPr/>
          <p:nvPr/>
        </p:nvSpPr>
        <p:spPr bwMode="auto">
          <a:xfrm>
            <a:off x="1098342" y="3052870"/>
            <a:ext cx="3419430" cy="511042"/>
          </a:xfrm>
          <a:prstGeom prst="roundRect">
            <a:avLst>
              <a:gd name="adj" fmla="val 3059"/>
            </a:avLst>
          </a:prstGeom>
          <a:solidFill>
            <a:srgbClr val="FFFFFF">
              <a:lumMod val="85000"/>
              <a:alpha val="40000"/>
            </a:srgbClr>
          </a:solidFill>
          <a:ln w="6350" cap="flat" cmpd="sng" algn="ctr">
            <a:solidFill>
              <a:srgbClr val="FFFFFF">
                <a:lumMod val="65000"/>
              </a:srgbClr>
            </a:solidFill>
            <a:prstDash val="solid"/>
            <a:round/>
            <a:headEnd type="none" w="med" len="med"/>
            <a:tailEnd type="none" w="med" len="med"/>
          </a:ln>
          <a:effectLst/>
        </p:spPr>
        <p:txBody>
          <a:bodyPr vert="horz" wrap="square" lIns="0" tIns="0" rIns="0" bIns="0" numCol="1" rtlCol="0" anchor="t" anchorCtr="0" compatLnSpc="1">
            <a:noAutofit/>
          </a:bodyPr>
          <a:lstStyle/>
          <a:p>
            <a:pPr defTabSz="444500">
              <a:buClr>
                <a:srgbClr val="A2A2A2"/>
              </a:buClr>
              <a:buSzPct val="70000"/>
              <a:defRPr/>
            </a:pPr>
            <a:endParaRPr lang="zh-CN" altLang="en-US" kern="0" smtClean="0">
              <a:solidFill>
                <a:srgbClr val="333399"/>
              </a:solidFill>
            </a:endParaRPr>
          </a:p>
        </p:txBody>
      </p:sp>
      <p:sp>
        <p:nvSpPr>
          <p:cNvPr id="109" name="圆角矩形 108"/>
          <p:cNvSpPr/>
          <p:nvPr/>
        </p:nvSpPr>
        <p:spPr bwMode="auto">
          <a:xfrm>
            <a:off x="2289482" y="2037690"/>
            <a:ext cx="943732" cy="462244"/>
          </a:xfrm>
          <a:prstGeom prst="roundRect">
            <a:avLst/>
          </a:prstGeom>
          <a:solidFill>
            <a:srgbClr val="FFFF00">
              <a:alpha val="50000"/>
            </a:srgbClr>
          </a:solidFill>
          <a:ln w="12700">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rgbClr val="000000"/>
              </a:solidFill>
              <a:latin typeface="Arial" panose="020B0604020202020204" pitchFamily="34" charset="0"/>
              <a:ea typeface="宋体" panose="02010600030101010101" pitchFamily="2" charset="-122"/>
            </a:endParaRPr>
          </a:p>
        </p:txBody>
      </p:sp>
      <p:grpSp>
        <p:nvGrpSpPr>
          <p:cNvPr id="2" name="组合 309"/>
          <p:cNvGrpSpPr/>
          <p:nvPr/>
        </p:nvGrpSpPr>
        <p:grpSpPr>
          <a:xfrm>
            <a:off x="2529947" y="2229950"/>
            <a:ext cx="546098" cy="117947"/>
            <a:chOff x="3842121" y="2873580"/>
            <a:chExt cx="1010564" cy="214625"/>
          </a:xfrm>
        </p:grpSpPr>
        <p:cxnSp>
          <p:nvCxnSpPr>
            <p:cNvPr id="308" name="直接连接符 307"/>
            <p:cNvCxnSpPr/>
            <p:nvPr/>
          </p:nvCxnSpPr>
          <p:spPr bwMode="auto">
            <a:xfrm>
              <a:off x="3844685" y="2933568"/>
              <a:ext cx="1008000" cy="0"/>
            </a:xfrm>
            <a:prstGeom prst="line">
              <a:avLst/>
            </a:prstGeom>
            <a:noFill/>
            <a:ln w="6350" cap="flat" cmpd="sng" algn="ctr">
              <a:solidFill>
                <a:srgbClr val="808080"/>
              </a:solidFill>
              <a:prstDash val="solid"/>
              <a:round/>
              <a:headEnd type="none" w="med" len="med"/>
              <a:tailEnd type="none" w="med" len="med"/>
            </a:ln>
            <a:effectLst/>
          </p:spPr>
        </p:cxnSp>
        <p:cxnSp>
          <p:nvCxnSpPr>
            <p:cNvPr id="309" name="直接连接符 308"/>
            <p:cNvCxnSpPr/>
            <p:nvPr/>
          </p:nvCxnSpPr>
          <p:spPr bwMode="auto">
            <a:xfrm>
              <a:off x="3842121" y="3034543"/>
              <a:ext cx="1008000" cy="0"/>
            </a:xfrm>
            <a:prstGeom prst="line">
              <a:avLst/>
            </a:prstGeom>
            <a:noFill/>
            <a:ln w="6350" cap="flat" cmpd="sng" algn="ctr">
              <a:solidFill>
                <a:srgbClr val="808080"/>
              </a:solidFill>
              <a:prstDash val="solid"/>
              <a:round/>
              <a:headEnd type="none" w="med" len="med"/>
              <a:tailEnd type="none" w="med" len="med"/>
            </a:ln>
            <a:effectLst/>
          </p:spPr>
        </p:cxnSp>
        <p:sp>
          <p:nvSpPr>
            <p:cNvPr id="310" name="椭圆 309"/>
            <p:cNvSpPr/>
            <p:nvPr/>
          </p:nvSpPr>
          <p:spPr bwMode="auto">
            <a:xfrm>
              <a:off x="4216554" y="28735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cxnSp>
        <p:nvCxnSpPr>
          <p:cNvPr id="111" name="直接连接符 110"/>
          <p:cNvCxnSpPr>
            <a:stCxn id="121" idx="2"/>
            <a:endCxn id="120" idx="0"/>
          </p:cNvCxnSpPr>
          <p:nvPr/>
        </p:nvCxnSpPr>
        <p:spPr bwMode="auto">
          <a:xfrm>
            <a:off x="2512908" y="1672891"/>
            <a:ext cx="472510" cy="466993"/>
          </a:xfrm>
          <a:prstGeom prst="line">
            <a:avLst/>
          </a:prstGeom>
          <a:noFill/>
          <a:ln w="6350" cap="flat" cmpd="sng" algn="ctr">
            <a:solidFill>
              <a:srgbClr val="808080"/>
            </a:solidFill>
            <a:prstDash val="solid"/>
            <a:round/>
            <a:headEnd type="none" w="med" len="med"/>
            <a:tailEnd type="none" w="med" len="med"/>
          </a:ln>
          <a:effectLst/>
        </p:spPr>
      </p:cxnSp>
      <p:cxnSp>
        <p:nvCxnSpPr>
          <p:cNvPr id="112" name="直接连接符 111"/>
          <p:cNvCxnSpPr>
            <a:stCxn id="122" idx="2"/>
            <a:endCxn id="120" idx="0"/>
          </p:cNvCxnSpPr>
          <p:nvPr/>
        </p:nvCxnSpPr>
        <p:spPr bwMode="auto">
          <a:xfrm>
            <a:off x="2984209" y="1672891"/>
            <a:ext cx="1209" cy="466993"/>
          </a:xfrm>
          <a:prstGeom prst="line">
            <a:avLst/>
          </a:prstGeom>
          <a:noFill/>
          <a:ln w="6350" cap="flat" cmpd="sng" algn="ctr">
            <a:solidFill>
              <a:srgbClr val="808080"/>
            </a:solidFill>
            <a:prstDash val="solid"/>
            <a:round/>
            <a:headEnd type="none" w="med" len="med"/>
            <a:tailEnd type="none" w="med" len="med"/>
          </a:ln>
          <a:effectLst/>
        </p:spPr>
      </p:cxnSp>
      <p:cxnSp>
        <p:nvCxnSpPr>
          <p:cNvPr id="113" name="直接连接符 112"/>
          <p:cNvCxnSpPr>
            <a:stCxn id="122" idx="2"/>
            <a:endCxn id="119" idx="0"/>
          </p:cNvCxnSpPr>
          <p:nvPr/>
        </p:nvCxnSpPr>
        <p:spPr bwMode="auto">
          <a:xfrm flipH="1">
            <a:off x="2511697" y="1672891"/>
            <a:ext cx="472512" cy="466993"/>
          </a:xfrm>
          <a:prstGeom prst="line">
            <a:avLst/>
          </a:prstGeom>
          <a:noFill/>
          <a:ln w="6350" cap="flat" cmpd="sng" algn="ctr">
            <a:solidFill>
              <a:srgbClr val="808080"/>
            </a:solidFill>
            <a:prstDash val="solid"/>
            <a:round/>
            <a:headEnd type="none" w="med" len="med"/>
            <a:tailEnd type="none" w="med" len="med"/>
          </a:ln>
          <a:effectLst/>
        </p:spPr>
      </p:cxnSp>
      <p:cxnSp>
        <p:nvCxnSpPr>
          <p:cNvPr id="114" name="直接连接符 113"/>
          <p:cNvCxnSpPr>
            <a:endCxn id="120" idx="2"/>
          </p:cNvCxnSpPr>
          <p:nvPr/>
        </p:nvCxnSpPr>
        <p:spPr bwMode="auto">
          <a:xfrm flipV="1">
            <a:off x="1445696" y="2427316"/>
            <a:ext cx="1539722" cy="785169"/>
          </a:xfrm>
          <a:prstGeom prst="line">
            <a:avLst/>
          </a:prstGeom>
          <a:noFill/>
          <a:ln w="6350" cap="flat" cmpd="sng" algn="ctr">
            <a:solidFill>
              <a:srgbClr val="808080"/>
            </a:solidFill>
            <a:prstDash val="solid"/>
            <a:round/>
            <a:headEnd type="none" w="med" len="med"/>
            <a:tailEnd type="none" w="med" len="med"/>
          </a:ln>
          <a:effectLst/>
        </p:spPr>
      </p:cxnSp>
      <p:cxnSp>
        <p:nvCxnSpPr>
          <p:cNvPr id="115" name="直接连接符 114"/>
          <p:cNvCxnSpPr>
            <a:endCxn id="120" idx="2"/>
          </p:cNvCxnSpPr>
          <p:nvPr/>
        </p:nvCxnSpPr>
        <p:spPr bwMode="auto">
          <a:xfrm flipV="1">
            <a:off x="1919416" y="2427316"/>
            <a:ext cx="1066002" cy="785169"/>
          </a:xfrm>
          <a:prstGeom prst="line">
            <a:avLst/>
          </a:prstGeom>
          <a:noFill/>
          <a:ln w="6350" cap="flat" cmpd="sng" algn="ctr">
            <a:solidFill>
              <a:srgbClr val="808080"/>
            </a:solidFill>
            <a:prstDash val="solid"/>
            <a:round/>
            <a:headEnd type="none" w="med" len="med"/>
            <a:tailEnd type="none" w="med" len="med"/>
          </a:ln>
          <a:effectLst/>
        </p:spPr>
      </p:cxnSp>
      <p:cxnSp>
        <p:nvCxnSpPr>
          <p:cNvPr id="116" name="直接连接符 115"/>
          <p:cNvCxnSpPr>
            <a:endCxn id="119" idx="2"/>
          </p:cNvCxnSpPr>
          <p:nvPr/>
        </p:nvCxnSpPr>
        <p:spPr bwMode="auto">
          <a:xfrm flipV="1">
            <a:off x="1919416" y="2427316"/>
            <a:ext cx="592281" cy="785169"/>
          </a:xfrm>
          <a:prstGeom prst="line">
            <a:avLst/>
          </a:prstGeom>
          <a:noFill/>
          <a:ln w="6350" cap="flat" cmpd="sng" algn="ctr">
            <a:solidFill>
              <a:srgbClr val="808080"/>
            </a:solidFill>
            <a:prstDash val="solid"/>
            <a:round/>
            <a:headEnd type="none" w="med" len="med"/>
            <a:tailEnd type="none" w="med" len="med"/>
          </a:ln>
          <a:effectLst/>
        </p:spPr>
      </p:cxnSp>
      <p:cxnSp>
        <p:nvCxnSpPr>
          <p:cNvPr id="117" name="直接连接符 116"/>
          <p:cNvCxnSpPr>
            <a:endCxn id="119" idx="2"/>
          </p:cNvCxnSpPr>
          <p:nvPr/>
        </p:nvCxnSpPr>
        <p:spPr bwMode="auto">
          <a:xfrm flipV="1">
            <a:off x="1445696" y="2427316"/>
            <a:ext cx="1066001" cy="785169"/>
          </a:xfrm>
          <a:prstGeom prst="line">
            <a:avLst/>
          </a:prstGeom>
          <a:noFill/>
          <a:ln w="6350" cap="flat" cmpd="sng" algn="ctr">
            <a:solidFill>
              <a:srgbClr val="808080"/>
            </a:solidFill>
            <a:prstDash val="solid"/>
            <a:round/>
            <a:headEnd type="none" w="med" len="med"/>
            <a:tailEnd type="none" w="med" len="med"/>
          </a:ln>
          <a:effectLst/>
        </p:spPr>
      </p:cxnSp>
      <p:cxnSp>
        <p:nvCxnSpPr>
          <p:cNvPr id="118" name="直接连接符 117"/>
          <p:cNvCxnSpPr>
            <a:stCxn id="121" idx="2"/>
            <a:endCxn id="119" idx="0"/>
          </p:cNvCxnSpPr>
          <p:nvPr/>
        </p:nvCxnSpPr>
        <p:spPr bwMode="auto">
          <a:xfrm flipH="1">
            <a:off x="2511697" y="1672891"/>
            <a:ext cx="1211" cy="466993"/>
          </a:xfrm>
          <a:prstGeom prst="line">
            <a:avLst/>
          </a:prstGeom>
          <a:noFill/>
          <a:ln w="6350" cap="flat" cmpd="sng" algn="ctr">
            <a:solidFill>
              <a:srgbClr val="808080"/>
            </a:solidFill>
            <a:prstDash val="solid"/>
            <a:round/>
            <a:headEnd type="none" w="med" len="med"/>
            <a:tailEnd type="none" w="med" len="med"/>
          </a:ln>
          <a:effectLst/>
        </p:spPr>
      </p:cxnSp>
      <p:pic>
        <p:nvPicPr>
          <p:cNvPr id="119" name="Picture 460" descr="图片239"/>
          <p:cNvPicPr>
            <a:picLocks noChangeAspect="1" noChangeArrowheads="1"/>
          </p:cNvPicPr>
          <p:nvPr/>
        </p:nvPicPr>
        <p:blipFill>
          <a:blip r:embed="rId1" cstate="print"/>
          <a:srcRect/>
          <a:stretch>
            <a:fillRect/>
          </a:stretch>
        </p:blipFill>
        <p:spPr bwMode="auto">
          <a:xfrm>
            <a:off x="2375519" y="2139884"/>
            <a:ext cx="272356" cy="287432"/>
          </a:xfrm>
          <a:prstGeom prst="rect">
            <a:avLst/>
          </a:prstGeom>
          <a:noFill/>
          <a:effectLst/>
        </p:spPr>
      </p:pic>
      <p:pic>
        <p:nvPicPr>
          <p:cNvPr id="120" name="Picture 460" descr="图片239"/>
          <p:cNvPicPr>
            <a:picLocks noChangeAspect="1" noChangeArrowheads="1"/>
          </p:cNvPicPr>
          <p:nvPr/>
        </p:nvPicPr>
        <p:blipFill>
          <a:blip r:embed="rId1" cstate="print"/>
          <a:srcRect/>
          <a:stretch>
            <a:fillRect/>
          </a:stretch>
        </p:blipFill>
        <p:spPr bwMode="auto">
          <a:xfrm>
            <a:off x="2849240" y="2139884"/>
            <a:ext cx="272356" cy="287432"/>
          </a:xfrm>
          <a:prstGeom prst="rect">
            <a:avLst/>
          </a:prstGeom>
          <a:noFill/>
          <a:effectLst/>
        </p:spPr>
      </p:pic>
      <p:pic>
        <p:nvPicPr>
          <p:cNvPr id="121" name="Picture 8" descr="05"/>
          <p:cNvPicPr>
            <a:picLocks noChangeAspect="1" noChangeArrowheads="1"/>
          </p:cNvPicPr>
          <p:nvPr/>
        </p:nvPicPr>
        <p:blipFill>
          <a:blip r:embed="rId2" cstate="print"/>
          <a:srcRect/>
          <a:stretch>
            <a:fillRect/>
          </a:stretch>
        </p:blipFill>
        <p:spPr bwMode="auto">
          <a:xfrm>
            <a:off x="2375519" y="1395918"/>
            <a:ext cx="274777" cy="276973"/>
          </a:xfrm>
          <a:prstGeom prst="rect">
            <a:avLst/>
          </a:prstGeom>
          <a:noFill/>
          <a:ln w="9525">
            <a:noFill/>
            <a:miter lim="800000"/>
            <a:headEnd/>
            <a:tailEnd/>
          </a:ln>
        </p:spPr>
      </p:pic>
      <p:pic>
        <p:nvPicPr>
          <p:cNvPr id="122" name="Picture 8" descr="05"/>
          <p:cNvPicPr>
            <a:picLocks noChangeAspect="1" noChangeArrowheads="1"/>
          </p:cNvPicPr>
          <p:nvPr/>
        </p:nvPicPr>
        <p:blipFill>
          <a:blip r:embed="rId2" cstate="print"/>
          <a:srcRect/>
          <a:stretch>
            <a:fillRect/>
          </a:stretch>
        </p:blipFill>
        <p:spPr bwMode="auto">
          <a:xfrm>
            <a:off x="2846820" y="1395918"/>
            <a:ext cx="274777" cy="276973"/>
          </a:xfrm>
          <a:prstGeom prst="rect">
            <a:avLst/>
          </a:prstGeom>
          <a:noFill/>
          <a:ln w="9525">
            <a:noFill/>
            <a:miter lim="800000"/>
            <a:headEnd/>
            <a:tailEnd/>
          </a:ln>
        </p:spPr>
      </p:pic>
      <p:cxnSp>
        <p:nvCxnSpPr>
          <p:cNvPr id="123" name="直接连接符 122"/>
          <p:cNvCxnSpPr>
            <a:stCxn id="121" idx="3"/>
            <a:endCxn id="122" idx="1"/>
          </p:cNvCxnSpPr>
          <p:nvPr/>
        </p:nvCxnSpPr>
        <p:spPr bwMode="auto">
          <a:xfrm>
            <a:off x="2650297" y="1534405"/>
            <a:ext cx="196523" cy="0"/>
          </a:xfrm>
          <a:prstGeom prst="line">
            <a:avLst/>
          </a:prstGeom>
          <a:noFill/>
          <a:ln w="6350" cap="flat" cmpd="sng" algn="ctr">
            <a:solidFill>
              <a:srgbClr val="FFFFFF">
                <a:lumMod val="50000"/>
              </a:srgbClr>
            </a:solidFill>
            <a:prstDash val="solid"/>
            <a:round/>
            <a:headEnd type="none" w="med" len="med"/>
            <a:tailEnd type="none" w="med" len="med"/>
          </a:ln>
          <a:effectLst/>
        </p:spPr>
      </p:cxnSp>
      <p:grpSp>
        <p:nvGrpSpPr>
          <p:cNvPr id="3" name="组合 95"/>
          <p:cNvGrpSpPr/>
          <p:nvPr/>
        </p:nvGrpSpPr>
        <p:grpSpPr>
          <a:xfrm>
            <a:off x="3596596" y="3243155"/>
            <a:ext cx="390466" cy="117947"/>
            <a:chOff x="6783441" y="2911680"/>
            <a:chExt cx="722564" cy="214625"/>
          </a:xfrm>
        </p:grpSpPr>
        <p:cxnSp>
          <p:nvCxnSpPr>
            <p:cNvPr id="305" name="直接连接符 304"/>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306" name="直接连接符 305"/>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307" name="椭圆 306"/>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cxnSp>
        <p:nvCxnSpPr>
          <p:cNvPr id="125" name="直接连接符 124"/>
          <p:cNvCxnSpPr>
            <a:endCxn id="120" idx="2"/>
          </p:cNvCxnSpPr>
          <p:nvPr/>
        </p:nvCxnSpPr>
        <p:spPr bwMode="auto">
          <a:xfrm flipH="1" flipV="1">
            <a:off x="2985418" y="2427316"/>
            <a:ext cx="1055093" cy="785169"/>
          </a:xfrm>
          <a:prstGeom prst="line">
            <a:avLst/>
          </a:prstGeom>
          <a:noFill/>
          <a:ln w="6350" cap="flat" cmpd="sng" algn="ctr">
            <a:solidFill>
              <a:srgbClr val="808080"/>
            </a:solidFill>
            <a:prstDash val="solid"/>
            <a:round/>
            <a:headEnd type="none" w="med" len="med"/>
            <a:tailEnd type="none" w="med" len="med"/>
          </a:ln>
          <a:effectLst/>
        </p:spPr>
      </p:cxnSp>
      <p:cxnSp>
        <p:nvCxnSpPr>
          <p:cNvPr id="126" name="直接连接符 125"/>
          <p:cNvCxnSpPr>
            <a:endCxn id="119" idx="2"/>
          </p:cNvCxnSpPr>
          <p:nvPr/>
        </p:nvCxnSpPr>
        <p:spPr bwMode="auto">
          <a:xfrm flipH="1" flipV="1">
            <a:off x="2511697" y="2427316"/>
            <a:ext cx="1055093" cy="785169"/>
          </a:xfrm>
          <a:prstGeom prst="line">
            <a:avLst/>
          </a:prstGeom>
          <a:noFill/>
          <a:ln w="6350" cap="flat" cmpd="sng" algn="ctr">
            <a:solidFill>
              <a:srgbClr val="808080"/>
            </a:solidFill>
            <a:prstDash val="solid"/>
            <a:round/>
            <a:headEnd type="none" w="med" len="med"/>
            <a:tailEnd type="none" w="med" len="med"/>
          </a:ln>
          <a:effectLst/>
        </p:spPr>
      </p:cxnSp>
      <p:cxnSp>
        <p:nvCxnSpPr>
          <p:cNvPr id="127" name="直接连接符 126"/>
          <p:cNvCxnSpPr>
            <a:endCxn id="120" idx="2"/>
          </p:cNvCxnSpPr>
          <p:nvPr/>
        </p:nvCxnSpPr>
        <p:spPr bwMode="auto">
          <a:xfrm flipH="1" flipV="1">
            <a:off x="2985418" y="2427316"/>
            <a:ext cx="581372" cy="785169"/>
          </a:xfrm>
          <a:prstGeom prst="line">
            <a:avLst/>
          </a:prstGeom>
          <a:noFill/>
          <a:ln w="6350" cap="flat" cmpd="sng" algn="ctr">
            <a:solidFill>
              <a:srgbClr val="808080"/>
            </a:solidFill>
            <a:prstDash val="solid"/>
            <a:round/>
            <a:headEnd type="none" w="med" len="med"/>
            <a:tailEnd type="none" w="med" len="med"/>
          </a:ln>
          <a:effectLst/>
        </p:spPr>
      </p:cxnSp>
      <p:cxnSp>
        <p:nvCxnSpPr>
          <p:cNvPr id="128" name="直接连接符 127"/>
          <p:cNvCxnSpPr>
            <a:endCxn id="119" idx="2"/>
          </p:cNvCxnSpPr>
          <p:nvPr/>
        </p:nvCxnSpPr>
        <p:spPr bwMode="auto">
          <a:xfrm flipH="1" flipV="1">
            <a:off x="2511697" y="2427316"/>
            <a:ext cx="1528814" cy="785169"/>
          </a:xfrm>
          <a:prstGeom prst="line">
            <a:avLst/>
          </a:prstGeom>
          <a:noFill/>
          <a:ln w="6350" cap="flat" cmpd="sng" algn="ctr">
            <a:solidFill>
              <a:srgbClr val="808080"/>
            </a:solidFill>
            <a:prstDash val="solid"/>
            <a:round/>
            <a:headEnd type="none" w="med" len="med"/>
            <a:tailEnd type="none" w="med" len="med"/>
          </a:ln>
          <a:effectLst/>
        </p:spPr>
      </p:cxnSp>
      <p:pic>
        <p:nvPicPr>
          <p:cNvPr id="129" name="Picture 227" descr="图片767"/>
          <p:cNvPicPr>
            <a:picLocks noChangeAspect="1" noChangeArrowheads="1"/>
          </p:cNvPicPr>
          <p:nvPr/>
        </p:nvPicPr>
        <p:blipFill>
          <a:blip r:embed="rId3" cstate="print"/>
          <a:srcRect/>
          <a:stretch>
            <a:fillRect/>
          </a:stretch>
        </p:blipFill>
        <p:spPr bwMode="auto">
          <a:xfrm>
            <a:off x="2323448" y="923925"/>
            <a:ext cx="382989" cy="231254"/>
          </a:xfrm>
          <a:prstGeom prst="rect">
            <a:avLst/>
          </a:prstGeom>
          <a:noFill/>
          <a:effectLst/>
        </p:spPr>
      </p:pic>
      <p:pic>
        <p:nvPicPr>
          <p:cNvPr id="130" name="Picture 228" descr="图片768"/>
          <p:cNvPicPr>
            <a:picLocks noChangeAspect="1" noChangeArrowheads="1"/>
          </p:cNvPicPr>
          <p:nvPr/>
        </p:nvPicPr>
        <p:blipFill>
          <a:blip r:embed="rId4" cstate="print"/>
          <a:srcRect/>
          <a:stretch>
            <a:fillRect/>
          </a:stretch>
        </p:blipFill>
        <p:spPr bwMode="auto">
          <a:xfrm>
            <a:off x="2791987" y="923925"/>
            <a:ext cx="385268" cy="231254"/>
          </a:xfrm>
          <a:prstGeom prst="rect">
            <a:avLst/>
          </a:prstGeom>
          <a:noFill/>
          <a:effectLst/>
        </p:spPr>
      </p:pic>
      <p:cxnSp>
        <p:nvCxnSpPr>
          <p:cNvPr id="131" name="直接连接符 130"/>
          <p:cNvCxnSpPr>
            <a:stCxn id="129" idx="2"/>
            <a:endCxn id="121" idx="0"/>
          </p:cNvCxnSpPr>
          <p:nvPr/>
        </p:nvCxnSpPr>
        <p:spPr bwMode="auto">
          <a:xfrm flipH="1">
            <a:off x="2512908" y="1155179"/>
            <a:ext cx="2035" cy="240739"/>
          </a:xfrm>
          <a:prstGeom prst="line">
            <a:avLst/>
          </a:prstGeom>
          <a:noFill/>
          <a:ln w="6350" cap="flat" cmpd="sng" algn="ctr">
            <a:solidFill>
              <a:srgbClr val="808080"/>
            </a:solidFill>
            <a:prstDash val="solid"/>
            <a:round/>
            <a:headEnd type="none" w="med" len="med"/>
            <a:tailEnd type="none" w="med" len="med"/>
          </a:ln>
          <a:effectLst/>
        </p:spPr>
      </p:cxnSp>
      <p:cxnSp>
        <p:nvCxnSpPr>
          <p:cNvPr id="132" name="直接连接符 131"/>
          <p:cNvCxnSpPr>
            <a:stCxn id="130" idx="2"/>
            <a:endCxn id="122" idx="0"/>
          </p:cNvCxnSpPr>
          <p:nvPr/>
        </p:nvCxnSpPr>
        <p:spPr bwMode="auto">
          <a:xfrm flipH="1">
            <a:off x="2984209" y="1155179"/>
            <a:ext cx="412" cy="240739"/>
          </a:xfrm>
          <a:prstGeom prst="line">
            <a:avLst/>
          </a:prstGeom>
          <a:noFill/>
          <a:ln w="6350" cap="flat" cmpd="sng" algn="ctr">
            <a:solidFill>
              <a:srgbClr val="808080"/>
            </a:solidFill>
            <a:prstDash val="solid"/>
            <a:round/>
            <a:headEnd type="none" w="med" len="med"/>
            <a:tailEnd type="none" w="med" len="med"/>
          </a:ln>
          <a:effectLst/>
        </p:spPr>
      </p:cxnSp>
      <p:cxnSp>
        <p:nvCxnSpPr>
          <p:cNvPr id="133" name="直接连接符 132"/>
          <p:cNvCxnSpPr>
            <a:stCxn id="129" idx="2"/>
            <a:endCxn id="122" idx="0"/>
          </p:cNvCxnSpPr>
          <p:nvPr/>
        </p:nvCxnSpPr>
        <p:spPr bwMode="auto">
          <a:xfrm>
            <a:off x="2514943" y="1155179"/>
            <a:ext cx="469266" cy="240739"/>
          </a:xfrm>
          <a:prstGeom prst="line">
            <a:avLst/>
          </a:prstGeom>
          <a:noFill/>
          <a:ln w="6350" cap="flat" cmpd="sng" algn="ctr">
            <a:solidFill>
              <a:srgbClr val="808080"/>
            </a:solidFill>
            <a:prstDash val="solid"/>
            <a:round/>
            <a:headEnd type="none" w="med" len="med"/>
            <a:tailEnd type="none" w="med" len="med"/>
          </a:ln>
          <a:effectLst/>
        </p:spPr>
      </p:cxnSp>
      <p:cxnSp>
        <p:nvCxnSpPr>
          <p:cNvPr id="136" name="直接连接符 135"/>
          <p:cNvCxnSpPr>
            <a:stCxn id="121" idx="0"/>
            <a:endCxn id="130" idx="2"/>
          </p:cNvCxnSpPr>
          <p:nvPr/>
        </p:nvCxnSpPr>
        <p:spPr bwMode="auto">
          <a:xfrm flipV="1">
            <a:off x="2512908" y="1155179"/>
            <a:ext cx="471713" cy="240739"/>
          </a:xfrm>
          <a:prstGeom prst="line">
            <a:avLst/>
          </a:prstGeom>
          <a:noFill/>
          <a:ln w="6350" cap="flat" cmpd="sng" algn="ctr">
            <a:solidFill>
              <a:srgbClr val="808080"/>
            </a:solidFill>
            <a:prstDash val="solid"/>
            <a:round/>
            <a:headEnd type="none" w="med" len="med"/>
            <a:tailEnd type="none" w="med" len="med"/>
          </a:ln>
          <a:effectLst/>
        </p:spPr>
      </p:cxnSp>
      <p:cxnSp>
        <p:nvCxnSpPr>
          <p:cNvPr id="144" name="直接连接符 143"/>
          <p:cNvCxnSpPr/>
          <p:nvPr/>
        </p:nvCxnSpPr>
        <p:spPr bwMode="auto">
          <a:xfrm flipV="1">
            <a:off x="3163594" y="1637466"/>
            <a:ext cx="491241" cy="444061"/>
          </a:xfrm>
          <a:prstGeom prst="line">
            <a:avLst/>
          </a:prstGeom>
          <a:noFill/>
          <a:ln w="6350" cap="flat" cmpd="sng" algn="ctr">
            <a:solidFill>
              <a:srgbClr val="FFFFFF">
                <a:lumMod val="50000"/>
              </a:srgbClr>
            </a:solidFill>
            <a:prstDash val="solid"/>
            <a:round/>
            <a:headEnd type="none" w="med" len="med"/>
            <a:tailEnd type="none" w="med" len="med"/>
          </a:ln>
          <a:effectLst/>
        </p:spPr>
      </p:cxnSp>
      <p:sp>
        <p:nvSpPr>
          <p:cNvPr id="154" name="Rectangle 25"/>
          <p:cNvSpPr>
            <a:spLocks noChangeArrowheads="1"/>
          </p:cNvSpPr>
          <p:nvPr/>
        </p:nvSpPr>
        <p:spPr bwMode="auto">
          <a:xfrm>
            <a:off x="485775" y="1908167"/>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核心层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155" name="Rectangle 25"/>
          <p:cNvSpPr>
            <a:spLocks noChangeArrowheads="1"/>
          </p:cNvSpPr>
          <p:nvPr/>
        </p:nvSpPr>
        <p:spPr bwMode="auto">
          <a:xfrm>
            <a:off x="518160" y="2783600"/>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接入层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171" name="Rectangle 25"/>
          <p:cNvSpPr>
            <a:spLocks noChangeArrowheads="1"/>
          </p:cNvSpPr>
          <p:nvPr/>
        </p:nvSpPr>
        <p:spPr bwMode="auto">
          <a:xfrm>
            <a:off x="546383" y="1391487"/>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园区出口</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grpSp>
        <p:nvGrpSpPr>
          <p:cNvPr id="4" name="组合 240"/>
          <p:cNvGrpSpPr/>
          <p:nvPr/>
        </p:nvGrpSpPr>
        <p:grpSpPr>
          <a:xfrm>
            <a:off x="3627078" y="3556999"/>
            <a:ext cx="752779" cy="643499"/>
            <a:chOff x="3078438" y="3930379"/>
            <a:chExt cx="752779" cy="643499"/>
          </a:xfrm>
        </p:grpSpPr>
        <p:cxnSp>
          <p:nvCxnSpPr>
            <p:cNvPr id="299" name="直接连接符 7"/>
            <p:cNvCxnSpPr>
              <a:cxnSpLocks noChangeShapeType="1"/>
            </p:cNvCxnSpPr>
            <p:nvPr/>
          </p:nvCxnSpPr>
          <p:spPr bwMode="auto">
            <a:xfrm>
              <a:off x="3172972" y="4163102"/>
              <a:ext cx="0" cy="110984"/>
            </a:xfrm>
            <a:prstGeom prst="line">
              <a:avLst/>
            </a:prstGeom>
            <a:noFill/>
            <a:ln w="9525">
              <a:solidFill>
                <a:schemeClr val="tx1"/>
              </a:solidFill>
              <a:round/>
            </a:ln>
          </p:spPr>
        </p:cxnSp>
        <p:pic>
          <p:nvPicPr>
            <p:cNvPr id="300" name="Picture 725" descr="图片325"/>
            <p:cNvPicPr>
              <a:picLocks noChangeAspect="1" noChangeArrowheads="1"/>
            </p:cNvPicPr>
            <p:nvPr/>
          </p:nvPicPr>
          <p:blipFill>
            <a:blip r:embed="rId5" cstate="print"/>
            <a:srcRect/>
            <a:stretch>
              <a:fillRect/>
            </a:stretch>
          </p:blipFill>
          <p:spPr bwMode="auto">
            <a:xfrm>
              <a:off x="3078438" y="4282377"/>
              <a:ext cx="322838" cy="277462"/>
            </a:xfrm>
            <a:prstGeom prst="rect">
              <a:avLst/>
            </a:prstGeom>
            <a:noFill/>
            <a:ln w="9525">
              <a:noFill/>
              <a:miter lim="800000"/>
              <a:headEnd/>
              <a:tailEnd/>
            </a:ln>
          </p:spPr>
        </p:pic>
        <p:pic>
          <p:nvPicPr>
            <p:cNvPr id="301" name="Picture 725" descr="图片325"/>
            <p:cNvPicPr>
              <a:picLocks noChangeAspect="1" noChangeArrowheads="1"/>
            </p:cNvPicPr>
            <p:nvPr/>
          </p:nvPicPr>
          <p:blipFill>
            <a:blip r:embed="rId5" cstate="print"/>
            <a:srcRect/>
            <a:stretch>
              <a:fillRect/>
            </a:stretch>
          </p:blipFill>
          <p:spPr bwMode="auto">
            <a:xfrm>
              <a:off x="3508379" y="4296416"/>
              <a:ext cx="322838" cy="277462"/>
            </a:xfrm>
            <a:prstGeom prst="rect">
              <a:avLst/>
            </a:prstGeom>
            <a:noFill/>
            <a:ln w="9525">
              <a:noFill/>
              <a:miter lim="800000"/>
              <a:headEnd/>
              <a:tailEnd/>
            </a:ln>
          </p:spPr>
        </p:pic>
        <p:cxnSp>
          <p:nvCxnSpPr>
            <p:cNvPr id="302" name="直接连接符 34"/>
            <p:cNvCxnSpPr>
              <a:cxnSpLocks noChangeShapeType="1"/>
            </p:cNvCxnSpPr>
            <p:nvPr/>
          </p:nvCxnSpPr>
          <p:spPr bwMode="auto">
            <a:xfrm>
              <a:off x="3180355" y="4163102"/>
              <a:ext cx="591168" cy="0"/>
            </a:xfrm>
            <a:prstGeom prst="line">
              <a:avLst/>
            </a:prstGeom>
            <a:noFill/>
            <a:ln w="9525">
              <a:solidFill>
                <a:schemeClr val="tx1"/>
              </a:solidFill>
              <a:round/>
            </a:ln>
          </p:spPr>
        </p:cxnSp>
        <p:cxnSp>
          <p:nvCxnSpPr>
            <p:cNvPr id="303" name="直接连接符 32"/>
            <p:cNvCxnSpPr>
              <a:cxnSpLocks noChangeShapeType="1"/>
            </p:cNvCxnSpPr>
            <p:nvPr/>
          </p:nvCxnSpPr>
          <p:spPr bwMode="auto">
            <a:xfrm>
              <a:off x="3521920" y="3930379"/>
              <a:ext cx="0" cy="241504"/>
            </a:xfrm>
            <a:prstGeom prst="line">
              <a:avLst/>
            </a:prstGeom>
            <a:noFill/>
            <a:ln w="19050">
              <a:solidFill>
                <a:schemeClr val="tx1"/>
              </a:solidFill>
              <a:round/>
            </a:ln>
          </p:spPr>
        </p:cxnSp>
        <p:cxnSp>
          <p:nvCxnSpPr>
            <p:cNvPr id="304" name="直接连接符 7"/>
            <p:cNvCxnSpPr>
              <a:cxnSpLocks noChangeShapeType="1"/>
            </p:cNvCxnSpPr>
            <p:nvPr/>
          </p:nvCxnSpPr>
          <p:spPr bwMode="auto">
            <a:xfrm>
              <a:off x="3778646" y="4171883"/>
              <a:ext cx="0" cy="110984"/>
            </a:xfrm>
            <a:prstGeom prst="line">
              <a:avLst/>
            </a:prstGeom>
            <a:noFill/>
            <a:ln w="9525">
              <a:solidFill>
                <a:schemeClr val="tx1"/>
              </a:solidFill>
              <a:round/>
            </a:ln>
          </p:spPr>
        </p:cxnSp>
      </p:grpSp>
      <p:pic>
        <p:nvPicPr>
          <p:cNvPr id="177" name="Picture 341" descr="图片265"/>
          <p:cNvPicPr>
            <a:picLocks noChangeAspect="1" noChangeArrowheads="1"/>
          </p:cNvPicPr>
          <p:nvPr/>
        </p:nvPicPr>
        <p:blipFill>
          <a:blip r:embed="rId6" cstate="print"/>
          <a:srcRect/>
          <a:stretch>
            <a:fillRect/>
          </a:stretch>
        </p:blipFill>
        <p:spPr bwMode="auto">
          <a:xfrm>
            <a:off x="2407511" y="2236086"/>
            <a:ext cx="173797" cy="191313"/>
          </a:xfrm>
          <a:prstGeom prst="rect">
            <a:avLst/>
          </a:prstGeom>
          <a:noFill/>
          <a:ln w="9525">
            <a:noFill/>
            <a:miter lim="800000"/>
            <a:headEnd/>
            <a:tailEnd/>
          </a:ln>
        </p:spPr>
      </p:pic>
      <p:sp>
        <p:nvSpPr>
          <p:cNvPr id="180" name="TextBox 179"/>
          <p:cNvSpPr txBox="1"/>
          <p:nvPr/>
        </p:nvSpPr>
        <p:spPr>
          <a:xfrm>
            <a:off x="2359605" y="1807347"/>
            <a:ext cx="935780" cy="219832"/>
          </a:xfrm>
          <a:prstGeom prst="rect">
            <a:avLst/>
          </a:prstGeom>
          <a:noFill/>
        </p:spPr>
        <p:txBody>
          <a:bodyPr wrap="square" rtlCol="0">
            <a:spAutoFit/>
          </a:bodyPr>
          <a:lstStyle/>
          <a:p>
            <a:r>
              <a:rPr lang="en-US" altLang="zh-CN" sz="1000" b="1" dirty="0" smtClean="0">
                <a:solidFill>
                  <a:srgbClr val="000000"/>
                </a:solidFill>
                <a:latin typeface="微软雅黑" panose="020B0503020204020204" pitchFamily="34" charset="-122"/>
                <a:ea typeface="微软雅黑" panose="020B0503020204020204" pitchFamily="34" charset="-122"/>
              </a:rPr>
              <a:t>Native AC</a:t>
            </a:r>
            <a:endParaRPr lang="zh-CN" altLang="en-US" sz="1000" b="1" dirty="0">
              <a:solidFill>
                <a:srgbClr val="000000"/>
              </a:solidFill>
              <a:latin typeface="微软雅黑" panose="020B0503020204020204" pitchFamily="34" charset="-122"/>
              <a:ea typeface="微软雅黑" panose="020B0503020204020204" pitchFamily="34" charset="-122"/>
            </a:endParaRPr>
          </a:p>
        </p:txBody>
      </p:sp>
      <p:sp>
        <p:nvSpPr>
          <p:cNvPr id="190" name="圆角矩形 189"/>
          <p:cNvSpPr/>
          <p:nvPr/>
        </p:nvSpPr>
        <p:spPr bwMode="auto">
          <a:xfrm>
            <a:off x="3619234" y="1415276"/>
            <a:ext cx="990865" cy="470153"/>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a:solidFill>
                <a:srgbClr val="000000"/>
              </a:solidFill>
              <a:latin typeface="FrutigerNext LT Medium"/>
              <a:ea typeface="宋体" panose="02010600030101010101" pitchFamily="2" charset="-122"/>
            </a:endParaRPr>
          </a:p>
        </p:txBody>
      </p:sp>
      <p:pic>
        <p:nvPicPr>
          <p:cNvPr id="191" name="Picture 797" descr="图片19"/>
          <p:cNvPicPr>
            <a:picLocks noChangeAspect="1" noChangeArrowheads="1"/>
          </p:cNvPicPr>
          <p:nvPr/>
        </p:nvPicPr>
        <p:blipFill>
          <a:blip r:embed="rId7" cstate="print"/>
          <a:srcRect/>
          <a:stretch>
            <a:fillRect/>
          </a:stretch>
        </p:blipFill>
        <p:spPr bwMode="auto">
          <a:xfrm>
            <a:off x="3885152" y="1562804"/>
            <a:ext cx="434803" cy="256848"/>
          </a:xfrm>
          <a:prstGeom prst="rect">
            <a:avLst/>
          </a:prstGeom>
          <a:noFill/>
        </p:spPr>
      </p:pic>
      <p:pic>
        <p:nvPicPr>
          <p:cNvPr id="200" name="Picture 461" descr="图片240"/>
          <p:cNvPicPr>
            <a:picLocks noChangeAspect="1" noChangeArrowheads="1"/>
          </p:cNvPicPr>
          <p:nvPr/>
        </p:nvPicPr>
        <p:blipFill>
          <a:blip r:embed="rId8" cstate="print"/>
          <a:srcRect/>
          <a:stretch>
            <a:fillRect/>
          </a:stretch>
        </p:blipFill>
        <p:spPr bwMode="auto">
          <a:xfrm>
            <a:off x="3639063" y="1536691"/>
            <a:ext cx="225211" cy="228820"/>
          </a:xfrm>
          <a:prstGeom prst="rect">
            <a:avLst/>
          </a:prstGeom>
          <a:noFill/>
        </p:spPr>
      </p:pic>
      <p:pic>
        <p:nvPicPr>
          <p:cNvPr id="211" name="Picture 341" descr="图片265"/>
          <p:cNvPicPr>
            <a:picLocks noChangeAspect="1" noChangeArrowheads="1"/>
          </p:cNvPicPr>
          <p:nvPr/>
        </p:nvPicPr>
        <p:blipFill>
          <a:blip r:embed="rId6" cstate="print"/>
          <a:srcRect/>
          <a:stretch>
            <a:fillRect/>
          </a:stretch>
        </p:blipFill>
        <p:spPr bwMode="auto">
          <a:xfrm>
            <a:off x="2845145" y="2210574"/>
            <a:ext cx="173797" cy="191313"/>
          </a:xfrm>
          <a:prstGeom prst="rect">
            <a:avLst/>
          </a:prstGeom>
          <a:noFill/>
          <a:ln w="9525">
            <a:noFill/>
            <a:miter lim="800000"/>
            <a:headEnd/>
            <a:tailEnd/>
          </a:ln>
        </p:spPr>
      </p:pic>
      <p:grpSp>
        <p:nvGrpSpPr>
          <p:cNvPr id="5" name="组合 111"/>
          <p:cNvGrpSpPr/>
          <p:nvPr/>
        </p:nvGrpSpPr>
        <p:grpSpPr>
          <a:xfrm>
            <a:off x="1299692" y="3143295"/>
            <a:ext cx="790516" cy="297257"/>
            <a:chOff x="1299692" y="3143295"/>
            <a:chExt cx="790516" cy="297257"/>
          </a:xfrm>
        </p:grpSpPr>
        <p:grpSp>
          <p:nvGrpSpPr>
            <p:cNvPr id="6" name="组合 95"/>
            <p:cNvGrpSpPr/>
            <p:nvPr/>
          </p:nvGrpSpPr>
          <p:grpSpPr>
            <a:xfrm>
              <a:off x="1475501" y="3243155"/>
              <a:ext cx="390466" cy="117947"/>
              <a:chOff x="6783441" y="2911680"/>
              <a:chExt cx="722564" cy="214625"/>
            </a:xfrm>
          </p:grpSpPr>
          <p:cxnSp>
            <p:nvCxnSpPr>
              <p:cNvPr id="296" name="直接连接符 295"/>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97" name="直接连接符 296"/>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98" name="椭圆 297"/>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pic>
          <p:nvPicPr>
            <p:cNvPr id="294" name="Picture 461" descr="图片240"/>
            <p:cNvPicPr>
              <a:picLocks noChangeAspect="1" noChangeArrowheads="1"/>
            </p:cNvPicPr>
            <p:nvPr/>
          </p:nvPicPr>
          <p:blipFill>
            <a:blip r:embed="rId8" cstate="print"/>
            <a:srcRect/>
            <a:stretch>
              <a:fillRect/>
            </a:stretch>
          </p:blipFill>
          <p:spPr bwMode="auto">
            <a:xfrm>
              <a:off x="1299692" y="3143295"/>
              <a:ext cx="272356" cy="289637"/>
            </a:xfrm>
            <a:prstGeom prst="rect">
              <a:avLst/>
            </a:prstGeom>
            <a:noFill/>
            <a:ln w="9525">
              <a:noFill/>
              <a:miter lim="800000"/>
              <a:headEnd/>
              <a:tailEnd/>
            </a:ln>
          </p:spPr>
        </p:pic>
        <p:pic>
          <p:nvPicPr>
            <p:cNvPr id="295" name="Picture 461" descr="图片240"/>
            <p:cNvPicPr>
              <a:picLocks noChangeAspect="1" noChangeArrowheads="1"/>
            </p:cNvPicPr>
            <p:nvPr/>
          </p:nvPicPr>
          <p:blipFill>
            <a:blip r:embed="rId8" cstate="print"/>
            <a:srcRect/>
            <a:stretch>
              <a:fillRect/>
            </a:stretch>
          </p:blipFill>
          <p:spPr bwMode="auto">
            <a:xfrm>
              <a:off x="1817852" y="3150915"/>
              <a:ext cx="272356" cy="289637"/>
            </a:xfrm>
            <a:prstGeom prst="rect">
              <a:avLst/>
            </a:prstGeom>
            <a:noFill/>
            <a:ln w="9525">
              <a:noFill/>
              <a:miter lim="800000"/>
              <a:headEnd/>
              <a:tailEnd/>
            </a:ln>
          </p:spPr>
        </p:pic>
      </p:grpSp>
      <p:pic>
        <p:nvPicPr>
          <p:cNvPr id="214" name="Picture 461" descr="图片240"/>
          <p:cNvPicPr>
            <a:picLocks noChangeAspect="1" noChangeArrowheads="1"/>
          </p:cNvPicPr>
          <p:nvPr/>
        </p:nvPicPr>
        <p:blipFill>
          <a:blip r:embed="rId8" cstate="print"/>
          <a:srcRect/>
          <a:stretch>
            <a:fillRect/>
          </a:stretch>
        </p:blipFill>
        <p:spPr bwMode="auto">
          <a:xfrm>
            <a:off x="3418052" y="3158535"/>
            <a:ext cx="272356" cy="289637"/>
          </a:xfrm>
          <a:prstGeom prst="rect">
            <a:avLst/>
          </a:prstGeom>
          <a:noFill/>
          <a:ln w="9525">
            <a:noFill/>
            <a:miter lim="800000"/>
            <a:headEnd/>
            <a:tailEnd/>
          </a:ln>
        </p:spPr>
      </p:pic>
      <p:pic>
        <p:nvPicPr>
          <p:cNvPr id="215" name="Picture 461" descr="图片240"/>
          <p:cNvPicPr>
            <a:picLocks noChangeAspect="1" noChangeArrowheads="1"/>
          </p:cNvPicPr>
          <p:nvPr/>
        </p:nvPicPr>
        <p:blipFill>
          <a:blip r:embed="rId8" cstate="print"/>
          <a:srcRect/>
          <a:stretch>
            <a:fillRect/>
          </a:stretch>
        </p:blipFill>
        <p:spPr bwMode="auto">
          <a:xfrm>
            <a:off x="3951452" y="3166155"/>
            <a:ext cx="272356" cy="289637"/>
          </a:xfrm>
          <a:prstGeom prst="rect">
            <a:avLst/>
          </a:prstGeom>
          <a:noFill/>
          <a:ln w="9525">
            <a:noFill/>
            <a:miter lim="800000"/>
            <a:headEnd/>
            <a:tailEnd/>
          </a:ln>
        </p:spPr>
      </p:pic>
      <p:grpSp>
        <p:nvGrpSpPr>
          <p:cNvPr id="7" name="组合 241"/>
          <p:cNvGrpSpPr/>
          <p:nvPr/>
        </p:nvGrpSpPr>
        <p:grpSpPr>
          <a:xfrm>
            <a:off x="931503" y="3579859"/>
            <a:ext cx="752779" cy="643499"/>
            <a:chOff x="3078438" y="3930379"/>
            <a:chExt cx="752779" cy="643499"/>
          </a:xfrm>
        </p:grpSpPr>
        <p:cxnSp>
          <p:nvCxnSpPr>
            <p:cNvPr id="287" name="直接连接符 7"/>
            <p:cNvCxnSpPr>
              <a:cxnSpLocks noChangeShapeType="1"/>
            </p:cNvCxnSpPr>
            <p:nvPr/>
          </p:nvCxnSpPr>
          <p:spPr bwMode="auto">
            <a:xfrm>
              <a:off x="3172972" y="4163102"/>
              <a:ext cx="0" cy="110984"/>
            </a:xfrm>
            <a:prstGeom prst="line">
              <a:avLst/>
            </a:prstGeom>
            <a:noFill/>
            <a:ln w="9525">
              <a:solidFill>
                <a:schemeClr val="tx1"/>
              </a:solidFill>
              <a:round/>
            </a:ln>
          </p:spPr>
        </p:cxnSp>
        <p:pic>
          <p:nvPicPr>
            <p:cNvPr id="288" name="Picture 725" descr="图片325"/>
            <p:cNvPicPr>
              <a:picLocks noChangeAspect="1" noChangeArrowheads="1"/>
            </p:cNvPicPr>
            <p:nvPr/>
          </p:nvPicPr>
          <p:blipFill>
            <a:blip r:embed="rId5" cstate="print"/>
            <a:srcRect/>
            <a:stretch>
              <a:fillRect/>
            </a:stretch>
          </p:blipFill>
          <p:spPr bwMode="auto">
            <a:xfrm>
              <a:off x="3078438" y="4282377"/>
              <a:ext cx="322838" cy="277462"/>
            </a:xfrm>
            <a:prstGeom prst="rect">
              <a:avLst/>
            </a:prstGeom>
            <a:noFill/>
            <a:ln w="9525">
              <a:noFill/>
              <a:miter lim="800000"/>
              <a:headEnd/>
              <a:tailEnd/>
            </a:ln>
          </p:spPr>
        </p:pic>
        <p:pic>
          <p:nvPicPr>
            <p:cNvPr id="289" name="Picture 725" descr="图片325"/>
            <p:cNvPicPr>
              <a:picLocks noChangeAspect="1" noChangeArrowheads="1"/>
            </p:cNvPicPr>
            <p:nvPr/>
          </p:nvPicPr>
          <p:blipFill>
            <a:blip r:embed="rId5" cstate="print"/>
            <a:srcRect/>
            <a:stretch>
              <a:fillRect/>
            </a:stretch>
          </p:blipFill>
          <p:spPr bwMode="auto">
            <a:xfrm>
              <a:off x="3508379" y="4296416"/>
              <a:ext cx="322838" cy="277462"/>
            </a:xfrm>
            <a:prstGeom prst="rect">
              <a:avLst/>
            </a:prstGeom>
            <a:noFill/>
            <a:ln w="9525">
              <a:noFill/>
              <a:miter lim="800000"/>
              <a:headEnd/>
              <a:tailEnd/>
            </a:ln>
          </p:spPr>
        </p:pic>
        <p:cxnSp>
          <p:nvCxnSpPr>
            <p:cNvPr id="290" name="直接连接符 34"/>
            <p:cNvCxnSpPr>
              <a:cxnSpLocks noChangeShapeType="1"/>
            </p:cNvCxnSpPr>
            <p:nvPr/>
          </p:nvCxnSpPr>
          <p:spPr bwMode="auto">
            <a:xfrm>
              <a:off x="3180355" y="4163102"/>
              <a:ext cx="591168" cy="0"/>
            </a:xfrm>
            <a:prstGeom prst="line">
              <a:avLst/>
            </a:prstGeom>
            <a:noFill/>
            <a:ln w="9525">
              <a:solidFill>
                <a:schemeClr val="tx1"/>
              </a:solidFill>
              <a:round/>
            </a:ln>
          </p:spPr>
        </p:cxnSp>
        <p:cxnSp>
          <p:nvCxnSpPr>
            <p:cNvPr id="291" name="直接连接符 32"/>
            <p:cNvCxnSpPr>
              <a:cxnSpLocks noChangeShapeType="1"/>
            </p:cNvCxnSpPr>
            <p:nvPr/>
          </p:nvCxnSpPr>
          <p:spPr bwMode="auto">
            <a:xfrm>
              <a:off x="3521920" y="3930379"/>
              <a:ext cx="0" cy="241504"/>
            </a:xfrm>
            <a:prstGeom prst="line">
              <a:avLst/>
            </a:prstGeom>
            <a:noFill/>
            <a:ln w="19050">
              <a:solidFill>
                <a:schemeClr val="tx1"/>
              </a:solidFill>
              <a:round/>
            </a:ln>
          </p:spPr>
        </p:cxnSp>
        <p:cxnSp>
          <p:nvCxnSpPr>
            <p:cNvPr id="292" name="直接连接符 7"/>
            <p:cNvCxnSpPr>
              <a:cxnSpLocks noChangeShapeType="1"/>
            </p:cNvCxnSpPr>
            <p:nvPr/>
          </p:nvCxnSpPr>
          <p:spPr bwMode="auto">
            <a:xfrm>
              <a:off x="3778646" y="4171883"/>
              <a:ext cx="0" cy="110984"/>
            </a:xfrm>
            <a:prstGeom prst="line">
              <a:avLst/>
            </a:prstGeom>
            <a:noFill/>
            <a:ln w="9525">
              <a:solidFill>
                <a:schemeClr val="tx1"/>
              </a:solidFill>
              <a:round/>
            </a:ln>
          </p:spPr>
        </p:cxnSp>
      </p:grpSp>
      <p:sp>
        <p:nvSpPr>
          <p:cNvPr id="217" name="Oval 5"/>
          <p:cNvSpPr>
            <a:spLocks noChangeArrowheads="1"/>
          </p:cNvSpPr>
          <p:nvPr/>
        </p:nvSpPr>
        <p:spPr bwMode="auto">
          <a:xfrm>
            <a:off x="2438210" y="219440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218" name="Oval 5"/>
          <p:cNvSpPr>
            <a:spLocks noChangeArrowheads="1"/>
          </p:cNvSpPr>
          <p:nvPr/>
        </p:nvSpPr>
        <p:spPr bwMode="auto">
          <a:xfrm>
            <a:off x="2918270" y="219440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grpSp>
        <p:nvGrpSpPr>
          <p:cNvPr id="8" name="组合 213"/>
          <p:cNvGrpSpPr/>
          <p:nvPr/>
        </p:nvGrpSpPr>
        <p:grpSpPr>
          <a:xfrm>
            <a:off x="1627801" y="3565004"/>
            <a:ext cx="457128" cy="1012856"/>
            <a:chOff x="1627801" y="3565004"/>
            <a:chExt cx="457128" cy="1012856"/>
          </a:xfrm>
        </p:grpSpPr>
        <p:cxnSp>
          <p:nvCxnSpPr>
            <p:cNvPr id="277" name="直接连接符 276"/>
            <p:cNvCxnSpPr/>
            <p:nvPr/>
          </p:nvCxnSpPr>
          <p:spPr bwMode="auto">
            <a:xfrm flipH="1">
              <a:off x="1912833" y="3565004"/>
              <a:ext cx="2035" cy="240739"/>
            </a:xfrm>
            <a:prstGeom prst="line">
              <a:avLst/>
            </a:prstGeom>
            <a:noFill/>
            <a:ln w="6350" cap="flat" cmpd="sng" algn="ctr">
              <a:solidFill>
                <a:srgbClr val="808080"/>
              </a:solidFill>
              <a:prstDash val="solid"/>
              <a:round/>
              <a:headEnd type="none" w="med" len="med"/>
              <a:tailEnd type="none" w="med" len="med"/>
            </a:ln>
            <a:effectLst/>
          </p:spPr>
        </p:cxnSp>
        <p:pic>
          <p:nvPicPr>
            <p:cNvPr id="278" name="Picture 338" descr="图片262"/>
            <p:cNvPicPr>
              <a:picLocks noChangeArrowheads="1"/>
            </p:cNvPicPr>
            <p:nvPr/>
          </p:nvPicPr>
          <p:blipFill>
            <a:blip r:embed="rId9" cstate="print"/>
            <a:srcRect/>
            <a:stretch>
              <a:fillRect/>
            </a:stretch>
          </p:blipFill>
          <p:spPr bwMode="auto">
            <a:xfrm>
              <a:off x="1776725" y="3754494"/>
              <a:ext cx="272356" cy="288844"/>
            </a:xfrm>
            <a:prstGeom prst="rect">
              <a:avLst/>
            </a:prstGeom>
            <a:noFill/>
            <a:ln w="9525">
              <a:noFill/>
              <a:miter lim="800000"/>
              <a:headEnd/>
              <a:tailEnd/>
            </a:ln>
          </p:spPr>
        </p:pic>
        <p:grpSp>
          <p:nvGrpSpPr>
            <p:cNvPr id="9" name="组合 231"/>
            <p:cNvGrpSpPr/>
            <p:nvPr/>
          </p:nvGrpSpPr>
          <p:grpSpPr>
            <a:xfrm>
              <a:off x="1627801" y="4063158"/>
              <a:ext cx="457128" cy="514702"/>
              <a:chOff x="1782106" y="4004103"/>
              <a:chExt cx="457128" cy="514702"/>
            </a:xfrm>
          </p:grpSpPr>
          <p:grpSp>
            <p:nvGrpSpPr>
              <p:cNvPr id="10"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283"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284"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85"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86"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281" name="Picture 164" descr="10"/>
              <p:cNvPicPr>
                <a:picLocks noChangeAspect="1" noChangeArrowheads="1"/>
              </p:cNvPicPr>
              <p:nvPr/>
            </p:nvPicPr>
            <p:blipFill>
              <a:blip r:embed="rId10" cstate="print"/>
              <a:srcRect/>
              <a:stretch>
                <a:fillRect/>
              </a:stretch>
            </p:blipFill>
            <p:spPr bwMode="auto">
              <a:xfrm>
                <a:off x="2020904" y="4302336"/>
                <a:ext cx="218330" cy="216469"/>
              </a:xfrm>
              <a:prstGeom prst="rect">
                <a:avLst/>
              </a:prstGeom>
              <a:noFill/>
            </p:spPr>
          </p:pic>
          <p:pic>
            <p:nvPicPr>
              <p:cNvPr id="282" name="Picture 164" descr="10"/>
              <p:cNvPicPr>
                <a:picLocks noChangeAspect="1" noChangeArrowheads="1"/>
              </p:cNvPicPr>
              <p:nvPr/>
            </p:nvPicPr>
            <p:blipFill>
              <a:blip r:embed="rId10" cstate="print"/>
              <a:srcRect/>
              <a:stretch>
                <a:fillRect/>
              </a:stretch>
            </p:blipFill>
            <p:spPr bwMode="auto">
              <a:xfrm>
                <a:off x="1782106" y="4267643"/>
                <a:ext cx="218330" cy="216470"/>
              </a:xfrm>
              <a:prstGeom prst="rect">
                <a:avLst/>
              </a:prstGeom>
              <a:noFill/>
            </p:spPr>
          </p:pic>
        </p:grpSp>
      </p:grpSp>
      <p:sp>
        <p:nvSpPr>
          <p:cNvPr id="220" name="矩形 219"/>
          <p:cNvSpPr/>
          <p:nvPr/>
        </p:nvSpPr>
        <p:spPr bwMode="auto">
          <a:xfrm>
            <a:off x="3622646" y="1180297"/>
            <a:ext cx="992534" cy="219878"/>
          </a:xfrm>
          <a:prstGeom prst="rect">
            <a:avLst/>
          </a:prstGeom>
          <a:noFill/>
          <a:ln w="19050">
            <a:noFill/>
            <a:prstDash val="dash"/>
            <a:tailEnd type="arrow"/>
          </a:ln>
          <a:effectLst/>
        </p:spPr>
        <p:txBody>
          <a:bodyPr rtlCol="0" anchor="ctr"/>
          <a:lstStyle/>
          <a:p>
            <a:pPr algn="ctr"/>
            <a:r>
              <a:rPr lang="en-US" altLang="zh-CN" sz="10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eSight</a:t>
            </a:r>
            <a:endParaRPr lang="zh-CN" altLang="en-US" sz="10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grpSp>
        <p:nvGrpSpPr>
          <p:cNvPr id="11" name="组合 112"/>
          <p:cNvGrpSpPr/>
          <p:nvPr/>
        </p:nvGrpSpPr>
        <p:grpSpPr>
          <a:xfrm>
            <a:off x="2395067" y="3162345"/>
            <a:ext cx="790516" cy="297257"/>
            <a:chOff x="1299692" y="3143295"/>
            <a:chExt cx="790516" cy="297257"/>
          </a:xfrm>
        </p:grpSpPr>
        <p:grpSp>
          <p:nvGrpSpPr>
            <p:cNvPr id="12" name="组合 95"/>
            <p:cNvGrpSpPr/>
            <p:nvPr/>
          </p:nvGrpSpPr>
          <p:grpSpPr>
            <a:xfrm>
              <a:off x="1475501" y="3243155"/>
              <a:ext cx="390466" cy="117947"/>
              <a:chOff x="6783441" y="2911680"/>
              <a:chExt cx="722564" cy="214625"/>
            </a:xfrm>
          </p:grpSpPr>
          <p:cxnSp>
            <p:nvCxnSpPr>
              <p:cNvPr id="274" name="直接连接符 273"/>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75" name="直接连接符 274"/>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76" name="椭圆 275"/>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pic>
          <p:nvPicPr>
            <p:cNvPr id="272" name="Picture 461" descr="图片240"/>
            <p:cNvPicPr>
              <a:picLocks noChangeAspect="1" noChangeArrowheads="1"/>
            </p:cNvPicPr>
            <p:nvPr/>
          </p:nvPicPr>
          <p:blipFill>
            <a:blip r:embed="rId8" cstate="print"/>
            <a:srcRect/>
            <a:stretch>
              <a:fillRect/>
            </a:stretch>
          </p:blipFill>
          <p:spPr bwMode="auto">
            <a:xfrm>
              <a:off x="1299692" y="3143295"/>
              <a:ext cx="272356" cy="289637"/>
            </a:xfrm>
            <a:prstGeom prst="rect">
              <a:avLst/>
            </a:prstGeom>
            <a:noFill/>
            <a:ln w="9525">
              <a:noFill/>
              <a:miter lim="800000"/>
              <a:headEnd/>
              <a:tailEnd/>
            </a:ln>
          </p:spPr>
        </p:pic>
        <p:pic>
          <p:nvPicPr>
            <p:cNvPr id="273" name="Picture 461" descr="图片240"/>
            <p:cNvPicPr>
              <a:picLocks noChangeAspect="1" noChangeArrowheads="1"/>
            </p:cNvPicPr>
            <p:nvPr/>
          </p:nvPicPr>
          <p:blipFill>
            <a:blip r:embed="rId8" cstate="print"/>
            <a:srcRect/>
            <a:stretch>
              <a:fillRect/>
            </a:stretch>
          </p:blipFill>
          <p:spPr bwMode="auto">
            <a:xfrm>
              <a:off x="1817852" y="3150915"/>
              <a:ext cx="272356" cy="289637"/>
            </a:xfrm>
            <a:prstGeom prst="rect">
              <a:avLst/>
            </a:prstGeom>
            <a:noFill/>
            <a:ln w="9525">
              <a:noFill/>
              <a:miter lim="800000"/>
              <a:headEnd/>
              <a:tailEnd/>
            </a:ln>
          </p:spPr>
        </p:pic>
      </p:grpSp>
      <p:cxnSp>
        <p:nvCxnSpPr>
          <p:cNvPr id="222" name="直接连接符 221"/>
          <p:cNvCxnSpPr>
            <a:endCxn id="120" idx="2"/>
          </p:cNvCxnSpPr>
          <p:nvPr/>
        </p:nvCxnSpPr>
        <p:spPr bwMode="auto">
          <a:xfrm flipV="1">
            <a:off x="2493446" y="2427316"/>
            <a:ext cx="491972" cy="747071"/>
          </a:xfrm>
          <a:prstGeom prst="line">
            <a:avLst/>
          </a:prstGeom>
          <a:noFill/>
          <a:ln w="6350" cap="flat" cmpd="sng" algn="ctr">
            <a:solidFill>
              <a:srgbClr val="808080"/>
            </a:solidFill>
            <a:prstDash val="solid"/>
            <a:round/>
            <a:headEnd type="none" w="med" len="med"/>
            <a:tailEnd type="none" w="med" len="med"/>
          </a:ln>
          <a:effectLst/>
        </p:spPr>
      </p:cxnSp>
      <p:cxnSp>
        <p:nvCxnSpPr>
          <p:cNvPr id="223" name="直接连接符 222"/>
          <p:cNvCxnSpPr>
            <a:endCxn id="177" idx="2"/>
          </p:cNvCxnSpPr>
          <p:nvPr/>
        </p:nvCxnSpPr>
        <p:spPr bwMode="auto">
          <a:xfrm flipV="1">
            <a:off x="2455346" y="2427399"/>
            <a:ext cx="39064" cy="794614"/>
          </a:xfrm>
          <a:prstGeom prst="line">
            <a:avLst/>
          </a:prstGeom>
          <a:noFill/>
          <a:ln w="6350" cap="flat" cmpd="sng" algn="ctr">
            <a:solidFill>
              <a:srgbClr val="808080"/>
            </a:solidFill>
            <a:prstDash val="solid"/>
            <a:round/>
            <a:headEnd type="none" w="med" len="med"/>
            <a:tailEnd type="none" w="med" len="med"/>
          </a:ln>
          <a:effectLst/>
        </p:spPr>
      </p:cxnSp>
      <p:cxnSp>
        <p:nvCxnSpPr>
          <p:cNvPr id="224" name="直接连接符 223"/>
          <p:cNvCxnSpPr>
            <a:endCxn id="177" idx="2"/>
          </p:cNvCxnSpPr>
          <p:nvPr/>
        </p:nvCxnSpPr>
        <p:spPr bwMode="auto">
          <a:xfrm flipH="1" flipV="1">
            <a:off x="2494410" y="2427399"/>
            <a:ext cx="561011" cy="804139"/>
          </a:xfrm>
          <a:prstGeom prst="line">
            <a:avLst/>
          </a:prstGeom>
          <a:noFill/>
          <a:ln w="6350" cap="flat" cmpd="sng" algn="ctr">
            <a:solidFill>
              <a:srgbClr val="808080"/>
            </a:solidFill>
            <a:prstDash val="solid"/>
            <a:round/>
            <a:headEnd type="none" w="med" len="med"/>
            <a:tailEnd type="none" w="med" len="med"/>
          </a:ln>
          <a:effectLst/>
        </p:spPr>
      </p:cxnSp>
      <p:grpSp>
        <p:nvGrpSpPr>
          <p:cNvPr id="13" name="组合 171"/>
          <p:cNvGrpSpPr/>
          <p:nvPr/>
        </p:nvGrpSpPr>
        <p:grpSpPr>
          <a:xfrm>
            <a:off x="2199301" y="3565004"/>
            <a:ext cx="457128" cy="1012856"/>
            <a:chOff x="1780201" y="3717404"/>
            <a:chExt cx="457128" cy="1012856"/>
          </a:xfrm>
        </p:grpSpPr>
        <p:cxnSp>
          <p:nvCxnSpPr>
            <p:cNvPr id="261" name="直接连接符 260"/>
            <p:cNvCxnSpPr/>
            <p:nvPr/>
          </p:nvCxnSpPr>
          <p:spPr bwMode="auto">
            <a:xfrm flipH="1">
              <a:off x="2065233" y="3717404"/>
              <a:ext cx="2035" cy="240739"/>
            </a:xfrm>
            <a:prstGeom prst="line">
              <a:avLst/>
            </a:prstGeom>
            <a:noFill/>
            <a:ln w="6350" cap="flat" cmpd="sng" algn="ctr">
              <a:solidFill>
                <a:srgbClr val="808080"/>
              </a:solidFill>
              <a:prstDash val="solid"/>
              <a:round/>
              <a:headEnd type="none" w="med" len="med"/>
              <a:tailEnd type="none" w="med" len="med"/>
            </a:ln>
            <a:effectLst/>
          </p:spPr>
        </p:cxnSp>
        <p:pic>
          <p:nvPicPr>
            <p:cNvPr id="262" name="Picture 338" descr="图片262"/>
            <p:cNvPicPr>
              <a:picLocks noChangeArrowheads="1"/>
            </p:cNvPicPr>
            <p:nvPr/>
          </p:nvPicPr>
          <p:blipFill>
            <a:blip r:embed="rId9" cstate="print"/>
            <a:srcRect/>
            <a:stretch>
              <a:fillRect/>
            </a:stretch>
          </p:blipFill>
          <p:spPr bwMode="auto">
            <a:xfrm>
              <a:off x="1929125" y="3906894"/>
              <a:ext cx="272356" cy="288844"/>
            </a:xfrm>
            <a:prstGeom prst="rect">
              <a:avLst/>
            </a:prstGeom>
            <a:noFill/>
            <a:ln w="9525">
              <a:noFill/>
              <a:miter lim="800000"/>
              <a:headEnd/>
              <a:tailEnd/>
            </a:ln>
          </p:spPr>
        </p:pic>
        <p:grpSp>
          <p:nvGrpSpPr>
            <p:cNvPr id="14" name="组合 231"/>
            <p:cNvGrpSpPr/>
            <p:nvPr/>
          </p:nvGrpSpPr>
          <p:grpSpPr>
            <a:xfrm>
              <a:off x="1780201" y="4215558"/>
              <a:ext cx="457128" cy="514702"/>
              <a:chOff x="1782106" y="4004103"/>
              <a:chExt cx="457128" cy="514702"/>
            </a:xfrm>
          </p:grpSpPr>
          <p:grpSp>
            <p:nvGrpSpPr>
              <p:cNvPr id="15"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267"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268"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69"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70"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265" name="Picture 164" descr="10"/>
              <p:cNvPicPr>
                <a:picLocks noChangeAspect="1" noChangeArrowheads="1"/>
              </p:cNvPicPr>
              <p:nvPr/>
            </p:nvPicPr>
            <p:blipFill>
              <a:blip r:embed="rId10" cstate="print"/>
              <a:srcRect/>
              <a:stretch>
                <a:fillRect/>
              </a:stretch>
            </p:blipFill>
            <p:spPr bwMode="auto">
              <a:xfrm>
                <a:off x="2020904" y="4302336"/>
                <a:ext cx="218330" cy="216469"/>
              </a:xfrm>
              <a:prstGeom prst="rect">
                <a:avLst/>
              </a:prstGeom>
              <a:noFill/>
            </p:spPr>
          </p:pic>
          <p:pic>
            <p:nvPicPr>
              <p:cNvPr id="266" name="Picture 164" descr="10"/>
              <p:cNvPicPr>
                <a:picLocks noChangeAspect="1" noChangeArrowheads="1"/>
              </p:cNvPicPr>
              <p:nvPr/>
            </p:nvPicPr>
            <p:blipFill>
              <a:blip r:embed="rId10" cstate="print"/>
              <a:srcRect/>
              <a:stretch>
                <a:fillRect/>
              </a:stretch>
            </p:blipFill>
            <p:spPr bwMode="auto">
              <a:xfrm>
                <a:off x="1782106" y="4267643"/>
                <a:ext cx="218330" cy="216470"/>
              </a:xfrm>
              <a:prstGeom prst="rect">
                <a:avLst/>
              </a:prstGeom>
              <a:noFill/>
            </p:spPr>
          </p:pic>
        </p:grpSp>
      </p:grpSp>
      <p:cxnSp>
        <p:nvCxnSpPr>
          <p:cNvPr id="228" name="直接连接符 227"/>
          <p:cNvCxnSpPr/>
          <p:nvPr/>
        </p:nvCxnSpPr>
        <p:spPr bwMode="auto">
          <a:xfrm flipH="1">
            <a:off x="2922483" y="3574529"/>
            <a:ext cx="2035" cy="240739"/>
          </a:xfrm>
          <a:prstGeom prst="line">
            <a:avLst/>
          </a:prstGeom>
          <a:noFill/>
          <a:ln w="6350" cap="flat" cmpd="sng" algn="ctr">
            <a:solidFill>
              <a:srgbClr val="808080"/>
            </a:solidFill>
            <a:prstDash val="solid"/>
            <a:round/>
            <a:headEnd type="none" w="med" len="med"/>
            <a:tailEnd type="none" w="med" len="med"/>
          </a:ln>
          <a:effectLst/>
        </p:spPr>
      </p:cxnSp>
      <p:pic>
        <p:nvPicPr>
          <p:cNvPr id="229" name="Picture 338" descr="图片262"/>
          <p:cNvPicPr>
            <a:picLocks noChangeArrowheads="1"/>
          </p:cNvPicPr>
          <p:nvPr/>
        </p:nvPicPr>
        <p:blipFill>
          <a:blip r:embed="rId9" cstate="print"/>
          <a:srcRect/>
          <a:stretch>
            <a:fillRect/>
          </a:stretch>
        </p:blipFill>
        <p:spPr bwMode="auto">
          <a:xfrm>
            <a:off x="2786375" y="3764019"/>
            <a:ext cx="272356" cy="288844"/>
          </a:xfrm>
          <a:prstGeom prst="rect">
            <a:avLst/>
          </a:prstGeom>
          <a:noFill/>
          <a:ln w="9525">
            <a:noFill/>
            <a:miter lim="800000"/>
            <a:headEnd/>
            <a:tailEnd/>
          </a:ln>
        </p:spPr>
      </p:pic>
      <p:grpSp>
        <p:nvGrpSpPr>
          <p:cNvPr id="16" name="组合 231"/>
          <p:cNvGrpSpPr/>
          <p:nvPr/>
        </p:nvGrpSpPr>
        <p:grpSpPr>
          <a:xfrm>
            <a:off x="2637451" y="4072683"/>
            <a:ext cx="457128" cy="514702"/>
            <a:chOff x="1782106" y="4004103"/>
            <a:chExt cx="457128" cy="514702"/>
          </a:xfrm>
        </p:grpSpPr>
        <p:grpSp>
          <p:nvGrpSpPr>
            <p:cNvPr id="17"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245"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246"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47"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60"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243" name="Picture 164" descr="10"/>
            <p:cNvPicPr>
              <a:picLocks noChangeAspect="1" noChangeArrowheads="1"/>
            </p:cNvPicPr>
            <p:nvPr/>
          </p:nvPicPr>
          <p:blipFill>
            <a:blip r:embed="rId10" cstate="print"/>
            <a:srcRect/>
            <a:stretch>
              <a:fillRect/>
            </a:stretch>
          </p:blipFill>
          <p:spPr bwMode="auto">
            <a:xfrm>
              <a:off x="2020904" y="4302336"/>
              <a:ext cx="218330" cy="216469"/>
            </a:xfrm>
            <a:prstGeom prst="rect">
              <a:avLst/>
            </a:prstGeom>
            <a:noFill/>
          </p:spPr>
        </p:pic>
        <p:pic>
          <p:nvPicPr>
            <p:cNvPr id="244" name="Picture 164" descr="10"/>
            <p:cNvPicPr>
              <a:picLocks noChangeAspect="1" noChangeArrowheads="1"/>
            </p:cNvPicPr>
            <p:nvPr/>
          </p:nvPicPr>
          <p:blipFill>
            <a:blip r:embed="rId10" cstate="print"/>
            <a:srcRect/>
            <a:stretch>
              <a:fillRect/>
            </a:stretch>
          </p:blipFill>
          <p:spPr bwMode="auto">
            <a:xfrm>
              <a:off x="1782106" y="4267643"/>
              <a:ext cx="218330" cy="216470"/>
            </a:xfrm>
            <a:prstGeom prst="rect">
              <a:avLst/>
            </a:prstGeom>
            <a:noFill/>
          </p:spPr>
        </p:pic>
      </p:grpSp>
      <p:grpSp>
        <p:nvGrpSpPr>
          <p:cNvPr id="18" name="组合 215"/>
          <p:cNvGrpSpPr/>
          <p:nvPr/>
        </p:nvGrpSpPr>
        <p:grpSpPr>
          <a:xfrm>
            <a:off x="3085126" y="3584054"/>
            <a:ext cx="457128" cy="1012856"/>
            <a:chOff x="1627801" y="3565004"/>
            <a:chExt cx="457128" cy="1012856"/>
          </a:xfrm>
        </p:grpSpPr>
        <p:cxnSp>
          <p:nvCxnSpPr>
            <p:cNvPr id="232" name="直接连接符 231"/>
            <p:cNvCxnSpPr/>
            <p:nvPr/>
          </p:nvCxnSpPr>
          <p:spPr bwMode="auto">
            <a:xfrm flipH="1">
              <a:off x="1912833" y="3565004"/>
              <a:ext cx="2035" cy="240739"/>
            </a:xfrm>
            <a:prstGeom prst="line">
              <a:avLst/>
            </a:prstGeom>
            <a:noFill/>
            <a:ln w="6350" cap="flat" cmpd="sng" algn="ctr">
              <a:solidFill>
                <a:srgbClr val="808080"/>
              </a:solidFill>
              <a:prstDash val="solid"/>
              <a:round/>
              <a:headEnd type="none" w="med" len="med"/>
              <a:tailEnd type="none" w="med" len="med"/>
            </a:ln>
            <a:effectLst/>
          </p:spPr>
        </p:cxnSp>
        <p:pic>
          <p:nvPicPr>
            <p:cNvPr id="233" name="Picture 338" descr="图片262"/>
            <p:cNvPicPr>
              <a:picLocks noChangeArrowheads="1"/>
            </p:cNvPicPr>
            <p:nvPr/>
          </p:nvPicPr>
          <p:blipFill>
            <a:blip r:embed="rId9" cstate="print"/>
            <a:srcRect/>
            <a:stretch>
              <a:fillRect/>
            </a:stretch>
          </p:blipFill>
          <p:spPr bwMode="auto">
            <a:xfrm>
              <a:off x="1776725" y="3754494"/>
              <a:ext cx="272356" cy="288844"/>
            </a:xfrm>
            <a:prstGeom prst="rect">
              <a:avLst/>
            </a:prstGeom>
            <a:noFill/>
            <a:ln w="9525">
              <a:noFill/>
              <a:miter lim="800000"/>
              <a:headEnd/>
              <a:tailEnd/>
            </a:ln>
          </p:spPr>
        </p:pic>
        <p:grpSp>
          <p:nvGrpSpPr>
            <p:cNvPr id="19" name="组合 231"/>
            <p:cNvGrpSpPr/>
            <p:nvPr/>
          </p:nvGrpSpPr>
          <p:grpSpPr>
            <a:xfrm>
              <a:off x="1627801" y="4063158"/>
              <a:ext cx="457128" cy="514702"/>
              <a:chOff x="1782106" y="4004103"/>
              <a:chExt cx="457128" cy="514702"/>
            </a:xfrm>
          </p:grpSpPr>
          <p:grpSp>
            <p:nvGrpSpPr>
              <p:cNvPr id="20"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238"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239"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40"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41"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236" name="Picture 164" descr="10"/>
              <p:cNvPicPr>
                <a:picLocks noChangeAspect="1" noChangeArrowheads="1"/>
              </p:cNvPicPr>
              <p:nvPr/>
            </p:nvPicPr>
            <p:blipFill>
              <a:blip r:embed="rId10" cstate="print"/>
              <a:srcRect/>
              <a:stretch>
                <a:fillRect/>
              </a:stretch>
            </p:blipFill>
            <p:spPr bwMode="auto">
              <a:xfrm>
                <a:off x="2020904" y="4302336"/>
                <a:ext cx="218330" cy="216469"/>
              </a:xfrm>
              <a:prstGeom prst="rect">
                <a:avLst/>
              </a:prstGeom>
              <a:noFill/>
            </p:spPr>
          </p:pic>
          <p:pic>
            <p:nvPicPr>
              <p:cNvPr id="237" name="Picture 164" descr="10"/>
              <p:cNvPicPr>
                <a:picLocks noChangeAspect="1" noChangeArrowheads="1"/>
              </p:cNvPicPr>
              <p:nvPr/>
            </p:nvPicPr>
            <p:blipFill>
              <a:blip r:embed="rId10" cstate="print"/>
              <a:srcRect/>
              <a:stretch>
                <a:fillRect/>
              </a:stretch>
            </p:blipFill>
            <p:spPr bwMode="auto">
              <a:xfrm>
                <a:off x="1782106" y="4267643"/>
                <a:ext cx="218330" cy="216470"/>
              </a:xfrm>
              <a:prstGeom prst="rect">
                <a:avLst/>
              </a:prstGeom>
              <a:noFill/>
            </p:spPr>
          </p:pic>
        </p:grpSp>
      </p:grpSp>
      <p:sp>
        <p:nvSpPr>
          <p:cNvPr id="141314"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有线无线深度融合方案总体实现</a:t>
            </a:r>
            <a:endParaRPr lang="zh-CN" altLang="en-US" dirty="0" smtClean="0">
              <a:latin typeface="微软雅黑" panose="020B0503020204020204" pitchFamily="34" charset="-122"/>
              <a:ea typeface="微软雅黑" panose="020B0503020204020204" pitchFamily="34" charset="-122"/>
            </a:endParaRPr>
          </a:p>
        </p:txBody>
      </p:sp>
      <p:sp>
        <p:nvSpPr>
          <p:cNvPr id="104" name="矩形 103"/>
          <p:cNvSpPr/>
          <p:nvPr/>
        </p:nvSpPr>
        <p:spPr>
          <a:xfrm>
            <a:off x="5148263" y="788988"/>
            <a:ext cx="3660775" cy="3600986"/>
          </a:xfrm>
          <a:prstGeom prst="rect">
            <a:avLst/>
          </a:prstGeom>
          <a:noFill/>
        </p:spPr>
        <p:txBody>
          <a:bodyPr wrap="square">
            <a:spAutoFit/>
          </a:bodyPr>
          <a:lstStyle/>
          <a:p>
            <a:r>
              <a:rPr lang="zh-CN" altLang="en-US" sz="1200" dirty="0" smtClean="0">
                <a:solidFill>
                  <a:srgbClr val="000000"/>
                </a:solidFill>
                <a:latin typeface="微软雅黑" panose="020B0503020204020204" pitchFamily="34" charset="-122"/>
                <a:ea typeface="微软雅黑" panose="020B0503020204020204" pitchFamily="34" charset="-122"/>
              </a:rPr>
              <a:t>以典型部署方案一为例，核心敏捷交换机，作为有线无线统一网关：</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zh-CN" altLang="en-US" sz="1200" dirty="0" smtClean="0">
                <a:solidFill>
                  <a:srgbClr val="000000"/>
                </a:solidFill>
                <a:latin typeface="微软雅黑" panose="020B0503020204020204" pitchFamily="34" charset="-122"/>
                <a:ea typeface="微软雅黑" panose="020B0503020204020204" pitchFamily="34" charset="-122"/>
              </a:rPr>
              <a:t>管理和控制无线接入（支持集中式</a:t>
            </a:r>
            <a:r>
              <a:rPr lang="en-US" altLang="zh-CN" sz="1200" dirty="0" smtClean="0">
                <a:solidFill>
                  <a:srgbClr val="000000"/>
                </a:solidFill>
                <a:latin typeface="微软雅黑" panose="020B0503020204020204" pitchFamily="34" charset="-122"/>
                <a:ea typeface="微软雅黑" panose="020B0503020204020204" pitchFamily="34" charset="-122"/>
              </a:rPr>
              <a:t>AC</a:t>
            </a:r>
            <a:r>
              <a:rPr lang="zh-CN" altLang="en-US" sz="1200" dirty="0" smtClean="0">
                <a:solidFill>
                  <a:srgbClr val="000000"/>
                </a:solidFill>
                <a:latin typeface="微软雅黑" panose="020B0503020204020204" pitchFamily="34" charset="-122"/>
                <a:ea typeface="微软雅黑" panose="020B0503020204020204" pitchFamily="34" charset="-122"/>
              </a:rPr>
              <a:t>）      </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buFont typeface="Wingdings" panose="05000000000000000000" pitchFamily="2" charset="2"/>
              <a:buChar char="ü"/>
            </a:pPr>
            <a:r>
              <a:rPr lang="zh-CN" altLang="en-US" sz="1200" dirty="0" smtClean="0">
                <a:solidFill>
                  <a:srgbClr val="000000"/>
                </a:solidFill>
                <a:latin typeface="微软雅黑" panose="020B0503020204020204" pitchFamily="34" charset="-122"/>
                <a:ea typeface="微软雅黑" panose="020B0503020204020204" pitchFamily="34" charset="-122"/>
              </a:rPr>
              <a:t>敏捷交换机和</a:t>
            </a:r>
            <a:r>
              <a:rPr lang="en-US" altLang="zh-CN" sz="1200" dirty="0" smtClean="0">
                <a:solidFill>
                  <a:srgbClr val="000000"/>
                </a:solidFill>
                <a:latin typeface="微软雅黑" panose="020B0503020204020204" pitchFamily="34" charset="-122"/>
                <a:ea typeface="微软雅黑" panose="020B0503020204020204" pitchFamily="34" charset="-122"/>
              </a:rPr>
              <a:t>AP</a:t>
            </a:r>
            <a:r>
              <a:rPr lang="zh-CN" altLang="en-US" sz="1200" dirty="0" smtClean="0">
                <a:solidFill>
                  <a:srgbClr val="000000"/>
                </a:solidFill>
                <a:latin typeface="微软雅黑" panose="020B0503020204020204" pitchFamily="34" charset="-122"/>
                <a:ea typeface="微软雅黑" panose="020B0503020204020204" pitchFamily="34" charset="-122"/>
              </a:rPr>
              <a:t>之间建立</a:t>
            </a:r>
            <a:r>
              <a:rPr lang="en-US" altLang="zh-CN" sz="1200" dirty="0" smtClean="0">
                <a:solidFill>
                  <a:srgbClr val="000000"/>
                </a:solidFill>
                <a:latin typeface="微软雅黑" panose="020B0503020204020204" pitchFamily="34" charset="-122"/>
                <a:ea typeface="微软雅黑" panose="020B0503020204020204" pitchFamily="34" charset="-122"/>
              </a:rPr>
              <a:t>CAPWAP</a:t>
            </a:r>
            <a:r>
              <a:rPr lang="zh-CN" altLang="en-US" sz="1200" dirty="0" smtClean="0">
                <a:solidFill>
                  <a:srgbClr val="000000"/>
                </a:solidFill>
                <a:latin typeface="微软雅黑" panose="020B0503020204020204" pitchFamily="34" charset="-122"/>
                <a:ea typeface="微软雅黑" panose="020B0503020204020204" pitchFamily="34" charset="-122"/>
              </a:rPr>
              <a:t>通道</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buFont typeface="Wingdings" panose="05000000000000000000" pitchFamily="2" charset="2"/>
              <a:buChar char="ü"/>
            </a:pPr>
            <a:r>
              <a:rPr lang="zh-CN" altLang="en-US" sz="1200" dirty="0" smtClean="0">
                <a:solidFill>
                  <a:srgbClr val="000000"/>
                </a:solidFill>
                <a:latin typeface="微软雅黑" panose="020B0503020204020204" pitchFamily="34" charset="-122"/>
                <a:ea typeface="微软雅黑" panose="020B0503020204020204" pitchFamily="34" charset="-122"/>
              </a:rPr>
              <a:t>敏捷交换机通过</a:t>
            </a:r>
            <a:r>
              <a:rPr lang="en-US" altLang="zh-CN" sz="1200" dirty="0" smtClean="0">
                <a:solidFill>
                  <a:srgbClr val="000000"/>
                </a:solidFill>
                <a:latin typeface="微软雅黑" panose="020B0503020204020204" pitchFamily="34" charset="-122"/>
                <a:ea typeface="微软雅黑" panose="020B0503020204020204" pitchFamily="34" charset="-122"/>
              </a:rPr>
              <a:t>CAPWAP</a:t>
            </a:r>
            <a:r>
              <a:rPr lang="zh-CN" altLang="en-US" sz="1200" dirty="0" smtClean="0">
                <a:solidFill>
                  <a:srgbClr val="000000"/>
                </a:solidFill>
                <a:latin typeface="微软雅黑" panose="020B0503020204020204" pitchFamily="34" charset="-122"/>
                <a:ea typeface="微软雅黑" panose="020B0503020204020204" pitchFamily="34" charset="-122"/>
              </a:rPr>
              <a:t>下发配置到</a:t>
            </a:r>
            <a:r>
              <a:rPr lang="en-US" altLang="zh-CN" sz="1200" dirty="0" smtClean="0">
                <a:solidFill>
                  <a:srgbClr val="000000"/>
                </a:solidFill>
                <a:latin typeface="微软雅黑" panose="020B0503020204020204" pitchFamily="34" charset="-122"/>
                <a:ea typeface="微软雅黑" panose="020B0503020204020204" pitchFamily="34" charset="-122"/>
              </a:rPr>
              <a:t>AP</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buFont typeface="Wingdings" panose="05000000000000000000" pitchFamily="2" charset="2"/>
              <a:buChar char="ü"/>
            </a:pPr>
            <a:r>
              <a:rPr lang="zh-CN" altLang="en-US" sz="1200" dirty="0" smtClean="0">
                <a:solidFill>
                  <a:srgbClr val="000000"/>
                </a:solidFill>
                <a:latin typeface="微软雅黑" panose="020B0503020204020204" pitchFamily="34" charset="-122"/>
                <a:ea typeface="微软雅黑" panose="020B0503020204020204" pitchFamily="34" charset="-122"/>
              </a:rPr>
              <a:t>无线用户通过</a:t>
            </a:r>
            <a:r>
              <a:rPr lang="en-US" altLang="zh-CN" sz="1200" dirty="0" smtClean="0">
                <a:solidFill>
                  <a:srgbClr val="000000"/>
                </a:solidFill>
                <a:latin typeface="微软雅黑" panose="020B0503020204020204" pitchFamily="34" charset="-122"/>
                <a:ea typeface="微软雅黑" panose="020B0503020204020204" pitchFamily="34" charset="-122"/>
              </a:rPr>
              <a:t>CAPWAP</a:t>
            </a:r>
            <a:r>
              <a:rPr lang="zh-CN" altLang="en-US" sz="1200" dirty="0" smtClean="0">
                <a:solidFill>
                  <a:srgbClr val="000000"/>
                </a:solidFill>
                <a:latin typeface="微软雅黑" panose="020B0503020204020204" pitchFamily="34" charset="-122"/>
                <a:ea typeface="微软雅黑" panose="020B0503020204020204" pitchFamily="34" charset="-122"/>
              </a:rPr>
              <a:t>隧道到敏捷交换机，敏捷交换机支持无线</a:t>
            </a:r>
            <a:r>
              <a:rPr lang="en-US" altLang="zh-CN" sz="1200" dirty="0" smtClean="0">
                <a:solidFill>
                  <a:srgbClr val="000000"/>
                </a:solidFill>
                <a:latin typeface="微软雅黑" panose="020B0503020204020204" pitchFamily="34" charset="-122"/>
                <a:ea typeface="微软雅黑" panose="020B0503020204020204" pitchFamily="34" charset="-122"/>
              </a:rPr>
              <a:t>CAPWAP</a:t>
            </a:r>
            <a:r>
              <a:rPr lang="zh-CN" altLang="en-US" sz="1200" dirty="0" smtClean="0">
                <a:solidFill>
                  <a:srgbClr val="000000"/>
                </a:solidFill>
                <a:latin typeface="微软雅黑" panose="020B0503020204020204" pitchFamily="34" charset="-122"/>
                <a:ea typeface="微软雅黑" panose="020B0503020204020204" pitchFamily="34" charset="-122"/>
              </a:rPr>
              <a:t>隧道的封装和解封装，并终结</a:t>
            </a:r>
            <a:r>
              <a:rPr lang="en-US" altLang="zh-CN" sz="1200" dirty="0" smtClean="0">
                <a:solidFill>
                  <a:srgbClr val="000000"/>
                </a:solidFill>
                <a:latin typeface="微软雅黑" panose="020B0503020204020204" pitchFamily="34" charset="-122"/>
                <a:ea typeface="微软雅黑" panose="020B0503020204020204" pitchFamily="34" charset="-122"/>
              </a:rPr>
              <a:t>CAPWAP</a:t>
            </a:r>
            <a:r>
              <a:rPr lang="zh-CN" altLang="en-US" sz="1200" dirty="0" smtClean="0">
                <a:solidFill>
                  <a:srgbClr val="000000"/>
                </a:solidFill>
                <a:latin typeface="微软雅黑" panose="020B0503020204020204" pitchFamily="34" charset="-122"/>
                <a:ea typeface="微软雅黑" panose="020B0503020204020204" pitchFamily="34" charset="-122"/>
              </a:rPr>
              <a:t>管理隧道</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buFont typeface="Wingdings" panose="05000000000000000000" pitchFamily="2" charset="2"/>
              <a:buChar char="ü"/>
            </a:pPr>
            <a:r>
              <a:rPr lang="zh-CN" altLang="en-US" sz="1200" dirty="0" smtClean="0">
                <a:solidFill>
                  <a:srgbClr val="000000"/>
                </a:solidFill>
                <a:latin typeface="微软雅黑" panose="020B0503020204020204" pitchFamily="34" charset="-122"/>
                <a:ea typeface="微软雅黑" panose="020B0503020204020204" pitchFamily="34" charset="-122"/>
              </a:rPr>
              <a:t>完成对</a:t>
            </a:r>
            <a:r>
              <a:rPr lang="en-US" altLang="zh-CN" sz="1200" dirty="0" smtClean="0">
                <a:solidFill>
                  <a:srgbClr val="000000"/>
                </a:solidFill>
                <a:latin typeface="微软雅黑" panose="020B0503020204020204" pitchFamily="34" charset="-122"/>
                <a:ea typeface="微软雅黑" panose="020B0503020204020204" pitchFamily="34" charset="-122"/>
              </a:rPr>
              <a:t>AP</a:t>
            </a:r>
            <a:r>
              <a:rPr lang="zh-CN" altLang="en-US" sz="1200" dirty="0" smtClean="0">
                <a:solidFill>
                  <a:srgbClr val="000000"/>
                </a:solidFill>
                <a:latin typeface="微软雅黑" panose="020B0503020204020204" pitchFamily="34" charset="-122"/>
                <a:ea typeface="微软雅黑" panose="020B0503020204020204" pitchFamily="34" charset="-122"/>
              </a:rPr>
              <a:t>的管理</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buFont typeface="Wingdings" panose="05000000000000000000" pitchFamily="2" charset="2"/>
              <a:buChar char="ü"/>
            </a:pPr>
            <a:r>
              <a:rPr lang="zh-CN" altLang="en-US" sz="1200" dirty="0" smtClean="0">
                <a:solidFill>
                  <a:srgbClr val="000000"/>
                </a:solidFill>
                <a:latin typeface="微软雅黑" panose="020B0503020204020204" pitchFamily="34" charset="-122"/>
                <a:ea typeface="微软雅黑" panose="020B0503020204020204" pitchFamily="34" charset="-122"/>
              </a:rPr>
              <a:t>完成无线用户的集中认证和管理</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buFont typeface="Wingdings" panose="05000000000000000000" pitchFamily="2" charset="2"/>
              <a:buChar char="ü"/>
            </a:pPr>
            <a:r>
              <a:rPr lang="zh-CN" altLang="en-US" sz="1200" dirty="0" smtClean="0">
                <a:solidFill>
                  <a:srgbClr val="000000"/>
                </a:solidFill>
                <a:latin typeface="微软雅黑" panose="020B0503020204020204" pitchFamily="34" charset="-122"/>
                <a:ea typeface="微软雅黑" panose="020B0503020204020204" pitchFamily="34" charset="-122"/>
              </a:rPr>
              <a:t>完成无线用户的转发、漫游转发等</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endParaRPr lang="en-US" altLang="zh-CN" sz="1200" dirty="0" smtClean="0">
              <a:solidFill>
                <a:srgbClr val="00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zh-CN" altLang="en-US" sz="1200" dirty="0" smtClean="0">
                <a:solidFill>
                  <a:srgbClr val="000000"/>
                </a:solidFill>
                <a:latin typeface="微软雅黑" panose="020B0503020204020204" pitchFamily="34" charset="-122"/>
                <a:ea typeface="微软雅黑" panose="020B0503020204020204" pitchFamily="34" charset="-122"/>
              </a:rPr>
              <a:t>管理和控制有线接入（支持有线</a:t>
            </a:r>
            <a:r>
              <a:rPr lang="en-US" altLang="zh-CN" sz="1200" dirty="0" smtClean="0">
                <a:solidFill>
                  <a:srgbClr val="000000"/>
                </a:solidFill>
                <a:latin typeface="微软雅黑" panose="020B0503020204020204" pitchFamily="34" charset="-122"/>
                <a:ea typeface="微软雅黑" panose="020B0503020204020204" pitchFamily="34" charset="-122"/>
              </a:rPr>
              <a:t>NAC</a:t>
            </a:r>
            <a:r>
              <a:rPr lang="zh-CN" altLang="en-US" sz="1200" dirty="0" smtClean="0">
                <a:solidFill>
                  <a:srgbClr val="000000"/>
                </a:solidFill>
                <a:latin typeface="微软雅黑" panose="020B0503020204020204" pitchFamily="34" charset="-122"/>
                <a:ea typeface="微软雅黑" panose="020B0503020204020204" pitchFamily="34" charset="-122"/>
              </a:rPr>
              <a:t>功能）</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455930" lvl="1" indent="-186055">
              <a:buFont typeface="Wingdings" panose="05000000000000000000" pitchFamily="2" charset="2"/>
              <a:buChar char="ü"/>
            </a:pPr>
            <a:r>
              <a:rPr lang="zh-CN" altLang="en-US" sz="1200" dirty="0" smtClean="0">
                <a:solidFill>
                  <a:srgbClr val="000000"/>
                </a:solidFill>
                <a:latin typeface="微软雅黑" panose="020B0503020204020204" pitchFamily="34" charset="-122"/>
                <a:ea typeface="微软雅黑" panose="020B0503020204020204" pitchFamily="34" charset="-122"/>
              </a:rPr>
              <a:t>完成有线用户集中在敏捷交换机上认证</a:t>
            </a:r>
            <a:endParaRPr lang="en-US" altLang="zh-CN" sz="1400" dirty="0" smtClean="0">
              <a:solidFill>
                <a:srgbClr val="000000"/>
              </a:solidFill>
              <a:latin typeface="微软雅黑" panose="020B0503020204020204" pitchFamily="34" charset="-122"/>
              <a:ea typeface="微软雅黑" panose="020B0503020204020204" pitchFamily="34" charset="-122"/>
            </a:endParaRPr>
          </a:p>
        </p:txBody>
      </p:sp>
      <p:sp>
        <p:nvSpPr>
          <p:cNvPr id="346" name="圆柱形 345"/>
          <p:cNvSpPr/>
          <p:nvPr/>
        </p:nvSpPr>
        <p:spPr bwMode="auto">
          <a:xfrm rot="3945334">
            <a:off x="3039213" y="2459820"/>
            <a:ext cx="45719" cy="1224539"/>
          </a:xfrm>
          <a:prstGeom prst="can">
            <a:avLst/>
          </a:prstGeom>
          <a:solidFill>
            <a:schemeClr val="bg1">
              <a:lumMod val="85000"/>
            </a:schemeClr>
          </a:solidFill>
          <a:ln w="19050">
            <a:solidFill>
              <a:srgbClr val="C00000"/>
            </a:solidFill>
          </a:ln>
          <a:effectLst/>
          <a:scene3d>
            <a:camera prst="orthographicFront">
              <a:rot lat="0" lon="0" rev="3960000"/>
            </a:camera>
            <a:lightRig rig="threePt" dir="t"/>
          </a:scene3d>
        </p:spPr>
        <p:txBody>
          <a:bodyPr lIns="68542" tIns="34271" rIns="68542" bIns="34271"/>
          <a:lstStyle/>
          <a:p>
            <a:pPr>
              <a:buClr>
                <a:srgbClr val="CC9900"/>
              </a:buClr>
              <a:buFont typeface="Wingdings" panose="05000000000000000000" pitchFamily="2" charset="2"/>
              <a:buChar char="n"/>
              <a:defRPr/>
            </a:pPr>
            <a:endParaRPr lang="zh-CN" altLang="en-US" dirty="0">
              <a:solidFill>
                <a:srgbClr val="000000"/>
              </a:solidFill>
              <a:latin typeface="Arial" panose="020B0604020202020204" pitchFamily="34" charset="0"/>
              <a:ea typeface="微软雅黑" panose="020B0503020204020204" pitchFamily="34" charset="-122"/>
            </a:endParaRPr>
          </a:p>
        </p:txBody>
      </p:sp>
      <p:sp>
        <p:nvSpPr>
          <p:cNvPr id="312" name="圆柱形 311"/>
          <p:cNvSpPr/>
          <p:nvPr/>
        </p:nvSpPr>
        <p:spPr bwMode="auto">
          <a:xfrm rot="3945334">
            <a:off x="2448486" y="2453548"/>
            <a:ext cx="45719" cy="1245819"/>
          </a:xfrm>
          <a:prstGeom prst="can">
            <a:avLst/>
          </a:prstGeom>
          <a:solidFill>
            <a:schemeClr val="bg1">
              <a:lumMod val="85000"/>
            </a:schemeClr>
          </a:solidFill>
          <a:ln w="19050">
            <a:solidFill>
              <a:srgbClr val="C00000"/>
            </a:solidFill>
          </a:ln>
          <a:effectLst/>
          <a:scene3d>
            <a:camera prst="orthographicFront">
              <a:rot lat="0" lon="0" rev="3960000"/>
            </a:camera>
            <a:lightRig rig="threePt" dir="t"/>
          </a:scene3d>
        </p:spPr>
        <p:txBody>
          <a:bodyPr lIns="68542" tIns="34271" rIns="68542" bIns="34271"/>
          <a:lstStyle/>
          <a:p>
            <a:pPr>
              <a:buClr>
                <a:srgbClr val="CC9900"/>
              </a:buClr>
              <a:buFont typeface="Wingdings" panose="05000000000000000000" pitchFamily="2" charset="2"/>
              <a:buChar char="n"/>
              <a:defRPr/>
            </a:pPr>
            <a:endParaRPr lang="zh-CN" altLang="en-US" dirty="0">
              <a:solidFill>
                <a:srgbClr val="000000"/>
              </a:solidFill>
              <a:latin typeface="Arial" panose="020B0604020202020204" pitchFamily="34" charset="0"/>
              <a:ea typeface="微软雅黑" panose="020B0503020204020204" pitchFamily="34" charset="-122"/>
            </a:endParaRPr>
          </a:p>
        </p:txBody>
      </p:sp>
      <p:cxnSp>
        <p:nvCxnSpPr>
          <p:cNvPr id="313" name="直接连接符 312"/>
          <p:cNvCxnSpPr>
            <a:stCxn id="273" idx="0"/>
            <a:endCxn id="120" idx="2"/>
          </p:cNvCxnSpPr>
          <p:nvPr/>
        </p:nvCxnSpPr>
        <p:spPr bwMode="auto">
          <a:xfrm flipH="1" flipV="1">
            <a:off x="2985418" y="2427316"/>
            <a:ext cx="63987" cy="742649"/>
          </a:xfrm>
          <a:prstGeom prst="line">
            <a:avLst/>
          </a:prstGeom>
          <a:noFill/>
          <a:ln w="6350" cap="flat" cmpd="sng" algn="ctr">
            <a:solidFill>
              <a:srgbClr val="808080"/>
            </a:solidFill>
            <a:prstDash val="solid"/>
            <a:round/>
            <a:headEnd type="none" w="med" len="med"/>
            <a:tailEnd type="none" w="med" len="med"/>
          </a:ln>
          <a:effectLst/>
        </p:spPr>
      </p:cxnSp>
    </p:spTree>
  </p:cSld>
  <p:clrMapOvr>
    <a:masterClrMapping/>
  </p:clrMapOvr>
  <p:transition advClick="0" advTm="8000">
    <p:fade thruBlk="1"/>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有线无线深度融合</a:t>
            </a:r>
            <a:r>
              <a:rPr lang="en-US" altLang="zh-CN" dirty="0" smtClean="0">
                <a:latin typeface="微软雅黑" panose="020B0503020204020204" pitchFamily="34" charset="-122"/>
                <a:ea typeface="微软雅黑" panose="020B0503020204020204" pitchFamily="34" charset="-122"/>
              </a:rPr>
              <a:t>-AP</a:t>
            </a:r>
            <a:r>
              <a:rPr lang="zh-CN" altLang="en-US" dirty="0" smtClean="0">
                <a:latin typeface="微软雅黑" panose="020B0503020204020204" pitchFamily="34" charset="-122"/>
                <a:ea typeface="微软雅黑" panose="020B0503020204020204" pitchFamily="34" charset="-122"/>
              </a:rPr>
              <a:t>连接方案</a:t>
            </a:r>
            <a:endParaRPr lang="zh-CN" altLang="en-US" dirty="0" smtClean="0">
              <a:latin typeface="微软雅黑" panose="020B0503020204020204" pitchFamily="34" charset="-122"/>
              <a:ea typeface="微软雅黑" panose="020B0503020204020204" pitchFamily="34" charset="-122"/>
            </a:endParaRPr>
          </a:p>
        </p:txBody>
      </p:sp>
      <p:sp>
        <p:nvSpPr>
          <p:cNvPr id="4" name="TextBox 3"/>
          <p:cNvSpPr txBox="1"/>
          <p:nvPr/>
        </p:nvSpPr>
        <p:spPr>
          <a:xfrm>
            <a:off x="662947" y="3686175"/>
            <a:ext cx="6736080" cy="1015663"/>
          </a:xfrm>
          <a:prstGeom prst="rect">
            <a:avLst/>
          </a:prstGeom>
          <a:noFill/>
        </p:spPr>
        <p:txBody>
          <a:bodyPr wrap="square" rtlCol="0">
            <a:spAutoFit/>
          </a:bodyPr>
          <a:lstStyle/>
          <a:p>
            <a:r>
              <a:rPr lang="en-US" altLang="zh-CN" sz="1200" dirty="0" smtClean="0">
                <a:solidFill>
                  <a:srgbClr val="000000"/>
                </a:solidFill>
                <a:latin typeface="微软雅黑" panose="020B0503020204020204" pitchFamily="34" charset="-122"/>
                <a:ea typeface="微软雅黑" panose="020B0503020204020204" pitchFamily="34" charset="-122"/>
              </a:rPr>
              <a:t>AP</a:t>
            </a:r>
            <a:r>
              <a:rPr lang="zh-CN" altLang="en-US" sz="1200" dirty="0" smtClean="0">
                <a:solidFill>
                  <a:srgbClr val="000000"/>
                </a:solidFill>
                <a:latin typeface="微软雅黑" panose="020B0503020204020204" pitchFamily="34" charset="-122"/>
                <a:ea typeface="微软雅黑" panose="020B0503020204020204" pitchFamily="34" charset="-122"/>
              </a:rPr>
              <a:t>连接方案有四种：</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00100" lvl="1" indent="-342900">
              <a:buFont typeface="+mj-ea"/>
              <a:buAutoNum type="circleNumDbPlain"/>
            </a:pPr>
            <a:r>
              <a:rPr lang="en-US" altLang="zh-CN" sz="1200" dirty="0" smtClean="0">
                <a:solidFill>
                  <a:srgbClr val="000000"/>
                </a:solidFill>
                <a:latin typeface="微软雅黑" panose="020B0503020204020204" pitchFamily="34" charset="-122"/>
                <a:ea typeface="微软雅黑" panose="020B0503020204020204" pitchFamily="34" charset="-122"/>
              </a:rPr>
              <a:t>AP</a:t>
            </a:r>
            <a:r>
              <a:rPr lang="zh-CN" altLang="en-US" sz="1200" dirty="0" smtClean="0">
                <a:solidFill>
                  <a:srgbClr val="000000"/>
                </a:solidFill>
                <a:latin typeface="微软雅黑" panose="020B0503020204020204" pitchFamily="34" charset="-122"/>
                <a:ea typeface="微软雅黑" panose="020B0503020204020204" pitchFamily="34" charset="-122"/>
              </a:rPr>
              <a:t>直接接入敏捷交换机</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en-US" sz="1200" dirty="0" smtClean="0">
                <a:solidFill>
                  <a:srgbClr val="000000"/>
                </a:solidFill>
                <a:latin typeface="微软雅黑" panose="020B0503020204020204" pitchFamily="34" charset="-122"/>
                <a:ea typeface="微软雅黑" panose="020B0503020204020204" pitchFamily="34" charset="-122"/>
              </a:rPr>
              <a:t>单板</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00100" lvl="1" indent="-342900">
              <a:buFont typeface="+mj-ea"/>
              <a:buAutoNum type="circleNumDbPlain"/>
            </a:pPr>
            <a:r>
              <a:rPr lang="en-US" altLang="zh-CN" sz="1200" dirty="0" smtClean="0">
                <a:solidFill>
                  <a:srgbClr val="000000"/>
                </a:solidFill>
                <a:latin typeface="微软雅黑" panose="020B0503020204020204" pitchFamily="34" charset="-122"/>
                <a:ea typeface="微软雅黑" panose="020B0503020204020204" pitchFamily="34" charset="-122"/>
              </a:rPr>
              <a:t>AP</a:t>
            </a:r>
            <a:r>
              <a:rPr lang="zh-CN" altLang="en-US" sz="1200" dirty="0" smtClean="0">
                <a:solidFill>
                  <a:srgbClr val="000000"/>
                </a:solidFill>
                <a:latin typeface="微软雅黑" panose="020B0503020204020204" pitchFamily="34" charset="-122"/>
                <a:ea typeface="微软雅黑" panose="020B0503020204020204" pitchFamily="34" charset="-122"/>
              </a:rPr>
              <a:t>直接接入敏捷交换机</a:t>
            </a:r>
            <a:r>
              <a:rPr lang="en-US" altLang="zh-CN" sz="1200" dirty="0" smtClean="0">
                <a:solidFill>
                  <a:srgbClr val="000000"/>
                </a:solidFill>
                <a:latin typeface="微软雅黑" panose="020B0503020204020204" pitchFamily="34" charset="-122"/>
                <a:ea typeface="微软雅黑" panose="020B0503020204020204" pitchFamily="34" charset="-122"/>
              </a:rPr>
              <a:t>BCM</a:t>
            </a:r>
            <a:r>
              <a:rPr lang="zh-CN" altLang="en-US" sz="1200" dirty="0" smtClean="0">
                <a:solidFill>
                  <a:srgbClr val="000000"/>
                </a:solidFill>
                <a:latin typeface="微软雅黑" panose="020B0503020204020204" pitchFamily="34" charset="-122"/>
                <a:ea typeface="微软雅黑" panose="020B0503020204020204" pitchFamily="34" charset="-122"/>
              </a:rPr>
              <a:t>单板</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00100" lvl="1" indent="-342900">
              <a:buFont typeface="+mj-ea"/>
              <a:buAutoNum type="circleNumDbPlain"/>
            </a:pPr>
            <a:r>
              <a:rPr lang="en-US" altLang="zh-CN" sz="1200" dirty="0" smtClean="0">
                <a:solidFill>
                  <a:srgbClr val="000000"/>
                </a:solidFill>
                <a:latin typeface="微软雅黑" panose="020B0503020204020204" pitchFamily="34" charset="-122"/>
                <a:ea typeface="微软雅黑" panose="020B0503020204020204" pitchFamily="34" charset="-122"/>
              </a:rPr>
              <a:t>AP</a:t>
            </a:r>
            <a:r>
              <a:rPr lang="zh-CN" altLang="en-US" sz="1200" dirty="0" smtClean="0">
                <a:solidFill>
                  <a:srgbClr val="000000"/>
                </a:solidFill>
                <a:latin typeface="微软雅黑" panose="020B0503020204020204" pitchFamily="34" charset="-122"/>
                <a:ea typeface="微软雅黑" panose="020B0503020204020204" pitchFamily="34" charset="-122"/>
              </a:rPr>
              <a:t>通过传统接入</a:t>
            </a:r>
            <a:r>
              <a:rPr lang="en-US" altLang="zh-CN" sz="1200" dirty="0" smtClean="0">
                <a:solidFill>
                  <a:srgbClr val="000000"/>
                </a:solidFill>
                <a:latin typeface="微软雅黑" panose="020B0503020204020204" pitchFamily="34" charset="-122"/>
                <a:ea typeface="微软雅黑" panose="020B0503020204020204" pitchFamily="34" charset="-122"/>
              </a:rPr>
              <a:t>/</a:t>
            </a:r>
            <a:r>
              <a:rPr lang="zh-CN" altLang="en-US" sz="1200" dirty="0" smtClean="0">
                <a:solidFill>
                  <a:srgbClr val="000000"/>
                </a:solidFill>
                <a:latin typeface="微软雅黑" panose="020B0503020204020204" pitchFamily="34" charset="-122"/>
                <a:ea typeface="微软雅黑" panose="020B0503020204020204" pitchFamily="34" charset="-122"/>
              </a:rPr>
              <a:t>汇聚交换机接入到敏捷交换机</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en-US" sz="1200" dirty="0" smtClean="0">
                <a:solidFill>
                  <a:srgbClr val="000000"/>
                </a:solidFill>
                <a:latin typeface="微软雅黑" panose="020B0503020204020204" pitchFamily="34" charset="-122"/>
                <a:ea typeface="微软雅黑" panose="020B0503020204020204" pitchFamily="34" charset="-122"/>
              </a:rPr>
              <a:t>单板</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00100" lvl="1" indent="-342900">
              <a:buFont typeface="+mj-ea"/>
              <a:buAutoNum type="circleNumDbPlain"/>
            </a:pPr>
            <a:r>
              <a:rPr lang="en-US" altLang="zh-CN" sz="1200" dirty="0" smtClean="0">
                <a:solidFill>
                  <a:srgbClr val="000000"/>
                </a:solidFill>
                <a:latin typeface="微软雅黑" panose="020B0503020204020204" pitchFamily="34" charset="-122"/>
                <a:ea typeface="微软雅黑" panose="020B0503020204020204" pitchFamily="34" charset="-122"/>
              </a:rPr>
              <a:t>AP</a:t>
            </a:r>
            <a:r>
              <a:rPr lang="zh-CN" altLang="en-US" sz="1200" dirty="0" smtClean="0">
                <a:solidFill>
                  <a:srgbClr val="000000"/>
                </a:solidFill>
                <a:latin typeface="微软雅黑" panose="020B0503020204020204" pitchFamily="34" charset="-122"/>
                <a:ea typeface="微软雅黑" panose="020B0503020204020204" pitchFamily="34" charset="-122"/>
              </a:rPr>
              <a:t>通过传统接入</a:t>
            </a:r>
            <a:r>
              <a:rPr lang="en-US" altLang="zh-CN" sz="1200" dirty="0" smtClean="0">
                <a:solidFill>
                  <a:srgbClr val="000000"/>
                </a:solidFill>
                <a:latin typeface="微软雅黑" panose="020B0503020204020204" pitchFamily="34" charset="-122"/>
                <a:ea typeface="微软雅黑" panose="020B0503020204020204" pitchFamily="34" charset="-122"/>
              </a:rPr>
              <a:t>/</a:t>
            </a:r>
            <a:r>
              <a:rPr lang="zh-CN" altLang="en-US" sz="1200" dirty="0" smtClean="0">
                <a:solidFill>
                  <a:srgbClr val="000000"/>
                </a:solidFill>
                <a:latin typeface="微软雅黑" panose="020B0503020204020204" pitchFamily="34" charset="-122"/>
                <a:ea typeface="微软雅黑" panose="020B0503020204020204" pitchFamily="34" charset="-122"/>
              </a:rPr>
              <a:t>汇聚交换机接入到敏捷交换机</a:t>
            </a:r>
            <a:r>
              <a:rPr lang="en-US" altLang="zh-CN" sz="1200" dirty="0" smtClean="0">
                <a:solidFill>
                  <a:srgbClr val="000000"/>
                </a:solidFill>
                <a:latin typeface="微软雅黑" panose="020B0503020204020204" pitchFamily="34" charset="-122"/>
                <a:ea typeface="微软雅黑" panose="020B0503020204020204" pitchFamily="34" charset="-122"/>
              </a:rPr>
              <a:t>BCM</a:t>
            </a:r>
            <a:r>
              <a:rPr lang="zh-CN" altLang="en-US" sz="1200" dirty="0" smtClean="0">
                <a:solidFill>
                  <a:srgbClr val="000000"/>
                </a:solidFill>
                <a:latin typeface="微软雅黑" panose="020B0503020204020204" pitchFamily="34" charset="-122"/>
                <a:ea typeface="微软雅黑" panose="020B0503020204020204" pitchFamily="34" charset="-122"/>
              </a:rPr>
              <a:t>单板</a:t>
            </a:r>
            <a:endParaRPr lang="zh-CN" altLang="en-US" sz="1200" dirty="0">
              <a:solidFill>
                <a:srgbClr val="000000"/>
              </a:solidFill>
            </a:endParaRPr>
          </a:p>
        </p:txBody>
      </p:sp>
      <p:graphicFrame>
        <p:nvGraphicFramePr>
          <p:cNvPr id="3073" name="Object 1"/>
          <p:cNvGraphicFramePr>
            <a:graphicFrameLocks noChangeAspect="1"/>
          </p:cNvGraphicFramePr>
          <p:nvPr/>
        </p:nvGraphicFramePr>
        <p:xfrm>
          <a:off x="723899" y="790574"/>
          <a:ext cx="1276351" cy="2818608"/>
        </p:xfrm>
        <a:graphic>
          <a:graphicData uri="http://schemas.openxmlformats.org/presentationml/2006/ole">
            <mc:AlternateContent xmlns:mc="http://schemas.openxmlformats.org/markup-compatibility/2006">
              <mc:Choice xmlns:v="urn:schemas-microsoft-com:vml" Requires="v">
                <p:oleObj spid="_x0000_s2049" name="Visio" r:id="rId1" imgW="1231900" imgH="2705100" progId="">
                  <p:embed/>
                </p:oleObj>
              </mc:Choice>
              <mc:Fallback>
                <p:oleObj name="Visio" r:id="rId1" imgW="1231900" imgH="2705100" progId="">
                  <p:embed/>
                  <p:pic>
                    <p:nvPicPr>
                      <p:cNvPr id="0" name="图片 2048"/>
                      <p:cNvPicPr>
                        <a:picLocks noChangeAspect="1"/>
                      </p:cNvPicPr>
                      <p:nvPr/>
                    </p:nvPicPr>
                    <p:blipFill>
                      <a:blip r:embed="rId2"/>
                      <a:stretch>
                        <a:fillRect/>
                      </a:stretch>
                    </p:blipFill>
                    <p:spPr>
                      <a:xfrm>
                        <a:off x="723899" y="790574"/>
                        <a:ext cx="1276351" cy="2818608"/>
                      </a:xfrm>
                      <a:prstGeom prst="rect">
                        <a:avLst/>
                      </a:prstGeom>
                      <a:noFill/>
                      <a:ln w="9525">
                        <a:noFill/>
                      </a:ln>
                    </p:spPr>
                  </p:pic>
                </p:oleObj>
              </mc:Fallback>
            </mc:AlternateContent>
          </a:graphicData>
        </a:graphic>
      </p:graphicFrame>
      <p:graphicFrame>
        <p:nvGraphicFramePr>
          <p:cNvPr id="3074" name="Object 2"/>
          <p:cNvGraphicFramePr>
            <a:graphicFrameLocks noChangeAspect="1"/>
          </p:cNvGraphicFramePr>
          <p:nvPr/>
        </p:nvGraphicFramePr>
        <p:xfrm>
          <a:off x="2680307" y="788988"/>
          <a:ext cx="1270000" cy="2804583"/>
        </p:xfrm>
        <a:graphic>
          <a:graphicData uri="http://schemas.openxmlformats.org/presentationml/2006/ole">
            <mc:AlternateContent xmlns:mc="http://schemas.openxmlformats.org/markup-compatibility/2006">
              <mc:Choice xmlns:v="urn:schemas-microsoft-com:vml" Requires="v">
                <p:oleObj spid="_x0000_s2050" name="Visio" r:id="rId3" imgW="1231900" imgH="2705100" progId="">
                  <p:embed/>
                </p:oleObj>
              </mc:Choice>
              <mc:Fallback>
                <p:oleObj name="Visio" r:id="rId3" imgW="1231900" imgH="2705100" progId="">
                  <p:embed/>
                  <p:pic>
                    <p:nvPicPr>
                      <p:cNvPr id="0" name="图片 2049"/>
                      <p:cNvPicPr>
                        <a:picLocks noChangeAspect="1"/>
                      </p:cNvPicPr>
                      <p:nvPr/>
                    </p:nvPicPr>
                    <p:blipFill>
                      <a:blip r:embed="rId4"/>
                      <a:stretch>
                        <a:fillRect/>
                      </a:stretch>
                    </p:blipFill>
                    <p:spPr>
                      <a:xfrm>
                        <a:off x="2680307" y="788988"/>
                        <a:ext cx="1270000" cy="2804583"/>
                      </a:xfrm>
                      <a:prstGeom prst="rect">
                        <a:avLst/>
                      </a:prstGeom>
                      <a:noFill/>
                      <a:ln w="9525">
                        <a:noFill/>
                      </a:ln>
                    </p:spPr>
                  </p:pic>
                </p:oleObj>
              </mc:Fallback>
            </mc:AlternateContent>
          </a:graphicData>
        </a:graphic>
      </p:graphicFrame>
      <p:graphicFrame>
        <p:nvGraphicFramePr>
          <p:cNvPr id="3075" name="Object 3"/>
          <p:cNvGraphicFramePr>
            <a:graphicFrameLocks noChangeAspect="1"/>
          </p:cNvGraphicFramePr>
          <p:nvPr/>
        </p:nvGraphicFramePr>
        <p:xfrm>
          <a:off x="4755184" y="788988"/>
          <a:ext cx="1276350" cy="2819400"/>
        </p:xfrm>
        <a:graphic>
          <a:graphicData uri="http://schemas.openxmlformats.org/presentationml/2006/ole">
            <mc:AlternateContent xmlns:mc="http://schemas.openxmlformats.org/markup-compatibility/2006">
              <mc:Choice xmlns:v="urn:schemas-microsoft-com:vml" Requires="v">
                <p:oleObj spid="_x0000_s2051" name="Visio" r:id="rId5" imgW="1231900" imgH="2705100" progId="">
                  <p:embed/>
                </p:oleObj>
              </mc:Choice>
              <mc:Fallback>
                <p:oleObj name="Visio" r:id="rId5" imgW="1231900" imgH="2705100" progId="">
                  <p:embed/>
                  <p:pic>
                    <p:nvPicPr>
                      <p:cNvPr id="0" name="图片 2050"/>
                      <p:cNvPicPr>
                        <a:picLocks noChangeAspect="1"/>
                      </p:cNvPicPr>
                      <p:nvPr/>
                    </p:nvPicPr>
                    <p:blipFill>
                      <a:blip r:embed="rId6"/>
                      <a:stretch>
                        <a:fillRect/>
                      </a:stretch>
                    </p:blipFill>
                    <p:spPr>
                      <a:xfrm>
                        <a:off x="4755184" y="788988"/>
                        <a:ext cx="1276350" cy="2819400"/>
                      </a:xfrm>
                      <a:prstGeom prst="rect">
                        <a:avLst/>
                      </a:prstGeom>
                      <a:noFill/>
                      <a:ln w="9525">
                        <a:noFill/>
                      </a:ln>
                    </p:spPr>
                  </p:pic>
                </p:oleObj>
              </mc:Fallback>
            </mc:AlternateContent>
          </a:graphicData>
        </a:graphic>
      </p:graphicFrame>
      <p:graphicFrame>
        <p:nvGraphicFramePr>
          <p:cNvPr id="3076" name="Object 4"/>
          <p:cNvGraphicFramePr>
            <a:graphicFrameLocks noChangeAspect="1"/>
          </p:cNvGraphicFramePr>
          <p:nvPr/>
        </p:nvGraphicFramePr>
        <p:xfrm>
          <a:off x="6827465" y="788988"/>
          <a:ext cx="1276350" cy="2819400"/>
        </p:xfrm>
        <a:graphic>
          <a:graphicData uri="http://schemas.openxmlformats.org/presentationml/2006/ole">
            <mc:AlternateContent xmlns:mc="http://schemas.openxmlformats.org/markup-compatibility/2006">
              <mc:Choice xmlns:v="urn:schemas-microsoft-com:vml" Requires="v">
                <p:oleObj spid="_x0000_s2052" name="Visio" r:id="rId7" imgW="1231900" imgH="2705100" progId="">
                  <p:embed/>
                </p:oleObj>
              </mc:Choice>
              <mc:Fallback>
                <p:oleObj name="Visio" r:id="rId7" imgW="1231900" imgH="2705100" progId="">
                  <p:embed/>
                  <p:pic>
                    <p:nvPicPr>
                      <p:cNvPr id="0" name="图片 2051"/>
                      <p:cNvPicPr>
                        <a:picLocks noChangeAspect="1"/>
                      </p:cNvPicPr>
                      <p:nvPr/>
                    </p:nvPicPr>
                    <p:blipFill>
                      <a:blip r:embed="rId8"/>
                      <a:stretch>
                        <a:fillRect/>
                      </a:stretch>
                    </p:blipFill>
                    <p:spPr>
                      <a:xfrm>
                        <a:off x="6827465" y="788988"/>
                        <a:ext cx="1276350" cy="2819400"/>
                      </a:xfrm>
                      <a:prstGeom prst="rect">
                        <a:avLst/>
                      </a:prstGeom>
                      <a:noFill/>
                      <a:ln w="9525">
                        <a:noFill/>
                      </a:ln>
                    </p:spPr>
                  </p:pic>
                </p:oleObj>
              </mc:Fallback>
            </mc:AlternateContent>
          </a:graphicData>
        </a:graphic>
      </p:graphicFrame>
      <p:sp>
        <p:nvSpPr>
          <p:cNvPr id="8" name="矩形 7"/>
          <p:cNvSpPr/>
          <p:nvPr/>
        </p:nvSpPr>
        <p:spPr>
          <a:xfrm>
            <a:off x="716044" y="2808288"/>
            <a:ext cx="415498" cy="369332"/>
          </a:xfrm>
          <a:prstGeom prst="rect">
            <a:avLst/>
          </a:prstGeom>
        </p:spPr>
        <p:txBody>
          <a:bodyPr wrap="none">
            <a:spAutoFit/>
          </a:bodyPr>
          <a:lstStyle/>
          <a:p>
            <a:r>
              <a:rPr lang="zh-CN" altLang="en-US" dirty="0" smtClean="0"/>
              <a:t>①</a:t>
            </a:r>
            <a:endParaRPr lang="zh-CN" altLang="en-US" dirty="0"/>
          </a:p>
        </p:txBody>
      </p:sp>
      <p:sp>
        <p:nvSpPr>
          <p:cNvPr id="9" name="矩形 8"/>
          <p:cNvSpPr/>
          <p:nvPr/>
        </p:nvSpPr>
        <p:spPr>
          <a:xfrm>
            <a:off x="2662670" y="2808288"/>
            <a:ext cx="415498" cy="369332"/>
          </a:xfrm>
          <a:prstGeom prst="rect">
            <a:avLst/>
          </a:prstGeom>
        </p:spPr>
        <p:txBody>
          <a:bodyPr wrap="none">
            <a:spAutoFit/>
          </a:bodyPr>
          <a:lstStyle/>
          <a:p>
            <a:r>
              <a:rPr lang="zh-CN" altLang="en-US" dirty="0" smtClean="0"/>
              <a:t>②</a:t>
            </a:r>
            <a:endParaRPr lang="zh-CN" altLang="en-US" dirty="0"/>
          </a:p>
        </p:txBody>
      </p:sp>
      <p:sp>
        <p:nvSpPr>
          <p:cNvPr id="10" name="矩形 9"/>
          <p:cNvSpPr/>
          <p:nvPr/>
        </p:nvSpPr>
        <p:spPr>
          <a:xfrm>
            <a:off x="4674350" y="2808288"/>
            <a:ext cx="415498" cy="369332"/>
          </a:xfrm>
          <a:prstGeom prst="rect">
            <a:avLst/>
          </a:prstGeom>
        </p:spPr>
        <p:txBody>
          <a:bodyPr wrap="none">
            <a:spAutoFit/>
          </a:bodyPr>
          <a:lstStyle/>
          <a:p>
            <a:r>
              <a:rPr lang="zh-CN" altLang="en-US" dirty="0" smtClean="0"/>
              <a:t>③</a:t>
            </a:r>
            <a:endParaRPr lang="zh-CN" altLang="en-US" dirty="0"/>
          </a:p>
        </p:txBody>
      </p:sp>
      <p:sp>
        <p:nvSpPr>
          <p:cNvPr id="11" name="矩形 10"/>
          <p:cNvSpPr/>
          <p:nvPr/>
        </p:nvSpPr>
        <p:spPr>
          <a:xfrm>
            <a:off x="6367978" y="2808288"/>
            <a:ext cx="415498" cy="369332"/>
          </a:xfrm>
          <a:prstGeom prst="rect">
            <a:avLst/>
          </a:prstGeom>
        </p:spPr>
        <p:txBody>
          <a:bodyPr wrap="none">
            <a:spAutoFit/>
          </a:bodyPr>
          <a:lstStyle/>
          <a:p>
            <a:r>
              <a:rPr lang="zh-CN" altLang="en-US" dirty="0" smtClean="0"/>
              <a:t>④</a:t>
            </a:r>
            <a:endParaRPr lang="zh-CN" altLang="en-US" dirty="0"/>
          </a:p>
        </p:txBody>
      </p:sp>
    </p:spTree>
  </p:cSld>
  <p:clrMapOvr>
    <a:masterClrMapping/>
  </p:clrMapOvr>
  <p:transition advClick="0" advTm="8000">
    <p:fade thruBlk="1"/>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直接连接符 20"/>
          <p:cNvCxnSpPr>
            <a:stCxn id="5" idx="2"/>
            <a:endCxn id="18" idx="0"/>
          </p:cNvCxnSpPr>
          <p:nvPr/>
        </p:nvCxnSpPr>
        <p:spPr bwMode="auto">
          <a:xfrm>
            <a:off x="4340360" y="1403522"/>
            <a:ext cx="0" cy="2520239"/>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技术分析： “基于</a:t>
            </a:r>
            <a:r>
              <a:rPr lang="en-US" altLang="zh-CN" dirty="0" smtClean="0">
                <a:latin typeface="微软雅黑" panose="020B0503020204020204" pitchFamily="34" charset="-122"/>
                <a:ea typeface="微软雅黑" panose="020B0503020204020204" pitchFamily="34" charset="-122"/>
              </a:rPr>
              <a:t>IP</a:t>
            </a:r>
            <a:r>
              <a:rPr lang="zh-CN" altLang="en-US" dirty="0" smtClean="0">
                <a:latin typeface="微软雅黑" panose="020B0503020204020204" pitchFamily="34" charset="-122"/>
                <a:ea typeface="微软雅黑" panose="020B0503020204020204" pitchFamily="34" charset="-122"/>
              </a:rPr>
              <a:t>的</a:t>
            </a:r>
            <a:r>
              <a:rPr lang="en-US" altLang="zh-CN" dirty="0" err="1" smtClean="0">
                <a:latin typeface="微软雅黑" panose="020B0503020204020204" pitchFamily="34" charset="-122"/>
                <a:ea typeface="微软雅黑" panose="020B0503020204020204" pitchFamily="34" charset="-122"/>
              </a:rPr>
              <a:t>QoS</a:t>
            </a:r>
            <a:r>
              <a:rPr lang="zh-CN" altLang="en-US" dirty="0" smtClean="0">
                <a:latin typeface="微软雅黑" panose="020B0503020204020204" pitchFamily="34" charset="-122"/>
                <a:ea typeface="微软雅黑" panose="020B0503020204020204" pitchFamily="34" charset="-122"/>
              </a:rPr>
              <a:t>”能否实现体验随身？</a:t>
            </a:r>
            <a:endParaRPr lang="zh-CN" altLang="en-US" dirty="0">
              <a:latin typeface="微软雅黑" panose="020B0503020204020204" pitchFamily="34" charset="-122"/>
              <a:ea typeface="微软雅黑" panose="020B0503020204020204" pitchFamily="34" charset="-122"/>
            </a:endParaRPr>
          </a:p>
        </p:txBody>
      </p:sp>
      <p:sp>
        <p:nvSpPr>
          <p:cNvPr id="3" name="矩形 2"/>
          <p:cNvSpPr/>
          <p:nvPr/>
        </p:nvSpPr>
        <p:spPr bwMode="auto">
          <a:xfrm>
            <a:off x="3707628" y="2812820"/>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华文细黑"/>
              </a:rPr>
              <a:t>防火墙</a:t>
            </a:r>
            <a:endParaRPr lang="zh-CN" altLang="en-US" sz="1000" kern="0" dirty="0" smtClean="0">
              <a:solidFill>
                <a:sysClr val="windowText" lastClr="000000"/>
              </a:solidFill>
              <a:latin typeface="华文细黑"/>
            </a:endParaRPr>
          </a:p>
        </p:txBody>
      </p:sp>
      <p:sp>
        <p:nvSpPr>
          <p:cNvPr id="4" name="矩形 3"/>
          <p:cNvSpPr/>
          <p:nvPr/>
        </p:nvSpPr>
        <p:spPr bwMode="auto">
          <a:xfrm>
            <a:off x="3707628" y="1528621"/>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华文细黑"/>
              </a:rPr>
              <a:t>认证点交换机</a:t>
            </a:r>
            <a:endParaRPr lang="zh-CN" altLang="en-US" sz="1000" kern="0" dirty="0" smtClean="0">
              <a:solidFill>
                <a:sysClr val="windowText" lastClr="000000"/>
              </a:solidFill>
              <a:latin typeface="华文细黑"/>
            </a:endParaRPr>
          </a:p>
        </p:txBody>
      </p:sp>
      <p:sp>
        <p:nvSpPr>
          <p:cNvPr id="5" name="矩形 4"/>
          <p:cNvSpPr/>
          <p:nvPr/>
        </p:nvSpPr>
        <p:spPr bwMode="auto">
          <a:xfrm>
            <a:off x="3707628" y="1156194"/>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华文细黑"/>
              </a:rPr>
              <a:t>用户</a:t>
            </a:r>
            <a:endParaRPr lang="zh-CN" altLang="en-US" sz="1000" kern="0" dirty="0" smtClean="0">
              <a:solidFill>
                <a:sysClr val="windowText" lastClr="000000"/>
              </a:solidFill>
              <a:latin typeface="华文细黑"/>
            </a:endParaRPr>
          </a:p>
        </p:txBody>
      </p:sp>
      <p:sp>
        <p:nvSpPr>
          <p:cNvPr id="6" name="矩形 5"/>
          <p:cNvSpPr/>
          <p:nvPr/>
        </p:nvSpPr>
        <p:spPr bwMode="auto">
          <a:xfrm>
            <a:off x="3707628" y="1918194"/>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ctr" anchorCtr="0" compatLnSpc="1"/>
          <a:lstStyle/>
          <a:p>
            <a:pPr algn="ctr">
              <a:buClr>
                <a:srgbClr val="CC9900"/>
              </a:buClr>
              <a:defRPr/>
            </a:pPr>
            <a:r>
              <a:rPr lang="zh-CN" altLang="en-US" sz="1000" kern="0" dirty="0" smtClean="0">
                <a:solidFill>
                  <a:sysClr val="windowText" lastClr="000000"/>
                </a:solidFill>
                <a:latin typeface="华文细黑"/>
              </a:rPr>
              <a:t>防火墙</a:t>
            </a:r>
            <a:endParaRPr lang="zh-CN" altLang="en-US" sz="1000" kern="0" dirty="0" smtClean="0">
              <a:solidFill>
                <a:sysClr val="windowText" lastClr="000000"/>
              </a:solidFill>
              <a:latin typeface="华文细黑"/>
            </a:endParaRPr>
          </a:p>
        </p:txBody>
      </p:sp>
      <p:grpSp>
        <p:nvGrpSpPr>
          <p:cNvPr id="7" name="组合 1759"/>
          <p:cNvGrpSpPr/>
          <p:nvPr/>
        </p:nvGrpSpPr>
        <p:grpSpPr>
          <a:xfrm>
            <a:off x="3940990" y="2256540"/>
            <a:ext cx="840175" cy="489533"/>
            <a:chOff x="3203848" y="2996952"/>
            <a:chExt cx="1080120" cy="629338"/>
          </a:xfrm>
          <a:solidFill>
            <a:srgbClr val="00B0F0"/>
          </a:solidFill>
        </p:grpSpPr>
        <p:sp>
          <p:nvSpPr>
            <p:cNvPr id="9" name="Freeform 27"/>
            <p:cNvSpPr>
              <a:spLocks noEditPoints="1"/>
            </p:cNvSpPr>
            <p:nvPr/>
          </p:nvSpPr>
          <p:spPr bwMode="auto">
            <a:xfrm>
              <a:off x="3203848" y="2996952"/>
              <a:ext cx="1080120" cy="629338"/>
            </a:xfrm>
            <a:custGeom>
              <a:avLst/>
              <a:gdLst/>
              <a:ahLst/>
              <a:cxnLst>
                <a:cxn ang="0">
                  <a:pos x="8324" y="38"/>
                </a:cxn>
                <a:cxn ang="0">
                  <a:pos x="9087" y="203"/>
                </a:cxn>
                <a:cxn ang="0">
                  <a:pos x="9799" y="487"/>
                </a:cxn>
                <a:cxn ang="0">
                  <a:pos x="10451" y="880"/>
                </a:cxn>
                <a:cxn ang="0">
                  <a:pos x="11031" y="1370"/>
                </a:cxn>
                <a:cxn ang="0">
                  <a:pos x="11529" y="1947"/>
                </a:cxn>
                <a:cxn ang="0">
                  <a:pos x="11934" y="2598"/>
                </a:cxn>
                <a:cxn ang="0">
                  <a:pos x="12234" y="3314"/>
                </a:cxn>
                <a:cxn ang="0">
                  <a:pos x="12378" y="3497"/>
                </a:cxn>
                <a:cxn ang="0">
                  <a:pos x="12496" y="3494"/>
                </a:cxn>
                <a:cxn ang="0">
                  <a:pos x="13119" y="3540"/>
                </a:cxn>
                <a:cxn ang="0">
                  <a:pos x="13870" y="3738"/>
                </a:cxn>
                <a:cxn ang="0">
                  <a:pos x="14554" y="4074"/>
                </a:cxn>
                <a:cxn ang="0">
                  <a:pos x="15156" y="4535"/>
                </a:cxn>
                <a:cxn ang="0">
                  <a:pos x="15663" y="5102"/>
                </a:cxn>
                <a:cxn ang="0">
                  <a:pos x="16056" y="5761"/>
                </a:cxn>
                <a:cxn ang="0">
                  <a:pos x="16320" y="6494"/>
                </a:cxn>
                <a:cxn ang="0">
                  <a:pos x="16438" y="7286"/>
                </a:cxn>
                <a:cxn ang="0">
                  <a:pos x="16401" y="8075"/>
                </a:cxn>
                <a:cxn ang="0">
                  <a:pos x="16222" y="8813"/>
                </a:cxn>
                <a:cxn ang="0">
                  <a:pos x="15915" y="9491"/>
                </a:cxn>
                <a:cxn ang="0">
                  <a:pos x="15494" y="10093"/>
                </a:cxn>
                <a:cxn ang="0">
                  <a:pos x="14974" y="10606"/>
                </a:cxn>
                <a:cxn ang="0">
                  <a:pos x="14369" y="11014"/>
                </a:cxn>
                <a:cxn ang="0">
                  <a:pos x="13693" y="11305"/>
                </a:cxn>
                <a:cxn ang="0">
                  <a:pos x="12960" y="11462"/>
                </a:cxn>
                <a:cxn ang="0">
                  <a:pos x="3341" y="11487"/>
                </a:cxn>
                <a:cxn ang="0">
                  <a:pos x="2760" y="11436"/>
                </a:cxn>
                <a:cxn ang="0">
                  <a:pos x="2156" y="11265"/>
                </a:cxn>
                <a:cxn ang="0">
                  <a:pos x="1603" y="10987"/>
                </a:cxn>
                <a:cxn ang="0">
                  <a:pos x="1113" y="10615"/>
                </a:cxn>
                <a:cxn ang="0">
                  <a:pos x="697" y="10159"/>
                </a:cxn>
                <a:cxn ang="0">
                  <a:pos x="368" y="9631"/>
                </a:cxn>
                <a:cxn ang="0">
                  <a:pos x="137" y="9044"/>
                </a:cxn>
                <a:cxn ang="0">
                  <a:pos x="15" y="8410"/>
                </a:cxn>
                <a:cxn ang="0">
                  <a:pos x="15" y="7754"/>
                </a:cxn>
                <a:cxn ang="0">
                  <a:pos x="132" y="7132"/>
                </a:cxn>
                <a:cxn ang="0">
                  <a:pos x="354" y="6556"/>
                </a:cxn>
                <a:cxn ang="0">
                  <a:pos x="671" y="6034"/>
                </a:cxn>
                <a:cxn ang="0">
                  <a:pos x="1072" y="5582"/>
                </a:cxn>
                <a:cxn ang="0">
                  <a:pos x="1546" y="5208"/>
                </a:cxn>
                <a:cxn ang="0">
                  <a:pos x="2082" y="4924"/>
                </a:cxn>
                <a:cxn ang="0">
                  <a:pos x="2668" y="4741"/>
                </a:cxn>
                <a:cxn ang="0">
                  <a:pos x="3015" y="4212"/>
                </a:cxn>
                <a:cxn ang="0">
                  <a:pos x="3225" y="3295"/>
                </a:cxn>
                <a:cxn ang="0">
                  <a:pos x="3597" y="2453"/>
                </a:cxn>
                <a:cxn ang="0">
                  <a:pos x="4113" y="1704"/>
                </a:cxn>
                <a:cxn ang="0">
                  <a:pos x="4754" y="1069"/>
                </a:cxn>
                <a:cxn ang="0">
                  <a:pos x="5503" y="565"/>
                </a:cxn>
                <a:cxn ang="0">
                  <a:pos x="6342" y="211"/>
                </a:cxn>
                <a:cxn ang="0">
                  <a:pos x="7250" y="25"/>
                </a:cxn>
                <a:cxn ang="0">
                  <a:pos x="9148" y="9515"/>
                </a:cxn>
                <a:cxn ang="0">
                  <a:pos x="9106" y="9484"/>
                </a:cxn>
                <a:cxn ang="0">
                  <a:pos x="9023" y="9509"/>
                </a:cxn>
                <a:cxn ang="0">
                  <a:pos x="9156" y="9528"/>
                </a:cxn>
                <a:cxn ang="0">
                  <a:pos x="6408" y="9503"/>
                </a:cxn>
                <a:cxn ang="0">
                  <a:pos x="6368" y="9519"/>
                </a:cxn>
              </a:cxnLst>
              <a:rect l="0" t="0" r="r" b="b"/>
              <a:pathLst>
                <a:path w="16443" h="11487">
                  <a:moveTo>
                    <a:pt x="7726" y="0"/>
                  </a:moveTo>
                  <a:lnTo>
                    <a:pt x="7928" y="4"/>
                  </a:lnTo>
                  <a:lnTo>
                    <a:pt x="8127" y="17"/>
                  </a:lnTo>
                  <a:lnTo>
                    <a:pt x="8324" y="38"/>
                  </a:lnTo>
                  <a:lnTo>
                    <a:pt x="8519" y="68"/>
                  </a:lnTo>
                  <a:lnTo>
                    <a:pt x="8711" y="105"/>
                  </a:lnTo>
                  <a:lnTo>
                    <a:pt x="8900" y="150"/>
                  </a:lnTo>
                  <a:lnTo>
                    <a:pt x="9087" y="203"/>
                  </a:lnTo>
                  <a:lnTo>
                    <a:pt x="9270" y="263"/>
                  </a:lnTo>
                  <a:lnTo>
                    <a:pt x="9450" y="331"/>
                  </a:lnTo>
                  <a:lnTo>
                    <a:pt x="9626" y="406"/>
                  </a:lnTo>
                  <a:lnTo>
                    <a:pt x="9799" y="487"/>
                  </a:lnTo>
                  <a:lnTo>
                    <a:pt x="9969" y="576"/>
                  </a:lnTo>
                  <a:lnTo>
                    <a:pt x="10133" y="670"/>
                  </a:lnTo>
                  <a:lnTo>
                    <a:pt x="10294" y="772"/>
                  </a:lnTo>
                  <a:lnTo>
                    <a:pt x="10451" y="880"/>
                  </a:lnTo>
                  <a:lnTo>
                    <a:pt x="10604" y="994"/>
                  </a:lnTo>
                  <a:lnTo>
                    <a:pt x="10751" y="1113"/>
                  </a:lnTo>
                  <a:lnTo>
                    <a:pt x="10893" y="1239"/>
                  </a:lnTo>
                  <a:lnTo>
                    <a:pt x="11031" y="1370"/>
                  </a:lnTo>
                  <a:lnTo>
                    <a:pt x="11164" y="1507"/>
                  </a:lnTo>
                  <a:lnTo>
                    <a:pt x="11291" y="1648"/>
                  </a:lnTo>
                  <a:lnTo>
                    <a:pt x="11412" y="1795"/>
                  </a:lnTo>
                  <a:lnTo>
                    <a:pt x="11529" y="1947"/>
                  </a:lnTo>
                  <a:lnTo>
                    <a:pt x="11640" y="2102"/>
                  </a:lnTo>
                  <a:lnTo>
                    <a:pt x="11743" y="2264"/>
                  </a:lnTo>
                  <a:lnTo>
                    <a:pt x="11842" y="2429"/>
                  </a:lnTo>
                  <a:lnTo>
                    <a:pt x="11934" y="2598"/>
                  </a:lnTo>
                  <a:lnTo>
                    <a:pt x="12019" y="2772"/>
                  </a:lnTo>
                  <a:lnTo>
                    <a:pt x="12097" y="2948"/>
                  </a:lnTo>
                  <a:lnTo>
                    <a:pt x="12169" y="3129"/>
                  </a:lnTo>
                  <a:lnTo>
                    <a:pt x="12234" y="3314"/>
                  </a:lnTo>
                  <a:lnTo>
                    <a:pt x="12291" y="3501"/>
                  </a:lnTo>
                  <a:lnTo>
                    <a:pt x="12320" y="3499"/>
                  </a:lnTo>
                  <a:lnTo>
                    <a:pt x="12349" y="3498"/>
                  </a:lnTo>
                  <a:lnTo>
                    <a:pt x="12378" y="3497"/>
                  </a:lnTo>
                  <a:lnTo>
                    <a:pt x="12407" y="3496"/>
                  </a:lnTo>
                  <a:lnTo>
                    <a:pt x="12437" y="3495"/>
                  </a:lnTo>
                  <a:lnTo>
                    <a:pt x="12466" y="3494"/>
                  </a:lnTo>
                  <a:lnTo>
                    <a:pt x="12496" y="3494"/>
                  </a:lnTo>
                  <a:lnTo>
                    <a:pt x="12524" y="3494"/>
                  </a:lnTo>
                  <a:lnTo>
                    <a:pt x="12726" y="3499"/>
                  </a:lnTo>
                  <a:lnTo>
                    <a:pt x="12924" y="3515"/>
                  </a:lnTo>
                  <a:lnTo>
                    <a:pt x="13119" y="3540"/>
                  </a:lnTo>
                  <a:lnTo>
                    <a:pt x="13313" y="3575"/>
                  </a:lnTo>
                  <a:lnTo>
                    <a:pt x="13502" y="3621"/>
                  </a:lnTo>
                  <a:lnTo>
                    <a:pt x="13688" y="3674"/>
                  </a:lnTo>
                  <a:lnTo>
                    <a:pt x="13870" y="3738"/>
                  </a:lnTo>
                  <a:lnTo>
                    <a:pt x="14047" y="3809"/>
                  </a:lnTo>
                  <a:lnTo>
                    <a:pt x="14221" y="3889"/>
                  </a:lnTo>
                  <a:lnTo>
                    <a:pt x="14390" y="3977"/>
                  </a:lnTo>
                  <a:lnTo>
                    <a:pt x="14554" y="4074"/>
                  </a:lnTo>
                  <a:lnTo>
                    <a:pt x="14712" y="4179"/>
                  </a:lnTo>
                  <a:lnTo>
                    <a:pt x="14867" y="4290"/>
                  </a:lnTo>
                  <a:lnTo>
                    <a:pt x="15015" y="4409"/>
                  </a:lnTo>
                  <a:lnTo>
                    <a:pt x="15156" y="4535"/>
                  </a:lnTo>
                  <a:lnTo>
                    <a:pt x="15293" y="4667"/>
                  </a:lnTo>
                  <a:lnTo>
                    <a:pt x="15423" y="4806"/>
                  </a:lnTo>
                  <a:lnTo>
                    <a:pt x="15546" y="4951"/>
                  </a:lnTo>
                  <a:lnTo>
                    <a:pt x="15663" y="5102"/>
                  </a:lnTo>
                  <a:lnTo>
                    <a:pt x="15772" y="5259"/>
                  </a:lnTo>
                  <a:lnTo>
                    <a:pt x="15875" y="5421"/>
                  </a:lnTo>
                  <a:lnTo>
                    <a:pt x="15969" y="5588"/>
                  </a:lnTo>
                  <a:lnTo>
                    <a:pt x="16056" y="5761"/>
                  </a:lnTo>
                  <a:lnTo>
                    <a:pt x="16134" y="5938"/>
                  </a:lnTo>
                  <a:lnTo>
                    <a:pt x="16205" y="6119"/>
                  </a:lnTo>
                  <a:lnTo>
                    <a:pt x="16266" y="6305"/>
                  </a:lnTo>
                  <a:lnTo>
                    <a:pt x="16320" y="6494"/>
                  </a:lnTo>
                  <a:lnTo>
                    <a:pt x="16363" y="6687"/>
                  </a:lnTo>
                  <a:lnTo>
                    <a:pt x="16398" y="6884"/>
                  </a:lnTo>
                  <a:lnTo>
                    <a:pt x="16422" y="7083"/>
                  </a:lnTo>
                  <a:lnTo>
                    <a:pt x="16438" y="7286"/>
                  </a:lnTo>
                  <a:lnTo>
                    <a:pt x="16443" y="7490"/>
                  </a:lnTo>
                  <a:lnTo>
                    <a:pt x="16438" y="7688"/>
                  </a:lnTo>
                  <a:lnTo>
                    <a:pt x="16425" y="7883"/>
                  </a:lnTo>
                  <a:lnTo>
                    <a:pt x="16401" y="8075"/>
                  </a:lnTo>
                  <a:lnTo>
                    <a:pt x="16369" y="8264"/>
                  </a:lnTo>
                  <a:lnTo>
                    <a:pt x="16328" y="8451"/>
                  </a:lnTo>
                  <a:lnTo>
                    <a:pt x="16280" y="8634"/>
                  </a:lnTo>
                  <a:lnTo>
                    <a:pt x="16222" y="8813"/>
                  </a:lnTo>
                  <a:lnTo>
                    <a:pt x="16156" y="8989"/>
                  </a:lnTo>
                  <a:lnTo>
                    <a:pt x="16083" y="9161"/>
                  </a:lnTo>
                  <a:lnTo>
                    <a:pt x="16003" y="9328"/>
                  </a:lnTo>
                  <a:lnTo>
                    <a:pt x="15915" y="9491"/>
                  </a:lnTo>
                  <a:lnTo>
                    <a:pt x="15820" y="9649"/>
                  </a:lnTo>
                  <a:lnTo>
                    <a:pt x="15717" y="9802"/>
                  </a:lnTo>
                  <a:lnTo>
                    <a:pt x="15610" y="9950"/>
                  </a:lnTo>
                  <a:lnTo>
                    <a:pt x="15494" y="10093"/>
                  </a:lnTo>
                  <a:lnTo>
                    <a:pt x="15373" y="10230"/>
                  </a:lnTo>
                  <a:lnTo>
                    <a:pt x="15246" y="10361"/>
                  </a:lnTo>
                  <a:lnTo>
                    <a:pt x="15113" y="10487"/>
                  </a:lnTo>
                  <a:lnTo>
                    <a:pt x="14974" y="10606"/>
                  </a:lnTo>
                  <a:lnTo>
                    <a:pt x="14831" y="10718"/>
                  </a:lnTo>
                  <a:lnTo>
                    <a:pt x="14682" y="10824"/>
                  </a:lnTo>
                  <a:lnTo>
                    <a:pt x="14527" y="10923"/>
                  </a:lnTo>
                  <a:lnTo>
                    <a:pt x="14369" y="11014"/>
                  </a:lnTo>
                  <a:lnTo>
                    <a:pt x="14206" y="11098"/>
                  </a:lnTo>
                  <a:lnTo>
                    <a:pt x="14039" y="11176"/>
                  </a:lnTo>
                  <a:lnTo>
                    <a:pt x="13868" y="11244"/>
                  </a:lnTo>
                  <a:lnTo>
                    <a:pt x="13693" y="11305"/>
                  </a:lnTo>
                  <a:lnTo>
                    <a:pt x="13514" y="11357"/>
                  </a:lnTo>
                  <a:lnTo>
                    <a:pt x="13332" y="11401"/>
                  </a:lnTo>
                  <a:lnTo>
                    <a:pt x="13147" y="11436"/>
                  </a:lnTo>
                  <a:lnTo>
                    <a:pt x="12960" y="11462"/>
                  </a:lnTo>
                  <a:lnTo>
                    <a:pt x="12770" y="11479"/>
                  </a:lnTo>
                  <a:lnTo>
                    <a:pt x="12770" y="11487"/>
                  </a:lnTo>
                  <a:lnTo>
                    <a:pt x="12524" y="11487"/>
                  </a:lnTo>
                  <a:lnTo>
                    <a:pt x="3341" y="11487"/>
                  </a:lnTo>
                  <a:lnTo>
                    <a:pt x="3079" y="11487"/>
                  </a:lnTo>
                  <a:lnTo>
                    <a:pt x="3079" y="11477"/>
                  </a:lnTo>
                  <a:lnTo>
                    <a:pt x="2919" y="11459"/>
                  </a:lnTo>
                  <a:lnTo>
                    <a:pt x="2760" y="11436"/>
                  </a:lnTo>
                  <a:lnTo>
                    <a:pt x="2605" y="11404"/>
                  </a:lnTo>
                  <a:lnTo>
                    <a:pt x="2453" y="11365"/>
                  </a:lnTo>
                  <a:lnTo>
                    <a:pt x="2303" y="11318"/>
                  </a:lnTo>
                  <a:lnTo>
                    <a:pt x="2156" y="11265"/>
                  </a:lnTo>
                  <a:lnTo>
                    <a:pt x="2013" y="11205"/>
                  </a:lnTo>
                  <a:lnTo>
                    <a:pt x="1872" y="11139"/>
                  </a:lnTo>
                  <a:lnTo>
                    <a:pt x="1736" y="11067"/>
                  </a:lnTo>
                  <a:lnTo>
                    <a:pt x="1603" y="10987"/>
                  </a:lnTo>
                  <a:lnTo>
                    <a:pt x="1474" y="10903"/>
                  </a:lnTo>
                  <a:lnTo>
                    <a:pt x="1349" y="10813"/>
                  </a:lnTo>
                  <a:lnTo>
                    <a:pt x="1229" y="10716"/>
                  </a:lnTo>
                  <a:lnTo>
                    <a:pt x="1113" y="10615"/>
                  </a:lnTo>
                  <a:lnTo>
                    <a:pt x="1001" y="10508"/>
                  </a:lnTo>
                  <a:lnTo>
                    <a:pt x="895" y="10396"/>
                  </a:lnTo>
                  <a:lnTo>
                    <a:pt x="793" y="10280"/>
                  </a:lnTo>
                  <a:lnTo>
                    <a:pt x="697" y="10159"/>
                  </a:lnTo>
                  <a:lnTo>
                    <a:pt x="606" y="10033"/>
                  </a:lnTo>
                  <a:lnTo>
                    <a:pt x="521" y="9903"/>
                  </a:lnTo>
                  <a:lnTo>
                    <a:pt x="441" y="9769"/>
                  </a:lnTo>
                  <a:lnTo>
                    <a:pt x="368" y="9631"/>
                  </a:lnTo>
                  <a:lnTo>
                    <a:pt x="300" y="9490"/>
                  </a:lnTo>
                  <a:lnTo>
                    <a:pt x="239" y="9345"/>
                  </a:lnTo>
                  <a:lnTo>
                    <a:pt x="185" y="9197"/>
                  </a:lnTo>
                  <a:lnTo>
                    <a:pt x="137" y="9044"/>
                  </a:lnTo>
                  <a:lnTo>
                    <a:pt x="96" y="8890"/>
                  </a:lnTo>
                  <a:lnTo>
                    <a:pt x="62" y="8733"/>
                  </a:lnTo>
                  <a:lnTo>
                    <a:pt x="35" y="8573"/>
                  </a:lnTo>
                  <a:lnTo>
                    <a:pt x="15" y="8410"/>
                  </a:lnTo>
                  <a:lnTo>
                    <a:pt x="4" y="8246"/>
                  </a:lnTo>
                  <a:lnTo>
                    <a:pt x="0" y="8079"/>
                  </a:lnTo>
                  <a:lnTo>
                    <a:pt x="4" y="7916"/>
                  </a:lnTo>
                  <a:lnTo>
                    <a:pt x="15" y="7754"/>
                  </a:lnTo>
                  <a:lnTo>
                    <a:pt x="34" y="7596"/>
                  </a:lnTo>
                  <a:lnTo>
                    <a:pt x="60" y="7439"/>
                  </a:lnTo>
                  <a:lnTo>
                    <a:pt x="92" y="7284"/>
                  </a:lnTo>
                  <a:lnTo>
                    <a:pt x="132" y="7132"/>
                  </a:lnTo>
                  <a:lnTo>
                    <a:pt x="178" y="6983"/>
                  </a:lnTo>
                  <a:lnTo>
                    <a:pt x="230" y="6837"/>
                  </a:lnTo>
                  <a:lnTo>
                    <a:pt x="289" y="6694"/>
                  </a:lnTo>
                  <a:lnTo>
                    <a:pt x="354" y="6556"/>
                  </a:lnTo>
                  <a:lnTo>
                    <a:pt x="424" y="6420"/>
                  </a:lnTo>
                  <a:lnTo>
                    <a:pt x="502" y="6287"/>
                  </a:lnTo>
                  <a:lnTo>
                    <a:pt x="584" y="6159"/>
                  </a:lnTo>
                  <a:lnTo>
                    <a:pt x="671" y="6034"/>
                  </a:lnTo>
                  <a:lnTo>
                    <a:pt x="765" y="5914"/>
                  </a:lnTo>
                  <a:lnTo>
                    <a:pt x="862" y="5799"/>
                  </a:lnTo>
                  <a:lnTo>
                    <a:pt x="965" y="5688"/>
                  </a:lnTo>
                  <a:lnTo>
                    <a:pt x="1072" y="5582"/>
                  </a:lnTo>
                  <a:lnTo>
                    <a:pt x="1184" y="5480"/>
                  </a:lnTo>
                  <a:lnTo>
                    <a:pt x="1301" y="5384"/>
                  </a:lnTo>
                  <a:lnTo>
                    <a:pt x="1421" y="5293"/>
                  </a:lnTo>
                  <a:lnTo>
                    <a:pt x="1546" y="5208"/>
                  </a:lnTo>
                  <a:lnTo>
                    <a:pt x="1675" y="5128"/>
                  </a:lnTo>
                  <a:lnTo>
                    <a:pt x="1807" y="5054"/>
                  </a:lnTo>
                  <a:lnTo>
                    <a:pt x="1942" y="4986"/>
                  </a:lnTo>
                  <a:lnTo>
                    <a:pt x="2082" y="4924"/>
                  </a:lnTo>
                  <a:lnTo>
                    <a:pt x="2224" y="4869"/>
                  </a:lnTo>
                  <a:lnTo>
                    <a:pt x="2369" y="4819"/>
                  </a:lnTo>
                  <a:lnTo>
                    <a:pt x="2517" y="4777"/>
                  </a:lnTo>
                  <a:lnTo>
                    <a:pt x="2668" y="4741"/>
                  </a:lnTo>
                  <a:lnTo>
                    <a:pt x="2821" y="4713"/>
                  </a:lnTo>
                  <a:lnTo>
                    <a:pt x="2976" y="4692"/>
                  </a:lnTo>
                  <a:lnTo>
                    <a:pt x="2990" y="4450"/>
                  </a:lnTo>
                  <a:lnTo>
                    <a:pt x="3015" y="4212"/>
                  </a:lnTo>
                  <a:lnTo>
                    <a:pt x="3051" y="3976"/>
                  </a:lnTo>
                  <a:lnTo>
                    <a:pt x="3098" y="3744"/>
                  </a:lnTo>
                  <a:lnTo>
                    <a:pt x="3156" y="3517"/>
                  </a:lnTo>
                  <a:lnTo>
                    <a:pt x="3225" y="3295"/>
                  </a:lnTo>
                  <a:lnTo>
                    <a:pt x="3303" y="3076"/>
                  </a:lnTo>
                  <a:lnTo>
                    <a:pt x="3391" y="2863"/>
                  </a:lnTo>
                  <a:lnTo>
                    <a:pt x="3489" y="2655"/>
                  </a:lnTo>
                  <a:lnTo>
                    <a:pt x="3597" y="2453"/>
                  </a:lnTo>
                  <a:lnTo>
                    <a:pt x="3713" y="2256"/>
                  </a:lnTo>
                  <a:lnTo>
                    <a:pt x="3837" y="2065"/>
                  </a:lnTo>
                  <a:lnTo>
                    <a:pt x="3971" y="1882"/>
                  </a:lnTo>
                  <a:lnTo>
                    <a:pt x="4113" y="1704"/>
                  </a:lnTo>
                  <a:lnTo>
                    <a:pt x="4262" y="1535"/>
                  </a:lnTo>
                  <a:lnTo>
                    <a:pt x="4419" y="1371"/>
                  </a:lnTo>
                  <a:lnTo>
                    <a:pt x="4583" y="1216"/>
                  </a:lnTo>
                  <a:lnTo>
                    <a:pt x="4754" y="1069"/>
                  </a:lnTo>
                  <a:lnTo>
                    <a:pt x="4932" y="930"/>
                  </a:lnTo>
                  <a:lnTo>
                    <a:pt x="5117" y="800"/>
                  </a:lnTo>
                  <a:lnTo>
                    <a:pt x="5307" y="677"/>
                  </a:lnTo>
                  <a:lnTo>
                    <a:pt x="5503" y="565"/>
                  </a:lnTo>
                  <a:lnTo>
                    <a:pt x="5705" y="462"/>
                  </a:lnTo>
                  <a:lnTo>
                    <a:pt x="5912" y="368"/>
                  </a:lnTo>
                  <a:lnTo>
                    <a:pt x="6124" y="284"/>
                  </a:lnTo>
                  <a:lnTo>
                    <a:pt x="6342" y="211"/>
                  </a:lnTo>
                  <a:lnTo>
                    <a:pt x="6563" y="147"/>
                  </a:lnTo>
                  <a:lnTo>
                    <a:pt x="6788" y="95"/>
                  </a:lnTo>
                  <a:lnTo>
                    <a:pt x="7018" y="54"/>
                  </a:lnTo>
                  <a:lnTo>
                    <a:pt x="7250" y="25"/>
                  </a:lnTo>
                  <a:lnTo>
                    <a:pt x="7487" y="6"/>
                  </a:lnTo>
                  <a:lnTo>
                    <a:pt x="7726" y="0"/>
                  </a:lnTo>
                  <a:close/>
                  <a:moveTo>
                    <a:pt x="9156" y="9528"/>
                  </a:moveTo>
                  <a:lnTo>
                    <a:pt x="9148" y="9515"/>
                  </a:lnTo>
                  <a:lnTo>
                    <a:pt x="9141" y="9503"/>
                  </a:lnTo>
                  <a:lnTo>
                    <a:pt x="9134" y="9491"/>
                  </a:lnTo>
                  <a:lnTo>
                    <a:pt x="9127" y="9478"/>
                  </a:lnTo>
                  <a:lnTo>
                    <a:pt x="9106" y="9484"/>
                  </a:lnTo>
                  <a:lnTo>
                    <a:pt x="9086" y="9491"/>
                  </a:lnTo>
                  <a:lnTo>
                    <a:pt x="9065" y="9498"/>
                  </a:lnTo>
                  <a:lnTo>
                    <a:pt x="9045" y="9503"/>
                  </a:lnTo>
                  <a:lnTo>
                    <a:pt x="9023" y="9509"/>
                  </a:lnTo>
                  <a:lnTo>
                    <a:pt x="9003" y="9515"/>
                  </a:lnTo>
                  <a:lnTo>
                    <a:pt x="8982" y="9521"/>
                  </a:lnTo>
                  <a:lnTo>
                    <a:pt x="8961" y="9528"/>
                  </a:lnTo>
                  <a:lnTo>
                    <a:pt x="9156" y="9528"/>
                  </a:lnTo>
                  <a:close/>
                  <a:moveTo>
                    <a:pt x="6492" y="9528"/>
                  </a:moveTo>
                  <a:lnTo>
                    <a:pt x="6464" y="9519"/>
                  </a:lnTo>
                  <a:lnTo>
                    <a:pt x="6435" y="9511"/>
                  </a:lnTo>
                  <a:lnTo>
                    <a:pt x="6408" y="9503"/>
                  </a:lnTo>
                  <a:lnTo>
                    <a:pt x="6379" y="9495"/>
                  </a:lnTo>
                  <a:lnTo>
                    <a:pt x="6376" y="9503"/>
                  </a:lnTo>
                  <a:lnTo>
                    <a:pt x="6372" y="9511"/>
                  </a:lnTo>
                  <a:lnTo>
                    <a:pt x="6368" y="9519"/>
                  </a:lnTo>
                  <a:lnTo>
                    <a:pt x="6364" y="9528"/>
                  </a:lnTo>
                  <a:lnTo>
                    <a:pt x="6492" y="9528"/>
                  </a:lnTo>
                  <a:close/>
                </a:path>
              </a:pathLst>
            </a:custGeom>
            <a:grp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a:solidFill>
                  <a:sysClr val="windowText" lastClr="000000"/>
                </a:solidFill>
                <a:latin typeface="华文细黑"/>
                <a:ea typeface="华文细黑"/>
                <a:cs typeface="Arial" panose="020B0604020202020204" pitchFamily="34" charset="0"/>
              </a:endParaRPr>
            </a:p>
          </p:txBody>
        </p:sp>
        <p:sp>
          <p:nvSpPr>
            <p:cNvPr id="10" name="TextBox 9"/>
            <p:cNvSpPr txBox="1"/>
            <p:nvPr/>
          </p:nvSpPr>
          <p:spPr>
            <a:xfrm>
              <a:off x="3321337" y="3182361"/>
              <a:ext cx="858047" cy="395675"/>
            </a:xfrm>
            <a:prstGeom prst="rect">
              <a:avLst/>
            </a:prstGeom>
            <a:noFill/>
          </p:spPr>
          <p:txBody>
            <a:bodyPr wrap="square" rtlCol="0">
              <a:spAutoFit/>
            </a:bodyPr>
            <a:lstStyle/>
            <a:p>
              <a:pPr fontAlgn="auto">
                <a:spcBef>
                  <a:spcPts val="0"/>
                </a:spcBef>
                <a:spcAft>
                  <a:spcPts val="0"/>
                </a:spcAft>
                <a:defRPr/>
              </a:pPr>
              <a:r>
                <a:rPr lang="en-US" altLang="zh-CN" sz="1400" kern="0" dirty="0" smtClean="0">
                  <a:solidFill>
                    <a:sysClr val="window" lastClr="FFFFFF"/>
                  </a:solidFill>
                  <a:latin typeface="华文细黑"/>
                  <a:ea typeface="华文细黑"/>
                </a:rPr>
                <a:t>WAN</a:t>
              </a:r>
              <a:endParaRPr lang="zh-CN" altLang="en-US" sz="1400" kern="0" dirty="0">
                <a:solidFill>
                  <a:sysClr val="window" lastClr="FFFFFF"/>
                </a:solidFill>
                <a:latin typeface="华文细黑"/>
                <a:ea typeface="华文细黑"/>
              </a:endParaRPr>
            </a:p>
          </p:txBody>
        </p:sp>
      </p:grpSp>
      <p:grpSp>
        <p:nvGrpSpPr>
          <p:cNvPr id="8" name="组合 1759"/>
          <p:cNvGrpSpPr/>
          <p:nvPr/>
        </p:nvGrpSpPr>
        <p:grpSpPr>
          <a:xfrm>
            <a:off x="3940990" y="3261660"/>
            <a:ext cx="840175" cy="489533"/>
            <a:chOff x="3203848" y="2996952"/>
            <a:chExt cx="1080120" cy="629338"/>
          </a:xfrm>
          <a:solidFill>
            <a:srgbClr val="00B0F0"/>
          </a:solidFill>
        </p:grpSpPr>
        <p:sp>
          <p:nvSpPr>
            <p:cNvPr id="15" name="Freeform 27"/>
            <p:cNvSpPr>
              <a:spLocks noEditPoints="1"/>
            </p:cNvSpPr>
            <p:nvPr/>
          </p:nvSpPr>
          <p:spPr bwMode="auto">
            <a:xfrm>
              <a:off x="3203848" y="2996952"/>
              <a:ext cx="1080120" cy="629338"/>
            </a:xfrm>
            <a:custGeom>
              <a:avLst/>
              <a:gdLst/>
              <a:ahLst/>
              <a:cxnLst>
                <a:cxn ang="0">
                  <a:pos x="8324" y="38"/>
                </a:cxn>
                <a:cxn ang="0">
                  <a:pos x="9087" y="203"/>
                </a:cxn>
                <a:cxn ang="0">
                  <a:pos x="9799" y="487"/>
                </a:cxn>
                <a:cxn ang="0">
                  <a:pos x="10451" y="880"/>
                </a:cxn>
                <a:cxn ang="0">
                  <a:pos x="11031" y="1370"/>
                </a:cxn>
                <a:cxn ang="0">
                  <a:pos x="11529" y="1947"/>
                </a:cxn>
                <a:cxn ang="0">
                  <a:pos x="11934" y="2598"/>
                </a:cxn>
                <a:cxn ang="0">
                  <a:pos x="12234" y="3314"/>
                </a:cxn>
                <a:cxn ang="0">
                  <a:pos x="12378" y="3497"/>
                </a:cxn>
                <a:cxn ang="0">
                  <a:pos x="12496" y="3494"/>
                </a:cxn>
                <a:cxn ang="0">
                  <a:pos x="13119" y="3540"/>
                </a:cxn>
                <a:cxn ang="0">
                  <a:pos x="13870" y="3738"/>
                </a:cxn>
                <a:cxn ang="0">
                  <a:pos x="14554" y="4074"/>
                </a:cxn>
                <a:cxn ang="0">
                  <a:pos x="15156" y="4535"/>
                </a:cxn>
                <a:cxn ang="0">
                  <a:pos x="15663" y="5102"/>
                </a:cxn>
                <a:cxn ang="0">
                  <a:pos x="16056" y="5761"/>
                </a:cxn>
                <a:cxn ang="0">
                  <a:pos x="16320" y="6494"/>
                </a:cxn>
                <a:cxn ang="0">
                  <a:pos x="16438" y="7286"/>
                </a:cxn>
                <a:cxn ang="0">
                  <a:pos x="16401" y="8075"/>
                </a:cxn>
                <a:cxn ang="0">
                  <a:pos x="16222" y="8813"/>
                </a:cxn>
                <a:cxn ang="0">
                  <a:pos x="15915" y="9491"/>
                </a:cxn>
                <a:cxn ang="0">
                  <a:pos x="15494" y="10093"/>
                </a:cxn>
                <a:cxn ang="0">
                  <a:pos x="14974" y="10606"/>
                </a:cxn>
                <a:cxn ang="0">
                  <a:pos x="14369" y="11014"/>
                </a:cxn>
                <a:cxn ang="0">
                  <a:pos x="13693" y="11305"/>
                </a:cxn>
                <a:cxn ang="0">
                  <a:pos x="12960" y="11462"/>
                </a:cxn>
                <a:cxn ang="0">
                  <a:pos x="3341" y="11487"/>
                </a:cxn>
                <a:cxn ang="0">
                  <a:pos x="2760" y="11436"/>
                </a:cxn>
                <a:cxn ang="0">
                  <a:pos x="2156" y="11265"/>
                </a:cxn>
                <a:cxn ang="0">
                  <a:pos x="1603" y="10987"/>
                </a:cxn>
                <a:cxn ang="0">
                  <a:pos x="1113" y="10615"/>
                </a:cxn>
                <a:cxn ang="0">
                  <a:pos x="697" y="10159"/>
                </a:cxn>
                <a:cxn ang="0">
                  <a:pos x="368" y="9631"/>
                </a:cxn>
                <a:cxn ang="0">
                  <a:pos x="137" y="9044"/>
                </a:cxn>
                <a:cxn ang="0">
                  <a:pos x="15" y="8410"/>
                </a:cxn>
                <a:cxn ang="0">
                  <a:pos x="15" y="7754"/>
                </a:cxn>
                <a:cxn ang="0">
                  <a:pos x="132" y="7132"/>
                </a:cxn>
                <a:cxn ang="0">
                  <a:pos x="354" y="6556"/>
                </a:cxn>
                <a:cxn ang="0">
                  <a:pos x="671" y="6034"/>
                </a:cxn>
                <a:cxn ang="0">
                  <a:pos x="1072" y="5582"/>
                </a:cxn>
                <a:cxn ang="0">
                  <a:pos x="1546" y="5208"/>
                </a:cxn>
                <a:cxn ang="0">
                  <a:pos x="2082" y="4924"/>
                </a:cxn>
                <a:cxn ang="0">
                  <a:pos x="2668" y="4741"/>
                </a:cxn>
                <a:cxn ang="0">
                  <a:pos x="3015" y="4212"/>
                </a:cxn>
                <a:cxn ang="0">
                  <a:pos x="3225" y="3295"/>
                </a:cxn>
                <a:cxn ang="0">
                  <a:pos x="3597" y="2453"/>
                </a:cxn>
                <a:cxn ang="0">
                  <a:pos x="4113" y="1704"/>
                </a:cxn>
                <a:cxn ang="0">
                  <a:pos x="4754" y="1069"/>
                </a:cxn>
                <a:cxn ang="0">
                  <a:pos x="5503" y="565"/>
                </a:cxn>
                <a:cxn ang="0">
                  <a:pos x="6342" y="211"/>
                </a:cxn>
                <a:cxn ang="0">
                  <a:pos x="7250" y="25"/>
                </a:cxn>
                <a:cxn ang="0">
                  <a:pos x="9148" y="9515"/>
                </a:cxn>
                <a:cxn ang="0">
                  <a:pos x="9106" y="9484"/>
                </a:cxn>
                <a:cxn ang="0">
                  <a:pos x="9023" y="9509"/>
                </a:cxn>
                <a:cxn ang="0">
                  <a:pos x="9156" y="9528"/>
                </a:cxn>
                <a:cxn ang="0">
                  <a:pos x="6408" y="9503"/>
                </a:cxn>
                <a:cxn ang="0">
                  <a:pos x="6368" y="9519"/>
                </a:cxn>
              </a:cxnLst>
              <a:rect l="0" t="0" r="r" b="b"/>
              <a:pathLst>
                <a:path w="16443" h="11487">
                  <a:moveTo>
                    <a:pt x="7726" y="0"/>
                  </a:moveTo>
                  <a:lnTo>
                    <a:pt x="7928" y="4"/>
                  </a:lnTo>
                  <a:lnTo>
                    <a:pt x="8127" y="17"/>
                  </a:lnTo>
                  <a:lnTo>
                    <a:pt x="8324" y="38"/>
                  </a:lnTo>
                  <a:lnTo>
                    <a:pt x="8519" y="68"/>
                  </a:lnTo>
                  <a:lnTo>
                    <a:pt x="8711" y="105"/>
                  </a:lnTo>
                  <a:lnTo>
                    <a:pt x="8900" y="150"/>
                  </a:lnTo>
                  <a:lnTo>
                    <a:pt x="9087" y="203"/>
                  </a:lnTo>
                  <a:lnTo>
                    <a:pt x="9270" y="263"/>
                  </a:lnTo>
                  <a:lnTo>
                    <a:pt x="9450" y="331"/>
                  </a:lnTo>
                  <a:lnTo>
                    <a:pt x="9626" y="406"/>
                  </a:lnTo>
                  <a:lnTo>
                    <a:pt x="9799" y="487"/>
                  </a:lnTo>
                  <a:lnTo>
                    <a:pt x="9969" y="576"/>
                  </a:lnTo>
                  <a:lnTo>
                    <a:pt x="10133" y="670"/>
                  </a:lnTo>
                  <a:lnTo>
                    <a:pt x="10294" y="772"/>
                  </a:lnTo>
                  <a:lnTo>
                    <a:pt x="10451" y="880"/>
                  </a:lnTo>
                  <a:lnTo>
                    <a:pt x="10604" y="994"/>
                  </a:lnTo>
                  <a:lnTo>
                    <a:pt x="10751" y="1113"/>
                  </a:lnTo>
                  <a:lnTo>
                    <a:pt x="10893" y="1239"/>
                  </a:lnTo>
                  <a:lnTo>
                    <a:pt x="11031" y="1370"/>
                  </a:lnTo>
                  <a:lnTo>
                    <a:pt x="11164" y="1507"/>
                  </a:lnTo>
                  <a:lnTo>
                    <a:pt x="11291" y="1648"/>
                  </a:lnTo>
                  <a:lnTo>
                    <a:pt x="11412" y="1795"/>
                  </a:lnTo>
                  <a:lnTo>
                    <a:pt x="11529" y="1947"/>
                  </a:lnTo>
                  <a:lnTo>
                    <a:pt x="11640" y="2102"/>
                  </a:lnTo>
                  <a:lnTo>
                    <a:pt x="11743" y="2264"/>
                  </a:lnTo>
                  <a:lnTo>
                    <a:pt x="11842" y="2429"/>
                  </a:lnTo>
                  <a:lnTo>
                    <a:pt x="11934" y="2598"/>
                  </a:lnTo>
                  <a:lnTo>
                    <a:pt x="12019" y="2772"/>
                  </a:lnTo>
                  <a:lnTo>
                    <a:pt x="12097" y="2948"/>
                  </a:lnTo>
                  <a:lnTo>
                    <a:pt x="12169" y="3129"/>
                  </a:lnTo>
                  <a:lnTo>
                    <a:pt x="12234" y="3314"/>
                  </a:lnTo>
                  <a:lnTo>
                    <a:pt x="12291" y="3501"/>
                  </a:lnTo>
                  <a:lnTo>
                    <a:pt x="12320" y="3499"/>
                  </a:lnTo>
                  <a:lnTo>
                    <a:pt x="12349" y="3498"/>
                  </a:lnTo>
                  <a:lnTo>
                    <a:pt x="12378" y="3497"/>
                  </a:lnTo>
                  <a:lnTo>
                    <a:pt x="12407" y="3496"/>
                  </a:lnTo>
                  <a:lnTo>
                    <a:pt x="12437" y="3495"/>
                  </a:lnTo>
                  <a:lnTo>
                    <a:pt x="12466" y="3494"/>
                  </a:lnTo>
                  <a:lnTo>
                    <a:pt x="12496" y="3494"/>
                  </a:lnTo>
                  <a:lnTo>
                    <a:pt x="12524" y="3494"/>
                  </a:lnTo>
                  <a:lnTo>
                    <a:pt x="12726" y="3499"/>
                  </a:lnTo>
                  <a:lnTo>
                    <a:pt x="12924" y="3515"/>
                  </a:lnTo>
                  <a:lnTo>
                    <a:pt x="13119" y="3540"/>
                  </a:lnTo>
                  <a:lnTo>
                    <a:pt x="13313" y="3575"/>
                  </a:lnTo>
                  <a:lnTo>
                    <a:pt x="13502" y="3621"/>
                  </a:lnTo>
                  <a:lnTo>
                    <a:pt x="13688" y="3674"/>
                  </a:lnTo>
                  <a:lnTo>
                    <a:pt x="13870" y="3738"/>
                  </a:lnTo>
                  <a:lnTo>
                    <a:pt x="14047" y="3809"/>
                  </a:lnTo>
                  <a:lnTo>
                    <a:pt x="14221" y="3889"/>
                  </a:lnTo>
                  <a:lnTo>
                    <a:pt x="14390" y="3977"/>
                  </a:lnTo>
                  <a:lnTo>
                    <a:pt x="14554" y="4074"/>
                  </a:lnTo>
                  <a:lnTo>
                    <a:pt x="14712" y="4179"/>
                  </a:lnTo>
                  <a:lnTo>
                    <a:pt x="14867" y="4290"/>
                  </a:lnTo>
                  <a:lnTo>
                    <a:pt x="15015" y="4409"/>
                  </a:lnTo>
                  <a:lnTo>
                    <a:pt x="15156" y="4535"/>
                  </a:lnTo>
                  <a:lnTo>
                    <a:pt x="15293" y="4667"/>
                  </a:lnTo>
                  <a:lnTo>
                    <a:pt x="15423" y="4806"/>
                  </a:lnTo>
                  <a:lnTo>
                    <a:pt x="15546" y="4951"/>
                  </a:lnTo>
                  <a:lnTo>
                    <a:pt x="15663" y="5102"/>
                  </a:lnTo>
                  <a:lnTo>
                    <a:pt x="15772" y="5259"/>
                  </a:lnTo>
                  <a:lnTo>
                    <a:pt x="15875" y="5421"/>
                  </a:lnTo>
                  <a:lnTo>
                    <a:pt x="15969" y="5588"/>
                  </a:lnTo>
                  <a:lnTo>
                    <a:pt x="16056" y="5761"/>
                  </a:lnTo>
                  <a:lnTo>
                    <a:pt x="16134" y="5938"/>
                  </a:lnTo>
                  <a:lnTo>
                    <a:pt x="16205" y="6119"/>
                  </a:lnTo>
                  <a:lnTo>
                    <a:pt x="16266" y="6305"/>
                  </a:lnTo>
                  <a:lnTo>
                    <a:pt x="16320" y="6494"/>
                  </a:lnTo>
                  <a:lnTo>
                    <a:pt x="16363" y="6687"/>
                  </a:lnTo>
                  <a:lnTo>
                    <a:pt x="16398" y="6884"/>
                  </a:lnTo>
                  <a:lnTo>
                    <a:pt x="16422" y="7083"/>
                  </a:lnTo>
                  <a:lnTo>
                    <a:pt x="16438" y="7286"/>
                  </a:lnTo>
                  <a:lnTo>
                    <a:pt x="16443" y="7490"/>
                  </a:lnTo>
                  <a:lnTo>
                    <a:pt x="16438" y="7688"/>
                  </a:lnTo>
                  <a:lnTo>
                    <a:pt x="16425" y="7883"/>
                  </a:lnTo>
                  <a:lnTo>
                    <a:pt x="16401" y="8075"/>
                  </a:lnTo>
                  <a:lnTo>
                    <a:pt x="16369" y="8264"/>
                  </a:lnTo>
                  <a:lnTo>
                    <a:pt x="16328" y="8451"/>
                  </a:lnTo>
                  <a:lnTo>
                    <a:pt x="16280" y="8634"/>
                  </a:lnTo>
                  <a:lnTo>
                    <a:pt x="16222" y="8813"/>
                  </a:lnTo>
                  <a:lnTo>
                    <a:pt x="16156" y="8989"/>
                  </a:lnTo>
                  <a:lnTo>
                    <a:pt x="16083" y="9161"/>
                  </a:lnTo>
                  <a:lnTo>
                    <a:pt x="16003" y="9328"/>
                  </a:lnTo>
                  <a:lnTo>
                    <a:pt x="15915" y="9491"/>
                  </a:lnTo>
                  <a:lnTo>
                    <a:pt x="15820" y="9649"/>
                  </a:lnTo>
                  <a:lnTo>
                    <a:pt x="15717" y="9802"/>
                  </a:lnTo>
                  <a:lnTo>
                    <a:pt x="15610" y="9950"/>
                  </a:lnTo>
                  <a:lnTo>
                    <a:pt x="15494" y="10093"/>
                  </a:lnTo>
                  <a:lnTo>
                    <a:pt x="15373" y="10230"/>
                  </a:lnTo>
                  <a:lnTo>
                    <a:pt x="15246" y="10361"/>
                  </a:lnTo>
                  <a:lnTo>
                    <a:pt x="15113" y="10487"/>
                  </a:lnTo>
                  <a:lnTo>
                    <a:pt x="14974" y="10606"/>
                  </a:lnTo>
                  <a:lnTo>
                    <a:pt x="14831" y="10718"/>
                  </a:lnTo>
                  <a:lnTo>
                    <a:pt x="14682" y="10824"/>
                  </a:lnTo>
                  <a:lnTo>
                    <a:pt x="14527" y="10923"/>
                  </a:lnTo>
                  <a:lnTo>
                    <a:pt x="14369" y="11014"/>
                  </a:lnTo>
                  <a:lnTo>
                    <a:pt x="14206" y="11098"/>
                  </a:lnTo>
                  <a:lnTo>
                    <a:pt x="14039" y="11176"/>
                  </a:lnTo>
                  <a:lnTo>
                    <a:pt x="13868" y="11244"/>
                  </a:lnTo>
                  <a:lnTo>
                    <a:pt x="13693" y="11305"/>
                  </a:lnTo>
                  <a:lnTo>
                    <a:pt x="13514" y="11357"/>
                  </a:lnTo>
                  <a:lnTo>
                    <a:pt x="13332" y="11401"/>
                  </a:lnTo>
                  <a:lnTo>
                    <a:pt x="13147" y="11436"/>
                  </a:lnTo>
                  <a:lnTo>
                    <a:pt x="12960" y="11462"/>
                  </a:lnTo>
                  <a:lnTo>
                    <a:pt x="12770" y="11479"/>
                  </a:lnTo>
                  <a:lnTo>
                    <a:pt x="12770" y="11487"/>
                  </a:lnTo>
                  <a:lnTo>
                    <a:pt x="12524" y="11487"/>
                  </a:lnTo>
                  <a:lnTo>
                    <a:pt x="3341" y="11487"/>
                  </a:lnTo>
                  <a:lnTo>
                    <a:pt x="3079" y="11487"/>
                  </a:lnTo>
                  <a:lnTo>
                    <a:pt x="3079" y="11477"/>
                  </a:lnTo>
                  <a:lnTo>
                    <a:pt x="2919" y="11459"/>
                  </a:lnTo>
                  <a:lnTo>
                    <a:pt x="2760" y="11436"/>
                  </a:lnTo>
                  <a:lnTo>
                    <a:pt x="2605" y="11404"/>
                  </a:lnTo>
                  <a:lnTo>
                    <a:pt x="2453" y="11365"/>
                  </a:lnTo>
                  <a:lnTo>
                    <a:pt x="2303" y="11318"/>
                  </a:lnTo>
                  <a:lnTo>
                    <a:pt x="2156" y="11265"/>
                  </a:lnTo>
                  <a:lnTo>
                    <a:pt x="2013" y="11205"/>
                  </a:lnTo>
                  <a:lnTo>
                    <a:pt x="1872" y="11139"/>
                  </a:lnTo>
                  <a:lnTo>
                    <a:pt x="1736" y="11067"/>
                  </a:lnTo>
                  <a:lnTo>
                    <a:pt x="1603" y="10987"/>
                  </a:lnTo>
                  <a:lnTo>
                    <a:pt x="1474" y="10903"/>
                  </a:lnTo>
                  <a:lnTo>
                    <a:pt x="1349" y="10813"/>
                  </a:lnTo>
                  <a:lnTo>
                    <a:pt x="1229" y="10716"/>
                  </a:lnTo>
                  <a:lnTo>
                    <a:pt x="1113" y="10615"/>
                  </a:lnTo>
                  <a:lnTo>
                    <a:pt x="1001" y="10508"/>
                  </a:lnTo>
                  <a:lnTo>
                    <a:pt x="895" y="10396"/>
                  </a:lnTo>
                  <a:lnTo>
                    <a:pt x="793" y="10280"/>
                  </a:lnTo>
                  <a:lnTo>
                    <a:pt x="697" y="10159"/>
                  </a:lnTo>
                  <a:lnTo>
                    <a:pt x="606" y="10033"/>
                  </a:lnTo>
                  <a:lnTo>
                    <a:pt x="521" y="9903"/>
                  </a:lnTo>
                  <a:lnTo>
                    <a:pt x="441" y="9769"/>
                  </a:lnTo>
                  <a:lnTo>
                    <a:pt x="368" y="9631"/>
                  </a:lnTo>
                  <a:lnTo>
                    <a:pt x="300" y="9490"/>
                  </a:lnTo>
                  <a:lnTo>
                    <a:pt x="239" y="9345"/>
                  </a:lnTo>
                  <a:lnTo>
                    <a:pt x="185" y="9197"/>
                  </a:lnTo>
                  <a:lnTo>
                    <a:pt x="137" y="9044"/>
                  </a:lnTo>
                  <a:lnTo>
                    <a:pt x="96" y="8890"/>
                  </a:lnTo>
                  <a:lnTo>
                    <a:pt x="62" y="8733"/>
                  </a:lnTo>
                  <a:lnTo>
                    <a:pt x="35" y="8573"/>
                  </a:lnTo>
                  <a:lnTo>
                    <a:pt x="15" y="8410"/>
                  </a:lnTo>
                  <a:lnTo>
                    <a:pt x="4" y="8246"/>
                  </a:lnTo>
                  <a:lnTo>
                    <a:pt x="0" y="8079"/>
                  </a:lnTo>
                  <a:lnTo>
                    <a:pt x="4" y="7916"/>
                  </a:lnTo>
                  <a:lnTo>
                    <a:pt x="15" y="7754"/>
                  </a:lnTo>
                  <a:lnTo>
                    <a:pt x="34" y="7596"/>
                  </a:lnTo>
                  <a:lnTo>
                    <a:pt x="60" y="7439"/>
                  </a:lnTo>
                  <a:lnTo>
                    <a:pt x="92" y="7284"/>
                  </a:lnTo>
                  <a:lnTo>
                    <a:pt x="132" y="7132"/>
                  </a:lnTo>
                  <a:lnTo>
                    <a:pt x="178" y="6983"/>
                  </a:lnTo>
                  <a:lnTo>
                    <a:pt x="230" y="6837"/>
                  </a:lnTo>
                  <a:lnTo>
                    <a:pt x="289" y="6694"/>
                  </a:lnTo>
                  <a:lnTo>
                    <a:pt x="354" y="6556"/>
                  </a:lnTo>
                  <a:lnTo>
                    <a:pt x="424" y="6420"/>
                  </a:lnTo>
                  <a:lnTo>
                    <a:pt x="502" y="6287"/>
                  </a:lnTo>
                  <a:lnTo>
                    <a:pt x="584" y="6159"/>
                  </a:lnTo>
                  <a:lnTo>
                    <a:pt x="671" y="6034"/>
                  </a:lnTo>
                  <a:lnTo>
                    <a:pt x="765" y="5914"/>
                  </a:lnTo>
                  <a:lnTo>
                    <a:pt x="862" y="5799"/>
                  </a:lnTo>
                  <a:lnTo>
                    <a:pt x="965" y="5688"/>
                  </a:lnTo>
                  <a:lnTo>
                    <a:pt x="1072" y="5582"/>
                  </a:lnTo>
                  <a:lnTo>
                    <a:pt x="1184" y="5480"/>
                  </a:lnTo>
                  <a:lnTo>
                    <a:pt x="1301" y="5384"/>
                  </a:lnTo>
                  <a:lnTo>
                    <a:pt x="1421" y="5293"/>
                  </a:lnTo>
                  <a:lnTo>
                    <a:pt x="1546" y="5208"/>
                  </a:lnTo>
                  <a:lnTo>
                    <a:pt x="1675" y="5128"/>
                  </a:lnTo>
                  <a:lnTo>
                    <a:pt x="1807" y="5054"/>
                  </a:lnTo>
                  <a:lnTo>
                    <a:pt x="1942" y="4986"/>
                  </a:lnTo>
                  <a:lnTo>
                    <a:pt x="2082" y="4924"/>
                  </a:lnTo>
                  <a:lnTo>
                    <a:pt x="2224" y="4869"/>
                  </a:lnTo>
                  <a:lnTo>
                    <a:pt x="2369" y="4819"/>
                  </a:lnTo>
                  <a:lnTo>
                    <a:pt x="2517" y="4777"/>
                  </a:lnTo>
                  <a:lnTo>
                    <a:pt x="2668" y="4741"/>
                  </a:lnTo>
                  <a:lnTo>
                    <a:pt x="2821" y="4713"/>
                  </a:lnTo>
                  <a:lnTo>
                    <a:pt x="2976" y="4692"/>
                  </a:lnTo>
                  <a:lnTo>
                    <a:pt x="2990" y="4450"/>
                  </a:lnTo>
                  <a:lnTo>
                    <a:pt x="3015" y="4212"/>
                  </a:lnTo>
                  <a:lnTo>
                    <a:pt x="3051" y="3976"/>
                  </a:lnTo>
                  <a:lnTo>
                    <a:pt x="3098" y="3744"/>
                  </a:lnTo>
                  <a:lnTo>
                    <a:pt x="3156" y="3517"/>
                  </a:lnTo>
                  <a:lnTo>
                    <a:pt x="3225" y="3295"/>
                  </a:lnTo>
                  <a:lnTo>
                    <a:pt x="3303" y="3076"/>
                  </a:lnTo>
                  <a:lnTo>
                    <a:pt x="3391" y="2863"/>
                  </a:lnTo>
                  <a:lnTo>
                    <a:pt x="3489" y="2655"/>
                  </a:lnTo>
                  <a:lnTo>
                    <a:pt x="3597" y="2453"/>
                  </a:lnTo>
                  <a:lnTo>
                    <a:pt x="3713" y="2256"/>
                  </a:lnTo>
                  <a:lnTo>
                    <a:pt x="3837" y="2065"/>
                  </a:lnTo>
                  <a:lnTo>
                    <a:pt x="3971" y="1882"/>
                  </a:lnTo>
                  <a:lnTo>
                    <a:pt x="4113" y="1704"/>
                  </a:lnTo>
                  <a:lnTo>
                    <a:pt x="4262" y="1535"/>
                  </a:lnTo>
                  <a:lnTo>
                    <a:pt x="4419" y="1371"/>
                  </a:lnTo>
                  <a:lnTo>
                    <a:pt x="4583" y="1216"/>
                  </a:lnTo>
                  <a:lnTo>
                    <a:pt x="4754" y="1069"/>
                  </a:lnTo>
                  <a:lnTo>
                    <a:pt x="4932" y="930"/>
                  </a:lnTo>
                  <a:lnTo>
                    <a:pt x="5117" y="800"/>
                  </a:lnTo>
                  <a:lnTo>
                    <a:pt x="5307" y="677"/>
                  </a:lnTo>
                  <a:lnTo>
                    <a:pt x="5503" y="565"/>
                  </a:lnTo>
                  <a:lnTo>
                    <a:pt x="5705" y="462"/>
                  </a:lnTo>
                  <a:lnTo>
                    <a:pt x="5912" y="368"/>
                  </a:lnTo>
                  <a:lnTo>
                    <a:pt x="6124" y="284"/>
                  </a:lnTo>
                  <a:lnTo>
                    <a:pt x="6342" y="211"/>
                  </a:lnTo>
                  <a:lnTo>
                    <a:pt x="6563" y="147"/>
                  </a:lnTo>
                  <a:lnTo>
                    <a:pt x="6788" y="95"/>
                  </a:lnTo>
                  <a:lnTo>
                    <a:pt x="7018" y="54"/>
                  </a:lnTo>
                  <a:lnTo>
                    <a:pt x="7250" y="25"/>
                  </a:lnTo>
                  <a:lnTo>
                    <a:pt x="7487" y="6"/>
                  </a:lnTo>
                  <a:lnTo>
                    <a:pt x="7726" y="0"/>
                  </a:lnTo>
                  <a:close/>
                  <a:moveTo>
                    <a:pt x="9156" y="9528"/>
                  </a:moveTo>
                  <a:lnTo>
                    <a:pt x="9148" y="9515"/>
                  </a:lnTo>
                  <a:lnTo>
                    <a:pt x="9141" y="9503"/>
                  </a:lnTo>
                  <a:lnTo>
                    <a:pt x="9134" y="9491"/>
                  </a:lnTo>
                  <a:lnTo>
                    <a:pt x="9127" y="9478"/>
                  </a:lnTo>
                  <a:lnTo>
                    <a:pt x="9106" y="9484"/>
                  </a:lnTo>
                  <a:lnTo>
                    <a:pt x="9086" y="9491"/>
                  </a:lnTo>
                  <a:lnTo>
                    <a:pt x="9065" y="9498"/>
                  </a:lnTo>
                  <a:lnTo>
                    <a:pt x="9045" y="9503"/>
                  </a:lnTo>
                  <a:lnTo>
                    <a:pt x="9023" y="9509"/>
                  </a:lnTo>
                  <a:lnTo>
                    <a:pt x="9003" y="9515"/>
                  </a:lnTo>
                  <a:lnTo>
                    <a:pt x="8982" y="9521"/>
                  </a:lnTo>
                  <a:lnTo>
                    <a:pt x="8961" y="9528"/>
                  </a:lnTo>
                  <a:lnTo>
                    <a:pt x="9156" y="9528"/>
                  </a:lnTo>
                  <a:close/>
                  <a:moveTo>
                    <a:pt x="6492" y="9528"/>
                  </a:moveTo>
                  <a:lnTo>
                    <a:pt x="6464" y="9519"/>
                  </a:lnTo>
                  <a:lnTo>
                    <a:pt x="6435" y="9511"/>
                  </a:lnTo>
                  <a:lnTo>
                    <a:pt x="6408" y="9503"/>
                  </a:lnTo>
                  <a:lnTo>
                    <a:pt x="6379" y="9495"/>
                  </a:lnTo>
                  <a:lnTo>
                    <a:pt x="6376" y="9503"/>
                  </a:lnTo>
                  <a:lnTo>
                    <a:pt x="6372" y="9511"/>
                  </a:lnTo>
                  <a:lnTo>
                    <a:pt x="6368" y="9519"/>
                  </a:lnTo>
                  <a:lnTo>
                    <a:pt x="6364" y="9528"/>
                  </a:lnTo>
                  <a:lnTo>
                    <a:pt x="6492" y="9528"/>
                  </a:lnTo>
                  <a:close/>
                </a:path>
              </a:pathLst>
            </a:custGeom>
            <a:grp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a:solidFill>
                  <a:sysClr val="windowText" lastClr="000000"/>
                </a:solidFill>
                <a:latin typeface="华文细黑"/>
                <a:ea typeface="华文细黑"/>
                <a:cs typeface="Arial" panose="020B0604020202020204" pitchFamily="34" charset="0"/>
              </a:endParaRPr>
            </a:p>
          </p:txBody>
        </p:sp>
        <p:sp>
          <p:nvSpPr>
            <p:cNvPr id="16" name="TextBox 15"/>
            <p:cNvSpPr txBox="1"/>
            <p:nvPr/>
          </p:nvSpPr>
          <p:spPr>
            <a:xfrm>
              <a:off x="3382564" y="3182358"/>
              <a:ext cx="722121" cy="395674"/>
            </a:xfrm>
            <a:prstGeom prst="rect">
              <a:avLst/>
            </a:prstGeom>
            <a:noFill/>
          </p:spPr>
          <p:txBody>
            <a:bodyPr wrap="square" rtlCol="0">
              <a:spAutoFit/>
            </a:bodyPr>
            <a:lstStyle/>
            <a:p>
              <a:pPr fontAlgn="auto">
                <a:spcBef>
                  <a:spcPts val="0"/>
                </a:spcBef>
                <a:spcAft>
                  <a:spcPts val="0"/>
                </a:spcAft>
                <a:defRPr/>
              </a:pPr>
              <a:r>
                <a:rPr lang="en-US" altLang="zh-CN" sz="1400" kern="0" dirty="0" smtClean="0">
                  <a:solidFill>
                    <a:sysClr val="window" lastClr="FFFFFF"/>
                  </a:solidFill>
                  <a:latin typeface="华文细黑"/>
                  <a:ea typeface="华文细黑"/>
                </a:rPr>
                <a:t>LAN</a:t>
              </a:r>
              <a:endParaRPr lang="zh-CN" altLang="en-US" sz="1400" kern="0" dirty="0">
                <a:solidFill>
                  <a:sysClr val="window" lastClr="FFFFFF"/>
                </a:solidFill>
                <a:latin typeface="华文细黑"/>
                <a:ea typeface="华文细黑"/>
              </a:endParaRPr>
            </a:p>
          </p:txBody>
        </p:sp>
      </p:grpSp>
      <p:sp>
        <p:nvSpPr>
          <p:cNvPr id="18" name="矩形 17"/>
          <p:cNvSpPr/>
          <p:nvPr/>
        </p:nvSpPr>
        <p:spPr bwMode="auto">
          <a:xfrm>
            <a:off x="3707628" y="3923761"/>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1"/>
          </a:lnRef>
          <a:fillRef idx="2">
            <a:schemeClr val="accent1"/>
          </a:fillRef>
          <a:effectRef idx="1">
            <a:schemeClr val="accent1"/>
          </a:effectRef>
          <a:fontRef idx="minor">
            <a:schemeClr val="dk1"/>
          </a:fontRef>
        </p:style>
        <p:txBody>
          <a:bodyPr vert="horz" wrap="square" lIns="91440" tIns="45720" rIns="91440" bIns="45720" numCol="1" rtlCol="0" anchor="t" anchorCtr="0" compatLnSpc="1"/>
          <a:lstStyle/>
          <a:p>
            <a:pPr algn="ctr">
              <a:buClr>
                <a:srgbClr val="CC9900"/>
              </a:buClr>
              <a:defRPr/>
            </a:pPr>
            <a:r>
              <a:rPr lang="zh-CN" altLang="en-US" sz="1000" kern="0" dirty="0" smtClean="0">
                <a:solidFill>
                  <a:sysClr val="windowText" lastClr="000000"/>
                </a:solidFill>
                <a:latin typeface="华文细黑"/>
              </a:rPr>
              <a:t>资源</a:t>
            </a:r>
            <a:endParaRPr lang="zh-CN" altLang="en-US" sz="1000" kern="0" dirty="0" smtClean="0">
              <a:solidFill>
                <a:sysClr val="windowText" lastClr="000000"/>
              </a:solidFill>
              <a:latin typeface="华文细黑"/>
            </a:endParaRPr>
          </a:p>
        </p:txBody>
      </p:sp>
      <p:grpSp>
        <p:nvGrpSpPr>
          <p:cNvPr id="11" name="组合 37"/>
          <p:cNvGrpSpPr/>
          <p:nvPr/>
        </p:nvGrpSpPr>
        <p:grpSpPr>
          <a:xfrm>
            <a:off x="689428" y="1070344"/>
            <a:ext cx="2905126" cy="1543316"/>
            <a:chOff x="2003425" y="291658"/>
            <a:chExt cx="2905126" cy="1543316"/>
          </a:xfrm>
        </p:grpSpPr>
        <p:sp>
          <p:nvSpPr>
            <p:cNvPr id="39" name="矩形 38"/>
            <p:cNvSpPr/>
            <p:nvPr/>
          </p:nvSpPr>
          <p:spPr bwMode="auto">
            <a:xfrm>
              <a:off x="2003425" y="291658"/>
              <a:ext cx="2771775" cy="1543316"/>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dirty="0" smtClean="0">
                  <a:solidFill>
                    <a:srgbClr val="000000"/>
                  </a:solidFill>
                  <a:latin typeface="华文细黑"/>
                  <a:ea typeface="华文细黑"/>
                </a:rPr>
                <a:t>传统</a:t>
              </a:r>
              <a:r>
                <a:rPr lang="en-US" altLang="zh-CN" sz="1000" dirty="0" smtClean="0">
                  <a:solidFill>
                    <a:srgbClr val="000000"/>
                  </a:solidFill>
                  <a:latin typeface="华文细黑"/>
                  <a:ea typeface="华文细黑"/>
                </a:rPr>
                <a:t>QoS</a:t>
              </a:r>
              <a:r>
                <a:rPr lang="zh-CN" altLang="en-US" sz="1000" dirty="0" smtClean="0">
                  <a:solidFill>
                    <a:srgbClr val="000000"/>
                  </a:solidFill>
                  <a:latin typeface="华文细黑"/>
                  <a:ea typeface="华文细黑"/>
                </a:rPr>
                <a:t>策略采用</a:t>
              </a:r>
              <a:r>
                <a:rPr lang="en-US" altLang="zh-CN" sz="1000" dirty="0" smtClean="0">
                  <a:solidFill>
                    <a:srgbClr val="000000"/>
                  </a:solidFill>
                  <a:latin typeface="华文细黑"/>
                  <a:ea typeface="华文细黑"/>
                </a:rPr>
                <a:t>ACL</a:t>
              </a:r>
              <a:r>
                <a:rPr lang="zh-CN" altLang="en-US" sz="1000" dirty="0" smtClean="0">
                  <a:solidFill>
                    <a:srgbClr val="000000"/>
                  </a:solidFill>
                  <a:latin typeface="华文细黑"/>
                  <a:ea typeface="华文细黑"/>
                </a:rPr>
                <a:t>或流分类来描述流量，对匹配</a:t>
              </a:r>
              <a:r>
                <a:rPr lang="en-US" altLang="zh-CN" sz="1000" dirty="0" smtClean="0">
                  <a:solidFill>
                    <a:srgbClr val="000000"/>
                  </a:solidFill>
                  <a:latin typeface="华文细黑"/>
                  <a:ea typeface="华文细黑"/>
                </a:rPr>
                <a:t>ACL</a:t>
              </a:r>
              <a:r>
                <a:rPr lang="zh-CN" altLang="en-US" sz="1000" dirty="0" smtClean="0">
                  <a:solidFill>
                    <a:srgbClr val="000000"/>
                  </a:solidFill>
                  <a:latin typeface="华文细黑"/>
                  <a:ea typeface="华文细黑"/>
                </a:rPr>
                <a:t>的流量</a:t>
              </a:r>
              <a:r>
                <a:rPr lang="zh-CN" altLang="en-US" sz="1000" dirty="0" smtClean="0">
                  <a:solidFill>
                    <a:srgbClr val="000000"/>
                  </a:solidFill>
                  <a:latin typeface="FrutigerNext LT Medium"/>
                  <a:ea typeface="华文细黑"/>
                </a:rPr>
                <a:t>执行限速、队列调度、优先级标记等动作。</a:t>
              </a:r>
              <a:endParaRPr lang="en-US" altLang="zh-CN" sz="1000" dirty="0" smtClean="0">
                <a:solidFill>
                  <a:srgbClr val="000000"/>
                </a:solidFill>
                <a:latin typeface="FrutigerNext LT Medium"/>
                <a:ea typeface="华文细黑"/>
              </a:endParaRPr>
            </a:p>
            <a:p>
              <a:pPr>
                <a:buClr>
                  <a:srgbClr val="CC9900"/>
                </a:buClr>
              </a:pPr>
              <a:r>
                <a:rPr lang="en-US" altLang="zh-CN" sz="1000" dirty="0" smtClean="0">
                  <a:solidFill>
                    <a:srgbClr val="000000"/>
                  </a:solidFill>
                  <a:latin typeface="FrutigerNext LT Medium"/>
                  <a:ea typeface="华文细黑"/>
                </a:rPr>
                <a:t>ACL</a:t>
              </a:r>
              <a:r>
                <a:rPr lang="zh-CN" altLang="en-US" sz="1000" dirty="0" smtClean="0">
                  <a:solidFill>
                    <a:srgbClr val="000000"/>
                  </a:solidFill>
                  <a:latin typeface="FrutigerNext LT Medium"/>
                  <a:ea typeface="华文细黑"/>
                </a:rPr>
                <a:t>、流分类主要依靠报文头部中携带的字段来对流量进行分类，比如</a:t>
              </a:r>
              <a:r>
                <a:rPr lang="en-US" altLang="zh-CN" sz="1000" dirty="0" smtClean="0">
                  <a:solidFill>
                    <a:srgbClr val="000000"/>
                  </a:solidFill>
                  <a:latin typeface="FrutigerNext LT Medium"/>
                  <a:ea typeface="华文细黑"/>
                </a:rPr>
                <a:t>IP</a:t>
              </a:r>
              <a:r>
                <a:rPr lang="zh-CN" altLang="en-US" sz="1000" dirty="0" smtClean="0">
                  <a:solidFill>
                    <a:srgbClr val="000000"/>
                  </a:solidFill>
                  <a:latin typeface="FrutigerNext LT Medium"/>
                  <a:ea typeface="华文细黑"/>
                </a:rPr>
                <a:t>地址、</a:t>
              </a:r>
              <a:r>
                <a:rPr lang="en-US" altLang="zh-CN" sz="1000" dirty="0" smtClean="0">
                  <a:solidFill>
                    <a:srgbClr val="000000"/>
                  </a:solidFill>
                  <a:latin typeface="FrutigerNext LT Medium"/>
                  <a:ea typeface="华文细黑"/>
                </a:rPr>
                <a:t>MAC</a:t>
              </a:r>
              <a:r>
                <a:rPr lang="zh-CN" altLang="en-US" sz="1000" dirty="0" smtClean="0">
                  <a:solidFill>
                    <a:srgbClr val="000000"/>
                  </a:solidFill>
                  <a:latin typeface="FrutigerNext LT Medium"/>
                  <a:ea typeface="华文细黑"/>
                </a:rPr>
                <a:t>地址、端口号、</a:t>
              </a:r>
              <a:r>
                <a:rPr lang="en-US" altLang="zh-CN" sz="1000" dirty="0" smtClean="0">
                  <a:solidFill>
                    <a:srgbClr val="000000"/>
                  </a:solidFill>
                  <a:latin typeface="FrutigerNext LT Medium"/>
                  <a:ea typeface="华文细黑"/>
                </a:rPr>
                <a:t>IP</a:t>
              </a:r>
              <a:r>
                <a:rPr lang="zh-CN" altLang="en-US" sz="1000" dirty="0" smtClean="0">
                  <a:solidFill>
                    <a:srgbClr val="000000"/>
                  </a:solidFill>
                  <a:latin typeface="FrutigerNext LT Medium"/>
                  <a:ea typeface="华文细黑"/>
                </a:rPr>
                <a:t>优先级等。</a:t>
              </a:r>
              <a:endParaRPr lang="en-US" altLang="zh-CN" sz="1000" dirty="0" smtClean="0">
                <a:solidFill>
                  <a:srgbClr val="000000"/>
                </a:solidFill>
                <a:latin typeface="FrutigerNext LT Medium"/>
                <a:ea typeface="华文细黑"/>
              </a:endParaRPr>
            </a:p>
            <a:p>
              <a:pPr>
                <a:buClr>
                  <a:srgbClr val="CC9900"/>
                </a:buClr>
              </a:pPr>
              <a:r>
                <a:rPr lang="zh-CN" altLang="en-US" sz="1000" dirty="0" smtClean="0">
                  <a:solidFill>
                    <a:srgbClr val="000000"/>
                  </a:solidFill>
                  <a:latin typeface="FrutigerNext LT Medium"/>
                  <a:ea typeface="华文细黑"/>
                </a:rPr>
                <a:t>允许用户自由移动后，用户所属的</a:t>
              </a:r>
              <a:r>
                <a:rPr lang="en-US" altLang="zh-CN" sz="1000" dirty="0" smtClean="0">
                  <a:solidFill>
                    <a:srgbClr val="000000"/>
                  </a:solidFill>
                  <a:latin typeface="FrutigerNext LT Medium"/>
                  <a:ea typeface="华文细黑"/>
                </a:rPr>
                <a:t>IP</a:t>
              </a:r>
              <a:r>
                <a:rPr lang="zh-CN" altLang="en-US" sz="1000" dirty="0" smtClean="0">
                  <a:solidFill>
                    <a:srgbClr val="000000"/>
                  </a:solidFill>
                  <a:latin typeface="FrutigerNext LT Medium"/>
                  <a:ea typeface="华文细黑"/>
                </a:rPr>
                <a:t>网段不再固定，边界设备上无法提前定义好</a:t>
              </a:r>
              <a:r>
                <a:rPr lang="en-US" altLang="zh-CN" sz="1000" dirty="0" smtClean="0">
                  <a:solidFill>
                    <a:srgbClr val="000000"/>
                  </a:solidFill>
                  <a:latin typeface="FrutigerNext LT Medium"/>
                  <a:ea typeface="华文细黑"/>
                </a:rPr>
                <a:t>ACL</a:t>
              </a:r>
              <a:r>
                <a:rPr lang="zh-CN" altLang="en-US" sz="1000" dirty="0" smtClean="0">
                  <a:solidFill>
                    <a:srgbClr val="000000"/>
                  </a:solidFill>
                  <a:latin typeface="FrutigerNext LT Medium"/>
                  <a:ea typeface="华文细黑"/>
                </a:rPr>
                <a:t>，相应地，也就无法配置</a:t>
              </a:r>
              <a:r>
                <a:rPr lang="en-US" altLang="zh-CN" sz="1000" dirty="0" smtClean="0">
                  <a:solidFill>
                    <a:srgbClr val="000000"/>
                  </a:solidFill>
                  <a:latin typeface="FrutigerNext LT Medium"/>
                  <a:ea typeface="华文细黑"/>
                </a:rPr>
                <a:t>QoS</a:t>
              </a:r>
              <a:r>
                <a:rPr lang="zh-CN" altLang="en-US" sz="1000" dirty="0" smtClean="0">
                  <a:solidFill>
                    <a:srgbClr val="000000"/>
                  </a:solidFill>
                  <a:latin typeface="FrutigerNext LT Medium"/>
                  <a:ea typeface="华文细黑"/>
                </a:rPr>
                <a:t>策略。</a:t>
              </a:r>
              <a:endParaRPr lang="en-US" altLang="zh-CN" sz="1000" dirty="0" smtClean="0">
                <a:solidFill>
                  <a:srgbClr val="000000"/>
                </a:solidFill>
                <a:latin typeface="FrutigerNext LT Medium"/>
                <a:ea typeface="华文细黑"/>
              </a:endParaRPr>
            </a:p>
          </p:txBody>
        </p:sp>
        <p:grpSp>
          <p:nvGrpSpPr>
            <p:cNvPr id="12" name="组合 29"/>
            <p:cNvGrpSpPr/>
            <p:nvPr/>
          </p:nvGrpSpPr>
          <p:grpSpPr>
            <a:xfrm>
              <a:off x="4641851" y="1119188"/>
              <a:ext cx="266700" cy="266700"/>
              <a:chOff x="5534026" y="3487738"/>
              <a:chExt cx="266700" cy="266700"/>
            </a:xfrm>
          </p:grpSpPr>
          <p:sp>
            <p:nvSpPr>
              <p:cNvPr id="41" name="椭圆 40"/>
              <p:cNvSpPr/>
              <p:nvPr/>
            </p:nvSpPr>
            <p:spPr bwMode="auto">
              <a:xfrm>
                <a:off x="5534026" y="3487738"/>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42" name="Freeform 12"/>
              <p:cNvSpPr>
                <a:spLocks noEditPoints="1"/>
              </p:cNvSpPr>
              <p:nvPr/>
            </p:nvSpPr>
            <p:spPr bwMode="auto">
              <a:xfrm flipH="1">
                <a:off x="5540287" y="3491498"/>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grpSp>
        <p:nvGrpSpPr>
          <p:cNvPr id="13" name="组合 42"/>
          <p:cNvGrpSpPr/>
          <p:nvPr/>
        </p:nvGrpSpPr>
        <p:grpSpPr>
          <a:xfrm>
            <a:off x="5057911" y="2785604"/>
            <a:ext cx="3485376" cy="1062496"/>
            <a:chOff x="1852613" y="788988"/>
            <a:chExt cx="3485376" cy="1062496"/>
          </a:xfrm>
        </p:grpSpPr>
        <p:sp>
          <p:nvSpPr>
            <p:cNvPr id="44" name="矩形 43"/>
            <p:cNvSpPr/>
            <p:nvPr/>
          </p:nvSpPr>
          <p:spPr bwMode="auto">
            <a:xfrm>
              <a:off x="1997732" y="798829"/>
              <a:ext cx="3340257" cy="1052655"/>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44000" tIns="45720" rIns="72000" bIns="45720" numCol="1" rtlCol="0" anchor="t" anchorCtr="0" compatLnSpc="1"/>
            <a:lstStyle/>
            <a:p>
              <a:pPr>
                <a:buClr>
                  <a:srgbClr val="CC9900"/>
                </a:buClr>
              </a:pPr>
              <a:r>
                <a:rPr lang="zh-CN" altLang="en-US" sz="1000" dirty="0" smtClean="0">
                  <a:solidFill>
                    <a:prstClr val="black"/>
                  </a:solidFill>
                  <a:latin typeface="华文细黑"/>
                  <a:ea typeface="华文细黑"/>
                </a:rPr>
                <a:t>考虑到数据中心至用户的下行方向流量往往所需带宽更大，更容易出现瓶颈。所以体验保证不仅需要考虑流量的源用户，还需要考虑流量的目的用户。</a:t>
              </a:r>
              <a:endParaRPr lang="en-US" altLang="zh-CN" sz="1000" dirty="0" smtClean="0">
                <a:solidFill>
                  <a:prstClr val="black"/>
                </a:solidFill>
                <a:latin typeface="华文细黑"/>
                <a:ea typeface="华文细黑"/>
              </a:endParaRPr>
            </a:p>
            <a:p>
              <a:pPr>
                <a:buClr>
                  <a:srgbClr val="CC9900"/>
                </a:buClr>
              </a:pPr>
              <a:r>
                <a:rPr lang="zh-CN" altLang="en-US" sz="1000" dirty="0" smtClean="0">
                  <a:solidFill>
                    <a:prstClr val="black"/>
                  </a:solidFill>
                  <a:latin typeface="华文细黑"/>
                  <a:ea typeface="华文细黑"/>
                </a:rPr>
                <a:t>允许用户自由移动后，描述下行流量的</a:t>
              </a:r>
              <a:r>
                <a:rPr lang="en-US" altLang="zh-CN" sz="1000" dirty="0" smtClean="0">
                  <a:solidFill>
                    <a:prstClr val="black"/>
                  </a:solidFill>
                  <a:latin typeface="华文细黑"/>
                  <a:ea typeface="华文细黑"/>
                </a:rPr>
                <a:t>ACL</a:t>
              </a:r>
              <a:r>
                <a:rPr lang="zh-CN" altLang="en-US" sz="1000" dirty="0" smtClean="0">
                  <a:solidFill>
                    <a:prstClr val="black"/>
                  </a:solidFill>
                  <a:latin typeface="华文细黑"/>
                  <a:ea typeface="华文细黑"/>
                </a:rPr>
                <a:t>同样无法提前定义。只有边界设备识别报文的用户信息，才可能保证下行流量根据目的用户得到准确的体验保证。</a:t>
              </a:r>
              <a:endParaRPr lang="zh-CN" altLang="en-US" sz="1000" dirty="0" smtClean="0">
                <a:solidFill>
                  <a:prstClr val="black"/>
                </a:solidFill>
                <a:latin typeface="华文细黑"/>
                <a:ea typeface="华文细黑"/>
              </a:endParaRPr>
            </a:p>
          </p:txBody>
        </p:sp>
        <p:grpSp>
          <p:nvGrpSpPr>
            <p:cNvPr id="14" name="组合 44"/>
            <p:cNvGrpSpPr/>
            <p:nvPr/>
          </p:nvGrpSpPr>
          <p:grpSpPr>
            <a:xfrm>
              <a:off x="1852613" y="788988"/>
              <a:ext cx="266700" cy="266700"/>
              <a:chOff x="2744788" y="3157538"/>
              <a:chExt cx="266700" cy="266700"/>
            </a:xfrm>
          </p:grpSpPr>
          <p:sp>
            <p:nvSpPr>
              <p:cNvPr id="46" name="椭圆 45"/>
              <p:cNvSpPr/>
              <p:nvPr/>
            </p:nvSpPr>
            <p:spPr bwMode="auto">
              <a:xfrm>
                <a:off x="2744788" y="3157538"/>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47" name="Freeform 12"/>
              <p:cNvSpPr>
                <a:spLocks noEditPoints="1"/>
              </p:cNvSpPr>
              <p:nvPr/>
            </p:nvSpPr>
            <p:spPr bwMode="auto">
              <a:xfrm>
                <a:off x="2752637" y="316288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sp>
        <p:nvSpPr>
          <p:cNvPr id="54" name="任意多边形 53"/>
          <p:cNvSpPr/>
          <p:nvPr/>
        </p:nvSpPr>
        <p:spPr bwMode="auto">
          <a:xfrm>
            <a:off x="3944800" y="1296846"/>
            <a:ext cx="830580" cy="2868749"/>
          </a:xfrm>
          <a:custGeom>
            <a:avLst/>
            <a:gdLst>
              <a:gd name="connsiteX0" fmla="*/ 0 w 617220"/>
              <a:gd name="connsiteY0" fmla="*/ 0 h 3262630"/>
              <a:gd name="connsiteX1" fmla="*/ 365760 w 617220"/>
              <a:gd name="connsiteY1" fmla="*/ 3261360 h 3262630"/>
              <a:gd name="connsiteX2" fmla="*/ 617220 w 617220"/>
              <a:gd name="connsiteY2" fmla="*/ 7620 h 3262630"/>
              <a:gd name="connsiteX0-1" fmla="*/ 49530 w 830580"/>
              <a:gd name="connsiteY0-2" fmla="*/ 0 h 3262630"/>
              <a:gd name="connsiteX1-3" fmla="*/ 415290 w 830580"/>
              <a:gd name="connsiteY1-4" fmla="*/ 3261360 h 3262630"/>
              <a:gd name="connsiteX2-5" fmla="*/ 666750 w 830580"/>
              <a:gd name="connsiteY2-6" fmla="*/ 7620 h 3262630"/>
            </a:gdLst>
            <a:ahLst/>
            <a:cxnLst>
              <a:cxn ang="0">
                <a:pos x="connsiteX0-1" y="connsiteY0-2"/>
              </a:cxn>
              <a:cxn ang="0">
                <a:pos x="connsiteX1-3" y="connsiteY1-4"/>
              </a:cxn>
              <a:cxn ang="0">
                <a:pos x="connsiteX2-5" y="connsiteY2-6"/>
              </a:cxn>
            </a:cxnLst>
            <a:rect l="l" t="t" r="r" b="b"/>
            <a:pathLst>
              <a:path w="830580" h="3262630">
                <a:moveTo>
                  <a:pt x="49530" y="0"/>
                </a:moveTo>
                <a:cubicBezTo>
                  <a:pt x="180975" y="1630045"/>
                  <a:pt x="0" y="3260090"/>
                  <a:pt x="415290" y="3261360"/>
                </a:cubicBezTo>
                <a:cubicBezTo>
                  <a:pt x="830580" y="3262630"/>
                  <a:pt x="592455" y="1635125"/>
                  <a:pt x="666750" y="7620"/>
                </a:cubicBezTo>
              </a:path>
            </a:pathLst>
          </a:custGeom>
          <a:noFill/>
          <a:ln w="1905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Tree>
  </p:cSld>
  <p:clrMapOvr>
    <a:masterClrMapping/>
  </p:clrMapOvr>
  <p:transition advClick="0" advTm="8000">
    <p:fade thruBlk="1"/>
  </p:transition>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1"/>
          <p:cNvSpPr>
            <a:spLocks noGrp="1"/>
          </p:cNvSpPr>
          <p:nvPr>
            <p:ph type="title"/>
          </p:nvPr>
        </p:nvSpPr>
        <p:spPr/>
        <p:txBody>
          <a:bodyPr anchor="ctr"/>
          <a:lstStyle/>
          <a:p>
            <a:r>
              <a:rPr lang="zh-CN" altLang="en-US" dirty="0" smtClean="0">
                <a:latin typeface="微软雅黑" panose="020B0503020204020204" pitchFamily="34" charset="-122"/>
                <a:ea typeface="微软雅黑" panose="020B0503020204020204" pitchFamily="34" charset="-122"/>
              </a:rPr>
              <a:t>有线无线深度融合</a:t>
            </a:r>
            <a:r>
              <a:rPr lang="en-US" altLang="zh-CN" dirty="0" smtClean="0">
                <a:latin typeface="微软雅黑" panose="020B0503020204020204" pitchFamily="34" charset="-122"/>
                <a:ea typeface="微软雅黑" panose="020B0503020204020204" pitchFamily="34" charset="-122"/>
              </a:rPr>
              <a:t>-</a:t>
            </a:r>
            <a:r>
              <a:rPr lang="zh-CN" altLang="en-US" dirty="0" smtClean="0">
                <a:latin typeface="微软雅黑" panose="020B0503020204020204" pitchFamily="34" charset="-122"/>
                <a:ea typeface="微软雅黑" panose="020B0503020204020204" pitchFamily="34" charset="-122"/>
              </a:rPr>
              <a:t>无线流量在</a:t>
            </a:r>
            <a:r>
              <a:rPr lang="en-US" altLang="zh-CN" dirty="0" smtClean="0">
                <a:latin typeface="微软雅黑" panose="020B0503020204020204" pitchFamily="34" charset="-122"/>
                <a:ea typeface="微软雅黑" panose="020B0503020204020204" pitchFamily="34" charset="-122"/>
              </a:rPr>
              <a:t>ENP</a:t>
            </a:r>
            <a:r>
              <a:rPr lang="zh-CN" altLang="en-US" dirty="0" smtClean="0">
                <a:latin typeface="微软雅黑" panose="020B0503020204020204" pitchFamily="34" charset="-122"/>
                <a:ea typeface="微软雅黑" panose="020B0503020204020204" pitchFamily="34" charset="-122"/>
              </a:rPr>
              <a:t>单板处理</a:t>
            </a:r>
            <a:endParaRPr lang="zh-CN" altLang="en-US" dirty="0" smtClean="0">
              <a:latin typeface="微软雅黑" panose="020B0503020204020204" pitchFamily="34" charset="-122"/>
              <a:ea typeface="微软雅黑" panose="020B0503020204020204" pitchFamily="34" charset="-122"/>
            </a:endParaRPr>
          </a:p>
        </p:txBody>
      </p:sp>
      <p:sp>
        <p:nvSpPr>
          <p:cNvPr id="4" name="TextBox 3"/>
          <p:cNvSpPr txBox="1"/>
          <p:nvPr/>
        </p:nvSpPr>
        <p:spPr>
          <a:xfrm>
            <a:off x="4333875" y="1352550"/>
            <a:ext cx="4305300" cy="1477328"/>
          </a:xfrm>
          <a:prstGeom prst="rect">
            <a:avLst/>
          </a:prstGeom>
          <a:noFill/>
        </p:spPr>
        <p:txBody>
          <a:bodyPr wrap="square" rtlCol="0">
            <a:spAutoFit/>
          </a:bodyPr>
          <a:lstStyle/>
          <a:p>
            <a:pPr>
              <a:lnSpc>
                <a:spcPct val="150000"/>
              </a:lnSpc>
            </a:pPr>
            <a:r>
              <a:rPr lang="zh-CN" altLang="en-US" sz="1200" dirty="0" smtClean="0">
                <a:solidFill>
                  <a:srgbClr val="000000"/>
                </a:solidFill>
                <a:latin typeface="微软雅黑" panose="020B0503020204020204" pitchFamily="34" charset="-122"/>
                <a:ea typeface="微软雅黑" panose="020B0503020204020204" pitchFamily="34" charset="-122"/>
              </a:rPr>
              <a:t>如左图所示，无线流量集中转发模式下，</a:t>
            </a:r>
            <a:r>
              <a:rPr lang="en-US" altLang="zh-CN" sz="1200" dirty="0" smtClean="0">
                <a:solidFill>
                  <a:srgbClr val="000000"/>
                </a:solidFill>
                <a:latin typeface="微软雅黑" panose="020B0503020204020204" pitchFamily="34" charset="-122"/>
                <a:ea typeface="微软雅黑" panose="020B0503020204020204" pitchFamily="34" charset="-122"/>
              </a:rPr>
              <a:t>AP</a:t>
            </a:r>
            <a:r>
              <a:rPr lang="zh-CN" altLang="en-US" sz="1200" dirty="0" smtClean="0">
                <a:solidFill>
                  <a:srgbClr val="000000"/>
                </a:solidFill>
                <a:latin typeface="微软雅黑" panose="020B0503020204020204" pitchFamily="34" charset="-122"/>
                <a:ea typeface="微软雅黑" panose="020B0503020204020204" pitchFamily="34" charset="-122"/>
              </a:rPr>
              <a:t>直接接入敏捷交换机</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en-US" sz="1200" dirty="0" smtClean="0">
                <a:solidFill>
                  <a:srgbClr val="000000"/>
                </a:solidFill>
                <a:latin typeface="微软雅黑" panose="020B0503020204020204" pitchFamily="34" charset="-122"/>
                <a:ea typeface="微软雅黑" panose="020B0503020204020204" pitchFamily="34" charset="-122"/>
              </a:rPr>
              <a:t>或者通过传统交换机接敏捷交换机</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en-US" sz="1200" dirty="0" smtClean="0">
                <a:solidFill>
                  <a:srgbClr val="000000"/>
                </a:solidFill>
                <a:latin typeface="微软雅黑" panose="020B0503020204020204" pitchFamily="34" charset="-122"/>
                <a:ea typeface="微软雅黑" panose="020B0503020204020204" pitchFamily="34" charset="-122"/>
              </a:rPr>
              <a:t>单板时，</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a:lnSpc>
                <a:spcPct val="150000"/>
              </a:lnSpc>
            </a:pPr>
            <a:r>
              <a:rPr lang="zh-CN" altLang="en-US" sz="1200" dirty="0" smtClean="0">
                <a:solidFill>
                  <a:srgbClr val="000000"/>
                </a:solidFill>
                <a:latin typeface="微软雅黑" panose="020B0503020204020204" pitchFamily="34" charset="-122"/>
                <a:ea typeface="微软雅黑" panose="020B0503020204020204" pitchFamily="34" charset="-122"/>
              </a:rPr>
              <a:t>由于敏捷交换机</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en-US" sz="1200" dirty="0" smtClean="0">
                <a:solidFill>
                  <a:srgbClr val="000000"/>
                </a:solidFill>
                <a:latin typeface="微软雅黑" panose="020B0503020204020204" pitchFamily="34" charset="-122"/>
                <a:ea typeface="微软雅黑" panose="020B0503020204020204" pitchFamily="34" charset="-122"/>
              </a:rPr>
              <a:t>单板具备</a:t>
            </a:r>
            <a:r>
              <a:rPr lang="en-US" altLang="zh-CN" sz="1200" dirty="0" smtClean="0">
                <a:solidFill>
                  <a:srgbClr val="000000"/>
                </a:solidFill>
                <a:latin typeface="微软雅黑" panose="020B0503020204020204" pitchFamily="34" charset="-122"/>
                <a:ea typeface="微软雅黑" panose="020B0503020204020204" pitchFamily="34" charset="-122"/>
              </a:rPr>
              <a:t>CAPWAP</a:t>
            </a:r>
            <a:r>
              <a:rPr lang="zh-CN" altLang="en-US" sz="1200" dirty="0" smtClean="0">
                <a:solidFill>
                  <a:srgbClr val="000000"/>
                </a:solidFill>
                <a:latin typeface="微软雅黑" panose="020B0503020204020204" pitchFamily="34" charset="-122"/>
                <a:ea typeface="微软雅黑" panose="020B0503020204020204" pitchFamily="34" charset="-122"/>
              </a:rPr>
              <a:t>隧道处理能力，当无线流量通过集中转发到达</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en-US" sz="1200" dirty="0" smtClean="0">
                <a:solidFill>
                  <a:srgbClr val="000000"/>
                </a:solidFill>
                <a:latin typeface="微软雅黑" panose="020B0503020204020204" pitchFamily="34" charset="-122"/>
                <a:ea typeface="微软雅黑" panose="020B0503020204020204" pitchFamily="34" charset="-122"/>
              </a:rPr>
              <a:t>单板后，</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en-US" sz="1200" dirty="0" smtClean="0">
                <a:solidFill>
                  <a:srgbClr val="000000"/>
                </a:solidFill>
                <a:latin typeface="微软雅黑" panose="020B0503020204020204" pitchFamily="34" charset="-122"/>
                <a:ea typeface="微软雅黑" panose="020B0503020204020204" pitchFamily="34" charset="-122"/>
              </a:rPr>
              <a:t>支持对无线流量进行封装解封装处理，实现无线流量转发。</a:t>
            </a:r>
            <a:endParaRPr lang="en-US" altLang="zh-CN" sz="1200" dirty="0" smtClean="0">
              <a:solidFill>
                <a:srgbClr val="000000"/>
              </a:solidFill>
              <a:latin typeface="微软雅黑" panose="020B0503020204020204" pitchFamily="34" charset="-122"/>
              <a:ea typeface="微软雅黑" panose="020B0503020204020204" pitchFamily="34" charset="-122"/>
            </a:endParaRPr>
          </a:p>
        </p:txBody>
      </p:sp>
      <p:graphicFrame>
        <p:nvGraphicFramePr>
          <p:cNvPr id="3073" name="Object 1"/>
          <p:cNvGraphicFramePr>
            <a:graphicFrameLocks noChangeAspect="1"/>
          </p:cNvGraphicFramePr>
          <p:nvPr/>
        </p:nvGraphicFramePr>
        <p:xfrm>
          <a:off x="723899" y="1276349"/>
          <a:ext cx="1276351" cy="2818608"/>
        </p:xfrm>
        <a:graphic>
          <a:graphicData uri="http://schemas.openxmlformats.org/presentationml/2006/ole">
            <mc:AlternateContent xmlns:mc="http://schemas.openxmlformats.org/markup-compatibility/2006">
              <mc:Choice xmlns:v="urn:schemas-microsoft-com:vml" Requires="v">
                <p:oleObj spid="_x0000_s3074" name="Visio" r:id="rId1" imgW="1231900" imgH="2705100" progId="">
                  <p:embed/>
                </p:oleObj>
              </mc:Choice>
              <mc:Fallback>
                <p:oleObj name="Visio" r:id="rId1" imgW="1231900" imgH="2705100" progId="">
                  <p:embed/>
                  <p:pic>
                    <p:nvPicPr>
                      <p:cNvPr id="0" name="Object 1"/>
                      <p:cNvPicPr>
                        <a:picLocks noChangeAspect="1"/>
                      </p:cNvPicPr>
                      <p:nvPr/>
                    </p:nvPicPr>
                    <p:blipFill>
                      <a:blip r:embed="rId2"/>
                      <a:stretch>
                        <a:fillRect/>
                      </a:stretch>
                    </p:blipFill>
                    <p:spPr>
                      <a:xfrm>
                        <a:off x="723899" y="1276349"/>
                        <a:ext cx="1276351" cy="2818608"/>
                      </a:xfrm>
                      <a:prstGeom prst="rect">
                        <a:avLst/>
                      </a:prstGeom>
                      <a:noFill/>
                      <a:ln w="9525">
                        <a:noFill/>
                      </a:ln>
                    </p:spPr>
                  </p:pic>
                </p:oleObj>
              </mc:Fallback>
            </mc:AlternateContent>
          </a:graphicData>
        </a:graphic>
      </p:graphicFrame>
      <p:graphicFrame>
        <p:nvGraphicFramePr>
          <p:cNvPr id="3075" name="Object 3"/>
          <p:cNvGraphicFramePr>
            <a:graphicFrameLocks noChangeAspect="1"/>
          </p:cNvGraphicFramePr>
          <p:nvPr/>
        </p:nvGraphicFramePr>
        <p:xfrm>
          <a:off x="2397125" y="1301750"/>
          <a:ext cx="1276350" cy="2819400"/>
        </p:xfrm>
        <a:graphic>
          <a:graphicData uri="http://schemas.openxmlformats.org/presentationml/2006/ole">
            <mc:AlternateContent xmlns:mc="http://schemas.openxmlformats.org/markup-compatibility/2006">
              <mc:Choice xmlns:v="urn:schemas-microsoft-com:vml" Requires="v">
                <p:oleObj spid="_x0000_s3076" name="Visio" r:id="rId3" imgW="1231900" imgH="2705100" progId="">
                  <p:embed/>
                </p:oleObj>
              </mc:Choice>
              <mc:Fallback>
                <p:oleObj name="Visio" r:id="rId3" imgW="1231900" imgH="2705100" progId="">
                  <p:embed/>
                  <p:pic>
                    <p:nvPicPr>
                      <p:cNvPr id="0" name="Object 3"/>
                      <p:cNvPicPr>
                        <a:picLocks noChangeAspect="1"/>
                      </p:cNvPicPr>
                      <p:nvPr/>
                    </p:nvPicPr>
                    <p:blipFill>
                      <a:blip r:embed="rId4"/>
                      <a:stretch>
                        <a:fillRect/>
                      </a:stretch>
                    </p:blipFill>
                    <p:spPr>
                      <a:xfrm>
                        <a:off x="2397125" y="1301750"/>
                        <a:ext cx="1276350" cy="2819400"/>
                      </a:xfrm>
                      <a:prstGeom prst="rect">
                        <a:avLst/>
                      </a:prstGeom>
                      <a:noFill/>
                      <a:ln w="9525">
                        <a:noFill/>
                      </a:ln>
                    </p:spPr>
                  </p:pic>
                </p:oleObj>
              </mc:Fallback>
            </mc:AlternateContent>
          </a:graphicData>
        </a:graphic>
      </p:graphicFrame>
    </p:spTree>
  </p:cSld>
  <p:clrMapOvr>
    <a:masterClrMapping/>
  </p:clrMapOvr>
  <p:transition advClick="0" advTm="8000">
    <p:fade thruBlk="1"/>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 name="矩形 127"/>
          <p:cNvSpPr/>
          <p:nvPr/>
        </p:nvSpPr>
        <p:spPr>
          <a:xfrm>
            <a:off x="5174560" y="1058086"/>
            <a:ext cx="3634478" cy="3416320"/>
          </a:xfrm>
          <a:prstGeom prst="rect">
            <a:avLst/>
          </a:prstGeom>
          <a:noFill/>
        </p:spPr>
        <p:txBody>
          <a:bodyPr wrap="square">
            <a:spAutoFit/>
          </a:bodyPr>
          <a:lstStyle/>
          <a:p>
            <a:r>
              <a:rPr lang="zh-CN" altLang="en-US" sz="1200" dirty="0" smtClean="0">
                <a:solidFill>
                  <a:srgbClr val="000000"/>
                </a:solidFill>
                <a:latin typeface="微软雅黑" panose="020B0503020204020204" pitchFamily="34" charset="-122"/>
                <a:ea typeface="微软雅黑" panose="020B0503020204020204" pitchFamily="34" charset="-122"/>
              </a:rPr>
              <a:t>原理如下，</a:t>
            </a:r>
            <a:r>
              <a:rPr lang="zh-CN" altLang="zh-CN" sz="1200" dirty="0" smtClean="0">
                <a:solidFill>
                  <a:srgbClr val="000000"/>
                </a:solidFill>
                <a:latin typeface="微软雅黑" panose="020B0503020204020204" pitchFamily="34" charset="-122"/>
                <a:ea typeface="微软雅黑" panose="020B0503020204020204" pitchFamily="34" charset="-122"/>
              </a:rPr>
              <a:t>配置</a:t>
            </a:r>
            <a:r>
              <a:rPr lang="en-US" altLang="zh-CN" sz="1200" dirty="0" smtClean="0">
                <a:solidFill>
                  <a:srgbClr val="000000"/>
                </a:solidFill>
                <a:latin typeface="微软雅黑" panose="020B0503020204020204" pitchFamily="34" charset="-122"/>
                <a:ea typeface="微软雅黑" panose="020B0503020204020204" pitchFamily="34" charset="-122"/>
              </a:rPr>
              <a:t>LPU WORK GROUP</a:t>
            </a:r>
            <a:r>
              <a:rPr lang="zh-CN" altLang="en-US" sz="1200" dirty="0" smtClean="0">
                <a:solidFill>
                  <a:srgbClr val="000000"/>
                </a:solidFill>
                <a:latin typeface="微软雅黑" panose="020B0503020204020204" pitchFamily="34" charset="-122"/>
                <a:ea typeface="微软雅黑" panose="020B0503020204020204" pitchFamily="34" charset="-122"/>
              </a:rPr>
              <a:t>（可配</a:t>
            </a:r>
            <a:r>
              <a:rPr lang="en-US" altLang="zh-CN" sz="1200" dirty="0" smtClean="0">
                <a:solidFill>
                  <a:srgbClr val="000000"/>
                </a:solidFill>
                <a:latin typeface="微软雅黑" panose="020B0503020204020204" pitchFamily="34" charset="-122"/>
                <a:ea typeface="微软雅黑" panose="020B0503020204020204" pitchFamily="34" charset="-122"/>
              </a:rPr>
              <a:t>4</a:t>
            </a:r>
            <a:r>
              <a:rPr lang="zh-CN" altLang="en-US" sz="1200" dirty="0" smtClean="0">
                <a:solidFill>
                  <a:srgbClr val="000000"/>
                </a:solidFill>
                <a:latin typeface="微软雅黑" panose="020B0503020204020204" pitchFamily="34" charset="-122"/>
                <a:ea typeface="微软雅黑" panose="020B0503020204020204" pitchFamily="34" charset="-122"/>
              </a:rPr>
              <a:t>个）：</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342900" indent="-342900">
              <a:buFont typeface="+mj-lt"/>
              <a:buAutoNum type="arabicPeriod"/>
            </a:pPr>
            <a:r>
              <a:rPr lang="zh-CN" altLang="zh-CN" sz="1200" dirty="0" smtClean="0">
                <a:solidFill>
                  <a:srgbClr val="000000"/>
                </a:solidFill>
                <a:latin typeface="微软雅黑" panose="020B0503020204020204" pitchFamily="34" charset="-122"/>
                <a:ea typeface="微软雅黑" panose="020B0503020204020204" pitchFamily="34" charset="-122"/>
              </a:rPr>
              <a:t>一个</a:t>
            </a:r>
            <a:r>
              <a:rPr lang="en-US" altLang="zh-CN" sz="1200" dirty="0" smtClean="0">
                <a:solidFill>
                  <a:srgbClr val="000000"/>
                </a:solidFill>
                <a:latin typeface="微软雅黑" panose="020B0503020204020204" pitchFamily="34" charset="-122"/>
                <a:ea typeface="微软雅黑" panose="020B0503020204020204" pitchFamily="34" charset="-122"/>
              </a:rPr>
              <a:t>GROUP</a:t>
            </a:r>
            <a:r>
              <a:rPr lang="zh-CN" altLang="zh-CN" sz="1200" dirty="0" smtClean="0">
                <a:solidFill>
                  <a:srgbClr val="000000"/>
                </a:solidFill>
                <a:latin typeface="微软雅黑" panose="020B0503020204020204" pitchFamily="34" charset="-122"/>
                <a:ea typeface="微软雅黑" panose="020B0503020204020204" pitchFamily="34" charset="-122"/>
              </a:rPr>
              <a:t>中包含若干块</a:t>
            </a:r>
            <a:r>
              <a:rPr lang="en-US" altLang="zh-CN" sz="1200" dirty="0" smtClean="0">
                <a:solidFill>
                  <a:srgbClr val="000000"/>
                </a:solidFill>
                <a:latin typeface="微软雅黑" panose="020B0503020204020204" pitchFamily="34" charset="-122"/>
                <a:ea typeface="微软雅黑" panose="020B0503020204020204" pitchFamily="34" charset="-122"/>
              </a:rPr>
              <a:t>BCM</a:t>
            </a:r>
            <a:r>
              <a:rPr lang="zh-CN" altLang="zh-CN" sz="1200" dirty="0" smtClean="0">
                <a:solidFill>
                  <a:srgbClr val="000000"/>
                </a:solidFill>
                <a:latin typeface="微软雅黑" panose="020B0503020204020204" pitchFamily="34" charset="-122"/>
                <a:ea typeface="微软雅黑" panose="020B0503020204020204" pitchFamily="34" charset="-122"/>
              </a:rPr>
              <a:t>单板、一块</a:t>
            </a:r>
            <a:r>
              <a:rPr lang="en-US" altLang="zh-CN" sz="1200" dirty="0" smtClean="0">
                <a:solidFill>
                  <a:srgbClr val="000000"/>
                </a:solidFill>
                <a:latin typeface="微软雅黑" panose="020B0503020204020204" pitchFamily="34" charset="-122"/>
                <a:ea typeface="微软雅黑" panose="020B0503020204020204" pitchFamily="34" charset="-122"/>
              </a:rPr>
              <a:t>MASTER ENP</a:t>
            </a:r>
            <a:r>
              <a:rPr lang="zh-CN" altLang="zh-CN" sz="1200" dirty="0" smtClean="0">
                <a:solidFill>
                  <a:srgbClr val="000000"/>
                </a:solidFill>
                <a:latin typeface="微软雅黑" panose="020B0503020204020204" pitchFamily="34" charset="-122"/>
                <a:ea typeface="微软雅黑" panose="020B0503020204020204" pitchFamily="34" charset="-122"/>
              </a:rPr>
              <a:t>单板、一块</a:t>
            </a:r>
            <a:r>
              <a:rPr lang="en-US" altLang="zh-CN" sz="1200" dirty="0" smtClean="0">
                <a:solidFill>
                  <a:srgbClr val="000000"/>
                </a:solidFill>
                <a:latin typeface="微软雅黑" panose="020B0503020204020204" pitchFamily="34" charset="-122"/>
                <a:ea typeface="微软雅黑" panose="020B0503020204020204" pitchFamily="34" charset="-122"/>
              </a:rPr>
              <a:t>SLAVE ENP</a:t>
            </a:r>
            <a:r>
              <a:rPr lang="zh-CN" altLang="zh-CN" sz="1200" dirty="0" smtClean="0">
                <a:solidFill>
                  <a:srgbClr val="000000"/>
                </a:solidFill>
                <a:latin typeface="微软雅黑" panose="020B0503020204020204" pitchFamily="34" charset="-122"/>
                <a:ea typeface="微软雅黑" panose="020B0503020204020204" pitchFamily="34" charset="-122"/>
              </a:rPr>
              <a:t>单板</a:t>
            </a:r>
            <a:r>
              <a:rPr lang="zh-CN" altLang="en-US" sz="1200" dirty="0" smtClean="0">
                <a:solidFill>
                  <a:srgbClr val="000000"/>
                </a:solidFill>
                <a:latin typeface="微软雅黑" panose="020B0503020204020204" pitchFamily="34" charset="-122"/>
                <a:ea typeface="微软雅黑" panose="020B0503020204020204" pitchFamily="34" charset="-122"/>
              </a:rPr>
              <a:t>，</a:t>
            </a:r>
            <a:r>
              <a:rPr lang="zh-CN" altLang="zh-CN" sz="1200" dirty="0" smtClean="0">
                <a:solidFill>
                  <a:srgbClr val="000000"/>
                </a:solidFill>
                <a:latin typeface="微软雅黑" panose="020B0503020204020204" pitchFamily="34" charset="-122"/>
                <a:ea typeface="微软雅黑" panose="020B0503020204020204" pitchFamily="34" charset="-122"/>
              </a:rPr>
              <a:t>仅有一块</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zh-CN" sz="1200" dirty="0" smtClean="0">
                <a:solidFill>
                  <a:srgbClr val="000000"/>
                </a:solidFill>
                <a:latin typeface="微软雅黑" panose="020B0503020204020204" pitchFamily="34" charset="-122"/>
                <a:ea typeface="微软雅黑" panose="020B0503020204020204" pitchFamily="34" charset="-122"/>
              </a:rPr>
              <a:t>处于</a:t>
            </a:r>
            <a:r>
              <a:rPr lang="en-US" altLang="zh-CN" sz="1200" dirty="0" smtClean="0">
                <a:solidFill>
                  <a:srgbClr val="000000"/>
                </a:solidFill>
                <a:latin typeface="微软雅黑" panose="020B0503020204020204" pitchFamily="34" charset="-122"/>
                <a:ea typeface="微软雅黑" panose="020B0503020204020204" pitchFamily="34" charset="-122"/>
              </a:rPr>
              <a:t>ACTIVE</a:t>
            </a:r>
            <a:r>
              <a:rPr lang="zh-CN" altLang="zh-CN" sz="1200" dirty="0" smtClean="0">
                <a:solidFill>
                  <a:srgbClr val="000000"/>
                </a:solidFill>
                <a:latin typeface="微软雅黑" panose="020B0503020204020204" pitchFamily="34" charset="-122"/>
                <a:ea typeface="微软雅黑" panose="020B0503020204020204" pitchFamily="34" charset="-122"/>
              </a:rPr>
              <a:t>状态。</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342900" indent="-342900">
              <a:buFont typeface="+mj-lt"/>
              <a:buAutoNum type="arabicPeriod"/>
            </a:pP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342900" indent="-342900">
              <a:buFont typeface="+mj-lt"/>
              <a:buAutoNum type="arabicPeriod"/>
            </a:pPr>
            <a:r>
              <a:rPr lang="zh-CN" altLang="en-US" sz="1200" dirty="0" smtClean="0">
                <a:solidFill>
                  <a:srgbClr val="000000"/>
                </a:solidFill>
                <a:latin typeface="微软雅黑" panose="020B0503020204020204" pitchFamily="34" charset="-122"/>
                <a:ea typeface="微软雅黑" panose="020B0503020204020204" pitchFamily="34" charset="-122"/>
              </a:rPr>
              <a:t>两块</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en-US" sz="1200" dirty="0" smtClean="0">
                <a:solidFill>
                  <a:srgbClr val="000000"/>
                </a:solidFill>
                <a:latin typeface="微软雅黑" panose="020B0503020204020204" pitchFamily="34" charset="-122"/>
                <a:ea typeface="微软雅黑" panose="020B0503020204020204" pitchFamily="34" charset="-122"/>
              </a:rPr>
              <a:t>单板工作在热备模式，</a:t>
            </a:r>
            <a:r>
              <a:rPr lang="en-US" altLang="zh-CN" sz="1200" dirty="0" smtClean="0">
                <a:solidFill>
                  <a:srgbClr val="000000"/>
                </a:solidFill>
                <a:latin typeface="微软雅黑" panose="020B0503020204020204" pitchFamily="34" charset="-122"/>
                <a:ea typeface="微软雅黑" panose="020B0503020204020204" pitchFamily="34" charset="-122"/>
              </a:rPr>
              <a:t>MASTER</a:t>
            </a:r>
            <a:r>
              <a:rPr lang="zh-CN" altLang="zh-CN" sz="1200" dirty="0" smtClean="0">
                <a:solidFill>
                  <a:srgbClr val="000000"/>
                </a:solidFill>
                <a:latin typeface="微软雅黑" panose="020B0503020204020204" pitchFamily="34" charset="-122"/>
                <a:ea typeface="微软雅黑" panose="020B0503020204020204" pitchFamily="34" charset="-122"/>
              </a:rPr>
              <a:t>和</a:t>
            </a:r>
            <a:r>
              <a:rPr lang="en-US" altLang="zh-CN" sz="1200" dirty="0" smtClean="0">
                <a:solidFill>
                  <a:srgbClr val="000000"/>
                </a:solidFill>
                <a:latin typeface="微软雅黑" panose="020B0503020204020204" pitchFamily="34" charset="-122"/>
                <a:ea typeface="微软雅黑" panose="020B0503020204020204" pitchFamily="34" charset="-122"/>
              </a:rPr>
              <a:t>SLAVE ENP</a:t>
            </a:r>
            <a:r>
              <a:rPr lang="zh-CN" altLang="zh-CN" sz="1200" dirty="0" smtClean="0">
                <a:solidFill>
                  <a:srgbClr val="000000"/>
                </a:solidFill>
                <a:latin typeface="微软雅黑" panose="020B0503020204020204" pitchFamily="34" charset="-122"/>
                <a:ea typeface="微软雅黑" panose="020B0503020204020204" pitchFamily="34" charset="-122"/>
              </a:rPr>
              <a:t>上，用户表项、</a:t>
            </a:r>
            <a:r>
              <a:rPr lang="en-US" altLang="zh-CN" sz="1200" dirty="0" smtClean="0">
                <a:solidFill>
                  <a:srgbClr val="000000"/>
                </a:solidFill>
                <a:latin typeface="微软雅黑" panose="020B0503020204020204" pitchFamily="34" charset="-122"/>
                <a:ea typeface="微软雅黑" panose="020B0503020204020204" pitchFamily="34" charset="-122"/>
              </a:rPr>
              <a:t>CAPWAP</a:t>
            </a:r>
            <a:r>
              <a:rPr lang="zh-CN" altLang="zh-CN" sz="1200" dirty="0" smtClean="0">
                <a:solidFill>
                  <a:srgbClr val="000000"/>
                </a:solidFill>
                <a:latin typeface="微软雅黑" panose="020B0503020204020204" pitchFamily="34" charset="-122"/>
                <a:ea typeface="微软雅黑" panose="020B0503020204020204" pitchFamily="34" charset="-122"/>
              </a:rPr>
              <a:t>封装表、解封装表、</a:t>
            </a:r>
            <a:r>
              <a:rPr lang="en-US" altLang="zh-CN" sz="1200" dirty="0" smtClean="0">
                <a:solidFill>
                  <a:srgbClr val="000000"/>
                </a:solidFill>
                <a:latin typeface="微软雅黑" panose="020B0503020204020204" pitchFamily="34" charset="-122"/>
                <a:ea typeface="微软雅黑" panose="020B0503020204020204" pitchFamily="34" charset="-122"/>
              </a:rPr>
              <a:t>VAP</a:t>
            </a:r>
            <a:r>
              <a:rPr lang="zh-CN" altLang="zh-CN" sz="1200" dirty="0" smtClean="0">
                <a:solidFill>
                  <a:srgbClr val="000000"/>
                </a:solidFill>
                <a:latin typeface="微软雅黑" panose="020B0503020204020204" pitchFamily="34" charset="-122"/>
                <a:ea typeface="微软雅黑" panose="020B0503020204020204" pitchFamily="34" charset="-122"/>
              </a:rPr>
              <a:t>查找表同步下发。</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342900" indent="-342900">
              <a:buFont typeface="+mj-lt"/>
              <a:buAutoNum type="arabicPeriod"/>
            </a:pP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342900" indent="-342900">
              <a:buFont typeface="+mj-lt"/>
              <a:buAutoNum type="arabicPeriod"/>
            </a:pPr>
            <a:r>
              <a:rPr lang="zh-CN" altLang="zh-CN" sz="1200" dirty="0" smtClean="0">
                <a:solidFill>
                  <a:srgbClr val="000000"/>
                </a:solidFill>
                <a:latin typeface="微软雅黑" panose="020B0503020204020204" pitchFamily="34" charset="-122"/>
                <a:ea typeface="微软雅黑" panose="020B0503020204020204" pitchFamily="34" charset="-122"/>
              </a:rPr>
              <a:t>同一</a:t>
            </a:r>
            <a:r>
              <a:rPr lang="en-US" altLang="zh-CN" sz="1200" dirty="0" smtClean="0">
                <a:solidFill>
                  <a:srgbClr val="000000"/>
                </a:solidFill>
                <a:latin typeface="微软雅黑" panose="020B0503020204020204" pitchFamily="34" charset="-122"/>
                <a:ea typeface="微软雅黑" panose="020B0503020204020204" pitchFamily="34" charset="-122"/>
              </a:rPr>
              <a:t>GROUP</a:t>
            </a:r>
            <a:r>
              <a:rPr lang="zh-CN" altLang="zh-CN" sz="1200" dirty="0" smtClean="0">
                <a:solidFill>
                  <a:srgbClr val="000000"/>
                </a:solidFill>
                <a:latin typeface="微软雅黑" panose="020B0503020204020204" pitchFamily="34" charset="-122"/>
                <a:ea typeface="微软雅黑" panose="020B0503020204020204" pitchFamily="34" charset="-122"/>
              </a:rPr>
              <a:t>中的</a:t>
            </a:r>
            <a:r>
              <a:rPr lang="en-US" altLang="zh-CN" sz="1200" dirty="0" smtClean="0">
                <a:solidFill>
                  <a:srgbClr val="000000"/>
                </a:solidFill>
                <a:latin typeface="微软雅黑" panose="020B0503020204020204" pitchFamily="34" charset="-122"/>
                <a:ea typeface="微软雅黑" panose="020B0503020204020204" pitchFamily="34" charset="-122"/>
              </a:rPr>
              <a:t>BCM</a:t>
            </a:r>
            <a:r>
              <a:rPr lang="zh-CN" altLang="zh-CN" sz="1200" dirty="0" smtClean="0">
                <a:solidFill>
                  <a:srgbClr val="000000"/>
                </a:solidFill>
                <a:latin typeface="微软雅黑" panose="020B0503020204020204" pitchFamily="34" charset="-122"/>
                <a:ea typeface="微软雅黑" panose="020B0503020204020204" pitchFamily="34" charset="-122"/>
              </a:rPr>
              <a:t>单板接入的</a:t>
            </a:r>
            <a:r>
              <a:rPr lang="en-US" altLang="zh-CN" sz="1200" dirty="0" smtClean="0">
                <a:solidFill>
                  <a:srgbClr val="000000"/>
                </a:solidFill>
                <a:latin typeface="微软雅黑" panose="020B0503020204020204" pitchFamily="34" charset="-122"/>
                <a:ea typeface="微软雅黑" panose="020B0503020204020204" pitchFamily="34" charset="-122"/>
              </a:rPr>
              <a:t>CAPWAP</a:t>
            </a:r>
            <a:r>
              <a:rPr lang="zh-CN" altLang="zh-CN" sz="1200" dirty="0" smtClean="0">
                <a:solidFill>
                  <a:srgbClr val="000000"/>
                </a:solidFill>
                <a:latin typeface="微软雅黑" panose="020B0503020204020204" pitchFamily="34" charset="-122"/>
                <a:ea typeface="微软雅黑" panose="020B0503020204020204" pitchFamily="34" charset="-122"/>
              </a:rPr>
              <a:t>流量</a:t>
            </a:r>
            <a:r>
              <a:rPr lang="zh-CN" altLang="en-US" sz="1200" dirty="0" smtClean="0">
                <a:solidFill>
                  <a:srgbClr val="000000"/>
                </a:solidFill>
                <a:latin typeface="微软雅黑" panose="020B0503020204020204" pitchFamily="34" charset="-122"/>
                <a:ea typeface="微软雅黑" panose="020B0503020204020204" pitchFamily="34" charset="-122"/>
              </a:rPr>
              <a:t>，</a:t>
            </a:r>
            <a:r>
              <a:rPr lang="en-US" altLang="zh-CN" sz="1200" dirty="0" smtClean="0">
                <a:solidFill>
                  <a:srgbClr val="000000"/>
                </a:solidFill>
                <a:latin typeface="微软雅黑" panose="020B0503020204020204" pitchFamily="34" charset="-122"/>
                <a:ea typeface="微软雅黑" panose="020B0503020204020204" pitchFamily="34" charset="-122"/>
              </a:rPr>
              <a:t> </a:t>
            </a:r>
            <a:r>
              <a:rPr lang="zh-CN" altLang="en-US" sz="1200" dirty="0" smtClean="0">
                <a:solidFill>
                  <a:srgbClr val="000000"/>
                </a:solidFill>
                <a:latin typeface="微软雅黑" panose="020B0503020204020204" pitchFamily="34" charset="-122"/>
                <a:ea typeface="微软雅黑" panose="020B0503020204020204" pitchFamily="34" charset="-122"/>
              </a:rPr>
              <a:t>由</a:t>
            </a:r>
            <a:r>
              <a:rPr lang="en-US" altLang="zh-CN" sz="1200" dirty="0" smtClean="0">
                <a:solidFill>
                  <a:srgbClr val="000000"/>
                </a:solidFill>
                <a:latin typeface="微软雅黑" panose="020B0503020204020204" pitchFamily="34" charset="-122"/>
                <a:ea typeface="微软雅黑" panose="020B0503020204020204" pitchFamily="34" charset="-122"/>
              </a:rPr>
              <a:t>BCM</a:t>
            </a:r>
            <a:r>
              <a:rPr lang="zh-CN" altLang="zh-CN" sz="1200" dirty="0" smtClean="0">
                <a:solidFill>
                  <a:srgbClr val="000000"/>
                </a:solidFill>
                <a:latin typeface="微软雅黑" panose="020B0503020204020204" pitchFamily="34" charset="-122"/>
                <a:ea typeface="微软雅黑" panose="020B0503020204020204" pitchFamily="34" charset="-122"/>
              </a:rPr>
              <a:t>单板下发重定向规则到</a:t>
            </a:r>
            <a:r>
              <a:rPr lang="en-US" altLang="zh-CN" sz="1200" dirty="0" smtClean="0">
                <a:solidFill>
                  <a:srgbClr val="000000"/>
                </a:solidFill>
                <a:latin typeface="微软雅黑" panose="020B0503020204020204" pitchFamily="34" charset="-122"/>
                <a:ea typeface="微软雅黑" panose="020B0503020204020204" pitchFamily="34" charset="-122"/>
              </a:rPr>
              <a:t>MASTER ENP</a:t>
            </a:r>
            <a:r>
              <a:rPr lang="zh-CN" altLang="en-US" sz="1200" dirty="0" smtClean="0">
                <a:solidFill>
                  <a:srgbClr val="000000"/>
                </a:solidFill>
                <a:latin typeface="微软雅黑" panose="020B0503020204020204" pitchFamily="34" charset="-122"/>
                <a:ea typeface="微软雅黑" panose="020B0503020204020204" pitchFamily="34" charset="-122"/>
              </a:rPr>
              <a:t>处</a:t>
            </a:r>
            <a:r>
              <a:rPr lang="zh-CN" altLang="zh-CN" sz="1200" dirty="0" smtClean="0">
                <a:solidFill>
                  <a:srgbClr val="000000"/>
                </a:solidFill>
                <a:latin typeface="微软雅黑" panose="020B0503020204020204" pitchFamily="34" charset="-122"/>
                <a:ea typeface="微软雅黑" panose="020B0503020204020204" pitchFamily="34" charset="-122"/>
              </a:rPr>
              <a:t>理</a:t>
            </a:r>
            <a:r>
              <a:rPr lang="zh-CN" altLang="en-US" sz="1200" dirty="0" smtClean="0">
                <a:solidFill>
                  <a:srgbClr val="000000"/>
                </a:solidFill>
                <a:latin typeface="微软雅黑" panose="020B0503020204020204" pitchFamily="34" charset="-122"/>
                <a:ea typeface="微软雅黑" panose="020B0503020204020204" pitchFamily="34" charset="-122"/>
              </a:rPr>
              <a:t>。</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342900" indent="-342900">
              <a:buFont typeface="+mj-lt"/>
              <a:buAutoNum type="arabicPeriod"/>
            </a:pP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342900" indent="-342900">
              <a:buFont typeface="+mj-lt"/>
              <a:buAutoNum type="arabicPeriod"/>
            </a:pPr>
            <a:r>
              <a:rPr lang="en-US" altLang="zh-CN" sz="1200" dirty="0" smtClean="0">
                <a:solidFill>
                  <a:srgbClr val="000000"/>
                </a:solidFill>
                <a:latin typeface="微软雅黑" panose="020B0503020204020204" pitchFamily="34" charset="-122"/>
                <a:ea typeface="微软雅黑" panose="020B0503020204020204" pitchFamily="34" charset="-122"/>
              </a:rPr>
              <a:t>MASTER</a:t>
            </a:r>
            <a:r>
              <a:rPr lang="zh-CN" altLang="zh-CN" sz="1200" dirty="0" smtClean="0">
                <a:solidFill>
                  <a:srgbClr val="000000"/>
                </a:solidFill>
                <a:latin typeface="微软雅黑" panose="020B0503020204020204" pitchFamily="34" charset="-122"/>
                <a:ea typeface="微软雅黑" panose="020B0503020204020204" pitchFamily="34" charset="-122"/>
              </a:rPr>
              <a:t>异常时，切换</a:t>
            </a:r>
            <a:r>
              <a:rPr lang="en-US" altLang="zh-CN" sz="1200" dirty="0" smtClean="0">
                <a:solidFill>
                  <a:srgbClr val="000000"/>
                </a:solidFill>
                <a:latin typeface="微软雅黑" panose="020B0503020204020204" pitchFamily="34" charset="-122"/>
                <a:ea typeface="微软雅黑" panose="020B0503020204020204" pitchFamily="34" charset="-122"/>
              </a:rPr>
              <a:t>BCM</a:t>
            </a:r>
            <a:r>
              <a:rPr lang="zh-CN" altLang="zh-CN" sz="1200" dirty="0" smtClean="0">
                <a:solidFill>
                  <a:srgbClr val="000000"/>
                </a:solidFill>
                <a:latin typeface="微软雅黑" panose="020B0503020204020204" pitchFamily="34" charset="-122"/>
                <a:ea typeface="微软雅黑" panose="020B0503020204020204" pitchFamily="34" charset="-122"/>
              </a:rPr>
              <a:t>单板上的重定向规则，将报文引到</a:t>
            </a:r>
            <a:r>
              <a:rPr lang="en-US" altLang="zh-CN" sz="1200" dirty="0" smtClean="0">
                <a:solidFill>
                  <a:srgbClr val="000000"/>
                </a:solidFill>
                <a:latin typeface="微软雅黑" panose="020B0503020204020204" pitchFamily="34" charset="-122"/>
                <a:ea typeface="微软雅黑" panose="020B0503020204020204" pitchFamily="34" charset="-122"/>
              </a:rPr>
              <a:t>SLAVE ENP</a:t>
            </a:r>
            <a:r>
              <a:rPr lang="zh-CN" altLang="zh-CN" sz="1200" dirty="0" smtClean="0">
                <a:solidFill>
                  <a:srgbClr val="000000"/>
                </a:solidFill>
                <a:latin typeface="微软雅黑" panose="020B0503020204020204" pitchFamily="34" charset="-122"/>
                <a:ea typeface="微软雅黑" panose="020B0503020204020204" pitchFamily="34" charset="-122"/>
              </a:rPr>
              <a:t>。</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342900" indent="-342900">
              <a:buFont typeface="+mj-lt"/>
              <a:buAutoNum type="arabicPeriod"/>
            </a:pPr>
            <a:endParaRPr lang="zh-CN" altLang="zh-CN" sz="1200" dirty="0" smtClean="0">
              <a:solidFill>
                <a:srgbClr val="000000"/>
              </a:solidFill>
              <a:latin typeface="微软雅黑" panose="020B0503020204020204" pitchFamily="34" charset="-122"/>
              <a:ea typeface="微软雅黑" panose="020B0503020204020204" pitchFamily="34" charset="-122"/>
            </a:endParaRPr>
          </a:p>
          <a:p>
            <a:pPr marL="342900" indent="-342900">
              <a:buFont typeface="+mj-lt"/>
              <a:buAutoNum type="arabicPeriod"/>
            </a:pPr>
            <a:r>
              <a:rPr lang="en-US" altLang="zh-CN" sz="1200" dirty="0" smtClean="0">
                <a:solidFill>
                  <a:srgbClr val="000000"/>
                </a:solidFill>
                <a:latin typeface="微软雅黑" panose="020B0503020204020204" pitchFamily="34" charset="-122"/>
                <a:ea typeface="微软雅黑" panose="020B0503020204020204" pitchFamily="34" charset="-122"/>
              </a:rPr>
              <a:t>MASTER</a:t>
            </a:r>
            <a:r>
              <a:rPr lang="zh-CN" altLang="zh-CN" sz="1200" dirty="0" smtClean="0">
                <a:solidFill>
                  <a:srgbClr val="000000"/>
                </a:solidFill>
                <a:latin typeface="微软雅黑" panose="020B0503020204020204" pitchFamily="34" charset="-122"/>
                <a:ea typeface="微软雅黑" panose="020B0503020204020204" pitchFamily="34" charset="-122"/>
              </a:rPr>
              <a:t>异常重启恢复后，不回切</a:t>
            </a:r>
            <a:r>
              <a:rPr lang="en-US" altLang="zh-CN" sz="1200" dirty="0" smtClean="0">
                <a:solidFill>
                  <a:srgbClr val="000000"/>
                </a:solidFill>
                <a:latin typeface="微软雅黑" panose="020B0503020204020204" pitchFamily="34" charset="-122"/>
                <a:ea typeface="微软雅黑" panose="020B0503020204020204" pitchFamily="34" charset="-122"/>
              </a:rPr>
              <a:t>MASTER</a:t>
            </a:r>
            <a:r>
              <a:rPr lang="zh-CN" altLang="zh-CN" sz="1200" dirty="0" smtClean="0">
                <a:solidFill>
                  <a:srgbClr val="000000"/>
                </a:solidFill>
                <a:latin typeface="微软雅黑" panose="020B0503020204020204" pitchFamily="34" charset="-122"/>
                <a:ea typeface="微软雅黑" panose="020B0503020204020204" pitchFamily="34" charset="-122"/>
              </a:rPr>
              <a:t>设备，直到</a:t>
            </a:r>
            <a:r>
              <a:rPr lang="en-US" altLang="zh-CN" sz="1200" dirty="0" smtClean="0">
                <a:solidFill>
                  <a:srgbClr val="000000"/>
                </a:solidFill>
                <a:latin typeface="微软雅黑" panose="020B0503020204020204" pitchFamily="34" charset="-122"/>
                <a:ea typeface="微软雅黑" panose="020B0503020204020204" pitchFamily="34" charset="-122"/>
              </a:rPr>
              <a:t>SLAVE</a:t>
            </a:r>
            <a:r>
              <a:rPr lang="zh-CN" altLang="zh-CN" sz="1200" dirty="0" smtClean="0">
                <a:solidFill>
                  <a:srgbClr val="000000"/>
                </a:solidFill>
                <a:latin typeface="微软雅黑" panose="020B0503020204020204" pitchFamily="34" charset="-122"/>
                <a:ea typeface="微软雅黑" panose="020B0503020204020204" pitchFamily="34" charset="-122"/>
              </a:rPr>
              <a:t>异常</a:t>
            </a:r>
            <a:r>
              <a:rPr lang="zh-CN" altLang="en-US" sz="1200" dirty="0" smtClean="0">
                <a:solidFill>
                  <a:srgbClr val="000000"/>
                </a:solidFill>
                <a:latin typeface="微软雅黑" panose="020B0503020204020204" pitchFamily="34" charset="-122"/>
                <a:ea typeface="微软雅黑" panose="020B0503020204020204" pitchFamily="34" charset="-122"/>
              </a:rPr>
              <a:t>。</a:t>
            </a:r>
            <a:endParaRPr lang="zh-CN" altLang="zh-CN" sz="1200" dirty="0" smtClean="0">
              <a:solidFill>
                <a:srgbClr val="000000"/>
              </a:solidFill>
              <a:latin typeface="微软雅黑" panose="020B0503020204020204" pitchFamily="34" charset="-122"/>
              <a:ea typeface="微软雅黑" panose="020B0503020204020204" pitchFamily="34" charset="-122"/>
            </a:endParaRPr>
          </a:p>
        </p:txBody>
      </p:sp>
      <p:sp>
        <p:nvSpPr>
          <p:cNvPr id="2050" name="Rectangle 2"/>
          <p:cNvSpPr>
            <a:spLocks noChangeArrowheads="1"/>
          </p:cNvSpPr>
          <p:nvPr/>
        </p:nvSpPr>
        <p:spPr bwMode="auto">
          <a:xfrm>
            <a:off x="0" y="0"/>
            <a:ext cx="9144000" cy="0"/>
          </a:xfrm>
          <a:prstGeom prst="rect">
            <a:avLst/>
          </a:prstGeom>
          <a:noFill/>
          <a:ln w="9525">
            <a:noFill/>
            <a:miter lim="800000"/>
          </a:ln>
          <a:effectLst/>
        </p:spPr>
        <p:txBody>
          <a:bodyPr vert="horz" wrap="none" lIns="91440" tIns="45720" rIns="91440" bIns="45720" numCol="1" anchor="ctr" anchorCtr="0" compatLnSpc="1">
            <a:spAutoFit/>
          </a:bodyPr>
          <a:lstStyle/>
          <a:p>
            <a:endParaRPr lang="zh-CN" altLang="en-US">
              <a:solidFill>
                <a:srgbClr val="000000"/>
              </a:solidFill>
            </a:endParaRPr>
          </a:p>
        </p:txBody>
      </p:sp>
      <p:graphicFrame>
        <p:nvGraphicFramePr>
          <p:cNvPr id="2049" name="Object 1"/>
          <p:cNvGraphicFramePr>
            <a:graphicFrameLocks noChangeAspect="1"/>
          </p:cNvGraphicFramePr>
          <p:nvPr/>
        </p:nvGraphicFramePr>
        <p:xfrm>
          <a:off x="2371724" y="1125119"/>
          <a:ext cx="2945887" cy="1838325"/>
        </p:xfrm>
        <a:graphic>
          <a:graphicData uri="http://schemas.openxmlformats.org/presentationml/2006/ole">
            <mc:AlternateContent xmlns:mc="http://schemas.openxmlformats.org/markup-compatibility/2006">
              <mc:Choice xmlns:v="urn:schemas-microsoft-com:vml" Requires="v">
                <p:oleObj spid="_x0000_s4097" name="Visio" r:id="rId1" imgW="3276600" imgH="2044700" progId="">
                  <p:embed/>
                </p:oleObj>
              </mc:Choice>
              <mc:Fallback>
                <p:oleObj name="Visio" r:id="rId1" imgW="3276600" imgH="2044700" progId="">
                  <p:embed/>
                  <p:pic>
                    <p:nvPicPr>
                      <p:cNvPr id="0" name="图片 4096"/>
                      <p:cNvPicPr>
                        <a:picLocks noChangeAspect="1"/>
                      </p:cNvPicPr>
                      <p:nvPr/>
                    </p:nvPicPr>
                    <p:blipFill>
                      <a:blip r:embed="rId2"/>
                      <a:stretch>
                        <a:fillRect/>
                      </a:stretch>
                    </p:blipFill>
                    <p:spPr>
                      <a:xfrm>
                        <a:off x="2371724" y="1125119"/>
                        <a:ext cx="2945887" cy="1838325"/>
                      </a:xfrm>
                      <a:prstGeom prst="rect">
                        <a:avLst/>
                      </a:prstGeom>
                      <a:noFill/>
                      <a:ln w="9525">
                        <a:noFill/>
                      </a:ln>
                    </p:spPr>
                  </p:pic>
                </p:oleObj>
              </mc:Fallback>
            </mc:AlternateContent>
          </a:graphicData>
        </a:graphic>
      </p:graphicFrame>
      <p:sp>
        <p:nvSpPr>
          <p:cNvPr id="2052" name="Rectangle 4"/>
          <p:cNvSpPr>
            <a:spLocks noChangeArrowheads="1"/>
          </p:cNvSpPr>
          <p:nvPr/>
        </p:nvSpPr>
        <p:spPr bwMode="auto">
          <a:xfrm>
            <a:off x="0" y="0"/>
            <a:ext cx="9144000" cy="0"/>
          </a:xfrm>
          <a:prstGeom prst="rect">
            <a:avLst/>
          </a:prstGeom>
          <a:noFill/>
          <a:ln w="9525">
            <a:noFill/>
            <a:miter lim="800000"/>
          </a:ln>
          <a:effectLst/>
        </p:spPr>
        <p:txBody>
          <a:bodyPr vert="horz" wrap="none" lIns="91440" tIns="45720" rIns="91440" bIns="45720" numCol="1" anchor="ctr" anchorCtr="0" compatLnSpc="1">
            <a:spAutoFit/>
          </a:bodyPr>
          <a:lstStyle/>
          <a:p>
            <a:endParaRPr lang="zh-CN" altLang="en-US">
              <a:solidFill>
                <a:srgbClr val="000000"/>
              </a:solidFill>
            </a:endParaRPr>
          </a:p>
        </p:txBody>
      </p:sp>
      <p:graphicFrame>
        <p:nvGraphicFramePr>
          <p:cNvPr id="2051" name="Object 3"/>
          <p:cNvGraphicFramePr>
            <a:graphicFrameLocks noChangeAspect="1"/>
          </p:cNvGraphicFramePr>
          <p:nvPr/>
        </p:nvGraphicFramePr>
        <p:xfrm>
          <a:off x="342900" y="1126288"/>
          <a:ext cx="914400" cy="2019300"/>
        </p:xfrm>
        <a:graphic>
          <a:graphicData uri="http://schemas.openxmlformats.org/presentationml/2006/ole">
            <mc:AlternateContent xmlns:mc="http://schemas.openxmlformats.org/markup-compatibility/2006">
              <mc:Choice xmlns:v="urn:schemas-microsoft-com:vml" Requires="v">
                <p:oleObj spid="_x0000_s4098" name="Visio" r:id="rId3" imgW="1231900" imgH="2705100" progId="">
                  <p:embed/>
                </p:oleObj>
              </mc:Choice>
              <mc:Fallback>
                <p:oleObj name="Visio" r:id="rId3" imgW="1231900" imgH="2705100" progId="">
                  <p:embed/>
                  <p:pic>
                    <p:nvPicPr>
                      <p:cNvPr id="0" name="图片 4097"/>
                      <p:cNvPicPr>
                        <a:picLocks noChangeAspect="1"/>
                      </p:cNvPicPr>
                      <p:nvPr/>
                    </p:nvPicPr>
                    <p:blipFill>
                      <a:blip r:embed="rId4"/>
                      <a:stretch>
                        <a:fillRect/>
                      </a:stretch>
                    </p:blipFill>
                    <p:spPr>
                      <a:xfrm>
                        <a:off x="342900" y="1126288"/>
                        <a:ext cx="914400" cy="2019300"/>
                      </a:xfrm>
                      <a:prstGeom prst="rect">
                        <a:avLst/>
                      </a:prstGeom>
                      <a:noFill/>
                      <a:ln w="9525">
                        <a:noFill/>
                      </a:ln>
                    </p:spPr>
                  </p:pic>
                </p:oleObj>
              </mc:Fallback>
            </mc:AlternateContent>
          </a:graphicData>
        </a:graphic>
      </p:graphicFrame>
      <p:pic>
        <p:nvPicPr>
          <p:cNvPr id="133" name="Picture 10" descr="箭头，第11P"/>
          <p:cNvPicPr>
            <a:picLocks noChangeAspect="1" noChangeArrowheads="1"/>
          </p:cNvPicPr>
          <p:nvPr/>
        </p:nvPicPr>
        <p:blipFill>
          <a:blip r:embed="rId5" cstate="print"/>
          <a:srcRect/>
          <a:stretch>
            <a:fillRect/>
          </a:stretch>
        </p:blipFill>
        <p:spPr bwMode="auto">
          <a:xfrm>
            <a:off x="1315832" y="1291474"/>
            <a:ext cx="1646407" cy="1511071"/>
          </a:xfrm>
          <a:prstGeom prst="rect">
            <a:avLst/>
          </a:prstGeom>
          <a:noFill/>
          <a:ln w="9525">
            <a:noFill/>
            <a:miter lim="800000"/>
            <a:headEnd/>
            <a:tailEnd/>
          </a:ln>
        </p:spPr>
      </p:pic>
      <p:sp>
        <p:nvSpPr>
          <p:cNvPr id="134" name="矩形 133"/>
          <p:cNvSpPr/>
          <p:nvPr/>
        </p:nvSpPr>
        <p:spPr>
          <a:xfrm>
            <a:off x="447676" y="3763600"/>
            <a:ext cx="4057650" cy="553998"/>
          </a:xfrm>
          <a:prstGeom prst="rect">
            <a:avLst/>
          </a:prstGeom>
          <a:noFill/>
        </p:spPr>
        <p:txBody>
          <a:bodyPr wrap="square">
            <a:spAutoFit/>
          </a:bodyPr>
          <a:lstStyle/>
          <a:p>
            <a:endParaRPr lang="en-US" altLang="zh-CN" sz="1400" dirty="0" smtClean="0">
              <a:solidFill>
                <a:srgbClr val="000000"/>
              </a:solidFill>
              <a:latin typeface="微软雅黑" panose="020B0503020204020204" pitchFamily="34" charset="-122"/>
              <a:ea typeface="微软雅黑" panose="020B0503020204020204" pitchFamily="34" charset="-122"/>
            </a:endParaRPr>
          </a:p>
          <a:p>
            <a:endParaRPr lang="en-US" altLang="zh-CN" sz="1600" dirty="0" smtClean="0">
              <a:solidFill>
                <a:srgbClr val="000000"/>
              </a:solidFill>
              <a:latin typeface="微软雅黑" panose="020B0503020204020204" pitchFamily="34" charset="-122"/>
              <a:ea typeface="微软雅黑" panose="020B0503020204020204" pitchFamily="34" charset="-122"/>
            </a:endParaRPr>
          </a:p>
        </p:txBody>
      </p:sp>
      <p:sp>
        <p:nvSpPr>
          <p:cNvPr id="135" name="TextBox 134"/>
          <p:cNvSpPr txBox="1"/>
          <p:nvPr/>
        </p:nvSpPr>
        <p:spPr>
          <a:xfrm>
            <a:off x="438730" y="3779818"/>
            <a:ext cx="4196881" cy="646331"/>
          </a:xfrm>
          <a:prstGeom prst="rect">
            <a:avLst/>
          </a:prstGeom>
          <a:noFill/>
        </p:spPr>
        <p:txBody>
          <a:bodyPr wrap="square" rtlCol="0">
            <a:spAutoFit/>
          </a:bodyPr>
          <a:lstStyle/>
          <a:p>
            <a:r>
              <a:rPr lang="en-US" altLang="zh-CN" sz="1200" dirty="0" smtClean="0">
                <a:solidFill>
                  <a:srgbClr val="000000"/>
                </a:solidFill>
                <a:latin typeface="微软雅黑" panose="020B0503020204020204" pitchFamily="34" charset="-122"/>
                <a:ea typeface="微软雅黑" panose="020B0503020204020204" pitchFamily="34" charset="-122"/>
              </a:rPr>
              <a:t>AP</a:t>
            </a:r>
            <a:r>
              <a:rPr lang="zh-CN" altLang="en-US" sz="1200" dirty="0" smtClean="0">
                <a:solidFill>
                  <a:srgbClr val="000000"/>
                </a:solidFill>
                <a:latin typeface="微软雅黑" panose="020B0503020204020204" pitchFamily="34" charset="-122"/>
                <a:ea typeface="微软雅黑" panose="020B0503020204020204" pitchFamily="34" charset="-122"/>
              </a:rPr>
              <a:t>从</a:t>
            </a:r>
            <a:r>
              <a:rPr lang="en-US" altLang="zh-CN" sz="1200" dirty="0" smtClean="0">
                <a:solidFill>
                  <a:srgbClr val="000000"/>
                </a:solidFill>
                <a:latin typeface="微软雅黑" panose="020B0503020204020204" pitchFamily="34" charset="-122"/>
                <a:ea typeface="微软雅黑" panose="020B0503020204020204" pitchFamily="34" charset="-122"/>
              </a:rPr>
              <a:t>BCM</a:t>
            </a:r>
            <a:r>
              <a:rPr lang="zh-CN" altLang="zh-CN" sz="1200" dirty="0" smtClean="0">
                <a:solidFill>
                  <a:srgbClr val="000000"/>
                </a:solidFill>
                <a:latin typeface="微软雅黑" panose="020B0503020204020204" pitchFamily="34" charset="-122"/>
                <a:ea typeface="微软雅黑" panose="020B0503020204020204" pitchFamily="34" charset="-122"/>
              </a:rPr>
              <a:t>单板</a:t>
            </a:r>
            <a:r>
              <a:rPr lang="zh-CN" altLang="en-US" sz="1200" dirty="0" smtClean="0">
                <a:solidFill>
                  <a:srgbClr val="000000"/>
                </a:solidFill>
                <a:latin typeface="微软雅黑" panose="020B0503020204020204" pitchFamily="34" charset="-122"/>
                <a:ea typeface="微软雅黑" panose="020B0503020204020204" pitchFamily="34" charset="-122"/>
              </a:rPr>
              <a:t>接入或通过传统交换机接入到</a:t>
            </a:r>
            <a:r>
              <a:rPr lang="en-US" altLang="zh-CN" sz="1200" dirty="0" smtClean="0">
                <a:solidFill>
                  <a:srgbClr val="000000"/>
                </a:solidFill>
                <a:latin typeface="微软雅黑" panose="020B0503020204020204" pitchFamily="34" charset="-122"/>
                <a:ea typeface="微软雅黑" panose="020B0503020204020204" pitchFamily="34" charset="-122"/>
              </a:rPr>
              <a:t>BCM</a:t>
            </a:r>
            <a:r>
              <a:rPr lang="zh-CN" altLang="en-US" sz="1200" dirty="0" smtClean="0">
                <a:solidFill>
                  <a:srgbClr val="000000"/>
                </a:solidFill>
                <a:latin typeface="微软雅黑" panose="020B0503020204020204" pitchFamily="34" charset="-122"/>
                <a:ea typeface="微软雅黑" panose="020B0503020204020204" pitchFamily="34" charset="-122"/>
              </a:rPr>
              <a:t>时，由于</a:t>
            </a:r>
            <a:r>
              <a:rPr lang="en-US" altLang="zh-CN" sz="1200" dirty="0" smtClean="0">
                <a:solidFill>
                  <a:srgbClr val="000000"/>
                </a:solidFill>
                <a:latin typeface="微软雅黑" panose="020B0503020204020204" pitchFamily="34" charset="-122"/>
                <a:ea typeface="微软雅黑" panose="020B0503020204020204" pitchFamily="34" charset="-122"/>
              </a:rPr>
              <a:t>BCM</a:t>
            </a:r>
            <a:r>
              <a:rPr lang="zh-CN" altLang="zh-CN" sz="1200" dirty="0" smtClean="0">
                <a:solidFill>
                  <a:srgbClr val="000000"/>
                </a:solidFill>
                <a:latin typeface="微软雅黑" panose="020B0503020204020204" pitchFamily="34" charset="-122"/>
                <a:ea typeface="微软雅黑" panose="020B0503020204020204" pitchFamily="34" charset="-122"/>
              </a:rPr>
              <a:t>没有无线</a:t>
            </a:r>
            <a:r>
              <a:rPr lang="en-US" altLang="zh-CN" sz="1200" dirty="0" smtClean="0">
                <a:solidFill>
                  <a:srgbClr val="000000"/>
                </a:solidFill>
                <a:latin typeface="微软雅黑" panose="020B0503020204020204" pitchFamily="34" charset="-122"/>
                <a:ea typeface="微软雅黑" panose="020B0503020204020204" pitchFamily="34" charset="-122"/>
              </a:rPr>
              <a:t>CAPWAP</a:t>
            </a:r>
            <a:r>
              <a:rPr lang="zh-CN" altLang="zh-CN" sz="1200" dirty="0" smtClean="0">
                <a:solidFill>
                  <a:srgbClr val="000000"/>
                </a:solidFill>
                <a:latin typeface="微软雅黑" panose="020B0503020204020204" pitchFamily="34" charset="-122"/>
                <a:ea typeface="微软雅黑" panose="020B0503020204020204" pitchFamily="34" charset="-122"/>
              </a:rPr>
              <a:t>处理能力</a:t>
            </a:r>
            <a:r>
              <a:rPr lang="zh-CN" altLang="en-US" sz="1200" dirty="0" smtClean="0">
                <a:solidFill>
                  <a:srgbClr val="000000"/>
                </a:solidFill>
                <a:latin typeface="微软雅黑" panose="020B0503020204020204" pitchFamily="34" charset="-122"/>
                <a:ea typeface="微软雅黑" panose="020B0503020204020204" pitchFamily="34" charset="-122"/>
              </a:rPr>
              <a:t>，通过配置</a:t>
            </a:r>
            <a:r>
              <a:rPr lang="en-US" altLang="zh-CN" sz="1200" dirty="0" smtClean="0">
                <a:solidFill>
                  <a:srgbClr val="000000"/>
                </a:solidFill>
                <a:latin typeface="微软雅黑" panose="020B0503020204020204" pitchFamily="34" charset="-122"/>
                <a:ea typeface="微软雅黑" panose="020B0503020204020204" pitchFamily="34" charset="-122"/>
              </a:rPr>
              <a:t>LPU WORK GROUP</a:t>
            </a:r>
            <a:r>
              <a:rPr lang="zh-CN" altLang="en-US" sz="1200" dirty="0" smtClean="0">
                <a:solidFill>
                  <a:srgbClr val="000000"/>
                </a:solidFill>
                <a:latin typeface="微软雅黑" panose="020B0503020204020204" pitchFamily="34" charset="-122"/>
                <a:ea typeface="微软雅黑" panose="020B0503020204020204" pitchFamily="34" charset="-122"/>
              </a:rPr>
              <a:t>，将无线流量数据报文重定向到</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en-US" sz="1200" dirty="0" smtClean="0">
                <a:solidFill>
                  <a:srgbClr val="000000"/>
                </a:solidFill>
                <a:latin typeface="微软雅黑" panose="020B0503020204020204" pitchFamily="34" charset="-122"/>
                <a:ea typeface="微软雅黑" panose="020B0503020204020204" pitchFamily="34" charset="-122"/>
              </a:rPr>
              <a:t>处理。</a:t>
            </a:r>
            <a:endParaRPr lang="zh-CN" altLang="en-US" sz="1200" dirty="0">
              <a:solidFill>
                <a:srgbClr val="000000"/>
              </a:solidFill>
              <a:latin typeface="微软雅黑" panose="020B0503020204020204" pitchFamily="34" charset="-122"/>
              <a:ea typeface="微软雅黑" panose="020B0503020204020204" pitchFamily="34" charset="-122"/>
            </a:endParaRPr>
          </a:p>
        </p:txBody>
      </p:sp>
      <p:graphicFrame>
        <p:nvGraphicFramePr>
          <p:cNvPr id="2" name="Object 4"/>
          <p:cNvGraphicFramePr>
            <a:graphicFrameLocks noChangeAspect="1"/>
          </p:cNvGraphicFramePr>
          <p:nvPr/>
        </p:nvGraphicFramePr>
        <p:xfrm>
          <a:off x="1289867" y="1126289"/>
          <a:ext cx="909830" cy="2009774"/>
        </p:xfrm>
        <a:graphic>
          <a:graphicData uri="http://schemas.openxmlformats.org/presentationml/2006/ole">
            <mc:AlternateContent xmlns:mc="http://schemas.openxmlformats.org/markup-compatibility/2006">
              <mc:Choice xmlns:v="urn:schemas-microsoft-com:vml" Requires="v">
                <p:oleObj spid="_x0000_s4099" name="Visio" r:id="rId6" imgW="1231900" imgH="2705100" progId="">
                  <p:embed/>
                </p:oleObj>
              </mc:Choice>
              <mc:Fallback>
                <p:oleObj name="Visio" r:id="rId6" imgW="1231900" imgH="2705100" progId="">
                  <p:embed/>
                  <p:pic>
                    <p:nvPicPr>
                      <p:cNvPr id="0" name="图片 4098"/>
                      <p:cNvPicPr>
                        <a:picLocks noChangeAspect="1"/>
                      </p:cNvPicPr>
                      <p:nvPr/>
                    </p:nvPicPr>
                    <p:blipFill>
                      <a:blip r:embed="rId7"/>
                      <a:stretch>
                        <a:fillRect/>
                      </a:stretch>
                    </p:blipFill>
                    <p:spPr>
                      <a:xfrm>
                        <a:off x="1289867" y="1126289"/>
                        <a:ext cx="909830" cy="2009774"/>
                      </a:xfrm>
                      <a:prstGeom prst="rect">
                        <a:avLst/>
                      </a:prstGeom>
                      <a:noFill/>
                      <a:ln w="9525">
                        <a:noFill/>
                      </a:ln>
                    </p:spPr>
                  </p:pic>
                </p:oleObj>
              </mc:Fallback>
            </mc:AlternateContent>
          </a:graphicData>
        </a:graphic>
      </p:graphicFrame>
      <p:sp>
        <p:nvSpPr>
          <p:cNvPr id="13" name="标题 12"/>
          <p:cNvSpPr>
            <a:spLocks noGrp="1"/>
          </p:cNvSpPr>
          <p:nvPr>
            <p:ph type="title"/>
          </p:nvPr>
        </p:nvSpPr>
        <p:spPr/>
        <p:txBody>
          <a:bodyPr/>
          <a:lstStyle/>
          <a:p>
            <a:r>
              <a:rPr lang="zh-CN" altLang="en-US" dirty="0" smtClean="0">
                <a:latin typeface="微软雅黑" panose="020B0503020204020204" pitchFamily="34" charset="-122"/>
                <a:ea typeface="微软雅黑" panose="020B0503020204020204" pitchFamily="34" charset="-122"/>
              </a:rPr>
              <a:t>有线无线深度融合</a:t>
            </a:r>
            <a:r>
              <a:rPr lang="en-US" altLang="zh-CN" dirty="0" smtClean="0">
                <a:latin typeface="微软雅黑" panose="020B0503020204020204" pitchFamily="34" charset="-122"/>
                <a:ea typeface="微软雅黑" panose="020B0503020204020204" pitchFamily="34" charset="-122"/>
              </a:rPr>
              <a:t>-</a:t>
            </a:r>
            <a:r>
              <a:rPr lang="zh-CN" altLang="en-US" dirty="0" smtClean="0">
                <a:latin typeface="微软雅黑" panose="020B0503020204020204" pitchFamily="34" charset="-122"/>
                <a:ea typeface="微软雅黑" panose="020B0503020204020204" pitchFamily="34" charset="-122"/>
              </a:rPr>
              <a:t>无线流量在</a:t>
            </a:r>
            <a:r>
              <a:rPr lang="en-US" altLang="zh-CN" dirty="0" smtClean="0">
                <a:latin typeface="微软雅黑" panose="020B0503020204020204" pitchFamily="34" charset="-122"/>
                <a:ea typeface="微软雅黑" panose="020B0503020204020204" pitchFamily="34" charset="-122"/>
              </a:rPr>
              <a:t>BCM</a:t>
            </a:r>
            <a:r>
              <a:rPr lang="zh-CN" altLang="en-US" dirty="0" smtClean="0">
                <a:latin typeface="微软雅黑" panose="020B0503020204020204" pitchFamily="34" charset="-122"/>
                <a:ea typeface="微软雅黑" panose="020B0503020204020204" pitchFamily="34" charset="-122"/>
              </a:rPr>
              <a:t>单板处理原理</a:t>
            </a:r>
            <a:endParaRPr lang="zh-CN" altLang="en-US" dirty="0"/>
          </a:p>
        </p:txBody>
      </p:sp>
    </p:spTree>
  </p:cSld>
  <p:clrMapOvr>
    <a:masterClrMapping/>
  </p:clrMapOvr>
  <p:transition advClick="0" advTm="8000">
    <p:fade thruBlk="1"/>
  </p:transition>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 name="矩形 127"/>
          <p:cNvSpPr/>
          <p:nvPr/>
        </p:nvSpPr>
        <p:spPr>
          <a:xfrm>
            <a:off x="1389959" y="3327618"/>
            <a:ext cx="7022204" cy="1015663"/>
          </a:xfrm>
          <a:prstGeom prst="rect">
            <a:avLst/>
          </a:prstGeom>
          <a:noFill/>
        </p:spPr>
        <p:txBody>
          <a:bodyPr wrap="square">
            <a:spAutoFit/>
          </a:bodyPr>
          <a:lstStyle/>
          <a:p>
            <a:r>
              <a:rPr lang="zh-CN" altLang="en-US" sz="1200" dirty="0" smtClean="0">
                <a:solidFill>
                  <a:srgbClr val="000000"/>
                </a:solidFill>
                <a:latin typeface="微软雅黑" panose="020B0503020204020204" pitchFamily="34" charset="-122"/>
                <a:ea typeface="微软雅黑" panose="020B0503020204020204" pitchFamily="34" charset="-122"/>
              </a:rPr>
              <a:t>配置</a:t>
            </a:r>
            <a:r>
              <a:rPr lang="zh-CN" altLang="zh-CN" sz="1200" dirty="0" smtClean="0">
                <a:solidFill>
                  <a:srgbClr val="000000"/>
                </a:solidFill>
                <a:latin typeface="微软雅黑" panose="020B0503020204020204" pitchFamily="34" charset="-122"/>
                <a:ea typeface="微软雅黑" panose="020B0503020204020204" pitchFamily="34" charset="-122"/>
              </a:rPr>
              <a:t>限制：</a:t>
            </a:r>
            <a:endParaRPr lang="zh-CN" altLang="zh-CN" sz="1200" dirty="0" smtClean="0">
              <a:solidFill>
                <a:srgbClr val="000000"/>
              </a:solidFill>
              <a:latin typeface="微软雅黑" panose="020B0503020204020204" pitchFamily="34" charset="-122"/>
              <a:ea typeface="微软雅黑" panose="020B0503020204020204" pitchFamily="34" charset="-122"/>
            </a:endParaRPr>
          </a:p>
          <a:p>
            <a:pPr marL="800100" lvl="1" indent="-342900">
              <a:buFont typeface="+mj-lt"/>
              <a:buAutoNum type="arabicPeriod"/>
            </a:pPr>
            <a:r>
              <a:rPr lang="zh-CN" altLang="zh-CN" sz="1200" dirty="0" smtClean="0">
                <a:solidFill>
                  <a:srgbClr val="000000"/>
                </a:solidFill>
                <a:latin typeface="微软雅黑" panose="020B0503020204020204" pitchFamily="34" charset="-122"/>
                <a:ea typeface="微软雅黑" panose="020B0503020204020204" pitchFamily="34" charset="-122"/>
              </a:rPr>
              <a:t>一块</a:t>
            </a:r>
            <a:r>
              <a:rPr lang="en-US" altLang="zh-CN" sz="1200" dirty="0" smtClean="0">
                <a:solidFill>
                  <a:srgbClr val="000000"/>
                </a:solidFill>
                <a:latin typeface="微软雅黑" panose="020B0503020204020204" pitchFamily="34" charset="-122"/>
                <a:ea typeface="微软雅黑" panose="020B0503020204020204" pitchFamily="34" charset="-122"/>
              </a:rPr>
              <a:t>BCM</a:t>
            </a:r>
            <a:r>
              <a:rPr lang="zh-CN" altLang="zh-CN" sz="1200" dirty="0" smtClean="0">
                <a:solidFill>
                  <a:srgbClr val="000000"/>
                </a:solidFill>
                <a:latin typeface="微软雅黑" panose="020B0503020204020204" pitchFamily="34" charset="-122"/>
                <a:ea typeface="微软雅黑" panose="020B0503020204020204" pitchFamily="34" charset="-122"/>
              </a:rPr>
              <a:t>单板只能属于一个</a:t>
            </a:r>
            <a:r>
              <a:rPr lang="en-US" altLang="zh-CN" sz="1200" dirty="0" smtClean="0">
                <a:solidFill>
                  <a:srgbClr val="000000"/>
                </a:solidFill>
                <a:latin typeface="微软雅黑" panose="020B0503020204020204" pitchFamily="34" charset="-122"/>
                <a:ea typeface="微软雅黑" panose="020B0503020204020204" pitchFamily="34" charset="-122"/>
              </a:rPr>
              <a:t>GROUP</a:t>
            </a:r>
            <a:r>
              <a:rPr lang="zh-CN" altLang="en-US" sz="1200" dirty="0" smtClean="0">
                <a:solidFill>
                  <a:srgbClr val="000000"/>
                </a:solidFill>
                <a:latin typeface="微软雅黑" panose="020B0503020204020204" pitchFamily="34" charset="-122"/>
                <a:ea typeface="微软雅黑" panose="020B0503020204020204" pitchFamily="34" charset="-122"/>
              </a:rPr>
              <a:t>。</a:t>
            </a:r>
            <a:endParaRPr lang="zh-CN" altLang="zh-CN" sz="1200" dirty="0" smtClean="0">
              <a:solidFill>
                <a:srgbClr val="000000"/>
              </a:solidFill>
              <a:latin typeface="微软雅黑" panose="020B0503020204020204" pitchFamily="34" charset="-122"/>
              <a:ea typeface="微软雅黑" panose="020B0503020204020204" pitchFamily="34" charset="-122"/>
            </a:endParaRPr>
          </a:p>
          <a:p>
            <a:pPr marL="800100" lvl="1" indent="-342900">
              <a:buFont typeface="+mj-lt"/>
              <a:buAutoNum type="arabicPeriod"/>
            </a:pPr>
            <a:r>
              <a:rPr lang="zh-CN" altLang="zh-CN" sz="1200" dirty="0" smtClean="0">
                <a:solidFill>
                  <a:srgbClr val="000000"/>
                </a:solidFill>
                <a:latin typeface="微软雅黑" panose="020B0503020204020204" pitchFamily="34" charset="-122"/>
                <a:ea typeface="微软雅黑" panose="020B0503020204020204" pitchFamily="34" charset="-122"/>
              </a:rPr>
              <a:t>一块</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zh-CN" sz="1200" dirty="0" smtClean="0">
                <a:solidFill>
                  <a:srgbClr val="000000"/>
                </a:solidFill>
                <a:latin typeface="微软雅黑" panose="020B0503020204020204" pitchFamily="34" charset="-122"/>
                <a:ea typeface="微软雅黑" panose="020B0503020204020204" pitchFamily="34" charset="-122"/>
              </a:rPr>
              <a:t>单板只能在一个</a:t>
            </a:r>
            <a:r>
              <a:rPr lang="en-US" altLang="zh-CN" sz="1200" dirty="0" smtClean="0">
                <a:solidFill>
                  <a:srgbClr val="000000"/>
                </a:solidFill>
                <a:latin typeface="微软雅黑" panose="020B0503020204020204" pitchFamily="34" charset="-122"/>
                <a:ea typeface="微软雅黑" panose="020B0503020204020204" pitchFamily="34" charset="-122"/>
              </a:rPr>
              <a:t>GROUP</a:t>
            </a:r>
            <a:r>
              <a:rPr lang="zh-CN" altLang="zh-CN" sz="1200" dirty="0" smtClean="0">
                <a:solidFill>
                  <a:srgbClr val="000000"/>
                </a:solidFill>
                <a:latin typeface="微软雅黑" panose="020B0503020204020204" pitchFamily="34" charset="-122"/>
                <a:ea typeface="微软雅黑" panose="020B0503020204020204" pitchFamily="34" charset="-122"/>
              </a:rPr>
              <a:t>组中做</a:t>
            </a:r>
            <a:r>
              <a:rPr lang="en-US" altLang="zh-CN" sz="1200" dirty="0" smtClean="0">
                <a:solidFill>
                  <a:srgbClr val="000000"/>
                </a:solidFill>
                <a:latin typeface="微软雅黑" panose="020B0503020204020204" pitchFamily="34" charset="-122"/>
                <a:ea typeface="微软雅黑" panose="020B0503020204020204" pitchFamily="34" charset="-122"/>
              </a:rPr>
              <a:t>MASTER</a:t>
            </a:r>
            <a:r>
              <a:rPr lang="zh-CN" altLang="zh-CN" sz="1200" dirty="0" smtClean="0">
                <a:solidFill>
                  <a:srgbClr val="000000"/>
                </a:solidFill>
                <a:latin typeface="微软雅黑" panose="020B0503020204020204" pitchFamily="34" charset="-122"/>
                <a:ea typeface="微软雅黑" panose="020B0503020204020204" pitchFamily="34" charset="-122"/>
              </a:rPr>
              <a:t>角色</a:t>
            </a:r>
            <a:r>
              <a:rPr lang="zh-CN" altLang="en-US" sz="1200" dirty="0" smtClean="0">
                <a:solidFill>
                  <a:srgbClr val="000000"/>
                </a:solidFill>
                <a:latin typeface="微软雅黑" panose="020B0503020204020204" pitchFamily="34" charset="-122"/>
                <a:ea typeface="微软雅黑" panose="020B0503020204020204" pitchFamily="34" charset="-122"/>
              </a:rPr>
              <a:t>。</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00100" lvl="1" indent="-342900">
              <a:buFont typeface="+mj-lt"/>
              <a:buAutoNum type="arabicPeriod"/>
            </a:pPr>
            <a:r>
              <a:rPr lang="zh-CN" altLang="zh-CN" sz="1200" dirty="0" smtClean="0">
                <a:solidFill>
                  <a:srgbClr val="000000"/>
                </a:solidFill>
                <a:latin typeface="微软雅黑" panose="020B0503020204020204" pitchFamily="34" charset="-122"/>
                <a:ea typeface="微软雅黑" panose="020B0503020204020204" pitchFamily="34" charset="-122"/>
              </a:rPr>
              <a:t>一块</a:t>
            </a:r>
            <a:r>
              <a:rPr lang="en-US" altLang="zh-CN" sz="1200" dirty="0" smtClean="0">
                <a:solidFill>
                  <a:srgbClr val="000000"/>
                </a:solidFill>
                <a:latin typeface="微软雅黑" panose="020B0503020204020204" pitchFamily="34" charset="-122"/>
                <a:ea typeface="微软雅黑" panose="020B0503020204020204" pitchFamily="34" charset="-122"/>
              </a:rPr>
              <a:t>ENP</a:t>
            </a:r>
            <a:r>
              <a:rPr lang="zh-CN" altLang="zh-CN" sz="1200" dirty="0" smtClean="0">
                <a:solidFill>
                  <a:srgbClr val="000000"/>
                </a:solidFill>
                <a:latin typeface="微软雅黑" panose="020B0503020204020204" pitchFamily="34" charset="-122"/>
                <a:ea typeface="微软雅黑" panose="020B0503020204020204" pitchFamily="34" charset="-122"/>
              </a:rPr>
              <a:t>单板只能属于一个</a:t>
            </a:r>
            <a:r>
              <a:rPr lang="en-US" altLang="zh-CN" sz="1200" dirty="0" smtClean="0">
                <a:solidFill>
                  <a:srgbClr val="000000"/>
                </a:solidFill>
                <a:latin typeface="微软雅黑" panose="020B0503020204020204" pitchFamily="34" charset="-122"/>
                <a:ea typeface="微软雅黑" panose="020B0503020204020204" pitchFamily="34" charset="-122"/>
              </a:rPr>
              <a:t>GROUP</a:t>
            </a:r>
            <a:r>
              <a:rPr lang="zh-CN" altLang="en-US" sz="1200" dirty="0" smtClean="0">
                <a:solidFill>
                  <a:srgbClr val="000000"/>
                </a:solidFill>
                <a:latin typeface="微软雅黑" panose="020B0503020204020204" pitchFamily="34" charset="-122"/>
                <a:ea typeface="微软雅黑" panose="020B0503020204020204" pitchFamily="34" charset="-122"/>
              </a:rPr>
              <a:t>。</a:t>
            </a:r>
            <a:endParaRPr lang="zh-CN" altLang="zh-CN" sz="1200" dirty="0" smtClean="0">
              <a:solidFill>
                <a:srgbClr val="000000"/>
              </a:solidFill>
              <a:latin typeface="微软雅黑" panose="020B0503020204020204" pitchFamily="34" charset="-122"/>
              <a:ea typeface="微软雅黑" panose="020B0503020204020204" pitchFamily="34" charset="-122"/>
            </a:endParaRPr>
          </a:p>
          <a:p>
            <a:pPr marL="800100" lvl="1" indent="-342900">
              <a:buFont typeface="+mj-lt"/>
              <a:buAutoNum type="arabicPeriod"/>
            </a:pPr>
            <a:r>
              <a:rPr lang="zh-CN" altLang="zh-CN" sz="1200" dirty="0" smtClean="0">
                <a:solidFill>
                  <a:srgbClr val="000000"/>
                </a:solidFill>
                <a:latin typeface="微软雅黑" panose="020B0503020204020204" pitchFamily="34" charset="-122"/>
                <a:ea typeface="微软雅黑" panose="020B0503020204020204" pitchFamily="34" charset="-122"/>
              </a:rPr>
              <a:t>一个组中</a:t>
            </a:r>
            <a:r>
              <a:rPr lang="en-US" altLang="zh-CN" sz="1200" dirty="0" smtClean="0">
                <a:solidFill>
                  <a:srgbClr val="000000"/>
                </a:solidFill>
                <a:latin typeface="微软雅黑" panose="020B0503020204020204" pitchFamily="34" charset="-122"/>
                <a:ea typeface="微软雅黑" panose="020B0503020204020204" pitchFamily="34" charset="-122"/>
              </a:rPr>
              <a:t>MASTER</a:t>
            </a:r>
            <a:r>
              <a:rPr lang="zh-CN" altLang="zh-CN" sz="1200" dirty="0" smtClean="0">
                <a:solidFill>
                  <a:srgbClr val="000000"/>
                </a:solidFill>
                <a:latin typeface="微软雅黑" panose="020B0503020204020204" pitchFamily="34" charset="-122"/>
                <a:ea typeface="微软雅黑" panose="020B0503020204020204" pitchFamily="34" charset="-122"/>
              </a:rPr>
              <a:t>和</a:t>
            </a:r>
            <a:r>
              <a:rPr lang="en-US" altLang="zh-CN" sz="1200" dirty="0" smtClean="0">
                <a:solidFill>
                  <a:srgbClr val="000000"/>
                </a:solidFill>
                <a:latin typeface="微软雅黑" panose="020B0503020204020204" pitchFamily="34" charset="-122"/>
                <a:ea typeface="微软雅黑" panose="020B0503020204020204" pitchFamily="34" charset="-122"/>
              </a:rPr>
              <a:t>SLAVE ENP</a:t>
            </a:r>
            <a:r>
              <a:rPr lang="zh-CN" altLang="zh-CN" sz="1200" dirty="0" smtClean="0">
                <a:solidFill>
                  <a:srgbClr val="000000"/>
                </a:solidFill>
                <a:latin typeface="微软雅黑" panose="020B0503020204020204" pitchFamily="34" charset="-122"/>
                <a:ea typeface="微软雅黑" panose="020B0503020204020204" pitchFamily="34" charset="-122"/>
              </a:rPr>
              <a:t>槽号不能相同。</a:t>
            </a:r>
            <a:endParaRPr lang="en-US" altLang="zh-CN" sz="1400" dirty="0" smtClean="0">
              <a:solidFill>
                <a:srgbClr val="000000"/>
              </a:solidFill>
              <a:latin typeface="微软雅黑" panose="020B0503020204020204" pitchFamily="34" charset="-122"/>
              <a:ea typeface="微软雅黑" panose="020B0503020204020204" pitchFamily="34" charset="-122"/>
            </a:endParaRPr>
          </a:p>
        </p:txBody>
      </p:sp>
      <p:sp>
        <p:nvSpPr>
          <p:cNvPr id="2050" name="Rectangle 2"/>
          <p:cNvSpPr>
            <a:spLocks noChangeArrowheads="1"/>
          </p:cNvSpPr>
          <p:nvPr/>
        </p:nvSpPr>
        <p:spPr bwMode="auto">
          <a:xfrm>
            <a:off x="-1036320" y="-678180"/>
            <a:ext cx="9144000" cy="0"/>
          </a:xfrm>
          <a:prstGeom prst="rect">
            <a:avLst/>
          </a:prstGeom>
          <a:noFill/>
          <a:ln w="9525">
            <a:noFill/>
            <a:miter lim="800000"/>
          </a:ln>
          <a:effectLst/>
        </p:spPr>
        <p:txBody>
          <a:bodyPr vert="horz" wrap="none" lIns="91440" tIns="45720" rIns="91440" bIns="45720" numCol="1" anchor="ctr" anchorCtr="0" compatLnSpc="1">
            <a:spAutoFit/>
          </a:bodyPr>
          <a:lstStyle/>
          <a:p>
            <a:endParaRPr lang="zh-CN" altLang="en-US">
              <a:solidFill>
                <a:srgbClr val="000000"/>
              </a:solidFill>
            </a:endParaRPr>
          </a:p>
        </p:txBody>
      </p:sp>
      <p:sp>
        <p:nvSpPr>
          <p:cNvPr id="2052" name="Rectangle 4"/>
          <p:cNvSpPr>
            <a:spLocks noChangeArrowheads="1"/>
          </p:cNvSpPr>
          <p:nvPr/>
        </p:nvSpPr>
        <p:spPr bwMode="auto">
          <a:xfrm>
            <a:off x="-1036320" y="-678180"/>
            <a:ext cx="9144000" cy="0"/>
          </a:xfrm>
          <a:prstGeom prst="rect">
            <a:avLst/>
          </a:prstGeom>
          <a:noFill/>
          <a:ln w="9525">
            <a:noFill/>
            <a:miter lim="800000"/>
          </a:ln>
          <a:effectLst/>
        </p:spPr>
        <p:txBody>
          <a:bodyPr vert="horz" wrap="none" lIns="91440" tIns="45720" rIns="91440" bIns="45720" numCol="1" anchor="ctr" anchorCtr="0" compatLnSpc="1">
            <a:spAutoFit/>
          </a:bodyPr>
          <a:lstStyle/>
          <a:p>
            <a:endParaRPr lang="zh-CN" altLang="en-US">
              <a:solidFill>
                <a:srgbClr val="000000"/>
              </a:solidFill>
            </a:endParaRPr>
          </a:p>
        </p:txBody>
      </p:sp>
      <p:sp>
        <p:nvSpPr>
          <p:cNvPr id="134" name="矩形 133"/>
          <p:cNvSpPr/>
          <p:nvPr/>
        </p:nvSpPr>
        <p:spPr>
          <a:xfrm>
            <a:off x="-588644" y="3085420"/>
            <a:ext cx="4057650" cy="553998"/>
          </a:xfrm>
          <a:prstGeom prst="rect">
            <a:avLst/>
          </a:prstGeom>
          <a:noFill/>
        </p:spPr>
        <p:txBody>
          <a:bodyPr wrap="square">
            <a:spAutoFit/>
          </a:bodyPr>
          <a:lstStyle/>
          <a:p>
            <a:endParaRPr lang="en-US" altLang="zh-CN" sz="1400" dirty="0" smtClean="0">
              <a:solidFill>
                <a:srgbClr val="000000"/>
              </a:solidFill>
              <a:latin typeface="微软雅黑" panose="020B0503020204020204" pitchFamily="34" charset="-122"/>
              <a:ea typeface="微软雅黑" panose="020B0503020204020204" pitchFamily="34" charset="-122"/>
            </a:endParaRPr>
          </a:p>
          <a:p>
            <a:endParaRPr lang="en-US" altLang="zh-CN" sz="1600" dirty="0" smtClean="0">
              <a:solidFill>
                <a:srgbClr val="000000"/>
              </a:solidFill>
              <a:latin typeface="微软雅黑" panose="020B0503020204020204" pitchFamily="34" charset="-122"/>
              <a:ea typeface="微软雅黑" panose="020B0503020204020204" pitchFamily="34" charset="-122"/>
            </a:endParaRPr>
          </a:p>
        </p:txBody>
      </p:sp>
      <p:grpSp>
        <p:nvGrpSpPr>
          <p:cNvPr id="2" name="组合 10"/>
          <p:cNvGrpSpPr/>
          <p:nvPr/>
        </p:nvGrpSpPr>
        <p:grpSpPr>
          <a:xfrm>
            <a:off x="1618790" y="1118327"/>
            <a:ext cx="5555134" cy="2019300"/>
            <a:chOff x="1618790" y="1118327"/>
            <a:chExt cx="5555134" cy="2019300"/>
          </a:xfrm>
        </p:grpSpPr>
        <p:graphicFrame>
          <p:nvGraphicFramePr>
            <p:cNvPr id="12" name="Object 1"/>
            <p:cNvGraphicFramePr>
              <a:graphicFrameLocks noChangeAspect="1"/>
            </p:cNvGraphicFramePr>
            <p:nvPr/>
          </p:nvGraphicFramePr>
          <p:xfrm>
            <a:off x="4228037" y="1156913"/>
            <a:ext cx="2945887" cy="1838325"/>
          </p:xfrm>
          <a:graphic>
            <a:graphicData uri="http://schemas.openxmlformats.org/presentationml/2006/ole">
              <mc:AlternateContent xmlns:mc="http://schemas.openxmlformats.org/markup-compatibility/2006">
                <mc:Choice xmlns:v="urn:schemas-microsoft-com:vml" Requires="v">
                  <p:oleObj spid="_x0000_s5121" name="Visio" r:id="rId1" imgW="3276600" imgH="2044700" progId="">
                    <p:embed/>
                  </p:oleObj>
                </mc:Choice>
                <mc:Fallback>
                  <p:oleObj name="Visio" r:id="rId1" imgW="3276600" imgH="2044700" progId="">
                    <p:embed/>
                    <p:pic>
                      <p:nvPicPr>
                        <p:cNvPr id="0" name="图片 5120"/>
                        <p:cNvPicPr>
                          <a:picLocks noChangeAspect="1"/>
                        </p:cNvPicPr>
                        <p:nvPr/>
                      </p:nvPicPr>
                      <p:blipFill>
                        <a:blip r:embed="rId2"/>
                        <a:stretch>
                          <a:fillRect/>
                        </a:stretch>
                      </p:blipFill>
                      <p:spPr>
                        <a:xfrm>
                          <a:off x="4228037" y="1156913"/>
                          <a:ext cx="2945887" cy="1838325"/>
                        </a:xfrm>
                        <a:prstGeom prst="rect">
                          <a:avLst/>
                        </a:prstGeom>
                        <a:noFill/>
                        <a:ln w="9525">
                          <a:noFill/>
                        </a:ln>
                      </p:spPr>
                    </p:pic>
                  </p:oleObj>
                </mc:Fallback>
              </mc:AlternateContent>
            </a:graphicData>
          </a:graphic>
        </p:graphicFrame>
        <p:graphicFrame>
          <p:nvGraphicFramePr>
            <p:cNvPr id="13" name="Object 3"/>
            <p:cNvGraphicFramePr>
              <a:graphicFrameLocks noChangeAspect="1"/>
            </p:cNvGraphicFramePr>
            <p:nvPr/>
          </p:nvGraphicFramePr>
          <p:xfrm>
            <a:off x="1618790" y="1118327"/>
            <a:ext cx="914400" cy="2019300"/>
          </p:xfrm>
          <a:graphic>
            <a:graphicData uri="http://schemas.openxmlformats.org/presentationml/2006/ole">
              <mc:AlternateContent xmlns:mc="http://schemas.openxmlformats.org/markup-compatibility/2006">
                <mc:Choice xmlns:v="urn:schemas-microsoft-com:vml" Requires="v">
                  <p:oleObj spid="_x0000_s5122" name="Visio" r:id="rId3" imgW="1231900" imgH="2705100" progId="">
                    <p:embed/>
                  </p:oleObj>
                </mc:Choice>
                <mc:Fallback>
                  <p:oleObj name="Visio" r:id="rId3" imgW="1231900" imgH="2705100" progId="">
                    <p:embed/>
                    <p:pic>
                      <p:nvPicPr>
                        <p:cNvPr id="0" name="图片 5121"/>
                        <p:cNvPicPr>
                          <a:picLocks noChangeAspect="1"/>
                        </p:cNvPicPr>
                        <p:nvPr/>
                      </p:nvPicPr>
                      <p:blipFill>
                        <a:blip r:embed="rId4"/>
                        <a:stretch>
                          <a:fillRect/>
                        </a:stretch>
                      </p:blipFill>
                      <p:spPr>
                        <a:xfrm>
                          <a:off x="1618790" y="1118327"/>
                          <a:ext cx="914400" cy="2019300"/>
                        </a:xfrm>
                        <a:prstGeom prst="rect">
                          <a:avLst/>
                        </a:prstGeom>
                        <a:noFill/>
                        <a:ln w="9525">
                          <a:noFill/>
                        </a:ln>
                      </p:spPr>
                    </p:pic>
                  </p:oleObj>
                </mc:Fallback>
              </mc:AlternateContent>
            </a:graphicData>
          </a:graphic>
        </p:graphicFrame>
        <p:pic>
          <p:nvPicPr>
            <p:cNvPr id="14" name="Picture 10" descr="箭头，第11P"/>
            <p:cNvPicPr>
              <a:picLocks noChangeAspect="1" noChangeArrowheads="1"/>
            </p:cNvPicPr>
            <p:nvPr/>
          </p:nvPicPr>
          <p:blipFill>
            <a:blip r:embed="rId5" cstate="print"/>
            <a:srcRect/>
            <a:stretch>
              <a:fillRect/>
            </a:stretch>
          </p:blipFill>
          <p:spPr bwMode="auto">
            <a:xfrm>
              <a:off x="2901811" y="1188101"/>
              <a:ext cx="1646407" cy="1511071"/>
            </a:xfrm>
            <a:prstGeom prst="rect">
              <a:avLst/>
            </a:prstGeom>
            <a:noFill/>
            <a:ln w="9525">
              <a:noFill/>
              <a:miter lim="800000"/>
              <a:headEnd/>
              <a:tailEnd/>
            </a:ln>
          </p:spPr>
        </p:pic>
        <p:graphicFrame>
          <p:nvGraphicFramePr>
            <p:cNvPr id="15" name="Object 4"/>
            <p:cNvGraphicFramePr>
              <a:graphicFrameLocks noChangeAspect="1"/>
            </p:cNvGraphicFramePr>
            <p:nvPr/>
          </p:nvGraphicFramePr>
          <p:xfrm>
            <a:off x="2565757" y="1118328"/>
            <a:ext cx="909830" cy="2009774"/>
          </p:xfrm>
          <a:graphic>
            <a:graphicData uri="http://schemas.openxmlformats.org/presentationml/2006/ole">
              <mc:AlternateContent xmlns:mc="http://schemas.openxmlformats.org/markup-compatibility/2006">
                <mc:Choice xmlns:v="urn:schemas-microsoft-com:vml" Requires="v">
                  <p:oleObj spid="_x0000_s5123" name="Visio" r:id="rId6" imgW="1231900" imgH="2705100" progId="">
                    <p:embed/>
                  </p:oleObj>
                </mc:Choice>
                <mc:Fallback>
                  <p:oleObj name="Visio" r:id="rId6" imgW="1231900" imgH="2705100" progId="">
                    <p:embed/>
                    <p:pic>
                      <p:nvPicPr>
                        <p:cNvPr id="0" name="图片 5122"/>
                        <p:cNvPicPr>
                          <a:picLocks noChangeAspect="1"/>
                        </p:cNvPicPr>
                        <p:nvPr/>
                      </p:nvPicPr>
                      <p:blipFill>
                        <a:blip r:embed="rId7"/>
                        <a:stretch>
                          <a:fillRect/>
                        </a:stretch>
                      </p:blipFill>
                      <p:spPr>
                        <a:xfrm>
                          <a:off x="2565757" y="1118328"/>
                          <a:ext cx="909830" cy="2009774"/>
                        </a:xfrm>
                        <a:prstGeom prst="rect">
                          <a:avLst/>
                        </a:prstGeom>
                        <a:noFill/>
                        <a:ln w="9525">
                          <a:noFill/>
                        </a:ln>
                      </p:spPr>
                    </p:pic>
                  </p:oleObj>
                </mc:Fallback>
              </mc:AlternateContent>
            </a:graphicData>
          </a:graphic>
        </p:graphicFrame>
      </p:grpSp>
      <p:sp>
        <p:nvSpPr>
          <p:cNvPr id="16" name="标题 15"/>
          <p:cNvSpPr>
            <a:spLocks noGrp="1"/>
          </p:cNvSpPr>
          <p:nvPr>
            <p:ph type="title"/>
          </p:nvPr>
        </p:nvSpPr>
        <p:spPr/>
        <p:txBody>
          <a:bodyPr/>
          <a:lstStyle/>
          <a:p>
            <a:r>
              <a:rPr lang="zh-CN" altLang="en-US" dirty="0" smtClean="0">
                <a:latin typeface="微软雅黑" panose="020B0503020204020204" pitchFamily="34" charset="-122"/>
                <a:ea typeface="微软雅黑" panose="020B0503020204020204" pitchFamily="34" charset="-122"/>
              </a:rPr>
              <a:t>有线无线深度融合</a:t>
            </a:r>
            <a:r>
              <a:rPr lang="en-US" altLang="zh-CN" dirty="0" smtClean="0">
                <a:latin typeface="微软雅黑" panose="020B0503020204020204" pitchFamily="34" charset="-122"/>
                <a:ea typeface="微软雅黑" panose="020B0503020204020204" pitchFamily="34" charset="-122"/>
              </a:rPr>
              <a:t>-</a:t>
            </a:r>
            <a:r>
              <a:rPr lang="zh-CN" altLang="en-US" dirty="0" smtClean="0">
                <a:latin typeface="微软雅黑" panose="020B0503020204020204" pitchFamily="34" charset="-122"/>
                <a:ea typeface="微软雅黑" panose="020B0503020204020204" pitchFamily="34" charset="-122"/>
              </a:rPr>
              <a:t>无线流量在</a:t>
            </a:r>
            <a:r>
              <a:rPr lang="en-US" altLang="zh-CN" dirty="0" smtClean="0">
                <a:latin typeface="微软雅黑" panose="020B0503020204020204" pitchFamily="34" charset="-122"/>
                <a:ea typeface="微软雅黑" panose="020B0503020204020204" pitchFamily="34" charset="-122"/>
              </a:rPr>
              <a:t>BCM</a:t>
            </a:r>
            <a:r>
              <a:rPr lang="zh-CN" altLang="en-US" dirty="0" smtClean="0">
                <a:latin typeface="微软雅黑" panose="020B0503020204020204" pitchFamily="34" charset="-122"/>
                <a:ea typeface="微软雅黑" panose="020B0503020204020204" pitchFamily="34" charset="-122"/>
              </a:rPr>
              <a:t>单板处理限制</a:t>
            </a:r>
            <a:endParaRPr lang="zh-CN" altLang="en-US" dirty="0"/>
          </a:p>
        </p:txBody>
      </p:sp>
    </p:spTree>
  </p:cSld>
  <p:clrMapOvr>
    <a:masterClrMapping/>
  </p:clrMapOvr>
  <p:transition advClick="0" advTm="8000">
    <p:fade thruBlk="1"/>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标题 1"/>
          <p:cNvSpPr>
            <a:spLocks noGrp="1"/>
          </p:cNvSpPr>
          <p:nvPr>
            <p:ph type="title"/>
          </p:nvPr>
        </p:nvSpPr>
        <p:spPr/>
        <p:txBody>
          <a:bodyPr anchor="ctr"/>
          <a:lstStyle/>
          <a:p>
            <a:r>
              <a:rPr lang="zh-CN" altLang="zh-CN" dirty="0" smtClean="0">
                <a:latin typeface="微软雅黑" panose="020B0503020204020204" pitchFamily="34" charset="-122"/>
                <a:ea typeface="微软雅黑" panose="020B0503020204020204" pitchFamily="34" charset="-122"/>
              </a:rPr>
              <a:t>无线</a:t>
            </a:r>
            <a:r>
              <a:rPr lang="zh-CN" altLang="en-US" dirty="0" smtClean="0">
                <a:latin typeface="微软雅黑" panose="020B0503020204020204" pitchFamily="34" charset="-122"/>
                <a:ea typeface="微软雅黑" panose="020B0503020204020204" pitchFamily="34" charset="-122"/>
              </a:rPr>
              <a:t>流量</a:t>
            </a:r>
            <a:r>
              <a:rPr lang="zh-CN" altLang="zh-CN" dirty="0" smtClean="0">
                <a:latin typeface="微软雅黑" panose="020B0503020204020204" pitchFamily="34" charset="-122"/>
                <a:ea typeface="微软雅黑" panose="020B0503020204020204" pitchFamily="34" charset="-122"/>
              </a:rPr>
              <a:t>集中转发模式下</a:t>
            </a:r>
            <a:r>
              <a:rPr lang="zh-CN" altLang="en-US" dirty="0" smtClean="0">
                <a:latin typeface="微软雅黑" panose="020B0503020204020204" pitchFamily="34" charset="-122"/>
                <a:ea typeface="微软雅黑" panose="020B0503020204020204" pitchFamily="34" charset="-122"/>
              </a:rPr>
              <a:t>从</a:t>
            </a:r>
            <a:r>
              <a:rPr lang="en-US" altLang="zh-CN" dirty="0" smtClean="0">
                <a:latin typeface="微软雅黑" panose="020B0503020204020204" pitchFamily="34" charset="-122"/>
                <a:ea typeface="微软雅黑" panose="020B0503020204020204" pitchFamily="34" charset="-122"/>
              </a:rPr>
              <a:t>BCM</a:t>
            </a:r>
            <a:r>
              <a:rPr lang="zh-CN" altLang="zh-CN" dirty="0" smtClean="0">
                <a:latin typeface="微软雅黑" panose="020B0503020204020204" pitchFamily="34" charset="-122"/>
                <a:ea typeface="微软雅黑" panose="020B0503020204020204" pitchFamily="34" charset="-122"/>
              </a:rPr>
              <a:t>接入</a:t>
            </a:r>
            <a:r>
              <a:rPr lang="zh-CN" altLang="en-US" dirty="0" smtClean="0">
                <a:latin typeface="微软雅黑" panose="020B0503020204020204" pitchFamily="34" charset="-122"/>
                <a:ea typeface="微软雅黑" panose="020B0503020204020204" pitchFamily="34" charset="-122"/>
              </a:rPr>
              <a:t>转发流程</a:t>
            </a:r>
            <a:endParaRPr lang="zh-CN" altLang="en-US" dirty="0" smtClean="0">
              <a:latin typeface="微软雅黑" panose="020B0503020204020204" pitchFamily="34" charset="-122"/>
              <a:ea typeface="微软雅黑" panose="020B0503020204020204" pitchFamily="34" charset="-122"/>
            </a:endParaRPr>
          </a:p>
        </p:txBody>
      </p:sp>
      <p:sp>
        <p:nvSpPr>
          <p:cNvPr id="2050" name="Rectangle 2"/>
          <p:cNvSpPr>
            <a:spLocks noChangeArrowheads="1"/>
          </p:cNvSpPr>
          <p:nvPr/>
        </p:nvSpPr>
        <p:spPr bwMode="auto">
          <a:xfrm>
            <a:off x="-1036320" y="-906780"/>
            <a:ext cx="9144000" cy="0"/>
          </a:xfrm>
          <a:prstGeom prst="rect">
            <a:avLst/>
          </a:prstGeom>
          <a:noFill/>
          <a:ln w="9525">
            <a:noFill/>
            <a:miter lim="800000"/>
          </a:ln>
          <a:effectLst/>
        </p:spPr>
        <p:txBody>
          <a:bodyPr vert="horz" wrap="none" lIns="91440" tIns="45720" rIns="91440" bIns="45720" numCol="1" anchor="ctr" anchorCtr="0" compatLnSpc="1">
            <a:spAutoFit/>
          </a:bodyPr>
          <a:lstStyle/>
          <a:p>
            <a:endParaRPr lang="zh-CN" altLang="en-US">
              <a:solidFill>
                <a:srgbClr val="000000"/>
              </a:solidFill>
            </a:endParaRPr>
          </a:p>
        </p:txBody>
      </p:sp>
      <p:sp>
        <p:nvSpPr>
          <p:cNvPr id="2052" name="Rectangle 4"/>
          <p:cNvSpPr>
            <a:spLocks noChangeArrowheads="1"/>
          </p:cNvSpPr>
          <p:nvPr/>
        </p:nvSpPr>
        <p:spPr bwMode="auto">
          <a:xfrm>
            <a:off x="-1036320" y="-906780"/>
            <a:ext cx="9144000" cy="0"/>
          </a:xfrm>
          <a:prstGeom prst="rect">
            <a:avLst/>
          </a:prstGeom>
          <a:noFill/>
          <a:ln w="9525">
            <a:noFill/>
            <a:miter lim="800000"/>
          </a:ln>
          <a:effectLst/>
        </p:spPr>
        <p:txBody>
          <a:bodyPr vert="horz" wrap="none" lIns="91440" tIns="45720" rIns="91440" bIns="45720" numCol="1" anchor="ctr" anchorCtr="0" compatLnSpc="1">
            <a:spAutoFit/>
          </a:bodyPr>
          <a:lstStyle/>
          <a:p>
            <a:endParaRPr lang="zh-CN" altLang="en-US">
              <a:solidFill>
                <a:srgbClr val="000000"/>
              </a:solidFill>
            </a:endParaRPr>
          </a:p>
        </p:txBody>
      </p:sp>
      <p:sp>
        <p:nvSpPr>
          <p:cNvPr id="134" name="矩形 133"/>
          <p:cNvSpPr/>
          <p:nvPr/>
        </p:nvSpPr>
        <p:spPr>
          <a:xfrm>
            <a:off x="-588644" y="2856820"/>
            <a:ext cx="4057650" cy="553998"/>
          </a:xfrm>
          <a:prstGeom prst="rect">
            <a:avLst/>
          </a:prstGeom>
          <a:noFill/>
        </p:spPr>
        <p:txBody>
          <a:bodyPr wrap="square">
            <a:spAutoFit/>
          </a:bodyPr>
          <a:lstStyle/>
          <a:p>
            <a:endParaRPr lang="en-US" altLang="zh-CN" sz="1400" dirty="0" smtClean="0">
              <a:solidFill>
                <a:srgbClr val="000000"/>
              </a:solidFill>
              <a:latin typeface="微软雅黑" panose="020B0503020204020204" pitchFamily="34" charset="-122"/>
              <a:ea typeface="微软雅黑" panose="020B0503020204020204" pitchFamily="34" charset="-122"/>
            </a:endParaRPr>
          </a:p>
          <a:p>
            <a:endParaRPr lang="en-US" altLang="zh-CN" sz="1600" dirty="0" smtClean="0">
              <a:solidFill>
                <a:srgbClr val="000000"/>
              </a:solidFill>
              <a:latin typeface="微软雅黑" panose="020B0503020204020204" pitchFamily="34" charset="-122"/>
              <a:ea typeface="微软雅黑" panose="020B0503020204020204" pitchFamily="34" charset="-122"/>
            </a:endParaRPr>
          </a:p>
        </p:txBody>
      </p:sp>
      <p:cxnSp>
        <p:nvCxnSpPr>
          <p:cNvPr id="10" name="直接连接符 9"/>
          <p:cNvCxnSpPr>
            <a:stCxn id="12" idx="2"/>
            <a:endCxn id="13" idx="0"/>
          </p:cNvCxnSpPr>
          <p:nvPr/>
        </p:nvCxnSpPr>
        <p:spPr bwMode="auto">
          <a:xfrm>
            <a:off x="1352505" y="3305399"/>
            <a:ext cx="0" cy="657641"/>
          </a:xfrm>
          <a:prstGeom prst="line">
            <a:avLst/>
          </a:prstGeom>
          <a:noFill/>
          <a:ln w="12700">
            <a:solidFill>
              <a:schemeClr val="tx1"/>
            </a:solidFill>
            <a:headEnd type="triangl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 name="矩形 10"/>
          <p:cNvSpPr/>
          <p:nvPr/>
        </p:nvSpPr>
        <p:spPr bwMode="auto">
          <a:xfrm>
            <a:off x="719773" y="2121764"/>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2">
            <a:schemeClr val="accent4"/>
          </a:fillRef>
          <a:effectRef idx="1">
            <a:schemeClr val="accent4"/>
          </a:effectRef>
          <a:fontRef idx="minor">
            <a:schemeClr val="dk1"/>
          </a:fontRef>
        </p:style>
        <p:txBody>
          <a:bodyPr vert="horz" wrap="square" lIns="91440" tIns="45720" rIns="91440" bIns="45720" numCol="1" rtlCol="0" anchor="t" anchorCtr="0" compatLnSpc="1"/>
          <a:lstStyle/>
          <a:p>
            <a:pPr algn="ctr">
              <a:buClr>
                <a:srgbClr val="CC9900"/>
              </a:buClr>
              <a:defRPr/>
            </a:pPr>
            <a:r>
              <a:rPr lang="en-US" altLang="zh-CN" sz="1000" kern="0" dirty="0" smtClean="0">
                <a:solidFill>
                  <a:sysClr val="windowText" lastClr="000000"/>
                </a:solidFill>
                <a:latin typeface="华文细黑"/>
              </a:rPr>
              <a:t>ENP</a:t>
            </a:r>
            <a:r>
              <a:rPr lang="zh-CN" altLang="en-US" sz="1000" kern="0" dirty="0" smtClean="0">
                <a:solidFill>
                  <a:sysClr val="windowText" lastClr="000000"/>
                </a:solidFill>
                <a:latin typeface="华文细黑"/>
              </a:rPr>
              <a:t>下行中继</a:t>
            </a:r>
            <a:endParaRPr lang="zh-CN" altLang="en-US" sz="1000" kern="0" dirty="0" smtClean="0">
              <a:solidFill>
                <a:sysClr val="windowText" lastClr="000000"/>
              </a:solidFill>
              <a:latin typeface="华文细黑"/>
            </a:endParaRPr>
          </a:p>
        </p:txBody>
      </p:sp>
      <p:sp>
        <p:nvSpPr>
          <p:cNvPr id="12" name="矩形 11"/>
          <p:cNvSpPr/>
          <p:nvPr/>
        </p:nvSpPr>
        <p:spPr bwMode="auto">
          <a:xfrm>
            <a:off x="719773" y="3058071"/>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2">
            <a:schemeClr val="accent4"/>
          </a:fillRef>
          <a:effectRef idx="1">
            <a:schemeClr val="accent4"/>
          </a:effectRef>
          <a:fontRef idx="minor">
            <a:schemeClr val="dk1"/>
          </a:fontRef>
        </p:style>
        <p:txBody>
          <a:bodyPr vert="horz" wrap="square" lIns="91440" tIns="45720" rIns="91440" bIns="45720" numCol="1" rtlCol="0" anchor="t" anchorCtr="0" compatLnSpc="1"/>
          <a:lstStyle/>
          <a:p>
            <a:pPr algn="ctr">
              <a:buClr>
                <a:srgbClr val="CC9900"/>
              </a:buClr>
              <a:defRPr/>
            </a:pPr>
            <a:r>
              <a:rPr lang="en-US" altLang="zh-CN" sz="1000" kern="0" dirty="0" smtClean="0">
                <a:solidFill>
                  <a:sysClr val="windowText" lastClr="000000"/>
                </a:solidFill>
                <a:latin typeface="华文细黑"/>
              </a:rPr>
              <a:t>ENP</a:t>
            </a:r>
            <a:r>
              <a:rPr lang="zh-CN" altLang="en-US" sz="1000" kern="0" dirty="0" smtClean="0">
                <a:solidFill>
                  <a:sysClr val="windowText" lastClr="000000"/>
                </a:solidFill>
                <a:latin typeface="华文细黑"/>
              </a:rPr>
              <a:t>上行中继</a:t>
            </a:r>
            <a:endParaRPr lang="zh-CN" altLang="en-US" sz="1000" kern="0" dirty="0" smtClean="0">
              <a:solidFill>
                <a:sysClr val="windowText" lastClr="000000"/>
              </a:solidFill>
              <a:latin typeface="华文细黑"/>
            </a:endParaRPr>
          </a:p>
        </p:txBody>
      </p:sp>
      <p:sp>
        <p:nvSpPr>
          <p:cNvPr id="13" name="矩形 12"/>
          <p:cNvSpPr/>
          <p:nvPr/>
        </p:nvSpPr>
        <p:spPr bwMode="auto">
          <a:xfrm>
            <a:off x="719773" y="3963040"/>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2">
            <a:schemeClr val="accent4"/>
          </a:fillRef>
          <a:effectRef idx="1">
            <a:schemeClr val="accent4"/>
          </a:effectRef>
          <a:fontRef idx="minor">
            <a:schemeClr val="dk1"/>
          </a:fontRef>
        </p:style>
        <p:txBody>
          <a:bodyPr vert="horz" wrap="square" lIns="91440" tIns="45720" rIns="91440" bIns="45720" numCol="1" rtlCol="0" anchor="t" anchorCtr="0" compatLnSpc="1"/>
          <a:lstStyle/>
          <a:p>
            <a:pPr algn="ctr">
              <a:buClr>
                <a:srgbClr val="CC9900"/>
              </a:buClr>
              <a:defRPr/>
            </a:pPr>
            <a:r>
              <a:rPr lang="en-US" altLang="zh-CN" sz="1000" kern="0" dirty="0" smtClean="0">
                <a:solidFill>
                  <a:sysClr val="windowText" lastClr="000000"/>
                </a:solidFill>
                <a:latin typeface="华文细黑"/>
              </a:rPr>
              <a:t>BCM</a:t>
            </a:r>
            <a:r>
              <a:rPr lang="zh-CN" altLang="en-US" sz="1000" kern="0" dirty="0" smtClean="0">
                <a:solidFill>
                  <a:sysClr val="windowText" lastClr="000000"/>
                </a:solidFill>
                <a:latin typeface="华文细黑"/>
              </a:rPr>
              <a:t>上行单板</a:t>
            </a:r>
            <a:endParaRPr lang="zh-CN" altLang="en-US" sz="1000" kern="0" dirty="0" smtClean="0">
              <a:solidFill>
                <a:sysClr val="windowText" lastClr="000000"/>
              </a:solidFill>
              <a:latin typeface="华文细黑"/>
            </a:endParaRPr>
          </a:p>
        </p:txBody>
      </p:sp>
      <p:cxnSp>
        <p:nvCxnSpPr>
          <p:cNvPr id="15" name="直接连接符 14"/>
          <p:cNvCxnSpPr/>
          <p:nvPr/>
        </p:nvCxnSpPr>
        <p:spPr bwMode="auto">
          <a:xfrm flipH="1">
            <a:off x="1348740" y="4212590"/>
            <a:ext cx="4445" cy="588010"/>
          </a:xfrm>
          <a:prstGeom prst="line">
            <a:avLst/>
          </a:prstGeom>
          <a:noFill/>
          <a:ln w="12700">
            <a:solidFill>
              <a:schemeClr val="tx1"/>
            </a:solidFill>
            <a:headEnd type="triangl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直接连接符 16"/>
          <p:cNvCxnSpPr/>
          <p:nvPr/>
        </p:nvCxnSpPr>
        <p:spPr bwMode="auto">
          <a:xfrm>
            <a:off x="1344885" y="2413859"/>
            <a:ext cx="0" cy="657641"/>
          </a:xfrm>
          <a:prstGeom prst="line">
            <a:avLst/>
          </a:prstGeom>
          <a:noFill/>
          <a:ln w="12700">
            <a:solidFill>
              <a:schemeClr val="tx1"/>
            </a:solidFill>
            <a:headEnd type="triangl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 name="直接连接符 17"/>
          <p:cNvCxnSpPr/>
          <p:nvPr/>
        </p:nvCxnSpPr>
        <p:spPr bwMode="auto">
          <a:xfrm>
            <a:off x="1344885" y="1468979"/>
            <a:ext cx="0" cy="657641"/>
          </a:xfrm>
          <a:prstGeom prst="line">
            <a:avLst/>
          </a:prstGeom>
          <a:noFill/>
          <a:ln w="12700">
            <a:solidFill>
              <a:schemeClr val="tx1"/>
            </a:solidFill>
            <a:headEnd type="triangl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 name="矩形 18"/>
          <p:cNvSpPr/>
          <p:nvPr/>
        </p:nvSpPr>
        <p:spPr bwMode="auto">
          <a:xfrm>
            <a:off x="757873" y="1204600"/>
            <a:ext cx="1265464" cy="247328"/>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accent4"/>
          </a:lnRef>
          <a:fillRef idx="2">
            <a:schemeClr val="accent4"/>
          </a:fillRef>
          <a:effectRef idx="1">
            <a:schemeClr val="accent4"/>
          </a:effectRef>
          <a:fontRef idx="minor">
            <a:schemeClr val="dk1"/>
          </a:fontRef>
        </p:style>
        <p:txBody>
          <a:bodyPr vert="horz" wrap="square" lIns="91440" tIns="45720" rIns="91440" bIns="45720" numCol="1" rtlCol="0" anchor="t" anchorCtr="0" compatLnSpc="1"/>
          <a:lstStyle/>
          <a:p>
            <a:pPr algn="ctr">
              <a:buClr>
                <a:srgbClr val="CC9900"/>
              </a:buClr>
              <a:defRPr/>
            </a:pPr>
            <a:r>
              <a:rPr lang="en-US" altLang="zh-CN" sz="1000" kern="0" dirty="0" smtClean="0">
                <a:solidFill>
                  <a:sysClr val="windowText" lastClr="000000"/>
                </a:solidFill>
                <a:latin typeface="华文细黑"/>
              </a:rPr>
              <a:t>BCM</a:t>
            </a:r>
            <a:r>
              <a:rPr lang="zh-CN" altLang="en-US" sz="1000" kern="0" dirty="0" smtClean="0">
                <a:solidFill>
                  <a:sysClr val="windowText" lastClr="000000"/>
                </a:solidFill>
                <a:latin typeface="华文细黑"/>
              </a:rPr>
              <a:t>下行单板</a:t>
            </a:r>
            <a:endParaRPr lang="zh-CN" altLang="en-US" sz="1000" kern="0" dirty="0" smtClean="0">
              <a:solidFill>
                <a:sysClr val="windowText" lastClr="000000"/>
              </a:solidFill>
              <a:latin typeface="华文细黑"/>
            </a:endParaRPr>
          </a:p>
        </p:txBody>
      </p:sp>
      <p:cxnSp>
        <p:nvCxnSpPr>
          <p:cNvPr id="22" name="直接连接符 21"/>
          <p:cNvCxnSpPr/>
          <p:nvPr/>
        </p:nvCxnSpPr>
        <p:spPr bwMode="auto">
          <a:xfrm flipH="1">
            <a:off x="1322025" y="875030"/>
            <a:ext cx="680" cy="324714"/>
          </a:xfrm>
          <a:prstGeom prst="line">
            <a:avLst/>
          </a:prstGeom>
          <a:noFill/>
          <a:ln w="12700">
            <a:solidFill>
              <a:schemeClr val="tx1"/>
            </a:solidFill>
            <a:headEnd type="triangl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 name="椭圆 22"/>
          <p:cNvSpPr/>
          <p:nvPr/>
        </p:nvSpPr>
        <p:spPr bwMode="auto">
          <a:xfrm>
            <a:off x="3469008" y="1535791"/>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华文细黑"/>
              <a:ea typeface="华文细黑"/>
            </a:endParaRPr>
          </a:p>
        </p:txBody>
      </p:sp>
      <p:sp>
        <p:nvSpPr>
          <p:cNvPr id="24" name="Freeform 12"/>
          <p:cNvSpPr>
            <a:spLocks noEditPoints="1"/>
          </p:cNvSpPr>
          <p:nvPr/>
        </p:nvSpPr>
        <p:spPr bwMode="auto">
          <a:xfrm flipH="1">
            <a:off x="2207174" y="835653"/>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26" name="矩形 25"/>
          <p:cNvSpPr/>
          <p:nvPr/>
        </p:nvSpPr>
        <p:spPr bwMode="auto">
          <a:xfrm>
            <a:off x="2709095" y="839651"/>
            <a:ext cx="4796605" cy="265249"/>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dirty="0" smtClean="0">
                <a:solidFill>
                  <a:srgbClr val="000000"/>
                </a:solidFill>
                <a:latin typeface="微软雅黑" panose="020B0503020204020204" pitchFamily="34" charset="-122"/>
                <a:ea typeface="微软雅黑" panose="020B0503020204020204" pitchFamily="34" charset="-122"/>
              </a:rPr>
              <a:t>报文</a:t>
            </a:r>
            <a:r>
              <a:rPr lang="zh-CN" altLang="zh-CN" sz="1000" dirty="0" smtClean="0">
                <a:solidFill>
                  <a:srgbClr val="000000"/>
                </a:solidFill>
                <a:latin typeface="微软雅黑" panose="020B0503020204020204" pitchFamily="34" charset="-122"/>
                <a:ea typeface="微软雅黑" panose="020B0503020204020204" pitchFamily="34" charset="-122"/>
              </a:rPr>
              <a:t>最后送出设备。</a:t>
            </a:r>
            <a:endParaRPr lang="zh-CN" altLang="zh-CN" sz="1000" dirty="0" smtClean="0">
              <a:solidFill>
                <a:srgbClr val="000000"/>
              </a:solidFill>
              <a:latin typeface="微软雅黑" panose="020B0503020204020204" pitchFamily="34" charset="-122"/>
              <a:ea typeface="微软雅黑" panose="020B0503020204020204" pitchFamily="34" charset="-122"/>
            </a:endParaRPr>
          </a:p>
          <a:p>
            <a:pPr>
              <a:buClr>
                <a:srgbClr val="CC9900"/>
              </a:buClr>
            </a:pPr>
            <a:endParaRPr lang="zh-CN" altLang="en-US" sz="1000" dirty="0" smtClean="0">
              <a:solidFill>
                <a:srgbClr val="000000"/>
              </a:solidFill>
              <a:latin typeface="微软雅黑" panose="020B0503020204020204" pitchFamily="34" charset="-122"/>
              <a:ea typeface="微软雅黑" panose="020B0503020204020204" pitchFamily="34" charset="-122"/>
            </a:endParaRPr>
          </a:p>
        </p:txBody>
      </p:sp>
      <p:sp>
        <p:nvSpPr>
          <p:cNvPr id="30" name="Freeform 12"/>
          <p:cNvSpPr>
            <a:spLocks noEditPoints="1"/>
          </p:cNvSpPr>
          <p:nvPr/>
        </p:nvSpPr>
        <p:spPr bwMode="auto">
          <a:xfrm flipH="1">
            <a:off x="2138594" y="4538973"/>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31" name="矩形 30"/>
          <p:cNvSpPr/>
          <p:nvPr/>
        </p:nvSpPr>
        <p:spPr bwMode="auto">
          <a:xfrm>
            <a:off x="2617655" y="4550591"/>
            <a:ext cx="4880425" cy="265249"/>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dirty="0" smtClean="0">
                <a:solidFill>
                  <a:srgbClr val="000000"/>
                </a:solidFill>
                <a:latin typeface="微软雅黑" panose="020B0503020204020204" pitchFamily="34" charset="-122"/>
                <a:ea typeface="微软雅黑" panose="020B0503020204020204" pitchFamily="34" charset="-122"/>
              </a:rPr>
              <a:t>从</a:t>
            </a:r>
            <a:r>
              <a:rPr lang="en-US" altLang="zh-CN" sz="1000" dirty="0" smtClean="0">
                <a:solidFill>
                  <a:srgbClr val="000000"/>
                </a:solidFill>
                <a:latin typeface="微软雅黑" panose="020B0503020204020204" pitchFamily="34" charset="-122"/>
                <a:ea typeface="微软雅黑" panose="020B0503020204020204" pitchFamily="34" charset="-122"/>
              </a:rPr>
              <a:t>BCM</a:t>
            </a:r>
            <a:r>
              <a:rPr lang="zh-CN" altLang="en-US" sz="1000" dirty="0" smtClean="0">
                <a:solidFill>
                  <a:srgbClr val="000000"/>
                </a:solidFill>
                <a:latin typeface="微软雅黑" panose="020B0503020204020204" pitchFamily="34" charset="-122"/>
                <a:ea typeface="微软雅黑" panose="020B0503020204020204" pitchFamily="34" charset="-122"/>
              </a:rPr>
              <a:t>接入报文</a:t>
            </a:r>
            <a:endParaRPr lang="zh-CN" altLang="en-US" sz="1000" dirty="0" smtClean="0">
              <a:solidFill>
                <a:srgbClr val="000000"/>
              </a:solidFill>
              <a:latin typeface="微软雅黑" panose="020B0503020204020204" pitchFamily="34" charset="-122"/>
              <a:ea typeface="微软雅黑" panose="020B0503020204020204" pitchFamily="34" charset="-122"/>
            </a:endParaRPr>
          </a:p>
        </p:txBody>
      </p:sp>
      <p:sp>
        <p:nvSpPr>
          <p:cNvPr id="32" name="Freeform 12"/>
          <p:cNvSpPr>
            <a:spLocks noEditPoints="1"/>
          </p:cNvSpPr>
          <p:nvPr/>
        </p:nvSpPr>
        <p:spPr bwMode="auto">
          <a:xfrm flipH="1">
            <a:off x="2199554" y="1224273"/>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33" name="矩形 32"/>
          <p:cNvSpPr/>
          <p:nvPr/>
        </p:nvSpPr>
        <p:spPr bwMode="auto">
          <a:xfrm>
            <a:off x="2716715" y="1266371"/>
            <a:ext cx="4796605" cy="432889"/>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zh-CN" sz="1000" dirty="0" smtClean="0">
                <a:solidFill>
                  <a:srgbClr val="000000"/>
                </a:solidFill>
                <a:latin typeface="微软雅黑" panose="020B0503020204020204" pitchFamily="34" charset="-122"/>
                <a:ea typeface="微软雅黑" panose="020B0503020204020204" pitchFamily="34" charset="-122"/>
              </a:rPr>
              <a:t>在下行</a:t>
            </a:r>
            <a:r>
              <a:rPr lang="en-US" altLang="zh-CN" sz="1000" dirty="0" smtClean="0">
                <a:solidFill>
                  <a:srgbClr val="000000"/>
                </a:solidFill>
                <a:latin typeface="微软雅黑" panose="020B0503020204020204" pitchFamily="34" charset="-122"/>
                <a:ea typeface="微软雅黑" panose="020B0503020204020204" pitchFamily="34" charset="-122"/>
              </a:rPr>
              <a:t>BCM</a:t>
            </a:r>
            <a:r>
              <a:rPr lang="zh-CN" altLang="zh-CN" sz="1000" dirty="0" smtClean="0">
                <a:solidFill>
                  <a:srgbClr val="000000"/>
                </a:solidFill>
                <a:latin typeface="微软雅黑" panose="020B0503020204020204" pitchFamily="34" charset="-122"/>
                <a:ea typeface="微软雅黑" panose="020B0503020204020204" pitchFamily="34" charset="-122"/>
              </a:rPr>
              <a:t>单板上，</a:t>
            </a:r>
            <a:r>
              <a:rPr lang="zh-CN" altLang="en-US" sz="1000" dirty="0" smtClean="0">
                <a:solidFill>
                  <a:srgbClr val="000000"/>
                </a:solidFill>
                <a:latin typeface="微软雅黑" panose="020B0503020204020204" pitchFamily="34" charset="-122"/>
                <a:ea typeface="微软雅黑" panose="020B0503020204020204" pitchFamily="34" charset="-122"/>
              </a:rPr>
              <a:t>获取出端口信息，根据出端口和加封装后的报文，基于出端口做出方向业务（</a:t>
            </a:r>
            <a:r>
              <a:rPr lang="en-US" altLang="zh-CN" sz="1000" dirty="0" smtClean="0">
                <a:solidFill>
                  <a:srgbClr val="000000"/>
                </a:solidFill>
                <a:latin typeface="微软雅黑" panose="020B0503020204020204" pitchFamily="34" charset="-122"/>
                <a:ea typeface="微软雅黑" panose="020B0503020204020204" pitchFamily="34" charset="-122"/>
              </a:rPr>
              <a:t>QOS</a:t>
            </a:r>
            <a:r>
              <a:rPr lang="zh-CN" altLang="en-US" sz="1000" dirty="0" smtClean="0">
                <a:solidFill>
                  <a:srgbClr val="000000"/>
                </a:solidFill>
                <a:latin typeface="微软雅黑" panose="020B0503020204020204" pitchFamily="34" charset="-122"/>
                <a:ea typeface="微软雅黑" panose="020B0503020204020204" pitchFamily="34" charset="-122"/>
              </a:rPr>
              <a:t>、</a:t>
            </a:r>
            <a:r>
              <a:rPr lang="en-US" altLang="zh-CN" sz="1000" dirty="0" smtClean="0">
                <a:solidFill>
                  <a:srgbClr val="000000"/>
                </a:solidFill>
                <a:latin typeface="微软雅黑" panose="020B0503020204020204" pitchFamily="34" charset="-122"/>
                <a:ea typeface="微软雅黑" panose="020B0503020204020204" pitchFamily="34" charset="-122"/>
              </a:rPr>
              <a:t>VLAN</a:t>
            </a:r>
            <a:r>
              <a:rPr lang="zh-CN" altLang="en-US" sz="1000" dirty="0" smtClean="0">
                <a:solidFill>
                  <a:srgbClr val="000000"/>
                </a:solidFill>
                <a:latin typeface="微软雅黑" panose="020B0503020204020204" pitchFamily="34" charset="-122"/>
                <a:ea typeface="微软雅黑" panose="020B0503020204020204" pitchFamily="34" charset="-122"/>
              </a:rPr>
              <a:t>、</a:t>
            </a:r>
            <a:r>
              <a:rPr lang="en-US" altLang="zh-CN" sz="1000" dirty="0" smtClean="0">
                <a:solidFill>
                  <a:srgbClr val="000000"/>
                </a:solidFill>
                <a:latin typeface="微软雅黑" panose="020B0503020204020204" pitchFamily="34" charset="-122"/>
                <a:ea typeface="微软雅黑" panose="020B0503020204020204" pitchFamily="34" charset="-122"/>
              </a:rPr>
              <a:t>ACL</a:t>
            </a:r>
            <a:r>
              <a:rPr lang="zh-CN" altLang="en-US" sz="1000" dirty="0" smtClean="0">
                <a:solidFill>
                  <a:srgbClr val="000000"/>
                </a:solidFill>
                <a:latin typeface="微软雅黑" panose="020B0503020204020204" pitchFamily="34" charset="-122"/>
                <a:ea typeface="微软雅黑" panose="020B0503020204020204" pitchFamily="34" charset="-122"/>
              </a:rPr>
              <a:t>等）</a:t>
            </a:r>
            <a:endParaRPr lang="zh-CN" altLang="zh-CN" sz="1000" dirty="0" smtClean="0">
              <a:solidFill>
                <a:srgbClr val="000000"/>
              </a:solidFill>
              <a:latin typeface="微软雅黑" panose="020B0503020204020204" pitchFamily="34" charset="-122"/>
              <a:ea typeface="微软雅黑" panose="020B0503020204020204" pitchFamily="34" charset="-122"/>
            </a:endParaRPr>
          </a:p>
          <a:p>
            <a:pPr>
              <a:buClr>
                <a:srgbClr val="CC9900"/>
              </a:buClr>
            </a:pPr>
            <a:endParaRPr lang="zh-CN" altLang="en-US" sz="1000" dirty="0" smtClean="0">
              <a:solidFill>
                <a:srgbClr val="000000"/>
              </a:solidFill>
              <a:latin typeface="微软雅黑" panose="020B0503020204020204" pitchFamily="34" charset="-122"/>
              <a:ea typeface="微软雅黑" panose="020B0503020204020204" pitchFamily="34" charset="-122"/>
            </a:endParaRPr>
          </a:p>
        </p:txBody>
      </p:sp>
      <p:sp>
        <p:nvSpPr>
          <p:cNvPr id="34" name="Freeform 12"/>
          <p:cNvSpPr>
            <a:spLocks noEditPoints="1"/>
          </p:cNvSpPr>
          <p:nvPr/>
        </p:nvSpPr>
        <p:spPr bwMode="auto">
          <a:xfrm flipH="1">
            <a:off x="2199554" y="2146293"/>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35" name="矩形 34"/>
          <p:cNvSpPr/>
          <p:nvPr/>
        </p:nvSpPr>
        <p:spPr bwMode="auto">
          <a:xfrm>
            <a:off x="2678615" y="2081711"/>
            <a:ext cx="4819465" cy="417649"/>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r>
              <a:rPr lang="en-US" altLang="zh-CN" sz="1000" dirty="0" smtClean="0">
                <a:solidFill>
                  <a:srgbClr val="000000"/>
                </a:solidFill>
                <a:latin typeface="微软雅黑" panose="020B0503020204020204" pitchFamily="34" charset="-122"/>
                <a:ea typeface="微软雅黑" panose="020B0503020204020204" pitchFamily="34" charset="-122"/>
              </a:rPr>
              <a:t>1.</a:t>
            </a:r>
            <a:r>
              <a:rPr lang="zh-CN" altLang="en-US" sz="1000" dirty="0" smtClean="0">
                <a:solidFill>
                  <a:srgbClr val="000000"/>
                </a:solidFill>
                <a:latin typeface="微软雅黑" panose="020B0503020204020204" pitchFamily="34" charset="-122"/>
                <a:ea typeface="微软雅黑" panose="020B0503020204020204" pitchFamily="34" charset="-122"/>
              </a:rPr>
              <a:t>在</a:t>
            </a:r>
            <a:r>
              <a:rPr lang="zh-CN" altLang="zh-CN" sz="1000" dirty="0" smtClean="0">
                <a:solidFill>
                  <a:srgbClr val="000000"/>
                </a:solidFill>
                <a:latin typeface="微软雅黑" panose="020B0503020204020204" pitchFamily="34" charset="-122"/>
                <a:ea typeface="微软雅黑" panose="020B0503020204020204" pitchFamily="34" charset="-122"/>
              </a:rPr>
              <a:t>下行</a:t>
            </a:r>
            <a:r>
              <a:rPr lang="en-US" altLang="zh-CN" sz="1000" dirty="0" smtClean="0">
                <a:solidFill>
                  <a:srgbClr val="000000"/>
                </a:solidFill>
                <a:latin typeface="微软雅黑" panose="020B0503020204020204" pitchFamily="34" charset="-122"/>
                <a:ea typeface="微软雅黑" panose="020B0503020204020204" pitchFamily="34" charset="-122"/>
              </a:rPr>
              <a:t>ENP</a:t>
            </a:r>
            <a:r>
              <a:rPr lang="zh-CN" altLang="zh-CN" sz="1000" dirty="0" smtClean="0">
                <a:solidFill>
                  <a:srgbClr val="000000"/>
                </a:solidFill>
                <a:latin typeface="微软雅黑" panose="020B0503020204020204" pitchFamily="34" charset="-122"/>
                <a:ea typeface="微软雅黑" panose="020B0503020204020204" pitchFamily="34" charset="-122"/>
              </a:rPr>
              <a:t>单板，加</a:t>
            </a:r>
            <a:r>
              <a:rPr lang="en-US" altLang="zh-CN" sz="1000" dirty="0" smtClean="0">
                <a:solidFill>
                  <a:srgbClr val="000000"/>
                </a:solidFill>
                <a:latin typeface="微软雅黑" panose="020B0503020204020204" pitchFamily="34" charset="-122"/>
                <a:ea typeface="微软雅黑" panose="020B0503020204020204" pitchFamily="34" charset="-122"/>
              </a:rPr>
              <a:t>CAPWAP</a:t>
            </a:r>
            <a:r>
              <a:rPr lang="zh-CN" altLang="zh-CN" sz="1000" dirty="0" smtClean="0">
                <a:solidFill>
                  <a:srgbClr val="000000"/>
                </a:solidFill>
                <a:latin typeface="微软雅黑" panose="020B0503020204020204" pitchFamily="34" charset="-122"/>
                <a:ea typeface="微软雅黑" panose="020B0503020204020204" pitchFamily="34" charset="-122"/>
              </a:rPr>
              <a:t>封装。</a:t>
            </a:r>
            <a:endParaRPr lang="zh-CN" altLang="zh-CN" sz="1000" dirty="0" smtClean="0">
              <a:solidFill>
                <a:srgbClr val="000000"/>
              </a:solidFill>
              <a:latin typeface="微软雅黑" panose="020B0503020204020204" pitchFamily="34" charset="-122"/>
              <a:ea typeface="微软雅黑" panose="020B0503020204020204" pitchFamily="34" charset="-122"/>
            </a:endParaRPr>
          </a:p>
          <a:p>
            <a:r>
              <a:rPr lang="en-US" altLang="zh-CN" sz="1000" dirty="0" smtClean="0">
                <a:solidFill>
                  <a:srgbClr val="000000"/>
                </a:solidFill>
                <a:latin typeface="微软雅黑" panose="020B0503020204020204" pitchFamily="34" charset="-122"/>
                <a:ea typeface="微软雅黑" panose="020B0503020204020204" pitchFamily="34" charset="-122"/>
              </a:rPr>
              <a:t>2.</a:t>
            </a:r>
            <a:r>
              <a:rPr lang="zh-CN" altLang="zh-CN" sz="1000" dirty="0" smtClean="0">
                <a:solidFill>
                  <a:srgbClr val="000000"/>
                </a:solidFill>
                <a:latin typeface="微软雅黑" panose="020B0503020204020204" pitchFamily="34" charset="-122"/>
                <a:ea typeface="微软雅黑" panose="020B0503020204020204" pitchFamily="34" charset="-122"/>
              </a:rPr>
              <a:t>加封装后的完整报文重新查找</a:t>
            </a:r>
            <a:r>
              <a:rPr lang="en-US" altLang="zh-CN" sz="1000" dirty="0" smtClean="0">
                <a:solidFill>
                  <a:srgbClr val="000000"/>
                </a:solidFill>
                <a:latin typeface="微软雅黑" panose="020B0503020204020204" pitchFamily="34" charset="-122"/>
                <a:ea typeface="微软雅黑" panose="020B0503020204020204" pitchFamily="34" charset="-122"/>
              </a:rPr>
              <a:t>FIB</a:t>
            </a:r>
            <a:r>
              <a:rPr lang="zh-CN" altLang="zh-CN" sz="1000" dirty="0" smtClean="0">
                <a:solidFill>
                  <a:srgbClr val="000000"/>
                </a:solidFill>
                <a:latin typeface="微软雅黑" panose="020B0503020204020204" pitchFamily="34" charset="-122"/>
                <a:ea typeface="微软雅黑" panose="020B0503020204020204" pitchFamily="34" charset="-122"/>
              </a:rPr>
              <a:t>，获取出端口</a:t>
            </a:r>
            <a:r>
              <a:rPr lang="en-US" altLang="zh-CN" sz="1000" dirty="0" smtClean="0">
                <a:solidFill>
                  <a:srgbClr val="000000"/>
                </a:solidFill>
                <a:latin typeface="微软雅黑" panose="020B0503020204020204" pitchFamily="34" charset="-122"/>
                <a:ea typeface="微软雅黑" panose="020B0503020204020204" pitchFamily="34" charset="-122"/>
              </a:rPr>
              <a:t>BCM</a:t>
            </a:r>
            <a:r>
              <a:rPr lang="zh-CN" altLang="zh-CN" sz="1000" dirty="0" smtClean="0">
                <a:solidFill>
                  <a:srgbClr val="000000"/>
                </a:solidFill>
                <a:latin typeface="微软雅黑" panose="020B0503020204020204" pitchFamily="34" charset="-122"/>
                <a:ea typeface="微软雅黑" panose="020B0503020204020204" pitchFamily="34" charset="-122"/>
              </a:rPr>
              <a:t>单板</a:t>
            </a:r>
            <a:r>
              <a:rPr lang="zh-CN" altLang="en-US" sz="1000" dirty="0" smtClean="0">
                <a:solidFill>
                  <a:srgbClr val="000000"/>
                </a:solidFill>
                <a:latin typeface="微软雅黑" panose="020B0503020204020204" pitchFamily="34" charset="-122"/>
                <a:ea typeface="微软雅黑" panose="020B0503020204020204" pitchFamily="34" charset="-122"/>
              </a:rPr>
              <a:t>，</a:t>
            </a:r>
            <a:r>
              <a:rPr lang="zh-CN" altLang="zh-CN" sz="1000" dirty="0" smtClean="0">
                <a:solidFill>
                  <a:srgbClr val="000000"/>
                </a:solidFill>
                <a:latin typeface="微软雅黑" panose="020B0503020204020204" pitchFamily="34" charset="-122"/>
                <a:ea typeface="微软雅黑" panose="020B0503020204020204" pitchFamily="34" charset="-122"/>
              </a:rPr>
              <a:t>将报文送到</a:t>
            </a:r>
            <a:r>
              <a:rPr lang="en-US" altLang="zh-CN" sz="1000" dirty="0" smtClean="0">
                <a:solidFill>
                  <a:srgbClr val="000000"/>
                </a:solidFill>
                <a:latin typeface="微软雅黑" panose="020B0503020204020204" pitchFamily="34" charset="-122"/>
                <a:ea typeface="微软雅黑" panose="020B0503020204020204" pitchFamily="34" charset="-122"/>
              </a:rPr>
              <a:t>BCM</a:t>
            </a:r>
            <a:r>
              <a:rPr lang="zh-CN" altLang="zh-CN" sz="1000" dirty="0" smtClean="0">
                <a:solidFill>
                  <a:srgbClr val="000000"/>
                </a:solidFill>
                <a:latin typeface="微软雅黑" panose="020B0503020204020204" pitchFamily="34" charset="-122"/>
                <a:ea typeface="微软雅黑" panose="020B0503020204020204" pitchFamily="34" charset="-122"/>
              </a:rPr>
              <a:t>单板。</a:t>
            </a:r>
            <a:endParaRPr lang="zh-CN" altLang="zh-CN" sz="1000" dirty="0" smtClean="0">
              <a:solidFill>
                <a:srgbClr val="000000"/>
              </a:solidFill>
              <a:latin typeface="微软雅黑" panose="020B0503020204020204" pitchFamily="34" charset="-122"/>
              <a:ea typeface="微软雅黑" panose="020B0503020204020204" pitchFamily="34" charset="-122"/>
            </a:endParaRPr>
          </a:p>
          <a:p>
            <a:pPr>
              <a:buClr>
                <a:srgbClr val="CC9900"/>
              </a:buClr>
            </a:pPr>
            <a:endParaRPr lang="zh-CN" altLang="en-US" sz="1000" dirty="0" smtClean="0">
              <a:solidFill>
                <a:srgbClr val="000000"/>
              </a:solidFill>
              <a:latin typeface="微软雅黑" panose="020B0503020204020204" pitchFamily="34" charset="-122"/>
              <a:ea typeface="微软雅黑" panose="020B0503020204020204" pitchFamily="34" charset="-122"/>
            </a:endParaRPr>
          </a:p>
        </p:txBody>
      </p:sp>
      <p:sp>
        <p:nvSpPr>
          <p:cNvPr id="39" name="Freeform 12"/>
          <p:cNvSpPr>
            <a:spLocks noEditPoints="1"/>
          </p:cNvSpPr>
          <p:nvPr/>
        </p:nvSpPr>
        <p:spPr bwMode="auto">
          <a:xfrm flipH="1">
            <a:off x="2146214" y="3060693"/>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40" name="矩形 39"/>
          <p:cNvSpPr/>
          <p:nvPr/>
        </p:nvSpPr>
        <p:spPr bwMode="auto">
          <a:xfrm>
            <a:off x="2632895" y="3049451"/>
            <a:ext cx="4857565" cy="524329"/>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r>
              <a:rPr lang="en-US" altLang="zh-CN" sz="1000" dirty="0" smtClean="0">
                <a:solidFill>
                  <a:srgbClr val="000000"/>
                </a:solidFill>
                <a:latin typeface="微软雅黑" panose="020B0503020204020204" pitchFamily="34" charset="-122"/>
                <a:ea typeface="微软雅黑" panose="020B0503020204020204" pitchFamily="34" charset="-122"/>
              </a:rPr>
              <a:t>1.</a:t>
            </a:r>
            <a:r>
              <a:rPr lang="zh-CN" altLang="en-US" sz="1000" dirty="0" smtClean="0">
                <a:solidFill>
                  <a:srgbClr val="000000"/>
                </a:solidFill>
                <a:latin typeface="微软雅黑" panose="020B0503020204020204" pitchFamily="34" charset="-122"/>
                <a:ea typeface="微软雅黑" panose="020B0503020204020204" pitchFamily="34" charset="-122"/>
              </a:rPr>
              <a:t>上行</a:t>
            </a:r>
            <a:r>
              <a:rPr lang="en-US" altLang="zh-CN" sz="1000" dirty="0" smtClean="0">
                <a:solidFill>
                  <a:srgbClr val="000000"/>
                </a:solidFill>
                <a:latin typeface="微软雅黑" panose="020B0503020204020204" pitchFamily="34" charset="-122"/>
                <a:ea typeface="微软雅黑" panose="020B0503020204020204" pitchFamily="34" charset="-122"/>
              </a:rPr>
              <a:t>ENP</a:t>
            </a:r>
            <a:r>
              <a:rPr lang="zh-CN" altLang="zh-CN" sz="1000" dirty="0" smtClean="0">
                <a:solidFill>
                  <a:srgbClr val="000000"/>
                </a:solidFill>
                <a:latin typeface="微软雅黑" panose="020B0503020204020204" pitchFamily="34" charset="-122"/>
                <a:ea typeface="微软雅黑" panose="020B0503020204020204" pitchFamily="34" charset="-122"/>
              </a:rPr>
              <a:t>单板</a:t>
            </a:r>
            <a:r>
              <a:rPr lang="zh-CN" altLang="en-US" sz="1000" dirty="0" smtClean="0">
                <a:solidFill>
                  <a:srgbClr val="000000"/>
                </a:solidFill>
                <a:latin typeface="微软雅黑" panose="020B0503020204020204" pitchFamily="34" charset="-122"/>
                <a:ea typeface="微软雅黑" panose="020B0503020204020204" pitchFamily="34" charset="-122"/>
              </a:rPr>
              <a:t>根据报文信息</a:t>
            </a:r>
            <a:r>
              <a:rPr lang="zh-CN" altLang="zh-CN" sz="1000" dirty="0" smtClean="0">
                <a:solidFill>
                  <a:srgbClr val="000000"/>
                </a:solidFill>
                <a:latin typeface="微软雅黑" panose="020B0503020204020204" pitchFamily="34" charset="-122"/>
                <a:ea typeface="微软雅黑" panose="020B0503020204020204" pitchFamily="34" charset="-122"/>
              </a:rPr>
              <a:t>判断走</a:t>
            </a:r>
            <a:r>
              <a:rPr lang="en-US" altLang="zh-CN" sz="1000" dirty="0" smtClean="0">
                <a:solidFill>
                  <a:srgbClr val="000000"/>
                </a:solidFill>
                <a:latin typeface="微软雅黑" panose="020B0503020204020204" pitchFamily="34" charset="-122"/>
                <a:ea typeface="微软雅黑" panose="020B0503020204020204" pitchFamily="34" charset="-122"/>
              </a:rPr>
              <a:t>BCM</a:t>
            </a:r>
            <a:r>
              <a:rPr lang="zh-CN" altLang="zh-CN" sz="1000" dirty="0" smtClean="0">
                <a:solidFill>
                  <a:srgbClr val="000000"/>
                </a:solidFill>
                <a:latin typeface="微软雅黑" panose="020B0503020204020204" pitchFamily="34" charset="-122"/>
                <a:ea typeface="微软雅黑" panose="020B0503020204020204" pitchFamily="34" charset="-122"/>
              </a:rPr>
              <a:t>接入</a:t>
            </a:r>
            <a:r>
              <a:rPr lang="en-US" altLang="zh-CN" sz="1000" dirty="0" smtClean="0">
                <a:solidFill>
                  <a:srgbClr val="000000"/>
                </a:solidFill>
                <a:latin typeface="微软雅黑" panose="020B0503020204020204" pitchFamily="34" charset="-122"/>
                <a:ea typeface="微软雅黑" panose="020B0503020204020204" pitchFamily="34" charset="-122"/>
              </a:rPr>
              <a:t>AP</a:t>
            </a:r>
            <a:r>
              <a:rPr lang="zh-CN" altLang="zh-CN" sz="1000" dirty="0" smtClean="0">
                <a:solidFill>
                  <a:srgbClr val="000000"/>
                </a:solidFill>
                <a:latin typeface="微软雅黑" panose="020B0503020204020204" pitchFamily="34" charset="-122"/>
                <a:ea typeface="微软雅黑" panose="020B0503020204020204" pitchFamily="34" charset="-122"/>
              </a:rPr>
              <a:t>的无线流程。</a:t>
            </a:r>
            <a:endParaRPr lang="zh-CN" altLang="zh-CN" sz="1000" dirty="0" smtClean="0">
              <a:solidFill>
                <a:srgbClr val="000000"/>
              </a:solidFill>
              <a:latin typeface="微软雅黑" panose="020B0503020204020204" pitchFamily="34" charset="-122"/>
              <a:ea typeface="微软雅黑" panose="020B0503020204020204" pitchFamily="34" charset="-122"/>
            </a:endParaRPr>
          </a:p>
          <a:p>
            <a:r>
              <a:rPr lang="en-US" altLang="zh-CN" sz="1000" dirty="0" smtClean="0">
                <a:solidFill>
                  <a:srgbClr val="000000"/>
                </a:solidFill>
                <a:latin typeface="微软雅黑" panose="020B0503020204020204" pitchFamily="34" charset="-122"/>
                <a:ea typeface="微软雅黑" panose="020B0503020204020204" pitchFamily="34" charset="-122"/>
              </a:rPr>
              <a:t>2.</a:t>
            </a:r>
            <a:r>
              <a:rPr lang="zh-CN" altLang="zh-CN" sz="1000" dirty="0" smtClean="0">
                <a:solidFill>
                  <a:srgbClr val="000000"/>
                </a:solidFill>
                <a:latin typeface="微软雅黑" panose="020B0503020204020204" pitchFamily="34" charset="-122"/>
                <a:ea typeface="微软雅黑" panose="020B0503020204020204" pitchFamily="34" charset="-122"/>
              </a:rPr>
              <a:t>识别</a:t>
            </a:r>
            <a:r>
              <a:rPr lang="en-US" altLang="zh-CN" sz="1000" dirty="0" smtClean="0">
                <a:solidFill>
                  <a:srgbClr val="000000"/>
                </a:solidFill>
                <a:latin typeface="微软雅黑" panose="020B0503020204020204" pitchFamily="34" charset="-122"/>
                <a:ea typeface="微软雅黑" panose="020B0503020204020204" pitchFamily="34" charset="-122"/>
              </a:rPr>
              <a:t>CAPWAP</a:t>
            </a:r>
            <a:r>
              <a:rPr lang="zh-CN" altLang="zh-CN" sz="1000" dirty="0" smtClean="0">
                <a:solidFill>
                  <a:srgbClr val="000000"/>
                </a:solidFill>
                <a:latin typeface="微软雅黑" panose="020B0503020204020204" pitchFamily="34" charset="-122"/>
                <a:ea typeface="微软雅黑" panose="020B0503020204020204" pitchFamily="34" charset="-122"/>
              </a:rPr>
              <a:t>数据隧道、解封装</a:t>
            </a:r>
            <a:r>
              <a:rPr lang="zh-CN" altLang="en-US" sz="1000" dirty="0" smtClean="0">
                <a:solidFill>
                  <a:srgbClr val="000000"/>
                </a:solidFill>
                <a:latin typeface="微软雅黑" panose="020B0503020204020204" pitchFamily="34" charset="-122"/>
                <a:ea typeface="微软雅黑" panose="020B0503020204020204" pitchFamily="34" charset="-122"/>
              </a:rPr>
              <a:t>处理等。</a:t>
            </a:r>
            <a:endParaRPr lang="zh-CN" altLang="zh-CN" sz="1000" dirty="0" smtClean="0">
              <a:solidFill>
                <a:srgbClr val="000000"/>
              </a:solidFill>
              <a:latin typeface="微软雅黑" panose="020B0503020204020204" pitchFamily="34" charset="-122"/>
              <a:ea typeface="微软雅黑" panose="020B0503020204020204" pitchFamily="34" charset="-122"/>
            </a:endParaRPr>
          </a:p>
          <a:p>
            <a:r>
              <a:rPr lang="en-US" altLang="zh-CN" sz="1000" dirty="0" smtClean="0">
                <a:solidFill>
                  <a:srgbClr val="000000"/>
                </a:solidFill>
                <a:latin typeface="微软雅黑" panose="020B0503020204020204" pitchFamily="34" charset="-122"/>
                <a:ea typeface="微软雅黑" panose="020B0503020204020204" pitchFamily="34" charset="-122"/>
              </a:rPr>
              <a:t>3.</a:t>
            </a:r>
            <a:r>
              <a:rPr lang="zh-CN" altLang="en-US" sz="1000" dirty="0" smtClean="0">
                <a:solidFill>
                  <a:srgbClr val="000000"/>
                </a:solidFill>
                <a:latin typeface="微软雅黑" panose="020B0503020204020204" pitchFamily="34" charset="-122"/>
                <a:ea typeface="微软雅黑" panose="020B0503020204020204" pitchFamily="34" charset="-122"/>
              </a:rPr>
              <a:t>解封装后的报文查找转发表项，送</a:t>
            </a:r>
            <a:r>
              <a:rPr lang="zh-CN" altLang="zh-CN" sz="1000" dirty="0" smtClean="0">
                <a:solidFill>
                  <a:srgbClr val="000000"/>
                </a:solidFill>
                <a:latin typeface="微软雅黑" panose="020B0503020204020204" pitchFamily="34" charset="-122"/>
                <a:ea typeface="微软雅黑" panose="020B0503020204020204" pitchFamily="34" charset="-122"/>
              </a:rPr>
              <a:t>到下行</a:t>
            </a:r>
            <a:r>
              <a:rPr lang="en-US" altLang="zh-CN" sz="1000" dirty="0" smtClean="0">
                <a:solidFill>
                  <a:srgbClr val="000000"/>
                </a:solidFill>
                <a:latin typeface="微软雅黑" panose="020B0503020204020204" pitchFamily="34" charset="-122"/>
                <a:ea typeface="微软雅黑" panose="020B0503020204020204" pitchFamily="34" charset="-122"/>
              </a:rPr>
              <a:t>ENP</a:t>
            </a:r>
            <a:r>
              <a:rPr lang="zh-CN" altLang="zh-CN" sz="1000" dirty="0" smtClean="0">
                <a:solidFill>
                  <a:srgbClr val="000000"/>
                </a:solidFill>
                <a:latin typeface="微软雅黑" panose="020B0503020204020204" pitchFamily="34" charset="-122"/>
                <a:ea typeface="微软雅黑" panose="020B0503020204020204" pitchFamily="34" charset="-122"/>
              </a:rPr>
              <a:t>单板。</a:t>
            </a:r>
            <a:endParaRPr lang="zh-CN" altLang="zh-CN" sz="1000" dirty="0">
              <a:solidFill>
                <a:srgbClr val="000000"/>
              </a:solidFill>
              <a:latin typeface="微软雅黑" panose="020B0503020204020204" pitchFamily="34" charset="-122"/>
              <a:ea typeface="微软雅黑" panose="020B0503020204020204" pitchFamily="34" charset="-122"/>
            </a:endParaRPr>
          </a:p>
        </p:txBody>
      </p:sp>
      <p:sp>
        <p:nvSpPr>
          <p:cNvPr id="41" name="Freeform 12"/>
          <p:cNvSpPr>
            <a:spLocks noEditPoints="1"/>
          </p:cNvSpPr>
          <p:nvPr/>
        </p:nvSpPr>
        <p:spPr bwMode="auto">
          <a:xfrm flipH="1">
            <a:off x="2130974" y="3959853"/>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latin typeface="华文细黑"/>
              <a:ea typeface="华文细黑"/>
            </a:endParaRPr>
          </a:p>
        </p:txBody>
      </p:sp>
      <p:sp>
        <p:nvSpPr>
          <p:cNvPr id="42" name="矩形 41"/>
          <p:cNvSpPr/>
          <p:nvPr/>
        </p:nvSpPr>
        <p:spPr bwMode="auto">
          <a:xfrm>
            <a:off x="2625275" y="3948611"/>
            <a:ext cx="4865185" cy="410029"/>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r>
              <a:rPr lang="en-US" altLang="zh-CN" sz="1000" dirty="0" smtClean="0">
                <a:solidFill>
                  <a:srgbClr val="000000"/>
                </a:solidFill>
                <a:latin typeface="微软雅黑" panose="020B0503020204020204" pitchFamily="34" charset="-122"/>
                <a:ea typeface="微软雅黑" panose="020B0503020204020204" pitchFamily="34" charset="-122"/>
              </a:rPr>
              <a:t>CAPWAP</a:t>
            </a:r>
            <a:r>
              <a:rPr lang="zh-CN" altLang="zh-CN" sz="1000" dirty="0" smtClean="0">
                <a:solidFill>
                  <a:srgbClr val="000000"/>
                </a:solidFill>
                <a:latin typeface="微软雅黑" panose="020B0503020204020204" pitchFamily="34" charset="-122"/>
                <a:ea typeface="微软雅黑" panose="020B0503020204020204" pitchFamily="34" charset="-122"/>
              </a:rPr>
              <a:t>协议报文或</a:t>
            </a:r>
            <a:r>
              <a:rPr lang="en-US" altLang="zh-CN" sz="1000" dirty="0" smtClean="0">
                <a:solidFill>
                  <a:srgbClr val="000000"/>
                </a:solidFill>
                <a:latin typeface="微软雅黑" panose="020B0503020204020204" pitchFamily="34" charset="-122"/>
                <a:ea typeface="微软雅黑" panose="020B0503020204020204" pitchFamily="34" charset="-122"/>
              </a:rPr>
              <a:t>CAPWAP</a:t>
            </a:r>
            <a:r>
              <a:rPr lang="zh-CN" altLang="zh-CN" sz="1000" dirty="0" smtClean="0">
                <a:solidFill>
                  <a:srgbClr val="000000"/>
                </a:solidFill>
                <a:latin typeface="微软雅黑" panose="020B0503020204020204" pitchFamily="34" charset="-122"/>
                <a:ea typeface="微软雅黑" panose="020B0503020204020204" pitchFamily="34" charset="-122"/>
              </a:rPr>
              <a:t>数据报文在</a:t>
            </a:r>
            <a:r>
              <a:rPr lang="en-US" altLang="zh-CN" sz="1000" dirty="0" smtClean="0">
                <a:solidFill>
                  <a:srgbClr val="000000"/>
                </a:solidFill>
                <a:latin typeface="微软雅黑" panose="020B0503020204020204" pitchFamily="34" charset="-122"/>
                <a:ea typeface="微软雅黑" panose="020B0503020204020204" pitchFamily="34" charset="-122"/>
              </a:rPr>
              <a:t>BCM</a:t>
            </a:r>
            <a:r>
              <a:rPr lang="zh-CN" altLang="zh-CN" sz="1000" dirty="0" smtClean="0">
                <a:solidFill>
                  <a:srgbClr val="000000"/>
                </a:solidFill>
                <a:latin typeface="微软雅黑" panose="020B0503020204020204" pitchFamily="34" charset="-122"/>
                <a:ea typeface="微软雅黑" panose="020B0503020204020204" pitchFamily="34" charset="-122"/>
              </a:rPr>
              <a:t>单板上重定向到该</a:t>
            </a:r>
            <a:r>
              <a:rPr lang="en-US" altLang="zh-CN" sz="1000" dirty="0" smtClean="0">
                <a:solidFill>
                  <a:srgbClr val="000000"/>
                </a:solidFill>
                <a:latin typeface="微软雅黑" panose="020B0503020204020204" pitchFamily="34" charset="-122"/>
                <a:ea typeface="微软雅黑" panose="020B0503020204020204" pitchFamily="34" charset="-122"/>
              </a:rPr>
              <a:t>BCM</a:t>
            </a:r>
            <a:r>
              <a:rPr lang="zh-CN" altLang="zh-CN" sz="1000" dirty="0" smtClean="0">
                <a:solidFill>
                  <a:srgbClr val="000000"/>
                </a:solidFill>
                <a:latin typeface="微软雅黑" panose="020B0503020204020204" pitchFamily="34" charset="-122"/>
                <a:ea typeface="微软雅黑" panose="020B0503020204020204" pitchFamily="34" charset="-122"/>
              </a:rPr>
              <a:t>对应的</a:t>
            </a:r>
            <a:r>
              <a:rPr lang="en-US" altLang="zh-CN" sz="1000" dirty="0" smtClean="0">
                <a:solidFill>
                  <a:srgbClr val="000000"/>
                </a:solidFill>
                <a:latin typeface="微软雅黑" panose="020B0503020204020204" pitchFamily="34" charset="-122"/>
                <a:ea typeface="微软雅黑" panose="020B0503020204020204" pitchFamily="34" charset="-122"/>
              </a:rPr>
              <a:t>MASTER ENP</a:t>
            </a:r>
            <a:r>
              <a:rPr lang="zh-CN" altLang="en-US" sz="1000" dirty="0" smtClean="0">
                <a:solidFill>
                  <a:srgbClr val="000000"/>
                </a:solidFill>
                <a:latin typeface="微软雅黑" panose="020B0503020204020204" pitchFamily="34" charset="-122"/>
                <a:ea typeface="微软雅黑" panose="020B0503020204020204" pitchFamily="34" charset="-122"/>
              </a:rPr>
              <a:t>。</a:t>
            </a:r>
            <a:endParaRPr lang="zh-CN" altLang="zh-CN" sz="1000" dirty="0" smtClean="0">
              <a:solidFill>
                <a:srgbClr val="000000"/>
              </a:solidFill>
              <a:latin typeface="微软雅黑" panose="020B0503020204020204" pitchFamily="34" charset="-122"/>
              <a:ea typeface="微软雅黑" panose="020B0503020204020204" pitchFamily="34" charset="-122"/>
            </a:endParaRPr>
          </a:p>
          <a:p>
            <a:pPr>
              <a:buClr>
                <a:srgbClr val="CC9900"/>
              </a:buClr>
            </a:pPr>
            <a:endParaRPr lang="zh-CN" altLang="en-US" sz="1000" dirty="0" smtClean="0">
              <a:solidFill>
                <a:srgbClr val="000000"/>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标题 1"/>
          <p:cNvSpPr>
            <a:spLocks noGrp="1"/>
          </p:cNvSpPr>
          <p:nvPr>
            <p:ph type="title"/>
          </p:nvPr>
        </p:nvSpPr>
        <p:spPr/>
        <p:txBody>
          <a:bodyPr/>
          <a:lstStyle/>
          <a:p>
            <a:r>
              <a:rPr lang="zh-CN" altLang="en-US" dirty="0" smtClean="0">
                <a:latin typeface="微软雅黑" panose="020B0503020204020204" pitchFamily="34" charset="-122"/>
                <a:ea typeface="微软雅黑" panose="020B0503020204020204" pitchFamily="34" charset="-122"/>
              </a:rPr>
              <a:t>有线无线用户在敏捷交换机集中统一认证</a:t>
            </a:r>
            <a:endParaRPr lang="zh-CN" altLang="en-US" dirty="0"/>
          </a:p>
        </p:txBody>
      </p:sp>
      <p:sp>
        <p:nvSpPr>
          <p:cNvPr id="171" name="矩形 170"/>
          <p:cNvSpPr/>
          <p:nvPr/>
        </p:nvSpPr>
        <p:spPr>
          <a:xfrm>
            <a:off x="5381331" y="1020810"/>
            <a:ext cx="3427707" cy="2693045"/>
          </a:xfrm>
          <a:prstGeom prst="rect">
            <a:avLst/>
          </a:prstGeom>
        </p:spPr>
        <p:txBody>
          <a:bodyPr wrap="square">
            <a:spAutoFit/>
          </a:bodyPr>
          <a:lstStyle/>
          <a:p>
            <a:pPr indent="-176530" fontAlgn="auto">
              <a:spcBef>
                <a:spcPts val="600"/>
              </a:spcBef>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敏捷交换机（内置集中式</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AC</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）作为园区网用户网关和有线无线统一认证点。</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6530" indent="-176530" fontAlgn="auto">
              <a:spcBef>
                <a:spcPts val="600"/>
              </a:spcBef>
            </a:pPr>
            <a:r>
              <a:rPr lang="zh-CN" altLang="en-US" sz="1200" b="1" dirty="0" smtClean="0">
                <a:solidFill>
                  <a:srgbClr val="C00000"/>
                </a:solidFill>
                <a:latin typeface="微软雅黑" panose="020B0503020204020204" pitchFamily="34" charset="-122"/>
                <a:ea typeface="微软雅黑" panose="020B0503020204020204" pitchFamily="34" charset="-122"/>
              </a:rPr>
              <a:t>无线用户在敏捷交换机集中认证：</a:t>
            </a:r>
            <a:endParaRPr lang="en-US" altLang="zh-CN" sz="1200" b="1" dirty="0" smtClean="0">
              <a:solidFill>
                <a:srgbClr val="C00000"/>
              </a:solidFill>
              <a:latin typeface="微软雅黑" panose="020B0503020204020204" pitchFamily="34" charset="-122"/>
              <a:ea typeface="微软雅黑" panose="020B0503020204020204" pitchFamily="34" charset="-122"/>
            </a:endParaRPr>
          </a:p>
          <a:p>
            <a:pPr lvl="1" indent="-176530" fontAlgn="auto">
              <a:spcBef>
                <a:spcPts val="600"/>
              </a:spcBef>
              <a:buFont typeface="Wingdings" panose="05000000000000000000" pitchFamily="2" charset="2"/>
              <a:buChar char="l"/>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集中转发场景下，</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802.1X</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Portal</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认证报文作为数据流量，通过</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CAPWAP</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数据隧道上送敏捷交换机。</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lvl="1" indent="-176530" fontAlgn="auto">
              <a:spcBef>
                <a:spcPts val="600"/>
              </a:spcBef>
              <a:buFont typeface="Wingdings" panose="05000000000000000000" pitchFamily="2" charset="2"/>
              <a:buChar char="l"/>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本地转发场景下，可通过配置让</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802.1X</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Portal</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认证报文进入</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CAPWAP</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控制隧道，从而上送到敏捷交换机，完成认证过程。</a:t>
            </a:r>
            <a:endParaRPr lang="en-US" altLang="zh-CN" sz="1200" dirty="0" smtClean="0">
              <a:solidFill>
                <a:sysClr val="windowText" lastClr="000000"/>
              </a:solidFill>
              <a:latin typeface="微软雅黑" panose="020B0503020204020204" pitchFamily="34" charset="-122"/>
              <a:ea typeface="微软雅黑" panose="020B0503020204020204" pitchFamily="34" charset="-122"/>
            </a:endParaRPr>
          </a:p>
          <a:p>
            <a:pPr marL="176530" indent="-176530" fontAlgn="auto">
              <a:spcBef>
                <a:spcPts val="600"/>
              </a:spcBef>
            </a:pPr>
            <a:r>
              <a:rPr lang="zh-CN" altLang="en-US" sz="1200" b="1" dirty="0" smtClean="0">
                <a:solidFill>
                  <a:srgbClr val="C00000"/>
                </a:solidFill>
                <a:latin typeface="微软雅黑" panose="020B0503020204020204" pitchFamily="34" charset="-122"/>
                <a:ea typeface="微软雅黑" panose="020B0503020204020204" pitchFamily="34" charset="-122"/>
              </a:rPr>
              <a:t>有线用户在敏捷交换机认证：</a:t>
            </a:r>
            <a:endParaRPr lang="en-US" altLang="zh-CN" sz="1200" b="1" dirty="0" smtClean="0">
              <a:solidFill>
                <a:srgbClr val="C00000"/>
              </a:solidFill>
              <a:latin typeface="微软雅黑" panose="020B0503020204020204" pitchFamily="34" charset="-122"/>
              <a:ea typeface="微软雅黑" panose="020B0503020204020204" pitchFamily="34" charset="-122"/>
            </a:endParaRPr>
          </a:p>
          <a:p>
            <a:pPr marL="269875" lvl="1" indent="9525" fontAlgn="auto">
              <a:spcBef>
                <a:spcPts val="600"/>
              </a:spcBef>
            </a:pPr>
            <a:r>
              <a:rPr lang="zh-CN" altLang="en-US" sz="1200" dirty="0" smtClean="0">
                <a:solidFill>
                  <a:sysClr val="windowText" lastClr="000000"/>
                </a:solidFill>
                <a:latin typeface="微软雅黑" panose="020B0503020204020204" pitchFamily="34" charset="-122"/>
                <a:ea typeface="微软雅黑" panose="020B0503020204020204" pitchFamily="34" charset="-122"/>
              </a:rPr>
              <a:t>敏捷交换机启用</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802.1X</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a:t>
            </a:r>
            <a:r>
              <a:rPr lang="en-US" altLang="zh-CN" sz="1200" dirty="0" smtClean="0">
                <a:solidFill>
                  <a:sysClr val="windowText" lastClr="000000"/>
                </a:solidFill>
                <a:latin typeface="微软雅黑" panose="020B0503020204020204" pitchFamily="34" charset="-122"/>
                <a:ea typeface="微软雅黑" panose="020B0503020204020204" pitchFamily="34" charset="-122"/>
              </a:rPr>
              <a:t>Portal</a:t>
            </a:r>
            <a:r>
              <a:rPr lang="zh-CN" altLang="en-US" sz="1200" dirty="0" smtClean="0">
                <a:solidFill>
                  <a:sysClr val="windowText" lastClr="000000"/>
                </a:solidFill>
                <a:latin typeface="微软雅黑" panose="020B0503020204020204" pitchFamily="34" charset="-122"/>
                <a:ea typeface="微软雅黑" panose="020B0503020204020204" pitchFamily="34" charset="-122"/>
              </a:rPr>
              <a:t>认证，支持有线用户在其上完成认证流程。</a:t>
            </a:r>
            <a:endParaRPr lang="zh-CN" altLang="en-US" sz="1200" dirty="0" smtClean="0">
              <a:solidFill>
                <a:srgbClr val="000000"/>
              </a:solidFill>
              <a:latin typeface="微软雅黑" panose="020B0503020204020204" pitchFamily="34" charset="-122"/>
              <a:ea typeface="微软雅黑" panose="020B0503020204020204" pitchFamily="34" charset="-122"/>
            </a:endParaRPr>
          </a:p>
        </p:txBody>
      </p:sp>
      <p:grpSp>
        <p:nvGrpSpPr>
          <p:cNvPr id="2" name="组合 181"/>
          <p:cNvGrpSpPr/>
          <p:nvPr/>
        </p:nvGrpSpPr>
        <p:grpSpPr>
          <a:xfrm>
            <a:off x="1983052" y="1190290"/>
            <a:ext cx="1855710" cy="896182"/>
            <a:chOff x="2132013" y="1522413"/>
            <a:chExt cx="1728787" cy="671512"/>
          </a:xfrm>
        </p:grpSpPr>
        <p:sp>
          <p:nvSpPr>
            <p:cNvPr id="83" name="Freeform 5"/>
            <p:cNvSpPr/>
            <p:nvPr/>
          </p:nvSpPr>
          <p:spPr bwMode="auto">
            <a:xfrm>
              <a:off x="2132013" y="1541599"/>
              <a:ext cx="1728787" cy="652326"/>
            </a:xfrm>
            <a:custGeom>
              <a:avLst/>
              <a:gdLst>
                <a:gd name="T0" fmla="*/ 3083 w 1080"/>
                <a:gd name="T1" fmla="*/ 20 h 791"/>
                <a:gd name="T2" fmla="*/ 3033 w 1080"/>
                <a:gd name="T3" fmla="*/ 19 h 791"/>
                <a:gd name="T4" fmla="*/ 2955 w 1080"/>
                <a:gd name="T5" fmla="*/ 17 h 791"/>
                <a:gd name="T6" fmla="*/ 2968 w 1080"/>
                <a:gd name="T7" fmla="*/ 17 h 791"/>
                <a:gd name="T8" fmla="*/ 2972 w 1080"/>
                <a:gd name="T9" fmla="*/ 16 h 791"/>
                <a:gd name="T10" fmla="*/ 2951 w 1080"/>
                <a:gd name="T11" fmla="*/ 14 h 791"/>
                <a:gd name="T12" fmla="*/ 2772 w 1080"/>
                <a:gd name="T13" fmla="*/ 9 h 791"/>
                <a:gd name="T14" fmla="*/ 2458 w 1080"/>
                <a:gd name="T15" fmla="*/ 8 h 791"/>
                <a:gd name="T16" fmla="*/ 2250 w 1080"/>
                <a:gd name="T17" fmla="*/ 4 h 791"/>
                <a:gd name="T18" fmla="*/ 1959 w 1080"/>
                <a:gd name="T19" fmla="*/ 1 h 791"/>
                <a:gd name="T20" fmla="*/ 1540 w 1080"/>
                <a:gd name="T21" fmla="*/ 0 h 791"/>
                <a:gd name="T22" fmla="*/ 1230 w 1080"/>
                <a:gd name="T23" fmla="*/ 1 h 791"/>
                <a:gd name="T24" fmla="*/ 992 w 1080"/>
                <a:gd name="T25" fmla="*/ 4 h 791"/>
                <a:gd name="T26" fmla="*/ 863 w 1080"/>
                <a:gd name="T27" fmla="*/ 6 h 791"/>
                <a:gd name="T28" fmla="*/ 802 w 1080"/>
                <a:gd name="T29" fmla="*/ 6 h 791"/>
                <a:gd name="T30" fmla="*/ 736 w 1080"/>
                <a:gd name="T31" fmla="*/ 6 h 791"/>
                <a:gd name="T32" fmla="*/ 422 w 1080"/>
                <a:gd name="T33" fmla="*/ 7 h 791"/>
                <a:gd name="T34" fmla="*/ 103 w 1080"/>
                <a:gd name="T35" fmla="*/ 11 h 791"/>
                <a:gd name="T36" fmla="*/ 0 w 1080"/>
                <a:gd name="T37" fmla="*/ 16 h 791"/>
                <a:gd name="T38" fmla="*/ 56 w 1080"/>
                <a:gd name="T39" fmla="*/ 18 h 791"/>
                <a:gd name="T40" fmla="*/ 184 w 1080"/>
                <a:gd name="T41" fmla="*/ 21 h 791"/>
                <a:gd name="T42" fmla="*/ 260 w 1080"/>
                <a:gd name="T43" fmla="*/ 23 h 791"/>
                <a:gd name="T44" fmla="*/ 173 w 1080"/>
                <a:gd name="T45" fmla="*/ 25 h 791"/>
                <a:gd name="T46" fmla="*/ 133 w 1080"/>
                <a:gd name="T47" fmla="*/ 26 h 791"/>
                <a:gd name="T48" fmla="*/ 191 w 1080"/>
                <a:gd name="T49" fmla="*/ 30 h 791"/>
                <a:gd name="T50" fmla="*/ 411 w 1080"/>
                <a:gd name="T51" fmla="*/ 33 h 791"/>
                <a:gd name="T52" fmla="*/ 741 w 1080"/>
                <a:gd name="T53" fmla="*/ 33 h 791"/>
                <a:gd name="T54" fmla="*/ 752 w 1080"/>
                <a:gd name="T55" fmla="*/ 33 h 791"/>
                <a:gd name="T56" fmla="*/ 768 w 1080"/>
                <a:gd name="T57" fmla="*/ 33 h 791"/>
                <a:gd name="T58" fmla="*/ 773 w 1080"/>
                <a:gd name="T59" fmla="*/ 33 h 791"/>
                <a:gd name="T60" fmla="*/ 773 w 1080"/>
                <a:gd name="T61" fmla="*/ 34 h 791"/>
                <a:gd name="T62" fmla="*/ 773 w 1080"/>
                <a:gd name="T63" fmla="*/ 34 h 791"/>
                <a:gd name="T64" fmla="*/ 829 w 1080"/>
                <a:gd name="T65" fmla="*/ 36 h 791"/>
                <a:gd name="T66" fmla="*/ 1039 w 1080"/>
                <a:gd name="T67" fmla="*/ 39 h 791"/>
                <a:gd name="T68" fmla="*/ 1354 w 1080"/>
                <a:gd name="T69" fmla="*/ 40 h 791"/>
                <a:gd name="T70" fmla="*/ 1578 w 1080"/>
                <a:gd name="T71" fmla="*/ 39 h 791"/>
                <a:gd name="T72" fmla="*/ 1750 w 1080"/>
                <a:gd name="T73" fmla="*/ 37 h 791"/>
                <a:gd name="T74" fmla="*/ 1864 w 1080"/>
                <a:gd name="T75" fmla="*/ 35 h 791"/>
                <a:gd name="T76" fmla="*/ 1987 w 1080"/>
                <a:gd name="T77" fmla="*/ 36 h 791"/>
                <a:gd name="T78" fmla="*/ 2112 w 1080"/>
                <a:gd name="T79" fmla="*/ 36 h 791"/>
                <a:gd name="T80" fmla="*/ 2369 w 1080"/>
                <a:gd name="T81" fmla="*/ 35 h 791"/>
                <a:gd name="T82" fmla="*/ 2601 w 1080"/>
                <a:gd name="T83" fmla="*/ 33 h 791"/>
                <a:gd name="T84" fmla="*/ 2682 w 1080"/>
                <a:gd name="T85" fmla="*/ 29 h 791"/>
                <a:gd name="T86" fmla="*/ 2682 w 1080"/>
                <a:gd name="T87" fmla="*/ 29 h 791"/>
                <a:gd name="T88" fmla="*/ 2677 w 1080"/>
                <a:gd name="T89" fmla="*/ 29 h 791"/>
                <a:gd name="T90" fmla="*/ 2768 w 1080"/>
                <a:gd name="T91" fmla="*/ 28 h 791"/>
                <a:gd name="T92" fmla="*/ 2988 w 1080"/>
                <a:gd name="T93" fmla="*/ 26 h 791"/>
                <a:gd name="T94" fmla="*/ 3093 w 1080"/>
                <a:gd name="T95" fmla="*/ 23 h 7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80"/>
                <a:gd name="T145" fmla="*/ 0 h 791"/>
                <a:gd name="T146" fmla="*/ 1080 w 1080"/>
                <a:gd name="T147" fmla="*/ 791 h 79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80" h="791">
                  <a:moveTo>
                    <a:pt x="1079" y="428"/>
                  </a:moveTo>
                  <a:lnTo>
                    <a:pt x="1076" y="417"/>
                  </a:lnTo>
                  <a:lnTo>
                    <a:pt x="1073" y="406"/>
                  </a:lnTo>
                  <a:lnTo>
                    <a:pt x="1069" y="395"/>
                  </a:lnTo>
                  <a:lnTo>
                    <a:pt x="1063" y="385"/>
                  </a:lnTo>
                  <a:lnTo>
                    <a:pt x="1056" y="375"/>
                  </a:lnTo>
                  <a:lnTo>
                    <a:pt x="1048" y="366"/>
                  </a:lnTo>
                  <a:lnTo>
                    <a:pt x="1038" y="358"/>
                  </a:lnTo>
                  <a:lnTo>
                    <a:pt x="1029" y="349"/>
                  </a:lnTo>
                  <a:lnTo>
                    <a:pt x="1030" y="344"/>
                  </a:lnTo>
                  <a:lnTo>
                    <a:pt x="1032" y="339"/>
                  </a:lnTo>
                  <a:lnTo>
                    <a:pt x="1033" y="332"/>
                  </a:lnTo>
                  <a:lnTo>
                    <a:pt x="1034" y="327"/>
                  </a:lnTo>
                  <a:lnTo>
                    <a:pt x="1034" y="320"/>
                  </a:lnTo>
                  <a:lnTo>
                    <a:pt x="1035" y="315"/>
                  </a:lnTo>
                  <a:lnTo>
                    <a:pt x="1035" y="308"/>
                  </a:lnTo>
                  <a:lnTo>
                    <a:pt x="1034" y="302"/>
                  </a:lnTo>
                  <a:lnTo>
                    <a:pt x="1027" y="271"/>
                  </a:lnTo>
                  <a:lnTo>
                    <a:pt x="1013" y="243"/>
                  </a:lnTo>
                  <a:lnTo>
                    <a:pt x="993" y="217"/>
                  </a:lnTo>
                  <a:lnTo>
                    <a:pt x="965" y="195"/>
                  </a:lnTo>
                  <a:lnTo>
                    <a:pt x="934" y="176"/>
                  </a:lnTo>
                  <a:lnTo>
                    <a:pt x="896" y="161"/>
                  </a:lnTo>
                  <a:lnTo>
                    <a:pt x="856" y="152"/>
                  </a:lnTo>
                  <a:lnTo>
                    <a:pt x="812" y="146"/>
                  </a:lnTo>
                  <a:lnTo>
                    <a:pt x="801" y="113"/>
                  </a:lnTo>
                  <a:lnTo>
                    <a:pt x="783" y="83"/>
                  </a:lnTo>
                  <a:lnTo>
                    <a:pt x="756" y="56"/>
                  </a:lnTo>
                  <a:lnTo>
                    <a:pt x="721" y="34"/>
                  </a:lnTo>
                  <a:lnTo>
                    <a:pt x="682" y="17"/>
                  </a:lnTo>
                  <a:lnTo>
                    <a:pt x="636" y="5"/>
                  </a:lnTo>
                  <a:lnTo>
                    <a:pt x="588" y="0"/>
                  </a:lnTo>
                  <a:lnTo>
                    <a:pt x="536" y="1"/>
                  </a:lnTo>
                  <a:lnTo>
                    <a:pt x="498" y="5"/>
                  </a:lnTo>
                  <a:lnTo>
                    <a:pt x="462" y="14"/>
                  </a:lnTo>
                  <a:lnTo>
                    <a:pt x="429" y="24"/>
                  </a:lnTo>
                  <a:lnTo>
                    <a:pt x="397" y="39"/>
                  </a:lnTo>
                  <a:lnTo>
                    <a:pt x="370" y="56"/>
                  </a:lnTo>
                  <a:lnTo>
                    <a:pt x="345" y="74"/>
                  </a:lnTo>
                  <a:lnTo>
                    <a:pt x="324" y="96"/>
                  </a:lnTo>
                  <a:lnTo>
                    <a:pt x="308" y="118"/>
                  </a:lnTo>
                  <a:lnTo>
                    <a:pt x="300" y="118"/>
                  </a:lnTo>
                  <a:lnTo>
                    <a:pt x="294" y="118"/>
                  </a:lnTo>
                  <a:lnTo>
                    <a:pt x="286" y="117"/>
                  </a:lnTo>
                  <a:lnTo>
                    <a:pt x="279" y="117"/>
                  </a:lnTo>
                  <a:lnTo>
                    <a:pt x="271" y="117"/>
                  </a:lnTo>
                  <a:lnTo>
                    <a:pt x="264" y="118"/>
                  </a:lnTo>
                  <a:lnTo>
                    <a:pt x="256" y="118"/>
                  </a:lnTo>
                  <a:lnTo>
                    <a:pt x="248" y="118"/>
                  </a:lnTo>
                  <a:lnTo>
                    <a:pt x="196" y="127"/>
                  </a:lnTo>
                  <a:lnTo>
                    <a:pt x="147" y="141"/>
                  </a:lnTo>
                  <a:lnTo>
                    <a:pt x="104" y="160"/>
                  </a:lnTo>
                  <a:lnTo>
                    <a:pt x="67" y="185"/>
                  </a:lnTo>
                  <a:lnTo>
                    <a:pt x="36" y="214"/>
                  </a:lnTo>
                  <a:lnTo>
                    <a:pt x="15" y="245"/>
                  </a:lnTo>
                  <a:lnTo>
                    <a:pt x="3" y="280"/>
                  </a:lnTo>
                  <a:lnTo>
                    <a:pt x="0" y="316"/>
                  </a:lnTo>
                  <a:lnTo>
                    <a:pt x="3" y="335"/>
                  </a:lnTo>
                  <a:lnTo>
                    <a:pt x="9" y="355"/>
                  </a:lnTo>
                  <a:lnTo>
                    <a:pt x="19" y="372"/>
                  </a:lnTo>
                  <a:lnTo>
                    <a:pt x="31" y="390"/>
                  </a:lnTo>
                  <a:lnTo>
                    <a:pt x="46" y="405"/>
                  </a:lnTo>
                  <a:lnTo>
                    <a:pt x="64" y="419"/>
                  </a:lnTo>
                  <a:lnTo>
                    <a:pt x="83" y="432"/>
                  </a:lnTo>
                  <a:lnTo>
                    <a:pt x="105" y="443"/>
                  </a:lnTo>
                  <a:lnTo>
                    <a:pt x="91" y="454"/>
                  </a:lnTo>
                  <a:lnTo>
                    <a:pt x="79" y="466"/>
                  </a:lnTo>
                  <a:lnTo>
                    <a:pt x="69" y="478"/>
                  </a:lnTo>
                  <a:lnTo>
                    <a:pt x="60" y="491"/>
                  </a:lnTo>
                  <a:lnTo>
                    <a:pt x="54" y="505"/>
                  </a:lnTo>
                  <a:lnTo>
                    <a:pt x="49" y="518"/>
                  </a:lnTo>
                  <a:lnTo>
                    <a:pt x="46" y="533"/>
                  </a:lnTo>
                  <a:lnTo>
                    <a:pt x="47" y="547"/>
                  </a:lnTo>
                  <a:lnTo>
                    <a:pt x="53" y="574"/>
                  </a:lnTo>
                  <a:lnTo>
                    <a:pt x="67" y="598"/>
                  </a:lnTo>
                  <a:lnTo>
                    <a:pt x="88" y="620"/>
                  </a:lnTo>
                  <a:lnTo>
                    <a:pt x="114" y="637"/>
                  </a:lnTo>
                  <a:lnTo>
                    <a:pt x="144" y="651"/>
                  </a:lnTo>
                  <a:lnTo>
                    <a:pt x="179" y="661"/>
                  </a:lnTo>
                  <a:lnTo>
                    <a:pt x="217" y="666"/>
                  </a:lnTo>
                  <a:lnTo>
                    <a:pt x="258" y="666"/>
                  </a:lnTo>
                  <a:lnTo>
                    <a:pt x="259" y="666"/>
                  </a:lnTo>
                  <a:lnTo>
                    <a:pt x="260" y="666"/>
                  </a:lnTo>
                  <a:lnTo>
                    <a:pt x="262" y="665"/>
                  </a:lnTo>
                  <a:lnTo>
                    <a:pt x="264" y="665"/>
                  </a:lnTo>
                  <a:lnTo>
                    <a:pt x="265" y="665"/>
                  </a:lnTo>
                  <a:lnTo>
                    <a:pt x="267" y="665"/>
                  </a:lnTo>
                  <a:lnTo>
                    <a:pt x="268" y="665"/>
                  </a:lnTo>
                  <a:lnTo>
                    <a:pt x="269" y="665"/>
                  </a:lnTo>
                  <a:lnTo>
                    <a:pt x="269" y="666"/>
                  </a:lnTo>
                  <a:lnTo>
                    <a:pt x="269" y="667"/>
                  </a:lnTo>
                  <a:lnTo>
                    <a:pt x="269" y="669"/>
                  </a:lnTo>
                  <a:lnTo>
                    <a:pt x="269" y="670"/>
                  </a:lnTo>
                  <a:lnTo>
                    <a:pt x="269" y="672"/>
                  </a:lnTo>
                  <a:lnTo>
                    <a:pt x="269" y="673"/>
                  </a:lnTo>
                  <a:lnTo>
                    <a:pt x="269" y="674"/>
                  </a:lnTo>
                  <a:lnTo>
                    <a:pt x="269" y="676"/>
                  </a:lnTo>
                  <a:lnTo>
                    <a:pt x="275" y="701"/>
                  </a:lnTo>
                  <a:lnTo>
                    <a:pt x="289" y="725"/>
                  </a:lnTo>
                  <a:lnTo>
                    <a:pt x="308" y="745"/>
                  </a:lnTo>
                  <a:lnTo>
                    <a:pt x="333" y="762"/>
                  </a:lnTo>
                  <a:lnTo>
                    <a:pt x="362" y="776"/>
                  </a:lnTo>
                  <a:lnTo>
                    <a:pt x="396" y="785"/>
                  </a:lnTo>
                  <a:lnTo>
                    <a:pt x="433" y="790"/>
                  </a:lnTo>
                  <a:lnTo>
                    <a:pt x="472" y="790"/>
                  </a:lnTo>
                  <a:lnTo>
                    <a:pt x="499" y="786"/>
                  </a:lnTo>
                  <a:lnTo>
                    <a:pt x="524" y="780"/>
                  </a:lnTo>
                  <a:lnTo>
                    <a:pt x="549" y="772"/>
                  </a:lnTo>
                  <a:lnTo>
                    <a:pt x="571" y="762"/>
                  </a:lnTo>
                  <a:lnTo>
                    <a:pt x="592" y="750"/>
                  </a:lnTo>
                  <a:lnTo>
                    <a:pt x="609" y="737"/>
                  </a:lnTo>
                  <a:lnTo>
                    <a:pt x="624" y="722"/>
                  </a:lnTo>
                  <a:lnTo>
                    <a:pt x="636" y="707"/>
                  </a:lnTo>
                  <a:lnTo>
                    <a:pt x="649" y="711"/>
                  </a:lnTo>
                  <a:lnTo>
                    <a:pt x="662" y="715"/>
                  </a:lnTo>
                  <a:lnTo>
                    <a:pt x="676" y="718"/>
                  </a:lnTo>
                  <a:lnTo>
                    <a:pt x="691" y="721"/>
                  </a:lnTo>
                  <a:lnTo>
                    <a:pt x="705" y="722"/>
                  </a:lnTo>
                  <a:lnTo>
                    <a:pt x="720" y="723"/>
                  </a:lnTo>
                  <a:lnTo>
                    <a:pt x="735" y="723"/>
                  </a:lnTo>
                  <a:lnTo>
                    <a:pt x="751" y="722"/>
                  </a:lnTo>
                  <a:lnTo>
                    <a:pt x="789" y="717"/>
                  </a:lnTo>
                  <a:lnTo>
                    <a:pt x="825" y="706"/>
                  </a:lnTo>
                  <a:lnTo>
                    <a:pt x="857" y="692"/>
                  </a:lnTo>
                  <a:lnTo>
                    <a:pt x="884" y="673"/>
                  </a:lnTo>
                  <a:lnTo>
                    <a:pt x="906" y="653"/>
                  </a:lnTo>
                  <a:lnTo>
                    <a:pt x="922" y="630"/>
                  </a:lnTo>
                  <a:lnTo>
                    <a:pt x="932" y="604"/>
                  </a:lnTo>
                  <a:lnTo>
                    <a:pt x="933" y="578"/>
                  </a:lnTo>
                  <a:lnTo>
                    <a:pt x="933" y="577"/>
                  </a:lnTo>
                  <a:lnTo>
                    <a:pt x="933" y="575"/>
                  </a:lnTo>
                  <a:lnTo>
                    <a:pt x="933" y="573"/>
                  </a:lnTo>
                  <a:lnTo>
                    <a:pt x="933" y="572"/>
                  </a:lnTo>
                  <a:lnTo>
                    <a:pt x="932" y="571"/>
                  </a:lnTo>
                  <a:lnTo>
                    <a:pt x="932" y="570"/>
                  </a:lnTo>
                  <a:lnTo>
                    <a:pt x="932" y="569"/>
                  </a:lnTo>
                  <a:lnTo>
                    <a:pt x="932" y="567"/>
                  </a:lnTo>
                  <a:lnTo>
                    <a:pt x="963" y="558"/>
                  </a:lnTo>
                  <a:lnTo>
                    <a:pt x="993" y="546"/>
                  </a:lnTo>
                  <a:lnTo>
                    <a:pt x="1019" y="532"/>
                  </a:lnTo>
                  <a:lnTo>
                    <a:pt x="1040" y="515"/>
                  </a:lnTo>
                  <a:lnTo>
                    <a:pt x="1058" y="495"/>
                  </a:lnTo>
                  <a:lnTo>
                    <a:pt x="1070" y="473"/>
                  </a:lnTo>
                  <a:lnTo>
                    <a:pt x="1077" y="452"/>
                  </a:lnTo>
                  <a:lnTo>
                    <a:pt x="1079" y="428"/>
                  </a:lnTo>
                </a:path>
              </a:pathLst>
            </a:custGeom>
            <a:solidFill>
              <a:srgbClr val="777777"/>
            </a:solidFill>
            <a:ln w="9525" cap="rnd">
              <a:noFill/>
              <a:round/>
            </a:ln>
          </p:spPr>
          <p:txBody>
            <a:bodyPr/>
            <a:lstStyle/>
            <a:p>
              <a:endParaRPr lang="zh-CN" altLang="en-US">
                <a:solidFill>
                  <a:srgbClr val="000000"/>
                </a:solidFill>
              </a:endParaRPr>
            </a:p>
          </p:txBody>
        </p:sp>
        <p:sp>
          <p:nvSpPr>
            <p:cNvPr id="84" name="Freeform 6"/>
            <p:cNvSpPr/>
            <p:nvPr/>
          </p:nvSpPr>
          <p:spPr bwMode="auto">
            <a:xfrm>
              <a:off x="2135702" y="1522413"/>
              <a:ext cx="1725098" cy="650582"/>
            </a:xfrm>
            <a:custGeom>
              <a:avLst/>
              <a:gdLst>
                <a:gd name="T0" fmla="*/ 3075 w 1078"/>
                <a:gd name="T1" fmla="*/ 20 h 791"/>
                <a:gd name="T2" fmla="*/ 3027 w 1078"/>
                <a:gd name="T3" fmla="*/ 18 h 791"/>
                <a:gd name="T4" fmla="*/ 2948 w 1078"/>
                <a:gd name="T5" fmla="*/ 17 h 791"/>
                <a:gd name="T6" fmla="*/ 2960 w 1078"/>
                <a:gd name="T7" fmla="*/ 17 h 791"/>
                <a:gd name="T8" fmla="*/ 2962 w 1078"/>
                <a:gd name="T9" fmla="*/ 16 h 791"/>
                <a:gd name="T10" fmla="*/ 2948 w 1078"/>
                <a:gd name="T11" fmla="*/ 13 h 791"/>
                <a:gd name="T12" fmla="*/ 2770 w 1078"/>
                <a:gd name="T13" fmla="*/ 9 h 791"/>
                <a:gd name="T14" fmla="*/ 2449 w 1078"/>
                <a:gd name="T15" fmla="*/ 8 h 791"/>
                <a:gd name="T16" fmla="*/ 2240 w 1078"/>
                <a:gd name="T17" fmla="*/ 4 h 791"/>
                <a:gd name="T18" fmla="*/ 1951 w 1078"/>
                <a:gd name="T19" fmla="*/ 1 h 791"/>
                <a:gd name="T20" fmla="*/ 1538 w 1078"/>
                <a:gd name="T21" fmla="*/ 0 h 791"/>
                <a:gd name="T22" fmla="*/ 1226 w 1078"/>
                <a:gd name="T23" fmla="*/ 1 h 791"/>
                <a:gd name="T24" fmla="*/ 989 w 1078"/>
                <a:gd name="T25" fmla="*/ 4 h 791"/>
                <a:gd name="T26" fmla="*/ 860 w 1078"/>
                <a:gd name="T27" fmla="*/ 6 h 791"/>
                <a:gd name="T28" fmla="*/ 797 w 1078"/>
                <a:gd name="T29" fmla="*/ 6 h 791"/>
                <a:gd name="T30" fmla="*/ 731 w 1078"/>
                <a:gd name="T31" fmla="*/ 6 h 791"/>
                <a:gd name="T32" fmla="*/ 418 w 1078"/>
                <a:gd name="T33" fmla="*/ 7 h 791"/>
                <a:gd name="T34" fmla="*/ 103 w 1078"/>
                <a:gd name="T35" fmla="*/ 11 h 791"/>
                <a:gd name="T36" fmla="*/ 0 w 1078"/>
                <a:gd name="T37" fmla="*/ 16 h 791"/>
                <a:gd name="T38" fmla="*/ 51 w 1078"/>
                <a:gd name="T39" fmla="*/ 18 h 791"/>
                <a:gd name="T40" fmla="*/ 178 w 1078"/>
                <a:gd name="T41" fmla="*/ 21 h 791"/>
                <a:gd name="T42" fmla="*/ 260 w 1078"/>
                <a:gd name="T43" fmla="*/ 23 h 791"/>
                <a:gd name="T44" fmla="*/ 169 w 1078"/>
                <a:gd name="T45" fmla="*/ 24 h 791"/>
                <a:gd name="T46" fmla="*/ 133 w 1078"/>
                <a:gd name="T47" fmla="*/ 26 h 791"/>
                <a:gd name="T48" fmla="*/ 190 w 1078"/>
                <a:gd name="T49" fmla="*/ 30 h 791"/>
                <a:gd name="T50" fmla="*/ 410 w 1078"/>
                <a:gd name="T51" fmla="*/ 32 h 791"/>
                <a:gd name="T52" fmla="*/ 737 w 1078"/>
                <a:gd name="T53" fmla="*/ 33 h 791"/>
                <a:gd name="T54" fmla="*/ 751 w 1078"/>
                <a:gd name="T55" fmla="*/ 33 h 791"/>
                <a:gd name="T56" fmla="*/ 760 w 1078"/>
                <a:gd name="T57" fmla="*/ 33 h 791"/>
                <a:gd name="T58" fmla="*/ 772 w 1078"/>
                <a:gd name="T59" fmla="*/ 33 h 791"/>
                <a:gd name="T60" fmla="*/ 769 w 1078"/>
                <a:gd name="T61" fmla="*/ 33 h 791"/>
                <a:gd name="T62" fmla="*/ 772 w 1078"/>
                <a:gd name="T63" fmla="*/ 33 h 791"/>
                <a:gd name="T64" fmla="*/ 825 w 1078"/>
                <a:gd name="T65" fmla="*/ 36 h 791"/>
                <a:gd name="T66" fmla="*/ 1039 w 1078"/>
                <a:gd name="T67" fmla="*/ 38 h 791"/>
                <a:gd name="T68" fmla="*/ 1352 w 1078"/>
                <a:gd name="T69" fmla="*/ 39 h 791"/>
                <a:gd name="T70" fmla="*/ 1572 w 1078"/>
                <a:gd name="T71" fmla="*/ 38 h 791"/>
                <a:gd name="T72" fmla="*/ 1748 w 1078"/>
                <a:gd name="T73" fmla="*/ 36 h 791"/>
                <a:gd name="T74" fmla="*/ 1859 w 1078"/>
                <a:gd name="T75" fmla="*/ 35 h 791"/>
                <a:gd name="T76" fmla="*/ 1977 w 1078"/>
                <a:gd name="T77" fmla="*/ 35 h 791"/>
                <a:gd name="T78" fmla="*/ 2111 w 1078"/>
                <a:gd name="T79" fmla="*/ 36 h 791"/>
                <a:gd name="T80" fmla="*/ 2367 w 1078"/>
                <a:gd name="T81" fmla="*/ 35 h 791"/>
                <a:gd name="T82" fmla="*/ 2596 w 1078"/>
                <a:gd name="T83" fmla="*/ 32 h 791"/>
                <a:gd name="T84" fmla="*/ 2675 w 1078"/>
                <a:gd name="T85" fmla="*/ 29 h 791"/>
                <a:gd name="T86" fmla="*/ 2671 w 1078"/>
                <a:gd name="T87" fmla="*/ 28 h 791"/>
                <a:gd name="T88" fmla="*/ 2671 w 1078"/>
                <a:gd name="T89" fmla="*/ 28 h 791"/>
                <a:gd name="T90" fmla="*/ 2763 w 1078"/>
                <a:gd name="T91" fmla="*/ 27 h 791"/>
                <a:gd name="T92" fmla="*/ 2982 w 1078"/>
                <a:gd name="T93" fmla="*/ 25 h 791"/>
                <a:gd name="T94" fmla="*/ 3085 w 1078"/>
                <a:gd name="T95" fmla="*/ 22 h 79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78"/>
                <a:gd name="T145" fmla="*/ 0 h 791"/>
                <a:gd name="T146" fmla="*/ 1078 w 1078"/>
                <a:gd name="T147" fmla="*/ 791 h 79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78" h="791">
                  <a:moveTo>
                    <a:pt x="1077" y="428"/>
                  </a:moveTo>
                  <a:lnTo>
                    <a:pt x="1075" y="416"/>
                  </a:lnTo>
                  <a:lnTo>
                    <a:pt x="1072" y="405"/>
                  </a:lnTo>
                  <a:lnTo>
                    <a:pt x="1068" y="395"/>
                  </a:lnTo>
                  <a:lnTo>
                    <a:pt x="1062" y="384"/>
                  </a:lnTo>
                  <a:lnTo>
                    <a:pt x="1055" y="374"/>
                  </a:lnTo>
                  <a:lnTo>
                    <a:pt x="1046" y="366"/>
                  </a:lnTo>
                  <a:lnTo>
                    <a:pt x="1037" y="357"/>
                  </a:lnTo>
                  <a:lnTo>
                    <a:pt x="1027" y="349"/>
                  </a:lnTo>
                  <a:lnTo>
                    <a:pt x="1029" y="344"/>
                  </a:lnTo>
                  <a:lnTo>
                    <a:pt x="1030" y="337"/>
                  </a:lnTo>
                  <a:lnTo>
                    <a:pt x="1031" y="332"/>
                  </a:lnTo>
                  <a:lnTo>
                    <a:pt x="1032" y="325"/>
                  </a:lnTo>
                  <a:lnTo>
                    <a:pt x="1033" y="320"/>
                  </a:lnTo>
                  <a:lnTo>
                    <a:pt x="1033" y="314"/>
                  </a:lnTo>
                  <a:lnTo>
                    <a:pt x="1033" y="307"/>
                  </a:lnTo>
                  <a:lnTo>
                    <a:pt x="1033" y="302"/>
                  </a:lnTo>
                  <a:lnTo>
                    <a:pt x="1027" y="271"/>
                  </a:lnTo>
                  <a:lnTo>
                    <a:pt x="1012" y="242"/>
                  </a:lnTo>
                  <a:lnTo>
                    <a:pt x="992" y="217"/>
                  </a:lnTo>
                  <a:lnTo>
                    <a:pt x="965" y="194"/>
                  </a:lnTo>
                  <a:lnTo>
                    <a:pt x="932" y="176"/>
                  </a:lnTo>
                  <a:lnTo>
                    <a:pt x="895" y="161"/>
                  </a:lnTo>
                  <a:lnTo>
                    <a:pt x="854" y="151"/>
                  </a:lnTo>
                  <a:lnTo>
                    <a:pt x="811" y="146"/>
                  </a:lnTo>
                  <a:lnTo>
                    <a:pt x="801" y="113"/>
                  </a:lnTo>
                  <a:lnTo>
                    <a:pt x="781" y="82"/>
                  </a:lnTo>
                  <a:lnTo>
                    <a:pt x="754" y="56"/>
                  </a:lnTo>
                  <a:lnTo>
                    <a:pt x="720" y="34"/>
                  </a:lnTo>
                  <a:lnTo>
                    <a:pt x="680" y="17"/>
                  </a:lnTo>
                  <a:lnTo>
                    <a:pt x="636" y="5"/>
                  </a:lnTo>
                  <a:lnTo>
                    <a:pt x="587" y="0"/>
                  </a:lnTo>
                  <a:lnTo>
                    <a:pt x="536" y="0"/>
                  </a:lnTo>
                  <a:lnTo>
                    <a:pt x="498" y="5"/>
                  </a:lnTo>
                  <a:lnTo>
                    <a:pt x="461" y="14"/>
                  </a:lnTo>
                  <a:lnTo>
                    <a:pt x="427" y="24"/>
                  </a:lnTo>
                  <a:lnTo>
                    <a:pt x="397" y="39"/>
                  </a:lnTo>
                  <a:lnTo>
                    <a:pt x="369" y="56"/>
                  </a:lnTo>
                  <a:lnTo>
                    <a:pt x="345" y="74"/>
                  </a:lnTo>
                  <a:lnTo>
                    <a:pt x="324" y="95"/>
                  </a:lnTo>
                  <a:lnTo>
                    <a:pt x="308" y="118"/>
                  </a:lnTo>
                  <a:lnTo>
                    <a:pt x="300" y="118"/>
                  </a:lnTo>
                  <a:lnTo>
                    <a:pt x="293" y="117"/>
                  </a:lnTo>
                  <a:lnTo>
                    <a:pt x="285" y="117"/>
                  </a:lnTo>
                  <a:lnTo>
                    <a:pt x="277" y="117"/>
                  </a:lnTo>
                  <a:lnTo>
                    <a:pt x="270" y="117"/>
                  </a:lnTo>
                  <a:lnTo>
                    <a:pt x="263" y="117"/>
                  </a:lnTo>
                  <a:lnTo>
                    <a:pt x="255" y="118"/>
                  </a:lnTo>
                  <a:lnTo>
                    <a:pt x="248" y="118"/>
                  </a:lnTo>
                  <a:lnTo>
                    <a:pt x="195" y="126"/>
                  </a:lnTo>
                  <a:lnTo>
                    <a:pt x="146" y="140"/>
                  </a:lnTo>
                  <a:lnTo>
                    <a:pt x="104" y="160"/>
                  </a:lnTo>
                  <a:lnTo>
                    <a:pt x="66" y="184"/>
                  </a:lnTo>
                  <a:lnTo>
                    <a:pt x="36" y="214"/>
                  </a:lnTo>
                  <a:lnTo>
                    <a:pt x="15" y="245"/>
                  </a:lnTo>
                  <a:lnTo>
                    <a:pt x="2" y="279"/>
                  </a:lnTo>
                  <a:lnTo>
                    <a:pt x="0" y="316"/>
                  </a:lnTo>
                  <a:lnTo>
                    <a:pt x="3" y="335"/>
                  </a:lnTo>
                  <a:lnTo>
                    <a:pt x="9" y="354"/>
                  </a:lnTo>
                  <a:lnTo>
                    <a:pt x="18" y="372"/>
                  </a:lnTo>
                  <a:lnTo>
                    <a:pt x="31" y="389"/>
                  </a:lnTo>
                  <a:lnTo>
                    <a:pt x="45" y="405"/>
                  </a:lnTo>
                  <a:lnTo>
                    <a:pt x="62" y="419"/>
                  </a:lnTo>
                  <a:lnTo>
                    <a:pt x="82" y="432"/>
                  </a:lnTo>
                  <a:lnTo>
                    <a:pt x="104" y="443"/>
                  </a:lnTo>
                  <a:lnTo>
                    <a:pt x="91" y="454"/>
                  </a:lnTo>
                  <a:lnTo>
                    <a:pt x="79" y="466"/>
                  </a:lnTo>
                  <a:lnTo>
                    <a:pt x="68" y="478"/>
                  </a:lnTo>
                  <a:lnTo>
                    <a:pt x="59" y="491"/>
                  </a:lnTo>
                  <a:lnTo>
                    <a:pt x="53" y="504"/>
                  </a:lnTo>
                  <a:lnTo>
                    <a:pt x="48" y="518"/>
                  </a:lnTo>
                  <a:lnTo>
                    <a:pt x="46" y="532"/>
                  </a:lnTo>
                  <a:lnTo>
                    <a:pt x="46" y="547"/>
                  </a:lnTo>
                  <a:lnTo>
                    <a:pt x="53" y="573"/>
                  </a:lnTo>
                  <a:lnTo>
                    <a:pt x="66" y="598"/>
                  </a:lnTo>
                  <a:lnTo>
                    <a:pt x="86" y="619"/>
                  </a:lnTo>
                  <a:lnTo>
                    <a:pt x="112" y="637"/>
                  </a:lnTo>
                  <a:lnTo>
                    <a:pt x="143" y="651"/>
                  </a:lnTo>
                  <a:lnTo>
                    <a:pt x="179" y="661"/>
                  </a:lnTo>
                  <a:lnTo>
                    <a:pt x="217" y="666"/>
                  </a:lnTo>
                  <a:lnTo>
                    <a:pt x="257" y="666"/>
                  </a:lnTo>
                  <a:lnTo>
                    <a:pt x="258" y="665"/>
                  </a:lnTo>
                  <a:lnTo>
                    <a:pt x="260" y="665"/>
                  </a:lnTo>
                  <a:lnTo>
                    <a:pt x="261" y="665"/>
                  </a:lnTo>
                  <a:lnTo>
                    <a:pt x="262" y="665"/>
                  </a:lnTo>
                  <a:lnTo>
                    <a:pt x="264" y="665"/>
                  </a:lnTo>
                  <a:lnTo>
                    <a:pt x="265" y="665"/>
                  </a:lnTo>
                  <a:lnTo>
                    <a:pt x="267" y="665"/>
                  </a:lnTo>
                  <a:lnTo>
                    <a:pt x="269" y="663"/>
                  </a:lnTo>
                  <a:lnTo>
                    <a:pt x="269" y="666"/>
                  </a:lnTo>
                  <a:lnTo>
                    <a:pt x="268" y="667"/>
                  </a:lnTo>
                  <a:lnTo>
                    <a:pt x="268" y="668"/>
                  </a:lnTo>
                  <a:lnTo>
                    <a:pt x="268" y="670"/>
                  </a:lnTo>
                  <a:lnTo>
                    <a:pt x="268" y="671"/>
                  </a:lnTo>
                  <a:lnTo>
                    <a:pt x="269" y="673"/>
                  </a:lnTo>
                  <a:lnTo>
                    <a:pt x="269" y="674"/>
                  </a:lnTo>
                  <a:lnTo>
                    <a:pt x="269" y="675"/>
                  </a:lnTo>
                  <a:lnTo>
                    <a:pt x="274" y="701"/>
                  </a:lnTo>
                  <a:lnTo>
                    <a:pt x="287" y="724"/>
                  </a:lnTo>
                  <a:lnTo>
                    <a:pt x="307" y="745"/>
                  </a:lnTo>
                  <a:lnTo>
                    <a:pt x="332" y="762"/>
                  </a:lnTo>
                  <a:lnTo>
                    <a:pt x="362" y="775"/>
                  </a:lnTo>
                  <a:lnTo>
                    <a:pt x="395" y="785"/>
                  </a:lnTo>
                  <a:lnTo>
                    <a:pt x="432" y="790"/>
                  </a:lnTo>
                  <a:lnTo>
                    <a:pt x="471" y="790"/>
                  </a:lnTo>
                  <a:lnTo>
                    <a:pt x="498" y="785"/>
                  </a:lnTo>
                  <a:lnTo>
                    <a:pt x="524" y="780"/>
                  </a:lnTo>
                  <a:lnTo>
                    <a:pt x="548" y="772"/>
                  </a:lnTo>
                  <a:lnTo>
                    <a:pt x="571" y="762"/>
                  </a:lnTo>
                  <a:lnTo>
                    <a:pt x="590" y="750"/>
                  </a:lnTo>
                  <a:lnTo>
                    <a:pt x="609" y="737"/>
                  </a:lnTo>
                  <a:lnTo>
                    <a:pt x="624" y="722"/>
                  </a:lnTo>
                  <a:lnTo>
                    <a:pt x="636" y="706"/>
                  </a:lnTo>
                  <a:lnTo>
                    <a:pt x="648" y="711"/>
                  </a:lnTo>
                  <a:lnTo>
                    <a:pt x="662" y="715"/>
                  </a:lnTo>
                  <a:lnTo>
                    <a:pt x="675" y="718"/>
                  </a:lnTo>
                  <a:lnTo>
                    <a:pt x="689" y="720"/>
                  </a:lnTo>
                  <a:lnTo>
                    <a:pt x="704" y="722"/>
                  </a:lnTo>
                  <a:lnTo>
                    <a:pt x="719" y="723"/>
                  </a:lnTo>
                  <a:lnTo>
                    <a:pt x="735" y="723"/>
                  </a:lnTo>
                  <a:lnTo>
                    <a:pt x="750" y="722"/>
                  </a:lnTo>
                  <a:lnTo>
                    <a:pt x="789" y="717"/>
                  </a:lnTo>
                  <a:lnTo>
                    <a:pt x="825" y="706"/>
                  </a:lnTo>
                  <a:lnTo>
                    <a:pt x="856" y="692"/>
                  </a:lnTo>
                  <a:lnTo>
                    <a:pt x="883" y="673"/>
                  </a:lnTo>
                  <a:lnTo>
                    <a:pt x="905" y="653"/>
                  </a:lnTo>
                  <a:lnTo>
                    <a:pt x="921" y="629"/>
                  </a:lnTo>
                  <a:lnTo>
                    <a:pt x="930" y="604"/>
                  </a:lnTo>
                  <a:lnTo>
                    <a:pt x="932" y="578"/>
                  </a:lnTo>
                  <a:lnTo>
                    <a:pt x="932" y="577"/>
                  </a:lnTo>
                  <a:lnTo>
                    <a:pt x="931" y="574"/>
                  </a:lnTo>
                  <a:lnTo>
                    <a:pt x="931" y="573"/>
                  </a:lnTo>
                  <a:lnTo>
                    <a:pt x="931" y="572"/>
                  </a:lnTo>
                  <a:lnTo>
                    <a:pt x="931" y="571"/>
                  </a:lnTo>
                  <a:lnTo>
                    <a:pt x="931" y="569"/>
                  </a:lnTo>
                  <a:lnTo>
                    <a:pt x="930" y="568"/>
                  </a:lnTo>
                  <a:lnTo>
                    <a:pt x="930" y="567"/>
                  </a:lnTo>
                  <a:lnTo>
                    <a:pt x="963" y="558"/>
                  </a:lnTo>
                  <a:lnTo>
                    <a:pt x="991" y="546"/>
                  </a:lnTo>
                  <a:lnTo>
                    <a:pt x="1017" y="531"/>
                  </a:lnTo>
                  <a:lnTo>
                    <a:pt x="1039" y="513"/>
                  </a:lnTo>
                  <a:lnTo>
                    <a:pt x="1056" y="495"/>
                  </a:lnTo>
                  <a:lnTo>
                    <a:pt x="1069" y="473"/>
                  </a:lnTo>
                  <a:lnTo>
                    <a:pt x="1075" y="450"/>
                  </a:lnTo>
                  <a:lnTo>
                    <a:pt x="1077" y="428"/>
                  </a:lnTo>
                </a:path>
              </a:pathLst>
            </a:custGeom>
            <a:gradFill rotWithShape="1">
              <a:gsLst>
                <a:gs pos="0">
                  <a:srgbClr val="3399FF"/>
                </a:gs>
                <a:gs pos="100000">
                  <a:schemeClr val="bg1"/>
                </a:gs>
              </a:gsLst>
              <a:lin ang="2700000" scaled="1"/>
            </a:gradFill>
            <a:ln w="9525" cap="rnd">
              <a:noFill/>
              <a:round/>
            </a:ln>
          </p:spPr>
          <p:txBody>
            <a:bodyPr/>
            <a:lstStyle/>
            <a:p>
              <a:endParaRPr lang="zh-CN" altLang="en-US">
                <a:solidFill>
                  <a:srgbClr val="000000"/>
                </a:solidFill>
              </a:endParaRPr>
            </a:p>
          </p:txBody>
        </p:sp>
      </p:grpSp>
      <p:sp>
        <p:nvSpPr>
          <p:cNvPr id="45" name="圆角矩形标注 44"/>
          <p:cNvSpPr/>
          <p:nvPr/>
        </p:nvSpPr>
        <p:spPr bwMode="auto">
          <a:xfrm>
            <a:off x="3878795" y="1744536"/>
            <a:ext cx="1192571" cy="440447"/>
          </a:xfrm>
          <a:prstGeom prst="wedgeRoundRectCallout">
            <a:avLst>
              <a:gd name="adj1" fmla="val -48663"/>
              <a:gd name="adj2" fmla="val 89887"/>
              <a:gd name="adj3" fmla="val 16667"/>
            </a:avLst>
          </a:prstGeom>
          <a:noFill/>
          <a:ln>
            <a:solidFill>
              <a:schemeClr val="tx2">
                <a:lumMod val="60000"/>
                <a:lumOff val="40000"/>
              </a:schemeClr>
            </a:solidFill>
          </a:ln>
          <a:effectLst/>
        </p:spPr>
        <p:txBody>
          <a:bodyPr lIns="46800" rIns="46800" anchor="ctr" anchorCtr="0"/>
          <a:lstStyle/>
          <a:p>
            <a:pPr defTabSz="801370">
              <a:buClr>
                <a:srgbClr val="CC9900"/>
              </a:buClr>
              <a:defRPr/>
            </a:pPr>
            <a:r>
              <a:rPr lang="zh-CN" altLang="en-US" sz="1000" dirty="0" smtClean="0">
                <a:solidFill>
                  <a:srgbClr val="000000"/>
                </a:solidFill>
                <a:latin typeface="微软雅黑" panose="020B0503020204020204" pitchFamily="34" charset="-122"/>
                <a:ea typeface="微软雅黑" panose="020B0503020204020204" pitchFamily="34" charset="-122"/>
              </a:rPr>
              <a:t>本地转发</a:t>
            </a:r>
            <a:r>
              <a:rPr lang="en-US" altLang="zh-CN" sz="1000" dirty="0" smtClean="0">
                <a:solidFill>
                  <a:srgbClr val="000000"/>
                </a:solidFill>
                <a:latin typeface="微软雅黑" panose="020B0503020204020204" pitchFamily="34" charset="-122"/>
                <a:ea typeface="微软雅黑" panose="020B0503020204020204" pitchFamily="34" charset="-122"/>
              </a:rPr>
              <a:t>802.1x</a:t>
            </a:r>
            <a:r>
              <a:rPr lang="zh-CN" altLang="en-US" sz="1000" dirty="0" smtClean="0">
                <a:solidFill>
                  <a:srgbClr val="000000"/>
                </a:solidFill>
                <a:latin typeface="微软雅黑" panose="020B0503020204020204" pitchFamily="34" charset="-122"/>
                <a:ea typeface="微软雅黑" panose="020B0503020204020204" pitchFamily="34" charset="-122"/>
              </a:rPr>
              <a:t>、</a:t>
            </a:r>
            <a:r>
              <a:rPr lang="en-US" altLang="zh-CN" sz="1000" dirty="0" smtClean="0">
                <a:solidFill>
                  <a:srgbClr val="000000"/>
                </a:solidFill>
                <a:latin typeface="微软雅黑" panose="020B0503020204020204" pitchFamily="34" charset="-122"/>
                <a:ea typeface="微软雅黑" panose="020B0503020204020204" pitchFamily="34" charset="-122"/>
              </a:rPr>
              <a:t>Portal</a:t>
            </a:r>
            <a:r>
              <a:rPr lang="zh-CN" altLang="en-US" sz="1000" dirty="0" smtClean="0">
                <a:solidFill>
                  <a:srgbClr val="000000"/>
                </a:solidFill>
                <a:latin typeface="微软雅黑" panose="020B0503020204020204" pitchFamily="34" charset="-122"/>
                <a:ea typeface="微软雅黑" panose="020B0503020204020204" pitchFamily="34" charset="-122"/>
              </a:rPr>
              <a:t>认证报文走</a:t>
            </a:r>
            <a:r>
              <a:rPr lang="en-US" altLang="zh-CN" sz="1000" dirty="0" smtClean="0">
                <a:solidFill>
                  <a:srgbClr val="000000"/>
                </a:solidFill>
                <a:latin typeface="微软雅黑" panose="020B0503020204020204" pitchFamily="34" charset="-122"/>
                <a:ea typeface="微软雅黑" panose="020B0503020204020204" pitchFamily="34" charset="-122"/>
              </a:rPr>
              <a:t>CAPWAP</a:t>
            </a:r>
            <a:r>
              <a:rPr lang="zh-CN" altLang="en-US" sz="1000" dirty="0" smtClean="0">
                <a:solidFill>
                  <a:srgbClr val="000000"/>
                </a:solidFill>
                <a:latin typeface="微软雅黑" panose="020B0503020204020204" pitchFamily="34" charset="-122"/>
                <a:ea typeface="微软雅黑" panose="020B0503020204020204" pitchFamily="34" charset="-122"/>
              </a:rPr>
              <a:t>控制隧道</a:t>
            </a:r>
            <a:endParaRPr lang="en-US" altLang="zh-CN" sz="1000" dirty="0" smtClean="0">
              <a:solidFill>
                <a:srgbClr val="000000"/>
              </a:solidFill>
              <a:latin typeface="微软雅黑" panose="020B0503020204020204" pitchFamily="34" charset="-122"/>
              <a:ea typeface="微软雅黑" panose="020B0503020204020204" pitchFamily="34" charset="-122"/>
            </a:endParaRPr>
          </a:p>
        </p:txBody>
      </p:sp>
      <p:sp>
        <p:nvSpPr>
          <p:cNvPr id="46" name="圆角矩形标注 45"/>
          <p:cNvSpPr/>
          <p:nvPr/>
        </p:nvSpPr>
        <p:spPr bwMode="auto">
          <a:xfrm>
            <a:off x="828676" y="1590675"/>
            <a:ext cx="1345202" cy="575282"/>
          </a:xfrm>
          <a:prstGeom prst="wedgeRoundRectCallout">
            <a:avLst>
              <a:gd name="adj1" fmla="val 39885"/>
              <a:gd name="adj2" fmla="val 93194"/>
              <a:gd name="adj3" fmla="val 16667"/>
            </a:avLst>
          </a:prstGeom>
          <a:noFill/>
          <a:ln>
            <a:solidFill>
              <a:schemeClr val="tx2">
                <a:lumMod val="60000"/>
                <a:lumOff val="40000"/>
              </a:schemeClr>
            </a:solidFill>
          </a:ln>
          <a:effectLst/>
        </p:spPr>
        <p:txBody>
          <a:bodyPr lIns="46800" rIns="46800" anchor="ctr" anchorCtr="0"/>
          <a:lstStyle/>
          <a:p>
            <a:pPr defTabSz="801370">
              <a:buClr>
                <a:srgbClr val="CC9900"/>
              </a:buClr>
              <a:defRPr/>
            </a:pPr>
            <a:r>
              <a:rPr lang="zh-CN" altLang="en-US" sz="1000" dirty="0" smtClean="0">
                <a:solidFill>
                  <a:srgbClr val="000000"/>
                </a:solidFill>
                <a:latin typeface="微软雅黑" panose="020B0503020204020204" pitchFamily="34" charset="-122"/>
                <a:ea typeface="微软雅黑" panose="020B0503020204020204" pitchFamily="34" charset="-122"/>
              </a:rPr>
              <a:t>集中转发</a:t>
            </a:r>
            <a:r>
              <a:rPr lang="en-US" altLang="zh-CN" sz="1000" dirty="0" smtClean="0">
                <a:solidFill>
                  <a:srgbClr val="000000"/>
                </a:solidFill>
                <a:latin typeface="微软雅黑" panose="020B0503020204020204" pitchFamily="34" charset="-122"/>
                <a:ea typeface="微软雅黑" panose="020B0503020204020204" pitchFamily="34" charset="-122"/>
              </a:rPr>
              <a:t>802.1X</a:t>
            </a:r>
            <a:r>
              <a:rPr lang="zh-CN" altLang="en-US" sz="1000" dirty="0" smtClean="0">
                <a:solidFill>
                  <a:srgbClr val="000000"/>
                </a:solidFill>
                <a:latin typeface="微软雅黑" panose="020B0503020204020204" pitchFamily="34" charset="-122"/>
                <a:ea typeface="微软雅黑" panose="020B0503020204020204" pitchFamily="34" charset="-122"/>
              </a:rPr>
              <a:t>、</a:t>
            </a:r>
            <a:r>
              <a:rPr lang="en-US" altLang="zh-CN" sz="1000" dirty="0" smtClean="0">
                <a:solidFill>
                  <a:srgbClr val="000000"/>
                </a:solidFill>
                <a:latin typeface="微软雅黑" panose="020B0503020204020204" pitchFamily="34" charset="-122"/>
                <a:ea typeface="微软雅黑" panose="020B0503020204020204" pitchFamily="34" charset="-122"/>
              </a:rPr>
              <a:t>Portal</a:t>
            </a:r>
            <a:r>
              <a:rPr lang="zh-CN" altLang="en-US" sz="1000" dirty="0" smtClean="0">
                <a:solidFill>
                  <a:srgbClr val="000000"/>
                </a:solidFill>
                <a:latin typeface="微软雅黑" panose="020B0503020204020204" pitchFamily="34" charset="-122"/>
                <a:ea typeface="微软雅黑" panose="020B0503020204020204" pitchFamily="34" charset="-122"/>
              </a:rPr>
              <a:t>认证报文走</a:t>
            </a:r>
            <a:r>
              <a:rPr lang="en-US" altLang="zh-CN" sz="1000" dirty="0" smtClean="0">
                <a:solidFill>
                  <a:srgbClr val="000000"/>
                </a:solidFill>
                <a:latin typeface="微软雅黑" panose="020B0503020204020204" pitchFamily="34" charset="-122"/>
                <a:ea typeface="微软雅黑" panose="020B0503020204020204" pitchFamily="34" charset="-122"/>
              </a:rPr>
              <a:t>CAPWAP</a:t>
            </a:r>
            <a:r>
              <a:rPr lang="zh-CN" altLang="en-US" sz="1000" dirty="0" smtClean="0">
                <a:solidFill>
                  <a:srgbClr val="000000"/>
                </a:solidFill>
                <a:latin typeface="微软雅黑" panose="020B0503020204020204" pitchFamily="34" charset="-122"/>
                <a:ea typeface="微软雅黑" panose="020B0503020204020204" pitchFamily="34" charset="-122"/>
              </a:rPr>
              <a:t>数据隧道</a:t>
            </a:r>
            <a:endParaRPr lang="en-US" altLang="zh-CN" sz="1000" dirty="0" smtClean="0">
              <a:solidFill>
                <a:srgbClr val="000000"/>
              </a:solidFill>
              <a:latin typeface="微软雅黑" panose="020B0503020204020204" pitchFamily="34" charset="-122"/>
              <a:ea typeface="微软雅黑" panose="020B0503020204020204" pitchFamily="34" charset="-122"/>
            </a:endParaRPr>
          </a:p>
        </p:txBody>
      </p:sp>
      <p:pic>
        <p:nvPicPr>
          <p:cNvPr id="48" name="Picture 460" descr="图片239"/>
          <p:cNvPicPr>
            <a:picLocks noChangeAspect="1" noChangeArrowheads="1"/>
          </p:cNvPicPr>
          <p:nvPr/>
        </p:nvPicPr>
        <p:blipFill>
          <a:blip r:embed="rId1" cstate="print"/>
          <a:srcRect/>
          <a:stretch>
            <a:fillRect/>
          </a:stretch>
        </p:blipFill>
        <p:spPr bwMode="auto">
          <a:xfrm>
            <a:off x="2712883" y="1485900"/>
            <a:ext cx="450339" cy="451397"/>
          </a:xfrm>
          <a:prstGeom prst="rect">
            <a:avLst/>
          </a:prstGeom>
          <a:noFill/>
          <a:ln w="9525">
            <a:noFill/>
            <a:miter lim="800000"/>
            <a:headEnd/>
            <a:tailEnd/>
          </a:ln>
        </p:spPr>
      </p:pic>
      <p:pic>
        <p:nvPicPr>
          <p:cNvPr id="50" name="Picture 338" descr="图片262"/>
          <p:cNvPicPr>
            <a:picLocks noChangeAspect="1" noChangeArrowheads="1"/>
          </p:cNvPicPr>
          <p:nvPr/>
        </p:nvPicPr>
        <p:blipFill>
          <a:blip r:embed="rId2" cstate="print"/>
          <a:srcRect/>
          <a:stretch>
            <a:fillRect/>
          </a:stretch>
        </p:blipFill>
        <p:spPr bwMode="auto">
          <a:xfrm>
            <a:off x="1502158" y="3418460"/>
            <a:ext cx="309285" cy="316386"/>
          </a:xfrm>
          <a:prstGeom prst="rect">
            <a:avLst/>
          </a:prstGeom>
          <a:noFill/>
          <a:ln w="9525">
            <a:noFill/>
            <a:miter lim="800000"/>
            <a:headEnd/>
            <a:tailEnd/>
          </a:ln>
        </p:spPr>
      </p:pic>
      <p:pic>
        <p:nvPicPr>
          <p:cNvPr id="51" name="Picture 338" descr="图片262"/>
          <p:cNvPicPr>
            <a:picLocks noChangeAspect="1" noChangeArrowheads="1"/>
          </p:cNvPicPr>
          <p:nvPr/>
        </p:nvPicPr>
        <p:blipFill>
          <a:blip r:embed="rId2" cstate="print"/>
          <a:srcRect/>
          <a:stretch>
            <a:fillRect/>
          </a:stretch>
        </p:blipFill>
        <p:spPr bwMode="auto">
          <a:xfrm>
            <a:off x="2203685" y="3418460"/>
            <a:ext cx="309285" cy="316386"/>
          </a:xfrm>
          <a:prstGeom prst="rect">
            <a:avLst/>
          </a:prstGeom>
          <a:noFill/>
          <a:ln w="9525">
            <a:noFill/>
            <a:miter lim="800000"/>
            <a:headEnd/>
            <a:tailEnd/>
          </a:ln>
        </p:spPr>
      </p:pic>
      <p:cxnSp>
        <p:nvCxnSpPr>
          <p:cNvPr id="52" name="肘形连接符 51"/>
          <p:cNvCxnSpPr>
            <a:stCxn id="50" idx="0"/>
            <a:endCxn id="51" idx="0"/>
          </p:cNvCxnSpPr>
          <p:nvPr/>
        </p:nvCxnSpPr>
        <p:spPr bwMode="auto">
          <a:xfrm rot="5400000" flipH="1" flipV="1">
            <a:off x="2007750" y="3067697"/>
            <a:ext cx="10538" cy="701527"/>
          </a:xfrm>
          <a:prstGeom prst="bentConnector3">
            <a:avLst>
              <a:gd name="adj1" fmla="val 1800000"/>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接连接符 52"/>
          <p:cNvCxnSpPr/>
          <p:nvPr/>
        </p:nvCxnSpPr>
        <p:spPr bwMode="auto">
          <a:xfrm flipH="1">
            <a:off x="1970113" y="3049432"/>
            <a:ext cx="1016" cy="175045"/>
          </a:xfrm>
          <a:prstGeom prst="line">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4" name="Picture 461" descr="图片240"/>
          <p:cNvPicPr>
            <a:picLocks noChangeAspect="1" noChangeArrowheads="1"/>
          </p:cNvPicPr>
          <p:nvPr/>
        </p:nvPicPr>
        <p:blipFill>
          <a:blip r:embed="rId3" cstate="print"/>
          <a:srcRect/>
          <a:stretch>
            <a:fillRect/>
          </a:stretch>
        </p:blipFill>
        <p:spPr bwMode="auto">
          <a:xfrm>
            <a:off x="1846595" y="2817118"/>
            <a:ext cx="309285" cy="316386"/>
          </a:xfrm>
          <a:prstGeom prst="rect">
            <a:avLst/>
          </a:prstGeom>
          <a:noFill/>
          <a:ln w="9525">
            <a:noFill/>
            <a:miter lim="800000"/>
            <a:headEnd/>
            <a:tailEnd/>
          </a:ln>
        </p:spPr>
      </p:pic>
      <p:sp>
        <p:nvSpPr>
          <p:cNvPr id="55" name="圆角矩形 54"/>
          <p:cNvSpPr/>
          <p:nvPr/>
        </p:nvSpPr>
        <p:spPr bwMode="auto">
          <a:xfrm>
            <a:off x="1310640" y="2692922"/>
            <a:ext cx="1260893" cy="1885608"/>
          </a:xfrm>
          <a:prstGeom prst="roundRect">
            <a:avLst>
              <a:gd name="adj" fmla="val 3059"/>
            </a:avLst>
          </a:prstGeom>
          <a:noFill/>
          <a:ln w="9525" cap="flat" cmpd="sng" algn="ctr">
            <a:solidFill>
              <a:srgbClr val="FF0000"/>
            </a:solidFill>
            <a:prstDash val="dash"/>
            <a:round/>
            <a:headEnd type="none" w="med" len="med"/>
            <a:tailEnd type="none" w="med" len="med"/>
          </a:ln>
          <a:effectLst/>
        </p:spPr>
        <p:txBody>
          <a:bodyPr vert="horz" wrap="square" lIns="0" tIns="0" rIns="0" bIns="0" numCol="1" rtlCol="0" anchor="t" anchorCtr="0" compatLnSpc="1">
            <a:noAutofit/>
          </a:bodyPr>
          <a:lstStyle/>
          <a:p>
            <a:pPr defTabSz="444500">
              <a:buClr>
                <a:srgbClr val="A2A2A2"/>
              </a:buClr>
              <a:buSzPct val="70000"/>
            </a:pPr>
            <a:endParaRPr lang="zh-CN" altLang="en-US" smtClean="0">
              <a:solidFill>
                <a:srgbClr val="333399"/>
              </a:solidFill>
            </a:endParaRPr>
          </a:p>
        </p:txBody>
      </p:sp>
      <p:cxnSp>
        <p:nvCxnSpPr>
          <p:cNvPr id="56" name="肘形连接符 12"/>
          <p:cNvCxnSpPr/>
          <p:nvPr/>
        </p:nvCxnSpPr>
        <p:spPr bwMode="auto">
          <a:xfrm rot="5400000" flipH="1" flipV="1">
            <a:off x="2987760" y="1801580"/>
            <a:ext cx="4229" cy="2035303"/>
          </a:xfrm>
          <a:prstGeom prst="bentConnector3">
            <a:avLst>
              <a:gd name="adj1" fmla="val 6347177"/>
            </a:avLst>
          </a:prstGeom>
          <a:noFill/>
          <a:ln w="9525" cap="flat" cmpd="sng" algn="ctr">
            <a:solidFill>
              <a:schemeClr val="bg1">
                <a:lumMod val="50000"/>
              </a:schemeClr>
            </a:solidFill>
            <a:prstDash val="solid"/>
            <a:round/>
            <a:headEnd type="none" w="med" len="med"/>
            <a:tailEnd type="none" w="med" len="med"/>
          </a:ln>
          <a:effectLst/>
        </p:spPr>
      </p:cxnSp>
      <p:cxnSp>
        <p:nvCxnSpPr>
          <p:cNvPr id="57" name="直接连接符 13"/>
          <p:cNvCxnSpPr/>
          <p:nvPr/>
        </p:nvCxnSpPr>
        <p:spPr bwMode="auto">
          <a:xfrm flipV="1">
            <a:off x="2929176" y="2217763"/>
            <a:ext cx="0" cy="338207"/>
          </a:xfrm>
          <a:prstGeom prst="line">
            <a:avLst/>
          </a:prstGeom>
          <a:noFill/>
          <a:ln w="9525" cap="flat" cmpd="sng" algn="ctr">
            <a:solidFill>
              <a:schemeClr val="bg1">
                <a:lumMod val="50000"/>
              </a:schemeClr>
            </a:solidFill>
            <a:prstDash val="solid"/>
            <a:round/>
            <a:headEnd type="none" w="med" len="med"/>
            <a:tailEnd type="none" w="med" len="med"/>
          </a:ln>
          <a:effectLst/>
        </p:spPr>
      </p:cxnSp>
      <p:sp>
        <p:nvSpPr>
          <p:cNvPr id="58" name="Rectangle 17"/>
          <p:cNvSpPr>
            <a:spLocks noChangeAspect="1" noChangeArrowheads="1"/>
          </p:cNvSpPr>
          <p:nvPr/>
        </p:nvSpPr>
        <p:spPr bwMode="auto">
          <a:xfrm>
            <a:off x="1428018" y="4326887"/>
            <a:ext cx="1406622" cy="184666"/>
          </a:xfrm>
          <a:prstGeom prst="rect">
            <a:avLst/>
          </a:prstGeom>
          <a:noFill/>
          <a:ln w="9525">
            <a:noFill/>
            <a:miter lim="800000"/>
          </a:ln>
        </p:spPr>
        <p:txBody>
          <a:bodyPr wrap="square" lIns="0" tIns="0" rIns="0" bIns="0">
            <a:spAutoFit/>
          </a:bodyPr>
          <a:lstStyle/>
          <a:p>
            <a:pPr fontAlgn="auto">
              <a:spcBef>
                <a:spcPts val="0"/>
              </a:spcBef>
              <a:spcAft>
                <a:spcPts val="0"/>
              </a:spcAft>
              <a:defRPr/>
            </a:pPr>
            <a:r>
              <a:rPr lang="zh-CN" altLang="en-US" sz="1200" b="1" kern="0" dirty="0" smtClean="0">
                <a:solidFill>
                  <a:srgbClr val="000000"/>
                </a:solidFill>
                <a:latin typeface="微软雅黑" panose="020B0503020204020204" pitchFamily="34" charset="-122"/>
                <a:ea typeface="微软雅黑" panose="020B0503020204020204" pitchFamily="34" charset="-122"/>
              </a:rPr>
              <a:t>集中转发区域</a:t>
            </a:r>
            <a:endParaRPr lang="en-US" altLang="zh-CN" sz="1200" b="1" kern="0" dirty="0" smtClean="0">
              <a:solidFill>
                <a:srgbClr val="000000"/>
              </a:solidFill>
              <a:latin typeface="微软雅黑" panose="020B0503020204020204" pitchFamily="34" charset="-122"/>
              <a:ea typeface="微软雅黑" panose="020B0503020204020204" pitchFamily="34" charset="-122"/>
            </a:endParaRPr>
          </a:p>
        </p:txBody>
      </p:sp>
      <p:sp>
        <p:nvSpPr>
          <p:cNvPr id="59" name="Rectangle 17"/>
          <p:cNvSpPr>
            <a:spLocks noChangeAspect="1" noChangeArrowheads="1"/>
          </p:cNvSpPr>
          <p:nvPr/>
        </p:nvSpPr>
        <p:spPr bwMode="auto">
          <a:xfrm>
            <a:off x="3550300" y="4347991"/>
            <a:ext cx="1337930" cy="184666"/>
          </a:xfrm>
          <a:prstGeom prst="rect">
            <a:avLst/>
          </a:prstGeom>
          <a:noFill/>
          <a:ln w="9525">
            <a:noFill/>
            <a:miter lim="800000"/>
          </a:ln>
        </p:spPr>
        <p:txBody>
          <a:bodyPr wrap="square" lIns="0" tIns="0" rIns="0" bIns="0">
            <a:spAutoFit/>
          </a:bodyPr>
          <a:lstStyle/>
          <a:p>
            <a:pPr fontAlgn="auto">
              <a:spcBef>
                <a:spcPts val="0"/>
              </a:spcBef>
              <a:spcAft>
                <a:spcPts val="0"/>
              </a:spcAft>
              <a:defRPr/>
            </a:pPr>
            <a:r>
              <a:rPr lang="zh-CN" altLang="en-US" sz="1200" b="1" kern="0" dirty="0" smtClean="0">
                <a:solidFill>
                  <a:srgbClr val="000000"/>
                </a:solidFill>
                <a:latin typeface="微软雅黑" panose="020B0503020204020204" pitchFamily="34" charset="-122"/>
                <a:ea typeface="微软雅黑" panose="020B0503020204020204" pitchFamily="34" charset="-122"/>
              </a:rPr>
              <a:t>本地转发区域</a:t>
            </a:r>
            <a:r>
              <a:rPr lang="en-US" altLang="zh-CN" sz="1200" b="1" kern="0" dirty="0" smtClean="0">
                <a:solidFill>
                  <a:srgbClr val="000000"/>
                </a:solidFill>
                <a:latin typeface="微软雅黑" panose="020B0503020204020204" pitchFamily="34" charset="-122"/>
                <a:ea typeface="微软雅黑" panose="020B0503020204020204" pitchFamily="34" charset="-122"/>
              </a:rPr>
              <a:t> </a:t>
            </a:r>
            <a:endParaRPr lang="en-US" altLang="zh-CN" sz="1200" b="1" kern="0" dirty="0" smtClean="0">
              <a:solidFill>
                <a:srgbClr val="000000"/>
              </a:solidFill>
              <a:latin typeface="微软雅黑" panose="020B0503020204020204" pitchFamily="34" charset="-122"/>
              <a:ea typeface="微软雅黑" panose="020B0503020204020204" pitchFamily="34" charset="-122"/>
            </a:endParaRPr>
          </a:p>
        </p:txBody>
      </p:sp>
      <p:pic>
        <p:nvPicPr>
          <p:cNvPr id="60" name="Picture 338" descr="图片262"/>
          <p:cNvPicPr>
            <a:picLocks noChangeAspect="1" noChangeArrowheads="1"/>
          </p:cNvPicPr>
          <p:nvPr/>
        </p:nvPicPr>
        <p:blipFill>
          <a:blip r:embed="rId2" cstate="print"/>
          <a:srcRect/>
          <a:stretch>
            <a:fillRect/>
          </a:stretch>
        </p:blipFill>
        <p:spPr bwMode="auto">
          <a:xfrm>
            <a:off x="3528707" y="3418460"/>
            <a:ext cx="309285" cy="316386"/>
          </a:xfrm>
          <a:prstGeom prst="rect">
            <a:avLst/>
          </a:prstGeom>
          <a:noFill/>
          <a:ln w="9525">
            <a:noFill/>
            <a:miter lim="800000"/>
            <a:headEnd/>
            <a:tailEnd/>
          </a:ln>
        </p:spPr>
      </p:pic>
      <p:pic>
        <p:nvPicPr>
          <p:cNvPr id="61" name="Picture 338" descr="图片262"/>
          <p:cNvPicPr>
            <a:picLocks noChangeAspect="1" noChangeArrowheads="1"/>
          </p:cNvPicPr>
          <p:nvPr/>
        </p:nvPicPr>
        <p:blipFill>
          <a:blip r:embed="rId2" cstate="print"/>
          <a:srcRect/>
          <a:stretch>
            <a:fillRect/>
          </a:stretch>
        </p:blipFill>
        <p:spPr bwMode="auto">
          <a:xfrm>
            <a:off x="4230235" y="3418460"/>
            <a:ext cx="309285" cy="316386"/>
          </a:xfrm>
          <a:prstGeom prst="rect">
            <a:avLst/>
          </a:prstGeom>
          <a:noFill/>
          <a:ln w="9525">
            <a:noFill/>
            <a:miter lim="800000"/>
            <a:headEnd/>
            <a:tailEnd/>
          </a:ln>
        </p:spPr>
      </p:pic>
      <p:cxnSp>
        <p:nvCxnSpPr>
          <p:cNvPr id="62" name="肘形连接符 61"/>
          <p:cNvCxnSpPr>
            <a:stCxn id="60" idx="0"/>
            <a:endCxn id="61" idx="0"/>
          </p:cNvCxnSpPr>
          <p:nvPr/>
        </p:nvCxnSpPr>
        <p:spPr bwMode="auto">
          <a:xfrm rot="5400000" flipH="1" flipV="1">
            <a:off x="4034299" y="3067697"/>
            <a:ext cx="10538" cy="701528"/>
          </a:xfrm>
          <a:prstGeom prst="bentConnector3">
            <a:avLst>
              <a:gd name="adj1" fmla="val 1800000"/>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 name="直接连接符 62"/>
          <p:cNvCxnSpPr/>
          <p:nvPr/>
        </p:nvCxnSpPr>
        <p:spPr bwMode="auto">
          <a:xfrm flipH="1">
            <a:off x="3996664" y="3045204"/>
            <a:ext cx="1016" cy="175045"/>
          </a:xfrm>
          <a:prstGeom prst="line">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64" name="Picture 461" descr="图片240"/>
          <p:cNvPicPr>
            <a:picLocks noChangeAspect="1" noChangeArrowheads="1"/>
          </p:cNvPicPr>
          <p:nvPr/>
        </p:nvPicPr>
        <p:blipFill>
          <a:blip r:embed="rId3" cstate="print"/>
          <a:srcRect/>
          <a:stretch>
            <a:fillRect/>
          </a:stretch>
        </p:blipFill>
        <p:spPr bwMode="auto">
          <a:xfrm>
            <a:off x="3873145" y="2817118"/>
            <a:ext cx="309285" cy="316386"/>
          </a:xfrm>
          <a:prstGeom prst="rect">
            <a:avLst/>
          </a:prstGeom>
          <a:noFill/>
          <a:ln w="9525">
            <a:noFill/>
            <a:miter lim="800000"/>
            <a:headEnd/>
            <a:tailEnd/>
          </a:ln>
        </p:spPr>
      </p:pic>
      <p:sp>
        <p:nvSpPr>
          <p:cNvPr id="65" name="圆角矩形 64"/>
          <p:cNvSpPr/>
          <p:nvPr/>
        </p:nvSpPr>
        <p:spPr bwMode="auto">
          <a:xfrm>
            <a:off x="3505200" y="2711554"/>
            <a:ext cx="1130983" cy="1880804"/>
          </a:xfrm>
          <a:prstGeom prst="roundRect">
            <a:avLst>
              <a:gd name="adj" fmla="val 3059"/>
            </a:avLst>
          </a:prstGeom>
          <a:noFill/>
          <a:ln w="9525" cap="flat" cmpd="sng" algn="ctr">
            <a:solidFill>
              <a:srgbClr val="FF0000"/>
            </a:solidFill>
            <a:prstDash val="dash"/>
            <a:round/>
            <a:headEnd type="none" w="med" len="med"/>
            <a:tailEnd type="none" w="med" len="med"/>
          </a:ln>
          <a:effectLst/>
        </p:spPr>
        <p:txBody>
          <a:bodyPr vert="horz" wrap="square" lIns="0" tIns="0" rIns="0" bIns="0" numCol="1" rtlCol="0" anchor="t" anchorCtr="0" compatLnSpc="1">
            <a:noAutofit/>
          </a:bodyPr>
          <a:lstStyle/>
          <a:p>
            <a:pPr defTabSz="444500">
              <a:buClr>
                <a:srgbClr val="A2A2A2"/>
              </a:buClr>
              <a:buSzPct val="70000"/>
            </a:pPr>
            <a:endParaRPr lang="zh-CN" altLang="en-US" smtClean="0">
              <a:solidFill>
                <a:srgbClr val="333399"/>
              </a:solidFill>
            </a:endParaRPr>
          </a:p>
        </p:txBody>
      </p:sp>
      <p:sp>
        <p:nvSpPr>
          <p:cNvPr id="67" name="任意多边形 18"/>
          <p:cNvSpPr/>
          <p:nvPr/>
        </p:nvSpPr>
        <p:spPr bwMode="auto">
          <a:xfrm>
            <a:off x="2932578" y="1786548"/>
            <a:ext cx="1570842" cy="1771992"/>
          </a:xfrm>
          <a:custGeom>
            <a:avLst/>
            <a:gdLst>
              <a:gd name="connsiteX0" fmla="*/ 0 w 1783645"/>
              <a:gd name="connsiteY0" fmla="*/ 0 h 2054578"/>
              <a:gd name="connsiteX1" fmla="*/ 158045 w 1783645"/>
              <a:gd name="connsiteY1" fmla="*/ 767644 h 2054578"/>
              <a:gd name="connsiteX2" fmla="*/ 745067 w 1783645"/>
              <a:gd name="connsiteY2" fmla="*/ 824089 h 2054578"/>
              <a:gd name="connsiteX3" fmla="*/ 1546578 w 1783645"/>
              <a:gd name="connsiteY3" fmla="*/ 948266 h 2054578"/>
              <a:gd name="connsiteX4" fmla="*/ 1433689 w 1783645"/>
              <a:gd name="connsiteY4" fmla="*/ 1456266 h 2054578"/>
              <a:gd name="connsiteX5" fmla="*/ 1783645 w 1783645"/>
              <a:gd name="connsiteY5" fmla="*/ 2054578 h 2054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3645" h="2054578">
                <a:moveTo>
                  <a:pt x="0" y="0"/>
                </a:moveTo>
                <a:cubicBezTo>
                  <a:pt x="16933" y="315148"/>
                  <a:pt x="33867" y="630296"/>
                  <a:pt x="158045" y="767644"/>
                </a:cubicBezTo>
                <a:cubicBezTo>
                  <a:pt x="282223" y="904992"/>
                  <a:pt x="513645" y="793985"/>
                  <a:pt x="745067" y="824089"/>
                </a:cubicBezTo>
                <a:cubicBezTo>
                  <a:pt x="976489" y="854193"/>
                  <a:pt x="1431808" y="842903"/>
                  <a:pt x="1546578" y="948266"/>
                </a:cubicBezTo>
                <a:cubicBezTo>
                  <a:pt x="1661348" y="1053629"/>
                  <a:pt x="1394178" y="1271881"/>
                  <a:pt x="1433689" y="1456266"/>
                </a:cubicBezTo>
                <a:cubicBezTo>
                  <a:pt x="1473200" y="1640651"/>
                  <a:pt x="1730964" y="1958622"/>
                  <a:pt x="1783645" y="2054578"/>
                </a:cubicBezTo>
              </a:path>
            </a:pathLst>
          </a:custGeom>
          <a:noFill/>
          <a:ln w="44450" cap="flat" cmpd="sng" algn="ctr">
            <a:solidFill>
              <a:schemeClr val="tx2"/>
            </a:solidFill>
            <a:prstDash val="sysDash"/>
            <a:round/>
            <a:headEnd type="none" w="med" len="med"/>
            <a:tailEnd type="none" w="med" len="med"/>
          </a:ln>
          <a:effectLst/>
        </p:spPr>
        <p:txBody>
          <a:bodyPr rtlCol="0" anchor="ctr"/>
          <a:lstStyle/>
          <a:p>
            <a:pPr algn="ctr"/>
            <a:endParaRPr lang="zh-CN" altLang="en-US">
              <a:solidFill>
                <a:srgbClr val="000000"/>
              </a:solidFill>
            </a:endParaRPr>
          </a:p>
        </p:txBody>
      </p:sp>
      <p:sp>
        <p:nvSpPr>
          <p:cNvPr id="68" name="Text Box 178"/>
          <p:cNvSpPr txBox="1">
            <a:spLocks noChangeArrowheads="1"/>
          </p:cNvSpPr>
          <p:nvPr/>
        </p:nvSpPr>
        <p:spPr bwMode="auto">
          <a:xfrm>
            <a:off x="3122537" y="2127803"/>
            <a:ext cx="775500" cy="264639"/>
          </a:xfrm>
          <a:prstGeom prst="rect">
            <a:avLst/>
          </a:prstGeom>
          <a:noFill/>
          <a:ln w="9525" algn="ctr">
            <a:noFill/>
            <a:miter lim="800000"/>
          </a:ln>
        </p:spPr>
        <p:txBody>
          <a:bodyPr wrap="none" lIns="79200" tIns="39600" rIns="79200" bIns="39600">
            <a:spAutoFit/>
          </a:bodyPr>
          <a:lstStyle/>
          <a:p>
            <a:pPr algn="ctr" defTabSz="801370" fontAlgn="auto">
              <a:spcBef>
                <a:spcPts val="0"/>
              </a:spcBef>
              <a:spcAft>
                <a:spcPts val="0"/>
              </a:spcAft>
            </a:pPr>
            <a:r>
              <a:rPr lang="zh-CN" altLang="en-US" sz="1200" b="1" dirty="0" smtClean="0">
                <a:solidFill>
                  <a:srgbClr val="FF0000"/>
                </a:solidFill>
                <a:latin typeface="微软雅黑" panose="020B0503020204020204" pitchFamily="34" charset="-122"/>
                <a:ea typeface="微软雅黑" panose="020B0503020204020204" pitchFamily="34" charset="-122"/>
              </a:rPr>
              <a:t>本地转发</a:t>
            </a:r>
            <a:endParaRPr lang="en-US" altLang="zh-CN" sz="1200" b="1" dirty="0">
              <a:solidFill>
                <a:srgbClr val="FF0000"/>
              </a:solidFill>
              <a:latin typeface="微软雅黑" panose="020B0503020204020204" pitchFamily="34" charset="-122"/>
              <a:ea typeface="微软雅黑" panose="020B0503020204020204" pitchFamily="34" charset="-122"/>
            </a:endParaRPr>
          </a:p>
        </p:txBody>
      </p:sp>
      <p:sp>
        <p:nvSpPr>
          <p:cNvPr id="69" name="Text Box 178"/>
          <p:cNvSpPr txBox="1">
            <a:spLocks noChangeArrowheads="1"/>
          </p:cNvSpPr>
          <p:nvPr/>
        </p:nvSpPr>
        <p:spPr bwMode="auto">
          <a:xfrm>
            <a:off x="2008987" y="2032933"/>
            <a:ext cx="775500" cy="264639"/>
          </a:xfrm>
          <a:prstGeom prst="rect">
            <a:avLst/>
          </a:prstGeom>
          <a:noFill/>
          <a:ln w="9525" algn="ctr">
            <a:noFill/>
            <a:miter lim="800000"/>
          </a:ln>
        </p:spPr>
        <p:txBody>
          <a:bodyPr wrap="none" lIns="79200" tIns="39600" rIns="79200" bIns="39600">
            <a:spAutoFit/>
          </a:bodyPr>
          <a:lstStyle/>
          <a:p>
            <a:pPr algn="ctr" defTabSz="801370" fontAlgn="auto">
              <a:spcBef>
                <a:spcPts val="0"/>
              </a:spcBef>
              <a:spcAft>
                <a:spcPts val="0"/>
              </a:spcAft>
            </a:pPr>
            <a:r>
              <a:rPr lang="zh-CN" altLang="en-US" sz="1200" b="1" dirty="0" smtClean="0">
                <a:solidFill>
                  <a:srgbClr val="FF0000"/>
                </a:solidFill>
                <a:latin typeface="微软雅黑" panose="020B0503020204020204" pitchFamily="34" charset="-122"/>
                <a:ea typeface="微软雅黑" panose="020B0503020204020204" pitchFamily="34" charset="-122"/>
              </a:rPr>
              <a:t>集中转发</a:t>
            </a:r>
            <a:endParaRPr lang="en-US" altLang="zh-CN" sz="1200" b="1" dirty="0">
              <a:solidFill>
                <a:srgbClr val="FF0000"/>
              </a:solidFill>
              <a:latin typeface="微软雅黑" panose="020B0503020204020204" pitchFamily="34" charset="-122"/>
              <a:ea typeface="微软雅黑" panose="020B0503020204020204" pitchFamily="34" charset="-122"/>
            </a:endParaRPr>
          </a:p>
        </p:txBody>
      </p:sp>
      <p:sp>
        <p:nvSpPr>
          <p:cNvPr id="71" name="矩形 21"/>
          <p:cNvSpPr/>
          <p:nvPr/>
        </p:nvSpPr>
        <p:spPr>
          <a:xfrm>
            <a:off x="1606778" y="1231819"/>
            <a:ext cx="1874872" cy="276999"/>
          </a:xfrm>
          <a:prstGeom prst="rect">
            <a:avLst/>
          </a:prstGeom>
        </p:spPr>
        <p:txBody>
          <a:bodyPr wrap="none">
            <a:spAutoFit/>
          </a:bodyPr>
          <a:lstStyle/>
          <a:p>
            <a:pPr>
              <a:buClr>
                <a:srgbClr val="CC9900"/>
              </a:buClr>
            </a:pPr>
            <a:r>
              <a:rPr lang="zh-CN" altLang="en-US" sz="1200" b="1" dirty="0" smtClean="0">
                <a:solidFill>
                  <a:srgbClr val="000000"/>
                </a:solidFill>
                <a:latin typeface="微软雅黑" panose="020B0503020204020204" pitchFamily="34" charset="-122"/>
                <a:ea typeface="微软雅黑" panose="020B0503020204020204" pitchFamily="34" charset="-122"/>
              </a:rPr>
              <a:t>敏捷交换机：</a:t>
            </a:r>
            <a:r>
              <a:rPr lang="en-US" altLang="zh-CN" sz="1200" b="1" dirty="0" smtClean="0">
                <a:solidFill>
                  <a:srgbClr val="000000"/>
                </a:solidFill>
                <a:latin typeface="微软雅黑" panose="020B0503020204020204" pitchFamily="34" charset="-122"/>
                <a:ea typeface="微软雅黑" panose="020B0503020204020204" pitchFamily="34" charset="-122"/>
              </a:rPr>
              <a:t>Native AC</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sp>
        <p:nvSpPr>
          <p:cNvPr id="72" name="任意多边形 22"/>
          <p:cNvSpPr/>
          <p:nvPr/>
        </p:nvSpPr>
        <p:spPr bwMode="auto">
          <a:xfrm>
            <a:off x="3048000" y="1086370"/>
            <a:ext cx="864883" cy="635750"/>
          </a:xfrm>
          <a:custGeom>
            <a:avLst/>
            <a:gdLst>
              <a:gd name="connsiteX0" fmla="*/ 0 w 972151"/>
              <a:gd name="connsiteY0" fmla="*/ 821356 h 821356"/>
              <a:gd name="connsiteX1" fmla="*/ 231006 w 972151"/>
              <a:gd name="connsiteY1" fmla="*/ 648101 h 821356"/>
              <a:gd name="connsiteX2" fmla="*/ 625642 w 972151"/>
              <a:gd name="connsiteY2" fmla="*/ 80210 h 821356"/>
              <a:gd name="connsiteX3" fmla="*/ 972151 w 972151"/>
              <a:gd name="connsiteY3" fmla="*/ 166838 h 821356"/>
            </a:gdLst>
            <a:ahLst/>
            <a:cxnLst>
              <a:cxn ang="0">
                <a:pos x="connsiteX0" y="connsiteY0"/>
              </a:cxn>
              <a:cxn ang="0">
                <a:pos x="connsiteX1" y="connsiteY1"/>
              </a:cxn>
              <a:cxn ang="0">
                <a:pos x="connsiteX2" y="connsiteY2"/>
              </a:cxn>
              <a:cxn ang="0">
                <a:pos x="connsiteX3" y="connsiteY3"/>
              </a:cxn>
            </a:cxnLst>
            <a:rect l="l" t="t" r="r" b="b"/>
            <a:pathLst>
              <a:path w="972151" h="821356">
                <a:moveTo>
                  <a:pt x="0" y="821356"/>
                </a:moveTo>
                <a:cubicBezTo>
                  <a:pt x="63366" y="796490"/>
                  <a:pt x="126732" y="771625"/>
                  <a:pt x="231006" y="648101"/>
                </a:cubicBezTo>
                <a:cubicBezTo>
                  <a:pt x="335280" y="524577"/>
                  <a:pt x="502118" y="160420"/>
                  <a:pt x="625642" y="80210"/>
                </a:cubicBezTo>
                <a:cubicBezTo>
                  <a:pt x="749166" y="0"/>
                  <a:pt x="860658" y="83419"/>
                  <a:pt x="972151" y="166838"/>
                </a:cubicBezTo>
              </a:path>
            </a:pathLst>
          </a:custGeom>
          <a:noFill/>
          <a:ln w="44450" cap="flat" cmpd="sng" algn="ctr">
            <a:solidFill>
              <a:srgbClr val="7030A0"/>
            </a:solidFill>
            <a:prstDash val="sysDash"/>
            <a:round/>
            <a:headEnd type="none" w="med" len="med"/>
            <a:tailEnd type="none" w="med" len="med"/>
          </a:ln>
          <a:effectLst/>
        </p:spPr>
        <p:txBody>
          <a:bodyPr rtlCol="0" anchor="ctr"/>
          <a:lstStyle/>
          <a:p>
            <a:pPr algn="ctr"/>
            <a:endParaRPr lang="zh-CN" altLang="en-US">
              <a:solidFill>
                <a:srgbClr val="000000"/>
              </a:solidFill>
            </a:endParaRPr>
          </a:p>
        </p:txBody>
      </p:sp>
      <p:pic>
        <p:nvPicPr>
          <p:cNvPr id="77" name="Picture 6" descr="电脑前两男"/>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1407627" y="3794772"/>
            <a:ext cx="546908" cy="457105"/>
          </a:xfrm>
          <a:prstGeom prst="rect">
            <a:avLst/>
          </a:prstGeom>
          <a:noFill/>
          <a:ln w="9525">
            <a:noFill/>
            <a:miter lim="800000"/>
            <a:headEnd/>
            <a:tailEnd/>
          </a:ln>
        </p:spPr>
      </p:pic>
      <p:pic>
        <p:nvPicPr>
          <p:cNvPr id="78" name="Picture 6" descr="电脑前两男"/>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2031109" y="3794772"/>
            <a:ext cx="546908" cy="457105"/>
          </a:xfrm>
          <a:prstGeom prst="rect">
            <a:avLst/>
          </a:prstGeom>
          <a:noFill/>
          <a:ln w="9525">
            <a:noFill/>
            <a:miter lim="800000"/>
            <a:headEnd/>
            <a:tailEnd/>
          </a:ln>
        </p:spPr>
      </p:pic>
      <p:pic>
        <p:nvPicPr>
          <p:cNvPr id="79" name="Picture 6" descr="电脑前两男"/>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3509787" y="3794772"/>
            <a:ext cx="546908" cy="457105"/>
          </a:xfrm>
          <a:prstGeom prst="rect">
            <a:avLst/>
          </a:prstGeom>
          <a:noFill/>
          <a:ln w="9525">
            <a:noFill/>
            <a:miter lim="800000"/>
            <a:headEnd/>
            <a:tailEnd/>
          </a:ln>
        </p:spPr>
      </p:pic>
      <p:pic>
        <p:nvPicPr>
          <p:cNvPr id="80" name="Picture 6" descr="电脑前两男"/>
          <p:cNvPicPr>
            <a:picLocks noChangeAspect="1" noChangeArrowheads="1"/>
          </p:cNvPicPr>
          <p:nvPr/>
        </p:nvPicPr>
        <p:blipFill>
          <a:blip r:embed="rId4" cstate="print">
            <a:clrChange>
              <a:clrFrom>
                <a:srgbClr val="FFFFFF"/>
              </a:clrFrom>
              <a:clrTo>
                <a:srgbClr val="FFFFFF">
                  <a:alpha val="0"/>
                </a:srgbClr>
              </a:clrTo>
            </a:clrChange>
          </a:blip>
          <a:srcRect/>
          <a:stretch>
            <a:fillRect/>
          </a:stretch>
        </p:blipFill>
        <p:spPr bwMode="auto">
          <a:xfrm>
            <a:off x="4073001" y="3794772"/>
            <a:ext cx="546908" cy="457105"/>
          </a:xfrm>
          <a:prstGeom prst="rect">
            <a:avLst/>
          </a:prstGeom>
          <a:noFill/>
          <a:ln w="9525">
            <a:noFill/>
            <a:miter lim="800000"/>
            <a:headEnd/>
            <a:tailEnd/>
          </a:ln>
        </p:spPr>
      </p:pic>
      <p:sp>
        <p:nvSpPr>
          <p:cNvPr id="85" name="TextBox 84"/>
          <p:cNvSpPr txBox="1"/>
          <p:nvPr/>
        </p:nvSpPr>
        <p:spPr>
          <a:xfrm>
            <a:off x="3913519" y="794644"/>
            <a:ext cx="697627" cy="246221"/>
          </a:xfrm>
          <a:prstGeom prst="rect">
            <a:avLst/>
          </a:prstGeom>
          <a:noFill/>
        </p:spPr>
        <p:txBody>
          <a:bodyPr wrap="none" rtlCol="0">
            <a:spAutoFit/>
          </a:bodyPr>
          <a:lstStyle/>
          <a:p>
            <a:r>
              <a:rPr lang="zh-CN" altLang="en-US" sz="10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rPr>
              <a:t>网管中心</a:t>
            </a:r>
            <a:endParaRPr lang="en-US" altLang="zh-CN" sz="10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86" name="圆角矩形 85"/>
          <p:cNvSpPr/>
          <p:nvPr/>
        </p:nvSpPr>
        <p:spPr bwMode="auto">
          <a:xfrm>
            <a:off x="3809734" y="1024751"/>
            <a:ext cx="990865" cy="470153"/>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a:solidFill>
                <a:srgbClr val="000000"/>
              </a:solidFill>
              <a:latin typeface="FrutigerNext LT Medium"/>
              <a:ea typeface="宋体" panose="02010600030101010101" pitchFamily="2" charset="-122"/>
            </a:endParaRPr>
          </a:p>
        </p:txBody>
      </p:sp>
      <p:pic>
        <p:nvPicPr>
          <p:cNvPr id="87" name="Picture 797" descr="图片19"/>
          <p:cNvPicPr>
            <a:picLocks noChangeAspect="1" noChangeArrowheads="1"/>
          </p:cNvPicPr>
          <p:nvPr/>
        </p:nvPicPr>
        <p:blipFill>
          <a:blip r:embed="rId5" cstate="print"/>
          <a:srcRect/>
          <a:stretch>
            <a:fillRect/>
          </a:stretch>
        </p:blipFill>
        <p:spPr bwMode="auto">
          <a:xfrm>
            <a:off x="4075652" y="1172279"/>
            <a:ext cx="434803" cy="256848"/>
          </a:xfrm>
          <a:prstGeom prst="rect">
            <a:avLst/>
          </a:prstGeom>
          <a:noFill/>
        </p:spPr>
      </p:pic>
      <p:pic>
        <p:nvPicPr>
          <p:cNvPr id="88" name="Picture 461" descr="图片240"/>
          <p:cNvPicPr>
            <a:picLocks noChangeAspect="1" noChangeArrowheads="1"/>
          </p:cNvPicPr>
          <p:nvPr/>
        </p:nvPicPr>
        <p:blipFill>
          <a:blip r:embed="rId3" cstate="print"/>
          <a:srcRect/>
          <a:stretch>
            <a:fillRect/>
          </a:stretch>
        </p:blipFill>
        <p:spPr bwMode="auto">
          <a:xfrm>
            <a:off x="3829563" y="1146166"/>
            <a:ext cx="225211" cy="228820"/>
          </a:xfrm>
          <a:prstGeom prst="rect">
            <a:avLst/>
          </a:prstGeom>
          <a:noFill/>
        </p:spPr>
      </p:pic>
      <p:pic>
        <p:nvPicPr>
          <p:cNvPr id="90" name="Picture 341" descr="图片265"/>
          <p:cNvPicPr>
            <a:picLocks noChangeAspect="1" noChangeArrowheads="1"/>
          </p:cNvPicPr>
          <p:nvPr/>
        </p:nvPicPr>
        <p:blipFill>
          <a:blip r:embed="rId6" cstate="print"/>
          <a:srcRect/>
          <a:stretch>
            <a:fillRect/>
          </a:stretch>
        </p:blipFill>
        <p:spPr bwMode="auto">
          <a:xfrm>
            <a:off x="2800350" y="1685541"/>
            <a:ext cx="285896" cy="314710"/>
          </a:xfrm>
          <a:prstGeom prst="rect">
            <a:avLst/>
          </a:prstGeom>
          <a:noFill/>
          <a:ln w="9525">
            <a:noFill/>
            <a:miter lim="800000"/>
            <a:headEnd/>
            <a:tailEnd/>
          </a:ln>
        </p:spPr>
      </p:pic>
      <p:sp>
        <p:nvSpPr>
          <p:cNvPr id="94" name="Oval 5"/>
          <p:cNvSpPr>
            <a:spLocks noChangeArrowheads="1"/>
          </p:cNvSpPr>
          <p:nvPr/>
        </p:nvSpPr>
        <p:spPr bwMode="auto">
          <a:xfrm>
            <a:off x="2860484" y="1684020"/>
            <a:ext cx="195136" cy="167640"/>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95" name="任意多边形 18"/>
          <p:cNvSpPr/>
          <p:nvPr/>
        </p:nvSpPr>
        <p:spPr bwMode="auto">
          <a:xfrm rot="15328529">
            <a:off x="1692982" y="1837727"/>
            <a:ext cx="1010687" cy="1859681"/>
          </a:xfrm>
          <a:custGeom>
            <a:avLst/>
            <a:gdLst>
              <a:gd name="connsiteX0" fmla="*/ 0 w 1783645"/>
              <a:gd name="connsiteY0" fmla="*/ 0 h 2054578"/>
              <a:gd name="connsiteX1" fmla="*/ 158045 w 1783645"/>
              <a:gd name="connsiteY1" fmla="*/ 767644 h 2054578"/>
              <a:gd name="connsiteX2" fmla="*/ 745067 w 1783645"/>
              <a:gd name="connsiteY2" fmla="*/ 824089 h 2054578"/>
              <a:gd name="connsiteX3" fmla="*/ 1546578 w 1783645"/>
              <a:gd name="connsiteY3" fmla="*/ 948266 h 2054578"/>
              <a:gd name="connsiteX4" fmla="*/ 1433689 w 1783645"/>
              <a:gd name="connsiteY4" fmla="*/ 1456266 h 2054578"/>
              <a:gd name="connsiteX5" fmla="*/ 1783645 w 1783645"/>
              <a:gd name="connsiteY5" fmla="*/ 2054578 h 2054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3645" h="2054578">
                <a:moveTo>
                  <a:pt x="0" y="0"/>
                </a:moveTo>
                <a:cubicBezTo>
                  <a:pt x="16933" y="315148"/>
                  <a:pt x="33867" y="630296"/>
                  <a:pt x="158045" y="767644"/>
                </a:cubicBezTo>
                <a:cubicBezTo>
                  <a:pt x="282223" y="904992"/>
                  <a:pt x="513645" y="793985"/>
                  <a:pt x="745067" y="824089"/>
                </a:cubicBezTo>
                <a:cubicBezTo>
                  <a:pt x="976489" y="854193"/>
                  <a:pt x="1431808" y="842903"/>
                  <a:pt x="1546578" y="948266"/>
                </a:cubicBezTo>
                <a:cubicBezTo>
                  <a:pt x="1661348" y="1053629"/>
                  <a:pt x="1394178" y="1271881"/>
                  <a:pt x="1433689" y="1456266"/>
                </a:cubicBezTo>
                <a:cubicBezTo>
                  <a:pt x="1473200" y="1640651"/>
                  <a:pt x="1730964" y="1958622"/>
                  <a:pt x="1783645" y="2054578"/>
                </a:cubicBezTo>
              </a:path>
            </a:pathLst>
          </a:custGeom>
          <a:noFill/>
          <a:ln w="44450" cap="flat" cmpd="sng" algn="ctr">
            <a:solidFill>
              <a:schemeClr val="tx2"/>
            </a:solidFill>
            <a:prstDash val="sysDash"/>
            <a:round/>
            <a:headEnd type="none" w="med" len="med"/>
            <a:tailEnd type="none" w="med" len="med"/>
          </a:ln>
          <a:effectLst/>
        </p:spPr>
        <p:txBody>
          <a:bodyPr rtlCol="0" anchor="ctr"/>
          <a:lstStyle/>
          <a:p>
            <a:pPr algn="ctr"/>
            <a:endParaRPr lang="zh-CN" altLang="en-US">
              <a:solidFill>
                <a:srgbClr val="000000"/>
              </a:solidFill>
            </a:endParaRPr>
          </a:p>
        </p:txBody>
      </p:sp>
      <p:cxnSp>
        <p:nvCxnSpPr>
          <p:cNvPr id="99" name="直接连接符 13"/>
          <p:cNvCxnSpPr/>
          <p:nvPr/>
        </p:nvCxnSpPr>
        <p:spPr bwMode="auto">
          <a:xfrm flipV="1">
            <a:off x="2936796" y="2553043"/>
            <a:ext cx="0" cy="338207"/>
          </a:xfrm>
          <a:prstGeom prst="line">
            <a:avLst/>
          </a:prstGeom>
          <a:noFill/>
          <a:ln w="9525" cap="flat" cmpd="sng" algn="ctr">
            <a:solidFill>
              <a:schemeClr val="bg1">
                <a:lumMod val="50000"/>
              </a:schemeClr>
            </a:solidFill>
            <a:prstDash val="solid"/>
            <a:round/>
            <a:headEnd type="none" w="med" len="med"/>
            <a:tailEnd type="none" w="med" len="med"/>
          </a:ln>
          <a:effectLst/>
        </p:spPr>
      </p:cxnSp>
      <p:pic>
        <p:nvPicPr>
          <p:cNvPr id="100" name="Picture 461" descr="图片240"/>
          <p:cNvPicPr>
            <a:picLocks noChangeAspect="1" noChangeArrowheads="1"/>
          </p:cNvPicPr>
          <p:nvPr/>
        </p:nvPicPr>
        <p:blipFill>
          <a:blip r:embed="rId3" cstate="print"/>
          <a:srcRect/>
          <a:stretch>
            <a:fillRect/>
          </a:stretch>
        </p:blipFill>
        <p:spPr bwMode="auto">
          <a:xfrm>
            <a:off x="2798725" y="2832358"/>
            <a:ext cx="309285" cy="316386"/>
          </a:xfrm>
          <a:prstGeom prst="rect">
            <a:avLst/>
          </a:prstGeom>
          <a:noFill/>
          <a:ln w="9525">
            <a:noFill/>
            <a:miter lim="800000"/>
            <a:headEnd/>
            <a:tailEnd/>
          </a:ln>
        </p:spPr>
      </p:pic>
      <p:grpSp>
        <p:nvGrpSpPr>
          <p:cNvPr id="3" name="组合 105"/>
          <p:cNvGrpSpPr/>
          <p:nvPr/>
        </p:nvGrpSpPr>
        <p:grpSpPr>
          <a:xfrm>
            <a:off x="2616205" y="3278391"/>
            <a:ext cx="785990" cy="432215"/>
            <a:chOff x="1602745" y="4238511"/>
            <a:chExt cx="785990" cy="432215"/>
          </a:xfrm>
        </p:grpSpPr>
        <p:cxnSp>
          <p:nvCxnSpPr>
            <p:cNvPr id="101" name="直接连接符 7"/>
            <p:cNvCxnSpPr>
              <a:cxnSpLocks noChangeShapeType="1"/>
            </p:cNvCxnSpPr>
            <p:nvPr/>
          </p:nvCxnSpPr>
          <p:spPr bwMode="auto">
            <a:xfrm>
              <a:off x="1701449" y="4238511"/>
              <a:ext cx="0" cy="116777"/>
            </a:xfrm>
            <a:prstGeom prst="line">
              <a:avLst/>
            </a:prstGeom>
            <a:noFill/>
            <a:ln w="9525">
              <a:solidFill>
                <a:schemeClr val="tx1"/>
              </a:solidFill>
              <a:round/>
            </a:ln>
          </p:spPr>
        </p:cxnSp>
        <p:pic>
          <p:nvPicPr>
            <p:cNvPr id="102" name="Picture 725" descr="图片325"/>
            <p:cNvPicPr>
              <a:picLocks noChangeAspect="1" noChangeArrowheads="1"/>
            </p:cNvPicPr>
            <p:nvPr/>
          </p:nvPicPr>
          <p:blipFill>
            <a:blip r:embed="rId7" cstate="print"/>
            <a:srcRect/>
            <a:stretch>
              <a:fillRect/>
            </a:stretch>
          </p:blipFill>
          <p:spPr bwMode="auto">
            <a:xfrm>
              <a:off x="1602745" y="4364011"/>
              <a:ext cx="337081" cy="291943"/>
            </a:xfrm>
            <a:prstGeom prst="rect">
              <a:avLst/>
            </a:prstGeom>
            <a:noFill/>
            <a:ln w="9525">
              <a:noFill/>
              <a:miter lim="800000"/>
              <a:headEnd/>
              <a:tailEnd/>
            </a:ln>
          </p:spPr>
        </p:pic>
        <p:pic>
          <p:nvPicPr>
            <p:cNvPr id="103" name="Picture 725" descr="图片325"/>
            <p:cNvPicPr>
              <a:picLocks noChangeAspect="1" noChangeArrowheads="1"/>
            </p:cNvPicPr>
            <p:nvPr/>
          </p:nvPicPr>
          <p:blipFill>
            <a:blip r:embed="rId7" cstate="print"/>
            <a:srcRect/>
            <a:stretch>
              <a:fillRect/>
            </a:stretch>
          </p:blipFill>
          <p:spPr bwMode="auto">
            <a:xfrm>
              <a:off x="2051654" y="4378783"/>
              <a:ext cx="337081" cy="291943"/>
            </a:xfrm>
            <a:prstGeom prst="rect">
              <a:avLst/>
            </a:prstGeom>
            <a:noFill/>
            <a:ln w="9525">
              <a:noFill/>
              <a:miter lim="800000"/>
              <a:headEnd/>
              <a:tailEnd/>
            </a:ln>
          </p:spPr>
        </p:pic>
        <p:cxnSp>
          <p:nvCxnSpPr>
            <p:cNvPr id="104" name="直接连接符 34"/>
            <p:cNvCxnSpPr>
              <a:cxnSpLocks noChangeShapeType="1"/>
            </p:cNvCxnSpPr>
            <p:nvPr/>
          </p:nvCxnSpPr>
          <p:spPr bwMode="auto">
            <a:xfrm>
              <a:off x="1709159" y="4238511"/>
              <a:ext cx="617250" cy="0"/>
            </a:xfrm>
            <a:prstGeom prst="line">
              <a:avLst/>
            </a:prstGeom>
            <a:noFill/>
            <a:ln w="9525">
              <a:solidFill>
                <a:schemeClr val="tx1"/>
              </a:solidFill>
              <a:round/>
            </a:ln>
          </p:spPr>
        </p:cxnSp>
        <p:cxnSp>
          <p:nvCxnSpPr>
            <p:cNvPr id="105" name="直接连接符 7"/>
            <p:cNvCxnSpPr>
              <a:cxnSpLocks noChangeShapeType="1"/>
            </p:cNvCxnSpPr>
            <p:nvPr/>
          </p:nvCxnSpPr>
          <p:spPr bwMode="auto">
            <a:xfrm>
              <a:off x="2333845" y="4247750"/>
              <a:ext cx="0" cy="116777"/>
            </a:xfrm>
            <a:prstGeom prst="line">
              <a:avLst/>
            </a:prstGeom>
            <a:noFill/>
            <a:ln w="9525">
              <a:solidFill>
                <a:schemeClr val="tx1"/>
              </a:solidFill>
              <a:round/>
            </a:ln>
          </p:spPr>
        </p:cxnSp>
      </p:grpSp>
      <p:cxnSp>
        <p:nvCxnSpPr>
          <p:cNvPr id="107" name="直接连接符 106"/>
          <p:cNvCxnSpPr/>
          <p:nvPr/>
        </p:nvCxnSpPr>
        <p:spPr bwMode="auto">
          <a:xfrm flipH="1">
            <a:off x="2929864" y="3090924"/>
            <a:ext cx="1016" cy="175045"/>
          </a:xfrm>
          <a:prstGeom prst="line">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2" name="任意多边形 111"/>
          <p:cNvSpPr/>
          <p:nvPr/>
        </p:nvSpPr>
        <p:spPr bwMode="auto">
          <a:xfrm>
            <a:off x="2887980" y="2080260"/>
            <a:ext cx="38100" cy="1417320"/>
          </a:xfrm>
          <a:custGeom>
            <a:avLst/>
            <a:gdLst>
              <a:gd name="connsiteX0" fmla="*/ 38100 w 38100"/>
              <a:gd name="connsiteY0" fmla="*/ 0 h 1417320"/>
              <a:gd name="connsiteX1" fmla="*/ 0 w 38100"/>
              <a:gd name="connsiteY1" fmla="*/ 1417320 h 1417320"/>
              <a:gd name="connsiteX2" fmla="*/ 0 w 38100"/>
              <a:gd name="connsiteY2" fmla="*/ 1417320 h 1417320"/>
              <a:gd name="connsiteX3" fmla="*/ 0 w 38100"/>
              <a:gd name="connsiteY3" fmla="*/ 1417320 h 1417320"/>
            </a:gdLst>
            <a:ahLst/>
            <a:cxnLst>
              <a:cxn ang="0">
                <a:pos x="connsiteX0" y="connsiteY0"/>
              </a:cxn>
              <a:cxn ang="0">
                <a:pos x="connsiteX1" y="connsiteY1"/>
              </a:cxn>
              <a:cxn ang="0">
                <a:pos x="connsiteX2" y="connsiteY2"/>
              </a:cxn>
              <a:cxn ang="0">
                <a:pos x="connsiteX3" y="connsiteY3"/>
              </a:cxn>
            </a:cxnLst>
            <a:rect l="l" t="t" r="r" b="b"/>
            <a:pathLst>
              <a:path w="38100" h="1417320">
                <a:moveTo>
                  <a:pt x="38100" y="0"/>
                </a:moveTo>
                <a:lnTo>
                  <a:pt x="0" y="1417320"/>
                </a:lnTo>
                <a:lnTo>
                  <a:pt x="0" y="1417320"/>
                </a:lnTo>
                <a:lnTo>
                  <a:pt x="0" y="1417320"/>
                </a:lnTo>
              </a:path>
            </a:pathLst>
          </a:custGeom>
          <a:noFill/>
          <a:ln w="44450">
            <a:solidFill>
              <a:srgbClr val="0000FF"/>
            </a:soli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66" name="矩形 65"/>
          <p:cNvSpPr/>
          <p:nvPr/>
        </p:nvSpPr>
        <p:spPr bwMode="auto">
          <a:xfrm>
            <a:off x="3879821" y="999322"/>
            <a:ext cx="992534" cy="167808"/>
          </a:xfrm>
          <a:prstGeom prst="rect">
            <a:avLst/>
          </a:prstGeom>
          <a:noFill/>
          <a:ln w="19050">
            <a:noFill/>
            <a:prstDash val="dash"/>
            <a:tailEnd type="arrow"/>
          </a:ln>
          <a:effectLst/>
        </p:spPr>
        <p:txBody>
          <a:bodyPr rtlCol="0" anchor="ctr"/>
          <a:lstStyle/>
          <a:p>
            <a:pPr algn="ctr"/>
            <a:r>
              <a:rPr lang="en-US" altLang="zh-CN" sz="900" dirty="0" smtClean="0">
                <a:solidFill>
                  <a:srgbClr val="000000"/>
                </a:solidFill>
                <a:latin typeface="Arial" panose="020B0604020202020204" pitchFamily="34" charset="0"/>
                <a:ea typeface="微软雅黑" panose="020B0503020204020204" pitchFamily="34" charset="-122"/>
                <a:cs typeface="Arial" panose="020B0604020202020204" pitchFamily="34" charset="0"/>
              </a:rPr>
              <a:t>Agile C</a:t>
            </a:r>
            <a:r>
              <a:rPr lang="en-US" altLang="zh-CN" sz="900" dirty="0" smtClean="0">
                <a:solidFill>
                  <a:srgbClr val="000000"/>
                </a:solidFill>
                <a:latin typeface="Arial" panose="020B0604020202020204" pitchFamily="34" charset="0"/>
                <a:cs typeface="Arial" panose="020B0604020202020204" pitchFamily="34" charset="0"/>
              </a:rPr>
              <a:t>ontroller</a:t>
            </a:r>
            <a:endParaRPr lang="zh-CN" altLang="en-US" sz="900" dirty="0">
              <a:solidFill>
                <a:srgbClr val="000000"/>
              </a:solidFill>
              <a:latin typeface="Arial" panose="020B0604020202020204" pitchFamily="34" charset="0"/>
              <a:cs typeface="Arial" panose="020B0604020202020204" pitchFamily="34" charset="0"/>
            </a:endParaRPr>
          </a:p>
        </p:txBody>
      </p:sp>
    </p:spTree>
  </p:cSld>
  <p:clrMapOvr>
    <a:masterClrMapping/>
  </p:clrMapOvr>
  <p:transition advClick="0" advTm="8000">
    <p:fade thruBlk="1"/>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标题 1"/>
          <p:cNvSpPr>
            <a:spLocks noGrp="1"/>
          </p:cNvSpPr>
          <p:nvPr>
            <p:ph type="title"/>
          </p:nvPr>
        </p:nvSpPr>
        <p:spPr/>
        <p:txBody>
          <a:bodyPr/>
          <a:lstStyle/>
          <a:p>
            <a:r>
              <a:rPr lang="zh-CN" altLang="en-US" dirty="0" smtClean="0"/>
              <a:t>产品支持情况</a:t>
            </a:r>
            <a:endParaRPr lang="zh-CN" altLang="en-US" dirty="0"/>
          </a:p>
        </p:txBody>
      </p:sp>
      <p:graphicFrame>
        <p:nvGraphicFramePr>
          <p:cNvPr id="5" name="表格 4"/>
          <p:cNvGraphicFramePr>
            <a:graphicFrameLocks noGrp="1"/>
          </p:cNvGraphicFramePr>
          <p:nvPr/>
        </p:nvGraphicFramePr>
        <p:xfrm>
          <a:off x="742950" y="1133474"/>
          <a:ext cx="7381875" cy="1441800"/>
        </p:xfrm>
        <a:graphic>
          <a:graphicData uri="http://schemas.openxmlformats.org/drawingml/2006/table">
            <a:tbl>
              <a:tblPr firstRow="1" bandRow="1">
                <a:noFill/>
                <a:tableStyleId>{5C22544A-7EE6-4342-B048-85BDC9FD1C3A}</a:tableStyleId>
              </a:tblPr>
              <a:tblGrid>
                <a:gridCol w="1019511"/>
                <a:gridCol w="1019511"/>
                <a:gridCol w="1149825"/>
                <a:gridCol w="1310800"/>
                <a:gridCol w="1441114"/>
                <a:gridCol w="1441114"/>
              </a:tblGrid>
              <a:tr h="376882">
                <a:tc>
                  <a:txBody>
                    <a:bodyPr/>
                    <a:lstStyle/>
                    <a:p>
                      <a:pPr algn="ctr">
                        <a:spcAft>
                          <a:spcPts val="0"/>
                        </a:spcAft>
                      </a:pPr>
                      <a:r>
                        <a:rPr lang="zh-CN" sz="1200" kern="100" dirty="0">
                          <a:solidFill>
                            <a:schemeClr val="bg1"/>
                          </a:solidFill>
                          <a:latin typeface="微软雅黑" panose="020B0503020204020204" pitchFamily="34" charset="-122"/>
                          <a:ea typeface="微软雅黑" panose="020B0503020204020204" pitchFamily="34" charset="-122"/>
                          <a:cs typeface="宋体" panose="02010600030101010101" pitchFamily="2" charset="-122"/>
                        </a:rPr>
                        <a:t>　</a:t>
                      </a:r>
                      <a:endParaRPr lang="zh-CN" sz="1200" kern="100" dirty="0">
                        <a:solidFill>
                          <a:schemeClr val="bg1"/>
                        </a:solidFill>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00000"/>
                    </a:solidFill>
                  </a:tcPr>
                </a:tc>
                <a:tc>
                  <a:txBody>
                    <a:bodyPr/>
                    <a:lstStyle/>
                    <a:p>
                      <a:pPr algn="ctr">
                        <a:spcAft>
                          <a:spcPts val="0"/>
                        </a:spcAft>
                      </a:pPr>
                      <a:r>
                        <a:rPr lang="en-US" sz="1200" kern="100" dirty="0">
                          <a:solidFill>
                            <a:schemeClr val="bg1"/>
                          </a:solidFill>
                          <a:latin typeface="微软雅黑" panose="020B0503020204020204" pitchFamily="34" charset="-122"/>
                          <a:ea typeface="微软雅黑" panose="020B0503020204020204" pitchFamily="34" charset="-122"/>
                          <a:cs typeface="宋体" panose="02010600030101010101" pitchFamily="2" charset="-122"/>
                        </a:rPr>
                        <a:t>S5720HI</a:t>
                      </a:r>
                      <a:endParaRPr lang="zh-CN" sz="1200" kern="100" dirty="0">
                        <a:solidFill>
                          <a:schemeClr val="bg1"/>
                        </a:solidFill>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00000"/>
                    </a:solidFill>
                  </a:tcPr>
                </a:tc>
                <a:tc>
                  <a:txBody>
                    <a:bodyPr/>
                    <a:lstStyle/>
                    <a:p>
                      <a:pPr algn="ctr">
                        <a:spcAft>
                          <a:spcPts val="0"/>
                        </a:spcAft>
                      </a:pPr>
                      <a:r>
                        <a:rPr lang="en-US" sz="1200" kern="100" dirty="0">
                          <a:solidFill>
                            <a:schemeClr val="bg1"/>
                          </a:solidFill>
                          <a:latin typeface="微软雅黑" panose="020B0503020204020204" pitchFamily="34" charset="-122"/>
                          <a:ea typeface="微软雅黑" panose="020B0503020204020204" pitchFamily="34" charset="-122"/>
                          <a:cs typeface="宋体" panose="02010600030101010101" pitchFamily="2" charset="-122"/>
                        </a:rPr>
                        <a:t>S7703/S9703</a:t>
                      </a:r>
                      <a:endParaRPr lang="zh-CN" sz="1200" kern="100" dirty="0">
                        <a:solidFill>
                          <a:schemeClr val="bg1"/>
                        </a:solidFill>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00000"/>
                    </a:solidFill>
                  </a:tcPr>
                </a:tc>
                <a:tc>
                  <a:txBody>
                    <a:bodyPr/>
                    <a:lstStyle/>
                    <a:p>
                      <a:pPr algn="ctr">
                        <a:spcAft>
                          <a:spcPts val="0"/>
                        </a:spcAft>
                      </a:pPr>
                      <a:r>
                        <a:rPr lang="en-US" sz="1200" kern="100" dirty="0">
                          <a:solidFill>
                            <a:schemeClr val="bg1"/>
                          </a:solidFill>
                          <a:latin typeface="微软雅黑" panose="020B0503020204020204" pitchFamily="34" charset="-122"/>
                          <a:ea typeface="微软雅黑" panose="020B0503020204020204" pitchFamily="34" charset="-122"/>
                          <a:cs typeface="宋体" panose="02010600030101010101" pitchFamily="2" charset="-122"/>
                        </a:rPr>
                        <a:t>S7706/S7712</a:t>
                      </a:r>
                      <a:endParaRPr lang="zh-CN" sz="1200" kern="100" dirty="0">
                        <a:solidFill>
                          <a:schemeClr val="bg1"/>
                        </a:solidFill>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00000"/>
                    </a:solidFill>
                  </a:tcPr>
                </a:tc>
                <a:tc>
                  <a:txBody>
                    <a:bodyPr/>
                    <a:lstStyle/>
                    <a:p>
                      <a:pPr algn="ctr">
                        <a:spcAft>
                          <a:spcPts val="0"/>
                        </a:spcAft>
                      </a:pPr>
                      <a:r>
                        <a:rPr lang="en-US" sz="1200" kern="100" dirty="0">
                          <a:solidFill>
                            <a:schemeClr val="bg1"/>
                          </a:solidFill>
                          <a:latin typeface="微软雅黑" panose="020B0503020204020204" pitchFamily="34" charset="-122"/>
                          <a:ea typeface="微软雅黑" panose="020B0503020204020204" pitchFamily="34" charset="-122"/>
                          <a:cs typeface="宋体" panose="02010600030101010101" pitchFamily="2" charset="-122"/>
                        </a:rPr>
                        <a:t>S9706/S9712</a:t>
                      </a:r>
                      <a:endParaRPr lang="zh-CN" sz="1200" kern="100" dirty="0">
                        <a:solidFill>
                          <a:schemeClr val="bg1"/>
                        </a:solidFill>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00000"/>
                    </a:solidFill>
                  </a:tcPr>
                </a:tc>
                <a:tc>
                  <a:txBody>
                    <a:bodyPr/>
                    <a:lstStyle/>
                    <a:p>
                      <a:pPr algn="ctr">
                        <a:spcAft>
                          <a:spcPts val="0"/>
                        </a:spcAft>
                      </a:pPr>
                      <a:r>
                        <a:rPr lang="en-US" sz="1200" kern="100" dirty="0">
                          <a:solidFill>
                            <a:schemeClr val="bg1"/>
                          </a:solidFill>
                          <a:latin typeface="微软雅黑" panose="020B0503020204020204" pitchFamily="34" charset="-122"/>
                          <a:ea typeface="微软雅黑" panose="020B0503020204020204" pitchFamily="34" charset="-122"/>
                          <a:cs typeface="宋体" panose="02010600030101010101" pitchFamily="2" charset="-122"/>
                        </a:rPr>
                        <a:t>S12708/S12712</a:t>
                      </a:r>
                      <a:endParaRPr lang="zh-CN" sz="1200" kern="100" dirty="0">
                        <a:solidFill>
                          <a:schemeClr val="bg1"/>
                        </a:solidFill>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00000"/>
                    </a:solidFill>
                  </a:tcPr>
                </a:tc>
              </a:tr>
              <a:tr h="374103">
                <a:tc>
                  <a:txBody>
                    <a:bodyPr/>
                    <a:lstStyle/>
                    <a:p>
                      <a:pPr algn="ctr">
                        <a:spcAft>
                          <a:spcPts val="0"/>
                        </a:spcAft>
                      </a:pPr>
                      <a:r>
                        <a:rPr lang="en-US" sz="1200" kern="100">
                          <a:solidFill>
                            <a:srgbClr val="000000"/>
                          </a:solidFill>
                          <a:latin typeface="微软雅黑" panose="020B0503020204020204" pitchFamily="34" charset="-122"/>
                          <a:ea typeface="微软雅黑" panose="020B0503020204020204" pitchFamily="34" charset="-122"/>
                          <a:cs typeface="宋体" panose="02010600030101010101" pitchFamily="2" charset="-122"/>
                        </a:rPr>
                        <a:t>AP</a:t>
                      </a:r>
                      <a:r>
                        <a:rPr lang="zh-CN" sz="1200" kern="100">
                          <a:solidFill>
                            <a:srgbClr val="000000"/>
                          </a:solidFill>
                          <a:latin typeface="微软雅黑" panose="020B0503020204020204" pitchFamily="34" charset="-122"/>
                          <a:ea typeface="微软雅黑" panose="020B0503020204020204" pitchFamily="34" charset="-122"/>
                          <a:cs typeface="宋体" panose="02010600030101010101" pitchFamily="2" charset="-122"/>
                        </a:rPr>
                        <a:t>管理能力</a:t>
                      </a:r>
                      <a:endParaRPr lang="zh-CN" sz="1200" kern="100">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spcAft>
                          <a:spcPts val="0"/>
                        </a:spcAft>
                      </a:pPr>
                      <a:r>
                        <a:rPr lang="en-US" sz="1200" kern="100" dirty="0">
                          <a:solidFill>
                            <a:srgbClr val="000000"/>
                          </a:solidFill>
                          <a:latin typeface="微软雅黑" panose="020B0503020204020204" pitchFamily="34" charset="-122"/>
                          <a:ea typeface="微软雅黑" panose="020B0503020204020204" pitchFamily="34" charset="-122"/>
                          <a:cs typeface="宋体" panose="02010600030101010101" pitchFamily="2" charset="-122"/>
                        </a:rPr>
                        <a:t>1024</a:t>
                      </a:r>
                      <a:endParaRPr lang="zh-CN" sz="1200" kern="100" dirty="0">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spcAft>
                          <a:spcPts val="0"/>
                        </a:spcAft>
                      </a:pPr>
                      <a:r>
                        <a:rPr lang="en-US" sz="1200" kern="100" dirty="0">
                          <a:solidFill>
                            <a:srgbClr val="000000"/>
                          </a:solidFill>
                          <a:latin typeface="微软雅黑" panose="020B0503020204020204" pitchFamily="34" charset="-122"/>
                          <a:ea typeface="微软雅黑" panose="020B0503020204020204" pitchFamily="34" charset="-122"/>
                          <a:cs typeface="宋体" panose="02010600030101010101" pitchFamily="2" charset="-122"/>
                        </a:rPr>
                        <a:t>512</a:t>
                      </a:r>
                      <a:endParaRPr lang="zh-CN" sz="1200" kern="100" dirty="0">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spcAft>
                          <a:spcPts val="0"/>
                        </a:spcAft>
                      </a:pPr>
                      <a:r>
                        <a:rPr lang="en-US" sz="1200" kern="100" dirty="0">
                          <a:solidFill>
                            <a:srgbClr val="000000"/>
                          </a:solidFill>
                          <a:latin typeface="微软雅黑" panose="020B0503020204020204" pitchFamily="34" charset="-122"/>
                          <a:ea typeface="微软雅黑" panose="020B0503020204020204" pitchFamily="34" charset="-122"/>
                          <a:cs typeface="宋体" panose="02010600030101010101" pitchFamily="2" charset="-122"/>
                        </a:rPr>
                        <a:t>1024</a:t>
                      </a:r>
                      <a:endParaRPr lang="zh-CN" sz="1200" kern="100" dirty="0">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spcAft>
                          <a:spcPts val="0"/>
                        </a:spcAft>
                      </a:pPr>
                      <a:r>
                        <a:rPr lang="en-US" sz="1200" kern="100" dirty="0">
                          <a:solidFill>
                            <a:srgbClr val="000000"/>
                          </a:solidFill>
                          <a:latin typeface="微软雅黑" panose="020B0503020204020204" pitchFamily="34" charset="-122"/>
                          <a:ea typeface="微软雅黑" panose="020B0503020204020204" pitchFamily="34" charset="-122"/>
                          <a:cs typeface="宋体" panose="02010600030101010101" pitchFamily="2" charset="-122"/>
                        </a:rPr>
                        <a:t>2048</a:t>
                      </a:r>
                      <a:endParaRPr lang="zh-CN" sz="1200" kern="100" dirty="0">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spcAft>
                          <a:spcPts val="0"/>
                        </a:spcAft>
                      </a:pPr>
                      <a:r>
                        <a:rPr lang="en-US" sz="1200" kern="100" dirty="0">
                          <a:solidFill>
                            <a:srgbClr val="000000"/>
                          </a:solidFill>
                          <a:latin typeface="微软雅黑" panose="020B0503020204020204" pitchFamily="34" charset="-122"/>
                          <a:ea typeface="微软雅黑" panose="020B0503020204020204" pitchFamily="34" charset="-122"/>
                          <a:cs typeface="宋体" panose="02010600030101010101" pitchFamily="2" charset="-122"/>
                        </a:rPr>
                        <a:t>4096</a:t>
                      </a:r>
                      <a:endParaRPr lang="zh-CN" sz="1200" kern="100" dirty="0">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690815">
                <a:tc>
                  <a:txBody>
                    <a:bodyPr/>
                    <a:lstStyle/>
                    <a:p>
                      <a:pPr algn="ctr">
                        <a:spcAft>
                          <a:spcPts val="0"/>
                        </a:spcAft>
                      </a:pPr>
                      <a:r>
                        <a:rPr lang="zh-CN" sz="1200" kern="100" dirty="0">
                          <a:solidFill>
                            <a:srgbClr val="000000"/>
                          </a:solidFill>
                          <a:latin typeface="微软雅黑" panose="020B0503020204020204" pitchFamily="34" charset="-122"/>
                          <a:ea typeface="微软雅黑" panose="020B0503020204020204" pitchFamily="34" charset="-122"/>
                          <a:cs typeface="宋体" panose="02010600030101010101" pitchFamily="2" charset="-122"/>
                        </a:rPr>
                        <a:t>有线无线共享用户管理能力</a:t>
                      </a:r>
                      <a:endParaRPr lang="zh-CN" sz="1200" kern="100" dirty="0">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spcAft>
                          <a:spcPts val="0"/>
                        </a:spcAft>
                      </a:pPr>
                      <a:r>
                        <a:rPr lang="en-US" sz="1200" kern="100" dirty="0">
                          <a:solidFill>
                            <a:srgbClr val="000000"/>
                          </a:solidFill>
                          <a:latin typeface="微软雅黑" panose="020B0503020204020204" pitchFamily="34" charset="-122"/>
                          <a:ea typeface="微软雅黑" panose="020B0503020204020204" pitchFamily="34" charset="-122"/>
                          <a:cs typeface="宋体" panose="02010600030101010101" pitchFamily="2" charset="-122"/>
                        </a:rPr>
                        <a:t>16K</a:t>
                      </a:r>
                      <a:endParaRPr lang="zh-CN" sz="1200" kern="100" dirty="0">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spcAft>
                          <a:spcPts val="0"/>
                        </a:spcAft>
                      </a:pPr>
                      <a:r>
                        <a:rPr lang="en-US" sz="1200" kern="100" dirty="0">
                          <a:solidFill>
                            <a:srgbClr val="000000"/>
                          </a:solidFill>
                          <a:latin typeface="微软雅黑" panose="020B0503020204020204" pitchFamily="34" charset="-122"/>
                          <a:ea typeface="微软雅黑" panose="020B0503020204020204" pitchFamily="34" charset="-122"/>
                          <a:cs typeface="宋体" panose="02010600030101010101" pitchFamily="2" charset="-122"/>
                        </a:rPr>
                        <a:t>8K</a:t>
                      </a:r>
                      <a:endParaRPr lang="zh-CN" sz="1200" kern="100" dirty="0">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spcAft>
                          <a:spcPts val="0"/>
                        </a:spcAft>
                      </a:pPr>
                      <a:r>
                        <a:rPr lang="en-US" sz="1200" kern="100" dirty="0">
                          <a:solidFill>
                            <a:srgbClr val="000000"/>
                          </a:solidFill>
                          <a:latin typeface="微软雅黑" panose="020B0503020204020204" pitchFamily="34" charset="-122"/>
                          <a:ea typeface="微软雅黑" panose="020B0503020204020204" pitchFamily="34" charset="-122"/>
                          <a:cs typeface="宋体" panose="02010600030101010101" pitchFamily="2" charset="-122"/>
                        </a:rPr>
                        <a:t>16K</a:t>
                      </a:r>
                      <a:endParaRPr lang="zh-CN" sz="1200" kern="100" dirty="0">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spcAft>
                          <a:spcPts val="0"/>
                        </a:spcAft>
                      </a:pPr>
                      <a:r>
                        <a:rPr lang="en-US" sz="1200" kern="100" dirty="0">
                          <a:solidFill>
                            <a:srgbClr val="000000"/>
                          </a:solidFill>
                          <a:latin typeface="微软雅黑" panose="020B0503020204020204" pitchFamily="34" charset="-122"/>
                          <a:ea typeface="微软雅黑" panose="020B0503020204020204" pitchFamily="34" charset="-122"/>
                          <a:cs typeface="宋体" panose="02010600030101010101" pitchFamily="2" charset="-122"/>
                        </a:rPr>
                        <a:t>32K</a:t>
                      </a:r>
                      <a:endParaRPr lang="zh-CN" sz="1200" kern="100" dirty="0">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spcAft>
                          <a:spcPts val="0"/>
                        </a:spcAft>
                      </a:pPr>
                      <a:r>
                        <a:rPr lang="en-US" sz="1200" kern="100" dirty="0">
                          <a:solidFill>
                            <a:srgbClr val="000000"/>
                          </a:solidFill>
                          <a:latin typeface="微软雅黑" panose="020B0503020204020204" pitchFamily="34" charset="-122"/>
                          <a:ea typeface="微软雅黑" panose="020B0503020204020204" pitchFamily="34" charset="-122"/>
                          <a:cs typeface="宋体" panose="02010600030101010101" pitchFamily="2" charset="-122"/>
                        </a:rPr>
                        <a:t>64K</a:t>
                      </a:r>
                      <a:endParaRPr lang="zh-CN" sz="1200" kern="100" dirty="0">
                        <a:latin typeface="微软雅黑" panose="020B0503020204020204" pitchFamily="34" charset="-122"/>
                        <a:ea typeface="微软雅黑" panose="020B0503020204020204" pitchFamily="34" charset="-122"/>
                        <a:cs typeface="宋体" panose="02010600030101010101" pitchFamily="2" charset="-122"/>
                      </a:endParaRPr>
                    </a:p>
                  </a:txBody>
                  <a:tcPr marL="22809" marR="228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Tree>
  </p:cSld>
  <p:clrMapOvr>
    <a:masterClrMapping/>
  </p:clrMapOvr>
  <p:transition advClick="0" advTm="8000">
    <p:cut/>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有线无线深度融合子目录</a:t>
            </a:r>
            <a:endParaRPr lang="en-US" sz="4000" dirty="0">
              <a:solidFill>
                <a:srgbClr val="960000"/>
              </a:solidFill>
              <a:latin typeface="微软雅黑" panose="020B0503020204020204" pitchFamily="34" charset="-122"/>
              <a:ea typeface="微软雅黑" panose="020B0503020204020204" pitchFamily="34" charset="-122"/>
            </a:endParaRPr>
          </a:p>
        </p:txBody>
      </p:sp>
      <p:grpSp>
        <p:nvGrpSpPr>
          <p:cNvPr id="2" name="组合 19"/>
          <p:cNvGrpSpPr/>
          <p:nvPr/>
        </p:nvGrpSpPr>
        <p:grpSpPr>
          <a:xfrm>
            <a:off x="1553714" y="1278184"/>
            <a:ext cx="5841314" cy="585119"/>
            <a:chOff x="1553714" y="1373432"/>
            <a:chExt cx="5841314" cy="585119"/>
          </a:xfrm>
        </p:grpSpPr>
        <p:sp>
          <p:nvSpPr>
            <p:cNvPr id="21"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1553714" y="1378629"/>
              <a:ext cx="680129" cy="579922"/>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Text Box 13">
              <a:hlinkClick r:id="" action="ppaction://noaction"/>
            </p:cNvPr>
            <p:cNvSpPr txBox="1">
              <a:spLocks noChangeArrowheads="1"/>
            </p:cNvSpPr>
            <p:nvPr/>
          </p:nvSpPr>
          <p:spPr bwMode="gray">
            <a:xfrm>
              <a:off x="2462384" y="1445045"/>
              <a:ext cx="4718756" cy="44627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问题与挑战</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a:hlinkClick r:id="" action="ppaction://noaction"/>
            </p:cNvPr>
            <p:cNvSpPr txBox="1">
              <a:spLocks noChangeArrowheads="1"/>
            </p:cNvSpPr>
            <p:nvPr/>
          </p:nvSpPr>
          <p:spPr bwMode="gray">
            <a:xfrm>
              <a:off x="1788091" y="1373432"/>
              <a:ext cx="340064" cy="569387"/>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100" b="1" dirty="0">
                  <a:solidFill>
                    <a:srgbClr val="FFFFFF"/>
                  </a:solidFill>
                  <a:latin typeface="微软雅黑" panose="020B0503020204020204" pitchFamily="34" charset="-122"/>
                  <a:ea typeface="微软雅黑" panose="020B0503020204020204" pitchFamily="34" charset="-122"/>
                </a:rPr>
                <a:t>1</a:t>
              </a:r>
              <a:endParaRPr lang="en-US" altLang="zh-CN" sz="31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63239" y="3090482"/>
            <a:ext cx="5841314" cy="595109"/>
            <a:chOff x="2026783" y="1991406"/>
            <a:chExt cx="5235575" cy="606424"/>
          </a:xfrm>
        </p:grpSpPr>
        <p:sp>
          <p:nvSpPr>
            <p:cNvPr id="2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p:cNvSpPr txBox="1">
              <a:spLocks noChangeArrowheads="1"/>
            </p:cNvSpPr>
            <p:nvPr/>
          </p:nvSpPr>
          <p:spPr bwMode="gray">
            <a:xfrm>
              <a:off x="2841225" y="2088246"/>
              <a:ext cx="4421133" cy="454761"/>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p:cNvSpPr txBox="1">
              <a:spLocks noChangeArrowheads="1"/>
            </p:cNvSpPr>
            <p:nvPr/>
          </p:nvSpPr>
          <p:spPr bwMode="gray">
            <a:xfrm>
              <a:off x="2220196" y="1991406"/>
              <a:ext cx="304800" cy="580213"/>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100" b="1" dirty="0" smtClean="0">
                  <a:solidFill>
                    <a:srgbClr val="FFFFFF"/>
                  </a:solidFill>
                  <a:latin typeface="微软雅黑" panose="020B0503020204020204" pitchFamily="34" charset="-122"/>
                  <a:ea typeface="微软雅黑" panose="020B0503020204020204" pitchFamily="34" charset="-122"/>
                </a:rPr>
                <a:t>3</a:t>
              </a:r>
              <a:endParaRPr lang="en-US" altLang="zh-CN" sz="31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31"/>
          <p:cNvGrpSpPr/>
          <p:nvPr/>
        </p:nvGrpSpPr>
        <p:grpSpPr>
          <a:xfrm>
            <a:off x="1553714" y="2122365"/>
            <a:ext cx="5841314" cy="641577"/>
            <a:chOff x="2026783" y="3218238"/>
            <a:chExt cx="5235575" cy="629758"/>
          </a:xfrm>
        </p:grpSpPr>
        <p:sp>
          <p:nvSpPr>
            <p:cNvPr id="33"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8">
              <a:hlinkClick r:id="" action="ppaction://noaction"/>
            </p:cNvPr>
            <p:cNvSpPr txBox="1">
              <a:spLocks noChangeArrowheads="1"/>
            </p:cNvSpPr>
            <p:nvPr/>
          </p:nvSpPr>
          <p:spPr bwMode="gray">
            <a:xfrm>
              <a:off x="2841225" y="3338409"/>
              <a:ext cx="4245509" cy="43805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300" b="1" dirty="0" smtClean="0">
                  <a:solidFill>
                    <a:srgbClr val="FFFFFF"/>
                  </a:solidFill>
                  <a:latin typeface="微软雅黑" panose="020B0503020204020204" pitchFamily="34" charset="-122"/>
                  <a:ea typeface="微软雅黑" panose="020B0503020204020204" pitchFamily="34" charset="-122"/>
                </a:rPr>
                <a:t>实现原理与关键技术</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8">
              <a:hlinkClick r:id="" action="ppaction://noaction"/>
            </p:cNvPr>
            <p:cNvSpPr txBox="1">
              <a:spLocks noChangeArrowheads="1"/>
            </p:cNvSpPr>
            <p:nvPr/>
          </p:nvSpPr>
          <p:spPr bwMode="gray">
            <a:xfrm>
              <a:off x="2220196" y="3218238"/>
              <a:ext cx="304800" cy="619319"/>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500" b="1" dirty="0" smtClean="0">
                  <a:solidFill>
                    <a:srgbClr val="FFFFFF"/>
                  </a:solidFill>
                  <a:latin typeface="微软雅黑" panose="020B0503020204020204" pitchFamily="34" charset="-122"/>
                  <a:ea typeface="微软雅黑" panose="020B0503020204020204" pitchFamily="34" charset="-122"/>
                </a:rPr>
                <a:t>2</a:t>
              </a:r>
              <a:endParaRPr lang="en-US" altLang="zh-CN" sz="3500" b="1" dirty="0">
                <a:solidFill>
                  <a:srgbClr val="FFFFFF"/>
                </a:solidFill>
                <a:latin typeface="微软雅黑" panose="020B0503020204020204" pitchFamily="34" charset="-122"/>
                <a:ea typeface="微软雅黑" panose="020B0503020204020204" pitchFamily="34" charset="-122"/>
              </a:endParaRPr>
            </a:p>
          </p:txBody>
        </p:sp>
      </p:grpSp>
      <p:grpSp>
        <p:nvGrpSpPr>
          <p:cNvPr id="5" name="组合 31"/>
          <p:cNvGrpSpPr/>
          <p:nvPr/>
        </p:nvGrpSpPr>
        <p:grpSpPr>
          <a:xfrm>
            <a:off x="1582289" y="3956997"/>
            <a:ext cx="5841314" cy="641577"/>
            <a:chOff x="2026783" y="3218238"/>
            <a:chExt cx="5235575" cy="629758"/>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3" name="Text Box 8"/>
            <p:cNvSpPr txBox="1">
              <a:spLocks noChangeArrowheads="1"/>
            </p:cNvSpPr>
            <p:nvPr/>
          </p:nvSpPr>
          <p:spPr bwMode="gray">
            <a:xfrm>
              <a:off x="2841225" y="3338409"/>
              <a:ext cx="4245509" cy="43805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2300" b="1" dirty="0" smtClean="0">
                  <a:solidFill>
                    <a:srgbClr val="FFFFFF"/>
                  </a:solidFill>
                  <a:latin typeface="微软雅黑" panose="020B0503020204020204" pitchFamily="34" charset="-122"/>
                  <a:ea typeface="微软雅黑" panose="020B0503020204020204" pitchFamily="34" charset="-122"/>
                </a:rPr>
                <a:t>FAQ</a:t>
              </a:r>
              <a:endParaRPr lang="zh-CN" altLang="en-US" sz="2300" b="1"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8"/>
            <p:cNvSpPr txBox="1">
              <a:spLocks noChangeArrowheads="1"/>
            </p:cNvSpPr>
            <p:nvPr/>
          </p:nvSpPr>
          <p:spPr bwMode="gray">
            <a:xfrm>
              <a:off x="2220196" y="3218238"/>
              <a:ext cx="304800" cy="619319"/>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500" b="1" dirty="0">
                  <a:solidFill>
                    <a:srgbClr val="FFFFFF"/>
                  </a:solidFill>
                  <a:latin typeface="微软雅黑" panose="020B0503020204020204" pitchFamily="34" charset="-122"/>
                  <a:ea typeface="微软雅黑" panose="020B0503020204020204" pitchFamily="34" charset="-122"/>
                </a:rPr>
                <a:t>4</a:t>
              </a:r>
              <a:endParaRPr lang="en-US" altLang="zh-CN" sz="35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p:transition>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p:cNvSpPr>
            <a:spLocks noGrp="1"/>
          </p:cNvSpPr>
          <p:nvPr>
            <p:ph type="title"/>
          </p:nvPr>
        </p:nvSpPr>
        <p:spPr>
          <a:xfrm>
            <a:off x="373063" y="-1"/>
            <a:ext cx="8233971" cy="856735"/>
          </a:xfrm>
        </p:spPr>
        <p:txBody>
          <a:bodyPr/>
          <a:lstStyle/>
          <a:p>
            <a:r>
              <a:rPr lang="zh-CN" altLang="en-US" sz="2400" dirty="0" smtClean="0">
                <a:latin typeface="微软雅黑" panose="020B0503020204020204" pitchFamily="34" charset="-122"/>
                <a:ea typeface="微软雅黑" panose="020B0503020204020204" pitchFamily="34" charset="-122"/>
              </a:rPr>
              <a:t>典型场景一：</a:t>
            </a:r>
            <a:br>
              <a:rPr lang="en-US" altLang="zh-CN" sz="2400" dirty="0" smtClean="0">
                <a:latin typeface="微软雅黑" panose="020B0503020204020204" pitchFamily="34" charset="-122"/>
                <a:ea typeface="微软雅黑" panose="020B0503020204020204" pitchFamily="34" charset="-122"/>
              </a:rPr>
            </a:br>
            <a:r>
              <a:rPr lang="zh-CN" altLang="en-US" sz="2400" dirty="0" smtClean="0">
                <a:latin typeface="微软雅黑" panose="020B0503020204020204" pitchFamily="34" charset="-122"/>
                <a:ea typeface="微软雅黑" panose="020B0503020204020204" pitchFamily="34" charset="-122"/>
              </a:rPr>
              <a:t>园区二层组网，有线无线在核心层统一融合认证</a:t>
            </a:r>
            <a:endParaRPr lang="zh-CN" altLang="en-US" sz="2400" dirty="0">
              <a:latin typeface="微软雅黑" panose="020B0503020204020204" pitchFamily="34" charset="-122"/>
              <a:ea typeface="微软雅黑" panose="020B0503020204020204" pitchFamily="34" charset="-122"/>
            </a:endParaRPr>
          </a:p>
        </p:txBody>
      </p:sp>
      <p:sp>
        <p:nvSpPr>
          <p:cNvPr id="159" name="矩形 158"/>
          <p:cNvSpPr/>
          <p:nvPr/>
        </p:nvSpPr>
        <p:spPr>
          <a:xfrm>
            <a:off x="5217263" y="827024"/>
            <a:ext cx="3700131" cy="3964052"/>
          </a:xfrm>
          <a:prstGeom prst="rect">
            <a:avLst/>
          </a:prstGeom>
        </p:spPr>
        <p:txBody>
          <a:bodyPr wrap="square">
            <a:noAutofit/>
          </a:bodyPr>
          <a:lstStyle/>
          <a:p>
            <a:pPr marL="176530" indent="-176530">
              <a:spcBef>
                <a:spcPts val="600"/>
              </a:spcBef>
              <a:buFont typeface="Wingdings" panose="05000000000000000000" pitchFamily="2" charset="2"/>
              <a:buChar char="n"/>
              <a:tabLst>
                <a:tab pos="363220" algn="l"/>
              </a:tabLst>
            </a:pPr>
            <a:r>
              <a:rPr lang="zh-CN" altLang="en-US" sz="1200" b="1" dirty="0" smtClean="0">
                <a:solidFill>
                  <a:srgbClr val="000000"/>
                </a:solidFill>
                <a:latin typeface="微软雅黑" panose="020B0503020204020204" pitchFamily="34" charset="-122"/>
                <a:ea typeface="微软雅黑" panose="020B0503020204020204" pitchFamily="34" charset="-122"/>
              </a:rPr>
              <a:t>场景解析</a:t>
            </a:r>
            <a:endParaRPr lang="en-US" altLang="zh-CN" sz="1200" b="1" dirty="0" smtClean="0">
              <a:solidFill>
                <a:srgbClr val="000000"/>
              </a:solidFill>
              <a:latin typeface="微软雅黑" panose="020B0503020204020204" pitchFamily="34" charset="-122"/>
              <a:ea typeface="微软雅黑" panose="020B0503020204020204" pitchFamily="34" charset="-122"/>
            </a:endParaRPr>
          </a:p>
          <a:p>
            <a:pPr marL="90805">
              <a:spcBef>
                <a:spcPts val="600"/>
              </a:spcBef>
            </a:pPr>
            <a:r>
              <a:rPr lang="zh-CN" altLang="en-US" sz="1200" dirty="0" smtClean="0">
                <a:solidFill>
                  <a:srgbClr val="000000"/>
                </a:solidFill>
                <a:latin typeface="微软雅黑" panose="020B0503020204020204" pitchFamily="34" charset="-122"/>
                <a:ea typeface="微软雅黑" panose="020B0503020204020204" pitchFamily="34" charset="-122"/>
              </a:rPr>
              <a:t>适用于大、中、小型园区，客户对于安全控制要求相对适中的场景，部署</a:t>
            </a:r>
            <a:r>
              <a:rPr lang="en-US" altLang="zh-CN" sz="1200" dirty="0" smtClean="0">
                <a:solidFill>
                  <a:srgbClr val="000000"/>
                </a:solidFill>
                <a:latin typeface="微软雅黑" panose="020B0503020204020204" pitchFamily="34" charset="-122"/>
                <a:ea typeface="微软雅黑" panose="020B0503020204020204" pitchFamily="34" charset="-122"/>
              </a:rPr>
              <a:t>Portal +MAC</a:t>
            </a:r>
            <a:r>
              <a:rPr lang="zh-CN" altLang="en-US" sz="1200" dirty="0" smtClean="0">
                <a:solidFill>
                  <a:srgbClr val="000000"/>
                </a:solidFill>
                <a:latin typeface="微软雅黑" panose="020B0503020204020204" pitchFamily="34" charset="-122"/>
                <a:ea typeface="微软雅黑" panose="020B0503020204020204" pitchFamily="34" charset="-122"/>
              </a:rPr>
              <a:t>认证。</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176530" indent="-176530">
              <a:spcBef>
                <a:spcPts val="600"/>
              </a:spcBef>
              <a:buFont typeface="Wingdings" panose="05000000000000000000" pitchFamily="2" charset="2"/>
              <a:buChar char="n"/>
              <a:tabLst>
                <a:tab pos="363220" algn="l"/>
              </a:tabLst>
            </a:pPr>
            <a:r>
              <a:rPr lang="zh-CN" altLang="en-US" sz="1200" b="1" dirty="0" smtClean="0">
                <a:solidFill>
                  <a:srgbClr val="000000"/>
                </a:solidFill>
                <a:latin typeface="微软雅黑" panose="020B0503020204020204" pitchFamily="34" charset="-122"/>
                <a:ea typeface="微软雅黑" panose="020B0503020204020204" pitchFamily="34" charset="-122"/>
              </a:rPr>
              <a:t>方案部署</a:t>
            </a:r>
            <a:endParaRPr lang="en-US" altLang="zh-CN" sz="1200" b="1" dirty="0" smtClean="0">
              <a:solidFill>
                <a:srgbClr val="000000"/>
              </a:solidFill>
              <a:latin typeface="微软雅黑" panose="020B0503020204020204" pitchFamily="34" charset="-122"/>
              <a:ea typeface="微软雅黑" panose="020B0503020204020204" pitchFamily="34" charset="-122"/>
            </a:endParaRPr>
          </a:p>
          <a:p>
            <a:pPr marL="176530" indent="-176530">
              <a:spcBef>
                <a:spcPts val="600"/>
              </a:spcBef>
              <a:tabLst>
                <a:tab pos="363220" algn="l"/>
              </a:tabLst>
            </a:pPr>
            <a:r>
              <a:rPr lang="zh-CN" altLang="en-US" sz="1200" dirty="0" smtClean="0">
                <a:solidFill>
                  <a:srgbClr val="000000"/>
                </a:solidFill>
                <a:latin typeface="微软雅黑" panose="020B0503020204020204" pitchFamily="34" charset="-122"/>
                <a:ea typeface="微软雅黑" panose="020B0503020204020204" pitchFamily="34" charset="-122"/>
              </a:rPr>
              <a:t>（</a:t>
            </a:r>
            <a:r>
              <a:rPr lang="en-US" altLang="zh-CN" sz="1200" dirty="0" smtClean="0">
                <a:solidFill>
                  <a:srgbClr val="000000"/>
                </a:solidFill>
                <a:latin typeface="微软雅黑" panose="020B0503020204020204" pitchFamily="34" charset="-122"/>
                <a:ea typeface="微软雅黑" panose="020B0503020204020204" pitchFamily="34" charset="-122"/>
              </a:rPr>
              <a:t>1</a:t>
            </a:r>
            <a:r>
              <a:rPr lang="zh-CN" altLang="en-US" sz="1200" dirty="0" smtClean="0">
                <a:solidFill>
                  <a:srgbClr val="000000"/>
                </a:solidFill>
                <a:latin typeface="微软雅黑" panose="020B0503020204020204" pitchFamily="34" charset="-122"/>
                <a:ea typeface="微软雅黑" panose="020B0503020204020204" pitchFamily="34" charset="-122"/>
              </a:rPr>
              <a:t>）有线无线认证点均部署在核心层，核心层选择</a:t>
            </a:r>
            <a:r>
              <a:rPr lang="en-US" altLang="zh-CN" sz="1200" dirty="0" smtClean="0">
                <a:solidFill>
                  <a:srgbClr val="000000"/>
                </a:solidFill>
                <a:latin typeface="微软雅黑" panose="020B0503020204020204" pitchFamily="34" charset="-122"/>
                <a:ea typeface="微软雅黑" panose="020B0503020204020204" pitchFamily="34" charset="-122"/>
              </a:rPr>
              <a:t>S7700/9700/S12700</a:t>
            </a:r>
            <a:r>
              <a:rPr lang="zh-CN" altLang="en-US" sz="1200" dirty="0" smtClean="0">
                <a:solidFill>
                  <a:srgbClr val="000000"/>
                </a:solidFill>
                <a:latin typeface="微软雅黑" panose="020B0503020204020204" pitchFamily="34" charset="-122"/>
                <a:ea typeface="微软雅黑" panose="020B0503020204020204" pitchFamily="34" charset="-122"/>
              </a:rPr>
              <a:t>敏捷交换机，启用</a:t>
            </a:r>
            <a:r>
              <a:rPr lang="en-US" altLang="zh-CN" sz="1200" dirty="0" smtClean="0">
                <a:solidFill>
                  <a:srgbClr val="000000"/>
                </a:solidFill>
                <a:latin typeface="微软雅黑" panose="020B0503020204020204" pitchFamily="34" charset="-122"/>
                <a:ea typeface="微软雅黑" panose="020B0503020204020204" pitchFamily="34" charset="-122"/>
              </a:rPr>
              <a:t>Portal</a:t>
            </a:r>
            <a:r>
              <a:rPr lang="zh-CN" altLang="en-US" sz="1200" dirty="0" smtClean="0">
                <a:solidFill>
                  <a:srgbClr val="000000"/>
                </a:solidFill>
                <a:latin typeface="微软雅黑" panose="020B0503020204020204" pitchFamily="34" charset="-122"/>
                <a:ea typeface="微软雅黑" panose="020B0503020204020204" pitchFamily="34" charset="-122"/>
              </a:rPr>
              <a:t>＋</a:t>
            </a:r>
            <a:r>
              <a:rPr lang="en-US" altLang="zh-CN" sz="1200" dirty="0" smtClean="0">
                <a:solidFill>
                  <a:srgbClr val="000000"/>
                </a:solidFill>
                <a:latin typeface="微软雅黑" panose="020B0503020204020204" pitchFamily="34" charset="-122"/>
                <a:ea typeface="微软雅黑" panose="020B0503020204020204" pitchFamily="34" charset="-122"/>
              </a:rPr>
              <a:t>MAC</a:t>
            </a:r>
            <a:r>
              <a:rPr lang="zh-CN" altLang="en-US" sz="1200" dirty="0" smtClean="0">
                <a:solidFill>
                  <a:srgbClr val="000000"/>
                </a:solidFill>
                <a:latin typeface="微软雅黑" panose="020B0503020204020204" pitchFamily="34" charset="-122"/>
                <a:ea typeface="微软雅黑" panose="020B0503020204020204" pitchFamily="34" charset="-122"/>
              </a:rPr>
              <a:t>自适应混合认证，有线无线用户均做</a:t>
            </a:r>
            <a:r>
              <a:rPr lang="en-US" altLang="zh-CN" sz="1200" dirty="0" smtClean="0">
                <a:solidFill>
                  <a:srgbClr val="000000"/>
                </a:solidFill>
                <a:latin typeface="微软雅黑" panose="020B0503020204020204" pitchFamily="34" charset="-122"/>
                <a:ea typeface="微软雅黑" panose="020B0503020204020204" pitchFamily="34" charset="-122"/>
              </a:rPr>
              <a:t>Portal</a:t>
            </a:r>
            <a:r>
              <a:rPr lang="zh-CN" altLang="en-US" sz="1200" dirty="0" smtClean="0">
                <a:solidFill>
                  <a:srgbClr val="000000"/>
                </a:solidFill>
                <a:latin typeface="微软雅黑" panose="020B0503020204020204" pitchFamily="34" charset="-122"/>
                <a:ea typeface="微软雅黑" panose="020B0503020204020204" pitchFamily="34" charset="-122"/>
              </a:rPr>
              <a:t>认证，</a:t>
            </a:r>
            <a:r>
              <a:rPr lang="en-US" altLang="zh-CN" sz="1200" dirty="0" smtClean="0">
                <a:solidFill>
                  <a:srgbClr val="000000"/>
                </a:solidFill>
                <a:latin typeface="微软雅黑" panose="020B0503020204020204" pitchFamily="34" charset="-122"/>
                <a:ea typeface="微软雅黑" panose="020B0503020204020204" pitchFamily="34" charset="-122"/>
              </a:rPr>
              <a:t>IP</a:t>
            </a:r>
            <a:r>
              <a:rPr lang="zh-CN" altLang="en-US" sz="1200" dirty="0" smtClean="0">
                <a:solidFill>
                  <a:srgbClr val="000000"/>
                </a:solidFill>
                <a:latin typeface="微软雅黑" panose="020B0503020204020204" pitchFamily="34" charset="-122"/>
                <a:ea typeface="微软雅黑" panose="020B0503020204020204" pitchFamily="34" charset="-122"/>
              </a:rPr>
              <a:t>电话、打印机等哑终端做</a:t>
            </a:r>
            <a:r>
              <a:rPr lang="en-US" altLang="zh-CN" sz="1200" dirty="0" smtClean="0">
                <a:solidFill>
                  <a:srgbClr val="000000"/>
                </a:solidFill>
                <a:latin typeface="微软雅黑" panose="020B0503020204020204" pitchFamily="34" charset="-122"/>
                <a:ea typeface="微软雅黑" panose="020B0503020204020204" pitchFamily="34" charset="-122"/>
              </a:rPr>
              <a:t>MAC</a:t>
            </a:r>
            <a:r>
              <a:rPr lang="zh-CN" altLang="en-US" sz="1200" dirty="0" smtClean="0">
                <a:solidFill>
                  <a:srgbClr val="000000"/>
                </a:solidFill>
                <a:latin typeface="微软雅黑" panose="020B0503020204020204" pitchFamily="34" charset="-122"/>
                <a:ea typeface="微软雅黑" panose="020B0503020204020204" pitchFamily="34" charset="-122"/>
              </a:rPr>
              <a:t>认证。</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176530" indent="-176530">
              <a:spcBef>
                <a:spcPts val="600"/>
              </a:spcBef>
              <a:tabLst>
                <a:tab pos="363220" algn="l"/>
              </a:tabLst>
            </a:pPr>
            <a:r>
              <a:rPr lang="zh-CN" altLang="en-US" sz="1200" dirty="0" smtClean="0">
                <a:solidFill>
                  <a:srgbClr val="000000"/>
                </a:solidFill>
                <a:latin typeface="微软雅黑" panose="020B0503020204020204" pitchFamily="34" charset="-122"/>
                <a:ea typeface="微软雅黑" panose="020B0503020204020204" pitchFamily="34" charset="-122"/>
              </a:rPr>
              <a:t>（</a:t>
            </a:r>
            <a:r>
              <a:rPr lang="en-US" altLang="zh-CN" sz="1200" dirty="0" smtClean="0">
                <a:solidFill>
                  <a:srgbClr val="000000"/>
                </a:solidFill>
                <a:latin typeface="微软雅黑" panose="020B0503020204020204" pitchFamily="34" charset="-122"/>
                <a:ea typeface="微软雅黑" panose="020B0503020204020204" pitchFamily="34" charset="-122"/>
              </a:rPr>
              <a:t>2</a:t>
            </a:r>
            <a:r>
              <a:rPr lang="zh-CN" altLang="en-US" sz="1200" dirty="0" smtClean="0">
                <a:solidFill>
                  <a:srgbClr val="000000"/>
                </a:solidFill>
                <a:latin typeface="微软雅黑" panose="020B0503020204020204" pitchFamily="34" charset="-122"/>
                <a:ea typeface="微软雅黑" panose="020B0503020204020204" pitchFamily="34" charset="-122"/>
              </a:rPr>
              <a:t>）认证服务器为</a:t>
            </a:r>
            <a:r>
              <a:rPr lang="en-US" altLang="zh-CN" sz="1200" dirty="0" smtClean="0">
                <a:solidFill>
                  <a:srgbClr val="000000"/>
                </a:solidFill>
                <a:latin typeface="微软雅黑" panose="020B0503020204020204" pitchFamily="34" charset="-122"/>
                <a:ea typeface="微软雅黑" panose="020B0503020204020204" pitchFamily="34" charset="-122"/>
              </a:rPr>
              <a:t>Agile Controller</a:t>
            </a:r>
            <a:r>
              <a:rPr lang="zh-CN" altLang="en-US" sz="1200" dirty="0" smtClean="0">
                <a:solidFill>
                  <a:srgbClr val="000000"/>
                </a:solidFill>
                <a:latin typeface="微软雅黑" panose="020B0503020204020204" pitchFamily="34" charset="-122"/>
                <a:ea typeface="微软雅黑" panose="020B0503020204020204" pitchFamily="34" charset="-122"/>
              </a:rPr>
              <a:t>。</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176530" indent="-176530">
              <a:spcBef>
                <a:spcPts val="600"/>
              </a:spcBef>
              <a:tabLst>
                <a:tab pos="363220" algn="l"/>
              </a:tabLst>
            </a:pPr>
            <a:r>
              <a:rPr lang="zh-CN" altLang="en-US" sz="1200" dirty="0" smtClean="0">
                <a:solidFill>
                  <a:srgbClr val="000000"/>
                </a:solidFill>
                <a:latin typeface="微软雅黑" panose="020B0503020204020204" pitchFamily="34" charset="-122"/>
                <a:ea typeface="微软雅黑" panose="020B0503020204020204" pitchFamily="34" charset="-122"/>
              </a:rPr>
              <a:t>（</a:t>
            </a:r>
            <a:r>
              <a:rPr lang="en-US" altLang="zh-CN" sz="1200" dirty="0" smtClean="0">
                <a:solidFill>
                  <a:srgbClr val="000000"/>
                </a:solidFill>
                <a:latin typeface="微软雅黑" panose="020B0503020204020204" pitchFamily="34" charset="-122"/>
                <a:ea typeface="微软雅黑" panose="020B0503020204020204" pitchFamily="34" charset="-122"/>
              </a:rPr>
              <a:t>3</a:t>
            </a:r>
            <a:r>
              <a:rPr lang="zh-CN" altLang="en-US" sz="1200" dirty="0" smtClean="0">
                <a:solidFill>
                  <a:srgbClr val="000000"/>
                </a:solidFill>
                <a:latin typeface="微软雅黑" panose="020B0503020204020204" pitchFamily="34" charset="-122"/>
                <a:ea typeface="微软雅黑" panose="020B0503020204020204" pitchFamily="34" charset="-122"/>
              </a:rPr>
              <a:t>）园区</a:t>
            </a:r>
            <a:r>
              <a:rPr lang="en-US" altLang="zh-CN" sz="1200" dirty="0" smtClean="0">
                <a:solidFill>
                  <a:srgbClr val="000000"/>
                </a:solidFill>
                <a:latin typeface="微软雅黑" panose="020B0503020204020204" pitchFamily="34" charset="-122"/>
                <a:ea typeface="微软雅黑" panose="020B0503020204020204" pitchFamily="34" charset="-122"/>
              </a:rPr>
              <a:t>L2/L3</a:t>
            </a:r>
            <a:r>
              <a:rPr lang="zh-CN" altLang="en-US" sz="1200" dirty="0" smtClean="0">
                <a:solidFill>
                  <a:srgbClr val="000000"/>
                </a:solidFill>
                <a:latin typeface="微软雅黑" panose="020B0503020204020204" pitchFamily="34" charset="-122"/>
                <a:ea typeface="微软雅黑" panose="020B0503020204020204" pitchFamily="34" charset="-122"/>
              </a:rPr>
              <a:t>分界点设置在核心交换机，全部支持</a:t>
            </a:r>
            <a:r>
              <a:rPr lang="en-US" altLang="zh-CN" sz="1200" dirty="0" smtClean="0">
                <a:solidFill>
                  <a:srgbClr val="000000"/>
                </a:solidFill>
                <a:latin typeface="微软雅黑" panose="020B0503020204020204" pitchFamily="34" charset="-122"/>
                <a:ea typeface="微软雅黑" panose="020B0503020204020204" pitchFamily="34" charset="-122"/>
              </a:rPr>
              <a:t>Portal</a:t>
            </a:r>
            <a:r>
              <a:rPr lang="zh-CN" altLang="en-US" sz="1200" dirty="0" smtClean="0">
                <a:solidFill>
                  <a:srgbClr val="000000"/>
                </a:solidFill>
                <a:latin typeface="微软雅黑" panose="020B0503020204020204" pitchFamily="34" charset="-122"/>
                <a:ea typeface="微软雅黑" panose="020B0503020204020204" pitchFamily="34" charset="-122"/>
              </a:rPr>
              <a:t>＋</a:t>
            </a:r>
            <a:r>
              <a:rPr lang="en-US" altLang="zh-CN" sz="1200" dirty="0" smtClean="0">
                <a:solidFill>
                  <a:srgbClr val="000000"/>
                </a:solidFill>
                <a:latin typeface="微软雅黑" panose="020B0503020204020204" pitchFamily="34" charset="-122"/>
                <a:ea typeface="微软雅黑" panose="020B0503020204020204" pitchFamily="34" charset="-122"/>
              </a:rPr>
              <a:t>MAC</a:t>
            </a:r>
            <a:r>
              <a:rPr lang="zh-CN" altLang="en-US" sz="1200" dirty="0" smtClean="0">
                <a:solidFill>
                  <a:srgbClr val="000000"/>
                </a:solidFill>
                <a:latin typeface="微软雅黑" panose="020B0503020204020204" pitchFamily="34" charset="-122"/>
                <a:ea typeface="微软雅黑" panose="020B0503020204020204" pitchFamily="34" charset="-122"/>
              </a:rPr>
              <a:t>混合认证，对接入层没有特殊要求。</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176530" indent="-176530">
              <a:spcBef>
                <a:spcPts val="600"/>
              </a:spcBef>
              <a:buFont typeface="Wingdings" panose="05000000000000000000" pitchFamily="2" charset="2"/>
              <a:buChar char="n"/>
              <a:tabLst>
                <a:tab pos="363220" algn="l"/>
              </a:tabLst>
            </a:pPr>
            <a:r>
              <a:rPr lang="zh-CN" altLang="en-US" sz="1200" b="1" dirty="0" smtClean="0">
                <a:solidFill>
                  <a:srgbClr val="000000"/>
                </a:solidFill>
                <a:latin typeface="微软雅黑" panose="020B0503020204020204" pitchFamily="34" charset="-122"/>
                <a:ea typeface="微软雅黑" panose="020B0503020204020204" pitchFamily="34" charset="-122"/>
              </a:rPr>
              <a:t>客户价值</a:t>
            </a:r>
            <a:endParaRPr lang="en-US" altLang="zh-CN" sz="1200" b="1" dirty="0" smtClean="0">
              <a:solidFill>
                <a:srgbClr val="000000"/>
              </a:solidFill>
              <a:latin typeface="微软雅黑" panose="020B0503020204020204" pitchFamily="34" charset="-122"/>
              <a:ea typeface="微软雅黑" panose="020B0503020204020204" pitchFamily="34" charset="-122"/>
            </a:endParaRPr>
          </a:p>
          <a:p>
            <a:pPr marL="176530" indent="-176530">
              <a:spcBef>
                <a:spcPts val="600"/>
              </a:spcBef>
              <a:tabLst>
                <a:tab pos="363220" algn="l"/>
              </a:tabLst>
            </a:pPr>
            <a:r>
              <a:rPr lang="zh-CN" altLang="en-US" sz="1200" dirty="0" smtClean="0">
                <a:solidFill>
                  <a:srgbClr val="000000"/>
                </a:solidFill>
                <a:latin typeface="微软雅黑" panose="020B0503020204020204" pitchFamily="34" charset="-122"/>
                <a:ea typeface="微软雅黑" panose="020B0503020204020204" pitchFamily="34" charset="-122"/>
              </a:rPr>
              <a:t>（</a:t>
            </a:r>
            <a:r>
              <a:rPr lang="en-US" altLang="zh-CN" sz="1200" dirty="0" smtClean="0">
                <a:solidFill>
                  <a:srgbClr val="000000"/>
                </a:solidFill>
                <a:latin typeface="微软雅黑" panose="020B0503020204020204" pitchFamily="34" charset="-122"/>
                <a:ea typeface="微软雅黑" panose="020B0503020204020204" pitchFamily="34" charset="-122"/>
              </a:rPr>
              <a:t>1</a:t>
            </a:r>
            <a:r>
              <a:rPr lang="zh-CN" altLang="en-US" sz="1200" dirty="0" smtClean="0">
                <a:solidFill>
                  <a:srgbClr val="000000"/>
                </a:solidFill>
                <a:latin typeface="微软雅黑" panose="020B0503020204020204" pitchFamily="34" charset="-122"/>
                <a:ea typeface="微软雅黑" panose="020B0503020204020204" pitchFamily="34" charset="-122"/>
              </a:rPr>
              <a:t>）核心层部署有线无线统一认证，认证点少，方便管理维护，同时客户端可按需选择。</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176530" indent="-176530">
              <a:spcBef>
                <a:spcPts val="600"/>
              </a:spcBef>
              <a:tabLst>
                <a:tab pos="363220" algn="l"/>
              </a:tabLst>
            </a:pPr>
            <a:r>
              <a:rPr lang="zh-CN" altLang="en-US" sz="1200" dirty="0" smtClean="0">
                <a:solidFill>
                  <a:srgbClr val="000000"/>
                </a:solidFill>
                <a:latin typeface="微软雅黑" panose="020B0503020204020204" pitchFamily="34" charset="-122"/>
                <a:ea typeface="微软雅黑" panose="020B0503020204020204" pitchFamily="34" charset="-122"/>
              </a:rPr>
              <a:t>（</a:t>
            </a:r>
            <a:r>
              <a:rPr lang="en-US" altLang="zh-CN" sz="1200" dirty="0" smtClean="0">
                <a:solidFill>
                  <a:srgbClr val="000000"/>
                </a:solidFill>
                <a:latin typeface="微软雅黑" panose="020B0503020204020204" pitchFamily="34" charset="-122"/>
                <a:ea typeface="微软雅黑" panose="020B0503020204020204" pitchFamily="34" charset="-122"/>
              </a:rPr>
              <a:t>2</a:t>
            </a:r>
            <a:r>
              <a:rPr lang="zh-CN" altLang="en-US" sz="1200" dirty="0" smtClean="0">
                <a:solidFill>
                  <a:srgbClr val="000000"/>
                </a:solidFill>
                <a:latin typeface="微软雅黑" panose="020B0503020204020204" pitchFamily="34" charset="-122"/>
                <a:ea typeface="微软雅黑" panose="020B0503020204020204" pitchFamily="34" charset="-122"/>
              </a:rPr>
              <a:t>）</a:t>
            </a:r>
            <a:r>
              <a:rPr lang="en-US" altLang="zh-CN" sz="1200" dirty="0" smtClean="0">
                <a:solidFill>
                  <a:srgbClr val="000000"/>
                </a:solidFill>
                <a:latin typeface="微软雅黑" panose="020B0503020204020204" pitchFamily="34" charset="-122"/>
                <a:ea typeface="微软雅黑" panose="020B0503020204020204" pitchFamily="34" charset="-122"/>
              </a:rPr>
              <a:t>Portal</a:t>
            </a:r>
            <a:r>
              <a:rPr lang="zh-CN" altLang="en-US" sz="1200" dirty="0" smtClean="0">
                <a:solidFill>
                  <a:srgbClr val="000000"/>
                </a:solidFill>
                <a:latin typeface="微软雅黑" panose="020B0503020204020204" pitchFamily="34" charset="-122"/>
                <a:ea typeface="微软雅黑" panose="020B0503020204020204" pitchFamily="34" charset="-122"/>
              </a:rPr>
              <a:t>＋</a:t>
            </a:r>
            <a:r>
              <a:rPr lang="en-US" altLang="zh-CN" sz="1200" dirty="0" smtClean="0">
                <a:solidFill>
                  <a:srgbClr val="000000"/>
                </a:solidFill>
                <a:latin typeface="微软雅黑" panose="020B0503020204020204" pitchFamily="34" charset="-122"/>
                <a:ea typeface="微软雅黑" panose="020B0503020204020204" pitchFamily="34" charset="-122"/>
              </a:rPr>
              <a:t>MAC</a:t>
            </a:r>
            <a:r>
              <a:rPr lang="zh-CN" altLang="en-US" sz="1200" dirty="0" smtClean="0">
                <a:solidFill>
                  <a:srgbClr val="000000"/>
                </a:solidFill>
                <a:latin typeface="微软雅黑" panose="020B0503020204020204" pitchFamily="34" charset="-122"/>
                <a:ea typeface="微软雅黑" panose="020B0503020204020204" pitchFamily="34" charset="-122"/>
              </a:rPr>
              <a:t>自适应混合认证，客户无需关注接入终端类型，方便网络部署。</a:t>
            </a:r>
            <a:endParaRPr lang="en-US" altLang="zh-CN" sz="1200" dirty="0" smtClean="0">
              <a:solidFill>
                <a:srgbClr val="000000"/>
              </a:solidFill>
              <a:latin typeface="微软雅黑" panose="020B0503020204020204" pitchFamily="34" charset="-122"/>
              <a:ea typeface="微软雅黑" panose="020B0503020204020204" pitchFamily="34" charset="-122"/>
            </a:endParaRPr>
          </a:p>
        </p:txBody>
      </p:sp>
      <p:grpSp>
        <p:nvGrpSpPr>
          <p:cNvPr id="2" name="组合 131"/>
          <p:cNvGrpSpPr/>
          <p:nvPr/>
        </p:nvGrpSpPr>
        <p:grpSpPr>
          <a:xfrm>
            <a:off x="478155" y="916305"/>
            <a:ext cx="4376577" cy="3834910"/>
            <a:chOff x="478155" y="916305"/>
            <a:chExt cx="4376577" cy="3834910"/>
          </a:xfrm>
        </p:grpSpPr>
        <p:sp>
          <p:nvSpPr>
            <p:cNvPr id="141" name="圆角矩形 140"/>
            <p:cNvSpPr/>
            <p:nvPr/>
          </p:nvSpPr>
          <p:spPr bwMode="auto">
            <a:xfrm>
              <a:off x="1098342" y="3045250"/>
              <a:ext cx="3419430" cy="511042"/>
            </a:xfrm>
            <a:prstGeom prst="roundRect">
              <a:avLst>
                <a:gd name="adj" fmla="val 3059"/>
              </a:avLst>
            </a:prstGeom>
            <a:solidFill>
              <a:srgbClr val="FFFFFF">
                <a:lumMod val="85000"/>
                <a:alpha val="40000"/>
              </a:srgbClr>
            </a:solidFill>
            <a:ln w="6350" cap="flat" cmpd="sng" algn="ctr">
              <a:solidFill>
                <a:srgbClr val="FFFFFF">
                  <a:lumMod val="65000"/>
                </a:srgbClr>
              </a:solidFill>
              <a:prstDash val="solid"/>
              <a:round/>
              <a:headEnd type="none" w="med" len="med"/>
              <a:tailEnd type="none" w="med" len="med"/>
            </a:ln>
            <a:effectLst/>
          </p:spPr>
          <p:txBody>
            <a:bodyPr vert="horz" wrap="square" lIns="0" tIns="0" rIns="0" bIns="0" numCol="1" rtlCol="0" anchor="t" anchorCtr="0" compatLnSpc="1">
              <a:noAutofit/>
            </a:bodyPr>
            <a:lstStyle/>
            <a:p>
              <a:pPr defTabSz="444500">
                <a:buClr>
                  <a:srgbClr val="A2A2A2"/>
                </a:buClr>
                <a:buSzPct val="70000"/>
                <a:defRPr/>
              </a:pPr>
              <a:endParaRPr lang="zh-CN" altLang="en-US" kern="0" smtClean="0">
                <a:solidFill>
                  <a:srgbClr val="333399"/>
                </a:solidFill>
              </a:endParaRPr>
            </a:p>
          </p:txBody>
        </p:sp>
        <p:sp>
          <p:nvSpPr>
            <p:cNvPr id="142" name="圆角矩形 141"/>
            <p:cNvSpPr/>
            <p:nvPr/>
          </p:nvSpPr>
          <p:spPr bwMode="auto">
            <a:xfrm>
              <a:off x="2289482" y="2030070"/>
              <a:ext cx="943732" cy="462244"/>
            </a:xfrm>
            <a:prstGeom prst="roundRect">
              <a:avLst/>
            </a:prstGeom>
            <a:solidFill>
              <a:srgbClr val="FFFF00">
                <a:alpha val="50000"/>
              </a:srgbClr>
            </a:solidFill>
            <a:ln w="12700">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rgbClr val="000000"/>
                </a:solidFill>
                <a:latin typeface="Arial" panose="020B0604020202020204" pitchFamily="34" charset="0"/>
                <a:ea typeface="宋体" panose="02010600030101010101" pitchFamily="2" charset="-122"/>
              </a:endParaRPr>
            </a:p>
          </p:txBody>
        </p:sp>
        <p:grpSp>
          <p:nvGrpSpPr>
            <p:cNvPr id="3" name="组合 309"/>
            <p:cNvGrpSpPr/>
            <p:nvPr/>
          </p:nvGrpSpPr>
          <p:grpSpPr>
            <a:xfrm>
              <a:off x="2529947" y="2222330"/>
              <a:ext cx="546098" cy="117947"/>
              <a:chOff x="3842121" y="2873580"/>
              <a:chExt cx="1010564" cy="214625"/>
            </a:xfrm>
          </p:grpSpPr>
          <p:cxnSp>
            <p:nvCxnSpPr>
              <p:cNvPr id="232" name="直接连接符 231"/>
              <p:cNvCxnSpPr/>
              <p:nvPr/>
            </p:nvCxnSpPr>
            <p:spPr bwMode="auto">
              <a:xfrm>
                <a:off x="3844685" y="2933568"/>
                <a:ext cx="1008000" cy="0"/>
              </a:xfrm>
              <a:prstGeom prst="line">
                <a:avLst/>
              </a:prstGeom>
              <a:noFill/>
              <a:ln w="6350" cap="flat" cmpd="sng" algn="ctr">
                <a:solidFill>
                  <a:srgbClr val="808080"/>
                </a:solidFill>
                <a:prstDash val="solid"/>
                <a:round/>
                <a:headEnd type="none" w="med" len="med"/>
                <a:tailEnd type="none" w="med" len="med"/>
              </a:ln>
              <a:effectLst/>
            </p:spPr>
          </p:cxnSp>
          <p:cxnSp>
            <p:nvCxnSpPr>
              <p:cNvPr id="233" name="直接连接符 232"/>
              <p:cNvCxnSpPr/>
              <p:nvPr/>
            </p:nvCxnSpPr>
            <p:spPr bwMode="auto">
              <a:xfrm>
                <a:off x="3842121" y="3034543"/>
                <a:ext cx="1008000" cy="0"/>
              </a:xfrm>
              <a:prstGeom prst="line">
                <a:avLst/>
              </a:prstGeom>
              <a:noFill/>
              <a:ln w="6350" cap="flat" cmpd="sng" algn="ctr">
                <a:solidFill>
                  <a:srgbClr val="808080"/>
                </a:solidFill>
                <a:prstDash val="solid"/>
                <a:round/>
                <a:headEnd type="none" w="med" len="med"/>
                <a:tailEnd type="none" w="med" len="med"/>
              </a:ln>
              <a:effectLst/>
            </p:spPr>
          </p:cxnSp>
          <p:sp>
            <p:nvSpPr>
              <p:cNvPr id="234" name="椭圆 233"/>
              <p:cNvSpPr/>
              <p:nvPr/>
            </p:nvSpPr>
            <p:spPr bwMode="auto">
              <a:xfrm>
                <a:off x="4216554" y="28735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cxnSp>
          <p:nvCxnSpPr>
            <p:cNvPr id="144" name="直接连接符 143"/>
            <p:cNvCxnSpPr>
              <a:stCxn id="156" idx="2"/>
              <a:endCxn id="155" idx="0"/>
            </p:cNvCxnSpPr>
            <p:nvPr/>
          </p:nvCxnSpPr>
          <p:spPr bwMode="auto">
            <a:xfrm>
              <a:off x="2512908" y="1665271"/>
              <a:ext cx="472510" cy="466993"/>
            </a:xfrm>
            <a:prstGeom prst="line">
              <a:avLst/>
            </a:prstGeom>
            <a:noFill/>
            <a:ln w="6350" cap="flat" cmpd="sng" algn="ctr">
              <a:solidFill>
                <a:srgbClr val="808080"/>
              </a:solidFill>
              <a:prstDash val="solid"/>
              <a:round/>
              <a:headEnd type="none" w="med" len="med"/>
              <a:tailEnd type="none" w="med" len="med"/>
            </a:ln>
            <a:effectLst/>
          </p:spPr>
        </p:cxnSp>
        <p:cxnSp>
          <p:nvCxnSpPr>
            <p:cNvPr id="145" name="直接连接符 144"/>
            <p:cNvCxnSpPr>
              <a:stCxn id="157" idx="2"/>
              <a:endCxn id="155" idx="0"/>
            </p:cNvCxnSpPr>
            <p:nvPr/>
          </p:nvCxnSpPr>
          <p:spPr bwMode="auto">
            <a:xfrm>
              <a:off x="2984209" y="1665271"/>
              <a:ext cx="1209" cy="466993"/>
            </a:xfrm>
            <a:prstGeom prst="line">
              <a:avLst/>
            </a:prstGeom>
            <a:noFill/>
            <a:ln w="6350" cap="flat" cmpd="sng" algn="ctr">
              <a:solidFill>
                <a:srgbClr val="808080"/>
              </a:solidFill>
              <a:prstDash val="solid"/>
              <a:round/>
              <a:headEnd type="none" w="med" len="med"/>
              <a:tailEnd type="none" w="med" len="med"/>
            </a:ln>
            <a:effectLst/>
          </p:spPr>
        </p:cxnSp>
        <p:cxnSp>
          <p:nvCxnSpPr>
            <p:cNvPr id="146" name="直接连接符 145"/>
            <p:cNvCxnSpPr>
              <a:stCxn id="157" idx="2"/>
              <a:endCxn id="154" idx="0"/>
            </p:cNvCxnSpPr>
            <p:nvPr/>
          </p:nvCxnSpPr>
          <p:spPr bwMode="auto">
            <a:xfrm flipH="1">
              <a:off x="2511697" y="1665271"/>
              <a:ext cx="472512" cy="466993"/>
            </a:xfrm>
            <a:prstGeom prst="line">
              <a:avLst/>
            </a:prstGeom>
            <a:noFill/>
            <a:ln w="6350" cap="flat" cmpd="sng" algn="ctr">
              <a:solidFill>
                <a:srgbClr val="808080"/>
              </a:solidFill>
              <a:prstDash val="solid"/>
              <a:round/>
              <a:headEnd type="none" w="med" len="med"/>
              <a:tailEnd type="none" w="med" len="med"/>
            </a:ln>
            <a:effectLst/>
          </p:spPr>
        </p:cxnSp>
        <p:cxnSp>
          <p:nvCxnSpPr>
            <p:cNvPr id="147" name="直接连接符 146"/>
            <p:cNvCxnSpPr>
              <a:endCxn id="155" idx="2"/>
            </p:cNvCxnSpPr>
            <p:nvPr/>
          </p:nvCxnSpPr>
          <p:spPr bwMode="auto">
            <a:xfrm flipV="1">
              <a:off x="1445696" y="2419696"/>
              <a:ext cx="1539722" cy="785169"/>
            </a:xfrm>
            <a:prstGeom prst="line">
              <a:avLst/>
            </a:prstGeom>
            <a:noFill/>
            <a:ln w="6350" cap="flat" cmpd="sng" algn="ctr">
              <a:solidFill>
                <a:srgbClr val="808080"/>
              </a:solidFill>
              <a:prstDash val="solid"/>
              <a:round/>
              <a:headEnd type="none" w="med" len="med"/>
              <a:tailEnd type="none" w="med" len="med"/>
            </a:ln>
            <a:effectLst/>
          </p:spPr>
        </p:cxnSp>
        <p:cxnSp>
          <p:nvCxnSpPr>
            <p:cNvPr id="148" name="直接连接符 147"/>
            <p:cNvCxnSpPr>
              <a:endCxn id="155" idx="2"/>
            </p:cNvCxnSpPr>
            <p:nvPr/>
          </p:nvCxnSpPr>
          <p:spPr bwMode="auto">
            <a:xfrm flipV="1">
              <a:off x="1919416" y="2419696"/>
              <a:ext cx="1066002" cy="785169"/>
            </a:xfrm>
            <a:prstGeom prst="line">
              <a:avLst/>
            </a:prstGeom>
            <a:noFill/>
            <a:ln w="6350" cap="flat" cmpd="sng" algn="ctr">
              <a:solidFill>
                <a:srgbClr val="808080"/>
              </a:solidFill>
              <a:prstDash val="solid"/>
              <a:round/>
              <a:headEnd type="none" w="med" len="med"/>
              <a:tailEnd type="none" w="med" len="med"/>
            </a:ln>
            <a:effectLst/>
          </p:spPr>
        </p:cxnSp>
        <p:cxnSp>
          <p:nvCxnSpPr>
            <p:cNvPr id="150" name="直接连接符 149"/>
            <p:cNvCxnSpPr>
              <a:endCxn id="154" idx="2"/>
            </p:cNvCxnSpPr>
            <p:nvPr/>
          </p:nvCxnSpPr>
          <p:spPr bwMode="auto">
            <a:xfrm flipV="1">
              <a:off x="1919416" y="2419696"/>
              <a:ext cx="592281" cy="785169"/>
            </a:xfrm>
            <a:prstGeom prst="line">
              <a:avLst/>
            </a:prstGeom>
            <a:noFill/>
            <a:ln w="6350" cap="flat" cmpd="sng" algn="ctr">
              <a:solidFill>
                <a:srgbClr val="808080"/>
              </a:solidFill>
              <a:prstDash val="solid"/>
              <a:round/>
              <a:headEnd type="none" w="med" len="med"/>
              <a:tailEnd type="none" w="med" len="med"/>
            </a:ln>
            <a:effectLst/>
          </p:spPr>
        </p:cxnSp>
        <p:cxnSp>
          <p:nvCxnSpPr>
            <p:cNvPr id="151" name="直接连接符 150"/>
            <p:cNvCxnSpPr>
              <a:endCxn id="154" idx="2"/>
            </p:cNvCxnSpPr>
            <p:nvPr/>
          </p:nvCxnSpPr>
          <p:spPr bwMode="auto">
            <a:xfrm flipV="1">
              <a:off x="1445696" y="2419696"/>
              <a:ext cx="1066001" cy="785169"/>
            </a:xfrm>
            <a:prstGeom prst="line">
              <a:avLst/>
            </a:prstGeom>
            <a:noFill/>
            <a:ln w="6350" cap="flat" cmpd="sng" algn="ctr">
              <a:solidFill>
                <a:srgbClr val="808080"/>
              </a:solidFill>
              <a:prstDash val="solid"/>
              <a:round/>
              <a:headEnd type="none" w="med" len="med"/>
              <a:tailEnd type="none" w="med" len="med"/>
            </a:ln>
            <a:effectLst/>
          </p:spPr>
        </p:cxnSp>
        <p:cxnSp>
          <p:nvCxnSpPr>
            <p:cNvPr id="153" name="直接连接符 152"/>
            <p:cNvCxnSpPr>
              <a:stCxn id="156" idx="2"/>
              <a:endCxn id="154" idx="0"/>
            </p:cNvCxnSpPr>
            <p:nvPr/>
          </p:nvCxnSpPr>
          <p:spPr bwMode="auto">
            <a:xfrm flipH="1">
              <a:off x="2511697" y="1665271"/>
              <a:ext cx="1211" cy="466993"/>
            </a:xfrm>
            <a:prstGeom prst="line">
              <a:avLst/>
            </a:prstGeom>
            <a:noFill/>
            <a:ln w="6350" cap="flat" cmpd="sng" algn="ctr">
              <a:solidFill>
                <a:srgbClr val="808080"/>
              </a:solidFill>
              <a:prstDash val="solid"/>
              <a:round/>
              <a:headEnd type="none" w="med" len="med"/>
              <a:tailEnd type="none" w="med" len="med"/>
            </a:ln>
            <a:effectLst/>
          </p:spPr>
        </p:cxnSp>
        <p:pic>
          <p:nvPicPr>
            <p:cNvPr id="154" name="Picture 460" descr="图片239"/>
            <p:cNvPicPr>
              <a:picLocks noChangeAspect="1" noChangeArrowheads="1"/>
            </p:cNvPicPr>
            <p:nvPr/>
          </p:nvPicPr>
          <p:blipFill>
            <a:blip r:embed="rId1" cstate="print"/>
            <a:srcRect/>
            <a:stretch>
              <a:fillRect/>
            </a:stretch>
          </p:blipFill>
          <p:spPr bwMode="auto">
            <a:xfrm>
              <a:off x="2375519" y="2132264"/>
              <a:ext cx="272356" cy="287432"/>
            </a:xfrm>
            <a:prstGeom prst="rect">
              <a:avLst/>
            </a:prstGeom>
            <a:noFill/>
            <a:effectLst/>
          </p:spPr>
        </p:pic>
        <p:pic>
          <p:nvPicPr>
            <p:cNvPr id="155" name="Picture 460" descr="图片239"/>
            <p:cNvPicPr>
              <a:picLocks noChangeAspect="1" noChangeArrowheads="1"/>
            </p:cNvPicPr>
            <p:nvPr/>
          </p:nvPicPr>
          <p:blipFill>
            <a:blip r:embed="rId1" cstate="print"/>
            <a:srcRect/>
            <a:stretch>
              <a:fillRect/>
            </a:stretch>
          </p:blipFill>
          <p:spPr bwMode="auto">
            <a:xfrm>
              <a:off x="2849240" y="2132264"/>
              <a:ext cx="272356" cy="287432"/>
            </a:xfrm>
            <a:prstGeom prst="rect">
              <a:avLst/>
            </a:prstGeom>
            <a:noFill/>
            <a:effectLst/>
          </p:spPr>
        </p:pic>
        <p:pic>
          <p:nvPicPr>
            <p:cNvPr id="156" name="Picture 8" descr="05"/>
            <p:cNvPicPr>
              <a:picLocks noChangeAspect="1" noChangeArrowheads="1"/>
            </p:cNvPicPr>
            <p:nvPr/>
          </p:nvPicPr>
          <p:blipFill>
            <a:blip r:embed="rId2" cstate="print"/>
            <a:srcRect/>
            <a:stretch>
              <a:fillRect/>
            </a:stretch>
          </p:blipFill>
          <p:spPr bwMode="auto">
            <a:xfrm>
              <a:off x="2375519" y="1388298"/>
              <a:ext cx="274777" cy="276973"/>
            </a:xfrm>
            <a:prstGeom prst="rect">
              <a:avLst/>
            </a:prstGeom>
            <a:noFill/>
            <a:ln w="9525">
              <a:noFill/>
              <a:miter lim="800000"/>
              <a:headEnd/>
              <a:tailEnd/>
            </a:ln>
          </p:spPr>
        </p:pic>
        <p:pic>
          <p:nvPicPr>
            <p:cNvPr id="157" name="Picture 8" descr="05"/>
            <p:cNvPicPr>
              <a:picLocks noChangeAspect="1" noChangeArrowheads="1"/>
            </p:cNvPicPr>
            <p:nvPr/>
          </p:nvPicPr>
          <p:blipFill>
            <a:blip r:embed="rId2" cstate="print"/>
            <a:srcRect/>
            <a:stretch>
              <a:fillRect/>
            </a:stretch>
          </p:blipFill>
          <p:spPr bwMode="auto">
            <a:xfrm>
              <a:off x="2846820" y="1388298"/>
              <a:ext cx="274777" cy="276973"/>
            </a:xfrm>
            <a:prstGeom prst="rect">
              <a:avLst/>
            </a:prstGeom>
            <a:noFill/>
            <a:ln w="9525">
              <a:noFill/>
              <a:miter lim="800000"/>
              <a:headEnd/>
              <a:tailEnd/>
            </a:ln>
          </p:spPr>
        </p:pic>
        <p:cxnSp>
          <p:nvCxnSpPr>
            <p:cNvPr id="158" name="直接连接符 157"/>
            <p:cNvCxnSpPr>
              <a:stCxn id="156" idx="3"/>
              <a:endCxn id="157" idx="1"/>
            </p:cNvCxnSpPr>
            <p:nvPr/>
          </p:nvCxnSpPr>
          <p:spPr bwMode="auto">
            <a:xfrm>
              <a:off x="2650297" y="1526785"/>
              <a:ext cx="196523" cy="0"/>
            </a:xfrm>
            <a:prstGeom prst="line">
              <a:avLst/>
            </a:prstGeom>
            <a:noFill/>
            <a:ln w="6350" cap="flat" cmpd="sng" algn="ctr">
              <a:solidFill>
                <a:srgbClr val="FFFFFF">
                  <a:lumMod val="50000"/>
                </a:srgbClr>
              </a:solidFill>
              <a:prstDash val="solid"/>
              <a:round/>
              <a:headEnd type="none" w="med" len="med"/>
              <a:tailEnd type="none" w="med" len="med"/>
            </a:ln>
            <a:effectLst/>
          </p:spPr>
        </p:cxnSp>
        <p:grpSp>
          <p:nvGrpSpPr>
            <p:cNvPr id="5" name="组合 95"/>
            <p:cNvGrpSpPr/>
            <p:nvPr/>
          </p:nvGrpSpPr>
          <p:grpSpPr>
            <a:xfrm>
              <a:off x="3596596" y="3235535"/>
              <a:ext cx="390466" cy="117947"/>
              <a:chOff x="6783441" y="2911680"/>
              <a:chExt cx="722564" cy="214625"/>
            </a:xfrm>
          </p:grpSpPr>
          <p:cxnSp>
            <p:nvCxnSpPr>
              <p:cNvPr id="229" name="直接连接符 228"/>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30" name="直接连接符 229"/>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31" name="椭圆 230"/>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grpSp>
          <p:nvGrpSpPr>
            <p:cNvPr id="6" name="组合 95"/>
            <p:cNvGrpSpPr/>
            <p:nvPr/>
          </p:nvGrpSpPr>
          <p:grpSpPr>
            <a:xfrm>
              <a:off x="1475501" y="3235535"/>
              <a:ext cx="390466" cy="117947"/>
              <a:chOff x="6783441" y="2911680"/>
              <a:chExt cx="722564" cy="214625"/>
            </a:xfrm>
          </p:grpSpPr>
          <p:cxnSp>
            <p:nvCxnSpPr>
              <p:cNvPr id="226" name="直接连接符 225"/>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27" name="直接连接符 226"/>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28" name="椭圆 227"/>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cxnSp>
          <p:nvCxnSpPr>
            <p:cNvPr id="163" name="直接连接符 162"/>
            <p:cNvCxnSpPr>
              <a:endCxn id="155" idx="2"/>
            </p:cNvCxnSpPr>
            <p:nvPr/>
          </p:nvCxnSpPr>
          <p:spPr bwMode="auto">
            <a:xfrm flipH="1" flipV="1">
              <a:off x="2985418" y="2419696"/>
              <a:ext cx="1055093" cy="785169"/>
            </a:xfrm>
            <a:prstGeom prst="line">
              <a:avLst/>
            </a:prstGeom>
            <a:noFill/>
            <a:ln w="6350" cap="flat" cmpd="sng" algn="ctr">
              <a:solidFill>
                <a:srgbClr val="808080"/>
              </a:solidFill>
              <a:prstDash val="solid"/>
              <a:round/>
              <a:headEnd type="none" w="med" len="med"/>
              <a:tailEnd type="none" w="med" len="med"/>
            </a:ln>
            <a:effectLst/>
          </p:spPr>
        </p:cxnSp>
        <p:cxnSp>
          <p:nvCxnSpPr>
            <p:cNvPr id="164" name="直接连接符 163"/>
            <p:cNvCxnSpPr>
              <a:endCxn id="154" idx="2"/>
            </p:cNvCxnSpPr>
            <p:nvPr/>
          </p:nvCxnSpPr>
          <p:spPr bwMode="auto">
            <a:xfrm flipH="1" flipV="1">
              <a:off x="2511697" y="2419696"/>
              <a:ext cx="1055093" cy="785169"/>
            </a:xfrm>
            <a:prstGeom prst="line">
              <a:avLst/>
            </a:prstGeom>
            <a:noFill/>
            <a:ln w="6350" cap="flat" cmpd="sng" algn="ctr">
              <a:solidFill>
                <a:srgbClr val="808080"/>
              </a:solidFill>
              <a:prstDash val="solid"/>
              <a:round/>
              <a:headEnd type="none" w="med" len="med"/>
              <a:tailEnd type="none" w="med" len="med"/>
            </a:ln>
            <a:effectLst/>
          </p:spPr>
        </p:cxnSp>
        <p:cxnSp>
          <p:nvCxnSpPr>
            <p:cNvPr id="165" name="直接连接符 164"/>
            <p:cNvCxnSpPr>
              <a:endCxn id="155" idx="2"/>
            </p:cNvCxnSpPr>
            <p:nvPr/>
          </p:nvCxnSpPr>
          <p:spPr bwMode="auto">
            <a:xfrm flipH="1" flipV="1">
              <a:off x="2985418" y="2419696"/>
              <a:ext cx="581372" cy="785169"/>
            </a:xfrm>
            <a:prstGeom prst="line">
              <a:avLst/>
            </a:prstGeom>
            <a:noFill/>
            <a:ln w="6350" cap="flat" cmpd="sng" algn="ctr">
              <a:solidFill>
                <a:srgbClr val="808080"/>
              </a:solidFill>
              <a:prstDash val="solid"/>
              <a:round/>
              <a:headEnd type="none" w="med" len="med"/>
              <a:tailEnd type="none" w="med" len="med"/>
            </a:ln>
            <a:effectLst/>
          </p:spPr>
        </p:cxnSp>
        <p:cxnSp>
          <p:nvCxnSpPr>
            <p:cNvPr id="166" name="直接连接符 165"/>
            <p:cNvCxnSpPr>
              <a:endCxn id="154" idx="2"/>
            </p:cNvCxnSpPr>
            <p:nvPr/>
          </p:nvCxnSpPr>
          <p:spPr bwMode="auto">
            <a:xfrm flipH="1" flipV="1">
              <a:off x="2511697" y="2419696"/>
              <a:ext cx="1528814" cy="785169"/>
            </a:xfrm>
            <a:prstGeom prst="line">
              <a:avLst/>
            </a:prstGeom>
            <a:noFill/>
            <a:ln w="6350" cap="flat" cmpd="sng" algn="ctr">
              <a:solidFill>
                <a:srgbClr val="808080"/>
              </a:solidFill>
              <a:prstDash val="solid"/>
              <a:round/>
              <a:headEnd type="none" w="med" len="med"/>
              <a:tailEnd type="none" w="med" len="med"/>
            </a:ln>
            <a:effectLst/>
          </p:spPr>
        </p:cxnSp>
        <p:pic>
          <p:nvPicPr>
            <p:cNvPr id="167" name="Picture 227" descr="图片767"/>
            <p:cNvPicPr>
              <a:picLocks noChangeAspect="1" noChangeArrowheads="1"/>
            </p:cNvPicPr>
            <p:nvPr/>
          </p:nvPicPr>
          <p:blipFill>
            <a:blip r:embed="rId3" cstate="print"/>
            <a:srcRect/>
            <a:stretch>
              <a:fillRect/>
            </a:stretch>
          </p:blipFill>
          <p:spPr bwMode="auto">
            <a:xfrm>
              <a:off x="2323448" y="916305"/>
              <a:ext cx="382989" cy="231254"/>
            </a:xfrm>
            <a:prstGeom prst="rect">
              <a:avLst/>
            </a:prstGeom>
            <a:noFill/>
            <a:effectLst/>
          </p:spPr>
        </p:pic>
        <p:pic>
          <p:nvPicPr>
            <p:cNvPr id="168" name="Picture 228" descr="图片768"/>
            <p:cNvPicPr>
              <a:picLocks noChangeAspect="1" noChangeArrowheads="1"/>
            </p:cNvPicPr>
            <p:nvPr/>
          </p:nvPicPr>
          <p:blipFill>
            <a:blip r:embed="rId4" cstate="print"/>
            <a:srcRect/>
            <a:stretch>
              <a:fillRect/>
            </a:stretch>
          </p:blipFill>
          <p:spPr bwMode="auto">
            <a:xfrm>
              <a:off x="2791987" y="916305"/>
              <a:ext cx="385268" cy="231254"/>
            </a:xfrm>
            <a:prstGeom prst="rect">
              <a:avLst/>
            </a:prstGeom>
            <a:noFill/>
            <a:effectLst/>
          </p:spPr>
        </p:pic>
        <p:cxnSp>
          <p:nvCxnSpPr>
            <p:cNvPr id="169" name="直接连接符 168"/>
            <p:cNvCxnSpPr>
              <a:stCxn id="167" idx="2"/>
              <a:endCxn id="156" idx="0"/>
            </p:cNvCxnSpPr>
            <p:nvPr/>
          </p:nvCxnSpPr>
          <p:spPr bwMode="auto">
            <a:xfrm flipH="1">
              <a:off x="2512908" y="1147559"/>
              <a:ext cx="2035" cy="240739"/>
            </a:xfrm>
            <a:prstGeom prst="line">
              <a:avLst/>
            </a:prstGeom>
            <a:noFill/>
            <a:ln w="6350" cap="flat" cmpd="sng" algn="ctr">
              <a:solidFill>
                <a:srgbClr val="808080"/>
              </a:solidFill>
              <a:prstDash val="solid"/>
              <a:round/>
              <a:headEnd type="none" w="med" len="med"/>
              <a:tailEnd type="none" w="med" len="med"/>
            </a:ln>
            <a:effectLst/>
          </p:spPr>
        </p:cxnSp>
        <p:cxnSp>
          <p:nvCxnSpPr>
            <p:cNvPr id="170" name="直接连接符 169"/>
            <p:cNvCxnSpPr>
              <a:stCxn id="168" idx="2"/>
              <a:endCxn id="157" idx="0"/>
            </p:cNvCxnSpPr>
            <p:nvPr/>
          </p:nvCxnSpPr>
          <p:spPr bwMode="auto">
            <a:xfrm flipH="1">
              <a:off x="2984209" y="1147559"/>
              <a:ext cx="412" cy="240739"/>
            </a:xfrm>
            <a:prstGeom prst="line">
              <a:avLst/>
            </a:prstGeom>
            <a:noFill/>
            <a:ln w="6350" cap="flat" cmpd="sng" algn="ctr">
              <a:solidFill>
                <a:srgbClr val="808080"/>
              </a:solidFill>
              <a:prstDash val="solid"/>
              <a:round/>
              <a:headEnd type="none" w="med" len="med"/>
              <a:tailEnd type="none" w="med" len="med"/>
            </a:ln>
            <a:effectLst/>
          </p:spPr>
        </p:cxnSp>
        <p:cxnSp>
          <p:nvCxnSpPr>
            <p:cNvPr id="171" name="直接连接符 170"/>
            <p:cNvCxnSpPr>
              <a:stCxn id="167" idx="2"/>
              <a:endCxn id="157" idx="0"/>
            </p:cNvCxnSpPr>
            <p:nvPr/>
          </p:nvCxnSpPr>
          <p:spPr bwMode="auto">
            <a:xfrm>
              <a:off x="2514943" y="1147559"/>
              <a:ext cx="469266" cy="240739"/>
            </a:xfrm>
            <a:prstGeom prst="line">
              <a:avLst/>
            </a:prstGeom>
            <a:noFill/>
            <a:ln w="6350" cap="flat" cmpd="sng" algn="ctr">
              <a:solidFill>
                <a:srgbClr val="808080"/>
              </a:solidFill>
              <a:prstDash val="solid"/>
              <a:round/>
              <a:headEnd type="none" w="med" len="med"/>
              <a:tailEnd type="none" w="med" len="med"/>
            </a:ln>
            <a:effectLst/>
          </p:spPr>
        </p:cxnSp>
        <p:cxnSp>
          <p:nvCxnSpPr>
            <p:cNvPr id="172" name="直接连接符 171"/>
            <p:cNvCxnSpPr>
              <a:stCxn id="156" idx="0"/>
              <a:endCxn id="168" idx="2"/>
            </p:cNvCxnSpPr>
            <p:nvPr/>
          </p:nvCxnSpPr>
          <p:spPr bwMode="auto">
            <a:xfrm flipV="1">
              <a:off x="2512908" y="1147559"/>
              <a:ext cx="471713" cy="240739"/>
            </a:xfrm>
            <a:prstGeom prst="line">
              <a:avLst/>
            </a:prstGeom>
            <a:noFill/>
            <a:ln w="6350" cap="flat" cmpd="sng" algn="ctr">
              <a:solidFill>
                <a:srgbClr val="808080"/>
              </a:solidFill>
              <a:prstDash val="solid"/>
              <a:round/>
              <a:headEnd type="none" w="med" len="med"/>
              <a:tailEnd type="none" w="med" len="med"/>
            </a:ln>
            <a:effectLst/>
          </p:spPr>
        </p:cxnSp>
        <p:cxnSp>
          <p:nvCxnSpPr>
            <p:cNvPr id="173" name="直接连接符 172"/>
            <p:cNvCxnSpPr/>
            <p:nvPr/>
          </p:nvCxnSpPr>
          <p:spPr bwMode="auto">
            <a:xfrm flipV="1">
              <a:off x="3163594" y="1629846"/>
              <a:ext cx="491241" cy="444061"/>
            </a:xfrm>
            <a:prstGeom prst="line">
              <a:avLst/>
            </a:prstGeom>
            <a:noFill/>
            <a:ln w="6350" cap="flat" cmpd="sng" algn="ctr">
              <a:solidFill>
                <a:srgbClr val="FFFFFF">
                  <a:lumMod val="50000"/>
                </a:srgbClr>
              </a:solidFill>
              <a:prstDash val="solid"/>
              <a:round/>
              <a:headEnd type="none" w="med" len="med"/>
              <a:tailEnd type="none" w="med" len="med"/>
            </a:ln>
            <a:effectLst/>
          </p:spPr>
        </p:cxnSp>
        <p:sp>
          <p:nvSpPr>
            <p:cNvPr id="174" name="Rectangle 25"/>
            <p:cNvSpPr>
              <a:spLocks noChangeArrowheads="1"/>
            </p:cNvSpPr>
            <p:nvPr/>
          </p:nvSpPr>
          <p:spPr bwMode="auto">
            <a:xfrm>
              <a:off x="478155" y="1818632"/>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核心层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175" name="Rectangle 25"/>
            <p:cNvSpPr>
              <a:spLocks noChangeArrowheads="1"/>
            </p:cNvSpPr>
            <p:nvPr/>
          </p:nvSpPr>
          <p:spPr bwMode="auto">
            <a:xfrm>
              <a:off x="518160" y="2775980"/>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接入层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pic>
          <p:nvPicPr>
            <p:cNvPr id="176" name="Picture 461" descr="图片240"/>
            <p:cNvPicPr>
              <a:picLocks noChangeAspect="1" noChangeArrowheads="1"/>
            </p:cNvPicPr>
            <p:nvPr/>
          </p:nvPicPr>
          <p:blipFill>
            <a:blip r:embed="rId5" cstate="print"/>
            <a:srcRect/>
            <a:stretch>
              <a:fillRect/>
            </a:stretch>
          </p:blipFill>
          <p:spPr bwMode="auto">
            <a:xfrm>
              <a:off x="1299692" y="3135675"/>
              <a:ext cx="272356" cy="289637"/>
            </a:xfrm>
            <a:prstGeom prst="rect">
              <a:avLst/>
            </a:prstGeom>
            <a:noFill/>
            <a:ln w="9525">
              <a:noFill/>
              <a:miter lim="800000"/>
              <a:headEnd/>
              <a:tailEnd/>
            </a:ln>
          </p:spPr>
        </p:pic>
        <p:sp>
          <p:nvSpPr>
            <p:cNvPr id="177" name="Rectangle 25"/>
            <p:cNvSpPr>
              <a:spLocks noChangeArrowheads="1"/>
            </p:cNvSpPr>
            <p:nvPr/>
          </p:nvSpPr>
          <p:spPr bwMode="auto">
            <a:xfrm>
              <a:off x="546383" y="1383867"/>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园区出口</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grpSp>
          <p:nvGrpSpPr>
            <p:cNvPr id="7" name="组合 231"/>
            <p:cNvGrpSpPr/>
            <p:nvPr/>
          </p:nvGrpSpPr>
          <p:grpSpPr>
            <a:xfrm>
              <a:off x="1999276" y="4236513"/>
              <a:ext cx="457128" cy="514702"/>
              <a:chOff x="1782106" y="4004103"/>
              <a:chExt cx="457128" cy="514702"/>
            </a:xfrm>
          </p:grpSpPr>
          <p:grpSp>
            <p:nvGrpSpPr>
              <p:cNvPr id="8"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222"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223"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24"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25"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220" name="Picture 164" descr="10"/>
              <p:cNvPicPr>
                <a:picLocks noChangeAspect="1" noChangeArrowheads="1"/>
              </p:cNvPicPr>
              <p:nvPr/>
            </p:nvPicPr>
            <p:blipFill>
              <a:blip r:embed="rId6" cstate="print"/>
              <a:srcRect/>
              <a:stretch>
                <a:fillRect/>
              </a:stretch>
            </p:blipFill>
            <p:spPr bwMode="auto">
              <a:xfrm>
                <a:off x="2020904" y="4302336"/>
                <a:ext cx="218330" cy="216469"/>
              </a:xfrm>
              <a:prstGeom prst="rect">
                <a:avLst/>
              </a:prstGeom>
              <a:noFill/>
            </p:spPr>
          </p:pic>
          <p:pic>
            <p:nvPicPr>
              <p:cNvPr id="221" name="Picture 164" descr="10"/>
              <p:cNvPicPr>
                <a:picLocks noChangeAspect="1" noChangeArrowheads="1"/>
              </p:cNvPicPr>
              <p:nvPr/>
            </p:nvPicPr>
            <p:blipFill>
              <a:blip r:embed="rId6" cstate="print"/>
              <a:srcRect/>
              <a:stretch>
                <a:fillRect/>
              </a:stretch>
            </p:blipFill>
            <p:spPr bwMode="auto">
              <a:xfrm>
                <a:off x="1782106" y="4267643"/>
                <a:ext cx="218330" cy="216470"/>
              </a:xfrm>
              <a:prstGeom prst="rect">
                <a:avLst/>
              </a:prstGeom>
              <a:noFill/>
            </p:spPr>
          </p:pic>
        </p:grpSp>
        <p:grpSp>
          <p:nvGrpSpPr>
            <p:cNvPr id="9" name="组合 240"/>
            <p:cNvGrpSpPr/>
            <p:nvPr/>
          </p:nvGrpSpPr>
          <p:grpSpPr>
            <a:xfrm>
              <a:off x="3474678" y="3549379"/>
              <a:ext cx="752779" cy="643499"/>
              <a:chOff x="3078438" y="3930379"/>
              <a:chExt cx="752779" cy="643499"/>
            </a:xfrm>
          </p:grpSpPr>
          <p:cxnSp>
            <p:nvCxnSpPr>
              <p:cNvPr id="213" name="直接连接符 7"/>
              <p:cNvCxnSpPr>
                <a:cxnSpLocks noChangeShapeType="1"/>
              </p:cNvCxnSpPr>
              <p:nvPr/>
            </p:nvCxnSpPr>
            <p:spPr bwMode="auto">
              <a:xfrm>
                <a:off x="3172972" y="4163102"/>
                <a:ext cx="0" cy="110984"/>
              </a:xfrm>
              <a:prstGeom prst="line">
                <a:avLst/>
              </a:prstGeom>
              <a:noFill/>
              <a:ln w="9525">
                <a:solidFill>
                  <a:schemeClr val="tx1"/>
                </a:solidFill>
                <a:round/>
              </a:ln>
            </p:spPr>
          </p:cxnSp>
          <p:pic>
            <p:nvPicPr>
              <p:cNvPr id="214" name="Picture 725" descr="图片325"/>
              <p:cNvPicPr>
                <a:picLocks noChangeAspect="1" noChangeArrowheads="1"/>
              </p:cNvPicPr>
              <p:nvPr/>
            </p:nvPicPr>
            <p:blipFill>
              <a:blip r:embed="rId7" cstate="print"/>
              <a:srcRect/>
              <a:stretch>
                <a:fillRect/>
              </a:stretch>
            </p:blipFill>
            <p:spPr bwMode="auto">
              <a:xfrm>
                <a:off x="3078438" y="4282377"/>
                <a:ext cx="322838" cy="277462"/>
              </a:xfrm>
              <a:prstGeom prst="rect">
                <a:avLst/>
              </a:prstGeom>
              <a:noFill/>
              <a:ln w="9525">
                <a:noFill/>
                <a:miter lim="800000"/>
                <a:headEnd/>
                <a:tailEnd/>
              </a:ln>
            </p:spPr>
          </p:pic>
          <p:pic>
            <p:nvPicPr>
              <p:cNvPr id="215" name="Picture 725" descr="图片325"/>
              <p:cNvPicPr>
                <a:picLocks noChangeAspect="1" noChangeArrowheads="1"/>
              </p:cNvPicPr>
              <p:nvPr/>
            </p:nvPicPr>
            <p:blipFill>
              <a:blip r:embed="rId7" cstate="print"/>
              <a:srcRect/>
              <a:stretch>
                <a:fillRect/>
              </a:stretch>
            </p:blipFill>
            <p:spPr bwMode="auto">
              <a:xfrm>
                <a:off x="3508379" y="4296416"/>
                <a:ext cx="322838" cy="277462"/>
              </a:xfrm>
              <a:prstGeom prst="rect">
                <a:avLst/>
              </a:prstGeom>
              <a:noFill/>
              <a:ln w="9525">
                <a:noFill/>
                <a:miter lim="800000"/>
                <a:headEnd/>
                <a:tailEnd/>
              </a:ln>
            </p:spPr>
          </p:pic>
          <p:cxnSp>
            <p:nvCxnSpPr>
              <p:cNvPr id="216" name="直接连接符 34"/>
              <p:cNvCxnSpPr>
                <a:cxnSpLocks noChangeShapeType="1"/>
              </p:cNvCxnSpPr>
              <p:nvPr/>
            </p:nvCxnSpPr>
            <p:spPr bwMode="auto">
              <a:xfrm>
                <a:off x="3180355" y="4163102"/>
                <a:ext cx="591168" cy="0"/>
              </a:xfrm>
              <a:prstGeom prst="line">
                <a:avLst/>
              </a:prstGeom>
              <a:noFill/>
              <a:ln w="9525">
                <a:solidFill>
                  <a:schemeClr val="tx1"/>
                </a:solidFill>
                <a:round/>
              </a:ln>
            </p:spPr>
          </p:cxnSp>
          <p:cxnSp>
            <p:nvCxnSpPr>
              <p:cNvPr id="217" name="直接连接符 32"/>
              <p:cNvCxnSpPr>
                <a:cxnSpLocks noChangeShapeType="1"/>
              </p:cNvCxnSpPr>
              <p:nvPr/>
            </p:nvCxnSpPr>
            <p:spPr bwMode="auto">
              <a:xfrm>
                <a:off x="3521920" y="3930379"/>
                <a:ext cx="0" cy="241504"/>
              </a:xfrm>
              <a:prstGeom prst="line">
                <a:avLst/>
              </a:prstGeom>
              <a:noFill/>
              <a:ln w="19050">
                <a:solidFill>
                  <a:schemeClr val="tx1"/>
                </a:solidFill>
                <a:round/>
              </a:ln>
            </p:spPr>
          </p:cxnSp>
          <p:cxnSp>
            <p:nvCxnSpPr>
              <p:cNvPr id="218" name="直接连接符 7"/>
              <p:cNvCxnSpPr>
                <a:cxnSpLocks noChangeShapeType="1"/>
              </p:cNvCxnSpPr>
              <p:nvPr/>
            </p:nvCxnSpPr>
            <p:spPr bwMode="auto">
              <a:xfrm>
                <a:off x="3778646" y="4171883"/>
                <a:ext cx="0" cy="110984"/>
              </a:xfrm>
              <a:prstGeom prst="line">
                <a:avLst/>
              </a:prstGeom>
              <a:noFill/>
              <a:ln w="9525">
                <a:solidFill>
                  <a:schemeClr val="tx1"/>
                </a:solidFill>
                <a:round/>
              </a:ln>
            </p:spPr>
          </p:cxnSp>
        </p:grpSp>
        <p:pic>
          <p:nvPicPr>
            <p:cNvPr id="180" name="Picture 341" descr="图片265"/>
            <p:cNvPicPr>
              <a:picLocks noChangeAspect="1" noChangeArrowheads="1"/>
            </p:cNvPicPr>
            <p:nvPr/>
          </p:nvPicPr>
          <p:blipFill>
            <a:blip r:embed="rId8" cstate="print"/>
            <a:srcRect/>
            <a:stretch>
              <a:fillRect/>
            </a:stretch>
          </p:blipFill>
          <p:spPr bwMode="auto">
            <a:xfrm>
              <a:off x="2407511" y="2228466"/>
              <a:ext cx="173797" cy="191313"/>
            </a:xfrm>
            <a:prstGeom prst="rect">
              <a:avLst/>
            </a:prstGeom>
            <a:noFill/>
            <a:ln w="9525">
              <a:noFill/>
              <a:miter lim="800000"/>
              <a:headEnd/>
              <a:tailEnd/>
            </a:ln>
          </p:spPr>
        </p:pic>
        <p:sp>
          <p:nvSpPr>
            <p:cNvPr id="181" name="TextBox 180"/>
            <p:cNvSpPr txBox="1"/>
            <p:nvPr/>
          </p:nvSpPr>
          <p:spPr>
            <a:xfrm>
              <a:off x="2359605" y="1799727"/>
              <a:ext cx="935780" cy="219832"/>
            </a:xfrm>
            <a:prstGeom prst="rect">
              <a:avLst/>
            </a:prstGeom>
            <a:noFill/>
          </p:spPr>
          <p:txBody>
            <a:bodyPr wrap="square" rtlCol="0">
              <a:spAutoFit/>
            </a:bodyPr>
            <a:lstStyle/>
            <a:p>
              <a:r>
                <a:rPr lang="en-US" altLang="zh-CN" sz="1000" b="1" dirty="0" smtClean="0">
                  <a:solidFill>
                    <a:srgbClr val="000000"/>
                  </a:solidFill>
                  <a:latin typeface="微软雅黑" panose="020B0503020204020204" pitchFamily="34" charset="-122"/>
                  <a:ea typeface="微软雅黑" panose="020B0503020204020204" pitchFamily="34" charset="-122"/>
                </a:rPr>
                <a:t>Native AC</a:t>
              </a:r>
              <a:endParaRPr lang="zh-CN" altLang="en-US" sz="1000" b="1" dirty="0">
                <a:solidFill>
                  <a:srgbClr val="000000"/>
                </a:solidFill>
                <a:latin typeface="微软雅黑" panose="020B0503020204020204" pitchFamily="34" charset="-122"/>
                <a:ea typeface="微软雅黑" panose="020B0503020204020204" pitchFamily="34" charset="-122"/>
              </a:endParaRPr>
            </a:p>
          </p:txBody>
        </p:sp>
        <p:sp>
          <p:nvSpPr>
            <p:cNvPr id="182" name="TextBox 181"/>
            <p:cNvSpPr txBox="1"/>
            <p:nvPr/>
          </p:nvSpPr>
          <p:spPr>
            <a:xfrm>
              <a:off x="3723019" y="1177549"/>
              <a:ext cx="596638" cy="246221"/>
            </a:xfrm>
            <a:prstGeom prst="rect">
              <a:avLst/>
            </a:prstGeom>
            <a:noFill/>
          </p:spPr>
          <p:txBody>
            <a:bodyPr wrap="none" rtlCol="0">
              <a:spAutoFit/>
            </a:bodyPr>
            <a:lstStyle/>
            <a:p>
              <a:r>
                <a:rPr lang="en-US" altLang="zh-CN" sz="10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eSight</a:t>
              </a:r>
              <a:endParaRPr lang="en-US" altLang="zh-CN" sz="10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183" name="圆角矩形 182"/>
            <p:cNvSpPr/>
            <p:nvPr/>
          </p:nvSpPr>
          <p:spPr bwMode="auto">
            <a:xfrm>
              <a:off x="3619234" y="1407656"/>
              <a:ext cx="990865" cy="470153"/>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a:solidFill>
                  <a:srgbClr val="000000"/>
                </a:solidFill>
                <a:latin typeface="FrutigerNext LT Medium"/>
                <a:ea typeface="宋体" panose="02010600030101010101" pitchFamily="2" charset="-122"/>
              </a:endParaRPr>
            </a:p>
          </p:txBody>
        </p:sp>
        <p:pic>
          <p:nvPicPr>
            <p:cNvPr id="184" name="Picture 797" descr="图片19"/>
            <p:cNvPicPr>
              <a:picLocks noChangeAspect="1" noChangeArrowheads="1"/>
            </p:cNvPicPr>
            <p:nvPr/>
          </p:nvPicPr>
          <p:blipFill>
            <a:blip r:embed="rId9" cstate="print"/>
            <a:srcRect/>
            <a:stretch>
              <a:fillRect/>
            </a:stretch>
          </p:blipFill>
          <p:spPr bwMode="auto">
            <a:xfrm>
              <a:off x="3885152" y="1555184"/>
              <a:ext cx="434803" cy="256848"/>
            </a:xfrm>
            <a:prstGeom prst="rect">
              <a:avLst/>
            </a:prstGeom>
            <a:noFill/>
          </p:spPr>
        </p:pic>
        <p:pic>
          <p:nvPicPr>
            <p:cNvPr id="185" name="Picture 461" descr="图片240"/>
            <p:cNvPicPr>
              <a:picLocks noChangeAspect="1" noChangeArrowheads="1"/>
            </p:cNvPicPr>
            <p:nvPr/>
          </p:nvPicPr>
          <p:blipFill>
            <a:blip r:embed="rId5" cstate="print"/>
            <a:srcRect/>
            <a:stretch>
              <a:fillRect/>
            </a:stretch>
          </p:blipFill>
          <p:spPr bwMode="auto">
            <a:xfrm>
              <a:off x="3639063" y="1529071"/>
              <a:ext cx="225211" cy="228820"/>
            </a:xfrm>
            <a:prstGeom prst="rect">
              <a:avLst/>
            </a:prstGeom>
            <a:noFill/>
          </p:spPr>
        </p:pic>
        <p:pic>
          <p:nvPicPr>
            <p:cNvPr id="187" name="Picture 341" descr="图片265"/>
            <p:cNvPicPr>
              <a:picLocks noChangeAspect="1" noChangeArrowheads="1"/>
            </p:cNvPicPr>
            <p:nvPr/>
          </p:nvPicPr>
          <p:blipFill>
            <a:blip r:embed="rId8" cstate="print"/>
            <a:srcRect/>
            <a:stretch>
              <a:fillRect/>
            </a:stretch>
          </p:blipFill>
          <p:spPr bwMode="auto">
            <a:xfrm>
              <a:off x="2845145" y="2218194"/>
              <a:ext cx="173797" cy="191313"/>
            </a:xfrm>
            <a:prstGeom prst="rect">
              <a:avLst/>
            </a:prstGeom>
            <a:noFill/>
            <a:ln w="9525">
              <a:noFill/>
              <a:miter lim="800000"/>
              <a:headEnd/>
              <a:tailEnd/>
            </a:ln>
          </p:spPr>
        </p:pic>
        <p:pic>
          <p:nvPicPr>
            <p:cNvPr id="188" name="Picture 461" descr="图片240"/>
            <p:cNvPicPr>
              <a:picLocks noChangeAspect="1" noChangeArrowheads="1"/>
            </p:cNvPicPr>
            <p:nvPr/>
          </p:nvPicPr>
          <p:blipFill>
            <a:blip r:embed="rId5" cstate="print"/>
            <a:srcRect/>
            <a:stretch>
              <a:fillRect/>
            </a:stretch>
          </p:blipFill>
          <p:spPr bwMode="auto">
            <a:xfrm>
              <a:off x="1817852" y="3143295"/>
              <a:ext cx="272356" cy="289637"/>
            </a:xfrm>
            <a:prstGeom prst="rect">
              <a:avLst/>
            </a:prstGeom>
            <a:noFill/>
            <a:ln w="9525">
              <a:noFill/>
              <a:miter lim="800000"/>
              <a:headEnd/>
              <a:tailEnd/>
            </a:ln>
          </p:spPr>
        </p:pic>
        <p:pic>
          <p:nvPicPr>
            <p:cNvPr id="189" name="Picture 461" descr="图片240"/>
            <p:cNvPicPr>
              <a:picLocks noChangeAspect="1" noChangeArrowheads="1"/>
            </p:cNvPicPr>
            <p:nvPr/>
          </p:nvPicPr>
          <p:blipFill>
            <a:blip r:embed="rId5" cstate="print"/>
            <a:srcRect/>
            <a:stretch>
              <a:fillRect/>
            </a:stretch>
          </p:blipFill>
          <p:spPr bwMode="auto">
            <a:xfrm>
              <a:off x="3418052" y="3150915"/>
              <a:ext cx="272356" cy="289637"/>
            </a:xfrm>
            <a:prstGeom prst="rect">
              <a:avLst/>
            </a:prstGeom>
            <a:noFill/>
            <a:ln w="9525">
              <a:noFill/>
              <a:miter lim="800000"/>
              <a:headEnd/>
              <a:tailEnd/>
            </a:ln>
          </p:spPr>
        </p:pic>
        <p:pic>
          <p:nvPicPr>
            <p:cNvPr id="190" name="Picture 461" descr="图片240"/>
            <p:cNvPicPr>
              <a:picLocks noChangeAspect="1" noChangeArrowheads="1"/>
            </p:cNvPicPr>
            <p:nvPr/>
          </p:nvPicPr>
          <p:blipFill>
            <a:blip r:embed="rId5" cstate="print"/>
            <a:srcRect/>
            <a:stretch>
              <a:fillRect/>
            </a:stretch>
          </p:blipFill>
          <p:spPr bwMode="auto">
            <a:xfrm>
              <a:off x="3951452" y="3158535"/>
              <a:ext cx="272356" cy="289637"/>
            </a:xfrm>
            <a:prstGeom prst="rect">
              <a:avLst/>
            </a:prstGeom>
            <a:noFill/>
            <a:ln w="9525">
              <a:noFill/>
              <a:miter lim="800000"/>
              <a:headEnd/>
              <a:tailEnd/>
            </a:ln>
          </p:spPr>
        </p:pic>
        <p:grpSp>
          <p:nvGrpSpPr>
            <p:cNvPr id="10" name="组合 232"/>
            <p:cNvGrpSpPr/>
            <p:nvPr/>
          </p:nvGrpSpPr>
          <p:grpSpPr>
            <a:xfrm>
              <a:off x="2738416" y="4228893"/>
              <a:ext cx="457128" cy="514702"/>
              <a:chOff x="1782106" y="4004103"/>
              <a:chExt cx="457128" cy="514702"/>
            </a:xfrm>
          </p:grpSpPr>
          <p:grpSp>
            <p:nvGrpSpPr>
              <p:cNvPr id="11"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209"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210"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11"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212"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207" name="Picture 164" descr="10"/>
              <p:cNvPicPr>
                <a:picLocks noChangeAspect="1" noChangeArrowheads="1"/>
              </p:cNvPicPr>
              <p:nvPr/>
            </p:nvPicPr>
            <p:blipFill>
              <a:blip r:embed="rId6" cstate="print"/>
              <a:srcRect/>
              <a:stretch>
                <a:fillRect/>
              </a:stretch>
            </p:blipFill>
            <p:spPr bwMode="auto">
              <a:xfrm>
                <a:off x="2020904" y="4302336"/>
                <a:ext cx="218330" cy="216469"/>
              </a:xfrm>
              <a:prstGeom prst="rect">
                <a:avLst/>
              </a:prstGeom>
              <a:noFill/>
            </p:spPr>
          </p:pic>
          <p:pic>
            <p:nvPicPr>
              <p:cNvPr id="208" name="Picture 164" descr="10"/>
              <p:cNvPicPr>
                <a:picLocks noChangeAspect="1" noChangeArrowheads="1"/>
              </p:cNvPicPr>
              <p:nvPr/>
            </p:nvPicPr>
            <p:blipFill>
              <a:blip r:embed="rId6" cstate="print"/>
              <a:srcRect/>
              <a:stretch>
                <a:fillRect/>
              </a:stretch>
            </p:blipFill>
            <p:spPr bwMode="auto">
              <a:xfrm>
                <a:off x="1782106" y="4267643"/>
                <a:ext cx="218330" cy="216470"/>
              </a:xfrm>
              <a:prstGeom prst="rect">
                <a:avLst/>
              </a:prstGeom>
              <a:noFill/>
            </p:spPr>
          </p:pic>
        </p:grpSp>
        <p:grpSp>
          <p:nvGrpSpPr>
            <p:cNvPr id="12" name="组合 241"/>
            <p:cNvGrpSpPr/>
            <p:nvPr/>
          </p:nvGrpSpPr>
          <p:grpSpPr>
            <a:xfrm>
              <a:off x="1150578" y="3572239"/>
              <a:ext cx="752779" cy="643499"/>
              <a:chOff x="3078438" y="3930379"/>
              <a:chExt cx="752779" cy="643499"/>
            </a:xfrm>
          </p:grpSpPr>
          <p:cxnSp>
            <p:nvCxnSpPr>
              <p:cNvPr id="200" name="直接连接符 7"/>
              <p:cNvCxnSpPr>
                <a:cxnSpLocks noChangeShapeType="1"/>
              </p:cNvCxnSpPr>
              <p:nvPr/>
            </p:nvCxnSpPr>
            <p:spPr bwMode="auto">
              <a:xfrm>
                <a:off x="3172972" y="4163102"/>
                <a:ext cx="0" cy="110984"/>
              </a:xfrm>
              <a:prstGeom prst="line">
                <a:avLst/>
              </a:prstGeom>
              <a:noFill/>
              <a:ln w="9525">
                <a:solidFill>
                  <a:schemeClr val="tx1"/>
                </a:solidFill>
                <a:round/>
              </a:ln>
            </p:spPr>
          </p:cxnSp>
          <p:pic>
            <p:nvPicPr>
              <p:cNvPr id="201" name="Picture 725" descr="图片325"/>
              <p:cNvPicPr>
                <a:picLocks noChangeAspect="1" noChangeArrowheads="1"/>
              </p:cNvPicPr>
              <p:nvPr/>
            </p:nvPicPr>
            <p:blipFill>
              <a:blip r:embed="rId7" cstate="print"/>
              <a:srcRect/>
              <a:stretch>
                <a:fillRect/>
              </a:stretch>
            </p:blipFill>
            <p:spPr bwMode="auto">
              <a:xfrm>
                <a:off x="3078438" y="4282377"/>
                <a:ext cx="322838" cy="277462"/>
              </a:xfrm>
              <a:prstGeom prst="rect">
                <a:avLst/>
              </a:prstGeom>
              <a:noFill/>
              <a:ln w="9525">
                <a:noFill/>
                <a:miter lim="800000"/>
                <a:headEnd/>
                <a:tailEnd/>
              </a:ln>
            </p:spPr>
          </p:pic>
          <p:pic>
            <p:nvPicPr>
              <p:cNvPr id="202" name="Picture 725" descr="图片325"/>
              <p:cNvPicPr>
                <a:picLocks noChangeAspect="1" noChangeArrowheads="1"/>
              </p:cNvPicPr>
              <p:nvPr/>
            </p:nvPicPr>
            <p:blipFill>
              <a:blip r:embed="rId7" cstate="print"/>
              <a:srcRect/>
              <a:stretch>
                <a:fillRect/>
              </a:stretch>
            </p:blipFill>
            <p:spPr bwMode="auto">
              <a:xfrm>
                <a:off x="3508379" y="4296416"/>
                <a:ext cx="322838" cy="277462"/>
              </a:xfrm>
              <a:prstGeom prst="rect">
                <a:avLst/>
              </a:prstGeom>
              <a:noFill/>
              <a:ln w="9525">
                <a:noFill/>
                <a:miter lim="800000"/>
                <a:headEnd/>
                <a:tailEnd/>
              </a:ln>
            </p:spPr>
          </p:pic>
          <p:cxnSp>
            <p:nvCxnSpPr>
              <p:cNvPr id="203" name="直接连接符 34"/>
              <p:cNvCxnSpPr>
                <a:cxnSpLocks noChangeShapeType="1"/>
              </p:cNvCxnSpPr>
              <p:nvPr/>
            </p:nvCxnSpPr>
            <p:spPr bwMode="auto">
              <a:xfrm>
                <a:off x="3180355" y="4163102"/>
                <a:ext cx="591168" cy="0"/>
              </a:xfrm>
              <a:prstGeom prst="line">
                <a:avLst/>
              </a:prstGeom>
              <a:noFill/>
              <a:ln w="9525">
                <a:solidFill>
                  <a:schemeClr val="tx1"/>
                </a:solidFill>
                <a:round/>
              </a:ln>
            </p:spPr>
          </p:cxnSp>
          <p:cxnSp>
            <p:nvCxnSpPr>
              <p:cNvPr id="204" name="直接连接符 32"/>
              <p:cNvCxnSpPr>
                <a:cxnSpLocks noChangeShapeType="1"/>
              </p:cNvCxnSpPr>
              <p:nvPr/>
            </p:nvCxnSpPr>
            <p:spPr bwMode="auto">
              <a:xfrm>
                <a:off x="3521920" y="3930379"/>
                <a:ext cx="0" cy="241504"/>
              </a:xfrm>
              <a:prstGeom prst="line">
                <a:avLst/>
              </a:prstGeom>
              <a:noFill/>
              <a:ln w="19050">
                <a:solidFill>
                  <a:schemeClr val="tx1"/>
                </a:solidFill>
                <a:round/>
              </a:ln>
            </p:spPr>
          </p:cxnSp>
          <p:cxnSp>
            <p:nvCxnSpPr>
              <p:cNvPr id="205" name="直接连接符 7"/>
              <p:cNvCxnSpPr>
                <a:cxnSpLocks noChangeShapeType="1"/>
              </p:cNvCxnSpPr>
              <p:nvPr/>
            </p:nvCxnSpPr>
            <p:spPr bwMode="auto">
              <a:xfrm>
                <a:off x="3778646" y="4171883"/>
                <a:ext cx="0" cy="110984"/>
              </a:xfrm>
              <a:prstGeom prst="line">
                <a:avLst/>
              </a:prstGeom>
              <a:noFill/>
              <a:ln w="9525">
                <a:solidFill>
                  <a:schemeClr val="tx1"/>
                </a:solidFill>
                <a:round/>
              </a:ln>
            </p:spPr>
          </p:cxnSp>
        </p:grpSp>
        <p:sp>
          <p:nvSpPr>
            <p:cNvPr id="198" name="Oval 5"/>
            <p:cNvSpPr>
              <a:spLocks noChangeArrowheads="1"/>
            </p:cNvSpPr>
            <p:nvPr/>
          </p:nvSpPr>
          <p:spPr bwMode="auto">
            <a:xfrm>
              <a:off x="2438210" y="218678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199" name="Oval 5"/>
            <p:cNvSpPr>
              <a:spLocks noChangeArrowheads="1"/>
            </p:cNvSpPr>
            <p:nvPr/>
          </p:nvSpPr>
          <p:spPr bwMode="auto">
            <a:xfrm>
              <a:off x="2918270" y="218678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235" name="Line 7"/>
            <p:cNvSpPr>
              <a:spLocks noChangeShapeType="1"/>
            </p:cNvSpPr>
            <p:nvPr/>
          </p:nvSpPr>
          <p:spPr bwMode="auto">
            <a:xfrm flipV="1">
              <a:off x="730508" y="2320842"/>
              <a:ext cx="4124224" cy="0"/>
            </a:xfrm>
            <a:prstGeom prst="line">
              <a:avLst/>
            </a:prstGeom>
            <a:noFill/>
            <a:ln w="38100">
              <a:solidFill>
                <a:srgbClr val="C00000"/>
              </a:solidFill>
              <a:prstDash val="dash"/>
              <a:round/>
            </a:ln>
            <a:effectLst/>
          </p:spPr>
          <p:txBody>
            <a:bodyPr wrap="square" lIns="91425" tIns="45712" rIns="91425" bIns="45712" anchor="ctr">
              <a:spAutoFit/>
            </a:bodyPr>
            <a:lstStyle/>
            <a:p>
              <a:pPr fontAlgn="auto">
                <a:spcBef>
                  <a:spcPts val="0"/>
                </a:spcBef>
                <a:spcAft>
                  <a:spcPts val="0"/>
                </a:spcAft>
                <a:defRPr/>
              </a:pPr>
              <a:endParaRPr lang="zh-CN" altLang="en-US" kern="0">
                <a:solidFill>
                  <a:sysClr val="windowText" lastClr="000000"/>
                </a:solidFill>
              </a:endParaRPr>
            </a:p>
          </p:txBody>
        </p:sp>
        <p:sp>
          <p:nvSpPr>
            <p:cNvPr id="236" name="Text Box 6"/>
            <p:cNvSpPr txBox="1">
              <a:spLocks noChangeArrowheads="1"/>
            </p:cNvSpPr>
            <p:nvPr/>
          </p:nvSpPr>
          <p:spPr bwMode="auto">
            <a:xfrm>
              <a:off x="753503" y="2326246"/>
              <a:ext cx="624949" cy="230741"/>
            </a:xfrm>
            <a:prstGeom prst="rect">
              <a:avLst/>
            </a:prstGeom>
            <a:noFill/>
            <a:ln w="9525">
              <a:noFill/>
              <a:miter lim="800000"/>
            </a:ln>
            <a:effectLst/>
          </p:spPr>
          <p:txBody>
            <a:bodyPr wrap="square" lIns="91375" tIns="45687" rIns="91375" bIns="45687">
              <a:spAutoFit/>
            </a:bodyPr>
            <a:lstStyle/>
            <a:p>
              <a:pPr algn="ctr">
                <a:spcBef>
                  <a:spcPct val="50000"/>
                </a:spcBef>
              </a:pPr>
              <a:r>
                <a:rPr lang="en-US" altLang="zh-CN" sz="1000" b="1" dirty="0" smtClean="0">
                  <a:solidFill>
                    <a:srgbClr val="990000"/>
                  </a:solidFill>
                  <a:latin typeface="微软雅黑" panose="020B0503020204020204" pitchFamily="34" charset="-122"/>
                  <a:ea typeface="微软雅黑" panose="020B0503020204020204" pitchFamily="34" charset="-122"/>
                </a:rPr>
                <a:t>L2</a:t>
              </a:r>
              <a:r>
                <a:rPr lang="zh-CN" altLang="en-US" sz="1000" b="1" dirty="0">
                  <a:solidFill>
                    <a:srgbClr val="990000"/>
                  </a:solidFill>
                  <a:latin typeface="微软雅黑" panose="020B0503020204020204" pitchFamily="34" charset="-122"/>
                  <a:ea typeface="微软雅黑" panose="020B0503020204020204" pitchFamily="34" charset="-122"/>
                </a:rPr>
                <a:t>交换</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237" name="Line 5"/>
            <p:cNvSpPr>
              <a:spLocks noChangeShapeType="1"/>
            </p:cNvSpPr>
            <p:nvPr/>
          </p:nvSpPr>
          <p:spPr bwMode="auto">
            <a:xfrm flipV="1">
              <a:off x="792562" y="2356078"/>
              <a:ext cx="0" cy="187900"/>
            </a:xfrm>
            <a:prstGeom prst="line">
              <a:avLst/>
            </a:prstGeom>
            <a:noFill/>
            <a:ln w="28575">
              <a:solidFill>
                <a:srgbClr val="C00000"/>
              </a:solidFill>
              <a:round/>
              <a:headEnd type="triangle" w="med" len="med"/>
            </a:ln>
            <a:effectLst/>
          </p:spPr>
          <p:txBody>
            <a:bodyPr lIns="91425" tIns="45712" rIns="91425" bIns="45712" anchor="ctr">
              <a:spAutoFit/>
            </a:bodyPr>
            <a:lstStyle/>
            <a:p>
              <a:pPr fontAlgn="auto">
                <a:spcBef>
                  <a:spcPts val="0"/>
                </a:spcBef>
                <a:spcAft>
                  <a:spcPts val="0"/>
                </a:spcAft>
                <a:defRPr/>
              </a:pPr>
              <a:endParaRPr lang="zh-CN" altLang="en-US" kern="0">
                <a:solidFill>
                  <a:sysClr val="windowText" lastClr="000000"/>
                </a:solidFill>
              </a:endParaRPr>
            </a:p>
          </p:txBody>
        </p:sp>
        <p:sp>
          <p:nvSpPr>
            <p:cNvPr id="238" name="Text Box 3"/>
            <p:cNvSpPr txBox="1">
              <a:spLocks noChangeArrowheads="1"/>
            </p:cNvSpPr>
            <p:nvPr/>
          </p:nvSpPr>
          <p:spPr bwMode="auto">
            <a:xfrm>
              <a:off x="768743" y="2097054"/>
              <a:ext cx="624949" cy="169130"/>
            </a:xfrm>
            <a:prstGeom prst="rect">
              <a:avLst/>
            </a:prstGeom>
            <a:noFill/>
            <a:ln w="9525">
              <a:noFill/>
              <a:miter lim="800000"/>
            </a:ln>
            <a:effectLst/>
          </p:spPr>
          <p:txBody>
            <a:bodyPr wrap="square" lIns="91375" tIns="45687" rIns="91375" bIns="45687">
              <a:noAutofit/>
            </a:bodyPr>
            <a:lstStyle/>
            <a:p>
              <a:pPr algn="ctr">
                <a:spcBef>
                  <a:spcPct val="50000"/>
                </a:spcBef>
              </a:pPr>
              <a:r>
                <a:rPr lang="en-US" altLang="zh-CN" sz="1000" b="1" dirty="0" smtClean="0">
                  <a:solidFill>
                    <a:srgbClr val="990000"/>
                  </a:solidFill>
                  <a:latin typeface="微软雅黑" panose="020B0503020204020204" pitchFamily="34" charset="-122"/>
                  <a:ea typeface="微软雅黑" panose="020B0503020204020204" pitchFamily="34" charset="-122"/>
                </a:rPr>
                <a:t>L3</a:t>
              </a:r>
              <a:r>
                <a:rPr lang="zh-CN" altLang="en-US" sz="1000" b="1" dirty="0" smtClean="0">
                  <a:solidFill>
                    <a:srgbClr val="990000"/>
                  </a:solidFill>
                  <a:latin typeface="微软雅黑" panose="020B0503020204020204" pitchFamily="34" charset="-122"/>
                  <a:ea typeface="微软雅黑" panose="020B0503020204020204" pitchFamily="34" charset="-122"/>
                </a:rPr>
                <a:t>路由</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239" name="Line 5"/>
            <p:cNvSpPr>
              <a:spLocks noChangeShapeType="1"/>
            </p:cNvSpPr>
            <p:nvPr/>
          </p:nvSpPr>
          <p:spPr bwMode="auto">
            <a:xfrm>
              <a:off x="792562" y="2074194"/>
              <a:ext cx="0" cy="187900"/>
            </a:xfrm>
            <a:prstGeom prst="line">
              <a:avLst/>
            </a:prstGeom>
            <a:noFill/>
            <a:ln w="28575">
              <a:solidFill>
                <a:srgbClr val="C00000"/>
              </a:solidFill>
              <a:round/>
              <a:headEnd type="triangle" w="med" len="med"/>
            </a:ln>
            <a:effectLst/>
          </p:spPr>
          <p:txBody>
            <a:bodyPr wrap="square" lIns="91425" tIns="45712" rIns="91425" bIns="45712" anchor="ctr">
              <a:spAutoFit/>
            </a:bodyPr>
            <a:lstStyle/>
            <a:p>
              <a:pPr fontAlgn="auto">
                <a:spcBef>
                  <a:spcPts val="0"/>
                </a:spcBef>
                <a:spcAft>
                  <a:spcPts val="0"/>
                </a:spcAft>
                <a:defRPr/>
              </a:pPr>
              <a:endParaRPr lang="zh-CN" altLang="en-US" kern="0">
                <a:solidFill>
                  <a:sysClr val="windowText" lastClr="000000"/>
                </a:solidFill>
              </a:endParaRPr>
            </a:p>
          </p:txBody>
        </p:sp>
        <p:sp>
          <p:nvSpPr>
            <p:cNvPr id="240" name="任意多边形 239"/>
            <p:cNvSpPr/>
            <p:nvPr/>
          </p:nvSpPr>
          <p:spPr bwMode="auto">
            <a:xfrm>
              <a:off x="1933575" y="1020015"/>
              <a:ext cx="710244" cy="2863617"/>
            </a:xfrm>
            <a:custGeom>
              <a:avLst/>
              <a:gdLst>
                <a:gd name="connsiteX0" fmla="*/ 0 w 1560786"/>
                <a:gd name="connsiteY0" fmla="*/ 3552497 h 3552497"/>
                <a:gd name="connsiteX1" fmla="*/ 94593 w 1560786"/>
                <a:gd name="connsiteY1" fmla="*/ 3142593 h 3552497"/>
                <a:gd name="connsiteX2" fmla="*/ 157655 w 1560786"/>
                <a:gd name="connsiteY2" fmla="*/ 2554014 h 3552497"/>
                <a:gd name="connsiteX3" fmla="*/ 525517 w 1560786"/>
                <a:gd name="connsiteY3" fmla="*/ 2154621 h 3552497"/>
                <a:gd name="connsiteX4" fmla="*/ 1397876 w 1560786"/>
                <a:gd name="connsiteY4" fmla="*/ 1671145 h 3552497"/>
                <a:gd name="connsiteX5" fmla="*/ 1502980 w 1560786"/>
                <a:gd name="connsiteY5" fmla="*/ 0 h 3552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0786" h="3552497">
                  <a:moveTo>
                    <a:pt x="0" y="3552497"/>
                  </a:moveTo>
                  <a:cubicBezTo>
                    <a:pt x="34158" y="3430752"/>
                    <a:pt x="68317" y="3309007"/>
                    <a:pt x="94593" y="3142593"/>
                  </a:cubicBezTo>
                  <a:cubicBezTo>
                    <a:pt x="120869" y="2976179"/>
                    <a:pt x="85834" y="2718676"/>
                    <a:pt x="157655" y="2554014"/>
                  </a:cubicBezTo>
                  <a:cubicBezTo>
                    <a:pt x="229476" y="2389352"/>
                    <a:pt x="318814" y="2301766"/>
                    <a:pt x="525517" y="2154621"/>
                  </a:cubicBezTo>
                  <a:cubicBezTo>
                    <a:pt x="732220" y="2007476"/>
                    <a:pt x="1234966" y="2030248"/>
                    <a:pt x="1397876" y="1671145"/>
                  </a:cubicBezTo>
                  <a:cubicBezTo>
                    <a:pt x="1560786" y="1312042"/>
                    <a:pt x="1487215" y="264510"/>
                    <a:pt x="1502980" y="0"/>
                  </a:cubicBezTo>
                </a:path>
              </a:pathLst>
            </a:custGeom>
            <a:noFill/>
            <a:ln w="44450" cap="flat" cmpd="sng" algn="ctr">
              <a:solidFill>
                <a:srgbClr val="990000"/>
              </a:solidFill>
              <a:prstDash val="sysDash"/>
              <a:round/>
              <a:headEnd type="none" w="med" len="med"/>
              <a:tailEnd type="none" w="med" len="med"/>
            </a:ln>
            <a:effectLst/>
          </p:spPr>
          <p:txBody>
            <a:bodyPr rtlCol="0" anchor="ctr"/>
            <a:lstStyle/>
            <a:p>
              <a:pPr algn="ctr" fontAlgn="auto">
                <a:spcBef>
                  <a:spcPts val="0"/>
                </a:spcBef>
                <a:spcAft>
                  <a:spcPts val="0"/>
                </a:spcAft>
                <a:defRPr/>
              </a:pPr>
              <a:endParaRPr lang="zh-CN" altLang="en-US" kern="0">
                <a:solidFill>
                  <a:sysClr val="windowText" lastClr="000000"/>
                </a:solidFill>
              </a:endParaRPr>
            </a:p>
          </p:txBody>
        </p:sp>
        <p:sp>
          <p:nvSpPr>
            <p:cNvPr id="241" name="TextBox 240"/>
            <p:cNvSpPr txBox="1"/>
            <p:nvPr/>
          </p:nvSpPr>
          <p:spPr>
            <a:xfrm>
              <a:off x="521006" y="3772254"/>
              <a:ext cx="925122" cy="230802"/>
            </a:xfrm>
            <a:prstGeom prst="rect">
              <a:avLst/>
            </a:prstGeom>
            <a:noFill/>
          </p:spPr>
          <p:txBody>
            <a:bodyPr wrap="square" rtlCol="0">
              <a:spAutoFit/>
            </a:bodyPr>
            <a:lstStyle/>
            <a:p>
              <a:r>
                <a:rPr lang="zh-CN" altLang="en-US" sz="1000" b="1" dirty="0" smtClean="0">
                  <a:solidFill>
                    <a:srgbClr val="000000"/>
                  </a:solidFill>
                  <a:latin typeface="微软雅黑" panose="020B0503020204020204" pitchFamily="34" charset="-122"/>
                  <a:ea typeface="微软雅黑" panose="020B0503020204020204" pitchFamily="34" charset="-122"/>
                </a:rPr>
                <a:t>有线流量</a:t>
              </a:r>
              <a:endParaRPr lang="zh-CN" altLang="en-US" sz="1000" b="1" dirty="0">
                <a:solidFill>
                  <a:srgbClr val="000000"/>
                </a:solidFill>
                <a:latin typeface="微软雅黑" panose="020B0503020204020204" pitchFamily="34" charset="-122"/>
                <a:ea typeface="微软雅黑" panose="020B0503020204020204" pitchFamily="34" charset="-122"/>
              </a:endParaRPr>
            </a:p>
          </p:txBody>
        </p:sp>
        <p:sp>
          <p:nvSpPr>
            <p:cNvPr id="242" name="任意多边形 241"/>
            <p:cNvSpPr/>
            <p:nvPr/>
          </p:nvSpPr>
          <p:spPr bwMode="auto">
            <a:xfrm>
              <a:off x="3048810" y="1036473"/>
              <a:ext cx="328755" cy="2822474"/>
            </a:xfrm>
            <a:custGeom>
              <a:avLst/>
              <a:gdLst>
                <a:gd name="connsiteX0" fmla="*/ 1585311 w 1585311"/>
                <a:gd name="connsiteY0" fmla="*/ 3636579 h 3636579"/>
                <a:gd name="connsiteX1" fmla="*/ 1532759 w 1585311"/>
                <a:gd name="connsiteY1" fmla="*/ 3247696 h 3636579"/>
                <a:gd name="connsiteX2" fmla="*/ 1448676 w 1585311"/>
                <a:gd name="connsiteY2" fmla="*/ 2564524 h 3636579"/>
                <a:gd name="connsiteX3" fmla="*/ 754993 w 1585311"/>
                <a:gd name="connsiteY3" fmla="*/ 2238703 h 3636579"/>
                <a:gd name="connsiteX4" fmla="*/ 113862 w 1585311"/>
                <a:gd name="connsiteY4" fmla="*/ 1786758 h 3636579"/>
                <a:gd name="connsiteX5" fmla="*/ 71821 w 1585311"/>
                <a:gd name="connsiteY5" fmla="*/ 0 h 3636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5311" h="3636579">
                  <a:moveTo>
                    <a:pt x="1585311" y="3636579"/>
                  </a:moveTo>
                  <a:cubicBezTo>
                    <a:pt x="1570421" y="3531475"/>
                    <a:pt x="1555531" y="3426372"/>
                    <a:pt x="1532759" y="3247696"/>
                  </a:cubicBezTo>
                  <a:cubicBezTo>
                    <a:pt x="1509987" y="3069020"/>
                    <a:pt x="1578304" y="2732690"/>
                    <a:pt x="1448676" y="2564524"/>
                  </a:cubicBezTo>
                  <a:cubicBezTo>
                    <a:pt x="1319048" y="2396359"/>
                    <a:pt x="977462" y="2368331"/>
                    <a:pt x="754993" y="2238703"/>
                  </a:cubicBezTo>
                  <a:cubicBezTo>
                    <a:pt x="532524" y="2109075"/>
                    <a:pt x="227724" y="2159875"/>
                    <a:pt x="113862" y="1786758"/>
                  </a:cubicBezTo>
                  <a:cubicBezTo>
                    <a:pt x="0" y="1413641"/>
                    <a:pt x="35910" y="706820"/>
                    <a:pt x="71821" y="0"/>
                  </a:cubicBezTo>
                </a:path>
              </a:pathLst>
            </a:custGeom>
            <a:noFill/>
            <a:ln w="44450" cap="flat" cmpd="sng" algn="ctr">
              <a:solidFill>
                <a:srgbClr val="990000"/>
              </a:solidFill>
              <a:prstDash val="sysDash"/>
              <a:round/>
              <a:headEnd type="none" w="med" len="med"/>
              <a:tailEnd type="none" w="med" len="med"/>
            </a:ln>
            <a:effectLst/>
          </p:spPr>
          <p:txBody>
            <a:bodyPr rtlCol="0" anchor="ctr"/>
            <a:lstStyle/>
            <a:p>
              <a:pPr algn="ctr" fontAlgn="auto">
                <a:spcBef>
                  <a:spcPts val="0"/>
                </a:spcBef>
                <a:spcAft>
                  <a:spcPts val="0"/>
                </a:spcAft>
                <a:defRPr/>
              </a:pPr>
              <a:endParaRPr lang="zh-CN" altLang="en-US" kern="0">
                <a:solidFill>
                  <a:sysClr val="windowText" lastClr="000000"/>
                </a:solidFill>
              </a:endParaRPr>
            </a:p>
          </p:txBody>
        </p:sp>
        <p:sp>
          <p:nvSpPr>
            <p:cNvPr id="243" name="TextBox 242"/>
            <p:cNvSpPr txBox="1"/>
            <p:nvPr/>
          </p:nvSpPr>
          <p:spPr>
            <a:xfrm>
              <a:off x="3261123" y="4285659"/>
              <a:ext cx="925122" cy="230802"/>
            </a:xfrm>
            <a:prstGeom prst="rect">
              <a:avLst/>
            </a:prstGeom>
            <a:noFill/>
          </p:spPr>
          <p:txBody>
            <a:bodyPr wrap="square" rtlCol="0">
              <a:spAutoFit/>
            </a:bodyPr>
            <a:lstStyle/>
            <a:p>
              <a:r>
                <a:rPr lang="zh-CN" altLang="en-US" sz="1000" b="1" dirty="0" smtClean="0">
                  <a:solidFill>
                    <a:srgbClr val="000000"/>
                  </a:solidFill>
                  <a:latin typeface="微软雅黑" panose="020B0503020204020204" pitchFamily="34" charset="-122"/>
                  <a:ea typeface="微软雅黑" panose="020B0503020204020204" pitchFamily="34" charset="-122"/>
                </a:rPr>
                <a:t>无线流量</a:t>
              </a:r>
              <a:endParaRPr lang="zh-CN" altLang="en-US" sz="1000" b="1" dirty="0">
                <a:solidFill>
                  <a:srgbClr val="000000"/>
                </a:solidFill>
                <a:latin typeface="微软雅黑" panose="020B0503020204020204" pitchFamily="34" charset="-122"/>
                <a:ea typeface="微软雅黑" panose="020B0503020204020204" pitchFamily="34" charset="-122"/>
              </a:endParaRPr>
            </a:p>
          </p:txBody>
        </p:sp>
        <p:sp>
          <p:nvSpPr>
            <p:cNvPr id="245" name="圆角矩形标注 244"/>
            <p:cNvSpPr/>
            <p:nvPr/>
          </p:nvSpPr>
          <p:spPr bwMode="auto">
            <a:xfrm>
              <a:off x="3710718" y="2453990"/>
              <a:ext cx="815562" cy="639729"/>
            </a:xfrm>
            <a:prstGeom prst="wedgeRoundRectCallout">
              <a:avLst>
                <a:gd name="adj1" fmla="val -182211"/>
                <a:gd name="adj2" fmla="val 63157"/>
                <a:gd name="adj3" fmla="val 16667"/>
              </a:avLst>
            </a:prstGeom>
            <a:noFill/>
            <a:ln w="12700">
              <a:solidFill>
                <a:srgbClr val="0000FF"/>
              </a:solidFill>
            </a:ln>
            <a:effectLst/>
          </p:spPr>
          <p:txBody>
            <a:bodyPr/>
            <a:lstStyle/>
            <a:p>
              <a:pPr defTabSz="801370">
                <a:buClr>
                  <a:srgbClr val="CC9900"/>
                </a:buClr>
                <a:defRPr/>
              </a:pPr>
              <a:r>
                <a:rPr lang="zh-CN" altLang="en-US" sz="1000" dirty="0" smtClean="0">
                  <a:solidFill>
                    <a:srgbClr val="000000"/>
                  </a:solidFill>
                  <a:latin typeface="微软雅黑" panose="020B0503020204020204" pitchFamily="34" charset="-122"/>
                  <a:ea typeface="微软雅黑" panose="020B0503020204020204" pitchFamily="34" charset="-122"/>
                </a:rPr>
                <a:t>集中转发</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defTabSz="801370">
                <a:buClr>
                  <a:srgbClr val="CC9900"/>
                </a:buClr>
                <a:defRPr/>
              </a:pPr>
              <a:r>
                <a:rPr lang="zh-CN" altLang="en-US" sz="1000" dirty="0" smtClean="0">
                  <a:solidFill>
                    <a:srgbClr val="000000"/>
                  </a:solidFill>
                  <a:latin typeface="微软雅黑" panose="020B0503020204020204" pitchFamily="34" charset="-122"/>
                  <a:ea typeface="微软雅黑" panose="020B0503020204020204" pitchFamily="34" charset="-122"/>
                </a:rPr>
                <a:t>报文走</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defTabSz="801370">
                <a:buClr>
                  <a:srgbClr val="CC9900"/>
                </a:buClr>
                <a:defRPr/>
              </a:pPr>
              <a:r>
                <a:rPr lang="en-US" altLang="zh-CN" sz="1000" dirty="0" smtClean="0">
                  <a:solidFill>
                    <a:srgbClr val="000000"/>
                  </a:solidFill>
                  <a:latin typeface="微软雅黑" panose="020B0503020204020204" pitchFamily="34" charset="-122"/>
                  <a:ea typeface="微软雅黑" panose="020B0503020204020204" pitchFamily="34" charset="-122"/>
                </a:rPr>
                <a:t>CAPWAP</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defTabSz="801370">
                <a:buClr>
                  <a:srgbClr val="CC9900"/>
                </a:buClr>
                <a:defRPr/>
              </a:pPr>
              <a:r>
                <a:rPr lang="zh-CN" altLang="en-US" sz="1000" dirty="0" smtClean="0">
                  <a:solidFill>
                    <a:srgbClr val="000000"/>
                  </a:solidFill>
                  <a:latin typeface="微软雅黑" panose="020B0503020204020204" pitchFamily="34" charset="-122"/>
                  <a:ea typeface="微软雅黑" panose="020B0503020204020204" pitchFamily="34" charset="-122"/>
                </a:rPr>
                <a:t>数据隧道</a:t>
              </a:r>
              <a:endParaRPr lang="en-US" altLang="zh-CN" sz="1000" dirty="0" smtClean="0">
                <a:solidFill>
                  <a:srgbClr val="000000"/>
                </a:solidFill>
                <a:latin typeface="微软雅黑" panose="020B0503020204020204" pitchFamily="34" charset="-122"/>
                <a:ea typeface="微软雅黑" panose="020B0503020204020204" pitchFamily="34" charset="-122"/>
              </a:endParaRPr>
            </a:p>
          </p:txBody>
        </p:sp>
        <p:grpSp>
          <p:nvGrpSpPr>
            <p:cNvPr id="13" name="组合 95"/>
            <p:cNvGrpSpPr/>
            <p:nvPr/>
          </p:nvGrpSpPr>
          <p:grpSpPr>
            <a:xfrm>
              <a:off x="2504201" y="3254585"/>
              <a:ext cx="390466" cy="117947"/>
              <a:chOff x="6783441" y="2911680"/>
              <a:chExt cx="722564" cy="214625"/>
            </a:xfrm>
          </p:grpSpPr>
          <p:cxnSp>
            <p:nvCxnSpPr>
              <p:cNvPr id="112" name="直接连接符 111"/>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113" name="直接连接符 112"/>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114" name="椭圆 113"/>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pic>
          <p:nvPicPr>
            <p:cNvPr id="115" name="Picture 461" descr="图片240"/>
            <p:cNvPicPr>
              <a:picLocks noChangeAspect="1" noChangeArrowheads="1"/>
            </p:cNvPicPr>
            <p:nvPr/>
          </p:nvPicPr>
          <p:blipFill>
            <a:blip r:embed="rId5" cstate="print"/>
            <a:srcRect/>
            <a:stretch>
              <a:fillRect/>
            </a:stretch>
          </p:blipFill>
          <p:spPr bwMode="auto">
            <a:xfrm>
              <a:off x="2328392" y="3154725"/>
              <a:ext cx="272356" cy="289637"/>
            </a:xfrm>
            <a:prstGeom prst="rect">
              <a:avLst/>
            </a:prstGeom>
            <a:noFill/>
            <a:ln w="9525">
              <a:noFill/>
              <a:miter lim="800000"/>
              <a:headEnd/>
              <a:tailEnd/>
            </a:ln>
          </p:spPr>
        </p:pic>
        <p:pic>
          <p:nvPicPr>
            <p:cNvPr id="116" name="Picture 461" descr="图片240"/>
            <p:cNvPicPr>
              <a:picLocks noChangeAspect="1" noChangeArrowheads="1"/>
            </p:cNvPicPr>
            <p:nvPr/>
          </p:nvPicPr>
          <p:blipFill>
            <a:blip r:embed="rId5" cstate="print"/>
            <a:srcRect/>
            <a:stretch>
              <a:fillRect/>
            </a:stretch>
          </p:blipFill>
          <p:spPr bwMode="auto">
            <a:xfrm>
              <a:off x="2846552" y="3162345"/>
              <a:ext cx="272356" cy="289637"/>
            </a:xfrm>
            <a:prstGeom prst="rect">
              <a:avLst/>
            </a:prstGeom>
            <a:noFill/>
            <a:ln w="9525">
              <a:noFill/>
              <a:miter lim="800000"/>
              <a:headEnd/>
              <a:tailEnd/>
            </a:ln>
          </p:spPr>
        </p:pic>
        <p:cxnSp>
          <p:nvCxnSpPr>
            <p:cNvPr id="117" name="直接连接符 32"/>
            <p:cNvCxnSpPr>
              <a:cxnSpLocks noChangeShapeType="1"/>
            </p:cNvCxnSpPr>
            <p:nvPr/>
          </p:nvCxnSpPr>
          <p:spPr bwMode="auto">
            <a:xfrm>
              <a:off x="2184610" y="3568429"/>
              <a:ext cx="0" cy="241504"/>
            </a:xfrm>
            <a:prstGeom prst="line">
              <a:avLst/>
            </a:prstGeom>
            <a:noFill/>
            <a:ln w="19050">
              <a:solidFill>
                <a:schemeClr val="tx1"/>
              </a:solidFill>
              <a:round/>
            </a:ln>
          </p:spPr>
        </p:cxnSp>
        <p:cxnSp>
          <p:nvCxnSpPr>
            <p:cNvPr id="118" name="直接连接符 32"/>
            <p:cNvCxnSpPr>
              <a:cxnSpLocks noChangeShapeType="1"/>
            </p:cNvCxnSpPr>
            <p:nvPr/>
          </p:nvCxnSpPr>
          <p:spPr bwMode="auto">
            <a:xfrm>
              <a:off x="2508460" y="3577954"/>
              <a:ext cx="0" cy="241504"/>
            </a:xfrm>
            <a:prstGeom prst="line">
              <a:avLst/>
            </a:prstGeom>
            <a:noFill/>
            <a:ln w="19050">
              <a:solidFill>
                <a:schemeClr val="tx1"/>
              </a:solidFill>
              <a:round/>
            </a:ln>
          </p:spPr>
        </p:cxnSp>
        <p:cxnSp>
          <p:nvCxnSpPr>
            <p:cNvPr id="119" name="直接连接符 32"/>
            <p:cNvCxnSpPr>
              <a:cxnSpLocks noChangeShapeType="1"/>
            </p:cNvCxnSpPr>
            <p:nvPr/>
          </p:nvCxnSpPr>
          <p:spPr bwMode="auto">
            <a:xfrm>
              <a:off x="2860885" y="3568429"/>
              <a:ext cx="0" cy="241504"/>
            </a:xfrm>
            <a:prstGeom prst="line">
              <a:avLst/>
            </a:prstGeom>
            <a:noFill/>
            <a:ln w="19050">
              <a:solidFill>
                <a:schemeClr val="tx1"/>
              </a:solidFill>
              <a:round/>
            </a:ln>
          </p:spPr>
        </p:cxnSp>
        <p:cxnSp>
          <p:nvCxnSpPr>
            <p:cNvPr id="120" name="直接连接符 32"/>
            <p:cNvCxnSpPr>
              <a:cxnSpLocks noChangeShapeType="1"/>
            </p:cNvCxnSpPr>
            <p:nvPr/>
          </p:nvCxnSpPr>
          <p:spPr bwMode="auto">
            <a:xfrm>
              <a:off x="3156160" y="3577954"/>
              <a:ext cx="0" cy="241504"/>
            </a:xfrm>
            <a:prstGeom prst="line">
              <a:avLst/>
            </a:prstGeom>
            <a:noFill/>
            <a:ln w="19050">
              <a:solidFill>
                <a:schemeClr val="tx1"/>
              </a:solidFill>
              <a:round/>
            </a:ln>
          </p:spPr>
        </p:cxnSp>
        <p:pic>
          <p:nvPicPr>
            <p:cNvPr id="160" name="Picture 338" descr="图片262"/>
            <p:cNvPicPr>
              <a:picLocks noChangeArrowheads="1"/>
            </p:cNvPicPr>
            <p:nvPr/>
          </p:nvPicPr>
          <p:blipFill>
            <a:blip r:embed="rId10" cstate="print"/>
            <a:srcRect/>
            <a:stretch>
              <a:fillRect/>
            </a:stretch>
          </p:blipFill>
          <p:spPr bwMode="auto">
            <a:xfrm>
              <a:off x="2081525" y="3737349"/>
              <a:ext cx="272356" cy="288844"/>
            </a:xfrm>
            <a:prstGeom prst="rect">
              <a:avLst/>
            </a:prstGeom>
            <a:noFill/>
            <a:ln w="9525">
              <a:noFill/>
              <a:miter lim="800000"/>
              <a:headEnd/>
              <a:tailEnd/>
            </a:ln>
          </p:spPr>
        </p:pic>
        <p:pic>
          <p:nvPicPr>
            <p:cNvPr id="191" name="Picture 338" descr="图片262"/>
            <p:cNvPicPr>
              <a:picLocks noChangeArrowheads="1"/>
            </p:cNvPicPr>
            <p:nvPr/>
          </p:nvPicPr>
          <p:blipFill>
            <a:blip r:embed="rId10" cstate="print"/>
            <a:srcRect/>
            <a:stretch>
              <a:fillRect/>
            </a:stretch>
          </p:blipFill>
          <p:spPr bwMode="auto">
            <a:xfrm>
              <a:off x="2706365" y="3741159"/>
              <a:ext cx="272356" cy="288844"/>
            </a:xfrm>
            <a:prstGeom prst="rect">
              <a:avLst/>
            </a:prstGeom>
            <a:noFill/>
            <a:ln w="9525">
              <a:noFill/>
              <a:miter lim="800000"/>
              <a:headEnd/>
              <a:tailEnd/>
            </a:ln>
          </p:spPr>
        </p:pic>
        <p:pic>
          <p:nvPicPr>
            <p:cNvPr id="192" name="Picture 338" descr="图片262"/>
            <p:cNvPicPr>
              <a:picLocks noChangeArrowheads="1"/>
            </p:cNvPicPr>
            <p:nvPr/>
          </p:nvPicPr>
          <p:blipFill>
            <a:blip r:embed="rId10" cstate="print"/>
            <a:srcRect/>
            <a:stretch>
              <a:fillRect/>
            </a:stretch>
          </p:blipFill>
          <p:spPr bwMode="auto">
            <a:xfrm>
              <a:off x="2378705" y="3741159"/>
              <a:ext cx="272356" cy="288844"/>
            </a:xfrm>
            <a:prstGeom prst="rect">
              <a:avLst/>
            </a:prstGeom>
            <a:noFill/>
            <a:ln w="9525">
              <a:noFill/>
              <a:miter lim="800000"/>
              <a:headEnd/>
              <a:tailEnd/>
            </a:ln>
          </p:spPr>
        </p:pic>
        <p:pic>
          <p:nvPicPr>
            <p:cNvPr id="194" name="Picture 338" descr="图片262"/>
            <p:cNvPicPr>
              <a:picLocks noChangeArrowheads="1"/>
            </p:cNvPicPr>
            <p:nvPr/>
          </p:nvPicPr>
          <p:blipFill>
            <a:blip r:embed="rId10" cstate="print"/>
            <a:srcRect/>
            <a:stretch>
              <a:fillRect/>
            </a:stretch>
          </p:blipFill>
          <p:spPr bwMode="auto">
            <a:xfrm>
              <a:off x="3003545" y="3748779"/>
              <a:ext cx="272356" cy="288844"/>
            </a:xfrm>
            <a:prstGeom prst="rect">
              <a:avLst/>
            </a:prstGeom>
            <a:noFill/>
            <a:ln w="9525">
              <a:noFill/>
              <a:miter lim="800000"/>
              <a:headEnd/>
              <a:tailEnd/>
            </a:ln>
          </p:spPr>
        </p:pic>
        <p:cxnSp>
          <p:nvCxnSpPr>
            <p:cNvPr id="121" name="直接连接符 120"/>
            <p:cNvCxnSpPr>
              <a:endCxn id="240" idx="4"/>
            </p:cNvCxnSpPr>
            <p:nvPr/>
          </p:nvCxnSpPr>
          <p:spPr bwMode="auto">
            <a:xfrm flipV="1">
              <a:off x="2426771" y="2367101"/>
              <a:ext cx="142915" cy="790140"/>
            </a:xfrm>
            <a:prstGeom prst="line">
              <a:avLst/>
            </a:prstGeom>
            <a:noFill/>
            <a:ln w="6350" cap="flat" cmpd="sng" algn="ctr">
              <a:solidFill>
                <a:srgbClr val="808080"/>
              </a:solidFill>
              <a:prstDash val="solid"/>
              <a:round/>
              <a:headEnd type="none" w="med" len="med"/>
              <a:tailEnd type="none" w="med" len="med"/>
            </a:ln>
            <a:effectLst/>
          </p:spPr>
        </p:cxnSp>
        <p:cxnSp>
          <p:nvCxnSpPr>
            <p:cNvPr id="123" name="直接连接符 122"/>
            <p:cNvCxnSpPr>
              <a:stCxn id="115" idx="0"/>
            </p:cNvCxnSpPr>
            <p:nvPr/>
          </p:nvCxnSpPr>
          <p:spPr bwMode="auto">
            <a:xfrm flipV="1">
              <a:off x="2464570" y="2447925"/>
              <a:ext cx="507230" cy="706800"/>
            </a:xfrm>
            <a:prstGeom prst="line">
              <a:avLst/>
            </a:prstGeom>
            <a:noFill/>
            <a:ln w="6350" cap="flat" cmpd="sng" algn="ctr">
              <a:solidFill>
                <a:srgbClr val="808080"/>
              </a:solidFill>
              <a:prstDash val="solid"/>
              <a:round/>
              <a:headEnd type="none" w="med" len="med"/>
              <a:tailEnd type="none" w="med" len="med"/>
            </a:ln>
            <a:effectLst/>
          </p:spPr>
        </p:cxnSp>
        <p:cxnSp>
          <p:nvCxnSpPr>
            <p:cNvPr id="126" name="直接连接符 125"/>
            <p:cNvCxnSpPr/>
            <p:nvPr/>
          </p:nvCxnSpPr>
          <p:spPr bwMode="auto">
            <a:xfrm flipH="1" flipV="1">
              <a:off x="2590800" y="2495550"/>
              <a:ext cx="378896" cy="671216"/>
            </a:xfrm>
            <a:prstGeom prst="line">
              <a:avLst/>
            </a:prstGeom>
            <a:noFill/>
            <a:ln w="6350" cap="flat" cmpd="sng" algn="ctr">
              <a:solidFill>
                <a:srgbClr val="808080"/>
              </a:solidFill>
              <a:prstDash val="solid"/>
              <a:round/>
              <a:headEnd type="none" w="med" len="med"/>
              <a:tailEnd type="none" w="med" len="med"/>
            </a:ln>
            <a:effectLst/>
          </p:spPr>
        </p:cxnSp>
        <p:cxnSp>
          <p:nvCxnSpPr>
            <p:cNvPr id="128" name="直接连接符 127"/>
            <p:cNvCxnSpPr>
              <a:stCxn id="116" idx="0"/>
            </p:cNvCxnSpPr>
            <p:nvPr/>
          </p:nvCxnSpPr>
          <p:spPr bwMode="auto">
            <a:xfrm flipV="1">
              <a:off x="2982730" y="2457450"/>
              <a:ext cx="17645" cy="704895"/>
            </a:xfrm>
            <a:prstGeom prst="line">
              <a:avLst/>
            </a:prstGeom>
            <a:noFill/>
            <a:ln w="6350" cap="flat" cmpd="sng" algn="ctr">
              <a:solidFill>
                <a:srgbClr val="808080"/>
              </a:solidFill>
              <a:prstDash val="solid"/>
              <a:round/>
              <a:headEnd type="none" w="med" len="med"/>
              <a:tailEnd type="none" w="med" len="med"/>
            </a:ln>
            <a:effectLst/>
          </p:spPr>
        </p:cxnSp>
        <p:sp>
          <p:nvSpPr>
            <p:cNvPr id="244" name="圆柱形 243"/>
            <p:cNvSpPr/>
            <p:nvPr/>
          </p:nvSpPr>
          <p:spPr bwMode="auto">
            <a:xfrm rot="9270037" flipV="1">
              <a:off x="2170080" y="2960888"/>
              <a:ext cx="1162620" cy="45719"/>
            </a:xfrm>
            <a:prstGeom prst="can">
              <a:avLst/>
            </a:prstGeom>
            <a:solidFill>
              <a:schemeClr val="bg1">
                <a:lumMod val="85000"/>
              </a:schemeClr>
            </a:solidFill>
            <a:ln w="19050">
              <a:solidFill>
                <a:srgbClr val="C00000"/>
              </a:solidFill>
            </a:ln>
            <a:effectLst/>
            <a:scene3d>
              <a:camera prst="orthographicFront">
                <a:rot lat="0" lon="0" rev="3960000"/>
              </a:camera>
              <a:lightRig rig="threePt" dir="t"/>
            </a:scene3d>
          </p:spPr>
          <p:txBody>
            <a:bodyPr lIns="68542" tIns="34271" rIns="68542" bIns="34271"/>
            <a:lstStyle/>
            <a:p>
              <a:pPr>
                <a:buClr>
                  <a:srgbClr val="CC9900"/>
                </a:buClr>
                <a:buFont typeface="Wingdings" panose="05000000000000000000" pitchFamily="2" charset="2"/>
                <a:buChar char="n"/>
                <a:defRPr/>
              </a:pPr>
              <a:endParaRPr lang="zh-CN" altLang="en-US" dirty="0">
                <a:solidFill>
                  <a:srgbClr val="000000"/>
                </a:solidFill>
                <a:latin typeface="Arial" panose="020B0604020202020204" pitchFamily="34" charset="0"/>
                <a:ea typeface="微软雅黑" panose="020B0503020204020204" pitchFamily="34" charset="-122"/>
              </a:endParaRPr>
            </a:p>
          </p:txBody>
        </p:sp>
      </p:grpSp>
    </p:spTree>
  </p:cSld>
  <p:clrMapOvr>
    <a:masterClrMapping/>
  </p:clrMapOvr>
  <p:transition advClick="0" advTm="8000">
    <p:fade thruBlk="1"/>
  </p:transition>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p:cNvSpPr>
            <a:spLocks noGrp="1"/>
          </p:cNvSpPr>
          <p:nvPr>
            <p:ph type="title"/>
          </p:nvPr>
        </p:nvSpPr>
        <p:spPr>
          <a:xfrm>
            <a:off x="373063" y="1587"/>
            <a:ext cx="8233971" cy="871623"/>
          </a:xfrm>
        </p:spPr>
        <p:txBody>
          <a:bodyPr/>
          <a:lstStyle/>
          <a:p>
            <a:r>
              <a:rPr lang="zh-CN" altLang="en-US" sz="2400" dirty="0" smtClean="0">
                <a:latin typeface="微软雅黑" panose="020B0503020204020204" pitchFamily="34" charset="-122"/>
                <a:ea typeface="微软雅黑" panose="020B0503020204020204" pitchFamily="34" charset="-122"/>
              </a:rPr>
              <a:t>典型场景二：</a:t>
            </a:r>
            <a:br>
              <a:rPr lang="en-US" altLang="zh-CN" sz="2400" dirty="0" smtClean="0">
                <a:latin typeface="微软雅黑" panose="020B0503020204020204" pitchFamily="34" charset="-122"/>
                <a:ea typeface="微软雅黑" panose="020B0503020204020204" pitchFamily="34" charset="-122"/>
              </a:rPr>
            </a:br>
            <a:r>
              <a:rPr lang="zh-CN" altLang="en-US" sz="2400" dirty="0" smtClean="0">
                <a:latin typeface="微软雅黑" panose="020B0503020204020204" pitchFamily="34" charset="-122"/>
                <a:ea typeface="微软雅黑" panose="020B0503020204020204" pitchFamily="34" charset="-122"/>
              </a:rPr>
              <a:t>园区二层组网，有线无线部署</a:t>
            </a:r>
            <a:r>
              <a:rPr lang="en-US" altLang="zh-CN" sz="2400" dirty="0" smtClean="0">
                <a:latin typeface="微软雅黑" panose="020B0503020204020204" pitchFamily="34" charset="-122"/>
                <a:ea typeface="微软雅黑" panose="020B0503020204020204" pitchFamily="34" charset="-122"/>
              </a:rPr>
              <a:t>802.1X</a:t>
            </a:r>
            <a:r>
              <a:rPr lang="zh-CN" altLang="en-US" sz="2400" dirty="0" smtClean="0">
                <a:latin typeface="微软雅黑" panose="020B0503020204020204" pitchFamily="34" charset="-122"/>
                <a:ea typeface="微软雅黑" panose="020B0503020204020204" pitchFamily="34" charset="-122"/>
              </a:rPr>
              <a:t>认证</a:t>
            </a:r>
            <a:endParaRPr lang="zh-CN" altLang="en-US" sz="2400" dirty="0">
              <a:latin typeface="微软雅黑" panose="020B0503020204020204" pitchFamily="34" charset="-122"/>
              <a:ea typeface="微软雅黑" panose="020B0503020204020204" pitchFamily="34" charset="-122"/>
            </a:endParaRPr>
          </a:p>
        </p:txBody>
      </p:sp>
      <p:sp>
        <p:nvSpPr>
          <p:cNvPr id="159" name="矩形 158"/>
          <p:cNvSpPr/>
          <p:nvPr/>
        </p:nvSpPr>
        <p:spPr>
          <a:xfrm>
            <a:off x="5019675" y="827024"/>
            <a:ext cx="3897719" cy="3964052"/>
          </a:xfrm>
          <a:prstGeom prst="rect">
            <a:avLst/>
          </a:prstGeom>
        </p:spPr>
        <p:txBody>
          <a:bodyPr wrap="square">
            <a:noAutofit/>
          </a:bodyPr>
          <a:lstStyle/>
          <a:p>
            <a:pPr marL="176530" indent="-176530">
              <a:spcBef>
                <a:spcPts val="600"/>
              </a:spcBef>
              <a:buFont typeface="Wingdings" panose="05000000000000000000" pitchFamily="2" charset="2"/>
              <a:buChar char="n"/>
              <a:tabLst>
                <a:tab pos="363220" algn="l"/>
              </a:tabLst>
            </a:pPr>
            <a:r>
              <a:rPr lang="zh-CN" altLang="en-US" sz="1200" b="1" dirty="0" smtClean="0">
                <a:solidFill>
                  <a:srgbClr val="000000"/>
                </a:solidFill>
                <a:latin typeface="微软雅黑" panose="020B0503020204020204" pitchFamily="34" charset="-122"/>
                <a:ea typeface="微软雅黑" panose="020B0503020204020204" pitchFamily="34" charset="-122"/>
              </a:rPr>
              <a:t>场景解析</a:t>
            </a:r>
            <a:endParaRPr lang="en-US" altLang="zh-CN" sz="1200" b="1" dirty="0" smtClean="0">
              <a:solidFill>
                <a:srgbClr val="000000"/>
              </a:solidFill>
              <a:latin typeface="微软雅黑" panose="020B0503020204020204" pitchFamily="34" charset="-122"/>
              <a:ea typeface="微软雅黑" panose="020B0503020204020204" pitchFamily="34" charset="-122"/>
            </a:endParaRPr>
          </a:p>
          <a:p>
            <a:pPr marL="90805">
              <a:spcBef>
                <a:spcPts val="600"/>
              </a:spcBef>
            </a:pPr>
            <a:r>
              <a:rPr lang="zh-CN" altLang="en-US" sz="1100" dirty="0" smtClean="0">
                <a:solidFill>
                  <a:srgbClr val="000000"/>
                </a:solidFill>
                <a:latin typeface="微软雅黑" panose="020B0503020204020204" pitchFamily="34" charset="-122"/>
                <a:ea typeface="微软雅黑" panose="020B0503020204020204" pitchFamily="34" charset="-122"/>
              </a:rPr>
              <a:t>适用于大、中、小型园区，客户对于安全控制要求较高的场景，部署</a:t>
            </a:r>
            <a:r>
              <a:rPr lang="en-US" altLang="zh-CN" sz="1100" dirty="0" smtClean="0">
                <a:solidFill>
                  <a:srgbClr val="000000"/>
                </a:solidFill>
                <a:latin typeface="微软雅黑" panose="020B0503020204020204" pitchFamily="34" charset="-122"/>
                <a:ea typeface="微软雅黑" panose="020B0503020204020204" pitchFamily="34" charset="-122"/>
              </a:rPr>
              <a:t>802.1X +MAC</a:t>
            </a:r>
            <a:r>
              <a:rPr lang="zh-CN" altLang="en-US" sz="1100" dirty="0" smtClean="0">
                <a:solidFill>
                  <a:srgbClr val="000000"/>
                </a:solidFill>
                <a:latin typeface="微软雅黑" panose="020B0503020204020204" pitchFamily="34" charset="-122"/>
                <a:ea typeface="微软雅黑" panose="020B0503020204020204" pitchFamily="34" charset="-122"/>
              </a:rPr>
              <a:t>认证。有线无线既可以统一认证（在核心 层认证），也可以分开认证（无线在核心层认证，有线在接入层认证）。图示为分开认证场景。</a:t>
            </a:r>
            <a:endParaRPr lang="en-US" altLang="zh-CN" sz="1100" dirty="0" smtClean="0">
              <a:solidFill>
                <a:srgbClr val="000000"/>
              </a:solidFill>
              <a:latin typeface="微软雅黑" panose="020B0503020204020204" pitchFamily="34" charset="-122"/>
              <a:ea typeface="微软雅黑" panose="020B0503020204020204" pitchFamily="34" charset="-122"/>
            </a:endParaRPr>
          </a:p>
          <a:p>
            <a:pPr marL="176530" indent="-176530">
              <a:spcBef>
                <a:spcPts val="600"/>
              </a:spcBef>
              <a:buFont typeface="Wingdings" panose="05000000000000000000" pitchFamily="2" charset="2"/>
              <a:buChar char="n"/>
              <a:tabLst>
                <a:tab pos="363220" algn="l"/>
              </a:tabLst>
            </a:pPr>
            <a:r>
              <a:rPr lang="zh-CN" altLang="en-US" sz="1200" b="1" dirty="0" smtClean="0">
                <a:solidFill>
                  <a:srgbClr val="000000"/>
                </a:solidFill>
                <a:latin typeface="微软雅黑" panose="020B0503020204020204" pitchFamily="34" charset="-122"/>
                <a:ea typeface="微软雅黑" panose="020B0503020204020204" pitchFamily="34" charset="-122"/>
              </a:rPr>
              <a:t>方案部署</a:t>
            </a:r>
            <a:endParaRPr lang="en-US" altLang="zh-CN" sz="1200" b="1" dirty="0" smtClean="0">
              <a:solidFill>
                <a:srgbClr val="000000"/>
              </a:solidFill>
              <a:latin typeface="微软雅黑" panose="020B0503020204020204" pitchFamily="34" charset="-122"/>
              <a:ea typeface="微软雅黑" panose="020B0503020204020204" pitchFamily="34" charset="-122"/>
            </a:endParaRPr>
          </a:p>
          <a:p>
            <a:pPr marL="180975" indent="-180975">
              <a:spcBef>
                <a:spcPts val="600"/>
              </a:spcBef>
              <a:tabLst>
                <a:tab pos="363220" algn="l"/>
              </a:tabLst>
            </a:pPr>
            <a:r>
              <a:rPr lang="zh-CN" altLang="en-US" sz="1100" dirty="0" smtClean="0">
                <a:solidFill>
                  <a:srgbClr val="000000"/>
                </a:solidFill>
                <a:latin typeface="微软雅黑" panose="020B0503020204020204" pitchFamily="34" charset="-122"/>
                <a:ea typeface="微软雅黑" panose="020B0503020204020204" pitchFamily="34" charset="-122"/>
              </a:rPr>
              <a:t>（</a:t>
            </a:r>
            <a:r>
              <a:rPr lang="en-US" altLang="zh-CN" sz="1100" dirty="0" smtClean="0">
                <a:solidFill>
                  <a:srgbClr val="000000"/>
                </a:solidFill>
                <a:latin typeface="微软雅黑" panose="020B0503020204020204" pitchFamily="34" charset="-122"/>
                <a:ea typeface="微软雅黑" panose="020B0503020204020204" pitchFamily="34" charset="-122"/>
              </a:rPr>
              <a:t>1</a:t>
            </a:r>
            <a:r>
              <a:rPr lang="zh-CN" altLang="en-US" sz="1100" dirty="0" smtClean="0">
                <a:solidFill>
                  <a:srgbClr val="000000"/>
                </a:solidFill>
                <a:latin typeface="微软雅黑" panose="020B0503020204020204" pitchFamily="34" charset="-122"/>
                <a:ea typeface="微软雅黑" panose="020B0503020204020204" pitchFamily="34" charset="-122"/>
              </a:rPr>
              <a:t>）有线无线用户网关统一部署在核心层，核心层选择</a:t>
            </a:r>
            <a:r>
              <a:rPr lang="en-US" altLang="zh-CN" sz="1100" dirty="0" smtClean="0">
                <a:solidFill>
                  <a:srgbClr val="000000"/>
                </a:solidFill>
                <a:latin typeface="微软雅黑" panose="020B0503020204020204" pitchFamily="34" charset="-122"/>
                <a:ea typeface="微软雅黑" panose="020B0503020204020204" pitchFamily="34" charset="-122"/>
              </a:rPr>
              <a:t>S7700/9700/S12700</a:t>
            </a:r>
            <a:r>
              <a:rPr lang="zh-CN" altLang="en-US" sz="1100" dirty="0" smtClean="0">
                <a:solidFill>
                  <a:srgbClr val="000000"/>
                </a:solidFill>
                <a:latin typeface="微软雅黑" panose="020B0503020204020204" pitchFamily="34" charset="-122"/>
                <a:ea typeface="微软雅黑" panose="020B0503020204020204" pitchFamily="34" charset="-122"/>
              </a:rPr>
              <a:t>敏捷交换机。</a:t>
            </a:r>
            <a:endParaRPr lang="en-US" altLang="zh-CN" sz="1100" dirty="0" smtClean="0">
              <a:solidFill>
                <a:srgbClr val="000000"/>
              </a:solidFill>
              <a:latin typeface="微软雅黑" panose="020B0503020204020204" pitchFamily="34" charset="-122"/>
              <a:ea typeface="微软雅黑" panose="020B0503020204020204" pitchFamily="34" charset="-122"/>
            </a:endParaRPr>
          </a:p>
          <a:p>
            <a:pPr marL="180975" indent="-180975">
              <a:spcBef>
                <a:spcPts val="600"/>
              </a:spcBef>
              <a:tabLst>
                <a:tab pos="363220" algn="l"/>
              </a:tabLst>
            </a:pPr>
            <a:r>
              <a:rPr lang="zh-CN" altLang="en-US" sz="1100" dirty="0" smtClean="0">
                <a:solidFill>
                  <a:srgbClr val="000000"/>
                </a:solidFill>
                <a:latin typeface="微软雅黑" panose="020B0503020204020204" pitchFamily="34" charset="-122"/>
                <a:ea typeface="微软雅黑" panose="020B0503020204020204" pitchFamily="34" charset="-122"/>
              </a:rPr>
              <a:t>（</a:t>
            </a:r>
            <a:r>
              <a:rPr lang="en-US" altLang="zh-CN" sz="1100" dirty="0" smtClean="0">
                <a:solidFill>
                  <a:srgbClr val="000000"/>
                </a:solidFill>
                <a:latin typeface="微软雅黑" panose="020B0503020204020204" pitchFamily="34" charset="-122"/>
                <a:ea typeface="微软雅黑" panose="020B0503020204020204" pitchFamily="34" charset="-122"/>
              </a:rPr>
              <a:t>2</a:t>
            </a:r>
            <a:r>
              <a:rPr lang="zh-CN" altLang="en-US" sz="1100" dirty="0" smtClean="0">
                <a:solidFill>
                  <a:srgbClr val="000000"/>
                </a:solidFill>
                <a:latin typeface="微软雅黑" panose="020B0503020204020204" pitchFamily="34" charset="-122"/>
                <a:ea typeface="微软雅黑" panose="020B0503020204020204" pitchFamily="34" charset="-122"/>
              </a:rPr>
              <a:t>）有线用户认证点在接入层交换机，启用</a:t>
            </a:r>
            <a:r>
              <a:rPr lang="en-US" altLang="zh-CN" sz="1100" dirty="0" smtClean="0">
                <a:solidFill>
                  <a:srgbClr val="000000"/>
                </a:solidFill>
                <a:latin typeface="微软雅黑" panose="020B0503020204020204" pitchFamily="34" charset="-122"/>
                <a:ea typeface="微软雅黑" panose="020B0503020204020204" pitchFamily="34" charset="-122"/>
              </a:rPr>
              <a:t>802.1X</a:t>
            </a:r>
            <a:r>
              <a:rPr lang="zh-CN" altLang="en-US" sz="1100" dirty="0" smtClean="0">
                <a:solidFill>
                  <a:srgbClr val="000000"/>
                </a:solidFill>
                <a:latin typeface="微软雅黑" panose="020B0503020204020204" pitchFamily="34" charset="-122"/>
                <a:ea typeface="微软雅黑" panose="020B0503020204020204" pitchFamily="34" charset="-122"/>
              </a:rPr>
              <a:t>＋</a:t>
            </a:r>
            <a:r>
              <a:rPr lang="en-US" altLang="zh-CN" sz="1100" dirty="0" smtClean="0">
                <a:solidFill>
                  <a:srgbClr val="000000"/>
                </a:solidFill>
                <a:latin typeface="微软雅黑" panose="020B0503020204020204" pitchFamily="34" charset="-122"/>
                <a:ea typeface="微软雅黑" panose="020B0503020204020204" pitchFamily="34" charset="-122"/>
              </a:rPr>
              <a:t>MAC</a:t>
            </a:r>
            <a:r>
              <a:rPr lang="zh-CN" altLang="en-US" sz="1100" dirty="0" smtClean="0">
                <a:solidFill>
                  <a:srgbClr val="000000"/>
                </a:solidFill>
                <a:latin typeface="微软雅黑" panose="020B0503020204020204" pitchFamily="34" charset="-122"/>
                <a:ea typeface="微软雅黑" panose="020B0503020204020204" pitchFamily="34" charset="-122"/>
              </a:rPr>
              <a:t>自适应混合认证，有线用户做</a:t>
            </a:r>
            <a:r>
              <a:rPr lang="en-US" altLang="zh-CN" sz="1100" dirty="0" smtClean="0">
                <a:solidFill>
                  <a:srgbClr val="000000"/>
                </a:solidFill>
                <a:latin typeface="微软雅黑" panose="020B0503020204020204" pitchFamily="34" charset="-122"/>
                <a:ea typeface="微软雅黑" panose="020B0503020204020204" pitchFamily="34" charset="-122"/>
              </a:rPr>
              <a:t>802.1X</a:t>
            </a:r>
            <a:r>
              <a:rPr lang="zh-CN" altLang="en-US" sz="1100" dirty="0" smtClean="0">
                <a:solidFill>
                  <a:srgbClr val="000000"/>
                </a:solidFill>
                <a:latin typeface="微软雅黑" panose="020B0503020204020204" pitchFamily="34" charset="-122"/>
                <a:ea typeface="微软雅黑" panose="020B0503020204020204" pitchFamily="34" charset="-122"/>
              </a:rPr>
              <a:t>认证，</a:t>
            </a:r>
            <a:r>
              <a:rPr lang="en-US" altLang="zh-CN" sz="1100" dirty="0" smtClean="0">
                <a:solidFill>
                  <a:srgbClr val="000000"/>
                </a:solidFill>
                <a:latin typeface="微软雅黑" panose="020B0503020204020204" pitchFamily="34" charset="-122"/>
                <a:ea typeface="微软雅黑" panose="020B0503020204020204" pitchFamily="34" charset="-122"/>
              </a:rPr>
              <a:t>IP</a:t>
            </a:r>
            <a:r>
              <a:rPr lang="zh-CN" altLang="en-US" sz="1100" dirty="0" smtClean="0">
                <a:solidFill>
                  <a:srgbClr val="000000"/>
                </a:solidFill>
                <a:latin typeface="微软雅黑" panose="020B0503020204020204" pitchFamily="34" charset="-122"/>
                <a:ea typeface="微软雅黑" panose="020B0503020204020204" pitchFamily="34" charset="-122"/>
              </a:rPr>
              <a:t>电话、打印机等哑终端做</a:t>
            </a:r>
            <a:r>
              <a:rPr lang="en-US" altLang="zh-CN" sz="1100" dirty="0" smtClean="0">
                <a:solidFill>
                  <a:srgbClr val="000000"/>
                </a:solidFill>
                <a:latin typeface="微软雅黑" panose="020B0503020204020204" pitchFamily="34" charset="-122"/>
                <a:ea typeface="微软雅黑" panose="020B0503020204020204" pitchFamily="34" charset="-122"/>
              </a:rPr>
              <a:t>MAC</a:t>
            </a:r>
            <a:r>
              <a:rPr lang="zh-CN" altLang="en-US" sz="1100" dirty="0" smtClean="0">
                <a:solidFill>
                  <a:srgbClr val="000000"/>
                </a:solidFill>
                <a:latin typeface="微软雅黑" panose="020B0503020204020204" pitchFamily="34" charset="-122"/>
                <a:ea typeface="微软雅黑" panose="020B0503020204020204" pitchFamily="34" charset="-122"/>
              </a:rPr>
              <a:t>认证。</a:t>
            </a:r>
            <a:endParaRPr lang="en-US" altLang="zh-CN" sz="1100" dirty="0" smtClean="0">
              <a:solidFill>
                <a:srgbClr val="000000"/>
              </a:solidFill>
              <a:latin typeface="微软雅黑" panose="020B0503020204020204" pitchFamily="34" charset="-122"/>
              <a:ea typeface="微软雅黑" panose="020B0503020204020204" pitchFamily="34" charset="-122"/>
            </a:endParaRPr>
          </a:p>
          <a:p>
            <a:pPr marL="180975" indent="-180975">
              <a:spcBef>
                <a:spcPts val="600"/>
              </a:spcBef>
              <a:tabLst>
                <a:tab pos="363220" algn="l"/>
              </a:tabLst>
            </a:pPr>
            <a:r>
              <a:rPr lang="zh-CN" altLang="en-US" sz="1100" dirty="0" smtClean="0">
                <a:solidFill>
                  <a:srgbClr val="000000"/>
                </a:solidFill>
                <a:latin typeface="微软雅黑" panose="020B0503020204020204" pitchFamily="34" charset="-122"/>
                <a:ea typeface="微软雅黑" panose="020B0503020204020204" pitchFamily="34" charset="-122"/>
              </a:rPr>
              <a:t>（</a:t>
            </a:r>
            <a:r>
              <a:rPr lang="en-US" altLang="zh-CN" sz="1100" dirty="0" smtClean="0">
                <a:solidFill>
                  <a:srgbClr val="000000"/>
                </a:solidFill>
                <a:latin typeface="微软雅黑" panose="020B0503020204020204" pitchFamily="34" charset="-122"/>
                <a:ea typeface="微软雅黑" panose="020B0503020204020204" pitchFamily="34" charset="-122"/>
              </a:rPr>
              <a:t>3</a:t>
            </a:r>
            <a:r>
              <a:rPr lang="zh-CN" altLang="en-US" sz="1100" dirty="0" smtClean="0">
                <a:solidFill>
                  <a:srgbClr val="000000"/>
                </a:solidFill>
                <a:latin typeface="微软雅黑" panose="020B0503020204020204" pitchFamily="34" charset="-122"/>
                <a:ea typeface="微软雅黑" panose="020B0503020204020204" pitchFamily="34" charset="-122"/>
              </a:rPr>
              <a:t>）无线用户认证点在核心交换机，启用</a:t>
            </a:r>
            <a:r>
              <a:rPr lang="en-US" altLang="zh-CN" sz="1100" dirty="0" smtClean="0">
                <a:solidFill>
                  <a:srgbClr val="000000"/>
                </a:solidFill>
                <a:latin typeface="微软雅黑" panose="020B0503020204020204" pitchFamily="34" charset="-122"/>
                <a:ea typeface="微软雅黑" panose="020B0503020204020204" pitchFamily="34" charset="-122"/>
              </a:rPr>
              <a:t>802.1X</a:t>
            </a:r>
            <a:r>
              <a:rPr lang="zh-CN" altLang="en-US" sz="1100" dirty="0" smtClean="0">
                <a:solidFill>
                  <a:srgbClr val="000000"/>
                </a:solidFill>
                <a:latin typeface="微软雅黑" panose="020B0503020204020204" pitchFamily="34" charset="-122"/>
                <a:ea typeface="微软雅黑" panose="020B0503020204020204" pitchFamily="34" charset="-122"/>
              </a:rPr>
              <a:t>认证。</a:t>
            </a:r>
            <a:endParaRPr lang="en-US" altLang="zh-CN" sz="1100" dirty="0" smtClean="0">
              <a:solidFill>
                <a:srgbClr val="000000"/>
              </a:solidFill>
              <a:latin typeface="微软雅黑" panose="020B0503020204020204" pitchFamily="34" charset="-122"/>
              <a:ea typeface="微软雅黑" panose="020B0503020204020204" pitchFamily="34" charset="-122"/>
            </a:endParaRPr>
          </a:p>
          <a:p>
            <a:pPr marL="180975" indent="-180975">
              <a:spcBef>
                <a:spcPts val="600"/>
              </a:spcBef>
              <a:tabLst>
                <a:tab pos="363220" algn="l"/>
              </a:tabLst>
            </a:pPr>
            <a:r>
              <a:rPr lang="zh-CN" altLang="en-US" sz="1100" dirty="0" smtClean="0">
                <a:solidFill>
                  <a:srgbClr val="000000"/>
                </a:solidFill>
                <a:latin typeface="微软雅黑" panose="020B0503020204020204" pitchFamily="34" charset="-122"/>
                <a:ea typeface="微软雅黑" panose="020B0503020204020204" pitchFamily="34" charset="-122"/>
              </a:rPr>
              <a:t>（</a:t>
            </a:r>
            <a:r>
              <a:rPr lang="en-US" altLang="zh-CN" sz="1100" dirty="0" smtClean="0">
                <a:solidFill>
                  <a:srgbClr val="000000"/>
                </a:solidFill>
                <a:latin typeface="微软雅黑" panose="020B0503020204020204" pitchFamily="34" charset="-122"/>
                <a:ea typeface="微软雅黑" panose="020B0503020204020204" pitchFamily="34" charset="-122"/>
              </a:rPr>
              <a:t>4</a:t>
            </a:r>
            <a:r>
              <a:rPr lang="zh-CN" altLang="en-US" sz="1100" dirty="0" smtClean="0">
                <a:solidFill>
                  <a:srgbClr val="000000"/>
                </a:solidFill>
                <a:latin typeface="微软雅黑" panose="020B0503020204020204" pitchFamily="34" charset="-122"/>
                <a:ea typeface="微软雅黑" panose="020B0503020204020204" pitchFamily="34" charset="-122"/>
              </a:rPr>
              <a:t>）认证服务器为</a:t>
            </a:r>
            <a:r>
              <a:rPr lang="en-US" altLang="zh-CN" sz="1100" dirty="0" smtClean="0">
                <a:solidFill>
                  <a:srgbClr val="000000"/>
                </a:solidFill>
                <a:latin typeface="微软雅黑" panose="020B0503020204020204" pitchFamily="34" charset="-122"/>
                <a:ea typeface="微软雅黑" panose="020B0503020204020204" pitchFamily="34" charset="-122"/>
              </a:rPr>
              <a:t>Agile Controller </a:t>
            </a:r>
            <a:r>
              <a:rPr lang="zh-CN" altLang="en-US" sz="1100" dirty="0" smtClean="0">
                <a:solidFill>
                  <a:srgbClr val="000000"/>
                </a:solidFill>
                <a:latin typeface="微软雅黑" panose="020B0503020204020204" pitchFamily="34" charset="-122"/>
                <a:ea typeface="微软雅黑" panose="020B0503020204020204" pitchFamily="34" charset="-122"/>
              </a:rPr>
              <a:t>。</a:t>
            </a:r>
            <a:endParaRPr lang="en-US" altLang="zh-CN" sz="1100" dirty="0" smtClean="0">
              <a:solidFill>
                <a:srgbClr val="000000"/>
              </a:solidFill>
              <a:latin typeface="微软雅黑" panose="020B0503020204020204" pitchFamily="34" charset="-122"/>
              <a:ea typeface="微软雅黑" panose="020B0503020204020204" pitchFamily="34" charset="-122"/>
            </a:endParaRPr>
          </a:p>
          <a:p>
            <a:pPr marL="180975" indent="-180975">
              <a:spcBef>
                <a:spcPts val="600"/>
              </a:spcBef>
              <a:tabLst>
                <a:tab pos="363220" algn="l"/>
              </a:tabLst>
            </a:pPr>
            <a:r>
              <a:rPr lang="zh-CN" altLang="en-US" sz="1100" dirty="0" smtClean="0">
                <a:solidFill>
                  <a:srgbClr val="000000"/>
                </a:solidFill>
                <a:latin typeface="微软雅黑" panose="020B0503020204020204" pitchFamily="34" charset="-122"/>
                <a:ea typeface="微软雅黑" panose="020B0503020204020204" pitchFamily="34" charset="-122"/>
              </a:rPr>
              <a:t>（</a:t>
            </a:r>
            <a:r>
              <a:rPr lang="en-US" altLang="zh-CN" sz="1100" dirty="0" smtClean="0">
                <a:solidFill>
                  <a:srgbClr val="000000"/>
                </a:solidFill>
                <a:latin typeface="微软雅黑" panose="020B0503020204020204" pitchFamily="34" charset="-122"/>
                <a:ea typeface="微软雅黑" panose="020B0503020204020204" pitchFamily="34" charset="-122"/>
              </a:rPr>
              <a:t>5</a:t>
            </a:r>
            <a:r>
              <a:rPr lang="zh-CN" altLang="en-US" sz="1100" dirty="0" smtClean="0">
                <a:solidFill>
                  <a:srgbClr val="000000"/>
                </a:solidFill>
                <a:latin typeface="微软雅黑" panose="020B0503020204020204" pitchFamily="34" charset="-122"/>
                <a:ea typeface="微软雅黑" panose="020B0503020204020204" pitchFamily="34" charset="-122"/>
              </a:rPr>
              <a:t>）接入层交换机要求为全部支持</a:t>
            </a:r>
            <a:r>
              <a:rPr lang="en-US" altLang="zh-CN" sz="1100" dirty="0" smtClean="0">
                <a:solidFill>
                  <a:srgbClr val="000000"/>
                </a:solidFill>
                <a:latin typeface="微软雅黑" panose="020B0503020204020204" pitchFamily="34" charset="-122"/>
                <a:ea typeface="微软雅黑" panose="020B0503020204020204" pitchFamily="34" charset="-122"/>
              </a:rPr>
              <a:t>802.1X</a:t>
            </a:r>
            <a:r>
              <a:rPr lang="zh-CN" altLang="en-US" sz="1100" dirty="0" smtClean="0">
                <a:solidFill>
                  <a:srgbClr val="000000"/>
                </a:solidFill>
                <a:latin typeface="微软雅黑" panose="020B0503020204020204" pitchFamily="34" charset="-122"/>
                <a:ea typeface="微软雅黑" panose="020B0503020204020204" pitchFamily="34" charset="-122"/>
              </a:rPr>
              <a:t>＋</a:t>
            </a:r>
            <a:r>
              <a:rPr lang="en-US" altLang="zh-CN" sz="1100" dirty="0" smtClean="0">
                <a:solidFill>
                  <a:srgbClr val="000000"/>
                </a:solidFill>
                <a:latin typeface="微软雅黑" panose="020B0503020204020204" pitchFamily="34" charset="-122"/>
                <a:ea typeface="微软雅黑" panose="020B0503020204020204" pitchFamily="34" charset="-122"/>
              </a:rPr>
              <a:t>MAC</a:t>
            </a:r>
            <a:r>
              <a:rPr lang="zh-CN" altLang="en-US" sz="1100" dirty="0" smtClean="0">
                <a:solidFill>
                  <a:srgbClr val="000000"/>
                </a:solidFill>
                <a:latin typeface="微软雅黑" panose="020B0503020204020204" pitchFamily="34" charset="-122"/>
                <a:ea typeface="微软雅黑" panose="020B0503020204020204" pitchFamily="34" charset="-122"/>
              </a:rPr>
              <a:t>认证设备。</a:t>
            </a:r>
            <a:endParaRPr lang="en-US" altLang="zh-CN" sz="1100" dirty="0" smtClean="0">
              <a:solidFill>
                <a:srgbClr val="000000"/>
              </a:solidFill>
              <a:latin typeface="微软雅黑" panose="020B0503020204020204" pitchFamily="34" charset="-122"/>
              <a:ea typeface="微软雅黑" panose="020B0503020204020204" pitchFamily="34" charset="-122"/>
            </a:endParaRPr>
          </a:p>
          <a:p>
            <a:pPr marL="176530" indent="-176530">
              <a:spcBef>
                <a:spcPts val="600"/>
              </a:spcBef>
              <a:buFont typeface="Wingdings" panose="05000000000000000000" pitchFamily="2" charset="2"/>
              <a:buChar char="n"/>
              <a:tabLst>
                <a:tab pos="363220" algn="l"/>
              </a:tabLst>
            </a:pPr>
            <a:r>
              <a:rPr lang="zh-CN" altLang="en-US" sz="1200" b="1" dirty="0" smtClean="0">
                <a:solidFill>
                  <a:srgbClr val="000000"/>
                </a:solidFill>
                <a:latin typeface="微软雅黑" panose="020B0503020204020204" pitchFamily="34" charset="-122"/>
                <a:ea typeface="微软雅黑" panose="020B0503020204020204" pitchFamily="34" charset="-122"/>
              </a:rPr>
              <a:t>客户价值</a:t>
            </a:r>
            <a:endParaRPr lang="en-US" altLang="zh-CN" sz="1200" b="1" dirty="0" smtClean="0">
              <a:solidFill>
                <a:srgbClr val="000000"/>
              </a:solidFill>
              <a:latin typeface="微软雅黑" panose="020B0503020204020204" pitchFamily="34" charset="-122"/>
              <a:ea typeface="微软雅黑" panose="020B0503020204020204" pitchFamily="34" charset="-122"/>
            </a:endParaRPr>
          </a:p>
          <a:p>
            <a:pPr marL="176530" indent="-176530">
              <a:spcBef>
                <a:spcPts val="600"/>
              </a:spcBef>
              <a:tabLst>
                <a:tab pos="363220" algn="l"/>
              </a:tabLst>
            </a:pPr>
            <a:r>
              <a:rPr lang="zh-CN" altLang="en-US" sz="1100" dirty="0" smtClean="0">
                <a:solidFill>
                  <a:srgbClr val="000000"/>
                </a:solidFill>
                <a:latin typeface="微软雅黑" panose="020B0503020204020204" pitchFamily="34" charset="-122"/>
                <a:ea typeface="微软雅黑" panose="020B0503020204020204" pitchFamily="34" charset="-122"/>
              </a:rPr>
              <a:t>（</a:t>
            </a:r>
            <a:r>
              <a:rPr lang="en-US" altLang="zh-CN" sz="1100" dirty="0" smtClean="0">
                <a:solidFill>
                  <a:srgbClr val="000000"/>
                </a:solidFill>
                <a:latin typeface="微软雅黑" panose="020B0503020204020204" pitchFamily="34" charset="-122"/>
                <a:ea typeface="微软雅黑" panose="020B0503020204020204" pitchFamily="34" charset="-122"/>
              </a:rPr>
              <a:t>1</a:t>
            </a:r>
            <a:r>
              <a:rPr lang="zh-CN" altLang="en-US" sz="1100" dirty="0" smtClean="0">
                <a:solidFill>
                  <a:srgbClr val="000000"/>
                </a:solidFill>
                <a:latin typeface="微软雅黑" panose="020B0503020204020204" pitchFamily="34" charset="-122"/>
                <a:ea typeface="微软雅黑" panose="020B0503020204020204" pitchFamily="34" charset="-122"/>
              </a:rPr>
              <a:t>）有线</a:t>
            </a:r>
            <a:r>
              <a:rPr lang="zh-CN" altLang="zh-CN" sz="1100" dirty="0" smtClean="0">
                <a:solidFill>
                  <a:srgbClr val="000000"/>
                </a:solidFill>
                <a:latin typeface="微软雅黑" panose="020B0503020204020204" pitchFamily="34" charset="-122"/>
                <a:ea typeface="微软雅黑" panose="020B0503020204020204" pitchFamily="34" charset="-122"/>
              </a:rPr>
              <a:t>控制点离用户最近，内网得到最大安全保障</a:t>
            </a:r>
            <a:r>
              <a:rPr lang="zh-CN" altLang="en-US" sz="1100" dirty="0" smtClean="0">
                <a:solidFill>
                  <a:srgbClr val="000000"/>
                </a:solidFill>
                <a:latin typeface="微软雅黑" panose="020B0503020204020204" pitchFamily="34" charset="-122"/>
                <a:ea typeface="微软雅黑" panose="020B0503020204020204" pitchFamily="34" charset="-122"/>
              </a:rPr>
              <a:t>。</a:t>
            </a:r>
            <a:endParaRPr lang="en-US" altLang="zh-CN" sz="1100" dirty="0" smtClean="0">
              <a:solidFill>
                <a:srgbClr val="000000"/>
              </a:solidFill>
              <a:latin typeface="微软雅黑" panose="020B0503020204020204" pitchFamily="34" charset="-122"/>
              <a:ea typeface="微软雅黑" panose="020B0503020204020204" pitchFamily="34" charset="-122"/>
            </a:endParaRPr>
          </a:p>
          <a:p>
            <a:pPr marL="176530" indent="-176530">
              <a:spcBef>
                <a:spcPts val="600"/>
              </a:spcBef>
              <a:tabLst>
                <a:tab pos="363220" algn="l"/>
              </a:tabLst>
            </a:pPr>
            <a:r>
              <a:rPr lang="zh-CN" altLang="en-US" sz="1100" dirty="0" smtClean="0">
                <a:solidFill>
                  <a:srgbClr val="000000"/>
                </a:solidFill>
                <a:latin typeface="微软雅黑" panose="020B0503020204020204" pitchFamily="34" charset="-122"/>
                <a:ea typeface="微软雅黑" panose="020B0503020204020204" pitchFamily="34" charset="-122"/>
              </a:rPr>
              <a:t>（</a:t>
            </a:r>
            <a:r>
              <a:rPr lang="en-US" altLang="zh-CN" sz="1100" dirty="0" smtClean="0">
                <a:solidFill>
                  <a:srgbClr val="000000"/>
                </a:solidFill>
                <a:latin typeface="微软雅黑" panose="020B0503020204020204" pitchFamily="34" charset="-122"/>
                <a:ea typeface="微软雅黑" panose="020B0503020204020204" pitchFamily="34" charset="-122"/>
              </a:rPr>
              <a:t>2</a:t>
            </a:r>
            <a:r>
              <a:rPr lang="zh-CN" altLang="en-US" sz="1100" dirty="0" smtClean="0">
                <a:solidFill>
                  <a:srgbClr val="000000"/>
                </a:solidFill>
                <a:latin typeface="微软雅黑" panose="020B0503020204020204" pitchFamily="34" charset="-122"/>
                <a:ea typeface="微软雅黑" panose="020B0503020204020204" pitchFamily="34" charset="-122"/>
              </a:rPr>
              <a:t>）</a:t>
            </a:r>
            <a:r>
              <a:rPr lang="en-US" altLang="zh-CN" sz="1100" dirty="0" smtClean="0">
                <a:solidFill>
                  <a:srgbClr val="000000"/>
                </a:solidFill>
                <a:latin typeface="微软雅黑" panose="020B0503020204020204" pitchFamily="34" charset="-122"/>
                <a:ea typeface="微软雅黑" panose="020B0503020204020204" pitchFamily="34" charset="-122"/>
              </a:rPr>
              <a:t>802.1X</a:t>
            </a:r>
            <a:r>
              <a:rPr lang="zh-CN" altLang="en-US" sz="1100" dirty="0" smtClean="0">
                <a:solidFill>
                  <a:srgbClr val="000000"/>
                </a:solidFill>
                <a:latin typeface="微软雅黑" panose="020B0503020204020204" pitchFamily="34" charset="-122"/>
                <a:ea typeface="微软雅黑" panose="020B0503020204020204" pitchFamily="34" charset="-122"/>
              </a:rPr>
              <a:t>＋</a:t>
            </a:r>
            <a:r>
              <a:rPr lang="en-US" altLang="zh-CN" sz="1100" dirty="0" smtClean="0">
                <a:solidFill>
                  <a:srgbClr val="000000"/>
                </a:solidFill>
                <a:latin typeface="微软雅黑" panose="020B0503020204020204" pitchFamily="34" charset="-122"/>
                <a:ea typeface="微软雅黑" panose="020B0503020204020204" pitchFamily="34" charset="-122"/>
              </a:rPr>
              <a:t>MAC</a:t>
            </a:r>
            <a:r>
              <a:rPr lang="zh-CN" altLang="en-US" sz="1100" dirty="0" smtClean="0">
                <a:solidFill>
                  <a:srgbClr val="000000"/>
                </a:solidFill>
                <a:latin typeface="微软雅黑" panose="020B0503020204020204" pitchFamily="34" charset="-122"/>
                <a:ea typeface="微软雅黑" panose="020B0503020204020204" pitchFamily="34" charset="-122"/>
              </a:rPr>
              <a:t>自适应混合认证，用户无需关注接入终端类型，方便网络部署。</a:t>
            </a:r>
            <a:endParaRPr lang="en-US" altLang="zh-CN" sz="1100" dirty="0" smtClean="0">
              <a:solidFill>
                <a:srgbClr val="000000"/>
              </a:solidFill>
              <a:latin typeface="微软雅黑" panose="020B0503020204020204" pitchFamily="34" charset="-122"/>
              <a:ea typeface="微软雅黑" panose="020B0503020204020204" pitchFamily="34" charset="-122"/>
            </a:endParaRPr>
          </a:p>
        </p:txBody>
      </p:sp>
      <p:grpSp>
        <p:nvGrpSpPr>
          <p:cNvPr id="2" name="组合 115"/>
          <p:cNvGrpSpPr/>
          <p:nvPr/>
        </p:nvGrpSpPr>
        <p:grpSpPr>
          <a:xfrm>
            <a:off x="478155" y="916305"/>
            <a:ext cx="4376577" cy="3834910"/>
            <a:chOff x="478155" y="916305"/>
            <a:chExt cx="4376577" cy="3834910"/>
          </a:xfrm>
        </p:grpSpPr>
        <p:sp>
          <p:nvSpPr>
            <p:cNvPr id="117" name="圆角矩形 116"/>
            <p:cNvSpPr/>
            <p:nvPr/>
          </p:nvSpPr>
          <p:spPr bwMode="auto">
            <a:xfrm>
              <a:off x="1098342" y="3045250"/>
              <a:ext cx="3419430" cy="511042"/>
            </a:xfrm>
            <a:prstGeom prst="roundRect">
              <a:avLst>
                <a:gd name="adj" fmla="val 3059"/>
              </a:avLst>
            </a:prstGeom>
            <a:solidFill>
              <a:srgbClr val="FFFFFF">
                <a:lumMod val="85000"/>
                <a:alpha val="40000"/>
              </a:srgbClr>
            </a:solidFill>
            <a:ln w="6350" cap="flat" cmpd="sng" algn="ctr">
              <a:solidFill>
                <a:srgbClr val="FFFFFF">
                  <a:lumMod val="65000"/>
                </a:srgbClr>
              </a:solidFill>
              <a:prstDash val="solid"/>
              <a:round/>
              <a:headEnd type="none" w="med" len="med"/>
              <a:tailEnd type="none" w="med" len="med"/>
            </a:ln>
            <a:effectLst/>
          </p:spPr>
          <p:txBody>
            <a:bodyPr vert="horz" wrap="square" lIns="0" tIns="0" rIns="0" bIns="0" numCol="1" rtlCol="0" anchor="t" anchorCtr="0" compatLnSpc="1">
              <a:noAutofit/>
            </a:bodyPr>
            <a:lstStyle/>
            <a:p>
              <a:pPr defTabSz="444500">
                <a:buClr>
                  <a:srgbClr val="A2A2A2"/>
                </a:buClr>
                <a:buSzPct val="70000"/>
                <a:defRPr/>
              </a:pPr>
              <a:endParaRPr lang="zh-CN" altLang="en-US" kern="0" smtClean="0">
                <a:solidFill>
                  <a:srgbClr val="333399"/>
                </a:solidFill>
              </a:endParaRPr>
            </a:p>
          </p:txBody>
        </p:sp>
        <p:sp>
          <p:nvSpPr>
            <p:cNvPr id="118" name="圆角矩形 117"/>
            <p:cNvSpPr/>
            <p:nvPr/>
          </p:nvSpPr>
          <p:spPr bwMode="auto">
            <a:xfrm>
              <a:off x="2289482" y="2030070"/>
              <a:ext cx="943732" cy="462244"/>
            </a:xfrm>
            <a:prstGeom prst="roundRect">
              <a:avLst/>
            </a:prstGeom>
            <a:solidFill>
              <a:srgbClr val="FFFF00">
                <a:alpha val="50000"/>
              </a:srgbClr>
            </a:solidFill>
            <a:ln w="12700">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rgbClr val="000000"/>
                </a:solidFill>
                <a:latin typeface="Arial" panose="020B0604020202020204" pitchFamily="34" charset="0"/>
                <a:ea typeface="宋体" panose="02010600030101010101" pitchFamily="2" charset="-122"/>
              </a:endParaRPr>
            </a:p>
          </p:txBody>
        </p:sp>
        <p:grpSp>
          <p:nvGrpSpPr>
            <p:cNvPr id="3" name="组合 309"/>
            <p:cNvGrpSpPr/>
            <p:nvPr/>
          </p:nvGrpSpPr>
          <p:grpSpPr>
            <a:xfrm>
              <a:off x="2529947" y="2222330"/>
              <a:ext cx="546098" cy="117947"/>
              <a:chOff x="3842121" y="2873580"/>
              <a:chExt cx="1010564" cy="214625"/>
            </a:xfrm>
          </p:grpSpPr>
          <p:cxnSp>
            <p:nvCxnSpPr>
              <p:cNvPr id="322" name="直接连接符 321"/>
              <p:cNvCxnSpPr/>
              <p:nvPr/>
            </p:nvCxnSpPr>
            <p:spPr bwMode="auto">
              <a:xfrm>
                <a:off x="3844685" y="2933568"/>
                <a:ext cx="1008000" cy="0"/>
              </a:xfrm>
              <a:prstGeom prst="line">
                <a:avLst/>
              </a:prstGeom>
              <a:noFill/>
              <a:ln w="6350" cap="flat" cmpd="sng" algn="ctr">
                <a:solidFill>
                  <a:srgbClr val="808080"/>
                </a:solidFill>
                <a:prstDash val="solid"/>
                <a:round/>
                <a:headEnd type="none" w="med" len="med"/>
                <a:tailEnd type="none" w="med" len="med"/>
              </a:ln>
              <a:effectLst/>
            </p:spPr>
          </p:cxnSp>
          <p:cxnSp>
            <p:nvCxnSpPr>
              <p:cNvPr id="323" name="直接连接符 322"/>
              <p:cNvCxnSpPr/>
              <p:nvPr/>
            </p:nvCxnSpPr>
            <p:spPr bwMode="auto">
              <a:xfrm>
                <a:off x="3842121" y="3034543"/>
                <a:ext cx="1008000" cy="0"/>
              </a:xfrm>
              <a:prstGeom prst="line">
                <a:avLst/>
              </a:prstGeom>
              <a:noFill/>
              <a:ln w="6350" cap="flat" cmpd="sng" algn="ctr">
                <a:solidFill>
                  <a:srgbClr val="808080"/>
                </a:solidFill>
                <a:prstDash val="solid"/>
                <a:round/>
                <a:headEnd type="none" w="med" len="med"/>
                <a:tailEnd type="none" w="med" len="med"/>
              </a:ln>
              <a:effectLst/>
            </p:spPr>
          </p:cxnSp>
          <p:sp>
            <p:nvSpPr>
              <p:cNvPr id="324" name="椭圆 323"/>
              <p:cNvSpPr/>
              <p:nvPr/>
            </p:nvSpPr>
            <p:spPr bwMode="auto">
              <a:xfrm>
                <a:off x="4216554" y="28735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cxnSp>
          <p:nvCxnSpPr>
            <p:cNvPr id="120" name="直接连接符 119"/>
            <p:cNvCxnSpPr>
              <a:stCxn id="130" idx="2"/>
              <a:endCxn id="129" idx="0"/>
            </p:cNvCxnSpPr>
            <p:nvPr/>
          </p:nvCxnSpPr>
          <p:spPr bwMode="auto">
            <a:xfrm>
              <a:off x="2512908" y="1665271"/>
              <a:ext cx="472510" cy="466993"/>
            </a:xfrm>
            <a:prstGeom prst="line">
              <a:avLst/>
            </a:prstGeom>
            <a:noFill/>
            <a:ln w="6350" cap="flat" cmpd="sng" algn="ctr">
              <a:solidFill>
                <a:srgbClr val="808080"/>
              </a:solidFill>
              <a:prstDash val="solid"/>
              <a:round/>
              <a:headEnd type="none" w="med" len="med"/>
              <a:tailEnd type="none" w="med" len="med"/>
            </a:ln>
            <a:effectLst/>
          </p:spPr>
        </p:cxnSp>
        <p:cxnSp>
          <p:nvCxnSpPr>
            <p:cNvPr id="121" name="直接连接符 120"/>
            <p:cNvCxnSpPr>
              <a:stCxn id="131" idx="2"/>
              <a:endCxn id="129" idx="0"/>
            </p:cNvCxnSpPr>
            <p:nvPr/>
          </p:nvCxnSpPr>
          <p:spPr bwMode="auto">
            <a:xfrm>
              <a:off x="2984209" y="1665271"/>
              <a:ext cx="1209" cy="466993"/>
            </a:xfrm>
            <a:prstGeom prst="line">
              <a:avLst/>
            </a:prstGeom>
            <a:noFill/>
            <a:ln w="6350" cap="flat" cmpd="sng" algn="ctr">
              <a:solidFill>
                <a:srgbClr val="808080"/>
              </a:solidFill>
              <a:prstDash val="solid"/>
              <a:round/>
              <a:headEnd type="none" w="med" len="med"/>
              <a:tailEnd type="none" w="med" len="med"/>
            </a:ln>
            <a:effectLst/>
          </p:spPr>
        </p:cxnSp>
        <p:cxnSp>
          <p:nvCxnSpPr>
            <p:cNvPr id="122" name="直接连接符 121"/>
            <p:cNvCxnSpPr>
              <a:stCxn id="131" idx="2"/>
              <a:endCxn id="128" idx="0"/>
            </p:cNvCxnSpPr>
            <p:nvPr/>
          </p:nvCxnSpPr>
          <p:spPr bwMode="auto">
            <a:xfrm flipH="1">
              <a:off x="2511697" y="1665271"/>
              <a:ext cx="472512" cy="466993"/>
            </a:xfrm>
            <a:prstGeom prst="line">
              <a:avLst/>
            </a:prstGeom>
            <a:noFill/>
            <a:ln w="6350" cap="flat" cmpd="sng" algn="ctr">
              <a:solidFill>
                <a:srgbClr val="808080"/>
              </a:solidFill>
              <a:prstDash val="solid"/>
              <a:round/>
              <a:headEnd type="none" w="med" len="med"/>
              <a:tailEnd type="none" w="med" len="med"/>
            </a:ln>
            <a:effectLst/>
          </p:spPr>
        </p:cxnSp>
        <p:cxnSp>
          <p:nvCxnSpPr>
            <p:cNvPr id="123" name="直接连接符 122"/>
            <p:cNvCxnSpPr>
              <a:endCxn id="129" idx="2"/>
            </p:cNvCxnSpPr>
            <p:nvPr/>
          </p:nvCxnSpPr>
          <p:spPr bwMode="auto">
            <a:xfrm flipV="1">
              <a:off x="1445696" y="2419696"/>
              <a:ext cx="1539722" cy="785169"/>
            </a:xfrm>
            <a:prstGeom prst="line">
              <a:avLst/>
            </a:prstGeom>
            <a:noFill/>
            <a:ln w="6350" cap="flat" cmpd="sng" algn="ctr">
              <a:solidFill>
                <a:srgbClr val="808080"/>
              </a:solidFill>
              <a:prstDash val="solid"/>
              <a:round/>
              <a:headEnd type="none" w="med" len="med"/>
              <a:tailEnd type="none" w="med" len="med"/>
            </a:ln>
            <a:effectLst/>
          </p:spPr>
        </p:cxnSp>
        <p:cxnSp>
          <p:nvCxnSpPr>
            <p:cNvPr id="124" name="直接连接符 123"/>
            <p:cNvCxnSpPr>
              <a:endCxn id="129" idx="2"/>
            </p:cNvCxnSpPr>
            <p:nvPr/>
          </p:nvCxnSpPr>
          <p:spPr bwMode="auto">
            <a:xfrm flipV="1">
              <a:off x="1919416" y="2419696"/>
              <a:ext cx="1066002" cy="785169"/>
            </a:xfrm>
            <a:prstGeom prst="line">
              <a:avLst/>
            </a:prstGeom>
            <a:noFill/>
            <a:ln w="6350" cap="flat" cmpd="sng" algn="ctr">
              <a:solidFill>
                <a:srgbClr val="808080"/>
              </a:solidFill>
              <a:prstDash val="solid"/>
              <a:round/>
              <a:headEnd type="none" w="med" len="med"/>
              <a:tailEnd type="none" w="med" len="med"/>
            </a:ln>
            <a:effectLst/>
          </p:spPr>
        </p:cxnSp>
        <p:cxnSp>
          <p:nvCxnSpPr>
            <p:cNvPr id="125" name="直接连接符 124"/>
            <p:cNvCxnSpPr>
              <a:endCxn id="128" idx="2"/>
            </p:cNvCxnSpPr>
            <p:nvPr/>
          </p:nvCxnSpPr>
          <p:spPr bwMode="auto">
            <a:xfrm flipV="1">
              <a:off x="1919416" y="2419696"/>
              <a:ext cx="592281" cy="785169"/>
            </a:xfrm>
            <a:prstGeom prst="line">
              <a:avLst/>
            </a:prstGeom>
            <a:noFill/>
            <a:ln w="6350" cap="flat" cmpd="sng" algn="ctr">
              <a:solidFill>
                <a:srgbClr val="808080"/>
              </a:solidFill>
              <a:prstDash val="solid"/>
              <a:round/>
              <a:headEnd type="none" w="med" len="med"/>
              <a:tailEnd type="none" w="med" len="med"/>
            </a:ln>
            <a:effectLst/>
          </p:spPr>
        </p:cxnSp>
        <p:cxnSp>
          <p:nvCxnSpPr>
            <p:cNvPr id="126" name="直接连接符 125"/>
            <p:cNvCxnSpPr>
              <a:endCxn id="128" idx="2"/>
            </p:cNvCxnSpPr>
            <p:nvPr/>
          </p:nvCxnSpPr>
          <p:spPr bwMode="auto">
            <a:xfrm flipV="1">
              <a:off x="1445696" y="2419696"/>
              <a:ext cx="1066001" cy="785169"/>
            </a:xfrm>
            <a:prstGeom prst="line">
              <a:avLst/>
            </a:prstGeom>
            <a:noFill/>
            <a:ln w="6350" cap="flat" cmpd="sng" algn="ctr">
              <a:solidFill>
                <a:srgbClr val="808080"/>
              </a:solidFill>
              <a:prstDash val="solid"/>
              <a:round/>
              <a:headEnd type="none" w="med" len="med"/>
              <a:tailEnd type="none" w="med" len="med"/>
            </a:ln>
            <a:effectLst/>
          </p:spPr>
        </p:cxnSp>
        <p:cxnSp>
          <p:nvCxnSpPr>
            <p:cNvPr id="127" name="直接连接符 126"/>
            <p:cNvCxnSpPr>
              <a:stCxn id="130" idx="2"/>
              <a:endCxn id="128" idx="0"/>
            </p:cNvCxnSpPr>
            <p:nvPr/>
          </p:nvCxnSpPr>
          <p:spPr bwMode="auto">
            <a:xfrm flipH="1">
              <a:off x="2511697" y="1665271"/>
              <a:ext cx="1211" cy="466993"/>
            </a:xfrm>
            <a:prstGeom prst="line">
              <a:avLst/>
            </a:prstGeom>
            <a:noFill/>
            <a:ln w="6350" cap="flat" cmpd="sng" algn="ctr">
              <a:solidFill>
                <a:srgbClr val="808080"/>
              </a:solidFill>
              <a:prstDash val="solid"/>
              <a:round/>
              <a:headEnd type="none" w="med" len="med"/>
              <a:tailEnd type="none" w="med" len="med"/>
            </a:ln>
            <a:effectLst/>
          </p:spPr>
        </p:cxnSp>
        <p:pic>
          <p:nvPicPr>
            <p:cNvPr id="128" name="Picture 460" descr="图片239"/>
            <p:cNvPicPr>
              <a:picLocks noChangeAspect="1" noChangeArrowheads="1"/>
            </p:cNvPicPr>
            <p:nvPr/>
          </p:nvPicPr>
          <p:blipFill>
            <a:blip r:embed="rId1" cstate="print"/>
            <a:srcRect/>
            <a:stretch>
              <a:fillRect/>
            </a:stretch>
          </p:blipFill>
          <p:spPr bwMode="auto">
            <a:xfrm>
              <a:off x="2375519" y="2132264"/>
              <a:ext cx="272356" cy="287432"/>
            </a:xfrm>
            <a:prstGeom prst="rect">
              <a:avLst/>
            </a:prstGeom>
            <a:noFill/>
            <a:effectLst/>
          </p:spPr>
        </p:pic>
        <p:pic>
          <p:nvPicPr>
            <p:cNvPr id="129" name="Picture 460" descr="图片239"/>
            <p:cNvPicPr>
              <a:picLocks noChangeAspect="1" noChangeArrowheads="1"/>
            </p:cNvPicPr>
            <p:nvPr/>
          </p:nvPicPr>
          <p:blipFill>
            <a:blip r:embed="rId1" cstate="print"/>
            <a:srcRect/>
            <a:stretch>
              <a:fillRect/>
            </a:stretch>
          </p:blipFill>
          <p:spPr bwMode="auto">
            <a:xfrm>
              <a:off x="2849240" y="2132264"/>
              <a:ext cx="272356" cy="287432"/>
            </a:xfrm>
            <a:prstGeom prst="rect">
              <a:avLst/>
            </a:prstGeom>
            <a:noFill/>
            <a:effectLst/>
          </p:spPr>
        </p:pic>
        <p:pic>
          <p:nvPicPr>
            <p:cNvPr id="130" name="Picture 8" descr="05"/>
            <p:cNvPicPr>
              <a:picLocks noChangeAspect="1" noChangeArrowheads="1"/>
            </p:cNvPicPr>
            <p:nvPr/>
          </p:nvPicPr>
          <p:blipFill>
            <a:blip r:embed="rId2" cstate="print"/>
            <a:srcRect/>
            <a:stretch>
              <a:fillRect/>
            </a:stretch>
          </p:blipFill>
          <p:spPr bwMode="auto">
            <a:xfrm>
              <a:off x="2375519" y="1388298"/>
              <a:ext cx="274777" cy="276973"/>
            </a:xfrm>
            <a:prstGeom prst="rect">
              <a:avLst/>
            </a:prstGeom>
            <a:noFill/>
            <a:ln w="9525">
              <a:noFill/>
              <a:miter lim="800000"/>
              <a:headEnd/>
              <a:tailEnd/>
            </a:ln>
          </p:spPr>
        </p:pic>
        <p:pic>
          <p:nvPicPr>
            <p:cNvPr id="131" name="Picture 8" descr="05"/>
            <p:cNvPicPr>
              <a:picLocks noChangeAspect="1" noChangeArrowheads="1"/>
            </p:cNvPicPr>
            <p:nvPr/>
          </p:nvPicPr>
          <p:blipFill>
            <a:blip r:embed="rId2" cstate="print"/>
            <a:srcRect/>
            <a:stretch>
              <a:fillRect/>
            </a:stretch>
          </p:blipFill>
          <p:spPr bwMode="auto">
            <a:xfrm>
              <a:off x="2846820" y="1388298"/>
              <a:ext cx="274777" cy="276973"/>
            </a:xfrm>
            <a:prstGeom prst="rect">
              <a:avLst/>
            </a:prstGeom>
            <a:noFill/>
            <a:ln w="9525">
              <a:noFill/>
              <a:miter lim="800000"/>
              <a:headEnd/>
              <a:tailEnd/>
            </a:ln>
          </p:spPr>
        </p:pic>
        <p:cxnSp>
          <p:nvCxnSpPr>
            <p:cNvPr id="132" name="直接连接符 131"/>
            <p:cNvCxnSpPr>
              <a:stCxn id="130" idx="3"/>
              <a:endCxn id="131" idx="1"/>
            </p:cNvCxnSpPr>
            <p:nvPr/>
          </p:nvCxnSpPr>
          <p:spPr bwMode="auto">
            <a:xfrm>
              <a:off x="2650297" y="1526785"/>
              <a:ext cx="196523" cy="0"/>
            </a:xfrm>
            <a:prstGeom prst="line">
              <a:avLst/>
            </a:prstGeom>
            <a:noFill/>
            <a:ln w="6350" cap="flat" cmpd="sng" algn="ctr">
              <a:solidFill>
                <a:srgbClr val="FFFFFF">
                  <a:lumMod val="50000"/>
                </a:srgbClr>
              </a:solidFill>
              <a:prstDash val="solid"/>
              <a:round/>
              <a:headEnd type="none" w="med" len="med"/>
              <a:tailEnd type="none" w="med" len="med"/>
            </a:ln>
            <a:effectLst/>
          </p:spPr>
        </p:cxnSp>
        <p:grpSp>
          <p:nvGrpSpPr>
            <p:cNvPr id="5" name="组合 95"/>
            <p:cNvGrpSpPr/>
            <p:nvPr/>
          </p:nvGrpSpPr>
          <p:grpSpPr>
            <a:xfrm>
              <a:off x="3596596" y="3235535"/>
              <a:ext cx="390466" cy="117947"/>
              <a:chOff x="6783441" y="2911680"/>
              <a:chExt cx="722564" cy="214625"/>
            </a:xfrm>
          </p:grpSpPr>
          <p:cxnSp>
            <p:nvCxnSpPr>
              <p:cNvPr id="319" name="直接连接符 318"/>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320" name="直接连接符 319"/>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321" name="椭圆 320"/>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grpSp>
          <p:nvGrpSpPr>
            <p:cNvPr id="6" name="组合 95"/>
            <p:cNvGrpSpPr/>
            <p:nvPr/>
          </p:nvGrpSpPr>
          <p:grpSpPr>
            <a:xfrm>
              <a:off x="1475501" y="3235535"/>
              <a:ext cx="390466" cy="117947"/>
              <a:chOff x="6783441" y="2911680"/>
              <a:chExt cx="722564" cy="214625"/>
            </a:xfrm>
          </p:grpSpPr>
          <p:cxnSp>
            <p:nvCxnSpPr>
              <p:cNvPr id="316" name="直接连接符 315"/>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317" name="直接连接符 316"/>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318" name="椭圆 317"/>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cxnSp>
          <p:nvCxnSpPr>
            <p:cNvPr id="135" name="直接连接符 134"/>
            <p:cNvCxnSpPr>
              <a:endCxn id="129" idx="2"/>
            </p:cNvCxnSpPr>
            <p:nvPr/>
          </p:nvCxnSpPr>
          <p:spPr bwMode="auto">
            <a:xfrm flipH="1" flipV="1">
              <a:off x="2985418" y="2419696"/>
              <a:ext cx="1055093" cy="785169"/>
            </a:xfrm>
            <a:prstGeom prst="line">
              <a:avLst/>
            </a:prstGeom>
            <a:noFill/>
            <a:ln w="6350" cap="flat" cmpd="sng" algn="ctr">
              <a:solidFill>
                <a:srgbClr val="808080"/>
              </a:solidFill>
              <a:prstDash val="solid"/>
              <a:round/>
              <a:headEnd type="none" w="med" len="med"/>
              <a:tailEnd type="none" w="med" len="med"/>
            </a:ln>
            <a:effectLst/>
          </p:spPr>
        </p:cxnSp>
        <p:cxnSp>
          <p:nvCxnSpPr>
            <p:cNvPr id="136" name="直接连接符 135"/>
            <p:cNvCxnSpPr>
              <a:endCxn id="128" idx="2"/>
            </p:cNvCxnSpPr>
            <p:nvPr/>
          </p:nvCxnSpPr>
          <p:spPr bwMode="auto">
            <a:xfrm flipH="1" flipV="1">
              <a:off x="2511697" y="2419696"/>
              <a:ext cx="1055093" cy="785169"/>
            </a:xfrm>
            <a:prstGeom prst="line">
              <a:avLst/>
            </a:prstGeom>
            <a:noFill/>
            <a:ln w="6350" cap="flat" cmpd="sng" algn="ctr">
              <a:solidFill>
                <a:srgbClr val="808080"/>
              </a:solidFill>
              <a:prstDash val="solid"/>
              <a:round/>
              <a:headEnd type="none" w="med" len="med"/>
              <a:tailEnd type="none" w="med" len="med"/>
            </a:ln>
            <a:effectLst/>
          </p:spPr>
        </p:cxnSp>
        <p:cxnSp>
          <p:nvCxnSpPr>
            <p:cNvPr id="137" name="直接连接符 136"/>
            <p:cNvCxnSpPr>
              <a:endCxn id="129" idx="2"/>
            </p:cNvCxnSpPr>
            <p:nvPr/>
          </p:nvCxnSpPr>
          <p:spPr bwMode="auto">
            <a:xfrm flipH="1" flipV="1">
              <a:off x="2985418" y="2419696"/>
              <a:ext cx="581372" cy="785169"/>
            </a:xfrm>
            <a:prstGeom prst="line">
              <a:avLst/>
            </a:prstGeom>
            <a:noFill/>
            <a:ln w="6350" cap="flat" cmpd="sng" algn="ctr">
              <a:solidFill>
                <a:srgbClr val="808080"/>
              </a:solidFill>
              <a:prstDash val="solid"/>
              <a:round/>
              <a:headEnd type="none" w="med" len="med"/>
              <a:tailEnd type="none" w="med" len="med"/>
            </a:ln>
            <a:effectLst/>
          </p:spPr>
        </p:cxnSp>
        <p:cxnSp>
          <p:nvCxnSpPr>
            <p:cNvPr id="138" name="直接连接符 137"/>
            <p:cNvCxnSpPr>
              <a:endCxn id="128" idx="2"/>
            </p:cNvCxnSpPr>
            <p:nvPr/>
          </p:nvCxnSpPr>
          <p:spPr bwMode="auto">
            <a:xfrm flipH="1" flipV="1">
              <a:off x="2511697" y="2419696"/>
              <a:ext cx="1528814" cy="785169"/>
            </a:xfrm>
            <a:prstGeom prst="line">
              <a:avLst/>
            </a:prstGeom>
            <a:noFill/>
            <a:ln w="6350" cap="flat" cmpd="sng" algn="ctr">
              <a:solidFill>
                <a:srgbClr val="808080"/>
              </a:solidFill>
              <a:prstDash val="solid"/>
              <a:round/>
              <a:headEnd type="none" w="med" len="med"/>
              <a:tailEnd type="none" w="med" len="med"/>
            </a:ln>
            <a:effectLst/>
          </p:spPr>
        </p:cxnSp>
        <p:pic>
          <p:nvPicPr>
            <p:cNvPr id="139" name="Picture 227" descr="图片767"/>
            <p:cNvPicPr>
              <a:picLocks noChangeAspect="1" noChangeArrowheads="1"/>
            </p:cNvPicPr>
            <p:nvPr/>
          </p:nvPicPr>
          <p:blipFill>
            <a:blip r:embed="rId3" cstate="print"/>
            <a:srcRect/>
            <a:stretch>
              <a:fillRect/>
            </a:stretch>
          </p:blipFill>
          <p:spPr bwMode="auto">
            <a:xfrm>
              <a:off x="2323448" y="916305"/>
              <a:ext cx="382989" cy="231254"/>
            </a:xfrm>
            <a:prstGeom prst="rect">
              <a:avLst/>
            </a:prstGeom>
            <a:noFill/>
            <a:effectLst/>
          </p:spPr>
        </p:pic>
        <p:pic>
          <p:nvPicPr>
            <p:cNvPr id="140" name="Picture 228" descr="图片768"/>
            <p:cNvPicPr>
              <a:picLocks noChangeAspect="1" noChangeArrowheads="1"/>
            </p:cNvPicPr>
            <p:nvPr/>
          </p:nvPicPr>
          <p:blipFill>
            <a:blip r:embed="rId4" cstate="print"/>
            <a:srcRect/>
            <a:stretch>
              <a:fillRect/>
            </a:stretch>
          </p:blipFill>
          <p:spPr bwMode="auto">
            <a:xfrm>
              <a:off x="2791987" y="916305"/>
              <a:ext cx="385268" cy="231254"/>
            </a:xfrm>
            <a:prstGeom prst="rect">
              <a:avLst/>
            </a:prstGeom>
            <a:noFill/>
            <a:effectLst/>
          </p:spPr>
        </p:pic>
        <p:cxnSp>
          <p:nvCxnSpPr>
            <p:cNvPr id="143" name="直接连接符 142"/>
            <p:cNvCxnSpPr>
              <a:stCxn id="139" idx="2"/>
              <a:endCxn id="130" idx="0"/>
            </p:cNvCxnSpPr>
            <p:nvPr/>
          </p:nvCxnSpPr>
          <p:spPr bwMode="auto">
            <a:xfrm flipH="1">
              <a:off x="2512908" y="1147559"/>
              <a:ext cx="2035" cy="240739"/>
            </a:xfrm>
            <a:prstGeom prst="line">
              <a:avLst/>
            </a:prstGeom>
            <a:noFill/>
            <a:ln w="6350" cap="flat" cmpd="sng" algn="ctr">
              <a:solidFill>
                <a:srgbClr val="808080"/>
              </a:solidFill>
              <a:prstDash val="solid"/>
              <a:round/>
              <a:headEnd type="none" w="med" len="med"/>
              <a:tailEnd type="none" w="med" len="med"/>
            </a:ln>
            <a:effectLst/>
          </p:spPr>
        </p:cxnSp>
        <p:cxnSp>
          <p:nvCxnSpPr>
            <p:cNvPr id="161" name="直接连接符 160"/>
            <p:cNvCxnSpPr>
              <a:stCxn id="140" idx="2"/>
              <a:endCxn id="131" idx="0"/>
            </p:cNvCxnSpPr>
            <p:nvPr/>
          </p:nvCxnSpPr>
          <p:spPr bwMode="auto">
            <a:xfrm flipH="1">
              <a:off x="2984209" y="1147559"/>
              <a:ext cx="412" cy="240739"/>
            </a:xfrm>
            <a:prstGeom prst="line">
              <a:avLst/>
            </a:prstGeom>
            <a:noFill/>
            <a:ln w="6350" cap="flat" cmpd="sng" algn="ctr">
              <a:solidFill>
                <a:srgbClr val="808080"/>
              </a:solidFill>
              <a:prstDash val="solid"/>
              <a:round/>
              <a:headEnd type="none" w="med" len="med"/>
              <a:tailEnd type="none" w="med" len="med"/>
            </a:ln>
            <a:effectLst/>
          </p:spPr>
        </p:cxnSp>
        <p:cxnSp>
          <p:nvCxnSpPr>
            <p:cNvPr id="162" name="直接连接符 161"/>
            <p:cNvCxnSpPr>
              <a:stCxn id="139" idx="2"/>
              <a:endCxn id="131" idx="0"/>
            </p:cNvCxnSpPr>
            <p:nvPr/>
          </p:nvCxnSpPr>
          <p:spPr bwMode="auto">
            <a:xfrm>
              <a:off x="2514943" y="1147559"/>
              <a:ext cx="469266" cy="240739"/>
            </a:xfrm>
            <a:prstGeom prst="line">
              <a:avLst/>
            </a:prstGeom>
            <a:noFill/>
            <a:ln w="6350" cap="flat" cmpd="sng" algn="ctr">
              <a:solidFill>
                <a:srgbClr val="808080"/>
              </a:solidFill>
              <a:prstDash val="solid"/>
              <a:round/>
              <a:headEnd type="none" w="med" len="med"/>
              <a:tailEnd type="none" w="med" len="med"/>
            </a:ln>
            <a:effectLst/>
          </p:spPr>
        </p:cxnSp>
        <p:cxnSp>
          <p:nvCxnSpPr>
            <p:cNvPr id="178" name="直接连接符 177"/>
            <p:cNvCxnSpPr>
              <a:stCxn id="130" idx="0"/>
              <a:endCxn id="140" idx="2"/>
            </p:cNvCxnSpPr>
            <p:nvPr/>
          </p:nvCxnSpPr>
          <p:spPr bwMode="auto">
            <a:xfrm flipV="1">
              <a:off x="2512908" y="1147559"/>
              <a:ext cx="471713" cy="240739"/>
            </a:xfrm>
            <a:prstGeom prst="line">
              <a:avLst/>
            </a:prstGeom>
            <a:noFill/>
            <a:ln w="6350" cap="flat" cmpd="sng" algn="ctr">
              <a:solidFill>
                <a:srgbClr val="808080"/>
              </a:solidFill>
              <a:prstDash val="solid"/>
              <a:round/>
              <a:headEnd type="none" w="med" len="med"/>
              <a:tailEnd type="none" w="med" len="med"/>
            </a:ln>
            <a:effectLst/>
          </p:spPr>
        </p:cxnSp>
        <p:cxnSp>
          <p:nvCxnSpPr>
            <p:cNvPr id="179" name="直接连接符 178"/>
            <p:cNvCxnSpPr/>
            <p:nvPr/>
          </p:nvCxnSpPr>
          <p:spPr bwMode="auto">
            <a:xfrm flipV="1">
              <a:off x="3163594" y="1629846"/>
              <a:ext cx="491241" cy="444061"/>
            </a:xfrm>
            <a:prstGeom prst="line">
              <a:avLst/>
            </a:prstGeom>
            <a:noFill/>
            <a:ln w="6350" cap="flat" cmpd="sng" algn="ctr">
              <a:solidFill>
                <a:srgbClr val="FFFFFF">
                  <a:lumMod val="50000"/>
                </a:srgbClr>
              </a:solidFill>
              <a:prstDash val="solid"/>
              <a:round/>
              <a:headEnd type="none" w="med" len="med"/>
              <a:tailEnd type="none" w="med" len="med"/>
            </a:ln>
            <a:effectLst/>
          </p:spPr>
        </p:cxnSp>
        <p:sp>
          <p:nvSpPr>
            <p:cNvPr id="186" name="Rectangle 25"/>
            <p:cNvSpPr>
              <a:spLocks noChangeArrowheads="1"/>
            </p:cNvSpPr>
            <p:nvPr/>
          </p:nvSpPr>
          <p:spPr bwMode="auto">
            <a:xfrm>
              <a:off x="478155" y="1818632"/>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核心层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196" name="Rectangle 25"/>
            <p:cNvSpPr>
              <a:spLocks noChangeArrowheads="1"/>
            </p:cNvSpPr>
            <p:nvPr/>
          </p:nvSpPr>
          <p:spPr bwMode="auto">
            <a:xfrm>
              <a:off x="518160" y="2775980"/>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接入层</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pic>
          <p:nvPicPr>
            <p:cNvPr id="197" name="Picture 461" descr="图片240"/>
            <p:cNvPicPr>
              <a:picLocks noChangeAspect="1" noChangeArrowheads="1"/>
            </p:cNvPicPr>
            <p:nvPr/>
          </p:nvPicPr>
          <p:blipFill>
            <a:blip r:embed="rId5" cstate="print"/>
            <a:srcRect/>
            <a:stretch>
              <a:fillRect/>
            </a:stretch>
          </p:blipFill>
          <p:spPr bwMode="auto">
            <a:xfrm>
              <a:off x="1299692" y="3135675"/>
              <a:ext cx="272356" cy="289637"/>
            </a:xfrm>
            <a:prstGeom prst="rect">
              <a:avLst/>
            </a:prstGeom>
            <a:noFill/>
            <a:ln w="9525">
              <a:noFill/>
              <a:miter lim="800000"/>
              <a:headEnd/>
              <a:tailEnd/>
            </a:ln>
          </p:spPr>
        </p:pic>
        <p:sp>
          <p:nvSpPr>
            <p:cNvPr id="206" name="Rectangle 25"/>
            <p:cNvSpPr>
              <a:spLocks noChangeArrowheads="1"/>
            </p:cNvSpPr>
            <p:nvPr/>
          </p:nvSpPr>
          <p:spPr bwMode="auto">
            <a:xfrm>
              <a:off x="546383" y="1383867"/>
              <a:ext cx="1120343" cy="246205"/>
            </a:xfrm>
            <a:prstGeom prst="rect">
              <a:avLst/>
            </a:prstGeom>
            <a:noFill/>
            <a:ln w="9525" algn="ctr">
              <a:noFill/>
              <a:miter lim="800000"/>
            </a:ln>
          </p:spPr>
          <p:txBody>
            <a:bodyPr wrap="square" lIns="91425" tIns="45712" rIns="91425" bIns="45712">
              <a:spAutoFit/>
            </a:bodyPr>
            <a:lstStyle>
              <a:defPPr>
                <a:defRPr lang="zh-CN"/>
              </a:defPPr>
              <a:lvl1pPr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1pPr>
              <a:lvl2pPr marL="3429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2pPr>
              <a:lvl3pPr marL="6858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3pPr>
              <a:lvl4pPr marL="1028700"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4pPr>
              <a:lvl5pPr marL="1370965" algn="l" rtl="0" fontAlgn="base">
                <a:spcBef>
                  <a:spcPct val="0"/>
                </a:spcBef>
                <a:spcAft>
                  <a:spcPct val="0"/>
                </a:spcAft>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5pPr>
              <a:lvl6pPr marL="17138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6pPr>
              <a:lvl7pPr marL="20567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7pPr>
              <a:lvl8pPr marL="23996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8pPr>
              <a:lvl9pPr marL="2742565" algn="l" defTabSz="685165" rtl="0" eaLnBrk="1" latinLnBrk="0" hangingPunct="1">
                <a:defRPr kern="1200">
                  <a:solidFill>
                    <a:sysClr val="windowText" lastClr="000000"/>
                  </a:solidFill>
                  <a:latin typeface="Calibri" panose="020F0502020204030204" pitchFamily="34" charset="0"/>
                  <a:ea typeface="宋体" panose="02010600030101010101" pitchFamily="2" charset="-122"/>
                  <a:cs typeface="宋体" panose="02010600030101010101" pitchFamily="2" charset="-122"/>
                </a:defRPr>
              </a:lvl9pPr>
            </a:lstStyle>
            <a:p>
              <a:pPr algn="ctr" defTabSz="877570">
                <a:defRPr/>
              </a:pPr>
              <a:r>
                <a:rPr lang="zh-CN" altLang="en-US" sz="1000" b="1" dirty="0" smtClean="0">
                  <a:solidFill>
                    <a:srgbClr val="990000"/>
                  </a:solidFill>
                  <a:latin typeface="微软雅黑" panose="020B0503020204020204" pitchFamily="34" charset="-122"/>
                  <a:ea typeface="微软雅黑" panose="020B0503020204020204" pitchFamily="34" charset="-122"/>
                </a:rPr>
                <a:t>园区出口</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grpSp>
          <p:nvGrpSpPr>
            <p:cNvPr id="7" name="组合 231"/>
            <p:cNvGrpSpPr/>
            <p:nvPr/>
          </p:nvGrpSpPr>
          <p:grpSpPr>
            <a:xfrm>
              <a:off x="1999276" y="4236513"/>
              <a:ext cx="457128" cy="514702"/>
              <a:chOff x="1782106" y="4004103"/>
              <a:chExt cx="457128" cy="514702"/>
            </a:xfrm>
          </p:grpSpPr>
          <p:grpSp>
            <p:nvGrpSpPr>
              <p:cNvPr id="8"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312"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313"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314"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315"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310" name="Picture 164" descr="10"/>
              <p:cNvPicPr>
                <a:picLocks noChangeAspect="1" noChangeArrowheads="1"/>
              </p:cNvPicPr>
              <p:nvPr/>
            </p:nvPicPr>
            <p:blipFill>
              <a:blip r:embed="rId6" cstate="print"/>
              <a:srcRect/>
              <a:stretch>
                <a:fillRect/>
              </a:stretch>
            </p:blipFill>
            <p:spPr bwMode="auto">
              <a:xfrm>
                <a:off x="2020904" y="4302336"/>
                <a:ext cx="218330" cy="216469"/>
              </a:xfrm>
              <a:prstGeom prst="rect">
                <a:avLst/>
              </a:prstGeom>
              <a:noFill/>
            </p:spPr>
          </p:pic>
          <p:pic>
            <p:nvPicPr>
              <p:cNvPr id="311" name="Picture 164" descr="10"/>
              <p:cNvPicPr>
                <a:picLocks noChangeAspect="1" noChangeArrowheads="1"/>
              </p:cNvPicPr>
              <p:nvPr/>
            </p:nvPicPr>
            <p:blipFill>
              <a:blip r:embed="rId6" cstate="print"/>
              <a:srcRect/>
              <a:stretch>
                <a:fillRect/>
              </a:stretch>
            </p:blipFill>
            <p:spPr bwMode="auto">
              <a:xfrm>
                <a:off x="1782106" y="4267643"/>
                <a:ext cx="218330" cy="216470"/>
              </a:xfrm>
              <a:prstGeom prst="rect">
                <a:avLst/>
              </a:prstGeom>
              <a:noFill/>
            </p:spPr>
          </p:pic>
        </p:grpSp>
        <p:grpSp>
          <p:nvGrpSpPr>
            <p:cNvPr id="9" name="组合 240"/>
            <p:cNvGrpSpPr/>
            <p:nvPr/>
          </p:nvGrpSpPr>
          <p:grpSpPr>
            <a:xfrm>
              <a:off x="3474678" y="3549379"/>
              <a:ext cx="752779" cy="643499"/>
              <a:chOff x="3078438" y="3930379"/>
              <a:chExt cx="752779" cy="643499"/>
            </a:xfrm>
          </p:grpSpPr>
          <p:cxnSp>
            <p:nvCxnSpPr>
              <p:cNvPr id="303" name="直接连接符 7"/>
              <p:cNvCxnSpPr>
                <a:cxnSpLocks noChangeShapeType="1"/>
              </p:cNvCxnSpPr>
              <p:nvPr/>
            </p:nvCxnSpPr>
            <p:spPr bwMode="auto">
              <a:xfrm>
                <a:off x="3172972" y="4163102"/>
                <a:ext cx="0" cy="110984"/>
              </a:xfrm>
              <a:prstGeom prst="line">
                <a:avLst/>
              </a:prstGeom>
              <a:noFill/>
              <a:ln w="9525">
                <a:solidFill>
                  <a:schemeClr val="tx1"/>
                </a:solidFill>
                <a:round/>
              </a:ln>
            </p:spPr>
          </p:cxnSp>
          <p:pic>
            <p:nvPicPr>
              <p:cNvPr id="304" name="Picture 725" descr="图片325"/>
              <p:cNvPicPr>
                <a:picLocks noChangeAspect="1" noChangeArrowheads="1"/>
              </p:cNvPicPr>
              <p:nvPr/>
            </p:nvPicPr>
            <p:blipFill>
              <a:blip r:embed="rId7" cstate="print"/>
              <a:srcRect/>
              <a:stretch>
                <a:fillRect/>
              </a:stretch>
            </p:blipFill>
            <p:spPr bwMode="auto">
              <a:xfrm>
                <a:off x="3078438" y="4282377"/>
                <a:ext cx="322838" cy="277462"/>
              </a:xfrm>
              <a:prstGeom prst="rect">
                <a:avLst/>
              </a:prstGeom>
              <a:noFill/>
              <a:ln w="9525">
                <a:noFill/>
                <a:miter lim="800000"/>
                <a:headEnd/>
                <a:tailEnd/>
              </a:ln>
            </p:spPr>
          </p:pic>
          <p:pic>
            <p:nvPicPr>
              <p:cNvPr id="305" name="Picture 725" descr="图片325"/>
              <p:cNvPicPr>
                <a:picLocks noChangeAspect="1" noChangeArrowheads="1"/>
              </p:cNvPicPr>
              <p:nvPr/>
            </p:nvPicPr>
            <p:blipFill>
              <a:blip r:embed="rId7" cstate="print"/>
              <a:srcRect/>
              <a:stretch>
                <a:fillRect/>
              </a:stretch>
            </p:blipFill>
            <p:spPr bwMode="auto">
              <a:xfrm>
                <a:off x="3508379" y="4296416"/>
                <a:ext cx="322838" cy="277462"/>
              </a:xfrm>
              <a:prstGeom prst="rect">
                <a:avLst/>
              </a:prstGeom>
              <a:noFill/>
              <a:ln w="9525">
                <a:noFill/>
                <a:miter lim="800000"/>
                <a:headEnd/>
                <a:tailEnd/>
              </a:ln>
            </p:spPr>
          </p:pic>
          <p:cxnSp>
            <p:nvCxnSpPr>
              <p:cNvPr id="306" name="直接连接符 34"/>
              <p:cNvCxnSpPr>
                <a:cxnSpLocks noChangeShapeType="1"/>
              </p:cNvCxnSpPr>
              <p:nvPr/>
            </p:nvCxnSpPr>
            <p:spPr bwMode="auto">
              <a:xfrm>
                <a:off x="3180355" y="4163102"/>
                <a:ext cx="591168" cy="0"/>
              </a:xfrm>
              <a:prstGeom prst="line">
                <a:avLst/>
              </a:prstGeom>
              <a:noFill/>
              <a:ln w="9525">
                <a:solidFill>
                  <a:schemeClr val="tx1"/>
                </a:solidFill>
                <a:round/>
              </a:ln>
            </p:spPr>
          </p:cxnSp>
          <p:cxnSp>
            <p:nvCxnSpPr>
              <p:cNvPr id="307" name="直接连接符 32"/>
              <p:cNvCxnSpPr>
                <a:cxnSpLocks noChangeShapeType="1"/>
              </p:cNvCxnSpPr>
              <p:nvPr/>
            </p:nvCxnSpPr>
            <p:spPr bwMode="auto">
              <a:xfrm>
                <a:off x="3521920" y="3930379"/>
                <a:ext cx="0" cy="241504"/>
              </a:xfrm>
              <a:prstGeom prst="line">
                <a:avLst/>
              </a:prstGeom>
              <a:noFill/>
              <a:ln w="19050">
                <a:solidFill>
                  <a:schemeClr val="tx1"/>
                </a:solidFill>
                <a:round/>
              </a:ln>
            </p:spPr>
          </p:cxnSp>
          <p:cxnSp>
            <p:nvCxnSpPr>
              <p:cNvPr id="308" name="直接连接符 7"/>
              <p:cNvCxnSpPr>
                <a:cxnSpLocks noChangeShapeType="1"/>
              </p:cNvCxnSpPr>
              <p:nvPr/>
            </p:nvCxnSpPr>
            <p:spPr bwMode="auto">
              <a:xfrm>
                <a:off x="3778646" y="4171883"/>
                <a:ext cx="0" cy="110984"/>
              </a:xfrm>
              <a:prstGeom prst="line">
                <a:avLst/>
              </a:prstGeom>
              <a:noFill/>
              <a:ln w="9525">
                <a:solidFill>
                  <a:schemeClr val="tx1"/>
                </a:solidFill>
                <a:round/>
              </a:ln>
            </p:spPr>
          </p:cxnSp>
        </p:grpSp>
        <p:pic>
          <p:nvPicPr>
            <p:cNvPr id="247" name="Picture 341" descr="图片265"/>
            <p:cNvPicPr>
              <a:picLocks noChangeAspect="1" noChangeArrowheads="1"/>
            </p:cNvPicPr>
            <p:nvPr/>
          </p:nvPicPr>
          <p:blipFill>
            <a:blip r:embed="rId8" cstate="print"/>
            <a:srcRect/>
            <a:stretch>
              <a:fillRect/>
            </a:stretch>
          </p:blipFill>
          <p:spPr bwMode="auto">
            <a:xfrm>
              <a:off x="2407511" y="2228466"/>
              <a:ext cx="173797" cy="191313"/>
            </a:xfrm>
            <a:prstGeom prst="rect">
              <a:avLst/>
            </a:prstGeom>
            <a:noFill/>
            <a:ln w="9525">
              <a:noFill/>
              <a:miter lim="800000"/>
              <a:headEnd/>
              <a:tailEnd/>
            </a:ln>
          </p:spPr>
        </p:pic>
        <p:sp>
          <p:nvSpPr>
            <p:cNvPr id="248" name="TextBox 247"/>
            <p:cNvSpPr txBox="1"/>
            <p:nvPr/>
          </p:nvSpPr>
          <p:spPr>
            <a:xfrm>
              <a:off x="2359605" y="1799727"/>
              <a:ext cx="935780" cy="219832"/>
            </a:xfrm>
            <a:prstGeom prst="rect">
              <a:avLst/>
            </a:prstGeom>
            <a:noFill/>
          </p:spPr>
          <p:txBody>
            <a:bodyPr wrap="square" rtlCol="0">
              <a:spAutoFit/>
            </a:bodyPr>
            <a:lstStyle/>
            <a:p>
              <a:r>
                <a:rPr lang="en-US" altLang="zh-CN" sz="1000" b="1" dirty="0" smtClean="0">
                  <a:solidFill>
                    <a:srgbClr val="000000"/>
                  </a:solidFill>
                  <a:latin typeface="微软雅黑" panose="020B0503020204020204" pitchFamily="34" charset="-122"/>
                  <a:ea typeface="微软雅黑" panose="020B0503020204020204" pitchFamily="34" charset="-122"/>
                </a:rPr>
                <a:t>Native AC</a:t>
              </a:r>
              <a:endParaRPr lang="zh-CN" altLang="en-US" sz="1000" b="1" dirty="0">
                <a:solidFill>
                  <a:srgbClr val="000000"/>
                </a:solidFill>
                <a:latin typeface="微软雅黑" panose="020B0503020204020204" pitchFamily="34" charset="-122"/>
                <a:ea typeface="微软雅黑" panose="020B0503020204020204" pitchFamily="34" charset="-122"/>
              </a:endParaRPr>
            </a:p>
          </p:txBody>
        </p:sp>
        <p:sp>
          <p:nvSpPr>
            <p:cNvPr id="249" name="TextBox 248"/>
            <p:cNvSpPr txBox="1"/>
            <p:nvPr/>
          </p:nvSpPr>
          <p:spPr>
            <a:xfrm>
              <a:off x="3723019" y="1177549"/>
              <a:ext cx="596638" cy="246221"/>
            </a:xfrm>
            <a:prstGeom prst="rect">
              <a:avLst/>
            </a:prstGeom>
            <a:noFill/>
          </p:spPr>
          <p:txBody>
            <a:bodyPr wrap="none" rtlCol="0">
              <a:spAutoFit/>
            </a:bodyPr>
            <a:lstStyle/>
            <a:p>
              <a:r>
                <a:rPr lang="en-US" altLang="zh-CN" sz="10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eSight</a:t>
              </a:r>
              <a:endParaRPr lang="en-US" altLang="zh-CN" sz="10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250" name="圆角矩形 249"/>
            <p:cNvSpPr/>
            <p:nvPr/>
          </p:nvSpPr>
          <p:spPr bwMode="auto">
            <a:xfrm>
              <a:off x="3619234" y="1407656"/>
              <a:ext cx="990865" cy="470153"/>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a:solidFill>
                  <a:srgbClr val="000000"/>
                </a:solidFill>
                <a:latin typeface="FrutigerNext LT Medium"/>
                <a:ea typeface="宋体" panose="02010600030101010101" pitchFamily="2" charset="-122"/>
              </a:endParaRPr>
            </a:p>
          </p:txBody>
        </p:sp>
        <p:pic>
          <p:nvPicPr>
            <p:cNvPr id="251" name="Picture 797" descr="图片19"/>
            <p:cNvPicPr>
              <a:picLocks noChangeAspect="1" noChangeArrowheads="1"/>
            </p:cNvPicPr>
            <p:nvPr/>
          </p:nvPicPr>
          <p:blipFill>
            <a:blip r:embed="rId9" cstate="print"/>
            <a:srcRect/>
            <a:stretch>
              <a:fillRect/>
            </a:stretch>
          </p:blipFill>
          <p:spPr bwMode="auto">
            <a:xfrm>
              <a:off x="3885152" y="1555184"/>
              <a:ext cx="434803" cy="256848"/>
            </a:xfrm>
            <a:prstGeom prst="rect">
              <a:avLst/>
            </a:prstGeom>
            <a:noFill/>
          </p:spPr>
        </p:pic>
        <p:pic>
          <p:nvPicPr>
            <p:cNvPr id="252" name="Picture 461" descr="图片240"/>
            <p:cNvPicPr>
              <a:picLocks noChangeAspect="1" noChangeArrowheads="1"/>
            </p:cNvPicPr>
            <p:nvPr/>
          </p:nvPicPr>
          <p:blipFill>
            <a:blip r:embed="rId5" cstate="print"/>
            <a:srcRect/>
            <a:stretch>
              <a:fillRect/>
            </a:stretch>
          </p:blipFill>
          <p:spPr bwMode="auto">
            <a:xfrm>
              <a:off x="3639063" y="1529071"/>
              <a:ext cx="225211" cy="228820"/>
            </a:xfrm>
            <a:prstGeom prst="rect">
              <a:avLst/>
            </a:prstGeom>
            <a:noFill/>
          </p:spPr>
        </p:pic>
        <p:pic>
          <p:nvPicPr>
            <p:cNvPr id="253" name="Picture 341" descr="图片265"/>
            <p:cNvPicPr>
              <a:picLocks noChangeAspect="1" noChangeArrowheads="1"/>
            </p:cNvPicPr>
            <p:nvPr/>
          </p:nvPicPr>
          <p:blipFill>
            <a:blip r:embed="rId8" cstate="print"/>
            <a:srcRect/>
            <a:stretch>
              <a:fillRect/>
            </a:stretch>
          </p:blipFill>
          <p:spPr bwMode="auto">
            <a:xfrm>
              <a:off x="2845145" y="2218194"/>
              <a:ext cx="173797" cy="191313"/>
            </a:xfrm>
            <a:prstGeom prst="rect">
              <a:avLst/>
            </a:prstGeom>
            <a:noFill/>
            <a:ln w="9525">
              <a:noFill/>
              <a:miter lim="800000"/>
              <a:headEnd/>
              <a:tailEnd/>
            </a:ln>
          </p:spPr>
        </p:pic>
        <p:pic>
          <p:nvPicPr>
            <p:cNvPr id="254" name="Picture 461" descr="图片240"/>
            <p:cNvPicPr>
              <a:picLocks noChangeAspect="1" noChangeArrowheads="1"/>
            </p:cNvPicPr>
            <p:nvPr/>
          </p:nvPicPr>
          <p:blipFill>
            <a:blip r:embed="rId5" cstate="print"/>
            <a:srcRect/>
            <a:stretch>
              <a:fillRect/>
            </a:stretch>
          </p:blipFill>
          <p:spPr bwMode="auto">
            <a:xfrm>
              <a:off x="1817852" y="3143295"/>
              <a:ext cx="272356" cy="289637"/>
            </a:xfrm>
            <a:prstGeom prst="rect">
              <a:avLst/>
            </a:prstGeom>
            <a:noFill/>
            <a:ln w="9525">
              <a:noFill/>
              <a:miter lim="800000"/>
              <a:headEnd/>
              <a:tailEnd/>
            </a:ln>
          </p:spPr>
        </p:pic>
        <p:pic>
          <p:nvPicPr>
            <p:cNvPr id="255" name="Picture 461" descr="图片240"/>
            <p:cNvPicPr>
              <a:picLocks noChangeAspect="1" noChangeArrowheads="1"/>
            </p:cNvPicPr>
            <p:nvPr/>
          </p:nvPicPr>
          <p:blipFill>
            <a:blip r:embed="rId5" cstate="print"/>
            <a:srcRect/>
            <a:stretch>
              <a:fillRect/>
            </a:stretch>
          </p:blipFill>
          <p:spPr bwMode="auto">
            <a:xfrm>
              <a:off x="3418052" y="3150915"/>
              <a:ext cx="272356" cy="289637"/>
            </a:xfrm>
            <a:prstGeom prst="rect">
              <a:avLst/>
            </a:prstGeom>
            <a:noFill/>
            <a:ln w="9525">
              <a:noFill/>
              <a:miter lim="800000"/>
              <a:headEnd/>
              <a:tailEnd/>
            </a:ln>
          </p:spPr>
        </p:pic>
        <p:pic>
          <p:nvPicPr>
            <p:cNvPr id="256" name="Picture 461" descr="图片240"/>
            <p:cNvPicPr>
              <a:picLocks noChangeAspect="1" noChangeArrowheads="1"/>
            </p:cNvPicPr>
            <p:nvPr/>
          </p:nvPicPr>
          <p:blipFill>
            <a:blip r:embed="rId5" cstate="print"/>
            <a:srcRect/>
            <a:stretch>
              <a:fillRect/>
            </a:stretch>
          </p:blipFill>
          <p:spPr bwMode="auto">
            <a:xfrm>
              <a:off x="3951452" y="3158535"/>
              <a:ext cx="272356" cy="289637"/>
            </a:xfrm>
            <a:prstGeom prst="rect">
              <a:avLst/>
            </a:prstGeom>
            <a:noFill/>
            <a:ln w="9525">
              <a:noFill/>
              <a:miter lim="800000"/>
              <a:headEnd/>
              <a:tailEnd/>
            </a:ln>
          </p:spPr>
        </p:pic>
        <p:grpSp>
          <p:nvGrpSpPr>
            <p:cNvPr id="10" name="组合 232"/>
            <p:cNvGrpSpPr/>
            <p:nvPr/>
          </p:nvGrpSpPr>
          <p:grpSpPr>
            <a:xfrm>
              <a:off x="2738416" y="4228893"/>
              <a:ext cx="457128" cy="514702"/>
              <a:chOff x="1782106" y="4004103"/>
              <a:chExt cx="457128" cy="514702"/>
            </a:xfrm>
          </p:grpSpPr>
          <p:grpSp>
            <p:nvGrpSpPr>
              <p:cNvPr id="11" name="Group 43"/>
              <p:cNvGrpSpPr/>
              <p:nvPr/>
            </p:nvGrpSpPr>
            <p:grpSpPr bwMode="auto">
              <a:xfrm rot="16200000" flipH="1" flipV="1">
                <a:off x="1899131" y="4041508"/>
                <a:ext cx="347722" cy="272911"/>
                <a:chOff x="1679" y="3733"/>
                <a:chExt cx="165" cy="131"/>
              </a:xfrm>
              <a:effectLst>
                <a:outerShdw blurRad="50800" dist="38100" dir="5400000" algn="t" rotWithShape="0">
                  <a:prstClr val="black">
                    <a:alpha val="40000"/>
                  </a:prstClr>
                </a:outerShdw>
              </a:effectLst>
            </p:grpSpPr>
            <p:sp>
              <p:nvSpPr>
                <p:cNvPr id="299" name="Arc 44"/>
                <p:cNvSpPr/>
                <p:nvPr/>
              </p:nvSpPr>
              <p:spPr bwMode="auto">
                <a:xfrm rot="2158022">
                  <a:off x="1733" y="3733"/>
                  <a:ext cx="111" cy="1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dirty="0">
                    <a:solidFill>
                      <a:srgbClr val="000000"/>
                    </a:solidFill>
                  </a:endParaRPr>
                </a:p>
              </p:txBody>
            </p:sp>
            <p:sp>
              <p:nvSpPr>
                <p:cNvPr id="300" name="Arc 45"/>
                <p:cNvSpPr/>
                <p:nvPr/>
              </p:nvSpPr>
              <p:spPr bwMode="auto">
                <a:xfrm rot="2158022">
                  <a:off x="1679" y="3793"/>
                  <a:ext cx="27" cy="3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301" name="Arc 46"/>
                <p:cNvSpPr/>
                <p:nvPr/>
              </p:nvSpPr>
              <p:spPr bwMode="auto">
                <a:xfrm rot="2158022">
                  <a:off x="1695" y="3776"/>
                  <a:ext cx="54" cy="6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rgbClr val="00B050"/>
                  </a:solidFill>
                  <a:round/>
                </a:ln>
              </p:spPr>
              <p:txBody>
                <a:bodyPr wrap="none" anchor="ctr"/>
                <a:lstStyle/>
                <a:p>
                  <a:endParaRPr lang="zh-CN" altLang="en-US">
                    <a:solidFill>
                      <a:srgbClr val="000000"/>
                    </a:solidFill>
                  </a:endParaRPr>
                </a:p>
              </p:txBody>
            </p:sp>
            <p:sp>
              <p:nvSpPr>
                <p:cNvPr id="302" name="Arc 47"/>
                <p:cNvSpPr/>
                <p:nvPr/>
              </p:nvSpPr>
              <p:spPr bwMode="auto">
                <a:xfrm rot="2158022">
                  <a:off x="1715" y="3760"/>
                  <a:ext cx="79" cy="92"/>
                </a:xfrm>
                <a:custGeom>
                  <a:avLst/>
                  <a:gdLst>
                    <a:gd name="T0" fmla="*/ 0 w 24314"/>
                    <a:gd name="T1" fmla="*/ 0 h 25181"/>
                    <a:gd name="T2" fmla="*/ 0 w 24314"/>
                    <a:gd name="T3" fmla="*/ 0 h 25181"/>
                    <a:gd name="T4" fmla="*/ 0 w 24314"/>
                    <a:gd name="T5" fmla="*/ 0 h 25181"/>
                    <a:gd name="T6" fmla="*/ 0 60000 65536"/>
                    <a:gd name="T7" fmla="*/ 0 60000 65536"/>
                    <a:gd name="T8" fmla="*/ 0 60000 65536"/>
                    <a:gd name="T9" fmla="*/ 0 w 24314"/>
                    <a:gd name="T10" fmla="*/ 0 h 25181"/>
                    <a:gd name="T11" fmla="*/ 24314 w 24314"/>
                    <a:gd name="T12" fmla="*/ 25181 h 25181"/>
                  </a:gdLst>
                  <a:ahLst/>
                  <a:cxnLst>
                    <a:cxn ang="T6">
                      <a:pos x="T0" y="T1"/>
                    </a:cxn>
                    <a:cxn ang="T7">
                      <a:pos x="T2" y="T3"/>
                    </a:cxn>
                    <a:cxn ang="T8">
                      <a:pos x="T4" y="T5"/>
                    </a:cxn>
                  </a:cxnLst>
                  <a:rect l="T9" t="T10" r="T11" b="T12"/>
                  <a:pathLst>
                    <a:path w="24314" h="25181" fill="none" extrusionOk="0">
                      <a:moveTo>
                        <a:pt x="0" y="171"/>
                      </a:moveTo>
                      <a:cubicBezTo>
                        <a:pt x="900" y="57"/>
                        <a:pt x="1806" y="-1"/>
                        <a:pt x="2714" y="0"/>
                      </a:cubicBezTo>
                      <a:cubicBezTo>
                        <a:pt x="14643" y="0"/>
                        <a:pt x="24314" y="9670"/>
                        <a:pt x="24314" y="21600"/>
                      </a:cubicBezTo>
                      <a:cubicBezTo>
                        <a:pt x="24314" y="22799"/>
                        <a:pt x="24214" y="23997"/>
                        <a:pt x="24015" y="25181"/>
                      </a:cubicBezTo>
                    </a:path>
                    <a:path w="24314" h="25181" stroke="0" extrusionOk="0">
                      <a:moveTo>
                        <a:pt x="0" y="171"/>
                      </a:moveTo>
                      <a:cubicBezTo>
                        <a:pt x="900" y="57"/>
                        <a:pt x="1806" y="-1"/>
                        <a:pt x="2714" y="0"/>
                      </a:cubicBezTo>
                      <a:cubicBezTo>
                        <a:pt x="14643" y="0"/>
                        <a:pt x="24314" y="9670"/>
                        <a:pt x="24314" y="21600"/>
                      </a:cubicBezTo>
                      <a:cubicBezTo>
                        <a:pt x="24314" y="22799"/>
                        <a:pt x="24214" y="23997"/>
                        <a:pt x="24015" y="25181"/>
                      </a:cubicBezTo>
                      <a:lnTo>
                        <a:pt x="2714" y="21600"/>
                      </a:lnTo>
                      <a:close/>
                    </a:path>
                  </a:pathLst>
                </a:custGeom>
                <a:noFill/>
                <a:ln w="12700">
                  <a:solidFill>
                    <a:srgbClr val="00B050"/>
                  </a:solidFill>
                  <a:round/>
                </a:ln>
              </p:spPr>
              <p:txBody>
                <a:bodyPr wrap="none" anchor="ctr"/>
                <a:lstStyle/>
                <a:p>
                  <a:endParaRPr lang="zh-CN" altLang="en-US">
                    <a:solidFill>
                      <a:srgbClr val="000000"/>
                    </a:solidFill>
                  </a:endParaRPr>
                </a:p>
              </p:txBody>
            </p:sp>
          </p:grpSp>
          <p:pic>
            <p:nvPicPr>
              <p:cNvPr id="297" name="Picture 164" descr="10"/>
              <p:cNvPicPr>
                <a:picLocks noChangeAspect="1" noChangeArrowheads="1"/>
              </p:cNvPicPr>
              <p:nvPr/>
            </p:nvPicPr>
            <p:blipFill>
              <a:blip r:embed="rId6" cstate="print"/>
              <a:srcRect/>
              <a:stretch>
                <a:fillRect/>
              </a:stretch>
            </p:blipFill>
            <p:spPr bwMode="auto">
              <a:xfrm>
                <a:off x="2020904" y="4302336"/>
                <a:ext cx="218330" cy="216469"/>
              </a:xfrm>
              <a:prstGeom prst="rect">
                <a:avLst/>
              </a:prstGeom>
              <a:noFill/>
            </p:spPr>
          </p:pic>
          <p:pic>
            <p:nvPicPr>
              <p:cNvPr id="298" name="Picture 164" descr="10"/>
              <p:cNvPicPr>
                <a:picLocks noChangeAspect="1" noChangeArrowheads="1"/>
              </p:cNvPicPr>
              <p:nvPr/>
            </p:nvPicPr>
            <p:blipFill>
              <a:blip r:embed="rId6" cstate="print"/>
              <a:srcRect/>
              <a:stretch>
                <a:fillRect/>
              </a:stretch>
            </p:blipFill>
            <p:spPr bwMode="auto">
              <a:xfrm>
                <a:off x="1782106" y="4267643"/>
                <a:ext cx="218330" cy="216470"/>
              </a:xfrm>
              <a:prstGeom prst="rect">
                <a:avLst/>
              </a:prstGeom>
              <a:noFill/>
            </p:spPr>
          </p:pic>
        </p:grpSp>
        <p:grpSp>
          <p:nvGrpSpPr>
            <p:cNvPr id="12" name="组合 241"/>
            <p:cNvGrpSpPr/>
            <p:nvPr/>
          </p:nvGrpSpPr>
          <p:grpSpPr>
            <a:xfrm>
              <a:off x="1150578" y="3572239"/>
              <a:ext cx="752779" cy="643499"/>
              <a:chOff x="3078438" y="3930379"/>
              <a:chExt cx="752779" cy="643499"/>
            </a:xfrm>
          </p:grpSpPr>
          <p:cxnSp>
            <p:nvCxnSpPr>
              <p:cNvPr id="290" name="直接连接符 7"/>
              <p:cNvCxnSpPr>
                <a:cxnSpLocks noChangeShapeType="1"/>
              </p:cNvCxnSpPr>
              <p:nvPr/>
            </p:nvCxnSpPr>
            <p:spPr bwMode="auto">
              <a:xfrm>
                <a:off x="3172972" y="4163102"/>
                <a:ext cx="0" cy="110984"/>
              </a:xfrm>
              <a:prstGeom prst="line">
                <a:avLst/>
              </a:prstGeom>
              <a:noFill/>
              <a:ln w="9525">
                <a:solidFill>
                  <a:schemeClr val="tx1"/>
                </a:solidFill>
                <a:round/>
              </a:ln>
            </p:spPr>
          </p:cxnSp>
          <p:pic>
            <p:nvPicPr>
              <p:cNvPr id="291" name="Picture 725" descr="图片325"/>
              <p:cNvPicPr>
                <a:picLocks noChangeAspect="1" noChangeArrowheads="1"/>
              </p:cNvPicPr>
              <p:nvPr/>
            </p:nvPicPr>
            <p:blipFill>
              <a:blip r:embed="rId7" cstate="print"/>
              <a:srcRect/>
              <a:stretch>
                <a:fillRect/>
              </a:stretch>
            </p:blipFill>
            <p:spPr bwMode="auto">
              <a:xfrm>
                <a:off x="3078438" y="4282377"/>
                <a:ext cx="322838" cy="277462"/>
              </a:xfrm>
              <a:prstGeom prst="rect">
                <a:avLst/>
              </a:prstGeom>
              <a:noFill/>
              <a:ln w="9525">
                <a:noFill/>
                <a:miter lim="800000"/>
                <a:headEnd/>
                <a:tailEnd/>
              </a:ln>
            </p:spPr>
          </p:pic>
          <p:pic>
            <p:nvPicPr>
              <p:cNvPr id="292" name="Picture 725" descr="图片325"/>
              <p:cNvPicPr>
                <a:picLocks noChangeAspect="1" noChangeArrowheads="1"/>
              </p:cNvPicPr>
              <p:nvPr/>
            </p:nvPicPr>
            <p:blipFill>
              <a:blip r:embed="rId7" cstate="print"/>
              <a:srcRect/>
              <a:stretch>
                <a:fillRect/>
              </a:stretch>
            </p:blipFill>
            <p:spPr bwMode="auto">
              <a:xfrm>
                <a:off x="3508379" y="4296416"/>
                <a:ext cx="322838" cy="277462"/>
              </a:xfrm>
              <a:prstGeom prst="rect">
                <a:avLst/>
              </a:prstGeom>
              <a:noFill/>
              <a:ln w="9525">
                <a:noFill/>
                <a:miter lim="800000"/>
                <a:headEnd/>
                <a:tailEnd/>
              </a:ln>
            </p:spPr>
          </p:pic>
          <p:cxnSp>
            <p:nvCxnSpPr>
              <p:cNvPr id="293" name="直接连接符 34"/>
              <p:cNvCxnSpPr>
                <a:cxnSpLocks noChangeShapeType="1"/>
              </p:cNvCxnSpPr>
              <p:nvPr/>
            </p:nvCxnSpPr>
            <p:spPr bwMode="auto">
              <a:xfrm>
                <a:off x="3180355" y="4163102"/>
                <a:ext cx="591168" cy="0"/>
              </a:xfrm>
              <a:prstGeom prst="line">
                <a:avLst/>
              </a:prstGeom>
              <a:noFill/>
              <a:ln w="9525">
                <a:solidFill>
                  <a:schemeClr val="tx1"/>
                </a:solidFill>
                <a:round/>
              </a:ln>
            </p:spPr>
          </p:cxnSp>
          <p:cxnSp>
            <p:nvCxnSpPr>
              <p:cNvPr id="294" name="直接连接符 32"/>
              <p:cNvCxnSpPr>
                <a:cxnSpLocks noChangeShapeType="1"/>
              </p:cNvCxnSpPr>
              <p:nvPr/>
            </p:nvCxnSpPr>
            <p:spPr bwMode="auto">
              <a:xfrm>
                <a:off x="3521920" y="3930379"/>
                <a:ext cx="0" cy="241504"/>
              </a:xfrm>
              <a:prstGeom prst="line">
                <a:avLst/>
              </a:prstGeom>
              <a:noFill/>
              <a:ln w="19050">
                <a:solidFill>
                  <a:schemeClr val="tx1"/>
                </a:solidFill>
                <a:round/>
              </a:ln>
            </p:spPr>
          </p:cxnSp>
          <p:cxnSp>
            <p:nvCxnSpPr>
              <p:cNvPr id="295" name="直接连接符 7"/>
              <p:cNvCxnSpPr>
                <a:cxnSpLocks noChangeShapeType="1"/>
              </p:cNvCxnSpPr>
              <p:nvPr/>
            </p:nvCxnSpPr>
            <p:spPr bwMode="auto">
              <a:xfrm>
                <a:off x="3778646" y="4171883"/>
                <a:ext cx="0" cy="110984"/>
              </a:xfrm>
              <a:prstGeom prst="line">
                <a:avLst/>
              </a:prstGeom>
              <a:noFill/>
              <a:ln w="9525">
                <a:solidFill>
                  <a:schemeClr val="tx1"/>
                </a:solidFill>
                <a:round/>
              </a:ln>
            </p:spPr>
          </p:cxnSp>
        </p:grpSp>
        <p:sp>
          <p:nvSpPr>
            <p:cNvPr id="259" name="Oval 5"/>
            <p:cNvSpPr>
              <a:spLocks noChangeArrowheads="1"/>
            </p:cNvSpPr>
            <p:nvPr/>
          </p:nvSpPr>
          <p:spPr bwMode="auto">
            <a:xfrm>
              <a:off x="2438210" y="218678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260" name="Oval 5"/>
            <p:cNvSpPr>
              <a:spLocks noChangeArrowheads="1"/>
            </p:cNvSpPr>
            <p:nvPr/>
          </p:nvSpPr>
          <p:spPr bwMode="auto">
            <a:xfrm>
              <a:off x="2918270" y="218678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261" name="Line 7"/>
            <p:cNvSpPr>
              <a:spLocks noChangeShapeType="1"/>
            </p:cNvSpPr>
            <p:nvPr/>
          </p:nvSpPr>
          <p:spPr bwMode="auto">
            <a:xfrm flipV="1">
              <a:off x="730508" y="2320842"/>
              <a:ext cx="4124224" cy="0"/>
            </a:xfrm>
            <a:prstGeom prst="line">
              <a:avLst/>
            </a:prstGeom>
            <a:noFill/>
            <a:ln w="38100">
              <a:solidFill>
                <a:srgbClr val="C00000"/>
              </a:solidFill>
              <a:prstDash val="dash"/>
              <a:round/>
            </a:ln>
            <a:effectLst/>
          </p:spPr>
          <p:txBody>
            <a:bodyPr wrap="square" lIns="91425" tIns="45712" rIns="91425" bIns="45712" anchor="ctr">
              <a:spAutoFit/>
            </a:bodyPr>
            <a:lstStyle/>
            <a:p>
              <a:pPr fontAlgn="auto">
                <a:spcBef>
                  <a:spcPts val="0"/>
                </a:spcBef>
                <a:spcAft>
                  <a:spcPts val="0"/>
                </a:spcAft>
                <a:defRPr/>
              </a:pPr>
              <a:endParaRPr lang="zh-CN" altLang="en-US" kern="0">
                <a:solidFill>
                  <a:sysClr val="windowText" lastClr="000000"/>
                </a:solidFill>
              </a:endParaRPr>
            </a:p>
          </p:txBody>
        </p:sp>
        <p:sp>
          <p:nvSpPr>
            <p:cNvPr id="262" name="Text Box 6"/>
            <p:cNvSpPr txBox="1">
              <a:spLocks noChangeArrowheads="1"/>
            </p:cNvSpPr>
            <p:nvPr/>
          </p:nvSpPr>
          <p:spPr bwMode="auto">
            <a:xfrm>
              <a:off x="753503" y="2326246"/>
              <a:ext cx="624949" cy="230741"/>
            </a:xfrm>
            <a:prstGeom prst="rect">
              <a:avLst/>
            </a:prstGeom>
            <a:noFill/>
            <a:ln w="9525">
              <a:noFill/>
              <a:miter lim="800000"/>
            </a:ln>
            <a:effectLst/>
          </p:spPr>
          <p:txBody>
            <a:bodyPr wrap="square" lIns="91375" tIns="45687" rIns="91375" bIns="45687">
              <a:spAutoFit/>
            </a:bodyPr>
            <a:lstStyle/>
            <a:p>
              <a:pPr algn="ctr">
                <a:spcBef>
                  <a:spcPct val="50000"/>
                </a:spcBef>
              </a:pPr>
              <a:r>
                <a:rPr lang="en-US" altLang="zh-CN" sz="1000" b="1" dirty="0" smtClean="0">
                  <a:solidFill>
                    <a:srgbClr val="990000"/>
                  </a:solidFill>
                  <a:latin typeface="微软雅黑" panose="020B0503020204020204" pitchFamily="34" charset="-122"/>
                  <a:ea typeface="微软雅黑" panose="020B0503020204020204" pitchFamily="34" charset="-122"/>
                </a:rPr>
                <a:t>L2</a:t>
              </a:r>
              <a:r>
                <a:rPr lang="zh-CN" altLang="en-US" sz="1000" b="1" dirty="0">
                  <a:solidFill>
                    <a:srgbClr val="990000"/>
                  </a:solidFill>
                  <a:latin typeface="微软雅黑" panose="020B0503020204020204" pitchFamily="34" charset="-122"/>
                  <a:ea typeface="微软雅黑" panose="020B0503020204020204" pitchFamily="34" charset="-122"/>
                </a:rPr>
                <a:t>交换</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263" name="Line 5"/>
            <p:cNvSpPr>
              <a:spLocks noChangeShapeType="1"/>
            </p:cNvSpPr>
            <p:nvPr/>
          </p:nvSpPr>
          <p:spPr bwMode="auto">
            <a:xfrm flipV="1">
              <a:off x="792562" y="2356078"/>
              <a:ext cx="0" cy="187900"/>
            </a:xfrm>
            <a:prstGeom prst="line">
              <a:avLst/>
            </a:prstGeom>
            <a:noFill/>
            <a:ln w="28575">
              <a:solidFill>
                <a:srgbClr val="C00000"/>
              </a:solidFill>
              <a:round/>
              <a:headEnd type="triangle" w="med" len="med"/>
            </a:ln>
            <a:effectLst/>
          </p:spPr>
          <p:txBody>
            <a:bodyPr lIns="91425" tIns="45712" rIns="91425" bIns="45712" anchor="ctr">
              <a:spAutoFit/>
            </a:bodyPr>
            <a:lstStyle/>
            <a:p>
              <a:pPr fontAlgn="auto">
                <a:spcBef>
                  <a:spcPts val="0"/>
                </a:spcBef>
                <a:spcAft>
                  <a:spcPts val="0"/>
                </a:spcAft>
                <a:defRPr/>
              </a:pPr>
              <a:endParaRPr lang="zh-CN" altLang="en-US" kern="0">
                <a:solidFill>
                  <a:sysClr val="windowText" lastClr="000000"/>
                </a:solidFill>
              </a:endParaRPr>
            </a:p>
          </p:txBody>
        </p:sp>
        <p:sp>
          <p:nvSpPr>
            <p:cNvPr id="264" name="Text Box 3"/>
            <p:cNvSpPr txBox="1">
              <a:spLocks noChangeArrowheads="1"/>
            </p:cNvSpPr>
            <p:nvPr/>
          </p:nvSpPr>
          <p:spPr bwMode="auto">
            <a:xfrm>
              <a:off x="768743" y="2097054"/>
              <a:ext cx="624949" cy="169130"/>
            </a:xfrm>
            <a:prstGeom prst="rect">
              <a:avLst/>
            </a:prstGeom>
            <a:noFill/>
            <a:ln w="9525">
              <a:noFill/>
              <a:miter lim="800000"/>
            </a:ln>
            <a:effectLst/>
          </p:spPr>
          <p:txBody>
            <a:bodyPr wrap="square" lIns="91375" tIns="45687" rIns="91375" bIns="45687">
              <a:noAutofit/>
            </a:bodyPr>
            <a:lstStyle/>
            <a:p>
              <a:pPr algn="ctr">
                <a:spcBef>
                  <a:spcPct val="50000"/>
                </a:spcBef>
              </a:pPr>
              <a:r>
                <a:rPr lang="en-US" altLang="zh-CN" sz="1000" b="1" dirty="0" smtClean="0">
                  <a:solidFill>
                    <a:srgbClr val="990000"/>
                  </a:solidFill>
                  <a:latin typeface="微软雅黑" panose="020B0503020204020204" pitchFamily="34" charset="-122"/>
                  <a:ea typeface="微软雅黑" panose="020B0503020204020204" pitchFamily="34" charset="-122"/>
                </a:rPr>
                <a:t>L3</a:t>
              </a:r>
              <a:r>
                <a:rPr lang="zh-CN" altLang="en-US" sz="1000" b="1" dirty="0" smtClean="0">
                  <a:solidFill>
                    <a:srgbClr val="990000"/>
                  </a:solidFill>
                  <a:latin typeface="微软雅黑" panose="020B0503020204020204" pitchFamily="34" charset="-122"/>
                  <a:ea typeface="微软雅黑" panose="020B0503020204020204" pitchFamily="34" charset="-122"/>
                </a:rPr>
                <a:t>路由</a:t>
              </a:r>
              <a:endParaRPr lang="zh-CN" altLang="en-US" sz="1000" b="1" dirty="0">
                <a:solidFill>
                  <a:srgbClr val="990000"/>
                </a:solidFill>
                <a:latin typeface="微软雅黑" panose="020B0503020204020204" pitchFamily="34" charset="-122"/>
                <a:ea typeface="微软雅黑" panose="020B0503020204020204" pitchFamily="34" charset="-122"/>
              </a:endParaRPr>
            </a:p>
          </p:txBody>
        </p:sp>
        <p:sp>
          <p:nvSpPr>
            <p:cNvPr id="265" name="Line 5"/>
            <p:cNvSpPr>
              <a:spLocks noChangeShapeType="1"/>
            </p:cNvSpPr>
            <p:nvPr/>
          </p:nvSpPr>
          <p:spPr bwMode="auto">
            <a:xfrm>
              <a:off x="792562" y="2074194"/>
              <a:ext cx="0" cy="187900"/>
            </a:xfrm>
            <a:prstGeom prst="line">
              <a:avLst/>
            </a:prstGeom>
            <a:noFill/>
            <a:ln w="28575">
              <a:solidFill>
                <a:srgbClr val="C00000"/>
              </a:solidFill>
              <a:round/>
              <a:headEnd type="triangle" w="med" len="med"/>
            </a:ln>
            <a:effectLst/>
          </p:spPr>
          <p:txBody>
            <a:bodyPr wrap="square" lIns="91425" tIns="45712" rIns="91425" bIns="45712" anchor="ctr">
              <a:spAutoFit/>
            </a:bodyPr>
            <a:lstStyle/>
            <a:p>
              <a:pPr fontAlgn="auto">
                <a:spcBef>
                  <a:spcPts val="0"/>
                </a:spcBef>
                <a:spcAft>
                  <a:spcPts val="0"/>
                </a:spcAft>
                <a:defRPr/>
              </a:pPr>
              <a:endParaRPr lang="zh-CN" altLang="en-US" kern="0">
                <a:solidFill>
                  <a:sysClr val="windowText" lastClr="000000"/>
                </a:solidFill>
              </a:endParaRPr>
            </a:p>
          </p:txBody>
        </p:sp>
        <p:sp>
          <p:nvSpPr>
            <p:cNvPr id="266" name="任意多边形 265"/>
            <p:cNvSpPr/>
            <p:nvPr/>
          </p:nvSpPr>
          <p:spPr bwMode="auto">
            <a:xfrm>
              <a:off x="1933575" y="1020015"/>
              <a:ext cx="710244" cy="2863617"/>
            </a:xfrm>
            <a:custGeom>
              <a:avLst/>
              <a:gdLst>
                <a:gd name="connsiteX0" fmla="*/ 0 w 1560786"/>
                <a:gd name="connsiteY0" fmla="*/ 3552497 h 3552497"/>
                <a:gd name="connsiteX1" fmla="*/ 94593 w 1560786"/>
                <a:gd name="connsiteY1" fmla="*/ 3142593 h 3552497"/>
                <a:gd name="connsiteX2" fmla="*/ 157655 w 1560786"/>
                <a:gd name="connsiteY2" fmla="*/ 2554014 h 3552497"/>
                <a:gd name="connsiteX3" fmla="*/ 525517 w 1560786"/>
                <a:gd name="connsiteY3" fmla="*/ 2154621 h 3552497"/>
                <a:gd name="connsiteX4" fmla="*/ 1397876 w 1560786"/>
                <a:gd name="connsiteY4" fmla="*/ 1671145 h 3552497"/>
                <a:gd name="connsiteX5" fmla="*/ 1502980 w 1560786"/>
                <a:gd name="connsiteY5" fmla="*/ 0 h 3552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0786" h="3552497">
                  <a:moveTo>
                    <a:pt x="0" y="3552497"/>
                  </a:moveTo>
                  <a:cubicBezTo>
                    <a:pt x="34158" y="3430752"/>
                    <a:pt x="68317" y="3309007"/>
                    <a:pt x="94593" y="3142593"/>
                  </a:cubicBezTo>
                  <a:cubicBezTo>
                    <a:pt x="120869" y="2976179"/>
                    <a:pt x="85834" y="2718676"/>
                    <a:pt x="157655" y="2554014"/>
                  </a:cubicBezTo>
                  <a:cubicBezTo>
                    <a:pt x="229476" y="2389352"/>
                    <a:pt x="318814" y="2301766"/>
                    <a:pt x="525517" y="2154621"/>
                  </a:cubicBezTo>
                  <a:cubicBezTo>
                    <a:pt x="732220" y="2007476"/>
                    <a:pt x="1234966" y="2030248"/>
                    <a:pt x="1397876" y="1671145"/>
                  </a:cubicBezTo>
                  <a:cubicBezTo>
                    <a:pt x="1560786" y="1312042"/>
                    <a:pt x="1487215" y="264510"/>
                    <a:pt x="1502980" y="0"/>
                  </a:cubicBezTo>
                </a:path>
              </a:pathLst>
            </a:custGeom>
            <a:noFill/>
            <a:ln w="44450" cap="flat" cmpd="sng" algn="ctr">
              <a:solidFill>
                <a:srgbClr val="990000"/>
              </a:solidFill>
              <a:prstDash val="sysDash"/>
              <a:round/>
              <a:headEnd type="none" w="med" len="med"/>
              <a:tailEnd type="none" w="med" len="med"/>
            </a:ln>
            <a:effectLst/>
          </p:spPr>
          <p:txBody>
            <a:bodyPr rtlCol="0" anchor="ctr"/>
            <a:lstStyle/>
            <a:p>
              <a:pPr algn="ctr" fontAlgn="auto">
                <a:spcBef>
                  <a:spcPts val="0"/>
                </a:spcBef>
                <a:spcAft>
                  <a:spcPts val="0"/>
                </a:spcAft>
                <a:defRPr/>
              </a:pPr>
              <a:endParaRPr lang="zh-CN" altLang="en-US" kern="0">
                <a:solidFill>
                  <a:sysClr val="windowText" lastClr="000000"/>
                </a:solidFill>
              </a:endParaRPr>
            </a:p>
          </p:txBody>
        </p:sp>
        <p:sp>
          <p:nvSpPr>
            <p:cNvPr id="267" name="TextBox 266"/>
            <p:cNvSpPr txBox="1"/>
            <p:nvPr/>
          </p:nvSpPr>
          <p:spPr>
            <a:xfrm>
              <a:off x="521006" y="3772254"/>
              <a:ext cx="925122" cy="230802"/>
            </a:xfrm>
            <a:prstGeom prst="rect">
              <a:avLst/>
            </a:prstGeom>
            <a:noFill/>
          </p:spPr>
          <p:txBody>
            <a:bodyPr wrap="square" rtlCol="0">
              <a:spAutoFit/>
            </a:bodyPr>
            <a:lstStyle/>
            <a:p>
              <a:r>
                <a:rPr lang="zh-CN" altLang="en-US" sz="1000" b="1" dirty="0" smtClean="0">
                  <a:solidFill>
                    <a:srgbClr val="000000"/>
                  </a:solidFill>
                  <a:latin typeface="微软雅黑" panose="020B0503020204020204" pitchFamily="34" charset="-122"/>
                  <a:ea typeface="微软雅黑" panose="020B0503020204020204" pitchFamily="34" charset="-122"/>
                </a:rPr>
                <a:t>有线流量</a:t>
              </a:r>
              <a:endParaRPr lang="zh-CN" altLang="en-US" sz="1000" b="1" dirty="0">
                <a:solidFill>
                  <a:srgbClr val="000000"/>
                </a:solidFill>
                <a:latin typeface="微软雅黑" panose="020B0503020204020204" pitchFamily="34" charset="-122"/>
                <a:ea typeface="微软雅黑" panose="020B0503020204020204" pitchFamily="34" charset="-122"/>
              </a:endParaRPr>
            </a:p>
          </p:txBody>
        </p:sp>
        <p:sp>
          <p:nvSpPr>
            <p:cNvPr id="268" name="任意多边形 267"/>
            <p:cNvSpPr/>
            <p:nvPr/>
          </p:nvSpPr>
          <p:spPr bwMode="auto">
            <a:xfrm>
              <a:off x="3048810" y="1036473"/>
              <a:ext cx="328755" cy="2822474"/>
            </a:xfrm>
            <a:custGeom>
              <a:avLst/>
              <a:gdLst>
                <a:gd name="connsiteX0" fmla="*/ 1585311 w 1585311"/>
                <a:gd name="connsiteY0" fmla="*/ 3636579 h 3636579"/>
                <a:gd name="connsiteX1" fmla="*/ 1532759 w 1585311"/>
                <a:gd name="connsiteY1" fmla="*/ 3247696 h 3636579"/>
                <a:gd name="connsiteX2" fmla="*/ 1448676 w 1585311"/>
                <a:gd name="connsiteY2" fmla="*/ 2564524 h 3636579"/>
                <a:gd name="connsiteX3" fmla="*/ 754993 w 1585311"/>
                <a:gd name="connsiteY3" fmla="*/ 2238703 h 3636579"/>
                <a:gd name="connsiteX4" fmla="*/ 113862 w 1585311"/>
                <a:gd name="connsiteY4" fmla="*/ 1786758 h 3636579"/>
                <a:gd name="connsiteX5" fmla="*/ 71821 w 1585311"/>
                <a:gd name="connsiteY5" fmla="*/ 0 h 3636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5311" h="3636579">
                  <a:moveTo>
                    <a:pt x="1585311" y="3636579"/>
                  </a:moveTo>
                  <a:cubicBezTo>
                    <a:pt x="1570421" y="3531475"/>
                    <a:pt x="1555531" y="3426372"/>
                    <a:pt x="1532759" y="3247696"/>
                  </a:cubicBezTo>
                  <a:cubicBezTo>
                    <a:pt x="1509987" y="3069020"/>
                    <a:pt x="1578304" y="2732690"/>
                    <a:pt x="1448676" y="2564524"/>
                  </a:cubicBezTo>
                  <a:cubicBezTo>
                    <a:pt x="1319048" y="2396359"/>
                    <a:pt x="977462" y="2368331"/>
                    <a:pt x="754993" y="2238703"/>
                  </a:cubicBezTo>
                  <a:cubicBezTo>
                    <a:pt x="532524" y="2109075"/>
                    <a:pt x="227724" y="2159875"/>
                    <a:pt x="113862" y="1786758"/>
                  </a:cubicBezTo>
                  <a:cubicBezTo>
                    <a:pt x="0" y="1413641"/>
                    <a:pt x="35910" y="706820"/>
                    <a:pt x="71821" y="0"/>
                  </a:cubicBezTo>
                </a:path>
              </a:pathLst>
            </a:custGeom>
            <a:noFill/>
            <a:ln w="44450" cap="flat" cmpd="sng" algn="ctr">
              <a:solidFill>
                <a:srgbClr val="990000"/>
              </a:solidFill>
              <a:prstDash val="sysDash"/>
              <a:round/>
              <a:headEnd type="none" w="med" len="med"/>
              <a:tailEnd type="none" w="med" len="med"/>
            </a:ln>
            <a:effectLst/>
          </p:spPr>
          <p:txBody>
            <a:bodyPr rtlCol="0" anchor="ctr"/>
            <a:lstStyle/>
            <a:p>
              <a:pPr algn="ctr" fontAlgn="auto">
                <a:spcBef>
                  <a:spcPts val="0"/>
                </a:spcBef>
                <a:spcAft>
                  <a:spcPts val="0"/>
                </a:spcAft>
                <a:defRPr/>
              </a:pPr>
              <a:endParaRPr lang="zh-CN" altLang="en-US" kern="0">
                <a:solidFill>
                  <a:sysClr val="windowText" lastClr="000000"/>
                </a:solidFill>
              </a:endParaRPr>
            </a:p>
          </p:txBody>
        </p:sp>
        <p:sp>
          <p:nvSpPr>
            <p:cNvPr id="269" name="TextBox 268"/>
            <p:cNvSpPr txBox="1"/>
            <p:nvPr/>
          </p:nvSpPr>
          <p:spPr>
            <a:xfrm>
              <a:off x="3261123" y="4285659"/>
              <a:ext cx="925122" cy="230802"/>
            </a:xfrm>
            <a:prstGeom prst="rect">
              <a:avLst/>
            </a:prstGeom>
            <a:noFill/>
          </p:spPr>
          <p:txBody>
            <a:bodyPr wrap="square" rtlCol="0">
              <a:spAutoFit/>
            </a:bodyPr>
            <a:lstStyle/>
            <a:p>
              <a:r>
                <a:rPr lang="zh-CN" altLang="en-US" sz="1000" b="1" dirty="0" smtClean="0">
                  <a:solidFill>
                    <a:srgbClr val="000000"/>
                  </a:solidFill>
                  <a:latin typeface="微软雅黑" panose="020B0503020204020204" pitchFamily="34" charset="-122"/>
                  <a:ea typeface="微软雅黑" panose="020B0503020204020204" pitchFamily="34" charset="-122"/>
                </a:rPr>
                <a:t>无线流量</a:t>
              </a:r>
              <a:endParaRPr lang="zh-CN" altLang="en-US" sz="1000" b="1" dirty="0">
                <a:solidFill>
                  <a:srgbClr val="000000"/>
                </a:solidFill>
                <a:latin typeface="微软雅黑" panose="020B0503020204020204" pitchFamily="34" charset="-122"/>
                <a:ea typeface="微软雅黑" panose="020B0503020204020204" pitchFamily="34" charset="-122"/>
              </a:endParaRPr>
            </a:p>
          </p:txBody>
        </p:sp>
        <p:sp>
          <p:nvSpPr>
            <p:cNvPr id="270" name="圆角矩形标注 269"/>
            <p:cNvSpPr/>
            <p:nvPr/>
          </p:nvSpPr>
          <p:spPr bwMode="auto">
            <a:xfrm>
              <a:off x="3710718" y="2453990"/>
              <a:ext cx="815562" cy="639729"/>
            </a:xfrm>
            <a:prstGeom prst="wedgeRoundRectCallout">
              <a:avLst>
                <a:gd name="adj1" fmla="val -182211"/>
                <a:gd name="adj2" fmla="val 63157"/>
                <a:gd name="adj3" fmla="val 16667"/>
              </a:avLst>
            </a:prstGeom>
            <a:noFill/>
            <a:ln w="12700">
              <a:solidFill>
                <a:srgbClr val="0000FF"/>
              </a:solidFill>
            </a:ln>
            <a:effectLst/>
          </p:spPr>
          <p:txBody>
            <a:bodyPr/>
            <a:lstStyle/>
            <a:p>
              <a:pPr defTabSz="801370">
                <a:buClr>
                  <a:srgbClr val="CC9900"/>
                </a:buClr>
                <a:defRPr/>
              </a:pPr>
              <a:r>
                <a:rPr lang="zh-CN" altLang="en-US" sz="1000" dirty="0" smtClean="0">
                  <a:solidFill>
                    <a:srgbClr val="000000"/>
                  </a:solidFill>
                  <a:latin typeface="微软雅黑" panose="020B0503020204020204" pitchFamily="34" charset="-122"/>
                  <a:ea typeface="微软雅黑" panose="020B0503020204020204" pitchFamily="34" charset="-122"/>
                </a:rPr>
                <a:t>集中转发</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defTabSz="801370">
                <a:buClr>
                  <a:srgbClr val="CC9900"/>
                </a:buClr>
                <a:defRPr/>
              </a:pPr>
              <a:r>
                <a:rPr lang="zh-CN" altLang="en-US" sz="1000" dirty="0" smtClean="0">
                  <a:solidFill>
                    <a:srgbClr val="000000"/>
                  </a:solidFill>
                  <a:latin typeface="微软雅黑" panose="020B0503020204020204" pitchFamily="34" charset="-122"/>
                  <a:ea typeface="微软雅黑" panose="020B0503020204020204" pitchFamily="34" charset="-122"/>
                </a:rPr>
                <a:t>报文走</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defTabSz="801370">
                <a:buClr>
                  <a:srgbClr val="CC9900"/>
                </a:buClr>
                <a:defRPr/>
              </a:pPr>
              <a:r>
                <a:rPr lang="en-US" altLang="zh-CN" sz="1000" dirty="0" smtClean="0">
                  <a:solidFill>
                    <a:srgbClr val="000000"/>
                  </a:solidFill>
                  <a:latin typeface="微软雅黑" panose="020B0503020204020204" pitchFamily="34" charset="-122"/>
                  <a:ea typeface="微软雅黑" panose="020B0503020204020204" pitchFamily="34" charset="-122"/>
                </a:rPr>
                <a:t>CAPWAP</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defTabSz="801370">
                <a:buClr>
                  <a:srgbClr val="CC9900"/>
                </a:buClr>
                <a:defRPr/>
              </a:pPr>
              <a:r>
                <a:rPr lang="zh-CN" altLang="en-US" sz="1000" dirty="0" smtClean="0">
                  <a:solidFill>
                    <a:srgbClr val="000000"/>
                  </a:solidFill>
                  <a:latin typeface="微软雅黑" panose="020B0503020204020204" pitchFamily="34" charset="-122"/>
                  <a:ea typeface="微软雅黑" panose="020B0503020204020204" pitchFamily="34" charset="-122"/>
                </a:rPr>
                <a:t>数据隧道</a:t>
              </a:r>
              <a:endParaRPr lang="en-US" altLang="zh-CN" sz="1000" dirty="0" smtClean="0">
                <a:solidFill>
                  <a:srgbClr val="000000"/>
                </a:solidFill>
                <a:latin typeface="微软雅黑" panose="020B0503020204020204" pitchFamily="34" charset="-122"/>
                <a:ea typeface="微软雅黑" panose="020B0503020204020204" pitchFamily="34" charset="-122"/>
              </a:endParaRPr>
            </a:p>
          </p:txBody>
        </p:sp>
        <p:grpSp>
          <p:nvGrpSpPr>
            <p:cNvPr id="13" name="组合 95"/>
            <p:cNvGrpSpPr/>
            <p:nvPr/>
          </p:nvGrpSpPr>
          <p:grpSpPr>
            <a:xfrm>
              <a:off x="2504201" y="3254585"/>
              <a:ext cx="390466" cy="117947"/>
              <a:chOff x="6783441" y="2911680"/>
              <a:chExt cx="722564" cy="214625"/>
            </a:xfrm>
          </p:grpSpPr>
          <p:cxnSp>
            <p:nvCxnSpPr>
              <p:cNvPr id="287" name="直接连接符 286"/>
              <p:cNvCxnSpPr/>
              <p:nvPr/>
            </p:nvCxnSpPr>
            <p:spPr bwMode="auto">
              <a:xfrm>
                <a:off x="6786005" y="2971668"/>
                <a:ext cx="720000" cy="0"/>
              </a:xfrm>
              <a:prstGeom prst="line">
                <a:avLst/>
              </a:prstGeom>
              <a:noFill/>
              <a:ln w="6350" cap="flat" cmpd="sng" algn="ctr">
                <a:solidFill>
                  <a:srgbClr val="808080"/>
                </a:solidFill>
                <a:prstDash val="solid"/>
                <a:round/>
                <a:headEnd type="none" w="med" len="med"/>
                <a:tailEnd type="none" w="med" len="med"/>
              </a:ln>
              <a:effectLst/>
            </p:spPr>
          </p:cxnSp>
          <p:cxnSp>
            <p:nvCxnSpPr>
              <p:cNvPr id="288" name="直接连接符 287"/>
              <p:cNvCxnSpPr/>
              <p:nvPr/>
            </p:nvCxnSpPr>
            <p:spPr bwMode="auto">
              <a:xfrm>
                <a:off x="6783441" y="3072643"/>
                <a:ext cx="720000" cy="0"/>
              </a:xfrm>
              <a:prstGeom prst="line">
                <a:avLst/>
              </a:prstGeom>
              <a:noFill/>
              <a:ln w="6350" cap="flat" cmpd="sng" algn="ctr">
                <a:solidFill>
                  <a:srgbClr val="808080"/>
                </a:solidFill>
                <a:prstDash val="solid"/>
                <a:round/>
                <a:headEnd type="none" w="med" len="med"/>
                <a:tailEnd type="none" w="med" len="med"/>
              </a:ln>
              <a:effectLst/>
            </p:spPr>
          </p:cxnSp>
          <p:sp>
            <p:nvSpPr>
              <p:cNvPr id="289" name="椭圆 288"/>
              <p:cNvSpPr/>
              <p:nvPr/>
            </p:nvSpPr>
            <p:spPr bwMode="auto">
              <a:xfrm>
                <a:off x="7139450" y="2911680"/>
                <a:ext cx="107325" cy="214625"/>
              </a:xfrm>
              <a:prstGeom prst="ellipse">
                <a:avLst/>
              </a:prstGeom>
              <a:noFill/>
              <a:ln w="6350" cap="flat" cmpd="sng" algn="ctr">
                <a:solidFill>
                  <a:srgbClr val="808080"/>
                </a:solidFill>
                <a:prstDash val="solid"/>
                <a:round/>
                <a:headEnd type="none" w="med" len="med"/>
                <a:tailEnd type="none" w="med" len="med"/>
              </a:ln>
              <a:effectLst/>
            </p:spPr>
            <p:txBody>
              <a:bodyPr vert="horz" wrap="none" lIns="0" tIns="0" rIns="0" bIns="0" numCol="1" rtlCol="0" anchor="t" anchorCtr="0" compatLnSpc="1">
                <a:spAutoFit/>
              </a:bodyPr>
              <a:lstStyle/>
              <a:p>
                <a:pPr defTabSz="444500">
                  <a:buClr>
                    <a:srgbClr val="A2A2A2"/>
                  </a:buClr>
                  <a:buSzPct val="70000"/>
                  <a:buFont typeface="Monotype Sorts" pitchFamily="2" charset="2"/>
                  <a:buNone/>
                  <a:defRPr/>
                </a:pPr>
                <a:endParaRPr lang="zh-CN" altLang="en-US" kern="0" smtClean="0">
                  <a:solidFill>
                    <a:srgbClr val="333399"/>
                  </a:solidFill>
                </a:endParaRPr>
              </a:p>
            </p:txBody>
          </p:sp>
        </p:grpSp>
        <p:pic>
          <p:nvPicPr>
            <p:cNvPr id="272" name="Picture 461" descr="图片240"/>
            <p:cNvPicPr>
              <a:picLocks noChangeAspect="1" noChangeArrowheads="1"/>
            </p:cNvPicPr>
            <p:nvPr/>
          </p:nvPicPr>
          <p:blipFill>
            <a:blip r:embed="rId5" cstate="print"/>
            <a:srcRect/>
            <a:stretch>
              <a:fillRect/>
            </a:stretch>
          </p:blipFill>
          <p:spPr bwMode="auto">
            <a:xfrm>
              <a:off x="2328392" y="3154725"/>
              <a:ext cx="272356" cy="289637"/>
            </a:xfrm>
            <a:prstGeom prst="rect">
              <a:avLst/>
            </a:prstGeom>
            <a:noFill/>
            <a:ln w="9525">
              <a:noFill/>
              <a:miter lim="800000"/>
              <a:headEnd/>
              <a:tailEnd/>
            </a:ln>
          </p:spPr>
        </p:pic>
        <p:pic>
          <p:nvPicPr>
            <p:cNvPr id="273" name="Picture 461" descr="图片240"/>
            <p:cNvPicPr>
              <a:picLocks noChangeAspect="1" noChangeArrowheads="1"/>
            </p:cNvPicPr>
            <p:nvPr/>
          </p:nvPicPr>
          <p:blipFill>
            <a:blip r:embed="rId5" cstate="print"/>
            <a:srcRect/>
            <a:stretch>
              <a:fillRect/>
            </a:stretch>
          </p:blipFill>
          <p:spPr bwMode="auto">
            <a:xfrm>
              <a:off x="2846552" y="3162345"/>
              <a:ext cx="272356" cy="289637"/>
            </a:xfrm>
            <a:prstGeom prst="rect">
              <a:avLst/>
            </a:prstGeom>
            <a:noFill/>
            <a:ln w="9525">
              <a:noFill/>
              <a:miter lim="800000"/>
              <a:headEnd/>
              <a:tailEnd/>
            </a:ln>
          </p:spPr>
        </p:pic>
        <p:cxnSp>
          <p:nvCxnSpPr>
            <p:cNvPr id="274" name="直接连接符 32"/>
            <p:cNvCxnSpPr>
              <a:cxnSpLocks noChangeShapeType="1"/>
            </p:cNvCxnSpPr>
            <p:nvPr/>
          </p:nvCxnSpPr>
          <p:spPr bwMode="auto">
            <a:xfrm>
              <a:off x="2184610" y="3568429"/>
              <a:ext cx="0" cy="241504"/>
            </a:xfrm>
            <a:prstGeom prst="line">
              <a:avLst/>
            </a:prstGeom>
            <a:noFill/>
            <a:ln w="19050">
              <a:solidFill>
                <a:schemeClr val="tx1"/>
              </a:solidFill>
              <a:round/>
            </a:ln>
          </p:spPr>
        </p:cxnSp>
        <p:cxnSp>
          <p:nvCxnSpPr>
            <p:cNvPr id="275" name="直接连接符 32"/>
            <p:cNvCxnSpPr>
              <a:cxnSpLocks noChangeShapeType="1"/>
            </p:cNvCxnSpPr>
            <p:nvPr/>
          </p:nvCxnSpPr>
          <p:spPr bwMode="auto">
            <a:xfrm>
              <a:off x="2508460" y="3577954"/>
              <a:ext cx="0" cy="241504"/>
            </a:xfrm>
            <a:prstGeom prst="line">
              <a:avLst/>
            </a:prstGeom>
            <a:noFill/>
            <a:ln w="19050">
              <a:solidFill>
                <a:schemeClr val="tx1"/>
              </a:solidFill>
              <a:round/>
            </a:ln>
          </p:spPr>
        </p:cxnSp>
        <p:cxnSp>
          <p:nvCxnSpPr>
            <p:cNvPr id="276" name="直接连接符 32"/>
            <p:cNvCxnSpPr>
              <a:cxnSpLocks noChangeShapeType="1"/>
            </p:cNvCxnSpPr>
            <p:nvPr/>
          </p:nvCxnSpPr>
          <p:spPr bwMode="auto">
            <a:xfrm>
              <a:off x="2860885" y="3568429"/>
              <a:ext cx="0" cy="241504"/>
            </a:xfrm>
            <a:prstGeom prst="line">
              <a:avLst/>
            </a:prstGeom>
            <a:noFill/>
            <a:ln w="19050">
              <a:solidFill>
                <a:schemeClr val="tx1"/>
              </a:solidFill>
              <a:round/>
            </a:ln>
          </p:spPr>
        </p:cxnSp>
        <p:cxnSp>
          <p:nvCxnSpPr>
            <p:cNvPr id="277" name="直接连接符 32"/>
            <p:cNvCxnSpPr>
              <a:cxnSpLocks noChangeShapeType="1"/>
            </p:cNvCxnSpPr>
            <p:nvPr/>
          </p:nvCxnSpPr>
          <p:spPr bwMode="auto">
            <a:xfrm>
              <a:off x="3156160" y="3577954"/>
              <a:ext cx="0" cy="241504"/>
            </a:xfrm>
            <a:prstGeom prst="line">
              <a:avLst/>
            </a:prstGeom>
            <a:noFill/>
            <a:ln w="19050">
              <a:solidFill>
                <a:schemeClr val="tx1"/>
              </a:solidFill>
              <a:round/>
            </a:ln>
          </p:spPr>
        </p:cxnSp>
        <p:pic>
          <p:nvPicPr>
            <p:cNvPr id="278" name="Picture 338" descr="图片262"/>
            <p:cNvPicPr>
              <a:picLocks noChangeArrowheads="1"/>
            </p:cNvPicPr>
            <p:nvPr/>
          </p:nvPicPr>
          <p:blipFill>
            <a:blip r:embed="rId10" cstate="print"/>
            <a:srcRect/>
            <a:stretch>
              <a:fillRect/>
            </a:stretch>
          </p:blipFill>
          <p:spPr bwMode="auto">
            <a:xfrm>
              <a:off x="2081525" y="3737349"/>
              <a:ext cx="272356" cy="288844"/>
            </a:xfrm>
            <a:prstGeom prst="rect">
              <a:avLst/>
            </a:prstGeom>
            <a:noFill/>
            <a:ln w="9525">
              <a:noFill/>
              <a:miter lim="800000"/>
              <a:headEnd/>
              <a:tailEnd/>
            </a:ln>
          </p:spPr>
        </p:pic>
        <p:pic>
          <p:nvPicPr>
            <p:cNvPr id="279" name="Picture 338" descr="图片262"/>
            <p:cNvPicPr>
              <a:picLocks noChangeArrowheads="1"/>
            </p:cNvPicPr>
            <p:nvPr/>
          </p:nvPicPr>
          <p:blipFill>
            <a:blip r:embed="rId10" cstate="print"/>
            <a:srcRect/>
            <a:stretch>
              <a:fillRect/>
            </a:stretch>
          </p:blipFill>
          <p:spPr bwMode="auto">
            <a:xfrm>
              <a:off x="2706365" y="3741159"/>
              <a:ext cx="272356" cy="288844"/>
            </a:xfrm>
            <a:prstGeom prst="rect">
              <a:avLst/>
            </a:prstGeom>
            <a:noFill/>
            <a:ln w="9525">
              <a:noFill/>
              <a:miter lim="800000"/>
              <a:headEnd/>
              <a:tailEnd/>
            </a:ln>
          </p:spPr>
        </p:pic>
        <p:pic>
          <p:nvPicPr>
            <p:cNvPr id="280" name="Picture 338" descr="图片262"/>
            <p:cNvPicPr>
              <a:picLocks noChangeArrowheads="1"/>
            </p:cNvPicPr>
            <p:nvPr/>
          </p:nvPicPr>
          <p:blipFill>
            <a:blip r:embed="rId10" cstate="print"/>
            <a:srcRect/>
            <a:stretch>
              <a:fillRect/>
            </a:stretch>
          </p:blipFill>
          <p:spPr bwMode="auto">
            <a:xfrm>
              <a:off x="2378705" y="3741159"/>
              <a:ext cx="272356" cy="288844"/>
            </a:xfrm>
            <a:prstGeom prst="rect">
              <a:avLst/>
            </a:prstGeom>
            <a:noFill/>
            <a:ln w="9525">
              <a:noFill/>
              <a:miter lim="800000"/>
              <a:headEnd/>
              <a:tailEnd/>
            </a:ln>
          </p:spPr>
        </p:pic>
        <p:pic>
          <p:nvPicPr>
            <p:cNvPr id="281" name="Picture 338" descr="图片262"/>
            <p:cNvPicPr>
              <a:picLocks noChangeArrowheads="1"/>
            </p:cNvPicPr>
            <p:nvPr/>
          </p:nvPicPr>
          <p:blipFill>
            <a:blip r:embed="rId10" cstate="print"/>
            <a:srcRect/>
            <a:stretch>
              <a:fillRect/>
            </a:stretch>
          </p:blipFill>
          <p:spPr bwMode="auto">
            <a:xfrm>
              <a:off x="3003545" y="3748779"/>
              <a:ext cx="272356" cy="288844"/>
            </a:xfrm>
            <a:prstGeom prst="rect">
              <a:avLst/>
            </a:prstGeom>
            <a:noFill/>
            <a:ln w="9525">
              <a:noFill/>
              <a:miter lim="800000"/>
              <a:headEnd/>
              <a:tailEnd/>
            </a:ln>
          </p:spPr>
        </p:pic>
        <p:cxnSp>
          <p:nvCxnSpPr>
            <p:cNvPr id="282" name="直接连接符 281"/>
            <p:cNvCxnSpPr>
              <a:endCxn id="266" idx="4"/>
            </p:cNvCxnSpPr>
            <p:nvPr/>
          </p:nvCxnSpPr>
          <p:spPr bwMode="auto">
            <a:xfrm flipV="1">
              <a:off x="2426771" y="2367101"/>
              <a:ext cx="142915" cy="790140"/>
            </a:xfrm>
            <a:prstGeom prst="line">
              <a:avLst/>
            </a:prstGeom>
            <a:noFill/>
            <a:ln w="6350" cap="flat" cmpd="sng" algn="ctr">
              <a:solidFill>
                <a:srgbClr val="808080"/>
              </a:solidFill>
              <a:prstDash val="solid"/>
              <a:round/>
              <a:headEnd type="none" w="med" len="med"/>
              <a:tailEnd type="none" w="med" len="med"/>
            </a:ln>
            <a:effectLst/>
          </p:spPr>
        </p:cxnSp>
        <p:cxnSp>
          <p:nvCxnSpPr>
            <p:cNvPr id="283" name="直接连接符 282"/>
            <p:cNvCxnSpPr>
              <a:stCxn id="272" idx="0"/>
            </p:cNvCxnSpPr>
            <p:nvPr/>
          </p:nvCxnSpPr>
          <p:spPr bwMode="auto">
            <a:xfrm flipV="1">
              <a:off x="2464570" y="2447925"/>
              <a:ext cx="507230" cy="706800"/>
            </a:xfrm>
            <a:prstGeom prst="line">
              <a:avLst/>
            </a:prstGeom>
            <a:noFill/>
            <a:ln w="6350" cap="flat" cmpd="sng" algn="ctr">
              <a:solidFill>
                <a:srgbClr val="808080"/>
              </a:solidFill>
              <a:prstDash val="solid"/>
              <a:round/>
              <a:headEnd type="none" w="med" len="med"/>
              <a:tailEnd type="none" w="med" len="med"/>
            </a:ln>
            <a:effectLst/>
          </p:spPr>
        </p:cxnSp>
        <p:cxnSp>
          <p:nvCxnSpPr>
            <p:cNvPr id="284" name="直接连接符 283"/>
            <p:cNvCxnSpPr/>
            <p:nvPr/>
          </p:nvCxnSpPr>
          <p:spPr bwMode="auto">
            <a:xfrm flipH="1" flipV="1">
              <a:off x="2590800" y="2495550"/>
              <a:ext cx="378896" cy="671216"/>
            </a:xfrm>
            <a:prstGeom prst="line">
              <a:avLst/>
            </a:prstGeom>
            <a:noFill/>
            <a:ln w="6350" cap="flat" cmpd="sng" algn="ctr">
              <a:solidFill>
                <a:srgbClr val="808080"/>
              </a:solidFill>
              <a:prstDash val="solid"/>
              <a:round/>
              <a:headEnd type="none" w="med" len="med"/>
              <a:tailEnd type="none" w="med" len="med"/>
            </a:ln>
            <a:effectLst/>
          </p:spPr>
        </p:cxnSp>
        <p:cxnSp>
          <p:nvCxnSpPr>
            <p:cNvPr id="285" name="直接连接符 284"/>
            <p:cNvCxnSpPr>
              <a:stCxn id="273" idx="0"/>
            </p:cNvCxnSpPr>
            <p:nvPr/>
          </p:nvCxnSpPr>
          <p:spPr bwMode="auto">
            <a:xfrm flipV="1">
              <a:off x="2982730" y="2457450"/>
              <a:ext cx="17645" cy="704895"/>
            </a:xfrm>
            <a:prstGeom prst="line">
              <a:avLst/>
            </a:prstGeom>
            <a:noFill/>
            <a:ln w="6350" cap="flat" cmpd="sng" algn="ctr">
              <a:solidFill>
                <a:srgbClr val="808080"/>
              </a:solidFill>
              <a:prstDash val="solid"/>
              <a:round/>
              <a:headEnd type="none" w="med" len="med"/>
              <a:tailEnd type="none" w="med" len="med"/>
            </a:ln>
            <a:effectLst/>
          </p:spPr>
        </p:cxnSp>
        <p:sp>
          <p:nvSpPr>
            <p:cNvPr id="286" name="圆柱形 285"/>
            <p:cNvSpPr/>
            <p:nvPr/>
          </p:nvSpPr>
          <p:spPr bwMode="auto">
            <a:xfrm rot="9270037" flipV="1">
              <a:off x="2170080" y="2960888"/>
              <a:ext cx="1162620" cy="45719"/>
            </a:xfrm>
            <a:prstGeom prst="can">
              <a:avLst/>
            </a:prstGeom>
            <a:solidFill>
              <a:schemeClr val="bg1">
                <a:lumMod val="85000"/>
              </a:schemeClr>
            </a:solidFill>
            <a:ln w="19050">
              <a:solidFill>
                <a:srgbClr val="C00000"/>
              </a:solidFill>
            </a:ln>
            <a:effectLst/>
            <a:scene3d>
              <a:camera prst="orthographicFront">
                <a:rot lat="0" lon="0" rev="3960000"/>
              </a:camera>
              <a:lightRig rig="threePt" dir="t"/>
            </a:scene3d>
          </p:spPr>
          <p:txBody>
            <a:bodyPr lIns="68542" tIns="34271" rIns="68542" bIns="34271"/>
            <a:lstStyle/>
            <a:p>
              <a:pPr>
                <a:buClr>
                  <a:srgbClr val="CC9900"/>
                </a:buClr>
                <a:buFont typeface="Wingdings" panose="05000000000000000000" pitchFamily="2" charset="2"/>
                <a:buChar char="n"/>
                <a:defRPr/>
              </a:pPr>
              <a:endParaRPr lang="zh-CN" altLang="en-US" dirty="0">
                <a:solidFill>
                  <a:srgbClr val="000000"/>
                </a:solidFill>
                <a:latin typeface="Arial" panose="020B0604020202020204" pitchFamily="34" charset="0"/>
                <a:ea typeface="微软雅黑" panose="020B0503020204020204" pitchFamily="34" charset="-122"/>
              </a:endParaRPr>
            </a:p>
          </p:txBody>
        </p:sp>
      </p:grpSp>
      <p:sp>
        <p:nvSpPr>
          <p:cNvPr id="325" name="Oval 5"/>
          <p:cNvSpPr>
            <a:spLocks noChangeArrowheads="1"/>
          </p:cNvSpPr>
          <p:nvPr/>
        </p:nvSpPr>
        <p:spPr bwMode="auto">
          <a:xfrm>
            <a:off x="1380935" y="3244060"/>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326" name="Oval 5"/>
          <p:cNvSpPr>
            <a:spLocks noChangeArrowheads="1"/>
          </p:cNvSpPr>
          <p:nvPr/>
        </p:nvSpPr>
        <p:spPr bwMode="auto">
          <a:xfrm>
            <a:off x="1885760" y="325358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327" name="Oval 5"/>
          <p:cNvSpPr>
            <a:spLocks noChangeArrowheads="1"/>
          </p:cNvSpPr>
          <p:nvPr/>
        </p:nvSpPr>
        <p:spPr bwMode="auto">
          <a:xfrm>
            <a:off x="3476435" y="3244060"/>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
        <p:nvSpPr>
          <p:cNvPr id="328" name="Oval 5"/>
          <p:cNvSpPr>
            <a:spLocks noChangeArrowheads="1"/>
          </p:cNvSpPr>
          <p:nvPr/>
        </p:nvSpPr>
        <p:spPr bwMode="auto">
          <a:xfrm>
            <a:off x="4028885" y="3253585"/>
            <a:ext cx="87718" cy="92433"/>
          </a:xfrm>
          <a:prstGeom prst="ellipse">
            <a:avLst/>
          </a:prstGeom>
          <a:gradFill rotWithShape="0">
            <a:gsLst>
              <a:gs pos="0">
                <a:srgbClr val="810000"/>
              </a:gs>
              <a:gs pos="100000">
                <a:srgbClr val="CC0000"/>
              </a:gs>
            </a:gsLst>
            <a:lin ang="2700000" scaled="1"/>
          </a:gradFill>
          <a:ln w="28575" algn="ctr">
            <a:solidFill>
              <a:srgbClr val="800000"/>
            </a:solidFill>
            <a:round/>
          </a:ln>
        </p:spPr>
        <p:txBody>
          <a:bodyPr anchor="ctr"/>
          <a:lstStyle/>
          <a:p>
            <a:endParaRPr lang="zh-CN" altLang="en-US" sz="1400" smtClean="0">
              <a:solidFill>
                <a:srgbClr val="FFFFFF"/>
              </a:solidFill>
              <a:latin typeface="FrutigerNext LT Regular" pitchFamily="34" charset="0"/>
              <a:ea typeface="MS PGothic" panose="020B0600070205080204" pitchFamily="34" charset="-128"/>
            </a:endParaRPr>
          </a:p>
        </p:txBody>
      </p:sp>
    </p:spTree>
  </p:cSld>
  <p:clrMapOvr>
    <a:masterClrMapping/>
  </p:clrMapOvr>
  <p:transition advClick="0" advTm="8000">
    <p:fade thruBlk="1"/>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transition>
    <p:fad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11584"/>
            <a:ext cx="8365056" cy="559338"/>
          </a:xfrm>
        </p:spPr>
        <p:txBody>
          <a:bodyPr/>
          <a:lstStyle/>
          <a:p>
            <a:r>
              <a:rPr lang="zh-CN" altLang="en-US" dirty="0" smtClean="0">
                <a:latin typeface="微软雅黑" panose="020B0503020204020204" pitchFamily="34" charset="-122"/>
                <a:ea typeface="微软雅黑" panose="020B0503020204020204" pitchFamily="34" charset="-122"/>
              </a:rPr>
              <a:t>传统技术的关键问题与局限性总结</a:t>
            </a:r>
            <a:endParaRPr lang="zh-CN" altLang="en-US" dirty="0">
              <a:latin typeface="微软雅黑" panose="020B0503020204020204" pitchFamily="34" charset="-122"/>
              <a:ea typeface="微软雅黑" panose="020B0503020204020204" pitchFamily="34" charset="-122"/>
            </a:endParaRPr>
          </a:p>
        </p:txBody>
      </p:sp>
      <p:grpSp>
        <p:nvGrpSpPr>
          <p:cNvPr id="3" name="组合 61"/>
          <p:cNvGrpSpPr/>
          <p:nvPr/>
        </p:nvGrpSpPr>
        <p:grpSpPr>
          <a:xfrm>
            <a:off x="692150" y="925513"/>
            <a:ext cx="7205662" cy="1017587"/>
            <a:chOff x="1206500" y="1052513"/>
            <a:chExt cx="7205662" cy="1017587"/>
          </a:xfrm>
        </p:grpSpPr>
        <p:sp>
          <p:nvSpPr>
            <p:cNvPr id="36" name="AutoShape 34"/>
            <p:cNvSpPr>
              <a:spLocks noChangeArrowheads="1"/>
            </p:cNvSpPr>
            <p:nvPr/>
          </p:nvSpPr>
          <p:spPr bwMode="gray">
            <a:xfrm>
              <a:off x="1322387" y="1166813"/>
              <a:ext cx="7089775" cy="884237"/>
            </a:xfrm>
            <a:prstGeom prst="roundRect">
              <a:avLst>
                <a:gd name="adj" fmla="val 16667"/>
              </a:avLst>
            </a:prstGeom>
            <a:solidFill>
              <a:srgbClr val="C5E2FF">
                <a:alpha val="44000"/>
              </a:srgbClr>
            </a:solidFill>
            <a:ln w="9525">
              <a:noFill/>
              <a:round/>
            </a:ln>
            <a:effectLst/>
          </p:spPr>
          <p:txBody>
            <a:bodyPr wrap="none" anchor="ctr"/>
            <a:lstStyle/>
            <a:p>
              <a:pPr fontAlgn="auto">
                <a:spcBef>
                  <a:spcPts val="0"/>
                </a:spcBef>
                <a:spcAft>
                  <a:spcPts val="0"/>
                </a:spcAft>
                <a:defRPr/>
              </a:pPr>
              <a:endParaRPr lang="zh-CN" altLang="en-US" u="sng" kern="0" smtClean="0">
                <a:solidFill>
                  <a:sysClr val="windowText" lastClr="000000"/>
                </a:solidFill>
              </a:endParaRPr>
            </a:p>
          </p:txBody>
        </p:sp>
        <p:sp>
          <p:nvSpPr>
            <p:cNvPr id="37" name="AutoShape 36"/>
            <p:cNvSpPr>
              <a:spLocks noChangeArrowheads="1"/>
            </p:cNvSpPr>
            <p:nvPr/>
          </p:nvSpPr>
          <p:spPr bwMode="gray">
            <a:xfrm>
              <a:off x="1212849" y="1255713"/>
              <a:ext cx="7199313" cy="814387"/>
            </a:xfrm>
            <a:prstGeom prst="roundRect">
              <a:avLst>
                <a:gd name="adj" fmla="val 16667"/>
              </a:avLst>
            </a:prstGeom>
            <a:solidFill>
              <a:srgbClr val="C7E4F9"/>
            </a:solidFill>
            <a:ln w="9525" algn="ctr">
              <a:noFill/>
              <a:round/>
            </a:ln>
            <a:effectLst/>
          </p:spPr>
          <p:txBody>
            <a:bodyPr wrap="none" anchor="ctr"/>
            <a:lstStyle/>
            <a:p>
              <a:pPr fontAlgn="auto">
                <a:spcBef>
                  <a:spcPts val="0"/>
                </a:spcBef>
                <a:spcAft>
                  <a:spcPts val="0"/>
                </a:spcAft>
                <a:defRPr/>
              </a:pPr>
              <a:endParaRPr lang="zh-CN" altLang="en-US" u="sng" kern="0" smtClean="0">
                <a:solidFill>
                  <a:sysClr val="windowText" lastClr="000000"/>
                </a:solidFill>
              </a:endParaRPr>
            </a:p>
          </p:txBody>
        </p:sp>
        <p:grpSp>
          <p:nvGrpSpPr>
            <p:cNvPr id="4" name="Group 47"/>
            <p:cNvGrpSpPr/>
            <p:nvPr/>
          </p:nvGrpSpPr>
          <p:grpSpPr bwMode="auto">
            <a:xfrm>
              <a:off x="1206500" y="1052513"/>
              <a:ext cx="3852863" cy="401637"/>
              <a:chOff x="720" y="1392"/>
              <a:chExt cx="4058" cy="480"/>
            </a:xfrm>
          </p:grpSpPr>
          <p:sp>
            <p:nvSpPr>
              <p:cNvPr id="44" name="AutoShape 48"/>
              <p:cNvSpPr>
                <a:spLocks noChangeArrowheads="1"/>
              </p:cNvSpPr>
              <p:nvPr/>
            </p:nvSpPr>
            <p:spPr bwMode="gray">
              <a:xfrm>
                <a:off x="720" y="1392"/>
                <a:ext cx="4058" cy="480"/>
              </a:xfrm>
              <a:prstGeom prst="roundRect">
                <a:avLst>
                  <a:gd name="adj" fmla="val 17509"/>
                </a:avLst>
              </a:prstGeom>
              <a:solidFill>
                <a:srgbClr val="1265C0"/>
              </a:soli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nvGrpSpPr>
              <p:cNvPr id="5" name="Group 49"/>
              <p:cNvGrpSpPr/>
              <p:nvPr/>
            </p:nvGrpSpPr>
            <p:grpSpPr bwMode="auto">
              <a:xfrm>
                <a:off x="730" y="1407"/>
                <a:ext cx="4043" cy="444"/>
                <a:chOff x="744" y="1407"/>
                <a:chExt cx="3988" cy="444"/>
              </a:xfrm>
            </p:grpSpPr>
            <p:sp>
              <p:nvSpPr>
                <p:cNvPr id="46" name="AutoShape 50"/>
                <p:cNvSpPr>
                  <a:spLocks noChangeArrowheads="1"/>
                </p:cNvSpPr>
                <p:nvPr/>
              </p:nvSpPr>
              <p:spPr bwMode="gray">
                <a:xfrm>
                  <a:off x="744" y="1736"/>
                  <a:ext cx="3988" cy="115"/>
                </a:xfrm>
                <a:prstGeom prst="roundRect">
                  <a:avLst>
                    <a:gd name="adj" fmla="val 50000"/>
                  </a:avLst>
                </a:prstGeom>
                <a:gradFill rotWithShape="1">
                  <a:gsLst>
                    <a:gs pos="0">
                      <a:srgbClr val="417799">
                        <a:alpha val="0"/>
                      </a:srgbClr>
                    </a:gs>
                    <a:gs pos="100000">
                      <a:srgbClr val="417799">
                        <a:gamma/>
                        <a:tint val="20000"/>
                        <a:invGamma/>
                      </a:srgbClr>
                    </a:gs>
                  </a:gsLst>
                  <a:lin ang="5400000" scaled="1"/>
                </a:gra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sp>
              <p:nvSpPr>
                <p:cNvPr id="47" name="AutoShape 51"/>
                <p:cNvSpPr>
                  <a:spLocks noChangeArrowheads="1"/>
                </p:cNvSpPr>
                <p:nvPr/>
              </p:nvSpPr>
              <p:spPr bwMode="gray">
                <a:xfrm>
                  <a:off x="744" y="1407"/>
                  <a:ext cx="3988" cy="115"/>
                </a:xfrm>
                <a:prstGeom prst="roundRect">
                  <a:avLst>
                    <a:gd name="adj" fmla="val 50000"/>
                  </a:avLst>
                </a:prstGeom>
                <a:gradFill rotWithShape="1">
                  <a:gsLst>
                    <a:gs pos="0">
                      <a:srgbClr val="417799">
                        <a:gamma/>
                        <a:tint val="22353"/>
                        <a:invGamma/>
                      </a:srgbClr>
                    </a:gs>
                    <a:gs pos="100000">
                      <a:srgbClr val="417799">
                        <a:alpha val="0"/>
                      </a:srgbClr>
                    </a:gs>
                  </a:gsLst>
                  <a:lin ang="5400000" scaled="1"/>
                </a:gra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grpSp>
        <p:sp>
          <p:nvSpPr>
            <p:cNvPr id="48" name="Rectangle 52"/>
            <p:cNvSpPr>
              <a:spLocks noChangeArrowheads="1"/>
            </p:cNvSpPr>
            <p:nvPr/>
          </p:nvSpPr>
          <p:spPr bwMode="gray">
            <a:xfrm>
              <a:off x="1314450" y="1065213"/>
              <a:ext cx="3046413" cy="307758"/>
            </a:xfrm>
            <a:prstGeom prst="rect">
              <a:avLst/>
            </a:prstGeom>
            <a:noFill/>
            <a:ln w="9525">
              <a:noFill/>
              <a:miter lim="800000"/>
            </a:ln>
            <a:effectLst/>
          </p:spPr>
          <p:txBody>
            <a:bodyPr lIns="91422" tIns="45711" rIns="91422" bIns="45711">
              <a:spAutoFit/>
            </a:bodyPr>
            <a:lstStyle/>
            <a:p>
              <a:pPr>
                <a:spcBef>
                  <a:spcPct val="50000"/>
                </a:spcBef>
                <a:buClr>
                  <a:srgbClr val="1F3F5F"/>
                </a:buClr>
              </a:pPr>
              <a:r>
                <a:rPr lang="zh-CN" altLang="en-US" sz="1400" b="1" dirty="0" smtClean="0">
                  <a:solidFill>
                    <a:srgbClr val="FFFFFF"/>
                  </a:solidFill>
                  <a:latin typeface="华文细黑"/>
                  <a:ea typeface="华文细黑"/>
                  <a:cs typeface="Arial" panose="020B0604020202020204" pitchFamily="34" charset="0"/>
                </a:rPr>
                <a:t>大部分业务策略需要基于</a:t>
              </a:r>
              <a:r>
                <a:rPr lang="en-US" altLang="zh-CN" sz="1400" b="1" dirty="0" smtClean="0">
                  <a:solidFill>
                    <a:srgbClr val="FFFFFF"/>
                  </a:solidFill>
                  <a:latin typeface="华文细黑"/>
                  <a:ea typeface="华文细黑"/>
                  <a:cs typeface="Arial" panose="020B0604020202020204" pitchFamily="34" charset="0"/>
                </a:rPr>
                <a:t>IP</a:t>
              </a:r>
              <a:r>
                <a:rPr lang="zh-CN" altLang="en-US" sz="1400" b="1" dirty="0" smtClean="0">
                  <a:solidFill>
                    <a:srgbClr val="FFFFFF"/>
                  </a:solidFill>
                  <a:latin typeface="华文细黑"/>
                  <a:ea typeface="华文细黑"/>
                  <a:cs typeface="Arial" panose="020B0604020202020204" pitchFamily="34" charset="0"/>
                </a:rPr>
                <a:t>地址配置</a:t>
              </a:r>
              <a:endParaRPr lang="en-US" altLang="zh-CN" sz="1400" b="1" dirty="0">
                <a:solidFill>
                  <a:srgbClr val="FFFFFF"/>
                </a:solidFill>
                <a:latin typeface="华文细黑"/>
                <a:ea typeface="华文细黑"/>
                <a:cs typeface="Arial" panose="020B0604020202020204" pitchFamily="34" charset="0"/>
              </a:endParaRPr>
            </a:p>
          </p:txBody>
        </p:sp>
        <p:sp>
          <p:nvSpPr>
            <p:cNvPr id="50" name="Rectangle 55"/>
            <p:cNvSpPr>
              <a:spLocks noChangeArrowheads="1"/>
            </p:cNvSpPr>
            <p:nvPr/>
          </p:nvSpPr>
          <p:spPr bwMode="white">
            <a:xfrm>
              <a:off x="1690688" y="1464628"/>
              <a:ext cx="6710362" cy="600146"/>
            </a:xfrm>
            <a:prstGeom prst="rect">
              <a:avLst/>
            </a:prstGeom>
            <a:noFill/>
            <a:ln w="9525">
              <a:noFill/>
              <a:miter lim="800000"/>
            </a:ln>
            <a:effectLst/>
          </p:spPr>
          <p:txBody>
            <a:bodyPr wrap="square" lIns="91422" tIns="45711" rIns="91422" bIns="45711">
              <a:spAutoFit/>
            </a:bodyPr>
            <a:lstStyle/>
            <a:p>
              <a:pPr eaLnBrk="0" hangingPunct="0">
                <a:lnSpc>
                  <a:spcPct val="110000"/>
                </a:lnSpc>
              </a:pPr>
              <a:r>
                <a:rPr lang="zh-CN" altLang="en-US" sz="1000" b="1" dirty="0" smtClean="0">
                  <a:solidFill>
                    <a:srgbClr val="000000"/>
                  </a:solidFill>
                  <a:latin typeface="Arial" panose="020B0604020202020204" pitchFamily="34" charset="0"/>
                  <a:cs typeface="Arial" panose="020B0604020202020204" pitchFamily="34" charset="0"/>
                </a:rPr>
                <a:t>传统</a:t>
              </a:r>
              <a:r>
                <a:rPr lang="en-US" altLang="zh-CN" sz="1000" b="1" dirty="0" smtClean="0">
                  <a:solidFill>
                    <a:srgbClr val="000000"/>
                  </a:solidFill>
                  <a:latin typeface="Arial" panose="020B0604020202020204" pitchFamily="34" charset="0"/>
                  <a:cs typeface="Arial" panose="020B0604020202020204" pitchFamily="34" charset="0"/>
                </a:rPr>
                <a:t>ASIC</a:t>
              </a:r>
              <a:r>
                <a:rPr lang="zh-CN" altLang="en-US" sz="1000" b="1" dirty="0" smtClean="0">
                  <a:solidFill>
                    <a:srgbClr val="000000"/>
                  </a:solidFill>
                  <a:latin typeface="Arial" panose="020B0604020202020204" pitchFamily="34" charset="0"/>
                  <a:cs typeface="Arial" panose="020B0604020202020204" pitchFamily="34" charset="0"/>
                </a:rPr>
                <a:t>交换机基于硬件来对报文和策略进行匹配，这决定了传统交换机的业务策略需要基于报文头部中携带的字段（</a:t>
              </a:r>
              <a:r>
                <a:rPr lang="en-US" altLang="zh-CN" sz="1000" b="1" dirty="0" smtClean="0">
                  <a:solidFill>
                    <a:srgbClr val="000000"/>
                  </a:solidFill>
                  <a:latin typeface="Arial" panose="020B0604020202020204" pitchFamily="34" charset="0"/>
                  <a:cs typeface="Arial" panose="020B0604020202020204" pitchFamily="34" charset="0"/>
                </a:rPr>
                <a:t>IP</a:t>
              </a:r>
              <a:r>
                <a:rPr lang="zh-CN" altLang="en-US" sz="1000" b="1" dirty="0" smtClean="0">
                  <a:solidFill>
                    <a:srgbClr val="000000"/>
                  </a:solidFill>
                  <a:latin typeface="Arial" panose="020B0604020202020204" pitchFamily="34" charset="0"/>
                  <a:cs typeface="Arial" panose="020B0604020202020204" pitchFamily="34" charset="0"/>
                </a:rPr>
                <a:t>地址、</a:t>
              </a:r>
              <a:r>
                <a:rPr lang="en-US" altLang="zh-CN" sz="1000" b="1" dirty="0" smtClean="0">
                  <a:solidFill>
                    <a:srgbClr val="000000"/>
                  </a:solidFill>
                  <a:latin typeface="Arial" panose="020B0604020202020204" pitchFamily="34" charset="0"/>
                  <a:cs typeface="Arial" panose="020B0604020202020204" pitchFamily="34" charset="0"/>
                </a:rPr>
                <a:t>MAC</a:t>
              </a:r>
              <a:r>
                <a:rPr lang="zh-CN" altLang="en-US" sz="1000" b="1" dirty="0" smtClean="0">
                  <a:solidFill>
                    <a:srgbClr val="000000"/>
                  </a:solidFill>
                  <a:latin typeface="Arial" panose="020B0604020202020204" pitchFamily="34" charset="0"/>
                  <a:cs typeface="Arial" panose="020B0604020202020204" pitchFamily="34" charset="0"/>
                </a:rPr>
                <a:t>地址、端口号、</a:t>
              </a:r>
              <a:r>
                <a:rPr lang="en-US" altLang="zh-CN" sz="1000" b="1" dirty="0" smtClean="0">
                  <a:solidFill>
                    <a:srgbClr val="000000"/>
                  </a:solidFill>
                  <a:latin typeface="Arial" panose="020B0604020202020204" pitchFamily="34" charset="0"/>
                  <a:cs typeface="Arial" panose="020B0604020202020204" pitchFamily="34" charset="0"/>
                </a:rPr>
                <a:t>IP</a:t>
              </a:r>
              <a:r>
                <a:rPr lang="zh-CN" altLang="en-US" sz="1000" b="1" dirty="0" smtClean="0">
                  <a:solidFill>
                    <a:srgbClr val="000000"/>
                  </a:solidFill>
                  <a:latin typeface="Arial" panose="020B0604020202020204" pitchFamily="34" charset="0"/>
                  <a:cs typeface="Arial" panose="020B0604020202020204" pitchFamily="34" charset="0"/>
                </a:rPr>
                <a:t>优先级等）配置。业务策略与网络拓扑与</a:t>
              </a:r>
              <a:r>
                <a:rPr lang="en-US" altLang="zh-CN" sz="1000" b="1" dirty="0" smtClean="0">
                  <a:solidFill>
                    <a:srgbClr val="000000"/>
                  </a:solidFill>
                  <a:latin typeface="Arial" panose="020B0604020202020204" pitchFamily="34" charset="0"/>
                  <a:cs typeface="Arial" panose="020B0604020202020204" pitchFamily="34" charset="0"/>
                </a:rPr>
                <a:t>IP</a:t>
              </a:r>
              <a:r>
                <a:rPr lang="zh-CN" altLang="en-US" sz="1000" b="1" dirty="0" smtClean="0">
                  <a:solidFill>
                    <a:srgbClr val="000000"/>
                  </a:solidFill>
                  <a:latin typeface="Arial" panose="020B0604020202020204" pitchFamily="34" charset="0"/>
                  <a:cs typeface="Arial" panose="020B0604020202020204" pitchFamily="34" charset="0"/>
                </a:rPr>
                <a:t>规划强耦合，因此人员移动和网络变动将导致业务策略需要频繁同步更新。在自由移动的场景下，业务策略将无法提前定义。</a:t>
              </a:r>
              <a:endParaRPr lang="en-US" altLang="zh-CN" sz="1000" b="1" dirty="0">
                <a:solidFill>
                  <a:srgbClr val="000000"/>
                </a:solidFill>
                <a:latin typeface="Arial" panose="020B0604020202020204" pitchFamily="34" charset="0"/>
                <a:cs typeface="Arial" panose="020B0604020202020204" pitchFamily="34" charset="0"/>
              </a:endParaRPr>
            </a:p>
          </p:txBody>
        </p:sp>
      </p:grpSp>
      <p:grpSp>
        <p:nvGrpSpPr>
          <p:cNvPr id="6" name="组合 60"/>
          <p:cNvGrpSpPr/>
          <p:nvPr/>
        </p:nvGrpSpPr>
        <p:grpSpPr>
          <a:xfrm>
            <a:off x="688975" y="2130425"/>
            <a:ext cx="7215187" cy="971550"/>
            <a:chOff x="1203325" y="2409825"/>
            <a:chExt cx="7215187" cy="971550"/>
          </a:xfrm>
        </p:grpSpPr>
        <p:sp>
          <p:nvSpPr>
            <p:cNvPr id="33" name="AutoShape 31"/>
            <p:cNvSpPr>
              <a:spLocks noChangeArrowheads="1"/>
            </p:cNvSpPr>
            <p:nvPr/>
          </p:nvSpPr>
          <p:spPr bwMode="gray">
            <a:xfrm>
              <a:off x="1328737" y="2490788"/>
              <a:ext cx="7089775" cy="884237"/>
            </a:xfrm>
            <a:prstGeom prst="roundRect">
              <a:avLst>
                <a:gd name="adj" fmla="val 16667"/>
              </a:avLst>
            </a:prstGeom>
            <a:solidFill>
              <a:srgbClr val="D9E9C1">
                <a:alpha val="41000"/>
              </a:srgbClr>
            </a:solidFill>
            <a:ln w="9525" algn="ctr">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sp>
          <p:nvSpPr>
            <p:cNvPr id="34" name="AutoShape 32"/>
            <p:cNvSpPr>
              <a:spLocks noChangeArrowheads="1"/>
            </p:cNvSpPr>
            <p:nvPr/>
          </p:nvSpPr>
          <p:spPr bwMode="gray">
            <a:xfrm>
              <a:off x="1219199" y="2566988"/>
              <a:ext cx="7192963" cy="814387"/>
            </a:xfrm>
            <a:prstGeom prst="roundRect">
              <a:avLst>
                <a:gd name="adj" fmla="val 16667"/>
              </a:avLst>
            </a:prstGeom>
            <a:solidFill>
              <a:srgbClr val="DCEAC8"/>
            </a:solidFill>
            <a:ln w="9525" algn="ctr">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nvGrpSpPr>
            <p:cNvPr id="7" name="Group 37"/>
            <p:cNvGrpSpPr/>
            <p:nvPr/>
          </p:nvGrpSpPr>
          <p:grpSpPr bwMode="auto">
            <a:xfrm>
              <a:off x="1203325" y="2409825"/>
              <a:ext cx="3852863" cy="401638"/>
              <a:chOff x="720" y="1392"/>
              <a:chExt cx="4058" cy="480"/>
            </a:xfrm>
          </p:grpSpPr>
          <p:sp>
            <p:nvSpPr>
              <p:cNvPr id="39" name="AutoShape 38"/>
              <p:cNvSpPr>
                <a:spLocks noChangeArrowheads="1"/>
              </p:cNvSpPr>
              <p:nvPr/>
            </p:nvSpPr>
            <p:spPr bwMode="gray">
              <a:xfrm>
                <a:off x="720" y="1392"/>
                <a:ext cx="4058" cy="480"/>
              </a:xfrm>
              <a:prstGeom prst="roundRect">
                <a:avLst>
                  <a:gd name="adj" fmla="val 17509"/>
                </a:avLst>
              </a:prstGeom>
              <a:solidFill>
                <a:srgbClr val="79A400"/>
              </a:soli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nvGrpSpPr>
              <p:cNvPr id="8" name="Group 39"/>
              <p:cNvGrpSpPr/>
              <p:nvPr/>
            </p:nvGrpSpPr>
            <p:grpSpPr bwMode="auto">
              <a:xfrm>
                <a:off x="730" y="1407"/>
                <a:ext cx="4043" cy="444"/>
                <a:chOff x="744" y="1407"/>
                <a:chExt cx="3988" cy="444"/>
              </a:xfrm>
            </p:grpSpPr>
            <p:sp>
              <p:nvSpPr>
                <p:cNvPr id="41" name="AutoShape 40"/>
                <p:cNvSpPr>
                  <a:spLocks noChangeArrowheads="1"/>
                </p:cNvSpPr>
                <p:nvPr/>
              </p:nvSpPr>
              <p:spPr bwMode="gray">
                <a:xfrm>
                  <a:off x="744" y="1736"/>
                  <a:ext cx="3988" cy="115"/>
                </a:xfrm>
                <a:prstGeom prst="roundRect">
                  <a:avLst>
                    <a:gd name="adj" fmla="val 50000"/>
                  </a:avLst>
                </a:prstGeom>
                <a:gradFill rotWithShape="1">
                  <a:gsLst>
                    <a:gs pos="0">
                      <a:srgbClr val="009999">
                        <a:alpha val="0"/>
                      </a:srgbClr>
                    </a:gs>
                    <a:gs pos="100000">
                      <a:srgbClr val="009999">
                        <a:gamma/>
                        <a:tint val="19216"/>
                        <a:invGamma/>
                      </a:srgbClr>
                    </a:gs>
                  </a:gsLst>
                  <a:lin ang="5400000" scaled="1"/>
                </a:gra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sp>
              <p:nvSpPr>
                <p:cNvPr id="42" name="AutoShape 41"/>
                <p:cNvSpPr>
                  <a:spLocks noChangeArrowheads="1"/>
                </p:cNvSpPr>
                <p:nvPr/>
              </p:nvSpPr>
              <p:spPr bwMode="gray">
                <a:xfrm>
                  <a:off x="744" y="1407"/>
                  <a:ext cx="3988" cy="115"/>
                </a:xfrm>
                <a:prstGeom prst="roundRect">
                  <a:avLst>
                    <a:gd name="adj" fmla="val 50000"/>
                  </a:avLst>
                </a:prstGeom>
                <a:gradFill rotWithShape="1">
                  <a:gsLst>
                    <a:gs pos="0">
                      <a:srgbClr val="009999">
                        <a:gamma/>
                        <a:tint val="15686"/>
                        <a:invGamma/>
                      </a:srgbClr>
                    </a:gs>
                    <a:gs pos="100000">
                      <a:srgbClr val="009999">
                        <a:alpha val="0"/>
                      </a:srgbClr>
                    </a:gs>
                  </a:gsLst>
                  <a:lin ang="5400000" scaled="1"/>
                </a:gra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grpSp>
        <p:sp>
          <p:nvSpPr>
            <p:cNvPr id="49" name="Rectangle 53"/>
            <p:cNvSpPr>
              <a:spLocks noChangeArrowheads="1"/>
            </p:cNvSpPr>
            <p:nvPr/>
          </p:nvSpPr>
          <p:spPr bwMode="gray">
            <a:xfrm>
              <a:off x="1301750" y="2436813"/>
              <a:ext cx="3613150" cy="307758"/>
            </a:xfrm>
            <a:prstGeom prst="rect">
              <a:avLst/>
            </a:prstGeom>
            <a:noFill/>
            <a:ln w="9525">
              <a:noFill/>
              <a:miter lim="800000"/>
            </a:ln>
            <a:effectLst/>
          </p:spPr>
          <p:txBody>
            <a:bodyPr wrap="square" lIns="91422" tIns="45711" rIns="91422" bIns="45711">
              <a:spAutoFit/>
            </a:bodyPr>
            <a:lstStyle/>
            <a:p>
              <a:pPr>
                <a:spcBef>
                  <a:spcPct val="50000"/>
                </a:spcBef>
                <a:buClr>
                  <a:srgbClr val="1F3F5F"/>
                </a:buClr>
              </a:pPr>
              <a:r>
                <a:rPr lang="zh-CN" altLang="en-US" sz="1400" b="1" dirty="0" smtClean="0">
                  <a:solidFill>
                    <a:srgbClr val="FFFFFF"/>
                  </a:solidFill>
                  <a:latin typeface="华文细黑"/>
                  <a:ea typeface="华文细黑"/>
                  <a:cs typeface="Arial" panose="020B0604020202020204" pitchFamily="34" charset="0"/>
                </a:rPr>
                <a:t>只有认证点设备可以执行基于用户的策略</a:t>
              </a:r>
              <a:endParaRPr lang="en-US" altLang="zh-CN" sz="1400" b="1" dirty="0">
                <a:solidFill>
                  <a:srgbClr val="FFFFFF"/>
                </a:solidFill>
                <a:latin typeface="华文细黑"/>
                <a:ea typeface="华文细黑"/>
                <a:cs typeface="Arial" panose="020B0604020202020204" pitchFamily="34" charset="0"/>
              </a:endParaRPr>
            </a:p>
          </p:txBody>
        </p:sp>
        <p:sp>
          <p:nvSpPr>
            <p:cNvPr id="51" name="Rectangle 57"/>
            <p:cNvSpPr>
              <a:spLocks noChangeArrowheads="1"/>
            </p:cNvSpPr>
            <p:nvPr/>
          </p:nvSpPr>
          <p:spPr bwMode="white">
            <a:xfrm>
              <a:off x="1711325" y="2819400"/>
              <a:ext cx="6626225" cy="430869"/>
            </a:xfrm>
            <a:prstGeom prst="rect">
              <a:avLst/>
            </a:prstGeom>
            <a:noFill/>
            <a:ln w="9525">
              <a:noFill/>
              <a:miter lim="800000"/>
            </a:ln>
            <a:effectLst/>
          </p:spPr>
          <p:txBody>
            <a:bodyPr wrap="square" lIns="91422" tIns="45711" rIns="91422" bIns="45711">
              <a:spAutoFit/>
            </a:bodyPr>
            <a:lstStyle/>
            <a:p>
              <a:pPr eaLnBrk="0" hangingPunct="0">
                <a:lnSpc>
                  <a:spcPct val="110000"/>
                </a:lnSpc>
              </a:pPr>
              <a:r>
                <a:rPr lang="zh-CN" altLang="en-US" sz="1000" b="1" dirty="0" smtClean="0">
                  <a:solidFill>
                    <a:srgbClr val="000000"/>
                  </a:solidFill>
                  <a:latin typeface="Arial" panose="020B0604020202020204" pitchFamily="34" charset="0"/>
                  <a:cs typeface="Arial" panose="020B0604020202020204" pitchFamily="34" charset="0"/>
                </a:rPr>
                <a:t>传统</a:t>
              </a:r>
              <a:r>
                <a:rPr lang="en-US" altLang="zh-CN" sz="1000" b="1" dirty="0" smtClean="0">
                  <a:solidFill>
                    <a:srgbClr val="000000"/>
                  </a:solidFill>
                  <a:latin typeface="Arial" panose="020B0604020202020204" pitchFamily="34" charset="0"/>
                  <a:cs typeface="Arial" panose="020B0604020202020204" pitchFamily="34" charset="0"/>
                </a:rPr>
                <a:t>NAC</a:t>
              </a:r>
              <a:r>
                <a:rPr lang="zh-CN" altLang="en-US" sz="1000" b="1" dirty="0" smtClean="0">
                  <a:solidFill>
                    <a:srgbClr val="000000"/>
                  </a:solidFill>
                  <a:latin typeface="Arial" panose="020B0604020202020204" pitchFamily="34" charset="0"/>
                  <a:cs typeface="Arial" panose="020B0604020202020204" pitchFamily="34" charset="0"/>
                </a:rPr>
                <a:t>技术中，只有认证点设备会与认证中心交互获取上线终端的用户信息，这决定了只有用户的接入设备可以通过报文的</a:t>
              </a:r>
              <a:r>
                <a:rPr lang="en-US" altLang="zh-CN" sz="1000" b="1" dirty="0" smtClean="0">
                  <a:solidFill>
                    <a:srgbClr val="000000"/>
                  </a:solidFill>
                  <a:latin typeface="Arial" panose="020B0604020202020204" pitchFamily="34" charset="0"/>
                  <a:cs typeface="Arial" panose="020B0604020202020204" pitchFamily="34" charset="0"/>
                </a:rPr>
                <a:t>IP</a:t>
              </a:r>
              <a:r>
                <a:rPr lang="zh-CN" altLang="en-US" sz="1000" b="1" dirty="0" smtClean="0">
                  <a:solidFill>
                    <a:srgbClr val="000000"/>
                  </a:solidFill>
                  <a:latin typeface="Arial" panose="020B0604020202020204" pitchFamily="34" charset="0"/>
                  <a:cs typeface="Arial" panose="020B0604020202020204" pitchFamily="34" charset="0"/>
                </a:rPr>
                <a:t>地址</a:t>
              </a:r>
              <a:r>
                <a:rPr lang="en-US" altLang="zh-CN" sz="1000" b="1" dirty="0" smtClean="0">
                  <a:solidFill>
                    <a:srgbClr val="000000"/>
                  </a:solidFill>
                  <a:latin typeface="Arial" panose="020B0604020202020204" pitchFamily="34" charset="0"/>
                  <a:cs typeface="Arial" panose="020B0604020202020204" pitchFamily="34" charset="0"/>
                </a:rPr>
                <a:t>/MAC</a:t>
              </a:r>
              <a:r>
                <a:rPr lang="zh-CN" altLang="en-US" sz="1000" b="1" dirty="0" smtClean="0">
                  <a:solidFill>
                    <a:srgbClr val="000000"/>
                  </a:solidFill>
                  <a:latin typeface="Arial" panose="020B0604020202020204" pitchFamily="34" charset="0"/>
                  <a:cs typeface="Arial" panose="020B0604020202020204" pitchFamily="34" charset="0"/>
                </a:rPr>
                <a:t>地址来识别报文的“源用户属性”，从而执行基于用户的策略。</a:t>
              </a:r>
              <a:endParaRPr lang="en-US" altLang="zh-CN" sz="1000" b="1" dirty="0">
                <a:solidFill>
                  <a:srgbClr val="000000"/>
                </a:solidFill>
                <a:latin typeface="Arial" panose="020B0604020202020204" pitchFamily="34" charset="0"/>
                <a:cs typeface="Arial" panose="020B0604020202020204" pitchFamily="34" charset="0"/>
              </a:endParaRPr>
            </a:p>
          </p:txBody>
        </p:sp>
      </p:grpSp>
      <p:grpSp>
        <p:nvGrpSpPr>
          <p:cNvPr id="9" name="组合 62"/>
          <p:cNvGrpSpPr/>
          <p:nvPr/>
        </p:nvGrpSpPr>
        <p:grpSpPr>
          <a:xfrm>
            <a:off x="692150" y="3306763"/>
            <a:ext cx="7205662" cy="1235075"/>
            <a:chOff x="1206500" y="3922713"/>
            <a:chExt cx="7205662" cy="1235075"/>
          </a:xfrm>
        </p:grpSpPr>
        <p:sp>
          <p:nvSpPr>
            <p:cNvPr id="52" name="AutoShape 63"/>
            <p:cNvSpPr>
              <a:spLocks noChangeArrowheads="1"/>
            </p:cNvSpPr>
            <p:nvPr/>
          </p:nvSpPr>
          <p:spPr bwMode="gray">
            <a:xfrm>
              <a:off x="1322387" y="4056063"/>
              <a:ext cx="7089775" cy="884237"/>
            </a:xfrm>
            <a:prstGeom prst="roundRect">
              <a:avLst>
                <a:gd name="adj" fmla="val 16667"/>
              </a:avLst>
            </a:prstGeom>
            <a:solidFill>
              <a:srgbClr val="E1E7FB">
                <a:alpha val="39000"/>
              </a:srgbClr>
            </a:solidFill>
            <a:ln w="9525" algn="ctr">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sp>
          <p:nvSpPr>
            <p:cNvPr id="53" name="AutoShape 64"/>
            <p:cNvSpPr>
              <a:spLocks noChangeArrowheads="1"/>
            </p:cNvSpPr>
            <p:nvPr/>
          </p:nvSpPr>
          <p:spPr bwMode="gray">
            <a:xfrm>
              <a:off x="1212849" y="4125913"/>
              <a:ext cx="7199313" cy="1031875"/>
            </a:xfrm>
            <a:prstGeom prst="roundRect">
              <a:avLst>
                <a:gd name="adj" fmla="val 16667"/>
              </a:avLst>
            </a:prstGeom>
            <a:solidFill>
              <a:srgbClr val="E1E7FB"/>
            </a:solidFill>
            <a:ln w="9525" algn="ctr">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nvGrpSpPr>
            <p:cNvPr id="10" name="Group 65"/>
            <p:cNvGrpSpPr/>
            <p:nvPr/>
          </p:nvGrpSpPr>
          <p:grpSpPr bwMode="auto">
            <a:xfrm>
              <a:off x="1206500" y="3922713"/>
              <a:ext cx="3852863" cy="401637"/>
              <a:chOff x="720" y="1392"/>
              <a:chExt cx="4058" cy="480"/>
            </a:xfrm>
          </p:grpSpPr>
          <p:sp>
            <p:nvSpPr>
              <p:cNvPr id="55" name="AutoShape 66"/>
              <p:cNvSpPr>
                <a:spLocks noChangeArrowheads="1"/>
              </p:cNvSpPr>
              <p:nvPr/>
            </p:nvSpPr>
            <p:spPr bwMode="gray">
              <a:xfrm>
                <a:off x="720" y="1392"/>
                <a:ext cx="4058" cy="480"/>
              </a:xfrm>
              <a:prstGeom prst="roundRect">
                <a:avLst>
                  <a:gd name="adj" fmla="val 17509"/>
                </a:avLst>
              </a:prstGeom>
              <a:solidFill>
                <a:srgbClr val="3E54C2">
                  <a:alpha val="77000"/>
                </a:srgbClr>
              </a:soli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nvGrpSpPr>
              <p:cNvPr id="11" name="Group 67"/>
              <p:cNvGrpSpPr/>
              <p:nvPr/>
            </p:nvGrpSpPr>
            <p:grpSpPr bwMode="auto">
              <a:xfrm>
                <a:off x="730" y="1407"/>
                <a:ext cx="4043" cy="444"/>
                <a:chOff x="744" y="1407"/>
                <a:chExt cx="3988" cy="444"/>
              </a:xfrm>
            </p:grpSpPr>
            <p:sp>
              <p:nvSpPr>
                <p:cNvPr id="57" name="AutoShape 68"/>
                <p:cNvSpPr>
                  <a:spLocks noChangeArrowheads="1"/>
                </p:cNvSpPr>
                <p:nvPr/>
              </p:nvSpPr>
              <p:spPr bwMode="gray">
                <a:xfrm>
                  <a:off x="744" y="1736"/>
                  <a:ext cx="3988" cy="115"/>
                </a:xfrm>
                <a:prstGeom prst="roundRect">
                  <a:avLst>
                    <a:gd name="adj" fmla="val 50000"/>
                  </a:avLst>
                </a:prstGeom>
                <a:gradFill rotWithShape="1">
                  <a:gsLst>
                    <a:gs pos="0">
                      <a:srgbClr val="417799">
                        <a:alpha val="0"/>
                      </a:srgbClr>
                    </a:gs>
                    <a:gs pos="100000">
                      <a:srgbClr val="417799">
                        <a:gamma/>
                        <a:tint val="20000"/>
                        <a:invGamma/>
                      </a:srgbClr>
                    </a:gs>
                  </a:gsLst>
                  <a:lin ang="5400000" scaled="1"/>
                </a:gra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sp>
              <p:nvSpPr>
                <p:cNvPr id="58" name="AutoShape 69"/>
                <p:cNvSpPr>
                  <a:spLocks noChangeArrowheads="1"/>
                </p:cNvSpPr>
                <p:nvPr/>
              </p:nvSpPr>
              <p:spPr bwMode="gray">
                <a:xfrm>
                  <a:off x="744" y="1407"/>
                  <a:ext cx="3988" cy="115"/>
                </a:xfrm>
                <a:prstGeom prst="roundRect">
                  <a:avLst>
                    <a:gd name="adj" fmla="val 50000"/>
                  </a:avLst>
                </a:prstGeom>
                <a:gradFill rotWithShape="1">
                  <a:gsLst>
                    <a:gs pos="0">
                      <a:srgbClr val="417799">
                        <a:gamma/>
                        <a:tint val="22353"/>
                        <a:invGamma/>
                      </a:srgbClr>
                    </a:gs>
                    <a:gs pos="100000">
                      <a:srgbClr val="417799">
                        <a:alpha val="0"/>
                      </a:srgbClr>
                    </a:gs>
                  </a:gsLst>
                  <a:lin ang="5400000" scaled="1"/>
                </a:gra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grpSp>
        <p:sp>
          <p:nvSpPr>
            <p:cNvPr id="59" name="Rectangle 70"/>
            <p:cNvSpPr>
              <a:spLocks noChangeArrowheads="1"/>
            </p:cNvSpPr>
            <p:nvPr/>
          </p:nvSpPr>
          <p:spPr bwMode="gray">
            <a:xfrm>
              <a:off x="1289050" y="3935413"/>
              <a:ext cx="3727450" cy="307758"/>
            </a:xfrm>
            <a:prstGeom prst="rect">
              <a:avLst/>
            </a:prstGeom>
            <a:noFill/>
            <a:ln w="9525">
              <a:noFill/>
              <a:miter lim="800000"/>
            </a:ln>
            <a:effectLst/>
          </p:spPr>
          <p:txBody>
            <a:bodyPr wrap="square" lIns="91422" tIns="45711" rIns="91422" bIns="45711">
              <a:spAutoFit/>
            </a:bodyPr>
            <a:lstStyle/>
            <a:p>
              <a:pPr>
                <a:spcBef>
                  <a:spcPct val="50000"/>
                </a:spcBef>
                <a:buClr>
                  <a:srgbClr val="1F3F5F"/>
                </a:buClr>
              </a:pPr>
              <a:r>
                <a:rPr lang="zh-CN" altLang="en-US" sz="1400" b="1" dirty="0">
                  <a:solidFill>
                    <a:srgbClr val="FFFFFF"/>
                  </a:solidFill>
                  <a:latin typeface="Arial" panose="020B0604020202020204" pitchFamily="34" charset="0"/>
                  <a:cs typeface="Arial" panose="020B0604020202020204" pitchFamily="34" charset="0"/>
                </a:rPr>
                <a:t> </a:t>
              </a:r>
              <a:r>
                <a:rPr lang="zh-CN" altLang="en-US" sz="1400" b="1" dirty="0" smtClean="0">
                  <a:solidFill>
                    <a:srgbClr val="FFFFFF"/>
                  </a:solidFill>
                  <a:latin typeface="华文细黑"/>
                  <a:ea typeface="华文细黑"/>
                  <a:cs typeface="Arial" panose="020B0604020202020204" pitchFamily="34" charset="0"/>
                </a:rPr>
                <a:t>业务策略配置主要依靠逐台设备手工配置</a:t>
              </a:r>
              <a:endParaRPr lang="en-US" altLang="zh-CN" sz="1400" b="1" dirty="0">
                <a:solidFill>
                  <a:srgbClr val="FFFFFF"/>
                </a:solidFill>
                <a:latin typeface="华文细黑"/>
                <a:ea typeface="华文细黑"/>
                <a:cs typeface="Arial" panose="020B0604020202020204" pitchFamily="34" charset="0"/>
              </a:endParaRPr>
            </a:p>
          </p:txBody>
        </p:sp>
        <p:sp>
          <p:nvSpPr>
            <p:cNvPr id="60" name="Rectangle 71"/>
            <p:cNvSpPr>
              <a:spLocks noChangeArrowheads="1"/>
            </p:cNvSpPr>
            <p:nvPr/>
          </p:nvSpPr>
          <p:spPr bwMode="white">
            <a:xfrm>
              <a:off x="1690688" y="4344696"/>
              <a:ext cx="6697662" cy="769423"/>
            </a:xfrm>
            <a:prstGeom prst="rect">
              <a:avLst/>
            </a:prstGeom>
            <a:noFill/>
            <a:ln w="9525">
              <a:noFill/>
              <a:miter lim="800000"/>
            </a:ln>
            <a:effectLst/>
          </p:spPr>
          <p:txBody>
            <a:bodyPr wrap="square" lIns="91422" tIns="45711" rIns="91422" bIns="45711">
              <a:spAutoFit/>
            </a:bodyPr>
            <a:lstStyle/>
            <a:p>
              <a:pPr eaLnBrk="0" hangingPunct="0">
                <a:lnSpc>
                  <a:spcPct val="110000"/>
                </a:lnSpc>
              </a:pPr>
              <a:r>
                <a:rPr lang="zh-CN" altLang="en-US" sz="1000" b="1" dirty="0" smtClean="0">
                  <a:solidFill>
                    <a:srgbClr val="000000"/>
                  </a:solidFill>
                  <a:latin typeface="Arial" panose="020B0604020202020204" pitchFamily="34" charset="0"/>
                  <a:cs typeface="Arial" panose="020B0604020202020204" pitchFamily="34" charset="0"/>
                </a:rPr>
                <a:t>传统配置管理技术中，网管通常只能作为网络管理的工具。不同设备的业务策略因为功能差异、配置命令差异等原因导致难以统一管理，通常需要逐台手工配置。这决定了当用户类型、用户权限发生变更时，同步修改网络中所有设备的业务策略将成为网络管理员一个很大的负担。甚至出现随着时间推移，管理员无法理解也不敢修改网络设备上的业务策略的情况。</a:t>
              </a:r>
              <a:endParaRPr lang="en-US" altLang="zh-CN" sz="1000" b="1" dirty="0">
                <a:solidFill>
                  <a:srgbClr val="000000"/>
                </a:solidFill>
                <a:latin typeface="Arial" panose="020B0604020202020204" pitchFamily="34" charset="0"/>
                <a:cs typeface="Arial" panose="020B0604020202020204" pitchFamily="34" charset="0"/>
              </a:endParaRPr>
            </a:p>
          </p:txBody>
        </p:sp>
      </p:grpSp>
    </p:spTree>
  </p:cSld>
  <p:clrMapOvr>
    <a:masterClrMapping/>
  </p:clrMapOvr>
  <p:transition advClick="0" advTm="8000">
    <p:fade thruBlk="1"/>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业务随行子目录</a:t>
            </a:r>
            <a:endParaRPr lang="en-US" sz="4000" dirty="0">
              <a:solidFill>
                <a:srgbClr val="960000"/>
              </a:solidFill>
              <a:latin typeface="微软雅黑" panose="020B0503020204020204" pitchFamily="34" charset="-122"/>
              <a:ea typeface="微软雅黑" panose="020B0503020204020204" pitchFamily="34" charset="-122"/>
            </a:endParaRPr>
          </a:p>
        </p:txBody>
      </p:sp>
      <p:grpSp>
        <p:nvGrpSpPr>
          <p:cNvPr id="2" name="组合 19"/>
          <p:cNvGrpSpPr/>
          <p:nvPr/>
        </p:nvGrpSpPr>
        <p:grpSpPr>
          <a:xfrm>
            <a:off x="1553714" y="1373432"/>
            <a:ext cx="5841314" cy="585119"/>
            <a:chOff x="1553714" y="1373432"/>
            <a:chExt cx="5841314" cy="585119"/>
          </a:xfrm>
        </p:grpSpPr>
        <p:sp>
          <p:nvSpPr>
            <p:cNvPr id="21"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1553714" y="1378629"/>
              <a:ext cx="680129" cy="579922"/>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Text Box 13"/>
            <p:cNvSpPr txBox="1">
              <a:spLocks noChangeArrowheads="1"/>
            </p:cNvSpPr>
            <p:nvPr/>
          </p:nvSpPr>
          <p:spPr bwMode="gray">
            <a:xfrm>
              <a:off x="2462384" y="1445045"/>
              <a:ext cx="4718756" cy="46166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问题与挑战</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p:cNvSpPr txBox="1">
              <a:spLocks noChangeArrowheads="1"/>
            </p:cNvSpPr>
            <p:nvPr/>
          </p:nvSpPr>
          <p:spPr bwMode="gray">
            <a:xfrm>
              <a:off x="1788091" y="1373432"/>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1</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53714" y="2121142"/>
            <a:ext cx="5841314" cy="595109"/>
            <a:chOff x="2026783" y="1991406"/>
            <a:chExt cx="5235575" cy="606424"/>
          </a:xfrm>
        </p:grpSpPr>
        <p:sp>
          <p:nvSpPr>
            <p:cNvPr id="2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p:cNvSpPr txBox="1">
              <a:spLocks noChangeArrowheads="1"/>
            </p:cNvSpPr>
            <p:nvPr/>
          </p:nvSpPr>
          <p:spPr bwMode="gray">
            <a:xfrm>
              <a:off x="2841225" y="2088245"/>
              <a:ext cx="4421133" cy="470443"/>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业务随行实现原理与关键技术</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p:cNvSpPr txBox="1">
              <a:spLocks noChangeArrowheads="1"/>
            </p:cNvSpPr>
            <p:nvPr/>
          </p:nvSpPr>
          <p:spPr bwMode="gray">
            <a:xfrm>
              <a:off x="2220196" y="1991406"/>
              <a:ext cx="304800" cy="595894"/>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2</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31"/>
          <p:cNvGrpSpPr/>
          <p:nvPr/>
        </p:nvGrpSpPr>
        <p:grpSpPr>
          <a:xfrm>
            <a:off x="1553714" y="2878842"/>
            <a:ext cx="5841313" cy="646331"/>
            <a:chOff x="2026783" y="3264988"/>
            <a:chExt cx="5235574" cy="634426"/>
          </a:xfrm>
        </p:grpSpPr>
        <p:sp>
          <p:nvSpPr>
            <p:cNvPr id="33" name="Freeform 6"/>
            <p:cNvSpPr/>
            <p:nvPr/>
          </p:nvSpPr>
          <p:spPr bwMode="gray">
            <a:xfrm>
              <a:off x="2728458" y="3279671"/>
              <a:ext cx="4533899"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8"/>
            <p:cNvSpPr txBox="1">
              <a:spLocks noChangeArrowheads="1"/>
            </p:cNvSpPr>
            <p:nvPr/>
          </p:nvSpPr>
          <p:spPr bwMode="gray">
            <a:xfrm>
              <a:off x="2841225" y="3338409"/>
              <a:ext cx="3589767" cy="45316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8"/>
            <p:cNvSpPr txBox="1">
              <a:spLocks noChangeArrowheads="1"/>
            </p:cNvSpPr>
            <p:nvPr/>
          </p:nvSpPr>
          <p:spPr bwMode="gray">
            <a:xfrm>
              <a:off x="2220196" y="3264988"/>
              <a:ext cx="304800" cy="63442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600" b="1" dirty="0">
                  <a:solidFill>
                    <a:srgbClr val="FFFFFF"/>
                  </a:solidFill>
                  <a:latin typeface="微软雅黑" panose="020B0503020204020204" pitchFamily="34" charset="-122"/>
                  <a:ea typeface="微软雅黑" panose="020B0503020204020204" pitchFamily="34" charset="-122"/>
                </a:rPr>
                <a:t>3</a:t>
              </a:r>
              <a:endParaRPr lang="en-US" altLang="zh-CN" sz="36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44189" y="3687763"/>
            <a:ext cx="5841313" cy="646331"/>
            <a:chOff x="2026783" y="3218238"/>
            <a:chExt cx="5235574" cy="634426"/>
          </a:xfrm>
        </p:grpSpPr>
        <p:sp>
          <p:nvSpPr>
            <p:cNvPr id="19" name="Freeform 6"/>
            <p:cNvSpPr/>
            <p:nvPr/>
          </p:nvSpPr>
          <p:spPr bwMode="gray">
            <a:xfrm>
              <a:off x="2728458" y="3279671"/>
              <a:ext cx="4533899"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3" name="Text Box 8"/>
            <p:cNvSpPr txBox="1">
              <a:spLocks noChangeArrowheads="1"/>
            </p:cNvSpPr>
            <p:nvPr/>
          </p:nvSpPr>
          <p:spPr bwMode="gray">
            <a:xfrm>
              <a:off x="2841225" y="3338409"/>
              <a:ext cx="3572692" cy="45316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2400" dirty="0" smtClean="0">
                  <a:solidFill>
                    <a:srgbClr val="FFFFFF"/>
                  </a:solidFill>
                  <a:latin typeface="微软雅黑" panose="020B0503020204020204" pitchFamily="34" charset="-122"/>
                  <a:ea typeface="微软雅黑" panose="020B0503020204020204" pitchFamily="34" charset="-122"/>
                </a:rPr>
                <a:t>FAQ</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8"/>
            <p:cNvSpPr txBox="1">
              <a:spLocks noChangeArrowheads="1"/>
            </p:cNvSpPr>
            <p:nvPr/>
          </p:nvSpPr>
          <p:spPr bwMode="gray">
            <a:xfrm>
              <a:off x="2220196" y="3218238"/>
              <a:ext cx="304800" cy="63442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600" b="1" dirty="0" smtClean="0">
                  <a:solidFill>
                    <a:srgbClr val="FFFFFF"/>
                  </a:solidFill>
                  <a:latin typeface="微软雅黑" panose="020B0503020204020204" pitchFamily="34" charset="-122"/>
                  <a:ea typeface="微软雅黑" panose="020B0503020204020204" pitchFamily="34" charset="-122"/>
                </a:rPr>
                <a:t>4</a:t>
              </a:r>
              <a:endParaRPr lang="en-US" altLang="zh-CN" sz="36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业务随行的三大技术突破</a:t>
            </a:r>
            <a:endParaRPr lang="zh-CN" altLang="en-US" dirty="0">
              <a:latin typeface="微软雅黑" panose="020B0503020204020204" pitchFamily="34" charset="-122"/>
              <a:ea typeface="微软雅黑" panose="020B0503020204020204" pitchFamily="34" charset="-122"/>
            </a:endParaRPr>
          </a:p>
        </p:txBody>
      </p:sp>
      <p:grpSp>
        <p:nvGrpSpPr>
          <p:cNvPr id="3" name="组合 2"/>
          <p:cNvGrpSpPr/>
          <p:nvPr/>
        </p:nvGrpSpPr>
        <p:grpSpPr>
          <a:xfrm>
            <a:off x="661982" y="925513"/>
            <a:ext cx="7235830" cy="1035121"/>
            <a:chOff x="1176332" y="1052513"/>
            <a:chExt cx="7235830" cy="1035121"/>
          </a:xfrm>
        </p:grpSpPr>
        <p:sp>
          <p:nvSpPr>
            <p:cNvPr id="4" name="AutoShape 34"/>
            <p:cNvSpPr>
              <a:spLocks noChangeArrowheads="1"/>
            </p:cNvSpPr>
            <p:nvPr/>
          </p:nvSpPr>
          <p:spPr bwMode="gray">
            <a:xfrm>
              <a:off x="1322387" y="1166813"/>
              <a:ext cx="7089775" cy="884237"/>
            </a:xfrm>
            <a:prstGeom prst="roundRect">
              <a:avLst>
                <a:gd name="adj" fmla="val 16667"/>
              </a:avLst>
            </a:prstGeom>
            <a:solidFill>
              <a:srgbClr val="C5E2FF">
                <a:alpha val="44000"/>
              </a:srgbClr>
            </a:solidFill>
            <a:ln w="9525">
              <a:noFill/>
              <a:round/>
            </a:ln>
            <a:effectLst/>
          </p:spPr>
          <p:txBody>
            <a:bodyPr wrap="none" anchor="ctr"/>
            <a:lstStyle/>
            <a:p>
              <a:pPr fontAlgn="auto">
                <a:spcBef>
                  <a:spcPts val="0"/>
                </a:spcBef>
                <a:spcAft>
                  <a:spcPts val="0"/>
                </a:spcAft>
                <a:defRPr/>
              </a:pPr>
              <a:endParaRPr lang="zh-CN" altLang="en-US" u="sng" kern="0" smtClean="0">
                <a:solidFill>
                  <a:sysClr val="windowText" lastClr="000000"/>
                </a:solidFill>
              </a:endParaRPr>
            </a:p>
          </p:txBody>
        </p:sp>
        <p:sp>
          <p:nvSpPr>
            <p:cNvPr id="5" name="AutoShape 36"/>
            <p:cNvSpPr>
              <a:spLocks noChangeArrowheads="1"/>
            </p:cNvSpPr>
            <p:nvPr/>
          </p:nvSpPr>
          <p:spPr bwMode="gray">
            <a:xfrm>
              <a:off x="1212849" y="1255713"/>
              <a:ext cx="7199313" cy="814387"/>
            </a:xfrm>
            <a:prstGeom prst="roundRect">
              <a:avLst>
                <a:gd name="adj" fmla="val 16667"/>
              </a:avLst>
            </a:prstGeom>
            <a:solidFill>
              <a:srgbClr val="C7E4F9"/>
            </a:solidFill>
            <a:ln w="9525" algn="ctr">
              <a:noFill/>
              <a:round/>
            </a:ln>
            <a:effectLst/>
          </p:spPr>
          <p:txBody>
            <a:bodyPr wrap="none" anchor="ctr"/>
            <a:lstStyle/>
            <a:p>
              <a:pPr fontAlgn="auto">
                <a:spcBef>
                  <a:spcPts val="0"/>
                </a:spcBef>
                <a:spcAft>
                  <a:spcPts val="0"/>
                </a:spcAft>
                <a:defRPr/>
              </a:pPr>
              <a:endParaRPr lang="zh-CN" altLang="en-US" u="sng" kern="0" smtClean="0">
                <a:solidFill>
                  <a:sysClr val="windowText" lastClr="000000"/>
                </a:solidFill>
              </a:endParaRPr>
            </a:p>
          </p:txBody>
        </p:sp>
        <p:grpSp>
          <p:nvGrpSpPr>
            <p:cNvPr id="6" name="Group 47"/>
            <p:cNvGrpSpPr/>
            <p:nvPr/>
          </p:nvGrpSpPr>
          <p:grpSpPr bwMode="auto">
            <a:xfrm>
              <a:off x="1206500" y="1052513"/>
              <a:ext cx="3852863" cy="401637"/>
              <a:chOff x="720" y="1392"/>
              <a:chExt cx="4058" cy="480"/>
            </a:xfrm>
          </p:grpSpPr>
          <p:sp>
            <p:nvSpPr>
              <p:cNvPr id="9" name="AutoShape 48"/>
              <p:cNvSpPr>
                <a:spLocks noChangeArrowheads="1"/>
              </p:cNvSpPr>
              <p:nvPr/>
            </p:nvSpPr>
            <p:spPr bwMode="gray">
              <a:xfrm>
                <a:off x="720" y="1392"/>
                <a:ext cx="4058" cy="480"/>
              </a:xfrm>
              <a:prstGeom prst="roundRect">
                <a:avLst>
                  <a:gd name="adj" fmla="val 17509"/>
                </a:avLst>
              </a:prstGeom>
              <a:solidFill>
                <a:srgbClr val="1265C0"/>
              </a:soli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nvGrpSpPr>
              <p:cNvPr id="10" name="Group 49"/>
              <p:cNvGrpSpPr/>
              <p:nvPr/>
            </p:nvGrpSpPr>
            <p:grpSpPr bwMode="auto">
              <a:xfrm>
                <a:off x="730" y="1407"/>
                <a:ext cx="4043" cy="444"/>
                <a:chOff x="744" y="1407"/>
                <a:chExt cx="3988" cy="444"/>
              </a:xfrm>
            </p:grpSpPr>
            <p:sp>
              <p:nvSpPr>
                <p:cNvPr id="11" name="AutoShape 50"/>
                <p:cNvSpPr>
                  <a:spLocks noChangeArrowheads="1"/>
                </p:cNvSpPr>
                <p:nvPr/>
              </p:nvSpPr>
              <p:spPr bwMode="gray">
                <a:xfrm>
                  <a:off x="744" y="1736"/>
                  <a:ext cx="3988" cy="115"/>
                </a:xfrm>
                <a:prstGeom prst="roundRect">
                  <a:avLst>
                    <a:gd name="adj" fmla="val 50000"/>
                  </a:avLst>
                </a:prstGeom>
                <a:gradFill rotWithShape="1">
                  <a:gsLst>
                    <a:gs pos="0">
                      <a:srgbClr val="417799">
                        <a:alpha val="0"/>
                      </a:srgbClr>
                    </a:gs>
                    <a:gs pos="100000">
                      <a:srgbClr val="417799">
                        <a:gamma/>
                        <a:tint val="20000"/>
                        <a:invGamma/>
                      </a:srgbClr>
                    </a:gs>
                  </a:gsLst>
                  <a:lin ang="5400000" scaled="1"/>
                </a:gra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sp>
              <p:nvSpPr>
                <p:cNvPr id="12" name="AutoShape 51"/>
                <p:cNvSpPr>
                  <a:spLocks noChangeArrowheads="1"/>
                </p:cNvSpPr>
                <p:nvPr/>
              </p:nvSpPr>
              <p:spPr bwMode="gray">
                <a:xfrm>
                  <a:off x="744" y="1407"/>
                  <a:ext cx="3988" cy="115"/>
                </a:xfrm>
                <a:prstGeom prst="roundRect">
                  <a:avLst>
                    <a:gd name="adj" fmla="val 50000"/>
                  </a:avLst>
                </a:prstGeom>
                <a:gradFill rotWithShape="1">
                  <a:gsLst>
                    <a:gs pos="0">
                      <a:srgbClr val="417799">
                        <a:gamma/>
                        <a:tint val="22353"/>
                        <a:invGamma/>
                      </a:srgbClr>
                    </a:gs>
                    <a:gs pos="100000">
                      <a:srgbClr val="417799">
                        <a:alpha val="0"/>
                      </a:srgbClr>
                    </a:gs>
                  </a:gsLst>
                  <a:lin ang="5400000" scaled="1"/>
                </a:gra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grpSp>
        <p:sp>
          <p:nvSpPr>
            <p:cNvPr id="7" name="Rectangle 52"/>
            <p:cNvSpPr>
              <a:spLocks noChangeArrowheads="1"/>
            </p:cNvSpPr>
            <p:nvPr/>
          </p:nvSpPr>
          <p:spPr bwMode="gray">
            <a:xfrm>
              <a:off x="1176332" y="1065213"/>
              <a:ext cx="3924300" cy="307758"/>
            </a:xfrm>
            <a:prstGeom prst="rect">
              <a:avLst/>
            </a:prstGeom>
            <a:noFill/>
            <a:ln w="9525">
              <a:noFill/>
              <a:miter lim="800000"/>
            </a:ln>
            <a:effectLst/>
          </p:spPr>
          <p:txBody>
            <a:bodyPr wrap="square" lIns="91422" tIns="45711" rIns="91422" bIns="45711">
              <a:spAutoFit/>
            </a:bodyPr>
            <a:lstStyle/>
            <a:p>
              <a:pPr>
                <a:spcBef>
                  <a:spcPct val="50000"/>
                </a:spcBef>
                <a:buClr>
                  <a:srgbClr val="1F3F5F"/>
                </a:buClr>
              </a:pPr>
              <a:r>
                <a:rPr lang="zh-CN" altLang="en-US" sz="1400" b="1" dirty="0" smtClean="0">
                  <a:solidFill>
                    <a:srgbClr val="FFFFFF"/>
                  </a:solidFill>
                  <a:latin typeface="华文细黑"/>
                  <a:ea typeface="华文细黑"/>
                  <a:cs typeface="Arial" panose="020B0604020202020204" pitchFamily="34" charset="0"/>
                </a:rPr>
                <a:t>将基于</a:t>
              </a:r>
              <a:r>
                <a:rPr lang="en-US" altLang="zh-CN" sz="1400" b="1" dirty="0" smtClean="0">
                  <a:solidFill>
                    <a:srgbClr val="FFFFFF"/>
                  </a:solidFill>
                  <a:latin typeface="华文细黑"/>
                  <a:ea typeface="华文细黑"/>
                  <a:cs typeface="Arial" panose="020B0604020202020204" pitchFamily="34" charset="0"/>
                </a:rPr>
                <a:t>IP</a:t>
              </a:r>
              <a:r>
                <a:rPr lang="zh-CN" altLang="en-US" sz="1400" b="1" dirty="0" smtClean="0">
                  <a:solidFill>
                    <a:srgbClr val="FFFFFF"/>
                  </a:solidFill>
                  <a:latin typeface="华文细黑"/>
                  <a:ea typeface="华文细黑"/>
                  <a:cs typeface="Arial" panose="020B0604020202020204" pitchFamily="34" charset="0"/>
                </a:rPr>
                <a:t>地址的业务策略迁移到基于安全组上来</a:t>
              </a:r>
              <a:endParaRPr lang="en-US" altLang="zh-CN" sz="1400" b="1" dirty="0">
                <a:solidFill>
                  <a:srgbClr val="FFFFFF"/>
                </a:solidFill>
                <a:latin typeface="华文细黑"/>
                <a:ea typeface="华文细黑"/>
                <a:cs typeface="Arial" panose="020B0604020202020204" pitchFamily="34" charset="0"/>
              </a:endParaRPr>
            </a:p>
          </p:txBody>
        </p:sp>
        <p:sp>
          <p:nvSpPr>
            <p:cNvPr id="8" name="Rectangle 55"/>
            <p:cNvSpPr>
              <a:spLocks noChangeArrowheads="1"/>
            </p:cNvSpPr>
            <p:nvPr/>
          </p:nvSpPr>
          <p:spPr bwMode="white">
            <a:xfrm>
              <a:off x="1690688" y="1487488"/>
              <a:ext cx="6710362" cy="600146"/>
            </a:xfrm>
            <a:prstGeom prst="rect">
              <a:avLst/>
            </a:prstGeom>
            <a:noFill/>
            <a:ln w="9525">
              <a:noFill/>
              <a:miter lim="800000"/>
            </a:ln>
            <a:effectLst/>
          </p:spPr>
          <p:txBody>
            <a:bodyPr wrap="square" lIns="91422" tIns="45711" rIns="91422" bIns="45711">
              <a:spAutoFit/>
            </a:bodyPr>
            <a:lstStyle/>
            <a:p>
              <a:pPr eaLnBrk="0" hangingPunct="0">
                <a:lnSpc>
                  <a:spcPct val="110000"/>
                </a:lnSpc>
              </a:pPr>
              <a:r>
                <a:rPr lang="en-US" altLang="zh-CN" sz="1000" b="1" dirty="0" smtClean="0">
                  <a:solidFill>
                    <a:srgbClr val="000000"/>
                  </a:solidFill>
                  <a:latin typeface="Arial" panose="020B0604020202020204" pitchFamily="34" charset="0"/>
                  <a:cs typeface="Arial" panose="020B0604020202020204" pitchFamily="34" charset="0"/>
                </a:rPr>
                <a:t>ENP</a:t>
              </a:r>
              <a:r>
                <a:rPr lang="zh-CN" altLang="en-US" sz="1000" b="1" dirty="0" smtClean="0">
                  <a:solidFill>
                    <a:srgbClr val="000000"/>
                  </a:solidFill>
                  <a:latin typeface="Arial" panose="020B0604020202020204" pitchFamily="34" charset="0"/>
                  <a:cs typeface="Arial" panose="020B0604020202020204" pitchFamily="34" charset="0"/>
                </a:rPr>
                <a:t>板卡让敏捷交换机不仅可以按照报文字段来匹配业务策略，还可以先根据报文字段匹配逻辑意义上的一个虚拟组（安全组），再根据安全组去匹配业务策略。这使得业务策略完全与</a:t>
              </a:r>
              <a:r>
                <a:rPr lang="en-US" altLang="zh-CN" sz="1000" b="1" dirty="0" smtClean="0">
                  <a:solidFill>
                    <a:srgbClr val="000000"/>
                  </a:solidFill>
                  <a:latin typeface="Arial" panose="020B0604020202020204" pitchFamily="34" charset="0"/>
                  <a:cs typeface="Arial" panose="020B0604020202020204" pitchFamily="34" charset="0"/>
                </a:rPr>
                <a:t>IP</a:t>
              </a:r>
              <a:r>
                <a:rPr lang="zh-CN" altLang="en-US" sz="1000" b="1" dirty="0" smtClean="0">
                  <a:solidFill>
                    <a:srgbClr val="000000"/>
                  </a:solidFill>
                  <a:latin typeface="Arial" panose="020B0604020202020204" pitchFamily="34" charset="0"/>
                  <a:cs typeface="Arial" panose="020B0604020202020204" pitchFamily="34" charset="0"/>
                </a:rPr>
                <a:t>地址解耦，管理员预定义业务策略时无需考虑用户使用的</a:t>
              </a:r>
              <a:r>
                <a:rPr lang="en-US" altLang="zh-CN" sz="1000" b="1" dirty="0" smtClean="0">
                  <a:solidFill>
                    <a:srgbClr val="000000"/>
                  </a:solidFill>
                  <a:latin typeface="Arial" panose="020B0604020202020204" pitchFamily="34" charset="0"/>
                  <a:cs typeface="Arial" panose="020B0604020202020204" pitchFamily="34" charset="0"/>
                </a:rPr>
                <a:t>IP</a:t>
              </a:r>
              <a:r>
                <a:rPr lang="zh-CN" altLang="en-US" sz="1000" b="1" dirty="0" smtClean="0">
                  <a:solidFill>
                    <a:srgbClr val="000000"/>
                  </a:solidFill>
                  <a:latin typeface="Arial" panose="020B0604020202020204" pitchFamily="34" charset="0"/>
                  <a:cs typeface="Arial" panose="020B0604020202020204" pitchFamily="34" charset="0"/>
                </a:rPr>
                <a:t>地址范围。这使得在用户在物理移动的场景下，基于逻辑分组的业务策略可以保持稳定不变。</a:t>
              </a:r>
              <a:endParaRPr lang="en-US" altLang="zh-CN" sz="1000" b="1" dirty="0">
                <a:solidFill>
                  <a:srgbClr val="000000"/>
                </a:solidFill>
                <a:latin typeface="Arial" panose="020B0604020202020204" pitchFamily="34" charset="0"/>
                <a:cs typeface="Arial" panose="020B0604020202020204" pitchFamily="34" charset="0"/>
              </a:endParaRPr>
            </a:p>
          </p:txBody>
        </p:sp>
      </p:grpSp>
      <p:grpSp>
        <p:nvGrpSpPr>
          <p:cNvPr id="13" name="组合 12"/>
          <p:cNvGrpSpPr/>
          <p:nvPr/>
        </p:nvGrpSpPr>
        <p:grpSpPr>
          <a:xfrm>
            <a:off x="688975" y="2130425"/>
            <a:ext cx="7215187" cy="1009721"/>
            <a:chOff x="1203325" y="2409825"/>
            <a:chExt cx="7215187" cy="1009721"/>
          </a:xfrm>
        </p:grpSpPr>
        <p:sp>
          <p:nvSpPr>
            <p:cNvPr id="14" name="AutoShape 31"/>
            <p:cNvSpPr>
              <a:spLocks noChangeArrowheads="1"/>
            </p:cNvSpPr>
            <p:nvPr/>
          </p:nvSpPr>
          <p:spPr bwMode="gray">
            <a:xfrm>
              <a:off x="1328737" y="2490788"/>
              <a:ext cx="7089775" cy="884237"/>
            </a:xfrm>
            <a:prstGeom prst="roundRect">
              <a:avLst>
                <a:gd name="adj" fmla="val 16667"/>
              </a:avLst>
            </a:prstGeom>
            <a:solidFill>
              <a:srgbClr val="D9E9C1">
                <a:alpha val="41000"/>
              </a:srgbClr>
            </a:solidFill>
            <a:ln w="9525" algn="ctr">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sp>
          <p:nvSpPr>
            <p:cNvPr id="15" name="AutoShape 32"/>
            <p:cNvSpPr>
              <a:spLocks noChangeArrowheads="1"/>
            </p:cNvSpPr>
            <p:nvPr/>
          </p:nvSpPr>
          <p:spPr bwMode="gray">
            <a:xfrm>
              <a:off x="1219199" y="2566988"/>
              <a:ext cx="7192963" cy="814387"/>
            </a:xfrm>
            <a:prstGeom prst="roundRect">
              <a:avLst>
                <a:gd name="adj" fmla="val 16667"/>
              </a:avLst>
            </a:prstGeom>
            <a:solidFill>
              <a:srgbClr val="DCEAC8"/>
            </a:solidFill>
            <a:ln w="9525" algn="ctr">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nvGrpSpPr>
            <p:cNvPr id="16" name="Group 37"/>
            <p:cNvGrpSpPr/>
            <p:nvPr/>
          </p:nvGrpSpPr>
          <p:grpSpPr bwMode="auto">
            <a:xfrm>
              <a:off x="1203325" y="2409825"/>
              <a:ext cx="3852863" cy="401638"/>
              <a:chOff x="720" y="1392"/>
              <a:chExt cx="4058" cy="480"/>
            </a:xfrm>
          </p:grpSpPr>
          <p:sp>
            <p:nvSpPr>
              <p:cNvPr id="19" name="AutoShape 38"/>
              <p:cNvSpPr>
                <a:spLocks noChangeArrowheads="1"/>
              </p:cNvSpPr>
              <p:nvPr/>
            </p:nvSpPr>
            <p:spPr bwMode="gray">
              <a:xfrm>
                <a:off x="720" y="1392"/>
                <a:ext cx="4058" cy="480"/>
              </a:xfrm>
              <a:prstGeom prst="roundRect">
                <a:avLst>
                  <a:gd name="adj" fmla="val 17509"/>
                </a:avLst>
              </a:prstGeom>
              <a:solidFill>
                <a:srgbClr val="79A400"/>
              </a:soli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nvGrpSpPr>
              <p:cNvPr id="20" name="Group 39"/>
              <p:cNvGrpSpPr/>
              <p:nvPr/>
            </p:nvGrpSpPr>
            <p:grpSpPr bwMode="auto">
              <a:xfrm>
                <a:off x="730" y="1407"/>
                <a:ext cx="4043" cy="444"/>
                <a:chOff x="744" y="1407"/>
                <a:chExt cx="3988" cy="444"/>
              </a:xfrm>
            </p:grpSpPr>
            <p:sp>
              <p:nvSpPr>
                <p:cNvPr id="21" name="AutoShape 40"/>
                <p:cNvSpPr>
                  <a:spLocks noChangeArrowheads="1"/>
                </p:cNvSpPr>
                <p:nvPr/>
              </p:nvSpPr>
              <p:spPr bwMode="gray">
                <a:xfrm>
                  <a:off x="744" y="1736"/>
                  <a:ext cx="3988" cy="115"/>
                </a:xfrm>
                <a:prstGeom prst="roundRect">
                  <a:avLst>
                    <a:gd name="adj" fmla="val 50000"/>
                  </a:avLst>
                </a:prstGeom>
                <a:gradFill rotWithShape="1">
                  <a:gsLst>
                    <a:gs pos="0">
                      <a:srgbClr val="009999">
                        <a:alpha val="0"/>
                      </a:srgbClr>
                    </a:gs>
                    <a:gs pos="100000">
                      <a:srgbClr val="009999">
                        <a:gamma/>
                        <a:tint val="19216"/>
                        <a:invGamma/>
                      </a:srgbClr>
                    </a:gs>
                  </a:gsLst>
                  <a:lin ang="5400000" scaled="1"/>
                </a:gra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sp>
              <p:nvSpPr>
                <p:cNvPr id="22" name="AutoShape 41"/>
                <p:cNvSpPr>
                  <a:spLocks noChangeArrowheads="1"/>
                </p:cNvSpPr>
                <p:nvPr/>
              </p:nvSpPr>
              <p:spPr bwMode="gray">
                <a:xfrm>
                  <a:off x="744" y="1407"/>
                  <a:ext cx="3988" cy="115"/>
                </a:xfrm>
                <a:prstGeom prst="roundRect">
                  <a:avLst>
                    <a:gd name="adj" fmla="val 50000"/>
                  </a:avLst>
                </a:prstGeom>
                <a:gradFill rotWithShape="1">
                  <a:gsLst>
                    <a:gs pos="0">
                      <a:srgbClr val="009999">
                        <a:gamma/>
                        <a:tint val="15686"/>
                        <a:invGamma/>
                      </a:srgbClr>
                    </a:gs>
                    <a:gs pos="100000">
                      <a:srgbClr val="009999">
                        <a:alpha val="0"/>
                      </a:srgbClr>
                    </a:gs>
                  </a:gsLst>
                  <a:lin ang="5400000" scaled="1"/>
                </a:gra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grpSp>
        <p:sp>
          <p:nvSpPr>
            <p:cNvPr id="17" name="Rectangle 53"/>
            <p:cNvSpPr>
              <a:spLocks noChangeArrowheads="1"/>
            </p:cNvSpPr>
            <p:nvPr/>
          </p:nvSpPr>
          <p:spPr bwMode="gray">
            <a:xfrm>
              <a:off x="1301750" y="2436813"/>
              <a:ext cx="3613150" cy="307758"/>
            </a:xfrm>
            <a:prstGeom prst="rect">
              <a:avLst/>
            </a:prstGeom>
            <a:noFill/>
            <a:ln w="9525">
              <a:noFill/>
              <a:miter lim="800000"/>
            </a:ln>
            <a:effectLst/>
          </p:spPr>
          <p:txBody>
            <a:bodyPr wrap="square" lIns="91422" tIns="45711" rIns="91422" bIns="45711">
              <a:spAutoFit/>
            </a:bodyPr>
            <a:lstStyle/>
            <a:p>
              <a:pPr>
                <a:spcBef>
                  <a:spcPct val="50000"/>
                </a:spcBef>
                <a:buClr>
                  <a:srgbClr val="1F3F5F"/>
                </a:buClr>
              </a:pPr>
              <a:r>
                <a:rPr lang="zh-CN" altLang="en-US" sz="1400" b="1" dirty="0" smtClean="0">
                  <a:solidFill>
                    <a:srgbClr val="FFFFFF"/>
                  </a:solidFill>
                  <a:latin typeface="华文细黑"/>
                  <a:ea typeface="华文细黑"/>
                  <a:cs typeface="Arial" panose="020B0604020202020204" pitchFamily="34" charset="0"/>
                </a:rPr>
                <a:t>让非认证点设备也可以识别报文的用户属性</a:t>
              </a:r>
              <a:endParaRPr lang="en-US" altLang="zh-CN" sz="1400" b="1" dirty="0">
                <a:solidFill>
                  <a:srgbClr val="FFFFFF"/>
                </a:solidFill>
                <a:latin typeface="华文细黑"/>
                <a:ea typeface="华文细黑"/>
                <a:cs typeface="Arial" panose="020B0604020202020204" pitchFamily="34" charset="0"/>
              </a:endParaRPr>
            </a:p>
          </p:txBody>
        </p:sp>
        <p:sp>
          <p:nvSpPr>
            <p:cNvPr id="18" name="Rectangle 57"/>
            <p:cNvSpPr>
              <a:spLocks noChangeArrowheads="1"/>
            </p:cNvSpPr>
            <p:nvPr/>
          </p:nvSpPr>
          <p:spPr bwMode="white">
            <a:xfrm>
              <a:off x="1711325" y="2819400"/>
              <a:ext cx="6626225" cy="600146"/>
            </a:xfrm>
            <a:prstGeom prst="rect">
              <a:avLst/>
            </a:prstGeom>
            <a:noFill/>
            <a:ln w="9525">
              <a:noFill/>
              <a:miter lim="800000"/>
            </a:ln>
            <a:effectLst/>
          </p:spPr>
          <p:txBody>
            <a:bodyPr wrap="square" lIns="91422" tIns="45711" rIns="91422" bIns="45711">
              <a:spAutoFit/>
            </a:bodyPr>
            <a:lstStyle/>
            <a:p>
              <a:pPr eaLnBrk="0" hangingPunct="0">
                <a:lnSpc>
                  <a:spcPct val="110000"/>
                </a:lnSpc>
              </a:pPr>
              <a:r>
                <a:rPr lang="zh-CN" altLang="en-US" sz="1000" b="1" dirty="0" smtClean="0">
                  <a:solidFill>
                    <a:srgbClr val="000000"/>
                  </a:solidFill>
                  <a:latin typeface="Arial" panose="020B0604020202020204" pitchFamily="34" charset="0"/>
                  <a:cs typeface="Arial" panose="020B0604020202020204" pitchFamily="34" charset="0"/>
                </a:rPr>
                <a:t>在敏捷网络中引入</a:t>
              </a:r>
              <a:r>
                <a:rPr lang="en-US" altLang="zh-CN" sz="1000" b="1" dirty="0" smtClean="0">
                  <a:solidFill>
                    <a:srgbClr val="000000"/>
                  </a:solidFill>
                  <a:latin typeface="Arial" panose="020B0604020202020204" pitchFamily="34" charset="0"/>
                  <a:cs typeface="Arial" panose="020B0604020202020204" pitchFamily="34" charset="0"/>
                </a:rPr>
                <a:t>Agile Controller</a:t>
              </a:r>
              <a:r>
                <a:rPr lang="zh-CN" altLang="en-US" sz="1000" b="1" dirty="0" smtClean="0">
                  <a:solidFill>
                    <a:srgbClr val="000000"/>
                  </a:solidFill>
                  <a:latin typeface="Arial" panose="020B0604020202020204" pitchFamily="34" charset="0"/>
                  <a:cs typeface="Arial" panose="020B0604020202020204" pitchFamily="34" charset="0"/>
                </a:rPr>
                <a:t>这一“管理核心”。</a:t>
              </a:r>
              <a:r>
                <a:rPr lang="en-US" altLang="zh-CN" sz="1000" b="1" dirty="0" smtClean="0">
                  <a:solidFill>
                    <a:srgbClr val="000000"/>
                  </a:solidFill>
                  <a:latin typeface="Arial" panose="020B0604020202020204" pitchFamily="34" charset="0"/>
                  <a:cs typeface="Arial" panose="020B0604020202020204" pitchFamily="34" charset="0"/>
                </a:rPr>
                <a:t>Controller</a:t>
              </a:r>
              <a:r>
                <a:rPr lang="zh-CN" altLang="en-US" sz="1000" b="1" dirty="0" smtClean="0">
                  <a:solidFill>
                    <a:srgbClr val="000000"/>
                  </a:solidFill>
                  <a:latin typeface="Arial" panose="020B0604020202020204" pitchFamily="34" charset="0"/>
                  <a:cs typeface="Arial" panose="020B0604020202020204" pitchFamily="34" charset="0"/>
                </a:rPr>
                <a:t>可以作为认证中心统一管理全网用户的。非认证点设备通过向</a:t>
              </a:r>
              <a:r>
                <a:rPr lang="en-US" altLang="zh-CN" sz="1000" b="1" dirty="0" smtClean="0">
                  <a:solidFill>
                    <a:srgbClr val="000000"/>
                  </a:solidFill>
                  <a:latin typeface="Arial" panose="020B0604020202020204" pitchFamily="34" charset="0"/>
                  <a:cs typeface="Arial" panose="020B0604020202020204" pitchFamily="34" charset="0"/>
                </a:rPr>
                <a:t>Controller</a:t>
              </a:r>
              <a:r>
                <a:rPr lang="zh-CN" altLang="en-US" sz="1000" b="1" dirty="0" smtClean="0">
                  <a:solidFill>
                    <a:srgbClr val="000000"/>
                  </a:solidFill>
                  <a:latin typeface="Arial" panose="020B0604020202020204" pitchFamily="34" charset="0"/>
                  <a:cs typeface="Arial" panose="020B0604020202020204" pitchFamily="34" charset="0"/>
                </a:rPr>
                <a:t>主动查询，可以获得</a:t>
              </a:r>
              <a:r>
                <a:rPr lang="en-US" altLang="zh-CN" sz="1000" b="1" dirty="0" smtClean="0">
                  <a:solidFill>
                    <a:srgbClr val="000000"/>
                  </a:solidFill>
                  <a:latin typeface="Arial" panose="020B0604020202020204" pitchFamily="34" charset="0"/>
                  <a:cs typeface="Arial" panose="020B0604020202020204" pitchFamily="34" charset="0"/>
                </a:rPr>
                <a:t>IP</a:t>
              </a:r>
              <a:r>
                <a:rPr lang="zh-CN" altLang="en-US" sz="1000" b="1" dirty="0" smtClean="0">
                  <a:solidFill>
                    <a:srgbClr val="000000"/>
                  </a:solidFill>
                  <a:latin typeface="Arial" panose="020B0604020202020204" pitchFamily="34" charset="0"/>
                  <a:cs typeface="Arial" panose="020B0604020202020204" pitchFamily="34" charset="0"/>
                </a:rPr>
                <a:t>地址与逻辑组的对应关系。这样非认证点设备也识别报文的源、目的安全组信息，并且匹配执行基于安全组的策略。</a:t>
              </a:r>
              <a:endParaRPr lang="en-US" altLang="zh-CN" sz="1000" b="1" dirty="0">
                <a:solidFill>
                  <a:srgbClr val="000000"/>
                </a:solidFill>
                <a:latin typeface="Arial" panose="020B0604020202020204" pitchFamily="34" charset="0"/>
                <a:cs typeface="Arial" panose="020B0604020202020204" pitchFamily="34" charset="0"/>
              </a:endParaRPr>
            </a:p>
          </p:txBody>
        </p:sp>
      </p:grpSp>
      <p:grpSp>
        <p:nvGrpSpPr>
          <p:cNvPr id="23" name="组合 22"/>
          <p:cNvGrpSpPr/>
          <p:nvPr/>
        </p:nvGrpSpPr>
        <p:grpSpPr>
          <a:xfrm>
            <a:off x="692150" y="3306763"/>
            <a:ext cx="7205662" cy="1255198"/>
            <a:chOff x="1206500" y="3922713"/>
            <a:chExt cx="7205662" cy="1255198"/>
          </a:xfrm>
        </p:grpSpPr>
        <p:sp>
          <p:nvSpPr>
            <p:cNvPr id="24" name="AutoShape 63"/>
            <p:cNvSpPr>
              <a:spLocks noChangeArrowheads="1"/>
            </p:cNvSpPr>
            <p:nvPr/>
          </p:nvSpPr>
          <p:spPr bwMode="gray">
            <a:xfrm>
              <a:off x="1322387" y="4056063"/>
              <a:ext cx="7089775" cy="884237"/>
            </a:xfrm>
            <a:prstGeom prst="roundRect">
              <a:avLst>
                <a:gd name="adj" fmla="val 16667"/>
              </a:avLst>
            </a:prstGeom>
            <a:solidFill>
              <a:srgbClr val="E1E7FB">
                <a:alpha val="39000"/>
              </a:srgbClr>
            </a:solidFill>
            <a:ln w="9525" algn="ctr">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sp>
          <p:nvSpPr>
            <p:cNvPr id="25" name="AutoShape 64"/>
            <p:cNvSpPr>
              <a:spLocks noChangeArrowheads="1"/>
            </p:cNvSpPr>
            <p:nvPr/>
          </p:nvSpPr>
          <p:spPr bwMode="gray">
            <a:xfrm>
              <a:off x="1212849" y="4125913"/>
              <a:ext cx="7199313" cy="1031875"/>
            </a:xfrm>
            <a:prstGeom prst="roundRect">
              <a:avLst>
                <a:gd name="adj" fmla="val 16667"/>
              </a:avLst>
            </a:prstGeom>
            <a:solidFill>
              <a:srgbClr val="E1E7FB"/>
            </a:solidFill>
            <a:ln w="9525" algn="ctr">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nvGrpSpPr>
            <p:cNvPr id="26" name="Group 65"/>
            <p:cNvGrpSpPr/>
            <p:nvPr/>
          </p:nvGrpSpPr>
          <p:grpSpPr bwMode="auto">
            <a:xfrm>
              <a:off x="1206500" y="3922713"/>
              <a:ext cx="3852863" cy="401637"/>
              <a:chOff x="720" y="1392"/>
              <a:chExt cx="4058" cy="480"/>
            </a:xfrm>
          </p:grpSpPr>
          <p:sp>
            <p:nvSpPr>
              <p:cNvPr id="29" name="AutoShape 66"/>
              <p:cNvSpPr>
                <a:spLocks noChangeArrowheads="1"/>
              </p:cNvSpPr>
              <p:nvPr/>
            </p:nvSpPr>
            <p:spPr bwMode="gray">
              <a:xfrm>
                <a:off x="720" y="1392"/>
                <a:ext cx="4058" cy="480"/>
              </a:xfrm>
              <a:prstGeom prst="roundRect">
                <a:avLst>
                  <a:gd name="adj" fmla="val 17509"/>
                </a:avLst>
              </a:prstGeom>
              <a:solidFill>
                <a:srgbClr val="3E54C2">
                  <a:alpha val="77000"/>
                </a:srgbClr>
              </a:soli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nvGrpSpPr>
              <p:cNvPr id="30" name="Group 67"/>
              <p:cNvGrpSpPr/>
              <p:nvPr/>
            </p:nvGrpSpPr>
            <p:grpSpPr bwMode="auto">
              <a:xfrm>
                <a:off x="730" y="1407"/>
                <a:ext cx="4043" cy="444"/>
                <a:chOff x="744" y="1407"/>
                <a:chExt cx="3988" cy="444"/>
              </a:xfrm>
            </p:grpSpPr>
            <p:sp>
              <p:nvSpPr>
                <p:cNvPr id="31" name="AutoShape 68"/>
                <p:cNvSpPr>
                  <a:spLocks noChangeArrowheads="1"/>
                </p:cNvSpPr>
                <p:nvPr/>
              </p:nvSpPr>
              <p:spPr bwMode="gray">
                <a:xfrm>
                  <a:off x="744" y="1736"/>
                  <a:ext cx="3988" cy="115"/>
                </a:xfrm>
                <a:prstGeom prst="roundRect">
                  <a:avLst>
                    <a:gd name="adj" fmla="val 50000"/>
                  </a:avLst>
                </a:prstGeom>
                <a:gradFill rotWithShape="1">
                  <a:gsLst>
                    <a:gs pos="0">
                      <a:srgbClr val="417799">
                        <a:alpha val="0"/>
                      </a:srgbClr>
                    </a:gs>
                    <a:gs pos="100000">
                      <a:srgbClr val="417799">
                        <a:gamma/>
                        <a:tint val="20000"/>
                        <a:invGamma/>
                      </a:srgbClr>
                    </a:gs>
                  </a:gsLst>
                  <a:lin ang="5400000" scaled="1"/>
                </a:gra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sp>
              <p:nvSpPr>
                <p:cNvPr id="32" name="AutoShape 69"/>
                <p:cNvSpPr>
                  <a:spLocks noChangeArrowheads="1"/>
                </p:cNvSpPr>
                <p:nvPr/>
              </p:nvSpPr>
              <p:spPr bwMode="gray">
                <a:xfrm>
                  <a:off x="744" y="1407"/>
                  <a:ext cx="3988" cy="115"/>
                </a:xfrm>
                <a:prstGeom prst="roundRect">
                  <a:avLst>
                    <a:gd name="adj" fmla="val 50000"/>
                  </a:avLst>
                </a:prstGeom>
                <a:gradFill rotWithShape="1">
                  <a:gsLst>
                    <a:gs pos="0">
                      <a:srgbClr val="417799">
                        <a:gamma/>
                        <a:tint val="22353"/>
                        <a:invGamma/>
                      </a:srgbClr>
                    </a:gs>
                    <a:gs pos="100000">
                      <a:srgbClr val="417799">
                        <a:alpha val="0"/>
                      </a:srgbClr>
                    </a:gs>
                  </a:gsLst>
                  <a:lin ang="5400000" scaled="1"/>
                </a:gradFill>
                <a:ln w="9525">
                  <a:noFill/>
                  <a:round/>
                </a:ln>
                <a:effectLst/>
              </p:spPr>
              <p:txBody>
                <a:bodyPr wrap="none" anchor="ctr"/>
                <a:lstStyle/>
                <a:p>
                  <a:pPr fontAlgn="auto">
                    <a:spcBef>
                      <a:spcPts val="0"/>
                    </a:spcBef>
                    <a:spcAft>
                      <a:spcPts val="0"/>
                    </a:spcAft>
                    <a:defRPr/>
                  </a:pPr>
                  <a:endParaRPr lang="zh-CN" altLang="en-US" kern="0" smtClean="0">
                    <a:solidFill>
                      <a:sysClr val="windowText" lastClr="000000"/>
                    </a:solidFill>
                  </a:endParaRPr>
                </a:p>
              </p:txBody>
            </p:sp>
          </p:grpSp>
        </p:grpSp>
        <p:sp>
          <p:nvSpPr>
            <p:cNvPr id="27" name="Rectangle 70"/>
            <p:cNvSpPr>
              <a:spLocks noChangeArrowheads="1"/>
            </p:cNvSpPr>
            <p:nvPr/>
          </p:nvSpPr>
          <p:spPr bwMode="gray">
            <a:xfrm>
              <a:off x="1289050" y="3935413"/>
              <a:ext cx="3727450" cy="307758"/>
            </a:xfrm>
            <a:prstGeom prst="rect">
              <a:avLst/>
            </a:prstGeom>
            <a:noFill/>
            <a:ln w="9525">
              <a:noFill/>
              <a:miter lim="800000"/>
            </a:ln>
            <a:effectLst/>
          </p:spPr>
          <p:txBody>
            <a:bodyPr wrap="square" lIns="91422" tIns="45711" rIns="91422" bIns="45711">
              <a:spAutoFit/>
            </a:bodyPr>
            <a:lstStyle/>
            <a:p>
              <a:pPr>
                <a:spcBef>
                  <a:spcPct val="50000"/>
                </a:spcBef>
                <a:buClr>
                  <a:srgbClr val="1F3F5F"/>
                </a:buClr>
              </a:pPr>
              <a:r>
                <a:rPr lang="zh-CN" altLang="en-US" sz="1400" b="1" dirty="0" smtClean="0">
                  <a:solidFill>
                    <a:srgbClr val="FFFFFF"/>
                  </a:solidFill>
                  <a:latin typeface="华文细黑"/>
                  <a:ea typeface="华文细黑"/>
                  <a:cs typeface="Arial" panose="020B0604020202020204" pitchFamily="34" charset="0"/>
                </a:rPr>
                <a:t>让网络设备的业务策略可以得到统一管理</a:t>
              </a:r>
              <a:endParaRPr lang="en-US" altLang="zh-CN" sz="1400" b="1" dirty="0">
                <a:solidFill>
                  <a:srgbClr val="FFFFFF"/>
                </a:solidFill>
                <a:latin typeface="华文细黑"/>
                <a:ea typeface="华文细黑"/>
                <a:cs typeface="Arial" panose="020B0604020202020204" pitchFamily="34" charset="0"/>
              </a:endParaRPr>
            </a:p>
          </p:txBody>
        </p:sp>
        <p:sp>
          <p:nvSpPr>
            <p:cNvPr id="28" name="Rectangle 71"/>
            <p:cNvSpPr>
              <a:spLocks noChangeArrowheads="1"/>
            </p:cNvSpPr>
            <p:nvPr/>
          </p:nvSpPr>
          <p:spPr bwMode="white">
            <a:xfrm>
              <a:off x="1690688" y="4408488"/>
              <a:ext cx="6697662" cy="769423"/>
            </a:xfrm>
            <a:prstGeom prst="rect">
              <a:avLst/>
            </a:prstGeom>
            <a:noFill/>
            <a:ln w="9525">
              <a:noFill/>
              <a:miter lim="800000"/>
            </a:ln>
            <a:effectLst/>
          </p:spPr>
          <p:txBody>
            <a:bodyPr wrap="square" lIns="91422" tIns="45711" rIns="91422" bIns="45711">
              <a:spAutoFit/>
            </a:bodyPr>
            <a:lstStyle/>
            <a:p>
              <a:pPr eaLnBrk="0" hangingPunct="0">
                <a:lnSpc>
                  <a:spcPct val="110000"/>
                </a:lnSpc>
              </a:pPr>
              <a:r>
                <a:rPr lang="en-US" altLang="zh-CN" sz="1000" b="1" dirty="0" smtClean="0">
                  <a:solidFill>
                    <a:srgbClr val="000000"/>
                  </a:solidFill>
                  <a:latin typeface="Arial" panose="020B0604020202020204" pitchFamily="34" charset="0"/>
                  <a:cs typeface="Arial" panose="020B0604020202020204" pitchFamily="34" charset="0"/>
                </a:rPr>
                <a:t>Agile Controller</a:t>
              </a:r>
              <a:r>
                <a:rPr lang="zh-CN" altLang="en-US" sz="1000" b="1" dirty="0" smtClean="0">
                  <a:solidFill>
                    <a:srgbClr val="000000"/>
                  </a:solidFill>
                  <a:latin typeface="Arial" panose="020B0604020202020204" pitchFamily="34" charset="0"/>
                  <a:cs typeface="Arial" panose="020B0604020202020204" pitchFamily="34" charset="0"/>
                </a:rPr>
                <a:t>不仅是认证中心，同时也是业务策略中心。</a:t>
              </a:r>
              <a:r>
                <a:rPr lang="en-US" altLang="zh-CN" sz="1000" b="1" dirty="0" smtClean="0">
                  <a:solidFill>
                    <a:srgbClr val="000000"/>
                  </a:solidFill>
                  <a:latin typeface="Arial" panose="020B0604020202020204" pitchFamily="34" charset="0"/>
                  <a:cs typeface="Arial" panose="020B0604020202020204" pitchFamily="34" charset="0"/>
                </a:rPr>
                <a:t>Controller</a:t>
              </a:r>
              <a:r>
                <a:rPr lang="zh-CN" altLang="en-US" sz="1000" b="1" dirty="0" smtClean="0">
                  <a:solidFill>
                    <a:srgbClr val="000000"/>
                  </a:solidFill>
                  <a:latin typeface="Arial" panose="020B0604020202020204" pitchFamily="34" charset="0"/>
                  <a:cs typeface="Arial" panose="020B0604020202020204" pitchFamily="34" charset="0"/>
                </a:rPr>
                <a:t>可以统一管理全网执行点设备的权限策略和体验保障策略。敏捷交换机和敏捷防火墙会自动将</a:t>
              </a:r>
              <a:r>
                <a:rPr lang="en-US" altLang="zh-CN" sz="1000" b="1" dirty="0" smtClean="0">
                  <a:solidFill>
                    <a:srgbClr val="000000"/>
                  </a:solidFill>
                  <a:latin typeface="Arial" panose="020B0604020202020204" pitchFamily="34" charset="0"/>
                  <a:cs typeface="Arial" panose="020B0604020202020204" pitchFamily="34" charset="0"/>
                </a:rPr>
                <a:t>Controller</a:t>
              </a:r>
              <a:r>
                <a:rPr lang="zh-CN" altLang="en-US" sz="1000" b="1" dirty="0" smtClean="0">
                  <a:solidFill>
                    <a:srgbClr val="000000"/>
                  </a:solidFill>
                  <a:latin typeface="Arial" panose="020B0604020202020204" pitchFamily="34" charset="0"/>
                  <a:cs typeface="Arial" panose="020B0604020202020204" pitchFamily="34" charset="0"/>
                </a:rPr>
                <a:t>下发的配置转换为自身可执行的配置。设备差异将通过</a:t>
              </a:r>
              <a:r>
                <a:rPr lang="en-US" altLang="zh-CN" sz="1000" b="1" dirty="0" smtClean="0">
                  <a:solidFill>
                    <a:srgbClr val="000000"/>
                  </a:solidFill>
                  <a:latin typeface="Arial" panose="020B0604020202020204" pitchFamily="34" charset="0"/>
                  <a:cs typeface="Arial" panose="020B0604020202020204" pitchFamily="34" charset="0"/>
                </a:rPr>
                <a:t>Controller</a:t>
              </a:r>
              <a:r>
                <a:rPr lang="zh-CN" altLang="en-US" sz="1000" b="1" dirty="0" smtClean="0">
                  <a:solidFill>
                    <a:srgbClr val="000000"/>
                  </a:solidFill>
                  <a:latin typeface="Arial" panose="020B0604020202020204" pitchFamily="34" charset="0"/>
                  <a:cs typeface="Arial" panose="020B0604020202020204" pitchFamily="34" charset="0"/>
                </a:rPr>
                <a:t>这一平台得到消弭。在网络维护阶段，管理员只需要在</a:t>
              </a:r>
              <a:r>
                <a:rPr lang="en-US" altLang="zh-CN" sz="1000" b="1" dirty="0" smtClean="0">
                  <a:solidFill>
                    <a:srgbClr val="000000"/>
                  </a:solidFill>
                  <a:latin typeface="Arial" panose="020B0604020202020204" pitchFamily="34" charset="0"/>
                  <a:cs typeface="Arial" panose="020B0604020202020204" pitchFamily="34" charset="0"/>
                </a:rPr>
                <a:t>Controller</a:t>
              </a:r>
              <a:r>
                <a:rPr lang="zh-CN" altLang="en-US" sz="1000" b="1" dirty="0" smtClean="0">
                  <a:solidFill>
                    <a:srgbClr val="000000"/>
                  </a:solidFill>
                  <a:latin typeface="Arial" panose="020B0604020202020204" pitchFamily="34" charset="0"/>
                  <a:cs typeface="Arial" panose="020B0604020202020204" pitchFamily="34" charset="0"/>
                </a:rPr>
                <a:t>上修改一次配置，就可以实现全网设备业务策略的全部更新。</a:t>
              </a:r>
              <a:endParaRPr lang="en-US" altLang="zh-CN" sz="1000" b="1" dirty="0">
                <a:solidFill>
                  <a:srgbClr val="000000"/>
                </a:solidFill>
                <a:latin typeface="Arial" panose="020B0604020202020204" pitchFamily="34" charset="0"/>
                <a:cs typeface="Arial" panose="020B0604020202020204" pitchFamily="34" charset="0"/>
              </a:endParaRPr>
            </a:p>
          </p:txBody>
        </p:sp>
      </p:grpSp>
    </p:spTree>
  </p:cSld>
  <p:clrMapOvr>
    <a:masterClrMapping/>
  </p:clrMapOvr>
  <p:transition advClick="0" advTm="8000">
    <p:fade thruBlk="1"/>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业务随行系统架构图</a:t>
            </a:r>
            <a:endParaRPr lang="zh-CN" altLang="en-US" dirty="0">
              <a:latin typeface="微软雅黑" panose="020B0503020204020204" pitchFamily="34" charset="-122"/>
              <a:ea typeface="微软雅黑" panose="020B0503020204020204" pitchFamily="34" charset="-122"/>
            </a:endParaRPr>
          </a:p>
        </p:txBody>
      </p:sp>
      <p:grpSp>
        <p:nvGrpSpPr>
          <p:cNvPr id="3" name="组合 3"/>
          <p:cNvGrpSpPr/>
          <p:nvPr/>
        </p:nvGrpSpPr>
        <p:grpSpPr>
          <a:xfrm>
            <a:off x="529774" y="3851275"/>
            <a:ext cx="3205934" cy="446088"/>
            <a:chOff x="1867717" y="695325"/>
            <a:chExt cx="3205934" cy="446088"/>
          </a:xfrm>
        </p:grpSpPr>
        <p:sp>
          <p:nvSpPr>
            <p:cNvPr id="5" name="矩形 4"/>
            <p:cNvSpPr/>
            <p:nvPr/>
          </p:nvSpPr>
          <p:spPr bwMode="auto">
            <a:xfrm>
              <a:off x="1867717" y="695325"/>
              <a:ext cx="3038475" cy="446088"/>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b="1" dirty="0" smtClean="0">
                  <a:solidFill>
                    <a:srgbClr val="000000"/>
                  </a:solidFill>
                  <a:latin typeface="华文细黑"/>
                  <a:ea typeface="华文细黑"/>
                </a:rPr>
                <a:t>用户终端</a:t>
              </a:r>
              <a:r>
                <a:rPr lang="zh-CN" altLang="en-US" sz="1000" dirty="0" smtClean="0">
                  <a:solidFill>
                    <a:srgbClr val="000000"/>
                  </a:solidFill>
                  <a:latin typeface="华文细黑"/>
                  <a:ea typeface="华文细黑"/>
                </a:rPr>
                <a:t>：终端上的接入客户端，帮助员工进行认证，准入合规性检查，以及业务访问。</a:t>
              </a:r>
              <a:endParaRPr lang="en-US" altLang="zh-CN" sz="1000" dirty="0" smtClean="0">
                <a:solidFill>
                  <a:srgbClr val="000000"/>
                </a:solidFill>
                <a:latin typeface="华文细黑"/>
                <a:ea typeface="华文细黑"/>
              </a:endParaRPr>
            </a:p>
          </p:txBody>
        </p:sp>
        <p:grpSp>
          <p:nvGrpSpPr>
            <p:cNvPr id="4" name="组合 29"/>
            <p:cNvGrpSpPr/>
            <p:nvPr/>
          </p:nvGrpSpPr>
          <p:grpSpPr>
            <a:xfrm>
              <a:off x="4806951" y="779463"/>
              <a:ext cx="266700" cy="266700"/>
              <a:chOff x="5699126" y="3148013"/>
              <a:chExt cx="266700" cy="266700"/>
            </a:xfrm>
          </p:grpSpPr>
          <p:sp>
            <p:nvSpPr>
              <p:cNvPr id="7" name="椭圆 6"/>
              <p:cNvSpPr/>
              <p:nvPr/>
            </p:nvSpPr>
            <p:spPr bwMode="auto">
              <a:xfrm>
                <a:off x="5699126" y="3148013"/>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8" name="Freeform 12"/>
              <p:cNvSpPr>
                <a:spLocks noEditPoints="1"/>
              </p:cNvSpPr>
              <p:nvPr/>
            </p:nvSpPr>
            <p:spPr bwMode="auto">
              <a:xfrm flipH="1">
                <a:off x="5702212" y="315653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grpSp>
        <p:nvGrpSpPr>
          <p:cNvPr id="6" name="组合 8"/>
          <p:cNvGrpSpPr/>
          <p:nvPr/>
        </p:nvGrpSpPr>
        <p:grpSpPr>
          <a:xfrm>
            <a:off x="529774" y="3334883"/>
            <a:ext cx="3205934" cy="446088"/>
            <a:chOff x="1867717" y="695325"/>
            <a:chExt cx="3205934" cy="446088"/>
          </a:xfrm>
        </p:grpSpPr>
        <p:sp>
          <p:nvSpPr>
            <p:cNvPr id="10" name="矩形 9"/>
            <p:cNvSpPr/>
            <p:nvPr/>
          </p:nvSpPr>
          <p:spPr bwMode="auto">
            <a:xfrm>
              <a:off x="1867717" y="695325"/>
              <a:ext cx="3038475" cy="446088"/>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b="1" dirty="0" smtClean="0">
                  <a:solidFill>
                    <a:srgbClr val="000000"/>
                  </a:solidFill>
                  <a:latin typeface="华文细黑"/>
                  <a:ea typeface="华文细黑"/>
                </a:rPr>
                <a:t>接入层</a:t>
              </a:r>
              <a:r>
                <a:rPr lang="zh-CN" altLang="en-US" sz="1000" dirty="0" smtClean="0">
                  <a:solidFill>
                    <a:srgbClr val="000000"/>
                  </a:solidFill>
                  <a:latin typeface="华文细黑"/>
                  <a:ea typeface="华文细黑"/>
                </a:rPr>
                <a:t>：为用户终端提供有线、无线或远程的接入环境。将用户终端连接至园区网络中。</a:t>
              </a:r>
              <a:endParaRPr lang="en-US" altLang="zh-CN" sz="1000" dirty="0" smtClean="0">
                <a:solidFill>
                  <a:srgbClr val="000000"/>
                </a:solidFill>
                <a:latin typeface="华文细黑"/>
                <a:ea typeface="华文细黑"/>
              </a:endParaRPr>
            </a:p>
          </p:txBody>
        </p:sp>
        <p:grpSp>
          <p:nvGrpSpPr>
            <p:cNvPr id="9" name="组合 29"/>
            <p:cNvGrpSpPr/>
            <p:nvPr/>
          </p:nvGrpSpPr>
          <p:grpSpPr>
            <a:xfrm>
              <a:off x="4806951" y="779463"/>
              <a:ext cx="266700" cy="266700"/>
              <a:chOff x="5699126" y="3148013"/>
              <a:chExt cx="266700" cy="266700"/>
            </a:xfrm>
          </p:grpSpPr>
          <p:sp>
            <p:nvSpPr>
              <p:cNvPr id="12" name="椭圆 11"/>
              <p:cNvSpPr/>
              <p:nvPr/>
            </p:nvSpPr>
            <p:spPr bwMode="auto">
              <a:xfrm>
                <a:off x="5699126" y="3148013"/>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13" name="Freeform 12"/>
              <p:cNvSpPr>
                <a:spLocks noEditPoints="1"/>
              </p:cNvSpPr>
              <p:nvPr/>
            </p:nvSpPr>
            <p:spPr bwMode="auto">
              <a:xfrm flipH="1">
                <a:off x="5702212" y="315653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grpSp>
        <p:nvGrpSpPr>
          <p:cNvPr id="11" name="组合 13"/>
          <p:cNvGrpSpPr/>
          <p:nvPr/>
        </p:nvGrpSpPr>
        <p:grpSpPr>
          <a:xfrm>
            <a:off x="529774" y="2819625"/>
            <a:ext cx="3205934" cy="446088"/>
            <a:chOff x="1867717" y="695325"/>
            <a:chExt cx="3205934" cy="446088"/>
          </a:xfrm>
        </p:grpSpPr>
        <p:sp>
          <p:nvSpPr>
            <p:cNvPr id="15" name="矩形 14"/>
            <p:cNvSpPr/>
            <p:nvPr/>
          </p:nvSpPr>
          <p:spPr bwMode="auto">
            <a:xfrm>
              <a:off x="1867717" y="695325"/>
              <a:ext cx="3038475" cy="446088"/>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b="1" dirty="0" smtClean="0">
                  <a:solidFill>
                    <a:srgbClr val="000000"/>
                  </a:solidFill>
                  <a:latin typeface="华文细黑"/>
                  <a:ea typeface="华文细黑"/>
                </a:rPr>
                <a:t>认证点设备</a:t>
              </a:r>
              <a:r>
                <a:rPr lang="zh-CN" altLang="en-US" sz="1000" dirty="0" smtClean="0">
                  <a:solidFill>
                    <a:srgbClr val="000000"/>
                  </a:solidFill>
                  <a:latin typeface="华文细黑"/>
                  <a:ea typeface="华文细黑"/>
                </a:rPr>
                <a:t>：与</a:t>
              </a:r>
              <a:r>
                <a:rPr lang="en-US" altLang="zh-CN" sz="1000" dirty="0" smtClean="0">
                  <a:solidFill>
                    <a:srgbClr val="000000"/>
                  </a:solidFill>
                  <a:latin typeface="华文细黑"/>
                  <a:ea typeface="华文细黑"/>
                </a:rPr>
                <a:t>Controller</a:t>
              </a:r>
              <a:r>
                <a:rPr lang="zh-CN" altLang="en-US" sz="1000" dirty="0" smtClean="0">
                  <a:solidFill>
                    <a:srgbClr val="000000"/>
                  </a:solidFill>
                  <a:latin typeface="华文细黑"/>
                  <a:ea typeface="华文细黑"/>
                </a:rPr>
                <a:t>交互，</a:t>
              </a:r>
              <a:r>
                <a:rPr lang="zh-CN" altLang="zh-CN" sz="1000" dirty="0" smtClean="0">
                  <a:solidFill>
                    <a:prstClr val="black"/>
                  </a:solidFill>
                  <a:latin typeface="华文细黑"/>
                  <a:ea typeface="华文细黑"/>
                </a:rPr>
                <a:t>对用户终端进行认证，决定是否允许用户接入网络</a:t>
              </a:r>
              <a:r>
                <a:rPr lang="zh-CN" altLang="en-US" sz="1000" dirty="0" smtClean="0">
                  <a:solidFill>
                    <a:prstClr val="black"/>
                  </a:solidFill>
                  <a:latin typeface="华文细黑"/>
                  <a:ea typeface="华文细黑"/>
                </a:rPr>
                <a:t>，执行用户策略。</a:t>
              </a:r>
              <a:endParaRPr lang="zh-CN" altLang="zh-CN" sz="1000" dirty="0" smtClean="0">
                <a:solidFill>
                  <a:prstClr val="black"/>
                </a:solidFill>
                <a:latin typeface="华文细黑"/>
                <a:ea typeface="华文细黑"/>
              </a:endParaRPr>
            </a:p>
          </p:txBody>
        </p:sp>
        <p:grpSp>
          <p:nvGrpSpPr>
            <p:cNvPr id="14" name="组合 29"/>
            <p:cNvGrpSpPr/>
            <p:nvPr/>
          </p:nvGrpSpPr>
          <p:grpSpPr>
            <a:xfrm>
              <a:off x="4806951" y="779463"/>
              <a:ext cx="266700" cy="266700"/>
              <a:chOff x="5699126" y="3148013"/>
              <a:chExt cx="266700" cy="266700"/>
            </a:xfrm>
          </p:grpSpPr>
          <p:sp>
            <p:nvSpPr>
              <p:cNvPr id="17" name="椭圆 16"/>
              <p:cNvSpPr/>
              <p:nvPr/>
            </p:nvSpPr>
            <p:spPr bwMode="auto">
              <a:xfrm>
                <a:off x="5699126" y="3148013"/>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18" name="Freeform 12"/>
              <p:cNvSpPr>
                <a:spLocks noEditPoints="1"/>
              </p:cNvSpPr>
              <p:nvPr/>
            </p:nvSpPr>
            <p:spPr bwMode="auto">
              <a:xfrm flipH="1">
                <a:off x="5702212" y="315653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grpSp>
        <p:nvGrpSpPr>
          <p:cNvPr id="16" name="组合 18"/>
          <p:cNvGrpSpPr/>
          <p:nvPr/>
        </p:nvGrpSpPr>
        <p:grpSpPr>
          <a:xfrm>
            <a:off x="529774" y="2304367"/>
            <a:ext cx="3205934" cy="446088"/>
            <a:chOff x="1867717" y="695325"/>
            <a:chExt cx="3205934" cy="446088"/>
          </a:xfrm>
        </p:grpSpPr>
        <p:sp>
          <p:nvSpPr>
            <p:cNvPr id="20" name="矩形 19"/>
            <p:cNvSpPr/>
            <p:nvPr/>
          </p:nvSpPr>
          <p:spPr bwMode="auto">
            <a:xfrm>
              <a:off x="1867717" y="695325"/>
              <a:ext cx="3038475" cy="446088"/>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b="1" dirty="0" smtClean="0">
                  <a:solidFill>
                    <a:srgbClr val="000000"/>
                  </a:solidFill>
                  <a:latin typeface="华文细黑"/>
                  <a:ea typeface="华文细黑"/>
                </a:rPr>
                <a:t>核心交换</a:t>
              </a:r>
              <a:r>
                <a:rPr lang="zh-CN" altLang="en-US" sz="1000" dirty="0" smtClean="0">
                  <a:solidFill>
                    <a:srgbClr val="000000"/>
                  </a:solidFill>
                  <a:latin typeface="华文细黑"/>
                  <a:ea typeface="华文细黑"/>
                </a:rPr>
                <a:t>：</a:t>
              </a:r>
              <a:r>
                <a:rPr lang="zh-CN" altLang="zh-CN" sz="1000" dirty="0" smtClean="0">
                  <a:solidFill>
                    <a:prstClr val="black"/>
                  </a:solidFill>
                  <a:latin typeface="华文细黑"/>
                  <a:ea typeface="华文细黑"/>
                </a:rPr>
                <a:t>负责园区网络各个区域的互联</a:t>
              </a:r>
              <a:r>
                <a:rPr lang="zh-CN" altLang="en-US" sz="1000" dirty="0" smtClean="0">
                  <a:solidFill>
                    <a:prstClr val="black"/>
                  </a:solidFill>
                  <a:latin typeface="华文细黑"/>
                  <a:ea typeface="华文细黑"/>
                </a:rPr>
                <a:t>，以及同一园区内不同认证点间流量的控制。</a:t>
              </a:r>
              <a:r>
                <a:rPr lang="zh-CN" altLang="zh-CN" sz="1000" dirty="0" smtClean="0">
                  <a:solidFill>
                    <a:prstClr val="black"/>
                  </a:solidFill>
                  <a:latin typeface="华文细黑"/>
                  <a:ea typeface="华文细黑"/>
                </a:rPr>
                <a:t> </a:t>
              </a:r>
              <a:endParaRPr lang="zh-CN" altLang="zh-CN" sz="1000" dirty="0" smtClean="0">
                <a:solidFill>
                  <a:prstClr val="black"/>
                </a:solidFill>
                <a:latin typeface="华文细黑"/>
                <a:ea typeface="华文细黑"/>
              </a:endParaRPr>
            </a:p>
          </p:txBody>
        </p:sp>
        <p:grpSp>
          <p:nvGrpSpPr>
            <p:cNvPr id="19" name="组合 29"/>
            <p:cNvGrpSpPr/>
            <p:nvPr/>
          </p:nvGrpSpPr>
          <p:grpSpPr>
            <a:xfrm>
              <a:off x="4806951" y="779463"/>
              <a:ext cx="266700" cy="266700"/>
              <a:chOff x="5699126" y="3148013"/>
              <a:chExt cx="266700" cy="266700"/>
            </a:xfrm>
          </p:grpSpPr>
          <p:sp>
            <p:nvSpPr>
              <p:cNvPr id="22" name="椭圆 21"/>
              <p:cNvSpPr/>
              <p:nvPr/>
            </p:nvSpPr>
            <p:spPr bwMode="auto">
              <a:xfrm>
                <a:off x="5699126" y="3148013"/>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23" name="Freeform 12"/>
              <p:cNvSpPr>
                <a:spLocks noEditPoints="1"/>
              </p:cNvSpPr>
              <p:nvPr/>
            </p:nvSpPr>
            <p:spPr bwMode="auto">
              <a:xfrm flipH="1">
                <a:off x="5702212" y="315653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grpSp>
        <p:nvGrpSpPr>
          <p:cNvPr id="21" name="组合 23"/>
          <p:cNvGrpSpPr/>
          <p:nvPr/>
        </p:nvGrpSpPr>
        <p:grpSpPr>
          <a:xfrm>
            <a:off x="529774" y="1625600"/>
            <a:ext cx="3205934" cy="457200"/>
            <a:chOff x="1867717" y="640672"/>
            <a:chExt cx="3205934" cy="457200"/>
          </a:xfrm>
        </p:grpSpPr>
        <p:sp>
          <p:nvSpPr>
            <p:cNvPr id="25" name="矩形 24"/>
            <p:cNvSpPr/>
            <p:nvPr/>
          </p:nvSpPr>
          <p:spPr bwMode="auto">
            <a:xfrm>
              <a:off x="1867717" y="640672"/>
              <a:ext cx="3038475" cy="457200"/>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b="1" dirty="0" smtClean="0">
                  <a:solidFill>
                    <a:srgbClr val="000000"/>
                  </a:solidFill>
                  <a:latin typeface="华文细黑"/>
                  <a:ea typeface="华文细黑"/>
                </a:rPr>
                <a:t>边界设备</a:t>
              </a:r>
              <a:r>
                <a:rPr lang="zh-CN" altLang="en-US" sz="1000" dirty="0" smtClean="0">
                  <a:solidFill>
                    <a:srgbClr val="000000"/>
                  </a:solidFill>
                  <a:latin typeface="华文细黑"/>
                  <a:ea typeface="华文细黑"/>
                </a:rPr>
                <a:t>：保证用户在</a:t>
              </a:r>
              <a:r>
                <a:rPr lang="zh-CN" altLang="en-US" sz="1000" dirty="0" smtClean="0">
                  <a:solidFill>
                    <a:prstClr val="black"/>
                  </a:solidFill>
                  <a:latin typeface="华文细黑"/>
                  <a:ea typeface="华文细黑"/>
                </a:rPr>
                <a:t>广域网、互联网、</a:t>
              </a:r>
              <a:r>
                <a:rPr lang="en-US" altLang="zh-CN" sz="1000" dirty="0" smtClean="0">
                  <a:solidFill>
                    <a:prstClr val="black"/>
                  </a:solidFill>
                  <a:latin typeface="华文细黑"/>
                  <a:ea typeface="华文细黑"/>
                </a:rPr>
                <a:t>DC</a:t>
              </a:r>
              <a:r>
                <a:rPr lang="zh-CN" altLang="en-US" sz="1000" dirty="0" smtClean="0">
                  <a:solidFill>
                    <a:prstClr val="black"/>
                  </a:solidFill>
                  <a:latin typeface="华文细黑"/>
                  <a:ea typeface="华文细黑"/>
                </a:rPr>
                <a:t>边界的网络体验和权限控制。</a:t>
              </a:r>
              <a:endParaRPr lang="zh-CN" altLang="en-US" sz="1000" dirty="0" smtClean="0">
                <a:solidFill>
                  <a:prstClr val="black"/>
                </a:solidFill>
                <a:latin typeface="华文细黑"/>
                <a:ea typeface="华文细黑"/>
              </a:endParaRPr>
            </a:p>
          </p:txBody>
        </p:sp>
        <p:grpSp>
          <p:nvGrpSpPr>
            <p:cNvPr id="24" name="组合 29"/>
            <p:cNvGrpSpPr/>
            <p:nvPr/>
          </p:nvGrpSpPr>
          <p:grpSpPr>
            <a:xfrm>
              <a:off x="4806951" y="779463"/>
              <a:ext cx="266700" cy="266700"/>
              <a:chOff x="5699126" y="3148013"/>
              <a:chExt cx="266700" cy="266700"/>
            </a:xfrm>
          </p:grpSpPr>
          <p:sp>
            <p:nvSpPr>
              <p:cNvPr id="27" name="椭圆 26"/>
              <p:cNvSpPr/>
              <p:nvPr/>
            </p:nvSpPr>
            <p:spPr bwMode="auto">
              <a:xfrm>
                <a:off x="5699126" y="3148013"/>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28" name="Freeform 12"/>
              <p:cNvSpPr>
                <a:spLocks noEditPoints="1"/>
              </p:cNvSpPr>
              <p:nvPr/>
            </p:nvSpPr>
            <p:spPr bwMode="auto">
              <a:xfrm flipH="1">
                <a:off x="5702212" y="315653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grpSp>
        <p:nvGrpSpPr>
          <p:cNvPr id="26" name="组合 34"/>
          <p:cNvGrpSpPr/>
          <p:nvPr/>
        </p:nvGrpSpPr>
        <p:grpSpPr>
          <a:xfrm>
            <a:off x="529775" y="1037771"/>
            <a:ext cx="3205934" cy="457200"/>
            <a:chOff x="1867717" y="640672"/>
            <a:chExt cx="3205934" cy="457200"/>
          </a:xfrm>
        </p:grpSpPr>
        <p:sp>
          <p:nvSpPr>
            <p:cNvPr id="36" name="矩形 35"/>
            <p:cNvSpPr/>
            <p:nvPr/>
          </p:nvSpPr>
          <p:spPr bwMode="auto">
            <a:xfrm>
              <a:off x="1867717" y="640672"/>
              <a:ext cx="3038475" cy="457200"/>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b="1" dirty="0" smtClean="0">
                  <a:solidFill>
                    <a:srgbClr val="000000"/>
                  </a:solidFill>
                  <a:latin typeface="华文细黑"/>
                  <a:ea typeface="华文细黑"/>
                </a:rPr>
                <a:t>静态资源</a:t>
              </a:r>
              <a:r>
                <a:rPr lang="zh-CN" altLang="en-US" sz="1000" dirty="0" smtClean="0">
                  <a:solidFill>
                    <a:srgbClr val="000000"/>
                  </a:solidFill>
                  <a:latin typeface="华文细黑"/>
                  <a:ea typeface="华文细黑"/>
                </a:rPr>
                <a:t>：网络中的被访问对象</a:t>
              </a:r>
              <a:r>
                <a:rPr lang="zh-CN" altLang="en-US" sz="1000" dirty="0" smtClean="0">
                  <a:solidFill>
                    <a:prstClr val="black"/>
                  </a:solidFill>
                  <a:latin typeface="华文细黑"/>
                  <a:ea typeface="华文细黑"/>
                </a:rPr>
                <a:t>。</a:t>
              </a:r>
              <a:endParaRPr lang="zh-CN" altLang="en-US" sz="1000" dirty="0" smtClean="0">
                <a:solidFill>
                  <a:prstClr val="black"/>
                </a:solidFill>
                <a:latin typeface="华文细黑"/>
                <a:ea typeface="华文细黑"/>
              </a:endParaRPr>
            </a:p>
          </p:txBody>
        </p:sp>
        <p:grpSp>
          <p:nvGrpSpPr>
            <p:cNvPr id="29" name="组合 29"/>
            <p:cNvGrpSpPr/>
            <p:nvPr/>
          </p:nvGrpSpPr>
          <p:grpSpPr>
            <a:xfrm>
              <a:off x="4806951" y="779463"/>
              <a:ext cx="266700" cy="266700"/>
              <a:chOff x="5699126" y="3148013"/>
              <a:chExt cx="266700" cy="266700"/>
            </a:xfrm>
          </p:grpSpPr>
          <p:sp>
            <p:nvSpPr>
              <p:cNvPr id="38" name="椭圆 37"/>
              <p:cNvSpPr/>
              <p:nvPr/>
            </p:nvSpPr>
            <p:spPr bwMode="auto">
              <a:xfrm>
                <a:off x="5699126" y="3148013"/>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39" name="Freeform 12"/>
              <p:cNvSpPr>
                <a:spLocks noEditPoints="1"/>
              </p:cNvSpPr>
              <p:nvPr/>
            </p:nvSpPr>
            <p:spPr bwMode="auto">
              <a:xfrm flipH="1">
                <a:off x="5702212" y="315653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pic>
        <p:nvPicPr>
          <p:cNvPr id="1026" name="Picture 2"/>
          <p:cNvPicPr>
            <a:picLocks noChangeAspect="1" noChangeArrowheads="1"/>
          </p:cNvPicPr>
          <p:nvPr/>
        </p:nvPicPr>
        <p:blipFill>
          <a:blip r:embed="rId1" cstate="print">
            <a:clrChange>
              <a:clrFrom>
                <a:srgbClr val="FFFFFF"/>
              </a:clrFrom>
              <a:clrTo>
                <a:srgbClr val="FFFFFF">
                  <a:alpha val="0"/>
                </a:srgbClr>
              </a:clrTo>
            </a:clrChange>
          </a:blip>
          <a:srcRect/>
          <a:stretch>
            <a:fillRect/>
          </a:stretch>
        </p:blipFill>
        <p:spPr bwMode="auto">
          <a:xfrm>
            <a:off x="3848988" y="788988"/>
            <a:ext cx="4924610" cy="3743342"/>
          </a:xfrm>
          <a:prstGeom prst="rect">
            <a:avLst/>
          </a:prstGeom>
          <a:noFill/>
          <a:ln w="9525">
            <a:noFill/>
            <a:miter lim="800000"/>
            <a:headEnd/>
            <a:tailEnd/>
          </a:ln>
        </p:spPr>
      </p:pic>
    </p:spTree>
  </p:cSld>
  <p:clrMapOvr>
    <a:masterClrMapping/>
  </p:clrMapOvr>
  <p:transition advClick="0" advTm="8000">
    <p:fade thruBlk="1"/>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目录</a:t>
            </a:r>
            <a:endParaRPr lang="en-US" sz="4000" dirty="0">
              <a:solidFill>
                <a:srgbClr val="960000"/>
              </a:solidFill>
              <a:latin typeface="微软雅黑" panose="020B0503020204020204" pitchFamily="34" charset="-122"/>
              <a:ea typeface="微软雅黑" panose="020B0503020204020204" pitchFamily="34" charset="-122"/>
            </a:endParaRPr>
          </a:p>
        </p:txBody>
      </p:sp>
      <p:sp>
        <p:nvSpPr>
          <p:cNvPr id="21" name="Freeform 11"/>
          <p:cNvSpPr/>
          <p:nvPr/>
        </p:nvSpPr>
        <p:spPr bwMode="gray">
          <a:xfrm>
            <a:off x="2293734" y="1780143"/>
            <a:ext cx="4645229" cy="530173"/>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1523234" y="1780143"/>
            <a:ext cx="624569" cy="530173"/>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5" name="Text Box 16">
            <a:hlinkClick r:id="rId1" action="ppaction://hlinksldjump"/>
          </p:cNvPr>
          <p:cNvSpPr txBox="1">
            <a:spLocks noChangeArrowheads="1"/>
          </p:cNvSpPr>
          <p:nvPr/>
        </p:nvSpPr>
        <p:spPr bwMode="gray">
          <a:xfrm>
            <a:off x="1726667" y="1755335"/>
            <a:ext cx="340064" cy="584775"/>
          </a:xfrm>
          <a:prstGeom prst="rect">
            <a:avLst/>
          </a:prstGeom>
          <a:noFill/>
          <a:ln w="9525">
            <a:noFill/>
            <a:miter lim="800000"/>
          </a:ln>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2</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28" name="Freeform 9"/>
          <p:cNvSpPr/>
          <p:nvPr/>
        </p:nvSpPr>
        <p:spPr bwMode="gray">
          <a:xfrm>
            <a:off x="2293734" y="2489198"/>
            <a:ext cx="4645229" cy="509877"/>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1523234" y="2489198"/>
            <a:ext cx="624569" cy="509877"/>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a:hlinkClick r:id="rId2" action="ppaction://hlinksldjump"/>
          </p:cNvPr>
          <p:cNvSpPr txBox="1">
            <a:spLocks noChangeArrowheads="1"/>
          </p:cNvSpPr>
          <p:nvPr/>
        </p:nvSpPr>
        <p:spPr bwMode="gray">
          <a:xfrm>
            <a:off x="2427498" y="2517934"/>
            <a:ext cx="3923875" cy="46166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全网安全协防</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a:hlinkClick r:id="rId2" action="ppaction://hlinksldjump"/>
          </p:cNvPr>
          <p:cNvSpPr txBox="1">
            <a:spLocks noChangeArrowheads="1"/>
          </p:cNvSpPr>
          <p:nvPr/>
        </p:nvSpPr>
        <p:spPr bwMode="gray">
          <a:xfrm>
            <a:off x="1726667" y="2438202"/>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3</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33" name="Freeform 6">
            <a:hlinkClick r:id="rId3" action="ppaction://hlinksldjump"/>
          </p:cNvPr>
          <p:cNvSpPr/>
          <p:nvPr/>
        </p:nvSpPr>
        <p:spPr bwMode="gray">
          <a:xfrm>
            <a:off x="2293734" y="3177957"/>
            <a:ext cx="4645229" cy="529321"/>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1523234" y="3177957"/>
            <a:ext cx="624569" cy="529321"/>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6" name="Text Box 18">
            <a:hlinkClick r:id="rId4" action="ppaction://hlinksldjump"/>
          </p:cNvPr>
          <p:cNvSpPr txBox="1">
            <a:spLocks noChangeArrowheads="1"/>
          </p:cNvSpPr>
          <p:nvPr/>
        </p:nvSpPr>
        <p:spPr bwMode="gray">
          <a:xfrm>
            <a:off x="1726667" y="3131358"/>
            <a:ext cx="361625" cy="584775"/>
          </a:xfrm>
          <a:prstGeom prst="rect">
            <a:avLst/>
          </a:prstGeom>
          <a:noFill/>
          <a:ln w="9525">
            <a:noFill/>
            <a:miter lim="800000"/>
          </a:ln>
          <a:effectLst>
            <a:outerShdw dist="28398" dir="1593903" algn="ctr" rotWithShape="0">
              <a:srgbClr val="333333">
                <a:alpha val="50000"/>
              </a:srgbClr>
            </a:outerShdw>
          </a:effectLst>
        </p:spPr>
        <p:txBody>
          <a:bodyPr wrap="square">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4</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19" name="Freeform 6">
            <a:hlinkClick r:id="" action="ppaction://noaction"/>
          </p:cNvPr>
          <p:cNvSpPr/>
          <p:nvPr/>
        </p:nvSpPr>
        <p:spPr bwMode="gray">
          <a:xfrm>
            <a:off x="2293734" y="3886160"/>
            <a:ext cx="4645229" cy="529321"/>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1523234" y="3886160"/>
            <a:ext cx="624569" cy="529321"/>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6" name="Text Box 18">
            <a:hlinkClick r:id="rId5" action="ppaction://hlinksldjump"/>
          </p:cNvPr>
          <p:cNvSpPr txBox="1">
            <a:spLocks noChangeArrowheads="1"/>
          </p:cNvSpPr>
          <p:nvPr/>
        </p:nvSpPr>
        <p:spPr bwMode="gray">
          <a:xfrm>
            <a:off x="1726667" y="3847427"/>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5</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24" name="Text Box 13">
            <a:hlinkClick r:id="rId1" action="ppaction://hlinksldjump"/>
          </p:cNvPr>
          <p:cNvSpPr txBox="1">
            <a:spLocks noChangeArrowheads="1"/>
          </p:cNvSpPr>
          <p:nvPr/>
        </p:nvSpPr>
        <p:spPr bwMode="gray">
          <a:xfrm>
            <a:off x="2427498" y="1816259"/>
            <a:ext cx="3959277" cy="461665"/>
          </a:xfrm>
          <a:prstGeom prst="rect">
            <a:avLst/>
          </a:prstGeom>
          <a:noFill/>
          <a:ln w="9525">
            <a:noFill/>
            <a:miter lim="800000"/>
          </a:ln>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业务随行 </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35" name="Text Box 8">
            <a:hlinkClick r:id="rId4" action="ppaction://hlinksldjump"/>
          </p:cNvPr>
          <p:cNvSpPr txBox="1">
            <a:spLocks noChangeArrowheads="1"/>
          </p:cNvSpPr>
          <p:nvPr/>
        </p:nvSpPr>
        <p:spPr bwMode="gray">
          <a:xfrm>
            <a:off x="2427499" y="3219609"/>
            <a:ext cx="3974334"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质量感知</a:t>
            </a:r>
            <a:r>
              <a:rPr lang="en-US" altLang="zh-CN" sz="2400" b="1" dirty="0" err="1" smtClean="0">
                <a:solidFill>
                  <a:srgbClr val="FFFFFF"/>
                </a:solidFill>
                <a:latin typeface="微软雅黑" panose="020B0503020204020204" pitchFamily="34" charset="-122"/>
                <a:ea typeface="微软雅黑" panose="020B0503020204020204" pitchFamily="34" charset="-122"/>
              </a:rPr>
              <a:t>iPCA</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23" name="Text Box 8">
            <a:hlinkClick r:id="rId5" action="ppaction://hlinksldjump"/>
          </p:cNvPr>
          <p:cNvSpPr txBox="1">
            <a:spLocks noChangeArrowheads="1"/>
          </p:cNvSpPr>
          <p:nvPr/>
        </p:nvSpPr>
        <p:spPr bwMode="gray">
          <a:xfrm>
            <a:off x="2427499" y="3921286"/>
            <a:ext cx="3974334"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有线无线深度融合</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32" name="Freeform 11"/>
          <p:cNvSpPr/>
          <p:nvPr/>
        </p:nvSpPr>
        <p:spPr bwMode="gray">
          <a:xfrm>
            <a:off x="2293734" y="1071088"/>
            <a:ext cx="4645229" cy="530173"/>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7" name="Freeform 12"/>
          <p:cNvSpPr/>
          <p:nvPr/>
        </p:nvSpPr>
        <p:spPr bwMode="gray">
          <a:xfrm>
            <a:off x="1523234" y="1071088"/>
            <a:ext cx="624569" cy="530173"/>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8" name="Text Box 16">
            <a:hlinkClick r:id="rId6" action="ppaction://hlinksldjump"/>
          </p:cNvPr>
          <p:cNvSpPr txBox="1">
            <a:spLocks noChangeArrowheads="1"/>
          </p:cNvSpPr>
          <p:nvPr/>
        </p:nvSpPr>
        <p:spPr bwMode="gray">
          <a:xfrm>
            <a:off x="1726667" y="1065891"/>
            <a:ext cx="340064" cy="584775"/>
          </a:xfrm>
          <a:prstGeom prst="rect">
            <a:avLst/>
          </a:prstGeom>
          <a:noFill/>
          <a:ln w="9525">
            <a:noFill/>
            <a:miter lim="800000"/>
          </a:ln>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1</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39" name="Text Box 13">
            <a:hlinkClick r:id="rId6" action="ppaction://hlinksldjump"/>
          </p:cNvPr>
          <p:cNvSpPr txBox="1">
            <a:spLocks noChangeArrowheads="1"/>
          </p:cNvSpPr>
          <p:nvPr/>
        </p:nvSpPr>
        <p:spPr bwMode="gray">
          <a:xfrm>
            <a:off x="2427498" y="1114584"/>
            <a:ext cx="3959277" cy="461665"/>
          </a:xfrm>
          <a:prstGeom prst="rect">
            <a:avLst/>
          </a:prstGeom>
          <a:noFill/>
          <a:ln w="9525">
            <a:noFill/>
            <a:miter lim="800000"/>
          </a:ln>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总述</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 name="圆角矩形 204"/>
          <p:cNvSpPr/>
          <p:nvPr/>
        </p:nvSpPr>
        <p:spPr bwMode="auto">
          <a:xfrm>
            <a:off x="524631" y="2787121"/>
            <a:ext cx="633927" cy="321734"/>
          </a:xfrm>
          <a:prstGeom prst="roundRect">
            <a:avLst/>
          </a:prstGeom>
          <a:solidFill>
            <a:schemeClr val="bg1">
              <a:lumMod val="85000"/>
              <a:alpha val="5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04" name="圆角矩形 203"/>
          <p:cNvSpPr/>
          <p:nvPr/>
        </p:nvSpPr>
        <p:spPr bwMode="auto">
          <a:xfrm>
            <a:off x="3665341" y="4070350"/>
            <a:ext cx="519693" cy="321734"/>
          </a:xfrm>
          <a:prstGeom prst="roundRect">
            <a:avLst/>
          </a:prstGeom>
          <a:solidFill>
            <a:schemeClr val="bg1">
              <a:lumMod val="85000"/>
              <a:alpha val="5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02" name="圆角矩形 201"/>
          <p:cNvSpPr/>
          <p:nvPr/>
        </p:nvSpPr>
        <p:spPr bwMode="auto">
          <a:xfrm>
            <a:off x="2549510" y="4073001"/>
            <a:ext cx="519693" cy="321734"/>
          </a:xfrm>
          <a:prstGeom prst="roundRect">
            <a:avLst/>
          </a:prstGeom>
          <a:solidFill>
            <a:schemeClr val="bg1">
              <a:lumMod val="85000"/>
              <a:alpha val="5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03" name="圆角矩形 202"/>
          <p:cNvSpPr/>
          <p:nvPr/>
        </p:nvSpPr>
        <p:spPr bwMode="auto">
          <a:xfrm>
            <a:off x="3115377" y="4070350"/>
            <a:ext cx="519693" cy="321734"/>
          </a:xfrm>
          <a:prstGeom prst="roundRect">
            <a:avLst/>
          </a:prstGeom>
          <a:solidFill>
            <a:schemeClr val="bg1">
              <a:lumMod val="85000"/>
              <a:alpha val="5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01" name="圆角矩形 200"/>
          <p:cNvSpPr/>
          <p:nvPr/>
        </p:nvSpPr>
        <p:spPr bwMode="auto">
          <a:xfrm>
            <a:off x="1872324" y="4070350"/>
            <a:ext cx="650890" cy="321734"/>
          </a:xfrm>
          <a:prstGeom prst="roundRect">
            <a:avLst/>
          </a:prstGeom>
          <a:solidFill>
            <a:schemeClr val="bg1">
              <a:lumMod val="85000"/>
              <a:alpha val="5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00" name="圆角矩形 199"/>
          <p:cNvSpPr/>
          <p:nvPr/>
        </p:nvSpPr>
        <p:spPr bwMode="auto">
          <a:xfrm>
            <a:off x="1179235" y="4070350"/>
            <a:ext cx="650890" cy="321734"/>
          </a:xfrm>
          <a:prstGeom prst="roundRect">
            <a:avLst/>
          </a:prstGeom>
          <a:solidFill>
            <a:schemeClr val="bg1">
              <a:lumMod val="85000"/>
              <a:alpha val="5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业务随行逻辑架构图</a:t>
            </a:r>
            <a:endParaRPr lang="zh-CN" altLang="en-US" dirty="0">
              <a:latin typeface="微软雅黑" panose="020B0503020204020204" pitchFamily="34" charset="-122"/>
              <a:ea typeface="微软雅黑" panose="020B0503020204020204" pitchFamily="34" charset="-122"/>
            </a:endParaRPr>
          </a:p>
        </p:txBody>
      </p:sp>
      <p:sp>
        <p:nvSpPr>
          <p:cNvPr id="46" name="TextBox 45"/>
          <p:cNvSpPr txBox="1"/>
          <p:nvPr/>
        </p:nvSpPr>
        <p:spPr>
          <a:xfrm>
            <a:off x="427038" y="2043355"/>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数据中心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49" name="TextBox 48"/>
          <p:cNvSpPr txBox="1"/>
          <p:nvPr/>
        </p:nvSpPr>
        <p:spPr>
          <a:xfrm>
            <a:off x="3640487" y="4410514"/>
            <a:ext cx="548791" cy="315433"/>
          </a:xfrm>
          <a:prstGeom prst="rect">
            <a:avLst/>
          </a:prstGeom>
          <a:noFill/>
        </p:spPr>
        <p:txBody>
          <a:bodyPr wrap="none" lIns="68542" tIns="34271" rIns="68542" bIns="34271" rtlCol="0">
            <a:spAutoFit/>
          </a:bodyPr>
          <a:lstStyle/>
          <a:p>
            <a:pPr algn="ctr"/>
            <a:r>
              <a:rPr lang="zh-CN" altLang="en-US" sz="800" b="1" dirty="0" smtClean="0">
                <a:solidFill>
                  <a:srgbClr val="000000"/>
                </a:solidFill>
                <a:latin typeface="FrutigerNext LT Medium"/>
                <a:ea typeface="华文细黑"/>
                <a:cs typeface="Arial" panose="020B0604020202020204" pitchFamily="34" charset="0"/>
              </a:rPr>
              <a:t>安全组</a:t>
            </a:r>
            <a:r>
              <a:rPr lang="en-US" altLang="zh-CN" sz="800" b="1" dirty="0" smtClean="0">
                <a:solidFill>
                  <a:srgbClr val="000000"/>
                </a:solidFill>
                <a:latin typeface="FrutigerNext LT Medium"/>
                <a:ea typeface="华文细黑"/>
                <a:cs typeface="Arial" panose="020B0604020202020204" pitchFamily="34" charset="0"/>
              </a:rPr>
              <a:t>5</a:t>
            </a:r>
            <a:endParaRPr lang="en-US" altLang="zh-CN" sz="800" b="1" dirty="0" smtClean="0">
              <a:solidFill>
                <a:srgbClr val="000000"/>
              </a:solidFill>
              <a:latin typeface="FrutigerNext LT Medium"/>
              <a:ea typeface="华文细黑"/>
              <a:cs typeface="Arial" panose="020B0604020202020204" pitchFamily="34" charset="0"/>
            </a:endParaRPr>
          </a:p>
          <a:p>
            <a:pPr algn="ctr"/>
            <a:r>
              <a:rPr lang="zh-CN" altLang="en-US" sz="800" b="1" dirty="0" smtClean="0">
                <a:solidFill>
                  <a:srgbClr val="000000"/>
                </a:solidFill>
                <a:latin typeface="FrutigerNext LT Medium"/>
                <a:ea typeface="华文细黑"/>
                <a:cs typeface="Arial" panose="020B0604020202020204" pitchFamily="34" charset="0"/>
              </a:rPr>
              <a:t>（访客）</a:t>
            </a:r>
            <a:endParaRPr lang="en-US" altLang="zh-CN" sz="800" b="1" dirty="0">
              <a:solidFill>
                <a:srgbClr val="000000"/>
              </a:solidFill>
              <a:latin typeface="FrutigerNext LT Medium"/>
              <a:ea typeface="华文细黑"/>
              <a:cs typeface="Arial" panose="020B0604020202020204" pitchFamily="34" charset="0"/>
            </a:endParaRPr>
          </a:p>
        </p:txBody>
      </p:sp>
      <p:sp>
        <p:nvSpPr>
          <p:cNvPr id="55" name="圆角矩形 54"/>
          <p:cNvSpPr/>
          <p:nvPr/>
        </p:nvSpPr>
        <p:spPr bwMode="auto">
          <a:xfrm>
            <a:off x="2278190" y="2305555"/>
            <a:ext cx="809879"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56" name="圆角矩形 55"/>
          <p:cNvSpPr/>
          <p:nvPr/>
        </p:nvSpPr>
        <p:spPr bwMode="auto">
          <a:xfrm>
            <a:off x="898550" y="953234"/>
            <a:ext cx="629641" cy="365980"/>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grpSp>
        <p:nvGrpSpPr>
          <p:cNvPr id="3" name="组合 327"/>
          <p:cNvGrpSpPr/>
          <p:nvPr/>
        </p:nvGrpSpPr>
        <p:grpSpPr>
          <a:xfrm>
            <a:off x="2341030" y="2362743"/>
            <a:ext cx="692043" cy="270000"/>
            <a:chOff x="3055299" y="2326369"/>
            <a:chExt cx="922964" cy="360000"/>
          </a:xfrm>
        </p:grpSpPr>
        <p:pic>
          <p:nvPicPr>
            <p:cNvPr id="58" name="Picture 460" descr="图片239"/>
            <p:cNvPicPr>
              <a:picLocks noChangeAspect="1" noChangeArrowheads="1"/>
            </p:cNvPicPr>
            <p:nvPr/>
          </p:nvPicPr>
          <p:blipFill>
            <a:blip r:embed="rId1" cstate="print"/>
            <a:srcRect/>
            <a:stretch>
              <a:fillRect/>
            </a:stretch>
          </p:blipFill>
          <p:spPr bwMode="auto">
            <a:xfrm>
              <a:off x="3631363" y="2326369"/>
              <a:ext cx="346900" cy="360000"/>
            </a:xfrm>
            <a:prstGeom prst="rect">
              <a:avLst/>
            </a:prstGeom>
            <a:noFill/>
          </p:spPr>
        </p:pic>
        <p:pic>
          <p:nvPicPr>
            <p:cNvPr id="59" name="Picture 460" descr="图片239"/>
            <p:cNvPicPr>
              <a:picLocks noChangeAspect="1" noChangeArrowheads="1"/>
            </p:cNvPicPr>
            <p:nvPr/>
          </p:nvPicPr>
          <p:blipFill>
            <a:blip r:embed="rId1" cstate="print"/>
            <a:srcRect/>
            <a:stretch>
              <a:fillRect/>
            </a:stretch>
          </p:blipFill>
          <p:spPr bwMode="auto">
            <a:xfrm>
              <a:off x="3055299" y="2326369"/>
              <a:ext cx="346900" cy="360000"/>
            </a:xfrm>
            <a:prstGeom prst="rect">
              <a:avLst/>
            </a:prstGeom>
            <a:noFill/>
          </p:spPr>
        </p:pic>
      </p:grpSp>
      <p:cxnSp>
        <p:nvCxnSpPr>
          <p:cNvPr id="60" name="直接连接符 59"/>
          <p:cNvCxnSpPr>
            <a:stCxn id="59" idx="2"/>
            <a:endCxn id="111" idx="0"/>
          </p:cNvCxnSpPr>
          <p:nvPr/>
        </p:nvCxnSpPr>
        <p:spPr bwMode="auto">
          <a:xfrm flipH="1">
            <a:off x="1997942" y="2632743"/>
            <a:ext cx="473142" cy="28498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 name="直接连接符 60"/>
          <p:cNvCxnSpPr>
            <a:stCxn id="58" idx="2"/>
            <a:endCxn id="108" idx="0"/>
          </p:cNvCxnSpPr>
          <p:nvPr/>
        </p:nvCxnSpPr>
        <p:spPr bwMode="auto">
          <a:xfrm>
            <a:off x="2903020" y="2632743"/>
            <a:ext cx="481577" cy="28498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2" name="直接连接符 61"/>
          <p:cNvCxnSpPr>
            <a:stCxn id="58" idx="2"/>
            <a:endCxn id="110" idx="0"/>
          </p:cNvCxnSpPr>
          <p:nvPr/>
        </p:nvCxnSpPr>
        <p:spPr bwMode="auto">
          <a:xfrm flipH="1">
            <a:off x="2443443" y="2632743"/>
            <a:ext cx="459577" cy="28498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 name="直接连接符 62"/>
          <p:cNvCxnSpPr>
            <a:stCxn id="59" idx="2"/>
            <a:endCxn id="109" idx="0"/>
          </p:cNvCxnSpPr>
          <p:nvPr/>
        </p:nvCxnSpPr>
        <p:spPr bwMode="auto">
          <a:xfrm>
            <a:off x="2471084" y="2632743"/>
            <a:ext cx="489242" cy="28498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 name="直接连接符 63"/>
          <p:cNvCxnSpPr>
            <a:stCxn id="111" idx="2"/>
            <a:endCxn id="280" idx="0"/>
          </p:cNvCxnSpPr>
          <p:nvPr/>
        </p:nvCxnSpPr>
        <p:spPr bwMode="auto">
          <a:xfrm flipH="1">
            <a:off x="1734073" y="3187042"/>
            <a:ext cx="263869" cy="25772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65" name="Picture 461" descr="图片240"/>
          <p:cNvPicPr>
            <a:picLocks noChangeAspect="1" noChangeArrowheads="1"/>
          </p:cNvPicPr>
          <p:nvPr/>
        </p:nvPicPr>
        <p:blipFill>
          <a:blip r:embed="rId2" cstate="print"/>
          <a:srcRect/>
          <a:stretch>
            <a:fillRect/>
          </a:stretch>
        </p:blipFill>
        <p:spPr bwMode="auto">
          <a:xfrm>
            <a:off x="2014155" y="3466486"/>
            <a:ext cx="232315" cy="243000"/>
          </a:xfrm>
          <a:prstGeom prst="rect">
            <a:avLst/>
          </a:prstGeom>
          <a:noFill/>
        </p:spPr>
      </p:pic>
      <p:pic>
        <p:nvPicPr>
          <p:cNvPr id="66" name="Picture 461" descr="图片240"/>
          <p:cNvPicPr>
            <a:picLocks noChangeAspect="1" noChangeArrowheads="1"/>
          </p:cNvPicPr>
          <p:nvPr/>
        </p:nvPicPr>
        <p:blipFill>
          <a:blip r:embed="rId2" cstate="print"/>
          <a:srcRect/>
          <a:stretch>
            <a:fillRect/>
          </a:stretch>
        </p:blipFill>
        <p:spPr bwMode="auto">
          <a:xfrm>
            <a:off x="2386173" y="3466486"/>
            <a:ext cx="232315" cy="243000"/>
          </a:xfrm>
          <a:prstGeom prst="rect">
            <a:avLst/>
          </a:prstGeom>
          <a:noFill/>
        </p:spPr>
      </p:pic>
      <p:pic>
        <p:nvPicPr>
          <p:cNvPr id="67" name="Picture 461" descr="图片240"/>
          <p:cNvPicPr>
            <a:picLocks noChangeAspect="1" noChangeArrowheads="1"/>
          </p:cNvPicPr>
          <p:nvPr/>
        </p:nvPicPr>
        <p:blipFill>
          <a:blip r:embed="rId2" cstate="print"/>
          <a:srcRect/>
          <a:stretch>
            <a:fillRect/>
          </a:stretch>
        </p:blipFill>
        <p:spPr bwMode="auto">
          <a:xfrm>
            <a:off x="2744902" y="3466486"/>
            <a:ext cx="232315" cy="243000"/>
          </a:xfrm>
          <a:prstGeom prst="rect">
            <a:avLst/>
          </a:prstGeom>
          <a:noFill/>
        </p:spPr>
      </p:pic>
      <p:pic>
        <p:nvPicPr>
          <p:cNvPr id="68" name="Picture 461" descr="图片240"/>
          <p:cNvPicPr>
            <a:picLocks noChangeAspect="1" noChangeArrowheads="1"/>
          </p:cNvPicPr>
          <p:nvPr/>
        </p:nvPicPr>
        <p:blipFill>
          <a:blip r:embed="rId2" cstate="print"/>
          <a:srcRect/>
          <a:stretch>
            <a:fillRect/>
          </a:stretch>
        </p:blipFill>
        <p:spPr bwMode="auto">
          <a:xfrm>
            <a:off x="3103784" y="3466486"/>
            <a:ext cx="232315" cy="243000"/>
          </a:xfrm>
          <a:prstGeom prst="rect">
            <a:avLst/>
          </a:prstGeom>
          <a:noFill/>
        </p:spPr>
      </p:pic>
      <p:pic>
        <p:nvPicPr>
          <p:cNvPr id="70" name="Picture 462" descr="图片241"/>
          <p:cNvPicPr>
            <a:picLocks noChangeAspect="1" noChangeArrowheads="1"/>
          </p:cNvPicPr>
          <p:nvPr/>
        </p:nvPicPr>
        <p:blipFill>
          <a:blip r:embed="rId3" cstate="print"/>
          <a:srcRect/>
          <a:stretch>
            <a:fillRect/>
          </a:stretch>
        </p:blipFill>
        <p:spPr bwMode="auto">
          <a:xfrm>
            <a:off x="3520003" y="3466486"/>
            <a:ext cx="230466" cy="243000"/>
          </a:xfrm>
          <a:prstGeom prst="rect">
            <a:avLst/>
          </a:prstGeom>
          <a:noFill/>
        </p:spPr>
      </p:pic>
      <p:cxnSp>
        <p:nvCxnSpPr>
          <p:cNvPr id="71" name="直接连接符 70"/>
          <p:cNvCxnSpPr>
            <a:stCxn id="110" idx="2"/>
            <a:endCxn id="65" idx="0"/>
          </p:cNvCxnSpPr>
          <p:nvPr/>
        </p:nvCxnSpPr>
        <p:spPr bwMode="auto">
          <a:xfrm flipH="1">
            <a:off x="2130313" y="3187042"/>
            <a:ext cx="313130" cy="27944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直接连接符 71"/>
          <p:cNvCxnSpPr>
            <a:stCxn id="110" idx="2"/>
            <a:endCxn id="66" idx="0"/>
          </p:cNvCxnSpPr>
          <p:nvPr/>
        </p:nvCxnSpPr>
        <p:spPr bwMode="auto">
          <a:xfrm>
            <a:off x="2443443" y="3187042"/>
            <a:ext cx="58888" cy="27944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直接连接符 72"/>
          <p:cNvCxnSpPr>
            <a:stCxn id="111" idx="2"/>
            <a:endCxn id="65" idx="0"/>
          </p:cNvCxnSpPr>
          <p:nvPr/>
        </p:nvCxnSpPr>
        <p:spPr bwMode="auto">
          <a:xfrm>
            <a:off x="1997942" y="3187042"/>
            <a:ext cx="132371" cy="27944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直接连接符 73"/>
          <p:cNvCxnSpPr>
            <a:stCxn id="111" idx="2"/>
            <a:endCxn id="66" idx="0"/>
          </p:cNvCxnSpPr>
          <p:nvPr/>
        </p:nvCxnSpPr>
        <p:spPr bwMode="auto">
          <a:xfrm>
            <a:off x="1997942" y="3187042"/>
            <a:ext cx="504389" cy="27944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a:stCxn id="110" idx="2"/>
            <a:endCxn id="280" idx="0"/>
          </p:cNvCxnSpPr>
          <p:nvPr/>
        </p:nvCxnSpPr>
        <p:spPr bwMode="auto">
          <a:xfrm flipH="1">
            <a:off x="1734073" y="3187042"/>
            <a:ext cx="709370" cy="25772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直接连接符 75"/>
          <p:cNvCxnSpPr>
            <a:stCxn id="109" idx="2"/>
            <a:endCxn id="67" idx="0"/>
          </p:cNvCxnSpPr>
          <p:nvPr/>
        </p:nvCxnSpPr>
        <p:spPr bwMode="auto">
          <a:xfrm flipH="1">
            <a:off x="2861060" y="3187042"/>
            <a:ext cx="99266" cy="27944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直接连接符 76"/>
          <p:cNvCxnSpPr>
            <a:stCxn id="108" idx="2"/>
            <a:endCxn id="67" idx="0"/>
          </p:cNvCxnSpPr>
          <p:nvPr/>
        </p:nvCxnSpPr>
        <p:spPr bwMode="auto">
          <a:xfrm flipH="1">
            <a:off x="2861060" y="3187042"/>
            <a:ext cx="523537" cy="27944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8" name="直接连接符 77"/>
          <p:cNvCxnSpPr>
            <a:stCxn id="108" idx="2"/>
            <a:endCxn id="68" idx="0"/>
          </p:cNvCxnSpPr>
          <p:nvPr/>
        </p:nvCxnSpPr>
        <p:spPr bwMode="auto">
          <a:xfrm flipH="1">
            <a:off x="3219942" y="3187042"/>
            <a:ext cx="164655" cy="27944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9" name="直接连接符 78"/>
          <p:cNvCxnSpPr>
            <a:stCxn id="109" idx="2"/>
            <a:endCxn id="68" idx="0"/>
          </p:cNvCxnSpPr>
          <p:nvPr/>
        </p:nvCxnSpPr>
        <p:spPr bwMode="auto">
          <a:xfrm>
            <a:off x="2960326" y="3187042"/>
            <a:ext cx="259616" cy="27944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连接符 79"/>
          <p:cNvCxnSpPr>
            <a:stCxn id="108" idx="2"/>
            <a:endCxn id="70" idx="0"/>
          </p:cNvCxnSpPr>
          <p:nvPr/>
        </p:nvCxnSpPr>
        <p:spPr bwMode="auto">
          <a:xfrm>
            <a:off x="3384597" y="3187042"/>
            <a:ext cx="250639" cy="27944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 name="直接连接符 80"/>
          <p:cNvCxnSpPr>
            <a:stCxn id="109" idx="2"/>
            <a:endCxn id="70" idx="0"/>
          </p:cNvCxnSpPr>
          <p:nvPr/>
        </p:nvCxnSpPr>
        <p:spPr bwMode="auto">
          <a:xfrm>
            <a:off x="2960326" y="3187042"/>
            <a:ext cx="674910" cy="27944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 name="组合 418"/>
          <p:cNvGrpSpPr/>
          <p:nvPr/>
        </p:nvGrpSpPr>
        <p:grpSpPr>
          <a:xfrm>
            <a:off x="2373110" y="1675508"/>
            <a:ext cx="620886" cy="189000"/>
            <a:chOff x="3186592" y="1346049"/>
            <a:chExt cx="828064" cy="252000"/>
          </a:xfrm>
        </p:grpSpPr>
        <p:pic>
          <p:nvPicPr>
            <p:cNvPr id="83" name="Picture 456" descr="图片235"/>
            <p:cNvPicPr>
              <a:picLocks noChangeAspect="1" noChangeArrowheads="1"/>
            </p:cNvPicPr>
            <p:nvPr/>
          </p:nvPicPr>
          <p:blipFill>
            <a:blip r:embed="rId4" cstate="print"/>
            <a:srcRect/>
            <a:stretch>
              <a:fillRect/>
            </a:stretch>
          </p:blipFill>
          <p:spPr bwMode="auto">
            <a:xfrm>
              <a:off x="3762656" y="1346049"/>
              <a:ext cx="252000" cy="252000"/>
            </a:xfrm>
            <a:prstGeom prst="rect">
              <a:avLst/>
            </a:prstGeom>
            <a:noFill/>
          </p:spPr>
        </p:pic>
        <p:pic>
          <p:nvPicPr>
            <p:cNvPr id="84" name="Picture 456" descr="图片235"/>
            <p:cNvPicPr>
              <a:picLocks noChangeAspect="1" noChangeArrowheads="1"/>
            </p:cNvPicPr>
            <p:nvPr/>
          </p:nvPicPr>
          <p:blipFill>
            <a:blip r:embed="rId4" cstate="print"/>
            <a:srcRect/>
            <a:stretch>
              <a:fillRect/>
            </a:stretch>
          </p:blipFill>
          <p:spPr bwMode="auto">
            <a:xfrm>
              <a:off x="3186592" y="1346049"/>
              <a:ext cx="252000" cy="252000"/>
            </a:xfrm>
            <a:prstGeom prst="rect">
              <a:avLst/>
            </a:prstGeom>
            <a:noFill/>
          </p:spPr>
        </p:pic>
      </p:grpSp>
      <p:cxnSp>
        <p:nvCxnSpPr>
          <p:cNvPr id="85" name="直接连接符 84"/>
          <p:cNvCxnSpPr>
            <a:stCxn id="83" idx="2"/>
            <a:endCxn id="58" idx="0"/>
          </p:cNvCxnSpPr>
          <p:nvPr/>
        </p:nvCxnSpPr>
        <p:spPr bwMode="auto">
          <a:xfrm>
            <a:off x="2899523"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6" name="直接连接符 85"/>
          <p:cNvCxnSpPr>
            <a:stCxn id="84" idx="2"/>
            <a:endCxn id="59" idx="0"/>
          </p:cNvCxnSpPr>
          <p:nvPr/>
        </p:nvCxnSpPr>
        <p:spPr bwMode="auto">
          <a:xfrm>
            <a:off x="2467587"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1" name="圆角矩形 90"/>
          <p:cNvSpPr/>
          <p:nvPr/>
        </p:nvSpPr>
        <p:spPr bwMode="auto">
          <a:xfrm>
            <a:off x="427038" y="2233613"/>
            <a:ext cx="1208598" cy="1047750"/>
          </a:xfrm>
          <a:prstGeom prst="roundRect">
            <a:avLst/>
          </a:prstGeom>
          <a:noFill/>
          <a:ln>
            <a:solidFill>
              <a:schemeClr val="tx1"/>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94" name="Picture 460" descr="图片239"/>
          <p:cNvPicPr>
            <a:picLocks noChangeAspect="1" noChangeArrowheads="1"/>
          </p:cNvPicPr>
          <p:nvPr/>
        </p:nvPicPr>
        <p:blipFill>
          <a:blip r:embed="rId1" cstate="print"/>
          <a:srcRect/>
          <a:stretch>
            <a:fillRect/>
          </a:stretch>
        </p:blipFill>
        <p:spPr bwMode="auto">
          <a:xfrm>
            <a:off x="1252268" y="2857988"/>
            <a:ext cx="173404" cy="180000"/>
          </a:xfrm>
          <a:prstGeom prst="rect">
            <a:avLst/>
          </a:prstGeom>
          <a:noFill/>
        </p:spPr>
      </p:pic>
      <p:pic>
        <p:nvPicPr>
          <p:cNvPr id="95" name="Picture 460" descr="图片239"/>
          <p:cNvPicPr>
            <a:picLocks noChangeAspect="1" noChangeArrowheads="1"/>
          </p:cNvPicPr>
          <p:nvPr/>
        </p:nvPicPr>
        <p:blipFill>
          <a:blip r:embed="rId1" cstate="print"/>
          <a:srcRect/>
          <a:stretch>
            <a:fillRect/>
          </a:stretch>
        </p:blipFill>
        <p:spPr bwMode="auto">
          <a:xfrm>
            <a:off x="1259584" y="2370794"/>
            <a:ext cx="173404" cy="180000"/>
          </a:xfrm>
          <a:prstGeom prst="rect">
            <a:avLst/>
          </a:prstGeom>
          <a:noFill/>
        </p:spPr>
      </p:pic>
      <p:pic>
        <p:nvPicPr>
          <p:cNvPr id="99" name="Picture 797" descr="图片19"/>
          <p:cNvPicPr>
            <a:picLocks noChangeAspect="1" noChangeArrowheads="1"/>
          </p:cNvPicPr>
          <p:nvPr/>
        </p:nvPicPr>
        <p:blipFill>
          <a:blip r:embed="rId5" cstate="print"/>
          <a:srcRect/>
          <a:stretch>
            <a:fillRect/>
          </a:stretch>
        </p:blipFill>
        <p:spPr bwMode="auto">
          <a:xfrm>
            <a:off x="986493" y="1000500"/>
            <a:ext cx="436314" cy="265343"/>
          </a:xfrm>
          <a:prstGeom prst="rect">
            <a:avLst/>
          </a:prstGeom>
          <a:noFill/>
        </p:spPr>
      </p:pic>
      <p:cxnSp>
        <p:nvCxnSpPr>
          <p:cNvPr id="102" name="直接连接符 101"/>
          <p:cNvCxnSpPr>
            <a:stCxn id="55" idx="1"/>
            <a:endCxn id="91" idx="3"/>
          </p:cNvCxnSpPr>
          <p:nvPr/>
        </p:nvCxnSpPr>
        <p:spPr bwMode="auto">
          <a:xfrm flipH="1">
            <a:off x="1635636" y="2500570"/>
            <a:ext cx="642554" cy="256918"/>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7" name="TextBox 106"/>
          <p:cNvSpPr txBox="1"/>
          <p:nvPr/>
        </p:nvSpPr>
        <p:spPr>
          <a:xfrm>
            <a:off x="922839" y="788988"/>
            <a:ext cx="657796" cy="192322"/>
          </a:xfrm>
          <a:prstGeom prst="rect">
            <a:avLst/>
          </a:prstGeom>
          <a:noFill/>
        </p:spPr>
        <p:txBody>
          <a:bodyPr wrap="none" lIns="68542" tIns="34271" rIns="68542" bIns="34271" rtlCol="0">
            <a:spAutoFit/>
          </a:bodyPr>
          <a:lstStyle/>
          <a:p>
            <a:r>
              <a:rPr lang="en-US" altLang="zh-CN" sz="800" b="1" dirty="0" smtClean="0">
                <a:solidFill>
                  <a:srgbClr val="000000"/>
                </a:solidFill>
                <a:latin typeface="微软雅黑" panose="020B0503020204020204" pitchFamily="34" charset="-122"/>
                <a:ea typeface="微软雅黑" panose="020B0503020204020204" pitchFamily="34" charset="-122"/>
                <a:cs typeface="Arial" panose="020B0604020202020204" pitchFamily="34" charset="0"/>
              </a:rPr>
              <a:t>Controller</a:t>
            </a:r>
            <a:endParaRPr lang="en-US" altLang="zh-CN" sz="800" b="1" dirty="0">
              <a:solidFill>
                <a:srgbClr val="000000"/>
              </a:solidFill>
              <a:latin typeface="微软雅黑" panose="020B0503020204020204" pitchFamily="34" charset="-122"/>
              <a:ea typeface="微软雅黑" panose="020B0503020204020204" pitchFamily="34" charset="-122"/>
              <a:cs typeface="Arial" panose="020B0604020202020204" pitchFamily="34" charset="0"/>
            </a:endParaRPr>
          </a:p>
        </p:txBody>
      </p:sp>
      <p:pic>
        <p:nvPicPr>
          <p:cNvPr id="108" name="Picture 459" descr="图片238"/>
          <p:cNvPicPr>
            <a:picLocks noChangeAspect="1" noChangeArrowheads="1"/>
          </p:cNvPicPr>
          <p:nvPr/>
        </p:nvPicPr>
        <p:blipFill>
          <a:blip r:embed="rId6" cstate="print"/>
          <a:srcRect/>
          <a:stretch>
            <a:fillRect/>
          </a:stretch>
        </p:blipFill>
        <p:spPr bwMode="auto">
          <a:xfrm>
            <a:off x="3256853" y="2917727"/>
            <a:ext cx="255487" cy="269315"/>
          </a:xfrm>
          <a:prstGeom prst="rect">
            <a:avLst/>
          </a:prstGeom>
          <a:noFill/>
        </p:spPr>
      </p:pic>
      <p:pic>
        <p:nvPicPr>
          <p:cNvPr id="109" name="Picture 459" descr="图片238"/>
          <p:cNvPicPr>
            <a:picLocks noChangeAspect="1" noChangeArrowheads="1"/>
          </p:cNvPicPr>
          <p:nvPr/>
        </p:nvPicPr>
        <p:blipFill>
          <a:blip r:embed="rId6" cstate="print"/>
          <a:srcRect/>
          <a:stretch>
            <a:fillRect/>
          </a:stretch>
        </p:blipFill>
        <p:spPr bwMode="auto">
          <a:xfrm>
            <a:off x="2832582" y="2917727"/>
            <a:ext cx="255487" cy="269315"/>
          </a:xfrm>
          <a:prstGeom prst="rect">
            <a:avLst/>
          </a:prstGeom>
          <a:noFill/>
        </p:spPr>
      </p:pic>
      <p:pic>
        <p:nvPicPr>
          <p:cNvPr id="110" name="Picture 459" descr="图片238"/>
          <p:cNvPicPr>
            <a:picLocks noChangeAspect="1" noChangeArrowheads="1"/>
          </p:cNvPicPr>
          <p:nvPr/>
        </p:nvPicPr>
        <p:blipFill>
          <a:blip r:embed="rId6" cstate="print"/>
          <a:srcRect/>
          <a:stretch>
            <a:fillRect/>
          </a:stretch>
        </p:blipFill>
        <p:spPr bwMode="auto">
          <a:xfrm>
            <a:off x="2315699" y="2917727"/>
            <a:ext cx="255487" cy="269315"/>
          </a:xfrm>
          <a:prstGeom prst="rect">
            <a:avLst/>
          </a:prstGeom>
          <a:noFill/>
        </p:spPr>
      </p:pic>
      <p:pic>
        <p:nvPicPr>
          <p:cNvPr id="111" name="Picture 459" descr="图片238"/>
          <p:cNvPicPr>
            <a:picLocks noChangeAspect="1" noChangeArrowheads="1"/>
          </p:cNvPicPr>
          <p:nvPr/>
        </p:nvPicPr>
        <p:blipFill>
          <a:blip r:embed="rId6" cstate="print"/>
          <a:srcRect/>
          <a:stretch>
            <a:fillRect/>
          </a:stretch>
        </p:blipFill>
        <p:spPr bwMode="auto">
          <a:xfrm>
            <a:off x="1870198" y="2917727"/>
            <a:ext cx="255487" cy="269315"/>
          </a:xfrm>
          <a:prstGeom prst="rect">
            <a:avLst/>
          </a:prstGeom>
          <a:noFill/>
        </p:spPr>
      </p:pic>
      <p:pic>
        <p:nvPicPr>
          <p:cNvPr id="115" name="Picture 227" descr="图片767"/>
          <p:cNvPicPr>
            <a:picLocks noChangeAspect="1" noChangeArrowheads="1"/>
          </p:cNvPicPr>
          <p:nvPr/>
        </p:nvPicPr>
        <p:blipFill>
          <a:blip r:embed="rId7" cstate="print"/>
          <a:srcRect/>
          <a:stretch>
            <a:fillRect/>
          </a:stretch>
        </p:blipFill>
        <p:spPr bwMode="auto">
          <a:xfrm>
            <a:off x="2256219" y="1214756"/>
            <a:ext cx="399913" cy="237725"/>
          </a:xfrm>
          <a:prstGeom prst="rect">
            <a:avLst/>
          </a:prstGeom>
          <a:noFill/>
        </p:spPr>
      </p:pic>
      <p:pic>
        <p:nvPicPr>
          <p:cNvPr id="116" name="Picture 228" descr="图片768"/>
          <p:cNvPicPr>
            <a:picLocks noChangeAspect="1" noChangeArrowheads="1"/>
          </p:cNvPicPr>
          <p:nvPr/>
        </p:nvPicPr>
        <p:blipFill>
          <a:blip r:embed="rId8" cstate="print"/>
          <a:srcRect/>
          <a:stretch>
            <a:fillRect/>
          </a:stretch>
        </p:blipFill>
        <p:spPr bwMode="auto">
          <a:xfrm>
            <a:off x="2694222" y="1214756"/>
            <a:ext cx="402198" cy="237725"/>
          </a:xfrm>
          <a:prstGeom prst="rect">
            <a:avLst/>
          </a:prstGeom>
          <a:noFill/>
        </p:spPr>
      </p:pic>
      <p:cxnSp>
        <p:nvCxnSpPr>
          <p:cNvPr id="117" name="直接连接符 116"/>
          <p:cNvCxnSpPr>
            <a:stCxn id="116" idx="2"/>
            <a:endCxn id="83" idx="0"/>
          </p:cNvCxnSpPr>
          <p:nvPr/>
        </p:nvCxnSpPr>
        <p:spPr bwMode="auto">
          <a:xfrm>
            <a:off x="2895321" y="1452481"/>
            <a:ext cx="4200" cy="22302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8" name="直接连接符 117"/>
          <p:cNvCxnSpPr>
            <a:stCxn id="116" idx="2"/>
            <a:endCxn id="84" idx="0"/>
          </p:cNvCxnSpPr>
          <p:nvPr/>
        </p:nvCxnSpPr>
        <p:spPr bwMode="auto">
          <a:xfrm flipH="1">
            <a:off x="2467586" y="1452481"/>
            <a:ext cx="427735" cy="22302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9" name="直接连接符 118"/>
          <p:cNvCxnSpPr>
            <a:stCxn id="115" idx="2"/>
            <a:endCxn id="84" idx="0"/>
          </p:cNvCxnSpPr>
          <p:nvPr/>
        </p:nvCxnSpPr>
        <p:spPr bwMode="auto">
          <a:xfrm>
            <a:off x="2456176" y="1452481"/>
            <a:ext cx="11410" cy="22302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0" name="直接连接符 119"/>
          <p:cNvCxnSpPr>
            <a:stCxn id="115" idx="2"/>
            <a:endCxn id="83" idx="0"/>
          </p:cNvCxnSpPr>
          <p:nvPr/>
        </p:nvCxnSpPr>
        <p:spPr bwMode="auto">
          <a:xfrm>
            <a:off x="2456176" y="1452481"/>
            <a:ext cx="443345" cy="22302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24" name="Picture 4488" descr="图片346"/>
          <p:cNvPicPr>
            <a:picLocks noChangeAspect="1" noChangeArrowheads="1"/>
          </p:cNvPicPr>
          <p:nvPr/>
        </p:nvPicPr>
        <p:blipFill>
          <a:blip r:embed="rId9" cstate="print"/>
          <a:srcRect/>
          <a:stretch>
            <a:fillRect/>
          </a:stretch>
        </p:blipFill>
        <p:spPr bwMode="auto">
          <a:xfrm>
            <a:off x="3713524" y="4115014"/>
            <a:ext cx="163394" cy="246191"/>
          </a:xfrm>
          <a:prstGeom prst="rect">
            <a:avLst/>
          </a:prstGeom>
          <a:noFill/>
        </p:spPr>
      </p:pic>
      <p:pic>
        <p:nvPicPr>
          <p:cNvPr id="125" name="Picture 33" descr="图片12"/>
          <p:cNvPicPr>
            <a:picLocks noChangeAspect="1" noChangeArrowheads="1"/>
          </p:cNvPicPr>
          <p:nvPr/>
        </p:nvPicPr>
        <p:blipFill>
          <a:blip r:embed="rId10" cstate="print"/>
          <a:srcRect/>
          <a:stretch>
            <a:fillRect/>
          </a:stretch>
        </p:blipFill>
        <p:spPr bwMode="auto">
          <a:xfrm>
            <a:off x="3138852" y="4141223"/>
            <a:ext cx="170020" cy="215324"/>
          </a:xfrm>
          <a:prstGeom prst="rect">
            <a:avLst/>
          </a:prstGeom>
          <a:noFill/>
        </p:spPr>
      </p:pic>
      <p:pic>
        <p:nvPicPr>
          <p:cNvPr id="128" name="Picture 1089" descr="图片203"/>
          <p:cNvPicPr>
            <a:picLocks noChangeAspect="1" noChangeArrowheads="1"/>
          </p:cNvPicPr>
          <p:nvPr/>
        </p:nvPicPr>
        <p:blipFill>
          <a:blip r:embed="rId11" cstate="print"/>
          <a:srcRect/>
          <a:stretch>
            <a:fillRect/>
          </a:stretch>
        </p:blipFill>
        <p:spPr bwMode="auto">
          <a:xfrm>
            <a:off x="3329520" y="4110934"/>
            <a:ext cx="242690" cy="164579"/>
          </a:xfrm>
          <a:prstGeom prst="rect">
            <a:avLst/>
          </a:prstGeom>
          <a:noFill/>
        </p:spPr>
      </p:pic>
      <p:pic>
        <p:nvPicPr>
          <p:cNvPr id="130" name="Picture 1941" descr="图片684"/>
          <p:cNvPicPr>
            <a:picLocks noChangeAspect="1" noChangeArrowheads="1"/>
          </p:cNvPicPr>
          <p:nvPr/>
        </p:nvPicPr>
        <p:blipFill>
          <a:blip r:embed="rId12" cstate="print"/>
          <a:srcRect/>
          <a:stretch>
            <a:fillRect/>
          </a:stretch>
        </p:blipFill>
        <p:spPr bwMode="auto">
          <a:xfrm>
            <a:off x="3369820" y="4210463"/>
            <a:ext cx="289308" cy="156350"/>
          </a:xfrm>
          <a:prstGeom prst="rect">
            <a:avLst/>
          </a:prstGeom>
          <a:noFill/>
        </p:spPr>
      </p:pic>
      <p:cxnSp>
        <p:nvCxnSpPr>
          <p:cNvPr id="132" name="直接连接符 131"/>
          <p:cNvCxnSpPr/>
          <p:nvPr/>
        </p:nvCxnSpPr>
        <p:spPr bwMode="auto">
          <a:xfrm>
            <a:off x="2601138" y="2479931"/>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3" name="直接连接符 132"/>
          <p:cNvCxnSpPr/>
          <p:nvPr/>
        </p:nvCxnSpPr>
        <p:spPr bwMode="auto">
          <a:xfrm>
            <a:off x="2599094" y="2513159"/>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4" name="椭圆 133"/>
          <p:cNvSpPr/>
          <p:nvPr/>
        </p:nvSpPr>
        <p:spPr bwMode="auto">
          <a:xfrm>
            <a:off x="2644562" y="2440772"/>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135" name="直接连接符 134"/>
          <p:cNvCxnSpPr>
            <a:stCxn id="83" idx="1"/>
            <a:endCxn id="84" idx="3"/>
          </p:cNvCxnSpPr>
          <p:nvPr/>
        </p:nvCxnSpPr>
        <p:spPr bwMode="auto">
          <a:xfrm flipH="1">
            <a:off x="2562060" y="1770008"/>
            <a:ext cx="242985"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直接连接符 136"/>
          <p:cNvCxnSpPr/>
          <p:nvPr/>
        </p:nvCxnSpPr>
        <p:spPr bwMode="auto">
          <a:xfrm>
            <a:off x="3078216" y="3038535"/>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直接连接符 137"/>
          <p:cNvCxnSpPr/>
          <p:nvPr/>
        </p:nvCxnSpPr>
        <p:spPr bwMode="auto">
          <a:xfrm>
            <a:off x="3076172" y="3071763"/>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9" name="椭圆 138"/>
          <p:cNvSpPr/>
          <p:nvPr/>
        </p:nvSpPr>
        <p:spPr bwMode="auto">
          <a:xfrm>
            <a:off x="3130543" y="2999376"/>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140" name="直接连接符 139"/>
          <p:cNvCxnSpPr/>
          <p:nvPr/>
        </p:nvCxnSpPr>
        <p:spPr bwMode="auto">
          <a:xfrm>
            <a:off x="2126781" y="3038535"/>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直接连接符 140"/>
          <p:cNvCxnSpPr/>
          <p:nvPr/>
        </p:nvCxnSpPr>
        <p:spPr bwMode="auto">
          <a:xfrm>
            <a:off x="2124737" y="3071763"/>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2" name="椭圆 141"/>
          <p:cNvSpPr/>
          <p:nvPr/>
        </p:nvSpPr>
        <p:spPr bwMode="auto">
          <a:xfrm>
            <a:off x="2179109" y="2999376"/>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pic>
        <p:nvPicPr>
          <p:cNvPr id="154" name="Picture 1939" descr="图片682"/>
          <p:cNvPicPr>
            <a:picLocks noChangeAspect="1" noChangeArrowheads="1"/>
          </p:cNvPicPr>
          <p:nvPr/>
        </p:nvPicPr>
        <p:blipFill>
          <a:blip r:embed="rId13" cstate="print"/>
          <a:srcRect/>
          <a:stretch>
            <a:fillRect/>
          </a:stretch>
        </p:blipFill>
        <p:spPr bwMode="auto">
          <a:xfrm>
            <a:off x="580695" y="2896243"/>
            <a:ext cx="109468" cy="153295"/>
          </a:xfrm>
          <a:prstGeom prst="rect">
            <a:avLst/>
          </a:prstGeom>
          <a:noFill/>
          <a:effectLst/>
        </p:spPr>
      </p:pic>
      <p:pic>
        <p:nvPicPr>
          <p:cNvPr id="155" name="Picture 1939" descr="图片682"/>
          <p:cNvPicPr>
            <a:picLocks noChangeAspect="1" noChangeArrowheads="1"/>
          </p:cNvPicPr>
          <p:nvPr/>
        </p:nvPicPr>
        <p:blipFill>
          <a:blip r:embed="rId13" cstate="print"/>
          <a:srcRect/>
          <a:stretch>
            <a:fillRect/>
          </a:stretch>
        </p:blipFill>
        <p:spPr bwMode="auto">
          <a:xfrm>
            <a:off x="682467" y="2896243"/>
            <a:ext cx="109468" cy="153295"/>
          </a:xfrm>
          <a:prstGeom prst="rect">
            <a:avLst/>
          </a:prstGeom>
          <a:noFill/>
          <a:effectLst/>
        </p:spPr>
      </p:pic>
      <p:pic>
        <p:nvPicPr>
          <p:cNvPr id="156" name="Picture 1939" descr="图片682"/>
          <p:cNvPicPr>
            <a:picLocks noChangeAspect="1" noChangeArrowheads="1"/>
          </p:cNvPicPr>
          <p:nvPr/>
        </p:nvPicPr>
        <p:blipFill>
          <a:blip r:embed="rId13" cstate="print"/>
          <a:srcRect/>
          <a:stretch>
            <a:fillRect/>
          </a:stretch>
        </p:blipFill>
        <p:spPr bwMode="auto">
          <a:xfrm>
            <a:off x="784240" y="2896243"/>
            <a:ext cx="109468" cy="153295"/>
          </a:xfrm>
          <a:prstGeom prst="rect">
            <a:avLst/>
          </a:prstGeom>
          <a:noFill/>
          <a:effectLst/>
        </p:spPr>
      </p:pic>
      <p:pic>
        <p:nvPicPr>
          <p:cNvPr id="157" name="Picture 1939" descr="图片682"/>
          <p:cNvPicPr>
            <a:picLocks noChangeAspect="1" noChangeArrowheads="1"/>
          </p:cNvPicPr>
          <p:nvPr/>
        </p:nvPicPr>
        <p:blipFill>
          <a:blip r:embed="rId13" cstate="print"/>
          <a:srcRect/>
          <a:stretch>
            <a:fillRect/>
          </a:stretch>
        </p:blipFill>
        <p:spPr bwMode="auto">
          <a:xfrm>
            <a:off x="886011" y="2896243"/>
            <a:ext cx="109468" cy="153295"/>
          </a:xfrm>
          <a:prstGeom prst="rect">
            <a:avLst/>
          </a:prstGeom>
          <a:noFill/>
          <a:effectLst/>
        </p:spPr>
      </p:pic>
      <p:pic>
        <p:nvPicPr>
          <p:cNvPr id="158" name="Picture 1939" descr="图片682"/>
          <p:cNvPicPr>
            <a:picLocks noChangeAspect="1" noChangeArrowheads="1"/>
          </p:cNvPicPr>
          <p:nvPr/>
        </p:nvPicPr>
        <p:blipFill>
          <a:blip r:embed="rId13" cstate="print"/>
          <a:srcRect/>
          <a:stretch>
            <a:fillRect/>
          </a:stretch>
        </p:blipFill>
        <p:spPr bwMode="auto">
          <a:xfrm>
            <a:off x="987783" y="2896243"/>
            <a:ext cx="109468" cy="153295"/>
          </a:xfrm>
          <a:prstGeom prst="rect">
            <a:avLst/>
          </a:prstGeom>
          <a:noFill/>
          <a:effectLst/>
        </p:spPr>
      </p:pic>
      <p:sp>
        <p:nvSpPr>
          <p:cNvPr id="169" name="圆角矩形 168"/>
          <p:cNvSpPr/>
          <p:nvPr/>
        </p:nvSpPr>
        <p:spPr bwMode="auto">
          <a:xfrm>
            <a:off x="2788141" y="2912020"/>
            <a:ext cx="747887" cy="276796"/>
          </a:xfrm>
          <a:prstGeom prst="roundRect">
            <a:avLst/>
          </a:prstGeom>
          <a:solidFill>
            <a:srgbClr val="0070C0">
              <a:alpha val="10000"/>
            </a:srgbClr>
          </a:solid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176" name="Picture 465" descr="图片156"/>
          <p:cNvPicPr>
            <a:picLocks noChangeAspect="1" noChangeArrowheads="1"/>
          </p:cNvPicPr>
          <p:nvPr/>
        </p:nvPicPr>
        <p:blipFill>
          <a:blip r:embed="rId14" cstate="print"/>
          <a:srcRect/>
          <a:stretch>
            <a:fillRect/>
          </a:stretch>
        </p:blipFill>
        <p:spPr bwMode="auto">
          <a:xfrm>
            <a:off x="2352151" y="1976751"/>
            <a:ext cx="243738" cy="252000"/>
          </a:xfrm>
          <a:prstGeom prst="rect">
            <a:avLst/>
          </a:prstGeom>
          <a:noFill/>
        </p:spPr>
      </p:pic>
      <p:pic>
        <p:nvPicPr>
          <p:cNvPr id="177" name="Picture 465" descr="图片156"/>
          <p:cNvPicPr>
            <a:picLocks noChangeAspect="1" noChangeArrowheads="1"/>
          </p:cNvPicPr>
          <p:nvPr/>
        </p:nvPicPr>
        <p:blipFill>
          <a:blip r:embed="rId14" cstate="print"/>
          <a:srcRect/>
          <a:stretch>
            <a:fillRect/>
          </a:stretch>
        </p:blipFill>
        <p:spPr bwMode="auto">
          <a:xfrm>
            <a:off x="2773570" y="1986594"/>
            <a:ext cx="243738" cy="252000"/>
          </a:xfrm>
          <a:prstGeom prst="rect">
            <a:avLst/>
          </a:prstGeom>
          <a:noFill/>
        </p:spPr>
      </p:pic>
      <p:pic>
        <p:nvPicPr>
          <p:cNvPr id="178" name="Picture 465" descr="图片156"/>
          <p:cNvPicPr>
            <a:picLocks noChangeAspect="1" noChangeArrowheads="1"/>
          </p:cNvPicPr>
          <p:nvPr/>
        </p:nvPicPr>
        <p:blipFill>
          <a:blip r:embed="rId14" cstate="print"/>
          <a:srcRect/>
          <a:stretch>
            <a:fillRect/>
          </a:stretch>
        </p:blipFill>
        <p:spPr bwMode="auto">
          <a:xfrm>
            <a:off x="1484400" y="2331488"/>
            <a:ext cx="243738" cy="252000"/>
          </a:xfrm>
          <a:prstGeom prst="rect">
            <a:avLst/>
          </a:prstGeom>
          <a:noFill/>
        </p:spPr>
      </p:pic>
      <p:pic>
        <p:nvPicPr>
          <p:cNvPr id="179" name="Picture 465" descr="图片156"/>
          <p:cNvPicPr>
            <a:picLocks noChangeAspect="1" noChangeArrowheads="1"/>
          </p:cNvPicPr>
          <p:nvPr/>
        </p:nvPicPr>
        <p:blipFill>
          <a:blip r:embed="rId14" cstate="print"/>
          <a:srcRect/>
          <a:stretch>
            <a:fillRect/>
          </a:stretch>
        </p:blipFill>
        <p:spPr bwMode="auto">
          <a:xfrm>
            <a:off x="1484399" y="2818233"/>
            <a:ext cx="243738" cy="252000"/>
          </a:xfrm>
          <a:prstGeom prst="rect">
            <a:avLst/>
          </a:prstGeom>
          <a:noFill/>
        </p:spPr>
      </p:pic>
      <p:sp>
        <p:nvSpPr>
          <p:cNvPr id="180" name="圆角矩形 179"/>
          <p:cNvSpPr/>
          <p:nvPr/>
        </p:nvSpPr>
        <p:spPr bwMode="auto">
          <a:xfrm>
            <a:off x="1835310" y="2905394"/>
            <a:ext cx="747887" cy="276796"/>
          </a:xfrm>
          <a:prstGeom prst="roundRect">
            <a:avLst/>
          </a:prstGeom>
          <a:solidFill>
            <a:srgbClr val="0070C0">
              <a:alpha val="10000"/>
            </a:srgbClr>
          </a:solid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189" name="Picture 4489" descr="图片347"/>
          <p:cNvPicPr>
            <a:picLocks noChangeAspect="1" noChangeArrowheads="1"/>
          </p:cNvPicPr>
          <p:nvPr/>
        </p:nvPicPr>
        <p:blipFill>
          <a:blip r:embed="rId15" cstate="print"/>
          <a:srcRect/>
          <a:stretch>
            <a:fillRect/>
          </a:stretch>
        </p:blipFill>
        <p:spPr bwMode="auto">
          <a:xfrm>
            <a:off x="2246452" y="4104597"/>
            <a:ext cx="231155" cy="281819"/>
          </a:xfrm>
          <a:prstGeom prst="rect">
            <a:avLst/>
          </a:prstGeom>
          <a:noFill/>
        </p:spPr>
      </p:pic>
      <p:pic>
        <p:nvPicPr>
          <p:cNvPr id="190" name="Picture 4490" descr="图片348"/>
          <p:cNvPicPr>
            <a:picLocks noChangeAspect="1" noChangeArrowheads="1"/>
          </p:cNvPicPr>
          <p:nvPr/>
        </p:nvPicPr>
        <p:blipFill>
          <a:blip r:embed="rId16" cstate="print"/>
          <a:srcRect/>
          <a:stretch>
            <a:fillRect/>
          </a:stretch>
        </p:blipFill>
        <p:spPr bwMode="auto">
          <a:xfrm>
            <a:off x="2567735" y="4110105"/>
            <a:ext cx="222711" cy="255432"/>
          </a:xfrm>
          <a:prstGeom prst="rect">
            <a:avLst/>
          </a:prstGeom>
          <a:noFill/>
        </p:spPr>
      </p:pic>
      <p:pic>
        <p:nvPicPr>
          <p:cNvPr id="192" name="Picture 4487" descr="图片345"/>
          <p:cNvPicPr>
            <a:picLocks noChangeAspect="1" noChangeArrowheads="1"/>
          </p:cNvPicPr>
          <p:nvPr/>
        </p:nvPicPr>
        <p:blipFill>
          <a:blip r:embed="rId17" cstate="print"/>
          <a:srcRect/>
          <a:stretch>
            <a:fillRect/>
          </a:stretch>
        </p:blipFill>
        <p:spPr bwMode="auto">
          <a:xfrm>
            <a:off x="1528114" y="4105923"/>
            <a:ext cx="301873" cy="293957"/>
          </a:xfrm>
          <a:prstGeom prst="rect">
            <a:avLst/>
          </a:prstGeom>
          <a:noFill/>
        </p:spPr>
      </p:pic>
      <p:sp>
        <p:nvSpPr>
          <p:cNvPr id="193" name="TextBox 192"/>
          <p:cNvSpPr txBox="1"/>
          <p:nvPr/>
        </p:nvSpPr>
        <p:spPr>
          <a:xfrm>
            <a:off x="1256358" y="4402563"/>
            <a:ext cx="510319" cy="315433"/>
          </a:xfrm>
          <a:prstGeom prst="rect">
            <a:avLst/>
          </a:prstGeom>
          <a:noFill/>
        </p:spPr>
        <p:txBody>
          <a:bodyPr wrap="none" lIns="68542" tIns="34271" rIns="68542" bIns="34271" rtlCol="0">
            <a:spAutoFit/>
          </a:bodyPr>
          <a:lstStyle/>
          <a:p>
            <a:pPr algn="ctr"/>
            <a:r>
              <a:rPr lang="zh-CN" altLang="en-US" sz="800" b="1" dirty="0" smtClean="0">
                <a:solidFill>
                  <a:srgbClr val="000000"/>
                </a:solidFill>
                <a:latin typeface="FrutigerNext LT Medium"/>
                <a:ea typeface="华文细黑"/>
                <a:cs typeface="Arial" panose="020B0604020202020204" pitchFamily="34" charset="0"/>
              </a:rPr>
              <a:t>安全组</a:t>
            </a:r>
            <a:r>
              <a:rPr lang="en-US" altLang="zh-CN" sz="800" b="1" dirty="0" smtClean="0">
                <a:solidFill>
                  <a:srgbClr val="000000"/>
                </a:solidFill>
                <a:latin typeface="FrutigerNext LT Medium"/>
                <a:ea typeface="华文细黑"/>
                <a:cs typeface="Arial" panose="020B0604020202020204" pitchFamily="34" charset="0"/>
              </a:rPr>
              <a:t>1</a:t>
            </a:r>
            <a:endParaRPr lang="en-US" altLang="zh-CN" sz="800" b="1" dirty="0" smtClean="0">
              <a:solidFill>
                <a:srgbClr val="000000"/>
              </a:solidFill>
              <a:latin typeface="FrutigerNext LT Medium"/>
              <a:ea typeface="华文细黑"/>
              <a:cs typeface="Arial" panose="020B0604020202020204" pitchFamily="34" charset="0"/>
            </a:endParaRPr>
          </a:p>
          <a:p>
            <a:pPr algn="ctr"/>
            <a:r>
              <a:rPr lang="zh-CN" altLang="en-US" sz="800" b="1" dirty="0" smtClean="0">
                <a:solidFill>
                  <a:srgbClr val="000000"/>
                </a:solidFill>
                <a:latin typeface="FrutigerNext LT Medium"/>
                <a:ea typeface="华文细黑"/>
                <a:cs typeface="Arial" panose="020B0604020202020204" pitchFamily="34" charset="0"/>
              </a:rPr>
              <a:t>（</a:t>
            </a:r>
            <a:r>
              <a:rPr lang="en-US" altLang="zh-CN" sz="800" b="1" dirty="0" smtClean="0">
                <a:solidFill>
                  <a:srgbClr val="000000"/>
                </a:solidFill>
                <a:latin typeface="FrutigerNext LT Medium"/>
                <a:ea typeface="华文细黑"/>
                <a:cs typeface="Arial" panose="020B0604020202020204" pitchFamily="34" charset="0"/>
              </a:rPr>
              <a:t>VIP</a:t>
            </a:r>
            <a:r>
              <a:rPr lang="zh-CN" altLang="en-US" sz="800" b="1" dirty="0" smtClean="0">
                <a:solidFill>
                  <a:srgbClr val="000000"/>
                </a:solidFill>
                <a:latin typeface="FrutigerNext LT Medium"/>
                <a:ea typeface="华文细黑"/>
                <a:cs typeface="Arial" panose="020B0604020202020204" pitchFamily="34" charset="0"/>
              </a:rPr>
              <a:t>）</a:t>
            </a:r>
            <a:endParaRPr lang="en-US" altLang="zh-CN" sz="800" b="1" dirty="0">
              <a:solidFill>
                <a:srgbClr val="000000"/>
              </a:solidFill>
              <a:latin typeface="FrutigerNext LT Medium"/>
              <a:ea typeface="华文细黑"/>
              <a:cs typeface="Arial" panose="020B0604020202020204" pitchFamily="34" charset="0"/>
            </a:endParaRPr>
          </a:p>
        </p:txBody>
      </p:sp>
      <p:sp>
        <p:nvSpPr>
          <p:cNvPr id="194" name="TextBox 193"/>
          <p:cNvSpPr txBox="1"/>
          <p:nvPr/>
        </p:nvSpPr>
        <p:spPr>
          <a:xfrm>
            <a:off x="1925593" y="4402563"/>
            <a:ext cx="548791" cy="315433"/>
          </a:xfrm>
          <a:prstGeom prst="rect">
            <a:avLst/>
          </a:prstGeom>
          <a:noFill/>
        </p:spPr>
        <p:txBody>
          <a:bodyPr wrap="none" lIns="68542" tIns="34271" rIns="68542" bIns="34271" rtlCol="0">
            <a:spAutoFit/>
          </a:bodyPr>
          <a:lstStyle/>
          <a:p>
            <a:pPr algn="ctr"/>
            <a:r>
              <a:rPr lang="zh-CN" altLang="en-US" sz="800" b="1" dirty="0" smtClean="0">
                <a:solidFill>
                  <a:srgbClr val="000000"/>
                </a:solidFill>
                <a:latin typeface="FrutigerNext LT Medium"/>
                <a:ea typeface="华文细黑"/>
                <a:cs typeface="Arial" panose="020B0604020202020204" pitchFamily="34" charset="0"/>
              </a:rPr>
              <a:t>安全组</a:t>
            </a:r>
            <a:r>
              <a:rPr lang="en-US" altLang="zh-CN" sz="800" b="1" dirty="0" smtClean="0">
                <a:solidFill>
                  <a:srgbClr val="000000"/>
                </a:solidFill>
                <a:latin typeface="FrutigerNext LT Medium"/>
                <a:ea typeface="华文细黑"/>
                <a:cs typeface="Arial" panose="020B0604020202020204" pitchFamily="34" charset="0"/>
              </a:rPr>
              <a:t>2</a:t>
            </a:r>
            <a:endParaRPr lang="en-US" altLang="zh-CN" sz="800" b="1" dirty="0" smtClean="0">
              <a:solidFill>
                <a:srgbClr val="000000"/>
              </a:solidFill>
              <a:latin typeface="FrutigerNext LT Medium"/>
              <a:ea typeface="华文细黑"/>
              <a:cs typeface="Arial" panose="020B0604020202020204" pitchFamily="34" charset="0"/>
            </a:endParaRPr>
          </a:p>
          <a:p>
            <a:pPr algn="ctr"/>
            <a:r>
              <a:rPr lang="zh-CN" altLang="en-US" sz="800" b="1" dirty="0" smtClean="0">
                <a:solidFill>
                  <a:srgbClr val="000000"/>
                </a:solidFill>
                <a:latin typeface="FrutigerNext LT Medium"/>
                <a:ea typeface="华文细黑"/>
                <a:cs typeface="Arial" panose="020B0604020202020204" pitchFamily="34" charset="0"/>
              </a:rPr>
              <a:t>（研发）</a:t>
            </a:r>
            <a:endParaRPr lang="en-US" altLang="zh-CN" sz="800" b="1" dirty="0">
              <a:solidFill>
                <a:srgbClr val="000000"/>
              </a:solidFill>
              <a:latin typeface="FrutigerNext LT Medium"/>
              <a:ea typeface="华文细黑"/>
              <a:cs typeface="Arial" panose="020B0604020202020204" pitchFamily="34" charset="0"/>
            </a:endParaRPr>
          </a:p>
        </p:txBody>
      </p:sp>
      <p:sp>
        <p:nvSpPr>
          <p:cNvPr id="195" name="TextBox 194"/>
          <p:cNvSpPr txBox="1"/>
          <p:nvPr/>
        </p:nvSpPr>
        <p:spPr>
          <a:xfrm>
            <a:off x="2531219" y="4402563"/>
            <a:ext cx="548791" cy="315433"/>
          </a:xfrm>
          <a:prstGeom prst="rect">
            <a:avLst/>
          </a:prstGeom>
          <a:noFill/>
        </p:spPr>
        <p:txBody>
          <a:bodyPr wrap="none" lIns="68542" tIns="34271" rIns="68542" bIns="34271" rtlCol="0">
            <a:spAutoFit/>
          </a:bodyPr>
          <a:lstStyle/>
          <a:p>
            <a:pPr algn="ctr"/>
            <a:r>
              <a:rPr lang="zh-CN" altLang="en-US" sz="800" b="1" dirty="0" smtClean="0">
                <a:solidFill>
                  <a:srgbClr val="000000"/>
                </a:solidFill>
                <a:latin typeface="FrutigerNext LT Medium"/>
                <a:ea typeface="华文细黑"/>
                <a:cs typeface="Arial" panose="020B0604020202020204" pitchFamily="34" charset="0"/>
              </a:rPr>
              <a:t>安全组</a:t>
            </a:r>
            <a:r>
              <a:rPr lang="en-US" altLang="zh-CN" sz="800" b="1" dirty="0" smtClean="0">
                <a:solidFill>
                  <a:srgbClr val="000000"/>
                </a:solidFill>
                <a:latin typeface="FrutigerNext LT Medium"/>
                <a:ea typeface="华文细黑"/>
                <a:cs typeface="Arial" panose="020B0604020202020204" pitchFamily="34" charset="0"/>
              </a:rPr>
              <a:t>3</a:t>
            </a:r>
            <a:endParaRPr lang="en-US" altLang="zh-CN" sz="800" b="1" dirty="0" smtClean="0">
              <a:solidFill>
                <a:srgbClr val="000000"/>
              </a:solidFill>
              <a:latin typeface="FrutigerNext LT Medium"/>
              <a:ea typeface="华文细黑"/>
              <a:cs typeface="Arial" panose="020B0604020202020204" pitchFamily="34" charset="0"/>
            </a:endParaRPr>
          </a:p>
          <a:p>
            <a:pPr algn="ctr"/>
            <a:r>
              <a:rPr lang="zh-CN" altLang="en-US" sz="800" b="1" dirty="0" smtClean="0">
                <a:solidFill>
                  <a:srgbClr val="000000"/>
                </a:solidFill>
                <a:latin typeface="FrutigerNext LT Medium"/>
                <a:ea typeface="华文细黑"/>
                <a:cs typeface="Arial" panose="020B0604020202020204" pitchFamily="34" charset="0"/>
              </a:rPr>
              <a:t>（销售）</a:t>
            </a:r>
            <a:endParaRPr lang="en-US" altLang="zh-CN" sz="800" b="1" dirty="0">
              <a:solidFill>
                <a:srgbClr val="000000"/>
              </a:solidFill>
              <a:latin typeface="FrutigerNext LT Medium"/>
              <a:ea typeface="华文细黑"/>
              <a:cs typeface="Arial" panose="020B0604020202020204" pitchFamily="34" charset="0"/>
            </a:endParaRPr>
          </a:p>
        </p:txBody>
      </p:sp>
      <p:pic>
        <p:nvPicPr>
          <p:cNvPr id="196" name="Picture 725" descr="图片325"/>
          <p:cNvPicPr>
            <a:picLocks noChangeAspect="1" noChangeArrowheads="1"/>
          </p:cNvPicPr>
          <p:nvPr/>
        </p:nvPicPr>
        <p:blipFill>
          <a:blip r:embed="rId18" cstate="print"/>
          <a:srcRect/>
          <a:stretch>
            <a:fillRect/>
          </a:stretch>
        </p:blipFill>
        <p:spPr bwMode="auto">
          <a:xfrm>
            <a:off x="1907254" y="4115323"/>
            <a:ext cx="310931" cy="258802"/>
          </a:xfrm>
          <a:prstGeom prst="rect">
            <a:avLst/>
          </a:prstGeom>
          <a:noFill/>
        </p:spPr>
      </p:pic>
      <p:pic>
        <p:nvPicPr>
          <p:cNvPr id="197" name="Picture 726" descr="图片326"/>
          <p:cNvPicPr>
            <a:picLocks noChangeAspect="1" noChangeArrowheads="1"/>
          </p:cNvPicPr>
          <p:nvPr/>
        </p:nvPicPr>
        <p:blipFill>
          <a:blip r:embed="rId19" cstate="print"/>
          <a:srcRect/>
          <a:stretch>
            <a:fillRect/>
          </a:stretch>
        </p:blipFill>
        <p:spPr bwMode="auto">
          <a:xfrm>
            <a:off x="2766540" y="4083476"/>
            <a:ext cx="282719" cy="325035"/>
          </a:xfrm>
          <a:prstGeom prst="rect">
            <a:avLst/>
          </a:prstGeom>
          <a:noFill/>
        </p:spPr>
      </p:pic>
      <p:pic>
        <p:nvPicPr>
          <p:cNvPr id="198" name="Picture 727" descr="图片327"/>
          <p:cNvPicPr>
            <a:picLocks noChangeAspect="1" noChangeArrowheads="1"/>
          </p:cNvPicPr>
          <p:nvPr/>
        </p:nvPicPr>
        <p:blipFill>
          <a:blip r:embed="rId20" cstate="print"/>
          <a:srcRect/>
          <a:stretch>
            <a:fillRect/>
          </a:stretch>
        </p:blipFill>
        <p:spPr bwMode="auto">
          <a:xfrm>
            <a:off x="1219394" y="4099171"/>
            <a:ext cx="303571" cy="277813"/>
          </a:xfrm>
          <a:prstGeom prst="rect">
            <a:avLst/>
          </a:prstGeom>
          <a:noFill/>
        </p:spPr>
      </p:pic>
      <p:sp>
        <p:nvSpPr>
          <p:cNvPr id="199" name="TextBox 198"/>
          <p:cNvSpPr txBox="1"/>
          <p:nvPr/>
        </p:nvSpPr>
        <p:spPr>
          <a:xfrm>
            <a:off x="3113259" y="4402563"/>
            <a:ext cx="560242" cy="315433"/>
          </a:xfrm>
          <a:prstGeom prst="rect">
            <a:avLst/>
          </a:prstGeom>
          <a:noFill/>
        </p:spPr>
        <p:txBody>
          <a:bodyPr wrap="square" lIns="68542" tIns="34271" rIns="68542" bIns="34271" rtlCol="0">
            <a:spAutoFit/>
          </a:bodyPr>
          <a:lstStyle/>
          <a:p>
            <a:pPr algn="ctr"/>
            <a:r>
              <a:rPr lang="zh-CN" altLang="en-US" sz="800" b="1" dirty="0" smtClean="0">
                <a:solidFill>
                  <a:srgbClr val="000000"/>
                </a:solidFill>
                <a:latin typeface="FrutigerNext LT Medium"/>
                <a:ea typeface="华文细黑"/>
                <a:cs typeface="Arial" panose="020B0604020202020204" pitchFamily="34" charset="0"/>
              </a:rPr>
              <a:t>安全组</a:t>
            </a:r>
            <a:r>
              <a:rPr lang="en-US" altLang="zh-CN" sz="800" b="1" dirty="0" smtClean="0">
                <a:solidFill>
                  <a:srgbClr val="000000"/>
                </a:solidFill>
                <a:latin typeface="FrutigerNext LT Medium"/>
                <a:ea typeface="华文细黑"/>
                <a:cs typeface="Arial" panose="020B0604020202020204" pitchFamily="34" charset="0"/>
              </a:rPr>
              <a:t>4</a:t>
            </a:r>
            <a:endParaRPr lang="en-US" altLang="zh-CN" sz="800" b="1" dirty="0" smtClean="0">
              <a:solidFill>
                <a:srgbClr val="000000"/>
              </a:solidFill>
              <a:latin typeface="FrutigerNext LT Medium"/>
              <a:ea typeface="华文细黑"/>
              <a:cs typeface="Arial" panose="020B0604020202020204" pitchFamily="34" charset="0"/>
            </a:endParaRPr>
          </a:p>
          <a:p>
            <a:pPr algn="ctr"/>
            <a:r>
              <a:rPr lang="zh-CN" altLang="en-US" sz="800" b="1" dirty="0" smtClean="0">
                <a:solidFill>
                  <a:srgbClr val="000000"/>
                </a:solidFill>
                <a:latin typeface="FrutigerNext LT Medium"/>
                <a:ea typeface="华文细黑"/>
                <a:cs typeface="Arial" panose="020B0604020202020204" pitchFamily="34" charset="0"/>
              </a:rPr>
              <a:t>（哑终端）</a:t>
            </a:r>
            <a:endParaRPr lang="en-US" altLang="zh-CN" sz="800" b="1" dirty="0">
              <a:solidFill>
                <a:srgbClr val="000000"/>
              </a:solidFill>
              <a:latin typeface="FrutigerNext LT Medium"/>
              <a:ea typeface="华文细黑"/>
              <a:cs typeface="Arial" panose="020B0604020202020204" pitchFamily="34" charset="0"/>
            </a:endParaRPr>
          </a:p>
        </p:txBody>
      </p:sp>
      <p:sp>
        <p:nvSpPr>
          <p:cNvPr id="206" name="TextBox 205"/>
          <p:cNvSpPr txBox="1"/>
          <p:nvPr/>
        </p:nvSpPr>
        <p:spPr>
          <a:xfrm>
            <a:off x="427038" y="2598066"/>
            <a:ext cx="703766" cy="192322"/>
          </a:xfrm>
          <a:prstGeom prst="rect">
            <a:avLst/>
          </a:prstGeom>
          <a:noFill/>
        </p:spPr>
        <p:txBody>
          <a:bodyPr wrap="square" lIns="68542" tIns="34271" rIns="68542" bIns="34271" rtlCol="0">
            <a:spAutoFit/>
          </a:bodyPr>
          <a:lstStyle/>
          <a:p>
            <a:pPr algn="ctr"/>
            <a:r>
              <a:rPr lang="zh-CN" altLang="en-US" sz="800" b="1" dirty="0" smtClean="0">
                <a:solidFill>
                  <a:srgbClr val="000000"/>
                </a:solidFill>
                <a:latin typeface="FrutigerNext LT Medium"/>
                <a:ea typeface="华文细黑"/>
                <a:cs typeface="Arial" panose="020B0604020202020204" pitchFamily="34" charset="0"/>
              </a:rPr>
              <a:t>安全组</a:t>
            </a:r>
            <a:r>
              <a:rPr lang="en-US" altLang="zh-CN" sz="800" b="1" dirty="0" smtClean="0">
                <a:solidFill>
                  <a:srgbClr val="000000"/>
                </a:solidFill>
                <a:latin typeface="FrutigerNext LT Medium"/>
                <a:ea typeface="华文细黑"/>
                <a:cs typeface="Arial" panose="020B0604020202020204" pitchFamily="34" charset="0"/>
              </a:rPr>
              <a:t>6</a:t>
            </a:r>
            <a:endParaRPr lang="en-US" altLang="zh-CN" sz="800" b="1" dirty="0">
              <a:solidFill>
                <a:srgbClr val="000000"/>
              </a:solidFill>
              <a:latin typeface="FrutigerNext LT Medium"/>
              <a:ea typeface="华文细黑"/>
              <a:cs typeface="Arial" panose="020B0604020202020204" pitchFamily="34" charset="0"/>
            </a:endParaRPr>
          </a:p>
        </p:txBody>
      </p:sp>
      <p:sp>
        <p:nvSpPr>
          <p:cNvPr id="207" name="TextBox 206"/>
          <p:cNvSpPr txBox="1"/>
          <p:nvPr/>
        </p:nvSpPr>
        <p:spPr>
          <a:xfrm>
            <a:off x="566915" y="3106504"/>
            <a:ext cx="503908" cy="192322"/>
          </a:xfrm>
          <a:prstGeom prst="rect">
            <a:avLst/>
          </a:prstGeom>
          <a:noFill/>
        </p:spPr>
        <p:txBody>
          <a:bodyPr wrap="none" lIns="68542" tIns="34271" rIns="68542" bIns="34271" rtlCol="0">
            <a:spAutoFit/>
          </a:bodyPr>
          <a:lstStyle/>
          <a:p>
            <a:pPr algn="ctr"/>
            <a:r>
              <a:rPr lang="zh-CN" altLang="en-US" sz="800" b="1" dirty="0" smtClean="0">
                <a:solidFill>
                  <a:srgbClr val="000000"/>
                </a:solidFill>
                <a:latin typeface="FrutigerNext LT Medium"/>
                <a:ea typeface="华文细黑"/>
                <a:cs typeface="Arial" panose="020B0604020202020204" pitchFamily="34" charset="0"/>
              </a:rPr>
              <a:t>安全组</a:t>
            </a:r>
            <a:r>
              <a:rPr lang="en-US" altLang="zh-CN" sz="800" b="1" dirty="0" smtClean="0">
                <a:solidFill>
                  <a:srgbClr val="000000"/>
                </a:solidFill>
                <a:latin typeface="FrutigerNext LT Medium"/>
                <a:ea typeface="华文细黑"/>
                <a:cs typeface="Arial" panose="020B0604020202020204" pitchFamily="34" charset="0"/>
              </a:rPr>
              <a:t>7</a:t>
            </a:r>
            <a:endParaRPr lang="en-US" altLang="zh-CN" sz="800" b="1" dirty="0">
              <a:solidFill>
                <a:srgbClr val="000000"/>
              </a:solidFill>
              <a:latin typeface="FrutigerNext LT Medium"/>
              <a:ea typeface="华文细黑"/>
              <a:cs typeface="Arial" panose="020B0604020202020204" pitchFamily="34" charset="0"/>
            </a:endParaRPr>
          </a:p>
        </p:txBody>
      </p:sp>
      <p:sp>
        <p:nvSpPr>
          <p:cNvPr id="215" name="圆角矩形 214"/>
          <p:cNvSpPr/>
          <p:nvPr/>
        </p:nvSpPr>
        <p:spPr bwMode="auto">
          <a:xfrm>
            <a:off x="518005" y="2297917"/>
            <a:ext cx="633927" cy="321734"/>
          </a:xfrm>
          <a:prstGeom prst="roundRect">
            <a:avLst/>
          </a:prstGeom>
          <a:solidFill>
            <a:schemeClr val="bg1">
              <a:lumMod val="85000"/>
              <a:alpha val="5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216" name="Picture 1939" descr="图片682"/>
          <p:cNvPicPr>
            <a:picLocks noChangeAspect="1" noChangeArrowheads="1"/>
          </p:cNvPicPr>
          <p:nvPr/>
        </p:nvPicPr>
        <p:blipFill>
          <a:blip r:embed="rId13" cstate="print"/>
          <a:srcRect/>
          <a:stretch>
            <a:fillRect/>
          </a:stretch>
        </p:blipFill>
        <p:spPr bwMode="auto">
          <a:xfrm>
            <a:off x="574069" y="2407039"/>
            <a:ext cx="109468" cy="153295"/>
          </a:xfrm>
          <a:prstGeom prst="rect">
            <a:avLst/>
          </a:prstGeom>
          <a:noFill/>
          <a:effectLst/>
        </p:spPr>
      </p:pic>
      <p:pic>
        <p:nvPicPr>
          <p:cNvPr id="217" name="Picture 1939" descr="图片682"/>
          <p:cNvPicPr>
            <a:picLocks noChangeAspect="1" noChangeArrowheads="1"/>
          </p:cNvPicPr>
          <p:nvPr/>
        </p:nvPicPr>
        <p:blipFill>
          <a:blip r:embed="rId13" cstate="print"/>
          <a:srcRect/>
          <a:stretch>
            <a:fillRect/>
          </a:stretch>
        </p:blipFill>
        <p:spPr bwMode="auto">
          <a:xfrm>
            <a:off x="675841" y="2407039"/>
            <a:ext cx="109468" cy="153295"/>
          </a:xfrm>
          <a:prstGeom prst="rect">
            <a:avLst/>
          </a:prstGeom>
          <a:noFill/>
          <a:effectLst/>
        </p:spPr>
      </p:pic>
      <p:pic>
        <p:nvPicPr>
          <p:cNvPr id="218" name="Picture 1939" descr="图片682"/>
          <p:cNvPicPr>
            <a:picLocks noChangeAspect="1" noChangeArrowheads="1"/>
          </p:cNvPicPr>
          <p:nvPr/>
        </p:nvPicPr>
        <p:blipFill>
          <a:blip r:embed="rId13" cstate="print"/>
          <a:srcRect/>
          <a:stretch>
            <a:fillRect/>
          </a:stretch>
        </p:blipFill>
        <p:spPr bwMode="auto">
          <a:xfrm>
            <a:off x="777614" y="2407039"/>
            <a:ext cx="109468" cy="153295"/>
          </a:xfrm>
          <a:prstGeom prst="rect">
            <a:avLst/>
          </a:prstGeom>
          <a:noFill/>
          <a:effectLst/>
        </p:spPr>
      </p:pic>
      <p:pic>
        <p:nvPicPr>
          <p:cNvPr id="219" name="Picture 1939" descr="图片682"/>
          <p:cNvPicPr>
            <a:picLocks noChangeAspect="1" noChangeArrowheads="1"/>
          </p:cNvPicPr>
          <p:nvPr/>
        </p:nvPicPr>
        <p:blipFill>
          <a:blip r:embed="rId13" cstate="print"/>
          <a:srcRect/>
          <a:stretch>
            <a:fillRect/>
          </a:stretch>
        </p:blipFill>
        <p:spPr bwMode="auto">
          <a:xfrm>
            <a:off x="879385" y="2407039"/>
            <a:ext cx="109468" cy="153295"/>
          </a:xfrm>
          <a:prstGeom prst="rect">
            <a:avLst/>
          </a:prstGeom>
          <a:noFill/>
          <a:effectLst/>
        </p:spPr>
      </p:pic>
      <p:pic>
        <p:nvPicPr>
          <p:cNvPr id="220" name="Picture 1939" descr="图片682"/>
          <p:cNvPicPr>
            <a:picLocks noChangeAspect="1" noChangeArrowheads="1"/>
          </p:cNvPicPr>
          <p:nvPr/>
        </p:nvPicPr>
        <p:blipFill>
          <a:blip r:embed="rId13" cstate="print"/>
          <a:srcRect/>
          <a:stretch>
            <a:fillRect/>
          </a:stretch>
        </p:blipFill>
        <p:spPr bwMode="auto">
          <a:xfrm>
            <a:off x="981157" y="2407039"/>
            <a:ext cx="109468" cy="153295"/>
          </a:xfrm>
          <a:prstGeom prst="rect">
            <a:avLst/>
          </a:prstGeom>
          <a:noFill/>
          <a:effectLst/>
        </p:spPr>
      </p:pic>
      <p:cxnSp>
        <p:nvCxnSpPr>
          <p:cNvPr id="222" name="直接连接符 221"/>
          <p:cNvCxnSpPr>
            <a:stCxn id="95" idx="1"/>
            <a:endCxn id="215" idx="3"/>
          </p:cNvCxnSpPr>
          <p:nvPr/>
        </p:nvCxnSpPr>
        <p:spPr bwMode="auto">
          <a:xfrm flipH="1" flipV="1">
            <a:off x="1151932" y="2458784"/>
            <a:ext cx="107652" cy="201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4" name="直接连接符 223"/>
          <p:cNvCxnSpPr>
            <a:stCxn id="178" idx="1"/>
            <a:endCxn id="95" idx="3"/>
          </p:cNvCxnSpPr>
          <p:nvPr/>
        </p:nvCxnSpPr>
        <p:spPr bwMode="auto">
          <a:xfrm flipH="1">
            <a:off x="1432988" y="2457488"/>
            <a:ext cx="51412" cy="3306"/>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7" name="直接连接符 226"/>
          <p:cNvCxnSpPr>
            <a:stCxn id="179" idx="1"/>
            <a:endCxn id="94" idx="3"/>
          </p:cNvCxnSpPr>
          <p:nvPr/>
        </p:nvCxnSpPr>
        <p:spPr bwMode="auto">
          <a:xfrm flipH="1">
            <a:off x="1425672" y="2944233"/>
            <a:ext cx="58727" cy="375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1" name="直接连接符 230"/>
          <p:cNvCxnSpPr>
            <a:stCxn id="94" idx="1"/>
            <a:endCxn id="205" idx="3"/>
          </p:cNvCxnSpPr>
          <p:nvPr/>
        </p:nvCxnSpPr>
        <p:spPr bwMode="auto">
          <a:xfrm flipH="1">
            <a:off x="1158558" y="2947988"/>
            <a:ext cx="93710"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7" name="TextBox 236"/>
          <p:cNvSpPr txBox="1"/>
          <p:nvPr/>
        </p:nvSpPr>
        <p:spPr>
          <a:xfrm>
            <a:off x="2986974" y="1231085"/>
            <a:ext cx="703766" cy="192322"/>
          </a:xfrm>
          <a:prstGeom prst="rect">
            <a:avLst/>
          </a:prstGeom>
          <a:noFill/>
        </p:spPr>
        <p:txBody>
          <a:bodyPr wrap="square" lIns="68542" tIns="34271" rIns="68542" bIns="34271" rtlCol="0">
            <a:spAutoFit/>
          </a:bodyPr>
          <a:lstStyle/>
          <a:p>
            <a:pPr algn="ctr"/>
            <a:r>
              <a:rPr lang="zh-CN" altLang="en-US" sz="800" b="1" dirty="0" smtClean="0">
                <a:solidFill>
                  <a:srgbClr val="000000"/>
                </a:solidFill>
                <a:latin typeface="FrutigerNext LT Medium"/>
                <a:ea typeface="华文细黑"/>
                <a:cs typeface="Arial" panose="020B0604020202020204" pitchFamily="34" charset="0"/>
              </a:rPr>
              <a:t>安全组</a:t>
            </a:r>
            <a:r>
              <a:rPr lang="en-US" altLang="zh-CN" sz="800" b="1" dirty="0" smtClean="0">
                <a:solidFill>
                  <a:srgbClr val="000000"/>
                </a:solidFill>
                <a:latin typeface="FrutigerNext LT Medium"/>
                <a:ea typeface="华文细黑"/>
                <a:cs typeface="Arial" panose="020B0604020202020204" pitchFamily="34" charset="0"/>
              </a:rPr>
              <a:t>10</a:t>
            </a:r>
            <a:endParaRPr lang="en-US" altLang="zh-CN" sz="800" b="1" dirty="0">
              <a:solidFill>
                <a:srgbClr val="000000"/>
              </a:solidFill>
              <a:latin typeface="FrutigerNext LT Medium"/>
              <a:ea typeface="华文细黑"/>
              <a:cs typeface="Arial" panose="020B0604020202020204" pitchFamily="34" charset="0"/>
            </a:endParaRPr>
          </a:p>
        </p:txBody>
      </p:sp>
      <p:sp>
        <p:nvSpPr>
          <p:cNvPr id="238" name="TextBox 237"/>
          <p:cNvSpPr txBox="1"/>
          <p:nvPr/>
        </p:nvSpPr>
        <p:spPr>
          <a:xfrm>
            <a:off x="1697964" y="1235481"/>
            <a:ext cx="503908" cy="192322"/>
          </a:xfrm>
          <a:prstGeom prst="rect">
            <a:avLst/>
          </a:prstGeom>
          <a:noFill/>
        </p:spPr>
        <p:txBody>
          <a:bodyPr wrap="none" lIns="68542" tIns="34271" rIns="68542" bIns="34271" rtlCol="0">
            <a:spAutoFit/>
          </a:bodyPr>
          <a:lstStyle/>
          <a:p>
            <a:pPr algn="ctr"/>
            <a:r>
              <a:rPr lang="zh-CN" altLang="en-US" sz="800" b="1" dirty="0" smtClean="0">
                <a:solidFill>
                  <a:srgbClr val="000000"/>
                </a:solidFill>
                <a:latin typeface="FrutigerNext LT Medium"/>
                <a:ea typeface="华文细黑"/>
                <a:cs typeface="Arial" panose="020B0604020202020204" pitchFamily="34" charset="0"/>
              </a:rPr>
              <a:t>安全组</a:t>
            </a:r>
            <a:r>
              <a:rPr lang="en-US" altLang="zh-CN" sz="800" b="1" dirty="0" smtClean="0">
                <a:solidFill>
                  <a:srgbClr val="000000"/>
                </a:solidFill>
                <a:latin typeface="FrutigerNext LT Medium"/>
                <a:ea typeface="华文细黑"/>
                <a:cs typeface="Arial" panose="020B0604020202020204" pitchFamily="34" charset="0"/>
              </a:rPr>
              <a:t>9</a:t>
            </a:r>
            <a:endParaRPr lang="en-US" altLang="zh-CN" sz="800" b="1" dirty="0">
              <a:solidFill>
                <a:srgbClr val="000000"/>
              </a:solidFill>
              <a:latin typeface="FrutigerNext LT Medium"/>
              <a:ea typeface="华文细黑"/>
              <a:cs typeface="Arial" panose="020B0604020202020204" pitchFamily="34" charset="0"/>
            </a:endParaRPr>
          </a:p>
        </p:txBody>
      </p:sp>
      <p:cxnSp>
        <p:nvCxnSpPr>
          <p:cNvPr id="239" name="直接连接符 238"/>
          <p:cNvCxnSpPr>
            <a:stCxn id="55" idx="1"/>
            <a:endCxn id="56" idx="3"/>
          </p:cNvCxnSpPr>
          <p:nvPr/>
        </p:nvCxnSpPr>
        <p:spPr bwMode="auto">
          <a:xfrm flipH="1" flipV="1">
            <a:off x="1528191" y="1136224"/>
            <a:ext cx="749999" cy="1364346"/>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43" name="Picture 4488" descr="图片346"/>
          <p:cNvPicPr>
            <a:picLocks noChangeAspect="1" noChangeArrowheads="1"/>
          </p:cNvPicPr>
          <p:nvPr/>
        </p:nvPicPr>
        <p:blipFill>
          <a:blip r:embed="rId9" cstate="print"/>
          <a:srcRect/>
          <a:stretch>
            <a:fillRect/>
          </a:stretch>
        </p:blipFill>
        <p:spPr bwMode="auto">
          <a:xfrm>
            <a:off x="3929534" y="4108387"/>
            <a:ext cx="163394" cy="246191"/>
          </a:xfrm>
          <a:prstGeom prst="rect">
            <a:avLst/>
          </a:prstGeom>
          <a:noFill/>
        </p:spPr>
      </p:pic>
      <p:sp>
        <p:nvSpPr>
          <p:cNvPr id="250" name="圆角矩形 249"/>
          <p:cNvSpPr/>
          <p:nvPr/>
        </p:nvSpPr>
        <p:spPr bwMode="auto">
          <a:xfrm>
            <a:off x="1256153" y="3769037"/>
            <a:ext cx="2826867" cy="254323"/>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251" name="Picture 33" descr="图片12"/>
          <p:cNvPicPr>
            <a:picLocks noChangeAspect="1" noChangeArrowheads="1"/>
          </p:cNvPicPr>
          <p:nvPr/>
        </p:nvPicPr>
        <p:blipFill>
          <a:blip r:embed="rId10" cstate="print"/>
          <a:srcRect/>
          <a:stretch>
            <a:fillRect/>
          </a:stretch>
        </p:blipFill>
        <p:spPr bwMode="auto">
          <a:xfrm>
            <a:off x="3846516" y="3791378"/>
            <a:ext cx="170020" cy="215324"/>
          </a:xfrm>
          <a:prstGeom prst="rect">
            <a:avLst/>
          </a:prstGeom>
          <a:noFill/>
        </p:spPr>
      </p:pic>
      <p:pic>
        <p:nvPicPr>
          <p:cNvPr id="252" name="Picture 873" descr="图片279"/>
          <p:cNvPicPr>
            <a:picLocks noChangeAspect="1" noChangeArrowheads="1"/>
          </p:cNvPicPr>
          <p:nvPr/>
        </p:nvPicPr>
        <p:blipFill>
          <a:blip r:embed="rId21" cstate="print"/>
          <a:srcRect/>
          <a:stretch>
            <a:fillRect/>
          </a:stretch>
        </p:blipFill>
        <p:spPr bwMode="auto">
          <a:xfrm>
            <a:off x="3523428" y="3794122"/>
            <a:ext cx="139855" cy="209837"/>
          </a:xfrm>
          <a:prstGeom prst="rect">
            <a:avLst/>
          </a:prstGeom>
          <a:noFill/>
        </p:spPr>
      </p:pic>
      <p:pic>
        <p:nvPicPr>
          <p:cNvPr id="253" name="Picture 466" descr="图片157"/>
          <p:cNvPicPr>
            <a:picLocks noChangeAspect="1" noChangeArrowheads="1"/>
          </p:cNvPicPr>
          <p:nvPr/>
        </p:nvPicPr>
        <p:blipFill>
          <a:blip r:embed="rId22" cstate="print"/>
          <a:srcRect/>
          <a:stretch>
            <a:fillRect/>
          </a:stretch>
        </p:blipFill>
        <p:spPr bwMode="auto">
          <a:xfrm>
            <a:off x="1786825" y="3807151"/>
            <a:ext cx="267371" cy="183779"/>
          </a:xfrm>
          <a:prstGeom prst="rect">
            <a:avLst/>
          </a:prstGeom>
          <a:noFill/>
        </p:spPr>
      </p:pic>
      <p:pic>
        <p:nvPicPr>
          <p:cNvPr id="254" name="Picture 1089" descr="图片203"/>
          <p:cNvPicPr>
            <a:picLocks noChangeAspect="1" noChangeArrowheads="1"/>
          </p:cNvPicPr>
          <p:nvPr/>
        </p:nvPicPr>
        <p:blipFill>
          <a:blip r:embed="rId11" cstate="print"/>
          <a:srcRect/>
          <a:stretch>
            <a:fillRect/>
          </a:stretch>
        </p:blipFill>
        <p:spPr bwMode="auto">
          <a:xfrm>
            <a:off x="3097505" y="3816751"/>
            <a:ext cx="242690" cy="164579"/>
          </a:xfrm>
          <a:prstGeom prst="rect">
            <a:avLst/>
          </a:prstGeom>
          <a:noFill/>
        </p:spPr>
      </p:pic>
      <p:pic>
        <p:nvPicPr>
          <p:cNvPr id="255" name="Picture 24" descr="图片3"/>
          <p:cNvPicPr>
            <a:picLocks noChangeAspect="1" noChangeArrowheads="1"/>
          </p:cNvPicPr>
          <p:nvPr/>
        </p:nvPicPr>
        <p:blipFill>
          <a:blip r:embed="rId23" cstate="print"/>
          <a:srcRect/>
          <a:stretch>
            <a:fillRect/>
          </a:stretch>
        </p:blipFill>
        <p:spPr bwMode="auto">
          <a:xfrm>
            <a:off x="2237429" y="3801663"/>
            <a:ext cx="204299" cy="194751"/>
          </a:xfrm>
          <a:prstGeom prst="rect">
            <a:avLst/>
          </a:prstGeom>
          <a:noFill/>
        </p:spPr>
      </p:pic>
      <p:pic>
        <p:nvPicPr>
          <p:cNvPr id="256" name="Picture 1941" descr="图片684"/>
          <p:cNvPicPr>
            <a:picLocks noChangeAspect="1" noChangeArrowheads="1"/>
          </p:cNvPicPr>
          <p:nvPr/>
        </p:nvPicPr>
        <p:blipFill>
          <a:blip r:embed="rId12" cstate="print"/>
          <a:srcRect/>
          <a:stretch>
            <a:fillRect/>
          </a:stretch>
        </p:blipFill>
        <p:spPr bwMode="auto">
          <a:xfrm>
            <a:off x="2624962" y="3820865"/>
            <a:ext cx="289308" cy="156350"/>
          </a:xfrm>
          <a:prstGeom prst="rect">
            <a:avLst/>
          </a:prstGeom>
          <a:noFill/>
        </p:spPr>
      </p:pic>
      <p:pic>
        <p:nvPicPr>
          <p:cNvPr id="257" name="Picture 1950" descr="图片693"/>
          <p:cNvPicPr>
            <a:picLocks noChangeAspect="1" noChangeArrowheads="1"/>
          </p:cNvPicPr>
          <p:nvPr/>
        </p:nvPicPr>
        <p:blipFill>
          <a:blip r:embed="rId24" cstate="print"/>
          <a:srcRect/>
          <a:stretch>
            <a:fillRect/>
          </a:stretch>
        </p:blipFill>
        <p:spPr bwMode="auto">
          <a:xfrm>
            <a:off x="1393809" y="3796864"/>
            <a:ext cx="209783" cy="204352"/>
          </a:xfrm>
          <a:prstGeom prst="rect">
            <a:avLst/>
          </a:prstGeom>
          <a:noFill/>
        </p:spPr>
      </p:pic>
      <p:pic>
        <p:nvPicPr>
          <p:cNvPr id="258" name="Picture 2356" descr="图片222"/>
          <p:cNvPicPr>
            <a:picLocks noChangeAspect="1" noChangeArrowheads="1"/>
          </p:cNvPicPr>
          <p:nvPr/>
        </p:nvPicPr>
        <p:blipFill>
          <a:blip r:embed="rId25" cstate="print"/>
          <a:srcRect/>
          <a:stretch>
            <a:fillRect/>
          </a:stretch>
        </p:blipFill>
        <p:spPr bwMode="auto">
          <a:xfrm>
            <a:off x="3373398" y="2357357"/>
            <a:ext cx="278364" cy="288000"/>
          </a:xfrm>
          <a:prstGeom prst="rect">
            <a:avLst/>
          </a:prstGeom>
          <a:noFill/>
        </p:spPr>
      </p:pic>
      <p:cxnSp>
        <p:nvCxnSpPr>
          <p:cNvPr id="259" name="直接连接符 258"/>
          <p:cNvCxnSpPr>
            <a:stCxn id="258" idx="1"/>
            <a:endCxn id="55" idx="3"/>
          </p:cNvCxnSpPr>
          <p:nvPr/>
        </p:nvCxnSpPr>
        <p:spPr bwMode="auto">
          <a:xfrm flipH="1" flipV="1">
            <a:off x="3088069" y="2500570"/>
            <a:ext cx="285329" cy="78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2" name="TextBox 261"/>
          <p:cNvSpPr txBox="1"/>
          <p:nvPr/>
        </p:nvSpPr>
        <p:spPr>
          <a:xfrm>
            <a:off x="3331603" y="2570018"/>
            <a:ext cx="397560" cy="246221"/>
          </a:xfrm>
          <a:prstGeom prst="rect">
            <a:avLst/>
          </a:prstGeom>
          <a:noFill/>
        </p:spPr>
        <p:txBody>
          <a:bodyPr wrap="square" rtlCol="0">
            <a:spAutoFit/>
          </a:bodyPr>
          <a:lstStyle/>
          <a:p>
            <a:r>
              <a:rPr lang="en-US" altLang="zh-CN" sz="1000" dirty="0" smtClean="0">
                <a:solidFill>
                  <a:prstClr val="black"/>
                </a:solidFill>
              </a:rPr>
              <a:t>SVN</a:t>
            </a:r>
            <a:endParaRPr lang="zh-CN" altLang="en-US" sz="1000" dirty="0">
              <a:solidFill>
                <a:prstClr val="black"/>
              </a:solidFill>
            </a:endParaRPr>
          </a:p>
        </p:txBody>
      </p:sp>
      <p:sp>
        <p:nvSpPr>
          <p:cNvPr id="263" name="TextBox 262"/>
          <p:cNvSpPr txBox="1"/>
          <p:nvPr/>
        </p:nvSpPr>
        <p:spPr>
          <a:xfrm>
            <a:off x="4291178" y="788988"/>
            <a:ext cx="4517860" cy="3447098"/>
          </a:xfrm>
          <a:prstGeom prst="rect">
            <a:avLst/>
          </a:prstGeom>
          <a:noFill/>
        </p:spPr>
        <p:txBody>
          <a:bodyPr wrap="square" rtlCol="0">
            <a:spAutoFit/>
          </a:bodyPr>
          <a:lstStyle/>
          <a:p>
            <a:r>
              <a:rPr lang="zh-CN" altLang="en-US" dirty="0" smtClean="0">
                <a:solidFill>
                  <a:prstClr val="black"/>
                </a:solidFill>
                <a:latin typeface="微软雅黑" panose="020B0503020204020204" pitchFamily="34" charset="-122"/>
                <a:ea typeface="微软雅黑" panose="020B0503020204020204" pitchFamily="34" charset="-122"/>
              </a:rPr>
              <a:t>逻辑功能组件：</a:t>
            </a:r>
            <a:endParaRPr lang="en-US" altLang="zh-CN" dirty="0" smtClean="0">
              <a:solidFill>
                <a:prstClr val="black"/>
              </a:solidFill>
              <a:latin typeface="微软雅黑" panose="020B0503020204020204" pitchFamily="34" charset="-122"/>
              <a:ea typeface="微软雅黑" panose="020B0503020204020204" pitchFamily="34" charset="-122"/>
            </a:endParaRPr>
          </a:p>
          <a:p>
            <a:pPr marL="800100" lvl="1" indent="-342900">
              <a:spcBef>
                <a:spcPts val="1200"/>
              </a:spcBef>
              <a:buFont typeface="+mj-ea"/>
              <a:buAutoNum type="circleNumDbPlain"/>
            </a:pPr>
            <a:r>
              <a:rPr lang="en-US" altLang="zh-CN" sz="1600" b="1" dirty="0" smtClean="0">
                <a:solidFill>
                  <a:prstClr val="black"/>
                </a:solidFill>
                <a:latin typeface="微软雅黑" panose="020B0503020204020204" pitchFamily="34" charset="-122"/>
                <a:ea typeface="微软雅黑" panose="020B0503020204020204" pitchFamily="34" charset="-122"/>
              </a:rPr>
              <a:t>Controller</a:t>
            </a:r>
            <a:r>
              <a:rPr lang="zh-CN" altLang="en-US" sz="1600" dirty="0" smtClean="0">
                <a:solidFill>
                  <a:prstClr val="black"/>
                </a:solidFill>
                <a:latin typeface="微软雅黑" panose="020B0503020204020204" pitchFamily="34" charset="-122"/>
                <a:ea typeface="微软雅黑" panose="020B0503020204020204" pitchFamily="34" charset="-122"/>
              </a:rPr>
              <a:t>：负责业务策略的编制、下发以及管理</a:t>
            </a:r>
            <a:endParaRPr lang="en-US" altLang="zh-CN" sz="1600" dirty="0" smtClean="0">
              <a:solidFill>
                <a:prstClr val="black"/>
              </a:solidFill>
              <a:latin typeface="微软雅黑" panose="020B0503020204020204" pitchFamily="34" charset="-122"/>
              <a:ea typeface="微软雅黑" panose="020B0503020204020204" pitchFamily="34" charset="-122"/>
            </a:endParaRPr>
          </a:p>
          <a:p>
            <a:pPr marL="800100" lvl="1" indent="-342900">
              <a:spcBef>
                <a:spcPts val="1200"/>
              </a:spcBef>
              <a:buFont typeface="+mj-ea"/>
              <a:buAutoNum type="circleNumDbPlain"/>
            </a:pPr>
            <a:r>
              <a:rPr lang="zh-CN" altLang="en-US" sz="1600" b="1" dirty="0" smtClean="0">
                <a:solidFill>
                  <a:prstClr val="black"/>
                </a:solidFill>
                <a:latin typeface="微软雅黑" panose="020B0503020204020204" pitchFamily="34" charset="-122"/>
                <a:ea typeface="微软雅黑" panose="020B0503020204020204" pitchFamily="34" charset="-122"/>
              </a:rPr>
              <a:t>安全组</a:t>
            </a:r>
            <a:r>
              <a:rPr lang="zh-CN" altLang="en-US" sz="1600" dirty="0" smtClean="0">
                <a:solidFill>
                  <a:prstClr val="black"/>
                </a:solidFill>
                <a:latin typeface="微软雅黑" panose="020B0503020204020204" pitchFamily="34" charset="-122"/>
                <a:ea typeface="微软雅黑" panose="020B0503020204020204" pitchFamily="34" charset="-122"/>
              </a:rPr>
              <a:t>：对用户和资源进行分组，形成不同的安全组。管理员可以制定组间的业务策略。</a:t>
            </a:r>
            <a:endParaRPr lang="en-US" altLang="zh-CN" sz="1600" dirty="0" smtClean="0">
              <a:solidFill>
                <a:prstClr val="black"/>
              </a:solidFill>
              <a:latin typeface="微软雅黑" panose="020B0503020204020204" pitchFamily="34" charset="-122"/>
              <a:ea typeface="微软雅黑" panose="020B0503020204020204" pitchFamily="34" charset="-122"/>
            </a:endParaRPr>
          </a:p>
          <a:p>
            <a:pPr marL="800100" lvl="1" indent="-342900">
              <a:spcBef>
                <a:spcPts val="1200"/>
              </a:spcBef>
              <a:buFont typeface="+mj-ea"/>
              <a:buAutoNum type="circleNumDbPlain"/>
            </a:pPr>
            <a:r>
              <a:rPr lang="zh-CN" altLang="en-US" sz="1600" b="1" dirty="0" smtClean="0">
                <a:solidFill>
                  <a:prstClr val="black"/>
                </a:solidFill>
                <a:latin typeface="微软雅黑" panose="020B0503020204020204" pitchFamily="34" charset="-122"/>
                <a:ea typeface="微软雅黑" panose="020B0503020204020204" pitchFamily="34" charset="-122"/>
              </a:rPr>
              <a:t>认证点</a:t>
            </a:r>
            <a:r>
              <a:rPr lang="zh-CN" altLang="en-US" sz="1600" dirty="0" smtClean="0">
                <a:solidFill>
                  <a:prstClr val="black"/>
                </a:solidFill>
                <a:latin typeface="微软雅黑" panose="020B0503020204020204" pitchFamily="34" charset="-122"/>
                <a:ea typeface="微软雅黑" panose="020B0503020204020204" pitchFamily="34" charset="-122"/>
              </a:rPr>
              <a:t>：对接入用户进行认证的设备。通常由网络边界设备担任，如接入交换机、</a:t>
            </a:r>
            <a:r>
              <a:rPr lang="en-US" altLang="zh-CN" sz="1600" dirty="0" smtClean="0">
                <a:solidFill>
                  <a:prstClr val="black"/>
                </a:solidFill>
                <a:latin typeface="微软雅黑" panose="020B0503020204020204" pitchFamily="34" charset="-122"/>
                <a:ea typeface="微软雅黑" panose="020B0503020204020204" pitchFamily="34" charset="-122"/>
              </a:rPr>
              <a:t>VPN</a:t>
            </a:r>
            <a:r>
              <a:rPr lang="zh-CN" altLang="en-US" sz="1600" dirty="0" smtClean="0">
                <a:solidFill>
                  <a:prstClr val="black"/>
                </a:solidFill>
                <a:latin typeface="微软雅黑" panose="020B0503020204020204" pitchFamily="34" charset="-122"/>
                <a:ea typeface="微软雅黑" panose="020B0503020204020204" pitchFamily="34" charset="-122"/>
              </a:rPr>
              <a:t>网关（</a:t>
            </a:r>
            <a:r>
              <a:rPr lang="en-US" altLang="zh-CN" sz="1600" dirty="0" smtClean="0">
                <a:solidFill>
                  <a:prstClr val="black"/>
                </a:solidFill>
                <a:latin typeface="微软雅黑" panose="020B0503020204020204" pitchFamily="34" charset="-122"/>
                <a:ea typeface="微软雅黑" panose="020B0503020204020204" pitchFamily="34" charset="-122"/>
              </a:rPr>
              <a:t>FW/SVN</a:t>
            </a:r>
            <a:r>
              <a:rPr lang="zh-CN" altLang="en-US" sz="1600" dirty="0" smtClean="0">
                <a:solidFill>
                  <a:prstClr val="black"/>
                </a:solidFill>
                <a:latin typeface="微软雅黑" panose="020B0503020204020204" pitchFamily="34" charset="-122"/>
                <a:ea typeface="微软雅黑" panose="020B0503020204020204" pitchFamily="34" charset="-122"/>
              </a:rPr>
              <a:t>）等。</a:t>
            </a:r>
            <a:endParaRPr lang="en-US" altLang="zh-CN" sz="1600" dirty="0" smtClean="0">
              <a:solidFill>
                <a:prstClr val="black"/>
              </a:solidFill>
              <a:latin typeface="微软雅黑" panose="020B0503020204020204" pitchFamily="34" charset="-122"/>
              <a:ea typeface="微软雅黑" panose="020B0503020204020204" pitchFamily="34" charset="-122"/>
            </a:endParaRPr>
          </a:p>
          <a:p>
            <a:pPr marL="800100" lvl="1" indent="-342900">
              <a:spcBef>
                <a:spcPts val="1200"/>
              </a:spcBef>
              <a:buFont typeface="+mj-ea"/>
              <a:buAutoNum type="circleNumDbPlain"/>
            </a:pPr>
            <a:r>
              <a:rPr lang="zh-CN" altLang="en-US" sz="1600" b="1" dirty="0" smtClean="0">
                <a:solidFill>
                  <a:prstClr val="black"/>
                </a:solidFill>
                <a:latin typeface="微软雅黑" panose="020B0503020204020204" pitchFamily="34" charset="-122"/>
                <a:ea typeface="微软雅黑" panose="020B0503020204020204" pitchFamily="34" charset="-122"/>
              </a:rPr>
              <a:t>执行点</a:t>
            </a:r>
            <a:r>
              <a:rPr lang="zh-CN" altLang="en-US" sz="1600" dirty="0" smtClean="0">
                <a:solidFill>
                  <a:prstClr val="black"/>
                </a:solidFill>
                <a:latin typeface="微软雅黑" panose="020B0503020204020204" pitchFamily="34" charset="-122"/>
                <a:ea typeface="微软雅黑" panose="020B0503020204020204" pitchFamily="34" charset="-122"/>
              </a:rPr>
              <a:t>：执行业务策略的设备。如认证点交换机、</a:t>
            </a:r>
            <a:r>
              <a:rPr lang="en-US" altLang="zh-CN" sz="1600" dirty="0" smtClean="0">
                <a:solidFill>
                  <a:prstClr val="black"/>
                </a:solidFill>
                <a:latin typeface="微软雅黑" panose="020B0503020204020204" pitchFamily="34" charset="-122"/>
                <a:ea typeface="微软雅黑" panose="020B0503020204020204" pitchFamily="34" charset="-122"/>
              </a:rPr>
              <a:t>VPN</a:t>
            </a:r>
            <a:r>
              <a:rPr lang="zh-CN" altLang="en-US" sz="1600" dirty="0" smtClean="0">
                <a:solidFill>
                  <a:prstClr val="black"/>
                </a:solidFill>
                <a:latin typeface="微软雅黑" panose="020B0503020204020204" pitchFamily="34" charset="-122"/>
                <a:ea typeface="微软雅黑" panose="020B0503020204020204" pitchFamily="34" charset="-122"/>
              </a:rPr>
              <a:t>网关、数据中心防火墙。</a:t>
            </a:r>
            <a:endParaRPr lang="zh-CN" altLang="en-US" sz="1600" dirty="0">
              <a:solidFill>
                <a:prstClr val="black"/>
              </a:solidFill>
              <a:latin typeface="微软雅黑" panose="020B0503020204020204" pitchFamily="34" charset="-122"/>
              <a:ea typeface="微软雅黑" panose="020B0503020204020204" pitchFamily="34" charset="-122"/>
            </a:endParaRPr>
          </a:p>
        </p:txBody>
      </p:sp>
      <p:sp>
        <p:nvSpPr>
          <p:cNvPr id="264" name="流程图: 联系 263"/>
          <p:cNvSpPr/>
          <p:nvPr/>
        </p:nvSpPr>
        <p:spPr bwMode="auto">
          <a:xfrm>
            <a:off x="926044" y="2457458"/>
            <a:ext cx="216000" cy="216000"/>
          </a:xfrm>
          <a:prstGeom prst="flowChartConnector">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65" name="流程图: 联系 264"/>
          <p:cNvSpPr/>
          <p:nvPr/>
        </p:nvSpPr>
        <p:spPr bwMode="auto">
          <a:xfrm>
            <a:off x="4587899" y="1941444"/>
            <a:ext cx="216000" cy="216000"/>
          </a:xfrm>
          <a:prstGeom prst="flowChartConnector">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66" name="流程图: 联系 265"/>
          <p:cNvSpPr/>
          <p:nvPr/>
        </p:nvSpPr>
        <p:spPr bwMode="auto">
          <a:xfrm>
            <a:off x="926044" y="2947988"/>
            <a:ext cx="216000" cy="216000"/>
          </a:xfrm>
          <a:prstGeom prst="flowChartConnector">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67" name="流程图: 联系 266"/>
          <p:cNvSpPr/>
          <p:nvPr/>
        </p:nvSpPr>
        <p:spPr bwMode="auto">
          <a:xfrm>
            <a:off x="2322509" y="4196810"/>
            <a:ext cx="216000" cy="216000"/>
          </a:xfrm>
          <a:prstGeom prst="flowChartConnector">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68" name="流程图: 联系 267"/>
          <p:cNvSpPr/>
          <p:nvPr/>
        </p:nvSpPr>
        <p:spPr bwMode="auto">
          <a:xfrm>
            <a:off x="3437018" y="4196810"/>
            <a:ext cx="216000" cy="216000"/>
          </a:xfrm>
          <a:prstGeom prst="flowChartConnector">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sp>
        <p:nvSpPr>
          <p:cNvPr id="269" name="流程图: 联系 268"/>
          <p:cNvSpPr/>
          <p:nvPr/>
        </p:nvSpPr>
        <p:spPr bwMode="auto">
          <a:xfrm>
            <a:off x="3955177" y="4196810"/>
            <a:ext cx="216000" cy="216000"/>
          </a:xfrm>
          <a:prstGeom prst="flowChartConnector">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70" name="流程图: 联系 269"/>
          <p:cNvSpPr/>
          <p:nvPr/>
        </p:nvSpPr>
        <p:spPr bwMode="auto">
          <a:xfrm>
            <a:off x="2867173" y="4196810"/>
            <a:ext cx="216000" cy="216000"/>
          </a:xfrm>
          <a:prstGeom prst="flowChartConnector">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71" name="流程图: 联系 270"/>
          <p:cNvSpPr/>
          <p:nvPr/>
        </p:nvSpPr>
        <p:spPr bwMode="auto">
          <a:xfrm>
            <a:off x="1643998" y="4196810"/>
            <a:ext cx="216000" cy="216000"/>
          </a:xfrm>
          <a:prstGeom prst="flowChartConnector">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72" name="流程图: 联系 271"/>
          <p:cNvSpPr/>
          <p:nvPr/>
        </p:nvSpPr>
        <p:spPr bwMode="auto">
          <a:xfrm>
            <a:off x="2981142" y="1360997"/>
            <a:ext cx="216000" cy="216000"/>
          </a:xfrm>
          <a:prstGeom prst="flowChartConnector">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73" name="流程图: 联系 272"/>
          <p:cNvSpPr/>
          <p:nvPr/>
        </p:nvSpPr>
        <p:spPr bwMode="auto">
          <a:xfrm>
            <a:off x="2115775" y="1338468"/>
            <a:ext cx="216000" cy="216000"/>
          </a:xfrm>
          <a:prstGeom prst="flowChartConnector">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74" name="五角星 273"/>
          <p:cNvSpPr/>
          <p:nvPr/>
        </p:nvSpPr>
        <p:spPr bwMode="auto">
          <a:xfrm>
            <a:off x="4587899" y="1288108"/>
            <a:ext cx="216000" cy="216000"/>
          </a:xfrm>
          <a:prstGeom prst="star5">
            <a:avLst/>
          </a:prstGeom>
          <a:solidFill>
            <a:srgbClr val="0070C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75" name="五角星 274"/>
          <p:cNvSpPr/>
          <p:nvPr/>
        </p:nvSpPr>
        <p:spPr bwMode="auto">
          <a:xfrm>
            <a:off x="790651" y="855521"/>
            <a:ext cx="216000" cy="216000"/>
          </a:xfrm>
          <a:prstGeom prst="star5">
            <a:avLst/>
          </a:prstGeom>
          <a:solidFill>
            <a:srgbClr val="0070C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76" name="等腰三角形 275"/>
          <p:cNvSpPr/>
          <p:nvPr/>
        </p:nvSpPr>
        <p:spPr bwMode="auto">
          <a:xfrm>
            <a:off x="4587899" y="2791504"/>
            <a:ext cx="216000" cy="216000"/>
          </a:xfrm>
          <a:prstGeom prst="triangle">
            <a:avLst/>
          </a:prstGeom>
          <a:solidFill>
            <a:schemeClr val="accent6">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77" name="等腰三角形 276"/>
          <p:cNvSpPr/>
          <p:nvPr/>
        </p:nvSpPr>
        <p:spPr bwMode="auto">
          <a:xfrm>
            <a:off x="3173904" y="2808288"/>
            <a:ext cx="216000" cy="216000"/>
          </a:xfrm>
          <a:prstGeom prst="triangle">
            <a:avLst/>
          </a:prstGeom>
          <a:solidFill>
            <a:schemeClr val="accent6">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78" name="等腰三角形 277"/>
          <p:cNvSpPr/>
          <p:nvPr/>
        </p:nvSpPr>
        <p:spPr bwMode="auto">
          <a:xfrm>
            <a:off x="3220178" y="2261063"/>
            <a:ext cx="216000" cy="216000"/>
          </a:xfrm>
          <a:prstGeom prst="triangle">
            <a:avLst/>
          </a:prstGeom>
          <a:solidFill>
            <a:schemeClr val="accent6">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pic>
        <p:nvPicPr>
          <p:cNvPr id="280" name="Picture 461" descr="图片240"/>
          <p:cNvPicPr>
            <a:picLocks noChangeAspect="1" noChangeArrowheads="1"/>
          </p:cNvPicPr>
          <p:nvPr/>
        </p:nvPicPr>
        <p:blipFill>
          <a:blip r:embed="rId2" cstate="print"/>
          <a:srcRect/>
          <a:stretch>
            <a:fillRect/>
          </a:stretch>
        </p:blipFill>
        <p:spPr bwMode="auto">
          <a:xfrm>
            <a:off x="1617915" y="3444763"/>
            <a:ext cx="232315" cy="243000"/>
          </a:xfrm>
          <a:prstGeom prst="rect">
            <a:avLst/>
          </a:prstGeom>
          <a:noFill/>
        </p:spPr>
      </p:pic>
      <p:sp>
        <p:nvSpPr>
          <p:cNvPr id="279" name="等腰三角形 278"/>
          <p:cNvSpPr/>
          <p:nvPr/>
        </p:nvSpPr>
        <p:spPr bwMode="auto">
          <a:xfrm>
            <a:off x="1481761" y="3324138"/>
            <a:ext cx="216000" cy="216000"/>
          </a:xfrm>
          <a:prstGeom prst="triangle">
            <a:avLst/>
          </a:prstGeom>
          <a:solidFill>
            <a:schemeClr val="accent6">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83" name="菱形 282"/>
          <p:cNvSpPr/>
          <p:nvPr/>
        </p:nvSpPr>
        <p:spPr bwMode="auto">
          <a:xfrm>
            <a:off x="4587899" y="3673511"/>
            <a:ext cx="216000" cy="216000"/>
          </a:xfrm>
          <a:prstGeom prst="diamond">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84" name="菱形 283"/>
          <p:cNvSpPr/>
          <p:nvPr/>
        </p:nvSpPr>
        <p:spPr bwMode="auto">
          <a:xfrm>
            <a:off x="1581296" y="2450833"/>
            <a:ext cx="216000" cy="216000"/>
          </a:xfrm>
          <a:prstGeom prst="diamond">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85" name="菱形 284"/>
          <p:cNvSpPr/>
          <p:nvPr/>
        </p:nvSpPr>
        <p:spPr bwMode="auto">
          <a:xfrm>
            <a:off x="1597198" y="2947988"/>
            <a:ext cx="216000" cy="216000"/>
          </a:xfrm>
          <a:prstGeom prst="diamond">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86" name="菱形 285"/>
          <p:cNvSpPr/>
          <p:nvPr/>
        </p:nvSpPr>
        <p:spPr bwMode="auto">
          <a:xfrm>
            <a:off x="2895598" y="1925540"/>
            <a:ext cx="216000" cy="216000"/>
          </a:xfrm>
          <a:prstGeom prst="diamond">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87" name="菱形 286"/>
          <p:cNvSpPr/>
          <p:nvPr/>
        </p:nvSpPr>
        <p:spPr bwMode="auto">
          <a:xfrm>
            <a:off x="2235639" y="1893735"/>
            <a:ext cx="216000" cy="216000"/>
          </a:xfrm>
          <a:prstGeom prst="diamond">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45" name="菱形 144"/>
          <p:cNvSpPr/>
          <p:nvPr/>
        </p:nvSpPr>
        <p:spPr bwMode="auto">
          <a:xfrm>
            <a:off x="1728455" y="3364334"/>
            <a:ext cx="216000" cy="216000"/>
          </a:xfrm>
          <a:prstGeom prst="diamond">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46" name="菱形 145"/>
          <p:cNvSpPr/>
          <p:nvPr/>
        </p:nvSpPr>
        <p:spPr bwMode="auto">
          <a:xfrm>
            <a:off x="3494046" y="2276438"/>
            <a:ext cx="216000" cy="216000"/>
          </a:xfrm>
          <a:prstGeom prst="diamond">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47" name="菱形 146"/>
          <p:cNvSpPr/>
          <p:nvPr/>
        </p:nvSpPr>
        <p:spPr bwMode="auto">
          <a:xfrm>
            <a:off x="3421707" y="2823160"/>
            <a:ext cx="216000" cy="216000"/>
          </a:xfrm>
          <a:prstGeom prst="diamond">
            <a:avLst/>
          </a:prstGeom>
          <a:solidFill>
            <a:srgbClr val="7030A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59" name="圆角矩形 158"/>
          <p:cNvSpPr/>
          <p:nvPr/>
        </p:nvSpPr>
        <p:spPr bwMode="auto">
          <a:xfrm>
            <a:off x="524631" y="1564504"/>
            <a:ext cx="633927" cy="321734"/>
          </a:xfrm>
          <a:prstGeom prst="roundRect">
            <a:avLst/>
          </a:prstGeom>
          <a:solidFill>
            <a:schemeClr val="bg1">
              <a:lumMod val="85000"/>
              <a:alpha val="5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0" name="TextBox 159"/>
          <p:cNvSpPr txBox="1"/>
          <p:nvPr/>
        </p:nvSpPr>
        <p:spPr>
          <a:xfrm>
            <a:off x="427038" y="1336675"/>
            <a:ext cx="359637" cy="192322"/>
          </a:xfrm>
          <a:prstGeom prst="rect">
            <a:avLst/>
          </a:prstGeom>
          <a:noFill/>
        </p:spPr>
        <p:txBody>
          <a:bodyPr wrap="none" lIns="68542" tIns="34271" rIns="68542" bIns="34271" rtlCol="0">
            <a:spAutoFit/>
          </a:bodyPr>
          <a:lstStyle/>
          <a:p>
            <a:r>
              <a:rPr lang="en-US" altLang="zh-CN" sz="800" b="1" dirty="0" smtClean="0">
                <a:solidFill>
                  <a:srgbClr val="000000"/>
                </a:solidFill>
                <a:latin typeface="FrutigerNext LT Medium"/>
                <a:ea typeface="华文细黑"/>
                <a:cs typeface="Arial" panose="020B0604020202020204" pitchFamily="34" charset="0"/>
              </a:rPr>
              <a:t>DMZ</a:t>
            </a:r>
            <a:endParaRPr lang="en-US" altLang="zh-CN" sz="800" b="1" dirty="0">
              <a:solidFill>
                <a:srgbClr val="000000"/>
              </a:solidFill>
              <a:latin typeface="FrutigerNext LT Medium"/>
              <a:ea typeface="华文细黑"/>
              <a:cs typeface="Arial" panose="020B0604020202020204" pitchFamily="34" charset="0"/>
            </a:endParaRPr>
          </a:p>
        </p:txBody>
      </p:sp>
      <p:sp>
        <p:nvSpPr>
          <p:cNvPr id="161" name="圆角矩形 160"/>
          <p:cNvSpPr/>
          <p:nvPr/>
        </p:nvSpPr>
        <p:spPr bwMode="auto">
          <a:xfrm>
            <a:off x="427038" y="1538288"/>
            <a:ext cx="1208598" cy="520458"/>
          </a:xfrm>
          <a:prstGeom prst="roundRect">
            <a:avLst/>
          </a:prstGeom>
          <a:noFill/>
          <a:ln>
            <a:solidFill>
              <a:schemeClr val="tx1"/>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162" name="Picture 460" descr="图片239"/>
          <p:cNvPicPr>
            <a:picLocks noChangeAspect="1" noChangeArrowheads="1"/>
          </p:cNvPicPr>
          <p:nvPr/>
        </p:nvPicPr>
        <p:blipFill>
          <a:blip r:embed="rId1" cstate="print"/>
          <a:srcRect/>
          <a:stretch>
            <a:fillRect/>
          </a:stretch>
        </p:blipFill>
        <p:spPr bwMode="auto">
          <a:xfrm>
            <a:off x="1252268" y="1635371"/>
            <a:ext cx="173404" cy="180000"/>
          </a:xfrm>
          <a:prstGeom prst="rect">
            <a:avLst/>
          </a:prstGeom>
          <a:noFill/>
        </p:spPr>
      </p:pic>
      <p:pic>
        <p:nvPicPr>
          <p:cNvPr id="164" name="Picture 1939" descr="图片682"/>
          <p:cNvPicPr>
            <a:picLocks noChangeAspect="1" noChangeArrowheads="1"/>
          </p:cNvPicPr>
          <p:nvPr/>
        </p:nvPicPr>
        <p:blipFill>
          <a:blip r:embed="rId13" cstate="print"/>
          <a:srcRect/>
          <a:stretch>
            <a:fillRect/>
          </a:stretch>
        </p:blipFill>
        <p:spPr bwMode="auto">
          <a:xfrm>
            <a:off x="580695" y="1673626"/>
            <a:ext cx="109468" cy="153295"/>
          </a:xfrm>
          <a:prstGeom prst="rect">
            <a:avLst/>
          </a:prstGeom>
          <a:noFill/>
          <a:effectLst/>
        </p:spPr>
      </p:pic>
      <p:pic>
        <p:nvPicPr>
          <p:cNvPr id="165" name="Picture 1939" descr="图片682"/>
          <p:cNvPicPr>
            <a:picLocks noChangeAspect="1" noChangeArrowheads="1"/>
          </p:cNvPicPr>
          <p:nvPr/>
        </p:nvPicPr>
        <p:blipFill>
          <a:blip r:embed="rId13" cstate="print"/>
          <a:srcRect/>
          <a:stretch>
            <a:fillRect/>
          </a:stretch>
        </p:blipFill>
        <p:spPr bwMode="auto">
          <a:xfrm>
            <a:off x="682467" y="1673626"/>
            <a:ext cx="109468" cy="153295"/>
          </a:xfrm>
          <a:prstGeom prst="rect">
            <a:avLst/>
          </a:prstGeom>
          <a:noFill/>
          <a:effectLst/>
        </p:spPr>
      </p:pic>
      <p:pic>
        <p:nvPicPr>
          <p:cNvPr id="166" name="Picture 1939" descr="图片682"/>
          <p:cNvPicPr>
            <a:picLocks noChangeAspect="1" noChangeArrowheads="1"/>
          </p:cNvPicPr>
          <p:nvPr/>
        </p:nvPicPr>
        <p:blipFill>
          <a:blip r:embed="rId13" cstate="print"/>
          <a:srcRect/>
          <a:stretch>
            <a:fillRect/>
          </a:stretch>
        </p:blipFill>
        <p:spPr bwMode="auto">
          <a:xfrm>
            <a:off x="784240" y="1673626"/>
            <a:ext cx="109468" cy="153295"/>
          </a:xfrm>
          <a:prstGeom prst="rect">
            <a:avLst/>
          </a:prstGeom>
          <a:noFill/>
          <a:effectLst/>
        </p:spPr>
      </p:pic>
      <p:pic>
        <p:nvPicPr>
          <p:cNvPr id="167" name="Picture 1939" descr="图片682"/>
          <p:cNvPicPr>
            <a:picLocks noChangeAspect="1" noChangeArrowheads="1"/>
          </p:cNvPicPr>
          <p:nvPr/>
        </p:nvPicPr>
        <p:blipFill>
          <a:blip r:embed="rId13" cstate="print"/>
          <a:srcRect/>
          <a:stretch>
            <a:fillRect/>
          </a:stretch>
        </p:blipFill>
        <p:spPr bwMode="auto">
          <a:xfrm>
            <a:off x="886011" y="1673626"/>
            <a:ext cx="109468" cy="153295"/>
          </a:xfrm>
          <a:prstGeom prst="rect">
            <a:avLst/>
          </a:prstGeom>
          <a:noFill/>
          <a:effectLst/>
        </p:spPr>
      </p:pic>
      <p:pic>
        <p:nvPicPr>
          <p:cNvPr id="168" name="Picture 1939" descr="图片682"/>
          <p:cNvPicPr>
            <a:picLocks noChangeAspect="1" noChangeArrowheads="1"/>
          </p:cNvPicPr>
          <p:nvPr/>
        </p:nvPicPr>
        <p:blipFill>
          <a:blip r:embed="rId13" cstate="print"/>
          <a:srcRect/>
          <a:stretch>
            <a:fillRect/>
          </a:stretch>
        </p:blipFill>
        <p:spPr bwMode="auto">
          <a:xfrm>
            <a:off x="987783" y="1673626"/>
            <a:ext cx="109468" cy="153295"/>
          </a:xfrm>
          <a:prstGeom prst="rect">
            <a:avLst/>
          </a:prstGeom>
          <a:noFill/>
          <a:effectLst/>
        </p:spPr>
      </p:pic>
      <p:pic>
        <p:nvPicPr>
          <p:cNvPr id="171" name="Picture 465" descr="图片156"/>
          <p:cNvPicPr>
            <a:picLocks noChangeAspect="1" noChangeArrowheads="1"/>
          </p:cNvPicPr>
          <p:nvPr/>
        </p:nvPicPr>
        <p:blipFill>
          <a:blip r:embed="rId14" cstate="print"/>
          <a:srcRect/>
          <a:stretch>
            <a:fillRect/>
          </a:stretch>
        </p:blipFill>
        <p:spPr bwMode="auto">
          <a:xfrm>
            <a:off x="1484399" y="1595616"/>
            <a:ext cx="243738" cy="252000"/>
          </a:xfrm>
          <a:prstGeom prst="rect">
            <a:avLst/>
          </a:prstGeom>
          <a:noFill/>
        </p:spPr>
      </p:pic>
      <p:sp>
        <p:nvSpPr>
          <p:cNvPr id="173" name="TextBox 172"/>
          <p:cNvSpPr txBox="1"/>
          <p:nvPr/>
        </p:nvSpPr>
        <p:spPr>
          <a:xfrm>
            <a:off x="566915" y="1883887"/>
            <a:ext cx="503908" cy="192322"/>
          </a:xfrm>
          <a:prstGeom prst="rect">
            <a:avLst/>
          </a:prstGeom>
          <a:noFill/>
        </p:spPr>
        <p:txBody>
          <a:bodyPr wrap="none" lIns="68542" tIns="34271" rIns="68542" bIns="34271" rtlCol="0">
            <a:spAutoFit/>
          </a:bodyPr>
          <a:lstStyle/>
          <a:p>
            <a:pPr algn="ctr"/>
            <a:r>
              <a:rPr lang="zh-CN" altLang="en-US" sz="800" b="1" dirty="0" smtClean="0">
                <a:solidFill>
                  <a:srgbClr val="000000"/>
                </a:solidFill>
                <a:latin typeface="FrutigerNext LT Medium"/>
                <a:ea typeface="华文细黑"/>
                <a:cs typeface="Arial" panose="020B0604020202020204" pitchFamily="34" charset="0"/>
              </a:rPr>
              <a:t>安全组</a:t>
            </a:r>
            <a:r>
              <a:rPr lang="en-US" altLang="zh-CN" sz="800" b="1" dirty="0" smtClean="0">
                <a:solidFill>
                  <a:srgbClr val="000000"/>
                </a:solidFill>
                <a:latin typeface="FrutigerNext LT Medium"/>
                <a:ea typeface="华文细黑"/>
                <a:cs typeface="Arial" panose="020B0604020202020204" pitchFamily="34" charset="0"/>
              </a:rPr>
              <a:t>8</a:t>
            </a:r>
            <a:endParaRPr lang="en-US" altLang="zh-CN" sz="800" b="1" dirty="0">
              <a:solidFill>
                <a:srgbClr val="000000"/>
              </a:solidFill>
              <a:latin typeface="FrutigerNext LT Medium"/>
              <a:ea typeface="华文细黑"/>
              <a:cs typeface="Arial" panose="020B0604020202020204" pitchFamily="34" charset="0"/>
            </a:endParaRPr>
          </a:p>
        </p:txBody>
      </p:sp>
      <p:cxnSp>
        <p:nvCxnSpPr>
          <p:cNvPr id="187" name="直接连接符 186"/>
          <p:cNvCxnSpPr>
            <a:stCxn id="171" idx="1"/>
            <a:endCxn id="162" idx="3"/>
          </p:cNvCxnSpPr>
          <p:nvPr/>
        </p:nvCxnSpPr>
        <p:spPr bwMode="auto">
          <a:xfrm flipH="1">
            <a:off x="1425672" y="1721616"/>
            <a:ext cx="58727" cy="375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8" name="直接连接符 187"/>
          <p:cNvCxnSpPr>
            <a:stCxn id="162" idx="1"/>
            <a:endCxn id="159" idx="3"/>
          </p:cNvCxnSpPr>
          <p:nvPr/>
        </p:nvCxnSpPr>
        <p:spPr bwMode="auto">
          <a:xfrm flipH="1">
            <a:off x="1158558" y="1725371"/>
            <a:ext cx="93710"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8" name="流程图: 联系 207"/>
          <p:cNvSpPr/>
          <p:nvPr/>
        </p:nvSpPr>
        <p:spPr bwMode="auto">
          <a:xfrm>
            <a:off x="926044" y="1725371"/>
            <a:ext cx="216000" cy="216000"/>
          </a:xfrm>
          <a:prstGeom prst="flowChartConnector">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cxnSp>
        <p:nvCxnSpPr>
          <p:cNvPr id="211" name="直接连接符 210"/>
          <p:cNvCxnSpPr>
            <a:stCxn id="55" idx="1"/>
            <a:endCxn id="171" idx="3"/>
          </p:cNvCxnSpPr>
          <p:nvPr/>
        </p:nvCxnSpPr>
        <p:spPr bwMode="auto">
          <a:xfrm flipH="1" flipV="1">
            <a:off x="1728137" y="1721616"/>
            <a:ext cx="550053" cy="77895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74"/>
                                        </p:tgtEl>
                                        <p:attrNameLst>
                                          <p:attrName>style.visibility</p:attrName>
                                        </p:attrNameLst>
                                      </p:cBhvr>
                                      <p:to>
                                        <p:strVal val="visible"/>
                                      </p:to>
                                    </p:set>
                                    <p:anim calcmode="lin" valueType="num">
                                      <p:cBhvr additive="base">
                                        <p:cTn id="7" dur="500" fill="hold"/>
                                        <p:tgtEl>
                                          <p:spTgt spid="274"/>
                                        </p:tgtEl>
                                        <p:attrNameLst>
                                          <p:attrName>ppt_x</p:attrName>
                                        </p:attrNameLst>
                                      </p:cBhvr>
                                      <p:tavLst>
                                        <p:tav tm="0">
                                          <p:val>
                                            <p:strVal val="#ppt_x"/>
                                          </p:val>
                                        </p:tav>
                                        <p:tav tm="100000">
                                          <p:val>
                                            <p:strVal val="#ppt_x"/>
                                          </p:val>
                                        </p:tav>
                                      </p:tavLst>
                                    </p:anim>
                                    <p:anim calcmode="lin" valueType="num">
                                      <p:cBhvr additive="base">
                                        <p:cTn id="8" dur="500" fill="hold"/>
                                        <p:tgtEl>
                                          <p:spTgt spid="27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65"/>
                                        </p:tgtEl>
                                        <p:attrNameLst>
                                          <p:attrName>style.visibility</p:attrName>
                                        </p:attrNameLst>
                                      </p:cBhvr>
                                      <p:to>
                                        <p:strVal val="visible"/>
                                      </p:to>
                                    </p:set>
                                    <p:anim calcmode="lin" valueType="num">
                                      <p:cBhvr additive="base">
                                        <p:cTn id="11" dur="500" fill="hold"/>
                                        <p:tgtEl>
                                          <p:spTgt spid="265"/>
                                        </p:tgtEl>
                                        <p:attrNameLst>
                                          <p:attrName>ppt_x</p:attrName>
                                        </p:attrNameLst>
                                      </p:cBhvr>
                                      <p:tavLst>
                                        <p:tav tm="0">
                                          <p:val>
                                            <p:strVal val="#ppt_x"/>
                                          </p:val>
                                        </p:tav>
                                        <p:tav tm="100000">
                                          <p:val>
                                            <p:strVal val="#ppt_x"/>
                                          </p:val>
                                        </p:tav>
                                      </p:tavLst>
                                    </p:anim>
                                    <p:anim calcmode="lin" valueType="num">
                                      <p:cBhvr additive="base">
                                        <p:cTn id="12" dur="500" fill="hold"/>
                                        <p:tgtEl>
                                          <p:spTgt spid="26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76"/>
                                        </p:tgtEl>
                                        <p:attrNameLst>
                                          <p:attrName>style.visibility</p:attrName>
                                        </p:attrNameLst>
                                      </p:cBhvr>
                                      <p:to>
                                        <p:strVal val="visible"/>
                                      </p:to>
                                    </p:set>
                                    <p:anim calcmode="lin" valueType="num">
                                      <p:cBhvr additive="base">
                                        <p:cTn id="15" dur="500" fill="hold"/>
                                        <p:tgtEl>
                                          <p:spTgt spid="276"/>
                                        </p:tgtEl>
                                        <p:attrNameLst>
                                          <p:attrName>ppt_x</p:attrName>
                                        </p:attrNameLst>
                                      </p:cBhvr>
                                      <p:tavLst>
                                        <p:tav tm="0">
                                          <p:val>
                                            <p:strVal val="#ppt_x"/>
                                          </p:val>
                                        </p:tav>
                                        <p:tav tm="100000">
                                          <p:val>
                                            <p:strVal val="#ppt_x"/>
                                          </p:val>
                                        </p:tav>
                                      </p:tavLst>
                                    </p:anim>
                                    <p:anim calcmode="lin" valueType="num">
                                      <p:cBhvr additive="base">
                                        <p:cTn id="16" dur="500" fill="hold"/>
                                        <p:tgtEl>
                                          <p:spTgt spid="27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83"/>
                                        </p:tgtEl>
                                        <p:attrNameLst>
                                          <p:attrName>style.visibility</p:attrName>
                                        </p:attrNameLst>
                                      </p:cBhvr>
                                      <p:to>
                                        <p:strVal val="visible"/>
                                      </p:to>
                                    </p:set>
                                    <p:anim calcmode="lin" valueType="num">
                                      <p:cBhvr additive="base">
                                        <p:cTn id="19" dur="500" fill="hold"/>
                                        <p:tgtEl>
                                          <p:spTgt spid="283"/>
                                        </p:tgtEl>
                                        <p:attrNameLst>
                                          <p:attrName>ppt_x</p:attrName>
                                        </p:attrNameLst>
                                      </p:cBhvr>
                                      <p:tavLst>
                                        <p:tav tm="0">
                                          <p:val>
                                            <p:strVal val="#ppt_x"/>
                                          </p:val>
                                        </p:tav>
                                        <p:tav tm="100000">
                                          <p:val>
                                            <p:strVal val="#ppt_x"/>
                                          </p:val>
                                        </p:tav>
                                      </p:tavLst>
                                    </p:anim>
                                    <p:anim calcmode="lin" valueType="num">
                                      <p:cBhvr additive="base">
                                        <p:cTn id="20" dur="500" fill="hold"/>
                                        <p:tgtEl>
                                          <p:spTgt spid="283"/>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275"/>
                                        </p:tgtEl>
                                        <p:attrNameLst>
                                          <p:attrName>style.visibility</p:attrName>
                                        </p:attrNameLst>
                                      </p:cBhvr>
                                      <p:to>
                                        <p:strVal val="visible"/>
                                      </p:to>
                                    </p:set>
                                    <p:anim calcmode="lin" valueType="num">
                                      <p:cBhvr additive="base">
                                        <p:cTn id="25" dur="500" fill="hold"/>
                                        <p:tgtEl>
                                          <p:spTgt spid="275"/>
                                        </p:tgtEl>
                                        <p:attrNameLst>
                                          <p:attrName>ppt_x</p:attrName>
                                        </p:attrNameLst>
                                      </p:cBhvr>
                                      <p:tavLst>
                                        <p:tav tm="0">
                                          <p:val>
                                            <p:strVal val="#ppt_x"/>
                                          </p:val>
                                        </p:tav>
                                        <p:tav tm="100000">
                                          <p:val>
                                            <p:strVal val="#ppt_x"/>
                                          </p:val>
                                        </p:tav>
                                      </p:tavLst>
                                    </p:anim>
                                    <p:anim calcmode="lin" valueType="num">
                                      <p:cBhvr additive="base">
                                        <p:cTn id="26" dur="500" fill="hold"/>
                                        <p:tgtEl>
                                          <p:spTgt spid="275"/>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273"/>
                                        </p:tgtEl>
                                        <p:attrNameLst>
                                          <p:attrName>style.visibility</p:attrName>
                                        </p:attrNameLst>
                                      </p:cBhvr>
                                      <p:to>
                                        <p:strVal val="visible"/>
                                      </p:to>
                                    </p:set>
                                    <p:anim calcmode="lin" valueType="num">
                                      <p:cBhvr additive="base">
                                        <p:cTn id="31" dur="500" fill="hold"/>
                                        <p:tgtEl>
                                          <p:spTgt spid="273"/>
                                        </p:tgtEl>
                                        <p:attrNameLst>
                                          <p:attrName>ppt_x</p:attrName>
                                        </p:attrNameLst>
                                      </p:cBhvr>
                                      <p:tavLst>
                                        <p:tav tm="0">
                                          <p:val>
                                            <p:strVal val="#ppt_x"/>
                                          </p:val>
                                        </p:tav>
                                        <p:tav tm="100000">
                                          <p:val>
                                            <p:strVal val="#ppt_x"/>
                                          </p:val>
                                        </p:tav>
                                      </p:tavLst>
                                    </p:anim>
                                    <p:anim calcmode="lin" valueType="num">
                                      <p:cBhvr additive="base">
                                        <p:cTn id="32" dur="500" fill="hold"/>
                                        <p:tgtEl>
                                          <p:spTgt spid="27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72"/>
                                        </p:tgtEl>
                                        <p:attrNameLst>
                                          <p:attrName>style.visibility</p:attrName>
                                        </p:attrNameLst>
                                      </p:cBhvr>
                                      <p:to>
                                        <p:strVal val="visible"/>
                                      </p:to>
                                    </p:set>
                                    <p:anim calcmode="lin" valueType="num">
                                      <p:cBhvr additive="base">
                                        <p:cTn id="35" dur="500" fill="hold"/>
                                        <p:tgtEl>
                                          <p:spTgt spid="272"/>
                                        </p:tgtEl>
                                        <p:attrNameLst>
                                          <p:attrName>ppt_x</p:attrName>
                                        </p:attrNameLst>
                                      </p:cBhvr>
                                      <p:tavLst>
                                        <p:tav tm="0">
                                          <p:val>
                                            <p:strVal val="#ppt_x"/>
                                          </p:val>
                                        </p:tav>
                                        <p:tav tm="100000">
                                          <p:val>
                                            <p:strVal val="#ppt_x"/>
                                          </p:val>
                                        </p:tav>
                                      </p:tavLst>
                                    </p:anim>
                                    <p:anim calcmode="lin" valueType="num">
                                      <p:cBhvr additive="base">
                                        <p:cTn id="36" dur="500" fill="hold"/>
                                        <p:tgtEl>
                                          <p:spTgt spid="272"/>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64"/>
                                        </p:tgtEl>
                                        <p:attrNameLst>
                                          <p:attrName>style.visibility</p:attrName>
                                        </p:attrNameLst>
                                      </p:cBhvr>
                                      <p:to>
                                        <p:strVal val="visible"/>
                                      </p:to>
                                    </p:set>
                                    <p:anim calcmode="lin" valueType="num">
                                      <p:cBhvr additive="base">
                                        <p:cTn id="39" dur="500" fill="hold"/>
                                        <p:tgtEl>
                                          <p:spTgt spid="264"/>
                                        </p:tgtEl>
                                        <p:attrNameLst>
                                          <p:attrName>ppt_x</p:attrName>
                                        </p:attrNameLst>
                                      </p:cBhvr>
                                      <p:tavLst>
                                        <p:tav tm="0">
                                          <p:val>
                                            <p:strVal val="#ppt_x"/>
                                          </p:val>
                                        </p:tav>
                                        <p:tav tm="100000">
                                          <p:val>
                                            <p:strVal val="#ppt_x"/>
                                          </p:val>
                                        </p:tav>
                                      </p:tavLst>
                                    </p:anim>
                                    <p:anim calcmode="lin" valueType="num">
                                      <p:cBhvr additive="base">
                                        <p:cTn id="40" dur="500" fill="hold"/>
                                        <p:tgtEl>
                                          <p:spTgt spid="26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66"/>
                                        </p:tgtEl>
                                        <p:attrNameLst>
                                          <p:attrName>style.visibility</p:attrName>
                                        </p:attrNameLst>
                                      </p:cBhvr>
                                      <p:to>
                                        <p:strVal val="visible"/>
                                      </p:to>
                                    </p:set>
                                    <p:anim calcmode="lin" valueType="num">
                                      <p:cBhvr additive="base">
                                        <p:cTn id="43" dur="500" fill="hold"/>
                                        <p:tgtEl>
                                          <p:spTgt spid="266"/>
                                        </p:tgtEl>
                                        <p:attrNameLst>
                                          <p:attrName>ppt_x</p:attrName>
                                        </p:attrNameLst>
                                      </p:cBhvr>
                                      <p:tavLst>
                                        <p:tav tm="0">
                                          <p:val>
                                            <p:strVal val="#ppt_x"/>
                                          </p:val>
                                        </p:tav>
                                        <p:tav tm="100000">
                                          <p:val>
                                            <p:strVal val="#ppt_x"/>
                                          </p:val>
                                        </p:tav>
                                      </p:tavLst>
                                    </p:anim>
                                    <p:anim calcmode="lin" valueType="num">
                                      <p:cBhvr additive="base">
                                        <p:cTn id="44" dur="500" fill="hold"/>
                                        <p:tgtEl>
                                          <p:spTgt spid="26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71"/>
                                        </p:tgtEl>
                                        <p:attrNameLst>
                                          <p:attrName>style.visibility</p:attrName>
                                        </p:attrNameLst>
                                      </p:cBhvr>
                                      <p:to>
                                        <p:strVal val="visible"/>
                                      </p:to>
                                    </p:set>
                                    <p:anim calcmode="lin" valueType="num">
                                      <p:cBhvr additive="base">
                                        <p:cTn id="47" dur="500" fill="hold"/>
                                        <p:tgtEl>
                                          <p:spTgt spid="271"/>
                                        </p:tgtEl>
                                        <p:attrNameLst>
                                          <p:attrName>ppt_x</p:attrName>
                                        </p:attrNameLst>
                                      </p:cBhvr>
                                      <p:tavLst>
                                        <p:tav tm="0">
                                          <p:val>
                                            <p:strVal val="#ppt_x"/>
                                          </p:val>
                                        </p:tav>
                                        <p:tav tm="100000">
                                          <p:val>
                                            <p:strVal val="#ppt_x"/>
                                          </p:val>
                                        </p:tav>
                                      </p:tavLst>
                                    </p:anim>
                                    <p:anim calcmode="lin" valueType="num">
                                      <p:cBhvr additive="base">
                                        <p:cTn id="48" dur="500" fill="hold"/>
                                        <p:tgtEl>
                                          <p:spTgt spid="271"/>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267"/>
                                        </p:tgtEl>
                                        <p:attrNameLst>
                                          <p:attrName>style.visibility</p:attrName>
                                        </p:attrNameLst>
                                      </p:cBhvr>
                                      <p:to>
                                        <p:strVal val="visible"/>
                                      </p:to>
                                    </p:set>
                                    <p:anim calcmode="lin" valueType="num">
                                      <p:cBhvr additive="base">
                                        <p:cTn id="51" dur="500" fill="hold"/>
                                        <p:tgtEl>
                                          <p:spTgt spid="267"/>
                                        </p:tgtEl>
                                        <p:attrNameLst>
                                          <p:attrName>ppt_x</p:attrName>
                                        </p:attrNameLst>
                                      </p:cBhvr>
                                      <p:tavLst>
                                        <p:tav tm="0">
                                          <p:val>
                                            <p:strVal val="#ppt_x"/>
                                          </p:val>
                                        </p:tav>
                                        <p:tav tm="100000">
                                          <p:val>
                                            <p:strVal val="#ppt_x"/>
                                          </p:val>
                                        </p:tav>
                                      </p:tavLst>
                                    </p:anim>
                                    <p:anim calcmode="lin" valueType="num">
                                      <p:cBhvr additive="base">
                                        <p:cTn id="52" dur="500" fill="hold"/>
                                        <p:tgtEl>
                                          <p:spTgt spid="267"/>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70"/>
                                        </p:tgtEl>
                                        <p:attrNameLst>
                                          <p:attrName>style.visibility</p:attrName>
                                        </p:attrNameLst>
                                      </p:cBhvr>
                                      <p:to>
                                        <p:strVal val="visible"/>
                                      </p:to>
                                    </p:set>
                                    <p:anim calcmode="lin" valueType="num">
                                      <p:cBhvr additive="base">
                                        <p:cTn id="55" dur="500" fill="hold"/>
                                        <p:tgtEl>
                                          <p:spTgt spid="270"/>
                                        </p:tgtEl>
                                        <p:attrNameLst>
                                          <p:attrName>ppt_x</p:attrName>
                                        </p:attrNameLst>
                                      </p:cBhvr>
                                      <p:tavLst>
                                        <p:tav tm="0">
                                          <p:val>
                                            <p:strVal val="#ppt_x"/>
                                          </p:val>
                                        </p:tav>
                                        <p:tav tm="100000">
                                          <p:val>
                                            <p:strVal val="#ppt_x"/>
                                          </p:val>
                                        </p:tav>
                                      </p:tavLst>
                                    </p:anim>
                                    <p:anim calcmode="lin" valueType="num">
                                      <p:cBhvr additive="base">
                                        <p:cTn id="56" dur="500" fill="hold"/>
                                        <p:tgtEl>
                                          <p:spTgt spid="270"/>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68"/>
                                        </p:tgtEl>
                                        <p:attrNameLst>
                                          <p:attrName>style.visibility</p:attrName>
                                        </p:attrNameLst>
                                      </p:cBhvr>
                                      <p:to>
                                        <p:strVal val="visible"/>
                                      </p:to>
                                    </p:set>
                                    <p:anim calcmode="lin" valueType="num">
                                      <p:cBhvr additive="base">
                                        <p:cTn id="59" dur="500" fill="hold"/>
                                        <p:tgtEl>
                                          <p:spTgt spid="268"/>
                                        </p:tgtEl>
                                        <p:attrNameLst>
                                          <p:attrName>ppt_x</p:attrName>
                                        </p:attrNameLst>
                                      </p:cBhvr>
                                      <p:tavLst>
                                        <p:tav tm="0">
                                          <p:val>
                                            <p:strVal val="#ppt_x"/>
                                          </p:val>
                                        </p:tav>
                                        <p:tav tm="100000">
                                          <p:val>
                                            <p:strVal val="#ppt_x"/>
                                          </p:val>
                                        </p:tav>
                                      </p:tavLst>
                                    </p:anim>
                                    <p:anim calcmode="lin" valueType="num">
                                      <p:cBhvr additive="base">
                                        <p:cTn id="60" dur="500" fill="hold"/>
                                        <p:tgtEl>
                                          <p:spTgt spid="268"/>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269"/>
                                        </p:tgtEl>
                                        <p:attrNameLst>
                                          <p:attrName>style.visibility</p:attrName>
                                        </p:attrNameLst>
                                      </p:cBhvr>
                                      <p:to>
                                        <p:strVal val="visible"/>
                                      </p:to>
                                    </p:set>
                                    <p:anim calcmode="lin" valueType="num">
                                      <p:cBhvr additive="base">
                                        <p:cTn id="63" dur="500" fill="hold"/>
                                        <p:tgtEl>
                                          <p:spTgt spid="269"/>
                                        </p:tgtEl>
                                        <p:attrNameLst>
                                          <p:attrName>ppt_x</p:attrName>
                                        </p:attrNameLst>
                                      </p:cBhvr>
                                      <p:tavLst>
                                        <p:tav tm="0">
                                          <p:val>
                                            <p:strVal val="#ppt_x"/>
                                          </p:val>
                                        </p:tav>
                                        <p:tav tm="100000">
                                          <p:val>
                                            <p:strVal val="#ppt_x"/>
                                          </p:val>
                                        </p:tav>
                                      </p:tavLst>
                                    </p:anim>
                                    <p:anim calcmode="lin" valueType="num">
                                      <p:cBhvr additive="base">
                                        <p:cTn id="64" dur="500" fill="hold"/>
                                        <p:tgtEl>
                                          <p:spTgt spid="269"/>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278"/>
                                        </p:tgtEl>
                                        <p:attrNameLst>
                                          <p:attrName>style.visibility</p:attrName>
                                        </p:attrNameLst>
                                      </p:cBhvr>
                                      <p:to>
                                        <p:strVal val="visible"/>
                                      </p:to>
                                    </p:set>
                                    <p:anim calcmode="lin" valueType="num">
                                      <p:cBhvr additive="base">
                                        <p:cTn id="69" dur="500" fill="hold"/>
                                        <p:tgtEl>
                                          <p:spTgt spid="278"/>
                                        </p:tgtEl>
                                        <p:attrNameLst>
                                          <p:attrName>ppt_x</p:attrName>
                                        </p:attrNameLst>
                                      </p:cBhvr>
                                      <p:tavLst>
                                        <p:tav tm="0">
                                          <p:val>
                                            <p:strVal val="#ppt_x"/>
                                          </p:val>
                                        </p:tav>
                                        <p:tav tm="100000">
                                          <p:val>
                                            <p:strVal val="#ppt_x"/>
                                          </p:val>
                                        </p:tav>
                                      </p:tavLst>
                                    </p:anim>
                                    <p:anim calcmode="lin" valueType="num">
                                      <p:cBhvr additive="base">
                                        <p:cTn id="70" dur="500" fill="hold"/>
                                        <p:tgtEl>
                                          <p:spTgt spid="278"/>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0"/>
                                  </p:stCondLst>
                                  <p:childTnLst>
                                    <p:set>
                                      <p:cBhvr>
                                        <p:cTn id="72" dur="1" fill="hold">
                                          <p:stCondLst>
                                            <p:cond delay="0"/>
                                          </p:stCondLst>
                                        </p:cTn>
                                        <p:tgtEl>
                                          <p:spTgt spid="277"/>
                                        </p:tgtEl>
                                        <p:attrNameLst>
                                          <p:attrName>style.visibility</p:attrName>
                                        </p:attrNameLst>
                                      </p:cBhvr>
                                      <p:to>
                                        <p:strVal val="visible"/>
                                      </p:to>
                                    </p:set>
                                    <p:anim calcmode="lin" valueType="num">
                                      <p:cBhvr additive="base">
                                        <p:cTn id="73" dur="500" fill="hold"/>
                                        <p:tgtEl>
                                          <p:spTgt spid="277"/>
                                        </p:tgtEl>
                                        <p:attrNameLst>
                                          <p:attrName>ppt_x</p:attrName>
                                        </p:attrNameLst>
                                      </p:cBhvr>
                                      <p:tavLst>
                                        <p:tav tm="0">
                                          <p:val>
                                            <p:strVal val="#ppt_x"/>
                                          </p:val>
                                        </p:tav>
                                        <p:tav tm="100000">
                                          <p:val>
                                            <p:strVal val="#ppt_x"/>
                                          </p:val>
                                        </p:tav>
                                      </p:tavLst>
                                    </p:anim>
                                    <p:anim calcmode="lin" valueType="num">
                                      <p:cBhvr additive="base">
                                        <p:cTn id="74" dur="500" fill="hold"/>
                                        <p:tgtEl>
                                          <p:spTgt spid="277"/>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stCondLst>
                                    <p:cond delay="0"/>
                                  </p:stCondLst>
                                  <p:childTnLst>
                                    <p:set>
                                      <p:cBhvr>
                                        <p:cTn id="76" dur="1" fill="hold">
                                          <p:stCondLst>
                                            <p:cond delay="0"/>
                                          </p:stCondLst>
                                        </p:cTn>
                                        <p:tgtEl>
                                          <p:spTgt spid="279"/>
                                        </p:tgtEl>
                                        <p:attrNameLst>
                                          <p:attrName>style.visibility</p:attrName>
                                        </p:attrNameLst>
                                      </p:cBhvr>
                                      <p:to>
                                        <p:strVal val="visible"/>
                                      </p:to>
                                    </p:set>
                                    <p:anim calcmode="lin" valueType="num">
                                      <p:cBhvr additive="base">
                                        <p:cTn id="77" dur="500" fill="hold"/>
                                        <p:tgtEl>
                                          <p:spTgt spid="279"/>
                                        </p:tgtEl>
                                        <p:attrNameLst>
                                          <p:attrName>ppt_x</p:attrName>
                                        </p:attrNameLst>
                                      </p:cBhvr>
                                      <p:tavLst>
                                        <p:tav tm="0">
                                          <p:val>
                                            <p:strVal val="#ppt_x"/>
                                          </p:val>
                                        </p:tav>
                                        <p:tav tm="100000">
                                          <p:val>
                                            <p:strVal val="#ppt_x"/>
                                          </p:val>
                                        </p:tav>
                                      </p:tavLst>
                                    </p:anim>
                                    <p:anim calcmode="lin" valueType="num">
                                      <p:cBhvr additive="base">
                                        <p:cTn id="78" dur="500" fill="hold"/>
                                        <p:tgtEl>
                                          <p:spTgt spid="279"/>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grpId="0" nodeType="clickEffect">
                                  <p:stCondLst>
                                    <p:cond delay="0"/>
                                  </p:stCondLst>
                                  <p:childTnLst>
                                    <p:set>
                                      <p:cBhvr>
                                        <p:cTn id="82" dur="1" fill="hold">
                                          <p:stCondLst>
                                            <p:cond delay="0"/>
                                          </p:stCondLst>
                                        </p:cTn>
                                        <p:tgtEl>
                                          <p:spTgt spid="284"/>
                                        </p:tgtEl>
                                        <p:attrNameLst>
                                          <p:attrName>style.visibility</p:attrName>
                                        </p:attrNameLst>
                                      </p:cBhvr>
                                      <p:to>
                                        <p:strVal val="visible"/>
                                      </p:to>
                                    </p:set>
                                    <p:anim calcmode="lin" valueType="num">
                                      <p:cBhvr additive="base">
                                        <p:cTn id="83" dur="500" fill="hold"/>
                                        <p:tgtEl>
                                          <p:spTgt spid="284"/>
                                        </p:tgtEl>
                                        <p:attrNameLst>
                                          <p:attrName>ppt_x</p:attrName>
                                        </p:attrNameLst>
                                      </p:cBhvr>
                                      <p:tavLst>
                                        <p:tav tm="0">
                                          <p:val>
                                            <p:strVal val="#ppt_x"/>
                                          </p:val>
                                        </p:tav>
                                        <p:tav tm="100000">
                                          <p:val>
                                            <p:strVal val="#ppt_x"/>
                                          </p:val>
                                        </p:tav>
                                      </p:tavLst>
                                    </p:anim>
                                    <p:anim calcmode="lin" valueType="num">
                                      <p:cBhvr additive="base">
                                        <p:cTn id="84" dur="500" fill="hold"/>
                                        <p:tgtEl>
                                          <p:spTgt spid="284"/>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0"/>
                                  </p:stCondLst>
                                  <p:childTnLst>
                                    <p:set>
                                      <p:cBhvr>
                                        <p:cTn id="86" dur="1" fill="hold">
                                          <p:stCondLst>
                                            <p:cond delay="0"/>
                                          </p:stCondLst>
                                        </p:cTn>
                                        <p:tgtEl>
                                          <p:spTgt spid="285"/>
                                        </p:tgtEl>
                                        <p:attrNameLst>
                                          <p:attrName>style.visibility</p:attrName>
                                        </p:attrNameLst>
                                      </p:cBhvr>
                                      <p:to>
                                        <p:strVal val="visible"/>
                                      </p:to>
                                    </p:set>
                                    <p:anim calcmode="lin" valueType="num">
                                      <p:cBhvr additive="base">
                                        <p:cTn id="87" dur="500" fill="hold"/>
                                        <p:tgtEl>
                                          <p:spTgt spid="285"/>
                                        </p:tgtEl>
                                        <p:attrNameLst>
                                          <p:attrName>ppt_x</p:attrName>
                                        </p:attrNameLst>
                                      </p:cBhvr>
                                      <p:tavLst>
                                        <p:tav tm="0">
                                          <p:val>
                                            <p:strVal val="#ppt_x"/>
                                          </p:val>
                                        </p:tav>
                                        <p:tav tm="100000">
                                          <p:val>
                                            <p:strVal val="#ppt_x"/>
                                          </p:val>
                                        </p:tav>
                                      </p:tavLst>
                                    </p:anim>
                                    <p:anim calcmode="lin" valueType="num">
                                      <p:cBhvr additive="base">
                                        <p:cTn id="88" dur="500" fill="hold"/>
                                        <p:tgtEl>
                                          <p:spTgt spid="285"/>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287"/>
                                        </p:tgtEl>
                                        <p:attrNameLst>
                                          <p:attrName>style.visibility</p:attrName>
                                        </p:attrNameLst>
                                      </p:cBhvr>
                                      <p:to>
                                        <p:strVal val="visible"/>
                                      </p:to>
                                    </p:set>
                                    <p:anim calcmode="lin" valueType="num">
                                      <p:cBhvr additive="base">
                                        <p:cTn id="91" dur="500" fill="hold"/>
                                        <p:tgtEl>
                                          <p:spTgt spid="287"/>
                                        </p:tgtEl>
                                        <p:attrNameLst>
                                          <p:attrName>ppt_x</p:attrName>
                                        </p:attrNameLst>
                                      </p:cBhvr>
                                      <p:tavLst>
                                        <p:tav tm="0">
                                          <p:val>
                                            <p:strVal val="#ppt_x"/>
                                          </p:val>
                                        </p:tav>
                                        <p:tav tm="100000">
                                          <p:val>
                                            <p:strVal val="#ppt_x"/>
                                          </p:val>
                                        </p:tav>
                                      </p:tavLst>
                                    </p:anim>
                                    <p:anim calcmode="lin" valueType="num">
                                      <p:cBhvr additive="base">
                                        <p:cTn id="92" dur="500" fill="hold"/>
                                        <p:tgtEl>
                                          <p:spTgt spid="287"/>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286"/>
                                        </p:tgtEl>
                                        <p:attrNameLst>
                                          <p:attrName>style.visibility</p:attrName>
                                        </p:attrNameLst>
                                      </p:cBhvr>
                                      <p:to>
                                        <p:strVal val="visible"/>
                                      </p:to>
                                    </p:set>
                                    <p:anim calcmode="lin" valueType="num">
                                      <p:cBhvr additive="base">
                                        <p:cTn id="95" dur="500" fill="hold"/>
                                        <p:tgtEl>
                                          <p:spTgt spid="286"/>
                                        </p:tgtEl>
                                        <p:attrNameLst>
                                          <p:attrName>ppt_x</p:attrName>
                                        </p:attrNameLst>
                                      </p:cBhvr>
                                      <p:tavLst>
                                        <p:tav tm="0">
                                          <p:val>
                                            <p:strVal val="#ppt_x"/>
                                          </p:val>
                                        </p:tav>
                                        <p:tav tm="100000">
                                          <p:val>
                                            <p:strVal val="#ppt_x"/>
                                          </p:val>
                                        </p:tav>
                                      </p:tavLst>
                                    </p:anim>
                                    <p:anim calcmode="lin" valueType="num">
                                      <p:cBhvr additive="base">
                                        <p:cTn id="96" dur="500" fill="hold"/>
                                        <p:tgtEl>
                                          <p:spTgt spid="286"/>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145"/>
                                        </p:tgtEl>
                                        <p:attrNameLst>
                                          <p:attrName>style.visibility</p:attrName>
                                        </p:attrNameLst>
                                      </p:cBhvr>
                                      <p:to>
                                        <p:strVal val="visible"/>
                                      </p:to>
                                    </p:set>
                                    <p:anim calcmode="lin" valueType="num">
                                      <p:cBhvr additive="base">
                                        <p:cTn id="99" dur="500" fill="hold"/>
                                        <p:tgtEl>
                                          <p:spTgt spid="145"/>
                                        </p:tgtEl>
                                        <p:attrNameLst>
                                          <p:attrName>ppt_x</p:attrName>
                                        </p:attrNameLst>
                                      </p:cBhvr>
                                      <p:tavLst>
                                        <p:tav tm="0">
                                          <p:val>
                                            <p:strVal val="#ppt_x"/>
                                          </p:val>
                                        </p:tav>
                                        <p:tav tm="100000">
                                          <p:val>
                                            <p:strVal val="#ppt_x"/>
                                          </p:val>
                                        </p:tav>
                                      </p:tavLst>
                                    </p:anim>
                                    <p:anim calcmode="lin" valueType="num">
                                      <p:cBhvr additive="base">
                                        <p:cTn id="100" dur="500" fill="hold"/>
                                        <p:tgtEl>
                                          <p:spTgt spid="145"/>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146"/>
                                        </p:tgtEl>
                                        <p:attrNameLst>
                                          <p:attrName>style.visibility</p:attrName>
                                        </p:attrNameLst>
                                      </p:cBhvr>
                                      <p:to>
                                        <p:strVal val="visible"/>
                                      </p:to>
                                    </p:set>
                                    <p:anim calcmode="lin" valueType="num">
                                      <p:cBhvr additive="base">
                                        <p:cTn id="103" dur="500" fill="hold"/>
                                        <p:tgtEl>
                                          <p:spTgt spid="146"/>
                                        </p:tgtEl>
                                        <p:attrNameLst>
                                          <p:attrName>ppt_x</p:attrName>
                                        </p:attrNameLst>
                                      </p:cBhvr>
                                      <p:tavLst>
                                        <p:tav tm="0">
                                          <p:val>
                                            <p:strVal val="#ppt_x"/>
                                          </p:val>
                                        </p:tav>
                                        <p:tav tm="100000">
                                          <p:val>
                                            <p:strVal val="#ppt_x"/>
                                          </p:val>
                                        </p:tav>
                                      </p:tavLst>
                                    </p:anim>
                                    <p:anim calcmode="lin" valueType="num">
                                      <p:cBhvr additive="base">
                                        <p:cTn id="104" dur="500" fill="hold"/>
                                        <p:tgtEl>
                                          <p:spTgt spid="146"/>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0"/>
                                  </p:stCondLst>
                                  <p:childTnLst>
                                    <p:set>
                                      <p:cBhvr>
                                        <p:cTn id="106" dur="1" fill="hold">
                                          <p:stCondLst>
                                            <p:cond delay="0"/>
                                          </p:stCondLst>
                                        </p:cTn>
                                        <p:tgtEl>
                                          <p:spTgt spid="147"/>
                                        </p:tgtEl>
                                        <p:attrNameLst>
                                          <p:attrName>style.visibility</p:attrName>
                                        </p:attrNameLst>
                                      </p:cBhvr>
                                      <p:to>
                                        <p:strVal val="visible"/>
                                      </p:to>
                                    </p:set>
                                    <p:anim calcmode="lin" valueType="num">
                                      <p:cBhvr additive="base">
                                        <p:cTn id="107" dur="500" fill="hold"/>
                                        <p:tgtEl>
                                          <p:spTgt spid="147"/>
                                        </p:tgtEl>
                                        <p:attrNameLst>
                                          <p:attrName>ppt_x</p:attrName>
                                        </p:attrNameLst>
                                      </p:cBhvr>
                                      <p:tavLst>
                                        <p:tav tm="0">
                                          <p:val>
                                            <p:strVal val="#ppt_x"/>
                                          </p:val>
                                        </p:tav>
                                        <p:tav tm="100000">
                                          <p:val>
                                            <p:strVal val="#ppt_x"/>
                                          </p:val>
                                        </p:tav>
                                      </p:tavLst>
                                    </p:anim>
                                    <p:anim calcmode="lin" valueType="num">
                                      <p:cBhvr additive="base">
                                        <p:cTn id="108" dur="500" fill="hold"/>
                                        <p:tgtEl>
                                          <p:spTgt spid="147"/>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0"/>
                                  </p:stCondLst>
                                  <p:childTnLst>
                                    <p:set>
                                      <p:cBhvr>
                                        <p:cTn id="110" dur="1" fill="hold">
                                          <p:stCondLst>
                                            <p:cond delay="0"/>
                                          </p:stCondLst>
                                        </p:cTn>
                                        <p:tgtEl>
                                          <p:spTgt spid="208"/>
                                        </p:tgtEl>
                                        <p:attrNameLst>
                                          <p:attrName>style.visibility</p:attrName>
                                        </p:attrNameLst>
                                      </p:cBhvr>
                                      <p:to>
                                        <p:strVal val="visible"/>
                                      </p:to>
                                    </p:set>
                                    <p:anim calcmode="lin" valueType="num">
                                      <p:cBhvr additive="base">
                                        <p:cTn id="111" dur="500" fill="hold"/>
                                        <p:tgtEl>
                                          <p:spTgt spid="208"/>
                                        </p:tgtEl>
                                        <p:attrNameLst>
                                          <p:attrName>ppt_x</p:attrName>
                                        </p:attrNameLst>
                                      </p:cBhvr>
                                      <p:tavLst>
                                        <p:tav tm="0">
                                          <p:val>
                                            <p:strVal val="#ppt_x"/>
                                          </p:val>
                                        </p:tav>
                                        <p:tav tm="100000">
                                          <p:val>
                                            <p:strVal val="#ppt_x"/>
                                          </p:val>
                                        </p:tav>
                                      </p:tavLst>
                                    </p:anim>
                                    <p:anim calcmode="lin" valueType="num">
                                      <p:cBhvr additive="base">
                                        <p:cTn id="112" dur="500" fill="hold"/>
                                        <p:tgtEl>
                                          <p:spTgt spid="20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 grpId="0" animBg="1"/>
      <p:bldP spid="265" grpId="0" animBg="1"/>
      <p:bldP spid="266" grpId="0" animBg="1"/>
      <p:bldP spid="267" grpId="0" animBg="1"/>
      <p:bldP spid="268" grpId="0" animBg="1"/>
      <p:bldP spid="269" grpId="0" animBg="1"/>
      <p:bldP spid="270" grpId="0" animBg="1"/>
      <p:bldP spid="271" grpId="0" animBg="1"/>
      <p:bldP spid="272" grpId="0" animBg="1"/>
      <p:bldP spid="273" grpId="0" animBg="1"/>
      <p:bldP spid="274" grpId="0" animBg="1"/>
      <p:bldP spid="275" grpId="0" animBg="1"/>
      <p:bldP spid="276" grpId="0" animBg="1"/>
      <p:bldP spid="277" grpId="0" animBg="1"/>
      <p:bldP spid="278" grpId="0" animBg="1"/>
      <p:bldP spid="279" grpId="0" animBg="1"/>
      <p:bldP spid="283" grpId="0" animBg="1"/>
      <p:bldP spid="284" grpId="0" animBg="1"/>
      <p:bldP spid="285" grpId="0" animBg="1"/>
      <p:bldP spid="286" grpId="0" animBg="1"/>
      <p:bldP spid="287" grpId="0" animBg="1"/>
      <p:bldP spid="145" grpId="0" animBg="1"/>
      <p:bldP spid="146" grpId="0" animBg="1"/>
      <p:bldP spid="147" grpId="0" animBg="1"/>
      <p:bldP spid="208"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业务随行部署三步曲</a:t>
            </a:r>
            <a:endParaRPr lang="zh-CN" altLang="en-US" dirty="0">
              <a:latin typeface="微软雅黑" panose="020B0503020204020204" pitchFamily="34" charset="-122"/>
              <a:ea typeface="微软雅黑" panose="020B0503020204020204" pitchFamily="34" charset="-122"/>
            </a:endParaRPr>
          </a:p>
        </p:txBody>
      </p:sp>
      <p:sp>
        <p:nvSpPr>
          <p:cNvPr id="53" name="左箭头 52"/>
          <p:cNvSpPr/>
          <p:nvPr/>
        </p:nvSpPr>
        <p:spPr>
          <a:xfrm flipH="1">
            <a:off x="728486" y="1270874"/>
            <a:ext cx="2520000" cy="2340000"/>
          </a:xfrm>
          <a:prstGeom prst="leftArrow">
            <a:avLst>
              <a:gd name="adj1" fmla="val 70395"/>
              <a:gd name="adj2" fmla="val 30068"/>
            </a:avLst>
          </a:prstGeom>
          <a:gradFill flip="none" rotWithShape="1">
            <a:gsLst>
              <a:gs pos="0">
                <a:srgbClr val="FFFFFF">
                  <a:lumMod val="50000"/>
                </a:srgbClr>
              </a:gs>
              <a:gs pos="100000">
                <a:srgbClr val="FFFFFF">
                  <a:lumMod val="75000"/>
                </a:srgbClr>
              </a:gs>
            </a:gsLst>
            <a:lin ang="0" scaled="1"/>
            <a:tileRect/>
          </a:gradFill>
          <a:ln w="25400" cap="flat" cmpd="sng" algn="ctr">
            <a:noFill/>
            <a:prstDash val="solid"/>
          </a:ln>
          <a:effectLst>
            <a:outerShdw blurRad="225425" dist="38100" dir="5220000" algn="ctr">
              <a:srgbClr val="000000">
                <a:alpha val="33000"/>
              </a:srgbClr>
            </a:outerShdw>
          </a:effectLst>
          <a:scene3d>
            <a:camera prst="perspectiveRelaxed">
              <a:rot lat="17073600" lon="0" rev="0"/>
            </a:camera>
            <a:lightRig rig="flat" dir="t"/>
          </a:scene3d>
          <a:sp3d extrusionH="101600" contourW="19050">
            <a:bevelT w="101600" prst="artDeco"/>
            <a:bevelB w="0" h="0"/>
            <a:contourClr>
              <a:srgbClr val="FFFFFF"/>
            </a:contourClr>
          </a:sp3d>
        </p:spPr>
        <p:txBody>
          <a:bodyPr anchor="ctr"/>
          <a:lstStyle/>
          <a:p>
            <a:pPr algn="ctr" eaLnBrk="0" fontAlgn="ctr" hangingPunct="0">
              <a:spcBef>
                <a:spcPts val="0"/>
              </a:spcBef>
              <a:spcAft>
                <a:spcPts val="0"/>
              </a:spcAft>
              <a:buClr>
                <a:srgbClr val="FF0000"/>
              </a:buClr>
              <a:buSzPct val="70000"/>
              <a:defRPr/>
            </a:pPr>
            <a:endParaRPr lang="zh-CN" altLang="en-US" sz="1600" b="1" dirty="0">
              <a:solidFill>
                <a:srgbClr val="FFFFFF"/>
              </a:solidFill>
              <a:latin typeface="微软雅黑" panose="020B0503020204020204" pitchFamily="34" charset="-122"/>
              <a:ea typeface="微软雅黑" panose="020B0503020204020204" pitchFamily="34" charset="-122"/>
            </a:endParaRPr>
          </a:p>
        </p:txBody>
      </p:sp>
      <p:sp>
        <p:nvSpPr>
          <p:cNvPr id="54" name="椭圆 53"/>
          <p:cNvSpPr/>
          <p:nvPr/>
        </p:nvSpPr>
        <p:spPr bwMode="auto">
          <a:xfrm>
            <a:off x="893277" y="1051953"/>
            <a:ext cx="1800000" cy="1800000"/>
          </a:xfrm>
          <a:prstGeom prst="ellipse">
            <a:avLst/>
          </a:prstGeom>
          <a:gradFill flip="none" rotWithShape="1">
            <a:gsLst>
              <a:gs pos="0">
                <a:srgbClr val="6EFF01"/>
              </a:gs>
              <a:gs pos="90000">
                <a:srgbClr val="0F5000"/>
              </a:gs>
            </a:gsLst>
            <a:lin ang="2700000" scaled="1"/>
            <a:tileRect/>
          </a:gradFill>
          <a:ln w="0" cap="flat" cmpd="sng" algn="ctr">
            <a:noFill/>
            <a:prstDash val="solid"/>
          </a:ln>
          <a:effectLst>
            <a:outerShdw blurRad="225425" dist="38100" dir="5220000" algn="ctr">
              <a:srgbClr val="000000">
                <a:alpha val="33000"/>
              </a:srgbClr>
            </a:outerShdw>
          </a:effectLst>
          <a:scene3d>
            <a:camera prst="orthographicFront">
              <a:rot lat="17399997" lon="0" rev="0"/>
            </a:camera>
            <a:lightRig rig="flat" dir="t"/>
          </a:scene3d>
          <a:sp3d extrusionH="127000">
            <a:bevelT w="254000" h="254000" prst="artDeco"/>
            <a:extrusionClr>
              <a:srgbClr val="FFFFFF">
                <a:lumMod val="85000"/>
              </a:srgbClr>
            </a:extrusionClr>
            <a:contourClr>
              <a:srgbClr val="89FF8C"/>
            </a:contourClr>
          </a:sp3d>
        </p:spPr>
        <p:txBody>
          <a:bodyPr anchor="ctr"/>
          <a:lstStyle/>
          <a:p>
            <a:pPr marL="0" lvl="2" algn="ctr" eaLnBrk="0" fontAlgn="ctr" hangingPunct="0">
              <a:spcBef>
                <a:spcPts val="0"/>
              </a:spcBef>
              <a:spcAft>
                <a:spcPts val="0"/>
              </a:spcAft>
              <a:buClr>
                <a:srgbClr val="FF0000"/>
              </a:buClr>
              <a:buSzPct val="70000"/>
              <a:buFont typeface="Wingdings" panose="05000000000000000000" pitchFamily="2" charset="2"/>
              <a:buChar char="u"/>
              <a:tabLst>
                <a:tab pos="136525" algn="l"/>
              </a:tabLst>
              <a:defRPr/>
            </a:pPr>
            <a:endParaRPr lang="zh-CN" altLang="en-US" sz="1500" b="1" dirty="0">
              <a:solidFill>
                <a:srgbClr val="FFFFFF"/>
              </a:solidFill>
              <a:latin typeface="微软雅黑" panose="020B0503020204020204" pitchFamily="34" charset="-122"/>
              <a:ea typeface="微软雅黑" panose="020B0503020204020204" pitchFamily="34" charset="-122"/>
            </a:endParaRPr>
          </a:p>
        </p:txBody>
      </p:sp>
      <p:sp>
        <p:nvSpPr>
          <p:cNvPr id="55" name="TextBox 54"/>
          <p:cNvSpPr txBox="1"/>
          <p:nvPr/>
        </p:nvSpPr>
        <p:spPr bwMode="auto">
          <a:xfrm>
            <a:off x="1107125" y="1750616"/>
            <a:ext cx="1385528" cy="584775"/>
          </a:xfrm>
          <a:prstGeom prst="rect">
            <a:avLst/>
          </a:prstGeom>
          <a:noFill/>
          <a:scene3d>
            <a:camera prst="orthographicFront"/>
            <a:lightRig rig="flat" dir="t"/>
          </a:scene3d>
          <a:sp3d/>
        </p:spPr>
        <p:txBody>
          <a:bodyPr wrap="square">
            <a:spAutoFit/>
          </a:bodyPr>
          <a:lstStyle/>
          <a:p>
            <a:pPr algn="ctr" fontAlgn="auto">
              <a:spcBef>
                <a:spcPts val="0"/>
              </a:spcBef>
              <a:spcAft>
                <a:spcPts val="0"/>
              </a:spcAft>
              <a:defRPr/>
            </a:pPr>
            <a:r>
              <a:rPr lang="en-US" altLang="zh-CN" sz="1600" dirty="0" smtClean="0">
                <a:solidFill>
                  <a:srgbClr val="FFFFFF"/>
                </a:solidFill>
                <a:effectLst>
                  <a:reflection blurRad="6350" stA="50000" endA="300" endPos="50000" dist="60007" dir="5400000" sy="-100000" algn="bl" rotWithShape="0"/>
                </a:effectLst>
                <a:latin typeface="微软雅黑" panose="020B0503020204020204" pitchFamily="34" charset="-122"/>
                <a:ea typeface="微软雅黑" panose="020B0503020204020204" pitchFamily="34" charset="-122"/>
              </a:rPr>
              <a:t>Step1</a:t>
            </a:r>
            <a:r>
              <a:rPr lang="zh-CN" altLang="en-US" sz="1600" dirty="0" smtClean="0">
                <a:solidFill>
                  <a:srgbClr val="FFFFFF"/>
                </a:solidFill>
                <a:effectLst>
                  <a:reflection blurRad="6350" stA="50000" endA="300" endPos="50000" dist="60007" dir="5400000" sy="-100000" algn="bl" rotWithShape="0"/>
                </a:effectLst>
                <a:latin typeface="微软雅黑" panose="020B0503020204020204" pitchFamily="34" charset="-122"/>
                <a:ea typeface="微软雅黑" panose="020B0503020204020204" pitchFamily="34" charset="-122"/>
              </a:rPr>
              <a:t>：定义安全组</a:t>
            </a:r>
            <a:endParaRPr lang="zh-CN" altLang="en-US" sz="1600" dirty="0">
              <a:solidFill>
                <a:srgbClr val="FFFFFF"/>
              </a:solidFill>
              <a:effectLst>
                <a:reflection blurRad="6350" stA="50000" endA="300" endPos="50000" dist="60007" dir="5400000" sy="-100000" algn="bl" rotWithShape="0"/>
              </a:effectLst>
              <a:latin typeface="微软雅黑" panose="020B0503020204020204" pitchFamily="34" charset="-122"/>
              <a:ea typeface="微软雅黑" panose="020B0503020204020204" pitchFamily="34" charset="-122"/>
            </a:endParaRPr>
          </a:p>
        </p:txBody>
      </p:sp>
      <p:sp>
        <p:nvSpPr>
          <p:cNvPr id="56" name="左箭头 55"/>
          <p:cNvSpPr/>
          <p:nvPr/>
        </p:nvSpPr>
        <p:spPr>
          <a:xfrm flipH="1">
            <a:off x="3330001" y="887201"/>
            <a:ext cx="2520000" cy="2340000"/>
          </a:xfrm>
          <a:prstGeom prst="leftArrow">
            <a:avLst>
              <a:gd name="adj1" fmla="val 70395"/>
              <a:gd name="adj2" fmla="val 30068"/>
            </a:avLst>
          </a:prstGeom>
          <a:gradFill flip="none" rotWithShape="1">
            <a:gsLst>
              <a:gs pos="0">
                <a:srgbClr val="FFFFFF">
                  <a:lumMod val="50000"/>
                </a:srgbClr>
              </a:gs>
              <a:gs pos="100000">
                <a:srgbClr val="FFFFFF">
                  <a:lumMod val="75000"/>
                </a:srgbClr>
              </a:gs>
            </a:gsLst>
            <a:lin ang="0" scaled="1"/>
            <a:tileRect/>
          </a:gradFill>
          <a:ln w="25400" cap="flat" cmpd="sng" algn="ctr">
            <a:noFill/>
            <a:prstDash val="solid"/>
          </a:ln>
          <a:effectLst>
            <a:outerShdw blurRad="225425" dist="38100" dir="5220000" algn="ctr">
              <a:srgbClr val="000000">
                <a:alpha val="33000"/>
              </a:srgbClr>
            </a:outerShdw>
          </a:effectLst>
          <a:scene3d>
            <a:camera prst="perspectiveRelaxed">
              <a:rot lat="17073600" lon="0" rev="0"/>
            </a:camera>
            <a:lightRig rig="flat" dir="t"/>
          </a:scene3d>
          <a:sp3d extrusionH="101600" contourW="19050">
            <a:bevelT w="101600" prst="artDeco"/>
            <a:bevelB w="0" h="0"/>
            <a:contourClr>
              <a:srgbClr val="FFFFFF"/>
            </a:contourClr>
          </a:sp3d>
        </p:spPr>
        <p:txBody>
          <a:bodyPr anchor="ctr"/>
          <a:lstStyle/>
          <a:p>
            <a:pPr algn="ctr" eaLnBrk="0" fontAlgn="ctr" hangingPunct="0">
              <a:spcBef>
                <a:spcPts val="0"/>
              </a:spcBef>
              <a:spcAft>
                <a:spcPts val="0"/>
              </a:spcAft>
              <a:buClr>
                <a:srgbClr val="FF0000"/>
              </a:buClr>
              <a:buSzPct val="70000"/>
              <a:defRPr/>
            </a:pPr>
            <a:endParaRPr lang="zh-CN" altLang="en-US" sz="1600" b="1" dirty="0">
              <a:solidFill>
                <a:srgbClr val="FFFFFF"/>
              </a:solidFill>
              <a:latin typeface="微软雅黑" panose="020B0503020204020204" pitchFamily="34" charset="-122"/>
              <a:ea typeface="微软雅黑" panose="020B0503020204020204" pitchFamily="34" charset="-122"/>
            </a:endParaRPr>
          </a:p>
        </p:txBody>
      </p:sp>
      <p:sp>
        <p:nvSpPr>
          <p:cNvPr id="57" name="椭圆 56"/>
          <p:cNvSpPr/>
          <p:nvPr/>
        </p:nvSpPr>
        <p:spPr bwMode="auto">
          <a:xfrm>
            <a:off x="3517585" y="660400"/>
            <a:ext cx="1800000" cy="1800000"/>
          </a:xfrm>
          <a:prstGeom prst="ellipse">
            <a:avLst/>
          </a:prstGeom>
          <a:gradFill flip="none" rotWithShape="1">
            <a:gsLst>
              <a:gs pos="0">
                <a:srgbClr val="00DFF6"/>
              </a:gs>
              <a:gs pos="90000">
                <a:srgbClr val="002774"/>
              </a:gs>
            </a:gsLst>
            <a:lin ang="2700000" scaled="1"/>
            <a:tileRect/>
          </a:gradFill>
          <a:ln w="0" cap="flat" cmpd="sng" algn="ctr">
            <a:noFill/>
            <a:prstDash val="solid"/>
          </a:ln>
          <a:effectLst>
            <a:outerShdw blurRad="225425" dist="38100" dir="5220000" algn="ctr">
              <a:srgbClr val="000000">
                <a:alpha val="33000"/>
              </a:srgbClr>
            </a:outerShdw>
          </a:effectLst>
          <a:scene3d>
            <a:camera prst="orthographicFront">
              <a:rot lat="17399997" lon="0" rev="0"/>
            </a:camera>
            <a:lightRig rig="flat" dir="t"/>
          </a:scene3d>
          <a:sp3d extrusionH="127000">
            <a:bevelT w="254000" h="254000" prst="artDeco"/>
            <a:extrusionClr>
              <a:srgbClr val="FFFFFF">
                <a:lumMod val="85000"/>
              </a:srgbClr>
            </a:extrusionClr>
            <a:contourClr>
              <a:srgbClr val="AFEAFF"/>
            </a:contourClr>
          </a:sp3d>
        </p:spPr>
        <p:txBody>
          <a:bodyPr anchor="ctr"/>
          <a:lstStyle/>
          <a:p>
            <a:pPr marL="0" lvl="2" algn="ctr" eaLnBrk="0" fontAlgn="ctr" hangingPunct="0">
              <a:spcBef>
                <a:spcPts val="0"/>
              </a:spcBef>
              <a:spcAft>
                <a:spcPts val="0"/>
              </a:spcAft>
              <a:buClr>
                <a:srgbClr val="FF0000"/>
              </a:buClr>
              <a:buSzPct val="70000"/>
              <a:buFont typeface="Wingdings" panose="05000000000000000000" pitchFamily="2" charset="2"/>
              <a:buChar char="u"/>
              <a:tabLst>
                <a:tab pos="136525" algn="l"/>
              </a:tabLst>
              <a:defRPr/>
            </a:pPr>
            <a:endParaRPr lang="zh-CN" altLang="en-US" sz="1500" b="1" dirty="0">
              <a:solidFill>
                <a:srgbClr val="FFFFFF"/>
              </a:solidFill>
              <a:latin typeface="微软雅黑" panose="020B0503020204020204" pitchFamily="34" charset="-122"/>
              <a:ea typeface="微软雅黑" panose="020B0503020204020204" pitchFamily="34" charset="-122"/>
            </a:endParaRPr>
          </a:p>
        </p:txBody>
      </p:sp>
      <p:sp>
        <p:nvSpPr>
          <p:cNvPr id="58" name="TextBox 57"/>
          <p:cNvSpPr txBox="1"/>
          <p:nvPr/>
        </p:nvSpPr>
        <p:spPr bwMode="auto">
          <a:xfrm>
            <a:off x="3686062" y="1325010"/>
            <a:ext cx="1495398" cy="584775"/>
          </a:xfrm>
          <a:prstGeom prst="rect">
            <a:avLst/>
          </a:prstGeom>
          <a:noFill/>
          <a:scene3d>
            <a:camera prst="orthographicFront"/>
            <a:lightRig rig="flat" dir="t"/>
          </a:scene3d>
          <a:sp3d/>
        </p:spPr>
        <p:txBody>
          <a:bodyPr wrap="square">
            <a:spAutoFit/>
          </a:bodyPr>
          <a:lstStyle/>
          <a:p>
            <a:pPr algn="ctr" fontAlgn="auto">
              <a:spcBef>
                <a:spcPts val="0"/>
              </a:spcBef>
              <a:spcAft>
                <a:spcPts val="0"/>
              </a:spcAft>
              <a:defRPr/>
            </a:pPr>
            <a:r>
              <a:rPr lang="en-US" altLang="zh-CN" sz="1600" dirty="0" smtClean="0">
                <a:solidFill>
                  <a:srgbClr val="FFFFFF"/>
                </a:solidFill>
                <a:effectLst>
                  <a:reflection blurRad="6350" stA="50000" endA="300" endPos="50000" dist="60007" dir="5400000" sy="-100000" algn="bl" rotWithShape="0"/>
                </a:effectLst>
                <a:latin typeface="微软雅黑" panose="020B0503020204020204" pitchFamily="34" charset="-122"/>
                <a:ea typeface="微软雅黑" panose="020B0503020204020204" pitchFamily="34" charset="-122"/>
              </a:rPr>
              <a:t>Step2</a:t>
            </a:r>
            <a:r>
              <a:rPr lang="zh-CN" altLang="en-US" sz="1600" dirty="0" smtClean="0">
                <a:solidFill>
                  <a:srgbClr val="FFFFFF"/>
                </a:solidFill>
                <a:effectLst>
                  <a:reflection blurRad="6350" stA="50000" endA="300" endPos="50000" dist="60007" dir="5400000" sy="-100000" algn="bl" rotWithShape="0"/>
                </a:effectLst>
                <a:latin typeface="微软雅黑" panose="020B0503020204020204" pitchFamily="34" charset="-122"/>
                <a:ea typeface="微软雅黑" panose="020B0503020204020204" pitchFamily="34" charset="-122"/>
              </a:rPr>
              <a:t>：定义并部署组策略</a:t>
            </a:r>
            <a:endParaRPr lang="zh-CN" altLang="en-US" sz="1600" dirty="0">
              <a:solidFill>
                <a:srgbClr val="FFFFFF"/>
              </a:solidFill>
              <a:effectLst>
                <a:reflection blurRad="6350" stA="50000" endA="300" endPos="50000" dist="60007" dir="5400000" sy="-100000" algn="bl" rotWithShape="0"/>
              </a:effectLst>
              <a:latin typeface="微软雅黑" panose="020B0503020204020204" pitchFamily="34" charset="-122"/>
              <a:ea typeface="微软雅黑" panose="020B0503020204020204" pitchFamily="34" charset="-122"/>
            </a:endParaRPr>
          </a:p>
        </p:txBody>
      </p:sp>
      <p:sp>
        <p:nvSpPr>
          <p:cNvPr id="59" name="左箭头 58"/>
          <p:cNvSpPr/>
          <p:nvPr/>
        </p:nvSpPr>
        <p:spPr>
          <a:xfrm flipH="1">
            <a:off x="5939905" y="512896"/>
            <a:ext cx="2520000" cy="2340000"/>
          </a:xfrm>
          <a:prstGeom prst="leftArrow">
            <a:avLst>
              <a:gd name="adj1" fmla="val 70395"/>
              <a:gd name="adj2" fmla="val 30068"/>
            </a:avLst>
          </a:prstGeom>
          <a:gradFill flip="none" rotWithShape="1">
            <a:gsLst>
              <a:gs pos="0">
                <a:srgbClr val="FFFFFF">
                  <a:lumMod val="50000"/>
                </a:srgbClr>
              </a:gs>
              <a:gs pos="100000">
                <a:srgbClr val="FFFFFF">
                  <a:lumMod val="75000"/>
                </a:srgbClr>
              </a:gs>
            </a:gsLst>
            <a:lin ang="0" scaled="1"/>
            <a:tileRect/>
          </a:gradFill>
          <a:ln w="25400" cap="flat" cmpd="sng" algn="ctr">
            <a:noFill/>
            <a:prstDash val="solid"/>
          </a:ln>
          <a:effectLst>
            <a:outerShdw blurRad="225425" dist="38100" dir="5220000" algn="ctr">
              <a:srgbClr val="000000">
                <a:alpha val="33000"/>
              </a:srgbClr>
            </a:outerShdw>
          </a:effectLst>
          <a:scene3d>
            <a:camera prst="perspectiveRelaxed">
              <a:rot lat="17073600" lon="0" rev="0"/>
            </a:camera>
            <a:lightRig rig="flat" dir="t"/>
          </a:scene3d>
          <a:sp3d extrusionH="101600" contourW="19050">
            <a:bevelT w="101600" prst="artDeco"/>
            <a:bevelB w="0" h="0"/>
            <a:contourClr>
              <a:srgbClr val="FFFFFF"/>
            </a:contourClr>
          </a:sp3d>
        </p:spPr>
        <p:txBody>
          <a:bodyPr anchor="ctr"/>
          <a:lstStyle/>
          <a:p>
            <a:pPr algn="ctr" eaLnBrk="0" fontAlgn="ctr" hangingPunct="0">
              <a:spcBef>
                <a:spcPts val="0"/>
              </a:spcBef>
              <a:spcAft>
                <a:spcPts val="0"/>
              </a:spcAft>
              <a:buClr>
                <a:srgbClr val="FF0000"/>
              </a:buClr>
              <a:buSzPct val="70000"/>
              <a:defRPr/>
            </a:pPr>
            <a:endParaRPr lang="zh-CN" altLang="en-US" sz="1600" b="1" dirty="0">
              <a:solidFill>
                <a:srgbClr val="FFFFFF"/>
              </a:solidFill>
              <a:latin typeface="微软雅黑" panose="020B0503020204020204" pitchFamily="34" charset="-122"/>
              <a:ea typeface="微软雅黑" panose="020B0503020204020204" pitchFamily="34" charset="-122"/>
            </a:endParaRPr>
          </a:p>
        </p:txBody>
      </p:sp>
      <p:sp>
        <p:nvSpPr>
          <p:cNvPr id="60" name="椭圆 59"/>
          <p:cNvSpPr/>
          <p:nvPr/>
        </p:nvSpPr>
        <p:spPr bwMode="auto">
          <a:xfrm>
            <a:off x="6137232" y="268288"/>
            <a:ext cx="1800000" cy="1800000"/>
          </a:xfrm>
          <a:prstGeom prst="ellipse">
            <a:avLst/>
          </a:prstGeom>
          <a:gradFill flip="none" rotWithShape="1">
            <a:gsLst>
              <a:gs pos="0">
                <a:srgbClr val="FFCF01"/>
              </a:gs>
              <a:gs pos="90000">
                <a:srgbClr val="E22000"/>
              </a:gs>
            </a:gsLst>
            <a:lin ang="2700000" scaled="1"/>
            <a:tileRect/>
          </a:gradFill>
          <a:ln w="0" cap="flat" cmpd="sng" algn="ctr">
            <a:noFill/>
            <a:prstDash val="solid"/>
          </a:ln>
          <a:effectLst>
            <a:outerShdw blurRad="225425" dist="38100" dir="5220000" algn="ctr">
              <a:srgbClr val="000000">
                <a:alpha val="33000"/>
              </a:srgbClr>
            </a:outerShdw>
          </a:effectLst>
          <a:scene3d>
            <a:camera prst="orthographicFront">
              <a:rot lat="17399997" lon="0" rev="0"/>
            </a:camera>
            <a:lightRig rig="flat" dir="t"/>
          </a:scene3d>
          <a:sp3d extrusionH="127000">
            <a:bevelT w="254000" h="254000" prst="artDeco"/>
            <a:extrusionClr>
              <a:srgbClr val="FFFFFF">
                <a:lumMod val="85000"/>
              </a:srgbClr>
            </a:extrusionClr>
            <a:contourClr>
              <a:srgbClr val="FFE593"/>
            </a:contourClr>
          </a:sp3d>
        </p:spPr>
        <p:txBody>
          <a:bodyPr anchor="ctr"/>
          <a:lstStyle/>
          <a:p>
            <a:pPr marL="0" lvl="2" algn="ctr" eaLnBrk="0" fontAlgn="ctr" hangingPunct="0">
              <a:spcBef>
                <a:spcPts val="0"/>
              </a:spcBef>
              <a:spcAft>
                <a:spcPts val="0"/>
              </a:spcAft>
              <a:buClr>
                <a:srgbClr val="FF0000"/>
              </a:buClr>
              <a:buSzPct val="70000"/>
              <a:tabLst>
                <a:tab pos="136525" algn="l"/>
              </a:tabLst>
              <a:defRPr/>
            </a:pPr>
            <a:endParaRPr lang="zh-CN" altLang="en-US" sz="1500" b="1" dirty="0">
              <a:solidFill>
                <a:srgbClr val="FFFFFF"/>
              </a:solidFill>
              <a:latin typeface="微软雅黑" panose="020B0503020204020204" pitchFamily="34" charset="-122"/>
              <a:ea typeface="微软雅黑" panose="020B0503020204020204" pitchFamily="34" charset="-122"/>
            </a:endParaRPr>
          </a:p>
        </p:txBody>
      </p:sp>
      <p:sp>
        <p:nvSpPr>
          <p:cNvPr id="61" name="TextBox 60"/>
          <p:cNvSpPr txBox="1"/>
          <p:nvPr/>
        </p:nvSpPr>
        <p:spPr bwMode="auto">
          <a:xfrm>
            <a:off x="6297493" y="976615"/>
            <a:ext cx="1490529" cy="584775"/>
          </a:xfrm>
          <a:prstGeom prst="rect">
            <a:avLst/>
          </a:prstGeom>
          <a:noFill/>
          <a:scene3d>
            <a:camera prst="orthographicFront"/>
            <a:lightRig rig="flat" dir="t"/>
          </a:scene3d>
          <a:sp3d/>
        </p:spPr>
        <p:txBody>
          <a:bodyPr wrap="square">
            <a:spAutoFit/>
          </a:bodyPr>
          <a:lstStyle/>
          <a:p>
            <a:pPr algn="ctr" fontAlgn="auto">
              <a:spcBef>
                <a:spcPts val="0"/>
              </a:spcBef>
              <a:spcAft>
                <a:spcPts val="0"/>
              </a:spcAft>
              <a:defRPr/>
            </a:pPr>
            <a:r>
              <a:rPr lang="en-US" altLang="zh-CN" sz="1600" dirty="0" smtClean="0">
                <a:solidFill>
                  <a:srgbClr val="FFFFFF"/>
                </a:solidFill>
                <a:effectLst>
                  <a:reflection blurRad="6350" stA="50000" endA="300" endPos="50000" dist="60007" dir="5400000" sy="-100000" algn="bl" rotWithShape="0"/>
                </a:effectLst>
                <a:latin typeface="微软雅黑" panose="020B0503020204020204" pitchFamily="34" charset="-122"/>
                <a:ea typeface="微软雅黑" panose="020B0503020204020204" pitchFamily="34" charset="-122"/>
              </a:rPr>
              <a:t>Step3</a:t>
            </a:r>
            <a:r>
              <a:rPr lang="zh-CN" altLang="en-US" sz="1600" dirty="0" smtClean="0">
                <a:solidFill>
                  <a:srgbClr val="FFFFFF"/>
                </a:solidFill>
                <a:effectLst>
                  <a:reflection blurRad="6350" stA="50000" endA="300" endPos="50000" dist="60007" dir="5400000" sy="-100000" algn="bl" rotWithShape="0"/>
                </a:effectLst>
                <a:latin typeface="微软雅黑" panose="020B0503020204020204" pitchFamily="34" charset="-122"/>
                <a:ea typeface="微软雅黑" panose="020B0503020204020204" pitchFamily="34" charset="-122"/>
              </a:rPr>
              <a:t>：系统自动运行</a:t>
            </a:r>
            <a:endParaRPr lang="zh-CN" altLang="en-US" sz="1600" dirty="0">
              <a:solidFill>
                <a:srgbClr val="FFFFFF"/>
              </a:solidFill>
              <a:effectLst>
                <a:reflection blurRad="6350" stA="50000" endA="300" endPos="50000" dist="60007" dir="5400000" sy="-100000" algn="bl" rotWithShape="0"/>
              </a:effectLst>
              <a:latin typeface="微软雅黑" panose="020B0503020204020204" pitchFamily="34" charset="-122"/>
              <a:ea typeface="微软雅黑" panose="020B0503020204020204" pitchFamily="34" charset="-122"/>
            </a:endParaRPr>
          </a:p>
        </p:txBody>
      </p:sp>
      <p:sp>
        <p:nvSpPr>
          <p:cNvPr id="62" name="矩形 61"/>
          <p:cNvSpPr/>
          <p:nvPr/>
        </p:nvSpPr>
        <p:spPr bwMode="auto">
          <a:xfrm>
            <a:off x="911314" y="2789238"/>
            <a:ext cx="1620000" cy="1752600"/>
          </a:xfrm>
          <a:prstGeom prst="rect">
            <a:avLst/>
          </a:prstGeom>
          <a:solidFill>
            <a:srgbClr val="FFFFFF">
              <a:alpha val="60000"/>
            </a:srgbClr>
          </a:solidFill>
          <a:ln w="25400" cap="flat" cmpd="sng" algn="ctr">
            <a:noFill/>
            <a:prstDash val="solid"/>
          </a:ln>
          <a:effectLst>
            <a:outerShdw blurRad="225425" dist="38100" dir="5220000" algn="ctr">
              <a:srgbClr val="000000">
                <a:alpha val="33000"/>
              </a:srgbClr>
            </a:outerShdw>
          </a:effectLst>
          <a:scene3d>
            <a:camera prst="orthographicFront"/>
            <a:lightRig rig="flat" dir="t"/>
          </a:scene3d>
          <a:sp3d contourW="19050">
            <a:bevelT w="101600" prst="artDeco"/>
            <a:bevelB w="0" h="0"/>
            <a:contourClr>
              <a:srgbClr val="FFFFFF"/>
            </a:contourClr>
          </a:sp3d>
        </p:spPr>
        <p:txBody>
          <a:bodyPr anchor="ctr"/>
          <a:lstStyle/>
          <a:p>
            <a:pPr marL="0" lvl="2" algn="ctr" eaLnBrk="0" fontAlgn="ctr" hangingPunct="0">
              <a:spcBef>
                <a:spcPts val="0"/>
              </a:spcBef>
              <a:spcAft>
                <a:spcPts val="0"/>
              </a:spcAft>
              <a:buClr>
                <a:srgbClr val="FF0000"/>
              </a:buClr>
              <a:buSzPct val="70000"/>
              <a:buFont typeface="Wingdings" panose="05000000000000000000" pitchFamily="2" charset="2"/>
              <a:buChar char="u"/>
              <a:tabLst>
                <a:tab pos="136525" algn="l"/>
              </a:tabLst>
              <a:defRPr/>
            </a:pPr>
            <a:endParaRPr lang="zh-CN" altLang="en-US" sz="1400" dirty="0">
              <a:solidFill>
                <a:srgbClr val="B2B2B2"/>
              </a:solidFill>
              <a:latin typeface="微软雅黑" panose="020B0503020204020204" pitchFamily="34" charset="-122"/>
              <a:ea typeface="微软雅黑" panose="020B0503020204020204" pitchFamily="34" charset="-122"/>
            </a:endParaRPr>
          </a:p>
        </p:txBody>
      </p:sp>
      <p:sp>
        <p:nvSpPr>
          <p:cNvPr id="63" name="矩形 62"/>
          <p:cNvSpPr/>
          <p:nvPr/>
        </p:nvSpPr>
        <p:spPr bwMode="auto">
          <a:xfrm>
            <a:off x="3510134" y="2392196"/>
            <a:ext cx="1620000" cy="2149642"/>
          </a:xfrm>
          <a:prstGeom prst="rect">
            <a:avLst/>
          </a:prstGeom>
          <a:solidFill>
            <a:srgbClr val="FFFFFF">
              <a:alpha val="60000"/>
            </a:srgbClr>
          </a:solidFill>
          <a:ln w="25400" cap="flat" cmpd="sng" algn="ctr">
            <a:noFill/>
            <a:prstDash val="solid"/>
          </a:ln>
          <a:effectLst>
            <a:outerShdw blurRad="225425" dist="38100" dir="5220000" algn="ctr">
              <a:srgbClr val="000000">
                <a:alpha val="33000"/>
              </a:srgbClr>
            </a:outerShdw>
          </a:effectLst>
          <a:scene3d>
            <a:camera prst="orthographicFront"/>
            <a:lightRig rig="flat" dir="t"/>
          </a:scene3d>
          <a:sp3d contourW="19050">
            <a:bevelT w="101600" prst="artDeco"/>
            <a:bevelB w="0" h="0"/>
            <a:contourClr>
              <a:srgbClr val="FFFFFF"/>
            </a:contourClr>
          </a:sp3d>
        </p:spPr>
        <p:txBody>
          <a:bodyPr anchor="ctr"/>
          <a:lstStyle/>
          <a:p>
            <a:pPr marL="0" lvl="2" algn="ctr" eaLnBrk="0" fontAlgn="ctr" hangingPunct="0">
              <a:spcBef>
                <a:spcPts val="0"/>
              </a:spcBef>
              <a:spcAft>
                <a:spcPts val="0"/>
              </a:spcAft>
              <a:buClr>
                <a:srgbClr val="FF0000"/>
              </a:buClr>
              <a:buSzPct val="70000"/>
              <a:buFont typeface="Wingdings" panose="05000000000000000000" pitchFamily="2" charset="2"/>
              <a:buChar char="u"/>
              <a:tabLst>
                <a:tab pos="136525" algn="l"/>
              </a:tabLst>
              <a:defRPr/>
            </a:pPr>
            <a:endParaRPr lang="zh-CN" altLang="en-US" sz="1400" dirty="0">
              <a:solidFill>
                <a:srgbClr val="B2B2B2"/>
              </a:solidFill>
              <a:latin typeface="微软雅黑" panose="020B0503020204020204" pitchFamily="34" charset="-122"/>
              <a:ea typeface="微软雅黑" panose="020B0503020204020204" pitchFamily="34" charset="-122"/>
            </a:endParaRPr>
          </a:p>
        </p:txBody>
      </p:sp>
      <p:sp>
        <p:nvSpPr>
          <p:cNvPr id="64" name="矩形 63"/>
          <p:cNvSpPr/>
          <p:nvPr/>
        </p:nvSpPr>
        <p:spPr bwMode="auto">
          <a:xfrm>
            <a:off x="6108956" y="2019216"/>
            <a:ext cx="1620000" cy="2522621"/>
          </a:xfrm>
          <a:prstGeom prst="rect">
            <a:avLst/>
          </a:prstGeom>
          <a:solidFill>
            <a:srgbClr val="FFFFFF">
              <a:alpha val="60000"/>
            </a:srgbClr>
          </a:solidFill>
          <a:ln w="25400" cap="flat" cmpd="sng" algn="ctr">
            <a:noFill/>
            <a:prstDash val="solid"/>
          </a:ln>
          <a:effectLst>
            <a:outerShdw blurRad="225425" dist="38100" dir="5220000" algn="ctr">
              <a:srgbClr val="000000">
                <a:alpha val="33000"/>
              </a:srgbClr>
            </a:outerShdw>
          </a:effectLst>
          <a:scene3d>
            <a:camera prst="orthographicFront"/>
            <a:lightRig rig="flat" dir="t"/>
          </a:scene3d>
          <a:sp3d contourW="19050">
            <a:bevelT w="101600" prst="artDeco"/>
            <a:bevelB w="0" h="0"/>
            <a:contourClr>
              <a:srgbClr val="FFFFFF"/>
            </a:contourClr>
          </a:sp3d>
        </p:spPr>
        <p:txBody>
          <a:bodyPr anchor="ctr"/>
          <a:lstStyle/>
          <a:p>
            <a:pPr marL="0" lvl="2" algn="ctr" eaLnBrk="0" fontAlgn="ctr" hangingPunct="0">
              <a:spcBef>
                <a:spcPts val="0"/>
              </a:spcBef>
              <a:spcAft>
                <a:spcPts val="0"/>
              </a:spcAft>
              <a:buClr>
                <a:srgbClr val="FF0000"/>
              </a:buClr>
              <a:buSzPct val="70000"/>
              <a:buFont typeface="Wingdings" panose="05000000000000000000" pitchFamily="2" charset="2"/>
              <a:buChar char="u"/>
              <a:tabLst>
                <a:tab pos="136525" algn="l"/>
              </a:tabLst>
              <a:defRPr/>
            </a:pPr>
            <a:endParaRPr lang="zh-CN" altLang="en-US" sz="1400" dirty="0">
              <a:solidFill>
                <a:srgbClr val="B2B2B2"/>
              </a:solidFill>
              <a:latin typeface="微软雅黑" panose="020B0503020204020204" pitchFamily="34" charset="-122"/>
              <a:ea typeface="微软雅黑" panose="020B0503020204020204" pitchFamily="34" charset="-122"/>
            </a:endParaRPr>
          </a:p>
        </p:txBody>
      </p:sp>
      <p:sp>
        <p:nvSpPr>
          <p:cNvPr id="65" name="矩形 64"/>
          <p:cNvSpPr/>
          <p:nvPr/>
        </p:nvSpPr>
        <p:spPr>
          <a:xfrm>
            <a:off x="972914" y="2865600"/>
            <a:ext cx="1449806" cy="1323439"/>
          </a:xfrm>
          <a:prstGeom prst="rect">
            <a:avLst/>
          </a:prstGeom>
        </p:spPr>
        <p:txBody>
          <a:bodyPr vert="horz" wrap="square" lIns="91440" tIns="45720" rIns="91440" bIns="45720" numCol="1" anchor="t" anchorCtr="0" compatLnSpc="1">
            <a:spAutoFit/>
          </a:bodyPr>
          <a:lstStyle/>
          <a:p>
            <a:pPr marL="179705" indent="-179705">
              <a:buFont typeface="+mj-lt"/>
              <a:buAutoNum type="arabicPeriod"/>
              <a:defRPr/>
            </a:pPr>
            <a:r>
              <a:rPr lang="zh-CN" altLang="en-US"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在</a:t>
            </a:r>
            <a:r>
              <a:rPr lang="en-US" altLang="zh-CN"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Controller</a:t>
            </a:r>
            <a:r>
              <a:rPr lang="zh-CN" altLang="en-US"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中定义安全组</a:t>
            </a:r>
            <a:endParaRPr lang="en-US" altLang="zh-CN"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a:p>
            <a:pPr marL="179705" indent="-179705">
              <a:buFont typeface="+mj-lt"/>
              <a:buAutoNum type="arabicPeriod"/>
              <a:defRPr/>
            </a:pPr>
            <a:r>
              <a:rPr lang="zh-CN" altLang="en-US"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向组中添加成员</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a:t>
            </a:r>
            <a:endPar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a:p>
            <a:pPr marL="266700" lvl="1" indent="-87630">
              <a:buFont typeface="Arial" panose="020B0604020202020204" pitchFamily="34" charset="0"/>
              <a:buChar char="•"/>
            </a:pP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动态类型：特定用户（使用授权策略描述）</a:t>
            </a:r>
            <a:endPar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a:p>
            <a:pPr marL="266700" lvl="1" indent="-87630">
              <a:buFont typeface="Arial" panose="020B0604020202020204" pitchFamily="34" charset="0"/>
              <a:buChar char="•"/>
            </a:pP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静态类型：固定</a:t>
            </a:r>
            <a:r>
              <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IP</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地址或网段</a:t>
            </a:r>
            <a:endPar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71" name="矩形 70"/>
          <p:cNvSpPr/>
          <p:nvPr/>
        </p:nvSpPr>
        <p:spPr>
          <a:xfrm>
            <a:off x="3578954" y="2484000"/>
            <a:ext cx="1471766" cy="1938992"/>
          </a:xfrm>
          <a:prstGeom prst="rect">
            <a:avLst/>
          </a:prstGeom>
        </p:spPr>
        <p:txBody>
          <a:bodyPr vert="horz" wrap="square" lIns="91440" tIns="45720" rIns="91440" bIns="45720" numCol="1" anchor="t" anchorCtr="0" compatLnSpc="1">
            <a:spAutoFit/>
          </a:bodyPr>
          <a:lstStyle/>
          <a:p>
            <a:pPr marL="179705" indent="-179705">
              <a:buFont typeface="+mj-lt"/>
              <a:buAutoNum type="arabicPeriod"/>
              <a:defRPr/>
            </a:pPr>
            <a:r>
              <a:rPr lang="zh-CN" altLang="en-US"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在</a:t>
            </a:r>
            <a:r>
              <a:rPr lang="en-US" altLang="zh-CN"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Controller</a:t>
            </a:r>
            <a:r>
              <a:rPr lang="zh-CN" altLang="en-US"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中定义组策略</a:t>
            </a:r>
            <a:endParaRPr lang="en-US" altLang="zh-CN"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a:p>
            <a:pPr marL="266700" lvl="1" indent="-84455">
              <a:buFont typeface="Arial" panose="020B0604020202020204" pitchFamily="34" charset="0"/>
              <a:buChar char="•"/>
            </a:pP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体验策略（</a:t>
            </a:r>
            <a:r>
              <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VIP</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组转发优先级）</a:t>
            </a:r>
            <a:endPar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a:p>
            <a:pPr marL="266700" lvl="1" indent="-84455">
              <a:buFont typeface="Arial" panose="020B0604020202020204" pitchFamily="34" charset="0"/>
              <a:buChar char="•"/>
            </a:pP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权限策略（组间是否允许互访）</a:t>
            </a:r>
            <a:endPar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a:p>
            <a:pPr marL="179705" indent="-179705">
              <a:buFont typeface="+mj-lt"/>
              <a:buAutoNum type="arabicPeriod"/>
              <a:defRPr/>
            </a:pPr>
            <a:r>
              <a:rPr lang="zh-CN" altLang="en-US"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部署组策略</a:t>
            </a:r>
            <a:endParaRPr lang="en-US" altLang="zh-CN"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a:p>
            <a:pPr marL="266700" lvl="1" indent="-84455">
              <a:buFont typeface="Arial" panose="020B0604020202020204" pitchFamily="34" charset="0"/>
              <a:buChar char="•"/>
            </a:pP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执行点设备与</a:t>
            </a:r>
            <a:r>
              <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Controller</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对接</a:t>
            </a:r>
            <a:endPar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a:p>
            <a:pPr marL="266700" lvl="1" indent="-84455">
              <a:buFont typeface="Arial" panose="020B0604020202020204" pitchFamily="34" charset="0"/>
              <a:buChar char="•"/>
            </a:pPr>
            <a:r>
              <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Controller</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自动将安全组和组策略下发至执行点</a:t>
            </a:r>
            <a:endPar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72" name="矩形 71"/>
          <p:cNvSpPr/>
          <p:nvPr/>
        </p:nvSpPr>
        <p:spPr>
          <a:xfrm>
            <a:off x="6177374" y="2110620"/>
            <a:ext cx="1502246" cy="2400657"/>
          </a:xfrm>
          <a:prstGeom prst="rect">
            <a:avLst/>
          </a:prstGeom>
        </p:spPr>
        <p:txBody>
          <a:bodyPr vert="horz" wrap="square" lIns="91440" tIns="45720" rIns="91440" bIns="45720" numCol="1" anchor="t" anchorCtr="0" compatLnSpc="1">
            <a:spAutoFit/>
          </a:bodyPr>
          <a:lstStyle/>
          <a:p>
            <a:pPr marL="179705" indent="-179705">
              <a:buFont typeface="+mj-lt"/>
              <a:buAutoNum type="arabicPeriod"/>
              <a:defRPr/>
            </a:pPr>
            <a:r>
              <a:rPr lang="zh-CN" altLang="en-US"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认证</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：用户尝试接入网络，</a:t>
            </a:r>
            <a:r>
              <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Controller</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校验身份凭证。</a:t>
            </a:r>
            <a:endPar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a:p>
            <a:pPr marL="179705" indent="-179705">
              <a:buFont typeface="+mj-lt"/>
              <a:buAutoNum type="arabicPeriod"/>
              <a:defRPr/>
            </a:pPr>
            <a:r>
              <a:rPr lang="zh-CN" altLang="en-US"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授权</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a:t>
            </a:r>
            <a:r>
              <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Controller</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根据用户登录条件，匹配授权策略，将用户所用的</a:t>
            </a:r>
            <a:r>
              <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IP</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地址动态添加到指定组中。</a:t>
            </a:r>
            <a:endPar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a:p>
            <a:pPr marL="179705" indent="-179705">
              <a:buFont typeface="+mj-lt"/>
              <a:buAutoNum type="arabicPeriod"/>
              <a:defRPr/>
            </a:pPr>
            <a:r>
              <a:rPr lang="zh-CN" altLang="en-US" sz="1000" b="1"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执行</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：网络设备根据本地及</a:t>
            </a:r>
            <a:r>
              <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Controller</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中保存的</a:t>
            </a:r>
            <a:r>
              <a:rPr lang="en-US" altLang="zh-CN"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IP</a:t>
            </a:r>
            <a:r>
              <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rPr>
              <a:t>地址与组的对应关系，识别报文的源目的组信息，进而匹配和执行组策略。</a:t>
            </a:r>
            <a:endParaRPr lang="zh-CN" altLang="en-US" sz="1000" kern="0" dirty="0" smtClean="0">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p:txBody>
      </p:sp>
    </p:spTree>
  </p:cSld>
  <p:clrMapOvr>
    <a:masterClrMapping/>
  </p:clrMapOvr>
  <p:transition advClick="0" advTm="8000">
    <p:fade thruBlk="1"/>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 name="圆角矩形 321"/>
          <p:cNvSpPr/>
          <p:nvPr/>
        </p:nvSpPr>
        <p:spPr bwMode="auto">
          <a:xfrm>
            <a:off x="6936423" y="1244007"/>
            <a:ext cx="1891665" cy="1817813"/>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b="1">
              <a:solidFill>
                <a:prstClr val="black"/>
              </a:solidFill>
              <a:latin typeface="微软雅黑" panose="020B0503020204020204" pitchFamily="34" charset="-122"/>
              <a:ea typeface="微软雅黑" panose="020B0503020204020204" pitchFamily="34" charset="-122"/>
            </a:endParaRPr>
          </a:p>
        </p:txBody>
      </p:sp>
      <p:sp>
        <p:nvSpPr>
          <p:cNvPr id="194" name="圆角矩形 193"/>
          <p:cNvSpPr/>
          <p:nvPr/>
        </p:nvSpPr>
        <p:spPr bwMode="auto">
          <a:xfrm>
            <a:off x="5900103" y="1737644"/>
            <a:ext cx="980757" cy="1343247"/>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b="1">
              <a:solidFill>
                <a:prstClr val="black"/>
              </a:solidFill>
              <a:latin typeface="微软雅黑" panose="020B0503020204020204" pitchFamily="34" charset="-122"/>
              <a:ea typeface="微软雅黑" panose="020B0503020204020204" pitchFamily="34" charset="-122"/>
            </a:endParaRPr>
          </a:p>
        </p:txBody>
      </p:sp>
      <p:sp>
        <p:nvSpPr>
          <p:cNvPr id="45" name="圆角矩形 44"/>
          <p:cNvSpPr/>
          <p:nvPr/>
        </p:nvSpPr>
        <p:spPr bwMode="auto">
          <a:xfrm>
            <a:off x="4551363" y="1730024"/>
            <a:ext cx="1296987" cy="1343247"/>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b="1">
              <a:solidFill>
                <a:prstClr val="black"/>
              </a:solidFill>
              <a:latin typeface="微软雅黑" panose="020B0503020204020204" pitchFamily="34" charset="-122"/>
              <a:ea typeface="微软雅黑" panose="020B0503020204020204" pitchFamily="34" charset="-122"/>
            </a:endParaRPr>
          </a:p>
        </p:txBody>
      </p:sp>
      <p:sp>
        <p:nvSpPr>
          <p:cNvPr id="42" name="圆角矩形 41"/>
          <p:cNvSpPr/>
          <p:nvPr/>
        </p:nvSpPr>
        <p:spPr bwMode="auto">
          <a:xfrm>
            <a:off x="1570038" y="1730024"/>
            <a:ext cx="1402080" cy="1343247"/>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b="1">
              <a:solidFill>
                <a:prstClr val="black"/>
              </a:solidFill>
              <a:latin typeface="微软雅黑" panose="020B0503020204020204" pitchFamily="34" charset="-122"/>
              <a:ea typeface="微软雅黑" panose="020B0503020204020204" pitchFamily="34" charset="-122"/>
            </a:endParaRPr>
          </a:p>
        </p:txBody>
      </p:sp>
      <p:sp>
        <p:nvSpPr>
          <p:cNvPr id="39" name="圆角矩形 38"/>
          <p:cNvSpPr/>
          <p:nvPr/>
        </p:nvSpPr>
        <p:spPr bwMode="auto">
          <a:xfrm>
            <a:off x="3033078" y="1730024"/>
            <a:ext cx="1454150" cy="1343247"/>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b="1">
              <a:solidFill>
                <a:prstClr val="black"/>
              </a:solidFill>
              <a:latin typeface="微软雅黑" panose="020B0503020204020204" pitchFamily="34" charset="-122"/>
              <a:ea typeface="微软雅黑" panose="020B0503020204020204" pitchFamily="34" charset="-122"/>
            </a:endParaRPr>
          </a:p>
        </p:txBody>
      </p:sp>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业务随行</a:t>
            </a:r>
            <a:r>
              <a:rPr lang="en-US" altLang="zh-CN" dirty="0" smtClean="0">
                <a:latin typeface="微软雅黑" panose="020B0503020204020204" pitchFamily="34" charset="-122"/>
                <a:ea typeface="微软雅黑" panose="020B0503020204020204" pitchFamily="34" charset="-122"/>
              </a:rPr>
              <a:t>Step1</a:t>
            </a:r>
            <a:r>
              <a:rPr lang="zh-CN" altLang="en-US" dirty="0" smtClean="0">
                <a:latin typeface="微软雅黑" panose="020B0503020204020204" pitchFamily="34" charset="-122"/>
                <a:ea typeface="微软雅黑" panose="020B0503020204020204" pitchFamily="34" charset="-122"/>
              </a:rPr>
              <a:t>：在</a:t>
            </a:r>
            <a:r>
              <a:rPr lang="en-US" altLang="zh-CN" dirty="0" smtClean="0">
                <a:latin typeface="微软雅黑" panose="020B0503020204020204" pitchFamily="34" charset="-122"/>
                <a:ea typeface="微软雅黑" panose="020B0503020204020204" pitchFamily="34" charset="-122"/>
              </a:rPr>
              <a:t>Controller</a:t>
            </a:r>
            <a:r>
              <a:rPr lang="zh-CN" altLang="en-US" dirty="0" smtClean="0">
                <a:latin typeface="微软雅黑" panose="020B0503020204020204" pitchFamily="34" charset="-122"/>
                <a:ea typeface="微软雅黑" panose="020B0503020204020204" pitchFamily="34" charset="-122"/>
              </a:rPr>
              <a:t>中定义组并向组中加入成员</a:t>
            </a:r>
            <a:endParaRPr lang="zh-CN" altLang="en-US" dirty="0">
              <a:latin typeface="微软雅黑" panose="020B0503020204020204" pitchFamily="34" charset="-122"/>
              <a:ea typeface="微软雅黑" panose="020B0503020204020204" pitchFamily="34" charset="-122"/>
            </a:endParaRPr>
          </a:p>
        </p:txBody>
      </p:sp>
      <p:sp>
        <p:nvSpPr>
          <p:cNvPr id="4" name="圆角矩形 3"/>
          <p:cNvSpPr/>
          <p:nvPr/>
        </p:nvSpPr>
        <p:spPr bwMode="auto">
          <a:xfrm>
            <a:off x="427038" y="1730024"/>
            <a:ext cx="1078523" cy="1343247"/>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b="1">
              <a:solidFill>
                <a:prstClr val="black"/>
              </a:solidFill>
              <a:latin typeface="微软雅黑" panose="020B0503020204020204" pitchFamily="34" charset="-122"/>
              <a:ea typeface="微软雅黑" panose="020B0503020204020204" pitchFamily="34" charset="-122"/>
            </a:endParaRPr>
          </a:p>
        </p:txBody>
      </p:sp>
      <p:pic>
        <p:nvPicPr>
          <p:cNvPr id="5" name="Picture 7" descr="F:\PIC\16：10_PPT_pic\ICOS\Office-Customer-Male-Light-icon.png"/>
          <p:cNvPicPr>
            <a:picLocks noChangeAspect="1" noChangeArrowheads="1"/>
          </p:cNvPicPr>
          <p:nvPr/>
        </p:nvPicPr>
        <p:blipFill>
          <a:blip r:embed="rId1" cstate="screen"/>
          <a:srcRect/>
          <a:stretch>
            <a:fillRect/>
          </a:stretch>
        </p:blipFill>
        <p:spPr bwMode="auto">
          <a:xfrm>
            <a:off x="602298" y="2246241"/>
            <a:ext cx="388069" cy="337618"/>
          </a:xfrm>
          <a:prstGeom prst="rect">
            <a:avLst/>
          </a:prstGeom>
          <a:noFill/>
        </p:spPr>
      </p:pic>
      <p:pic>
        <p:nvPicPr>
          <p:cNvPr id="6" name="Picture 3" descr="F:\PIC\16：10_PPT_pic\ICOS\Age-Child-Male-Light-icon.png"/>
          <p:cNvPicPr>
            <a:picLocks noChangeAspect="1" noChangeArrowheads="1"/>
          </p:cNvPicPr>
          <p:nvPr/>
        </p:nvPicPr>
        <p:blipFill>
          <a:blip r:embed="rId2" cstate="screen"/>
          <a:srcRect/>
          <a:stretch>
            <a:fillRect/>
          </a:stretch>
        </p:blipFill>
        <p:spPr bwMode="auto">
          <a:xfrm>
            <a:off x="607932" y="2693687"/>
            <a:ext cx="382007" cy="332345"/>
          </a:xfrm>
          <a:prstGeom prst="rect">
            <a:avLst/>
          </a:prstGeom>
          <a:noFill/>
        </p:spPr>
      </p:pic>
      <p:pic>
        <p:nvPicPr>
          <p:cNvPr id="7" name="Picture 8" descr="F:\PIC\16：10_PPT_pic\ICOS\people-icon.png"/>
          <p:cNvPicPr>
            <a:picLocks noChangeAspect="1" noChangeArrowheads="1"/>
          </p:cNvPicPr>
          <p:nvPr/>
        </p:nvPicPr>
        <p:blipFill>
          <a:blip r:embed="rId3" cstate="screen"/>
          <a:srcRect/>
          <a:stretch>
            <a:fillRect/>
          </a:stretch>
        </p:blipFill>
        <p:spPr bwMode="auto">
          <a:xfrm flipH="1">
            <a:off x="577438" y="1764523"/>
            <a:ext cx="418633" cy="364209"/>
          </a:xfrm>
          <a:prstGeom prst="rect">
            <a:avLst/>
          </a:prstGeom>
          <a:noFill/>
        </p:spPr>
      </p:pic>
      <p:sp>
        <p:nvSpPr>
          <p:cNvPr id="8" name="TextBox 7"/>
          <p:cNvSpPr txBox="1"/>
          <p:nvPr/>
        </p:nvSpPr>
        <p:spPr>
          <a:xfrm>
            <a:off x="1021020" y="1821658"/>
            <a:ext cx="563940" cy="1169551"/>
          </a:xfrm>
          <a:prstGeom prst="rect">
            <a:avLst/>
          </a:prstGeom>
          <a:noFill/>
        </p:spPr>
        <p:txBody>
          <a:bodyPr wrap="square" rtlCol="0">
            <a:spAutoFit/>
          </a:bodyPr>
          <a:lstStyle/>
          <a:p>
            <a:r>
              <a:rPr lang="zh-CN" altLang="en-US" sz="1000" dirty="0" smtClean="0">
                <a:solidFill>
                  <a:prstClr val="black"/>
                </a:solidFill>
                <a:latin typeface="微软雅黑" panose="020B0503020204020204" pitchFamily="34" charset="-122"/>
                <a:ea typeface="微软雅黑" panose="020B0503020204020204" pitchFamily="34" charset="-122"/>
              </a:rPr>
              <a:t>员工</a:t>
            </a:r>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r>
              <a:rPr lang="en-US" altLang="zh-CN" sz="1000" dirty="0" smtClean="0">
                <a:solidFill>
                  <a:prstClr val="black"/>
                </a:solidFill>
                <a:latin typeface="微软雅黑" panose="020B0503020204020204" pitchFamily="34" charset="-122"/>
                <a:ea typeface="微软雅黑" panose="020B0503020204020204" pitchFamily="34" charset="-122"/>
              </a:rPr>
              <a:t>VIP</a:t>
            </a:r>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r>
              <a:rPr lang="zh-CN" altLang="en-US" sz="1000" dirty="0" smtClean="0">
                <a:solidFill>
                  <a:prstClr val="black"/>
                </a:solidFill>
                <a:latin typeface="微软雅黑" panose="020B0503020204020204" pitchFamily="34" charset="-122"/>
                <a:ea typeface="微软雅黑" panose="020B0503020204020204" pitchFamily="34" charset="-122"/>
              </a:rPr>
              <a:t>外包</a:t>
            </a:r>
            <a:endParaRPr lang="en-US" altLang="zh-CN" sz="1000" dirty="0" smtClean="0">
              <a:solidFill>
                <a:prstClr val="black"/>
              </a:solidFill>
              <a:latin typeface="微软雅黑" panose="020B0503020204020204" pitchFamily="34" charset="-122"/>
              <a:ea typeface="微软雅黑" panose="020B0503020204020204" pitchFamily="34" charset="-122"/>
            </a:endParaRPr>
          </a:p>
        </p:txBody>
      </p:sp>
      <p:pic>
        <p:nvPicPr>
          <p:cNvPr id="11" name="Picture 508" descr="图片719"/>
          <p:cNvPicPr>
            <a:picLocks noChangeAspect="1" noChangeArrowheads="1"/>
          </p:cNvPicPr>
          <p:nvPr/>
        </p:nvPicPr>
        <p:blipFill>
          <a:blip r:embed="rId4" cstate="print"/>
          <a:srcRect/>
          <a:stretch>
            <a:fillRect/>
          </a:stretch>
        </p:blipFill>
        <p:spPr bwMode="auto">
          <a:xfrm>
            <a:off x="1715282" y="1814830"/>
            <a:ext cx="597984" cy="251997"/>
          </a:xfrm>
          <a:prstGeom prst="rect">
            <a:avLst/>
          </a:prstGeom>
          <a:noFill/>
        </p:spPr>
      </p:pic>
      <p:pic>
        <p:nvPicPr>
          <p:cNvPr id="12" name="Picture 511" descr="图片722"/>
          <p:cNvPicPr>
            <a:picLocks noChangeAspect="1" noChangeArrowheads="1"/>
          </p:cNvPicPr>
          <p:nvPr/>
        </p:nvPicPr>
        <p:blipFill>
          <a:blip r:embed="rId5" cstate="print"/>
          <a:srcRect/>
          <a:stretch>
            <a:fillRect/>
          </a:stretch>
        </p:blipFill>
        <p:spPr bwMode="auto">
          <a:xfrm>
            <a:off x="1724980" y="2228058"/>
            <a:ext cx="563366" cy="325142"/>
          </a:xfrm>
          <a:prstGeom prst="rect">
            <a:avLst/>
          </a:prstGeom>
          <a:noFill/>
        </p:spPr>
      </p:pic>
      <p:pic>
        <p:nvPicPr>
          <p:cNvPr id="13" name="Picture 9" descr="F:\PIC\16：10_PPT_pic\ICOS\cottage.png"/>
          <p:cNvPicPr>
            <a:picLocks noChangeAspect="1" noChangeArrowheads="1"/>
          </p:cNvPicPr>
          <p:nvPr/>
        </p:nvPicPr>
        <p:blipFill>
          <a:blip r:embed="rId6" cstate="screen"/>
          <a:srcRect/>
          <a:stretch>
            <a:fillRect/>
          </a:stretch>
        </p:blipFill>
        <p:spPr bwMode="auto">
          <a:xfrm>
            <a:off x="1777326" y="2678122"/>
            <a:ext cx="447079" cy="335222"/>
          </a:xfrm>
          <a:prstGeom prst="rect">
            <a:avLst/>
          </a:prstGeom>
          <a:noFill/>
        </p:spPr>
      </p:pic>
      <p:sp>
        <p:nvSpPr>
          <p:cNvPr id="14" name="TextBox 13"/>
          <p:cNvSpPr txBox="1"/>
          <p:nvPr/>
        </p:nvSpPr>
        <p:spPr>
          <a:xfrm>
            <a:off x="2252761" y="1869116"/>
            <a:ext cx="800319" cy="1169551"/>
          </a:xfrm>
          <a:prstGeom prst="rect">
            <a:avLst/>
          </a:prstGeom>
          <a:noFill/>
        </p:spPr>
        <p:txBody>
          <a:bodyPr wrap="square" rtlCol="0">
            <a:spAutoFit/>
          </a:bodyPr>
          <a:lstStyle/>
          <a:p>
            <a:r>
              <a:rPr lang="zh-CN" altLang="en-US" sz="1000" dirty="0" smtClean="0">
                <a:solidFill>
                  <a:prstClr val="black"/>
                </a:solidFill>
                <a:latin typeface="微软雅黑" panose="020B0503020204020204" pitchFamily="34" charset="-122"/>
                <a:ea typeface="微软雅黑" panose="020B0503020204020204" pitchFamily="34" charset="-122"/>
              </a:rPr>
              <a:t>园区</a:t>
            </a:r>
            <a:r>
              <a:rPr lang="en-US" altLang="zh-CN" sz="1000" dirty="0" smtClean="0">
                <a:solidFill>
                  <a:prstClr val="black"/>
                </a:solidFill>
                <a:latin typeface="微软雅黑" panose="020B0503020204020204" pitchFamily="34" charset="-122"/>
                <a:ea typeface="微软雅黑" panose="020B0503020204020204" pitchFamily="34" charset="-122"/>
              </a:rPr>
              <a:t>/</a:t>
            </a:r>
            <a:r>
              <a:rPr lang="zh-CN" altLang="en-US" sz="1000" dirty="0" smtClean="0">
                <a:solidFill>
                  <a:prstClr val="black"/>
                </a:solidFill>
                <a:latin typeface="微软雅黑" panose="020B0503020204020204" pitchFamily="34" charset="-122"/>
                <a:ea typeface="微软雅黑" panose="020B0503020204020204" pitchFamily="34" charset="-122"/>
              </a:rPr>
              <a:t>分支</a:t>
            </a:r>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r>
              <a:rPr lang="zh-CN" altLang="en-US" sz="1000" dirty="0" smtClean="0">
                <a:solidFill>
                  <a:prstClr val="black"/>
                </a:solidFill>
                <a:latin typeface="微软雅黑" panose="020B0503020204020204" pitchFamily="34" charset="-122"/>
                <a:ea typeface="微软雅黑" panose="020B0503020204020204" pitchFamily="34" charset="-122"/>
              </a:rPr>
              <a:t>旅途</a:t>
            </a:r>
            <a:r>
              <a:rPr lang="en-US" altLang="zh-CN" sz="1000" dirty="0" smtClean="0">
                <a:solidFill>
                  <a:prstClr val="black"/>
                </a:solidFill>
                <a:latin typeface="微软雅黑" panose="020B0503020204020204" pitchFamily="34" charset="-122"/>
                <a:ea typeface="微软雅黑" panose="020B0503020204020204" pitchFamily="34" charset="-122"/>
              </a:rPr>
              <a:t>/</a:t>
            </a:r>
            <a:r>
              <a:rPr lang="zh-CN" altLang="en-US" sz="1000" dirty="0" smtClean="0">
                <a:solidFill>
                  <a:prstClr val="black"/>
                </a:solidFill>
                <a:latin typeface="微软雅黑" panose="020B0503020204020204" pitchFamily="34" charset="-122"/>
                <a:ea typeface="微软雅黑" panose="020B0503020204020204" pitchFamily="34" charset="-122"/>
              </a:rPr>
              <a:t>酒店</a:t>
            </a:r>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r>
              <a:rPr lang="zh-CN" altLang="en-US" sz="1000" dirty="0" smtClean="0">
                <a:solidFill>
                  <a:prstClr val="black"/>
                </a:solidFill>
                <a:latin typeface="微软雅黑" panose="020B0503020204020204" pitchFamily="34" charset="-122"/>
                <a:ea typeface="微软雅黑" panose="020B0503020204020204" pitchFamily="34" charset="-122"/>
              </a:rPr>
              <a:t>在家</a:t>
            </a:r>
            <a:endParaRPr lang="zh-CN" altLang="en-US" sz="1000" dirty="0">
              <a:solidFill>
                <a:prstClr val="black"/>
              </a:solidFill>
              <a:latin typeface="微软雅黑" panose="020B0503020204020204" pitchFamily="34" charset="-122"/>
              <a:ea typeface="微软雅黑" panose="020B0503020204020204" pitchFamily="34" charset="-122"/>
            </a:endParaRPr>
          </a:p>
        </p:txBody>
      </p:sp>
      <p:pic>
        <p:nvPicPr>
          <p:cNvPr id="24" name="Picture 10" descr="F:\PIC\16：10_PPT_pic\ICOS\iPhone-icon.png"/>
          <p:cNvPicPr>
            <a:picLocks noChangeAspect="1" noChangeArrowheads="1"/>
          </p:cNvPicPr>
          <p:nvPr/>
        </p:nvPicPr>
        <p:blipFill>
          <a:blip r:embed="rId7" cstate="screen"/>
          <a:srcRect/>
          <a:stretch>
            <a:fillRect/>
          </a:stretch>
        </p:blipFill>
        <p:spPr bwMode="auto">
          <a:xfrm>
            <a:off x="3437952" y="2276227"/>
            <a:ext cx="396146" cy="360000"/>
          </a:xfrm>
          <a:prstGeom prst="rect">
            <a:avLst/>
          </a:prstGeom>
          <a:noFill/>
        </p:spPr>
      </p:pic>
      <p:pic>
        <p:nvPicPr>
          <p:cNvPr id="25" name="Picture 3" descr="F:\PIC\16：10_PPT_pic\ICOS\multifunction-printer-icon.png"/>
          <p:cNvPicPr>
            <a:picLocks noChangeAspect="1" noChangeArrowheads="1"/>
          </p:cNvPicPr>
          <p:nvPr/>
        </p:nvPicPr>
        <p:blipFill>
          <a:blip r:embed="rId8" cstate="screen"/>
          <a:srcRect/>
          <a:stretch>
            <a:fillRect/>
          </a:stretch>
        </p:blipFill>
        <p:spPr bwMode="auto">
          <a:xfrm>
            <a:off x="3281425" y="2744457"/>
            <a:ext cx="384113" cy="288010"/>
          </a:xfrm>
          <a:prstGeom prst="rect">
            <a:avLst/>
          </a:prstGeom>
          <a:noFill/>
        </p:spPr>
      </p:pic>
      <p:pic>
        <p:nvPicPr>
          <p:cNvPr id="26" name="Picture 2"/>
          <p:cNvPicPr>
            <a:picLocks noChangeAspect="1" noChangeArrowheads="1"/>
          </p:cNvPicPr>
          <p:nvPr/>
        </p:nvPicPr>
        <p:blipFill>
          <a:blip r:embed="rId9" cstate="print"/>
          <a:srcRect/>
          <a:stretch>
            <a:fillRect/>
          </a:stretch>
        </p:blipFill>
        <p:spPr bwMode="auto">
          <a:xfrm>
            <a:off x="3170237" y="2270438"/>
            <a:ext cx="284139" cy="360000"/>
          </a:xfrm>
          <a:prstGeom prst="rect">
            <a:avLst/>
          </a:prstGeom>
          <a:noFill/>
          <a:ln w="9525">
            <a:noFill/>
            <a:miter lim="800000"/>
            <a:headEnd/>
            <a:tailEnd/>
          </a:ln>
        </p:spPr>
      </p:pic>
      <p:sp>
        <p:nvSpPr>
          <p:cNvPr id="27" name="TextBox 26"/>
          <p:cNvSpPr txBox="1"/>
          <p:nvPr/>
        </p:nvSpPr>
        <p:spPr>
          <a:xfrm>
            <a:off x="3819843" y="1832738"/>
            <a:ext cx="699135" cy="1169551"/>
          </a:xfrm>
          <a:prstGeom prst="rect">
            <a:avLst/>
          </a:prstGeom>
          <a:noFill/>
        </p:spPr>
        <p:txBody>
          <a:bodyPr wrap="square" rtlCol="0">
            <a:spAutoFit/>
          </a:bodyPr>
          <a:lstStyle/>
          <a:p>
            <a:r>
              <a:rPr lang="zh-CN" altLang="en-US" sz="1000" dirty="0" smtClean="0">
                <a:solidFill>
                  <a:prstClr val="black"/>
                </a:solidFill>
                <a:latin typeface="微软雅黑" panose="020B0503020204020204" pitchFamily="34" charset="-122"/>
                <a:ea typeface="微软雅黑" panose="020B0503020204020204" pitchFamily="34" charset="-122"/>
              </a:rPr>
              <a:t>便携机 </a:t>
            </a:r>
            <a:r>
              <a:rPr lang="en-US" altLang="zh-CN" sz="1000" dirty="0" smtClean="0">
                <a:solidFill>
                  <a:prstClr val="black"/>
                </a:solidFill>
                <a:latin typeface="微软雅黑" panose="020B0503020204020204" pitchFamily="34" charset="-122"/>
                <a:ea typeface="微软雅黑" panose="020B0503020204020204" pitchFamily="34" charset="-122"/>
              </a:rPr>
              <a:t>/PC</a:t>
            </a:r>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r>
              <a:rPr lang="zh-CN" altLang="en-US" sz="1000" dirty="0" smtClean="0">
                <a:solidFill>
                  <a:prstClr val="black"/>
                </a:solidFill>
                <a:latin typeface="微软雅黑" panose="020B0503020204020204" pitchFamily="34" charset="-122"/>
                <a:ea typeface="微软雅黑" panose="020B0503020204020204" pitchFamily="34" charset="-122"/>
              </a:rPr>
              <a:t>智能终端</a:t>
            </a:r>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r>
              <a:rPr lang="zh-CN" altLang="en-US" sz="1000" dirty="0" smtClean="0">
                <a:solidFill>
                  <a:prstClr val="black"/>
                </a:solidFill>
                <a:latin typeface="微软雅黑" panose="020B0503020204020204" pitchFamily="34" charset="-122"/>
                <a:ea typeface="微软雅黑" panose="020B0503020204020204" pitchFamily="34" charset="-122"/>
              </a:rPr>
              <a:t>哑终端</a:t>
            </a:r>
            <a:endParaRPr lang="zh-CN" altLang="en-US" sz="1000" dirty="0">
              <a:solidFill>
                <a:prstClr val="black"/>
              </a:solidFill>
              <a:latin typeface="微软雅黑" panose="020B0503020204020204" pitchFamily="34" charset="-122"/>
              <a:ea typeface="微软雅黑" panose="020B0503020204020204" pitchFamily="34" charset="-122"/>
            </a:endParaRPr>
          </a:p>
        </p:txBody>
      </p:sp>
      <p:pic>
        <p:nvPicPr>
          <p:cNvPr id="28" name="Picture 1238" descr="图片194"/>
          <p:cNvPicPr>
            <a:picLocks noChangeAspect="1" noChangeArrowheads="1"/>
          </p:cNvPicPr>
          <p:nvPr/>
        </p:nvPicPr>
        <p:blipFill>
          <a:blip r:embed="rId10" cstate="print">
            <a:clrChange>
              <a:clrFrom>
                <a:srgbClr val="FEFEFE"/>
              </a:clrFrom>
              <a:clrTo>
                <a:srgbClr val="FEFEFE">
                  <a:alpha val="0"/>
                </a:srgbClr>
              </a:clrTo>
            </a:clrChange>
          </a:blip>
          <a:srcRect/>
          <a:stretch>
            <a:fillRect/>
          </a:stretch>
        </p:blipFill>
        <p:spPr bwMode="auto">
          <a:xfrm>
            <a:off x="3517596" y="1887223"/>
            <a:ext cx="324737" cy="312100"/>
          </a:xfrm>
          <a:prstGeom prst="rect">
            <a:avLst/>
          </a:prstGeom>
          <a:noFill/>
          <a:ln w="9525">
            <a:noFill/>
            <a:miter lim="800000"/>
            <a:headEnd/>
            <a:tailEnd/>
          </a:ln>
        </p:spPr>
      </p:pic>
      <p:pic>
        <p:nvPicPr>
          <p:cNvPr id="29" name="Picture 2032" descr="图片257"/>
          <p:cNvPicPr>
            <a:picLocks noChangeAspect="1" noChangeArrowheads="1"/>
          </p:cNvPicPr>
          <p:nvPr/>
        </p:nvPicPr>
        <p:blipFill>
          <a:blip r:embed="rId11" cstate="print"/>
          <a:srcRect/>
          <a:stretch>
            <a:fillRect/>
          </a:stretch>
        </p:blipFill>
        <p:spPr bwMode="auto">
          <a:xfrm>
            <a:off x="3090092" y="1864317"/>
            <a:ext cx="453914" cy="312100"/>
          </a:xfrm>
          <a:prstGeom prst="rect">
            <a:avLst/>
          </a:prstGeom>
          <a:noFill/>
          <a:ln w="9525">
            <a:noFill/>
            <a:miter lim="800000"/>
            <a:headEnd/>
            <a:tailEnd/>
          </a:ln>
          <a:scene3d>
            <a:camera prst="orthographicFront">
              <a:rot lat="300000" lon="0" rev="0"/>
            </a:camera>
            <a:lightRig rig="threePt" dir="t"/>
          </a:scene3d>
        </p:spPr>
      </p:pic>
      <p:sp>
        <p:nvSpPr>
          <p:cNvPr id="36" name="圆角矩形 35"/>
          <p:cNvSpPr/>
          <p:nvPr/>
        </p:nvSpPr>
        <p:spPr bwMode="auto">
          <a:xfrm>
            <a:off x="434658" y="1250951"/>
            <a:ext cx="1070903" cy="446062"/>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b="1">
              <a:solidFill>
                <a:prstClr val="black"/>
              </a:solidFill>
              <a:latin typeface="微软雅黑" panose="020B0503020204020204" pitchFamily="34" charset="-122"/>
              <a:ea typeface="微软雅黑" panose="020B0503020204020204" pitchFamily="34" charset="-122"/>
            </a:endParaRPr>
          </a:p>
        </p:txBody>
      </p:sp>
      <p:sp>
        <p:nvSpPr>
          <p:cNvPr id="37" name="TextBox 36"/>
          <p:cNvSpPr txBox="1"/>
          <p:nvPr/>
        </p:nvSpPr>
        <p:spPr>
          <a:xfrm>
            <a:off x="617538" y="1346201"/>
            <a:ext cx="613508" cy="276999"/>
          </a:xfrm>
          <a:prstGeom prst="rect">
            <a:avLst/>
          </a:prstGeom>
          <a:noFill/>
        </p:spPr>
        <p:txBody>
          <a:bodyPr wrap="square" rtlCol="0">
            <a:spAutoFit/>
          </a:bodyPr>
          <a:lstStyle/>
          <a:p>
            <a:r>
              <a:rPr lang="en-US" altLang="zh-CN" sz="1200" b="1" dirty="0" smtClean="0">
                <a:solidFill>
                  <a:prstClr val="black"/>
                </a:solidFill>
                <a:latin typeface="微软雅黑" panose="020B0503020204020204" pitchFamily="34" charset="-122"/>
                <a:ea typeface="微软雅黑" panose="020B0503020204020204" pitchFamily="34" charset="-122"/>
              </a:rPr>
              <a:t>Who</a:t>
            </a:r>
            <a:endParaRPr lang="zh-CN" altLang="en-US" sz="1200" b="1" dirty="0">
              <a:solidFill>
                <a:prstClr val="black"/>
              </a:solidFill>
              <a:latin typeface="微软雅黑" panose="020B0503020204020204" pitchFamily="34" charset="-122"/>
              <a:ea typeface="微软雅黑" panose="020B0503020204020204" pitchFamily="34" charset="-122"/>
            </a:endParaRPr>
          </a:p>
        </p:txBody>
      </p:sp>
      <p:sp>
        <p:nvSpPr>
          <p:cNvPr id="40" name="圆角矩形 39"/>
          <p:cNvSpPr/>
          <p:nvPr/>
        </p:nvSpPr>
        <p:spPr bwMode="auto">
          <a:xfrm>
            <a:off x="3047048" y="1250951"/>
            <a:ext cx="1426210" cy="446062"/>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b="1">
              <a:solidFill>
                <a:prstClr val="black"/>
              </a:solidFill>
              <a:latin typeface="微软雅黑" panose="020B0503020204020204" pitchFamily="34" charset="-122"/>
              <a:ea typeface="微软雅黑" panose="020B0503020204020204" pitchFamily="34" charset="-122"/>
            </a:endParaRPr>
          </a:p>
        </p:txBody>
      </p:sp>
      <p:sp>
        <p:nvSpPr>
          <p:cNvPr id="41" name="TextBox 40"/>
          <p:cNvSpPr txBox="1"/>
          <p:nvPr/>
        </p:nvSpPr>
        <p:spPr>
          <a:xfrm>
            <a:off x="3340418" y="1346201"/>
            <a:ext cx="761682" cy="276999"/>
          </a:xfrm>
          <a:prstGeom prst="rect">
            <a:avLst/>
          </a:prstGeom>
          <a:noFill/>
        </p:spPr>
        <p:txBody>
          <a:bodyPr wrap="square" rtlCol="0">
            <a:spAutoFit/>
          </a:bodyPr>
          <a:lstStyle/>
          <a:p>
            <a:r>
              <a:rPr lang="en-US" altLang="zh-CN" sz="1200" b="1" dirty="0" smtClean="0">
                <a:solidFill>
                  <a:prstClr val="black"/>
                </a:solidFill>
                <a:latin typeface="微软雅黑" panose="020B0503020204020204" pitchFamily="34" charset="-122"/>
                <a:ea typeface="微软雅黑" panose="020B0503020204020204" pitchFamily="34" charset="-122"/>
              </a:rPr>
              <a:t>What</a:t>
            </a:r>
            <a:endParaRPr lang="zh-CN" altLang="en-US" sz="1200" b="1" dirty="0">
              <a:solidFill>
                <a:prstClr val="black"/>
              </a:solidFill>
              <a:latin typeface="微软雅黑" panose="020B0503020204020204" pitchFamily="34" charset="-122"/>
              <a:ea typeface="微软雅黑" panose="020B0503020204020204" pitchFamily="34" charset="-122"/>
            </a:endParaRPr>
          </a:p>
        </p:txBody>
      </p:sp>
      <p:sp>
        <p:nvSpPr>
          <p:cNvPr id="43" name="圆角矩形 42"/>
          <p:cNvSpPr/>
          <p:nvPr/>
        </p:nvSpPr>
        <p:spPr bwMode="auto">
          <a:xfrm>
            <a:off x="1577658" y="1250951"/>
            <a:ext cx="1400810" cy="446062"/>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b="1">
              <a:solidFill>
                <a:prstClr val="black"/>
              </a:solidFill>
              <a:latin typeface="微软雅黑" panose="020B0503020204020204" pitchFamily="34" charset="-122"/>
              <a:ea typeface="微软雅黑" panose="020B0503020204020204" pitchFamily="34" charset="-122"/>
            </a:endParaRPr>
          </a:p>
        </p:txBody>
      </p:sp>
      <p:sp>
        <p:nvSpPr>
          <p:cNvPr id="44" name="TextBox 43"/>
          <p:cNvSpPr txBox="1"/>
          <p:nvPr/>
        </p:nvSpPr>
        <p:spPr>
          <a:xfrm>
            <a:off x="1760537" y="1346201"/>
            <a:ext cx="802005" cy="276999"/>
          </a:xfrm>
          <a:prstGeom prst="rect">
            <a:avLst/>
          </a:prstGeom>
          <a:noFill/>
        </p:spPr>
        <p:txBody>
          <a:bodyPr wrap="square" rtlCol="0">
            <a:spAutoFit/>
          </a:bodyPr>
          <a:lstStyle/>
          <a:p>
            <a:r>
              <a:rPr lang="en-US" altLang="zh-CN" sz="1200" b="1" dirty="0" smtClean="0">
                <a:solidFill>
                  <a:prstClr val="black"/>
                </a:solidFill>
                <a:latin typeface="微软雅黑" panose="020B0503020204020204" pitchFamily="34" charset="-122"/>
                <a:ea typeface="微软雅黑" panose="020B0503020204020204" pitchFamily="34" charset="-122"/>
              </a:rPr>
              <a:t>Where</a:t>
            </a:r>
            <a:endParaRPr lang="zh-CN" altLang="en-US" sz="1200" b="1" dirty="0">
              <a:solidFill>
                <a:prstClr val="black"/>
              </a:solidFill>
              <a:latin typeface="微软雅黑" panose="020B0503020204020204" pitchFamily="34" charset="-122"/>
              <a:ea typeface="微软雅黑" panose="020B0503020204020204" pitchFamily="34" charset="-122"/>
            </a:endParaRPr>
          </a:p>
        </p:txBody>
      </p:sp>
      <p:pic>
        <p:nvPicPr>
          <p:cNvPr id="32" name="Picture 4" descr="F:\PIC\16：10_PPT_pic\ICOS\Apps-preferences-system-time-icon.png"/>
          <p:cNvPicPr>
            <a:picLocks noChangeAspect="1" noChangeArrowheads="1"/>
          </p:cNvPicPr>
          <p:nvPr/>
        </p:nvPicPr>
        <p:blipFill>
          <a:blip r:embed="rId12" cstate="screen"/>
          <a:srcRect/>
          <a:stretch>
            <a:fillRect/>
          </a:stretch>
        </p:blipFill>
        <p:spPr bwMode="auto">
          <a:xfrm>
            <a:off x="4721474" y="1850184"/>
            <a:ext cx="272470" cy="272470"/>
          </a:xfrm>
          <a:prstGeom prst="rect">
            <a:avLst/>
          </a:prstGeom>
          <a:noFill/>
        </p:spPr>
      </p:pic>
      <p:pic>
        <p:nvPicPr>
          <p:cNvPr id="33" name="Picture 3" descr="F:\PIC\16：10_PPT_pic\ICOS\Drives-Time-Machine-HD-icon.png"/>
          <p:cNvPicPr>
            <a:picLocks noChangeAspect="1" noChangeArrowheads="1"/>
          </p:cNvPicPr>
          <p:nvPr/>
        </p:nvPicPr>
        <p:blipFill>
          <a:blip r:embed="rId13" cstate="screen"/>
          <a:srcRect/>
          <a:stretch>
            <a:fillRect/>
          </a:stretch>
        </p:blipFill>
        <p:spPr bwMode="auto">
          <a:xfrm>
            <a:off x="4718630" y="2693059"/>
            <a:ext cx="272470" cy="272470"/>
          </a:xfrm>
          <a:prstGeom prst="rect">
            <a:avLst/>
          </a:prstGeom>
          <a:noFill/>
        </p:spPr>
      </p:pic>
      <p:sp>
        <p:nvSpPr>
          <p:cNvPr id="34" name="TextBox 33"/>
          <p:cNvSpPr txBox="1"/>
          <p:nvPr/>
        </p:nvSpPr>
        <p:spPr>
          <a:xfrm>
            <a:off x="5085142" y="1840715"/>
            <a:ext cx="756858" cy="1169551"/>
          </a:xfrm>
          <a:prstGeom prst="rect">
            <a:avLst/>
          </a:prstGeom>
          <a:noFill/>
        </p:spPr>
        <p:txBody>
          <a:bodyPr wrap="square" rtlCol="0">
            <a:spAutoFit/>
          </a:bodyPr>
          <a:lstStyle/>
          <a:p>
            <a:r>
              <a:rPr lang="zh-CN" altLang="en-US" sz="1000" dirty="0" smtClean="0">
                <a:solidFill>
                  <a:prstClr val="black"/>
                </a:solidFill>
                <a:latin typeface="微软雅黑" panose="020B0503020204020204" pitchFamily="34" charset="-122"/>
                <a:ea typeface="微软雅黑" panose="020B0503020204020204" pitchFamily="34" charset="-122"/>
              </a:rPr>
              <a:t>上班时间</a:t>
            </a:r>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r>
              <a:rPr lang="zh-CN" altLang="en-US" sz="1000" dirty="0" smtClean="0">
                <a:solidFill>
                  <a:prstClr val="black"/>
                </a:solidFill>
                <a:latin typeface="微软雅黑" panose="020B0503020204020204" pitchFamily="34" charset="-122"/>
                <a:ea typeface="微软雅黑" panose="020B0503020204020204" pitchFamily="34" charset="-122"/>
              </a:rPr>
              <a:t>节假日</a:t>
            </a:r>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r>
              <a:rPr lang="zh-CN" altLang="en-US" sz="1000" dirty="0" smtClean="0">
                <a:solidFill>
                  <a:prstClr val="black"/>
                </a:solidFill>
                <a:latin typeface="微软雅黑" panose="020B0503020204020204" pitchFamily="34" charset="-122"/>
                <a:ea typeface="微软雅黑" panose="020B0503020204020204" pitchFamily="34" charset="-122"/>
              </a:rPr>
              <a:t>白天</a:t>
            </a:r>
            <a:r>
              <a:rPr lang="en-US" altLang="zh-CN" sz="1000" dirty="0" smtClean="0">
                <a:solidFill>
                  <a:prstClr val="black"/>
                </a:solidFill>
                <a:latin typeface="微软雅黑" panose="020B0503020204020204" pitchFamily="34" charset="-122"/>
                <a:ea typeface="微软雅黑" panose="020B0503020204020204" pitchFamily="34" charset="-122"/>
              </a:rPr>
              <a:t>/</a:t>
            </a:r>
            <a:r>
              <a:rPr lang="zh-CN" altLang="en-US" sz="1000" dirty="0" smtClean="0">
                <a:solidFill>
                  <a:prstClr val="black"/>
                </a:solidFill>
                <a:latin typeface="微软雅黑" panose="020B0503020204020204" pitchFamily="34" charset="-122"/>
                <a:ea typeface="微软雅黑" panose="020B0503020204020204" pitchFamily="34" charset="-122"/>
              </a:rPr>
              <a:t>晚上</a:t>
            </a:r>
            <a:endParaRPr lang="zh-CN" altLang="en-US" sz="1000" dirty="0">
              <a:solidFill>
                <a:prstClr val="black"/>
              </a:solidFill>
              <a:latin typeface="微软雅黑" panose="020B0503020204020204" pitchFamily="34" charset="-122"/>
              <a:ea typeface="微软雅黑" panose="020B0503020204020204" pitchFamily="34" charset="-122"/>
            </a:endParaRPr>
          </a:p>
        </p:txBody>
      </p:sp>
      <p:pic>
        <p:nvPicPr>
          <p:cNvPr id="35" name="Picture 6" descr="F:\胶片图片\方形\B综合\skd283483sdc.jpg"/>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727680" y="2276617"/>
            <a:ext cx="288819" cy="288819"/>
          </a:xfrm>
          <a:prstGeom prst="rect">
            <a:avLst/>
          </a:prstGeom>
          <a:noFill/>
          <a:extLst>
            <a:ext uri="{909E8E84-426E-40DD-AFC4-6F175D3DCCD1}">
              <a14:hiddenFill xmlns:a14="http://schemas.microsoft.com/office/drawing/2010/main">
                <a:solidFill>
                  <a:srgbClr val="FFFFFF"/>
                </a:solidFill>
              </a14:hiddenFill>
            </a:ext>
          </a:extLst>
        </p:spPr>
      </p:pic>
      <p:sp>
        <p:nvSpPr>
          <p:cNvPr id="46" name="圆角矩形 45"/>
          <p:cNvSpPr/>
          <p:nvPr/>
        </p:nvSpPr>
        <p:spPr bwMode="auto">
          <a:xfrm>
            <a:off x="4558983" y="1250951"/>
            <a:ext cx="1276667" cy="446062"/>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b="1">
              <a:solidFill>
                <a:prstClr val="black"/>
              </a:solidFill>
              <a:latin typeface="微软雅黑" panose="020B0503020204020204" pitchFamily="34" charset="-122"/>
              <a:ea typeface="微软雅黑" panose="020B0503020204020204" pitchFamily="34" charset="-122"/>
            </a:endParaRPr>
          </a:p>
        </p:txBody>
      </p:sp>
      <p:sp>
        <p:nvSpPr>
          <p:cNvPr id="47" name="TextBox 46"/>
          <p:cNvSpPr txBox="1"/>
          <p:nvPr/>
        </p:nvSpPr>
        <p:spPr>
          <a:xfrm>
            <a:off x="4741862" y="1346201"/>
            <a:ext cx="802005" cy="276999"/>
          </a:xfrm>
          <a:prstGeom prst="rect">
            <a:avLst/>
          </a:prstGeom>
          <a:noFill/>
        </p:spPr>
        <p:txBody>
          <a:bodyPr wrap="square" rtlCol="0">
            <a:spAutoFit/>
          </a:bodyPr>
          <a:lstStyle/>
          <a:p>
            <a:r>
              <a:rPr lang="en-US" altLang="zh-CN" sz="1200" b="1" dirty="0" smtClean="0">
                <a:solidFill>
                  <a:prstClr val="black"/>
                </a:solidFill>
                <a:latin typeface="微软雅黑" panose="020B0503020204020204" pitchFamily="34" charset="-122"/>
                <a:ea typeface="微软雅黑" panose="020B0503020204020204" pitchFamily="34" charset="-122"/>
              </a:rPr>
              <a:t>When</a:t>
            </a:r>
            <a:endParaRPr lang="zh-CN" altLang="en-US" sz="1200" b="1" dirty="0">
              <a:solidFill>
                <a:prstClr val="black"/>
              </a:solidFill>
              <a:latin typeface="微软雅黑" panose="020B0503020204020204" pitchFamily="34" charset="-122"/>
              <a:ea typeface="微软雅黑" panose="020B0503020204020204" pitchFamily="34" charset="-122"/>
            </a:endParaRPr>
          </a:p>
        </p:txBody>
      </p:sp>
      <p:sp>
        <p:nvSpPr>
          <p:cNvPr id="48" name="圆角矩形 47"/>
          <p:cNvSpPr/>
          <p:nvPr/>
        </p:nvSpPr>
        <p:spPr bwMode="auto">
          <a:xfrm>
            <a:off x="432117" y="788988"/>
            <a:ext cx="6395403" cy="382587"/>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lgn="ctr">
              <a:buClr>
                <a:srgbClr val="CC9900"/>
              </a:buClr>
            </a:pPr>
            <a:r>
              <a:rPr lang="zh-CN" altLang="en-US" b="1" dirty="0" smtClean="0">
                <a:solidFill>
                  <a:prstClr val="black"/>
                </a:solidFill>
                <a:latin typeface="微软雅黑" panose="020B0503020204020204" pitchFamily="34" charset="-122"/>
                <a:ea typeface="微软雅黑" panose="020B0503020204020204" pitchFamily="34" charset="-122"/>
              </a:rPr>
              <a:t>员工</a:t>
            </a:r>
            <a:endParaRPr lang="zh-CN" altLang="en-US" b="1" dirty="0">
              <a:solidFill>
                <a:prstClr val="black"/>
              </a:solidFill>
              <a:latin typeface="微软雅黑" panose="020B0503020204020204" pitchFamily="34" charset="-122"/>
              <a:ea typeface="微软雅黑" panose="020B0503020204020204" pitchFamily="34" charset="-122"/>
            </a:endParaRPr>
          </a:p>
        </p:txBody>
      </p:sp>
      <p:sp>
        <p:nvSpPr>
          <p:cNvPr id="49" name="圆角矩形 48"/>
          <p:cNvSpPr/>
          <p:nvPr/>
        </p:nvSpPr>
        <p:spPr bwMode="auto">
          <a:xfrm>
            <a:off x="6926580" y="788988"/>
            <a:ext cx="1901508" cy="382587"/>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lgn="ctr">
              <a:buClr>
                <a:srgbClr val="CC9900"/>
              </a:buClr>
            </a:pPr>
            <a:r>
              <a:rPr lang="zh-CN" altLang="en-US" b="1" dirty="0" smtClean="0">
                <a:solidFill>
                  <a:prstClr val="black"/>
                </a:solidFill>
                <a:latin typeface="微软雅黑" panose="020B0503020204020204" pitchFamily="34" charset="-122"/>
                <a:ea typeface="微软雅黑" panose="020B0503020204020204" pitchFamily="34" charset="-122"/>
              </a:rPr>
              <a:t>资源</a:t>
            </a:r>
            <a:endParaRPr lang="zh-CN" altLang="en-US" b="1" dirty="0">
              <a:solidFill>
                <a:prstClr val="black"/>
              </a:solidFill>
              <a:latin typeface="微软雅黑" panose="020B0503020204020204" pitchFamily="34" charset="-122"/>
              <a:ea typeface="微软雅黑" panose="020B0503020204020204" pitchFamily="34" charset="-122"/>
            </a:endParaRPr>
          </a:p>
        </p:txBody>
      </p:sp>
      <p:sp>
        <p:nvSpPr>
          <p:cNvPr id="189" name="圆角矩形 188"/>
          <p:cNvSpPr/>
          <p:nvPr/>
        </p:nvSpPr>
        <p:spPr bwMode="auto">
          <a:xfrm>
            <a:off x="5900103" y="1250951"/>
            <a:ext cx="942657" cy="446062"/>
          </a:xfrm>
          <a:prstGeom prst="roundRect">
            <a:avLst/>
          </a:prstGeom>
          <a:solidFill>
            <a:schemeClr val="bg1">
              <a:lumMod val="85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b="1">
              <a:solidFill>
                <a:prstClr val="black"/>
              </a:solidFill>
              <a:latin typeface="微软雅黑" panose="020B0503020204020204" pitchFamily="34" charset="-122"/>
              <a:ea typeface="微软雅黑" panose="020B0503020204020204" pitchFamily="34" charset="-122"/>
            </a:endParaRPr>
          </a:p>
        </p:txBody>
      </p:sp>
      <p:sp>
        <p:nvSpPr>
          <p:cNvPr id="190" name="TextBox 189"/>
          <p:cNvSpPr txBox="1"/>
          <p:nvPr/>
        </p:nvSpPr>
        <p:spPr>
          <a:xfrm>
            <a:off x="6044882" y="1346201"/>
            <a:ext cx="802005" cy="276999"/>
          </a:xfrm>
          <a:prstGeom prst="rect">
            <a:avLst/>
          </a:prstGeom>
          <a:noFill/>
        </p:spPr>
        <p:txBody>
          <a:bodyPr wrap="square" rtlCol="0">
            <a:spAutoFit/>
          </a:bodyPr>
          <a:lstStyle/>
          <a:p>
            <a:r>
              <a:rPr lang="en-US" altLang="zh-CN" sz="1200" b="1" dirty="0" smtClean="0">
                <a:solidFill>
                  <a:prstClr val="black"/>
                </a:solidFill>
                <a:latin typeface="微软雅黑" panose="020B0503020204020204" pitchFamily="34" charset="-122"/>
                <a:ea typeface="微软雅黑" panose="020B0503020204020204" pitchFamily="34" charset="-122"/>
              </a:rPr>
              <a:t>How</a:t>
            </a:r>
            <a:endParaRPr lang="zh-CN" altLang="en-US" sz="1200" b="1" dirty="0">
              <a:solidFill>
                <a:prstClr val="black"/>
              </a:solidFill>
              <a:latin typeface="微软雅黑" panose="020B0503020204020204" pitchFamily="34" charset="-122"/>
              <a:ea typeface="微软雅黑" panose="020B0503020204020204" pitchFamily="34" charset="-122"/>
            </a:endParaRPr>
          </a:p>
        </p:txBody>
      </p:sp>
      <p:pic>
        <p:nvPicPr>
          <p:cNvPr id="191" name="Picture 461" descr="图片240"/>
          <p:cNvPicPr>
            <a:picLocks noChangeAspect="1" noChangeArrowheads="1"/>
          </p:cNvPicPr>
          <p:nvPr/>
        </p:nvPicPr>
        <p:blipFill>
          <a:blip r:embed="rId15" cstate="print"/>
          <a:srcRect/>
          <a:stretch>
            <a:fillRect/>
          </a:stretch>
        </p:blipFill>
        <p:spPr bwMode="auto">
          <a:xfrm>
            <a:off x="6030595" y="1872298"/>
            <a:ext cx="275408" cy="288000"/>
          </a:xfrm>
          <a:prstGeom prst="rect">
            <a:avLst/>
          </a:prstGeom>
          <a:noFill/>
          <a:ln w="9525">
            <a:noFill/>
            <a:miter lim="800000"/>
            <a:headEnd/>
            <a:tailEnd/>
          </a:ln>
        </p:spPr>
      </p:pic>
      <p:pic>
        <p:nvPicPr>
          <p:cNvPr id="192" name="Picture 462" descr="图片241"/>
          <p:cNvPicPr>
            <a:picLocks noChangeAspect="1" noChangeArrowheads="1"/>
          </p:cNvPicPr>
          <p:nvPr/>
        </p:nvPicPr>
        <p:blipFill>
          <a:blip r:embed="rId16" cstate="print"/>
          <a:srcRect/>
          <a:stretch>
            <a:fillRect/>
          </a:stretch>
        </p:blipFill>
        <p:spPr bwMode="auto">
          <a:xfrm>
            <a:off x="6048693" y="2306003"/>
            <a:ext cx="273218" cy="288000"/>
          </a:xfrm>
          <a:prstGeom prst="rect">
            <a:avLst/>
          </a:prstGeom>
          <a:noFill/>
          <a:ln w="9525">
            <a:noFill/>
            <a:miter lim="800000"/>
            <a:headEnd/>
            <a:tailEnd/>
          </a:ln>
        </p:spPr>
      </p:pic>
      <p:pic>
        <p:nvPicPr>
          <p:cNvPr id="193" name="Picture 2356" descr="图片222"/>
          <p:cNvPicPr>
            <a:picLocks noChangeAspect="1" noChangeArrowheads="1"/>
          </p:cNvPicPr>
          <p:nvPr/>
        </p:nvPicPr>
        <p:blipFill>
          <a:blip r:embed="rId17" cstate="print"/>
          <a:srcRect/>
          <a:stretch>
            <a:fillRect/>
          </a:stretch>
        </p:blipFill>
        <p:spPr bwMode="auto">
          <a:xfrm>
            <a:off x="6062981" y="2718753"/>
            <a:ext cx="278364" cy="288000"/>
          </a:xfrm>
          <a:prstGeom prst="rect">
            <a:avLst/>
          </a:prstGeom>
          <a:noFill/>
          <a:ln w="9525">
            <a:noFill/>
            <a:miter lim="800000"/>
            <a:headEnd/>
            <a:tailEnd/>
          </a:ln>
        </p:spPr>
      </p:pic>
      <p:sp>
        <p:nvSpPr>
          <p:cNvPr id="195" name="TextBox 194"/>
          <p:cNvSpPr txBox="1"/>
          <p:nvPr/>
        </p:nvSpPr>
        <p:spPr>
          <a:xfrm>
            <a:off x="6319582" y="1848335"/>
            <a:ext cx="492698" cy="1169551"/>
          </a:xfrm>
          <a:prstGeom prst="rect">
            <a:avLst/>
          </a:prstGeom>
          <a:noFill/>
        </p:spPr>
        <p:txBody>
          <a:bodyPr wrap="square" rtlCol="0">
            <a:spAutoFit/>
          </a:bodyPr>
          <a:lstStyle/>
          <a:p>
            <a:r>
              <a:rPr lang="zh-CN" altLang="en-US" sz="1000" dirty="0" smtClean="0">
                <a:solidFill>
                  <a:prstClr val="black"/>
                </a:solidFill>
                <a:latin typeface="微软雅黑" panose="020B0503020204020204" pitchFamily="34" charset="-122"/>
                <a:ea typeface="微软雅黑" panose="020B0503020204020204" pitchFamily="34" charset="-122"/>
              </a:rPr>
              <a:t>有线</a:t>
            </a:r>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r>
              <a:rPr lang="zh-CN" altLang="en-US" sz="1000" dirty="0" smtClean="0">
                <a:solidFill>
                  <a:prstClr val="black"/>
                </a:solidFill>
                <a:latin typeface="微软雅黑" panose="020B0503020204020204" pitchFamily="34" charset="-122"/>
                <a:ea typeface="微软雅黑" panose="020B0503020204020204" pitchFamily="34" charset="-122"/>
              </a:rPr>
              <a:t>无线</a:t>
            </a:r>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endParaRPr lang="en-US" altLang="zh-CN" sz="1000" dirty="0" smtClean="0">
              <a:solidFill>
                <a:prstClr val="black"/>
              </a:solidFill>
              <a:latin typeface="微软雅黑" panose="020B0503020204020204" pitchFamily="34" charset="-122"/>
              <a:ea typeface="微软雅黑" panose="020B0503020204020204" pitchFamily="34" charset="-122"/>
            </a:endParaRPr>
          </a:p>
          <a:p>
            <a:r>
              <a:rPr lang="en-US" altLang="zh-CN" sz="1000" dirty="0" smtClean="0">
                <a:solidFill>
                  <a:prstClr val="black"/>
                </a:solidFill>
                <a:latin typeface="微软雅黑" panose="020B0503020204020204" pitchFamily="34" charset="-122"/>
                <a:ea typeface="微软雅黑" panose="020B0503020204020204" pitchFamily="34" charset="-122"/>
              </a:rPr>
              <a:t>VPN</a:t>
            </a:r>
            <a:endParaRPr lang="zh-CN" altLang="en-US" sz="1000" dirty="0">
              <a:solidFill>
                <a:prstClr val="black"/>
              </a:solidFill>
              <a:latin typeface="微软雅黑" panose="020B0503020204020204" pitchFamily="34" charset="-122"/>
              <a:ea typeface="微软雅黑" panose="020B0503020204020204" pitchFamily="34" charset="-122"/>
            </a:endParaRPr>
          </a:p>
        </p:txBody>
      </p:sp>
      <p:grpSp>
        <p:nvGrpSpPr>
          <p:cNvPr id="3" name="组合 333"/>
          <p:cNvGrpSpPr/>
          <p:nvPr/>
        </p:nvGrpSpPr>
        <p:grpSpPr>
          <a:xfrm>
            <a:off x="427038" y="3108794"/>
            <a:ext cx="6189646" cy="364662"/>
            <a:chOff x="427038" y="3108794"/>
            <a:chExt cx="6189646" cy="364662"/>
          </a:xfrm>
        </p:grpSpPr>
        <p:sp>
          <p:nvSpPr>
            <p:cNvPr id="328" name="Freeform 13"/>
            <p:cNvSpPr/>
            <p:nvPr/>
          </p:nvSpPr>
          <p:spPr bwMode="auto">
            <a:xfrm flipV="1">
              <a:off x="427038" y="3109911"/>
              <a:ext cx="3101765" cy="363545"/>
            </a:xfrm>
            <a:custGeom>
              <a:avLst/>
              <a:gdLst/>
              <a:ahLst/>
              <a:cxnLst>
                <a:cxn ang="0">
                  <a:pos x="1698" y="0"/>
                </a:cxn>
                <a:cxn ang="0">
                  <a:pos x="1698" y="2268"/>
                </a:cxn>
                <a:cxn ang="0">
                  <a:pos x="0" y="1991"/>
                </a:cxn>
                <a:cxn ang="0">
                  <a:pos x="718" y="1295"/>
                </a:cxn>
                <a:cxn ang="0">
                  <a:pos x="1040" y="555"/>
                </a:cxn>
                <a:cxn ang="0">
                  <a:pos x="531" y="555"/>
                </a:cxn>
                <a:cxn ang="0">
                  <a:pos x="1698" y="0"/>
                </a:cxn>
              </a:cxnLst>
              <a:rect l="0" t="0" r="r" b="b"/>
              <a:pathLst>
                <a:path w="1698" h="2268">
                  <a:moveTo>
                    <a:pt x="1698" y="0"/>
                  </a:moveTo>
                  <a:lnTo>
                    <a:pt x="1698" y="2268"/>
                  </a:lnTo>
                  <a:cubicBezTo>
                    <a:pt x="1698" y="2268"/>
                    <a:pt x="179" y="2200"/>
                    <a:pt x="0" y="1991"/>
                  </a:cubicBezTo>
                  <a:cubicBezTo>
                    <a:pt x="217" y="1767"/>
                    <a:pt x="509" y="1520"/>
                    <a:pt x="718" y="1295"/>
                  </a:cubicBezTo>
                  <a:cubicBezTo>
                    <a:pt x="927" y="1070"/>
                    <a:pt x="1071" y="678"/>
                    <a:pt x="1040" y="555"/>
                  </a:cubicBezTo>
                  <a:lnTo>
                    <a:pt x="531" y="555"/>
                  </a:lnTo>
                  <a:lnTo>
                    <a:pt x="1698" y="0"/>
                  </a:lnTo>
                  <a:close/>
                </a:path>
              </a:pathLst>
            </a:custGeom>
            <a:gradFill rotWithShape="0">
              <a:gsLst>
                <a:gs pos="0">
                  <a:schemeClr val="bg1">
                    <a:lumMod val="65000"/>
                  </a:schemeClr>
                </a:gs>
                <a:gs pos="100000">
                  <a:srgbClr val="FFFFFF"/>
                </a:gs>
              </a:gsLst>
              <a:lin ang="5400000" scaled="1"/>
            </a:gradFill>
            <a:ln w="9525" cap="flat" cmpd="sng">
              <a:noFill/>
              <a:prstDash val="solid"/>
              <a:round/>
              <a:headEnd type="none" w="med" len="med"/>
              <a:tailEnd type="none" w="med" len="med"/>
            </a:ln>
            <a:effectLst>
              <a:outerShdw dist="52363" dir="6242175" algn="ctr" rotWithShape="0">
                <a:schemeClr val="bg1">
                  <a:lumMod val="50000"/>
                </a:schemeClr>
              </a:outerShdw>
            </a:effectLst>
          </p:spPr>
          <p:txBody>
            <a:bodyPr wrap="none" anchor="ctr"/>
            <a:lstStyle/>
            <a:p>
              <a:pPr fontAlgn="auto">
                <a:spcBef>
                  <a:spcPts val="0"/>
                </a:spcBef>
                <a:spcAft>
                  <a:spcPts val="0"/>
                </a:spcAft>
                <a:defRPr/>
              </a:pPr>
              <a:endParaRPr lang="zh-CN" altLang="en-US" kern="0">
                <a:solidFill>
                  <a:sysClr val="windowText" lastClr="000000"/>
                </a:solidFill>
              </a:endParaRPr>
            </a:p>
          </p:txBody>
        </p:sp>
        <p:sp>
          <p:nvSpPr>
            <p:cNvPr id="329" name="Freeform 19"/>
            <p:cNvSpPr/>
            <p:nvPr/>
          </p:nvSpPr>
          <p:spPr bwMode="auto">
            <a:xfrm flipH="1" flipV="1">
              <a:off x="3514919" y="3108794"/>
              <a:ext cx="3101765" cy="363545"/>
            </a:xfrm>
            <a:custGeom>
              <a:avLst/>
              <a:gdLst/>
              <a:ahLst/>
              <a:cxnLst>
                <a:cxn ang="0">
                  <a:pos x="1698" y="0"/>
                </a:cxn>
                <a:cxn ang="0">
                  <a:pos x="1698" y="2268"/>
                </a:cxn>
                <a:cxn ang="0">
                  <a:pos x="0" y="1991"/>
                </a:cxn>
                <a:cxn ang="0">
                  <a:pos x="718" y="1295"/>
                </a:cxn>
                <a:cxn ang="0">
                  <a:pos x="1040" y="555"/>
                </a:cxn>
                <a:cxn ang="0">
                  <a:pos x="531" y="555"/>
                </a:cxn>
                <a:cxn ang="0">
                  <a:pos x="1698" y="0"/>
                </a:cxn>
              </a:cxnLst>
              <a:rect l="0" t="0" r="r" b="b"/>
              <a:pathLst>
                <a:path w="1698" h="2268">
                  <a:moveTo>
                    <a:pt x="1698" y="0"/>
                  </a:moveTo>
                  <a:lnTo>
                    <a:pt x="1698" y="2268"/>
                  </a:lnTo>
                  <a:cubicBezTo>
                    <a:pt x="1698" y="2268"/>
                    <a:pt x="179" y="2200"/>
                    <a:pt x="0" y="1991"/>
                  </a:cubicBezTo>
                  <a:cubicBezTo>
                    <a:pt x="217" y="1767"/>
                    <a:pt x="509" y="1520"/>
                    <a:pt x="718" y="1295"/>
                  </a:cubicBezTo>
                  <a:cubicBezTo>
                    <a:pt x="927" y="1070"/>
                    <a:pt x="1071" y="678"/>
                    <a:pt x="1040" y="555"/>
                  </a:cubicBezTo>
                  <a:lnTo>
                    <a:pt x="531" y="555"/>
                  </a:lnTo>
                  <a:lnTo>
                    <a:pt x="1698" y="0"/>
                  </a:lnTo>
                  <a:close/>
                </a:path>
              </a:pathLst>
            </a:custGeom>
            <a:gradFill rotWithShape="0">
              <a:gsLst>
                <a:gs pos="0">
                  <a:schemeClr val="bg1">
                    <a:lumMod val="65000"/>
                  </a:schemeClr>
                </a:gs>
                <a:gs pos="100000">
                  <a:srgbClr val="FFFFFF"/>
                </a:gs>
              </a:gsLst>
              <a:lin ang="5400000" scaled="1"/>
            </a:gradFill>
            <a:ln w="9525" cap="flat" cmpd="sng">
              <a:noFill/>
              <a:prstDash val="solid"/>
              <a:round/>
              <a:headEnd type="none" w="med" len="med"/>
              <a:tailEnd type="none" w="med" len="med"/>
            </a:ln>
            <a:effectLst>
              <a:outerShdw dist="50800" dir="5400000" algn="ctr" rotWithShape="0">
                <a:schemeClr val="bg1">
                  <a:lumMod val="50000"/>
                </a:schemeClr>
              </a:outerShdw>
            </a:effectLst>
          </p:spPr>
          <p:txBody>
            <a:bodyPr wrap="none" anchor="ctr"/>
            <a:lstStyle/>
            <a:p>
              <a:pPr fontAlgn="auto">
                <a:spcBef>
                  <a:spcPts val="0"/>
                </a:spcBef>
                <a:spcAft>
                  <a:spcPts val="0"/>
                </a:spcAft>
                <a:defRPr/>
              </a:pPr>
              <a:endParaRPr lang="zh-CN" altLang="en-US" kern="0">
                <a:solidFill>
                  <a:sysClr val="windowText" lastClr="000000"/>
                </a:solidFill>
              </a:endParaRPr>
            </a:p>
          </p:txBody>
        </p:sp>
      </p:grpSp>
      <p:grpSp>
        <p:nvGrpSpPr>
          <p:cNvPr id="9" name="组合 334"/>
          <p:cNvGrpSpPr/>
          <p:nvPr/>
        </p:nvGrpSpPr>
        <p:grpSpPr>
          <a:xfrm>
            <a:off x="6934200" y="3116414"/>
            <a:ext cx="1886268" cy="364662"/>
            <a:chOff x="427038" y="3108794"/>
            <a:chExt cx="6163160" cy="364662"/>
          </a:xfrm>
        </p:grpSpPr>
        <p:sp>
          <p:nvSpPr>
            <p:cNvPr id="336" name="Freeform 13"/>
            <p:cNvSpPr/>
            <p:nvPr/>
          </p:nvSpPr>
          <p:spPr bwMode="auto">
            <a:xfrm flipV="1">
              <a:off x="427038" y="3109911"/>
              <a:ext cx="3101765" cy="363545"/>
            </a:xfrm>
            <a:custGeom>
              <a:avLst/>
              <a:gdLst/>
              <a:ahLst/>
              <a:cxnLst>
                <a:cxn ang="0">
                  <a:pos x="1698" y="0"/>
                </a:cxn>
                <a:cxn ang="0">
                  <a:pos x="1698" y="2268"/>
                </a:cxn>
                <a:cxn ang="0">
                  <a:pos x="0" y="1991"/>
                </a:cxn>
                <a:cxn ang="0">
                  <a:pos x="718" y="1295"/>
                </a:cxn>
                <a:cxn ang="0">
                  <a:pos x="1040" y="555"/>
                </a:cxn>
                <a:cxn ang="0">
                  <a:pos x="531" y="555"/>
                </a:cxn>
                <a:cxn ang="0">
                  <a:pos x="1698" y="0"/>
                </a:cxn>
              </a:cxnLst>
              <a:rect l="0" t="0" r="r" b="b"/>
              <a:pathLst>
                <a:path w="1698" h="2268">
                  <a:moveTo>
                    <a:pt x="1698" y="0"/>
                  </a:moveTo>
                  <a:lnTo>
                    <a:pt x="1698" y="2268"/>
                  </a:lnTo>
                  <a:cubicBezTo>
                    <a:pt x="1698" y="2268"/>
                    <a:pt x="179" y="2200"/>
                    <a:pt x="0" y="1991"/>
                  </a:cubicBezTo>
                  <a:cubicBezTo>
                    <a:pt x="217" y="1767"/>
                    <a:pt x="509" y="1520"/>
                    <a:pt x="718" y="1295"/>
                  </a:cubicBezTo>
                  <a:cubicBezTo>
                    <a:pt x="927" y="1070"/>
                    <a:pt x="1071" y="678"/>
                    <a:pt x="1040" y="555"/>
                  </a:cubicBezTo>
                  <a:lnTo>
                    <a:pt x="531" y="555"/>
                  </a:lnTo>
                  <a:lnTo>
                    <a:pt x="1698" y="0"/>
                  </a:lnTo>
                  <a:close/>
                </a:path>
              </a:pathLst>
            </a:custGeom>
            <a:gradFill rotWithShape="0">
              <a:gsLst>
                <a:gs pos="0">
                  <a:schemeClr val="bg1">
                    <a:lumMod val="65000"/>
                  </a:schemeClr>
                </a:gs>
                <a:gs pos="100000">
                  <a:srgbClr val="FFFFFF"/>
                </a:gs>
              </a:gsLst>
              <a:lin ang="5400000" scaled="1"/>
            </a:gradFill>
            <a:ln w="9525" cap="flat" cmpd="sng">
              <a:noFill/>
              <a:prstDash val="solid"/>
              <a:round/>
              <a:headEnd type="none" w="med" len="med"/>
              <a:tailEnd type="none" w="med" len="med"/>
            </a:ln>
            <a:effectLst>
              <a:outerShdw dist="52363" dir="6242175" algn="ctr" rotWithShape="0">
                <a:schemeClr val="bg1">
                  <a:lumMod val="50000"/>
                </a:schemeClr>
              </a:outerShdw>
            </a:effectLst>
          </p:spPr>
          <p:txBody>
            <a:bodyPr wrap="none" anchor="ctr"/>
            <a:lstStyle/>
            <a:p>
              <a:pPr fontAlgn="auto">
                <a:spcBef>
                  <a:spcPts val="0"/>
                </a:spcBef>
                <a:spcAft>
                  <a:spcPts val="0"/>
                </a:spcAft>
                <a:defRPr/>
              </a:pPr>
              <a:endParaRPr lang="zh-CN" altLang="en-US" kern="0">
                <a:solidFill>
                  <a:sysClr val="windowText" lastClr="000000"/>
                </a:solidFill>
              </a:endParaRPr>
            </a:p>
          </p:txBody>
        </p:sp>
        <p:sp>
          <p:nvSpPr>
            <p:cNvPr id="337" name="Freeform 19"/>
            <p:cNvSpPr/>
            <p:nvPr/>
          </p:nvSpPr>
          <p:spPr bwMode="auto">
            <a:xfrm flipH="1" flipV="1">
              <a:off x="3488432" y="3108794"/>
              <a:ext cx="3101766" cy="363545"/>
            </a:xfrm>
            <a:custGeom>
              <a:avLst/>
              <a:gdLst/>
              <a:ahLst/>
              <a:cxnLst>
                <a:cxn ang="0">
                  <a:pos x="1698" y="0"/>
                </a:cxn>
                <a:cxn ang="0">
                  <a:pos x="1698" y="2268"/>
                </a:cxn>
                <a:cxn ang="0">
                  <a:pos x="0" y="1991"/>
                </a:cxn>
                <a:cxn ang="0">
                  <a:pos x="718" y="1295"/>
                </a:cxn>
                <a:cxn ang="0">
                  <a:pos x="1040" y="555"/>
                </a:cxn>
                <a:cxn ang="0">
                  <a:pos x="531" y="555"/>
                </a:cxn>
                <a:cxn ang="0">
                  <a:pos x="1698" y="0"/>
                </a:cxn>
              </a:cxnLst>
              <a:rect l="0" t="0" r="r" b="b"/>
              <a:pathLst>
                <a:path w="1698" h="2268">
                  <a:moveTo>
                    <a:pt x="1698" y="0"/>
                  </a:moveTo>
                  <a:lnTo>
                    <a:pt x="1698" y="2268"/>
                  </a:lnTo>
                  <a:cubicBezTo>
                    <a:pt x="1698" y="2268"/>
                    <a:pt x="179" y="2200"/>
                    <a:pt x="0" y="1991"/>
                  </a:cubicBezTo>
                  <a:cubicBezTo>
                    <a:pt x="217" y="1767"/>
                    <a:pt x="509" y="1520"/>
                    <a:pt x="718" y="1295"/>
                  </a:cubicBezTo>
                  <a:cubicBezTo>
                    <a:pt x="927" y="1070"/>
                    <a:pt x="1071" y="678"/>
                    <a:pt x="1040" y="555"/>
                  </a:cubicBezTo>
                  <a:lnTo>
                    <a:pt x="531" y="555"/>
                  </a:lnTo>
                  <a:lnTo>
                    <a:pt x="1698" y="0"/>
                  </a:lnTo>
                  <a:close/>
                </a:path>
              </a:pathLst>
            </a:custGeom>
            <a:gradFill rotWithShape="0">
              <a:gsLst>
                <a:gs pos="0">
                  <a:schemeClr val="bg1">
                    <a:lumMod val="65000"/>
                  </a:schemeClr>
                </a:gs>
                <a:gs pos="100000">
                  <a:srgbClr val="FFFFFF"/>
                </a:gs>
              </a:gsLst>
              <a:lin ang="5400000" scaled="1"/>
            </a:gradFill>
            <a:ln w="9525" cap="flat" cmpd="sng">
              <a:noFill/>
              <a:prstDash val="solid"/>
              <a:round/>
              <a:headEnd type="none" w="med" len="med"/>
              <a:tailEnd type="none" w="med" len="med"/>
            </a:ln>
            <a:effectLst>
              <a:outerShdw dist="50800" dir="5400000" algn="ctr" rotWithShape="0">
                <a:schemeClr val="bg1">
                  <a:lumMod val="50000"/>
                </a:schemeClr>
              </a:outerShdw>
            </a:effectLst>
          </p:spPr>
          <p:txBody>
            <a:bodyPr wrap="none" anchor="ctr"/>
            <a:lstStyle/>
            <a:p>
              <a:pPr fontAlgn="auto">
                <a:spcBef>
                  <a:spcPts val="0"/>
                </a:spcBef>
                <a:spcAft>
                  <a:spcPts val="0"/>
                </a:spcAft>
                <a:defRPr/>
              </a:pPr>
              <a:endParaRPr lang="zh-CN" altLang="en-US" kern="0">
                <a:solidFill>
                  <a:sysClr val="windowText" lastClr="000000"/>
                </a:solidFill>
              </a:endParaRPr>
            </a:p>
          </p:txBody>
        </p:sp>
      </p:grpSp>
      <p:sp>
        <p:nvSpPr>
          <p:cNvPr id="338" name="TextBox 337"/>
          <p:cNvSpPr txBox="1"/>
          <p:nvPr/>
        </p:nvSpPr>
        <p:spPr>
          <a:xfrm>
            <a:off x="2636520" y="3154680"/>
            <a:ext cx="2255520" cy="307777"/>
          </a:xfrm>
          <a:prstGeom prst="rect">
            <a:avLst/>
          </a:prstGeom>
          <a:noFill/>
        </p:spPr>
        <p:txBody>
          <a:bodyPr wrap="square" rtlCol="0">
            <a:spAutoFit/>
          </a:bodyPr>
          <a:lstStyle/>
          <a:p>
            <a:r>
              <a:rPr lang="zh-CN" altLang="en-US" sz="1400" b="1" dirty="0" smtClean="0">
                <a:solidFill>
                  <a:prstClr val="black"/>
                </a:solidFill>
              </a:rPr>
              <a:t>认证授权规则绑定组</a:t>
            </a:r>
            <a:endParaRPr lang="zh-CN" altLang="en-US" sz="1400" b="1" dirty="0">
              <a:solidFill>
                <a:prstClr val="black"/>
              </a:solidFill>
            </a:endParaRPr>
          </a:p>
        </p:txBody>
      </p:sp>
      <p:sp>
        <p:nvSpPr>
          <p:cNvPr id="339" name="TextBox 338"/>
          <p:cNvSpPr txBox="1"/>
          <p:nvPr/>
        </p:nvSpPr>
        <p:spPr>
          <a:xfrm>
            <a:off x="7498080" y="3139440"/>
            <a:ext cx="1089660" cy="307777"/>
          </a:xfrm>
          <a:prstGeom prst="rect">
            <a:avLst/>
          </a:prstGeom>
          <a:noFill/>
        </p:spPr>
        <p:txBody>
          <a:bodyPr wrap="square" rtlCol="0">
            <a:spAutoFit/>
          </a:bodyPr>
          <a:lstStyle/>
          <a:p>
            <a:r>
              <a:rPr lang="en-US" altLang="zh-CN" sz="1400" b="1" dirty="0" smtClean="0">
                <a:solidFill>
                  <a:prstClr val="black"/>
                </a:solidFill>
              </a:rPr>
              <a:t>IP</a:t>
            </a:r>
            <a:r>
              <a:rPr lang="zh-CN" altLang="en-US" sz="1400" b="1" dirty="0" smtClean="0">
                <a:solidFill>
                  <a:prstClr val="black"/>
                </a:solidFill>
              </a:rPr>
              <a:t>绑定组</a:t>
            </a:r>
            <a:endParaRPr lang="zh-CN" altLang="en-US" sz="1400" b="1" dirty="0">
              <a:solidFill>
                <a:prstClr val="black"/>
              </a:solidFill>
            </a:endParaRPr>
          </a:p>
        </p:txBody>
      </p:sp>
      <p:grpSp>
        <p:nvGrpSpPr>
          <p:cNvPr id="10" name="组合 650"/>
          <p:cNvGrpSpPr/>
          <p:nvPr/>
        </p:nvGrpSpPr>
        <p:grpSpPr>
          <a:xfrm>
            <a:off x="928877" y="3711530"/>
            <a:ext cx="501454" cy="512196"/>
            <a:chOff x="631696" y="1323832"/>
            <a:chExt cx="961335" cy="981929"/>
          </a:xfrm>
        </p:grpSpPr>
        <p:sp>
          <p:nvSpPr>
            <p:cNvPr id="341" name="Freeform 51"/>
            <p:cNvSpPr>
              <a:spLocks noEditPoints="1"/>
            </p:cNvSpPr>
            <p:nvPr/>
          </p:nvSpPr>
          <p:spPr bwMode="auto">
            <a:xfrm>
              <a:off x="631696" y="1323832"/>
              <a:ext cx="961335" cy="981929"/>
            </a:xfrm>
            <a:custGeom>
              <a:avLst/>
              <a:gdLst/>
              <a:ahLst/>
              <a:cxnLst>
                <a:cxn ang="0">
                  <a:pos x="391" y="7288"/>
                </a:cxn>
                <a:cxn ang="0">
                  <a:pos x="13792" y="12965"/>
                </a:cxn>
                <a:cxn ang="0">
                  <a:pos x="13245" y="13213"/>
                </a:cxn>
                <a:cxn ang="0">
                  <a:pos x="12490" y="13411"/>
                </a:cxn>
                <a:cxn ang="0">
                  <a:pos x="11310" y="13607"/>
                </a:cxn>
                <a:cxn ang="0">
                  <a:pos x="10102" y="13737"/>
                </a:cxn>
                <a:cxn ang="0">
                  <a:pos x="9765" y="13625"/>
                </a:cxn>
                <a:cxn ang="0">
                  <a:pos x="9327" y="13338"/>
                </a:cxn>
                <a:cxn ang="0">
                  <a:pos x="9113" y="12822"/>
                </a:cxn>
                <a:cxn ang="0">
                  <a:pos x="9383" y="12393"/>
                </a:cxn>
                <a:cxn ang="0">
                  <a:pos x="9949" y="12210"/>
                </a:cxn>
                <a:cxn ang="0">
                  <a:pos x="10630" y="12169"/>
                </a:cxn>
                <a:cxn ang="0">
                  <a:pos x="12049" y="12134"/>
                </a:cxn>
                <a:cxn ang="0">
                  <a:pos x="12551" y="12105"/>
                </a:cxn>
                <a:cxn ang="0">
                  <a:pos x="13123" y="11940"/>
                </a:cxn>
                <a:cxn ang="0">
                  <a:pos x="13706" y="11450"/>
                </a:cxn>
                <a:cxn ang="0">
                  <a:pos x="14007" y="10312"/>
                </a:cxn>
                <a:cxn ang="0">
                  <a:pos x="14572" y="7703"/>
                </a:cxn>
                <a:cxn ang="0">
                  <a:pos x="14727" y="7230"/>
                </a:cxn>
                <a:cxn ang="0">
                  <a:pos x="14994" y="6843"/>
                </a:cxn>
                <a:cxn ang="0">
                  <a:pos x="15429" y="6611"/>
                </a:cxn>
                <a:cxn ang="0">
                  <a:pos x="15803" y="6766"/>
                </a:cxn>
                <a:cxn ang="0">
                  <a:pos x="15891" y="7203"/>
                </a:cxn>
                <a:cxn ang="0">
                  <a:pos x="15859" y="7947"/>
                </a:cxn>
                <a:cxn ang="0">
                  <a:pos x="15662" y="9073"/>
                </a:cxn>
                <a:cxn ang="0">
                  <a:pos x="15078" y="11556"/>
                </a:cxn>
                <a:cxn ang="0">
                  <a:pos x="14970" y="11842"/>
                </a:cxn>
                <a:cxn ang="0">
                  <a:pos x="14699" y="12227"/>
                </a:cxn>
                <a:cxn ang="0">
                  <a:pos x="13153" y="4420"/>
                </a:cxn>
                <a:cxn ang="0">
                  <a:pos x="12907" y="10857"/>
                </a:cxn>
                <a:cxn ang="0">
                  <a:pos x="12413" y="11409"/>
                </a:cxn>
                <a:cxn ang="0">
                  <a:pos x="11601" y="11647"/>
                </a:cxn>
                <a:cxn ang="0">
                  <a:pos x="9374" y="11647"/>
                </a:cxn>
                <a:cxn ang="0">
                  <a:pos x="9589" y="7083"/>
                </a:cxn>
                <a:cxn ang="0">
                  <a:pos x="9370" y="7220"/>
                </a:cxn>
                <a:cxn ang="0">
                  <a:pos x="8999" y="7317"/>
                </a:cxn>
                <a:cxn ang="0">
                  <a:pos x="8401" y="7307"/>
                </a:cxn>
                <a:cxn ang="0">
                  <a:pos x="6475" y="7315"/>
                </a:cxn>
                <a:cxn ang="0">
                  <a:pos x="6013" y="7169"/>
                </a:cxn>
                <a:cxn ang="0">
                  <a:pos x="5848" y="6899"/>
                </a:cxn>
                <a:cxn ang="0">
                  <a:pos x="5796" y="6532"/>
                </a:cxn>
                <a:cxn ang="0">
                  <a:pos x="6013" y="6285"/>
                </a:cxn>
                <a:cxn ang="0">
                  <a:pos x="6390" y="6187"/>
                </a:cxn>
                <a:cxn ang="0">
                  <a:pos x="11009" y="4005"/>
                </a:cxn>
                <a:cxn ang="0">
                  <a:pos x="11406" y="3863"/>
                </a:cxn>
                <a:cxn ang="0">
                  <a:pos x="12047" y="3830"/>
                </a:cxn>
                <a:cxn ang="0">
                  <a:pos x="12712" y="4000"/>
                </a:cxn>
                <a:cxn ang="0">
                  <a:pos x="13042" y="4235"/>
                </a:cxn>
                <a:cxn ang="0">
                  <a:pos x="13153" y="4420"/>
                </a:cxn>
                <a:cxn ang="0">
                  <a:pos x="12929" y="155"/>
                </a:cxn>
                <a:cxn ang="0">
                  <a:pos x="13505" y="631"/>
                </a:cxn>
                <a:cxn ang="0">
                  <a:pos x="13800" y="1331"/>
                </a:cxn>
                <a:cxn ang="0">
                  <a:pos x="13723" y="2107"/>
                </a:cxn>
                <a:cxn ang="0">
                  <a:pos x="13303" y="2729"/>
                </a:cxn>
                <a:cxn ang="0">
                  <a:pos x="12640" y="3088"/>
                </a:cxn>
                <a:cxn ang="0">
                  <a:pos x="11859" y="3088"/>
                </a:cxn>
                <a:cxn ang="0">
                  <a:pos x="11197" y="2729"/>
                </a:cxn>
                <a:cxn ang="0">
                  <a:pos x="10777" y="2107"/>
                </a:cxn>
                <a:cxn ang="0">
                  <a:pos x="10701" y="1331"/>
                </a:cxn>
                <a:cxn ang="0">
                  <a:pos x="10994" y="631"/>
                </a:cxn>
                <a:cxn ang="0">
                  <a:pos x="11571" y="155"/>
                </a:cxn>
              </a:cxnLst>
              <a:rect l="0" t="0" r="r" b="b"/>
              <a:pathLst>
                <a:path w="16432" h="16784">
                  <a:moveTo>
                    <a:pt x="0" y="7972"/>
                  </a:moveTo>
                  <a:lnTo>
                    <a:pt x="7829" y="7972"/>
                  </a:lnTo>
                  <a:lnTo>
                    <a:pt x="7829" y="16784"/>
                  </a:lnTo>
                  <a:lnTo>
                    <a:pt x="0" y="16784"/>
                  </a:lnTo>
                  <a:lnTo>
                    <a:pt x="0" y="7972"/>
                  </a:lnTo>
                  <a:close/>
                  <a:moveTo>
                    <a:pt x="695" y="6789"/>
                  </a:moveTo>
                  <a:lnTo>
                    <a:pt x="4866" y="6789"/>
                  </a:lnTo>
                  <a:lnTo>
                    <a:pt x="4866" y="7288"/>
                  </a:lnTo>
                  <a:lnTo>
                    <a:pt x="695" y="7288"/>
                  </a:lnTo>
                  <a:lnTo>
                    <a:pt x="391" y="7288"/>
                  </a:lnTo>
                  <a:lnTo>
                    <a:pt x="196" y="7288"/>
                  </a:lnTo>
                  <a:lnTo>
                    <a:pt x="196" y="2812"/>
                  </a:lnTo>
                  <a:lnTo>
                    <a:pt x="696" y="2811"/>
                  </a:lnTo>
                  <a:lnTo>
                    <a:pt x="695" y="6789"/>
                  </a:lnTo>
                  <a:close/>
                  <a:moveTo>
                    <a:pt x="14433" y="12499"/>
                  </a:moveTo>
                  <a:lnTo>
                    <a:pt x="16432" y="16543"/>
                  </a:lnTo>
                  <a:lnTo>
                    <a:pt x="15575" y="16543"/>
                  </a:lnTo>
                  <a:lnTo>
                    <a:pt x="13886" y="12908"/>
                  </a:lnTo>
                  <a:lnTo>
                    <a:pt x="13839" y="12936"/>
                  </a:lnTo>
                  <a:lnTo>
                    <a:pt x="13792" y="12965"/>
                  </a:lnTo>
                  <a:lnTo>
                    <a:pt x="13742" y="12992"/>
                  </a:lnTo>
                  <a:lnTo>
                    <a:pt x="13693" y="13018"/>
                  </a:lnTo>
                  <a:lnTo>
                    <a:pt x="13643" y="13045"/>
                  </a:lnTo>
                  <a:lnTo>
                    <a:pt x="13591" y="13071"/>
                  </a:lnTo>
                  <a:lnTo>
                    <a:pt x="13539" y="13096"/>
                  </a:lnTo>
                  <a:lnTo>
                    <a:pt x="13486" y="13120"/>
                  </a:lnTo>
                  <a:lnTo>
                    <a:pt x="13430" y="13145"/>
                  </a:lnTo>
                  <a:lnTo>
                    <a:pt x="13371" y="13168"/>
                  </a:lnTo>
                  <a:lnTo>
                    <a:pt x="13309" y="13191"/>
                  </a:lnTo>
                  <a:lnTo>
                    <a:pt x="13245" y="13213"/>
                  </a:lnTo>
                  <a:lnTo>
                    <a:pt x="13179" y="13236"/>
                  </a:lnTo>
                  <a:lnTo>
                    <a:pt x="13110" y="13257"/>
                  </a:lnTo>
                  <a:lnTo>
                    <a:pt x="13039" y="13278"/>
                  </a:lnTo>
                  <a:lnTo>
                    <a:pt x="12965" y="13299"/>
                  </a:lnTo>
                  <a:lnTo>
                    <a:pt x="12890" y="13319"/>
                  </a:lnTo>
                  <a:lnTo>
                    <a:pt x="12812" y="13338"/>
                  </a:lnTo>
                  <a:lnTo>
                    <a:pt x="12734" y="13358"/>
                  </a:lnTo>
                  <a:lnTo>
                    <a:pt x="12654" y="13376"/>
                  </a:lnTo>
                  <a:lnTo>
                    <a:pt x="12572" y="13394"/>
                  </a:lnTo>
                  <a:lnTo>
                    <a:pt x="12490" y="13411"/>
                  </a:lnTo>
                  <a:lnTo>
                    <a:pt x="12407" y="13428"/>
                  </a:lnTo>
                  <a:lnTo>
                    <a:pt x="12323" y="13445"/>
                  </a:lnTo>
                  <a:lnTo>
                    <a:pt x="12238" y="13461"/>
                  </a:lnTo>
                  <a:lnTo>
                    <a:pt x="12153" y="13477"/>
                  </a:lnTo>
                  <a:lnTo>
                    <a:pt x="12067" y="13492"/>
                  </a:lnTo>
                  <a:lnTo>
                    <a:pt x="11982" y="13507"/>
                  </a:lnTo>
                  <a:lnTo>
                    <a:pt x="11810" y="13534"/>
                  </a:lnTo>
                  <a:lnTo>
                    <a:pt x="11640" y="13560"/>
                  </a:lnTo>
                  <a:lnTo>
                    <a:pt x="11473" y="13585"/>
                  </a:lnTo>
                  <a:lnTo>
                    <a:pt x="11310" y="13607"/>
                  </a:lnTo>
                  <a:lnTo>
                    <a:pt x="11151" y="13628"/>
                  </a:lnTo>
                  <a:lnTo>
                    <a:pt x="10999" y="13645"/>
                  </a:lnTo>
                  <a:lnTo>
                    <a:pt x="9637" y="16543"/>
                  </a:lnTo>
                  <a:lnTo>
                    <a:pt x="8877" y="16543"/>
                  </a:lnTo>
                  <a:lnTo>
                    <a:pt x="10243" y="13726"/>
                  </a:lnTo>
                  <a:lnTo>
                    <a:pt x="10187" y="13731"/>
                  </a:lnTo>
                  <a:lnTo>
                    <a:pt x="10146" y="13736"/>
                  </a:lnTo>
                  <a:lnTo>
                    <a:pt x="10121" y="13738"/>
                  </a:lnTo>
                  <a:lnTo>
                    <a:pt x="10112" y="13739"/>
                  </a:lnTo>
                  <a:lnTo>
                    <a:pt x="10102" y="13737"/>
                  </a:lnTo>
                  <a:lnTo>
                    <a:pt x="10071" y="13729"/>
                  </a:lnTo>
                  <a:lnTo>
                    <a:pt x="10049" y="13724"/>
                  </a:lnTo>
                  <a:lnTo>
                    <a:pt x="10024" y="13717"/>
                  </a:lnTo>
                  <a:lnTo>
                    <a:pt x="9995" y="13708"/>
                  </a:lnTo>
                  <a:lnTo>
                    <a:pt x="9962" y="13698"/>
                  </a:lnTo>
                  <a:lnTo>
                    <a:pt x="9928" y="13687"/>
                  </a:lnTo>
                  <a:lnTo>
                    <a:pt x="9890" y="13674"/>
                  </a:lnTo>
                  <a:lnTo>
                    <a:pt x="9850" y="13660"/>
                  </a:lnTo>
                  <a:lnTo>
                    <a:pt x="9808" y="13643"/>
                  </a:lnTo>
                  <a:lnTo>
                    <a:pt x="9765" y="13625"/>
                  </a:lnTo>
                  <a:lnTo>
                    <a:pt x="9721" y="13606"/>
                  </a:lnTo>
                  <a:lnTo>
                    <a:pt x="9676" y="13585"/>
                  </a:lnTo>
                  <a:lnTo>
                    <a:pt x="9631" y="13560"/>
                  </a:lnTo>
                  <a:lnTo>
                    <a:pt x="9585" y="13535"/>
                  </a:lnTo>
                  <a:lnTo>
                    <a:pt x="9540" y="13508"/>
                  </a:lnTo>
                  <a:lnTo>
                    <a:pt x="9495" y="13479"/>
                  </a:lnTo>
                  <a:lnTo>
                    <a:pt x="9451" y="13446"/>
                  </a:lnTo>
                  <a:lnTo>
                    <a:pt x="9408" y="13413"/>
                  </a:lnTo>
                  <a:lnTo>
                    <a:pt x="9367" y="13377"/>
                  </a:lnTo>
                  <a:lnTo>
                    <a:pt x="9327" y="13338"/>
                  </a:lnTo>
                  <a:lnTo>
                    <a:pt x="9290" y="13297"/>
                  </a:lnTo>
                  <a:lnTo>
                    <a:pt x="9256" y="13255"/>
                  </a:lnTo>
                  <a:lnTo>
                    <a:pt x="9223" y="13209"/>
                  </a:lnTo>
                  <a:lnTo>
                    <a:pt x="9195" y="13162"/>
                  </a:lnTo>
                  <a:lnTo>
                    <a:pt x="9171" y="13110"/>
                  </a:lnTo>
                  <a:lnTo>
                    <a:pt x="9150" y="13058"/>
                  </a:lnTo>
                  <a:lnTo>
                    <a:pt x="9133" y="13002"/>
                  </a:lnTo>
                  <a:lnTo>
                    <a:pt x="9121" y="12944"/>
                  </a:lnTo>
                  <a:lnTo>
                    <a:pt x="9114" y="12883"/>
                  </a:lnTo>
                  <a:lnTo>
                    <a:pt x="9113" y="12822"/>
                  </a:lnTo>
                  <a:lnTo>
                    <a:pt x="9117" y="12765"/>
                  </a:lnTo>
                  <a:lnTo>
                    <a:pt x="9128" y="12712"/>
                  </a:lnTo>
                  <a:lnTo>
                    <a:pt x="9145" y="12661"/>
                  </a:lnTo>
                  <a:lnTo>
                    <a:pt x="9165" y="12614"/>
                  </a:lnTo>
                  <a:lnTo>
                    <a:pt x="9192" y="12570"/>
                  </a:lnTo>
                  <a:lnTo>
                    <a:pt x="9222" y="12529"/>
                  </a:lnTo>
                  <a:lnTo>
                    <a:pt x="9257" y="12490"/>
                  </a:lnTo>
                  <a:lnTo>
                    <a:pt x="9295" y="12456"/>
                  </a:lnTo>
                  <a:lnTo>
                    <a:pt x="9337" y="12422"/>
                  </a:lnTo>
                  <a:lnTo>
                    <a:pt x="9383" y="12393"/>
                  </a:lnTo>
                  <a:lnTo>
                    <a:pt x="9432" y="12365"/>
                  </a:lnTo>
                  <a:lnTo>
                    <a:pt x="9482" y="12339"/>
                  </a:lnTo>
                  <a:lnTo>
                    <a:pt x="9536" y="12316"/>
                  </a:lnTo>
                  <a:lnTo>
                    <a:pt x="9591" y="12295"/>
                  </a:lnTo>
                  <a:lnTo>
                    <a:pt x="9649" y="12276"/>
                  </a:lnTo>
                  <a:lnTo>
                    <a:pt x="9708" y="12260"/>
                  </a:lnTo>
                  <a:lnTo>
                    <a:pt x="9767" y="12245"/>
                  </a:lnTo>
                  <a:lnTo>
                    <a:pt x="9827" y="12231"/>
                  </a:lnTo>
                  <a:lnTo>
                    <a:pt x="9888" y="12220"/>
                  </a:lnTo>
                  <a:lnTo>
                    <a:pt x="9949" y="12210"/>
                  </a:lnTo>
                  <a:lnTo>
                    <a:pt x="10010" y="12201"/>
                  </a:lnTo>
                  <a:lnTo>
                    <a:pt x="10070" y="12194"/>
                  </a:lnTo>
                  <a:lnTo>
                    <a:pt x="10130" y="12187"/>
                  </a:lnTo>
                  <a:lnTo>
                    <a:pt x="10188" y="12182"/>
                  </a:lnTo>
                  <a:lnTo>
                    <a:pt x="10245" y="12179"/>
                  </a:lnTo>
                  <a:lnTo>
                    <a:pt x="10300" y="12176"/>
                  </a:lnTo>
                  <a:lnTo>
                    <a:pt x="10353" y="12173"/>
                  </a:lnTo>
                  <a:lnTo>
                    <a:pt x="10453" y="12170"/>
                  </a:lnTo>
                  <a:lnTo>
                    <a:pt x="10540" y="12169"/>
                  </a:lnTo>
                  <a:lnTo>
                    <a:pt x="10630" y="12169"/>
                  </a:lnTo>
                  <a:lnTo>
                    <a:pt x="10741" y="12167"/>
                  </a:lnTo>
                  <a:lnTo>
                    <a:pt x="10869" y="12165"/>
                  </a:lnTo>
                  <a:lnTo>
                    <a:pt x="11010" y="12162"/>
                  </a:lnTo>
                  <a:lnTo>
                    <a:pt x="11159" y="12159"/>
                  </a:lnTo>
                  <a:lnTo>
                    <a:pt x="11314" y="12155"/>
                  </a:lnTo>
                  <a:lnTo>
                    <a:pt x="11470" y="12151"/>
                  </a:lnTo>
                  <a:lnTo>
                    <a:pt x="11626" y="12146"/>
                  </a:lnTo>
                  <a:lnTo>
                    <a:pt x="11777" y="12142"/>
                  </a:lnTo>
                  <a:lnTo>
                    <a:pt x="11919" y="12137"/>
                  </a:lnTo>
                  <a:lnTo>
                    <a:pt x="12049" y="12134"/>
                  </a:lnTo>
                  <a:lnTo>
                    <a:pt x="12163" y="12130"/>
                  </a:lnTo>
                  <a:lnTo>
                    <a:pt x="12259" y="12126"/>
                  </a:lnTo>
                  <a:lnTo>
                    <a:pt x="12331" y="12124"/>
                  </a:lnTo>
                  <a:lnTo>
                    <a:pt x="12376" y="12122"/>
                  </a:lnTo>
                  <a:lnTo>
                    <a:pt x="12393" y="12122"/>
                  </a:lnTo>
                  <a:lnTo>
                    <a:pt x="12408" y="12121"/>
                  </a:lnTo>
                  <a:lnTo>
                    <a:pt x="12449" y="12118"/>
                  </a:lnTo>
                  <a:lnTo>
                    <a:pt x="12478" y="12115"/>
                  </a:lnTo>
                  <a:lnTo>
                    <a:pt x="12512" y="12111"/>
                  </a:lnTo>
                  <a:lnTo>
                    <a:pt x="12551" y="12105"/>
                  </a:lnTo>
                  <a:lnTo>
                    <a:pt x="12596" y="12098"/>
                  </a:lnTo>
                  <a:lnTo>
                    <a:pt x="12644" y="12090"/>
                  </a:lnTo>
                  <a:lnTo>
                    <a:pt x="12696" y="12079"/>
                  </a:lnTo>
                  <a:lnTo>
                    <a:pt x="12751" y="12067"/>
                  </a:lnTo>
                  <a:lnTo>
                    <a:pt x="12808" y="12052"/>
                  </a:lnTo>
                  <a:lnTo>
                    <a:pt x="12869" y="12035"/>
                  </a:lnTo>
                  <a:lnTo>
                    <a:pt x="12931" y="12015"/>
                  </a:lnTo>
                  <a:lnTo>
                    <a:pt x="12994" y="11993"/>
                  </a:lnTo>
                  <a:lnTo>
                    <a:pt x="13058" y="11968"/>
                  </a:lnTo>
                  <a:lnTo>
                    <a:pt x="13123" y="11940"/>
                  </a:lnTo>
                  <a:lnTo>
                    <a:pt x="13188" y="11908"/>
                  </a:lnTo>
                  <a:lnTo>
                    <a:pt x="13252" y="11874"/>
                  </a:lnTo>
                  <a:lnTo>
                    <a:pt x="13316" y="11835"/>
                  </a:lnTo>
                  <a:lnTo>
                    <a:pt x="13379" y="11793"/>
                  </a:lnTo>
                  <a:lnTo>
                    <a:pt x="13439" y="11746"/>
                  </a:lnTo>
                  <a:lnTo>
                    <a:pt x="13498" y="11695"/>
                  </a:lnTo>
                  <a:lnTo>
                    <a:pt x="13556" y="11641"/>
                  </a:lnTo>
                  <a:lnTo>
                    <a:pt x="13609" y="11582"/>
                  </a:lnTo>
                  <a:lnTo>
                    <a:pt x="13659" y="11518"/>
                  </a:lnTo>
                  <a:lnTo>
                    <a:pt x="13706" y="11450"/>
                  </a:lnTo>
                  <a:lnTo>
                    <a:pt x="13748" y="11376"/>
                  </a:lnTo>
                  <a:lnTo>
                    <a:pt x="13785" y="11298"/>
                  </a:lnTo>
                  <a:lnTo>
                    <a:pt x="13818" y="11214"/>
                  </a:lnTo>
                  <a:lnTo>
                    <a:pt x="13845" y="11125"/>
                  </a:lnTo>
                  <a:lnTo>
                    <a:pt x="13866" y="11028"/>
                  </a:lnTo>
                  <a:lnTo>
                    <a:pt x="13885" y="10926"/>
                  </a:lnTo>
                  <a:lnTo>
                    <a:pt x="13906" y="10816"/>
                  </a:lnTo>
                  <a:lnTo>
                    <a:pt x="13928" y="10700"/>
                  </a:lnTo>
                  <a:lnTo>
                    <a:pt x="13953" y="10575"/>
                  </a:lnTo>
                  <a:lnTo>
                    <a:pt x="14007" y="10312"/>
                  </a:lnTo>
                  <a:lnTo>
                    <a:pt x="14064" y="10031"/>
                  </a:lnTo>
                  <a:lnTo>
                    <a:pt x="14126" y="9739"/>
                  </a:lnTo>
                  <a:lnTo>
                    <a:pt x="14189" y="9441"/>
                  </a:lnTo>
                  <a:lnTo>
                    <a:pt x="14254" y="9145"/>
                  </a:lnTo>
                  <a:lnTo>
                    <a:pt x="14317" y="8854"/>
                  </a:lnTo>
                  <a:lnTo>
                    <a:pt x="14378" y="8577"/>
                  </a:lnTo>
                  <a:lnTo>
                    <a:pt x="14436" y="8316"/>
                  </a:lnTo>
                  <a:lnTo>
                    <a:pt x="14488" y="8080"/>
                  </a:lnTo>
                  <a:lnTo>
                    <a:pt x="14534" y="7874"/>
                  </a:lnTo>
                  <a:lnTo>
                    <a:pt x="14572" y="7703"/>
                  </a:lnTo>
                  <a:lnTo>
                    <a:pt x="14601" y="7574"/>
                  </a:lnTo>
                  <a:lnTo>
                    <a:pt x="14620" y="7492"/>
                  </a:lnTo>
                  <a:lnTo>
                    <a:pt x="14626" y="7464"/>
                  </a:lnTo>
                  <a:lnTo>
                    <a:pt x="14630" y="7454"/>
                  </a:lnTo>
                  <a:lnTo>
                    <a:pt x="14639" y="7427"/>
                  </a:lnTo>
                  <a:lnTo>
                    <a:pt x="14656" y="7385"/>
                  </a:lnTo>
                  <a:lnTo>
                    <a:pt x="14680" y="7329"/>
                  </a:lnTo>
                  <a:lnTo>
                    <a:pt x="14693" y="7299"/>
                  </a:lnTo>
                  <a:lnTo>
                    <a:pt x="14709" y="7265"/>
                  </a:lnTo>
                  <a:lnTo>
                    <a:pt x="14727" y="7230"/>
                  </a:lnTo>
                  <a:lnTo>
                    <a:pt x="14746" y="7193"/>
                  </a:lnTo>
                  <a:lnTo>
                    <a:pt x="14767" y="7155"/>
                  </a:lnTo>
                  <a:lnTo>
                    <a:pt x="14790" y="7115"/>
                  </a:lnTo>
                  <a:lnTo>
                    <a:pt x="14814" y="7076"/>
                  </a:lnTo>
                  <a:lnTo>
                    <a:pt x="14840" y="7036"/>
                  </a:lnTo>
                  <a:lnTo>
                    <a:pt x="14868" y="6996"/>
                  </a:lnTo>
                  <a:lnTo>
                    <a:pt x="14897" y="6956"/>
                  </a:lnTo>
                  <a:lnTo>
                    <a:pt x="14927" y="6917"/>
                  </a:lnTo>
                  <a:lnTo>
                    <a:pt x="14960" y="6878"/>
                  </a:lnTo>
                  <a:lnTo>
                    <a:pt x="14994" y="6843"/>
                  </a:lnTo>
                  <a:lnTo>
                    <a:pt x="15030" y="6807"/>
                  </a:lnTo>
                  <a:lnTo>
                    <a:pt x="15068" y="6773"/>
                  </a:lnTo>
                  <a:lnTo>
                    <a:pt x="15108" y="6742"/>
                  </a:lnTo>
                  <a:lnTo>
                    <a:pt x="15148" y="6714"/>
                  </a:lnTo>
                  <a:lnTo>
                    <a:pt x="15191" y="6687"/>
                  </a:lnTo>
                  <a:lnTo>
                    <a:pt x="15235" y="6664"/>
                  </a:lnTo>
                  <a:lnTo>
                    <a:pt x="15281" y="6644"/>
                  </a:lnTo>
                  <a:lnTo>
                    <a:pt x="15328" y="6629"/>
                  </a:lnTo>
                  <a:lnTo>
                    <a:pt x="15377" y="6617"/>
                  </a:lnTo>
                  <a:lnTo>
                    <a:pt x="15429" y="6611"/>
                  </a:lnTo>
                  <a:lnTo>
                    <a:pt x="15482" y="6608"/>
                  </a:lnTo>
                  <a:lnTo>
                    <a:pt x="15532" y="6610"/>
                  </a:lnTo>
                  <a:lnTo>
                    <a:pt x="15580" y="6616"/>
                  </a:lnTo>
                  <a:lnTo>
                    <a:pt x="15623" y="6628"/>
                  </a:lnTo>
                  <a:lnTo>
                    <a:pt x="15661" y="6641"/>
                  </a:lnTo>
                  <a:lnTo>
                    <a:pt x="15697" y="6660"/>
                  </a:lnTo>
                  <a:lnTo>
                    <a:pt x="15728" y="6681"/>
                  </a:lnTo>
                  <a:lnTo>
                    <a:pt x="15757" y="6706"/>
                  </a:lnTo>
                  <a:lnTo>
                    <a:pt x="15781" y="6735"/>
                  </a:lnTo>
                  <a:lnTo>
                    <a:pt x="15803" y="6766"/>
                  </a:lnTo>
                  <a:lnTo>
                    <a:pt x="15822" y="6801"/>
                  </a:lnTo>
                  <a:lnTo>
                    <a:pt x="15839" y="6837"/>
                  </a:lnTo>
                  <a:lnTo>
                    <a:pt x="15852" y="6876"/>
                  </a:lnTo>
                  <a:lnTo>
                    <a:pt x="15864" y="6917"/>
                  </a:lnTo>
                  <a:lnTo>
                    <a:pt x="15873" y="6961"/>
                  </a:lnTo>
                  <a:lnTo>
                    <a:pt x="15879" y="7006"/>
                  </a:lnTo>
                  <a:lnTo>
                    <a:pt x="15886" y="7053"/>
                  </a:lnTo>
                  <a:lnTo>
                    <a:pt x="15889" y="7102"/>
                  </a:lnTo>
                  <a:lnTo>
                    <a:pt x="15891" y="7152"/>
                  </a:lnTo>
                  <a:lnTo>
                    <a:pt x="15891" y="7203"/>
                  </a:lnTo>
                  <a:lnTo>
                    <a:pt x="15891" y="7256"/>
                  </a:lnTo>
                  <a:lnTo>
                    <a:pt x="15888" y="7362"/>
                  </a:lnTo>
                  <a:lnTo>
                    <a:pt x="15883" y="7470"/>
                  </a:lnTo>
                  <a:lnTo>
                    <a:pt x="15875" y="7579"/>
                  </a:lnTo>
                  <a:lnTo>
                    <a:pt x="15869" y="7686"/>
                  </a:lnTo>
                  <a:lnTo>
                    <a:pt x="15866" y="7740"/>
                  </a:lnTo>
                  <a:lnTo>
                    <a:pt x="15864" y="7791"/>
                  </a:lnTo>
                  <a:lnTo>
                    <a:pt x="15862" y="7841"/>
                  </a:lnTo>
                  <a:lnTo>
                    <a:pt x="15862" y="7892"/>
                  </a:lnTo>
                  <a:lnTo>
                    <a:pt x="15859" y="7947"/>
                  </a:lnTo>
                  <a:lnTo>
                    <a:pt x="15853" y="8016"/>
                  </a:lnTo>
                  <a:lnTo>
                    <a:pt x="15844" y="8097"/>
                  </a:lnTo>
                  <a:lnTo>
                    <a:pt x="15830" y="8190"/>
                  </a:lnTo>
                  <a:lnTo>
                    <a:pt x="15814" y="8292"/>
                  </a:lnTo>
                  <a:lnTo>
                    <a:pt x="15794" y="8404"/>
                  </a:lnTo>
                  <a:lnTo>
                    <a:pt x="15772" y="8524"/>
                  </a:lnTo>
                  <a:lnTo>
                    <a:pt x="15748" y="8652"/>
                  </a:lnTo>
                  <a:lnTo>
                    <a:pt x="15722" y="8787"/>
                  </a:lnTo>
                  <a:lnTo>
                    <a:pt x="15693" y="8927"/>
                  </a:lnTo>
                  <a:lnTo>
                    <a:pt x="15662" y="9073"/>
                  </a:lnTo>
                  <a:lnTo>
                    <a:pt x="15631" y="9222"/>
                  </a:lnTo>
                  <a:lnTo>
                    <a:pt x="15564" y="9529"/>
                  </a:lnTo>
                  <a:lnTo>
                    <a:pt x="15494" y="9841"/>
                  </a:lnTo>
                  <a:lnTo>
                    <a:pt x="15421" y="10150"/>
                  </a:lnTo>
                  <a:lnTo>
                    <a:pt x="15351" y="10450"/>
                  </a:lnTo>
                  <a:lnTo>
                    <a:pt x="15283" y="10733"/>
                  </a:lnTo>
                  <a:lnTo>
                    <a:pt x="15220" y="10994"/>
                  </a:lnTo>
                  <a:lnTo>
                    <a:pt x="15163" y="11222"/>
                  </a:lnTo>
                  <a:lnTo>
                    <a:pt x="15116" y="11411"/>
                  </a:lnTo>
                  <a:lnTo>
                    <a:pt x="15078" y="11556"/>
                  </a:lnTo>
                  <a:lnTo>
                    <a:pt x="15054" y="11647"/>
                  </a:lnTo>
                  <a:lnTo>
                    <a:pt x="15048" y="11666"/>
                  </a:lnTo>
                  <a:lnTo>
                    <a:pt x="15042" y="11685"/>
                  </a:lnTo>
                  <a:lnTo>
                    <a:pt x="15033" y="11706"/>
                  </a:lnTo>
                  <a:lnTo>
                    <a:pt x="15026" y="11727"/>
                  </a:lnTo>
                  <a:lnTo>
                    <a:pt x="15016" y="11749"/>
                  </a:lnTo>
                  <a:lnTo>
                    <a:pt x="15006" y="11771"/>
                  </a:lnTo>
                  <a:lnTo>
                    <a:pt x="14995" y="11794"/>
                  </a:lnTo>
                  <a:lnTo>
                    <a:pt x="14983" y="11818"/>
                  </a:lnTo>
                  <a:lnTo>
                    <a:pt x="14970" y="11842"/>
                  </a:lnTo>
                  <a:lnTo>
                    <a:pt x="14957" y="11866"/>
                  </a:lnTo>
                  <a:lnTo>
                    <a:pt x="14942" y="11893"/>
                  </a:lnTo>
                  <a:lnTo>
                    <a:pt x="14926" y="11918"/>
                  </a:lnTo>
                  <a:lnTo>
                    <a:pt x="14893" y="11970"/>
                  </a:lnTo>
                  <a:lnTo>
                    <a:pt x="14856" y="12025"/>
                  </a:lnTo>
                  <a:lnTo>
                    <a:pt x="14815" y="12081"/>
                  </a:lnTo>
                  <a:lnTo>
                    <a:pt x="14771" y="12139"/>
                  </a:lnTo>
                  <a:lnTo>
                    <a:pt x="14748" y="12168"/>
                  </a:lnTo>
                  <a:lnTo>
                    <a:pt x="14724" y="12198"/>
                  </a:lnTo>
                  <a:lnTo>
                    <a:pt x="14699" y="12227"/>
                  </a:lnTo>
                  <a:lnTo>
                    <a:pt x="14673" y="12257"/>
                  </a:lnTo>
                  <a:lnTo>
                    <a:pt x="14645" y="12287"/>
                  </a:lnTo>
                  <a:lnTo>
                    <a:pt x="14618" y="12317"/>
                  </a:lnTo>
                  <a:lnTo>
                    <a:pt x="14590" y="12347"/>
                  </a:lnTo>
                  <a:lnTo>
                    <a:pt x="14559" y="12377"/>
                  </a:lnTo>
                  <a:lnTo>
                    <a:pt x="14529" y="12409"/>
                  </a:lnTo>
                  <a:lnTo>
                    <a:pt x="14498" y="12438"/>
                  </a:lnTo>
                  <a:lnTo>
                    <a:pt x="14466" y="12469"/>
                  </a:lnTo>
                  <a:lnTo>
                    <a:pt x="14433" y="12499"/>
                  </a:lnTo>
                  <a:close/>
                  <a:moveTo>
                    <a:pt x="13153" y="4420"/>
                  </a:moveTo>
                  <a:lnTo>
                    <a:pt x="13153" y="10411"/>
                  </a:lnTo>
                  <a:lnTo>
                    <a:pt x="13147" y="10425"/>
                  </a:lnTo>
                  <a:lnTo>
                    <a:pt x="13129" y="10465"/>
                  </a:lnTo>
                  <a:lnTo>
                    <a:pt x="13099" y="10526"/>
                  </a:lnTo>
                  <a:lnTo>
                    <a:pt x="13058" y="10604"/>
                  </a:lnTo>
                  <a:lnTo>
                    <a:pt x="13033" y="10649"/>
                  </a:lnTo>
                  <a:lnTo>
                    <a:pt x="13005" y="10698"/>
                  </a:lnTo>
                  <a:lnTo>
                    <a:pt x="12975" y="10749"/>
                  </a:lnTo>
                  <a:lnTo>
                    <a:pt x="12942" y="10803"/>
                  </a:lnTo>
                  <a:lnTo>
                    <a:pt x="12907" y="10857"/>
                  </a:lnTo>
                  <a:lnTo>
                    <a:pt x="12869" y="10914"/>
                  </a:lnTo>
                  <a:lnTo>
                    <a:pt x="12828" y="10971"/>
                  </a:lnTo>
                  <a:lnTo>
                    <a:pt x="12785" y="11029"/>
                  </a:lnTo>
                  <a:lnTo>
                    <a:pt x="12739" y="11087"/>
                  </a:lnTo>
                  <a:lnTo>
                    <a:pt x="12691" y="11145"/>
                  </a:lnTo>
                  <a:lnTo>
                    <a:pt x="12639" y="11201"/>
                  </a:lnTo>
                  <a:lnTo>
                    <a:pt x="12587" y="11256"/>
                  </a:lnTo>
                  <a:lnTo>
                    <a:pt x="12531" y="11309"/>
                  </a:lnTo>
                  <a:lnTo>
                    <a:pt x="12474" y="11361"/>
                  </a:lnTo>
                  <a:lnTo>
                    <a:pt x="12413" y="11409"/>
                  </a:lnTo>
                  <a:lnTo>
                    <a:pt x="12351" y="11454"/>
                  </a:lnTo>
                  <a:lnTo>
                    <a:pt x="12286" y="11496"/>
                  </a:lnTo>
                  <a:lnTo>
                    <a:pt x="12220" y="11533"/>
                  </a:lnTo>
                  <a:lnTo>
                    <a:pt x="12151" y="11566"/>
                  </a:lnTo>
                  <a:lnTo>
                    <a:pt x="12079" y="11594"/>
                  </a:lnTo>
                  <a:lnTo>
                    <a:pt x="12007" y="11617"/>
                  </a:lnTo>
                  <a:lnTo>
                    <a:pt x="11932" y="11633"/>
                  </a:lnTo>
                  <a:lnTo>
                    <a:pt x="11854" y="11643"/>
                  </a:lnTo>
                  <a:lnTo>
                    <a:pt x="11775" y="11647"/>
                  </a:lnTo>
                  <a:lnTo>
                    <a:pt x="11601" y="11647"/>
                  </a:lnTo>
                  <a:lnTo>
                    <a:pt x="11405" y="11647"/>
                  </a:lnTo>
                  <a:lnTo>
                    <a:pt x="11189" y="11647"/>
                  </a:lnTo>
                  <a:lnTo>
                    <a:pt x="10961" y="11647"/>
                  </a:lnTo>
                  <a:lnTo>
                    <a:pt x="10723" y="11647"/>
                  </a:lnTo>
                  <a:lnTo>
                    <a:pt x="10481" y="11647"/>
                  </a:lnTo>
                  <a:lnTo>
                    <a:pt x="10239" y="11647"/>
                  </a:lnTo>
                  <a:lnTo>
                    <a:pt x="10003" y="11647"/>
                  </a:lnTo>
                  <a:lnTo>
                    <a:pt x="9777" y="11647"/>
                  </a:lnTo>
                  <a:lnTo>
                    <a:pt x="9566" y="11647"/>
                  </a:lnTo>
                  <a:lnTo>
                    <a:pt x="9374" y="11647"/>
                  </a:lnTo>
                  <a:lnTo>
                    <a:pt x="9206" y="11647"/>
                  </a:lnTo>
                  <a:lnTo>
                    <a:pt x="9068" y="11647"/>
                  </a:lnTo>
                  <a:lnTo>
                    <a:pt x="8963" y="11647"/>
                  </a:lnTo>
                  <a:lnTo>
                    <a:pt x="8896" y="11647"/>
                  </a:lnTo>
                  <a:lnTo>
                    <a:pt x="8873" y="11647"/>
                  </a:lnTo>
                  <a:lnTo>
                    <a:pt x="8563" y="11825"/>
                  </a:lnTo>
                  <a:lnTo>
                    <a:pt x="8563" y="9981"/>
                  </a:lnTo>
                  <a:lnTo>
                    <a:pt x="10732" y="9981"/>
                  </a:lnTo>
                  <a:lnTo>
                    <a:pt x="10732" y="5939"/>
                  </a:lnTo>
                  <a:lnTo>
                    <a:pt x="9589" y="7083"/>
                  </a:lnTo>
                  <a:lnTo>
                    <a:pt x="9586" y="7086"/>
                  </a:lnTo>
                  <a:lnTo>
                    <a:pt x="9577" y="7095"/>
                  </a:lnTo>
                  <a:lnTo>
                    <a:pt x="9559" y="7109"/>
                  </a:lnTo>
                  <a:lnTo>
                    <a:pt x="9536" y="7127"/>
                  </a:lnTo>
                  <a:lnTo>
                    <a:pt x="9504" y="7148"/>
                  </a:lnTo>
                  <a:lnTo>
                    <a:pt x="9466" y="7171"/>
                  </a:lnTo>
                  <a:lnTo>
                    <a:pt x="9444" y="7184"/>
                  </a:lnTo>
                  <a:lnTo>
                    <a:pt x="9421" y="7195"/>
                  </a:lnTo>
                  <a:lnTo>
                    <a:pt x="9396" y="7208"/>
                  </a:lnTo>
                  <a:lnTo>
                    <a:pt x="9370" y="7220"/>
                  </a:lnTo>
                  <a:lnTo>
                    <a:pt x="9341" y="7232"/>
                  </a:lnTo>
                  <a:lnTo>
                    <a:pt x="9310" y="7244"/>
                  </a:lnTo>
                  <a:lnTo>
                    <a:pt x="9278" y="7256"/>
                  </a:lnTo>
                  <a:lnTo>
                    <a:pt x="9243" y="7266"/>
                  </a:lnTo>
                  <a:lnTo>
                    <a:pt x="9207" y="7278"/>
                  </a:lnTo>
                  <a:lnTo>
                    <a:pt x="9170" y="7287"/>
                  </a:lnTo>
                  <a:lnTo>
                    <a:pt x="9130" y="7296"/>
                  </a:lnTo>
                  <a:lnTo>
                    <a:pt x="9088" y="7304"/>
                  </a:lnTo>
                  <a:lnTo>
                    <a:pt x="9045" y="7312"/>
                  </a:lnTo>
                  <a:lnTo>
                    <a:pt x="8999" y="7317"/>
                  </a:lnTo>
                  <a:lnTo>
                    <a:pt x="8952" y="7321"/>
                  </a:lnTo>
                  <a:lnTo>
                    <a:pt x="8902" y="7324"/>
                  </a:lnTo>
                  <a:lnTo>
                    <a:pt x="8851" y="7326"/>
                  </a:lnTo>
                  <a:lnTo>
                    <a:pt x="8798" y="7326"/>
                  </a:lnTo>
                  <a:lnTo>
                    <a:pt x="8744" y="7324"/>
                  </a:lnTo>
                  <a:lnTo>
                    <a:pt x="8687" y="7321"/>
                  </a:lnTo>
                  <a:lnTo>
                    <a:pt x="8625" y="7317"/>
                  </a:lnTo>
                  <a:lnTo>
                    <a:pt x="8556" y="7314"/>
                  </a:lnTo>
                  <a:lnTo>
                    <a:pt x="8482" y="7310"/>
                  </a:lnTo>
                  <a:lnTo>
                    <a:pt x="8401" y="7307"/>
                  </a:lnTo>
                  <a:lnTo>
                    <a:pt x="8225" y="7303"/>
                  </a:lnTo>
                  <a:lnTo>
                    <a:pt x="8032" y="7301"/>
                  </a:lnTo>
                  <a:lnTo>
                    <a:pt x="7829" y="7300"/>
                  </a:lnTo>
                  <a:lnTo>
                    <a:pt x="7618" y="7300"/>
                  </a:lnTo>
                  <a:lnTo>
                    <a:pt x="7406" y="7301"/>
                  </a:lnTo>
                  <a:lnTo>
                    <a:pt x="7196" y="7303"/>
                  </a:lnTo>
                  <a:lnTo>
                    <a:pt x="6993" y="7306"/>
                  </a:lnTo>
                  <a:lnTo>
                    <a:pt x="6802" y="7308"/>
                  </a:lnTo>
                  <a:lnTo>
                    <a:pt x="6628" y="7312"/>
                  </a:lnTo>
                  <a:lnTo>
                    <a:pt x="6475" y="7315"/>
                  </a:lnTo>
                  <a:lnTo>
                    <a:pt x="6348" y="7317"/>
                  </a:lnTo>
                  <a:lnTo>
                    <a:pt x="6252" y="7319"/>
                  </a:lnTo>
                  <a:lnTo>
                    <a:pt x="6190" y="7321"/>
                  </a:lnTo>
                  <a:lnTo>
                    <a:pt x="6169" y="7321"/>
                  </a:lnTo>
                  <a:lnTo>
                    <a:pt x="6152" y="7307"/>
                  </a:lnTo>
                  <a:lnTo>
                    <a:pt x="6109" y="7270"/>
                  </a:lnTo>
                  <a:lnTo>
                    <a:pt x="6080" y="7242"/>
                  </a:lnTo>
                  <a:lnTo>
                    <a:pt x="6048" y="7209"/>
                  </a:lnTo>
                  <a:lnTo>
                    <a:pt x="6030" y="7190"/>
                  </a:lnTo>
                  <a:lnTo>
                    <a:pt x="6013" y="7169"/>
                  </a:lnTo>
                  <a:lnTo>
                    <a:pt x="5996" y="7148"/>
                  </a:lnTo>
                  <a:lnTo>
                    <a:pt x="5978" y="7125"/>
                  </a:lnTo>
                  <a:lnTo>
                    <a:pt x="5960" y="7101"/>
                  </a:lnTo>
                  <a:lnTo>
                    <a:pt x="5942" y="7076"/>
                  </a:lnTo>
                  <a:lnTo>
                    <a:pt x="5925" y="7049"/>
                  </a:lnTo>
                  <a:lnTo>
                    <a:pt x="5909" y="7022"/>
                  </a:lnTo>
                  <a:lnTo>
                    <a:pt x="5892" y="6994"/>
                  </a:lnTo>
                  <a:lnTo>
                    <a:pt x="5876" y="6963"/>
                  </a:lnTo>
                  <a:lnTo>
                    <a:pt x="5861" y="6932"/>
                  </a:lnTo>
                  <a:lnTo>
                    <a:pt x="5848" y="6899"/>
                  </a:lnTo>
                  <a:lnTo>
                    <a:pt x="5834" y="6867"/>
                  </a:lnTo>
                  <a:lnTo>
                    <a:pt x="5823" y="6832"/>
                  </a:lnTo>
                  <a:lnTo>
                    <a:pt x="5813" y="6798"/>
                  </a:lnTo>
                  <a:lnTo>
                    <a:pt x="5805" y="6762"/>
                  </a:lnTo>
                  <a:lnTo>
                    <a:pt x="5797" y="6725"/>
                  </a:lnTo>
                  <a:lnTo>
                    <a:pt x="5792" y="6686"/>
                  </a:lnTo>
                  <a:lnTo>
                    <a:pt x="5789" y="6648"/>
                  </a:lnTo>
                  <a:lnTo>
                    <a:pt x="5788" y="6608"/>
                  </a:lnTo>
                  <a:lnTo>
                    <a:pt x="5790" y="6569"/>
                  </a:lnTo>
                  <a:lnTo>
                    <a:pt x="5796" y="6532"/>
                  </a:lnTo>
                  <a:lnTo>
                    <a:pt x="5806" y="6499"/>
                  </a:lnTo>
                  <a:lnTo>
                    <a:pt x="5818" y="6467"/>
                  </a:lnTo>
                  <a:lnTo>
                    <a:pt x="5834" y="6438"/>
                  </a:lnTo>
                  <a:lnTo>
                    <a:pt x="5854" y="6409"/>
                  </a:lnTo>
                  <a:lnTo>
                    <a:pt x="5875" y="6384"/>
                  </a:lnTo>
                  <a:lnTo>
                    <a:pt x="5899" y="6360"/>
                  </a:lnTo>
                  <a:lnTo>
                    <a:pt x="5925" y="6339"/>
                  </a:lnTo>
                  <a:lnTo>
                    <a:pt x="5954" y="6319"/>
                  </a:lnTo>
                  <a:lnTo>
                    <a:pt x="5982" y="6301"/>
                  </a:lnTo>
                  <a:lnTo>
                    <a:pt x="6013" y="6285"/>
                  </a:lnTo>
                  <a:lnTo>
                    <a:pt x="6045" y="6270"/>
                  </a:lnTo>
                  <a:lnTo>
                    <a:pt x="6077" y="6256"/>
                  </a:lnTo>
                  <a:lnTo>
                    <a:pt x="6111" y="6245"/>
                  </a:lnTo>
                  <a:lnTo>
                    <a:pt x="6145" y="6233"/>
                  </a:lnTo>
                  <a:lnTo>
                    <a:pt x="6178" y="6224"/>
                  </a:lnTo>
                  <a:lnTo>
                    <a:pt x="6211" y="6216"/>
                  </a:lnTo>
                  <a:lnTo>
                    <a:pt x="6243" y="6209"/>
                  </a:lnTo>
                  <a:lnTo>
                    <a:pt x="6276" y="6203"/>
                  </a:lnTo>
                  <a:lnTo>
                    <a:pt x="6335" y="6193"/>
                  </a:lnTo>
                  <a:lnTo>
                    <a:pt x="6390" y="6187"/>
                  </a:lnTo>
                  <a:lnTo>
                    <a:pt x="6471" y="6181"/>
                  </a:lnTo>
                  <a:lnTo>
                    <a:pt x="6501" y="6180"/>
                  </a:lnTo>
                  <a:lnTo>
                    <a:pt x="8639" y="6180"/>
                  </a:lnTo>
                  <a:lnTo>
                    <a:pt x="10873" y="4088"/>
                  </a:lnTo>
                  <a:lnTo>
                    <a:pt x="10878" y="4084"/>
                  </a:lnTo>
                  <a:lnTo>
                    <a:pt x="10895" y="4072"/>
                  </a:lnTo>
                  <a:lnTo>
                    <a:pt x="10922" y="4054"/>
                  </a:lnTo>
                  <a:lnTo>
                    <a:pt x="10961" y="4031"/>
                  </a:lnTo>
                  <a:lnTo>
                    <a:pt x="10983" y="4019"/>
                  </a:lnTo>
                  <a:lnTo>
                    <a:pt x="11009" y="4005"/>
                  </a:lnTo>
                  <a:lnTo>
                    <a:pt x="11037" y="3990"/>
                  </a:lnTo>
                  <a:lnTo>
                    <a:pt x="11068" y="3976"/>
                  </a:lnTo>
                  <a:lnTo>
                    <a:pt x="11101" y="3961"/>
                  </a:lnTo>
                  <a:lnTo>
                    <a:pt x="11137" y="3945"/>
                  </a:lnTo>
                  <a:lnTo>
                    <a:pt x="11176" y="3931"/>
                  </a:lnTo>
                  <a:lnTo>
                    <a:pt x="11216" y="3916"/>
                  </a:lnTo>
                  <a:lnTo>
                    <a:pt x="11260" y="3902"/>
                  </a:lnTo>
                  <a:lnTo>
                    <a:pt x="11307" y="3889"/>
                  </a:lnTo>
                  <a:lnTo>
                    <a:pt x="11355" y="3875"/>
                  </a:lnTo>
                  <a:lnTo>
                    <a:pt x="11406" y="3863"/>
                  </a:lnTo>
                  <a:lnTo>
                    <a:pt x="11459" y="3853"/>
                  </a:lnTo>
                  <a:lnTo>
                    <a:pt x="11515" y="3842"/>
                  </a:lnTo>
                  <a:lnTo>
                    <a:pt x="11573" y="3835"/>
                  </a:lnTo>
                  <a:lnTo>
                    <a:pt x="11634" y="3828"/>
                  </a:lnTo>
                  <a:lnTo>
                    <a:pt x="11697" y="3823"/>
                  </a:lnTo>
                  <a:lnTo>
                    <a:pt x="11762" y="3819"/>
                  </a:lnTo>
                  <a:lnTo>
                    <a:pt x="11830" y="3818"/>
                  </a:lnTo>
                  <a:lnTo>
                    <a:pt x="11900" y="3820"/>
                  </a:lnTo>
                  <a:lnTo>
                    <a:pt x="11972" y="3824"/>
                  </a:lnTo>
                  <a:lnTo>
                    <a:pt x="12047" y="3830"/>
                  </a:lnTo>
                  <a:lnTo>
                    <a:pt x="12123" y="3839"/>
                  </a:lnTo>
                  <a:lnTo>
                    <a:pt x="12203" y="3851"/>
                  </a:lnTo>
                  <a:lnTo>
                    <a:pt x="12281" y="3866"/>
                  </a:lnTo>
                  <a:lnTo>
                    <a:pt x="12354" y="3880"/>
                  </a:lnTo>
                  <a:lnTo>
                    <a:pt x="12423" y="3898"/>
                  </a:lnTo>
                  <a:lnTo>
                    <a:pt x="12489" y="3916"/>
                  </a:lnTo>
                  <a:lnTo>
                    <a:pt x="12550" y="3936"/>
                  </a:lnTo>
                  <a:lnTo>
                    <a:pt x="12608" y="3957"/>
                  </a:lnTo>
                  <a:lnTo>
                    <a:pt x="12661" y="3978"/>
                  </a:lnTo>
                  <a:lnTo>
                    <a:pt x="12712" y="4000"/>
                  </a:lnTo>
                  <a:lnTo>
                    <a:pt x="12759" y="4023"/>
                  </a:lnTo>
                  <a:lnTo>
                    <a:pt x="12802" y="4046"/>
                  </a:lnTo>
                  <a:lnTo>
                    <a:pt x="12842" y="4070"/>
                  </a:lnTo>
                  <a:lnTo>
                    <a:pt x="12879" y="4094"/>
                  </a:lnTo>
                  <a:lnTo>
                    <a:pt x="12913" y="4118"/>
                  </a:lnTo>
                  <a:lnTo>
                    <a:pt x="12944" y="4143"/>
                  </a:lnTo>
                  <a:lnTo>
                    <a:pt x="12973" y="4166"/>
                  </a:lnTo>
                  <a:lnTo>
                    <a:pt x="12999" y="4190"/>
                  </a:lnTo>
                  <a:lnTo>
                    <a:pt x="13021" y="4213"/>
                  </a:lnTo>
                  <a:lnTo>
                    <a:pt x="13042" y="4235"/>
                  </a:lnTo>
                  <a:lnTo>
                    <a:pt x="13061" y="4257"/>
                  </a:lnTo>
                  <a:lnTo>
                    <a:pt x="13078" y="4279"/>
                  </a:lnTo>
                  <a:lnTo>
                    <a:pt x="13092" y="4299"/>
                  </a:lnTo>
                  <a:lnTo>
                    <a:pt x="13105" y="4318"/>
                  </a:lnTo>
                  <a:lnTo>
                    <a:pt x="13115" y="4336"/>
                  </a:lnTo>
                  <a:lnTo>
                    <a:pt x="13125" y="4352"/>
                  </a:lnTo>
                  <a:lnTo>
                    <a:pt x="13138" y="4381"/>
                  </a:lnTo>
                  <a:lnTo>
                    <a:pt x="13147" y="4403"/>
                  </a:lnTo>
                  <a:lnTo>
                    <a:pt x="13152" y="4416"/>
                  </a:lnTo>
                  <a:lnTo>
                    <a:pt x="13153" y="4420"/>
                  </a:lnTo>
                  <a:close/>
                  <a:moveTo>
                    <a:pt x="12250" y="0"/>
                  </a:moveTo>
                  <a:lnTo>
                    <a:pt x="12331" y="2"/>
                  </a:lnTo>
                  <a:lnTo>
                    <a:pt x="12410" y="8"/>
                  </a:lnTo>
                  <a:lnTo>
                    <a:pt x="12488" y="19"/>
                  </a:lnTo>
                  <a:lnTo>
                    <a:pt x="12565" y="33"/>
                  </a:lnTo>
                  <a:lnTo>
                    <a:pt x="12640" y="50"/>
                  </a:lnTo>
                  <a:lnTo>
                    <a:pt x="12715" y="71"/>
                  </a:lnTo>
                  <a:lnTo>
                    <a:pt x="12788" y="95"/>
                  </a:lnTo>
                  <a:lnTo>
                    <a:pt x="12860" y="124"/>
                  </a:lnTo>
                  <a:lnTo>
                    <a:pt x="12929" y="155"/>
                  </a:lnTo>
                  <a:lnTo>
                    <a:pt x="12996" y="190"/>
                  </a:lnTo>
                  <a:lnTo>
                    <a:pt x="13062" y="228"/>
                  </a:lnTo>
                  <a:lnTo>
                    <a:pt x="13126" y="269"/>
                  </a:lnTo>
                  <a:lnTo>
                    <a:pt x="13187" y="313"/>
                  </a:lnTo>
                  <a:lnTo>
                    <a:pt x="13246" y="360"/>
                  </a:lnTo>
                  <a:lnTo>
                    <a:pt x="13303" y="409"/>
                  </a:lnTo>
                  <a:lnTo>
                    <a:pt x="13359" y="461"/>
                  </a:lnTo>
                  <a:lnTo>
                    <a:pt x="13410" y="515"/>
                  </a:lnTo>
                  <a:lnTo>
                    <a:pt x="13459" y="572"/>
                  </a:lnTo>
                  <a:lnTo>
                    <a:pt x="13505" y="631"/>
                  </a:lnTo>
                  <a:lnTo>
                    <a:pt x="13550" y="693"/>
                  </a:lnTo>
                  <a:lnTo>
                    <a:pt x="13590" y="757"/>
                  </a:lnTo>
                  <a:lnTo>
                    <a:pt x="13628" y="822"/>
                  </a:lnTo>
                  <a:lnTo>
                    <a:pt x="13663" y="891"/>
                  </a:lnTo>
                  <a:lnTo>
                    <a:pt x="13694" y="960"/>
                  </a:lnTo>
                  <a:lnTo>
                    <a:pt x="13723" y="1031"/>
                  </a:lnTo>
                  <a:lnTo>
                    <a:pt x="13748" y="1104"/>
                  </a:lnTo>
                  <a:lnTo>
                    <a:pt x="13769" y="1178"/>
                  </a:lnTo>
                  <a:lnTo>
                    <a:pt x="13786" y="1254"/>
                  </a:lnTo>
                  <a:lnTo>
                    <a:pt x="13800" y="1331"/>
                  </a:lnTo>
                  <a:lnTo>
                    <a:pt x="13811" y="1409"/>
                  </a:lnTo>
                  <a:lnTo>
                    <a:pt x="13816" y="1489"/>
                  </a:lnTo>
                  <a:lnTo>
                    <a:pt x="13819" y="1568"/>
                  </a:lnTo>
                  <a:lnTo>
                    <a:pt x="13816" y="1650"/>
                  </a:lnTo>
                  <a:lnTo>
                    <a:pt x="13811" y="1729"/>
                  </a:lnTo>
                  <a:lnTo>
                    <a:pt x="13800" y="1807"/>
                  </a:lnTo>
                  <a:lnTo>
                    <a:pt x="13786" y="1884"/>
                  </a:lnTo>
                  <a:lnTo>
                    <a:pt x="13769" y="1961"/>
                  </a:lnTo>
                  <a:lnTo>
                    <a:pt x="13748" y="2035"/>
                  </a:lnTo>
                  <a:lnTo>
                    <a:pt x="13723" y="2107"/>
                  </a:lnTo>
                  <a:lnTo>
                    <a:pt x="13694" y="2179"/>
                  </a:lnTo>
                  <a:lnTo>
                    <a:pt x="13663" y="2248"/>
                  </a:lnTo>
                  <a:lnTo>
                    <a:pt x="13628" y="2316"/>
                  </a:lnTo>
                  <a:lnTo>
                    <a:pt x="13590" y="2382"/>
                  </a:lnTo>
                  <a:lnTo>
                    <a:pt x="13550" y="2445"/>
                  </a:lnTo>
                  <a:lnTo>
                    <a:pt x="13505" y="2507"/>
                  </a:lnTo>
                  <a:lnTo>
                    <a:pt x="13459" y="2566"/>
                  </a:lnTo>
                  <a:lnTo>
                    <a:pt x="13410" y="2623"/>
                  </a:lnTo>
                  <a:lnTo>
                    <a:pt x="13359" y="2677"/>
                  </a:lnTo>
                  <a:lnTo>
                    <a:pt x="13303" y="2729"/>
                  </a:lnTo>
                  <a:lnTo>
                    <a:pt x="13246" y="2779"/>
                  </a:lnTo>
                  <a:lnTo>
                    <a:pt x="13187" y="2825"/>
                  </a:lnTo>
                  <a:lnTo>
                    <a:pt x="13126" y="2869"/>
                  </a:lnTo>
                  <a:lnTo>
                    <a:pt x="13062" y="2910"/>
                  </a:lnTo>
                  <a:lnTo>
                    <a:pt x="12996" y="2948"/>
                  </a:lnTo>
                  <a:lnTo>
                    <a:pt x="12929" y="2983"/>
                  </a:lnTo>
                  <a:lnTo>
                    <a:pt x="12860" y="3014"/>
                  </a:lnTo>
                  <a:lnTo>
                    <a:pt x="12788" y="3042"/>
                  </a:lnTo>
                  <a:lnTo>
                    <a:pt x="12715" y="3067"/>
                  </a:lnTo>
                  <a:lnTo>
                    <a:pt x="12640" y="3088"/>
                  </a:lnTo>
                  <a:lnTo>
                    <a:pt x="12565" y="3106"/>
                  </a:lnTo>
                  <a:lnTo>
                    <a:pt x="12488" y="3120"/>
                  </a:lnTo>
                  <a:lnTo>
                    <a:pt x="12410" y="3129"/>
                  </a:lnTo>
                  <a:lnTo>
                    <a:pt x="12331" y="3135"/>
                  </a:lnTo>
                  <a:lnTo>
                    <a:pt x="12250" y="3138"/>
                  </a:lnTo>
                  <a:lnTo>
                    <a:pt x="12170" y="3135"/>
                  </a:lnTo>
                  <a:lnTo>
                    <a:pt x="12090" y="3129"/>
                  </a:lnTo>
                  <a:lnTo>
                    <a:pt x="12011" y="3120"/>
                  </a:lnTo>
                  <a:lnTo>
                    <a:pt x="11935" y="3106"/>
                  </a:lnTo>
                  <a:lnTo>
                    <a:pt x="11859" y="3088"/>
                  </a:lnTo>
                  <a:lnTo>
                    <a:pt x="11785" y="3067"/>
                  </a:lnTo>
                  <a:lnTo>
                    <a:pt x="11711" y="3042"/>
                  </a:lnTo>
                  <a:lnTo>
                    <a:pt x="11641" y="3014"/>
                  </a:lnTo>
                  <a:lnTo>
                    <a:pt x="11571" y="2983"/>
                  </a:lnTo>
                  <a:lnTo>
                    <a:pt x="11504" y="2948"/>
                  </a:lnTo>
                  <a:lnTo>
                    <a:pt x="11438" y="2910"/>
                  </a:lnTo>
                  <a:lnTo>
                    <a:pt x="11375" y="2869"/>
                  </a:lnTo>
                  <a:lnTo>
                    <a:pt x="11313" y="2825"/>
                  </a:lnTo>
                  <a:lnTo>
                    <a:pt x="11253" y="2779"/>
                  </a:lnTo>
                  <a:lnTo>
                    <a:pt x="11197" y="2729"/>
                  </a:lnTo>
                  <a:lnTo>
                    <a:pt x="11143" y="2677"/>
                  </a:lnTo>
                  <a:lnTo>
                    <a:pt x="11091" y="2623"/>
                  </a:lnTo>
                  <a:lnTo>
                    <a:pt x="11041" y="2566"/>
                  </a:lnTo>
                  <a:lnTo>
                    <a:pt x="10994" y="2507"/>
                  </a:lnTo>
                  <a:lnTo>
                    <a:pt x="10950" y="2445"/>
                  </a:lnTo>
                  <a:lnTo>
                    <a:pt x="10909" y="2382"/>
                  </a:lnTo>
                  <a:lnTo>
                    <a:pt x="10871" y="2316"/>
                  </a:lnTo>
                  <a:lnTo>
                    <a:pt x="10837" y="2248"/>
                  </a:lnTo>
                  <a:lnTo>
                    <a:pt x="10805" y="2179"/>
                  </a:lnTo>
                  <a:lnTo>
                    <a:pt x="10777" y="2107"/>
                  </a:lnTo>
                  <a:lnTo>
                    <a:pt x="10753" y="2035"/>
                  </a:lnTo>
                  <a:lnTo>
                    <a:pt x="10731" y="1961"/>
                  </a:lnTo>
                  <a:lnTo>
                    <a:pt x="10714" y="1884"/>
                  </a:lnTo>
                  <a:lnTo>
                    <a:pt x="10701" y="1807"/>
                  </a:lnTo>
                  <a:lnTo>
                    <a:pt x="10690" y="1729"/>
                  </a:lnTo>
                  <a:lnTo>
                    <a:pt x="10684" y="1650"/>
                  </a:lnTo>
                  <a:lnTo>
                    <a:pt x="10683" y="1568"/>
                  </a:lnTo>
                  <a:lnTo>
                    <a:pt x="10684" y="1489"/>
                  </a:lnTo>
                  <a:lnTo>
                    <a:pt x="10690" y="1409"/>
                  </a:lnTo>
                  <a:lnTo>
                    <a:pt x="10701" y="1331"/>
                  </a:lnTo>
                  <a:lnTo>
                    <a:pt x="10714" y="1254"/>
                  </a:lnTo>
                  <a:lnTo>
                    <a:pt x="10731" y="1178"/>
                  </a:lnTo>
                  <a:lnTo>
                    <a:pt x="10753" y="1104"/>
                  </a:lnTo>
                  <a:lnTo>
                    <a:pt x="10777" y="1031"/>
                  </a:lnTo>
                  <a:lnTo>
                    <a:pt x="10805" y="960"/>
                  </a:lnTo>
                  <a:lnTo>
                    <a:pt x="10837" y="891"/>
                  </a:lnTo>
                  <a:lnTo>
                    <a:pt x="10871" y="822"/>
                  </a:lnTo>
                  <a:lnTo>
                    <a:pt x="10909" y="757"/>
                  </a:lnTo>
                  <a:lnTo>
                    <a:pt x="10950" y="693"/>
                  </a:lnTo>
                  <a:lnTo>
                    <a:pt x="10994" y="631"/>
                  </a:lnTo>
                  <a:lnTo>
                    <a:pt x="11041" y="572"/>
                  </a:lnTo>
                  <a:lnTo>
                    <a:pt x="11091" y="515"/>
                  </a:lnTo>
                  <a:lnTo>
                    <a:pt x="11143" y="461"/>
                  </a:lnTo>
                  <a:lnTo>
                    <a:pt x="11197" y="409"/>
                  </a:lnTo>
                  <a:lnTo>
                    <a:pt x="11253" y="360"/>
                  </a:lnTo>
                  <a:lnTo>
                    <a:pt x="11313" y="313"/>
                  </a:lnTo>
                  <a:lnTo>
                    <a:pt x="11375" y="269"/>
                  </a:lnTo>
                  <a:lnTo>
                    <a:pt x="11438" y="228"/>
                  </a:lnTo>
                  <a:lnTo>
                    <a:pt x="11504" y="190"/>
                  </a:lnTo>
                  <a:lnTo>
                    <a:pt x="11571" y="155"/>
                  </a:lnTo>
                  <a:lnTo>
                    <a:pt x="11641" y="124"/>
                  </a:lnTo>
                  <a:lnTo>
                    <a:pt x="11711" y="95"/>
                  </a:lnTo>
                  <a:lnTo>
                    <a:pt x="11785" y="71"/>
                  </a:lnTo>
                  <a:lnTo>
                    <a:pt x="11859" y="50"/>
                  </a:lnTo>
                  <a:lnTo>
                    <a:pt x="11935" y="33"/>
                  </a:lnTo>
                  <a:lnTo>
                    <a:pt x="12011" y="19"/>
                  </a:lnTo>
                  <a:lnTo>
                    <a:pt x="12090" y="8"/>
                  </a:lnTo>
                  <a:lnTo>
                    <a:pt x="12170" y="2"/>
                  </a:lnTo>
                  <a:lnTo>
                    <a:pt x="12250" y="0"/>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endParaRPr>
            </a:p>
          </p:txBody>
        </p:sp>
        <p:grpSp>
          <p:nvGrpSpPr>
            <p:cNvPr id="15" name="组合 300"/>
            <p:cNvGrpSpPr/>
            <p:nvPr/>
          </p:nvGrpSpPr>
          <p:grpSpPr>
            <a:xfrm rot="8896630">
              <a:off x="753904" y="1415661"/>
              <a:ext cx="284795" cy="259481"/>
              <a:chOff x="2468404" y="1583301"/>
              <a:chExt cx="284795" cy="259481"/>
            </a:xfrm>
          </p:grpSpPr>
          <p:sp>
            <p:nvSpPr>
              <p:cNvPr id="343" name="Freeform 52"/>
              <p:cNvSpPr/>
              <p:nvPr/>
            </p:nvSpPr>
            <p:spPr bwMode="auto">
              <a:xfrm>
                <a:off x="2468404" y="1583301"/>
                <a:ext cx="75946" cy="259481"/>
              </a:xfrm>
              <a:custGeom>
                <a:avLst/>
                <a:gdLst/>
                <a:ahLst/>
                <a:cxnLst>
                  <a:cxn ang="0">
                    <a:pos x="16" y="0"/>
                  </a:cxn>
                  <a:cxn ang="0">
                    <a:pos x="16" y="0"/>
                  </a:cxn>
                  <a:cxn ang="0">
                    <a:pos x="10" y="8"/>
                  </a:cxn>
                  <a:cxn ang="0">
                    <a:pos x="4" y="18"/>
                  </a:cxn>
                  <a:cxn ang="0">
                    <a:pos x="2" y="28"/>
                  </a:cxn>
                  <a:cxn ang="0">
                    <a:pos x="0" y="38"/>
                  </a:cxn>
                  <a:cxn ang="0">
                    <a:pos x="0" y="38"/>
                  </a:cxn>
                  <a:cxn ang="0">
                    <a:pos x="2" y="50"/>
                  </a:cxn>
                  <a:cxn ang="0">
                    <a:pos x="6" y="60"/>
                  </a:cxn>
                  <a:cxn ang="0">
                    <a:pos x="12" y="72"/>
                  </a:cxn>
                  <a:cxn ang="0">
                    <a:pos x="18" y="80"/>
                  </a:cxn>
                  <a:cxn ang="0">
                    <a:pos x="18" y="80"/>
                  </a:cxn>
                  <a:cxn ang="0">
                    <a:pos x="22" y="82"/>
                  </a:cxn>
                  <a:cxn ang="0">
                    <a:pos x="24" y="80"/>
                  </a:cxn>
                  <a:cxn ang="0">
                    <a:pos x="24" y="80"/>
                  </a:cxn>
                  <a:cxn ang="0">
                    <a:pos x="24" y="78"/>
                  </a:cxn>
                  <a:cxn ang="0">
                    <a:pos x="24" y="76"/>
                  </a:cxn>
                  <a:cxn ang="0">
                    <a:pos x="24" y="76"/>
                  </a:cxn>
                  <a:cxn ang="0">
                    <a:pos x="16" y="68"/>
                  </a:cxn>
                  <a:cxn ang="0">
                    <a:pos x="12" y="58"/>
                  </a:cxn>
                  <a:cxn ang="0">
                    <a:pos x="8" y="48"/>
                  </a:cxn>
                  <a:cxn ang="0">
                    <a:pos x="8" y="38"/>
                  </a:cxn>
                  <a:cxn ang="0">
                    <a:pos x="8" y="38"/>
                  </a:cxn>
                  <a:cxn ang="0">
                    <a:pos x="8" y="30"/>
                  </a:cxn>
                  <a:cxn ang="0">
                    <a:pos x="12" y="20"/>
                  </a:cxn>
                  <a:cxn ang="0">
                    <a:pos x="16" y="12"/>
                  </a:cxn>
                  <a:cxn ang="0">
                    <a:pos x="22" y="6"/>
                  </a:cxn>
                  <a:cxn ang="0">
                    <a:pos x="22" y="6"/>
                  </a:cxn>
                  <a:cxn ang="0">
                    <a:pos x="22" y="2"/>
                  </a:cxn>
                  <a:cxn ang="0">
                    <a:pos x="22" y="0"/>
                  </a:cxn>
                  <a:cxn ang="0">
                    <a:pos x="22" y="0"/>
                  </a:cxn>
                  <a:cxn ang="0">
                    <a:pos x="18" y="0"/>
                  </a:cxn>
                  <a:cxn ang="0">
                    <a:pos x="16" y="0"/>
                  </a:cxn>
                  <a:cxn ang="0">
                    <a:pos x="16" y="0"/>
                  </a:cxn>
                </a:cxnLst>
                <a:rect l="0" t="0" r="r" b="b"/>
                <a:pathLst>
                  <a:path w="24" h="82">
                    <a:moveTo>
                      <a:pt x="16" y="0"/>
                    </a:moveTo>
                    <a:lnTo>
                      <a:pt x="16" y="0"/>
                    </a:lnTo>
                    <a:lnTo>
                      <a:pt x="10" y="8"/>
                    </a:lnTo>
                    <a:lnTo>
                      <a:pt x="4" y="18"/>
                    </a:lnTo>
                    <a:lnTo>
                      <a:pt x="2" y="28"/>
                    </a:lnTo>
                    <a:lnTo>
                      <a:pt x="0" y="38"/>
                    </a:lnTo>
                    <a:lnTo>
                      <a:pt x="0" y="38"/>
                    </a:lnTo>
                    <a:lnTo>
                      <a:pt x="2" y="50"/>
                    </a:lnTo>
                    <a:lnTo>
                      <a:pt x="6" y="60"/>
                    </a:lnTo>
                    <a:lnTo>
                      <a:pt x="12" y="72"/>
                    </a:lnTo>
                    <a:lnTo>
                      <a:pt x="18" y="80"/>
                    </a:lnTo>
                    <a:lnTo>
                      <a:pt x="18" y="80"/>
                    </a:lnTo>
                    <a:lnTo>
                      <a:pt x="22" y="82"/>
                    </a:lnTo>
                    <a:lnTo>
                      <a:pt x="24" y="80"/>
                    </a:lnTo>
                    <a:lnTo>
                      <a:pt x="24" y="80"/>
                    </a:lnTo>
                    <a:lnTo>
                      <a:pt x="24" y="78"/>
                    </a:lnTo>
                    <a:lnTo>
                      <a:pt x="24" y="76"/>
                    </a:lnTo>
                    <a:lnTo>
                      <a:pt x="24" y="76"/>
                    </a:lnTo>
                    <a:lnTo>
                      <a:pt x="16" y="68"/>
                    </a:lnTo>
                    <a:lnTo>
                      <a:pt x="12" y="58"/>
                    </a:lnTo>
                    <a:lnTo>
                      <a:pt x="8" y="48"/>
                    </a:lnTo>
                    <a:lnTo>
                      <a:pt x="8" y="38"/>
                    </a:lnTo>
                    <a:lnTo>
                      <a:pt x="8" y="38"/>
                    </a:lnTo>
                    <a:lnTo>
                      <a:pt x="8" y="30"/>
                    </a:lnTo>
                    <a:lnTo>
                      <a:pt x="12" y="20"/>
                    </a:lnTo>
                    <a:lnTo>
                      <a:pt x="16" y="12"/>
                    </a:lnTo>
                    <a:lnTo>
                      <a:pt x="22" y="6"/>
                    </a:lnTo>
                    <a:lnTo>
                      <a:pt x="22" y="6"/>
                    </a:lnTo>
                    <a:lnTo>
                      <a:pt x="22" y="2"/>
                    </a:lnTo>
                    <a:lnTo>
                      <a:pt x="22" y="0"/>
                    </a:lnTo>
                    <a:lnTo>
                      <a:pt x="22" y="0"/>
                    </a:lnTo>
                    <a:lnTo>
                      <a:pt x="18" y="0"/>
                    </a:lnTo>
                    <a:lnTo>
                      <a:pt x="16" y="0"/>
                    </a:lnTo>
                    <a:lnTo>
                      <a:pt x="16" y="0"/>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44" name="Freeform 53"/>
              <p:cNvSpPr/>
              <p:nvPr/>
            </p:nvSpPr>
            <p:spPr bwMode="auto">
              <a:xfrm>
                <a:off x="2538020" y="1602287"/>
                <a:ext cx="69617" cy="221508"/>
              </a:xfrm>
              <a:custGeom>
                <a:avLst/>
                <a:gdLst/>
                <a:ahLst/>
                <a:cxnLst>
                  <a:cxn ang="0">
                    <a:pos x="14" y="0"/>
                  </a:cxn>
                  <a:cxn ang="0">
                    <a:pos x="14" y="0"/>
                  </a:cxn>
                  <a:cxn ang="0">
                    <a:pos x="8" y="8"/>
                  </a:cxn>
                  <a:cxn ang="0">
                    <a:pos x="4" y="16"/>
                  </a:cxn>
                  <a:cxn ang="0">
                    <a:pos x="0" y="24"/>
                  </a:cxn>
                  <a:cxn ang="0">
                    <a:pos x="0" y="32"/>
                  </a:cxn>
                  <a:cxn ang="0">
                    <a:pos x="0" y="32"/>
                  </a:cxn>
                  <a:cxn ang="0">
                    <a:pos x="2" y="42"/>
                  </a:cxn>
                  <a:cxn ang="0">
                    <a:pos x="4" y="52"/>
                  </a:cxn>
                  <a:cxn ang="0">
                    <a:pos x="8" y="60"/>
                  </a:cxn>
                  <a:cxn ang="0">
                    <a:pos x="16" y="68"/>
                  </a:cxn>
                  <a:cxn ang="0">
                    <a:pos x="16" y="68"/>
                  </a:cxn>
                  <a:cxn ang="0">
                    <a:pos x="18" y="70"/>
                  </a:cxn>
                  <a:cxn ang="0">
                    <a:pos x="20" y="68"/>
                  </a:cxn>
                  <a:cxn ang="0">
                    <a:pos x="20" y="68"/>
                  </a:cxn>
                  <a:cxn ang="0">
                    <a:pos x="22" y="66"/>
                  </a:cxn>
                  <a:cxn ang="0">
                    <a:pos x="20" y="64"/>
                  </a:cxn>
                  <a:cxn ang="0">
                    <a:pos x="20" y="64"/>
                  </a:cxn>
                  <a:cxn ang="0">
                    <a:pos x="14" y="56"/>
                  </a:cxn>
                  <a:cxn ang="0">
                    <a:pos x="10" y="48"/>
                  </a:cxn>
                  <a:cxn ang="0">
                    <a:pos x="8" y="40"/>
                  </a:cxn>
                  <a:cxn ang="0">
                    <a:pos x="8" y="32"/>
                  </a:cxn>
                  <a:cxn ang="0">
                    <a:pos x="8" y="32"/>
                  </a:cxn>
                  <a:cxn ang="0">
                    <a:pos x="8" y="26"/>
                  </a:cxn>
                  <a:cxn ang="0">
                    <a:pos x="10" y="18"/>
                  </a:cxn>
                  <a:cxn ang="0">
                    <a:pos x="14" y="12"/>
                  </a:cxn>
                  <a:cxn ang="0">
                    <a:pos x="18" y="6"/>
                  </a:cxn>
                  <a:cxn ang="0">
                    <a:pos x="18" y="6"/>
                  </a:cxn>
                  <a:cxn ang="0">
                    <a:pos x="20" y="4"/>
                  </a:cxn>
                  <a:cxn ang="0">
                    <a:pos x="18" y="0"/>
                  </a:cxn>
                  <a:cxn ang="0">
                    <a:pos x="18" y="0"/>
                  </a:cxn>
                  <a:cxn ang="0">
                    <a:pos x="16" y="0"/>
                  </a:cxn>
                  <a:cxn ang="0">
                    <a:pos x="14" y="0"/>
                  </a:cxn>
                  <a:cxn ang="0">
                    <a:pos x="14" y="0"/>
                  </a:cxn>
                </a:cxnLst>
                <a:rect l="0" t="0" r="r" b="b"/>
                <a:pathLst>
                  <a:path w="22" h="70">
                    <a:moveTo>
                      <a:pt x="14" y="0"/>
                    </a:moveTo>
                    <a:lnTo>
                      <a:pt x="14" y="0"/>
                    </a:lnTo>
                    <a:lnTo>
                      <a:pt x="8" y="8"/>
                    </a:lnTo>
                    <a:lnTo>
                      <a:pt x="4" y="16"/>
                    </a:lnTo>
                    <a:lnTo>
                      <a:pt x="0" y="24"/>
                    </a:lnTo>
                    <a:lnTo>
                      <a:pt x="0" y="32"/>
                    </a:lnTo>
                    <a:lnTo>
                      <a:pt x="0" y="32"/>
                    </a:lnTo>
                    <a:lnTo>
                      <a:pt x="2" y="42"/>
                    </a:lnTo>
                    <a:lnTo>
                      <a:pt x="4" y="52"/>
                    </a:lnTo>
                    <a:lnTo>
                      <a:pt x="8" y="60"/>
                    </a:lnTo>
                    <a:lnTo>
                      <a:pt x="16" y="68"/>
                    </a:lnTo>
                    <a:lnTo>
                      <a:pt x="16" y="68"/>
                    </a:lnTo>
                    <a:lnTo>
                      <a:pt x="18" y="70"/>
                    </a:lnTo>
                    <a:lnTo>
                      <a:pt x="20" y="68"/>
                    </a:lnTo>
                    <a:lnTo>
                      <a:pt x="20" y="68"/>
                    </a:lnTo>
                    <a:lnTo>
                      <a:pt x="22" y="66"/>
                    </a:lnTo>
                    <a:lnTo>
                      <a:pt x="20" y="64"/>
                    </a:lnTo>
                    <a:lnTo>
                      <a:pt x="20" y="64"/>
                    </a:lnTo>
                    <a:lnTo>
                      <a:pt x="14" y="56"/>
                    </a:lnTo>
                    <a:lnTo>
                      <a:pt x="10" y="48"/>
                    </a:lnTo>
                    <a:lnTo>
                      <a:pt x="8" y="40"/>
                    </a:lnTo>
                    <a:lnTo>
                      <a:pt x="8" y="32"/>
                    </a:lnTo>
                    <a:lnTo>
                      <a:pt x="8" y="32"/>
                    </a:lnTo>
                    <a:lnTo>
                      <a:pt x="8" y="26"/>
                    </a:lnTo>
                    <a:lnTo>
                      <a:pt x="10" y="18"/>
                    </a:lnTo>
                    <a:lnTo>
                      <a:pt x="14" y="12"/>
                    </a:lnTo>
                    <a:lnTo>
                      <a:pt x="18" y="6"/>
                    </a:lnTo>
                    <a:lnTo>
                      <a:pt x="18" y="6"/>
                    </a:lnTo>
                    <a:lnTo>
                      <a:pt x="20" y="4"/>
                    </a:lnTo>
                    <a:lnTo>
                      <a:pt x="18" y="0"/>
                    </a:lnTo>
                    <a:lnTo>
                      <a:pt x="18" y="0"/>
                    </a:lnTo>
                    <a:lnTo>
                      <a:pt x="16" y="0"/>
                    </a:lnTo>
                    <a:lnTo>
                      <a:pt x="14" y="0"/>
                    </a:lnTo>
                    <a:lnTo>
                      <a:pt x="14" y="0"/>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45" name="Freeform 54"/>
              <p:cNvSpPr/>
              <p:nvPr/>
            </p:nvSpPr>
            <p:spPr bwMode="auto">
              <a:xfrm>
                <a:off x="2607637" y="1621274"/>
                <a:ext cx="56959" cy="183535"/>
              </a:xfrm>
              <a:custGeom>
                <a:avLst/>
                <a:gdLst/>
                <a:ahLst/>
                <a:cxnLst>
                  <a:cxn ang="0">
                    <a:pos x="10" y="0"/>
                  </a:cxn>
                  <a:cxn ang="0">
                    <a:pos x="10" y="0"/>
                  </a:cxn>
                  <a:cxn ang="0">
                    <a:pos x="6" y="6"/>
                  </a:cxn>
                  <a:cxn ang="0">
                    <a:pos x="2" y="14"/>
                  </a:cxn>
                  <a:cxn ang="0">
                    <a:pos x="0" y="20"/>
                  </a:cxn>
                  <a:cxn ang="0">
                    <a:pos x="0" y="26"/>
                  </a:cxn>
                  <a:cxn ang="0">
                    <a:pos x="0" y="26"/>
                  </a:cxn>
                  <a:cxn ang="0">
                    <a:pos x="0" y="34"/>
                  </a:cxn>
                  <a:cxn ang="0">
                    <a:pos x="2" y="42"/>
                  </a:cxn>
                  <a:cxn ang="0">
                    <a:pos x="6" y="50"/>
                  </a:cxn>
                  <a:cxn ang="0">
                    <a:pos x="12" y="56"/>
                  </a:cxn>
                  <a:cxn ang="0">
                    <a:pos x="12" y="56"/>
                  </a:cxn>
                  <a:cxn ang="0">
                    <a:pos x="14" y="58"/>
                  </a:cxn>
                  <a:cxn ang="0">
                    <a:pos x="16" y="56"/>
                  </a:cxn>
                  <a:cxn ang="0">
                    <a:pos x="16" y="56"/>
                  </a:cxn>
                  <a:cxn ang="0">
                    <a:pos x="18" y="54"/>
                  </a:cxn>
                  <a:cxn ang="0">
                    <a:pos x="16" y="52"/>
                  </a:cxn>
                  <a:cxn ang="0">
                    <a:pos x="16" y="52"/>
                  </a:cxn>
                  <a:cxn ang="0">
                    <a:pos x="12" y="46"/>
                  </a:cxn>
                  <a:cxn ang="0">
                    <a:pos x="10" y="40"/>
                  </a:cxn>
                  <a:cxn ang="0">
                    <a:pos x="8" y="34"/>
                  </a:cxn>
                  <a:cxn ang="0">
                    <a:pos x="6" y="26"/>
                  </a:cxn>
                  <a:cxn ang="0">
                    <a:pos x="6" y="26"/>
                  </a:cxn>
                  <a:cxn ang="0">
                    <a:pos x="8" y="16"/>
                  </a:cxn>
                  <a:cxn ang="0">
                    <a:pos x="12" y="10"/>
                  </a:cxn>
                  <a:cxn ang="0">
                    <a:pos x="16" y="6"/>
                  </a:cxn>
                  <a:cxn ang="0">
                    <a:pos x="16" y="6"/>
                  </a:cxn>
                  <a:cxn ang="0">
                    <a:pos x="16" y="4"/>
                  </a:cxn>
                  <a:cxn ang="0">
                    <a:pos x="16" y="0"/>
                  </a:cxn>
                  <a:cxn ang="0">
                    <a:pos x="16" y="0"/>
                  </a:cxn>
                  <a:cxn ang="0">
                    <a:pos x="12" y="0"/>
                  </a:cxn>
                  <a:cxn ang="0">
                    <a:pos x="10" y="0"/>
                  </a:cxn>
                  <a:cxn ang="0">
                    <a:pos x="10" y="0"/>
                  </a:cxn>
                </a:cxnLst>
                <a:rect l="0" t="0" r="r" b="b"/>
                <a:pathLst>
                  <a:path w="18" h="58">
                    <a:moveTo>
                      <a:pt x="10" y="0"/>
                    </a:moveTo>
                    <a:lnTo>
                      <a:pt x="10" y="0"/>
                    </a:lnTo>
                    <a:lnTo>
                      <a:pt x="6" y="6"/>
                    </a:lnTo>
                    <a:lnTo>
                      <a:pt x="2" y="14"/>
                    </a:lnTo>
                    <a:lnTo>
                      <a:pt x="0" y="20"/>
                    </a:lnTo>
                    <a:lnTo>
                      <a:pt x="0" y="26"/>
                    </a:lnTo>
                    <a:lnTo>
                      <a:pt x="0" y="26"/>
                    </a:lnTo>
                    <a:lnTo>
                      <a:pt x="0" y="34"/>
                    </a:lnTo>
                    <a:lnTo>
                      <a:pt x="2" y="42"/>
                    </a:lnTo>
                    <a:lnTo>
                      <a:pt x="6" y="50"/>
                    </a:lnTo>
                    <a:lnTo>
                      <a:pt x="12" y="56"/>
                    </a:lnTo>
                    <a:lnTo>
                      <a:pt x="12" y="56"/>
                    </a:lnTo>
                    <a:lnTo>
                      <a:pt x="14" y="58"/>
                    </a:lnTo>
                    <a:lnTo>
                      <a:pt x="16" y="56"/>
                    </a:lnTo>
                    <a:lnTo>
                      <a:pt x="16" y="56"/>
                    </a:lnTo>
                    <a:lnTo>
                      <a:pt x="18" y="54"/>
                    </a:lnTo>
                    <a:lnTo>
                      <a:pt x="16" y="52"/>
                    </a:lnTo>
                    <a:lnTo>
                      <a:pt x="16" y="52"/>
                    </a:lnTo>
                    <a:lnTo>
                      <a:pt x="12" y="46"/>
                    </a:lnTo>
                    <a:lnTo>
                      <a:pt x="10" y="40"/>
                    </a:lnTo>
                    <a:lnTo>
                      <a:pt x="8" y="34"/>
                    </a:lnTo>
                    <a:lnTo>
                      <a:pt x="6" y="26"/>
                    </a:lnTo>
                    <a:lnTo>
                      <a:pt x="6" y="26"/>
                    </a:lnTo>
                    <a:lnTo>
                      <a:pt x="8" y="16"/>
                    </a:lnTo>
                    <a:lnTo>
                      <a:pt x="12" y="10"/>
                    </a:lnTo>
                    <a:lnTo>
                      <a:pt x="16" y="6"/>
                    </a:lnTo>
                    <a:lnTo>
                      <a:pt x="16" y="6"/>
                    </a:lnTo>
                    <a:lnTo>
                      <a:pt x="16" y="4"/>
                    </a:lnTo>
                    <a:lnTo>
                      <a:pt x="16" y="0"/>
                    </a:lnTo>
                    <a:lnTo>
                      <a:pt x="16" y="0"/>
                    </a:lnTo>
                    <a:lnTo>
                      <a:pt x="12" y="0"/>
                    </a:lnTo>
                    <a:lnTo>
                      <a:pt x="10" y="0"/>
                    </a:lnTo>
                    <a:lnTo>
                      <a:pt x="10" y="0"/>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46" name="Freeform 55"/>
              <p:cNvSpPr/>
              <p:nvPr/>
            </p:nvSpPr>
            <p:spPr bwMode="auto">
              <a:xfrm>
                <a:off x="2670925" y="1671904"/>
                <a:ext cx="82274" cy="82274"/>
              </a:xfrm>
              <a:custGeom>
                <a:avLst/>
                <a:gdLst/>
                <a:ahLst/>
                <a:cxnLst>
                  <a:cxn ang="0">
                    <a:pos x="14" y="0"/>
                  </a:cxn>
                  <a:cxn ang="0">
                    <a:pos x="14" y="0"/>
                  </a:cxn>
                  <a:cxn ang="0">
                    <a:pos x="18" y="0"/>
                  </a:cxn>
                  <a:cxn ang="0">
                    <a:pos x="22" y="4"/>
                  </a:cxn>
                  <a:cxn ang="0">
                    <a:pos x="24" y="8"/>
                  </a:cxn>
                  <a:cxn ang="0">
                    <a:pos x="26" y="12"/>
                  </a:cxn>
                  <a:cxn ang="0">
                    <a:pos x="26" y="12"/>
                  </a:cxn>
                  <a:cxn ang="0">
                    <a:pos x="24" y="18"/>
                  </a:cxn>
                  <a:cxn ang="0">
                    <a:pos x="22" y="22"/>
                  </a:cxn>
                  <a:cxn ang="0">
                    <a:pos x="18" y="24"/>
                  </a:cxn>
                  <a:cxn ang="0">
                    <a:pos x="14" y="26"/>
                  </a:cxn>
                  <a:cxn ang="0">
                    <a:pos x="14" y="26"/>
                  </a:cxn>
                  <a:cxn ang="0">
                    <a:pos x="8" y="24"/>
                  </a:cxn>
                  <a:cxn ang="0">
                    <a:pos x="4" y="22"/>
                  </a:cxn>
                  <a:cxn ang="0">
                    <a:pos x="2" y="18"/>
                  </a:cxn>
                  <a:cxn ang="0">
                    <a:pos x="0" y="12"/>
                  </a:cxn>
                  <a:cxn ang="0">
                    <a:pos x="0" y="12"/>
                  </a:cxn>
                  <a:cxn ang="0">
                    <a:pos x="2" y="8"/>
                  </a:cxn>
                  <a:cxn ang="0">
                    <a:pos x="4" y="4"/>
                  </a:cxn>
                  <a:cxn ang="0">
                    <a:pos x="8" y="0"/>
                  </a:cxn>
                  <a:cxn ang="0">
                    <a:pos x="14" y="0"/>
                  </a:cxn>
                  <a:cxn ang="0">
                    <a:pos x="14" y="0"/>
                  </a:cxn>
                </a:cxnLst>
                <a:rect l="0" t="0" r="r" b="b"/>
                <a:pathLst>
                  <a:path w="26" h="26">
                    <a:moveTo>
                      <a:pt x="14" y="0"/>
                    </a:moveTo>
                    <a:lnTo>
                      <a:pt x="14" y="0"/>
                    </a:lnTo>
                    <a:lnTo>
                      <a:pt x="18" y="0"/>
                    </a:lnTo>
                    <a:lnTo>
                      <a:pt x="22" y="4"/>
                    </a:lnTo>
                    <a:lnTo>
                      <a:pt x="24" y="8"/>
                    </a:lnTo>
                    <a:lnTo>
                      <a:pt x="26" y="12"/>
                    </a:lnTo>
                    <a:lnTo>
                      <a:pt x="26" y="12"/>
                    </a:lnTo>
                    <a:lnTo>
                      <a:pt x="24" y="18"/>
                    </a:lnTo>
                    <a:lnTo>
                      <a:pt x="22" y="22"/>
                    </a:lnTo>
                    <a:lnTo>
                      <a:pt x="18" y="24"/>
                    </a:lnTo>
                    <a:lnTo>
                      <a:pt x="14" y="26"/>
                    </a:lnTo>
                    <a:lnTo>
                      <a:pt x="14" y="26"/>
                    </a:lnTo>
                    <a:lnTo>
                      <a:pt x="8" y="24"/>
                    </a:lnTo>
                    <a:lnTo>
                      <a:pt x="4" y="22"/>
                    </a:lnTo>
                    <a:lnTo>
                      <a:pt x="2" y="18"/>
                    </a:lnTo>
                    <a:lnTo>
                      <a:pt x="0" y="12"/>
                    </a:lnTo>
                    <a:lnTo>
                      <a:pt x="0" y="12"/>
                    </a:lnTo>
                    <a:lnTo>
                      <a:pt x="2" y="8"/>
                    </a:lnTo>
                    <a:lnTo>
                      <a:pt x="4" y="4"/>
                    </a:lnTo>
                    <a:lnTo>
                      <a:pt x="8" y="0"/>
                    </a:lnTo>
                    <a:lnTo>
                      <a:pt x="14" y="0"/>
                    </a:lnTo>
                    <a:lnTo>
                      <a:pt x="14" y="0"/>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endParaRPr>
              </a:p>
            </p:txBody>
          </p:sp>
        </p:grpSp>
      </p:grpSp>
      <p:grpSp>
        <p:nvGrpSpPr>
          <p:cNvPr id="16" name="组合 229"/>
          <p:cNvGrpSpPr/>
          <p:nvPr/>
        </p:nvGrpSpPr>
        <p:grpSpPr>
          <a:xfrm>
            <a:off x="3756951" y="3698383"/>
            <a:ext cx="486877" cy="538490"/>
            <a:chOff x="12457113" y="177800"/>
            <a:chExt cx="898525" cy="993776"/>
          </a:xfrm>
          <a:solidFill>
            <a:schemeClr val="tx1">
              <a:lumMod val="50000"/>
              <a:lumOff val="50000"/>
            </a:schemeClr>
          </a:solidFill>
        </p:grpSpPr>
        <p:sp>
          <p:nvSpPr>
            <p:cNvPr id="348" name="Freeform 83"/>
            <p:cNvSpPr/>
            <p:nvPr/>
          </p:nvSpPr>
          <p:spPr bwMode="auto">
            <a:xfrm>
              <a:off x="12726988" y="177800"/>
              <a:ext cx="352425" cy="125413"/>
            </a:xfrm>
            <a:custGeom>
              <a:avLst/>
              <a:gdLst/>
              <a:ahLst/>
              <a:cxnLst>
                <a:cxn ang="0">
                  <a:pos x="33" y="134"/>
                </a:cxn>
                <a:cxn ang="0">
                  <a:pos x="44" y="139"/>
                </a:cxn>
                <a:cxn ang="0">
                  <a:pos x="49" y="137"/>
                </a:cxn>
                <a:cxn ang="0">
                  <a:pos x="54" y="135"/>
                </a:cxn>
                <a:cxn ang="0">
                  <a:pos x="90" y="108"/>
                </a:cxn>
                <a:cxn ang="0">
                  <a:pos x="127" y="90"/>
                </a:cxn>
                <a:cxn ang="0">
                  <a:pos x="169" y="78"/>
                </a:cxn>
                <a:cxn ang="0">
                  <a:pos x="211" y="73"/>
                </a:cxn>
                <a:cxn ang="0">
                  <a:pos x="225" y="75"/>
                </a:cxn>
                <a:cxn ang="0">
                  <a:pos x="248" y="76"/>
                </a:cxn>
                <a:cxn ang="0">
                  <a:pos x="292" y="88"/>
                </a:cxn>
                <a:cxn ang="0">
                  <a:pos x="333" y="108"/>
                </a:cxn>
                <a:cxn ang="0">
                  <a:pos x="370" y="135"/>
                </a:cxn>
                <a:cxn ang="0">
                  <a:pos x="385" y="152"/>
                </a:cxn>
                <a:cxn ang="0">
                  <a:pos x="397" y="157"/>
                </a:cxn>
                <a:cxn ang="0">
                  <a:pos x="402" y="156"/>
                </a:cxn>
                <a:cxn ang="0">
                  <a:pos x="439" y="127"/>
                </a:cxn>
                <a:cxn ang="0">
                  <a:pos x="442" y="122"/>
                </a:cxn>
                <a:cxn ang="0">
                  <a:pos x="444" y="115"/>
                </a:cxn>
                <a:cxn ang="0">
                  <a:pos x="441" y="103"/>
                </a:cxn>
                <a:cxn ang="0">
                  <a:pos x="419" y="81"/>
                </a:cxn>
                <a:cxn ang="0">
                  <a:pos x="372" y="46"/>
                </a:cxn>
                <a:cxn ang="0">
                  <a:pos x="318" y="19"/>
                </a:cxn>
                <a:cxn ang="0">
                  <a:pos x="260" y="4"/>
                </a:cxn>
                <a:cxn ang="0">
                  <a:pos x="230" y="2"/>
                </a:cxn>
                <a:cxn ang="0">
                  <a:pos x="211" y="0"/>
                </a:cxn>
                <a:cxn ang="0">
                  <a:pos x="156" y="5"/>
                </a:cxn>
                <a:cxn ang="0">
                  <a:pos x="102" y="21"/>
                </a:cxn>
                <a:cxn ang="0">
                  <a:pos x="51" y="46"/>
                </a:cxn>
                <a:cxn ang="0">
                  <a:pos x="6" y="81"/>
                </a:cxn>
                <a:cxn ang="0">
                  <a:pos x="2" y="86"/>
                </a:cxn>
                <a:cxn ang="0">
                  <a:pos x="2" y="98"/>
                </a:cxn>
                <a:cxn ang="0">
                  <a:pos x="33" y="134"/>
                </a:cxn>
              </a:cxnLst>
              <a:rect l="0" t="0" r="r" b="b"/>
              <a:pathLst>
                <a:path w="444" h="157">
                  <a:moveTo>
                    <a:pt x="33" y="134"/>
                  </a:moveTo>
                  <a:lnTo>
                    <a:pt x="33" y="134"/>
                  </a:lnTo>
                  <a:lnTo>
                    <a:pt x="38" y="137"/>
                  </a:lnTo>
                  <a:lnTo>
                    <a:pt x="44" y="139"/>
                  </a:lnTo>
                  <a:lnTo>
                    <a:pt x="44" y="139"/>
                  </a:lnTo>
                  <a:lnTo>
                    <a:pt x="49" y="137"/>
                  </a:lnTo>
                  <a:lnTo>
                    <a:pt x="54" y="135"/>
                  </a:lnTo>
                  <a:lnTo>
                    <a:pt x="54" y="135"/>
                  </a:lnTo>
                  <a:lnTo>
                    <a:pt x="71" y="120"/>
                  </a:lnTo>
                  <a:lnTo>
                    <a:pt x="90" y="108"/>
                  </a:lnTo>
                  <a:lnTo>
                    <a:pt x="108" y="98"/>
                  </a:lnTo>
                  <a:lnTo>
                    <a:pt x="127" y="90"/>
                  </a:lnTo>
                  <a:lnTo>
                    <a:pt x="147" y="83"/>
                  </a:lnTo>
                  <a:lnTo>
                    <a:pt x="169" y="78"/>
                  </a:lnTo>
                  <a:lnTo>
                    <a:pt x="189" y="75"/>
                  </a:lnTo>
                  <a:lnTo>
                    <a:pt x="211" y="73"/>
                  </a:lnTo>
                  <a:lnTo>
                    <a:pt x="211" y="73"/>
                  </a:lnTo>
                  <a:lnTo>
                    <a:pt x="225" y="75"/>
                  </a:lnTo>
                  <a:lnTo>
                    <a:pt x="225" y="75"/>
                  </a:lnTo>
                  <a:lnTo>
                    <a:pt x="248" y="76"/>
                  </a:lnTo>
                  <a:lnTo>
                    <a:pt x="270" y="81"/>
                  </a:lnTo>
                  <a:lnTo>
                    <a:pt x="292" y="88"/>
                  </a:lnTo>
                  <a:lnTo>
                    <a:pt x="313" y="97"/>
                  </a:lnTo>
                  <a:lnTo>
                    <a:pt x="333" y="108"/>
                  </a:lnTo>
                  <a:lnTo>
                    <a:pt x="351" y="120"/>
                  </a:lnTo>
                  <a:lnTo>
                    <a:pt x="370" y="135"/>
                  </a:lnTo>
                  <a:lnTo>
                    <a:pt x="385" y="152"/>
                  </a:lnTo>
                  <a:lnTo>
                    <a:pt x="385" y="152"/>
                  </a:lnTo>
                  <a:lnTo>
                    <a:pt x="390" y="156"/>
                  </a:lnTo>
                  <a:lnTo>
                    <a:pt x="397" y="157"/>
                  </a:lnTo>
                  <a:lnTo>
                    <a:pt x="397" y="157"/>
                  </a:lnTo>
                  <a:lnTo>
                    <a:pt x="402" y="156"/>
                  </a:lnTo>
                  <a:lnTo>
                    <a:pt x="407" y="154"/>
                  </a:lnTo>
                  <a:lnTo>
                    <a:pt x="439" y="127"/>
                  </a:lnTo>
                  <a:lnTo>
                    <a:pt x="439" y="127"/>
                  </a:lnTo>
                  <a:lnTo>
                    <a:pt x="442" y="122"/>
                  </a:lnTo>
                  <a:lnTo>
                    <a:pt x="444" y="115"/>
                  </a:lnTo>
                  <a:lnTo>
                    <a:pt x="444" y="115"/>
                  </a:lnTo>
                  <a:lnTo>
                    <a:pt x="444" y="110"/>
                  </a:lnTo>
                  <a:lnTo>
                    <a:pt x="441" y="103"/>
                  </a:lnTo>
                  <a:lnTo>
                    <a:pt x="441" y="103"/>
                  </a:lnTo>
                  <a:lnTo>
                    <a:pt x="419" y="81"/>
                  </a:lnTo>
                  <a:lnTo>
                    <a:pt x="395" y="63"/>
                  </a:lnTo>
                  <a:lnTo>
                    <a:pt x="372" y="46"/>
                  </a:lnTo>
                  <a:lnTo>
                    <a:pt x="345" y="31"/>
                  </a:lnTo>
                  <a:lnTo>
                    <a:pt x="318" y="19"/>
                  </a:lnTo>
                  <a:lnTo>
                    <a:pt x="289" y="11"/>
                  </a:lnTo>
                  <a:lnTo>
                    <a:pt x="260" y="4"/>
                  </a:lnTo>
                  <a:lnTo>
                    <a:pt x="230" y="2"/>
                  </a:lnTo>
                  <a:lnTo>
                    <a:pt x="230" y="2"/>
                  </a:lnTo>
                  <a:lnTo>
                    <a:pt x="211" y="0"/>
                  </a:lnTo>
                  <a:lnTo>
                    <a:pt x="211" y="0"/>
                  </a:lnTo>
                  <a:lnTo>
                    <a:pt x="183" y="2"/>
                  </a:lnTo>
                  <a:lnTo>
                    <a:pt x="156" y="5"/>
                  </a:lnTo>
                  <a:lnTo>
                    <a:pt x="129" y="12"/>
                  </a:lnTo>
                  <a:lnTo>
                    <a:pt x="102" y="21"/>
                  </a:lnTo>
                  <a:lnTo>
                    <a:pt x="76" y="32"/>
                  </a:lnTo>
                  <a:lnTo>
                    <a:pt x="51" y="46"/>
                  </a:lnTo>
                  <a:lnTo>
                    <a:pt x="27" y="63"/>
                  </a:lnTo>
                  <a:lnTo>
                    <a:pt x="6" y="81"/>
                  </a:lnTo>
                  <a:lnTo>
                    <a:pt x="6" y="81"/>
                  </a:lnTo>
                  <a:lnTo>
                    <a:pt x="2" y="86"/>
                  </a:lnTo>
                  <a:lnTo>
                    <a:pt x="0" y="92"/>
                  </a:lnTo>
                  <a:lnTo>
                    <a:pt x="2" y="98"/>
                  </a:lnTo>
                  <a:lnTo>
                    <a:pt x="6" y="103"/>
                  </a:lnTo>
                  <a:lnTo>
                    <a:pt x="33" y="134"/>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49" name="Freeform 84"/>
            <p:cNvSpPr/>
            <p:nvPr/>
          </p:nvSpPr>
          <p:spPr bwMode="auto">
            <a:xfrm>
              <a:off x="12801600" y="274638"/>
              <a:ext cx="196850" cy="87313"/>
            </a:xfrm>
            <a:custGeom>
              <a:avLst/>
              <a:gdLst/>
              <a:ahLst/>
              <a:cxnLst>
                <a:cxn ang="0">
                  <a:pos x="130" y="0"/>
                </a:cxn>
                <a:cxn ang="0">
                  <a:pos x="130" y="0"/>
                </a:cxn>
                <a:cxn ang="0">
                  <a:pos x="120" y="0"/>
                </a:cxn>
                <a:cxn ang="0">
                  <a:pos x="120" y="0"/>
                </a:cxn>
                <a:cxn ang="0">
                  <a:pos x="103" y="0"/>
                </a:cxn>
                <a:cxn ang="0">
                  <a:pos x="88" y="3"/>
                </a:cxn>
                <a:cxn ang="0">
                  <a:pos x="73" y="7"/>
                </a:cxn>
                <a:cxn ang="0">
                  <a:pos x="58" y="12"/>
                </a:cxn>
                <a:cxn ang="0">
                  <a:pos x="44" y="18"/>
                </a:cxn>
                <a:cxn ang="0">
                  <a:pos x="31" y="25"/>
                </a:cxn>
                <a:cxn ang="0">
                  <a:pos x="17" y="34"/>
                </a:cxn>
                <a:cxn ang="0">
                  <a:pos x="5" y="44"/>
                </a:cxn>
                <a:cxn ang="0">
                  <a:pos x="5" y="44"/>
                </a:cxn>
                <a:cxn ang="0">
                  <a:pos x="2" y="49"/>
                </a:cxn>
                <a:cxn ang="0">
                  <a:pos x="0" y="56"/>
                </a:cxn>
                <a:cxn ang="0">
                  <a:pos x="2" y="61"/>
                </a:cxn>
                <a:cxn ang="0">
                  <a:pos x="4" y="67"/>
                </a:cxn>
                <a:cxn ang="0">
                  <a:pos x="32" y="98"/>
                </a:cxn>
                <a:cxn ang="0">
                  <a:pos x="32" y="98"/>
                </a:cxn>
                <a:cxn ang="0">
                  <a:pos x="37" y="101"/>
                </a:cxn>
                <a:cxn ang="0">
                  <a:pos x="44" y="103"/>
                </a:cxn>
                <a:cxn ang="0">
                  <a:pos x="44" y="103"/>
                </a:cxn>
                <a:cxn ang="0">
                  <a:pos x="49" y="101"/>
                </a:cxn>
                <a:cxn ang="0">
                  <a:pos x="54" y="98"/>
                </a:cxn>
                <a:cxn ang="0">
                  <a:pos x="54" y="98"/>
                </a:cxn>
                <a:cxn ang="0">
                  <a:pos x="69" y="88"/>
                </a:cxn>
                <a:cxn ang="0">
                  <a:pos x="85" y="79"/>
                </a:cxn>
                <a:cxn ang="0">
                  <a:pos x="101" y="74"/>
                </a:cxn>
                <a:cxn ang="0">
                  <a:pos x="120" y="72"/>
                </a:cxn>
                <a:cxn ang="0">
                  <a:pos x="120" y="72"/>
                </a:cxn>
                <a:cxn ang="0">
                  <a:pos x="125" y="72"/>
                </a:cxn>
                <a:cxn ang="0">
                  <a:pos x="125" y="72"/>
                </a:cxn>
                <a:cxn ang="0">
                  <a:pos x="144" y="76"/>
                </a:cxn>
                <a:cxn ang="0">
                  <a:pos x="161" y="83"/>
                </a:cxn>
                <a:cxn ang="0">
                  <a:pos x="177" y="91"/>
                </a:cxn>
                <a:cxn ang="0">
                  <a:pos x="191" y="104"/>
                </a:cxn>
                <a:cxn ang="0">
                  <a:pos x="191" y="104"/>
                </a:cxn>
                <a:cxn ang="0">
                  <a:pos x="196" y="108"/>
                </a:cxn>
                <a:cxn ang="0">
                  <a:pos x="203" y="110"/>
                </a:cxn>
                <a:cxn ang="0">
                  <a:pos x="203" y="110"/>
                </a:cxn>
                <a:cxn ang="0">
                  <a:pos x="208" y="108"/>
                </a:cxn>
                <a:cxn ang="0">
                  <a:pos x="213" y="106"/>
                </a:cxn>
                <a:cxn ang="0">
                  <a:pos x="245" y="79"/>
                </a:cxn>
                <a:cxn ang="0">
                  <a:pos x="245" y="79"/>
                </a:cxn>
                <a:cxn ang="0">
                  <a:pos x="248" y="74"/>
                </a:cxn>
                <a:cxn ang="0">
                  <a:pos x="250" y="67"/>
                </a:cxn>
                <a:cxn ang="0">
                  <a:pos x="250" y="67"/>
                </a:cxn>
                <a:cxn ang="0">
                  <a:pos x="248" y="61"/>
                </a:cxn>
                <a:cxn ang="0">
                  <a:pos x="247" y="56"/>
                </a:cxn>
                <a:cxn ang="0">
                  <a:pos x="247" y="56"/>
                </a:cxn>
                <a:cxn ang="0">
                  <a:pos x="235" y="44"/>
                </a:cxn>
                <a:cxn ang="0">
                  <a:pos x="221" y="34"/>
                </a:cxn>
                <a:cxn ang="0">
                  <a:pos x="208" y="25"/>
                </a:cxn>
                <a:cxn ang="0">
                  <a:pos x="193" y="17"/>
                </a:cxn>
                <a:cxn ang="0">
                  <a:pos x="177" y="10"/>
                </a:cxn>
                <a:cxn ang="0">
                  <a:pos x="162" y="5"/>
                </a:cxn>
                <a:cxn ang="0">
                  <a:pos x="147" y="2"/>
                </a:cxn>
                <a:cxn ang="0">
                  <a:pos x="130" y="0"/>
                </a:cxn>
                <a:cxn ang="0">
                  <a:pos x="130" y="0"/>
                </a:cxn>
              </a:cxnLst>
              <a:rect l="0" t="0" r="r" b="b"/>
              <a:pathLst>
                <a:path w="250" h="110">
                  <a:moveTo>
                    <a:pt x="130" y="0"/>
                  </a:moveTo>
                  <a:lnTo>
                    <a:pt x="130" y="0"/>
                  </a:lnTo>
                  <a:lnTo>
                    <a:pt x="120" y="0"/>
                  </a:lnTo>
                  <a:lnTo>
                    <a:pt x="120" y="0"/>
                  </a:lnTo>
                  <a:lnTo>
                    <a:pt x="103" y="0"/>
                  </a:lnTo>
                  <a:lnTo>
                    <a:pt x="88" y="3"/>
                  </a:lnTo>
                  <a:lnTo>
                    <a:pt x="73" y="7"/>
                  </a:lnTo>
                  <a:lnTo>
                    <a:pt x="58" y="12"/>
                  </a:lnTo>
                  <a:lnTo>
                    <a:pt x="44" y="18"/>
                  </a:lnTo>
                  <a:lnTo>
                    <a:pt x="31" y="25"/>
                  </a:lnTo>
                  <a:lnTo>
                    <a:pt x="17" y="34"/>
                  </a:lnTo>
                  <a:lnTo>
                    <a:pt x="5" y="44"/>
                  </a:lnTo>
                  <a:lnTo>
                    <a:pt x="5" y="44"/>
                  </a:lnTo>
                  <a:lnTo>
                    <a:pt x="2" y="49"/>
                  </a:lnTo>
                  <a:lnTo>
                    <a:pt x="0" y="56"/>
                  </a:lnTo>
                  <a:lnTo>
                    <a:pt x="2" y="61"/>
                  </a:lnTo>
                  <a:lnTo>
                    <a:pt x="4" y="67"/>
                  </a:lnTo>
                  <a:lnTo>
                    <a:pt x="32" y="98"/>
                  </a:lnTo>
                  <a:lnTo>
                    <a:pt x="32" y="98"/>
                  </a:lnTo>
                  <a:lnTo>
                    <a:pt x="37" y="101"/>
                  </a:lnTo>
                  <a:lnTo>
                    <a:pt x="44" y="103"/>
                  </a:lnTo>
                  <a:lnTo>
                    <a:pt x="44" y="103"/>
                  </a:lnTo>
                  <a:lnTo>
                    <a:pt x="49" y="101"/>
                  </a:lnTo>
                  <a:lnTo>
                    <a:pt x="54" y="98"/>
                  </a:lnTo>
                  <a:lnTo>
                    <a:pt x="54" y="98"/>
                  </a:lnTo>
                  <a:lnTo>
                    <a:pt x="69" y="88"/>
                  </a:lnTo>
                  <a:lnTo>
                    <a:pt x="85" y="79"/>
                  </a:lnTo>
                  <a:lnTo>
                    <a:pt x="101" y="74"/>
                  </a:lnTo>
                  <a:lnTo>
                    <a:pt x="120" y="72"/>
                  </a:lnTo>
                  <a:lnTo>
                    <a:pt x="120" y="72"/>
                  </a:lnTo>
                  <a:lnTo>
                    <a:pt x="125" y="72"/>
                  </a:lnTo>
                  <a:lnTo>
                    <a:pt x="125" y="72"/>
                  </a:lnTo>
                  <a:lnTo>
                    <a:pt x="144" y="76"/>
                  </a:lnTo>
                  <a:lnTo>
                    <a:pt x="161" y="83"/>
                  </a:lnTo>
                  <a:lnTo>
                    <a:pt x="177" y="91"/>
                  </a:lnTo>
                  <a:lnTo>
                    <a:pt x="191" y="104"/>
                  </a:lnTo>
                  <a:lnTo>
                    <a:pt x="191" y="104"/>
                  </a:lnTo>
                  <a:lnTo>
                    <a:pt x="196" y="108"/>
                  </a:lnTo>
                  <a:lnTo>
                    <a:pt x="203" y="110"/>
                  </a:lnTo>
                  <a:lnTo>
                    <a:pt x="203" y="110"/>
                  </a:lnTo>
                  <a:lnTo>
                    <a:pt x="208" y="108"/>
                  </a:lnTo>
                  <a:lnTo>
                    <a:pt x="213" y="106"/>
                  </a:lnTo>
                  <a:lnTo>
                    <a:pt x="245" y="79"/>
                  </a:lnTo>
                  <a:lnTo>
                    <a:pt x="245" y="79"/>
                  </a:lnTo>
                  <a:lnTo>
                    <a:pt x="248" y="74"/>
                  </a:lnTo>
                  <a:lnTo>
                    <a:pt x="250" y="67"/>
                  </a:lnTo>
                  <a:lnTo>
                    <a:pt x="250" y="67"/>
                  </a:lnTo>
                  <a:lnTo>
                    <a:pt x="248" y="61"/>
                  </a:lnTo>
                  <a:lnTo>
                    <a:pt x="247" y="56"/>
                  </a:lnTo>
                  <a:lnTo>
                    <a:pt x="247" y="56"/>
                  </a:lnTo>
                  <a:lnTo>
                    <a:pt x="235" y="44"/>
                  </a:lnTo>
                  <a:lnTo>
                    <a:pt x="221" y="34"/>
                  </a:lnTo>
                  <a:lnTo>
                    <a:pt x="208" y="25"/>
                  </a:lnTo>
                  <a:lnTo>
                    <a:pt x="193" y="17"/>
                  </a:lnTo>
                  <a:lnTo>
                    <a:pt x="177" y="10"/>
                  </a:lnTo>
                  <a:lnTo>
                    <a:pt x="162" y="5"/>
                  </a:lnTo>
                  <a:lnTo>
                    <a:pt x="147" y="2"/>
                  </a:lnTo>
                  <a:lnTo>
                    <a:pt x="130" y="0"/>
                  </a:lnTo>
                  <a:lnTo>
                    <a:pt x="130"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50" name="Freeform 85"/>
            <p:cNvSpPr>
              <a:spLocks noEditPoints="1"/>
            </p:cNvSpPr>
            <p:nvPr/>
          </p:nvSpPr>
          <p:spPr bwMode="auto">
            <a:xfrm>
              <a:off x="12457113" y="398463"/>
              <a:ext cx="898525" cy="639763"/>
            </a:xfrm>
            <a:custGeom>
              <a:avLst/>
              <a:gdLst/>
              <a:ahLst/>
              <a:cxnLst>
                <a:cxn ang="0">
                  <a:pos x="605" y="804"/>
                </a:cxn>
                <a:cxn ang="0">
                  <a:pos x="592" y="771"/>
                </a:cxn>
                <a:cxn ang="0">
                  <a:pos x="582" y="742"/>
                </a:cxn>
                <a:cxn ang="0">
                  <a:pos x="583" y="713"/>
                </a:cxn>
                <a:cxn ang="0">
                  <a:pos x="583" y="707"/>
                </a:cxn>
                <a:cxn ang="0">
                  <a:pos x="120" y="707"/>
                </a:cxn>
                <a:cxn ang="0">
                  <a:pos x="103" y="700"/>
                </a:cxn>
                <a:cxn ang="0">
                  <a:pos x="96" y="683"/>
                </a:cxn>
                <a:cxn ang="0">
                  <a:pos x="96" y="120"/>
                </a:cxn>
                <a:cxn ang="0">
                  <a:pos x="103" y="103"/>
                </a:cxn>
                <a:cxn ang="0">
                  <a:pos x="120" y="96"/>
                </a:cxn>
                <a:cxn ang="0">
                  <a:pos x="936" y="96"/>
                </a:cxn>
                <a:cxn ang="0">
                  <a:pos x="953" y="103"/>
                </a:cxn>
                <a:cxn ang="0">
                  <a:pos x="960" y="120"/>
                </a:cxn>
                <a:cxn ang="0">
                  <a:pos x="990" y="661"/>
                </a:cxn>
                <a:cxn ang="0">
                  <a:pos x="998" y="664"/>
                </a:cxn>
                <a:cxn ang="0">
                  <a:pos x="1014" y="675"/>
                </a:cxn>
                <a:cxn ang="0">
                  <a:pos x="1024" y="690"/>
                </a:cxn>
                <a:cxn ang="0">
                  <a:pos x="1029" y="707"/>
                </a:cxn>
                <a:cxn ang="0">
                  <a:pos x="1030" y="804"/>
                </a:cxn>
                <a:cxn ang="0">
                  <a:pos x="1089" y="804"/>
                </a:cxn>
                <a:cxn ang="0">
                  <a:pos x="1106" y="801"/>
                </a:cxn>
                <a:cxn ang="0">
                  <a:pos x="1120" y="793"/>
                </a:cxn>
                <a:cxn ang="0">
                  <a:pos x="1128" y="779"/>
                </a:cxn>
                <a:cxn ang="0">
                  <a:pos x="1132" y="762"/>
                </a:cxn>
                <a:cxn ang="0">
                  <a:pos x="1132" y="42"/>
                </a:cxn>
                <a:cxn ang="0">
                  <a:pos x="1128" y="25"/>
                </a:cxn>
                <a:cxn ang="0">
                  <a:pos x="1120" y="12"/>
                </a:cxn>
                <a:cxn ang="0">
                  <a:pos x="1106" y="3"/>
                </a:cxn>
                <a:cxn ang="0">
                  <a:pos x="1089" y="0"/>
                </a:cxn>
                <a:cxn ang="0">
                  <a:pos x="44" y="0"/>
                </a:cxn>
                <a:cxn ang="0">
                  <a:pos x="27" y="3"/>
                </a:cxn>
                <a:cxn ang="0">
                  <a:pos x="13" y="12"/>
                </a:cxn>
                <a:cxn ang="0">
                  <a:pos x="3" y="25"/>
                </a:cxn>
                <a:cxn ang="0">
                  <a:pos x="0" y="42"/>
                </a:cxn>
                <a:cxn ang="0">
                  <a:pos x="0" y="762"/>
                </a:cxn>
                <a:cxn ang="0">
                  <a:pos x="3" y="779"/>
                </a:cxn>
                <a:cxn ang="0">
                  <a:pos x="13" y="793"/>
                </a:cxn>
                <a:cxn ang="0">
                  <a:pos x="27" y="801"/>
                </a:cxn>
                <a:cxn ang="0">
                  <a:pos x="44" y="804"/>
                </a:cxn>
                <a:cxn ang="0">
                  <a:pos x="1015" y="384"/>
                </a:cxn>
                <a:cxn ang="0">
                  <a:pos x="1017" y="374"/>
                </a:cxn>
                <a:cxn ang="0">
                  <a:pos x="1030" y="362"/>
                </a:cxn>
                <a:cxn ang="0">
                  <a:pos x="1074" y="361"/>
                </a:cxn>
                <a:cxn ang="0">
                  <a:pos x="1084" y="362"/>
                </a:cxn>
                <a:cxn ang="0">
                  <a:pos x="1096" y="374"/>
                </a:cxn>
                <a:cxn ang="0">
                  <a:pos x="1098" y="418"/>
                </a:cxn>
                <a:cxn ang="0">
                  <a:pos x="1096" y="428"/>
                </a:cxn>
                <a:cxn ang="0">
                  <a:pos x="1084" y="442"/>
                </a:cxn>
                <a:cxn ang="0">
                  <a:pos x="1041" y="443"/>
                </a:cxn>
                <a:cxn ang="0">
                  <a:pos x="1030" y="442"/>
                </a:cxn>
                <a:cxn ang="0">
                  <a:pos x="1017" y="428"/>
                </a:cxn>
                <a:cxn ang="0">
                  <a:pos x="1015" y="384"/>
                </a:cxn>
              </a:cxnLst>
              <a:rect l="0" t="0" r="r" b="b"/>
              <a:pathLst>
                <a:path w="1132" h="804">
                  <a:moveTo>
                    <a:pt x="44" y="804"/>
                  </a:moveTo>
                  <a:lnTo>
                    <a:pt x="605" y="804"/>
                  </a:lnTo>
                  <a:lnTo>
                    <a:pt x="592" y="771"/>
                  </a:lnTo>
                  <a:lnTo>
                    <a:pt x="592" y="771"/>
                  </a:lnTo>
                  <a:lnTo>
                    <a:pt x="585" y="757"/>
                  </a:lnTo>
                  <a:lnTo>
                    <a:pt x="582" y="742"/>
                  </a:lnTo>
                  <a:lnTo>
                    <a:pt x="582" y="729"/>
                  </a:lnTo>
                  <a:lnTo>
                    <a:pt x="583" y="713"/>
                  </a:lnTo>
                  <a:lnTo>
                    <a:pt x="583" y="713"/>
                  </a:lnTo>
                  <a:lnTo>
                    <a:pt x="583" y="707"/>
                  </a:lnTo>
                  <a:lnTo>
                    <a:pt x="120" y="707"/>
                  </a:lnTo>
                  <a:lnTo>
                    <a:pt x="120" y="707"/>
                  </a:lnTo>
                  <a:lnTo>
                    <a:pt x="111" y="705"/>
                  </a:lnTo>
                  <a:lnTo>
                    <a:pt x="103" y="700"/>
                  </a:lnTo>
                  <a:lnTo>
                    <a:pt x="98" y="693"/>
                  </a:lnTo>
                  <a:lnTo>
                    <a:pt x="96" y="683"/>
                  </a:lnTo>
                  <a:lnTo>
                    <a:pt x="96" y="120"/>
                  </a:lnTo>
                  <a:lnTo>
                    <a:pt x="96" y="120"/>
                  </a:lnTo>
                  <a:lnTo>
                    <a:pt x="98" y="111"/>
                  </a:lnTo>
                  <a:lnTo>
                    <a:pt x="103" y="103"/>
                  </a:lnTo>
                  <a:lnTo>
                    <a:pt x="111" y="98"/>
                  </a:lnTo>
                  <a:lnTo>
                    <a:pt x="120" y="96"/>
                  </a:lnTo>
                  <a:lnTo>
                    <a:pt x="936" y="96"/>
                  </a:lnTo>
                  <a:lnTo>
                    <a:pt x="936" y="96"/>
                  </a:lnTo>
                  <a:lnTo>
                    <a:pt x="946" y="98"/>
                  </a:lnTo>
                  <a:lnTo>
                    <a:pt x="953" y="103"/>
                  </a:lnTo>
                  <a:lnTo>
                    <a:pt x="958" y="111"/>
                  </a:lnTo>
                  <a:lnTo>
                    <a:pt x="960" y="120"/>
                  </a:lnTo>
                  <a:lnTo>
                    <a:pt x="960" y="651"/>
                  </a:lnTo>
                  <a:lnTo>
                    <a:pt x="990" y="661"/>
                  </a:lnTo>
                  <a:lnTo>
                    <a:pt x="990" y="661"/>
                  </a:lnTo>
                  <a:lnTo>
                    <a:pt x="998" y="664"/>
                  </a:lnTo>
                  <a:lnTo>
                    <a:pt x="1007" y="670"/>
                  </a:lnTo>
                  <a:lnTo>
                    <a:pt x="1014" y="675"/>
                  </a:lnTo>
                  <a:lnTo>
                    <a:pt x="1019" y="681"/>
                  </a:lnTo>
                  <a:lnTo>
                    <a:pt x="1024" y="690"/>
                  </a:lnTo>
                  <a:lnTo>
                    <a:pt x="1027" y="698"/>
                  </a:lnTo>
                  <a:lnTo>
                    <a:pt x="1029" y="707"/>
                  </a:lnTo>
                  <a:lnTo>
                    <a:pt x="1030" y="717"/>
                  </a:lnTo>
                  <a:lnTo>
                    <a:pt x="1030" y="804"/>
                  </a:lnTo>
                  <a:lnTo>
                    <a:pt x="1089" y="804"/>
                  </a:lnTo>
                  <a:lnTo>
                    <a:pt x="1089" y="804"/>
                  </a:lnTo>
                  <a:lnTo>
                    <a:pt x="1098" y="803"/>
                  </a:lnTo>
                  <a:lnTo>
                    <a:pt x="1106" y="801"/>
                  </a:lnTo>
                  <a:lnTo>
                    <a:pt x="1113" y="798"/>
                  </a:lnTo>
                  <a:lnTo>
                    <a:pt x="1120" y="793"/>
                  </a:lnTo>
                  <a:lnTo>
                    <a:pt x="1125" y="786"/>
                  </a:lnTo>
                  <a:lnTo>
                    <a:pt x="1128" y="779"/>
                  </a:lnTo>
                  <a:lnTo>
                    <a:pt x="1132" y="771"/>
                  </a:lnTo>
                  <a:lnTo>
                    <a:pt x="1132" y="762"/>
                  </a:lnTo>
                  <a:lnTo>
                    <a:pt x="1132" y="42"/>
                  </a:lnTo>
                  <a:lnTo>
                    <a:pt x="1132" y="42"/>
                  </a:lnTo>
                  <a:lnTo>
                    <a:pt x="1132" y="34"/>
                  </a:lnTo>
                  <a:lnTo>
                    <a:pt x="1128" y="25"/>
                  </a:lnTo>
                  <a:lnTo>
                    <a:pt x="1125" y="18"/>
                  </a:lnTo>
                  <a:lnTo>
                    <a:pt x="1120" y="12"/>
                  </a:lnTo>
                  <a:lnTo>
                    <a:pt x="1113" y="7"/>
                  </a:lnTo>
                  <a:lnTo>
                    <a:pt x="1106" y="3"/>
                  </a:lnTo>
                  <a:lnTo>
                    <a:pt x="1098" y="0"/>
                  </a:lnTo>
                  <a:lnTo>
                    <a:pt x="1089" y="0"/>
                  </a:lnTo>
                  <a:lnTo>
                    <a:pt x="44" y="0"/>
                  </a:lnTo>
                  <a:lnTo>
                    <a:pt x="44" y="0"/>
                  </a:lnTo>
                  <a:lnTo>
                    <a:pt x="33" y="0"/>
                  </a:lnTo>
                  <a:lnTo>
                    <a:pt x="27" y="3"/>
                  </a:lnTo>
                  <a:lnTo>
                    <a:pt x="18" y="7"/>
                  </a:lnTo>
                  <a:lnTo>
                    <a:pt x="13" y="12"/>
                  </a:lnTo>
                  <a:lnTo>
                    <a:pt x="8" y="18"/>
                  </a:lnTo>
                  <a:lnTo>
                    <a:pt x="3" y="25"/>
                  </a:lnTo>
                  <a:lnTo>
                    <a:pt x="1" y="34"/>
                  </a:lnTo>
                  <a:lnTo>
                    <a:pt x="0" y="42"/>
                  </a:lnTo>
                  <a:lnTo>
                    <a:pt x="0" y="762"/>
                  </a:lnTo>
                  <a:lnTo>
                    <a:pt x="0" y="762"/>
                  </a:lnTo>
                  <a:lnTo>
                    <a:pt x="1" y="771"/>
                  </a:lnTo>
                  <a:lnTo>
                    <a:pt x="3" y="779"/>
                  </a:lnTo>
                  <a:lnTo>
                    <a:pt x="8" y="786"/>
                  </a:lnTo>
                  <a:lnTo>
                    <a:pt x="13" y="793"/>
                  </a:lnTo>
                  <a:lnTo>
                    <a:pt x="18" y="798"/>
                  </a:lnTo>
                  <a:lnTo>
                    <a:pt x="27" y="801"/>
                  </a:lnTo>
                  <a:lnTo>
                    <a:pt x="33" y="803"/>
                  </a:lnTo>
                  <a:lnTo>
                    <a:pt x="44" y="804"/>
                  </a:lnTo>
                  <a:lnTo>
                    <a:pt x="44" y="804"/>
                  </a:lnTo>
                  <a:close/>
                  <a:moveTo>
                    <a:pt x="1015" y="384"/>
                  </a:moveTo>
                  <a:lnTo>
                    <a:pt x="1015" y="384"/>
                  </a:lnTo>
                  <a:lnTo>
                    <a:pt x="1017" y="374"/>
                  </a:lnTo>
                  <a:lnTo>
                    <a:pt x="1022" y="368"/>
                  </a:lnTo>
                  <a:lnTo>
                    <a:pt x="1030" y="362"/>
                  </a:lnTo>
                  <a:lnTo>
                    <a:pt x="1041" y="361"/>
                  </a:lnTo>
                  <a:lnTo>
                    <a:pt x="1074" y="361"/>
                  </a:lnTo>
                  <a:lnTo>
                    <a:pt x="1074" y="361"/>
                  </a:lnTo>
                  <a:lnTo>
                    <a:pt x="1084" y="362"/>
                  </a:lnTo>
                  <a:lnTo>
                    <a:pt x="1091" y="368"/>
                  </a:lnTo>
                  <a:lnTo>
                    <a:pt x="1096" y="374"/>
                  </a:lnTo>
                  <a:lnTo>
                    <a:pt x="1098" y="384"/>
                  </a:lnTo>
                  <a:lnTo>
                    <a:pt x="1098" y="418"/>
                  </a:lnTo>
                  <a:lnTo>
                    <a:pt x="1098" y="418"/>
                  </a:lnTo>
                  <a:lnTo>
                    <a:pt x="1096" y="428"/>
                  </a:lnTo>
                  <a:lnTo>
                    <a:pt x="1091" y="437"/>
                  </a:lnTo>
                  <a:lnTo>
                    <a:pt x="1084" y="442"/>
                  </a:lnTo>
                  <a:lnTo>
                    <a:pt x="1074" y="443"/>
                  </a:lnTo>
                  <a:lnTo>
                    <a:pt x="1041" y="443"/>
                  </a:lnTo>
                  <a:lnTo>
                    <a:pt x="1041" y="443"/>
                  </a:lnTo>
                  <a:lnTo>
                    <a:pt x="1030" y="442"/>
                  </a:lnTo>
                  <a:lnTo>
                    <a:pt x="1022" y="437"/>
                  </a:lnTo>
                  <a:lnTo>
                    <a:pt x="1017" y="428"/>
                  </a:lnTo>
                  <a:lnTo>
                    <a:pt x="1015" y="418"/>
                  </a:lnTo>
                  <a:lnTo>
                    <a:pt x="1015" y="384"/>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51" name="Freeform 86"/>
            <p:cNvSpPr/>
            <p:nvPr/>
          </p:nvSpPr>
          <p:spPr bwMode="auto">
            <a:xfrm>
              <a:off x="12592050" y="544513"/>
              <a:ext cx="209550" cy="165100"/>
            </a:xfrm>
            <a:custGeom>
              <a:avLst/>
              <a:gdLst/>
              <a:ahLst/>
              <a:cxnLst>
                <a:cxn ang="0">
                  <a:pos x="253" y="207"/>
                </a:cxn>
                <a:cxn ang="0">
                  <a:pos x="253" y="207"/>
                </a:cxn>
                <a:cxn ang="0">
                  <a:pos x="258" y="207"/>
                </a:cxn>
                <a:cxn ang="0">
                  <a:pos x="262" y="204"/>
                </a:cxn>
                <a:cxn ang="0">
                  <a:pos x="265" y="200"/>
                </a:cxn>
                <a:cxn ang="0">
                  <a:pos x="265" y="195"/>
                </a:cxn>
                <a:cxn ang="0">
                  <a:pos x="265" y="11"/>
                </a:cxn>
                <a:cxn ang="0">
                  <a:pos x="265" y="11"/>
                </a:cxn>
                <a:cxn ang="0">
                  <a:pos x="265" y="8"/>
                </a:cxn>
                <a:cxn ang="0">
                  <a:pos x="262" y="3"/>
                </a:cxn>
                <a:cxn ang="0">
                  <a:pos x="258" y="1"/>
                </a:cxn>
                <a:cxn ang="0">
                  <a:pos x="253" y="0"/>
                </a:cxn>
                <a:cxn ang="0">
                  <a:pos x="14" y="0"/>
                </a:cxn>
                <a:cxn ang="0">
                  <a:pos x="14" y="0"/>
                </a:cxn>
                <a:cxn ang="0">
                  <a:pos x="9" y="1"/>
                </a:cxn>
                <a:cxn ang="0">
                  <a:pos x="3" y="3"/>
                </a:cxn>
                <a:cxn ang="0">
                  <a:pos x="2" y="8"/>
                </a:cxn>
                <a:cxn ang="0">
                  <a:pos x="0" y="11"/>
                </a:cxn>
                <a:cxn ang="0">
                  <a:pos x="0" y="195"/>
                </a:cxn>
                <a:cxn ang="0">
                  <a:pos x="0" y="195"/>
                </a:cxn>
                <a:cxn ang="0">
                  <a:pos x="2" y="200"/>
                </a:cxn>
                <a:cxn ang="0">
                  <a:pos x="3" y="204"/>
                </a:cxn>
                <a:cxn ang="0">
                  <a:pos x="9" y="207"/>
                </a:cxn>
                <a:cxn ang="0">
                  <a:pos x="14" y="207"/>
                </a:cxn>
                <a:cxn ang="0">
                  <a:pos x="253" y="207"/>
                </a:cxn>
              </a:cxnLst>
              <a:rect l="0" t="0" r="r" b="b"/>
              <a:pathLst>
                <a:path w="265" h="207">
                  <a:moveTo>
                    <a:pt x="253" y="207"/>
                  </a:moveTo>
                  <a:lnTo>
                    <a:pt x="253" y="207"/>
                  </a:lnTo>
                  <a:lnTo>
                    <a:pt x="258" y="207"/>
                  </a:lnTo>
                  <a:lnTo>
                    <a:pt x="262" y="204"/>
                  </a:lnTo>
                  <a:lnTo>
                    <a:pt x="265" y="200"/>
                  </a:lnTo>
                  <a:lnTo>
                    <a:pt x="265" y="195"/>
                  </a:lnTo>
                  <a:lnTo>
                    <a:pt x="265" y="11"/>
                  </a:lnTo>
                  <a:lnTo>
                    <a:pt x="265" y="11"/>
                  </a:lnTo>
                  <a:lnTo>
                    <a:pt x="265" y="8"/>
                  </a:lnTo>
                  <a:lnTo>
                    <a:pt x="262" y="3"/>
                  </a:lnTo>
                  <a:lnTo>
                    <a:pt x="258" y="1"/>
                  </a:lnTo>
                  <a:lnTo>
                    <a:pt x="253" y="0"/>
                  </a:lnTo>
                  <a:lnTo>
                    <a:pt x="14" y="0"/>
                  </a:lnTo>
                  <a:lnTo>
                    <a:pt x="14" y="0"/>
                  </a:lnTo>
                  <a:lnTo>
                    <a:pt x="9" y="1"/>
                  </a:lnTo>
                  <a:lnTo>
                    <a:pt x="3" y="3"/>
                  </a:lnTo>
                  <a:lnTo>
                    <a:pt x="2" y="8"/>
                  </a:lnTo>
                  <a:lnTo>
                    <a:pt x="0" y="11"/>
                  </a:lnTo>
                  <a:lnTo>
                    <a:pt x="0" y="195"/>
                  </a:lnTo>
                  <a:lnTo>
                    <a:pt x="0" y="195"/>
                  </a:lnTo>
                  <a:lnTo>
                    <a:pt x="2" y="200"/>
                  </a:lnTo>
                  <a:lnTo>
                    <a:pt x="3" y="204"/>
                  </a:lnTo>
                  <a:lnTo>
                    <a:pt x="9" y="207"/>
                  </a:lnTo>
                  <a:lnTo>
                    <a:pt x="14" y="207"/>
                  </a:lnTo>
                  <a:lnTo>
                    <a:pt x="253" y="207"/>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52" name="Freeform 87"/>
            <p:cNvSpPr/>
            <p:nvPr/>
          </p:nvSpPr>
          <p:spPr bwMode="auto">
            <a:xfrm>
              <a:off x="12592050" y="755650"/>
              <a:ext cx="411163" cy="44450"/>
            </a:xfrm>
            <a:custGeom>
              <a:avLst/>
              <a:gdLst/>
              <a:ahLst/>
              <a:cxnLst>
                <a:cxn ang="0">
                  <a:pos x="518" y="0"/>
                </a:cxn>
                <a:cxn ang="0">
                  <a:pos x="0" y="0"/>
                </a:cxn>
                <a:cxn ang="0">
                  <a:pos x="0" y="55"/>
                </a:cxn>
                <a:cxn ang="0">
                  <a:pos x="493" y="55"/>
                </a:cxn>
                <a:cxn ang="0">
                  <a:pos x="493" y="55"/>
                </a:cxn>
                <a:cxn ang="0">
                  <a:pos x="494" y="38"/>
                </a:cxn>
                <a:cxn ang="0">
                  <a:pos x="499" y="23"/>
                </a:cxn>
                <a:cxn ang="0">
                  <a:pos x="508" y="11"/>
                </a:cxn>
                <a:cxn ang="0">
                  <a:pos x="518" y="0"/>
                </a:cxn>
                <a:cxn ang="0">
                  <a:pos x="518" y="0"/>
                </a:cxn>
              </a:cxnLst>
              <a:rect l="0" t="0" r="r" b="b"/>
              <a:pathLst>
                <a:path w="518" h="55">
                  <a:moveTo>
                    <a:pt x="518" y="0"/>
                  </a:moveTo>
                  <a:lnTo>
                    <a:pt x="0" y="0"/>
                  </a:lnTo>
                  <a:lnTo>
                    <a:pt x="0" y="55"/>
                  </a:lnTo>
                  <a:lnTo>
                    <a:pt x="493" y="55"/>
                  </a:lnTo>
                  <a:lnTo>
                    <a:pt x="493" y="55"/>
                  </a:lnTo>
                  <a:lnTo>
                    <a:pt x="494" y="38"/>
                  </a:lnTo>
                  <a:lnTo>
                    <a:pt x="499" y="23"/>
                  </a:lnTo>
                  <a:lnTo>
                    <a:pt x="508" y="11"/>
                  </a:lnTo>
                  <a:lnTo>
                    <a:pt x="518" y="0"/>
                  </a:lnTo>
                  <a:lnTo>
                    <a:pt x="518"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53" name="Rectangle 88"/>
            <p:cNvSpPr>
              <a:spLocks noChangeArrowheads="1"/>
            </p:cNvSpPr>
            <p:nvPr/>
          </p:nvSpPr>
          <p:spPr bwMode="auto">
            <a:xfrm>
              <a:off x="12592050" y="850900"/>
              <a:ext cx="265113" cy="44450"/>
            </a:xfrm>
            <a:prstGeom prst="rect">
              <a:avLst/>
            </a:prstGeom>
            <a:grpFill/>
            <a:ln w="9525">
              <a:noFill/>
              <a:miter lim="800000"/>
            </a:ln>
          </p:spPr>
          <p:txBody>
            <a:bodyPr vert="horz" wrap="square" lIns="91440" tIns="45720" rIns="91440" bIns="45720" numCol="1" anchor="t" anchorCtr="0" compatLnSpc="1"/>
            <a:lstStyle/>
            <a:p>
              <a:endParaRPr lang="zh-CN" altLang="en-US">
                <a:solidFill>
                  <a:prstClr val="black"/>
                </a:solidFill>
              </a:endParaRPr>
            </a:p>
          </p:txBody>
        </p:sp>
        <p:sp>
          <p:nvSpPr>
            <p:cNvPr id="354" name="Rectangle 89"/>
            <p:cNvSpPr>
              <a:spLocks noChangeArrowheads="1"/>
            </p:cNvSpPr>
            <p:nvPr/>
          </p:nvSpPr>
          <p:spPr bwMode="auto">
            <a:xfrm>
              <a:off x="12847638" y="654050"/>
              <a:ext cx="298450" cy="42863"/>
            </a:xfrm>
            <a:prstGeom prst="rect">
              <a:avLst/>
            </a:prstGeom>
            <a:grpFill/>
            <a:ln w="9525">
              <a:noFill/>
              <a:miter lim="800000"/>
            </a:ln>
          </p:spPr>
          <p:txBody>
            <a:bodyPr vert="horz" wrap="square" lIns="91440" tIns="45720" rIns="91440" bIns="45720" numCol="1" anchor="t" anchorCtr="0" compatLnSpc="1"/>
            <a:lstStyle/>
            <a:p>
              <a:endParaRPr lang="zh-CN" altLang="en-US">
                <a:solidFill>
                  <a:prstClr val="black"/>
                </a:solidFill>
              </a:endParaRPr>
            </a:p>
          </p:txBody>
        </p:sp>
        <p:sp>
          <p:nvSpPr>
            <p:cNvPr id="355" name="Rectangle 90"/>
            <p:cNvSpPr>
              <a:spLocks noChangeArrowheads="1"/>
            </p:cNvSpPr>
            <p:nvPr/>
          </p:nvSpPr>
          <p:spPr bwMode="auto">
            <a:xfrm>
              <a:off x="12847638" y="557213"/>
              <a:ext cx="173038" cy="44450"/>
            </a:xfrm>
            <a:prstGeom prst="rect">
              <a:avLst/>
            </a:prstGeom>
            <a:grpFill/>
            <a:ln w="9525">
              <a:noFill/>
              <a:miter lim="800000"/>
            </a:ln>
          </p:spPr>
          <p:txBody>
            <a:bodyPr vert="horz" wrap="square" lIns="91440" tIns="45720" rIns="91440" bIns="45720" numCol="1" anchor="t" anchorCtr="0" compatLnSpc="1"/>
            <a:lstStyle/>
            <a:p>
              <a:endParaRPr lang="zh-CN" altLang="en-US">
                <a:solidFill>
                  <a:prstClr val="black"/>
                </a:solidFill>
              </a:endParaRPr>
            </a:p>
          </p:txBody>
        </p:sp>
        <p:sp>
          <p:nvSpPr>
            <p:cNvPr id="356" name="Freeform 91"/>
            <p:cNvSpPr/>
            <p:nvPr/>
          </p:nvSpPr>
          <p:spPr bwMode="auto">
            <a:xfrm>
              <a:off x="12954000" y="773113"/>
              <a:ext cx="284163" cy="398463"/>
            </a:xfrm>
            <a:custGeom>
              <a:avLst/>
              <a:gdLst/>
              <a:ahLst/>
              <a:cxnLst>
                <a:cxn ang="0">
                  <a:pos x="286" y="503"/>
                </a:cxn>
                <a:cxn ang="0">
                  <a:pos x="290" y="501"/>
                </a:cxn>
                <a:cxn ang="0">
                  <a:pos x="295" y="496"/>
                </a:cxn>
                <a:cxn ang="0">
                  <a:pos x="296" y="471"/>
                </a:cxn>
                <a:cxn ang="0">
                  <a:pos x="296" y="466"/>
                </a:cxn>
                <a:cxn ang="0">
                  <a:pos x="350" y="421"/>
                </a:cxn>
                <a:cxn ang="0">
                  <a:pos x="354" y="417"/>
                </a:cxn>
                <a:cxn ang="0">
                  <a:pos x="359" y="409"/>
                </a:cxn>
                <a:cxn ang="0">
                  <a:pos x="359" y="334"/>
                </a:cxn>
                <a:cxn ang="0">
                  <a:pos x="359" y="247"/>
                </a:cxn>
                <a:cxn ang="0">
                  <a:pos x="355" y="238"/>
                </a:cxn>
                <a:cxn ang="0">
                  <a:pos x="349" y="233"/>
                </a:cxn>
                <a:cxn ang="0">
                  <a:pos x="195" y="184"/>
                </a:cxn>
                <a:cxn ang="0">
                  <a:pos x="192" y="181"/>
                </a:cxn>
                <a:cxn ang="0">
                  <a:pos x="192" y="34"/>
                </a:cxn>
                <a:cxn ang="0">
                  <a:pos x="192" y="33"/>
                </a:cxn>
                <a:cxn ang="0">
                  <a:pos x="188" y="21"/>
                </a:cxn>
                <a:cxn ang="0">
                  <a:pos x="182" y="11"/>
                </a:cxn>
                <a:cxn ang="0">
                  <a:pos x="172" y="4"/>
                </a:cxn>
                <a:cxn ang="0">
                  <a:pos x="160" y="0"/>
                </a:cxn>
                <a:cxn ang="0">
                  <a:pos x="118" y="0"/>
                </a:cxn>
                <a:cxn ang="0">
                  <a:pos x="106" y="4"/>
                </a:cxn>
                <a:cxn ang="0">
                  <a:pos x="94" y="11"/>
                </a:cxn>
                <a:cxn ang="0">
                  <a:pos x="86" y="21"/>
                </a:cxn>
                <a:cxn ang="0">
                  <a:pos x="82" y="34"/>
                </a:cxn>
                <a:cxn ang="0">
                  <a:pos x="81" y="38"/>
                </a:cxn>
                <a:cxn ang="0">
                  <a:pos x="82" y="159"/>
                </a:cxn>
                <a:cxn ang="0">
                  <a:pos x="82" y="237"/>
                </a:cxn>
                <a:cxn ang="0">
                  <a:pos x="82" y="280"/>
                </a:cxn>
                <a:cxn ang="0">
                  <a:pos x="79" y="287"/>
                </a:cxn>
                <a:cxn ang="0">
                  <a:pos x="72" y="291"/>
                </a:cxn>
                <a:cxn ang="0">
                  <a:pos x="72" y="291"/>
                </a:cxn>
                <a:cxn ang="0">
                  <a:pos x="65" y="287"/>
                </a:cxn>
                <a:cxn ang="0">
                  <a:pos x="62" y="280"/>
                </a:cxn>
                <a:cxn ang="0">
                  <a:pos x="62" y="218"/>
                </a:cxn>
                <a:cxn ang="0">
                  <a:pos x="55" y="216"/>
                </a:cxn>
                <a:cxn ang="0">
                  <a:pos x="48" y="216"/>
                </a:cxn>
                <a:cxn ang="0">
                  <a:pos x="30" y="221"/>
                </a:cxn>
                <a:cxn ang="0">
                  <a:pos x="16" y="230"/>
                </a:cxn>
                <a:cxn ang="0">
                  <a:pos x="8" y="237"/>
                </a:cxn>
                <a:cxn ang="0">
                  <a:pos x="0" y="259"/>
                </a:cxn>
                <a:cxn ang="0">
                  <a:pos x="6" y="279"/>
                </a:cxn>
                <a:cxn ang="0">
                  <a:pos x="64" y="415"/>
                </a:cxn>
                <a:cxn ang="0">
                  <a:pos x="123" y="461"/>
                </a:cxn>
                <a:cxn ang="0">
                  <a:pos x="126" y="471"/>
                </a:cxn>
                <a:cxn ang="0">
                  <a:pos x="126" y="493"/>
                </a:cxn>
                <a:cxn ang="0">
                  <a:pos x="129" y="500"/>
                </a:cxn>
                <a:cxn ang="0">
                  <a:pos x="136" y="503"/>
                </a:cxn>
              </a:cxnLst>
              <a:rect l="0" t="0" r="r" b="b"/>
              <a:pathLst>
                <a:path w="359" h="503">
                  <a:moveTo>
                    <a:pt x="136" y="503"/>
                  </a:moveTo>
                  <a:lnTo>
                    <a:pt x="286" y="503"/>
                  </a:lnTo>
                  <a:lnTo>
                    <a:pt x="286" y="503"/>
                  </a:lnTo>
                  <a:lnTo>
                    <a:pt x="290" y="501"/>
                  </a:lnTo>
                  <a:lnTo>
                    <a:pt x="293" y="500"/>
                  </a:lnTo>
                  <a:lnTo>
                    <a:pt x="295" y="496"/>
                  </a:lnTo>
                  <a:lnTo>
                    <a:pt x="296" y="493"/>
                  </a:lnTo>
                  <a:lnTo>
                    <a:pt x="296" y="471"/>
                  </a:lnTo>
                  <a:lnTo>
                    <a:pt x="296" y="471"/>
                  </a:lnTo>
                  <a:lnTo>
                    <a:pt x="296" y="466"/>
                  </a:lnTo>
                  <a:lnTo>
                    <a:pt x="300" y="463"/>
                  </a:lnTo>
                  <a:lnTo>
                    <a:pt x="350" y="421"/>
                  </a:lnTo>
                  <a:lnTo>
                    <a:pt x="350" y="421"/>
                  </a:lnTo>
                  <a:lnTo>
                    <a:pt x="354" y="417"/>
                  </a:lnTo>
                  <a:lnTo>
                    <a:pt x="357" y="414"/>
                  </a:lnTo>
                  <a:lnTo>
                    <a:pt x="359" y="409"/>
                  </a:lnTo>
                  <a:lnTo>
                    <a:pt x="359" y="404"/>
                  </a:lnTo>
                  <a:lnTo>
                    <a:pt x="359" y="334"/>
                  </a:lnTo>
                  <a:lnTo>
                    <a:pt x="359" y="247"/>
                  </a:lnTo>
                  <a:lnTo>
                    <a:pt x="359" y="247"/>
                  </a:lnTo>
                  <a:lnTo>
                    <a:pt x="359" y="243"/>
                  </a:lnTo>
                  <a:lnTo>
                    <a:pt x="355" y="238"/>
                  </a:lnTo>
                  <a:lnTo>
                    <a:pt x="354" y="235"/>
                  </a:lnTo>
                  <a:lnTo>
                    <a:pt x="349" y="233"/>
                  </a:lnTo>
                  <a:lnTo>
                    <a:pt x="330" y="227"/>
                  </a:lnTo>
                  <a:lnTo>
                    <a:pt x="195" y="184"/>
                  </a:lnTo>
                  <a:lnTo>
                    <a:pt x="195" y="184"/>
                  </a:lnTo>
                  <a:lnTo>
                    <a:pt x="192" y="181"/>
                  </a:lnTo>
                  <a:lnTo>
                    <a:pt x="192" y="178"/>
                  </a:lnTo>
                  <a:lnTo>
                    <a:pt x="192" y="34"/>
                  </a:lnTo>
                  <a:lnTo>
                    <a:pt x="192" y="33"/>
                  </a:lnTo>
                  <a:lnTo>
                    <a:pt x="192" y="33"/>
                  </a:lnTo>
                  <a:lnTo>
                    <a:pt x="190" y="26"/>
                  </a:lnTo>
                  <a:lnTo>
                    <a:pt x="188" y="21"/>
                  </a:lnTo>
                  <a:lnTo>
                    <a:pt x="185" y="16"/>
                  </a:lnTo>
                  <a:lnTo>
                    <a:pt x="182" y="11"/>
                  </a:lnTo>
                  <a:lnTo>
                    <a:pt x="177" y="7"/>
                  </a:lnTo>
                  <a:lnTo>
                    <a:pt x="172" y="4"/>
                  </a:lnTo>
                  <a:lnTo>
                    <a:pt x="167" y="2"/>
                  </a:lnTo>
                  <a:lnTo>
                    <a:pt x="160" y="0"/>
                  </a:lnTo>
                  <a:lnTo>
                    <a:pt x="118" y="0"/>
                  </a:lnTo>
                  <a:lnTo>
                    <a:pt x="118" y="0"/>
                  </a:lnTo>
                  <a:lnTo>
                    <a:pt x="111" y="2"/>
                  </a:lnTo>
                  <a:lnTo>
                    <a:pt x="106" y="4"/>
                  </a:lnTo>
                  <a:lnTo>
                    <a:pt x="99" y="7"/>
                  </a:lnTo>
                  <a:lnTo>
                    <a:pt x="94" y="11"/>
                  </a:lnTo>
                  <a:lnTo>
                    <a:pt x="89" y="16"/>
                  </a:lnTo>
                  <a:lnTo>
                    <a:pt x="86" y="21"/>
                  </a:lnTo>
                  <a:lnTo>
                    <a:pt x="84" y="27"/>
                  </a:lnTo>
                  <a:lnTo>
                    <a:pt x="82" y="34"/>
                  </a:lnTo>
                  <a:lnTo>
                    <a:pt x="82" y="34"/>
                  </a:lnTo>
                  <a:lnTo>
                    <a:pt x="81" y="38"/>
                  </a:lnTo>
                  <a:lnTo>
                    <a:pt x="81" y="159"/>
                  </a:lnTo>
                  <a:lnTo>
                    <a:pt x="82" y="159"/>
                  </a:lnTo>
                  <a:lnTo>
                    <a:pt x="82" y="237"/>
                  </a:lnTo>
                  <a:lnTo>
                    <a:pt x="82" y="237"/>
                  </a:lnTo>
                  <a:lnTo>
                    <a:pt x="82" y="280"/>
                  </a:lnTo>
                  <a:lnTo>
                    <a:pt x="82" y="280"/>
                  </a:lnTo>
                  <a:lnTo>
                    <a:pt x="81" y="284"/>
                  </a:lnTo>
                  <a:lnTo>
                    <a:pt x="79" y="287"/>
                  </a:lnTo>
                  <a:lnTo>
                    <a:pt x="75" y="289"/>
                  </a:lnTo>
                  <a:lnTo>
                    <a:pt x="72" y="291"/>
                  </a:lnTo>
                  <a:lnTo>
                    <a:pt x="72" y="291"/>
                  </a:lnTo>
                  <a:lnTo>
                    <a:pt x="72" y="291"/>
                  </a:lnTo>
                  <a:lnTo>
                    <a:pt x="67" y="289"/>
                  </a:lnTo>
                  <a:lnTo>
                    <a:pt x="65" y="287"/>
                  </a:lnTo>
                  <a:lnTo>
                    <a:pt x="62" y="284"/>
                  </a:lnTo>
                  <a:lnTo>
                    <a:pt x="62" y="280"/>
                  </a:lnTo>
                  <a:lnTo>
                    <a:pt x="62" y="237"/>
                  </a:lnTo>
                  <a:lnTo>
                    <a:pt x="62" y="218"/>
                  </a:lnTo>
                  <a:lnTo>
                    <a:pt x="62" y="218"/>
                  </a:lnTo>
                  <a:lnTo>
                    <a:pt x="55" y="216"/>
                  </a:lnTo>
                  <a:lnTo>
                    <a:pt x="48" y="216"/>
                  </a:lnTo>
                  <a:lnTo>
                    <a:pt x="48" y="216"/>
                  </a:lnTo>
                  <a:lnTo>
                    <a:pt x="40" y="218"/>
                  </a:lnTo>
                  <a:lnTo>
                    <a:pt x="30" y="221"/>
                  </a:lnTo>
                  <a:lnTo>
                    <a:pt x="16" y="230"/>
                  </a:lnTo>
                  <a:lnTo>
                    <a:pt x="16" y="230"/>
                  </a:lnTo>
                  <a:lnTo>
                    <a:pt x="8" y="237"/>
                  </a:lnTo>
                  <a:lnTo>
                    <a:pt x="8" y="237"/>
                  </a:lnTo>
                  <a:lnTo>
                    <a:pt x="3" y="247"/>
                  </a:lnTo>
                  <a:lnTo>
                    <a:pt x="0" y="259"/>
                  </a:lnTo>
                  <a:lnTo>
                    <a:pt x="1" y="269"/>
                  </a:lnTo>
                  <a:lnTo>
                    <a:pt x="6" y="279"/>
                  </a:lnTo>
                  <a:lnTo>
                    <a:pt x="28" y="334"/>
                  </a:lnTo>
                  <a:lnTo>
                    <a:pt x="64" y="415"/>
                  </a:lnTo>
                  <a:lnTo>
                    <a:pt x="123" y="461"/>
                  </a:lnTo>
                  <a:lnTo>
                    <a:pt x="123" y="461"/>
                  </a:lnTo>
                  <a:lnTo>
                    <a:pt x="126" y="466"/>
                  </a:lnTo>
                  <a:lnTo>
                    <a:pt x="126" y="471"/>
                  </a:lnTo>
                  <a:lnTo>
                    <a:pt x="126" y="493"/>
                  </a:lnTo>
                  <a:lnTo>
                    <a:pt x="126" y="493"/>
                  </a:lnTo>
                  <a:lnTo>
                    <a:pt x="128" y="496"/>
                  </a:lnTo>
                  <a:lnTo>
                    <a:pt x="129" y="500"/>
                  </a:lnTo>
                  <a:lnTo>
                    <a:pt x="133" y="501"/>
                  </a:lnTo>
                  <a:lnTo>
                    <a:pt x="136" y="503"/>
                  </a:lnTo>
                  <a:lnTo>
                    <a:pt x="136" y="503"/>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grpSp>
      <p:sp>
        <p:nvSpPr>
          <p:cNvPr id="357" name="Freeform 12"/>
          <p:cNvSpPr>
            <a:spLocks noEditPoints="1"/>
          </p:cNvSpPr>
          <p:nvPr/>
        </p:nvSpPr>
        <p:spPr bwMode="auto">
          <a:xfrm>
            <a:off x="5257656" y="3729077"/>
            <a:ext cx="629005" cy="477103"/>
          </a:xfrm>
          <a:custGeom>
            <a:avLst/>
            <a:gdLst/>
            <a:ahLst/>
            <a:cxnLst>
              <a:cxn ang="0">
                <a:pos x="304" y="2"/>
              </a:cxn>
              <a:cxn ang="0">
                <a:pos x="376" y="30"/>
              </a:cxn>
              <a:cxn ang="0">
                <a:pos x="430" y="86"/>
              </a:cxn>
              <a:cxn ang="0">
                <a:pos x="448" y="110"/>
              </a:cxn>
              <a:cxn ang="0">
                <a:pos x="476" y="114"/>
              </a:cxn>
              <a:cxn ang="0">
                <a:pos x="514" y="128"/>
              </a:cxn>
              <a:cxn ang="0">
                <a:pos x="546" y="152"/>
              </a:cxn>
              <a:cxn ang="0">
                <a:pos x="570" y="184"/>
              </a:cxn>
              <a:cxn ang="0">
                <a:pos x="584" y="222"/>
              </a:cxn>
              <a:cxn ang="0">
                <a:pos x="588" y="250"/>
              </a:cxn>
              <a:cxn ang="0">
                <a:pos x="578" y="300"/>
              </a:cxn>
              <a:cxn ang="0">
                <a:pos x="536" y="358"/>
              </a:cxn>
              <a:cxn ang="0">
                <a:pos x="468" y="388"/>
              </a:cxn>
              <a:cxn ang="0">
                <a:pos x="398" y="190"/>
              </a:cxn>
              <a:cxn ang="0">
                <a:pos x="320" y="134"/>
              </a:cxn>
              <a:cxn ang="0">
                <a:pos x="294" y="126"/>
              </a:cxn>
              <a:cxn ang="0">
                <a:pos x="268" y="134"/>
              </a:cxn>
              <a:cxn ang="0">
                <a:pos x="190" y="190"/>
              </a:cxn>
              <a:cxn ang="0">
                <a:pos x="116" y="390"/>
              </a:cxn>
              <a:cxn ang="0">
                <a:pos x="94" y="386"/>
              </a:cxn>
              <a:cxn ang="0">
                <a:pos x="34" y="356"/>
              </a:cxn>
              <a:cxn ang="0">
                <a:pos x="4" y="296"/>
              </a:cxn>
              <a:cxn ang="0">
                <a:pos x="0" y="274"/>
              </a:cxn>
              <a:cxn ang="0">
                <a:pos x="16" y="214"/>
              </a:cxn>
              <a:cxn ang="0">
                <a:pos x="60" y="172"/>
              </a:cxn>
              <a:cxn ang="0">
                <a:pos x="98" y="158"/>
              </a:cxn>
              <a:cxn ang="0">
                <a:pos x="110" y="110"/>
              </a:cxn>
              <a:cxn ang="0">
                <a:pos x="134" y="68"/>
              </a:cxn>
              <a:cxn ang="0">
                <a:pos x="168" y="34"/>
              </a:cxn>
              <a:cxn ang="0">
                <a:pos x="210" y="12"/>
              </a:cxn>
              <a:cxn ang="0">
                <a:pos x="258" y="0"/>
              </a:cxn>
              <a:cxn ang="0">
                <a:pos x="444" y="252"/>
              </a:cxn>
              <a:cxn ang="0">
                <a:pos x="388" y="234"/>
              </a:cxn>
              <a:cxn ang="0">
                <a:pos x="144" y="252"/>
              </a:cxn>
              <a:cxn ang="0">
                <a:pos x="272" y="156"/>
              </a:cxn>
              <a:cxn ang="0">
                <a:pos x="294" y="146"/>
              </a:cxn>
              <a:cxn ang="0">
                <a:pos x="316" y="156"/>
              </a:cxn>
              <a:cxn ang="0">
                <a:pos x="222" y="296"/>
              </a:cxn>
              <a:cxn ang="0">
                <a:pos x="222" y="308"/>
              </a:cxn>
              <a:cxn ang="0">
                <a:pos x="222" y="274"/>
              </a:cxn>
              <a:cxn ang="0">
                <a:pos x="222" y="284"/>
              </a:cxn>
              <a:cxn ang="0">
                <a:pos x="222" y="252"/>
              </a:cxn>
              <a:cxn ang="0">
                <a:pos x="222" y="262"/>
              </a:cxn>
              <a:cxn ang="0">
                <a:pos x="446" y="270"/>
              </a:cxn>
              <a:cxn ang="0">
                <a:pos x="446" y="270"/>
              </a:cxn>
              <a:cxn ang="0">
                <a:pos x="444" y="442"/>
              </a:cxn>
              <a:cxn ang="0">
                <a:pos x="154" y="446"/>
              </a:cxn>
              <a:cxn ang="0">
                <a:pos x="144" y="442"/>
              </a:cxn>
              <a:cxn ang="0">
                <a:pos x="444" y="442"/>
              </a:cxn>
              <a:cxn ang="0">
                <a:pos x="142" y="270"/>
              </a:cxn>
              <a:cxn ang="0">
                <a:pos x="142" y="426"/>
              </a:cxn>
            </a:cxnLst>
            <a:rect l="0" t="0" r="r" b="b"/>
            <a:pathLst>
              <a:path w="588" h="446">
                <a:moveTo>
                  <a:pt x="276" y="0"/>
                </a:moveTo>
                <a:lnTo>
                  <a:pt x="276" y="0"/>
                </a:lnTo>
                <a:lnTo>
                  <a:pt x="304" y="2"/>
                </a:lnTo>
                <a:lnTo>
                  <a:pt x="330" y="8"/>
                </a:lnTo>
                <a:lnTo>
                  <a:pt x="354" y="18"/>
                </a:lnTo>
                <a:lnTo>
                  <a:pt x="376" y="30"/>
                </a:lnTo>
                <a:lnTo>
                  <a:pt x="396" y="46"/>
                </a:lnTo>
                <a:lnTo>
                  <a:pt x="414" y="66"/>
                </a:lnTo>
                <a:lnTo>
                  <a:pt x="430" y="86"/>
                </a:lnTo>
                <a:lnTo>
                  <a:pt x="442" y="110"/>
                </a:lnTo>
                <a:lnTo>
                  <a:pt x="442" y="110"/>
                </a:lnTo>
                <a:lnTo>
                  <a:pt x="448" y="110"/>
                </a:lnTo>
                <a:lnTo>
                  <a:pt x="448" y="110"/>
                </a:lnTo>
                <a:lnTo>
                  <a:pt x="462" y="112"/>
                </a:lnTo>
                <a:lnTo>
                  <a:pt x="476" y="114"/>
                </a:lnTo>
                <a:lnTo>
                  <a:pt x="490" y="116"/>
                </a:lnTo>
                <a:lnTo>
                  <a:pt x="502" y="122"/>
                </a:lnTo>
                <a:lnTo>
                  <a:pt x="514" y="128"/>
                </a:lnTo>
                <a:lnTo>
                  <a:pt x="526" y="134"/>
                </a:lnTo>
                <a:lnTo>
                  <a:pt x="536" y="142"/>
                </a:lnTo>
                <a:lnTo>
                  <a:pt x="546" y="152"/>
                </a:lnTo>
                <a:lnTo>
                  <a:pt x="556" y="162"/>
                </a:lnTo>
                <a:lnTo>
                  <a:pt x="564" y="172"/>
                </a:lnTo>
                <a:lnTo>
                  <a:pt x="570" y="184"/>
                </a:lnTo>
                <a:lnTo>
                  <a:pt x="576" y="196"/>
                </a:lnTo>
                <a:lnTo>
                  <a:pt x="582" y="208"/>
                </a:lnTo>
                <a:lnTo>
                  <a:pt x="584" y="222"/>
                </a:lnTo>
                <a:lnTo>
                  <a:pt x="586" y="236"/>
                </a:lnTo>
                <a:lnTo>
                  <a:pt x="588" y="250"/>
                </a:lnTo>
                <a:lnTo>
                  <a:pt x="588" y="250"/>
                </a:lnTo>
                <a:lnTo>
                  <a:pt x="586" y="262"/>
                </a:lnTo>
                <a:lnTo>
                  <a:pt x="586" y="276"/>
                </a:lnTo>
                <a:lnTo>
                  <a:pt x="578" y="300"/>
                </a:lnTo>
                <a:lnTo>
                  <a:pt x="568" y="322"/>
                </a:lnTo>
                <a:lnTo>
                  <a:pt x="552" y="342"/>
                </a:lnTo>
                <a:lnTo>
                  <a:pt x="536" y="358"/>
                </a:lnTo>
                <a:lnTo>
                  <a:pt x="514" y="372"/>
                </a:lnTo>
                <a:lnTo>
                  <a:pt x="492" y="382"/>
                </a:lnTo>
                <a:lnTo>
                  <a:pt x="468" y="388"/>
                </a:lnTo>
                <a:lnTo>
                  <a:pt x="468" y="242"/>
                </a:lnTo>
                <a:lnTo>
                  <a:pt x="468" y="242"/>
                </a:lnTo>
                <a:lnTo>
                  <a:pt x="398" y="190"/>
                </a:lnTo>
                <a:lnTo>
                  <a:pt x="328" y="140"/>
                </a:lnTo>
                <a:lnTo>
                  <a:pt x="328" y="140"/>
                </a:lnTo>
                <a:lnTo>
                  <a:pt x="320" y="134"/>
                </a:lnTo>
                <a:lnTo>
                  <a:pt x="310" y="130"/>
                </a:lnTo>
                <a:lnTo>
                  <a:pt x="302" y="128"/>
                </a:lnTo>
                <a:lnTo>
                  <a:pt x="294" y="126"/>
                </a:lnTo>
                <a:lnTo>
                  <a:pt x="286" y="128"/>
                </a:lnTo>
                <a:lnTo>
                  <a:pt x="278" y="130"/>
                </a:lnTo>
                <a:lnTo>
                  <a:pt x="268" y="134"/>
                </a:lnTo>
                <a:lnTo>
                  <a:pt x="260" y="140"/>
                </a:lnTo>
                <a:lnTo>
                  <a:pt x="260" y="140"/>
                </a:lnTo>
                <a:lnTo>
                  <a:pt x="190" y="190"/>
                </a:lnTo>
                <a:lnTo>
                  <a:pt x="122" y="242"/>
                </a:lnTo>
                <a:lnTo>
                  <a:pt x="122" y="390"/>
                </a:lnTo>
                <a:lnTo>
                  <a:pt x="116" y="390"/>
                </a:lnTo>
                <a:lnTo>
                  <a:pt x="116" y="390"/>
                </a:lnTo>
                <a:lnTo>
                  <a:pt x="104" y="388"/>
                </a:lnTo>
                <a:lnTo>
                  <a:pt x="94" y="386"/>
                </a:lnTo>
                <a:lnTo>
                  <a:pt x="72" y="380"/>
                </a:lnTo>
                <a:lnTo>
                  <a:pt x="52" y="370"/>
                </a:lnTo>
                <a:lnTo>
                  <a:pt x="34" y="356"/>
                </a:lnTo>
                <a:lnTo>
                  <a:pt x="20" y="338"/>
                </a:lnTo>
                <a:lnTo>
                  <a:pt x="10" y="318"/>
                </a:lnTo>
                <a:lnTo>
                  <a:pt x="4" y="296"/>
                </a:lnTo>
                <a:lnTo>
                  <a:pt x="2" y="286"/>
                </a:lnTo>
                <a:lnTo>
                  <a:pt x="0" y="274"/>
                </a:lnTo>
                <a:lnTo>
                  <a:pt x="0" y="274"/>
                </a:lnTo>
                <a:lnTo>
                  <a:pt x="2" y="252"/>
                </a:lnTo>
                <a:lnTo>
                  <a:pt x="8" y="232"/>
                </a:lnTo>
                <a:lnTo>
                  <a:pt x="16" y="214"/>
                </a:lnTo>
                <a:lnTo>
                  <a:pt x="28" y="198"/>
                </a:lnTo>
                <a:lnTo>
                  <a:pt x="42" y="184"/>
                </a:lnTo>
                <a:lnTo>
                  <a:pt x="60" y="172"/>
                </a:lnTo>
                <a:lnTo>
                  <a:pt x="78" y="164"/>
                </a:lnTo>
                <a:lnTo>
                  <a:pt x="98" y="158"/>
                </a:lnTo>
                <a:lnTo>
                  <a:pt x="98" y="158"/>
                </a:lnTo>
                <a:lnTo>
                  <a:pt x="100" y="142"/>
                </a:lnTo>
                <a:lnTo>
                  <a:pt x="104" y="126"/>
                </a:lnTo>
                <a:lnTo>
                  <a:pt x="110" y="110"/>
                </a:lnTo>
                <a:lnTo>
                  <a:pt x="116" y="96"/>
                </a:lnTo>
                <a:lnTo>
                  <a:pt x="124" y="82"/>
                </a:lnTo>
                <a:lnTo>
                  <a:pt x="134" y="68"/>
                </a:lnTo>
                <a:lnTo>
                  <a:pt x="144" y="56"/>
                </a:lnTo>
                <a:lnTo>
                  <a:pt x="156" y="46"/>
                </a:lnTo>
                <a:lnTo>
                  <a:pt x="168" y="34"/>
                </a:lnTo>
                <a:lnTo>
                  <a:pt x="182" y="26"/>
                </a:lnTo>
                <a:lnTo>
                  <a:pt x="196" y="18"/>
                </a:lnTo>
                <a:lnTo>
                  <a:pt x="210" y="12"/>
                </a:lnTo>
                <a:lnTo>
                  <a:pt x="226" y="6"/>
                </a:lnTo>
                <a:lnTo>
                  <a:pt x="242" y="2"/>
                </a:lnTo>
                <a:lnTo>
                  <a:pt x="258" y="0"/>
                </a:lnTo>
                <a:lnTo>
                  <a:pt x="276" y="0"/>
                </a:lnTo>
                <a:lnTo>
                  <a:pt x="276" y="0"/>
                </a:lnTo>
                <a:close/>
                <a:moveTo>
                  <a:pt x="444" y="252"/>
                </a:moveTo>
                <a:lnTo>
                  <a:pt x="444" y="252"/>
                </a:lnTo>
                <a:lnTo>
                  <a:pt x="388" y="294"/>
                </a:lnTo>
                <a:lnTo>
                  <a:pt x="388" y="234"/>
                </a:lnTo>
                <a:lnTo>
                  <a:pt x="200" y="234"/>
                </a:lnTo>
                <a:lnTo>
                  <a:pt x="200" y="294"/>
                </a:lnTo>
                <a:lnTo>
                  <a:pt x="144" y="252"/>
                </a:lnTo>
                <a:lnTo>
                  <a:pt x="144" y="252"/>
                </a:lnTo>
                <a:lnTo>
                  <a:pt x="144" y="252"/>
                </a:lnTo>
                <a:lnTo>
                  <a:pt x="272" y="156"/>
                </a:lnTo>
                <a:lnTo>
                  <a:pt x="272" y="156"/>
                </a:lnTo>
                <a:lnTo>
                  <a:pt x="284" y="150"/>
                </a:lnTo>
                <a:lnTo>
                  <a:pt x="294" y="146"/>
                </a:lnTo>
                <a:lnTo>
                  <a:pt x="304" y="150"/>
                </a:lnTo>
                <a:lnTo>
                  <a:pt x="316" y="156"/>
                </a:lnTo>
                <a:lnTo>
                  <a:pt x="316" y="156"/>
                </a:lnTo>
                <a:lnTo>
                  <a:pt x="444" y="252"/>
                </a:lnTo>
                <a:lnTo>
                  <a:pt x="444" y="252"/>
                </a:lnTo>
                <a:close/>
                <a:moveTo>
                  <a:pt x="222" y="296"/>
                </a:moveTo>
                <a:lnTo>
                  <a:pt x="294" y="296"/>
                </a:lnTo>
                <a:lnTo>
                  <a:pt x="294" y="308"/>
                </a:lnTo>
                <a:lnTo>
                  <a:pt x="222" y="308"/>
                </a:lnTo>
                <a:lnTo>
                  <a:pt x="222" y="296"/>
                </a:lnTo>
                <a:lnTo>
                  <a:pt x="222" y="296"/>
                </a:lnTo>
                <a:close/>
                <a:moveTo>
                  <a:pt x="222" y="274"/>
                </a:moveTo>
                <a:lnTo>
                  <a:pt x="366" y="274"/>
                </a:lnTo>
                <a:lnTo>
                  <a:pt x="366" y="284"/>
                </a:lnTo>
                <a:lnTo>
                  <a:pt x="222" y="284"/>
                </a:lnTo>
                <a:lnTo>
                  <a:pt x="222" y="274"/>
                </a:lnTo>
                <a:lnTo>
                  <a:pt x="222" y="274"/>
                </a:lnTo>
                <a:close/>
                <a:moveTo>
                  <a:pt x="222" y="252"/>
                </a:moveTo>
                <a:lnTo>
                  <a:pt x="366" y="252"/>
                </a:lnTo>
                <a:lnTo>
                  <a:pt x="366" y="262"/>
                </a:lnTo>
                <a:lnTo>
                  <a:pt x="222" y="262"/>
                </a:lnTo>
                <a:lnTo>
                  <a:pt x="222" y="252"/>
                </a:lnTo>
                <a:lnTo>
                  <a:pt x="222" y="252"/>
                </a:lnTo>
                <a:close/>
                <a:moveTo>
                  <a:pt x="446" y="270"/>
                </a:moveTo>
                <a:lnTo>
                  <a:pt x="446" y="426"/>
                </a:lnTo>
                <a:lnTo>
                  <a:pt x="338" y="350"/>
                </a:lnTo>
                <a:lnTo>
                  <a:pt x="446" y="270"/>
                </a:lnTo>
                <a:lnTo>
                  <a:pt x="446" y="270"/>
                </a:lnTo>
                <a:close/>
                <a:moveTo>
                  <a:pt x="444" y="442"/>
                </a:moveTo>
                <a:lnTo>
                  <a:pt x="444" y="442"/>
                </a:lnTo>
                <a:lnTo>
                  <a:pt x="440" y="446"/>
                </a:lnTo>
                <a:lnTo>
                  <a:pt x="434" y="446"/>
                </a:lnTo>
                <a:lnTo>
                  <a:pt x="154" y="446"/>
                </a:lnTo>
                <a:lnTo>
                  <a:pt x="154" y="446"/>
                </a:lnTo>
                <a:lnTo>
                  <a:pt x="148" y="446"/>
                </a:lnTo>
                <a:lnTo>
                  <a:pt x="144" y="442"/>
                </a:lnTo>
                <a:lnTo>
                  <a:pt x="264" y="360"/>
                </a:lnTo>
                <a:lnTo>
                  <a:pt x="326" y="360"/>
                </a:lnTo>
                <a:lnTo>
                  <a:pt x="444" y="442"/>
                </a:lnTo>
                <a:lnTo>
                  <a:pt x="444" y="442"/>
                </a:lnTo>
                <a:close/>
                <a:moveTo>
                  <a:pt x="142" y="426"/>
                </a:moveTo>
                <a:lnTo>
                  <a:pt x="142" y="270"/>
                </a:lnTo>
                <a:lnTo>
                  <a:pt x="250" y="350"/>
                </a:lnTo>
                <a:lnTo>
                  <a:pt x="142" y="426"/>
                </a:lnTo>
                <a:lnTo>
                  <a:pt x="142" y="426"/>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58" name="Freeform 15"/>
          <p:cNvSpPr>
            <a:spLocks noEditPoints="1"/>
          </p:cNvSpPr>
          <p:nvPr/>
        </p:nvSpPr>
        <p:spPr bwMode="auto">
          <a:xfrm>
            <a:off x="6110524" y="3694845"/>
            <a:ext cx="626866" cy="545566"/>
          </a:xfrm>
          <a:custGeom>
            <a:avLst/>
            <a:gdLst/>
            <a:ahLst/>
            <a:cxnLst>
              <a:cxn ang="0">
                <a:pos x="392" y="432"/>
              </a:cxn>
              <a:cxn ang="0">
                <a:pos x="374" y="414"/>
              </a:cxn>
              <a:cxn ang="0">
                <a:pos x="372" y="394"/>
              </a:cxn>
              <a:cxn ang="0">
                <a:pos x="386" y="374"/>
              </a:cxn>
              <a:cxn ang="0">
                <a:pos x="404" y="368"/>
              </a:cxn>
              <a:cxn ang="0">
                <a:pos x="428" y="378"/>
              </a:cxn>
              <a:cxn ang="0">
                <a:pos x="438" y="402"/>
              </a:cxn>
              <a:cxn ang="0">
                <a:pos x="432" y="420"/>
              </a:cxn>
              <a:cxn ang="0">
                <a:pos x="412" y="434"/>
              </a:cxn>
              <a:cxn ang="0">
                <a:pos x="404" y="430"/>
              </a:cxn>
              <a:cxn ang="0">
                <a:pos x="432" y="402"/>
              </a:cxn>
              <a:cxn ang="0">
                <a:pos x="416" y="376"/>
              </a:cxn>
              <a:cxn ang="0">
                <a:pos x="384" y="382"/>
              </a:cxn>
              <a:cxn ang="0">
                <a:pos x="378" y="412"/>
              </a:cxn>
              <a:cxn ang="0">
                <a:pos x="404" y="430"/>
              </a:cxn>
              <a:cxn ang="0">
                <a:pos x="392" y="414"/>
              </a:cxn>
              <a:cxn ang="0">
                <a:pos x="388" y="394"/>
              </a:cxn>
              <a:cxn ang="0">
                <a:pos x="404" y="384"/>
              </a:cxn>
              <a:cxn ang="0">
                <a:pos x="422" y="402"/>
              </a:cxn>
              <a:cxn ang="0">
                <a:pos x="412" y="418"/>
              </a:cxn>
              <a:cxn ang="0">
                <a:pos x="352" y="404"/>
              </a:cxn>
              <a:cxn ang="0">
                <a:pos x="370" y="442"/>
              </a:cxn>
              <a:cxn ang="0">
                <a:pos x="318" y="444"/>
              </a:cxn>
              <a:cxn ang="0">
                <a:pos x="352" y="404"/>
              </a:cxn>
              <a:cxn ang="0">
                <a:pos x="454" y="382"/>
              </a:cxn>
              <a:cxn ang="0">
                <a:pos x="472" y="334"/>
              </a:cxn>
              <a:cxn ang="0">
                <a:pos x="500" y="404"/>
              </a:cxn>
              <a:cxn ang="0">
                <a:pos x="404" y="510"/>
              </a:cxn>
              <a:cxn ang="0">
                <a:pos x="482" y="478"/>
              </a:cxn>
              <a:cxn ang="0">
                <a:pos x="512" y="402"/>
              </a:cxn>
              <a:cxn ang="0">
                <a:pos x="494" y="340"/>
              </a:cxn>
              <a:cxn ang="0">
                <a:pos x="426" y="294"/>
              </a:cxn>
              <a:cxn ang="0">
                <a:pos x="362" y="302"/>
              </a:cxn>
              <a:cxn ang="0">
                <a:pos x="314" y="340"/>
              </a:cxn>
              <a:cxn ang="0">
                <a:pos x="296" y="402"/>
              </a:cxn>
              <a:cxn ang="0">
                <a:pos x="328" y="478"/>
              </a:cxn>
              <a:cxn ang="0">
                <a:pos x="404" y="510"/>
              </a:cxn>
              <a:cxn ang="0">
                <a:pos x="218" y="454"/>
              </a:cxn>
              <a:cxn ang="0">
                <a:pos x="218" y="476"/>
              </a:cxn>
              <a:cxn ang="0">
                <a:pos x="274" y="0"/>
              </a:cxn>
              <a:cxn ang="0">
                <a:pos x="352" y="18"/>
              </a:cxn>
              <a:cxn ang="0">
                <a:pos x="428" y="88"/>
              </a:cxn>
              <a:cxn ang="0">
                <a:pos x="446" y="112"/>
              </a:cxn>
              <a:cxn ang="0">
                <a:pos x="502" y="122"/>
              </a:cxn>
              <a:cxn ang="0">
                <a:pos x="546" y="152"/>
              </a:cxn>
              <a:cxn ang="0">
                <a:pos x="576" y="196"/>
              </a:cxn>
              <a:cxn ang="0">
                <a:pos x="586" y="252"/>
              </a:cxn>
              <a:cxn ang="0">
                <a:pos x="576" y="302"/>
              </a:cxn>
              <a:cxn ang="0">
                <a:pos x="540" y="356"/>
              </a:cxn>
              <a:cxn ang="0">
                <a:pos x="514" y="338"/>
              </a:cxn>
              <a:cxn ang="0">
                <a:pos x="474" y="296"/>
              </a:cxn>
              <a:cxn ang="0">
                <a:pos x="220" y="128"/>
              </a:cxn>
              <a:cxn ang="0">
                <a:pos x="116" y="390"/>
              </a:cxn>
              <a:cxn ang="0">
                <a:pos x="50" y="370"/>
              </a:cxn>
              <a:cxn ang="0">
                <a:pos x="2" y="298"/>
              </a:cxn>
              <a:cxn ang="0">
                <a:pos x="2" y="254"/>
              </a:cxn>
              <a:cxn ang="0">
                <a:pos x="42" y="184"/>
              </a:cxn>
              <a:cxn ang="0">
                <a:pos x="96" y="160"/>
              </a:cxn>
              <a:cxn ang="0">
                <a:pos x="116" y="98"/>
              </a:cxn>
              <a:cxn ang="0">
                <a:pos x="154" y="46"/>
              </a:cxn>
              <a:cxn ang="0">
                <a:pos x="210" y="12"/>
              </a:cxn>
              <a:cxn ang="0">
                <a:pos x="274" y="0"/>
              </a:cxn>
            </a:cxnLst>
            <a:rect l="0" t="0" r="r" b="b"/>
            <a:pathLst>
              <a:path w="586" h="510">
                <a:moveTo>
                  <a:pt x="404" y="434"/>
                </a:moveTo>
                <a:lnTo>
                  <a:pt x="404" y="434"/>
                </a:lnTo>
                <a:lnTo>
                  <a:pt x="398" y="434"/>
                </a:lnTo>
                <a:lnTo>
                  <a:pt x="392" y="432"/>
                </a:lnTo>
                <a:lnTo>
                  <a:pt x="386" y="430"/>
                </a:lnTo>
                <a:lnTo>
                  <a:pt x="380" y="424"/>
                </a:lnTo>
                <a:lnTo>
                  <a:pt x="376" y="420"/>
                </a:lnTo>
                <a:lnTo>
                  <a:pt x="374" y="414"/>
                </a:lnTo>
                <a:lnTo>
                  <a:pt x="372" y="408"/>
                </a:lnTo>
                <a:lnTo>
                  <a:pt x="370" y="402"/>
                </a:lnTo>
                <a:lnTo>
                  <a:pt x="370" y="402"/>
                </a:lnTo>
                <a:lnTo>
                  <a:pt x="372" y="394"/>
                </a:lnTo>
                <a:lnTo>
                  <a:pt x="374" y="388"/>
                </a:lnTo>
                <a:lnTo>
                  <a:pt x="376" y="382"/>
                </a:lnTo>
                <a:lnTo>
                  <a:pt x="380" y="378"/>
                </a:lnTo>
                <a:lnTo>
                  <a:pt x="386" y="374"/>
                </a:lnTo>
                <a:lnTo>
                  <a:pt x="392" y="370"/>
                </a:lnTo>
                <a:lnTo>
                  <a:pt x="398" y="368"/>
                </a:lnTo>
                <a:lnTo>
                  <a:pt x="404" y="368"/>
                </a:lnTo>
                <a:lnTo>
                  <a:pt x="404" y="368"/>
                </a:lnTo>
                <a:lnTo>
                  <a:pt x="412" y="368"/>
                </a:lnTo>
                <a:lnTo>
                  <a:pt x="418" y="370"/>
                </a:lnTo>
                <a:lnTo>
                  <a:pt x="424" y="374"/>
                </a:lnTo>
                <a:lnTo>
                  <a:pt x="428" y="378"/>
                </a:lnTo>
                <a:lnTo>
                  <a:pt x="432" y="382"/>
                </a:lnTo>
                <a:lnTo>
                  <a:pt x="436" y="388"/>
                </a:lnTo>
                <a:lnTo>
                  <a:pt x="438" y="394"/>
                </a:lnTo>
                <a:lnTo>
                  <a:pt x="438" y="402"/>
                </a:lnTo>
                <a:lnTo>
                  <a:pt x="438" y="402"/>
                </a:lnTo>
                <a:lnTo>
                  <a:pt x="438" y="408"/>
                </a:lnTo>
                <a:lnTo>
                  <a:pt x="436" y="414"/>
                </a:lnTo>
                <a:lnTo>
                  <a:pt x="432" y="420"/>
                </a:lnTo>
                <a:lnTo>
                  <a:pt x="428" y="424"/>
                </a:lnTo>
                <a:lnTo>
                  <a:pt x="424" y="430"/>
                </a:lnTo>
                <a:lnTo>
                  <a:pt x="418" y="432"/>
                </a:lnTo>
                <a:lnTo>
                  <a:pt x="412" y="434"/>
                </a:lnTo>
                <a:lnTo>
                  <a:pt x="404" y="434"/>
                </a:lnTo>
                <a:lnTo>
                  <a:pt x="404" y="434"/>
                </a:lnTo>
                <a:close/>
                <a:moveTo>
                  <a:pt x="404" y="430"/>
                </a:moveTo>
                <a:lnTo>
                  <a:pt x="404" y="430"/>
                </a:lnTo>
                <a:lnTo>
                  <a:pt x="416" y="428"/>
                </a:lnTo>
                <a:lnTo>
                  <a:pt x="424" y="422"/>
                </a:lnTo>
                <a:lnTo>
                  <a:pt x="430" y="412"/>
                </a:lnTo>
                <a:lnTo>
                  <a:pt x="432" y="402"/>
                </a:lnTo>
                <a:lnTo>
                  <a:pt x="432" y="402"/>
                </a:lnTo>
                <a:lnTo>
                  <a:pt x="430" y="390"/>
                </a:lnTo>
                <a:lnTo>
                  <a:pt x="424" y="382"/>
                </a:lnTo>
                <a:lnTo>
                  <a:pt x="416" y="376"/>
                </a:lnTo>
                <a:lnTo>
                  <a:pt x="404" y="374"/>
                </a:lnTo>
                <a:lnTo>
                  <a:pt x="404" y="374"/>
                </a:lnTo>
                <a:lnTo>
                  <a:pt x="394" y="376"/>
                </a:lnTo>
                <a:lnTo>
                  <a:pt x="384" y="382"/>
                </a:lnTo>
                <a:lnTo>
                  <a:pt x="378" y="390"/>
                </a:lnTo>
                <a:lnTo>
                  <a:pt x="376" y="402"/>
                </a:lnTo>
                <a:lnTo>
                  <a:pt x="376" y="402"/>
                </a:lnTo>
                <a:lnTo>
                  <a:pt x="378" y="412"/>
                </a:lnTo>
                <a:lnTo>
                  <a:pt x="384" y="422"/>
                </a:lnTo>
                <a:lnTo>
                  <a:pt x="394" y="428"/>
                </a:lnTo>
                <a:lnTo>
                  <a:pt x="404" y="430"/>
                </a:lnTo>
                <a:lnTo>
                  <a:pt x="404" y="430"/>
                </a:lnTo>
                <a:close/>
                <a:moveTo>
                  <a:pt x="404" y="418"/>
                </a:moveTo>
                <a:lnTo>
                  <a:pt x="404" y="418"/>
                </a:lnTo>
                <a:lnTo>
                  <a:pt x="398" y="418"/>
                </a:lnTo>
                <a:lnTo>
                  <a:pt x="392" y="414"/>
                </a:lnTo>
                <a:lnTo>
                  <a:pt x="388" y="408"/>
                </a:lnTo>
                <a:lnTo>
                  <a:pt x="386" y="402"/>
                </a:lnTo>
                <a:lnTo>
                  <a:pt x="386" y="402"/>
                </a:lnTo>
                <a:lnTo>
                  <a:pt x="388" y="394"/>
                </a:lnTo>
                <a:lnTo>
                  <a:pt x="392" y="388"/>
                </a:lnTo>
                <a:lnTo>
                  <a:pt x="398" y="386"/>
                </a:lnTo>
                <a:lnTo>
                  <a:pt x="404" y="384"/>
                </a:lnTo>
                <a:lnTo>
                  <a:pt x="404" y="384"/>
                </a:lnTo>
                <a:lnTo>
                  <a:pt x="412" y="386"/>
                </a:lnTo>
                <a:lnTo>
                  <a:pt x="416" y="388"/>
                </a:lnTo>
                <a:lnTo>
                  <a:pt x="420" y="394"/>
                </a:lnTo>
                <a:lnTo>
                  <a:pt x="422" y="402"/>
                </a:lnTo>
                <a:lnTo>
                  <a:pt x="422" y="402"/>
                </a:lnTo>
                <a:lnTo>
                  <a:pt x="420" y="408"/>
                </a:lnTo>
                <a:lnTo>
                  <a:pt x="416" y="414"/>
                </a:lnTo>
                <a:lnTo>
                  <a:pt x="412" y="418"/>
                </a:lnTo>
                <a:lnTo>
                  <a:pt x="404" y="418"/>
                </a:lnTo>
                <a:lnTo>
                  <a:pt x="404" y="418"/>
                </a:lnTo>
                <a:close/>
                <a:moveTo>
                  <a:pt x="352" y="404"/>
                </a:moveTo>
                <a:lnTo>
                  <a:pt x="352" y="404"/>
                </a:lnTo>
                <a:lnTo>
                  <a:pt x="352" y="414"/>
                </a:lnTo>
                <a:lnTo>
                  <a:pt x="356" y="424"/>
                </a:lnTo>
                <a:lnTo>
                  <a:pt x="362" y="434"/>
                </a:lnTo>
                <a:lnTo>
                  <a:pt x="370" y="442"/>
                </a:lnTo>
                <a:lnTo>
                  <a:pt x="342" y="474"/>
                </a:lnTo>
                <a:lnTo>
                  <a:pt x="342" y="474"/>
                </a:lnTo>
                <a:lnTo>
                  <a:pt x="328" y="460"/>
                </a:lnTo>
                <a:lnTo>
                  <a:pt x="318" y="444"/>
                </a:lnTo>
                <a:lnTo>
                  <a:pt x="312" y="424"/>
                </a:lnTo>
                <a:lnTo>
                  <a:pt x="308" y="404"/>
                </a:lnTo>
                <a:lnTo>
                  <a:pt x="352" y="404"/>
                </a:lnTo>
                <a:lnTo>
                  <a:pt x="352" y="404"/>
                </a:lnTo>
                <a:close/>
                <a:moveTo>
                  <a:pt x="458" y="404"/>
                </a:moveTo>
                <a:lnTo>
                  <a:pt x="458" y="404"/>
                </a:lnTo>
                <a:lnTo>
                  <a:pt x="456" y="392"/>
                </a:lnTo>
                <a:lnTo>
                  <a:pt x="454" y="382"/>
                </a:lnTo>
                <a:lnTo>
                  <a:pt x="450" y="372"/>
                </a:lnTo>
                <a:lnTo>
                  <a:pt x="442" y="364"/>
                </a:lnTo>
                <a:lnTo>
                  <a:pt x="472" y="334"/>
                </a:lnTo>
                <a:lnTo>
                  <a:pt x="472" y="334"/>
                </a:lnTo>
                <a:lnTo>
                  <a:pt x="486" y="350"/>
                </a:lnTo>
                <a:lnTo>
                  <a:pt x="494" y="366"/>
                </a:lnTo>
                <a:lnTo>
                  <a:pt x="500" y="386"/>
                </a:lnTo>
                <a:lnTo>
                  <a:pt x="500" y="404"/>
                </a:lnTo>
                <a:lnTo>
                  <a:pt x="458" y="404"/>
                </a:lnTo>
                <a:lnTo>
                  <a:pt x="458" y="404"/>
                </a:lnTo>
                <a:close/>
                <a:moveTo>
                  <a:pt x="404" y="510"/>
                </a:moveTo>
                <a:lnTo>
                  <a:pt x="404" y="510"/>
                </a:lnTo>
                <a:lnTo>
                  <a:pt x="426" y="508"/>
                </a:lnTo>
                <a:lnTo>
                  <a:pt x="446" y="502"/>
                </a:lnTo>
                <a:lnTo>
                  <a:pt x="466" y="492"/>
                </a:lnTo>
                <a:lnTo>
                  <a:pt x="482" y="478"/>
                </a:lnTo>
                <a:lnTo>
                  <a:pt x="494" y="462"/>
                </a:lnTo>
                <a:lnTo>
                  <a:pt x="504" y="444"/>
                </a:lnTo>
                <a:lnTo>
                  <a:pt x="510" y="424"/>
                </a:lnTo>
                <a:lnTo>
                  <a:pt x="512" y="402"/>
                </a:lnTo>
                <a:lnTo>
                  <a:pt x="512" y="402"/>
                </a:lnTo>
                <a:lnTo>
                  <a:pt x="510" y="380"/>
                </a:lnTo>
                <a:lnTo>
                  <a:pt x="504" y="358"/>
                </a:lnTo>
                <a:lnTo>
                  <a:pt x="494" y="340"/>
                </a:lnTo>
                <a:lnTo>
                  <a:pt x="482" y="324"/>
                </a:lnTo>
                <a:lnTo>
                  <a:pt x="466" y="312"/>
                </a:lnTo>
                <a:lnTo>
                  <a:pt x="446" y="302"/>
                </a:lnTo>
                <a:lnTo>
                  <a:pt x="426" y="294"/>
                </a:lnTo>
                <a:lnTo>
                  <a:pt x="404" y="292"/>
                </a:lnTo>
                <a:lnTo>
                  <a:pt x="404" y="292"/>
                </a:lnTo>
                <a:lnTo>
                  <a:pt x="382" y="294"/>
                </a:lnTo>
                <a:lnTo>
                  <a:pt x="362" y="302"/>
                </a:lnTo>
                <a:lnTo>
                  <a:pt x="344" y="312"/>
                </a:lnTo>
                <a:lnTo>
                  <a:pt x="328" y="324"/>
                </a:lnTo>
                <a:lnTo>
                  <a:pt x="328" y="324"/>
                </a:lnTo>
                <a:lnTo>
                  <a:pt x="314" y="340"/>
                </a:lnTo>
                <a:lnTo>
                  <a:pt x="304" y="358"/>
                </a:lnTo>
                <a:lnTo>
                  <a:pt x="298" y="380"/>
                </a:lnTo>
                <a:lnTo>
                  <a:pt x="296" y="402"/>
                </a:lnTo>
                <a:lnTo>
                  <a:pt x="296" y="402"/>
                </a:lnTo>
                <a:lnTo>
                  <a:pt x="298" y="424"/>
                </a:lnTo>
                <a:lnTo>
                  <a:pt x="304" y="444"/>
                </a:lnTo>
                <a:lnTo>
                  <a:pt x="314" y="462"/>
                </a:lnTo>
                <a:lnTo>
                  <a:pt x="328" y="478"/>
                </a:lnTo>
                <a:lnTo>
                  <a:pt x="344" y="492"/>
                </a:lnTo>
                <a:lnTo>
                  <a:pt x="362" y="502"/>
                </a:lnTo>
                <a:lnTo>
                  <a:pt x="382" y="508"/>
                </a:lnTo>
                <a:lnTo>
                  <a:pt x="404" y="510"/>
                </a:lnTo>
                <a:lnTo>
                  <a:pt x="404" y="510"/>
                </a:lnTo>
                <a:close/>
                <a:moveTo>
                  <a:pt x="156" y="170"/>
                </a:moveTo>
                <a:lnTo>
                  <a:pt x="218" y="148"/>
                </a:lnTo>
                <a:lnTo>
                  <a:pt x="218" y="454"/>
                </a:lnTo>
                <a:lnTo>
                  <a:pt x="294" y="452"/>
                </a:lnTo>
                <a:lnTo>
                  <a:pt x="294" y="452"/>
                </a:lnTo>
                <a:lnTo>
                  <a:pt x="304" y="470"/>
                </a:lnTo>
                <a:lnTo>
                  <a:pt x="218" y="476"/>
                </a:lnTo>
                <a:lnTo>
                  <a:pt x="156" y="462"/>
                </a:lnTo>
                <a:lnTo>
                  <a:pt x="156" y="170"/>
                </a:lnTo>
                <a:lnTo>
                  <a:pt x="156" y="170"/>
                </a:lnTo>
                <a:close/>
                <a:moveTo>
                  <a:pt x="274" y="0"/>
                </a:moveTo>
                <a:lnTo>
                  <a:pt x="274" y="0"/>
                </a:lnTo>
                <a:lnTo>
                  <a:pt x="302" y="2"/>
                </a:lnTo>
                <a:lnTo>
                  <a:pt x="328" y="8"/>
                </a:lnTo>
                <a:lnTo>
                  <a:pt x="352" y="18"/>
                </a:lnTo>
                <a:lnTo>
                  <a:pt x="376" y="32"/>
                </a:lnTo>
                <a:lnTo>
                  <a:pt x="396" y="48"/>
                </a:lnTo>
                <a:lnTo>
                  <a:pt x="414" y="66"/>
                </a:lnTo>
                <a:lnTo>
                  <a:pt x="428" y="88"/>
                </a:lnTo>
                <a:lnTo>
                  <a:pt x="440" y="112"/>
                </a:lnTo>
                <a:lnTo>
                  <a:pt x="440" y="112"/>
                </a:lnTo>
                <a:lnTo>
                  <a:pt x="446" y="112"/>
                </a:lnTo>
                <a:lnTo>
                  <a:pt x="446" y="112"/>
                </a:lnTo>
                <a:lnTo>
                  <a:pt x="462" y="112"/>
                </a:lnTo>
                <a:lnTo>
                  <a:pt x="474" y="114"/>
                </a:lnTo>
                <a:lnTo>
                  <a:pt x="488" y="118"/>
                </a:lnTo>
                <a:lnTo>
                  <a:pt x="502" y="122"/>
                </a:lnTo>
                <a:lnTo>
                  <a:pt x="514" y="128"/>
                </a:lnTo>
                <a:lnTo>
                  <a:pt x="524" y="136"/>
                </a:lnTo>
                <a:lnTo>
                  <a:pt x="536" y="144"/>
                </a:lnTo>
                <a:lnTo>
                  <a:pt x="546" y="152"/>
                </a:lnTo>
                <a:lnTo>
                  <a:pt x="554" y="162"/>
                </a:lnTo>
                <a:lnTo>
                  <a:pt x="562" y="174"/>
                </a:lnTo>
                <a:lnTo>
                  <a:pt x="570" y="184"/>
                </a:lnTo>
                <a:lnTo>
                  <a:pt x="576" y="196"/>
                </a:lnTo>
                <a:lnTo>
                  <a:pt x="580" y="210"/>
                </a:lnTo>
                <a:lnTo>
                  <a:pt x="584" y="224"/>
                </a:lnTo>
                <a:lnTo>
                  <a:pt x="586" y="236"/>
                </a:lnTo>
                <a:lnTo>
                  <a:pt x="586" y="252"/>
                </a:lnTo>
                <a:lnTo>
                  <a:pt x="586" y="252"/>
                </a:lnTo>
                <a:lnTo>
                  <a:pt x="586" y="268"/>
                </a:lnTo>
                <a:lnTo>
                  <a:pt x="582" y="286"/>
                </a:lnTo>
                <a:lnTo>
                  <a:pt x="576" y="302"/>
                </a:lnTo>
                <a:lnTo>
                  <a:pt x="570" y="316"/>
                </a:lnTo>
                <a:lnTo>
                  <a:pt x="562" y="332"/>
                </a:lnTo>
                <a:lnTo>
                  <a:pt x="550" y="344"/>
                </a:lnTo>
                <a:lnTo>
                  <a:pt x="540" y="356"/>
                </a:lnTo>
                <a:lnTo>
                  <a:pt x="526" y="366"/>
                </a:lnTo>
                <a:lnTo>
                  <a:pt x="526" y="366"/>
                </a:lnTo>
                <a:lnTo>
                  <a:pt x="522" y="352"/>
                </a:lnTo>
                <a:lnTo>
                  <a:pt x="514" y="338"/>
                </a:lnTo>
                <a:lnTo>
                  <a:pt x="506" y="326"/>
                </a:lnTo>
                <a:lnTo>
                  <a:pt x="496" y="314"/>
                </a:lnTo>
                <a:lnTo>
                  <a:pt x="486" y="304"/>
                </a:lnTo>
                <a:lnTo>
                  <a:pt x="474" y="296"/>
                </a:lnTo>
                <a:lnTo>
                  <a:pt x="462" y="288"/>
                </a:lnTo>
                <a:lnTo>
                  <a:pt x="448" y="282"/>
                </a:lnTo>
                <a:lnTo>
                  <a:pt x="448" y="154"/>
                </a:lnTo>
                <a:lnTo>
                  <a:pt x="220" y="128"/>
                </a:lnTo>
                <a:lnTo>
                  <a:pt x="138" y="158"/>
                </a:lnTo>
                <a:lnTo>
                  <a:pt x="138" y="390"/>
                </a:lnTo>
                <a:lnTo>
                  <a:pt x="116" y="390"/>
                </a:lnTo>
                <a:lnTo>
                  <a:pt x="116" y="390"/>
                </a:lnTo>
                <a:lnTo>
                  <a:pt x="104" y="390"/>
                </a:lnTo>
                <a:lnTo>
                  <a:pt x="92" y="388"/>
                </a:lnTo>
                <a:lnTo>
                  <a:pt x="70" y="382"/>
                </a:lnTo>
                <a:lnTo>
                  <a:pt x="50" y="370"/>
                </a:lnTo>
                <a:lnTo>
                  <a:pt x="34" y="356"/>
                </a:lnTo>
                <a:lnTo>
                  <a:pt x="20" y="340"/>
                </a:lnTo>
                <a:lnTo>
                  <a:pt x="8" y="320"/>
                </a:lnTo>
                <a:lnTo>
                  <a:pt x="2" y="298"/>
                </a:lnTo>
                <a:lnTo>
                  <a:pt x="0" y="286"/>
                </a:lnTo>
                <a:lnTo>
                  <a:pt x="0" y="274"/>
                </a:lnTo>
                <a:lnTo>
                  <a:pt x="0" y="274"/>
                </a:lnTo>
                <a:lnTo>
                  <a:pt x="2" y="254"/>
                </a:lnTo>
                <a:lnTo>
                  <a:pt x="6" y="234"/>
                </a:lnTo>
                <a:lnTo>
                  <a:pt x="16" y="216"/>
                </a:lnTo>
                <a:lnTo>
                  <a:pt x="28" y="198"/>
                </a:lnTo>
                <a:lnTo>
                  <a:pt x="42" y="184"/>
                </a:lnTo>
                <a:lnTo>
                  <a:pt x="58" y="174"/>
                </a:lnTo>
                <a:lnTo>
                  <a:pt x="76" y="166"/>
                </a:lnTo>
                <a:lnTo>
                  <a:pt x="96" y="160"/>
                </a:lnTo>
                <a:lnTo>
                  <a:pt x="96" y="160"/>
                </a:lnTo>
                <a:lnTo>
                  <a:pt x="100" y="144"/>
                </a:lnTo>
                <a:lnTo>
                  <a:pt x="104" y="128"/>
                </a:lnTo>
                <a:lnTo>
                  <a:pt x="108" y="112"/>
                </a:lnTo>
                <a:lnTo>
                  <a:pt x="116" y="98"/>
                </a:lnTo>
                <a:lnTo>
                  <a:pt x="124" y="84"/>
                </a:lnTo>
                <a:lnTo>
                  <a:pt x="132" y="70"/>
                </a:lnTo>
                <a:lnTo>
                  <a:pt x="144" y="58"/>
                </a:lnTo>
                <a:lnTo>
                  <a:pt x="154" y="46"/>
                </a:lnTo>
                <a:lnTo>
                  <a:pt x="166" y="36"/>
                </a:lnTo>
                <a:lnTo>
                  <a:pt x="180" y="28"/>
                </a:lnTo>
                <a:lnTo>
                  <a:pt x="194" y="20"/>
                </a:lnTo>
                <a:lnTo>
                  <a:pt x="210" y="12"/>
                </a:lnTo>
                <a:lnTo>
                  <a:pt x="224" y="8"/>
                </a:lnTo>
                <a:lnTo>
                  <a:pt x="240" y="4"/>
                </a:lnTo>
                <a:lnTo>
                  <a:pt x="258" y="2"/>
                </a:lnTo>
                <a:lnTo>
                  <a:pt x="274" y="0"/>
                </a:lnTo>
                <a:lnTo>
                  <a:pt x="274" y="0"/>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59" name="Freeform 20"/>
          <p:cNvSpPr>
            <a:spLocks noEditPoints="1"/>
          </p:cNvSpPr>
          <p:nvPr/>
        </p:nvSpPr>
        <p:spPr bwMode="auto">
          <a:xfrm>
            <a:off x="6961253" y="3701264"/>
            <a:ext cx="626866" cy="532729"/>
          </a:xfrm>
          <a:custGeom>
            <a:avLst/>
            <a:gdLst/>
            <a:ahLst/>
            <a:cxnLst>
              <a:cxn ang="0">
                <a:pos x="302" y="2"/>
              </a:cxn>
              <a:cxn ang="0">
                <a:pos x="376" y="32"/>
              </a:cxn>
              <a:cxn ang="0">
                <a:pos x="428" y="88"/>
              </a:cxn>
              <a:cxn ang="0">
                <a:pos x="448" y="112"/>
              </a:cxn>
              <a:cxn ang="0">
                <a:pos x="476" y="114"/>
              </a:cxn>
              <a:cxn ang="0">
                <a:pos x="514" y="128"/>
              </a:cxn>
              <a:cxn ang="0">
                <a:pos x="546" y="152"/>
              </a:cxn>
              <a:cxn ang="0">
                <a:pos x="570" y="186"/>
              </a:cxn>
              <a:cxn ang="0">
                <a:pos x="584" y="224"/>
              </a:cxn>
              <a:cxn ang="0">
                <a:pos x="586" y="252"/>
              </a:cxn>
              <a:cxn ang="0">
                <a:pos x="580" y="294"/>
              </a:cxn>
              <a:cxn ang="0">
                <a:pos x="562" y="330"/>
              </a:cxn>
              <a:cxn ang="0">
                <a:pos x="536" y="360"/>
              </a:cxn>
              <a:cxn ang="0">
                <a:pos x="502" y="380"/>
              </a:cxn>
              <a:cxn ang="0">
                <a:pos x="462" y="390"/>
              </a:cxn>
              <a:cxn ang="0">
                <a:pos x="442" y="158"/>
              </a:cxn>
              <a:cxn ang="0">
                <a:pos x="116" y="392"/>
              </a:cxn>
              <a:cxn ang="0">
                <a:pos x="92" y="388"/>
              </a:cxn>
              <a:cxn ang="0">
                <a:pos x="34" y="358"/>
              </a:cxn>
              <a:cxn ang="0">
                <a:pos x="2" y="298"/>
              </a:cxn>
              <a:cxn ang="0">
                <a:pos x="0" y="274"/>
              </a:cxn>
              <a:cxn ang="0">
                <a:pos x="16" y="216"/>
              </a:cxn>
              <a:cxn ang="0">
                <a:pos x="58" y="174"/>
              </a:cxn>
              <a:cxn ang="0">
                <a:pos x="98" y="160"/>
              </a:cxn>
              <a:cxn ang="0">
                <a:pos x="110" y="112"/>
              </a:cxn>
              <a:cxn ang="0">
                <a:pos x="134" y="70"/>
              </a:cxn>
              <a:cxn ang="0">
                <a:pos x="168" y="36"/>
              </a:cxn>
              <a:cxn ang="0">
                <a:pos x="210" y="14"/>
              </a:cxn>
              <a:cxn ang="0">
                <a:pos x="258" y="2"/>
              </a:cxn>
              <a:cxn ang="0">
                <a:pos x="180" y="262"/>
              </a:cxn>
              <a:cxn ang="0">
                <a:pos x="180" y="284"/>
              </a:cxn>
              <a:cxn ang="0">
                <a:pos x="180" y="226"/>
              </a:cxn>
              <a:cxn ang="0">
                <a:pos x="180" y="248"/>
              </a:cxn>
              <a:cxn ang="0">
                <a:pos x="180" y="190"/>
              </a:cxn>
              <a:cxn ang="0">
                <a:pos x="180" y="210"/>
              </a:cxn>
              <a:cxn ang="0">
                <a:pos x="160" y="172"/>
              </a:cxn>
              <a:cxn ang="0">
                <a:pos x="160" y="424"/>
              </a:cxn>
              <a:cxn ang="0">
                <a:pos x="448" y="488"/>
              </a:cxn>
              <a:cxn ang="0">
                <a:pos x="448" y="470"/>
              </a:cxn>
              <a:cxn ang="0">
                <a:pos x="194" y="488"/>
              </a:cxn>
              <a:cxn ang="0">
                <a:pos x="194" y="470"/>
              </a:cxn>
              <a:cxn ang="0">
                <a:pos x="336" y="488"/>
              </a:cxn>
              <a:cxn ang="0">
                <a:pos x="336" y="470"/>
              </a:cxn>
              <a:cxn ang="0">
                <a:pos x="374" y="462"/>
              </a:cxn>
              <a:cxn ang="0">
                <a:pos x="342" y="498"/>
              </a:cxn>
              <a:cxn ang="0">
                <a:pos x="354" y="434"/>
              </a:cxn>
              <a:cxn ang="0">
                <a:pos x="374" y="462"/>
              </a:cxn>
              <a:cxn ang="0">
                <a:pos x="244" y="498"/>
              </a:cxn>
              <a:cxn ang="0">
                <a:pos x="214" y="462"/>
              </a:cxn>
              <a:cxn ang="0">
                <a:pos x="232" y="462"/>
              </a:cxn>
              <a:cxn ang="0">
                <a:pos x="408" y="262"/>
              </a:cxn>
              <a:cxn ang="0">
                <a:pos x="320" y="262"/>
              </a:cxn>
              <a:cxn ang="0">
                <a:pos x="408" y="226"/>
              </a:cxn>
              <a:cxn ang="0">
                <a:pos x="320" y="226"/>
              </a:cxn>
              <a:cxn ang="0">
                <a:pos x="408" y="190"/>
              </a:cxn>
              <a:cxn ang="0">
                <a:pos x="320" y="190"/>
              </a:cxn>
              <a:cxn ang="0">
                <a:pos x="426" y="172"/>
              </a:cxn>
              <a:cxn ang="0">
                <a:pos x="302" y="172"/>
              </a:cxn>
            </a:cxnLst>
            <a:rect l="0" t="0" r="r" b="b"/>
            <a:pathLst>
              <a:path w="586" h="498">
                <a:moveTo>
                  <a:pt x="274" y="0"/>
                </a:moveTo>
                <a:lnTo>
                  <a:pt x="274" y="0"/>
                </a:lnTo>
                <a:lnTo>
                  <a:pt x="302" y="2"/>
                </a:lnTo>
                <a:lnTo>
                  <a:pt x="328" y="10"/>
                </a:lnTo>
                <a:lnTo>
                  <a:pt x="354" y="18"/>
                </a:lnTo>
                <a:lnTo>
                  <a:pt x="376" y="32"/>
                </a:lnTo>
                <a:lnTo>
                  <a:pt x="396" y="48"/>
                </a:lnTo>
                <a:lnTo>
                  <a:pt x="414" y="68"/>
                </a:lnTo>
                <a:lnTo>
                  <a:pt x="428" y="88"/>
                </a:lnTo>
                <a:lnTo>
                  <a:pt x="440" y="112"/>
                </a:lnTo>
                <a:lnTo>
                  <a:pt x="440" y="112"/>
                </a:lnTo>
                <a:lnTo>
                  <a:pt x="448" y="112"/>
                </a:lnTo>
                <a:lnTo>
                  <a:pt x="448" y="112"/>
                </a:lnTo>
                <a:lnTo>
                  <a:pt x="462" y="112"/>
                </a:lnTo>
                <a:lnTo>
                  <a:pt x="476" y="114"/>
                </a:lnTo>
                <a:lnTo>
                  <a:pt x="488" y="118"/>
                </a:lnTo>
                <a:lnTo>
                  <a:pt x="502" y="124"/>
                </a:lnTo>
                <a:lnTo>
                  <a:pt x="514" y="128"/>
                </a:lnTo>
                <a:lnTo>
                  <a:pt x="526" y="136"/>
                </a:lnTo>
                <a:lnTo>
                  <a:pt x="536" y="144"/>
                </a:lnTo>
                <a:lnTo>
                  <a:pt x="546" y="152"/>
                </a:lnTo>
                <a:lnTo>
                  <a:pt x="554" y="162"/>
                </a:lnTo>
                <a:lnTo>
                  <a:pt x="562" y="174"/>
                </a:lnTo>
                <a:lnTo>
                  <a:pt x="570" y="186"/>
                </a:lnTo>
                <a:lnTo>
                  <a:pt x="576" y="198"/>
                </a:lnTo>
                <a:lnTo>
                  <a:pt x="580" y="210"/>
                </a:lnTo>
                <a:lnTo>
                  <a:pt x="584" y="224"/>
                </a:lnTo>
                <a:lnTo>
                  <a:pt x="586" y="238"/>
                </a:lnTo>
                <a:lnTo>
                  <a:pt x="586" y="252"/>
                </a:lnTo>
                <a:lnTo>
                  <a:pt x="586" y="252"/>
                </a:lnTo>
                <a:lnTo>
                  <a:pt x="586" y="266"/>
                </a:lnTo>
                <a:lnTo>
                  <a:pt x="584" y="280"/>
                </a:lnTo>
                <a:lnTo>
                  <a:pt x="580" y="294"/>
                </a:lnTo>
                <a:lnTo>
                  <a:pt x="576" y="306"/>
                </a:lnTo>
                <a:lnTo>
                  <a:pt x="570" y="318"/>
                </a:lnTo>
                <a:lnTo>
                  <a:pt x="562" y="330"/>
                </a:lnTo>
                <a:lnTo>
                  <a:pt x="554" y="340"/>
                </a:lnTo>
                <a:lnTo>
                  <a:pt x="546" y="350"/>
                </a:lnTo>
                <a:lnTo>
                  <a:pt x="536" y="360"/>
                </a:lnTo>
                <a:lnTo>
                  <a:pt x="526" y="368"/>
                </a:lnTo>
                <a:lnTo>
                  <a:pt x="514" y="374"/>
                </a:lnTo>
                <a:lnTo>
                  <a:pt x="502" y="380"/>
                </a:lnTo>
                <a:lnTo>
                  <a:pt x="488" y="384"/>
                </a:lnTo>
                <a:lnTo>
                  <a:pt x="476" y="388"/>
                </a:lnTo>
                <a:lnTo>
                  <a:pt x="462" y="390"/>
                </a:lnTo>
                <a:lnTo>
                  <a:pt x="448" y="392"/>
                </a:lnTo>
                <a:lnTo>
                  <a:pt x="442" y="392"/>
                </a:lnTo>
                <a:lnTo>
                  <a:pt x="442" y="158"/>
                </a:lnTo>
                <a:lnTo>
                  <a:pt x="146" y="158"/>
                </a:lnTo>
                <a:lnTo>
                  <a:pt x="146" y="392"/>
                </a:lnTo>
                <a:lnTo>
                  <a:pt x="116" y="392"/>
                </a:lnTo>
                <a:lnTo>
                  <a:pt x="116" y="392"/>
                </a:lnTo>
                <a:lnTo>
                  <a:pt x="104" y="390"/>
                </a:lnTo>
                <a:lnTo>
                  <a:pt x="92" y="388"/>
                </a:lnTo>
                <a:lnTo>
                  <a:pt x="70" y="382"/>
                </a:lnTo>
                <a:lnTo>
                  <a:pt x="52" y="372"/>
                </a:lnTo>
                <a:lnTo>
                  <a:pt x="34" y="358"/>
                </a:lnTo>
                <a:lnTo>
                  <a:pt x="20" y="340"/>
                </a:lnTo>
                <a:lnTo>
                  <a:pt x="10" y="320"/>
                </a:lnTo>
                <a:lnTo>
                  <a:pt x="2" y="298"/>
                </a:lnTo>
                <a:lnTo>
                  <a:pt x="0" y="286"/>
                </a:lnTo>
                <a:lnTo>
                  <a:pt x="0" y="274"/>
                </a:lnTo>
                <a:lnTo>
                  <a:pt x="0" y="274"/>
                </a:lnTo>
                <a:lnTo>
                  <a:pt x="2" y="254"/>
                </a:lnTo>
                <a:lnTo>
                  <a:pt x="8" y="234"/>
                </a:lnTo>
                <a:lnTo>
                  <a:pt x="16" y="216"/>
                </a:lnTo>
                <a:lnTo>
                  <a:pt x="28" y="200"/>
                </a:lnTo>
                <a:lnTo>
                  <a:pt x="42" y="186"/>
                </a:lnTo>
                <a:lnTo>
                  <a:pt x="58" y="174"/>
                </a:lnTo>
                <a:lnTo>
                  <a:pt x="78" y="166"/>
                </a:lnTo>
                <a:lnTo>
                  <a:pt x="98" y="160"/>
                </a:lnTo>
                <a:lnTo>
                  <a:pt x="98" y="160"/>
                </a:lnTo>
                <a:lnTo>
                  <a:pt x="100" y="144"/>
                </a:lnTo>
                <a:lnTo>
                  <a:pt x="104" y="128"/>
                </a:lnTo>
                <a:lnTo>
                  <a:pt x="110" y="112"/>
                </a:lnTo>
                <a:lnTo>
                  <a:pt x="116" y="98"/>
                </a:lnTo>
                <a:lnTo>
                  <a:pt x="124" y="84"/>
                </a:lnTo>
                <a:lnTo>
                  <a:pt x="134" y="70"/>
                </a:lnTo>
                <a:lnTo>
                  <a:pt x="144" y="58"/>
                </a:lnTo>
                <a:lnTo>
                  <a:pt x="154" y="46"/>
                </a:lnTo>
                <a:lnTo>
                  <a:pt x="168" y="36"/>
                </a:lnTo>
                <a:lnTo>
                  <a:pt x="180" y="28"/>
                </a:lnTo>
                <a:lnTo>
                  <a:pt x="194" y="20"/>
                </a:lnTo>
                <a:lnTo>
                  <a:pt x="210" y="14"/>
                </a:lnTo>
                <a:lnTo>
                  <a:pt x="224" y="8"/>
                </a:lnTo>
                <a:lnTo>
                  <a:pt x="242" y="4"/>
                </a:lnTo>
                <a:lnTo>
                  <a:pt x="258" y="2"/>
                </a:lnTo>
                <a:lnTo>
                  <a:pt x="274" y="0"/>
                </a:lnTo>
                <a:lnTo>
                  <a:pt x="274" y="0"/>
                </a:lnTo>
                <a:close/>
                <a:moveTo>
                  <a:pt x="180" y="262"/>
                </a:moveTo>
                <a:lnTo>
                  <a:pt x="266" y="262"/>
                </a:lnTo>
                <a:lnTo>
                  <a:pt x="266" y="284"/>
                </a:lnTo>
                <a:lnTo>
                  <a:pt x="180" y="284"/>
                </a:lnTo>
                <a:lnTo>
                  <a:pt x="180" y="262"/>
                </a:lnTo>
                <a:lnTo>
                  <a:pt x="180" y="262"/>
                </a:lnTo>
                <a:close/>
                <a:moveTo>
                  <a:pt x="180" y="226"/>
                </a:moveTo>
                <a:lnTo>
                  <a:pt x="266" y="226"/>
                </a:lnTo>
                <a:lnTo>
                  <a:pt x="266" y="248"/>
                </a:lnTo>
                <a:lnTo>
                  <a:pt x="180" y="248"/>
                </a:lnTo>
                <a:lnTo>
                  <a:pt x="180" y="226"/>
                </a:lnTo>
                <a:lnTo>
                  <a:pt x="180" y="226"/>
                </a:lnTo>
                <a:close/>
                <a:moveTo>
                  <a:pt x="180" y="190"/>
                </a:moveTo>
                <a:lnTo>
                  <a:pt x="266" y="190"/>
                </a:lnTo>
                <a:lnTo>
                  <a:pt x="266" y="210"/>
                </a:lnTo>
                <a:lnTo>
                  <a:pt x="180" y="210"/>
                </a:lnTo>
                <a:lnTo>
                  <a:pt x="180" y="190"/>
                </a:lnTo>
                <a:lnTo>
                  <a:pt x="180" y="190"/>
                </a:lnTo>
                <a:close/>
                <a:moveTo>
                  <a:pt x="160" y="172"/>
                </a:moveTo>
                <a:lnTo>
                  <a:pt x="284" y="172"/>
                </a:lnTo>
                <a:lnTo>
                  <a:pt x="284" y="424"/>
                </a:lnTo>
                <a:lnTo>
                  <a:pt x="160" y="424"/>
                </a:lnTo>
                <a:lnTo>
                  <a:pt x="160" y="172"/>
                </a:lnTo>
                <a:lnTo>
                  <a:pt x="160" y="172"/>
                </a:lnTo>
                <a:close/>
                <a:moveTo>
                  <a:pt x="448" y="488"/>
                </a:moveTo>
                <a:lnTo>
                  <a:pt x="392" y="488"/>
                </a:lnTo>
                <a:lnTo>
                  <a:pt x="392" y="470"/>
                </a:lnTo>
                <a:lnTo>
                  <a:pt x="448" y="470"/>
                </a:lnTo>
                <a:lnTo>
                  <a:pt x="448" y="488"/>
                </a:lnTo>
                <a:lnTo>
                  <a:pt x="448" y="488"/>
                </a:lnTo>
                <a:close/>
                <a:moveTo>
                  <a:pt x="194" y="488"/>
                </a:moveTo>
                <a:lnTo>
                  <a:pt x="138" y="488"/>
                </a:lnTo>
                <a:lnTo>
                  <a:pt x="138" y="470"/>
                </a:lnTo>
                <a:lnTo>
                  <a:pt x="194" y="470"/>
                </a:lnTo>
                <a:lnTo>
                  <a:pt x="194" y="488"/>
                </a:lnTo>
                <a:lnTo>
                  <a:pt x="194" y="488"/>
                </a:lnTo>
                <a:close/>
                <a:moveTo>
                  <a:pt x="336" y="488"/>
                </a:moveTo>
                <a:lnTo>
                  <a:pt x="250" y="488"/>
                </a:lnTo>
                <a:lnTo>
                  <a:pt x="250" y="470"/>
                </a:lnTo>
                <a:lnTo>
                  <a:pt x="336" y="470"/>
                </a:lnTo>
                <a:lnTo>
                  <a:pt x="336" y="488"/>
                </a:lnTo>
                <a:lnTo>
                  <a:pt x="336" y="488"/>
                </a:lnTo>
                <a:close/>
                <a:moveTo>
                  <a:pt x="374" y="462"/>
                </a:moveTo>
                <a:lnTo>
                  <a:pt x="386" y="462"/>
                </a:lnTo>
                <a:lnTo>
                  <a:pt x="386" y="498"/>
                </a:lnTo>
                <a:lnTo>
                  <a:pt x="342" y="498"/>
                </a:lnTo>
                <a:lnTo>
                  <a:pt x="342" y="462"/>
                </a:lnTo>
                <a:lnTo>
                  <a:pt x="354" y="462"/>
                </a:lnTo>
                <a:lnTo>
                  <a:pt x="354" y="434"/>
                </a:lnTo>
                <a:lnTo>
                  <a:pt x="374" y="434"/>
                </a:lnTo>
                <a:lnTo>
                  <a:pt x="374" y="462"/>
                </a:lnTo>
                <a:lnTo>
                  <a:pt x="374" y="462"/>
                </a:lnTo>
                <a:close/>
                <a:moveTo>
                  <a:pt x="232" y="462"/>
                </a:moveTo>
                <a:lnTo>
                  <a:pt x="244" y="462"/>
                </a:lnTo>
                <a:lnTo>
                  <a:pt x="244" y="498"/>
                </a:lnTo>
                <a:lnTo>
                  <a:pt x="202" y="498"/>
                </a:lnTo>
                <a:lnTo>
                  <a:pt x="202" y="462"/>
                </a:lnTo>
                <a:lnTo>
                  <a:pt x="214" y="462"/>
                </a:lnTo>
                <a:lnTo>
                  <a:pt x="214" y="434"/>
                </a:lnTo>
                <a:lnTo>
                  <a:pt x="232" y="434"/>
                </a:lnTo>
                <a:lnTo>
                  <a:pt x="232" y="462"/>
                </a:lnTo>
                <a:lnTo>
                  <a:pt x="232" y="462"/>
                </a:lnTo>
                <a:close/>
                <a:moveTo>
                  <a:pt x="320" y="262"/>
                </a:moveTo>
                <a:lnTo>
                  <a:pt x="408" y="262"/>
                </a:lnTo>
                <a:lnTo>
                  <a:pt x="408" y="284"/>
                </a:lnTo>
                <a:lnTo>
                  <a:pt x="320" y="284"/>
                </a:lnTo>
                <a:lnTo>
                  <a:pt x="320" y="262"/>
                </a:lnTo>
                <a:lnTo>
                  <a:pt x="320" y="262"/>
                </a:lnTo>
                <a:close/>
                <a:moveTo>
                  <a:pt x="320" y="226"/>
                </a:moveTo>
                <a:lnTo>
                  <a:pt x="408" y="226"/>
                </a:lnTo>
                <a:lnTo>
                  <a:pt x="408" y="248"/>
                </a:lnTo>
                <a:lnTo>
                  <a:pt x="320" y="248"/>
                </a:lnTo>
                <a:lnTo>
                  <a:pt x="320" y="226"/>
                </a:lnTo>
                <a:lnTo>
                  <a:pt x="320" y="226"/>
                </a:lnTo>
                <a:close/>
                <a:moveTo>
                  <a:pt x="320" y="190"/>
                </a:moveTo>
                <a:lnTo>
                  <a:pt x="408" y="190"/>
                </a:lnTo>
                <a:lnTo>
                  <a:pt x="408" y="210"/>
                </a:lnTo>
                <a:lnTo>
                  <a:pt x="320" y="210"/>
                </a:lnTo>
                <a:lnTo>
                  <a:pt x="320" y="190"/>
                </a:lnTo>
                <a:lnTo>
                  <a:pt x="320" y="190"/>
                </a:lnTo>
                <a:close/>
                <a:moveTo>
                  <a:pt x="302" y="172"/>
                </a:moveTo>
                <a:lnTo>
                  <a:pt x="426" y="172"/>
                </a:lnTo>
                <a:lnTo>
                  <a:pt x="426" y="424"/>
                </a:lnTo>
                <a:lnTo>
                  <a:pt x="302" y="424"/>
                </a:lnTo>
                <a:lnTo>
                  <a:pt x="302" y="172"/>
                </a:lnTo>
                <a:lnTo>
                  <a:pt x="302" y="172"/>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endParaRPr>
          </a:p>
        </p:txBody>
      </p:sp>
      <p:grpSp>
        <p:nvGrpSpPr>
          <p:cNvPr id="17" name="组合 69"/>
          <p:cNvGrpSpPr/>
          <p:nvPr/>
        </p:nvGrpSpPr>
        <p:grpSpPr>
          <a:xfrm>
            <a:off x="4467691" y="3707755"/>
            <a:ext cx="566102" cy="519746"/>
            <a:chOff x="4110038" y="3451225"/>
            <a:chExt cx="1279526" cy="1174750"/>
          </a:xfrm>
        </p:grpSpPr>
        <p:sp>
          <p:nvSpPr>
            <p:cNvPr id="361" name="Freeform 64"/>
            <p:cNvSpPr>
              <a:spLocks noEditPoints="1"/>
            </p:cNvSpPr>
            <p:nvPr/>
          </p:nvSpPr>
          <p:spPr bwMode="auto">
            <a:xfrm>
              <a:off x="4429126" y="3451225"/>
              <a:ext cx="960438" cy="1174750"/>
            </a:xfrm>
            <a:custGeom>
              <a:avLst/>
              <a:gdLst/>
              <a:ahLst/>
              <a:cxnLst>
                <a:cxn ang="0">
                  <a:pos x="9095" y="178"/>
                </a:cxn>
                <a:cxn ang="0">
                  <a:pos x="8934" y="71"/>
                </a:cxn>
                <a:cxn ang="0">
                  <a:pos x="8721" y="71"/>
                </a:cxn>
                <a:cxn ang="0">
                  <a:pos x="3324" y="34"/>
                </a:cxn>
                <a:cxn ang="0">
                  <a:pos x="3160" y="0"/>
                </a:cxn>
                <a:cxn ang="0">
                  <a:pos x="53" y="1018"/>
                </a:cxn>
                <a:cxn ang="0">
                  <a:pos x="0" y="1162"/>
                </a:cxn>
                <a:cxn ang="0">
                  <a:pos x="2663" y="9420"/>
                </a:cxn>
                <a:cxn ang="0">
                  <a:pos x="2663" y="9615"/>
                </a:cxn>
                <a:cxn ang="0">
                  <a:pos x="2144" y="10616"/>
                </a:cxn>
                <a:cxn ang="0">
                  <a:pos x="2054" y="11224"/>
                </a:cxn>
                <a:cxn ang="0">
                  <a:pos x="2554" y="12868"/>
                </a:cxn>
                <a:cxn ang="0">
                  <a:pos x="3056" y="14262"/>
                </a:cxn>
                <a:cxn ang="0">
                  <a:pos x="3305" y="14440"/>
                </a:cxn>
                <a:cxn ang="0">
                  <a:pos x="3627" y="14424"/>
                </a:cxn>
                <a:cxn ang="0">
                  <a:pos x="3860" y="14280"/>
                </a:cxn>
                <a:cxn ang="0">
                  <a:pos x="3984" y="14065"/>
                </a:cxn>
                <a:cxn ang="0">
                  <a:pos x="4020" y="13869"/>
                </a:cxn>
                <a:cxn ang="0">
                  <a:pos x="4164" y="14262"/>
                </a:cxn>
                <a:cxn ang="0">
                  <a:pos x="4502" y="14532"/>
                </a:cxn>
                <a:cxn ang="0">
                  <a:pos x="4966" y="14550"/>
                </a:cxn>
                <a:cxn ang="0">
                  <a:pos x="5218" y="14406"/>
                </a:cxn>
                <a:cxn ang="0">
                  <a:pos x="5380" y="14191"/>
                </a:cxn>
                <a:cxn ang="0">
                  <a:pos x="5449" y="13995"/>
                </a:cxn>
                <a:cxn ang="0">
                  <a:pos x="5485" y="13995"/>
                </a:cxn>
                <a:cxn ang="0">
                  <a:pos x="5700" y="14495"/>
                </a:cxn>
                <a:cxn ang="0">
                  <a:pos x="6093" y="14765"/>
                </a:cxn>
                <a:cxn ang="0">
                  <a:pos x="6611" y="14765"/>
                </a:cxn>
                <a:cxn ang="0">
                  <a:pos x="6897" y="14602"/>
                </a:cxn>
                <a:cxn ang="0">
                  <a:pos x="7095" y="14351"/>
                </a:cxn>
                <a:cxn ang="0">
                  <a:pos x="7183" y="14136"/>
                </a:cxn>
                <a:cxn ang="0">
                  <a:pos x="7236" y="14157"/>
                </a:cxn>
                <a:cxn ang="0">
                  <a:pos x="7524" y="14550"/>
                </a:cxn>
                <a:cxn ang="0">
                  <a:pos x="7987" y="14728"/>
                </a:cxn>
                <a:cxn ang="0">
                  <a:pos x="8506" y="14621"/>
                </a:cxn>
                <a:cxn ang="0">
                  <a:pos x="8845" y="14246"/>
                </a:cxn>
                <a:cxn ang="0">
                  <a:pos x="8953" y="13743"/>
                </a:cxn>
                <a:cxn ang="0">
                  <a:pos x="8452" y="12172"/>
                </a:cxn>
                <a:cxn ang="0">
                  <a:pos x="8506" y="12011"/>
                </a:cxn>
                <a:cxn ang="0">
                  <a:pos x="8791" y="12011"/>
                </a:cxn>
                <a:cxn ang="0">
                  <a:pos x="9382" y="12207"/>
                </a:cxn>
                <a:cxn ang="0">
                  <a:pos x="10078" y="12262"/>
                </a:cxn>
                <a:cxn ang="0">
                  <a:pos x="10543" y="12172"/>
                </a:cxn>
                <a:cxn ang="0">
                  <a:pos x="10866" y="12011"/>
                </a:cxn>
                <a:cxn ang="0">
                  <a:pos x="11151" y="11688"/>
                </a:cxn>
                <a:cxn ang="0">
                  <a:pos x="11329" y="11171"/>
                </a:cxn>
                <a:cxn ang="0">
                  <a:pos x="11313" y="10885"/>
                </a:cxn>
                <a:cxn ang="0">
                  <a:pos x="11115" y="10760"/>
                </a:cxn>
                <a:cxn ang="0">
                  <a:pos x="10470" y="10670"/>
                </a:cxn>
                <a:cxn ang="0">
                  <a:pos x="9863" y="10526"/>
                </a:cxn>
                <a:cxn ang="0">
                  <a:pos x="11971" y="9829"/>
                </a:cxn>
                <a:cxn ang="0">
                  <a:pos x="12081" y="9652"/>
                </a:cxn>
                <a:cxn ang="0">
                  <a:pos x="12081" y="9454"/>
                </a:cxn>
                <a:cxn ang="0">
                  <a:pos x="7631" y="9044"/>
                </a:cxn>
                <a:cxn ang="0">
                  <a:pos x="6182" y="8526"/>
                </a:cxn>
                <a:cxn ang="0">
                  <a:pos x="6040" y="8417"/>
                </a:cxn>
                <a:cxn ang="0">
                  <a:pos x="7380" y="1770"/>
                </a:cxn>
                <a:cxn ang="0">
                  <a:pos x="7524" y="1804"/>
                </a:cxn>
                <a:cxn ang="0">
                  <a:pos x="9863" y="9133"/>
                </a:cxn>
                <a:cxn ang="0">
                  <a:pos x="9758" y="9259"/>
                </a:cxn>
                <a:cxn ang="0">
                  <a:pos x="7969" y="9384"/>
                </a:cxn>
                <a:cxn ang="0">
                  <a:pos x="9183" y="4844"/>
                </a:cxn>
                <a:cxn ang="0">
                  <a:pos x="9382" y="5486"/>
                </a:cxn>
              </a:cxnLst>
              <a:rect l="0" t="0" r="r" b="b"/>
              <a:pathLst>
                <a:path w="12097" h="14799">
                  <a:moveTo>
                    <a:pt x="9167" y="302"/>
                  </a:moveTo>
                  <a:lnTo>
                    <a:pt x="9149" y="232"/>
                  </a:lnTo>
                  <a:lnTo>
                    <a:pt x="9095" y="178"/>
                  </a:lnTo>
                  <a:lnTo>
                    <a:pt x="9059" y="124"/>
                  </a:lnTo>
                  <a:lnTo>
                    <a:pt x="8989" y="90"/>
                  </a:lnTo>
                  <a:lnTo>
                    <a:pt x="8934" y="71"/>
                  </a:lnTo>
                  <a:lnTo>
                    <a:pt x="8863" y="53"/>
                  </a:lnTo>
                  <a:lnTo>
                    <a:pt x="8791" y="53"/>
                  </a:lnTo>
                  <a:lnTo>
                    <a:pt x="8721" y="71"/>
                  </a:lnTo>
                  <a:lnTo>
                    <a:pt x="3843" y="1625"/>
                  </a:lnTo>
                  <a:lnTo>
                    <a:pt x="3342" y="90"/>
                  </a:lnTo>
                  <a:lnTo>
                    <a:pt x="3324" y="34"/>
                  </a:lnTo>
                  <a:lnTo>
                    <a:pt x="3270" y="19"/>
                  </a:lnTo>
                  <a:lnTo>
                    <a:pt x="3216" y="0"/>
                  </a:lnTo>
                  <a:lnTo>
                    <a:pt x="3160" y="0"/>
                  </a:lnTo>
                  <a:lnTo>
                    <a:pt x="2144" y="319"/>
                  </a:lnTo>
                  <a:lnTo>
                    <a:pt x="90" y="980"/>
                  </a:lnTo>
                  <a:lnTo>
                    <a:pt x="53" y="1018"/>
                  </a:lnTo>
                  <a:lnTo>
                    <a:pt x="16" y="1054"/>
                  </a:lnTo>
                  <a:lnTo>
                    <a:pt x="0" y="1106"/>
                  </a:lnTo>
                  <a:lnTo>
                    <a:pt x="0" y="1162"/>
                  </a:lnTo>
                  <a:lnTo>
                    <a:pt x="499" y="2680"/>
                  </a:lnTo>
                  <a:lnTo>
                    <a:pt x="857" y="3843"/>
                  </a:lnTo>
                  <a:lnTo>
                    <a:pt x="2663" y="9420"/>
                  </a:lnTo>
                  <a:lnTo>
                    <a:pt x="2681" y="9490"/>
                  </a:lnTo>
                  <a:lnTo>
                    <a:pt x="2681" y="9544"/>
                  </a:lnTo>
                  <a:lnTo>
                    <a:pt x="2663" y="9615"/>
                  </a:lnTo>
                  <a:lnTo>
                    <a:pt x="2626" y="9670"/>
                  </a:lnTo>
                  <a:lnTo>
                    <a:pt x="2554" y="9795"/>
                  </a:lnTo>
                  <a:lnTo>
                    <a:pt x="2144" y="10616"/>
                  </a:lnTo>
                  <a:lnTo>
                    <a:pt x="2073" y="10813"/>
                  </a:lnTo>
                  <a:lnTo>
                    <a:pt x="2036" y="11028"/>
                  </a:lnTo>
                  <a:lnTo>
                    <a:pt x="2054" y="11224"/>
                  </a:lnTo>
                  <a:lnTo>
                    <a:pt x="2089" y="11420"/>
                  </a:lnTo>
                  <a:lnTo>
                    <a:pt x="2178" y="11672"/>
                  </a:lnTo>
                  <a:lnTo>
                    <a:pt x="2554" y="12868"/>
                  </a:lnTo>
                  <a:lnTo>
                    <a:pt x="2946" y="14084"/>
                  </a:lnTo>
                  <a:lnTo>
                    <a:pt x="2982" y="14173"/>
                  </a:lnTo>
                  <a:lnTo>
                    <a:pt x="3056" y="14262"/>
                  </a:lnTo>
                  <a:lnTo>
                    <a:pt x="3126" y="14334"/>
                  </a:lnTo>
                  <a:lnTo>
                    <a:pt x="3216" y="14388"/>
                  </a:lnTo>
                  <a:lnTo>
                    <a:pt x="3305" y="14440"/>
                  </a:lnTo>
                  <a:lnTo>
                    <a:pt x="3412" y="14460"/>
                  </a:lnTo>
                  <a:lnTo>
                    <a:pt x="3519" y="14460"/>
                  </a:lnTo>
                  <a:lnTo>
                    <a:pt x="3627" y="14424"/>
                  </a:lnTo>
                  <a:lnTo>
                    <a:pt x="3716" y="14388"/>
                  </a:lnTo>
                  <a:lnTo>
                    <a:pt x="3789" y="14351"/>
                  </a:lnTo>
                  <a:lnTo>
                    <a:pt x="3860" y="14280"/>
                  </a:lnTo>
                  <a:lnTo>
                    <a:pt x="3913" y="14209"/>
                  </a:lnTo>
                  <a:lnTo>
                    <a:pt x="3949" y="14136"/>
                  </a:lnTo>
                  <a:lnTo>
                    <a:pt x="3984" y="14065"/>
                  </a:lnTo>
                  <a:lnTo>
                    <a:pt x="4002" y="13976"/>
                  </a:lnTo>
                  <a:lnTo>
                    <a:pt x="4002" y="13887"/>
                  </a:lnTo>
                  <a:lnTo>
                    <a:pt x="4020" y="13869"/>
                  </a:lnTo>
                  <a:lnTo>
                    <a:pt x="4020" y="13887"/>
                  </a:lnTo>
                  <a:lnTo>
                    <a:pt x="4093" y="14102"/>
                  </a:lnTo>
                  <a:lnTo>
                    <a:pt x="4164" y="14262"/>
                  </a:lnTo>
                  <a:lnTo>
                    <a:pt x="4270" y="14388"/>
                  </a:lnTo>
                  <a:lnTo>
                    <a:pt x="4358" y="14460"/>
                  </a:lnTo>
                  <a:lnTo>
                    <a:pt x="4502" y="14532"/>
                  </a:lnTo>
                  <a:lnTo>
                    <a:pt x="4647" y="14584"/>
                  </a:lnTo>
                  <a:lnTo>
                    <a:pt x="4807" y="14584"/>
                  </a:lnTo>
                  <a:lnTo>
                    <a:pt x="4966" y="14550"/>
                  </a:lnTo>
                  <a:lnTo>
                    <a:pt x="5056" y="14514"/>
                  </a:lnTo>
                  <a:lnTo>
                    <a:pt x="5147" y="14477"/>
                  </a:lnTo>
                  <a:lnTo>
                    <a:pt x="5218" y="14406"/>
                  </a:lnTo>
                  <a:lnTo>
                    <a:pt x="5291" y="14351"/>
                  </a:lnTo>
                  <a:lnTo>
                    <a:pt x="5344" y="14262"/>
                  </a:lnTo>
                  <a:lnTo>
                    <a:pt x="5380" y="14191"/>
                  </a:lnTo>
                  <a:lnTo>
                    <a:pt x="5414" y="14102"/>
                  </a:lnTo>
                  <a:lnTo>
                    <a:pt x="5430" y="14013"/>
                  </a:lnTo>
                  <a:lnTo>
                    <a:pt x="5449" y="13995"/>
                  </a:lnTo>
                  <a:lnTo>
                    <a:pt x="5468" y="13976"/>
                  </a:lnTo>
                  <a:lnTo>
                    <a:pt x="5468" y="13995"/>
                  </a:lnTo>
                  <a:lnTo>
                    <a:pt x="5485" y="13995"/>
                  </a:lnTo>
                  <a:lnTo>
                    <a:pt x="5556" y="14226"/>
                  </a:lnTo>
                  <a:lnTo>
                    <a:pt x="5629" y="14370"/>
                  </a:lnTo>
                  <a:lnTo>
                    <a:pt x="5700" y="14495"/>
                  </a:lnTo>
                  <a:lnTo>
                    <a:pt x="5807" y="14602"/>
                  </a:lnTo>
                  <a:lnTo>
                    <a:pt x="5933" y="14691"/>
                  </a:lnTo>
                  <a:lnTo>
                    <a:pt x="6093" y="14765"/>
                  </a:lnTo>
                  <a:lnTo>
                    <a:pt x="6272" y="14799"/>
                  </a:lnTo>
                  <a:lnTo>
                    <a:pt x="6434" y="14799"/>
                  </a:lnTo>
                  <a:lnTo>
                    <a:pt x="6611" y="14765"/>
                  </a:lnTo>
                  <a:lnTo>
                    <a:pt x="6717" y="14728"/>
                  </a:lnTo>
                  <a:lnTo>
                    <a:pt x="6810" y="14676"/>
                  </a:lnTo>
                  <a:lnTo>
                    <a:pt x="6897" y="14602"/>
                  </a:lnTo>
                  <a:lnTo>
                    <a:pt x="6987" y="14532"/>
                  </a:lnTo>
                  <a:lnTo>
                    <a:pt x="7039" y="14440"/>
                  </a:lnTo>
                  <a:lnTo>
                    <a:pt x="7095" y="14351"/>
                  </a:lnTo>
                  <a:lnTo>
                    <a:pt x="7146" y="14262"/>
                  </a:lnTo>
                  <a:lnTo>
                    <a:pt x="7165" y="14157"/>
                  </a:lnTo>
                  <a:lnTo>
                    <a:pt x="7183" y="14136"/>
                  </a:lnTo>
                  <a:lnTo>
                    <a:pt x="7202" y="14136"/>
                  </a:lnTo>
                  <a:lnTo>
                    <a:pt x="7220" y="14136"/>
                  </a:lnTo>
                  <a:lnTo>
                    <a:pt x="7236" y="14157"/>
                  </a:lnTo>
                  <a:lnTo>
                    <a:pt x="7309" y="14298"/>
                  </a:lnTo>
                  <a:lnTo>
                    <a:pt x="7416" y="14440"/>
                  </a:lnTo>
                  <a:lnTo>
                    <a:pt x="7524" y="14550"/>
                  </a:lnTo>
                  <a:lnTo>
                    <a:pt x="7665" y="14639"/>
                  </a:lnTo>
                  <a:lnTo>
                    <a:pt x="7828" y="14691"/>
                  </a:lnTo>
                  <a:lnTo>
                    <a:pt x="7987" y="14728"/>
                  </a:lnTo>
                  <a:lnTo>
                    <a:pt x="8167" y="14728"/>
                  </a:lnTo>
                  <a:lnTo>
                    <a:pt x="8344" y="14691"/>
                  </a:lnTo>
                  <a:lnTo>
                    <a:pt x="8506" y="14621"/>
                  </a:lnTo>
                  <a:lnTo>
                    <a:pt x="8648" y="14514"/>
                  </a:lnTo>
                  <a:lnTo>
                    <a:pt x="8756" y="14388"/>
                  </a:lnTo>
                  <a:lnTo>
                    <a:pt x="8845" y="14246"/>
                  </a:lnTo>
                  <a:lnTo>
                    <a:pt x="8918" y="14102"/>
                  </a:lnTo>
                  <a:lnTo>
                    <a:pt x="8953" y="13921"/>
                  </a:lnTo>
                  <a:lnTo>
                    <a:pt x="8953" y="13743"/>
                  </a:lnTo>
                  <a:lnTo>
                    <a:pt x="8900" y="13584"/>
                  </a:lnTo>
                  <a:lnTo>
                    <a:pt x="8596" y="12618"/>
                  </a:lnTo>
                  <a:lnTo>
                    <a:pt x="8452" y="12172"/>
                  </a:lnTo>
                  <a:lnTo>
                    <a:pt x="8452" y="12118"/>
                  </a:lnTo>
                  <a:lnTo>
                    <a:pt x="8470" y="12065"/>
                  </a:lnTo>
                  <a:lnTo>
                    <a:pt x="8506" y="12011"/>
                  </a:lnTo>
                  <a:lnTo>
                    <a:pt x="8560" y="11993"/>
                  </a:lnTo>
                  <a:lnTo>
                    <a:pt x="8666" y="11993"/>
                  </a:lnTo>
                  <a:lnTo>
                    <a:pt x="8791" y="12011"/>
                  </a:lnTo>
                  <a:lnTo>
                    <a:pt x="9059" y="12099"/>
                  </a:lnTo>
                  <a:lnTo>
                    <a:pt x="9201" y="12172"/>
                  </a:lnTo>
                  <a:lnTo>
                    <a:pt x="9382" y="12207"/>
                  </a:lnTo>
                  <a:lnTo>
                    <a:pt x="9578" y="12242"/>
                  </a:lnTo>
                  <a:lnTo>
                    <a:pt x="9791" y="12281"/>
                  </a:lnTo>
                  <a:lnTo>
                    <a:pt x="10078" y="12262"/>
                  </a:lnTo>
                  <a:lnTo>
                    <a:pt x="10239" y="12242"/>
                  </a:lnTo>
                  <a:lnTo>
                    <a:pt x="10417" y="12207"/>
                  </a:lnTo>
                  <a:lnTo>
                    <a:pt x="10543" y="12172"/>
                  </a:lnTo>
                  <a:lnTo>
                    <a:pt x="10668" y="12118"/>
                  </a:lnTo>
                  <a:lnTo>
                    <a:pt x="10774" y="12065"/>
                  </a:lnTo>
                  <a:lnTo>
                    <a:pt x="10866" y="12011"/>
                  </a:lnTo>
                  <a:lnTo>
                    <a:pt x="10954" y="11939"/>
                  </a:lnTo>
                  <a:lnTo>
                    <a:pt x="11025" y="11850"/>
                  </a:lnTo>
                  <a:lnTo>
                    <a:pt x="11151" y="11688"/>
                  </a:lnTo>
                  <a:lnTo>
                    <a:pt x="11240" y="11509"/>
                  </a:lnTo>
                  <a:lnTo>
                    <a:pt x="11313" y="11331"/>
                  </a:lnTo>
                  <a:lnTo>
                    <a:pt x="11329" y="11171"/>
                  </a:lnTo>
                  <a:lnTo>
                    <a:pt x="11347" y="11028"/>
                  </a:lnTo>
                  <a:lnTo>
                    <a:pt x="11329" y="10939"/>
                  </a:lnTo>
                  <a:lnTo>
                    <a:pt x="11313" y="10885"/>
                  </a:lnTo>
                  <a:lnTo>
                    <a:pt x="11258" y="10831"/>
                  </a:lnTo>
                  <a:lnTo>
                    <a:pt x="11204" y="10796"/>
                  </a:lnTo>
                  <a:lnTo>
                    <a:pt x="11115" y="10760"/>
                  </a:lnTo>
                  <a:lnTo>
                    <a:pt x="10989" y="10741"/>
                  </a:lnTo>
                  <a:lnTo>
                    <a:pt x="10684" y="10706"/>
                  </a:lnTo>
                  <a:lnTo>
                    <a:pt x="10470" y="10670"/>
                  </a:lnTo>
                  <a:lnTo>
                    <a:pt x="10257" y="10635"/>
                  </a:lnTo>
                  <a:lnTo>
                    <a:pt x="10061" y="10581"/>
                  </a:lnTo>
                  <a:lnTo>
                    <a:pt x="9863" y="10526"/>
                  </a:lnTo>
                  <a:lnTo>
                    <a:pt x="11848" y="9903"/>
                  </a:lnTo>
                  <a:lnTo>
                    <a:pt x="11920" y="9866"/>
                  </a:lnTo>
                  <a:lnTo>
                    <a:pt x="11971" y="9829"/>
                  </a:lnTo>
                  <a:lnTo>
                    <a:pt x="12026" y="9777"/>
                  </a:lnTo>
                  <a:lnTo>
                    <a:pt x="12063" y="9724"/>
                  </a:lnTo>
                  <a:lnTo>
                    <a:pt x="12081" y="9652"/>
                  </a:lnTo>
                  <a:lnTo>
                    <a:pt x="12097" y="9598"/>
                  </a:lnTo>
                  <a:lnTo>
                    <a:pt x="12097" y="9526"/>
                  </a:lnTo>
                  <a:lnTo>
                    <a:pt x="12081" y="9454"/>
                  </a:lnTo>
                  <a:lnTo>
                    <a:pt x="9167" y="302"/>
                  </a:lnTo>
                  <a:close/>
                  <a:moveTo>
                    <a:pt x="7739" y="9133"/>
                  </a:moveTo>
                  <a:lnTo>
                    <a:pt x="7631" y="9044"/>
                  </a:lnTo>
                  <a:lnTo>
                    <a:pt x="7524" y="8973"/>
                  </a:lnTo>
                  <a:lnTo>
                    <a:pt x="6843" y="8742"/>
                  </a:lnTo>
                  <a:lnTo>
                    <a:pt x="6182" y="8526"/>
                  </a:lnTo>
                  <a:lnTo>
                    <a:pt x="6130" y="8506"/>
                  </a:lnTo>
                  <a:lnTo>
                    <a:pt x="6075" y="8472"/>
                  </a:lnTo>
                  <a:lnTo>
                    <a:pt x="6040" y="8417"/>
                  </a:lnTo>
                  <a:lnTo>
                    <a:pt x="6005" y="8346"/>
                  </a:lnTo>
                  <a:lnTo>
                    <a:pt x="4216" y="2768"/>
                  </a:lnTo>
                  <a:lnTo>
                    <a:pt x="7380" y="1770"/>
                  </a:lnTo>
                  <a:lnTo>
                    <a:pt x="7434" y="1751"/>
                  </a:lnTo>
                  <a:lnTo>
                    <a:pt x="7488" y="1770"/>
                  </a:lnTo>
                  <a:lnTo>
                    <a:pt x="7524" y="1804"/>
                  </a:lnTo>
                  <a:lnTo>
                    <a:pt x="7558" y="1858"/>
                  </a:lnTo>
                  <a:lnTo>
                    <a:pt x="9846" y="9079"/>
                  </a:lnTo>
                  <a:lnTo>
                    <a:pt x="9863" y="9133"/>
                  </a:lnTo>
                  <a:lnTo>
                    <a:pt x="9846" y="9185"/>
                  </a:lnTo>
                  <a:lnTo>
                    <a:pt x="9812" y="9221"/>
                  </a:lnTo>
                  <a:lnTo>
                    <a:pt x="9758" y="9259"/>
                  </a:lnTo>
                  <a:lnTo>
                    <a:pt x="8344" y="9703"/>
                  </a:lnTo>
                  <a:lnTo>
                    <a:pt x="8148" y="9544"/>
                  </a:lnTo>
                  <a:lnTo>
                    <a:pt x="7969" y="9384"/>
                  </a:lnTo>
                  <a:lnTo>
                    <a:pt x="7739" y="9133"/>
                  </a:lnTo>
                  <a:close/>
                  <a:moveTo>
                    <a:pt x="9382" y="5486"/>
                  </a:moveTo>
                  <a:lnTo>
                    <a:pt x="9183" y="4844"/>
                  </a:lnTo>
                  <a:lnTo>
                    <a:pt x="9828" y="4629"/>
                  </a:lnTo>
                  <a:lnTo>
                    <a:pt x="10043" y="5290"/>
                  </a:lnTo>
                  <a:lnTo>
                    <a:pt x="9382" y="5486"/>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62" name="Freeform 65"/>
            <p:cNvSpPr/>
            <p:nvPr/>
          </p:nvSpPr>
          <p:spPr bwMode="auto">
            <a:xfrm>
              <a:off x="4110038" y="3694113"/>
              <a:ext cx="430213" cy="860425"/>
            </a:xfrm>
            <a:custGeom>
              <a:avLst/>
              <a:gdLst/>
              <a:ahLst/>
              <a:cxnLst>
                <a:cxn ang="0">
                  <a:pos x="4113" y="9276"/>
                </a:cxn>
                <a:cxn ang="0">
                  <a:pos x="4057" y="9295"/>
                </a:cxn>
                <a:cxn ang="0">
                  <a:pos x="4005" y="9276"/>
                </a:cxn>
                <a:cxn ang="0">
                  <a:pos x="3949" y="9240"/>
                </a:cxn>
                <a:cxn ang="0">
                  <a:pos x="3933" y="9186"/>
                </a:cxn>
                <a:cxn ang="0">
                  <a:pos x="1628" y="1965"/>
                </a:cxn>
                <a:cxn ang="0">
                  <a:pos x="1628" y="1911"/>
                </a:cxn>
                <a:cxn ang="0">
                  <a:pos x="1646" y="1860"/>
                </a:cxn>
                <a:cxn ang="0">
                  <a:pos x="1681" y="1806"/>
                </a:cxn>
                <a:cxn ang="0">
                  <a:pos x="1717" y="1788"/>
                </a:cxn>
                <a:cxn ang="0">
                  <a:pos x="3735" y="1143"/>
                </a:cxn>
                <a:cxn ang="0">
                  <a:pos x="3360" y="0"/>
                </a:cxn>
                <a:cxn ang="0">
                  <a:pos x="234" y="983"/>
                </a:cxn>
                <a:cxn ang="0">
                  <a:pos x="179" y="1017"/>
                </a:cxn>
                <a:cxn ang="0">
                  <a:pos x="109" y="1054"/>
                </a:cxn>
                <a:cxn ang="0">
                  <a:pos x="74" y="1107"/>
                </a:cxn>
                <a:cxn ang="0">
                  <a:pos x="37" y="1161"/>
                </a:cxn>
                <a:cxn ang="0">
                  <a:pos x="0" y="1232"/>
                </a:cxn>
                <a:cxn ang="0">
                  <a:pos x="0" y="1303"/>
                </a:cxn>
                <a:cxn ang="0">
                  <a:pos x="0" y="1376"/>
                </a:cxn>
                <a:cxn ang="0">
                  <a:pos x="0" y="1447"/>
                </a:cxn>
                <a:cxn ang="0">
                  <a:pos x="2933" y="10600"/>
                </a:cxn>
                <a:cxn ang="0">
                  <a:pos x="2951" y="10653"/>
                </a:cxn>
                <a:cxn ang="0">
                  <a:pos x="2985" y="10723"/>
                </a:cxn>
                <a:cxn ang="0">
                  <a:pos x="3040" y="10760"/>
                </a:cxn>
                <a:cxn ang="0">
                  <a:pos x="3093" y="10795"/>
                </a:cxn>
                <a:cxn ang="0">
                  <a:pos x="3166" y="10831"/>
                </a:cxn>
                <a:cxn ang="0">
                  <a:pos x="3237" y="10849"/>
                </a:cxn>
                <a:cxn ang="0">
                  <a:pos x="3306" y="10831"/>
                </a:cxn>
                <a:cxn ang="0">
                  <a:pos x="3379" y="10831"/>
                </a:cxn>
                <a:cxn ang="0">
                  <a:pos x="5417" y="10170"/>
                </a:cxn>
                <a:cxn ang="0">
                  <a:pos x="5041" y="8991"/>
                </a:cxn>
                <a:cxn ang="0">
                  <a:pos x="4113" y="9276"/>
                </a:cxn>
              </a:cxnLst>
              <a:rect l="0" t="0" r="r" b="b"/>
              <a:pathLst>
                <a:path w="5417" h="10849">
                  <a:moveTo>
                    <a:pt x="4113" y="9276"/>
                  </a:moveTo>
                  <a:lnTo>
                    <a:pt x="4057" y="9295"/>
                  </a:lnTo>
                  <a:lnTo>
                    <a:pt x="4005" y="9276"/>
                  </a:lnTo>
                  <a:lnTo>
                    <a:pt x="3949" y="9240"/>
                  </a:lnTo>
                  <a:lnTo>
                    <a:pt x="3933" y="9186"/>
                  </a:lnTo>
                  <a:lnTo>
                    <a:pt x="1628" y="1965"/>
                  </a:lnTo>
                  <a:lnTo>
                    <a:pt x="1628" y="1911"/>
                  </a:lnTo>
                  <a:lnTo>
                    <a:pt x="1646" y="1860"/>
                  </a:lnTo>
                  <a:lnTo>
                    <a:pt x="1681" y="1806"/>
                  </a:lnTo>
                  <a:lnTo>
                    <a:pt x="1717" y="1788"/>
                  </a:lnTo>
                  <a:lnTo>
                    <a:pt x="3735" y="1143"/>
                  </a:lnTo>
                  <a:lnTo>
                    <a:pt x="3360" y="0"/>
                  </a:lnTo>
                  <a:lnTo>
                    <a:pt x="234" y="983"/>
                  </a:lnTo>
                  <a:lnTo>
                    <a:pt x="179" y="1017"/>
                  </a:lnTo>
                  <a:lnTo>
                    <a:pt x="109" y="1054"/>
                  </a:lnTo>
                  <a:lnTo>
                    <a:pt x="74" y="1107"/>
                  </a:lnTo>
                  <a:lnTo>
                    <a:pt x="37" y="1161"/>
                  </a:lnTo>
                  <a:lnTo>
                    <a:pt x="0" y="1232"/>
                  </a:lnTo>
                  <a:lnTo>
                    <a:pt x="0" y="1303"/>
                  </a:lnTo>
                  <a:lnTo>
                    <a:pt x="0" y="1376"/>
                  </a:lnTo>
                  <a:lnTo>
                    <a:pt x="0" y="1447"/>
                  </a:lnTo>
                  <a:lnTo>
                    <a:pt x="2933" y="10600"/>
                  </a:lnTo>
                  <a:lnTo>
                    <a:pt x="2951" y="10653"/>
                  </a:lnTo>
                  <a:lnTo>
                    <a:pt x="2985" y="10723"/>
                  </a:lnTo>
                  <a:lnTo>
                    <a:pt x="3040" y="10760"/>
                  </a:lnTo>
                  <a:lnTo>
                    <a:pt x="3093" y="10795"/>
                  </a:lnTo>
                  <a:lnTo>
                    <a:pt x="3166" y="10831"/>
                  </a:lnTo>
                  <a:lnTo>
                    <a:pt x="3237" y="10849"/>
                  </a:lnTo>
                  <a:lnTo>
                    <a:pt x="3306" y="10831"/>
                  </a:lnTo>
                  <a:lnTo>
                    <a:pt x="3379" y="10831"/>
                  </a:lnTo>
                  <a:lnTo>
                    <a:pt x="5417" y="10170"/>
                  </a:lnTo>
                  <a:lnTo>
                    <a:pt x="5041" y="8991"/>
                  </a:lnTo>
                  <a:lnTo>
                    <a:pt x="4113" y="9276"/>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endParaRPr>
            </a:p>
          </p:txBody>
        </p:sp>
      </p:grpSp>
      <p:grpSp>
        <p:nvGrpSpPr>
          <p:cNvPr id="18" name="组合 508"/>
          <p:cNvGrpSpPr/>
          <p:nvPr/>
        </p:nvGrpSpPr>
        <p:grpSpPr>
          <a:xfrm>
            <a:off x="1654194" y="3707981"/>
            <a:ext cx="653346" cy="519295"/>
            <a:chOff x="-2949575" y="3236913"/>
            <a:chExt cx="1717675" cy="1365250"/>
          </a:xfrm>
          <a:solidFill>
            <a:schemeClr val="tx1">
              <a:lumMod val="50000"/>
              <a:lumOff val="50000"/>
            </a:schemeClr>
          </a:solidFill>
        </p:grpSpPr>
        <p:sp>
          <p:nvSpPr>
            <p:cNvPr id="364" name="Freeform 194"/>
            <p:cNvSpPr/>
            <p:nvPr/>
          </p:nvSpPr>
          <p:spPr bwMode="auto">
            <a:xfrm>
              <a:off x="-1552575" y="3481388"/>
              <a:ext cx="317500" cy="266700"/>
            </a:xfrm>
            <a:custGeom>
              <a:avLst/>
              <a:gdLst/>
              <a:ahLst/>
              <a:cxnLst>
                <a:cxn ang="0">
                  <a:pos x="2280" y="2460"/>
                </a:cxn>
                <a:cxn ang="0">
                  <a:pos x="2400" y="2490"/>
                </a:cxn>
                <a:cxn ang="0">
                  <a:pos x="2520" y="2520"/>
                </a:cxn>
                <a:cxn ang="0">
                  <a:pos x="2640" y="2460"/>
                </a:cxn>
                <a:cxn ang="0">
                  <a:pos x="2730" y="2400"/>
                </a:cxn>
                <a:cxn ang="0">
                  <a:pos x="2970" y="2070"/>
                </a:cxn>
                <a:cxn ang="0">
                  <a:pos x="3000" y="1950"/>
                </a:cxn>
                <a:cxn ang="0">
                  <a:pos x="3000" y="1830"/>
                </a:cxn>
                <a:cxn ang="0">
                  <a:pos x="2970" y="1740"/>
                </a:cxn>
                <a:cxn ang="0">
                  <a:pos x="2880" y="1650"/>
                </a:cxn>
                <a:cxn ang="0">
                  <a:pos x="720" y="60"/>
                </a:cxn>
                <a:cxn ang="0">
                  <a:pos x="600" y="0"/>
                </a:cxn>
                <a:cxn ang="0">
                  <a:pos x="480" y="0"/>
                </a:cxn>
                <a:cxn ang="0">
                  <a:pos x="390" y="30"/>
                </a:cxn>
                <a:cxn ang="0">
                  <a:pos x="300" y="120"/>
                </a:cxn>
                <a:cxn ang="0">
                  <a:pos x="60" y="450"/>
                </a:cxn>
                <a:cxn ang="0">
                  <a:pos x="0" y="540"/>
                </a:cxn>
                <a:cxn ang="0">
                  <a:pos x="0" y="660"/>
                </a:cxn>
                <a:cxn ang="0">
                  <a:pos x="29" y="780"/>
                </a:cxn>
                <a:cxn ang="0">
                  <a:pos x="120" y="870"/>
                </a:cxn>
                <a:cxn ang="0">
                  <a:pos x="2280" y="2460"/>
                </a:cxn>
              </a:cxnLst>
              <a:rect l="0" t="0" r="r" b="b"/>
              <a:pathLst>
                <a:path w="3000" h="2520">
                  <a:moveTo>
                    <a:pt x="2280" y="2460"/>
                  </a:moveTo>
                  <a:lnTo>
                    <a:pt x="2400" y="2490"/>
                  </a:lnTo>
                  <a:lnTo>
                    <a:pt x="2520" y="2520"/>
                  </a:lnTo>
                  <a:lnTo>
                    <a:pt x="2640" y="2460"/>
                  </a:lnTo>
                  <a:lnTo>
                    <a:pt x="2730" y="2400"/>
                  </a:lnTo>
                  <a:lnTo>
                    <a:pt x="2970" y="2070"/>
                  </a:lnTo>
                  <a:lnTo>
                    <a:pt x="3000" y="1950"/>
                  </a:lnTo>
                  <a:lnTo>
                    <a:pt x="3000" y="1830"/>
                  </a:lnTo>
                  <a:lnTo>
                    <a:pt x="2970" y="1740"/>
                  </a:lnTo>
                  <a:lnTo>
                    <a:pt x="2880" y="1650"/>
                  </a:lnTo>
                  <a:lnTo>
                    <a:pt x="720" y="60"/>
                  </a:lnTo>
                  <a:lnTo>
                    <a:pt x="600" y="0"/>
                  </a:lnTo>
                  <a:lnTo>
                    <a:pt x="480" y="0"/>
                  </a:lnTo>
                  <a:lnTo>
                    <a:pt x="390" y="30"/>
                  </a:lnTo>
                  <a:lnTo>
                    <a:pt x="300" y="120"/>
                  </a:lnTo>
                  <a:lnTo>
                    <a:pt x="60" y="450"/>
                  </a:lnTo>
                  <a:lnTo>
                    <a:pt x="0" y="540"/>
                  </a:lnTo>
                  <a:lnTo>
                    <a:pt x="0" y="660"/>
                  </a:lnTo>
                  <a:lnTo>
                    <a:pt x="29" y="780"/>
                  </a:lnTo>
                  <a:lnTo>
                    <a:pt x="120" y="870"/>
                  </a:lnTo>
                  <a:lnTo>
                    <a:pt x="2280" y="246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grpSp>
          <p:nvGrpSpPr>
            <p:cNvPr id="19" name="组合 507"/>
            <p:cNvGrpSpPr/>
            <p:nvPr/>
          </p:nvGrpSpPr>
          <p:grpSpPr>
            <a:xfrm>
              <a:off x="-2949575" y="3236913"/>
              <a:ext cx="1717675" cy="1365250"/>
              <a:chOff x="-2949575" y="3236913"/>
              <a:chExt cx="1717675" cy="1365250"/>
            </a:xfrm>
            <a:grpFill/>
          </p:grpSpPr>
          <p:sp>
            <p:nvSpPr>
              <p:cNvPr id="366" name="Freeform 188"/>
              <p:cNvSpPr/>
              <p:nvPr/>
            </p:nvSpPr>
            <p:spPr bwMode="auto">
              <a:xfrm>
                <a:off x="-1708150" y="3475038"/>
                <a:ext cx="73025" cy="247650"/>
              </a:xfrm>
              <a:custGeom>
                <a:avLst/>
                <a:gdLst/>
                <a:ahLst/>
                <a:cxnLst>
                  <a:cxn ang="0">
                    <a:pos x="360" y="0"/>
                  </a:cxn>
                  <a:cxn ang="0">
                    <a:pos x="690" y="1290"/>
                  </a:cxn>
                  <a:cxn ang="0">
                    <a:pos x="360" y="2340"/>
                  </a:cxn>
                  <a:cxn ang="0">
                    <a:pos x="0" y="1260"/>
                  </a:cxn>
                  <a:cxn ang="0">
                    <a:pos x="360" y="0"/>
                  </a:cxn>
                </a:cxnLst>
                <a:rect l="0" t="0" r="r" b="b"/>
                <a:pathLst>
                  <a:path w="690" h="2340">
                    <a:moveTo>
                      <a:pt x="360" y="0"/>
                    </a:moveTo>
                    <a:lnTo>
                      <a:pt x="690" y="1290"/>
                    </a:lnTo>
                    <a:lnTo>
                      <a:pt x="360" y="2340"/>
                    </a:lnTo>
                    <a:lnTo>
                      <a:pt x="0" y="1260"/>
                    </a:lnTo>
                    <a:lnTo>
                      <a:pt x="360"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67" name="Freeform 189"/>
              <p:cNvSpPr/>
              <p:nvPr/>
            </p:nvSpPr>
            <p:spPr bwMode="auto">
              <a:xfrm>
                <a:off x="-1692275" y="3729038"/>
                <a:ext cx="41275" cy="47625"/>
              </a:xfrm>
              <a:custGeom>
                <a:avLst/>
                <a:gdLst/>
                <a:ahLst/>
                <a:cxnLst>
                  <a:cxn ang="0">
                    <a:pos x="0" y="240"/>
                  </a:cxn>
                  <a:cxn ang="0">
                    <a:pos x="0" y="330"/>
                  </a:cxn>
                  <a:cxn ang="0">
                    <a:pos x="60" y="391"/>
                  </a:cxn>
                  <a:cxn ang="0">
                    <a:pos x="120" y="450"/>
                  </a:cxn>
                  <a:cxn ang="0">
                    <a:pos x="180" y="450"/>
                  </a:cxn>
                  <a:cxn ang="0">
                    <a:pos x="270" y="450"/>
                  </a:cxn>
                  <a:cxn ang="0">
                    <a:pos x="330" y="391"/>
                  </a:cxn>
                  <a:cxn ang="0">
                    <a:pos x="360" y="330"/>
                  </a:cxn>
                  <a:cxn ang="0">
                    <a:pos x="390" y="240"/>
                  </a:cxn>
                  <a:cxn ang="0">
                    <a:pos x="360" y="150"/>
                  </a:cxn>
                  <a:cxn ang="0">
                    <a:pos x="330" y="60"/>
                  </a:cxn>
                  <a:cxn ang="0">
                    <a:pos x="270" y="30"/>
                  </a:cxn>
                  <a:cxn ang="0">
                    <a:pos x="180" y="0"/>
                  </a:cxn>
                  <a:cxn ang="0">
                    <a:pos x="120" y="30"/>
                  </a:cxn>
                  <a:cxn ang="0">
                    <a:pos x="60" y="60"/>
                  </a:cxn>
                  <a:cxn ang="0">
                    <a:pos x="0" y="150"/>
                  </a:cxn>
                  <a:cxn ang="0">
                    <a:pos x="0" y="240"/>
                  </a:cxn>
                </a:cxnLst>
                <a:rect l="0" t="0" r="r" b="b"/>
                <a:pathLst>
                  <a:path w="390" h="450">
                    <a:moveTo>
                      <a:pt x="0" y="240"/>
                    </a:moveTo>
                    <a:lnTo>
                      <a:pt x="0" y="330"/>
                    </a:lnTo>
                    <a:lnTo>
                      <a:pt x="60" y="391"/>
                    </a:lnTo>
                    <a:lnTo>
                      <a:pt x="120" y="450"/>
                    </a:lnTo>
                    <a:lnTo>
                      <a:pt x="180" y="450"/>
                    </a:lnTo>
                    <a:lnTo>
                      <a:pt x="270" y="450"/>
                    </a:lnTo>
                    <a:lnTo>
                      <a:pt x="330" y="391"/>
                    </a:lnTo>
                    <a:lnTo>
                      <a:pt x="360" y="330"/>
                    </a:lnTo>
                    <a:lnTo>
                      <a:pt x="390" y="240"/>
                    </a:lnTo>
                    <a:lnTo>
                      <a:pt x="360" y="150"/>
                    </a:lnTo>
                    <a:lnTo>
                      <a:pt x="330" y="60"/>
                    </a:lnTo>
                    <a:lnTo>
                      <a:pt x="270" y="30"/>
                    </a:lnTo>
                    <a:lnTo>
                      <a:pt x="180" y="0"/>
                    </a:lnTo>
                    <a:lnTo>
                      <a:pt x="120" y="30"/>
                    </a:lnTo>
                    <a:lnTo>
                      <a:pt x="60" y="60"/>
                    </a:lnTo>
                    <a:lnTo>
                      <a:pt x="0" y="150"/>
                    </a:lnTo>
                    <a:lnTo>
                      <a:pt x="0" y="24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68" name="Rectangle 190"/>
              <p:cNvSpPr>
                <a:spLocks noChangeArrowheads="1"/>
              </p:cNvSpPr>
              <p:nvPr/>
            </p:nvSpPr>
            <p:spPr bwMode="auto">
              <a:xfrm>
                <a:off x="-1831975" y="3687763"/>
                <a:ext cx="76200" cy="6350"/>
              </a:xfrm>
              <a:prstGeom prst="rect">
                <a:avLst/>
              </a:prstGeom>
              <a:grpFill/>
              <a:ln w="9525">
                <a:noFill/>
                <a:miter lim="800000"/>
              </a:ln>
            </p:spPr>
            <p:txBody>
              <a:bodyPr vert="horz" wrap="square" lIns="91440" tIns="45720" rIns="91440" bIns="45720" numCol="1" anchor="t" anchorCtr="0" compatLnSpc="1"/>
              <a:lstStyle/>
              <a:p>
                <a:endParaRPr lang="zh-CN" altLang="en-US">
                  <a:solidFill>
                    <a:prstClr val="black"/>
                  </a:solidFill>
                </a:endParaRPr>
              </a:p>
            </p:txBody>
          </p:sp>
          <p:sp>
            <p:nvSpPr>
              <p:cNvPr id="369" name="Freeform 191"/>
              <p:cNvSpPr/>
              <p:nvPr/>
            </p:nvSpPr>
            <p:spPr bwMode="auto">
              <a:xfrm>
                <a:off x="-1790700" y="3236913"/>
                <a:ext cx="225425" cy="219075"/>
              </a:xfrm>
              <a:custGeom>
                <a:avLst/>
                <a:gdLst/>
                <a:ahLst/>
                <a:cxnLst>
                  <a:cxn ang="0">
                    <a:pos x="0" y="1050"/>
                  </a:cxn>
                  <a:cxn ang="0">
                    <a:pos x="0" y="1260"/>
                  </a:cxn>
                  <a:cxn ang="0">
                    <a:pos x="60" y="1440"/>
                  </a:cxn>
                  <a:cxn ang="0">
                    <a:pos x="180" y="1620"/>
                  </a:cxn>
                  <a:cxn ang="0">
                    <a:pos x="300" y="1770"/>
                  </a:cxn>
                  <a:cxn ang="0">
                    <a:pos x="450" y="1890"/>
                  </a:cxn>
                  <a:cxn ang="0">
                    <a:pos x="630" y="2010"/>
                  </a:cxn>
                  <a:cxn ang="0">
                    <a:pos x="840" y="2070"/>
                  </a:cxn>
                  <a:cxn ang="0">
                    <a:pos x="1050" y="2070"/>
                  </a:cxn>
                  <a:cxn ang="0">
                    <a:pos x="1290" y="2070"/>
                  </a:cxn>
                  <a:cxn ang="0">
                    <a:pos x="1470" y="2010"/>
                  </a:cxn>
                  <a:cxn ang="0">
                    <a:pos x="1650" y="1890"/>
                  </a:cxn>
                  <a:cxn ang="0">
                    <a:pos x="1830" y="1770"/>
                  </a:cxn>
                  <a:cxn ang="0">
                    <a:pos x="1950" y="1620"/>
                  </a:cxn>
                  <a:cxn ang="0">
                    <a:pos x="2040" y="1440"/>
                  </a:cxn>
                  <a:cxn ang="0">
                    <a:pos x="2100" y="1260"/>
                  </a:cxn>
                  <a:cxn ang="0">
                    <a:pos x="2130" y="1050"/>
                  </a:cxn>
                  <a:cxn ang="0">
                    <a:pos x="2100" y="840"/>
                  </a:cxn>
                  <a:cxn ang="0">
                    <a:pos x="2040" y="630"/>
                  </a:cxn>
                  <a:cxn ang="0">
                    <a:pos x="1950" y="450"/>
                  </a:cxn>
                  <a:cxn ang="0">
                    <a:pos x="1830" y="300"/>
                  </a:cxn>
                  <a:cxn ang="0">
                    <a:pos x="1650" y="180"/>
                  </a:cxn>
                  <a:cxn ang="0">
                    <a:pos x="1470" y="90"/>
                  </a:cxn>
                  <a:cxn ang="0">
                    <a:pos x="1290" y="30"/>
                  </a:cxn>
                  <a:cxn ang="0">
                    <a:pos x="1050" y="0"/>
                  </a:cxn>
                  <a:cxn ang="0">
                    <a:pos x="840" y="30"/>
                  </a:cxn>
                  <a:cxn ang="0">
                    <a:pos x="630" y="90"/>
                  </a:cxn>
                  <a:cxn ang="0">
                    <a:pos x="450" y="180"/>
                  </a:cxn>
                  <a:cxn ang="0">
                    <a:pos x="300" y="300"/>
                  </a:cxn>
                  <a:cxn ang="0">
                    <a:pos x="180" y="450"/>
                  </a:cxn>
                  <a:cxn ang="0">
                    <a:pos x="60" y="630"/>
                  </a:cxn>
                  <a:cxn ang="0">
                    <a:pos x="0" y="840"/>
                  </a:cxn>
                  <a:cxn ang="0">
                    <a:pos x="0" y="1050"/>
                  </a:cxn>
                </a:cxnLst>
                <a:rect l="0" t="0" r="r" b="b"/>
                <a:pathLst>
                  <a:path w="2130" h="2070">
                    <a:moveTo>
                      <a:pt x="0" y="1050"/>
                    </a:moveTo>
                    <a:lnTo>
                      <a:pt x="0" y="1260"/>
                    </a:lnTo>
                    <a:lnTo>
                      <a:pt x="60" y="1440"/>
                    </a:lnTo>
                    <a:lnTo>
                      <a:pt x="180" y="1620"/>
                    </a:lnTo>
                    <a:lnTo>
                      <a:pt x="300" y="1770"/>
                    </a:lnTo>
                    <a:lnTo>
                      <a:pt x="450" y="1890"/>
                    </a:lnTo>
                    <a:lnTo>
                      <a:pt x="630" y="2010"/>
                    </a:lnTo>
                    <a:lnTo>
                      <a:pt x="840" y="2070"/>
                    </a:lnTo>
                    <a:lnTo>
                      <a:pt x="1050" y="2070"/>
                    </a:lnTo>
                    <a:lnTo>
                      <a:pt x="1290" y="2070"/>
                    </a:lnTo>
                    <a:lnTo>
                      <a:pt x="1470" y="2010"/>
                    </a:lnTo>
                    <a:lnTo>
                      <a:pt x="1650" y="1890"/>
                    </a:lnTo>
                    <a:lnTo>
                      <a:pt x="1830" y="1770"/>
                    </a:lnTo>
                    <a:lnTo>
                      <a:pt x="1950" y="1620"/>
                    </a:lnTo>
                    <a:lnTo>
                      <a:pt x="2040" y="1440"/>
                    </a:lnTo>
                    <a:lnTo>
                      <a:pt x="2100" y="1260"/>
                    </a:lnTo>
                    <a:lnTo>
                      <a:pt x="2130" y="1050"/>
                    </a:lnTo>
                    <a:lnTo>
                      <a:pt x="2100" y="840"/>
                    </a:lnTo>
                    <a:lnTo>
                      <a:pt x="2040" y="630"/>
                    </a:lnTo>
                    <a:lnTo>
                      <a:pt x="1950" y="450"/>
                    </a:lnTo>
                    <a:lnTo>
                      <a:pt x="1830" y="300"/>
                    </a:lnTo>
                    <a:lnTo>
                      <a:pt x="1650" y="180"/>
                    </a:lnTo>
                    <a:lnTo>
                      <a:pt x="1470" y="90"/>
                    </a:lnTo>
                    <a:lnTo>
                      <a:pt x="1290" y="30"/>
                    </a:lnTo>
                    <a:lnTo>
                      <a:pt x="1050" y="0"/>
                    </a:lnTo>
                    <a:lnTo>
                      <a:pt x="840" y="30"/>
                    </a:lnTo>
                    <a:lnTo>
                      <a:pt x="630" y="90"/>
                    </a:lnTo>
                    <a:lnTo>
                      <a:pt x="450" y="180"/>
                    </a:lnTo>
                    <a:lnTo>
                      <a:pt x="300" y="300"/>
                    </a:lnTo>
                    <a:lnTo>
                      <a:pt x="180" y="450"/>
                    </a:lnTo>
                    <a:lnTo>
                      <a:pt x="60" y="630"/>
                    </a:lnTo>
                    <a:lnTo>
                      <a:pt x="0" y="840"/>
                    </a:lnTo>
                    <a:lnTo>
                      <a:pt x="0" y="105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70" name="Freeform 192"/>
              <p:cNvSpPr/>
              <p:nvPr/>
            </p:nvSpPr>
            <p:spPr bwMode="auto">
              <a:xfrm>
                <a:off x="-1654175" y="3970338"/>
                <a:ext cx="177800" cy="606425"/>
              </a:xfrm>
              <a:custGeom>
                <a:avLst/>
                <a:gdLst/>
                <a:ahLst/>
                <a:cxnLst>
                  <a:cxn ang="0">
                    <a:pos x="0" y="5190"/>
                  </a:cxn>
                  <a:cxn ang="0">
                    <a:pos x="30" y="5310"/>
                  </a:cxn>
                  <a:cxn ang="0">
                    <a:pos x="60" y="5400"/>
                  </a:cxn>
                  <a:cxn ang="0">
                    <a:pos x="90" y="5490"/>
                  </a:cxn>
                  <a:cxn ang="0">
                    <a:pos x="150" y="5580"/>
                  </a:cxn>
                  <a:cxn ang="0">
                    <a:pos x="240" y="5640"/>
                  </a:cxn>
                  <a:cxn ang="0">
                    <a:pos x="300" y="5700"/>
                  </a:cxn>
                  <a:cxn ang="0">
                    <a:pos x="390" y="5730"/>
                  </a:cxn>
                  <a:cxn ang="0">
                    <a:pos x="510" y="5730"/>
                  </a:cxn>
                  <a:cxn ang="0">
                    <a:pos x="1200" y="5730"/>
                  </a:cxn>
                  <a:cxn ang="0">
                    <a:pos x="1290" y="5730"/>
                  </a:cxn>
                  <a:cxn ang="0">
                    <a:pos x="1380" y="5700"/>
                  </a:cxn>
                  <a:cxn ang="0">
                    <a:pos x="1470" y="5640"/>
                  </a:cxn>
                  <a:cxn ang="0">
                    <a:pos x="1530" y="5580"/>
                  </a:cxn>
                  <a:cxn ang="0">
                    <a:pos x="1590" y="5490"/>
                  </a:cxn>
                  <a:cxn ang="0">
                    <a:pos x="1620" y="5400"/>
                  </a:cxn>
                  <a:cxn ang="0">
                    <a:pos x="1650" y="5310"/>
                  </a:cxn>
                  <a:cxn ang="0">
                    <a:pos x="1680" y="5190"/>
                  </a:cxn>
                  <a:cxn ang="0">
                    <a:pos x="1680" y="540"/>
                  </a:cxn>
                  <a:cxn ang="0">
                    <a:pos x="1650" y="420"/>
                  </a:cxn>
                  <a:cxn ang="0">
                    <a:pos x="1620" y="330"/>
                  </a:cxn>
                  <a:cxn ang="0">
                    <a:pos x="1590" y="240"/>
                  </a:cxn>
                  <a:cxn ang="0">
                    <a:pos x="1530" y="150"/>
                  </a:cxn>
                  <a:cxn ang="0">
                    <a:pos x="1470" y="90"/>
                  </a:cxn>
                  <a:cxn ang="0">
                    <a:pos x="1380" y="30"/>
                  </a:cxn>
                  <a:cxn ang="0">
                    <a:pos x="1290" y="0"/>
                  </a:cxn>
                  <a:cxn ang="0">
                    <a:pos x="1200" y="0"/>
                  </a:cxn>
                  <a:cxn ang="0">
                    <a:pos x="510" y="0"/>
                  </a:cxn>
                  <a:cxn ang="0">
                    <a:pos x="390" y="0"/>
                  </a:cxn>
                  <a:cxn ang="0">
                    <a:pos x="300" y="30"/>
                  </a:cxn>
                  <a:cxn ang="0">
                    <a:pos x="240" y="90"/>
                  </a:cxn>
                  <a:cxn ang="0">
                    <a:pos x="150" y="150"/>
                  </a:cxn>
                  <a:cxn ang="0">
                    <a:pos x="90" y="240"/>
                  </a:cxn>
                  <a:cxn ang="0">
                    <a:pos x="60" y="330"/>
                  </a:cxn>
                  <a:cxn ang="0">
                    <a:pos x="30" y="420"/>
                  </a:cxn>
                  <a:cxn ang="0">
                    <a:pos x="0" y="540"/>
                  </a:cxn>
                  <a:cxn ang="0">
                    <a:pos x="0" y="5190"/>
                  </a:cxn>
                </a:cxnLst>
                <a:rect l="0" t="0" r="r" b="b"/>
                <a:pathLst>
                  <a:path w="1680" h="5730">
                    <a:moveTo>
                      <a:pt x="0" y="5190"/>
                    </a:moveTo>
                    <a:lnTo>
                      <a:pt x="30" y="5310"/>
                    </a:lnTo>
                    <a:lnTo>
                      <a:pt x="60" y="5400"/>
                    </a:lnTo>
                    <a:lnTo>
                      <a:pt x="90" y="5490"/>
                    </a:lnTo>
                    <a:lnTo>
                      <a:pt x="150" y="5580"/>
                    </a:lnTo>
                    <a:lnTo>
                      <a:pt x="240" y="5640"/>
                    </a:lnTo>
                    <a:lnTo>
                      <a:pt x="300" y="5700"/>
                    </a:lnTo>
                    <a:lnTo>
                      <a:pt x="390" y="5730"/>
                    </a:lnTo>
                    <a:lnTo>
                      <a:pt x="510" y="5730"/>
                    </a:lnTo>
                    <a:lnTo>
                      <a:pt x="1200" y="5730"/>
                    </a:lnTo>
                    <a:lnTo>
                      <a:pt x="1290" y="5730"/>
                    </a:lnTo>
                    <a:lnTo>
                      <a:pt x="1380" y="5700"/>
                    </a:lnTo>
                    <a:lnTo>
                      <a:pt x="1470" y="5640"/>
                    </a:lnTo>
                    <a:lnTo>
                      <a:pt x="1530" y="5580"/>
                    </a:lnTo>
                    <a:lnTo>
                      <a:pt x="1590" y="5490"/>
                    </a:lnTo>
                    <a:lnTo>
                      <a:pt x="1620" y="5400"/>
                    </a:lnTo>
                    <a:lnTo>
                      <a:pt x="1650" y="5310"/>
                    </a:lnTo>
                    <a:lnTo>
                      <a:pt x="1680" y="5190"/>
                    </a:lnTo>
                    <a:lnTo>
                      <a:pt x="1680" y="540"/>
                    </a:lnTo>
                    <a:lnTo>
                      <a:pt x="1650" y="420"/>
                    </a:lnTo>
                    <a:lnTo>
                      <a:pt x="1620" y="330"/>
                    </a:lnTo>
                    <a:lnTo>
                      <a:pt x="1590" y="240"/>
                    </a:lnTo>
                    <a:lnTo>
                      <a:pt x="1530" y="150"/>
                    </a:lnTo>
                    <a:lnTo>
                      <a:pt x="1470" y="90"/>
                    </a:lnTo>
                    <a:lnTo>
                      <a:pt x="1380" y="30"/>
                    </a:lnTo>
                    <a:lnTo>
                      <a:pt x="1290" y="0"/>
                    </a:lnTo>
                    <a:lnTo>
                      <a:pt x="1200" y="0"/>
                    </a:lnTo>
                    <a:lnTo>
                      <a:pt x="510" y="0"/>
                    </a:lnTo>
                    <a:lnTo>
                      <a:pt x="390" y="0"/>
                    </a:lnTo>
                    <a:lnTo>
                      <a:pt x="300" y="30"/>
                    </a:lnTo>
                    <a:lnTo>
                      <a:pt x="240" y="90"/>
                    </a:lnTo>
                    <a:lnTo>
                      <a:pt x="150" y="150"/>
                    </a:lnTo>
                    <a:lnTo>
                      <a:pt x="90" y="240"/>
                    </a:lnTo>
                    <a:lnTo>
                      <a:pt x="60" y="330"/>
                    </a:lnTo>
                    <a:lnTo>
                      <a:pt x="30" y="420"/>
                    </a:lnTo>
                    <a:lnTo>
                      <a:pt x="0" y="540"/>
                    </a:lnTo>
                    <a:lnTo>
                      <a:pt x="0" y="519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71" name="Freeform 193"/>
              <p:cNvSpPr/>
              <p:nvPr/>
            </p:nvSpPr>
            <p:spPr bwMode="auto">
              <a:xfrm>
                <a:off x="-1958975" y="3960813"/>
                <a:ext cx="254000" cy="320675"/>
              </a:xfrm>
              <a:custGeom>
                <a:avLst/>
                <a:gdLst/>
                <a:ahLst/>
                <a:cxnLst>
                  <a:cxn ang="0">
                    <a:pos x="30" y="2310"/>
                  </a:cxn>
                  <a:cxn ang="0">
                    <a:pos x="0" y="2370"/>
                  </a:cxn>
                  <a:cxn ang="0">
                    <a:pos x="30" y="2431"/>
                  </a:cxn>
                  <a:cxn ang="0">
                    <a:pos x="90" y="2550"/>
                  </a:cxn>
                  <a:cxn ang="0">
                    <a:pos x="210" y="2640"/>
                  </a:cxn>
                  <a:cxn ang="0">
                    <a:pos x="360" y="2730"/>
                  </a:cxn>
                  <a:cxn ang="0">
                    <a:pos x="1020" y="2970"/>
                  </a:cxn>
                  <a:cxn ang="0">
                    <a:pos x="1200" y="3030"/>
                  </a:cxn>
                  <a:cxn ang="0">
                    <a:pos x="1380" y="3030"/>
                  </a:cxn>
                  <a:cxn ang="0">
                    <a:pos x="1500" y="2970"/>
                  </a:cxn>
                  <a:cxn ang="0">
                    <a:pos x="1530" y="2940"/>
                  </a:cxn>
                  <a:cxn ang="0">
                    <a:pos x="1560" y="2910"/>
                  </a:cxn>
                  <a:cxn ang="0">
                    <a:pos x="2400" y="720"/>
                  </a:cxn>
                  <a:cxn ang="0">
                    <a:pos x="2400" y="660"/>
                  </a:cxn>
                  <a:cxn ang="0">
                    <a:pos x="2400" y="600"/>
                  </a:cxn>
                  <a:cxn ang="0">
                    <a:pos x="2340" y="480"/>
                  </a:cxn>
                  <a:cxn ang="0">
                    <a:pos x="2220" y="390"/>
                  </a:cxn>
                  <a:cxn ang="0">
                    <a:pos x="2040" y="300"/>
                  </a:cxn>
                  <a:cxn ang="0">
                    <a:pos x="1410" y="60"/>
                  </a:cxn>
                  <a:cxn ang="0">
                    <a:pos x="1200" y="0"/>
                  </a:cxn>
                  <a:cxn ang="0">
                    <a:pos x="1050" y="0"/>
                  </a:cxn>
                  <a:cxn ang="0">
                    <a:pos x="930" y="60"/>
                  </a:cxn>
                  <a:cxn ang="0">
                    <a:pos x="870" y="90"/>
                  </a:cxn>
                  <a:cxn ang="0">
                    <a:pos x="840" y="120"/>
                  </a:cxn>
                  <a:cxn ang="0">
                    <a:pos x="30" y="2310"/>
                  </a:cxn>
                </a:cxnLst>
                <a:rect l="0" t="0" r="r" b="b"/>
                <a:pathLst>
                  <a:path w="2400" h="3030">
                    <a:moveTo>
                      <a:pt x="30" y="2310"/>
                    </a:moveTo>
                    <a:lnTo>
                      <a:pt x="0" y="2370"/>
                    </a:lnTo>
                    <a:lnTo>
                      <a:pt x="30" y="2431"/>
                    </a:lnTo>
                    <a:lnTo>
                      <a:pt x="90" y="2550"/>
                    </a:lnTo>
                    <a:lnTo>
                      <a:pt x="210" y="2640"/>
                    </a:lnTo>
                    <a:lnTo>
                      <a:pt x="360" y="2730"/>
                    </a:lnTo>
                    <a:lnTo>
                      <a:pt x="1020" y="2970"/>
                    </a:lnTo>
                    <a:lnTo>
                      <a:pt x="1200" y="3030"/>
                    </a:lnTo>
                    <a:lnTo>
                      <a:pt x="1380" y="3030"/>
                    </a:lnTo>
                    <a:lnTo>
                      <a:pt x="1500" y="2970"/>
                    </a:lnTo>
                    <a:lnTo>
                      <a:pt x="1530" y="2940"/>
                    </a:lnTo>
                    <a:lnTo>
                      <a:pt x="1560" y="2910"/>
                    </a:lnTo>
                    <a:lnTo>
                      <a:pt x="2400" y="720"/>
                    </a:lnTo>
                    <a:lnTo>
                      <a:pt x="2400" y="660"/>
                    </a:lnTo>
                    <a:lnTo>
                      <a:pt x="2400" y="600"/>
                    </a:lnTo>
                    <a:lnTo>
                      <a:pt x="2340" y="480"/>
                    </a:lnTo>
                    <a:lnTo>
                      <a:pt x="2220" y="390"/>
                    </a:lnTo>
                    <a:lnTo>
                      <a:pt x="2040" y="300"/>
                    </a:lnTo>
                    <a:lnTo>
                      <a:pt x="1410" y="60"/>
                    </a:lnTo>
                    <a:lnTo>
                      <a:pt x="1200" y="0"/>
                    </a:lnTo>
                    <a:lnTo>
                      <a:pt x="1050" y="0"/>
                    </a:lnTo>
                    <a:lnTo>
                      <a:pt x="930" y="60"/>
                    </a:lnTo>
                    <a:lnTo>
                      <a:pt x="870" y="90"/>
                    </a:lnTo>
                    <a:lnTo>
                      <a:pt x="840" y="120"/>
                    </a:lnTo>
                    <a:lnTo>
                      <a:pt x="30" y="231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72" name="Freeform 195"/>
              <p:cNvSpPr/>
              <p:nvPr/>
            </p:nvSpPr>
            <p:spPr bwMode="auto">
              <a:xfrm>
                <a:off x="-1958975" y="4164013"/>
                <a:ext cx="238125" cy="422275"/>
              </a:xfrm>
              <a:custGeom>
                <a:avLst/>
                <a:gdLst/>
                <a:ahLst/>
                <a:cxnLst>
                  <a:cxn ang="0">
                    <a:pos x="630" y="3720"/>
                  </a:cxn>
                  <a:cxn ang="0">
                    <a:pos x="630" y="3780"/>
                  </a:cxn>
                  <a:cxn ang="0">
                    <a:pos x="690" y="3840"/>
                  </a:cxn>
                  <a:cxn ang="0">
                    <a:pos x="810" y="3930"/>
                  </a:cxn>
                  <a:cxn ang="0">
                    <a:pos x="960" y="3990"/>
                  </a:cxn>
                  <a:cxn ang="0">
                    <a:pos x="1170" y="3990"/>
                  </a:cxn>
                  <a:cxn ang="0">
                    <a:pos x="1830" y="3840"/>
                  </a:cxn>
                  <a:cxn ang="0">
                    <a:pos x="2010" y="3780"/>
                  </a:cxn>
                  <a:cxn ang="0">
                    <a:pos x="2160" y="3690"/>
                  </a:cxn>
                  <a:cxn ang="0">
                    <a:pos x="2250" y="3540"/>
                  </a:cxn>
                  <a:cxn ang="0">
                    <a:pos x="2250" y="3480"/>
                  </a:cxn>
                  <a:cxn ang="0">
                    <a:pos x="2250" y="3390"/>
                  </a:cxn>
                  <a:cxn ang="0">
                    <a:pos x="1650" y="270"/>
                  </a:cxn>
                  <a:cxn ang="0">
                    <a:pos x="1620" y="210"/>
                  </a:cxn>
                  <a:cxn ang="0">
                    <a:pos x="1560" y="150"/>
                  </a:cxn>
                  <a:cxn ang="0">
                    <a:pos x="1440" y="30"/>
                  </a:cxn>
                  <a:cxn ang="0">
                    <a:pos x="1290" y="0"/>
                  </a:cxn>
                  <a:cxn ang="0">
                    <a:pos x="1080" y="0"/>
                  </a:cxn>
                  <a:cxn ang="0">
                    <a:pos x="420" y="120"/>
                  </a:cxn>
                  <a:cxn ang="0">
                    <a:pos x="240" y="180"/>
                  </a:cxn>
                  <a:cxn ang="0">
                    <a:pos x="90" y="300"/>
                  </a:cxn>
                  <a:cxn ang="0">
                    <a:pos x="30" y="450"/>
                  </a:cxn>
                  <a:cxn ang="0">
                    <a:pos x="0" y="511"/>
                  </a:cxn>
                  <a:cxn ang="0">
                    <a:pos x="0" y="600"/>
                  </a:cxn>
                  <a:cxn ang="0">
                    <a:pos x="630" y="3720"/>
                  </a:cxn>
                </a:cxnLst>
                <a:rect l="0" t="0" r="r" b="b"/>
                <a:pathLst>
                  <a:path w="2250" h="3990">
                    <a:moveTo>
                      <a:pt x="630" y="3720"/>
                    </a:moveTo>
                    <a:lnTo>
                      <a:pt x="630" y="3780"/>
                    </a:lnTo>
                    <a:lnTo>
                      <a:pt x="690" y="3840"/>
                    </a:lnTo>
                    <a:lnTo>
                      <a:pt x="810" y="3930"/>
                    </a:lnTo>
                    <a:lnTo>
                      <a:pt x="960" y="3990"/>
                    </a:lnTo>
                    <a:lnTo>
                      <a:pt x="1170" y="3990"/>
                    </a:lnTo>
                    <a:lnTo>
                      <a:pt x="1830" y="3840"/>
                    </a:lnTo>
                    <a:lnTo>
                      <a:pt x="2010" y="3780"/>
                    </a:lnTo>
                    <a:lnTo>
                      <a:pt x="2160" y="3690"/>
                    </a:lnTo>
                    <a:lnTo>
                      <a:pt x="2250" y="3540"/>
                    </a:lnTo>
                    <a:lnTo>
                      <a:pt x="2250" y="3480"/>
                    </a:lnTo>
                    <a:lnTo>
                      <a:pt x="2250" y="3390"/>
                    </a:lnTo>
                    <a:lnTo>
                      <a:pt x="1650" y="270"/>
                    </a:lnTo>
                    <a:lnTo>
                      <a:pt x="1620" y="210"/>
                    </a:lnTo>
                    <a:lnTo>
                      <a:pt x="1560" y="150"/>
                    </a:lnTo>
                    <a:lnTo>
                      <a:pt x="1440" y="30"/>
                    </a:lnTo>
                    <a:lnTo>
                      <a:pt x="1290" y="0"/>
                    </a:lnTo>
                    <a:lnTo>
                      <a:pt x="1080" y="0"/>
                    </a:lnTo>
                    <a:lnTo>
                      <a:pt x="420" y="120"/>
                    </a:lnTo>
                    <a:lnTo>
                      <a:pt x="240" y="180"/>
                    </a:lnTo>
                    <a:lnTo>
                      <a:pt x="90" y="300"/>
                    </a:lnTo>
                    <a:lnTo>
                      <a:pt x="30" y="450"/>
                    </a:lnTo>
                    <a:lnTo>
                      <a:pt x="0" y="511"/>
                    </a:lnTo>
                    <a:lnTo>
                      <a:pt x="0" y="600"/>
                    </a:lnTo>
                    <a:lnTo>
                      <a:pt x="630" y="372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73" name="Freeform 196"/>
              <p:cNvSpPr/>
              <p:nvPr/>
            </p:nvSpPr>
            <p:spPr bwMode="auto">
              <a:xfrm>
                <a:off x="-1504950" y="3630613"/>
                <a:ext cx="273050" cy="307975"/>
              </a:xfrm>
              <a:custGeom>
                <a:avLst/>
                <a:gdLst/>
                <a:ahLst/>
                <a:cxnLst>
                  <a:cxn ang="0">
                    <a:pos x="60" y="2160"/>
                  </a:cxn>
                  <a:cxn ang="0">
                    <a:pos x="0" y="2250"/>
                  </a:cxn>
                  <a:cxn ang="0">
                    <a:pos x="0" y="2370"/>
                  </a:cxn>
                  <a:cxn ang="0">
                    <a:pos x="30" y="2490"/>
                  </a:cxn>
                  <a:cxn ang="0">
                    <a:pos x="90" y="2580"/>
                  </a:cxn>
                  <a:cxn ang="0">
                    <a:pos x="420" y="2850"/>
                  </a:cxn>
                  <a:cxn ang="0">
                    <a:pos x="510" y="2880"/>
                  </a:cxn>
                  <a:cxn ang="0">
                    <a:pos x="630" y="2910"/>
                  </a:cxn>
                  <a:cxn ang="0">
                    <a:pos x="750" y="2850"/>
                  </a:cxn>
                  <a:cxn ang="0">
                    <a:pos x="840" y="2790"/>
                  </a:cxn>
                  <a:cxn ang="0">
                    <a:pos x="2490" y="750"/>
                  </a:cxn>
                  <a:cxn ang="0">
                    <a:pos x="2550" y="630"/>
                  </a:cxn>
                  <a:cxn ang="0">
                    <a:pos x="2580" y="510"/>
                  </a:cxn>
                  <a:cxn ang="0">
                    <a:pos x="2550" y="420"/>
                  </a:cxn>
                  <a:cxn ang="0">
                    <a:pos x="2460" y="330"/>
                  </a:cxn>
                  <a:cxn ang="0">
                    <a:pos x="2130" y="60"/>
                  </a:cxn>
                  <a:cxn ang="0">
                    <a:pos x="2040" y="0"/>
                  </a:cxn>
                  <a:cxn ang="0">
                    <a:pos x="1920" y="0"/>
                  </a:cxn>
                  <a:cxn ang="0">
                    <a:pos x="1830" y="30"/>
                  </a:cxn>
                  <a:cxn ang="0">
                    <a:pos x="1710" y="120"/>
                  </a:cxn>
                  <a:cxn ang="0">
                    <a:pos x="60" y="2160"/>
                  </a:cxn>
                </a:cxnLst>
                <a:rect l="0" t="0" r="r" b="b"/>
                <a:pathLst>
                  <a:path w="2580" h="2910">
                    <a:moveTo>
                      <a:pt x="60" y="2160"/>
                    </a:moveTo>
                    <a:lnTo>
                      <a:pt x="0" y="2250"/>
                    </a:lnTo>
                    <a:lnTo>
                      <a:pt x="0" y="2370"/>
                    </a:lnTo>
                    <a:lnTo>
                      <a:pt x="30" y="2490"/>
                    </a:lnTo>
                    <a:lnTo>
                      <a:pt x="90" y="2580"/>
                    </a:lnTo>
                    <a:lnTo>
                      <a:pt x="420" y="2850"/>
                    </a:lnTo>
                    <a:lnTo>
                      <a:pt x="510" y="2880"/>
                    </a:lnTo>
                    <a:lnTo>
                      <a:pt x="630" y="2910"/>
                    </a:lnTo>
                    <a:lnTo>
                      <a:pt x="750" y="2850"/>
                    </a:lnTo>
                    <a:lnTo>
                      <a:pt x="840" y="2790"/>
                    </a:lnTo>
                    <a:lnTo>
                      <a:pt x="2490" y="750"/>
                    </a:lnTo>
                    <a:lnTo>
                      <a:pt x="2550" y="630"/>
                    </a:lnTo>
                    <a:lnTo>
                      <a:pt x="2580" y="510"/>
                    </a:lnTo>
                    <a:lnTo>
                      <a:pt x="2550" y="420"/>
                    </a:lnTo>
                    <a:lnTo>
                      <a:pt x="2460" y="330"/>
                    </a:lnTo>
                    <a:lnTo>
                      <a:pt x="2130" y="60"/>
                    </a:lnTo>
                    <a:lnTo>
                      <a:pt x="2040" y="0"/>
                    </a:lnTo>
                    <a:lnTo>
                      <a:pt x="1920" y="0"/>
                    </a:lnTo>
                    <a:lnTo>
                      <a:pt x="1830" y="30"/>
                    </a:lnTo>
                    <a:lnTo>
                      <a:pt x="1710" y="120"/>
                    </a:lnTo>
                    <a:lnTo>
                      <a:pt x="60" y="216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74" name="Rectangle 197"/>
              <p:cNvSpPr>
                <a:spLocks noChangeArrowheads="1"/>
              </p:cNvSpPr>
              <p:nvPr/>
            </p:nvSpPr>
            <p:spPr bwMode="auto">
              <a:xfrm>
                <a:off x="-2368550" y="4205288"/>
                <a:ext cx="101600" cy="254000"/>
              </a:xfrm>
              <a:prstGeom prst="rect">
                <a:avLst/>
              </a:prstGeom>
              <a:grpFill/>
              <a:ln w="9525">
                <a:noFill/>
                <a:miter lim="800000"/>
              </a:ln>
            </p:spPr>
            <p:txBody>
              <a:bodyPr vert="horz" wrap="square" lIns="91440" tIns="45720" rIns="91440" bIns="45720" numCol="1" anchor="t" anchorCtr="0" compatLnSpc="1"/>
              <a:lstStyle/>
              <a:p>
                <a:endParaRPr lang="zh-CN" altLang="en-US">
                  <a:solidFill>
                    <a:prstClr val="black"/>
                  </a:solidFill>
                </a:endParaRPr>
              </a:p>
            </p:txBody>
          </p:sp>
          <p:sp>
            <p:nvSpPr>
              <p:cNvPr id="375" name="Rectangle 198"/>
              <p:cNvSpPr>
                <a:spLocks noChangeArrowheads="1"/>
              </p:cNvSpPr>
              <p:nvPr/>
            </p:nvSpPr>
            <p:spPr bwMode="auto">
              <a:xfrm>
                <a:off x="-2520950" y="4113213"/>
                <a:ext cx="98425" cy="346075"/>
              </a:xfrm>
              <a:prstGeom prst="rect">
                <a:avLst/>
              </a:prstGeom>
              <a:grpFill/>
              <a:ln w="9525">
                <a:noFill/>
                <a:miter lim="800000"/>
              </a:ln>
            </p:spPr>
            <p:txBody>
              <a:bodyPr vert="horz" wrap="square" lIns="91440" tIns="45720" rIns="91440" bIns="45720" numCol="1" anchor="t" anchorCtr="0" compatLnSpc="1"/>
              <a:lstStyle/>
              <a:p>
                <a:endParaRPr lang="zh-CN" altLang="en-US">
                  <a:solidFill>
                    <a:prstClr val="black"/>
                  </a:solidFill>
                </a:endParaRPr>
              </a:p>
            </p:txBody>
          </p:sp>
          <p:sp>
            <p:nvSpPr>
              <p:cNvPr id="376" name="Rectangle 199"/>
              <p:cNvSpPr>
                <a:spLocks noChangeArrowheads="1"/>
              </p:cNvSpPr>
              <p:nvPr/>
            </p:nvSpPr>
            <p:spPr bwMode="auto">
              <a:xfrm>
                <a:off x="-2676525" y="3967163"/>
                <a:ext cx="101600" cy="492125"/>
              </a:xfrm>
              <a:prstGeom prst="rect">
                <a:avLst/>
              </a:prstGeom>
              <a:grpFill/>
              <a:ln w="9525">
                <a:noFill/>
                <a:miter lim="800000"/>
              </a:ln>
            </p:spPr>
            <p:txBody>
              <a:bodyPr vert="horz" wrap="square" lIns="91440" tIns="45720" rIns="91440" bIns="45720" numCol="1" anchor="t" anchorCtr="0" compatLnSpc="1"/>
              <a:lstStyle/>
              <a:p>
                <a:endParaRPr lang="zh-CN" altLang="en-US">
                  <a:solidFill>
                    <a:prstClr val="black"/>
                  </a:solidFill>
                </a:endParaRPr>
              </a:p>
            </p:txBody>
          </p:sp>
          <p:sp>
            <p:nvSpPr>
              <p:cNvPr id="377" name="Rectangle 200"/>
              <p:cNvSpPr>
                <a:spLocks noChangeArrowheads="1"/>
              </p:cNvSpPr>
              <p:nvPr/>
            </p:nvSpPr>
            <p:spPr bwMode="auto">
              <a:xfrm>
                <a:off x="-2835275" y="3792538"/>
                <a:ext cx="101600" cy="666750"/>
              </a:xfrm>
              <a:prstGeom prst="rect">
                <a:avLst/>
              </a:prstGeom>
              <a:grpFill/>
              <a:ln w="9525">
                <a:noFill/>
                <a:miter lim="800000"/>
              </a:ln>
            </p:spPr>
            <p:txBody>
              <a:bodyPr vert="horz" wrap="square" lIns="91440" tIns="45720" rIns="91440" bIns="45720" numCol="1" anchor="t" anchorCtr="0" compatLnSpc="1"/>
              <a:lstStyle/>
              <a:p>
                <a:endParaRPr lang="zh-CN" altLang="en-US">
                  <a:solidFill>
                    <a:prstClr val="black"/>
                  </a:solidFill>
                </a:endParaRPr>
              </a:p>
            </p:txBody>
          </p:sp>
          <p:sp>
            <p:nvSpPr>
              <p:cNvPr id="378" name="Rectangle 201"/>
              <p:cNvSpPr>
                <a:spLocks noChangeArrowheads="1"/>
              </p:cNvSpPr>
              <p:nvPr/>
            </p:nvSpPr>
            <p:spPr bwMode="auto">
              <a:xfrm>
                <a:off x="-2206625" y="4278313"/>
                <a:ext cx="98425" cy="180975"/>
              </a:xfrm>
              <a:prstGeom prst="rect">
                <a:avLst/>
              </a:prstGeom>
              <a:grpFill/>
              <a:ln w="9525">
                <a:noFill/>
                <a:miter lim="800000"/>
              </a:ln>
            </p:spPr>
            <p:txBody>
              <a:bodyPr vert="horz" wrap="square" lIns="91440" tIns="45720" rIns="91440" bIns="45720" numCol="1" anchor="t" anchorCtr="0" compatLnSpc="1"/>
              <a:lstStyle/>
              <a:p>
                <a:endParaRPr lang="zh-CN" altLang="en-US">
                  <a:solidFill>
                    <a:prstClr val="black"/>
                  </a:solidFill>
                </a:endParaRPr>
              </a:p>
            </p:txBody>
          </p:sp>
          <p:sp>
            <p:nvSpPr>
              <p:cNvPr id="379" name="Freeform 202"/>
              <p:cNvSpPr/>
              <p:nvPr/>
            </p:nvSpPr>
            <p:spPr bwMode="auto">
              <a:xfrm>
                <a:off x="-2676525" y="3678238"/>
                <a:ext cx="615950" cy="527050"/>
              </a:xfrm>
              <a:custGeom>
                <a:avLst/>
                <a:gdLst/>
                <a:ahLst/>
                <a:cxnLst>
                  <a:cxn ang="0">
                    <a:pos x="960" y="840"/>
                  </a:cxn>
                  <a:cxn ang="0">
                    <a:pos x="930" y="990"/>
                  </a:cxn>
                  <a:cxn ang="0">
                    <a:pos x="930" y="1170"/>
                  </a:cxn>
                  <a:cxn ang="0">
                    <a:pos x="960" y="1350"/>
                  </a:cxn>
                  <a:cxn ang="0">
                    <a:pos x="1020" y="1530"/>
                  </a:cxn>
                  <a:cxn ang="0">
                    <a:pos x="1110" y="1710"/>
                  </a:cxn>
                  <a:cxn ang="0">
                    <a:pos x="1230" y="1860"/>
                  </a:cxn>
                  <a:cxn ang="0">
                    <a:pos x="1530" y="2220"/>
                  </a:cxn>
                  <a:cxn ang="0">
                    <a:pos x="1890" y="2580"/>
                  </a:cxn>
                  <a:cxn ang="0">
                    <a:pos x="2280" y="2910"/>
                  </a:cxn>
                  <a:cxn ang="0">
                    <a:pos x="2730" y="3270"/>
                  </a:cxn>
                  <a:cxn ang="0">
                    <a:pos x="3210" y="3570"/>
                  </a:cxn>
                  <a:cxn ang="0">
                    <a:pos x="4170" y="4140"/>
                  </a:cxn>
                  <a:cxn ang="0">
                    <a:pos x="5010" y="4590"/>
                  </a:cxn>
                  <a:cxn ang="0">
                    <a:pos x="5820" y="4980"/>
                  </a:cxn>
                  <a:cxn ang="0">
                    <a:pos x="5070" y="4680"/>
                  </a:cxn>
                  <a:cxn ang="0">
                    <a:pos x="4290" y="4290"/>
                  </a:cxn>
                  <a:cxn ang="0">
                    <a:pos x="3360" y="3810"/>
                  </a:cxn>
                  <a:cxn ang="0">
                    <a:pos x="2880" y="3510"/>
                  </a:cxn>
                  <a:cxn ang="0">
                    <a:pos x="2400" y="3210"/>
                  </a:cxn>
                  <a:cxn ang="0">
                    <a:pos x="1950" y="2880"/>
                  </a:cxn>
                  <a:cxn ang="0">
                    <a:pos x="1560" y="2550"/>
                  </a:cxn>
                  <a:cxn ang="0">
                    <a:pos x="1170" y="2190"/>
                  </a:cxn>
                  <a:cxn ang="0">
                    <a:pos x="870" y="1800"/>
                  </a:cxn>
                  <a:cxn ang="0">
                    <a:pos x="750" y="1620"/>
                  </a:cxn>
                  <a:cxn ang="0">
                    <a:pos x="630" y="1440"/>
                  </a:cxn>
                  <a:cxn ang="0">
                    <a:pos x="540" y="1230"/>
                  </a:cxn>
                  <a:cxn ang="0">
                    <a:pos x="480" y="1020"/>
                  </a:cxn>
                  <a:cxn ang="0">
                    <a:pos x="0" y="1200"/>
                  </a:cxn>
                  <a:cxn ang="0">
                    <a:pos x="0" y="0"/>
                  </a:cxn>
                  <a:cxn ang="0">
                    <a:pos x="1470" y="510"/>
                  </a:cxn>
                  <a:cxn ang="0">
                    <a:pos x="960" y="840"/>
                  </a:cxn>
                </a:cxnLst>
                <a:rect l="0" t="0" r="r" b="b"/>
                <a:pathLst>
                  <a:path w="5820" h="4980">
                    <a:moveTo>
                      <a:pt x="960" y="840"/>
                    </a:moveTo>
                    <a:lnTo>
                      <a:pt x="930" y="990"/>
                    </a:lnTo>
                    <a:lnTo>
                      <a:pt x="930" y="1170"/>
                    </a:lnTo>
                    <a:lnTo>
                      <a:pt x="960" y="1350"/>
                    </a:lnTo>
                    <a:lnTo>
                      <a:pt x="1020" y="1530"/>
                    </a:lnTo>
                    <a:lnTo>
                      <a:pt x="1110" y="1710"/>
                    </a:lnTo>
                    <a:lnTo>
                      <a:pt x="1230" y="1860"/>
                    </a:lnTo>
                    <a:lnTo>
                      <a:pt x="1530" y="2220"/>
                    </a:lnTo>
                    <a:lnTo>
                      <a:pt x="1890" y="2580"/>
                    </a:lnTo>
                    <a:lnTo>
                      <a:pt x="2280" y="2910"/>
                    </a:lnTo>
                    <a:lnTo>
                      <a:pt x="2730" y="3270"/>
                    </a:lnTo>
                    <a:lnTo>
                      <a:pt x="3210" y="3570"/>
                    </a:lnTo>
                    <a:lnTo>
                      <a:pt x="4170" y="4140"/>
                    </a:lnTo>
                    <a:lnTo>
                      <a:pt x="5010" y="4590"/>
                    </a:lnTo>
                    <a:lnTo>
                      <a:pt x="5820" y="4980"/>
                    </a:lnTo>
                    <a:lnTo>
                      <a:pt x="5070" y="4680"/>
                    </a:lnTo>
                    <a:lnTo>
                      <a:pt x="4290" y="4290"/>
                    </a:lnTo>
                    <a:lnTo>
                      <a:pt x="3360" y="3810"/>
                    </a:lnTo>
                    <a:lnTo>
                      <a:pt x="2880" y="3510"/>
                    </a:lnTo>
                    <a:lnTo>
                      <a:pt x="2400" y="3210"/>
                    </a:lnTo>
                    <a:lnTo>
                      <a:pt x="1950" y="2880"/>
                    </a:lnTo>
                    <a:lnTo>
                      <a:pt x="1560" y="2550"/>
                    </a:lnTo>
                    <a:lnTo>
                      <a:pt x="1170" y="2190"/>
                    </a:lnTo>
                    <a:lnTo>
                      <a:pt x="870" y="1800"/>
                    </a:lnTo>
                    <a:lnTo>
                      <a:pt x="750" y="1620"/>
                    </a:lnTo>
                    <a:lnTo>
                      <a:pt x="630" y="1440"/>
                    </a:lnTo>
                    <a:lnTo>
                      <a:pt x="540" y="1230"/>
                    </a:lnTo>
                    <a:lnTo>
                      <a:pt x="480" y="1020"/>
                    </a:lnTo>
                    <a:lnTo>
                      <a:pt x="0" y="1200"/>
                    </a:lnTo>
                    <a:lnTo>
                      <a:pt x="0" y="0"/>
                    </a:lnTo>
                    <a:lnTo>
                      <a:pt x="1470" y="510"/>
                    </a:lnTo>
                    <a:lnTo>
                      <a:pt x="960" y="84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80" name="Freeform 203"/>
              <p:cNvSpPr/>
              <p:nvPr/>
            </p:nvSpPr>
            <p:spPr bwMode="auto">
              <a:xfrm>
                <a:off x="-2582863" y="3760788"/>
                <a:ext cx="7938" cy="6350"/>
              </a:xfrm>
              <a:custGeom>
                <a:avLst/>
                <a:gdLst/>
                <a:ahLst/>
                <a:cxnLst>
                  <a:cxn ang="0">
                    <a:pos x="0" y="48"/>
                  </a:cxn>
                  <a:cxn ang="0">
                    <a:pos x="74" y="63"/>
                  </a:cxn>
                  <a:cxn ang="0">
                    <a:pos x="74" y="63"/>
                  </a:cxn>
                  <a:cxn ang="0">
                    <a:pos x="74" y="63"/>
                  </a:cxn>
                  <a:cxn ang="0">
                    <a:pos x="74" y="63"/>
                  </a:cxn>
                  <a:cxn ang="0">
                    <a:pos x="0" y="48"/>
                  </a:cxn>
                  <a:cxn ang="0">
                    <a:pos x="34" y="0"/>
                  </a:cxn>
                  <a:cxn ang="0">
                    <a:pos x="6" y="17"/>
                  </a:cxn>
                  <a:cxn ang="0">
                    <a:pos x="0" y="48"/>
                  </a:cxn>
                </a:cxnLst>
                <a:rect l="0" t="0" r="r" b="b"/>
                <a:pathLst>
                  <a:path w="74" h="63">
                    <a:moveTo>
                      <a:pt x="0" y="48"/>
                    </a:moveTo>
                    <a:lnTo>
                      <a:pt x="74" y="63"/>
                    </a:lnTo>
                    <a:lnTo>
                      <a:pt x="74" y="63"/>
                    </a:lnTo>
                    <a:lnTo>
                      <a:pt x="74" y="63"/>
                    </a:lnTo>
                    <a:lnTo>
                      <a:pt x="74" y="63"/>
                    </a:lnTo>
                    <a:lnTo>
                      <a:pt x="0" y="48"/>
                    </a:lnTo>
                    <a:lnTo>
                      <a:pt x="34" y="0"/>
                    </a:lnTo>
                    <a:lnTo>
                      <a:pt x="6" y="17"/>
                    </a:lnTo>
                    <a:lnTo>
                      <a:pt x="0" y="48"/>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81" name="Freeform 204"/>
              <p:cNvSpPr/>
              <p:nvPr/>
            </p:nvSpPr>
            <p:spPr bwMode="auto">
              <a:xfrm>
                <a:off x="-2586038" y="3765551"/>
                <a:ext cx="19050" cy="19050"/>
              </a:xfrm>
              <a:custGeom>
                <a:avLst/>
                <a:gdLst/>
                <a:ahLst/>
                <a:cxnLst>
                  <a:cxn ang="0">
                    <a:pos x="0" y="165"/>
                  </a:cxn>
                  <a:cxn ang="0">
                    <a:pos x="149" y="179"/>
                  </a:cxn>
                  <a:cxn ang="0">
                    <a:pos x="178" y="29"/>
                  </a:cxn>
                  <a:cxn ang="0">
                    <a:pos x="31" y="0"/>
                  </a:cxn>
                  <a:cxn ang="0">
                    <a:pos x="2" y="150"/>
                  </a:cxn>
                  <a:cxn ang="0">
                    <a:pos x="0" y="165"/>
                  </a:cxn>
                  <a:cxn ang="0">
                    <a:pos x="2" y="150"/>
                  </a:cxn>
                  <a:cxn ang="0">
                    <a:pos x="1" y="158"/>
                  </a:cxn>
                  <a:cxn ang="0">
                    <a:pos x="0" y="165"/>
                  </a:cxn>
                </a:cxnLst>
                <a:rect l="0" t="0" r="r" b="b"/>
                <a:pathLst>
                  <a:path w="178" h="179">
                    <a:moveTo>
                      <a:pt x="0" y="165"/>
                    </a:moveTo>
                    <a:lnTo>
                      <a:pt x="149" y="179"/>
                    </a:lnTo>
                    <a:lnTo>
                      <a:pt x="178" y="29"/>
                    </a:lnTo>
                    <a:lnTo>
                      <a:pt x="31" y="0"/>
                    </a:lnTo>
                    <a:lnTo>
                      <a:pt x="2" y="150"/>
                    </a:lnTo>
                    <a:lnTo>
                      <a:pt x="0" y="165"/>
                    </a:lnTo>
                    <a:lnTo>
                      <a:pt x="2" y="150"/>
                    </a:lnTo>
                    <a:lnTo>
                      <a:pt x="1" y="158"/>
                    </a:lnTo>
                    <a:lnTo>
                      <a:pt x="0" y="165"/>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82" name="Freeform 205"/>
              <p:cNvSpPr/>
              <p:nvPr/>
            </p:nvSpPr>
            <p:spPr bwMode="auto">
              <a:xfrm>
                <a:off x="-2586038" y="3783013"/>
                <a:ext cx="15875" cy="20638"/>
              </a:xfrm>
              <a:custGeom>
                <a:avLst/>
                <a:gdLst/>
                <a:ahLst/>
                <a:cxnLst>
                  <a:cxn ang="0">
                    <a:pos x="1" y="192"/>
                  </a:cxn>
                  <a:cxn ang="0">
                    <a:pos x="150" y="180"/>
                  </a:cxn>
                  <a:cxn ang="0">
                    <a:pos x="150" y="0"/>
                  </a:cxn>
                  <a:cxn ang="0">
                    <a:pos x="0" y="0"/>
                  </a:cxn>
                  <a:cxn ang="0">
                    <a:pos x="0" y="180"/>
                  </a:cxn>
                  <a:cxn ang="0">
                    <a:pos x="1" y="192"/>
                  </a:cxn>
                  <a:cxn ang="0">
                    <a:pos x="0" y="180"/>
                  </a:cxn>
                  <a:cxn ang="0">
                    <a:pos x="0" y="186"/>
                  </a:cxn>
                  <a:cxn ang="0">
                    <a:pos x="1" y="192"/>
                  </a:cxn>
                </a:cxnLst>
                <a:rect l="0" t="0" r="r" b="b"/>
                <a:pathLst>
                  <a:path w="150" h="192">
                    <a:moveTo>
                      <a:pt x="1" y="192"/>
                    </a:moveTo>
                    <a:lnTo>
                      <a:pt x="150" y="180"/>
                    </a:lnTo>
                    <a:lnTo>
                      <a:pt x="150" y="0"/>
                    </a:lnTo>
                    <a:lnTo>
                      <a:pt x="0" y="0"/>
                    </a:lnTo>
                    <a:lnTo>
                      <a:pt x="0" y="180"/>
                    </a:lnTo>
                    <a:lnTo>
                      <a:pt x="1" y="192"/>
                    </a:lnTo>
                    <a:lnTo>
                      <a:pt x="0" y="180"/>
                    </a:lnTo>
                    <a:lnTo>
                      <a:pt x="0" y="186"/>
                    </a:lnTo>
                    <a:lnTo>
                      <a:pt x="1" y="192"/>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83" name="Freeform 206"/>
              <p:cNvSpPr/>
              <p:nvPr/>
            </p:nvSpPr>
            <p:spPr bwMode="auto">
              <a:xfrm>
                <a:off x="-2586038" y="3800476"/>
                <a:ext cx="19050" cy="23813"/>
              </a:xfrm>
              <a:custGeom>
                <a:avLst/>
                <a:gdLst/>
                <a:ahLst/>
                <a:cxnLst>
                  <a:cxn ang="0">
                    <a:pos x="33" y="216"/>
                  </a:cxn>
                  <a:cxn ang="0">
                    <a:pos x="178" y="180"/>
                  </a:cxn>
                  <a:cxn ang="0">
                    <a:pos x="148" y="0"/>
                  </a:cxn>
                  <a:cxn ang="0">
                    <a:pos x="0" y="24"/>
                  </a:cxn>
                  <a:cxn ang="0">
                    <a:pos x="30" y="204"/>
                  </a:cxn>
                  <a:cxn ang="0">
                    <a:pos x="33" y="216"/>
                  </a:cxn>
                  <a:cxn ang="0">
                    <a:pos x="30" y="204"/>
                  </a:cxn>
                  <a:cxn ang="0">
                    <a:pos x="31" y="210"/>
                  </a:cxn>
                  <a:cxn ang="0">
                    <a:pos x="33" y="216"/>
                  </a:cxn>
                </a:cxnLst>
                <a:rect l="0" t="0" r="r" b="b"/>
                <a:pathLst>
                  <a:path w="178" h="216">
                    <a:moveTo>
                      <a:pt x="33" y="216"/>
                    </a:moveTo>
                    <a:lnTo>
                      <a:pt x="178" y="180"/>
                    </a:lnTo>
                    <a:lnTo>
                      <a:pt x="148" y="0"/>
                    </a:lnTo>
                    <a:lnTo>
                      <a:pt x="0" y="24"/>
                    </a:lnTo>
                    <a:lnTo>
                      <a:pt x="30" y="204"/>
                    </a:lnTo>
                    <a:lnTo>
                      <a:pt x="33" y="216"/>
                    </a:lnTo>
                    <a:lnTo>
                      <a:pt x="30" y="204"/>
                    </a:lnTo>
                    <a:lnTo>
                      <a:pt x="31" y="210"/>
                    </a:lnTo>
                    <a:lnTo>
                      <a:pt x="33" y="216"/>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84" name="Freeform 207"/>
              <p:cNvSpPr/>
              <p:nvPr/>
            </p:nvSpPr>
            <p:spPr bwMode="auto">
              <a:xfrm>
                <a:off x="-2582863" y="3817938"/>
                <a:ext cx="22225" cy="25400"/>
              </a:xfrm>
              <a:custGeom>
                <a:avLst/>
                <a:gdLst/>
                <a:ahLst/>
                <a:cxnLst>
                  <a:cxn ang="0">
                    <a:pos x="64" y="236"/>
                  </a:cxn>
                  <a:cxn ang="0">
                    <a:pos x="202" y="180"/>
                  </a:cxn>
                  <a:cxn ang="0">
                    <a:pos x="142" y="0"/>
                  </a:cxn>
                  <a:cxn ang="0">
                    <a:pos x="0" y="47"/>
                  </a:cxn>
                  <a:cxn ang="0">
                    <a:pos x="60" y="226"/>
                  </a:cxn>
                  <a:cxn ang="0">
                    <a:pos x="64" y="236"/>
                  </a:cxn>
                  <a:cxn ang="0">
                    <a:pos x="60" y="226"/>
                  </a:cxn>
                  <a:cxn ang="0">
                    <a:pos x="62" y="231"/>
                  </a:cxn>
                  <a:cxn ang="0">
                    <a:pos x="64" y="236"/>
                  </a:cxn>
                </a:cxnLst>
                <a:rect l="0" t="0" r="r" b="b"/>
                <a:pathLst>
                  <a:path w="202" h="236">
                    <a:moveTo>
                      <a:pt x="64" y="236"/>
                    </a:moveTo>
                    <a:lnTo>
                      <a:pt x="202" y="180"/>
                    </a:lnTo>
                    <a:lnTo>
                      <a:pt x="142" y="0"/>
                    </a:lnTo>
                    <a:lnTo>
                      <a:pt x="0" y="47"/>
                    </a:lnTo>
                    <a:lnTo>
                      <a:pt x="60" y="226"/>
                    </a:lnTo>
                    <a:lnTo>
                      <a:pt x="64" y="236"/>
                    </a:lnTo>
                    <a:lnTo>
                      <a:pt x="60" y="226"/>
                    </a:lnTo>
                    <a:lnTo>
                      <a:pt x="62" y="231"/>
                    </a:lnTo>
                    <a:lnTo>
                      <a:pt x="64" y="236"/>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85" name="Freeform 208"/>
              <p:cNvSpPr/>
              <p:nvPr/>
            </p:nvSpPr>
            <p:spPr bwMode="auto">
              <a:xfrm>
                <a:off x="-2574925" y="3836988"/>
                <a:ext cx="22225" cy="26988"/>
              </a:xfrm>
              <a:custGeom>
                <a:avLst/>
                <a:gdLst/>
                <a:ahLst/>
                <a:cxnLst>
                  <a:cxn ang="0">
                    <a:pos x="98" y="260"/>
                  </a:cxn>
                  <a:cxn ang="0">
                    <a:pos x="224" y="181"/>
                  </a:cxn>
                  <a:cxn ang="0">
                    <a:pos x="134" y="0"/>
                  </a:cxn>
                  <a:cxn ang="0">
                    <a:pos x="0" y="67"/>
                  </a:cxn>
                  <a:cxn ang="0">
                    <a:pos x="90" y="248"/>
                  </a:cxn>
                  <a:cxn ang="0">
                    <a:pos x="98" y="260"/>
                  </a:cxn>
                  <a:cxn ang="0">
                    <a:pos x="90" y="248"/>
                  </a:cxn>
                  <a:cxn ang="0">
                    <a:pos x="93" y="254"/>
                  </a:cxn>
                  <a:cxn ang="0">
                    <a:pos x="98" y="260"/>
                  </a:cxn>
                </a:cxnLst>
                <a:rect l="0" t="0" r="r" b="b"/>
                <a:pathLst>
                  <a:path w="224" h="260">
                    <a:moveTo>
                      <a:pt x="98" y="260"/>
                    </a:moveTo>
                    <a:lnTo>
                      <a:pt x="224" y="181"/>
                    </a:lnTo>
                    <a:lnTo>
                      <a:pt x="134" y="0"/>
                    </a:lnTo>
                    <a:lnTo>
                      <a:pt x="0" y="67"/>
                    </a:lnTo>
                    <a:lnTo>
                      <a:pt x="90" y="248"/>
                    </a:lnTo>
                    <a:lnTo>
                      <a:pt x="98" y="260"/>
                    </a:lnTo>
                    <a:lnTo>
                      <a:pt x="90" y="248"/>
                    </a:lnTo>
                    <a:lnTo>
                      <a:pt x="93" y="254"/>
                    </a:lnTo>
                    <a:lnTo>
                      <a:pt x="98" y="26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86" name="Freeform 209"/>
              <p:cNvSpPr/>
              <p:nvPr/>
            </p:nvSpPr>
            <p:spPr bwMode="auto">
              <a:xfrm>
                <a:off x="-2565400" y="3854451"/>
                <a:ext cx="25400" cy="25400"/>
              </a:xfrm>
              <a:custGeom>
                <a:avLst/>
                <a:gdLst/>
                <a:ahLst/>
                <a:cxnLst>
                  <a:cxn ang="0">
                    <a:pos x="121" y="244"/>
                  </a:cxn>
                  <a:cxn ang="0">
                    <a:pos x="237" y="150"/>
                  </a:cxn>
                  <a:cxn ang="0">
                    <a:pos x="117" y="0"/>
                  </a:cxn>
                  <a:cxn ang="0">
                    <a:pos x="0" y="92"/>
                  </a:cxn>
                  <a:cxn ang="0">
                    <a:pos x="121" y="242"/>
                  </a:cxn>
                  <a:cxn ang="0">
                    <a:pos x="121" y="244"/>
                  </a:cxn>
                  <a:cxn ang="0">
                    <a:pos x="121" y="242"/>
                  </a:cxn>
                  <a:cxn ang="0">
                    <a:pos x="121" y="243"/>
                  </a:cxn>
                  <a:cxn ang="0">
                    <a:pos x="121" y="244"/>
                  </a:cxn>
                </a:cxnLst>
                <a:rect l="0" t="0" r="r" b="b"/>
                <a:pathLst>
                  <a:path w="237" h="244">
                    <a:moveTo>
                      <a:pt x="121" y="244"/>
                    </a:moveTo>
                    <a:lnTo>
                      <a:pt x="237" y="150"/>
                    </a:lnTo>
                    <a:lnTo>
                      <a:pt x="117" y="0"/>
                    </a:lnTo>
                    <a:lnTo>
                      <a:pt x="0" y="92"/>
                    </a:lnTo>
                    <a:lnTo>
                      <a:pt x="121" y="242"/>
                    </a:lnTo>
                    <a:lnTo>
                      <a:pt x="121" y="244"/>
                    </a:lnTo>
                    <a:lnTo>
                      <a:pt x="121" y="242"/>
                    </a:lnTo>
                    <a:lnTo>
                      <a:pt x="121" y="243"/>
                    </a:lnTo>
                    <a:lnTo>
                      <a:pt x="121" y="244"/>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87" name="Freeform 210"/>
              <p:cNvSpPr/>
              <p:nvPr/>
            </p:nvSpPr>
            <p:spPr bwMode="auto">
              <a:xfrm>
                <a:off x="-2552700" y="3870326"/>
                <a:ext cx="44450" cy="49213"/>
              </a:xfrm>
              <a:custGeom>
                <a:avLst/>
                <a:gdLst/>
                <a:ahLst/>
                <a:cxnLst>
                  <a:cxn ang="0">
                    <a:pos x="304" y="461"/>
                  </a:cxn>
                  <a:cxn ang="0">
                    <a:pos x="415" y="360"/>
                  </a:cxn>
                  <a:cxn ang="0">
                    <a:pos x="116" y="0"/>
                  </a:cxn>
                  <a:cxn ang="0">
                    <a:pos x="0" y="96"/>
                  </a:cxn>
                  <a:cxn ang="0">
                    <a:pos x="300" y="455"/>
                  </a:cxn>
                  <a:cxn ang="0">
                    <a:pos x="304" y="461"/>
                  </a:cxn>
                  <a:cxn ang="0">
                    <a:pos x="300" y="455"/>
                  </a:cxn>
                  <a:cxn ang="0">
                    <a:pos x="302" y="458"/>
                  </a:cxn>
                  <a:cxn ang="0">
                    <a:pos x="304" y="461"/>
                  </a:cxn>
                </a:cxnLst>
                <a:rect l="0" t="0" r="r" b="b"/>
                <a:pathLst>
                  <a:path w="415" h="461">
                    <a:moveTo>
                      <a:pt x="304" y="461"/>
                    </a:moveTo>
                    <a:lnTo>
                      <a:pt x="415" y="360"/>
                    </a:lnTo>
                    <a:lnTo>
                      <a:pt x="116" y="0"/>
                    </a:lnTo>
                    <a:lnTo>
                      <a:pt x="0" y="96"/>
                    </a:lnTo>
                    <a:lnTo>
                      <a:pt x="300" y="455"/>
                    </a:lnTo>
                    <a:lnTo>
                      <a:pt x="304" y="461"/>
                    </a:lnTo>
                    <a:lnTo>
                      <a:pt x="300" y="455"/>
                    </a:lnTo>
                    <a:lnTo>
                      <a:pt x="302" y="458"/>
                    </a:lnTo>
                    <a:lnTo>
                      <a:pt x="304" y="461"/>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88" name="Freeform 211"/>
              <p:cNvSpPr/>
              <p:nvPr/>
            </p:nvSpPr>
            <p:spPr bwMode="auto">
              <a:xfrm>
                <a:off x="-2520950" y="3906838"/>
                <a:ext cx="50800" cy="50800"/>
              </a:xfrm>
              <a:custGeom>
                <a:avLst/>
                <a:gdLst/>
                <a:ahLst/>
                <a:cxnLst>
                  <a:cxn ang="0">
                    <a:pos x="366" y="471"/>
                  </a:cxn>
                  <a:cxn ang="0">
                    <a:pos x="467" y="360"/>
                  </a:cxn>
                  <a:cxn ang="0">
                    <a:pos x="107" y="0"/>
                  </a:cxn>
                  <a:cxn ang="0">
                    <a:pos x="0" y="106"/>
                  </a:cxn>
                  <a:cxn ang="0">
                    <a:pos x="361" y="467"/>
                  </a:cxn>
                  <a:cxn ang="0">
                    <a:pos x="366" y="471"/>
                  </a:cxn>
                  <a:cxn ang="0">
                    <a:pos x="361" y="467"/>
                  </a:cxn>
                  <a:cxn ang="0">
                    <a:pos x="364" y="469"/>
                  </a:cxn>
                  <a:cxn ang="0">
                    <a:pos x="366" y="471"/>
                  </a:cxn>
                </a:cxnLst>
                <a:rect l="0" t="0" r="r" b="b"/>
                <a:pathLst>
                  <a:path w="467" h="471">
                    <a:moveTo>
                      <a:pt x="366" y="471"/>
                    </a:moveTo>
                    <a:lnTo>
                      <a:pt x="467" y="360"/>
                    </a:lnTo>
                    <a:lnTo>
                      <a:pt x="107" y="0"/>
                    </a:lnTo>
                    <a:lnTo>
                      <a:pt x="0" y="106"/>
                    </a:lnTo>
                    <a:lnTo>
                      <a:pt x="361" y="467"/>
                    </a:lnTo>
                    <a:lnTo>
                      <a:pt x="366" y="471"/>
                    </a:lnTo>
                    <a:lnTo>
                      <a:pt x="361" y="467"/>
                    </a:lnTo>
                    <a:lnTo>
                      <a:pt x="364" y="469"/>
                    </a:lnTo>
                    <a:lnTo>
                      <a:pt x="366" y="471"/>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89" name="Freeform 212"/>
              <p:cNvSpPr/>
              <p:nvPr/>
            </p:nvSpPr>
            <p:spPr bwMode="auto">
              <a:xfrm>
                <a:off x="-2481263" y="3944938"/>
                <a:ext cx="50800" cy="47625"/>
              </a:xfrm>
              <a:custGeom>
                <a:avLst/>
                <a:gdLst/>
                <a:ahLst/>
                <a:cxnLst>
                  <a:cxn ang="0">
                    <a:pos x="391" y="445"/>
                  </a:cxn>
                  <a:cxn ang="0">
                    <a:pos x="487" y="330"/>
                  </a:cxn>
                  <a:cxn ang="0">
                    <a:pos x="96" y="0"/>
                  </a:cxn>
                  <a:cxn ang="0">
                    <a:pos x="0" y="115"/>
                  </a:cxn>
                  <a:cxn ang="0">
                    <a:pos x="389" y="444"/>
                  </a:cxn>
                  <a:cxn ang="0">
                    <a:pos x="391" y="445"/>
                  </a:cxn>
                  <a:cxn ang="0">
                    <a:pos x="389" y="444"/>
                  </a:cxn>
                  <a:cxn ang="0">
                    <a:pos x="390" y="444"/>
                  </a:cxn>
                  <a:cxn ang="0">
                    <a:pos x="391" y="445"/>
                  </a:cxn>
                </a:cxnLst>
                <a:rect l="0" t="0" r="r" b="b"/>
                <a:pathLst>
                  <a:path w="487" h="445">
                    <a:moveTo>
                      <a:pt x="391" y="445"/>
                    </a:moveTo>
                    <a:lnTo>
                      <a:pt x="487" y="330"/>
                    </a:lnTo>
                    <a:lnTo>
                      <a:pt x="96" y="0"/>
                    </a:lnTo>
                    <a:lnTo>
                      <a:pt x="0" y="115"/>
                    </a:lnTo>
                    <a:lnTo>
                      <a:pt x="389" y="444"/>
                    </a:lnTo>
                    <a:lnTo>
                      <a:pt x="391" y="445"/>
                    </a:lnTo>
                    <a:lnTo>
                      <a:pt x="389" y="444"/>
                    </a:lnTo>
                    <a:lnTo>
                      <a:pt x="390" y="444"/>
                    </a:lnTo>
                    <a:lnTo>
                      <a:pt x="391" y="445"/>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90" name="Freeform 213"/>
              <p:cNvSpPr/>
              <p:nvPr/>
            </p:nvSpPr>
            <p:spPr bwMode="auto">
              <a:xfrm>
                <a:off x="-2439988" y="3979863"/>
                <a:ext cx="57150" cy="50800"/>
              </a:xfrm>
              <a:custGeom>
                <a:avLst/>
                <a:gdLst/>
                <a:ahLst/>
                <a:cxnLst>
                  <a:cxn ang="0">
                    <a:pos x="458" y="481"/>
                  </a:cxn>
                  <a:cxn ang="0">
                    <a:pos x="544" y="360"/>
                  </a:cxn>
                  <a:cxn ang="0">
                    <a:pos x="94" y="0"/>
                  </a:cxn>
                  <a:cxn ang="0">
                    <a:pos x="0" y="116"/>
                  </a:cxn>
                  <a:cxn ang="0">
                    <a:pos x="451" y="476"/>
                  </a:cxn>
                  <a:cxn ang="0">
                    <a:pos x="458" y="481"/>
                  </a:cxn>
                  <a:cxn ang="0">
                    <a:pos x="451" y="476"/>
                  </a:cxn>
                  <a:cxn ang="0">
                    <a:pos x="454" y="479"/>
                  </a:cxn>
                  <a:cxn ang="0">
                    <a:pos x="458" y="481"/>
                  </a:cxn>
                </a:cxnLst>
                <a:rect l="0" t="0" r="r" b="b"/>
                <a:pathLst>
                  <a:path w="544" h="481">
                    <a:moveTo>
                      <a:pt x="458" y="481"/>
                    </a:moveTo>
                    <a:lnTo>
                      <a:pt x="544" y="360"/>
                    </a:lnTo>
                    <a:lnTo>
                      <a:pt x="94" y="0"/>
                    </a:lnTo>
                    <a:lnTo>
                      <a:pt x="0" y="116"/>
                    </a:lnTo>
                    <a:lnTo>
                      <a:pt x="451" y="476"/>
                    </a:lnTo>
                    <a:lnTo>
                      <a:pt x="458" y="481"/>
                    </a:lnTo>
                    <a:lnTo>
                      <a:pt x="451" y="476"/>
                    </a:lnTo>
                    <a:lnTo>
                      <a:pt x="454" y="479"/>
                    </a:lnTo>
                    <a:lnTo>
                      <a:pt x="458" y="481"/>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91" name="Freeform 214"/>
              <p:cNvSpPr/>
              <p:nvPr/>
            </p:nvSpPr>
            <p:spPr bwMode="auto">
              <a:xfrm>
                <a:off x="-2392363" y="4017963"/>
                <a:ext cx="60325" cy="44450"/>
              </a:xfrm>
              <a:custGeom>
                <a:avLst/>
                <a:gdLst/>
                <a:ahLst/>
                <a:cxnLst>
                  <a:cxn ang="0">
                    <a:pos x="481" y="428"/>
                  </a:cxn>
                  <a:cxn ang="0">
                    <a:pos x="559" y="300"/>
                  </a:cxn>
                  <a:cxn ang="0">
                    <a:pos x="79" y="0"/>
                  </a:cxn>
                  <a:cxn ang="0">
                    <a:pos x="0" y="126"/>
                  </a:cxn>
                  <a:cxn ang="0">
                    <a:pos x="479" y="427"/>
                  </a:cxn>
                  <a:cxn ang="0">
                    <a:pos x="481" y="428"/>
                  </a:cxn>
                  <a:cxn ang="0">
                    <a:pos x="479" y="427"/>
                  </a:cxn>
                  <a:cxn ang="0">
                    <a:pos x="481" y="427"/>
                  </a:cxn>
                  <a:cxn ang="0">
                    <a:pos x="481" y="428"/>
                  </a:cxn>
                </a:cxnLst>
                <a:rect l="0" t="0" r="r" b="b"/>
                <a:pathLst>
                  <a:path w="559" h="428">
                    <a:moveTo>
                      <a:pt x="481" y="428"/>
                    </a:moveTo>
                    <a:lnTo>
                      <a:pt x="559" y="300"/>
                    </a:lnTo>
                    <a:lnTo>
                      <a:pt x="79" y="0"/>
                    </a:lnTo>
                    <a:lnTo>
                      <a:pt x="0" y="126"/>
                    </a:lnTo>
                    <a:lnTo>
                      <a:pt x="479" y="427"/>
                    </a:lnTo>
                    <a:lnTo>
                      <a:pt x="481" y="428"/>
                    </a:lnTo>
                    <a:lnTo>
                      <a:pt x="479" y="427"/>
                    </a:lnTo>
                    <a:lnTo>
                      <a:pt x="481" y="427"/>
                    </a:lnTo>
                    <a:lnTo>
                      <a:pt x="481" y="428"/>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92" name="Freeform 215"/>
              <p:cNvSpPr/>
              <p:nvPr/>
            </p:nvSpPr>
            <p:spPr bwMode="auto">
              <a:xfrm>
                <a:off x="-2341563" y="4049713"/>
                <a:ext cx="111125" cy="73025"/>
              </a:xfrm>
              <a:custGeom>
                <a:avLst/>
                <a:gdLst/>
                <a:ahLst/>
                <a:cxnLst>
                  <a:cxn ang="0">
                    <a:pos x="963" y="700"/>
                  </a:cxn>
                  <a:cxn ang="0">
                    <a:pos x="1036" y="570"/>
                  </a:cxn>
                  <a:cxn ang="0">
                    <a:pos x="76" y="0"/>
                  </a:cxn>
                  <a:cxn ang="0">
                    <a:pos x="0" y="129"/>
                  </a:cxn>
                  <a:cxn ang="0">
                    <a:pos x="960" y="699"/>
                  </a:cxn>
                  <a:cxn ang="0">
                    <a:pos x="963" y="700"/>
                  </a:cxn>
                  <a:cxn ang="0">
                    <a:pos x="960" y="699"/>
                  </a:cxn>
                  <a:cxn ang="0">
                    <a:pos x="961" y="700"/>
                  </a:cxn>
                  <a:cxn ang="0">
                    <a:pos x="963" y="700"/>
                  </a:cxn>
                </a:cxnLst>
                <a:rect l="0" t="0" r="r" b="b"/>
                <a:pathLst>
                  <a:path w="1036" h="700">
                    <a:moveTo>
                      <a:pt x="963" y="700"/>
                    </a:moveTo>
                    <a:lnTo>
                      <a:pt x="1036" y="570"/>
                    </a:lnTo>
                    <a:lnTo>
                      <a:pt x="76" y="0"/>
                    </a:lnTo>
                    <a:lnTo>
                      <a:pt x="0" y="129"/>
                    </a:lnTo>
                    <a:lnTo>
                      <a:pt x="960" y="699"/>
                    </a:lnTo>
                    <a:lnTo>
                      <a:pt x="963" y="700"/>
                    </a:lnTo>
                    <a:lnTo>
                      <a:pt x="960" y="699"/>
                    </a:lnTo>
                    <a:lnTo>
                      <a:pt x="961" y="700"/>
                    </a:lnTo>
                    <a:lnTo>
                      <a:pt x="963" y="70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93" name="Freeform 216"/>
              <p:cNvSpPr/>
              <p:nvPr/>
            </p:nvSpPr>
            <p:spPr bwMode="auto">
              <a:xfrm>
                <a:off x="-2238375" y="4110038"/>
                <a:ext cx="95250" cy="60325"/>
              </a:xfrm>
              <a:custGeom>
                <a:avLst/>
                <a:gdLst/>
                <a:ahLst/>
                <a:cxnLst>
                  <a:cxn ang="0">
                    <a:pos x="842" y="583"/>
                  </a:cxn>
                  <a:cxn ang="0">
                    <a:pos x="910" y="450"/>
                  </a:cxn>
                  <a:cxn ang="0">
                    <a:pos x="70" y="0"/>
                  </a:cxn>
                  <a:cxn ang="0">
                    <a:pos x="0" y="132"/>
                  </a:cxn>
                  <a:cxn ang="0">
                    <a:pos x="840" y="582"/>
                  </a:cxn>
                  <a:cxn ang="0">
                    <a:pos x="842" y="583"/>
                  </a:cxn>
                  <a:cxn ang="0">
                    <a:pos x="840" y="582"/>
                  </a:cxn>
                  <a:cxn ang="0">
                    <a:pos x="841" y="583"/>
                  </a:cxn>
                  <a:cxn ang="0">
                    <a:pos x="842" y="583"/>
                  </a:cxn>
                </a:cxnLst>
                <a:rect l="0" t="0" r="r" b="b"/>
                <a:pathLst>
                  <a:path w="910" h="583">
                    <a:moveTo>
                      <a:pt x="842" y="583"/>
                    </a:moveTo>
                    <a:lnTo>
                      <a:pt x="910" y="450"/>
                    </a:lnTo>
                    <a:lnTo>
                      <a:pt x="70" y="0"/>
                    </a:lnTo>
                    <a:lnTo>
                      <a:pt x="0" y="132"/>
                    </a:lnTo>
                    <a:lnTo>
                      <a:pt x="840" y="582"/>
                    </a:lnTo>
                    <a:lnTo>
                      <a:pt x="842" y="583"/>
                    </a:lnTo>
                    <a:lnTo>
                      <a:pt x="840" y="582"/>
                    </a:lnTo>
                    <a:lnTo>
                      <a:pt x="841" y="583"/>
                    </a:lnTo>
                    <a:lnTo>
                      <a:pt x="842" y="583"/>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94" name="Freeform 217"/>
              <p:cNvSpPr/>
              <p:nvPr/>
            </p:nvSpPr>
            <p:spPr bwMode="auto">
              <a:xfrm>
                <a:off x="-2149475" y="4156076"/>
                <a:ext cx="157163" cy="79375"/>
              </a:xfrm>
              <a:custGeom>
                <a:avLst/>
                <a:gdLst/>
                <a:ahLst/>
                <a:cxnLst>
                  <a:cxn ang="0">
                    <a:pos x="816" y="528"/>
                  </a:cxn>
                  <a:cxn ang="0">
                    <a:pos x="875" y="391"/>
                  </a:cxn>
                  <a:cxn ang="0">
                    <a:pos x="65" y="0"/>
                  </a:cxn>
                  <a:cxn ang="0">
                    <a:pos x="0" y="135"/>
                  </a:cxn>
                  <a:cxn ang="0">
                    <a:pos x="811" y="526"/>
                  </a:cxn>
                  <a:cxn ang="0">
                    <a:pos x="816" y="528"/>
                  </a:cxn>
                  <a:cxn ang="0">
                    <a:pos x="816" y="528"/>
                  </a:cxn>
                  <a:cxn ang="0">
                    <a:pos x="1481" y="737"/>
                  </a:cxn>
                  <a:cxn ang="0">
                    <a:pos x="875" y="391"/>
                  </a:cxn>
                  <a:cxn ang="0">
                    <a:pos x="816" y="528"/>
                  </a:cxn>
                </a:cxnLst>
                <a:rect l="0" t="0" r="r" b="b"/>
                <a:pathLst>
                  <a:path w="1481" h="737">
                    <a:moveTo>
                      <a:pt x="816" y="528"/>
                    </a:moveTo>
                    <a:lnTo>
                      <a:pt x="875" y="391"/>
                    </a:lnTo>
                    <a:lnTo>
                      <a:pt x="65" y="0"/>
                    </a:lnTo>
                    <a:lnTo>
                      <a:pt x="0" y="135"/>
                    </a:lnTo>
                    <a:lnTo>
                      <a:pt x="811" y="526"/>
                    </a:lnTo>
                    <a:lnTo>
                      <a:pt x="816" y="528"/>
                    </a:lnTo>
                    <a:lnTo>
                      <a:pt x="816" y="528"/>
                    </a:lnTo>
                    <a:lnTo>
                      <a:pt x="1481" y="737"/>
                    </a:lnTo>
                    <a:lnTo>
                      <a:pt x="875" y="391"/>
                    </a:lnTo>
                    <a:lnTo>
                      <a:pt x="816" y="528"/>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95" name="Freeform 218"/>
              <p:cNvSpPr/>
              <p:nvPr/>
            </p:nvSpPr>
            <p:spPr bwMode="auto">
              <a:xfrm>
                <a:off x="-2063750" y="4197351"/>
                <a:ext cx="71438" cy="38100"/>
              </a:xfrm>
              <a:custGeom>
                <a:avLst/>
                <a:gdLst/>
                <a:ahLst/>
                <a:cxnLst>
                  <a:cxn ang="0">
                    <a:pos x="54" y="0"/>
                  </a:cxn>
                  <a:cxn ang="0">
                    <a:pos x="27" y="69"/>
                  </a:cxn>
                  <a:cxn ang="0">
                    <a:pos x="27" y="69"/>
                  </a:cxn>
                  <a:cxn ang="0">
                    <a:pos x="27" y="69"/>
                  </a:cxn>
                  <a:cxn ang="0">
                    <a:pos x="27" y="69"/>
                  </a:cxn>
                  <a:cxn ang="0">
                    <a:pos x="54" y="0"/>
                  </a:cxn>
                  <a:cxn ang="0">
                    <a:pos x="0" y="139"/>
                  </a:cxn>
                  <a:cxn ang="0">
                    <a:pos x="665" y="348"/>
                  </a:cxn>
                  <a:cxn ang="0">
                    <a:pos x="59" y="2"/>
                  </a:cxn>
                  <a:cxn ang="0">
                    <a:pos x="54" y="0"/>
                  </a:cxn>
                </a:cxnLst>
                <a:rect l="0" t="0" r="r" b="b"/>
                <a:pathLst>
                  <a:path w="665" h="348">
                    <a:moveTo>
                      <a:pt x="54" y="0"/>
                    </a:moveTo>
                    <a:lnTo>
                      <a:pt x="27" y="69"/>
                    </a:lnTo>
                    <a:lnTo>
                      <a:pt x="27" y="69"/>
                    </a:lnTo>
                    <a:lnTo>
                      <a:pt x="27" y="69"/>
                    </a:lnTo>
                    <a:lnTo>
                      <a:pt x="27" y="69"/>
                    </a:lnTo>
                    <a:lnTo>
                      <a:pt x="54" y="0"/>
                    </a:lnTo>
                    <a:lnTo>
                      <a:pt x="0" y="139"/>
                    </a:lnTo>
                    <a:lnTo>
                      <a:pt x="665" y="348"/>
                    </a:lnTo>
                    <a:lnTo>
                      <a:pt x="59" y="2"/>
                    </a:lnTo>
                    <a:lnTo>
                      <a:pt x="54"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96" name="Freeform 219"/>
              <p:cNvSpPr/>
              <p:nvPr/>
            </p:nvSpPr>
            <p:spPr bwMode="auto">
              <a:xfrm>
                <a:off x="-2143125" y="4165601"/>
                <a:ext cx="85725" cy="47625"/>
              </a:xfrm>
              <a:custGeom>
                <a:avLst/>
                <a:gdLst/>
                <a:ahLst/>
                <a:cxnLst>
                  <a:cxn ang="0">
                    <a:pos x="0" y="135"/>
                  </a:cxn>
                  <a:cxn ang="0">
                    <a:pos x="5" y="139"/>
                  </a:cxn>
                  <a:cxn ang="0">
                    <a:pos x="756" y="439"/>
                  </a:cxn>
                  <a:cxn ang="0">
                    <a:pos x="810" y="300"/>
                  </a:cxn>
                  <a:cxn ang="0">
                    <a:pos x="61" y="0"/>
                  </a:cxn>
                  <a:cxn ang="0">
                    <a:pos x="0" y="135"/>
                  </a:cxn>
                  <a:cxn ang="0">
                    <a:pos x="0" y="135"/>
                  </a:cxn>
                  <a:cxn ang="0">
                    <a:pos x="2" y="138"/>
                  </a:cxn>
                  <a:cxn ang="0">
                    <a:pos x="5" y="139"/>
                  </a:cxn>
                  <a:cxn ang="0">
                    <a:pos x="0" y="135"/>
                  </a:cxn>
                </a:cxnLst>
                <a:rect l="0" t="0" r="r" b="b"/>
                <a:pathLst>
                  <a:path w="810" h="439">
                    <a:moveTo>
                      <a:pt x="0" y="135"/>
                    </a:moveTo>
                    <a:lnTo>
                      <a:pt x="5" y="139"/>
                    </a:lnTo>
                    <a:lnTo>
                      <a:pt x="756" y="439"/>
                    </a:lnTo>
                    <a:lnTo>
                      <a:pt x="810" y="300"/>
                    </a:lnTo>
                    <a:lnTo>
                      <a:pt x="61" y="0"/>
                    </a:lnTo>
                    <a:lnTo>
                      <a:pt x="0" y="135"/>
                    </a:lnTo>
                    <a:lnTo>
                      <a:pt x="0" y="135"/>
                    </a:lnTo>
                    <a:lnTo>
                      <a:pt x="2" y="138"/>
                    </a:lnTo>
                    <a:lnTo>
                      <a:pt x="5" y="139"/>
                    </a:lnTo>
                    <a:lnTo>
                      <a:pt x="0" y="135"/>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97" name="Freeform 220"/>
              <p:cNvSpPr/>
              <p:nvPr/>
            </p:nvSpPr>
            <p:spPr bwMode="auto">
              <a:xfrm>
                <a:off x="-2225675" y="4125913"/>
                <a:ext cx="88900" cy="53975"/>
              </a:xfrm>
              <a:custGeom>
                <a:avLst/>
                <a:gdLst/>
                <a:ahLst/>
                <a:cxnLst>
                  <a:cxn ang="0">
                    <a:pos x="0" y="134"/>
                  </a:cxn>
                  <a:cxn ang="0">
                    <a:pos x="1" y="134"/>
                  </a:cxn>
                  <a:cxn ang="0">
                    <a:pos x="781" y="523"/>
                  </a:cxn>
                  <a:cxn ang="0">
                    <a:pos x="848" y="391"/>
                  </a:cxn>
                  <a:cxn ang="0">
                    <a:pos x="68" y="0"/>
                  </a:cxn>
                  <a:cxn ang="0">
                    <a:pos x="0" y="134"/>
                  </a:cxn>
                  <a:cxn ang="0">
                    <a:pos x="0" y="134"/>
                  </a:cxn>
                  <a:cxn ang="0">
                    <a:pos x="0" y="134"/>
                  </a:cxn>
                  <a:cxn ang="0">
                    <a:pos x="1" y="134"/>
                  </a:cxn>
                  <a:cxn ang="0">
                    <a:pos x="0" y="134"/>
                  </a:cxn>
                </a:cxnLst>
                <a:rect l="0" t="0" r="r" b="b"/>
                <a:pathLst>
                  <a:path w="848" h="523">
                    <a:moveTo>
                      <a:pt x="0" y="134"/>
                    </a:moveTo>
                    <a:lnTo>
                      <a:pt x="1" y="134"/>
                    </a:lnTo>
                    <a:lnTo>
                      <a:pt x="781" y="523"/>
                    </a:lnTo>
                    <a:lnTo>
                      <a:pt x="848" y="391"/>
                    </a:lnTo>
                    <a:lnTo>
                      <a:pt x="68" y="0"/>
                    </a:lnTo>
                    <a:lnTo>
                      <a:pt x="0" y="134"/>
                    </a:lnTo>
                    <a:lnTo>
                      <a:pt x="0" y="134"/>
                    </a:lnTo>
                    <a:lnTo>
                      <a:pt x="0" y="134"/>
                    </a:lnTo>
                    <a:lnTo>
                      <a:pt x="1" y="134"/>
                    </a:lnTo>
                    <a:lnTo>
                      <a:pt x="0" y="134"/>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98" name="Freeform 221"/>
              <p:cNvSpPr/>
              <p:nvPr/>
            </p:nvSpPr>
            <p:spPr bwMode="auto">
              <a:xfrm>
                <a:off x="-2325688" y="4075113"/>
                <a:ext cx="106363" cy="63500"/>
              </a:xfrm>
              <a:custGeom>
                <a:avLst/>
                <a:gdLst/>
                <a:ahLst/>
                <a:cxnLst>
                  <a:cxn ang="0">
                    <a:pos x="0" y="130"/>
                  </a:cxn>
                  <a:cxn ang="0">
                    <a:pos x="5" y="133"/>
                  </a:cxn>
                  <a:cxn ang="0">
                    <a:pos x="935" y="614"/>
                  </a:cxn>
                  <a:cxn ang="0">
                    <a:pos x="1003" y="480"/>
                  </a:cxn>
                  <a:cxn ang="0">
                    <a:pos x="74" y="0"/>
                  </a:cxn>
                  <a:cxn ang="0">
                    <a:pos x="0" y="130"/>
                  </a:cxn>
                  <a:cxn ang="0">
                    <a:pos x="0" y="130"/>
                  </a:cxn>
                  <a:cxn ang="0">
                    <a:pos x="2" y="132"/>
                  </a:cxn>
                  <a:cxn ang="0">
                    <a:pos x="5" y="133"/>
                  </a:cxn>
                  <a:cxn ang="0">
                    <a:pos x="0" y="130"/>
                  </a:cxn>
                </a:cxnLst>
                <a:rect l="0" t="0" r="r" b="b"/>
                <a:pathLst>
                  <a:path w="1003" h="614">
                    <a:moveTo>
                      <a:pt x="0" y="130"/>
                    </a:moveTo>
                    <a:lnTo>
                      <a:pt x="5" y="133"/>
                    </a:lnTo>
                    <a:lnTo>
                      <a:pt x="935" y="614"/>
                    </a:lnTo>
                    <a:lnTo>
                      <a:pt x="1003" y="480"/>
                    </a:lnTo>
                    <a:lnTo>
                      <a:pt x="74" y="0"/>
                    </a:lnTo>
                    <a:lnTo>
                      <a:pt x="0" y="130"/>
                    </a:lnTo>
                    <a:lnTo>
                      <a:pt x="0" y="130"/>
                    </a:lnTo>
                    <a:lnTo>
                      <a:pt x="2" y="132"/>
                    </a:lnTo>
                    <a:lnTo>
                      <a:pt x="5" y="133"/>
                    </a:lnTo>
                    <a:lnTo>
                      <a:pt x="0" y="13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399" name="Freeform 222"/>
              <p:cNvSpPr/>
              <p:nvPr/>
            </p:nvSpPr>
            <p:spPr bwMode="auto">
              <a:xfrm>
                <a:off x="-2376488" y="4043363"/>
                <a:ext cx="60325" cy="44450"/>
              </a:xfrm>
              <a:custGeom>
                <a:avLst/>
                <a:gdLst/>
                <a:ahLst/>
                <a:cxnLst>
                  <a:cxn ang="0">
                    <a:pos x="79" y="0"/>
                  </a:cxn>
                  <a:cxn ang="0">
                    <a:pos x="0" y="128"/>
                  </a:cxn>
                  <a:cxn ang="0">
                    <a:pos x="480" y="427"/>
                  </a:cxn>
                  <a:cxn ang="0">
                    <a:pos x="559" y="300"/>
                  </a:cxn>
                  <a:cxn ang="0">
                    <a:pos x="79" y="0"/>
                  </a:cxn>
                  <a:cxn ang="0">
                    <a:pos x="79" y="0"/>
                  </a:cxn>
                  <a:cxn ang="0">
                    <a:pos x="0" y="128"/>
                  </a:cxn>
                  <a:cxn ang="0">
                    <a:pos x="0" y="128"/>
                  </a:cxn>
                  <a:cxn ang="0">
                    <a:pos x="0" y="128"/>
                  </a:cxn>
                  <a:cxn ang="0">
                    <a:pos x="79" y="0"/>
                  </a:cxn>
                </a:cxnLst>
                <a:rect l="0" t="0" r="r" b="b"/>
                <a:pathLst>
                  <a:path w="559" h="427">
                    <a:moveTo>
                      <a:pt x="79" y="0"/>
                    </a:moveTo>
                    <a:lnTo>
                      <a:pt x="0" y="128"/>
                    </a:lnTo>
                    <a:lnTo>
                      <a:pt x="480" y="427"/>
                    </a:lnTo>
                    <a:lnTo>
                      <a:pt x="559" y="300"/>
                    </a:lnTo>
                    <a:lnTo>
                      <a:pt x="79" y="0"/>
                    </a:lnTo>
                    <a:lnTo>
                      <a:pt x="79" y="0"/>
                    </a:lnTo>
                    <a:lnTo>
                      <a:pt x="0" y="128"/>
                    </a:lnTo>
                    <a:lnTo>
                      <a:pt x="0" y="128"/>
                    </a:lnTo>
                    <a:lnTo>
                      <a:pt x="0" y="128"/>
                    </a:lnTo>
                    <a:lnTo>
                      <a:pt x="79"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00" name="Freeform 223"/>
              <p:cNvSpPr/>
              <p:nvPr/>
            </p:nvSpPr>
            <p:spPr bwMode="auto">
              <a:xfrm>
                <a:off x="-2427288" y="4011613"/>
                <a:ext cx="60325" cy="44450"/>
              </a:xfrm>
              <a:custGeom>
                <a:avLst/>
                <a:gdLst/>
                <a:ahLst/>
                <a:cxnLst>
                  <a:cxn ang="0">
                    <a:pos x="0" y="124"/>
                  </a:cxn>
                  <a:cxn ang="0">
                    <a:pos x="4" y="127"/>
                  </a:cxn>
                  <a:cxn ang="0">
                    <a:pos x="485" y="427"/>
                  </a:cxn>
                  <a:cxn ang="0">
                    <a:pos x="564" y="299"/>
                  </a:cxn>
                  <a:cxn ang="0">
                    <a:pos x="83" y="0"/>
                  </a:cxn>
                  <a:cxn ang="0">
                    <a:pos x="0" y="124"/>
                  </a:cxn>
                  <a:cxn ang="0">
                    <a:pos x="0" y="124"/>
                  </a:cxn>
                  <a:cxn ang="0">
                    <a:pos x="2" y="126"/>
                  </a:cxn>
                  <a:cxn ang="0">
                    <a:pos x="4" y="127"/>
                  </a:cxn>
                  <a:cxn ang="0">
                    <a:pos x="0" y="124"/>
                  </a:cxn>
                </a:cxnLst>
                <a:rect l="0" t="0" r="r" b="b"/>
                <a:pathLst>
                  <a:path w="564" h="427">
                    <a:moveTo>
                      <a:pt x="0" y="124"/>
                    </a:moveTo>
                    <a:lnTo>
                      <a:pt x="4" y="127"/>
                    </a:lnTo>
                    <a:lnTo>
                      <a:pt x="485" y="427"/>
                    </a:lnTo>
                    <a:lnTo>
                      <a:pt x="564" y="299"/>
                    </a:lnTo>
                    <a:lnTo>
                      <a:pt x="83" y="0"/>
                    </a:lnTo>
                    <a:lnTo>
                      <a:pt x="0" y="124"/>
                    </a:lnTo>
                    <a:lnTo>
                      <a:pt x="0" y="124"/>
                    </a:lnTo>
                    <a:lnTo>
                      <a:pt x="2" y="126"/>
                    </a:lnTo>
                    <a:lnTo>
                      <a:pt x="4" y="127"/>
                    </a:lnTo>
                    <a:lnTo>
                      <a:pt x="0" y="124"/>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01" name="Freeform 224"/>
              <p:cNvSpPr/>
              <p:nvPr/>
            </p:nvSpPr>
            <p:spPr bwMode="auto">
              <a:xfrm>
                <a:off x="-2474913" y="3976688"/>
                <a:ext cx="57150" cy="47625"/>
              </a:xfrm>
              <a:custGeom>
                <a:avLst/>
                <a:gdLst/>
                <a:ahLst/>
                <a:cxnLst>
                  <a:cxn ang="0">
                    <a:pos x="0" y="117"/>
                  </a:cxn>
                  <a:cxn ang="0">
                    <a:pos x="4" y="120"/>
                  </a:cxn>
                  <a:cxn ang="0">
                    <a:pos x="454" y="451"/>
                  </a:cxn>
                  <a:cxn ang="0">
                    <a:pos x="542" y="330"/>
                  </a:cxn>
                  <a:cxn ang="0">
                    <a:pos x="92" y="0"/>
                  </a:cxn>
                  <a:cxn ang="0">
                    <a:pos x="0" y="117"/>
                  </a:cxn>
                  <a:cxn ang="0">
                    <a:pos x="0" y="117"/>
                  </a:cxn>
                  <a:cxn ang="0">
                    <a:pos x="2" y="119"/>
                  </a:cxn>
                  <a:cxn ang="0">
                    <a:pos x="4" y="120"/>
                  </a:cxn>
                  <a:cxn ang="0">
                    <a:pos x="0" y="117"/>
                  </a:cxn>
                </a:cxnLst>
                <a:rect l="0" t="0" r="r" b="b"/>
                <a:pathLst>
                  <a:path w="542" h="451">
                    <a:moveTo>
                      <a:pt x="0" y="117"/>
                    </a:moveTo>
                    <a:lnTo>
                      <a:pt x="4" y="120"/>
                    </a:lnTo>
                    <a:lnTo>
                      <a:pt x="454" y="451"/>
                    </a:lnTo>
                    <a:lnTo>
                      <a:pt x="542" y="330"/>
                    </a:lnTo>
                    <a:lnTo>
                      <a:pt x="92" y="0"/>
                    </a:lnTo>
                    <a:lnTo>
                      <a:pt x="0" y="117"/>
                    </a:lnTo>
                    <a:lnTo>
                      <a:pt x="0" y="117"/>
                    </a:lnTo>
                    <a:lnTo>
                      <a:pt x="2" y="119"/>
                    </a:lnTo>
                    <a:lnTo>
                      <a:pt x="4" y="120"/>
                    </a:lnTo>
                    <a:lnTo>
                      <a:pt x="0" y="117"/>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02" name="Freeform 225"/>
              <p:cNvSpPr/>
              <p:nvPr/>
            </p:nvSpPr>
            <p:spPr bwMode="auto">
              <a:xfrm>
                <a:off x="-2516188" y="3941763"/>
                <a:ext cx="50800" cy="47625"/>
              </a:xfrm>
              <a:custGeom>
                <a:avLst/>
                <a:gdLst/>
                <a:ahLst/>
                <a:cxnLst>
                  <a:cxn ang="0">
                    <a:pos x="0" y="112"/>
                  </a:cxn>
                  <a:cxn ang="0">
                    <a:pos x="3" y="114"/>
                  </a:cxn>
                  <a:cxn ang="0">
                    <a:pos x="393" y="444"/>
                  </a:cxn>
                  <a:cxn ang="0">
                    <a:pos x="489" y="330"/>
                  </a:cxn>
                  <a:cxn ang="0">
                    <a:pos x="99" y="0"/>
                  </a:cxn>
                  <a:cxn ang="0">
                    <a:pos x="0" y="112"/>
                  </a:cxn>
                  <a:cxn ang="0">
                    <a:pos x="0" y="112"/>
                  </a:cxn>
                  <a:cxn ang="0">
                    <a:pos x="2" y="113"/>
                  </a:cxn>
                  <a:cxn ang="0">
                    <a:pos x="3" y="114"/>
                  </a:cxn>
                  <a:cxn ang="0">
                    <a:pos x="0" y="112"/>
                  </a:cxn>
                </a:cxnLst>
                <a:rect l="0" t="0" r="r" b="b"/>
                <a:pathLst>
                  <a:path w="489" h="444">
                    <a:moveTo>
                      <a:pt x="0" y="112"/>
                    </a:moveTo>
                    <a:lnTo>
                      <a:pt x="3" y="114"/>
                    </a:lnTo>
                    <a:lnTo>
                      <a:pt x="393" y="444"/>
                    </a:lnTo>
                    <a:lnTo>
                      <a:pt x="489" y="330"/>
                    </a:lnTo>
                    <a:lnTo>
                      <a:pt x="99" y="0"/>
                    </a:lnTo>
                    <a:lnTo>
                      <a:pt x="0" y="112"/>
                    </a:lnTo>
                    <a:lnTo>
                      <a:pt x="0" y="112"/>
                    </a:lnTo>
                    <a:lnTo>
                      <a:pt x="2" y="113"/>
                    </a:lnTo>
                    <a:lnTo>
                      <a:pt x="3" y="114"/>
                    </a:lnTo>
                    <a:lnTo>
                      <a:pt x="0" y="112"/>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03" name="Freeform 226"/>
              <p:cNvSpPr/>
              <p:nvPr/>
            </p:nvSpPr>
            <p:spPr bwMode="auto">
              <a:xfrm>
                <a:off x="-2559050" y="3903663"/>
                <a:ext cx="52388" cy="50800"/>
              </a:xfrm>
              <a:custGeom>
                <a:avLst/>
                <a:gdLst/>
                <a:ahLst/>
                <a:cxnLst>
                  <a:cxn ang="0">
                    <a:pos x="0" y="102"/>
                  </a:cxn>
                  <a:cxn ang="0">
                    <a:pos x="8" y="111"/>
                  </a:cxn>
                  <a:cxn ang="0">
                    <a:pos x="398" y="471"/>
                  </a:cxn>
                  <a:cxn ang="0">
                    <a:pos x="499" y="361"/>
                  </a:cxn>
                  <a:cxn ang="0">
                    <a:pos x="110" y="0"/>
                  </a:cxn>
                  <a:cxn ang="0">
                    <a:pos x="0" y="102"/>
                  </a:cxn>
                  <a:cxn ang="0">
                    <a:pos x="0" y="102"/>
                  </a:cxn>
                  <a:cxn ang="0">
                    <a:pos x="3" y="107"/>
                  </a:cxn>
                  <a:cxn ang="0">
                    <a:pos x="8" y="111"/>
                  </a:cxn>
                  <a:cxn ang="0">
                    <a:pos x="0" y="102"/>
                  </a:cxn>
                </a:cxnLst>
                <a:rect l="0" t="0" r="r" b="b"/>
                <a:pathLst>
                  <a:path w="499" h="471">
                    <a:moveTo>
                      <a:pt x="0" y="102"/>
                    </a:moveTo>
                    <a:lnTo>
                      <a:pt x="8" y="111"/>
                    </a:lnTo>
                    <a:lnTo>
                      <a:pt x="398" y="471"/>
                    </a:lnTo>
                    <a:lnTo>
                      <a:pt x="499" y="361"/>
                    </a:lnTo>
                    <a:lnTo>
                      <a:pt x="110" y="0"/>
                    </a:lnTo>
                    <a:lnTo>
                      <a:pt x="0" y="102"/>
                    </a:lnTo>
                    <a:lnTo>
                      <a:pt x="0" y="102"/>
                    </a:lnTo>
                    <a:lnTo>
                      <a:pt x="3" y="107"/>
                    </a:lnTo>
                    <a:lnTo>
                      <a:pt x="8" y="111"/>
                    </a:lnTo>
                    <a:lnTo>
                      <a:pt x="0" y="102"/>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04" name="Freeform 227"/>
              <p:cNvSpPr/>
              <p:nvPr/>
            </p:nvSpPr>
            <p:spPr bwMode="auto">
              <a:xfrm>
                <a:off x="-2590800" y="3863976"/>
                <a:ext cx="44450" cy="50800"/>
              </a:xfrm>
              <a:custGeom>
                <a:avLst/>
                <a:gdLst/>
                <a:ahLst/>
                <a:cxnLst>
                  <a:cxn ang="0">
                    <a:pos x="0" y="87"/>
                  </a:cxn>
                  <a:cxn ang="0">
                    <a:pos x="3" y="91"/>
                  </a:cxn>
                  <a:cxn ang="0">
                    <a:pos x="303" y="482"/>
                  </a:cxn>
                  <a:cxn ang="0">
                    <a:pos x="421" y="391"/>
                  </a:cxn>
                  <a:cxn ang="0">
                    <a:pos x="121" y="0"/>
                  </a:cxn>
                  <a:cxn ang="0">
                    <a:pos x="0" y="87"/>
                  </a:cxn>
                  <a:cxn ang="0">
                    <a:pos x="0" y="87"/>
                  </a:cxn>
                  <a:cxn ang="0">
                    <a:pos x="1" y="89"/>
                  </a:cxn>
                  <a:cxn ang="0">
                    <a:pos x="3" y="91"/>
                  </a:cxn>
                  <a:cxn ang="0">
                    <a:pos x="0" y="87"/>
                  </a:cxn>
                </a:cxnLst>
                <a:rect l="0" t="0" r="r" b="b"/>
                <a:pathLst>
                  <a:path w="421" h="482">
                    <a:moveTo>
                      <a:pt x="0" y="87"/>
                    </a:moveTo>
                    <a:lnTo>
                      <a:pt x="3" y="91"/>
                    </a:lnTo>
                    <a:lnTo>
                      <a:pt x="303" y="482"/>
                    </a:lnTo>
                    <a:lnTo>
                      <a:pt x="421" y="391"/>
                    </a:lnTo>
                    <a:lnTo>
                      <a:pt x="121" y="0"/>
                    </a:lnTo>
                    <a:lnTo>
                      <a:pt x="0" y="87"/>
                    </a:lnTo>
                    <a:lnTo>
                      <a:pt x="0" y="87"/>
                    </a:lnTo>
                    <a:lnTo>
                      <a:pt x="1" y="89"/>
                    </a:lnTo>
                    <a:lnTo>
                      <a:pt x="3" y="91"/>
                    </a:lnTo>
                    <a:lnTo>
                      <a:pt x="0" y="87"/>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05" name="Freeform 228"/>
              <p:cNvSpPr/>
              <p:nvPr/>
            </p:nvSpPr>
            <p:spPr bwMode="auto">
              <a:xfrm>
                <a:off x="-2603500" y="3844926"/>
                <a:ext cx="25400" cy="28575"/>
              </a:xfrm>
              <a:custGeom>
                <a:avLst/>
                <a:gdLst/>
                <a:ahLst/>
                <a:cxnLst>
                  <a:cxn ang="0">
                    <a:pos x="125" y="0"/>
                  </a:cxn>
                  <a:cxn ang="0">
                    <a:pos x="0" y="83"/>
                  </a:cxn>
                  <a:cxn ang="0">
                    <a:pos x="121" y="262"/>
                  </a:cxn>
                  <a:cxn ang="0">
                    <a:pos x="246" y="179"/>
                  </a:cxn>
                  <a:cxn ang="0">
                    <a:pos x="125" y="0"/>
                  </a:cxn>
                  <a:cxn ang="0">
                    <a:pos x="125" y="0"/>
                  </a:cxn>
                  <a:cxn ang="0">
                    <a:pos x="0" y="83"/>
                  </a:cxn>
                  <a:cxn ang="0">
                    <a:pos x="0" y="83"/>
                  </a:cxn>
                  <a:cxn ang="0">
                    <a:pos x="0" y="83"/>
                  </a:cxn>
                  <a:cxn ang="0">
                    <a:pos x="125" y="0"/>
                  </a:cxn>
                </a:cxnLst>
                <a:rect l="0" t="0" r="r" b="b"/>
                <a:pathLst>
                  <a:path w="246" h="262">
                    <a:moveTo>
                      <a:pt x="125" y="0"/>
                    </a:moveTo>
                    <a:lnTo>
                      <a:pt x="0" y="83"/>
                    </a:lnTo>
                    <a:lnTo>
                      <a:pt x="121" y="262"/>
                    </a:lnTo>
                    <a:lnTo>
                      <a:pt x="246" y="179"/>
                    </a:lnTo>
                    <a:lnTo>
                      <a:pt x="125" y="0"/>
                    </a:lnTo>
                    <a:lnTo>
                      <a:pt x="125" y="0"/>
                    </a:lnTo>
                    <a:lnTo>
                      <a:pt x="0" y="83"/>
                    </a:lnTo>
                    <a:lnTo>
                      <a:pt x="0" y="83"/>
                    </a:lnTo>
                    <a:lnTo>
                      <a:pt x="0" y="83"/>
                    </a:lnTo>
                    <a:lnTo>
                      <a:pt x="125"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06" name="Freeform 229"/>
              <p:cNvSpPr/>
              <p:nvPr/>
            </p:nvSpPr>
            <p:spPr bwMode="auto">
              <a:xfrm>
                <a:off x="-2617788" y="3825876"/>
                <a:ext cx="26988" cy="28575"/>
              </a:xfrm>
              <a:custGeom>
                <a:avLst/>
                <a:gdLst/>
                <a:ahLst/>
                <a:cxnLst>
                  <a:cxn ang="0">
                    <a:pos x="0" y="71"/>
                  </a:cxn>
                  <a:cxn ang="0">
                    <a:pos x="6" y="83"/>
                  </a:cxn>
                  <a:cxn ang="0">
                    <a:pos x="125" y="264"/>
                  </a:cxn>
                  <a:cxn ang="0">
                    <a:pos x="250" y="181"/>
                  </a:cxn>
                  <a:cxn ang="0">
                    <a:pos x="130" y="0"/>
                  </a:cxn>
                  <a:cxn ang="0">
                    <a:pos x="0" y="71"/>
                  </a:cxn>
                  <a:cxn ang="0">
                    <a:pos x="0" y="71"/>
                  </a:cxn>
                  <a:cxn ang="0">
                    <a:pos x="2" y="78"/>
                  </a:cxn>
                  <a:cxn ang="0">
                    <a:pos x="6" y="83"/>
                  </a:cxn>
                  <a:cxn ang="0">
                    <a:pos x="0" y="71"/>
                  </a:cxn>
                </a:cxnLst>
                <a:rect l="0" t="0" r="r" b="b"/>
                <a:pathLst>
                  <a:path w="250" h="264">
                    <a:moveTo>
                      <a:pt x="0" y="71"/>
                    </a:moveTo>
                    <a:lnTo>
                      <a:pt x="6" y="83"/>
                    </a:lnTo>
                    <a:lnTo>
                      <a:pt x="125" y="264"/>
                    </a:lnTo>
                    <a:lnTo>
                      <a:pt x="250" y="181"/>
                    </a:lnTo>
                    <a:lnTo>
                      <a:pt x="130" y="0"/>
                    </a:lnTo>
                    <a:lnTo>
                      <a:pt x="0" y="71"/>
                    </a:lnTo>
                    <a:lnTo>
                      <a:pt x="0" y="71"/>
                    </a:lnTo>
                    <a:lnTo>
                      <a:pt x="2" y="78"/>
                    </a:lnTo>
                    <a:lnTo>
                      <a:pt x="6" y="83"/>
                    </a:lnTo>
                    <a:lnTo>
                      <a:pt x="0" y="71"/>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07" name="Freeform 230"/>
              <p:cNvSpPr/>
              <p:nvPr/>
            </p:nvSpPr>
            <p:spPr bwMode="auto">
              <a:xfrm>
                <a:off x="-2627313" y="3805238"/>
                <a:ext cx="25400" cy="28575"/>
              </a:xfrm>
              <a:custGeom>
                <a:avLst/>
                <a:gdLst/>
                <a:ahLst/>
                <a:cxnLst>
                  <a:cxn ang="0">
                    <a:pos x="0" y="50"/>
                  </a:cxn>
                  <a:cxn ang="0">
                    <a:pos x="3" y="58"/>
                  </a:cxn>
                  <a:cxn ang="0">
                    <a:pos x="94" y="268"/>
                  </a:cxn>
                  <a:cxn ang="0">
                    <a:pos x="230" y="210"/>
                  </a:cxn>
                  <a:cxn ang="0">
                    <a:pos x="141" y="0"/>
                  </a:cxn>
                  <a:cxn ang="0">
                    <a:pos x="0" y="50"/>
                  </a:cxn>
                  <a:cxn ang="0">
                    <a:pos x="0" y="50"/>
                  </a:cxn>
                  <a:cxn ang="0">
                    <a:pos x="1" y="54"/>
                  </a:cxn>
                  <a:cxn ang="0">
                    <a:pos x="3" y="58"/>
                  </a:cxn>
                  <a:cxn ang="0">
                    <a:pos x="0" y="50"/>
                  </a:cxn>
                </a:cxnLst>
                <a:rect l="0" t="0" r="r" b="b"/>
                <a:pathLst>
                  <a:path w="230" h="268">
                    <a:moveTo>
                      <a:pt x="0" y="50"/>
                    </a:moveTo>
                    <a:lnTo>
                      <a:pt x="3" y="58"/>
                    </a:lnTo>
                    <a:lnTo>
                      <a:pt x="94" y="268"/>
                    </a:lnTo>
                    <a:lnTo>
                      <a:pt x="230" y="210"/>
                    </a:lnTo>
                    <a:lnTo>
                      <a:pt x="141" y="0"/>
                    </a:lnTo>
                    <a:lnTo>
                      <a:pt x="0" y="50"/>
                    </a:lnTo>
                    <a:lnTo>
                      <a:pt x="0" y="50"/>
                    </a:lnTo>
                    <a:lnTo>
                      <a:pt x="1" y="54"/>
                    </a:lnTo>
                    <a:lnTo>
                      <a:pt x="3" y="58"/>
                    </a:lnTo>
                    <a:lnTo>
                      <a:pt x="0" y="5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08" name="Freeform 231"/>
              <p:cNvSpPr/>
              <p:nvPr/>
            </p:nvSpPr>
            <p:spPr bwMode="auto">
              <a:xfrm>
                <a:off x="-2633663" y="3775076"/>
                <a:ext cx="22225" cy="34925"/>
              </a:xfrm>
              <a:custGeom>
                <a:avLst/>
                <a:gdLst/>
                <a:ahLst/>
                <a:cxnLst>
                  <a:cxn ang="0">
                    <a:pos x="46" y="28"/>
                  </a:cxn>
                  <a:cxn ang="0">
                    <a:pos x="0" y="119"/>
                  </a:cxn>
                  <a:cxn ang="0">
                    <a:pos x="60" y="329"/>
                  </a:cxn>
                  <a:cxn ang="0">
                    <a:pos x="204" y="287"/>
                  </a:cxn>
                  <a:cxn ang="0">
                    <a:pos x="144" y="77"/>
                  </a:cxn>
                  <a:cxn ang="0">
                    <a:pos x="46" y="28"/>
                  </a:cxn>
                  <a:cxn ang="0">
                    <a:pos x="144" y="77"/>
                  </a:cxn>
                  <a:cxn ang="0">
                    <a:pos x="122" y="0"/>
                  </a:cxn>
                  <a:cxn ang="0">
                    <a:pos x="46" y="28"/>
                  </a:cxn>
                </a:cxnLst>
                <a:rect l="0" t="0" r="r" b="b"/>
                <a:pathLst>
                  <a:path w="204" h="329">
                    <a:moveTo>
                      <a:pt x="46" y="28"/>
                    </a:moveTo>
                    <a:lnTo>
                      <a:pt x="0" y="119"/>
                    </a:lnTo>
                    <a:lnTo>
                      <a:pt x="60" y="329"/>
                    </a:lnTo>
                    <a:lnTo>
                      <a:pt x="204" y="287"/>
                    </a:lnTo>
                    <a:lnTo>
                      <a:pt x="144" y="77"/>
                    </a:lnTo>
                    <a:lnTo>
                      <a:pt x="46" y="28"/>
                    </a:lnTo>
                    <a:lnTo>
                      <a:pt x="144" y="77"/>
                    </a:lnTo>
                    <a:lnTo>
                      <a:pt x="122" y="0"/>
                    </a:lnTo>
                    <a:lnTo>
                      <a:pt x="46" y="28"/>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09" name="Freeform 232"/>
              <p:cNvSpPr/>
              <p:nvPr/>
            </p:nvSpPr>
            <p:spPr bwMode="auto">
              <a:xfrm>
                <a:off x="-2684463" y="3778251"/>
                <a:ext cx="61913" cy="38100"/>
              </a:xfrm>
              <a:custGeom>
                <a:avLst/>
                <a:gdLst/>
                <a:ahLst/>
                <a:cxnLst>
                  <a:cxn ang="0">
                    <a:pos x="0" y="250"/>
                  </a:cxn>
                  <a:cxn ang="0">
                    <a:pos x="102" y="320"/>
                  </a:cxn>
                  <a:cxn ang="0">
                    <a:pos x="582" y="140"/>
                  </a:cxn>
                  <a:cxn ang="0">
                    <a:pos x="530" y="0"/>
                  </a:cxn>
                  <a:cxn ang="0">
                    <a:pos x="50" y="180"/>
                  </a:cxn>
                  <a:cxn ang="0">
                    <a:pos x="0" y="250"/>
                  </a:cxn>
                  <a:cxn ang="0">
                    <a:pos x="0" y="250"/>
                  </a:cxn>
                  <a:cxn ang="0">
                    <a:pos x="0" y="358"/>
                  </a:cxn>
                  <a:cxn ang="0">
                    <a:pos x="102" y="320"/>
                  </a:cxn>
                  <a:cxn ang="0">
                    <a:pos x="0" y="250"/>
                  </a:cxn>
                </a:cxnLst>
                <a:rect l="0" t="0" r="r" b="b"/>
                <a:pathLst>
                  <a:path w="582" h="358">
                    <a:moveTo>
                      <a:pt x="0" y="250"/>
                    </a:moveTo>
                    <a:lnTo>
                      <a:pt x="102" y="320"/>
                    </a:lnTo>
                    <a:lnTo>
                      <a:pt x="582" y="140"/>
                    </a:lnTo>
                    <a:lnTo>
                      <a:pt x="530" y="0"/>
                    </a:lnTo>
                    <a:lnTo>
                      <a:pt x="50" y="180"/>
                    </a:lnTo>
                    <a:lnTo>
                      <a:pt x="0" y="250"/>
                    </a:lnTo>
                    <a:lnTo>
                      <a:pt x="0" y="250"/>
                    </a:lnTo>
                    <a:lnTo>
                      <a:pt x="0" y="358"/>
                    </a:lnTo>
                    <a:lnTo>
                      <a:pt x="102" y="320"/>
                    </a:lnTo>
                    <a:lnTo>
                      <a:pt x="0" y="25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10" name="Freeform 233"/>
              <p:cNvSpPr/>
              <p:nvPr/>
            </p:nvSpPr>
            <p:spPr bwMode="auto">
              <a:xfrm>
                <a:off x="-2684463" y="3667126"/>
                <a:ext cx="15875" cy="138113"/>
              </a:xfrm>
              <a:custGeom>
                <a:avLst/>
                <a:gdLst/>
                <a:ahLst/>
                <a:cxnLst>
                  <a:cxn ang="0">
                    <a:pos x="100" y="33"/>
                  </a:cxn>
                  <a:cxn ang="0">
                    <a:pos x="0" y="104"/>
                  </a:cxn>
                  <a:cxn ang="0">
                    <a:pos x="0" y="1304"/>
                  </a:cxn>
                  <a:cxn ang="0">
                    <a:pos x="151" y="1304"/>
                  </a:cxn>
                  <a:cxn ang="0">
                    <a:pos x="151" y="104"/>
                  </a:cxn>
                  <a:cxn ang="0">
                    <a:pos x="100" y="33"/>
                  </a:cxn>
                  <a:cxn ang="0">
                    <a:pos x="100" y="33"/>
                  </a:cxn>
                  <a:cxn ang="0">
                    <a:pos x="0" y="0"/>
                  </a:cxn>
                  <a:cxn ang="0">
                    <a:pos x="0" y="104"/>
                  </a:cxn>
                  <a:cxn ang="0">
                    <a:pos x="100" y="33"/>
                  </a:cxn>
                </a:cxnLst>
                <a:rect l="0" t="0" r="r" b="b"/>
                <a:pathLst>
                  <a:path w="151" h="1304">
                    <a:moveTo>
                      <a:pt x="100" y="33"/>
                    </a:moveTo>
                    <a:lnTo>
                      <a:pt x="0" y="104"/>
                    </a:lnTo>
                    <a:lnTo>
                      <a:pt x="0" y="1304"/>
                    </a:lnTo>
                    <a:lnTo>
                      <a:pt x="151" y="1304"/>
                    </a:lnTo>
                    <a:lnTo>
                      <a:pt x="151" y="104"/>
                    </a:lnTo>
                    <a:lnTo>
                      <a:pt x="100" y="33"/>
                    </a:lnTo>
                    <a:lnTo>
                      <a:pt x="100" y="33"/>
                    </a:lnTo>
                    <a:lnTo>
                      <a:pt x="0" y="0"/>
                    </a:lnTo>
                    <a:lnTo>
                      <a:pt x="0" y="104"/>
                    </a:lnTo>
                    <a:lnTo>
                      <a:pt x="100" y="33"/>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11" name="Freeform 234"/>
              <p:cNvSpPr/>
              <p:nvPr/>
            </p:nvSpPr>
            <p:spPr bwMode="auto">
              <a:xfrm>
                <a:off x="-2679700" y="3670301"/>
                <a:ext cx="176213" cy="69850"/>
              </a:xfrm>
              <a:custGeom>
                <a:avLst/>
                <a:gdLst/>
                <a:ahLst/>
                <a:cxnLst>
                  <a:cxn ang="0">
                    <a:pos x="1536" y="643"/>
                  </a:cxn>
                  <a:cxn ang="0">
                    <a:pos x="1520" y="510"/>
                  </a:cxn>
                  <a:cxn ang="0">
                    <a:pos x="49" y="0"/>
                  </a:cxn>
                  <a:cxn ang="0">
                    <a:pos x="0" y="141"/>
                  </a:cxn>
                  <a:cxn ang="0">
                    <a:pos x="1471" y="651"/>
                  </a:cxn>
                  <a:cxn ang="0">
                    <a:pos x="1536" y="643"/>
                  </a:cxn>
                  <a:cxn ang="0">
                    <a:pos x="1536" y="643"/>
                  </a:cxn>
                  <a:cxn ang="0">
                    <a:pos x="1662" y="561"/>
                  </a:cxn>
                  <a:cxn ang="0">
                    <a:pos x="1520" y="510"/>
                  </a:cxn>
                  <a:cxn ang="0">
                    <a:pos x="1536" y="643"/>
                  </a:cxn>
                </a:cxnLst>
                <a:rect l="0" t="0" r="r" b="b"/>
                <a:pathLst>
                  <a:path w="1662" h="651">
                    <a:moveTo>
                      <a:pt x="1536" y="643"/>
                    </a:moveTo>
                    <a:lnTo>
                      <a:pt x="1520" y="510"/>
                    </a:lnTo>
                    <a:lnTo>
                      <a:pt x="49" y="0"/>
                    </a:lnTo>
                    <a:lnTo>
                      <a:pt x="0" y="141"/>
                    </a:lnTo>
                    <a:lnTo>
                      <a:pt x="1471" y="651"/>
                    </a:lnTo>
                    <a:lnTo>
                      <a:pt x="1536" y="643"/>
                    </a:lnTo>
                    <a:lnTo>
                      <a:pt x="1536" y="643"/>
                    </a:lnTo>
                    <a:lnTo>
                      <a:pt x="1662" y="561"/>
                    </a:lnTo>
                    <a:lnTo>
                      <a:pt x="1520" y="510"/>
                    </a:lnTo>
                    <a:lnTo>
                      <a:pt x="1536" y="643"/>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12" name="Freeform 235"/>
              <p:cNvSpPr/>
              <p:nvPr/>
            </p:nvSpPr>
            <p:spPr bwMode="auto">
              <a:xfrm>
                <a:off x="-2582863" y="3725863"/>
                <a:ext cx="66675" cy="47625"/>
              </a:xfrm>
              <a:custGeom>
                <a:avLst/>
                <a:gdLst/>
                <a:ahLst/>
                <a:cxnLst>
                  <a:cxn ang="0">
                    <a:pos x="0" y="377"/>
                  </a:cxn>
                  <a:cxn ang="0">
                    <a:pos x="115" y="455"/>
                  </a:cxn>
                  <a:cxn ang="0">
                    <a:pos x="625" y="124"/>
                  </a:cxn>
                  <a:cxn ang="0">
                    <a:pos x="543" y="0"/>
                  </a:cxn>
                  <a:cxn ang="0">
                    <a:pos x="34" y="329"/>
                  </a:cxn>
                  <a:cxn ang="0">
                    <a:pos x="0" y="377"/>
                  </a:cxn>
                  <a:cxn ang="0">
                    <a:pos x="34" y="329"/>
                  </a:cxn>
                  <a:cxn ang="0">
                    <a:pos x="6" y="346"/>
                  </a:cxn>
                  <a:cxn ang="0">
                    <a:pos x="0" y="377"/>
                  </a:cxn>
                </a:cxnLst>
                <a:rect l="0" t="0" r="r" b="b"/>
                <a:pathLst>
                  <a:path w="625" h="455">
                    <a:moveTo>
                      <a:pt x="0" y="377"/>
                    </a:moveTo>
                    <a:lnTo>
                      <a:pt x="115" y="455"/>
                    </a:lnTo>
                    <a:lnTo>
                      <a:pt x="625" y="124"/>
                    </a:lnTo>
                    <a:lnTo>
                      <a:pt x="543" y="0"/>
                    </a:lnTo>
                    <a:lnTo>
                      <a:pt x="34" y="329"/>
                    </a:lnTo>
                    <a:lnTo>
                      <a:pt x="0" y="377"/>
                    </a:lnTo>
                    <a:lnTo>
                      <a:pt x="34" y="329"/>
                    </a:lnTo>
                    <a:lnTo>
                      <a:pt x="6" y="346"/>
                    </a:lnTo>
                    <a:lnTo>
                      <a:pt x="0" y="377"/>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13" name="Freeform 236"/>
              <p:cNvSpPr/>
              <p:nvPr/>
            </p:nvSpPr>
            <p:spPr bwMode="auto">
              <a:xfrm>
                <a:off x="-2257425" y="3363913"/>
                <a:ext cx="146050" cy="107950"/>
              </a:xfrm>
              <a:custGeom>
                <a:avLst/>
                <a:gdLst/>
                <a:ahLst/>
                <a:cxnLst>
                  <a:cxn ang="0">
                    <a:pos x="1320" y="60"/>
                  </a:cxn>
                  <a:cxn ang="0">
                    <a:pos x="1290" y="30"/>
                  </a:cxn>
                  <a:cxn ang="0">
                    <a:pos x="1200" y="0"/>
                  </a:cxn>
                  <a:cxn ang="0">
                    <a:pos x="930" y="0"/>
                  </a:cxn>
                  <a:cxn ang="0">
                    <a:pos x="390" y="60"/>
                  </a:cxn>
                  <a:cxn ang="0">
                    <a:pos x="120" y="90"/>
                  </a:cxn>
                  <a:cxn ang="0">
                    <a:pos x="30" y="120"/>
                  </a:cxn>
                  <a:cxn ang="0">
                    <a:pos x="0" y="180"/>
                  </a:cxn>
                  <a:cxn ang="0">
                    <a:pos x="60" y="960"/>
                  </a:cxn>
                  <a:cxn ang="0">
                    <a:pos x="90" y="990"/>
                  </a:cxn>
                  <a:cxn ang="0">
                    <a:pos x="180" y="1021"/>
                  </a:cxn>
                  <a:cxn ang="0">
                    <a:pos x="450" y="1021"/>
                  </a:cxn>
                  <a:cxn ang="0">
                    <a:pos x="1020" y="990"/>
                  </a:cxn>
                  <a:cxn ang="0">
                    <a:pos x="1290" y="930"/>
                  </a:cxn>
                  <a:cxn ang="0">
                    <a:pos x="1350" y="900"/>
                  </a:cxn>
                  <a:cxn ang="0">
                    <a:pos x="1380" y="870"/>
                  </a:cxn>
                  <a:cxn ang="0">
                    <a:pos x="1320" y="60"/>
                  </a:cxn>
                </a:cxnLst>
                <a:rect l="0" t="0" r="r" b="b"/>
                <a:pathLst>
                  <a:path w="1380" h="1021">
                    <a:moveTo>
                      <a:pt x="1320" y="60"/>
                    </a:moveTo>
                    <a:lnTo>
                      <a:pt x="1290" y="30"/>
                    </a:lnTo>
                    <a:lnTo>
                      <a:pt x="1200" y="0"/>
                    </a:lnTo>
                    <a:lnTo>
                      <a:pt x="930" y="0"/>
                    </a:lnTo>
                    <a:lnTo>
                      <a:pt x="390" y="60"/>
                    </a:lnTo>
                    <a:lnTo>
                      <a:pt x="120" y="90"/>
                    </a:lnTo>
                    <a:lnTo>
                      <a:pt x="30" y="120"/>
                    </a:lnTo>
                    <a:lnTo>
                      <a:pt x="0" y="180"/>
                    </a:lnTo>
                    <a:lnTo>
                      <a:pt x="60" y="960"/>
                    </a:lnTo>
                    <a:lnTo>
                      <a:pt x="90" y="990"/>
                    </a:lnTo>
                    <a:lnTo>
                      <a:pt x="180" y="1021"/>
                    </a:lnTo>
                    <a:lnTo>
                      <a:pt x="450" y="1021"/>
                    </a:lnTo>
                    <a:lnTo>
                      <a:pt x="1020" y="990"/>
                    </a:lnTo>
                    <a:lnTo>
                      <a:pt x="1290" y="930"/>
                    </a:lnTo>
                    <a:lnTo>
                      <a:pt x="1350" y="900"/>
                    </a:lnTo>
                    <a:lnTo>
                      <a:pt x="1380" y="870"/>
                    </a:lnTo>
                    <a:lnTo>
                      <a:pt x="1320" y="6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14" name="Freeform 237"/>
              <p:cNvSpPr>
                <a:spLocks noEditPoints="1"/>
              </p:cNvSpPr>
              <p:nvPr/>
            </p:nvSpPr>
            <p:spPr bwMode="auto">
              <a:xfrm>
                <a:off x="-2949575" y="3398838"/>
                <a:ext cx="996950" cy="1203325"/>
              </a:xfrm>
              <a:custGeom>
                <a:avLst/>
                <a:gdLst/>
                <a:ahLst/>
                <a:cxnLst>
                  <a:cxn ang="0">
                    <a:pos x="0" y="11370"/>
                  </a:cxn>
                  <a:cxn ang="0">
                    <a:pos x="9419" y="11370"/>
                  </a:cxn>
                  <a:cxn ang="0">
                    <a:pos x="9419" y="0"/>
                  </a:cxn>
                  <a:cxn ang="0">
                    <a:pos x="0" y="0"/>
                  </a:cxn>
                  <a:cxn ang="0">
                    <a:pos x="0" y="11370"/>
                  </a:cxn>
                  <a:cxn ang="0">
                    <a:pos x="360" y="10890"/>
                  </a:cxn>
                  <a:cxn ang="0">
                    <a:pos x="9060" y="10890"/>
                  </a:cxn>
                  <a:cxn ang="0">
                    <a:pos x="9060" y="390"/>
                  </a:cxn>
                  <a:cxn ang="0">
                    <a:pos x="360" y="390"/>
                  </a:cxn>
                  <a:cxn ang="0">
                    <a:pos x="360" y="10890"/>
                  </a:cxn>
                </a:cxnLst>
                <a:rect l="0" t="0" r="r" b="b"/>
                <a:pathLst>
                  <a:path w="9419" h="11370">
                    <a:moveTo>
                      <a:pt x="0" y="11370"/>
                    </a:moveTo>
                    <a:lnTo>
                      <a:pt x="9419" y="11370"/>
                    </a:lnTo>
                    <a:lnTo>
                      <a:pt x="9419" y="0"/>
                    </a:lnTo>
                    <a:lnTo>
                      <a:pt x="0" y="0"/>
                    </a:lnTo>
                    <a:lnTo>
                      <a:pt x="0" y="11370"/>
                    </a:lnTo>
                    <a:close/>
                    <a:moveTo>
                      <a:pt x="360" y="10890"/>
                    </a:moveTo>
                    <a:lnTo>
                      <a:pt x="9060" y="10890"/>
                    </a:lnTo>
                    <a:lnTo>
                      <a:pt x="9060" y="390"/>
                    </a:lnTo>
                    <a:lnTo>
                      <a:pt x="360" y="390"/>
                    </a:lnTo>
                    <a:lnTo>
                      <a:pt x="360" y="1089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15" name="Freeform 238"/>
              <p:cNvSpPr/>
              <p:nvPr/>
            </p:nvSpPr>
            <p:spPr bwMode="auto">
              <a:xfrm>
                <a:off x="-1863725" y="3475038"/>
                <a:ext cx="387350" cy="587375"/>
              </a:xfrm>
              <a:custGeom>
                <a:avLst/>
                <a:gdLst/>
                <a:ahLst/>
                <a:cxnLst>
                  <a:cxn ang="0">
                    <a:pos x="0" y="4890"/>
                  </a:cxn>
                  <a:cxn ang="0">
                    <a:pos x="0" y="5010"/>
                  </a:cxn>
                  <a:cxn ang="0">
                    <a:pos x="30" y="5130"/>
                  </a:cxn>
                  <a:cxn ang="0">
                    <a:pos x="90" y="5250"/>
                  </a:cxn>
                  <a:cxn ang="0">
                    <a:pos x="120" y="5340"/>
                  </a:cxn>
                  <a:cxn ang="0">
                    <a:pos x="210" y="5430"/>
                  </a:cxn>
                  <a:cxn ang="0">
                    <a:pos x="270" y="5490"/>
                  </a:cxn>
                  <a:cxn ang="0">
                    <a:pos x="359" y="5520"/>
                  </a:cxn>
                  <a:cxn ang="0">
                    <a:pos x="480" y="5550"/>
                  </a:cxn>
                  <a:cxn ang="0">
                    <a:pos x="3210" y="5550"/>
                  </a:cxn>
                  <a:cxn ang="0">
                    <a:pos x="3300" y="5520"/>
                  </a:cxn>
                  <a:cxn ang="0">
                    <a:pos x="3390" y="5490"/>
                  </a:cxn>
                  <a:cxn ang="0">
                    <a:pos x="3450" y="5430"/>
                  </a:cxn>
                  <a:cxn ang="0">
                    <a:pos x="3540" y="5340"/>
                  </a:cxn>
                  <a:cxn ang="0">
                    <a:pos x="3600" y="5250"/>
                  </a:cxn>
                  <a:cxn ang="0">
                    <a:pos x="3630" y="5130"/>
                  </a:cxn>
                  <a:cxn ang="0">
                    <a:pos x="3660" y="5010"/>
                  </a:cxn>
                  <a:cxn ang="0">
                    <a:pos x="3660" y="4890"/>
                  </a:cxn>
                  <a:cxn ang="0">
                    <a:pos x="3660" y="660"/>
                  </a:cxn>
                  <a:cxn ang="0">
                    <a:pos x="3660" y="510"/>
                  </a:cxn>
                  <a:cxn ang="0">
                    <a:pos x="3630" y="390"/>
                  </a:cxn>
                  <a:cxn ang="0">
                    <a:pos x="3600" y="270"/>
                  </a:cxn>
                  <a:cxn ang="0">
                    <a:pos x="3540" y="180"/>
                  </a:cxn>
                  <a:cxn ang="0">
                    <a:pos x="3450" y="90"/>
                  </a:cxn>
                  <a:cxn ang="0">
                    <a:pos x="3390" y="30"/>
                  </a:cxn>
                  <a:cxn ang="0">
                    <a:pos x="3300" y="0"/>
                  </a:cxn>
                  <a:cxn ang="0">
                    <a:pos x="3210" y="0"/>
                  </a:cxn>
                  <a:cxn ang="0">
                    <a:pos x="3090" y="0"/>
                  </a:cxn>
                  <a:cxn ang="0">
                    <a:pos x="1830" y="3480"/>
                  </a:cxn>
                  <a:cxn ang="0">
                    <a:pos x="690" y="0"/>
                  </a:cxn>
                  <a:cxn ang="0">
                    <a:pos x="480" y="0"/>
                  </a:cxn>
                  <a:cxn ang="0">
                    <a:pos x="359" y="0"/>
                  </a:cxn>
                  <a:cxn ang="0">
                    <a:pos x="270" y="30"/>
                  </a:cxn>
                  <a:cxn ang="0">
                    <a:pos x="210" y="90"/>
                  </a:cxn>
                  <a:cxn ang="0">
                    <a:pos x="120" y="180"/>
                  </a:cxn>
                  <a:cxn ang="0">
                    <a:pos x="90" y="270"/>
                  </a:cxn>
                  <a:cxn ang="0">
                    <a:pos x="30" y="390"/>
                  </a:cxn>
                  <a:cxn ang="0">
                    <a:pos x="0" y="510"/>
                  </a:cxn>
                  <a:cxn ang="0">
                    <a:pos x="0" y="660"/>
                  </a:cxn>
                  <a:cxn ang="0">
                    <a:pos x="0" y="4890"/>
                  </a:cxn>
                </a:cxnLst>
                <a:rect l="0" t="0" r="r" b="b"/>
                <a:pathLst>
                  <a:path w="3660" h="5550">
                    <a:moveTo>
                      <a:pt x="0" y="4890"/>
                    </a:moveTo>
                    <a:lnTo>
                      <a:pt x="0" y="5010"/>
                    </a:lnTo>
                    <a:lnTo>
                      <a:pt x="30" y="5130"/>
                    </a:lnTo>
                    <a:lnTo>
                      <a:pt x="90" y="5250"/>
                    </a:lnTo>
                    <a:lnTo>
                      <a:pt x="120" y="5340"/>
                    </a:lnTo>
                    <a:lnTo>
                      <a:pt x="210" y="5430"/>
                    </a:lnTo>
                    <a:lnTo>
                      <a:pt x="270" y="5490"/>
                    </a:lnTo>
                    <a:lnTo>
                      <a:pt x="359" y="5520"/>
                    </a:lnTo>
                    <a:lnTo>
                      <a:pt x="480" y="5550"/>
                    </a:lnTo>
                    <a:lnTo>
                      <a:pt x="3210" y="5550"/>
                    </a:lnTo>
                    <a:lnTo>
                      <a:pt x="3300" y="5520"/>
                    </a:lnTo>
                    <a:lnTo>
                      <a:pt x="3390" y="5490"/>
                    </a:lnTo>
                    <a:lnTo>
                      <a:pt x="3450" y="5430"/>
                    </a:lnTo>
                    <a:lnTo>
                      <a:pt x="3540" y="5340"/>
                    </a:lnTo>
                    <a:lnTo>
                      <a:pt x="3600" y="5250"/>
                    </a:lnTo>
                    <a:lnTo>
                      <a:pt x="3630" y="5130"/>
                    </a:lnTo>
                    <a:lnTo>
                      <a:pt x="3660" y="5010"/>
                    </a:lnTo>
                    <a:lnTo>
                      <a:pt x="3660" y="4890"/>
                    </a:lnTo>
                    <a:lnTo>
                      <a:pt x="3660" y="660"/>
                    </a:lnTo>
                    <a:lnTo>
                      <a:pt x="3660" y="510"/>
                    </a:lnTo>
                    <a:lnTo>
                      <a:pt x="3630" y="390"/>
                    </a:lnTo>
                    <a:lnTo>
                      <a:pt x="3600" y="270"/>
                    </a:lnTo>
                    <a:lnTo>
                      <a:pt x="3540" y="180"/>
                    </a:lnTo>
                    <a:lnTo>
                      <a:pt x="3450" y="90"/>
                    </a:lnTo>
                    <a:lnTo>
                      <a:pt x="3390" y="30"/>
                    </a:lnTo>
                    <a:lnTo>
                      <a:pt x="3300" y="0"/>
                    </a:lnTo>
                    <a:lnTo>
                      <a:pt x="3210" y="0"/>
                    </a:lnTo>
                    <a:lnTo>
                      <a:pt x="3090" y="0"/>
                    </a:lnTo>
                    <a:lnTo>
                      <a:pt x="1830" y="3480"/>
                    </a:lnTo>
                    <a:lnTo>
                      <a:pt x="690" y="0"/>
                    </a:lnTo>
                    <a:lnTo>
                      <a:pt x="480" y="0"/>
                    </a:lnTo>
                    <a:lnTo>
                      <a:pt x="359" y="0"/>
                    </a:lnTo>
                    <a:lnTo>
                      <a:pt x="270" y="30"/>
                    </a:lnTo>
                    <a:lnTo>
                      <a:pt x="210" y="90"/>
                    </a:lnTo>
                    <a:lnTo>
                      <a:pt x="120" y="180"/>
                    </a:lnTo>
                    <a:lnTo>
                      <a:pt x="90" y="270"/>
                    </a:lnTo>
                    <a:lnTo>
                      <a:pt x="30" y="390"/>
                    </a:lnTo>
                    <a:lnTo>
                      <a:pt x="0" y="510"/>
                    </a:lnTo>
                    <a:lnTo>
                      <a:pt x="0" y="660"/>
                    </a:lnTo>
                    <a:lnTo>
                      <a:pt x="0" y="489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16" name="Freeform 239"/>
              <p:cNvSpPr/>
              <p:nvPr/>
            </p:nvSpPr>
            <p:spPr bwMode="auto">
              <a:xfrm>
                <a:off x="-1990725" y="3481388"/>
                <a:ext cx="203200" cy="179388"/>
              </a:xfrm>
              <a:custGeom>
                <a:avLst/>
                <a:gdLst/>
                <a:ahLst/>
                <a:cxnLst>
                  <a:cxn ang="0">
                    <a:pos x="0" y="1688"/>
                  </a:cxn>
                  <a:cxn ang="0">
                    <a:pos x="1710" y="960"/>
                  </a:cxn>
                  <a:cxn ang="0">
                    <a:pos x="1800" y="900"/>
                  </a:cxn>
                  <a:cxn ang="0">
                    <a:pos x="1890" y="780"/>
                  </a:cxn>
                  <a:cxn ang="0">
                    <a:pos x="1920" y="690"/>
                  </a:cxn>
                  <a:cxn ang="0">
                    <a:pos x="1890" y="570"/>
                  </a:cxn>
                  <a:cxn ang="0">
                    <a:pos x="1740" y="180"/>
                  </a:cxn>
                  <a:cxn ang="0">
                    <a:pos x="1650" y="90"/>
                  </a:cxn>
                  <a:cxn ang="0">
                    <a:pos x="1559" y="30"/>
                  </a:cxn>
                  <a:cxn ang="0">
                    <a:pos x="1440" y="0"/>
                  </a:cxn>
                  <a:cxn ang="0">
                    <a:pos x="1320" y="30"/>
                  </a:cxn>
                  <a:cxn ang="0">
                    <a:pos x="0" y="591"/>
                  </a:cxn>
                  <a:cxn ang="0">
                    <a:pos x="0" y="1688"/>
                  </a:cxn>
                </a:cxnLst>
                <a:rect l="0" t="0" r="r" b="b"/>
                <a:pathLst>
                  <a:path w="1920" h="1688">
                    <a:moveTo>
                      <a:pt x="0" y="1688"/>
                    </a:moveTo>
                    <a:lnTo>
                      <a:pt x="1710" y="960"/>
                    </a:lnTo>
                    <a:lnTo>
                      <a:pt x="1800" y="900"/>
                    </a:lnTo>
                    <a:lnTo>
                      <a:pt x="1890" y="780"/>
                    </a:lnTo>
                    <a:lnTo>
                      <a:pt x="1920" y="690"/>
                    </a:lnTo>
                    <a:lnTo>
                      <a:pt x="1890" y="570"/>
                    </a:lnTo>
                    <a:lnTo>
                      <a:pt x="1740" y="180"/>
                    </a:lnTo>
                    <a:lnTo>
                      <a:pt x="1650" y="90"/>
                    </a:lnTo>
                    <a:lnTo>
                      <a:pt x="1559" y="30"/>
                    </a:lnTo>
                    <a:lnTo>
                      <a:pt x="1440" y="0"/>
                    </a:lnTo>
                    <a:lnTo>
                      <a:pt x="1320" y="30"/>
                    </a:lnTo>
                    <a:lnTo>
                      <a:pt x="0" y="591"/>
                    </a:lnTo>
                    <a:lnTo>
                      <a:pt x="0" y="1688"/>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grpSp>
      </p:grpSp>
      <p:grpSp>
        <p:nvGrpSpPr>
          <p:cNvPr id="20" name="组合 296"/>
          <p:cNvGrpSpPr/>
          <p:nvPr/>
        </p:nvGrpSpPr>
        <p:grpSpPr>
          <a:xfrm>
            <a:off x="7811981" y="3688043"/>
            <a:ext cx="554779" cy="559170"/>
            <a:chOff x="12379325" y="6088063"/>
            <a:chExt cx="601663" cy="606425"/>
          </a:xfrm>
          <a:solidFill>
            <a:schemeClr val="tx1">
              <a:lumMod val="50000"/>
              <a:lumOff val="50000"/>
            </a:schemeClr>
          </a:solidFill>
        </p:grpSpPr>
        <p:sp>
          <p:nvSpPr>
            <p:cNvPr id="418" name="Freeform 721"/>
            <p:cNvSpPr/>
            <p:nvPr/>
          </p:nvSpPr>
          <p:spPr bwMode="auto">
            <a:xfrm>
              <a:off x="12379325" y="6088063"/>
              <a:ext cx="601663" cy="606425"/>
            </a:xfrm>
            <a:custGeom>
              <a:avLst/>
              <a:gdLst/>
              <a:ahLst/>
              <a:cxnLst>
                <a:cxn ang="0">
                  <a:pos x="346" y="190"/>
                </a:cxn>
                <a:cxn ang="0">
                  <a:pos x="338" y="237"/>
                </a:cxn>
                <a:cxn ang="0">
                  <a:pos x="320" y="278"/>
                </a:cxn>
                <a:cxn ang="0">
                  <a:pos x="299" y="302"/>
                </a:cxn>
                <a:cxn ang="0">
                  <a:pos x="265" y="329"/>
                </a:cxn>
                <a:cxn ang="0">
                  <a:pos x="220" y="345"/>
                </a:cxn>
                <a:cxn ang="0">
                  <a:pos x="189" y="347"/>
                </a:cxn>
                <a:cxn ang="0">
                  <a:pos x="142" y="341"/>
                </a:cxn>
                <a:cxn ang="0">
                  <a:pos x="102" y="320"/>
                </a:cxn>
                <a:cxn ang="0">
                  <a:pos x="79" y="302"/>
                </a:cxn>
                <a:cxn ang="0">
                  <a:pos x="51" y="265"/>
                </a:cxn>
                <a:cxn ang="0">
                  <a:pos x="36" y="223"/>
                </a:cxn>
                <a:cxn ang="0">
                  <a:pos x="32" y="190"/>
                </a:cxn>
                <a:cxn ang="0">
                  <a:pos x="38" y="143"/>
                </a:cxn>
                <a:cxn ang="0">
                  <a:pos x="59" y="102"/>
                </a:cxn>
                <a:cxn ang="0">
                  <a:pos x="79" y="80"/>
                </a:cxn>
                <a:cxn ang="0">
                  <a:pos x="114" y="53"/>
                </a:cxn>
                <a:cxn ang="0">
                  <a:pos x="157" y="37"/>
                </a:cxn>
                <a:cxn ang="0">
                  <a:pos x="189" y="33"/>
                </a:cxn>
                <a:cxn ang="0">
                  <a:pos x="236" y="41"/>
                </a:cxn>
                <a:cxn ang="0">
                  <a:pos x="277" y="62"/>
                </a:cxn>
                <a:cxn ang="0">
                  <a:pos x="299" y="80"/>
                </a:cxn>
                <a:cxn ang="0">
                  <a:pos x="328" y="117"/>
                </a:cxn>
                <a:cxn ang="0">
                  <a:pos x="342" y="159"/>
                </a:cxn>
                <a:cxn ang="0">
                  <a:pos x="363" y="190"/>
                </a:cxn>
                <a:cxn ang="0">
                  <a:pos x="379" y="172"/>
                </a:cxn>
                <a:cxn ang="0">
                  <a:pos x="365" y="117"/>
                </a:cxn>
                <a:cxn ang="0">
                  <a:pos x="336" y="70"/>
                </a:cxn>
                <a:cxn ang="0">
                  <a:pos x="295" y="33"/>
                </a:cxn>
                <a:cxn ang="0">
                  <a:pos x="246" y="8"/>
                </a:cxn>
                <a:cxn ang="0">
                  <a:pos x="189" y="0"/>
                </a:cxn>
                <a:cxn ang="0">
                  <a:pos x="151" y="4"/>
                </a:cxn>
                <a:cxn ang="0">
                  <a:pos x="98" y="23"/>
                </a:cxn>
                <a:cxn ang="0">
                  <a:pos x="55" y="55"/>
                </a:cxn>
                <a:cxn ang="0">
                  <a:pos x="22" y="100"/>
                </a:cxn>
                <a:cxn ang="0">
                  <a:pos x="4" y="151"/>
                </a:cxn>
                <a:cxn ang="0">
                  <a:pos x="0" y="190"/>
                </a:cxn>
                <a:cxn ang="0">
                  <a:pos x="8" y="247"/>
                </a:cxn>
                <a:cxn ang="0">
                  <a:pos x="32" y="296"/>
                </a:cxn>
                <a:cxn ang="0">
                  <a:pos x="69" y="337"/>
                </a:cxn>
                <a:cxn ang="0">
                  <a:pos x="116" y="365"/>
                </a:cxn>
                <a:cxn ang="0">
                  <a:pos x="169" y="380"/>
                </a:cxn>
                <a:cxn ang="0">
                  <a:pos x="208" y="380"/>
                </a:cxn>
                <a:cxn ang="0">
                  <a:pos x="263" y="365"/>
                </a:cxn>
                <a:cxn ang="0">
                  <a:pos x="310" y="337"/>
                </a:cxn>
                <a:cxn ang="0">
                  <a:pos x="346" y="296"/>
                </a:cxn>
                <a:cxn ang="0">
                  <a:pos x="371" y="247"/>
                </a:cxn>
                <a:cxn ang="0">
                  <a:pos x="379" y="190"/>
                </a:cxn>
              </a:cxnLst>
              <a:rect l="0" t="0" r="r" b="b"/>
              <a:pathLst>
                <a:path w="379" h="382">
                  <a:moveTo>
                    <a:pt x="363" y="190"/>
                  </a:moveTo>
                  <a:lnTo>
                    <a:pt x="346" y="190"/>
                  </a:lnTo>
                  <a:lnTo>
                    <a:pt x="346" y="190"/>
                  </a:lnTo>
                  <a:lnTo>
                    <a:pt x="344" y="206"/>
                  </a:lnTo>
                  <a:lnTo>
                    <a:pt x="342" y="223"/>
                  </a:lnTo>
                  <a:lnTo>
                    <a:pt x="338" y="237"/>
                  </a:lnTo>
                  <a:lnTo>
                    <a:pt x="334" y="251"/>
                  </a:lnTo>
                  <a:lnTo>
                    <a:pt x="328" y="265"/>
                  </a:lnTo>
                  <a:lnTo>
                    <a:pt x="320" y="278"/>
                  </a:lnTo>
                  <a:lnTo>
                    <a:pt x="310" y="290"/>
                  </a:lnTo>
                  <a:lnTo>
                    <a:pt x="299" y="302"/>
                  </a:lnTo>
                  <a:lnTo>
                    <a:pt x="299" y="302"/>
                  </a:lnTo>
                  <a:lnTo>
                    <a:pt x="289" y="312"/>
                  </a:lnTo>
                  <a:lnTo>
                    <a:pt x="277" y="320"/>
                  </a:lnTo>
                  <a:lnTo>
                    <a:pt x="265" y="329"/>
                  </a:lnTo>
                  <a:lnTo>
                    <a:pt x="250" y="335"/>
                  </a:lnTo>
                  <a:lnTo>
                    <a:pt x="236" y="341"/>
                  </a:lnTo>
                  <a:lnTo>
                    <a:pt x="220" y="345"/>
                  </a:lnTo>
                  <a:lnTo>
                    <a:pt x="206" y="347"/>
                  </a:lnTo>
                  <a:lnTo>
                    <a:pt x="189" y="347"/>
                  </a:lnTo>
                  <a:lnTo>
                    <a:pt x="189" y="347"/>
                  </a:lnTo>
                  <a:lnTo>
                    <a:pt x="173" y="347"/>
                  </a:lnTo>
                  <a:lnTo>
                    <a:pt x="157" y="345"/>
                  </a:lnTo>
                  <a:lnTo>
                    <a:pt x="142" y="341"/>
                  </a:lnTo>
                  <a:lnTo>
                    <a:pt x="128" y="335"/>
                  </a:lnTo>
                  <a:lnTo>
                    <a:pt x="114" y="329"/>
                  </a:lnTo>
                  <a:lnTo>
                    <a:pt x="102" y="320"/>
                  </a:lnTo>
                  <a:lnTo>
                    <a:pt x="89" y="312"/>
                  </a:lnTo>
                  <a:lnTo>
                    <a:pt x="79" y="302"/>
                  </a:lnTo>
                  <a:lnTo>
                    <a:pt x="79" y="302"/>
                  </a:lnTo>
                  <a:lnTo>
                    <a:pt x="69" y="290"/>
                  </a:lnTo>
                  <a:lnTo>
                    <a:pt x="59" y="278"/>
                  </a:lnTo>
                  <a:lnTo>
                    <a:pt x="51" y="265"/>
                  </a:lnTo>
                  <a:lnTo>
                    <a:pt x="45" y="251"/>
                  </a:lnTo>
                  <a:lnTo>
                    <a:pt x="38" y="237"/>
                  </a:lnTo>
                  <a:lnTo>
                    <a:pt x="36" y="223"/>
                  </a:lnTo>
                  <a:lnTo>
                    <a:pt x="32" y="206"/>
                  </a:lnTo>
                  <a:lnTo>
                    <a:pt x="32" y="190"/>
                  </a:lnTo>
                  <a:lnTo>
                    <a:pt x="32" y="190"/>
                  </a:lnTo>
                  <a:lnTo>
                    <a:pt x="32" y="174"/>
                  </a:lnTo>
                  <a:lnTo>
                    <a:pt x="36" y="159"/>
                  </a:lnTo>
                  <a:lnTo>
                    <a:pt x="38" y="143"/>
                  </a:lnTo>
                  <a:lnTo>
                    <a:pt x="45" y="129"/>
                  </a:lnTo>
                  <a:lnTo>
                    <a:pt x="51" y="117"/>
                  </a:lnTo>
                  <a:lnTo>
                    <a:pt x="59" y="102"/>
                  </a:lnTo>
                  <a:lnTo>
                    <a:pt x="69" y="90"/>
                  </a:lnTo>
                  <a:lnTo>
                    <a:pt x="79" y="80"/>
                  </a:lnTo>
                  <a:lnTo>
                    <a:pt x="79" y="80"/>
                  </a:lnTo>
                  <a:lnTo>
                    <a:pt x="89" y="70"/>
                  </a:lnTo>
                  <a:lnTo>
                    <a:pt x="102" y="62"/>
                  </a:lnTo>
                  <a:lnTo>
                    <a:pt x="114" y="53"/>
                  </a:lnTo>
                  <a:lnTo>
                    <a:pt x="128" y="45"/>
                  </a:lnTo>
                  <a:lnTo>
                    <a:pt x="142" y="41"/>
                  </a:lnTo>
                  <a:lnTo>
                    <a:pt x="157" y="37"/>
                  </a:lnTo>
                  <a:lnTo>
                    <a:pt x="173" y="35"/>
                  </a:lnTo>
                  <a:lnTo>
                    <a:pt x="189" y="33"/>
                  </a:lnTo>
                  <a:lnTo>
                    <a:pt x="189" y="33"/>
                  </a:lnTo>
                  <a:lnTo>
                    <a:pt x="206" y="35"/>
                  </a:lnTo>
                  <a:lnTo>
                    <a:pt x="220" y="37"/>
                  </a:lnTo>
                  <a:lnTo>
                    <a:pt x="236" y="41"/>
                  </a:lnTo>
                  <a:lnTo>
                    <a:pt x="250" y="45"/>
                  </a:lnTo>
                  <a:lnTo>
                    <a:pt x="265" y="53"/>
                  </a:lnTo>
                  <a:lnTo>
                    <a:pt x="277" y="62"/>
                  </a:lnTo>
                  <a:lnTo>
                    <a:pt x="289" y="70"/>
                  </a:lnTo>
                  <a:lnTo>
                    <a:pt x="299" y="80"/>
                  </a:lnTo>
                  <a:lnTo>
                    <a:pt x="299" y="80"/>
                  </a:lnTo>
                  <a:lnTo>
                    <a:pt x="310" y="90"/>
                  </a:lnTo>
                  <a:lnTo>
                    <a:pt x="320" y="102"/>
                  </a:lnTo>
                  <a:lnTo>
                    <a:pt x="328" y="117"/>
                  </a:lnTo>
                  <a:lnTo>
                    <a:pt x="334" y="129"/>
                  </a:lnTo>
                  <a:lnTo>
                    <a:pt x="338" y="143"/>
                  </a:lnTo>
                  <a:lnTo>
                    <a:pt x="342" y="159"/>
                  </a:lnTo>
                  <a:lnTo>
                    <a:pt x="344" y="174"/>
                  </a:lnTo>
                  <a:lnTo>
                    <a:pt x="346" y="190"/>
                  </a:lnTo>
                  <a:lnTo>
                    <a:pt x="363" y="190"/>
                  </a:lnTo>
                  <a:lnTo>
                    <a:pt x="379" y="190"/>
                  </a:lnTo>
                  <a:lnTo>
                    <a:pt x="379" y="190"/>
                  </a:lnTo>
                  <a:lnTo>
                    <a:pt x="379" y="172"/>
                  </a:lnTo>
                  <a:lnTo>
                    <a:pt x="375" y="151"/>
                  </a:lnTo>
                  <a:lnTo>
                    <a:pt x="371" y="135"/>
                  </a:lnTo>
                  <a:lnTo>
                    <a:pt x="365" y="117"/>
                  </a:lnTo>
                  <a:lnTo>
                    <a:pt x="356" y="100"/>
                  </a:lnTo>
                  <a:lnTo>
                    <a:pt x="346" y="84"/>
                  </a:lnTo>
                  <a:lnTo>
                    <a:pt x="336" y="70"/>
                  </a:lnTo>
                  <a:lnTo>
                    <a:pt x="324" y="55"/>
                  </a:lnTo>
                  <a:lnTo>
                    <a:pt x="310" y="43"/>
                  </a:lnTo>
                  <a:lnTo>
                    <a:pt x="295" y="33"/>
                  </a:lnTo>
                  <a:lnTo>
                    <a:pt x="279" y="23"/>
                  </a:lnTo>
                  <a:lnTo>
                    <a:pt x="263" y="15"/>
                  </a:lnTo>
                  <a:lnTo>
                    <a:pt x="246" y="8"/>
                  </a:lnTo>
                  <a:lnTo>
                    <a:pt x="228" y="4"/>
                  </a:lnTo>
                  <a:lnTo>
                    <a:pt x="208" y="2"/>
                  </a:lnTo>
                  <a:lnTo>
                    <a:pt x="189" y="0"/>
                  </a:lnTo>
                  <a:lnTo>
                    <a:pt x="189" y="0"/>
                  </a:lnTo>
                  <a:lnTo>
                    <a:pt x="169" y="2"/>
                  </a:lnTo>
                  <a:lnTo>
                    <a:pt x="151" y="4"/>
                  </a:lnTo>
                  <a:lnTo>
                    <a:pt x="132" y="8"/>
                  </a:lnTo>
                  <a:lnTo>
                    <a:pt x="116" y="15"/>
                  </a:lnTo>
                  <a:lnTo>
                    <a:pt x="98" y="23"/>
                  </a:lnTo>
                  <a:lnTo>
                    <a:pt x="83" y="33"/>
                  </a:lnTo>
                  <a:lnTo>
                    <a:pt x="69" y="43"/>
                  </a:lnTo>
                  <a:lnTo>
                    <a:pt x="55" y="55"/>
                  </a:lnTo>
                  <a:lnTo>
                    <a:pt x="42" y="70"/>
                  </a:lnTo>
                  <a:lnTo>
                    <a:pt x="32" y="84"/>
                  </a:lnTo>
                  <a:lnTo>
                    <a:pt x="22" y="100"/>
                  </a:lnTo>
                  <a:lnTo>
                    <a:pt x="14" y="117"/>
                  </a:lnTo>
                  <a:lnTo>
                    <a:pt x="8" y="135"/>
                  </a:lnTo>
                  <a:lnTo>
                    <a:pt x="4" y="151"/>
                  </a:lnTo>
                  <a:lnTo>
                    <a:pt x="0" y="172"/>
                  </a:lnTo>
                  <a:lnTo>
                    <a:pt x="0" y="190"/>
                  </a:lnTo>
                  <a:lnTo>
                    <a:pt x="0" y="190"/>
                  </a:lnTo>
                  <a:lnTo>
                    <a:pt x="0" y="210"/>
                  </a:lnTo>
                  <a:lnTo>
                    <a:pt x="4" y="229"/>
                  </a:lnTo>
                  <a:lnTo>
                    <a:pt x="8" y="247"/>
                  </a:lnTo>
                  <a:lnTo>
                    <a:pt x="14" y="265"/>
                  </a:lnTo>
                  <a:lnTo>
                    <a:pt x="22" y="282"/>
                  </a:lnTo>
                  <a:lnTo>
                    <a:pt x="32" y="296"/>
                  </a:lnTo>
                  <a:lnTo>
                    <a:pt x="42" y="312"/>
                  </a:lnTo>
                  <a:lnTo>
                    <a:pt x="55" y="325"/>
                  </a:lnTo>
                  <a:lnTo>
                    <a:pt x="69" y="337"/>
                  </a:lnTo>
                  <a:lnTo>
                    <a:pt x="83" y="349"/>
                  </a:lnTo>
                  <a:lnTo>
                    <a:pt x="98" y="357"/>
                  </a:lnTo>
                  <a:lnTo>
                    <a:pt x="116" y="365"/>
                  </a:lnTo>
                  <a:lnTo>
                    <a:pt x="132" y="371"/>
                  </a:lnTo>
                  <a:lnTo>
                    <a:pt x="151" y="378"/>
                  </a:lnTo>
                  <a:lnTo>
                    <a:pt x="169" y="380"/>
                  </a:lnTo>
                  <a:lnTo>
                    <a:pt x="189" y="382"/>
                  </a:lnTo>
                  <a:lnTo>
                    <a:pt x="189" y="382"/>
                  </a:lnTo>
                  <a:lnTo>
                    <a:pt x="208" y="380"/>
                  </a:lnTo>
                  <a:lnTo>
                    <a:pt x="228" y="378"/>
                  </a:lnTo>
                  <a:lnTo>
                    <a:pt x="246" y="371"/>
                  </a:lnTo>
                  <a:lnTo>
                    <a:pt x="263" y="365"/>
                  </a:lnTo>
                  <a:lnTo>
                    <a:pt x="279" y="357"/>
                  </a:lnTo>
                  <a:lnTo>
                    <a:pt x="295" y="349"/>
                  </a:lnTo>
                  <a:lnTo>
                    <a:pt x="310" y="337"/>
                  </a:lnTo>
                  <a:lnTo>
                    <a:pt x="324" y="325"/>
                  </a:lnTo>
                  <a:lnTo>
                    <a:pt x="336" y="312"/>
                  </a:lnTo>
                  <a:lnTo>
                    <a:pt x="346" y="296"/>
                  </a:lnTo>
                  <a:lnTo>
                    <a:pt x="356" y="282"/>
                  </a:lnTo>
                  <a:lnTo>
                    <a:pt x="365" y="265"/>
                  </a:lnTo>
                  <a:lnTo>
                    <a:pt x="371" y="247"/>
                  </a:lnTo>
                  <a:lnTo>
                    <a:pt x="375" y="229"/>
                  </a:lnTo>
                  <a:lnTo>
                    <a:pt x="379" y="210"/>
                  </a:lnTo>
                  <a:lnTo>
                    <a:pt x="379" y="190"/>
                  </a:lnTo>
                  <a:lnTo>
                    <a:pt x="363" y="19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19" name="Freeform 722"/>
            <p:cNvSpPr>
              <a:spLocks noEditPoints="1"/>
            </p:cNvSpPr>
            <p:nvPr/>
          </p:nvSpPr>
          <p:spPr bwMode="auto">
            <a:xfrm>
              <a:off x="12634913" y="6240463"/>
              <a:ext cx="284163" cy="336550"/>
            </a:xfrm>
            <a:custGeom>
              <a:avLst/>
              <a:gdLst/>
              <a:ahLst/>
              <a:cxnLst>
                <a:cxn ang="0">
                  <a:pos x="163" y="39"/>
                </a:cxn>
                <a:cxn ang="0">
                  <a:pos x="144" y="21"/>
                </a:cxn>
                <a:cxn ang="0">
                  <a:pos x="122" y="8"/>
                </a:cxn>
                <a:cxn ang="0">
                  <a:pos x="83" y="10"/>
                </a:cxn>
                <a:cxn ang="0">
                  <a:pos x="73" y="10"/>
                </a:cxn>
                <a:cxn ang="0">
                  <a:pos x="53" y="0"/>
                </a:cxn>
                <a:cxn ang="0">
                  <a:pos x="41" y="2"/>
                </a:cxn>
                <a:cxn ang="0">
                  <a:pos x="36" y="16"/>
                </a:cxn>
                <a:cxn ang="0">
                  <a:pos x="32" y="37"/>
                </a:cxn>
                <a:cxn ang="0">
                  <a:pos x="16" y="39"/>
                </a:cxn>
                <a:cxn ang="0">
                  <a:pos x="20" y="49"/>
                </a:cxn>
                <a:cxn ang="0">
                  <a:pos x="28" y="55"/>
                </a:cxn>
                <a:cxn ang="0">
                  <a:pos x="16" y="59"/>
                </a:cxn>
                <a:cxn ang="0">
                  <a:pos x="10" y="63"/>
                </a:cxn>
                <a:cxn ang="0">
                  <a:pos x="18" y="67"/>
                </a:cxn>
                <a:cxn ang="0">
                  <a:pos x="14" y="76"/>
                </a:cxn>
                <a:cxn ang="0">
                  <a:pos x="2" y="96"/>
                </a:cxn>
                <a:cxn ang="0">
                  <a:pos x="2" y="125"/>
                </a:cxn>
                <a:cxn ang="0">
                  <a:pos x="14" y="133"/>
                </a:cxn>
                <a:cxn ang="0">
                  <a:pos x="34" y="139"/>
                </a:cxn>
                <a:cxn ang="0">
                  <a:pos x="38" y="147"/>
                </a:cxn>
                <a:cxn ang="0">
                  <a:pos x="38" y="190"/>
                </a:cxn>
                <a:cxn ang="0">
                  <a:pos x="43" y="206"/>
                </a:cxn>
                <a:cxn ang="0">
                  <a:pos x="57" y="210"/>
                </a:cxn>
                <a:cxn ang="0">
                  <a:pos x="63" y="206"/>
                </a:cxn>
                <a:cxn ang="0">
                  <a:pos x="71" y="182"/>
                </a:cxn>
                <a:cxn ang="0">
                  <a:pos x="83" y="186"/>
                </a:cxn>
                <a:cxn ang="0">
                  <a:pos x="91" y="184"/>
                </a:cxn>
                <a:cxn ang="0">
                  <a:pos x="94" y="169"/>
                </a:cxn>
                <a:cxn ang="0">
                  <a:pos x="83" y="165"/>
                </a:cxn>
                <a:cxn ang="0">
                  <a:pos x="81" y="159"/>
                </a:cxn>
                <a:cxn ang="0">
                  <a:pos x="94" y="143"/>
                </a:cxn>
                <a:cxn ang="0">
                  <a:pos x="98" y="125"/>
                </a:cxn>
                <a:cxn ang="0">
                  <a:pos x="110" y="100"/>
                </a:cxn>
                <a:cxn ang="0">
                  <a:pos x="122" y="100"/>
                </a:cxn>
                <a:cxn ang="0">
                  <a:pos x="134" y="127"/>
                </a:cxn>
                <a:cxn ang="0">
                  <a:pos x="140" y="118"/>
                </a:cxn>
                <a:cxn ang="0">
                  <a:pos x="147" y="106"/>
                </a:cxn>
                <a:cxn ang="0">
                  <a:pos x="157" y="116"/>
                </a:cxn>
                <a:cxn ang="0">
                  <a:pos x="167" y="151"/>
                </a:cxn>
                <a:cxn ang="0">
                  <a:pos x="177" y="118"/>
                </a:cxn>
                <a:cxn ang="0">
                  <a:pos x="175" y="72"/>
                </a:cxn>
                <a:cxn ang="0">
                  <a:pos x="163" y="39"/>
                </a:cxn>
                <a:cxn ang="0">
                  <a:pos x="75" y="82"/>
                </a:cxn>
                <a:cxn ang="0">
                  <a:pos x="61" y="84"/>
                </a:cxn>
                <a:cxn ang="0">
                  <a:pos x="51" y="78"/>
                </a:cxn>
                <a:cxn ang="0">
                  <a:pos x="45" y="74"/>
                </a:cxn>
                <a:cxn ang="0">
                  <a:pos x="41" y="63"/>
                </a:cxn>
                <a:cxn ang="0">
                  <a:pos x="47" y="57"/>
                </a:cxn>
                <a:cxn ang="0">
                  <a:pos x="51" y="59"/>
                </a:cxn>
                <a:cxn ang="0">
                  <a:pos x="53" y="67"/>
                </a:cxn>
                <a:cxn ang="0">
                  <a:pos x="57" y="67"/>
                </a:cxn>
                <a:cxn ang="0">
                  <a:pos x="65" y="61"/>
                </a:cxn>
                <a:cxn ang="0">
                  <a:pos x="75" y="72"/>
                </a:cxn>
              </a:cxnLst>
              <a:rect l="0" t="0" r="r" b="b"/>
              <a:pathLst>
                <a:path w="179" h="212">
                  <a:moveTo>
                    <a:pt x="6" y="82"/>
                  </a:moveTo>
                  <a:lnTo>
                    <a:pt x="6" y="82"/>
                  </a:lnTo>
                  <a:close/>
                  <a:moveTo>
                    <a:pt x="163" y="39"/>
                  </a:moveTo>
                  <a:lnTo>
                    <a:pt x="163" y="39"/>
                  </a:lnTo>
                  <a:lnTo>
                    <a:pt x="155" y="29"/>
                  </a:lnTo>
                  <a:lnTo>
                    <a:pt x="144" y="21"/>
                  </a:lnTo>
                  <a:lnTo>
                    <a:pt x="134" y="14"/>
                  </a:lnTo>
                  <a:lnTo>
                    <a:pt x="122" y="8"/>
                  </a:lnTo>
                  <a:lnTo>
                    <a:pt x="122" y="8"/>
                  </a:lnTo>
                  <a:lnTo>
                    <a:pt x="110" y="4"/>
                  </a:lnTo>
                  <a:lnTo>
                    <a:pt x="104" y="4"/>
                  </a:lnTo>
                  <a:lnTo>
                    <a:pt x="83" y="10"/>
                  </a:lnTo>
                  <a:lnTo>
                    <a:pt x="83" y="10"/>
                  </a:lnTo>
                  <a:lnTo>
                    <a:pt x="79" y="12"/>
                  </a:lnTo>
                  <a:lnTo>
                    <a:pt x="73" y="10"/>
                  </a:lnTo>
                  <a:lnTo>
                    <a:pt x="65" y="6"/>
                  </a:lnTo>
                  <a:lnTo>
                    <a:pt x="57" y="0"/>
                  </a:lnTo>
                  <a:lnTo>
                    <a:pt x="53" y="0"/>
                  </a:lnTo>
                  <a:lnTo>
                    <a:pt x="47" y="0"/>
                  </a:lnTo>
                  <a:lnTo>
                    <a:pt x="47" y="0"/>
                  </a:lnTo>
                  <a:lnTo>
                    <a:pt x="41" y="2"/>
                  </a:lnTo>
                  <a:lnTo>
                    <a:pt x="38" y="6"/>
                  </a:lnTo>
                  <a:lnTo>
                    <a:pt x="36" y="10"/>
                  </a:lnTo>
                  <a:lnTo>
                    <a:pt x="36" y="16"/>
                  </a:lnTo>
                  <a:lnTo>
                    <a:pt x="36" y="29"/>
                  </a:lnTo>
                  <a:lnTo>
                    <a:pt x="36" y="35"/>
                  </a:lnTo>
                  <a:lnTo>
                    <a:pt x="32" y="37"/>
                  </a:lnTo>
                  <a:lnTo>
                    <a:pt x="32" y="37"/>
                  </a:lnTo>
                  <a:lnTo>
                    <a:pt x="18" y="39"/>
                  </a:lnTo>
                  <a:lnTo>
                    <a:pt x="16" y="39"/>
                  </a:lnTo>
                  <a:lnTo>
                    <a:pt x="14" y="41"/>
                  </a:lnTo>
                  <a:lnTo>
                    <a:pt x="16" y="43"/>
                  </a:lnTo>
                  <a:lnTo>
                    <a:pt x="20" y="49"/>
                  </a:lnTo>
                  <a:lnTo>
                    <a:pt x="20" y="49"/>
                  </a:lnTo>
                  <a:lnTo>
                    <a:pt x="26" y="53"/>
                  </a:lnTo>
                  <a:lnTo>
                    <a:pt x="28" y="55"/>
                  </a:lnTo>
                  <a:lnTo>
                    <a:pt x="26" y="57"/>
                  </a:lnTo>
                  <a:lnTo>
                    <a:pt x="24" y="57"/>
                  </a:lnTo>
                  <a:lnTo>
                    <a:pt x="16" y="59"/>
                  </a:lnTo>
                  <a:lnTo>
                    <a:pt x="12" y="61"/>
                  </a:lnTo>
                  <a:lnTo>
                    <a:pt x="10" y="63"/>
                  </a:lnTo>
                  <a:lnTo>
                    <a:pt x="10" y="63"/>
                  </a:lnTo>
                  <a:lnTo>
                    <a:pt x="14" y="67"/>
                  </a:lnTo>
                  <a:lnTo>
                    <a:pt x="18" y="67"/>
                  </a:lnTo>
                  <a:lnTo>
                    <a:pt x="18" y="67"/>
                  </a:lnTo>
                  <a:lnTo>
                    <a:pt x="18" y="69"/>
                  </a:lnTo>
                  <a:lnTo>
                    <a:pt x="18" y="72"/>
                  </a:lnTo>
                  <a:lnTo>
                    <a:pt x="14" y="76"/>
                  </a:lnTo>
                  <a:lnTo>
                    <a:pt x="6" y="82"/>
                  </a:lnTo>
                  <a:lnTo>
                    <a:pt x="6" y="82"/>
                  </a:lnTo>
                  <a:lnTo>
                    <a:pt x="2" y="96"/>
                  </a:lnTo>
                  <a:lnTo>
                    <a:pt x="0" y="110"/>
                  </a:lnTo>
                  <a:lnTo>
                    <a:pt x="0" y="118"/>
                  </a:lnTo>
                  <a:lnTo>
                    <a:pt x="2" y="125"/>
                  </a:lnTo>
                  <a:lnTo>
                    <a:pt x="6" y="129"/>
                  </a:lnTo>
                  <a:lnTo>
                    <a:pt x="14" y="133"/>
                  </a:lnTo>
                  <a:lnTo>
                    <a:pt x="14" y="133"/>
                  </a:lnTo>
                  <a:lnTo>
                    <a:pt x="22" y="135"/>
                  </a:lnTo>
                  <a:lnTo>
                    <a:pt x="28" y="137"/>
                  </a:lnTo>
                  <a:lnTo>
                    <a:pt x="34" y="139"/>
                  </a:lnTo>
                  <a:lnTo>
                    <a:pt x="36" y="143"/>
                  </a:lnTo>
                  <a:lnTo>
                    <a:pt x="38" y="147"/>
                  </a:lnTo>
                  <a:lnTo>
                    <a:pt x="38" y="147"/>
                  </a:lnTo>
                  <a:lnTo>
                    <a:pt x="38" y="159"/>
                  </a:lnTo>
                  <a:lnTo>
                    <a:pt x="38" y="169"/>
                  </a:lnTo>
                  <a:lnTo>
                    <a:pt x="38" y="190"/>
                  </a:lnTo>
                  <a:lnTo>
                    <a:pt x="38" y="190"/>
                  </a:lnTo>
                  <a:lnTo>
                    <a:pt x="38" y="198"/>
                  </a:lnTo>
                  <a:lnTo>
                    <a:pt x="43" y="206"/>
                  </a:lnTo>
                  <a:lnTo>
                    <a:pt x="49" y="210"/>
                  </a:lnTo>
                  <a:lnTo>
                    <a:pt x="53" y="212"/>
                  </a:lnTo>
                  <a:lnTo>
                    <a:pt x="57" y="210"/>
                  </a:lnTo>
                  <a:lnTo>
                    <a:pt x="57" y="210"/>
                  </a:lnTo>
                  <a:lnTo>
                    <a:pt x="59" y="208"/>
                  </a:lnTo>
                  <a:lnTo>
                    <a:pt x="63" y="206"/>
                  </a:lnTo>
                  <a:lnTo>
                    <a:pt x="67" y="198"/>
                  </a:lnTo>
                  <a:lnTo>
                    <a:pt x="71" y="182"/>
                  </a:lnTo>
                  <a:lnTo>
                    <a:pt x="71" y="182"/>
                  </a:lnTo>
                  <a:lnTo>
                    <a:pt x="75" y="180"/>
                  </a:lnTo>
                  <a:lnTo>
                    <a:pt x="77" y="180"/>
                  </a:lnTo>
                  <a:lnTo>
                    <a:pt x="83" y="186"/>
                  </a:lnTo>
                  <a:lnTo>
                    <a:pt x="87" y="188"/>
                  </a:lnTo>
                  <a:lnTo>
                    <a:pt x="89" y="188"/>
                  </a:lnTo>
                  <a:lnTo>
                    <a:pt x="91" y="184"/>
                  </a:lnTo>
                  <a:lnTo>
                    <a:pt x="94" y="175"/>
                  </a:lnTo>
                  <a:lnTo>
                    <a:pt x="94" y="175"/>
                  </a:lnTo>
                  <a:lnTo>
                    <a:pt x="94" y="169"/>
                  </a:lnTo>
                  <a:lnTo>
                    <a:pt x="91" y="167"/>
                  </a:lnTo>
                  <a:lnTo>
                    <a:pt x="87" y="165"/>
                  </a:lnTo>
                  <a:lnTo>
                    <a:pt x="83" y="165"/>
                  </a:lnTo>
                  <a:lnTo>
                    <a:pt x="83" y="163"/>
                  </a:lnTo>
                  <a:lnTo>
                    <a:pt x="81" y="159"/>
                  </a:lnTo>
                  <a:lnTo>
                    <a:pt x="81" y="159"/>
                  </a:lnTo>
                  <a:lnTo>
                    <a:pt x="83" y="153"/>
                  </a:lnTo>
                  <a:lnTo>
                    <a:pt x="89" y="147"/>
                  </a:lnTo>
                  <a:lnTo>
                    <a:pt x="94" y="143"/>
                  </a:lnTo>
                  <a:lnTo>
                    <a:pt x="96" y="137"/>
                  </a:lnTo>
                  <a:lnTo>
                    <a:pt x="96" y="137"/>
                  </a:lnTo>
                  <a:lnTo>
                    <a:pt x="98" y="125"/>
                  </a:lnTo>
                  <a:lnTo>
                    <a:pt x="102" y="110"/>
                  </a:lnTo>
                  <a:lnTo>
                    <a:pt x="106" y="104"/>
                  </a:lnTo>
                  <a:lnTo>
                    <a:pt x="110" y="100"/>
                  </a:lnTo>
                  <a:lnTo>
                    <a:pt x="116" y="98"/>
                  </a:lnTo>
                  <a:lnTo>
                    <a:pt x="122" y="100"/>
                  </a:lnTo>
                  <a:lnTo>
                    <a:pt x="122" y="100"/>
                  </a:lnTo>
                  <a:lnTo>
                    <a:pt x="126" y="108"/>
                  </a:lnTo>
                  <a:lnTo>
                    <a:pt x="130" y="120"/>
                  </a:lnTo>
                  <a:lnTo>
                    <a:pt x="134" y="127"/>
                  </a:lnTo>
                  <a:lnTo>
                    <a:pt x="136" y="129"/>
                  </a:lnTo>
                  <a:lnTo>
                    <a:pt x="138" y="127"/>
                  </a:lnTo>
                  <a:lnTo>
                    <a:pt x="140" y="118"/>
                  </a:lnTo>
                  <a:lnTo>
                    <a:pt x="140" y="118"/>
                  </a:lnTo>
                  <a:lnTo>
                    <a:pt x="144" y="108"/>
                  </a:lnTo>
                  <a:lnTo>
                    <a:pt x="147" y="106"/>
                  </a:lnTo>
                  <a:lnTo>
                    <a:pt x="149" y="106"/>
                  </a:lnTo>
                  <a:lnTo>
                    <a:pt x="153" y="110"/>
                  </a:lnTo>
                  <a:lnTo>
                    <a:pt x="157" y="116"/>
                  </a:lnTo>
                  <a:lnTo>
                    <a:pt x="163" y="135"/>
                  </a:lnTo>
                  <a:lnTo>
                    <a:pt x="167" y="151"/>
                  </a:lnTo>
                  <a:lnTo>
                    <a:pt x="167" y="151"/>
                  </a:lnTo>
                  <a:lnTo>
                    <a:pt x="171" y="143"/>
                  </a:lnTo>
                  <a:lnTo>
                    <a:pt x="175" y="133"/>
                  </a:lnTo>
                  <a:lnTo>
                    <a:pt x="177" y="118"/>
                  </a:lnTo>
                  <a:lnTo>
                    <a:pt x="179" y="104"/>
                  </a:lnTo>
                  <a:lnTo>
                    <a:pt x="179" y="88"/>
                  </a:lnTo>
                  <a:lnTo>
                    <a:pt x="175" y="72"/>
                  </a:lnTo>
                  <a:lnTo>
                    <a:pt x="171" y="55"/>
                  </a:lnTo>
                  <a:lnTo>
                    <a:pt x="163" y="39"/>
                  </a:lnTo>
                  <a:lnTo>
                    <a:pt x="163" y="39"/>
                  </a:lnTo>
                  <a:close/>
                  <a:moveTo>
                    <a:pt x="77" y="80"/>
                  </a:moveTo>
                  <a:lnTo>
                    <a:pt x="77" y="80"/>
                  </a:lnTo>
                  <a:lnTo>
                    <a:pt x="75" y="82"/>
                  </a:lnTo>
                  <a:lnTo>
                    <a:pt x="73" y="84"/>
                  </a:lnTo>
                  <a:lnTo>
                    <a:pt x="67" y="86"/>
                  </a:lnTo>
                  <a:lnTo>
                    <a:pt x="61" y="84"/>
                  </a:lnTo>
                  <a:lnTo>
                    <a:pt x="55" y="82"/>
                  </a:lnTo>
                  <a:lnTo>
                    <a:pt x="55" y="82"/>
                  </a:lnTo>
                  <a:lnTo>
                    <a:pt x="51" y="78"/>
                  </a:lnTo>
                  <a:lnTo>
                    <a:pt x="51" y="78"/>
                  </a:lnTo>
                  <a:lnTo>
                    <a:pt x="45" y="74"/>
                  </a:lnTo>
                  <a:lnTo>
                    <a:pt x="45" y="74"/>
                  </a:lnTo>
                  <a:lnTo>
                    <a:pt x="41" y="69"/>
                  </a:lnTo>
                  <a:lnTo>
                    <a:pt x="41" y="65"/>
                  </a:lnTo>
                  <a:lnTo>
                    <a:pt x="41" y="63"/>
                  </a:lnTo>
                  <a:lnTo>
                    <a:pt x="41" y="63"/>
                  </a:lnTo>
                  <a:lnTo>
                    <a:pt x="43" y="59"/>
                  </a:lnTo>
                  <a:lnTo>
                    <a:pt x="47" y="57"/>
                  </a:lnTo>
                  <a:lnTo>
                    <a:pt x="49" y="57"/>
                  </a:lnTo>
                  <a:lnTo>
                    <a:pt x="49" y="57"/>
                  </a:lnTo>
                  <a:lnTo>
                    <a:pt x="51" y="59"/>
                  </a:lnTo>
                  <a:lnTo>
                    <a:pt x="51" y="61"/>
                  </a:lnTo>
                  <a:lnTo>
                    <a:pt x="51" y="65"/>
                  </a:lnTo>
                  <a:lnTo>
                    <a:pt x="53" y="67"/>
                  </a:lnTo>
                  <a:lnTo>
                    <a:pt x="53" y="67"/>
                  </a:lnTo>
                  <a:lnTo>
                    <a:pt x="55" y="69"/>
                  </a:lnTo>
                  <a:lnTo>
                    <a:pt x="57" y="67"/>
                  </a:lnTo>
                  <a:lnTo>
                    <a:pt x="61" y="61"/>
                  </a:lnTo>
                  <a:lnTo>
                    <a:pt x="61" y="61"/>
                  </a:lnTo>
                  <a:lnTo>
                    <a:pt x="65" y="61"/>
                  </a:lnTo>
                  <a:lnTo>
                    <a:pt x="67" y="61"/>
                  </a:lnTo>
                  <a:lnTo>
                    <a:pt x="73" y="65"/>
                  </a:lnTo>
                  <a:lnTo>
                    <a:pt x="75" y="72"/>
                  </a:lnTo>
                  <a:lnTo>
                    <a:pt x="77" y="80"/>
                  </a:lnTo>
                  <a:lnTo>
                    <a:pt x="77" y="8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20" name="Line 723"/>
            <p:cNvSpPr>
              <a:spLocks noChangeShapeType="1"/>
            </p:cNvSpPr>
            <p:nvPr/>
          </p:nvSpPr>
          <p:spPr bwMode="auto">
            <a:xfrm>
              <a:off x="12644438" y="6370638"/>
              <a:ext cx="1588" cy="1588"/>
            </a:xfrm>
            <a:prstGeom prst="line">
              <a:avLst/>
            </a:pr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21" name="Freeform 724"/>
            <p:cNvSpPr/>
            <p:nvPr/>
          </p:nvSpPr>
          <p:spPr bwMode="auto">
            <a:xfrm>
              <a:off x="12634913" y="6240463"/>
              <a:ext cx="284163" cy="336550"/>
            </a:xfrm>
            <a:custGeom>
              <a:avLst/>
              <a:gdLst/>
              <a:ahLst/>
              <a:cxnLst>
                <a:cxn ang="0">
                  <a:pos x="163" y="39"/>
                </a:cxn>
                <a:cxn ang="0">
                  <a:pos x="144" y="21"/>
                </a:cxn>
                <a:cxn ang="0">
                  <a:pos x="122" y="8"/>
                </a:cxn>
                <a:cxn ang="0">
                  <a:pos x="110" y="4"/>
                </a:cxn>
                <a:cxn ang="0">
                  <a:pos x="83" y="10"/>
                </a:cxn>
                <a:cxn ang="0">
                  <a:pos x="79" y="12"/>
                </a:cxn>
                <a:cxn ang="0">
                  <a:pos x="65" y="6"/>
                </a:cxn>
                <a:cxn ang="0">
                  <a:pos x="53" y="0"/>
                </a:cxn>
                <a:cxn ang="0">
                  <a:pos x="47" y="0"/>
                </a:cxn>
                <a:cxn ang="0">
                  <a:pos x="38" y="6"/>
                </a:cxn>
                <a:cxn ang="0">
                  <a:pos x="36" y="16"/>
                </a:cxn>
                <a:cxn ang="0">
                  <a:pos x="36" y="35"/>
                </a:cxn>
                <a:cxn ang="0">
                  <a:pos x="32" y="37"/>
                </a:cxn>
                <a:cxn ang="0">
                  <a:pos x="16" y="39"/>
                </a:cxn>
                <a:cxn ang="0">
                  <a:pos x="16" y="43"/>
                </a:cxn>
                <a:cxn ang="0">
                  <a:pos x="20" y="49"/>
                </a:cxn>
                <a:cxn ang="0">
                  <a:pos x="28" y="55"/>
                </a:cxn>
                <a:cxn ang="0">
                  <a:pos x="24" y="57"/>
                </a:cxn>
                <a:cxn ang="0">
                  <a:pos x="12" y="61"/>
                </a:cxn>
                <a:cxn ang="0">
                  <a:pos x="10" y="63"/>
                </a:cxn>
                <a:cxn ang="0">
                  <a:pos x="18" y="67"/>
                </a:cxn>
                <a:cxn ang="0">
                  <a:pos x="18" y="69"/>
                </a:cxn>
                <a:cxn ang="0">
                  <a:pos x="14" y="76"/>
                </a:cxn>
                <a:cxn ang="0">
                  <a:pos x="6" y="82"/>
                </a:cxn>
                <a:cxn ang="0">
                  <a:pos x="0" y="110"/>
                </a:cxn>
                <a:cxn ang="0">
                  <a:pos x="2" y="125"/>
                </a:cxn>
                <a:cxn ang="0">
                  <a:pos x="14" y="133"/>
                </a:cxn>
                <a:cxn ang="0">
                  <a:pos x="22" y="135"/>
                </a:cxn>
                <a:cxn ang="0">
                  <a:pos x="34" y="139"/>
                </a:cxn>
                <a:cxn ang="0">
                  <a:pos x="38" y="147"/>
                </a:cxn>
                <a:cxn ang="0">
                  <a:pos x="38" y="159"/>
                </a:cxn>
                <a:cxn ang="0">
                  <a:pos x="38" y="190"/>
                </a:cxn>
                <a:cxn ang="0">
                  <a:pos x="38" y="198"/>
                </a:cxn>
                <a:cxn ang="0">
                  <a:pos x="49" y="210"/>
                </a:cxn>
                <a:cxn ang="0">
                  <a:pos x="57" y="210"/>
                </a:cxn>
                <a:cxn ang="0">
                  <a:pos x="59" y="208"/>
                </a:cxn>
                <a:cxn ang="0">
                  <a:pos x="67" y="198"/>
                </a:cxn>
                <a:cxn ang="0">
                  <a:pos x="71" y="182"/>
                </a:cxn>
                <a:cxn ang="0">
                  <a:pos x="77" y="180"/>
                </a:cxn>
                <a:cxn ang="0">
                  <a:pos x="87" y="188"/>
                </a:cxn>
                <a:cxn ang="0">
                  <a:pos x="91" y="184"/>
                </a:cxn>
                <a:cxn ang="0">
                  <a:pos x="94" y="175"/>
                </a:cxn>
                <a:cxn ang="0">
                  <a:pos x="91" y="167"/>
                </a:cxn>
                <a:cxn ang="0">
                  <a:pos x="83" y="165"/>
                </a:cxn>
                <a:cxn ang="0">
                  <a:pos x="81" y="159"/>
                </a:cxn>
                <a:cxn ang="0">
                  <a:pos x="83" y="153"/>
                </a:cxn>
                <a:cxn ang="0">
                  <a:pos x="94" y="143"/>
                </a:cxn>
                <a:cxn ang="0">
                  <a:pos x="96" y="137"/>
                </a:cxn>
                <a:cxn ang="0">
                  <a:pos x="102" y="110"/>
                </a:cxn>
                <a:cxn ang="0">
                  <a:pos x="110" y="100"/>
                </a:cxn>
                <a:cxn ang="0">
                  <a:pos x="122" y="100"/>
                </a:cxn>
                <a:cxn ang="0">
                  <a:pos x="126" y="108"/>
                </a:cxn>
                <a:cxn ang="0">
                  <a:pos x="134" y="127"/>
                </a:cxn>
                <a:cxn ang="0">
                  <a:pos x="138" y="127"/>
                </a:cxn>
                <a:cxn ang="0">
                  <a:pos x="140" y="118"/>
                </a:cxn>
                <a:cxn ang="0">
                  <a:pos x="147" y="106"/>
                </a:cxn>
                <a:cxn ang="0">
                  <a:pos x="153" y="110"/>
                </a:cxn>
                <a:cxn ang="0">
                  <a:pos x="163" y="135"/>
                </a:cxn>
                <a:cxn ang="0">
                  <a:pos x="167" y="151"/>
                </a:cxn>
                <a:cxn ang="0">
                  <a:pos x="175" y="133"/>
                </a:cxn>
                <a:cxn ang="0">
                  <a:pos x="179" y="104"/>
                </a:cxn>
                <a:cxn ang="0">
                  <a:pos x="175" y="72"/>
                </a:cxn>
                <a:cxn ang="0">
                  <a:pos x="163" y="39"/>
                </a:cxn>
              </a:cxnLst>
              <a:rect l="0" t="0" r="r" b="b"/>
              <a:pathLst>
                <a:path w="179" h="212">
                  <a:moveTo>
                    <a:pt x="163" y="39"/>
                  </a:moveTo>
                  <a:lnTo>
                    <a:pt x="163" y="39"/>
                  </a:lnTo>
                  <a:lnTo>
                    <a:pt x="155" y="29"/>
                  </a:lnTo>
                  <a:lnTo>
                    <a:pt x="144" y="21"/>
                  </a:lnTo>
                  <a:lnTo>
                    <a:pt x="134" y="14"/>
                  </a:lnTo>
                  <a:lnTo>
                    <a:pt x="122" y="8"/>
                  </a:lnTo>
                  <a:lnTo>
                    <a:pt x="122" y="8"/>
                  </a:lnTo>
                  <a:lnTo>
                    <a:pt x="110" y="4"/>
                  </a:lnTo>
                  <a:lnTo>
                    <a:pt x="104" y="4"/>
                  </a:lnTo>
                  <a:lnTo>
                    <a:pt x="83" y="10"/>
                  </a:lnTo>
                  <a:lnTo>
                    <a:pt x="83" y="10"/>
                  </a:lnTo>
                  <a:lnTo>
                    <a:pt x="79" y="12"/>
                  </a:lnTo>
                  <a:lnTo>
                    <a:pt x="73" y="10"/>
                  </a:lnTo>
                  <a:lnTo>
                    <a:pt x="65" y="6"/>
                  </a:lnTo>
                  <a:lnTo>
                    <a:pt x="57" y="0"/>
                  </a:lnTo>
                  <a:lnTo>
                    <a:pt x="53" y="0"/>
                  </a:lnTo>
                  <a:lnTo>
                    <a:pt x="47" y="0"/>
                  </a:lnTo>
                  <a:lnTo>
                    <a:pt x="47" y="0"/>
                  </a:lnTo>
                  <a:lnTo>
                    <a:pt x="41" y="2"/>
                  </a:lnTo>
                  <a:lnTo>
                    <a:pt x="38" y="6"/>
                  </a:lnTo>
                  <a:lnTo>
                    <a:pt x="36" y="10"/>
                  </a:lnTo>
                  <a:lnTo>
                    <a:pt x="36" y="16"/>
                  </a:lnTo>
                  <a:lnTo>
                    <a:pt x="36" y="29"/>
                  </a:lnTo>
                  <a:lnTo>
                    <a:pt x="36" y="35"/>
                  </a:lnTo>
                  <a:lnTo>
                    <a:pt x="32" y="37"/>
                  </a:lnTo>
                  <a:lnTo>
                    <a:pt x="32" y="37"/>
                  </a:lnTo>
                  <a:lnTo>
                    <a:pt x="18" y="39"/>
                  </a:lnTo>
                  <a:lnTo>
                    <a:pt x="16" y="39"/>
                  </a:lnTo>
                  <a:lnTo>
                    <a:pt x="14" y="41"/>
                  </a:lnTo>
                  <a:lnTo>
                    <a:pt x="16" y="43"/>
                  </a:lnTo>
                  <a:lnTo>
                    <a:pt x="20" y="49"/>
                  </a:lnTo>
                  <a:lnTo>
                    <a:pt x="20" y="49"/>
                  </a:lnTo>
                  <a:lnTo>
                    <a:pt x="26" y="53"/>
                  </a:lnTo>
                  <a:lnTo>
                    <a:pt x="28" y="55"/>
                  </a:lnTo>
                  <a:lnTo>
                    <a:pt x="26" y="57"/>
                  </a:lnTo>
                  <a:lnTo>
                    <a:pt x="24" y="57"/>
                  </a:lnTo>
                  <a:lnTo>
                    <a:pt x="16" y="59"/>
                  </a:lnTo>
                  <a:lnTo>
                    <a:pt x="12" y="61"/>
                  </a:lnTo>
                  <a:lnTo>
                    <a:pt x="10" y="63"/>
                  </a:lnTo>
                  <a:lnTo>
                    <a:pt x="10" y="63"/>
                  </a:lnTo>
                  <a:lnTo>
                    <a:pt x="14" y="67"/>
                  </a:lnTo>
                  <a:lnTo>
                    <a:pt x="18" y="67"/>
                  </a:lnTo>
                  <a:lnTo>
                    <a:pt x="18" y="67"/>
                  </a:lnTo>
                  <a:lnTo>
                    <a:pt x="18" y="69"/>
                  </a:lnTo>
                  <a:lnTo>
                    <a:pt x="18" y="72"/>
                  </a:lnTo>
                  <a:lnTo>
                    <a:pt x="14" y="76"/>
                  </a:lnTo>
                  <a:lnTo>
                    <a:pt x="6" y="82"/>
                  </a:lnTo>
                  <a:lnTo>
                    <a:pt x="6" y="82"/>
                  </a:lnTo>
                  <a:lnTo>
                    <a:pt x="2" y="96"/>
                  </a:lnTo>
                  <a:lnTo>
                    <a:pt x="0" y="110"/>
                  </a:lnTo>
                  <a:lnTo>
                    <a:pt x="0" y="118"/>
                  </a:lnTo>
                  <a:lnTo>
                    <a:pt x="2" y="125"/>
                  </a:lnTo>
                  <a:lnTo>
                    <a:pt x="6" y="129"/>
                  </a:lnTo>
                  <a:lnTo>
                    <a:pt x="14" y="133"/>
                  </a:lnTo>
                  <a:lnTo>
                    <a:pt x="14" y="133"/>
                  </a:lnTo>
                  <a:lnTo>
                    <a:pt x="22" y="135"/>
                  </a:lnTo>
                  <a:lnTo>
                    <a:pt x="28" y="137"/>
                  </a:lnTo>
                  <a:lnTo>
                    <a:pt x="34" y="139"/>
                  </a:lnTo>
                  <a:lnTo>
                    <a:pt x="36" y="143"/>
                  </a:lnTo>
                  <a:lnTo>
                    <a:pt x="38" y="147"/>
                  </a:lnTo>
                  <a:lnTo>
                    <a:pt x="38" y="147"/>
                  </a:lnTo>
                  <a:lnTo>
                    <a:pt x="38" y="159"/>
                  </a:lnTo>
                  <a:lnTo>
                    <a:pt x="38" y="169"/>
                  </a:lnTo>
                  <a:lnTo>
                    <a:pt x="38" y="190"/>
                  </a:lnTo>
                  <a:lnTo>
                    <a:pt x="38" y="190"/>
                  </a:lnTo>
                  <a:lnTo>
                    <a:pt x="38" y="198"/>
                  </a:lnTo>
                  <a:lnTo>
                    <a:pt x="43" y="206"/>
                  </a:lnTo>
                  <a:lnTo>
                    <a:pt x="49" y="210"/>
                  </a:lnTo>
                  <a:lnTo>
                    <a:pt x="53" y="212"/>
                  </a:lnTo>
                  <a:lnTo>
                    <a:pt x="57" y="210"/>
                  </a:lnTo>
                  <a:lnTo>
                    <a:pt x="57" y="210"/>
                  </a:lnTo>
                  <a:lnTo>
                    <a:pt x="59" y="208"/>
                  </a:lnTo>
                  <a:lnTo>
                    <a:pt x="63" y="206"/>
                  </a:lnTo>
                  <a:lnTo>
                    <a:pt x="67" y="198"/>
                  </a:lnTo>
                  <a:lnTo>
                    <a:pt x="71" y="182"/>
                  </a:lnTo>
                  <a:lnTo>
                    <a:pt x="71" y="182"/>
                  </a:lnTo>
                  <a:lnTo>
                    <a:pt x="75" y="180"/>
                  </a:lnTo>
                  <a:lnTo>
                    <a:pt x="77" y="180"/>
                  </a:lnTo>
                  <a:lnTo>
                    <a:pt x="83" y="186"/>
                  </a:lnTo>
                  <a:lnTo>
                    <a:pt x="87" y="188"/>
                  </a:lnTo>
                  <a:lnTo>
                    <a:pt x="89" y="188"/>
                  </a:lnTo>
                  <a:lnTo>
                    <a:pt x="91" y="184"/>
                  </a:lnTo>
                  <a:lnTo>
                    <a:pt x="94" y="175"/>
                  </a:lnTo>
                  <a:lnTo>
                    <a:pt x="94" y="175"/>
                  </a:lnTo>
                  <a:lnTo>
                    <a:pt x="94" y="169"/>
                  </a:lnTo>
                  <a:lnTo>
                    <a:pt x="91" y="167"/>
                  </a:lnTo>
                  <a:lnTo>
                    <a:pt x="87" y="165"/>
                  </a:lnTo>
                  <a:lnTo>
                    <a:pt x="83" y="165"/>
                  </a:lnTo>
                  <a:lnTo>
                    <a:pt x="83" y="163"/>
                  </a:lnTo>
                  <a:lnTo>
                    <a:pt x="81" y="159"/>
                  </a:lnTo>
                  <a:lnTo>
                    <a:pt x="81" y="159"/>
                  </a:lnTo>
                  <a:lnTo>
                    <a:pt x="83" y="153"/>
                  </a:lnTo>
                  <a:lnTo>
                    <a:pt x="89" y="147"/>
                  </a:lnTo>
                  <a:lnTo>
                    <a:pt x="94" y="143"/>
                  </a:lnTo>
                  <a:lnTo>
                    <a:pt x="96" y="137"/>
                  </a:lnTo>
                  <a:lnTo>
                    <a:pt x="96" y="137"/>
                  </a:lnTo>
                  <a:lnTo>
                    <a:pt x="98" y="125"/>
                  </a:lnTo>
                  <a:lnTo>
                    <a:pt x="102" y="110"/>
                  </a:lnTo>
                  <a:lnTo>
                    <a:pt x="106" y="104"/>
                  </a:lnTo>
                  <a:lnTo>
                    <a:pt x="110" y="100"/>
                  </a:lnTo>
                  <a:lnTo>
                    <a:pt x="116" y="98"/>
                  </a:lnTo>
                  <a:lnTo>
                    <a:pt x="122" y="100"/>
                  </a:lnTo>
                  <a:lnTo>
                    <a:pt x="122" y="100"/>
                  </a:lnTo>
                  <a:lnTo>
                    <a:pt x="126" y="108"/>
                  </a:lnTo>
                  <a:lnTo>
                    <a:pt x="130" y="120"/>
                  </a:lnTo>
                  <a:lnTo>
                    <a:pt x="134" y="127"/>
                  </a:lnTo>
                  <a:lnTo>
                    <a:pt x="136" y="129"/>
                  </a:lnTo>
                  <a:lnTo>
                    <a:pt x="138" y="127"/>
                  </a:lnTo>
                  <a:lnTo>
                    <a:pt x="140" y="118"/>
                  </a:lnTo>
                  <a:lnTo>
                    <a:pt x="140" y="118"/>
                  </a:lnTo>
                  <a:lnTo>
                    <a:pt x="144" y="108"/>
                  </a:lnTo>
                  <a:lnTo>
                    <a:pt x="147" y="106"/>
                  </a:lnTo>
                  <a:lnTo>
                    <a:pt x="149" y="106"/>
                  </a:lnTo>
                  <a:lnTo>
                    <a:pt x="153" y="110"/>
                  </a:lnTo>
                  <a:lnTo>
                    <a:pt x="157" y="116"/>
                  </a:lnTo>
                  <a:lnTo>
                    <a:pt x="163" y="135"/>
                  </a:lnTo>
                  <a:lnTo>
                    <a:pt x="167" y="151"/>
                  </a:lnTo>
                  <a:lnTo>
                    <a:pt x="167" y="151"/>
                  </a:lnTo>
                  <a:lnTo>
                    <a:pt x="171" y="143"/>
                  </a:lnTo>
                  <a:lnTo>
                    <a:pt x="175" y="133"/>
                  </a:lnTo>
                  <a:lnTo>
                    <a:pt x="177" y="118"/>
                  </a:lnTo>
                  <a:lnTo>
                    <a:pt x="179" y="104"/>
                  </a:lnTo>
                  <a:lnTo>
                    <a:pt x="179" y="88"/>
                  </a:lnTo>
                  <a:lnTo>
                    <a:pt x="175" y="72"/>
                  </a:lnTo>
                  <a:lnTo>
                    <a:pt x="171" y="55"/>
                  </a:lnTo>
                  <a:lnTo>
                    <a:pt x="163" y="39"/>
                  </a:lnTo>
                  <a:lnTo>
                    <a:pt x="163" y="39"/>
                  </a:lnTo>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22" name="Freeform 725"/>
            <p:cNvSpPr/>
            <p:nvPr/>
          </p:nvSpPr>
          <p:spPr bwMode="auto">
            <a:xfrm>
              <a:off x="12700000" y="6330950"/>
              <a:ext cx="57150" cy="46038"/>
            </a:xfrm>
            <a:custGeom>
              <a:avLst/>
              <a:gdLst/>
              <a:ahLst/>
              <a:cxnLst>
                <a:cxn ang="0">
                  <a:pos x="36" y="23"/>
                </a:cxn>
                <a:cxn ang="0">
                  <a:pos x="36" y="23"/>
                </a:cxn>
                <a:cxn ang="0">
                  <a:pos x="34" y="25"/>
                </a:cxn>
                <a:cxn ang="0">
                  <a:pos x="32" y="27"/>
                </a:cxn>
                <a:cxn ang="0">
                  <a:pos x="26" y="29"/>
                </a:cxn>
                <a:cxn ang="0">
                  <a:pos x="20" y="27"/>
                </a:cxn>
                <a:cxn ang="0">
                  <a:pos x="14" y="25"/>
                </a:cxn>
                <a:cxn ang="0">
                  <a:pos x="14" y="25"/>
                </a:cxn>
                <a:cxn ang="0">
                  <a:pos x="10" y="21"/>
                </a:cxn>
                <a:cxn ang="0">
                  <a:pos x="10" y="21"/>
                </a:cxn>
                <a:cxn ang="0">
                  <a:pos x="4" y="17"/>
                </a:cxn>
                <a:cxn ang="0">
                  <a:pos x="4" y="17"/>
                </a:cxn>
                <a:cxn ang="0">
                  <a:pos x="0" y="12"/>
                </a:cxn>
                <a:cxn ang="0">
                  <a:pos x="0" y="8"/>
                </a:cxn>
                <a:cxn ang="0">
                  <a:pos x="0" y="6"/>
                </a:cxn>
                <a:cxn ang="0">
                  <a:pos x="0" y="6"/>
                </a:cxn>
                <a:cxn ang="0">
                  <a:pos x="2" y="2"/>
                </a:cxn>
                <a:cxn ang="0">
                  <a:pos x="6" y="0"/>
                </a:cxn>
                <a:cxn ang="0">
                  <a:pos x="8" y="0"/>
                </a:cxn>
                <a:cxn ang="0">
                  <a:pos x="8" y="0"/>
                </a:cxn>
                <a:cxn ang="0">
                  <a:pos x="10" y="2"/>
                </a:cxn>
                <a:cxn ang="0">
                  <a:pos x="10" y="4"/>
                </a:cxn>
                <a:cxn ang="0">
                  <a:pos x="10" y="8"/>
                </a:cxn>
                <a:cxn ang="0">
                  <a:pos x="12" y="10"/>
                </a:cxn>
                <a:cxn ang="0">
                  <a:pos x="12" y="10"/>
                </a:cxn>
                <a:cxn ang="0">
                  <a:pos x="14" y="12"/>
                </a:cxn>
                <a:cxn ang="0">
                  <a:pos x="16" y="10"/>
                </a:cxn>
                <a:cxn ang="0">
                  <a:pos x="20" y="4"/>
                </a:cxn>
                <a:cxn ang="0">
                  <a:pos x="20" y="4"/>
                </a:cxn>
                <a:cxn ang="0">
                  <a:pos x="24" y="4"/>
                </a:cxn>
                <a:cxn ang="0">
                  <a:pos x="26" y="4"/>
                </a:cxn>
                <a:cxn ang="0">
                  <a:pos x="32" y="8"/>
                </a:cxn>
                <a:cxn ang="0">
                  <a:pos x="34" y="15"/>
                </a:cxn>
                <a:cxn ang="0">
                  <a:pos x="36" y="23"/>
                </a:cxn>
                <a:cxn ang="0">
                  <a:pos x="36" y="23"/>
                </a:cxn>
              </a:cxnLst>
              <a:rect l="0" t="0" r="r" b="b"/>
              <a:pathLst>
                <a:path w="36" h="29">
                  <a:moveTo>
                    <a:pt x="36" y="23"/>
                  </a:moveTo>
                  <a:lnTo>
                    <a:pt x="36" y="23"/>
                  </a:lnTo>
                  <a:lnTo>
                    <a:pt x="34" y="25"/>
                  </a:lnTo>
                  <a:lnTo>
                    <a:pt x="32" y="27"/>
                  </a:lnTo>
                  <a:lnTo>
                    <a:pt x="26" y="29"/>
                  </a:lnTo>
                  <a:lnTo>
                    <a:pt x="20" y="27"/>
                  </a:lnTo>
                  <a:lnTo>
                    <a:pt x="14" y="25"/>
                  </a:lnTo>
                  <a:lnTo>
                    <a:pt x="14" y="25"/>
                  </a:lnTo>
                  <a:lnTo>
                    <a:pt x="10" y="21"/>
                  </a:lnTo>
                  <a:lnTo>
                    <a:pt x="10" y="21"/>
                  </a:lnTo>
                  <a:lnTo>
                    <a:pt x="4" y="17"/>
                  </a:lnTo>
                  <a:lnTo>
                    <a:pt x="4" y="17"/>
                  </a:lnTo>
                  <a:lnTo>
                    <a:pt x="0" y="12"/>
                  </a:lnTo>
                  <a:lnTo>
                    <a:pt x="0" y="8"/>
                  </a:lnTo>
                  <a:lnTo>
                    <a:pt x="0" y="6"/>
                  </a:lnTo>
                  <a:lnTo>
                    <a:pt x="0" y="6"/>
                  </a:lnTo>
                  <a:lnTo>
                    <a:pt x="2" y="2"/>
                  </a:lnTo>
                  <a:lnTo>
                    <a:pt x="6" y="0"/>
                  </a:lnTo>
                  <a:lnTo>
                    <a:pt x="8" y="0"/>
                  </a:lnTo>
                  <a:lnTo>
                    <a:pt x="8" y="0"/>
                  </a:lnTo>
                  <a:lnTo>
                    <a:pt x="10" y="2"/>
                  </a:lnTo>
                  <a:lnTo>
                    <a:pt x="10" y="4"/>
                  </a:lnTo>
                  <a:lnTo>
                    <a:pt x="10" y="8"/>
                  </a:lnTo>
                  <a:lnTo>
                    <a:pt x="12" y="10"/>
                  </a:lnTo>
                  <a:lnTo>
                    <a:pt x="12" y="10"/>
                  </a:lnTo>
                  <a:lnTo>
                    <a:pt x="14" y="12"/>
                  </a:lnTo>
                  <a:lnTo>
                    <a:pt x="16" y="10"/>
                  </a:lnTo>
                  <a:lnTo>
                    <a:pt x="20" y="4"/>
                  </a:lnTo>
                  <a:lnTo>
                    <a:pt x="20" y="4"/>
                  </a:lnTo>
                  <a:lnTo>
                    <a:pt x="24" y="4"/>
                  </a:lnTo>
                  <a:lnTo>
                    <a:pt x="26" y="4"/>
                  </a:lnTo>
                  <a:lnTo>
                    <a:pt x="32" y="8"/>
                  </a:lnTo>
                  <a:lnTo>
                    <a:pt x="34" y="15"/>
                  </a:lnTo>
                  <a:lnTo>
                    <a:pt x="36" y="23"/>
                  </a:lnTo>
                  <a:lnTo>
                    <a:pt x="36" y="23"/>
                  </a:lnTo>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23" name="Freeform 726"/>
            <p:cNvSpPr/>
            <p:nvPr/>
          </p:nvSpPr>
          <p:spPr bwMode="auto">
            <a:xfrm>
              <a:off x="12442825" y="6215063"/>
              <a:ext cx="185738" cy="187325"/>
            </a:xfrm>
            <a:custGeom>
              <a:avLst/>
              <a:gdLst/>
              <a:ahLst/>
              <a:cxnLst>
                <a:cxn ang="0">
                  <a:pos x="15" y="102"/>
                </a:cxn>
                <a:cxn ang="0">
                  <a:pos x="7" y="98"/>
                </a:cxn>
                <a:cxn ang="0">
                  <a:pos x="2" y="90"/>
                </a:cxn>
                <a:cxn ang="0">
                  <a:pos x="0" y="81"/>
                </a:cxn>
                <a:cxn ang="0">
                  <a:pos x="5" y="63"/>
                </a:cxn>
                <a:cxn ang="0">
                  <a:pos x="11" y="55"/>
                </a:cxn>
                <a:cxn ang="0">
                  <a:pos x="51" y="20"/>
                </a:cxn>
                <a:cxn ang="0">
                  <a:pos x="58" y="18"/>
                </a:cxn>
                <a:cxn ang="0">
                  <a:pos x="62" y="22"/>
                </a:cxn>
                <a:cxn ang="0">
                  <a:pos x="68" y="22"/>
                </a:cxn>
                <a:cxn ang="0">
                  <a:pos x="82" y="8"/>
                </a:cxn>
                <a:cxn ang="0">
                  <a:pos x="92" y="2"/>
                </a:cxn>
                <a:cxn ang="0">
                  <a:pos x="102" y="0"/>
                </a:cxn>
                <a:cxn ang="0">
                  <a:pos x="115" y="4"/>
                </a:cxn>
                <a:cxn ang="0">
                  <a:pos x="117" y="12"/>
                </a:cxn>
                <a:cxn ang="0">
                  <a:pos x="111" y="24"/>
                </a:cxn>
                <a:cxn ang="0">
                  <a:pos x="102" y="30"/>
                </a:cxn>
                <a:cxn ang="0">
                  <a:pos x="86" y="45"/>
                </a:cxn>
                <a:cxn ang="0">
                  <a:pos x="80" y="43"/>
                </a:cxn>
                <a:cxn ang="0">
                  <a:pos x="80" y="39"/>
                </a:cxn>
                <a:cxn ang="0">
                  <a:pos x="82" y="32"/>
                </a:cxn>
                <a:cxn ang="0">
                  <a:pos x="84" y="22"/>
                </a:cxn>
                <a:cxn ang="0">
                  <a:pos x="84" y="20"/>
                </a:cxn>
                <a:cxn ang="0">
                  <a:pos x="76" y="20"/>
                </a:cxn>
                <a:cxn ang="0">
                  <a:pos x="72" y="28"/>
                </a:cxn>
                <a:cxn ang="0">
                  <a:pos x="72" y="32"/>
                </a:cxn>
                <a:cxn ang="0">
                  <a:pos x="72" y="41"/>
                </a:cxn>
                <a:cxn ang="0">
                  <a:pos x="66" y="47"/>
                </a:cxn>
                <a:cxn ang="0">
                  <a:pos x="64" y="51"/>
                </a:cxn>
                <a:cxn ang="0">
                  <a:pos x="68" y="61"/>
                </a:cxn>
                <a:cxn ang="0">
                  <a:pos x="66" y="67"/>
                </a:cxn>
                <a:cxn ang="0">
                  <a:pos x="60" y="73"/>
                </a:cxn>
                <a:cxn ang="0">
                  <a:pos x="39" y="83"/>
                </a:cxn>
                <a:cxn ang="0">
                  <a:pos x="35" y="85"/>
                </a:cxn>
                <a:cxn ang="0">
                  <a:pos x="25" y="98"/>
                </a:cxn>
                <a:cxn ang="0">
                  <a:pos x="23" y="100"/>
                </a:cxn>
                <a:cxn ang="0">
                  <a:pos x="25" y="106"/>
                </a:cxn>
                <a:cxn ang="0">
                  <a:pos x="31" y="114"/>
                </a:cxn>
                <a:cxn ang="0">
                  <a:pos x="31" y="118"/>
                </a:cxn>
                <a:cxn ang="0">
                  <a:pos x="23" y="112"/>
                </a:cxn>
                <a:cxn ang="0">
                  <a:pos x="15" y="102"/>
                </a:cxn>
                <a:cxn ang="0">
                  <a:pos x="15" y="102"/>
                </a:cxn>
              </a:cxnLst>
              <a:rect l="0" t="0" r="r" b="b"/>
              <a:pathLst>
                <a:path w="117" h="118">
                  <a:moveTo>
                    <a:pt x="15" y="102"/>
                  </a:moveTo>
                  <a:lnTo>
                    <a:pt x="15" y="102"/>
                  </a:lnTo>
                  <a:lnTo>
                    <a:pt x="11" y="100"/>
                  </a:lnTo>
                  <a:lnTo>
                    <a:pt x="7" y="98"/>
                  </a:lnTo>
                  <a:lnTo>
                    <a:pt x="5" y="98"/>
                  </a:lnTo>
                  <a:lnTo>
                    <a:pt x="2" y="90"/>
                  </a:lnTo>
                  <a:lnTo>
                    <a:pt x="2" y="90"/>
                  </a:lnTo>
                  <a:lnTo>
                    <a:pt x="0" y="81"/>
                  </a:lnTo>
                  <a:lnTo>
                    <a:pt x="2" y="71"/>
                  </a:lnTo>
                  <a:lnTo>
                    <a:pt x="5" y="63"/>
                  </a:lnTo>
                  <a:lnTo>
                    <a:pt x="11" y="55"/>
                  </a:lnTo>
                  <a:lnTo>
                    <a:pt x="11" y="55"/>
                  </a:lnTo>
                  <a:lnTo>
                    <a:pt x="35" y="32"/>
                  </a:lnTo>
                  <a:lnTo>
                    <a:pt x="51" y="20"/>
                  </a:lnTo>
                  <a:lnTo>
                    <a:pt x="55" y="16"/>
                  </a:lnTo>
                  <a:lnTo>
                    <a:pt x="58" y="18"/>
                  </a:lnTo>
                  <a:lnTo>
                    <a:pt x="58" y="18"/>
                  </a:lnTo>
                  <a:lnTo>
                    <a:pt x="62" y="22"/>
                  </a:lnTo>
                  <a:lnTo>
                    <a:pt x="64" y="22"/>
                  </a:lnTo>
                  <a:lnTo>
                    <a:pt x="68" y="22"/>
                  </a:lnTo>
                  <a:lnTo>
                    <a:pt x="74" y="18"/>
                  </a:lnTo>
                  <a:lnTo>
                    <a:pt x="82" y="8"/>
                  </a:lnTo>
                  <a:lnTo>
                    <a:pt x="88" y="4"/>
                  </a:lnTo>
                  <a:lnTo>
                    <a:pt x="92" y="2"/>
                  </a:lnTo>
                  <a:lnTo>
                    <a:pt x="92" y="2"/>
                  </a:lnTo>
                  <a:lnTo>
                    <a:pt x="102" y="0"/>
                  </a:lnTo>
                  <a:lnTo>
                    <a:pt x="111" y="2"/>
                  </a:lnTo>
                  <a:lnTo>
                    <a:pt x="115" y="4"/>
                  </a:lnTo>
                  <a:lnTo>
                    <a:pt x="117" y="8"/>
                  </a:lnTo>
                  <a:lnTo>
                    <a:pt x="117" y="12"/>
                  </a:lnTo>
                  <a:lnTo>
                    <a:pt x="115" y="18"/>
                  </a:lnTo>
                  <a:lnTo>
                    <a:pt x="111" y="24"/>
                  </a:lnTo>
                  <a:lnTo>
                    <a:pt x="102" y="30"/>
                  </a:lnTo>
                  <a:lnTo>
                    <a:pt x="102" y="30"/>
                  </a:lnTo>
                  <a:lnTo>
                    <a:pt x="92" y="41"/>
                  </a:lnTo>
                  <a:lnTo>
                    <a:pt x="86" y="45"/>
                  </a:lnTo>
                  <a:lnTo>
                    <a:pt x="84" y="45"/>
                  </a:lnTo>
                  <a:lnTo>
                    <a:pt x="80" y="43"/>
                  </a:lnTo>
                  <a:lnTo>
                    <a:pt x="80" y="43"/>
                  </a:lnTo>
                  <a:lnTo>
                    <a:pt x="80" y="39"/>
                  </a:lnTo>
                  <a:lnTo>
                    <a:pt x="80" y="37"/>
                  </a:lnTo>
                  <a:lnTo>
                    <a:pt x="82" y="32"/>
                  </a:lnTo>
                  <a:lnTo>
                    <a:pt x="84" y="28"/>
                  </a:lnTo>
                  <a:lnTo>
                    <a:pt x="84" y="22"/>
                  </a:lnTo>
                  <a:lnTo>
                    <a:pt x="84" y="22"/>
                  </a:lnTo>
                  <a:lnTo>
                    <a:pt x="84" y="20"/>
                  </a:lnTo>
                  <a:lnTo>
                    <a:pt x="82" y="20"/>
                  </a:lnTo>
                  <a:lnTo>
                    <a:pt x="76" y="20"/>
                  </a:lnTo>
                  <a:lnTo>
                    <a:pt x="72" y="26"/>
                  </a:lnTo>
                  <a:lnTo>
                    <a:pt x="72" y="28"/>
                  </a:lnTo>
                  <a:lnTo>
                    <a:pt x="72" y="32"/>
                  </a:lnTo>
                  <a:lnTo>
                    <a:pt x="72" y="32"/>
                  </a:lnTo>
                  <a:lnTo>
                    <a:pt x="74" y="39"/>
                  </a:lnTo>
                  <a:lnTo>
                    <a:pt x="72" y="41"/>
                  </a:lnTo>
                  <a:lnTo>
                    <a:pt x="70" y="43"/>
                  </a:lnTo>
                  <a:lnTo>
                    <a:pt x="66" y="47"/>
                  </a:lnTo>
                  <a:lnTo>
                    <a:pt x="66" y="47"/>
                  </a:lnTo>
                  <a:lnTo>
                    <a:pt x="64" y="51"/>
                  </a:lnTo>
                  <a:lnTo>
                    <a:pt x="66" y="57"/>
                  </a:lnTo>
                  <a:lnTo>
                    <a:pt x="68" y="61"/>
                  </a:lnTo>
                  <a:lnTo>
                    <a:pt x="68" y="65"/>
                  </a:lnTo>
                  <a:lnTo>
                    <a:pt x="66" y="67"/>
                  </a:lnTo>
                  <a:lnTo>
                    <a:pt x="66" y="67"/>
                  </a:lnTo>
                  <a:lnTo>
                    <a:pt x="60" y="73"/>
                  </a:lnTo>
                  <a:lnTo>
                    <a:pt x="53" y="77"/>
                  </a:lnTo>
                  <a:lnTo>
                    <a:pt x="39" y="83"/>
                  </a:lnTo>
                  <a:lnTo>
                    <a:pt x="39" y="83"/>
                  </a:lnTo>
                  <a:lnTo>
                    <a:pt x="35" y="85"/>
                  </a:lnTo>
                  <a:lnTo>
                    <a:pt x="31" y="90"/>
                  </a:lnTo>
                  <a:lnTo>
                    <a:pt x="25" y="98"/>
                  </a:lnTo>
                  <a:lnTo>
                    <a:pt x="25" y="98"/>
                  </a:lnTo>
                  <a:lnTo>
                    <a:pt x="23" y="100"/>
                  </a:lnTo>
                  <a:lnTo>
                    <a:pt x="23" y="104"/>
                  </a:lnTo>
                  <a:lnTo>
                    <a:pt x="25" y="106"/>
                  </a:lnTo>
                  <a:lnTo>
                    <a:pt x="29" y="110"/>
                  </a:lnTo>
                  <a:lnTo>
                    <a:pt x="31" y="114"/>
                  </a:lnTo>
                  <a:lnTo>
                    <a:pt x="31" y="114"/>
                  </a:lnTo>
                  <a:lnTo>
                    <a:pt x="31" y="118"/>
                  </a:lnTo>
                  <a:lnTo>
                    <a:pt x="29" y="118"/>
                  </a:lnTo>
                  <a:lnTo>
                    <a:pt x="23" y="112"/>
                  </a:lnTo>
                  <a:lnTo>
                    <a:pt x="15" y="102"/>
                  </a:lnTo>
                  <a:lnTo>
                    <a:pt x="15" y="102"/>
                  </a:lnTo>
                  <a:lnTo>
                    <a:pt x="15" y="102"/>
                  </a:lnTo>
                  <a:lnTo>
                    <a:pt x="15" y="102"/>
                  </a:lnTo>
                  <a:lnTo>
                    <a:pt x="15" y="102"/>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24" name="Freeform 727"/>
            <p:cNvSpPr/>
            <p:nvPr/>
          </p:nvSpPr>
          <p:spPr bwMode="auto">
            <a:xfrm>
              <a:off x="12439650" y="6396038"/>
              <a:ext cx="130175" cy="187325"/>
            </a:xfrm>
            <a:custGeom>
              <a:avLst/>
              <a:gdLst/>
              <a:ahLst/>
              <a:cxnLst>
                <a:cxn ang="0">
                  <a:pos x="9" y="0"/>
                </a:cxn>
                <a:cxn ang="0">
                  <a:pos x="9" y="0"/>
                </a:cxn>
                <a:cxn ang="0">
                  <a:pos x="2" y="0"/>
                </a:cxn>
                <a:cxn ang="0">
                  <a:pos x="0" y="2"/>
                </a:cxn>
                <a:cxn ang="0">
                  <a:pos x="2" y="6"/>
                </a:cxn>
                <a:cxn ang="0">
                  <a:pos x="4" y="12"/>
                </a:cxn>
                <a:cxn ang="0">
                  <a:pos x="17" y="24"/>
                </a:cxn>
                <a:cxn ang="0">
                  <a:pos x="17" y="24"/>
                </a:cxn>
                <a:cxn ang="0">
                  <a:pos x="19" y="39"/>
                </a:cxn>
                <a:cxn ang="0">
                  <a:pos x="23" y="47"/>
                </a:cxn>
                <a:cxn ang="0">
                  <a:pos x="37" y="63"/>
                </a:cxn>
                <a:cxn ang="0">
                  <a:pos x="37" y="63"/>
                </a:cxn>
                <a:cxn ang="0">
                  <a:pos x="41" y="69"/>
                </a:cxn>
                <a:cxn ang="0">
                  <a:pos x="43" y="75"/>
                </a:cxn>
                <a:cxn ang="0">
                  <a:pos x="47" y="88"/>
                </a:cxn>
                <a:cxn ang="0">
                  <a:pos x="51" y="100"/>
                </a:cxn>
                <a:cxn ang="0">
                  <a:pos x="53" y="106"/>
                </a:cxn>
                <a:cxn ang="0">
                  <a:pos x="60" y="112"/>
                </a:cxn>
                <a:cxn ang="0">
                  <a:pos x="60" y="112"/>
                </a:cxn>
                <a:cxn ang="0">
                  <a:pos x="68" y="118"/>
                </a:cxn>
                <a:cxn ang="0">
                  <a:pos x="70" y="118"/>
                </a:cxn>
                <a:cxn ang="0">
                  <a:pos x="72" y="116"/>
                </a:cxn>
                <a:cxn ang="0">
                  <a:pos x="74" y="110"/>
                </a:cxn>
                <a:cxn ang="0">
                  <a:pos x="72" y="102"/>
                </a:cxn>
                <a:cxn ang="0">
                  <a:pos x="72" y="102"/>
                </a:cxn>
                <a:cxn ang="0">
                  <a:pos x="72" y="92"/>
                </a:cxn>
                <a:cxn ang="0">
                  <a:pos x="74" y="84"/>
                </a:cxn>
                <a:cxn ang="0">
                  <a:pos x="80" y="65"/>
                </a:cxn>
                <a:cxn ang="0">
                  <a:pos x="80" y="65"/>
                </a:cxn>
                <a:cxn ang="0">
                  <a:pos x="82" y="59"/>
                </a:cxn>
                <a:cxn ang="0">
                  <a:pos x="80" y="53"/>
                </a:cxn>
                <a:cxn ang="0">
                  <a:pos x="76" y="49"/>
                </a:cxn>
                <a:cxn ang="0">
                  <a:pos x="72" y="45"/>
                </a:cxn>
                <a:cxn ang="0">
                  <a:pos x="60" y="37"/>
                </a:cxn>
                <a:cxn ang="0">
                  <a:pos x="51" y="27"/>
                </a:cxn>
                <a:cxn ang="0">
                  <a:pos x="51" y="27"/>
                </a:cxn>
                <a:cxn ang="0">
                  <a:pos x="47" y="22"/>
                </a:cxn>
                <a:cxn ang="0">
                  <a:pos x="43" y="20"/>
                </a:cxn>
                <a:cxn ang="0">
                  <a:pos x="31" y="20"/>
                </a:cxn>
                <a:cxn ang="0">
                  <a:pos x="23" y="20"/>
                </a:cxn>
                <a:cxn ang="0">
                  <a:pos x="19" y="18"/>
                </a:cxn>
                <a:cxn ang="0">
                  <a:pos x="17" y="14"/>
                </a:cxn>
                <a:cxn ang="0">
                  <a:pos x="17" y="14"/>
                </a:cxn>
                <a:cxn ang="0">
                  <a:pos x="15" y="8"/>
                </a:cxn>
                <a:cxn ang="0">
                  <a:pos x="13" y="2"/>
                </a:cxn>
                <a:cxn ang="0">
                  <a:pos x="9" y="0"/>
                </a:cxn>
                <a:cxn ang="0">
                  <a:pos x="9" y="0"/>
                </a:cxn>
              </a:cxnLst>
              <a:rect l="0" t="0" r="r" b="b"/>
              <a:pathLst>
                <a:path w="82" h="118">
                  <a:moveTo>
                    <a:pt x="9" y="0"/>
                  </a:moveTo>
                  <a:lnTo>
                    <a:pt x="9" y="0"/>
                  </a:lnTo>
                  <a:lnTo>
                    <a:pt x="2" y="0"/>
                  </a:lnTo>
                  <a:lnTo>
                    <a:pt x="0" y="2"/>
                  </a:lnTo>
                  <a:lnTo>
                    <a:pt x="2" y="6"/>
                  </a:lnTo>
                  <a:lnTo>
                    <a:pt x="4" y="12"/>
                  </a:lnTo>
                  <a:lnTo>
                    <a:pt x="17" y="24"/>
                  </a:lnTo>
                  <a:lnTo>
                    <a:pt x="17" y="24"/>
                  </a:lnTo>
                  <a:lnTo>
                    <a:pt x="19" y="39"/>
                  </a:lnTo>
                  <a:lnTo>
                    <a:pt x="23" y="47"/>
                  </a:lnTo>
                  <a:lnTo>
                    <a:pt x="37" y="63"/>
                  </a:lnTo>
                  <a:lnTo>
                    <a:pt x="37" y="63"/>
                  </a:lnTo>
                  <a:lnTo>
                    <a:pt x="41" y="69"/>
                  </a:lnTo>
                  <a:lnTo>
                    <a:pt x="43" y="75"/>
                  </a:lnTo>
                  <a:lnTo>
                    <a:pt x="47" y="88"/>
                  </a:lnTo>
                  <a:lnTo>
                    <a:pt x="51" y="100"/>
                  </a:lnTo>
                  <a:lnTo>
                    <a:pt x="53" y="106"/>
                  </a:lnTo>
                  <a:lnTo>
                    <a:pt x="60" y="112"/>
                  </a:lnTo>
                  <a:lnTo>
                    <a:pt x="60" y="112"/>
                  </a:lnTo>
                  <a:lnTo>
                    <a:pt x="68" y="118"/>
                  </a:lnTo>
                  <a:lnTo>
                    <a:pt x="70" y="118"/>
                  </a:lnTo>
                  <a:lnTo>
                    <a:pt x="72" y="116"/>
                  </a:lnTo>
                  <a:lnTo>
                    <a:pt x="74" y="110"/>
                  </a:lnTo>
                  <a:lnTo>
                    <a:pt x="72" y="102"/>
                  </a:lnTo>
                  <a:lnTo>
                    <a:pt x="72" y="102"/>
                  </a:lnTo>
                  <a:lnTo>
                    <a:pt x="72" y="92"/>
                  </a:lnTo>
                  <a:lnTo>
                    <a:pt x="74" y="84"/>
                  </a:lnTo>
                  <a:lnTo>
                    <a:pt x="80" y="65"/>
                  </a:lnTo>
                  <a:lnTo>
                    <a:pt x="80" y="65"/>
                  </a:lnTo>
                  <a:lnTo>
                    <a:pt x="82" y="59"/>
                  </a:lnTo>
                  <a:lnTo>
                    <a:pt x="80" y="53"/>
                  </a:lnTo>
                  <a:lnTo>
                    <a:pt x="76" y="49"/>
                  </a:lnTo>
                  <a:lnTo>
                    <a:pt x="72" y="45"/>
                  </a:lnTo>
                  <a:lnTo>
                    <a:pt x="60" y="37"/>
                  </a:lnTo>
                  <a:lnTo>
                    <a:pt x="51" y="27"/>
                  </a:lnTo>
                  <a:lnTo>
                    <a:pt x="51" y="27"/>
                  </a:lnTo>
                  <a:lnTo>
                    <a:pt x="47" y="22"/>
                  </a:lnTo>
                  <a:lnTo>
                    <a:pt x="43" y="20"/>
                  </a:lnTo>
                  <a:lnTo>
                    <a:pt x="31" y="20"/>
                  </a:lnTo>
                  <a:lnTo>
                    <a:pt x="23" y="20"/>
                  </a:lnTo>
                  <a:lnTo>
                    <a:pt x="19" y="18"/>
                  </a:lnTo>
                  <a:lnTo>
                    <a:pt x="17" y="14"/>
                  </a:lnTo>
                  <a:lnTo>
                    <a:pt x="17" y="14"/>
                  </a:lnTo>
                  <a:lnTo>
                    <a:pt x="15" y="8"/>
                  </a:lnTo>
                  <a:lnTo>
                    <a:pt x="13" y="2"/>
                  </a:lnTo>
                  <a:lnTo>
                    <a:pt x="9" y="0"/>
                  </a:lnTo>
                  <a:lnTo>
                    <a:pt x="9"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25" name="Freeform 728"/>
            <p:cNvSpPr/>
            <p:nvPr/>
          </p:nvSpPr>
          <p:spPr bwMode="auto">
            <a:xfrm>
              <a:off x="12614275" y="6149975"/>
              <a:ext cx="139700" cy="49213"/>
            </a:xfrm>
            <a:custGeom>
              <a:avLst/>
              <a:gdLst/>
              <a:ahLst/>
              <a:cxnLst>
                <a:cxn ang="0">
                  <a:pos x="29" y="31"/>
                </a:cxn>
                <a:cxn ang="0">
                  <a:pos x="29" y="31"/>
                </a:cxn>
                <a:cxn ang="0">
                  <a:pos x="35" y="29"/>
                </a:cxn>
                <a:cxn ang="0">
                  <a:pos x="41" y="25"/>
                </a:cxn>
                <a:cxn ang="0">
                  <a:pos x="47" y="23"/>
                </a:cxn>
                <a:cxn ang="0">
                  <a:pos x="54" y="20"/>
                </a:cxn>
                <a:cxn ang="0">
                  <a:pos x="54" y="20"/>
                </a:cxn>
                <a:cxn ang="0">
                  <a:pos x="76" y="25"/>
                </a:cxn>
                <a:cxn ang="0">
                  <a:pos x="82" y="25"/>
                </a:cxn>
                <a:cxn ang="0">
                  <a:pos x="88" y="23"/>
                </a:cxn>
                <a:cxn ang="0">
                  <a:pos x="88" y="18"/>
                </a:cxn>
                <a:cxn ang="0">
                  <a:pos x="86" y="14"/>
                </a:cxn>
                <a:cxn ang="0">
                  <a:pos x="86" y="14"/>
                </a:cxn>
                <a:cxn ang="0">
                  <a:pos x="78" y="8"/>
                </a:cxn>
                <a:cxn ang="0">
                  <a:pos x="70" y="4"/>
                </a:cxn>
                <a:cxn ang="0">
                  <a:pos x="60" y="2"/>
                </a:cxn>
                <a:cxn ang="0">
                  <a:pos x="49" y="0"/>
                </a:cxn>
                <a:cxn ang="0">
                  <a:pos x="39" y="0"/>
                </a:cxn>
                <a:cxn ang="0">
                  <a:pos x="29" y="0"/>
                </a:cxn>
                <a:cxn ang="0">
                  <a:pos x="19" y="4"/>
                </a:cxn>
                <a:cxn ang="0">
                  <a:pos x="13" y="8"/>
                </a:cxn>
                <a:cxn ang="0">
                  <a:pos x="13" y="8"/>
                </a:cxn>
                <a:cxn ang="0">
                  <a:pos x="5" y="12"/>
                </a:cxn>
                <a:cxn ang="0">
                  <a:pos x="0" y="18"/>
                </a:cxn>
                <a:cxn ang="0">
                  <a:pos x="0" y="23"/>
                </a:cxn>
                <a:cxn ang="0">
                  <a:pos x="3" y="27"/>
                </a:cxn>
                <a:cxn ang="0">
                  <a:pos x="9" y="29"/>
                </a:cxn>
                <a:cxn ang="0">
                  <a:pos x="15" y="31"/>
                </a:cxn>
                <a:cxn ang="0">
                  <a:pos x="21" y="31"/>
                </a:cxn>
                <a:cxn ang="0">
                  <a:pos x="29" y="31"/>
                </a:cxn>
                <a:cxn ang="0">
                  <a:pos x="29" y="31"/>
                </a:cxn>
                <a:cxn ang="0">
                  <a:pos x="31" y="31"/>
                </a:cxn>
                <a:cxn ang="0">
                  <a:pos x="29" y="31"/>
                </a:cxn>
                <a:cxn ang="0">
                  <a:pos x="29" y="31"/>
                </a:cxn>
              </a:cxnLst>
              <a:rect l="0" t="0" r="r" b="b"/>
              <a:pathLst>
                <a:path w="88" h="31">
                  <a:moveTo>
                    <a:pt x="29" y="31"/>
                  </a:moveTo>
                  <a:lnTo>
                    <a:pt x="29" y="31"/>
                  </a:lnTo>
                  <a:lnTo>
                    <a:pt x="35" y="29"/>
                  </a:lnTo>
                  <a:lnTo>
                    <a:pt x="41" y="25"/>
                  </a:lnTo>
                  <a:lnTo>
                    <a:pt x="47" y="23"/>
                  </a:lnTo>
                  <a:lnTo>
                    <a:pt x="54" y="20"/>
                  </a:lnTo>
                  <a:lnTo>
                    <a:pt x="54" y="20"/>
                  </a:lnTo>
                  <a:lnTo>
                    <a:pt x="76" y="25"/>
                  </a:lnTo>
                  <a:lnTo>
                    <a:pt x="82" y="25"/>
                  </a:lnTo>
                  <a:lnTo>
                    <a:pt x="88" y="23"/>
                  </a:lnTo>
                  <a:lnTo>
                    <a:pt x="88" y="18"/>
                  </a:lnTo>
                  <a:lnTo>
                    <a:pt x="86" y="14"/>
                  </a:lnTo>
                  <a:lnTo>
                    <a:pt x="86" y="14"/>
                  </a:lnTo>
                  <a:lnTo>
                    <a:pt x="78" y="8"/>
                  </a:lnTo>
                  <a:lnTo>
                    <a:pt x="70" y="4"/>
                  </a:lnTo>
                  <a:lnTo>
                    <a:pt x="60" y="2"/>
                  </a:lnTo>
                  <a:lnTo>
                    <a:pt x="49" y="0"/>
                  </a:lnTo>
                  <a:lnTo>
                    <a:pt x="39" y="0"/>
                  </a:lnTo>
                  <a:lnTo>
                    <a:pt x="29" y="0"/>
                  </a:lnTo>
                  <a:lnTo>
                    <a:pt x="19" y="4"/>
                  </a:lnTo>
                  <a:lnTo>
                    <a:pt x="13" y="8"/>
                  </a:lnTo>
                  <a:lnTo>
                    <a:pt x="13" y="8"/>
                  </a:lnTo>
                  <a:lnTo>
                    <a:pt x="5" y="12"/>
                  </a:lnTo>
                  <a:lnTo>
                    <a:pt x="0" y="18"/>
                  </a:lnTo>
                  <a:lnTo>
                    <a:pt x="0" y="23"/>
                  </a:lnTo>
                  <a:lnTo>
                    <a:pt x="3" y="27"/>
                  </a:lnTo>
                  <a:lnTo>
                    <a:pt x="9" y="29"/>
                  </a:lnTo>
                  <a:lnTo>
                    <a:pt x="15" y="31"/>
                  </a:lnTo>
                  <a:lnTo>
                    <a:pt x="21" y="31"/>
                  </a:lnTo>
                  <a:lnTo>
                    <a:pt x="29" y="31"/>
                  </a:lnTo>
                  <a:lnTo>
                    <a:pt x="29" y="31"/>
                  </a:lnTo>
                  <a:lnTo>
                    <a:pt x="31" y="31"/>
                  </a:lnTo>
                  <a:lnTo>
                    <a:pt x="29" y="31"/>
                  </a:lnTo>
                  <a:lnTo>
                    <a:pt x="29" y="31"/>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26" name="Freeform 729"/>
            <p:cNvSpPr/>
            <p:nvPr/>
          </p:nvSpPr>
          <p:spPr bwMode="auto">
            <a:xfrm>
              <a:off x="12611100" y="6580188"/>
              <a:ext cx="123825" cy="49213"/>
            </a:xfrm>
            <a:custGeom>
              <a:avLst/>
              <a:gdLst/>
              <a:ahLst/>
              <a:cxnLst>
                <a:cxn ang="0">
                  <a:pos x="27" y="8"/>
                </a:cxn>
                <a:cxn ang="0">
                  <a:pos x="27" y="8"/>
                </a:cxn>
                <a:cxn ang="0">
                  <a:pos x="31" y="6"/>
                </a:cxn>
                <a:cxn ang="0">
                  <a:pos x="35" y="4"/>
                </a:cxn>
                <a:cxn ang="0">
                  <a:pos x="39" y="0"/>
                </a:cxn>
                <a:cxn ang="0">
                  <a:pos x="43" y="0"/>
                </a:cxn>
                <a:cxn ang="0">
                  <a:pos x="45" y="2"/>
                </a:cxn>
                <a:cxn ang="0">
                  <a:pos x="45" y="2"/>
                </a:cxn>
                <a:cxn ang="0">
                  <a:pos x="64" y="12"/>
                </a:cxn>
                <a:cxn ang="0">
                  <a:pos x="74" y="19"/>
                </a:cxn>
                <a:cxn ang="0">
                  <a:pos x="78" y="23"/>
                </a:cxn>
                <a:cxn ang="0">
                  <a:pos x="78" y="27"/>
                </a:cxn>
                <a:cxn ang="0">
                  <a:pos x="78" y="27"/>
                </a:cxn>
                <a:cxn ang="0">
                  <a:pos x="64" y="29"/>
                </a:cxn>
                <a:cxn ang="0">
                  <a:pos x="47" y="31"/>
                </a:cxn>
                <a:cxn ang="0">
                  <a:pos x="25" y="29"/>
                </a:cxn>
                <a:cxn ang="0">
                  <a:pos x="25" y="29"/>
                </a:cxn>
                <a:cxn ang="0">
                  <a:pos x="15" y="27"/>
                </a:cxn>
                <a:cxn ang="0">
                  <a:pos x="7" y="25"/>
                </a:cxn>
                <a:cxn ang="0">
                  <a:pos x="2" y="21"/>
                </a:cxn>
                <a:cxn ang="0">
                  <a:pos x="0" y="15"/>
                </a:cxn>
                <a:cxn ang="0">
                  <a:pos x="2" y="12"/>
                </a:cxn>
                <a:cxn ang="0">
                  <a:pos x="7" y="8"/>
                </a:cxn>
                <a:cxn ang="0">
                  <a:pos x="15" y="8"/>
                </a:cxn>
                <a:cxn ang="0">
                  <a:pos x="27" y="8"/>
                </a:cxn>
                <a:cxn ang="0">
                  <a:pos x="27" y="8"/>
                </a:cxn>
                <a:cxn ang="0">
                  <a:pos x="19" y="6"/>
                </a:cxn>
                <a:cxn ang="0">
                  <a:pos x="27" y="8"/>
                </a:cxn>
                <a:cxn ang="0">
                  <a:pos x="27" y="8"/>
                </a:cxn>
              </a:cxnLst>
              <a:rect l="0" t="0" r="r" b="b"/>
              <a:pathLst>
                <a:path w="78" h="31">
                  <a:moveTo>
                    <a:pt x="27" y="8"/>
                  </a:moveTo>
                  <a:lnTo>
                    <a:pt x="27" y="8"/>
                  </a:lnTo>
                  <a:lnTo>
                    <a:pt x="31" y="6"/>
                  </a:lnTo>
                  <a:lnTo>
                    <a:pt x="35" y="4"/>
                  </a:lnTo>
                  <a:lnTo>
                    <a:pt x="39" y="0"/>
                  </a:lnTo>
                  <a:lnTo>
                    <a:pt x="43" y="0"/>
                  </a:lnTo>
                  <a:lnTo>
                    <a:pt x="45" y="2"/>
                  </a:lnTo>
                  <a:lnTo>
                    <a:pt x="45" y="2"/>
                  </a:lnTo>
                  <a:lnTo>
                    <a:pt x="64" y="12"/>
                  </a:lnTo>
                  <a:lnTo>
                    <a:pt x="74" y="19"/>
                  </a:lnTo>
                  <a:lnTo>
                    <a:pt x="78" y="23"/>
                  </a:lnTo>
                  <a:lnTo>
                    <a:pt x="78" y="27"/>
                  </a:lnTo>
                  <a:lnTo>
                    <a:pt x="78" y="27"/>
                  </a:lnTo>
                  <a:lnTo>
                    <a:pt x="64" y="29"/>
                  </a:lnTo>
                  <a:lnTo>
                    <a:pt x="47" y="31"/>
                  </a:lnTo>
                  <a:lnTo>
                    <a:pt x="25" y="29"/>
                  </a:lnTo>
                  <a:lnTo>
                    <a:pt x="25" y="29"/>
                  </a:lnTo>
                  <a:lnTo>
                    <a:pt x="15" y="27"/>
                  </a:lnTo>
                  <a:lnTo>
                    <a:pt x="7" y="25"/>
                  </a:lnTo>
                  <a:lnTo>
                    <a:pt x="2" y="21"/>
                  </a:lnTo>
                  <a:lnTo>
                    <a:pt x="0" y="15"/>
                  </a:lnTo>
                  <a:lnTo>
                    <a:pt x="2" y="12"/>
                  </a:lnTo>
                  <a:lnTo>
                    <a:pt x="7" y="8"/>
                  </a:lnTo>
                  <a:lnTo>
                    <a:pt x="15" y="8"/>
                  </a:lnTo>
                  <a:lnTo>
                    <a:pt x="27" y="8"/>
                  </a:lnTo>
                  <a:lnTo>
                    <a:pt x="27" y="8"/>
                  </a:lnTo>
                  <a:lnTo>
                    <a:pt x="19" y="6"/>
                  </a:lnTo>
                  <a:lnTo>
                    <a:pt x="27" y="8"/>
                  </a:lnTo>
                  <a:lnTo>
                    <a:pt x="27" y="8"/>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grpSp>
      <p:sp>
        <p:nvSpPr>
          <p:cNvPr id="427" name="TextBox 426"/>
          <p:cNvSpPr txBox="1"/>
          <p:nvPr/>
        </p:nvSpPr>
        <p:spPr>
          <a:xfrm>
            <a:off x="1615440" y="4295617"/>
            <a:ext cx="723900" cy="246221"/>
          </a:xfrm>
          <a:prstGeom prst="rect">
            <a:avLst/>
          </a:prstGeom>
          <a:noFill/>
        </p:spPr>
        <p:txBody>
          <a:bodyPr wrap="square" rtlCol="0">
            <a:spAutoFit/>
          </a:bodyPr>
          <a:lstStyle/>
          <a:p>
            <a:r>
              <a:rPr lang="zh-CN" altLang="en-US" sz="1000" dirty="0" smtClean="0">
                <a:solidFill>
                  <a:prstClr val="black"/>
                </a:solidFill>
                <a:latin typeface="微软雅黑" panose="020B0503020204020204" pitchFamily="34" charset="-122"/>
                <a:ea typeface="微软雅黑" panose="020B0503020204020204" pitchFamily="34" charset="-122"/>
              </a:rPr>
              <a:t>财经部</a:t>
            </a:r>
            <a:endParaRPr lang="zh-CN" altLang="en-US" sz="1000" dirty="0">
              <a:solidFill>
                <a:prstClr val="black"/>
              </a:solidFill>
              <a:latin typeface="微软雅黑" panose="020B0503020204020204" pitchFamily="34" charset="-122"/>
              <a:ea typeface="微软雅黑" panose="020B0503020204020204" pitchFamily="34" charset="-122"/>
            </a:endParaRPr>
          </a:p>
        </p:txBody>
      </p:sp>
      <p:grpSp>
        <p:nvGrpSpPr>
          <p:cNvPr id="21" name="组合 285"/>
          <p:cNvGrpSpPr/>
          <p:nvPr/>
        </p:nvGrpSpPr>
        <p:grpSpPr>
          <a:xfrm>
            <a:off x="2531403" y="3687900"/>
            <a:ext cx="380906" cy="559456"/>
            <a:chOff x="17808138" y="-939397"/>
            <a:chExt cx="607566" cy="892362"/>
          </a:xfrm>
          <a:solidFill>
            <a:schemeClr val="tx1">
              <a:lumMod val="50000"/>
              <a:lumOff val="50000"/>
            </a:schemeClr>
          </a:solidFill>
        </p:grpSpPr>
        <p:sp>
          <p:nvSpPr>
            <p:cNvPr id="429" name="Freeform 150"/>
            <p:cNvSpPr/>
            <p:nvPr/>
          </p:nvSpPr>
          <p:spPr bwMode="auto">
            <a:xfrm>
              <a:off x="17808138" y="-471065"/>
              <a:ext cx="607566" cy="424030"/>
            </a:xfrm>
            <a:custGeom>
              <a:avLst/>
              <a:gdLst/>
              <a:ahLst/>
              <a:cxnLst>
                <a:cxn ang="0">
                  <a:pos x="154" y="2"/>
                </a:cxn>
                <a:cxn ang="0">
                  <a:pos x="138" y="40"/>
                </a:cxn>
                <a:cxn ang="0">
                  <a:pos x="98" y="132"/>
                </a:cxn>
                <a:cxn ang="0">
                  <a:pos x="56" y="40"/>
                </a:cxn>
                <a:cxn ang="0">
                  <a:pos x="40" y="0"/>
                </a:cxn>
                <a:cxn ang="0">
                  <a:pos x="40" y="0"/>
                </a:cxn>
                <a:cxn ang="0">
                  <a:pos x="32" y="8"/>
                </a:cxn>
                <a:cxn ang="0">
                  <a:pos x="24" y="16"/>
                </a:cxn>
                <a:cxn ang="0">
                  <a:pos x="16" y="24"/>
                </a:cxn>
                <a:cxn ang="0">
                  <a:pos x="12" y="34"/>
                </a:cxn>
                <a:cxn ang="0">
                  <a:pos x="6" y="44"/>
                </a:cxn>
                <a:cxn ang="0">
                  <a:pos x="4" y="54"/>
                </a:cxn>
                <a:cxn ang="0">
                  <a:pos x="2" y="66"/>
                </a:cxn>
                <a:cxn ang="0">
                  <a:pos x="0" y="76"/>
                </a:cxn>
                <a:cxn ang="0">
                  <a:pos x="0" y="100"/>
                </a:cxn>
                <a:cxn ang="0">
                  <a:pos x="0" y="100"/>
                </a:cxn>
                <a:cxn ang="0">
                  <a:pos x="22" y="114"/>
                </a:cxn>
                <a:cxn ang="0">
                  <a:pos x="44" y="126"/>
                </a:cxn>
                <a:cxn ang="0">
                  <a:pos x="70" y="132"/>
                </a:cxn>
                <a:cxn ang="0">
                  <a:pos x="82" y="134"/>
                </a:cxn>
                <a:cxn ang="0">
                  <a:pos x="96" y="134"/>
                </a:cxn>
                <a:cxn ang="0">
                  <a:pos x="96" y="134"/>
                </a:cxn>
                <a:cxn ang="0">
                  <a:pos x="110" y="134"/>
                </a:cxn>
                <a:cxn ang="0">
                  <a:pos x="122" y="132"/>
                </a:cxn>
                <a:cxn ang="0">
                  <a:pos x="148" y="126"/>
                </a:cxn>
                <a:cxn ang="0">
                  <a:pos x="170" y="114"/>
                </a:cxn>
                <a:cxn ang="0">
                  <a:pos x="192" y="100"/>
                </a:cxn>
                <a:cxn ang="0">
                  <a:pos x="192" y="76"/>
                </a:cxn>
                <a:cxn ang="0">
                  <a:pos x="192" y="76"/>
                </a:cxn>
                <a:cxn ang="0">
                  <a:pos x="190" y="66"/>
                </a:cxn>
                <a:cxn ang="0">
                  <a:pos x="188" y="54"/>
                </a:cxn>
                <a:cxn ang="0">
                  <a:pos x="186" y="44"/>
                </a:cxn>
                <a:cxn ang="0">
                  <a:pos x="182" y="34"/>
                </a:cxn>
                <a:cxn ang="0">
                  <a:pos x="176" y="24"/>
                </a:cxn>
                <a:cxn ang="0">
                  <a:pos x="170" y="16"/>
                </a:cxn>
                <a:cxn ang="0">
                  <a:pos x="162" y="8"/>
                </a:cxn>
                <a:cxn ang="0">
                  <a:pos x="154" y="2"/>
                </a:cxn>
                <a:cxn ang="0">
                  <a:pos x="154" y="2"/>
                </a:cxn>
              </a:cxnLst>
              <a:rect l="0" t="0" r="r" b="b"/>
              <a:pathLst>
                <a:path w="192" h="134">
                  <a:moveTo>
                    <a:pt x="154" y="2"/>
                  </a:moveTo>
                  <a:lnTo>
                    <a:pt x="138" y="40"/>
                  </a:lnTo>
                  <a:lnTo>
                    <a:pt x="98" y="132"/>
                  </a:lnTo>
                  <a:lnTo>
                    <a:pt x="56" y="40"/>
                  </a:lnTo>
                  <a:lnTo>
                    <a:pt x="40" y="0"/>
                  </a:lnTo>
                  <a:lnTo>
                    <a:pt x="40" y="0"/>
                  </a:lnTo>
                  <a:lnTo>
                    <a:pt x="32" y="8"/>
                  </a:lnTo>
                  <a:lnTo>
                    <a:pt x="24" y="16"/>
                  </a:lnTo>
                  <a:lnTo>
                    <a:pt x="16" y="24"/>
                  </a:lnTo>
                  <a:lnTo>
                    <a:pt x="12" y="34"/>
                  </a:lnTo>
                  <a:lnTo>
                    <a:pt x="6" y="44"/>
                  </a:lnTo>
                  <a:lnTo>
                    <a:pt x="4" y="54"/>
                  </a:lnTo>
                  <a:lnTo>
                    <a:pt x="2" y="66"/>
                  </a:lnTo>
                  <a:lnTo>
                    <a:pt x="0" y="76"/>
                  </a:lnTo>
                  <a:lnTo>
                    <a:pt x="0" y="100"/>
                  </a:lnTo>
                  <a:lnTo>
                    <a:pt x="0" y="100"/>
                  </a:lnTo>
                  <a:lnTo>
                    <a:pt x="22" y="114"/>
                  </a:lnTo>
                  <a:lnTo>
                    <a:pt x="44" y="126"/>
                  </a:lnTo>
                  <a:lnTo>
                    <a:pt x="70" y="132"/>
                  </a:lnTo>
                  <a:lnTo>
                    <a:pt x="82" y="134"/>
                  </a:lnTo>
                  <a:lnTo>
                    <a:pt x="96" y="134"/>
                  </a:lnTo>
                  <a:lnTo>
                    <a:pt x="96" y="134"/>
                  </a:lnTo>
                  <a:lnTo>
                    <a:pt x="110" y="134"/>
                  </a:lnTo>
                  <a:lnTo>
                    <a:pt x="122" y="132"/>
                  </a:lnTo>
                  <a:lnTo>
                    <a:pt x="148" y="126"/>
                  </a:lnTo>
                  <a:lnTo>
                    <a:pt x="170" y="114"/>
                  </a:lnTo>
                  <a:lnTo>
                    <a:pt x="192" y="100"/>
                  </a:lnTo>
                  <a:lnTo>
                    <a:pt x="192" y="76"/>
                  </a:lnTo>
                  <a:lnTo>
                    <a:pt x="192" y="76"/>
                  </a:lnTo>
                  <a:lnTo>
                    <a:pt x="190" y="66"/>
                  </a:lnTo>
                  <a:lnTo>
                    <a:pt x="188" y="54"/>
                  </a:lnTo>
                  <a:lnTo>
                    <a:pt x="186" y="44"/>
                  </a:lnTo>
                  <a:lnTo>
                    <a:pt x="182" y="34"/>
                  </a:lnTo>
                  <a:lnTo>
                    <a:pt x="176" y="24"/>
                  </a:lnTo>
                  <a:lnTo>
                    <a:pt x="170" y="16"/>
                  </a:lnTo>
                  <a:lnTo>
                    <a:pt x="162" y="8"/>
                  </a:lnTo>
                  <a:lnTo>
                    <a:pt x="154" y="2"/>
                  </a:lnTo>
                  <a:lnTo>
                    <a:pt x="154" y="2"/>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30" name="Freeform 151"/>
            <p:cNvSpPr/>
            <p:nvPr/>
          </p:nvSpPr>
          <p:spPr bwMode="auto">
            <a:xfrm>
              <a:off x="18061290" y="-407777"/>
              <a:ext cx="101261" cy="265810"/>
            </a:xfrm>
            <a:custGeom>
              <a:avLst/>
              <a:gdLst/>
              <a:ahLst/>
              <a:cxnLst>
                <a:cxn ang="0">
                  <a:pos x="0" y="0"/>
                </a:cxn>
                <a:cxn ang="0">
                  <a:pos x="0" y="0"/>
                </a:cxn>
                <a:cxn ang="0">
                  <a:pos x="2" y="6"/>
                </a:cxn>
                <a:cxn ang="0">
                  <a:pos x="8" y="12"/>
                </a:cxn>
                <a:cxn ang="0">
                  <a:pos x="2" y="70"/>
                </a:cxn>
                <a:cxn ang="0">
                  <a:pos x="16" y="84"/>
                </a:cxn>
                <a:cxn ang="0">
                  <a:pos x="30" y="70"/>
                </a:cxn>
                <a:cxn ang="0">
                  <a:pos x="26" y="12"/>
                </a:cxn>
                <a:cxn ang="0">
                  <a:pos x="26" y="12"/>
                </a:cxn>
                <a:cxn ang="0">
                  <a:pos x="30" y="6"/>
                </a:cxn>
                <a:cxn ang="0">
                  <a:pos x="32" y="0"/>
                </a:cxn>
                <a:cxn ang="0">
                  <a:pos x="32" y="0"/>
                </a:cxn>
                <a:cxn ang="0">
                  <a:pos x="16" y="2"/>
                </a:cxn>
                <a:cxn ang="0">
                  <a:pos x="16" y="2"/>
                </a:cxn>
                <a:cxn ang="0">
                  <a:pos x="0" y="0"/>
                </a:cxn>
                <a:cxn ang="0">
                  <a:pos x="0" y="0"/>
                </a:cxn>
              </a:cxnLst>
              <a:rect l="0" t="0" r="r" b="b"/>
              <a:pathLst>
                <a:path w="32" h="84">
                  <a:moveTo>
                    <a:pt x="0" y="0"/>
                  </a:moveTo>
                  <a:lnTo>
                    <a:pt x="0" y="0"/>
                  </a:lnTo>
                  <a:lnTo>
                    <a:pt x="2" y="6"/>
                  </a:lnTo>
                  <a:lnTo>
                    <a:pt x="8" y="12"/>
                  </a:lnTo>
                  <a:lnTo>
                    <a:pt x="2" y="70"/>
                  </a:lnTo>
                  <a:lnTo>
                    <a:pt x="16" y="84"/>
                  </a:lnTo>
                  <a:lnTo>
                    <a:pt x="30" y="70"/>
                  </a:lnTo>
                  <a:lnTo>
                    <a:pt x="26" y="12"/>
                  </a:lnTo>
                  <a:lnTo>
                    <a:pt x="26" y="12"/>
                  </a:lnTo>
                  <a:lnTo>
                    <a:pt x="30" y="6"/>
                  </a:lnTo>
                  <a:lnTo>
                    <a:pt x="32" y="0"/>
                  </a:lnTo>
                  <a:lnTo>
                    <a:pt x="32" y="0"/>
                  </a:lnTo>
                  <a:lnTo>
                    <a:pt x="16" y="2"/>
                  </a:lnTo>
                  <a:lnTo>
                    <a:pt x="16" y="2"/>
                  </a:lnTo>
                  <a:lnTo>
                    <a:pt x="0" y="0"/>
                  </a:lnTo>
                  <a:lnTo>
                    <a:pt x="0"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31" name="Freeform 152"/>
            <p:cNvSpPr/>
            <p:nvPr/>
          </p:nvSpPr>
          <p:spPr bwMode="auto">
            <a:xfrm>
              <a:off x="17928385" y="-730546"/>
              <a:ext cx="367071" cy="316440"/>
            </a:xfrm>
            <a:custGeom>
              <a:avLst/>
              <a:gdLst/>
              <a:ahLst/>
              <a:cxnLst>
                <a:cxn ang="0">
                  <a:pos x="58" y="10"/>
                </a:cxn>
                <a:cxn ang="0">
                  <a:pos x="58" y="10"/>
                </a:cxn>
                <a:cxn ang="0">
                  <a:pos x="48" y="10"/>
                </a:cxn>
                <a:cxn ang="0">
                  <a:pos x="38" y="8"/>
                </a:cxn>
                <a:cxn ang="0">
                  <a:pos x="30" y="4"/>
                </a:cxn>
                <a:cxn ang="0">
                  <a:pos x="26" y="0"/>
                </a:cxn>
                <a:cxn ang="0">
                  <a:pos x="2" y="0"/>
                </a:cxn>
                <a:cxn ang="0">
                  <a:pos x="0" y="0"/>
                </a:cxn>
                <a:cxn ang="0">
                  <a:pos x="0" y="0"/>
                </a:cxn>
                <a:cxn ang="0">
                  <a:pos x="0" y="12"/>
                </a:cxn>
                <a:cxn ang="0">
                  <a:pos x="0" y="48"/>
                </a:cxn>
                <a:cxn ang="0">
                  <a:pos x="0" y="48"/>
                </a:cxn>
                <a:cxn ang="0">
                  <a:pos x="0" y="56"/>
                </a:cxn>
                <a:cxn ang="0">
                  <a:pos x="2" y="66"/>
                </a:cxn>
                <a:cxn ang="0">
                  <a:pos x="6" y="74"/>
                </a:cxn>
                <a:cxn ang="0">
                  <a:pos x="12" y="80"/>
                </a:cxn>
                <a:cxn ang="0">
                  <a:pos x="18" y="86"/>
                </a:cxn>
                <a:cxn ang="0">
                  <a:pos x="26" y="92"/>
                </a:cxn>
                <a:cxn ang="0">
                  <a:pos x="34" y="96"/>
                </a:cxn>
                <a:cxn ang="0">
                  <a:pos x="42" y="98"/>
                </a:cxn>
                <a:cxn ang="0">
                  <a:pos x="42" y="98"/>
                </a:cxn>
                <a:cxn ang="0">
                  <a:pos x="58" y="100"/>
                </a:cxn>
                <a:cxn ang="0">
                  <a:pos x="58" y="100"/>
                </a:cxn>
                <a:cxn ang="0">
                  <a:pos x="74" y="98"/>
                </a:cxn>
                <a:cxn ang="0">
                  <a:pos x="74" y="98"/>
                </a:cxn>
                <a:cxn ang="0">
                  <a:pos x="82" y="96"/>
                </a:cxn>
                <a:cxn ang="0">
                  <a:pos x="90" y="92"/>
                </a:cxn>
                <a:cxn ang="0">
                  <a:pos x="98" y="86"/>
                </a:cxn>
                <a:cxn ang="0">
                  <a:pos x="104" y="80"/>
                </a:cxn>
                <a:cxn ang="0">
                  <a:pos x="110" y="74"/>
                </a:cxn>
                <a:cxn ang="0">
                  <a:pos x="114" y="66"/>
                </a:cxn>
                <a:cxn ang="0">
                  <a:pos x="116" y="56"/>
                </a:cxn>
                <a:cxn ang="0">
                  <a:pos x="116" y="48"/>
                </a:cxn>
                <a:cxn ang="0">
                  <a:pos x="116" y="12"/>
                </a:cxn>
                <a:cxn ang="0">
                  <a:pos x="116" y="12"/>
                </a:cxn>
                <a:cxn ang="0">
                  <a:pos x="116" y="0"/>
                </a:cxn>
                <a:cxn ang="0">
                  <a:pos x="92" y="0"/>
                </a:cxn>
                <a:cxn ang="0">
                  <a:pos x="92" y="0"/>
                </a:cxn>
                <a:cxn ang="0">
                  <a:pos x="88" y="4"/>
                </a:cxn>
                <a:cxn ang="0">
                  <a:pos x="80" y="8"/>
                </a:cxn>
                <a:cxn ang="0">
                  <a:pos x="70" y="10"/>
                </a:cxn>
                <a:cxn ang="0">
                  <a:pos x="58" y="10"/>
                </a:cxn>
                <a:cxn ang="0">
                  <a:pos x="58" y="10"/>
                </a:cxn>
              </a:cxnLst>
              <a:rect l="0" t="0" r="r" b="b"/>
              <a:pathLst>
                <a:path w="116" h="100">
                  <a:moveTo>
                    <a:pt x="58" y="10"/>
                  </a:moveTo>
                  <a:lnTo>
                    <a:pt x="58" y="10"/>
                  </a:lnTo>
                  <a:lnTo>
                    <a:pt x="48" y="10"/>
                  </a:lnTo>
                  <a:lnTo>
                    <a:pt x="38" y="8"/>
                  </a:lnTo>
                  <a:lnTo>
                    <a:pt x="30" y="4"/>
                  </a:lnTo>
                  <a:lnTo>
                    <a:pt x="26" y="0"/>
                  </a:lnTo>
                  <a:lnTo>
                    <a:pt x="2" y="0"/>
                  </a:lnTo>
                  <a:lnTo>
                    <a:pt x="0" y="0"/>
                  </a:lnTo>
                  <a:lnTo>
                    <a:pt x="0" y="0"/>
                  </a:lnTo>
                  <a:lnTo>
                    <a:pt x="0" y="12"/>
                  </a:lnTo>
                  <a:lnTo>
                    <a:pt x="0" y="48"/>
                  </a:lnTo>
                  <a:lnTo>
                    <a:pt x="0" y="48"/>
                  </a:lnTo>
                  <a:lnTo>
                    <a:pt x="0" y="56"/>
                  </a:lnTo>
                  <a:lnTo>
                    <a:pt x="2" y="66"/>
                  </a:lnTo>
                  <a:lnTo>
                    <a:pt x="6" y="74"/>
                  </a:lnTo>
                  <a:lnTo>
                    <a:pt x="12" y="80"/>
                  </a:lnTo>
                  <a:lnTo>
                    <a:pt x="18" y="86"/>
                  </a:lnTo>
                  <a:lnTo>
                    <a:pt x="26" y="92"/>
                  </a:lnTo>
                  <a:lnTo>
                    <a:pt x="34" y="96"/>
                  </a:lnTo>
                  <a:lnTo>
                    <a:pt x="42" y="98"/>
                  </a:lnTo>
                  <a:lnTo>
                    <a:pt x="42" y="98"/>
                  </a:lnTo>
                  <a:lnTo>
                    <a:pt x="58" y="100"/>
                  </a:lnTo>
                  <a:lnTo>
                    <a:pt x="58" y="100"/>
                  </a:lnTo>
                  <a:lnTo>
                    <a:pt x="74" y="98"/>
                  </a:lnTo>
                  <a:lnTo>
                    <a:pt x="74" y="98"/>
                  </a:lnTo>
                  <a:lnTo>
                    <a:pt x="82" y="96"/>
                  </a:lnTo>
                  <a:lnTo>
                    <a:pt x="90" y="92"/>
                  </a:lnTo>
                  <a:lnTo>
                    <a:pt x="98" y="86"/>
                  </a:lnTo>
                  <a:lnTo>
                    <a:pt x="104" y="80"/>
                  </a:lnTo>
                  <a:lnTo>
                    <a:pt x="110" y="74"/>
                  </a:lnTo>
                  <a:lnTo>
                    <a:pt x="114" y="66"/>
                  </a:lnTo>
                  <a:lnTo>
                    <a:pt x="116" y="56"/>
                  </a:lnTo>
                  <a:lnTo>
                    <a:pt x="116" y="48"/>
                  </a:lnTo>
                  <a:lnTo>
                    <a:pt x="116" y="12"/>
                  </a:lnTo>
                  <a:lnTo>
                    <a:pt x="116" y="12"/>
                  </a:lnTo>
                  <a:lnTo>
                    <a:pt x="116" y="0"/>
                  </a:lnTo>
                  <a:lnTo>
                    <a:pt x="92" y="0"/>
                  </a:lnTo>
                  <a:lnTo>
                    <a:pt x="92" y="0"/>
                  </a:lnTo>
                  <a:lnTo>
                    <a:pt x="88" y="4"/>
                  </a:lnTo>
                  <a:lnTo>
                    <a:pt x="80" y="8"/>
                  </a:lnTo>
                  <a:lnTo>
                    <a:pt x="70" y="10"/>
                  </a:lnTo>
                  <a:lnTo>
                    <a:pt x="58" y="10"/>
                  </a:lnTo>
                  <a:lnTo>
                    <a:pt x="58" y="1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32" name="Freeform 153"/>
            <p:cNvSpPr>
              <a:spLocks noEditPoints="1"/>
            </p:cNvSpPr>
            <p:nvPr/>
          </p:nvSpPr>
          <p:spPr bwMode="auto">
            <a:xfrm>
              <a:off x="17909399" y="-939397"/>
              <a:ext cx="417701" cy="227837"/>
            </a:xfrm>
            <a:custGeom>
              <a:avLst/>
              <a:gdLst/>
              <a:ahLst/>
              <a:cxnLst>
                <a:cxn ang="0">
                  <a:pos x="66" y="0"/>
                </a:cxn>
                <a:cxn ang="0">
                  <a:pos x="66" y="0"/>
                </a:cxn>
                <a:cxn ang="0">
                  <a:pos x="52" y="2"/>
                </a:cxn>
                <a:cxn ang="0">
                  <a:pos x="40" y="6"/>
                </a:cxn>
                <a:cxn ang="0">
                  <a:pos x="30" y="12"/>
                </a:cxn>
                <a:cxn ang="0">
                  <a:pos x="20" y="18"/>
                </a:cxn>
                <a:cxn ang="0">
                  <a:pos x="12" y="28"/>
                </a:cxn>
                <a:cxn ang="0">
                  <a:pos x="6" y="38"/>
                </a:cxn>
                <a:cxn ang="0">
                  <a:pos x="2" y="48"/>
                </a:cxn>
                <a:cxn ang="0">
                  <a:pos x="0" y="60"/>
                </a:cxn>
                <a:cxn ang="0">
                  <a:pos x="8" y="60"/>
                </a:cxn>
                <a:cxn ang="0">
                  <a:pos x="8" y="60"/>
                </a:cxn>
                <a:cxn ang="0">
                  <a:pos x="32" y="60"/>
                </a:cxn>
                <a:cxn ang="0">
                  <a:pos x="32" y="60"/>
                </a:cxn>
                <a:cxn ang="0">
                  <a:pos x="36" y="64"/>
                </a:cxn>
                <a:cxn ang="0">
                  <a:pos x="44" y="68"/>
                </a:cxn>
                <a:cxn ang="0">
                  <a:pos x="54" y="70"/>
                </a:cxn>
                <a:cxn ang="0">
                  <a:pos x="66" y="72"/>
                </a:cxn>
                <a:cxn ang="0">
                  <a:pos x="66" y="72"/>
                </a:cxn>
                <a:cxn ang="0">
                  <a:pos x="78" y="70"/>
                </a:cxn>
                <a:cxn ang="0">
                  <a:pos x="88" y="68"/>
                </a:cxn>
                <a:cxn ang="0">
                  <a:pos x="94" y="64"/>
                </a:cxn>
                <a:cxn ang="0">
                  <a:pos x="100" y="60"/>
                </a:cxn>
                <a:cxn ang="0">
                  <a:pos x="122" y="60"/>
                </a:cxn>
                <a:cxn ang="0">
                  <a:pos x="126" y="60"/>
                </a:cxn>
                <a:cxn ang="0">
                  <a:pos x="132" y="60"/>
                </a:cxn>
                <a:cxn ang="0">
                  <a:pos x="132" y="60"/>
                </a:cxn>
                <a:cxn ang="0">
                  <a:pos x="130" y="48"/>
                </a:cxn>
                <a:cxn ang="0">
                  <a:pos x="124" y="38"/>
                </a:cxn>
                <a:cxn ang="0">
                  <a:pos x="118" y="28"/>
                </a:cxn>
                <a:cxn ang="0">
                  <a:pos x="110" y="18"/>
                </a:cxn>
                <a:cxn ang="0">
                  <a:pos x="102" y="12"/>
                </a:cxn>
                <a:cxn ang="0">
                  <a:pos x="90" y="6"/>
                </a:cxn>
                <a:cxn ang="0">
                  <a:pos x="78" y="2"/>
                </a:cxn>
                <a:cxn ang="0">
                  <a:pos x="66" y="0"/>
                </a:cxn>
                <a:cxn ang="0">
                  <a:pos x="66" y="0"/>
                </a:cxn>
                <a:cxn ang="0">
                  <a:pos x="66" y="52"/>
                </a:cxn>
                <a:cxn ang="0">
                  <a:pos x="66" y="52"/>
                </a:cxn>
                <a:cxn ang="0">
                  <a:pos x="60" y="52"/>
                </a:cxn>
                <a:cxn ang="0">
                  <a:pos x="56" y="48"/>
                </a:cxn>
                <a:cxn ang="0">
                  <a:pos x="54" y="44"/>
                </a:cxn>
                <a:cxn ang="0">
                  <a:pos x="54" y="40"/>
                </a:cxn>
                <a:cxn ang="0">
                  <a:pos x="54" y="40"/>
                </a:cxn>
                <a:cxn ang="0">
                  <a:pos x="54" y="34"/>
                </a:cxn>
                <a:cxn ang="0">
                  <a:pos x="56" y="30"/>
                </a:cxn>
                <a:cxn ang="0">
                  <a:pos x="60" y="28"/>
                </a:cxn>
                <a:cxn ang="0">
                  <a:pos x="66" y="28"/>
                </a:cxn>
                <a:cxn ang="0">
                  <a:pos x="66" y="28"/>
                </a:cxn>
                <a:cxn ang="0">
                  <a:pos x="70" y="28"/>
                </a:cxn>
                <a:cxn ang="0">
                  <a:pos x="74" y="30"/>
                </a:cxn>
                <a:cxn ang="0">
                  <a:pos x="76" y="34"/>
                </a:cxn>
                <a:cxn ang="0">
                  <a:pos x="78" y="40"/>
                </a:cxn>
                <a:cxn ang="0">
                  <a:pos x="78" y="40"/>
                </a:cxn>
                <a:cxn ang="0">
                  <a:pos x="76" y="44"/>
                </a:cxn>
                <a:cxn ang="0">
                  <a:pos x="74" y="48"/>
                </a:cxn>
                <a:cxn ang="0">
                  <a:pos x="70" y="52"/>
                </a:cxn>
                <a:cxn ang="0">
                  <a:pos x="66" y="52"/>
                </a:cxn>
                <a:cxn ang="0">
                  <a:pos x="66" y="52"/>
                </a:cxn>
              </a:cxnLst>
              <a:rect l="0" t="0" r="r" b="b"/>
              <a:pathLst>
                <a:path w="132" h="72">
                  <a:moveTo>
                    <a:pt x="66" y="0"/>
                  </a:moveTo>
                  <a:lnTo>
                    <a:pt x="66" y="0"/>
                  </a:lnTo>
                  <a:lnTo>
                    <a:pt x="52" y="2"/>
                  </a:lnTo>
                  <a:lnTo>
                    <a:pt x="40" y="6"/>
                  </a:lnTo>
                  <a:lnTo>
                    <a:pt x="30" y="12"/>
                  </a:lnTo>
                  <a:lnTo>
                    <a:pt x="20" y="18"/>
                  </a:lnTo>
                  <a:lnTo>
                    <a:pt x="12" y="28"/>
                  </a:lnTo>
                  <a:lnTo>
                    <a:pt x="6" y="38"/>
                  </a:lnTo>
                  <a:lnTo>
                    <a:pt x="2" y="48"/>
                  </a:lnTo>
                  <a:lnTo>
                    <a:pt x="0" y="60"/>
                  </a:lnTo>
                  <a:lnTo>
                    <a:pt x="8" y="60"/>
                  </a:lnTo>
                  <a:lnTo>
                    <a:pt x="8" y="60"/>
                  </a:lnTo>
                  <a:lnTo>
                    <a:pt x="32" y="60"/>
                  </a:lnTo>
                  <a:lnTo>
                    <a:pt x="32" y="60"/>
                  </a:lnTo>
                  <a:lnTo>
                    <a:pt x="36" y="64"/>
                  </a:lnTo>
                  <a:lnTo>
                    <a:pt x="44" y="68"/>
                  </a:lnTo>
                  <a:lnTo>
                    <a:pt x="54" y="70"/>
                  </a:lnTo>
                  <a:lnTo>
                    <a:pt x="66" y="72"/>
                  </a:lnTo>
                  <a:lnTo>
                    <a:pt x="66" y="72"/>
                  </a:lnTo>
                  <a:lnTo>
                    <a:pt x="78" y="70"/>
                  </a:lnTo>
                  <a:lnTo>
                    <a:pt x="88" y="68"/>
                  </a:lnTo>
                  <a:lnTo>
                    <a:pt x="94" y="64"/>
                  </a:lnTo>
                  <a:lnTo>
                    <a:pt x="100" y="60"/>
                  </a:lnTo>
                  <a:lnTo>
                    <a:pt x="122" y="60"/>
                  </a:lnTo>
                  <a:lnTo>
                    <a:pt x="126" y="60"/>
                  </a:lnTo>
                  <a:lnTo>
                    <a:pt x="132" y="60"/>
                  </a:lnTo>
                  <a:lnTo>
                    <a:pt x="132" y="60"/>
                  </a:lnTo>
                  <a:lnTo>
                    <a:pt x="130" y="48"/>
                  </a:lnTo>
                  <a:lnTo>
                    <a:pt x="124" y="38"/>
                  </a:lnTo>
                  <a:lnTo>
                    <a:pt x="118" y="28"/>
                  </a:lnTo>
                  <a:lnTo>
                    <a:pt x="110" y="18"/>
                  </a:lnTo>
                  <a:lnTo>
                    <a:pt x="102" y="12"/>
                  </a:lnTo>
                  <a:lnTo>
                    <a:pt x="90" y="6"/>
                  </a:lnTo>
                  <a:lnTo>
                    <a:pt x="78" y="2"/>
                  </a:lnTo>
                  <a:lnTo>
                    <a:pt x="66" y="0"/>
                  </a:lnTo>
                  <a:lnTo>
                    <a:pt x="66" y="0"/>
                  </a:lnTo>
                  <a:close/>
                  <a:moveTo>
                    <a:pt x="66" y="52"/>
                  </a:moveTo>
                  <a:lnTo>
                    <a:pt x="66" y="52"/>
                  </a:lnTo>
                  <a:lnTo>
                    <a:pt x="60" y="52"/>
                  </a:lnTo>
                  <a:lnTo>
                    <a:pt x="56" y="48"/>
                  </a:lnTo>
                  <a:lnTo>
                    <a:pt x="54" y="44"/>
                  </a:lnTo>
                  <a:lnTo>
                    <a:pt x="54" y="40"/>
                  </a:lnTo>
                  <a:lnTo>
                    <a:pt x="54" y="40"/>
                  </a:lnTo>
                  <a:lnTo>
                    <a:pt x="54" y="34"/>
                  </a:lnTo>
                  <a:lnTo>
                    <a:pt x="56" y="30"/>
                  </a:lnTo>
                  <a:lnTo>
                    <a:pt x="60" y="28"/>
                  </a:lnTo>
                  <a:lnTo>
                    <a:pt x="66" y="28"/>
                  </a:lnTo>
                  <a:lnTo>
                    <a:pt x="66" y="28"/>
                  </a:lnTo>
                  <a:lnTo>
                    <a:pt x="70" y="28"/>
                  </a:lnTo>
                  <a:lnTo>
                    <a:pt x="74" y="30"/>
                  </a:lnTo>
                  <a:lnTo>
                    <a:pt x="76" y="34"/>
                  </a:lnTo>
                  <a:lnTo>
                    <a:pt x="78" y="40"/>
                  </a:lnTo>
                  <a:lnTo>
                    <a:pt x="78" y="40"/>
                  </a:lnTo>
                  <a:lnTo>
                    <a:pt x="76" y="44"/>
                  </a:lnTo>
                  <a:lnTo>
                    <a:pt x="74" y="48"/>
                  </a:lnTo>
                  <a:lnTo>
                    <a:pt x="70" y="52"/>
                  </a:lnTo>
                  <a:lnTo>
                    <a:pt x="66" y="52"/>
                  </a:lnTo>
                  <a:lnTo>
                    <a:pt x="66" y="52"/>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grpSp>
      <p:sp>
        <p:nvSpPr>
          <p:cNvPr id="433" name="TextBox 432"/>
          <p:cNvSpPr txBox="1"/>
          <p:nvPr/>
        </p:nvSpPr>
        <p:spPr>
          <a:xfrm>
            <a:off x="2423160" y="4295617"/>
            <a:ext cx="891540" cy="246221"/>
          </a:xfrm>
          <a:prstGeom prst="rect">
            <a:avLst/>
          </a:prstGeom>
          <a:noFill/>
        </p:spPr>
        <p:txBody>
          <a:bodyPr wrap="square" rtlCol="0">
            <a:spAutoFit/>
          </a:bodyPr>
          <a:lstStyle/>
          <a:p>
            <a:r>
              <a:rPr lang="zh-CN" altLang="en-US" sz="1000" dirty="0" smtClean="0">
                <a:solidFill>
                  <a:prstClr val="black"/>
                </a:solidFill>
                <a:latin typeface="微软雅黑" panose="020B0503020204020204" pitchFamily="34" charset="-122"/>
                <a:ea typeface="微软雅黑" panose="020B0503020204020204" pitchFamily="34" charset="-122"/>
              </a:rPr>
              <a:t>外包员工</a:t>
            </a:r>
            <a:endParaRPr lang="zh-CN" altLang="en-US" sz="1000" dirty="0">
              <a:solidFill>
                <a:prstClr val="black"/>
              </a:solidFill>
              <a:latin typeface="微软雅黑" panose="020B0503020204020204" pitchFamily="34" charset="-122"/>
              <a:ea typeface="微软雅黑" panose="020B0503020204020204" pitchFamily="34" charset="-122"/>
            </a:endParaRPr>
          </a:p>
        </p:txBody>
      </p:sp>
      <p:sp>
        <p:nvSpPr>
          <p:cNvPr id="434" name="TextBox 433"/>
          <p:cNvSpPr txBox="1"/>
          <p:nvPr/>
        </p:nvSpPr>
        <p:spPr>
          <a:xfrm>
            <a:off x="807660" y="4295617"/>
            <a:ext cx="602040" cy="246221"/>
          </a:xfrm>
          <a:prstGeom prst="rect">
            <a:avLst/>
          </a:prstGeom>
          <a:noFill/>
        </p:spPr>
        <p:txBody>
          <a:bodyPr wrap="square" rtlCol="0">
            <a:spAutoFit/>
          </a:bodyPr>
          <a:lstStyle/>
          <a:p>
            <a:r>
              <a:rPr lang="zh-CN" altLang="en-US" sz="1000" dirty="0" smtClean="0">
                <a:solidFill>
                  <a:prstClr val="black"/>
                </a:solidFill>
                <a:latin typeface="微软雅黑" panose="020B0503020204020204" pitchFamily="34" charset="-122"/>
                <a:ea typeface="微软雅黑" panose="020B0503020204020204" pitchFamily="34" charset="-122"/>
              </a:rPr>
              <a:t>研发部</a:t>
            </a:r>
            <a:endParaRPr lang="zh-CN" altLang="en-US" sz="1000" dirty="0">
              <a:solidFill>
                <a:prstClr val="black"/>
              </a:solidFill>
              <a:latin typeface="微软雅黑" panose="020B0503020204020204" pitchFamily="34" charset="-122"/>
              <a:ea typeface="微软雅黑" panose="020B0503020204020204" pitchFamily="34" charset="-122"/>
            </a:endParaRPr>
          </a:p>
        </p:txBody>
      </p:sp>
      <p:sp>
        <p:nvSpPr>
          <p:cNvPr id="435" name="Freeform 150"/>
          <p:cNvSpPr>
            <a:spLocks noEditPoints="1"/>
          </p:cNvSpPr>
          <p:nvPr/>
        </p:nvSpPr>
        <p:spPr bwMode="auto">
          <a:xfrm>
            <a:off x="3136172" y="3729992"/>
            <a:ext cx="396916" cy="475272"/>
          </a:xfrm>
          <a:custGeom>
            <a:avLst/>
            <a:gdLst/>
            <a:ahLst/>
            <a:cxnLst>
              <a:cxn ang="0">
                <a:pos x="3872" y="13772"/>
              </a:cxn>
              <a:cxn ang="0">
                <a:pos x="3080" y="12012"/>
              </a:cxn>
              <a:cxn ang="0">
                <a:pos x="1496" y="10560"/>
              </a:cxn>
              <a:cxn ang="0">
                <a:pos x="484" y="8888"/>
              </a:cxn>
              <a:cxn ang="0">
                <a:pos x="44" y="7128"/>
              </a:cxn>
              <a:cxn ang="0">
                <a:pos x="88" y="5324"/>
              </a:cxn>
              <a:cxn ang="0">
                <a:pos x="660" y="3608"/>
              </a:cxn>
              <a:cxn ang="0">
                <a:pos x="1628" y="2156"/>
              </a:cxn>
              <a:cxn ang="0">
                <a:pos x="2948" y="1012"/>
              </a:cxn>
              <a:cxn ang="0">
                <a:pos x="4664" y="308"/>
              </a:cxn>
              <a:cxn ang="0">
                <a:pos x="6688" y="0"/>
              </a:cxn>
              <a:cxn ang="0">
                <a:pos x="8800" y="308"/>
              </a:cxn>
              <a:cxn ang="0">
                <a:pos x="10824" y="1188"/>
              </a:cxn>
              <a:cxn ang="0">
                <a:pos x="12672" y="2816"/>
              </a:cxn>
              <a:cxn ang="0">
                <a:pos x="13156" y="4048"/>
              </a:cxn>
              <a:cxn ang="0">
                <a:pos x="12980" y="5852"/>
              </a:cxn>
              <a:cxn ang="0">
                <a:pos x="12936" y="7172"/>
              </a:cxn>
              <a:cxn ang="0">
                <a:pos x="12980" y="10912"/>
              </a:cxn>
              <a:cxn ang="0">
                <a:pos x="12936" y="12848"/>
              </a:cxn>
              <a:cxn ang="0">
                <a:pos x="12144" y="13288"/>
              </a:cxn>
              <a:cxn ang="0">
                <a:pos x="5588" y="9416"/>
              </a:cxn>
              <a:cxn ang="0">
                <a:pos x="3520" y="8051"/>
              </a:cxn>
              <a:cxn ang="0">
                <a:pos x="3432" y="8492"/>
              </a:cxn>
              <a:cxn ang="0">
                <a:pos x="5500" y="9988"/>
              </a:cxn>
              <a:cxn ang="0">
                <a:pos x="5720" y="9636"/>
              </a:cxn>
              <a:cxn ang="0">
                <a:pos x="10692" y="5456"/>
              </a:cxn>
              <a:cxn ang="0">
                <a:pos x="5544" y="2552"/>
              </a:cxn>
              <a:cxn ang="0">
                <a:pos x="5544" y="2552"/>
              </a:cxn>
              <a:cxn ang="0">
                <a:pos x="6512" y="2288"/>
              </a:cxn>
              <a:cxn ang="0">
                <a:pos x="10076" y="2992"/>
              </a:cxn>
              <a:cxn ang="0">
                <a:pos x="8976" y="1892"/>
              </a:cxn>
              <a:cxn ang="0">
                <a:pos x="6028" y="8668"/>
              </a:cxn>
              <a:cxn ang="0">
                <a:pos x="3960" y="7304"/>
              </a:cxn>
              <a:cxn ang="0">
                <a:pos x="3872" y="7744"/>
              </a:cxn>
              <a:cxn ang="0">
                <a:pos x="5940" y="9240"/>
              </a:cxn>
              <a:cxn ang="0">
                <a:pos x="6160" y="8844"/>
              </a:cxn>
              <a:cxn ang="0">
                <a:pos x="7392" y="3256"/>
              </a:cxn>
              <a:cxn ang="0">
                <a:pos x="5764" y="3300"/>
              </a:cxn>
              <a:cxn ang="0">
                <a:pos x="4796" y="4268"/>
              </a:cxn>
              <a:cxn ang="0">
                <a:pos x="4708" y="5588"/>
              </a:cxn>
              <a:cxn ang="0">
                <a:pos x="4576" y="7128"/>
              </a:cxn>
              <a:cxn ang="0">
                <a:pos x="7084" y="7304"/>
              </a:cxn>
              <a:cxn ang="0">
                <a:pos x="8448" y="6556"/>
              </a:cxn>
              <a:cxn ang="0">
                <a:pos x="8932" y="5500"/>
              </a:cxn>
              <a:cxn ang="0">
                <a:pos x="8448" y="4004"/>
              </a:cxn>
              <a:cxn ang="0">
                <a:pos x="3652" y="9108"/>
              </a:cxn>
              <a:cxn ang="0">
                <a:pos x="3872" y="9856"/>
              </a:cxn>
              <a:cxn ang="0">
                <a:pos x="4664" y="9944"/>
              </a:cxn>
            </a:cxnLst>
            <a:rect l="0" t="0" r="r" b="b"/>
            <a:pathLst>
              <a:path w="13596" h="16280">
                <a:moveTo>
                  <a:pt x="3784" y="16280"/>
                </a:moveTo>
                <a:lnTo>
                  <a:pt x="3872" y="15268"/>
                </a:lnTo>
                <a:lnTo>
                  <a:pt x="3872" y="14256"/>
                </a:lnTo>
                <a:lnTo>
                  <a:pt x="3872" y="13772"/>
                </a:lnTo>
                <a:lnTo>
                  <a:pt x="3784" y="13244"/>
                </a:lnTo>
                <a:lnTo>
                  <a:pt x="3696" y="12760"/>
                </a:lnTo>
                <a:lnTo>
                  <a:pt x="3608" y="12320"/>
                </a:lnTo>
                <a:lnTo>
                  <a:pt x="3080" y="12012"/>
                </a:lnTo>
                <a:lnTo>
                  <a:pt x="2640" y="11660"/>
                </a:lnTo>
                <a:lnTo>
                  <a:pt x="2200" y="11307"/>
                </a:lnTo>
                <a:lnTo>
                  <a:pt x="1848" y="10956"/>
                </a:lnTo>
                <a:lnTo>
                  <a:pt x="1496" y="10560"/>
                </a:lnTo>
                <a:lnTo>
                  <a:pt x="1188" y="10164"/>
                </a:lnTo>
                <a:lnTo>
                  <a:pt x="924" y="9768"/>
                </a:lnTo>
                <a:lnTo>
                  <a:pt x="704" y="9328"/>
                </a:lnTo>
                <a:lnTo>
                  <a:pt x="484" y="8888"/>
                </a:lnTo>
                <a:lnTo>
                  <a:pt x="308" y="8448"/>
                </a:lnTo>
                <a:lnTo>
                  <a:pt x="176" y="8008"/>
                </a:lnTo>
                <a:lnTo>
                  <a:pt x="88" y="7568"/>
                </a:lnTo>
                <a:lnTo>
                  <a:pt x="44" y="7128"/>
                </a:lnTo>
                <a:lnTo>
                  <a:pt x="0" y="6644"/>
                </a:lnTo>
                <a:lnTo>
                  <a:pt x="0" y="6204"/>
                </a:lnTo>
                <a:lnTo>
                  <a:pt x="44" y="5764"/>
                </a:lnTo>
                <a:lnTo>
                  <a:pt x="88" y="5324"/>
                </a:lnTo>
                <a:lnTo>
                  <a:pt x="220" y="4884"/>
                </a:lnTo>
                <a:lnTo>
                  <a:pt x="308" y="4444"/>
                </a:lnTo>
                <a:lnTo>
                  <a:pt x="484" y="4048"/>
                </a:lnTo>
                <a:lnTo>
                  <a:pt x="660" y="3608"/>
                </a:lnTo>
                <a:lnTo>
                  <a:pt x="836" y="3212"/>
                </a:lnTo>
                <a:lnTo>
                  <a:pt x="1056" y="2860"/>
                </a:lnTo>
                <a:lnTo>
                  <a:pt x="1320" y="2508"/>
                </a:lnTo>
                <a:lnTo>
                  <a:pt x="1628" y="2156"/>
                </a:lnTo>
                <a:lnTo>
                  <a:pt x="1892" y="1848"/>
                </a:lnTo>
                <a:lnTo>
                  <a:pt x="2244" y="1540"/>
                </a:lnTo>
                <a:lnTo>
                  <a:pt x="2596" y="1276"/>
                </a:lnTo>
                <a:lnTo>
                  <a:pt x="2948" y="1012"/>
                </a:lnTo>
                <a:lnTo>
                  <a:pt x="3344" y="792"/>
                </a:lnTo>
                <a:lnTo>
                  <a:pt x="3740" y="616"/>
                </a:lnTo>
                <a:lnTo>
                  <a:pt x="4180" y="484"/>
                </a:lnTo>
                <a:lnTo>
                  <a:pt x="4664" y="308"/>
                </a:lnTo>
                <a:lnTo>
                  <a:pt x="5148" y="176"/>
                </a:lnTo>
                <a:lnTo>
                  <a:pt x="5632" y="88"/>
                </a:lnTo>
                <a:lnTo>
                  <a:pt x="6160" y="44"/>
                </a:lnTo>
                <a:lnTo>
                  <a:pt x="6688" y="0"/>
                </a:lnTo>
                <a:lnTo>
                  <a:pt x="7216" y="44"/>
                </a:lnTo>
                <a:lnTo>
                  <a:pt x="7744" y="88"/>
                </a:lnTo>
                <a:lnTo>
                  <a:pt x="8272" y="176"/>
                </a:lnTo>
                <a:lnTo>
                  <a:pt x="8800" y="308"/>
                </a:lnTo>
                <a:lnTo>
                  <a:pt x="9328" y="484"/>
                </a:lnTo>
                <a:lnTo>
                  <a:pt x="9856" y="660"/>
                </a:lnTo>
                <a:lnTo>
                  <a:pt x="10340" y="924"/>
                </a:lnTo>
                <a:lnTo>
                  <a:pt x="10824" y="1188"/>
                </a:lnTo>
                <a:lnTo>
                  <a:pt x="11308" y="1496"/>
                </a:lnTo>
                <a:lnTo>
                  <a:pt x="11748" y="1848"/>
                </a:lnTo>
                <a:lnTo>
                  <a:pt x="12188" y="2244"/>
                </a:lnTo>
                <a:lnTo>
                  <a:pt x="12672" y="2816"/>
                </a:lnTo>
                <a:lnTo>
                  <a:pt x="12980" y="3256"/>
                </a:lnTo>
                <a:lnTo>
                  <a:pt x="13112" y="3608"/>
                </a:lnTo>
                <a:lnTo>
                  <a:pt x="13200" y="3872"/>
                </a:lnTo>
                <a:lnTo>
                  <a:pt x="13156" y="4048"/>
                </a:lnTo>
                <a:lnTo>
                  <a:pt x="13112" y="4180"/>
                </a:lnTo>
                <a:lnTo>
                  <a:pt x="12980" y="4268"/>
                </a:lnTo>
                <a:lnTo>
                  <a:pt x="12672" y="4444"/>
                </a:lnTo>
                <a:lnTo>
                  <a:pt x="12980" y="5852"/>
                </a:lnTo>
                <a:lnTo>
                  <a:pt x="13112" y="6468"/>
                </a:lnTo>
                <a:lnTo>
                  <a:pt x="13156" y="6776"/>
                </a:lnTo>
                <a:lnTo>
                  <a:pt x="13068" y="6996"/>
                </a:lnTo>
                <a:lnTo>
                  <a:pt x="12936" y="7172"/>
                </a:lnTo>
                <a:lnTo>
                  <a:pt x="12804" y="7304"/>
                </a:lnTo>
                <a:lnTo>
                  <a:pt x="13596" y="9988"/>
                </a:lnTo>
                <a:lnTo>
                  <a:pt x="12892" y="10252"/>
                </a:lnTo>
                <a:lnTo>
                  <a:pt x="12980" y="10912"/>
                </a:lnTo>
                <a:lnTo>
                  <a:pt x="13068" y="11484"/>
                </a:lnTo>
                <a:lnTo>
                  <a:pt x="13068" y="12056"/>
                </a:lnTo>
                <a:lnTo>
                  <a:pt x="13024" y="12672"/>
                </a:lnTo>
                <a:lnTo>
                  <a:pt x="12936" y="12848"/>
                </a:lnTo>
                <a:lnTo>
                  <a:pt x="12760" y="13024"/>
                </a:lnTo>
                <a:lnTo>
                  <a:pt x="12452" y="13200"/>
                </a:lnTo>
                <a:lnTo>
                  <a:pt x="12320" y="13244"/>
                </a:lnTo>
                <a:lnTo>
                  <a:pt x="12144" y="13288"/>
                </a:lnTo>
                <a:lnTo>
                  <a:pt x="9768" y="13420"/>
                </a:lnTo>
                <a:lnTo>
                  <a:pt x="9944" y="16280"/>
                </a:lnTo>
                <a:lnTo>
                  <a:pt x="3784" y="16280"/>
                </a:lnTo>
                <a:close/>
                <a:moveTo>
                  <a:pt x="5588" y="9416"/>
                </a:moveTo>
                <a:lnTo>
                  <a:pt x="3828" y="8096"/>
                </a:lnTo>
                <a:lnTo>
                  <a:pt x="3696" y="8008"/>
                </a:lnTo>
                <a:lnTo>
                  <a:pt x="3608" y="8008"/>
                </a:lnTo>
                <a:lnTo>
                  <a:pt x="3520" y="8051"/>
                </a:lnTo>
                <a:lnTo>
                  <a:pt x="3432" y="8140"/>
                </a:lnTo>
                <a:lnTo>
                  <a:pt x="3388" y="8272"/>
                </a:lnTo>
                <a:lnTo>
                  <a:pt x="3388" y="8404"/>
                </a:lnTo>
                <a:lnTo>
                  <a:pt x="3432" y="8492"/>
                </a:lnTo>
                <a:lnTo>
                  <a:pt x="3520" y="8624"/>
                </a:lnTo>
                <a:lnTo>
                  <a:pt x="5280" y="9944"/>
                </a:lnTo>
                <a:lnTo>
                  <a:pt x="5368" y="9988"/>
                </a:lnTo>
                <a:lnTo>
                  <a:pt x="5500" y="9988"/>
                </a:lnTo>
                <a:lnTo>
                  <a:pt x="5588" y="9944"/>
                </a:lnTo>
                <a:lnTo>
                  <a:pt x="5676" y="9856"/>
                </a:lnTo>
                <a:lnTo>
                  <a:pt x="5720" y="9768"/>
                </a:lnTo>
                <a:lnTo>
                  <a:pt x="5720" y="9636"/>
                </a:lnTo>
                <a:lnTo>
                  <a:pt x="5676" y="9504"/>
                </a:lnTo>
                <a:lnTo>
                  <a:pt x="5588" y="9416"/>
                </a:lnTo>
                <a:close/>
                <a:moveTo>
                  <a:pt x="9592" y="5456"/>
                </a:moveTo>
                <a:lnTo>
                  <a:pt x="10692" y="5456"/>
                </a:lnTo>
                <a:lnTo>
                  <a:pt x="10692" y="4972"/>
                </a:lnTo>
                <a:lnTo>
                  <a:pt x="9592" y="4972"/>
                </a:lnTo>
                <a:lnTo>
                  <a:pt x="9592" y="5456"/>
                </a:lnTo>
                <a:close/>
                <a:moveTo>
                  <a:pt x="5544" y="2552"/>
                </a:moveTo>
                <a:lnTo>
                  <a:pt x="4972" y="1584"/>
                </a:lnTo>
                <a:lnTo>
                  <a:pt x="4532" y="1848"/>
                </a:lnTo>
                <a:lnTo>
                  <a:pt x="5104" y="2816"/>
                </a:lnTo>
                <a:lnTo>
                  <a:pt x="5544" y="2552"/>
                </a:lnTo>
                <a:close/>
                <a:moveTo>
                  <a:pt x="6996" y="2288"/>
                </a:moveTo>
                <a:lnTo>
                  <a:pt x="6996" y="1188"/>
                </a:lnTo>
                <a:lnTo>
                  <a:pt x="6512" y="1188"/>
                </a:lnTo>
                <a:lnTo>
                  <a:pt x="6512" y="2288"/>
                </a:lnTo>
                <a:lnTo>
                  <a:pt x="6996" y="2288"/>
                </a:lnTo>
                <a:close/>
                <a:moveTo>
                  <a:pt x="9372" y="4004"/>
                </a:moveTo>
                <a:lnTo>
                  <a:pt x="10296" y="3432"/>
                </a:lnTo>
                <a:lnTo>
                  <a:pt x="10076" y="2992"/>
                </a:lnTo>
                <a:lnTo>
                  <a:pt x="9108" y="3564"/>
                </a:lnTo>
                <a:lnTo>
                  <a:pt x="9372" y="4004"/>
                </a:lnTo>
                <a:close/>
                <a:moveTo>
                  <a:pt x="8404" y="2816"/>
                </a:moveTo>
                <a:lnTo>
                  <a:pt x="8976" y="1892"/>
                </a:lnTo>
                <a:lnTo>
                  <a:pt x="8536" y="1628"/>
                </a:lnTo>
                <a:lnTo>
                  <a:pt x="7964" y="2596"/>
                </a:lnTo>
                <a:lnTo>
                  <a:pt x="8404" y="2816"/>
                </a:lnTo>
                <a:close/>
                <a:moveTo>
                  <a:pt x="6028" y="8668"/>
                </a:moveTo>
                <a:lnTo>
                  <a:pt x="4268" y="7304"/>
                </a:lnTo>
                <a:lnTo>
                  <a:pt x="4136" y="7260"/>
                </a:lnTo>
                <a:lnTo>
                  <a:pt x="4048" y="7260"/>
                </a:lnTo>
                <a:lnTo>
                  <a:pt x="3960" y="7304"/>
                </a:lnTo>
                <a:lnTo>
                  <a:pt x="3872" y="7392"/>
                </a:lnTo>
                <a:lnTo>
                  <a:pt x="3828" y="7524"/>
                </a:lnTo>
                <a:lnTo>
                  <a:pt x="3828" y="7656"/>
                </a:lnTo>
                <a:lnTo>
                  <a:pt x="3872" y="7744"/>
                </a:lnTo>
                <a:lnTo>
                  <a:pt x="3960" y="7832"/>
                </a:lnTo>
                <a:lnTo>
                  <a:pt x="5720" y="9196"/>
                </a:lnTo>
                <a:lnTo>
                  <a:pt x="5808" y="9240"/>
                </a:lnTo>
                <a:lnTo>
                  <a:pt x="5940" y="9240"/>
                </a:lnTo>
                <a:lnTo>
                  <a:pt x="6028" y="9196"/>
                </a:lnTo>
                <a:lnTo>
                  <a:pt x="6116" y="9108"/>
                </a:lnTo>
                <a:lnTo>
                  <a:pt x="6160" y="8976"/>
                </a:lnTo>
                <a:lnTo>
                  <a:pt x="6160" y="8844"/>
                </a:lnTo>
                <a:lnTo>
                  <a:pt x="6116" y="8756"/>
                </a:lnTo>
                <a:lnTo>
                  <a:pt x="6028" y="8668"/>
                </a:lnTo>
                <a:close/>
                <a:moveTo>
                  <a:pt x="7788" y="3432"/>
                </a:moveTo>
                <a:lnTo>
                  <a:pt x="7392" y="3256"/>
                </a:lnTo>
                <a:lnTo>
                  <a:pt x="6952" y="3124"/>
                </a:lnTo>
                <a:lnTo>
                  <a:pt x="6556" y="3124"/>
                </a:lnTo>
                <a:lnTo>
                  <a:pt x="6160" y="3168"/>
                </a:lnTo>
                <a:lnTo>
                  <a:pt x="5764" y="3300"/>
                </a:lnTo>
                <a:lnTo>
                  <a:pt x="5456" y="3476"/>
                </a:lnTo>
                <a:lnTo>
                  <a:pt x="5148" y="3740"/>
                </a:lnTo>
                <a:lnTo>
                  <a:pt x="4928" y="4048"/>
                </a:lnTo>
                <a:lnTo>
                  <a:pt x="4796" y="4268"/>
                </a:lnTo>
                <a:lnTo>
                  <a:pt x="4752" y="4444"/>
                </a:lnTo>
                <a:lnTo>
                  <a:pt x="4708" y="4795"/>
                </a:lnTo>
                <a:lnTo>
                  <a:pt x="4664" y="5192"/>
                </a:lnTo>
                <a:lnTo>
                  <a:pt x="4708" y="5588"/>
                </a:lnTo>
                <a:lnTo>
                  <a:pt x="4752" y="5940"/>
                </a:lnTo>
                <a:lnTo>
                  <a:pt x="4752" y="6336"/>
                </a:lnTo>
                <a:lnTo>
                  <a:pt x="4708" y="6732"/>
                </a:lnTo>
                <a:lnTo>
                  <a:pt x="4576" y="7128"/>
                </a:lnTo>
                <a:lnTo>
                  <a:pt x="6204" y="8051"/>
                </a:lnTo>
                <a:lnTo>
                  <a:pt x="6468" y="7744"/>
                </a:lnTo>
                <a:lnTo>
                  <a:pt x="6776" y="7524"/>
                </a:lnTo>
                <a:lnTo>
                  <a:pt x="7084" y="7304"/>
                </a:lnTo>
                <a:lnTo>
                  <a:pt x="7436" y="7172"/>
                </a:lnTo>
                <a:lnTo>
                  <a:pt x="7788" y="6996"/>
                </a:lnTo>
                <a:lnTo>
                  <a:pt x="8140" y="6820"/>
                </a:lnTo>
                <a:lnTo>
                  <a:pt x="8448" y="6556"/>
                </a:lnTo>
                <a:lnTo>
                  <a:pt x="8580" y="6423"/>
                </a:lnTo>
                <a:lnTo>
                  <a:pt x="8668" y="6248"/>
                </a:lnTo>
                <a:lnTo>
                  <a:pt x="8844" y="5852"/>
                </a:lnTo>
                <a:lnTo>
                  <a:pt x="8932" y="5500"/>
                </a:lnTo>
                <a:lnTo>
                  <a:pt x="8888" y="5104"/>
                </a:lnTo>
                <a:lnTo>
                  <a:pt x="8844" y="4708"/>
                </a:lnTo>
                <a:lnTo>
                  <a:pt x="8668" y="4312"/>
                </a:lnTo>
                <a:lnTo>
                  <a:pt x="8448" y="4004"/>
                </a:lnTo>
                <a:lnTo>
                  <a:pt x="8140" y="3696"/>
                </a:lnTo>
                <a:lnTo>
                  <a:pt x="7788" y="3432"/>
                </a:lnTo>
                <a:close/>
                <a:moveTo>
                  <a:pt x="3696" y="8976"/>
                </a:moveTo>
                <a:lnTo>
                  <a:pt x="3652" y="9108"/>
                </a:lnTo>
                <a:lnTo>
                  <a:pt x="3652" y="9240"/>
                </a:lnTo>
                <a:lnTo>
                  <a:pt x="3652" y="9504"/>
                </a:lnTo>
                <a:lnTo>
                  <a:pt x="3784" y="9724"/>
                </a:lnTo>
                <a:lnTo>
                  <a:pt x="3872" y="9856"/>
                </a:lnTo>
                <a:lnTo>
                  <a:pt x="4004" y="9944"/>
                </a:lnTo>
                <a:lnTo>
                  <a:pt x="4224" y="10032"/>
                </a:lnTo>
                <a:lnTo>
                  <a:pt x="4444" y="10032"/>
                </a:lnTo>
                <a:lnTo>
                  <a:pt x="4664" y="9944"/>
                </a:lnTo>
                <a:lnTo>
                  <a:pt x="4840" y="9856"/>
                </a:lnTo>
                <a:lnTo>
                  <a:pt x="3696" y="8976"/>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436" name="TextBox 435"/>
          <p:cNvSpPr txBox="1"/>
          <p:nvPr/>
        </p:nvSpPr>
        <p:spPr>
          <a:xfrm>
            <a:off x="3185100" y="4295617"/>
            <a:ext cx="602040" cy="246221"/>
          </a:xfrm>
          <a:prstGeom prst="rect">
            <a:avLst/>
          </a:prstGeom>
          <a:noFill/>
        </p:spPr>
        <p:txBody>
          <a:bodyPr wrap="square" rtlCol="0">
            <a:spAutoFit/>
          </a:bodyPr>
          <a:lstStyle/>
          <a:p>
            <a:r>
              <a:rPr lang="en-US" altLang="zh-CN" sz="1000" dirty="0" smtClean="0">
                <a:solidFill>
                  <a:prstClr val="black"/>
                </a:solidFill>
                <a:latin typeface="微软雅黑" panose="020B0503020204020204" pitchFamily="34" charset="-122"/>
                <a:ea typeface="微软雅黑" panose="020B0503020204020204" pitchFamily="34" charset="-122"/>
              </a:rPr>
              <a:t>VIP</a:t>
            </a:r>
            <a:endParaRPr lang="zh-CN" altLang="en-US" sz="1000" dirty="0">
              <a:solidFill>
                <a:prstClr val="black"/>
              </a:solidFill>
              <a:latin typeface="微软雅黑" panose="020B0503020204020204" pitchFamily="34" charset="-122"/>
              <a:ea typeface="微软雅黑" panose="020B0503020204020204" pitchFamily="34" charset="-122"/>
            </a:endParaRPr>
          </a:p>
        </p:txBody>
      </p:sp>
      <p:sp>
        <p:nvSpPr>
          <p:cNvPr id="437" name="TextBox 436"/>
          <p:cNvSpPr txBox="1"/>
          <p:nvPr/>
        </p:nvSpPr>
        <p:spPr>
          <a:xfrm>
            <a:off x="3543300" y="4295617"/>
            <a:ext cx="1005840" cy="246221"/>
          </a:xfrm>
          <a:prstGeom prst="rect">
            <a:avLst/>
          </a:prstGeom>
          <a:noFill/>
        </p:spPr>
        <p:txBody>
          <a:bodyPr wrap="square" rtlCol="0">
            <a:spAutoFit/>
          </a:bodyPr>
          <a:lstStyle/>
          <a:p>
            <a:r>
              <a:rPr lang="en-US" altLang="zh-CN" sz="1000" dirty="0" smtClean="0">
                <a:solidFill>
                  <a:prstClr val="black"/>
                </a:solidFill>
                <a:latin typeface="微软雅黑" panose="020B0503020204020204" pitchFamily="34" charset="-122"/>
                <a:ea typeface="微软雅黑" panose="020B0503020204020204" pitchFamily="34" charset="-122"/>
              </a:rPr>
              <a:t>BYOD</a:t>
            </a:r>
            <a:r>
              <a:rPr lang="zh-CN" altLang="en-US" sz="1000" dirty="0" smtClean="0">
                <a:solidFill>
                  <a:prstClr val="black"/>
                </a:solidFill>
                <a:latin typeface="微软雅黑" panose="020B0503020204020204" pitchFamily="34" charset="-122"/>
                <a:ea typeface="微软雅黑" panose="020B0503020204020204" pitchFamily="34" charset="-122"/>
              </a:rPr>
              <a:t>办公组</a:t>
            </a:r>
            <a:endParaRPr lang="zh-CN" altLang="en-US" sz="1000" dirty="0">
              <a:solidFill>
                <a:prstClr val="black"/>
              </a:solidFill>
              <a:latin typeface="微软雅黑" panose="020B0503020204020204" pitchFamily="34" charset="-122"/>
              <a:ea typeface="微软雅黑" panose="020B0503020204020204" pitchFamily="34" charset="-122"/>
            </a:endParaRPr>
          </a:p>
        </p:txBody>
      </p:sp>
      <p:sp>
        <p:nvSpPr>
          <p:cNvPr id="438" name="TextBox 437"/>
          <p:cNvSpPr txBox="1"/>
          <p:nvPr/>
        </p:nvSpPr>
        <p:spPr>
          <a:xfrm>
            <a:off x="4366260" y="4295617"/>
            <a:ext cx="1005840" cy="246221"/>
          </a:xfrm>
          <a:prstGeom prst="rect">
            <a:avLst/>
          </a:prstGeom>
          <a:noFill/>
        </p:spPr>
        <p:txBody>
          <a:bodyPr wrap="square" rtlCol="0">
            <a:spAutoFit/>
          </a:bodyPr>
          <a:lstStyle/>
          <a:p>
            <a:r>
              <a:rPr lang="en-US" altLang="zh-CN" sz="1000" dirty="0" smtClean="0">
                <a:solidFill>
                  <a:prstClr val="black"/>
                </a:solidFill>
                <a:latin typeface="微软雅黑" panose="020B0503020204020204" pitchFamily="34" charset="-122"/>
                <a:ea typeface="微软雅黑" panose="020B0503020204020204" pitchFamily="34" charset="-122"/>
              </a:rPr>
              <a:t>VPN</a:t>
            </a:r>
            <a:r>
              <a:rPr lang="zh-CN" altLang="en-US" sz="1000" dirty="0" smtClean="0">
                <a:solidFill>
                  <a:prstClr val="black"/>
                </a:solidFill>
                <a:latin typeface="微软雅黑" panose="020B0503020204020204" pitchFamily="34" charset="-122"/>
                <a:ea typeface="微软雅黑" panose="020B0503020204020204" pitchFamily="34" charset="-122"/>
              </a:rPr>
              <a:t>办公组</a:t>
            </a:r>
            <a:endParaRPr lang="zh-CN" altLang="en-US" sz="1000" dirty="0">
              <a:solidFill>
                <a:prstClr val="black"/>
              </a:solidFill>
              <a:latin typeface="微软雅黑" panose="020B0503020204020204" pitchFamily="34" charset="-122"/>
              <a:ea typeface="微软雅黑" panose="020B0503020204020204" pitchFamily="34" charset="-122"/>
            </a:endParaRPr>
          </a:p>
        </p:txBody>
      </p:sp>
      <p:sp>
        <p:nvSpPr>
          <p:cNvPr id="439" name="TextBox 438"/>
          <p:cNvSpPr txBox="1"/>
          <p:nvPr/>
        </p:nvSpPr>
        <p:spPr>
          <a:xfrm>
            <a:off x="5196840" y="4295617"/>
            <a:ext cx="899160" cy="246221"/>
          </a:xfrm>
          <a:prstGeom prst="rect">
            <a:avLst/>
          </a:prstGeom>
          <a:noFill/>
        </p:spPr>
        <p:txBody>
          <a:bodyPr wrap="square" rtlCol="0">
            <a:spAutoFit/>
          </a:bodyPr>
          <a:lstStyle/>
          <a:p>
            <a:r>
              <a:rPr lang="zh-CN" altLang="en-US" sz="1000" dirty="0" smtClean="0">
                <a:solidFill>
                  <a:prstClr val="black"/>
                </a:solidFill>
                <a:latin typeface="微软雅黑" panose="020B0503020204020204" pitchFamily="34" charset="-122"/>
                <a:ea typeface="微软雅黑" panose="020B0503020204020204" pitchFamily="34" charset="-122"/>
              </a:rPr>
              <a:t>邮件服务器</a:t>
            </a:r>
            <a:endParaRPr lang="zh-CN" altLang="en-US" sz="1000" dirty="0">
              <a:solidFill>
                <a:prstClr val="black"/>
              </a:solidFill>
              <a:latin typeface="微软雅黑" panose="020B0503020204020204" pitchFamily="34" charset="-122"/>
              <a:ea typeface="微软雅黑" panose="020B0503020204020204" pitchFamily="34" charset="-122"/>
            </a:endParaRPr>
          </a:p>
        </p:txBody>
      </p:sp>
      <p:sp>
        <p:nvSpPr>
          <p:cNvPr id="440" name="TextBox 439"/>
          <p:cNvSpPr txBox="1"/>
          <p:nvPr/>
        </p:nvSpPr>
        <p:spPr>
          <a:xfrm>
            <a:off x="6065520" y="4295617"/>
            <a:ext cx="952500" cy="246221"/>
          </a:xfrm>
          <a:prstGeom prst="rect">
            <a:avLst/>
          </a:prstGeom>
          <a:noFill/>
        </p:spPr>
        <p:txBody>
          <a:bodyPr wrap="square" rtlCol="0">
            <a:spAutoFit/>
          </a:bodyPr>
          <a:lstStyle/>
          <a:p>
            <a:r>
              <a:rPr lang="zh-CN" altLang="en-US" sz="1000" dirty="0" smtClean="0">
                <a:solidFill>
                  <a:prstClr val="black"/>
                </a:solidFill>
                <a:latin typeface="微软雅黑" panose="020B0503020204020204" pitchFamily="34" charset="-122"/>
                <a:ea typeface="微软雅黑" panose="020B0503020204020204" pitchFamily="34" charset="-122"/>
              </a:rPr>
              <a:t>语音服务器</a:t>
            </a:r>
            <a:endParaRPr lang="zh-CN" altLang="en-US" sz="1000" dirty="0">
              <a:solidFill>
                <a:prstClr val="black"/>
              </a:solidFill>
              <a:latin typeface="微软雅黑" panose="020B0503020204020204" pitchFamily="34" charset="-122"/>
              <a:ea typeface="微软雅黑" panose="020B0503020204020204" pitchFamily="34" charset="-122"/>
            </a:endParaRPr>
          </a:p>
        </p:txBody>
      </p:sp>
      <p:sp>
        <p:nvSpPr>
          <p:cNvPr id="441" name="TextBox 440"/>
          <p:cNvSpPr txBox="1"/>
          <p:nvPr/>
        </p:nvSpPr>
        <p:spPr>
          <a:xfrm>
            <a:off x="6918960" y="4295617"/>
            <a:ext cx="868680" cy="246221"/>
          </a:xfrm>
          <a:prstGeom prst="rect">
            <a:avLst/>
          </a:prstGeom>
          <a:noFill/>
        </p:spPr>
        <p:txBody>
          <a:bodyPr wrap="square" rtlCol="0">
            <a:spAutoFit/>
          </a:bodyPr>
          <a:lstStyle/>
          <a:p>
            <a:r>
              <a:rPr lang="zh-CN" altLang="en-US" sz="1000" dirty="0" smtClean="0">
                <a:solidFill>
                  <a:prstClr val="black"/>
                </a:solidFill>
                <a:latin typeface="微软雅黑" panose="020B0503020204020204" pitchFamily="34" charset="-122"/>
                <a:ea typeface="微软雅黑" panose="020B0503020204020204" pitchFamily="34" charset="-122"/>
              </a:rPr>
              <a:t>代码服务器</a:t>
            </a:r>
            <a:endParaRPr lang="zh-CN" altLang="en-US" sz="1000" dirty="0">
              <a:solidFill>
                <a:prstClr val="black"/>
              </a:solidFill>
              <a:latin typeface="微软雅黑" panose="020B0503020204020204" pitchFamily="34" charset="-122"/>
              <a:ea typeface="微软雅黑" panose="020B0503020204020204" pitchFamily="34" charset="-122"/>
            </a:endParaRPr>
          </a:p>
        </p:txBody>
      </p:sp>
      <p:sp>
        <p:nvSpPr>
          <p:cNvPr id="442" name="TextBox 441"/>
          <p:cNvSpPr txBox="1"/>
          <p:nvPr/>
        </p:nvSpPr>
        <p:spPr>
          <a:xfrm>
            <a:off x="7726680" y="4295617"/>
            <a:ext cx="807720" cy="246221"/>
          </a:xfrm>
          <a:prstGeom prst="rect">
            <a:avLst/>
          </a:prstGeom>
          <a:noFill/>
        </p:spPr>
        <p:txBody>
          <a:bodyPr wrap="square" rtlCol="0">
            <a:spAutoFit/>
          </a:bodyPr>
          <a:lstStyle/>
          <a:p>
            <a:r>
              <a:rPr lang="en-US" altLang="zh-CN" sz="1000" dirty="0" smtClean="0">
                <a:solidFill>
                  <a:prstClr val="black"/>
                </a:solidFill>
                <a:latin typeface="微软雅黑" panose="020B0503020204020204" pitchFamily="34" charset="-122"/>
                <a:ea typeface="微软雅黑" panose="020B0503020204020204" pitchFamily="34" charset="-122"/>
              </a:rPr>
              <a:t>Internet</a:t>
            </a:r>
            <a:endParaRPr lang="zh-CN" altLang="en-US" sz="1000" dirty="0">
              <a:solidFill>
                <a:prstClr val="black"/>
              </a:solidFill>
              <a:latin typeface="微软雅黑" panose="020B0503020204020204" pitchFamily="34" charset="-122"/>
              <a:ea typeface="微软雅黑" panose="020B0503020204020204" pitchFamily="34" charset="-122"/>
            </a:endParaRPr>
          </a:p>
        </p:txBody>
      </p:sp>
      <p:pic>
        <p:nvPicPr>
          <p:cNvPr id="443" name="Picture 534" descr="图片137"/>
          <p:cNvPicPr>
            <a:picLocks noChangeAspect="1" noChangeArrowheads="1"/>
          </p:cNvPicPr>
          <p:nvPr/>
        </p:nvPicPr>
        <p:blipFill>
          <a:blip r:embed="rId18" cstate="print"/>
          <a:srcRect/>
          <a:stretch>
            <a:fillRect/>
          </a:stretch>
        </p:blipFill>
        <p:spPr bwMode="auto">
          <a:xfrm>
            <a:off x="7132638" y="1447527"/>
            <a:ext cx="334962" cy="511447"/>
          </a:xfrm>
          <a:prstGeom prst="rect">
            <a:avLst/>
          </a:prstGeom>
          <a:noFill/>
        </p:spPr>
      </p:pic>
      <p:pic>
        <p:nvPicPr>
          <p:cNvPr id="445" name="Picture 536" descr="图片139"/>
          <p:cNvPicPr>
            <a:picLocks noChangeAspect="1" noChangeArrowheads="1"/>
          </p:cNvPicPr>
          <p:nvPr/>
        </p:nvPicPr>
        <p:blipFill>
          <a:blip r:embed="rId19" cstate="print"/>
          <a:srcRect/>
          <a:stretch>
            <a:fillRect/>
          </a:stretch>
        </p:blipFill>
        <p:spPr bwMode="auto">
          <a:xfrm>
            <a:off x="8288338" y="1455465"/>
            <a:ext cx="334962" cy="511447"/>
          </a:xfrm>
          <a:prstGeom prst="rect">
            <a:avLst/>
          </a:prstGeom>
          <a:noFill/>
        </p:spPr>
      </p:pic>
      <p:pic>
        <p:nvPicPr>
          <p:cNvPr id="446" name="Picture 464" descr="图片155"/>
          <p:cNvPicPr>
            <a:picLocks noChangeAspect="1" noChangeArrowheads="1"/>
          </p:cNvPicPr>
          <p:nvPr/>
        </p:nvPicPr>
        <p:blipFill>
          <a:blip r:embed="rId20" cstate="print"/>
          <a:srcRect/>
          <a:stretch>
            <a:fillRect/>
          </a:stretch>
        </p:blipFill>
        <p:spPr bwMode="auto">
          <a:xfrm>
            <a:off x="7735889" y="2335584"/>
            <a:ext cx="297144" cy="445716"/>
          </a:xfrm>
          <a:prstGeom prst="rect">
            <a:avLst/>
          </a:prstGeom>
          <a:noFill/>
        </p:spPr>
      </p:pic>
      <p:pic>
        <p:nvPicPr>
          <p:cNvPr id="447" name="Picture 227" descr="图片767"/>
          <p:cNvPicPr>
            <a:picLocks noChangeAspect="1" noChangeArrowheads="1"/>
          </p:cNvPicPr>
          <p:nvPr/>
        </p:nvPicPr>
        <p:blipFill>
          <a:blip r:embed="rId21" cstate="print"/>
          <a:srcRect/>
          <a:stretch>
            <a:fillRect/>
          </a:stretch>
        </p:blipFill>
        <p:spPr bwMode="auto">
          <a:xfrm>
            <a:off x="7602538" y="1515564"/>
            <a:ext cx="605093" cy="359274"/>
          </a:xfrm>
          <a:prstGeom prst="rect">
            <a:avLst/>
          </a:prstGeom>
          <a:noFill/>
        </p:spPr>
      </p:pic>
      <p:pic>
        <p:nvPicPr>
          <p:cNvPr id="448" name="Picture 2025" descr="图片250"/>
          <p:cNvPicPr>
            <a:picLocks noChangeAspect="1" noChangeArrowheads="1"/>
          </p:cNvPicPr>
          <p:nvPr/>
        </p:nvPicPr>
        <p:blipFill>
          <a:blip r:embed="rId22" cstate="print"/>
          <a:srcRect/>
          <a:stretch>
            <a:fillRect/>
          </a:stretch>
        </p:blipFill>
        <p:spPr bwMode="auto">
          <a:xfrm>
            <a:off x="8224429" y="2379180"/>
            <a:ext cx="432209" cy="452919"/>
          </a:xfrm>
          <a:prstGeom prst="rect">
            <a:avLst/>
          </a:prstGeom>
          <a:noFill/>
        </p:spPr>
      </p:pic>
      <p:pic>
        <p:nvPicPr>
          <p:cNvPr id="449" name="Picture 306" descr="图片759"/>
          <p:cNvPicPr>
            <a:picLocks noChangeAspect="1" noChangeArrowheads="1"/>
          </p:cNvPicPr>
          <p:nvPr/>
        </p:nvPicPr>
        <p:blipFill>
          <a:blip r:embed="rId23" cstate="print"/>
          <a:srcRect/>
          <a:stretch>
            <a:fillRect/>
          </a:stretch>
        </p:blipFill>
        <p:spPr bwMode="auto">
          <a:xfrm>
            <a:off x="7115175" y="2374900"/>
            <a:ext cx="352643" cy="414338"/>
          </a:xfrm>
          <a:prstGeom prst="rect">
            <a:avLst/>
          </a:prstGeom>
          <a:noFill/>
        </p:spPr>
      </p:pic>
    </p:spTree>
  </p:cSld>
  <p:clrMapOvr>
    <a:masterClrMapping/>
  </p:clrMapOvr>
  <p:transition advClick="0" advTm="8000">
    <p:fade thruBlk="1"/>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业务随行</a:t>
            </a:r>
            <a:r>
              <a:rPr lang="en-US" altLang="zh-CN" dirty="0" smtClean="0">
                <a:latin typeface="微软雅黑" panose="020B0503020204020204" pitchFamily="34" charset="-122"/>
                <a:ea typeface="微软雅黑" panose="020B0503020204020204" pitchFamily="34" charset="-122"/>
              </a:rPr>
              <a:t>Step2</a:t>
            </a:r>
            <a:r>
              <a:rPr lang="zh-CN" altLang="en-US" dirty="0" smtClean="0">
                <a:latin typeface="微软雅黑" panose="020B0503020204020204" pitchFamily="34" charset="-122"/>
                <a:ea typeface="微软雅黑" panose="020B0503020204020204" pitchFamily="34" charset="-122"/>
              </a:rPr>
              <a:t>：在</a:t>
            </a:r>
            <a:r>
              <a:rPr lang="en-US" altLang="zh-CN" dirty="0" smtClean="0">
                <a:latin typeface="微软雅黑" panose="020B0503020204020204" pitchFamily="34" charset="-122"/>
                <a:ea typeface="微软雅黑" panose="020B0503020204020204" pitchFamily="34" charset="-122"/>
              </a:rPr>
              <a:t>Controller</a:t>
            </a:r>
            <a:r>
              <a:rPr lang="zh-CN" altLang="en-US" dirty="0" smtClean="0">
                <a:latin typeface="微软雅黑" panose="020B0503020204020204" pitchFamily="34" charset="-122"/>
                <a:ea typeface="微软雅黑" panose="020B0503020204020204" pitchFamily="34" charset="-122"/>
              </a:rPr>
              <a:t>中定义组间策略</a:t>
            </a:r>
            <a:endParaRPr lang="zh-CN" altLang="en-US" dirty="0">
              <a:latin typeface="微软雅黑" panose="020B0503020204020204" pitchFamily="34" charset="-122"/>
              <a:ea typeface="微软雅黑" panose="020B0503020204020204" pitchFamily="34" charset="-122"/>
            </a:endParaRPr>
          </a:p>
        </p:txBody>
      </p:sp>
      <p:graphicFrame>
        <p:nvGraphicFramePr>
          <p:cNvPr id="4" name="内容占位符 3"/>
          <p:cNvGraphicFramePr/>
          <p:nvPr/>
        </p:nvGraphicFramePr>
        <p:xfrm>
          <a:off x="660400" y="788988"/>
          <a:ext cx="7725343" cy="3042792"/>
        </p:xfrm>
        <a:graphic>
          <a:graphicData uri="http://schemas.openxmlformats.org/drawingml/2006/table">
            <a:tbl>
              <a:tblPr firstRow="1" firstCol="1" bandRow="1"/>
              <a:tblGrid>
                <a:gridCol w="1016103"/>
                <a:gridCol w="670924"/>
                <a:gridCol w="670924"/>
                <a:gridCol w="670924"/>
                <a:gridCol w="670924"/>
                <a:gridCol w="670924"/>
                <a:gridCol w="670924"/>
                <a:gridCol w="670924"/>
                <a:gridCol w="670924"/>
                <a:gridCol w="670924"/>
                <a:gridCol w="670924"/>
              </a:tblGrid>
              <a:tr h="203380">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pPr algn="r"/>
                      <a:r>
                        <a:rPr lang="zh-CN" altLang="en-US" sz="1200" dirty="0" smtClean="0"/>
                        <a:t>目的组</a:t>
                      </a:r>
                      <a:endParaRPr lang="en-US" altLang="zh-CN" sz="1200" dirty="0" smtClean="0"/>
                    </a:p>
                    <a:p>
                      <a:r>
                        <a:rPr lang="zh-CN" altLang="en-US" sz="1200" dirty="0" smtClean="0"/>
                        <a:t>源组</a:t>
                      </a:r>
                      <a:endParaRPr lang="zh-CN" altLang="en-US" sz="1200" dirty="0"/>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ap="flat" cmpd="sng" algn="ctr">
                      <a:solidFill>
                        <a:schemeClr val="tx1"/>
                      </a:solidFill>
                      <a:prstDash val="solid"/>
                      <a:round/>
                      <a:headEnd type="none" w="med" len="med"/>
                      <a:tailEnd type="none" w="med" len="med"/>
                    </a:lnTlToBr>
                    <a:lnBlToTr w="12700" cmpd="sng">
                      <a:noFill/>
                      <a:prstDash val="solid"/>
                    </a:lnBlToTr>
                    <a:solidFill>
                      <a:srgbClr val="4F81BD"/>
                    </a:solidFill>
                  </a:tcPr>
                </a:tc>
                <a:tc>
                  <a:txBody>
                    <a:bodyPr/>
                    <a:lstStyle/>
                    <a:p>
                      <a:pPr marL="0" algn="l" defTabSz="913765" rtl="0" eaLnBrk="1" latinLnBrk="0" hangingPunct="1"/>
                      <a:r>
                        <a:rPr lang="en-US" altLang="zh-CN" sz="1200" b="1" kern="1200" dirty="0" smtClean="0">
                          <a:solidFill>
                            <a:schemeClr val="lt1"/>
                          </a:solidFill>
                          <a:latin typeface="FrutigerNext LT Medium"/>
                          <a:ea typeface="华文细黑"/>
                          <a:cs typeface="宋体" panose="02010600030101010101" pitchFamily="2" charset="-122"/>
                        </a:rPr>
                        <a:t>0</a:t>
                      </a:r>
                      <a:r>
                        <a:rPr lang="zh-CN" altLang="en-US" sz="1200" b="1" kern="1200" dirty="0" smtClean="0">
                          <a:solidFill>
                            <a:schemeClr val="lt1"/>
                          </a:solidFill>
                          <a:latin typeface="FrutigerNext LT Medium"/>
                          <a:ea typeface="华文细黑"/>
                          <a:cs typeface="宋体" panose="02010600030101010101" pitchFamily="2" charset="-122"/>
                        </a:rPr>
                        <a:t>未知</a:t>
                      </a:r>
                      <a:endParaRPr lang="zh-CN" altLang="en-US" sz="1200" b="1" kern="1200" dirty="0">
                        <a:solidFill>
                          <a:schemeClr val="lt1"/>
                        </a:solidFill>
                        <a:latin typeface="FrutigerNext LT Medium"/>
                        <a:ea typeface="华文细黑"/>
                        <a:cs typeface="宋体" panose="02010600030101010101" pitchFamily="2" charset="-122"/>
                      </a:endParaRPr>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A</a:t>
                      </a:r>
                      <a:r>
                        <a:rPr lang="zh-CN" altLang="en-US" sz="1200" dirty="0" smtClean="0"/>
                        <a:t>研发</a:t>
                      </a:r>
                      <a:endParaRPr lang="zh-CN" altLang="en-US" sz="1200" dirty="0"/>
                    </a:p>
                  </a:txBody>
                  <a:tcP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B</a:t>
                      </a:r>
                      <a:r>
                        <a:rPr lang="zh-CN" altLang="en-US" sz="1200" dirty="0" smtClean="0"/>
                        <a:t>外包</a:t>
                      </a:r>
                      <a:endParaRPr lang="zh-CN" altLang="en-US" sz="1200" dirty="0"/>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p>
                      <a:r>
                        <a:rPr lang="en-US" altLang="zh-CN" sz="1200" b="1" dirty="0" smtClean="0">
                          <a:solidFill>
                            <a:schemeClr val="bg1"/>
                          </a:solidFill>
                        </a:rPr>
                        <a:t>C</a:t>
                      </a:r>
                      <a:r>
                        <a:rPr lang="zh-CN" altLang="en-US" sz="1200" b="1" dirty="0" smtClean="0">
                          <a:solidFill>
                            <a:schemeClr val="bg1"/>
                          </a:solidFill>
                        </a:rPr>
                        <a:t>前域</a:t>
                      </a:r>
                      <a:endParaRPr lang="zh-CN" altLang="en-US" sz="1200" b="1" dirty="0">
                        <a:solidFill>
                          <a:schemeClr val="bg1"/>
                        </a:solidFill>
                      </a:endParaRPr>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pPr marL="0" marR="0" indent="0" algn="l" defTabSz="914400" rtl="0" eaLnBrk="1" fontAlgn="auto" latinLnBrk="0" hangingPunct="1">
                        <a:lnSpc>
                          <a:spcPct val="100000"/>
                        </a:lnSpc>
                        <a:spcBef>
                          <a:spcPts val="0"/>
                        </a:spcBef>
                        <a:spcAft>
                          <a:spcPts val="0"/>
                        </a:spcAft>
                        <a:buClrTx/>
                        <a:buSzTx/>
                        <a:buFontTx/>
                        <a:buNone/>
                        <a:defRPr/>
                      </a:pPr>
                      <a:r>
                        <a:rPr lang="en-US" altLang="zh-CN" sz="1200" dirty="0" smtClean="0"/>
                        <a:t>D</a:t>
                      </a:r>
                      <a:r>
                        <a:rPr lang="zh-CN" altLang="en-US" sz="1200" dirty="0" smtClean="0"/>
                        <a:t>公共</a:t>
                      </a:r>
                      <a:endParaRPr lang="en-US" altLang="zh-CN" sz="1200" dirty="0" smtClean="0"/>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E</a:t>
                      </a:r>
                      <a:r>
                        <a:rPr lang="zh-CN" altLang="en-US" sz="1200" dirty="0" smtClean="0"/>
                        <a:t>员工应用</a:t>
                      </a:r>
                      <a:endParaRPr lang="zh-CN" altLang="en-US" sz="1200" dirty="0"/>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F DMZ</a:t>
                      </a:r>
                      <a:endParaRPr lang="zh-CN" altLang="en-US" sz="1200" dirty="0"/>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G</a:t>
                      </a:r>
                      <a:r>
                        <a:rPr lang="zh-CN" altLang="en-US" sz="1200" dirty="0" smtClean="0"/>
                        <a:t>网络设备</a:t>
                      </a:r>
                      <a:endParaRPr lang="zh-CN" altLang="en-US" sz="1200" dirty="0"/>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H</a:t>
                      </a:r>
                      <a:r>
                        <a:rPr lang="zh-CN" altLang="en-US" sz="1200" dirty="0" smtClean="0"/>
                        <a:t>公网</a:t>
                      </a:r>
                      <a:endParaRPr lang="zh-CN" altLang="en-US" sz="1200" dirty="0"/>
                    </a:p>
                  </a:txBody>
                  <a:tcP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Any</a:t>
                      </a:r>
                      <a:endParaRPr lang="zh-CN" altLang="en-US" sz="1200" dirty="0"/>
                    </a:p>
                  </a:txBody>
                  <a:tcP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r>
              <a:tr h="293772">
                <a:tc>
                  <a:txBody>
                    <a:bodyPr/>
                    <a:lstStyle/>
                    <a:p>
                      <a:pPr marL="0" algn="l" defTabSz="913765" rtl="0" eaLnBrk="1" latinLnBrk="0" hangingPunct="1"/>
                      <a:r>
                        <a:rPr lang="en-US" altLang="zh-CN" sz="1200" b="1" kern="1200" dirty="0" smtClean="0">
                          <a:solidFill>
                            <a:schemeClr val="lt1"/>
                          </a:solidFill>
                          <a:latin typeface="FrutigerNext LT Medium"/>
                          <a:ea typeface="华文细黑"/>
                          <a:cs typeface="宋体" panose="02010600030101010101" pitchFamily="2" charset="-122"/>
                        </a:rPr>
                        <a:t>0</a:t>
                      </a:r>
                      <a:r>
                        <a:rPr lang="zh-CN" altLang="en-US" sz="1200" b="1" kern="1200" dirty="0" smtClean="0">
                          <a:solidFill>
                            <a:schemeClr val="lt1"/>
                          </a:solidFill>
                          <a:latin typeface="FrutigerNext LT Medium"/>
                          <a:ea typeface="华文细黑"/>
                          <a:cs typeface="宋体" panose="02010600030101010101" pitchFamily="2" charset="-122"/>
                        </a:rPr>
                        <a:t>未知</a:t>
                      </a:r>
                      <a:endParaRPr lang="zh-CN" altLang="en-US" sz="1200" b="1" kern="1200" dirty="0">
                        <a:solidFill>
                          <a:schemeClr val="lt1"/>
                        </a:solidFill>
                        <a:latin typeface="FrutigerNext LT Medium"/>
                        <a:ea typeface="华文细黑"/>
                        <a:cs typeface="宋体" panose="02010600030101010101" pitchFamily="2" charset="-122"/>
                      </a:endParaRPr>
                    </a:p>
                  </a:txBody>
                  <a:tcPr>
                    <a:lnL w="12700" cmpd="sng">
                      <a:solidFill>
                        <a:sysClr val="window" lastClr="FFFFFF"/>
                      </a:solidFill>
                    </a:lnL>
                    <a:lnR w="12700" cap="flat" cmpd="sng" algn="ctr">
                      <a:solidFill>
                        <a:sysClr val="windowText" lastClr="000000"/>
                      </a:solidFill>
                      <a:prstDash val="solid"/>
                      <a:round/>
                      <a:headEnd type="none" w="med" len="med"/>
                      <a:tailEnd type="none" w="med" len="med"/>
                    </a:lnR>
                    <a:lnT w="381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3765" rtl="0" eaLnBrk="1" fontAlgn="auto" latinLnBrk="0" hangingPunct="1">
                        <a:lnSpc>
                          <a:spcPct val="100000"/>
                        </a:lnSpc>
                        <a:spcBef>
                          <a:spcPts val="0"/>
                        </a:spcBef>
                        <a:spcAft>
                          <a:spcPts val="0"/>
                        </a:spcAft>
                        <a:buClrTx/>
                        <a:buSzTx/>
                        <a:buFontTx/>
                        <a:buNone/>
                        <a:defRPr/>
                      </a:pP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3765" rtl="0" eaLnBrk="1" fontAlgn="auto" latinLnBrk="0" hangingPunct="1">
                        <a:lnSpc>
                          <a:spcPct val="100000"/>
                        </a:lnSpc>
                        <a:spcBef>
                          <a:spcPts val="0"/>
                        </a:spcBef>
                        <a:spcAft>
                          <a:spcPts val="0"/>
                        </a:spcAft>
                        <a:buClrTx/>
                        <a:buSzTx/>
                        <a:buFontTx/>
                        <a:buNone/>
                        <a:defRPr/>
                      </a:pP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r>
              <a:tr h="293772">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A</a:t>
                      </a:r>
                      <a:r>
                        <a:rPr lang="zh-CN" altLang="en-US" sz="1200" dirty="0" smtClean="0"/>
                        <a:t>研发</a:t>
                      </a:r>
                      <a:endParaRPr lang="zh-CN" altLang="en-US" sz="1200" dirty="0"/>
                    </a:p>
                  </a:txBody>
                  <a:tcPr>
                    <a:lnL w="12700" cmpd="sng">
                      <a:solidFill>
                        <a:sysClr val="window" lastClr="FFFFFF"/>
                      </a:solidFill>
                    </a:lnL>
                    <a:lnR w="12700" cap="flat" cmpd="sng" algn="ctr">
                      <a:solidFill>
                        <a:sysClr val="windowText" lastClr="000000"/>
                      </a:solidFill>
                      <a:prstDash val="solid"/>
                      <a:round/>
                      <a:headEnd type="none" w="med" len="med"/>
                      <a:tailEnd type="none" w="med" len="med"/>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solidFill>
                  </a:tcPr>
                </a:tc>
                <a:tc>
                  <a:txBody>
                    <a:body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r>
                        <a:rPr lang="en-US" altLang="zh-CN" sz="1000" dirty="0" smtClean="0">
                          <a:solidFill>
                            <a:schemeClr val="tx1"/>
                          </a:solidFill>
                        </a:rPr>
                        <a:t>×</a:t>
                      </a: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3765" rtl="0" eaLnBrk="1" fontAlgn="auto" latinLnBrk="0" hangingPunct="1">
                        <a:lnSpc>
                          <a:spcPct val="100000"/>
                        </a:lnSpc>
                        <a:spcBef>
                          <a:spcPts val="0"/>
                        </a:spcBef>
                        <a:spcAft>
                          <a:spcPts val="0"/>
                        </a:spcAft>
                        <a:buClrTx/>
                        <a:buSzTx/>
                        <a:buFontTx/>
                        <a:buNone/>
                        <a:defRPr/>
                      </a:pP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3765" rtl="0" eaLnBrk="1" fontAlgn="auto" latinLnBrk="0" hangingPunct="1">
                        <a:lnSpc>
                          <a:spcPct val="100000"/>
                        </a:lnSpc>
                        <a:spcBef>
                          <a:spcPts val="0"/>
                        </a:spcBef>
                        <a:spcAft>
                          <a:spcPts val="0"/>
                        </a:spcAft>
                        <a:buClrTx/>
                        <a:buSzTx/>
                        <a:buFontTx/>
                        <a:buNone/>
                        <a:defRPr/>
                      </a:pP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r>
                        <a:rPr lang="en-US" altLang="zh-CN" sz="1000" dirty="0" smtClean="0">
                          <a:solidFill>
                            <a:schemeClr val="tx1"/>
                          </a:solidFill>
                        </a:rPr>
                        <a:t>√</a:t>
                      </a: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r>
              <a:tr h="293772">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B</a:t>
                      </a:r>
                      <a:r>
                        <a:rPr lang="zh-CN" altLang="en-US" sz="1200" dirty="0" smtClean="0"/>
                        <a:t>外包</a:t>
                      </a:r>
                      <a:endParaRPr lang="zh-CN" altLang="en-US" sz="1200" dirty="0"/>
                    </a:p>
                  </a:txBody>
                  <a:tcPr>
                    <a:lnL w="12700" cmpd="sng">
                      <a:solidFill>
                        <a:sysClr val="window" lastClr="FFFFFF"/>
                      </a:solidFill>
                    </a:lnL>
                    <a:lnR w="12700" cap="flat" cmpd="sng" algn="ctr">
                      <a:solidFill>
                        <a:sysClr val="windowText" lastClr="000000"/>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4F81BD"/>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1000" dirty="0" smtClean="0">
                          <a:solidFill>
                            <a:schemeClr val="tx1"/>
                          </a:solidFill>
                        </a:rPr>
                        <a:t>√</a:t>
                      </a: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4400" rtl="0" eaLnBrk="1" fontAlgn="auto" latinLnBrk="0" hangingPunct="1">
                        <a:lnSpc>
                          <a:spcPct val="100000"/>
                        </a:lnSpc>
                        <a:spcBef>
                          <a:spcPts val="0"/>
                        </a:spcBef>
                        <a:spcAft>
                          <a:spcPts val="0"/>
                        </a:spcAft>
                        <a:buClrTx/>
                        <a:buSzTx/>
                        <a:buFontTx/>
                        <a:buNone/>
                        <a:defRPr/>
                      </a:pP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000" dirty="0" smtClean="0">
                          <a:solidFill>
                            <a:schemeClr val="tx1"/>
                          </a:solidFill>
                        </a:rPr>
                        <a:t>√</a:t>
                      </a: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r>
                        <a:rPr lang="en-US" altLang="zh-CN" sz="1000" dirty="0" smtClean="0">
                          <a:solidFill>
                            <a:schemeClr val="tx1"/>
                          </a:solidFill>
                        </a:rPr>
                        <a:t>√</a:t>
                      </a: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r>
                        <a:rPr lang="en-US" altLang="zh-CN" sz="1000" dirty="0" smtClean="0">
                          <a:solidFill>
                            <a:schemeClr val="tx1"/>
                          </a:solidFill>
                        </a:rPr>
                        <a:t>√</a:t>
                      </a: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r>
                        <a:rPr lang="en-US" altLang="zh-CN" sz="1000" dirty="0" smtClean="0">
                          <a:solidFill>
                            <a:schemeClr val="tx1"/>
                          </a:solidFill>
                        </a:rPr>
                        <a:t>×</a:t>
                      </a: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r>
              <a:tr h="0">
                <a:tc>
                  <a:txBody>
                    <a:bodyPr/>
                    <a:lstStyle/>
                    <a:p>
                      <a:r>
                        <a:rPr lang="en-US" altLang="zh-CN" sz="1200" b="1" dirty="0" smtClean="0">
                          <a:solidFill>
                            <a:schemeClr val="bg1"/>
                          </a:solidFill>
                        </a:rPr>
                        <a:t>C</a:t>
                      </a:r>
                      <a:r>
                        <a:rPr lang="zh-CN" altLang="en-US" sz="1200" b="1" dirty="0" smtClean="0">
                          <a:solidFill>
                            <a:schemeClr val="bg1"/>
                          </a:solidFill>
                        </a:rPr>
                        <a:t>前域</a:t>
                      </a:r>
                      <a:endParaRPr lang="zh-CN" altLang="en-US" sz="1200" b="1" dirty="0">
                        <a:solidFill>
                          <a:schemeClr val="bg1"/>
                        </a:solidFill>
                      </a:endParaRPr>
                    </a:p>
                  </a:txBody>
                  <a:tcPr>
                    <a:lnL w="12700" cmpd="sng">
                      <a:solidFill>
                        <a:sysClr val="window" lastClr="FFFFFF"/>
                      </a:solidFill>
                    </a:lnL>
                    <a:lnR w="12700" cap="flat" cmpd="sng" algn="ctr">
                      <a:solidFill>
                        <a:sysClr val="windowText" lastClr="000000"/>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3765" rtl="0" eaLnBrk="1" fontAlgn="auto" latinLnBrk="0" hangingPunct="1">
                        <a:lnSpc>
                          <a:spcPct val="100000"/>
                        </a:lnSpc>
                        <a:spcBef>
                          <a:spcPts val="0"/>
                        </a:spcBef>
                        <a:spcAft>
                          <a:spcPts val="0"/>
                        </a:spcAft>
                        <a:buClrTx/>
                        <a:buSzTx/>
                        <a:buFontTx/>
                        <a:buNone/>
                        <a:defRPr/>
                      </a:pP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altLang="zh-CN" sz="1000" dirty="0" smtClean="0">
                          <a:solidFill>
                            <a:schemeClr val="tx1"/>
                          </a:solidFill>
                        </a:rPr>
                        <a:t>×</a:t>
                      </a: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1000" dirty="0" smtClean="0">
                          <a:solidFill>
                            <a:schemeClr val="tx1"/>
                          </a:solidFill>
                        </a:rPr>
                        <a:t>√</a:t>
                      </a: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r>
              <a:tr h="293772">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D</a:t>
                      </a:r>
                      <a:r>
                        <a:rPr lang="zh-CN" altLang="en-US" sz="1200" dirty="0" smtClean="0"/>
                        <a:t>公共</a:t>
                      </a:r>
                      <a:endParaRPr lang="en-US" altLang="zh-CN" sz="1200" dirty="0" smtClean="0"/>
                    </a:p>
                  </a:txBody>
                  <a:tcPr>
                    <a:lnL w="12700" cmpd="sng">
                      <a:solidFill>
                        <a:sysClr val="window" lastClr="FFFFFF"/>
                      </a:solidFill>
                    </a:lnL>
                    <a:lnR w="12700" cap="flat" cmpd="sng" algn="ctr">
                      <a:solidFill>
                        <a:sysClr val="windowText" lastClr="000000"/>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lvl="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r>
                        <a:rPr lang="en-US" altLang="zh-CN" sz="1000" dirty="0" smtClean="0">
                          <a:solidFill>
                            <a:schemeClr val="tx1"/>
                          </a:solidFill>
                        </a:rPr>
                        <a:t>×</a:t>
                      </a: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1000" dirty="0" smtClean="0">
                          <a:solidFill>
                            <a:schemeClr val="tx1"/>
                          </a:solidFill>
                        </a:rPr>
                        <a:t>√</a:t>
                      </a: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r>
              <a:tr h="293772">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E</a:t>
                      </a:r>
                      <a:r>
                        <a:rPr lang="zh-CN" altLang="en-US" sz="1200" dirty="0" smtClean="0"/>
                        <a:t>员工应用</a:t>
                      </a:r>
                      <a:endParaRPr lang="zh-CN" altLang="en-US" sz="1200" dirty="0"/>
                    </a:p>
                  </a:txBody>
                  <a:tcPr>
                    <a:lnL w="12700" cmpd="sng">
                      <a:solidFill>
                        <a:sysClr val="window" lastClr="FFFFFF"/>
                      </a:solidFill>
                    </a:lnL>
                    <a:lnR w="12700" cap="flat" cmpd="sng" algn="ctr">
                      <a:solidFill>
                        <a:sysClr val="windowText" lastClr="000000"/>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F81BD"/>
                    </a:solidFill>
                  </a:tcPr>
                </a:tc>
                <a:tc>
                  <a:txBody>
                    <a:body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3765"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3765" rtl="0" eaLnBrk="1" fontAlgn="auto" latinLnBrk="0" hangingPunct="1">
                        <a:lnSpc>
                          <a:spcPct val="100000"/>
                        </a:lnSpc>
                        <a:spcBef>
                          <a:spcPts val="0"/>
                        </a:spcBef>
                        <a:spcAft>
                          <a:spcPts val="0"/>
                        </a:spcAft>
                        <a:buClrTx/>
                        <a:buSzTx/>
                        <a:buFontTx/>
                        <a:buNone/>
                        <a:defRPr/>
                      </a:pPr>
                      <a:r>
                        <a:rPr lang="en-US" altLang="zh-CN" sz="1000" dirty="0" smtClean="0">
                          <a:solidFill>
                            <a:schemeClr val="tx1"/>
                          </a:solidFill>
                        </a:rPr>
                        <a:t>×</a:t>
                      </a: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1000" dirty="0" smtClean="0">
                          <a:solidFill>
                            <a:schemeClr val="tx1"/>
                          </a:solidFill>
                        </a:rPr>
                        <a:t>√</a:t>
                      </a: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r>
              <a:tr h="203380">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F</a:t>
                      </a:r>
                      <a:r>
                        <a:rPr lang="zh-CN" altLang="en-US" sz="1200" baseline="0" dirty="0" smtClean="0"/>
                        <a:t> </a:t>
                      </a:r>
                      <a:r>
                        <a:rPr lang="en-US" altLang="zh-CN" sz="1200" baseline="0" dirty="0" smtClean="0"/>
                        <a:t>DMZ</a:t>
                      </a:r>
                      <a:endParaRPr lang="zh-CN" altLang="en-US" sz="1200" dirty="0"/>
                    </a:p>
                  </a:txBody>
                  <a:tcPr>
                    <a:lnL w="12700" cmpd="sng">
                      <a:solidFill>
                        <a:sysClr val="window" lastClr="FFFFFF"/>
                      </a:solidFill>
                    </a:lnL>
                    <a:lnR w="12700" cap="flat" cmpd="sng" algn="ctr">
                      <a:solidFill>
                        <a:sysClr val="windowText" lastClr="000000"/>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4F81BD"/>
                    </a:solidFill>
                  </a:tcPr>
                </a:tc>
                <a:tc>
                  <a:txBody>
                    <a:body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3765"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3765" rtl="0" eaLnBrk="1" fontAlgn="auto" latinLnBrk="0" hangingPunct="1">
                        <a:lnSpc>
                          <a:spcPct val="100000"/>
                        </a:lnSpc>
                        <a:spcBef>
                          <a:spcPts val="0"/>
                        </a:spcBef>
                        <a:spcAft>
                          <a:spcPts val="0"/>
                        </a:spcAft>
                        <a:buClrTx/>
                        <a:buSzTx/>
                        <a:buFontTx/>
                        <a:buNone/>
                        <a:defRPr/>
                      </a:pP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3765"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4400" rtl="0" eaLnBrk="1" fontAlgn="auto" latinLnBrk="0" hangingPunct="1">
                        <a:lnSpc>
                          <a:spcPct val="100000"/>
                        </a:lnSpc>
                        <a:spcBef>
                          <a:spcPts val="0"/>
                        </a:spcBef>
                        <a:spcAft>
                          <a:spcPts val="0"/>
                        </a:spcAft>
                        <a:buClrTx/>
                        <a:buSzTx/>
                        <a:buFontTx/>
                        <a:buNone/>
                        <a:defRPr/>
                      </a:pP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r>
              <a:tr h="221207">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G</a:t>
                      </a:r>
                      <a:r>
                        <a:rPr lang="zh-CN" altLang="en-US" sz="1200" dirty="0" smtClean="0"/>
                        <a:t>网络设备</a:t>
                      </a:r>
                      <a:endParaRPr lang="zh-CN" altLang="en-US" sz="1200" dirty="0"/>
                    </a:p>
                  </a:txBody>
                  <a:tcPr>
                    <a:lnL w="12700" cmpd="sng">
                      <a:solidFill>
                        <a:sysClr val="window" lastClr="FFFFFF"/>
                      </a:solidFill>
                    </a:lnL>
                    <a:lnR w="12700" cap="flat" cmpd="sng" algn="ctr">
                      <a:solidFill>
                        <a:sysClr val="windowText" lastClr="000000"/>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4F81BD"/>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4400" rtl="0" eaLnBrk="1" fontAlgn="auto" latinLnBrk="0" hangingPunct="1">
                        <a:lnSpc>
                          <a:spcPct val="100000"/>
                        </a:lnSpc>
                        <a:spcBef>
                          <a:spcPts val="0"/>
                        </a:spcBef>
                        <a:spcAft>
                          <a:spcPts val="0"/>
                        </a:spcAft>
                        <a:buClrTx/>
                        <a:buSzTx/>
                        <a:buFontTx/>
                        <a:buNone/>
                        <a:defRPr/>
                      </a:pP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3765" rtl="0" eaLnBrk="1" fontAlgn="auto" latinLnBrk="0" hangingPunct="1">
                        <a:lnSpc>
                          <a:spcPct val="100000"/>
                        </a:lnSpc>
                        <a:spcBef>
                          <a:spcPts val="0"/>
                        </a:spcBef>
                        <a:spcAft>
                          <a:spcPts val="0"/>
                        </a:spcAft>
                        <a:buClrTx/>
                        <a:buSzTx/>
                        <a:buFontTx/>
                        <a:buNone/>
                        <a:defRPr/>
                      </a:pPr>
                      <a:r>
                        <a:rPr lang="en-US" altLang="zh-CN" sz="1000" dirty="0" smtClean="0">
                          <a:solidFill>
                            <a:schemeClr val="tx1"/>
                          </a:solidFill>
                        </a:rPr>
                        <a:t>√</a:t>
                      </a: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r>
                        <a:rPr lang="en-US" altLang="zh-CN" sz="1000" dirty="0" smtClean="0">
                          <a:solidFill>
                            <a:schemeClr val="tx1"/>
                          </a:solidFill>
                        </a:rPr>
                        <a:t>√</a:t>
                      </a: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r>
                        <a:rPr lang="en-US" altLang="zh-CN" sz="1000" dirty="0" smtClean="0">
                          <a:solidFill>
                            <a:schemeClr val="tx1"/>
                          </a:solidFill>
                        </a:rPr>
                        <a:t>×</a:t>
                      </a: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r>
              <a:tr h="293772">
                <a:tc>
                  <a:txBody>
                    <a:bodyPr/>
                    <a:lstStyle>
                      <a:defPPr>
                        <a:defRPr lang="zh-CN"/>
                      </a:defPPr>
                      <a:lvl1pPr marL="0" algn="l" defTabSz="913765" rtl="0" eaLnBrk="1" latinLnBrk="0" hangingPunct="1">
                        <a:defRPr sz="1800" b="1" kern="1200">
                          <a:solidFill>
                            <a:schemeClr val="lt1"/>
                          </a:solidFill>
                          <a:latin typeface="FrutigerNext LT Medium"/>
                          <a:ea typeface="华文细黑"/>
                          <a:cs typeface="宋体" panose="02010600030101010101" pitchFamily="2" charset="-122"/>
                        </a:defRPr>
                      </a:lvl1pPr>
                      <a:lvl2pPr marL="457200" algn="l" defTabSz="913765" rtl="0" eaLnBrk="1" latinLnBrk="0" hangingPunct="1">
                        <a:defRPr sz="1800" b="1" kern="1200">
                          <a:solidFill>
                            <a:schemeClr val="lt1"/>
                          </a:solidFill>
                          <a:latin typeface="FrutigerNext LT Medium"/>
                          <a:ea typeface="华文细黑"/>
                          <a:cs typeface="宋体" panose="02010600030101010101" pitchFamily="2" charset="-122"/>
                        </a:defRPr>
                      </a:lvl2pPr>
                      <a:lvl3pPr marL="914400" algn="l" defTabSz="913765" rtl="0" eaLnBrk="1" latinLnBrk="0" hangingPunct="1">
                        <a:defRPr sz="1800" b="1" kern="1200">
                          <a:solidFill>
                            <a:schemeClr val="lt1"/>
                          </a:solidFill>
                          <a:latin typeface="FrutigerNext LT Medium"/>
                          <a:ea typeface="华文细黑"/>
                          <a:cs typeface="宋体" panose="02010600030101010101" pitchFamily="2" charset="-122"/>
                        </a:defRPr>
                      </a:lvl3pPr>
                      <a:lvl4pPr marL="1371600" algn="l" defTabSz="913765" rtl="0" eaLnBrk="1" latinLnBrk="0" hangingPunct="1">
                        <a:defRPr sz="1800" b="1" kern="1200">
                          <a:solidFill>
                            <a:schemeClr val="lt1"/>
                          </a:solidFill>
                          <a:latin typeface="FrutigerNext LT Medium"/>
                          <a:ea typeface="华文细黑"/>
                          <a:cs typeface="宋体" panose="02010600030101010101" pitchFamily="2" charset="-122"/>
                        </a:defRPr>
                      </a:lvl4pPr>
                      <a:lvl5pPr marL="1828165" algn="l" defTabSz="913765" rtl="0" eaLnBrk="1" latinLnBrk="0" hangingPunct="1">
                        <a:defRPr sz="1800" b="1" kern="1200">
                          <a:solidFill>
                            <a:schemeClr val="lt1"/>
                          </a:solidFill>
                          <a:latin typeface="FrutigerNext LT Medium"/>
                          <a:ea typeface="华文细黑"/>
                          <a:cs typeface="宋体" panose="02010600030101010101" pitchFamily="2" charset="-122"/>
                        </a:defRPr>
                      </a:lvl5pPr>
                      <a:lvl6pPr marL="2285365" algn="l" defTabSz="913765" rtl="0" eaLnBrk="1" latinLnBrk="0" hangingPunct="1">
                        <a:defRPr sz="1800" b="1" kern="1200">
                          <a:solidFill>
                            <a:schemeClr val="lt1"/>
                          </a:solidFill>
                          <a:latin typeface="FrutigerNext LT Medium"/>
                          <a:ea typeface="华文细黑"/>
                          <a:cs typeface="宋体" panose="02010600030101010101" pitchFamily="2" charset="-122"/>
                        </a:defRPr>
                      </a:lvl6pPr>
                      <a:lvl7pPr marL="2742565" algn="l" defTabSz="913765" rtl="0" eaLnBrk="1" latinLnBrk="0" hangingPunct="1">
                        <a:defRPr sz="1800" b="1" kern="1200">
                          <a:solidFill>
                            <a:schemeClr val="lt1"/>
                          </a:solidFill>
                          <a:latin typeface="FrutigerNext LT Medium"/>
                          <a:ea typeface="华文细黑"/>
                          <a:cs typeface="宋体" panose="02010600030101010101" pitchFamily="2" charset="-122"/>
                        </a:defRPr>
                      </a:lvl7pPr>
                      <a:lvl8pPr marL="3199765" algn="l" defTabSz="913765" rtl="0" eaLnBrk="1" latinLnBrk="0" hangingPunct="1">
                        <a:defRPr sz="1800" b="1" kern="1200">
                          <a:solidFill>
                            <a:schemeClr val="lt1"/>
                          </a:solidFill>
                          <a:latin typeface="FrutigerNext LT Medium"/>
                          <a:ea typeface="华文细黑"/>
                          <a:cs typeface="宋体" panose="02010600030101010101" pitchFamily="2" charset="-122"/>
                        </a:defRPr>
                      </a:lvl8pPr>
                      <a:lvl9pPr marL="3656965" algn="l" defTabSz="913765" rtl="0" eaLnBrk="1" latinLnBrk="0" hangingPunct="1">
                        <a:defRPr sz="1800" b="1" kern="1200">
                          <a:solidFill>
                            <a:schemeClr val="lt1"/>
                          </a:solidFill>
                          <a:latin typeface="FrutigerNext LT Medium"/>
                          <a:ea typeface="华文细黑"/>
                          <a:cs typeface="宋体" panose="02010600030101010101" pitchFamily="2" charset="-122"/>
                        </a:defRPr>
                      </a:lvl9pPr>
                    </a:lstStyle>
                    <a:p>
                      <a:r>
                        <a:rPr lang="en-US" altLang="zh-CN" sz="1200" dirty="0" smtClean="0"/>
                        <a:t>H</a:t>
                      </a:r>
                      <a:r>
                        <a:rPr lang="zh-CN" altLang="en-US" sz="1200" dirty="0" smtClean="0"/>
                        <a:t>公网</a:t>
                      </a:r>
                      <a:endParaRPr lang="zh-CN" altLang="en-US" sz="1200" dirty="0"/>
                    </a:p>
                  </a:txBody>
                  <a:tcPr>
                    <a:lnL w="12700" cmpd="sng">
                      <a:solidFill>
                        <a:sysClr val="window" lastClr="FFFFFF"/>
                      </a:solidFill>
                    </a:lnL>
                    <a:lnR w="12700" cap="flat" cmpd="sng" algn="ctr">
                      <a:solidFill>
                        <a:sysClr val="windowText" lastClr="000000"/>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F81BD"/>
                    </a:solidFill>
                  </a:tcPr>
                </a:tc>
                <a:tc>
                  <a:txBody>
                    <a:body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r>
                        <a:rPr lang="en-US" altLang="zh-CN" sz="1000" dirty="0" smtClean="0">
                          <a:solidFill>
                            <a:schemeClr val="tx1"/>
                          </a:solidFill>
                        </a:rPr>
                        <a:t>√</a:t>
                      </a: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algn="ctr"/>
                      <a:r>
                        <a:rPr lang="en-US" altLang="zh-CN" sz="1000" dirty="0" smtClean="0">
                          <a:solidFill>
                            <a:schemeClr val="tx1"/>
                          </a:solidFill>
                        </a:rPr>
                        <a:t>√</a:t>
                      </a:r>
                      <a:endParaRPr lang="zh-CN" altLang="en-US" sz="1000" dirty="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defPPr>
                        <a:defRPr lang="zh-CN"/>
                      </a:defPPr>
                      <a:lvl1pPr marL="0" algn="l" defTabSz="913765" rtl="0" eaLnBrk="1" latinLnBrk="0" hangingPunct="1">
                        <a:defRPr sz="1800" kern="1200">
                          <a:solidFill>
                            <a:schemeClr val="dk1"/>
                          </a:solidFill>
                          <a:latin typeface="FrutigerNext LT Medium"/>
                          <a:ea typeface="华文细黑"/>
                          <a:cs typeface="宋体" panose="02010600030101010101" pitchFamily="2" charset="-122"/>
                        </a:defRPr>
                      </a:lvl1pPr>
                      <a:lvl2pPr marL="457200" algn="l" defTabSz="913765" rtl="0" eaLnBrk="1" latinLnBrk="0" hangingPunct="1">
                        <a:defRPr sz="1800" kern="1200">
                          <a:solidFill>
                            <a:schemeClr val="dk1"/>
                          </a:solidFill>
                          <a:latin typeface="FrutigerNext LT Medium"/>
                          <a:ea typeface="华文细黑"/>
                          <a:cs typeface="宋体" panose="02010600030101010101" pitchFamily="2" charset="-122"/>
                        </a:defRPr>
                      </a:lvl2pPr>
                      <a:lvl3pPr marL="914400" algn="l" defTabSz="913765" rtl="0" eaLnBrk="1" latinLnBrk="0" hangingPunct="1">
                        <a:defRPr sz="1800" kern="1200">
                          <a:solidFill>
                            <a:schemeClr val="dk1"/>
                          </a:solidFill>
                          <a:latin typeface="FrutigerNext LT Medium"/>
                          <a:ea typeface="华文细黑"/>
                          <a:cs typeface="宋体" panose="02010600030101010101" pitchFamily="2" charset="-122"/>
                        </a:defRPr>
                      </a:lvl3pPr>
                      <a:lvl4pPr marL="1371600" algn="l" defTabSz="913765" rtl="0" eaLnBrk="1" latinLnBrk="0" hangingPunct="1">
                        <a:defRPr sz="1800" kern="1200">
                          <a:solidFill>
                            <a:schemeClr val="dk1"/>
                          </a:solidFill>
                          <a:latin typeface="FrutigerNext LT Medium"/>
                          <a:ea typeface="华文细黑"/>
                          <a:cs typeface="宋体" panose="02010600030101010101" pitchFamily="2" charset="-122"/>
                        </a:defRPr>
                      </a:lvl4pPr>
                      <a:lvl5pPr marL="1828165" algn="l" defTabSz="913765" rtl="0" eaLnBrk="1" latinLnBrk="0" hangingPunct="1">
                        <a:defRPr sz="1800" kern="1200">
                          <a:solidFill>
                            <a:schemeClr val="dk1"/>
                          </a:solidFill>
                          <a:latin typeface="FrutigerNext LT Medium"/>
                          <a:ea typeface="华文细黑"/>
                          <a:cs typeface="宋体" panose="02010600030101010101" pitchFamily="2" charset="-122"/>
                        </a:defRPr>
                      </a:lvl5pPr>
                      <a:lvl6pPr marL="2285365" algn="l" defTabSz="913765" rtl="0" eaLnBrk="1" latinLnBrk="0" hangingPunct="1">
                        <a:defRPr sz="1800" kern="1200">
                          <a:solidFill>
                            <a:schemeClr val="dk1"/>
                          </a:solidFill>
                          <a:latin typeface="FrutigerNext LT Medium"/>
                          <a:ea typeface="华文细黑"/>
                          <a:cs typeface="宋体" panose="02010600030101010101" pitchFamily="2" charset="-122"/>
                        </a:defRPr>
                      </a:lvl6pPr>
                      <a:lvl7pPr marL="2742565" algn="l" defTabSz="913765" rtl="0" eaLnBrk="1" latinLnBrk="0" hangingPunct="1">
                        <a:defRPr sz="1800" kern="1200">
                          <a:solidFill>
                            <a:schemeClr val="dk1"/>
                          </a:solidFill>
                          <a:latin typeface="FrutigerNext LT Medium"/>
                          <a:ea typeface="华文细黑"/>
                          <a:cs typeface="宋体" panose="02010600030101010101" pitchFamily="2" charset="-122"/>
                        </a:defRPr>
                      </a:lvl7pPr>
                      <a:lvl8pPr marL="3199765" algn="l" defTabSz="913765" rtl="0" eaLnBrk="1" latinLnBrk="0" hangingPunct="1">
                        <a:defRPr sz="1800" kern="1200">
                          <a:solidFill>
                            <a:schemeClr val="dk1"/>
                          </a:solidFill>
                          <a:latin typeface="FrutigerNext LT Medium"/>
                          <a:ea typeface="华文细黑"/>
                          <a:cs typeface="宋体" panose="02010600030101010101" pitchFamily="2" charset="-122"/>
                        </a:defRPr>
                      </a:lvl8pPr>
                      <a:lvl9pPr marL="3656965" algn="l" defTabSz="913765" rtl="0" eaLnBrk="1" latinLnBrk="0" hangingPunct="1">
                        <a:defRPr sz="1800" kern="1200">
                          <a:solidFill>
                            <a:schemeClr val="dk1"/>
                          </a:solidFill>
                          <a:latin typeface="FrutigerNext LT Medium"/>
                          <a:ea typeface="华文细黑"/>
                          <a:cs typeface="宋体" panose="02010600030101010101" pitchFamily="2" charset="-122"/>
                        </a:defRPr>
                      </a:lvl9pPr>
                    </a:lstStyle>
                    <a:p>
                      <a:pPr marL="0" marR="0" indent="0" algn="ctr" defTabSz="914400" rtl="0" eaLnBrk="1" fontAlgn="auto" latinLnBrk="0" hangingPunct="1">
                        <a:lnSpc>
                          <a:spcPct val="100000"/>
                        </a:lnSpc>
                        <a:spcBef>
                          <a:spcPts val="0"/>
                        </a:spcBef>
                        <a:spcAft>
                          <a:spcPts val="0"/>
                        </a:spcAft>
                        <a:buClrTx/>
                        <a:buSzTx/>
                        <a:buFontTx/>
                        <a:buNone/>
                        <a:defRPr/>
                      </a:pPr>
                      <a:endParaRPr lang="en-US" altLang="zh-CN" sz="1000" dirty="0" smtClean="0">
                        <a:solidFill>
                          <a:schemeClr val="tx1"/>
                        </a:solidFill>
                      </a:endParaRPr>
                    </a:p>
                  </a:txBody>
                  <a:tcP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5" name="TextBox 4"/>
          <p:cNvSpPr txBox="1"/>
          <p:nvPr/>
        </p:nvSpPr>
        <p:spPr>
          <a:xfrm>
            <a:off x="330200" y="4089400"/>
            <a:ext cx="8081963" cy="565149"/>
          </a:xfrm>
          <a:prstGeom prst="rect">
            <a:avLst/>
          </a:prstGeom>
          <a:noFill/>
        </p:spPr>
        <p:txBody>
          <a:bodyPr wrap="square" rtlCol="0">
            <a:normAutofit/>
          </a:bodyPr>
          <a:lstStyle/>
          <a:p>
            <a:pPr marL="180975" indent="-180975">
              <a:lnSpc>
                <a:spcPct val="120000"/>
              </a:lnSpc>
              <a:buFont typeface="Arial" panose="020B0604020202020204" pitchFamily="34" charset="0"/>
              <a:buChar char="•"/>
            </a:pPr>
            <a:r>
              <a:rPr lang="zh-CN" altLang="en-US" sz="1200" dirty="0" smtClean="0">
                <a:solidFill>
                  <a:prstClr val="black"/>
                </a:solidFill>
                <a:latin typeface="华文细黑"/>
                <a:ea typeface="华文细黑"/>
              </a:rPr>
              <a:t>备注：研发至公网规则为允许，而公网至研发和</a:t>
            </a:r>
            <a:r>
              <a:rPr lang="en-US" altLang="zh-CN" sz="1200" dirty="0" smtClean="0">
                <a:solidFill>
                  <a:prstClr val="black"/>
                </a:solidFill>
                <a:latin typeface="华文细黑"/>
                <a:ea typeface="华文细黑"/>
              </a:rPr>
              <a:t>Any</a:t>
            </a:r>
            <a:r>
              <a:rPr lang="zh-CN" altLang="en-US" sz="1200" dirty="0" smtClean="0">
                <a:solidFill>
                  <a:prstClr val="black"/>
                </a:solidFill>
                <a:latin typeface="华文细黑"/>
                <a:ea typeface="华文细黑"/>
              </a:rPr>
              <a:t>的规则为空，意味着在防火墙上，允许内网主动向公网发起访问；禁止公网主动向内网发起访问。</a:t>
            </a:r>
            <a:endParaRPr lang="zh-CN" altLang="en-US" sz="1200" dirty="0">
              <a:solidFill>
                <a:prstClr val="black"/>
              </a:solidFill>
              <a:latin typeface="华文细黑"/>
              <a:ea typeface="华文细黑"/>
            </a:endParaRPr>
          </a:p>
        </p:txBody>
      </p:sp>
    </p:spTree>
  </p:cSld>
  <p:clrMapOvr>
    <a:masterClrMapping/>
  </p:clrMapOvr>
  <p:transition advClick="0" advTm="8000">
    <p:fade thruBlk="1"/>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业务随行</a:t>
            </a:r>
            <a:r>
              <a:rPr lang="en-US" altLang="zh-CN" dirty="0" smtClean="0">
                <a:latin typeface="微软雅黑" panose="020B0503020204020204" pitchFamily="34" charset="-122"/>
                <a:ea typeface="微软雅黑" panose="020B0503020204020204" pitchFamily="34" charset="-122"/>
              </a:rPr>
              <a:t>Step2</a:t>
            </a:r>
            <a:r>
              <a:rPr lang="zh-CN" altLang="en-US" dirty="0" smtClean="0">
                <a:latin typeface="微软雅黑" panose="020B0503020204020204" pitchFamily="34" charset="-122"/>
                <a:ea typeface="微软雅黑" panose="020B0503020204020204" pitchFamily="34" charset="-122"/>
              </a:rPr>
              <a:t>：</a:t>
            </a:r>
            <a:r>
              <a:rPr lang="en-US" altLang="zh-CN" dirty="0" smtClean="0">
                <a:latin typeface="微软雅黑" panose="020B0503020204020204" pitchFamily="34" charset="-122"/>
                <a:ea typeface="微软雅黑" panose="020B0503020204020204" pitchFamily="34" charset="-122"/>
              </a:rPr>
              <a:t>Controller</a:t>
            </a:r>
            <a:r>
              <a:rPr lang="zh-CN" altLang="en-US" dirty="0" smtClean="0">
                <a:latin typeface="微软雅黑" panose="020B0503020204020204" pitchFamily="34" charset="-122"/>
                <a:ea typeface="微软雅黑" panose="020B0503020204020204" pitchFamily="34" charset="-122"/>
              </a:rPr>
              <a:t>向执行点推送安全组与组策略</a:t>
            </a:r>
            <a:endParaRPr lang="zh-CN" altLang="en-US" dirty="0">
              <a:latin typeface="微软雅黑" panose="020B0503020204020204" pitchFamily="34" charset="-122"/>
              <a:ea typeface="微软雅黑" panose="020B0503020204020204" pitchFamily="34" charset="-122"/>
            </a:endParaRPr>
          </a:p>
        </p:txBody>
      </p:sp>
      <p:grpSp>
        <p:nvGrpSpPr>
          <p:cNvPr id="3" name="组合 31"/>
          <p:cNvGrpSpPr/>
          <p:nvPr/>
        </p:nvGrpSpPr>
        <p:grpSpPr>
          <a:xfrm>
            <a:off x="855415" y="1114425"/>
            <a:ext cx="1569366" cy="914399"/>
            <a:chOff x="1304995" y="1190625"/>
            <a:chExt cx="1569366" cy="914399"/>
          </a:xfrm>
        </p:grpSpPr>
        <p:sp>
          <p:nvSpPr>
            <p:cNvPr id="27" name="Freeform 27"/>
            <p:cNvSpPr>
              <a:spLocks noEditPoints="1"/>
            </p:cNvSpPr>
            <p:nvPr/>
          </p:nvSpPr>
          <p:spPr bwMode="auto">
            <a:xfrm>
              <a:off x="1304995" y="1190625"/>
              <a:ext cx="1569366" cy="914399"/>
            </a:xfrm>
            <a:custGeom>
              <a:avLst/>
              <a:gdLst/>
              <a:ahLst/>
              <a:cxnLst>
                <a:cxn ang="0">
                  <a:pos x="8324" y="38"/>
                </a:cxn>
                <a:cxn ang="0">
                  <a:pos x="9087" y="203"/>
                </a:cxn>
                <a:cxn ang="0">
                  <a:pos x="9799" y="487"/>
                </a:cxn>
                <a:cxn ang="0">
                  <a:pos x="10451" y="880"/>
                </a:cxn>
                <a:cxn ang="0">
                  <a:pos x="11031" y="1370"/>
                </a:cxn>
                <a:cxn ang="0">
                  <a:pos x="11529" y="1947"/>
                </a:cxn>
                <a:cxn ang="0">
                  <a:pos x="11934" y="2598"/>
                </a:cxn>
                <a:cxn ang="0">
                  <a:pos x="12234" y="3314"/>
                </a:cxn>
                <a:cxn ang="0">
                  <a:pos x="12378" y="3497"/>
                </a:cxn>
                <a:cxn ang="0">
                  <a:pos x="12496" y="3494"/>
                </a:cxn>
                <a:cxn ang="0">
                  <a:pos x="13119" y="3540"/>
                </a:cxn>
                <a:cxn ang="0">
                  <a:pos x="13870" y="3738"/>
                </a:cxn>
                <a:cxn ang="0">
                  <a:pos x="14554" y="4074"/>
                </a:cxn>
                <a:cxn ang="0">
                  <a:pos x="15156" y="4535"/>
                </a:cxn>
                <a:cxn ang="0">
                  <a:pos x="15663" y="5102"/>
                </a:cxn>
                <a:cxn ang="0">
                  <a:pos x="16056" y="5761"/>
                </a:cxn>
                <a:cxn ang="0">
                  <a:pos x="16320" y="6494"/>
                </a:cxn>
                <a:cxn ang="0">
                  <a:pos x="16438" y="7286"/>
                </a:cxn>
                <a:cxn ang="0">
                  <a:pos x="16401" y="8075"/>
                </a:cxn>
                <a:cxn ang="0">
                  <a:pos x="16222" y="8813"/>
                </a:cxn>
                <a:cxn ang="0">
                  <a:pos x="15915" y="9491"/>
                </a:cxn>
                <a:cxn ang="0">
                  <a:pos x="15494" y="10093"/>
                </a:cxn>
                <a:cxn ang="0">
                  <a:pos x="14974" y="10606"/>
                </a:cxn>
                <a:cxn ang="0">
                  <a:pos x="14369" y="11014"/>
                </a:cxn>
                <a:cxn ang="0">
                  <a:pos x="13693" y="11305"/>
                </a:cxn>
                <a:cxn ang="0">
                  <a:pos x="12960" y="11462"/>
                </a:cxn>
                <a:cxn ang="0">
                  <a:pos x="3341" y="11487"/>
                </a:cxn>
                <a:cxn ang="0">
                  <a:pos x="2760" y="11436"/>
                </a:cxn>
                <a:cxn ang="0">
                  <a:pos x="2156" y="11265"/>
                </a:cxn>
                <a:cxn ang="0">
                  <a:pos x="1603" y="10987"/>
                </a:cxn>
                <a:cxn ang="0">
                  <a:pos x="1113" y="10615"/>
                </a:cxn>
                <a:cxn ang="0">
                  <a:pos x="697" y="10159"/>
                </a:cxn>
                <a:cxn ang="0">
                  <a:pos x="368" y="9631"/>
                </a:cxn>
                <a:cxn ang="0">
                  <a:pos x="137" y="9044"/>
                </a:cxn>
                <a:cxn ang="0">
                  <a:pos x="15" y="8410"/>
                </a:cxn>
                <a:cxn ang="0">
                  <a:pos x="15" y="7754"/>
                </a:cxn>
                <a:cxn ang="0">
                  <a:pos x="132" y="7132"/>
                </a:cxn>
                <a:cxn ang="0">
                  <a:pos x="354" y="6556"/>
                </a:cxn>
                <a:cxn ang="0">
                  <a:pos x="671" y="6034"/>
                </a:cxn>
                <a:cxn ang="0">
                  <a:pos x="1072" y="5582"/>
                </a:cxn>
                <a:cxn ang="0">
                  <a:pos x="1546" y="5208"/>
                </a:cxn>
                <a:cxn ang="0">
                  <a:pos x="2082" y="4924"/>
                </a:cxn>
                <a:cxn ang="0">
                  <a:pos x="2668" y="4741"/>
                </a:cxn>
                <a:cxn ang="0">
                  <a:pos x="3015" y="4212"/>
                </a:cxn>
                <a:cxn ang="0">
                  <a:pos x="3225" y="3295"/>
                </a:cxn>
                <a:cxn ang="0">
                  <a:pos x="3597" y="2453"/>
                </a:cxn>
                <a:cxn ang="0">
                  <a:pos x="4113" y="1704"/>
                </a:cxn>
                <a:cxn ang="0">
                  <a:pos x="4754" y="1069"/>
                </a:cxn>
                <a:cxn ang="0">
                  <a:pos x="5503" y="565"/>
                </a:cxn>
                <a:cxn ang="0">
                  <a:pos x="6342" y="211"/>
                </a:cxn>
                <a:cxn ang="0">
                  <a:pos x="7250" y="25"/>
                </a:cxn>
                <a:cxn ang="0">
                  <a:pos x="9148" y="9515"/>
                </a:cxn>
                <a:cxn ang="0">
                  <a:pos x="9106" y="9484"/>
                </a:cxn>
                <a:cxn ang="0">
                  <a:pos x="9023" y="9509"/>
                </a:cxn>
                <a:cxn ang="0">
                  <a:pos x="9156" y="9528"/>
                </a:cxn>
                <a:cxn ang="0">
                  <a:pos x="6408" y="9503"/>
                </a:cxn>
                <a:cxn ang="0">
                  <a:pos x="6368" y="9519"/>
                </a:cxn>
              </a:cxnLst>
              <a:rect l="0" t="0" r="r" b="b"/>
              <a:pathLst>
                <a:path w="16443" h="11487">
                  <a:moveTo>
                    <a:pt x="7726" y="0"/>
                  </a:moveTo>
                  <a:lnTo>
                    <a:pt x="7928" y="4"/>
                  </a:lnTo>
                  <a:lnTo>
                    <a:pt x="8127" y="17"/>
                  </a:lnTo>
                  <a:lnTo>
                    <a:pt x="8324" y="38"/>
                  </a:lnTo>
                  <a:lnTo>
                    <a:pt x="8519" y="68"/>
                  </a:lnTo>
                  <a:lnTo>
                    <a:pt x="8711" y="105"/>
                  </a:lnTo>
                  <a:lnTo>
                    <a:pt x="8900" y="150"/>
                  </a:lnTo>
                  <a:lnTo>
                    <a:pt x="9087" y="203"/>
                  </a:lnTo>
                  <a:lnTo>
                    <a:pt x="9270" y="263"/>
                  </a:lnTo>
                  <a:lnTo>
                    <a:pt x="9450" y="331"/>
                  </a:lnTo>
                  <a:lnTo>
                    <a:pt x="9626" y="406"/>
                  </a:lnTo>
                  <a:lnTo>
                    <a:pt x="9799" y="487"/>
                  </a:lnTo>
                  <a:lnTo>
                    <a:pt x="9969" y="576"/>
                  </a:lnTo>
                  <a:lnTo>
                    <a:pt x="10133" y="670"/>
                  </a:lnTo>
                  <a:lnTo>
                    <a:pt x="10294" y="772"/>
                  </a:lnTo>
                  <a:lnTo>
                    <a:pt x="10451" y="880"/>
                  </a:lnTo>
                  <a:lnTo>
                    <a:pt x="10604" y="994"/>
                  </a:lnTo>
                  <a:lnTo>
                    <a:pt x="10751" y="1113"/>
                  </a:lnTo>
                  <a:lnTo>
                    <a:pt x="10893" y="1239"/>
                  </a:lnTo>
                  <a:lnTo>
                    <a:pt x="11031" y="1370"/>
                  </a:lnTo>
                  <a:lnTo>
                    <a:pt x="11164" y="1507"/>
                  </a:lnTo>
                  <a:lnTo>
                    <a:pt x="11291" y="1648"/>
                  </a:lnTo>
                  <a:lnTo>
                    <a:pt x="11412" y="1795"/>
                  </a:lnTo>
                  <a:lnTo>
                    <a:pt x="11529" y="1947"/>
                  </a:lnTo>
                  <a:lnTo>
                    <a:pt x="11640" y="2102"/>
                  </a:lnTo>
                  <a:lnTo>
                    <a:pt x="11743" y="2264"/>
                  </a:lnTo>
                  <a:lnTo>
                    <a:pt x="11842" y="2429"/>
                  </a:lnTo>
                  <a:lnTo>
                    <a:pt x="11934" y="2598"/>
                  </a:lnTo>
                  <a:lnTo>
                    <a:pt x="12019" y="2772"/>
                  </a:lnTo>
                  <a:lnTo>
                    <a:pt x="12097" y="2948"/>
                  </a:lnTo>
                  <a:lnTo>
                    <a:pt x="12169" y="3129"/>
                  </a:lnTo>
                  <a:lnTo>
                    <a:pt x="12234" y="3314"/>
                  </a:lnTo>
                  <a:lnTo>
                    <a:pt x="12291" y="3501"/>
                  </a:lnTo>
                  <a:lnTo>
                    <a:pt x="12320" y="3499"/>
                  </a:lnTo>
                  <a:lnTo>
                    <a:pt x="12349" y="3498"/>
                  </a:lnTo>
                  <a:lnTo>
                    <a:pt x="12378" y="3497"/>
                  </a:lnTo>
                  <a:lnTo>
                    <a:pt x="12407" y="3496"/>
                  </a:lnTo>
                  <a:lnTo>
                    <a:pt x="12437" y="3495"/>
                  </a:lnTo>
                  <a:lnTo>
                    <a:pt x="12466" y="3494"/>
                  </a:lnTo>
                  <a:lnTo>
                    <a:pt x="12496" y="3494"/>
                  </a:lnTo>
                  <a:lnTo>
                    <a:pt x="12524" y="3494"/>
                  </a:lnTo>
                  <a:lnTo>
                    <a:pt x="12726" y="3499"/>
                  </a:lnTo>
                  <a:lnTo>
                    <a:pt x="12924" y="3515"/>
                  </a:lnTo>
                  <a:lnTo>
                    <a:pt x="13119" y="3540"/>
                  </a:lnTo>
                  <a:lnTo>
                    <a:pt x="13313" y="3575"/>
                  </a:lnTo>
                  <a:lnTo>
                    <a:pt x="13502" y="3621"/>
                  </a:lnTo>
                  <a:lnTo>
                    <a:pt x="13688" y="3674"/>
                  </a:lnTo>
                  <a:lnTo>
                    <a:pt x="13870" y="3738"/>
                  </a:lnTo>
                  <a:lnTo>
                    <a:pt x="14047" y="3809"/>
                  </a:lnTo>
                  <a:lnTo>
                    <a:pt x="14221" y="3889"/>
                  </a:lnTo>
                  <a:lnTo>
                    <a:pt x="14390" y="3977"/>
                  </a:lnTo>
                  <a:lnTo>
                    <a:pt x="14554" y="4074"/>
                  </a:lnTo>
                  <a:lnTo>
                    <a:pt x="14712" y="4179"/>
                  </a:lnTo>
                  <a:lnTo>
                    <a:pt x="14867" y="4290"/>
                  </a:lnTo>
                  <a:lnTo>
                    <a:pt x="15015" y="4409"/>
                  </a:lnTo>
                  <a:lnTo>
                    <a:pt x="15156" y="4535"/>
                  </a:lnTo>
                  <a:lnTo>
                    <a:pt x="15293" y="4667"/>
                  </a:lnTo>
                  <a:lnTo>
                    <a:pt x="15423" y="4806"/>
                  </a:lnTo>
                  <a:lnTo>
                    <a:pt x="15546" y="4951"/>
                  </a:lnTo>
                  <a:lnTo>
                    <a:pt x="15663" y="5102"/>
                  </a:lnTo>
                  <a:lnTo>
                    <a:pt x="15772" y="5259"/>
                  </a:lnTo>
                  <a:lnTo>
                    <a:pt x="15875" y="5421"/>
                  </a:lnTo>
                  <a:lnTo>
                    <a:pt x="15969" y="5588"/>
                  </a:lnTo>
                  <a:lnTo>
                    <a:pt x="16056" y="5761"/>
                  </a:lnTo>
                  <a:lnTo>
                    <a:pt x="16134" y="5938"/>
                  </a:lnTo>
                  <a:lnTo>
                    <a:pt x="16205" y="6119"/>
                  </a:lnTo>
                  <a:lnTo>
                    <a:pt x="16266" y="6305"/>
                  </a:lnTo>
                  <a:lnTo>
                    <a:pt x="16320" y="6494"/>
                  </a:lnTo>
                  <a:lnTo>
                    <a:pt x="16363" y="6687"/>
                  </a:lnTo>
                  <a:lnTo>
                    <a:pt x="16398" y="6884"/>
                  </a:lnTo>
                  <a:lnTo>
                    <a:pt x="16422" y="7083"/>
                  </a:lnTo>
                  <a:lnTo>
                    <a:pt x="16438" y="7286"/>
                  </a:lnTo>
                  <a:lnTo>
                    <a:pt x="16443" y="7490"/>
                  </a:lnTo>
                  <a:lnTo>
                    <a:pt x="16438" y="7688"/>
                  </a:lnTo>
                  <a:lnTo>
                    <a:pt x="16425" y="7883"/>
                  </a:lnTo>
                  <a:lnTo>
                    <a:pt x="16401" y="8075"/>
                  </a:lnTo>
                  <a:lnTo>
                    <a:pt x="16369" y="8264"/>
                  </a:lnTo>
                  <a:lnTo>
                    <a:pt x="16328" y="8451"/>
                  </a:lnTo>
                  <a:lnTo>
                    <a:pt x="16280" y="8634"/>
                  </a:lnTo>
                  <a:lnTo>
                    <a:pt x="16222" y="8813"/>
                  </a:lnTo>
                  <a:lnTo>
                    <a:pt x="16156" y="8989"/>
                  </a:lnTo>
                  <a:lnTo>
                    <a:pt x="16083" y="9161"/>
                  </a:lnTo>
                  <a:lnTo>
                    <a:pt x="16003" y="9328"/>
                  </a:lnTo>
                  <a:lnTo>
                    <a:pt x="15915" y="9491"/>
                  </a:lnTo>
                  <a:lnTo>
                    <a:pt x="15820" y="9649"/>
                  </a:lnTo>
                  <a:lnTo>
                    <a:pt x="15717" y="9802"/>
                  </a:lnTo>
                  <a:lnTo>
                    <a:pt x="15610" y="9950"/>
                  </a:lnTo>
                  <a:lnTo>
                    <a:pt x="15494" y="10093"/>
                  </a:lnTo>
                  <a:lnTo>
                    <a:pt x="15373" y="10230"/>
                  </a:lnTo>
                  <a:lnTo>
                    <a:pt x="15246" y="10361"/>
                  </a:lnTo>
                  <a:lnTo>
                    <a:pt x="15113" y="10487"/>
                  </a:lnTo>
                  <a:lnTo>
                    <a:pt x="14974" y="10606"/>
                  </a:lnTo>
                  <a:lnTo>
                    <a:pt x="14831" y="10718"/>
                  </a:lnTo>
                  <a:lnTo>
                    <a:pt x="14682" y="10824"/>
                  </a:lnTo>
                  <a:lnTo>
                    <a:pt x="14527" y="10923"/>
                  </a:lnTo>
                  <a:lnTo>
                    <a:pt x="14369" y="11014"/>
                  </a:lnTo>
                  <a:lnTo>
                    <a:pt x="14206" y="11098"/>
                  </a:lnTo>
                  <a:lnTo>
                    <a:pt x="14039" y="11176"/>
                  </a:lnTo>
                  <a:lnTo>
                    <a:pt x="13868" y="11244"/>
                  </a:lnTo>
                  <a:lnTo>
                    <a:pt x="13693" y="11305"/>
                  </a:lnTo>
                  <a:lnTo>
                    <a:pt x="13514" y="11357"/>
                  </a:lnTo>
                  <a:lnTo>
                    <a:pt x="13332" y="11401"/>
                  </a:lnTo>
                  <a:lnTo>
                    <a:pt x="13147" y="11436"/>
                  </a:lnTo>
                  <a:lnTo>
                    <a:pt x="12960" y="11462"/>
                  </a:lnTo>
                  <a:lnTo>
                    <a:pt x="12770" y="11479"/>
                  </a:lnTo>
                  <a:lnTo>
                    <a:pt x="12770" y="11487"/>
                  </a:lnTo>
                  <a:lnTo>
                    <a:pt x="12524" y="11487"/>
                  </a:lnTo>
                  <a:lnTo>
                    <a:pt x="3341" y="11487"/>
                  </a:lnTo>
                  <a:lnTo>
                    <a:pt x="3079" y="11487"/>
                  </a:lnTo>
                  <a:lnTo>
                    <a:pt x="3079" y="11477"/>
                  </a:lnTo>
                  <a:lnTo>
                    <a:pt x="2919" y="11459"/>
                  </a:lnTo>
                  <a:lnTo>
                    <a:pt x="2760" y="11436"/>
                  </a:lnTo>
                  <a:lnTo>
                    <a:pt x="2605" y="11404"/>
                  </a:lnTo>
                  <a:lnTo>
                    <a:pt x="2453" y="11365"/>
                  </a:lnTo>
                  <a:lnTo>
                    <a:pt x="2303" y="11318"/>
                  </a:lnTo>
                  <a:lnTo>
                    <a:pt x="2156" y="11265"/>
                  </a:lnTo>
                  <a:lnTo>
                    <a:pt x="2013" y="11205"/>
                  </a:lnTo>
                  <a:lnTo>
                    <a:pt x="1872" y="11139"/>
                  </a:lnTo>
                  <a:lnTo>
                    <a:pt x="1736" y="11067"/>
                  </a:lnTo>
                  <a:lnTo>
                    <a:pt x="1603" y="10987"/>
                  </a:lnTo>
                  <a:lnTo>
                    <a:pt x="1474" y="10903"/>
                  </a:lnTo>
                  <a:lnTo>
                    <a:pt x="1349" y="10813"/>
                  </a:lnTo>
                  <a:lnTo>
                    <a:pt x="1229" y="10716"/>
                  </a:lnTo>
                  <a:lnTo>
                    <a:pt x="1113" y="10615"/>
                  </a:lnTo>
                  <a:lnTo>
                    <a:pt x="1001" y="10508"/>
                  </a:lnTo>
                  <a:lnTo>
                    <a:pt x="895" y="10396"/>
                  </a:lnTo>
                  <a:lnTo>
                    <a:pt x="793" y="10280"/>
                  </a:lnTo>
                  <a:lnTo>
                    <a:pt x="697" y="10159"/>
                  </a:lnTo>
                  <a:lnTo>
                    <a:pt x="606" y="10033"/>
                  </a:lnTo>
                  <a:lnTo>
                    <a:pt x="521" y="9903"/>
                  </a:lnTo>
                  <a:lnTo>
                    <a:pt x="441" y="9769"/>
                  </a:lnTo>
                  <a:lnTo>
                    <a:pt x="368" y="9631"/>
                  </a:lnTo>
                  <a:lnTo>
                    <a:pt x="300" y="9490"/>
                  </a:lnTo>
                  <a:lnTo>
                    <a:pt x="239" y="9345"/>
                  </a:lnTo>
                  <a:lnTo>
                    <a:pt x="185" y="9197"/>
                  </a:lnTo>
                  <a:lnTo>
                    <a:pt x="137" y="9044"/>
                  </a:lnTo>
                  <a:lnTo>
                    <a:pt x="96" y="8890"/>
                  </a:lnTo>
                  <a:lnTo>
                    <a:pt x="62" y="8733"/>
                  </a:lnTo>
                  <a:lnTo>
                    <a:pt x="35" y="8573"/>
                  </a:lnTo>
                  <a:lnTo>
                    <a:pt x="15" y="8410"/>
                  </a:lnTo>
                  <a:lnTo>
                    <a:pt x="4" y="8246"/>
                  </a:lnTo>
                  <a:lnTo>
                    <a:pt x="0" y="8079"/>
                  </a:lnTo>
                  <a:lnTo>
                    <a:pt x="4" y="7916"/>
                  </a:lnTo>
                  <a:lnTo>
                    <a:pt x="15" y="7754"/>
                  </a:lnTo>
                  <a:lnTo>
                    <a:pt x="34" y="7596"/>
                  </a:lnTo>
                  <a:lnTo>
                    <a:pt x="60" y="7439"/>
                  </a:lnTo>
                  <a:lnTo>
                    <a:pt x="92" y="7284"/>
                  </a:lnTo>
                  <a:lnTo>
                    <a:pt x="132" y="7132"/>
                  </a:lnTo>
                  <a:lnTo>
                    <a:pt x="178" y="6983"/>
                  </a:lnTo>
                  <a:lnTo>
                    <a:pt x="230" y="6837"/>
                  </a:lnTo>
                  <a:lnTo>
                    <a:pt x="289" y="6694"/>
                  </a:lnTo>
                  <a:lnTo>
                    <a:pt x="354" y="6556"/>
                  </a:lnTo>
                  <a:lnTo>
                    <a:pt x="424" y="6420"/>
                  </a:lnTo>
                  <a:lnTo>
                    <a:pt x="502" y="6287"/>
                  </a:lnTo>
                  <a:lnTo>
                    <a:pt x="584" y="6159"/>
                  </a:lnTo>
                  <a:lnTo>
                    <a:pt x="671" y="6034"/>
                  </a:lnTo>
                  <a:lnTo>
                    <a:pt x="765" y="5914"/>
                  </a:lnTo>
                  <a:lnTo>
                    <a:pt x="862" y="5799"/>
                  </a:lnTo>
                  <a:lnTo>
                    <a:pt x="965" y="5688"/>
                  </a:lnTo>
                  <a:lnTo>
                    <a:pt x="1072" y="5582"/>
                  </a:lnTo>
                  <a:lnTo>
                    <a:pt x="1184" y="5480"/>
                  </a:lnTo>
                  <a:lnTo>
                    <a:pt x="1301" y="5384"/>
                  </a:lnTo>
                  <a:lnTo>
                    <a:pt x="1421" y="5293"/>
                  </a:lnTo>
                  <a:lnTo>
                    <a:pt x="1546" y="5208"/>
                  </a:lnTo>
                  <a:lnTo>
                    <a:pt x="1675" y="5128"/>
                  </a:lnTo>
                  <a:lnTo>
                    <a:pt x="1807" y="5054"/>
                  </a:lnTo>
                  <a:lnTo>
                    <a:pt x="1942" y="4986"/>
                  </a:lnTo>
                  <a:lnTo>
                    <a:pt x="2082" y="4924"/>
                  </a:lnTo>
                  <a:lnTo>
                    <a:pt x="2224" y="4869"/>
                  </a:lnTo>
                  <a:lnTo>
                    <a:pt x="2369" y="4819"/>
                  </a:lnTo>
                  <a:lnTo>
                    <a:pt x="2517" y="4777"/>
                  </a:lnTo>
                  <a:lnTo>
                    <a:pt x="2668" y="4741"/>
                  </a:lnTo>
                  <a:lnTo>
                    <a:pt x="2821" y="4713"/>
                  </a:lnTo>
                  <a:lnTo>
                    <a:pt x="2976" y="4692"/>
                  </a:lnTo>
                  <a:lnTo>
                    <a:pt x="2990" y="4450"/>
                  </a:lnTo>
                  <a:lnTo>
                    <a:pt x="3015" y="4212"/>
                  </a:lnTo>
                  <a:lnTo>
                    <a:pt x="3051" y="3976"/>
                  </a:lnTo>
                  <a:lnTo>
                    <a:pt x="3098" y="3744"/>
                  </a:lnTo>
                  <a:lnTo>
                    <a:pt x="3156" y="3517"/>
                  </a:lnTo>
                  <a:lnTo>
                    <a:pt x="3225" y="3295"/>
                  </a:lnTo>
                  <a:lnTo>
                    <a:pt x="3303" y="3076"/>
                  </a:lnTo>
                  <a:lnTo>
                    <a:pt x="3391" y="2863"/>
                  </a:lnTo>
                  <a:lnTo>
                    <a:pt x="3489" y="2655"/>
                  </a:lnTo>
                  <a:lnTo>
                    <a:pt x="3597" y="2453"/>
                  </a:lnTo>
                  <a:lnTo>
                    <a:pt x="3713" y="2256"/>
                  </a:lnTo>
                  <a:lnTo>
                    <a:pt x="3837" y="2065"/>
                  </a:lnTo>
                  <a:lnTo>
                    <a:pt x="3971" y="1882"/>
                  </a:lnTo>
                  <a:lnTo>
                    <a:pt x="4113" y="1704"/>
                  </a:lnTo>
                  <a:lnTo>
                    <a:pt x="4262" y="1535"/>
                  </a:lnTo>
                  <a:lnTo>
                    <a:pt x="4419" y="1371"/>
                  </a:lnTo>
                  <a:lnTo>
                    <a:pt x="4583" y="1216"/>
                  </a:lnTo>
                  <a:lnTo>
                    <a:pt x="4754" y="1069"/>
                  </a:lnTo>
                  <a:lnTo>
                    <a:pt x="4932" y="930"/>
                  </a:lnTo>
                  <a:lnTo>
                    <a:pt x="5117" y="800"/>
                  </a:lnTo>
                  <a:lnTo>
                    <a:pt x="5307" y="677"/>
                  </a:lnTo>
                  <a:lnTo>
                    <a:pt x="5503" y="565"/>
                  </a:lnTo>
                  <a:lnTo>
                    <a:pt x="5705" y="462"/>
                  </a:lnTo>
                  <a:lnTo>
                    <a:pt x="5912" y="368"/>
                  </a:lnTo>
                  <a:lnTo>
                    <a:pt x="6124" y="284"/>
                  </a:lnTo>
                  <a:lnTo>
                    <a:pt x="6342" y="211"/>
                  </a:lnTo>
                  <a:lnTo>
                    <a:pt x="6563" y="147"/>
                  </a:lnTo>
                  <a:lnTo>
                    <a:pt x="6788" y="95"/>
                  </a:lnTo>
                  <a:lnTo>
                    <a:pt x="7018" y="54"/>
                  </a:lnTo>
                  <a:lnTo>
                    <a:pt x="7250" y="25"/>
                  </a:lnTo>
                  <a:lnTo>
                    <a:pt x="7487" y="6"/>
                  </a:lnTo>
                  <a:lnTo>
                    <a:pt x="7726" y="0"/>
                  </a:lnTo>
                  <a:close/>
                  <a:moveTo>
                    <a:pt x="9156" y="9528"/>
                  </a:moveTo>
                  <a:lnTo>
                    <a:pt x="9148" y="9515"/>
                  </a:lnTo>
                  <a:lnTo>
                    <a:pt x="9141" y="9503"/>
                  </a:lnTo>
                  <a:lnTo>
                    <a:pt x="9134" y="9491"/>
                  </a:lnTo>
                  <a:lnTo>
                    <a:pt x="9127" y="9478"/>
                  </a:lnTo>
                  <a:lnTo>
                    <a:pt x="9106" y="9484"/>
                  </a:lnTo>
                  <a:lnTo>
                    <a:pt x="9086" y="9491"/>
                  </a:lnTo>
                  <a:lnTo>
                    <a:pt x="9065" y="9498"/>
                  </a:lnTo>
                  <a:lnTo>
                    <a:pt x="9045" y="9503"/>
                  </a:lnTo>
                  <a:lnTo>
                    <a:pt x="9023" y="9509"/>
                  </a:lnTo>
                  <a:lnTo>
                    <a:pt x="9003" y="9515"/>
                  </a:lnTo>
                  <a:lnTo>
                    <a:pt x="8982" y="9521"/>
                  </a:lnTo>
                  <a:lnTo>
                    <a:pt x="8961" y="9528"/>
                  </a:lnTo>
                  <a:lnTo>
                    <a:pt x="9156" y="9528"/>
                  </a:lnTo>
                  <a:close/>
                  <a:moveTo>
                    <a:pt x="6492" y="9528"/>
                  </a:moveTo>
                  <a:lnTo>
                    <a:pt x="6464" y="9519"/>
                  </a:lnTo>
                  <a:lnTo>
                    <a:pt x="6435" y="9511"/>
                  </a:lnTo>
                  <a:lnTo>
                    <a:pt x="6408" y="9503"/>
                  </a:lnTo>
                  <a:lnTo>
                    <a:pt x="6379" y="9495"/>
                  </a:lnTo>
                  <a:lnTo>
                    <a:pt x="6376" y="9503"/>
                  </a:lnTo>
                  <a:lnTo>
                    <a:pt x="6372" y="9511"/>
                  </a:lnTo>
                  <a:lnTo>
                    <a:pt x="6368" y="9519"/>
                  </a:lnTo>
                  <a:lnTo>
                    <a:pt x="6364" y="9528"/>
                  </a:lnTo>
                  <a:lnTo>
                    <a:pt x="6492" y="9528"/>
                  </a:lnTo>
                  <a:close/>
                </a:path>
              </a:pathLst>
            </a:custGeom>
            <a:solidFill>
              <a:schemeClr val="bg1">
                <a:lumMod val="50000"/>
              </a:schemeClr>
            </a:solidFill>
            <a:ln w="9525">
              <a:noFill/>
              <a:round/>
            </a:ln>
          </p:spPr>
          <p:txBody>
            <a:bodyPr vert="horz" wrap="square" lIns="91440" tIns="45720" rIns="91440" bIns="45720" numCol="1" anchor="t" anchorCtr="0" compatLnSpc="1"/>
            <a:lstStyle/>
            <a:p>
              <a:endParaRPr lang="zh-CN" altLang="en-US">
                <a:solidFill>
                  <a:prstClr val="black"/>
                </a:solidFill>
                <a:latin typeface="Arial" panose="020B0604020202020204" pitchFamily="34" charset="0"/>
                <a:cs typeface="Arial" panose="020B0604020202020204" pitchFamily="34" charset="0"/>
              </a:endParaRPr>
            </a:p>
          </p:txBody>
        </p:sp>
        <p:grpSp>
          <p:nvGrpSpPr>
            <p:cNvPr id="4" name="组合 29"/>
            <p:cNvGrpSpPr/>
            <p:nvPr/>
          </p:nvGrpSpPr>
          <p:grpSpPr>
            <a:xfrm>
              <a:off x="1765301" y="1384301"/>
              <a:ext cx="582124" cy="611187"/>
              <a:chOff x="3132138" y="1136651"/>
              <a:chExt cx="582124" cy="611187"/>
            </a:xfrm>
          </p:grpSpPr>
          <p:sp>
            <p:nvSpPr>
              <p:cNvPr id="29" name="椭圆 28"/>
              <p:cNvSpPr/>
              <p:nvPr/>
            </p:nvSpPr>
            <p:spPr bwMode="auto">
              <a:xfrm>
                <a:off x="3238499" y="1185862"/>
                <a:ext cx="449239" cy="381000"/>
              </a:xfrm>
              <a:prstGeom prst="ellipse">
                <a:avLst/>
              </a:prstGeom>
              <a:solidFill>
                <a:schemeClr val="bg1"/>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6" name="Freeform 54"/>
              <p:cNvSpPr>
                <a:spLocks noEditPoints="1"/>
              </p:cNvSpPr>
              <p:nvPr/>
            </p:nvSpPr>
            <p:spPr bwMode="auto">
              <a:xfrm>
                <a:off x="3132138" y="1136651"/>
                <a:ext cx="582124" cy="611187"/>
              </a:xfrm>
              <a:custGeom>
                <a:avLst/>
                <a:gdLst/>
                <a:ahLst/>
                <a:cxnLst>
                  <a:cxn ang="0">
                    <a:pos x="1827" y="14183"/>
                  </a:cxn>
                  <a:cxn ang="0">
                    <a:pos x="2096" y="14451"/>
                  </a:cxn>
                  <a:cxn ang="0">
                    <a:pos x="5256" y="14490"/>
                  </a:cxn>
                  <a:cxn ang="0">
                    <a:pos x="5337" y="16217"/>
                  </a:cxn>
                  <a:cxn ang="0">
                    <a:pos x="5647" y="16422"/>
                  </a:cxn>
                  <a:cxn ang="0">
                    <a:pos x="12686" y="16401"/>
                  </a:cxn>
                  <a:cxn ang="0">
                    <a:pos x="12933" y="16136"/>
                  </a:cxn>
                  <a:cxn ang="0">
                    <a:pos x="13282" y="12208"/>
                  </a:cxn>
                  <a:cxn ang="0">
                    <a:pos x="14329" y="11060"/>
                  </a:cxn>
                  <a:cxn ang="0">
                    <a:pos x="15109" y="9722"/>
                  </a:cxn>
                  <a:cxn ang="0">
                    <a:pos x="15560" y="8181"/>
                  </a:cxn>
                  <a:cxn ang="0">
                    <a:pos x="15663" y="6599"/>
                  </a:cxn>
                  <a:cxn ang="0">
                    <a:pos x="15458" y="5221"/>
                  </a:cxn>
                  <a:cxn ang="0">
                    <a:pos x="14988" y="3946"/>
                  </a:cxn>
                  <a:cxn ang="0">
                    <a:pos x="14290" y="2796"/>
                  </a:cxn>
                  <a:cxn ang="0">
                    <a:pos x="13408" y="1809"/>
                  </a:cxn>
                  <a:cxn ang="0">
                    <a:pos x="12338" y="1007"/>
                  </a:cxn>
                  <a:cxn ang="0">
                    <a:pos x="11128" y="431"/>
                  </a:cxn>
                  <a:cxn ang="0">
                    <a:pos x="9793" y="81"/>
                  </a:cxn>
                  <a:cxn ang="0">
                    <a:pos x="8374" y="21"/>
                  </a:cxn>
                  <a:cxn ang="0">
                    <a:pos x="7041" y="205"/>
                  </a:cxn>
                  <a:cxn ang="0">
                    <a:pos x="5809" y="657"/>
                  </a:cxn>
                  <a:cxn ang="0">
                    <a:pos x="4702" y="1296"/>
                  </a:cxn>
                  <a:cxn ang="0">
                    <a:pos x="3718" y="2138"/>
                  </a:cxn>
                  <a:cxn ang="0">
                    <a:pos x="2915" y="3165"/>
                  </a:cxn>
                  <a:cxn ang="0">
                    <a:pos x="2321" y="4295"/>
                  </a:cxn>
                  <a:cxn ang="0">
                    <a:pos x="1930" y="5571"/>
                  </a:cxn>
                  <a:cxn ang="0">
                    <a:pos x="1788" y="6555"/>
                  </a:cxn>
                  <a:cxn ang="0">
                    <a:pos x="1500" y="7747"/>
                  </a:cxn>
                  <a:cxn ang="0">
                    <a:pos x="677" y="8962"/>
                  </a:cxn>
                  <a:cxn ang="0">
                    <a:pos x="42" y="9703"/>
                  </a:cxn>
                  <a:cxn ang="0">
                    <a:pos x="42" y="10071"/>
                  </a:cxn>
                  <a:cxn ang="0">
                    <a:pos x="536" y="10604"/>
                  </a:cxn>
                  <a:cxn ang="0">
                    <a:pos x="1355" y="11142"/>
                  </a:cxn>
                  <a:cxn ang="0">
                    <a:pos x="4621" y="4133"/>
                  </a:cxn>
                  <a:cxn ang="0">
                    <a:pos x="5482" y="3328"/>
                  </a:cxn>
                  <a:cxn ang="0">
                    <a:pos x="6571" y="2734"/>
                  </a:cxn>
                  <a:cxn ang="0">
                    <a:pos x="7823" y="2385"/>
                  </a:cxn>
                  <a:cxn ang="0">
                    <a:pos x="9320" y="2300"/>
                  </a:cxn>
                  <a:cxn ang="0">
                    <a:pos x="11107" y="2774"/>
                  </a:cxn>
                  <a:cxn ang="0">
                    <a:pos x="12525" y="3741"/>
                  </a:cxn>
                  <a:cxn ang="0">
                    <a:pos x="13408" y="5098"/>
                  </a:cxn>
                  <a:cxn ang="0">
                    <a:pos x="13612" y="6288"/>
                  </a:cxn>
                  <a:cxn ang="0">
                    <a:pos x="13469" y="7358"/>
                  </a:cxn>
                  <a:cxn ang="0">
                    <a:pos x="12974" y="8263"/>
                  </a:cxn>
                  <a:cxn ang="0">
                    <a:pos x="12072" y="9106"/>
                  </a:cxn>
                  <a:cxn ang="0">
                    <a:pos x="11373" y="9188"/>
                  </a:cxn>
                  <a:cxn ang="0">
                    <a:pos x="10860" y="8962"/>
                  </a:cxn>
                  <a:cxn ang="0">
                    <a:pos x="11291" y="10668"/>
                  </a:cxn>
                  <a:cxn ang="0">
                    <a:pos x="11147" y="10976"/>
                  </a:cxn>
                  <a:cxn ang="0">
                    <a:pos x="10636" y="10936"/>
                  </a:cxn>
                  <a:cxn ang="0">
                    <a:pos x="9136" y="8818"/>
                  </a:cxn>
                  <a:cxn ang="0">
                    <a:pos x="8540" y="8818"/>
                  </a:cxn>
                  <a:cxn ang="0">
                    <a:pos x="7658" y="9043"/>
                  </a:cxn>
                  <a:cxn ang="0">
                    <a:pos x="6571" y="8796"/>
                  </a:cxn>
                  <a:cxn ang="0">
                    <a:pos x="5852" y="8097"/>
                  </a:cxn>
                  <a:cxn ang="0">
                    <a:pos x="5749" y="7563"/>
                  </a:cxn>
                  <a:cxn ang="0">
                    <a:pos x="5256" y="7481"/>
                  </a:cxn>
                  <a:cxn ang="0">
                    <a:pos x="4434" y="7051"/>
                  </a:cxn>
                  <a:cxn ang="0">
                    <a:pos x="3986" y="6146"/>
                  </a:cxn>
                  <a:cxn ang="0">
                    <a:pos x="4107" y="4975"/>
                  </a:cxn>
                </a:cxnLst>
                <a:rect l="0" t="0" r="r" b="b"/>
                <a:pathLst>
                  <a:path w="15663" h="16444">
                    <a:moveTo>
                      <a:pt x="1788" y="11307"/>
                    </a:moveTo>
                    <a:lnTo>
                      <a:pt x="1788" y="13999"/>
                    </a:lnTo>
                    <a:lnTo>
                      <a:pt x="1805" y="14102"/>
                    </a:lnTo>
                    <a:lnTo>
                      <a:pt x="1827" y="14183"/>
                    </a:lnTo>
                    <a:lnTo>
                      <a:pt x="1868" y="14265"/>
                    </a:lnTo>
                    <a:lnTo>
                      <a:pt x="1930" y="14348"/>
                    </a:lnTo>
                    <a:lnTo>
                      <a:pt x="2015" y="14409"/>
                    </a:lnTo>
                    <a:lnTo>
                      <a:pt x="2096" y="14451"/>
                    </a:lnTo>
                    <a:lnTo>
                      <a:pt x="2177" y="14470"/>
                    </a:lnTo>
                    <a:lnTo>
                      <a:pt x="2280" y="14490"/>
                    </a:lnTo>
                    <a:lnTo>
                      <a:pt x="3121" y="14490"/>
                    </a:lnTo>
                    <a:lnTo>
                      <a:pt x="5256" y="14490"/>
                    </a:lnTo>
                    <a:lnTo>
                      <a:pt x="5256" y="15950"/>
                    </a:lnTo>
                    <a:lnTo>
                      <a:pt x="5256" y="16034"/>
                    </a:lnTo>
                    <a:lnTo>
                      <a:pt x="5277" y="16136"/>
                    </a:lnTo>
                    <a:lnTo>
                      <a:pt x="5337" y="16217"/>
                    </a:lnTo>
                    <a:lnTo>
                      <a:pt x="5401" y="16299"/>
                    </a:lnTo>
                    <a:lnTo>
                      <a:pt x="5464" y="16362"/>
                    </a:lnTo>
                    <a:lnTo>
                      <a:pt x="5543" y="16401"/>
                    </a:lnTo>
                    <a:lnTo>
                      <a:pt x="5647" y="16422"/>
                    </a:lnTo>
                    <a:lnTo>
                      <a:pt x="5749" y="16444"/>
                    </a:lnTo>
                    <a:lnTo>
                      <a:pt x="12483" y="16444"/>
                    </a:lnTo>
                    <a:lnTo>
                      <a:pt x="12583" y="16422"/>
                    </a:lnTo>
                    <a:lnTo>
                      <a:pt x="12686" y="16401"/>
                    </a:lnTo>
                    <a:lnTo>
                      <a:pt x="12770" y="16362"/>
                    </a:lnTo>
                    <a:lnTo>
                      <a:pt x="12830" y="16299"/>
                    </a:lnTo>
                    <a:lnTo>
                      <a:pt x="12893" y="16217"/>
                    </a:lnTo>
                    <a:lnTo>
                      <a:pt x="12933" y="16136"/>
                    </a:lnTo>
                    <a:lnTo>
                      <a:pt x="12974" y="16034"/>
                    </a:lnTo>
                    <a:lnTo>
                      <a:pt x="12974" y="15950"/>
                    </a:lnTo>
                    <a:lnTo>
                      <a:pt x="12974" y="12456"/>
                    </a:lnTo>
                    <a:lnTo>
                      <a:pt x="13282" y="12208"/>
                    </a:lnTo>
                    <a:lnTo>
                      <a:pt x="13570" y="11943"/>
                    </a:lnTo>
                    <a:lnTo>
                      <a:pt x="13838" y="11675"/>
                    </a:lnTo>
                    <a:lnTo>
                      <a:pt x="14082" y="11367"/>
                    </a:lnTo>
                    <a:lnTo>
                      <a:pt x="14329" y="11060"/>
                    </a:lnTo>
                    <a:lnTo>
                      <a:pt x="14554" y="10750"/>
                    </a:lnTo>
                    <a:lnTo>
                      <a:pt x="14759" y="10420"/>
                    </a:lnTo>
                    <a:lnTo>
                      <a:pt x="14947" y="10071"/>
                    </a:lnTo>
                    <a:lnTo>
                      <a:pt x="15109" y="9722"/>
                    </a:lnTo>
                    <a:lnTo>
                      <a:pt x="15253" y="9353"/>
                    </a:lnTo>
                    <a:lnTo>
                      <a:pt x="15379" y="8962"/>
                    </a:lnTo>
                    <a:lnTo>
                      <a:pt x="15479" y="8592"/>
                    </a:lnTo>
                    <a:lnTo>
                      <a:pt x="15560" y="8181"/>
                    </a:lnTo>
                    <a:lnTo>
                      <a:pt x="15623" y="7789"/>
                    </a:lnTo>
                    <a:lnTo>
                      <a:pt x="15663" y="7379"/>
                    </a:lnTo>
                    <a:lnTo>
                      <a:pt x="15663" y="6967"/>
                    </a:lnTo>
                    <a:lnTo>
                      <a:pt x="15663" y="6599"/>
                    </a:lnTo>
                    <a:lnTo>
                      <a:pt x="15641" y="6249"/>
                    </a:lnTo>
                    <a:lnTo>
                      <a:pt x="15601" y="5899"/>
                    </a:lnTo>
                    <a:lnTo>
                      <a:pt x="15539" y="5550"/>
                    </a:lnTo>
                    <a:lnTo>
                      <a:pt x="15458" y="5221"/>
                    </a:lnTo>
                    <a:lnTo>
                      <a:pt x="15355" y="4890"/>
                    </a:lnTo>
                    <a:lnTo>
                      <a:pt x="15253" y="4561"/>
                    </a:lnTo>
                    <a:lnTo>
                      <a:pt x="15132" y="4254"/>
                    </a:lnTo>
                    <a:lnTo>
                      <a:pt x="14988" y="3946"/>
                    </a:lnTo>
                    <a:lnTo>
                      <a:pt x="14844" y="3638"/>
                    </a:lnTo>
                    <a:lnTo>
                      <a:pt x="14678" y="3349"/>
                    </a:lnTo>
                    <a:lnTo>
                      <a:pt x="14494" y="3081"/>
                    </a:lnTo>
                    <a:lnTo>
                      <a:pt x="14290" y="2796"/>
                    </a:lnTo>
                    <a:lnTo>
                      <a:pt x="14082" y="2528"/>
                    </a:lnTo>
                    <a:lnTo>
                      <a:pt x="13878" y="2282"/>
                    </a:lnTo>
                    <a:lnTo>
                      <a:pt x="13631" y="2034"/>
                    </a:lnTo>
                    <a:lnTo>
                      <a:pt x="13408" y="1809"/>
                    </a:lnTo>
                    <a:lnTo>
                      <a:pt x="13139" y="1600"/>
                    </a:lnTo>
                    <a:lnTo>
                      <a:pt x="12893" y="1399"/>
                    </a:lnTo>
                    <a:lnTo>
                      <a:pt x="12604" y="1191"/>
                    </a:lnTo>
                    <a:lnTo>
                      <a:pt x="12338" y="1007"/>
                    </a:lnTo>
                    <a:lnTo>
                      <a:pt x="12033" y="841"/>
                    </a:lnTo>
                    <a:lnTo>
                      <a:pt x="11742" y="699"/>
                    </a:lnTo>
                    <a:lnTo>
                      <a:pt x="11436" y="555"/>
                    </a:lnTo>
                    <a:lnTo>
                      <a:pt x="11128" y="431"/>
                    </a:lnTo>
                    <a:lnTo>
                      <a:pt x="10798" y="326"/>
                    </a:lnTo>
                    <a:lnTo>
                      <a:pt x="10469" y="223"/>
                    </a:lnTo>
                    <a:lnTo>
                      <a:pt x="10120" y="142"/>
                    </a:lnTo>
                    <a:lnTo>
                      <a:pt x="9793" y="81"/>
                    </a:lnTo>
                    <a:lnTo>
                      <a:pt x="9444" y="40"/>
                    </a:lnTo>
                    <a:lnTo>
                      <a:pt x="9094" y="21"/>
                    </a:lnTo>
                    <a:lnTo>
                      <a:pt x="8723" y="0"/>
                    </a:lnTo>
                    <a:lnTo>
                      <a:pt x="8374" y="21"/>
                    </a:lnTo>
                    <a:lnTo>
                      <a:pt x="8049" y="40"/>
                    </a:lnTo>
                    <a:lnTo>
                      <a:pt x="7700" y="81"/>
                    </a:lnTo>
                    <a:lnTo>
                      <a:pt x="7372" y="142"/>
                    </a:lnTo>
                    <a:lnTo>
                      <a:pt x="7041" y="205"/>
                    </a:lnTo>
                    <a:lnTo>
                      <a:pt x="6734" y="307"/>
                    </a:lnTo>
                    <a:lnTo>
                      <a:pt x="6426" y="410"/>
                    </a:lnTo>
                    <a:lnTo>
                      <a:pt x="6117" y="513"/>
                    </a:lnTo>
                    <a:lnTo>
                      <a:pt x="5809" y="657"/>
                    </a:lnTo>
                    <a:lnTo>
                      <a:pt x="5521" y="802"/>
                    </a:lnTo>
                    <a:lnTo>
                      <a:pt x="5236" y="945"/>
                    </a:lnTo>
                    <a:lnTo>
                      <a:pt x="4970" y="1131"/>
                    </a:lnTo>
                    <a:lnTo>
                      <a:pt x="4702" y="1296"/>
                    </a:lnTo>
                    <a:lnTo>
                      <a:pt x="4434" y="1501"/>
                    </a:lnTo>
                    <a:lnTo>
                      <a:pt x="4188" y="1703"/>
                    </a:lnTo>
                    <a:lnTo>
                      <a:pt x="3942" y="1911"/>
                    </a:lnTo>
                    <a:lnTo>
                      <a:pt x="3718" y="2138"/>
                    </a:lnTo>
                    <a:lnTo>
                      <a:pt x="3510" y="2385"/>
                    </a:lnTo>
                    <a:lnTo>
                      <a:pt x="3305" y="2631"/>
                    </a:lnTo>
                    <a:lnTo>
                      <a:pt x="3100" y="2896"/>
                    </a:lnTo>
                    <a:lnTo>
                      <a:pt x="2915" y="3165"/>
                    </a:lnTo>
                    <a:lnTo>
                      <a:pt x="2751" y="3431"/>
                    </a:lnTo>
                    <a:lnTo>
                      <a:pt x="2589" y="3721"/>
                    </a:lnTo>
                    <a:lnTo>
                      <a:pt x="2445" y="4006"/>
                    </a:lnTo>
                    <a:lnTo>
                      <a:pt x="2321" y="4295"/>
                    </a:lnTo>
                    <a:lnTo>
                      <a:pt x="2199" y="4604"/>
                    </a:lnTo>
                    <a:lnTo>
                      <a:pt x="2096" y="4931"/>
                    </a:lnTo>
                    <a:lnTo>
                      <a:pt x="2015" y="5240"/>
                    </a:lnTo>
                    <a:lnTo>
                      <a:pt x="1930" y="5571"/>
                    </a:lnTo>
                    <a:lnTo>
                      <a:pt x="1868" y="5899"/>
                    </a:lnTo>
                    <a:lnTo>
                      <a:pt x="1827" y="6228"/>
                    </a:lnTo>
                    <a:lnTo>
                      <a:pt x="1805" y="6578"/>
                    </a:lnTo>
                    <a:lnTo>
                      <a:pt x="1788" y="6555"/>
                    </a:lnTo>
                    <a:lnTo>
                      <a:pt x="1788" y="6967"/>
                    </a:lnTo>
                    <a:lnTo>
                      <a:pt x="1788" y="7132"/>
                    </a:lnTo>
                    <a:lnTo>
                      <a:pt x="1643" y="7440"/>
                    </a:lnTo>
                    <a:lnTo>
                      <a:pt x="1500" y="7747"/>
                    </a:lnTo>
                    <a:lnTo>
                      <a:pt x="1313" y="8057"/>
                    </a:lnTo>
                    <a:lnTo>
                      <a:pt x="1131" y="8365"/>
                    </a:lnTo>
                    <a:lnTo>
                      <a:pt x="924" y="8652"/>
                    </a:lnTo>
                    <a:lnTo>
                      <a:pt x="677" y="8962"/>
                    </a:lnTo>
                    <a:lnTo>
                      <a:pt x="430" y="9248"/>
                    </a:lnTo>
                    <a:lnTo>
                      <a:pt x="165" y="9537"/>
                    </a:lnTo>
                    <a:lnTo>
                      <a:pt x="81" y="9620"/>
                    </a:lnTo>
                    <a:lnTo>
                      <a:pt x="42" y="9703"/>
                    </a:lnTo>
                    <a:lnTo>
                      <a:pt x="22" y="9805"/>
                    </a:lnTo>
                    <a:lnTo>
                      <a:pt x="0" y="9888"/>
                    </a:lnTo>
                    <a:lnTo>
                      <a:pt x="22" y="9989"/>
                    </a:lnTo>
                    <a:lnTo>
                      <a:pt x="42" y="10071"/>
                    </a:lnTo>
                    <a:lnTo>
                      <a:pt x="81" y="10173"/>
                    </a:lnTo>
                    <a:lnTo>
                      <a:pt x="145" y="10235"/>
                    </a:lnTo>
                    <a:lnTo>
                      <a:pt x="349" y="10442"/>
                    </a:lnTo>
                    <a:lnTo>
                      <a:pt x="536" y="10604"/>
                    </a:lnTo>
                    <a:lnTo>
                      <a:pt x="740" y="10770"/>
                    </a:lnTo>
                    <a:lnTo>
                      <a:pt x="945" y="10914"/>
                    </a:lnTo>
                    <a:lnTo>
                      <a:pt x="1152" y="11039"/>
                    </a:lnTo>
                    <a:lnTo>
                      <a:pt x="1355" y="11142"/>
                    </a:lnTo>
                    <a:lnTo>
                      <a:pt x="1581" y="11223"/>
                    </a:lnTo>
                    <a:lnTo>
                      <a:pt x="1788" y="11307"/>
                    </a:lnTo>
                    <a:close/>
                    <a:moveTo>
                      <a:pt x="4456" y="4356"/>
                    </a:moveTo>
                    <a:lnTo>
                      <a:pt x="4621" y="4133"/>
                    </a:lnTo>
                    <a:lnTo>
                      <a:pt x="4826" y="3905"/>
                    </a:lnTo>
                    <a:lnTo>
                      <a:pt x="5030" y="3698"/>
                    </a:lnTo>
                    <a:lnTo>
                      <a:pt x="5236" y="3514"/>
                    </a:lnTo>
                    <a:lnTo>
                      <a:pt x="5482" y="3328"/>
                    </a:lnTo>
                    <a:lnTo>
                      <a:pt x="5728" y="3165"/>
                    </a:lnTo>
                    <a:lnTo>
                      <a:pt x="5996" y="2999"/>
                    </a:lnTo>
                    <a:lnTo>
                      <a:pt x="6283" y="2857"/>
                    </a:lnTo>
                    <a:lnTo>
                      <a:pt x="6571" y="2734"/>
                    </a:lnTo>
                    <a:lnTo>
                      <a:pt x="6857" y="2631"/>
                    </a:lnTo>
                    <a:lnTo>
                      <a:pt x="7164" y="2528"/>
                    </a:lnTo>
                    <a:lnTo>
                      <a:pt x="7493" y="2445"/>
                    </a:lnTo>
                    <a:lnTo>
                      <a:pt x="7823" y="2385"/>
                    </a:lnTo>
                    <a:lnTo>
                      <a:pt x="8152" y="2321"/>
                    </a:lnTo>
                    <a:lnTo>
                      <a:pt x="8477" y="2300"/>
                    </a:lnTo>
                    <a:lnTo>
                      <a:pt x="8830" y="2282"/>
                    </a:lnTo>
                    <a:lnTo>
                      <a:pt x="9320" y="2300"/>
                    </a:lnTo>
                    <a:lnTo>
                      <a:pt x="9793" y="2364"/>
                    </a:lnTo>
                    <a:lnTo>
                      <a:pt x="10245" y="2466"/>
                    </a:lnTo>
                    <a:lnTo>
                      <a:pt x="10696" y="2611"/>
                    </a:lnTo>
                    <a:lnTo>
                      <a:pt x="11107" y="2774"/>
                    </a:lnTo>
                    <a:lnTo>
                      <a:pt x="11496" y="2979"/>
                    </a:lnTo>
                    <a:lnTo>
                      <a:pt x="11866" y="3205"/>
                    </a:lnTo>
                    <a:lnTo>
                      <a:pt x="12216" y="3451"/>
                    </a:lnTo>
                    <a:lnTo>
                      <a:pt x="12525" y="3741"/>
                    </a:lnTo>
                    <a:lnTo>
                      <a:pt x="12812" y="4049"/>
                    </a:lnTo>
                    <a:lnTo>
                      <a:pt x="13034" y="4376"/>
                    </a:lnTo>
                    <a:lnTo>
                      <a:pt x="13242" y="4726"/>
                    </a:lnTo>
                    <a:lnTo>
                      <a:pt x="13408" y="5098"/>
                    </a:lnTo>
                    <a:lnTo>
                      <a:pt x="13528" y="5468"/>
                    </a:lnTo>
                    <a:lnTo>
                      <a:pt x="13592" y="5878"/>
                    </a:lnTo>
                    <a:lnTo>
                      <a:pt x="13612" y="6084"/>
                    </a:lnTo>
                    <a:lnTo>
                      <a:pt x="13612" y="6288"/>
                    </a:lnTo>
                    <a:lnTo>
                      <a:pt x="13612" y="6578"/>
                    </a:lnTo>
                    <a:lnTo>
                      <a:pt x="13570" y="6845"/>
                    </a:lnTo>
                    <a:lnTo>
                      <a:pt x="13528" y="7111"/>
                    </a:lnTo>
                    <a:lnTo>
                      <a:pt x="13469" y="7358"/>
                    </a:lnTo>
                    <a:lnTo>
                      <a:pt x="13366" y="7605"/>
                    </a:lnTo>
                    <a:lnTo>
                      <a:pt x="13263" y="7832"/>
                    </a:lnTo>
                    <a:lnTo>
                      <a:pt x="13139" y="8038"/>
                    </a:lnTo>
                    <a:lnTo>
                      <a:pt x="12974" y="8263"/>
                    </a:lnTo>
                    <a:lnTo>
                      <a:pt x="12788" y="8470"/>
                    </a:lnTo>
                    <a:lnTo>
                      <a:pt x="12583" y="8693"/>
                    </a:lnTo>
                    <a:lnTo>
                      <a:pt x="12338" y="8899"/>
                    </a:lnTo>
                    <a:lnTo>
                      <a:pt x="12072" y="9106"/>
                    </a:lnTo>
                    <a:lnTo>
                      <a:pt x="11888" y="9167"/>
                    </a:lnTo>
                    <a:lnTo>
                      <a:pt x="11701" y="9209"/>
                    </a:lnTo>
                    <a:lnTo>
                      <a:pt x="11538" y="9209"/>
                    </a:lnTo>
                    <a:lnTo>
                      <a:pt x="11373" y="9188"/>
                    </a:lnTo>
                    <a:lnTo>
                      <a:pt x="11229" y="9146"/>
                    </a:lnTo>
                    <a:lnTo>
                      <a:pt x="11087" y="9106"/>
                    </a:lnTo>
                    <a:lnTo>
                      <a:pt x="10963" y="9023"/>
                    </a:lnTo>
                    <a:lnTo>
                      <a:pt x="10860" y="8962"/>
                    </a:lnTo>
                    <a:lnTo>
                      <a:pt x="10657" y="8796"/>
                    </a:lnTo>
                    <a:lnTo>
                      <a:pt x="10511" y="8631"/>
                    </a:lnTo>
                    <a:lnTo>
                      <a:pt x="10389" y="8470"/>
                    </a:lnTo>
                    <a:lnTo>
                      <a:pt x="11291" y="10668"/>
                    </a:lnTo>
                    <a:lnTo>
                      <a:pt x="11311" y="10770"/>
                    </a:lnTo>
                    <a:lnTo>
                      <a:pt x="11291" y="10853"/>
                    </a:lnTo>
                    <a:lnTo>
                      <a:pt x="11229" y="10936"/>
                    </a:lnTo>
                    <a:lnTo>
                      <a:pt x="11147" y="10976"/>
                    </a:lnTo>
                    <a:lnTo>
                      <a:pt x="10985" y="11017"/>
                    </a:lnTo>
                    <a:lnTo>
                      <a:pt x="10860" y="11039"/>
                    </a:lnTo>
                    <a:lnTo>
                      <a:pt x="10738" y="10998"/>
                    </a:lnTo>
                    <a:lnTo>
                      <a:pt x="10636" y="10936"/>
                    </a:lnTo>
                    <a:lnTo>
                      <a:pt x="10555" y="10831"/>
                    </a:lnTo>
                    <a:lnTo>
                      <a:pt x="9527" y="9023"/>
                    </a:lnTo>
                    <a:lnTo>
                      <a:pt x="9320" y="8940"/>
                    </a:lnTo>
                    <a:lnTo>
                      <a:pt x="9136" y="8818"/>
                    </a:lnTo>
                    <a:lnTo>
                      <a:pt x="8970" y="8693"/>
                    </a:lnTo>
                    <a:lnTo>
                      <a:pt x="8848" y="8551"/>
                    </a:lnTo>
                    <a:lnTo>
                      <a:pt x="8705" y="8693"/>
                    </a:lnTo>
                    <a:lnTo>
                      <a:pt x="8540" y="8818"/>
                    </a:lnTo>
                    <a:lnTo>
                      <a:pt x="8335" y="8920"/>
                    </a:lnTo>
                    <a:lnTo>
                      <a:pt x="8131" y="8983"/>
                    </a:lnTo>
                    <a:lnTo>
                      <a:pt x="7905" y="9043"/>
                    </a:lnTo>
                    <a:lnTo>
                      <a:pt x="7658" y="9043"/>
                    </a:lnTo>
                    <a:lnTo>
                      <a:pt x="7390" y="9043"/>
                    </a:lnTo>
                    <a:lnTo>
                      <a:pt x="7124" y="9002"/>
                    </a:lnTo>
                    <a:lnTo>
                      <a:pt x="6839" y="8920"/>
                    </a:lnTo>
                    <a:lnTo>
                      <a:pt x="6571" y="8796"/>
                    </a:lnTo>
                    <a:lnTo>
                      <a:pt x="6345" y="8652"/>
                    </a:lnTo>
                    <a:lnTo>
                      <a:pt x="6138" y="8489"/>
                    </a:lnTo>
                    <a:lnTo>
                      <a:pt x="5975" y="8305"/>
                    </a:lnTo>
                    <a:lnTo>
                      <a:pt x="5852" y="8097"/>
                    </a:lnTo>
                    <a:lnTo>
                      <a:pt x="5767" y="7892"/>
                    </a:lnTo>
                    <a:lnTo>
                      <a:pt x="5749" y="7770"/>
                    </a:lnTo>
                    <a:lnTo>
                      <a:pt x="5728" y="7665"/>
                    </a:lnTo>
                    <a:lnTo>
                      <a:pt x="5749" y="7563"/>
                    </a:lnTo>
                    <a:lnTo>
                      <a:pt x="5749" y="7440"/>
                    </a:lnTo>
                    <a:lnTo>
                      <a:pt x="5767" y="7440"/>
                    </a:lnTo>
                    <a:lnTo>
                      <a:pt x="5503" y="7481"/>
                    </a:lnTo>
                    <a:lnTo>
                      <a:pt x="5256" y="7481"/>
                    </a:lnTo>
                    <a:lnTo>
                      <a:pt x="5030" y="7440"/>
                    </a:lnTo>
                    <a:lnTo>
                      <a:pt x="4805" y="7338"/>
                    </a:lnTo>
                    <a:lnTo>
                      <a:pt x="4621" y="7213"/>
                    </a:lnTo>
                    <a:lnTo>
                      <a:pt x="4434" y="7051"/>
                    </a:lnTo>
                    <a:lnTo>
                      <a:pt x="4272" y="6864"/>
                    </a:lnTo>
                    <a:lnTo>
                      <a:pt x="4146" y="6639"/>
                    </a:lnTo>
                    <a:lnTo>
                      <a:pt x="4067" y="6412"/>
                    </a:lnTo>
                    <a:lnTo>
                      <a:pt x="3986" y="6146"/>
                    </a:lnTo>
                    <a:lnTo>
                      <a:pt x="3964" y="5858"/>
                    </a:lnTo>
                    <a:lnTo>
                      <a:pt x="3964" y="5571"/>
                    </a:lnTo>
                    <a:lnTo>
                      <a:pt x="4026" y="5282"/>
                    </a:lnTo>
                    <a:lnTo>
                      <a:pt x="4107" y="4975"/>
                    </a:lnTo>
                    <a:lnTo>
                      <a:pt x="4250" y="4666"/>
                    </a:lnTo>
                    <a:lnTo>
                      <a:pt x="4456" y="4356"/>
                    </a:lnTo>
                    <a:close/>
                  </a:path>
                </a:pathLst>
              </a:custGeom>
              <a:solidFill>
                <a:srgbClr val="00B0F0"/>
              </a:solidFill>
              <a:ln w="9525">
                <a:noFill/>
                <a:round/>
              </a:ln>
            </p:spPr>
            <p:txBody>
              <a:bodyPr vert="horz" wrap="square" lIns="91440" tIns="45720" rIns="91440" bIns="45720" numCol="1" anchor="t" anchorCtr="0" compatLnSpc="1"/>
              <a:lstStyle/>
              <a:p>
                <a:endParaRPr lang="zh-CN" altLang="en-US">
                  <a:solidFill>
                    <a:prstClr val="black"/>
                  </a:solidFill>
                </a:endParaRPr>
              </a:p>
            </p:txBody>
          </p:sp>
        </p:grpSp>
      </p:grpSp>
      <p:sp>
        <p:nvSpPr>
          <p:cNvPr id="31" name="TextBox 30"/>
          <p:cNvSpPr txBox="1"/>
          <p:nvPr/>
        </p:nvSpPr>
        <p:spPr>
          <a:xfrm>
            <a:off x="796290" y="788988"/>
            <a:ext cx="1668780" cy="307777"/>
          </a:xfrm>
          <a:prstGeom prst="rect">
            <a:avLst/>
          </a:prstGeom>
          <a:noFill/>
        </p:spPr>
        <p:txBody>
          <a:bodyPr wrap="square" rtlCol="0">
            <a:spAutoFit/>
          </a:bodyPr>
          <a:lstStyle/>
          <a:p>
            <a:r>
              <a:rPr lang="en-US" altLang="zh-CN" sz="1400" b="1" dirty="0" smtClean="0">
                <a:solidFill>
                  <a:prstClr val="black"/>
                </a:solidFill>
              </a:rPr>
              <a:t>Agile Controller</a:t>
            </a:r>
            <a:endParaRPr lang="zh-CN" altLang="en-US" sz="1400" b="1" dirty="0">
              <a:solidFill>
                <a:prstClr val="black"/>
              </a:solidFill>
            </a:endParaRPr>
          </a:p>
        </p:txBody>
      </p:sp>
      <p:graphicFrame>
        <p:nvGraphicFramePr>
          <p:cNvPr id="33" name="表格 32"/>
          <p:cNvGraphicFramePr>
            <a:graphicFrameLocks noGrp="1"/>
          </p:cNvGraphicFramePr>
          <p:nvPr/>
        </p:nvGraphicFramePr>
        <p:xfrm>
          <a:off x="2588892" y="1095375"/>
          <a:ext cx="1213488" cy="1463040"/>
        </p:xfrm>
        <a:graphic>
          <a:graphicData uri="http://schemas.openxmlformats.org/drawingml/2006/table">
            <a:tbl>
              <a:tblPr firstRow="1" bandRow="1">
                <a:tableStyleId>{69012ECD-51FC-41F1-AA8D-1B2483CD663E}</a:tableStyleId>
              </a:tblPr>
              <a:tblGrid>
                <a:gridCol w="451488"/>
                <a:gridCol w="762000"/>
              </a:tblGrid>
              <a:tr h="0">
                <a:tc gridSpan="2">
                  <a:txBody>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1200" cap="none" spc="0" normalizeH="0" baseline="0" noProof="0" dirty="0" smtClean="0">
                          <a:ln>
                            <a:noFill/>
                          </a:ln>
                          <a:solidFill>
                            <a:srgbClr val="000000"/>
                          </a:solidFill>
                          <a:effectLst/>
                          <a:uLnTx/>
                          <a:uFillTx/>
                          <a:latin typeface="+mn-ea"/>
                          <a:ea typeface="+mn-ea"/>
                        </a:rPr>
                        <a:t>安全组</a:t>
                      </a:r>
                      <a:endParaRPr kumimoji="0" lang="zh-CN" altLang="en-US" sz="1000" b="1" i="0" u="none" strike="noStrike" kern="1200" cap="none" spc="0" normalizeH="0" baseline="0" noProof="0" dirty="0" smtClean="0">
                        <a:ln>
                          <a:noFill/>
                        </a:ln>
                        <a:solidFill>
                          <a:srgbClr val="000000"/>
                        </a:solidFill>
                        <a:effectLst/>
                        <a:uLnTx/>
                        <a:uFillTx/>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h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r>
              <a:tr h="0">
                <a:tc>
                  <a:txBody>
                    <a:bodyPr/>
                    <a:lstStyle/>
                    <a:p>
                      <a:r>
                        <a:rPr lang="zh-CN" altLang="en-US" sz="1000" b="1" dirty="0" smtClean="0">
                          <a:latin typeface="+mn-ea"/>
                          <a:ea typeface="+mn-ea"/>
                        </a:rPr>
                        <a:t>组名</a:t>
                      </a:r>
                      <a:endParaRPr lang="zh-CN" altLang="en-US" sz="1000" b="1" dirty="0">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1000" b="1" dirty="0" smtClean="0">
                          <a:latin typeface="+mn-ea"/>
                          <a:ea typeface="+mn-ea"/>
                        </a:rPr>
                        <a:t>GroupID</a:t>
                      </a:r>
                      <a:endParaRPr lang="zh-CN" altLang="en-US" sz="1000" b="1" dirty="0">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r>
              <a:tr h="0">
                <a:tc>
                  <a:txBody>
                    <a:bodyPr/>
                    <a:lstStyle/>
                    <a:p>
                      <a:r>
                        <a:rPr lang="zh-CN" altLang="en-US" sz="1000" dirty="0" smtClean="0">
                          <a:latin typeface="+mn-ea"/>
                          <a:ea typeface="+mn-ea"/>
                        </a:rPr>
                        <a:t>研发</a:t>
                      </a:r>
                      <a:endParaRPr lang="zh-CN" altLang="en-US" sz="1000" dirty="0">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000" dirty="0" smtClean="0">
                          <a:latin typeface="+mn-ea"/>
                          <a:ea typeface="+mn-ea"/>
                        </a:rPr>
                        <a:t>10</a:t>
                      </a:r>
                      <a:endParaRPr lang="zh-CN" altLang="en-US" sz="1000" dirty="0">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r>
                        <a:rPr lang="zh-CN" altLang="en-US" sz="1000" dirty="0" smtClean="0">
                          <a:latin typeface="+mn-ea"/>
                          <a:ea typeface="+mn-ea"/>
                        </a:rPr>
                        <a:t>外包</a:t>
                      </a:r>
                      <a:endParaRPr lang="zh-CN" altLang="en-US" sz="1000" dirty="0">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000" dirty="0" smtClean="0">
                          <a:latin typeface="+mn-ea"/>
                          <a:ea typeface="+mn-ea"/>
                        </a:rPr>
                        <a:t>11</a:t>
                      </a:r>
                      <a:endParaRPr lang="zh-CN" altLang="en-US" sz="1000" dirty="0">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r>
                        <a:rPr lang="zh-CN" altLang="en-US" sz="1000" dirty="0" smtClean="0">
                          <a:latin typeface="+mn-ea"/>
                          <a:ea typeface="+mn-ea"/>
                        </a:rPr>
                        <a:t>邮件</a:t>
                      </a:r>
                      <a:endParaRPr lang="zh-CN" altLang="en-US" sz="1000" dirty="0">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000" dirty="0" smtClean="0">
                          <a:latin typeface="+mn-ea"/>
                          <a:ea typeface="+mn-ea"/>
                        </a:rPr>
                        <a:t>12</a:t>
                      </a:r>
                      <a:endParaRPr lang="zh-CN" altLang="en-US" sz="1000" dirty="0">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r>
                        <a:rPr lang="en-US" altLang="zh-CN" sz="1000" dirty="0" smtClean="0">
                          <a:latin typeface="+mn-ea"/>
                          <a:ea typeface="+mn-ea"/>
                        </a:rPr>
                        <a:t>……</a:t>
                      </a:r>
                      <a:endParaRPr lang="zh-CN" altLang="en-US" sz="1000" dirty="0">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000" dirty="0" smtClean="0">
                          <a:latin typeface="+mn-ea"/>
                          <a:ea typeface="+mn-ea"/>
                        </a:rPr>
                        <a:t>……</a:t>
                      </a:r>
                      <a:endParaRPr lang="zh-CN" altLang="en-US" sz="1000" dirty="0">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graphicFrame>
        <p:nvGraphicFramePr>
          <p:cNvPr id="34" name="表格 33"/>
          <p:cNvGraphicFramePr>
            <a:graphicFrameLocks noGrp="1"/>
          </p:cNvGraphicFramePr>
          <p:nvPr/>
        </p:nvGraphicFramePr>
        <p:xfrm>
          <a:off x="3888101" y="1085850"/>
          <a:ext cx="1466853" cy="1219200"/>
        </p:xfrm>
        <a:graphic>
          <a:graphicData uri="http://schemas.openxmlformats.org/drawingml/2006/table">
            <a:tbl>
              <a:tblPr firstRow="1" firstCol="1" bandRow="1">
                <a:tableStyleId>{69012ECD-51FC-41F1-AA8D-1B2483CD663E}</a:tableStyleId>
              </a:tblPr>
              <a:tblGrid>
                <a:gridCol w="488951"/>
                <a:gridCol w="488951"/>
                <a:gridCol w="488951"/>
              </a:tblGrid>
              <a:tr h="0">
                <a:tc gridSpan="3">
                  <a:txBody>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1200" cap="none" spc="0" normalizeH="0" baseline="0" noProof="0" dirty="0" smtClean="0">
                          <a:ln>
                            <a:noFill/>
                          </a:ln>
                          <a:solidFill>
                            <a:srgbClr val="000000"/>
                          </a:solidFill>
                          <a:effectLst/>
                          <a:uLnTx/>
                          <a:uFillTx/>
                          <a:latin typeface="+mn-ea"/>
                          <a:ea typeface="+mn-ea"/>
                        </a:rPr>
                        <a:t>组策略（权限）</a:t>
                      </a:r>
                      <a:endParaRPr lang="zh-CN" altLang="en-US" sz="1000" dirty="0">
                        <a:solidFill>
                          <a:schemeClr val="bg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h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h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r>
              <a:tr h="0">
                <a:tc>
                  <a:txBody>
                    <a:bodyPr/>
                    <a:lstStyle/>
                    <a:p>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1000" b="1" dirty="0" smtClean="0">
                          <a:solidFill>
                            <a:schemeClr val="tx1"/>
                          </a:solidFill>
                          <a:latin typeface="+mn-ea"/>
                          <a:ea typeface="+mn-ea"/>
                        </a:rPr>
                        <a:t>邮件</a:t>
                      </a:r>
                      <a:endParaRPr lang="zh-CN" altLang="en-US" sz="1000" b="1"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1000" b="1" dirty="0" smtClean="0">
                          <a:solidFill>
                            <a:schemeClr val="tx1"/>
                          </a:solidFill>
                          <a:latin typeface="+mn-ea"/>
                          <a:ea typeface="+mn-ea"/>
                        </a:rPr>
                        <a:t>语音</a:t>
                      </a:r>
                      <a:endParaRPr lang="zh-CN" altLang="en-US" sz="1000" b="1"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r>
              <a:tr h="0">
                <a:tc>
                  <a:txBody>
                    <a:bodyPr/>
                    <a:lstStyle/>
                    <a:p>
                      <a:r>
                        <a:rPr lang="zh-CN" altLang="en-US" sz="1000" dirty="0" smtClean="0">
                          <a:solidFill>
                            <a:schemeClr val="tx1"/>
                          </a:solidFill>
                          <a:latin typeface="+mn-ea"/>
                          <a:ea typeface="+mn-ea"/>
                        </a:rPr>
                        <a:t>研发</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solidFill>
                            <a:schemeClr val="tx1"/>
                          </a:solidFill>
                          <a:latin typeface="+mn-ea"/>
                          <a:ea typeface="+mn-ea"/>
                        </a:rPr>
                        <a:t>√</a:t>
                      </a:r>
                      <a:endParaRPr lang="zh-CN" altLang="en-US" sz="1000" dirty="0" smtClean="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r>
                        <a:rPr lang="zh-CN" altLang="en-US" sz="1000" dirty="0" smtClean="0">
                          <a:solidFill>
                            <a:schemeClr val="tx1"/>
                          </a:solidFill>
                          <a:latin typeface="+mn-ea"/>
                          <a:ea typeface="+mn-ea"/>
                        </a:rPr>
                        <a:t>外包</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solidFill>
                            <a:schemeClr val="tx1"/>
                          </a:solidFill>
                          <a:latin typeface="+mn-ea"/>
                          <a:ea typeface="+mn-ea"/>
                        </a:rPr>
                        <a:t>√</a:t>
                      </a:r>
                      <a:endParaRPr lang="zh-CN" altLang="en-US" sz="1000" dirty="0" smtClean="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r>
                        <a:rPr lang="en-US" altLang="zh-CN"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cxnSp>
        <p:nvCxnSpPr>
          <p:cNvPr id="36" name="直接箭头连接符 35"/>
          <p:cNvCxnSpPr>
            <a:endCxn id="19" idx="0"/>
          </p:cNvCxnSpPr>
          <p:nvPr/>
        </p:nvCxnSpPr>
        <p:spPr bwMode="auto">
          <a:xfrm flipH="1">
            <a:off x="748498" y="2065020"/>
            <a:ext cx="859324" cy="1493519"/>
          </a:xfrm>
          <a:prstGeom prst="straightConnector1">
            <a:avLst/>
          </a:prstGeom>
          <a:noFill/>
          <a:ln w="12700">
            <a:solidFill>
              <a:srgbClr val="0070C0"/>
            </a:solidFill>
            <a:prstDash val="lgDash"/>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箭头连接符 36"/>
          <p:cNvCxnSpPr>
            <a:endCxn id="40" idx="0"/>
          </p:cNvCxnSpPr>
          <p:nvPr/>
        </p:nvCxnSpPr>
        <p:spPr bwMode="auto">
          <a:xfrm>
            <a:off x="1615440" y="2065020"/>
            <a:ext cx="23514" cy="1575531"/>
          </a:xfrm>
          <a:prstGeom prst="straightConnector1">
            <a:avLst/>
          </a:prstGeom>
          <a:noFill/>
          <a:ln w="12700">
            <a:solidFill>
              <a:srgbClr val="0070C0"/>
            </a:solidFill>
            <a:prstDash val="lgDash"/>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箭头连接符 40"/>
          <p:cNvCxnSpPr>
            <a:endCxn id="42" idx="0"/>
          </p:cNvCxnSpPr>
          <p:nvPr/>
        </p:nvCxnSpPr>
        <p:spPr bwMode="auto">
          <a:xfrm>
            <a:off x="1615440" y="2049780"/>
            <a:ext cx="871220" cy="1575753"/>
          </a:xfrm>
          <a:prstGeom prst="straightConnector1">
            <a:avLst/>
          </a:prstGeom>
          <a:noFill/>
          <a:ln w="12700">
            <a:solidFill>
              <a:srgbClr val="0070C0"/>
            </a:solidFill>
            <a:prstDash val="lgDash"/>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6" name="TextBox 45"/>
          <p:cNvSpPr txBox="1"/>
          <p:nvPr/>
        </p:nvSpPr>
        <p:spPr>
          <a:xfrm>
            <a:off x="6657340" y="788988"/>
            <a:ext cx="2151698" cy="2075164"/>
          </a:xfrm>
          <a:prstGeom prst="rect">
            <a:avLst/>
          </a:prstGeom>
          <a:noFill/>
        </p:spPr>
        <p:txBody>
          <a:bodyPr wrap="square" rtlCol="0">
            <a:normAutofit fontScale="70000" lnSpcReduction="20000"/>
          </a:bodyPr>
          <a:lstStyle/>
          <a:p>
            <a:pPr marL="180975" indent="-180975">
              <a:lnSpc>
                <a:spcPct val="120000"/>
              </a:lnSpc>
              <a:buFont typeface="Arial" panose="020B0604020202020204" pitchFamily="34" charset="0"/>
              <a:buChar char="•"/>
            </a:pPr>
            <a:r>
              <a:rPr lang="zh-CN" altLang="en-US" sz="1400" dirty="0" smtClean="0">
                <a:solidFill>
                  <a:prstClr val="black"/>
                </a:solidFill>
                <a:latin typeface="华文细黑"/>
                <a:ea typeface="华文细黑"/>
              </a:rPr>
              <a:t>将执行点与</a:t>
            </a:r>
            <a:r>
              <a:rPr lang="en-US" altLang="zh-CN" sz="1400" dirty="0" smtClean="0">
                <a:solidFill>
                  <a:prstClr val="black"/>
                </a:solidFill>
                <a:latin typeface="华文细黑"/>
                <a:ea typeface="华文细黑"/>
              </a:rPr>
              <a:t>Controller</a:t>
            </a:r>
            <a:r>
              <a:rPr lang="zh-CN" altLang="en-US" sz="1400" dirty="0" smtClean="0">
                <a:solidFill>
                  <a:prstClr val="black"/>
                </a:solidFill>
                <a:latin typeface="华文细黑"/>
                <a:ea typeface="华文细黑"/>
              </a:rPr>
              <a:t>进行对接。对接成功后，</a:t>
            </a:r>
            <a:r>
              <a:rPr lang="en-US" altLang="zh-CN" sz="1400" dirty="0" smtClean="0">
                <a:solidFill>
                  <a:prstClr val="black"/>
                </a:solidFill>
                <a:latin typeface="华文细黑"/>
                <a:ea typeface="华文细黑"/>
              </a:rPr>
              <a:t>Controller</a:t>
            </a:r>
            <a:r>
              <a:rPr lang="zh-CN" altLang="en-US" sz="1400" dirty="0" smtClean="0">
                <a:solidFill>
                  <a:prstClr val="black"/>
                </a:solidFill>
                <a:latin typeface="华文细黑"/>
                <a:ea typeface="华文细黑"/>
              </a:rPr>
              <a:t>自动推送安全组和组策略。</a:t>
            </a:r>
            <a:endParaRPr lang="en-US" altLang="zh-CN" sz="1400" dirty="0" smtClean="0">
              <a:solidFill>
                <a:prstClr val="black"/>
              </a:solidFill>
              <a:latin typeface="华文细黑"/>
              <a:ea typeface="华文细黑"/>
            </a:endParaRPr>
          </a:p>
          <a:p>
            <a:pPr marL="180975" indent="-180975">
              <a:lnSpc>
                <a:spcPct val="120000"/>
              </a:lnSpc>
              <a:buFont typeface="Arial" panose="020B0604020202020204" pitchFamily="34" charset="0"/>
              <a:buChar char="•"/>
            </a:pPr>
            <a:r>
              <a:rPr lang="zh-CN" altLang="en-US" sz="1400" dirty="0" smtClean="0">
                <a:solidFill>
                  <a:prstClr val="black"/>
                </a:solidFill>
                <a:latin typeface="华文细黑"/>
                <a:ea typeface="华文细黑"/>
              </a:rPr>
              <a:t>推送的内容仅包含组名、</a:t>
            </a:r>
            <a:r>
              <a:rPr lang="en-US" altLang="zh-CN" sz="1400" dirty="0" smtClean="0">
                <a:solidFill>
                  <a:prstClr val="black"/>
                </a:solidFill>
                <a:latin typeface="华文细黑"/>
                <a:ea typeface="华文细黑"/>
              </a:rPr>
              <a:t>GroupID</a:t>
            </a:r>
            <a:r>
              <a:rPr lang="zh-CN" altLang="en-US" sz="1400" dirty="0" smtClean="0">
                <a:solidFill>
                  <a:prstClr val="black"/>
                </a:solidFill>
                <a:latin typeface="华文细黑"/>
                <a:ea typeface="华文细黑"/>
              </a:rPr>
              <a:t>，以及通过“</a:t>
            </a:r>
            <a:r>
              <a:rPr lang="en-US" altLang="zh-CN" sz="1400" dirty="0" smtClean="0">
                <a:solidFill>
                  <a:prstClr val="black"/>
                </a:solidFill>
                <a:latin typeface="华文细黑"/>
                <a:ea typeface="华文细黑"/>
              </a:rPr>
              <a:t>IP</a:t>
            </a:r>
            <a:r>
              <a:rPr lang="zh-CN" altLang="en-US" sz="1400" dirty="0" smtClean="0">
                <a:solidFill>
                  <a:prstClr val="black"/>
                </a:solidFill>
                <a:latin typeface="华文细黑"/>
                <a:ea typeface="华文细黑"/>
              </a:rPr>
              <a:t>绑定组”方式加入该组的</a:t>
            </a:r>
            <a:r>
              <a:rPr lang="en-US" altLang="zh-CN" sz="1400" dirty="0" smtClean="0">
                <a:solidFill>
                  <a:prstClr val="black"/>
                </a:solidFill>
                <a:latin typeface="华文细黑"/>
                <a:ea typeface="华文细黑"/>
              </a:rPr>
              <a:t>IP</a:t>
            </a:r>
            <a:r>
              <a:rPr lang="zh-CN" altLang="en-US" sz="1400" dirty="0" smtClean="0">
                <a:solidFill>
                  <a:prstClr val="black"/>
                </a:solidFill>
                <a:latin typeface="华文细黑"/>
                <a:ea typeface="华文细黑"/>
              </a:rPr>
              <a:t>地址成员。</a:t>
            </a:r>
            <a:endParaRPr lang="en-US" altLang="zh-CN" sz="1400" dirty="0" smtClean="0">
              <a:solidFill>
                <a:prstClr val="black"/>
              </a:solidFill>
              <a:latin typeface="华文细黑"/>
              <a:ea typeface="华文细黑"/>
            </a:endParaRPr>
          </a:p>
          <a:p>
            <a:pPr marL="180975" indent="-180975">
              <a:lnSpc>
                <a:spcPct val="120000"/>
              </a:lnSpc>
              <a:buFont typeface="Arial" panose="020B0604020202020204" pitchFamily="34" charset="0"/>
              <a:buChar char="•"/>
            </a:pPr>
            <a:r>
              <a:rPr lang="zh-CN" altLang="en-US" sz="1400" dirty="0" smtClean="0">
                <a:solidFill>
                  <a:prstClr val="black"/>
                </a:solidFill>
                <a:latin typeface="华文细黑"/>
                <a:ea typeface="华文细黑"/>
              </a:rPr>
              <a:t>组策略本身不与</a:t>
            </a:r>
            <a:r>
              <a:rPr lang="en-US" altLang="zh-CN" sz="1400" dirty="0" smtClean="0">
                <a:solidFill>
                  <a:prstClr val="black"/>
                </a:solidFill>
                <a:latin typeface="华文细黑"/>
                <a:ea typeface="华文细黑"/>
              </a:rPr>
              <a:t>IP</a:t>
            </a:r>
            <a:r>
              <a:rPr lang="zh-CN" altLang="en-US" sz="1400" dirty="0" smtClean="0">
                <a:solidFill>
                  <a:prstClr val="black"/>
                </a:solidFill>
                <a:latin typeface="华文细黑"/>
                <a:ea typeface="华文细黑"/>
              </a:rPr>
              <a:t>地址关联。</a:t>
            </a:r>
            <a:endParaRPr lang="en-US" altLang="zh-CN" sz="1400" dirty="0" smtClean="0">
              <a:solidFill>
                <a:prstClr val="black"/>
              </a:solidFill>
              <a:latin typeface="华文细黑"/>
              <a:ea typeface="华文细黑"/>
            </a:endParaRPr>
          </a:p>
          <a:p>
            <a:pPr marL="180975" indent="-180975">
              <a:lnSpc>
                <a:spcPct val="120000"/>
              </a:lnSpc>
              <a:buFont typeface="Arial" panose="020B0604020202020204" pitchFamily="34" charset="0"/>
              <a:buChar char="•"/>
            </a:pPr>
            <a:r>
              <a:rPr lang="zh-CN" altLang="en-US" sz="1400" dirty="0" smtClean="0">
                <a:solidFill>
                  <a:prstClr val="black"/>
                </a:solidFill>
                <a:latin typeface="华文细黑"/>
                <a:ea typeface="华文细黑"/>
              </a:rPr>
              <a:t>维护阶段，管理员只需在</a:t>
            </a:r>
            <a:r>
              <a:rPr lang="en-US" altLang="zh-CN" sz="1400" dirty="0" smtClean="0">
                <a:solidFill>
                  <a:prstClr val="black"/>
                </a:solidFill>
                <a:latin typeface="华文细黑"/>
                <a:ea typeface="华文细黑"/>
              </a:rPr>
              <a:t>Controller</a:t>
            </a:r>
            <a:r>
              <a:rPr lang="zh-CN" altLang="en-US" sz="1400" dirty="0" smtClean="0">
                <a:solidFill>
                  <a:prstClr val="black"/>
                </a:solidFill>
                <a:latin typeface="华文细黑"/>
                <a:ea typeface="华文细黑"/>
              </a:rPr>
              <a:t>上修改，就可以实现全网执行点的安全组和策略更新。</a:t>
            </a:r>
            <a:endParaRPr lang="en-US" altLang="zh-CN" sz="1400" dirty="0" smtClean="0">
              <a:solidFill>
                <a:prstClr val="black"/>
              </a:solidFill>
              <a:latin typeface="华文细黑"/>
              <a:ea typeface="华文细黑"/>
            </a:endParaRPr>
          </a:p>
          <a:p>
            <a:pPr marL="180975" indent="-180975">
              <a:lnSpc>
                <a:spcPct val="120000"/>
              </a:lnSpc>
              <a:buFont typeface="Arial" panose="020B0604020202020204" pitchFamily="34" charset="0"/>
              <a:buChar char="•"/>
            </a:pPr>
            <a:endParaRPr lang="zh-CN" altLang="en-US" sz="1400" dirty="0">
              <a:solidFill>
                <a:prstClr val="black"/>
              </a:solidFill>
              <a:latin typeface="华文细黑"/>
              <a:ea typeface="华文细黑"/>
            </a:endParaRPr>
          </a:p>
        </p:txBody>
      </p:sp>
      <p:pic>
        <p:nvPicPr>
          <p:cNvPr id="40" name="Picture 465" descr="图片156"/>
          <p:cNvPicPr>
            <a:picLocks noChangeAspect="1" noChangeArrowheads="1"/>
          </p:cNvPicPr>
          <p:nvPr/>
        </p:nvPicPr>
        <p:blipFill>
          <a:blip r:embed="rId1" cstate="print"/>
          <a:srcRect/>
          <a:stretch>
            <a:fillRect/>
          </a:stretch>
        </p:blipFill>
        <p:spPr bwMode="auto">
          <a:xfrm>
            <a:off x="1374140" y="3640551"/>
            <a:ext cx="529628" cy="547581"/>
          </a:xfrm>
          <a:prstGeom prst="rect">
            <a:avLst/>
          </a:prstGeom>
          <a:noFill/>
        </p:spPr>
      </p:pic>
      <p:pic>
        <p:nvPicPr>
          <p:cNvPr id="42" name="Picture 2356" descr="图片222"/>
          <p:cNvPicPr>
            <a:picLocks noChangeAspect="1" noChangeArrowheads="1"/>
          </p:cNvPicPr>
          <p:nvPr/>
        </p:nvPicPr>
        <p:blipFill>
          <a:blip r:embed="rId2" cstate="print"/>
          <a:srcRect/>
          <a:stretch>
            <a:fillRect/>
          </a:stretch>
        </p:blipFill>
        <p:spPr bwMode="auto">
          <a:xfrm>
            <a:off x="2214880" y="3625533"/>
            <a:ext cx="543560" cy="562376"/>
          </a:xfrm>
          <a:prstGeom prst="rect">
            <a:avLst/>
          </a:prstGeom>
          <a:noFill/>
          <a:ln w="9525">
            <a:noFill/>
            <a:miter lim="800000"/>
            <a:headEnd/>
            <a:tailEnd/>
          </a:ln>
        </p:spPr>
      </p:pic>
      <p:graphicFrame>
        <p:nvGraphicFramePr>
          <p:cNvPr id="18" name="表格 17"/>
          <p:cNvGraphicFramePr>
            <a:graphicFrameLocks noGrp="1"/>
          </p:cNvGraphicFramePr>
          <p:nvPr/>
        </p:nvGraphicFramePr>
        <p:xfrm>
          <a:off x="5442579" y="1078230"/>
          <a:ext cx="1179200" cy="1219200"/>
        </p:xfrm>
        <a:graphic>
          <a:graphicData uri="http://schemas.openxmlformats.org/drawingml/2006/table">
            <a:tbl>
              <a:tblPr firstRow="1" firstCol="1" bandRow="1">
                <a:tableStyleId>{69012ECD-51FC-41F1-AA8D-1B2483CD663E}</a:tableStyleId>
              </a:tblPr>
              <a:tblGrid>
                <a:gridCol w="589600"/>
                <a:gridCol w="589600"/>
              </a:tblGrid>
              <a:tr h="0">
                <a:tc gridSpan="2">
                  <a:txBody>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1200" cap="none" spc="0" normalizeH="0" baseline="0" noProof="0" dirty="0" smtClean="0">
                          <a:ln>
                            <a:noFill/>
                          </a:ln>
                          <a:solidFill>
                            <a:srgbClr val="000000"/>
                          </a:solidFill>
                          <a:effectLst/>
                          <a:uLnTx/>
                          <a:uFillTx/>
                          <a:latin typeface="+mn-ea"/>
                          <a:ea typeface="+mn-ea"/>
                        </a:rPr>
                        <a:t>组策略（体验）</a:t>
                      </a:r>
                      <a:endParaRPr lang="zh-CN" altLang="en-US" sz="1000" dirty="0">
                        <a:solidFill>
                          <a:schemeClr val="bg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h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r>
              <a:tr h="0">
                <a:tc>
                  <a:txBody>
                    <a:bodyPr/>
                    <a:lstStyle/>
                    <a:p>
                      <a:r>
                        <a:rPr lang="en-US" altLang="zh-CN" sz="1000" dirty="0" smtClean="0">
                          <a:solidFill>
                            <a:schemeClr val="tx1"/>
                          </a:solidFill>
                          <a:latin typeface="+mn-ea"/>
                          <a:ea typeface="+mn-ea"/>
                        </a:rPr>
                        <a:t>VIP</a:t>
                      </a:r>
                      <a:r>
                        <a:rPr lang="zh-CN" altLang="en-US" sz="1000" dirty="0" smtClean="0">
                          <a:solidFill>
                            <a:schemeClr val="tx1"/>
                          </a:solidFill>
                          <a:latin typeface="+mn-ea"/>
                          <a:ea typeface="+mn-ea"/>
                        </a:rPr>
                        <a:t>组</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1000" b="1" dirty="0" smtClean="0">
                          <a:solidFill>
                            <a:schemeClr val="tx1"/>
                          </a:solidFill>
                          <a:latin typeface="+mn-ea"/>
                          <a:ea typeface="+mn-ea"/>
                        </a:rPr>
                        <a:t>优先级</a:t>
                      </a:r>
                      <a:endParaRPr lang="zh-CN" altLang="en-US" sz="1000" b="1"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r>
              <a:tr h="0">
                <a:tc>
                  <a:txBody>
                    <a:bodyPr/>
                    <a:lstStyle/>
                    <a:p>
                      <a:r>
                        <a:rPr lang="en-US" altLang="zh-CN" sz="1000" dirty="0" smtClean="0">
                          <a:solidFill>
                            <a:schemeClr val="tx1"/>
                          </a:solidFill>
                          <a:latin typeface="+mn-ea"/>
                          <a:ea typeface="+mn-ea"/>
                        </a:rPr>
                        <a:t>CEO</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rowSpan="3">
                  <a:txBody>
                    <a:bodyPr/>
                    <a:lstStyle/>
                    <a:p>
                      <a:r>
                        <a:rPr lang="en-US" altLang="zh-CN" sz="1000" dirty="0" smtClean="0">
                          <a:solidFill>
                            <a:schemeClr val="tx1"/>
                          </a:solidFill>
                          <a:latin typeface="+mn-ea"/>
                          <a:ea typeface="+mn-ea"/>
                        </a:rPr>
                        <a:t>6</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r>
                        <a:rPr lang="en-US" altLang="zh-CN" sz="1000" dirty="0" smtClean="0">
                          <a:solidFill>
                            <a:schemeClr val="tx1"/>
                          </a:solidFill>
                          <a:latin typeface="+mn-ea"/>
                          <a:ea typeface="+mn-ea"/>
                        </a:rPr>
                        <a:t>CTO</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v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r>
                        <a:rPr lang="en-US" altLang="zh-CN"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v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pic>
        <p:nvPicPr>
          <p:cNvPr id="19" name="Picture 459" descr="图片238"/>
          <p:cNvPicPr>
            <a:picLocks noChangeAspect="1" noChangeArrowheads="1"/>
          </p:cNvPicPr>
          <p:nvPr/>
        </p:nvPicPr>
        <p:blipFill>
          <a:blip r:embed="rId3" cstate="print"/>
          <a:srcRect/>
          <a:stretch>
            <a:fillRect/>
          </a:stretch>
        </p:blipFill>
        <p:spPr bwMode="auto">
          <a:xfrm>
            <a:off x="460675" y="3558539"/>
            <a:ext cx="575646" cy="606793"/>
          </a:xfrm>
          <a:prstGeom prst="rect">
            <a:avLst/>
          </a:prstGeom>
          <a:noFill/>
        </p:spPr>
      </p:pic>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strips(downLeft)">
                                      <p:cBhvr>
                                        <p:cTn id="7" dur="1000"/>
                                        <p:tgtEl>
                                          <p:spTgt spid="36"/>
                                        </p:tgtEl>
                                      </p:cBhvr>
                                    </p:animEffect>
                                  </p:childTnLst>
                                </p:cTn>
                              </p:par>
                              <p:par>
                                <p:cTn id="8" presetID="18" presetClass="entr" presetSubtype="12" fill="hold" nodeType="withEffect">
                                  <p:stCondLst>
                                    <p:cond delay="0"/>
                                  </p:stCondLst>
                                  <p:childTnLst>
                                    <p:set>
                                      <p:cBhvr>
                                        <p:cTn id="9" dur="1" fill="hold">
                                          <p:stCondLst>
                                            <p:cond delay="0"/>
                                          </p:stCondLst>
                                        </p:cTn>
                                        <p:tgtEl>
                                          <p:spTgt spid="37"/>
                                        </p:tgtEl>
                                        <p:attrNameLst>
                                          <p:attrName>style.visibility</p:attrName>
                                        </p:attrNameLst>
                                      </p:cBhvr>
                                      <p:to>
                                        <p:strVal val="visible"/>
                                      </p:to>
                                    </p:set>
                                    <p:animEffect transition="in" filter="strips(downLeft)">
                                      <p:cBhvr>
                                        <p:cTn id="10" dur="1000"/>
                                        <p:tgtEl>
                                          <p:spTgt spid="37"/>
                                        </p:tgtEl>
                                      </p:cBhvr>
                                    </p:animEffect>
                                  </p:childTnLst>
                                </p:cTn>
                              </p:par>
                              <p:par>
                                <p:cTn id="11" presetID="18" presetClass="entr" presetSubtype="12" fill="hold" nodeType="withEffect">
                                  <p:stCondLst>
                                    <p:cond delay="0"/>
                                  </p:stCondLst>
                                  <p:childTnLst>
                                    <p:set>
                                      <p:cBhvr>
                                        <p:cTn id="12" dur="1" fill="hold">
                                          <p:stCondLst>
                                            <p:cond delay="0"/>
                                          </p:stCondLst>
                                        </p:cTn>
                                        <p:tgtEl>
                                          <p:spTgt spid="41"/>
                                        </p:tgtEl>
                                        <p:attrNameLst>
                                          <p:attrName>style.visibility</p:attrName>
                                        </p:attrNameLst>
                                      </p:cBhvr>
                                      <p:to>
                                        <p:strVal val="visible"/>
                                      </p:to>
                                    </p:set>
                                    <p:animEffect transition="in" filter="strips(downLeft)">
                                      <p:cBhvr>
                                        <p:cTn id="13" dur="1000"/>
                                        <p:tgtEl>
                                          <p:spTgt spid="41"/>
                                        </p:tgtEl>
                                      </p:cBhvr>
                                    </p:animEffect>
                                  </p:childTnLst>
                                </p:cTn>
                              </p:par>
                              <p:par>
                                <p:cTn id="14" presetID="49" presetClass="path" presetSubtype="0" accel="50000" decel="50000" fill="hold" nodeType="withEffect">
                                  <p:stCondLst>
                                    <p:cond delay="0"/>
                                  </p:stCondLst>
                                  <p:childTnLst>
                                    <p:animMotion origin="layout" path="M 8.33333E-7 3.08642E-6 L 0.05729 0.35926 " pathEditMode="relative" rAng="0" ptsTypes="AA">
                                      <p:cBhvr>
                                        <p:cTn id="15" dur="1000" fill="hold"/>
                                        <p:tgtEl>
                                          <p:spTgt spid="33"/>
                                        </p:tgtEl>
                                        <p:attrNameLst>
                                          <p:attrName>ppt_x</p:attrName>
                                          <p:attrName>ppt_y</p:attrName>
                                        </p:attrNameLst>
                                      </p:cBhvr>
                                      <p:rCtr x="29" y="180"/>
                                    </p:animMotion>
                                  </p:childTnLst>
                                </p:cTn>
                              </p:par>
                              <p:par>
                                <p:cTn id="16" presetID="49" presetClass="path" presetSubtype="0" accel="50000" decel="50000" fill="hold" nodeType="withEffect">
                                  <p:stCondLst>
                                    <p:cond delay="0"/>
                                  </p:stCondLst>
                                  <p:childTnLst>
                                    <p:animMotion origin="layout" path="M -1.94444E-6 4.93827E-6 L 0.05834 0.36327 " pathEditMode="relative" rAng="0" ptsTypes="AA">
                                      <p:cBhvr>
                                        <p:cTn id="17" dur="1000" fill="hold"/>
                                        <p:tgtEl>
                                          <p:spTgt spid="34"/>
                                        </p:tgtEl>
                                        <p:attrNameLst>
                                          <p:attrName>ppt_x</p:attrName>
                                          <p:attrName>ppt_y</p:attrName>
                                        </p:attrNameLst>
                                      </p:cBhvr>
                                      <p:rCtr x="29" y="181"/>
                                    </p:animMotion>
                                  </p:childTnLst>
                                </p:cTn>
                              </p:par>
                              <p:par>
                                <p:cTn id="18" presetID="49" presetClass="path" presetSubtype="0" accel="50000" decel="50000" fill="hold" nodeType="withEffect">
                                  <p:stCondLst>
                                    <p:cond delay="0"/>
                                  </p:stCondLst>
                                  <p:childTnLst>
                                    <p:animMotion origin="layout" path="M 1.38889E-6 -1.85185E-6 L 0.05694 0.36327 " pathEditMode="relative" rAng="0" ptsTypes="AA">
                                      <p:cBhvr>
                                        <p:cTn id="19" dur="1000" fill="hold"/>
                                        <p:tgtEl>
                                          <p:spTgt spid="18"/>
                                        </p:tgtEl>
                                        <p:attrNameLst>
                                          <p:attrName>ppt_x</p:attrName>
                                          <p:attrName>ppt_y</p:attrName>
                                        </p:attrNameLst>
                                      </p:cBhvr>
                                      <p:rCtr x="28" y="18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3" name="Picture 228" descr="图片768"/>
          <p:cNvPicPr>
            <a:picLocks noChangeAspect="1" noChangeArrowheads="1"/>
          </p:cNvPicPr>
          <p:nvPr/>
        </p:nvPicPr>
        <p:blipFill>
          <a:blip r:embed="rId1" cstate="print"/>
          <a:srcRect/>
          <a:stretch>
            <a:fillRect/>
          </a:stretch>
        </p:blipFill>
        <p:spPr bwMode="auto">
          <a:xfrm>
            <a:off x="6574790" y="2155825"/>
            <a:ext cx="876300" cy="517225"/>
          </a:xfrm>
          <a:prstGeom prst="rect">
            <a:avLst/>
          </a:prstGeom>
          <a:noFill/>
        </p:spPr>
      </p:pic>
      <p:sp>
        <p:nvSpPr>
          <p:cNvPr id="6" name="矩形 5"/>
          <p:cNvSpPr/>
          <p:nvPr/>
        </p:nvSpPr>
        <p:spPr bwMode="auto">
          <a:xfrm>
            <a:off x="6025515" y="788988"/>
            <a:ext cx="2352676" cy="1211580"/>
          </a:xfrm>
          <a:prstGeom prst="rect">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pic>
        <p:nvPicPr>
          <p:cNvPr id="929" name="Picture 2355" descr="图片221"/>
          <p:cNvPicPr>
            <a:picLocks noChangeAspect="1" noChangeArrowheads="1"/>
          </p:cNvPicPr>
          <p:nvPr/>
        </p:nvPicPr>
        <p:blipFill>
          <a:blip r:embed="rId2" cstate="print"/>
          <a:srcRect/>
          <a:stretch>
            <a:fillRect/>
          </a:stretch>
        </p:blipFill>
        <p:spPr bwMode="auto">
          <a:xfrm>
            <a:off x="7452941" y="1039401"/>
            <a:ext cx="446288" cy="579849"/>
          </a:xfrm>
          <a:prstGeom prst="rect">
            <a:avLst/>
          </a:prstGeom>
          <a:noFill/>
        </p:spPr>
      </p:pic>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业务随行</a:t>
            </a:r>
            <a:r>
              <a:rPr lang="en-US" altLang="zh-CN" dirty="0" smtClean="0">
                <a:latin typeface="微软雅黑" panose="020B0503020204020204" pitchFamily="34" charset="-122"/>
                <a:ea typeface="微软雅黑" panose="020B0503020204020204" pitchFamily="34" charset="-122"/>
              </a:rPr>
              <a:t>Step3</a:t>
            </a:r>
            <a:r>
              <a:rPr lang="zh-CN" altLang="en-US" dirty="0" smtClean="0">
                <a:latin typeface="微软雅黑" panose="020B0503020204020204" pitchFamily="34" charset="-122"/>
                <a:ea typeface="微软雅黑" panose="020B0503020204020204" pitchFamily="34" charset="-122"/>
              </a:rPr>
              <a:t>：系统自动运行</a:t>
            </a:r>
            <a:endParaRPr lang="zh-CN" altLang="en-US" dirty="0">
              <a:latin typeface="微软雅黑" panose="020B0503020204020204" pitchFamily="34" charset="-122"/>
              <a:ea typeface="微软雅黑" panose="020B0503020204020204" pitchFamily="34" charset="-122"/>
            </a:endParaRPr>
          </a:p>
        </p:txBody>
      </p:sp>
      <p:sp>
        <p:nvSpPr>
          <p:cNvPr id="3" name="矩形 2"/>
          <p:cNvSpPr/>
          <p:nvPr/>
        </p:nvSpPr>
        <p:spPr bwMode="auto">
          <a:xfrm>
            <a:off x="6054090" y="2730500"/>
            <a:ext cx="2330450" cy="1916330"/>
          </a:xfrm>
          <a:prstGeom prst="rect">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534" name="TextBox 533"/>
          <p:cNvSpPr txBox="1"/>
          <p:nvPr/>
        </p:nvSpPr>
        <p:spPr>
          <a:xfrm>
            <a:off x="7355840" y="836837"/>
            <a:ext cx="635000"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服务器</a:t>
            </a:r>
            <a:endParaRPr lang="zh-CN" altLang="en-US" sz="1000" kern="0" dirty="0">
              <a:solidFill>
                <a:sysClr val="windowText" lastClr="000000"/>
              </a:solidFill>
            </a:endParaRPr>
          </a:p>
        </p:txBody>
      </p:sp>
      <p:sp>
        <p:nvSpPr>
          <p:cNvPr id="535" name="TextBox 534"/>
          <p:cNvSpPr txBox="1"/>
          <p:nvPr/>
        </p:nvSpPr>
        <p:spPr>
          <a:xfrm>
            <a:off x="6155690" y="810587"/>
            <a:ext cx="781050"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Controller</a:t>
            </a:r>
            <a:endParaRPr lang="zh-CN" altLang="en-US" sz="1000" kern="0" dirty="0">
              <a:solidFill>
                <a:sysClr val="windowText" lastClr="000000"/>
              </a:solidFill>
            </a:endParaRPr>
          </a:p>
        </p:txBody>
      </p:sp>
      <p:cxnSp>
        <p:nvCxnSpPr>
          <p:cNvPr id="712" name="直接连接符 711"/>
          <p:cNvCxnSpPr>
            <a:stCxn id="893" idx="2"/>
          </p:cNvCxnSpPr>
          <p:nvPr/>
        </p:nvCxnSpPr>
        <p:spPr bwMode="auto">
          <a:xfrm flipH="1">
            <a:off x="6995090" y="2673050"/>
            <a:ext cx="17850" cy="1272550"/>
          </a:xfrm>
          <a:prstGeom prst="line">
            <a:avLst/>
          </a:prstGeom>
          <a:noFill/>
          <a:ln w="254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13" name="直接连接符 712"/>
          <p:cNvCxnSpPr>
            <a:stCxn id="893" idx="0"/>
            <a:endCxn id="919" idx="2"/>
          </p:cNvCxnSpPr>
          <p:nvPr/>
        </p:nvCxnSpPr>
        <p:spPr bwMode="auto">
          <a:xfrm flipH="1" flipV="1">
            <a:off x="7012496" y="1947596"/>
            <a:ext cx="444" cy="208229"/>
          </a:xfrm>
          <a:prstGeom prst="line">
            <a:avLst/>
          </a:prstGeom>
          <a:noFill/>
          <a:ln w="254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6" name="TextBox 735"/>
          <p:cNvSpPr txBox="1"/>
          <p:nvPr/>
        </p:nvSpPr>
        <p:spPr>
          <a:xfrm>
            <a:off x="6061195" y="1696007"/>
            <a:ext cx="560117"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DC</a:t>
            </a:r>
            <a:endParaRPr lang="zh-CN" altLang="en-US" sz="1400" b="1" kern="0" dirty="0">
              <a:solidFill>
                <a:prstClr val="black"/>
              </a:solidFill>
            </a:endParaRPr>
          </a:p>
        </p:txBody>
      </p:sp>
      <p:sp>
        <p:nvSpPr>
          <p:cNvPr id="739" name="TextBox 738"/>
          <p:cNvSpPr txBox="1"/>
          <p:nvPr/>
        </p:nvSpPr>
        <p:spPr>
          <a:xfrm>
            <a:off x="7297610" y="4352377"/>
            <a:ext cx="737050"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Branch</a:t>
            </a:r>
            <a:endParaRPr lang="zh-CN" altLang="en-US" sz="1400" b="1" kern="0" dirty="0">
              <a:solidFill>
                <a:prstClr val="black"/>
              </a:solidFill>
            </a:endParaRPr>
          </a:p>
        </p:txBody>
      </p:sp>
      <p:sp>
        <p:nvSpPr>
          <p:cNvPr id="879" name="TextBox 878"/>
          <p:cNvSpPr txBox="1"/>
          <p:nvPr/>
        </p:nvSpPr>
        <p:spPr>
          <a:xfrm>
            <a:off x="7194338" y="1626352"/>
            <a:ext cx="650452" cy="246221"/>
          </a:xfrm>
          <a:prstGeom prst="rect">
            <a:avLst/>
          </a:prstGeom>
          <a:noFill/>
        </p:spPr>
        <p:txBody>
          <a:bodyPr wrap="square" rtlCol="0">
            <a:spAutoFit/>
          </a:bodyPr>
          <a:lstStyle/>
          <a:p>
            <a:pPr fontAlgn="auto">
              <a:spcBef>
                <a:spcPts val="0"/>
              </a:spcBef>
              <a:spcAft>
                <a:spcPts val="0"/>
              </a:spcAft>
              <a:defRPr/>
            </a:pPr>
            <a:r>
              <a:rPr lang="zh-CN" altLang="en-US" sz="1000" kern="0" dirty="0" smtClean="0">
                <a:solidFill>
                  <a:sysClr val="windowText" lastClr="000000"/>
                </a:solidFill>
              </a:rPr>
              <a:t>防火墙</a:t>
            </a:r>
            <a:endParaRPr lang="zh-CN" altLang="en-US" sz="1000" kern="0" dirty="0">
              <a:solidFill>
                <a:sysClr val="windowText" lastClr="000000"/>
              </a:solidFill>
            </a:endParaRPr>
          </a:p>
        </p:txBody>
      </p:sp>
      <p:sp>
        <p:nvSpPr>
          <p:cNvPr id="880" name="TextBox 879"/>
          <p:cNvSpPr txBox="1"/>
          <p:nvPr/>
        </p:nvSpPr>
        <p:spPr>
          <a:xfrm>
            <a:off x="7179500" y="2877995"/>
            <a:ext cx="677990"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防火墙</a:t>
            </a:r>
            <a:endParaRPr lang="zh-CN" altLang="en-US" sz="1000" kern="0" dirty="0">
              <a:solidFill>
                <a:sysClr val="windowText" lastClr="000000"/>
              </a:solidFill>
            </a:endParaRPr>
          </a:p>
        </p:txBody>
      </p:sp>
      <p:sp>
        <p:nvSpPr>
          <p:cNvPr id="883" name="TextBox 882"/>
          <p:cNvSpPr txBox="1"/>
          <p:nvPr/>
        </p:nvSpPr>
        <p:spPr>
          <a:xfrm>
            <a:off x="7223950" y="3410764"/>
            <a:ext cx="1103440" cy="246221"/>
          </a:xfrm>
          <a:prstGeom prst="rect">
            <a:avLst/>
          </a:prstGeom>
          <a:noFill/>
        </p:spPr>
        <p:txBody>
          <a:bodyPr wrap="square" rtlCol="0">
            <a:spAutoFit/>
          </a:bodyPr>
          <a:lstStyle/>
          <a:p>
            <a:pPr fontAlgn="auto">
              <a:spcBef>
                <a:spcPts val="0"/>
              </a:spcBef>
              <a:spcAft>
                <a:spcPts val="0"/>
              </a:spcAft>
              <a:defRPr/>
            </a:pPr>
            <a:r>
              <a:rPr lang="zh-CN" altLang="en-US" sz="1000" kern="0" dirty="0" smtClean="0">
                <a:solidFill>
                  <a:sysClr val="windowText" lastClr="000000"/>
                </a:solidFill>
              </a:rPr>
              <a:t>认证点交换机</a:t>
            </a:r>
            <a:endParaRPr lang="zh-CN" altLang="en-US" sz="1000" kern="0" dirty="0">
              <a:solidFill>
                <a:sysClr val="windowText" lastClr="000000"/>
              </a:solidFill>
            </a:endParaRPr>
          </a:p>
        </p:txBody>
      </p:sp>
      <p:sp>
        <p:nvSpPr>
          <p:cNvPr id="900" name="TextBox 899"/>
          <p:cNvSpPr txBox="1"/>
          <p:nvPr/>
        </p:nvSpPr>
        <p:spPr>
          <a:xfrm>
            <a:off x="660400" y="788989"/>
            <a:ext cx="5295900" cy="2106612"/>
          </a:xfrm>
          <a:prstGeom prst="rect">
            <a:avLst/>
          </a:prstGeom>
          <a:noFill/>
        </p:spPr>
        <p:txBody>
          <a:bodyPr wrap="square" rtlCol="0">
            <a:noAutofit/>
          </a:bodyPr>
          <a:lstStyle/>
          <a:p>
            <a:pPr marL="182880" indent="-182880">
              <a:lnSpc>
                <a:spcPct val="120000"/>
              </a:lnSpc>
              <a:buFont typeface="+mj-lt"/>
              <a:buAutoNum type="arabicPeriod"/>
            </a:pPr>
            <a:r>
              <a:rPr lang="zh-CN" altLang="en-US" sz="1200" dirty="0" smtClean="0">
                <a:solidFill>
                  <a:prstClr val="black"/>
                </a:solidFill>
              </a:rPr>
              <a:t>用户接入，向</a:t>
            </a:r>
            <a:r>
              <a:rPr lang="en-US" altLang="zh-CN" sz="1200" dirty="0" smtClean="0">
                <a:solidFill>
                  <a:prstClr val="black"/>
                </a:solidFill>
              </a:rPr>
              <a:t>Controller</a:t>
            </a:r>
            <a:r>
              <a:rPr lang="zh-CN" altLang="en-US" sz="1200" dirty="0" smtClean="0">
                <a:solidFill>
                  <a:prstClr val="black"/>
                </a:solidFill>
              </a:rPr>
              <a:t>统一认证。以分支接入为例。</a:t>
            </a:r>
            <a:endParaRPr lang="en-US" altLang="zh-CN" sz="1200" dirty="0" smtClean="0">
              <a:solidFill>
                <a:prstClr val="black"/>
              </a:solidFill>
            </a:endParaRPr>
          </a:p>
          <a:p>
            <a:pPr marL="182880" indent="-182880">
              <a:lnSpc>
                <a:spcPct val="120000"/>
              </a:lnSpc>
              <a:buFont typeface="+mj-lt"/>
              <a:buAutoNum type="arabicPeriod"/>
            </a:pPr>
            <a:r>
              <a:rPr lang="en-US" altLang="zh-CN" sz="1200" dirty="0" smtClean="0">
                <a:solidFill>
                  <a:prstClr val="black"/>
                </a:solidFill>
              </a:rPr>
              <a:t>Controller</a:t>
            </a:r>
            <a:r>
              <a:rPr lang="zh-CN" altLang="en-US" sz="1200" dirty="0" smtClean="0">
                <a:solidFill>
                  <a:prstClr val="black"/>
                </a:solidFill>
              </a:rPr>
              <a:t>判断该用户的登录条件，将该用户与对应授权策略中绑定的组进行关联。</a:t>
            </a:r>
            <a:endParaRPr lang="en-US" altLang="zh-CN" sz="1200" dirty="0" smtClean="0">
              <a:solidFill>
                <a:prstClr val="black"/>
              </a:solidFill>
            </a:endParaRPr>
          </a:p>
          <a:p>
            <a:pPr marL="182880" indent="-182880">
              <a:lnSpc>
                <a:spcPct val="120000"/>
              </a:lnSpc>
              <a:buFont typeface="+mj-lt"/>
              <a:buAutoNum type="arabicPeriod"/>
            </a:pPr>
            <a:r>
              <a:rPr lang="zh-CN" altLang="en-US" sz="1200" dirty="0" smtClean="0">
                <a:solidFill>
                  <a:prstClr val="black"/>
                </a:solidFill>
              </a:rPr>
              <a:t>认证通过，</a:t>
            </a:r>
            <a:r>
              <a:rPr lang="en-US" altLang="zh-CN" sz="1200" dirty="0" smtClean="0">
                <a:solidFill>
                  <a:prstClr val="black"/>
                </a:solidFill>
              </a:rPr>
              <a:t>Controller</a:t>
            </a:r>
            <a:r>
              <a:rPr lang="zh-CN" altLang="en-US" sz="1200" dirty="0" smtClean="0">
                <a:solidFill>
                  <a:prstClr val="black"/>
                </a:solidFill>
              </a:rPr>
              <a:t>通知认证点该用户所属组。</a:t>
            </a:r>
            <a:endParaRPr lang="en-US" altLang="zh-CN" sz="1200" dirty="0" smtClean="0">
              <a:solidFill>
                <a:prstClr val="black"/>
              </a:solidFill>
            </a:endParaRPr>
          </a:p>
          <a:p>
            <a:pPr marL="182880" indent="-182880">
              <a:lnSpc>
                <a:spcPct val="120000"/>
              </a:lnSpc>
              <a:buFont typeface="+mj-lt"/>
              <a:buAutoNum type="arabicPeriod"/>
            </a:pPr>
            <a:r>
              <a:rPr lang="zh-CN" altLang="en-US" sz="1200" dirty="0" smtClean="0">
                <a:solidFill>
                  <a:prstClr val="black"/>
                </a:solidFill>
              </a:rPr>
              <a:t>（</a:t>
            </a:r>
            <a:r>
              <a:rPr lang="en-US" altLang="zh-CN" sz="1200" dirty="0" smtClean="0">
                <a:solidFill>
                  <a:prstClr val="black"/>
                </a:solidFill>
              </a:rPr>
              <a:t>802.1x</a:t>
            </a:r>
            <a:r>
              <a:rPr lang="zh-CN" altLang="en-US" sz="1200" dirty="0" smtClean="0">
                <a:solidFill>
                  <a:prstClr val="black"/>
                </a:solidFill>
              </a:rPr>
              <a:t>认证时）认证点上报用户当前使用的</a:t>
            </a:r>
            <a:r>
              <a:rPr lang="en-US" altLang="zh-CN" sz="1200" dirty="0" smtClean="0">
                <a:solidFill>
                  <a:prstClr val="black"/>
                </a:solidFill>
              </a:rPr>
              <a:t>IP</a:t>
            </a:r>
            <a:r>
              <a:rPr lang="zh-CN" altLang="en-US" sz="1200" dirty="0" smtClean="0">
                <a:solidFill>
                  <a:prstClr val="black"/>
                </a:solidFill>
              </a:rPr>
              <a:t>地址。</a:t>
            </a:r>
            <a:endParaRPr lang="en-US" altLang="zh-CN" sz="1200" dirty="0" smtClean="0">
              <a:solidFill>
                <a:prstClr val="black"/>
              </a:solidFill>
            </a:endParaRPr>
          </a:p>
          <a:p>
            <a:pPr marL="182880" indent="-182880">
              <a:lnSpc>
                <a:spcPct val="120000"/>
              </a:lnSpc>
              <a:buFont typeface="+mj-lt"/>
              <a:buAutoNum type="arabicPeriod"/>
            </a:pPr>
            <a:r>
              <a:rPr lang="en-US" altLang="zh-CN" sz="1200" dirty="0" smtClean="0">
                <a:solidFill>
                  <a:prstClr val="black"/>
                </a:solidFill>
              </a:rPr>
              <a:t>Controller</a:t>
            </a:r>
            <a:r>
              <a:rPr lang="zh-CN" altLang="en-US" sz="1200" dirty="0" smtClean="0">
                <a:solidFill>
                  <a:prstClr val="black"/>
                </a:solidFill>
              </a:rPr>
              <a:t>将</a:t>
            </a:r>
            <a:r>
              <a:rPr lang="en-US" altLang="zh-CN" sz="1200" dirty="0" smtClean="0">
                <a:solidFill>
                  <a:prstClr val="black"/>
                </a:solidFill>
              </a:rPr>
              <a:t>IP</a:t>
            </a:r>
            <a:r>
              <a:rPr lang="zh-CN" altLang="en-US" sz="1200" dirty="0" smtClean="0">
                <a:solidFill>
                  <a:prstClr val="black"/>
                </a:solidFill>
              </a:rPr>
              <a:t>地址与组关联，并记录到在线用户信息表中。</a:t>
            </a:r>
            <a:endParaRPr lang="en-US" altLang="zh-CN" sz="1200" dirty="0" smtClean="0">
              <a:solidFill>
                <a:prstClr val="black"/>
              </a:solidFill>
            </a:endParaRPr>
          </a:p>
          <a:p>
            <a:pPr marL="182880" indent="-182880">
              <a:lnSpc>
                <a:spcPct val="120000"/>
              </a:lnSpc>
              <a:buFont typeface="+mj-lt"/>
              <a:buAutoNum type="arabicPeriod"/>
            </a:pPr>
            <a:r>
              <a:rPr lang="zh-CN" altLang="en-US" sz="1200" dirty="0" smtClean="0">
                <a:solidFill>
                  <a:prstClr val="black"/>
                </a:solidFill>
              </a:rPr>
              <a:t>认证点收到用户的业务报文，识别报文的源组和目的组，执行组间策略。</a:t>
            </a:r>
            <a:endParaRPr lang="en-US" altLang="zh-CN" sz="1200" dirty="0" smtClean="0">
              <a:solidFill>
                <a:prstClr val="black"/>
              </a:solidFill>
            </a:endParaRPr>
          </a:p>
          <a:p>
            <a:pPr marL="182880" indent="-182880">
              <a:lnSpc>
                <a:spcPct val="120000"/>
              </a:lnSpc>
              <a:buFont typeface="+mj-lt"/>
              <a:buAutoNum type="arabicPeriod"/>
            </a:pPr>
            <a:r>
              <a:rPr lang="zh-CN" altLang="en-US" sz="1200" dirty="0" smtClean="0">
                <a:solidFill>
                  <a:prstClr val="black"/>
                </a:solidFill>
              </a:rPr>
              <a:t>非认证点收到用户的业务报文，向</a:t>
            </a:r>
            <a:r>
              <a:rPr lang="en-US" altLang="zh-CN" sz="1200" dirty="0" smtClean="0">
                <a:solidFill>
                  <a:prstClr val="black"/>
                </a:solidFill>
              </a:rPr>
              <a:t>Controller</a:t>
            </a:r>
            <a:r>
              <a:rPr lang="zh-CN" altLang="en-US" sz="1200" dirty="0" smtClean="0">
                <a:solidFill>
                  <a:prstClr val="black"/>
                </a:solidFill>
              </a:rPr>
              <a:t>查询报文的源组和目的组信息。</a:t>
            </a:r>
            <a:endParaRPr lang="en-US" altLang="zh-CN" sz="1200" dirty="0" smtClean="0">
              <a:solidFill>
                <a:prstClr val="black"/>
              </a:solidFill>
            </a:endParaRPr>
          </a:p>
          <a:p>
            <a:pPr marL="182880" indent="-182880">
              <a:lnSpc>
                <a:spcPct val="120000"/>
              </a:lnSpc>
              <a:buFont typeface="+mj-lt"/>
              <a:buAutoNum type="arabicPeriod"/>
            </a:pPr>
            <a:r>
              <a:rPr lang="zh-CN" altLang="en-US" sz="1200" dirty="0" smtClean="0">
                <a:solidFill>
                  <a:prstClr val="black"/>
                </a:solidFill>
              </a:rPr>
              <a:t>非认证点执行组间策略。</a:t>
            </a:r>
            <a:endParaRPr lang="en-US" altLang="zh-CN" sz="1200" dirty="0" smtClean="0">
              <a:solidFill>
                <a:prstClr val="black"/>
              </a:solidFill>
            </a:endParaRPr>
          </a:p>
          <a:p>
            <a:pPr marL="342900" indent="-342900">
              <a:lnSpc>
                <a:spcPct val="120000"/>
              </a:lnSpc>
              <a:buFont typeface="+mj-lt"/>
              <a:buAutoNum type="arabicPeriod"/>
            </a:pPr>
            <a:endParaRPr lang="zh-CN" altLang="en-US" sz="1200" dirty="0">
              <a:solidFill>
                <a:prstClr val="black"/>
              </a:solidFill>
            </a:endParaRPr>
          </a:p>
        </p:txBody>
      </p:sp>
      <p:cxnSp>
        <p:nvCxnSpPr>
          <p:cNvPr id="901" name="直接箭头连接符 900"/>
          <p:cNvCxnSpPr>
            <a:stCxn id="90" idx="1"/>
            <a:endCxn id="953" idx="2"/>
          </p:cNvCxnSpPr>
          <p:nvPr/>
        </p:nvCxnSpPr>
        <p:spPr bwMode="auto">
          <a:xfrm flipH="1" flipV="1">
            <a:off x="6526735" y="1596800"/>
            <a:ext cx="302691" cy="2010222"/>
          </a:xfrm>
          <a:prstGeom prst="straightConnector1">
            <a:avLst/>
          </a:prstGeom>
          <a:noFill/>
          <a:ln w="1905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33" name="弧形 932"/>
          <p:cNvSpPr/>
          <p:nvPr/>
        </p:nvSpPr>
        <p:spPr bwMode="auto">
          <a:xfrm rot="16200000">
            <a:off x="6093751" y="1060768"/>
            <a:ext cx="179228" cy="192879"/>
          </a:xfrm>
          <a:prstGeom prst="arc">
            <a:avLst>
              <a:gd name="adj1" fmla="val 7933776"/>
              <a:gd name="adj2" fmla="val 3140135"/>
            </a:avLst>
          </a:prstGeom>
          <a:noFill/>
          <a:ln w="19050">
            <a:solidFill>
              <a:srgbClr val="00B050"/>
            </a:solidFill>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937" name="弧形 936"/>
          <p:cNvSpPr/>
          <p:nvPr/>
        </p:nvSpPr>
        <p:spPr bwMode="auto">
          <a:xfrm rot="16200000">
            <a:off x="6620870" y="3482172"/>
            <a:ext cx="179228" cy="192879"/>
          </a:xfrm>
          <a:prstGeom prst="arc">
            <a:avLst>
              <a:gd name="adj1" fmla="val 7933776"/>
              <a:gd name="adj2" fmla="val 3140135"/>
            </a:avLst>
          </a:prstGeom>
          <a:noFill/>
          <a:ln w="19050">
            <a:solidFill>
              <a:srgbClr val="00B050"/>
            </a:solidFill>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cxnSp>
        <p:nvCxnSpPr>
          <p:cNvPr id="942" name="直接箭头连接符 941"/>
          <p:cNvCxnSpPr>
            <a:stCxn id="740" idx="0"/>
            <a:endCxn id="953" idx="2"/>
          </p:cNvCxnSpPr>
          <p:nvPr/>
        </p:nvCxnSpPr>
        <p:spPr bwMode="auto">
          <a:xfrm flipH="1" flipV="1">
            <a:off x="6526735" y="1596800"/>
            <a:ext cx="483377" cy="1236375"/>
          </a:xfrm>
          <a:prstGeom prst="straightConnector1">
            <a:avLst/>
          </a:prstGeom>
          <a:noFill/>
          <a:ln w="19050">
            <a:solidFill>
              <a:srgbClr val="00B050"/>
            </a:solidFill>
            <a:headEnd type="arrow"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50" name="弧形 949"/>
          <p:cNvSpPr/>
          <p:nvPr/>
        </p:nvSpPr>
        <p:spPr bwMode="auto">
          <a:xfrm rot="16200000">
            <a:off x="6610271" y="2941638"/>
            <a:ext cx="179228" cy="192879"/>
          </a:xfrm>
          <a:prstGeom prst="arc">
            <a:avLst>
              <a:gd name="adj1" fmla="val 7933776"/>
              <a:gd name="adj2" fmla="val 3140135"/>
            </a:avLst>
          </a:prstGeom>
          <a:noFill/>
          <a:ln w="19050">
            <a:solidFill>
              <a:srgbClr val="00B050"/>
            </a:solidFill>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pic>
        <p:nvPicPr>
          <p:cNvPr id="740" name="Picture 465" descr="图片156"/>
          <p:cNvPicPr>
            <a:picLocks noChangeAspect="1" noChangeArrowheads="1"/>
          </p:cNvPicPr>
          <p:nvPr/>
        </p:nvPicPr>
        <p:blipFill>
          <a:blip r:embed="rId3" cstate="print"/>
          <a:srcRect/>
          <a:stretch>
            <a:fillRect/>
          </a:stretch>
        </p:blipFill>
        <p:spPr bwMode="auto">
          <a:xfrm>
            <a:off x="6823436" y="2833175"/>
            <a:ext cx="373351" cy="386006"/>
          </a:xfrm>
          <a:prstGeom prst="rect">
            <a:avLst/>
          </a:prstGeom>
          <a:noFill/>
        </p:spPr>
      </p:pic>
      <p:cxnSp>
        <p:nvCxnSpPr>
          <p:cNvPr id="894" name="直接箭头连接符 893"/>
          <p:cNvCxnSpPr/>
          <p:nvPr/>
        </p:nvCxnSpPr>
        <p:spPr bwMode="auto">
          <a:xfrm flipH="1" flipV="1">
            <a:off x="6838315" y="3746502"/>
            <a:ext cx="794" cy="201611"/>
          </a:xfrm>
          <a:prstGeom prst="straightConnector1">
            <a:avLst/>
          </a:prstGeom>
          <a:noFill/>
          <a:ln w="1905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919" name="Picture 465" descr="图片156"/>
          <p:cNvPicPr>
            <a:picLocks noChangeAspect="1" noChangeArrowheads="1"/>
          </p:cNvPicPr>
          <p:nvPr/>
        </p:nvPicPr>
        <p:blipFill>
          <a:blip r:embed="rId3" cstate="print"/>
          <a:srcRect/>
          <a:stretch>
            <a:fillRect/>
          </a:stretch>
        </p:blipFill>
        <p:spPr bwMode="auto">
          <a:xfrm>
            <a:off x="6825820" y="1561590"/>
            <a:ext cx="373351" cy="386006"/>
          </a:xfrm>
          <a:prstGeom prst="rect">
            <a:avLst/>
          </a:prstGeom>
          <a:noFill/>
        </p:spPr>
      </p:pic>
      <p:pic>
        <p:nvPicPr>
          <p:cNvPr id="953" name="Picture 2355" descr="图片221"/>
          <p:cNvPicPr>
            <a:picLocks noChangeAspect="1" noChangeArrowheads="1"/>
          </p:cNvPicPr>
          <p:nvPr/>
        </p:nvPicPr>
        <p:blipFill>
          <a:blip r:embed="rId2" cstate="print"/>
          <a:srcRect/>
          <a:stretch>
            <a:fillRect/>
          </a:stretch>
        </p:blipFill>
        <p:spPr bwMode="auto">
          <a:xfrm>
            <a:off x="6303591" y="1016951"/>
            <a:ext cx="446288" cy="579849"/>
          </a:xfrm>
          <a:prstGeom prst="rect">
            <a:avLst/>
          </a:prstGeom>
          <a:noFill/>
        </p:spPr>
      </p:pic>
      <p:pic>
        <p:nvPicPr>
          <p:cNvPr id="980" name="Picture 727" descr="图片327"/>
          <p:cNvPicPr>
            <a:picLocks noChangeAspect="1" noChangeArrowheads="1"/>
          </p:cNvPicPr>
          <p:nvPr/>
        </p:nvPicPr>
        <p:blipFill>
          <a:blip r:embed="rId4" cstate="print"/>
          <a:srcRect/>
          <a:stretch>
            <a:fillRect/>
          </a:stretch>
        </p:blipFill>
        <p:spPr bwMode="auto">
          <a:xfrm>
            <a:off x="6692978" y="3945737"/>
            <a:ext cx="597312" cy="546631"/>
          </a:xfrm>
          <a:prstGeom prst="rect">
            <a:avLst/>
          </a:prstGeom>
          <a:noFill/>
        </p:spPr>
      </p:pic>
      <p:pic>
        <p:nvPicPr>
          <p:cNvPr id="90" name="Picture 459" descr="图片238"/>
          <p:cNvPicPr>
            <a:picLocks noChangeAspect="1" noChangeArrowheads="1"/>
          </p:cNvPicPr>
          <p:nvPr/>
        </p:nvPicPr>
        <p:blipFill>
          <a:blip r:embed="rId5" cstate="print"/>
          <a:srcRect/>
          <a:stretch>
            <a:fillRect/>
          </a:stretch>
        </p:blipFill>
        <p:spPr bwMode="auto">
          <a:xfrm>
            <a:off x="6829426" y="3418263"/>
            <a:ext cx="358139" cy="377518"/>
          </a:xfrm>
          <a:prstGeom prst="rect">
            <a:avLst/>
          </a:prstGeom>
          <a:noFill/>
        </p:spPr>
      </p:pic>
      <p:cxnSp>
        <p:nvCxnSpPr>
          <p:cNvPr id="916" name="直接箭头连接符 915"/>
          <p:cNvCxnSpPr>
            <a:stCxn id="953" idx="2"/>
            <a:endCxn id="90" idx="0"/>
          </p:cNvCxnSpPr>
          <p:nvPr/>
        </p:nvCxnSpPr>
        <p:spPr bwMode="auto">
          <a:xfrm>
            <a:off x="6526735" y="1596800"/>
            <a:ext cx="481761" cy="1821463"/>
          </a:xfrm>
          <a:prstGeom prst="straightConnector1">
            <a:avLst/>
          </a:prstGeom>
          <a:noFill/>
          <a:ln w="1905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 name="TextBox 28"/>
          <p:cNvSpPr txBox="1"/>
          <p:nvPr/>
        </p:nvSpPr>
        <p:spPr>
          <a:xfrm>
            <a:off x="660400" y="3022600"/>
            <a:ext cx="5295900" cy="1631950"/>
          </a:xfrm>
          <a:prstGeom prst="rect">
            <a:avLst/>
          </a:prstGeom>
          <a:noFill/>
        </p:spPr>
        <p:txBody>
          <a:bodyPr wrap="square" rtlCol="0">
            <a:noAutofit/>
          </a:bodyPr>
          <a:lstStyle/>
          <a:p>
            <a:pPr marL="342900" indent="-342900">
              <a:lnSpc>
                <a:spcPct val="120000"/>
              </a:lnSpc>
            </a:pPr>
            <a:endParaRPr lang="zh-CN" altLang="en-US" sz="900" dirty="0">
              <a:solidFill>
                <a:prstClr val="black"/>
              </a:solidFill>
            </a:endParaRPr>
          </a:p>
        </p:txBody>
      </p:sp>
      <p:sp>
        <p:nvSpPr>
          <p:cNvPr id="30" name="TextBox 29"/>
          <p:cNvSpPr txBox="1"/>
          <p:nvPr/>
        </p:nvSpPr>
        <p:spPr>
          <a:xfrm>
            <a:off x="528637" y="4024313"/>
            <a:ext cx="5756415" cy="409575"/>
          </a:xfrm>
          <a:prstGeom prst="rect">
            <a:avLst/>
          </a:prstGeom>
          <a:noFill/>
        </p:spPr>
        <p:txBody>
          <a:bodyPr wrap="square" rtlCol="0">
            <a:noAutofit/>
          </a:bodyPr>
          <a:lstStyle/>
          <a:p>
            <a:pPr>
              <a:lnSpc>
                <a:spcPct val="120000"/>
              </a:lnSpc>
            </a:pPr>
            <a:r>
              <a:rPr lang="zh-CN" altLang="en-US" sz="1000" noProof="1" smtClean="0">
                <a:solidFill>
                  <a:prstClr val="black"/>
                </a:solidFill>
                <a:latin typeface="Arial" panose="020B0604020202020204" pitchFamily="34" charset="0"/>
                <a:ea typeface="华文细黑" pitchFamily="2" charset="-122"/>
                <a:cs typeface="Arial" panose="020B0604020202020204" pitchFamily="34" charset="0"/>
              </a:rPr>
              <a:t>注：关于业务随行方案中对认证点交换机的要求请见胶片下方的备注</a:t>
            </a:r>
            <a:r>
              <a:rPr lang="zh-CN" altLang="en-US" sz="1000" dirty="0" smtClean="0">
                <a:solidFill>
                  <a:prstClr val="black"/>
                </a:solidFill>
              </a:rPr>
              <a:t>。</a:t>
            </a:r>
            <a:endParaRPr lang="en-US" altLang="zh-CN" sz="1000" noProof="1" smtClean="0">
              <a:solidFill>
                <a:prstClr val="black"/>
              </a:solidFill>
              <a:latin typeface="Arial" panose="020B0604020202020204" pitchFamily="34" charset="0"/>
              <a:ea typeface="华文细黑" pitchFamily="2" charset="-122"/>
              <a:cs typeface="Arial" panose="020B0604020202020204" pitchFamily="34" charset="0"/>
            </a:endParaRPr>
          </a:p>
          <a:p>
            <a:pPr>
              <a:lnSpc>
                <a:spcPct val="120000"/>
              </a:lnSpc>
            </a:pPr>
            <a:endParaRPr lang="zh-CN" altLang="en-US" sz="1000" dirty="0" smtClean="0">
              <a:solidFill>
                <a:prstClr val="black"/>
              </a:solidFill>
            </a:endParaRPr>
          </a:p>
          <a:p>
            <a:pPr marL="342900" indent="-342900">
              <a:lnSpc>
                <a:spcPct val="120000"/>
              </a:lnSpc>
            </a:pPr>
            <a:endParaRPr lang="zh-CN" altLang="en-US" sz="1000" dirty="0">
              <a:solidFill>
                <a:prstClr val="black"/>
              </a:solidFill>
            </a:endParaRPr>
          </a:p>
        </p:txBody>
      </p:sp>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900">
                                            <p:txEl>
                                              <p:pRg st="0" end="0"/>
                                            </p:txEl>
                                          </p:spTgt>
                                        </p:tgtEl>
                                        <p:attrNameLst>
                                          <p:attrName>style.visibility</p:attrName>
                                        </p:attrNameLst>
                                      </p:cBhvr>
                                      <p:to>
                                        <p:strVal val="visible"/>
                                      </p:to>
                                    </p:set>
                                    <p:animEffect transition="in" filter="blinds(horizontal)">
                                      <p:cBhvr>
                                        <p:cTn id="7" dur="500"/>
                                        <p:tgtEl>
                                          <p:spTgt spid="900">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894"/>
                                        </p:tgtEl>
                                        <p:attrNameLst>
                                          <p:attrName>style.visibility</p:attrName>
                                        </p:attrNameLst>
                                      </p:cBhvr>
                                      <p:to>
                                        <p:strVal val="visible"/>
                                      </p:to>
                                    </p:set>
                                    <p:animEffect transition="in" filter="blinds(horizontal)">
                                      <p:cBhvr>
                                        <p:cTn id="10" dur="500"/>
                                        <p:tgtEl>
                                          <p:spTgt spid="894"/>
                                        </p:tgtEl>
                                      </p:cBhvr>
                                    </p:animEffect>
                                  </p:childTnLst>
                                </p:cTn>
                              </p:par>
                              <p:par>
                                <p:cTn id="11" presetID="3" presetClass="entr" presetSubtype="10" fill="hold" nodeType="withEffect">
                                  <p:stCondLst>
                                    <p:cond delay="0"/>
                                  </p:stCondLst>
                                  <p:childTnLst>
                                    <p:set>
                                      <p:cBhvr>
                                        <p:cTn id="12" dur="1" fill="hold">
                                          <p:stCondLst>
                                            <p:cond delay="0"/>
                                          </p:stCondLst>
                                        </p:cTn>
                                        <p:tgtEl>
                                          <p:spTgt spid="901"/>
                                        </p:tgtEl>
                                        <p:attrNameLst>
                                          <p:attrName>style.visibility</p:attrName>
                                        </p:attrNameLst>
                                      </p:cBhvr>
                                      <p:to>
                                        <p:strVal val="visible"/>
                                      </p:to>
                                    </p:set>
                                    <p:animEffect transition="in" filter="blinds(horizontal)">
                                      <p:cBhvr>
                                        <p:cTn id="13" dur="500"/>
                                        <p:tgtEl>
                                          <p:spTgt spid="901"/>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nodeType="clickEffect">
                                  <p:stCondLst>
                                    <p:cond delay="0"/>
                                  </p:stCondLst>
                                  <p:childTnLst>
                                    <p:set>
                                      <p:cBhvr>
                                        <p:cTn id="17" dur="1" fill="hold">
                                          <p:stCondLst>
                                            <p:cond delay="0"/>
                                          </p:stCondLst>
                                        </p:cTn>
                                        <p:tgtEl>
                                          <p:spTgt spid="900">
                                            <p:txEl>
                                              <p:pRg st="1" end="1"/>
                                            </p:txEl>
                                          </p:spTgt>
                                        </p:tgtEl>
                                        <p:attrNameLst>
                                          <p:attrName>style.visibility</p:attrName>
                                        </p:attrNameLst>
                                      </p:cBhvr>
                                      <p:to>
                                        <p:strVal val="visible"/>
                                      </p:to>
                                    </p:set>
                                    <p:animEffect transition="in" filter="blinds(horizontal)">
                                      <p:cBhvr>
                                        <p:cTn id="18" dur="500"/>
                                        <p:tgtEl>
                                          <p:spTgt spid="900">
                                            <p:txEl>
                                              <p:pRg st="1" end="1"/>
                                            </p:txEl>
                                          </p:spTgt>
                                        </p:tgtEl>
                                      </p:cBhvr>
                                    </p:animEffect>
                                  </p:childTnLst>
                                </p:cTn>
                              </p:par>
                              <p:par>
                                <p:cTn id="19" presetID="3" presetClass="exit" presetSubtype="10" fill="hold" nodeType="withEffect">
                                  <p:stCondLst>
                                    <p:cond delay="0"/>
                                  </p:stCondLst>
                                  <p:childTnLst>
                                    <p:animEffect transition="out" filter="blinds(horizontal)">
                                      <p:cBhvr>
                                        <p:cTn id="20" dur="500"/>
                                        <p:tgtEl>
                                          <p:spTgt spid="901"/>
                                        </p:tgtEl>
                                      </p:cBhvr>
                                    </p:animEffect>
                                    <p:set>
                                      <p:cBhvr>
                                        <p:cTn id="21" dur="1" fill="hold">
                                          <p:stCondLst>
                                            <p:cond delay="499"/>
                                          </p:stCondLst>
                                        </p:cTn>
                                        <p:tgtEl>
                                          <p:spTgt spid="901"/>
                                        </p:tgtEl>
                                        <p:attrNameLst>
                                          <p:attrName>style.visibility</p:attrName>
                                        </p:attrNameLst>
                                      </p:cBhvr>
                                      <p:to>
                                        <p:strVal val="hidden"/>
                                      </p:to>
                                    </p:set>
                                  </p:childTnLst>
                                </p:cTn>
                              </p:par>
                              <p:par>
                                <p:cTn id="22" presetID="3" presetClass="exit" presetSubtype="10" fill="hold" nodeType="withEffect">
                                  <p:stCondLst>
                                    <p:cond delay="0"/>
                                  </p:stCondLst>
                                  <p:childTnLst>
                                    <p:animEffect transition="out" filter="blinds(horizontal)">
                                      <p:cBhvr>
                                        <p:cTn id="23" dur="500"/>
                                        <p:tgtEl>
                                          <p:spTgt spid="894"/>
                                        </p:tgtEl>
                                      </p:cBhvr>
                                    </p:animEffect>
                                    <p:set>
                                      <p:cBhvr>
                                        <p:cTn id="24" dur="1" fill="hold">
                                          <p:stCondLst>
                                            <p:cond delay="499"/>
                                          </p:stCondLst>
                                        </p:cTn>
                                        <p:tgtEl>
                                          <p:spTgt spid="894"/>
                                        </p:tgtEl>
                                        <p:attrNameLst>
                                          <p:attrName>style.visibility</p:attrName>
                                        </p:attrNameLst>
                                      </p:cBhvr>
                                      <p:to>
                                        <p:strVal val="hidden"/>
                                      </p:to>
                                    </p:set>
                                  </p:childTnLst>
                                </p:cTn>
                              </p:par>
                              <p:par>
                                <p:cTn id="25" presetID="3" presetClass="entr" presetSubtype="10" fill="hold" grpId="0" nodeType="withEffect">
                                  <p:stCondLst>
                                    <p:cond delay="0"/>
                                  </p:stCondLst>
                                  <p:childTnLst>
                                    <p:set>
                                      <p:cBhvr>
                                        <p:cTn id="26" dur="1" fill="hold">
                                          <p:stCondLst>
                                            <p:cond delay="0"/>
                                          </p:stCondLst>
                                        </p:cTn>
                                        <p:tgtEl>
                                          <p:spTgt spid="933"/>
                                        </p:tgtEl>
                                        <p:attrNameLst>
                                          <p:attrName>style.visibility</p:attrName>
                                        </p:attrNameLst>
                                      </p:cBhvr>
                                      <p:to>
                                        <p:strVal val="visible"/>
                                      </p:to>
                                    </p:set>
                                    <p:animEffect transition="in" filter="blinds(horizontal)">
                                      <p:cBhvr>
                                        <p:cTn id="27" dur="500"/>
                                        <p:tgtEl>
                                          <p:spTgt spid="933"/>
                                        </p:tgtEl>
                                      </p:cBhvr>
                                    </p:animEffec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nodeType="clickEffect">
                                  <p:stCondLst>
                                    <p:cond delay="0"/>
                                  </p:stCondLst>
                                  <p:childTnLst>
                                    <p:set>
                                      <p:cBhvr>
                                        <p:cTn id="31" dur="1" fill="hold">
                                          <p:stCondLst>
                                            <p:cond delay="0"/>
                                          </p:stCondLst>
                                        </p:cTn>
                                        <p:tgtEl>
                                          <p:spTgt spid="900">
                                            <p:txEl>
                                              <p:pRg st="2" end="2"/>
                                            </p:txEl>
                                          </p:spTgt>
                                        </p:tgtEl>
                                        <p:attrNameLst>
                                          <p:attrName>style.visibility</p:attrName>
                                        </p:attrNameLst>
                                      </p:cBhvr>
                                      <p:to>
                                        <p:strVal val="visible"/>
                                      </p:to>
                                    </p:set>
                                    <p:animEffect transition="in" filter="blinds(horizontal)">
                                      <p:cBhvr>
                                        <p:cTn id="32" dur="500"/>
                                        <p:tgtEl>
                                          <p:spTgt spid="900">
                                            <p:txEl>
                                              <p:pRg st="2" end="2"/>
                                            </p:txEl>
                                          </p:spTgt>
                                        </p:tgtEl>
                                      </p:cBhvr>
                                    </p:animEffect>
                                  </p:childTnLst>
                                </p:cTn>
                              </p:par>
                              <p:par>
                                <p:cTn id="33" presetID="3" presetClass="exit" presetSubtype="10" fill="hold" grpId="1" nodeType="withEffect">
                                  <p:stCondLst>
                                    <p:cond delay="0"/>
                                  </p:stCondLst>
                                  <p:childTnLst>
                                    <p:animEffect transition="out" filter="blinds(horizontal)">
                                      <p:cBhvr>
                                        <p:cTn id="34" dur="500"/>
                                        <p:tgtEl>
                                          <p:spTgt spid="933"/>
                                        </p:tgtEl>
                                      </p:cBhvr>
                                    </p:animEffect>
                                    <p:set>
                                      <p:cBhvr>
                                        <p:cTn id="35" dur="1" fill="hold">
                                          <p:stCondLst>
                                            <p:cond delay="499"/>
                                          </p:stCondLst>
                                        </p:cTn>
                                        <p:tgtEl>
                                          <p:spTgt spid="933"/>
                                        </p:tgtEl>
                                        <p:attrNameLst>
                                          <p:attrName>style.visibility</p:attrName>
                                        </p:attrNameLst>
                                      </p:cBhvr>
                                      <p:to>
                                        <p:strVal val="hidden"/>
                                      </p:to>
                                    </p:set>
                                  </p:childTnLst>
                                </p:cTn>
                              </p:par>
                              <p:par>
                                <p:cTn id="36" presetID="3" presetClass="entr" presetSubtype="10" fill="hold" nodeType="withEffect">
                                  <p:stCondLst>
                                    <p:cond delay="0"/>
                                  </p:stCondLst>
                                  <p:childTnLst>
                                    <p:set>
                                      <p:cBhvr>
                                        <p:cTn id="37" dur="1" fill="hold">
                                          <p:stCondLst>
                                            <p:cond delay="0"/>
                                          </p:stCondLst>
                                        </p:cTn>
                                        <p:tgtEl>
                                          <p:spTgt spid="916"/>
                                        </p:tgtEl>
                                        <p:attrNameLst>
                                          <p:attrName>style.visibility</p:attrName>
                                        </p:attrNameLst>
                                      </p:cBhvr>
                                      <p:to>
                                        <p:strVal val="visible"/>
                                      </p:to>
                                    </p:set>
                                    <p:animEffect transition="in" filter="blinds(horizontal)">
                                      <p:cBhvr>
                                        <p:cTn id="38" dur="500"/>
                                        <p:tgtEl>
                                          <p:spTgt spid="916"/>
                                        </p:tgtEl>
                                      </p:cBhvr>
                                    </p:animEffect>
                                  </p:childTnLst>
                                </p:cTn>
                              </p:par>
                            </p:childTnLst>
                          </p:cTn>
                        </p:par>
                      </p:childTnLst>
                    </p:cTn>
                  </p:par>
                  <p:par>
                    <p:cTn id="39" fill="hold">
                      <p:stCondLst>
                        <p:cond delay="indefinite"/>
                      </p:stCondLst>
                      <p:childTnLst>
                        <p:par>
                          <p:cTn id="40" fill="hold">
                            <p:stCondLst>
                              <p:cond delay="0"/>
                            </p:stCondLst>
                            <p:childTnLst>
                              <p:par>
                                <p:cTn id="41" presetID="3" presetClass="entr" presetSubtype="10" fill="hold" nodeType="clickEffect">
                                  <p:stCondLst>
                                    <p:cond delay="0"/>
                                  </p:stCondLst>
                                  <p:childTnLst>
                                    <p:set>
                                      <p:cBhvr>
                                        <p:cTn id="42" dur="1" fill="hold">
                                          <p:stCondLst>
                                            <p:cond delay="0"/>
                                          </p:stCondLst>
                                        </p:cTn>
                                        <p:tgtEl>
                                          <p:spTgt spid="900">
                                            <p:txEl>
                                              <p:pRg st="3" end="3"/>
                                            </p:txEl>
                                          </p:spTgt>
                                        </p:tgtEl>
                                        <p:attrNameLst>
                                          <p:attrName>style.visibility</p:attrName>
                                        </p:attrNameLst>
                                      </p:cBhvr>
                                      <p:to>
                                        <p:strVal val="visible"/>
                                      </p:to>
                                    </p:set>
                                    <p:animEffect transition="in" filter="blinds(horizontal)">
                                      <p:cBhvr>
                                        <p:cTn id="43" dur="500"/>
                                        <p:tgtEl>
                                          <p:spTgt spid="900">
                                            <p:txEl>
                                              <p:pRg st="3" end="3"/>
                                            </p:txEl>
                                          </p:spTgt>
                                        </p:tgtEl>
                                      </p:cBhvr>
                                    </p:animEffect>
                                  </p:childTnLst>
                                </p:cTn>
                              </p:par>
                              <p:par>
                                <p:cTn id="44" presetID="3" presetClass="entr" presetSubtype="10" fill="hold" nodeType="withEffect">
                                  <p:stCondLst>
                                    <p:cond delay="0"/>
                                  </p:stCondLst>
                                  <p:childTnLst>
                                    <p:set>
                                      <p:cBhvr>
                                        <p:cTn id="45" dur="1" fill="hold">
                                          <p:stCondLst>
                                            <p:cond delay="0"/>
                                          </p:stCondLst>
                                        </p:cTn>
                                        <p:tgtEl>
                                          <p:spTgt spid="901"/>
                                        </p:tgtEl>
                                        <p:attrNameLst>
                                          <p:attrName>style.visibility</p:attrName>
                                        </p:attrNameLst>
                                      </p:cBhvr>
                                      <p:to>
                                        <p:strVal val="visible"/>
                                      </p:to>
                                    </p:set>
                                    <p:animEffect transition="in" filter="blinds(horizontal)">
                                      <p:cBhvr>
                                        <p:cTn id="46" dur="500"/>
                                        <p:tgtEl>
                                          <p:spTgt spid="901"/>
                                        </p:tgtEl>
                                      </p:cBhvr>
                                    </p:animEffect>
                                  </p:childTnLst>
                                </p:cTn>
                              </p:par>
                              <p:par>
                                <p:cTn id="47" presetID="3" presetClass="exit" presetSubtype="10" fill="hold" nodeType="withEffect">
                                  <p:stCondLst>
                                    <p:cond delay="0"/>
                                  </p:stCondLst>
                                  <p:childTnLst>
                                    <p:animEffect transition="out" filter="blinds(horizontal)">
                                      <p:cBhvr>
                                        <p:cTn id="48" dur="500"/>
                                        <p:tgtEl>
                                          <p:spTgt spid="916"/>
                                        </p:tgtEl>
                                      </p:cBhvr>
                                    </p:animEffect>
                                    <p:set>
                                      <p:cBhvr>
                                        <p:cTn id="49" dur="1" fill="hold">
                                          <p:stCondLst>
                                            <p:cond delay="499"/>
                                          </p:stCondLst>
                                        </p:cTn>
                                        <p:tgtEl>
                                          <p:spTgt spid="916"/>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3" presetClass="entr" presetSubtype="10" fill="hold" nodeType="clickEffect">
                                  <p:stCondLst>
                                    <p:cond delay="0"/>
                                  </p:stCondLst>
                                  <p:childTnLst>
                                    <p:set>
                                      <p:cBhvr>
                                        <p:cTn id="53" dur="1" fill="hold">
                                          <p:stCondLst>
                                            <p:cond delay="0"/>
                                          </p:stCondLst>
                                        </p:cTn>
                                        <p:tgtEl>
                                          <p:spTgt spid="900">
                                            <p:txEl>
                                              <p:pRg st="4" end="4"/>
                                            </p:txEl>
                                          </p:spTgt>
                                        </p:tgtEl>
                                        <p:attrNameLst>
                                          <p:attrName>style.visibility</p:attrName>
                                        </p:attrNameLst>
                                      </p:cBhvr>
                                      <p:to>
                                        <p:strVal val="visible"/>
                                      </p:to>
                                    </p:set>
                                    <p:animEffect transition="in" filter="blinds(horizontal)">
                                      <p:cBhvr>
                                        <p:cTn id="54" dur="500"/>
                                        <p:tgtEl>
                                          <p:spTgt spid="900">
                                            <p:txEl>
                                              <p:pRg st="4" end="4"/>
                                            </p:txEl>
                                          </p:spTgt>
                                        </p:tgtEl>
                                      </p:cBhvr>
                                    </p:animEffect>
                                  </p:childTnLst>
                                </p:cTn>
                              </p:par>
                              <p:par>
                                <p:cTn id="55" presetID="3" presetClass="exit" presetSubtype="10" fill="hold" nodeType="withEffect">
                                  <p:stCondLst>
                                    <p:cond delay="0"/>
                                  </p:stCondLst>
                                  <p:childTnLst>
                                    <p:animEffect transition="out" filter="blinds(horizontal)">
                                      <p:cBhvr>
                                        <p:cTn id="56" dur="500"/>
                                        <p:tgtEl>
                                          <p:spTgt spid="901"/>
                                        </p:tgtEl>
                                      </p:cBhvr>
                                    </p:animEffect>
                                    <p:set>
                                      <p:cBhvr>
                                        <p:cTn id="57" dur="1" fill="hold">
                                          <p:stCondLst>
                                            <p:cond delay="499"/>
                                          </p:stCondLst>
                                        </p:cTn>
                                        <p:tgtEl>
                                          <p:spTgt spid="901"/>
                                        </p:tgtEl>
                                        <p:attrNameLst>
                                          <p:attrName>style.visibility</p:attrName>
                                        </p:attrNameLst>
                                      </p:cBhvr>
                                      <p:to>
                                        <p:strVal val="hidden"/>
                                      </p:to>
                                    </p:set>
                                  </p:childTnLst>
                                </p:cTn>
                              </p:par>
                              <p:par>
                                <p:cTn id="58" presetID="3" presetClass="entr" presetSubtype="10" fill="hold" grpId="2" nodeType="withEffect">
                                  <p:stCondLst>
                                    <p:cond delay="0"/>
                                  </p:stCondLst>
                                  <p:childTnLst>
                                    <p:set>
                                      <p:cBhvr>
                                        <p:cTn id="59" dur="1" fill="hold">
                                          <p:stCondLst>
                                            <p:cond delay="0"/>
                                          </p:stCondLst>
                                        </p:cTn>
                                        <p:tgtEl>
                                          <p:spTgt spid="933"/>
                                        </p:tgtEl>
                                        <p:attrNameLst>
                                          <p:attrName>style.visibility</p:attrName>
                                        </p:attrNameLst>
                                      </p:cBhvr>
                                      <p:to>
                                        <p:strVal val="visible"/>
                                      </p:to>
                                    </p:set>
                                    <p:animEffect transition="in" filter="blinds(horizontal)">
                                      <p:cBhvr>
                                        <p:cTn id="60" dur="500"/>
                                        <p:tgtEl>
                                          <p:spTgt spid="933"/>
                                        </p:tgtEl>
                                      </p:cBhvr>
                                    </p:animEffect>
                                  </p:childTnLst>
                                </p:cTn>
                              </p:par>
                            </p:childTnLst>
                          </p:cTn>
                        </p:par>
                      </p:childTnLst>
                    </p:cTn>
                  </p:par>
                  <p:par>
                    <p:cTn id="61" fill="hold">
                      <p:stCondLst>
                        <p:cond delay="indefinite"/>
                      </p:stCondLst>
                      <p:childTnLst>
                        <p:par>
                          <p:cTn id="62" fill="hold">
                            <p:stCondLst>
                              <p:cond delay="0"/>
                            </p:stCondLst>
                            <p:childTnLst>
                              <p:par>
                                <p:cTn id="63" presetID="3" presetClass="entr" presetSubtype="10" fill="hold" nodeType="clickEffect">
                                  <p:stCondLst>
                                    <p:cond delay="0"/>
                                  </p:stCondLst>
                                  <p:childTnLst>
                                    <p:set>
                                      <p:cBhvr>
                                        <p:cTn id="64" dur="1" fill="hold">
                                          <p:stCondLst>
                                            <p:cond delay="0"/>
                                          </p:stCondLst>
                                        </p:cTn>
                                        <p:tgtEl>
                                          <p:spTgt spid="900">
                                            <p:txEl>
                                              <p:pRg st="5" end="5"/>
                                            </p:txEl>
                                          </p:spTgt>
                                        </p:tgtEl>
                                        <p:attrNameLst>
                                          <p:attrName>style.visibility</p:attrName>
                                        </p:attrNameLst>
                                      </p:cBhvr>
                                      <p:to>
                                        <p:strVal val="visible"/>
                                      </p:to>
                                    </p:set>
                                    <p:animEffect transition="in" filter="blinds(horizontal)">
                                      <p:cBhvr>
                                        <p:cTn id="65" dur="500"/>
                                        <p:tgtEl>
                                          <p:spTgt spid="900">
                                            <p:txEl>
                                              <p:pRg st="5" end="5"/>
                                            </p:txEl>
                                          </p:spTgt>
                                        </p:tgtEl>
                                      </p:cBhvr>
                                    </p:animEffect>
                                  </p:childTnLst>
                                </p:cTn>
                              </p:par>
                              <p:par>
                                <p:cTn id="66" presetID="3" presetClass="exit" presetSubtype="10" fill="hold" grpId="3" nodeType="withEffect">
                                  <p:stCondLst>
                                    <p:cond delay="0"/>
                                  </p:stCondLst>
                                  <p:childTnLst>
                                    <p:animEffect transition="out" filter="blinds(horizontal)">
                                      <p:cBhvr>
                                        <p:cTn id="67" dur="500"/>
                                        <p:tgtEl>
                                          <p:spTgt spid="933"/>
                                        </p:tgtEl>
                                      </p:cBhvr>
                                    </p:animEffect>
                                    <p:set>
                                      <p:cBhvr>
                                        <p:cTn id="68" dur="1" fill="hold">
                                          <p:stCondLst>
                                            <p:cond delay="499"/>
                                          </p:stCondLst>
                                        </p:cTn>
                                        <p:tgtEl>
                                          <p:spTgt spid="933"/>
                                        </p:tgtEl>
                                        <p:attrNameLst>
                                          <p:attrName>style.visibility</p:attrName>
                                        </p:attrNameLst>
                                      </p:cBhvr>
                                      <p:to>
                                        <p:strVal val="hidden"/>
                                      </p:to>
                                    </p:set>
                                  </p:childTnLst>
                                </p:cTn>
                              </p:par>
                              <p:par>
                                <p:cTn id="69" presetID="3" presetClass="entr" presetSubtype="10" fill="hold" nodeType="withEffect">
                                  <p:stCondLst>
                                    <p:cond delay="0"/>
                                  </p:stCondLst>
                                  <p:childTnLst>
                                    <p:set>
                                      <p:cBhvr>
                                        <p:cTn id="70" dur="1" fill="hold">
                                          <p:stCondLst>
                                            <p:cond delay="0"/>
                                          </p:stCondLst>
                                        </p:cTn>
                                        <p:tgtEl>
                                          <p:spTgt spid="894"/>
                                        </p:tgtEl>
                                        <p:attrNameLst>
                                          <p:attrName>style.visibility</p:attrName>
                                        </p:attrNameLst>
                                      </p:cBhvr>
                                      <p:to>
                                        <p:strVal val="visible"/>
                                      </p:to>
                                    </p:set>
                                    <p:animEffect transition="in" filter="blinds(horizontal)">
                                      <p:cBhvr>
                                        <p:cTn id="71" dur="500"/>
                                        <p:tgtEl>
                                          <p:spTgt spid="894"/>
                                        </p:tgtEl>
                                      </p:cBhvr>
                                    </p:animEffect>
                                  </p:childTnLst>
                                </p:cTn>
                              </p:par>
                              <p:par>
                                <p:cTn id="72" presetID="3" presetClass="entr" presetSubtype="10" fill="hold" grpId="0" nodeType="withEffect">
                                  <p:stCondLst>
                                    <p:cond delay="0"/>
                                  </p:stCondLst>
                                  <p:childTnLst>
                                    <p:set>
                                      <p:cBhvr>
                                        <p:cTn id="73" dur="1" fill="hold">
                                          <p:stCondLst>
                                            <p:cond delay="0"/>
                                          </p:stCondLst>
                                        </p:cTn>
                                        <p:tgtEl>
                                          <p:spTgt spid="937"/>
                                        </p:tgtEl>
                                        <p:attrNameLst>
                                          <p:attrName>style.visibility</p:attrName>
                                        </p:attrNameLst>
                                      </p:cBhvr>
                                      <p:to>
                                        <p:strVal val="visible"/>
                                      </p:to>
                                    </p:set>
                                    <p:animEffect transition="in" filter="blinds(horizontal)">
                                      <p:cBhvr>
                                        <p:cTn id="74" dur="500"/>
                                        <p:tgtEl>
                                          <p:spTgt spid="937"/>
                                        </p:tgtEl>
                                      </p:cBhvr>
                                    </p:animEffect>
                                  </p:childTnLst>
                                </p:cTn>
                              </p:par>
                            </p:childTnLst>
                          </p:cTn>
                        </p:par>
                      </p:childTnLst>
                    </p:cTn>
                  </p:par>
                  <p:par>
                    <p:cTn id="75" fill="hold">
                      <p:stCondLst>
                        <p:cond delay="indefinite"/>
                      </p:stCondLst>
                      <p:childTnLst>
                        <p:par>
                          <p:cTn id="76" fill="hold">
                            <p:stCondLst>
                              <p:cond delay="0"/>
                            </p:stCondLst>
                            <p:childTnLst>
                              <p:par>
                                <p:cTn id="77" presetID="3" presetClass="entr" presetSubtype="10" fill="hold" nodeType="clickEffect">
                                  <p:stCondLst>
                                    <p:cond delay="0"/>
                                  </p:stCondLst>
                                  <p:childTnLst>
                                    <p:set>
                                      <p:cBhvr>
                                        <p:cTn id="78" dur="1" fill="hold">
                                          <p:stCondLst>
                                            <p:cond delay="0"/>
                                          </p:stCondLst>
                                        </p:cTn>
                                        <p:tgtEl>
                                          <p:spTgt spid="900">
                                            <p:txEl>
                                              <p:pRg st="6" end="6"/>
                                            </p:txEl>
                                          </p:spTgt>
                                        </p:tgtEl>
                                        <p:attrNameLst>
                                          <p:attrName>style.visibility</p:attrName>
                                        </p:attrNameLst>
                                      </p:cBhvr>
                                      <p:to>
                                        <p:strVal val="visible"/>
                                      </p:to>
                                    </p:set>
                                    <p:animEffect transition="in" filter="blinds(horizontal)">
                                      <p:cBhvr>
                                        <p:cTn id="79" dur="500"/>
                                        <p:tgtEl>
                                          <p:spTgt spid="900">
                                            <p:txEl>
                                              <p:pRg st="6" end="6"/>
                                            </p:txEl>
                                          </p:spTgt>
                                        </p:tgtEl>
                                      </p:cBhvr>
                                    </p:animEffect>
                                  </p:childTnLst>
                                </p:cTn>
                              </p:par>
                              <p:par>
                                <p:cTn id="80" presetID="3" presetClass="exit" presetSubtype="10" fill="hold" nodeType="withEffect">
                                  <p:stCondLst>
                                    <p:cond delay="0"/>
                                  </p:stCondLst>
                                  <p:childTnLst>
                                    <p:animEffect transition="out" filter="blinds(horizontal)">
                                      <p:cBhvr>
                                        <p:cTn id="81" dur="500"/>
                                        <p:tgtEl>
                                          <p:spTgt spid="894"/>
                                        </p:tgtEl>
                                      </p:cBhvr>
                                    </p:animEffect>
                                    <p:set>
                                      <p:cBhvr>
                                        <p:cTn id="82" dur="1" fill="hold">
                                          <p:stCondLst>
                                            <p:cond delay="499"/>
                                          </p:stCondLst>
                                        </p:cTn>
                                        <p:tgtEl>
                                          <p:spTgt spid="894"/>
                                        </p:tgtEl>
                                        <p:attrNameLst>
                                          <p:attrName>style.visibility</p:attrName>
                                        </p:attrNameLst>
                                      </p:cBhvr>
                                      <p:to>
                                        <p:strVal val="hidden"/>
                                      </p:to>
                                    </p:set>
                                  </p:childTnLst>
                                </p:cTn>
                              </p:par>
                              <p:par>
                                <p:cTn id="83" presetID="3" presetClass="exit" presetSubtype="10" fill="hold" grpId="1" nodeType="withEffect">
                                  <p:stCondLst>
                                    <p:cond delay="0"/>
                                  </p:stCondLst>
                                  <p:childTnLst>
                                    <p:animEffect transition="out" filter="blinds(horizontal)">
                                      <p:cBhvr>
                                        <p:cTn id="84" dur="500"/>
                                        <p:tgtEl>
                                          <p:spTgt spid="937"/>
                                        </p:tgtEl>
                                      </p:cBhvr>
                                    </p:animEffect>
                                    <p:set>
                                      <p:cBhvr>
                                        <p:cTn id="85" dur="1" fill="hold">
                                          <p:stCondLst>
                                            <p:cond delay="499"/>
                                          </p:stCondLst>
                                        </p:cTn>
                                        <p:tgtEl>
                                          <p:spTgt spid="937"/>
                                        </p:tgtEl>
                                        <p:attrNameLst>
                                          <p:attrName>style.visibility</p:attrName>
                                        </p:attrNameLst>
                                      </p:cBhvr>
                                      <p:to>
                                        <p:strVal val="hidden"/>
                                      </p:to>
                                    </p:set>
                                  </p:childTnLst>
                                </p:cTn>
                              </p:par>
                              <p:par>
                                <p:cTn id="86" presetID="3" presetClass="entr" presetSubtype="10" fill="hold" nodeType="withEffect">
                                  <p:stCondLst>
                                    <p:cond delay="0"/>
                                  </p:stCondLst>
                                  <p:childTnLst>
                                    <p:set>
                                      <p:cBhvr>
                                        <p:cTn id="87" dur="1" fill="hold">
                                          <p:stCondLst>
                                            <p:cond delay="0"/>
                                          </p:stCondLst>
                                        </p:cTn>
                                        <p:tgtEl>
                                          <p:spTgt spid="942"/>
                                        </p:tgtEl>
                                        <p:attrNameLst>
                                          <p:attrName>style.visibility</p:attrName>
                                        </p:attrNameLst>
                                      </p:cBhvr>
                                      <p:to>
                                        <p:strVal val="visible"/>
                                      </p:to>
                                    </p:set>
                                    <p:animEffect transition="in" filter="blinds(horizontal)">
                                      <p:cBhvr>
                                        <p:cTn id="88" dur="500"/>
                                        <p:tgtEl>
                                          <p:spTgt spid="942"/>
                                        </p:tgtEl>
                                      </p:cBhvr>
                                    </p:animEffect>
                                  </p:childTnLst>
                                </p:cTn>
                              </p:par>
                            </p:childTnLst>
                          </p:cTn>
                        </p:par>
                      </p:childTnLst>
                    </p:cTn>
                  </p:par>
                  <p:par>
                    <p:cTn id="89" fill="hold">
                      <p:stCondLst>
                        <p:cond delay="indefinite"/>
                      </p:stCondLst>
                      <p:childTnLst>
                        <p:par>
                          <p:cTn id="90" fill="hold">
                            <p:stCondLst>
                              <p:cond delay="0"/>
                            </p:stCondLst>
                            <p:childTnLst>
                              <p:par>
                                <p:cTn id="91" presetID="3" presetClass="entr" presetSubtype="10" fill="hold" nodeType="clickEffect">
                                  <p:stCondLst>
                                    <p:cond delay="0"/>
                                  </p:stCondLst>
                                  <p:childTnLst>
                                    <p:set>
                                      <p:cBhvr>
                                        <p:cTn id="92" dur="1" fill="hold">
                                          <p:stCondLst>
                                            <p:cond delay="0"/>
                                          </p:stCondLst>
                                        </p:cTn>
                                        <p:tgtEl>
                                          <p:spTgt spid="900">
                                            <p:txEl>
                                              <p:pRg st="7" end="7"/>
                                            </p:txEl>
                                          </p:spTgt>
                                        </p:tgtEl>
                                        <p:attrNameLst>
                                          <p:attrName>style.visibility</p:attrName>
                                        </p:attrNameLst>
                                      </p:cBhvr>
                                      <p:to>
                                        <p:strVal val="visible"/>
                                      </p:to>
                                    </p:set>
                                    <p:animEffect transition="in" filter="blinds(horizontal)">
                                      <p:cBhvr>
                                        <p:cTn id="93" dur="500"/>
                                        <p:tgtEl>
                                          <p:spTgt spid="900">
                                            <p:txEl>
                                              <p:pRg st="7" end="7"/>
                                            </p:txEl>
                                          </p:spTgt>
                                        </p:tgtEl>
                                      </p:cBhvr>
                                    </p:animEffect>
                                  </p:childTnLst>
                                </p:cTn>
                              </p:par>
                              <p:par>
                                <p:cTn id="94" presetID="3" presetClass="exit" presetSubtype="10" fill="hold" nodeType="withEffect">
                                  <p:stCondLst>
                                    <p:cond delay="0"/>
                                  </p:stCondLst>
                                  <p:childTnLst>
                                    <p:animEffect transition="out" filter="blinds(horizontal)">
                                      <p:cBhvr>
                                        <p:cTn id="95" dur="500"/>
                                        <p:tgtEl>
                                          <p:spTgt spid="942"/>
                                        </p:tgtEl>
                                      </p:cBhvr>
                                    </p:animEffect>
                                    <p:set>
                                      <p:cBhvr>
                                        <p:cTn id="96" dur="1" fill="hold">
                                          <p:stCondLst>
                                            <p:cond delay="499"/>
                                          </p:stCondLst>
                                        </p:cTn>
                                        <p:tgtEl>
                                          <p:spTgt spid="942"/>
                                        </p:tgtEl>
                                        <p:attrNameLst>
                                          <p:attrName>style.visibility</p:attrName>
                                        </p:attrNameLst>
                                      </p:cBhvr>
                                      <p:to>
                                        <p:strVal val="hidden"/>
                                      </p:to>
                                    </p:set>
                                  </p:childTnLst>
                                </p:cTn>
                              </p:par>
                              <p:par>
                                <p:cTn id="97" presetID="3" presetClass="entr" presetSubtype="10" fill="hold" grpId="0" nodeType="withEffect">
                                  <p:stCondLst>
                                    <p:cond delay="0"/>
                                  </p:stCondLst>
                                  <p:childTnLst>
                                    <p:set>
                                      <p:cBhvr>
                                        <p:cTn id="98" dur="1" fill="hold">
                                          <p:stCondLst>
                                            <p:cond delay="0"/>
                                          </p:stCondLst>
                                        </p:cTn>
                                        <p:tgtEl>
                                          <p:spTgt spid="950"/>
                                        </p:tgtEl>
                                        <p:attrNameLst>
                                          <p:attrName>style.visibility</p:attrName>
                                        </p:attrNameLst>
                                      </p:cBhvr>
                                      <p:to>
                                        <p:strVal val="visible"/>
                                      </p:to>
                                    </p:set>
                                    <p:animEffect transition="in" filter="blinds(horizontal)">
                                      <p:cBhvr>
                                        <p:cTn id="99" dur="500"/>
                                        <p:tgtEl>
                                          <p:spTgt spid="950"/>
                                        </p:tgtEl>
                                      </p:cBhvr>
                                    </p:animEffect>
                                  </p:childTnLst>
                                </p:cTn>
                              </p:par>
                            </p:childTnLst>
                          </p:cTn>
                        </p:par>
                      </p:childTnLst>
                    </p:cTn>
                  </p:par>
                  <p:par>
                    <p:cTn id="100" fill="hold">
                      <p:stCondLst>
                        <p:cond delay="indefinite"/>
                      </p:stCondLst>
                      <p:childTnLst>
                        <p:par>
                          <p:cTn id="101" fill="hold">
                            <p:stCondLst>
                              <p:cond delay="0"/>
                            </p:stCondLst>
                            <p:childTnLst>
                              <p:par>
                                <p:cTn id="102" presetID="3" presetClass="entr" presetSubtype="10" fill="hold" nodeType="clickEffect" nodePh="1">
                                  <p:stCondLst>
                                    <p:cond delay="0"/>
                                  </p:stCondLst>
                                  <p:endCondLst>
                                    <p:cond evt="begin" delay="0">
                                      <p:tn val="102"/>
                                    </p:cond>
                                  </p:endCondLst>
                                  <p:childTnLst>
                                    <p:set>
                                      <p:cBhvr>
                                        <p:cTn id="103" dur="1" fill="hold">
                                          <p:stCondLst>
                                            <p:cond delay="0"/>
                                          </p:stCondLst>
                                        </p:cTn>
                                        <p:tgtEl>
                                          <p:spTgt spid="29">
                                            <p:txEl>
                                              <p:pRg st="0" end="0"/>
                                            </p:txEl>
                                          </p:spTgt>
                                        </p:tgtEl>
                                        <p:attrNameLst>
                                          <p:attrName>style.visibility</p:attrName>
                                        </p:attrNameLst>
                                      </p:cBhvr>
                                      <p:to>
                                        <p:strVal val="visible"/>
                                      </p:to>
                                    </p:set>
                                    <p:animEffect transition="in" filter="blinds(horizontal)">
                                      <p:cBhvr>
                                        <p:cTn id="104" dur="500"/>
                                        <p:tgtEl>
                                          <p:spTgt spid="29">
                                            <p:txEl>
                                              <p:pRg st="0" end="0"/>
                                            </p:txEl>
                                          </p:spTgt>
                                        </p:tgtEl>
                                      </p:cBhvr>
                                    </p:animEffect>
                                  </p:childTnLst>
                                </p:cTn>
                              </p:par>
                            </p:childTnLst>
                          </p:cTn>
                        </p:par>
                      </p:childTnLst>
                    </p:cTn>
                  </p:par>
                  <p:par>
                    <p:cTn id="105" fill="hold">
                      <p:stCondLst>
                        <p:cond delay="indefinite"/>
                      </p:stCondLst>
                      <p:childTnLst>
                        <p:par>
                          <p:cTn id="106" fill="hold">
                            <p:stCondLst>
                              <p:cond delay="0"/>
                            </p:stCondLst>
                            <p:childTnLst>
                              <p:par>
                                <p:cTn id="107" presetID="3" presetClass="entr" presetSubtype="10" fill="hold" nodeType="clickEffect">
                                  <p:stCondLst>
                                    <p:cond delay="0"/>
                                  </p:stCondLst>
                                  <p:childTnLst>
                                    <p:set>
                                      <p:cBhvr>
                                        <p:cTn id="108" dur="1" fill="hold">
                                          <p:stCondLst>
                                            <p:cond delay="0"/>
                                          </p:stCondLst>
                                        </p:cTn>
                                        <p:tgtEl>
                                          <p:spTgt spid="30">
                                            <p:txEl>
                                              <p:pRg st="0" end="0"/>
                                            </p:txEl>
                                          </p:spTgt>
                                        </p:tgtEl>
                                        <p:attrNameLst>
                                          <p:attrName>style.visibility</p:attrName>
                                        </p:attrNameLst>
                                      </p:cBhvr>
                                      <p:to>
                                        <p:strVal val="visible"/>
                                      </p:to>
                                    </p:set>
                                    <p:animEffect transition="in" filter="blinds(horizontal)">
                                      <p:cBhvr>
                                        <p:cTn id="109" dur="500"/>
                                        <p:tgtEl>
                                          <p:spTgt spid="3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3" grpId="0" animBg="1"/>
      <p:bldP spid="933" grpId="1" animBg="1"/>
      <p:bldP spid="933" grpId="2" animBg="1"/>
      <p:bldP spid="933" grpId="3" animBg="1"/>
      <p:bldP spid="937" grpId="0" animBg="1"/>
      <p:bldP spid="937" grpId="1" animBg="1"/>
      <p:bldP spid="950"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业务随行实施效果对比</a:t>
            </a:r>
            <a:endParaRPr lang="zh-CN" altLang="en-US" dirty="0" smtClean="0">
              <a:latin typeface="微软雅黑" panose="020B0503020204020204" pitchFamily="34" charset="-122"/>
              <a:ea typeface="微软雅黑" panose="020B0503020204020204" pitchFamily="34" charset="-122"/>
            </a:endParaRPr>
          </a:p>
        </p:txBody>
      </p:sp>
      <p:graphicFrame>
        <p:nvGraphicFramePr>
          <p:cNvPr id="3" name="表格 2"/>
          <p:cNvGraphicFramePr>
            <a:graphicFrameLocks noGrp="1"/>
          </p:cNvGraphicFramePr>
          <p:nvPr/>
        </p:nvGraphicFramePr>
        <p:xfrm>
          <a:off x="660399" y="726440"/>
          <a:ext cx="8148639" cy="3886200"/>
        </p:xfrm>
        <a:graphic>
          <a:graphicData uri="http://schemas.openxmlformats.org/drawingml/2006/table">
            <a:tbl>
              <a:tblPr firstRow="1" bandRow="1">
                <a:tableStyleId>{5C22544A-7EE6-4342-B048-85BDC9FD1C3A}</a:tableStyleId>
              </a:tblPr>
              <a:tblGrid>
                <a:gridCol w="855981"/>
                <a:gridCol w="1021080"/>
                <a:gridCol w="3078480"/>
                <a:gridCol w="3193098"/>
              </a:tblGrid>
              <a:tr h="0">
                <a:tc>
                  <a:txBody>
                    <a:bodyPr/>
                    <a:lstStyle/>
                    <a:p>
                      <a:r>
                        <a:rPr lang="zh-CN" altLang="en-US" sz="1200" dirty="0" smtClean="0"/>
                        <a:t>运维阶段</a:t>
                      </a:r>
                      <a:endParaRPr lang="zh-CN" altLang="en-US" sz="1200" dirty="0"/>
                    </a:p>
                  </a:txBody>
                  <a:tcPr/>
                </a:tc>
                <a:tc>
                  <a:txBody>
                    <a:bodyPr/>
                    <a:lstStyle/>
                    <a:p>
                      <a:r>
                        <a:rPr lang="zh-CN" altLang="en-US" sz="1200" dirty="0" smtClean="0"/>
                        <a:t>项目</a:t>
                      </a:r>
                      <a:endParaRPr lang="zh-CN" altLang="en-US" sz="1200" dirty="0"/>
                    </a:p>
                  </a:txBody>
                  <a:tcPr/>
                </a:tc>
                <a:tc>
                  <a:txBody>
                    <a:bodyPr/>
                    <a:lstStyle/>
                    <a:p>
                      <a:r>
                        <a:rPr lang="zh-CN" altLang="en-US" sz="1200" dirty="0" smtClean="0"/>
                        <a:t>传统网络</a:t>
                      </a:r>
                      <a:endParaRPr lang="zh-CN" altLang="en-US" sz="1200" dirty="0"/>
                    </a:p>
                  </a:txBody>
                  <a:tcPr/>
                </a:tc>
                <a:tc>
                  <a:txBody>
                    <a:bodyPr/>
                    <a:lstStyle/>
                    <a:p>
                      <a:r>
                        <a:rPr lang="zh-CN" altLang="en-US" sz="1200" dirty="0" smtClean="0"/>
                        <a:t>业务随行</a:t>
                      </a:r>
                      <a:endParaRPr lang="zh-CN" altLang="en-US" sz="1200" dirty="0"/>
                    </a:p>
                  </a:txBody>
                  <a:tcPr/>
                </a:tc>
              </a:tr>
              <a:tr h="0">
                <a:tc rowSpan="3">
                  <a:txBody>
                    <a:bodyPr/>
                    <a:lstStyle/>
                    <a:p>
                      <a:r>
                        <a:rPr lang="zh-CN" altLang="en-US" sz="900" dirty="0" smtClean="0"/>
                        <a:t>预部署</a:t>
                      </a:r>
                      <a:endParaRPr lang="zh-CN" altLang="en-US" sz="900" dirty="0"/>
                    </a:p>
                  </a:txBody>
                  <a:tcPr/>
                </a:tc>
                <a:tc>
                  <a:txBody>
                    <a:bodyPr/>
                    <a:lstStyle/>
                    <a:p>
                      <a:r>
                        <a:rPr lang="zh-CN" altLang="en-US" sz="900" dirty="0" smtClean="0"/>
                        <a:t>网络规划</a:t>
                      </a:r>
                      <a:endParaRPr lang="zh-CN" altLang="en-US" sz="900" dirty="0"/>
                    </a:p>
                  </a:txBody>
                  <a:tcPr/>
                </a:tc>
                <a:tc>
                  <a:txBody>
                    <a:bodyPr/>
                    <a:lstStyle/>
                    <a:p>
                      <a:pPr marL="92075" indent="-92075">
                        <a:buFont typeface="Arial" panose="020B0604020202020204" pitchFamily="34" charset="0"/>
                        <a:buChar char="•"/>
                      </a:pPr>
                      <a:r>
                        <a:rPr lang="zh-CN" altLang="en-US" sz="900" dirty="0" smtClean="0"/>
                        <a:t>根据组织结构与业务场景对用户分类</a:t>
                      </a:r>
                      <a:endParaRPr lang="en-US" altLang="zh-CN" sz="900" dirty="0" smtClean="0"/>
                    </a:p>
                    <a:p>
                      <a:pPr marL="92075" indent="-92075">
                        <a:buFont typeface="Arial" panose="020B0604020202020204" pitchFamily="34" charset="0"/>
                        <a:buChar char="•"/>
                      </a:pPr>
                      <a:r>
                        <a:rPr lang="zh-CN" altLang="en-US" sz="900" dirty="0" smtClean="0"/>
                        <a:t>根据分类安排工位，相应地在接入交换机上为每类用户配置一个</a:t>
                      </a:r>
                      <a:r>
                        <a:rPr lang="en-US" altLang="zh-CN" sz="900" dirty="0" smtClean="0"/>
                        <a:t>VLAN</a:t>
                      </a:r>
                      <a:r>
                        <a:rPr lang="zh-CN" altLang="en-US" sz="900" dirty="0" smtClean="0"/>
                        <a:t>，并为每个</a:t>
                      </a:r>
                      <a:r>
                        <a:rPr lang="en-US" altLang="zh-CN" sz="900" dirty="0" smtClean="0"/>
                        <a:t>VLAN</a:t>
                      </a:r>
                      <a:r>
                        <a:rPr lang="zh-CN" altLang="en-US" sz="900" dirty="0" smtClean="0"/>
                        <a:t>预留</a:t>
                      </a:r>
                      <a:r>
                        <a:rPr lang="en-US" altLang="zh-CN" sz="900" dirty="0" smtClean="0"/>
                        <a:t>DHCP</a:t>
                      </a:r>
                      <a:r>
                        <a:rPr lang="zh-CN" altLang="en-US" sz="900" dirty="0" smtClean="0"/>
                        <a:t>地址池。</a:t>
                      </a:r>
                      <a:endParaRPr lang="en-US" altLang="zh-CN" sz="900" dirty="0" smtClean="0"/>
                    </a:p>
                  </a:txBody>
                  <a:tcPr/>
                </a:tc>
                <a:tc>
                  <a:txBody>
                    <a:bodyPr/>
                    <a:lstStyle/>
                    <a:p>
                      <a:pPr marL="92075" marR="0" indent="-92075" algn="l" defTabSz="913765" rtl="0" eaLnBrk="1" fontAlgn="auto" latinLnBrk="0" hangingPunct="1">
                        <a:lnSpc>
                          <a:spcPct val="100000"/>
                        </a:lnSpc>
                        <a:spcBef>
                          <a:spcPts val="0"/>
                        </a:spcBef>
                        <a:spcAft>
                          <a:spcPts val="0"/>
                        </a:spcAft>
                        <a:buClrTx/>
                        <a:buSzTx/>
                        <a:buFont typeface="Arial" panose="020B0604020202020204" pitchFamily="34" charset="0"/>
                        <a:buChar char="•"/>
                        <a:defRPr/>
                      </a:pPr>
                      <a:r>
                        <a:rPr lang="zh-CN" altLang="en-US" sz="900" dirty="0" smtClean="0"/>
                        <a:t>根据组织结构与业务场景对用户分类，并创建对应的安全组。</a:t>
                      </a:r>
                      <a:endParaRPr lang="en-US" altLang="zh-CN" sz="900" dirty="0" smtClean="0"/>
                    </a:p>
                    <a:p>
                      <a:pPr marL="92075" marR="0" indent="-92075" algn="l" defTabSz="913765" rtl="0" eaLnBrk="1" fontAlgn="auto" latinLnBrk="0" hangingPunct="1">
                        <a:lnSpc>
                          <a:spcPct val="100000"/>
                        </a:lnSpc>
                        <a:spcBef>
                          <a:spcPts val="0"/>
                        </a:spcBef>
                        <a:spcAft>
                          <a:spcPts val="0"/>
                        </a:spcAft>
                        <a:buClrTx/>
                        <a:buSzTx/>
                        <a:buFont typeface="Arial" panose="020B0604020202020204" pitchFamily="34" charset="0"/>
                        <a:buChar char="•"/>
                        <a:defRPr/>
                      </a:pPr>
                      <a:r>
                        <a:rPr lang="zh-CN" altLang="en-US" sz="900" dirty="0" smtClean="0"/>
                        <a:t>直接按照</a:t>
                      </a:r>
                      <a:r>
                        <a:rPr lang="en-US" altLang="zh-CN" sz="900" dirty="0" smtClean="0"/>
                        <a:t>200</a:t>
                      </a:r>
                      <a:r>
                        <a:rPr lang="zh-CN" altLang="en-US" sz="900" dirty="0" smtClean="0"/>
                        <a:t>个物理接口一个</a:t>
                      </a:r>
                      <a:r>
                        <a:rPr lang="en-US" altLang="zh-CN" sz="900" dirty="0" smtClean="0"/>
                        <a:t>VLAN</a:t>
                      </a:r>
                      <a:r>
                        <a:rPr lang="zh-CN" altLang="en-US" sz="900" dirty="0" smtClean="0"/>
                        <a:t>的原则静态配置</a:t>
                      </a:r>
                      <a:r>
                        <a:rPr lang="en-US" altLang="zh-CN" sz="900" dirty="0" smtClean="0"/>
                        <a:t>VLAN</a:t>
                      </a:r>
                      <a:r>
                        <a:rPr lang="zh-CN" altLang="en-US" sz="900" dirty="0" smtClean="0"/>
                        <a:t>，并预留</a:t>
                      </a:r>
                      <a:r>
                        <a:rPr lang="en-US" altLang="zh-CN" sz="900" dirty="0" smtClean="0"/>
                        <a:t>DHCP</a:t>
                      </a:r>
                      <a:r>
                        <a:rPr lang="zh-CN" altLang="en-US" sz="900" dirty="0" smtClean="0"/>
                        <a:t>地址池。</a:t>
                      </a:r>
                      <a:endParaRPr lang="en-US" altLang="zh-CN" sz="900" dirty="0" smtClean="0"/>
                    </a:p>
                  </a:txBody>
                  <a:tcPr/>
                </a:tc>
              </a:tr>
              <a:tr h="0">
                <a:tc vMerge="1">
                  <a:tcPr/>
                </a:tc>
                <a:tc>
                  <a:txBody>
                    <a:bodyPr/>
                    <a:lstStyle/>
                    <a:p>
                      <a:r>
                        <a:rPr lang="zh-CN" altLang="en-US" sz="900" dirty="0" smtClean="0"/>
                        <a:t>认证授权配置</a:t>
                      </a:r>
                      <a:endParaRPr lang="zh-CN" altLang="en-US" sz="900" dirty="0"/>
                    </a:p>
                  </a:txBody>
                  <a:tcPr/>
                </a:tc>
                <a:tc>
                  <a:txBody>
                    <a:bodyPr/>
                    <a:lstStyle/>
                    <a:p>
                      <a:pPr marL="92075" indent="-92075">
                        <a:buFont typeface="Arial" panose="020B0604020202020204" pitchFamily="34" charset="0"/>
                        <a:buChar char="•"/>
                      </a:pPr>
                      <a:r>
                        <a:rPr lang="zh-CN" altLang="en-US" sz="900" dirty="0" smtClean="0"/>
                        <a:t>将接入交换机作为认证点，数量多，配置工作量大，管理复杂。</a:t>
                      </a:r>
                      <a:endParaRPr lang="zh-CN" altLang="en-US" sz="900" dirty="0"/>
                    </a:p>
                  </a:txBody>
                  <a:tcPr/>
                </a:tc>
                <a:tc>
                  <a:txBody>
                    <a:bodyPr/>
                    <a:lstStyle/>
                    <a:p>
                      <a:pPr marL="92075" indent="-92075">
                        <a:buFont typeface="Arial" panose="020B0604020202020204" pitchFamily="34" charset="0"/>
                        <a:buChar char="•"/>
                      </a:pPr>
                      <a:r>
                        <a:rPr lang="zh-CN" altLang="en-US" sz="900" dirty="0" smtClean="0"/>
                        <a:t>将汇聚或核心交换机作为认证点，数量少，管理简单。</a:t>
                      </a:r>
                      <a:endParaRPr lang="zh-CN" altLang="en-US" sz="900" dirty="0"/>
                    </a:p>
                  </a:txBody>
                  <a:tcPr/>
                </a:tc>
              </a:tr>
              <a:tr h="0">
                <a:tc vMerge="1">
                  <a:tcPr/>
                </a:tc>
                <a:tc>
                  <a:txBody>
                    <a:bodyPr/>
                    <a:lstStyle/>
                    <a:p>
                      <a:r>
                        <a:rPr lang="zh-CN" altLang="en-US" sz="900" dirty="0" smtClean="0"/>
                        <a:t>业务策略配置</a:t>
                      </a:r>
                      <a:endParaRPr lang="zh-CN" altLang="en-US" sz="900" dirty="0"/>
                    </a:p>
                  </a:txBody>
                  <a:tcPr/>
                </a:tc>
                <a:tc>
                  <a:txBody>
                    <a:bodyPr/>
                    <a:lstStyle/>
                    <a:p>
                      <a:pPr marL="92075" indent="-92075">
                        <a:buFont typeface="Arial" panose="020B0604020202020204" pitchFamily="34" charset="0"/>
                        <a:buChar char="•"/>
                      </a:pPr>
                      <a:r>
                        <a:rPr lang="zh-CN" altLang="en-US" sz="900" dirty="0" smtClean="0"/>
                        <a:t>逐台接入交换机上为每类用户配置相应的权限控制</a:t>
                      </a:r>
                      <a:r>
                        <a:rPr lang="en-US" altLang="zh-CN" sz="900" dirty="0" smtClean="0"/>
                        <a:t>ACL</a:t>
                      </a:r>
                      <a:r>
                        <a:rPr lang="zh-CN" altLang="en-US" sz="900" dirty="0" smtClean="0"/>
                        <a:t>。</a:t>
                      </a:r>
                      <a:endParaRPr lang="en-US" altLang="zh-CN" sz="900" dirty="0" smtClean="0"/>
                    </a:p>
                    <a:p>
                      <a:pPr marL="92075" marR="0" indent="-92075" algn="l" defTabSz="913765" rtl="0" eaLnBrk="1" fontAlgn="auto" latinLnBrk="0" hangingPunct="1">
                        <a:lnSpc>
                          <a:spcPct val="100000"/>
                        </a:lnSpc>
                        <a:spcBef>
                          <a:spcPts val="0"/>
                        </a:spcBef>
                        <a:spcAft>
                          <a:spcPts val="0"/>
                        </a:spcAft>
                        <a:buClrTx/>
                        <a:buSzTx/>
                        <a:buFont typeface="Arial" panose="020B0604020202020204" pitchFamily="34" charset="0"/>
                        <a:buChar char="•"/>
                        <a:defRPr/>
                      </a:pPr>
                      <a:r>
                        <a:rPr lang="en-US" altLang="zh-CN" sz="900" dirty="0" smtClean="0"/>
                        <a:t>ACL</a:t>
                      </a:r>
                      <a:r>
                        <a:rPr lang="zh-CN" altLang="en-US" sz="900" dirty="0" smtClean="0"/>
                        <a:t>中必须配置流量的目的</a:t>
                      </a:r>
                      <a:r>
                        <a:rPr lang="en-US" altLang="zh-CN" sz="900" dirty="0" smtClean="0"/>
                        <a:t>IP</a:t>
                      </a:r>
                      <a:r>
                        <a:rPr lang="zh-CN" altLang="en-US" sz="900" dirty="0" smtClean="0"/>
                        <a:t>地址。</a:t>
                      </a:r>
                      <a:endParaRPr lang="zh-CN" altLang="en-US" sz="900" dirty="0" smtClean="0"/>
                    </a:p>
                    <a:p>
                      <a:pPr marL="92075" indent="-92075">
                        <a:buFont typeface="Arial" panose="020B0604020202020204" pitchFamily="34" charset="0"/>
                        <a:buChar char="•"/>
                      </a:pPr>
                      <a:r>
                        <a:rPr lang="zh-CN" altLang="en-US" sz="900" dirty="0" smtClean="0"/>
                        <a:t>逐台边界防火墙上根据“用户</a:t>
                      </a:r>
                      <a:r>
                        <a:rPr lang="en-US" altLang="zh-CN" sz="900" dirty="0" smtClean="0">
                          <a:sym typeface="Wingdings" panose="05000000000000000000" pitchFamily="2" charset="2"/>
                        </a:rPr>
                        <a:t>VLANIP</a:t>
                      </a:r>
                      <a:r>
                        <a:rPr lang="zh-CN" altLang="en-US" sz="900" dirty="0" smtClean="0">
                          <a:sym typeface="Wingdings" panose="05000000000000000000" pitchFamily="2" charset="2"/>
                        </a:rPr>
                        <a:t>网段</a:t>
                      </a:r>
                      <a:r>
                        <a:rPr lang="zh-CN" altLang="en-US" sz="900" dirty="0" smtClean="0"/>
                        <a:t>”的逐一映射关系，配置基于</a:t>
                      </a:r>
                      <a:r>
                        <a:rPr lang="en-US" altLang="zh-CN" sz="900" dirty="0" smtClean="0"/>
                        <a:t>IP</a:t>
                      </a:r>
                      <a:r>
                        <a:rPr lang="zh-CN" altLang="en-US" sz="900" dirty="0" smtClean="0"/>
                        <a:t>网段的业务策略。</a:t>
                      </a:r>
                      <a:endParaRPr lang="zh-CN" altLang="en-US" sz="900" dirty="0"/>
                    </a:p>
                  </a:txBody>
                  <a:tcPr/>
                </a:tc>
                <a:tc>
                  <a:txBody>
                    <a:bodyPr/>
                    <a:lstStyle/>
                    <a:p>
                      <a:pPr marL="92075" indent="-92075">
                        <a:buFont typeface="Arial" panose="020B0604020202020204" pitchFamily="34" charset="0"/>
                        <a:buChar char="•"/>
                      </a:pPr>
                      <a:r>
                        <a:rPr lang="zh-CN" altLang="en-US" sz="900" dirty="0" smtClean="0"/>
                        <a:t>将认证点交换机（汇聚</a:t>
                      </a:r>
                      <a:r>
                        <a:rPr lang="en-US" altLang="zh-CN" sz="900" dirty="0" smtClean="0"/>
                        <a:t>/</a:t>
                      </a:r>
                      <a:r>
                        <a:rPr lang="zh-CN" altLang="en-US" sz="900" dirty="0" smtClean="0"/>
                        <a:t>核心）和边界防火墙添加到</a:t>
                      </a:r>
                      <a:r>
                        <a:rPr lang="en-US" altLang="zh-CN" sz="900" dirty="0" smtClean="0"/>
                        <a:t>Controller</a:t>
                      </a:r>
                      <a:r>
                        <a:rPr lang="zh-CN" altLang="en-US" sz="900" dirty="0" smtClean="0"/>
                        <a:t>中。</a:t>
                      </a:r>
                      <a:endParaRPr lang="en-US" altLang="zh-CN" sz="900" dirty="0" smtClean="0"/>
                    </a:p>
                    <a:p>
                      <a:pPr marL="92075" indent="-92075">
                        <a:buFont typeface="Arial" panose="020B0604020202020204" pitchFamily="34" charset="0"/>
                        <a:buChar char="•"/>
                      </a:pPr>
                      <a:r>
                        <a:rPr lang="zh-CN" altLang="en-US" sz="900" dirty="0" smtClean="0"/>
                        <a:t>在</a:t>
                      </a:r>
                      <a:r>
                        <a:rPr lang="en-US" altLang="zh-CN" sz="900" dirty="0" smtClean="0"/>
                        <a:t>Controller</a:t>
                      </a:r>
                      <a:r>
                        <a:rPr lang="zh-CN" altLang="en-US" sz="900" dirty="0" smtClean="0"/>
                        <a:t>上配置基于安全组的业务策略。</a:t>
                      </a:r>
                      <a:endParaRPr lang="en-US" altLang="zh-CN" sz="900" dirty="0" smtClean="0"/>
                    </a:p>
                    <a:p>
                      <a:pPr marL="92075" indent="-92075">
                        <a:buFont typeface="Arial" panose="020B0604020202020204" pitchFamily="34" charset="0"/>
                        <a:buChar char="•"/>
                      </a:pPr>
                      <a:r>
                        <a:rPr lang="zh-CN" altLang="en-US" sz="900" dirty="0" smtClean="0"/>
                        <a:t>由</a:t>
                      </a:r>
                      <a:r>
                        <a:rPr lang="en-US" altLang="zh-CN" sz="900" dirty="0" smtClean="0"/>
                        <a:t>Controller</a:t>
                      </a:r>
                      <a:r>
                        <a:rPr lang="zh-CN" altLang="en-US" sz="900" dirty="0" smtClean="0"/>
                        <a:t>自动将业务策略下发至执行点设备上。</a:t>
                      </a:r>
                      <a:endParaRPr lang="zh-CN" altLang="en-US" sz="900" dirty="0"/>
                    </a:p>
                  </a:txBody>
                  <a:tcPr/>
                </a:tc>
              </a:tr>
              <a:tr h="0">
                <a:tc rowSpan="3">
                  <a:txBody>
                    <a:bodyPr/>
                    <a:lstStyle/>
                    <a:p>
                      <a:r>
                        <a:rPr lang="zh-CN" altLang="en-US" sz="900" dirty="0" smtClean="0"/>
                        <a:t>系统运行</a:t>
                      </a:r>
                      <a:endParaRPr lang="zh-CN" altLang="en-US" sz="900" dirty="0"/>
                    </a:p>
                  </a:txBody>
                  <a:tcPr/>
                </a:tc>
                <a:tc>
                  <a:txBody>
                    <a:bodyPr/>
                    <a:lstStyle/>
                    <a:p>
                      <a:r>
                        <a:rPr lang="zh-CN" altLang="en-US" sz="900" dirty="0" smtClean="0"/>
                        <a:t>基于用户的权限控制</a:t>
                      </a:r>
                      <a:endParaRPr lang="zh-CN" altLang="en-US" sz="900" dirty="0"/>
                    </a:p>
                  </a:txBody>
                  <a:tcPr/>
                </a:tc>
                <a:tc>
                  <a:txBody>
                    <a:bodyPr/>
                    <a:lstStyle/>
                    <a:p>
                      <a:pPr marL="92075" indent="-92075">
                        <a:buFont typeface="Arial" panose="020B0604020202020204" pitchFamily="34" charset="0"/>
                        <a:buChar char="•"/>
                      </a:pPr>
                      <a:r>
                        <a:rPr lang="zh-CN" altLang="en-US" sz="900" dirty="0" smtClean="0"/>
                        <a:t>只有认证点可以进行权限控制</a:t>
                      </a:r>
                      <a:endParaRPr lang="en-US" altLang="zh-CN" sz="900" dirty="0" smtClean="0"/>
                    </a:p>
                  </a:txBody>
                  <a:tcPr/>
                </a:tc>
                <a:tc>
                  <a:txBody>
                    <a:bodyPr/>
                    <a:lstStyle/>
                    <a:p>
                      <a:pPr marL="92075" indent="-92075">
                        <a:buFont typeface="Arial" panose="020B0604020202020204" pitchFamily="34" charset="0"/>
                        <a:buChar char="•"/>
                      </a:pPr>
                      <a:r>
                        <a:rPr lang="zh-CN" altLang="en-US" sz="900" dirty="0" smtClean="0"/>
                        <a:t>认证点交换机和边界防火墙都可以进行基于用户的权限控制。</a:t>
                      </a:r>
                      <a:endParaRPr lang="zh-CN" altLang="en-US" sz="900" dirty="0"/>
                    </a:p>
                  </a:txBody>
                  <a:tcPr/>
                </a:tc>
              </a:tr>
              <a:tr h="0">
                <a:tc vMerge="1">
                  <a:tcPr/>
                </a:tc>
                <a:tc>
                  <a:txBody>
                    <a:bodyPr/>
                    <a:lstStyle/>
                    <a:p>
                      <a:r>
                        <a:rPr lang="zh-CN" altLang="en-US" sz="900" dirty="0" smtClean="0"/>
                        <a:t>基于用户的业务引流</a:t>
                      </a:r>
                      <a:endParaRPr lang="zh-CN" altLang="en-US" sz="900" dirty="0"/>
                    </a:p>
                  </a:txBody>
                  <a:tcPr/>
                </a:tc>
                <a:tc>
                  <a:txBody>
                    <a:bodyPr/>
                    <a:lstStyle/>
                    <a:p>
                      <a:pPr marL="92075" indent="-92075">
                        <a:buFont typeface="Arial" panose="020B0604020202020204" pitchFamily="34" charset="0"/>
                        <a:buChar char="•"/>
                      </a:pPr>
                      <a:r>
                        <a:rPr lang="zh-CN" altLang="en-US" sz="900" dirty="0" smtClean="0"/>
                        <a:t>不支持，只能基于静态</a:t>
                      </a:r>
                      <a:r>
                        <a:rPr lang="en-US" altLang="zh-CN" sz="900" dirty="0" smtClean="0"/>
                        <a:t>IP</a:t>
                      </a:r>
                      <a:r>
                        <a:rPr lang="zh-CN" altLang="en-US" sz="900" dirty="0" smtClean="0"/>
                        <a:t>地址进行引流，并且只能引流至直连设备上。</a:t>
                      </a:r>
                      <a:endParaRPr lang="zh-CN" altLang="en-US" sz="900" dirty="0"/>
                    </a:p>
                  </a:txBody>
                  <a:tcPr/>
                </a:tc>
                <a:tc>
                  <a:txBody>
                    <a:bodyPr/>
                    <a:lstStyle/>
                    <a:p>
                      <a:pPr marL="92075" indent="-92075">
                        <a:buFont typeface="Arial" panose="020B0604020202020204" pitchFamily="34" charset="0"/>
                        <a:buChar char="•"/>
                      </a:pPr>
                      <a:r>
                        <a:rPr lang="zh-CN" altLang="en-US" sz="900" dirty="0" smtClean="0"/>
                        <a:t>结合</a:t>
                      </a:r>
                      <a:r>
                        <a:rPr lang="en-US" altLang="zh-CN" sz="900" dirty="0" smtClean="0"/>
                        <a:t>MSV</a:t>
                      </a:r>
                      <a:r>
                        <a:rPr lang="zh-CN" altLang="en-US" sz="900" dirty="0" smtClean="0"/>
                        <a:t>可以实现基于用户的多业务编排。</a:t>
                      </a:r>
                      <a:endParaRPr lang="en-US" altLang="zh-CN" sz="900" dirty="0" smtClean="0"/>
                    </a:p>
                    <a:p>
                      <a:pPr marL="92075" indent="-92075">
                        <a:buFont typeface="Arial" panose="020B0604020202020204" pitchFamily="34" charset="0"/>
                        <a:buChar char="•"/>
                      </a:pPr>
                      <a:r>
                        <a:rPr lang="zh-CN" altLang="en-US" sz="900" dirty="0" smtClean="0"/>
                        <a:t>安全设备与调度点只需三层可达即可。</a:t>
                      </a:r>
                      <a:endParaRPr lang="zh-CN" altLang="en-US" sz="900" dirty="0"/>
                    </a:p>
                  </a:txBody>
                  <a:tcPr/>
                </a:tc>
              </a:tr>
              <a:tr h="0">
                <a:tc vMerge="1">
                  <a:tcPr/>
                </a:tc>
                <a:tc>
                  <a:txBody>
                    <a:bodyPr/>
                    <a:lstStyle/>
                    <a:p>
                      <a:r>
                        <a:rPr lang="zh-CN" altLang="en-US" sz="900" dirty="0" smtClean="0"/>
                        <a:t>基于用户的体验保证</a:t>
                      </a:r>
                      <a:endParaRPr lang="zh-CN" altLang="en-US" sz="900" dirty="0"/>
                    </a:p>
                  </a:txBody>
                  <a:tcPr/>
                </a:tc>
                <a:tc>
                  <a:txBody>
                    <a:bodyPr/>
                    <a:lstStyle/>
                    <a:p>
                      <a:pPr marL="92075" indent="-92075">
                        <a:buFont typeface="Arial" panose="020B0604020202020204" pitchFamily="34" charset="0"/>
                        <a:buChar char="•"/>
                      </a:pPr>
                      <a:r>
                        <a:rPr lang="zh-CN" altLang="en-US" sz="900" dirty="0" smtClean="0"/>
                        <a:t>不支持，只能基于</a:t>
                      </a:r>
                      <a:r>
                        <a:rPr lang="en-US" altLang="zh-CN" sz="900" dirty="0" smtClean="0"/>
                        <a:t>IP</a:t>
                      </a:r>
                      <a:r>
                        <a:rPr lang="zh-CN" altLang="en-US" sz="900" dirty="0" smtClean="0"/>
                        <a:t>地址、报文优先级等字段进行</a:t>
                      </a:r>
                      <a:r>
                        <a:rPr lang="en-US" altLang="zh-CN" sz="900" dirty="0" err="1" smtClean="0"/>
                        <a:t>QoS</a:t>
                      </a:r>
                      <a:r>
                        <a:rPr lang="zh-CN" altLang="en-US" sz="900" dirty="0" smtClean="0"/>
                        <a:t>。</a:t>
                      </a:r>
                      <a:endParaRPr lang="zh-CN" altLang="en-US" sz="900" dirty="0"/>
                    </a:p>
                  </a:txBody>
                  <a:tcPr/>
                </a:tc>
                <a:tc>
                  <a:txBody>
                    <a:bodyPr/>
                    <a:lstStyle/>
                    <a:p>
                      <a:pPr marL="92075" indent="-92075">
                        <a:buFont typeface="Arial" panose="020B0604020202020204" pitchFamily="34" charset="0"/>
                        <a:buChar char="•"/>
                      </a:pPr>
                      <a:r>
                        <a:rPr lang="en-US" altLang="zh-CN" sz="900" dirty="0" smtClean="0"/>
                        <a:t>Controller</a:t>
                      </a:r>
                      <a:r>
                        <a:rPr lang="zh-CN" altLang="en-US" sz="900" dirty="0" smtClean="0"/>
                        <a:t>统一配置，边界防火墙和</a:t>
                      </a:r>
                      <a:r>
                        <a:rPr lang="en-US" altLang="zh-CN" sz="900" dirty="0" smtClean="0"/>
                        <a:t>SVN</a:t>
                      </a:r>
                      <a:r>
                        <a:rPr lang="zh-CN" altLang="en-US" sz="900" dirty="0" smtClean="0"/>
                        <a:t>保障</a:t>
                      </a:r>
                      <a:r>
                        <a:rPr lang="en-US" altLang="zh-CN" sz="900" dirty="0" smtClean="0"/>
                        <a:t>VIP</a:t>
                      </a:r>
                      <a:r>
                        <a:rPr lang="zh-CN" altLang="en-US" sz="900" dirty="0" smtClean="0"/>
                        <a:t>用户流量优先转发。</a:t>
                      </a:r>
                      <a:endParaRPr lang="en-US" altLang="zh-CN" sz="900" dirty="0" smtClean="0"/>
                    </a:p>
                    <a:p>
                      <a:pPr marL="92075" indent="-92075">
                        <a:buFont typeface="Arial" panose="020B0604020202020204" pitchFamily="34" charset="0"/>
                        <a:buChar char="•"/>
                      </a:pPr>
                      <a:r>
                        <a:rPr lang="en-US" altLang="zh-CN" sz="900" dirty="0" smtClean="0"/>
                        <a:t>SSL</a:t>
                      </a:r>
                      <a:r>
                        <a:rPr lang="en-US" altLang="zh-CN" sz="900" baseline="0" dirty="0" smtClean="0"/>
                        <a:t> VPN</a:t>
                      </a:r>
                      <a:r>
                        <a:rPr lang="zh-CN" altLang="en-US" sz="900" baseline="0" dirty="0" smtClean="0"/>
                        <a:t>应用中，</a:t>
                      </a:r>
                      <a:r>
                        <a:rPr lang="en-US" altLang="zh-CN" sz="900" baseline="0" dirty="0" smtClean="0"/>
                        <a:t>VIP</a:t>
                      </a:r>
                      <a:r>
                        <a:rPr lang="zh-CN" altLang="en-US" sz="900" baseline="0" dirty="0" smtClean="0"/>
                        <a:t>用户优先上线。</a:t>
                      </a:r>
                      <a:endParaRPr lang="zh-CN" altLang="en-US" sz="900" dirty="0"/>
                    </a:p>
                  </a:txBody>
                  <a:tcPr/>
                </a:tc>
              </a:tr>
              <a:tr h="285432">
                <a:tc rowSpan="2">
                  <a:txBody>
                    <a:bodyPr/>
                    <a:lstStyle/>
                    <a:p>
                      <a:r>
                        <a:rPr lang="zh-CN" altLang="en-US" sz="900" dirty="0" smtClean="0"/>
                        <a:t>网络维护</a:t>
                      </a:r>
                      <a:endParaRPr lang="zh-CN" altLang="en-US" sz="900" dirty="0"/>
                    </a:p>
                  </a:txBody>
                  <a:tcPr/>
                </a:tc>
                <a:tc>
                  <a:txBody>
                    <a:bodyPr/>
                    <a:lstStyle/>
                    <a:p>
                      <a:r>
                        <a:rPr lang="zh-CN" altLang="en-US" sz="900" dirty="0" smtClean="0"/>
                        <a:t>增加或删除用户分类</a:t>
                      </a:r>
                      <a:endParaRPr lang="zh-CN" altLang="en-US" sz="900" dirty="0"/>
                    </a:p>
                  </a:txBody>
                  <a:tcPr/>
                </a:tc>
                <a:tc>
                  <a:txBody>
                    <a:bodyPr/>
                    <a:lstStyle/>
                    <a:p>
                      <a:pPr marL="92075" indent="-92075">
                        <a:buFont typeface="Arial" panose="020B0604020202020204" pitchFamily="34" charset="0"/>
                        <a:buChar char="•"/>
                      </a:pPr>
                      <a:r>
                        <a:rPr lang="zh-CN" altLang="en-US" sz="900" dirty="0" smtClean="0"/>
                        <a:t>在认证中心上增加或删除相应的授权规则。</a:t>
                      </a:r>
                      <a:endParaRPr lang="en-US" altLang="zh-CN" sz="900" dirty="0" smtClean="0"/>
                    </a:p>
                    <a:p>
                      <a:pPr marL="92075" indent="-92075">
                        <a:buFont typeface="Arial" panose="020B0604020202020204" pitchFamily="34" charset="0"/>
                        <a:buChar char="•"/>
                      </a:pPr>
                      <a:r>
                        <a:rPr lang="zh-CN" altLang="en-US" sz="900" dirty="0" smtClean="0"/>
                        <a:t>逐台交换机修改的</a:t>
                      </a:r>
                      <a:r>
                        <a:rPr lang="en-US" altLang="zh-CN" sz="900" dirty="0" smtClean="0"/>
                        <a:t>VLAN</a:t>
                      </a:r>
                      <a:r>
                        <a:rPr lang="zh-CN" altLang="en-US" sz="900" dirty="0" smtClean="0"/>
                        <a:t>和</a:t>
                      </a:r>
                      <a:r>
                        <a:rPr lang="en-US" altLang="zh-CN" sz="900" dirty="0" smtClean="0"/>
                        <a:t>IP</a:t>
                      </a:r>
                      <a:r>
                        <a:rPr lang="zh-CN" altLang="en-US" sz="900" dirty="0" smtClean="0"/>
                        <a:t>地址配置。</a:t>
                      </a:r>
                      <a:endParaRPr lang="en-US" altLang="zh-CN" sz="900" dirty="0" smtClean="0"/>
                    </a:p>
                    <a:p>
                      <a:pPr marL="92075" indent="-92075">
                        <a:buFont typeface="Arial" panose="020B0604020202020204" pitchFamily="34" charset="0"/>
                        <a:buChar char="•"/>
                      </a:pPr>
                      <a:r>
                        <a:rPr lang="zh-CN" altLang="en-US" sz="900" dirty="0" smtClean="0"/>
                        <a:t>逐台交换机和防火墙增加或删除</a:t>
                      </a:r>
                      <a:r>
                        <a:rPr lang="en-US" altLang="zh-CN" sz="900" dirty="0" smtClean="0"/>
                        <a:t>ACL</a:t>
                      </a:r>
                      <a:r>
                        <a:rPr lang="zh-CN" altLang="en-US" sz="900" dirty="0" smtClean="0"/>
                        <a:t>以及业务策略。</a:t>
                      </a:r>
                      <a:endParaRPr lang="en-US" altLang="zh-CN" sz="900" dirty="0" smtClean="0"/>
                    </a:p>
                  </a:txBody>
                  <a:tcPr/>
                </a:tc>
                <a:tc>
                  <a:txBody>
                    <a:bodyPr/>
                    <a:lstStyle/>
                    <a:p>
                      <a:pPr marL="92075" indent="-92075">
                        <a:buFont typeface="Arial" panose="020B0604020202020204" pitchFamily="34" charset="0"/>
                        <a:buChar char="•"/>
                      </a:pPr>
                      <a:r>
                        <a:rPr lang="zh-CN" altLang="en-US" sz="900" dirty="0" smtClean="0"/>
                        <a:t>在</a:t>
                      </a:r>
                      <a:r>
                        <a:rPr lang="en-US" altLang="zh-CN" sz="900" dirty="0" smtClean="0"/>
                        <a:t>Controller</a:t>
                      </a:r>
                      <a:r>
                        <a:rPr lang="zh-CN" altLang="en-US" sz="900" dirty="0" smtClean="0"/>
                        <a:t>上增加或删除对应的安全组。</a:t>
                      </a:r>
                      <a:endParaRPr lang="en-US" altLang="zh-CN" sz="900" dirty="0" smtClean="0"/>
                    </a:p>
                    <a:p>
                      <a:pPr marL="92075" indent="-92075">
                        <a:buFont typeface="Arial" panose="020B0604020202020204" pitchFamily="34" charset="0"/>
                        <a:buChar char="•"/>
                      </a:pPr>
                      <a:r>
                        <a:rPr lang="zh-CN" altLang="en-US" sz="900" dirty="0" smtClean="0"/>
                        <a:t>在</a:t>
                      </a:r>
                      <a:r>
                        <a:rPr lang="en-US" altLang="zh-CN" sz="900" dirty="0" smtClean="0"/>
                        <a:t>Controller</a:t>
                      </a:r>
                      <a:r>
                        <a:rPr lang="zh-CN" altLang="en-US" sz="900" dirty="0" smtClean="0"/>
                        <a:t>上增加或删除授权规则和安全组策略。</a:t>
                      </a:r>
                      <a:endParaRPr lang="zh-CN" altLang="en-US" sz="900" dirty="0"/>
                    </a:p>
                  </a:txBody>
                  <a:tcPr/>
                </a:tc>
              </a:tr>
              <a:tr h="0">
                <a:tc vMerge="1">
                  <a:tcPr/>
                </a:tc>
                <a:tc>
                  <a:txBody>
                    <a:bodyPr/>
                    <a:lstStyle/>
                    <a:p>
                      <a:r>
                        <a:rPr lang="zh-CN" altLang="en-US" sz="900" dirty="0" smtClean="0"/>
                        <a:t>修改用户权限</a:t>
                      </a:r>
                      <a:endParaRPr lang="zh-CN" altLang="en-US" sz="900" dirty="0"/>
                    </a:p>
                  </a:txBody>
                  <a:tcPr/>
                </a:tc>
                <a:tc>
                  <a:txBody>
                    <a:bodyPr/>
                    <a:lstStyle/>
                    <a:p>
                      <a:pPr marL="92075" indent="-92075">
                        <a:buFont typeface="Arial" panose="020B0604020202020204" pitchFamily="34" charset="0"/>
                        <a:buChar char="•"/>
                      </a:pPr>
                      <a:r>
                        <a:rPr lang="zh-CN" altLang="en-US" sz="900" dirty="0" smtClean="0"/>
                        <a:t>逐台交换机和防火墙修改</a:t>
                      </a:r>
                      <a:r>
                        <a:rPr lang="en-US" altLang="zh-CN" sz="900" dirty="0" smtClean="0"/>
                        <a:t>ACL</a:t>
                      </a:r>
                      <a:r>
                        <a:rPr lang="zh-CN" altLang="en-US" sz="900" dirty="0" smtClean="0"/>
                        <a:t>和业务策略。</a:t>
                      </a:r>
                      <a:endParaRPr lang="zh-CN" altLang="en-US" sz="900" dirty="0"/>
                    </a:p>
                  </a:txBody>
                  <a:tcPr/>
                </a:tc>
                <a:tc>
                  <a:txBody>
                    <a:bodyPr/>
                    <a:lstStyle/>
                    <a:p>
                      <a:pPr marL="92075" indent="-92075">
                        <a:buFont typeface="Arial" panose="020B0604020202020204" pitchFamily="34" charset="0"/>
                        <a:buChar char="•"/>
                      </a:pPr>
                      <a:r>
                        <a:rPr lang="zh-CN" altLang="en-US" sz="900" dirty="0" smtClean="0"/>
                        <a:t>在</a:t>
                      </a:r>
                      <a:r>
                        <a:rPr lang="en-US" altLang="zh-CN" sz="900" dirty="0" smtClean="0"/>
                        <a:t>Controller</a:t>
                      </a:r>
                      <a:r>
                        <a:rPr lang="zh-CN" altLang="en-US" sz="900" dirty="0" smtClean="0"/>
                        <a:t>上修改安全组成员或安全组策略。</a:t>
                      </a:r>
                      <a:endParaRPr lang="zh-CN" altLang="en-US" sz="900" dirty="0"/>
                    </a:p>
                  </a:txBody>
                  <a:tcPr/>
                </a:tc>
              </a:tr>
            </a:tbl>
          </a:graphicData>
        </a:graphic>
      </p:graphicFrame>
    </p:spTree>
  </p:cSld>
  <p:clrMapOvr>
    <a:masterClrMapping/>
  </p:clrMapOvr>
  <p:transition advClick="0" advTm="8000">
    <p:fade thruBlk="1"/>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421135" y="219142"/>
            <a:ext cx="8365056" cy="559338"/>
          </a:xfrm>
        </p:spPr>
        <p:txBody>
          <a:bodyPr/>
          <a:lstStyle/>
          <a:p>
            <a:r>
              <a:rPr lang="zh-CN" altLang="en-US" dirty="0" smtClean="0">
                <a:latin typeface="微软雅黑" panose="020B0503020204020204" pitchFamily="34" charset="-122"/>
                <a:ea typeface="微软雅黑" panose="020B0503020204020204" pitchFamily="34" charset="-122"/>
              </a:rPr>
              <a:t>业务随行关键技术汇总</a:t>
            </a:r>
            <a:endParaRPr lang="zh-CN" altLang="en-US" dirty="0">
              <a:latin typeface="微软雅黑" panose="020B0503020204020204" pitchFamily="34" charset="-122"/>
              <a:ea typeface="微软雅黑" panose="020B0503020204020204" pitchFamily="34" charset="-122"/>
            </a:endParaRPr>
          </a:p>
        </p:txBody>
      </p:sp>
      <p:grpSp>
        <p:nvGrpSpPr>
          <p:cNvPr id="3" name="组合 26"/>
          <p:cNvGrpSpPr/>
          <p:nvPr/>
        </p:nvGrpSpPr>
        <p:grpSpPr>
          <a:xfrm>
            <a:off x="666509" y="929338"/>
            <a:ext cx="2440966" cy="1503468"/>
            <a:chOff x="681749" y="929338"/>
            <a:chExt cx="2440966" cy="2093293"/>
          </a:xfrm>
        </p:grpSpPr>
        <p:sp>
          <p:nvSpPr>
            <p:cNvPr id="15" name="五边形 14"/>
            <p:cNvSpPr/>
            <p:nvPr/>
          </p:nvSpPr>
          <p:spPr>
            <a:xfrm>
              <a:off x="687887" y="929338"/>
              <a:ext cx="2164444" cy="1595302"/>
            </a:xfrm>
            <a:prstGeom prst="homePlate">
              <a:avLst>
                <a:gd name="adj" fmla="val 24923"/>
              </a:avLst>
            </a:prstGeom>
            <a:gradFill rotWithShape="1">
              <a:gsLst>
                <a:gs pos="0">
                  <a:srgbClr val="FFFFFF">
                    <a:lumMod val="50000"/>
                  </a:srgbClr>
                </a:gs>
                <a:gs pos="80000">
                  <a:srgbClr val="FFFFFF">
                    <a:lumMod val="75000"/>
                  </a:srgbClr>
                </a:gs>
                <a:gs pos="100000">
                  <a:srgbClr val="FFFFFF">
                    <a:lumMod val="85000"/>
                  </a:srgbClr>
                </a:gs>
              </a:gsLst>
              <a:lin ang="16200000" scaled="0"/>
            </a:gradFill>
            <a:ln w="9525" cap="flat" cmpd="sng" algn="ctr">
              <a:noFill/>
              <a:prstDash val="solid"/>
            </a:ln>
            <a:effectLst/>
          </p:spPr>
          <p:txBody>
            <a:bodyPr rtlCol="0" anchor="ctr"/>
            <a:lstStyle/>
            <a:p>
              <a:pPr algn="ctr" fontAlgn="auto">
                <a:spcBef>
                  <a:spcPts val="0"/>
                </a:spcBef>
                <a:spcAft>
                  <a:spcPts val="0"/>
                </a:spcAft>
                <a:defRPr/>
              </a:pPr>
              <a:endParaRPr lang="zh-CN" altLang="en-US" kern="0" dirty="0" smtClean="0">
                <a:solidFill>
                  <a:srgbClr val="FFFFFF"/>
                </a:solidFill>
                <a:latin typeface="Arial" panose="020B0604020202020204"/>
                <a:ea typeface="微软雅黑" panose="020B0503020204020204" pitchFamily="34" charset="-122"/>
              </a:endParaRPr>
            </a:p>
          </p:txBody>
        </p:sp>
        <p:sp>
          <p:nvSpPr>
            <p:cNvPr id="16" name="五边形 15"/>
            <p:cNvSpPr/>
            <p:nvPr/>
          </p:nvSpPr>
          <p:spPr>
            <a:xfrm>
              <a:off x="946333" y="1196105"/>
              <a:ext cx="2176382" cy="1826525"/>
            </a:xfrm>
            <a:prstGeom prst="homePlate">
              <a:avLst>
                <a:gd name="adj" fmla="val 20797"/>
              </a:avLst>
            </a:prstGeom>
            <a:gradFill rotWithShape="1">
              <a:gsLst>
                <a:gs pos="0">
                  <a:srgbClr val="0070C0">
                    <a:shade val="51000"/>
                    <a:satMod val="130000"/>
                  </a:srgbClr>
                </a:gs>
                <a:gs pos="80000">
                  <a:srgbClr val="0070C0">
                    <a:shade val="93000"/>
                    <a:satMod val="130000"/>
                  </a:srgbClr>
                </a:gs>
                <a:gs pos="100000">
                  <a:srgbClr val="0070C0">
                    <a:shade val="94000"/>
                    <a:satMod val="135000"/>
                  </a:srgbClr>
                </a:gs>
              </a:gsLst>
              <a:lin ang="16200000" scaled="0"/>
            </a:gradFill>
            <a:ln w="9525" cap="flat" cmpd="sng" algn="ctr">
              <a:noFill/>
              <a:prstDash val="solid"/>
            </a:ln>
            <a:effectLst/>
          </p:spPr>
          <p:txBody>
            <a:bodyPr rtlCol="0" anchor="t" anchorCtr="0"/>
            <a:lstStyle/>
            <a:p>
              <a:pPr marL="177800" fontAlgn="auto">
                <a:spcBef>
                  <a:spcPts val="0"/>
                </a:spcBef>
                <a:spcAft>
                  <a:spcPts val="0"/>
                </a:spcAft>
                <a:defRPr/>
              </a:pPr>
              <a:r>
                <a:rPr lang="en-US" altLang="zh-CN"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rPr>
                <a:t>1</a:t>
              </a:r>
              <a:r>
                <a:rPr lang="zh-CN" altLang="en-US"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rPr>
                <a:t>认证</a:t>
              </a:r>
              <a:endParaRPr lang="en-US" altLang="zh-CN"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endParaRPr>
            </a:p>
            <a:p>
              <a:pPr marL="177800" fontAlgn="auto">
                <a:spcBef>
                  <a:spcPts val="0"/>
                </a:spcBef>
                <a:spcAft>
                  <a:spcPts val="0"/>
                </a:spcAft>
                <a:defRPr/>
              </a:pPr>
              <a:endParaRPr lang="en-US" altLang="zh-CN"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endParaRPr>
            </a:p>
            <a:p>
              <a:pPr marL="177800" fontAlgn="auto">
                <a:spcBef>
                  <a:spcPts val="0"/>
                </a:spcBef>
                <a:spcAft>
                  <a:spcPts val="0"/>
                </a:spcAft>
                <a:defRPr/>
              </a:pPr>
              <a:r>
                <a:rPr lang="zh-CN" altLang="en-US"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rPr>
                <a:t>实现全网用户统一认证</a:t>
              </a:r>
              <a:endParaRPr lang="en-US" altLang="zh-CN"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endParaRPr>
            </a:p>
            <a:p>
              <a:pPr marL="177800" fontAlgn="auto">
                <a:spcBef>
                  <a:spcPts val="0"/>
                </a:spcBef>
                <a:spcAft>
                  <a:spcPts val="0"/>
                </a:spcAft>
                <a:defRPr/>
              </a:pPr>
              <a:endParaRPr lang="zh-CN" altLang="en-US" b="1" kern="0" dirty="0">
                <a:solidFill>
                  <a:srgbClr val="FFFFFF"/>
                </a:solidFill>
                <a:effectLst>
                  <a:innerShdw dist="50800" dir="16200000">
                    <a:prstClr val="black">
                      <a:alpha val="80000"/>
                    </a:prstClr>
                  </a:innerShdw>
                </a:effectLst>
                <a:latin typeface="Arial" panose="020B0604020202020204"/>
                <a:ea typeface="微软雅黑" panose="020B0503020204020204" pitchFamily="34" charset="-122"/>
              </a:endParaRPr>
            </a:p>
          </p:txBody>
        </p:sp>
        <p:sp>
          <p:nvSpPr>
            <p:cNvPr id="17" name="平行四边形 16"/>
            <p:cNvSpPr/>
            <p:nvPr/>
          </p:nvSpPr>
          <p:spPr>
            <a:xfrm rot="16200000">
              <a:off x="-231102" y="1842203"/>
              <a:ext cx="2093279" cy="267577"/>
            </a:xfrm>
            <a:prstGeom prst="parallelogram">
              <a:avLst>
                <a:gd name="adj" fmla="val 73301"/>
              </a:avLst>
            </a:prstGeom>
            <a:gradFill rotWithShape="1">
              <a:gsLst>
                <a:gs pos="0">
                  <a:srgbClr val="0070C0">
                    <a:lumMod val="50000"/>
                  </a:srgbClr>
                </a:gs>
                <a:gs pos="80000">
                  <a:srgbClr val="0070C0">
                    <a:shade val="93000"/>
                    <a:satMod val="130000"/>
                  </a:srgbClr>
                </a:gs>
                <a:gs pos="100000">
                  <a:srgbClr val="0070C0">
                    <a:shade val="94000"/>
                    <a:satMod val="135000"/>
                  </a:srgbClr>
                </a:gs>
              </a:gsLst>
              <a:lin ang="18000000" scaled="0"/>
            </a:gradFill>
            <a:ln w="9525" cap="flat" cmpd="sng" algn="ctr">
              <a:noFill/>
              <a:prstDash val="solid"/>
            </a:ln>
            <a:effectLst/>
          </p:spPr>
          <p:txBody>
            <a:bodyPr rtlCol="0" anchor="ctr"/>
            <a:lstStyle/>
            <a:p>
              <a:pPr algn="ctr" fontAlgn="auto">
                <a:spcBef>
                  <a:spcPts val="0"/>
                </a:spcBef>
                <a:spcAft>
                  <a:spcPts val="0"/>
                </a:spcAft>
                <a:defRPr/>
              </a:pPr>
              <a:endParaRPr lang="zh-CN" altLang="en-US" kern="0" dirty="0" smtClean="0">
                <a:solidFill>
                  <a:srgbClr val="FFFFFF"/>
                </a:solidFill>
                <a:latin typeface="Arial" panose="020B0604020202020204"/>
                <a:ea typeface="微软雅黑" panose="020B0503020204020204" pitchFamily="34" charset="-122"/>
              </a:endParaRPr>
            </a:p>
          </p:txBody>
        </p:sp>
      </p:grpSp>
      <p:grpSp>
        <p:nvGrpSpPr>
          <p:cNvPr id="4" name="组合 27"/>
          <p:cNvGrpSpPr/>
          <p:nvPr/>
        </p:nvGrpSpPr>
        <p:grpSpPr>
          <a:xfrm>
            <a:off x="3287617" y="929338"/>
            <a:ext cx="2444141" cy="1503469"/>
            <a:chOff x="3478117" y="929338"/>
            <a:chExt cx="2444141" cy="2093294"/>
          </a:xfrm>
        </p:grpSpPr>
        <p:sp>
          <p:nvSpPr>
            <p:cNvPr id="18" name="五边形 17"/>
            <p:cNvSpPr/>
            <p:nvPr/>
          </p:nvSpPr>
          <p:spPr>
            <a:xfrm>
              <a:off x="3484255" y="929338"/>
              <a:ext cx="2164444" cy="1595302"/>
            </a:xfrm>
            <a:prstGeom prst="homePlate">
              <a:avLst>
                <a:gd name="adj" fmla="val 24923"/>
              </a:avLst>
            </a:prstGeom>
            <a:gradFill rotWithShape="1">
              <a:gsLst>
                <a:gs pos="0">
                  <a:srgbClr val="FFFFFF">
                    <a:lumMod val="50000"/>
                  </a:srgbClr>
                </a:gs>
                <a:gs pos="80000">
                  <a:srgbClr val="FFFFFF">
                    <a:lumMod val="75000"/>
                  </a:srgbClr>
                </a:gs>
                <a:gs pos="100000">
                  <a:srgbClr val="FFFFFF">
                    <a:lumMod val="85000"/>
                  </a:srgbClr>
                </a:gs>
              </a:gsLst>
              <a:lin ang="16200000" scaled="0"/>
            </a:gradFill>
            <a:ln w="9525" cap="flat" cmpd="sng" algn="ctr">
              <a:noFill/>
              <a:prstDash val="solid"/>
            </a:ln>
            <a:effectLst/>
          </p:spPr>
          <p:txBody>
            <a:bodyPr rtlCol="0" anchor="ctr"/>
            <a:lstStyle/>
            <a:p>
              <a:pPr algn="ctr" fontAlgn="auto">
                <a:spcBef>
                  <a:spcPts val="0"/>
                </a:spcBef>
                <a:spcAft>
                  <a:spcPts val="0"/>
                </a:spcAft>
                <a:defRPr/>
              </a:pPr>
              <a:endParaRPr lang="zh-CN" altLang="en-US" kern="0" dirty="0" smtClean="0">
                <a:solidFill>
                  <a:srgbClr val="FFFFFF"/>
                </a:solidFill>
                <a:latin typeface="Arial" panose="020B0604020202020204"/>
                <a:ea typeface="微软雅黑" panose="020B0503020204020204" pitchFamily="34" charset="-122"/>
              </a:endParaRPr>
            </a:p>
          </p:txBody>
        </p:sp>
        <p:sp>
          <p:nvSpPr>
            <p:cNvPr id="19" name="五边形 18"/>
            <p:cNvSpPr/>
            <p:nvPr/>
          </p:nvSpPr>
          <p:spPr>
            <a:xfrm>
              <a:off x="3745876" y="1196104"/>
              <a:ext cx="2176382" cy="1826525"/>
            </a:xfrm>
            <a:prstGeom prst="homePlate">
              <a:avLst>
                <a:gd name="adj" fmla="val 20797"/>
              </a:avLst>
            </a:prstGeom>
            <a:gradFill rotWithShape="1">
              <a:gsLst>
                <a:gs pos="0">
                  <a:srgbClr val="0070C0">
                    <a:shade val="51000"/>
                    <a:satMod val="130000"/>
                  </a:srgbClr>
                </a:gs>
                <a:gs pos="80000">
                  <a:srgbClr val="0070C0">
                    <a:shade val="93000"/>
                    <a:satMod val="130000"/>
                  </a:srgbClr>
                </a:gs>
                <a:gs pos="100000">
                  <a:srgbClr val="0070C0">
                    <a:shade val="94000"/>
                    <a:satMod val="135000"/>
                  </a:srgbClr>
                </a:gs>
              </a:gsLst>
              <a:lin ang="16200000" scaled="0"/>
            </a:gradFill>
            <a:ln w="9525" cap="flat" cmpd="sng" algn="ctr">
              <a:noFill/>
              <a:prstDash val="solid"/>
            </a:ln>
            <a:effectLst/>
          </p:spPr>
          <p:txBody>
            <a:bodyPr rtlCol="0" anchor="t" anchorCtr="0"/>
            <a:lstStyle/>
            <a:p>
              <a:pPr marL="177800" fontAlgn="auto">
                <a:spcBef>
                  <a:spcPts val="0"/>
                </a:spcBef>
                <a:spcAft>
                  <a:spcPts val="0"/>
                </a:spcAft>
                <a:defRPr/>
              </a:pPr>
              <a:r>
                <a:rPr lang="en-US" altLang="zh-CN"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rPr>
                <a:t>2</a:t>
              </a:r>
              <a:r>
                <a:rPr lang="zh-CN" altLang="en-US"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rPr>
                <a:t>授权</a:t>
              </a:r>
              <a:endParaRPr lang="en-US" altLang="zh-CN"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endParaRPr>
            </a:p>
            <a:p>
              <a:pPr marL="177800" fontAlgn="auto">
                <a:spcBef>
                  <a:spcPts val="0"/>
                </a:spcBef>
                <a:spcAft>
                  <a:spcPts val="0"/>
                </a:spcAft>
                <a:defRPr/>
              </a:pPr>
              <a:endParaRPr lang="en-US" altLang="zh-CN"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endParaRPr>
            </a:p>
            <a:p>
              <a:pPr marL="177800" fontAlgn="auto">
                <a:spcBef>
                  <a:spcPts val="0"/>
                </a:spcBef>
                <a:spcAft>
                  <a:spcPts val="0"/>
                </a:spcAft>
                <a:defRPr/>
              </a:pPr>
              <a:r>
                <a:rPr lang="zh-CN" altLang="en-US"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rPr>
                <a:t>实现全网用户上线信息统一管理</a:t>
              </a:r>
              <a:endParaRPr lang="zh-CN" altLang="en-US" b="1" kern="0" dirty="0">
                <a:solidFill>
                  <a:srgbClr val="FFFFFF"/>
                </a:solidFill>
                <a:effectLst>
                  <a:innerShdw dist="50800" dir="16200000">
                    <a:prstClr val="black">
                      <a:alpha val="80000"/>
                    </a:prstClr>
                  </a:innerShdw>
                </a:effectLst>
                <a:latin typeface="Arial" panose="020B0604020202020204"/>
                <a:ea typeface="微软雅黑" panose="020B0503020204020204" pitchFamily="34" charset="-122"/>
              </a:endParaRPr>
            </a:p>
          </p:txBody>
        </p:sp>
        <p:sp>
          <p:nvSpPr>
            <p:cNvPr id="20" name="平行四边形 19"/>
            <p:cNvSpPr/>
            <p:nvPr/>
          </p:nvSpPr>
          <p:spPr>
            <a:xfrm rot="16200000">
              <a:off x="2565669" y="1841801"/>
              <a:ext cx="2093279" cy="268384"/>
            </a:xfrm>
            <a:prstGeom prst="parallelogram">
              <a:avLst>
                <a:gd name="adj" fmla="val 73301"/>
              </a:avLst>
            </a:prstGeom>
            <a:gradFill rotWithShape="1">
              <a:gsLst>
                <a:gs pos="0">
                  <a:srgbClr val="0070C0">
                    <a:lumMod val="50000"/>
                  </a:srgbClr>
                </a:gs>
                <a:gs pos="80000">
                  <a:srgbClr val="0070C0">
                    <a:shade val="93000"/>
                    <a:satMod val="130000"/>
                  </a:srgbClr>
                </a:gs>
                <a:gs pos="100000">
                  <a:srgbClr val="0070C0">
                    <a:shade val="94000"/>
                    <a:satMod val="135000"/>
                  </a:srgbClr>
                </a:gs>
              </a:gsLst>
              <a:lin ang="18000000" scaled="0"/>
            </a:gradFill>
            <a:ln w="9525" cap="flat" cmpd="sng" algn="ctr">
              <a:noFill/>
              <a:prstDash val="solid"/>
            </a:ln>
            <a:effectLst/>
          </p:spPr>
          <p:txBody>
            <a:bodyPr rtlCol="0" anchor="ctr"/>
            <a:lstStyle/>
            <a:p>
              <a:pPr algn="ctr" fontAlgn="auto">
                <a:spcBef>
                  <a:spcPts val="0"/>
                </a:spcBef>
                <a:spcAft>
                  <a:spcPts val="0"/>
                </a:spcAft>
                <a:defRPr/>
              </a:pPr>
              <a:endParaRPr lang="zh-CN" altLang="en-US" kern="0" dirty="0" smtClean="0">
                <a:solidFill>
                  <a:srgbClr val="FFFFFF"/>
                </a:solidFill>
                <a:latin typeface="Arial" panose="020B0604020202020204"/>
                <a:ea typeface="微软雅黑" panose="020B0503020204020204" pitchFamily="34" charset="-122"/>
              </a:endParaRPr>
            </a:p>
          </p:txBody>
        </p:sp>
      </p:grpSp>
      <p:grpSp>
        <p:nvGrpSpPr>
          <p:cNvPr id="5" name="组合 28"/>
          <p:cNvGrpSpPr/>
          <p:nvPr/>
        </p:nvGrpSpPr>
        <p:grpSpPr>
          <a:xfrm>
            <a:off x="5897236" y="929338"/>
            <a:ext cx="2437791" cy="1503468"/>
            <a:chOff x="6308716" y="929338"/>
            <a:chExt cx="2437791" cy="2093293"/>
          </a:xfrm>
        </p:grpSpPr>
        <p:sp>
          <p:nvSpPr>
            <p:cNvPr id="21" name="五边形 20"/>
            <p:cNvSpPr/>
            <p:nvPr/>
          </p:nvSpPr>
          <p:spPr>
            <a:xfrm>
              <a:off x="6314854" y="929338"/>
              <a:ext cx="2164444" cy="1595302"/>
            </a:xfrm>
            <a:prstGeom prst="homePlate">
              <a:avLst>
                <a:gd name="adj" fmla="val 24923"/>
              </a:avLst>
            </a:prstGeom>
            <a:gradFill rotWithShape="1">
              <a:gsLst>
                <a:gs pos="0">
                  <a:srgbClr val="FFFFFF">
                    <a:lumMod val="50000"/>
                  </a:srgbClr>
                </a:gs>
                <a:gs pos="80000">
                  <a:srgbClr val="FFFFFF">
                    <a:lumMod val="75000"/>
                  </a:srgbClr>
                </a:gs>
                <a:gs pos="100000">
                  <a:srgbClr val="FFFFFF">
                    <a:lumMod val="85000"/>
                  </a:srgbClr>
                </a:gs>
              </a:gsLst>
              <a:lin ang="16200000" scaled="0"/>
            </a:gradFill>
            <a:ln w="9525" cap="flat" cmpd="sng" algn="ctr">
              <a:noFill/>
              <a:prstDash val="solid"/>
            </a:ln>
            <a:effectLst/>
          </p:spPr>
          <p:txBody>
            <a:bodyPr rtlCol="0" anchor="ctr"/>
            <a:lstStyle/>
            <a:p>
              <a:pPr algn="ctr" fontAlgn="auto">
                <a:spcBef>
                  <a:spcPts val="0"/>
                </a:spcBef>
                <a:spcAft>
                  <a:spcPts val="0"/>
                </a:spcAft>
                <a:defRPr/>
              </a:pPr>
              <a:endParaRPr lang="zh-CN" altLang="en-US" kern="0" dirty="0" smtClean="0">
                <a:solidFill>
                  <a:srgbClr val="FFFFFF"/>
                </a:solidFill>
                <a:latin typeface="Arial" panose="020B0604020202020204"/>
                <a:ea typeface="微软雅黑" panose="020B0503020204020204" pitchFamily="34" charset="-122"/>
              </a:endParaRPr>
            </a:p>
          </p:txBody>
        </p:sp>
        <p:sp>
          <p:nvSpPr>
            <p:cNvPr id="22" name="五边形 21"/>
            <p:cNvSpPr/>
            <p:nvPr/>
          </p:nvSpPr>
          <p:spPr>
            <a:xfrm>
              <a:off x="6570125" y="1196105"/>
              <a:ext cx="2176382" cy="1826525"/>
            </a:xfrm>
            <a:prstGeom prst="homePlate">
              <a:avLst>
                <a:gd name="adj" fmla="val 20797"/>
              </a:avLst>
            </a:prstGeom>
            <a:gradFill rotWithShape="1">
              <a:gsLst>
                <a:gs pos="0">
                  <a:srgbClr val="0070C0">
                    <a:shade val="51000"/>
                    <a:satMod val="130000"/>
                  </a:srgbClr>
                </a:gs>
                <a:gs pos="80000">
                  <a:srgbClr val="0070C0">
                    <a:shade val="93000"/>
                    <a:satMod val="130000"/>
                  </a:srgbClr>
                </a:gs>
                <a:gs pos="100000">
                  <a:srgbClr val="0070C0">
                    <a:shade val="94000"/>
                    <a:satMod val="135000"/>
                  </a:srgbClr>
                </a:gs>
              </a:gsLst>
              <a:lin ang="16200000" scaled="0"/>
            </a:gradFill>
            <a:ln w="9525" cap="flat" cmpd="sng" algn="ctr">
              <a:noFill/>
              <a:prstDash val="solid"/>
            </a:ln>
            <a:effectLst/>
          </p:spPr>
          <p:txBody>
            <a:bodyPr rtlCol="0" anchor="t" anchorCtr="0"/>
            <a:lstStyle/>
            <a:p>
              <a:pPr marL="177800" fontAlgn="auto">
                <a:spcBef>
                  <a:spcPts val="0"/>
                </a:spcBef>
                <a:spcAft>
                  <a:spcPts val="0"/>
                </a:spcAft>
                <a:defRPr/>
              </a:pPr>
              <a:r>
                <a:rPr lang="en-US" altLang="zh-CN"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rPr>
                <a:t>3</a:t>
              </a:r>
              <a:r>
                <a:rPr lang="zh-CN" altLang="en-US"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rPr>
                <a:t>执行</a:t>
              </a:r>
              <a:endParaRPr lang="en-US" altLang="zh-CN"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endParaRPr>
            </a:p>
            <a:p>
              <a:pPr marL="177800" fontAlgn="auto">
                <a:spcBef>
                  <a:spcPts val="0"/>
                </a:spcBef>
                <a:spcAft>
                  <a:spcPts val="0"/>
                </a:spcAft>
                <a:defRPr/>
              </a:pPr>
              <a:endParaRPr lang="en-US" altLang="zh-CN"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endParaRPr>
            </a:p>
            <a:p>
              <a:pPr marL="177800" fontAlgn="auto">
                <a:spcBef>
                  <a:spcPts val="0"/>
                </a:spcBef>
                <a:spcAft>
                  <a:spcPts val="0"/>
                </a:spcAft>
                <a:defRPr/>
              </a:pPr>
              <a:r>
                <a:rPr lang="zh-CN" altLang="en-US" b="1" kern="0" dirty="0" smtClean="0">
                  <a:solidFill>
                    <a:srgbClr val="FFFFFF"/>
                  </a:solidFill>
                  <a:effectLst>
                    <a:innerShdw dist="50800" dir="16200000">
                      <a:prstClr val="black">
                        <a:alpha val="80000"/>
                      </a:prstClr>
                    </a:innerShdw>
                  </a:effectLst>
                  <a:latin typeface="Arial" panose="020B0604020202020204"/>
                  <a:ea typeface="微软雅黑" panose="020B0503020204020204" pitchFamily="34" charset="-122"/>
                </a:rPr>
                <a:t>实现全网执行点设备执行组策略</a:t>
              </a:r>
              <a:endParaRPr lang="zh-CN" altLang="en-US" b="1" kern="0" dirty="0">
                <a:solidFill>
                  <a:srgbClr val="FFFFFF"/>
                </a:solidFill>
                <a:effectLst>
                  <a:innerShdw dist="50800" dir="16200000">
                    <a:prstClr val="black">
                      <a:alpha val="80000"/>
                    </a:prstClr>
                  </a:innerShdw>
                </a:effectLst>
                <a:latin typeface="Arial" panose="020B0604020202020204"/>
                <a:ea typeface="微软雅黑" panose="020B0503020204020204" pitchFamily="34" charset="-122"/>
              </a:endParaRPr>
            </a:p>
          </p:txBody>
        </p:sp>
        <p:sp>
          <p:nvSpPr>
            <p:cNvPr id="23" name="平行四边形 22"/>
            <p:cNvSpPr/>
            <p:nvPr/>
          </p:nvSpPr>
          <p:spPr>
            <a:xfrm rot="16200000">
              <a:off x="5393844" y="1844224"/>
              <a:ext cx="2093279" cy="263535"/>
            </a:xfrm>
            <a:prstGeom prst="parallelogram">
              <a:avLst>
                <a:gd name="adj" fmla="val 73301"/>
              </a:avLst>
            </a:prstGeom>
            <a:gradFill rotWithShape="1">
              <a:gsLst>
                <a:gs pos="0">
                  <a:srgbClr val="0070C0">
                    <a:lumMod val="50000"/>
                  </a:srgbClr>
                </a:gs>
                <a:gs pos="80000">
                  <a:srgbClr val="0070C0">
                    <a:shade val="93000"/>
                    <a:satMod val="130000"/>
                  </a:srgbClr>
                </a:gs>
                <a:gs pos="100000">
                  <a:srgbClr val="0070C0">
                    <a:shade val="94000"/>
                    <a:satMod val="135000"/>
                  </a:srgbClr>
                </a:gs>
              </a:gsLst>
              <a:lin ang="18000000" scaled="0"/>
            </a:gradFill>
            <a:ln w="9525" cap="flat" cmpd="sng" algn="ctr">
              <a:noFill/>
              <a:prstDash val="solid"/>
            </a:ln>
            <a:effectLst/>
          </p:spPr>
          <p:txBody>
            <a:bodyPr rtlCol="0" anchor="ctr"/>
            <a:lstStyle/>
            <a:p>
              <a:pPr algn="ctr" fontAlgn="auto">
                <a:spcBef>
                  <a:spcPts val="0"/>
                </a:spcBef>
                <a:spcAft>
                  <a:spcPts val="0"/>
                </a:spcAft>
                <a:defRPr/>
              </a:pPr>
              <a:endParaRPr lang="zh-CN" altLang="en-US" kern="0" dirty="0" smtClean="0">
                <a:solidFill>
                  <a:srgbClr val="FFFFFF"/>
                </a:solidFill>
                <a:latin typeface="Arial" panose="020B0604020202020204"/>
                <a:ea typeface="微软雅黑" panose="020B0503020204020204" pitchFamily="34" charset="-122"/>
              </a:endParaRPr>
            </a:p>
          </p:txBody>
        </p:sp>
      </p:grpSp>
      <p:sp>
        <p:nvSpPr>
          <p:cNvPr id="24" name="Text Box 134"/>
          <p:cNvSpPr txBox="1">
            <a:spLocks noChangeArrowheads="1"/>
          </p:cNvSpPr>
          <p:nvPr/>
        </p:nvSpPr>
        <p:spPr bwMode="auto">
          <a:xfrm>
            <a:off x="928420" y="2571995"/>
            <a:ext cx="2089100" cy="1538883"/>
          </a:xfrm>
          <a:prstGeom prst="rect">
            <a:avLst/>
          </a:prstGeom>
          <a:noFill/>
          <a:ln>
            <a:noFill/>
          </a:ln>
          <a:effectLst/>
          <a:extLst>
            <a:ext uri="{909E8E84-426E-40DD-AFC4-6F175D3DCCD1}">
              <a14:hiddenFill xmlns:a14="http://schemas.microsoft.com/office/drawing/2010/main">
                <a:solidFill>
                  <a:srgbClr val="3B3B3B"/>
                </a:solidFill>
              </a14:hiddenFill>
            </a:ext>
            <a:ext uri="{91240B29-F687-4F45-9708-019B960494DF}">
              <a14:hiddenLine xmlns:a14="http://schemas.microsoft.com/office/drawing/2010/main" w="31750">
                <a:solidFill>
                  <a:schemeClr val="bg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pPr marL="186055" indent="-186055" fontAlgn="auto">
              <a:spcBef>
                <a:spcPts val="0"/>
              </a:spcBef>
              <a:spcAft>
                <a:spcPts val="600"/>
              </a:spcAft>
              <a:buFont typeface="Arial" panose="020B0604020202020204" pitchFamily="34" charset="0"/>
              <a:buChar char="•"/>
              <a:defRPr/>
            </a:pPr>
            <a:r>
              <a:rPr lang="zh-CN" altLang="en-US" sz="1200" kern="0" dirty="0" smtClean="0">
                <a:solidFill>
                  <a:srgbClr val="2D2015"/>
                </a:solidFill>
                <a:latin typeface="微软雅黑" panose="020B0503020204020204" pitchFamily="34" charset="-122"/>
                <a:ea typeface="微软雅黑" panose="020B0503020204020204" pitchFamily="34" charset="-122"/>
              </a:rPr>
              <a:t>认证技术：</a:t>
            </a:r>
            <a:r>
              <a:rPr lang="en-US" altLang="zh-CN" sz="1200" kern="0" dirty="0" smtClean="0">
                <a:solidFill>
                  <a:srgbClr val="2D2015"/>
                </a:solidFill>
                <a:latin typeface="微软雅黑" panose="020B0503020204020204" pitchFamily="34" charset="-122"/>
                <a:ea typeface="微软雅黑" panose="020B0503020204020204" pitchFamily="34" charset="-122"/>
              </a:rPr>
              <a:t>802.1X/Portal/MAB/</a:t>
            </a:r>
            <a:r>
              <a:rPr lang="en-US" altLang="zh-CN" sz="1200" kern="0" dirty="0" err="1" smtClean="0">
                <a:solidFill>
                  <a:srgbClr val="2D2015"/>
                </a:solidFill>
                <a:latin typeface="微软雅黑" panose="020B0503020204020204" pitchFamily="34" charset="-122"/>
                <a:ea typeface="微软雅黑" panose="020B0503020204020204" pitchFamily="34" charset="-122"/>
              </a:rPr>
              <a:t>PPPoE</a:t>
            </a:r>
            <a:r>
              <a:rPr lang="en-US" altLang="zh-CN" sz="1200" kern="0" dirty="0" smtClean="0">
                <a:solidFill>
                  <a:srgbClr val="2D2015"/>
                </a:solidFill>
                <a:latin typeface="微软雅黑" panose="020B0503020204020204" pitchFamily="34" charset="-122"/>
                <a:ea typeface="微软雅黑" panose="020B0503020204020204" pitchFamily="34" charset="-122"/>
              </a:rPr>
              <a:t>/PPP(L2TP VPN)/CA(SSL VPN)</a:t>
            </a:r>
            <a:endParaRPr lang="en-US" altLang="zh-CN" sz="1200" kern="0" dirty="0" smtClean="0">
              <a:solidFill>
                <a:srgbClr val="2D2015"/>
              </a:solidFill>
              <a:latin typeface="微软雅黑" panose="020B0503020204020204" pitchFamily="34" charset="-122"/>
              <a:ea typeface="微软雅黑" panose="020B0503020204020204" pitchFamily="34" charset="-122"/>
            </a:endParaRPr>
          </a:p>
          <a:p>
            <a:pPr marL="186055" indent="-186055" fontAlgn="auto">
              <a:spcBef>
                <a:spcPts val="0"/>
              </a:spcBef>
              <a:spcAft>
                <a:spcPts val="600"/>
              </a:spcAft>
              <a:buFont typeface="Arial" panose="020B0604020202020204" pitchFamily="34" charset="0"/>
              <a:buChar char="•"/>
              <a:defRPr/>
            </a:pPr>
            <a:r>
              <a:rPr lang="zh-CN" altLang="en-US" sz="1200" kern="0" dirty="0" smtClean="0">
                <a:solidFill>
                  <a:srgbClr val="2D2015"/>
                </a:solidFill>
                <a:latin typeface="微软雅黑" panose="020B0503020204020204" pitchFamily="34" charset="-122"/>
                <a:ea typeface="微软雅黑" panose="020B0503020204020204" pitchFamily="34" charset="-122"/>
              </a:rPr>
              <a:t>认证协议：</a:t>
            </a:r>
            <a:r>
              <a:rPr lang="en-US" altLang="zh-CN" sz="1200" kern="0" dirty="0" smtClean="0">
                <a:solidFill>
                  <a:srgbClr val="2D2015"/>
                </a:solidFill>
                <a:latin typeface="微软雅黑" panose="020B0503020204020204" pitchFamily="34" charset="-122"/>
                <a:ea typeface="微软雅黑" panose="020B0503020204020204" pitchFamily="34" charset="-122"/>
              </a:rPr>
              <a:t>Radius</a:t>
            </a:r>
            <a:endParaRPr lang="en-US" altLang="zh-CN" sz="1200" kern="0" dirty="0" smtClean="0">
              <a:solidFill>
                <a:srgbClr val="2D2015"/>
              </a:solidFill>
              <a:latin typeface="微软雅黑" panose="020B0503020204020204" pitchFamily="34" charset="-122"/>
              <a:ea typeface="微软雅黑" panose="020B0503020204020204" pitchFamily="34" charset="-122"/>
            </a:endParaRPr>
          </a:p>
          <a:p>
            <a:pPr marL="186055" indent="-186055" fontAlgn="auto">
              <a:spcBef>
                <a:spcPts val="0"/>
              </a:spcBef>
              <a:spcAft>
                <a:spcPts val="600"/>
              </a:spcAft>
              <a:buFont typeface="Arial" panose="020B0604020202020204" pitchFamily="34" charset="0"/>
              <a:buChar char="•"/>
              <a:defRPr/>
            </a:pPr>
            <a:r>
              <a:rPr lang="zh-CN" altLang="en-US" sz="1200" kern="0" dirty="0" smtClean="0">
                <a:solidFill>
                  <a:srgbClr val="2D2015"/>
                </a:solidFill>
                <a:latin typeface="微软雅黑" panose="020B0503020204020204" pitchFamily="34" charset="-122"/>
                <a:ea typeface="微软雅黑" panose="020B0503020204020204" pitchFamily="34" charset="-122"/>
              </a:rPr>
              <a:t>认证源：</a:t>
            </a:r>
            <a:r>
              <a:rPr lang="en-US" altLang="zh-CN" sz="1200" kern="0" dirty="0" smtClean="0">
                <a:solidFill>
                  <a:srgbClr val="2D2015"/>
                </a:solidFill>
                <a:latin typeface="微软雅黑" panose="020B0503020204020204" pitchFamily="34" charset="-122"/>
                <a:ea typeface="微软雅黑" panose="020B0503020204020204" pitchFamily="34" charset="-122"/>
              </a:rPr>
              <a:t>Radius</a:t>
            </a:r>
            <a:r>
              <a:rPr lang="zh-CN" altLang="en-US" sz="1200" kern="0" dirty="0" smtClean="0">
                <a:solidFill>
                  <a:srgbClr val="2D2015"/>
                </a:solidFill>
                <a:latin typeface="微软雅黑" panose="020B0503020204020204" pitchFamily="34" charset="-122"/>
                <a:ea typeface="微软雅黑" panose="020B0503020204020204" pitchFamily="34" charset="-122"/>
              </a:rPr>
              <a:t>本地、</a:t>
            </a:r>
            <a:r>
              <a:rPr lang="en-US" altLang="zh-CN" sz="1200" kern="0" dirty="0" smtClean="0">
                <a:solidFill>
                  <a:srgbClr val="2D2015"/>
                </a:solidFill>
                <a:latin typeface="微软雅黑" panose="020B0503020204020204" pitchFamily="34" charset="-122"/>
                <a:ea typeface="微软雅黑" panose="020B0503020204020204" pitchFamily="34" charset="-122"/>
              </a:rPr>
              <a:t>AD</a:t>
            </a:r>
            <a:r>
              <a:rPr lang="zh-CN" altLang="en-US" sz="1200" kern="0" dirty="0" smtClean="0">
                <a:solidFill>
                  <a:srgbClr val="2D2015"/>
                </a:solidFill>
                <a:latin typeface="微软雅黑" panose="020B0503020204020204" pitchFamily="34" charset="-122"/>
                <a:ea typeface="微软雅黑" panose="020B0503020204020204" pitchFamily="34" charset="-122"/>
              </a:rPr>
              <a:t>、</a:t>
            </a:r>
            <a:r>
              <a:rPr lang="en-US" altLang="zh-CN" sz="1200" kern="0" dirty="0" smtClean="0">
                <a:solidFill>
                  <a:srgbClr val="2D2015"/>
                </a:solidFill>
                <a:latin typeface="微软雅黑" panose="020B0503020204020204" pitchFamily="34" charset="-122"/>
                <a:ea typeface="微软雅黑" panose="020B0503020204020204" pitchFamily="34" charset="-122"/>
              </a:rPr>
              <a:t>LDAP</a:t>
            </a:r>
            <a:endParaRPr lang="en-US" altLang="zh-CN" sz="1200" kern="0" dirty="0">
              <a:solidFill>
                <a:srgbClr val="2D2015"/>
              </a:solidFill>
              <a:latin typeface="微软雅黑" panose="020B0503020204020204" pitchFamily="34" charset="-122"/>
              <a:ea typeface="微软雅黑" panose="020B0503020204020204" pitchFamily="34" charset="-122"/>
            </a:endParaRPr>
          </a:p>
        </p:txBody>
      </p:sp>
      <p:sp>
        <p:nvSpPr>
          <p:cNvPr id="25" name="Text Box 134"/>
          <p:cNvSpPr txBox="1">
            <a:spLocks noChangeArrowheads="1"/>
          </p:cNvSpPr>
          <p:nvPr/>
        </p:nvSpPr>
        <p:spPr bwMode="auto">
          <a:xfrm>
            <a:off x="3556435" y="2613171"/>
            <a:ext cx="2043896" cy="1908215"/>
          </a:xfrm>
          <a:prstGeom prst="rect">
            <a:avLst/>
          </a:prstGeom>
          <a:noFill/>
          <a:ln>
            <a:noFill/>
          </a:ln>
          <a:effectLst/>
          <a:extLst>
            <a:ext uri="{909E8E84-426E-40DD-AFC4-6F175D3DCCD1}">
              <a14:hiddenFill xmlns:a14="http://schemas.microsoft.com/office/drawing/2010/main">
                <a:solidFill>
                  <a:srgbClr val="3B3B3B"/>
                </a:solidFill>
              </a14:hiddenFill>
            </a:ext>
            <a:ext uri="{91240B29-F687-4F45-9708-019B960494DF}">
              <a14:hiddenLine xmlns:a14="http://schemas.microsoft.com/office/drawing/2010/main" w="31750">
                <a:solidFill>
                  <a:schemeClr val="bg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pPr marL="186055" indent="-186055" fontAlgn="auto">
              <a:spcBef>
                <a:spcPts val="0"/>
              </a:spcBef>
              <a:spcAft>
                <a:spcPts val="600"/>
              </a:spcAft>
              <a:buFont typeface="Arial" panose="020B0604020202020204" pitchFamily="34" charset="0"/>
              <a:buChar char="•"/>
              <a:defRPr/>
            </a:pPr>
            <a:r>
              <a:rPr lang="en-US" altLang="zh-CN" sz="1200" kern="0" dirty="0" smtClean="0">
                <a:solidFill>
                  <a:srgbClr val="2D2015"/>
                </a:solidFill>
                <a:latin typeface="微软雅黑" panose="020B0503020204020204" pitchFamily="34" charset="-122"/>
                <a:ea typeface="微软雅黑" panose="020B0503020204020204" pitchFamily="34" charset="-122"/>
              </a:rPr>
              <a:t>Controller</a:t>
            </a:r>
            <a:r>
              <a:rPr lang="zh-CN" altLang="en-US" sz="1200" kern="0" dirty="0" smtClean="0">
                <a:solidFill>
                  <a:srgbClr val="2D2015"/>
                </a:solidFill>
                <a:latin typeface="微软雅黑" panose="020B0503020204020204" pitchFamily="34" charset="-122"/>
                <a:ea typeface="微软雅黑" panose="020B0503020204020204" pitchFamily="34" charset="-122"/>
              </a:rPr>
              <a:t>将安全组作为用户授权结果，赋予用户特定身份</a:t>
            </a:r>
            <a:endParaRPr lang="en-US" altLang="zh-CN" sz="1200" kern="0" dirty="0" smtClean="0">
              <a:solidFill>
                <a:srgbClr val="2D2015"/>
              </a:solidFill>
              <a:latin typeface="微软雅黑" panose="020B0503020204020204" pitchFamily="34" charset="-122"/>
              <a:ea typeface="微软雅黑" panose="020B0503020204020204" pitchFamily="34" charset="-122"/>
            </a:endParaRPr>
          </a:p>
          <a:p>
            <a:pPr marL="186055" indent="-186055" fontAlgn="auto">
              <a:spcBef>
                <a:spcPts val="0"/>
              </a:spcBef>
              <a:spcAft>
                <a:spcPts val="600"/>
              </a:spcAft>
              <a:buFont typeface="Arial" panose="020B0604020202020204" pitchFamily="34" charset="0"/>
              <a:buChar char="•"/>
              <a:defRPr/>
            </a:pPr>
            <a:r>
              <a:rPr lang="zh-CN" altLang="en-US" sz="1200" kern="0" dirty="0" smtClean="0">
                <a:solidFill>
                  <a:srgbClr val="2D2015"/>
                </a:solidFill>
                <a:latin typeface="微软雅黑" panose="020B0503020204020204" pitchFamily="34" charset="-122"/>
                <a:ea typeface="微软雅黑" panose="020B0503020204020204" pitchFamily="34" charset="-122"/>
              </a:rPr>
              <a:t>认证点自动感知用户</a:t>
            </a:r>
            <a:r>
              <a:rPr lang="en-US" altLang="zh-CN" sz="1200" kern="0" dirty="0" smtClean="0">
                <a:solidFill>
                  <a:srgbClr val="2D2015"/>
                </a:solidFill>
                <a:latin typeface="微软雅黑" panose="020B0503020204020204" pitchFamily="34" charset="-122"/>
                <a:ea typeface="微软雅黑" panose="020B0503020204020204" pitchFamily="34" charset="-122"/>
              </a:rPr>
              <a:t>IP</a:t>
            </a:r>
            <a:r>
              <a:rPr lang="zh-CN" altLang="en-US" sz="1200" kern="0" dirty="0" smtClean="0">
                <a:solidFill>
                  <a:srgbClr val="2D2015"/>
                </a:solidFill>
                <a:latin typeface="微软雅黑" panose="020B0503020204020204" pitchFamily="34" charset="-122"/>
                <a:ea typeface="微软雅黑" panose="020B0503020204020204" pitchFamily="34" charset="-122"/>
              </a:rPr>
              <a:t>地址并上报</a:t>
            </a:r>
            <a:r>
              <a:rPr lang="en-US" altLang="zh-CN" sz="1200" kern="0" dirty="0" smtClean="0">
                <a:solidFill>
                  <a:srgbClr val="2D2015"/>
                </a:solidFill>
                <a:latin typeface="微软雅黑" panose="020B0503020204020204" pitchFamily="34" charset="-122"/>
                <a:ea typeface="微软雅黑" panose="020B0503020204020204" pitchFamily="34" charset="-122"/>
              </a:rPr>
              <a:t>Controller</a:t>
            </a:r>
            <a:endParaRPr lang="en-US" altLang="zh-CN" sz="1200" kern="0" dirty="0" smtClean="0">
              <a:solidFill>
                <a:srgbClr val="2D2015"/>
              </a:solidFill>
              <a:latin typeface="微软雅黑" panose="020B0503020204020204" pitchFamily="34" charset="-122"/>
              <a:ea typeface="微软雅黑" panose="020B0503020204020204" pitchFamily="34" charset="-122"/>
            </a:endParaRPr>
          </a:p>
          <a:p>
            <a:pPr marL="186055" indent="-186055" fontAlgn="auto">
              <a:spcBef>
                <a:spcPts val="0"/>
              </a:spcBef>
              <a:spcAft>
                <a:spcPts val="600"/>
              </a:spcAft>
              <a:buFont typeface="Arial" panose="020B0604020202020204" pitchFamily="34" charset="0"/>
              <a:buChar char="•"/>
              <a:defRPr/>
            </a:pPr>
            <a:r>
              <a:rPr lang="en-US" altLang="zh-CN" sz="1200" kern="0" dirty="0" smtClean="0">
                <a:solidFill>
                  <a:srgbClr val="2D2015"/>
                </a:solidFill>
                <a:latin typeface="微软雅黑" panose="020B0503020204020204" pitchFamily="34" charset="-122"/>
                <a:ea typeface="微软雅黑" panose="020B0503020204020204" pitchFamily="34" charset="-122"/>
              </a:rPr>
              <a:t>Controller</a:t>
            </a:r>
            <a:r>
              <a:rPr lang="zh-CN" altLang="en-US" sz="1200" kern="0" dirty="0" smtClean="0">
                <a:solidFill>
                  <a:srgbClr val="2D2015"/>
                </a:solidFill>
                <a:latin typeface="微软雅黑" panose="020B0503020204020204" pitchFamily="34" charset="-122"/>
                <a:ea typeface="微软雅黑" panose="020B0503020204020204" pitchFamily="34" charset="-122"/>
              </a:rPr>
              <a:t>集中了全网在线用户信息，包括用户当前使用的</a:t>
            </a:r>
            <a:r>
              <a:rPr lang="en-US" altLang="zh-CN" sz="1200" kern="0" dirty="0" smtClean="0">
                <a:solidFill>
                  <a:srgbClr val="2D2015"/>
                </a:solidFill>
                <a:latin typeface="微软雅黑" panose="020B0503020204020204" pitchFamily="34" charset="-122"/>
                <a:ea typeface="微软雅黑" panose="020B0503020204020204" pitchFamily="34" charset="-122"/>
              </a:rPr>
              <a:t>IP</a:t>
            </a:r>
            <a:r>
              <a:rPr lang="zh-CN" altLang="en-US" sz="1200" kern="0" dirty="0" smtClean="0">
                <a:solidFill>
                  <a:srgbClr val="2D2015"/>
                </a:solidFill>
                <a:latin typeface="微软雅黑" panose="020B0503020204020204" pitchFamily="34" charset="-122"/>
                <a:ea typeface="微软雅黑" panose="020B0503020204020204" pitchFamily="34" charset="-122"/>
              </a:rPr>
              <a:t>地址以及当前所属安全组</a:t>
            </a:r>
            <a:endParaRPr lang="en-US" altLang="zh-CN" sz="1200" kern="0" dirty="0">
              <a:solidFill>
                <a:srgbClr val="2D2015"/>
              </a:solidFill>
              <a:latin typeface="微软雅黑" panose="020B0503020204020204" pitchFamily="34" charset="-122"/>
              <a:ea typeface="微软雅黑" panose="020B0503020204020204" pitchFamily="34" charset="-122"/>
            </a:endParaRPr>
          </a:p>
        </p:txBody>
      </p:sp>
      <p:sp>
        <p:nvSpPr>
          <p:cNvPr id="26" name="Text Box 134"/>
          <p:cNvSpPr txBox="1">
            <a:spLocks noChangeArrowheads="1"/>
          </p:cNvSpPr>
          <p:nvPr/>
        </p:nvSpPr>
        <p:spPr bwMode="auto">
          <a:xfrm>
            <a:off x="6243143" y="2601776"/>
            <a:ext cx="2141715" cy="1461939"/>
          </a:xfrm>
          <a:prstGeom prst="rect">
            <a:avLst/>
          </a:prstGeom>
          <a:noFill/>
          <a:ln>
            <a:noFill/>
          </a:ln>
          <a:effectLst/>
          <a:extLst>
            <a:ext uri="{909E8E84-426E-40DD-AFC4-6F175D3DCCD1}">
              <a14:hiddenFill xmlns:a14="http://schemas.microsoft.com/office/drawing/2010/main">
                <a:solidFill>
                  <a:srgbClr val="3B3B3B"/>
                </a:solidFill>
              </a14:hiddenFill>
            </a:ext>
            <a:ext uri="{91240B29-F687-4F45-9708-019B960494DF}">
              <a14:hiddenLine xmlns:a14="http://schemas.microsoft.com/office/drawing/2010/main" w="31750">
                <a:solidFill>
                  <a:schemeClr val="bg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spAutoFit/>
          </a:bodyPr>
          <a:lstStyle/>
          <a:p>
            <a:pPr marL="186055" indent="-186055" fontAlgn="auto">
              <a:spcBef>
                <a:spcPts val="0"/>
              </a:spcBef>
              <a:spcAft>
                <a:spcPts val="600"/>
              </a:spcAft>
              <a:buFont typeface="Arial" panose="020B0604020202020204" pitchFamily="34" charset="0"/>
              <a:buChar char="•"/>
              <a:defRPr/>
            </a:pPr>
            <a:r>
              <a:rPr lang="zh-CN" altLang="en-US" sz="1200" kern="0" dirty="0" smtClean="0">
                <a:solidFill>
                  <a:srgbClr val="2D2015"/>
                </a:solidFill>
                <a:latin typeface="微软雅黑" panose="020B0503020204020204" pitchFamily="34" charset="-122"/>
                <a:ea typeface="微软雅黑" panose="020B0503020204020204" pitchFamily="34" charset="-122"/>
              </a:rPr>
              <a:t>认证点通过授权过程识别报文的组信息，进而执行组策略</a:t>
            </a:r>
            <a:endParaRPr lang="en-US" altLang="zh-CN" sz="1200" kern="0" dirty="0" smtClean="0">
              <a:solidFill>
                <a:srgbClr val="2D2015"/>
              </a:solidFill>
              <a:latin typeface="微软雅黑" panose="020B0503020204020204" pitchFamily="34" charset="-122"/>
              <a:ea typeface="微软雅黑" panose="020B0503020204020204" pitchFamily="34" charset="-122"/>
            </a:endParaRPr>
          </a:p>
          <a:p>
            <a:pPr marL="186055" indent="-186055" fontAlgn="auto">
              <a:spcBef>
                <a:spcPts val="0"/>
              </a:spcBef>
              <a:spcAft>
                <a:spcPts val="600"/>
              </a:spcAft>
              <a:buFont typeface="Arial" panose="020B0604020202020204" pitchFamily="34" charset="0"/>
              <a:buChar char="•"/>
              <a:defRPr/>
            </a:pPr>
            <a:r>
              <a:rPr lang="zh-CN" altLang="en-US" sz="1200" kern="0" dirty="0" smtClean="0">
                <a:solidFill>
                  <a:srgbClr val="2D2015"/>
                </a:solidFill>
                <a:latin typeface="微软雅黑" panose="020B0503020204020204" pitchFamily="34" charset="-122"/>
                <a:ea typeface="微软雅黑" panose="020B0503020204020204" pitchFamily="34" charset="-122"/>
              </a:rPr>
              <a:t>非认证点通过向</a:t>
            </a:r>
            <a:r>
              <a:rPr lang="en-US" altLang="zh-CN" sz="1200" kern="0" dirty="0" smtClean="0">
                <a:solidFill>
                  <a:srgbClr val="2D2015"/>
                </a:solidFill>
                <a:latin typeface="微软雅黑" panose="020B0503020204020204" pitchFamily="34" charset="-122"/>
                <a:ea typeface="微软雅黑" panose="020B0503020204020204" pitchFamily="34" charset="-122"/>
              </a:rPr>
              <a:t>Controller</a:t>
            </a:r>
            <a:r>
              <a:rPr lang="zh-CN" altLang="en-US" sz="1200" kern="0" dirty="0" smtClean="0">
                <a:solidFill>
                  <a:srgbClr val="2D2015"/>
                </a:solidFill>
                <a:latin typeface="微软雅黑" panose="020B0503020204020204" pitchFamily="34" charset="-122"/>
                <a:ea typeface="微软雅黑" panose="020B0503020204020204" pitchFamily="34" charset="-122"/>
              </a:rPr>
              <a:t>主动查询识别报文的组信息，进而执行策略</a:t>
            </a:r>
            <a:endParaRPr lang="en-US" altLang="zh-CN" sz="1200" kern="0" dirty="0">
              <a:solidFill>
                <a:srgbClr val="2D2015"/>
              </a:solidFill>
              <a:latin typeface="微软雅黑" panose="020B0503020204020204" pitchFamily="34" charset="-122"/>
              <a:ea typeface="微软雅黑" panose="020B0503020204020204" pitchFamily="34" charset="-122"/>
            </a:endParaRPr>
          </a:p>
        </p:txBody>
      </p:sp>
    </p:spTree>
  </p:cSld>
  <p:clrMapOvr>
    <a:overrideClrMapping bg1="lt1" tx1="dk1" bg2="lt2" tx2="dk2" accent1="accent1" accent2="accent2" accent3="accent3" accent4="accent4" accent5="accent5" accent6="accent6" hlink="hlink" folHlink="folHlink"/>
  </p:clrMapOvr>
  <p:transition advClick="0" advTm="8000">
    <p:fade thruBlk="1"/>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关键技术解析（认证）：用户认证工作流程</a:t>
            </a:r>
            <a:endParaRPr lang="zh-CN" altLang="en-US" dirty="0">
              <a:latin typeface="微软雅黑" panose="020B0503020204020204" pitchFamily="34" charset="-122"/>
              <a:ea typeface="微软雅黑" panose="020B0503020204020204" pitchFamily="34" charset="-122"/>
            </a:endParaRPr>
          </a:p>
        </p:txBody>
      </p:sp>
      <p:sp>
        <p:nvSpPr>
          <p:cNvPr id="3" name="矩形 2"/>
          <p:cNvSpPr/>
          <p:nvPr/>
        </p:nvSpPr>
        <p:spPr bwMode="auto">
          <a:xfrm>
            <a:off x="727710" y="1516380"/>
            <a:ext cx="595630" cy="647700"/>
          </a:xfrm>
          <a:prstGeom prst="rect">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lstStyle/>
          <a:p>
            <a:pPr algn="ctr">
              <a:buClr>
                <a:srgbClr val="CC9900"/>
              </a:buClr>
            </a:pPr>
            <a:r>
              <a:rPr lang="zh-CN" altLang="en-US" sz="1200" dirty="0" smtClean="0">
                <a:solidFill>
                  <a:prstClr val="black"/>
                </a:solidFill>
                <a:latin typeface="Arial" panose="020B0604020202020204" pitchFamily="34" charset="0"/>
                <a:ea typeface="宋体" panose="02010600030101010101" pitchFamily="2" charset="-122"/>
              </a:rPr>
              <a:t>终端</a:t>
            </a:r>
            <a:endParaRPr lang="zh-CN" altLang="en-US" sz="1200" dirty="0" smtClean="0">
              <a:solidFill>
                <a:prstClr val="black"/>
              </a:solidFill>
              <a:latin typeface="Arial" panose="020B0604020202020204" pitchFamily="34" charset="0"/>
              <a:ea typeface="宋体" panose="02010600030101010101" pitchFamily="2" charset="-122"/>
            </a:endParaRPr>
          </a:p>
        </p:txBody>
      </p:sp>
      <p:sp>
        <p:nvSpPr>
          <p:cNvPr id="4" name="矩形 3"/>
          <p:cNvSpPr/>
          <p:nvPr/>
        </p:nvSpPr>
        <p:spPr bwMode="auto">
          <a:xfrm>
            <a:off x="1757680" y="1516380"/>
            <a:ext cx="670560" cy="647700"/>
          </a:xfrm>
          <a:prstGeom prst="rect">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lstStyle/>
          <a:p>
            <a:pPr algn="ctr">
              <a:buClr>
                <a:srgbClr val="CC9900"/>
              </a:buClr>
            </a:pPr>
            <a:r>
              <a:rPr lang="zh-CN" altLang="en-US" sz="1200" dirty="0" smtClean="0">
                <a:solidFill>
                  <a:prstClr val="black"/>
                </a:solidFill>
                <a:latin typeface="Arial" panose="020B0604020202020204" pitchFamily="34" charset="0"/>
                <a:ea typeface="宋体" panose="02010600030101010101" pitchFamily="2" charset="-122"/>
              </a:rPr>
              <a:t>认证点</a:t>
            </a:r>
            <a:endParaRPr lang="zh-CN" altLang="en-US" sz="1200" dirty="0" smtClean="0">
              <a:solidFill>
                <a:prstClr val="black"/>
              </a:solidFill>
              <a:latin typeface="Arial" panose="020B0604020202020204" pitchFamily="34" charset="0"/>
              <a:ea typeface="宋体" panose="02010600030101010101" pitchFamily="2" charset="-122"/>
            </a:endParaRPr>
          </a:p>
        </p:txBody>
      </p:sp>
      <p:sp>
        <p:nvSpPr>
          <p:cNvPr id="5" name="矩形 4"/>
          <p:cNvSpPr/>
          <p:nvPr/>
        </p:nvSpPr>
        <p:spPr bwMode="auto">
          <a:xfrm>
            <a:off x="2862580" y="1516380"/>
            <a:ext cx="1051560" cy="647700"/>
          </a:xfrm>
          <a:prstGeom prst="rect">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lstStyle/>
          <a:p>
            <a:pPr algn="ctr">
              <a:buClr>
                <a:srgbClr val="CC9900"/>
              </a:buClr>
            </a:pPr>
            <a:r>
              <a:rPr lang="en-US" altLang="zh-CN" sz="1200" dirty="0" smtClean="0">
                <a:solidFill>
                  <a:prstClr val="black"/>
                </a:solidFill>
                <a:latin typeface="Arial" panose="020B0604020202020204" pitchFamily="34" charset="0"/>
                <a:ea typeface="宋体" panose="02010600030101010101" pitchFamily="2" charset="-122"/>
              </a:rPr>
              <a:t>Controller</a:t>
            </a:r>
            <a:r>
              <a:rPr lang="zh-CN" altLang="en-US" sz="1200" dirty="0" smtClean="0">
                <a:solidFill>
                  <a:prstClr val="black"/>
                </a:solidFill>
                <a:latin typeface="Arial" panose="020B0604020202020204" pitchFamily="34" charset="0"/>
                <a:ea typeface="宋体" panose="02010600030101010101" pitchFamily="2" charset="-122"/>
              </a:rPr>
              <a:t>（</a:t>
            </a:r>
            <a:r>
              <a:rPr lang="en-US" altLang="zh-CN" sz="1200" dirty="0" smtClean="0">
                <a:solidFill>
                  <a:prstClr val="black"/>
                </a:solidFill>
                <a:latin typeface="Arial" panose="020B0604020202020204" pitchFamily="34" charset="0"/>
                <a:ea typeface="宋体" panose="02010600030101010101" pitchFamily="2" charset="-122"/>
              </a:rPr>
              <a:t>Radius</a:t>
            </a:r>
            <a:r>
              <a:rPr lang="zh-CN" altLang="en-US" sz="1200" dirty="0" smtClean="0">
                <a:solidFill>
                  <a:prstClr val="black"/>
                </a:solidFill>
                <a:latin typeface="Arial" panose="020B0604020202020204" pitchFamily="34" charset="0"/>
                <a:ea typeface="宋体" panose="02010600030101010101" pitchFamily="2" charset="-122"/>
              </a:rPr>
              <a:t>服务器组件）</a:t>
            </a:r>
            <a:endParaRPr lang="zh-CN" altLang="en-US" sz="1200" dirty="0" smtClean="0">
              <a:solidFill>
                <a:prstClr val="black"/>
              </a:solidFill>
              <a:latin typeface="Arial" panose="020B0604020202020204" pitchFamily="34" charset="0"/>
              <a:ea typeface="宋体" panose="02010600030101010101" pitchFamily="2" charset="-122"/>
            </a:endParaRPr>
          </a:p>
        </p:txBody>
      </p:sp>
      <p:sp>
        <p:nvSpPr>
          <p:cNvPr id="6" name="矩形 5"/>
          <p:cNvSpPr/>
          <p:nvPr/>
        </p:nvSpPr>
        <p:spPr bwMode="auto">
          <a:xfrm>
            <a:off x="4607560" y="1517333"/>
            <a:ext cx="528320" cy="647700"/>
          </a:xfrm>
          <a:prstGeom prst="rect">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lstStyle/>
          <a:p>
            <a:pPr algn="ctr">
              <a:buClr>
                <a:srgbClr val="CC9900"/>
              </a:buClr>
            </a:pPr>
            <a:r>
              <a:rPr lang="zh-CN" altLang="en-US" sz="1200" dirty="0" smtClean="0">
                <a:solidFill>
                  <a:prstClr val="black"/>
                </a:solidFill>
                <a:latin typeface="Arial" panose="020B0604020202020204" pitchFamily="34" charset="0"/>
                <a:ea typeface="宋体" panose="02010600030101010101" pitchFamily="2" charset="-122"/>
              </a:rPr>
              <a:t>终端</a:t>
            </a:r>
            <a:endParaRPr lang="zh-CN" altLang="en-US" sz="1200" dirty="0" smtClean="0">
              <a:solidFill>
                <a:prstClr val="black"/>
              </a:solidFill>
              <a:latin typeface="Arial" panose="020B0604020202020204" pitchFamily="34" charset="0"/>
              <a:ea typeface="宋体" panose="02010600030101010101" pitchFamily="2" charset="-122"/>
            </a:endParaRPr>
          </a:p>
        </p:txBody>
      </p:sp>
      <p:sp>
        <p:nvSpPr>
          <p:cNvPr id="7" name="矩形 6"/>
          <p:cNvSpPr/>
          <p:nvPr/>
        </p:nvSpPr>
        <p:spPr bwMode="auto">
          <a:xfrm>
            <a:off x="6501443" y="1517333"/>
            <a:ext cx="643890" cy="647700"/>
          </a:xfrm>
          <a:prstGeom prst="rect">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lstStyle/>
          <a:p>
            <a:pPr algn="ctr">
              <a:buClr>
                <a:srgbClr val="CC9900"/>
              </a:buClr>
            </a:pPr>
            <a:r>
              <a:rPr lang="zh-CN" altLang="en-US" sz="1200" dirty="0" smtClean="0">
                <a:solidFill>
                  <a:prstClr val="black"/>
                </a:solidFill>
                <a:latin typeface="Arial" panose="020B0604020202020204" pitchFamily="34" charset="0"/>
                <a:ea typeface="宋体" panose="02010600030101010101" pitchFamily="2" charset="-122"/>
              </a:rPr>
              <a:t>认证点</a:t>
            </a:r>
            <a:endParaRPr lang="zh-CN" altLang="en-US" sz="1200" dirty="0" smtClean="0">
              <a:solidFill>
                <a:prstClr val="black"/>
              </a:solidFill>
              <a:latin typeface="Arial" panose="020B0604020202020204" pitchFamily="34" charset="0"/>
              <a:ea typeface="宋体" panose="02010600030101010101" pitchFamily="2" charset="-122"/>
            </a:endParaRPr>
          </a:p>
        </p:txBody>
      </p:sp>
      <p:sp>
        <p:nvSpPr>
          <p:cNvPr id="8" name="矩形 7"/>
          <p:cNvSpPr/>
          <p:nvPr/>
        </p:nvSpPr>
        <p:spPr bwMode="auto">
          <a:xfrm>
            <a:off x="7502512" y="1517333"/>
            <a:ext cx="995680" cy="647700"/>
          </a:xfrm>
          <a:prstGeom prst="rect">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lstStyle/>
          <a:p>
            <a:pPr algn="ctr">
              <a:buClr>
                <a:srgbClr val="CC9900"/>
              </a:buClr>
            </a:pPr>
            <a:r>
              <a:rPr lang="en-US" altLang="zh-CN" sz="1200" dirty="0" smtClean="0">
                <a:solidFill>
                  <a:prstClr val="black"/>
                </a:solidFill>
                <a:latin typeface="Arial" panose="020B0604020202020204" pitchFamily="34" charset="0"/>
                <a:ea typeface="宋体" panose="02010600030101010101" pitchFamily="2" charset="-122"/>
              </a:rPr>
              <a:t>Controller</a:t>
            </a:r>
            <a:r>
              <a:rPr lang="zh-CN" altLang="en-US" sz="1200" dirty="0" smtClean="0">
                <a:solidFill>
                  <a:prstClr val="black"/>
                </a:solidFill>
                <a:latin typeface="Arial" panose="020B0604020202020204" pitchFamily="34" charset="0"/>
                <a:ea typeface="宋体" panose="02010600030101010101" pitchFamily="2" charset="-122"/>
              </a:rPr>
              <a:t>（</a:t>
            </a:r>
            <a:r>
              <a:rPr lang="en-US" altLang="zh-CN" sz="1200" dirty="0" smtClean="0">
                <a:solidFill>
                  <a:prstClr val="black"/>
                </a:solidFill>
                <a:latin typeface="Arial" panose="020B0604020202020204" pitchFamily="34" charset="0"/>
                <a:ea typeface="宋体" panose="02010600030101010101" pitchFamily="2" charset="-122"/>
              </a:rPr>
              <a:t>Radius</a:t>
            </a:r>
            <a:r>
              <a:rPr lang="zh-CN" altLang="en-US" sz="1200" dirty="0" smtClean="0">
                <a:solidFill>
                  <a:prstClr val="black"/>
                </a:solidFill>
                <a:latin typeface="Arial" panose="020B0604020202020204" pitchFamily="34" charset="0"/>
                <a:ea typeface="宋体" panose="02010600030101010101" pitchFamily="2" charset="-122"/>
              </a:rPr>
              <a:t>服务器组件）</a:t>
            </a:r>
            <a:endParaRPr lang="zh-CN" altLang="en-US" sz="1200" dirty="0" smtClean="0">
              <a:solidFill>
                <a:prstClr val="black"/>
              </a:solidFill>
              <a:latin typeface="Arial" panose="020B0604020202020204" pitchFamily="34" charset="0"/>
              <a:ea typeface="宋体" panose="02010600030101010101" pitchFamily="2" charset="-122"/>
            </a:endParaRPr>
          </a:p>
        </p:txBody>
      </p:sp>
      <p:sp>
        <p:nvSpPr>
          <p:cNvPr id="9" name="矩形 8"/>
          <p:cNvSpPr/>
          <p:nvPr/>
        </p:nvSpPr>
        <p:spPr bwMode="auto">
          <a:xfrm>
            <a:off x="5485129" y="1517333"/>
            <a:ext cx="673158" cy="647700"/>
          </a:xfrm>
          <a:prstGeom prst="rect">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lstStyle/>
          <a:p>
            <a:pPr algn="ctr">
              <a:buClr>
                <a:srgbClr val="CC9900"/>
              </a:buClr>
            </a:pPr>
            <a:r>
              <a:rPr lang="en-US" altLang="zh-CN" sz="1200" dirty="0" smtClean="0">
                <a:solidFill>
                  <a:prstClr val="black"/>
                </a:solidFill>
                <a:latin typeface="Arial" panose="020B0604020202020204" pitchFamily="34" charset="0"/>
                <a:ea typeface="宋体" panose="02010600030101010101" pitchFamily="2" charset="-122"/>
              </a:rPr>
              <a:t>Portal</a:t>
            </a:r>
            <a:r>
              <a:rPr lang="zh-CN" altLang="en-US" sz="1200" dirty="0" smtClean="0">
                <a:solidFill>
                  <a:prstClr val="black"/>
                </a:solidFill>
                <a:latin typeface="Arial" panose="020B0604020202020204" pitchFamily="34" charset="0"/>
                <a:ea typeface="宋体" panose="02010600030101010101" pitchFamily="2" charset="-122"/>
              </a:rPr>
              <a:t>服务器</a:t>
            </a:r>
            <a:endParaRPr lang="zh-CN" altLang="en-US" sz="1200" dirty="0" smtClean="0">
              <a:solidFill>
                <a:prstClr val="black"/>
              </a:solidFill>
              <a:latin typeface="Arial" panose="020B0604020202020204" pitchFamily="34" charset="0"/>
              <a:ea typeface="宋体" panose="02010600030101010101" pitchFamily="2" charset="-122"/>
            </a:endParaRPr>
          </a:p>
        </p:txBody>
      </p:sp>
      <p:cxnSp>
        <p:nvCxnSpPr>
          <p:cNvPr id="11" name="直接连接符 10"/>
          <p:cNvCxnSpPr>
            <a:stCxn id="3" idx="3"/>
            <a:endCxn id="4" idx="1"/>
          </p:cNvCxnSpPr>
          <p:nvPr/>
        </p:nvCxnSpPr>
        <p:spPr bwMode="auto">
          <a:xfrm>
            <a:off x="1323340" y="1840230"/>
            <a:ext cx="434340" cy="0"/>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 name="直接连接符 11"/>
          <p:cNvCxnSpPr>
            <a:stCxn id="6" idx="3"/>
            <a:endCxn id="9" idx="1"/>
          </p:cNvCxnSpPr>
          <p:nvPr/>
        </p:nvCxnSpPr>
        <p:spPr bwMode="auto">
          <a:xfrm>
            <a:off x="5135880" y="1841183"/>
            <a:ext cx="349249" cy="0"/>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直接连接符 16"/>
          <p:cNvCxnSpPr>
            <a:stCxn id="9" idx="3"/>
            <a:endCxn id="7" idx="1"/>
          </p:cNvCxnSpPr>
          <p:nvPr/>
        </p:nvCxnSpPr>
        <p:spPr bwMode="auto">
          <a:xfrm>
            <a:off x="6158287" y="1841183"/>
            <a:ext cx="343156" cy="0"/>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连接符 19"/>
          <p:cNvCxnSpPr>
            <a:stCxn id="7" idx="3"/>
            <a:endCxn id="8" idx="1"/>
          </p:cNvCxnSpPr>
          <p:nvPr/>
        </p:nvCxnSpPr>
        <p:spPr bwMode="auto">
          <a:xfrm>
            <a:off x="7145333" y="1841183"/>
            <a:ext cx="357179" cy="0"/>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22"/>
          <p:cNvCxnSpPr>
            <a:stCxn id="4" idx="3"/>
            <a:endCxn id="5" idx="1"/>
          </p:cNvCxnSpPr>
          <p:nvPr/>
        </p:nvCxnSpPr>
        <p:spPr bwMode="auto">
          <a:xfrm>
            <a:off x="2428240" y="1840230"/>
            <a:ext cx="434340" cy="0"/>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 name="TextBox 39"/>
          <p:cNvSpPr txBox="1"/>
          <p:nvPr/>
        </p:nvSpPr>
        <p:spPr>
          <a:xfrm>
            <a:off x="660400" y="1127760"/>
            <a:ext cx="3740150" cy="307777"/>
          </a:xfrm>
          <a:prstGeom prst="rect">
            <a:avLst/>
          </a:prstGeom>
          <a:solidFill>
            <a:schemeClr val="tx2">
              <a:lumMod val="60000"/>
              <a:lumOff val="40000"/>
            </a:schemeClr>
          </a:solidFill>
        </p:spPr>
        <p:txBody>
          <a:bodyPr wrap="square" rtlCol="0">
            <a:spAutoFit/>
          </a:bodyPr>
          <a:lstStyle/>
          <a:p>
            <a:pPr algn="ctr"/>
            <a:r>
              <a:rPr lang="en-US" altLang="zh-CN" sz="1400" dirty="0" smtClean="0">
                <a:solidFill>
                  <a:prstClr val="white"/>
                </a:solidFill>
              </a:rPr>
              <a:t>802.1X/MAB/</a:t>
            </a:r>
            <a:r>
              <a:rPr lang="en-US" altLang="zh-CN" sz="1400" dirty="0" err="1" smtClean="0">
                <a:solidFill>
                  <a:prstClr val="white"/>
                </a:solidFill>
              </a:rPr>
              <a:t>PPPoE</a:t>
            </a:r>
            <a:r>
              <a:rPr lang="en-US" altLang="zh-CN" sz="1400" dirty="0" smtClean="0">
                <a:solidFill>
                  <a:prstClr val="white"/>
                </a:solidFill>
              </a:rPr>
              <a:t>/ PPP(L2TP VPN)/CA(SSL VPN)</a:t>
            </a:r>
            <a:endParaRPr lang="zh-CN" altLang="en-US" sz="1400" dirty="0">
              <a:solidFill>
                <a:prstClr val="white"/>
              </a:solidFill>
            </a:endParaRPr>
          </a:p>
        </p:txBody>
      </p:sp>
      <p:cxnSp>
        <p:nvCxnSpPr>
          <p:cNvPr id="42" name="直接连接符 41"/>
          <p:cNvCxnSpPr>
            <a:stCxn id="3" idx="2"/>
          </p:cNvCxnSpPr>
          <p:nvPr/>
        </p:nvCxnSpPr>
        <p:spPr bwMode="auto">
          <a:xfrm>
            <a:off x="1025525" y="2164080"/>
            <a:ext cx="0" cy="2133283"/>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43"/>
          <p:cNvCxnSpPr>
            <a:stCxn id="4" idx="2"/>
          </p:cNvCxnSpPr>
          <p:nvPr/>
        </p:nvCxnSpPr>
        <p:spPr bwMode="auto">
          <a:xfrm>
            <a:off x="2092960" y="2164080"/>
            <a:ext cx="12065" cy="2133283"/>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直接连接符 48"/>
          <p:cNvCxnSpPr>
            <a:stCxn id="5" idx="2"/>
          </p:cNvCxnSpPr>
          <p:nvPr/>
        </p:nvCxnSpPr>
        <p:spPr bwMode="auto">
          <a:xfrm>
            <a:off x="3388360" y="2164080"/>
            <a:ext cx="0" cy="2133283"/>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接连接符 52"/>
          <p:cNvCxnSpPr/>
          <p:nvPr/>
        </p:nvCxnSpPr>
        <p:spPr bwMode="auto">
          <a:xfrm>
            <a:off x="1026319" y="3020060"/>
            <a:ext cx="1074261" cy="0"/>
          </a:xfrm>
          <a:prstGeom prst="line">
            <a:avLst/>
          </a:prstGeom>
          <a:noFill/>
          <a:ln>
            <a:solidFill>
              <a:schemeClr val="tx1"/>
            </a:solidFill>
            <a:headEnd type="arrow"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5" name="直接连接符 54"/>
          <p:cNvCxnSpPr/>
          <p:nvPr/>
        </p:nvCxnSpPr>
        <p:spPr bwMode="auto">
          <a:xfrm flipV="1">
            <a:off x="2106930" y="3114675"/>
            <a:ext cx="1274445" cy="636"/>
          </a:xfrm>
          <a:prstGeom prst="line">
            <a:avLst/>
          </a:prstGeom>
          <a:noFill/>
          <a:ln>
            <a:solidFill>
              <a:schemeClr val="tx1"/>
            </a:solidFill>
            <a:headEnd type="arrow"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7" name="TextBox 56"/>
          <p:cNvSpPr txBox="1"/>
          <p:nvPr/>
        </p:nvSpPr>
        <p:spPr>
          <a:xfrm>
            <a:off x="1005840" y="2217420"/>
            <a:ext cx="1047750" cy="784830"/>
          </a:xfrm>
          <a:prstGeom prst="rect">
            <a:avLst/>
          </a:prstGeom>
          <a:noFill/>
        </p:spPr>
        <p:txBody>
          <a:bodyPr wrap="square" rtlCol="0">
            <a:spAutoFit/>
          </a:bodyPr>
          <a:lstStyle/>
          <a:p>
            <a:r>
              <a:rPr lang="zh-CN" altLang="en-US" sz="900" dirty="0" smtClean="0">
                <a:solidFill>
                  <a:prstClr val="black"/>
                </a:solidFill>
              </a:rPr>
              <a:t>用户提供身份凭证（用户名</a:t>
            </a:r>
            <a:r>
              <a:rPr lang="en-US" altLang="zh-CN" sz="900" dirty="0" smtClean="0">
                <a:solidFill>
                  <a:prstClr val="black"/>
                </a:solidFill>
              </a:rPr>
              <a:t>/</a:t>
            </a:r>
            <a:r>
              <a:rPr lang="zh-CN" altLang="en-US" sz="900" dirty="0" smtClean="0">
                <a:solidFill>
                  <a:prstClr val="black"/>
                </a:solidFill>
              </a:rPr>
              <a:t>密码，证书等）。具体使用协议依所用认证方式而定。</a:t>
            </a:r>
            <a:endParaRPr lang="zh-CN" altLang="en-US" sz="900" dirty="0">
              <a:solidFill>
                <a:prstClr val="black"/>
              </a:solidFill>
            </a:endParaRPr>
          </a:p>
        </p:txBody>
      </p:sp>
      <p:sp>
        <p:nvSpPr>
          <p:cNvPr id="58" name="TextBox 57"/>
          <p:cNvSpPr txBox="1"/>
          <p:nvPr/>
        </p:nvSpPr>
        <p:spPr>
          <a:xfrm>
            <a:off x="2125945" y="2732411"/>
            <a:ext cx="1286510" cy="369332"/>
          </a:xfrm>
          <a:prstGeom prst="rect">
            <a:avLst/>
          </a:prstGeom>
          <a:noFill/>
        </p:spPr>
        <p:txBody>
          <a:bodyPr wrap="square" rtlCol="0">
            <a:spAutoFit/>
          </a:bodyPr>
          <a:lstStyle/>
          <a:p>
            <a:r>
              <a:rPr lang="zh-CN" altLang="en-US" sz="900" dirty="0" smtClean="0">
                <a:solidFill>
                  <a:prstClr val="black"/>
                </a:solidFill>
              </a:rPr>
              <a:t>请求</a:t>
            </a:r>
            <a:r>
              <a:rPr lang="en-US" altLang="zh-CN" sz="900" dirty="0" smtClean="0">
                <a:solidFill>
                  <a:prstClr val="black"/>
                </a:solidFill>
              </a:rPr>
              <a:t>Controller</a:t>
            </a:r>
            <a:r>
              <a:rPr lang="zh-CN" altLang="en-US" sz="900" dirty="0" smtClean="0">
                <a:solidFill>
                  <a:prstClr val="black"/>
                </a:solidFill>
              </a:rPr>
              <a:t>校验身份凭证的正确性</a:t>
            </a:r>
            <a:endParaRPr lang="zh-CN" altLang="en-US" sz="900" dirty="0">
              <a:solidFill>
                <a:prstClr val="black"/>
              </a:solidFill>
            </a:endParaRPr>
          </a:p>
        </p:txBody>
      </p:sp>
      <p:cxnSp>
        <p:nvCxnSpPr>
          <p:cNvPr id="59" name="直接连接符 58"/>
          <p:cNvCxnSpPr/>
          <p:nvPr/>
        </p:nvCxnSpPr>
        <p:spPr bwMode="auto">
          <a:xfrm>
            <a:off x="2106930" y="3489960"/>
            <a:ext cx="1279208" cy="0"/>
          </a:xfrm>
          <a:prstGeom prst="line">
            <a:avLst/>
          </a:prstGeom>
          <a:noFill/>
          <a:ln>
            <a:solidFill>
              <a:schemeClr val="tx1"/>
            </a:solidFill>
            <a:headEnd type="arrow"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 name="TextBox 59"/>
          <p:cNvSpPr txBox="1"/>
          <p:nvPr/>
        </p:nvSpPr>
        <p:spPr>
          <a:xfrm>
            <a:off x="2141220" y="3230880"/>
            <a:ext cx="1286510" cy="230832"/>
          </a:xfrm>
          <a:prstGeom prst="rect">
            <a:avLst/>
          </a:prstGeom>
          <a:noFill/>
        </p:spPr>
        <p:txBody>
          <a:bodyPr wrap="square" rtlCol="0">
            <a:spAutoFit/>
          </a:bodyPr>
          <a:lstStyle/>
          <a:p>
            <a:r>
              <a:rPr lang="zh-CN" altLang="en-US" sz="900" dirty="0" smtClean="0">
                <a:solidFill>
                  <a:prstClr val="black"/>
                </a:solidFill>
              </a:rPr>
              <a:t>认证成功</a:t>
            </a:r>
            <a:r>
              <a:rPr lang="en-US" altLang="zh-CN" sz="900" dirty="0" smtClean="0">
                <a:solidFill>
                  <a:prstClr val="black"/>
                </a:solidFill>
              </a:rPr>
              <a:t>/</a:t>
            </a:r>
            <a:r>
              <a:rPr lang="zh-CN" altLang="en-US" sz="900" dirty="0" smtClean="0">
                <a:solidFill>
                  <a:prstClr val="black"/>
                </a:solidFill>
              </a:rPr>
              <a:t>失败</a:t>
            </a:r>
            <a:endParaRPr lang="zh-CN" altLang="en-US" sz="900" dirty="0">
              <a:solidFill>
                <a:prstClr val="black"/>
              </a:solidFill>
            </a:endParaRPr>
          </a:p>
        </p:txBody>
      </p:sp>
      <p:cxnSp>
        <p:nvCxnSpPr>
          <p:cNvPr id="61" name="直接连接符 60"/>
          <p:cNvCxnSpPr/>
          <p:nvPr/>
        </p:nvCxnSpPr>
        <p:spPr bwMode="auto">
          <a:xfrm>
            <a:off x="1026319" y="3864610"/>
            <a:ext cx="1067911" cy="0"/>
          </a:xfrm>
          <a:prstGeom prst="line">
            <a:avLst/>
          </a:prstGeom>
          <a:noFill/>
          <a:ln>
            <a:solidFill>
              <a:schemeClr val="tx1"/>
            </a:solidFill>
            <a:headEnd type="arrow"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63"/>
          <p:cNvSpPr txBox="1"/>
          <p:nvPr/>
        </p:nvSpPr>
        <p:spPr>
          <a:xfrm>
            <a:off x="2409190" y="1588770"/>
            <a:ext cx="537210" cy="230832"/>
          </a:xfrm>
          <a:prstGeom prst="rect">
            <a:avLst/>
          </a:prstGeom>
          <a:noFill/>
        </p:spPr>
        <p:txBody>
          <a:bodyPr wrap="square" rtlCol="0">
            <a:spAutoFit/>
          </a:bodyPr>
          <a:lstStyle/>
          <a:p>
            <a:r>
              <a:rPr lang="en-US" altLang="zh-CN" sz="900" dirty="0" smtClean="0">
                <a:solidFill>
                  <a:prstClr val="black"/>
                </a:solidFill>
              </a:rPr>
              <a:t>Radius</a:t>
            </a:r>
            <a:endParaRPr lang="zh-CN" altLang="en-US" sz="900" dirty="0">
              <a:solidFill>
                <a:prstClr val="black"/>
              </a:solidFill>
            </a:endParaRPr>
          </a:p>
        </p:txBody>
      </p:sp>
      <p:sp>
        <p:nvSpPr>
          <p:cNvPr id="65" name="弧形 64"/>
          <p:cNvSpPr/>
          <p:nvPr/>
        </p:nvSpPr>
        <p:spPr bwMode="auto">
          <a:xfrm>
            <a:off x="3282951" y="3128010"/>
            <a:ext cx="229869" cy="349250"/>
          </a:xfrm>
          <a:prstGeom prst="arc">
            <a:avLst>
              <a:gd name="adj1" fmla="val 16200000"/>
              <a:gd name="adj2" fmla="val 5449117"/>
            </a:avLst>
          </a:prstGeom>
          <a:noFill/>
          <a:ln>
            <a:solidFill>
              <a:schemeClr val="tx1"/>
            </a:solidFill>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66" name="TextBox 65"/>
          <p:cNvSpPr txBox="1"/>
          <p:nvPr/>
        </p:nvSpPr>
        <p:spPr>
          <a:xfrm>
            <a:off x="3484879" y="2979420"/>
            <a:ext cx="775971" cy="784830"/>
          </a:xfrm>
          <a:prstGeom prst="rect">
            <a:avLst/>
          </a:prstGeom>
          <a:noFill/>
        </p:spPr>
        <p:txBody>
          <a:bodyPr wrap="square" rtlCol="0">
            <a:spAutoFit/>
          </a:bodyPr>
          <a:lstStyle/>
          <a:p>
            <a:r>
              <a:rPr lang="zh-CN" altLang="en-US" sz="900" dirty="0" smtClean="0">
                <a:solidFill>
                  <a:prstClr val="black"/>
                </a:solidFill>
              </a:rPr>
              <a:t>查询本地用户数据库或外部用户数据库（</a:t>
            </a:r>
            <a:r>
              <a:rPr lang="en-US" altLang="zh-CN" sz="900" dirty="0" smtClean="0">
                <a:solidFill>
                  <a:prstClr val="black"/>
                </a:solidFill>
              </a:rPr>
              <a:t>AD/LDAP</a:t>
            </a:r>
            <a:r>
              <a:rPr lang="zh-CN" altLang="en-US" sz="900" dirty="0" smtClean="0">
                <a:solidFill>
                  <a:prstClr val="black"/>
                </a:solidFill>
              </a:rPr>
              <a:t>）</a:t>
            </a:r>
            <a:endParaRPr lang="zh-CN" altLang="en-US" sz="900" dirty="0">
              <a:solidFill>
                <a:prstClr val="black"/>
              </a:solidFill>
            </a:endParaRPr>
          </a:p>
        </p:txBody>
      </p:sp>
      <p:sp>
        <p:nvSpPr>
          <p:cNvPr id="67" name="TextBox 66"/>
          <p:cNvSpPr txBox="1"/>
          <p:nvPr/>
        </p:nvSpPr>
        <p:spPr>
          <a:xfrm>
            <a:off x="1026319" y="3613150"/>
            <a:ext cx="1026320" cy="230832"/>
          </a:xfrm>
          <a:prstGeom prst="rect">
            <a:avLst/>
          </a:prstGeom>
          <a:noFill/>
        </p:spPr>
        <p:txBody>
          <a:bodyPr wrap="square" rtlCol="0">
            <a:spAutoFit/>
          </a:bodyPr>
          <a:lstStyle/>
          <a:p>
            <a:r>
              <a:rPr lang="zh-CN" altLang="en-US" sz="900" dirty="0" smtClean="0">
                <a:solidFill>
                  <a:prstClr val="black"/>
                </a:solidFill>
              </a:rPr>
              <a:t>认证成功</a:t>
            </a:r>
            <a:r>
              <a:rPr lang="en-US" altLang="zh-CN" sz="900" dirty="0" smtClean="0">
                <a:solidFill>
                  <a:prstClr val="black"/>
                </a:solidFill>
              </a:rPr>
              <a:t>/</a:t>
            </a:r>
            <a:r>
              <a:rPr lang="zh-CN" altLang="en-US" sz="900" dirty="0" smtClean="0">
                <a:solidFill>
                  <a:prstClr val="black"/>
                </a:solidFill>
              </a:rPr>
              <a:t>失败</a:t>
            </a:r>
            <a:endParaRPr lang="zh-CN" altLang="en-US" sz="900" dirty="0">
              <a:solidFill>
                <a:prstClr val="black"/>
              </a:solidFill>
            </a:endParaRPr>
          </a:p>
        </p:txBody>
      </p:sp>
      <p:sp>
        <p:nvSpPr>
          <p:cNvPr id="68" name="弧形 67"/>
          <p:cNvSpPr/>
          <p:nvPr/>
        </p:nvSpPr>
        <p:spPr bwMode="auto">
          <a:xfrm>
            <a:off x="1997711" y="3515360"/>
            <a:ext cx="229869" cy="349250"/>
          </a:xfrm>
          <a:prstGeom prst="arc">
            <a:avLst>
              <a:gd name="adj1" fmla="val 16200000"/>
              <a:gd name="adj2" fmla="val 5449117"/>
            </a:avLst>
          </a:prstGeom>
          <a:noFill/>
          <a:ln>
            <a:solidFill>
              <a:schemeClr val="tx1"/>
            </a:solidFill>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sp>
        <p:nvSpPr>
          <p:cNvPr id="69" name="TextBox 68"/>
          <p:cNvSpPr txBox="1"/>
          <p:nvPr/>
        </p:nvSpPr>
        <p:spPr>
          <a:xfrm>
            <a:off x="2223770" y="3497580"/>
            <a:ext cx="797560" cy="507831"/>
          </a:xfrm>
          <a:prstGeom prst="rect">
            <a:avLst/>
          </a:prstGeom>
          <a:noFill/>
        </p:spPr>
        <p:txBody>
          <a:bodyPr wrap="square" rtlCol="0">
            <a:spAutoFit/>
          </a:bodyPr>
          <a:lstStyle/>
          <a:p>
            <a:r>
              <a:rPr lang="zh-CN" altLang="en-US" sz="900" dirty="0" smtClean="0">
                <a:solidFill>
                  <a:prstClr val="black"/>
                </a:solidFill>
              </a:rPr>
              <a:t>认证成功则允许终端接入网络</a:t>
            </a:r>
            <a:endParaRPr lang="zh-CN" altLang="en-US" sz="900" dirty="0">
              <a:solidFill>
                <a:prstClr val="black"/>
              </a:solidFill>
            </a:endParaRPr>
          </a:p>
        </p:txBody>
      </p:sp>
      <p:sp>
        <p:nvSpPr>
          <p:cNvPr id="82" name="TextBox 81"/>
          <p:cNvSpPr txBox="1"/>
          <p:nvPr/>
        </p:nvSpPr>
        <p:spPr>
          <a:xfrm>
            <a:off x="5113020" y="1583690"/>
            <a:ext cx="537210" cy="230832"/>
          </a:xfrm>
          <a:prstGeom prst="rect">
            <a:avLst/>
          </a:prstGeom>
          <a:noFill/>
        </p:spPr>
        <p:txBody>
          <a:bodyPr wrap="square" rtlCol="0">
            <a:spAutoFit/>
          </a:bodyPr>
          <a:lstStyle/>
          <a:p>
            <a:r>
              <a:rPr lang="en-US" altLang="zh-CN" sz="900" dirty="0" smtClean="0">
                <a:solidFill>
                  <a:prstClr val="black"/>
                </a:solidFill>
              </a:rPr>
              <a:t>HTTP</a:t>
            </a:r>
            <a:endParaRPr lang="zh-CN" altLang="en-US" sz="900" dirty="0">
              <a:solidFill>
                <a:prstClr val="black"/>
              </a:solidFill>
            </a:endParaRPr>
          </a:p>
        </p:txBody>
      </p:sp>
      <p:sp>
        <p:nvSpPr>
          <p:cNvPr id="83" name="TextBox 82"/>
          <p:cNvSpPr txBox="1"/>
          <p:nvPr/>
        </p:nvSpPr>
        <p:spPr>
          <a:xfrm>
            <a:off x="6097266" y="1577340"/>
            <a:ext cx="537210" cy="230832"/>
          </a:xfrm>
          <a:prstGeom prst="rect">
            <a:avLst/>
          </a:prstGeom>
          <a:noFill/>
        </p:spPr>
        <p:txBody>
          <a:bodyPr wrap="square" rtlCol="0">
            <a:spAutoFit/>
          </a:bodyPr>
          <a:lstStyle/>
          <a:p>
            <a:r>
              <a:rPr lang="en-US" altLang="zh-CN" sz="900" dirty="0" smtClean="0">
                <a:solidFill>
                  <a:prstClr val="black"/>
                </a:solidFill>
              </a:rPr>
              <a:t>CHAP</a:t>
            </a:r>
            <a:endParaRPr lang="zh-CN" altLang="en-US" sz="900" dirty="0">
              <a:solidFill>
                <a:prstClr val="black"/>
              </a:solidFill>
            </a:endParaRPr>
          </a:p>
        </p:txBody>
      </p:sp>
      <p:sp>
        <p:nvSpPr>
          <p:cNvPr id="84" name="TextBox 83"/>
          <p:cNvSpPr txBox="1"/>
          <p:nvPr/>
        </p:nvSpPr>
        <p:spPr>
          <a:xfrm>
            <a:off x="7075158" y="1564640"/>
            <a:ext cx="537210" cy="230832"/>
          </a:xfrm>
          <a:prstGeom prst="rect">
            <a:avLst/>
          </a:prstGeom>
          <a:noFill/>
        </p:spPr>
        <p:txBody>
          <a:bodyPr wrap="square" rtlCol="0">
            <a:spAutoFit/>
          </a:bodyPr>
          <a:lstStyle/>
          <a:p>
            <a:r>
              <a:rPr lang="en-US" altLang="zh-CN" sz="900" dirty="0" smtClean="0">
                <a:solidFill>
                  <a:prstClr val="black"/>
                </a:solidFill>
              </a:rPr>
              <a:t>Radius</a:t>
            </a:r>
            <a:endParaRPr lang="zh-CN" altLang="en-US" sz="900" dirty="0">
              <a:solidFill>
                <a:prstClr val="black"/>
              </a:solidFill>
            </a:endParaRPr>
          </a:p>
        </p:txBody>
      </p:sp>
      <p:sp>
        <p:nvSpPr>
          <p:cNvPr id="87" name="矩形 86"/>
          <p:cNvSpPr/>
          <p:nvPr/>
        </p:nvSpPr>
        <p:spPr bwMode="auto">
          <a:xfrm>
            <a:off x="660399" y="1432560"/>
            <a:ext cx="3733801" cy="3109278"/>
          </a:xfrm>
          <a:prstGeom prst="rect">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01" name="TextBox 100"/>
          <p:cNvSpPr txBox="1"/>
          <p:nvPr/>
        </p:nvSpPr>
        <p:spPr>
          <a:xfrm>
            <a:off x="4476750" y="1120140"/>
            <a:ext cx="4357688" cy="307777"/>
          </a:xfrm>
          <a:prstGeom prst="rect">
            <a:avLst/>
          </a:prstGeom>
          <a:solidFill>
            <a:schemeClr val="tx2">
              <a:lumMod val="60000"/>
              <a:lumOff val="40000"/>
            </a:schemeClr>
          </a:solidFill>
        </p:spPr>
        <p:txBody>
          <a:bodyPr wrap="square" rtlCol="0">
            <a:spAutoFit/>
          </a:bodyPr>
          <a:lstStyle/>
          <a:p>
            <a:pPr algn="ctr"/>
            <a:r>
              <a:rPr lang="en-US" altLang="zh-CN" sz="1400" dirty="0" smtClean="0">
                <a:solidFill>
                  <a:prstClr val="white"/>
                </a:solidFill>
              </a:rPr>
              <a:t>Portal</a:t>
            </a:r>
            <a:endParaRPr lang="zh-CN" altLang="en-US" sz="1400" dirty="0">
              <a:solidFill>
                <a:prstClr val="white"/>
              </a:solidFill>
            </a:endParaRPr>
          </a:p>
        </p:txBody>
      </p:sp>
      <p:sp>
        <p:nvSpPr>
          <p:cNvPr id="102" name="矩形 101"/>
          <p:cNvSpPr/>
          <p:nvPr/>
        </p:nvSpPr>
        <p:spPr bwMode="auto">
          <a:xfrm>
            <a:off x="4476750" y="1432560"/>
            <a:ext cx="4357688" cy="3109278"/>
          </a:xfrm>
          <a:prstGeom prst="rect">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cxnSp>
        <p:nvCxnSpPr>
          <p:cNvPr id="103" name="直接连接符 102"/>
          <p:cNvCxnSpPr>
            <a:stCxn id="6" idx="2"/>
          </p:cNvCxnSpPr>
          <p:nvPr/>
        </p:nvCxnSpPr>
        <p:spPr bwMode="auto">
          <a:xfrm>
            <a:off x="4871720" y="2165033"/>
            <a:ext cx="0" cy="2132330"/>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a:stCxn id="9" idx="2"/>
          </p:cNvCxnSpPr>
          <p:nvPr/>
        </p:nvCxnSpPr>
        <p:spPr bwMode="auto">
          <a:xfrm>
            <a:off x="5821708" y="2165033"/>
            <a:ext cx="0" cy="2132330"/>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5" name="直接连接符 104"/>
          <p:cNvCxnSpPr>
            <a:stCxn id="7" idx="2"/>
          </p:cNvCxnSpPr>
          <p:nvPr/>
        </p:nvCxnSpPr>
        <p:spPr bwMode="auto">
          <a:xfrm>
            <a:off x="6823388" y="2165033"/>
            <a:ext cx="0" cy="2132330"/>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6" name="直接连接符 105"/>
          <p:cNvCxnSpPr>
            <a:stCxn id="8" idx="2"/>
          </p:cNvCxnSpPr>
          <p:nvPr/>
        </p:nvCxnSpPr>
        <p:spPr bwMode="auto">
          <a:xfrm>
            <a:off x="8000352" y="2165033"/>
            <a:ext cx="0" cy="2132330"/>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9" name="直接连接符 118"/>
          <p:cNvCxnSpPr/>
          <p:nvPr/>
        </p:nvCxnSpPr>
        <p:spPr bwMode="auto">
          <a:xfrm flipV="1">
            <a:off x="4881563" y="2756535"/>
            <a:ext cx="962025" cy="635"/>
          </a:xfrm>
          <a:prstGeom prst="line">
            <a:avLst/>
          </a:prstGeom>
          <a:noFill/>
          <a:ln>
            <a:solidFill>
              <a:schemeClr val="tx1"/>
            </a:solidFill>
            <a:headEnd type="arrow"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0" name="TextBox 119"/>
          <p:cNvSpPr txBox="1"/>
          <p:nvPr/>
        </p:nvSpPr>
        <p:spPr>
          <a:xfrm>
            <a:off x="4878388" y="2279332"/>
            <a:ext cx="965200" cy="507831"/>
          </a:xfrm>
          <a:prstGeom prst="rect">
            <a:avLst/>
          </a:prstGeom>
          <a:noFill/>
        </p:spPr>
        <p:txBody>
          <a:bodyPr wrap="square" rtlCol="0">
            <a:spAutoFit/>
          </a:bodyPr>
          <a:lstStyle/>
          <a:p>
            <a:r>
              <a:rPr lang="zh-CN" altLang="en-US" sz="900" dirty="0" smtClean="0">
                <a:solidFill>
                  <a:prstClr val="black"/>
                </a:solidFill>
              </a:rPr>
              <a:t>用户提供身份凭证（用户名</a:t>
            </a:r>
            <a:r>
              <a:rPr lang="en-US" altLang="zh-CN" sz="900" dirty="0" smtClean="0">
                <a:solidFill>
                  <a:prstClr val="black"/>
                </a:solidFill>
              </a:rPr>
              <a:t>/</a:t>
            </a:r>
            <a:r>
              <a:rPr lang="zh-CN" altLang="en-US" sz="900" dirty="0" smtClean="0">
                <a:solidFill>
                  <a:prstClr val="black"/>
                </a:solidFill>
              </a:rPr>
              <a:t>密码</a:t>
            </a:r>
            <a:r>
              <a:rPr lang="en-US" altLang="zh-CN" sz="900" dirty="0" smtClean="0">
                <a:solidFill>
                  <a:prstClr val="black"/>
                </a:solidFill>
              </a:rPr>
              <a:t>)</a:t>
            </a:r>
            <a:endParaRPr lang="zh-CN" altLang="en-US" sz="900" dirty="0">
              <a:solidFill>
                <a:prstClr val="black"/>
              </a:solidFill>
            </a:endParaRPr>
          </a:p>
        </p:txBody>
      </p:sp>
      <p:cxnSp>
        <p:nvCxnSpPr>
          <p:cNvPr id="124" name="直接连接符 123"/>
          <p:cNvCxnSpPr/>
          <p:nvPr/>
        </p:nvCxnSpPr>
        <p:spPr bwMode="auto">
          <a:xfrm>
            <a:off x="5824538" y="2874330"/>
            <a:ext cx="991393" cy="2220"/>
          </a:xfrm>
          <a:prstGeom prst="line">
            <a:avLst/>
          </a:prstGeom>
          <a:noFill/>
          <a:ln>
            <a:solidFill>
              <a:schemeClr val="tx1"/>
            </a:solidFill>
            <a:headEnd type="arrow"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5" name="TextBox 124"/>
          <p:cNvSpPr txBox="1"/>
          <p:nvPr/>
        </p:nvSpPr>
        <p:spPr>
          <a:xfrm>
            <a:off x="5843588" y="2596514"/>
            <a:ext cx="965200" cy="230832"/>
          </a:xfrm>
          <a:prstGeom prst="rect">
            <a:avLst/>
          </a:prstGeom>
          <a:noFill/>
        </p:spPr>
        <p:txBody>
          <a:bodyPr wrap="square" rtlCol="0">
            <a:spAutoFit/>
          </a:bodyPr>
          <a:lstStyle/>
          <a:p>
            <a:r>
              <a:rPr lang="en-US" altLang="zh-CN" sz="900" dirty="0" smtClean="0">
                <a:solidFill>
                  <a:prstClr val="black"/>
                </a:solidFill>
              </a:rPr>
              <a:t>CHAP</a:t>
            </a:r>
            <a:r>
              <a:rPr lang="zh-CN" altLang="en-US" sz="900" dirty="0" smtClean="0">
                <a:solidFill>
                  <a:prstClr val="black"/>
                </a:solidFill>
              </a:rPr>
              <a:t>认证交互</a:t>
            </a:r>
            <a:endParaRPr lang="zh-CN" altLang="en-US" sz="900" dirty="0">
              <a:solidFill>
                <a:prstClr val="black"/>
              </a:solidFill>
            </a:endParaRPr>
          </a:p>
        </p:txBody>
      </p:sp>
      <p:cxnSp>
        <p:nvCxnSpPr>
          <p:cNvPr id="130" name="直接连接符 129"/>
          <p:cNvCxnSpPr/>
          <p:nvPr/>
        </p:nvCxnSpPr>
        <p:spPr bwMode="auto">
          <a:xfrm flipV="1">
            <a:off x="6835457" y="3062288"/>
            <a:ext cx="1157606" cy="2223"/>
          </a:xfrm>
          <a:prstGeom prst="line">
            <a:avLst/>
          </a:prstGeom>
          <a:noFill/>
          <a:ln>
            <a:solidFill>
              <a:schemeClr val="tx1"/>
            </a:solidFill>
            <a:headEnd type="arrow"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1" name="TextBox 130"/>
          <p:cNvSpPr txBox="1"/>
          <p:nvPr/>
        </p:nvSpPr>
        <p:spPr>
          <a:xfrm>
            <a:off x="6819900" y="2679383"/>
            <a:ext cx="1173163" cy="369332"/>
          </a:xfrm>
          <a:prstGeom prst="rect">
            <a:avLst/>
          </a:prstGeom>
          <a:noFill/>
        </p:spPr>
        <p:txBody>
          <a:bodyPr wrap="square" rtlCol="0">
            <a:spAutoFit/>
          </a:bodyPr>
          <a:lstStyle/>
          <a:p>
            <a:r>
              <a:rPr lang="zh-CN" altLang="en-US" sz="900" dirty="0" smtClean="0">
                <a:solidFill>
                  <a:prstClr val="black"/>
                </a:solidFill>
              </a:rPr>
              <a:t>请求</a:t>
            </a:r>
            <a:r>
              <a:rPr lang="en-US" altLang="zh-CN" sz="900" dirty="0" smtClean="0">
                <a:solidFill>
                  <a:prstClr val="black"/>
                </a:solidFill>
              </a:rPr>
              <a:t>Controller</a:t>
            </a:r>
            <a:r>
              <a:rPr lang="zh-CN" altLang="en-US" sz="900" dirty="0" smtClean="0">
                <a:solidFill>
                  <a:prstClr val="black"/>
                </a:solidFill>
              </a:rPr>
              <a:t>校验身份凭证的正确性</a:t>
            </a:r>
            <a:endParaRPr lang="zh-CN" altLang="en-US" sz="900" dirty="0">
              <a:solidFill>
                <a:prstClr val="black"/>
              </a:solidFill>
            </a:endParaRPr>
          </a:p>
        </p:txBody>
      </p:sp>
      <p:cxnSp>
        <p:nvCxnSpPr>
          <p:cNvPr id="132" name="直接连接符 131"/>
          <p:cNvCxnSpPr/>
          <p:nvPr/>
        </p:nvCxnSpPr>
        <p:spPr bwMode="auto">
          <a:xfrm>
            <a:off x="6817519" y="3440906"/>
            <a:ext cx="1175544" cy="0"/>
          </a:xfrm>
          <a:prstGeom prst="line">
            <a:avLst/>
          </a:prstGeom>
          <a:noFill/>
          <a:ln>
            <a:solidFill>
              <a:schemeClr val="tx1"/>
            </a:solidFill>
            <a:headEnd type="arrow"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3" name="弧形 132"/>
          <p:cNvSpPr/>
          <p:nvPr/>
        </p:nvSpPr>
        <p:spPr bwMode="auto">
          <a:xfrm>
            <a:off x="7878128" y="3079591"/>
            <a:ext cx="229869" cy="349250"/>
          </a:xfrm>
          <a:prstGeom prst="arc">
            <a:avLst>
              <a:gd name="adj1" fmla="val 16200000"/>
              <a:gd name="adj2" fmla="val 5449117"/>
            </a:avLst>
          </a:prstGeom>
          <a:noFill/>
          <a:ln>
            <a:solidFill>
              <a:schemeClr val="tx1"/>
            </a:solidFill>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34" name="TextBox 133"/>
          <p:cNvSpPr txBox="1"/>
          <p:nvPr/>
        </p:nvSpPr>
        <p:spPr>
          <a:xfrm>
            <a:off x="8064974" y="2914333"/>
            <a:ext cx="769464" cy="784830"/>
          </a:xfrm>
          <a:prstGeom prst="rect">
            <a:avLst/>
          </a:prstGeom>
          <a:noFill/>
        </p:spPr>
        <p:txBody>
          <a:bodyPr wrap="square" rtlCol="0">
            <a:spAutoFit/>
          </a:bodyPr>
          <a:lstStyle/>
          <a:p>
            <a:r>
              <a:rPr lang="zh-CN" altLang="en-US" sz="900" dirty="0" smtClean="0">
                <a:solidFill>
                  <a:prstClr val="black"/>
                </a:solidFill>
              </a:rPr>
              <a:t>查询本地用户数据库或外部用户数据库（</a:t>
            </a:r>
            <a:r>
              <a:rPr lang="en-US" altLang="zh-CN" sz="900" dirty="0" smtClean="0">
                <a:solidFill>
                  <a:prstClr val="black"/>
                </a:solidFill>
              </a:rPr>
              <a:t>AD/LDAP</a:t>
            </a:r>
            <a:r>
              <a:rPr lang="zh-CN" altLang="en-US" sz="900" dirty="0" smtClean="0">
                <a:solidFill>
                  <a:prstClr val="black"/>
                </a:solidFill>
              </a:rPr>
              <a:t>）</a:t>
            </a:r>
            <a:endParaRPr lang="zh-CN" altLang="en-US" sz="900" dirty="0">
              <a:solidFill>
                <a:prstClr val="black"/>
              </a:solidFill>
            </a:endParaRPr>
          </a:p>
        </p:txBody>
      </p:sp>
      <p:sp>
        <p:nvSpPr>
          <p:cNvPr id="166" name="TextBox 165"/>
          <p:cNvSpPr txBox="1"/>
          <p:nvPr/>
        </p:nvSpPr>
        <p:spPr>
          <a:xfrm>
            <a:off x="6835140" y="3173730"/>
            <a:ext cx="1286510" cy="230832"/>
          </a:xfrm>
          <a:prstGeom prst="rect">
            <a:avLst/>
          </a:prstGeom>
          <a:noFill/>
        </p:spPr>
        <p:txBody>
          <a:bodyPr wrap="square" rtlCol="0">
            <a:spAutoFit/>
          </a:bodyPr>
          <a:lstStyle/>
          <a:p>
            <a:r>
              <a:rPr lang="zh-CN" altLang="en-US" sz="900" dirty="0" smtClean="0">
                <a:solidFill>
                  <a:prstClr val="black"/>
                </a:solidFill>
              </a:rPr>
              <a:t>认证成功</a:t>
            </a:r>
            <a:r>
              <a:rPr lang="en-US" altLang="zh-CN" sz="900" dirty="0" smtClean="0">
                <a:solidFill>
                  <a:prstClr val="black"/>
                </a:solidFill>
              </a:rPr>
              <a:t>/</a:t>
            </a:r>
            <a:r>
              <a:rPr lang="zh-CN" altLang="en-US" sz="900" dirty="0" smtClean="0">
                <a:solidFill>
                  <a:prstClr val="black"/>
                </a:solidFill>
              </a:rPr>
              <a:t>失败</a:t>
            </a:r>
            <a:endParaRPr lang="zh-CN" altLang="en-US" sz="900" dirty="0">
              <a:solidFill>
                <a:prstClr val="black"/>
              </a:solidFill>
            </a:endParaRPr>
          </a:p>
        </p:txBody>
      </p:sp>
      <p:sp>
        <p:nvSpPr>
          <p:cNvPr id="167" name="弧形 166"/>
          <p:cNvSpPr/>
          <p:nvPr/>
        </p:nvSpPr>
        <p:spPr bwMode="auto">
          <a:xfrm>
            <a:off x="6722585" y="3462969"/>
            <a:ext cx="229869" cy="349250"/>
          </a:xfrm>
          <a:prstGeom prst="arc">
            <a:avLst>
              <a:gd name="adj1" fmla="val 16200000"/>
              <a:gd name="adj2" fmla="val 5449117"/>
            </a:avLst>
          </a:prstGeom>
          <a:noFill/>
          <a:ln>
            <a:solidFill>
              <a:schemeClr val="tx1"/>
            </a:solidFill>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sp>
        <p:nvSpPr>
          <p:cNvPr id="168" name="TextBox 167"/>
          <p:cNvSpPr txBox="1"/>
          <p:nvPr/>
        </p:nvSpPr>
        <p:spPr>
          <a:xfrm>
            <a:off x="6917690" y="3440430"/>
            <a:ext cx="797560" cy="507831"/>
          </a:xfrm>
          <a:prstGeom prst="rect">
            <a:avLst/>
          </a:prstGeom>
          <a:noFill/>
        </p:spPr>
        <p:txBody>
          <a:bodyPr wrap="square" rtlCol="0">
            <a:spAutoFit/>
          </a:bodyPr>
          <a:lstStyle/>
          <a:p>
            <a:r>
              <a:rPr lang="zh-CN" altLang="en-US" sz="900" dirty="0" smtClean="0">
                <a:solidFill>
                  <a:prstClr val="black"/>
                </a:solidFill>
              </a:rPr>
              <a:t>认证成功则允许终端接入网络</a:t>
            </a:r>
            <a:endParaRPr lang="zh-CN" altLang="en-US" sz="900" dirty="0">
              <a:solidFill>
                <a:prstClr val="black"/>
              </a:solidFill>
            </a:endParaRPr>
          </a:p>
        </p:txBody>
      </p:sp>
      <p:cxnSp>
        <p:nvCxnSpPr>
          <p:cNvPr id="169" name="直接连接符 168"/>
          <p:cNvCxnSpPr/>
          <p:nvPr/>
        </p:nvCxnSpPr>
        <p:spPr bwMode="auto">
          <a:xfrm>
            <a:off x="5829300" y="3826507"/>
            <a:ext cx="990600" cy="0"/>
          </a:xfrm>
          <a:prstGeom prst="line">
            <a:avLst/>
          </a:prstGeom>
          <a:noFill/>
          <a:ln>
            <a:solidFill>
              <a:schemeClr val="tx1"/>
            </a:solidFill>
            <a:headEnd type="arrow"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0" name="TextBox 169"/>
          <p:cNvSpPr txBox="1"/>
          <p:nvPr/>
        </p:nvSpPr>
        <p:spPr>
          <a:xfrm>
            <a:off x="5829300" y="3577428"/>
            <a:ext cx="1026320" cy="230832"/>
          </a:xfrm>
          <a:prstGeom prst="rect">
            <a:avLst/>
          </a:prstGeom>
          <a:noFill/>
        </p:spPr>
        <p:txBody>
          <a:bodyPr wrap="square" rtlCol="0">
            <a:spAutoFit/>
          </a:bodyPr>
          <a:lstStyle/>
          <a:p>
            <a:r>
              <a:rPr lang="zh-CN" altLang="en-US" sz="900" dirty="0" smtClean="0">
                <a:solidFill>
                  <a:prstClr val="black"/>
                </a:solidFill>
              </a:rPr>
              <a:t>认证成功</a:t>
            </a:r>
            <a:r>
              <a:rPr lang="en-US" altLang="zh-CN" sz="900" dirty="0" smtClean="0">
                <a:solidFill>
                  <a:prstClr val="black"/>
                </a:solidFill>
              </a:rPr>
              <a:t>/</a:t>
            </a:r>
            <a:r>
              <a:rPr lang="zh-CN" altLang="en-US" sz="900" dirty="0" smtClean="0">
                <a:solidFill>
                  <a:prstClr val="black"/>
                </a:solidFill>
              </a:rPr>
              <a:t>失败</a:t>
            </a:r>
            <a:endParaRPr lang="zh-CN" altLang="en-US" sz="900" dirty="0">
              <a:solidFill>
                <a:prstClr val="black"/>
              </a:solidFill>
            </a:endParaRPr>
          </a:p>
        </p:txBody>
      </p:sp>
      <p:cxnSp>
        <p:nvCxnSpPr>
          <p:cNvPr id="171" name="直接连接符 170"/>
          <p:cNvCxnSpPr/>
          <p:nvPr/>
        </p:nvCxnSpPr>
        <p:spPr bwMode="auto">
          <a:xfrm>
            <a:off x="4858227" y="4006847"/>
            <a:ext cx="966311" cy="0"/>
          </a:xfrm>
          <a:prstGeom prst="line">
            <a:avLst/>
          </a:prstGeom>
          <a:noFill/>
          <a:ln>
            <a:solidFill>
              <a:schemeClr val="tx1"/>
            </a:solidFill>
            <a:headEnd type="arrow"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2" name="TextBox 171"/>
          <p:cNvSpPr txBox="1"/>
          <p:nvPr/>
        </p:nvSpPr>
        <p:spPr>
          <a:xfrm>
            <a:off x="4899818" y="3757768"/>
            <a:ext cx="931863" cy="230832"/>
          </a:xfrm>
          <a:prstGeom prst="rect">
            <a:avLst/>
          </a:prstGeom>
          <a:noFill/>
        </p:spPr>
        <p:txBody>
          <a:bodyPr wrap="square" rtlCol="0">
            <a:spAutoFit/>
          </a:bodyPr>
          <a:lstStyle/>
          <a:p>
            <a:r>
              <a:rPr lang="zh-CN" altLang="en-US" sz="900" dirty="0" smtClean="0">
                <a:solidFill>
                  <a:prstClr val="black"/>
                </a:solidFill>
              </a:rPr>
              <a:t>认证成功</a:t>
            </a:r>
            <a:r>
              <a:rPr lang="en-US" altLang="zh-CN" sz="900" dirty="0" smtClean="0">
                <a:solidFill>
                  <a:prstClr val="black"/>
                </a:solidFill>
              </a:rPr>
              <a:t>/</a:t>
            </a:r>
            <a:r>
              <a:rPr lang="zh-CN" altLang="en-US" sz="900" dirty="0" smtClean="0">
                <a:solidFill>
                  <a:prstClr val="black"/>
                </a:solidFill>
              </a:rPr>
              <a:t>失败</a:t>
            </a:r>
            <a:endParaRPr lang="zh-CN" altLang="en-US" sz="900" dirty="0">
              <a:solidFill>
                <a:prstClr val="black"/>
              </a:solidFill>
            </a:endParaRPr>
          </a:p>
        </p:txBody>
      </p:sp>
    </p:spTree>
  </p:cSld>
  <p:clrMapOvr>
    <a:overrideClrMapping bg1="lt1" tx1="dk1" bg2="lt2" tx2="dk2" accent1="accent1" accent2="accent2" accent3="accent3" accent4="accent4" accent5="accent5" accent6="accent6" hlink="hlink" folHlink="folHlink"/>
  </p:clrMapOvr>
  <p:transition advClick="0" advTm="8000">
    <p:fade thruBlk="1"/>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1" cstate="print"/>
          <a:srcRect/>
          <a:stretch>
            <a:fillRect/>
          </a:stretch>
        </p:blipFill>
        <p:spPr bwMode="auto">
          <a:xfrm>
            <a:off x="4244340" y="2901527"/>
            <a:ext cx="4055110" cy="1753024"/>
          </a:xfrm>
          <a:prstGeom prst="rect">
            <a:avLst/>
          </a:prstGeom>
          <a:noFill/>
          <a:ln w="9525">
            <a:noFill/>
            <a:miter lim="800000"/>
            <a:headEnd/>
            <a:tailEnd/>
          </a:ln>
        </p:spPr>
      </p:pic>
      <p:sp>
        <p:nvSpPr>
          <p:cNvPr id="2" name="标题 1"/>
          <p:cNvSpPr>
            <a:spLocks noGrp="1"/>
          </p:cNvSpPr>
          <p:nvPr>
            <p:ph type="title"/>
          </p:nvPr>
        </p:nvSpPr>
        <p:spPr>
          <a:xfrm>
            <a:off x="421135" y="219142"/>
            <a:ext cx="8365056" cy="559338"/>
          </a:xfrm>
        </p:spPr>
        <p:txBody>
          <a:bodyPr/>
          <a:lstStyle/>
          <a:p>
            <a:r>
              <a:rPr lang="zh-CN" altLang="en-US" dirty="0" smtClean="0">
                <a:latin typeface="微软雅黑" panose="020B0503020204020204" pitchFamily="34" charset="-122"/>
                <a:ea typeface="微软雅黑" panose="020B0503020204020204" pitchFamily="34" charset="-122"/>
              </a:rPr>
              <a:t>关键技术解析（授权）：上线用户身份判断与授权工作流程</a:t>
            </a:r>
            <a:endParaRPr lang="zh-CN" altLang="en-US" dirty="0">
              <a:latin typeface="微软雅黑" panose="020B0503020204020204" pitchFamily="34" charset="-122"/>
              <a:ea typeface="微软雅黑" panose="020B0503020204020204" pitchFamily="34" charset="-122"/>
            </a:endParaRPr>
          </a:p>
        </p:txBody>
      </p:sp>
      <p:pic>
        <p:nvPicPr>
          <p:cNvPr id="6" name="Picture 2"/>
          <p:cNvPicPr>
            <a:picLocks noChangeAspect="1" noChangeArrowheads="1"/>
          </p:cNvPicPr>
          <p:nvPr/>
        </p:nvPicPr>
        <p:blipFill>
          <a:blip r:embed="rId2" cstate="print"/>
          <a:srcRect/>
          <a:stretch>
            <a:fillRect/>
          </a:stretch>
        </p:blipFill>
        <p:spPr bwMode="auto">
          <a:xfrm>
            <a:off x="660400" y="1084144"/>
            <a:ext cx="3030756" cy="3570406"/>
          </a:xfrm>
          <a:prstGeom prst="rect">
            <a:avLst/>
          </a:prstGeom>
          <a:noFill/>
          <a:ln w="9525">
            <a:solidFill>
              <a:schemeClr val="tx1"/>
            </a:solidFill>
            <a:miter lim="800000"/>
            <a:headEnd/>
            <a:tailEnd/>
          </a:ln>
        </p:spPr>
      </p:pic>
      <p:sp>
        <p:nvSpPr>
          <p:cNvPr id="7" name="等腰三角形 6"/>
          <p:cNvSpPr/>
          <p:nvPr/>
        </p:nvSpPr>
        <p:spPr bwMode="auto">
          <a:xfrm rot="16200000">
            <a:off x="3127817" y="3538975"/>
            <a:ext cx="1701800" cy="529349"/>
          </a:xfrm>
          <a:prstGeom prst="triangle">
            <a:avLst>
              <a:gd name="adj" fmla="val 14778"/>
            </a:avLst>
          </a:prstGeom>
          <a:gradFill flip="none" rotWithShape="1">
            <a:gsLst>
              <a:gs pos="0">
                <a:srgbClr val="0070C0"/>
              </a:gs>
              <a:gs pos="100000">
                <a:srgbClr val="0070C0">
                  <a:alpha val="20000"/>
                </a:srgbClr>
              </a:gs>
            </a:gsLst>
            <a:lin ang="5400000" scaled="1"/>
            <a:tileRect/>
          </a:gra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9" name="矩形 8"/>
          <p:cNvSpPr/>
          <p:nvPr/>
        </p:nvSpPr>
        <p:spPr bwMode="auto">
          <a:xfrm>
            <a:off x="4403725" y="3798570"/>
            <a:ext cx="2164080" cy="190500"/>
          </a:xfrm>
          <a:prstGeom prst="rect">
            <a:avLst/>
          </a:prstGeom>
          <a:noFill/>
          <a:ln w="12700">
            <a:solidFill>
              <a:srgbClr val="FF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1" name="内容占位符 2"/>
          <p:cNvSpPr txBox="1"/>
          <p:nvPr/>
        </p:nvSpPr>
        <p:spPr bwMode="auto">
          <a:xfrm>
            <a:off x="3848100" y="788989"/>
            <a:ext cx="4564063" cy="1916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80142" tIns="40070" rIns="80142" bIns="40070" numCol="1" anchor="t" anchorCtr="0" compatLnSpc="1">
            <a:normAutofit fontScale="85000" lnSpcReduction="20000"/>
          </a:bodyPr>
          <a:lstStyle/>
          <a:p>
            <a:pPr marL="257175" indent="-266700" eaLnBrk="0" hangingPunct="0">
              <a:lnSpc>
                <a:spcPct val="140000"/>
              </a:lnSpc>
              <a:buSzPct val="100000"/>
              <a:buFont typeface="+mj-lt"/>
              <a:buAutoNum type="arabicPeriod"/>
            </a:pPr>
            <a:r>
              <a:rPr lang="zh-CN" altLang="en-US" sz="1200" kern="0" dirty="0" smtClean="0">
                <a:solidFill>
                  <a:sysClr val="windowText" lastClr="000000"/>
                </a:solidFill>
                <a:latin typeface="FrutigerNext LT Medium"/>
                <a:ea typeface="华文细黑"/>
              </a:rPr>
              <a:t>用户通过认证点认证成功后，</a:t>
            </a:r>
            <a:r>
              <a:rPr lang="en-US" altLang="zh-CN" sz="1200" kern="0" dirty="0" smtClean="0">
                <a:solidFill>
                  <a:sysClr val="windowText" lastClr="000000"/>
                </a:solidFill>
                <a:latin typeface="FrutigerNext LT Medium"/>
                <a:ea typeface="华文细黑"/>
              </a:rPr>
              <a:t>Controller</a:t>
            </a:r>
            <a:r>
              <a:rPr lang="zh-CN" altLang="en-US" sz="1200" kern="0" dirty="0" smtClean="0">
                <a:solidFill>
                  <a:sysClr val="windowText" lastClr="000000"/>
                </a:solidFill>
                <a:latin typeface="FrutigerNext LT Medium"/>
                <a:ea typeface="华文细黑"/>
              </a:rPr>
              <a:t>根据用户登录条件匹配授权规则。</a:t>
            </a:r>
            <a:endParaRPr lang="en-US" altLang="zh-CN" sz="1200" kern="0" dirty="0" smtClean="0">
              <a:solidFill>
                <a:sysClr val="windowText" lastClr="000000"/>
              </a:solidFill>
              <a:latin typeface="FrutigerNext LT Medium"/>
              <a:ea typeface="华文细黑"/>
            </a:endParaRPr>
          </a:p>
          <a:p>
            <a:pPr marL="257175" indent="-266700" eaLnBrk="0" hangingPunct="0">
              <a:lnSpc>
                <a:spcPct val="140000"/>
              </a:lnSpc>
              <a:buSzPct val="100000"/>
              <a:buFont typeface="+mj-lt"/>
              <a:buAutoNum type="arabicPeriod"/>
            </a:pPr>
            <a:r>
              <a:rPr lang="zh-CN" altLang="en-US" sz="1200" kern="0" dirty="0" smtClean="0">
                <a:solidFill>
                  <a:sysClr val="windowText" lastClr="000000"/>
                </a:solidFill>
                <a:latin typeface="FrutigerNext LT Medium"/>
                <a:ea typeface="华文细黑"/>
              </a:rPr>
              <a:t>根据授权规则中的配置，</a:t>
            </a:r>
            <a:r>
              <a:rPr lang="en-US" altLang="zh-CN" sz="1200" kern="0" dirty="0" smtClean="0">
                <a:solidFill>
                  <a:sysClr val="windowText" lastClr="000000"/>
                </a:solidFill>
                <a:latin typeface="FrutigerNext LT Medium"/>
                <a:ea typeface="华文细黑"/>
              </a:rPr>
              <a:t>Controller</a:t>
            </a:r>
            <a:r>
              <a:rPr lang="zh-CN" altLang="en-US" sz="1200" kern="0" dirty="0" smtClean="0">
                <a:solidFill>
                  <a:sysClr val="windowText" lastClr="000000"/>
                </a:solidFill>
                <a:latin typeface="FrutigerNext LT Medium"/>
                <a:ea typeface="华文细黑"/>
              </a:rPr>
              <a:t>将上线用户添加到指定的安全组中，并将该用户所属的安全组信息作为授权结果通过</a:t>
            </a:r>
            <a:r>
              <a:rPr lang="en-US" altLang="zh-CN" sz="1200" kern="0" dirty="0" smtClean="0">
                <a:solidFill>
                  <a:sysClr val="windowText" lastClr="000000"/>
                </a:solidFill>
                <a:latin typeface="FrutigerNext LT Medium"/>
                <a:ea typeface="华文细黑"/>
              </a:rPr>
              <a:t>Radius</a:t>
            </a:r>
            <a:r>
              <a:rPr lang="zh-CN" altLang="en-US" sz="1200" kern="0" dirty="0" smtClean="0">
                <a:solidFill>
                  <a:sysClr val="windowText" lastClr="000000"/>
                </a:solidFill>
                <a:latin typeface="FrutigerNext LT Medium"/>
                <a:ea typeface="华文细黑"/>
              </a:rPr>
              <a:t>报文中的扩展属性下发给认证点。</a:t>
            </a:r>
            <a:endParaRPr lang="en-US" altLang="zh-CN" sz="1200" kern="0" dirty="0" smtClean="0">
              <a:solidFill>
                <a:sysClr val="windowText" lastClr="000000"/>
              </a:solidFill>
              <a:latin typeface="FrutigerNext LT Medium"/>
              <a:ea typeface="华文细黑"/>
            </a:endParaRPr>
          </a:p>
          <a:p>
            <a:pPr marL="257175" indent="-266700" eaLnBrk="0" hangingPunct="0">
              <a:lnSpc>
                <a:spcPct val="140000"/>
              </a:lnSpc>
              <a:buSzPct val="100000"/>
              <a:buFont typeface="+mj-lt"/>
              <a:buAutoNum type="arabicPeriod"/>
            </a:pPr>
            <a:r>
              <a:rPr lang="zh-CN" altLang="en-US" sz="1200" kern="0" dirty="0" smtClean="0">
                <a:solidFill>
                  <a:sysClr val="windowText" lastClr="000000"/>
                </a:solidFill>
                <a:latin typeface="FrutigerNext LT Medium"/>
                <a:ea typeface="华文细黑"/>
              </a:rPr>
              <a:t>（</a:t>
            </a:r>
            <a:r>
              <a:rPr lang="en-US" altLang="zh-CN" sz="1200" kern="0" dirty="0" smtClean="0">
                <a:solidFill>
                  <a:sysClr val="windowText" lastClr="000000"/>
                </a:solidFill>
                <a:latin typeface="FrutigerNext LT Medium"/>
                <a:ea typeface="华文细黑"/>
              </a:rPr>
              <a:t>802.1X</a:t>
            </a:r>
            <a:r>
              <a:rPr lang="zh-CN" altLang="en-US" sz="1200" kern="0" dirty="0" smtClean="0">
                <a:solidFill>
                  <a:sysClr val="windowText" lastClr="000000"/>
                </a:solidFill>
                <a:latin typeface="FrutigerNext LT Medium"/>
                <a:ea typeface="华文细黑"/>
              </a:rPr>
              <a:t>认证时）认证点通过</a:t>
            </a:r>
            <a:r>
              <a:rPr lang="en-US" altLang="zh-CN" sz="1200" kern="0" dirty="0" smtClean="0">
                <a:solidFill>
                  <a:sysClr val="windowText" lastClr="000000"/>
                </a:solidFill>
                <a:latin typeface="FrutigerNext LT Medium"/>
                <a:ea typeface="华文细黑"/>
              </a:rPr>
              <a:t>DHCP Snooping</a:t>
            </a:r>
            <a:r>
              <a:rPr lang="zh-CN" altLang="en-US" sz="1200" kern="0" dirty="0" smtClean="0">
                <a:solidFill>
                  <a:sysClr val="windowText" lastClr="000000"/>
                </a:solidFill>
                <a:latin typeface="FrutigerNext LT Medium"/>
                <a:ea typeface="华文细黑"/>
              </a:rPr>
              <a:t>或者</a:t>
            </a:r>
            <a:r>
              <a:rPr lang="en-US" altLang="zh-CN" sz="1200" kern="0" dirty="0" smtClean="0">
                <a:solidFill>
                  <a:sysClr val="windowText" lastClr="000000"/>
                </a:solidFill>
                <a:latin typeface="FrutigerNext LT Medium"/>
                <a:ea typeface="华文细黑"/>
              </a:rPr>
              <a:t>ARP</a:t>
            </a:r>
            <a:r>
              <a:rPr lang="zh-CN" altLang="en-US" sz="1200" kern="0" dirty="0" smtClean="0">
                <a:solidFill>
                  <a:sysClr val="windowText" lastClr="000000"/>
                </a:solidFill>
                <a:latin typeface="FrutigerNext LT Medium"/>
                <a:ea typeface="华文细黑"/>
              </a:rPr>
              <a:t>探测感知用户使用的真实</a:t>
            </a:r>
            <a:r>
              <a:rPr lang="en-US" altLang="zh-CN" sz="1200" kern="0" dirty="0" smtClean="0">
                <a:solidFill>
                  <a:sysClr val="windowText" lastClr="000000"/>
                </a:solidFill>
                <a:latin typeface="FrutigerNext LT Medium"/>
                <a:ea typeface="华文细黑"/>
              </a:rPr>
              <a:t>IP</a:t>
            </a:r>
            <a:r>
              <a:rPr lang="zh-CN" altLang="en-US" sz="1200" kern="0" dirty="0" smtClean="0">
                <a:solidFill>
                  <a:sysClr val="windowText" lastClr="000000"/>
                </a:solidFill>
                <a:latin typeface="FrutigerNext LT Medium"/>
                <a:ea typeface="华文细黑"/>
              </a:rPr>
              <a:t>，并向</a:t>
            </a:r>
            <a:r>
              <a:rPr lang="en-US" altLang="zh-CN" sz="1200" kern="0" dirty="0" smtClean="0">
                <a:solidFill>
                  <a:sysClr val="windowText" lastClr="000000"/>
                </a:solidFill>
                <a:latin typeface="FrutigerNext LT Medium"/>
                <a:ea typeface="华文细黑"/>
              </a:rPr>
              <a:t>Controller</a:t>
            </a:r>
            <a:r>
              <a:rPr lang="zh-CN" altLang="en-US" sz="1200" kern="0" dirty="0" smtClean="0">
                <a:solidFill>
                  <a:sysClr val="windowText" lastClr="000000"/>
                </a:solidFill>
                <a:latin typeface="FrutigerNext LT Medium"/>
                <a:ea typeface="华文细黑"/>
              </a:rPr>
              <a:t>上报该用户的</a:t>
            </a:r>
            <a:r>
              <a:rPr lang="en-US" altLang="zh-CN" sz="1200" kern="0" dirty="0" smtClean="0">
                <a:solidFill>
                  <a:sysClr val="windowText" lastClr="000000"/>
                </a:solidFill>
                <a:latin typeface="FrutigerNext LT Medium"/>
                <a:ea typeface="华文细黑"/>
              </a:rPr>
              <a:t>IP</a:t>
            </a:r>
            <a:r>
              <a:rPr lang="zh-CN" altLang="en-US" sz="1200" kern="0" dirty="0" smtClean="0">
                <a:solidFill>
                  <a:sysClr val="windowText" lastClr="000000"/>
                </a:solidFill>
                <a:latin typeface="FrutigerNext LT Medium"/>
                <a:ea typeface="华文细黑"/>
              </a:rPr>
              <a:t>地址。</a:t>
            </a:r>
            <a:endParaRPr lang="en-US" altLang="zh-CN" sz="1200" kern="0" dirty="0" smtClean="0">
              <a:solidFill>
                <a:sysClr val="windowText" lastClr="000000"/>
              </a:solidFill>
              <a:latin typeface="FrutigerNext LT Medium"/>
              <a:ea typeface="华文细黑"/>
            </a:endParaRPr>
          </a:p>
          <a:p>
            <a:pPr marL="257175" indent="-266700" eaLnBrk="0" hangingPunct="0">
              <a:lnSpc>
                <a:spcPct val="140000"/>
              </a:lnSpc>
              <a:buSzPct val="100000"/>
              <a:buFont typeface="+mj-lt"/>
              <a:buAutoNum type="arabicPeriod"/>
            </a:pPr>
            <a:r>
              <a:rPr lang="zh-CN" altLang="en-US" sz="1200" kern="0" dirty="0" smtClean="0">
                <a:solidFill>
                  <a:sysClr val="windowText" lastClr="000000"/>
                </a:solidFill>
                <a:latin typeface="FrutigerNext LT Medium"/>
                <a:ea typeface="华文细黑"/>
              </a:rPr>
              <a:t>认证点本地将用户的</a:t>
            </a:r>
            <a:r>
              <a:rPr lang="en-US" altLang="zh-CN" sz="1200" kern="0" dirty="0" smtClean="0">
                <a:solidFill>
                  <a:sysClr val="windowText" lastClr="000000"/>
                </a:solidFill>
                <a:latin typeface="FrutigerNext LT Medium"/>
                <a:ea typeface="华文细黑"/>
              </a:rPr>
              <a:t>IP</a:t>
            </a:r>
            <a:r>
              <a:rPr lang="zh-CN" altLang="en-US" sz="1200" kern="0" dirty="0" smtClean="0">
                <a:solidFill>
                  <a:sysClr val="windowText" lastClr="000000"/>
                </a:solidFill>
                <a:latin typeface="FrutigerNext LT Medium"/>
                <a:ea typeface="华文细黑"/>
              </a:rPr>
              <a:t>地址与安全组进行关联，形成在线用户信息表。</a:t>
            </a:r>
            <a:endParaRPr lang="en-US" altLang="zh-CN" sz="1200" kern="0" dirty="0" smtClean="0">
              <a:solidFill>
                <a:sysClr val="windowText" lastClr="000000"/>
              </a:solidFill>
              <a:latin typeface="FrutigerNext LT Medium"/>
              <a:ea typeface="华文细黑"/>
            </a:endParaRPr>
          </a:p>
          <a:p>
            <a:pPr marL="257175" indent="-266700" eaLnBrk="0" hangingPunct="0">
              <a:lnSpc>
                <a:spcPct val="140000"/>
              </a:lnSpc>
              <a:buSzPct val="100000"/>
              <a:buFont typeface="+mj-lt"/>
              <a:buAutoNum type="arabicPeriod"/>
            </a:pPr>
            <a:r>
              <a:rPr lang="en-US" altLang="zh-CN" sz="1200" kern="0" dirty="0" smtClean="0">
                <a:solidFill>
                  <a:sysClr val="windowText" lastClr="000000"/>
                </a:solidFill>
                <a:latin typeface="FrutigerNext LT Medium"/>
                <a:ea typeface="华文细黑"/>
              </a:rPr>
              <a:t>Controller</a:t>
            </a:r>
            <a:r>
              <a:rPr lang="zh-CN" altLang="en-US" sz="1200" kern="0" dirty="0" smtClean="0">
                <a:solidFill>
                  <a:sysClr val="windowText" lastClr="000000"/>
                </a:solidFill>
                <a:latin typeface="FrutigerNext LT Medium"/>
                <a:ea typeface="华文细黑"/>
              </a:rPr>
              <a:t>集中了全网在线用户的信息，进而可以对在线用户进行管理，例如权限变更，强制下线等。同时执行点设备可以以报文的</a:t>
            </a:r>
            <a:r>
              <a:rPr lang="en-US" altLang="zh-CN" sz="1200" kern="0" dirty="0" smtClean="0">
                <a:solidFill>
                  <a:sysClr val="windowText" lastClr="000000"/>
                </a:solidFill>
                <a:latin typeface="FrutigerNext LT Medium"/>
                <a:ea typeface="华文细黑"/>
              </a:rPr>
              <a:t>IP</a:t>
            </a:r>
            <a:r>
              <a:rPr lang="zh-CN" altLang="en-US" sz="1200" kern="0" dirty="0" smtClean="0">
                <a:solidFill>
                  <a:sysClr val="windowText" lastClr="000000"/>
                </a:solidFill>
                <a:latin typeface="FrutigerNext LT Medium"/>
                <a:ea typeface="华文细黑"/>
              </a:rPr>
              <a:t>地址为索引，向</a:t>
            </a:r>
            <a:r>
              <a:rPr lang="en-US" altLang="zh-CN" sz="1200" kern="0" dirty="0" smtClean="0">
                <a:solidFill>
                  <a:sysClr val="windowText" lastClr="000000"/>
                </a:solidFill>
                <a:latin typeface="FrutigerNext LT Medium"/>
                <a:ea typeface="华文细黑"/>
              </a:rPr>
              <a:t>Controller</a:t>
            </a:r>
            <a:r>
              <a:rPr lang="zh-CN" altLang="en-US" sz="1200" kern="0" dirty="0" smtClean="0">
                <a:solidFill>
                  <a:sysClr val="windowText" lastClr="000000"/>
                </a:solidFill>
                <a:latin typeface="FrutigerNext LT Medium"/>
                <a:ea typeface="华文细黑"/>
              </a:rPr>
              <a:t>查询</a:t>
            </a:r>
            <a:r>
              <a:rPr lang="en-US" altLang="zh-CN" sz="1200" kern="0" dirty="0" smtClean="0">
                <a:solidFill>
                  <a:sysClr val="windowText" lastClr="000000"/>
                </a:solidFill>
                <a:latin typeface="FrutigerNext LT Medium"/>
                <a:ea typeface="华文细黑"/>
              </a:rPr>
              <a:t>IP</a:t>
            </a:r>
            <a:r>
              <a:rPr lang="zh-CN" altLang="en-US" sz="1200" kern="0" dirty="0" smtClean="0">
                <a:solidFill>
                  <a:sysClr val="windowText" lastClr="000000"/>
                </a:solidFill>
                <a:latin typeface="FrutigerNext LT Medium"/>
                <a:ea typeface="华文细黑"/>
              </a:rPr>
              <a:t>地址当前所属的安全组。</a:t>
            </a:r>
            <a:endParaRPr lang="en-US" altLang="zh-CN" sz="1200" kern="0" dirty="0" smtClean="0">
              <a:solidFill>
                <a:sysClr val="windowText" lastClr="000000"/>
              </a:solidFill>
              <a:latin typeface="FrutigerNext LT Medium"/>
              <a:ea typeface="华文细黑"/>
            </a:endParaRPr>
          </a:p>
        </p:txBody>
      </p:sp>
    </p:spTree>
  </p:cSld>
  <p:clrMapOvr>
    <a:masterClrMapping/>
  </p:clrMapOvr>
  <p:transition advClick="0" advTm="8000">
    <p:fade thruBlk="1"/>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1326" name="Picture 21" descr="D:\My Documents\原系统桌面上的文件\png\45\未标题-34.png"/>
          <p:cNvPicPr>
            <a:picLocks noChangeAspect="1" noChangeArrowheads="1"/>
          </p:cNvPicPr>
          <p:nvPr/>
        </p:nvPicPr>
        <p:blipFill>
          <a:blip r:embed="rId1" cstate="print"/>
          <a:srcRect/>
          <a:stretch>
            <a:fillRect/>
          </a:stretch>
        </p:blipFill>
        <p:spPr bwMode="auto">
          <a:xfrm>
            <a:off x="-2233265" y="1183128"/>
            <a:ext cx="466725" cy="252413"/>
          </a:xfrm>
          <a:prstGeom prst="rect">
            <a:avLst/>
          </a:prstGeom>
          <a:noFill/>
          <a:ln w="9525">
            <a:noFill/>
            <a:miter lim="800000"/>
            <a:headEnd/>
            <a:tailEnd/>
          </a:ln>
        </p:spPr>
      </p:pic>
      <p:sp>
        <p:nvSpPr>
          <p:cNvPr id="36" name="标题 35"/>
          <p:cNvSpPr>
            <a:spLocks noGrp="1"/>
          </p:cNvSpPr>
          <p:nvPr>
            <p:ph type="title"/>
          </p:nvPr>
        </p:nvSpPr>
        <p:spPr/>
        <p:txBody>
          <a:bodyPr/>
          <a:lstStyle/>
          <a:p>
            <a:r>
              <a:rPr lang="zh-CN" altLang="en-US" sz="2800" dirty="0" smtClean="0">
                <a:latin typeface="微软雅黑" panose="020B0503020204020204" pitchFamily="34" charset="-122"/>
                <a:ea typeface="微软雅黑" panose="020B0503020204020204" pitchFamily="34" charset="-122"/>
              </a:rPr>
              <a:t>敏捷园区网一期解决方案全景图及适用场景概览</a:t>
            </a:r>
            <a:endParaRPr lang="zh-CN" altLang="en-US" sz="2000" dirty="0"/>
          </a:p>
        </p:txBody>
      </p:sp>
      <p:grpSp>
        <p:nvGrpSpPr>
          <p:cNvPr id="37" name="组合 35"/>
          <p:cNvGrpSpPr/>
          <p:nvPr/>
        </p:nvGrpSpPr>
        <p:grpSpPr bwMode="auto">
          <a:xfrm>
            <a:off x="1431226" y="1552042"/>
            <a:ext cx="6058903" cy="2592001"/>
            <a:chOff x="-669095" y="-2644094"/>
            <a:chExt cx="8617286" cy="6474385"/>
          </a:xfrm>
        </p:grpSpPr>
        <p:pic>
          <p:nvPicPr>
            <p:cNvPr id="38" name="Picture 31" descr="C:\Users\dh\Desktop\0502\6\未标题-2.png"/>
            <p:cNvPicPr preferRelativeResize="0">
              <a:picLocks noChangeArrowheads="1"/>
            </p:cNvPicPr>
            <p:nvPr/>
          </p:nvPicPr>
          <p:blipFill>
            <a:blip r:embed="rId2" cstate="print"/>
            <a:srcRect/>
            <a:stretch>
              <a:fillRect/>
            </a:stretch>
          </p:blipFill>
          <p:spPr bwMode="auto">
            <a:xfrm>
              <a:off x="4402501" y="-2644094"/>
              <a:ext cx="3545690" cy="6474383"/>
            </a:xfrm>
            <a:prstGeom prst="rect">
              <a:avLst/>
            </a:prstGeom>
            <a:noFill/>
            <a:ln w="9525">
              <a:noFill/>
              <a:miter lim="800000"/>
              <a:headEnd/>
              <a:tailEnd/>
            </a:ln>
          </p:spPr>
        </p:pic>
        <p:pic>
          <p:nvPicPr>
            <p:cNvPr id="40" name="Picture 34" descr="C:\Users\dh\Desktop\0502\6\未标题-5.png"/>
            <p:cNvPicPr>
              <a:picLocks noChangeAspect="1" noChangeArrowheads="1"/>
            </p:cNvPicPr>
            <p:nvPr/>
          </p:nvPicPr>
          <p:blipFill>
            <a:blip r:embed="rId3" cstate="print"/>
            <a:srcRect/>
            <a:stretch>
              <a:fillRect/>
            </a:stretch>
          </p:blipFill>
          <p:spPr bwMode="auto">
            <a:xfrm>
              <a:off x="-669095" y="-2644092"/>
              <a:ext cx="3546240" cy="6474383"/>
            </a:xfrm>
            <a:prstGeom prst="rect">
              <a:avLst/>
            </a:prstGeom>
            <a:noFill/>
            <a:ln w="9525">
              <a:noFill/>
              <a:miter lim="800000"/>
              <a:headEnd/>
              <a:tailEnd/>
            </a:ln>
          </p:spPr>
        </p:pic>
      </p:grpSp>
      <p:pic>
        <p:nvPicPr>
          <p:cNvPr id="141314" name="Picture 20" descr="D:\My Documents\原系统桌面上的文件\png\45\未标题-24.png"/>
          <p:cNvPicPr>
            <a:picLocks noChangeAspect="1" noChangeArrowheads="1"/>
          </p:cNvPicPr>
          <p:nvPr/>
        </p:nvPicPr>
        <p:blipFill>
          <a:blip r:embed="rId4" cstate="print"/>
          <a:srcRect/>
          <a:stretch>
            <a:fillRect/>
          </a:stretch>
        </p:blipFill>
        <p:spPr bwMode="auto">
          <a:xfrm>
            <a:off x="970464" y="3391746"/>
            <a:ext cx="3309623" cy="1068936"/>
          </a:xfrm>
          <a:prstGeom prst="rect">
            <a:avLst/>
          </a:prstGeom>
          <a:noFill/>
          <a:ln w="9525">
            <a:noFill/>
            <a:miter lim="800000"/>
            <a:headEnd/>
            <a:tailEnd/>
          </a:ln>
        </p:spPr>
      </p:pic>
      <p:pic>
        <p:nvPicPr>
          <p:cNvPr id="35" name="Picture 20" descr="D:\My Documents\原系统桌面上的文件\png\45\未标题-24.png"/>
          <p:cNvPicPr>
            <a:picLocks noChangeAspect="1" noChangeArrowheads="1"/>
          </p:cNvPicPr>
          <p:nvPr/>
        </p:nvPicPr>
        <p:blipFill>
          <a:blip r:embed="rId4" cstate="print"/>
          <a:srcRect/>
          <a:stretch>
            <a:fillRect/>
          </a:stretch>
        </p:blipFill>
        <p:spPr bwMode="auto">
          <a:xfrm>
            <a:off x="4815100" y="3391746"/>
            <a:ext cx="3309623" cy="1068936"/>
          </a:xfrm>
          <a:prstGeom prst="rect">
            <a:avLst/>
          </a:prstGeom>
          <a:noFill/>
          <a:ln w="9525">
            <a:noFill/>
            <a:miter lim="800000"/>
            <a:headEnd/>
            <a:tailEnd/>
          </a:ln>
        </p:spPr>
      </p:pic>
      <p:sp>
        <p:nvSpPr>
          <p:cNvPr id="41" name="Text Box 11"/>
          <p:cNvSpPr txBox="1">
            <a:spLocks noChangeArrowheads="1"/>
          </p:cNvSpPr>
          <p:nvPr/>
        </p:nvSpPr>
        <p:spPr bwMode="auto">
          <a:xfrm rot="60000">
            <a:off x="1669960" y="2183531"/>
            <a:ext cx="2106775" cy="1246495"/>
          </a:xfrm>
          <a:prstGeom prst="rect">
            <a:avLst/>
          </a:prstGeom>
          <a:noFill/>
          <a:ln w="9525">
            <a:noFill/>
            <a:miter lim="800000"/>
          </a:ln>
        </p:spPr>
        <p:txBody>
          <a:bodyPr wrap="square">
            <a:spAutoFit/>
          </a:bodyPr>
          <a:lstStyle/>
          <a:p>
            <a:pPr marL="357505" indent="-357505">
              <a:spcBef>
                <a:spcPts val="1200"/>
              </a:spcBef>
              <a:buFont typeface="Wingdings" panose="05000000000000000000" pitchFamily="2" charset="2"/>
              <a:buChar char="l"/>
              <a:tabLst>
                <a:tab pos="269875" algn="l"/>
              </a:tabLst>
            </a:pPr>
            <a:r>
              <a:rPr lang="zh-CN" altLang="en-US" sz="2000" b="1" dirty="0" smtClean="0">
                <a:latin typeface="微软雅黑" panose="020B0503020204020204" pitchFamily="34" charset="-122"/>
                <a:ea typeface="微软雅黑" panose="020B0503020204020204" pitchFamily="34" charset="-122"/>
              </a:rPr>
              <a:t>业务随行</a:t>
            </a:r>
            <a:endParaRPr lang="en-US" altLang="zh-CN" sz="2000" b="1" dirty="0" smtClean="0">
              <a:latin typeface="微软雅黑" panose="020B0503020204020204" pitchFamily="34" charset="-122"/>
              <a:ea typeface="微软雅黑" panose="020B0503020204020204" pitchFamily="34" charset="-122"/>
            </a:endParaRPr>
          </a:p>
          <a:p>
            <a:pPr marL="357505" indent="-357505">
              <a:spcBef>
                <a:spcPts val="1800"/>
              </a:spcBef>
              <a:buFont typeface="Wingdings" panose="05000000000000000000" pitchFamily="2" charset="2"/>
              <a:buChar char="l"/>
              <a:tabLst>
                <a:tab pos="269875" algn="l"/>
              </a:tabLst>
            </a:pPr>
            <a:r>
              <a:rPr lang="zh-CN" altLang="en-US" sz="2000" b="1" dirty="0" smtClean="0">
                <a:latin typeface="微软雅黑" panose="020B0503020204020204" pitchFamily="34" charset="-122"/>
                <a:ea typeface="微软雅黑" panose="020B0503020204020204" pitchFamily="34" charset="-122"/>
              </a:rPr>
              <a:t>有线无线深度融合</a:t>
            </a:r>
            <a:endParaRPr lang="zh-CN" altLang="en-US" sz="2000" b="1" dirty="0">
              <a:latin typeface="微软雅黑" panose="020B0503020204020204" pitchFamily="34" charset="-122"/>
              <a:ea typeface="微软雅黑" panose="020B0503020204020204" pitchFamily="34" charset="-122"/>
            </a:endParaRPr>
          </a:p>
        </p:txBody>
      </p:sp>
      <p:sp>
        <p:nvSpPr>
          <p:cNvPr id="42" name="Text Box 11"/>
          <p:cNvSpPr txBox="1">
            <a:spLocks noChangeArrowheads="1"/>
          </p:cNvSpPr>
          <p:nvPr/>
        </p:nvSpPr>
        <p:spPr bwMode="auto">
          <a:xfrm>
            <a:off x="5106854" y="2175611"/>
            <a:ext cx="2240155" cy="1431161"/>
          </a:xfrm>
          <a:prstGeom prst="rect">
            <a:avLst/>
          </a:prstGeom>
          <a:noFill/>
          <a:ln w="9525">
            <a:noFill/>
            <a:miter lim="800000"/>
          </a:ln>
        </p:spPr>
        <p:txBody>
          <a:bodyPr wrap="square">
            <a:spAutoFit/>
          </a:bodyPr>
          <a:lstStyle/>
          <a:p>
            <a:pPr marL="357505" indent="-357505">
              <a:buFont typeface="Wingdings" panose="05000000000000000000" pitchFamily="2" charset="2"/>
              <a:buChar char="l"/>
              <a:tabLst>
                <a:tab pos="356870" algn="l"/>
              </a:tabLst>
            </a:pPr>
            <a:r>
              <a:rPr lang="zh-CN" altLang="en-US" sz="2000" b="1" dirty="0" smtClean="0">
                <a:latin typeface="微软雅黑" panose="020B0503020204020204" pitchFamily="34" charset="-122"/>
                <a:ea typeface="微软雅黑" panose="020B0503020204020204" pitchFamily="34" charset="-122"/>
              </a:rPr>
              <a:t>全网安全协防</a:t>
            </a:r>
            <a:endParaRPr lang="en-US" altLang="zh-CN" sz="2000" b="1" dirty="0" smtClean="0">
              <a:latin typeface="微软雅黑" panose="020B0503020204020204" pitchFamily="34" charset="-122"/>
              <a:ea typeface="微软雅黑" panose="020B0503020204020204" pitchFamily="34" charset="-122"/>
            </a:endParaRPr>
          </a:p>
          <a:p>
            <a:pPr marL="628650" lvl="1" indent="-271780">
              <a:buFont typeface="Wingdings" panose="05000000000000000000" pitchFamily="2" charset="2"/>
              <a:buChar char="Ø"/>
              <a:tabLst>
                <a:tab pos="356870" algn="l"/>
              </a:tabLst>
            </a:pPr>
            <a:r>
              <a:rPr lang="en-US" altLang="zh-CN" sz="1600" b="1" dirty="0" smtClean="0">
                <a:latin typeface="微软雅黑" panose="020B0503020204020204" pitchFamily="34" charset="-122"/>
                <a:ea typeface="微软雅黑" panose="020B0503020204020204" pitchFamily="34" charset="-122"/>
              </a:rPr>
              <a:t>MSV</a:t>
            </a:r>
            <a:r>
              <a:rPr lang="zh-CN" altLang="en-US" sz="1600" b="1" dirty="0" smtClean="0">
                <a:latin typeface="微软雅黑" panose="020B0503020204020204" pitchFamily="34" charset="-122"/>
                <a:ea typeface="微软雅黑" panose="020B0503020204020204" pitchFamily="34" charset="-122"/>
              </a:rPr>
              <a:t>业务链</a:t>
            </a:r>
            <a:endParaRPr lang="en-US" altLang="zh-CN" sz="1600" b="1" dirty="0" smtClean="0">
              <a:latin typeface="微软雅黑" panose="020B0503020204020204" pitchFamily="34" charset="-122"/>
              <a:ea typeface="微软雅黑" panose="020B0503020204020204" pitchFamily="34" charset="-122"/>
            </a:endParaRPr>
          </a:p>
          <a:p>
            <a:pPr marL="628650" lvl="1" indent="-271780">
              <a:buFont typeface="Wingdings" panose="05000000000000000000" pitchFamily="2" charset="2"/>
              <a:buChar char="Ø"/>
              <a:tabLst>
                <a:tab pos="356870" algn="l"/>
              </a:tabLst>
            </a:pPr>
            <a:r>
              <a:rPr lang="zh-CN" altLang="en-US" sz="1600" b="1" dirty="0" smtClean="0">
                <a:latin typeface="微软雅黑" panose="020B0503020204020204" pitchFamily="34" charset="-122"/>
                <a:ea typeface="微软雅黑" panose="020B0503020204020204" pitchFamily="34" charset="-122"/>
              </a:rPr>
              <a:t>安全联动</a:t>
            </a:r>
            <a:endParaRPr lang="en-US" altLang="zh-CN" sz="1600" b="1" dirty="0" smtClean="0">
              <a:latin typeface="微软雅黑" panose="020B0503020204020204" pitchFamily="34" charset="-122"/>
              <a:ea typeface="微软雅黑" panose="020B0503020204020204" pitchFamily="34" charset="-122"/>
            </a:endParaRPr>
          </a:p>
          <a:p>
            <a:pPr marL="357505" indent="-357505">
              <a:spcBef>
                <a:spcPts val="1800"/>
              </a:spcBef>
              <a:buFont typeface="Wingdings" panose="05000000000000000000" pitchFamily="2" charset="2"/>
              <a:buChar char="l"/>
              <a:tabLst>
                <a:tab pos="356870" algn="l"/>
              </a:tabLst>
            </a:pPr>
            <a:r>
              <a:rPr lang="zh-CN" altLang="en-US" sz="2000" b="1" dirty="0" smtClean="0">
                <a:latin typeface="微软雅黑" panose="020B0503020204020204" pitchFamily="34" charset="-122"/>
                <a:ea typeface="微软雅黑" panose="020B0503020204020204" pitchFamily="34" charset="-122"/>
              </a:rPr>
              <a:t>质量感知</a:t>
            </a:r>
            <a:r>
              <a:rPr lang="en-US" altLang="zh-CN" sz="2000" b="1" dirty="0" err="1" smtClean="0">
                <a:latin typeface="微软雅黑" panose="020B0503020204020204" pitchFamily="34" charset="-122"/>
                <a:ea typeface="微软雅黑" panose="020B0503020204020204" pitchFamily="34" charset="-122"/>
              </a:rPr>
              <a:t>iPCA</a:t>
            </a:r>
            <a:endParaRPr lang="zh-CN" altLang="en-US" sz="2000" b="1" dirty="0">
              <a:latin typeface="微软雅黑" panose="020B0503020204020204" pitchFamily="34" charset="-122"/>
              <a:ea typeface="微软雅黑" panose="020B0503020204020204" pitchFamily="34" charset="-122"/>
            </a:endParaRPr>
          </a:p>
        </p:txBody>
      </p:sp>
      <p:sp>
        <p:nvSpPr>
          <p:cNvPr id="43" name="矩形 41"/>
          <p:cNvSpPr>
            <a:spLocks noChangeArrowheads="1"/>
          </p:cNvSpPr>
          <p:nvPr/>
        </p:nvSpPr>
        <p:spPr bwMode="auto">
          <a:xfrm rot="120000">
            <a:off x="1532744" y="1623777"/>
            <a:ext cx="2323663" cy="369332"/>
          </a:xfrm>
          <a:prstGeom prst="rect">
            <a:avLst/>
          </a:prstGeom>
          <a:noFill/>
          <a:ln w="9525">
            <a:noFill/>
            <a:miter lim="800000"/>
          </a:ln>
        </p:spPr>
        <p:txBody>
          <a:bodyPr wrap="square">
            <a:spAutoFit/>
          </a:bodyPr>
          <a:lstStyle/>
          <a:p>
            <a:pPr algn="ctr" eaLnBrk="0" hangingPunct="0">
              <a:defRPr/>
            </a:pPr>
            <a:r>
              <a:rPr lang="zh-CN" altLang="en-US" dirty="0" smtClean="0">
                <a:solidFill>
                  <a:schemeClr val="bg1"/>
                </a:solidFill>
                <a:effectLst>
                  <a:outerShdw blurRad="38100" dist="38100" dir="2700000" algn="tl">
                    <a:srgbClr val="C0C0C0"/>
                  </a:outerShdw>
                </a:effectLst>
                <a:latin typeface="+mn-lt"/>
                <a:ea typeface="华文细黑" pitchFamily="2" charset="-122"/>
              </a:rPr>
              <a:t>网络规划与建设</a:t>
            </a:r>
            <a:endParaRPr lang="zh-CN" altLang="en-US" dirty="0">
              <a:solidFill>
                <a:schemeClr val="bg1"/>
              </a:solidFill>
              <a:effectLst>
                <a:outerShdw blurRad="38100" dist="38100" dir="2700000" algn="tl">
                  <a:srgbClr val="C0C0C0"/>
                </a:outerShdw>
              </a:effectLst>
              <a:latin typeface="+mn-lt"/>
              <a:ea typeface="华文细黑" pitchFamily="2" charset="-122"/>
            </a:endParaRPr>
          </a:p>
        </p:txBody>
      </p:sp>
      <p:sp>
        <p:nvSpPr>
          <p:cNvPr id="44" name="矩形 42"/>
          <p:cNvSpPr>
            <a:spLocks noChangeArrowheads="1"/>
          </p:cNvSpPr>
          <p:nvPr/>
        </p:nvSpPr>
        <p:spPr bwMode="auto">
          <a:xfrm rot="21480000">
            <a:off x="5234068" y="1613505"/>
            <a:ext cx="1914169" cy="369332"/>
          </a:xfrm>
          <a:prstGeom prst="rect">
            <a:avLst/>
          </a:prstGeom>
          <a:noFill/>
          <a:ln w="9525">
            <a:noFill/>
            <a:miter lim="800000"/>
          </a:ln>
        </p:spPr>
        <p:txBody>
          <a:bodyPr wrap="square">
            <a:spAutoFit/>
          </a:bodyPr>
          <a:lstStyle/>
          <a:p>
            <a:pPr algn="ctr" eaLnBrk="0" hangingPunct="0">
              <a:defRPr/>
            </a:pPr>
            <a:r>
              <a:rPr lang="zh-CN" altLang="en-US" dirty="0" smtClean="0">
                <a:solidFill>
                  <a:schemeClr val="bg1"/>
                </a:solidFill>
                <a:effectLst>
                  <a:outerShdw blurRad="38100" dist="38100" dir="2700000" algn="tl">
                    <a:srgbClr val="C0C0C0"/>
                  </a:outerShdw>
                </a:effectLst>
                <a:latin typeface="+mn-lt"/>
                <a:ea typeface="华文细黑" pitchFamily="2" charset="-122"/>
              </a:rPr>
              <a:t>网络运维</a:t>
            </a:r>
            <a:endParaRPr lang="zh-CN" altLang="en-US" dirty="0">
              <a:solidFill>
                <a:schemeClr val="bg1"/>
              </a:solidFill>
              <a:effectLst>
                <a:outerShdw blurRad="38100" dist="38100" dir="2700000" algn="tl">
                  <a:srgbClr val="C0C0C0"/>
                </a:outerShdw>
              </a:effectLst>
              <a:latin typeface="+mn-lt"/>
              <a:ea typeface="华文细黑" pitchFamily="2" charset="-122"/>
            </a:endParaRPr>
          </a:p>
        </p:txBody>
      </p:sp>
      <p:pic>
        <p:nvPicPr>
          <p:cNvPr id="48" name="Picture 4" descr="F:\2012项目\美化图标\平面\0412\46\未标题-41.png"/>
          <p:cNvPicPr>
            <a:picLocks noChangeAspect="1" noChangeArrowheads="1"/>
          </p:cNvPicPr>
          <p:nvPr/>
        </p:nvPicPr>
        <p:blipFill>
          <a:blip r:embed="rId5" cstate="print"/>
          <a:srcRect/>
          <a:stretch>
            <a:fillRect/>
          </a:stretch>
        </p:blipFill>
        <p:spPr bwMode="auto">
          <a:xfrm>
            <a:off x="3777741" y="3281903"/>
            <a:ext cx="1346200" cy="1333500"/>
          </a:xfrm>
          <a:prstGeom prst="rect">
            <a:avLst/>
          </a:prstGeom>
          <a:noFill/>
          <a:ln w="9525">
            <a:noFill/>
            <a:miter lim="800000"/>
            <a:headEnd/>
            <a:tailEnd/>
          </a:ln>
        </p:spPr>
      </p:pic>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0-#ppt_w/2"/>
                                          </p:val>
                                        </p:tav>
                                        <p:tav tm="100000">
                                          <p:val>
                                            <p:strVal val="#ppt_x"/>
                                          </p:val>
                                        </p:tav>
                                      </p:tavLst>
                                    </p:anim>
                                    <p:anim calcmode="lin" valueType="num">
                                      <p:cBhvr additive="base">
                                        <p:cTn id="8" dur="500" fill="hold"/>
                                        <p:tgtEl>
                                          <p:spTgt spid="41"/>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500" fill="hold"/>
                                        <p:tgtEl>
                                          <p:spTgt spid="42"/>
                                        </p:tgtEl>
                                        <p:attrNameLst>
                                          <p:attrName>ppt_x</p:attrName>
                                        </p:attrNameLst>
                                      </p:cBhvr>
                                      <p:tavLst>
                                        <p:tav tm="0">
                                          <p:val>
                                            <p:strVal val="1+#ppt_w/2"/>
                                          </p:val>
                                        </p:tav>
                                        <p:tav tm="100000">
                                          <p:val>
                                            <p:strVal val="#ppt_x"/>
                                          </p:val>
                                        </p:tav>
                                      </p:tavLst>
                                    </p:anim>
                                    <p:anim calcmode="lin" valueType="num">
                                      <p:cBhvr additive="base">
                                        <p:cTn id="12" dur="500" fill="hold"/>
                                        <p:tgtEl>
                                          <p:spTgt spid="4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2"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459" descr="图片238"/>
          <p:cNvPicPr>
            <a:picLocks noChangeAspect="1" noChangeArrowheads="1"/>
          </p:cNvPicPr>
          <p:nvPr/>
        </p:nvPicPr>
        <p:blipFill>
          <a:blip r:embed="rId1" cstate="print"/>
          <a:srcRect/>
          <a:stretch>
            <a:fillRect/>
          </a:stretch>
        </p:blipFill>
        <p:spPr bwMode="auto">
          <a:xfrm>
            <a:off x="1558834" y="3153424"/>
            <a:ext cx="506910" cy="534339"/>
          </a:xfrm>
          <a:prstGeom prst="rect">
            <a:avLst/>
          </a:prstGeom>
          <a:noFill/>
        </p:spPr>
      </p:pic>
      <p:pic>
        <p:nvPicPr>
          <p:cNvPr id="284" name="Picture 229" descr="图片769"/>
          <p:cNvPicPr>
            <a:picLocks noChangeAspect="1" noChangeArrowheads="1"/>
          </p:cNvPicPr>
          <p:nvPr/>
        </p:nvPicPr>
        <p:blipFill>
          <a:blip r:embed="rId2" cstate="print"/>
          <a:srcRect/>
          <a:stretch>
            <a:fillRect/>
          </a:stretch>
        </p:blipFill>
        <p:spPr bwMode="auto">
          <a:xfrm>
            <a:off x="1220152" y="2254885"/>
            <a:ext cx="1187767" cy="694036"/>
          </a:xfrm>
          <a:prstGeom prst="rect">
            <a:avLst/>
          </a:prstGeom>
          <a:noFill/>
        </p:spPr>
      </p:pic>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关键技术解析</a:t>
            </a:r>
            <a:r>
              <a:rPr lang="en-US" altLang="zh-CN" dirty="0" smtClean="0">
                <a:latin typeface="微软雅黑" panose="020B0503020204020204" pitchFamily="34" charset="-122"/>
                <a:ea typeface="微软雅黑" panose="020B0503020204020204" pitchFamily="34" charset="-122"/>
              </a:rPr>
              <a:t>——</a:t>
            </a:r>
            <a:r>
              <a:rPr lang="zh-CN" altLang="en-US" dirty="0" smtClean="0">
                <a:latin typeface="微软雅黑" panose="020B0503020204020204" pitchFamily="34" charset="-122"/>
                <a:ea typeface="微软雅黑" panose="020B0503020204020204" pitchFamily="34" charset="-122"/>
              </a:rPr>
              <a:t>执行：交换机执行策略机制</a:t>
            </a:r>
            <a:endParaRPr lang="zh-CN" altLang="en-US" dirty="0">
              <a:latin typeface="微软雅黑" panose="020B0503020204020204" pitchFamily="34" charset="-122"/>
              <a:ea typeface="微软雅黑" panose="020B0503020204020204" pitchFamily="34" charset="-122"/>
            </a:endParaRPr>
          </a:p>
        </p:txBody>
      </p:sp>
      <p:cxnSp>
        <p:nvCxnSpPr>
          <p:cNvPr id="32" name="直接箭头连接符 31"/>
          <p:cNvCxnSpPr>
            <a:stCxn id="285" idx="2"/>
            <a:endCxn id="17" idx="0"/>
          </p:cNvCxnSpPr>
          <p:nvPr/>
        </p:nvCxnSpPr>
        <p:spPr bwMode="auto">
          <a:xfrm>
            <a:off x="1333705" y="1763170"/>
            <a:ext cx="478584" cy="1390254"/>
          </a:xfrm>
          <a:prstGeom prst="straightConnector1">
            <a:avLst/>
          </a:prstGeom>
          <a:noFill/>
          <a:ln w="12700">
            <a:solidFill>
              <a:srgbClr val="00B050"/>
            </a:solidFill>
            <a:prstDash val="lgDash"/>
            <a:headEnd type="arrow"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8" name="TextBox 157"/>
          <p:cNvSpPr txBox="1"/>
          <p:nvPr/>
        </p:nvSpPr>
        <p:spPr>
          <a:xfrm>
            <a:off x="1630958" y="967012"/>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服务器</a:t>
            </a:r>
            <a:endParaRPr lang="zh-CN" altLang="en-US" sz="1000" kern="0" dirty="0">
              <a:solidFill>
                <a:sysClr val="windowText" lastClr="000000"/>
              </a:solidFill>
            </a:endParaRPr>
          </a:p>
        </p:txBody>
      </p:sp>
      <p:sp>
        <p:nvSpPr>
          <p:cNvPr id="159" name="TextBox 158"/>
          <p:cNvSpPr txBox="1"/>
          <p:nvPr/>
        </p:nvSpPr>
        <p:spPr>
          <a:xfrm>
            <a:off x="834720" y="967012"/>
            <a:ext cx="1014164"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Controller</a:t>
            </a:r>
            <a:endParaRPr lang="zh-CN" altLang="en-US" sz="1000" kern="0" dirty="0">
              <a:solidFill>
                <a:sysClr val="windowText" lastClr="000000"/>
              </a:solidFill>
            </a:endParaRPr>
          </a:p>
        </p:txBody>
      </p:sp>
      <p:graphicFrame>
        <p:nvGraphicFramePr>
          <p:cNvPr id="308" name="表格 307"/>
          <p:cNvGraphicFramePr>
            <a:graphicFrameLocks noGrp="1"/>
          </p:cNvGraphicFramePr>
          <p:nvPr/>
        </p:nvGraphicFramePr>
        <p:xfrm>
          <a:off x="3147060" y="1553733"/>
          <a:ext cx="5661978" cy="2103120"/>
        </p:xfrm>
        <a:graphic>
          <a:graphicData uri="http://schemas.openxmlformats.org/drawingml/2006/table">
            <a:tbl>
              <a:tblPr firstRow="1" bandRow="1">
                <a:noFill/>
                <a:tableStyleId>{5C22544A-7EE6-4342-B048-85BDC9FD1C3A}</a:tableStyleId>
              </a:tblPr>
              <a:tblGrid>
                <a:gridCol w="1249396"/>
                <a:gridCol w="1654719"/>
                <a:gridCol w="2757863"/>
              </a:tblGrid>
              <a:tr h="0">
                <a:tc>
                  <a:txBody>
                    <a:bodyPr/>
                    <a:lstStyle/>
                    <a:p>
                      <a:r>
                        <a:rPr lang="zh-CN" altLang="en-US" sz="1200" dirty="0" smtClean="0"/>
                        <a:t>场景</a:t>
                      </a:r>
                      <a:endParaRPr lang="zh-CN" alt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r>
                        <a:rPr lang="zh-CN" altLang="en-US" sz="1200" dirty="0" smtClean="0"/>
                        <a:t>源组来源</a:t>
                      </a:r>
                      <a:endParaRPr lang="zh-CN" alt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r>
                        <a:rPr lang="zh-CN" altLang="en-US" sz="1200" dirty="0" smtClean="0"/>
                        <a:t>目的组来源</a:t>
                      </a:r>
                      <a:endParaRPr lang="zh-CN" alt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r>
              <a:tr h="0">
                <a:tc>
                  <a:txBody>
                    <a:bodyPr/>
                    <a:lstStyle/>
                    <a:p>
                      <a:r>
                        <a:rPr lang="zh-CN" altLang="en-US" sz="1200" dirty="0" smtClean="0"/>
                        <a:t>用户访问数据中心静态资源控制</a:t>
                      </a:r>
                      <a:endParaRPr lang="zh-CN" alt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en-US" altLang="zh-CN" sz="1200" dirty="0" smtClean="0"/>
                        <a:t>Controller</a:t>
                      </a:r>
                      <a:r>
                        <a:rPr lang="zh-CN" altLang="en-US" sz="1200" dirty="0" smtClean="0"/>
                        <a:t>在认证过程中下发源用户所属的组信息</a:t>
                      </a:r>
                      <a:endParaRPr lang="zh-CN" altLang="en-US" sz="12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zh-CN" altLang="en-US" sz="1200" dirty="0" smtClean="0"/>
                        <a:t>在</a:t>
                      </a:r>
                      <a:r>
                        <a:rPr lang="en-US" altLang="zh-CN" sz="1200" dirty="0" smtClean="0"/>
                        <a:t>Controller</a:t>
                      </a:r>
                      <a:r>
                        <a:rPr lang="zh-CN" altLang="en-US" sz="1200" dirty="0" smtClean="0"/>
                        <a:t>中将静态资源的</a:t>
                      </a:r>
                      <a:r>
                        <a:rPr lang="en-US" altLang="zh-CN" sz="1200" dirty="0" smtClean="0"/>
                        <a:t>IP</a:t>
                      </a:r>
                      <a:r>
                        <a:rPr lang="zh-CN" altLang="en-US" sz="1200" dirty="0" smtClean="0"/>
                        <a:t>地址与组绑定。在预部署阶段，</a:t>
                      </a:r>
                      <a:r>
                        <a:rPr lang="en-US" altLang="zh-CN" sz="1200" dirty="0" smtClean="0"/>
                        <a:t>Controller</a:t>
                      </a:r>
                      <a:r>
                        <a:rPr lang="zh-CN" altLang="en-US" sz="1200" dirty="0" smtClean="0"/>
                        <a:t>向执行点同步安全组时将</a:t>
                      </a:r>
                      <a:r>
                        <a:rPr lang="en-US" altLang="zh-CN" sz="1200" dirty="0" smtClean="0"/>
                        <a:t>IP</a:t>
                      </a:r>
                      <a:r>
                        <a:rPr lang="zh-CN" altLang="en-US" sz="1200" dirty="0" smtClean="0"/>
                        <a:t>与组的绑定关系下发至交换机上。</a:t>
                      </a:r>
                      <a:endParaRPr lang="en-US" altLang="zh-CN" sz="1200" dirty="0" smtClean="0"/>
                    </a:p>
                    <a:p>
                      <a:r>
                        <a:rPr lang="zh-CN" altLang="en-US" sz="1200" dirty="0" smtClean="0"/>
                        <a:t>交换机收到业务报文后根据目的</a:t>
                      </a:r>
                      <a:r>
                        <a:rPr lang="en-US" altLang="zh-CN" sz="1200" dirty="0" smtClean="0"/>
                        <a:t>IP</a:t>
                      </a:r>
                      <a:r>
                        <a:rPr lang="zh-CN" altLang="en-US" sz="1200" dirty="0" smtClean="0"/>
                        <a:t>查询静态绑定关系即可获得目的组信息。</a:t>
                      </a:r>
                      <a:endParaRPr lang="en-US" altLang="zh-CN" sz="12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0">
                <a:tc>
                  <a:txBody>
                    <a:bodyPr/>
                    <a:lstStyle/>
                    <a:p>
                      <a:r>
                        <a:rPr lang="zh-CN" altLang="en-US" sz="1200" dirty="0" smtClean="0"/>
                        <a:t>同一认证点交换机下用户互访控制</a:t>
                      </a:r>
                      <a:endParaRPr lang="zh-CN" alt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altLang="zh-CN" sz="1200" dirty="0" smtClean="0"/>
                        <a:t>Controller</a:t>
                      </a:r>
                      <a:r>
                        <a:rPr lang="zh-CN" altLang="en-US" sz="1200" dirty="0" smtClean="0"/>
                        <a:t>在认证过程中下发源用户所属的组信息</a:t>
                      </a:r>
                      <a:endParaRPr lang="zh-CN" alt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en-US" altLang="zh-CN" sz="1200" dirty="0" smtClean="0"/>
                        <a:t>Controller</a:t>
                      </a:r>
                      <a:r>
                        <a:rPr lang="zh-CN" altLang="en-US" sz="1200" dirty="0" smtClean="0"/>
                        <a:t>在认证过程中下发目的用户所属的组信息。</a:t>
                      </a:r>
                      <a:endParaRPr lang="zh-CN" altLang="en-US" sz="12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
        <p:nvSpPr>
          <p:cNvPr id="309" name="任意多边形 308"/>
          <p:cNvSpPr/>
          <p:nvPr/>
        </p:nvSpPr>
        <p:spPr bwMode="auto">
          <a:xfrm>
            <a:off x="1409699" y="3332163"/>
            <a:ext cx="632461" cy="668337"/>
          </a:xfrm>
          <a:custGeom>
            <a:avLst/>
            <a:gdLst>
              <a:gd name="connsiteX0" fmla="*/ 0 w 809625"/>
              <a:gd name="connsiteY0" fmla="*/ 666750 h 666750"/>
              <a:gd name="connsiteX1" fmla="*/ 381000 w 809625"/>
              <a:gd name="connsiteY1" fmla="*/ 9525 h 666750"/>
              <a:gd name="connsiteX2" fmla="*/ 809625 w 809625"/>
              <a:gd name="connsiteY2" fmla="*/ 609600 h 666750"/>
              <a:gd name="connsiteX0-1" fmla="*/ 0 w 809625"/>
              <a:gd name="connsiteY0-2" fmla="*/ 658812 h 668337"/>
              <a:gd name="connsiteX1-3" fmla="*/ 381000 w 809625"/>
              <a:gd name="connsiteY1-4" fmla="*/ 1587 h 668337"/>
              <a:gd name="connsiteX2-5" fmla="*/ 809625 w 809625"/>
              <a:gd name="connsiteY2-6" fmla="*/ 668337 h 668337"/>
            </a:gdLst>
            <a:ahLst/>
            <a:cxnLst>
              <a:cxn ang="0">
                <a:pos x="connsiteX0-1" y="connsiteY0-2"/>
              </a:cxn>
              <a:cxn ang="0">
                <a:pos x="connsiteX1-3" y="connsiteY1-4"/>
              </a:cxn>
              <a:cxn ang="0">
                <a:pos x="connsiteX2-5" y="connsiteY2-6"/>
              </a:cxn>
            </a:cxnLst>
            <a:rect l="l" t="t" r="r" b="b"/>
            <a:pathLst>
              <a:path w="809625" h="668337">
                <a:moveTo>
                  <a:pt x="0" y="658812"/>
                </a:moveTo>
                <a:cubicBezTo>
                  <a:pt x="123031" y="334962"/>
                  <a:pt x="246063" y="0"/>
                  <a:pt x="381000" y="1587"/>
                </a:cubicBezTo>
                <a:cubicBezTo>
                  <a:pt x="515937" y="3174"/>
                  <a:pt x="662781" y="363537"/>
                  <a:pt x="809625" y="668337"/>
                </a:cubicBezTo>
              </a:path>
            </a:pathLst>
          </a:custGeom>
          <a:noFill/>
          <a:ln w="1905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sp>
        <p:nvSpPr>
          <p:cNvPr id="320" name="TextBox 319"/>
          <p:cNvSpPr txBox="1"/>
          <p:nvPr/>
        </p:nvSpPr>
        <p:spPr>
          <a:xfrm>
            <a:off x="937260" y="2887252"/>
            <a:ext cx="71444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认证授权</a:t>
            </a:r>
            <a:endParaRPr lang="zh-CN" altLang="en-US" sz="1000" kern="0" dirty="0">
              <a:solidFill>
                <a:sysClr val="windowText" lastClr="000000"/>
              </a:solidFill>
            </a:endParaRPr>
          </a:p>
        </p:txBody>
      </p:sp>
      <p:sp>
        <p:nvSpPr>
          <p:cNvPr id="321" name="TextBox 320"/>
          <p:cNvSpPr txBox="1"/>
          <p:nvPr/>
        </p:nvSpPr>
        <p:spPr>
          <a:xfrm>
            <a:off x="3215958" y="3702170"/>
            <a:ext cx="5612130" cy="990918"/>
          </a:xfrm>
          <a:prstGeom prst="rect">
            <a:avLst/>
          </a:prstGeom>
          <a:noFill/>
        </p:spPr>
        <p:txBody>
          <a:bodyPr wrap="square" rtlCol="0">
            <a:noAutofit/>
          </a:bodyPr>
          <a:lstStyle/>
          <a:p>
            <a:pPr marL="342900" indent="-342900"/>
            <a:r>
              <a:rPr lang="zh-CN" altLang="en-US" sz="1000" dirty="0" smtClean="0">
                <a:solidFill>
                  <a:prstClr val="black"/>
                </a:solidFill>
              </a:rPr>
              <a:t>注：</a:t>
            </a:r>
            <a:endParaRPr lang="en-US" altLang="zh-CN" sz="1000" dirty="0" smtClean="0">
              <a:solidFill>
                <a:prstClr val="black"/>
              </a:solidFill>
            </a:endParaRPr>
          </a:p>
          <a:p>
            <a:pPr marL="182880" indent="-182880">
              <a:buFont typeface="Arial" panose="020B0604020202020204" pitchFamily="34" charset="0"/>
              <a:buChar char="•"/>
            </a:pPr>
            <a:r>
              <a:rPr lang="en-US" altLang="zh-CN" sz="1000" dirty="0" smtClean="0">
                <a:solidFill>
                  <a:prstClr val="black"/>
                </a:solidFill>
              </a:rPr>
              <a:t>Controller</a:t>
            </a:r>
            <a:r>
              <a:rPr lang="zh-CN" altLang="en-US" sz="1000" dirty="0" smtClean="0">
                <a:solidFill>
                  <a:prstClr val="black"/>
                </a:solidFill>
              </a:rPr>
              <a:t>中内置一个“未知组”（</a:t>
            </a:r>
            <a:r>
              <a:rPr lang="en-US" altLang="zh-CN" sz="1000" dirty="0" smtClean="0">
                <a:solidFill>
                  <a:prstClr val="black"/>
                </a:solidFill>
              </a:rPr>
              <a:t>0</a:t>
            </a:r>
            <a:r>
              <a:rPr lang="zh-CN" altLang="en-US" sz="1000" dirty="0" smtClean="0">
                <a:solidFill>
                  <a:prstClr val="black"/>
                </a:solidFill>
              </a:rPr>
              <a:t>号组）。执行点设备对于无法获取组信息的</a:t>
            </a:r>
            <a:r>
              <a:rPr lang="en-US" altLang="zh-CN" sz="1000" dirty="0" smtClean="0">
                <a:solidFill>
                  <a:prstClr val="black"/>
                </a:solidFill>
              </a:rPr>
              <a:t>IP</a:t>
            </a:r>
            <a:r>
              <a:rPr lang="zh-CN" altLang="en-US" sz="1000" dirty="0" smtClean="0">
                <a:solidFill>
                  <a:prstClr val="black"/>
                </a:solidFill>
              </a:rPr>
              <a:t>地址，将按照其属于未知组处理。</a:t>
            </a:r>
            <a:endParaRPr lang="en-US" altLang="zh-CN" sz="1000" dirty="0" smtClean="0">
              <a:solidFill>
                <a:prstClr val="black"/>
              </a:solidFill>
            </a:endParaRPr>
          </a:p>
          <a:p>
            <a:pPr marL="182880" indent="-182880">
              <a:buFont typeface="Arial" panose="020B0604020202020204" pitchFamily="34" charset="0"/>
              <a:buChar char="•"/>
            </a:pPr>
            <a:r>
              <a:rPr lang="zh-CN" altLang="en-US" sz="1000" dirty="0" smtClean="0">
                <a:solidFill>
                  <a:prstClr val="black"/>
                </a:solidFill>
              </a:rPr>
              <a:t>对于本地认证用户（假设为</a:t>
            </a:r>
            <a:r>
              <a:rPr lang="en-US" altLang="zh-CN" sz="1000" dirty="0" smtClean="0">
                <a:solidFill>
                  <a:prstClr val="black"/>
                </a:solidFill>
              </a:rPr>
              <a:t>A</a:t>
            </a:r>
            <a:r>
              <a:rPr lang="zh-CN" altLang="en-US" sz="1000" dirty="0" smtClean="0">
                <a:solidFill>
                  <a:prstClr val="black"/>
                </a:solidFill>
              </a:rPr>
              <a:t>组）访问一个非本地认证用户的流量，交换机无法识别报文的目的</a:t>
            </a:r>
            <a:r>
              <a:rPr lang="en-US" altLang="zh-CN" sz="1000" dirty="0" smtClean="0">
                <a:solidFill>
                  <a:prstClr val="black"/>
                </a:solidFill>
              </a:rPr>
              <a:t>IP</a:t>
            </a:r>
            <a:r>
              <a:rPr lang="zh-CN" altLang="en-US" sz="1000" dirty="0" smtClean="0">
                <a:solidFill>
                  <a:prstClr val="black"/>
                </a:solidFill>
              </a:rPr>
              <a:t>地址所属的组信息。因此该条流量会根据“</a:t>
            </a:r>
            <a:r>
              <a:rPr lang="en-US" altLang="zh-CN" sz="1000" dirty="0" smtClean="0">
                <a:solidFill>
                  <a:prstClr val="black"/>
                </a:solidFill>
              </a:rPr>
              <a:t>A</a:t>
            </a:r>
            <a:r>
              <a:rPr lang="zh-CN" altLang="en-US" sz="1000" dirty="0" smtClean="0">
                <a:solidFill>
                  <a:prstClr val="black"/>
                </a:solidFill>
              </a:rPr>
              <a:t>访问未知组”的规则来进行处理。此类流量最终可以由防火墙来进行控制。</a:t>
            </a:r>
            <a:endParaRPr lang="en-US" altLang="zh-CN" sz="1000" dirty="0" smtClean="0">
              <a:solidFill>
                <a:prstClr val="black"/>
              </a:solidFill>
            </a:endParaRPr>
          </a:p>
          <a:p>
            <a:pPr marL="182880" indent="-182880">
              <a:buFont typeface="Arial" panose="020B0604020202020204" pitchFamily="34" charset="0"/>
              <a:buChar char="•"/>
            </a:pPr>
            <a:endParaRPr lang="en-US" altLang="zh-CN" sz="1000" dirty="0" smtClean="0">
              <a:solidFill>
                <a:prstClr val="black"/>
              </a:solidFill>
            </a:endParaRPr>
          </a:p>
          <a:p>
            <a:pPr marL="342900" indent="-342900"/>
            <a:endParaRPr lang="en-US" altLang="zh-CN" sz="1000" dirty="0" smtClean="0">
              <a:solidFill>
                <a:prstClr val="black"/>
              </a:solidFill>
            </a:endParaRPr>
          </a:p>
          <a:p>
            <a:pPr marL="342900" indent="-342900">
              <a:buFont typeface="+mj-lt"/>
              <a:buAutoNum type="arabicPeriod"/>
            </a:pPr>
            <a:endParaRPr lang="en-US" altLang="zh-CN" sz="1000" dirty="0" smtClean="0">
              <a:solidFill>
                <a:prstClr val="black"/>
              </a:solidFill>
            </a:endParaRPr>
          </a:p>
          <a:p>
            <a:pPr marL="342900" indent="-342900">
              <a:buFont typeface="+mj-lt"/>
              <a:buAutoNum type="arabicPeriod"/>
            </a:pPr>
            <a:endParaRPr lang="zh-CN" altLang="en-US" sz="1000" dirty="0">
              <a:solidFill>
                <a:prstClr val="black"/>
              </a:solidFill>
            </a:endParaRPr>
          </a:p>
        </p:txBody>
      </p:sp>
      <p:pic>
        <p:nvPicPr>
          <p:cNvPr id="285" name="Picture 2355" descr="图片221"/>
          <p:cNvPicPr>
            <a:picLocks noChangeAspect="1" noChangeArrowheads="1"/>
          </p:cNvPicPr>
          <p:nvPr/>
        </p:nvPicPr>
        <p:blipFill>
          <a:blip r:embed="rId3" cstate="print"/>
          <a:srcRect/>
          <a:stretch>
            <a:fillRect/>
          </a:stretch>
        </p:blipFill>
        <p:spPr bwMode="auto">
          <a:xfrm>
            <a:off x="1110561" y="1183321"/>
            <a:ext cx="446288" cy="579849"/>
          </a:xfrm>
          <a:prstGeom prst="rect">
            <a:avLst/>
          </a:prstGeom>
          <a:noFill/>
        </p:spPr>
      </p:pic>
      <p:pic>
        <p:nvPicPr>
          <p:cNvPr id="294" name="Picture 2355" descr="图片221"/>
          <p:cNvPicPr>
            <a:picLocks noChangeAspect="1" noChangeArrowheads="1"/>
          </p:cNvPicPr>
          <p:nvPr/>
        </p:nvPicPr>
        <p:blipFill>
          <a:blip r:embed="rId3" cstate="print"/>
          <a:srcRect/>
          <a:stretch>
            <a:fillRect/>
          </a:stretch>
        </p:blipFill>
        <p:spPr bwMode="auto">
          <a:xfrm>
            <a:off x="1910661" y="1183321"/>
            <a:ext cx="446288" cy="579849"/>
          </a:xfrm>
          <a:prstGeom prst="rect">
            <a:avLst/>
          </a:prstGeom>
          <a:noFill/>
        </p:spPr>
      </p:pic>
      <p:pic>
        <p:nvPicPr>
          <p:cNvPr id="298" name="Picture 4487" descr="图片345"/>
          <p:cNvPicPr>
            <a:picLocks noChangeAspect="1" noChangeArrowheads="1"/>
          </p:cNvPicPr>
          <p:nvPr/>
        </p:nvPicPr>
        <p:blipFill>
          <a:blip r:embed="rId4" cstate="print"/>
          <a:srcRect/>
          <a:stretch>
            <a:fillRect/>
          </a:stretch>
        </p:blipFill>
        <p:spPr bwMode="auto">
          <a:xfrm>
            <a:off x="1007241" y="3919100"/>
            <a:ext cx="639509" cy="622738"/>
          </a:xfrm>
          <a:prstGeom prst="rect">
            <a:avLst/>
          </a:prstGeom>
          <a:noFill/>
        </p:spPr>
      </p:pic>
      <p:pic>
        <p:nvPicPr>
          <p:cNvPr id="299" name="Picture 725" descr="图片325"/>
          <p:cNvPicPr>
            <a:picLocks noChangeAspect="1" noChangeArrowheads="1"/>
          </p:cNvPicPr>
          <p:nvPr/>
        </p:nvPicPr>
        <p:blipFill>
          <a:blip r:embed="rId5" cstate="print"/>
          <a:srcRect/>
          <a:stretch>
            <a:fillRect/>
          </a:stretch>
        </p:blipFill>
        <p:spPr bwMode="auto">
          <a:xfrm>
            <a:off x="1725828" y="3951727"/>
            <a:ext cx="566837" cy="471805"/>
          </a:xfrm>
          <a:prstGeom prst="rect">
            <a:avLst/>
          </a:prstGeom>
          <a:noFill/>
        </p:spPr>
      </p:pic>
      <p:pic>
        <p:nvPicPr>
          <p:cNvPr id="18" name="Picture 465" descr="图片156"/>
          <p:cNvPicPr>
            <a:picLocks noChangeAspect="1" noChangeArrowheads="1"/>
          </p:cNvPicPr>
          <p:nvPr/>
        </p:nvPicPr>
        <p:blipFill>
          <a:blip r:embed="rId6" cstate="print"/>
          <a:srcRect/>
          <a:stretch>
            <a:fillRect/>
          </a:stretch>
        </p:blipFill>
        <p:spPr bwMode="auto">
          <a:xfrm>
            <a:off x="1821858" y="1789552"/>
            <a:ext cx="448902" cy="464118"/>
          </a:xfrm>
          <a:prstGeom prst="rect">
            <a:avLst/>
          </a:prstGeom>
          <a:noFill/>
        </p:spPr>
      </p:pic>
      <p:pic>
        <p:nvPicPr>
          <p:cNvPr id="19" name="Picture 465" descr="图片156"/>
          <p:cNvPicPr>
            <a:picLocks noChangeAspect="1" noChangeArrowheads="1"/>
          </p:cNvPicPr>
          <p:nvPr/>
        </p:nvPicPr>
        <p:blipFill>
          <a:blip r:embed="rId6" cstate="print"/>
          <a:srcRect/>
          <a:stretch>
            <a:fillRect/>
          </a:stretch>
        </p:blipFill>
        <p:spPr bwMode="auto">
          <a:xfrm>
            <a:off x="2431458" y="2452492"/>
            <a:ext cx="448902" cy="464118"/>
          </a:xfrm>
          <a:prstGeom prst="rect">
            <a:avLst/>
          </a:prstGeom>
          <a:noFill/>
        </p:spPr>
      </p:pic>
      <p:sp>
        <p:nvSpPr>
          <p:cNvPr id="318" name="任意多边形 317"/>
          <p:cNvSpPr/>
          <p:nvPr/>
        </p:nvSpPr>
        <p:spPr bwMode="auto">
          <a:xfrm>
            <a:off x="1927860" y="1714500"/>
            <a:ext cx="160020" cy="2255520"/>
          </a:xfrm>
          <a:custGeom>
            <a:avLst/>
            <a:gdLst>
              <a:gd name="connsiteX0" fmla="*/ 354330 w 354330"/>
              <a:gd name="connsiteY0" fmla="*/ 2179320 h 2179320"/>
              <a:gd name="connsiteX1" fmla="*/ 11430 w 354330"/>
              <a:gd name="connsiteY1" fmla="*/ 533400 h 2179320"/>
              <a:gd name="connsiteX2" fmla="*/ 285750 w 354330"/>
              <a:gd name="connsiteY2" fmla="*/ 0 h 2179320"/>
              <a:gd name="connsiteX0-1" fmla="*/ 440055 w 440055"/>
              <a:gd name="connsiteY0-2" fmla="*/ 2179320 h 2179320"/>
              <a:gd name="connsiteX1-3" fmla="*/ 97155 w 440055"/>
              <a:gd name="connsiteY1-4" fmla="*/ 533400 h 2179320"/>
              <a:gd name="connsiteX2-5" fmla="*/ 371475 w 440055"/>
              <a:gd name="connsiteY2-6" fmla="*/ 0 h 2179320"/>
              <a:gd name="connsiteX0-7" fmla="*/ 68580 w 68580"/>
              <a:gd name="connsiteY0-8" fmla="*/ 2179320 h 2179320"/>
              <a:gd name="connsiteX1-9" fmla="*/ 0 w 68580"/>
              <a:gd name="connsiteY1-10" fmla="*/ 0 h 2179320"/>
              <a:gd name="connsiteX0-11" fmla="*/ 68580 w 160020"/>
              <a:gd name="connsiteY0-12" fmla="*/ 2179320 h 2179320"/>
              <a:gd name="connsiteX1-13" fmla="*/ 0 w 160020"/>
              <a:gd name="connsiteY1-14" fmla="*/ 0 h 2179320"/>
              <a:gd name="connsiteX0-15" fmla="*/ 240030 w 240030"/>
              <a:gd name="connsiteY0-16" fmla="*/ 2179320 h 2179320"/>
              <a:gd name="connsiteX1-17" fmla="*/ 171450 w 240030"/>
              <a:gd name="connsiteY1-18" fmla="*/ 0 h 2179320"/>
            </a:gdLst>
            <a:ahLst/>
            <a:cxnLst>
              <a:cxn ang="0">
                <a:pos x="connsiteX0-1" y="connsiteY0-2"/>
              </a:cxn>
              <a:cxn ang="0">
                <a:pos x="connsiteX1-3" y="connsiteY1-4"/>
              </a:cxn>
            </a:cxnLst>
            <a:rect l="l" t="t" r="r" b="b"/>
            <a:pathLst>
              <a:path w="240030" h="2179320">
                <a:moveTo>
                  <a:pt x="240030" y="2179320"/>
                </a:moveTo>
                <a:cubicBezTo>
                  <a:pt x="217170" y="1452880"/>
                  <a:pt x="0" y="748528"/>
                  <a:pt x="171450" y="0"/>
                </a:cubicBezTo>
              </a:path>
            </a:pathLst>
          </a:custGeom>
          <a:noFill/>
          <a:ln w="1905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0" name="矩形 19"/>
          <p:cNvSpPr/>
          <p:nvPr/>
        </p:nvSpPr>
        <p:spPr>
          <a:xfrm>
            <a:off x="3164618" y="788988"/>
            <a:ext cx="5644419" cy="738664"/>
          </a:xfrm>
          <a:prstGeom prst="rect">
            <a:avLst/>
          </a:prstGeom>
        </p:spPr>
        <p:txBody>
          <a:bodyPr wrap="square">
            <a:spAutoFit/>
          </a:bodyPr>
          <a:lstStyle/>
          <a:p>
            <a:r>
              <a:rPr lang="zh-CN" altLang="en-US" sz="1400" dirty="0" smtClean="0">
                <a:solidFill>
                  <a:prstClr val="black"/>
                </a:solidFill>
                <a:latin typeface="微软雅黑" panose="020B0503020204020204" pitchFamily="34" charset="-122"/>
                <a:ea typeface="微软雅黑" panose="020B0503020204020204" pitchFamily="34" charset="-122"/>
              </a:rPr>
              <a:t>交换机同时做认证点和执行点，获取报文源组和目的组信息后进行策略匹配并执行。</a:t>
            </a:r>
            <a:endParaRPr lang="en-US" altLang="zh-CN" sz="1400" dirty="0" smtClean="0">
              <a:solidFill>
                <a:prstClr val="black"/>
              </a:solidFill>
              <a:latin typeface="微软雅黑" panose="020B0503020204020204" pitchFamily="34" charset="-122"/>
              <a:ea typeface="微软雅黑" panose="020B0503020204020204" pitchFamily="34" charset="-122"/>
            </a:endParaRPr>
          </a:p>
          <a:p>
            <a:r>
              <a:rPr lang="zh-CN" altLang="en-US" sz="1400" dirty="0" smtClean="0">
                <a:solidFill>
                  <a:prstClr val="black"/>
                </a:solidFill>
                <a:latin typeface="微软雅黑" panose="020B0503020204020204" pitchFamily="34" charset="-122"/>
                <a:ea typeface="微软雅黑" panose="020B0503020204020204" pitchFamily="34" charset="-122"/>
              </a:rPr>
              <a:t>交换机获取组信息的机制如下：</a:t>
            </a:r>
            <a:endParaRPr lang="zh-CN" altLang="en-US" sz="1400" dirty="0">
              <a:solidFill>
                <a:prstClr val="black"/>
              </a:solidFill>
            </a:endParaRPr>
          </a:p>
        </p:txBody>
      </p:sp>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strips(downLeft)">
                                      <p:cBhvr>
                                        <p:cTn id="7" dur="1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459" descr="图片238"/>
          <p:cNvPicPr>
            <a:picLocks noChangeAspect="1" noChangeArrowheads="1"/>
          </p:cNvPicPr>
          <p:nvPr/>
        </p:nvPicPr>
        <p:blipFill>
          <a:blip r:embed="rId1" cstate="print"/>
          <a:srcRect/>
          <a:stretch>
            <a:fillRect/>
          </a:stretch>
        </p:blipFill>
        <p:spPr bwMode="auto">
          <a:xfrm>
            <a:off x="636680" y="3210877"/>
            <a:ext cx="477881" cy="503739"/>
          </a:xfrm>
          <a:prstGeom prst="rect">
            <a:avLst/>
          </a:prstGeom>
          <a:noFill/>
        </p:spPr>
      </p:pic>
      <p:pic>
        <p:nvPicPr>
          <p:cNvPr id="20" name="Picture 459" descr="图片238"/>
          <p:cNvPicPr>
            <a:picLocks noChangeAspect="1" noChangeArrowheads="1"/>
          </p:cNvPicPr>
          <p:nvPr/>
        </p:nvPicPr>
        <p:blipFill>
          <a:blip r:embed="rId1" cstate="print"/>
          <a:srcRect/>
          <a:stretch>
            <a:fillRect/>
          </a:stretch>
        </p:blipFill>
        <p:spPr bwMode="auto">
          <a:xfrm>
            <a:off x="1369651" y="3239907"/>
            <a:ext cx="477881" cy="503739"/>
          </a:xfrm>
          <a:prstGeom prst="rect">
            <a:avLst/>
          </a:prstGeom>
          <a:noFill/>
        </p:spPr>
      </p:pic>
      <p:pic>
        <p:nvPicPr>
          <p:cNvPr id="309" name="Picture 2355" descr="图片221"/>
          <p:cNvPicPr>
            <a:picLocks noChangeAspect="1" noChangeArrowheads="1"/>
          </p:cNvPicPr>
          <p:nvPr/>
        </p:nvPicPr>
        <p:blipFill>
          <a:blip r:embed="rId2" cstate="print"/>
          <a:srcRect/>
          <a:stretch>
            <a:fillRect/>
          </a:stretch>
        </p:blipFill>
        <p:spPr bwMode="auto">
          <a:xfrm>
            <a:off x="512436" y="1160461"/>
            <a:ext cx="446288" cy="579849"/>
          </a:xfrm>
          <a:prstGeom prst="rect">
            <a:avLst/>
          </a:prstGeom>
          <a:noFill/>
        </p:spPr>
      </p:pic>
      <p:pic>
        <p:nvPicPr>
          <p:cNvPr id="319" name="Picture 2355" descr="图片221"/>
          <p:cNvPicPr>
            <a:picLocks noChangeAspect="1" noChangeArrowheads="1"/>
          </p:cNvPicPr>
          <p:nvPr/>
        </p:nvPicPr>
        <p:blipFill>
          <a:blip r:embed="rId2" cstate="print"/>
          <a:srcRect/>
          <a:stretch>
            <a:fillRect/>
          </a:stretch>
        </p:blipFill>
        <p:spPr bwMode="auto">
          <a:xfrm>
            <a:off x="1312536" y="1160461"/>
            <a:ext cx="446288" cy="579849"/>
          </a:xfrm>
          <a:prstGeom prst="rect">
            <a:avLst/>
          </a:prstGeom>
          <a:noFill/>
        </p:spPr>
      </p:pic>
      <p:pic>
        <p:nvPicPr>
          <p:cNvPr id="323" name="Picture 465" descr="图片156"/>
          <p:cNvPicPr>
            <a:picLocks noChangeAspect="1" noChangeArrowheads="1"/>
          </p:cNvPicPr>
          <p:nvPr/>
        </p:nvPicPr>
        <p:blipFill>
          <a:blip r:embed="rId3" cstate="print"/>
          <a:srcRect/>
          <a:stretch>
            <a:fillRect/>
          </a:stretch>
        </p:blipFill>
        <p:spPr bwMode="auto">
          <a:xfrm>
            <a:off x="1223733" y="1789552"/>
            <a:ext cx="448902" cy="464118"/>
          </a:xfrm>
          <a:prstGeom prst="rect">
            <a:avLst/>
          </a:prstGeom>
          <a:noFill/>
        </p:spPr>
      </p:pic>
      <p:pic>
        <p:nvPicPr>
          <p:cNvPr id="325" name="Picture 465" descr="图片156"/>
          <p:cNvPicPr>
            <a:picLocks noChangeAspect="1" noChangeArrowheads="1"/>
          </p:cNvPicPr>
          <p:nvPr/>
        </p:nvPicPr>
        <p:blipFill>
          <a:blip r:embed="rId3" cstate="print"/>
          <a:srcRect/>
          <a:stretch>
            <a:fillRect/>
          </a:stretch>
        </p:blipFill>
        <p:spPr bwMode="auto">
          <a:xfrm>
            <a:off x="1833333" y="2452492"/>
            <a:ext cx="448902" cy="464118"/>
          </a:xfrm>
          <a:prstGeom prst="rect">
            <a:avLst/>
          </a:prstGeom>
          <a:noFill/>
        </p:spPr>
      </p:pic>
      <p:pic>
        <p:nvPicPr>
          <p:cNvPr id="308" name="Picture 229" descr="图片769"/>
          <p:cNvPicPr>
            <a:picLocks noChangeAspect="1" noChangeArrowheads="1"/>
          </p:cNvPicPr>
          <p:nvPr/>
        </p:nvPicPr>
        <p:blipFill>
          <a:blip r:embed="rId4" cstate="print"/>
          <a:srcRect/>
          <a:stretch>
            <a:fillRect/>
          </a:stretch>
        </p:blipFill>
        <p:spPr bwMode="auto">
          <a:xfrm>
            <a:off x="538207" y="2254885"/>
            <a:ext cx="1187767" cy="694036"/>
          </a:xfrm>
          <a:prstGeom prst="rect">
            <a:avLst/>
          </a:prstGeom>
          <a:noFill/>
        </p:spPr>
      </p:pic>
      <p:pic>
        <p:nvPicPr>
          <p:cNvPr id="320" name="Picture 4487" descr="图片345"/>
          <p:cNvPicPr>
            <a:picLocks noChangeAspect="1" noChangeArrowheads="1"/>
          </p:cNvPicPr>
          <p:nvPr/>
        </p:nvPicPr>
        <p:blipFill>
          <a:blip r:embed="rId5" cstate="print"/>
          <a:srcRect/>
          <a:stretch>
            <a:fillRect/>
          </a:stretch>
        </p:blipFill>
        <p:spPr bwMode="auto">
          <a:xfrm>
            <a:off x="409116" y="3919100"/>
            <a:ext cx="639509" cy="622738"/>
          </a:xfrm>
          <a:prstGeom prst="rect">
            <a:avLst/>
          </a:prstGeom>
          <a:noFill/>
        </p:spPr>
      </p:pic>
      <p:pic>
        <p:nvPicPr>
          <p:cNvPr id="321" name="Picture 725" descr="图片325"/>
          <p:cNvPicPr>
            <a:picLocks noChangeAspect="1" noChangeArrowheads="1"/>
          </p:cNvPicPr>
          <p:nvPr/>
        </p:nvPicPr>
        <p:blipFill>
          <a:blip r:embed="rId6" cstate="print"/>
          <a:srcRect/>
          <a:stretch>
            <a:fillRect/>
          </a:stretch>
        </p:blipFill>
        <p:spPr bwMode="auto">
          <a:xfrm>
            <a:off x="1417263" y="3966967"/>
            <a:ext cx="566837" cy="471805"/>
          </a:xfrm>
          <a:prstGeom prst="rect">
            <a:avLst/>
          </a:prstGeom>
          <a:noFill/>
        </p:spPr>
      </p:pic>
      <p:sp>
        <p:nvSpPr>
          <p:cNvPr id="2" name="标题 1"/>
          <p:cNvSpPr>
            <a:spLocks noGrp="1"/>
          </p:cNvSpPr>
          <p:nvPr>
            <p:ph type="title"/>
          </p:nvPr>
        </p:nvSpPr>
        <p:spPr>
          <a:xfrm>
            <a:off x="427038" y="229650"/>
            <a:ext cx="8495982" cy="559338"/>
          </a:xfrm>
        </p:spPr>
        <p:txBody>
          <a:bodyPr/>
          <a:lstStyle/>
          <a:p>
            <a:r>
              <a:rPr lang="zh-CN" altLang="en-US" dirty="0" smtClean="0">
                <a:latin typeface="微软雅黑" panose="020B0503020204020204" pitchFamily="34" charset="-122"/>
                <a:ea typeface="微软雅黑" panose="020B0503020204020204" pitchFamily="34" charset="-122"/>
              </a:rPr>
              <a:t>关键技术解析</a:t>
            </a:r>
            <a:r>
              <a:rPr lang="en-US" altLang="zh-CN" dirty="0" smtClean="0">
                <a:latin typeface="微软雅黑" panose="020B0503020204020204" pitchFamily="34" charset="-122"/>
                <a:ea typeface="微软雅黑" panose="020B0503020204020204" pitchFamily="34" charset="-122"/>
              </a:rPr>
              <a:t>——</a:t>
            </a:r>
            <a:r>
              <a:rPr lang="zh-CN" altLang="en-US" dirty="0" smtClean="0">
                <a:latin typeface="微软雅黑" panose="020B0503020204020204" pitchFamily="34" charset="-122"/>
                <a:ea typeface="微软雅黑" panose="020B0503020204020204" pitchFamily="34" charset="-122"/>
              </a:rPr>
              <a:t>执行：防火墙执行策略机制</a:t>
            </a:r>
            <a:endParaRPr lang="zh-CN" altLang="en-US" dirty="0">
              <a:latin typeface="微软雅黑" panose="020B0503020204020204" pitchFamily="34" charset="-122"/>
              <a:ea typeface="微软雅黑" panose="020B0503020204020204" pitchFamily="34" charset="-122"/>
            </a:endParaRPr>
          </a:p>
        </p:txBody>
      </p:sp>
      <p:cxnSp>
        <p:nvCxnSpPr>
          <p:cNvPr id="32" name="直接箭头连接符 31"/>
          <p:cNvCxnSpPr>
            <a:stCxn id="309" idx="2"/>
          </p:cNvCxnSpPr>
          <p:nvPr/>
        </p:nvCxnSpPr>
        <p:spPr bwMode="auto">
          <a:xfrm>
            <a:off x="735580" y="1740310"/>
            <a:ext cx="1117564" cy="888233"/>
          </a:xfrm>
          <a:prstGeom prst="straightConnector1">
            <a:avLst/>
          </a:prstGeom>
          <a:noFill/>
          <a:ln w="12700">
            <a:solidFill>
              <a:srgbClr val="0070C0"/>
            </a:solidFill>
            <a:prstDash val="solid"/>
            <a:headEnd type="arrow"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直接箭头连接符 33"/>
          <p:cNvCxnSpPr>
            <a:stCxn id="309" idx="2"/>
            <a:endCxn id="323" idx="1"/>
          </p:cNvCxnSpPr>
          <p:nvPr/>
        </p:nvCxnSpPr>
        <p:spPr bwMode="auto">
          <a:xfrm>
            <a:off x="735580" y="1740310"/>
            <a:ext cx="488153" cy="281301"/>
          </a:xfrm>
          <a:prstGeom prst="straightConnector1">
            <a:avLst/>
          </a:prstGeom>
          <a:noFill/>
          <a:ln w="12700">
            <a:solidFill>
              <a:srgbClr val="0070C0"/>
            </a:solidFill>
            <a:prstDash val="solid"/>
            <a:headEnd type="arrow"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8" name="TextBox 157"/>
          <p:cNvSpPr txBox="1"/>
          <p:nvPr/>
        </p:nvSpPr>
        <p:spPr>
          <a:xfrm>
            <a:off x="1032833" y="967012"/>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服务器</a:t>
            </a:r>
            <a:endParaRPr lang="zh-CN" altLang="en-US" sz="1000" kern="0" dirty="0">
              <a:solidFill>
                <a:sysClr val="windowText" lastClr="000000"/>
              </a:solidFill>
            </a:endParaRPr>
          </a:p>
        </p:txBody>
      </p:sp>
      <p:sp>
        <p:nvSpPr>
          <p:cNvPr id="159" name="TextBox 158"/>
          <p:cNvSpPr txBox="1"/>
          <p:nvPr/>
        </p:nvSpPr>
        <p:spPr>
          <a:xfrm>
            <a:off x="236595" y="967012"/>
            <a:ext cx="1014164"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Controller</a:t>
            </a:r>
            <a:endParaRPr lang="zh-CN" altLang="en-US" sz="1000" kern="0" dirty="0">
              <a:solidFill>
                <a:sysClr val="windowText" lastClr="000000"/>
              </a:solidFill>
            </a:endParaRPr>
          </a:p>
        </p:txBody>
      </p:sp>
      <p:sp>
        <p:nvSpPr>
          <p:cNvPr id="310" name="任意多边形 309"/>
          <p:cNvSpPr/>
          <p:nvPr/>
        </p:nvSpPr>
        <p:spPr bwMode="auto">
          <a:xfrm>
            <a:off x="899941" y="2499360"/>
            <a:ext cx="1116483" cy="1539240"/>
          </a:xfrm>
          <a:custGeom>
            <a:avLst/>
            <a:gdLst>
              <a:gd name="connsiteX0" fmla="*/ 0 w 809625"/>
              <a:gd name="connsiteY0" fmla="*/ 666750 h 666750"/>
              <a:gd name="connsiteX1" fmla="*/ 381000 w 809625"/>
              <a:gd name="connsiteY1" fmla="*/ 9525 h 666750"/>
              <a:gd name="connsiteX2" fmla="*/ 809625 w 809625"/>
              <a:gd name="connsiteY2" fmla="*/ 609600 h 666750"/>
              <a:gd name="connsiteX0-1" fmla="*/ 0 w 809625"/>
              <a:gd name="connsiteY0-2" fmla="*/ 658812 h 668337"/>
              <a:gd name="connsiteX1-3" fmla="*/ 381000 w 809625"/>
              <a:gd name="connsiteY1-4" fmla="*/ 1587 h 668337"/>
              <a:gd name="connsiteX2-5" fmla="*/ 809625 w 809625"/>
              <a:gd name="connsiteY2-6" fmla="*/ 668337 h 668337"/>
              <a:gd name="connsiteX0-7" fmla="*/ 239712 w 1049337"/>
              <a:gd name="connsiteY0-8" fmla="*/ 1616074 h 1625599"/>
              <a:gd name="connsiteX1-9" fmla="*/ 134937 w 1049337"/>
              <a:gd name="connsiteY1-10" fmla="*/ 1587 h 1625599"/>
              <a:gd name="connsiteX2-11" fmla="*/ 1049337 w 1049337"/>
              <a:gd name="connsiteY2-12" fmla="*/ 1625599 h 1625599"/>
              <a:gd name="connsiteX0-13" fmla="*/ 511174 w 1320799"/>
              <a:gd name="connsiteY0-14" fmla="*/ 1644649 h 1654174"/>
              <a:gd name="connsiteX1-15" fmla="*/ 406399 w 1320799"/>
              <a:gd name="connsiteY1-16" fmla="*/ 30162 h 1654174"/>
              <a:gd name="connsiteX2-17" fmla="*/ 1320799 w 1320799"/>
              <a:gd name="connsiteY2-18" fmla="*/ 1654174 h 1654174"/>
              <a:gd name="connsiteX0-19" fmla="*/ 511174 w 1320799"/>
              <a:gd name="connsiteY0-20" fmla="*/ 1644649 h 1654174"/>
              <a:gd name="connsiteX1-21" fmla="*/ 406399 w 1320799"/>
              <a:gd name="connsiteY1-22" fmla="*/ 30162 h 1654174"/>
              <a:gd name="connsiteX2-23" fmla="*/ 1320799 w 1320799"/>
              <a:gd name="connsiteY2-24" fmla="*/ 1654174 h 1654174"/>
              <a:gd name="connsiteX0-25" fmla="*/ 511174 w 1320799"/>
              <a:gd name="connsiteY0-26" fmla="*/ 1644649 h 1654174"/>
              <a:gd name="connsiteX1-27" fmla="*/ 406399 w 1320799"/>
              <a:gd name="connsiteY1-28" fmla="*/ 30162 h 1654174"/>
              <a:gd name="connsiteX2-29" fmla="*/ 1320799 w 1320799"/>
              <a:gd name="connsiteY2-30" fmla="*/ 1654174 h 1654174"/>
              <a:gd name="connsiteX0-31" fmla="*/ 96044 w 1347629"/>
              <a:gd name="connsiteY0-32" fmla="*/ 1602204 h 1628374"/>
              <a:gd name="connsiteX1-33" fmla="*/ 433229 w 1347629"/>
              <a:gd name="connsiteY1-34" fmla="*/ 4362 h 1628374"/>
              <a:gd name="connsiteX2-35" fmla="*/ 1347629 w 1347629"/>
              <a:gd name="connsiteY2-36" fmla="*/ 1628374 h 1628374"/>
              <a:gd name="connsiteX0-37" fmla="*/ 96044 w 1073309"/>
              <a:gd name="connsiteY0-38" fmla="*/ 1606365 h 1657504"/>
              <a:gd name="connsiteX1-39" fmla="*/ 433229 w 1073309"/>
              <a:gd name="connsiteY1-40" fmla="*/ 8523 h 1657504"/>
              <a:gd name="connsiteX2-41" fmla="*/ 1073309 w 1073309"/>
              <a:gd name="connsiteY2-42" fmla="*/ 1657504 h 1657504"/>
              <a:gd name="connsiteX0-43" fmla="*/ 96044 w 1125538"/>
              <a:gd name="connsiteY0-44" fmla="*/ 1606365 h 1657504"/>
              <a:gd name="connsiteX1-45" fmla="*/ 433229 w 1125538"/>
              <a:gd name="connsiteY1-46" fmla="*/ 8523 h 1657504"/>
              <a:gd name="connsiteX2-47" fmla="*/ 1073309 w 1125538"/>
              <a:gd name="connsiteY2-48" fmla="*/ 1657504 h 1657504"/>
              <a:gd name="connsiteX0-49" fmla="*/ 103664 w 1133158"/>
              <a:gd name="connsiteY0-50" fmla="*/ 1606365 h 1657504"/>
              <a:gd name="connsiteX1-51" fmla="*/ 440849 w 1133158"/>
              <a:gd name="connsiteY1-52" fmla="*/ 8523 h 1657504"/>
              <a:gd name="connsiteX2-53" fmla="*/ 1080929 w 1133158"/>
              <a:gd name="connsiteY2-54" fmla="*/ 1657504 h 1657504"/>
              <a:gd name="connsiteX0-55" fmla="*/ 103664 w 1186498"/>
              <a:gd name="connsiteY0-56" fmla="*/ 1613301 h 1656117"/>
              <a:gd name="connsiteX1-57" fmla="*/ 494189 w 1186498"/>
              <a:gd name="connsiteY1-58" fmla="*/ 7136 h 1656117"/>
              <a:gd name="connsiteX2-59" fmla="*/ 1134269 w 1186498"/>
              <a:gd name="connsiteY2-60" fmla="*/ 1656117 h 1656117"/>
              <a:gd name="connsiteX0-61" fmla="*/ 103664 w 1568819"/>
              <a:gd name="connsiteY0-62" fmla="*/ 1571687 h 1614503"/>
              <a:gd name="connsiteX1-63" fmla="*/ 1397052 w 1568819"/>
              <a:gd name="connsiteY1-64" fmla="*/ 7136 h 1614503"/>
              <a:gd name="connsiteX2-65" fmla="*/ 1134269 w 1568819"/>
              <a:gd name="connsiteY2-66" fmla="*/ 1614503 h 1614503"/>
              <a:gd name="connsiteX0-67" fmla="*/ 1 w 1403470"/>
              <a:gd name="connsiteY0-68" fmla="*/ 1832270 h 1875086"/>
              <a:gd name="connsiteX1-69" fmla="*/ 370116 w 1403470"/>
              <a:gd name="connsiteY1-70" fmla="*/ 268768 h 1875086"/>
              <a:gd name="connsiteX2-71" fmla="*/ 1293389 w 1403470"/>
              <a:gd name="connsiteY2-72" fmla="*/ 267719 h 1875086"/>
              <a:gd name="connsiteX3" fmla="*/ 1030606 w 1403470"/>
              <a:gd name="connsiteY3" fmla="*/ 1875086 h 1875086"/>
              <a:gd name="connsiteX0-73" fmla="*/ 0 w 1330635"/>
              <a:gd name="connsiteY0-74" fmla="*/ 1824259 h 1867075"/>
              <a:gd name="connsiteX1-75" fmla="*/ 370115 w 1330635"/>
              <a:gd name="connsiteY1-76" fmla="*/ 260757 h 1867075"/>
              <a:gd name="connsiteX2-77" fmla="*/ 1293388 w 1330635"/>
              <a:gd name="connsiteY2-78" fmla="*/ 259708 h 1867075"/>
              <a:gd name="connsiteX3-79" fmla="*/ 593596 w 1330635"/>
              <a:gd name="connsiteY3-80" fmla="*/ 560381 h 1867075"/>
              <a:gd name="connsiteX4" fmla="*/ 1030605 w 1330635"/>
              <a:gd name="connsiteY4" fmla="*/ 1867075 h 1867075"/>
              <a:gd name="connsiteX0-81" fmla="*/ 0 w 1339574"/>
              <a:gd name="connsiteY0-82" fmla="*/ 1811776 h 1854592"/>
              <a:gd name="connsiteX1-83" fmla="*/ 370115 w 1339574"/>
              <a:gd name="connsiteY1-84" fmla="*/ 248274 h 1854592"/>
              <a:gd name="connsiteX2-85" fmla="*/ 1302327 w 1339574"/>
              <a:gd name="connsiteY2-86" fmla="*/ 322131 h 1854592"/>
              <a:gd name="connsiteX3-87" fmla="*/ 593596 w 1339574"/>
              <a:gd name="connsiteY3-88" fmla="*/ 547898 h 1854592"/>
              <a:gd name="connsiteX4-89" fmla="*/ 1030605 w 1339574"/>
              <a:gd name="connsiteY4-90" fmla="*/ 1854592 h 1854592"/>
              <a:gd name="connsiteX0-91" fmla="*/ 0 w 1309777"/>
              <a:gd name="connsiteY0-92" fmla="*/ 1811776 h 1854592"/>
              <a:gd name="connsiteX1-93" fmla="*/ 370115 w 1309777"/>
              <a:gd name="connsiteY1-94" fmla="*/ 248274 h 1854592"/>
              <a:gd name="connsiteX2-95" fmla="*/ 1302327 w 1309777"/>
              <a:gd name="connsiteY2-96" fmla="*/ 322131 h 1854592"/>
              <a:gd name="connsiteX3-97" fmla="*/ 593596 w 1309777"/>
              <a:gd name="connsiteY3-98" fmla="*/ 547898 h 1854592"/>
              <a:gd name="connsiteX4-99" fmla="*/ 1030605 w 1309777"/>
              <a:gd name="connsiteY4-100" fmla="*/ 1854592 h 1854592"/>
            </a:gdLst>
            <a:ahLst/>
            <a:cxnLst>
              <a:cxn ang="0">
                <a:pos x="connsiteX0-1" y="connsiteY0-2"/>
              </a:cxn>
              <a:cxn ang="0">
                <a:pos x="connsiteX1-3" y="connsiteY1-4"/>
              </a:cxn>
              <a:cxn ang="0">
                <a:pos x="connsiteX2-5" y="connsiteY2-6"/>
              </a:cxn>
              <a:cxn ang="0">
                <a:pos x="connsiteX3-79" y="connsiteY3-80"/>
              </a:cxn>
              <a:cxn ang="0">
                <a:pos x="connsiteX4-89" y="connsiteY4-90"/>
              </a:cxn>
            </a:cxnLst>
            <a:rect l="l" t="t" r="r" b="b"/>
            <a:pathLst>
              <a:path w="1309777" h="1854592">
                <a:moveTo>
                  <a:pt x="0" y="1811776"/>
                </a:moveTo>
                <a:cubicBezTo>
                  <a:pt x="124260" y="1613614"/>
                  <a:pt x="153061" y="496548"/>
                  <a:pt x="370115" y="248274"/>
                </a:cubicBezTo>
                <a:cubicBezTo>
                  <a:pt x="587169" y="0"/>
                  <a:pt x="1309776" y="163996"/>
                  <a:pt x="1302327" y="322131"/>
                </a:cubicBezTo>
                <a:cubicBezTo>
                  <a:pt x="1294878" y="480266"/>
                  <a:pt x="638883" y="292488"/>
                  <a:pt x="593596" y="547898"/>
                </a:cubicBezTo>
                <a:cubicBezTo>
                  <a:pt x="548309" y="803308"/>
                  <a:pt x="1069511" y="1667327"/>
                  <a:pt x="1030605" y="1854592"/>
                </a:cubicBezTo>
              </a:path>
            </a:pathLst>
          </a:custGeom>
          <a:noFill/>
          <a:ln w="1905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91" name="任意多边形 290"/>
          <p:cNvSpPr/>
          <p:nvPr/>
        </p:nvSpPr>
        <p:spPr bwMode="auto">
          <a:xfrm>
            <a:off x="522939" y="1668780"/>
            <a:ext cx="941646" cy="2278380"/>
          </a:xfrm>
          <a:custGeom>
            <a:avLst/>
            <a:gdLst>
              <a:gd name="connsiteX0" fmla="*/ 0 w 723900"/>
              <a:gd name="connsiteY0" fmla="*/ 2186940 h 2186940"/>
              <a:gd name="connsiteX1" fmla="*/ 723900 w 723900"/>
              <a:gd name="connsiteY1" fmla="*/ 0 h 2186940"/>
              <a:gd name="connsiteX0-1" fmla="*/ 0 w 723900"/>
              <a:gd name="connsiteY0-2" fmla="*/ 2186940 h 2186940"/>
              <a:gd name="connsiteX1-3" fmla="*/ 723900 w 723900"/>
              <a:gd name="connsiteY1-4" fmla="*/ 0 h 2186940"/>
              <a:gd name="connsiteX0-5" fmla="*/ 0 w 723900"/>
              <a:gd name="connsiteY0-6" fmla="*/ 2186940 h 2186940"/>
              <a:gd name="connsiteX1-7" fmla="*/ 723900 w 723900"/>
              <a:gd name="connsiteY1-8" fmla="*/ 0 h 2186940"/>
              <a:gd name="connsiteX0-9" fmla="*/ 0 w 723900"/>
              <a:gd name="connsiteY0-10" fmla="*/ 2186940 h 2186940"/>
              <a:gd name="connsiteX1-11" fmla="*/ 723900 w 723900"/>
              <a:gd name="connsiteY1-12" fmla="*/ 0 h 2186940"/>
              <a:gd name="connsiteX0-13" fmla="*/ 0 w 790170"/>
              <a:gd name="connsiteY0-14" fmla="*/ 2186940 h 2186940"/>
              <a:gd name="connsiteX1-15" fmla="*/ 723900 w 790170"/>
              <a:gd name="connsiteY1-16" fmla="*/ 0 h 2186940"/>
              <a:gd name="connsiteX0-17" fmla="*/ 151476 w 941646"/>
              <a:gd name="connsiteY0-18" fmla="*/ 2186940 h 2186940"/>
              <a:gd name="connsiteX1-19" fmla="*/ 875376 w 941646"/>
              <a:gd name="connsiteY1-20" fmla="*/ 0 h 2186940"/>
            </a:gdLst>
            <a:ahLst/>
            <a:cxnLst>
              <a:cxn ang="0">
                <a:pos x="connsiteX0-1" y="connsiteY0-2"/>
              </a:cxn>
              <a:cxn ang="0">
                <a:pos x="connsiteX1-3" y="connsiteY1-4"/>
              </a:cxn>
            </a:cxnLst>
            <a:rect l="l" t="t" r="r" b="b"/>
            <a:pathLst>
              <a:path w="941646" h="2186940">
                <a:moveTo>
                  <a:pt x="151476" y="2186940"/>
                </a:moveTo>
                <a:cubicBezTo>
                  <a:pt x="0" y="1426802"/>
                  <a:pt x="941646" y="564836"/>
                  <a:pt x="875376" y="0"/>
                </a:cubicBezTo>
              </a:path>
            </a:pathLst>
          </a:custGeom>
          <a:noFill/>
          <a:ln w="1905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graphicFrame>
        <p:nvGraphicFramePr>
          <p:cNvPr id="318" name="表格 317"/>
          <p:cNvGraphicFramePr>
            <a:graphicFrameLocks noGrp="1"/>
          </p:cNvGraphicFramePr>
          <p:nvPr/>
        </p:nvGraphicFramePr>
        <p:xfrm>
          <a:off x="3147060" y="1150657"/>
          <a:ext cx="5661978" cy="2560320"/>
        </p:xfrm>
        <a:graphic>
          <a:graphicData uri="http://schemas.openxmlformats.org/drawingml/2006/table">
            <a:tbl>
              <a:tblPr firstRow="1" bandRow="1">
                <a:tableStyleId>{5C22544A-7EE6-4342-B048-85BDC9FD1C3A}</a:tableStyleId>
              </a:tblPr>
              <a:tblGrid>
                <a:gridCol w="1589945"/>
                <a:gridCol w="2041930"/>
                <a:gridCol w="2030103"/>
              </a:tblGrid>
              <a:tr h="0">
                <a:tc>
                  <a:txBody>
                    <a:bodyPr/>
                    <a:lstStyle/>
                    <a:p>
                      <a:r>
                        <a:rPr lang="zh-CN" altLang="en-US" sz="1200" dirty="0" smtClean="0"/>
                        <a:t>场景</a:t>
                      </a:r>
                      <a:endParaRPr lang="zh-CN" altLang="en-US" sz="1200" dirty="0"/>
                    </a:p>
                  </a:txBody>
                  <a:tcPr>
                    <a:lnB w="12700" cap="flat" cmpd="sng" algn="ctr">
                      <a:solidFill>
                        <a:schemeClr val="tx1"/>
                      </a:solidFill>
                      <a:prstDash val="solid"/>
                      <a:round/>
                      <a:headEnd type="none" w="med" len="med"/>
                      <a:tailEnd type="none" w="med" len="med"/>
                    </a:lnB>
                    <a:solidFill>
                      <a:srgbClr val="0070C0"/>
                    </a:solidFill>
                  </a:tcPr>
                </a:tc>
                <a:tc>
                  <a:txBody>
                    <a:bodyPr/>
                    <a:lstStyle/>
                    <a:p>
                      <a:r>
                        <a:rPr lang="zh-CN" altLang="en-US" sz="1200" dirty="0" smtClean="0"/>
                        <a:t>源组来源</a:t>
                      </a:r>
                      <a:endParaRPr lang="zh-CN" altLang="en-US" sz="1200" dirty="0"/>
                    </a:p>
                  </a:txBody>
                  <a:tcPr>
                    <a:lnB w="12700" cap="flat" cmpd="sng" algn="ctr">
                      <a:solidFill>
                        <a:schemeClr val="tx1"/>
                      </a:solidFill>
                      <a:prstDash val="solid"/>
                      <a:round/>
                      <a:headEnd type="none" w="med" len="med"/>
                      <a:tailEnd type="none" w="med" len="med"/>
                    </a:lnB>
                    <a:solidFill>
                      <a:srgbClr val="0070C0"/>
                    </a:solidFill>
                  </a:tcPr>
                </a:tc>
                <a:tc>
                  <a:txBody>
                    <a:bodyPr/>
                    <a:lstStyle/>
                    <a:p>
                      <a:r>
                        <a:rPr lang="zh-CN" altLang="en-US" sz="1200" dirty="0" smtClean="0"/>
                        <a:t>目的组来源</a:t>
                      </a:r>
                      <a:endParaRPr lang="zh-CN" altLang="en-US" sz="1200" dirty="0"/>
                    </a:p>
                  </a:txBody>
                  <a:tcPr>
                    <a:lnB w="12700" cap="flat" cmpd="sng" algn="ctr">
                      <a:solidFill>
                        <a:schemeClr val="tx1"/>
                      </a:solidFill>
                      <a:prstDash val="solid"/>
                      <a:round/>
                      <a:headEnd type="none" w="med" len="med"/>
                      <a:tailEnd type="none" w="med" len="med"/>
                    </a:lnB>
                    <a:solidFill>
                      <a:srgbClr val="0070C0"/>
                    </a:solidFill>
                  </a:tcPr>
                </a:tc>
              </a:tr>
              <a:tr h="176944">
                <a:tc>
                  <a:txBody>
                    <a:bodyPr/>
                    <a:lstStyle/>
                    <a:p>
                      <a:r>
                        <a:rPr lang="zh-CN" altLang="en-US" sz="1200" dirty="0" smtClean="0"/>
                        <a:t>本地认证用户访问数据中心静态资源控制（防火墙同时做认证点和执行点）</a:t>
                      </a:r>
                      <a:endParaRPr lang="zh-CN" alt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en-US" altLang="zh-CN" sz="1200" dirty="0" smtClean="0"/>
                        <a:t>Controller</a:t>
                      </a:r>
                      <a:r>
                        <a:rPr lang="zh-CN" altLang="en-US" sz="1200" dirty="0" smtClean="0"/>
                        <a:t>在认证过程中下发源用户所属的组信息。</a:t>
                      </a:r>
                      <a:endParaRPr lang="zh-CN" altLang="en-US" sz="12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r>
                        <a:rPr lang="zh-CN" altLang="en-US" sz="1200" dirty="0" smtClean="0"/>
                        <a:t>在</a:t>
                      </a:r>
                      <a:r>
                        <a:rPr lang="en-US" altLang="zh-CN" sz="1200" dirty="0" smtClean="0"/>
                        <a:t>Controller</a:t>
                      </a:r>
                      <a:r>
                        <a:rPr lang="zh-CN" altLang="en-US" sz="1200" dirty="0" smtClean="0"/>
                        <a:t>中将静态资源的</a:t>
                      </a:r>
                      <a:r>
                        <a:rPr lang="en-US" altLang="zh-CN" sz="1200" dirty="0" smtClean="0"/>
                        <a:t>IP</a:t>
                      </a:r>
                      <a:r>
                        <a:rPr lang="zh-CN" altLang="en-US" sz="1200" dirty="0" smtClean="0"/>
                        <a:t>地址与组绑定。在预部署阶段，</a:t>
                      </a:r>
                      <a:r>
                        <a:rPr lang="en-US" altLang="zh-CN" sz="1200" dirty="0" smtClean="0"/>
                        <a:t>Controller</a:t>
                      </a:r>
                      <a:r>
                        <a:rPr lang="zh-CN" altLang="en-US" sz="1200" dirty="0" smtClean="0"/>
                        <a:t>向执行点同步安全组时将</a:t>
                      </a:r>
                      <a:r>
                        <a:rPr lang="en-US" altLang="zh-CN" sz="1200" dirty="0" smtClean="0"/>
                        <a:t>IP</a:t>
                      </a:r>
                      <a:r>
                        <a:rPr lang="zh-CN" altLang="en-US" sz="1200" dirty="0" smtClean="0"/>
                        <a:t>与组的绑定关系下发至防火墙上。</a:t>
                      </a:r>
                      <a:endParaRPr lang="en-US" altLang="zh-CN" sz="1200" dirty="0" smtClean="0"/>
                    </a:p>
                    <a:p>
                      <a:r>
                        <a:rPr lang="zh-CN" altLang="en-US" sz="1200" dirty="0" smtClean="0"/>
                        <a:t>防火墙收到业务报文后根据目的</a:t>
                      </a:r>
                      <a:r>
                        <a:rPr lang="en-US" altLang="zh-CN" sz="1200" dirty="0" smtClean="0"/>
                        <a:t>IP</a:t>
                      </a:r>
                      <a:r>
                        <a:rPr lang="zh-CN" altLang="en-US" sz="1200" dirty="0" smtClean="0"/>
                        <a:t>查询静态绑定关系即可获得目的组信息。</a:t>
                      </a:r>
                      <a:endParaRPr lang="en-US" altLang="zh-CN" sz="12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0">
                <a:tc>
                  <a:txBody>
                    <a:bodyPr/>
                    <a:lstStyle/>
                    <a:p>
                      <a:r>
                        <a:rPr lang="zh-CN" altLang="en-US" sz="1200" dirty="0" smtClean="0"/>
                        <a:t>非本地认证用户访问数据中心静态资源控制（防火墙只做执行点）</a:t>
                      </a:r>
                      <a:endParaRPr lang="zh-CN" alt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200" dirty="0" smtClean="0"/>
                        <a:t>防火墙向</a:t>
                      </a:r>
                      <a:r>
                        <a:rPr lang="en-US" altLang="zh-CN" sz="1200" dirty="0" smtClean="0"/>
                        <a:t>Controller</a:t>
                      </a:r>
                      <a:r>
                        <a:rPr lang="zh-CN" altLang="en-US" sz="1200" dirty="0" smtClean="0"/>
                        <a:t>查询报文的源</a:t>
                      </a:r>
                      <a:r>
                        <a:rPr lang="en-US" altLang="zh-CN" sz="1200" dirty="0" smtClean="0"/>
                        <a:t>IP</a:t>
                      </a:r>
                      <a:r>
                        <a:rPr lang="zh-CN" altLang="en-US" sz="1200" dirty="0" smtClean="0"/>
                        <a:t>地址所属的组信息。</a:t>
                      </a:r>
                      <a:endParaRPr lang="en-US" altLang="zh-CN" sz="1200" dirty="0" smtClean="0"/>
                    </a:p>
                    <a:p>
                      <a:pPr marL="0" marR="0" indent="0" algn="l" defTabSz="913765" rtl="0" eaLnBrk="1" fontAlgn="auto" latinLnBrk="0" hangingPunct="1">
                        <a:lnSpc>
                          <a:spcPct val="100000"/>
                        </a:lnSpc>
                        <a:spcBef>
                          <a:spcPts val="0"/>
                        </a:spcBef>
                        <a:spcAft>
                          <a:spcPts val="0"/>
                        </a:spcAft>
                        <a:buClrTx/>
                        <a:buSzTx/>
                        <a:buFontTx/>
                        <a:buNone/>
                        <a:defRPr/>
                      </a:pPr>
                      <a:r>
                        <a:rPr lang="zh-CN" altLang="en-US" sz="1200" dirty="0" smtClean="0"/>
                        <a:t>查询结果会在防火墙本地缓存，因此仅首包会触发查询。</a:t>
                      </a:r>
                      <a:endParaRPr lang="zh-CN" altLang="en-US" sz="12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0">
                <a:tc>
                  <a:txBody>
                    <a:bodyPr/>
                    <a:lstStyle/>
                    <a:p>
                      <a:r>
                        <a:rPr lang="zh-CN" altLang="en-US" sz="1200" dirty="0" smtClean="0"/>
                        <a:t>跨认证点交换机用户互访控制（防火墙只做执行点）</a:t>
                      </a:r>
                      <a:endParaRPr lang="zh-CN" alt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200" dirty="0" smtClean="0"/>
                        <a:t>防火墙向</a:t>
                      </a:r>
                      <a:r>
                        <a:rPr lang="en-US" altLang="zh-CN" sz="1200" dirty="0" smtClean="0"/>
                        <a:t>Controller</a:t>
                      </a:r>
                      <a:r>
                        <a:rPr lang="zh-CN" altLang="en-US" sz="1200" dirty="0" smtClean="0"/>
                        <a:t>查询报文的源</a:t>
                      </a:r>
                      <a:r>
                        <a:rPr lang="en-US" altLang="zh-CN" sz="1200" dirty="0" smtClean="0"/>
                        <a:t>IP</a:t>
                      </a:r>
                      <a:r>
                        <a:rPr lang="zh-CN" altLang="en-US" sz="1200" dirty="0" smtClean="0"/>
                        <a:t>地址和目的</a:t>
                      </a:r>
                      <a:r>
                        <a:rPr lang="en-US" altLang="zh-CN" sz="1200" dirty="0" smtClean="0"/>
                        <a:t>IP</a:t>
                      </a:r>
                      <a:r>
                        <a:rPr lang="zh-CN" altLang="en-US" sz="1200" dirty="0" smtClean="0"/>
                        <a:t>地址所属的组信息。</a:t>
                      </a:r>
                      <a:endParaRPr lang="en-US" altLang="zh-CN" sz="1200" dirty="0" smtClean="0"/>
                    </a:p>
                    <a:p>
                      <a:pPr marL="0" marR="0" indent="0" algn="l" defTabSz="913765" rtl="0" eaLnBrk="1" fontAlgn="auto" latinLnBrk="0" hangingPunct="1">
                        <a:lnSpc>
                          <a:spcPct val="100000"/>
                        </a:lnSpc>
                        <a:spcBef>
                          <a:spcPts val="0"/>
                        </a:spcBef>
                        <a:spcAft>
                          <a:spcPts val="0"/>
                        </a:spcAft>
                        <a:buClrTx/>
                        <a:buSzTx/>
                        <a:buFontTx/>
                        <a:buNone/>
                        <a:defRPr/>
                      </a:pPr>
                      <a:r>
                        <a:rPr lang="zh-CN" altLang="en-US" sz="1200" dirty="0" smtClean="0"/>
                        <a:t>查询结果会在防火墙本地缓存，因此仅首包会触发查询。</a:t>
                      </a:r>
                      <a:endParaRPr lang="zh-CN" altLang="en-US" sz="12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cPr/>
                </a:tc>
              </a:tr>
            </a:tbl>
          </a:graphicData>
        </a:graphic>
      </p:graphicFrame>
      <p:sp>
        <p:nvSpPr>
          <p:cNvPr id="322" name="TextBox 321"/>
          <p:cNvSpPr txBox="1"/>
          <p:nvPr/>
        </p:nvSpPr>
        <p:spPr>
          <a:xfrm>
            <a:off x="3215958" y="3734885"/>
            <a:ext cx="5612130" cy="937578"/>
          </a:xfrm>
          <a:prstGeom prst="rect">
            <a:avLst/>
          </a:prstGeom>
          <a:noFill/>
        </p:spPr>
        <p:txBody>
          <a:bodyPr wrap="square" rtlCol="0">
            <a:noAutofit/>
          </a:bodyPr>
          <a:lstStyle/>
          <a:p>
            <a:pPr marL="342900" indent="-342900"/>
            <a:r>
              <a:rPr lang="zh-CN" altLang="en-US" sz="1000" dirty="0" smtClean="0">
                <a:solidFill>
                  <a:prstClr val="black"/>
                </a:solidFill>
              </a:rPr>
              <a:t>注：</a:t>
            </a:r>
            <a:endParaRPr lang="en-US" altLang="zh-CN" sz="1000" dirty="0" smtClean="0">
              <a:solidFill>
                <a:prstClr val="black"/>
              </a:solidFill>
            </a:endParaRPr>
          </a:p>
          <a:p>
            <a:pPr marL="182880" indent="-182880">
              <a:buFont typeface="Arial" panose="020B0604020202020204" pitchFamily="34" charset="0"/>
              <a:buChar char="•"/>
            </a:pPr>
            <a:r>
              <a:rPr lang="zh-CN" altLang="en-US" sz="1000" dirty="0" smtClean="0">
                <a:solidFill>
                  <a:prstClr val="black"/>
                </a:solidFill>
              </a:rPr>
              <a:t>防火墙作为</a:t>
            </a:r>
            <a:r>
              <a:rPr lang="en-US" altLang="zh-CN" sz="1000" dirty="0" smtClean="0">
                <a:solidFill>
                  <a:prstClr val="black"/>
                </a:solidFill>
              </a:rPr>
              <a:t>VPN</a:t>
            </a:r>
            <a:r>
              <a:rPr lang="zh-CN" altLang="en-US" sz="1000" dirty="0" smtClean="0">
                <a:solidFill>
                  <a:prstClr val="black"/>
                </a:solidFill>
              </a:rPr>
              <a:t>用户的认证点时，源用户信息无需向</a:t>
            </a:r>
            <a:r>
              <a:rPr lang="en-US" altLang="zh-CN" sz="1000" dirty="0" smtClean="0">
                <a:solidFill>
                  <a:prstClr val="black"/>
                </a:solidFill>
              </a:rPr>
              <a:t>Controller</a:t>
            </a:r>
            <a:r>
              <a:rPr lang="zh-CN" altLang="en-US" sz="1000" dirty="0" smtClean="0">
                <a:solidFill>
                  <a:prstClr val="black"/>
                </a:solidFill>
              </a:rPr>
              <a:t>查询，在认证授权过程中即可由</a:t>
            </a:r>
            <a:r>
              <a:rPr lang="en-US" altLang="zh-CN" sz="1000" dirty="0" smtClean="0">
                <a:solidFill>
                  <a:prstClr val="black"/>
                </a:solidFill>
              </a:rPr>
              <a:t>Controller</a:t>
            </a:r>
            <a:r>
              <a:rPr lang="zh-CN" altLang="en-US" sz="1000" dirty="0" smtClean="0">
                <a:solidFill>
                  <a:prstClr val="black"/>
                </a:solidFill>
              </a:rPr>
              <a:t>向其主动下发该用户的组信息。</a:t>
            </a:r>
            <a:endParaRPr lang="en-US" altLang="zh-CN" sz="1000" dirty="0" smtClean="0">
              <a:solidFill>
                <a:prstClr val="black"/>
              </a:solidFill>
            </a:endParaRPr>
          </a:p>
          <a:p>
            <a:pPr marL="182880" indent="-182880">
              <a:buFont typeface="Arial" panose="020B0604020202020204" pitchFamily="34" charset="0"/>
              <a:buChar char="•"/>
            </a:pPr>
            <a:r>
              <a:rPr lang="zh-CN" altLang="en-US" sz="1000" dirty="0" smtClean="0">
                <a:solidFill>
                  <a:prstClr val="black"/>
                </a:solidFill>
              </a:rPr>
              <a:t>防火墙只有在本地（本地认证上线用户、本地缓存的以前的查询结果、本地保存的</a:t>
            </a:r>
            <a:r>
              <a:rPr lang="en-US" altLang="zh-CN" sz="1000" dirty="0" smtClean="0">
                <a:solidFill>
                  <a:prstClr val="black"/>
                </a:solidFill>
              </a:rPr>
              <a:t>IP</a:t>
            </a:r>
            <a:r>
              <a:rPr lang="zh-CN" altLang="en-US" sz="1000" dirty="0" smtClean="0">
                <a:solidFill>
                  <a:prstClr val="black"/>
                </a:solidFill>
              </a:rPr>
              <a:t>地址与组的静态绑定关系）无法查询到组信息时，才会向</a:t>
            </a:r>
            <a:r>
              <a:rPr lang="en-US" altLang="zh-CN" sz="1000" dirty="0" smtClean="0">
                <a:solidFill>
                  <a:prstClr val="black"/>
                </a:solidFill>
              </a:rPr>
              <a:t>Controller</a:t>
            </a:r>
            <a:r>
              <a:rPr lang="zh-CN" altLang="en-US" sz="1000" dirty="0" smtClean="0">
                <a:solidFill>
                  <a:prstClr val="black"/>
                </a:solidFill>
              </a:rPr>
              <a:t>进行主动查询。</a:t>
            </a:r>
            <a:endParaRPr lang="zh-CN" altLang="en-US" sz="1000" dirty="0">
              <a:solidFill>
                <a:prstClr val="black"/>
              </a:solidFill>
            </a:endParaRPr>
          </a:p>
        </p:txBody>
      </p:sp>
      <p:sp>
        <p:nvSpPr>
          <p:cNvPr id="22" name="矩形 21"/>
          <p:cNvSpPr/>
          <p:nvPr/>
        </p:nvSpPr>
        <p:spPr>
          <a:xfrm>
            <a:off x="3166723" y="788988"/>
            <a:ext cx="5642315" cy="307777"/>
          </a:xfrm>
          <a:prstGeom prst="rect">
            <a:avLst/>
          </a:prstGeom>
        </p:spPr>
        <p:txBody>
          <a:bodyPr wrap="square">
            <a:spAutoFit/>
          </a:bodyPr>
          <a:lstStyle/>
          <a:p>
            <a:r>
              <a:rPr lang="zh-CN" altLang="en-US" sz="1400" dirty="0" smtClean="0">
                <a:solidFill>
                  <a:prstClr val="black"/>
                </a:solidFill>
                <a:latin typeface="微软雅黑" panose="020B0503020204020204" pitchFamily="34" charset="-122"/>
                <a:ea typeface="微软雅黑" panose="020B0503020204020204" pitchFamily="34" charset="-122"/>
              </a:rPr>
              <a:t>防火墙获取组信息的机制如下：</a:t>
            </a:r>
            <a:endParaRPr lang="zh-CN" altLang="en-US" sz="1400" dirty="0" smtClean="0">
              <a:solidFill>
                <a:prstClr val="black"/>
              </a:solidFill>
              <a:latin typeface="微软雅黑" panose="020B0503020204020204" pitchFamily="34" charset="-122"/>
              <a:ea typeface="微软雅黑" panose="020B0503020204020204" pitchFamily="34" charset="-122"/>
            </a:endParaRPr>
          </a:p>
        </p:txBody>
      </p:sp>
      <p:pic>
        <p:nvPicPr>
          <p:cNvPr id="23" name="Picture 725" descr="图片325"/>
          <p:cNvPicPr>
            <a:picLocks noChangeAspect="1" noChangeArrowheads="1"/>
          </p:cNvPicPr>
          <p:nvPr/>
        </p:nvPicPr>
        <p:blipFill>
          <a:blip r:embed="rId6" cstate="print"/>
          <a:srcRect/>
          <a:stretch>
            <a:fillRect/>
          </a:stretch>
        </p:blipFill>
        <p:spPr bwMode="auto">
          <a:xfrm>
            <a:off x="2264056" y="3995614"/>
            <a:ext cx="566837" cy="471805"/>
          </a:xfrm>
          <a:prstGeom prst="rect">
            <a:avLst/>
          </a:prstGeom>
          <a:noFill/>
        </p:spPr>
      </p:pic>
      <p:pic>
        <p:nvPicPr>
          <p:cNvPr id="25" name="Picture 227" descr="图片767"/>
          <p:cNvPicPr>
            <a:picLocks noChangeAspect="1" noChangeArrowheads="1"/>
          </p:cNvPicPr>
          <p:nvPr/>
        </p:nvPicPr>
        <p:blipFill>
          <a:blip r:embed="rId7" cstate="print"/>
          <a:srcRect/>
          <a:stretch>
            <a:fillRect/>
          </a:stretch>
        </p:blipFill>
        <p:spPr bwMode="auto">
          <a:xfrm>
            <a:off x="2098092" y="3245767"/>
            <a:ext cx="755113" cy="448871"/>
          </a:xfrm>
          <a:prstGeom prst="rect">
            <a:avLst/>
          </a:prstGeom>
          <a:noFill/>
        </p:spPr>
      </p:pic>
      <p:sp>
        <p:nvSpPr>
          <p:cNvPr id="24" name="任意多边形 23"/>
          <p:cNvSpPr/>
          <p:nvPr/>
        </p:nvSpPr>
        <p:spPr bwMode="auto">
          <a:xfrm>
            <a:off x="1420873" y="1732547"/>
            <a:ext cx="1095446" cy="2213811"/>
          </a:xfrm>
          <a:custGeom>
            <a:avLst/>
            <a:gdLst>
              <a:gd name="connsiteX0" fmla="*/ 1095446 w 1095446"/>
              <a:gd name="connsiteY0" fmla="*/ 2213811 h 2213811"/>
              <a:gd name="connsiteX1" fmla="*/ 710435 w 1095446"/>
              <a:gd name="connsiteY1" fmla="*/ 955651 h 2213811"/>
              <a:gd name="connsiteX2" fmla="*/ 105419 w 1095446"/>
              <a:gd name="connsiteY2" fmla="*/ 336885 h 2213811"/>
              <a:gd name="connsiteX3" fmla="*/ 77918 w 1095446"/>
              <a:gd name="connsiteY3" fmla="*/ 0 h 2213811"/>
            </a:gdLst>
            <a:ahLst/>
            <a:cxnLst>
              <a:cxn ang="0">
                <a:pos x="connsiteX0" y="connsiteY0"/>
              </a:cxn>
              <a:cxn ang="0">
                <a:pos x="connsiteX1" y="connsiteY1"/>
              </a:cxn>
              <a:cxn ang="0">
                <a:pos x="connsiteX2" y="connsiteY2"/>
              </a:cxn>
              <a:cxn ang="0">
                <a:pos x="connsiteX3" y="connsiteY3"/>
              </a:cxn>
            </a:cxnLst>
            <a:rect l="l" t="t" r="r" b="b"/>
            <a:pathLst>
              <a:path w="1095446" h="2213811">
                <a:moveTo>
                  <a:pt x="1095446" y="2213811"/>
                </a:moveTo>
                <a:cubicBezTo>
                  <a:pt x="985442" y="1741141"/>
                  <a:pt x="875439" y="1268472"/>
                  <a:pt x="710435" y="955651"/>
                </a:cubicBezTo>
                <a:cubicBezTo>
                  <a:pt x="545431" y="642830"/>
                  <a:pt x="210838" y="496160"/>
                  <a:pt x="105419" y="336885"/>
                </a:cubicBezTo>
                <a:cubicBezTo>
                  <a:pt x="0" y="177610"/>
                  <a:pt x="80210" y="56147"/>
                  <a:pt x="77918" y="0"/>
                </a:cubicBezTo>
              </a:path>
            </a:pathLst>
          </a:custGeom>
          <a:noFill/>
          <a:ln w="1905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strips(downLeft)">
                                      <p:cBhvr>
                                        <p:cTn id="7" dur="1000"/>
                                        <p:tgtEl>
                                          <p:spTgt spid="32"/>
                                        </p:tgtEl>
                                      </p:cBhvr>
                                    </p:animEffect>
                                  </p:childTnLst>
                                </p:cTn>
                              </p:par>
                              <p:par>
                                <p:cTn id="8" presetID="18" presetClass="entr" presetSubtype="12" fill="hold" nodeType="withEffect">
                                  <p:stCondLst>
                                    <p:cond delay="0"/>
                                  </p:stCondLst>
                                  <p:childTnLst>
                                    <p:set>
                                      <p:cBhvr>
                                        <p:cTn id="9" dur="1" fill="hold">
                                          <p:stCondLst>
                                            <p:cond delay="0"/>
                                          </p:stCondLst>
                                        </p:cTn>
                                        <p:tgtEl>
                                          <p:spTgt spid="34"/>
                                        </p:tgtEl>
                                        <p:attrNameLst>
                                          <p:attrName>style.visibility</p:attrName>
                                        </p:attrNameLst>
                                      </p:cBhvr>
                                      <p:to>
                                        <p:strVal val="visible"/>
                                      </p:to>
                                    </p:set>
                                    <p:animEffect transition="in" filter="strips(downLeft)">
                                      <p:cBhvr>
                                        <p:cTn id="10" dur="1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工作流程：用户访问静态资源控制</a:t>
            </a:r>
            <a:endParaRPr lang="zh-CN" altLang="en-US" dirty="0">
              <a:latin typeface="微软雅黑" panose="020B0503020204020204" pitchFamily="34" charset="-122"/>
              <a:ea typeface="微软雅黑" panose="020B0503020204020204" pitchFamily="34" charset="-122"/>
            </a:endParaRPr>
          </a:p>
        </p:txBody>
      </p:sp>
      <p:sp>
        <p:nvSpPr>
          <p:cNvPr id="161" name="TextBox 160"/>
          <p:cNvSpPr txBox="1"/>
          <p:nvPr/>
        </p:nvSpPr>
        <p:spPr>
          <a:xfrm>
            <a:off x="2362481" y="3850401"/>
            <a:ext cx="801439"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Controller</a:t>
            </a:r>
            <a:endParaRPr lang="zh-CN" altLang="en-US" sz="1000" kern="0" dirty="0">
              <a:solidFill>
                <a:sysClr val="windowText" lastClr="000000"/>
              </a:solidFill>
            </a:endParaRPr>
          </a:p>
        </p:txBody>
      </p:sp>
      <p:sp>
        <p:nvSpPr>
          <p:cNvPr id="162" name="TextBox 161"/>
          <p:cNvSpPr txBox="1"/>
          <p:nvPr/>
        </p:nvSpPr>
        <p:spPr>
          <a:xfrm>
            <a:off x="5081841" y="1660446"/>
            <a:ext cx="986215" cy="400110"/>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L2TP VPN/SSL VPN</a:t>
            </a:r>
            <a:r>
              <a:rPr lang="zh-CN" altLang="en-US" sz="1000" kern="0" dirty="0" smtClean="0">
                <a:solidFill>
                  <a:sysClr val="windowText" lastClr="000000"/>
                </a:solidFill>
              </a:rPr>
              <a:t>隧道</a:t>
            </a:r>
            <a:endParaRPr lang="zh-CN" altLang="en-US" sz="1000" kern="0" dirty="0">
              <a:solidFill>
                <a:sysClr val="windowText" lastClr="000000"/>
              </a:solidFill>
            </a:endParaRPr>
          </a:p>
        </p:txBody>
      </p:sp>
      <p:sp>
        <p:nvSpPr>
          <p:cNvPr id="163" name="TextBox 162"/>
          <p:cNvSpPr txBox="1"/>
          <p:nvPr/>
        </p:nvSpPr>
        <p:spPr>
          <a:xfrm>
            <a:off x="3104269" y="1678135"/>
            <a:ext cx="801439"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分支边界防火墙</a:t>
            </a:r>
            <a:endParaRPr lang="zh-CN" altLang="en-US" sz="1000" kern="0" dirty="0">
              <a:solidFill>
                <a:sysClr val="windowText" lastClr="000000"/>
              </a:solidFill>
            </a:endParaRPr>
          </a:p>
        </p:txBody>
      </p:sp>
      <p:sp>
        <p:nvSpPr>
          <p:cNvPr id="164" name="TextBox 163"/>
          <p:cNvSpPr txBox="1"/>
          <p:nvPr/>
        </p:nvSpPr>
        <p:spPr>
          <a:xfrm>
            <a:off x="3104269" y="2724068"/>
            <a:ext cx="801439"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园区边界防火墙</a:t>
            </a:r>
            <a:endParaRPr lang="zh-CN" altLang="en-US" sz="1000" kern="0" dirty="0">
              <a:solidFill>
                <a:sysClr val="windowText" lastClr="000000"/>
              </a:solidFill>
            </a:endParaRPr>
          </a:p>
        </p:txBody>
      </p:sp>
      <p:sp>
        <p:nvSpPr>
          <p:cNvPr id="165" name="TextBox 164"/>
          <p:cNvSpPr txBox="1"/>
          <p:nvPr/>
        </p:nvSpPr>
        <p:spPr>
          <a:xfrm>
            <a:off x="3104269" y="3602185"/>
            <a:ext cx="801439" cy="400110"/>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DC</a:t>
            </a:r>
            <a:r>
              <a:rPr lang="zh-CN" altLang="en-US" sz="1000" kern="0" dirty="0" smtClean="0">
                <a:solidFill>
                  <a:sysClr val="windowText" lastClr="000000"/>
                </a:solidFill>
              </a:rPr>
              <a:t>边界防火墙</a:t>
            </a:r>
            <a:endParaRPr lang="zh-CN" altLang="en-US" sz="1000" kern="0" dirty="0">
              <a:solidFill>
                <a:sysClr val="windowText" lastClr="000000"/>
              </a:solidFill>
            </a:endParaRPr>
          </a:p>
        </p:txBody>
      </p:sp>
      <p:sp>
        <p:nvSpPr>
          <p:cNvPr id="291" name="TextBox 290"/>
          <p:cNvSpPr txBox="1"/>
          <p:nvPr/>
        </p:nvSpPr>
        <p:spPr>
          <a:xfrm>
            <a:off x="3111043" y="4295617"/>
            <a:ext cx="801439"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资源</a:t>
            </a:r>
            <a:endParaRPr lang="zh-CN" altLang="en-US" sz="1000" kern="0" dirty="0">
              <a:solidFill>
                <a:sysClr val="windowText" lastClr="000000"/>
              </a:solidFill>
            </a:endParaRPr>
          </a:p>
        </p:txBody>
      </p:sp>
      <p:grpSp>
        <p:nvGrpSpPr>
          <p:cNvPr id="3" name="组合 291"/>
          <p:cNvGrpSpPr/>
          <p:nvPr/>
        </p:nvGrpSpPr>
        <p:grpSpPr>
          <a:xfrm>
            <a:off x="5282464" y="3168650"/>
            <a:ext cx="3526574" cy="1485900"/>
            <a:chOff x="1703611" y="312420"/>
            <a:chExt cx="3725460" cy="1485900"/>
          </a:xfrm>
        </p:grpSpPr>
        <p:sp>
          <p:nvSpPr>
            <p:cNvPr id="293" name="矩形 292"/>
            <p:cNvSpPr/>
            <p:nvPr/>
          </p:nvSpPr>
          <p:spPr bwMode="auto">
            <a:xfrm>
              <a:off x="1867048" y="312420"/>
              <a:ext cx="3562023" cy="1485900"/>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44000" tIns="45720" rIns="72000" bIns="45720" numCol="1" rtlCol="0" anchor="t" anchorCtr="0" compatLnSpc="1"/>
            <a:lstStyle/>
            <a:p>
              <a:pPr marL="87630" indent="-87630">
                <a:buFont typeface="Arial" panose="020B0604020202020204" pitchFamily="34" charset="0"/>
                <a:buChar char="•"/>
              </a:pPr>
              <a:r>
                <a:rPr lang="zh-CN" altLang="en-US" sz="1000" dirty="0" smtClean="0">
                  <a:solidFill>
                    <a:prstClr val="black"/>
                  </a:solidFill>
                  <a:latin typeface="华文细黑"/>
                  <a:ea typeface="华文细黑"/>
                </a:rPr>
                <a:t>如果防火墙开启了权限策略的同步，则流量经过时，会重新匹配权限策略。同时，针对资源向用户回应的返程流量，防火墙会根据正向流量所建立的会话进行放行。</a:t>
              </a:r>
              <a:endParaRPr lang="en-US" altLang="zh-CN" sz="1000" dirty="0" smtClean="0">
                <a:solidFill>
                  <a:prstClr val="black"/>
                </a:solidFill>
                <a:latin typeface="华文细黑"/>
                <a:ea typeface="华文细黑"/>
              </a:endParaRPr>
            </a:p>
            <a:p>
              <a:pPr marL="87630" indent="-87630">
                <a:buFont typeface="Arial" panose="020B0604020202020204" pitchFamily="34" charset="0"/>
                <a:buChar char="•"/>
              </a:pPr>
              <a:r>
                <a:rPr lang="zh-CN" altLang="en-US" sz="1000" dirty="0" smtClean="0">
                  <a:solidFill>
                    <a:prstClr val="black"/>
                  </a:solidFill>
                  <a:latin typeface="华文细黑"/>
                  <a:ea typeface="华文细黑"/>
                </a:rPr>
                <a:t>如果客户选择在认证点进行权限控制，则数据中心防火墙可以无需从</a:t>
              </a:r>
              <a:r>
                <a:rPr lang="en-US" altLang="zh-CN" sz="1000" dirty="0" smtClean="0">
                  <a:solidFill>
                    <a:prstClr val="black"/>
                  </a:solidFill>
                  <a:latin typeface="华文细黑"/>
                  <a:ea typeface="华文细黑"/>
                </a:rPr>
                <a:t>Controller</a:t>
              </a:r>
              <a:r>
                <a:rPr lang="zh-CN" altLang="en-US" sz="1000" dirty="0" smtClean="0">
                  <a:solidFill>
                    <a:prstClr val="black"/>
                  </a:solidFill>
                  <a:latin typeface="华文细黑"/>
                  <a:ea typeface="华文细黑"/>
                </a:rPr>
                <a:t>同步权限控制策略。</a:t>
              </a:r>
              <a:endParaRPr lang="en-US" altLang="zh-CN" sz="1000" dirty="0" smtClean="0">
                <a:solidFill>
                  <a:prstClr val="black"/>
                </a:solidFill>
                <a:latin typeface="华文细黑"/>
                <a:ea typeface="华文细黑"/>
              </a:endParaRPr>
            </a:p>
            <a:p>
              <a:pPr marL="87630" indent="-87630">
                <a:buFont typeface="Arial" panose="020B0604020202020204" pitchFamily="34" charset="0"/>
                <a:buChar char="•"/>
              </a:pPr>
              <a:r>
                <a:rPr lang="zh-CN" altLang="en-US" sz="1000" dirty="0" smtClean="0">
                  <a:solidFill>
                    <a:prstClr val="black"/>
                  </a:solidFill>
                  <a:latin typeface="华文细黑"/>
                  <a:ea typeface="华文细黑"/>
                </a:rPr>
                <a:t>如果客户有需要对资源主动向用户发起访问的情况进行控制，该部分策略即可以在防火墙本地配置，也可以由防火墙从</a:t>
              </a:r>
              <a:r>
                <a:rPr lang="en-US" altLang="zh-CN" sz="1000" dirty="0" smtClean="0">
                  <a:solidFill>
                    <a:prstClr val="black"/>
                  </a:solidFill>
                  <a:latin typeface="华文细黑"/>
                  <a:ea typeface="华文细黑"/>
                </a:rPr>
                <a:t>Controller</a:t>
              </a:r>
              <a:r>
                <a:rPr lang="zh-CN" altLang="en-US" sz="1000" dirty="0" smtClean="0">
                  <a:solidFill>
                    <a:prstClr val="black"/>
                  </a:solidFill>
                  <a:latin typeface="华文细黑"/>
                  <a:ea typeface="华文细黑"/>
                </a:rPr>
                <a:t>中同步。流量经过防火墙时，根据“资源</a:t>
              </a:r>
              <a:r>
                <a:rPr lang="en-US" altLang="zh-CN" sz="1000" dirty="0" smtClean="0">
                  <a:solidFill>
                    <a:prstClr val="black"/>
                  </a:solidFill>
                  <a:latin typeface="华文细黑"/>
                  <a:ea typeface="华文细黑"/>
                  <a:sym typeface="Wingdings" panose="05000000000000000000" pitchFamily="2" charset="2"/>
                </a:rPr>
                <a:t></a:t>
              </a:r>
              <a:r>
                <a:rPr lang="zh-CN" altLang="en-US" sz="1000" dirty="0" smtClean="0">
                  <a:solidFill>
                    <a:prstClr val="black"/>
                  </a:solidFill>
                  <a:latin typeface="华文细黑"/>
                  <a:ea typeface="华文细黑"/>
                  <a:sym typeface="Wingdings" panose="05000000000000000000" pitchFamily="2" charset="2"/>
                </a:rPr>
                <a:t>用户</a:t>
              </a:r>
              <a:r>
                <a:rPr lang="zh-CN" altLang="en-US" sz="1000" dirty="0" smtClean="0">
                  <a:solidFill>
                    <a:prstClr val="black"/>
                  </a:solidFill>
                  <a:latin typeface="华文细黑"/>
                  <a:ea typeface="华文细黑"/>
                </a:rPr>
                <a:t>”方向的权限控制策略进行放行或阻断。</a:t>
              </a:r>
              <a:endParaRPr lang="en-US" altLang="zh-CN" sz="1000" dirty="0" smtClean="0">
                <a:solidFill>
                  <a:prstClr val="black"/>
                </a:solidFill>
                <a:latin typeface="华文细黑"/>
                <a:ea typeface="华文细黑"/>
              </a:endParaRPr>
            </a:p>
          </p:txBody>
        </p:sp>
        <p:grpSp>
          <p:nvGrpSpPr>
            <p:cNvPr id="4" name="组合 29"/>
            <p:cNvGrpSpPr/>
            <p:nvPr/>
          </p:nvGrpSpPr>
          <p:grpSpPr>
            <a:xfrm>
              <a:off x="1703611" y="881852"/>
              <a:ext cx="283361" cy="266700"/>
              <a:chOff x="2595786" y="3250402"/>
              <a:chExt cx="283361" cy="266700"/>
            </a:xfrm>
          </p:grpSpPr>
          <p:sp>
            <p:nvSpPr>
              <p:cNvPr id="295" name="椭圆 294"/>
              <p:cNvSpPr/>
              <p:nvPr/>
            </p:nvSpPr>
            <p:spPr bwMode="auto">
              <a:xfrm>
                <a:off x="2595786" y="3250402"/>
                <a:ext cx="283361"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华文细黑"/>
                  <a:ea typeface="华文细黑"/>
                </a:endParaRPr>
              </a:p>
            </p:txBody>
          </p:sp>
          <p:sp>
            <p:nvSpPr>
              <p:cNvPr id="296" name="Freeform 12"/>
              <p:cNvSpPr>
                <a:spLocks noEditPoints="1"/>
              </p:cNvSpPr>
              <p:nvPr/>
            </p:nvSpPr>
            <p:spPr bwMode="auto">
              <a:xfrm>
                <a:off x="2615713" y="3259605"/>
                <a:ext cx="25923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00800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grpSp>
        <p:nvGrpSpPr>
          <p:cNvPr id="5" name="组合 296"/>
          <p:cNvGrpSpPr/>
          <p:nvPr/>
        </p:nvGrpSpPr>
        <p:grpSpPr>
          <a:xfrm>
            <a:off x="656621" y="788988"/>
            <a:ext cx="2504409" cy="883695"/>
            <a:chOff x="492791" y="788988"/>
            <a:chExt cx="2504409" cy="883695"/>
          </a:xfrm>
        </p:grpSpPr>
        <p:sp>
          <p:nvSpPr>
            <p:cNvPr id="298" name="矩形 297"/>
            <p:cNvSpPr/>
            <p:nvPr/>
          </p:nvSpPr>
          <p:spPr bwMode="auto">
            <a:xfrm>
              <a:off x="492791" y="788988"/>
              <a:ext cx="2366297" cy="883695"/>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dirty="0" smtClean="0">
                  <a:solidFill>
                    <a:prstClr val="black"/>
                  </a:solidFill>
                  <a:latin typeface="华文细黑"/>
                  <a:ea typeface="华文细黑"/>
                </a:rPr>
                <a:t>预部署阶段，</a:t>
              </a:r>
              <a:r>
                <a:rPr lang="en-US" altLang="zh-CN" sz="1000" dirty="0" smtClean="0">
                  <a:solidFill>
                    <a:prstClr val="black"/>
                  </a:solidFill>
                  <a:latin typeface="华文细黑"/>
                  <a:ea typeface="华文细黑"/>
                </a:rPr>
                <a:t>Controller</a:t>
              </a:r>
              <a:r>
                <a:rPr lang="zh-CN" altLang="en-US" sz="1000" dirty="0" smtClean="0">
                  <a:solidFill>
                    <a:prstClr val="black"/>
                  </a:solidFill>
                  <a:latin typeface="华文细黑"/>
                  <a:ea typeface="华文细黑"/>
                </a:rPr>
                <a:t>已将“用户</a:t>
              </a:r>
              <a:r>
                <a:rPr lang="en-US" altLang="zh-CN" sz="1000" dirty="0" smtClean="0">
                  <a:solidFill>
                    <a:prstClr val="black"/>
                  </a:solidFill>
                  <a:latin typeface="华文细黑"/>
                  <a:ea typeface="华文细黑"/>
                  <a:sym typeface="Wingdings" panose="05000000000000000000" pitchFamily="2" charset="2"/>
                </a:rPr>
                <a:t></a:t>
              </a:r>
              <a:r>
                <a:rPr lang="zh-CN" altLang="en-US" sz="1000" dirty="0" smtClean="0">
                  <a:solidFill>
                    <a:prstClr val="black"/>
                  </a:solidFill>
                  <a:latin typeface="华文细黑"/>
                  <a:ea typeface="华文细黑"/>
                </a:rPr>
                <a:t>资源</a:t>
              </a:r>
              <a:r>
                <a:rPr lang="en-US" altLang="zh-CN" sz="1000" dirty="0" smtClean="0">
                  <a:solidFill>
                    <a:prstClr val="black"/>
                  </a:solidFill>
                  <a:latin typeface="华文细黑"/>
                  <a:ea typeface="华文细黑"/>
                </a:rPr>
                <a:t>”</a:t>
              </a:r>
              <a:r>
                <a:rPr lang="zh-CN" altLang="en-US" sz="1000" dirty="0" smtClean="0">
                  <a:solidFill>
                    <a:prstClr val="black"/>
                  </a:solidFill>
                  <a:latin typeface="华文细黑"/>
                  <a:ea typeface="华文细黑"/>
                </a:rPr>
                <a:t>方向的权限控制策略，以及所有静态资源所属组下发至所有认证点交换机、防火墙、</a:t>
              </a:r>
              <a:r>
                <a:rPr lang="en-US" altLang="zh-CN" sz="1000" dirty="0" smtClean="0">
                  <a:solidFill>
                    <a:prstClr val="black"/>
                  </a:solidFill>
                  <a:latin typeface="华文细黑"/>
                  <a:ea typeface="华文细黑"/>
                </a:rPr>
                <a:t>SVN</a:t>
              </a:r>
              <a:r>
                <a:rPr lang="zh-CN" altLang="en-US" sz="1000" dirty="0" smtClean="0">
                  <a:solidFill>
                    <a:prstClr val="black"/>
                  </a:solidFill>
                  <a:latin typeface="华文细黑"/>
                  <a:ea typeface="华文细黑"/>
                </a:rPr>
                <a:t>。交换机匹配报文的源</a:t>
              </a:r>
              <a:r>
                <a:rPr lang="en-US" altLang="zh-CN" sz="1000" dirty="0" smtClean="0">
                  <a:solidFill>
                    <a:prstClr val="black"/>
                  </a:solidFill>
                  <a:latin typeface="华文细黑"/>
                  <a:ea typeface="华文细黑"/>
                </a:rPr>
                <a:t>/</a:t>
              </a:r>
              <a:r>
                <a:rPr lang="zh-CN" altLang="en-US" sz="1000" dirty="0" smtClean="0">
                  <a:solidFill>
                    <a:prstClr val="black"/>
                  </a:solidFill>
                  <a:latin typeface="华文细黑"/>
                  <a:ea typeface="华文细黑"/>
                </a:rPr>
                <a:t>目的组后，进行放行或阻断。</a:t>
              </a:r>
              <a:endParaRPr lang="en-US" altLang="zh-CN" sz="1000" dirty="0" smtClean="0">
                <a:solidFill>
                  <a:prstClr val="black"/>
                </a:solidFill>
                <a:latin typeface="华文细黑"/>
                <a:ea typeface="华文细黑"/>
              </a:endParaRPr>
            </a:p>
          </p:txBody>
        </p:sp>
        <p:grpSp>
          <p:nvGrpSpPr>
            <p:cNvPr id="6" name="组合 44"/>
            <p:cNvGrpSpPr/>
            <p:nvPr/>
          </p:nvGrpSpPr>
          <p:grpSpPr>
            <a:xfrm flipH="1">
              <a:off x="2730500" y="1295625"/>
              <a:ext cx="266700" cy="266700"/>
              <a:chOff x="2649538" y="3148013"/>
              <a:chExt cx="266700" cy="266700"/>
            </a:xfrm>
          </p:grpSpPr>
          <p:sp>
            <p:nvSpPr>
              <p:cNvPr id="300" name="椭圆 299"/>
              <p:cNvSpPr/>
              <p:nvPr/>
            </p:nvSpPr>
            <p:spPr bwMode="auto">
              <a:xfrm>
                <a:off x="2649538" y="3148013"/>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301" name="Freeform 12"/>
              <p:cNvSpPr>
                <a:spLocks noEditPoints="1"/>
              </p:cNvSpPr>
              <p:nvPr/>
            </p:nvSpPr>
            <p:spPr bwMode="auto">
              <a:xfrm>
                <a:off x="2657387" y="315018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00800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grpSp>
        <p:nvGrpSpPr>
          <p:cNvPr id="7" name="组合 301"/>
          <p:cNvGrpSpPr/>
          <p:nvPr/>
        </p:nvGrpSpPr>
        <p:grpSpPr>
          <a:xfrm>
            <a:off x="656621" y="1762400"/>
            <a:ext cx="2511073" cy="1471454"/>
            <a:chOff x="416592" y="1885329"/>
            <a:chExt cx="2511073" cy="1471454"/>
          </a:xfrm>
        </p:grpSpPr>
        <p:sp>
          <p:nvSpPr>
            <p:cNvPr id="303" name="矩形 302"/>
            <p:cNvSpPr/>
            <p:nvPr/>
          </p:nvSpPr>
          <p:spPr bwMode="auto">
            <a:xfrm>
              <a:off x="416592" y="1885329"/>
              <a:ext cx="2378996" cy="1471454"/>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marL="87630" indent="-87630">
                <a:buFont typeface="Arial" panose="020B0604020202020204" pitchFamily="34" charset="0"/>
                <a:buChar char="•"/>
              </a:pPr>
              <a:r>
                <a:rPr lang="zh-CN" altLang="en-US" sz="1000" dirty="0" smtClean="0">
                  <a:solidFill>
                    <a:prstClr val="black"/>
                  </a:solidFill>
                  <a:latin typeface="华文细黑"/>
                  <a:ea typeface="华文细黑"/>
                </a:rPr>
                <a:t>如果没有用户间互访控制的需求，边界防火墙可以无需从</a:t>
              </a:r>
              <a:r>
                <a:rPr lang="en-US" altLang="zh-CN" sz="1000" dirty="0" smtClean="0">
                  <a:solidFill>
                    <a:prstClr val="black"/>
                  </a:solidFill>
                  <a:latin typeface="华文细黑"/>
                  <a:ea typeface="华文细黑"/>
                </a:rPr>
                <a:t>Controller</a:t>
              </a:r>
              <a:r>
                <a:rPr lang="zh-CN" altLang="en-US" sz="1000" dirty="0" smtClean="0">
                  <a:solidFill>
                    <a:prstClr val="black"/>
                  </a:solidFill>
                  <a:latin typeface="华文细黑"/>
                  <a:ea typeface="华文细黑"/>
                </a:rPr>
                <a:t>同步权限控制策略。</a:t>
              </a:r>
              <a:endParaRPr lang="en-US" altLang="zh-CN" sz="1000" dirty="0" smtClean="0">
                <a:solidFill>
                  <a:prstClr val="black"/>
                </a:solidFill>
                <a:latin typeface="华文细黑"/>
                <a:ea typeface="华文细黑"/>
              </a:endParaRPr>
            </a:p>
            <a:p>
              <a:pPr marL="87630" indent="-87630">
                <a:buFont typeface="Arial" panose="020B0604020202020204" pitchFamily="34" charset="0"/>
                <a:buChar char="•"/>
              </a:pPr>
              <a:r>
                <a:rPr lang="zh-CN" altLang="en-US" sz="1000" dirty="0" smtClean="0">
                  <a:solidFill>
                    <a:prstClr val="black"/>
                  </a:solidFill>
                  <a:latin typeface="华文细黑"/>
                  <a:ea typeface="华文细黑"/>
                </a:rPr>
                <a:t>如果防火墙开启了权限策略的同步，则流量经过时，会重新匹配权限策略。由于防火墙和交换机的权限策略是一致的，所以对于被交换机放行的“用户</a:t>
              </a:r>
              <a:r>
                <a:rPr lang="en-US" altLang="zh-CN" sz="1000" dirty="0" smtClean="0">
                  <a:solidFill>
                    <a:prstClr val="black"/>
                  </a:solidFill>
                  <a:latin typeface="华文细黑"/>
                  <a:ea typeface="华文细黑"/>
                  <a:sym typeface="Wingdings" panose="05000000000000000000" pitchFamily="2" charset="2"/>
                </a:rPr>
                <a:t></a:t>
              </a:r>
              <a:r>
                <a:rPr lang="zh-CN" altLang="en-US" sz="1000" dirty="0" smtClean="0">
                  <a:solidFill>
                    <a:prstClr val="black"/>
                  </a:solidFill>
                  <a:latin typeface="华文细黑"/>
                  <a:ea typeface="华文细黑"/>
                </a:rPr>
                <a:t>资源</a:t>
              </a:r>
              <a:r>
                <a:rPr lang="en-US" altLang="zh-CN" sz="1000" dirty="0" smtClean="0">
                  <a:solidFill>
                    <a:prstClr val="black"/>
                  </a:solidFill>
                  <a:latin typeface="华文细黑"/>
                  <a:ea typeface="华文细黑"/>
                </a:rPr>
                <a:t>”</a:t>
              </a:r>
              <a:r>
                <a:rPr lang="zh-CN" altLang="en-US" sz="1000" dirty="0" smtClean="0">
                  <a:solidFill>
                    <a:prstClr val="black"/>
                  </a:solidFill>
                  <a:latin typeface="华文细黑"/>
                  <a:ea typeface="华文细黑"/>
                </a:rPr>
                <a:t>的流量，在防火墙上也会被放行。</a:t>
              </a:r>
              <a:endParaRPr lang="en-US" altLang="zh-CN" sz="1000" dirty="0" smtClean="0">
                <a:solidFill>
                  <a:prstClr val="black"/>
                </a:solidFill>
                <a:latin typeface="华文细黑"/>
                <a:ea typeface="华文细黑"/>
              </a:endParaRPr>
            </a:p>
          </p:txBody>
        </p:sp>
        <p:grpSp>
          <p:nvGrpSpPr>
            <p:cNvPr id="8" name="组合 44"/>
            <p:cNvGrpSpPr/>
            <p:nvPr/>
          </p:nvGrpSpPr>
          <p:grpSpPr>
            <a:xfrm flipH="1">
              <a:off x="2660650" y="2025875"/>
              <a:ext cx="267015" cy="266700"/>
              <a:chOff x="2655573" y="3268663"/>
              <a:chExt cx="267015" cy="266700"/>
            </a:xfrm>
          </p:grpSpPr>
          <p:sp>
            <p:nvSpPr>
              <p:cNvPr id="305" name="椭圆 304"/>
              <p:cNvSpPr/>
              <p:nvPr/>
            </p:nvSpPr>
            <p:spPr bwMode="auto">
              <a:xfrm>
                <a:off x="2655888" y="3268663"/>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306" name="Freeform 12"/>
              <p:cNvSpPr>
                <a:spLocks noEditPoints="1"/>
              </p:cNvSpPr>
              <p:nvPr/>
            </p:nvSpPr>
            <p:spPr bwMode="auto">
              <a:xfrm>
                <a:off x="2655573" y="3274010"/>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00800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sp>
        <p:nvSpPr>
          <p:cNvPr id="322" name="TextBox 321"/>
          <p:cNvSpPr txBox="1"/>
          <p:nvPr/>
        </p:nvSpPr>
        <p:spPr>
          <a:xfrm>
            <a:off x="6059709" y="788988"/>
            <a:ext cx="2749329" cy="506412"/>
          </a:xfrm>
          <a:prstGeom prst="rect">
            <a:avLst/>
          </a:prstGeom>
          <a:noFill/>
        </p:spPr>
        <p:txBody>
          <a:bodyPr wrap="square" rtlCol="0">
            <a:noAutofit/>
          </a:bodyPr>
          <a:lstStyle/>
          <a:p>
            <a:pPr marL="180975" indent="-180975"/>
            <a:r>
              <a:rPr lang="zh-CN" altLang="en-US" sz="1000" dirty="0" smtClean="0">
                <a:solidFill>
                  <a:prstClr val="black"/>
                </a:solidFill>
              </a:rPr>
              <a:t>注：</a:t>
            </a:r>
            <a:r>
              <a:rPr lang="en-US" altLang="zh-CN" sz="1000" dirty="0" smtClean="0">
                <a:solidFill>
                  <a:prstClr val="black"/>
                </a:solidFill>
              </a:rPr>
              <a:t>Controller</a:t>
            </a:r>
            <a:r>
              <a:rPr lang="zh-CN" altLang="en-US" sz="1000" dirty="0" smtClean="0">
                <a:solidFill>
                  <a:prstClr val="black"/>
                </a:solidFill>
              </a:rPr>
              <a:t>会统一向交换机、以及开启了安全策略同步功能的防火墙和</a:t>
            </a:r>
            <a:r>
              <a:rPr lang="en-US" altLang="zh-CN" sz="1000" dirty="0" smtClean="0">
                <a:solidFill>
                  <a:prstClr val="black"/>
                </a:solidFill>
              </a:rPr>
              <a:t>SVN</a:t>
            </a:r>
            <a:r>
              <a:rPr lang="zh-CN" altLang="en-US" sz="1000" dirty="0" smtClean="0">
                <a:solidFill>
                  <a:prstClr val="black"/>
                </a:solidFill>
              </a:rPr>
              <a:t>下发组间的权限控制策略。</a:t>
            </a:r>
            <a:endParaRPr lang="en-US" altLang="zh-CN" sz="1000" dirty="0" smtClean="0">
              <a:solidFill>
                <a:prstClr val="black"/>
              </a:solidFill>
            </a:endParaRPr>
          </a:p>
        </p:txBody>
      </p:sp>
      <p:cxnSp>
        <p:nvCxnSpPr>
          <p:cNvPr id="316" name="直接连接符 315"/>
          <p:cNvCxnSpPr>
            <a:stCxn id="47" idx="2"/>
            <a:endCxn id="321" idx="0"/>
          </p:cNvCxnSpPr>
          <p:nvPr/>
        </p:nvCxnSpPr>
        <p:spPr bwMode="auto">
          <a:xfrm flipH="1">
            <a:off x="4317051" y="1260793"/>
            <a:ext cx="1" cy="2794224"/>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17" name="Picture 228" descr="图片768"/>
          <p:cNvPicPr>
            <a:picLocks noChangeAspect="1" noChangeArrowheads="1"/>
          </p:cNvPicPr>
          <p:nvPr/>
        </p:nvPicPr>
        <p:blipFill>
          <a:blip r:embed="rId1" cstate="print"/>
          <a:srcRect/>
          <a:stretch>
            <a:fillRect/>
          </a:stretch>
        </p:blipFill>
        <p:spPr bwMode="auto">
          <a:xfrm>
            <a:off x="3855753" y="2159953"/>
            <a:ext cx="876300" cy="517225"/>
          </a:xfrm>
          <a:prstGeom prst="rect">
            <a:avLst/>
          </a:prstGeom>
          <a:noFill/>
        </p:spPr>
      </p:pic>
      <p:pic>
        <p:nvPicPr>
          <p:cNvPr id="318" name="Picture 465" descr="图片156"/>
          <p:cNvPicPr>
            <a:picLocks noChangeAspect="1" noChangeArrowheads="1"/>
          </p:cNvPicPr>
          <p:nvPr/>
        </p:nvPicPr>
        <p:blipFill>
          <a:blip r:embed="rId2" cstate="print"/>
          <a:srcRect/>
          <a:stretch>
            <a:fillRect/>
          </a:stretch>
        </p:blipFill>
        <p:spPr bwMode="auto">
          <a:xfrm>
            <a:off x="4130751" y="1687000"/>
            <a:ext cx="373351" cy="386006"/>
          </a:xfrm>
          <a:prstGeom prst="rect">
            <a:avLst/>
          </a:prstGeom>
          <a:noFill/>
        </p:spPr>
      </p:pic>
      <p:pic>
        <p:nvPicPr>
          <p:cNvPr id="320" name="Picture 229" descr="图片769"/>
          <p:cNvPicPr>
            <a:picLocks noChangeAspect="1" noChangeArrowheads="1"/>
          </p:cNvPicPr>
          <p:nvPr/>
        </p:nvPicPr>
        <p:blipFill>
          <a:blip r:embed="rId3" cstate="print"/>
          <a:srcRect/>
          <a:stretch>
            <a:fillRect/>
          </a:stretch>
        </p:blipFill>
        <p:spPr bwMode="auto">
          <a:xfrm>
            <a:off x="3856706" y="3097603"/>
            <a:ext cx="885688" cy="517525"/>
          </a:xfrm>
          <a:prstGeom prst="rect">
            <a:avLst/>
          </a:prstGeom>
          <a:noFill/>
        </p:spPr>
      </p:pic>
      <p:pic>
        <p:nvPicPr>
          <p:cNvPr id="321" name="Picture 2355" descr="图片221"/>
          <p:cNvPicPr>
            <a:picLocks noChangeAspect="1" noChangeArrowheads="1"/>
          </p:cNvPicPr>
          <p:nvPr/>
        </p:nvPicPr>
        <p:blipFill>
          <a:blip r:embed="rId4" cstate="print"/>
          <a:srcRect/>
          <a:stretch>
            <a:fillRect/>
          </a:stretch>
        </p:blipFill>
        <p:spPr bwMode="auto">
          <a:xfrm>
            <a:off x="4093907" y="4055017"/>
            <a:ext cx="446288" cy="579849"/>
          </a:xfrm>
          <a:prstGeom prst="rect">
            <a:avLst/>
          </a:prstGeom>
          <a:noFill/>
        </p:spPr>
      </p:pic>
      <p:pic>
        <p:nvPicPr>
          <p:cNvPr id="325" name="Picture 465" descr="图片156"/>
          <p:cNvPicPr>
            <a:picLocks noChangeAspect="1" noChangeArrowheads="1"/>
          </p:cNvPicPr>
          <p:nvPr/>
        </p:nvPicPr>
        <p:blipFill>
          <a:blip r:embed="rId2" cstate="print"/>
          <a:srcRect/>
          <a:stretch>
            <a:fillRect/>
          </a:stretch>
        </p:blipFill>
        <p:spPr bwMode="auto">
          <a:xfrm>
            <a:off x="4115511" y="2685220"/>
            <a:ext cx="373351" cy="386006"/>
          </a:xfrm>
          <a:prstGeom prst="rect">
            <a:avLst/>
          </a:prstGeom>
          <a:noFill/>
        </p:spPr>
      </p:pic>
      <p:sp>
        <p:nvSpPr>
          <p:cNvPr id="327" name="任意多边形 326"/>
          <p:cNvSpPr/>
          <p:nvPr/>
        </p:nvSpPr>
        <p:spPr bwMode="auto">
          <a:xfrm>
            <a:off x="3890763" y="1210628"/>
            <a:ext cx="830580" cy="3004185"/>
          </a:xfrm>
          <a:custGeom>
            <a:avLst/>
            <a:gdLst>
              <a:gd name="connsiteX0" fmla="*/ 0 w 617220"/>
              <a:gd name="connsiteY0" fmla="*/ 0 h 3262630"/>
              <a:gd name="connsiteX1" fmla="*/ 365760 w 617220"/>
              <a:gd name="connsiteY1" fmla="*/ 3261360 h 3262630"/>
              <a:gd name="connsiteX2" fmla="*/ 617220 w 617220"/>
              <a:gd name="connsiteY2" fmla="*/ 7620 h 3262630"/>
              <a:gd name="connsiteX0-1" fmla="*/ 49530 w 830580"/>
              <a:gd name="connsiteY0-2" fmla="*/ 0 h 3262630"/>
              <a:gd name="connsiteX1-3" fmla="*/ 415290 w 830580"/>
              <a:gd name="connsiteY1-4" fmla="*/ 3261360 h 3262630"/>
              <a:gd name="connsiteX2-5" fmla="*/ 666750 w 830580"/>
              <a:gd name="connsiteY2-6" fmla="*/ 7620 h 3262630"/>
            </a:gdLst>
            <a:ahLst/>
            <a:cxnLst>
              <a:cxn ang="0">
                <a:pos x="connsiteX0-1" y="connsiteY0-2"/>
              </a:cxn>
              <a:cxn ang="0">
                <a:pos x="connsiteX1-3" y="connsiteY1-4"/>
              </a:cxn>
              <a:cxn ang="0">
                <a:pos x="connsiteX2-5" y="connsiteY2-6"/>
              </a:cxn>
            </a:cxnLst>
            <a:rect l="l" t="t" r="r" b="b"/>
            <a:pathLst>
              <a:path w="830580" h="3262630">
                <a:moveTo>
                  <a:pt x="49530" y="0"/>
                </a:moveTo>
                <a:cubicBezTo>
                  <a:pt x="180975" y="1630045"/>
                  <a:pt x="0" y="3260090"/>
                  <a:pt x="415290" y="3261360"/>
                </a:cubicBezTo>
                <a:cubicBezTo>
                  <a:pt x="830580" y="3262630"/>
                  <a:pt x="592455" y="1635125"/>
                  <a:pt x="666750" y="7620"/>
                </a:cubicBezTo>
              </a:path>
            </a:pathLst>
          </a:custGeom>
          <a:noFill/>
          <a:ln w="1905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pic>
        <p:nvPicPr>
          <p:cNvPr id="328" name="Picture 465" descr="图片156"/>
          <p:cNvPicPr>
            <a:picLocks noChangeAspect="1" noChangeArrowheads="1"/>
          </p:cNvPicPr>
          <p:nvPr/>
        </p:nvPicPr>
        <p:blipFill>
          <a:blip r:embed="rId2" cstate="print"/>
          <a:srcRect/>
          <a:stretch>
            <a:fillRect/>
          </a:stretch>
        </p:blipFill>
        <p:spPr bwMode="auto">
          <a:xfrm>
            <a:off x="4109161" y="3637720"/>
            <a:ext cx="373351" cy="386006"/>
          </a:xfrm>
          <a:prstGeom prst="rect">
            <a:avLst/>
          </a:prstGeom>
          <a:noFill/>
        </p:spPr>
      </p:pic>
      <p:cxnSp>
        <p:nvCxnSpPr>
          <p:cNvPr id="816" name="直接箭头连接符 815"/>
          <p:cNvCxnSpPr>
            <a:stCxn id="828" idx="3"/>
            <a:endCxn id="62" idx="1"/>
          </p:cNvCxnSpPr>
          <p:nvPr/>
        </p:nvCxnSpPr>
        <p:spPr bwMode="auto">
          <a:xfrm flipV="1">
            <a:off x="3012302" y="1498266"/>
            <a:ext cx="1122819" cy="2872710"/>
          </a:xfrm>
          <a:prstGeom prst="straightConnector1">
            <a:avLst/>
          </a:prstGeom>
          <a:noFill/>
          <a:ln w="12700">
            <a:solidFill>
              <a:srgbClr val="0070C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9" name="直接箭头连接符 818"/>
          <p:cNvCxnSpPr>
            <a:stCxn id="828" idx="3"/>
            <a:endCxn id="318" idx="1"/>
          </p:cNvCxnSpPr>
          <p:nvPr/>
        </p:nvCxnSpPr>
        <p:spPr bwMode="auto">
          <a:xfrm flipV="1">
            <a:off x="3012302" y="1880003"/>
            <a:ext cx="1118449" cy="2490973"/>
          </a:xfrm>
          <a:prstGeom prst="straightConnector1">
            <a:avLst/>
          </a:prstGeom>
          <a:noFill/>
          <a:ln w="12700">
            <a:solidFill>
              <a:srgbClr val="0070C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2" name="直接箭头连接符 821"/>
          <p:cNvCxnSpPr>
            <a:stCxn id="828" idx="3"/>
            <a:endCxn id="55" idx="1"/>
          </p:cNvCxnSpPr>
          <p:nvPr/>
        </p:nvCxnSpPr>
        <p:spPr bwMode="auto">
          <a:xfrm flipV="1">
            <a:off x="3012302" y="2890923"/>
            <a:ext cx="1884259" cy="1480053"/>
          </a:xfrm>
          <a:prstGeom prst="straightConnector1">
            <a:avLst/>
          </a:prstGeom>
          <a:noFill/>
          <a:ln w="12700">
            <a:solidFill>
              <a:srgbClr val="0070C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5" name="直接箭头连接符 824"/>
          <p:cNvCxnSpPr>
            <a:stCxn id="828" idx="3"/>
            <a:endCxn id="328" idx="1"/>
          </p:cNvCxnSpPr>
          <p:nvPr/>
        </p:nvCxnSpPr>
        <p:spPr bwMode="auto">
          <a:xfrm flipV="1">
            <a:off x="3012302" y="3830723"/>
            <a:ext cx="1096859" cy="540253"/>
          </a:xfrm>
          <a:prstGeom prst="straightConnector1">
            <a:avLst/>
          </a:prstGeom>
          <a:noFill/>
          <a:ln w="12700">
            <a:solidFill>
              <a:srgbClr val="0070C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828" name="Picture 2355" descr="图片221"/>
          <p:cNvPicPr>
            <a:picLocks noChangeAspect="1" noChangeArrowheads="1"/>
          </p:cNvPicPr>
          <p:nvPr/>
        </p:nvPicPr>
        <p:blipFill>
          <a:blip r:embed="rId4" cstate="print"/>
          <a:srcRect/>
          <a:stretch>
            <a:fillRect/>
          </a:stretch>
        </p:blipFill>
        <p:spPr bwMode="auto">
          <a:xfrm>
            <a:off x="2566014" y="4081051"/>
            <a:ext cx="446288" cy="579849"/>
          </a:xfrm>
          <a:prstGeom prst="rect">
            <a:avLst/>
          </a:prstGeom>
          <a:noFill/>
        </p:spPr>
      </p:pic>
      <p:pic>
        <p:nvPicPr>
          <p:cNvPr id="47" name="Picture 725" descr="图片325"/>
          <p:cNvPicPr>
            <a:picLocks noChangeAspect="1" noChangeArrowheads="1"/>
          </p:cNvPicPr>
          <p:nvPr/>
        </p:nvPicPr>
        <p:blipFill>
          <a:blip r:embed="rId5" cstate="print"/>
          <a:srcRect/>
          <a:stretch>
            <a:fillRect/>
          </a:stretch>
        </p:blipFill>
        <p:spPr bwMode="auto">
          <a:xfrm>
            <a:off x="4033633" y="788988"/>
            <a:ext cx="566837" cy="471805"/>
          </a:xfrm>
          <a:prstGeom prst="rect">
            <a:avLst/>
          </a:prstGeom>
          <a:noFill/>
        </p:spPr>
      </p:pic>
      <p:pic>
        <p:nvPicPr>
          <p:cNvPr id="51" name="Picture 725" descr="图片325"/>
          <p:cNvPicPr>
            <a:picLocks noChangeAspect="1" noChangeArrowheads="1"/>
          </p:cNvPicPr>
          <p:nvPr/>
        </p:nvPicPr>
        <p:blipFill>
          <a:blip r:embed="rId5" cstate="print"/>
          <a:srcRect/>
          <a:stretch>
            <a:fillRect/>
          </a:stretch>
        </p:blipFill>
        <p:spPr bwMode="auto">
          <a:xfrm>
            <a:off x="4794726" y="801688"/>
            <a:ext cx="566837" cy="471805"/>
          </a:xfrm>
          <a:prstGeom prst="rect">
            <a:avLst/>
          </a:prstGeom>
          <a:noFill/>
        </p:spPr>
      </p:pic>
      <p:cxnSp>
        <p:nvCxnSpPr>
          <p:cNvPr id="52" name="直接连接符 51"/>
          <p:cNvCxnSpPr>
            <a:stCxn id="51" idx="2"/>
            <a:endCxn id="55" idx="0"/>
          </p:cNvCxnSpPr>
          <p:nvPr/>
        </p:nvCxnSpPr>
        <p:spPr bwMode="auto">
          <a:xfrm>
            <a:off x="5078145" y="1273493"/>
            <a:ext cx="5092" cy="1424427"/>
          </a:xfrm>
          <a:prstGeom prst="line">
            <a:avLst/>
          </a:prstGeom>
          <a:noFill/>
          <a:ln w="12700">
            <a:solidFill>
              <a:schemeClr val="tx1"/>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aphicFrame>
        <p:nvGraphicFramePr>
          <p:cNvPr id="59" name="表格 58"/>
          <p:cNvGraphicFramePr>
            <a:graphicFrameLocks noGrp="1"/>
          </p:cNvGraphicFramePr>
          <p:nvPr/>
        </p:nvGraphicFramePr>
        <p:xfrm>
          <a:off x="975443" y="3661728"/>
          <a:ext cx="1466853" cy="975360"/>
        </p:xfrm>
        <a:graphic>
          <a:graphicData uri="http://schemas.openxmlformats.org/drawingml/2006/table">
            <a:tbl>
              <a:tblPr firstRow="1" firstCol="1" bandRow="1">
                <a:tableStyleId>{69012ECD-51FC-41F1-AA8D-1B2483CD663E}</a:tableStyleId>
              </a:tblPr>
              <a:tblGrid>
                <a:gridCol w="488951"/>
                <a:gridCol w="488951"/>
                <a:gridCol w="488951"/>
              </a:tblGrid>
              <a:tr h="0">
                <a:tc gridSpan="3">
                  <a:txBody>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1200" cap="none" spc="0" normalizeH="0" baseline="0" noProof="0" dirty="0" smtClean="0">
                          <a:ln>
                            <a:noFill/>
                          </a:ln>
                          <a:solidFill>
                            <a:srgbClr val="000000"/>
                          </a:solidFill>
                          <a:effectLst/>
                          <a:uLnTx/>
                          <a:uFillTx/>
                          <a:latin typeface="+mn-ea"/>
                          <a:ea typeface="+mn-ea"/>
                        </a:rPr>
                        <a:t>组策略（权限）</a:t>
                      </a:r>
                      <a:endParaRPr lang="zh-CN" altLang="en-US" sz="1000" dirty="0">
                        <a:solidFill>
                          <a:schemeClr val="bg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h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h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r>
              <a:tr h="0">
                <a:tc>
                  <a:txBody>
                    <a:bodyPr/>
                    <a:lstStyle/>
                    <a:p>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1000" b="1" dirty="0" smtClean="0">
                          <a:solidFill>
                            <a:schemeClr val="tx1"/>
                          </a:solidFill>
                          <a:latin typeface="+mn-ea"/>
                          <a:ea typeface="+mn-ea"/>
                        </a:rPr>
                        <a:t>邮件</a:t>
                      </a:r>
                      <a:endParaRPr lang="zh-CN" altLang="en-US" sz="1000" b="1"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1000" b="1" dirty="0" smtClean="0">
                          <a:solidFill>
                            <a:schemeClr val="tx1"/>
                          </a:solidFill>
                          <a:latin typeface="+mn-ea"/>
                          <a:ea typeface="+mn-ea"/>
                        </a:rPr>
                        <a:t>代码</a:t>
                      </a:r>
                      <a:endParaRPr lang="zh-CN" altLang="en-US" sz="1000" b="1"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r>
              <a:tr h="0">
                <a:tc>
                  <a:txBody>
                    <a:bodyPr/>
                    <a:lstStyle/>
                    <a:p>
                      <a:r>
                        <a:rPr lang="zh-CN" altLang="en-US" sz="1000" dirty="0" smtClean="0">
                          <a:solidFill>
                            <a:schemeClr val="tx1"/>
                          </a:solidFill>
                          <a:latin typeface="+mn-ea"/>
                          <a:ea typeface="+mn-ea"/>
                        </a:rPr>
                        <a:t>财经</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r>
                        <a:rPr lang="en-US" altLang="zh-CN"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en-US" altLang="zh-CN"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altLang="zh-CN"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
        <p:nvSpPr>
          <p:cNvPr id="61" name="TextBox 60"/>
          <p:cNvSpPr txBox="1"/>
          <p:nvPr/>
        </p:nvSpPr>
        <p:spPr>
          <a:xfrm>
            <a:off x="3132844" y="1249510"/>
            <a:ext cx="801439"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认证点交换机</a:t>
            </a:r>
            <a:endParaRPr lang="zh-CN" altLang="en-US" sz="1000" kern="0" dirty="0">
              <a:solidFill>
                <a:sysClr val="windowText" lastClr="000000"/>
              </a:solidFill>
            </a:endParaRPr>
          </a:p>
        </p:txBody>
      </p:sp>
      <p:pic>
        <p:nvPicPr>
          <p:cNvPr id="62" name="Picture 459" descr="图片238"/>
          <p:cNvPicPr>
            <a:picLocks noChangeAspect="1" noChangeArrowheads="1"/>
          </p:cNvPicPr>
          <p:nvPr/>
        </p:nvPicPr>
        <p:blipFill>
          <a:blip r:embed="rId6" cstate="print"/>
          <a:srcRect/>
          <a:stretch>
            <a:fillRect/>
          </a:stretch>
        </p:blipFill>
        <p:spPr bwMode="auto">
          <a:xfrm>
            <a:off x="4135121" y="1309507"/>
            <a:ext cx="358139" cy="377518"/>
          </a:xfrm>
          <a:prstGeom prst="rect">
            <a:avLst/>
          </a:prstGeom>
          <a:noFill/>
        </p:spPr>
      </p:pic>
      <p:pic>
        <p:nvPicPr>
          <p:cNvPr id="55" name="Picture 465" descr="图片156"/>
          <p:cNvPicPr>
            <a:picLocks noChangeAspect="1" noChangeArrowheads="1"/>
          </p:cNvPicPr>
          <p:nvPr/>
        </p:nvPicPr>
        <p:blipFill>
          <a:blip r:embed="rId2" cstate="print"/>
          <a:srcRect/>
          <a:stretch>
            <a:fillRect/>
          </a:stretch>
        </p:blipFill>
        <p:spPr bwMode="auto">
          <a:xfrm>
            <a:off x="4896561" y="2697920"/>
            <a:ext cx="373351" cy="386006"/>
          </a:xfrm>
          <a:prstGeom prst="rect">
            <a:avLst/>
          </a:prstGeom>
          <a:noFill/>
        </p:spPr>
      </p:pic>
      <p:pic>
        <p:nvPicPr>
          <p:cNvPr id="63" name="Picture 227" descr="图片767"/>
          <p:cNvPicPr>
            <a:picLocks noChangeAspect="1" noChangeArrowheads="1"/>
          </p:cNvPicPr>
          <p:nvPr/>
        </p:nvPicPr>
        <p:blipFill>
          <a:blip r:embed="rId7" cstate="print"/>
          <a:srcRect/>
          <a:stretch>
            <a:fillRect/>
          </a:stretch>
        </p:blipFill>
        <p:spPr bwMode="auto">
          <a:xfrm>
            <a:off x="4764003" y="2158120"/>
            <a:ext cx="862732" cy="512247"/>
          </a:xfrm>
          <a:prstGeom prst="rect">
            <a:avLst/>
          </a:prstGeom>
          <a:noFill/>
        </p:spPr>
      </p:pic>
      <p:cxnSp>
        <p:nvCxnSpPr>
          <p:cNvPr id="64" name="直接连接符 63"/>
          <p:cNvCxnSpPr>
            <a:stCxn id="55" idx="2"/>
            <a:endCxn id="320" idx="3"/>
          </p:cNvCxnSpPr>
          <p:nvPr/>
        </p:nvCxnSpPr>
        <p:spPr bwMode="auto">
          <a:xfrm flipH="1">
            <a:off x="4742394" y="3083926"/>
            <a:ext cx="340843" cy="272440"/>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9" name="组合 66"/>
          <p:cNvGrpSpPr/>
          <p:nvPr/>
        </p:nvGrpSpPr>
        <p:grpSpPr>
          <a:xfrm>
            <a:off x="5587609" y="2425778"/>
            <a:ext cx="3221429" cy="625556"/>
            <a:chOff x="1565250" y="258677"/>
            <a:chExt cx="3403108" cy="625556"/>
          </a:xfrm>
        </p:grpSpPr>
        <p:sp>
          <p:nvSpPr>
            <p:cNvPr id="68" name="矩形 67"/>
            <p:cNvSpPr/>
            <p:nvPr/>
          </p:nvSpPr>
          <p:spPr bwMode="auto">
            <a:xfrm>
              <a:off x="1702575" y="258677"/>
              <a:ext cx="3265783" cy="609599"/>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44000" tIns="45720" rIns="72000" bIns="45720" numCol="1" rtlCol="0" anchor="t" anchorCtr="0" compatLnSpc="1"/>
            <a:lstStyle/>
            <a:p>
              <a:r>
                <a:rPr lang="zh-CN" altLang="en-US" sz="1000" dirty="0" smtClean="0">
                  <a:solidFill>
                    <a:prstClr val="black"/>
                  </a:solidFill>
                  <a:latin typeface="华文细黑"/>
                  <a:ea typeface="华文细黑"/>
                </a:rPr>
                <a:t>对于</a:t>
              </a:r>
              <a:r>
                <a:rPr lang="en-US" altLang="zh-CN" sz="1000" dirty="0" smtClean="0">
                  <a:solidFill>
                    <a:prstClr val="black"/>
                  </a:solidFill>
                  <a:latin typeface="华文细黑"/>
                  <a:ea typeface="华文细黑"/>
                </a:rPr>
                <a:t>VPN</a:t>
              </a:r>
              <a:r>
                <a:rPr lang="zh-CN" altLang="en-US" sz="1000" dirty="0" smtClean="0">
                  <a:solidFill>
                    <a:prstClr val="black"/>
                  </a:solidFill>
                  <a:latin typeface="华文细黑"/>
                  <a:ea typeface="华文细黑"/>
                </a:rPr>
                <a:t>方式接入园区网络的远程接入用户，其访问资源的流量在认证点防火墙</a:t>
              </a:r>
              <a:r>
                <a:rPr lang="en-US" altLang="zh-CN" sz="1000" dirty="0" smtClean="0">
                  <a:solidFill>
                    <a:prstClr val="black"/>
                  </a:solidFill>
                  <a:latin typeface="华文细黑"/>
                  <a:ea typeface="华文细黑"/>
                </a:rPr>
                <a:t>/SVN</a:t>
              </a:r>
              <a:r>
                <a:rPr lang="zh-CN" altLang="en-US" sz="1000" dirty="0" smtClean="0">
                  <a:solidFill>
                    <a:prstClr val="black"/>
                  </a:solidFill>
                  <a:latin typeface="华文细黑"/>
                  <a:ea typeface="华文细黑"/>
                </a:rPr>
                <a:t>上根据权限控制策略，进行放行或阻断。</a:t>
              </a:r>
              <a:endParaRPr lang="zh-CN" altLang="en-US" sz="1000" dirty="0" smtClean="0">
                <a:solidFill>
                  <a:prstClr val="black"/>
                </a:solidFill>
                <a:latin typeface="华文细黑"/>
                <a:ea typeface="华文细黑"/>
              </a:endParaRPr>
            </a:p>
          </p:txBody>
        </p:sp>
        <p:grpSp>
          <p:nvGrpSpPr>
            <p:cNvPr id="10" name="组合 29"/>
            <p:cNvGrpSpPr/>
            <p:nvPr/>
          </p:nvGrpSpPr>
          <p:grpSpPr>
            <a:xfrm>
              <a:off x="1565250" y="617533"/>
              <a:ext cx="266700" cy="266700"/>
              <a:chOff x="2457425" y="2986083"/>
              <a:chExt cx="266700" cy="266700"/>
            </a:xfrm>
          </p:grpSpPr>
          <p:sp>
            <p:nvSpPr>
              <p:cNvPr id="70" name="椭圆 69"/>
              <p:cNvSpPr/>
              <p:nvPr/>
            </p:nvSpPr>
            <p:spPr bwMode="auto">
              <a:xfrm>
                <a:off x="2457425" y="2986083"/>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华文细黑"/>
                  <a:ea typeface="华文细黑"/>
                </a:endParaRPr>
              </a:p>
            </p:txBody>
          </p:sp>
          <p:sp>
            <p:nvSpPr>
              <p:cNvPr id="71" name="Freeform 12"/>
              <p:cNvSpPr>
                <a:spLocks noEditPoints="1"/>
              </p:cNvSpPr>
              <p:nvPr/>
            </p:nvSpPr>
            <p:spPr bwMode="auto">
              <a:xfrm>
                <a:off x="2463942" y="2990524"/>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00800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spTree>
  </p:cSld>
  <p:clrMapOvr>
    <a:masterClrMapping/>
  </p:clrMapOvr>
  <p:transition advClick="0" advTm="8000">
    <p:fade thruBlk="1"/>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工作流程：用户访问用户控制</a:t>
            </a:r>
            <a:endParaRPr lang="zh-CN" altLang="en-US" dirty="0">
              <a:latin typeface="微软雅黑" panose="020B0503020204020204" pitchFamily="34" charset="-122"/>
              <a:ea typeface="微软雅黑" panose="020B0503020204020204" pitchFamily="34" charset="-122"/>
            </a:endParaRPr>
          </a:p>
        </p:txBody>
      </p:sp>
      <p:sp>
        <p:nvSpPr>
          <p:cNvPr id="161" name="TextBox 160"/>
          <p:cNvSpPr txBox="1"/>
          <p:nvPr/>
        </p:nvSpPr>
        <p:spPr>
          <a:xfrm>
            <a:off x="2140064" y="3920251"/>
            <a:ext cx="801439"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Controller</a:t>
            </a:r>
            <a:endParaRPr lang="zh-CN" altLang="en-US" sz="1000" kern="0" dirty="0">
              <a:solidFill>
                <a:sysClr val="windowText" lastClr="000000"/>
              </a:solidFill>
            </a:endParaRPr>
          </a:p>
        </p:txBody>
      </p:sp>
      <p:sp>
        <p:nvSpPr>
          <p:cNvPr id="162" name="TextBox 161"/>
          <p:cNvSpPr txBox="1"/>
          <p:nvPr/>
        </p:nvSpPr>
        <p:spPr>
          <a:xfrm>
            <a:off x="2881852" y="1325710"/>
            <a:ext cx="801439"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认证点交换机</a:t>
            </a:r>
            <a:endParaRPr lang="zh-CN" altLang="en-US" sz="1000" kern="0" dirty="0">
              <a:solidFill>
                <a:sysClr val="windowText" lastClr="000000"/>
              </a:solidFill>
            </a:endParaRPr>
          </a:p>
        </p:txBody>
      </p:sp>
      <p:sp>
        <p:nvSpPr>
          <p:cNvPr id="163" name="TextBox 162"/>
          <p:cNvSpPr txBox="1"/>
          <p:nvPr/>
        </p:nvSpPr>
        <p:spPr>
          <a:xfrm>
            <a:off x="2881852" y="1678135"/>
            <a:ext cx="801439"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分支边界防火墙</a:t>
            </a:r>
            <a:endParaRPr lang="zh-CN" altLang="en-US" sz="1000" kern="0" dirty="0">
              <a:solidFill>
                <a:sysClr val="windowText" lastClr="000000"/>
              </a:solidFill>
            </a:endParaRPr>
          </a:p>
        </p:txBody>
      </p:sp>
      <p:sp>
        <p:nvSpPr>
          <p:cNvPr id="164" name="TextBox 163"/>
          <p:cNvSpPr txBox="1"/>
          <p:nvPr/>
        </p:nvSpPr>
        <p:spPr>
          <a:xfrm>
            <a:off x="2881852" y="2629727"/>
            <a:ext cx="801439"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园区边界防火墙</a:t>
            </a:r>
            <a:endParaRPr lang="zh-CN" altLang="en-US" sz="1000" kern="0" dirty="0">
              <a:solidFill>
                <a:sysClr val="windowText" lastClr="000000"/>
              </a:solidFill>
            </a:endParaRPr>
          </a:p>
        </p:txBody>
      </p:sp>
      <p:sp>
        <p:nvSpPr>
          <p:cNvPr id="165" name="TextBox 164"/>
          <p:cNvSpPr txBox="1"/>
          <p:nvPr/>
        </p:nvSpPr>
        <p:spPr>
          <a:xfrm>
            <a:off x="2929478" y="3111648"/>
            <a:ext cx="668034"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核心交换机</a:t>
            </a:r>
            <a:endParaRPr lang="zh-CN" altLang="en-US" sz="1000" kern="0" dirty="0">
              <a:solidFill>
                <a:sysClr val="windowText" lastClr="000000"/>
              </a:solidFill>
            </a:endParaRPr>
          </a:p>
        </p:txBody>
      </p:sp>
      <p:grpSp>
        <p:nvGrpSpPr>
          <p:cNvPr id="3" name="组合 291"/>
          <p:cNvGrpSpPr/>
          <p:nvPr/>
        </p:nvGrpSpPr>
        <p:grpSpPr>
          <a:xfrm>
            <a:off x="5204471" y="3562350"/>
            <a:ext cx="3604567" cy="1092200"/>
            <a:chOff x="1770063" y="668020"/>
            <a:chExt cx="3604567" cy="1092200"/>
          </a:xfrm>
        </p:grpSpPr>
        <p:sp>
          <p:nvSpPr>
            <p:cNvPr id="293" name="矩形 292"/>
            <p:cNvSpPr/>
            <p:nvPr/>
          </p:nvSpPr>
          <p:spPr bwMode="auto">
            <a:xfrm>
              <a:off x="1920240" y="668020"/>
              <a:ext cx="3454390" cy="1092200"/>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44000" tIns="45720" rIns="72000" bIns="45720" numCol="1" rtlCol="0" anchor="t" anchorCtr="0" compatLnSpc="1"/>
            <a:lstStyle/>
            <a:p>
              <a:pPr>
                <a:buClr>
                  <a:srgbClr val="CC9900"/>
                </a:buClr>
              </a:pPr>
              <a:r>
                <a:rPr lang="zh-CN" altLang="en-US" sz="1000" dirty="0" smtClean="0">
                  <a:solidFill>
                    <a:prstClr val="black"/>
                  </a:solidFill>
                  <a:latin typeface="华文细黑"/>
                  <a:ea typeface="华文细黑"/>
                </a:rPr>
                <a:t>对于同一认证点下接入的“用户</a:t>
              </a:r>
              <a:r>
                <a:rPr lang="en-US" altLang="zh-CN" sz="1000" dirty="0" smtClean="0">
                  <a:solidFill>
                    <a:prstClr val="black"/>
                  </a:solidFill>
                  <a:latin typeface="华文细黑"/>
                  <a:ea typeface="华文细黑"/>
                  <a:sym typeface="Wingdings" panose="05000000000000000000" pitchFamily="2" charset="2"/>
                </a:rPr>
                <a:t></a:t>
              </a:r>
              <a:r>
                <a:rPr lang="zh-CN" altLang="en-US" sz="1000" dirty="0" smtClean="0">
                  <a:solidFill>
                    <a:prstClr val="black"/>
                  </a:solidFill>
                  <a:latin typeface="华文细黑"/>
                  <a:ea typeface="华文细黑"/>
                  <a:sym typeface="Wingdings" panose="05000000000000000000" pitchFamily="2" charset="2"/>
                </a:rPr>
                <a:t>用户</a:t>
              </a:r>
              <a:r>
                <a:rPr lang="en-US" altLang="zh-CN" sz="1000" dirty="0" smtClean="0">
                  <a:solidFill>
                    <a:prstClr val="black"/>
                  </a:solidFill>
                  <a:latin typeface="华文细黑"/>
                  <a:ea typeface="华文细黑"/>
                </a:rPr>
                <a:t>”</a:t>
              </a:r>
              <a:r>
                <a:rPr lang="zh-CN" altLang="en-US" sz="1000" dirty="0" smtClean="0">
                  <a:solidFill>
                    <a:prstClr val="black"/>
                  </a:solidFill>
                  <a:latin typeface="华文细黑"/>
                  <a:ea typeface="华文细黑"/>
                </a:rPr>
                <a:t>的流量，由认证点负责阻断 。</a:t>
              </a:r>
              <a:endParaRPr lang="en-US" altLang="zh-CN" sz="1000" dirty="0" smtClean="0">
                <a:solidFill>
                  <a:prstClr val="black"/>
                </a:solidFill>
                <a:latin typeface="华文细黑"/>
                <a:ea typeface="华文细黑"/>
              </a:endParaRPr>
            </a:p>
            <a:p>
              <a:pPr>
                <a:buClr>
                  <a:srgbClr val="CC9900"/>
                </a:buClr>
              </a:pPr>
              <a:r>
                <a:rPr lang="zh-CN" altLang="en-US" sz="1000" dirty="0" smtClean="0">
                  <a:solidFill>
                    <a:prstClr val="black"/>
                  </a:solidFill>
                  <a:latin typeface="华文细黑"/>
                  <a:ea typeface="华文细黑"/>
                </a:rPr>
                <a:t>认证点可以在认证授权过程中获得本地上线用户的组信息，进行执行权限控制策略。</a:t>
              </a:r>
              <a:endParaRPr lang="en-US" altLang="zh-CN" sz="1000" dirty="0" smtClean="0">
                <a:solidFill>
                  <a:prstClr val="black"/>
                </a:solidFill>
                <a:latin typeface="华文细黑"/>
                <a:ea typeface="华文细黑"/>
              </a:endParaRPr>
            </a:p>
            <a:p>
              <a:pPr>
                <a:buClr>
                  <a:srgbClr val="CC9900"/>
                </a:buClr>
              </a:pPr>
              <a:r>
                <a:rPr lang="zh-CN" altLang="en-US" sz="1000" dirty="0" smtClean="0">
                  <a:solidFill>
                    <a:prstClr val="black"/>
                  </a:solidFill>
                  <a:latin typeface="华文细黑"/>
                  <a:ea typeface="华文细黑"/>
                </a:rPr>
                <a:t>认证点下如果还存在二层网络，需要部署二层隔离功能，将所有用户互访流量引导至核心。</a:t>
              </a:r>
              <a:endParaRPr lang="en-US" altLang="zh-CN" sz="1000" dirty="0" smtClean="0">
                <a:solidFill>
                  <a:prstClr val="black"/>
                </a:solidFill>
                <a:latin typeface="华文细黑"/>
                <a:ea typeface="华文细黑"/>
              </a:endParaRPr>
            </a:p>
            <a:p>
              <a:pPr>
                <a:buClr>
                  <a:srgbClr val="CC9900"/>
                </a:buClr>
              </a:pPr>
              <a:endParaRPr lang="en-US" altLang="zh-CN" sz="1000" dirty="0" smtClean="0">
                <a:solidFill>
                  <a:prstClr val="black"/>
                </a:solidFill>
                <a:latin typeface="华文细黑"/>
                <a:ea typeface="华文细黑"/>
              </a:endParaRPr>
            </a:p>
          </p:txBody>
        </p:sp>
        <p:grpSp>
          <p:nvGrpSpPr>
            <p:cNvPr id="4" name="组合 29"/>
            <p:cNvGrpSpPr/>
            <p:nvPr/>
          </p:nvGrpSpPr>
          <p:grpSpPr>
            <a:xfrm>
              <a:off x="1770063" y="788988"/>
              <a:ext cx="266700" cy="266700"/>
              <a:chOff x="2662238" y="3157538"/>
              <a:chExt cx="266700" cy="266700"/>
            </a:xfrm>
          </p:grpSpPr>
          <p:sp>
            <p:nvSpPr>
              <p:cNvPr id="295" name="椭圆 294"/>
              <p:cNvSpPr/>
              <p:nvPr/>
            </p:nvSpPr>
            <p:spPr bwMode="auto">
              <a:xfrm>
                <a:off x="2662238" y="3157538"/>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296" name="Freeform 12"/>
              <p:cNvSpPr>
                <a:spLocks noEditPoints="1"/>
              </p:cNvSpPr>
              <p:nvPr/>
            </p:nvSpPr>
            <p:spPr bwMode="auto">
              <a:xfrm>
                <a:off x="2670087" y="316288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7030A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grpSp>
        <p:nvGrpSpPr>
          <p:cNvPr id="5" name="组合 301"/>
          <p:cNvGrpSpPr/>
          <p:nvPr/>
        </p:nvGrpSpPr>
        <p:grpSpPr>
          <a:xfrm>
            <a:off x="660410" y="1711550"/>
            <a:ext cx="2278203" cy="1257074"/>
            <a:chOff x="642797" y="1914750"/>
            <a:chExt cx="2278203" cy="1257074"/>
          </a:xfrm>
        </p:grpSpPr>
        <p:sp>
          <p:nvSpPr>
            <p:cNvPr id="303" name="矩形 302"/>
            <p:cNvSpPr/>
            <p:nvPr/>
          </p:nvSpPr>
          <p:spPr bwMode="auto">
            <a:xfrm>
              <a:off x="642797" y="1915065"/>
              <a:ext cx="2152790" cy="1256759"/>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dirty="0" smtClean="0">
                  <a:solidFill>
                    <a:prstClr val="black"/>
                  </a:solidFill>
                  <a:latin typeface="华文细黑"/>
                  <a:ea typeface="华文细黑"/>
                </a:rPr>
                <a:t>对于跨园区“用户</a:t>
              </a:r>
              <a:r>
                <a:rPr lang="en-US" altLang="zh-CN" sz="1000" dirty="0" smtClean="0">
                  <a:solidFill>
                    <a:prstClr val="black"/>
                  </a:solidFill>
                  <a:latin typeface="华文细黑"/>
                  <a:ea typeface="华文细黑"/>
                  <a:sym typeface="Wingdings" panose="05000000000000000000" pitchFamily="2" charset="2"/>
                </a:rPr>
                <a:t></a:t>
              </a:r>
              <a:r>
                <a:rPr lang="zh-CN" altLang="en-US" sz="1000" dirty="0" smtClean="0">
                  <a:solidFill>
                    <a:prstClr val="black"/>
                  </a:solidFill>
                  <a:latin typeface="华文细黑"/>
                  <a:ea typeface="华文细黑"/>
                  <a:sym typeface="Wingdings" panose="05000000000000000000" pitchFamily="2" charset="2"/>
                </a:rPr>
                <a:t>用户</a:t>
              </a:r>
              <a:r>
                <a:rPr lang="en-US" altLang="zh-CN" sz="1000" dirty="0" smtClean="0">
                  <a:solidFill>
                    <a:prstClr val="black"/>
                  </a:solidFill>
                  <a:latin typeface="华文细黑"/>
                  <a:ea typeface="华文细黑"/>
                </a:rPr>
                <a:t>”</a:t>
              </a:r>
              <a:r>
                <a:rPr lang="zh-CN" altLang="en-US" sz="1000" dirty="0" smtClean="0">
                  <a:solidFill>
                    <a:prstClr val="black"/>
                  </a:solidFill>
                  <a:latin typeface="华文细黑"/>
                  <a:ea typeface="华文细黑"/>
                </a:rPr>
                <a:t>的流量，由分支和园区边界防火墙负责控制。</a:t>
              </a:r>
              <a:endParaRPr lang="en-US" altLang="zh-CN" sz="1000" dirty="0" smtClean="0">
                <a:solidFill>
                  <a:prstClr val="black"/>
                </a:solidFill>
                <a:latin typeface="华文细黑"/>
                <a:ea typeface="华文细黑"/>
              </a:endParaRPr>
            </a:p>
            <a:p>
              <a:pPr>
                <a:buClr>
                  <a:srgbClr val="CC9900"/>
                </a:buClr>
              </a:pPr>
              <a:r>
                <a:rPr lang="zh-CN" altLang="en-US" sz="1000" dirty="0" smtClean="0">
                  <a:solidFill>
                    <a:prstClr val="black"/>
                  </a:solidFill>
                  <a:latin typeface="华文细黑"/>
                  <a:ea typeface="华文细黑"/>
                </a:rPr>
                <a:t>边界防火墙通过向</a:t>
              </a:r>
              <a:r>
                <a:rPr lang="en-US" altLang="zh-CN" sz="1000" dirty="0" smtClean="0">
                  <a:solidFill>
                    <a:prstClr val="black"/>
                  </a:solidFill>
                  <a:latin typeface="华文细黑"/>
                  <a:ea typeface="华文细黑"/>
                </a:rPr>
                <a:t>Controller</a:t>
              </a:r>
              <a:r>
                <a:rPr lang="zh-CN" altLang="en-US" sz="1000" dirty="0" smtClean="0">
                  <a:solidFill>
                    <a:prstClr val="black"/>
                  </a:solidFill>
                  <a:latin typeface="华文细黑"/>
                  <a:ea typeface="华文细黑"/>
                </a:rPr>
                <a:t>主动查询，可以同时获得报文的源用户和目的用户信息，进而执行权限控制策略。</a:t>
              </a:r>
              <a:endParaRPr lang="en-US" altLang="zh-CN" sz="1000" dirty="0" smtClean="0">
                <a:solidFill>
                  <a:prstClr val="black"/>
                </a:solidFill>
                <a:latin typeface="华文细黑"/>
                <a:ea typeface="华文细黑"/>
              </a:endParaRPr>
            </a:p>
          </p:txBody>
        </p:sp>
        <p:grpSp>
          <p:nvGrpSpPr>
            <p:cNvPr id="6" name="组合 44"/>
            <p:cNvGrpSpPr/>
            <p:nvPr/>
          </p:nvGrpSpPr>
          <p:grpSpPr>
            <a:xfrm flipH="1">
              <a:off x="2647950" y="1914750"/>
              <a:ext cx="273050" cy="1238250"/>
              <a:chOff x="2662238" y="3157538"/>
              <a:chExt cx="273050" cy="1238250"/>
            </a:xfrm>
          </p:grpSpPr>
          <p:sp>
            <p:nvSpPr>
              <p:cNvPr id="305" name="椭圆 304"/>
              <p:cNvSpPr/>
              <p:nvPr/>
            </p:nvSpPr>
            <p:spPr bwMode="auto">
              <a:xfrm>
                <a:off x="2662238" y="3157538"/>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306" name="Freeform 12"/>
              <p:cNvSpPr>
                <a:spLocks noEditPoints="1"/>
              </p:cNvSpPr>
              <p:nvPr/>
            </p:nvSpPr>
            <p:spPr bwMode="auto">
              <a:xfrm>
                <a:off x="2670087" y="316288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00B05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sp>
            <p:nvSpPr>
              <p:cNvPr id="99" name="椭圆 98"/>
              <p:cNvSpPr/>
              <p:nvPr/>
            </p:nvSpPr>
            <p:spPr bwMode="auto">
              <a:xfrm>
                <a:off x="2668588" y="4129088"/>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100" name="Freeform 12"/>
              <p:cNvSpPr>
                <a:spLocks noEditPoints="1"/>
              </p:cNvSpPr>
              <p:nvPr/>
            </p:nvSpPr>
            <p:spPr bwMode="auto">
              <a:xfrm>
                <a:off x="2676437" y="413443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00B05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sp>
        <p:nvSpPr>
          <p:cNvPr id="322" name="TextBox 321"/>
          <p:cNvSpPr txBox="1"/>
          <p:nvPr/>
        </p:nvSpPr>
        <p:spPr>
          <a:xfrm>
            <a:off x="5304980" y="788988"/>
            <a:ext cx="3504058" cy="506412"/>
          </a:xfrm>
          <a:prstGeom prst="rect">
            <a:avLst/>
          </a:prstGeom>
          <a:noFill/>
        </p:spPr>
        <p:txBody>
          <a:bodyPr wrap="square" rtlCol="0">
            <a:noAutofit/>
          </a:bodyPr>
          <a:lstStyle/>
          <a:p>
            <a:pPr marL="180975" indent="-180975"/>
            <a:r>
              <a:rPr lang="zh-CN" altLang="en-US" sz="1000" dirty="0" smtClean="0">
                <a:solidFill>
                  <a:prstClr val="black"/>
                </a:solidFill>
              </a:rPr>
              <a:t>注：</a:t>
            </a:r>
            <a:r>
              <a:rPr lang="en-US" altLang="zh-CN" sz="1000" dirty="0" smtClean="0">
                <a:solidFill>
                  <a:prstClr val="black"/>
                </a:solidFill>
              </a:rPr>
              <a:t>Controller</a:t>
            </a:r>
            <a:r>
              <a:rPr lang="zh-CN" altLang="en-US" sz="1000" dirty="0" smtClean="0">
                <a:solidFill>
                  <a:prstClr val="black"/>
                </a:solidFill>
              </a:rPr>
              <a:t>会统一向交换机、以及开启了安全策略同步功能的防火墙和</a:t>
            </a:r>
            <a:r>
              <a:rPr lang="en-US" altLang="zh-CN" sz="1000" dirty="0" smtClean="0">
                <a:solidFill>
                  <a:prstClr val="black"/>
                </a:solidFill>
              </a:rPr>
              <a:t>SVN</a:t>
            </a:r>
            <a:r>
              <a:rPr lang="zh-CN" altLang="en-US" sz="1000" dirty="0" smtClean="0">
                <a:solidFill>
                  <a:prstClr val="black"/>
                </a:solidFill>
              </a:rPr>
              <a:t>下发组间的权限控制策略。</a:t>
            </a:r>
            <a:endParaRPr lang="en-US" altLang="zh-CN" sz="1000" dirty="0" smtClean="0">
              <a:solidFill>
                <a:prstClr val="black"/>
              </a:solidFill>
            </a:endParaRPr>
          </a:p>
        </p:txBody>
      </p:sp>
      <p:grpSp>
        <p:nvGrpSpPr>
          <p:cNvPr id="7" name="组合 331"/>
          <p:cNvGrpSpPr/>
          <p:nvPr/>
        </p:nvGrpSpPr>
        <p:grpSpPr>
          <a:xfrm>
            <a:off x="5217172" y="2271486"/>
            <a:ext cx="3591866" cy="1214664"/>
            <a:chOff x="1773238" y="277586"/>
            <a:chExt cx="3591866" cy="1214664"/>
          </a:xfrm>
        </p:grpSpPr>
        <p:sp>
          <p:nvSpPr>
            <p:cNvPr id="333" name="矩形 332"/>
            <p:cNvSpPr/>
            <p:nvPr/>
          </p:nvSpPr>
          <p:spPr bwMode="auto">
            <a:xfrm>
              <a:off x="1920240" y="277586"/>
              <a:ext cx="3444864" cy="1214664"/>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44000" tIns="45720" rIns="72000" bIns="45720" numCol="1" rtlCol="0" anchor="t" anchorCtr="0" compatLnSpc="1"/>
            <a:lstStyle/>
            <a:p>
              <a:pPr>
                <a:buClr>
                  <a:srgbClr val="CC9900"/>
                </a:buClr>
              </a:pPr>
              <a:r>
                <a:rPr lang="zh-CN" altLang="en-US" sz="1000" dirty="0" smtClean="0">
                  <a:solidFill>
                    <a:prstClr val="black"/>
                  </a:solidFill>
                  <a:latin typeface="华文细黑"/>
                  <a:ea typeface="华文细黑"/>
                </a:rPr>
                <a:t>对于同一园区，跨认证点“用户</a:t>
              </a:r>
              <a:r>
                <a:rPr lang="en-US" altLang="zh-CN" sz="1000" dirty="0" smtClean="0">
                  <a:solidFill>
                    <a:prstClr val="black"/>
                  </a:solidFill>
                  <a:latin typeface="华文细黑"/>
                  <a:ea typeface="华文细黑"/>
                  <a:sym typeface="Wingdings" panose="05000000000000000000" pitchFamily="2" charset="2"/>
                </a:rPr>
                <a:t></a:t>
              </a:r>
              <a:r>
                <a:rPr lang="zh-CN" altLang="en-US" sz="1000" dirty="0" smtClean="0">
                  <a:solidFill>
                    <a:prstClr val="black"/>
                  </a:solidFill>
                  <a:latin typeface="华文细黑"/>
                  <a:ea typeface="华文细黑"/>
                  <a:sym typeface="Wingdings" panose="05000000000000000000" pitchFamily="2" charset="2"/>
                </a:rPr>
                <a:t>用户</a:t>
              </a:r>
              <a:r>
                <a:rPr lang="en-US" altLang="zh-CN" sz="1000" dirty="0" smtClean="0">
                  <a:solidFill>
                    <a:prstClr val="black"/>
                  </a:solidFill>
                  <a:latin typeface="华文细黑"/>
                  <a:ea typeface="华文细黑"/>
                </a:rPr>
                <a:t>”</a:t>
              </a:r>
              <a:r>
                <a:rPr lang="zh-CN" altLang="en-US" sz="1000" dirty="0" smtClean="0">
                  <a:solidFill>
                    <a:prstClr val="black"/>
                  </a:solidFill>
                  <a:latin typeface="华文细黑"/>
                  <a:ea typeface="华文细黑"/>
                </a:rPr>
                <a:t>的流量，由核心防火墙负责阻断 。此时核心交换机需要配置引流策略。</a:t>
              </a:r>
              <a:endParaRPr lang="en-US" altLang="zh-CN" sz="1000" dirty="0" smtClean="0">
                <a:solidFill>
                  <a:prstClr val="black"/>
                </a:solidFill>
                <a:latin typeface="华文细黑"/>
                <a:ea typeface="华文细黑"/>
              </a:endParaRPr>
            </a:p>
            <a:p>
              <a:pPr>
                <a:buClr>
                  <a:srgbClr val="CC9900"/>
                </a:buClr>
              </a:pPr>
              <a:r>
                <a:rPr lang="zh-CN" altLang="en-US" sz="1000" dirty="0" smtClean="0">
                  <a:solidFill>
                    <a:prstClr val="black"/>
                  </a:solidFill>
                  <a:latin typeface="华文细黑"/>
                  <a:ea typeface="华文细黑"/>
                </a:rPr>
                <a:t>核心防火墙通过向</a:t>
              </a:r>
              <a:r>
                <a:rPr lang="en-US" altLang="zh-CN" sz="1000" dirty="0" smtClean="0">
                  <a:solidFill>
                    <a:prstClr val="black"/>
                  </a:solidFill>
                  <a:latin typeface="华文细黑"/>
                  <a:ea typeface="华文细黑"/>
                </a:rPr>
                <a:t>Controller</a:t>
              </a:r>
              <a:r>
                <a:rPr lang="zh-CN" altLang="en-US" sz="1000" dirty="0" smtClean="0">
                  <a:solidFill>
                    <a:prstClr val="black"/>
                  </a:solidFill>
                  <a:latin typeface="华文细黑"/>
                  <a:ea typeface="华文细黑"/>
                </a:rPr>
                <a:t>主动查询，可以同时获得报文的源用户和目的用户信息，进而执行权限控制策略。</a:t>
              </a:r>
              <a:endParaRPr lang="en-US" altLang="zh-CN" sz="1000" dirty="0" smtClean="0">
                <a:solidFill>
                  <a:prstClr val="black"/>
                </a:solidFill>
                <a:latin typeface="华文细黑"/>
                <a:ea typeface="华文细黑"/>
              </a:endParaRPr>
            </a:p>
            <a:p>
              <a:pPr>
                <a:buClr>
                  <a:srgbClr val="CC9900"/>
                </a:buClr>
              </a:pPr>
              <a:r>
                <a:rPr lang="zh-CN" altLang="en-US" sz="1000" dirty="0" smtClean="0">
                  <a:solidFill>
                    <a:prstClr val="black"/>
                  </a:solidFill>
                  <a:latin typeface="华文细黑"/>
                  <a:ea typeface="华文细黑"/>
                </a:rPr>
                <a:t>如果采用核心交换机作为园区的认证点，则无需旁挂核心防火墙，由核心交换机即可完成整个园区内的用户互访控制。</a:t>
              </a:r>
              <a:endParaRPr lang="en-US" altLang="zh-CN" sz="1000" dirty="0" smtClean="0">
                <a:solidFill>
                  <a:prstClr val="black"/>
                </a:solidFill>
                <a:latin typeface="华文细黑"/>
                <a:ea typeface="华文细黑"/>
              </a:endParaRPr>
            </a:p>
            <a:p>
              <a:pPr>
                <a:buClr>
                  <a:srgbClr val="CC9900"/>
                </a:buClr>
              </a:pPr>
              <a:endParaRPr lang="en-US" altLang="zh-CN" sz="1000" dirty="0" smtClean="0">
                <a:solidFill>
                  <a:prstClr val="black"/>
                </a:solidFill>
                <a:latin typeface="华文细黑"/>
                <a:ea typeface="华文细黑"/>
              </a:endParaRPr>
            </a:p>
          </p:txBody>
        </p:sp>
        <p:grpSp>
          <p:nvGrpSpPr>
            <p:cNvPr id="8" name="组合 29"/>
            <p:cNvGrpSpPr/>
            <p:nvPr/>
          </p:nvGrpSpPr>
          <p:grpSpPr>
            <a:xfrm>
              <a:off x="1773238" y="1147763"/>
              <a:ext cx="266700" cy="266700"/>
              <a:chOff x="2665413" y="3516313"/>
              <a:chExt cx="266700" cy="266700"/>
            </a:xfrm>
          </p:grpSpPr>
          <p:sp>
            <p:nvSpPr>
              <p:cNvPr id="335" name="椭圆 334"/>
              <p:cNvSpPr/>
              <p:nvPr/>
            </p:nvSpPr>
            <p:spPr bwMode="auto">
              <a:xfrm>
                <a:off x="2665413" y="3516313"/>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336" name="Freeform 12"/>
              <p:cNvSpPr>
                <a:spLocks noEditPoints="1"/>
              </p:cNvSpPr>
              <p:nvPr/>
            </p:nvSpPr>
            <p:spPr bwMode="auto">
              <a:xfrm>
                <a:off x="2670087" y="3525742"/>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FF000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cxnSp>
        <p:nvCxnSpPr>
          <p:cNvPr id="316" name="直接连接符 315"/>
          <p:cNvCxnSpPr>
            <a:endCxn id="50" idx="0"/>
          </p:cNvCxnSpPr>
          <p:nvPr/>
        </p:nvCxnSpPr>
        <p:spPr bwMode="auto">
          <a:xfrm>
            <a:off x="4063906" y="1317304"/>
            <a:ext cx="18024" cy="1828818"/>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17" name="Picture 228" descr="图片768"/>
          <p:cNvPicPr>
            <a:picLocks noChangeAspect="1" noChangeArrowheads="1"/>
          </p:cNvPicPr>
          <p:nvPr/>
        </p:nvPicPr>
        <p:blipFill>
          <a:blip r:embed="rId1" cstate="print"/>
          <a:srcRect/>
          <a:stretch>
            <a:fillRect/>
          </a:stretch>
        </p:blipFill>
        <p:spPr bwMode="auto">
          <a:xfrm>
            <a:off x="3633336" y="2159953"/>
            <a:ext cx="876300" cy="517225"/>
          </a:xfrm>
          <a:prstGeom prst="rect">
            <a:avLst/>
          </a:prstGeom>
          <a:noFill/>
        </p:spPr>
      </p:pic>
      <p:pic>
        <p:nvPicPr>
          <p:cNvPr id="318" name="Picture 465" descr="图片156"/>
          <p:cNvPicPr>
            <a:picLocks noChangeAspect="1" noChangeArrowheads="1"/>
          </p:cNvPicPr>
          <p:nvPr/>
        </p:nvPicPr>
        <p:blipFill>
          <a:blip r:embed="rId2" cstate="print"/>
          <a:srcRect/>
          <a:stretch>
            <a:fillRect/>
          </a:stretch>
        </p:blipFill>
        <p:spPr bwMode="auto">
          <a:xfrm>
            <a:off x="3901077" y="1755943"/>
            <a:ext cx="373351" cy="386006"/>
          </a:xfrm>
          <a:prstGeom prst="rect">
            <a:avLst/>
          </a:prstGeom>
          <a:noFill/>
        </p:spPr>
      </p:pic>
      <p:pic>
        <p:nvPicPr>
          <p:cNvPr id="325" name="Picture 465" descr="图片156"/>
          <p:cNvPicPr>
            <a:picLocks noChangeAspect="1" noChangeArrowheads="1"/>
          </p:cNvPicPr>
          <p:nvPr/>
        </p:nvPicPr>
        <p:blipFill>
          <a:blip r:embed="rId2" cstate="print"/>
          <a:srcRect/>
          <a:stretch>
            <a:fillRect/>
          </a:stretch>
        </p:blipFill>
        <p:spPr bwMode="auto">
          <a:xfrm>
            <a:off x="3893094" y="2685220"/>
            <a:ext cx="373351" cy="386006"/>
          </a:xfrm>
          <a:prstGeom prst="rect">
            <a:avLst/>
          </a:prstGeom>
          <a:noFill/>
        </p:spPr>
      </p:pic>
      <p:cxnSp>
        <p:nvCxnSpPr>
          <p:cNvPr id="816" name="直接箭头连接符 815"/>
          <p:cNvCxnSpPr>
            <a:stCxn id="161" idx="0"/>
            <a:endCxn id="47" idx="1"/>
          </p:cNvCxnSpPr>
          <p:nvPr/>
        </p:nvCxnSpPr>
        <p:spPr bwMode="auto">
          <a:xfrm flipV="1">
            <a:off x="2540784" y="1564487"/>
            <a:ext cx="1364657" cy="2355764"/>
          </a:xfrm>
          <a:prstGeom prst="straightConnector1">
            <a:avLst/>
          </a:prstGeom>
          <a:noFill/>
          <a:ln w="12700">
            <a:solidFill>
              <a:srgbClr val="0070C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9" name="直接箭头连接符 818"/>
          <p:cNvCxnSpPr>
            <a:stCxn id="161" idx="0"/>
            <a:endCxn id="318" idx="1"/>
          </p:cNvCxnSpPr>
          <p:nvPr/>
        </p:nvCxnSpPr>
        <p:spPr bwMode="auto">
          <a:xfrm flipV="1">
            <a:off x="2540784" y="1948946"/>
            <a:ext cx="1360293" cy="1971305"/>
          </a:xfrm>
          <a:prstGeom prst="straightConnector1">
            <a:avLst/>
          </a:prstGeom>
          <a:noFill/>
          <a:ln w="12700">
            <a:solidFill>
              <a:srgbClr val="0070C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2" name="直接箭头连接符 821"/>
          <p:cNvCxnSpPr>
            <a:stCxn id="161" idx="0"/>
            <a:endCxn id="325" idx="1"/>
          </p:cNvCxnSpPr>
          <p:nvPr/>
        </p:nvCxnSpPr>
        <p:spPr bwMode="auto">
          <a:xfrm flipV="1">
            <a:off x="2540784" y="2878223"/>
            <a:ext cx="1352310" cy="1042028"/>
          </a:xfrm>
          <a:prstGeom prst="straightConnector1">
            <a:avLst/>
          </a:prstGeom>
          <a:noFill/>
          <a:ln w="12700">
            <a:solidFill>
              <a:srgbClr val="0070C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5" name="直接箭头连接符 824"/>
          <p:cNvCxnSpPr>
            <a:stCxn id="161" idx="0"/>
            <a:endCxn id="51" idx="1"/>
          </p:cNvCxnSpPr>
          <p:nvPr/>
        </p:nvCxnSpPr>
        <p:spPr bwMode="auto">
          <a:xfrm flipV="1">
            <a:off x="2540784" y="3848908"/>
            <a:ext cx="962975" cy="71343"/>
          </a:xfrm>
          <a:prstGeom prst="straightConnector1">
            <a:avLst/>
          </a:prstGeom>
          <a:noFill/>
          <a:ln w="12700">
            <a:solidFill>
              <a:srgbClr val="0070C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828" name="Picture 2355" descr="图片221"/>
          <p:cNvPicPr>
            <a:picLocks noChangeAspect="1" noChangeArrowheads="1"/>
          </p:cNvPicPr>
          <p:nvPr/>
        </p:nvPicPr>
        <p:blipFill>
          <a:blip r:embed="rId3" cstate="print"/>
          <a:srcRect/>
          <a:stretch>
            <a:fillRect/>
          </a:stretch>
        </p:blipFill>
        <p:spPr bwMode="auto">
          <a:xfrm>
            <a:off x="2343597" y="4150901"/>
            <a:ext cx="446288" cy="579849"/>
          </a:xfrm>
          <a:prstGeom prst="rect">
            <a:avLst/>
          </a:prstGeom>
          <a:noFill/>
        </p:spPr>
      </p:pic>
      <p:pic>
        <p:nvPicPr>
          <p:cNvPr id="47" name="Picture 459" descr="图片238"/>
          <p:cNvPicPr>
            <a:picLocks noChangeAspect="1" noChangeArrowheads="1"/>
          </p:cNvPicPr>
          <p:nvPr/>
        </p:nvPicPr>
        <p:blipFill>
          <a:blip r:embed="rId4" cstate="print"/>
          <a:srcRect/>
          <a:stretch>
            <a:fillRect/>
          </a:stretch>
        </p:blipFill>
        <p:spPr bwMode="auto">
          <a:xfrm>
            <a:off x="3905441" y="1375728"/>
            <a:ext cx="358139" cy="377518"/>
          </a:xfrm>
          <a:prstGeom prst="rect">
            <a:avLst/>
          </a:prstGeom>
          <a:noFill/>
        </p:spPr>
      </p:pic>
      <p:pic>
        <p:nvPicPr>
          <p:cNvPr id="48" name="Picture 725" descr="图片325"/>
          <p:cNvPicPr>
            <a:picLocks noChangeAspect="1" noChangeArrowheads="1"/>
          </p:cNvPicPr>
          <p:nvPr/>
        </p:nvPicPr>
        <p:blipFill>
          <a:blip r:embed="rId5" cstate="print"/>
          <a:srcRect/>
          <a:stretch>
            <a:fillRect/>
          </a:stretch>
        </p:blipFill>
        <p:spPr bwMode="auto">
          <a:xfrm>
            <a:off x="3798511" y="788988"/>
            <a:ext cx="566837" cy="471805"/>
          </a:xfrm>
          <a:prstGeom prst="rect">
            <a:avLst/>
          </a:prstGeom>
          <a:noFill/>
        </p:spPr>
      </p:pic>
      <p:pic>
        <p:nvPicPr>
          <p:cNvPr id="50" name="Picture 460" descr="图片239"/>
          <p:cNvPicPr>
            <a:picLocks noChangeAspect="1" noChangeArrowheads="1"/>
          </p:cNvPicPr>
          <p:nvPr/>
        </p:nvPicPr>
        <p:blipFill>
          <a:blip r:embed="rId6" cstate="print"/>
          <a:srcRect/>
          <a:stretch>
            <a:fillRect/>
          </a:stretch>
        </p:blipFill>
        <p:spPr bwMode="auto">
          <a:xfrm>
            <a:off x="3906511" y="3146122"/>
            <a:ext cx="350837" cy="364089"/>
          </a:xfrm>
          <a:prstGeom prst="rect">
            <a:avLst/>
          </a:prstGeom>
          <a:noFill/>
        </p:spPr>
      </p:pic>
      <p:pic>
        <p:nvPicPr>
          <p:cNvPr id="51" name="Picture 459" descr="图片238"/>
          <p:cNvPicPr>
            <a:picLocks noChangeAspect="1" noChangeArrowheads="1"/>
          </p:cNvPicPr>
          <p:nvPr/>
        </p:nvPicPr>
        <p:blipFill>
          <a:blip r:embed="rId4" cstate="print"/>
          <a:srcRect/>
          <a:stretch>
            <a:fillRect/>
          </a:stretch>
        </p:blipFill>
        <p:spPr bwMode="auto">
          <a:xfrm>
            <a:off x="3503759" y="3660149"/>
            <a:ext cx="358139" cy="377518"/>
          </a:xfrm>
          <a:prstGeom prst="rect">
            <a:avLst/>
          </a:prstGeom>
          <a:noFill/>
        </p:spPr>
      </p:pic>
      <p:pic>
        <p:nvPicPr>
          <p:cNvPr id="52" name="Picture 725" descr="图片325"/>
          <p:cNvPicPr>
            <a:picLocks noChangeAspect="1" noChangeArrowheads="1"/>
          </p:cNvPicPr>
          <p:nvPr/>
        </p:nvPicPr>
        <p:blipFill>
          <a:blip r:embed="rId5" cstate="print"/>
          <a:srcRect/>
          <a:stretch>
            <a:fillRect/>
          </a:stretch>
        </p:blipFill>
        <p:spPr bwMode="auto">
          <a:xfrm>
            <a:off x="3038054" y="4235133"/>
            <a:ext cx="566837" cy="471805"/>
          </a:xfrm>
          <a:prstGeom prst="rect">
            <a:avLst/>
          </a:prstGeom>
          <a:noFill/>
        </p:spPr>
      </p:pic>
      <p:pic>
        <p:nvPicPr>
          <p:cNvPr id="56" name="Picture 465" descr="图片156"/>
          <p:cNvPicPr>
            <a:picLocks noChangeAspect="1" noChangeArrowheads="1"/>
          </p:cNvPicPr>
          <p:nvPr/>
        </p:nvPicPr>
        <p:blipFill>
          <a:blip r:embed="rId2" cstate="print"/>
          <a:srcRect/>
          <a:stretch>
            <a:fillRect/>
          </a:stretch>
        </p:blipFill>
        <p:spPr bwMode="auto">
          <a:xfrm>
            <a:off x="4568009" y="3135163"/>
            <a:ext cx="373351" cy="386006"/>
          </a:xfrm>
          <a:prstGeom prst="rect">
            <a:avLst/>
          </a:prstGeom>
          <a:noFill/>
        </p:spPr>
      </p:pic>
      <p:cxnSp>
        <p:nvCxnSpPr>
          <p:cNvPr id="57" name="直接连接符 56"/>
          <p:cNvCxnSpPr>
            <a:stCxn id="56" idx="1"/>
            <a:endCxn id="50" idx="3"/>
          </p:cNvCxnSpPr>
          <p:nvPr/>
        </p:nvCxnSpPr>
        <p:spPr bwMode="auto">
          <a:xfrm flipH="1">
            <a:off x="4257348" y="3328166"/>
            <a:ext cx="310661" cy="1"/>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0" name="直接连接符 59"/>
          <p:cNvCxnSpPr>
            <a:stCxn id="51" idx="0"/>
            <a:endCxn id="50" idx="2"/>
          </p:cNvCxnSpPr>
          <p:nvPr/>
        </p:nvCxnSpPr>
        <p:spPr bwMode="auto">
          <a:xfrm flipV="1">
            <a:off x="3682829" y="3510211"/>
            <a:ext cx="399101" cy="149938"/>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 name="直接连接符 62"/>
          <p:cNvCxnSpPr>
            <a:stCxn id="52" idx="0"/>
            <a:endCxn id="51" idx="2"/>
          </p:cNvCxnSpPr>
          <p:nvPr/>
        </p:nvCxnSpPr>
        <p:spPr bwMode="auto">
          <a:xfrm flipV="1">
            <a:off x="3321473" y="4037667"/>
            <a:ext cx="361356" cy="197466"/>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68" name="Picture 459" descr="图片238"/>
          <p:cNvPicPr>
            <a:picLocks noChangeAspect="1" noChangeArrowheads="1"/>
          </p:cNvPicPr>
          <p:nvPr/>
        </p:nvPicPr>
        <p:blipFill>
          <a:blip r:embed="rId4" cstate="print"/>
          <a:srcRect/>
          <a:stretch>
            <a:fillRect/>
          </a:stretch>
        </p:blipFill>
        <p:spPr bwMode="auto">
          <a:xfrm>
            <a:off x="4683271" y="3660149"/>
            <a:ext cx="358139" cy="377518"/>
          </a:xfrm>
          <a:prstGeom prst="rect">
            <a:avLst/>
          </a:prstGeom>
          <a:noFill/>
        </p:spPr>
      </p:pic>
      <p:pic>
        <p:nvPicPr>
          <p:cNvPr id="69" name="Picture 725" descr="图片325"/>
          <p:cNvPicPr>
            <a:picLocks noChangeAspect="1" noChangeArrowheads="1"/>
          </p:cNvPicPr>
          <p:nvPr/>
        </p:nvPicPr>
        <p:blipFill>
          <a:blip r:embed="rId5" cstate="print"/>
          <a:srcRect/>
          <a:stretch>
            <a:fillRect/>
          </a:stretch>
        </p:blipFill>
        <p:spPr bwMode="auto">
          <a:xfrm>
            <a:off x="4589041" y="4235133"/>
            <a:ext cx="566837" cy="471805"/>
          </a:xfrm>
          <a:prstGeom prst="rect">
            <a:avLst/>
          </a:prstGeom>
          <a:noFill/>
        </p:spPr>
      </p:pic>
      <p:cxnSp>
        <p:nvCxnSpPr>
          <p:cNvPr id="70" name="直接连接符 69"/>
          <p:cNvCxnSpPr>
            <a:stCxn id="50" idx="2"/>
            <a:endCxn id="68" idx="0"/>
          </p:cNvCxnSpPr>
          <p:nvPr/>
        </p:nvCxnSpPr>
        <p:spPr bwMode="auto">
          <a:xfrm>
            <a:off x="4081930" y="3510211"/>
            <a:ext cx="780411" cy="149938"/>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直接连接符 72"/>
          <p:cNvCxnSpPr>
            <a:stCxn id="68" idx="2"/>
            <a:endCxn id="69" idx="0"/>
          </p:cNvCxnSpPr>
          <p:nvPr/>
        </p:nvCxnSpPr>
        <p:spPr bwMode="auto">
          <a:xfrm>
            <a:off x="4862341" y="4037667"/>
            <a:ext cx="10119" cy="197466"/>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78" name="Picture 725" descr="图片325"/>
          <p:cNvPicPr>
            <a:picLocks noChangeAspect="1" noChangeArrowheads="1"/>
          </p:cNvPicPr>
          <p:nvPr/>
        </p:nvPicPr>
        <p:blipFill>
          <a:blip r:embed="rId5" cstate="print"/>
          <a:srcRect/>
          <a:stretch>
            <a:fillRect/>
          </a:stretch>
        </p:blipFill>
        <p:spPr bwMode="auto">
          <a:xfrm>
            <a:off x="3813547" y="4235133"/>
            <a:ext cx="566837" cy="471805"/>
          </a:xfrm>
          <a:prstGeom prst="rect">
            <a:avLst/>
          </a:prstGeom>
          <a:noFill/>
        </p:spPr>
      </p:pic>
      <p:cxnSp>
        <p:nvCxnSpPr>
          <p:cNvPr id="79" name="直接连接符 78"/>
          <p:cNvCxnSpPr>
            <a:stCxn id="78" idx="0"/>
            <a:endCxn id="51" idx="2"/>
          </p:cNvCxnSpPr>
          <p:nvPr/>
        </p:nvCxnSpPr>
        <p:spPr bwMode="auto">
          <a:xfrm flipH="1" flipV="1">
            <a:off x="3682829" y="4037667"/>
            <a:ext cx="414137" cy="197466"/>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5" name="任意多边形 84"/>
          <p:cNvSpPr/>
          <p:nvPr/>
        </p:nvSpPr>
        <p:spPr bwMode="auto">
          <a:xfrm>
            <a:off x="3411775" y="3851275"/>
            <a:ext cx="533400" cy="336550"/>
          </a:xfrm>
          <a:custGeom>
            <a:avLst/>
            <a:gdLst>
              <a:gd name="connsiteX0" fmla="*/ 0 w 831850"/>
              <a:gd name="connsiteY0" fmla="*/ 314325 h 333375"/>
              <a:gd name="connsiteX1" fmla="*/ 320675 w 831850"/>
              <a:gd name="connsiteY1" fmla="*/ 3175 h 333375"/>
              <a:gd name="connsiteX2" fmla="*/ 831850 w 831850"/>
              <a:gd name="connsiteY2" fmla="*/ 333375 h 333375"/>
              <a:gd name="connsiteX0-1" fmla="*/ 0 w 831850"/>
              <a:gd name="connsiteY0-2" fmla="*/ 317500 h 336550"/>
              <a:gd name="connsiteX1-3" fmla="*/ 427322 w 831850"/>
              <a:gd name="connsiteY1-4" fmla="*/ 3175 h 336550"/>
              <a:gd name="connsiteX2-5" fmla="*/ 831850 w 831850"/>
              <a:gd name="connsiteY2-6" fmla="*/ 336550 h 336550"/>
            </a:gdLst>
            <a:ahLst/>
            <a:cxnLst>
              <a:cxn ang="0">
                <a:pos x="connsiteX0-1" y="connsiteY0-2"/>
              </a:cxn>
              <a:cxn ang="0">
                <a:pos x="connsiteX1-3" y="connsiteY1-4"/>
              </a:cxn>
              <a:cxn ang="0">
                <a:pos x="connsiteX2-5" y="connsiteY2-6"/>
              </a:cxn>
            </a:cxnLst>
            <a:rect l="l" t="t" r="r" b="b"/>
            <a:pathLst>
              <a:path w="831850" h="336550">
                <a:moveTo>
                  <a:pt x="0" y="317500"/>
                </a:moveTo>
                <a:cubicBezTo>
                  <a:pt x="91016" y="160337"/>
                  <a:pt x="288680" y="0"/>
                  <a:pt x="427322" y="3175"/>
                </a:cubicBezTo>
                <a:cubicBezTo>
                  <a:pt x="565964" y="6350"/>
                  <a:pt x="645583" y="173037"/>
                  <a:pt x="831850" y="336550"/>
                </a:cubicBezTo>
              </a:path>
            </a:pathLst>
          </a:custGeom>
          <a:noFill/>
          <a:ln w="12700">
            <a:solidFill>
              <a:srgbClr val="7030A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86" name="任意多边形 85"/>
          <p:cNvSpPr/>
          <p:nvPr/>
        </p:nvSpPr>
        <p:spPr bwMode="auto">
          <a:xfrm>
            <a:off x="3788491" y="3206221"/>
            <a:ext cx="1199141" cy="997479"/>
          </a:xfrm>
          <a:custGeom>
            <a:avLst/>
            <a:gdLst>
              <a:gd name="connsiteX0" fmla="*/ 1190625 w 1190625"/>
              <a:gd name="connsiteY0" fmla="*/ 1002242 h 1008592"/>
              <a:gd name="connsiteX1" fmla="*/ 1063625 w 1190625"/>
              <a:gd name="connsiteY1" fmla="*/ 608542 h 1008592"/>
              <a:gd name="connsiteX2" fmla="*/ 454025 w 1190625"/>
              <a:gd name="connsiteY2" fmla="*/ 316442 h 1008592"/>
              <a:gd name="connsiteX3" fmla="*/ 892175 w 1190625"/>
              <a:gd name="connsiteY3" fmla="*/ 138642 h 1008592"/>
              <a:gd name="connsiteX4" fmla="*/ 282575 w 1190625"/>
              <a:gd name="connsiteY4" fmla="*/ 75142 h 1008592"/>
              <a:gd name="connsiteX5" fmla="*/ 9525 w 1190625"/>
              <a:gd name="connsiteY5" fmla="*/ 589492 h 1008592"/>
              <a:gd name="connsiteX6" fmla="*/ 339725 w 1190625"/>
              <a:gd name="connsiteY6" fmla="*/ 1008592 h 1008592"/>
              <a:gd name="connsiteX0-1" fmla="*/ 1130300 w 1130300"/>
              <a:gd name="connsiteY0-2" fmla="*/ 1000654 h 1007004"/>
              <a:gd name="connsiteX1-3" fmla="*/ 1003300 w 1130300"/>
              <a:gd name="connsiteY1-4" fmla="*/ 606954 h 1007004"/>
              <a:gd name="connsiteX2-5" fmla="*/ 393700 w 1130300"/>
              <a:gd name="connsiteY2-6" fmla="*/ 314854 h 1007004"/>
              <a:gd name="connsiteX3-7" fmla="*/ 831850 w 1130300"/>
              <a:gd name="connsiteY3-8" fmla="*/ 137054 h 1007004"/>
              <a:gd name="connsiteX4-9" fmla="*/ 222250 w 1130300"/>
              <a:gd name="connsiteY4-10" fmla="*/ 73554 h 1007004"/>
              <a:gd name="connsiteX5-11" fmla="*/ 9525 w 1130300"/>
              <a:gd name="connsiteY5-12" fmla="*/ 578379 h 1007004"/>
              <a:gd name="connsiteX6-13" fmla="*/ 279400 w 1130300"/>
              <a:gd name="connsiteY6-14" fmla="*/ 1007004 h 1007004"/>
              <a:gd name="connsiteX0-15" fmla="*/ 1130300 w 1130300"/>
              <a:gd name="connsiteY0-16" fmla="*/ 1000654 h 1007004"/>
              <a:gd name="connsiteX1-17" fmla="*/ 1003300 w 1130300"/>
              <a:gd name="connsiteY1-18" fmla="*/ 606954 h 1007004"/>
              <a:gd name="connsiteX2-19" fmla="*/ 393700 w 1130300"/>
              <a:gd name="connsiteY2-20" fmla="*/ 314854 h 1007004"/>
              <a:gd name="connsiteX3-21" fmla="*/ 831850 w 1130300"/>
              <a:gd name="connsiteY3-22" fmla="*/ 137054 h 1007004"/>
              <a:gd name="connsiteX4-23" fmla="*/ 222250 w 1130300"/>
              <a:gd name="connsiteY4-24" fmla="*/ 73554 h 1007004"/>
              <a:gd name="connsiteX5-25" fmla="*/ 9525 w 1130300"/>
              <a:gd name="connsiteY5-26" fmla="*/ 578379 h 1007004"/>
              <a:gd name="connsiteX6-27" fmla="*/ 279400 w 1130300"/>
              <a:gd name="connsiteY6-28" fmla="*/ 1007004 h 1007004"/>
              <a:gd name="connsiteX0-29" fmla="*/ 1130300 w 1137708"/>
              <a:gd name="connsiteY0-30" fmla="*/ 1000654 h 1007004"/>
              <a:gd name="connsiteX1-31" fmla="*/ 1003300 w 1137708"/>
              <a:gd name="connsiteY1-32" fmla="*/ 606954 h 1007004"/>
              <a:gd name="connsiteX2-33" fmla="*/ 323850 w 1137708"/>
              <a:gd name="connsiteY2-34" fmla="*/ 273579 h 1007004"/>
              <a:gd name="connsiteX3-35" fmla="*/ 831850 w 1137708"/>
              <a:gd name="connsiteY3-36" fmla="*/ 137054 h 1007004"/>
              <a:gd name="connsiteX4-37" fmla="*/ 222250 w 1137708"/>
              <a:gd name="connsiteY4-38" fmla="*/ 73554 h 1007004"/>
              <a:gd name="connsiteX5-39" fmla="*/ 9525 w 1137708"/>
              <a:gd name="connsiteY5-40" fmla="*/ 578379 h 1007004"/>
              <a:gd name="connsiteX6-41" fmla="*/ 279400 w 1137708"/>
              <a:gd name="connsiteY6-42" fmla="*/ 1007004 h 1007004"/>
              <a:gd name="connsiteX0-43" fmla="*/ 1130300 w 1137708"/>
              <a:gd name="connsiteY0-44" fmla="*/ 1000654 h 1007004"/>
              <a:gd name="connsiteX1-45" fmla="*/ 1003300 w 1137708"/>
              <a:gd name="connsiteY1-46" fmla="*/ 606954 h 1007004"/>
              <a:gd name="connsiteX2-47" fmla="*/ 323850 w 1137708"/>
              <a:gd name="connsiteY2-48" fmla="*/ 273579 h 1007004"/>
              <a:gd name="connsiteX3-49" fmla="*/ 831850 w 1137708"/>
              <a:gd name="connsiteY3-50" fmla="*/ 137054 h 1007004"/>
              <a:gd name="connsiteX4-51" fmla="*/ 222250 w 1137708"/>
              <a:gd name="connsiteY4-52" fmla="*/ 73554 h 1007004"/>
              <a:gd name="connsiteX5-53" fmla="*/ 9525 w 1137708"/>
              <a:gd name="connsiteY5-54" fmla="*/ 578379 h 1007004"/>
              <a:gd name="connsiteX6-55" fmla="*/ 279400 w 1137708"/>
              <a:gd name="connsiteY6-56" fmla="*/ 1007004 h 1007004"/>
              <a:gd name="connsiteX0-57" fmla="*/ 1131351 w 1138759"/>
              <a:gd name="connsiteY0-58" fmla="*/ 991129 h 997479"/>
              <a:gd name="connsiteX1-59" fmla="*/ 1004351 w 1138759"/>
              <a:gd name="connsiteY1-60" fmla="*/ 597429 h 997479"/>
              <a:gd name="connsiteX2-61" fmla="*/ 324901 w 1138759"/>
              <a:gd name="connsiteY2-62" fmla="*/ 264054 h 997479"/>
              <a:gd name="connsiteX3-63" fmla="*/ 832901 w 1138759"/>
              <a:gd name="connsiteY3-64" fmla="*/ 127529 h 997479"/>
              <a:gd name="connsiteX4-65" fmla="*/ 343906 w 1138759"/>
              <a:gd name="connsiteY4-66" fmla="*/ 73554 h 997479"/>
              <a:gd name="connsiteX5-67" fmla="*/ 10576 w 1138759"/>
              <a:gd name="connsiteY5-68" fmla="*/ 568854 h 997479"/>
              <a:gd name="connsiteX6-69" fmla="*/ 280451 w 1138759"/>
              <a:gd name="connsiteY6-70" fmla="*/ 997479 h 997479"/>
              <a:gd name="connsiteX0-71" fmla="*/ 1131351 w 1138759"/>
              <a:gd name="connsiteY0-72" fmla="*/ 991129 h 997479"/>
              <a:gd name="connsiteX1-73" fmla="*/ 1004351 w 1138759"/>
              <a:gd name="connsiteY1-74" fmla="*/ 597429 h 997479"/>
              <a:gd name="connsiteX2-75" fmla="*/ 324901 w 1138759"/>
              <a:gd name="connsiteY2-76" fmla="*/ 264054 h 997479"/>
              <a:gd name="connsiteX3-77" fmla="*/ 832901 w 1138759"/>
              <a:gd name="connsiteY3-78" fmla="*/ 127529 h 997479"/>
              <a:gd name="connsiteX4-79" fmla="*/ 343906 w 1138759"/>
              <a:gd name="connsiteY4-80" fmla="*/ 73554 h 997479"/>
              <a:gd name="connsiteX5-81" fmla="*/ 10576 w 1138759"/>
              <a:gd name="connsiteY5-82" fmla="*/ 568854 h 997479"/>
              <a:gd name="connsiteX6-83" fmla="*/ 280451 w 1138759"/>
              <a:gd name="connsiteY6-84" fmla="*/ 997479 h 99747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138759" h="997479">
                <a:moveTo>
                  <a:pt x="1131351" y="991129"/>
                </a:moveTo>
                <a:cubicBezTo>
                  <a:pt x="1129234" y="851429"/>
                  <a:pt x="1138759" y="718608"/>
                  <a:pt x="1004351" y="597429"/>
                </a:cubicBezTo>
                <a:cubicBezTo>
                  <a:pt x="869943" y="476250"/>
                  <a:pt x="353476" y="342371"/>
                  <a:pt x="324901" y="264054"/>
                </a:cubicBezTo>
                <a:cubicBezTo>
                  <a:pt x="296326" y="185737"/>
                  <a:pt x="838779" y="200554"/>
                  <a:pt x="832901" y="127529"/>
                </a:cubicBezTo>
                <a:cubicBezTo>
                  <a:pt x="827023" y="54504"/>
                  <a:pt x="480960" y="0"/>
                  <a:pt x="343906" y="73554"/>
                </a:cubicBezTo>
                <a:cubicBezTo>
                  <a:pt x="206852" y="147108"/>
                  <a:pt x="21152" y="414867"/>
                  <a:pt x="10576" y="568854"/>
                </a:cubicBezTo>
                <a:cubicBezTo>
                  <a:pt x="0" y="722841"/>
                  <a:pt x="120113" y="865716"/>
                  <a:pt x="280451" y="997479"/>
                </a:cubicBezTo>
              </a:path>
            </a:pathLst>
          </a:custGeom>
          <a:noFill/>
          <a:ln w="12700">
            <a:solidFill>
              <a:srgbClr val="FF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87" name="任意多边形 86"/>
          <p:cNvSpPr/>
          <p:nvPr/>
        </p:nvSpPr>
        <p:spPr bwMode="auto">
          <a:xfrm>
            <a:off x="3310174" y="1314450"/>
            <a:ext cx="647700" cy="2819400"/>
          </a:xfrm>
          <a:custGeom>
            <a:avLst/>
            <a:gdLst>
              <a:gd name="connsiteX0" fmla="*/ 647700 w 647700"/>
              <a:gd name="connsiteY0" fmla="*/ 0 h 2819400"/>
              <a:gd name="connsiteX1" fmla="*/ 552450 w 647700"/>
              <a:gd name="connsiteY1" fmla="*/ 1962150 h 2819400"/>
              <a:gd name="connsiteX2" fmla="*/ 266700 w 647700"/>
              <a:gd name="connsiteY2" fmla="*/ 2406650 h 2819400"/>
              <a:gd name="connsiteX3" fmla="*/ 0 w 647700"/>
              <a:gd name="connsiteY3" fmla="*/ 2819400 h 2819400"/>
              <a:gd name="connsiteX0-1" fmla="*/ 647700 w 647700"/>
              <a:gd name="connsiteY0-2" fmla="*/ 0 h 2819400"/>
              <a:gd name="connsiteX1-3" fmla="*/ 552450 w 647700"/>
              <a:gd name="connsiteY1-4" fmla="*/ 1962150 h 2819400"/>
              <a:gd name="connsiteX2-5" fmla="*/ 266700 w 647700"/>
              <a:gd name="connsiteY2-6" fmla="*/ 2406650 h 2819400"/>
              <a:gd name="connsiteX3-7" fmla="*/ 0 w 647700"/>
              <a:gd name="connsiteY3-8" fmla="*/ 2819400 h 2819400"/>
              <a:gd name="connsiteX0-9" fmla="*/ 647700 w 657225"/>
              <a:gd name="connsiteY0-10" fmla="*/ 0 h 2819400"/>
              <a:gd name="connsiteX1-11" fmla="*/ 593725 w 657225"/>
              <a:gd name="connsiteY1-12" fmla="*/ 1949450 h 2819400"/>
              <a:gd name="connsiteX2-13" fmla="*/ 266700 w 657225"/>
              <a:gd name="connsiteY2-14" fmla="*/ 2406650 h 2819400"/>
              <a:gd name="connsiteX3-15" fmla="*/ 0 w 657225"/>
              <a:gd name="connsiteY3-16" fmla="*/ 2819400 h 2819400"/>
              <a:gd name="connsiteX0-17" fmla="*/ 647700 w 647700"/>
              <a:gd name="connsiteY0-18" fmla="*/ 0 h 2819400"/>
              <a:gd name="connsiteX1-19" fmla="*/ 593725 w 647700"/>
              <a:gd name="connsiteY1-20" fmla="*/ 1949450 h 2819400"/>
              <a:gd name="connsiteX2-21" fmla="*/ 266700 w 647700"/>
              <a:gd name="connsiteY2-22" fmla="*/ 2406650 h 2819400"/>
              <a:gd name="connsiteX3-23" fmla="*/ 0 w 647700"/>
              <a:gd name="connsiteY3-24" fmla="*/ 2819400 h 2819400"/>
              <a:gd name="connsiteX0-25" fmla="*/ 647700 w 647700"/>
              <a:gd name="connsiteY0-26" fmla="*/ 0 h 2819400"/>
              <a:gd name="connsiteX1-27" fmla="*/ 622300 w 647700"/>
              <a:gd name="connsiteY1-28" fmla="*/ 1939925 h 2819400"/>
              <a:gd name="connsiteX2-29" fmla="*/ 266700 w 647700"/>
              <a:gd name="connsiteY2-30" fmla="*/ 2406650 h 2819400"/>
              <a:gd name="connsiteX3-31" fmla="*/ 0 w 647700"/>
              <a:gd name="connsiteY3-32" fmla="*/ 2819400 h 2819400"/>
            </a:gdLst>
            <a:ahLst/>
            <a:cxnLst>
              <a:cxn ang="0">
                <a:pos x="connsiteX0-1" y="connsiteY0-2"/>
              </a:cxn>
              <a:cxn ang="0">
                <a:pos x="connsiteX1-3" y="connsiteY1-4"/>
              </a:cxn>
              <a:cxn ang="0">
                <a:pos x="connsiteX2-5" y="connsiteY2-6"/>
              </a:cxn>
              <a:cxn ang="0">
                <a:pos x="connsiteX3-7" y="connsiteY3-8"/>
              </a:cxn>
            </a:cxnLst>
            <a:rect l="l" t="t" r="r" b="b"/>
            <a:pathLst>
              <a:path w="647700" h="2819400">
                <a:moveTo>
                  <a:pt x="647700" y="0"/>
                </a:moveTo>
                <a:cubicBezTo>
                  <a:pt x="631825" y="780521"/>
                  <a:pt x="647700" y="1795992"/>
                  <a:pt x="622300" y="1939925"/>
                </a:cubicBezTo>
                <a:cubicBezTo>
                  <a:pt x="596900" y="2083858"/>
                  <a:pt x="370417" y="2260071"/>
                  <a:pt x="266700" y="2406650"/>
                </a:cubicBezTo>
                <a:cubicBezTo>
                  <a:pt x="162983" y="2553229"/>
                  <a:pt x="88900" y="2681817"/>
                  <a:pt x="0" y="2819400"/>
                </a:cubicBezTo>
              </a:path>
            </a:pathLst>
          </a:custGeom>
          <a:noFill/>
          <a:ln w="12700">
            <a:solidFill>
              <a:srgbClr val="00B05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88" name="乘号 87"/>
          <p:cNvSpPr/>
          <p:nvPr/>
        </p:nvSpPr>
        <p:spPr bwMode="auto">
          <a:xfrm>
            <a:off x="4498078" y="3211708"/>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sp>
        <p:nvSpPr>
          <p:cNvPr id="89" name="乘号 88"/>
          <p:cNvSpPr/>
          <p:nvPr/>
        </p:nvSpPr>
        <p:spPr bwMode="auto">
          <a:xfrm>
            <a:off x="3511107" y="3755994"/>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sp>
        <p:nvSpPr>
          <p:cNvPr id="90" name="乘号 89"/>
          <p:cNvSpPr/>
          <p:nvPr/>
        </p:nvSpPr>
        <p:spPr bwMode="auto">
          <a:xfrm>
            <a:off x="3786879" y="2747251"/>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sp>
        <p:nvSpPr>
          <p:cNvPr id="91" name="乘号 90"/>
          <p:cNvSpPr/>
          <p:nvPr/>
        </p:nvSpPr>
        <p:spPr bwMode="auto">
          <a:xfrm>
            <a:off x="3794136" y="1854623"/>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sp>
        <p:nvSpPr>
          <p:cNvPr id="92" name="TextBox 91"/>
          <p:cNvSpPr txBox="1"/>
          <p:nvPr/>
        </p:nvSpPr>
        <p:spPr>
          <a:xfrm>
            <a:off x="4493165" y="2727473"/>
            <a:ext cx="569609"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核心防火墙</a:t>
            </a:r>
            <a:endParaRPr lang="zh-CN" altLang="en-US" sz="1000" kern="0" dirty="0">
              <a:solidFill>
                <a:sysClr val="windowText" lastClr="000000"/>
              </a:solidFill>
            </a:endParaRPr>
          </a:p>
        </p:txBody>
      </p:sp>
      <p:sp>
        <p:nvSpPr>
          <p:cNvPr id="93" name="TextBox 92"/>
          <p:cNvSpPr txBox="1"/>
          <p:nvPr/>
        </p:nvSpPr>
        <p:spPr>
          <a:xfrm>
            <a:off x="2896140" y="3635523"/>
            <a:ext cx="668034"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认证交换机</a:t>
            </a:r>
            <a:endParaRPr lang="zh-CN" altLang="en-US" sz="1000" kern="0" dirty="0">
              <a:solidFill>
                <a:sysClr val="windowText" lastClr="000000"/>
              </a:solidFill>
            </a:endParaRPr>
          </a:p>
        </p:txBody>
      </p:sp>
      <p:cxnSp>
        <p:nvCxnSpPr>
          <p:cNvPr id="95" name="直接箭头连接符 94"/>
          <p:cNvCxnSpPr>
            <a:stCxn id="161" idx="0"/>
            <a:endCxn id="56" idx="2"/>
          </p:cNvCxnSpPr>
          <p:nvPr/>
        </p:nvCxnSpPr>
        <p:spPr bwMode="auto">
          <a:xfrm flipV="1">
            <a:off x="2540784" y="3521169"/>
            <a:ext cx="2213901" cy="399082"/>
          </a:xfrm>
          <a:prstGeom prst="straightConnector1">
            <a:avLst/>
          </a:prstGeom>
          <a:noFill/>
          <a:ln w="12700">
            <a:solidFill>
              <a:srgbClr val="0070C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ransition advClick="0" advTm="8000">
    <p:fade thruBlk="1"/>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 name="Picture 459" descr="图片238"/>
          <p:cNvPicPr>
            <a:picLocks noChangeAspect="1" noChangeArrowheads="1"/>
          </p:cNvPicPr>
          <p:nvPr/>
        </p:nvPicPr>
        <p:blipFill>
          <a:blip r:embed="rId1" cstate="print"/>
          <a:srcRect/>
          <a:stretch>
            <a:fillRect/>
          </a:stretch>
        </p:blipFill>
        <p:spPr bwMode="auto">
          <a:xfrm>
            <a:off x="5108721" y="3615699"/>
            <a:ext cx="358139" cy="377518"/>
          </a:xfrm>
          <a:prstGeom prst="rect">
            <a:avLst/>
          </a:prstGeom>
          <a:noFill/>
        </p:spPr>
      </p:pic>
      <p:cxnSp>
        <p:nvCxnSpPr>
          <p:cNvPr id="211" name="直接连接符 210"/>
          <p:cNvCxnSpPr>
            <a:stCxn id="82" idx="2"/>
          </p:cNvCxnSpPr>
          <p:nvPr/>
        </p:nvCxnSpPr>
        <p:spPr bwMode="auto">
          <a:xfrm flipH="1">
            <a:off x="5251557" y="2802427"/>
            <a:ext cx="1" cy="756664"/>
          </a:xfrm>
          <a:prstGeom prst="line">
            <a:avLst/>
          </a:prstGeom>
          <a:ln w="19050">
            <a:solidFill>
              <a:schemeClr val="tx1"/>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pic>
        <p:nvPicPr>
          <p:cNvPr id="84" name="Picture 3169" descr="图片289"/>
          <p:cNvPicPr>
            <a:picLocks noChangeAspect="1" noChangeArrowheads="1"/>
          </p:cNvPicPr>
          <p:nvPr/>
        </p:nvPicPr>
        <p:blipFill>
          <a:blip r:embed="rId2" cstate="print"/>
          <a:srcRect/>
          <a:stretch>
            <a:fillRect/>
          </a:stretch>
        </p:blipFill>
        <p:spPr bwMode="auto">
          <a:xfrm>
            <a:off x="5121382" y="2991234"/>
            <a:ext cx="265112" cy="415110"/>
          </a:xfrm>
          <a:prstGeom prst="rect">
            <a:avLst/>
          </a:prstGeom>
          <a:noFill/>
        </p:spPr>
      </p:pic>
      <p:pic>
        <p:nvPicPr>
          <p:cNvPr id="90" name="Picture 465" descr="图片156"/>
          <p:cNvPicPr>
            <a:picLocks noChangeAspect="1" noChangeArrowheads="1"/>
          </p:cNvPicPr>
          <p:nvPr/>
        </p:nvPicPr>
        <p:blipFill>
          <a:blip r:embed="rId3" cstate="print"/>
          <a:srcRect/>
          <a:stretch>
            <a:fillRect/>
          </a:stretch>
        </p:blipFill>
        <p:spPr bwMode="auto">
          <a:xfrm>
            <a:off x="5720972" y="3005786"/>
            <a:ext cx="373351" cy="386006"/>
          </a:xfrm>
          <a:prstGeom prst="rect">
            <a:avLst/>
          </a:prstGeom>
          <a:noFill/>
        </p:spPr>
      </p:pic>
      <p:pic>
        <p:nvPicPr>
          <p:cNvPr id="92" name="Picture 465" descr="图片156"/>
          <p:cNvPicPr>
            <a:picLocks noChangeAspect="1" noChangeArrowheads="1"/>
          </p:cNvPicPr>
          <p:nvPr/>
        </p:nvPicPr>
        <p:blipFill>
          <a:blip r:embed="rId3" cstate="print"/>
          <a:srcRect/>
          <a:stretch>
            <a:fillRect/>
          </a:stretch>
        </p:blipFill>
        <p:spPr bwMode="auto">
          <a:xfrm>
            <a:off x="4416047" y="3005786"/>
            <a:ext cx="373351" cy="386006"/>
          </a:xfrm>
          <a:prstGeom prst="rect">
            <a:avLst/>
          </a:prstGeom>
          <a:noFill/>
        </p:spPr>
      </p:pic>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工作流程：用户流量安全防护</a:t>
            </a:r>
            <a:endParaRPr lang="zh-CN" altLang="en-US" dirty="0">
              <a:latin typeface="微软雅黑" panose="020B0503020204020204" pitchFamily="34" charset="-122"/>
              <a:ea typeface="微软雅黑" panose="020B0503020204020204" pitchFamily="34" charset="-122"/>
            </a:endParaRPr>
          </a:p>
        </p:txBody>
      </p:sp>
      <p:sp>
        <p:nvSpPr>
          <p:cNvPr id="161" name="TextBox 160"/>
          <p:cNvSpPr txBox="1"/>
          <p:nvPr/>
        </p:nvSpPr>
        <p:spPr>
          <a:xfrm>
            <a:off x="2774765" y="3427560"/>
            <a:ext cx="608012"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认证点交换机</a:t>
            </a:r>
            <a:endParaRPr lang="zh-CN" altLang="en-US" sz="1000" kern="0" dirty="0">
              <a:solidFill>
                <a:sysClr val="windowText" lastClr="000000"/>
              </a:solidFill>
            </a:endParaRPr>
          </a:p>
        </p:txBody>
      </p:sp>
      <p:cxnSp>
        <p:nvCxnSpPr>
          <p:cNvPr id="203" name="直接连接符 202"/>
          <p:cNvCxnSpPr>
            <a:stCxn id="84" idx="1"/>
            <a:endCxn id="92" idx="3"/>
          </p:cNvCxnSpPr>
          <p:nvPr/>
        </p:nvCxnSpPr>
        <p:spPr bwMode="auto">
          <a:xfrm flipH="1">
            <a:off x="4789398" y="3198789"/>
            <a:ext cx="331984" cy="0"/>
          </a:xfrm>
          <a:prstGeom prst="line">
            <a:avLst/>
          </a:prstGeom>
          <a:ln w="19050">
            <a:solidFill>
              <a:schemeClr val="tx1"/>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cxnSp>
        <p:nvCxnSpPr>
          <p:cNvPr id="212" name="直接连接符 211"/>
          <p:cNvCxnSpPr/>
          <p:nvPr/>
        </p:nvCxnSpPr>
        <p:spPr bwMode="auto">
          <a:xfrm>
            <a:off x="5025839" y="1795463"/>
            <a:ext cx="0" cy="534987"/>
          </a:xfrm>
          <a:prstGeom prst="line">
            <a:avLst/>
          </a:prstGeom>
          <a:ln w="19050">
            <a:solidFill>
              <a:schemeClr val="tx1"/>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cxnSp>
        <p:nvCxnSpPr>
          <p:cNvPr id="214" name="直接连接符 213"/>
          <p:cNvCxnSpPr/>
          <p:nvPr/>
        </p:nvCxnSpPr>
        <p:spPr bwMode="auto">
          <a:xfrm>
            <a:off x="3806639" y="1795463"/>
            <a:ext cx="0" cy="534987"/>
          </a:xfrm>
          <a:prstGeom prst="line">
            <a:avLst/>
          </a:prstGeom>
          <a:ln w="19050">
            <a:solidFill>
              <a:schemeClr val="tx1"/>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cxnSp>
        <p:nvCxnSpPr>
          <p:cNvPr id="215" name="直接连接符 214"/>
          <p:cNvCxnSpPr>
            <a:stCxn id="78" idx="2"/>
            <a:endCxn id="45" idx="0"/>
          </p:cNvCxnSpPr>
          <p:nvPr/>
        </p:nvCxnSpPr>
        <p:spPr bwMode="auto">
          <a:xfrm flipH="1">
            <a:off x="3646316" y="2874817"/>
            <a:ext cx="5519" cy="629757"/>
          </a:xfrm>
          <a:prstGeom prst="line">
            <a:avLst/>
          </a:prstGeom>
          <a:ln w="19050">
            <a:solidFill>
              <a:schemeClr val="tx1"/>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sp>
        <p:nvSpPr>
          <p:cNvPr id="217" name="TextBox 216"/>
          <p:cNvSpPr txBox="1"/>
          <p:nvPr/>
        </p:nvSpPr>
        <p:spPr>
          <a:xfrm>
            <a:off x="4224454" y="2776685"/>
            <a:ext cx="801439"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安全设备</a:t>
            </a:r>
            <a:endParaRPr lang="zh-CN" altLang="en-US" sz="1000" kern="0" dirty="0">
              <a:solidFill>
                <a:sysClr val="windowText" lastClr="000000"/>
              </a:solidFill>
            </a:endParaRPr>
          </a:p>
        </p:txBody>
      </p:sp>
      <p:grpSp>
        <p:nvGrpSpPr>
          <p:cNvPr id="3" name="组合 225"/>
          <p:cNvGrpSpPr/>
          <p:nvPr/>
        </p:nvGrpSpPr>
        <p:grpSpPr>
          <a:xfrm>
            <a:off x="6188892" y="1905000"/>
            <a:ext cx="2621274" cy="1326667"/>
            <a:chOff x="76200" y="248134"/>
            <a:chExt cx="2857515" cy="1326667"/>
          </a:xfrm>
        </p:grpSpPr>
        <p:sp>
          <p:nvSpPr>
            <p:cNvPr id="227" name="矩形 226"/>
            <p:cNvSpPr/>
            <p:nvPr/>
          </p:nvSpPr>
          <p:spPr bwMode="auto">
            <a:xfrm>
              <a:off x="225511" y="248134"/>
              <a:ext cx="2708204" cy="1326667"/>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44000" tIns="45720" rIns="72000" bIns="45720" numCol="1" rtlCol="0" anchor="t" anchorCtr="0" compatLnSpc="1"/>
            <a:lstStyle/>
            <a:p>
              <a:pPr>
                <a:buClr>
                  <a:srgbClr val="CC9900"/>
                </a:buClr>
              </a:pPr>
              <a:r>
                <a:rPr lang="zh-CN" altLang="en-US" sz="1000" b="1" dirty="0" smtClean="0">
                  <a:solidFill>
                    <a:prstClr val="black"/>
                  </a:solidFill>
                  <a:latin typeface="华文细黑"/>
                  <a:ea typeface="华文细黑"/>
                </a:rPr>
                <a:t>园区基于组对流量进行</a:t>
              </a:r>
              <a:r>
                <a:rPr lang="en-US" altLang="zh-CN" sz="1000" b="1" dirty="0" smtClean="0">
                  <a:solidFill>
                    <a:prstClr val="black"/>
                  </a:solidFill>
                  <a:latin typeface="华文细黑"/>
                  <a:ea typeface="华文细黑"/>
                </a:rPr>
                <a:t>MSV</a:t>
              </a:r>
              <a:r>
                <a:rPr lang="zh-CN" altLang="en-US" sz="1000" b="1" dirty="0" smtClean="0">
                  <a:solidFill>
                    <a:prstClr val="black"/>
                  </a:solidFill>
                  <a:latin typeface="华文细黑"/>
                  <a:ea typeface="华文细黑"/>
                </a:rPr>
                <a:t>多业务编排</a:t>
              </a:r>
              <a:endParaRPr lang="en-US" altLang="zh-CN" sz="1000" b="1" dirty="0" smtClean="0">
                <a:solidFill>
                  <a:prstClr val="black"/>
                </a:solidFill>
                <a:latin typeface="华文细黑"/>
                <a:ea typeface="华文细黑"/>
              </a:endParaRPr>
            </a:p>
            <a:p>
              <a:pPr>
                <a:buClr>
                  <a:srgbClr val="CC9900"/>
                </a:buClr>
              </a:pPr>
              <a:r>
                <a:rPr lang="zh-CN" altLang="en-US" sz="1000" dirty="0" smtClean="0">
                  <a:solidFill>
                    <a:prstClr val="black"/>
                  </a:solidFill>
                  <a:latin typeface="华文细黑"/>
                  <a:ea typeface="华文细黑"/>
                </a:rPr>
                <a:t>结合敏捷园区中的</a:t>
              </a:r>
              <a:r>
                <a:rPr lang="en-US" altLang="zh-CN" sz="1000" dirty="0" smtClean="0">
                  <a:solidFill>
                    <a:prstClr val="black"/>
                  </a:solidFill>
                  <a:latin typeface="华文细黑"/>
                  <a:ea typeface="华文细黑"/>
                </a:rPr>
                <a:t>MSV</a:t>
              </a:r>
              <a:r>
                <a:rPr lang="zh-CN" altLang="en-US" sz="1000" dirty="0" smtClean="0">
                  <a:solidFill>
                    <a:prstClr val="black"/>
                  </a:solidFill>
                  <a:latin typeface="华文细黑"/>
                  <a:ea typeface="华文细黑"/>
                </a:rPr>
                <a:t>多业务编排方案，可以实现在认证点交换机上对特定组流量按照指定的编排顺序进行流量调度。</a:t>
              </a:r>
              <a:endParaRPr lang="en-US" altLang="zh-CN" sz="1000" dirty="0" smtClean="0">
                <a:solidFill>
                  <a:prstClr val="black"/>
                </a:solidFill>
                <a:latin typeface="华文细黑"/>
                <a:ea typeface="华文细黑"/>
              </a:endParaRPr>
            </a:p>
            <a:p>
              <a:pPr>
                <a:buClr>
                  <a:srgbClr val="CC9900"/>
                </a:buClr>
              </a:pPr>
              <a:r>
                <a:rPr lang="zh-CN" altLang="en-US" sz="1000" dirty="0" smtClean="0">
                  <a:solidFill>
                    <a:prstClr val="black"/>
                  </a:solidFill>
                  <a:latin typeface="华文细黑"/>
                  <a:ea typeface="华文细黑"/>
                </a:rPr>
                <a:t>在</a:t>
              </a:r>
              <a:r>
                <a:rPr lang="en-US" altLang="zh-CN" sz="1000" dirty="0" smtClean="0">
                  <a:solidFill>
                    <a:prstClr val="black"/>
                  </a:solidFill>
                  <a:latin typeface="华文细黑"/>
                  <a:ea typeface="华文细黑"/>
                </a:rPr>
                <a:t>Controller</a:t>
              </a:r>
              <a:r>
                <a:rPr lang="zh-CN" altLang="en-US" sz="1000" dirty="0" smtClean="0">
                  <a:solidFill>
                    <a:prstClr val="black"/>
                  </a:solidFill>
                  <a:latin typeface="华文细黑"/>
                  <a:ea typeface="华文细黑"/>
                </a:rPr>
                <a:t>中配置基于组的</a:t>
              </a:r>
              <a:r>
                <a:rPr lang="en-US" altLang="zh-CN" sz="1000" dirty="0" smtClean="0">
                  <a:solidFill>
                    <a:prstClr val="black"/>
                  </a:solidFill>
                  <a:latin typeface="华文细黑"/>
                  <a:ea typeface="华文细黑"/>
                </a:rPr>
                <a:t>MSV</a:t>
              </a:r>
              <a:r>
                <a:rPr lang="zh-CN" altLang="en-US" sz="1000" dirty="0" smtClean="0">
                  <a:solidFill>
                    <a:prstClr val="black"/>
                  </a:solidFill>
                  <a:latin typeface="华文细黑"/>
                  <a:ea typeface="华文细黑"/>
                </a:rPr>
                <a:t>策略，规定流量需要被哪些安全设备处理，以及处理的先后顺序。认证点交换机根据策略自动实现多业务编排。</a:t>
              </a:r>
              <a:endParaRPr lang="en-US" altLang="zh-CN" sz="1000" dirty="0" smtClean="0">
                <a:solidFill>
                  <a:prstClr val="black"/>
                </a:solidFill>
                <a:latin typeface="华文细黑"/>
                <a:ea typeface="华文细黑"/>
              </a:endParaRPr>
            </a:p>
          </p:txBody>
        </p:sp>
        <p:grpSp>
          <p:nvGrpSpPr>
            <p:cNvPr id="4" name="组合 44"/>
            <p:cNvGrpSpPr/>
            <p:nvPr/>
          </p:nvGrpSpPr>
          <p:grpSpPr>
            <a:xfrm flipH="1">
              <a:off x="76200" y="1292450"/>
              <a:ext cx="287369" cy="266700"/>
              <a:chOff x="5283169" y="3144838"/>
              <a:chExt cx="287369" cy="266700"/>
            </a:xfrm>
          </p:grpSpPr>
          <p:sp>
            <p:nvSpPr>
              <p:cNvPr id="229" name="椭圆 228"/>
              <p:cNvSpPr/>
              <p:nvPr/>
            </p:nvSpPr>
            <p:spPr bwMode="auto">
              <a:xfrm>
                <a:off x="5303838" y="3144838"/>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230" name="Freeform 12"/>
              <p:cNvSpPr>
                <a:spLocks noEditPoints="1"/>
              </p:cNvSpPr>
              <p:nvPr/>
            </p:nvSpPr>
            <p:spPr bwMode="auto">
              <a:xfrm flipH="1">
                <a:off x="5283169" y="3150185"/>
                <a:ext cx="282734"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FF000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grpSp>
        <p:nvGrpSpPr>
          <p:cNvPr id="5" name="组合 230"/>
          <p:cNvGrpSpPr/>
          <p:nvPr/>
        </p:nvGrpSpPr>
        <p:grpSpPr>
          <a:xfrm>
            <a:off x="660400" y="3092450"/>
            <a:ext cx="2214720" cy="1204913"/>
            <a:chOff x="706280" y="1512441"/>
            <a:chExt cx="2214720" cy="1204913"/>
          </a:xfrm>
        </p:grpSpPr>
        <p:sp>
          <p:nvSpPr>
            <p:cNvPr id="232" name="矩形 231"/>
            <p:cNvSpPr/>
            <p:nvPr/>
          </p:nvSpPr>
          <p:spPr bwMode="auto">
            <a:xfrm>
              <a:off x="706280" y="1512441"/>
              <a:ext cx="2089308" cy="1204913"/>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b="1" dirty="0" smtClean="0">
                  <a:solidFill>
                    <a:prstClr val="black"/>
                  </a:solidFill>
                  <a:latin typeface="华文细黑"/>
                  <a:ea typeface="华文细黑"/>
                </a:rPr>
                <a:t>分支共享其他分支或园区的安全设备</a:t>
              </a:r>
              <a:endParaRPr lang="en-US" altLang="zh-CN" sz="1000" b="1" dirty="0" smtClean="0">
                <a:solidFill>
                  <a:prstClr val="black"/>
                </a:solidFill>
                <a:latin typeface="华文细黑"/>
                <a:ea typeface="华文细黑"/>
              </a:endParaRPr>
            </a:p>
            <a:p>
              <a:pPr>
                <a:buClr>
                  <a:srgbClr val="CC9900"/>
                </a:buClr>
              </a:pPr>
              <a:r>
                <a:rPr lang="zh-CN" altLang="en-US" sz="1000" dirty="0" smtClean="0">
                  <a:solidFill>
                    <a:prstClr val="black"/>
                  </a:solidFill>
                  <a:latin typeface="华文细黑"/>
                  <a:ea typeface="华文细黑"/>
                </a:rPr>
                <a:t>在关键分支或园区部署高性能安全设备，不管用户从何位置接入，都可以引流至该安全设备。大型园区中安全设备的利用率更高，成本更低。</a:t>
              </a:r>
              <a:endParaRPr lang="en-US" altLang="zh-CN" sz="1000" dirty="0" smtClean="0">
                <a:solidFill>
                  <a:prstClr val="black"/>
                </a:solidFill>
                <a:latin typeface="华文细黑"/>
                <a:ea typeface="华文细黑"/>
              </a:endParaRPr>
            </a:p>
          </p:txBody>
        </p:sp>
        <p:grpSp>
          <p:nvGrpSpPr>
            <p:cNvPr id="6" name="组合 44"/>
            <p:cNvGrpSpPr/>
            <p:nvPr/>
          </p:nvGrpSpPr>
          <p:grpSpPr>
            <a:xfrm flipH="1">
              <a:off x="2654300" y="1914750"/>
              <a:ext cx="266700" cy="266700"/>
              <a:chOff x="2662238" y="3157538"/>
              <a:chExt cx="266700" cy="266700"/>
            </a:xfrm>
          </p:grpSpPr>
          <p:sp>
            <p:nvSpPr>
              <p:cNvPr id="234" name="椭圆 233"/>
              <p:cNvSpPr/>
              <p:nvPr/>
            </p:nvSpPr>
            <p:spPr bwMode="auto">
              <a:xfrm>
                <a:off x="2662238" y="3157538"/>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235" name="Freeform 12"/>
              <p:cNvSpPr>
                <a:spLocks noEditPoints="1"/>
              </p:cNvSpPr>
              <p:nvPr/>
            </p:nvSpPr>
            <p:spPr bwMode="auto">
              <a:xfrm>
                <a:off x="2670087" y="316288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7030A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cxnSp>
        <p:nvCxnSpPr>
          <p:cNvPr id="243" name="直接连接符 242"/>
          <p:cNvCxnSpPr>
            <a:stCxn id="90" idx="1"/>
            <a:endCxn id="84" idx="3"/>
          </p:cNvCxnSpPr>
          <p:nvPr/>
        </p:nvCxnSpPr>
        <p:spPr bwMode="auto">
          <a:xfrm flipH="1">
            <a:off x="5386494" y="3198789"/>
            <a:ext cx="334478" cy="0"/>
          </a:xfrm>
          <a:prstGeom prst="line">
            <a:avLst/>
          </a:prstGeom>
          <a:ln w="19050">
            <a:solidFill>
              <a:schemeClr val="tx1"/>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dk1"/>
          </a:lnRef>
          <a:fillRef idx="0">
            <a:schemeClr val="dk1"/>
          </a:fillRef>
          <a:effectRef idx="1">
            <a:schemeClr val="dk1"/>
          </a:effectRef>
          <a:fontRef idx="minor">
            <a:schemeClr val="tx1"/>
          </a:fontRef>
        </p:style>
      </p:cxnSp>
      <p:sp>
        <p:nvSpPr>
          <p:cNvPr id="245" name="TextBox 244"/>
          <p:cNvSpPr txBox="1"/>
          <p:nvPr/>
        </p:nvSpPr>
        <p:spPr>
          <a:xfrm>
            <a:off x="5564304" y="2706835"/>
            <a:ext cx="697698"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安全设备</a:t>
            </a:r>
            <a:endParaRPr lang="zh-CN" altLang="en-US" sz="1000" kern="0" dirty="0">
              <a:solidFill>
                <a:sysClr val="windowText" lastClr="000000"/>
              </a:solidFill>
            </a:endParaRPr>
          </a:p>
        </p:txBody>
      </p:sp>
      <p:cxnSp>
        <p:nvCxnSpPr>
          <p:cNvPr id="247" name="直接连接符 246"/>
          <p:cNvCxnSpPr>
            <a:stCxn id="45" idx="3"/>
            <a:endCxn id="92" idx="1"/>
          </p:cNvCxnSpPr>
          <p:nvPr/>
        </p:nvCxnSpPr>
        <p:spPr bwMode="auto">
          <a:xfrm flipV="1">
            <a:off x="3825385" y="3198789"/>
            <a:ext cx="590662" cy="494544"/>
          </a:xfrm>
          <a:prstGeom prst="line">
            <a:avLst/>
          </a:prstGeom>
          <a:noFill/>
          <a:ln w="19050">
            <a:solidFill>
              <a:schemeClr val="tx1">
                <a:lumMod val="50000"/>
                <a:lumOff val="50000"/>
              </a:schemeClr>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8" name="TextBox 247"/>
          <p:cNvSpPr txBox="1"/>
          <p:nvPr/>
        </p:nvSpPr>
        <p:spPr>
          <a:xfrm>
            <a:off x="3760102" y="2960835"/>
            <a:ext cx="510141" cy="400110"/>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GRE</a:t>
            </a:r>
            <a:r>
              <a:rPr lang="zh-CN" altLang="en-US" sz="1000" kern="0" dirty="0" smtClean="0">
                <a:solidFill>
                  <a:sysClr val="windowText" lastClr="000000"/>
                </a:solidFill>
              </a:rPr>
              <a:t>隧道</a:t>
            </a:r>
            <a:endParaRPr lang="zh-CN" altLang="en-US" sz="1000" kern="0" dirty="0">
              <a:solidFill>
                <a:sysClr val="windowText" lastClr="000000"/>
              </a:solidFill>
            </a:endParaRPr>
          </a:p>
        </p:txBody>
      </p:sp>
      <p:cxnSp>
        <p:nvCxnSpPr>
          <p:cNvPr id="87" name="直接连接符 86"/>
          <p:cNvCxnSpPr>
            <a:stCxn id="44" idx="1"/>
            <a:endCxn id="92" idx="2"/>
          </p:cNvCxnSpPr>
          <p:nvPr/>
        </p:nvCxnSpPr>
        <p:spPr bwMode="auto">
          <a:xfrm flipH="1" flipV="1">
            <a:off x="4602723" y="3391792"/>
            <a:ext cx="505998" cy="412666"/>
          </a:xfrm>
          <a:prstGeom prst="line">
            <a:avLst/>
          </a:prstGeom>
          <a:noFill/>
          <a:ln w="19050">
            <a:solidFill>
              <a:schemeClr val="tx1">
                <a:lumMod val="50000"/>
                <a:lumOff val="50000"/>
              </a:schemeClr>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直接连接符 90"/>
          <p:cNvCxnSpPr>
            <a:stCxn id="90" idx="2"/>
            <a:endCxn id="44" idx="3"/>
          </p:cNvCxnSpPr>
          <p:nvPr/>
        </p:nvCxnSpPr>
        <p:spPr bwMode="auto">
          <a:xfrm flipH="1">
            <a:off x="5466860" y="3391792"/>
            <a:ext cx="440788" cy="412666"/>
          </a:xfrm>
          <a:prstGeom prst="line">
            <a:avLst/>
          </a:prstGeom>
          <a:noFill/>
          <a:ln w="19050">
            <a:solidFill>
              <a:schemeClr val="tx1">
                <a:lumMod val="50000"/>
                <a:lumOff val="50000"/>
              </a:schemeClr>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5" name="TextBox 94"/>
          <p:cNvSpPr txBox="1"/>
          <p:nvPr/>
        </p:nvSpPr>
        <p:spPr>
          <a:xfrm>
            <a:off x="4341128" y="3427557"/>
            <a:ext cx="510141" cy="400110"/>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GRE</a:t>
            </a:r>
            <a:r>
              <a:rPr lang="zh-CN" altLang="en-US" sz="1000" kern="0" dirty="0" smtClean="0">
                <a:solidFill>
                  <a:sysClr val="windowText" lastClr="000000"/>
                </a:solidFill>
              </a:rPr>
              <a:t>隧道</a:t>
            </a:r>
            <a:endParaRPr lang="zh-CN" altLang="en-US" sz="1000" kern="0" dirty="0">
              <a:solidFill>
                <a:sysClr val="windowText" lastClr="000000"/>
              </a:solidFill>
            </a:endParaRPr>
          </a:p>
        </p:txBody>
      </p:sp>
      <p:sp>
        <p:nvSpPr>
          <p:cNvPr id="96" name="TextBox 95"/>
          <p:cNvSpPr txBox="1"/>
          <p:nvPr/>
        </p:nvSpPr>
        <p:spPr>
          <a:xfrm>
            <a:off x="5661927" y="3441844"/>
            <a:ext cx="510141" cy="400110"/>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GRE</a:t>
            </a:r>
            <a:r>
              <a:rPr lang="zh-CN" altLang="en-US" sz="1000" kern="0" dirty="0" smtClean="0">
                <a:solidFill>
                  <a:sysClr val="windowText" lastClr="000000"/>
                </a:solidFill>
              </a:rPr>
              <a:t>隧道</a:t>
            </a:r>
            <a:endParaRPr lang="zh-CN" altLang="en-US" sz="1000" kern="0" dirty="0">
              <a:solidFill>
                <a:sysClr val="windowText" lastClr="000000"/>
              </a:solidFill>
            </a:endParaRPr>
          </a:p>
        </p:txBody>
      </p:sp>
      <p:grpSp>
        <p:nvGrpSpPr>
          <p:cNvPr id="7" name="组合 76"/>
          <p:cNvGrpSpPr/>
          <p:nvPr/>
        </p:nvGrpSpPr>
        <p:grpSpPr>
          <a:xfrm>
            <a:off x="3194317" y="2201228"/>
            <a:ext cx="915035" cy="673589"/>
            <a:chOff x="2556828" y="3339465"/>
            <a:chExt cx="944562" cy="695325"/>
          </a:xfrm>
        </p:grpSpPr>
        <p:pic>
          <p:nvPicPr>
            <p:cNvPr id="78" name="Picture 237" descr="图片777"/>
            <p:cNvPicPr>
              <a:picLocks noChangeAspect="1" noChangeArrowheads="1"/>
            </p:cNvPicPr>
            <p:nvPr/>
          </p:nvPicPr>
          <p:blipFill>
            <a:blip r:embed="rId4" cstate="print"/>
            <a:srcRect/>
            <a:stretch>
              <a:fillRect/>
            </a:stretch>
          </p:blipFill>
          <p:spPr bwMode="auto">
            <a:xfrm>
              <a:off x="2556828" y="3339465"/>
              <a:ext cx="944562" cy="695325"/>
            </a:xfrm>
            <a:prstGeom prst="rect">
              <a:avLst/>
            </a:prstGeom>
            <a:noFill/>
          </p:spPr>
        </p:pic>
        <p:sp>
          <p:nvSpPr>
            <p:cNvPr id="79" name="TextBox 78"/>
            <p:cNvSpPr txBox="1"/>
            <p:nvPr/>
          </p:nvSpPr>
          <p:spPr>
            <a:xfrm>
              <a:off x="2770156" y="3423313"/>
              <a:ext cx="599184" cy="461665"/>
            </a:xfrm>
            <a:prstGeom prst="rect">
              <a:avLst/>
            </a:prstGeom>
            <a:noFill/>
          </p:spPr>
          <p:txBody>
            <a:bodyPr wrap="square" rtlCol="0">
              <a:spAutoFit/>
            </a:bodyPr>
            <a:lstStyle/>
            <a:p>
              <a:pPr fontAlgn="auto">
                <a:spcBef>
                  <a:spcPts val="0"/>
                </a:spcBef>
                <a:spcAft>
                  <a:spcPts val="0"/>
                </a:spcAft>
                <a:defRPr/>
              </a:pPr>
              <a:r>
                <a:rPr lang="zh-CN" altLang="en-US" sz="1200" kern="0" dirty="0" smtClean="0">
                  <a:solidFill>
                    <a:prstClr val="black"/>
                  </a:solidFill>
                  <a:latin typeface="华文细黑"/>
                  <a:ea typeface="华文细黑"/>
                </a:rPr>
                <a:t>分支</a:t>
              </a:r>
              <a:r>
                <a:rPr lang="en-US" altLang="zh-CN" sz="1200" kern="0" dirty="0" smtClean="0">
                  <a:solidFill>
                    <a:prstClr val="black"/>
                  </a:solidFill>
                  <a:latin typeface="华文细黑"/>
                  <a:ea typeface="华文细黑"/>
                </a:rPr>
                <a:t>LAN</a:t>
              </a:r>
              <a:endParaRPr lang="zh-CN" altLang="en-US" sz="1200" kern="0" dirty="0">
                <a:solidFill>
                  <a:prstClr val="black"/>
                </a:solidFill>
                <a:latin typeface="华文细黑"/>
                <a:ea typeface="华文细黑"/>
              </a:endParaRPr>
            </a:p>
          </p:txBody>
        </p:sp>
      </p:grpSp>
      <p:pic>
        <p:nvPicPr>
          <p:cNvPr id="80" name="Picture 228" descr="图片768"/>
          <p:cNvPicPr>
            <a:picLocks noChangeAspect="1" noChangeArrowheads="1"/>
          </p:cNvPicPr>
          <p:nvPr/>
        </p:nvPicPr>
        <p:blipFill>
          <a:blip r:embed="rId5" cstate="print"/>
          <a:srcRect/>
          <a:stretch>
            <a:fillRect/>
          </a:stretch>
        </p:blipFill>
        <p:spPr bwMode="auto">
          <a:xfrm>
            <a:off x="3600568" y="1072515"/>
            <a:ext cx="1627664" cy="960708"/>
          </a:xfrm>
          <a:prstGeom prst="rect">
            <a:avLst/>
          </a:prstGeom>
          <a:noFill/>
        </p:spPr>
      </p:pic>
      <p:grpSp>
        <p:nvGrpSpPr>
          <p:cNvPr id="8" name="组合 80"/>
          <p:cNvGrpSpPr/>
          <p:nvPr/>
        </p:nvGrpSpPr>
        <p:grpSpPr>
          <a:xfrm>
            <a:off x="4794040" y="2128838"/>
            <a:ext cx="915035" cy="673589"/>
            <a:chOff x="2556828" y="3339465"/>
            <a:chExt cx="944562" cy="695325"/>
          </a:xfrm>
        </p:grpSpPr>
        <p:pic>
          <p:nvPicPr>
            <p:cNvPr id="82" name="Picture 237" descr="图片777"/>
            <p:cNvPicPr>
              <a:picLocks noChangeAspect="1" noChangeArrowheads="1"/>
            </p:cNvPicPr>
            <p:nvPr/>
          </p:nvPicPr>
          <p:blipFill>
            <a:blip r:embed="rId4" cstate="print"/>
            <a:srcRect/>
            <a:stretch>
              <a:fillRect/>
            </a:stretch>
          </p:blipFill>
          <p:spPr bwMode="auto">
            <a:xfrm>
              <a:off x="2556828" y="3339465"/>
              <a:ext cx="944562" cy="695325"/>
            </a:xfrm>
            <a:prstGeom prst="rect">
              <a:avLst/>
            </a:prstGeom>
            <a:noFill/>
          </p:spPr>
        </p:pic>
        <p:sp>
          <p:nvSpPr>
            <p:cNvPr id="83" name="TextBox 82"/>
            <p:cNvSpPr txBox="1"/>
            <p:nvPr/>
          </p:nvSpPr>
          <p:spPr>
            <a:xfrm>
              <a:off x="2770156" y="3423313"/>
              <a:ext cx="599185" cy="476562"/>
            </a:xfrm>
            <a:prstGeom prst="rect">
              <a:avLst/>
            </a:prstGeom>
            <a:noFill/>
          </p:spPr>
          <p:txBody>
            <a:bodyPr wrap="square" rtlCol="0">
              <a:spAutoFit/>
            </a:bodyPr>
            <a:lstStyle/>
            <a:p>
              <a:pPr fontAlgn="auto">
                <a:spcBef>
                  <a:spcPts val="0"/>
                </a:spcBef>
                <a:spcAft>
                  <a:spcPts val="0"/>
                </a:spcAft>
                <a:defRPr/>
              </a:pPr>
              <a:r>
                <a:rPr lang="zh-CN" altLang="en-US" sz="1200" kern="0" dirty="0" smtClean="0">
                  <a:solidFill>
                    <a:prstClr val="black"/>
                  </a:solidFill>
                  <a:latin typeface="华文细黑"/>
                  <a:ea typeface="华文细黑"/>
                </a:rPr>
                <a:t>园区</a:t>
              </a:r>
              <a:r>
                <a:rPr lang="en-US" altLang="zh-CN" sz="1200" kern="0" dirty="0" smtClean="0">
                  <a:solidFill>
                    <a:prstClr val="black"/>
                  </a:solidFill>
                  <a:latin typeface="华文细黑"/>
                  <a:ea typeface="华文细黑"/>
                </a:rPr>
                <a:t>LAN</a:t>
              </a:r>
              <a:endParaRPr lang="zh-CN" altLang="en-US" sz="1200" kern="0" dirty="0">
                <a:solidFill>
                  <a:prstClr val="black"/>
                </a:solidFill>
                <a:latin typeface="华文细黑"/>
                <a:ea typeface="华文细黑"/>
              </a:endParaRPr>
            </a:p>
          </p:txBody>
        </p:sp>
      </p:grpSp>
      <p:pic>
        <p:nvPicPr>
          <p:cNvPr id="465" name="Picture 725" descr="图片325"/>
          <p:cNvPicPr>
            <a:picLocks noChangeAspect="1" noChangeArrowheads="1"/>
          </p:cNvPicPr>
          <p:nvPr/>
        </p:nvPicPr>
        <p:blipFill>
          <a:blip r:embed="rId6" cstate="print"/>
          <a:srcRect/>
          <a:stretch>
            <a:fillRect/>
          </a:stretch>
        </p:blipFill>
        <p:spPr bwMode="auto">
          <a:xfrm>
            <a:off x="4943943" y="3892927"/>
            <a:ext cx="566837" cy="471805"/>
          </a:xfrm>
          <a:prstGeom prst="rect">
            <a:avLst/>
          </a:prstGeom>
          <a:noFill/>
        </p:spPr>
      </p:pic>
      <p:pic>
        <p:nvPicPr>
          <p:cNvPr id="466" name="Picture 725" descr="图片325"/>
          <p:cNvPicPr>
            <a:picLocks noChangeAspect="1" noChangeArrowheads="1"/>
          </p:cNvPicPr>
          <p:nvPr/>
        </p:nvPicPr>
        <p:blipFill>
          <a:blip r:embed="rId6" cstate="print"/>
          <a:srcRect/>
          <a:stretch>
            <a:fillRect/>
          </a:stretch>
        </p:blipFill>
        <p:spPr bwMode="auto">
          <a:xfrm>
            <a:off x="3346743" y="3901327"/>
            <a:ext cx="566837" cy="471805"/>
          </a:xfrm>
          <a:prstGeom prst="rect">
            <a:avLst/>
          </a:prstGeom>
          <a:noFill/>
        </p:spPr>
      </p:pic>
      <p:sp>
        <p:nvSpPr>
          <p:cNvPr id="219" name="任意多边形 218"/>
          <p:cNvSpPr/>
          <p:nvPr/>
        </p:nvSpPr>
        <p:spPr bwMode="auto">
          <a:xfrm>
            <a:off x="4641665" y="2765421"/>
            <a:ext cx="1152820" cy="1073150"/>
          </a:xfrm>
          <a:custGeom>
            <a:avLst/>
            <a:gdLst>
              <a:gd name="connsiteX0" fmla="*/ 592667 w 776817"/>
              <a:gd name="connsiteY0" fmla="*/ 1035050 h 1035050"/>
              <a:gd name="connsiteX1" fmla="*/ 579967 w 776817"/>
              <a:gd name="connsiteY1" fmla="*/ 812800 h 1035050"/>
              <a:gd name="connsiteX2" fmla="*/ 599017 w 776817"/>
              <a:gd name="connsiteY2" fmla="*/ 488950 h 1035050"/>
              <a:gd name="connsiteX3" fmla="*/ 2117 w 776817"/>
              <a:gd name="connsiteY3" fmla="*/ 311150 h 1035050"/>
              <a:gd name="connsiteX4" fmla="*/ 611717 w 776817"/>
              <a:gd name="connsiteY4" fmla="*/ 196850 h 1035050"/>
              <a:gd name="connsiteX5" fmla="*/ 687917 w 776817"/>
              <a:gd name="connsiteY5" fmla="*/ 838200 h 1035050"/>
              <a:gd name="connsiteX6" fmla="*/ 776817 w 776817"/>
              <a:gd name="connsiteY6" fmla="*/ 0 h 1035050"/>
              <a:gd name="connsiteX0-1" fmla="*/ 592667 w 776817"/>
              <a:gd name="connsiteY0-2" fmla="*/ 1035050 h 1035050"/>
              <a:gd name="connsiteX1-3" fmla="*/ 599017 w 776817"/>
              <a:gd name="connsiteY1-4" fmla="*/ 488950 h 1035050"/>
              <a:gd name="connsiteX2-5" fmla="*/ 2117 w 776817"/>
              <a:gd name="connsiteY2-6" fmla="*/ 311150 h 1035050"/>
              <a:gd name="connsiteX3-7" fmla="*/ 611717 w 776817"/>
              <a:gd name="connsiteY3-8" fmla="*/ 196850 h 1035050"/>
              <a:gd name="connsiteX4-9" fmla="*/ 687917 w 776817"/>
              <a:gd name="connsiteY4-10" fmla="*/ 838200 h 1035050"/>
              <a:gd name="connsiteX5-11" fmla="*/ 776817 w 776817"/>
              <a:gd name="connsiteY5-12" fmla="*/ 0 h 1035050"/>
              <a:gd name="connsiteX0-13" fmla="*/ 595842 w 776817"/>
              <a:gd name="connsiteY0-14" fmla="*/ 1066800 h 1066800"/>
              <a:gd name="connsiteX1-15" fmla="*/ 599017 w 776817"/>
              <a:gd name="connsiteY1-16" fmla="*/ 488950 h 1066800"/>
              <a:gd name="connsiteX2-17" fmla="*/ 2117 w 776817"/>
              <a:gd name="connsiteY2-18" fmla="*/ 311150 h 1066800"/>
              <a:gd name="connsiteX3-19" fmla="*/ 611717 w 776817"/>
              <a:gd name="connsiteY3-20" fmla="*/ 196850 h 1066800"/>
              <a:gd name="connsiteX4-21" fmla="*/ 687917 w 776817"/>
              <a:gd name="connsiteY4-22" fmla="*/ 838200 h 1066800"/>
              <a:gd name="connsiteX5-23" fmla="*/ 776817 w 776817"/>
              <a:gd name="connsiteY5-24" fmla="*/ 0 h 1066800"/>
              <a:gd name="connsiteX0-25" fmla="*/ 595842 w 776817"/>
              <a:gd name="connsiteY0-26" fmla="*/ 1066800 h 1066800"/>
              <a:gd name="connsiteX1-27" fmla="*/ 599017 w 776817"/>
              <a:gd name="connsiteY1-28" fmla="*/ 488950 h 1066800"/>
              <a:gd name="connsiteX2-29" fmla="*/ 2117 w 776817"/>
              <a:gd name="connsiteY2-30" fmla="*/ 311150 h 1066800"/>
              <a:gd name="connsiteX3-31" fmla="*/ 611717 w 776817"/>
              <a:gd name="connsiteY3-32" fmla="*/ 196850 h 1066800"/>
              <a:gd name="connsiteX4-33" fmla="*/ 687917 w 776817"/>
              <a:gd name="connsiteY4-34" fmla="*/ 838200 h 1066800"/>
              <a:gd name="connsiteX5-35" fmla="*/ 776817 w 776817"/>
              <a:gd name="connsiteY5-36" fmla="*/ 0 h 1066800"/>
              <a:gd name="connsiteX0-37" fmla="*/ 601662 w 782637"/>
              <a:gd name="connsiteY0-38" fmla="*/ 1066800 h 1066800"/>
              <a:gd name="connsiteX1-39" fmla="*/ 569912 w 782637"/>
              <a:gd name="connsiteY1-40" fmla="*/ 508000 h 1066800"/>
              <a:gd name="connsiteX2-41" fmla="*/ 7937 w 782637"/>
              <a:gd name="connsiteY2-42" fmla="*/ 311150 h 1066800"/>
              <a:gd name="connsiteX3-43" fmla="*/ 617537 w 782637"/>
              <a:gd name="connsiteY3-44" fmla="*/ 196850 h 1066800"/>
              <a:gd name="connsiteX4-45" fmla="*/ 693737 w 782637"/>
              <a:gd name="connsiteY4-46" fmla="*/ 838200 h 1066800"/>
              <a:gd name="connsiteX5-47" fmla="*/ 782637 w 782637"/>
              <a:gd name="connsiteY5-48" fmla="*/ 0 h 1066800"/>
              <a:gd name="connsiteX0-49" fmla="*/ 601662 w 782637"/>
              <a:gd name="connsiteY0-50" fmla="*/ 1066800 h 1066800"/>
              <a:gd name="connsiteX1-51" fmla="*/ 569912 w 782637"/>
              <a:gd name="connsiteY1-52" fmla="*/ 508000 h 1066800"/>
              <a:gd name="connsiteX2-53" fmla="*/ 7937 w 782637"/>
              <a:gd name="connsiteY2-54" fmla="*/ 311150 h 1066800"/>
              <a:gd name="connsiteX3-55" fmla="*/ 617537 w 782637"/>
              <a:gd name="connsiteY3-56" fmla="*/ 196850 h 1066800"/>
              <a:gd name="connsiteX4-57" fmla="*/ 693737 w 782637"/>
              <a:gd name="connsiteY4-58" fmla="*/ 838200 h 1066800"/>
              <a:gd name="connsiteX5-59" fmla="*/ 782637 w 782637"/>
              <a:gd name="connsiteY5-60" fmla="*/ 0 h 1066800"/>
              <a:gd name="connsiteX0-61" fmla="*/ 593725 w 774700"/>
              <a:gd name="connsiteY0-62" fmla="*/ 1066800 h 1066800"/>
              <a:gd name="connsiteX1-63" fmla="*/ 561975 w 774700"/>
              <a:gd name="connsiteY1-64" fmla="*/ 508000 h 1066800"/>
              <a:gd name="connsiteX2-65" fmla="*/ 0 w 774700"/>
              <a:gd name="connsiteY2-66" fmla="*/ 311150 h 1066800"/>
              <a:gd name="connsiteX3-67" fmla="*/ 609600 w 774700"/>
              <a:gd name="connsiteY3-68" fmla="*/ 196850 h 1066800"/>
              <a:gd name="connsiteX4-69" fmla="*/ 685800 w 774700"/>
              <a:gd name="connsiteY4-70" fmla="*/ 838200 h 1066800"/>
              <a:gd name="connsiteX5-71" fmla="*/ 774700 w 774700"/>
              <a:gd name="connsiteY5-72" fmla="*/ 0 h 1066800"/>
              <a:gd name="connsiteX0-73" fmla="*/ 593725 w 774700"/>
              <a:gd name="connsiteY0-74" fmla="*/ 1066800 h 1066800"/>
              <a:gd name="connsiteX1-75" fmla="*/ 561975 w 774700"/>
              <a:gd name="connsiteY1-76" fmla="*/ 508000 h 1066800"/>
              <a:gd name="connsiteX2-77" fmla="*/ 0 w 774700"/>
              <a:gd name="connsiteY2-78" fmla="*/ 311150 h 1066800"/>
              <a:gd name="connsiteX3-79" fmla="*/ 625475 w 774700"/>
              <a:gd name="connsiteY3-80" fmla="*/ 292100 h 1066800"/>
              <a:gd name="connsiteX4-81" fmla="*/ 685800 w 774700"/>
              <a:gd name="connsiteY4-82" fmla="*/ 838200 h 1066800"/>
              <a:gd name="connsiteX5-83" fmla="*/ 774700 w 774700"/>
              <a:gd name="connsiteY5-84" fmla="*/ 0 h 1066800"/>
              <a:gd name="connsiteX0-85" fmla="*/ 593725 w 774700"/>
              <a:gd name="connsiteY0-86" fmla="*/ 1066800 h 1066800"/>
              <a:gd name="connsiteX1-87" fmla="*/ 561975 w 774700"/>
              <a:gd name="connsiteY1-88" fmla="*/ 508000 h 1066800"/>
              <a:gd name="connsiteX2-89" fmla="*/ 0 w 774700"/>
              <a:gd name="connsiteY2-90" fmla="*/ 311150 h 1066800"/>
              <a:gd name="connsiteX3-91" fmla="*/ 625475 w 774700"/>
              <a:gd name="connsiteY3-92" fmla="*/ 292100 h 1066800"/>
              <a:gd name="connsiteX4-93" fmla="*/ 685800 w 774700"/>
              <a:gd name="connsiteY4-94" fmla="*/ 838200 h 1066800"/>
              <a:gd name="connsiteX5-95" fmla="*/ 774700 w 774700"/>
              <a:gd name="connsiteY5-96" fmla="*/ 0 h 1066800"/>
              <a:gd name="connsiteX0-97" fmla="*/ 593725 w 774700"/>
              <a:gd name="connsiteY0-98" fmla="*/ 1066800 h 1066800"/>
              <a:gd name="connsiteX1-99" fmla="*/ 561975 w 774700"/>
              <a:gd name="connsiteY1-100" fmla="*/ 508000 h 1066800"/>
              <a:gd name="connsiteX2-101" fmla="*/ 0 w 774700"/>
              <a:gd name="connsiteY2-102" fmla="*/ 374650 h 1066800"/>
              <a:gd name="connsiteX3-103" fmla="*/ 625475 w 774700"/>
              <a:gd name="connsiteY3-104" fmla="*/ 292100 h 1066800"/>
              <a:gd name="connsiteX4-105" fmla="*/ 685800 w 774700"/>
              <a:gd name="connsiteY4-106" fmla="*/ 838200 h 1066800"/>
              <a:gd name="connsiteX5-107" fmla="*/ 774700 w 774700"/>
              <a:gd name="connsiteY5-108" fmla="*/ 0 h 1066800"/>
              <a:gd name="connsiteX0-109" fmla="*/ 593725 w 774700"/>
              <a:gd name="connsiteY0-110" fmla="*/ 1066800 h 1066800"/>
              <a:gd name="connsiteX1-111" fmla="*/ 561975 w 774700"/>
              <a:gd name="connsiteY1-112" fmla="*/ 508000 h 1066800"/>
              <a:gd name="connsiteX2-113" fmla="*/ 0 w 774700"/>
              <a:gd name="connsiteY2-114" fmla="*/ 374650 h 1066800"/>
              <a:gd name="connsiteX3-115" fmla="*/ 615950 w 774700"/>
              <a:gd name="connsiteY3-116" fmla="*/ 428625 h 1066800"/>
              <a:gd name="connsiteX4-117" fmla="*/ 685800 w 774700"/>
              <a:gd name="connsiteY4-118" fmla="*/ 838200 h 1066800"/>
              <a:gd name="connsiteX5-119" fmla="*/ 774700 w 774700"/>
              <a:gd name="connsiteY5-120" fmla="*/ 0 h 1066800"/>
              <a:gd name="connsiteX0-121" fmla="*/ 590550 w 771525"/>
              <a:gd name="connsiteY0-122" fmla="*/ 1066800 h 1066800"/>
              <a:gd name="connsiteX1-123" fmla="*/ 558800 w 771525"/>
              <a:gd name="connsiteY1-124" fmla="*/ 508000 h 1066800"/>
              <a:gd name="connsiteX2-125" fmla="*/ 0 w 771525"/>
              <a:gd name="connsiteY2-126" fmla="*/ 400050 h 1066800"/>
              <a:gd name="connsiteX3-127" fmla="*/ 612775 w 771525"/>
              <a:gd name="connsiteY3-128" fmla="*/ 428625 h 1066800"/>
              <a:gd name="connsiteX4-129" fmla="*/ 682625 w 771525"/>
              <a:gd name="connsiteY4-130" fmla="*/ 838200 h 1066800"/>
              <a:gd name="connsiteX5-131" fmla="*/ 771525 w 771525"/>
              <a:gd name="connsiteY5-132" fmla="*/ 0 h 1066800"/>
              <a:gd name="connsiteX0-133" fmla="*/ 592137 w 773112"/>
              <a:gd name="connsiteY0-134" fmla="*/ 1066800 h 1066800"/>
              <a:gd name="connsiteX1-135" fmla="*/ 560387 w 773112"/>
              <a:gd name="connsiteY1-136" fmla="*/ 508000 h 1066800"/>
              <a:gd name="connsiteX2-137" fmla="*/ 1587 w 773112"/>
              <a:gd name="connsiteY2-138" fmla="*/ 400050 h 1066800"/>
              <a:gd name="connsiteX3-139" fmla="*/ 614362 w 773112"/>
              <a:gd name="connsiteY3-140" fmla="*/ 428625 h 1066800"/>
              <a:gd name="connsiteX4-141" fmla="*/ 684212 w 773112"/>
              <a:gd name="connsiteY4-142" fmla="*/ 838200 h 1066800"/>
              <a:gd name="connsiteX5-143" fmla="*/ 773112 w 773112"/>
              <a:gd name="connsiteY5-144" fmla="*/ 0 h 1066800"/>
              <a:gd name="connsiteX0-145" fmla="*/ 592137 w 773112"/>
              <a:gd name="connsiteY0-146" fmla="*/ 1066800 h 1066800"/>
              <a:gd name="connsiteX1-147" fmla="*/ 560387 w 773112"/>
              <a:gd name="connsiteY1-148" fmla="*/ 508000 h 1066800"/>
              <a:gd name="connsiteX2-149" fmla="*/ 1587 w 773112"/>
              <a:gd name="connsiteY2-150" fmla="*/ 438150 h 1066800"/>
              <a:gd name="connsiteX3-151" fmla="*/ 614362 w 773112"/>
              <a:gd name="connsiteY3-152" fmla="*/ 428625 h 1066800"/>
              <a:gd name="connsiteX4-153" fmla="*/ 684212 w 773112"/>
              <a:gd name="connsiteY4-154" fmla="*/ 838200 h 1066800"/>
              <a:gd name="connsiteX5-155" fmla="*/ 773112 w 773112"/>
              <a:gd name="connsiteY5-156" fmla="*/ 0 h 1066800"/>
              <a:gd name="connsiteX0-157" fmla="*/ 592138 w 773113"/>
              <a:gd name="connsiteY0-158" fmla="*/ 1066800 h 1066800"/>
              <a:gd name="connsiteX1-159" fmla="*/ 560388 w 773113"/>
              <a:gd name="connsiteY1-160" fmla="*/ 508000 h 1066800"/>
              <a:gd name="connsiteX2-161" fmla="*/ 1588 w 773113"/>
              <a:gd name="connsiteY2-162" fmla="*/ 438150 h 1066800"/>
              <a:gd name="connsiteX3-163" fmla="*/ 614363 w 773113"/>
              <a:gd name="connsiteY3-164" fmla="*/ 428625 h 1066800"/>
              <a:gd name="connsiteX4-165" fmla="*/ 684213 w 773113"/>
              <a:gd name="connsiteY4-166" fmla="*/ 838200 h 1066800"/>
              <a:gd name="connsiteX5-167" fmla="*/ 773113 w 773113"/>
              <a:gd name="connsiteY5-168" fmla="*/ 0 h 1066800"/>
              <a:gd name="connsiteX0-169" fmla="*/ 592138 w 777346"/>
              <a:gd name="connsiteY0-170" fmla="*/ 1066800 h 1066800"/>
              <a:gd name="connsiteX1-171" fmla="*/ 560388 w 777346"/>
              <a:gd name="connsiteY1-172" fmla="*/ 508000 h 1066800"/>
              <a:gd name="connsiteX2-173" fmla="*/ 1588 w 777346"/>
              <a:gd name="connsiteY2-174" fmla="*/ 438150 h 1066800"/>
              <a:gd name="connsiteX3-175" fmla="*/ 614363 w 777346"/>
              <a:gd name="connsiteY3-176" fmla="*/ 428625 h 1066800"/>
              <a:gd name="connsiteX4-177" fmla="*/ 684213 w 777346"/>
              <a:gd name="connsiteY4-178" fmla="*/ 838200 h 1066800"/>
              <a:gd name="connsiteX5-179" fmla="*/ 773113 w 777346"/>
              <a:gd name="connsiteY5-180" fmla="*/ 0 h 1066800"/>
              <a:gd name="connsiteX0-181" fmla="*/ 592138 w 773113"/>
              <a:gd name="connsiteY0-182" fmla="*/ 1090613 h 1090613"/>
              <a:gd name="connsiteX1-183" fmla="*/ 560388 w 773113"/>
              <a:gd name="connsiteY1-184" fmla="*/ 531813 h 1090613"/>
              <a:gd name="connsiteX2-185" fmla="*/ 1588 w 773113"/>
              <a:gd name="connsiteY2-186" fmla="*/ 461963 h 1090613"/>
              <a:gd name="connsiteX3-187" fmla="*/ 614363 w 773113"/>
              <a:gd name="connsiteY3-188" fmla="*/ 452438 h 1090613"/>
              <a:gd name="connsiteX4-189" fmla="*/ 684213 w 773113"/>
              <a:gd name="connsiteY4-190" fmla="*/ 862013 h 1090613"/>
              <a:gd name="connsiteX5-191" fmla="*/ 773113 w 773113"/>
              <a:gd name="connsiteY5-192" fmla="*/ 0 h 1090613"/>
              <a:gd name="connsiteX0-193" fmla="*/ 592138 w 816239"/>
              <a:gd name="connsiteY0-194" fmla="*/ 1090613 h 1090613"/>
              <a:gd name="connsiteX1-195" fmla="*/ 560388 w 816239"/>
              <a:gd name="connsiteY1-196" fmla="*/ 531813 h 1090613"/>
              <a:gd name="connsiteX2-197" fmla="*/ 1588 w 816239"/>
              <a:gd name="connsiteY2-198" fmla="*/ 461963 h 1090613"/>
              <a:gd name="connsiteX3-199" fmla="*/ 614363 w 816239"/>
              <a:gd name="connsiteY3-200" fmla="*/ 452438 h 1090613"/>
              <a:gd name="connsiteX4-201" fmla="*/ 684213 w 816239"/>
              <a:gd name="connsiteY4-202" fmla="*/ 862013 h 1090613"/>
              <a:gd name="connsiteX5-203" fmla="*/ 773113 w 816239"/>
              <a:gd name="connsiteY5-204" fmla="*/ 0 h 1090613"/>
              <a:gd name="connsiteX0-205" fmla="*/ 592138 w 816239"/>
              <a:gd name="connsiteY0-206" fmla="*/ 1090613 h 1090613"/>
              <a:gd name="connsiteX1-207" fmla="*/ 560388 w 816239"/>
              <a:gd name="connsiteY1-208" fmla="*/ 531813 h 1090613"/>
              <a:gd name="connsiteX2-209" fmla="*/ 1588 w 816239"/>
              <a:gd name="connsiteY2-210" fmla="*/ 461963 h 1090613"/>
              <a:gd name="connsiteX3-211" fmla="*/ 614363 w 816239"/>
              <a:gd name="connsiteY3-212" fmla="*/ 452438 h 1090613"/>
              <a:gd name="connsiteX4-213" fmla="*/ 684213 w 816239"/>
              <a:gd name="connsiteY4-214" fmla="*/ 862013 h 1090613"/>
              <a:gd name="connsiteX5-215" fmla="*/ 773113 w 816239"/>
              <a:gd name="connsiteY5-216" fmla="*/ 0 h 1090613"/>
              <a:gd name="connsiteX0-217" fmla="*/ 592138 w 1111281"/>
              <a:gd name="connsiteY0-218" fmla="*/ 1090613 h 1090613"/>
              <a:gd name="connsiteX1-219" fmla="*/ 560388 w 1111281"/>
              <a:gd name="connsiteY1-220" fmla="*/ 531813 h 1090613"/>
              <a:gd name="connsiteX2-221" fmla="*/ 1588 w 1111281"/>
              <a:gd name="connsiteY2-222" fmla="*/ 461963 h 1090613"/>
              <a:gd name="connsiteX3-223" fmla="*/ 614363 w 1111281"/>
              <a:gd name="connsiteY3-224" fmla="*/ 452438 h 1090613"/>
              <a:gd name="connsiteX4-225" fmla="*/ 684213 w 1111281"/>
              <a:gd name="connsiteY4-226" fmla="*/ 862013 h 1090613"/>
              <a:gd name="connsiteX5-227" fmla="*/ 1096464 w 1111281"/>
              <a:gd name="connsiteY5-228" fmla="*/ 390527 h 1090613"/>
              <a:gd name="connsiteX6-229" fmla="*/ 773113 w 1111281"/>
              <a:gd name="connsiteY6-230" fmla="*/ 0 h 1090613"/>
              <a:gd name="connsiteX0-231" fmla="*/ 592138 w 1098762"/>
              <a:gd name="connsiteY0-232" fmla="*/ 1090613 h 1090613"/>
              <a:gd name="connsiteX1-233" fmla="*/ 560388 w 1098762"/>
              <a:gd name="connsiteY1-234" fmla="*/ 531813 h 1090613"/>
              <a:gd name="connsiteX2-235" fmla="*/ 1588 w 1098762"/>
              <a:gd name="connsiteY2-236" fmla="*/ 461963 h 1090613"/>
              <a:gd name="connsiteX3-237" fmla="*/ 614363 w 1098762"/>
              <a:gd name="connsiteY3-238" fmla="*/ 452438 h 1090613"/>
              <a:gd name="connsiteX4-239" fmla="*/ 684213 w 1098762"/>
              <a:gd name="connsiteY4-240" fmla="*/ 862013 h 1090613"/>
              <a:gd name="connsiteX5-241" fmla="*/ 786902 w 1098762"/>
              <a:gd name="connsiteY5-242" fmla="*/ 471489 h 1090613"/>
              <a:gd name="connsiteX6-243" fmla="*/ 1096464 w 1098762"/>
              <a:gd name="connsiteY6-244" fmla="*/ 390527 h 1090613"/>
              <a:gd name="connsiteX7" fmla="*/ 773113 w 1098762"/>
              <a:gd name="connsiteY7" fmla="*/ 0 h 1090613"/>
              <a:gd name="connsiteX0-245" fmla="*/ 592138 w 1103608"/>
              <a:gd name="connsiteY0-246" fmla="*/ 1090613 h 1090613"/>
              <a:gd name="connsiteX1-247" fmla="*/ 560388 w 1103608"/>
              <a:gd name="connsiteY1-248" fmla="*/ 531813 h 1090613"/>
              <a:gd name="connsiteX2-249" fmla="*/ 1588 w 1103608"/>
              <a:gd name="connsiteY2-250" fmla="*/ 461963 h 1090613"/>
              <a:gd name="connsiteX3-251" fmla="*/ 614363 w 1103608"/>
              <a:gd name="connsiteY3-252" fmla="*/ 452438 h 1090613"/>
              <a:gd name="connsiteX4-253" fmla="*/ 684213 w 1103608"/>
              <a:gd name="connsiteY4-254" fmla="*/ 862013 h 1090613"/>
              <a:gd name="connsiteX5-255" fmla="*/ 786902 w 1103608"/>
              <a:gd name="connsiteY5-256" fmla="*/ 471489 h 1090613"/>
              <a:gd name="connsiteX6-257" fmla="*/ 1096464 w 1103608"/>
              <a:gd name="connsiteY6-258" fmla="*/ 390527 h 1090613"/>
              <a:gd name="connsiteX7-259" fmla="*/ 829764 w 1103608"/>
              <a:gd name="connsiteY7-260" fmla="*/ 842964 h 1090613"/>
              <a:gd name="connsiteX8" fmla="*/ 773113 w 1103608"/>
              <a:gd name="connsiteY8" fmla="*/ 0 h 1090613"/>
              <a:gd name="connsiteX0-261" fmla="*/ 592138 w 1276267"/>
              <a:gd name="connsiteY0-262" fmla="*/ 761998 h 761998"/>
              <a:gd name="connsiteX1-263" fmla="*/ 560388 w 1276267"/>
              <a:gd name="connsiteY1-264" fmla="*/ 203198 h 761998"/>
              <a:gd name="connsiteX2-265" fmla="*/ 1588 w 1276267"/>
              <a:gd name="connsiteY2-266" fmla="*/ 133348 h 761998"/>
              <a:gd name="connsiteX3-267" fmla="*/ 614363 w 1276267"/>
              <a:gd name="connsiteY3-268" fmla="*/ 123823 h 761998"/>
              <a:gd name="connsiteX4-269" fmla="*/ 684213 w 1276267"/>
              <a:gd name="connsiteY4-270" fmla="*/ 533398 h 761998"/>
              <a:gd name="connsiteX5-271" fmla="*/ 786902 w 1276267"/>
              <a:gd name="connsiteY5-272" fmla="*/ 142874 h 761998"/>
              <a:gd name="connsiteX6-273" fmla="*/ 1096464 w 1276267"/>
              <a:gd name="connsiteY6-274" fmla="*/ 61912 h 761998"/>
              <a:gd name="connsiteX7-275" fmla="*/ 829764 w 1276267"/>
              <a:gd name="connsiteY7-276" fmla="*/ 514349 h 761998"/>
              <a:gd name="connsiteX8-277" fmla="*/ 1235075 w 1276267"/>
              <a:gd name="connsiteY8-278" fmla="*/ 42860 h 761998"/>
              <a:gd name="connsiteX0-279" fmla="*/ 592138 w 1276267"/>
              <a:gd name="connsiteY0-280" fmla="*/ 761998 h 761998"/>
              <a:gd name="connsiteX1-281" fmla="*/ 560388 w 1276267"/>
              <a:gd name="connsiteY1-282" fmla="*/ 203198 h 761998"/>
              <a:gd name="connsiteX2-283" fmla="*/ 1588 w 1276267"/>
              <a:gd name="connsiteY2-284" fmla="*/ 133348 h 761998"/>
              <a:gd name="connsiteX3-285" fmla="*/ 614363 w 1276267"/>
              <a:gd name="connsiteY3-286" fmla="*/ 123823 h 761998"/>
              <a:gd name="connsiteX4-287" fmla="*/ 684213 w 1276267"/>
              <a:gd name="connsiteY4-288" fmla="*/ 571498 h 761998"/>
              <a:gd name="connsiteX5-289" fmla="*/ 786902 w 1276267"/>
              <a:gd name="connsiteY5-290" fmla="*/ 142874 h 761998"/>
              <a:gd name="connsiteX6-291" fmla="*/ 1096464 w 1276267"/>
              <a:gd name="connsiteY6-292" fmla="*/ 61912 h 761998"/>
              <a:gd name="connsiteX7-293" fmla="*/ 829764 w 1276267"/>
              <a:gd name="connsiteY7-294" fmla="*/ 514349 h 761998"/>
              <a:gd name="connsiteX8-295" fmla="*/ 1235075 w 1276267"/>
              <a:gd name="connsiteY8-296" fmla="*/ 42860 h 761998"/>
              <a:gd name="connsiteX0-297" fmla="*/ 592138 w 1276267"/>
              <a:gd name="connsiteY0-298" fmla="*/ 773111 h 773111"/>
              <a:gd name="connsiteX1-299" fmla="*/ 560388 w 1276267"/>
              <a:gd name="connsiteY1-300" fmla="*/ 214311 h 773111"/>
              <a:gd name="connsiteX2-301" fmla="*/ 1588 w 1276267"/>
              <a:gd name="connsiteY2-302" fmla="*/ 144461 h 773111"/>
              <a:gd name="connsiteX3-303" fmla="*/ 614363 w 1276267"/>
              <a:gd name="connsiteY3-304" fmla="*/ 134936 h 773111"/>
              <a:gd name="connsiteX4-305" fmla="*/ 684213 w 1276267"/>
              <a:gd name="connsiteY4-306" fmla="*/ 582611 h 773111"/>
              <a:gd name="connsiteX5-307" fmla="*/ 948827 w 1276267"/>
              <a:gd name="connsiteY5-308" fmla="*/ 87312 h 773111"/>
              <a:gd name="connsiteX6-309" fmla="*/ 1096464 w 1276267"/>
              <a:gd name="connsiteY6-310" fmla="*/ 73025 h 773111"/>
              <a:gd name="connsiteX7-311" fmla="*/ 829764 w 1276267"/>
              <a:gd name="connsiteY7-312" fmla="*/ 525462 h 773111"/>
              <a:gd name="connsiteX8-313" fmla="*/ 1235075 w 1276267"/>
              <a:gd name="connsiteY8-314" fmla="*/ 53973 h 773111"/>
              <a:gd name="connsiteX0-315" fmla="*/ 592138 w 1276267"/>
              <a:gd name="connsiteY0-316" fmla="*/ 927099 h 927099"/>
              <a:gd name="connsiteX1-317" fmla="*/ 560388 w 1276267"/>
              <a:gd name="connsiteY1-318" fmla="*/ 368299 h 927099"/>
              <a:gd name="connsiteX2-319" fmla="*/ 1588 w 1276267"/>
              <a:gd name="connsiteY2-320" fmla="*/ 298449 h 927099"/>
              <a:gd name="connsiteX3-321" fmla="*/ 614363 w 1276267"/>
              <a:gd name="connsiteY3-322" fmla="*/ 288924 h 927099"/>
              <a:gd name="connsiteX4-323" fmla="*/ 684213 w 1276267"/>
              <a:gd name="connsiteY4-324" fmla="*/ 736599 h 927099"/>
              <a:gd name="connsiteX5-325" fmla="*/ 948827 w 1276267"/>
              <a:gd name="connsiteY5-326" fmla="*/ 241300 h 927099"/>
              <a:gd name="connsiteX6-327" fmla="*/ 1096464 w 1276267"/>
              <a:gd name="connsiteY6-328" fmla="*/ 227013 h 927099"/>
              <a:gd name="connsiteX7-329" fmla="*/ 896439 w 1276267"/>
              <a:gd name="connsiteY7-330" fmla="*/ 3175 h 927099"/>
              <a:gd name="connsiteX8-331" fmla="*/ 1235075 w 1276267"/>
              <a:gd name="connsiteY8-332" fmla="*/ 207961 h 927099"/>
              <a:gd name="connsiteX0-333" fmla="*/ 592138 w 1105195"/>
              <a:gd name="connsiteY0-334" fmla="*/ 1104900 h 1104900"/>
              <a:gd name="connsiteX1-335" fmla="*/ 560388 w 1105195"/>
              <a:gd name="connsiteY1-336" fmla="*/ 546100 h 1104900"/>
              <a:gd name="connsiteX2-337" fmla="*/ 1588 w 1105195"/>
              <a:gd name="connsiteY2-338" fmla="*/ 476250 h 1104900"/>
              <a:gd name="connsiteX3-339" fmla="*/ 614363 w 1105195"/>
              <a:gd name="connsiteY3-340" fmla="*/ 466725 h 1104900"/>
              <a:gd name="connsiteX4-341" fmla="*/ 684213 w 1105195"/>
              <a:gd name="connsiteY4-342" fmla="*/ 914400 h 1104900"/>
              <a:gd name="connsiteX5-343" fmla="*/ 948827 w 1105195"/>
              <a:gd name="connsiteY5-344" fmla="*/ 419101 h 1104900"/>
              <a:gd name="connsiteX6-345" fmla="*/ 1096464 w 1105195"/>
              <a:gd name="connsiteY6-346" fmla="*/ 404814 h 1104900"/>
              <a:gd name="connsiteX7-347" fmla="*/ 896439 w 1105195"/>
              <a:gd name="connsiteY7-348" fmla="*/ 180976 h 1104900"/>
              <a:gd name="connsiteX8-349" fmla="*/ 839788 w 1105195"/>
              <a:gd name="connsiteY8-350" fmla="*/ 0 h 1104900"/>
              <a:gd name="connsiteX0-351" fmla="*/ 592138 w 1136151"/>
              <a:gd name="connsiteY0-352" fmla="*/ 1104900 h 1104900"/>
              <a:gd name="connsiteX1-353" fmla="*/ 560388 w 1136151"/>
              <a:gd name="connsiteY1-354" fmla="*/ 546100 h 1104900"/>
              <a:gd name="connsiteX2-355" fmla="*/ 1588 w 1136151"/>
              <a:gd name="connsiteY2-356" fmla="*/ 476250 h 1104900"/>
              <a:gd name="connsiteX3-357" fmla="*/ 614363 w 1136151"/>
              <a:gd name="connsiteY3-358" fmla="*/ 466725 h 1104900"/>
              <a:gd name="connsiteX4-359" fmla="*/ 684213 w 1136151"/>
              <a:gd name="connsiteY4-360" fmla="*/ 914400 h 1104900"/>
              <a:gd name="connsiteX5-361" fmla="*/ 948827 w 1136151"/>
              <a:gd name="connsiteY5-362" fmla="*/ 419101 h 1104900"/>
              <a:gd name="connsiteX6-363" fmla="*/ 1096464 w 1136151"/>
              <a:gd name="connsiteY6-364" fmla="*/ 404814 h 1104900"/>
              <a:gd name="connsiteX7-365" fmla="*/ 710702 w 1136151"/>
              <a:gd name="connsiteY7-366" fmla="*/ 766764 h 1104900"/>
              <a:gd name="connsiteX8-367" fmla="*/ 839788 w 1136151"/>
              <a:gd name="connsiteY8-368" fmla="*/ 0 h 1104900"/>
              <a:gd name="connsiteX0-369" fmla="*/ 592138 w 1188986"/>
              <a:gd name="connsiteY0-370" fmla="*/ 1104900 h 1104900"/>
              <a:gd name="connsiteX1-371" fmla="*/ 560388 w 1188986"/>
              <a:gd name="connsiteY1-372" fmla="*/ 546100 h 1104900"/>
              <a:gd name="connsiteX2-373" fmla="*/ 1588 w 1188986"/>
              <a:gd name="connsiteY2-374" fmla="*/ 476250 h 1104900"/>
              <a:gd name="connsiteX3-375" fmla="*/ 614363 w 1188986"/>
              <a:gd name="connsiteY3-376" fmla="*/ 466725 h 1104900"/>
              <a:gd name="connsiteX4-377" fmla="*/ 684213 w 1188986"/>
              <a:gd name="connsiteY4-378" fmla="*/ 914400 h 1104900"/>
              <a:gd name="connsiteX5-379" fmla="*/ 1120277 w 1188986"/>
              <a:gd name="connsiteY5-380" fmla="*/ 485776 h 1104900"/>
              <a:gd name="connsiteX6-381" fmla="*/ 1096464 w 1188986"/>
              <a:gd name="connsiteY6-382" fmla="*/ 404814 h 1104900"/>
              <a:gd name="connsiteX7-383" fmla="*/ 710702 w 1188986"/>
              <a:gd name="connsiteY7-384" fmla="*/ 766764 h 1104900"/>
              <a:gd name="connsiteX8-385" fmla="*/ 839788 w 1188986"/>
              <a:gd name="connsiteY8-386" fmla="*/ 0 h 1104900"/>
              <a:gd name="connsiteX0-387" fmla="*/ 592138 w 1189779"/>
              <a:gd name="connsiteY0-388" fmla="*/ 1104900 h 1104900"/>
              <a:gd name="connsiteX1-389" fmla="*/ 560388 w 1189779"/>
              <a:gd name="connsiteY1-390" fmla="*/ 546100 h 1104900"/>
              <a:gd name="connsiteX2-391" fmla="*/ 1588 w 1189779"/>
              <a:gd name="connsiteY2-392" fmla="*/ 476250 h 1104900"/>
              <a:gd name="connsiteX3-393" fmla="*/ 614363 w 1189779"/>
              <a:gd name="connsiteY3-394" fmla="*/ 466725 h 1104900"/>
              <a:gd name="connsiteX4-395" fmla="*/ 684213 w 1189779"/>
              <a:gd name="connsiteY4-396" fmla="*/ 914400 h 1104900"/>
              <a:gd name="connsiteX5-397" fmla="*/ 1120277 w 1189779"/>
              <a:gd name="connsiteY5-398" fmla="*/ 485776 h 1104900"/>
              <a:gd name="connsiteX6-399" fmla="*/ 1101227 w 1189779"/>
              <a:gd name="connsiteY6-400" fmla="*/ 371476 h 1104900"/>
              <a:gd name="connsiteX7-401" fmla="*/ 710702 w 1189779"/>
              <a:gd name="connsiteY7-402" fmla="*/ 766764 h 1104900"/>
              <a:gd name="connsiteX8-403" fmla="*/ 839788 w 1189779"/>
              <a:gd name="connsiteY8-404" fmla="*/ 0 h 1104900"/>
              <a:gd name="connsiteX0-405" fmla="*/ 592138 w 1189779"/>
              <a:gd name="connsiteY0-406" fmla="*/ 1104900 h 1104900"/>
              <a:gd name="connsiteX1-407" fmla="*/ 560388 w 1189779"/>
              <a:gd name="connsiteY1-408" fmla="*/ 546100 h 1104900"/>
              <a:gd name="connsiteX2-409" fmla="*/ 1588 w 1189779"/>
              <a:gd name="connsiteY2-410" fmla="*/ 476250 h 1104900"/>
              <a:gd name="connsiteX3-411" fmla="*/ 614363 w 1189779"/>
              <a:gd name="connsiteY3-412" fmla="*/ 466725 h 1104900"/>
              <a:gd name="connsiteX4-413" fmla="*/ 684213 w 1189779"/>
              <a:gd name="connsiteY4-414" fmla="*/ 914400 h 1104900"/>
              <a:gd name="connsiteX5-415" fmla="*/ 1120277 w 1189779"/>
              <a:gd name="connsiteY5-416" fmla="*/ 485776 h 1104900"/>
              <a:gd name="connsiteX6-417" fmla="*/ 1101227 w 1189779"/>
              <a:gd name="connsiteY6-418" fmla="*/ 371476 h 1104900"/>
              <a:gd name="connsiteX7-419" fmla="*/ 734515 w 1189779"/>
              <a:gd name="connsiteY7-420" fmla="*/ 776289 h 1104900"/>
              <a:gd name="connsiteX8-421" fmla="*/ 839788 w 1189779"/>
              <a:gd name="connsiteY8-422" fmla="*/ 0 h 1104900"/>
              <a:gd name="connsiteX0-423" fmla="*/ 592138 w 1189779"/>
              <a:gd name="connsiteY0-424" fmla="*/ 1104900 h 1104900"/>
              <a:gd name="connsiteX1-425" fmla="*/ 560388 w 1189779"/>
              <a:gd name="connsiteY1-426" fmla="*/ 546100 h 1104900"/>
              <a:gd name="connsiteX2-427" fmla="*/ 1588 w 1189779"/>
              <a:gd name="connsiteY2-428" fmla="*/ 476250 h 1104900"/>
              <a:gd name="connsiteX3-429" fmla="*/ 614363 w 1189779"/>
              <a:gd name="connsiteY3-430" fmla="*/ 466725 h 1104900"/>
              <a:gd name="connsiteX4-431" fmla="*/ 684213 w 1189779"/>
              <a:gd name="connsiteY4-432" fmla="*/ 914400 h 1104900"/>
              <a:gd name="connsiteX5-433" fmla="*/ 1120277 w 1189779"/>
              <a:gd name="connsiteY5-434" fmla="*/ 485776 h 1104900"/>
              <a:gd name="connsiteX6-435" fmla="*/ 1101227 w 1189779"/>
              <a:gd name="connsiteY6-436" fmla="*/ 371476 h 1104900"/>
              <a:gd name="connsiteX7-437" fmla="*/ 734515 w 1189779"/>
              <a:gd name="connsiteY7-438" fmla="*/ 790576 h 1104900"/>
              <a:gd name="connsiteX8-439" fmla="*/ 839788 w 1189779"/>
              <a:gd name="connsiteY8-440" fmla="*/ 0 h 1104900"/>
              <a:gd name="connsiteX0-441" fmla="*/ 592138 w 1219496"/>
              <a:gd name="connsiteY0-442" fmla="*/ 1104900 h 1104900"/>
              <a:gd name="connsiteX1-443" fmla="*/ 560388 w 1219496"/>
              <a:gd name="connsiteY1-444" fmla="*/ 546100 h 1104900"/>
              <a:gd name="connsiteX2-445" fmla="*/ 1588 w 1219496"/>
              <a:gd name="connsiteY2-446" fmla="*/ 476250 h 1104900"/>
              <a:gd name="connsiteX3-447" fmla="*/ 614363 w 1219496"/>
              <a:gd name="connsiteY3-448" fmla="*/ 466725 h 1104900"/>
              <a:gd name="connsiteX4-449" fmla="*/ 684213 w 1219496"/>
              <a:gd name="connsiteY4-450" fmla="*/ 914400 h 1104900"/>
              <a:gd name="connsiteX5-451" fmla="*/ 1120277 w 1219496"/>
              <a:gd name="connsiteY5-452" fmla="*/ 485776 h 1104900"/>
              <a:gd name="connsiteX6-453" fmla="*/ 1101227 w 1219496"/>
              <a:gd name="connsiteY6-454" fmla="*/ 371476 h 1104900"/>
              <a:gd name="connsiteX7-455" fmla="*/ 734515 w 1219496"/>
              <a:gd name="connsiteY7-456" fmla="*/ 790576 h 1104900"/>
              <a:gd name="connsiteX8-457" fmla="*/ 839788 w 1219496"/>
              <a:gd name="connsiteY8-458" fmla="*/ 0 h 1104900"/>
              <a:gd name="connsiteX0-459" fmla="*/ 592138 w 1219496"/>
              <a:gd name="connsiteY0-460" fmla="*/ 1104900 h 1104900"/>
              <a:gd name="connsiteX1-461" fmla="*/ 560388 w 1219496"/>
              <a:gd name="connsiteY1-462" fmla="*/ 546100 h 1104900"/>
              <a:gd name="connsiteX2-463" fmla="*/ 1588 w 1219496"/>
              <a:gd name="connsiteY2-464" fmla="*/ 476250 h 1104900"/>
              <a:gd name="connsiteX3-465" fmla="*/ 614363 w 1219496"/>
              <a:gd name="connsiteY3-466" fmla="*/ 466725 h 1104900"/>
              <a:gd name="connsiteX4-467" fmla="*/ 684213 w 1219496"/>
              <a:gd name="connsiteY4-468" fmla="*/ 914400 h 1104900"/>
              <a:gd name="connsiteX5-469" fmla="*/ 1120277 w 1219496"/>
              <a:gd name="connsiteY5-470" fmla="*/ 485776 h 1104900"/>
              <a:gd name="connsiteX6-471" fmla="*/ 1101227 w 1219496"/>
              <a:gd name="connsiteY6-472" fmla="*/ 371476 h 1104900"/>
              <a:gd name="connsiteX7-473" fmla="*/ 734515 w 1219496"/>
              <a:gd name="connsiteY7-474" fmla="*/ 790576 h 1104900"/>
              <a:gd name="connsiteX8-475" fmla="*/ 839788 w 1219496"/>
              <a:gd name="connsiteY8-476" fmla="*/ 0 h 1104900"/>
              <a:gd name="connsiteX0-477" fmla="*/ 592138 w 1219496"/>
              <a:gd name="connsiteY0-478" fmla="*/ 1073150 h 1073150"/>
              <a:gd name="connsiteX1-479" fmla="*/ 560388 w 1219496"/>
              <a:gd name="connsiteY1-480" fmla="*/ 514350 h 1073150"/>
              <a:gd name="connsiteX2-481" fmla="*/ 1588 w 1219496"/>
              <a:gd name="connsiteY2-482" fmla="*/ 444500 h 1073150"/>
              <a:gd name="connsiteX3-483" fmla="*/ 614363 w 1219496"/>
              <a:gd name="connsiteY3-484" fmla="*/ 434975 h 1073150"/>
              <a:gd name="connsiteX4-485" fmla="*/ 684213 w 1219496"/>
              <a:gd name="connsiteY4-486" fmla="*/ 882650 h 1073150"/>
              <a:gd name="connsiteX5-487" fmla="*/ 1120277 w 1219496"/>
              <a:gd name="connsiteY5-488" fmla="*/ 454026 h 1073150"/>
              <a:gd name="connsiteX6-489" fmla="*/ 1101227 w 1219496"/>
              <a:gd name="connsiteY6-490" fmla="*/ 339726 h 1073150"/>
              <a:gd name="connsiteX7-491" fmla="*/ 734515 w 1219496"/>
              <a:gd name="connsiteY7-492" fmla="*/ 758826 h 1073150"/>
              <a:gd name="connsiteX8-493" fmla="*/ 788988 w 1219496"/>
              <a:gd name="connsiteY8-494" fmla="*/ 0 h 1073150"/>
              <a:gd name="connsiteX0-495" fmla="*/ 592138 w 1219496"/>
              <a:gd name="connsiteY0-496" fmla="*/ 1073150 h 1073150"/>
              <a:gd name="connsiteX1-497" fmla="*/ 560388 w 1219496"/>
              <a:gd name="connsiteY1-498" fmla="*/ 514350 h 1073150"/>
              <a:gd name="connsiteX2-499" fmla="*/ 1588 w 1219496"/>
              <a:gd name="connsiteY2-500" fmla="*/ 444500 h 1073150"/>
              <a:gd name="connsiteX3-501" fmla="*/ 614363 w 1219496"/>
              <a:gd name="connsiteY3-502" fmla="*/ 434975 h 1073150"/>
              <a:gd name="connsiteX4-503" fmla="*/ 684213 w 1219496"/>
              <a:gd name="connsiteY4-504" fmla="*/ 882650 h 1073150"/>
              <a:gd name="connsiteX5-505" fmla="*/ 1120277 w 1219496"/>
              <a:gd name="connsiteY5-506" fmla="*/ 454026 h 1073150"/>
              <a:gd name="connsiteX6-507" fmla="*/ 1101227 w 1219496"/>
              <a:gd name="connsiteY6-508" fmla="*/ 339726 h 1073150"/>
              <a:gd name="connsiteX7-509" fmla="*/ 734515 w 1219496"/>
              <a:gd name="connsiteY7-510" fmla="*/ 758826 h 1073150"/>
              <a:gd name="connsiteX8-511" fmla="*/ 788988 w 1219496"/>
              <a:gd name="connsiteY8-512" fmla="*/ 0 h 1073150"/>
              <a:gd name="connsiteX0-513" fmla="*/ 592138 w 1219496"/>
              <a:gd name="connsiteY0-514" fmla="*/ 1073150 h 1073150"/>
              <a:gd name="connsiteX1-515" fmla="*/ 560388 w 1219496"/>
              <a:gd name="connsiteY1-516" fmla="*/ 514350 h 1073150"/>
              <a:gd name="connsiteX2-517" fmla="*/ 1588 w 1219496"/>
              <a:gd name="connsiteY2-518" fmla="*/ 444500 h 1073150"/>
              <a:gd name="connsiteX3-519" fmla="*/ 614363 w 1219496"/>
              <a:gd name="connsiteY3-520" fmla="*/ 434975 h 1073150"/>
              <a:gd name="connsiteX4-521" fmla="*/ 684213 w 1219496"/>
              <a:gd name="connsiteY4-522" fmla="*/ 882650 h 1073150"/>
              <a:gd name="connsiteX5-523" fmla="*/ 1120277 w 1219496"/>
              <a:gd name="connsiteY5-524" fmla="*/ 454026 h 1073150"/>
              <a:gd name="connsiteX6-525" fmla="*/ 1101227 w 1219496"/>
              <a:gd name="connsiteY6-526" fmla="*/ 339726 h 1073150"/>
              <a:gd name="connsiteX7-527" fmla="*/ 734515 w 1219496"/>
              <a:gd name="connsiteY7-528" fmla="*/ 758826 h 1073150"/>
              <a:gd name="connsiteX8-529" fmla="*/ 788988 w 1219496"/>
              <a:gd name="connsiteY8-530" fmla="*/ 0 h 1073150"/>
              <a:gd name="connsiteX0-531" fmla="*/ 592138 w 1189779"/>
              <a:gd name="connsiteY0-532" fmla="*/ 1073150 h 1073150"/>
              <a:gd name="connsiteX1-533" fmla="*/ 560388 w 1189779"/>
              <a:gd name="connsiteY1-534" fmla="*/ 514350 h 1073150"/>
              <a:gd name="connsiteX2-535" fmla="*/ 1588 w 1189779"/>
              <a:gd name="connsiteY2-536" fmla="*/ 444500 h 1073150"/>
              <a:gd name="connsiteX3-537" fmla="*/ 614363 w 1189779"/>
              <a:gd name="connsiteY3-538" fmla="*/ 434975 h 1073150"/>
              <a:gd name="connsiteX4-539" fmla="*/ 684213 w 1189779"/>
              <a:gd name="connsiteY4-540" fmla="*/ 882650 h 1073150"/>
              <a:gd name="connsiteX5-541" fmla="*/ 1120277 w 1189779"/>
              <a:gd name="connsiteY5-542" fmla="*/ 454026 h 1073150"/>
              <a:gd name="connsiteX6-543" fmla="*/ 1101227 w 1189779"/>
              <a:gd name="connsiteY6-544" fmla="*/ 339726 h 1073150"/>
              <a:gd name="connsiteX7-545" fmla="*/ 845637 w 1189779"/>
              <a:gd name="connsiteY7-546" fmla="*/ 393701 h 1073150"/>
              <a:gd name="connsiteX8-547" fmla="*/ 734515 w 1189779"/>
              <a:gd name="connsiteY8-548" fmla="*/ 758826 h 1073150"/>
              <a:gd name="connsiteX9" fmla="*/ 788988 w 1189779"/>
              <a:gd name="connsiteY9" fmla="*/ 0 h 1073150"/>
              <a:gd name="connsiteX0-549" fmla="*/ 592138 w 1189779"/>
              <a:gd name="connsiteY0-550" fmla="*/ 1073150 h 1073150"/>
              <a:gd name="connsiteX1-551" fmla="*/ 560388 w 1189779"/>
              <a:gd name="connsiteY1-552" fmla="*/ 514350 h 1073150"/>
              <a:gd name="connsiteX2-553" fmla="*/ 1588 w 1189779"/>
              <a:gd name="connsiteY2-554" fmla="*/ 444500 h 1073150"/>
              <a:gd name="connsiteX3-555" fmla="*/ 614363 w 1189779"/>
              <a:gd name="connsiteY3-556" fmla="*/ 434975 h 1073150"/>
              <a:gd name="connsiteX4-557" fmla="*/ 684213 w 1189779"/>
              <a:gd name="connsiteY4-558" fmla="*/ 882650 h 1073150"/>
              <a:gd name="connsiteX5-559" fmla="*/ 1120277 w 1189779"/>
              <a:gd name="connsiteY5-560" fmla="*/ 454026 h 1073150"/>
              <a:gd name="connsiteX6-561" fmla="*/ 1101227 w 1189779"/>
              <a:gd name="connsiteY6-562" fmla="*/ 349251 h 1073150"/>
              <a:gd name="connsiteX7-563" fmla="*/ 845637 w 1189779"/>
              <a:gd name="connsiteY7-564" fmla="*/ 393701 h 1073150"/>
              <a:gd name="connsiteX8-565" fmla="*/ 734515 w 1189779"/>
              <a:gd name="connsiteY8-566" fmla="*/ 758826 h 1073150"/>
              <a:gd name="connsiteX9-567" fmla="*/ 788988 w 1189779"/>
              <a:gd name="connsiteY9-568" fmla="*/ 0 h 1073150"/>
              <a:gd name="connsiteX0-569" fmla="*/ 592138 w 1111546"/>
              <a:gd name="connsiteY0-570" fmla="*/ 1073150 h 1073150"/>
              <a:gd name="connsiteX1-571" fmla="*/ 560388 w 1111546"/>
              <a:gd name="connsiteY1-572" fmla="*/ 514350 h 1073150"/>
              <a:gd name="connsiteX2-573" fmla="*/ 1588 w 1111546"/>
              <a:gd name="connsiteY2-574" fmla="*/ 444500 h 1073150"/>
              <a:gd name="connsiteX3-575" fmla="*/ 614363 w 1111546"/>
              <a:gd name="connsiteY3-576" fmla="*/ 434975 h 1073150"/>
              <a:gd name="connsiteX4-577" fmla="*/ 684213 w 1111546"/>
              <a:gd name="connsiteY4-578" fmla="*/ 882650 h 1073150"/>
              <a:gd name="connsiteX5-579" fmla="*/ 907552 w 1111546"/>
              <a:gd name="connsiteY5-580" fmla="*/ 466726 h 1073150"/>
              <a:gd name="connsiteX6-581" fmla="*/ 1101227 w 1111546"/>
              <a:gd name="connsiteY6-582" fmla="*/ 349251 h 1073150"/>
              <a:gd name="connsiteX7-583" fmla="*/ 845637 w 1111546"/>
              <a:gd name="connsiteY7-584" fmla="*/ 393701 h 1073150"/>
              <a:gd name="connsiteX8-585" fmla="*/ 734515 w 1111546"/>
              <a:gd name="connsiteY8-586" fmla="*/ 758826 h 1073150"/>
              <a:gd name="connsiteX9-587" fmla="*/ 788988 w 1111546"/>
              <a:gd name="connsiteY9-588" fmla="*/ 0 h 1073150"/>
              <a:gd name="connsiteX0-589" fmla="*/ 592138 w 1111546"/>
              <a:gd name="connsiteY0-590" fmla="*/ 1073150 h 1073150"/>
              <a:gd name="connsiteX1-591" fmla="*/ 560388 w 1111546"/>
              <a:gd name="connsiteY1-592" fmla="*/ 514350 h 1073150"/>
              <a:gd name="connsiteX2-593" fmla="*/ 1588 w 1111546"/>
              <a:gd name="connsiteY2-594" fmla="*/ 444500 h 1073150"/>
              <a:gd name="connsiteX3-595" fmla="*/ 614363 w 1111546"/>
              <a:gd name="connsiteY3-596" fmla="*/ 434975 h 1073150"/>
              <a:gd name="connsiteX4-597" fmla="*/ 684213 w 1111546"/>
              <a:gd name="connsiteY4-598" fmla="*/ 882650 h 1073150"/>
              <a:gd name="connsiteX5-599" fmla="*/ 907552 w 1111546"/>
              <a:gd name="connsiteY5-600" fmla="*/ 466726 h 1073150"/>
              <a:gd name="connsiteX6-601" fmla="*/ 1101227 w 1111546"/>
              <a:gd name="connsiteY6-602" fmla="*/ 349251 h 1073150"/>
              <a:gd name="connsiteX7-603" fmla="*/ 845637 w 1111546"/>
              <a:gd name="connsiteY7-604" fmla="*/ 393701 h 1073150"/>
              <a:gd name="connsiteX8-605" fmla="*/ 734515 w 1111546"/>
              <a:gd name="connsiteY8-606" fmla="*/ 758826 h 1073150"/>
              <a:gd name="connsiteX9-607" fmla="*/ 788988 w 1111546"/>
              <a:gd name="connsiteY9-608" fmla="*/ 0 h 1073150"/>
              <a:gd name="connsiteX0-609" fmla="*/ 592138 w 1111546"/>
              <a:gd name="connsiteY0-610" fmla="*/ 1073150 h 1073150"/>
              <a:gd name="connsiteX1-611" fmla="*/ 560388 w 1111546"/>
              <a:gd name="connsiteY1-612" fmla="*/ 514350 h 1073150"/>
              <a:gd name="connsiteX2-613" fmla="*/ 1588 w 1111546"/>
              <a:gd name="connsiteY2-614" fmla="*/ 444500 h 1073150"/>
              <a:gd name="connsiteX3-615" fmla="*/ 614363 w 1111546"/>
              <a:gd name="connsiteY3-616" fmla="*/ 434975 h 1073150"/>
              <a:gd name="connsiteX4-617" fmla="*/ 684213 w 1111546"/>
              <a:gd name="connsiteY4-618" fmla="*/ 882650 h 1073150"/>
              <a:gd name="connsiteX5-619" fmla="*/ 907552 w 1111546"/>
              <a:gd name="connsiteY5-620" fmla="*/ 466726 h 1073150"/>
              <a:gd name="connsiteX6-621" fmla="*/ 1101227 w 1111546"/>
              <a:gd name="connsiteY6-622" fmla="*/ 349251 h 1073150"/>
              <a:gd name="connsiteX7-623" fmla="*/ 845637 w 1111546"/>
              <a:gd name="connsiteY7-624" fmla="*/ 393701 h 1073150"/>
              <a:gd name="connsiteX8-625" fmla="*/ 734515 w 1111546"/>
              <a:gd name="connsiteY8-626" fmla="*/ 758826 h 1073150"/>
              <a:gd name="connsiteX9-627" fmla="*/ 788988 w 1111546"/>
              <a:gd name="connsiteY9-628" fmla="*/ 0 h 1073150"/>
              <a:gd name="connsiteX0-629" fmla="*/ 592138 w 1111546"/>
              <a:gd name="connsiteY0-630" fmla="*/ 1073150 h 1073150"/>
              <a:gd name="connsiteX1-631" fmla="*/ 560388 w 1111546"/>
              <a:gd name="connsiteY1-632" fmla="*/ 514350 h 1073150"/>
              <a:gd name="connsiteX2-633" fmla="*/ 1588 w 1111546"/>
              <a:gd name="connsiteY2-634" fmla="*/ 444500 h 1073150"/>
              <a:gd name="connsiteX3-635" fmla="*/ 614363 w 1111546"/>
              <a:gd name="connsiteY3-636" fmla="*/ 434975 h 1073150"/>
              <a:gd name="connsiteX4-637" fmla="*/ 684213 w 1111546"/>
              <a:gd name="connsiteY4-638" fmla="*/ 882650 h 1073150"/>
              <a:gd name="connsiteX5-639" fmla="*/ 907552 w 1111546"/>
              <a:gd name="connsiteY5-640" fmla="*/ 466726 h 1073150"/>
              <a:gd name="connsiteX6-641" fmla="*/ 1101227 w 1111546"/>
              <a:gd name="connsiteY6-642" fmla="*/ 349251 h 1073150"/>
              <a:gd name="connsiteX7-643" fmla="*/ 845637 w 1111546"/>
              <a:gd name="connsiteY7-644" fmla="*/ 393701 h 1073150"/>
              <a:gd name="connsiteX8-645" fmla="*/ 709115 w 1111546"/>
              <a:gd name="connsiteY8-646" fmla="*/ 781051 h 1073150"/>
              <a:gd name="connsiteX9-647" fmla="*/ 788988 w 1111546"/>
              <a:gd name="connsiteY9-648" fmla="*/ 0 h 1073150"/>
              <a:gd name="connsiteX0-649" fmla="*/ 592138 w 1109959"/>
              <a:gd name="connsiteY0-650" fmla="*/ 1073150 h 1073150"/>
              <a:gd name="connsiteX1-651" fmla="*/ 560388 w 1109959"/>
              <a:gd name="connsiteY1-652" fmla="*/ 514350 h 1073150"/>
              <a:gd name="connsiteX2-653" fmla="*/ 1588 w 1109959"/>
              <a:gd name="connsiteY2-654" fmla="*/ 444500 h 1073150"/>
              <a:gd name="connsiteX3-655" fmla="*/ 614363 w 1109959"/>
              <a:gd name="connsiteY3-656" fmla="*/ 434975 h 1073150"/>
              <a:gd name="connsiteX4-657" fmla="*/ 684213 w 1109959"/>
              <a:gd name="connsiteY4-658" fmla="*/ 882650 h 1073150"/>
              <a:gd name="connsiteX5-659" fmla="*/ 898027 w 1109959"/>
              <a:gd name="connsiteY5-660" fmla="*/ 466726 h 1073150"/>
              <a:gd name="connsiteX6-661" fmla="*/ 1101227 w 1109959"/>
              <a:gd name="connsiteY6-662" fmla="*/ 349251 h 1073150"/>
              <a:gd name="connsiteX7-663" fmla="*/ 845637 w 1109959"/>
              <a:gd name="connsiteY7-664" fmla="*/ 393701 h 1073150"/>
              <a:gd name="connsiteX8-665" fmla="*/ 709115 w 1109959"/>
              <a:gd name="connsiteY8-666" fmla="*/ 781051 h 1073150"/>
              <a:gd name="connsiteX9-667" fmla="*/ 788988 w 1109959"/>
              <a:gd name="connsiteY9-668" fmla="*/ 0 h 1073150"/>
              <a:gd name="connsiteX0-669" fmla="*/ 592138 w 1116309"/>
              <a:gd name="connsiteY0-670" fmla="*/ 1073150 h 1073150"/>
              <a:gd name="connsiteX1-671" fmla="*/ 560388 w 1116309"/>
              <a:gd name="connsiteY1-672" fmla="*/ 514350 h 1073150"/>
              <a:gd name="connsiteX2-673" fmla="*/ 1588 w 1116309"/>
              <a:gd name="connsiteY2-674" fmla="*/ 444500 h 1073150"/>
              <a:gd name="connsiteX3-675" fmla="*/ 614363 w 1116309"/>
              <a:gd name="connsiteY3-676" fmla="*/ 434975 h 1073150"/>
              <a:gd name="connsiteX4-677" fmla="*/ 684213 w 1116309"/>
              <a:gd name="connsiteY4-678" fmla="*/ 882650 h 1073150"/>
              <a:gd name="connsiteX5-679" fmla="*/ 898027 w 1116309"/>
              <a:gd name="connsiteY5-680" fmla="*/ 466726 h 1073150"/>
              <a:gd name="connsiteX6-681" fmla="*/ 1107577 w 1116309"/>
              <a:gd name="connsiteY6-682" fmla="*/ 384176 h 1073150"/>
              <a:gd name="connsiteX7-683" fmla="*/ 845637 w 1116309"/>
              <a:gd name="connsiteY7-684" fmla="*/ 393701 h 1073150"/>
              <a:gd name="connsiteX8-685" fmla="*/ 709115 w 1116309"/>
              <a:gd name="connsiteY8-686" fmla="*/ 781051 h 1073150"/>
              <a:gd name="connsiteX9-687" fmla="*/ 788988 w 1116309"/>
              <a:gd name="connsiteY9-688" fmla="*/ 0 h 1073150"/>
              <a:gd name="connsiteX0-689" fmla="*/ 592138 w 1138534"/>
              <a:gd name="connsiteY0-690" fmla="*/ 1073150 h 1073150"/>
              <a:gd name="connsiteX1-691" fmla="*/ 560388 w 1138534"/>
              <a:gd name="connsiteY1-692" fmla="*/ 514350 h 1073150"/>
              <a:gd name="connsiteX2-693" fmla="*/ 1588 w 1138534"/>
              <a:gd name="connsiteY2-694" fmla="*/ 444500 h 1073150"/>
              <a:gd name="connsiteX3-695" fmla="*/ 614363 w 1138534"/>
              <a:gd name="connsiteY3-696" fmla="*/ 434975 h 1073150"/>
              <a:gd name="connsiteX4-697" fmla="*/ 684213 w 1138534"/>
              <a:gd name="connsiteY4-698" fmla="*/ 882650 h 1073150"/>
              <a:gd name="connsiteX5-699" fmla="*/ 898027 w 1138534"/>
              <a:gd name="connsiteY5-700" fmla="*/ 466726 h 1073150"/>
              <a:gd name="connsiteX6-701" fmla="*/ 1129802 w 1138534"/>
              <a:gd name="connsiteY6-702" fmla="*/ 314326 h 1073150"/>
              <a:gd name="connsiteX7-703" fmla="*/ 845637 w 1138534"/>
              <a:gd name="connsiteY7-704" fmla="*/ 393701 h 1073150"/>
              <a:gd name="connsiteX8-705" fmla="*/ 709115 w 1138534"/>
              <a:gd name="connsiteY8-706" fmla="*/ 781051 h 1073150"/>
              <a:gd name="connsiteX9-707" fmla="*/ 788988 w 1138534"/>
              <a:gd name="connsiteY9-708" fmla="*/ 0 h 1073150"/>
              <a:gd name="connsiteX0-709" fmla="*/ 592138 w 1148059"/>
              <a:gd name="connsiteY0-710" fmla="*/ 1073150 h 1073150"/>
              <a:gd name="connsiteX1-711" fmla="*/ 560388 w 1148059"/>
              <a:gd name="connsiteY1-712" fmla="*/ 514350 h 1073150"/>
              <a:gd name="connsiteX2-713" fmla="*/ 1588 w 1148059"/>
              <a:gd name="connsiteY2-714" fmla="*/ 444500 h 1073150"/>
              <a:gd name="connsiteX3-715" fmla="*/ 614363 w 1148059"/>
              <a:gd name="connsiteY3-716" fmla="*/ 434975 h 1073150"/>
              <a:gd name="connsiteX4-717" fmla="*/ 684213 w 1148059"/>
              <a:gd name="connsiteY4-718" fmla="*/ 882650 h 1073150"/>
              <a:gd name="connsiteX5-719" fmla="*/ 898027 w 1148059"/>
              <a:gd name="connsiteY5-720" fmla="*/ 466726 h 1073150"/>
              <a:gd name="connsiteX6-721" fmla="*/ 1129802 w 1148059"/>
              <a:gd name="connsiteY6-722" fmla="*/ 314326 h 1073150"/>
              <a:gd name="connsiteX7-723" fmla="*/ 845637 w 1148059"/>
              <a:gd name="connsiteY7-724" fmla="*/ 393701 h 1073150"/>
              <a:gd name="connsiteX8-725" fmla="*/ 709115 w 1148059"/>
              <a:gd name="connsiteY8-726" fmla="*/ 781051 h 1073150"/>
              <a:gd name="connsiteX9-727" fmla="*/ 788988 w 1148059"/>
              <a:gd name="connsiteY9-728" fmla="*/ 0 h 1073150"/>
              <a:gd name="connsiteX0-729" fmla="*/ 592138 w 1135359"/>
              <a:gd name="connsiteY0-730" fmla="*/ 1073150 h 1073150"/>
              <a:gd name="connsiteX1-731" fmla="*/ 560388 w 1135359"/>
              <a:gd name="connsiteY1-732" fmla="*/ 514350 h 1073150"/>
              <a:gd name="connsiteX2-733" fmla="*/ 1588 w 1135359"/>
              <a:gd name="connsiteY2-734" fmla="*/ 444500 h 1073150"/>
              <a:gd name="connsiteX3-735" fmla="*/ 614363 w 1135359"/>
              <a:gd name="connsiteY3-736" fmla="*/ 434975 h 1073150"/>
              <a:gd name="connsiteX4-737" fmla="*/ 684213 w 1135359"/>
              <a:gd name="connsiteY4-738" fmla="*/ 882650 h 1073150"/>
              <a:gd name="connsiteX5-739" fmla="*/ 898027 w 1135359"/>
              <a:gd name="connsiteY5-740" fmla="*/ 466726 h 1073150"/>
              <a:gd name="connsiteX6-741" fmla="*/ 1129802 w 1135359"/>
              <a:gd name="connsiteY6-742" fmla="*/ 314326 h 1073150"/>
              <a:gd name="connsiteX7-743" fmla="*/ 845637 w 1135359"/>
              <a:gd name="connsiteY7-744" fmla="*/ 393701 h 1073150"/>
              <a:gd name="connsiteX8-745" fmla="*/ 709115 w 1135359"/>
              <a:gd name="connsiteY8-746" fmla="*/ 781051 h 1073150"/>
              <a:gd name="connsiteX9-747" fmla="*/ 788988 w 1135359"/>
              <a:gd name="connsiteY9-748" fmla="*/ 0 h 1073150"/>
              <a:gd name="connsiteX0-749" fmla="*/ 592138 w 1140121"/>
              <a:gd name="connsiteY0-750" fmla="*/ 1073150 h 1073150"/>
              <a:gd name="connsiteX1-751" fmla="*/ 560388 w 1140121"/>
              <a:gd name="connsiteY1-752" fmla="*/ 514350 h 1073150"/>
              <a:gd name="connsiteX2-753" fmla="*/ 1588 w 1140121"/>
              <a:gd name="connsiteY2-754" fmla="*/ 444500 h 1073150"/>
              <a:gd name="connsiteX3-755" fmla="*/ 614363 w 1140121"/>
              <a:gd name="connsiteY3-756" fmla="*/ 434975 h 1073150"/>
              <a:gd name="connsiteX4-757" fmla="*/ 684213 w 1140121"/>
              <a:gd name="connsiteY4-758" fmla="*/ 882650 h 1073150"/>
              <a:gd name="connsiteX5-759" fmla="*/ 898027 w 1140121"/>
              <a:gd name="connsiteY5-760" fmla="*/ 466726 h 1073150"/>
              <a:gd name="connsiteX6-761" fmla="*/ 1129802 w 1140121"/>
              <a:gd name="connsiteY6-762" fmla="*/ 314326 h 1073150"/>
              <a:gd name="connsiteX7-763" fmla="*/ 836112 w 1140121"/>
              <a:gd name="connsiteY7-764" fmla="*/ 314326 h 1073150"/>
              <a:gd name="connsiteX8-765" fmla="*/ 709115 w 1140121"/>
              <a:gd name="connsiteY8-766" fmla="*/ 781051 h 1073150"/>
              <a:gd name="connsiteX9-767" fmla="*/ 788988 w 1140121"/>
              <a:gd name="connsiteY9-768" fmla="*/ 0 h 1073150"/>
              <a:gd name="connsiteX0-769" fmla="*/ 592138 w 1134830"/>
              <a:gd name="connsiteY0-770" fmla="*/ 1073150 h 1073150"/>
              <a:gd name="connsiteX1-771" fmla="*/ 560388 w 1134830"/>
              <a:gd name="connsiteY1-772" fmla="*/ 514350 h 1073150"/>
              <a:gd name="connsiteX2-773" fmla="*/ 1588 w 1134830"/>
              <a:gd name="connsiteY2-774" fmla="*/ 444500 h 1073150"/>
              <a:gd name="connsiteX3-775" fmla="*/ 614363 w 1134830"/>
              <a:gd name="connsiteY3-776" fmla="*/ 434975 h 1073150"/>
              <a:gd name="connsiteX4-777" fmla="*/ 684213 w 1134830"/>
              <a:gd name="connsiteY4-778" fmla="*/ 882650 h 1073150"/>
              <a:gd name="connsiteX5-779" fmla="*/ 866277 w 1134830"/>
              <a:gd name="connsiteY5-780" fmla="*/ 409576 h 1073150"/>
              <a:gd name="connsiteX6-781" fmla="*/ 1129802 w 1134830"/>
              <a:gd name="connsiteY6-782" fmla="*/ 314326 h 1073150"/>
              <a:gd name="connsiteX7-783" fmla="*/ 836112 w 1134830"/>
              <a:gd name="connsiteY7-784" fmla="*/ 314326 h 1073150"/>
              <a:gd name="connsiteX8-785" fmla="*/ 709115 w 1134830"/>
              <a:gd name="connsiteY8-786" fmla="*/ 781051 h 1073150"/>
              <a:gd name="connsiteX9-787" fmla="*/ 788988 w 1134830"/>
              <a:gd name="connsiteY9-788" fmla="*/ 0 h 1073150"/>
              <a:gd name="connsiteX0-789" fmla="*/ 592138 w 1134830"/>
              <a:gd name="connsiteY0-790" fmla="*/ 1073150 h 1073150"/>
              <a:gd name="connsiteX1-791" fmla="*/ 560388 w 1134830"/>
              <a:gd name="connsiteY1-792" fmla="*/ 514350 h 1073150"/>
              <a:gd name="connsiteX2-793" fmla="*/ 1588 w 1134830"/>
              <a:gd name="connsiteY2-794" fmla="*/ 444500 h 1073150"/>
              <a:gd name="connsiteX3-795" fmla="*/ 614363 w 1134830"/>
              <a:gd name="connsiteY3-796" fmla="*/ 434975 h 1073150"/>
              <a:gd name="connsiteX4-797" fmla="*/ 684213 w 1134830"/>
              <a:gd name="connsiteY4-798" fmla="*/ 882650 h 1073150"/>
              <a:gd name="connsiteX5-799" fmla="*/ 866277 w 1134830"/>
              <a:gd name="connsiteY5-800" fmla="*/ 409576 h 1073150"/>
              <a:gd name="connsiteX6-801" fmla="*/ 1129802 w 1134830"/>
              <a:gd name="connsiteY6-802" fmla="*/ 314326 h 1073150"/>
              <a:gd name="connsiteX7-803" fmla="*/ 836112 w 1134830"/>
              <a:gd name="connsiteY7-804" fmla="*/ 314326 h 1073150"/>
              <a:gd name="connsiteX8-805" fmla="*/ 709115 w 1134830"/>
              <a:gd name="connsiteY8-806" fmla="*/ 781051 h 1073150"/>
              <a:gd name="connsiteX9-807" fmla="*/ 788988 w 1134830"/>
              <a:gd name="connsiteY9-808" fmla="*/ 0 h 1073150"/>
              <a:gd name="connsiteX0-809" fmla="*/ 592138 w 1129802"/>
              <a:gd name="connsiteY0-810" fmla="*/ 1073150 h 1073150"/>
              <a:gd name="connsiteX1-811" fmla="*/ 560388 w 1129802"/>
              <a:gd name="connsiteY1-812" fmla="*/ 514350 h 1073150"/>
              <a:gd name="connsiteX2-813" fmla="*/ 1588 w 1129802"/>
              <a:gd name="connsiteY2-814" fmla="*/ 444500 h 1073150"/>
              <a:gd name="connsiteX3-815" fmla="*/ 614363 w 1129802"/>
              <a:gd name="connsiteY3-816" fmla="*/ 434975 h 1073150"/>
              <a:gd name="connsiteX4-817" fmla="*/ 684213 w 1129802"/>
              <a:gd name="connsiteY4-818" fmla="*/ 882650 h 1073150"/>
              <a:gd name="connsiteX5-819" fmla="*/ 866277 w 1129802"/>
              <a:gd name="connsiteY5-820" fmla="*/ 409576 h 1073150"/>
              <a:gd name="connsiteX6-821" fmla="*/ 1129802 w 1129802"/>
              <a:gd name="connsiteY6-822" fmla="*/ 314326 h 1073150"/>
              <a:gd name="connsiteX7-823" fmla="*/ 836112 w 1129802"/>
              <a:gd name="connsiteY7-824" fmla="*/ 314326 h 1073150"/>
              <a:gd name="connsiteX8-825" fmla="*/ 709115 w 1129802"/>
              <a:gd name="connsiteY8-826" fmla="*/ 781051 h 1073150"/>
              <a:gd name="connsiteX9-827" fmla="*/ 788988 w 1129802"/>
              <a:gd name="connsiteY9-828" fmla="*/ 0 h 1073150"/>
              <a:gd name="connsiteX0-829" fmla="*/ 592138 w 1129802"/>
              <a:gd name="connsiteY0-830" fmla="*/ 1073150 h 1073150"/>
              <a:gd name="connsiteX1-831" fmla="*/ 560388 w 1129802"/>
              <a:gd name="connsiteY1-832" fmla="*/ 514350 h 1073150"/>
              <a:gd name="connsiteX2-833" fmla="*/ 1588 w 1129802"/>
              <a:gd name="connsiteY2-834" fmla="*/ 444500 h 1073150"/>
              <a:gd name="connsiteX3-835" fmla="*/ 614363 w 1129802"/>
              <a:gd name="connsiteY3-836" fmla="*/ 434975 h 1073150"/>
              <a:gd name="connsiteX4-837" fmla="*/ 684213 w 1129802"/>
              <a:gd name="connsiteY4-838" fmla="*/ 882650 h 1073150"/>
              <a:gd name="connsiteX5-839" fmla="*/ 866277 w 1129802"/>
              <a:gd name="connsiteY5-840" fmla="*/ 409576 h 1073150"/>
              <a:gd name="connsiteX6-841" fmla="*/ 1129802 w 1129802"/>
              <a:gd name="connsiteY6-842" fmla="*/ 314326 h 1073150"/>
              <a:gd name="connsiteX7-843" fmla="*/ 836112 w 1129802"/>
              <a:gd name="connsiteY7-844" fmla="*/ 314326 h 1073150"/>
              <a:gd name="connsiteX8-845" fmla="*/ 709115 w 1129802"/>
              <a:gd name="connsiteY8-846" fmla="*/ 781051 h 1073150"/>
              <a:gd name="connsiteX9-847" fmla="*/ 788988 w 1129802"/>
              <a:gd name="connsiteY9-848" fmla="*/ 0 h 1073150"/>
              <a:gd name="connsiteX0-849" fmla="*/ 592138 w 1131655"/>
              <a:gd name="connsiteY0-850" fmla="*/ 1073150 h 1073150"/>
              <a:gd name="connsiteX1-851" fmla="*/ 560388 w 1131655"/>
              <a:gd name="connsiteY1-852" fmla="*/ 514350 h 1073150"/>
              <a:gd name="connsiteX2-853" fmla="*/ 1588 w 1131655"/>
              <a:gd name="connsiteY2-854" fmla="*/ 444500 h 1073150"/>
              <a:gd name="connsiteX3-855" fmla="*/ 614363 w 1131655"/>
              <a:gd name="connsiteY3-856" fmla="*/ 434975 h 1073150"/>
              <a:gd name="connsiteX4-857" fmla="*/ 684213 w 1131655"/>
              <a:gd name="connsiteY4-858" fmla="*/ 882650 h 1073150"/>
              <a:gd name="connsiteX5-859" fmla="*/ 866277 w 1131655"/>
              <a:gd name="connsiteY5-860" fmla="*/ 409576 h 1073150"/>
              <a:gd name="connsiteX6-861" fmla="*/ 1129802 w 1131655"/>
              <a:gd name="connsiteY6-862" fmla="*/ 314326 h 1073150"/>
              <a:gd name="connsiteX7-863" fmla="*/ 836112 w 1131655"/>
              <a:gd name="connsiteY7-864" fmla="*/ 314326 h 1073150"/>
              <a:gd name="connsiteX8-865" fmla="*/ 709115 w 1131655"/>
              <a:gd name="connsiteY8-866" fmla="*/ 781051 h 1073150"/>
              <a:gd name="connsiteX9-867" fmla="*/ 788988 w 1131655"/>
              <a:gd name="connsiteY9-868" fmla="*/ 0 h 1073150"/>
              <a:gd name="connsiteX0-869" fmla="*/ 592138 w 1131655"/>
              <a:gd name="connsiteY0-870" fmla="*/ 1073150 h 1073150"/>
              <a:gd name="connsiteX1-871" fmla="*/ 560388 w 1131655"/>
              <a:gd name="connsiteY1-872" fmla="*/ 514350 h 1073150"/>
              <a:gd name="connsiteX2-873" fmla="*/ 1588 w 1131655"/>
              <a:gd name="connsiteY2-874" fmla="*/ 444500 h 1073150"/>
              <a:gd name="connsiteX3-875" fmla="*/ 614363 w 1131655"/>
              <a:gd name="connsiteY3-876" fmla="*/ 434975 h 1073150"/>
              <a:gd name="connsiteX4-877" fmla="*/ 684213 w 1131655"/>
              <a:gd name="connsiteY4-878" fmla="*/ 882650 h 1073150"/>
              <a:gd name="connsiteX5-879" fmla="*/ 866277 w 1131655"/>
              <a:gd name="connsiteY5-880" fmla="*/ 409576 h 1073150"/>
              <a:gd name="connsiteX6-881" fmla="*/ 1129802 w 1131655"/>
              <a:gd name="connsiteY6-882" fmla="*/ 314326 h 1073150"/>
              <a:gd name="connsiteX7-883" fmla="*/ 836112 w 1131655"/>
              <a:gd name="connsiteY7-884" fmla="*/ 314326 h 1073150"/>
              <a:gd name="connsiteX8-885" fmla="*/ 709115 w 1131655"/>
              <a:gd name="connsiteY8-886" fmla="*/ 781051 h 1073150"/>
              <a:gd name="connsiteX9-887" fmla="*/ 788988 w 1131655"/>
              <a:gd name="connsiteY9-888" fmla="*/ 0 h 1073150"/>
              <a:gd name="connsiteX0-889" fmla="*/ 592138 w 1131655"/>
              <a:gd name="connsiteY0-890" fmla="*/ 1073150 h 1073150"/>
              <a:gd name="connsiteX1-891" fmla="*/ 560388 w 1131655"/>
              <a:gd name="connsiteY1-892" fmla="*/ 514350 h 1073150"/>
              <a:gd name="connsiteX2-893" fmla="*/ 1588 w 1131655"/>
              <a:gd name="connsiteY2-894" fmla="*/ 444500 h 1073150"/>
              <a:gd name="connsiteX3-895" fmla="*/ 614363 w 1131655"/>
              <a:gd name="connsiteY3-896" fmla="*/ 434975 h 1073150"/>
              <a:gd name="connsiteX4-897" fmla="*/ 684213 w 1131655"/>
              <a:gd name="connsiteY4-898" fmla="*/ 882650 h 1073150"/>
              <a:gd name="connsiteX5-899" fmla="*/ 866277 w 1131655"/>
              <a:gd name="connsiteY5-900" fmla="*/ 409576 h 1073150"/>
              <a:gd name="connsiteX6-901" fmla="*/ 1129802 w 1131655"/>
              <a:gd name="connsiteY6-902" fmla="*/ 342901 h 1073150"/>
              <a:gd name="connsiteX7-903" fmla="*/ 836112 w 1131655"/>
              <a:gd name="connsiteY7-904" fmla="*/ 314326 h 1073150"/>
              <a:gd name="connsiteX8-905" fmla="*/ 709115 w 1131655"/>
              <a:gd name="connsiteY8-906" fmla="*/ 781051 h 1073150"/>
              <a:gd name="connsiteX9-907" fmla="*/ 788988 w 1131655"/>
              <a:gd name="connsiteY9-908" fmla="*/ 0 h 1073150"/>
              <a:gd name="connsiteX0-909" fmla="*/ 592138 w 1138534"/>
              <a:gd name="connsiteY0-910" fmla="*/ 1073150 h 1073150"/>
              <a:gd name="connsiteX1-911" fmla="*/ 560388 w 1138534"/>
              <a:gd name="connsiteY1-912" fmla="*/ 514350 h 1073150"/>
              <a:gd name="connsiteX2-913" fmla="*/ 1588 w 1138534"/>
              <a:gd name="connsiteY2-914" fmla="*/ 444500 h 1073150"/>
              <a:gd name="connsiteX3-915" fmla="*/ 614363 w 1138534"/>
              <a:gd name="connsiteY3-916" fmla="*/ 434975 h 1073150"/>
              <a:gd name="connsiteX4-917" fmla="*/ 684213 w 1138534"/>
              <a:gd name="connsiteY4-918" fmla="*/ 882650 h 1073150"/>
              <a:gd name="connsiteX5-919" fmla="*/ 888502 w 1138534"/>
              <a:gd name="connsiteY5-920" fmla="*/ 422276 h 1073150"/>
              <a:gd name="connsiteX6-921" fmla="*/ 1129802 w 1138534"/>
              <a:gd name="connsiteY6-922" fmla="*/ 342901 h 1073150"/>
              <a:gd name="connsiteX7-923" fmla="*/ 836112 w 1138534"/>
              <a:gd name="connsiteY7-924" fmla="*/ 314326 h 1073150"/>
              <a:gd name="connsiteX8-925" fmla="*/ 709115 w 1138534"/>
              <a:gd name="connsiteY8-926" fmla="*/ 781051 h 1073150"/>
              <a:gd name="connsiteX9-927" fmla="*/ 788988 w 1138534"/>
              <a:gd name="connsiteY9-928" fmla="*/ 0 h 1073150"/>
              <a:gd name="connsiteX0-929" fmla="*/ 592138 w 1138534"/>
              <a:gd name="connsiteY0-930" fmla="*/ 1073150 h 1073150"/>
              <a:gd name="connsiteX1-931" fmla="*/ 560388 w 1138534"/>
              <a:gd name="connsiteY1-932" fmla="*/ 514350 h 1073150"/>
              <a:gd name="connsiteX2-933" fmla="*/ 1588 w 1138534"/>
              <a:gd name="connsiteY2-934" fmla="*/ 444500 h 1073150"/>
              <a:gd name="connsiteX3-935" fmla="*/ 614363 w 1138534"/>
              <a:gd name="connsiteY3-936" fmla="*/ 434975 h 1073150"/>
              <a:gd name="connsiteX4-937" fmla="*/ 684213 w 1138534"/>
              <a:gd name="connsiteY4-938" fmla="*/ 882650 h 1073150"/>
              <a:gd name="connsiteX5-939" fmla="*/ 888502 w 1138534"/>
              <a:gd name="connsiteY5-940" fmla="*/ 422276 h 1073150"/>
              <a:gd name="connsiteX6-941" fmla="*/ 1129802 w 1138534"/>
              <a:gd name="connsiteY6-942" fmla="*/ 342901 h 1073150"/>
              <a:gd name="connsiteX7-943" fmla="*/ 836112 w 1138534"/>
              <a:gd name="connsiteY7-944" fmla="*/ 314326 h 1073150"/>
              <a:gd name="connsiteX8-945" fmla="*/ 709115 w 1138534"/>
              <a:gd name="connsiteY8-946" fmla="*/ 781051 h 1073150"/>
              <a:gd name="connsiteX9-947" fmla="*/ 788988 w 1138534"/>
              <a:gd name="connsiteY9-948" fmla="*/ 0 h 1073150"/>
              <a:gd name="connsiteX0-949" fmla="*/ 592138 w 1138534"/>
              <a:gd name="connsiteY0-950" fmla="*/ 1073150 h 1073150"/>
              <a:gd name="connsiteX1-951" fmla="*/ 560388 w 1138534"/>
              <a:gd name="connsiteY1-952" fmla="*/ 514350 h 1073150"/>
              <a:gd name="connsiteX2-953" fmla="*/ 1588 w 1138534"/>
              <a:gd name="connsiteY2-954" fmla="*/ 444500 h 1073150"/>
              <a:gd name="connsiteX3-955" fmla="*/ 614363 w 1138534"/>
              <a:gd name="connsiteY3-956" fmla="*/ 434975 h 1073150"/>
              <a:gd name="connsiteX4-957" fmla="*/ 684213 w 1138534"/>
              <a:gd name="connsiteY4-958" fmla="*/ 882650 h 1073150"/>
              <a:gd name="connsiteX5-959" fmla="*/ 888502 w 1138534"/>
              <a:gd name="connsiteY5-960" fmla="*/ 422276 h 1073150"/>
              <a:gd name="connsiteX6-961" fmla="*/ 1129802 w 1138534"/>
              <a:gd name="connsiteY6-962" fmla="*/ 342901 h 1073150"/>
              <a:gd name="connsiteX7-963" fmla="*/ 836112 w 1138534"/>
              <a:gd name="connsiteY7-964" fmla="*/ 314326 h 1073150"/>
              <a:gd name="connsiteX8-965" fmla="*/ 709115 w 1138534"/>
              <a:gd name="connsiteY8-966" fmla="*/ 781051 h 1073150"/>
              <a:gd name="connsiteX9-967" fmla="*/ 788988 w 1138534"/>
              <a:gd name="connsiteY9-968" fmla="*/ 0 h 1073150"/>
              <a:gd name="connsiteX0-969" fmla="*/ 592138 w 1138534"/>
              <a:gd name="connsiteY0-970" fmla="*/ 1073150 h 1073150"/>
              <a:gd name="connsiteX1-971" fmla="*/ 560388 w 1138534"/>
              <a:gd name="connsiteY1-972" fmla="*/ 514350 h 1073150"/>
              <a:gd name="connsiteX2-973" fmla="*/ 1588 w 1138534"/>
              <a:gd name="connsiteY2-974" fmla="*/ 444500 h 1073150"/>
              <a:gd name="connsiteX3-975" fmla="*/ 614363 w 1138534"/>
              <a:gd name="connsiteY3-976" fmla="*/ 434975 h 1073150"/>
              <a:gd name="connsiteX4-977" fmla="*/ 655638 w 1138534"/>
              <a:gd name="connsiteY4-978" fmla="*/ 882650 h 1073150"/>
              <a:gd name="connsiteX5-979" fmla="*/ 888502 w 1138534"/>
              <a:gd name="connsiteY5-980" fmla="*/ 422276 h 1073150"/>
              <a:gd name="connsiteX6-981" fmla="*/ 1129802 w 1138534"/>
              <a:gd name="connsiteY6-982" fmla="*/ 342901 h 1073150"/>
              <a:gd name="connsiteX7-983" fmla="*/ 836112 w 1138534"/>
              <a:gd name="connsiteY7-984" fmla="*/ 314326 h 1073150"/>
              <a:gd name="connsiteX8-985" fmla="*/ 709115 w 1138534"/>
              <a:gd name="connsiteY8-986" fmla="*/ 781051 h 1073150"/>
              <a:gd name="connsiteX9-987" fmla="*/ 788988 w 1138534"/>
              <a:gd name="connsiteY9-988" fmla="*/ 0 h 1073150"/>
              <a:gd name="connsiteX0-989" fmla="*/ 592138 w 1138534"/>
              <a:gd name="connsiteY0-990" fmla="*/ 1073150 h 1073150"/>
              <a:gd name="connsiteX1-991" fmla="*/ 560388 w 1138534"/>
              <a:gd name="connsiteY1-992" fmla="*/ 514350 h 1073150"/>
              <a:gd name="connsiteX2-993" fmla="*/ 1588 w 1138534"/>
              <a:gd name="connsiteY2-994" fmla="*/ 444500 h 1073150"/>
              <a:gd name="connsiteX3-995" fmla="*/ 614363 w 1138534"/>
              <a:gd name="connsiteY3-996" fmla="*/ 434975 h 1073150"/>
              <a:gd name="connsiteX4-997" fmla="*/ 655638 w 1138534"/>
              <a:gd name="connsiteY4-998" fmla="*/ 882650 h 1073150"/>
              <a:gd name="connsiteX5-999" fmla="*/ 888502 w 1138534"/>
              <a:gd name="connsiteY5-1000" fmla="*/ 422276 h 1073150"/>
              <a:gd name="connsiteX6-1001" fmla="*/ 1129802 w 1138534"/>
              <a:gd name="connsiteY6-1002" fmla="*/ 342901 h 1073150"/>
              <a:gd name="connsiteX7-1003" fmla="*/ 836112 w 1138534"/>
              <a:gd name="connsiteY7-1004" fmla="*/ 314326 h 1073150"/>
              <a:gd name="connsiteX8-1005" fmla="*/ 709115 w 1138534"/>
              <a:gd name="connsiteY8-1006" fmla="*/ 781051 h 1073150"/>
              <a:gd name="connsiteX9-1007" fmla="*/ 788988 w 1138534"/>
              <a:gd name="connsiteY9-1008" fmla="*/ 0 h 1073150"/>
              <a:gd name="connsiteX0-1009" fmla="*/ 592138 w 1138534"/>
              <a:gd name="connsiteY0-1010" fmla="*/ 1073150 h 1073150"/>
              <a:gd name="connsiteX1-1011" fmla="*/ 560388 w 1138534"/>
              <a:gd name="connsiteY1-1012" fmla="*/ 514350 h 1073150"/>
              <a:gd name="connsiteX2-1013" fmla="*/ 1588 w 1138534"/>
              <a:gd name="connsiteY2-1014" fmla="*/ 444500 h 1073150"/>
              <a:gd name="connsiteX3-1015" fmla="*/ 614363 w 1138534"/>
              <a:gd name="connsiteY3-1016" fmla="*/ 434975 h 1073150"/>
              <a:gd name="connsiteX4-1017" fmla="*/ 690563 w 1138534"/>
              <a:gd name="connsiteY4-1018" fmla="*/ 876300 h 1073150"/>
              <a:gd name="connsiteX5-1019" fmla="*/ 888502 w 1138534"/>
              <a:gd name="connsiteY5-1020" fmla="*/ 422276 h 1073150"/>
              <a:gd name="connsiteX6-1021" fmla="*/ 1129802 w 1138534"/>
              <a:gd name="connsiteY6-1022" fmla="*/ 342901 h 1073150"/>
              <a:gd name="connsiteX7-1023" fmla="*/ 836112 w 1138534"/>
              <a:gd name="connsiteY7-1024" fmla="*/ 314326 h 1073150"/>
              <a:gd name="connsiteX8-1025" fmla="*/ 709115 w 1138534"/>
              <a:gd name="connsiteY8-1026" fmla="*/ 781051 h 1073150"/>
              <a:gd name="connsiteX9-1027" fmla="*/ 788988 w 1138534"/>
              <a:gd name="connsiteY9-1028" fmla="*/ 0 h 1073150"/>
              <a:gd name="connsiteX0-1029" fmla="*/ 592138 w 1152820"/>
              <a:gd name="connsiteY0-1030" fmla="*/ 1073150 h 1073150"/>
              <a:gd name="connsiteX1-1031" fmla="*/ 560388 w 1152820"/>
              <a:gd name="connsiteY1-1032" fmla="*/ 514350 h 1073150"/>
              <a:gd name="connsiteX2-1033" fmla="*/ 1588 w 1152820"/>
              <a:gd name="connsiteY2-1034" fmla="*/ 444500 h 1073150"/>
              <a:gd name="connsiteX3-1035" fmla="*/ 614363 w 1152820"/>
              <a:gd name="connsiteY3-1036" fmla="*/ 434975 h 1073150"/>
              <a:gd name="connsiteX4-1037" fmla="*/ 690563 w 1152820"/>
              <a:gd name="connsiteY4-1038" fmla="*/ 876300 h 1073150"/>
              <a:gd name="connsiteX5-1039" fmla="*/ 888502 w 1152820"/>
              <a:gd name="connsiteY5-1040" fmla="*/ 422276 h 1073150"/>
              <a:gd name="connsiteX6-1041" fmla="*/ 1129802 w 1152820"/>
              <a:gd name="connsiteY6-1042" fmla="*/ 342901 h 1073150"/>
              <a:gd name="connsiteX7-1043" fmla="*/ 836112 w 1152820"/>
              <a:gd name="connsiteY7-1044" fmla="*/ 314326 h 1073150"/>
              <a:gd name="connsiteX8-1045" fmla="*/ 709115 w 1152820"/>
              <a:gd name="connsiteY8-1046" fmla="*/ 781051 h 1073150"/>
              <a:gd name="connsiteX9-1047" fmla="*/ 788988 w 1152820"/>
              <a:gd name="connsiteY9-1048" fmla="*/ 0 h 107315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229" y="connsiteY6-230"/>
              </a:cxn>
              <a:cxn ang="0">
                <a:pos x="connsiteX7-259" y="connsiteY7-260"/>
              </a:cxn>
              <a:cxn ang="0">
                <a:pos x="connsiteX8-277" y="connsiteY8-278"/>
              </a:cxn>
              <a:cxn ang="0">
                <a:pos x="connsiteX9-567" y="connsiteY9-568"/>
              </a:cxn>
            </a:cxnLst>
            <a:rect l="l" t="t" r="r" b="b"/>
            <a:pathLst>
              <a:path w="1152820" h="1073150">
                <a:moveTo>
                  <a:pt x="592138" y="1073150"/>
                </a:moveTo>
                <a:cubicBezTo>
                  <a:pt x="529961" y="953029"/>
                  <a:pt x="658813" y="619125"/>
                  <a:pt x="560388" y="514350"/>
                </a:cubicBezTo>
                <a:cubicBezTo>
                  <a:pt x="461963" y="409575"/>
                  <a:pt x="3176" y="537633"/>
                  <a:pt x="1588" y="444500"/>
                </a:cubicBezTo>
                <a:cubicBezTo>
                  <a:pt x="0" y="351367"/>
                  <a:pt x="499534" y="363008"/>
                  <a:pt x="614363" y="434975"/>
                </a:cubicBezTo>
                <a:cubicBezTo>
                  <a:pt x="729192" y="506942"/>
                  <a:pt x="559148" y="872066"/>
                  <a:pt x="690563" y="876300"/>
                </a:cubicBezTo>
                <a:cubicBezTo>
                  <a:pt x="821978" y="880534"/>
                  <a:pt x="815296" y="511176"/>
                  <a:pt x="888502" y="422276"/>
                </a:cubicBezTo>
                <a:cubicBezTo>
                  <a:pt x="961709" y="333376"/>
                  <a:pt x="1106784" y="430743"/>
                  <a:pt x="1129802" y="342901"/>
                </a:cubicBezTo>
                <a:cubicBezTo>
                  <a:pt x="1152820" y="255059"/>
                  <a:pt x="906227" y="241301"/>
                  <a:pt x="836112" y="314326"/>
                </a:cubicBezTo>
                <a:cubicBezTo>
                  <a:pt x="765998" y="387351"/>
                  <a:pt x="783644" y="788989"/>
                  <a:pt x="709115" y="781051"/>
                </a:cubicBezTo>
                <a:cubicBezTo>
                  <a:pt x="634586" y="773113"/>
                  <a:pt x="804780" y="185738"/>
                  <a:pt x="788988" y="0"/>
                </a:cubicBezTo>
              </a:path>
            </a:pathLst>
          </a:custGeom>
          <a:noFill/>
          <a:ln w="12700">
            <a:solidFill>
              <a:srgbClr val="FF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pic>
        <p:nvPicPr>
          <p:cNvPr id="45" name="Picture 459" descr="图片238"/>
          <p:cNvPicPr>
            <a:picLocks noChangeAspect="1" noChangeArrowheads="1"/>
          </p:cNvPicPr>
          <p:nvPr/>
        </p:nvPicPr>
        <p:blipFill>
          <a:blip r:embed="rId1" cstate="print"/>
          <a:srcRect/>
          <a:stretch>
            <a:fillRect/>
          </a:stretch>
        </p:blipFill>
        <p:spPr bwMode="auto">
          <a:xfrm>
            <a:off x="3467246" y="3504574"/>
            <a:ext cx="358139" cy="377518"/>
          </a:xfrm>
          <a:prstGeom prst="rect">
            <a:avLst/>
          </a:prstGeom>
          <a:noFill/>
        </p:spPr>
      </p:pic>
      <p:sp>
        <p:nvSpPr>
          <p:cNvPr id="220" name="任意多边形 219"/>
          <p:cNvSpPr/>
          <p:nvPr/>
        </p:nvSpPr>
        <p:spPr bwMode="auto">
          <a:xfrm>
            <a:off x="3645313" y="2834371"/>
            <a:ext cx="925067" cy="983566"/>
          </a:xfrm>
          <a:custGeom>
            <a:avLst/>
            <a:gdLst>
              <a:gd name="connsiteX0" fmla="*/ 9525 w 1729317"/>
              <a:gd name="connsiteY0" fmla="*/ 2088092 h 2088092"/>
              <a:gd name="connsiteX1" fmla="*/ 123825 w 1729317"/>
              <a:gd name="connsiteY1" fmla="*/ 716492 h 2088092"/>
              <a:gd name="connsiteX2" fmla="*/ 752475 w 1729317"/>
              <a:gd name="connsiteY2" fmla="*/ 43392 h 2088092"/>
              <a:gd name="connsiteX3" fmla="*/ 1374775 w 1729317"/>
              <a:gd name="connsiteY3" fmla="*/ 976842 h 2088092"/>
              <a:gd name="connsiteX4" fmla="*/ 898525 w 1729317"/>
              <a:gd name="connsiteY4" fmla="*/ 1218142 h 2088092"/>
              <a:gd name="connsiteX5" fmla="*/ 1603375 w 1729317"/>
              <a:gd name="connsiteY5" fmla="*/ 1249892 h 2088092"/>
              <a:gd name="connsiteX6" fmla="*/ 1654175 w 1729317"/>
              <a:gd name="connsiteY6" fmla="*/ 1027642 h 2088092"/>
              <a:gd name="connsiteX0-1" fmla="*/ 67733 w 1717675"/>
              <a:gd name="connsiteY0-2" fmla="*/ 2075392 h 2075392"/>
              <a:gd name="connsiteX1-3" fmla="*/ 112183 w 1717675"/>
              <a:gd name="connsiteY1-4" fmla="*/ 716492 h 2075392"/>
              <a:gd name="connsiteX2-5" fmla="*/ 740833 w 1717675"/>
              <a:gd name="connsiteY2-6" fmla="*/ 43392 h 2075392"/>
              <a:gd name="connsiteX3-7" fmla="*/ 1363133 w 1717675"/>
              <a:gd name="connsiteY3-8" fmla="*/ 976842 h 2075392"/>
              <a:gd name="connsiteX4-9" fmla="*/ 886883 w 1717675"/>
              <a:gd name="connsiteY4-10" fmla="*/ 1218142 h 2075392"/>
              <a:gd name="connsiteX5-11" fmla="*/ 1591733 w 1717675"/>
              <a:gd name="connsiteY5-12" fmla="*/ 1249892 h 2075392"/>
              <a:gd name="connsiteX6-13" fmla="*/ 1642533 w 1717675"/>
              <a:gd name="connsiteY6-14" fmla="*/ 1027642 h 2075392"/>
              <a:gd name="connsiteX0-15" fmla="*/ 67733 w 1717675"/>
              <a:gd name="connsiteY0-16" fmla="*/ 2075392 h 2075392"/>
              <a:gd name="connsiteX1-17" fmla="*/ 112183 w 1717675"/>
              <a:gd name="connsiteY1-18" fmla="*/ 716492 h 2075392"/>
              <a:gd name="connsiteX2-19" fmla="*/ 740833 w 1717675"/>
              <a:gd name="connsiteY2-20" fmla="*/ 43392 h 2075392"/>
              <a:gd name="connsiteX3-21" fmla="*/ 1363133 w 1717675"/>
              <a:gd name="connsiteY3-22" fmla="*/ 976842 h 2075392"/>
              <a:gd name="connsiteX4-23" fmla="*/ 886883 w 1717675"/>
              <a:gd name="connsiteY4-24" fmla="*/ 1218142 h 2075392"/>
              <a:gd name="connsiteX5-25" fmla="*/ 1591733 w 1717675"/>
              <a:gd name="connsiteY5-26" fmla="*/ 1249892 h 2075392"/>
              <a:gd name="connsiteX6-27" fmla="*/ 1642533 w 1717675"/>
              <a:gd name="connsiteY6-28" fmla="*/ 1027642 h 2075392"/>
              <a:gd name="connsiteX0-29" fmla="*/ 0 w 1649942"/>
              <a:gd name="connsiteY0-30" fmla="*/ 2074333 h 2074333"/>
              <a:gd name="connsiteX1-31" fmla="*/ 146050 w 1649942"/>
              <a:gd name="connsiteY1-32" fmla="*/ 721783 h 2074333"/>
              <a:gd name="connsiteX2-33" fmla="*/ 673100 w 1649942"/>
              <a:gd name="connsiteY2-34" fmla="*/ 42333 h 2074333"/>
              <a:gd name="connsiteX3-35" fmla="*/ 1295400 w 1649942"/>
              <a:gd name="connsiteY3-36" fmla="*/ 975783 h 2074333"/>
              <a:gd name="connsiteX4-37" fmla="*/ 819150 w 1649942"/>
              <a:gd name="connsiteY4-38" fmla="*/ 1217083 h 2074333"/>
              <a:gd name="connsiteX5-39" fmla="*/ 1524000 w 1649942"/>
              <a:gd name="connsiteY5-40" fmla="*/ 1248833 h 2074333"/>
              <a:gd name="connsiteX6-41" fmla="*/ 1574800 w 1649942"/>
              <a:gd name="connsiteY6-42" fmla="*/ 1026583 h 2074333"/>
              <a:gd name="connsiteX0-43" fmla="*/ 0 w 1649942"/>
              <a:gd name="connsiteY0-44" fmla="*/ 2042583 h 2042583"/>
              <a:gd name="connsiteX1-45" fmla="*/ 146050 w 1649942"/>
              <a:gd name="connsiteY1-46" fmla="*/ 690033 h 2042583"/>
              <a:gd name="connsiteX2-47" fmla="*/ 673100 w 1649942"/>
              <a:gd name="connsiteY2-48" fmla="*/ 10583 h 2042583"/>
              <a:gd name="connsiteX3-49" fmla="*/ 1295400 w 1649942"/>
              <a:gd name="connsiteY3-50" fmla="*/ 944033 h 2042583"/>
              <a:gd name="connsiteX4-51" fmla="*/ 819150 w 1649942"/>
              <a:gd name="connsiteY4-52" fmla="*/ 1185333 h 2042583"/>
              <a:gd name="connsiteX5-53" fmla="*/ 1524000 w 1649942"/>
              <a:gd name="connsiteY5-54" fmla="*/ 1217083 h 2042583"/>
              <a:gd name="connsiteX6-55" fmla="*/ 1574800 w 1649942"/>
              <a:gd name="connsiteY6-56" fmla="*/ 994833 h 2042583"/>
              <a:gd name="connsiteX0-57" fmla="*/ 0 w 1649942"/>
              <a:gd name="connsiteY0-58" fmla="*/ 2042583 h 2042583"/>
              <a:gd name="connsiteX1-59" fmla="*/ 146050 w 1649942"/>
              <a:gd name="connsiteY1-60" fmla="*/ 690033 h 2042583"/>
              <a:gd name="connsiteX2-61" fmla="*/ 673100 w 1649942"/>
              <a:gd name="connsiteY2-62" fmla="*/ 10583 h 2042583"/>
              <a:gd name="connsiteX3-63" fmla="*/ 1295400 w 1649942"/>
              <a:gd name="connsiteY3-64" fmla="*/ 944033 h 2042583"/>
              <a:gd name="connsiteX4-65" fmla="*/ 819150 w 1649942"/>
              <a:gd name="connsiteY4-66" fmla="*/ 1185333 h 2042583"/>
              <a:gd name="connsiteX5-67" fmla="*/ 1524000 w 1649942"/>
              <a:gd name="connsiteY5-68" fmla="*/ 1217083 h 2042583"/>
              <a:gd name="connsiteX6-69" fmla="*/ 1574800 w 1649942"/>
              <a:gd name="connsiteY6-70" fmla="*/ 994833 h 2042583"/>
              <a:gd name="connsiteX0-71" fmla="*/ 0 w 1649942"/>
              <a:gd name="connsiteY0-72" fmla="*/ 2042583 h 2042583"/>
              <a:gd name="connsiteX1-73" fmla="*/ 146050 w 1649942"/>
              <a:gd name="connsiteY1-74" fmla="*/ 690033 h 2042583"/>
              <a:gd name="connsiteX2-75" fmla="*/ 673100 w 1649942"/>
              <a:gd name="connsiteY2-76" fmla="*/ 10583 h 2042583"/>
              <a:gd name="connsiteX3-77" fmla="*/ 1295400 w 1649942"/>
              <a:gd name="connsiteY3-78" fmla="*/ 944033 h 2042583"/>
              <a:gd name="connsiteX4-79" fmla="*/ 819150 w 1649942"/>
              <a:gd name="connsiteY4-80" fmla="*/ 1185333 h 2042583"/>
              <a:gd name="connsiteX5-81" fmla="*/ 1524000 w 1649942"/>
              <a:gd name="connsiteY5-82" fmla="*/ 1217083 h 2042583"/>
              <a:gd name="connsiteX6-83" fmla="*/ 1574800 w 1649942"/>
              <a:gd name="connsiteY6-84" fmla="*/ 994833 h 2042583"/>
              <a:gd name="connsiteX0-85" fmla="*/ 0 w 1649413"/>
              <a:gd name="connsiteY0-86" fmla="*/ 2042583 h 2042583"/>
              <a:gd name="connsiteX1-87" fmla="*/ 146050 w 1649413"/>
              <a:gd name="connsiteY1-88" fmla="*/ 690033 h 2042583"/>
              <a:gd name="connsiteX2-89" fmla="*/ 673100 w 1649413"/>
              <a:gd name="connsiteY2-90" fmla="*/ 10583 h 2042583"/>
              <a:gd name="connsiteX3-91" fmla="*/ 1295400 w 1649413"/>
              <a:gd name="connsiteY3-92" fmla="*/ 944033 h 2042583"/>
              <a:gd name="connsiteX4-93" fmla="*/ 822325 w 1649413"/>
              <a:gd name="connsiteY4-94" fmla="*/ 1223433 h 2042583"/>
              <a:gd name="connsiteX5-95" fmla="*/ 1524000 w 1649413"/>
              <a:gd name="connsiteY5-96" fmla="*/ 1217083 h 2042583"/>
              <a:gd name="connsiteX6-97" fmla="*/ 1574800 w 1649413"/>
              <a:gd name="connsiteY6-98" fmla="*/ 994833 h 2042583"/>
              <a:gd name="connsiteX0-99" fmla="*/ 0 w 1649413"/>
              <a:gd name="connsiteY0-100" fmla="*/ 2042583 h 2042583"/>
              <a:gd name="connsiteX1-101" fmla="*/ 146050 w 1649413"/>
              <a:gd name="connsiteY1-102" fmla="*/ 690033 h 2042583"/>
              <a:gd name="connsiteX2-103" fmla="*/ 673100 w 1649413"/>
              <a:gd name="connsiteY2-104" fmla="*/ 10583 h 2042583"/>
              <a:gd name="connsiteX3-105" fmla="*/ 1295400 w 1649413"/>
              <a:gd name="connsiteY3-106" fmla="*/ 944033 h 2042583"/>
              <a:gd name="connsiteX4-107" fmla="*/ 822325 w 1649413"/>
              <a:gd name="connsiteY4-108" fmla="*/ 1223433 h 2042583"/>
              <a:gd name="connsiteX5-109" fmla="*/ 1524000 w 1649413"/>
              <a:gd name="connsiteY5-110" fmla="*/ 1217083 h 2042583"/>
              <a:gd name="connsiteX6-111" fmla="*/ 1574800 w 1649413"/>
              <a:gd name="connsiteY6-112" fmla="*/ 994833 h 2042583"/>
              <a:gd name="connsiteX0-113" fmla="*/ 0 w 1620838"/>
              <a:gd name="connsiteY0-114" fmla="*/ 2037820 h 2037820"/>
              <a:gd name="connsiteX1-115" fmla="*/ 117475 w 1620838"/>
              <a:gd name="connsiteY1-116" fmla="*/ 690033 h 2037820"/>
              <a:gd name="connsiteX2-117" fmla="*/ 644525 w 1620838"/>
              <a:gd name="connsiteY2-118" fmla="*/ 10583 h 2037820"/>
              <a:gd name="connsiteX3-119" fmla="*/ 1266825 w 1620838"/>
              <a:gd name="connsiteY3-120" fmla="*/ 944033 h 2037820"/>
              <a:gd name="connsiteX4-121" fmla="*/ 793750 w 1620838"/>
              <a:gd name="connsiteY4-122" fmla="*/ 1223433 h 2037820"/>
              <a:gd name="connsiteX5-123" fmla="*/ 1495425 w 1620838"/>
              <a:gd name="connsiteY5-124" fmla="*/ 1217083 h 2037820"/>
              <a:gd name="connsiteX6-125" fmla="*/ 1546225 w 1620838"/>
              <a:gd name="connsiteY6-126" fmla="*/ 994833 h 2037820"/>
              <a:gd name="connsiteX0-127" fmla="*/ 17463 w 1638301"/>
              <a:gd name="connsiteY0-128" fmla="*/ 2037820 h 2037820"/>
              <a:gd name="connsiteX1-129" fmla="*/ 134938 w 1638301"/>
              <a:gd name="connsiteY1-130" fmla="*/ 690033 h 2037820"/>
              <a:gd name="connsiteX2-131" fmla="*/ 661988 w 1638301"/>
              <a:gd name="connsiteY2-132" fmla="*/ 10583 h 2037820"/>
              <a:gd name="connsiteX3-133" fmla="*/ 1284288 w 1638301"/>
              <a:gd name="connsiteY3-134" fmla="*/ 944033 h 2037820"/>
              <a:gd name="connsiteX4-135" fmla="*/ 811213 w 1638301"/>
              <a:gd name="connsiteY4-136" fmla="*/ 1223433 h 2037820"/>
              <a:gd name="connsiteX5-137" fmla="*/ 1512888 w 1638301"/>
              <a:gd name="connsiteY5-138" fmla="*/ 1217083 h 2037820"/>
              <a:gd name="connsiteX6-139" fmla="*/ 1563688 w 1638301"/>
              <a:gd name="connsiteY6-140" fmla="*/ 994833 h 2037820"/>
              <a:gd name="connsiteX0-141" fmla="*/ 1141 w 1621979"/>
              <a:gd name="connsiteY0-142" fmla="*/ 2037820 h 2037820"/>
              <a:gd name="connsiteX1-143" fmla="*/ 641992 w 1621979"/>
              <a:gd name="connsiteY1-144" fmla="*/ 1331383 h 2037820"/>
              <a:gd name="connsiteX2-145" fmla="*/ 118616 w 1621979"/>
              <a:gd name="connsiteY2-146" fmla="*/ 690033 h 2037820"/>
              <a:gd name="connsiteX3-147" fmla="*/ 645666 w 1621979"/>
              <a:gd name="connsiteY3-148" fmla="*/ 10583 h 2037820"/>
              <a:gd name="connsiteX4-149" fmla="*/ 1267966 w 1621979"/>
              <a:gd name="connsiteY4-150" fmla="*/ 944033 h 2037820"/>
              <a:gd name="connsiteX5-151" fmla="*/ 794891 w 1621979"/>
              <a:gd name="connsiteY5-152" fmla="*/ 1223433 h 2037820"/>
              <a:gd name="connsiteX6-153" fmla="*/ 1496566 w 1621979"/>
              <a:gd name="connsiteY6-154" fmla="*/ 1217083 h 2037820"/>
              <a:gd name="connsiteX7" fmla="*/ 1547366 w 1621979"/>
              <a:gd name="connsiteY7" fmla="*/ 994833 h 2037820"/>
              <a:gd name="connsiteX0-155" fmla="*/ 138528 w 1759366"/>
              <a:gd name="connsiteY0-156" fmla="*/ 2037820 h 2037820"/>
              <a:gd name="connsiteX1-157" fmla="*/ 779379 w 1759366"/>
              <a:gd name="connsiteY1-158" fmla="*/ 1331383 h 2037820"/>
              <a:gd name="connsiteX2-159" fmla="*/ 87229 w 1759366"/>
              <a:gd name="connsiteY2-160" fmla="*/ 1801283 h 2037820"/>
              <a:gd name="connsiteX3-161" fmla="*/ 256003 w 1759366"/>
              <a:gd name="connsiteY3-162" fmla="*/ 690033 h 2037820"/>
              <a:gd name="connsiteX4-163" fmla="*/ 783053 w 1759366"/>
              <a:gd name="connsiteY4-164" fmla="*/ 10583 h 2037820"/>
              <a:gd name="connsiteX5-165" fmla="*/ 1405353 w 1759366"/>
              <a:gd name="connsiteY5-166" fmla="*/ 944033 h 2037820"/>
              <a:gd name="connsiteX6-167" fmla="*/ 932278 w 1759366"/>
              <a:gd name="connsiteY6-168" fmla="*/ 1223433 h 2037820"/>
              <a:gd name="connsiteX7-169" fmla="*/ 1633953 w 1759366"/>
              <a:gd name="connsiteY7-170" fmla="*/ 1217083 h 2037820"/>
              <a:gd name="connsiteX8" fmla="*/ 1684753 w 1759366"/>
              <a:gd name="connsiteY8" fmla="*/ 994833 h 2037820"/>
              <a:gd name="connsiteX0-171" fmla="*/ 125828 w 1746666"/>
              <a:gd name="connsiteY0-172" fmla="*/ 2037820 h 2037820"/>
              <a:gd name="connsiteX1-173" fmla="*/ 690479 w 1746666"/>
              <a:gd name="connsiteY1-174" fmla="*/ 1223433 h 2037820"/>
              <a:gd name="connsiteX2-175" fmla="*/ 74529 w 1746666"/>
              <a:gd name="connsiteY2-176" fmla="*/ 1801283 h 2037820"/>
              <a:gd name="connsiteX3-177" fmla="*/ 243303 w 1746666"/>
              <a:gd name="connsiteY3-178" fmla="*/ 690033 h 2037820"/>
              <a:gd name="connsiteX4-179" fmla="*/ 770353 w 1746666"/>
              <a:gd name="connsiteY4-180" fmla="*/ 10583 h 2037820"/>
              <a:gd name="connsiteX5-181" fmla="*/ 1392653 w 1746666"/>
              <a:gd name="connsiteY5-182" fmla="*/ 944033 h 2037820"/>
              <a:gd name="connsiteX6-183" fmla="*/ 919578 w 1746666"/>
              <a:gd name="connsiteY6-184" fmla="*/ 1223433 h 2037820"/>
              <a:gd name="connsiteX7-185" fmla="*/ 1621253 w 1746666"/>
              <a:gd name="connsiteY7-186" fmla="*/ 1217083 h 2037820"/>
              <a:gd name="connsiteX8-187" fmla="*/ 1672053 w 1746666"/>
              <a:gd name="connsiteY8-188" fmla="*/ 994833 h 2037820"/>
              <a:gd name="connsiteX0-189" fmla="*/ 125828 w 1746666"/>
              <a:gd name="connsiteY0-190" fmla="*/ 2037820 h 2037820"/>
              <a:gd name="connsiteX1-191" fmla="*/ 690479 w 1746666"/>
              <a:gd name="connsiteY1-192" fmla="*/ 1223433 h 2037820"/>
              <a:gd name="connsiteX2-193" fmla="*/ 74529 w 1746666"/>
              <a:gd name="connsiteY2-194" fmla="*/ 1801283 h 2037820"/>
              <a:gd name="connsiteX3-195" fmla="*/ 243303 w 1746666"/>
              <a:gd name="connsiteY3-196" fmla="*/ 690033 h 2037820"/>
              <a:gd name="connsiteX4-197" fmla="*/ 770353 w 1746666"/>
              <a:gd name="connsiteY4-198" fmla="*/ 10583 h 2037820"/>
              <a:gd name="connsiteX5-199" fmla="*/ 1392653 w 1746666"/>
              <a:gd name="connsiteY5-200" fmla="*/ 944033 h 2037820"/>
              <a:gd name="connsiteX6-201" fmla="*/ 919578 w 1746666"/>
              <a:gd name="connsiteY6-202" fmla="*/ 1223433 h 2037820"/>
              <a:gd name="connsiteX7-203" fmla="*/ 1621253 w 1746666"/>
              <a:gd name="connsiteY7-204" fmla="*/ 1217083 h 2037820"/>
              <a:gd name="connsiteX8-205" fmla="*/ 1672053 w 1746666"/>
              <a:gd name="connsiteY8-206" fmla="*/ 994833 h 2037820"/>
              <a:gd name="connsiteX0-207" fmla="*/ 125828 w 1746666"/>
              <a:gd name="connsiteY0-208" fmla="*/ 2037820 h 2037820"/>
              <a:gd name="connsiteX1-209" fmla="*/ 690479 w 1746666"/>
              <a:gd name="connsiteY1-210" fmla="*/ 1223433 h 2037820"/>
              <a:gd name="connsiteX2-211" fmla="*/ 74529 w 1746666"/>
              <a:gd name="connsiteY2-212" fmla="*/ 1801283 h 2037820"/>
              <a:gd name="connsiteX3-213" fmla="*/ 243303 w 1746666"/>
              <a:gd name="connsiteY3-214" fmla="*/ 690033 h 2037820"/>
              <a:gd name="connsiteX4-215" fmla="*/ 770353 w 1746666"/>
              <a:gd name="connsiteY4-216" fmla="*/ 10583 h 2037820"/>
              <a:gd name="connsiteX5-217" fmla="*/ 1392653 w 1746666"/>
              <a:gd name="connsiteY5-218" fmla="*/ 944033 h 2037820"/>
              <a:gd name="connsiteX6-219" fmla="*/ 1621253 w 1746666"/>
              <a:gd name="connsiteY6-220" fmla="*/ 1217083 h 2037820"/>
              <a:gd name="connsiteX7-221" fmla="*/ 1672053 w 1746666"/>
              <a:gd name="connsiteY7-222" fmla="*/ 994833 h 2037820"/>
              <a:gd name="connsiteX0-223" fmla="*/ 125828 w 1621253"/>
              <a:gd name="connsiteY0-224" fmla="*/ 2037820 h 2037820"/>
              <a:gd name="connsiteX1-225" fmla="*/ 690479 w 1621253"/>
              <a:gd name="connsiteY1-226" fmla="*/ 1223433 h 2037820"/>
              <a:gd name="connsiteX2-227" fmla="*/ 74529 w 1621253"/>
              <a:gd name="connsiteY2-228" fmla="*/ 1801283 h 2037820"/>
              <a:gd name="connsiteX3-229" fmla="*/ 243303 w 1621253"/>
              <a:gd name="connsiteY3-230" fmla="*/ 690033 h 2037820"/>
              <a:gd name="connsiteX4-231" fmla="*/ 770353 w 1621253"/>
              <a:gd name="connsiteY4-232" fmla="*/ 10583 h 2037820"/>
              <a:gd name="connsiteX5-233" fmla="*/ 1392653 w 1621253"/>
              <a:gd name="connsiteY5-234" fmla="*/ 944033 h 2037820"/>
              <a:gd name="connsiteX6-235" fmla="*/ 1621253 w 1621253"/>
              <a:gd name="connsiteY6-236" fmla="*/ 1217083 h 2037820"/>
              <a:gd name="connsiteX0-237" fmla="*/ 125828 w 1661916"/>
              <a:gd name="connsiteY0-238" fmla="*/ 2037820 h 2037820"/>
              <a:gd name="connsiteX1-239" fmla="*/ 690479 w 1661916"/>
              <a:gd name="connsiteY1-240" fmla="*/ 1223433 h 2037820"/>
              <a:gd name="connsiteX2-241" fmla="*/ 74529 w 1661916"/>
              <a:gd name="connsiteY2-242" fmla="*/ 1801283 h 2037820"/>
              <a:gd name="connsiteX3-243" fmla="*/ 243303 w 1661916"/>
              <a:gd name="connsiteY3-244" fmla="*/ 690033 h 2037820"/>
              <a:gd name="connsiteX4-245" fmla="*/ 770353 w 1661916"/>
              <a:gd name="connsiteY4-246" fmla="*/ 10583 h 2037820"/>
              <a:gd name="connsiteX5-247" fmla="*/ 1392653 w 1661916"/>
              <a:gd name="connsiteY5-248" fmla="*/ 944033 h 2037820"/>
              <a:gd name="connsiteX6-249" fmla="*/ 1621253 w 1661916"/>
              <a:gd name="connsiteY6-250" fmla="*/ 1217083 h 2037820"/>
              <a:gd name="connsiteX7-251" fmla="*/ 1636630 w 1661916"/>
              <a:gd name="connsiteY7-252" fmla="*/ 1204383 h 2037820"/>
              <a:gd name="connsiteX0-253" fmla="*/ 125828 w 1621253"/>
              <a:gd name="connsiteY0-254" fmla="*/ 2037820 h 2037820"/>
              <a:gd name="connsiteX1-255" fmla="*/ 690479 w 1621253"/>
              <a:gd name="connsiteY1-256" fmla="*/ 1223433 h 2037820"/>
              <a:gd name="connsiteX2-257" fmla="*/ 74529 w 1621253"/>
              <a:gd name="connsiteY2-258" fmla="*/ 1801283 h 2037820"/>
              <a:gd name="connsiteX3-259" fmla="*/ 243303 w 1621253"/>
              <a:gd name="connsiteY3-260" fmla="*/ 690033 h 2037820"/>
              <a:gd name="connsiteX4-261" fmla="*/ 770353 w 1621253"/>
              <a:gd name="connsiteY4-262" fmla="*/ 10583 h 2037820"/>
              <a:gd name="connsiteX5-263" fmla="*/ 1392653 w 1621253"/>
              <a:gd name="connsiteY5-264" fmla="*/ 944033 h 2037820"/>
              <a:gd name="connsiteX6-265" fmla="*/ 1621253 w 1621253"/>
              <a:gd name="connsiteY6-266" fmla="*/ 1217083 h 2037820"/>
              <a:gd name="connsiteX0-267" fmla="*/ 125828 w 1392653"/>
              <a:gd name="connsiteY0-268" fmla="*/ 2037820 h 2037820"/>
              <a:gd name="connsiteX1-269" fmla="*/ 690479 w 1392653"/>
              <a:gd name="connsiteY1-270" fmla="*/ 1223433 h 2037820"/>
              <a:gd name="connsiteX2-271" fmla="*/ 74529 w 1392653"/>
              <a:gd name="connsiteY2-272" fmla="*/ 1801283 h 2037820"/>
              <a:gd name="connsiteX3-273" fmla="*/ 243303 w 1392653"/>
              <a:gd name="connsiteY3-274" fmla="*/ 690033 h 2037820"/>
              <a:gd name="connsiteX4-275" fmla="*/ 770353 w 1392653"/>
              <a:gd name="connsiteY4-276" fmla="*/ 10583 h 2037820"/>
              <a:gd name="connsiteX5-277" fmla="*/ 1392653 w 1392653"/>
              <a:gd name="connsiteY5-278" fmla="*/ 944033 h 2037820"/>
              <a:gd name="connsiteX0-279" fmla="*/ 125828 w 810600"/>
              <a:gd name="connsiteY0-280" fmla="*/ 2037820 h 2037820"/>
              <a:gd name="connsiteX1-281" fmla="*/ 690479 w 810600"/>
              <a:gd name="connsiteY1-282" fmla="*/ 1223433 h 2037820"/>
              <a:gd name="connsiteX2-283" fmla="*/ 74529 w 810600"/>
              <a:gd name="connsiteY2-284" fmla="*/ 1801283 h 2037820"/>
              <a:gd name="connsiteX3-285" fmla="*/ 243303 w 810600"/>
              <a:gd name="connsiteY3-286" fmla="*/ 690033 h 2037820"/>
              <a:gd name="connsiteX4-287" fmla="*/ 770353 w 810600"/>
              <a:gd name="connsiteY4-288" fmla="*/ 10583 h 2037820"/>
              <a:gd name="connsiteX0-289" fmla="*/ 125828 w 810600"/>
              <a:gd name="connsiteY0-290" fmla="*/ 1347787 h 1347787"/>
              <a:gd name="connsiteX1-291" fmla="*/ 690479 w 810600"/>
              <a:gd name="connsiteY1-292" fmla="*/ 533400 h 1347787"/>
              <a:gd name="connsiteX2-293" fmla="*/ 74529 w 810600"/>
              <a:gd name="connsiteY2-294" fmla="*/ 1111250 h 1347787"/>
              <a:gd name="connsiteX3-295" fmla="*/ 243303 w 810600"/>
              <a:gd name="connsiteY3-296" fmla="*/ 0 h 1347787"/>
              <a:gd name="connsiteX0-297" fmla="*/ 122653 w 788375"/>
              <a:gd name="connsiteY0-298" fmla="*/ 1347787 h 1347787"/>
              <a:gd name="connsiteX1-299" fmla="*/ 668254 w 788375"/>
              <a:gd name="connsiteY1-300" fmla="*/ 318744 h 1347787"/>
              <a:gd name="connsiteX2-301" fmla="*/ 71354 w 788375"/>
              <a:gd name="connsiteY2-302" fmla="*/ 1111250 h 1347787"/>
              <a:gd name="connsiteX3-303" fmla="*/ 240128 w 788375"/>
              <a:gd name="connsiteY3-304" fmla="*/ 0 h 1347787"/>
              <a:gd name="connsiteX0-305" fmla="*/ 217903 w 787929"/>
              <a:gd name="connsiteY0-306" fmla="*/ 1347787 h 1347787"/>
              <a:gd name="connsiteX1-307" fmla="*/ 763504 w 787929"/>
              <a:gd name="connsiteY1-308" fmla="*/ 318744 h 1347787"/>
              <a:gd name="connsiteX2-309" fmla="*/ 71354 w 787929"/>
              <a:gd name="connsiteY2-310" fmla="*/ 987411 h 1347787"/>
              <a:gd name="connsiteX3-311" fmla="*/ 335378 w 787929"/>
              <a:gd name="connsiteY3-312" fmla="*/ 0 h 1347787"/>
              <a:gd name="connsiteX0-313" fmla="*/ 338553 w 908579"/>
              <a:gd name="connsiteY0-314" fmla="*/ 1347787 h 1347787"/>
              <a:gd name="connsiteX1-315" fmla="*/ 884154 w 908579"/>
              <a:gd name="connsiteY1-316" fmla="*/ 318744 h 1347787"/>
              <a:gd name="connsiteX2-317" fmla="*/ 192004 w 908579"/>
              <a:gd name="connsiteY2-318" fmla="*/ 987411 h 1347787"/>
              <a:gd name="connsiteX3-319" fmla="*/ 456028 w 908579"/>
              <a:gd name="connsiteY3-320" fmla="*/ 0 h 1347787"/>
              <a:gd name="connsiteX0-321" fmla="*/ 338553 w 1029229"/>
              <a:gd name="connsiteY0-322" fmla="*/ 1347787 h 1347787"/>
              <a:gd name="connsiteX1-323" fmla="*/ 884154 w 1029229"/>
              <a:gd name="connsiteY1-324" fmla="*/ 318744 h 1347787"/>
              <a:gd name="connsiteX2-325" fmla="*/ 192004 w 1029229"/>
              <a:gd name="connsiteY2-326" fmla="*/ 987411 h 1347787"/>
              <a:gd name="connsiteX3-327" fmla="*/ 456028 w 1029229"/>
              <a:gd name="connsiteY3-328" fmla="*/ 0 h 1347787"/>
              <a:gd name="connsiteX0-329" fmla="*/ 1141 w 1544402"/>
              <a:gd name="connsiteY0-330" fmla="*/ 1347787 h 1347787"/>
              <a:gd name="connsiteX1-331" fmla="*/ 546742 w 1544402"/>
              <a:gd name="connsiteY1-332" fmla="*/ 318744 h 1347787"/>
              <a:gd name="connsiteX2-333" fmla="*/ 1352398 w 1544402"/>
              <a:gd name="connsiteY2-334" fmla="*/ 259855 h 1347787"/>
              <a:gd name="connsiteX3-335" fmla="*/ 118616 w 1544402"/>
              <a:gd name="connsiteY3-336" fmla="*/ 0 h 1347787"/>
              <a:gd name="connsiteX0-337" fmla="*/ 1141 w 1495356"/>
              <a:gd name="connsiteY0-338" fmla="*/ 1347787 h 1347787"/>
              <a:gd name="connsiteX1-339" fmla="*/ 546742 w 1495356"/>
              <a:gd name="connsiteY1-340" fmla="*/ 318744 h 1347787"/>
              <a:gd name="connsiteX2-341" fmla="*/ 1352398 w 1495356"/>
              <a:gd name="connsiteY2-342" fmla="*/ 259855 h 1347787"/>
              <a:gd name="connsiteX3-343" fmla="*/ 1404491 w 1495356"/>
              <a:gd name="connsiteY3-344" fmla="*/ 0 h 1347787"/>
              <a:gd name="connsiteX0-345" fmla="*/ 1141 w 1404491"/>
              <a:gd name="connsiteY0-346" fmla="*/ 1347787 h 1347787"/>
              <a:gd name="connsiteX1-347" fmla="*/ 546742 w 1404491"/>
              <a:gd name="connsiteY1-348" fmla="*/ 318744 h 1347787"/>
              <a:gd name="connsiteX2-349" fmla="*/ 1404491 w 1404491"/>
              <a:gd name="connsiteY2-350" fmla="*/ 0 h 1347787"/>
              <a:gd name="connsiteX0-351" fmla="*/ 1141 w 1404491"/>
              <a:gd name="connsiteY0-352" fmla="*/ 1347787 h 1347787"/>
              <a:gd name="connsiteX1-353" fmla="*/ 641992 w 1404491"/>
              <a:gd name="connsiteY1-354" fmla="*/ 362087 h 1347787"/>
              <a:gd name="connsiteX2-355" fmla="*/ 1404491 w 1404491"/>
              <a:gd name="connsiteY2-356" fmla="*/ 0 h 1347787"/>
              <a:gd name="connsiteX0-357" fmla="*/ 1141 w 1464401"/>
              <a:gd name="connsiteY0-358" fmla="*/ 1347787 h 1347787"/>
              <a:gd name="connsiteX1-359" fmla="*/ 641992 w 1464401"/>
              <a:gd name="connsiteY1-360" fmla="*/ 362087 h 1347787"/>
              <a:gd name="connsiteX2-361" fmla="*/ 1337318 w 1464401"/>
              <a:gd name="connsiteY2-362" fmla="*/ 303408 h 1347787"/>
              <a:gd name="connsiteX3-363" fmla="*/ 1404491 w 1464401"/>
              <a:gd name="connsiteY3-364" fmla="*/ 0 h 1347787"/>
              <a:gd name="connsiteX0-365" fmla="*/ 1141 w 1464401"/>
              <a:gd name="connsiteY0-366" fmla="*/ 1347787 h 1347787"/>
              <a:gd name="connsiteX1-367" fmla="*/ 641992 w 1464401"/>
              <a:gd name="connsiteY1-368" fmla="*/ 362087 h 1347787"/>
              <a:gd name="connsiteX2-369" fmla="*/ 1337318 w 1464401"/>
              <a:gd name="connsiteY2-370" fmla="*/ 303408 h 1347787"/>
              <a:gd name="connsiteX3-371" fmla="*/ 1404491 w 1464401"/>
              <a:gd name="connsiteY3-372" fmla="*/ 0 h 1347787"/>
              <a:gd name="connsiteX0-373" fmla="*/ 1141 w 1456860"/>
              <a:gd name="connsiteY0-374" fmla="*/ 1338499 h 1338499"/>
              <a:gd name="connsiteX1-375" fmla="*/ 641992 w 1456860"/>
              <a:gd name="connsiteY1-376" fmla="*/ 352799 h 1338499"/>
              <a:gd name="connsiteX2-377" fmla="*/ 1337318 w 1456860"/>
              <a:gd name="connsiteY2-378" fmla="*/ 294120 h 1338499"/>
              <a:gd name="connsiteX3-379" fmla="*/ 1359247 w 1456860"/>
              <a:gd name="connsiteY3-380" fmla="*/ 0 h 1338499"/>
              <a:gd name="connsiteX0-381" fmla="*/ 1141 w 1456860"/>
              <a:gd name="connsiteY0-382" fmla="*/ 1338499 h 1338499"/>
              <a:gd name="connsiteX1-383" fmla="*/ 641992 w 1456860"/>
              <a:gd name="connsiteY1-384" fmla="*/ 352799 h 1338499"/>
              <a:gd name="connsiteX2-385" fmla="*/ 1337318 w 1456860"/>
              <a:gd name="connsiteY2-386" fmla="*/ 294120 h 1338499"/>
              <a:gd name="connsiteX3-387" fmla="*/ 1359247 w 1456860"/>
              <a:gd name="connsiteY3-388" fmla="*/ 0 h 1338499"/>
              <a:gd name="connsiteX0-389" fmla="*/ 126441 w 1671061"/>
              <a:gd name="connsiteY0-390" fmla="*/ 1869261 h 1869261"/>
              <a:gd name="connsiteX1-391" fmla="*/ 233892 w 1671061"/>
              <a:gd name="connsiteY1-392" fmla="*/ 206571 h 1869261"/>
              <a:gd name="connsiteX2-393" fmla="*/ 1462618 w 1671061"/>
              <a:gd name="connsiteY2-394" fmla="*/ 824882 h 1869261"/>
              <a:gd name="connsiteX3-395" fmla="*/ 1484547 w 1671061"/>
              <a:gd name="connsiteY3-396" fmla="*/ 530762 h 1869261"/>
              <a:gd name="connsiteX0-397" fmla="*/ 1141 w 1461094"/>
              <a:gd name="connsiteY0-398" fmla="*/ 2810442 h 2810442"/>
              <a:gd name="connsiteX1-399" fmla="*/ 616592 w 1461094"/>
              <a:gd name="connsiteY1-400" fmla="*/ 206571 h 2810442"/>
              <a:gd name="connsiteX2-401" fmla="*/ 1337318 w 1461094"/>
              <a:gd name="connsiteY2-402" fmla="*/ 1766063 h 2810442"/>
              <a:gd name="connsiteX3-403" fmla="*/ 1359247 w 1461094"/>
              <a:gd name="connsiteY3-404" fmla="*/ 1471943 h 2810442"/>
              <a:gd name="connsiteX0-405" fmla="*/ 147789 w 1607742"/>
              <a:gd name="connsiteY0-406" fmla="*/ 2653235 h 2653235"/>
              <a:gd name="connsiteX1-407" fmla="*/ 763240 w 1607742"/>
              <a:gd name="connsiteY1-408" fmla="*/ 49364 h 2653235"/>
              <a:gd name="connsiteX2-409" fmla="*/ 1483966 w 1607742"/>
              <a:gd name="connsiteY2-410" fmla="*/ 1608856 h 2653235"/>
              <a:gd name="connsiteX3-411" fmla="*/ 1505895 w 1607742"/>
              <a:gd name="connsiteY3-412" fmla="*/ 1314736 h 2653235"/>
              <a:gd name="connsiteX0-413" fmla="*/ 147789 w 1570700"/>
              <a:gd name="connsiteY0-414" fmla="*/ 2805110 h 2805110"/>
              <a:gd name="connsiteX1-415" fmla="*/ 763240 w 1570700"/>
              <a:gd name="connsiteY1-416" fmla="*/ 201239 h 2805110"/>
              <a:gd name="connsiteX2-417" fmla="*/ 985491 w 1570700"/>
              <a:gd name="connsiteY2-418" fmla="*/ 1845354 h 2805110"/>
              <a:gd name="connsiteX3-419" fmla="*/ 1483966 w 1570700"/>
              <a:gd name="connsiteY3-420" fmla="*/ 1760731 h 2805110"/>
              <a:gd name="connsiteX4-421" fmla="*/ 1505895 w 1570700"/>
              <a:gd name="connsiteY4-422" fmla="*/ 1466611 h 2805110"/>
              <a:gd name="connsiteX0-423" fmla="*/ 147789 w 1570700"/>
              <a:gd name="connsiteY0-424" fmla="*/ 2857398 h 2857398"/>
              <a:gd name="connsiteX1-425" fmla="*/ 763240 w 1570700"/>
              <a:gd name="connsiteY1-426" fmla="*/ 253527 h 2857398"/>
              <a:gd name="connsiteX2-427" fmla="*/ 1404591 w 1570700"/>
              <a:gd name="connsiteY2-428" fmla="*/ 1319723 h 2857398"/>
              <a:gd name="connsiteX3-429" fmla="*/ 985491 w 1570700"/>
              <a:gd name="connsiteY3-430" fmla="*/ 1897642 h 2857398"/>
              <a:gd name="connsiteX4-431" fmla="*/ 1483966 w 1570700"/>
              <a:gd name="connsiteY4-432" fmla="*/ 1813019 h 2857398"/>
              <a:gd name="connsiteX5-433" fmla="*/ 1505895 w 1570700"/>
              <a:gd name="connsiteY5-434" fmla="*/ 1518899 h 2857398"/>
              <a:gd name="connsiteX0-435" fmla="*/ 40633 w 1463544"/>
              <a:gd name="connsiteY0-436" fmla="*/ 2713608 h 2713608"/>
              <a:gd name="connsiteX1-437" fmla="*/ 656084 w 1463544"/>
              <a:gd name="connsiteY1-438" fmla="*/ 109737 h 2713608"/>
              <a:gd name="connsiteX2-439" fmla="*/ 1297435 w 1463544"/>
              <a:gd name="connsiteY2-440" fmla="*/ 1175933 h 2713608"/>
              <a:gd name="connsiteX3-441" fmla="*/ 878335 w 1463544"/>
              <a:gd name="connsiteY3-442" fmla="*/ 1753852 h 2713608"/>
              <a:gd name="connsiteX4-443" fmla="*/ 1376810 w 1463544"/>
              <a:gd name="connsiteY4-444" fmla="*/ 1669229 h 2713608"/>
              <a:gd name="connsiteX5-445" fmla="*/ 1398739 w 1463544"/>
              <a:gd name="connsiteY5-446" fmla="*/ 1375109 h 2713608"/>
              <a:gd name="connsiteX0-447" fmla="*/ 40633 w 1463544"/>
              <a:gd name="connsiteY0-448" fmla="*/ 2713607 h 2713607"/>
              <a:gd name="connsiteX1-449" fmla="*/ 656084 w 1463544"/>
              <a:gd name="connsiteY1-450" fmla="*/ 109736 h 2713607"/>
              <a:gd name="connsiteX2-451" fmla="*/ 1297435 w 1463544"/>
              <a:gd name="connsiteY2-452" fmla="*/ 1175932 h 2713607"/>
              <a:gd name="connsiteX3-453" fmla="*/ 878335 w 1463544"/>
              <a:gd name="connsiteY3-454" fmla="*/ 1753851 h 2713607"/>
              <a:gd name="connsiteX4-455" fmla="*/ 1376810 w 1463544"/>
              <a:gd name="connsiteY4-456" fmla="*/ 1669228 h 2713607"/>
              <a:gd name="connsiteX5-457" fmla="*/ 1398739 w 1463544"/>
              <a:gd name="connsiteY5-458" fmla="*/ 1375108 h 2713607"/>
              <a:gd name="connsiteX0-459" fmla="*/ 40633 w 1484975"/>
              <a:gd name="connsiteY0-460" fmla="*/ 2713607 h 2713607"/>
              <a:gd name="connsiteX1-461" fmla="*/ 656084 w 1484975"/>
              <a:gd name="connsiteY1-462" fmla="*/ 109736 h 2713607"/>
              <a:gd name="connsiteX2-463" fmla="*/ 1297435 w 1484975"/>
              <a:gd name="connsiteY2-464" fmla="*/ 1175932 h 2713607"/>
              <a:gd name="connsiteX3-465" fmla="*/ 878335 w 1484975"/>
              <a:gd name="connsiteY3-466" fmla="*/ 1753851 h 2713607"/>
              <a:gd name="connsiteX4-467" fmla="*/ 1398241 w 1484975"/>
              <a:gd name="connsiteY4-468" fmla="*/ 1737340 h 2713607"/>
              <a:gd name="connsiteX5-469" fmla="*/ 1398739 w 1484975"/>
              <a:gd name="connsiteY5-470" fmla="*/ 1375108 h 2713607"/>
              <a:gd name="connsiteX0-471" fmla="*/ 40633 w 1512956"/>
              <a:gd name="connsiteY0-472" fmla="*/ 2713607 h 2713607"/>
              <a:gd name="connsiteX1-473" fmla="*/ 656084 w 1512956"/>
              <a:gd name="connsiteY1-474" fmla="*/ 109736 h 2713607"/>
              <a:gd name="connsiteX2-475" fmla="*/ 1297435 w 1512956"/>
              <a:gd name="connsiteY2-476" fmla="*/ 1175932 h 2713607"/>
              <a:gd name="connsiteX3-477" fmla="*/ 878335 w 1512956"/>
              <a:gd name="connsiteY3-478" fmla="*/ 1753851 h 2713607"/>
              <a:gd name="connsiteX4-479" fmla="*/ 1398241 w 1512956"/>
              <a:gd name="connsiteY4-480" fmla="*/ 1737340 h 2713607"/>
              <a:gd name="connsiteX5-481" fmla="*/ 1472558 w 1512956"/>
              <a:gd name="connsiteY5-482" fmla="*/ 1362724 h 2713607"/>
              <a:gd name="connsiteX0-483" fmla="*/ 40633 w 1497278"/>
              <a:gd name="connsiteY0-484" fmla="*/ 2713607 h 2713607"/>
              <a:gd name="connsiteX1-485" fmla="*/ 656084 w 1497278"/>
              <a:gd name="connsiteY1-486" fmla="*/ 109736 h 2713607"/>
              <a:gd name="connsiteX2-487" fmla="*/ 1297435 w 1497278"/>
              <a:gd name="connsiteY2-488" fmla="*/ 1175932 h 2713607"/>
              <a:gd name="connsiteX3-489" fmla="*/ 878335 w 1497278"/>
              <a:gd name="connsiteY3-490" fmla="*/ 1753851 h 2713607"/>
              <a:gd name="connsiteX4-491" fmla="*/ 1398241 w 1497278"/>
              <a:gd name="connsiteY4-492" fmla="*/ 1737340 h 2713607"/>
              <a:gd name="connsiteX5-493" fmla="*/ 1472558 w 1497278"/>
              <a:gd name="connsiteY5-494" fmla="*/ 1362724 h 2713607"/>
              <a:gd name="connsiteX0-495" fmla="*/ 40633 w 1486762"/>
              <a:gd name="connsiteY0-496" fmla="*/ 2713607 h 2713607"/>
              <a:gd name="connsiteX1-497" fmla="*/ 656084 w 1486762"/>
              <a:gd name="connsiteY1-498" fmla="*/ 109736 h 2713607"/>
              <a:gd name="connsiteX2-499" fmla="*/ 1297435 w 1486762"/>
              <a:gd name="connsiteY2-500" fmla="*/ 1175932 h 2713607"/>
              <a:gd name="connsiteX3-501" fmla="*/ 878335 w 1486762"/>
              <a:gd name="connsiteY3-502" fmla="*/ 1753851 h 2713607"/>
              <a:gd name="connsiteX4-503" fmla="*/ 1356966 w 1486762"/>
              <a:gd name="connsiteY4-504" fmla="*/ 1737340 h 2713607"/>
              <a:gd name="connsiteX5-505" fmla="*/ 1472558 w 1486762"/>
              <a:gd name="connsiteY5-506" fmla="*/ 1362724 h 2713607"/>
              <a:gd name="connsiteX0-507" fmla="*/ 40633 w 1448595"/>
              <a:gd name="connsiteY0-508" fmla="*/ 2713607 h 2713607"/>
              <a:gd name="connsiteX1-509" fmla="*/ 656084 w 1448595"/>
              <a:gd name="connsiteY1-510" fmla="*/ 109736 h 2713607"/>
              <a:gd name="connsiteX2-511" fmla="*/ 1297435 w 1448595"/>
              <a:gd name="connsiteY2-512" fmla="*/ 1175932 h 2713607"/>
              <a:gd name="connsiteX3-513" fmla="*/ 878335 w 1448595"/>
              <a:gd name="connsiteY3-514" fmla="*/ 1753851 h 2713607"/>
              <a:gd name="connsiteX4-515" fmla="*/ 1356966 w 1448595"/>
              <a:gd name="connsiteY4-516" fmla="*/ 1737340 h 2713607"/>
              <a:gd name="connsiteX5-517" fmla="*/ 1428108 w 1448595"/>
              <a:gd name="connsiteY5-518" fmla="*/ 1370980 h 2713607"/>
              <a:gd name="connsiteX0-519" fmla="*/ 0 w 1407962"/>
              <a:gd name="connsiteY0-520" fmla="*/ 2724959 h 2724959"/>
              <a:gd name="connsiteX1-521" fmla="*/ 684400 w 1407962"/>
              <a:gd name="connsiteY1-522" fmla="*/ 1913810 h 2724959"/>
              <a:gd name="connsiteX2-523" fmla="*/ 615451 w 1407962"/>
              <a:gd name="connsiteY2-524" fmla="*/ 121088 h 2724959"/>
              <a:gd name="connsiteX3-525" fmla="*/ 1256802 w 1407962"/>
              <a:gd name="connsiteY3-526" fmla="*/ 1187284 h 2724959"/>
              <a:gd name="connsiteX4-527" fmla="*/ 837702 w 1407962"/>
              <a:gd name="connsiteY4-528" fmla="*/ 1765203 h 2724959"/>
              <a:gd name="connsiteX5-529" fmla="*/ 1316333 w 1407962"/>
              <a:gd name="connsiteY5-530" fmla="*/ 1748692 h 2724959"/>
              <a:gd name="connsiteX6-531" fmla="*/ 1387475 w 1407962"/>
              <a:gd name="connsiteY6-532" fmla="*/ 1382332 h 2724959"/>
              <a:gd name="connsiteX0-533" fmla="*/ 101792 w 1509754"/>
              <a:gd name="connsiteY0-534" fmla="*/ 2809582 h 2809582"/>
              <a:gd name="connsiteX1-535" fmla="*/ 786192 w 1509754"/>
              <a:gd name="connsiteY1-536" fmla="*/ 1998433 h 2809582"/>
              <a:gd name="connsiteX2-537" fmla="*/ 11491 w 1509754"/>
              <a:gd name="connsiteY2-538" fmla="*/ 2506175 h 2809582"/>
              <a:gd name="connsiteX3-539" fmla="*/ 717243 w 1509754"/>
              <a:gd name="connsiteY3-540" fmla="*/ 205711 h 2809582"/>
              <a:gd name="connsiteX4-541" fmla="*/ 1358594 w 1509754"/>
              <a:gd name="connsiteY4-542" fmla="*/ 1271907 h 2809582"/>
              <a:gd name="connsiteX5-543" fmla="*/ 939494 w 1509754"/>
              <a:gd name="connsiteY5-544" fmla="*/ 1849826 h 2809582"/>
              <a:gd name="connsiteX6-545" fmla="*/ 1418125 w 1509754"/>
              <a:gd name="connsiteY6-546" fmla="*/ 1833315 h 2809582"/>
              <a:gd name="connsiteX7-547" fmla="*/ 1489267 w 1509754"/>
              <a:gd name="connsiteY7-548" fmla="*/ 1466955 h 2809582"/>
              <a:gd name="connsiteX0-549" fmla="*/ 101792 w 1509754"/>
              <a:gd name="connsiteY0-550" fmla="*/ 2809582 h 2809582"/>
              <a:gd name="connsiteX1-551" fmla="*/ 786192 w 1509754"/>
              <a:gd name="connsiteY1-552" fmla="*/ 1998433 h 2809582"/>
              <a:gd name="connsiteX2-553" fmla="*/ 11491 w 1509754"/>
              <a:gd name="connsiteY2-554" fmla="*/ 2506175 h 2809582"/>
              <a:gd name="connsiteX3-555" fmla="*/ 717243 w 1509754"/>
              <a:gd name="connsiteY3-556" fmla="*/ 205711 h 2809582"/>
              <a:gd name="connsiteX4-557" fmla="*/ 1358594 w 1509754"/>
              <a:gd name="connsiteY4-558" fmla="*/ 1271907 h 2809582"/>
              <a:gd name="connsiteX5-559" fmla="*/ 939494 w 1509754"/>
              <a:gd name="connsiteY5-560" fmla="*/ 1849826 h 2809582"/>
              <a:gd name="connsiteX6-561" fmla="*/ 1418125 w 1509754"/>
              <a:gd name="connsiteY6-562" fmla="*/ 1833315 h 2809582"/>
              <a:gd name="connsiteX7-563" fmla="*/ 1489267 w 1509754"/>
              <a:gd name="connsiteY7-564" fmla="*/ 1466955 h 2809582"/>
              <a:gd name="connsiteX0-565" fmla="*/ 101792 w 1509754"/>
              <a:gd name="connsiteY0-566" fmla="*/ 2682991 h 2682991"/>
              <a:gd name="connsiteX1-567" fmla="*/ 786192 w 1509754"/>
              <a:gd name="connsiteY1-568" fmla="*/ 1871842 h 2682991"/>
              <a:gd name="connsiteX2-569" fmla="*/ 11491 w 1509754"/>
              <a:gd name="connsiteY2-570" fmla="*/ 2379584 h 2682991"/>
              <a:gd name="connsiteX3-571" fmla="*/ 717243 w 1509754"/>
              <a:gd name="connsiteY3-572" fmla="*/ 79120 h 2682991"/>
              <a:gd name="connsiteX4-573" fmla="*/ 1358594 w 1509754"/>
              <a:gd name="connsiteY4-574" fmla="*/ 1145316 h 2682991"/>
              <a:gd name="connsiteX5-575" fmla="*/ 939494 w 1509754"/>
              <a:gd name="connsiteY5-576" fmla="*/ 1723235 h 2682991"/>
              <a:gd name="connsiteX6-577" fmla="*/ 1418125 w 1509754"/>
              <a:gd name="connsiteY6-578" fmla="*/ 1706724 h 2682991"/>
              <a:gd name="connsiteX7-579" fmla="*/ 1489267 w 1509754"/>
              <a:gd name="connsiteY7-580" fmla="*/ 1340364 h 2682991"/>
              <a:gd name="connsiteX0-581" fmla="*/ 101792 w 1489267"/>
              <a:gd name="connsiteY0-582" fmla="*/ 2682991 h 2682991"/>
              <a:gd name="connsiteX1-583" fmla="*/ 786192 w 1489267"/>
              <a:gd name="connsiteY1-584" fmla="*/ 1871842 h 2682991"/>
              <a:gd name="connsiteX2-585" fmla="*/ 11491 w 1489267"/>
              <a:gd name="connsiteY2-586" fmla="*/ 2379584 h 2682991"/>
              <a:gd name="connsiteX3-587" fmla="*/ 717243 w 1489267"/>
              <a:gd name="connsiteY3-588" fmla="*/ 79120 h 2682991"/>
              <a:gd name="connsiteX4-589" fmla="*/ 1358594 w 1489267"/>
              <a:gd name="connsiteY4-590" fmla="*/ 1145316 h 2682991"/>
              <a:gd name="connsiteX5-591" fmla="*/ 939494 w 1489267"/>
              <a:gd name="connsiteY5-592" fmla="*/ 1723235 h 2682991"/>
              <a:gd name="connsiteX6-593" fmla="*/ 1489267 w 1489267"/>
              <a:gd name="connsiteY6-594" fmla="*/ 1340364 h 2682991"/>
              <a:gd name="connsiteX0-595" fmla="*/ 101792 w 1489267"/>
              <a:gd name="connsiteY0-596" fmla="*/ 2682991 h 2682991"/>
              <a:gd name="connsiteX1-597" fmla="*/ 786192 w 1489267"/>
              <a:gd name="connsiteY1-598" fmla="*/ 1871842 h 2682991"/>
              <a:gd name="connsiteX2-599" fmla="*/ 11491 w 1489267"/>
              <a:gd name="connsiteY2-600" fmla="*/ 2379584 h 2682991"/>
              <a:gd name="connsiteX3-601" fmla="*/ 717243 w 1489267"/>
              <a:gd name="connsiteY3-602" fmla="*/ 79120 h 2682991"/>
              <a:gd name="connsiteX4-603" fmla="*/ 1358594 w 1489267"/>
              <a:gd name="connsiteY4-604" fmla="*/ 1145316 h 2682991"/>
              <a:gd name="connsiteX5-605" fmla="*/ 1489267 w 1489267"/>
              <a:gd name="connsiteY5-606" fmla="*/ 1340364 h 2682991"/>
              <a:gd name="connsiteX0-607" fmla="*/ 101792 w 1489267"/>
              <a:gd name="connsiteY0-608" fmla="*/ 2777074 h 2777074"/>
              <a:gd name="connsiteX1-609" fmla="*/ 786192 w 1489267"/>
              <a:gd name="connsiteY1-610" fmla="*/ 1965925 h 2777074"/>
              <a:gd name="connsiteX2-611" fmla="*/ 11491 w 1489267"/>
              <a:gd name="connsiteY2-612" fmla="*/ 2473667 h 2777074"/>
              <a:gd name="connsiteX3-613" fmla="*/ 717243 w 1489267"/>
              <a:gd name="connsiteY3-614" fmla="*/ 173203 h 2777074"/>
              <a:gd name="connsiteX4-615" fmla="*/ 1489267 w 1489267"/>
              <a:gd name="connsiteY4-616" fmla="*/ 1434447 h 2777074"/>
              <a:gd name="connsiteX0-617" fmla="*/ 101792 w 829667"/>
              <a:gd name="connsiteY0-618" fmla="*/ 2603871 h 2603871"/>
              <a:gd name="connsiteX1-619" fmla="*/ 786192 w 829667"/>
              <a:gd name="connsiteY1-620" fmla="*/ 1792722 h 2603871"/>
              <a:gd name="connsiteX2-621" fmla="*/ 11491 w 829667"/>
              <a:gd name="connsiteY2-622" fmla="*/ 2300464 h 2603871"/>
              <a:gd name="connsiteX3-623" fmla="*/ 717243 w 829667"/>
              <a:gd name="connsiteY3-624" fmla="*/ 0 h 2603871"/>
              <a:gd name="connsiteX0-625" fmla="*/ 194661 w 922536"/>
              <a:gd name="connsiteY0-626" fmla="*/ 1278787 h 1278787"/>
              <a:gd name="connsiteX1-627" fmla="*/ 879061 w 922536"/>
              <a:gd name="connsiteY1-628" fmla="*/ 467638 h 1278787"/>
              <a:gd name="connsiteX2-629" fmla="*/ 104360 w 922536"/>
              <a:gd name="connsiteY2-630" fmla="*/ 975380 h 1278787"/>
              <a:gd name="connsiteX3-631" fmla="*/ 252899 w 922536"/>
              <a:gd name="connsiteY3-632" fmla="*/ 0 h 1278787"/>
              <a:gd name="connsiteX0-633" fmla="*/ 194661 w 922536"/>
              <a:gd name="connsiteY0-634" fmla="*/ 1278787 h 1278787"/>
              <a:gd name="connsiteX1-635" fmla="*/ 879061 w 922536"/>
              <a:gd name="connsiteY1-636" fmla="*/ 467638 h 1278787"/>
              <a:gd name="connsiteX2-637" fmla="*/ 104360 w 922536"/>
              <a:gd name="connsiteY2-638" fmla="*/ 975380 h 1278787"/>
              <a:gd name="connsiteX3-639" fmla="*/ 252899 w 922536"/>
              <a:gd name="connsiteY3-640" fmla="*/ 0 h 1278787"/>
              <a:gd name="connsiteX0-641" fmla="*/ 151798 w 844104"/>
              <a:gd name="connsiteY0-642" fmla="*/ 1278787 h 1278787"/>
              <a:gd name="connsiteX1-643" fmla="*/ 836198 w 844104"/>
              <a:gd name="connsiteY1-644" fmla="*/ 467638 h 1278787"/>
              <a:gd name="connsiteX2-645" fmla="*/ 104360 w 844104"/>
              <a:gd name="connsiteY2-646" fmla="*/ 1012532 h 1278787"/>
              <a:gd name="connsiteX3-647" fmla="*/ 210036 w 844104"/>
              <a:gd name="connsiteY3-648" fmla="*/ 0 h 1278787"/>
              <a:gd name="connsiteX0-649" fmla="*/ 151798 w 958404"/>
              <a:gd name="connsiteY0-650" fmla="*/ 1278787 h 1278787"/>
              <a:gd name="connsiteX1-651" fmla="*/ 836198 w 958404"/>
              <a:gd name="connsiteY1-652" fmla="*/ 467638 h 1278787"/>
              <a:gd name="connsiteX2-653" fmla="*/ 104360 w 958404"/>
              <a:gd name="connsiteY2-654" fmla="*/ 1012532 h 1278787"/>
              <a:gd name="connsiteX3-655" fmla="*/ 210036 w 958404"/>
              <a:gd name="connsiteY3-656" fmla="*/ 0 h 1278787"/>
              <a:gd name="connsiteX0-657" fmla="*/ 147036 w 925067"/>
              <a:gd name="connsiteY0-658" fmla="*/ 1278787 h 1278787"/>
              <a:gd name="connsiteX1-659" fmla="*/ 802861 w 925067"/>
              <a:gd name="connsiteY1-660" fmla="*/ 427390 h 1278787"/>
              <a:gd name="connsiteX2-661" fmla="*/ 99598 w 925067"/>
              <a:gd name="connsiteY2-662" fmla="*/ 1012532 h 1278787"/>
              <a:gd name="connsiteX3-663" fmla="*/ 205274 w 925067"/>
              <a:gd name="connsiteY3-664" fmla="*/ 0 h 1278787"/>
            </a:gdLst>
            <a:ahLst/>
            <a:cxnLst>
              <a:cxn ang="0">
                <a:pos x="connsiteX0-1" y="connsiteY0-2"/>
              </a:cxn>
              <a:cxn ang="0">
                <a:pos x="connsiteX1-3" y="connsiteY1-4"/>
              </a:cxn>
              <a:cxn ang="0">
                <a:pos x="connsiteX2-5" y="connsiteY2-6"/>
              </a:cxn>
              <a:cxn ang="0">
                <a:pos x="connsiteX3-7" y="connsiteY3-8"/>
              </a:cxn>
            </a:cxnLst>
            <a:rect l="l" t="t" r="r" b="b"/>
            <a:pathLst>
              <a:path w="925067" h="1278787">
                <a:moveTo>
                  <a:pt x="147036" y="1278787"/>
                </a:moveTo>
                <a:cubicBezTo>
                  <a:pt x="148919" y="1155980"/>
                  <a:pt x="925067" y="527494"/>
                  <a:pt x="802861" y="427390"/>
                </a:cubicBezTo>
                <a:cubicBezTo>
                  <a:pt x="680655" y="327286"/>
                  <a:pt x="199196" y="1083764"/>
                  <a:pt x="99598" y="1012532"/>
                </a:cubicBezTo>
                <a:cubicBezTo>
                  <a:pt x="0" y="941300"/>
                  <a:pt x="168528" y="253699"/>
                  <a:pt x="205274" y="0"/>
                </a:cubicBezTo>
              </a:path>
            </a:pathLst>
          </a:custGeom>
          <a:noFill/>
          <a:ln w="12700">
            <a:solidFill>
              <a:srgbClr val="7030A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Tree>
  </p:cSld>
  <p:clrMapOvr>
    <a:masterClrMapping/>
  </p:clrMapOvr>
  <p:transition advClick="0" advTm="8000">
    <p:fade thruBlk="1"/>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9" name="直接连接符 288"/>
          <p:cNvCxnSpPr/>
          <p:nvPr/>
        </p:nvCxnSpPr>
        <p:spPr bwMode="auto">
          <a:xfrm>
            <a:off x="4516649" y="1188716"/>
            <a:ext cx="0" cy="3105794"/>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01" name="Picture 228" descr="图片768"/>
          <p:cNvPicPr>
            <a:picLocks noChangeAspect="1" noChangeArrowheads="1"/>
          </p:cNvPicPr>
          <p:nvPr/>
        </p:nvPicPr>
        <p:blipFill>
          <a:blip r:embed="rId1" cstate="print"/>
          <a:srcRect/>
          <a:stretch>
            <a:fillRect/>
          </a:stretch>
        </p:blipFill>
        <p:spPr bwMode="auto">
          <a:xfrm>
            <a:off x="4086079" y="2056765"/>
            <a:ext cx="876300" cy="517225"/>
          </a:xfrm>
          <a:prstGeom prst="rect">
            <a:avLst/>
          </a:prstGeom>
          <a:noFill/>
        </p:spPr>
      </p:pic>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工作流程：多设备协作实现“体验随身”</a:t>
            </a:r>
            <a:endParaRPr lang="zh-CN" altLang="en-US" dirty="0">
              <a:latin typeface="微软雅黑" panose="020B0503020204020204" pitchFamily="34" charset="-122"/>
              <a:ea typeface="微软雅黑" panose="020B0503020204020204" pitchFamily="34" charset="-122"/>
            </a:endParaRPr>
          </a:p>
        </p:txBody>
      </p:sp>
      <p:sp>
        <p:nvSpPr>
          <p:cNvPr id="318" name="TextBox 317"/>
          <p:cNvSpPr txBox="1"/>
          <p:nvPr/>
        </p:nvSpPr>
        <p:spPr>
          <a:xfrm>
            <a:off x="2633540" y="3551951"/>
            <a:ext cx="801439"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Controller</a:t>
            </a:r>
            <a:endParaRPr lang="zh-CN" altLang="en-US" sz="1000" kern="0" dirty="0">
              <a:solidFill>
                <a:sysClr val="windowText" lastClr="000000"/>
              </a:solidFill>
            </a:endParaRPr>
          </a:p>
        </p:txBody>
      </p:sp>
      <p:sp>
        <p:nvSpPr>
          <p:cNvPr id="319" name="TextBox 318"/>
          <p:cNvSpPr txBox="1"/>
          <p:nvPr/>
        </p:nvSpPr>
        <p:spPr>
          <a:xfrm>
            <a:off x="3375328" y="1234270"/>
            <a:ext cx="801439"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认证点交换机</a:t>
            </a:r>
            <a:endParaRPr lang="zh-CN" altLang="en-US" sz="1000" kern="0" dirty="0">
              <a:solidFill>
                <a:sysClr val="windowText" lastClr="000000"/>
              </a:solidFill>
            </a:endParaRPr>
          </a:p>
        </p:txBody>
      </p:sp>
      <p:sp>
        <p:nvSpPr>
          <p:cNvPr id="320" name="TextBox 319"/>
          <p:cNvSpPr txBox="1"/>
          <p:nvPr/>
        </p:nvSpPr>
        <p:spPr>
          <a:xfrm>
            <a:off x="3375328" y="1678135"/>
            <a:ext cx="801439"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分支边界防火墙</a:t>
            </a:r>
            <a:endParaRPr lang="zh-CN" altLang="en-US" sz="1000" kern="0" dirty="0">
              <a:solidFill>
                <a:sysClr val="windowText" lastClr="000000"/>
              </a:solidFill>
            </a:endParaRPr>
          </a:p>
        </p:txBody>
      </p:sp>
      <p:sp>
        <p:nvSpPr>
          <p:cNvPr id="321" name="TextBox 320"/>
          <p:cNvSpPr txBox="1"/>
          <p:nvPr/>
        </p:nvSpPr>
        <p:spPr>
          <a:xfrm>
            <a:off x="3375328" y="2638255"/>
            <a:ext cx="801439" cy="400110"/>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园区边界防火墙</a:t>
            </a:r>
            <a:endParaRPr lang="zh-CN" altLang="en-US" sz="1000" kern="0" dirty="0">
              <a:solidFill>
                <a:sysClr val="windowText" lastClr="000000"/>
              </a:solidFill>
            </a:endParaRPr>
          </a:p>
        </p:txBody>
      </p:sp>
      <p:cxnSp>
        <p:nvCxnSpPr>
          <p:cNvPr id="448" name="直接箭头连接符 447"/>
          <p:cNvCxnSpPr>
            <a:stCxn id="317" idx="3"/>
            <a:endCxn id="39" idx="1"/>
          </p:cNvCxnSpPr>
          <p:nvPr/>
        </p:nvCxnSpPr>
        <p:spPr bwMode="auto">
          <a:xfrm flipV="1">
            <a:off x="3288348" y="1425695"/>
            <a:ext cx="1074285" cy="2666199"/>
          </a:xfrm>
          <a:prstGeom prst="straightConnector1">
            <a:avLst/>
          </a:prstGeom>
          <a:noFill/>
          <a:ln w="12700">
            <a:solidFill>
              <a:srgbClr val="0070C0"/>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9" name="TextBox 448"/>
          <p:cNvSpPr txBox="1"/>
          <p:nvPr/>
        </p:nvSpPr>
        <p:spPr>
          <a:xfrm>
            <a:off x="3382102" y="4047967"/>
            <a:ext cx="801439"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资源</a:t>
            </a:r>
            <a:endParaRPr lang="zh-CN" altLang="en-US" sz="1000" kern="0" dirty="0">
              <a:solidFill>
                <a:sysClr val="windowText" lastClr="000000"/>
              </a:solidFill>
            </a:endParaRPr>
          </a:p>
        </p:txBody>
      </p:sp>
      <p:grpSp>
        <p:nvGrpSpPr>
          <p:cNvPr id="3" name="组合 468"/>
          <p:cNvGrpSpPr/>
          <p:nvPr/>
        </p:nvGrpSpPr>
        <p:grpSpPr>
          <a:xfrm>
            <a:off x="660401" y="788989"/>
            <a:ext cx="2758988" cy="829354"/>
            <a:chOff x="225512" y="788989"/>
            <a:chExt cx="2758988" cy="829354"/>
          </a:xfrm>
        </p:grpSpPr>
        <p:sp>
          <p:nvSpPr>
            <p:cNvPr id="459" name="矩形 458"/>
            <p:cNvSpPr/>
            <p:nvPr/>
          </p:nvSpPr>
          <p:spPr bwMode="auto">
            <a:xfrm>
              <a:off x="225512" y="788989"/>
              <a:ext cx="2633576" cy="829354"/>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dirty="0" smtClean="0">
                  <a:solidFill>
                    <a:prstClr val="black"/>
                  </a:solidFill>
                  <a:latin typeface="华文细黑"/>
                  <a:ea typeface="华文细黑"/>
                </a:rPr>
                <a:t>认证点在用户认证上线过程中获取到用户身份。</a:t>
              </a:r>
              <a:r>
                <a:rPr lang="en-US" altLang="zh-CN" sz="1000" dirty="0" smtClean="0">
                  <a:solidFill>
                    <a:prstClr val="black"/>
                  </a:solidFill>
                  <a:latin typeface="华文细黑"/>
                  <a:ea typeface="华文细黑"/>
                </a:rPr>
                <a:t>Controller</a:t>
              </a:r>
              <a:r>
                <a:rPr lang="zh-CN" altLang="en-US" sz="1000" dirty="0" smtClean="0">
                  <a:solidFill>
                    <a:prstClr val="black"/>
                  </a:solidFill>
                  <a:latin typeface="华文细黑"/>
                  <a:ea typeface="华文细黑"/>
                </a:rPr>
                <a:t>可以通过</a:t>
              </a:r>
              <a:r>
                <a:rPr lang="en-US" altLang="zh-CN" sz="1000" dirty="0" smtClean="0">
                  <a:solidFill>
                    <a:prstClr val="black"/>
                  </a:solidFill>
                  <a:latin typeface="华文细黑"/>
                  <a:ea typeface="华文细黑"/>
                </a:rPr>
                <a:t>Radius</a:t>
              </a:r>
              <a:r>
                <a:rPr lang="zh-CN" altLang="en-US" sz="1000" dirty="0" smtClean="0">
                  <a:solidFill>
                    <a:prstClr val="black"/>
                  </a:solidFill>
                  <a:latin typeface="华文细黑"/>
                  <a:ea typeface="华文细黑"/>
                </a:rPr>
                <a:t>中的扩展属性，针对每个用户下发上下行带宽阈值。认证点可以根据该参数对用户进行内网总带宽的限制。</a:t>
              </a:r>
              <a:endParaRPr lang="en-US" altLang="zh-CN" sz="1000" dirty="0" smtClean="0">
                <a:solidFill>
                  <a:prstClr val="black"/>
                </a:solidFill>
                <a:latin typeface="华文细黑"/>
                <a:ea typeface="华文细黑"/>
              </a:endParaRPr>
            </a:p>
          </p:txBody>
        </p:sp>
        <p:grpSp>
          <p:nvGrpSpPr>
            <p:cNvPr id="4" name="组合 44"/>
            <p:cNvGrpSpPr/>
            <p:nvPr/>
          </p:nvGrpSpPr>
          <p:grpSpPr>
            <a:xfrm flipH="1">
              <a:off x="2717800" y="1305150"/>
              <a:ext cx="266700" cy="266700"/>
              <a:chOff x="2662238" y="3157538"/>
              <a:chExt cx="266700" cy="266700"/>
            </a:xfrm>
          </p:grpSpPr>
          <p:sp>
            <p:nvSpPr>
              <p:cNvPr id="461" name="椭圆 460"/>
              <p:cNvSpPr/>
              <p:nvPr/>
            </p:nvSpPr>
            <p:spPr bwMode="auto">
              <a:xfrm>
                <a:off x="2662238" y="3157538"/>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462" name="Freeform 12"/>
              <p:cNvSpPr>
                <a:spLocks noEditPoints="1"/>
              </p:cNvSpPr>
              <p:nvPr/>
            </p:nvSpPr>
            <p:spPr bwMode="auto">
              <a:xfrm>
                <a:off x="2670087" y="316288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00800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grpSp>
        <p:nvGrpSpPr>
          <p:cNvPr id="5" name="组合 467"/>
          <p:cNvGrpSpPr/>
          <p:nvPr/>
        </p:nvGrpSpPr>
        <p:grpSpPr>
          <a:xfrm>
            <a:off x="660401" y="1711550"/>
            <a:ext cx="2771688" cy="736375"/>
            <a:chOff x="149312" y="1914750"/>
            <a:chExt cx="2771688" cy="736375"/>
          </a:xfrm>
        </p:grpSpPr>
        <p:sp>
          <p:nvSpPr>
            <p:cNvPr id="463" name="矩形 462"/>
            <p:cNvSpPr/>
            <p:nvPr/>
          </p:nvSpPr>
          <p:spPr bwMode="auto">
            <a:xfrm>
              <a:off x="149312" y="1915066"/>
              <a:ext cx="2646276" cy="736059"/>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dirty="0" smtClean="0">
                  <a:solidFill>
                    <a:prstClr val="black"/>
                  </a:solidFill>
                  <a:latin typeface="华文细黑"/>
                  <a:ea typeface="华文细黑"/>
                </a:rPr>
                <a:t>分支边界防火墙通过主动查询，识别出</a:t>
              </a:r>
              <a:r>
                <a:rPr lang="en-US" altLang="zh-CN" sz="1000" dirty="0" smtClean="0">
                  <a:solidFill>
                    <a:prstClr val="black"/>
                  </a:solidFill>
                  <a:latin typeface="华文细黑"/>
                  <a:ea typeface="华文细黑"/>
                </a:rPr>
                <a:t>VIP</a:t>
              </a:r>
              <a:r>
                <a:rPr lang="zh-CN" altLang="en-US" sz="1000" dirty="0" smtClean="0">
                  <a:solidFill>
                    <a:prstClr val="black"/>
                  </a:solidFill>
                  <a:latin typeface="华文细黑"/>
                  <a:ea typeface="华文细黑"/>
                </a:rPr>
                <a:t>用户的流量。根据</a:t>
              </a:r>
              <a:r>
                <a:rPr lang="en-US" altLang="zh-CN" sz="1000" dirty="0" smtClean="0">
                  <a:solidFill>
                    <a:prstClr val="black"/>
                  </a:solidFill>
                  <a:latin typeface="华文细黑"/>
                  <a:ea typeface="华文细黑"/>
                </a:rPr>
                <a:t>Controller</a:t>
              </a:r>
              <a:r>
                <a:rPr lang="zh-CN" altLang="en-US" sz="1000" dirty="0" smtClean="0">
                  <a:solidFill>
                    <a:prstClr val="black"/>
                  </a:solidFill>
                  <a:latin typeface="华文细黑"/>
                  <a:ea typeface="华文细黑"/>
                </a:rPr>
                <a:t>下发的策略，自动将</a:t>
              </a:r>
              <a:r>
                <a:rPr lang="en-US" altLang="zh-CN" sz="1000" dirty="0" smtClean="0">
                  <a:solidFill>
                    <a:prstClr val="black"/>
                  </a:solidFill>
                  <a:latin typeface="华文细黑"/>
                  <a:ea typeface="华文细黑"/>
                </a:rPr>
                <a:t>VIP</a:t>
              </a:r>
              <a:r>
                <a:rPr lang="zh-CN" altLang="en-US" sz="1000" dirty="0" smtClean="0">
                  <a:solidFill>
                    <a:prstClr val="black"/>
                  </a:solidFill>
                  <a:latin typeface="华文细黑"/>
                  <a:ea typeface="华文细黑"/>
                </a:rPr>
                <a:t>用户发出的流量送入高优先级队列调度，保证</a:t>
              </a:r>
              <a:r>
                <a:rPr lang="en-US" altLang="zh-CN" sz="1000" dirty="0" smtClean="0">
                  <a:solidFill>
                    <a:prstClr val="black"/>
                  </a:solidFill>
                  <a:latin typeface="华文细黑"/>
                  <a:ea typeface="华文细黑"/>
                </a:rPr>
                <a:t>VIP</a:t>
              </a:r>
              <a:r>
                <a:rPr lang="zh-CN" altLang="en-US" sz="1000" dirty="0" smtClean="0">
                  <a:solidFill>
                    <a:prstClr val="black"/>
                  </a:solidFill>
                  <a:latin typeface="华文细黑"/>
                  <a:ea typeface="华文细黑"/>
                </a:rPr>
                <a:t>用户流量得到优先发送</a:t>
              </a:r>
              <a:endParaRPr lang="en-US" altLang="zh-CN" sz="1000" dirty="0" smtClean="0">
                <a:solidFill>
                  <a:prstClr val="black"/>
                </a:solidFill>
                <a:latin typeface="华文细黑"/>
                <a:ea typeface="华文细黑"/>
              </a:endParaRPr>
            </a:p>
          </p:txBody>
        </p:sp>
        <p:grpSp>
          <p:nvGrpSpPr>
            <p:cNvPr id="6" name="组合 44"/>
            <p:cNvGrpSpPr/>
            <p:nvPr/>
          </p:nvGrpSpPr>
          <p:grpSpPr>
            <a:xfrm flipH="1">
              <a:off x="2654300" y="1914750"/>
              <a:ext cx="266700" cy="266700"/>
              <a:chOff x="2662238" y="3157538"/>
              <a:chExt cx="266700" cy="266700"/>
            </a:xfrm>
          </p:grpSpPr>
          <p:sp>
            <p:nvSpPr>
              <p:cNvPr id="466" name="椭圆 465"/>
              <p:cNvSpPr/>
              <p:nvPr/>
            </p:nvSpPr>
            <p:spPr bwMode="auto">
              <a:xfrm>
                <a:off x="2662238" y="3157538"/>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467" name="Freeform 12"/>
              <p:cNvSpPr>
                <a:spLocks noEditPoints="1"/>
              </p:cNvSpPr>
              <p:nvPr/>
            </p:nvSpPr>
            <p:spPr bwMode="auto">
              <a:xfrm>
                <a:off x="2670087" y="316288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00800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grpSp>
        <p:nvGrpSpPr>
          <p:cNvPr id="7" name="组合 475"/>
          <p:cNvGrpSpPr/>
          <p:nvPr/>
        </p:nvGrpSpPr>
        <p:grpSpPr>
          <a:xfrm>
            <a:off x="4910547" y="2683193"/>
            <a:ext cx="3917541" cy="727664"/>
            <a:chOff x="1770063" y="788988"/>
            <a:chExt cx="3917541" cy="727664"/>
          </a:xfrm>
        </p:grpSpPr>
        <p:sp>
          <p:nvSpPr>
            <p:cNvPr id="477" name="矩形 476"/>
            <p:cNvSpPr/>
            <p:nvPr/>
          </p:nvSpPr>
          <p:spPr bwMode="auto">
            <a:xfrm>
              <a:off x="1920240" y="798830"/>
              <a:ext cx="3767364" cy="717822"/>
            </a:xfrm>
            <a:prstGeom prst="rect">
              <a:avLst/>
            </a:prstGeom>
            <a:solidFill>
              <a:schemeClr val="bg1">
                <a:lumMod val="85000"/>
              </a:schemeClr>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144000" tIns="45720" rIns="72000" bIns="45720" numCol="1" rtlCol="0" anchor="t" anchorCtr="0" compatLnSpc="1"/>
            <a:lstStyle/>
            <a:p>
              <a:pPr>
                <a:buClr>
                  <a:srgbClr val="CC9900"/>
                </a:buClr>
              </a:pPr>
              <a:r>
                <a:rPr lang="zh-CN" altLang="en-US" sz="1000" dirty="0" smtClean="0">
                  <a:solidFill>
                    <a:prstClr val="black"/>
                  </a:solidFill>
                  <a:latin typeface="华文细黑"/>
                  <a:ea typeface="华文细黑"/>
                </a:rPr>
                <a:t>对于返程流量，园区边界防火墙通过主动查询，识别出流量是发送给</a:t>
              </a:r>
              <a:r>
                <a:rPr lang="en-US" altLang="zh-CN" sz="1000" dirty="0" smtClean="0">
                  <a:solidFill>
                    <a:prstClr val="black"/>
                  </a:solidFill>
                  <a:latin typeface="华文细黑"/>
                  <a:ea typeface="华文细黑"/>
                </a:rPr>
                <a:t>VIP</a:t>
              </a:r>
              <a:r>
                <a:rPr lang="zh-CN" altLang="en-US" sz="1000" dirty="0" smtClean="0">
                  <a:solidFill>
                    <a:prstClr val="black"/>
                  </a:solidFill>
                  <a:latin typeface="华文细黑"/>
                  <a:ea typeface="华文细黑"/>
                </a:rPr>
                <a:t>用户的。根据</a:t>
              </a:r>
              <a:r>
                <a:rPr lang="en-US" altLang="zh-CN" sz="1000" dirty="0" smtClean="0">
                  <a:solidFill>
                    <a:prstClr val="black"/>
                  </a:solidFill>
                  <a:latin typeface="华文细黑"/>
                  <a:ea typeface="华文细黑"/>
                </a:rPr>
                <a:t>Controller</a:t>
              </a:r>
              <a:r>
                <a:rPr lang="zh-CN" altLang="en-US" sz="1000" dirty="0" smtClean="0">
                  <a:solidFill>
                    <a:prstClr val="black"/>
                  </a:solidFill>
                  <a:latin typeface="华文细黑"/>
                  <a:ea typeface="华文细黑"/>
                </a:rPr>
                <a:t>下发的策略，自动将资源返回给</a:t>
              </a:r>
              <a:r>
                <a:rPr lang="en-US" altLang="zh-CN" sz="1000" dirty="0" smtClean="0">
                  <a:solidFill>
                    <a:prstClr val="black"/>
                  </a:solidFill>
                  <a:latin typeface="华文细黑"/>
                  <a:ea typeface="华文细黑"/>
                </a:rPr>
                <a:t>VIP</a:t>
              </a:r>
              <a:r>
                <a:rPr lang="zh-CN" altLang="en-US" sz="1000" dirty="0" smtClean="0">
                  <a:solidFill>
                    <a:prstClr val="black"/>
                  </a:solidFill>
                  <a:latin typeface="华文细黑"/>
                  <a:ea typeface="华文细黑"/>
                </a:rPr>
                <a:t>用户的流量送入高优先级队列调度，保证</a:t>
              </a:r>
              <a:r>
                <a:rPr lang="en-US" altLang="zh-CN" sz="1000" dirty="0" smtClean="0">
                  <a:solidFill>
                    <a:prstClr val="black"/>
                  </a:solidFill>
                  <a:latin typeface="华文细黑"/>
                  <a:ea typeface="华文细黑"/>
                </a:rPr>
                <a:t>VIP</a:t>
              </a:r>
              <a:r>
                <a:rPr lang="zh-CN" altLang="en-US" sz="1000" dirty="0" smtClean="0">
                  <a:solidFill>
                    <a:prstClr val="black"/>
                  </a:solidFill>
                  <a:latin typeface="华文细黑"/>
                  <a:ea typeface="华文细黑"/>
                </a:rPr>
                <a:t>用户流量得到优先发送。从而实现</a:t>
              </a:r>
              <a:r>
                <a:rPr lang="en-US" altLang="zh-CN" sz="1000" dirty="0" smtClean="0">
                  <a:solidFill>
                    <a:prstClr val="black"/>
                  </a:solidFill>
                  <a:latin typeface="华文细黑"/>
                  <a:ea typeface="华文细黑"/>
                </a:rPr>
                <a:t>VIP</a:t>
              </a:r>
              <a:r>
                <a:rPr lang="zh-CN" altLang="en-US" sz="1000" dirty="0" smtClean="0">
                  <a:solidFill>
                    <a:prstClr val="black"/>
                  </a:solidFill>
                  <a:latin typeface="华文细黑"/>
                  <a:ea typeface="华文细黑"/>
                </a:rPr>
                <a:t>用户的双向体验保证。</a:t>
              </a:r>
              <a:endParaRPr lang="en-US" altLang="zh-CN" sz="1000" dirty="0" smtClean="0">
                <a:solidFill>
                  <a:prstClr val="black"/>
                </a:solidFill>
                <a:latin typeface="华文细黑"/>
                <a:ea typeface="华文细黑"/>
              </a:endParaRPr>
            </a:p>
          </p:txBody>
        </p:sp>
        <p:grpSp>
          <p:nvGrpSpPr>
            <p:cNvPr id="8" name="组合 29"/>
            <p:cNvGrpSpPr/>
            <p:nvPr/>
          </p:nvGrpSpPr>
          <p:grpSpPr>
            <a:xfrm>
              <a:off x="1770063" y="788988"/>
              <a:ext cx="266700" cy="266700"/>
              <a:chOff x="2662238" y="3157538"/>
              <a:chExt cx="266700" cy="266700"/>
            </a:xfrm>
          </p:grpSpPr>
          <p:sp>
            <p:nvSpPr>
              <p:cNvPr id="479" name="椭圆 478"/>
              <p:cNvSpPr/>
              <p:nvPr/>
            </p:nvSpPr>
            <p:spPr bwMode="auto">
              <a:xfrm>
                <a:off x="2662238" y="3157538"/>
                <a:ext cx="266700" cy="266700"/>
              </a:xfrm>
              <a:prstGeom prst="ellipse">
                <a:avLst/>
              </a:prstGeom>
              <a:solidFill>
                <a:schemeClr val="bg1">
                  <a:lumMod val="9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sp>
            <p:nvSpPr>
              <p:cNvPr id="480" name="Freeform 12"/>
              <p:cNvSpPr>
                <a:spLocks noEditPoints="1"/>
              </p:cNvSpPr>
              <p:nvPr/>
            </p:nvSpPr>
            <p:spPr bwMode="auto">
              <a:xfrm>
                <a:off x="2670087" y="3162885"/>
                <a:ext cx="254216" cy="256591"/>
              </a:xfrm>
              <a:custGeom>
                <a:avLst/>
                <a:gdLst/>
                <a:ahLst/>
                <a:cxnLst>
                  <a:cxn ang="0">
                    <a:pos x="0" y="108"/>
                  </a:cxn>
                  <a:cxn ang="0">
                    <a:pos x="8" y="150"/>
                  </a:cxn>
                  <a:cxn ang="0">
                    <a:pos x="32" y="184"/>
                  </a:cxn>
                  <a:cxn ang="0">
                    <a:pos x="66" y="206"/>
                  </a:cxn>
                  <a:cxn ang="0">
                    <a:pos x="108" y="216"/>
                  </a:cxn>
                  <a:cxn ang="0">
                    <a:pos x="130" y="214"/>
                  </a:cxn>
                  <a:cxn ang="0">
                    <a:pos x="168" y="196"/>
                  </a:cxn>
                  <a:cxn ang="0">
                    <a:pos x="196" y="168"/>
                  </a:cxn>
                  <a:cxn ang="0">
                    <a:pos x="212" y="130"/>
                  </a:cxn>
                  <a:cxn ang="0">
                    <a:pos x="214" y="108"/>
                  </a:cxn>
                  <a:cxn ang="0">
                    <a:pos x="206" y="66"/>
                  </a:cxn>
                  <a:cxn ang="0">
                    <a:pos x="184" y="32"/>
                  </a:cxn>
                  <a:cxn ang="0">
                    <a:pos x="150" y="10"/>
                  </a:cxn>
                  <a:cxn ang="0">
                    <a:pos x="108" y="0"/>
                  </a:cxn>
                  <a:cxn ang="0">
                    <a:pos x="86" y="4"/>
                  </a:cxn>
                  <a:cxn ang="0">
                    <a:pos x="48" y="20"/>
                  </a:cxn>
                  <a:cxn ang="0">
                    <a:pos x="18" y="48"/>
                  </a:cxn>
                  <a:cxn ang="0">
                    <a:pos x="2" y="86"/>
                  </a:cxn>
                  <a:cxn ang="0">
                    <a:pos x="0" y="108"/>
                  </a:cxn>
                  <a:cxn ang="0">
                    <a:pos x="12" y="108"/>
                  </a:cxn>
                  <a:cxn ang="0">
                    <a:pos x="20" y="72"/>
                  </a:cxn>
                  <a:cxn ang="0">
                    <a:pos x="40" y="40"/>
                  </a:cxn>
                  <a:cxn ang="0">
                    <a:pos x="70" y="20"/>
                  </a:cxn>
                  <a:cxn ang="0">
                    <a:pos x="108" y="14"/>
                  </a:cxn>
                  <a:cxn ang="0">
                    <a:pos x="126" y="14"/>
                  </a:cxn>
                  <a:cxn ang="0">
                    <a:pos x="156" y="26"/>
                  </a:cxn>
                  <a:cxn ang="0">
                    <a:pos x="182" y="48"/>
                  </a:cxn>
                  <a:cxn ang="0">
                    <a:pos x="198" y="78"/>
                  </a:cxn>
                  <a:cxn ang="0">
                    <a:pos x="112" y="94"/>
                  </a:cxn>
                  <a:cxn ang="0">
                    <a:pos x="92" y="80"/>
                  </a:cxn>
                  <a:cxn ang="0">
                    <a:pos x="96" y="78"/>
                  </a:cxn>
                  <a:cxn ang="0">
                    <a:pos x="100" y="72"/>
                  </a:cxn>
                  <a:cxn ang="0">
                    <a:pos x="100" y="66"/>
                  </a:cxn>
                  <a:cxn ang="0">
                    <a:pos x="96" y="58"/>
                  </a:cxn>
                  <a:cxn ang="0">
                    <a:pos x="92" y="54"/>
                  </a:cxn>
                  <a:cxn ang="0">
                    <a:pos x="80" y="54"/>
                  </a:cxn>
                  <a:cxn ang="0">
                    <a:pos x="58" y="74"/>
                  </a:cxn>
                  <a:cxn ang="0">
                    <a:pos x="22" y="108"/>
                  </a:cxn>
                  <a:cxn ang="0">
                    <a:pos x="76" y="162"/>
                  </a:cxn>
                  <a:cxn ang="0">
                    <a:pos x="86" y="164"/>
                  </a:cxn>
                  <a:cxn ang="0">
                    <a:pos x="96" y="160"/>
                  </a:cxn>
                  <a:cxn ang="0">
                    <a:pos x="100" y="156"/>
                  </a:cxn>
                  <a:cxn ang="0">
                    <a:pos x="100" y="146"/>
                  </a:cxn>
                  <a:cxn ang="0">
                    <a:pos x="78" y="124"/>
                  </a:cxn>
                  <a:cxn ang="0">
                    <a:pos x="202" y="124"/>
                  </a:cxn>
                  <a:cxn ang="0">
                    <a:pos x="198" y="140"/>
                  </a:cxn>
                  <a:cxn ang="0">
                    <a:pos x="182" y="168"/>
                  </a:cxn>
                  <a:cxn ang="0">
                    <a:pos x="156" y="190"/>
                  </a:cxn>
                  <a:cxn ang="0">
                    <a:pos x="124" y="202"/>
                  </a:cxn>
                  <a:cxn ang="0">
                    <a:pos x="108" y="204"/>
                  </a:cxn>
                  <a:cxn ang="0">
                    <a:pos x="70" y="196"/>
                  </a:cxn>
                  <a:cxn ang="0">
                    <a:pos x="40" y="176"/>
                  </a:cxn>
                  <a:cxn ang="0">
                    <a:pos x="20" y="146"/>
                  </a:cxn>
                  <a:cxn ang="0">
                    <a:pos x="12" y="108"/>
                  </a:cxn>
                </a:cxnLst>
                <a:rect l="0" t="0" r="r" b="b"/>
                <a:pathLst>
                  <a:path w="214" h="216">
                    <a:moveTo>
                      <a:pt x="0" y="108"/>
                    </a:moveTo>
                    <a:lnTo>
                      <a:pt x="0" y="108"/>
                    </a:lnTo>
                    <a:lnTo>
                      <a:pt x="2" y="130"/>
                    </a:lnTo>
                    <a:lnTo>
                      <a:pt x="8" y="150"/>
                    </a:lnTo>
                    <a:lnTo>
                      <a:pt x="18" y="168"/>
                    </a:lnTo>
                    <a:lnTo>
                      <a:pt x="32" y="184"/>
                    </a:lnTo>
                    <a:lnTo>
                      <a:pt x="48" y="196"/>
                    </a:lnTo>
                    <a:lnTo>
                      <a:pt x="66" y="206"/>
                    </a:lnTo>
                    <a:lnTo>
                      <a:pt x="86" y="214"/>
                    </a:lnTo>
                    <a:lnTo>
                      <a:pt x="108" y="216"/>
                    </a:lnTo>
                    <a:lnTo>
                      <a:pt x="108" y="216"/>
                    </a:lnTo>
                    <a:lnTo>
                      <a:pt x="130" y="214"/>
                    </a:lnTo>
                    <a:lnTo>
                      <a:pt x="150" y="206"/>
                    </a:lnTo>
                    <a:lnTo>
                      <a:pt x="168" y="196"/>
                    </a:lnTo>
                    <a:lnTo>
                      <a:pt x="184" y="184"/>
                    </a:lnTo>
                    <a:lnTo>
                      <a:pt x="196" y="168"/>
                    </a:lnTo>
                    <a:lnTo>
                      <a:pt x="206" y="150"/>
                    </a:lnTo>
                    <a:lnTo>
                      <a:pt x="212" y="130"/>
                    </a:lnTo>
                    <a:lnTo>
                      <a:pt x="214" y="108"/>
                    </a:lnTo>
                    <a:lnTo>
                      <a:pt x="214" y="108"/>
                    </a:lnTo>
                    <a:lnTo>
                      <a:pt x="212" y="86"/>
                    </a:lnTo>
                    <a:lnTo>
                      <a:pt x="206" y="66"/>
                    </a:lnTo>
                    <a:lnTo>
                      <a:pt x="196" y="48"/>
                    </a:lnTo>
                    <a:lnTo>
                      <a:pt x="184" y="32"/>
                    </a:lnTo>
                    <a:lnTo>
                      <a:pt x="168" y="20"/>
                    </a:lnTo>
                    <a:lnTo>
                      <a:pt x="150" y="10"/>
                    </a:lnTo>
                    <a:lnTo>
                      <a:pt x="130" y="4"/>
                    </a:lnTo>
                    <a:lnTo>
                      <a:pt x="108" y="0"/>
                    </a:lnTo>
                    <a:lnTo>
                      <a:pt x="108" y="0"/>
                    </a:lnTo>
                    <a:lnTo>
                      <a:pt x="86" y="4"/>
                    </a:lnTo>
                    <a:lnTo>
                      <a:pt x="66" y="10"/>
                    </a:lnTo>
                    <a:lnTo>
                      <a:pt x="48" y="20"/>
                    </a:lnTo>
                    <a:lnTo>
                      <a:pt x="32" y="32"/>
                    </a:lnTo>
                    <a:lnTo>
                      <a:pt x="18" y="48"/>
                    </a:lnTo>
                    <a:lnTo>
                      <a:pt x="8" y="66"/>
                    </a:lnTo>
                    <a:lnTo>
                      <a:pt x="2" y="86"/>
                    </a:lnTo>
                    <a:lnTo>
                      <a:pt x="0" y="108"/>
                    </a:lnTo>
                    <a:lnTo>
                      <a:pt x="0" y="108"/>
                    </a:lnTo>
                    <a:close/>
                    <a:moveTo>
                      <a:pt x="12" y="108"/>
                    </a:moveTo>
                    <a:lnTo>
                      <a:pt x="12" y="108"/>
                    </a:lnTo>
                    <a:lnTo>
                      <a:pt x="14" y="88"/>
                    </a:lnTo>
                    <a:lnTo>
                      <a:pt x="20" y="72"/>
                    </a:lnTo>
                    <a:lnTo>
                      <a:pt x="28" y="56"/>
                    </a:lnTo>
                    <a:lnTo>
                      <a:pt x="40" y="40"/>
                    </a:lnTo>
                    <a:lnTo>
                      <a:pt x="54" y="30"/>
                    </a:lnTo>
                    <a:lnTo>
                      <a:pt x="70" y="20"/>
                    </a:lnTo>
                    <a:lnTo>
                      <a:pt x="88" y="16"/>
                    </a:lnTo>
                    <a:lnTo>
                      <a:pt x="108" y="14"/>
                    </a:lnTo>
                    <a:lnTo>
                      <a:pt x="108" y="14"/>
                    </a:lnTo>
                    <a:lnTo>
                      <a:pt x="126" y="14"/>
                    </a:lnTo>
                    <a:lnTo>
                      <a:pt x="142" y="20"/>
                    </a:lnTo>
                    <a:lnTo>
                      <a:pt x="156" y="26"/>
                    </a:lnTo>
                    <a:lnTo>
                      <a:pt x="170" y="36"/>
                    </a:lnTo>
                    <a:lnTo>
                      <a:pt x="182" y="48"/>
                    </a:lnTo>
                    <a:lnTo>
                      <a:pt x="190" y="62"/>
                    </a:lnTo>
                    <a:lnTo>
                      <a:pt x="198" y="78"/>
                    </a:lnTo>
                    <a:lnTo>
                      <a:pt x="202" y="94"/>
                    </a:lnTo>
                    <a:lnTo>
                      <a:pt x="112" y="94"/>
                    </a:lnTo>
                    <a:lnTo>
                      <a:pt x="78" y="94"/>
                    </a:lnTo>
                    <a:lnTo>
                      <a:pt x="92" y="80"/>
                    </a:lnTo>
                    <a:lnTo>
                      <a:pt x="92" y="80"/>
                    </a:lnTo>
                    <a:lnTo>
                      <a:pt x="96" y="78"/>
                    </a:lnTo>
                    <a:lnTo>
                      <a:pt x="96" y="78"/>
                    </a:lnTo>
                    <a:lnTo>
                      <a:pt x="100" y="72"/>
                    </a:lnTo>
                    <a:lnTo>
                      <a:pt x="100" y="66"/>
                    </a:lnTo>
                    <a:lnTo>
                      <a:pt x="100" y="66"/>
                    </a:lnTo>
                    <a:lnTo>
                      <a:pt x="100" y="62"/>
                    </a:lnTo>
                    <a:lnTo>
                      <a:pt x="96" y="58"/>
                    </a:lnTo>
                    <a:lnTo>
                      <a:pt x="96" y="58"/>
                    </a:lnTo>
                    <a:lnTo>
                      <a:pt x="92" y="54"/>
                    </a:lnTo>
                    <a:lnTo>
                      <a:pt x="86" y="52"/>
                    </a:lnTo>
                    <a:lnTo>
                      <a:pt x="80" y="54"/>
                    </a:lnTo>
                    <a:lnTo>
                      <a:pt x="76" y="56"/>
                    </a:lnTo>
                    <a:lnTo>
                      <a:pt x="58" y="74"/>
                    </a:lnTo>
                    <a:lnTo>
                      <a:pt x="58" y="74"/>
                    </a:lnTo>
                    <a:lnTo>
                      <a:pt x="22" y="108"/>
                    </a:lnTo>
                    <a:lnTo>
                      <a:pt x="76" y="162"/>
                    </a:lnTo>
                    <a:lnTo>
                      <a:pt x="76" y="162"/>
                    </a:lnTo>
                    <a:lnTo>
                      <a:pt x="80" y="164"/>
                    </a:lnTo>
                    <a:lnTo>
                      <a:pt x="86" y="164"/>
                    </a:lnTo>
                    <a:lnTo>
                      <a:pt x="92" y="164"/>
                    </a:lnTo>
                    <a:lnTo>
                      <a:pt x="96" y="160"/>
                    </a:lnTo>
                    <a:lnTo>
                      <a:pt x="96" y="160"/>
                    </a:lnTo>
                    <a:lnTo>
                      <a:pt x="100" y="156"/>
                    </a:lnTo>
                    <a:lnTo>
                      <a:pt x="100" y="150"/>
                    </a:lnTo>
                    <a:lnTo>
                      <a:pt x="100" y="146"/>
                    </a:lnTo>
                    <a:lnTo>
                      <a:pt x="96" y="140"/>
                    </a:lnTo>
                    <a:lnTo>
                      <a:pt x="78" y="124"/>
                    </a:lnTo>
                    <a:lnTo>
                      <a:pt x="128" y="124"/>
                    </a:lnTo>
                    <a:lnTo>
                      <a:pt x="202" y="124"/>
                    </a:lnTo>
                    <a:lnTo>
                      <a:pt x="202" y="124"/>
                    </a:lnTo>
                    <a:lnTo>
                      <a:pt x="198" y="140"/>
                    </a:lnTo>
                    <a:lnTo>
                      <a:pt x="190" y="154"/>
                    </a:lnTo>
                    <a:lnTo>
                      <a:pt x="182" y="168"/>
                    </a:lnTo>
                    <a:lnTo>
                      <a:pt x="170" y="180"/>
                    </a:lnTo>
                    <a:lnTo>
                      <a:pt x="156" y="190"/>
                    </a:lnTo>
                    <a:lnTo>
                      <a:pt x="142" y="196"/>
                    </a:lnTo>
                    <a:lnTo>
                      <a:pt x="124" y="202"/>
                    </a:lnTo>
                    <a:lnTo>
                      <a:pt x="108" y="204"/>
                    </a:lnTo>
                    <a:lnTo>
                      <a:pt x="108" y="204"/>
                    </a:lnTo>
                    <a:lnTo>
                      <a:pt x="88" y="202"/>
                    </a:lnTo>
                    <a:lnTo>
                      <a:pt x="70" y="196"/>
                    </a:lnTo>
                    <a:lnTo>
                      <a:pt x="54" y="186"/>
                    </a:lnTo>
                    <a:lnTo>
                      <a:pt x="40" y="176"/>
                    </a:lnTo>
                    <a:lnTo>
                      <a:pt x="28" y="162"/>
                    </a:lnTo>
                    <a:lnTo>
                      <a:pt x="20" y="146"/>
                    </a:lnTo>
                    <a:lnTo>
                      <a:pt x="14" y="128"/>
                    </a:lnTo>
                    <a:lnTo>
                      <a:pt x="12" y="108"/>
                    </a:lnTo>
                    <a:lnTo>
                      <a:pt x="12" y="108"/>
                    </a:lnTo>
                    <a:close/>
                  </a:path>
                </a:pathLst>
              </a:custGeom>
              <a:solidFill>
                <a:srgbClr val="008000"/>
              </a:solidFill>
              <a:ln w="9525">
                <a:noFill/>
                <a:round/>
              </a:ln>
            </p:spPr>
            <p:txBody>
              <a:bodyPr vert="horz" wrap="square" lIns="91440" tIns="45720" rIns="91440" bIns="45720" numCol="1" anchor="t" anchorCtr="0" compatLnSpc="1"/>
              <a:lstStyle/>
              <a:p>
                <a:endParaRPr lang="zh-CN" altLang="en-US">
                  <a:solidFill>
                    <a:prstClr val="black"/>
                  </a:solidFill>
                  <a:latin typeface="华文细黑"/>
                  <a:ea typeface="华文细黑"/>
                </a:endParaRPr>
              </a:p>
            </p:txBody>
          </p:sp>
        </p:grpSp>
      </p:grpSp>
      <p:pic>
        <p:nvPicPr>
          <p:cNvPr id="300" name="Picture 465" descr="图片156"/>
          <p:cNvPicPr>
            <a:picLocks noChangeAspect="1" noChangeArrowheads="1"/>
          </p:cNvPicPr>
          <p:nvPr/>
        </p:nvPicPr>
        <p:blipFill>
          <a:blip r:embed="rId2" cstate="print"/>
          <a:srcRect/>
          <a:stretch>
            <a:fillRect/>
          </a:stretch>
        </p:blipFill>
        <p:spPr bwMode="auto">
          <a:xfrm>
            <a:off x="4361077" y="1621912"/>
            <a:ext cx="373351" cy="386006"/>
          </a:xfrm>
          <a:prstGeom prst="rect">
            <a:avLst/>
          </a:prstGeom>
          <a:noFill/>
        </p:spPr>
      </p:pic>
      <p:pic>
        <p:nvPicPr>
          <p:cNvPr id="311" name="Picture 229" descr="图片769"/>
          <p:cNvPicPr>
            <a:picLocks noChangeAspect="1" noChangeArrowheads="1"/>
          </p:cNvPicPr>
          <p:nvPr/>
        </p:nvPicPr>
        <p:blipFill>
          <a:blip r:embed="rId3" cstate="print"/>
          <a:srcRect/>
          <a:stretch>
            <a:fillRect/>
          </a:stretch>
        </p:blipFill>
        <p:spPr bwMode="auto">
          <a:xfrm>
            <a:off x="4087032" y="3123565"/>
            <a:ext cx="885688" cy="517525"/>
          </a:xfrm>
          <a:prstGeom prst="rect">
            <a:avLst/>
          </a:prstGeom>
          <a:noFill/>
        </p:spPr>
      </p:pic>
      <p:pic>
        <p:nvPicPr>
          <p:cNvPr id="313" name="Picture 2355" descr="图片221"/>
          <p:cNvPicPr>
            <a:picLocks noChangeAspect="1" noChangeArrowheads="1"/>
          </p:cNvPicPr>
          <p:nvPr/>
        </p:nvPicPr>
        <p:blipFill>
          <a:blip r:embed="rId4" cstate="print"/>
          <a:srcRect/>
          <a:stretch>
            <a:fillRect/>
          </a:stretch>
        </p:blipFill>
        <p:spPr bwMode="auto">
          <a:xfrm>
            <a:off x="4320340" y="3786729"/>
            <a:ext cx="446288" cy="579849"/>
          </a:xfrm>
          <a:prstGeom prst="rect">
            <a:avLst/>
          </a:prstGeom>
          <a:noFill/>
        </p:spPr>
      </p:pic>
      <p:pic>
        <p:nvPicPr>
          <p:cNvPr id="315" name="Picture 727" descr="图片327"/>
          <p:cNvPicPr>
            <a:picLocks noChangeAspect="1" noChangeArrowheads="1"/>
          </p:cNvPicPr>
          <p:nvPr/>
        </p:nvPicPr>
        <p:blipFill>
          <a:blip r:embed="rId5" cstate="print"/>
          <a:srcRect/>
          <a:stretch>
            <a:fillRect/>
          </a:stretch>
        </p:blipFill>
        <p:spPr bwMode="auto">
          <a:xfrm>
            <a:off x="4255848" y="660400"/>
            <a:ext cx="597312" cy="546631"/>
          </a:xfrm>
          <a:prstGeom prst="rect">
            <a:avLst/>
          </a:prstGeom>
          <a:noFill/>
        </p:spPr>
      </p:pic>
      <p:pic>
        <p:nvPicPr>
          <p:cNvPr id="316" name="Picture 465" descr="图片156"/>
          <p:cNvPicPr>
            <a:picLocks noChangeAspect="1" noChangeArrowheads="1"/>
          </p:cNvPicPr>
          <p:nvPr/>
        </p:nvPicPr>
        <p:blipFill>
          <a:blip r:embed="rId2" cstate="print"/>
          <a:srcRect/>
          <a:stretch>
            <a:fillRect/>
          </a:stretch>
        </p:blipFill>
        <p:spPr bwMode="auto">
          <a:xfrm>
            <a:off x="4345837" y="2620132"/>
            <a:ext cx="373351" cy="386006"/>
          </a:xfrm>
          <a:prstGeom prst="rect">
            <a:avLst/>
          </a:prstGeom>
          <a:noFill/>
        </p:spPr>
      </p:pic>
      <p:sp>
        <p:nvSpPr>
          <p:cNvPr id="303" name="任意多边形 302"/>
          <p:cNvSpPr/>
          <p:nvPr/>
        </p:nvSpPr>
        <p:spPr bwMode="auto">
          <a:xfrm>
            <a:off x="4121089" y="1082040"/>
            <a:ext cx="830580" cy="3004185"/>
          </a:xfrm>
          <a:custGeom>
            <a:avLst/>
            <a:gdLst>
              <a:gd name="connsiteX0" fmla="*/ 0 w 617220"/>
              <a:gd name="connsiteY0" fmla="*/ 0 h 3262630"/>
              <a:gd name="connsiteX1" fmla="*/ 365760 w 617220"/>
              <a:gd name="connsiteY1" fmla="*/ 3261360 h 3262630"/>
              <a:gd name="connsiteX2" fmla="*/ 617220 w 617220"/>
              <a:gd name="connsiteY2" fmla="*/ 7620 h 3262630"/>
              <a:gd name="connsiteX0-1" fmla="*/ 49530 w 830580"/>
              <a:gd name="connsiteY0-2" fmla="*/ 0 h 3262630"/>
              <a:gd name="connsiteX1-3" fmla="*/ 415290 w 830580"/>
              <a:gd name="connsiteY1-4" fmla="*/ 3261360 h 3262630"/>
              <a:gd name="connsiteX2-5" fmla="*/ 666750 w 830580"/>
              <a:gd name="connsiteY2-6" fmla="*/ 7620 h 3262630"/>
            </a:gdLst>
            <a:ahLst/>
            <a:cxnLst>
              <a:cxn ang="0">
                <a:pos x="connsiteX0-1" y="connsiteY0-2"/>
              </a:cxn>
              <a:cxn ang="0">
                <a:pos x="connsiteX1-3" y="connsiteY1-4"/>
              </a:cxn>
              <a:cxn ang="0">
                <a:pos x="connsiteX2-5" y="connsiteY2-6"/>
              </a:cxn>
            </a:cxnLst>
            <a:rect l="l" t="t" r="r" b="b"/>
            <a:pathLst>
              <a:path w="830580" h="3262630">
                <a:moveTo>
                  <a:pt x="49530" y="0"/>
                </a:moveTo>
                <a:cubicBezTo>
                  <a:pt x="180975" y="1630045"/>
                  <a:pt x="0" y="3260090"/>
                  <a:pt x="415290" y="3261360"/>
                </a:cubicBezTo>
                <a:cubicBezTo>
                  <a:pt x="830580" y="3262630"/>
                  <a:pt x="592455" y="1635125"/>
                  <a:pt x="666750" y="7620"/>
                </a:cubicBezTo>
              </a:path>
            </a:pathLst>
          </a:custGeom>
          <a:noFill/>
          <a:ln w="1905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华文细黑"/>
              <a:ea typeface="华文细黑"/>
            </a:endParaRPr>
          </a:p>
        </p:txBody>
      </p:sp>
      <p:pic>
        <p:nvPicPr>
          <p:cNvPr id="317" name="Picture 2355" descr="图片221"/>
          <p:cNvPicPr>
            <a:picLocks noChangeAspect="1" noChangeArrowheads="1"/>
          </p:cNvPicPr>
          <p:nvPr/>
        </p:nvPicPr>
        <p:blipFill>
          <a:blip r:embed="rId4" cstate="print"/>
          <a:srcRect/>
          <a:stretch>
            <a:fillRect/>
          </a:stretch>
        </p:blipFill>
        <p:spPr bwMode="auto">
          <a:xfrm>
            <a:off x="2842060" y="3801969"/>
            <a:ext cx="446288" cy="579849"/>
          </a:xfrm>
          <a:prstGeom prst="rect">
            <a:avLst/>
          </a:prstGeom>
          <a:noFill/>
        </p:spPr>
      </p:pic>
      <p:graphicFrame>
        <p:nvGraphicFramePr>
          <p:cNvPr id="35" name="表格 34"/>
          <p:cNvGraphicFramePr>
            <a:graphicFrameLocks noGrp="1"/>
          </p:cNvGraphicFramePr>
          <p:nvPr/>
        </p:nvGraphicFramePr>
        <p:xfrm>
          <a:off x="1457319" y="3322003"/>
          <a:ext cx="1179200" cy="975360"/>
        </p:xfrm>
        <a:graphic>
          <a:graphicData uri="http://schemas.openxmlformats.org/drawingml/2006/table">
            <a:tbl>
              <a:tblPr firstRow="1" firstCol="1" bandRow="1">
                <a:tableStyleId>{69012ECD-51FC-41F1-AA8D-1B2483CD663E}</a:tableStyleId>
              </a:tblPr>
              <a:tblGrid>
                <a:gridCol w="589600"/>
                <a:gridCol w="589600"/>
              </a:tblGrid>
              <a:tr h="0">
                <a:tc gridSpan="2">
                  <a:txBody>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zh-CN" altLang="en-US" sz="1000" b="1" i="0" u="none" strike="noStrike" kern="1200" cap="none" spc="0" normalizeH="0" baseline="0" noProof="0" dirty="0" smtClean="0">
                          <a:ln>
                            <a:noFill/>
                          </a:ln>
                          <a:solidFill>
                            <a:srgbClr val="000000"/>
                          </a:solidFill>
                          <a:effectLst/>
                          <a:uLnTx/>
                          <a:uFillTx/>
                          <a:latin typeface="+mn-ea"/>
                          <a:ea typeface="+mn-ea"/>
                        </a:rPr>
                        <a:t>组策略（体验）</a:t>
                      </a:r>
                      <a:endParaRPr lang="zh-CN" altLang="en-US" sz="1000" dirty="0">
                        <a:solidFill>
                          <a:schemeClr val="bg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h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r>
              <a:tr h="0">
                <a:tc>
                  <a:txBody>
                    <a:bodyPr/>
                    <a:lstStyle/>
                    <a:p>
                      <a:r>
                        <a:rPr lang="en-US" altLang="zh-CN" sz="1000" dirty="0" smtClean="0">
                          <a:solidFill>
                            <a:schemeClr val="tx1"/>
                          </a:solidFill>
                          <a:latin typeface="+mn-ea"/>
                          <a:ea typeface="+mn-ea"/>
                        </a:rPr>
                        <a:t>VIP</a:t>
                      </a:r>
                      <a:r>
                        <a:rPr lang="zh-CN" altLang="en-US" sz="1000" dirty="0" smtClean="0">
                          <a:solidFill>
                            <a:schemeClr val="tx1"/>
                          </a:solidFill>
                          <a:latin typeface="+mn-ea"/>
                          <a:ea typeface="+mn-ea"/>
                        </a:rPr>
                        <a:t>组</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r>
                        <a:rPr lang="zh-CN" altLang="en-US" sz="1000" b="1" dirty="0" smtClean="0">
                          <a:solidFill>
                            <a:schemeClr val="tx1"/>
                          </a:solidFill>
                          <a:latin typeface="+mn-ea"/>
                          <a:ea typeface="+mn-ea"/>
                        </a:rPr>
                        <a:t>优先级</a:t>
                      </a:r>
                      <a:endParaRPr lang="zh-CN" altLang="en-US" sz="1000" b="1"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r>
              <a:tr h="0">
                <a:tc>
                  <a:txBody>
                    <a:bodyPr/>
                    <a:lstStyle/>
                    <a:p>
                      <a:r>
                        <a:rPr lang="en-US" altLang="zh-CN" sz="1000" dirty="0" smtClean="0">
                          <a:solidFill>
                            <a:schemeClr val="tx1"/>
                          </a:solidFill>
                          <a:latin typeface="+mn-ea"/>
                          <a:ea typeface="+mn-ea"/>
                        </a:rPr>
                        <a:t>CxO</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rowSpan="2">
                  <a:txBody>
                    <a:bodyPr/>
                    <a:lstStyle/>
                    <a:p>
                      <a:r>
                        <a:rPr lang="en-US" altLang="zh-CN" sz="1000" dirty="0" smtClean="0">
                          <a:solidFill>
                            <a:schemeClr val="tx1"/>
                          </a:solidFill>
                          <a:latin typeface="+mn-ea"/>
                          <a:ea typeface="+mn-ea"/>
                        </a:rPr>
                        <a:t>6</a:t>
                      </a:r>
                      <a:r>
                        <a:rPr lang="zh-CN" altLang="en-US" sz="1000" dirty="0" smtClean="0">
                          <a:solidFill>
                            <a:schemeClr val="tx1"/>
                          </a:solidFill>
                          <a:latin typeface="+mn-ea"/>
                          <a:ea typeface="+mn-ea"/>
                        </a:rPr>
                        <a:t>（</a:t>
                      </a:r>
                      <a:r>
                        <a:rPr lang="en-US" altLang="zh-CN" sz="1000" dirty="0" smtClean="0">
                          <a:solidFill>
                            <a:schemeClr val="tx1"/>
                          </a:solidFill>
                          <a:latin typeface="+mn-ea"/>
                          <a:ea typeface="+mn-ea"/>
                        </a:rPr>
                        <a:t>EF</a:t>
                      </a:r>
                      <a:r>
                        <a:rPr lang="zh-CN" altLang="en-US"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0">
                <a:tc>
                  <a:txBody>
                    <a:bodyPr/>
                    <a:lstStyle/>
                    <a:p>
                      <a:r>
                        <a:rPr lang="en-US" altLang="zh-CN" sz="1000" dirty="0" smtClean="0">
                          <a:solidFill>
                            <a:schemeClr val="tx1"/>
                          </a:solidFill>
                          <a:latin typeface="+mn-ea"/>
                          <a:ea typeface="+mn-ea"/>
                        </a:rPr>
                        <a:t>……</a:t>
                      </a:r>
                      <a:endParaRPr lang="zh-CN" altLang="en-US" sz="1000" dirty="0">
                        <a:solidFill>
                          <a:schemeClr val="tx1"/>
                        </a:solidFill>
                        <a:latin typeface="+mn-ea"/>
                        <a:ea typeface="+mn-ea"/>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v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cxnSp>
        <p:nvCxnSpPr>
          <p:cNvPr id="36" name="直接箭头连接符 35"/>
          <p:cNvCxnSpPr>
            <a:stCxn id="317" idx="3"/>
            <a:endCxn id="316" idx="1"/>
          </p:cNvCxnSpPr>
          <p:nvPr/>
        </p:nvCxnSpPr>
        <p:spPr bwMode="auto">
          <a:xfrm flipV="1">
            <a:off x="3288348" y="2813135"/>
            <a:ext cx="1057489" cy="1278759"/>
          </a:xfrm>
          <a:prstGeom prst="straightConnector1">
            <a:avLst/>
          </a:prstGeom>
          <a:noFill/>
          <a:ln w="12700">
            <a:solidFill>
              <a:srgbClr val="0070C0"/>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9" name="Picture 459" descr="图片238"/>
          <p:cNvPicPr>
            <a:picLocks noChangeAspect="1" noChangeArrowheads="1"/>
          </p:cNvPicPr>
          <p:nvPr/>
        </p:nvPicPr>
        <p:blipFill>
          <a:blip r:embed="rId6" cstate="print"/>
          <a:srcRect/>
          <a:stretch>
            <a:fillRect/>
          </a:stretch>
        </p:blipFill>
        <p:spPr bwMode="auto">
          <a:xfrm>
            <a:off x="4362633" y="1236936"/>
            <a:ext cx="358139" cy="377518"/>
          </a:xfrm>
          <a:prstGeom prst="rect">
            <a:avLst/>
          </a:prstGeom>
          <a:noFill/>
        </p:spPr>
      </p:pic>
      <p:cxnSp>
        <p:nvCxnSpPr>
          <p:cNvPr id="37" name="直接箭头连接符 36"/>
          <p:cNvCxnSpPr>
            <a:stCxn id="317" idx="3"/>
            <a:endCxn id="300" idx="1"/>
          </p:cNvCxnSpPr>
          <p:nvPr/>
        </p:nvCxnSpPr>
        <p:spPr bwMode="auto">
          <a:xfrm flipV="1">
            <a:off x="3288348" y="1814915"/>
            <a:ext cx="1072729" cy="2276979"/>
          </a:xfrm>
          <a:prstGeom prst="straightConnector1">
            <a:avLst/>
          </a:prstGeom>
          <a:noFill/>
          <a:ln w="12700">
            <a:solidFill>
              <a:srgbClr val="0070C0"/>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ransition advClick="0" advTm="8000">
    <p:fade thruBlk="1"/>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8" name="Picture 227" descr="图片767"/>
          <p:cNvPicPr>
            <a:picLocks noChangeAspect="1" noChangeArrowheads="1"/>
          </p:cNvPicPr>
          <p:nvPr/>
        </p:nvPicPr>
        <p:blipFill>
          <a:blip r:embed="rId1" cstate="print"/>
          <a:srcRect/>
          <a:stretch>
            <a:fillRect/>
          </a:stretch>
        </p:blipFill>
        <p:spPr bwMode="auto">
          <a:xfrm>
            <a:off x="4144708" y="2667000"/>
            <a:ext cx="1353122" cy="803417"/>
          </a:xfrm>
          <a:prstGeom prst="rect">
            <a:avLst/>
          </a:prstGeom>
          <a:noFill/>
        </p:spPr>
      </p:pic>
      <p:grpSp>
        <p:nvGrpSpPr>
          <p:cNvPr id="3" name="组合 115"/>
          <p:cNvGrpSpPr/>
          <p:nvPr/>
        </p:nvGrpSpPr>
        <p:grpSpPr>
          <a:xfrm>
            <a:off x="2957513" y="2762250"/>
            <a:ext cx="944562" cy="695325"/>
            <a:chOff x="2556828" y="3339465"/>
            <a:chExt cx="944562" cy="695325"/>
          </a:xfrm>
        </p:grpSpPr>
        <p:pic>
          <p:nvPicPr>
            <p:cNvPr id="110" name="Picture 237" descr="图片777"/>
            <p:cNvPicPr>
              <a:picLocks noChangeAspect="1" noChangeArrowheads="1"/>
            </p:cNvPicPr>
            <p:nvPr/>
          </p:nvPicPr>
          <p:blipFill>
            <a:blip r:embed="rId2" cstate="print"/>
            <a:srcRect/>
            <a:stretch>
              <a:fillRect/>
            </a:stretch>
          </p:blipFill>
          <p:spPr bwMode="auto">
            <a:xfrm>
              <a:off x="2556828" y="3339465"/>
              <a:ext cx="944562" cy="695325"/>
            </a:xfrm>
            <a:prstGeom prst="rect">
              <a:avLst/>
            </a:prstGeom>
            <a:noFill/>
          </p:spPr>
        </p:pic>
        <p:sp>
          <p:nvSpPr>
            <p:cNvPr id="8" name="TextBox 7"/>
            <p:cNvSpPr txBox="1"/>
            <p:nvPr/>
          </p:nvSpPr>
          <p:spPr>
            <a:xfrm>
              <a:off x="2770156" y="3423313"/>
              <a:ext cx="599184" cy="461665"/>
            </a:xfrm>
            <a:prstGeom prst="rect">
              <a:avLst/>
            </a:prstGeom>
            <a:noFill/>
          </p:spPr>
          <p:txBody>
            <a:bodyPr wrap="square" rtlCol="0">
              <a:spAutoFit/>
            </a:bodyPr>
            <a:lstStyle/>
            <a:p>
              <a:pPr fontAlgn="auto">
                <a:spcBef>
                  <a:spcPts val="0"/>
                </a:spcBef>
                <a:spcAft>
                  <a:spcPts val="0"/>
                </a:spcAft>
                <a:defRPr/>
              </a:pPr>
              <a:r>
                <a:rPr lang="zh-CN" altLang="en-US" sz="1200" kern="0" dirty="0" smtClean="0">
                  <a:solidFill>
                    <a:prstClr val="black"/>
                  </a:solidFill>
                  <a:latin typeface="华文细黑"/>
                  <a:ea typeface="华文细黑"/>
                </a:rPr>
                <a:t>西安园区</a:t>
              </a:r>
              <a:endParaRPr lang="zh-CN" altLang="en-US" sz="1200" kern="0" dirty="0">
                <a:solidFill>
                  <a:prstClr val="black"/>
                </a:solidFill>
                <a:latin typeface="华文细黑"/>
                <a:ea typeface="华文细黑"/>
              </a:endParaRPr>
            </a:p>
          </p:txBody>
        </p:sp>
      </p:grpSp>
      <p:grpSp>
        <p:nvGrpSpPr>
          <p:cNvPr id="4" name="组合 134"/>
          <p:cNvGrpSpPr/>
          <p:nvPr/>
        </p:nvGrpSpPr>
        <p:grpSpPr>
          <a:xfrm>
            <a:off x="5861050" y="2671763"/>
            <a:ext cx="944562" cy="695325"/>
            <a:chOff x="2556828" y="3339465"/>
            <a:chExt cx="944562" cy="695325"/>
          </a:xfrm>
        </p:grpSpPr>
        <p:pic>
          <p:nvPicPr>
            <p:cNvPr id="136" name="Picture 237" descr="图片777"/>
            <p:cNvPicPr>
              <a:picLocks noChangeAspect="1" noChangeArrowheads="1"/>
            </p:cNvPicPr>
            <p:nvPr/>
          </p:nvPicPr>
          <p:blipFill>
            <a:blip r:embed="rId2" cstate="print"/>
            <a:srcRect/>
            <a:stretch>
              <a:fillRect/>
            </a:stretch>
          </p:blipFill>
          <p:spPr bwMode="auto">
            <a:xfrm>
              <a:off x="2556828" y="3339465"/>
              <a:ext cx="944562" cy="695325"/>
            </a:xfrm>
            <a:prstGeom prst="rect">
              <a:avLst/>
            </a:prstGeom>
            <a:noFill/>
          </p:spPr>
        </p:pic>
        <p:sp>
          <p:nvSpPr>
            <p:cNvPr id="137" name="TextBox 136"/>
            <p:cNvSpPr txBox="1"/>
            <p:nvPr/>
          </p:nvSpPr>
          <p:spPr>
            <a:xfrm>
              <a:off x="2770156" y="3423313"/>
              <a:ext cx="599184" cy="461665"/>
            </a:xfrm>
            <a:prstGeom prst="rect">
              <a:avLst/>
            </a:prstGeom>
            <a:noFill/>
          </p:spPr>
          <p:txBody>
            <a:bodyPr wrap="square" rtlCol="0">
              <a:spAutoFit/>
            </a:bodyPr>
            <a:lstStyle/>
            <a:p>
              <a:pPr fontAlgn="auto">
                <a:spcBef>
                  <a:spcPts val="0"/>
                </a:spcBef>
                <a:spcAft>
                  <a:spcPts val="0"/>
                </a:spcAft>
                <a:defRPr/>
              </a:pPr>
              <a:r>
                <a:rPr lang="zh-CN" altLang="en-US" sz="1200" kern="0" dirty="0" smtClean="0">
                  <a:solidFill>
                    <a:prstClr val="black"/>
                  </a:solidFill>
                  <a:latin typeface="华文细黑"/>
                  <a:ea typeface="华文细黑"/>
                </a:rPr>
                <a:t>南京园区</a:t>
              </a:r>
              <a:endParaRPr lang="zh-CN" altLang="en-US" sz="1200" kern="0" dirty="0">
                <a:solidFill>
                  <a:prstClr val="black"/>
                </a:solidFill>
                <a:latin typeface="华文细黑"/>
                <a:ea typeface="华文细黑"/>
              </a:endParaRPr>
            </a:p>
          </p:txBody>
        </p:sp>
      </p:grpSp>
      <p:grpSp>
        <p:nvGrpSpPr>
          <p:cNvPr id="5" name="组合 131"/>
          <p:cNvGrpSpPr/>
          <p:nvPr/>
        </p:nvGrpSpPr>
        <p:grpSpPr>
          <a:xfrm>
            <a:off x="4289425" y="1766888"/>
            <a:ext cx="944562" cy="695325"/>
            <a:chOff x="2556828" y="3339465"/>
            <a:chExt cx="944562" cy="695325"/>
          </a:xfrm>
        </p:grpSpPr>
        <p:pic>
          <p:nvPicPr>
            <p:cNvPr id="133" name="Picture 237" descr="图片777"/>
            <p:cNvPicPr>
              <a:picLocks noChangeAspect="1" noChangeArrowheads="1"/>
            </p:cNvPicPr>
            <p:nvPr/>
          </p:nvPicPr>
          <p:blipFill>
            <a:blip r:embed="rId2" cstate="print"/>
            <a:srcRect/>
            <a:stretch>
              <a:fillRect/>
            </a:stretch>
          </p:blipFill>
          <p:spPr bwMode="auto">
            <a:xfrm>
              <a:off x="2556828" y="3339465"/>
              <a:ext cx="944562" cy="695325"/>
            </a:xfrm>
            <a:prstGeom prst="rect">
              <a:avLst/>
            </a:prstGeom>
            <a:noFill/>
          </p:spPr>
        </p:pic>
        <p:sp>
          <p:nvSpPr>
            <p:cNvPr id="134" name="TextBox 133"/>
            <p:cNvSpPr txBox="1"/>
            <p:nvPr/>
          </p:nvSpPr>
          <p:spPr>
            <a:xfrm>
              <a:off x="2770156" y="3423313"/>
              <a:ext cx="599184" cy="461665"/>
            </a:xfrm>
            <a:prstGeom prst="rect">
              <a:avLst/>
            </a:prstGeom>
            <a:noFill/>
          </p:spPr>
          <p:txBody>
            <a:bodyPr wrap="square" rtlCol="0">
              <a:spAutoFit/>
            </a:bodyPr>
            <a:lstStyle/>
            <a:p>
              <a:pPr fontAlgn="auto">
                <a:spcBef>
                  <a:spcPts val="0"/>
                </a:spcBef>
                <a:spcAft>
                  <a:spcPts val="0"/>
                </a:spcAft>
                <a:defRPr/>
              </a:pPr>
              <a:r>
                <a:rPr lang="zh-CN" altLang="en-US" sz="1200" kern="0" dirty="0" smtClean="0">
                  <a:solidFill>
                    <a:prstClr val="black"/>
                  </a:solidFill>
                  <a:latin typeface="华文细黑"/>
                  <a:ea typeface="华文细黑"/>
                </a:rPr>
                <a:t>北京园区</a:t>
              </a:r>
              <a:endParaRPr lang="zh-CN" altLang="en-US" sz="1200" kern="0" dirty="0">
                <a:solidFill>
                  <a:prstClr val="black"/>
                </a:solidFill>
                <a:latin typeface="华文细黑"/>
                <a:ea typeface="华文细黑"/>
              </a:endParaRPr>
            </a:p>
          </p:txBody>
        </p:sp>
      </p:grpSp>
      <p:cxnSp>
        <p:nvCxnSpPr>
          <p:cNvPr id="73" name="肘形连接符 72"/>
          <p:cNvCxnSpPr>
            <a:stCxn id="139" idx="3"/>
            <a:endCxn id="136" idx="0"/>
          </p:cNvCxnSpPr>
          <p:nvPr/>
        </p:nvCxnSpPr>
        <p:spPr bwMode="auto">
          <a:xfrm>
            <a:off x="5199856" y="1315888"/>
            <a:ext cx="1133475" cy="1355875"/>
          </a:xfrm>
          <a:prstGeom prst="bentConnector2">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1" name="肘形连接符 70"/>
          <p:cNvCxnSpPr>
            <a:stCxn id="139" idx="1"/>
            <a:endCxn id="110" idx="0"/>
          </p:cNvCxnSpPr>
          <p:nvPr/>
        </p:nvCxnSpPr>
        <p:spPr bwMode="auto">
          <a:xfrm rot="10800000" flipV="1">
            <a:off x="3429794" y="1315888"/>
            <a:ext cx="893762" cy="1446362"/>
          </a:xfrm>
          <a:prstGeom prst="bentConnector2">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工作流程：</a:t>
            </a:r>
            <a:r>
              <a:rPr lang="en-US" altLang="zh-CN" dirty="0" smtClean="0">
                <a:latin typeface="微软雅黑" panose="020B0503020204020204" pitchFamily="34" charset="-122"/>
                <a:ea typeface="微软雅黑" panose="020B0503020204020204" pitchFamily="34" charset="-122"/>
              </a:rPr>
              <a:t>SSL VPN</a:t>
            </a:r>
            <a:r>
              <a:rPr lang="zh-CN" altLang="en-US" dirty="0" smtClean="0">
                <a:latin typeface="微软雅黑" panose="020B0503020204020204" pitchFamily="34" charset="-122"/>
                <a:ea typeface="微软雅黑" panose="020B0503020204020204" pitchFamily="34" charset="-122"/>
              </a:rPr>
              <a:t>多网关自动优选与</a:t>
            </a:r>
            <a:r>
              <a:rPr lang="en-US" altLang="zh-CN" dirty="0" smtClean="0">
                <a:latin typeface="微软雅黑" panose="020B0503020204020204" pitchFamily="34" charset="-122"/>
                <a:ea typeface="微软雅黑" panose="020B0503020204020204" pitchFamily="34" charset="-122"/>
              </a:rPr>
              <a:t>VIP</a:t>
            </a:r>
            <a:r>
              <a:rPr lang="zh-CN" altLang="en-US" dirty="0" smtClean="0">
                <a:latin typeface="微软雅黑" panose="020B0503020204020204" pitchFamily="34" charset="-122"/>
                <a:ea typeface="微软雅黑" panose="020B0503020204020204" pitchFamily="34" charset="-122"/>
              </a:rPr>
              <a:t>优先接入</a:t>
            </a:r>
            <a:endParaRPr lang="zh-CN" altLang="en-US" dirty="0">
              <a:latin typeface="微软雅黑" panose="020B0503020204020204" pitchFamily="34" charset="-122"/>
              <a:ea typeface="微软雅黑" panose="020B0503020204020204" pitchFamily="34" charset="-122"/>
            </a:endParaRPr>
          </a:p>
        </p:txBody>
      </p:sp>
      <p:cxnSp>
        <p:nvCxnSpPr>
          <p:cNvPr id="64" name="直接连接符 63"/>
          <p:cNvCxnSpPr>
            <a:stCxn id="133" idx="0"/>
            <a:endCxn id="139" idx="2"/>
          </p:cNvCxnSpPr>
          <p:nvPr/>
        </p:nvCxnSpPr>
        <p:spPr bwMode="auto">
          <a:xfrm flipV="1">
            <a:off x="4761706" y="1574500"/>
            <a:ext cx="0" cy="192388"/>
          </a:xfrm>
          <a:prstGeom prst="line">
            <a:avLst/>
          </a:prstGeom>
          <a:noFill/>
          <a:ln w="1270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1" name="TextBox 100"/>
          <p:cNvSpPr txBox="1"/>
          <p:nvPr/>
        </p:nvSpPr>
        <p:spPr>
          <a:xfrm>
            <a:off x="4997669" y="4078868"/>
            <a:ext cx="760599" cy="276999"/>
          </a:xfrm>
          <a:prstGeom prst="rect">
            <a:avLst/>
          </a:prstGeom>
          <a:noFill/>
        </p:spPr>
        <p:txBody>
          <a:bodyPr wrap="square" rtlCol="0">
            <a:spAutoFit/>
          </a:bodyPr>
          <a:lstStyle/>
          <a:p>
            <a:pPr algn="ctr" fontAlgn="auto">
              <a:spcBef>
                <a:spcPts val="0"/>
              </a:spcBef>
              <a:spcAft>
                <a:spcPts val="0"/>
              </a:spcAft>
              <a:defRPr/>
            </a:pPr>
            <a:r>
              <a:rPr lang="en-US" altLang="zh-CN" sz="1200" b="1" kern="0" dirty="0" smtClean="0">
                <a:solidFill>
                  <a:sysClr val="windowText" lastClr="000000"/>
                </a:solidFill>
              </a:rPr>
              <a:t>VIP</a:t>
            </a:r>
            <a:r>
              <a:rPr lang="zh-CN" altLang="en-US" sz="1200" b="1" kern="0" dirty="0" smtClean="0">
                <a:solidFill>
                  <a:sysClr val="windowText" lastClr="000000"/>
                </a:solidFill>
              </a:rPr>
              <a:t>组</a:t>
            </a:r>
            <a:endParaRPr lang="zh-CN" altLang="en-US" sz="1200" b="1" kern="0" dirty="0" smtClean="0">
              <a:solidFill>
                <a:sysClr val="windowText" lastClr="000000"/>
              </a:solidFill>
            </a:endParaRPr>
          </a:p>
        </p:txBody>
      </p:sp>
      <p:sp>
        <p:nvSpPr>
          <p:cNvPr id="102" name="TextBox 101"/>
          <p:cNvSpPr txBox="1"/>
          <p:nvPr/>
        </p:nvSpPr>
        <p:spPr>
          <a:xfrm>
            <a:off x="5781894" y="4080173"/>
            <a:ext cx="760599"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普通组</a:t>
            </a:r>
            <a:endParaRPr lang="en-US" altLang="zh-CN" sz="1200" b="1" kern="0" dirty="0" smtClean="0">
              <a:solidFill>
                <a:sysClr val="windowText" lastClr="000000"/>
              </a:solidFill>
            </a:endParaRPr>
          </a:p>
        </p:txBody>
      </p:sp>
      <p:sp>
        <p:nvSpPr>
          <p:cNvPr id="103" name="TextBox 102"/>
          <p:cNvSpPr txBox="1"/>
          <p:nvPr/>
        </p:nvSpPr>
        <p:spPr>
          <a:xfrm>
            <a:off x="3943569" y="4108748"/>
            <a:ext cx="760599"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普通组</a:t>
            </a:r>
            <a:endParaRPr lang="en-US" altLang="zh-CN" sz="1200" b="1" kern="0" dirty="0" smtClean="0">
              <a:solidFill>
                <a:sysClr val="windowText" lastClr="000000"/>
              </a:solidFill>
            </a:endParaRPr>
          </a:p>
        </p:txBody>
      </p:sp>
      <p:grpSp>
        <p:nvGrpSpPr>
          <p:cNvPr id="6" name="Group 7"/>
          <p:cNvGrpSpPr/>
          <p:nvPr/>
        </p:nvGrpSpPr>
        <p:grpSpPr bwMode="auto">
          <a:xfrm>
            <a:off x="427040" y="788988"/>
            <a:ext cx="2293858" cy="3752851"/>
            <a:chOff x="204" y="980"/>
            <a:chExt cx="2630" cy="2364"/>
          </a:xfrm>
        </p:grpSpPr>
        <p:sp>
          <p:nvSpPr>
            <p:cNvPr id="105" name="Rectangle 19"/>
            <p:cNvSpPr>
              <a:spLocks noChangeArrowheads="1"/>
            </p:cNvSpPr>
            <p:nvPr/>
          </p:nvSpPr>
          <p:spPr bwMode="gray">
            <a:xfrm>
              <a:off x="204" y="980"/>
              <a:ext cx="2630" cy="227"/>
            </a:xfrm>
            <a:prstGeom prst="rect">
              <a:avLst/>
            </a:prstGeom>
            <a:gradFill rotWithShape="1">
              <a:gsLst>
                <a:gs pos="0">
                  <a:srgbClr val="FFFFFF"/>
                </a:gs>
                <a:gs pos="100000">
                  <a:srgbClr val="C1C2C3"/>
                </a:gs>
              </a:gsLst>
              <a:lin ang="5400000" scaled="1"/>
            </a:gradFill>
            <a:ln w="12700" algn="ctr">
              <a:solidFill>
                <a:srgbClr val="C0C0C0"/>
              </a:solidFill>
              <a:miter lim="800000"/>
            </a:ln>
          </p:spPr>
          <p:txBody>
            <a:bodyPr lIns="180000" tIns="0" rIns="0" bIns="0" anchor="ctr"/>
            <a:lstStyle/>
            <a:p>
              <a:pPr defTabSz="801370" eaLnBrk="0" hangingPunct="0"/>
              <a:r>
                <a:rPr lang="zh-CN" altLang="en-US" sz="1400" b="1" noProof="1" smtClean="0">
                  <a:solidFill>
                    <a:prstClr val="black"/>
                  </a:solidFill>
                  <a:cs typeface="Arial" panose="020B0604020202020204" pitchFamily="34" charset="0"/>
                </a:rPr>
                <a:t>多网关自动优选</a:t>
              </a:r>
              <a:endParaRPr lang="en-US" altLang="zh-TW" sz="1400" b="1" noProof="1">
                <a:solidFill>
                  <a:prstClr val="black"/>
                </a:solidFill>
                <a:cs typeface="Arial" panose="020B0604020202020204" pitchFamily="34" charset="0"/>
              </a:endParaRPr>
            </a:p>
          </p:txBody>
        </p:sp>
        <p:sp>
          <p:nvSpPr>
            <p:cNvPr id="106" name="Rectangle 5"/>
            <p:cNvSpPr>
              <a:spLocks noChangeArrowheads="1"/>
            </p:cNvSpPr>
            <p:nvPr/>
          </p:nvSpPr>
          <p:spPr bwMode="gray">
            <a:xfrm>
              <a:off x="204" y="1207"/>
              <a:ext cx="2630" cy="2137"/>
            </a:xfrm>
            <a:prstGeom prst="rect">
              <a:avLst/>
            </a:prstGeom>
            <a:gradFill rotWithShape="1">
              <a:gsLst>
                <a:gs pos="0">
                  <a:srgbClr val="FFFFFF"/>
                </a:gs>
                <a:gs pos="100000">
                  <a:srgbClr val="EAEAEA"/>
                </a:gs>
              </a:gsLst>
              <a:lin ang="5400000" scaled="1"/>
            </a:gradFill>
            <a:ln w="12700">
              <a:solidFill>
                <a:srgbClr val="C0C0C0"/>
              </a:solidFill>
              <a:miter lim="800000"/>
            </a:ln>
          </p:spPr>
          <p:txBody>
            <a:bodyPr lIns="180000" tIns="108000" rIns="144000" bIns="72000"/>
            <a:lstStyle/>
            <a:p>
              <a:pPr marL="190500" indent="-190500">
                <a:lnSpc>
                  <a:spcPct val="95000"/>
                </a:lnSpc>
                <a:spcAft>
                  <a:spcPct val="40000"/>
                </a:spcAft>
                <a:buClr>
                  <a:srgbClr val="292929"/>
                </a:buClr>
                <a:buFont typeface="Wingdings" panose="05000000000000000000" pitchFamily="2" charset="2"/>
                <a:buChar char="§"/>
              </a:pPr>
              <a:r>
                <a:rPr lang="zh-CN" altLang="en-US" sz="1000" noProof="1" smtClean="0">
                  <a:solidFill>
                    <a:prstClr val="black"/>
                  </a:solidFill>
                  <a:cs typeface="Arial" panose="020B0604020202020204" pitchFamily="34" charset="0"/>
                </a:rPr>
                <a:t>园区存在多个</a:t>
              </a:r>
              <a:r>
                <a:rPr lang="en-US" altLang="zh-CN" sz="1000" noProof="1" smtClean="0">
                  <a:solidFill>
                    <a:prstClr val="black"/>
                  </a:solidFill>
                  <a:cs typeface="Arial" panose="020B0604020202020204" pitchFamily="34" charset="0"/>
                </a:rPr>
                <a:t>SSL VPN</a:t>
              </a:r>
              <a:r>
                <a:rPr lang="zh-CN" altLang="en-US" sz="1000" noProof="1" smtClean="0">
                  <a:solidFill>
                    <a:prstClr val="black"/>
                  </a:solidFill>
                  <a:cs typeface="Arial" panose="020B0604020202020204" pitchFamily="34" charset="0"/>
                </a:rPr>
                <a:t>网关（防火墙</a:t>
              </a:r>
              <a:r>
                <a:rPr lang="en-US" altLang="zh-CN" sz="1000" noProof="1" smtClean="0">
                  <a:solidFill>
                    <a:prstClr val="black"/>
                  </a:solidFill>
                  <a:cs typeface="Arial" panose="020B0604020202020204" pitchFamily="34" charset="0"/>
                </a:rPr>
                <a:t>/SVN</a:t>
              </a:r>
              <a:r>
                <a:rPr lang="zh-CN" altLang="en-US" sz="1000" noProof="1" smtClean="0">
                  <a:solidFill>
                    <a:prstClr val="black"/>
                  </a:solidFill>
                  <a:cs typeface="Arial" panose="020B0604020202020204" pitchFamily="34" charset="0"/>
                </a:rPr>
                <a:t>）时。不同网关部署在不同的运营商和地理位置。</a:t>
              </a:r>
              <a:r>
                <a:rPr lang="en-US" altLang="zh-CN" sz="1000" noProof="1" smtClean="0">
                  <a:solidFill>
                    <a:prstClr val="black"/>
                  </a:solidFill>
                  <a:cs typeface="Arial" panose="020B0604020202020204" pitchFamily="34" charset="0"/>
                </a:rPr>
                <a:t>SVN</a:t>
              </a:r>
              <a:r>
                <a:rPr lang="zh-CN" altLang="en-US" sz="1000" noProof="1" smtClean="0">
                  <a:solidFill>
                    <a:prstClr val="black"/>
                  </a:solidFill>
                  <a:cs typeface="Arial" panose="020B0604020202020204" pitchFamily="34" charset="0"/>
                </a:rPr>
                <a:t>客户端内置所有网关的</a:t>
              </a:r>
              <a:r>
                <a:rPr lang="en-US" altLang="zh-CN" sz="1000" noProof="1" smtClean="0">
                  <a:solidFill>
                    <a:prstClr val="black"/>
                  </a:solidFill>
                  <a:cs typeface="Arial" panose="020B0604020202020204" pitchFamily="34" charset="0"/>
                </a:rPr>
                <a:t>IP</a:t>
              </a:r>
              <a:r>
                <a:rPr lang="zh-CN" altLang="en-US" sz="1000" noProof="1" smtClean="0">
                  <a:solidFill>
                    <a:prstClr val="black"/>
                  </a:solidFill>
                  <a:cs typeface="Arial" panose="020B0604020202020204" pitchFamily="34" charset="0"/>
                </a:rPr>
                <a:t>地址或域名。</a:t>
              </a:r>
              <a:endParaRPr lang="en-US" altLang="zh-CN" sz="1000" noProof="1" smtClean="0">
                <a:solidFill>
                  <a:prstClr val="black"/>
                </a:solidFill>
                <a:cs typeface="Arial" panose="020B0604020202020204" pitchFamily="34" charset="0"/>
              </a:endParaRPr>
            </a:p>
            <a:p>
              <a:pPr marL="190500" indent="-190500">
                <a:lnSpc>
                  <a:spcPct val="95000"/>
                </a:lnSpc>
                <a:spcAft>
                  <a:spcPct val="40000"/>
                </a:spcAft>
                <a:buClr>
                  <a:srgbClr val="292929"/>
                </a:buClr>
                <a:buFont typeface="Wingdings" panose="05000000000000000000" pitchFamily="2" charset="2"/>
                <a:buChar char="§"/>
              </a:pPr>
              <a:r>
                <a:rPr lang="zh-CN" altLang="en-US" sz="1000" noProof="1" smtClean="0">
                  <a:solidFill>
                    <a:prstClr val="black"/>
                  </a:solidFill>
                  <a:cs typeface="Arial" panose="020B0604020202020204" pitchFamily="34" charset="0"/>
                </a:rPr>
                <a:t>当用户在各地出差接入</a:t>
              </a:r>
              <a:r>
                <a:rPr lang="en-US" altLang="zh-CN" sz="1000" noProof="1" smtClean="0">
                  <a:solidFill>
                    <a:prstClr val="black"/>
                  </a:solidFill>
                  <a:cs typeface="Arial" panose="020B0604020202020204" pitchFamily="34" charset="0"/>
                </a:rPr>
                <a:t>SVN</a:t>
              </a:r>
              <a:r>
                <a:rPr lang="zh-CN" altLang="en-US" sz="1000" noProof="1" smtClean="0">
                  <a:solidFill>
                    <a:prstClr val="black"/>
                  </a:solidFill>
                  <a:cs typeface="Arial" panose="020B0604020202020204" pitchFamily="34" charset="0"/>
                </a:rPr>
                <a:t>时，</a:t>
              </a:r>
              <a:r>
                <a:rPr lang="en-US" altLang="zh-CN" sz="1000" noProof="1" smtClean="0">
                  <a:solidFill>
                    <a:prstClr val="black"/>
                  </a:solidFill>
                  <a:cs typeface="Arial" panose="020B0604020202020204" pitchFamily="34" charset="0"/>
                </a:rPr>
                <a:t>SVN</a:t>
              </a:r>
              <a:r>
                <a:rPr lang="zh-CN" altLang="en-US" sz="1000" noProof="1" smtClean="0">
                  <a:solidFill>
                    <a:prstClr val="black"/>
                  </a:solidFill>
                  <a:cs typeface="Arial" panose="020B0604020202020204" pitchFamily="34" charset="0"/>
                </a:rPr>
                <a:t>客户端会自动探测本机至各个网关的时延。</a:t>
              </a:r>
              <a:endParaRPr lang="en-US" altLang="zh-CN" sz="1000" noProof="1" smtClean="0">
                <a:solidFill>
                  <a:prstClr val="black"/>
                </a:solidFill>
                <a:cs typeface="Arial" panose="020B0604020202020204" pitchFamily="34" charset="0"/>
              </a:endParaRPr>
            </a:p>
            <a:p>
              <a:pPr marL="190500" indent="-190500">
                <a:lnSpc>
                  <a:spcPct val="95000"/>
                </a:lnSpc>
                <a:spcAft>
                  <a:spcPct val="40000"/>
                </a:spcAft>
                <a:buClr>
                  <a:srgbClr val="292929"/>
                </a:buClr>
                <a:buFont typeface="Wingdings" panose="05000000000000000000" pitchFamily="2" charset="2"/>
                <a:buChar char="§"/>
              </a:pPr>
              <a:r>
                <a:rPr lang="zh-CN" altLang="en-US" sz="1000" noProof="1" smtClean="0">
                  <a:solidFill>
                    <a:prstClr val="black"/>
                  </a:solidFill>
                  <a:cs typeface="Arial" panose="020B0604020202020204" pitchFamily="34" charset="0"/>
                </a:rPr>
                <a:t>根据探测结果，客户端会自动选择时延最短的最优网关作为接入网关。</a:t>
              </a:r>
              <a:endParaRPr lang="en-US" altLang="zh-CN" sz="1000" noProof="1" smtClean="0">
                <a:solidFill>
                  <a:prstClr val="black"/>
                </a:solidFill>
                <a:cs typeface="Arial" panose="020B0604020202020204" pitchFamily="34" charset="0"/>
              </a:endParaRPr>
            </a:p>
            <a:p>
              <a:pPr marL="190500" indent="-190500">
                <a:lnSpc>
                  <a:spcPct val="95000"/>
                </a:lnSpc>
                <a:spcAft>
                  <a:spcPct val="40000"/>
                </a:spcAft>
                <a:buClr>
                  <a:srgbClr val="292929"/>
                </a:buClr>
                <a:buFont typeface="Wingdings" panose="05000000000000000000" pitchFamily="2" charset="2"/>
                <a:buChar char="§"/>
              </a:pPr>
              <a:r>
                <a:rPr lang="zh-CN" altLang="en-US" sz="1000" noProof="1" smtClean="0">
                  <a:solidFill>
                    <a:prstClr val="black"/>
                  </a:solidFill>
                  <a:cs typeface="Arial" panose="020B0604020202020204" pitchFamily="34" charset="0"/>
                </a:rPr>
                <a:t>如果最优网关的可用资源已被在线用户耗尽，普通用户将无法接入最优网关。因此客户端会依次尝试接入探测过程中时延稍长的次优网关。直至接入当前有空闲资源的网关中，与其时延最短的那一个。</a:t>
              </a:r>
              <a:endParaRPr lang="en-US" altLang="zh-TW" sz="1000" noProof="1" smtClean="0">
                <a:solidFill>
                  <a:prstClr val="black"/>
                </a:solidFill>
                <a:cs typeface="Arial" panose="020B0604020202020204" pitchFamily="34" charset="0"/>
              </a:endParaRPr>
            </a:p>
            <a:p>
              <a:pPr marL="190500" indent="-190500">
                <a:lnSpc>
                  <a:spcPct val="95000"/>
                </a:lnSpc>
                <a:spcAft>
                  <a:spcPct val="40000"/>
                </a:spcAft>
                <a:buClr>
                  <a:srgbClr val="292929"/>
                </a:buClr>
                <a:buFont typeface="Wingdings" panose="05000000000000000000" pitchFamily="2" charset="2"/>
                <a:buChar char="§"/>
              </a:pPr>
              <a:endParaRPr lang="en-US" altLang="zh-TW" sz="1200" noProof="1">
                <a:solidFill>
                  <a:prstClr val="black"/>
                </a:solidFill>
                <a:cs typeface="Arial" panose="020B0604020202020204" pitchFamily="34" charset="0"/>
              </a:endParaRPr>
            </a:p>
            <a:p>
              <a:pPr marL="190500" indent="-190500">
                <a:lnSpc>
                  <a:spcPct val="95000"/>
                </a:lnSpc>
                <a:spcAft>
                  <a:spcPct val="40000"/>
                </a:spcAft>
                <a:buClr>
                  <a:srgbClr val="292929"/>
                </a:buClr>
                <a:buFont typeface="Wingdings" panose="05000000000000000000" pitchFamily="2" charset="2"/>
                <a:buChar char="§"/>
              </a:pPr>
              <a:endParaRPr lang="en-US" altLang="en-US" sz="1200" noProof="1">
                <a:solidFill>
                  <a:prstClr val="black"/>
                </a:solidFill>
                <a:cs typeface="Arial" panose="020B0604020202020204" pitchFamily="34" charset="0"/>
              </a:endParaRPr>
            </a:p>
          </p:txBody>
        </p:sp>
      </p:grpSp>
      <p:grpSp>
        <p:nvGrpSpPr>
          <p:cNvPr id="7" name="Group 10"/>
          <p:cNvGrpSpPr/>
          <p:nvPr/>
        </p:nvGrpSpPr>
        <p:grpSpPr bwMode="auto">
          <a:xfrm>
            <a:off x="6947210" y="788988"/>
            <a:ext cx="1880877" cy="3752850"/>
            <a:chOff x="2925" y="980"/>
            <a:chExt cx="2630" cy="2364"/>
          </a:xfrm>
        </p:grpSpPr>
        <p:sp>
          <p:nvSpPr>
            <p:cNvPr id="108" name="Rectangle 19"/>
            <p:cNvSpPr>
              <a:spLocks noChangeArrowheads="1"/>
            </p:cNvSpPr>
            <p:nvPr/>
          </p:nvSpPr>
          <p:spPr bwMode="gray">
            <a:xfrm>
              <a:off x="2925" y="980"/>
              <a:ext cx="2630" cy="227"/>
            </a:xfrm>
            <a:prstGeom prst="rect">
              <a:avLst/>
            </a:prstGeom>
            <a:gradFill rotWithShape="1">
              <a:gsLst>
                <a:gs pos="0">
                  <a:srgbClr val="C6C7C8"/>
                </a:gs>
                <a:gs pos="100000">
                  <a:srgbClr val="5C5C5D"/>
                </a:gs>
              </a:gsLst>
              <a:lin ang="5400000" scaled="1"/>
            </a:gradFill>
            <a:ln w="12700">
              <a:solidFill>
                <a:srgbClr val="C0C0C0"/>
              </a:solidFill>
              <a:miter lim="800000"/>
            </a:ln>
          </p:spPr>
          <p:txBody>
            <a:bodyPr lIns="180000" tIns="0" rIns="0" bIns="0" anchor="ctr"/>
            <a:lstStyle/>
            <a:p>
              <a:pPr defTabSz="801370" eaLnBrk="0" hangingPunct="0"/>
              <a:r>
                <a:rPr lang="en-US" altLang="zh-CN" sz="1400" b="1" noProof="1" smtClean="0">
                  <a:solidFill>
                    <a:prstClr val="white"/>
                  </a:solidFill>
                  <a:cs typeface="Arial" panose="020B0604020202020204" pitchFamily="34" charset="0"/>
                </a:rPr>
                <a:t>VIP</a:t>
              </a:r>
              <a:r>
                <a:rPr lang="zh-CN" altLang="en-US" sz="1400" b="1" noProof="1" smtClean="0">
                  <a:solidFill>
                    <a:prstClr val="white"/>
                  </a:solidFill>
                  <a:cs typeface="Arial" panose="020B0604020202020204" pitchFamily="34" charset="0"/>
                </a:rPr>
                <a:t>优先接入</a:t>
              </a:r>
              <a:endParaRPr lang="en-US" altLang="zh-TW" sz="1400" b="1" noProof="1">
                <a:solidFill>
                  <a:prstClr val="white"/>
                </a:solidFill>
                <a:cs typeface="Arial" panose="020B0604020202020204" pitchFamily="34" charset="0"/>
              </a:endParaRPr>
            </a:p>
          </p:txBody>
        </p:sp>
        <p:sp>
          <p:nvSpPr>
            <p:cNvPr id="109" name="Rectangle 5"/>
            <p:cNvSpPr>
              <a:spLocks noChangeArrowheads="1"/>
            </p:cNvSpPr>
            <p:nvPr/>
          </p:nvSpPr>
          <p:spPr bwMode="gray">
            <a:xfrm>
              <a:off x="2925" y="1207"/>
              <a:ext cx="2630" cy="2137"/>
            </a:xfrm>
            <a:prstGeom prst="rect">
              <a:avLst/>
            </a:prstGeom>
            <a:gradFill rotWithShape="1">
              <a:gsLst>
                <a:gs pos="0">
                  <a:srgbClr val="FFFFFF"/>
                </a:gs>
                <a:gs pos="100000">
                  <a:srgbClr val="EAEAEA"/>
                </a:gs>
              </a:gsLst>
              <a:lin ang="5400000" scaled="1"/>
            </a:gradFill>
            <a:ln w="12700">
              <a:solidFill>
                <a:srgbClr val="C0C0C0"/>
              </a:solidFill>
              <a:miter lim="800000"/>
            </a:ln>
          </p:spPr>
          <p:txBody>
            <a:bodyPr lIns="180000" tIns="108000" rIns="144000" bIns="72000"/>
            <a:lstStyle/>
            <a:p>
              <a:pPr marL="190500" indent="-190500">
                <a:lnSpc>
                  <a:spcPct val="95000"/>
                </a:lnSpc>
                <a:spcAft>
                  <a:spcPct val="40000"/>
                </a:spcAft>
                <a:buClr>
                  <a:srgbClr val="292929"/>
                </a:buClr>
                <a:buFont typeface="Wingdings" panose="05000000000000000000" pitchFamily="2" charset="2"/>
                <a:buChar char="§"/>
              </a:pPr>
              <a:r>
                <a:rPr lang="zh-CN" altLang="en-US" sz="1000" noProof="1" smtClean="0">
                  <a:solidFill>
                    <a:prstClr val="black"/>
                  </a:solidFill>
                  <a:cs typeface="Arial" panose="020B0604020202020204" pitchFamily="34" charset="0"/>
                </a:rPr>
                <a:t>在</a:t>
              </a:r>
              <a:r>
                <a:rPr lang="en-US" altLang="zh-CN" sz="1000" noProof="1" smtClean="0">
                  <a:solidFill>
                    <a:prstClr val="black"/>
                  </a:solidFill>
                  <a:cs typeface="Arial" panose="020B0604020202020204" pitchFamily="34" charset="0"/>
                </a:rPr>
                <a:t>SVN</a:t>
              </a:r>
              <a:r>
                <a:rPr lang="zh-CN" altLang="en-US" sz="1000" noProof="1" smtClean="0">
                  <a:solidFill>
                    <a:prstClr val="black"/>
                  </a:solidFill>
                  <a:cs typeface="Arial" panose="020B0604020202020204" pitchFamily="34" charset="0"/>
                </a:rPr>
                <a:t>上可以为</a:t>
              </a:r>
              <a:r>
                <a:rPr lang="en-US" altLang="zh-CN" sz="1000" noProof="1" smtClean="0">
                  <a:solidFill>
                    <a:prstClr val="black"/>
                  </a:solidFill>
                  <a:cs typeface="Arial" panose="020B0604020202020204" pitchFamily="34" charset="0"/>
                </a:rPr>
                <a:t>VIP</a:t>
              </a:r>
              <a:r>
                <a:rPr lang="zh-CN" altLang="en-US" sz="1000" noProof="1" smtClean="0">
                  <a:solidFill>
                    <a:prstClr val="black"/>
                  </a:solidFill>
                  <a:cs typeface="Arial" panose="020B0604020202020204" pitchFamily="34" charset="0"/>
                </a:rPr>
                <a:t>组配置“优先接入”功能。</a:t>
              </a:r>
              <a:endParaRPr lang="en-US" altLang="zh-CN" sz="1000" noProof="1" smtClean="0">
                <a:solidFill>
                  <a:prstClr val="black"/>
                </a:solidFill>
                <a:cs typeface="Arial" panose="020B0604020202020204" pitchFamily="34" charset="0"/>
              </a:endParaRPr>
            </a:p>
            <a:p>
              <a:pPr marL="190500" indent="-190500">
                <a:lnSpc>
                  <a:spcPct val="95000"/>
                </a:lnSpc>
                <a:spcAft>
                  <a:spcPct val="40000"/>
                </a:spcAft>
                <a:buClr>
                  <a:srgbClr val="292929"/>
                </a:buClr>
                <a:buFont typeface="Wingdings" panose="05000000000000000000" pitchFamily="2" charset="2"/>
                <a:buChar char="§"/>
              </a:pPr>
              <a:r>
                <a:rPr lang="zh-CN" altLang="en-US" sz="1000" noProof="1" smtClean="0">
                  <a:solidFill>
                    <a:prstClr val="black"/>
                  </a:solidFill>
                  <a:cs typeface="Arial" panose="020B0604020202020204" pitchFamily="34" charset="0"/>
                </a:rPr>
                <a:t>当配置此功能的</a:t>
              </a:r>
              <a:r>
                <a:rPr lang="en-US" altLang="zh-CN" sz="1000" noProof="1" smtClean="0">
                  <a:solidFill>
                    <a:prstClr val="black"/>
                  </a:solidFill>
                  <a:cs typeface="Arial" panose="020B0604020202020204" pitchFamily="34" charset="0"/>
                </a:rPr>
                <a:t>VIP</a:t>
              </a:r>
              <a:r>
                <a:rPr lang="zh-CN" altLang="en-US" sz="1000" noProof="1" smtClean="0">
                  <a:solidFill>
                    <a:prstClr val="black"/>
                  </a:solidFill>
                  <a:cs typeface="Arial" panose="020B0604020202020204" pitchFamily="34" charset="0"/>
                </a:rPr>
                <a:t>组用户尝试接入该</a:t>
              </a:r>
              <a:r>
                <a:rPr lang="en-US" altLang="zh-CN" sz="1000" noProof="1" smtClean="0">
                  <a:solidFill>
                    <a:prstClr val="black"/>
                  </a:solidFill>
                  <a:cs typeface="Arial" panose="020B0604020202020204" pitchFamily="34" charset="0"/>
                </a:rPr>
                <a:t>SVN</a:t>
              </a:r>
              <a:r>
                <a:rPr lang="zh-CN" altLang="en-US" sz="1000" noProof="1" smtClean="0">
                  <a:solidFill>
                    <a:prstClr val="black"/>
                  </a:solidFill>
                  <a:cs typeface="Arial" panose="020B0604020202020204" pitchFamily="34" charset="0"/>
                </a:rPr>
                <a:t>时，假如该</a:t>
              </a:r>
              <a:r>
                <a:rPr lang="en-US" altLang="zh-CN" sz="1000" noProof="1" smtClean="0">
                  <a:solidFill>
                    <a:prstClr val="black"/>
                  </a:solidFill>
                  <a:cs typeface="Arial" panose="020B0604020202020204" pitchFamily="34" charset="0"/>
                </a:rPr>
                <a:t>SVN</a:t>
              </a:r>
              <a:r>
                <a:rPr lang="zh-CN" altLang="en-US" sz="1000" noProof="1" smtClean="0">
                  <a:solidFill>
                    <a:prstClr val="black"/>
                  </a:solidFill>
                  <a:cs typeface="Arial" panose="020B0604020202020204" pitchFamily="34" charset="0"/>
                </a:rPr>
                <a:t>的可用资源已经被当前在线用户用尽，无法接入新用户，</a:t>
              </a:r>
              <a:r>
                <a:rPr lang="en-US" altLang="zh-CN" sz="1000" noProof="1" smtClean="0">
                  <a:solidFill>
                    <a:prstClr val="black"/>
                  </a:solidFill>
                  <a:cs typeface="Arial" panose="020B0604020202020204" pitchFamily="34" charset="0"/>
                </a:rPr>
                <a:t>SVN</a:t>
              </a:r>
              <a:r>
                <a:rPr lang="zh-CN" altLang="en-US" sz="1000" noProof="1" smtClean="0">
                  <a:solidFill>
                    <a:prstClr val="black"/>
                  </a:solidFill>
                  <a:cs typeface="Arial" panose="020B0604020202020204" pitchFamily="34" charset="0"/>
                </a:rPr>
                <a:t>可以自动强制部分普通用户下线，为</a:t>
              </a:r>
              <a:r>
                <a:rPr lang="en-US" altLang="zh-CN" sz="1000" noProof="1" smtClean="0">
                  <a:solidFill>
                    <a:prstClr val="black"/>
                  </a:solidFill>
                  <a:cs typeface="Arial" panose="020B0604020202020204" pitchFamily="34" charset="0"/>
                </a:rPr>
                <a:t>VIP</a:t>
              </a:r>
              <a:r>
                <a:rPr lang="zh-CN" altLang="en-US" sz="1000" noProof="1" smtClean="0">
                  <a:solidFill>
                    <a:prstClr val="black"/>
                  </a:solidFill>
                  <a:cs typeface="Arial" panose="020B0604020202020204" pitchFamily="34" charset="0"/>
                </a:rPr>
                <a:t>释放系统资源。</a:t>
              </a:r>
              <a:endParaRPr lang="en-US" altLang="zh-CN" sz="1000" noProof="1" smtClean="0">
                <a:solidFill>
                  <a:prstClr val="black"/>
                </a:solidFill>
                <a:cs typeface="Arial" panose="020B0604020202020204" pitchFamily="34" charset="0"/>
              </a:endParaRPr>
            </a:p>
            <a:p>
              <a:pPr marL="190500" indent="-190500">
                <a:lnSpc>
                  <a:spcPct val="95000"/>
                </a:lnSpc>
                <a:spcAft>
                  <a:spcPct val="40000"/>
                </a:spcAft>
                <a:buClr>
                  <a:srgbClr val="292929"/>
                </a:buClr>
                <a:buFont typeface="Wingdings" panose="05000000000000000000" pitchFamily="2" charset="2"/>
                <a:buChar char="§"/>
              </a:pPr>
              <a:r>
                <a:rPr lang="zh-CN" altLang="en-US" sz="1000" noProof="1" smtClean="0">
                  <a:solidFill>
                    <a:prstClr val="black"/>
                  </a:solidFill>
                  <a:cs typeface="Arial" panose="020B0604020202020204" pitchFamily="34" charset="0"/>
                </a:rPr>
                <a:t>结合多网关自动优选功能，可以保证</a:t>
              </a:r>
              <a:r>
                <a:rPr lang="en-US" altLang="zh-CN" sz="1000" noProof="1" smtClean="0">
                  <a:solidFill>
                    <a:prstClr val="black"/>
                  </a:solidFill>
                  <a:cs typeface="Arial" panose="020B0604020202020204" pitchFamily="34" charset="0"/>
                </a:rPr>
                <a:t>VIP</a:t>
              </a:r>
              <a:r>
                <a:rPr lang="zh-CN" altLang="en-US" sz="1000" noProof="1" smtClean="0">
                  <a:solidFill>
                    <a:prstClr val="black"/>
                  </a:solidFill>
                  <a:cs typeface="Arial" panose="020B0604020202020204" pitchFamily="34" charset="0"/>
                </a:rPr>
                <a:t>一定可以接入与其通信时延最短的网关。</a:t>
              </a:r>
              <a:endParaRPr lang="en-US" altLang="zh-CN" sz="1000" noProof="1" smtClean="0">
                <a:solidFill>
                  <a:prstClr val="black"/>
                </a:solidFill>
                <a:cs typeface="Arial" panose="020B0604020202020204" pitchFamily="34" charset="0"/>
              </a:endParaRPr>
            </a:p>
          </p:txBody>
        </p:sp>
      </p:grpSp>
      <p:cxnSp>
        <p:nvCxnSpPr>
          <p:cNvPr id="111" name="直接箭头连接符 110"/>
          <p:cNvCxnSpPr>
            <a:stCxn id="149" idx="0"/>
            <a:endCxn id="117" idx="3"/>
          </p:cNvCxnSpPr>
          <p:nvPr/>
        </p:nvCxnSpPr>
        <p:spPr bwMode="auto">
          <a:xfrm flipH="1" flipV="1">
            <a:off x="4171400" y="3069934"/>
            <a:ext cx="1174744" cy="485845"/>
          </a:xfrm>
          <a:prstGeom prst="straightConnector1">
            <a:avLst/>
          </a:prstGeom>
          <a:noFill/>
          <a:ln w="12700">
            <a:solidFill>
              <a:srgbClr val="00B0F0"/>
            </a:solidFill>
            <a:headEnd type="arrow"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 name="直接箭头连接符 111"/>
          <p:cNvCxnSpPr>
            <a:stCxn id="149" idx="0"/>
            <a:endCxn id="121" idx="2"/>
          </p:cNvCxnSpPr>
          <p:nvPr/>
        </p:nvCxnSpPr>
        <p:spPr bwMode="auto">
          <a:xfrm flipH="1" flipV="1">
            <a:off x="4784350" y="2713078"/>
            <a:ext cx="561794" cy="842701"/>
          </a:xfrm>
          <a:prstGeom prst="straightConnector1">
            <a:avLst/>
          </a:prstGeom>
          <a:noFill/>
          <a:ln w="12700">
            <a:solidFill>
              <a:srgbClr val="00B0F0"/>
            </a:solidFill>
            <a:headEnd type="arrow"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5" name="直接箭头连接符 114"/>
          <p:cNvCxnSpPr>
            <a:stCxn id="149" idx="0"/>
          </p:cNvCxnSpPr>
          <p:nvPr/>
        </p:nvCxnSpPr>
        <p:spPr bwMode="auto">
          <a:xfrm flipV="1">
            <a:off x="5346144" y="3134450"/>
            <a:ext cx="165056" cy="421329"/>
          </a:xfrm>
          <a:prstGeom prst="straightConnector1">
            <a:avLst/>
          </a:prstGeom>
          <a:noFill/>
          <a:ln w="12700">
            <a:solidFill>
              <a:srgbClr val="00B0F0"/>
            </a:solidFill>
            <a:headEnd type="arrow"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9" name="直接箭头连接符 118"/>
          <p:cNvCxnSpPr>
            <a:stCxn id="149" idx="0"/>
            <a:endCxn id="118" idx="2"/>
          </p:cNvCxnSpPr>
          <p:nvPr/>
        </p:nvCxnSpPr>
        <p:spPr bwMode="auto">
          <a:xfrm flipV="1">
            <a:off x="5346144" y="3295828"/>
            <a:ext cx="355556" cy="259951"/>
          </a:xfrm>
          <a:prstGeom prst="straightConnector1">
            <a:avLst/>
          </a:prstGeom>
          <a:noFill/>
          <a:ln w="1270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0" name="直接箭头连接符 119"/>
          <p:cNvCxnSpPr>
            <a:stCxn id="148" idx="0"/>
            <a:endCxn id="118" idx="2"/>
          </p:cNvCxnSpPr>
          <p:nvPr/>
        </p:nvCxnSpPr>
        <p:spPr bwMode="auto">
          <a:xfrm flipH="1" flipV="1">
            <a:off x="5701700" y="3295828"/>
            <a:ext cx="402010" cy="258699"/>
          </a:xfrm>
          <a:prstGeom prst="straightConnector1">
            <a:avLst/>
          </a:prstGeom>
          <a:noFill/>
          <a:ln w="12700">
            <a:solidFill>
              <a:srgbClr val="FF000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2" name="直接箭头连接符 121"/>
          <p:cNvCxnSpPr>
            <a:stCxn id="147" idx="0"/>
            <a:endCxn id="117" idx="2"/>
          </p:cNvCxnSpPr>
          <p:nvPr/>
        </p:nvCxnSpPr>
        <p:spPr bwMode="auto">
          <a:xfrm flipH="1" flipV="1">
            <a:off x="3980900" y="3267028"/>
            <a:ext cx="442396" cy="241895"/>
          </a:xfrm>
          <a:prstGeom prst="straightConnector1">
            <a:avLst/>
          </a:prstGeom>
          <a:noFill/>
          <a:ln w="12700">
            <a:solidFill>
              <a:srgbClr val="00B05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17" name="Picture 2356" descr="图片222"/>
          <p:cNvPicPr>
            <a:picLocks noChangeAspect="1" noChangeArrowheads="1"/>
          </p:cNvPicPr>
          <p:nvPr/>
        </p:nvPicPr>
        <p:blipFill>
          <a:blip r:embed="rId3" cstate="print"/>
          <a:srcRect/>
          <a:stretch>
            <a:fillRect/>
          </a:stretch>
        </p:blipFill>
        <p:spPr bwMode="auto">
          <a:xfrm>
            <a:off x="3790400" y="2872839"/>
            <a:ext cx="381000" cy="394189"/>
          </a:xfrm>
          <a:prstGeom prst="rect">
            <a:avLst/>
          </a:prstGeom>
          <a:noFill/>
          <a:ln w="9525">
            <a:noFill/>
            <a:miter lim="800000"/>
            <a:headEnd/>
            <a:tailEnd/>
          </a:ln>
        </p:spPr>
      </p:pic>
      <p:pic>
        <p:nvPicPr>
          <p:cNvPr id="118" name="Picture 2356" descr="图片222"/>
          <p:cNvPicPr>
            <a:picLocks noChangeAspect="1" noChangeArrowheads="1"/>
          </p:cNvPicPr>
          <p:nvPr/>
        </p:nvPicPr>
        <p:blipFill>
          <a:blip r:embed="rId3" cstate="print"/>
          <a:srcRect/>
          <a:stretch>
            <a:fillRect/>
          </a:stretch>
        </p:blipFill>
        <p:spPr bwMode="auto">
          <a:xfrm>
            <a:off x="5511200" y="2901639"/>
            <a:ext cx="381000" cy="394189"/>
          </a:xfrm>
          <a:prstGeom prst="rect">
            <a:avLst/>
          </a:prstGeom>
          <a:noFill/>
          <a:ln w="9525">
            <a:noFill/>
            <a:miter lim="800000"/>
            <a:headEnd/>
            <a:tailEnd/>
          </a:ln>
        </p:spPr>
      </p:pic>
      <p:pic>
        <p:nvPicPr>
          <p:cNvPr id="121" name="Picture 2356" descr="图片222"/>
          <p:cNvPicPr>
            <a:picLocks noChangeAspect="1" noChangeArrowheads="1"/>
          </p:cNvPicPr>
          <p:nvPr/>
        </p:nvPicPr>
        <p:blipFill>
          <a:blip r:embed="rId3" cstate="print"/>
          <a:srcRect/>
          <a:stretch>
            <a:fillRect/>
          </a:stretch>
        </p:blipFill>
        <p:spPr bwMode="auto">
          <a:xfrm>
            <a:off x="4593850" y="2318889"/>
            <a:ext cx="381000" cy="394189"/>
          </a:xfrm>
          <a:prstGeom prst="rect">
            <a:avLst/>
          </a:prstGeom>
          <a:noFill/>
          <a:ln w="9525">
            <a:noFill/>
            <a:miter lim="800000"/>
            <a:headEnd/>
            <a:tailEnd/>
          </a:ln>
        </p:spPr>
      </p:pic>
      <p:pic>
        <p:nvPicPr>
          <p:cNvPr id="139" name="Picture 228" descr="图片768"/>
          <p:cNvPicPr>
            <a:picLocks noChangeAspect="1" noChangeArrowheads="1"/>
          </p:cNvPicPr>
          <p:nvPr/>
        </p:nvPicPr>
        <p:blipFill>
          <a:blip r:embed="rId4" cstate="print"/>
          <a:srcRect/>
          <a:stretch>
            <a:fillRect/>
          </a:stretch>
        </p:blipFill>
        <p:spPr bwMode="auto">
          <a:xfrm>
            <a:off x="4323556" y="1057275"/>
            <a:ext cx="876300" cy="517225"/>
          </a:xfrm>
          <a:prstGeom prst="rect">
            <a:avLst/>
          </a:prstGeom>
          <a:noFill/>
        </p:spPr>
      </p:pic>
      <p:pic>
        <p:nvPicPr>
          <p:cNvPr id="147" name="Picture 4487" descr="图片345"/>
          <p:cNvPicPr>
            <a:picLocks noChangeAspect="1" noChangeArrowheads="1"/>
          </p:cNvPicPr>
          <p:nvPr/>
        </p:nvPicPr>
        <p:blipFill>
          <a:blip r:embed="rId5" cstate="print"/>
          <a:srcRect/>
          <a:stretch>
            <a:fillRect/>
          </a:stretch>
        </p:blipFill>
        <p:spPr bwMode="auto">
          <a:xfrm>
            <a:off x="4103541" y="3508923"/>
            <a:ext cx="639509" cy="622738"/>
          </a:xfrm>
          <a:prstGeom prst="rect">
            <a:avLst/>
          </a:prstGeom>
          <a:noFill/>
        </p:spPr>
      </p:pic>
      <p:pic>
        <p:nvPicPr>
          <p:cNvPr id="148" name="Picture 725" descr="图片325"/>
          <p:cNvPicPr>
            <a:picLocks noChangeAspect="1" noChangeArrowheads="1"/>
          </p:cNvPicPr>
          <p:nvPr/>
        </p:nvPicPr>
        <p:blipFill>
          <a:blip r:embed="rId6" cstate="print"/>
          <a:srcRect/>
          <a:stretch>
            <a:fillRect/>
          </a:stretch>
        </p:blipFill>
        <p:spPr bwMode="auto">
          <a:xfrm>
            <a:off x="5820291" y="3554527"/>
            <a:ext cx="566837" cy="471805"/>
          </a:xfrm>
          <a:prstGeom prst="rect">
            <a:avLst/>
          </a:prstGeom>
          <a:noFill/>
        </p:spPr>
      </p:pic>
      <p:pic>
        <p:nvPicPr>
          <p:cNvPr id="149" name="Picture 727" descr="图片327"/>
          <p:cNvPicPr>
            <a:picLocks noChangeAspect="1" noChangeArrowheads="1"/>
          </p:cNvPicPr>
          <p:nvPr/>
        </p:nvPicPr>
        <p:blipFill>
          <a:blip r:embed="rId7" cstate="print"/>
          <a:srcRect/>
          <a:stretch>
            <a:fillRect/>
          </a:stretch>
        </p:blipFill>
        <p:spPr bwMode="auto">
          <a:xfrm>
            <a:off x="5047488" y="3555779"/>
            <a:ext cx="597312" cy="546631"/>
          </a:xfrm>
          <a:prstGeom prst="rect">
            <a:avLst/>
          </a:prstGeom>
          <a:noFill/>
        </p:spPr>
      </p:pic>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11"/>
                                        </p:tgtEl>
                                        <p:attrNameLst>
                                          <p:attrName>style.visibility</p:attrName>
                                        </p:attrNameLst>
                                      </p:cBhvr>
                                      <p:to>
                                        <p:strVal val="visible"/>
                                      </p:to>
                                    </p:set>
                                    <p:animEffect transition="in" filter="blinds(horizontal)">
                                      <p:cBhvr>
                                        <p:cTn id="7" dur="500"/>
                                        <p:tgtEl>
                                          <p:spTgt spid="111"/>
                                        </p:tgtEl>
                                      </p:cBhvr>
                                    </p:animEffect>
                                  </p:childTnLst>
                                </p:cTn>
                              </p:par>
                              <p:par>
                                <p:cTn id="8" presetID="3" presetClass="entr" presetSubtype="10" fill="hold" nodeType="withEffect">
                                  <p:stCondLst>
                                    <p:cond delay="0"/>
                                  </p:stCondLst>
                                  <p:childTnLst>
                                    <p:set>
                                      <p:cBhvr>
                                        <p:cTn id="9" dur="1" fill="hold">
                                          <p:stCondLst>
                                            <p:cond delay="0"/>
                                          </p:stCondLst>
                                        </p:cTn>
                                        <p:tgtEl>
                                          <p:spTgt spid="112"/>
                                        </p:tgtEl>
                                        <p:attrNameLst>
                                          <p:attrName>style.visibility</p:attrName>
                                        </p:attrNameLst>
                                      </p:cBhvr>
                                      <p:to>
                                        <p:strVal val="visible"/>
                                      </p:to>
                                    </p:set>
                                    <p:animEffect transition="in" filter="blinds(horizontal)">
                                      <p:cBhvr>
                                        <p:cTn id="10" dur="500"/>
                                        <p:tgtEl>
                                          <p:spTgt spid="112"/>
                                        </p:tgtEl>
                                      </p:cBhvr>
                                    </p:animEffect>
                                  </p:childTnLst>
                                </p:cTn>
                              </p:par>
                              <p:par>
                                <p:cTn id="11" presetID="3" presetClass="entr" presetSubtype="10" fill="hold" nodeType="withEffect">
                                  <p:stCondLst>
                                    <p:cond delay="0"/>
                                  </p:stCondLst>
                                  <p:childTnLst>
                                    <p:set>
                                      <p:cBhvr>
                                        <p:cTn id="12" dur="1" fill="hold">
                                          <p:stCondLst>
                                            <p:cond delay="0"/>
                                          </p:stCondLst>
                                        </p:cTn>
                                        <p:tgtEl>
                                          <p:spTgt spid="115"/>
                                        </p:tgtEl>
                                        <p:attrNameLst>
                                          <p:attrName>style.visibility</p:attrName>
                                        </p:attrNameLst>
                                      </p:cBhvr>
                                      <p:to>
                                        <p:strVal val="visible"/>
                                      </p:to>
                                    </p:set>
                                    <p:animEffect transition="in" filter="blinds(horizontal)">
                                      <p:cBhvr>
                                        <p:cTn id="13" dur="500"/>
                                        <p:tgtEl>
                                          <p:spTgt spid="115"/>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xit" presetSubtype="10" fill="hold" nodeType="clickEffect">
                                  <p:stCondLst>
                                    <p:cond delay="0"/>
                                  </p:stCondLst>
                                  <p:childTnLst>
                                    <p:animEffect transition="out" filter="blinds(horizontal)">
                                      <p:cBhvr>
                                        <p:cTn id="17" dur="500"/>
                                        <p:tgtEl>
                                          <p:spTgt spid="111"/>
                                        </p:tgtEl>
                                      </p:cBhvr>
                                    </p:animEffect>
                                    <p:set>
                                      <p:cBhvr>
                                        <p:cTn id="18" dur="1" fill="hold">
                                          <p:stCondLst>
                                            <p:cond delay="499"/>
                                          </p:stCondLst>
                                        </p:cTn>
                                        <p:tgtEl>
                                          <p:spTgt spid="111"/>
                                        </p:tgtEl>
                                        <p:attrNameLst>
                                          <p:attrName>style.visibility</p:attrName>
                                        </p:attrNameLst>
                                      </p:cBhvr>
                                      <p:to>
                                        <p:strVal val="hidden"/>
                                      </p:to>
                                    </p:set>
                                  </p:childTnLst>
                                </p:cTn>
                              </p:par>
                              <p:par>
                                <p:cTn id="19" presetID="3" presetClass="exit" presetSubtype="10" fill="hold" nodeType="withEffect">
                                  <p:stCondLst>
                                    <p:cond delay="0"/>
                                  </p:stCondLst>
                                  <p:childTnLst>
                                    <p:animEffect transition="out" filter="blinds(horizontal)">
                                      <p:cBhvr>
                                        <p:cTn id="20" dur="500"/>
                                        <p:tgtEl>
                                          <p:spTgt spid="112"/>
                                        </p:tgtEl>
                                      </p:cBhvr>
                                    </p:animEffect>
                                    <p:set>
                                      <p:cBhvr>
                                        <p:cTn id="21" dur="1" fill="hold">
                                          <p:stCondLst>
                                            <p:cond delay="499"/>
                                          </p:stCondLst>
                                        </p:cTn>
                                        <p:tgtEl>
                                          <p:spTgt spid="112"/>
                                        </p:tgtEl>
                                        <p:attrNameLst>
                                          <p:attrName>style.visibility</p:attrName>
                                        </p:attrNameLst>
                                      </p:cBhvr>
                                      <p:to>
                                        <p:strVal val="hidden"/>
                                      </p:to>
                                    </p:set>
                                  </p:childTnLst>
                                </p:cTn>
                              </p:par>
                              <p:par>
                                <p:cTn id="22" presetID="3" presetClass="exit" presetSubtype="10" fill="hold" nodeType="withEffect">
                                  <p:stCondLst>
                                    <p:cond delay="0"/>
                                  </p:stCondLst>
                                  <p:childTnLst>
                                    <p:animEffect transition="out" filter="blinds(horizontal)">
                                      <p:cBhvr>
                                        <p:cTn id="23" dur="500"/>
                                        <p:tgtEl>
                                          <p:spTgt spid="115"/>
                                        </p:tgtEl>
                                      </p:cBhvr>
                                    </p:animEffect>
                                    <p:set>
                                      <p:cBhvr>
                                        <p:cTn id="24" dur="1" fill="hold">
                                          <p:stCondLst>
                                            <p:cond delay="499"/>
                                          </p:stCondLst>
                                        </p:cTn>
                                        <p:tgtEl>
                                          <p:spTgt spid="115"/>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3" presetClass="entr" presetSubtype="10" fill="hold" nodeType="clickEffect">
                                  <p:stCondLst>
                                    <p:cond delay="0"/>
                                  </p:stCondLst>
                                  <p:childTnLst>
                                    <p:set>
                                      <p:cBhvr>
                                        <p:cTn id="28" dur="1" fill="hold">
                                          <p:stCondLst>
                                            <p:cond delay="0"/>
                                          </p:stCondLst>
                                        </p:cTn>
                                        <p:tgtEl>
                                          <p:spTgt spid="119"/>
                                        </p:tgtEl>
                                        <p:attrNameLst>
                                          <p:attrName>style.visibility</p:attrName>
                                        </p:attrNameLst>
                                      </p:cBhvr>
                                      <p:to>
                                        <p:strVal val="visible"/>
                                      </p:to>
                                    </p:set>
                                    <p:animEffect transition="in" filter="blinds(horizontal)">
                                      <p:cBhvr>
                                        <p:cTn id="29" dur="500"/>
                                        <p:tgtEl>
                                          <p:spTgt spid="119"/>
                                        </p:tgtEl>
                                      </p:cBhvr>
                                    </p:animEffect>
                                  </p:childTnLst>
                                </p:cTn>
                              </p:par>
                            </p:childTnLst>
                          </p:cTn>
                        </p:par>
                      </p:childTnLst>
                    </p:cTn>
                  </p:par>
                  <p:par>
                    <p:cTn id="30" fill="hold">
                      <p:stCondLst>
                        <p:cond delay="indefinite"/>
                      </p:stCondLst>
                      <p:childTnLst>
                        <p:par>
                          <p:cTn id="31" fill="hold">
                            <p:stCondLst>
                              <p:cond delay="0"/>
                            </p:stCondLst>
                            <p:childTnLst>
                              <p:par>
                                <p:cTn id="32" presetID="3" presetClass="exit" presetSubtype="10" fill="hold" nodeType="clickEffect">
                                  <p:stCondLst>
                                    <p:cond delay="0"/>
                                  </p:stCondLst>
                                  <p:childTnLst>
                                    <p:animEffect transition="out" filter="blinds(horizontal)">
                                      <p:cBhvr>
                                        <p:cTn id="33" dur="500"/>
                                        <p:tgtEl>
                                          <p:spTgt spid="120"/>
                                        </p:tgtEl>
                                      </p:cBhvr>
                                    </p:animEffect>
                                    <p:set>
                                      <p:cBhvr>
                                        <p:cTn id="34" dur="1" fill="hold">
                                          <p:stCondLst>
                                            <p:cond delay="499"/>
                                          </p:stCondLst>
                                        </p:cTn>
                                        <p:tgtEl>
                                          <p:spTgt spid="12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产品支持情况</a:t>
            </a:r>
            <a:endParaRPr lang="zh-CN" altLang="en-US" dirty="0">
              <a:latin typeface="微软雅黑" panose="020B0503020204020204" pitchFamily="34" charset="-122"/>
              <a:ea typeface="微软雅黑" panose="020B0503020204020204" pitchFamily="34" charset="-122"/>
            </a:endParaRPr>
          </a:p>
        </p:txBody>
      </p:sp>
      <p:graphicFrame>
        <p:nvGraphicFramePr>
          <p:cNvPr id="3" name="表格 2"/>
          <p:cNvGraphicFramePr>
            <a:graphicFrameLocks noGrp="1"/>
          </p:cNvGraphicFramePr>
          <p:nvPr/>
        </p:nvGraphicFramePr>
        <p:xfrm>
          <a:off x="427038" y="788988"/>
          <a:ext cx="8401052" cy="3627120"/>
        </p:xfrm>
        <a:graphic>
          <a:graphicData uri="http://schemas.openxmlformats.org/drawingml/2006/table">
            <a:tbl>
              <a:tblPr firstRow="1" bandRow="1">
                <a:noFill/>
                <a:tableStyleId>{5C22544A-7EE6-4342-B048-85BDC9FD1C3A}</a:tableStyleId>
              </a:tblPr>
              <a:tblGrid>
                <a:gridCol w="1692048"/>
                <a:gridCol w="1677251"/>
                <a:gridCol w="1677251"/>
                <a:gridCol w="1677251"/>
                <a:gridCol w="1677251"/>
              </a:tblGrid>
              <a:tr h="240983">
                <a:tc>
                  <a:txBody>
                    <a:bodyPr/>
                    <a:lstStyle/>
                    <a:p>
                      <a:r>
                        <a:rPr lang="zh-CN" altLang="en-US" sz="1000" dirty="0" smtClean="0"/>
                        <a:t>功能</a:t>
                      </a:r>
                      <a:endParaRPr lang="zh-CN"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r>
                        <a:rPr lang="zh-CN" altLang="en-US" sz="1000" smtClean="0"/>
                        <a:t>方案相关规格</a:t>
                      </a:r>
                      <a:endParaRPr lang="zh-CN"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r>
                        <a:rPr lang="zh-CN" altLang="en-US" sz="1000" smtClean="0"/>
                        <a:t>交换机</a:t>
                      </a:r>
                      <a:r>
                        <a:rPr lang="en-US" altLang="zh-CN" sz="1000" smtClean="0"/>
                        <a:t>V200R006C00</a:t>
                      </a:r>
                      <a:endParaRPr lang="en-US" altLang="zh-CN" sz="1000" smtClean="0"/>
                    </a:p>
                    <a:p>
                      <a:r>
                        <a:rPr lang="zh-CN" altLang="en-US" sz="1000" smtClean="0"/>
                        <a:t>（</a:t>
                      </a:r>
                      <a:r>
                        <a:rPr lang="en-US" altLang="zh-CN" sz="1000" smtClean="0"/>
                        <a:t>S5720-HI</a:t>
                      </a:r>
                      <a:r>
                        <a:rPr lang="zh-CN" altLang="en-US" sz="1000" smtClean="0"/>
                        <a:t>，</a:t>
                      </a:r>
                      <a:r>
                        <a:rPr lang="en-US" altLang="zh-CN" sz="1000" smtClean="0"/>
                        <a:t>S77/97/127</a:t>
                      </a:r>
                      <a:r>
                        <a:rPr lang="zh-CN" altLang="en-US" sz="1000" smtClean="0"/>
                        <a:t>）</a:t>
                      </a:r>
                      <a:endParaRPr lang="zh-CN"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r>
                        <a:rPr lang="zh-CN" altLang="en-US" sz="1000" smtClean="0"/>
                        <a:t>防火墙</a:t>
                      </a:r>
                      <a:r>
                        <a:rPr lang="en-US" altLang="zh-CN" sz="1000" smtClean="0"/>
                        <a:t>V100R001C20</a:t>
                      </a:r>
                      <a:endParaRPr lang="en-US" altLang="zh-CN" sz="1000" smtClean="0"/>
                    </a:p>
                    <a:p>
                      <a:r>
                        <a:rPr lang="zh-CN" altLang="en-US" sz="1000" smtClean="0"/>
                        <a:t>（</a:t>
                      </a:r>
                      <a:r>
                        <a:rPr lang="en-US" altLang="zh-CN" sz="1000" smtClean="0"/>
                        <a:t>USG6300/6500/6600</a:t>
                      </a:r>
                      <a:r>
                        <a:rPr lang="zh-CN" altLang="en-US" sz="1000" smtClean="0"/>
                        <a:t>）</a:t>
                      </a:r>
                      <a:endParaRPr lang="zh-CN"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c>
                  <a:txBody>
                    <a:bodyPr/>
                    <a:lstStyle/>
                    <a:p>
                      <a:r>
                        <a:rPr lang="en-US" altLang="zh-CN" sz="1000" smtClean="0"/>
                        <a:t>SVN</a:t>
                      </a:r>
                      <a:endParaRPr lang="zh-CN"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70C0"/>
                    </a:solidFill>
                  </a:tcPr>
                </a:tc>
              </a:tr>
              <a:tr h="148297">
                <a:tc>
                  <a:txBody>
                    <a:bodyPr/>
                    <a:lstStyle/>
                    <a:p>
                      <a:r>
                        <a:rPr lang="zh-CN" altLang="en-US" sz="1000" dirty="0" smtClean="0"/>
                        <a:t>从</a:t>
                      </a:r>
                      <a:r>
                        <a:rPr lang="en-US" altLang="zh-CN" sz="1000" dirty="0" smtClean="0"/>
                        <a:t>Controller</a:t>
                      </a:r>
                      <a:r>
                        <a:rPr lang="zh-CN" altLang="en-US" sz="1000" dirty="0" smtClean="0"/>
                        <a:t>同步安全组</a:t>
                      </a:r>
                      <a:endParaRPr lang="zh-CN"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t>总共支持</a:t>
                      </a:r>
                      <a:r>
                        <a:rPr lang="en-US" altLang="zh-CN" sz="1000" dirty="0" smtClean="0"/>
                        <a:t>512</a:t>
                      </a:r>
                      <a:r>
                        <a:rPr lang="zh-CN" altLang="en-US" sz="1000" dirty="0" smtClean="0"/>
                        <a:t>个组。</a:t>
                      </a: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t>支持。</a:t>
                      </a: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zh-CN" altLang="en-US" sz="1000" smtClean="0"/>
                        <a:t>支持。</a:t>
                      </a:r>
                      <a:endParaRPr lang="en-US" altLang="zh-CN"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zh-CN" altLang="en-US" sz="1000" smtClean="0"/>
                        <a:t>支持。</a:t>
                      </a:r>
                      <a:endParaRPr lang="en-US" altLang="zh-CN"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40983">
                <a:tc>
                  <a:txBody>
                    <a:bodyPr/>
                    <a:lstStyle/>
                    <a:p>
                      <a:r>
                        <a:rPr lang="zh-CN" altLang="en-US" sz="1000" smtClean="0"/>
                        <a:t>作为认证点获得在本地认证上线用户的组信息</a:t>
                      </a:r>
                      <a:endParaRPr lang="zh-CN"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smtClean="0"/>
                        <a:t>总共支持全网同时在线</a:t>
                      </a:r>
                      <a:r>
                        <a:rPr lang="en-US" altLang="zh-CN" sz="1000" smtClean="0"/>
                        <a:t>10</a:t>
                      </a:r>
                      <a:r>
                        <a:rPr lang="zh-CN" altLang="en-US" sz="1000" smtClean="0"/>
                        <a:t>万用户。</a:t>
                      </a: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3">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t>单机上线用户数依具体型号而定。详见产品规格清单。</a:t>
                      </a: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333669">
                <a:tc>
                  <a:txBody>
                    <a:bodyPr/>
                    <a:lstStyle/>
                    <a:p>
                      <a:r>
                        <a:rPr lang="zh-CN" altLang="en-US" sz="1000" dirty="0" smtClean="0"/>
                        <a:t>作为认证点获得在本地上线用户的接入带宽阈值</a:t>
                      </a:r>
                      <a:endParaRPr lang="zh-CN"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t>支持</a:t>
                      </a:r>
                      <a:r>
                        <a:rPr lang="en-US" altLang="zh-CN" sz="1000" dirty="0" smtClean="0"/>
                        <a:t>802.1X</a:t>
                      </a:r>
                      <a:r>
                        <a:rPr lang="zh-CN" altLang="en-US" sz="1000" dirty="0" smtClean="0"/>
                        <a:t>、</a:t>
                      </a:r>
                      <a:r>
                        <a:rPr lang="en-US" altLang="zh-CN" sz="1000" dirty="0" smtClean="0"/>
                        <a:t>Portal</a:t>
                      </a:r>
                      <a:r>
                        <a:rPr lang="zh-CN" altLang="en-US" sz="1000" dirty="0" smtClean="0"/>
                        <a:t>、</a:t>
                      </a:r>
                      <a:r>
                        <a:rPr lang="en-US" altLang="zh-CN" sz="1000" dirty="0" smtClean="0"/>
                        <a:t>MAC</a:t>
                      </a:r>
                      <a:r>
                        <a:rPr lang="zh-CN" altLang="en-US" sz="1000" dirty="0" smtClean="0"/>
                        <a:t>、</a:t>
                      </a:r>
                      <a:r>
                        <a:rPr lang="en-US" altLang="zh-CN" sz="1000" dirty="0" err="1" smtClean="0"/>
                        <a:t>PPPoE</a:t>
                      </a:r>
                      <a:r>
                        <a:rPr lang="zh-CN" altLang="en-US" sz="1000" dirty="0" smtClean="0"/>
                        <a:t>认证。</a:t>
                      </a: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zh-CN" altLang="en-US" sz="1000" dirty="0" smtClean="0"/>
                        <a:t>支持</a:t>
                      </a:r>
                      <a:r>
                        <a:rPr lang="en-US" altLang="zh-CN" sz="1000" dirty="0" smtClean="0"/>
                        <a:t>L2TP</a:t>
                      </a:r>
                      <a:r>
                        <a:rPr lang="zh-CN" altLang="en-US" sz="1000" dirty="0" smtClean="0"/>
                        <a:t>和</a:t>
                      </a:r>
                      <a:r>
                        <a:rPr lang="en-US" altLang="zh-CN" sz="1000" dirty="0" smtClean="0"/>
                        <a:t>SSL VPN</a:t>
                      </a:r>
                      <a:r>
                        <a:rPr lang="zh-CN" altLang="en-US" sz="1000" dirty="0" smtClean="0"/>
                        <a:t>中进行认证。</a:t>
                      </a:r>
                      <a:endParaRPr lang="en-US" altLang="zh-CN"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zh-CN" altLang="en-US" sz="1000" dirty="0" smtClean="0"/>
                        <a:t>支持</a:t>
                      </a:r>
                      <a:r>
                        <a:rPr lang="en-US" altLang="zh-CN" sz="1000" dirty="0" smtClean="0"/>
                        <a:t>L2TP</a:t>
                      </a:r>
                      <a:r>
                        <a:rPr lang="zh-CN" altLang="en-US" sz="1000" dirty="0" smtClean="0"/>
                        <a:t>和</a:t>
                      </a:r>
                      <a:r>
                        <a:rPr lang="en-US" altLang="zh-CN" sz="1000" dirty="0" smtClean="0"/>
                        <a:t>SSL VPN</a:t>
                      </a:r>
                      <a:r>
                        <a:rPr lang="zh-CN" altLang="en-US" sz="1000" dirty="0" smtClean="0"/>
                        <a:t>中进行认证。</a:t>
                      </a:r>
                      <a:endParaRPr lang="en-US" altLang="zh-CN"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40983">
                <a:tc>
                  <a:txBody>
                    <a:bodyPr/>
                    <a:lstStyle/>
                    <a:p>
                      <a:r>
                        <a:rPr lang="zh-CN" altLang="en-US" sz="1000" smtClean="0"/>
                        <a:t>主动向</a:t>
                      </a:r>
                      <a:r>
                        <a:rPr lang="en-US" altLang="zh-CN" sz="1000" smtClean="0"/>
                        <a:t>Controller</a:t>
                      </a:r>
                      <a:r>
                        <a:rPr lang="zh-CN" altLang="en-US" sz="1000" smtClean="0"/>
                        <a:t>查询本地无记录的</a:t>
                      </a:r>
                      <a:r>
                        <a:rPr lang="en-US" altLang="zh-CN" sz="1000" smtClean="0"/>
                        <a:t>IP</a:t>
                      </a:r>
                      <a:r>
                        <a:rPr lang="zh-CN" altLang="en-US" sz="1000" smtClean="0"/>
                        <a:t>地址的组信息</a:t>
                      </a:r>
                      <a:endParaRPr lang="zh-CN"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smtClean="0"/>
                        <a:t>不支持。</a:t>
                      </a: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zh-CN" altLang="en-US" sz="1000" smtClean="0"/>
                        <a:t>支持。</a:t>
                      </a:r>
                      <a:endParaRPr lang="en-US" altLang="zh-CN"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zh-CN" altLang="en-US" sz="1000" smtClean="0"/>
                        <a:t>支持。</a:t>
                      </a:r>
                      <a:endParaRPr lang="en-US" altLang="zh-CN"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704413">
                <a:tc>
                  <a:txBody>
                    <a:bodyPr/>
                    <a:lstStyle/>
                    <a:p>
                      <a:r>
                        <a:rPr lang="zh-CN" altLang="en-US" sz="1000" smtClean="0"/>
                        <a:t>从</a:t>
                      </a:r>
                      <a:r>
                        <a:rPr lang="en-US" altLang="zh-CN" sz="1000" smtClean="0"/>
                        <a:t>Controller</a:t>
                      </a:r>
                      <a:r>
                        <a:rPr lang="zh-CN" altLang="en-US" sz="1000" smtClean="0"/>
                        <a:t>同步组间策略</a:t>
                      </a:r>
                      <a:endParaRPr lang="en-US" altLang="zh-CN"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t>总共支持向</a:t>
                      </a:r>
                      <a:r>
                        <a:rPr lang="en-US" altLang="zh-CN" sz="1000" dirty="0" smtClean="0"/>
                        <a:t>2000</a:t>
                      </a:r>
                      <a:r>
                        <a:rPr lang="zh-CN" altLang="en-US" sz="1000" dirty="0" smtClean="0"/>
                        <a:t>台设备同步策略。</a:t>
                      </a:r>
                      <a:endParaRPr lang="en-US" altLang="zh-CN" sz="1000" dirty="0" smtClean="0"/>
                    </a:p>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t>支持</a:t>
                      </a:r>
                      <a:r>
                        <a:rPr lang="en-US" altLang="zh-CN" sz="1000" dirty="0" smtClean="0"/>
                        <a:t>4096</a:t>
                      </a:r>
                      <a:r>
                        <a:rPr lang="zh-CN" altLang="en-US" sz="1000" dirty="0" smtClean="0"/>
                        <a:t>条规则（每两个组间可以配置多条端口级别的规则。）</a:t>
                      </a: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smtClean="0"/>
                        <a:t>支持同步权限控制策略。</a:t>
                      </a:r>
                      <a:endParaRPr lang="en-US" altLang="zh-CN" sz="1000" smtClean="0"/>
                    </a:p>
                    <a:p>
                      <a:pPr marL="0" marR="0" indent="0" algn="l" defTabSz="913765" rtl="0" eaLnBrk="1" fontAlgn="auto" latinLnBrk="0" hangingPunct="1">
                        <a:lnSpc>
                          <a:spcPct val="100000"/>
                        </a:lnSpc>
                        <a:spcBef>
                          <a:spcPts val="0"/>
                        </a:spcBef>
                        <a:spcAft>
                          <a:spcPts val="0"/>
                        </a:spcAft>
                        <a:buClrTx/>
                        <a:buSzTx/>
                        <a:buFontTx/>
                        <a:buNone/>
                        <a:defRPr/>
                      </a:pP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2">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t>支持同步权限控制策略和</a:t>
                      </a:r>
                      <a:r>
                        <a:rPr lang="en-US" altLang="zh-CN" sz="1000" dirty="0" smtClean="0"/>
                        <a:t>VIP</a:t>
                      </a:r>
                      <a:r>
                        <a:rPr lang="zh-CN" altLang="en-US" sz="1000" dirty="0" smtClean="0"/>
                        <a:t>体验保证策略（指定</a:t>
                      </a:r>
                      <a:r>
                        <a:rPr lang="en-US" altLang="zh-CN" sz="1000" dirty="0" smtClean="0"/>
                        <a:t>VIP</a:t>
                      </a:r>
                      <a:r>
                        <a:rPr lang="zh-CN" altLang="en-US" sz="1000" dirty="0" smtClean="0"/>
                        <a:t>用户流量的转发优先级）。</a:t>
                      </a:r>
                      <a:endParaRPr lang="en-US" altLang="zh-CN" sz="1000" dirty="0" smtClean="0"/>
                    </a:p>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t>可手工关闭权限控制策略同步功能。</a:t>
                      </a:r>
                      <a:endParaRPr lang="en-US" altLang="zh-CN" sz="1000" dirty="0" smtClean="0"/>
                    </a:p>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t>作为</a:t>
                      </a:r>
                      <a:r>
                        <a:rPr lang="en-US" altLang="zh-CN" sz="1000" dirty="0" smtClean="0"/>
                        <a:t>SSL VPN</a:t>
                      </a:r>
                      <a:r>
                        <a:rPr lang="zh-CN" altLang="en-US" sz="1000" dirty="0" smtClean="0"/>
                        <a:t>网关时，支持</a:t>
                      </a:r>
                      <a:r>
                        <a:rPr lang="en-US" altLang="zh-CN" sz="1000" dirty="0" smtClean="0"/>
                        <a:t>VIP</a:t>
                      </a:r>
                      <a:r>
                        <a:rPr lang="zh-CN" altLang="en-US" sz="1000" dirty="0" smtClean="0"/>
                        <a:t>用户优先接入。</a:t>
                      </a:r>
                      <a:endParaRPr lang="en-US" altLang="zh-CN"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333669">
                <a:tc>
                  <a:txBody>
                    <a:bodyPr/>
                    <a:lstStyle/>
                    <a:p>
                      <a:r>
                        <a:rPr lang="en-US" altLang="zh-CN" sz="1000" smtClean="0"/>
                        <a:t>SSL VPN</a:t>
                      </a:r>
                      <a:r>
                        <a:rPr lang="zh-CN" altLang="en-US" sz="1000" smtClean="0"/>
                        <a:t>多网关自动优选</a:t>
                      </a:r>
                      <a:endParaRPr lang="zh-CN"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smtClean="0"/>
                        <a:t>仅</a:t>
                      </a:r>
                      <a:r>
                        <a:rPr lang="en-US" altLang="zh-CN" sz="1000" smtClean="0"/>
                        <a:t>PC</a:t>
                      </a:r>
                      <a:r>
                        <a:rPr lang="zh-CN" altLang="en-US" sz="1000" smtClean="0"/>
                        <a:t>侧</a:t>
                      </a:r>
                      <a:r>
                        <a:rPr lang="en-US" altLang="zh-CN" sz="1000" smtClean="0"/>
                        <a:t>SSL</a:t>
                      </a:r>
                      <a:r>
                        <a:rPr lang="en-US" altLang="zh-CN" sz="1000" baseline="0" smtClean="0"/>
                        <a:t> VPN</a:t>
                      </a:r>
                      <a:r>
                        <a:rPr lang="zh-CN" altLang="en-US" sz="1000" baseline="0" smtClean="0"/>
                        <a:t>客户端支持自动优选功能。</a:t>
                      </a: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smtClean="0"/>
                        <a:t>不支持。</a:t>
                      </a: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zh-CN" altLang="en-US" sz="1000" smtClean="0"/>
                        <a:t>支持。</a:t>
                      </a:r>
                      <a:endParaRPr lang="en-US" altLang="zh-CN"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zh-CN" altLang="en-US" sz="1000" smtClean="0"/>
                        <a:t>支持。</a:t>
                      </a:r>
                      <a:endParaRPr lang="en-US" altLang="zh-CN"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r h="240983">
                <a:tc>
                  <a:txBody>
                    <a:bodyPr/>
                    <a:lstStyle/>
                    <a:p>
                      <a:r>
                        <a:rPr lang="zh-CN" altLang="en-US" sz="1000" smtClean="0"/>
                        <a:t>基于组的</a:t>
                      </a:r>
                      <a:r>
                        <a:rPr lang="en-US" altLang="zh-CN" sz="1000" smtClean="0"/>
                        <a:t>MSV</a:t>
                      </a:r>
                      <a:r>
                        <a:rPr lang="zh-CN" altLang="en-US" sz="1000" smtClean="0"/>
                        <a:t>和策略路由</a:t>
                      </a:r>
                      <a:endParaRPr lang="zh-CN"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indent="0" algn="l" defTabSz="913765" rtl="0" eaLnBrk="1" fontAlgn="auto" latinLnBrk="0" hangingPunct="1">
                        <a:lnSpc>
                          <a:spcPct val="100000"/>
                        </a:lnSpc>
                        <a:spcBef>
                          <a:spcPts val="0"/>
                        </a:spcBef>
                        <a:spcAft>
                          <a:spcPts val="0"/>
                        </a:spcAft>
                        <a:buClrTx/>
                        <a:buSzTx/>
                        <a:buFontTx/>
                        <a:buNone/>
                        <a:defRPr/>
                      </a:pPr>
                      <a:r>
                        <a:rPr lang="zh-CN" altLang="en-US" sz="1000" dirty="0" smtClean="0"/>
                        <a:t>支持基于组的</a:t>
                      </a:r>
                      <a:r>
                        <a:rPr lang="en-US" altLang="zh-CN" sz="1000" dirty="0" smtClean="0"/>
                        <a:t>MSV</a:t>
                      </a:r>
                      <a:r>
                        <a:rPr lang="zh-CN" altLang="en-US" sz="1000" dirty="0" smtClean="0"/>
                        <a:t>。</a:t>
                      </a:r>
                      <a:endParaRPr lang="zh-CN" altLang="en-US"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zh-CN" altLang="en-US" sz="1000" dirty="0" smtClean="0"/>
                        <a:t>支持本地配置基于组的策略路由。</a:t>
                      </a:r>
                      <a:endParaRPr lang="en-US" altLang="zh-CN"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zh-CN" altLang="en-US" sz="1000" dirty="0" smtClean="0"/>
                        <a:t>支持本地配置基于组的策略路由。</a:t>
                      </a:r>
                      <a:endParaRPr lang="en-US" altLang="zh-CN" sz="1000" dirty="0" smtClean="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r>
            </a:tbl>
          </a:graphicData>
        </a:graphic>
      </p:graphicFrame>
    </p:spTree>
  </p:cSld>
  <p:clrMapOvr>
    <a:masterClrMapping/>
  </p:clrMapOvr>
  <p:transition advClick="0" advTm="8000">
    <p:fade thruBlk="1"/>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业务随行子目录</a:t>
            </a:r>
            <a:endParaRPr lang="en-US" sz="4000" dirty="0">
              <a:solidFill>
                <a:srgbClr val="960000"/>
              </a:solidFill>
              <a:latin typeface="微软雅黑" panose="020B0503020204020204" pitchFamily="34" charset="-122"/>
              <a:ea typeface="微软雅黑" panose="020B0503020204020204" pitchFamily="34" charset="-122"/>
            </a:endParaRPr>
          </a:p>
        </p:txBody>
      </p:sp>
      <p:grpSp>
        <p:nvGrpSpPr>
          <p:cNvPr id="2" name="组合 19"/>
          <p:cNvGrpSpPr/>
          <p:nvPr/>
        </p:nvGrpSpPr>
        <p:grpSpPr>
          <a:xfrm>
            <a:off x="1553714" y="1373432"/>
            <a:ext cx="5841314" cy="585119"/>
            <a:chOff x="2026783" y="1233991"/>
            <a:chExt cx="5235575" cy="573418"/>
          </a:xfrm>
        </p:grpSpPr>
        <p:sp>
          <p:nvSpPr>
            <p:cNvPr id="21" name="Freeform 11"/>
            <p:cNvSpPr/>
            <p:nvPr/>
          </p:nvSpPr>
          <p:spPr bwMode="gray">
            <a:xfrm>
              <a:off x="2728458" y="1239084"/>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2026783" y="1239084"/>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Text Box 13"/>
            <p:cNvSpPr txBox="1">
              <a:spLocks noChangeArrowheads="1"/>
            </p:cNvSpPr>
            <p:nvPr/>
          </p:nvSpPr>
          <p:spPr bwMode="gray">
            <a:xfrm>
              <a:off x="2841225" y="1304172"/>
              <a:ext cx="4229425" cy="452433"/>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dirty="0" smtClean="0">
                  <a:solidFill>
                    <a:srgbClr val="FFFFFF"/>
                  </a:solidFill>
                  <a:latin typeface="微软雅黑" panose="020B0503020204020204" pitchFamily="34" charset="-122"/>
                  <a:ea typeface="微软雅黑" panose="020B0503020204020204" pitchFamily="34" charset="-122"/>
                </a:rPr>
                <a:t>问题与挑战</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p:cNvSpPr txBox="1">
              <a:spLocks noChangeArrowheads="1"/>
            </p:cNvSpPr>
            <p:nvPr/>
          </p:nvSpPr>
          <p:spPr bwMode="gray">
            <a:xfrm>
              <a:off x="2236855" y="1233991"/>
              <a:ext cx="304800" cy="573081"/>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1</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53714" y="2121142"/>
            <a:ext cx="5841314" cy="595109"/>
            <a:chOff x="2026783" y="1991406"/>
            <a:chExt cx="5235575" cy="606424"/>
          </a:xfrm>
        </p:grpSpPr>
        <p:sp>
          <p:nvSpPr>
            <p:cNvPr id="2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p:cNvSpPr txBox="1">
              <a:spLocks noChangeArrowheads="1"/>
            </p:cNvSpPr>
            <p:nvPr/>
          </p:nvSpPr>
          <p:spPr bwMode="gray">
            <a:xfrm>
              <a:off x="2841225" y="2088245"/>
              <a:ext cx="4421133" cy="470443"/>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dirty="0" smtClean="0">
                  <a:solidFill>
                    <a:srgbClr val="FFFFFF"/>
                  </a:solidFill>
                  <a:latin typeface="微软雅黑" panose="020B0503020204020204" pitchFamily="34" charset="-122"/>
                  <a:ea typeface="微软雅黑" panose="020B0503020204020204" pitchFamily="34" charset="-122"/>
                </a:rPr>
                <a:t>业务随行实现原理与关键技术</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p:cNvSpPr txBox="1">
              <a:spLocks noChangeArrowheads="1"/>
            </p:cNvSpPr>
            <p:nvPr/>
          </p:nvSpPr>
          <p:spPr bwMode="gray">
            <a:xfrm>
              <a:off x="2220196" y="1991406"/>
              <a:ext cx="304800" cy="595894"/>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2</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17"/>
          <p:cNvGrpSpPr/>
          <p:nvPr/>
        </p:nvGrpSpPr>
        <p:grpSpPr>
          <a:xfrm>
            <a:off x="1553714" y="2878842"/>
            <a:ext cx="5841314" cy="646331"/>
            <a:chOff x="1553714" y="3156894"/>
            <a:chExt cx="5841314" cy="646331"/>
          </a:xfrm>
        </p:grpSpPr>
        <p:sp>
          <p:nvSpPr>
            <p:cNvPr id="33" name="Freeform 6"/>
            <p:cNvSpPr/>
            <p:nvPr/>
          </p:nvSpPr>
          <p:spPr bwMode="gray">
            <a:xfrm>
              <a:off x="2336571" y="3171855"/>
              <a:ext cx="5058457" cy="578990"/>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1553714" y="3171855"/>
              <a:ext cx="680129" cy="578990"/>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8"/>
            <p:cNvSpPr txBox="1">
              <a:spLocks noChangeArrowheads="1"/>
            </p:cNvSpPr>
            <p:nvPr/>
          </p:nvSpPr>
          <p:spPr bwMode="gray">
            <a:xfrm>
              <a:off x="2462384" y="3231695"/>
              <a:ext cx="4736701"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8"/>
            <p:cNvSpPr txBox="1">
              <a:spLocks noChangeArrowheads="1"/>
            </p:cNvSpPr>
            <p:nvPr/>
          </p:nvSpPr>
          <p:spPr bwMode="gray">
            <a:xfrm>
              <a:off x="1769504" y="3156894"/>
              <a:ext cx="340064" cy="646331"/>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600" b="1" dirty="0">
                  <a:solidFill>
                    <a:srgbClr val="FFFFFF"/>
                  </a:solidFill>
                  <a:latin typeface="微软雅黑" panose="020B0503020204020204" pitchFamily="34" charset="-122"/>
                  <a:ea typeface="微软雅黑" panose="020B0503020204020204" pitchFamily="34" charset="-122"/>
                </a:rPr>
                <a:t>3</a:t>
              </a:r>
              <a:endParaRPr lang="en-US" altLang="zh-CN" sz="36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53714" y="3687763"/>
            <a:ext cx="5841314" cy="646331"/>
            <a:chOff x="2026783" y="3218238"/>
            <a:chExt cx="5235575" cy="634426"/>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3" name="Text Box 8"/>
            <p:cNvSpPr txBox="1">
              <a:spLocks noChangeArrowheads="1"/>
            </p:cNvSpPr>
            <p:nvPr/>
          </p:nvSpPr>
          <p:spPr bwMode="gray">
            <a:xfrm>
              <a:off x="2841225" y="3338409"/>
              <a:ext cx="4245509" cy="45316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2400" dirty="0" smtClean="0">
                  <a:solidFill>
                    <a:srgbClr val="FFFFFF"/>
                  </a:solidFill>
                  <a:latin typeface="微软雅黑" panose="020B0503020204020204" pitchFamily="34" charset="-122"/>
                  <a:ea typeface="微软雅黑" panose="020B0503020204020204" pitchFamily="34" charset="-122"/>
                </a:rPr>
                <a:t>FAQ</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8"/>
            <p:cNvSpPr txBox="1">
              <a:spLocks noChangeArrowheads="1"/>
            </p:cNvSpPr>
            <p:nvPr/>
          </p:nvSpPr>
          <p:spPr bwMode="gray">
            <a:xfrm>
              <a:off x="2220196" y="3218238"/>
              <a:ext cx="304800" cy="63442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600" b="1" dirty="0" smtClean="0">
                  <a:solidFill>
                    <a:srgbClr val="FFFFFF"/>
                  </a:solidFill>
                  <a:latin typeface="微软雅黑" panose="020B0503020204020204" pitchFamily="34" charset="-122"/>
                  <a:ea typeface="微软雅黑" panose="020B0503020204020204" pitchFamily="34" charset="-122"/>
                </a:rPr>
                <a:t>4</a:t>
              </a:r>
              <a:endParaRPr lang="en-US" altLang="zh-CN" sz="36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业务随行典型组网</a:t>
            </a:r>
            <a:endParaRPr lang="zh-CN" altLang="en-US" dirty="0">
              <a:latin typeface="微软雅黑" panose="020B0503020204020204" pitchFamily="34" charset="-122"/>
              <a:ea typeface="微软雅黑" panose="020B0503020204020204" pitchFamily="34" charset="-122"/>
            </a:endParaRPr>
          </a:p>
        </p:txBody>
      </p:sp>
      <p:sp>
        <p:nvSpPr>
          <p:cNvPr id="1769" name="TextBox 1768"/>
          <p:cNvSpPr txBox="1"/>
          <p:nvPr/>
        </p:nvSpPr>
        <p:spPr>
          <a:xfrm>
            <a:off x="628158" y="788988"/>
            <a:ext cx="2283681" cy="707886"/>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注：</a:t>
            </a:r>
            <a:endParaRPr lang="en-US" altLang="zh-CN" sz="1000" b="1" kern="0" dirty="0" smtClean="0">
              <a:solidFill>
                <a:sysClr val="windowText" lastClr="000000"/>
              </a:solidFill>
            </a:endParaRPr>
          </a:p>
          <a:p>
            <a:pPr marL="92075" indent="-92075" fontAlgn="auto">
              <a:spcBef>
                <a:spcPts val="0"/>
              </a:spcBef>
              <a:spcAft>
                <a:spcPts val="0"/>
              </a:spcAft>
              <a:buFont typeface="Arial" panose="020B0604020202020204" pitchFamily="34" charset="0"/>
              <a:buChar char="•"/>
              <a:defRPr/>
            </a:pPr>
            <a:r>
              <a:rPr lang="zh-CN" altLang="en-US" sz="1000" b="1" kern="0" dirty="0" smtClean="0">
                <a:solidFill>
                  <a:sysClr val="windowText" lastClr="000000"/>
                </a:solidFill>
              </a:rPr>
              <a:t>园区互联网边界防火墙是一台设备，但是同时担任认证点和边界执行点两个角色。</a:t>
            </a:r>
            <a:endParaRPr lang="zh-CN" altLang="en-US" sz="1000" b="1" kern="0" dirty="0">
              <a:solidFill>
                <a:sysClr val="windowText" lastClr="000000"/>
              </a:solidFill>
            </a:endParaRPr>
          </a:p>
        </p:txBody>
      </p:sp>
      <p:grpSp>
        <p:nvGrpSpPr>
          <p:cNvPr id="3" name="组合 88"/>
          <p:cNvGrpSpPr/>
          <p:nvPr/>
        </p:nvGrpSpPr>
        <p:grpSpPr>
          <a:xfrm>
            <a:off x="512864" y="788988"/>
            <a:ext cx="7817281" cy="3941116"/>
            <a:chOff x="512864" y="788988"/>
            <a:chExt cx="7817281" cy="3941116"/>
          </a:xfrm>
        </p:grpSpPr>
        <p:sp>
          <p:nvSpPr>
            <p:cNvPr id="2034" name="圆角矩形 2033"/>
            <p:cNvSpPr/>
            <p:nvPr/>
          </p:nvSpPr>
          <p:spPr bwMode="auto">
            <a:xfrm>
              <a:off x="1612631" y="2574070"/>
              <a:ext cx="1348614" cy="2072760"/>
            </a:xfrm>
            <a:prstGeom prst="roundRect">
              <a:avLst>
                <a:gd name="adj" fmla="val 536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2035" name="圆角矩形 2034"/>
            <p:cNvSpPr/>
            <p:nvPr/>
          </p:nvSpPr>
          <p:spPr bwMode="auto">
            <a:xfrm>
              <a:off x="3017053" y="2038350"/>
              <a:ext cx="2352489" cy="2633193"/>
            </a:xfrm>
            <a:prstGeom prst="roundRect">
              <a:avLst>
                <a:gd name="adj" fmla="val 4250"/>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2036" name="圆角矩形 2035"/>
            <p:cNvSpPr/>
            <p:nvPr/>
          </p:nvSpPr>
          <p:spPr bwMode="auto">
            <a:xfrm>
              <a:off x="7265924" y="788988"/>
              <a:ext cx="1064221" cy="2933412"/>
            </a:xfrm>
            <a:prstGeom prst="roundRect">
              <a:avLst>
                <a:gd name="adj" fmla="val 6822"/>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2037" name="圆角矩形 2036"/>
            <p:cNvSpPr/>
            <p:nvPr/>
          </p:nvSpPr>
          <p:spPr bwMode="auto">
            <a:xfrm>
              <a:off x="3007915" y="789336"/>
              <a:ext cx="4201997" cy="1211580"/>
            </a:xfrm>
            <a:prstGeom prst="roundRect">
              <a:avLst>
                <a:gd name="adj" fmla="val 6185"/>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smtClean="0">
                <a:solidFill>
                  <a:sysClr val="windowText" lastClr="000000"/>
                </a:solidFill>
                <a:latin typeface="Arial" panose="020B0604020202020204" pitchFamily="34" charset="0"/>
                <a:ea typeface="宋体" panose="02010600030101010101" pitchFamily="2" charset="-122"/>
              </a:endParaRPr>
            </a:p>
          </p:txBody>
        </p:sp>
        <p:sp>
          <p:nvSpPr>
            <p:cNvPr id="2038" name="圆角矩形 2037"/>
            <p:cNvSpPr/>
            <p:nvPr/>
          </p:nvSpPr>
          <p:spPr bwMode="auto">
            <a:xfrm>
              <a:off x="5434885" y="2044700"/>
              <a:ext cx="1775027" cy="1674317"/>
            </a:xfrm>
            <a:prstGeom prst="roundRect">
              <a:avLst>
                <a:gd name="adj" fmla="val 661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1408" name="TextBox 1407"/>
            <p:cNvSpPr txBox="1"/>
            <p:nvPr/>
          </p:nvSpPr>
          <p:spPr>
            <a:xfrm>
              <a:off x="6257141" y="805447"/>
              <a:ext cx="1014164"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Web</a:t>
              </a:r>
              <a:r>
                <a:rPr lang="zh-CN" altLang="en-US" sz="1000" kern="0" dirty="0" smtClean="0">
                  <a:solidFill>
                    <a:sysClr val="windowText" lastClr="000000"/>
                  </a:solidFill>
                </a:rPr>
                <a:t>服务器</a:t>
              </a:r>
              <a:endParaRPr lang="zh-CN" altLang="en-US" sz="1000" kern="0" dirty="0">
                <a:solidFill>
                  <a:sysClr val="windowText" lastClr="000000"/>
                </a:solidFill>
              </a:endParaRPr>
            </a:p>
          </p:txBody>
        </p:sp>
        <p:sp>
          <p:nvSpPr>
            <p:cNvPr id="1422" name="TextBox 1421"/>
            <p:cNvSpPr txBox="1"/>
            <p:nvPr/>
          </p:nvSpPr>
          <p:spPr>
            <a:xfrm>
              <a:off x="6077175" y="3154355"/>
              <a:ext cx="693246" cy="553998"/>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园区互联网边界防火墙</a:t>
              </a:r>
              <a:endParaRPr lang="zh-CN" altLang="en-US" sz="1000" b="1" kern="0" dirty="0">
                <a:solidFill>
                  <a:sysClr val="windowText" lastClr="000000"/>
                </a:solidFill>
              </a:endParaRPr>
            </a:p>
          </p:txBody>
        </p:sp>
        <p:sp>
          <p:nvSpPr>
            <p:cNvPr id="1423" name="TextBox 1422"/>
            <p:cNvSpPr txBox="1"/>
            <p:nvPr/>
          </p:nvSpPr>
          <p:spPr>
            <a:xfrm>
              <a:off x="5445664" y="813067"/>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公共服务器</a:t>
              </a:r>
              <a:endParaRPr lang="zh-CN" altLang="en-US" sz="1000" kern="0" dirty="0">
                <a:solidFill>
                  <a:sysClr val="windowText" lastClr="000000"/>
                </a:solidFill>
              </a:endParaRPr>
            </a:p>
          </p:txBody>
        </p:sp>
        <p:sp>
          <p:nvSpPr>
            <p:cNvPr id="1424" name="TextBox 1423"/>
            <p:cNvSpPr txBox="1"/>
            <p:nvPr/>
          </p:nvSpPr>
          <p:spPr>
            <a:xfrm>
              <a:off x="4641806" y="813067"/>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测试服务器</a:t>
              </a:r>
              <a:endParaRPr lang="zh-CN" altLang="en-US" sz="1000" kern="0" dirty="0">
                <a:solidFill>
                  <a:sysClr val="windowText" lastClr="000000"/>
                </a:solidFill>
              </a:endParaRPr>
            </a:p>
          </p:txBody>
        </p:sp>
        <p:sp>
          <p:nvSpPr>
            <p:cNvPr id="1425" name="TextBox 1424"/>
            <p:cNvSpPr txBox="1"/>
            <p:nvPr/>
          </p:nvSpPr>
          <p:spPr>
            <a:xfrm>
              <a:off x="3815088" y="820687"/>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报表服务器</a:t>
              </a:r>
              <a:endParaRPr lang="zh-CN" altLang="en-US" sz="1000" kern="0" dirty="0">
                <a:solidFill>
                  <a:sysClr val="windowText" lastClr="000000"/>
                </a:solidFill>
              </a:endParaRPr>
            </a:p>
          </p:txBody>
        </p:sp>
        <p:sp>
          <p:nvSpPr>
            <p:cNvPr id="1426" name="TextBox 1425"/>
            <p:cNvSpPr txBox="1"/>
            <p:nvPr/>
          </p:nvSpPr>
          <p:spPr>
            <a:xfrm>
              <a:off x="3018850" y="820687"/>
              <a:ext cx="1014164"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Controller</a:t>
              </a:r>
              <a:endParaRPr lang="zh-CN" altLang="en-US" sz="1000" kern="0" dirty="0">
                <a:solidFill>
                  <a:sysClr val="windowText" lastClr="000000"/>
                </a:solidFill>
              </a:endParaRPr>
            </a:p>
          </p:txBody>
        </p:sp>
        <p:cxnSp>
          <p:nvCxnSpPr>
            <p:cNvPr id="1553" name="直接连接符 1552"/>
            <p:cNvCxnSpPr>
              <a:endCxn id="1155" idx="0"/>
            </p:cNvCxnSpPr>
            <p:nvPr/>
          </p:nvCxnSpPr>
          <p:spPr bwMode="auto">
            <a:xfrm>
              <a:off x="5922693" y="2316956"/>
              <a:ext cx="1587" cy="798579"/>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4" name="肘形连接符 1553"/>
            <p:cNvCxnSpPr>
              <a:stCxn id="94" idx="3"/>
              <a:endCxn id="1550" idx="0"/>
            </p:cNvCxnSpPr>
            <p:nvPr/>
          </p:nvCxnSpPr>
          <p:spPr bwMode="auto">
            <a:xfrm>
              <a:off x="4436663" y="2309672"/>
              <a:ext cx="2423622" cy="609862"/>
            </a:xfrm>
            <a:prstGeom prst="bentConnector2">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55" name="TextBox 1554"/>
            <p:cNvSpPr txBox="1"/>
            <p:nvPr/>
          </p:nvSpPr>
          <p:spPr>
            <a:xfrm>
              <a:off x="7347505" y="827060"/>
              <a:ext cx="937259"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Internet</a:t>
              </a:r>
              <a:r>
                <a:rPr lang="zh-CN" altLang="en-US" sz="1000" kern="0" dirty="0" smtClean="0">
                  <a:solidFill>
                    <a:sysClr val="windowText" lastClr="000000"/>
                  </a:solidFill>
                </a:rPr>
                <a:t>资源</a:t>
              </a:r>
              <a:endParaRPr lang="zh-CN" altLang="en-US" sz="1000" kern="0" dirty="0">
                <a:solidFill>
                  <a:sysClr val="windowText" lastClr="000000"/>
                </a:solidFill>
              </a:endParaRPr>
            </a:p>
          </p:txBody>
        </p:sp>
        <p:sp>
          <p:nvSpPr>
            <p:cNvPr id="1567" name="TextBox 1566"/>
            <p:cNvSpPr txBox="1"/>
            <p:nvPr/>
          </p:nvSpPr>
          <p:spPr>
            <a:xfrm>
              <a:off x="5393931" y="3159214"/>
              <a:ext cx="428228" cy="246221"/>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SVN</a:t>
              </a:r>
              <a:endParaRPr lang="zh-CN" altLang="en-US" sz="1000" b="1" kern="0" dirty="0">
                <a:solidFill>
                  <a:sysClr val="windowText" lastClr="000000"/>
                </a:solidFill>
              </a:endParaRPr>
            </a:p>
          </p:txBody>
        </p:sp>
        <p:cxnSp>
          <p:nvCxnSpPr>
            <p:cNvPr id="1603" name="直接连接符 1602"/>
            <p:cNvCxnSpPr>
              <a:stCxn id="1409" idx="2"/>
              <a:endCxn id="1614" idx="0"/>
            </p:cNvCxnSpPr>
            <p:nvPr/>
          </p:nvCxnSpPr>
          <p:spPr bwMode="auto">
            <a:xfrm flipH="1">
              <a:off x="2057110" y="3047098"/>
              <a:ext cx="1" cy="860539"/>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4" name="直接连接符 1603"/>
            <p:cNvCxnSpPr>
              <a:stCxn id="902" idx="3"/>
              <a:endCxn id="1278" idx="1"/>
            </p:cNvCxnSpPr>
            <p:nvPr/>
          </p:nvCxnSpPr>
          <p:spPr bwMode="auto">
            <a:xfrm flipV="1">
              <a:off x="2495260" y="2309136"/>
              <a:ext cx="658561" cy="1"/>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5" name="直接连接符 1604"/>
            <p:cNvCxnSpPr>
              <a:stCxn id="1278" idx="3"/>
              <a:endCxn id="94" idx="1"/>
            </p:cNvCxnSpPr>
            <p:nvPr/>
          </p:nvCxnSpPr>
          <p:spPr bwMode="auto">
            <a:xfrm>
              <a:off x="3527172" y="2309136"/>
              <a:ext cx="558654" cy="536"/>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6" name="直接连接符 1605"/>
            <p:cNvCxnSpPr>
              <a:stCxn id="1559" idx="2"/>
              <a:endCxn id="94" idx="0"/>
            </p:cNvCxnSpPr>
            <p:nvPr/>
          </p:nvCxnSpPr>
          <p:spPr bwMode="auto">
            <a:xfrm>
              <a:off x="4261245" y="1963989"/>
              <a:ext cx="0" cy="163638"/>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7" name="直接连接符 1606"/>
            <p:cNvCxnSpPr>
              <a:stCxn id="1988" idx="2"/>
              <a:endCxn id="899" idx="0"/>
            </p:cNvCxnSpPr>
            <p:nvPr/>
          </p:nvCxnSpPr>
          <p:spPr bwMode="auto">
            <a:xfrm>
              <a:off x="7801790" y="1528713"/>
              <a:ext cx="0" cy="1319727"/>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8" name="直接连接符 1607"/>
            <p:cNvCxnSpPr>
              <a:stCxn id="87" idx="2"/>
              <a:endCxn id="1589" idx="0"/>
            </p:cNvCxnSpPr>
            <p:nvPr/>
          </p:nvCxnSpPr>
          <p:spPr bwMode="auto">
            <a:xfrm flipH="1">
              <a:off x="3743396" y="3593167"/>
              <a:ext cx="1075" cy="325933"/>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9" name="直接连接符 1608"/>
            <p:cNvCxnSpPr>
              <a:stCxn id="91" idx="2"/>
              <a:endCxn id="1596" idx="0"/>
            </p:cNvCxnSpPr>
            <p:nvPr/>
          </p:nvCxnSpPr>
          <p:spPr bwMode="auto">
            <a:xfrm>
              <a:off x="4592796" y="3587775"/>
              <a:ext cx="3452" cy="325852"/>
            </a:xfrm>
            <a:prstGeom prst="line">
              <a:avLst/>
            </a:prstGeom>
            <a:noFill/>
            <a:ln w="12700" cap="flat" cmpd="sng" algn="ctr">
              <a:solidFill>
                <a:schemeClr val="tx1"/>
              </a:solidFill>
              <a:prstDash val="dash"/>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3" name="直接连接符 1612"/>
            <p:cNvCxnSpPr>
              <a:stCxn id="902" idx="2"/>
              <a:endCxn id="1409" idx="0"/>
            </p:cNvCxnSpPr>
            <p:nvPr/>
          </p:nvCxnSpPr>
          <p:spPr bwMode="auto">
            <a:xfrm>
              <a:off x="2057110" y="2567749"/>
              <a:ext cx="1" cy="93343"/>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7" name="直接连接符 1616"/>
            <p:cNvCxnSpPr>
              <a:stCxn id="1155" idx="2"/>
              <a:endCxn id="1610" idx="0"/>
            </p:cNvCxnSpPr>
            <p:nvPr/>
          </p:nvCxnSpPr>
          <p:spPr bwMode="auto">
            <a:xfrm>
              <a:off x="5924280" y="3509724"/>
              <a:ext cx="1" cy="422714"/>
            </a:xfrm>
            <a:prstGeom prst="line">
              <a:avLst/>
            </a:prstGeom>
            <a:noFill/>
            <a:ln w="12700" cap="flat" cmpd="sng" algn="ctr">
              <a:solidFill>
                <a:schemeClr val="tx1"/>
              </a:solidFill>
              <a:prstDash val="dash"/>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8" name="直接连接符 1617"/>
            <p:cNvCxnSpPr>
              <a:stCxn id="1550" idx="2"/>
              <a:endCxn id="1621" idx="0"/>
            </p:cNvCxnSpPr>
            <p:nvPr/>
          </p:nvCxnSpPr>
          <p:spPr bwMode="auto">
            <a:xfrm>
              <a:off x="6860285" y="3305540"/>
              <a:ext cx="0" cy="626898"/>
            </a:xfrm>
            <a:prstGeom prst="line">
              <a:avLst/>
            </a:prstGeom>
            <a:noFill/>
            <a:ln w="12700" cap="flat" cmpd="sng" algn="ctr">
              <a:solidFill>
                <a:schemeClr val="tx1"/>
              </a:solidFill>
              <a:prstDash val="dash"/>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9" name="直接连接符 1618"/>
            <p:cNvCxnSpPr>
              <a:stCxn id="1550" idx="3"/>
              <a:endCxn id="899" idx="1"/>
            </p:cNvCxnSpPr>
            <p:nvPr/>
          </p:nvCxnSpPr>
          <p:spPr bwMode="auto">
            <a:xfrm>
              <a:off x="7046960" y="3112537"/>
              <a:ext cx="308325" cy="1016"/>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0" name="肘形连接符 1619"/>
            <p:cNvCxnSpPr>
              <a:stCxn id="1621" idx="3"/>
              <a:endCxn id="899" idx="2"/>
            </p:cNvCxnSpPr>
            <p:nvPr/>
          </p:nvCxnSpPr>
          <p:spPr bwMode="auto">
            <a:xfrm flipV="1">
              <a:off x="7032528" y="3378665"/>
              <a:ext cx="769262" cy="813229"/>
            </a:xfrm>
            <a:prstGeom prst="bentConnector2">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 name="组合 1620"/>
            <p:cNvGrpSpPr/>
            <p:nvPr/>
          </p:nvGrpSpPr>
          <p:grpSpPr>
            <a:xfrm flipV="1">
              <a:off x="6089380" y="4179094"/>
              <a:ext cx="1711595" cy="492120"/>
              <a:chOff x="5868144" y="5301208"/>
              <a:chExt cx="2232248" cy="432048"/>
            </a:xfrm>
          </p:grpSpPr>
          <p:cxnSp>
            <p:nvCxnSpPr>
              <p:cNvPr id="1622" name="直接连接符 1621"/>
              <p:cNvCxnSpPr/>
              <p:nvPr/>
            </p:nvCxnSpPr>
            <p:spPr bwMode="auto">
              <a:xfrm flipV="1">
                <a:off x="6012160" y="5301208"/>
                <a:ext cx="0" cy="432048"/>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3" name="直接连接符 1622"/>
              <p:cNvCxnSpPr/>
              <p:nvPr/>
            </p:nvCxnSpPr>
            <p:spPr bwMode="auto">
              <a:xfrm>
                <a:off x="6012160" y="5301208"/>
                <a:ext cx="2088232" cy="0"/>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4" name="直接连接符 1623"/>
              <p:cNvCxnSpPr/>
              <p:nvPr/>
            </p:nvCxnSpPr>
            <p:spPr bwMode="auto">
              <a:xfrm flipH="1">
                <a:off x="5868144" y="5727844"/>
                <a:ext cx="144015" cy="0"/>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5" name="直接连接符 1624"/>
              <p:cNvCxnSpPr/>
              <p:nvPr/>
            </p:nvCxnSpPr>
            <p:spPr bwMode="auto">
              <a:xfrm flipV="1">
                <a:off x="8100392" y="5301208"/>
                <a:ext cx="0" cy="432048"/>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26" name="TextBox 1625"/>
            <p:cNvSpPr txBox="1"/>
            <p:nvPr/>
          </p:nvSpPr>
          <p:spPr>
            <a:xfrm>
              <a:off x="5959510" y="2041920"/>
              <a:ext cx="1181099" cy="276999"/>
            </a:xfrm>
            <a:prstGeom prst="rect">
              <a:avLst/>
            </a:prstGeom>
            <a:noFill/>
          </p:spPr>
          <p:txBody>
            <a:bodyPr wrap="square" rtlCol="0">
              <a:spAutoFit/>
            </a:bodyPr>
            <a:lstStyle/>
            <a:p>
              <a:pPr algn="ctr" fontAlgn="auto">
                <a:spcBef>
                  <a:spcPts val="0"/>
                </a:spcBef>
                <a:spcAft>
                  <a:spcPts val="0"/>
                </a:spcAft>
                <a:defRPr/>
              </a:pPr>
              <a:r>
                <a:rPr lang="en-US" altLang="zh-CN" sz="1200" b="1" kern="0" dirty="0" smtClean="0">
                  <a:solidFill>
                    <a:prstClr val="black"/>
                  </a:solidFill>
                </a:rPr>
                <a:t>Internet</a:t>
              </a:r>
              <a:r>
                <a:rPr lang="zh-CN" altLang="en-US" sz="1200" b="1" kern="0" dirty="0" smtClean="0">
                  <a:solidFill>
                    <a:prstClr val="black"/>
                  </a:solidFill>
                </a:rPr>
                <a:t>出口区</a:t>
              </a:r>
              <a:endParaRPr lang="zh-CN" altLang="en-US" sz="1200" b="1" kern="0" dirty="0">
                <a:solidFill>
                  <a:prstClr val="black"/>
                </a:solidFill>
              </a:endParaRPr>
            </a:p>
          </p:txBody>
        </p:sp>
        <p:sp>
          <p:nvSpPr>
            <p:cNvPr id="1627" name="TextBox 1626"/>
            <p:cNvSpPr txBox="1"/>
            <p:nvPr/>
          </p:nvSpPr>
          <p:spPr>
            <a:xfrm>
              <a:off x="3019910" y="1705257"/>
              <a:ext cx="560117"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DC</a:t>
              </a:r>
              <a:endParaRPr lang="zh-CN" altLang="en-US" sz="1400" b="1" kern="0" dirty="0">
                <a:solidFill>
                  <a:prstClr val="black"/>
                </a:solidFill>
              </a:endParaRPr>
            </a:p>
          </p:txBody>
        </p:sp>
        <p:sp>
          <p:nvSpPr>
            <p:cNvPr id="1628" name="TextBox 1627"/>
            <p:cNvSpPr txBox="1"/>
            <p:nvPr/>
          </p:nvSpPr>
          <p:spPr>
            <a:xfrm>
              <a:off x="4619545" y="4348108"/>
              <a:ext cx="844109"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Campus</a:t>
              </a:r>
              <a:endParaRPr lang="zh-CN" altLang="en-US" sz="1400" b="1" kern="0" dirty="0">
                <a:solidFill>
                  <a:prstClr val="black"/>
                </a:solidFill>
              </a:endParaRPr>
            </a:p>
          </p:txBody>
        </p:sp>
        <p:sp>
          <p:nvSpPr>
            <p:cNvPr id="1629" name="矩形 1628"/>
            <p:cNvSpPr/>
            <p:nvPr/>
          </p:nvSpPr>
          <p:spPr bwMode="auto">
            <a:xfrm>
              <a:off x="660116" y="3806654"/>
              <a:ext cx="6487999" cy="923450"/>
            </a:xfrm>
            <a:prstGeom prst="rect">
              <a:avLst/>
            </a:prstGeom>
            <a:noFill/>
            <a:ln w="12700">
              <a:solidFill>
                <a:schemeClr val="bg1">
                  <a:lumMod val="50000"/>
                </a:schemeClr>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1630" name="TextBox 1629"/>
            <p:cNvSpPr txBox="1"/>
            <p:nvPr/>
          </p:nvSpPr>
          <p:spPr>
            <a:xfrm>
              <a:off x="2281475" y="4352377"/>
              <a:ext cx="737050"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Branch</a:t>
              </a:r>
              <a:endParaRPr lang="zh-CN" altLang="en-US" sz="1400" b="1" kern="0" dirty="0">
                <a:solidFill>
                  <a:prstClr val="black"/>
                </a:solidFill>
              </a:endParaRPr>
            </a:p>
          </p:txBody>
        </p:sp>
        <p:sp>
          <p:nvSpPr>
            <p:cNvPr id="1631" name="TextBox 1630"/>
            <p:cNvSpPr txBox="1"/>
            <p:nvPr/>
          </p:nvSpPr>
          <p:spPr>
            <a:xfrm>
              <a:off x="512864" y="4171940"/>
              <a:ext cx="1092145"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用户</a:t>
              </a:r>
              <a:endParaRPr lang="zh-CN" altLang="en-US" sz="1200" b="1" kern="0" dirty="0">
                <a:solidFill>
                  <a:sysClr val="windowText" lastClr="000000"/>
                </a:solidFill>
              </a:endParaRPr>
            </a:p>
          </p:txBody>
        </p:sp>
        <p:sp>
          <p:nvSpPr>
            <p:cNvPr id="1632" name="矩形 1631"/>
            <p:cNvSpPr/>
            <p:nvPr/>
          </p:nvSpPr>
          <p:spPr bwMode="auto">
            <a:xfrm>
              <a:off x="659964" y="3134186"/>
              <a:ext cx="6481800" cy="615800"/>
            </a:xfrm>
            <a:prstGeom prst="rect">
              <a:avLst/>
            </a:prstGeom>
            <a:noFill/>
            <a:ln w="12700">
              <a:solidFill>
                <a:schemeClr val="bg1">
                  <a:lumMod val="50000"/>
                </a:schemeClr>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1633" name="TextBox 1632"/>
            <p:cNvSpPr txBox="1"/>
            <p:nvPr/>
          </p:nvSpPr>
          <p:spPr>
            <a:xfrm>
              <a:off x="660401" y="3204036"/>
              <a:ext cx="958850" cy="461665"/>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认证点及近源执行点</a:t>
              </a:r>
              <a:endParaRPr lang="zh-CN" altLang="en-US" sz="1200" b="1" kern="0" dirty="0">
                <a:solidFill>
                  <a:sysClr val="windowText" lastClr="000000"/>
                </a:solidFill>
              </a:endParaRPr>
            </a:p>
          </p:txBody>
        </p:sp>
        <p:cxnSp>
          <p:nvCxnSpPr>
            <p:cNvPr id="1634" name="直接连接符 1633"/>
            <p:cNvCxnSpPr>
              <a:stCxn id="94" idx="2"/>
            </p:cNvCxnSpPr>
            <p:nvPr/>
          </p:nvCxnSpPr>
          <p:spPr bwMode="auto">
            <a:xfrm flipH="1">
              <a:off x="3756377" y="2491716"/>
              <a:ext cx="504868" cy="728695"/>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5" name="直接连接符 1634"/>
            <p:cNvCxnSpPr>
              <a:stCxn id="87" idx="3"/>
              <a:endCxn id="91" idx="1"/>
            </p:cNvCxnSpPr>
            <p:nvPr/>
          </p:nvCxnSpPr>
          <p:spPr bwMode="auto">
            <a:xfrm>
              <a:off x="3923540" y="3404408"/>
              <a:ext cx="496377" cy="1135"/>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59" name="矩形 1758"/>
            <p:cNvSpPr/>
            <p:nvPr/>
          </p:nvSpPr>
          <p:spPr bwMode="auto">
            <a:xfrm>
              <a:off x="659963" y="1548001"/>
              <a:ext cx="6481801" cy="1544664"/>
            </a:xfrm>
            <a:prstGeom prst="rect">
              <a:avLst/>
            </a:prstGeom>
            <a:noFill/>
            <a:ln w="12700">
              <a:solidFill>
                <a:schemeClr val="bg1">
                  <a:lumMod val="50000"/>
                </a:schemeClr>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1764" name="TextBox 1763"/>
            <p:cNvSpPr txBox="1"/>
            <p:nvPr/>
          </p:nvSpPr>
          <p:spPr>
            <a:xfrm>
              <a:off x="600267" y="2183126"/>
              <a:ext cx="1092145"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边界执行点</a:t>
              </a:r>
              <a:endParaRPr lang="zh-CN" altLang="en-US" sz="1200" b="1" kern="0" dirty="0">
                <a:solidFill>
                  <a:sysClr val="windowText" lastClr="000000"/>
                </a:solidFill>
              </a:endParaRPr>
            </a:p>
          </p:txBody>
        </p:sp>
        <p:sp>
          <p:nvSpPr>
            <p:cNvPr id="1765" name="TextBox 1764"/>
            <p:cNvSpPr txBox="1"/>
            <p:nvPr/>
          </p:nvSpPr>
          <p:spPr>
            <a:xfrm>
              <a:off x="3374647" y="4402718"/>
              <a:ext cx="743399"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外包</a:t>
              </a:r>
              <a:endParaRPr lang="zh-CN" altLang="en-US" sz="1200" b="1" kern="0" dirty="0">
                <a:solidFill>
                  <a:sysClr val="windowText" lastClr="000000"/>
                </a:solidFill>
              </a:endParaRPr>
            </a:p>
          </p:txBody>
        </p:sp>
        <p:sp>
          <p:nvSpPr>
            <p:cNvPr id="1766" name="TextBox 1765"/>
            <p:cNvSpPr txBox="1"/>
            <p:nvPr/>
          </p:nvSpPr>
          <p:spPr>
            <a:xfrm>
              <a:off x="4218960" y="4396368"/>
              <a:ext cx="719619"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财经</a:t>
              </a:r>
              <a:endParaRPr lang="zh-CN" altLang="en-US" sz="1200" b="1" kern="0" dirty="0">
                <a:solidFill>
                  <a:sysClr val="windowText" lastClr="000000"/>
                </a:solidFill>
              </a:endParaRPr>
            </a:p>
          </p:txBody>
        </p:sp>
        <p:sp>
          <p:nvSpPr>
            <p:cNvPr id="1767" name="TextBox 1766"/>
            <p:cNvSpPr txBox="1"/>
            <p:nvPr/>
          </p:nvSpPr>
          <p:spPr>
            <a:xfrm>
              <a:off x="5519340" y="4421768"/>
              <a:ext cx="760599"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财经</a:t>
              </a:r>
              <a:endParaRPr lang="zh-CN" altLang="en-US" sz="1200" b="1" kern="0" dirty="0">
                <a:solidFill>
                  <a:sysClr val="windowText" lastClr="000000"/>
                </a:solidFill>
              </a:endParaRPr>
            </a:p>
          </p:txBody>
        </p:sp>
        <p:sp>
          <p:nvSpPr>
            <p:cNvPr id="1768" name="TextBox 1767"/>
            <p:cNvSpPr txBox="1"/>
            <p:nvPr/>
          </p:nvSpPr>
          <p:spPr>
            <a:xfrm>
              <a:off x="6487309" y="4415418"/>
              <a:ext cx="799705"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财经</a:t>
              </a:r>
              <a:endParaRPr lang="zh-CN" altLang="en-US" sz="1200" b="1" kern="0" dirty="0">
                <a:solidFill>
                  <a:sysClr val="windowText" lastClr="000000"/>
                </a:solidFill>
              </a:endParaRPr>
            </a:p>
          </p:txBody>
        </p:sp>
        <p:sp>
          <p:nvSpPr>
            <p:cNvPr id="1770" name="TextBox 1769"/>
            <p:cNvSpPr txBox="1"/>
            <p:nvPr/>
          </p:nvSpPr>
          <p:spPr>
            <a:xfrm>
              <a:off x="4393102" y="1636002"/>
              <a:ext cx="1006277" cy="246221"/>
            </a:xfrm>
            <a:prstGeom prst="rect">
              <a:avLst/>
            </a:prstGeom>
            <a:noFill/>
          </p:spPr>
          <p:txBody>
            <a:bodyPr wrap="square" rtlCol="0">
              <a:spAutoFit/>
            </a:bodyPr>
            <a:lstStyle/>
            <a:p>
              <a:pPr algn="ctr" fontAlgn="auto">
                <a:spcBef>
                  <a:spcPts val="0"/>
                </a:spcBef>
                <a:spcAft>
                  <a:spcPts val="0"/>
                </a:spcAft>
                <a:defRPr/>
              </a:pPr>
              <a:r>
                <a:rPr lang="en-US" altLang="zh-CN" sz="1000" b="1" kern="0" dirty="0" smtClean="0">
                  <a:solidFill>
                    <a:sysClr val="windowText" lastClr="000000"/>
                  </a:solidFill>
                </a:rPr>
                <a:t>DC</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sp>
          <p:nvSpPr>
            <p:cNvPr id="1771" name="TextBox 1770"/>
            <p:cNvSpPr txBox="1"/>
            <p:nvPr/>
          </p:nvSpPr>
          <p:spPr>
            <a:xfrm>
              <a:off x="2144980" y="2640045"/>
              <a:ext cx="878400"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分支</a:t>
              </a:r>
              <a:r>
                <a:rPr lang="en-US" altLang="zh-CN" sz="1000" b="1" kern="0" dirty="0" smtClean="0">
                  <a:solidFill>
                    <a:sysClr val="windowText" lastClr="000000"/>
                  </a:solidFill>
                </a:rPr>
                <a:t>WAN</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sp>
          <p:nvSpPr>
            <p:cNvPr id="1772" name="TextBox 1771"/>
            <p:cNvSpPr txBox="1"/>
            <p:nvPr/>
          </p:nvSpPr>
          <p:spPr>
            <a:xfrm>
              <a:off x="3053952" y="3490022"/>
              <a:ext cx="622697"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交换机</a:t>
              </a:r>
              <a:endParaRPr lang="zh-CN" altLang="en-US" sz="1000" b="1" kern="0" dirty="0">
                <a:solidFill>
                  <a:sysClr val="windowText" lastClr="000000"/>
                </a:solidFill>
              </a:endParaRPr>
            </a:p>
          </p:txBody>
        </p:sp>
        <p:sp>
          <p:nvSpPr>
            <p:cNvPr id="1773" name="TextBox 1772"/>
            <p:cNvSpPr txBox="1"/>
            <p:nvPr/>
          </p:nvSpPr>
          <p:spPr>
            <a:xfrm>
              <a:off x="4673203" y="3470972"/>
              <a:ext cx="578248"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交换机</a:t>
              </a:r>
              <a:endParaRPr lang="zh-CN" altLang="en-US" sz="1000" b="1" kern="0" dirty="0">
                <a:solidFill>
                  <a:sysClr val="windowText" lastClr="000000"/>
                </a:solidFill>
              </a:endParaRPr>
            </a:p>
          </p:txBody>
        </p:sp>
        <p:sp>
          <p:nvSpPr>
            <p:cNvPr id="1774" name="TextBox 1773"/>
            <p:cNvSpPr txBox="1"/>
            <p:nvPr/>
          </p:nvSpPr>
          <p:spPr>
            <a:xfrm>
              <a:off x="2038351" y="3500868"/>
              <a:ext cx="590550"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交换机</a:t>
              </a:r>
              <a:endParaRPr lang="zh-CN" altLang="en-US" sz="1000" b="1" kern="0" dirty="0">
                <a:solidFill>
                  <a:sysClr val="windowText" lastClr="000000"/>
                </a:solidFill>
              </a:endParaRPr>
            </a:p>
          </p:txBody>
        </p:sp>
        <p:sp>
          <p:nvSpPr>
            <p:cNvPr id="1776" name="TextBox 1775"/>
            <p:cNvSpPr txBox="1"/>
            <p:nvPr/>
          </p:nvSpPr>
          <p:spPr>
            <a:xfrm>
              <a:off x="1770579" y="4393554"/>
              <a:ext cx="622635" cy="246221"/>
            </a:xfrm>
            <a:prstGeom prst="rect">
              <a:avLst/>
            </a:prstGeom>
            <a:noFill/>
          </p:spPr>
          <p:txBody>
            <a:bodyPr wrap="square" rtlCol="0">
              <a:spAutoFit/>
            </a:bodyPr>
            <a:lstStyle/>
            <a:p>
              <a:pPr algn="ctr" fontAlgn="auto">
                <a:spcBef>
                  <a:spcPts val="0"/>
                </a:spcBef>
                <a:spcAft>
                  <a:spcPts val="0"/>
                </a:spcAft>
                <a:defRPr/>
              </a:pPr>
              <a:r>
                <a:rPr lang="en-US" altLang="zh-CN" sz="1000" b="1" kern="0" dirty="0" smtClean="0">
                  <a:solidFill>
                    <a:sysClr val="windowText" lastClr="000000"/>
                  </a:solidFill>
                </a:rPr>
                <a:t>VIP</a:t>
              </a:r>
              <a:endParaRPr lang="zh-CN" altLang="en-US" sz="1000" b="1" kern="0" dirty="0">
                <a:solidFill>
                  <a:sysClr val="windowText" lastClr="000000"/>
                </a:solidFill>
              </a:endParaRPr>
            </a:p>
          </p:txBody>
        </p:sp>
        <p:pic>
          <p:nvPicPr>
            <p:cNvPr id="893" name="Picture 2355" descr="图片221"/>
            <p:cNvPicPr>
              <a:picLocks noChangeAspect="1" noChangeArrowheads="1"/>
            </p:cNvPicPr>
            <p:nvPr/>
          </p:nvPicPr>
          <p:blipFill>
            <a:blip r:embed="rId1" cstate="print"/>
            <a:srcRect/>
            <a:stretch>
              <a:fillRect/>
            </a:stretch>
          </p:blipFill>
          <p:spPr bwMode="auto">
            <a:xfrm>
              <a:off x="4887241" y="1027533"/>
              <a:ext cx="379828" cy="493499"/>
            </a:xfrm>
            <a:prstGeom prst="rect">
              <a:avLst/>
            </a:prstGeom>
            <a:noFill/>
          </p:spPr>
        </p:pic>
        <p:pic>
          <p:nvPicPr>
            <p:cNvPr id="899" name="Picture 227" descr="图片767"/>
            <p:cNvPicPr>
              <a:picLocks noChangeAspect="1" noChangeArrowheads="1"/>
            </p:cNvPicPr>
            <p:nvPr/>
          </p:nvPicPr>
          <p:blipFill>
            <a:blip r:embed="rId2" cstate="print"/>
            <a:srcRect/>
            <a:stretch>
              <a:fillRect/>
            </a:stretch>
          </p:blipFill>
          <p:spPr bwMode="auto">
            <a:xfrm>
              <a:off x="7355285" y="2848440"/>
              <a:ext cx="893010" cy="530225"/>
            </a:xfrm>
            <a:prstGeom prst="rect">
              <a:avLst/>
            </a:prstGeom>
            <a:noFill/>
          </p:spPr>
        </p:pic>
        <p:pic>
          <p:nvPicPr>
            <p:cNvPr id="902" name="Picture 228" descr="图片768"/>
            <p:cNvPicPr>
              <a:picLocks noChangeAspect="1" noChangeArrowheads="1"/>
            </p:cNvPicPr>
            <p:nvPr/>
          </p:nvPicPr>
          <p:blipFill>
            <a:blip r:embed="rId3" cstate="print"/>
            <a:srcRect/>
            <a:stretch>
              <a:fillRect/>
            </a:stretch>
          </p:blipFill>
          <p:spPr bwMode="auto">
            <a:xfrm>
              <a:off x="1618960" y="2050524"/>
              <a:ext cx="876300" cy="517225"/>
            </a:xfrm>
            <a:prstGeom prst="rect">
              <a:avLst/>
            </a:prstGeom>
            <a:noFill/>
          </p:spPr>
        </p:pic>
        <p:pic>
          <p:nvPicPr>
            <p:cNvPr id="1155" name="Picture 2356" descr="图片222"/>
            <p:cNvPicPr>
              <a:picLocks noChangeAspect="1" noChangeArrowheads="1"/>
            </p:cNvPicPr>
            <p:nvPr/>
          </p:nvPicPr>
          <p:blipFill>
            <a:blip r:embed="rId4" cstate="print"/>
            <a:srcRect/>
            <a:stretch>
              <a:fillRect/>
            </a:stretch>
          </p:blipFill>
          <p:spPr bwMode="auto">
            <a:xfrm>
              <a:off x="5733780" y="3115535"/>
              <a:ext cx="381000" cy="394189"/>
            </a:xfrm>
            <a:prstGeom prst="rect">
              <a:avLst/>
            </a:prstGeom>
            <a:noFill/>
            <a:ln w="9525">
              <a:noFill/>
              <a:miter lim="800000"/>
              <a:headEnd/>
              <a:tailEnd/>
            </a:ln>
          </p:spPr>
        </p:pic>
        <p:pic>
          <p:nvPicPr>
            <p:cNvPr id="1278" name="Picture 465" descr="图片156"/>
            <p:cNvPicPr>
              <a:picLocks noChangeAspect="1" noChangeArrowheads="1"/>
            </p:cNvPicPr>
            <p:nvPr/>
          </p:nvPicPr>
          <p:blipFill>
            <a:blip r:embed="rId5" cstate="print"/>
            <a:srcRect/>
            <a:stretch>
              <a:fillRect/>
            </a:stretch>
          </p:blipFill>
          <p:spPr bwMode="auto">
            <a:xfrm>
              <a:off x="3153821" y="2116133"/>
              <a:ext cx="373351" cy="386006"/>
            </a:xfrm>
            <a:prstGeom prst="rect">
              <a:avLst/>
            </a:prstGeom>
            <a:noFill/>
          </p:spPr>
        </p:pic>
        <p:pic>
          <p:nvPicPr>
            <p:cNvPr id="1285" name="Picture 2355" descr="图片221"/>
            <p:cNvPicPr>
              <a:picLocks noChangeAspect="1" noChangeArrowheads="1"/>
            </p:cNvPicPr>
            <p:nvPr/>
          </p:nvPicPr>
          <p:blipFill>
            <a:blip r:embed="rId1" cstate="print"/>
            <a:srcRect/>
            <a:stretch>
              <a:fillRect/>
            </a:stretch>
          </p:blipFill>
          <p:spPr bwMode="auto">
            <a:xfrm>
              <a:off x="4107553" y="1027533"/>
              <a:ext cx="379828" cy="493499"/>
            </a:xfrm>
            <a:prstGeom prst="rect">
              <a:avLst/>
            </a:prstGeom>
            <a:noFill/>
          </p:spPr>
        </p:pic>
        <p:pic>
          <p:nvPicPr>
            <p:cNvPr id="1409" name="Picture 465" descr="图片156"/>
            <p:cNvPicPr>
              <a:picLocks noChangeAspect="1" noChangeArrowheads="1"/>
            </p:cNvPicPr>
            <p:nvPr/>
          </p:nvPicPr>
          <p:blipFill>
            <a:blip r:embed="rId5" cstate="print"/>
            <a:srcRect/>
            <a:stretch>
              <a:fillRect/>
            </a:stretch>
          </p:blipFill>
          <p:spPr bwMode="auto">
            <a:xfrm>
              <a:off x="1870435" y="2661092"/>
              <a:ext cx="373351" cy="386006"/>
            </a:xfrm>
            <a:prstGeom prst="rect">
              <a:avLst/>
            </a:prstGeom>
            <a:noFill/>
          </p:spPr>
        </p:pic>
        <p:pic>
          <p:nvPicPr>
            <p:cNvPr id="1550" name="Picture 465" descr="图片156"/>
            <p:cNvPicPr>
              <a:picLocks noChangeAspect="1" noChangeArrowheads="1"/>
            </p:cNvPicPr>
            <p:nvPr/>
          </p:nvPicPr>
          <p:blipFill>
            <a:blip r:embed="rId5" cstate="print"/>
            <a:srcRect/>
            <a:stretch>
              <a:fillRect/>
            </a:stretch>
          </p:blipFill>
          <p:spPr bwMode="auto">
            <a:xfrm>
              <a:off x="6673609" y="2919534"/>
              <a:ext cx="373351" cy="386006"/>
            </a:xfrm>
            <a:prstGeom prst="rect">
              <a:avLst/>
            </a:prstGeom>
            <a:noFill/>
          </p:spPr>
        </p:pic>
        <p:pic>
          <p:nvPicPr>
            <p:cNvPr id="1559" name="Picture 465" descr="图片156"/>
            <p:cNvPicPr>
              <a:picLocks noChangeAspect="1" noChangeArrowheads="1"/>
            </p:cNvPicPr>
            <p:nvPr/>
          </p:nvPicPr>
          <p:blipFill>
            <a:blip r:embed="rId5" cstate="print"/>
            <a:srcRect/>
            <a:stretch>
              <a:fillRect/>
            </a:stretch>
          </p:blipFill>
          <p:spPr bwMode="auto">
            <a:xfrm>
              <a:off x="4074569" y="1577983"/>
              <a:ext cx="373351" cy="386006"/>
            </a:xfrm>
            <a:prstGeom prst="rect">
              <a:avLst/>
            </a:prstGeom>
            <a:noFill/>
          </p:spPr>
        </p:pic>
        <p:pic>
          <p:nvPicPr>
            <p:cNvPr id="1589" name="Picture 4487" descr="图片345"/>
            <p:cNvPicPr>
              <a:picLocks noChangeAspect="1" noChangeArrowheads="1"/>
            </p:cNvPicPr>
            <p:nvPr/>
          </p:nvPicPr>
          <p:blipFill>
            <a:blip r:embed="rId6" cstate="print"/>
            <a:srcRect/>
            <a:stretch>
              <a:fillRect/>
            </a:stretch>
          </p:blipFill>
          <p:spPr bwMode="auto">
            <a:xfrm>
              <a:off x="3478396" y="3919100"/>
              <a:ext cx="529999" cy="516100"/>
            </a:xfrm>
            <a:prstGeom prst="rect">
              <a:avLst/>
            </a:prstGeom>
            <a:noFill/>
          </p:spPr>
        </p:pic>
        <p:pic>
          <p:nvPicPr>
            <p:cNvPr id="1596" name="Picture 725" descr="图片325"/>
            <p:cNvPicPr>
              <a:picLocks noChangeAspect="1" noChangeArrowheads="1"/>
            </p:cNvPicPr>
            <p:nvPr/>
          </p:nvPicPr>
          <p:blipFill>
            <a:blip r:embed="rId7" cstate="print"/>
            <a:srcRect/>
            <a:stretch>
              <a:fillRect/>
            </a:stretch>
          </p:blipFill>
          <p:spPr bwMode="auto">
            <a:xfrm>
              <a:off x="4312829" y="3913627"/>
              <a:ext cx="566837" cy="471805"/>
            </a:xfrm>
            <a:prstGeom prst="rect">
              <a:avLst/>
            </a:prstGeom>
            <a:noFill/>
          </p:spPr>
        </p:pic>
        <p:pic>
          <p:nvPicPr>
            <p:cNvPr id="1610" name="Picture 4488" descr="图片346"/>
            <p:cNvPicPr>
              <a:picLocks noChangeAspect="1" noChangeArrowheads="1"/>
            </p:cNvPicPr>
            <p:nvPr/>
          </p:nvPicPr>
          <p:blipFill>
            <a:blip r:embed="rId8" cstate="print"/>
            <a:srcRect/>
            <a:stretch>
              <a:fillRect/>
            </a:stretch>
          </p:blipFill>
          <p:spPr bwMode="auto">
            <a:xfrm>
              <a:off x="5752037" y="3932438"/>
              <a:ext cx="344487" cy="518912"/>
            </a:xfrm>
            <a:prstGeom prst="rect">
              <a:avLst/>
            </a:prstGeom>
            <a:noFill/>
          </p:spPr>
        </p:pic>
        <p:pic>
          <p:nvPicPr>
            <p:cNvPr id="1614" name="Picture 727" descr="图片327"/>
            <p:cNvPicPr>
              <a:picLocks noChangeAspect="1" noChangeArrowheads="1"/>
            </p:cNvPicPr>
            <p:nvPr/>
          </p:nvPicPr>
          <p:blipFill>
            <a:blip r:embed="rId9" cstate="print"/>
            <a:srcRect/>
            <a:stretch>
              <a:fillRect/>
            </a:stretch>
          </p:blipFill>
          <p:spPr bwMode="auto">
            <a:xfrm>
              <a:off x="1758454" y="3907637"/>
              <a:ext cx="597312" cy="546631"/>
            </a:xfrm>
            <a:prstGeom prst="rect">
              <a:avLst/>
            </a:prstGeom>
            <a:noFill/>
          </p:spPr>
        </p:pic>
        <p:pic>
          <p:nvPicPr>
            <p:cNvPr id="1621" name="Picture 4488" descr="图片346"/>
            <p:cNvPicPr>
              <a:picLocks noChangeAspect="1" noChangeArrowheads="1"/>
            </p:cNvPicPr>
            <p:nvPr/>
          </p:nvPicPr>
          <p:blipFill>
            <a:blip r:embed="rId8" cstate="print"/>
            <a:srcRect/>
            <a:stretch>
              <a:fillRect/>
            </a:stretch>
          </p:blipFill>
          <p:spPr bwMode="auto">
            <a:xfrm>
              <a:off x="6688041" y="3932438"/>
              <a:ext cx="344487" cy="518912"/>
            </a:xfrm>
            <a:prstGeom prst="rect">
              <a:avLst/>
            </a:prstGeom>
            <a:noFill/>
          </p:spPr>
        </p:pic>
        <p:pic>
          <p:nvPicPr>
            <p:cNvPr id="1988" name="Picture 2355" descr="图片221"/>
            <p:cNvPicPr>
              <a:picLocks noChangeAspect="1" noChangeArrowheads="1"/>
            </p:cNvPicPr>
            <p:nvPr/>
          </p:nvPicPr>
          <p:blipFill>
            <a:blip r:embed="rId1" cstate="print"/>
            <a:srcRect/>
            <a:stretch>
              <a:fillRect/>
            </a:stretch>
          </p:blipFill>
          <p:spPr bwMode="auto">
            <a:xfrm>
              <a:off x="7611876" y="1035214"/>
              <a:ext cx="379828" cy="493499"/>
            </a:xfrm>
            <a:prstGeom prst="rect">
              <a:avLst/>
            </a:prstGeom>
            <a:noFill/>
          </p:spPr>
        </p:pic>
        <p:pic>
          <p:nvPicPr>
            <p:cNvPr id="1990" name="Picture 2355" descr="图片221"/>
            <p:cNvPicPr>
              <a:picLocks noChangeAspect="1" noChangeArrowheads="1"/>
            </p:cNvPicPr>
            <p:nvPr/>
          </p:nvPicPr>
          <p:blipFill>
            <a:blip r:embed="rId1" cstate="print"/>
            <a:srcRect/>
            <a:stretch>
              <a:fillRect/>
            </a:stretch>
          </p:blipFill>
          <p:spPr bwMode="auto">
            <a:xfrm>
              <a:off x="3327865" y="1027533"/>
              <a:ext cx="379828" cy="493499"/>
            </a:xfrm>
            <a:prstGeom prst="rect">
              <a:avLst/>
            </a:prstGeom>
            <a:noFill/>
          </p:spPr>
        </p:pic>
        <p:pic>
          <p:nvPicPr>
            <p:cNvPr id="1991" name="Picture 2355" descr="图片221"/>
            <p:cNvPicPr>
              <a:picLocks noChangeAspect="1" noChangeArrowheads="1"/>
            </p:cNvPicPr>
            <p:nvPr/>
          </p:nvPicPr>
          <p:blipFill>
            <a:blip r:embed="rId1" cstate="print"/>
            <a:srcRect/>
            <a:stretch>
              <a:fillRect/>
            </a:stretch>
          </p:blipFill>
          <p:spPr bwMode="auto">
            <a:xfrm>
              <a:off x="6446616" y="1027533"/>
              <a:ext cx="379828" cy="493499"/>
            </a:xfrm>
            <a:prstGeom prst="rect">
              <a:avLst/>
            </a:prstGeom>
            <a:noFill/>
          </p:spPr>
        </p:pic>
        <p:pic>
          <p:nvPicPr>
            <p:cNvPr id="1992" name="Picture 2355" descr="图片221"/>
            <p:cNvPicPr>
              <a:picLocks noChangeAspect="1" noChangeArrowheads="1"/>
            </p:cNvPicPr>
            <p:nvPr/>
          </p:nvPicPr>
          <p:blipFill>
            <a:blip r:embed="rId1" cstate="print"/>
            <a:srcRect/>
            <a:stretch>
              <a:fillRect/>
            </a:stretch>
          </p:blipFill>
          <p:spPr bwMode="auto">
            <a:xfrm>
              <a:off x="5666929" y="1027533"/>
              <a:ext cx="379828" cy="493499"/>
            </a:xfrm>
            <a:prstGeom prst="rect">
              <a:avLst/>
            </a:prstGeom>
            <a:noFill/>
          </p:spPr>
        </p:pic>
        <p:sp>
          <p:nvSpPr>
            <p:cNvPr id="2023" name="TextBox 2022"/>
            <p:cNvSpPr txBox="1"/>
            <p:nvPr/>
          </p:nvSpPr>
          <p:spPr>
            <a:xfrm>
              <a:off x="3004330" y="2488845"/>
              <a:ext cx="837150"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园区</a:t>
              </a:r>
              <a:r>
                <a:rPr lang="en-US" altLang="zh-CN" sz="1000" b="1" kern="0" dirty="0" smtClean="0">
                  <a:solidFill>
                    <a:sysClr val="windowText" lastClr="000000"/>
                  </a:solidFill>
                </a:rPr>
                <a:t>WAN</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pic>
          <p:nvPicPr>
            <p:cNvPr id="2028" name="Picture 465" descr="图片156"/>
            <p:cNvPicPr>
              <a:picLocks noChangeAspect="1" noChangeArrowheads="1"/>
            </p:cNvPicPr>
            <p:nvPr/>
          </p:nvPicPr>
          <p:blipFill>
            <a:blip r:embed="rId5" cstate="print"/>
            <a:srcRect/>
            <a:stretch>
              <a:fillRect/>
            </a:stretch>
          </p:blipFill>
          <p:spPr bwMode="auto">
            <a:xfrm>
              <a:off x="4728309" y="2430692"/>
              <a:ext cx="373351" cy="386006"/>
            </a:xfrm>
            <a:prstGeom prst="rect">
              <a:avLst/>
            </a:prstGeom>
            <a:noFill/>
          </p:spPr>
        </p:pic>
        <p:cxnSp>
          <p:nvCxnSpPr>
            <p:cNvPr id="2029" name="直接连接符 2028"/>
            <p:cNvCxnSpPr>
              <a:stCxn id="94" idx="3"/>
              <a:endCxn id="2028" idx="1"/>
            </p:cNvCxnSpPr>
            <p:nvPr/>
          </p:nvCxnSpPr>
          <p:spPr bwMode="auto">
            <a:xfrm>
              <a:off x="4436663" y="2309672"/>
              <a:ext cx="291646" cy="314023"/>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33" name="TextBox 2032"/>
            <p:cNvSpPr txBox="1"/>
            <p:nvPr/>
          </p:nvSpPr>
          <p:spPr>
            <a:xfrm>
              <a:off x="4536805" y="2805995"/>
              <a:ext cx="863600"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核心防火墙</a:t>
              </a:r>
              <a:endParaRPr lang="zh-CN" altLang="en-US" sz="1000" b="1" kern="0" dirty="0">
                <a:solidFill>
                  <a:sysClr val="windowText" lastClr="000000"/>
                </a:solidFill>
              </a:endParaRPr>
            </a:p>
          </p:txBody>
        </p:sp>
        <p:pic>
          <p:nvPicPr>
            <p:cNvPr id="87" name="Picture 459" descr="图片238"/>
            <p:cNvPicPr>
              <a:picLocks noChangeAspect="1" noChangeArrowheads="1"/>
            </p:cNvPicPr>
            <p:nvPr/>
          </p:nvPicPr>
          <p:blipFill>
            <a:blip r:embed="rId10" cstate="print"/>
            <a:srcRect/>
            <a:stretch>
              <a:fillRect/>
            </a:stretch>
          </p:blipFill>
          <p:spPr bwMode="auto">
            <a:xfrm>
              <a:off x="3565401" y="3215649"/>
              <a:ext cx="358139" cy="377518"/>
            </a:xfrm>
            <a:prstGeom prst="rect">
              <a:avLst/>
            </a:prstGeom>
            <a:noFill/>
          </p:spPr>
        </p:pic>
        <p:pic>
          <p:nvPicPr>
            <p:cNvPr id="88" name="Picture 459" descr="图片238"/>
            <p:cNvPicPr>
              <a:picLocks noChangeAspect="1" noChangeArrowheads="1"/>
            </p:cNvPicPr>
            <p:nvPr/>
          </p:nvPicPr>
          <p:blipFill>
            <a:blip r:embed="rId10" cstate="print"/>
            <a:srcRect/>
            <a:stretch>
              <a:fillRect/>
            </a:stretch>
          </p:blipFill>
          <p:spPr bwMode="auto">
            <a:xfrm>
              <a:off x="1879476" y="3171199"/>
              <a:ext cx="358139" cy="377518"/>
            </a:xfrm>
            <a:prstGeom prst="rect">
              <a:avLst/>
            </a:prstGeom>
            <a:noFill/>
          </p:spPr>
        </p:pic>
        <p:pic>
          <p:nvPicPr>
            <p:cNvPr id="94" name="Picture 460" descr="图片239"/>
            <p:cNvPicPr>
              <a:picLocks noChangeAspect="1" noChangeArrowheads="1"/>
            </p:cNvPicPr>
            <p:nvPr/>
          </p:nvPicPr>
          <p:blipFill>
            <a:blip r:embed="rId11" cstate="print"/>
            <a:srcRect/>
            <a:stretch>
              <a:fillRect/>
            </a:stretch>
          </p:blipFill>
          <p:spPr bwMode="auto">
            <a:xfrm>
              <a:off x="4085826" y="2127627"/>
              <a:ext cx="350837" cy="364089"/>
            </a:xfrm>
            <a:prstGeom prst="rect">
              <a:avLst/>
            </a:prstGeom>
            <a:noFill/>
          </p:spPr>
        </p:pic>
        <p:pic>
          <p:nvPicPr>
            <p:cNvPr id="91" name="Picture 462" descr="图片241"/>
            <p:cNvPicPr>
              <a:picLocks noChangeAspect="1" noChangeArrowheads="1"/>
            </p:cNvPicPr>
            <p:nvPr/>
          </p:nvPicPr>
          <p:blipFill>
            <a:blip r:embed="rId12" cstate="print"/>
            <a:srcRect/>
            <a:stretch>
              <a:fillRect/>
            </a:stretch>
          </p:blipFill>
          <p:spPr bwMode="auto">
            <a:xfrm>
              <a:off x="4419917" y="3223311"/>
              <a:ext cx="345757" cy="364464"/>
            </a:xfrm>
            <a:prstGeom prst="rect">
              <a:avLst/>
            </a:prstGeom>
            <a:noFill/>
            <a:ln w="9525">
              <a:noFill/>
              <a:miter lim="800000"/>
              <a:headEnd/>
              <a:tailEnd/>
            </a:ln>
          </p:spPr>
        </p:pic>
        <p:sp>
          <p:nvSpPr>
            <p:cNvPr id="96" name="TextBox 95"/>
            <p:cNvSpPr txBox="1"/>
            <p:nvPr/>
          </p:nvSpPr>
          <p:spPr>
            <a:xfrm>
              <a:off x="6797414" y="3361571"/>
              <a:ext cx="489431" cy="553998"/>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L2TP VPN</a:t>
              </a:r>
              <a:r>
                <a:rPr lang="zh-CN" altLang="en-US" sz="1000" b="1" kern="0" dirty="0" smtClean="0">
                  <a:solidFill>
                    <a:sysClr val="windowText" lastClr="000000"/>
                  </a:solidFill>
                </a:rPr>
                <a:t>隧道</a:t>
              </a:r>
              <a:endParaRPr lang="zh-CN" altLang="en-US" sz="1000" b="1" kern="0" dirty="0">
                <a:solidFill>
                  <a:sysClr val="windowText" lastClr="000000"/>
                </a:solidFill>
              </a:endParaRPr>
            </a:p>
          </p:txBody>
        </p:sp>
        <p:sp>
          <p:nvSpPr>
            <p:cNvPr id="97" name="TextBox 96"/>
            <p:cNvSpPr txBox="1"/>
            <p:nvPr/>
          </p:nvSpPr>
          <p:spPr>
            <a:xfrm>
              <a:off x="5444858" y="3384573"/>
              <a:ext cx="489431" cy="553998"/>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SSL</a:t>
              </a:r>
              <a:r>
                <a:rPr lang="zh-CN" altLang="en-US" sz="1000" b="1" kern="0" dirty="0" smtClean="0">
                  <a:solidFill>
                    <a:sysClr val="windowText" lastClr="000000"/>
                  </a:solidFill>
                </a:rPr>
                <a:t> </a:t>
              </a:r>
              <a:r>
                <a:rPr lang="en-US" altLang="zh-CN" sz="1000" b="1" kern="0" dirty="0" smtClean="0">
                  <a:solidFill>
                    <a:sysClr val="windowText" lastClr="000000"/>
                  </a:solidFill>
                </a:rPr>
                <a:t>VPN</a:t>
              </a:r>
              <a:r>
                <a:rPr lang="zh-CN" altLang="en-US" sz="1000" b="1" kern="0" dirty="0" smtClean="0">
                  <a:solidFill>
                    <a:sysClr val="windowText" lastClr="000000"/>
                  </a:solidFill>
                </a:rPr>
                <a:t>隧道</a:t>
              </a:r>
              <a:endParaRPr lang="en-US" altLang="zh-CN" sz="1000" b="1" kern="0" dirty="0" smtClean="0">
                <a:solidFill>
                  <a:sysClr val="windowText" lastClr="000000"/>
                </a:solidFill>
              </a:endParaRPr>
            </a:p>
          </p:txBody>
        </p:sp>
        <p:sp>
          <p:nvSpPr>
            <p:cNvPr id="100" name="TextBox 99"/>
            <p:cNvSpPr txBox="1"/>
            <p:nvPr/>
          </p:nvSpPr>
          <p:spPr>
            <a:xfrm>
              <a:off x="3908155" y="2450395"/>
              <a:ext cx="632095"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核心交换机</a:t>
              </a:r>
              <a:endParaRPr lang="zh-CN" altLang="en-US" sz="1000" b="1" kern="0" dirty="0">
                <a:solidFill>
                  <a:sysClr val="windowText" lastClr="000000"/>
                </a:solidFill>
              </a:endParaRPr>
            </a:p>
          </p:txBody>
        </p:sp>
      </p:grpSp>
    </p:spTree>
  </p:cSld>
  <p:clrMapOvr>
    <a:masterClrMapping/>
  </p:clrMapOvr>
  <p:transition advClick="0" advTm="8000">
    <p:fade thruBlk="1"/>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目录</a:t>
            </a:r>
            <a:endParaRPr lang="en-US" sz="4000" dirty="0">
              <a:solidFill>
                <a:srgbClr val="960000"/>
              </a:solidFill>
              <a:latin typeface="微软雅黑" panose="020B0503020204020204" pitchFamily="34" charset="-122"/>
              <a:ea typeface="微软雅黑" panose="020B0503020204020204" pitchFamily="34" charset="-122"/>
            </a:endParaRPr>
          </a:p>
        </p:txBody>
      </p:sp>
      <p:sp>
        <p:nvSpPr>
          <p:cNvPr id="40" name="Freeform 11"/>
          <p:cNvSpPr/>
          <p:nvPr/>
        </p:nvSpPr>
        <p:spPr bwMode="gray">
          <a:xfrm>
            <a:off x="2293734" y="1780143"/>
            <a:ext cx="4645229" cy="530173"/>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1" name="Freeform 12"/>
          <p:cNvSpPr/>
          <p:nvPr/>
        </p:nvSpPr>
        <p:spPr bwMode="gray">
          <a:xfrm>
            <a:off x="1523234" y="1780143"/>
            <a:ext cx="624569" cy="530173"/>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2" name="Text Box 16">
            <a:hlinkClick r:id="rId1" action="ppaction://hlinksldjump"/>
          </p:cNvPr>
          <p:cNvSpPr txBox="1">
            <a:spLocks noChangeArrowheads="1"/>
          </p:cNvSpPr>
          <p:nvPr/>
        </p:nvSpPr>
        <p:spPr bwMode="gray">
          <a:xfrm>
            <a:off x="1726667" y="1755335"/>
            <a:ext cx="340064" cy="584775"/>
          </a:xfrm>
          <a:prstGeom prst="rect">
            <a:avLst/>
          </a:prstGeom>
          <a:noFill/>
          <a:ln w="9525">
            <a:noFill/>
            <a:miter lim="800000"/>
          </a:ln>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2</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43" name="Freeform 9"/>
          <p:cNvSpPr/>
          <p:nvPr/>
        </p:nvSpPr>
        <p:spPr bwMode="gray">
          <a:xfrm>
            <a:off x="2293734" y="2489198"/>
            <a:ext cx="4645229" cy="509877"/>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4" name="Freeform 10"/>
          <p:cNvSpPr/>
          <p:nvPr/>
        </p:nvSpPr>
        <p:spPr bwMode="gray">
          <a:xfrm>
            <a:off x="1523234" y="2489198"/>
            <a:ext cx="624569" cy="509877"/>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5" name="Text Box 14">
            <a:hlinkClick r:id="rId2" action="ppaction://hlinksldjump"/>
          </p:cNvPr>
          <p:cNvSpPr txBox="1">
            <a:spLocks noChangeArrowheads="1"/>
          </p:cNvSpPr>
          <p:nvPr/>
        </p:nvSpPr>
        <p:spPr bwMode="gray">
          <a:xfrm>
            <a:off x="2427498" y="2517934"/>
            <a:ext cx="3923875" cy="46166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全网安全协防</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46" name="Text Box 17">
            <a:hlinkClick r:id="rId2" action="ppaction://hlinksldjump"/>
          </p:cNvPr>
          <p:cNvSpPr txBox="1">
            <a:spLocks noChangeArrowheads="1"/>
          </p:cNvSpPr>
          <p:nvPr/>
        </p:nvSpPr>
        <p:spPr bwMode="gray">
          <a:xfrm>
            <a:off x="1726667" y="2438202"/>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3</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47" name="Freeform 6">
            <a:hlinkClick r:id="rId3" action="ppaction://hlinksldjump"/>
          </p:cNvPr>
          <p:cNvSpPr/>
          <p:nvPr/>
        </p:nvSpPr>
        <p:spPr bwMode="gray">
          <a:xfrm>
            <a:off x="2293734" y="3177957"/>
            <a:ext cx="4645229" cy="529321"/>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8" name="Freeform 7"/>
          <p:cNvSpPr/>
          <p:nvPr/>
        </p:nvSpPr>
        <p:spPr bwMode="gray">
          <a:xfrm>
            <a:off x="1523234" y="3177957"/>
            <a:ext cx="624569" cy="529321"/>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9" name="Text Box 18">
            <a:hlinkClick r:id="rId4" action="ppaction://hlinksldjump"/>
          </p:cNvPr>
          <p:cNvSpPr txBox="1">
            <a:spLocks noChangeArrowheads="1"/>
          </p:cNvSpPr>
          <p:nvPr/>
        </p:nvSpPr>
        <p:spPr bwMode="gray">
          <a:xfrm>
            <a:off x="1726667" y="3131358"/>
            <a:ext cx="361625" cy="584775"/>
          </a:xfrm>
          <a:prstGeom prst="rect">
            <a:avLst/>
          </a:prstGeom>
          <a:noFill/>
          <a:ln w="9525">
            <a:noFill/>
            <a:miter lim="800000"/>
          </a:ln>
          <a:effectLst>
            <a:outerShdw dist="28398" dir="1593903" algn="ctr" rotWithShape="0">
              <a:srgbClr val="333333">
                <a:alpha val="50000"/>
              </a:srgbClr>
            </a:outerShdw>
          </a:effectLst>
        </p:spPr>
        <p:txBody>
          <a:bodyPr wrap="square">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4</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50" name="Freeform 6">
            <a:hlinkClick r:id="" action="ppaction://noaction"/>
          </p:cNvPr>
          <p:cNvSpPr/>
          <p:nvPr/>
        </p:nvSpPr>
        <p:spPr bwMode="gray">
          <a:xfrm>
            <a:off x="2293734" y="3886160"/>
            <a:ext cx="4645229" cy="529321"/>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1" name="Freeform 7"/>
          <p:cNvSpPr/>
          <p:nvPr/>
        </p:nvSpPr>
        <p:spPr bwMode="gray">
          <a:xfrm>
            <a:off x="1523234" y="3886160"/>
            <a:ext cx="624569" cy="529321"/>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2" name="Text Box 18">
            <a:hlinkClick r:id="rId5" action="ppaction://hlinksldjump"/>
          </p:cNvPr>
          <p:cNvSpPr txBox="1">
            <a:spLocks noChangeArrowheads="1"/>
          </p:cNvSpPr>
          <p:nvPr/>
        </p:nvSpPr>
        <p:spPr bwMode="gray">
          <a:xfrm>
            <a:off x="1726667" y="3847427"/>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5</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53" name="Text Box 13">
            <a:hlinkClick r:id="rId1" action="ppaction://hlinksldjump"/>
          </p:cNvPr>
          <p:cNvSpPr txBox="1">
            <a:spLocks noChangeArrowheads="1"/>
          </p:cNvSpPr>
          <p:nvPr/>
        </p:nvSpPr>
        <p:spPr bwMode="gray">
          <a:xfrm>
            <a:off x="2427498" y="1816259"/>
            <a:ext cx="3959277" cy="461665"/>
          </a:xfrm>
          <a:prstGeom prst="rect">
            <a:avLst/>
          </a:prstGeom>
          <a:noFill/>
          <a:ln w="9525">
            <a:noFill/>
            <a:miter lim="800000"/>
          </a:ln>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业务随行 </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54" name="Text Box 8">
            <a:hlinkClick r:id="rId4" action="ppaction://hlinksldjump"/>
          </p:cNvPr>
          <p:cNvSpPr txBox="1">
            <a:spLocks noChangeArrowheads="1"/>
          </p:cNvSpPr>
          <p:nvPr/>
        </p:nvSpPr>
        <p:spPr bwMode="gray">
          <a:xfrm>
            <a:off x="2427499" y="3219609"/>
            <a:ext cx="3974334"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质量感知</a:t>
            </a:r>
            <a:r>
              <a:rPr lang="en-US" altLang="zh-CN" sz="2400" b="1" dirty="0" err="1" smtClean="0">
                <a:solidFill>
                  <a:srgbClr val="FFFFFF"/>
                </a:solidFill>
                <a:latin typeface="微软雅黑" panose="020B0503020204020204" pitchFamily="34" charset="-122"/>
                <a:ea typeface="微软雅黑" panose="020B0503020204020204" pitchFamily="34" charset="-122"/>
              </a:rPr>
              <a:t>iPCA</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55" name="Text Box 8">
            <a:hlinkClick r:id="rId5" action="ppaction://hlinksldjump"/>
          </p:cNvPr>
          <p:cNvSpPr txBox="1">
            <a:spLocks noChangeArrowheads="1"/>
          </p:cNvSpPr>
          <p:nvPr/>
        </p:nvSpPr>
        <p:spPr bwMode="gray">
          <a:xfrm>
            <a:off x="2427499" y="3921286"/>
            <a:ext cx="3974334"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有线无线深度融合</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56" name="Freeform 11"/>
          <p:cNvSpPr/>
          <p:nvPr/>
        </p:nvSpPr>
        <p:spPr bwMode="gray">
          <a:xfrm>
            <a:off x="2293734" y="1071088"/>
            <a:ext cx="4645229" cy="530173"/>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7" name="Freeform 12"/>
          <p:cNvSpPr/>
          <p:nvPr/>
        </p:nvSpPr>
        <p:spPr bwMode="gray">
          <a:xfrm>
            <a:off x="1523234" y="1071088"/>
            <a:ext cx="624569" cy="530173"/>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8" name="Text Box 16">
            <a:hlinkClick r:id="rId6" action="ppaction://hlinksldjump"/>
          </p:cNvPr>
          <p:cNvSpPr txBox="1">
            <a:spLocks noChangeArrowheads="1"/>
          </p:cNvSpPr>
          <p:nvPr/>
        </p:nvSpPr>
        <p:spPr bwMode="gray">
          <a:xfrm>
            <a:off x="1726667" y="1065891"/>
            <a:ext cx="340064" cy="584775"/>
          </a:xfrm>
          <a:prstGeom prst="rect">
            <a:avLst/>
          </a:prstGeom>
          <a:noFill/>
          <a:ln w="9525">
            <a:noFill/>
            <a:miter lim="800000"/>
          </a:ln>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1</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59" name="Text Box 13">
            <a:hlinkClick r:id="rId6" action="ppaction://hlinksldjump"/>
          </p:cNvPr>
          <p:cNvSpPr txBox="1">
            <a:spLocks noChangeArrowheads="1"/>
          </p:cNvSpPr>
          <p:nvPr/>
        </p:nvSpPr>
        <p:spPr bwMode="gray">
          <a:xfrm>
            <a:off x="2427498" y="1114584"/>
            <a:ext cx="3959277" cy="461665"/>
          </a:xfrm>
          <a:prstGeom prst="rect">
            <a:avLst/>
          </a:prstGeom>
          <a:noFill/>
          <a:ln w="9525">
            <a:noFill/>
            <a:miter lim="800000"/>
          </a:ln>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总述</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圆角矩形 92"/>
          <p:cNvSpPr/>
          <p:nvPr/>
        </p:nvSpPr>
        <p:spPr bwMode="auto">
          <a:xfrm>
            <a:off x="5898356" y="2863850"/>
            <a:ext cx="2513807" cy="1647825"/>
          </a:xfrm>
          <a:prstGeom prst="roundRect">
            <a:avLst>
              <a:gd name="adj" fmla="val 661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177" name="圆角矩形 176"/>
          <p:cNvSpPr/>
          <p:nvPr/>
        </p:nvSpPr>
        <p:spPr bwMode="auto">
          <a:xfrm>
            <a:off x="5872639" y="897890"/>
            <a:ext cx="910432" cy="1823385"/>
          </a:xfrm>
          <a:prstGeom prst="roundRect">
            <a:avLst>
              <a:gd name="adj" fmla="val 661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3" name="任意多边形 2"/>
          <p:cNvSpPr/>
          <p:nvPr/>
        </p:nvSpPr>
        <p:spPr bwMode="auto">
          <a:xfrm>
            <a:off x="3440431" y="916940"/>
            <a:ext cx="1348614" cy="3553460"/>
          </a:xfrm>
          <a:custGeom>
            <a:avLst/>
            <a:gdLst>
              <a:gd name="connsiteX0" fmla="*/ 0 w 1348614"/>
              <a:gd name="connsiteY0" fmla="*/ 72380 h 3553460"/>
              <a:gd name="connsiteX1" fmla="*/ 21200 w 1348614"/>
              <a:gd name="connsiteY1" fmla="*/ 21200 h 3553460"/>
              <a:gd name="connsiteX2" fmla="*/ 72380 w 1348614"/>
              <a:gd name="connsiteY2" fmla="*/ 0 h 3553460"/>
              <a:gd name="connsiteX3" fmla="*/ 1276234 w 1348614"/>
              <a:gd name="connsiteY3" fmla="*/ 0 h 3553460"/>
              <a:gd name="connsiteX4" fmla="*/ 1327414 w 1348614"/>
              <a:gd name="connsiteY4" fmla="*/ 21200 h 3553460"/>
              <a:gd name="connsiteX5" fmla="*/ 1348614 w 1348614"/>
              <a:gd name="connsiteY5" fmla="*/ 72380 h 3553460"/>
              <a:gd name="connsiteX6" fmla="*/ 1348614 w 1348614"/>
              <a:gd name="connsiteY6" fmla="*/ 3481080 h 3553460"/>
              <a:gd name="connsiteX7" fmla="*/ 1327414 w 1348614"/>
              <a:gd name="connsiteY7" fmla="*/ 3532260 h 3553460"/>
              <a:gd name="connsiteX8" fmla="*/ 1276234 w 1348614"/>
              <a:gd name="connsiteY8" fmla="*/ 3553460 h 3553460"/>
              <a:gd name="connsiteX9" fmla="*/ 72380 w 1348614"/>
              <a:gd name="connsiteY9" fmla="*/ 3553460 h 3553460"/>
              <a:gd name="connsiteX10" fmla="*/ 21200 w 1348614"/>
              <a:gd name="connsiteY10" fmla="*/ 3532260 h 3553460"/>
              <a:gd name="connsiteX11" fmla="*/ 0 w 1348614"/>
              <a:gd name="connsiteY11" fmla="*/ 3481080 h 3553460"/>
              <a:gd name="connsiteX12" fmla="*/ 0 w 1348614"/>
              <a:gd name="connsiteY12" fmla="*/ 72380 h 355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8614" h="3553460">
                <a:moveTo>
                  <a:pt x="0" y="72380"/>
                </a:moveTo>
                <a:cubicBezTo>
                  <a:pt x="0" y="53184"/>
                  <a:pt x="7626" y="34773"/>
                  <a:pt x="21200" y="21200"/>
                </a:cubicBezTo>
                <a:cubicBezTo>
                  <a:pt x="34774" y="7626"/>
                  <a:pt x="53184" y="0"/>
                  <a:pt x="72380" y="0"/>
                </a:cubicBezTo>
                <a:lnTo>
                  <a:pt x="1276234" y="0"/>
                </a:lnTo>
                <a:cubicBezTo>
                  <a:pt x="1295430" y="0"/>
                  <a:pt x="1313841" y="7626"/>
                  <a:pt x="1327414" y="21200"/>
                </a:cubicBezTo>
                <a:cubicBezTo>
                  <a:pt x="1340988" y="34774"/>
                  <a:pt x="1348614" y="53184"/>
                  <a:pt x="1348614" y="72380"/>
                </a:cubicBezTo>
                <a:lnTo>
                  <a:pt x="1348614" y="3481080"/>
                </a:lnTo>
                <a:cubicBezTo>
                  <a:pt x="1348614" y="3500276"/>
                  <a:pt x="1340988" y="3518687"/>
                  <a:pt x="1327414" y="3532260"/>
                </a:cubicBezTo>
                <a:cubicBezTo>
                  <a:pt x="1313840" y="3545834"/>
                  <a:pt x="1295430" y="3553460"/>
                  <a:pt x="1276234" y="3553460"/>
                </a:cubicBezTo>
                <a:lnTo>
                  <a:pt x="72380" y="3553460"/>
                </a:lnTo>
                <a:cubicBezTo>
                  <a:pt x="53184" y="3553460"/>
                  <a:pt x="34773" y="3545834"/>
                  <a:pt x="21200" y="3532260"/>
                </a:cubicBezTo>
                <a:cubicBezTo>
                  <a:pt x="7626" y="3518686"/>
                  <a:pt x="0" y="3500276"/>
                  <a:pt x="0" y="3481080"/>
                </a:cubicBezTo>
                <a:lnTo>
                  <a:pt x="0" y="72380"/>
                </a:lnTo>
                <a:close/>
              </a:path>
            </a:pathLst>
          </a:cu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6" name="圆角矩形 5"/>
          <p:cNvSpPr/>
          <p:nvPr/>
        </p:nvSpPr>
        <p:spPr bwMode="auto">
          <a:xfrm>
            <a:off x="6891019" y="897890"/>
            <a:ext cx="1498601" cy="1832610"/>
          </a:xfrm>
          <a:prstGeom prst="roundRect">
            <a:avLst>
              <a:gd name="adj" fmla="val 6185"/>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smtClean="0">
              <a:solidFill>
                <a:sysClr val="windowText" lastClr="000000"/>
              </a:solidFill>
              <a:latin typeface="Arial" panose="020B0604020202020204" pitchFamily="34" charset="0"/>
              <a:ea typeface="宋体" panose="02010600030101010101" pitchFamily="2" charset="-122"/>
            </a:endParaRPr>
          </a:p>
        </p:txBody>
      </p:sp>
      <p:sp>
        <p:nvSpPr>
          <p:cNvPr id="10" name="TextBox 9"/>
          <p:cNvSpPr txBox="1"/>
          <p:nvPr/>
        </p:nvSpPr>
        <p:spPr>
          <a:xfrm>
            <a:off x="7573184" y="1128949"/>
            <a:ext cx="838979"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公共服务器</a:t>
            </a:r>
            <a:endParaRPr lang="zh-CN" altLang="en-US" sz="1000" kern="0" dirty="0">
              <a:solidFill>
                <a:sysClr val="windowText" lastClr="000000"/>
              </a:solidFill>
            </a:endParaRPr>
          </a:p>
        </p:txBody>
      </p:sp>
      <p:sp>
        <p:nvSpPr>
          <p:cNvPr id="13" name="TextBox 12"/>
          <p:cNvSpPr txBox="1"/>
          <p:nvPr/>
        </p:nvSpPr>
        <p:spPr>
          <a:xfrm>
            <a:off x="6885831" y="1125139"/>
            <a:ext cx="731521"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Controller</a:t>
            </a:r>
            <a:endParaRPr lang="zh-CN" altLang="en-US" sz="1000" kern="0" dirty="0">
              <a:solidFill>
                <a:sysClr val="windowText" lastClr="000000"/>
              </a:solidFill>
            </a:endParaRPr>
          </a:p>
        </p:txBody>
      </p:sp>
      <p:cxnSp>
        <p:nvCxnSpPr>
          <p:cNvPr id="19" name="直接连接符 18"/>
          <p:cNvCxnSpPr>
            <a:stCxn id="53" idx="3"/>
            <a:endCxn id="55" idx="1"/>
          </p:cNvCxnSpPr>
          <p:nvPr/>
        </p:nvCxnSpPr>
        <p:spPr bwMode="auto">
          <a:xfrm>
            <a:off x="5758160" y="1591571"/>
            <a:ext cx="327725" cy="7936"/>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27"/>
          <p:cNvCxnSpPr>
            <a:stCxn id="59" idx="1"/>
            <a:endCxn id="52" idx="3"/>
          </p:cNvCxnSpPr>
          <p:nvPr/>
        </p:nvCxnSpPr>
        <p:spPr bwMode="auto">
          <a:xfrm flipH="1">
            <a:off x="5752927" y="3059506"/>
            <a:ext cx="332958" cy="1427"/>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6" name="TextBox 35"/>
          <p:cNvSpPr txBox="1"/>
          <p:nvPr/>
        </p:nvSpPr>
        <p:spPr>
          <a:xfrm>
            <a:off x="6899713" y="2397059"/>
            <a:ext cx="560117"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DC</a:t>
            </a:r>
            <a:endParaRPr lang="zh-CN" altLang="en-US" sz="1400" b="1" kern="0" dirty="0">
              <a:solidFill>
                <a:prstClr val="black"/>
              </a:solidFill>
            </a:endParaRPr>
          </a:p>
        </p:txBody>
      </p:sp>
      <p:sp>
        <p:nvSpPr>
          <p:cNvPr id="38" name="TextBox 37"/>
          <p:cNvSpPr txBox="1"/>
          <p:nvPr/>
        </p:nvSpPr>
        <p:spPr>
          <a:xfrm>
            <a:off x="3434080" y="4141986"/>
            <a:ext cx="923295" cy="307777"/>
          </a:xfrm>
          <a:prstGeom prst="rect">
            <a:avLst/>
          </a:prstGeom>
          <a:noFill/>
        </p:spPr>
        <p:txBody>
          <a:bodyPr wrap="square" rtlCol="0">
            <a:spAutoFit/>
          </a:bodyPr>
          <a:lstStyle/>
          <a:p>
            <a:pPr algn="ctr" fontAlgn="auto">
              <a:spcBef>
                <a:spcPts val="0"/>
              </a:spcBef>
              <a:spcAft>
                <a:spcPts val="0"/>
              </a:spcAft>
              <a:defRPr/>
            </a:pPr>
            <a:r>
              <a:rPr lang="zh-CN" altLang="en-US" sz="1400" b="1" kern="0" dirty="0" smtClean="0">
                <a:solidFill>
                  <a:prstClr val="black"/>
                </a:solidFill>
              </a:rPr>
              <a:t>南京分支</a:t>
            </a:r>
            <a:endParaRPr lang="zh-CN" altLang="en-US" sz="1400" b="1" kern="0" dirty="0">
              <a:solidFill>
                <a:prstClr val="black"/>
              </a:solidFill>
            </a:endParaRPr>
          </a:p>
        </p:txBody>
      </p:sp>
      <p:sp>
        <p:nvSpPr>
          <p:cNvPr id="45" name="TextBox 44"/>
          <p:cNvSpPr txBox="1"/>
          <p:nvPr/>
        </p:nvSpPr>
        <p:spPr>
          <a:xfrm>
            <a:off x="7572257" y="1997952"/>
            <a:ext cx="652264" cy="400110"/>
          </a:xfrm>
          <a:prstGeom prst="rect">
            <a:avLst/>
          </a:prstGeom>
          <a:noFill/>
        </p:spPr>
        <p:txBody>
          <a:bodyPr wrap="square" rtlCol="0">
            <a:spAutoFit/>
          </a:bodyPr>
          <a:lstStyle/>
          <a:p>
            <a:pPr algn="ctr" fontAlgn="auto">
              <a:spcBef>
                <a:spcPts val="0"/>
              </a:spcBef>
              <a:spcAft>
                <a:spcPts val="0"/>
              </a:spcAft>
              <a:defRPr/>
            </a:pPr>
            <a:r>
              <a:rPr lang="en-US" altLang="zh-CN" sz="1000" b="1" kern="0" dirty="0" smtClean="0">
                <a:solidFill>
                  <a:sysClr val="windowText" lastClr="000000"/>
                </a:solidFill>
              </a:rPr>
              <a:t>DC</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sp>
        <p:nvSpPr>
          <p:cNvPr id="46" name="TextBox 45"/>
          <p:cNvSpPr txBox="1"/>
          <p:nvPr/>
        </p:nvSpPr>
        <p:spPr>
          <a:xfrm>
            <a:off x="3950017" y="2401703"/>
            <a:ext cx="878400"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分支互联网边界防火墙</a:t>
            </a:r>
            <a:endParaRPr lang="zh-CN" altLang="en-US" sz="1000" b="1" kern="0" dirty="0">
              <a:solidFill>
                <a:sysClr val="windowText" lastClr="000000"/>
              </a:solidFill>
            </a:endParaRPr>
          </a:p>
        </p:txBody>
      </p:sp>
      <p:sp>
        <p:nvSpPr>
          <p:cNvPr id="49" name="TextBox 48"/>
          <p:cNvSpPr txBox="1"/>
          <p:nvPr/>
        </p:nvSpPr>
        <p:spPr>
          <a:xfrm>
            <a:off x="3991482" y="3754279"/>
            <a:ext cx="681165" cy="246221"/>
          </a:xfrm>
          <a:prstGeom prst="rect">
            <a:avLst/>
          </a:prstGeom>
          <a:noFill/>
        </p:spPr>
        <p:txBody>
          <a:bodyPr wrap="square" rtlCol="0">
            <a:spAutoFit/>
          </a:bodyPr>
          <a:lstStyle/>
          <a:p>
            <a:pPr fontAlgn="auto">
              <a:spcBef>
                <a:spcPts val="0"/>
              </a:spcBef>
              <a:spcAft>
                <a:spcPts val="0"/>
              </a:spcAft>
              <a:defRPr/>
            </a:pPr>
            <a:r>
              <a:rPr lang="en-US" altLang="zh-CN" sz="1000" b="1" kern="0" dirty="0" err="1" smtClean="0">
                <a:solidFill>
                  <a:sysClr val="windowText" lastClr="000000"/>
                </a:solidFill>
              </a:rPr>
              <a:t>SVN_nj</a:t>
            </a:r>
            <a:endParaRPr lang="zh-CN" altLang="en-US" sz="1000" b="1" kern="0" dirty="0">
              <a:solidFill>
                <a:sysClr val="windowText" lastClr="000000"/>
              </a:solidFill>
            </a:endParaRPr>
          </a:p>
        </p:txBody>
      </p:sp>
      <p:sp>
        <p:nvSpPr>
          <p:cNvPr id="50" name="TextBox 49"/>
          <p:cNvSpPr txBox="1"/>
          <p:nvPr/>
        </p:nvSpPr>
        <p:spPr>
          <a:xfrm>
            <a:off x="4900930" y="4211479"/>
            <a:ext cx="933450" cy="246221"/>
          </a:xfrm>
          <a:prstGeom prst="rect">
            <a:avLst/>
          </a:prstGeom>
          <a:noFill/>
        </p:spPr>
        <p:txBody>
          <a:bodyPr wrap="square" rtlCol="0">
            <a:spAutoFit/>
          </a:bodyPr>
          <a:lstStyle/>
          <a:p>
            <a:pPr algn="ctr" fontAlgn="auto">
              <a:spcBef>
                <a:spcPts val="0"/>
              </a:spcBef>
              <a:spcAft>
                <a:spcPts val="0"/>
              </a:spcAft>
              <a:defRPr/>
            </a:pPr>
            <a:r>
              <a:rPr lang="en-US" altLang="zh-CN" sz="1000" b="1" kern="0" dirty="0" smtClean="0">
                <a:solidFill>
                  <a:sysClr val="windowText" lastClr="000000"/>
                </a:solidFill>
              </a:rPr>
              <a:t>VIP</a:t>
            </a:r>
            <a:r>
              <a:rPr lang="zh-CN" altLang="en-US" sz="1000" b="1" kern="0" dirty="0" smtClean="0">
                <a:solidFill>
                  <a:sysClr val="windowText" lastClr="000000"/>
                </a:solidFill>
              </a:rPr>
              <a:t>南京出差</a:t>
            </a:r>
            <a:endParaRPr lang="zh-CN" altLang="en-US" sz="1000" b="1" kern="0" dirty="0">
              <a:solidFill>
                <a:sysClr val="windowText" lastClr="000000"/>
              </a:solidFill>
            </a:endParaRPr>
          </a:p>
        </p:txBody>
      </p:sp>
      <p:pic>
        <p:nvPicPr>
          <p:cNvPr id="52" name="Picture 227" descr="图片767"/>
          <p:cNvPicPr>
            <a:picLocks noChangeAspect="1" noChangeArrowheads="1"/>
          </p:cNvPicPr>
          <p:nvPr/>
        </p:nvPicPr>
        <p:blipFill>
          <a:blip r:embed="rId1" cstate="print"/>
          <a:srcRect/>
          <a:stretch>
            <a:fillRect/>
          </a:stretch>
        </p:blipFill>
        <p:spPr bwMode="auto">
          <a:xfrm>
            <a:off x="4887437" y="2803990"/>
            <a:ext cx="865490" cy="513885"/>
          </a:xfrm>
          <a:prstGeom prst="rect">
            <a:avLst/>
          </a:prstGeom>
          <a:noFill/>
        </p:spPr>
      </p:pic>
      <p:pic>
        <p:nvPicPr>
          <p:cNvPr id="53" name="Picture 228" descr="图片768"/>
          <p:cNvPicPr>
            <a:picLocks noChangeAspect="1" noChangeArrowheads="1"/>
          </p:cNvPicPr>
          <p:nvPr/>
        </p:nvPicPr>
        <p:blipFill>
          <a:blip r:embed="rId2" cstate="print"/>
          <a:srcRect/>
          <a:stretch>
            <a:fillRect/>
          </a:stretch>
        </p:blipFill>
        <p:spPr bwMode="auto">
          <a:xfrm>
            <a:off x="4881860" y="1332958"/>
            <a:ext cx="876300" cy="517225"/>
          </a:xfrm>
          <a:prstGeom prst="rect">
            <a:avLst/>
          </a:prstGeom>
          <a:noFill/>
        </p:spPr>
      </p:pic>
      <p:pic>
        <p:nvPicPr>
          <p:cNvPr id="55" name="Picture 465" descr="图片156"/>
          <p:cNvPicPr>
            <a:picLocks noChangeAspect="1" noChangeArrowheads="1"/>
          </p:cNvPicPr>
          <p:nvPr/>
        </p:nvPicPr>
        <p:blipFill>
          <a:blip r:embed="rId3" cstate="print"/>
          <a:srcRect/>
          <a:stretch>
            <a:fillRect/>
          </a:stretch>
        </p:blipFill>
        <p:spPr bwMode="auto">
          <a:xfrm>
            <a:off x="6085885" y="1406504"/>
            <a:ext cx="373351" cy="386006"/>
          </a:xfrm>
          <a:prstGeom prst="rect">
            <a:avLst/>
          </a:prstGeom>
          <a:noFill/>
        </p:spPr>
      </p:pic>
      <p:pic>
        <p:nvPicPr>
          <p:cNvPr id="57" name="Picture 465" descr="图片156"/>
          <p:cNvPicPr>
            <a:picLocks noChangeAspect="1" noChangeArrowheads="1"/>
          </p:cNvPicPr>
          <p:nvPr/>
        </p:nvPicPr>
        <p:blipFill>
          <a:blip r:embed="rId3" cstate="print"/>
          <a:srcRect/>
          <a:stretch>
            <a:fillRect/>
          </a:stretch>
        </p:blipFill>
        <p:spPr bwMode="auto">
          <a:xfrm>
            <a:off x="4223383" y="2868956"/>
            <a:ext cx="373351" cy="386006"/>
          </a:xfrm>
          <a:prstGeom prst="rect">
            <a:avLst/>
          </a:prstGeom>
          <a:noFill/>
        </p:spPr>
      </p:pic>
      <p:pic>
        <p:nvPicPr>
          <p:cNvPr id="59" name="Picture 465" descr="图片156"/>
          <p:cNvPicPr>
            <a:picLocks noChangeAspect="1" noChangeArrowheads="1"/>
          </p:cNvPicPr>
          <p:nvPr/>
        </p:nvPicPr>
        <p:blipFill>
          <a:blip r:embed="rId3" cstate="print"/>
          <a:srcRect/>
          <a:stretch>
            <a:fillRect/>
          </a:stretch>
        </p:blipFill>
        <p:spPr bwMode="auto">
          <a:xfrm>
            <a:off x="6085885" y="2866503"/>
            <a:ext cx="373351" cy="386006"/>
          </a:xfrm>
          <a:prstGeom prst="rect">
            <a:avLst/>
          </a:prstGeom>
          <a:noFill/>
        </p:spPr>
      </p:pic>
      <p:pic>
        <p:nvPicPr>
          <p:cNvPr id="60" name="Picture 465" descr="图片156"/>
          <p:cNvPicPr>
            <a:picLocks noChangeAspect="1" noChangeArrowheads="1"/>
          </p:cNvPicPr>
          <p:nvPr/>
        </p:nvPicPr>
        <p:blipFill>
          <a:blip r:embed="rId3" cstate="print"/>
          <a:srcRect/>
          <a:stretch>
            <a:fillRect/>
          </a:stretch>
        </p:blipFill>
        <p:spPr bwMode="auto">
          <a:xfrm>
            <a:off x="7249522" y="1971683"/>
            <a:ext cx="373351" cy="386006"/>
          </a:xfrm>
          <a:prstGeom prst="rect">
            <a:avLst/>
          </a:prstGeom>
          <a:noFill/>
        </p:spPr>
      </p:pic>
      <p:pic>
        <p:nvPicPr>
          <p:cNvPr id="64" name="Picture 727" descr="图片327"/>
          <p:cNvPicPr>
            <a:picLocks noChangeAspect="1" noChangeArrowheads="1"/>
          </p:cNvPicPr>
          <p:nvPr/>
        </p:nvPicPr>
        <p:blipFill>
          <a:blip r:embed="rId4" cstate="print"/>
          <a:srcRect/>
          <a:stretch>
            <a:fillRect/>
          </a:stretch>
        </p:blipFill>
        <p:spPr bwMode="auto">
          <a:xfrm>
            <a:off x="5021034" y="3666728"/>
            <a:ext cx="597312" cy="546631"/>
          </a:xfrm>
          <a:prstGeom prst="rect">
            <a:avLst/>
          </a:prstGeom>
          <a:noFill/>
        </p:spPr>
      </p:pic>
      <p:pic>
        <p:nvPicPr>
          <p:cNvPr id="67" name="Picture 2355" descr="图片221"/>
          <p:cNvPicPr>
            <a:picLocks noChangeAspect="1" noChangeArrowheads="1"/>
          </p:cNvPicPr>
          <p:nvPr/>
        </p:nvPicPr>
        <p:blipFill>
          <a:blip r:embed="rId5" cstate="print"/>
          <a:srcRect/>
          <a:stretch>
            <a:fillRect/>
          </a:stretch>
        </p:blipFill>
        <p:spPr bwMode="auto">
          <a:xfrm>
            <a:off x="7055268" y="1382785"/>
            <a:ext cx="379828" cy="493499"/>
          </a:xfrm>
          <a:prstGeom prst="rect">
            <a:avLst/>
          </a:prstGeom>
          <a:noFill/>
        </p:spPr>
      </p:pic>
      <p:pic>
        <p:nvPicPr>
          <p:cNvPr id="69" name="Picture 2355" descr="图片221"/>
          <p:cNvPicPr>
            <a:picLocks noChangeAspect="1" noChangeArrowheads="1"/>
          </p:cNvPicPr>
          <p:nvPr/>
        </p:nvPicPr>
        <p:blipFill>
          <a:blip r:embed="rId5" cstate="print"/>
          <a:srcRect/>
          <a:stretch>
            <a:fillRect/>
          </a:stretch>
        </p:blipFill>
        <p:spPr bwMode="auto">
          <a:xfrm>
            <a:off x="7749682" y="1401835"/>
            <a:ext cx="379828" cy="493499"/>
          </a:xfrm>
          <a:prstGeom prst="rect">
            <a:avLst/>
          </a:prstGeom>
          <a:noFill/>
        </p:spPr>
      </p:pic>
      <p:sp>
        <p:nvSpPr>
          <p:cNvPr id="70" name="TextBox 69"/>
          <p:cNvSpPr txBox="1"/>
          <p:nvPr/>
        </p:nvSpPr>
        <p:spPr>
          <a:xfrm>
            <a:off x="5916553" y="976283"/>
            <a:ext cx="837150"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园区</a:t>
            </a:r>
            <a:r>
              <a:rPr lang="en-US" altLang="zh-CN" sz="1000" b="1" kern="0" dirty="0" smtClean="0">
                <a:solidFill>
                  <a:sysClr val="windowText" lastClr="000000"/>
                </a:solidFill>
              </a:rPr>
              <a:t>WAN</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cxnSp>
        <p:nvCxnSpPr>
          <p:cNvPr id="109" name="肘形连接符 1619"/>
          <p:cNvCxnSpPr>
            <a:stCxn id="97" idx="0"/>
            <a:endCxn id="55" idx="2"/>
          </p:cNvCxnSpPr>
          <p:nvPr/>
        </p:nvCxnSpPr>
        <p:spPr bwMode="auto">
          <a:xfrm rot="5400000" flipH="1" flipV="1">
            <a:off x="6177368" y="1887703"/>
            <a:ext cx="190385" cy="1"/>
          </a:xfrm>
          <a:prstGeom prst="bentConnector3">
            <a:avLst>
              <a:gd name="adj1" fmla="val 50000"/>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2" name="肘形连接符 1553"/>
          <p:cNvCxnSpPr>
            <a:stCxn id="60" idx="1"/>
            <a:endCxn id="97" idx="3"/>
          </p:cNvCxnSpPr>
          <p:nvPr/>
        </p:nvCxnSpPr>
        <p:spPr bwMode="auto">
          <a:xfrm rot="10800000" flipV="1">
            <a:off x="6447978" y="2164686"/>
            <a:ext cx="801544" cy="254"/>
          </a:xfrm>
          <a:prstGeom prst="bentConnector3">
            <a:avLst>
              <a:gd name="adj1" fmla="val 50000"/>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肘形连接符 1619"/>
          <p:cNvCxnSpPr>
            <a:stCxn id="57" idx="3"/>
            <a:endCxn id="52" idx="1"/>
          </p:cNvCxnSpPr>
          <p:nvPr/>
        </p:nvCxnSpPr>
        <p:spPr bwMode="auto">
          <a:xfrm flipV="1">
            <a:off x="4596734" y="3060933"/>
            <a:ext cx="290703" cy="1026"/>
          </a:xfrm>
          <a:prstGeom prst="bentConnector3">
            <a:avLst>
              <a:gd name="adj1" fmla="val 50000"/>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30" name="Picture 2356" descr="图片222"/>
          <p:cNvPicPr>
            <a:picLocks noChangeAspect="1" noChangeArrowheads="1"/>
          </p:cNvPicPr>
          <p:nvPr/>
        </p:nvPicPr>
        <p:blipFill>
          <a:blip r:embed="rId6" cstate="print"/>
          <a:srcRect/>
          <a:stretch>
            <a:fillRect/>
          </a:stretch>
        </p:blipFill>
        <p:spPr bwMode="auto">
          <a:xfrm>
            <a:off x="3571858" y="3680685"/>
            <a:ext cx="381000" cy="394189"/>
          </a:xfrm>
          <a:prstGeom prst="rect">
            <a:avLst/>
          </a:prstGeom>
          <a:noFill/>
          <a:ln w="9525">
            <a:noFill/>
            <a:miter lim="800000"/>
            <a:headEnd/>
            <a:tailEnd/>
          </a:ln>
        </p:spPr>
      </p:pic>
      <p:pic>
        <p:nvPicPr>
          <p:cNvPr id="138" name="Picture 460" descr="图片239"/>
          <p:cNvPicPr>
            <a:picLocks noChangeAspect="1" noChangeArrowheads="1"/>
          </p:cNvPicPr>
          <p:nvPr/>
        </p:nvPicPr>
        <p:blipFill>
          <a:blip r:embed="rId7" cstate="print"/>
          <a:srcRect/>
          <a:stretch>
            <a:fillRect/>
          </a:stretch>
        </p:blipFill>
        <p:spPr bwMode="auto">
          <a:xfrm>
            <a:off x="3586281" y="2879915"/>
            <a:ext cx="350837" cy="364089"/>
          </a:xfrm>
          <a:prstGeom prst="rect">
            <a:avLst/>
          </a:prstGeom>
          <a:noFill/>
        </p:spPr>
      </p:pic>
      <p:cxnSp>
        <p:nvCxnSpPr>
          <p:cNvPr id="139" name="肘形连接符 1619"/>
          <p:cNvCxnSpPr>
            <a:stCxn id="138" idx="3"/>
            <a:endCxn id="57" idx="1"/>
          </p:cNvCxnSpPr>
          <p:nvPr/>
        </p:nvCxnSpPr>
        <p:spPr bwMode="auto">
          <a:xfrm flipV="1">
            <a:off x="3937118" y="3061959"/>
            <a:ext cx="286265" cy="1"/>
          </a:xfrm>
          <a:prstGeom prst="bentConnector3">
            <a:avLst>
              <a:gd name="adj1" fmla="val 50000"/>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2" name="肘形连接符 1619"/>
          <p:cNvCxnSpPr>
            <a:stCxn id="146" idx="3"/>
            <a:endCxn id="53" idx="1"/>
          </p:cNvCxnSpPr>
          <p:nvPr/>
        </p:nvCxnSpPr>
        <p:spPr bwMode="auto">
          <a:xfrm>
            <a:off x="3949168" y="1591570"/>
            <a:ext cx="932692" cy="1"/>
          </a:xfrm>
          <a:prstGeom prst="bentConnector3">
            <a:avLst>
              <a:gd name="adj1" fmla="val 50000"/>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46" name="Picture 465" descr="图片156"/>
          <p:cNvPicPr>
            <a:picLocks noChangeAspect="1" noChangeArrowheads="1"/>
          </p:cNvPicPr>
          <p:nvPr/>
        </p:nvPicPr>
        <p:blipFill>
          <a:blip r:embed="rId3" cstate="print"/>
          <a:srcRect/>
          <a:stretch>
            <a:fillRect/>
          </a:stretch>
        </p:blipFill>
        <p:spPr bwMode="auto">
          <a:xfrm>
            <a:off x="3575817" y="1398567"/>
            <a:ext cx="373351" cy="386006"/>
          </a:xfrm>
          <a:prstGeom prst="rect">
            <a:avLst/>
          </a:prstGeom>
          <a:noFill/>
        </p:spPr>
      </p:pic>
      <p:cxnSp>
        <p:nvCxnSpPr>
          <p:cNvPr id="148" name="肘形连接符 1619"/>
          <p:cNvCxnSpPr>
            <a:stCxn id="146" idx="2"/>
            <a:endCxn id="138" idx="0"/>
          </p:cNvCxnSpPr>
          <p:nvPr/>
        </p:nvCxnSpPr>
        <p:spPr bwMode="auto">
          <a:xfrm rot="5400000">
            <a:off x="3214426" y="2331848"/>
            <a:ext cx="1095342" cy="793"/>
          </a:xfrm>
          <a:prstGeom prst="bentConnector3">
            <a:avLst>
              <a:gd name="adj1" fmla="val 50000"/>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4" name="肘形连接符 1619"/>
          <p:cNvCxnSpPr>
            <a:stCxn id="130" idx="0"/>
            <a:endCxn id="138" idx="2"/>
          </p:cNvCxnSpPr>
          <p:nvPr/>
        </p:nvCxnSpPr>
        <p:spPr bwMode="auto">
          <a:xfrm rot="16200000" flipV="1">
            <a:off x="3543689" y="3462016"/>
            <a:ext cx="436681" cy="658"/>
          </a:xfrm>
          <a:prstGeom prst="bentConnector3">
            <a:avLst>
              <a:gd name="adj1" fmla="val 50000"/>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7" name="肘形连接符 1619"/>
          <p:cNvCxnSpPr>
            <a:stCxn id="64" idx="0"/>
            <a:endCxn id="52" idx="2"/>
          </p:cNvCxnSpPr>
          <p:nvPr/>
        </p:nvCxnSpPr>
        <p:spPr bwMode="auto">
          <a:xfrm rot="5400000" flipH="1" flipV="1">
            <a:off x="5145510" y="3492056"/>
            <a:ext cx="348853" cy="492"/>
          </a:xfrm>
          <a:prstGeom prst="bentConnector3">
            <a:avLst>
              <a:gd name="adj1" fmla="val 50000"/>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180"/>
          <p:cNvSpPr txBox="1"/>
          <p:nvPr/>
        </p:nvSpPr>
        <p:spPr>
          <a:xfrm>
            <a:off x="6027420" y="4129910"/>
            <a:ext cx="923295" cy="307777"/>
          </a:xfrm>
          <a:prstGeom prst="rect">
            <a:avLst/>
          </a:prstGeom>
          <a:noFill/>
        </p:spPr>
        <p:txBody>
          <a:bodyPr wrap="square" rtlCol="0">
            <a:spAutoFit/>
          </a:bodyPr>
          <a:lstStyle/>
          <a:p>
            <a:pPr algn="ctr" fontAlgn="auto">
              <a:spcBef>
                <a:spcPts val="0"/>
              </a:spcBef>
              <a:spcAft>
                <a:spcPts val="0"/>
              </a:spcAft>
              <a:defRPr/>
            </a:pPr>
            <a:r>
              <a:rPr lang="zh-CN" altLang="en-US" sz="1400" b="1" kern="0" dirty="0" smtClean="0">
                <a:solidFill>
                  <a:prstClr val="black"/>
                </a:solidFill>
              </a:rPr>
              <a:t>深圳分支</a:t>
            </a:r>
            <a:endParaRPr lang="zh-CN" altLang="en-US" sz="1400" b="1" kern="0" dirty="0">
              <a:solidFill>
                <a:prstClr val="black"/>
              </a:solidFill>
            </a:endParaRPr>
          </a:p>
        </p:txBody>
      </p:sp>
      <p:sp>
        <p:nvSpPr>
          <p:cNvPr id="48" name="TextBox 47"/>
          <p:cNvSpPr txBox="1"/>
          <p:nvPr/>
        </p:nvSpPr>
        <p:spPr>
          <a:xfrm>
            <a:off x="7335392" y="3755074"/>
            <a:ext cx="804228" cy="246221"/>
          </a:xfrm>
          <a:prstGeom prst="rect">
            <a:avLst/>
          </a:prstGeom>
          <a:noFill/>
        </p:spPr>
        <p:txBody>
          <a:bodyPr wrap="square" rtlCol="0">
            <a:spAutoFit/>
          </a:bodyPr>
          <a:lstStyle/>
          <a:p>
            <a:pPr fontAlgn="auto">
              <a:spcBef>
                <a:spcPts val="0"/>
              </a:spcBef>
              <a:spcAft>
                <a:spcPts val="0"/>
              </a:spcAft>
              <a:defRPr/>
            </a:pPr>
            <a:r>
              <a:rPr lang="en-US" altLang="zh-CN" sz="1000" b="1" kern="0" dirty="0" err="1" smtClean="0">
                <a:solidFill>
                  <a:sysClr val="windowText" lastClr="000000"/>
                </a:solidFill>
              </a:rPr>
              <a:t>SVN_sz</a:t>
            </a:r>
            <a:endParaRPr lang="zh-CN" altLang="en-US" sz="1000" b="1" kern="0" dirty="0">
              <a:solidFill>
                <a:sysClr val="windowText" lastClr="000000"/>
              </a:solidFill>
            </a:endParaRPr>
          </a:p>
        </p:txBody>
      </p:sp>
      <p:sp>
        <p:nvSpPr>
          <p:cNvPr id="51" name="TextBox 50"/>
          <p:cNvSpPr txBox="1"/>
          <p:nvPr/>
        </p:nvSpPr>
        <p:spPr>
          <a:xfrm>
            <a:off x="3920906" y="1182615"/>
            <a:ext cx="837150"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分支</a:t>
            </a:r>
            <a:r>
              <a:rPr lang="en-US" altLang="zh-CN" sz="1000" b="1" kern="0" dirty="0" smtClean="0">
                <a:solidFill>
                  <a:sysClr val="windowText" lastClr="000000"/>
                </a:solidFill>
              </a:rPr>
              <a:t>WAN</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sp>
        <p:nvSpPr>
          <p:cNvPr id="56" name="矩形 55"/>
          <p:cNvSpPr/>
          <p:nvPr/>
        </p:nvSpPr>
        <p:spPr bwMode="auto">
          <a:xfrm>
            <a:off x="427038" y="1927860"/>
            <a:ext cx="2902902" cy="2726690"/>
          </a:xfrm>
          <a:prstGeom prst="rect">
            <a:avLst/>
          </a:prstGeom>
          <a:solidFill>
            <a:srgbClr val="92D050"/>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marL="88900" indent="-88900"/>
            <a:r>
              <a:rPr lang="zh-CN" altLang="en-US" sz="1000" b="1" dirty="0" smtClean="0">
                <a:solidFill>
                  <a:prstClr val="black"/>
                </a:solidFill>
                <a:latin typeface="华文细黑"/>
                <a:ea typeface="华文细黑"/>
              </a:rPr>
              <a:t>业务随行的解决之道：</a:t>
            </a:r>
            <a:endParaRPr lang="en-US" altLang="zh-CN" sz="1000" b="1" dirty="0" smtClean="0">
              <a:solidFill>
                <a:prstClr val="black"/>
              </a:solidFill>
              <a:latin typeface="华文细黑"/>
              <a:ea typeface="华文细黑"/>
            </a:endParaRPr>
          </a:p>
          <a:p>
            <a:pPr marL="228600" indent="-228600">
              <a:buFont typeface="+mj-lt"/>
              <a:buAutoNum type="arabicPeriod"/>
            </a:pPr>
            <a:r>
              <a:rPr lang="en-US" altLang="zh-CN" sz="900" b="1" dirty="0" smtClean="0">
                <a:solidFill>
                  <a:prstClr val="black"/>
                </a:solidFill>
                <a:latin typeface="华文细黑"/>
                <a:ea typeface="华文细黑"/>
              </a:rPr>
              <a:t>SSL VPN</a:t>
            </a:r>
            <a:r>
              <a:rPr lang="zh-CN" altLang="en-US" sz="900" b="1" dirty="0" smtClean="0">
                <a:solidFill>
                  <a:prstClr val="black"/>
                </a:solidFill>
                <a:latin typeface="华文细黑"/>
                <a:ea typeface="华文细黑"/>
              </a:rPr>
              <a:t>网关自动优选</a:t>
            </a:r>
            <a:r>
              <a:rPr lang="zh-CN" altLang="en-US" sz="900" dirty="0" smtClean="0">
                <a:solidFill>
                  <a:prstClr val="black"/>
                </a:solidFill>
                <a:latin typeface="华文细黑"/>
                <a:ea typeface="华文细黑"/>
              </a:rPr>
              <a:t>：终端上的</a:t>
            </a:r>
            <a:r>
              <a:rPr lang="en-US" altLang="zh-CN" sz="900" dirty="0" smtClean="0">
                <a:solidFill>
                  <a:prstClr val="black"/>
                </a:solidFill>
                <a:latin typeface="华文细黑"/>
                <a:ea typeface="华文细黑"/>
              </a:rPr>
              <a:t>SSL VPN</a:t>
            </a:r>
            <a:r>
              <a:rPr lang="zh-CN" altLang="en-US" sz="900" dirty="0" smtClean="0">
                <a:solidFill>
                  <a:prstClr val="black"/>
                </a:solidFill>
                <a:latin typeface="华文细黑"/>
                <a:ea typeface="华文细黑"/>
              </a:rPr>
              <a:t>客户端自动探测选择时延最短的</a:t>
            </a:r>
            <a:r>
              <a:rPr lang="en-US" altLang="zh-CN" sz="900" dirty="0" smtClean="0">
                <a:solidFill>
                  <a:prstClr val="black"/>
                </a:solidFill>
                <a:latin typeface="华文细黑"/>
                <a:ea typeface="华文细黑"/>
              </a:rPr>
              <a:t>VPN</a:t>
            </a:r>
            <a:r>
              <a:rPr lang="zh-CN" altLang="en-US" sz="900" dirty="0" smtClean="0">
                <a:solidFill>
                  <a:prstClr val="black"/>
                </a:solidFill>
                <a:latin typeface="华文细黑"/>
                <a:ea typeface="华文细黑"/>
              </a:rPr>
              <a:t>网关（</a:t>
            </a:r>
            <a:r>
              <a:rPr lang="en-US" altLang="zh-CN" sz="900" dirty="0" err="1" smtClean="0">
                <a:solidFill>
                  <a:prstClr val="black"/>
                </a:solidFill>
                <a:latin typeface="华文细黑"/>
                <a:ea typeface="华文细黑"/>
              </a:rPr>
              <a:t>SVN_nj</a:t>
            </a:r>
            <a:r>
              <a:rPr lang="zh-CN" altLang="en-US" sz="900" dirty="0" smtClean="0">
                <a:solidFill>
                  <a:prstClr val="black"/>
                </a:solidFill>
                <a:latin typeface="华文细黑"/>
                <a:ea typeface="华文细黑"/>
              </a:rPr>
              <a:t>）接入。</a:t>
            </a:r>
            <a:endParaRPr lang="en-US" altLang="zh-CN" sz="900" dirty="0" smtClean="0">
              <a:solidFill>
                <a:prstClr val="black"/>
              </a:solidFill>
              <a:latin typeface="华文细黑"/>
              <a:ea typeface="华文细黑"/>
            </a:endParaRPr>
          </a:p>
          <a:p>
            <a:pPr marL="228600" indent="-228600">
              <a:buFont typeface="+mj-lt"/>
              <a:buAutoNum type="arabicPeriod"/>
            </a:pPr>
            <a:r>
              <a:rPr lang="en-US" altLang="zh-CN" sz="900" b="1" dirty="0" smtClean="0">
                <a:solidFill>
                  <a:prstClr val="black"/>
                </a:solidFill>
                <a:latin typeface="华文细黑"/>
                <a:ea typeface="华文细黑"/>
              </a:rPr>
              <a:t>VIP</a:t>
            </a:r>
            <a:r>
              <a:rPr lang="zh-CN" altLang="en-US" sz="900" b="1" dirty="0" smtClean="0">
                <a:solidFill>
                  <a:prstClr val="black"/>
                </a:solidFill>
                <a:latin typeface="华文细黑"/>
                <a:ea typeface="华文细黑"/>
              </a:rPr>
              <a:t>优先接入</a:t>
            </a:r>
            <a:r>
              <a:rPr lang="zh-CN" altLang="en-US" sz="900" dirty="0" smtClean="0">
                <a:solidFill>
                  <a:prstClr val="black"/>
                </a:solidFill>
                <a:latin typeface="华文细黑"/>
                <a:ea typeface="华文细黑"/>
              </a:rPr>
              <a:t>：如果最优网关上用户数已满，该网关自动强制部分普通用户下线，为</a:t>
            </a:r>
            <a:r>
              <a:rPr lang="en-US" altLang="zh-CN" sz="900" dirty="0" smtClean="0">
                <a:solidFill>
                  <a:prstClr val="black"/>
                </a:solidFill>
                <a:latin typeface="华文细黑"/>
                <a:ea typeface="华文细黑"/>
              </a:rPr>
              <a:t>VIP</a:t>
            </a:r>
            <a:r>
              <a:rPr lang="zh-CN" altLang="en-US" sz="900" dirty="0" smtClean="0">
                <a:solidFill>
                  <a:prstClr val="black"/>
                </a:solidFill>
                <a:latin typeface="华文细黑"/>
                <a:ea typeface="华文细黑"/>
              </a:rPr>
              <a:t>用户释放资源，保证其正常接入。</a:t>
            </a:r>
            <a:endParaRPr lang="en-US" altLang="zh-CN" sz="900" dirty="0" smtClean="0">
              <a:solidFill>
                <a:prstClr val="black"/>
              </a:solidFill>
              <a:latin typeface="华文细黑"/>
              <a:ea typeface="华文细黑"/>
            </a:endParaRPr>
          </a:p>
          <a:p>
            <a:pPr marL="228600" indent="-228600">
              <a:buFont typeface="+mj-lt"/>
              <a:buAutoNum type="arabicPeriod"/>
            </a:pPr>
            <a:r>
              <a:rPr lang="en-US" altLang="zh-CN" sz="900" b="1" dirty="0" smtClean="0">
                <a:solidFill>
                  <a:prstClr val="black"/>
                </a:solidFill>
                <a:latin typeface="华文细黑"/>
                <a:ea typeface="华文细黑"/>
              </a:rPr>
              <a:t>VIP</a:t>
            </a:r>
            <a:r>
              <a:rPr lang="zh-CN" altLang="en-US" sz="900" b="1" dirty="0" smtClean="0">
                <a:solidFill>
                  <a:prstClr val="black"/>
                </a:solidFill>
                <a:latin typeface="华文细黑"/>
                <a:ea typeface="华文细黑"/>
              </a:rPr>
              <a:t>流量优先转发</a:t>
            </a:r>
            <a:r>
              <a:rPr lang="zh-CN" altLang="en-US" sz="900" dirty="0" smtClean="0">
                <a:solidFill>
                  <a:prstClr val="black"/>
                </a:solidFill>
                <a:latin typeface="华文细黑"/>
                <a:ea typeface="华文细黑"/>
              </a:rPr>
              <a:t>：</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en-US" altLang="zh-CN" sz="900" dirty="0" smtClean="0">
                <a:solidFill>
                  <a:prstClr val="black"/>
                </a:solidFill>
                <a:latin typeface="华文细黑"/>
                <a:ea typeface="华文细黑"/>
              </a:rPr>
              <a:t>VIP</a:t>
            </a:r>
            <a:r>
              <a:rPr lang="zh-CN" altLang="en-US" sz="900" dirty="0" smtClean="0">
                <a:solidFill>
                  <a:prstClr val="black"/>
                </a:solidFill>
                <a:latin typeface="华文细黑"/>
                <a:ea typeface="华文细黑"/>
              </a:rPr>
              <a:t>用户至数据中心的上行流量到达分支</a:t>
            </a:r>
            <a:r>
              <a:rPr lang="en-US" altLang="zh-CN" sz="900" dirty="0" smtClean="0">
                <a:solidFill>
                  <a:prstClr val="black"/>
                </a:solidFill>
                <a:latin typeface="华文细黑"/>
                <a:ea typeface="华文细黑"/>
              </a:rPr>
              <a:t>WAN</a:t>
            </a:r>
            <a:r>
              <a:rPr lang="zh-CN" altLang="en-US" sz="900" dirty="0" smtClean="0">
                <a:solidFill>
                  <a:prstClr val="black"/>
                </a:solidFill>
                <a:latin typeface="华文细黑"/>
                <a:ea typeface="华文细黑"/>
              </a:rPr>
              <a:t>边界时，防火墙识别该条流量为</a:t>
            </a:r>
            <a:r>
              <a:rPr lang="en-US" altLang="zh-CN" sz="900" dirty="0" smtClean="0">
                <a:solidFill>
                  <a:prstClr val="black"/>
                </a:solidFill>
                <a:latin typeface="华文细黑"/>
                <a:ea typeface="华文细黑"/>
              </a:rPr>
              <a:t>VIP</a:t>
            </a:r>
            <a:r>
              <a:rPr lang="zh-CN" altLang="en-US" sz="900" dirty="0" smtClean="0">
                <a:solidFill>
                  <a:prstClr val="black"/>
                </a:solidFill>
                <a:latin typeface="华文细黑"/>
                <a:ea typeface="华文细黑"/>
              </a:rPr>
              <a:t>用户发出，优先保证这些报文的发送。</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zh-CN" altLang="en-US" sz="900" dirty="0" smtClean="0">
                <a:solidFill>
                  <a:prstClr val="black"/>
                </a:solidFill>
                <a:latin typeface="华文细黑"/>
                <a:ea typeface="华文细黑"/>
              </a:rPr>
              <a:t>数据中心至</a:t>
            </a:r>
            <a:r>
              <a:rPr lang="en-US" altLang="zh-CN" sz="900" dirty="0" smtClean="0">
                <a:solidFill>
                  <a:prstClr val="black"/>
                </a:solidFill>
                <a:latin typeface="华文细黑"/>
                <a:ea typeface="华文细黑"/>
              </a:rPr>
              <a:t>VIP</a:t>
            </a:r>
            <a:r>
              <a:rPr lang="zh-CN" altLang="en-US" sz="900" dirty="0" smtClean="0">
                <a:solidFill>
                  <a:prstClr val="black"/>
                </a:solidFill>
                <a:latin typeface="华文细黑"/>
                <a:ea typeface="华文细黑"/>
              </a:rPr>
              <a:t>用户的下行流量达到园区</a:t>
            </a:r>
            <a:r>
              <a:rPr lang="en-US" altLang="zh-CN" sz="900" dirty="0" smtClean="0">
                <a:solidFill>
                  <a:prstClr val="black"/>
                </a:solidFill>
                <a:latin typeface="华文细黑"/>
                <a:ea typeface="华文细黑"/>
              </a:rPr>
              <a:t>WAN</a:t>
            </a:r>
            <a:r>
              <a:rPr lang="zh-CN" altLang="en-US" sz="900" dirty="0" smtClean="0">
                <a:solidFill>
                  <a:prstClr val="black"/>
                </a:solidFill>
                <a:latin typeface="华文细黑"/>
                <a:ea typeface="华文细黑"/>
              </a:rPr>
              <a:t>边界时，防火墙识别该条流量为发往</a:t>
            </a:r>
            <a:r>
              <a:rPr lang="en-US" altLang="zh-CN" sz="900" dirty="0" smtClean="0">
                <a:solidFill>
                  <a:prstClr val="black"/>
                </a:solidFill>
                <a:latin typeface="华文细黑"/>
                <a:ea typeface="华文细黑"/>
              </a:rPr>
              <a:t>VIP</a:t>
            </a:r>
            <a:r>
              <a:rPr lang="zh-CN" altLang="en-US" sz="900" dirty="0" smtClean="0">
                <a:solidFill>
                  <a:prstClr val="black"/>
                </a:solidFill>
                <a:latin typeface="华文细黑"/>
                <a:ea typeface="华文细黑"/>
              </a:rPr>
              <a:t>用户，优先保证这些报文的发送。</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zh-CN" altLang="en-US" sz="900" dirty="0" smtClean="0">
                <a:solidFill>
                  <a:prstClr val="black"/>
                </a:solidFill>
                <a:latin typeface="华文细黑"/>
                <a:ea typeface="华文细黑"/>
              </a:rPr>
              <a:t>下行流量达到</a:t>
            </a:r>
            <a:r>
              <a:rPr lang="en-US" altLang="zh-CN" sz="900" dirty="0" smtClean="0">
                <a:solidFill>
                  <a:prstClr val="black"/>
                </a:solidFill>
                <a:latin typeface="华文细黑"/>
                <a:ea typeface="华文细黑"/>
              </a:rPr>
              <a:t>SVN</a:t>
            </a:r>
            <a:r>
              <a:rPr lang="zh-CN" altLang="en-US" sz="900" dirty="0" smtClean="0">
                <a:solidFill>
                  <a:prstClr val="black"/>
                </a:solidFill>
                <a:latin typeface="华文细黑"/>
                <a:ea typeface="华文细黑"/>
              </a:rPr>
              <a:t>时，</a:t>
            </a:r>
            <a:r>
              <a:rPr lang="en-US" altLang="zh-CN" sz="900" dirty="0" smtClean="0">
                <a:solidFill>
                  <a:prstClr val="black"/>
                </a:solidFill>
                <a:latin typeface="华文细黑"/>
                <a:ea typeface="华文细黑"/>
              </a:rPr>
              <a:t>SVN</a:t>
            </a:r>
            <a:r>
              <a:rPr lang="zh-CN" altLang="en-US" sz="900" dirty="0" smtClean="0">
                <a:solidFill>
                  <a:prstClr val="black"/>
                </a:solidFill>
                <a:latin typeface="华文细黑"/>
                <a:ea typeface="华文细黑"/>
              </a:rPr>
              <a:t>识别该条流量为发往</a:t>
            </a:r>
            <a:r>
              <a:rPr lang="en-US" altLang="zh-CN" sz="900" dirty="0" smtClean="0">
                <a:solidFill>
                  <a:prstClr val="black"/>
                </a:solidFill>
                <a:latin typeface="华文细黑"/>
                <a:ea typeface="华文细黑"/>
              </a:rPr>
              <a:t>VIP</a:t>
            </a:r>
            <a:r>
              <a:rPr lang="zh-CN" altLang="en-US" sz="900" dirty="0" smtClean="0">
                <a:solidFill>
                  <a:prstClr val="black"/>
                </a:solidFill>
                <a:latin typeface="华文细黑"/>
                <a:ea typeface="华文细黑"/>
              </a:rPr>
              <a:t>用户，优先将其封装至加密隧道中，并在报文外层头部标记</a:t>
            </a:r>
            <a:r>
              <a:rPr lang="en-US" altLang="zh-CN" sz="900" dirty="0" smtClean="0">
                <a:solidFill>
                  <a:prstClr val="black"/>
                </a:solidFill>
                <a:latin typeface="华文细黑"/>
                <a:ea typeface="华文细黑"/>
              </a:rPr>
              <a:t>IP</a:t>
            </a:r>
            <a:r>
              <a:rPr lang="zh-CN" altLang="en-US" sz="900" dirty="0" smtClean="0">
                <a:solidFill>
                  <a:prstClr val="black"/>
                </a:solidFill>
                <a:latin typeface="华文细黑"/>
                <a:ea typeface="华文细黑"/>
              </a:rPr>
              <a:t>优先级为</a:t>
            </a:r>
            <a:r>
              <a:rPr lang="en-US" altLang="zh-CN" sz="900" dirty="0" smtClean="0">
                <a:solidFill>
                  <a:prstClr val="black"/>
                </a:solidFill>
                <a:latin typeface="华文细黑"/>
                <a:ea typeface="华文细黑"/>
              </a:rPr>
              <a:t>EF</a:t>
            </a:r>
            <a:r>
              <a:rPr lang="zh-CN" altLang="en-US" sz="900" dirty="0" smtClean="0">
                <a:solidFill>
                  <a:prstClr val="black"/>
                </a:solidFill>
                <a:latin typeface="华文细黑"/>
                <a:ea typeface="华文细黑"/>
              </a:rPr>
              <a:t>。</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zh-CN" altLang="en-US" sz="900" dirty="0" smtClean="0">
                <a:solidFill>
                  <a:prstClr val="black"/>
                </a:solidFill>
                <a:latin typeface="华文细黑"/>
                <a:ea typeface="华文细黑"/>
              </a:rPr>
              <a:t>加密后的下行流量达到分支互联网边界时，防火墙根据</a:t>
            </a:r>
            <a:r>
              <a:rPr lang="en-US" altLang="zh-CN" sz="900" dirty="0" err="1" smtClean="0">
                <a:solidFill>
                  <a:prstClr val="black"/>
                </a:solidFill>
                <a:latin typeface="华文细黑"/>
                <a:ea typeface="华文细黑"/>
              </a:rPr>
              <a:t>QoS</a:t>
            </a:r>
            <a:r>
              <a:rPr lang="zh-CN" altLang="en-US" sz="900" dirty="0" smtClean="0">
                <a:solidFill>
                  <a:prstClr val="black"/>
                </a:solidFill>
                <a:latin typeface="华文细黑"/>
                <a:ea typeface="华文细黑"/>
              </a:rPr>
              <a:t>配置优先保证这些报文的发送。</a:t>
            </a:r>
            <a:endParaRPr lang="en-US" altLang="zh-CN" sz="900" dirty="0" smtClean="0">
              <a:solidFill>
                <a:prstClr val="black"/>
              </a:solidFill>
              <a:latin typeface="华文细黑"/>
              <a:ea typeface="华文细黑"/>
            </a:endParaRPr>
          </a:p>
        </p:txBody>
      </p:sp>
      <p:pic>
        <p:nvPicPr>
          <p:cNvPr id="97" name="Picture 460" descr="图片239"/>
          <p:cNvPicPr>
            <a:picLocks noChangeAspect="1" noChangeArrowheads="1"/>
          </p:cNvPicPr>
          <p:nvPr/>
        </p:nvPicPr>
        <p:blipFill>
          <a:blip r:embed="rId7" cstate="print"/>
          <a:srcRect/>
          <a:stretch>
            <a:fillRect/>
          </a:stretch>
        </p:blipFill>
        <p:spPr bwMode="auto">
          <a:xfrm>
            <a:off x="6097141" y="1982895"/>
            <a:ext cx="350837" cy="364089"/>
          </a:xfrm>
          <a:prstGeom prst="rect">
            <a:avLst/>
          </a:prstGeom>
          <a:noFill/>
        </p:spPr>
      </p:pic>
      <p:sp>
        <p:nvSpPr>
          <p:cNvPr id="101" name="TextBox 100"/>
          <p:cNvSpPr txBox="1"/>
          <p:nvPr/>
        </p:nvSpPr>
        <p:spPr>
          <a:xfrm>
            <a:off x="5894070" y="2402710"/>
            <a:ext cx="923295" cy="307777"/>
          </a:xfrm>
          <a:prstGeom prst="rect">
            <a:avLst/>
          </a:prstGeom>
          <a:noFill/>
        </p:spPr>
        <p:txBody>
          <a:bodyPr wrap="square" rtlCol="0">
            <a:spAutoFit/>
          </a:bodyPr>
          <a:lstStyle/>
          <a:p>
            <a:pPr algn="ctr" fontAlgn="auto">
              <a:spcBef>
                <a:spcPts val="0"/>
              </a:spcBef>
              <a:spcAft>
                <a:spcPts val="0"/>
              </a:spcAft>
              <a:defRPr/>
            </a:pPr>
            <a:r>
              <a:rPr lang="zh-CN" altLang="en-US" sz="1400" b="1" kern="0" dirty="0" smtClean="0">
                <a:solidFill>
                  <a:prstClr val="black"/>
                </a:solidFill>
              </a:rPr>
              <a:t>北京园区</a:t>
            </a:r>
            <a:endParaRPr lang="zh-CN" altLang="en-US" sz="1400" b="1" kern="0" dirty="0">
              <a:solidFill>
                <a:prstClr val="black"/>
              </a:solidFill>
            </a:endParaRPr>
          </a:p>
        </p:txBody>
      </p:sp>
      <p:sp>
        <p:nvSpPr>
          <p:cNvPr id="104" name="TextBox 103"/>
          <p:cNvSpPr txBox="1"/>
          <p:nvPr/>
        </p:nvSpPr>
        <p:spPr>
          <a:xfrm>
            <a:off x="5997893" y="3287653"/>
            <a:ext cx="878400"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分支互联网边界防火墙</a:t>
            </a:r>
            <a:endParaRPr lang="zh-CN" altLang="en-US" sz="1000" b="1" kern="0" dirty="0">
              <a:solidFill>
                <a:sysClr val="windowText" lastClr="000000"/>
              </a:solidFill>
            </a:endParaRPr>
          </a:p>
        </p:txBody>
      </p:sp>
      <p:sp>
        <p:nvSpPr>
          <p:cNvPr id="105" name="任意多边形 104"/>
          <p:cNvSpPr/>
          <p:nvPr/>
        </p:nvSpPr>
        <p:spPr bwMode="auto">
          <a:xfrm>
            <a:off x="3805238" y="2796541"/>
            <a:ext cx="1465897" cy="830580"/>
          </a:xfrm>
          <a:custGeom>
            <a:avLst/>
            <a:gdLst>
              <a:gd name="connsiteX0" fmla="*/ 702310 w 703580"/>
              <a:gd name="connsiteY0" fmla="*/ 588010 h 595630"/>
              <a:gd name="connsiteX1" fmla="*/ 603250 w 703580"/>
              <a:gd name="connsiteY1" fmla="*/ 130810 h 595630"/>
              <a:gd name="connsiteX2" fmla="*/ 100330 w 703580"/>
              <a:gd name="connsiteY2" fmla="*/ 77470 h 595630"/>
              <a:gd name="connsiteX3" fmla="*/ 1270 w 703580"/>
              <a:gd name="connsiteY3" fmla="*/ 595630 h 595630"/>
              <a:gd name="connsiteX0-1" fmla="*/ 816610 w 817880"/>
              <a:gd name="connsiteY0-2" fmla="*/ 607060 h 614680"/>
              <a:gd name="connsiteX1-3" fmla="*/ 717550 w 817880"/>
              <a:gd name="connsiteY1-4" fmla="*/ 149860 h 614680"/>
              <a:gd name="connsiteX2-5" fmla="*/ 214630 w 817880"/>
              <a:gd name="connsiteY2-6" fmla="*/ 96520 h 614680"/>
              <a:gd name="connsiteX3-7" fmla="*/ 115570 w 817880"/>
              <a:gd name="connsiteY3-8" fmla="*/ 614680 h 614680"/>
              <a:gd name="connsiteX0-9" fmla="*/ 816610 w 909955"/>
              <a:gd name="connsiteY0-10" fmla="*/ 607060 h 614680"/>
              <a:gd name="connsiteX1-11" fmla="*/ 717550 w 909955"/>
              <a:gd name="connsiteY1-12" fmla="*/ 149860 h 614680"/>
              <a:gd name="connsiteX2-13" fmla="*/ 214630 w 909955"/>
              <a:gd name="connsiteY2-14" fmla="*/ 96520 h 614680"/>
              <a:gd name="connsiteX3-15" fmla="*/ 115570 w 909955"/>
              <a:gd name="connsiteY3-16" fmla="*/ 614680 h 614680"/>
              <a:gd name="connsiteX0-17" fmla="*/ 704956 w 814176"/>
              <a:gd name="connsiteY0-18" fmla="*/ 597535 h 605155"/>
              <a:gd name="connsiteX1-19" fmla="*/ 621771 w 814176"/>
              <a:gd name="connsiteY1-20" fmla="*/ 83185 h 605155"/>
              <a:gd name="connsiteX2-21" fmla="*/ 102976 w 814176"/>
              <a:gd name="connsiteY2-22" fmla="*/ 86995 h 605155"/>
              <a:gd name="connsiteX3-23" fmla="*/ 3916 w 814176"/>
              <a:gd name="connsiteY3-24" fmla="*/ 605155 h 605155"/>
              <a:gd name="connsiteX0-25" fmla="*/ 793856 w 794491"/>
              <a:gd name="connsiteY0-26" fmla="*/ 607960 h 608277"/>
              <a:gd name="connsiteX1-27" fmla="*/ 621771 w 794491"/>
              <a:gd name="connsiteY1-28" fmla="*/ 86307 h 608277"/>
              <a:gd name="connsiteX2-29" fmla="*/ 102976 w 794491"/>
              <a:gd name="connsiteY2-30" fmla="*/ 90117 h 608277"/>
              <a:gd name="connsiteX3-31" fmla="*/ 3916 w 794491"/>
              <a:gd name="connsiteY3-32" fmla="*/ 608277 h 608277"/>
            </a:gdLst>
            <a:ahLst/>
            <a:cxnLst>
              <a:cxn ang="0">
                <a:pos x="connsiteX0-1" y="connsiteY0-2"/>
              </a:cxn>
              <a:cxn ang="0">
                <a:pos x="connsiteX1-3" y="connsiteY1-4"/>
              </a:cxn>
              <a:cxn ang="0">
                <a:pos x="connsiteX2-5" y="connsiteY2-6"/>
              </a:cxn>
              <a:cxn ang="0">
                <a:pos x="connsiteX3-7" y="connsiteY3-8"/>
              </a:cxn>
            </a:cxnLst>
            <a:rect l="l" t="t" r="r" b="b"/>
            <a:pathLst>
              <a:path w="794491" h="608277">
                <a:moveTo>
                  <a:pt x="793856" y="607960"/>
                </a:moveTo>
                <a:cubicBezTo>
                  <a:pt x="794491" y="421905"/>
                  <a:pt x="736918" y="172614"/>
                  <a:pt x="621771" y="86307"/>
                </a:cubicBezTo>
                <a:cubicBezTo>
                  <a:pt x="506624" y="0"/>
                  <a:pt x="205952" y="3122"/>
                  <a:pt x="102976" y="90117"/>
                </a:cubicBezTo>
                <a:cubicBezTo>
                  <a:pt x="0" y="177112"/>
                  <a:pt x="3281" y="387932"/>
                  <a:pt x="3916" y="608277"/>
                </a:cubicBezTo>
              </a:path>
            </a:pathLst>
          </a:custGeom>
          <a:noFill/>
          <a:ln w="12700">
            <a:solidFill>
              <a:srgbClr val="0000CC"/>
            </a:solidFill>
            <a:prstDash val="dash"/>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13" name="TextBox 112"/>
          <p:cNvSpPr txBox="1"/>
          <p:nvPr/>
        </p:nvSpPr>
        <p:spPr>
          <a:xfrm>
            <a:off x="4593780" y="3114517"/>
            <a:ext cx="514795"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rgbClr val="0000CC"/>
                </a:solidFill>
              </a:rPr>
              <a:t>探测</a:t>
            </a:r>
            <a:endParaRPr lang="zh-CN" altLang="en-US" sz="1000" b="1" kern="0" dirty="0">
              <a:solidFill>
                <a:srgbClr val="0000CC"/>
              </a:solidFill>
            </a:endParaRPr>
          </a:p>
        </p:txBody>
      </p:sp>
      <p:sp>
        <p:nvSpPr>
          <p:cNvPr id="114" name="TextBox 113"/>
          <p:cNvSpPr txBox="1"/>
          <p:nvPr/>
        </p:nvSpPr>
        <p:spPr>
          <a:xfrm>
            <a:off x="5489130" y="3174842"/>
            <a:ext cx="514795"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rgbClr val="0000CC"/>
                </a:solidFill>
              </a:rPr>
              <a:t>探测</a:t>
            </a:r>
            <a:endParaRPr lang="zh-CN" altLang="en-US" sz="1000" b="1" kern="0" dirty="0">
              <a:solidFill>
                <a:srgbClr val="0000CC"/>
              </a:solidFill>
            </a:endParaRPr>
          </a:p>
        </p:txBody>
      </p:sp>
      <p:sp>
        <p:nvSpPr>
          <p:cNvPr id="115" name="任意多边形 114"/>
          <p:cNvSpPr/>
          <p:nvPr/>
        </p:nvSpPr>
        <p:spPr bwMode="auto">
          <a:xfrm>
            <a:off x="3798094" y="2810828"/>
            <a:ext cx="1472406" cy="816292"/>
          </a:xfrm>
          <a:custGeom>
            <a:avLst/>
            <a:gdLst>
              <a:gd name="connsiteX0" fmla="*/ 702310 w 703580"/>
              <a:gd name="connsiteY0" fmla="*/ 588010 h 595630"/>
              <a:gd name="connsiteX1" fmla="*/ 603250 w 703580"/>
              <a:gd name="connsiteY1" fmla="*/ 130810 h 595630"/>
              <a:gd name="connsiteX2" fmla="*/ 100330 w 703580"/>
              <a:gd name="connsiteY2" fmla="*/ 77470 h 595630"/>
              <a:gd name="connsiteX3" fmla="*/ 1270 w 703580"/>
              <a:gd name="connsiteY3" fmla="*/ 595630 h 595630"/>
            </a:gdLst>
            <a:ahLst/>
            <a:cxnLst>
              <a:cxn ang="0">
                <a:pos x="connsiteX0" y="connsiteY0"/>
              </a:cxn>
              <a:cxn ang="0">
                <a:pos x="connsiteX1" y="connsiteY1"/>
              </a:cxn>
              <a:cxn ang="0">
                <a:pos x="connsiteX2" y="connsiteY2"/>
              </a:cxn>
              <a:cxn ang="0">
                <a:pos x="connsiteX3" y="connsiteY3"/>
              </a:cxn>
            </a:cxnLst>
            <a:rect l="l" t="t" r="r" b="b"/>
            <a:pathLst>
              <a:path w="703580" h="595630">
                <a:moveTo>
                  <a:pt x="702310" y="588010"/>
                </a:moveTo>
                <a:cubicBezTo>
                  <a:pt x="702945" y="401955"/>
                  <a:pt x="703580" y="215900"/>
                  <a:pt x="603250" y="130810"/>
                </a:cubicBezTo>
                <a:cubicBezTo>
                  <a:pt x="502920" y="45720"/>
                  <a:pt x="200660" y="0"/>
                  <a:pt x="100330" y="77470"/>
                </a:cubicBezTo>
                <a:cubicBezTo>
                  <a:pt x="0" y="154940"/>
                  <a:pt x="635" y="375285"/>
                  <a:pt x="1270" y="595630"/>
                </a:cubicBezTo>
              </a:path>
            </a:pathLst>
          </a:custGeom>
          <a:noFill/>
          <a:ln w="12700">
            <a:solidFill>
              <a:srgbClr val="008000"/>
            </a:solidFill>
            <a:prstDash val="solid"/>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16" name="TextBox 115"/>
          <p:cNvSpPr txBox="1"/>
          <p:nvPr/>
        </p:nvSpPr>
        <p:spPr>
          <a:xfrm>
            <a:off x="4565205" y="3088482"/>
            <a:ext cx="514795" cy="400110"/>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rgbClr val="008000"/>
                </a:solidFill>
              </a:rPr>
              <a:t>正式接入</a:t>
            </a:r>
            <a:endParaRPr lang="zh-CN" altLang="en-US" sz="1000" b="1" kern="0" dirty="0">
              <a:solidFill>
                <a:srgbClr val="008000"/>
              </a:solidFill>
            </a:endParaRPr>
          </a:p>
        </p:txBody>
      </p:sp>
      <p:sp>
        <p:nvSpPr>
          <p:cNvPr id="117" name="任意多边形 116"/>
          <p:cNvSpPr/>
          <p:nvPr/>
        </p:nvSpPr>
        <p:spPr bwMode="auto">
          <a:xfrm>
            <a:off x="3660377" y="1748790"/>
            <a:ext cx="181372" cy="1938973"/>
          </a:xfrm>
          <a:custGeom>
            <a:avLst/>
            <a:gdLst>
              <a:gd name="connsiteX0" fmla="*/ 525992 w 575734"/>
              <a:gd name="connsiteY0" fmla="*/ 1892300 h 1892300"/>
              <a:gd name="connsiteX1" fmla="*/ 500592 w 575734"/>
              <a:gd name="connsiteY1" fmla="*/ 1428750 h 1892300"/>
              <a:gd name="connsiteX2" fmla="*/ 75142 w 575734"/>
              <a:gd name="connsiteY2" fmla="*/ 1219200 h 1892300"/>
              <a:gd name="connsiteX3" fmla="*/ 49742 w 575734"/>
              <a:gd name="connsiteY3" fmla="*/ 0 h 1892300"/>
              <a:gd name="connsiteX0-1" fmla="*/ 561711 w 586582"/>
              <a:gd name="connsiteY0-2" fmla="*/ 1921668 h 1921668"/>
              <a:gd name="connsiteX1-3" fmla="*/ 500592 w 586582"/>
              <a:gd name="connsiteY1-4" fmla="*/ 1428750 h 1921668"/>
              <a:gd name="connsiteX2-5" fmla="*/ 75142 w 586582"/>
              <a:gd name="connsiteY2-6" fmla="*/ 1219200 h 1921668"/>
              <a:gd name="connsiteX3-7" fmla="*/ 49742 w 586582"/>
              <a:gd name="connsiteY3-8" fmla="*/ 0 h 1921668"/>
              <a:gd name="connsiteX0-9" fmla="*/ 561711 w 581687"/>
              <a:gd name="connsiteY0-10" fmla="*/ 1921668 h 1921668"/>
              <a:gd name="connsiteX1-11" fmla="*/ 500592 w 581687"/>
              <a:gd name="connsiteY1-12" fmla="*/ 1428750 h 1921668"/>
              <a:gd name="connsiteX2-13" fmla="*/ 75142 w 581687"/>
              <a:gd name="connsiteY2-14" fmla="*/ 1219200 h 1921668"/>
              <a:gd name="connsiteX3-15" fmla="*/ 49742 w 581687"/>
              <a:gd name="connsiteY3-16" fmla="*/ 0 h 1921668"/>
              <a:gd name="connsiteX0-17" fmla="*/ 561711 w 561711"/>
              <a:gd name="connsiteY0-18" fmla="*/ 1921668 h 1921668"/>
              <a:gd name="connsiteX1-19" fmla="*/ 75142 w 561711"/>
              <a:gd name="connsiteY1-20" fmla="*/ 1219200 h 1921668"/>
              <a:gd name="connsiteX2-21" fmla="*/ 49742 w 561711"/>
              <a:gd name="connsiteY2-22" fmla="*/ 0 h 1921668"/>
              <a:gd name="connsiteX0-23" fmla="*/ 101368 w 363702"/>
              <a:gd name="connsiteY0-24" fmla="*/ 1938973 h 1938973"/>
              <a:gd name="connsiteX1-25" fmla="*/ 278374 w 363702"/>
              <a:gd name="connsiteY1-26" fmla="*/ 1219200 h 1938973"/>
              <a:gd name="connsiteX2-27" fmla="*/ 252974 w 363702"/>
              <a:gd name="connsiteY2-28" fmla="*/ 0 h 1938973"/>
              <a:gd name="connsiteX0-29" fmla="*/ 101368 w 252974"/>
              <a:gd name="connsiteY0-30" fmla="*/ 1938973 h 1938973"/>
              <a:gd name="connsiteX1-31" fmla="*/ 100574 w 252974"/>
              <a:gd name="connsiteY1-32" fmla="*/ 1219200 h 1938973"/>
              <a:gd name="connsiteX2-33" fmla="*/ 252974 w 252974"/>
              <a:gd name="connsiteY2-34" fmla="*/ 0 h 1938973"/>
              <a:gd name="connsiteX0-35" fmla="*/ 101368 w 252974"/>
              <a:gd name="connsiteY0-36" fmla="*/ 1938973 h 1938973"/>
              <a:gd name="connsiteX1-37" fmla="*/ 100574 w 252974"/>
              <a:gd name="connsiteY1-38" fmla="*/ 1219200 h 1938973"/>
              <a:gd name="connsiteX2-39" fmla="*/ 252974 w 252974"/>
              <a:gd name="connsiteY2-40" fmla="*/ 0 h 1938973"/>
              <a:gd name="connsiteX0-41" fmla="*/ 29766 w 181372"/>
              <a:gd name="connsiteY0-42" fmla="*/ 1938973 h 1938973"/>
              <a:gd name="connsiteX1-43" fmla="*/ 28972 w 181372"/>
              <a:gd name="connsiteY1-44" fmla="*/ 1219200 h 1938973"/>
              <a:gd name="connsiteX2-45" fmla="*/ 181372 w 181372"/>
              <a:gd name="connsiteY2-46" fmla="*/ 0 h 1938973"/>
            </a:gdLst>
            <a:ahLst/>
            <a:cxnLst>
              <a:cxn ang="0">
                <a:pos x="connsiteX0-1" y="connsiteY0-2"/>
              </a:cxn>
              <a:cxn ang="0">
                <a:pos x="connsiteX1-3" y="connsiteY1-4"/>
              </a:cxn>
              <a:cxn ang="0">
                <a:pos x="connsiteX2-5" y="connsiteY2-6"/>
              </a:cxn>
            </a:cxnLst>
            <a:rect l="l" t="t" r="r" b="b"/>
            <a:pathLst>
              <a:path w="181372" h="1938973">
                <a:moveTo>
                  <a:pt x="29766" y="1938973"/>
                </a:moveTo>
                <a:cubicBezTo>
                  <a:pt x="14123" y="1681501"/>
                  <a:pt x="0" y="1517253"/>
                  <a:pt x="28972" y="1219200"/>
                </a:cubicBezTo>
                <a:cubicBezTo>
                  <a:pt x="57944" y="921147"/>
                  <a:pt x="173964" y="154517"/>
                  <a:pt x="181372" y="0"/>
                </a:cubicBezTo>
              </a:path>
            </a:pathLst>
          </a:custGeom>
          <a:noFill/>
          <a:ln w="12700">
            <a:solidFill>
              <a:srgbClr val="008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19" name="Freeform 298"/>
          <p:cNvSpPr/>
          <p:nvPr/>
        </p:nvSpPr>
        <p:spPr bwMode="auto">
          <a:xfrm>
            <a:off x="3732213" y="1518951"/>
            <a:ext cx="287337" cy="252063"/>
          </a:xfrm>
          <a:custGeom>
            <a:avLst/>
            <a:gdLst>
              <a:gd name="T0" fmla="*/ 0 w 648"/>
              <a:gd name="T1" fmla="*/ 2147483647 h 618"/>
              <a:gd name="T2" fmla="*/ 2147483647 w 648"/>
              <a:gd name="T3" fmla="*/ 2147483647 h 618"/>
              <a:gd name="T4" fmla="*/ 2147483647 w 648"/>
              <a:gd name="T5" fmla="*/ 2147483647 h 618"/>
              <a:gd name="T6" fmla="*/ 2147483647 w 648"/>
              <a:gd name="T7" fmla="*/ 2147483647 h 618"/>
              <a:gd name="T8" fmla="*/ 2147483647 w 648"/>
              <a:gd name="T9" fmla="*/ 2147483647 h 618"/>
              <a:gd name="T10" fmla="*/ 2147483647 w 648"/>
              <a:gd name="T11" fmla="*/ 2147483647 h 618"/>
              <a:gd name="T12" fmla="*/ 2147483647 w 648"/>
              <a:gd name="T13" fmla="*/ 2147483647 h 618"/>
              <a:gd name="T14" fmla="*/ 2147483647 w 648"/>
              <a:gd name="T15" fmla="*/ 0 h 618"/>
              <a:gd name="T16" fmla="*/ 2147483647 w 648"/>
              <a:gd name="T17" fmla="*/ 2147483647 h 618"/>
              <a:gd name="T18" fmla="*/ 2147483647 w 648"/>
              <a:gd name="T19" fmla="*/ 2147483647 h 618"/>
              <a:gd name="T20" fmla="*/ 2147483647 w 648"/>
              <a:gd name="T21" fmla="*/ 2147483647 h 618"/>
              <a:gd name="T22" fmla="*/ 2147483647 w 648"/>
              <a:gd name="T23" fmla="*/ 2147483647 h 618"/>
              <a:gd name="T24" fmla="*/ 2147483647 w 648"/>
              <a:gd name="T25" fmla="*/ 2147483647 h 618"/>
              <a:gd name="T26" fmla="*/ 2147483647 w 648"/>
              <a:gd name="T27" fmla="*/ 2147483647 h 618"/>
              <a:gd name="T28" fmla="*/ 2147483647 w 648"/>
              <a:gd name="T29" fmla="*/ 2147483647 h 618"/>
              <a:gd name="T30" fmla="*/ 2147483647 w 648"/>
              <a:gd name="T31" fmla="*/ 2147483647 h 618"/>
              <a:gd name="T32" fmla="*/ 0 w 648"/>
              <a:gd name="T33" fmla="*/ 2147483647 h 6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48" h="618">
                <a:moveTo>
                  <a:pt x="0" y="374"/>
                </a:moveTo>
                <a:lnTo>
                  <a:pt x="88" y="320"/>
                </a:lnTo>
                <a:lnTo>
                  <a:pt x="122" y="340"/>
                </a:lnTo>
                <a:lnTo>
                  <a:pt x="184" y="452"/>
                </a:lnTo>
                <a:lnTo>
                  <a:pt x="278" y="316"/>
                </a:lnTo>
                <a:lnTo>
                  <a:pt x="434" y="148"/>
                </a:lnTo>
                <a:lnTo>
                  <a:pt x="534" y="60"/>
                </a:lnTo>
                <a:lnTo>
                  <a:pt x="632" y="0"/>
                </a:lnTo>
                <a:lnTo>
                  <a:pt x="648" y="26"/>
                </a:lnTo>
                <a:lnTo>
                  <a:pt x="566" y="98"/>
                </a:lnTo>
                <a:lnTo>
                  <a:pt x="448" y="230"/>
                </a:lnTo>
                <a:lnTo>
                  <a:pt x="346" y="360"/>
                </a:lnTo>
                <a:lnTo>
                  <a:pt x="234" y="554"/>
                </a:lnTo>
                <a:lnTo>
                  <a:pt x="144" y="618"/>
                </a:lnTo>
                <a:lnTo>
                  <a:pt x="82" y="466"/>
                </a:lnTo>
                <a:lnTo>
                  <a:pt x="42" y="404"/>
                </a:lnTo>
                <a:lnTo>
                  <a:pt x="0" y="374"/>
                </a:lnTo>
                <a:close/>
              </a:path>
            </a:pathLst>
          </a:custGeom>
          <a:solidFill>
            <a:srgbClr val="008000"/>
          </a:solidFill>
          <a:ln w="9525" cap="flat" cmpd="sng">
            <a:solidFill>
              <a:schemeClr val="bg1"/>
            </a:solidFill>
            <a:prstDash val="solid"/>
            <a:round/>
            <a:headEnd type="none" w="med" len="med"/>
            <a:tailEnd type="none" w="med" len="med"/>
          </a:ln>
          <a:effectLst>
            <a:outerShdw blurRad="50800" dist="38100" dir="2700000" algn="tl" rotWithShape="0">
              <a:prstClr val="black">
                <a:alpha val="40000"/>
              </a:prstClr>
            </a:outerShdw>
          </a:effectLst>
        </p:spPr>
        <p:txBody>
          <a:bodyPr wrap="none" lIns="92382" tIns="46191" rIns="92382" bIns="46191" anchor="ctr"/>
          <a:lstStyle/>
          <a:p>
            <a:pPr fontAlgn="auto">
              <a:spcBef>
                <a:spcPts val="0"/>
              </a:spcBef>
              <a:spcAft>
                <a:spcPts val="0"/>
              </a:spcAft>
              <a:defRPr/>
            </a:pPr>
            <a:endParaRPr lang="zh-CN" altLang="en-US" kern="0" smtClean="0">
              <a:solidFill>
                <a:sysClr val="windowText" lastClr="000000"/>
              </a:solidFill>
            </a:endParaRPr>
          </a:p>
        </p:txBody>
      </p:sp>
      <p:sp>
        <p:nvSpPr>
          <p:cNvPr id="120" name="任意多边形 119"/>
          <p:cNvSpPr/>
          <p:nvPr/>
        </p:nvSpPr>
        <p:spPr bwMode="auto">
          <a:xfrm>
            <a:off x="3962400" y="1463040"/>
            <a:ext cx="4075642" cy="828675"/>
          </a:xfrm>
          <a:custGeom>
            <a:avLst/>
            <a:gdLst>
              <a:gd name="connsiteX0" fmla="*/ 0 w 4033308"/>
              <a:gd name="connsiteY0" fmla="*/ 222250 h 828675"/>
              <a:gd name="connsiteX1" fmla="*/ 2089150 w 4033308"/>
              <a:gd name="connsiteY1" fmla="*/ 215900 h 828675"/>
              <a:gd name="connsiteX2" fmla="*/ 2362200 w 4033308"/>
              <a:gd name="connsiteY2" fmla="*/ 723900 h 828675"/>
              <a:gd name="connsiteX3" fmla="*/ 3397250 w 4033308"/>
              <a:gd name="connsiteY3" fmla="*/ 749300 h 828675"/>
              <a:gd name="connsiteX4" fmla="*/ 4032250 w 4033308"/>
              <a:gd name="connsiteY4" fmla="*/ 247650 h 828675"/>
              <a:gd name="connsiteX5" fmla="*/ 3403600 w 4033308"/>
              <a:gd name="connsiteY5" fmla="*/ 603250 h 828675"/>
              <a:gd name="connsiteX6" fmla="*/ 2590800 w 4033308"/>
              <a:gd name="connsiteY6" fmla="*/ 527050 h 828675"/>
              <a:gd name="connsiteX7" fmla="*/ 2330450 w 4033308"/>
              <a:gd name="connsiteY7" fmla="*/ 0 h 828675"/>
              <a:gd name="connsiteX0-1" fmla="*/ 0 w 4075642"/>
              <a:gd name="connsiteY0-2" fmla="*/ 222250 h 828675"/>
              <a:gd name="connsiteX1-3" fmla="*/ 2089150 w 4075642"/>
              <a:gd name="connsiteY1-4" fmla="*/ 215900 h 828675"/>
              <a:gd name="connsiteX2-5" fmla="*/ 2362200 w 4075642"/>
              <a:gd name="connsiteY2-6" fmla="*/ 723900 h 828675"/>
              <a:gd name="connsiteX3-7" fmla="*/ 3397250 w 4075642"/>
              <a:gd name="connsiteY3-8" fmla="*/ 749300 h 828675"/>
              <a:gd name="connsiteX4-9" fmla="*/ 4032250 w 4075642"/>
              <a:gd name="connsiteY4-10" fmla="*/ 247650 h 828675"/>
              <a:gd name="connsiteX5-11" fmla="*/ 3403600 w 4075642"/>
              <a:gd name="connsiteY5-12" fmla="*/ 603250 h 828675"/>
              <a:gd name="connsiteX6-13" fmla="*/ 2590800 w 4075642"/>
              <a:gd name="connsiteY6-14" fmla="*/ 527050 h 828675"/>
              <a:gd name="connsiteX7-15" fmla="*/ 2330450 w 4075642"/>
              <a:gd name="connsiteY7-16" fmla="*/ 0 h 82867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Lst>
            <a:rect l="l" t="t" r="r" b="b"/>
            <a:pathLst>
              <a:path w="4075642" h="828675">
                <a:moveTo>
                  <a:pt x="0" y="222250"/>
                </a:moveTo>
                <a:cubicBezTo>
                  <a:pt x="847725" y="177271"/>
                  <a:pt x="1695450" y="132292"/>
                  <a:pt x="2089150" y="215900"/>
                </a:cubicBezTo>
                <a:cubicBezTo>
                  <a:pt x="2482850" y="299508"/>
                  <a:pt x="2144183" y="635000"/>
                  <a:pt x="2362200" y="723900"/>
                </a:cubicBezTo>
                <a:cubicBezTo>
                  <a:pt x="2580217" y="812800"/>
                  <a:pt x="3118908" y="828675"/>
                  <a:pt x="3397250" y="749300"/>
                </a:cubicBezTo>
                <a:cubicBezTo>
                  <a:pt x="3675592" y="669925"/>
                  <a:pt x="4075642" y="329142"/>
                  <a:pt x="4032250" y="247650"/>
                </a:cubicBezTo>
                <a:cubicBezTo>
                  <a:pt x="3988858" y="166158"/>
                  <a:pt x="3643842" y="556683"/>
                  <a:pt x="3403600" y="603250"/>
                </a:cubicBezTo>
                <a:cubicBezTo>
                  <a:pt x="3163358" y="649817"/>
                  <a:pt x="2769658" y="627592"/>
                  <a:pt x="2590800" y="527050"/>
                </a:cubicBezTo>
                <a:cubicBezTo>
                  <a:pt x="2411942" y="426508"/>
                  <a:pt x="2378075" y="89958"/>
                  <a:pt x="2330450" y="0"/>
                </a:cubicBezTo>
              </a:path>
            </a:pathLst>
          </a:custGeom>
          <a:noFill/>
          <a:ln w="12700">
            <a:solidFill>
              <a:srgbClr val="008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21" name="Freeform 298"/>
          <p:cNvSpPr/>
          <p:nvPr/>
        </p:nvSpPr>
        <p:spPr bwMode="auto">
          <a:xfrm>
            <a:off x="6138863" y="1290351"/>
            <a:ext cx="287337" cy="252063"/>
          </a:xfrm>
          <a:custGeom>
            <a:avLst/>
            <a:gdLst>
              <a:gd name="T0" fmla="*/ 0 w 648"/>
              <a:gd name="T1" fmla="*/ 2147483647 h 618"/>
              <a:gd name="T2" fmla="*/ 2147483647 w 648"/>
              <a:gd name="T3" fmla="*/ 2147483647 h 618"/>
              <a:gd name="T4" fmla="*/ 2147483647 w 648"/>
              <a:gd name="T5" fmla="*/ 2147483647 h 618"/>
              <a:gd name="T6" fmla="*/ 2147483647 w 648"/>
              <a:gd name="T7" fmla="*/ 2147483647 h 618"/>
              <a:gd name="T8" fmla="*/ 2147483647 w 648"/>
              <a:gd name="T9" fmla="*/ 2147483647 h 618"/>
              <a:gd name="T10" fmla="*/ 2147483647 w 648"/>
              <a:gd name="T11" fmla="*/ 2147483647 h 618"/>
              <a:gd name="T12" fmla="*/ 2147483647 w 648"/>
              <a:gd name="T13" fmla="*/ 2147483647 h 618"/>
              <a:gd name="T14" fmla="*/ 2147483647 w 648"/>
              <a:gd name="T15" fmla="*/ 0 h 618"/>
              <a:gd name="T16" fmla="*/ 2147483647 w 648"/>
              <a:gd name="T17" fmla="*/ 2147483647 h 618"/>
              <a:gd name="T18" fmla="*/ 2147483647 w 648"/>
              <a:gd name="T19" fmla="*/ 2147483647 h 618"/>
              <a:gd name="T20" fmla="*/ 2147483647 w 648"/>
              <a:gd name="T21" fmla="*/ 2147483647 h 618"/>
              <a:gd name="T22" fmla="*/ 2147483647 w 648"/>
              <a:gd name="T23" fmla="*/ 2147483647 h 618"/>
              <a:gd name="T24" fmla="*/ 2147483647 w 648"/>
              <a:gd name="T25" fmla="*/ 2147483647 h 618"/>
              <a:gd name="T26" fmla="*/ 2147483647 w 648"/>
              <a:gd name="T27" fmla="*/ 2147483647 h 618"/>
              <a:gd name="T28" fmla="*/ 2147483647 w 648"/>
              <a:gd name="T29" fmla="*/ 2147483647 h 618"/>
              <a:gd name="T30" fmla="*/ 2147483647 w 648"/>
              <a:gd name="T31" fmla="*/ 2147483647 h 618"/>
              <a:gd name="T32" fmla="*/ 0 w 648"/>
              <a:gd name="T33" fmla="*/ 2147483647 h 6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48" h="618">
                <a:moveTo>
                  <a:pt x="0" y="374"/>
                </a:moveTo>
                <a:lnTo>
                  <a:pt x="88" y="320"/>
                </a:lnTo>
                <a:lnTo>
                  <a:pt x="122" y="340"/>
                </a:lnTo>
                <a:lnTo>
                  <a:pt x="184" y="452"/>
                </a:lnTo>
                <a:lnTo>
                  <a:pt x="278" y="316"/>
                </a:lnTo>
                <a:lnTo>
                  <a:pt x="434" y="148"/>
                </a:lnTo>
                <a:lnTo>
                  <a:pt x="534" y="60"/>
                </a:lnTo>
                <a:lnTo>
                  <a:pt x="632" y="0"/>
                </a:lnTo>
                <a:lnTo>
                  <a:pt x="648" y="26"/>
                </a:lnTo>
                <a:lnTo>
                  <a:pt x="566" y="98"/>
                </a:lnTo>
                <a:lnTo>
                  <a:pt x="448" y="230"/>
                </a:lnTo>
                <a:lnTo>
                  <a:pt x="346" y="360"/>
                </a:lnTo>
                <a:lnTo>
                  <a:pt x="234" y="554"/>
                </a:lnTo>
                <a:lnTo>
                  <a:pt x="144" y="618"/>
                </a:lnTo>
                <a:lnTo>
                  <a:pt x="82" y="466"/>
                </a:lnTo>
                <a:lnTo>
                  <a:pt x="42" y="404"/>
                </a:lnTo>
                <a:lnTo>
                  <a:pt x="0" y="374"/>
                </a:lnTo>
                <a:close/>
              </a:path>
            </a:pathLst>
          </a:custGeom>
          <a:solidFill>
            <a:srgbClr val="008000"/>
          </a:solidFill>
          <a:ln w="9525" cap="flat" cmpd="sng">
            <a:solidFill>
              <a:schemeClr val="bg1"/>
            </a:solidFill>
            <a:prstDash val="solid"/>
            <a:round/>
            <a:headEnd type="none" w="med" len="med"/>
            <a:tailEnd type="none" w="med" len="med"/>
          </a:ln>
          <a:effectLst>
            <a:outerShdw blurRad="50800" dist="38100" dir="2700000" algn="tl" rotWithShape="0">
              <a:prstClr val="black">
                <a:alpha val="40000"/>
              </a:prstClr>
            </a:outerShdw>
          </a:effectLst>
        </p:spPr>
        <p:txBody>
          <a:bodyPr wrap="none" lIns="92382" tIns="46191" rIns="92382" bIns="46191" anchor="ctr"/>
          <a:lstStyle/>
          <a:p>
            <a:pPr fontAlgn="auto">
              <a:spcBef>
                <a:spcPts val="0"/>
              </a:spcBef>
              <a:spcAft>
                <a:spcPts val="0"/>
              </a:spcAft>
              <a:defRPr/>
            </a:pPr>
            <a:endParaRPr lang="zh-CN" altLang="en-US" kern="0" smtClean="0">
              <a:solidFill>
                <a:sysClr val="windowText" lastClr="000000"/>
              </a:solidFill>
            </a:endParaRPr>
          </a:p>
        </p:txBody>
      </p:sp>
      <p:sp>
        <p:nvSpPr>
          <p:cNvPr id="123" name="任意多边形 122"/>
          <p:cNvSpPr/>
          <p:nvPr/>
        </p:nvSpPr>
        <p:spPr bwMode="auto">
          <a:xfrm>
            <a:off x="3538271" y="1409069"/>
            <a:ext cx="2519627" cy="2537910"/>
          </a:xfrm>
          <a:custGeom>
            <a:avLst/>
            <a:gdLst>
              <a:gd name="connsiteX0" fmla="*/ 2692400 w 2692400"/>
              <a:gd name="connsiteY0" fmla="*/ 184150 h 2482850"/>
              <a:gd name="connsiteX1" fmla="*/ 368300 w 2692400"/>
              <a:gd name="connsiteY1" fmla="*/ 260350 h 2482850"/>
              <a:gd name="connsiteX2" fmla="*/ 482600 w 2692400"/>
              <a:gd name="connsiteY2" fmla="*/ 1746250 h 2482850"/>
              <a:gd name="connsiteX3" fmla="*/ 882650 w 2692400"/>
              <a:gd name="connsiteY3" fmla="*/ 1911350 h 2482850"/>
              <a:gd name="connsiteX4" fmla="*/ 895350 w 2692400"/>
              <a:gd name="connsiteY4" fmla="*/ 2482850 h 2482850"/>
              <a:gd name="connsiteX0-1" fmla="*/ 2692400 w 2692400"/>
              <a:gd name="connsiteY0-2" fmla="*/ 184150 h 2021417"/>
              <a:gd name="connsiteX1-3" fmla="*/ 368300 w 2692400"/>
              <a:gd name="connsiteY1-4" fmla="*/ 260350 h 2021417"/>
              <a:gd name="connsiteX2-5" fmla="*/ 482600 w 2692400"/>
              <a:gd name="connsiteY2-6" fmla="*/ 1746250 h 2021417"/>
              <a:gd name="connsiteX3-7" fmla="*/ 882650 w 2692400"/>
              <a:gd name="connsiteY3-8" fmla="*/ 1911350 h 2021417"/>
              <a:gd name="connsiteX4-9" fmla="*/ 1041400 w 2692400"/>
              <a:gd name="connsiteY4-10" fmla="*/ 1924050 h 2021417"/>
              <a:gd name="connsiteX0-11" fmla="*/ 2692400 w 2692400"/>
              <a:gd name="connsiteY0-12" fmla="*/ 184150 h 2548468"/>
              <a:gd name="connsiteX1-13" fmla="*/ 368300 w 2692400"/>
              <a:gd name="connsiteY1-14" fmla="*/ 260350 h 2548468"/>
              <a:gd name="connsiteX2-15" fmla="*/ 482600 w 2692400"/>
              <a:gd name="connsiteY2-16" fmla="*/ 1746250 h 2548468"/>
              <a:gd name="connsiteX3-17" fmla="*/ 882650 w 2692400"/>
              <a:gd name="connsiteY3-18" fmla="*/ 1911350 h 2548468"/>
              <a:gd name="connsiteX4-19" fmla="*/ 949325 w 2692400"/>
              <a:gd name="connsiteY4-20" fmla="*/ 2546351 h 2548468"/>
              <a:gd name="connsiteX5" fmla="*/ 1041400 w 2692400"/>
              <a:gd name="connsiteY5" fmla="*/ 1924050 h 2548468"/>
              <a:gd name="connsiteX0-21" fmla="*/ 2692400 w 2692400"/>
              <a:gd name="connsiteY0-22" fmla="*/ 184150 h 2560109"/>
              <a:gd name="connsiteX1-23" fmla="*/ 368300 w 2692400"/>
              <a:gd name="connsiteY1-24" fmla="*/ 260350 h 2560109"/>
              <a:gd name="connsiteX2-25" fmla="*/ 482600 w 2692400"/>
              <a:gd name="connsiteY2-26" fmla="*/ 1746250 h 2560109"/>
              <a:gd name="connsiteX3-27" fmla="*/ 882650 w 2692400"/>
              <a:gd name="connsiteY3-28" fmla="*/ 1911350 h 2560109"/>
              <a:gd name="connsiteX4-29" fmla="*/ 949325 w 2692400"/>
              <a:gd name="connsiteY4-30" fmla="*/ 2546351 h 2560109"/>
              <a:gd name="connsiteX5-31" fmla="*/ 1041400 w 2692400"/>
              <a:gd name="connsiteY5-32" fmla="*/ 1924050 h 2560109"/>
              <a:gd name="connsiteX0-33" fmla="*/ 2701396 w 2701396"/>
              <a:gd name="connsiteY0-34" fmla="*/ 187854 h 2563813"/>
              <a:gd name="connsiteX1-35" fmla="*/ 377296 w 2701396"/>
              <a:gd name="connsiteY1-36" fmla="*/ 264054 h 2563813"/>
              <a:gd name="connsiteX2-37" fmla="*/ 437621 w 2701396"/>
              <a:gd name="connsiteY2-38" fmla="*/ 1772179 h 2563813"/>
              <a:gd name="connsiteX3-39" fmla="*/ 891646 w 2701396"/>
              <a:gd name="connsiteY3-40" fmla="*/ 1915054 h 2563813"/>
              <a:gd name="connsiteX4-41" fmla="*/ 958321 w 2701396"/>
              <a:gd name="connsiteY4-42" fmla="*/ 2550055 h 2563813"/>
              <a:gd name="connsiteX5-43" fmla="*/ 1050396 w 2701396"/>
              <a:gd name="connsiteY5-44" fmla="*/ 1927754 h 2563813"/>
              <a:gd name="connsiteX0-45" fmla="*/ 2701396 w 2701396"/>
              <a:gd name="connsiteY0-46" fmla="*/ 187854 h 2563813"/>
              <a:gd name="connsiteX1-47" fmla="*/ 377296 w 2701396"/>
              <a:gd name="connsiteY1-48" fmla="*/ 264054 h 2563813"/>
              <a:gd name="connsiteX2-49" fmla="*/ 437621 w 2701396"/>
              <a:gd name="connsiteY2-50" fmla="*/ 1772179 h 2563813"/>
              <a:gd name="connsiteX3-51" fmla="*/ 891646 w 2701396"/>
              <a:gd name="connsiteY3-52" fmla="*/ 1915054 h 2563813"/>
              <a:gd name="connsiteX4-53" fmla="*/ 958321 w 2701396"/>
              <a:gd name="connsiteY4-54" fmla="*/ 2550055 h 2563813"/>
              <a:gd name="connsiteX5-55" fmla="*/ 1050396 w 2701396"/>
              <a:gd name="connsiteY5-56" fmla="*/ 1927754 h 2563813"/>
              <a:gd name="connsiteX0-57" fmla="*/ 2421996 w 2421996"/>
              <a:gd name="connsiteY0-58" fmla="*/ 454554 h 2830513"/>
              <a:gd name="connsiteX1-59" fmla="*/ 97896 w 2421996"/>
              <a:gd name="connsiteY1-60" fmla="*/ 530754 h 2830513"/>
              <a:gd name="connsiteX2-61" fmla="*/ 158221 w 2421996"/>
              <a:gd name="connsiteY2-62" fmla="*/ 2038879 h 2830513"/>
              <a:gd name="connsiteX3-63" fmla="*/ 612246 w 2421996"/>
              <a:gd name="connsiteY3-64" fmla="*/ 2181754 h 2830513"/>
              <a:gd name="connsiteX4-65" fmla="*/ 678921 w 2421996"/>
              <a:gd name="connsiteY4-66" fmla="*/ 2816755 h 2830513"/>
              <a:gd name="connsiteX5-67" fmla="*/ 770996 w 2421996"/>
              <a:gd name="connsiteY5-68" fmla="*/ 2194454 h 2830513"/>
              <a:gd name="connsiteX0-69" fmla="*/ 2450571 w 2450571"/>
              <a:gd name="connsiteY0-70" fmla="*/ 260879 h 2636838"/>
              <a:gd name="connsiteX1-71" fmla="*/ 97896 w 2450571"/>
              <a:gd name="connsiteY1-72" fmla="*/ 530754 h 2636838"/>
              <a:gd name="connsiteX2-73" fmla="*/ 186796 w 2450571"/>
              <a:gd name="connsiteY2-74" fmla="*/ 1845204 h 2636838"/>
              <a:gd name="connsiteX3-75" fmla="*/ 640821 w 2450571"/>
              <a:gd name="connsiteY3-76" fmla="*/ 1988079 h 2636838"/>
              <a:gd name="connsiteX4-77" fmla="*/ 707496 w 2450571"/>
              <a:gd name="connsiteY4-78" fmla="*/ 2623080 h 2636838"/>
              <a:gd name="connsiteX5-79" fmla="*/ 799571 w 2450571"/>
              <a:gd name="connsiteY5-80" fmla="*/ 2000779 h 2636838"/>
              <a:gd name="connsiteX0-81" fmla="*/ 2450571 w 2450571"/>
              <a:gd name="connsiteY0-82" fmla="*/ 260879 h 2629430"/>
              <a:gd name="connsiteX1-83" fmla="*/ 97896 w 2450571"/>
              <a:gd name="connsiteY1-84" fmla="*/ 530754 h 2629430"/>
              <a:gd name="connsiteX2-85" fmla="*/ 186796 w 2450571"/>
              <a:gd name="connsiteY2-86" fmla="*/ 1845204 h 2629430"/>
              <a:gd name="connsiteX3-87" fmla="*/ 640821 w 2450571"/>
              <a:gd name="connsiteY3-88" fmla="*/ 1988079 h 2629430"/>
              <a:gd name="connsiteX4-89" fmla="*/ 707496 w 2450571"/>
              <a:gd name="connsiteY4-90" fmla="*/ 2623080 h 2629430"/>
              <a:gd name="connsiteX5-91" fmla="*/ 983721 w 2450571"/>
              <a:gd name="connsiteY5-92" fmla="*/ 1949979 h 2629430"/>
              <a:gd name="connsiteX0-93" fmla="*/ 2450571 w 2450571"/>
              <a:gd name="connsiteY0-94" fmla="*/ 260879 h 2629430"/>
              <a:gd name="connsiteX1-95" fmla="*/ 97896 w 2450571"/>
              <a:gd name="connsiteY1-96" fmla="*/ 530754 h 2629430"/>
              <a:gd name="connsiteX2-97" fmla="*/ 186796 w 2450571"/>
              <a:gd name="connsiteY2-98" fmla="*/ 1845204 h 2629430"/>
              <a:gd name="connsiteX3-99" fmla="*/ 640821 w 2450571"/>
              <a:gd name="connsiteY3-100" fmla="*/ 1988079 h 2629430"/>
              <a:gd name="connsiteX4-101" fmla="*/ 815446 w 2450571"/>
              <a:gd name="connsiteY4-102" fmla="*/ 2623080 h 2629430"/>
              <a:gd name="connsiteX5-103" fmla="*/ 983721 w 2450571"/>
              <a:gd name="connsiteY5-104" fmla="*/ 1949979 h 2629430"/>
              <a:gd name="connsiteX0-105" fmla="*/ 2450571 w 2450571"/>
              <a:gd name="connsiteY0-106" fmla="*/ 260879 h 2645305"/>
              <a:gd name="connsiteX1-107" fmla="*/ 97896 w 2450571"/>
              <a:gd name="connsiteY1-108" fmla="*/ 530754 h 2645305"/>
              <a:gd name="connsiteX2-109" fmla="*/ 186796 w 2450571"/>
              <a:gd name="connsiteY2-110" fmla="*/ 1845204 h 2645305"/>
              <a:gd name="connsiteX3-111" fmla="*/ 640821 w 2450571"/>
              <a:gd name="connsiteY3-112" fmla="*/ 1988079 h 2645305"/>
              <a:gd name="connsiteX4-113" fmla="*/ 815446 w 2450571"/>
              <a:gd name="connsiteY4-114" fmla="*/ 2623080 h 2645305"/>
              <a:gd name="connsiteX5-115" fmla="*/ 983721 w 2450571"/>
              <a:gd name="connsiteY5-116" fmla="*/ 1949979 h 2645305"/>
              <a:gd name="connsiteX0-117" fmla="*/ 2450571 w 2450571"/>
              <a:gd name="connsiteY0-118" fmla="*/ 260879 h 2634193"/>
              <a:gd name="connsiteX1-119" fmla="*/ 97896 w 2450571"/>
              <a:gd name="connsiteY1-120" fmla="*/ 530754 h 2634193"/>
              <a:gd name="connsiteX2-121" fmla="*/ 186796 w 2450571"/>
              <a:gd name="connsiteY2-122" fmla="*/ 1845204 h 2634193"/>
              <a:gd name="connsiteX3-123" fmla="*/ 640821 w 2450571"/>
              <a:gd name="connsiteY3-124" fmla="*/ 1988079 h 2634193"/>
              <a:gd name="connsiteX4-125" fmla="*/ 815446 w 2450571"/>
              <a:gd name="connsiteY4-126" fmla="*/ 2623080 h 2634193"/>
              <a:gd name="connsiteX5-127" fmla="*/ 990071 w 2450571"/>
              <a:gd name="connsiteY5-128" fmla="*/ 2054754 h 2634193"/>
              <a:gd name="connsiteX0-129" fmla="*/ 2450571 w 2450571"/>
              <a:gd name="connsiteY0-130" fmla="*/ 260879 h 2627843"/>
              <a:gd name="connsiteX1-131" fmla="*/ 97896 w 2450571"/>
              <a:gd name="connsiteY1-132" fmla="*/ 530754 h 2627843"/>
              <a:gd name="connsiteX2-133" fmla="*/ 186796 w 2450571"/>
              <a:gd name="connsiteY2-134" fmla="*/ 1845204 h 2627843"/>
              <a:gd name="connsiteX3-135" fmla="*/ 640821 w 2450571"/>
              <a:gd name="connsiteY3-136" fmla="*/ 1988079 h 2627843"/>
              <a:gd name="connsiteX4-137" fmla="*/ 815446 w 2450571"/>
              <a:gd name="connsiteY4-138" fmla="*/ 2623080 h 2627843"/>
              <a:gd name="connsiteX5-139" fmla="*/ 990071 w 2450571"/>
              <a:gd name="connsiteY5-140" fmla="*/ 2054754 h 2627843"/>
              <a:gd name="connsiteX0-141" fmla="*/ 2450571 w 2450571"/>
              <a:gd name="connsiteY0-142" fmla="*/ 260879 h 2623080"/>
              <a:gd name="connsiteX1-143" fmla="*/ 97896 w 2450571"/>
              <a:gd name="connsiteY1-144" fmla="*/ 530754 h 2623080"/>
              <a:gd name="connsiteX2-145" fmla="*/ 186796 w 2450571"/>
              <a:gd name="connsiteY2-146" fmla="*/ 1845204 h 2623080"/>
              <a:gd name="connsiteX3-147" fmla="*/ 640821 w 2450571"/>
              <a:gd name="connsiteY3-148" fmla="*/ 1988079 h 2623080"/>
              <a:gd name="connsiteX4-149" fmla="*/ 815446 w 2450571"/>
              <a:gd name="connsiteY4-150" fmla="*/ 2623080 h 2623080"/>
              <a:gd name="connsiteX5-151" fmla="*/ 987690 w 2450571"/>
              <a:gd name="connsiteY5-152" fmla="*/ 1988079 h 2623080"/>
              <a:gd name="connsiteX0-153" fmla="*/ 2450571 w 2450571"/>
              <a:gd name="connsiteY0-154" fmla="*/ 260879 h 2658799"/>
              <a:gd name="connsiteX1-155" fmla="*/ 97896 w 2450571"/>
              <a:gd name="connsiteY1-156" fmla="*/ 530754 h 2658799"/>
              <a:gd name="connsiteX2-157" fmla="*/ 186796 w 2450571"/>
              <a:gd name="connsiteY2-158" fmla="*/ 1845204 h 2658799"/>
              <a:gd name="connsiteX3-159" fmla="*/ 640821 w 2450571"/>
              <a:gd name="connsiteY3-160" fmla="*/ 1988079 h 2658799"/>
              <a:gd name="connsiteX4-161" fmla="*/ 815446 w 2450571"/>
              <a:gd name="connsiteY4-162" fmla="*/ 2623080 h 2658799"/>
              <a:gd name="connsiteX5-163" fmla="*/ 987690 w 2450571"/>
              <a:gd name="connsiteY5-164" fmla="*/ 1988079 h 2658799"/>
              <a:gd name="connsiteX0-165" fmla="*/ 2450571 w 2450571"/>
              <a:gd name="connsiteY0-166" fmla="*/ 260879 h 2623080"/>
              <a:gd name="connsiteX1-167" fmla="*/ 97896 w 2450571"/>
              <a:gd name="connsiteY1-168" fmla="*/ 530754 h 2623080"/>
              <a:gd name="connsiteX2-169" fmla="*/ 186796 w 2450571"/>
              <a:gd name="connsiteY2-170" fmla="*/ 1845204 h 2623080"/>
              <a:gd name="connsiteX3-171" fmla="*/ 815446 w 2450571"/>
              <a:gd name="connsiteY3-172" fmla="*/ 2623080 h 2623080"/>
              <a:gd name="connsiteX4-173" fmla="*/ 987690 w 2450571"/>
              <a:gd name="connsiteY4-174" fmla="*/ 1988079 h 2623080"/>
              <a:gd name="connsiteX0-175" fmla="*/ 2450571 w 2450571"/>
              <a:gd name="connsiteY0-176" fmla="*/ 260879 h 2629430"/>
              <a:gd name="connsiteX1-177" fmla="*/ 97896 w 2450571"/>
              <a:gd name="connsiteY1-178" fmla="*/ 530754 h 2629430"/>
              <a:gd name="connsiteX2-179" fmla="*/ 186796 w 2450571"/>
              <a:gd name="connsiteY2-180" fmla="*/ 1845204 h 2629430"/>
              <a:gd name="connsiteX3-181" fmla="*/ 215371 w 2450571"/>
              <a:gd name="connsiteY3-182" fmla="*/ 2629430 h 2629430"/>
              <a:gd name="connsiteX4-183" fmla="*/ 987690 w 2450571"/>
              <a:gd name="connsiteY4-184" fmla="*/ 1988079 h 2629430"/>
              <a:gd name="connsiteX0-185" fmla="*/ 2725208 w 2725208"/>
              <a:gd name="connsiteY0-186" fmla="*/ 124884 h 2493435"/>
              <a:gd name="connsiteX1-187" fmla="*/ 372533 w 2725208"/>
              <a:gd name="connsiteY1-188" fmla="*/ 394759 h 2493435"/>
              <a:gd name="connsiteX2-189" fmla="*/ 490008 w 2725208"/>
              <a:gd name="connsiteY2-190" fmla="*/ 2493435 h 2493435"/>
              <a:gd name="connsiteX3-191" fmla="*/ 1262327 w 2725208"/>
              <a:gd name="connsiteY3-192" fmla="*/ 1852084 h 2493435"/>
              <a:gd name="connsiteX0-193" fmla="*/ 2455333 w 2455333"/>
              <a:gd name="connsiteY0-194" fmla="*/ 366184 h 2734735"/>
              <a:gd name="connsiteX1-195" fmla="*/ 102658 w 2455333"/>
              <a:gd name="connsiteY1-196" fmla="*/ 636059 h 2734735"/>
              <a:gd name="connsiteX2-197" fmla="*/ 220133 w 2455333"/>
              <a:gd name="connsiteY2-198" fmla="*/ 2734735 h 2734735"/>
              <a:gd name="connsiteX3-199" fmla="*/ 992452 w 2455333"/>
              <a:gd name="connsiteY3-200" fmla="*/ 2093384 h 2734735"/>
              <a:gd name="connsiteX0-201" fmla="*/ 2471208 w 2471208"/>
              <a:gd name="connsiteY0-202" fmla="*/ 191559 h 2560110"/>
              <a:gd name="connsiteX1-203" fmla="*/ 102658 w 2471208"/>
              <a:gd name="connsiteY1-204" fmla="*/ 636059 h 2560110"/>
              <a:gd name="connsiteX2-205" fmla="*/ 236008 w 2471208"/>
              <a:gd name="connsiteY2-206" fmla="*/ 2560110 h 2560110"/>
              <a:gd name="connsiteX3-207" fmla="*/ 1008327 w 2471208"/>
              <a:gd name="connsiteY3-208" fmla="*/ 1918759 h 2560110"/>
              <a:gd name="connsiteX0-209" fmla="*/ 2471208 w 2471208"/>
              <a:gd name="connsiteY0-210" fmla="*/ 232834 h 2601385"/>
              <a:gd name="connsiteX1-211" fmla="*/ 102658 w 2471208"/>
              <a:gd name="connsiteY1-212" fmla="*/ 636059 h 2601385"/>
              <a:gd name="connsiteX2-213" fmla="*/ 236008 w 2471208"/>
              <a:gd name="connsiteY2-214" fmla="*/ 2601385 h 2601385"/>
              <a:gd name="connsiteX3-215" fmla="*/ 1008327 w 2471208"/>
              <a:gd name="connsiteY3-216" fmla="*/ 1960034 h 2601385"/>
              <a:gd name="connsiteX0-217" fmla="*/ 2429933 w 2429933"/>
              <a:gd name="connsiteY0-218" fmla="*/ 92075 h 2460626"/>
              <a:gd name="connsiteX1-219" fmla="*/ 61383 w 2429933"/>
              <a:gd name="connsiteY1-220" fmla="*/ 495300 h 2460626"/>
              <a:gd name="connsiteX2-221" fmla="*/ 194733 w 2429933"/>
              <a:gd name="connsiteY2-222" fmla="*/ 2460626 h 2460626"/>
              <a:gd name="connsiteX3-223" fmla="*/ 967052 w 2429933"/>
              <a:gd name="connsiteY3-224" fmla="*/ 1819275 h 2460626"/>
              <a:gd name="connsiteX0-225" fmla="*/ 2433108 w 2433108"/>
              <a:gd name="connsiteY0-226" fmla="*/ 92075 h 2460626"/>
              <a:gd name="connsiteX1-227" fmla="*/ 61383 w 2433108"/>
              <a:gd name="connsiteY1-228" fmla="*/ 365125 h 2460626"/>
              <a:gd name="connsiteX2-229" fmla="*/ 197908 w 2433108"/>
              <a:gd name="connsiteY2-230" fmla="*/ 2460626 h 2460626"/>
              <a:gd name="connsiteX3-231" fmla="*/ 970227 w 2433108"/>
              <a:gd name="connsiteY3-232" fmla="*/ 1819275 h 2460626"/>
              <a:gd name="connsiteX0-233" fmla="*/ 2433108 w 2433108"/>
              <a:gd name="connsiteY0-234" fmla="*/ 92075 h 2477295"/>
              <a:gd name="connsiteX1-235" fmla="*/ 61383 w 2433108"/>
              <a:gd name="connsiteY1-236" fmla="*/ 365125 h 2477295"/>
              <a:gd name="connsiteX2-237" fmla="*/ 197908 w 2433108"/>
              <a:gd name="connsiteY2-238" fmla="*/ 2460626 h 2477295"/>
              <a:gd name="connsiteX3-239" fmla="*/ 970227 w 2433108"/>
              <a:gd name="connsiteY3-240" fmla="*/ 1819275 h 2477295"/>
              <a:gd name="connsiteX0-241" fmla="*/ 2483511 w 2483511"/>
              <a:gd name="connsiteY0-242" fmla="*/ 92075 h 2477295"/>
              <a:gd name="connsiteX1-243" fmla="*/ 111786 w 2483511"/>
              <a:gd name="connsiteY1-244" fmla="*/ 365125 h 2477295"/>
              <a:gd name="connsiteX2-245" fmla="*/ 248311 w 2483511"/>
              <a:gd name="connsiteY2-246" fmla="*/ 2460626 h 2477295"/>
              <a:gd name="connsiteX3-247" fmla="*/ 1020630 w 2483511"/>
              <a:gd name="connsiteY3-248" fmla="*/ 1819275 h 2477295"/>
              <a:gd name="connsiteX0-249" fmla="*/ 2433108 w 2433108"/>
              <a:gd name="connsiteY0-250" fmla="*/ 92075 h 2687744"/>
              <a:gd name="connsiteX1-251" fmla="*/ 61383 w 2433108"/>
              <a:gd name="connsiteY1-252" fmla="*/ 365125 h 2687744"/>
              <a:gd name="connsiteX2-253" fmla="*/ 197908 w 2433108"/>
              <a:gd name="connsiteY2-254" fmla="*/ 2460626 h 2687744"/>
              <a:gd name="connsiteX3-255" fmla="*/ 239185 w 2433108"/>
              <a:gd name="connsiteY3-256" fmla="*/ 1727833 h 2687744"/>
              <a:gd name="connsiteX4-257" fmla="*/ 970227 w 2433108"/>
              <a:gd name="connsiteY4-258" fmla="*/ 1819275 h 2687744"/>
              <a:gd name="connsiteX0-259" fmla="*/ 2509309 w 2509309"/>
              <a:gd name="connsiteY0-260" fmla="*/ 92075 h 2474808"/>
              <a:gd name="connsiteX1-261" fmla="*/ 137584 w 2509309"/>
              <a:gd name="connsiteY1-262" fmla="*/ 365125 h 2474808"/>
              <a:gd name="connsiteX2-263" fmla="*/ 274109 w 2509309"/>
              <a:gd name="connsiteY2-264" fmla="*/ 2460626 h 2474808"/>
              <a:gd name="connsiteX3-265" fmla="*/ 315386 w 2509309"/>
              <a:gd name="connsiteY3-266" fmla="*/ 1727833 h 2474808"/>
              <a:gd name="connsiteX4-267" fmla="*/ 1046428 w 2509309"/>
              <a:gd name="connsiteY4-268" fmla="*/ 1819275 h 2474808"/>
              <a:gd name="connsiteX0-269" fmla="*/ 2762779 w 2762779"/>
              <a:gd name="connsiteY0-270" fmla="*/ 129117 h 2556300"/>
              <a:gd name="connsiteX1-271" fmla="*/ 391054 w 2762779"/>
              <a:gd name="connsiteY1-272" fmla="*/ 402167 h 2556300"/>
              <a:gd name="connsiteX2-273" fmla="*/ 416454 w 2762779"/>
              <a:gd name="connsiteY2-274" fmla="*/ 2542118 h 2556300"/>
              <a:gd name="connsiteX3-275" fmla="*/ 568856 w 2762779"/>
              <a:gd name="connsiteY3-276" fmla="*/ 1764875 h 2556300"/>
              <a:gd name="connsiteX4-277" fmla="*/ 1299898 w 2762779"/>
              <a:gd name="connsiteY4-278" fmla="*/ 1856317 h 2556300"/>
              <a:gd name="connsiteX0-279" fmla="*/ 2762779 w 2762779"/>
              <a:gd name="connsiteY0-280" fmla="*/ 129117 h 2559475"/>
              <a:gd name="connsiteX1-281" fmla="*/ 391054 w 2762779"/>
              <a:gd name="connsiteY1-282" fmla="*/ 402167 h 2559475"/>
              <a:gd name="connsiteX2-283" fmla="*/ 416454 w 2762779"/>
              <a:gd name="connsiteY2-284" fmla="*/ 2542118 h 2559475"/>
              <a:gd name="connsiteX3-285" fmla="*/ 568856 w 2762779"/>
              <a:gd name="connsiteY3-286" fmla="*/ 1764875 h 2559475"/>
              <a:gd name="connsiteX4-287" fmla="*/ 1299898 w 2762779"/>
              <a:gd name="connsiteY4-288" fmla="*/ 1856317 h 2559475"/>
              <a:gd name="connsiteX0-289" fmla="*/ 2762779 w 2762779"/>
              <a:gd name="connsiteY0-290" fmla="*/ 129117 h 2556511"/>
              <a:gd name="connsiteX1-291" fmla="*/ 391054 w 2762779"/>
              <a:gd name="connsiteY1-292" fmla="*/ 402167 h 2556511"/>
              <a:gd name="connsiteX2-293" fmla="*/ 416454 w 2762779"/>
              <a:gd name="connsiteY2-294" fmla="*/ 2542118 h 2556511"/>
              <a:gd name="connsiteX3-295" fmla="*/ 568856 w 2762779"/>
              <a:gd name="connsiteY3-296" fmla="*/ 1764875 h 2556511"/>
              <a:gd name="connsiteX4-297" fmla="*/ 1299898 w 2762779"/>
              <a:gd name="connsiteY4-298" fmla="*/ 1856317 h 2556511"/>
              <a:gd name="connsiteX0-299" fmla="*/ 2588684 w 2588684"/>
              <a:gd name="connsiteY0-300" fmla="*/ 92075 h 2519469"/>
              <a:gd name="connsiteX1-301" fmla="*/ 216959 w 2588684"/>
              <a:gd name="connsiteY1-302" fmla="*/ 365125 h 2519469"/>
              <a:gd name="connsiteX2-303" fmla="*/ 242359 w 2588684"/>
              <a:gd name="connsiteY2-304" fmla="*/ 2505076 h 2519469"/>
              <a:gd name="connsiteX3-305" fmla="*/ 394761 w 2588684"/>
              <a:gd name="connsiteY3-306" fmla="*/ 1727833 h 2519469"/>
              <a:gd name="connsiteX4-307" fmla="*/ 1125803 w 2588684"/>
              <a:gd name="connsiteY4-308" fmla="*/ 1819275 h 2519469"/>
              <a:gd name="connsiteX0-309" fmla="*/ 2588684 w 2588684"/>
              <a:gd name="connsiteY0-310" fmla="*/ 92075 h 2519469"/>
              <a:gd name="connsiteX1-311" fmla="*/ 216959 w 2588684"/>
              <a:gd name="connsiteY1-312" fmla="*/ 365125 h 2519469"/>
              <a:gd name="connsiteX2-313" fmla="*/ 242359 w 2588684"/>
              <a:gd name="connsiteY2-314" fmla="*/ 2505076 h 2519469"/>
              <a:gd name="connsiteX3-315" fmla="*/ 394761 w 2588684"/>
              <a:gd name="connsiteY3-316" fmla="*/ 1727833 h 2519469"/>
              <a:gd name="connsiteX4-317" fmla="*/ 749566 w 2588684"/>
              <a:gd name="connsiteY4-318" fmla="*/ 1719263 h 2519469"/>
              <a:gd name="connsiteX0-319" fmla="*/ 2588684 w 2588684"/>
              <a:gd name="connsiteY0-320" fmla="*/ 92075 h 2519469"/>
              <a:gd name="connsiteX1-321" fmla="*/ 216959 w 2588684"/>
              <a:gd name="connsiteY1-322" fmla="*/ 365125 h 2519469"/>
              <a:gd name="connsiteX2-323" fmla="*/ 242359 w 2588684"/>
              <a:gd name="connsiteY2-324" fmla="*/ 2505076 h 2519469"/>
              <a:gd name="connsiteX3-325" fmla="*/ 394761 w 2588684"/>
              <a:gd name="connsiteY3-326" fmla="*/ 1727833 h 2519469"/>
              <a:gd name="connsiteX4-327" fmla="*/ 749566 w 2588684"/>
              <a:gd name="connsiteY4-328" fmla="*/ 1719263 h 2519469"/>
              <a:gd name="connsiteX0-329" fmla="*/ 2588684 w 2588684"/>
              <a:gd name="connsiteY0-330" fmla="*/ 92075 h 2519469"/>
              <a:gd name="connsiteX1-331" fmla="*/ 216959 w 2588684"/>
              <a:gd name="connsiteY1-332" fmla="*/ 365125 h 2519469"/>
              <a:gd name="connsiteX2-333" fmla="*/ 242359 w 2588684"/>
              <a:gd name="connsiteY2-334" fmla="*/ 2505076 h 2519469"/>
              <a:gd name="connsiteX3-335" fmla="*/ 394761 w 2588684"/>
              <a:gd name="connsiteY3-336" fmla="*/ 1727833 h 2519469"/>
              <a:gd name="connsiteX4-337" fmla="*/ 749566 w 2588684"/>
              <a:gd name="connsiteY4-338" fmla="*/ 1719263 h 2519469"/>
              <a:gd name="connsiteX0-339" fmla="*/ 2410354 w 2410354"/>
              <a:gd name="connsiteY0-340" fmla="*/ 92075 h 2732194"/>
              <a:gd name="connsiteX1-341" fmla="*/ 38629 w 2410354"/>
              <a:gd name="connsiteY1-342" fmla="*/ 365125 h 2732194"/>
              <a:gd name="connsiteX2-343" fmla="*/ 64029 w 2410354"/>
              <a:gd name="connsiteY2-344" fmla="*/ 2505076 h 2732194"/>
              <a:gd name="connsiteX3-345" fmla="*/ 261674 w 2410354"/>
              <a:gd name="connsiteY3-346" fmla="*/ 1727833 h 2732194"/>
              <a:gd name="connsiteX4-347" fmla="*/ 571236 w 2410354"/>
              <a:gd name="connsiteY4-348" fmla="*/ 1719263 h 2732194"/>
              <a:gd name="connsiteX0-349" fmla="*/ 2538280 w 2538280"/>
              <a:gd name="connsiteY0-350" fmla="*/ 92075 h 2508939"/>
              <a:gd name="connsiteX1-351" fmla="*/ 166555 w 2538280"/>
              <a:gd name="connsiteY1-352" fmla="*/ 365125 h 2508939"/>
              <a:gd name="connsiteX2-353" fmla="*/ 191955 w 2538280"/>
              <a:gd name="connsiteY2-354" fmla="*/ 2505076 h 2508939"/>
              <a:gd name="connsiteX3-355" fmla="*/ 389600 w 2538280"/>
              <a:gd name="connsiteY3-356" fmla="*/ 1727833 h 2508939"/>
              <a:gd name="connsiteX4-357" fmla="*/ 699162 w 2538280"/>
              <a:gd name="connsiteY4-358" fmla="*/ 1719263 h 2508939"/>
              <a:gd name="connsiteX0-359" fmla="*/ 2538280 w 2538280"/>
              <a:gd name="connsiteY0-360" fmla="*/ 92075 h 2508939"/>
              <a:gd name="connsiteX1-361" fmla="*/ 166555 w 2538280"/>
              <a:gd name="connsiteY1-362" fmla="*/ 365125 h 2508939"/>
              <a:gd name="connsiteX2-363" fmla="*/ 191955 w 2538280"/>
              <a:gd name="connsiteY2-364" fmla="*/ 2505076 h 2508939"/>
              <a:gd name="connsiteX3-365" fmla="*/ 389600 w 2538280"/>
              <a:gd name="connsiteY3-366" fmla="*/ 1727833 h 2508939"/>
              <a:gd name="connsiteX4-367" fmla="*/ 699162 w 2538280"/>
              <a:gd name="connsiteY4-368" fmla="*/ 1719263 h 2508939"/>
              <a:gd name="connsiteX0-369" fmla="*/ 2538280 w 2538280"/>
              <a:gd name="connsiteY0-370" fmla="*/ 92075 h 2508939"/>
              <a:gd name="connsiteX1-371" fmla="*/ 166555 w 2538280"/>
              <a:gd name="connsiteY1-372" fmla="*/ 365125 h 2508939"/>
              <a:gd name="connsiteX2-373" fmla="*/ 191955 w 2538280"/>
              <a:gd name="connsiteY2-374" fmla="*/ 2505076 h 2508939"/>
              <a:gd name="connsiteX3-375" fmla="*/ 389600 w 2538280"/>
              <a:gd name="connsiteY3-376" fmla="*/ 1727833 h 2508939"/>
              <a:gd name="connsiteX4-377" fmla="*/ 699162 w 2538280"/>
              <a:gd name="connsiteY4-378" fmla="*/ 1719263 h 2508939"/>
              <a:gd name="connsiteX0-379" fmla="*/ 2481792 w 2481792"/>
              <a:gd name="connsiteY0-380" fmla="*/ 92075 h 2736957"/>
              <a:gd name="connsiteX1-381" fmla="*/ 83873 w 2481792"/>
              <a:gd name="connsiteY1-382" fmla="*/ 336550 h 2736957"/>
              <a:gd name="connsiteX2-383" fmla="*/ 135467 w 2481792"/>
              <a:gd name="connsiteY2-384" fmla="*/ 2505076 h 2736957"/>
              <a:gd name="connsiteX3-385" fmla="*/ 333112 w 2481792"/>
              <a:gd name="connsiteY3-386" fmla="*/ 1727833 h 2736957"/>
              <a:gd name="connsiteX4-387" fmla="*/ 642674 w 2481792"/>
              <a:gd name="connsiteY4-388" fmla="*/ 1719263 h 2736957"/>
              <a:gd name="connsiteX0-389" fmla="*/ 2538942 w 2538942"/>
              <a:gd name="connsiteY0-390" fmla="*/ 92075 h 2736957"/>
              <a:gd name="connsiteX1-391" fmla="*/ 141023 w 2538942"/>
              <a:gd name="connsiteY1-392" fmla="*/ 336550 h 2736957"/>
              <a:gd name="connsiteX2-393" fmla="*/ 192617 w 2538942"/>
              <a:gd name="connsiteY2-394" fmla="*/ 2505076 h 2736957"/>
              <a:gd name="connsiteX3-395" fmla="*/ 390262 w 2538942"/>
              <a:gd name="connsiteY3-396" fmla="*/ 1727833 h 2736957"/>
              <a:gd name="connsiteX4-397" fmla="*/ 699824 w 2538942"/>
              <a:gd name="connsiteY4-398" fmla="*/ 1719263 h 2736957"/>
              <a:gd name="connsiteX0-399" fmla="*/ 2505604 w 2505604"/>
              <a:gd name="connsiteY0-400" fmla="*/ 92075 h 2746878"/>
              <a:gd name="connsiteX1-401" fmla="*/ 141023 w 2505604"/>
              <a:gd name="connsiteY1-402" fmla="*/ 277019 h 2746878"/>
              <a:gd name="connsiteX2-403" fmla="*/ 159279 w 2505604"/>
              <a:gd name="connsiteY2-404" fmla="*/ 2505076 h 2746878"/>
              <a:gd name="connsiteX3-405" fmla="*/ 356924 w 2505604"/>
              <a:gd name="connsiteY3-406" fmla="*/ 1727833 h 2746878"/>
              <a:gd name="connsiteX4-407" fmla="*/ 666486 w 2505604"/>
              <a:gd name="connsiteY4-408" fmla="*/ 1719263 h 2746878"/>
              <a:gd name="connsiteX0-409" fmla="*/ 2577572 w 2577572"/>
              <a:gd name="connsiteY0-410" fmla="*/ 92075 h 2544262"/>
              <a:gd name="connsiteX1-411" fmla="*/ 212991 w 2577572"/>
              <a:gd name="connsiteY1-412" fmla="*/ 277019 h 2544262"/>
              <a:gd name="connsiteX2-413" fmla="*/ 231247 w 2577572"/>
              <a:gd name="connsiteY2-414" fmla="*/ 2505076 h 2544262"/>
              <a:gd name="connsiteX3-415" fmla="*/ 428892 w 2577572"/>
              <a:gd name="connsiteY3-416" fmla="*/ 1727833 h 2544262"/>
              <a:gd name="connsiteX4-417" fmla="*/ 738454 w 2577572"/>
              <a:gd name="connsiteY4-418" fmla="*/ 1719263 h 2544262"/>
              <a:gd name="connsiteX0-419" fmla="*/ 2505604 w 2505604"/>
              <a:gd name="connsiteY0-420" fmla="*/ 92075 h 2746085"/>
              <a:gd name="connsiteX1-421" fmla="*/ 141023 w 2505604"/>
              <a:gd name="connsiteY1-422" fmla="*/ 277019 h 2746085"/>
              <a:gd name="connsiteX2-423" fmla="*/ 159279 w 2505604"/>
              <a:gd name="connsiteY2-424" fmla="*/ 2505076 h 2746085"/>
              <a:gd name="connsiteX3-425" fmla="*/ 437887 w 2505604"/>
              <a:gd name="connsiteY3-426" fmla="*/ 1723071 h 2746085"/>
              <a:gd name="connsiteX4-427" fmla="*/ 666486 w 2505604"/>
              <a:gd name="connsiteY4-428" fmla="*/ 1719263 h 2746085"/>
              <a:gd name="connsiteX0-429" fmla="*/ 2519627 w 2519627"/>
              <a:gd name="connsiteY0-430" fmla="*/ 92075 h 2537910"/>
              <a:gd name="connsiteX1-431" fmla="*/ 155046 w 2519627"/>
              <a:gd name="connsiteY1-432" fmla="*/ 277019 h 2537910"/>
              <a:gd name="connsiteX2-433" fmla="*/ 173302 w 2519627"/>
              <a:gd name="connsiteY2-434" fmla="*/ 2505076 h 2537910"/>
              <a:gd name="connsiteX3-435" fmla="*/ 451910 w 2519627"/>
              <a:gd name="connsiteY3-436" fmla="*/ 1723071 h 2537910"/>
              <a:gd name="connsiteX4-437" fmla="*/ 680509 w 2519627"/>
              <a:gd name="connsiteY4-438" fmla="*/ 1719263 h 2537910"/>
              <a:gd name="connsiteX0-439" fmla="*/ 2519627 w 2519627"/>
              <a:gd name="connsiteY0-440" fmla="*/ 92075 h 2537910"/>
              <a:gd name="connsiteX1-441" fmla="*/ 155046 w 2519627"/>
              <a:gd name="connsiteY1-442" fmla="*/ 277019 h 2537910"/>
              <a:gd name="connsiteX2-443" fmla="*/ 173302 w 2519627"/>
              <a:gd name="connsiteY2-444" fmla="*/ 2505076 h 2537910"/>
              <a:gd name="connsiteX3-445" fmla="*/ 451910 w 2519627"/>
              <a:gd name="connsiteY3-446" fmla="*/ 1723071 h 2537910"/>
              <a:gd name="connsiteX4-447" fmla="*/ 680509 w 2519627"/>
              <a:gd name="connsiteY4-448" fmla="*/ 1719263 h 253791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519627" h="2537910">
                <a:moveTo>
                  <a:pt x="2519627" y="92075"/>
                </a:moveTo>
                <a:cubicBezTo>
                  <a:pt x="1541727" y="0"/>
                  <a:pt x="296069" y="22490"/>
                  <a:pt x="155046" y="277019"/>
                </a:cubicBezTo>
                <a:cubicBezTo>
                  <a:pt x="14023" y="531548"/>
                  <a:pt x="0" y="2537910"/>
                  <a:pt x="173302" y="2505076"/>
                </a:cubicBezTo>
                <a:cubicBezTo>
                  <a:pt x="346604" y="2472242"/>
                  <a:pt x="300701" y="1749265"/>
                  <a:pt x="451910" y="1723071"/>
                </a:cubicBezTo>
                <a:cubicBezTo>
                  <a:pt x="603119" y="1696877"/>
                  <a:pt x="644923" y="1707993"/>
                  <a:pt x="680509" y="1719263"/>
                </a:cubicBezTo>
              </a:path>
            </a:pathLst>
          </a:custGeom>
          <a:noFill/>
          <a:ln w="12700">
            <a:solidFill>
              <a:srgbClr val="008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24" name="椭圆 123"/>
          <p:cNvSpPr/>
          <p:nvPr/>
        </p:nvSpPr>
        <p:spPr bwMode="auto">
          <a:xfrm>
            <a:off x="3601720" y="3756818"/>
            <a:ext cx="228600" cy="228600"/>
          </a:xfrm>
          <a:prstGeom prst="ellipse">
            <a:avLst/>
          </a:prstGeom>
          <a:solidFill>
            <a:srgbClr val="008000"/>
          </a:solidFill>
          <a:ln>
            <a:solidFill>
              <a:schemeClr val="bg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36000" tIns="36000" rIns="36000" bIns="36000" numCol="1" rtlCol="0" anchor="t" anchorCtr="0" compatLnSpc="1"/>
          <a:lstStyle/>
          <a:p>
            <a:pPr>
              <a:buClr>
                <a:srgbClr val="CC9900"/>
              </a:buClr>
            </a:pPr>
            <a:r>
              <a:rPr lang="en-US" altLang="zh-CN" sz="1000" dirty="0" smtClean="0">
                <a:solidFill>
                  <a:prstClr val="black"/>
                </a:solidFill>
                <a:latin typeface="Arial" panose="020B0604020202020204" pitchFamily="34" charset="0"/>
                <a:ea typeface="宋体" panose="02010600030101010101" pitchFamily="2" charset="-122"/>
              </a:rPr>
              <a:t>P</a:t>
            </a:r>
            <a:endParaRPr lang="zh-CN" altLang="en-US" sz="1000" dirty="0" smtClean="0">
              <a:solidFill>
                <a:prstClr val="black"/>
              </a:solidFill>
              <a:latin typeface="Arial" panose="020B0604020202020204" pitchFamily="34" charset="0"/>
              <a:ea typeface="宋体" panose="02010600030101010101" pitchFamily="2" charset="-122"/>
            </a:endParaRPr>
          </a:p>
        </p:txBody>
      </p:sp>
      <p:sp>
        <p:nvSpPr>
          <p:cNvPr id="127" name="任意多边形 126"/>
          <p:cNvSpPr/>
          <p:nvPr/>
        </p:nvSpPr>
        <p:spPr bwMode="auto">
          <a:xfrm>
            <a:off x="4605337" y="3056097"/>
            <a:ext cx="598487" cy="570706"/>
          </a:xfrm>
          <a:custGeom>
            <a:avLst/>
            <a:gdLst>
              <a:gd name="connsiteX0" fmla="*/ 0 w 620712"/>
              <a:gd name="connsiteY0" fmla="*/ 86518 h 577056"/>
              <a:gd name="connsiteX1" fmla="*/ 519112 w 620712"/>
              <a:gd name="connsiteY1" fmla="*/ 81756 h 577056"/>
              <a:gd name="connsiteX2" fmla="*/ 609600 w 620712"/>
              <a:gd name="connsiteY2" fmla="*/ 577056 h 577056"/>
              <a:gd name="connsiteX0-1" fmla="*/ 0 w 598487"/>
              <a:gd name="connsiteY0-2" fmla="*/ 118268 h 570706"/>
              <a:gd name="connsiteX1-3" fmla="*/ 500062 w 598487"/>
              <a:gd name="connsiteY1-4" fmla="*/ 75406 h 570706"/>
              <a:gd name="connsiteX2-5" fmla="*/ 590550 w 598487"/>
              <a:gd name="connsiteY2-6" fmla="*/ 570706 h 570706"/>
              <a:gd name="connsiteX0-7" fmla="*/ 0 w 598487"/>
              <a:gd name="connsiteY0-8" fmla="*/ 118268 h 570706"/>
              <a:gd name="connsiteX1-9" fmla="*/ 500062 w 598487"/>
              <a:gd name="connsiteY1-10" fmla="*/ 75406 h 570706"/>
              <a:gd name="connsiteX2-11" fmla="*/ 590550 w 598487"/>
              <a:gd name="connsiteY2-12" fmla="*/ 570706 h 570706"/>
            </a:gdLst>
            <a:ahLst/>
            <a:cxnLst>
              <a:cxn ang="0">
                <a:pos x="connsiteX0-1" y="connsiteY0-2"/>
              </a:cxn>
              <a:cxn ang="0">
                <a:pos x="connsiteX1-3" y="connsiteY1-4"/>
              </a:cxn>
              <a:cxn ang="0">
                <a:pos x="connsiteX2-5" y="connsiteY2-6"/>
              </a:cxn>
            </a:cxnLst>
            <a:rect l="l" t="t" r="r" b="b"/>
            <a:pathLst>
              <a:path w="598487" h="570706">
                <a:moveTo>
                  <a:pt x="0" y="118268"/>
                </a:moveTo>
                <a:cubicBezTo>
                  <a:pt x="89693" y="34527"/>
                  <a:pt x="401637" y="0"/>
                  <a:pt x="500062" y="75406"/>
                </a:cubicBezTo>
                <a:cubicBezTo>
                  <a:pt x="598487" y="150812"/>
                  <a:pt x="579041" y="489347"/>
                  <a:pt x="590550" y="570706"/>
                </a:cubicBezTo>
              </a:path>
            </a:pathLst>
          </a:custGeom>
          <a:noFill/>
          <a:ln w="12700">
            <a:solidFill>
              <a:srgbClr val="008000"/>
            </a:solidFill>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25" name="Freeform 298"/>
          <p:cNvSpPr/>
          <p:nvPr/>
        </p:nvSpPr>
        <p:spPr bwMode="auto">
          <a:xfrm>
            <a:off x="4474369" y="3015964"/>
            <a:ext cx="287337" cy="252063"/>
          </a:xfrm>
          <a:custGeom>
            <a:avLst/>
            <a:gdLst>
              <a:gd name="T0" fmla="*/ 0 w 648"/>
              <a:gd name="T1" fmla="*/ 2147483647 h 618"/>
              <a:gd name="T2" fmla="*/ 2147483647 w 648"/>
              <a:gd name="T3" fmla="*/ 2147483647 h 618"/>
              <a:gd name="T4" fmla="*/ 2147483647 w 648"/>
              <a:gd name="T5" fmla="*/ 2147483647 h 618"/>
              <a:gd name="T6" fmla="*/ 2147483647 w 648"/>
              <a:gd name="T7" fmla="*/ 2147483647 h 618"/>
              <a:gd name="T8" fmla="*/ 2147483647 w 648"/>
              <a:gd name="T9" fmla="*/ 2147483647 h 618"/>
              <a:gd name="T10" fmla="*/ 2147483647 w 648"/>
              <a:gd name="T11" fmla="*/ 2147483647 h 618"/>
              <a:gd name="T12" fmla="*/ 2147483647 w 648"/>
              <a:gd name="T13" fmla="*/ 2147483647 h 618"/>
              <a:gd name="T14" fmla="*/ 2147483647 w 648"/>
              <a:gd name="T15" fmla="*/ 0 h 618"/>
              <a:gd name="T16" fmla="*/ 2147483647 w 648"/>
              <a:gd name="T17" fmla="*/ 2147483647 h 618"/>
              <a:gd name="T18" fmla="*/ 2147483647 w 648"/>
              <a:gd name="T19" fmla="*/ 2147483647 h 618"/>
              <a:gd name="T20" fmla="*/ 2147483647 w 648"/>
              <a:gd name="T21" fmla="*/ 2147483647 h 618"/>
              <a:gd name="T22" fmla="*/ 2147483647 w 648"/>
              <a:gd name="T23" fmla="*/ 2147483647 h 618"/>
              <a:gd name="T24" fmla="*/ 2147483647 w 648"/>
              <a:gd name="T25" fmla="*/ 2147483647 h 618"/>
              <a:gd name="T26" fmla="*/ 2147483647 w 648"/>
              <a:gd name="T27" fmla="*/ 2147483647 h 618"/>
              <a:gd name="T28" fmla="*/ 2147483647 w 648"/>
              <a:gd name="T29" fmla="*/ 2147483647 h 618"/>
              <a:gd name="T30" fmla="*/ 2147483647 w 648"/>
              <a:gd name="T31" fmla="*/ 2147483647 h 618"/>
              <a:gd name="T32" fmla="*/ 0 w 648"/>
              <a:gd name="T33" fmla="*/ 2147483647 h 6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48" h="618">
                <a:moveTo>
                  <a:pt x="0" y="374"/>
                </a:moveTo>
                <a:lnTo>
                  <a:pt x="88" y="320"/>
                </a:lnTo>
                <a:lnTo>
                  <a:pt x="122" y="340"/>
                </a:lnTo>
                <a:lnTo>
                  <a:pt x="184" y="452"/>
                </a:lnTo>
                <a:lnTo>
                  <a:pt x="278" y="316"/>
                </a:lnTo>
                <a:lnTo>
                  <a:pt x="434" y="148"/>
                </a:lnTo>
                <a:lnTo>
                  <a:pt x="534" y="60"/>
                </a:lnTo>
                <a:lnTo>
                  <a:pt x="632" y="0"/>
                </a:lnTo>
                <a:lnTo>
                  <a:pt x="648" y="26"/>
                </a:lnTo>
                <a:lnTo>
                  <a:pt x="566" y="98"/>
                </a:lnTo>
                <a:lnTo>
                  <a:pt x="448" y="230"/>
                </a:lnTo>
                <a:lnTo>
                  <a:pt x="346" y="360"/>
                </a:lnTo>
                <a:lnTo>
                  <a:pt x="234" y="554"/>
                </a:lnTo>
                <a:lnTo>
                  <a:pt x="144" y="618"/>
                </a:lnTo>
                <a:lnTo>
                  <a:pt x="82" y="466"/>
                </a:lnTo>
                <a:lnTo>
                  <a:pt x="42" y="404"/>
                </a:lnTo>
                <a:lnTo>
                  <a:pt x="0" y="374"/>
                </a:lnTo>
                <a:close/>
              </a:path>
            </a:pathLst>
          </a:custGeom>
          <a:solidFill>
            <a:srgbClr val="008000"/>
          </a:solidFill>
          <a:ln w="9525" cap="flat" cmpd="sng">
            <a:solidFill>
              <a:schemeClr val="bg1"/>
            </a:solidFill>
            <a:prstDash val="solid"/>
            <a:round/>
            <a:headEnd type="none" w="med" len="med"/>
            <a:tailEnd type="none" w="med" len="med"/>
          </a:ln>
          <a:effectLst>
            <a:outerShdw blurRad="50800" dist="38100" dir="2700000" algn="tl" rotWithShape="0">
              <a:prstClr val="black">
                <a:alpha val="40000"/>
              </a:prstClr>
            </a:outerShdw>
          </a:effectLst>
        </p:spPr>
        <p:txBody>
          <a:bodyPr wrap="none" lIns="92382" tIns="46191" rIns="92382" bIns="46191" anchor="ctr"/>
          <a:lstStyle/>
          <a:p>
            <a:pPr fontAlgn="auto">
              <a:spcBef>
                <a:spcPts val="0"/>
              </a:spcBef>
              <a:spcAft>
                <a:spcPts val="0"/>
              </a:spcAft>
              <a:defRPr/>
            </a:pPr>
            <a:endParaRPr lang="zh-CN" altLang="en-US" kern="0" smtClean="0">
              <a:solidFill>
                <a:sysClr val="windowText" lastClr="000000"/>
              </a:solidFill>
            </a:endParaRPr>
          </a:p>
        </p:txBody>
      </p:sp>
      <p:sp>
        <p:nvSpPr>
          <p:cNvPr id="128" name="Freeform 298"/>
          <p:cNvSpPr/>
          <p:nvPr/>
        </p:nvSpPr>
        <p:spPr bwMode="auto">
          <a:xfrm>
            <a:off x="3664744" y="3435700"/>
            <a:ext cx="287337" cy="252063"/>
          </a:xfrm>
          <a:custGeom>
            <a:avLst/>
            <a:gdLst>
              <a:gd name="T0" fmla="*/ 0 w 648"/>
              <a:gd name="T1" fmla="*/ 2147483647 h 618"/>
              <a:gd name="T2" fmla="*/ 2147483647 w 648"/>
              <a:gd name="T3" fmla="*/ 2147483647 h 618"/>
              <a:gd name="T4" fmla="*/ 2147483647 w 648"/>
              <a:gd name="T5" fmla="*/ 2147483647 h 618"/>
              <a:gd name="T6" fmla="*/ 2147483647 w 648"/>
              <a:gd name="T7" fmla="*/ 2147483647 h 618"/>
              <a:gd name="T8" fmla="*/ 2147483647 w 648"/>
              <a:gd name="T9" fmla="*/ 2147483647 h 618"/>
              <a:gd name="T10" fmla="*/ 2147483647 w 648"/>
              <a:gd name="T11" fmla="*/ 2147483647 h 618"/>
              <a:gd name="T12" fmla="*/ 2147483647 w 648"/>
              <a:gd name="T13" fmla="*/ 2147483647 h 618"/>
              <a:gd name="T14" fmla="*/ 2147483647 w 648"/>
              <a:gd name="T15" fmla="*/ 0 h 618"/>
              <a:gd name="T16" fmla="*/ 2147483647 w 648"/>
              <a:gd name="T17" fmla="*/ 2147483647 h 618"/>
              <a:gd name="T18" fmla="*/ 2147483647 w 648"/>
              <a:gd name="T19" fmla="*/ 2147483647 h 618"/>
              <a:gd name="T20" fmla="*/ 2147483647 w 648"/>
              <a:gd name="T21" fmla="*/ 2147483647 h 618"/>
              <a:gd name="T22" fmla="*/ 2147483647 w 648"/>
              <a:gd name="T23" fmla="*/ 2147483647 h 618"/>
              <a:gd name="T24" fmla="*/ 2147483647 w 648"/>
              <a:gd name="T25" fmla="*/ 2147483647 h 618"/>
              <a:gd name="T26" fmla="*/ 2147483647 w 648"/>
              <a:gd name="T27" fmla="*/ 2147483647 h 618"/>
              <a:gd name="T28" fmla="*/ 2147483647 w 648"/>
              <a:gd name="T29" fmla="*/ 2147483647 h 618"/>
              <a:gd name="T30" fmla="*/ 2147483647 w 648"/>
              <a:gd name="T31" fmla="*/ 2147483647 h 618"/>
              <a:gd name="T32" fmla="*/ 0 w 648"/>
              <a:gd name="T33" fmla="*/ 2147483647 h 6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648" h="618">
                <a:moveTo>
                  <a:pt x="0" y="374"/>
                </a:moveTo>
                <a:lnTo>
                  <a:pt x="88" y="320"/>
                </a:lnTo>
                <a:lnTo>
                  <a:pt x="122" y="340"/>
                </a:lnTo>
                <a:lnTo>
                  <a:pt x="184" y="452"/>
                </a:lnTo>
                <a:lnTo>
                  <a:pt x="278" y="316"/>
                </a:lnTo>
                <a:lnTo>
                  <a:pt x="434" y="148"/>
                </a:lnTo>
                <a:lnTo>
                  <a:pt x="534" y="60"/>
                </a:lnTo>
                <a:lnTo>
                  <a:pt x="632" y="0"/>
                </a:lnTo>
                <a:lnTo>
                  <a:pt x="648" y="26"/>
                </a:lnTo>
                <a:lnTo>
                  <a:pt x="566" y="98"/>
                </a:lnTo>
                <a:lnTo>
                  <a:pt x="448" y="230"/>
                </a:lnTo>
                <a:lnTo>
                  <a:pt x="346" y="360"/>
                </a:lnTo>
                <a:lnTo>
                  <a:pt x="234" y="554"/>
                </a:lnTo>
                <a:lnTo>
                  <a:pt x="144" y="618"/>
                </a:lnTo>
                <a:lnTo>
                  <a:pt x="82" y="466"/>
                </a:lnTo>
                <a:lnTo>
                  <a:pt x="42" y="404"/>
                </a:lnTo>
                <a:lnTo>
                  <a:pt x="0" y="374"/>
                </a:lnTo>
                <a:close/>
              </a:path>
            </a:pathLst>
          </a:custGeom>
          <a:solidFill>
            <a:srgbClr val="008000"/>
          </a:solidFill>
          <a:ln w="9525" cap="flat" cmpd="sng">
            <a:solidFill>
              <a:schemeClr val="bg1"/>
            </a:solidFill>
            <a:prstDash val="solid"/>
            <a:round/>
            <a:headEnd type="none" w="med" len="med"/>
            <a:tailEnd type="none" w="med" len="med"/>
          </a:ln>
          <a:effectLst>
            <a:outerShdw blurRad="50800" dist="38100" dir="2700000" algn="tl" rotWithShape="0">
              <a:prstClr val="black">
                <a:alpha val="40000"/>
              </a:prstClr>
            </a:outerShdw>
          </a:effectLst>
        </p:spPr>
        <p:txBody>
          <a:bodyPr wrap="none" lIns="92382" tIns="46191" rIns="92382" bIns="46191" anchor="ctr"/>
          <a:lstStyle/>
          <a:p>
            <a:pPr fontAlgn="auto">
              <a:spcBef>
                <a:spcPts val="0"/>
              </a:spcBef>
              <a:spcAft>
                <a:spcPts val="0"/>
              </a:spcAft>
              <a:defRPr/>
            </a:pPr>
            <a:endParaRPr lang="zh-CN" altLang="en-US" kern="0" smtClean="0">
              <a:solidFill>
                <a:sysClr val="windowText" lastClr="000000"/>
              </a:solidFill>
            </a:endParaRPr>
          </a:p>
        </p:txBody>
      </p:sp>
      <p:sp>
        <p:nvSpPr>
          <p:cNvPr id="66" name="标题 1"/>
          <p:cNvSpPr txBox="1"/>
          <p:nvPr/>
        </p:nvSpPr>
        <p:spPr>
          <a:xfrm>
            <a:off x="427038" y="229650"/>
            <a:ext cx="8365056" cy="559338"/>
          </a:xfrm>
          <a:prstGeom prst="rect">
            <a:avLst/>
          </a:prstGeom>
        </p:spPr>
        <p:txBody>
          <a:bodyPr/>
          <a:lstStyle/>
          <a:p>
            <a:pPr eaLnBrk="0" hangingPunct="0">
              <a:defRPr/>
            </a:pPr>
            <a:r>
              <a:rPr lang="zh-CN" altLang="en-US" sz="2400" b="1" kern="0"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场景：</a:t>
            </a:r>
            <a:r>
              <a:rPr lang="en-US" altLang="zh-CN" sz="2400" b="1" kern="0"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VIP</a:t>
            </a:r>
            <a:r>
              <a:rPr lang="zh-CN" altLang="en-US" sz="2400" b="1" kern="0"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远程接入体验保证</a:t>
            </a:r>
            <a:endParaRPr lang="zh-CN" altLang="en-US" sz="2400" b="1" kern="0" dirty="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pic>
        <p:nvPicPr>
          <p:cNvPr id="72" name="Picture 460" descr="图片239"/>
          <p:cNvPicPr>
            <a:picLocks noChangeAspect="1" noChangeArrowheads="1"/>
          </p:cNvPicPr>
          <p:nvPr/>
        </p:nvPicPr>
        <p:blipFill>
          <a:blip r:embed="rId7" cstate="print"/>
          <a:srcRect/>
          <a:stretch>
            <a:fillRect/>
          </a:stretch>
        </p:blipFill>
        <p:spPr bwMode="auto">
          <a:xfrm>
            <a:off x="6940387" y="2880712"/>
            <a:ext cx="350837" cy="364089"/>
          </a:xfrm>
          <a:prstGeom prst="rect">
            <a:avLst/>
          </a:prstGeom>
          <a:noFill/>
        </p:spPr>
      </p:pic>
      <p:cxnSp>
        <p:nvCxnSpPr>
          <p:cNvPr id="73" name="肘形连接符 1619"/>
          <p:cNvCxnSpPr>
            <a:stCxn id="74" idx="0"/>
            <a:endCxn id="72" idx="2"/>
          </p:cNvCxnSpPr>
          <p:nvPr/>
        </p:nvCxnSpPr>
        <p:spPr bwMode="auto">
          <a:xfrm rot="5400000" flipH="1" flipV="1">
            <a:off x="6894325" y="3466282"/>
            <a:ext cx="442961" cy="1"/>
          </a:xfrm>
          <a:prstGeom prst="bentConnector3">
            <a:avLst>
              <a:gd name="adj1" fmla="val 50000"/>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74" name="Picture 2356" descr="图片222"/>
          <p:cNvPicPr>
            <a:picLocks noChangeAspect="1" noChangeArrowheads="1"/>
          </p:cNvPicPr>
          <p:nvPr/>
        </p:nvPicPr>
        <p:blipFill>
          <a:blip r:embed="rId6" cstate="print"/>
          <a:srcRect/>
          <a:stretch>
            <a:fillRect/>
          </a:stretch>
        </p:blipFill>
        <p:spPr bwMode="auto">
          <a:xfrm>
            <a:off x="6925305" y="3687762"/>
            <a:ext cx="381000" cy="394189"/>
          </a:xfrm>
          <a:prstGeom prst="rect">
            <a:avLst/>
          </a:prstGeom>
          <a:noFill/>
          <a:ln w="9525">
            <a:noFill/>
            <a:miter lim="800000"/>
            <a:headEnd/>
            <a:tailEnd/>
          </a:ln>
        </p:spPr>
      </p:pic>
      <p:cxnSp>
        <p:nvCxnSpPr>
          <p:cNvPr id="76" name="直接连接符 75"/>
          <p:cNvCxnSpPr>
            <a:stCxn id="72" idx="1"/>
            <a:endCxn id="59" idx="3"/>
          </p:cNvCxnSpPr>
          <p:nvPr/>
        </p:nvCxnSpPr>
        <p:spPr bwMode="auto">
          <a:xfrm flipH="1" flipV="1">
            <a:off x="6459236" y="3059506"/>
            <a:ext cx="481151" cy="3251"/>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2" name="任意多边形 111"/>
          <p:cNvSpPr/>
          <p:nvPr/>
        </p:nvSpPr>
        <p:spPr bwMode="auto">
          <a:xfrm flipH="1">
            <a:off x="5429409" y="2863564"/>
            <a:ext cx="1623854" cy="763239"/>
          </a:xfrm>
          <a:custGeom>
            <a:avLst/>
            <a:gdLst>
              <a:gd name="connsiteX0" fmla="*/ 702310 w 703580"/>
              <a:gd name="connsiteY0" fmla="*/ 588010 h 595630"/>
              <a:gd name="connsiteX1" fmla="*/ 603250 w 703580"/>
              <a:gd name="connsiteY1" fmla="*/ 130810 h 595630"/>
              <a:gd name="connsiteX2" fmla="*/ 100330 w 703580"/>
              <a:gd name="connsiteY2" fmla="*/ 77470 h 595630"/>
              <a:gd name="connsiteX3" fmla="*/ 1270 w 703580"/>
              <a:gd name="connsiteY3" fmla="*/ 595630 h 595630"/>
              <a:gd name="connsiteX0-1" fmla="*/ 742001 w 749886"/>
              <a:gd name="connsiteY0-2" fmla="*/ 525652 h 533272"/>
              <a:gd name="connsiteX1-3" fmla="*/ 642941 w 749886"/>
              <a:gd name="connsiteY1-4" fmla="*/ 68452 h 533272"/>
              <a:gd name="connsiteX2-5" fmla="*/ 100330 w 749886"/>
              <a:gd name="connsiteY2-6" fmla="*/ 114938 h 533272"/>
              <a:gd name="connsiteX3-7" fmla="*/ 40961 w 749886"/>
              <a:gd name="connsiteY3-8" fmla="*/ 533272 h 533272"/>
              <a:gd name="connsiteX0-9" fmla="*/ 704399 w 712284"/>
              <a:gd name="connsiteY0-10" fmla="*/ 525652 h 533272"/>
              <a:gd name="connsiteX1-11" fmla="*/ 605339 w 712284"/>
              <a:gd name="connsiteY1-12" fmla="*/ 68452 h 533272"/>
              <a:gd name="connsiteX2-13" fmla="*/ 62728 w 712284"/>
              <a:gd name="connsiteY2-14" fmla="*/ 114938 h 533272"/>
              <a:gd name="connsiteX3-15" fmla="*/ 3359 w 712284"/>
              <a:gd name="connsiteY3-16" fmla="*/ 533272 h 533272"/>
            </a:gdLst>
            <a:ahLst/>
            <a:cxnLst>
              <a:cxn ang="0">
                <a:pos x="connsiteX0-1" y="connsiteY0-2"/>
              </a:cxn>
              <a:cxn ang="0">
                <a:pos x="connsiteX1-3" y="connsiteY1-4"/>
              </a:cxn>
              <a:cxn ang="0">
                <a:pos x="connsiteX2-5" y="connsiteY2-6"/>
              </a:cxn>
              <a:cxn ang="0">
                <a:pos x="connsiteX3-7" y="connsiteY3-8"/>
              </a:cxn>
            </a:cxnLst>
            <a:rect l="l" t="t" r="r" b="b"/>
            <a:pathLst>
              <a:path w="712284" h="533272">
                <a:moveTo>
                  <a:pt x="704399" y="525652"/>
                </a:moveTo>
                <a:cubicBezTo>
                  <a:pt x="705034" y="339597"/>
                  <a:pt x="712284" y="136904"/>
                  <a:pt x="605339" y="68452"/>
                </a:cubicBezTo>
                <a:cubicBezTo>
                  <a:pt x="498394" y="0"/>
                  <a:pt x="125456" y="50778"/>
                  <a:pt x="62728" y="114938"/>
                </a:cubicBezTo>
                <a:cubicBezTo>
                  <a:pt x="0" y="179098"/>
                  <a:pt x="2724" y="312927"/>
                  <a:pt x="3359" y="533272"/>
                </a:cubicBezTo>
              </a:path>
            </a:pathLst>
          </a:custGeom>
          <a:noFill/>
          <a:ln w="12700">
            <a:solidFill>
              <a:srgbClr val="0000CC"/>
            </a:solidFill>
            <a:prstDash val="dash"/>
            <a:headEnd type="none" w="med" len="med"/>
            <a:tailEnd type="arrow"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84" name="矩形 83"/>
          <p:cNvSpPr/>
          <p:nvPr/>
        </p:nvSpPr>
        <p:spPr bwMode="auto">
          <a:xfrm>
            <a:off x="427038" y="788988"/>
            <a:ext cx="2902902" cy="1100772"/>
          </a:xfrm>
          <a:prstGeom prst="rect">
            <a:avLst/>
          </a:prstGeom>
          <a:solidFill>
            <a:srgbClr val="FF0000"/>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en-US" altLang="zh-CN" sz="1000" b="1" dirty="0" smtClean="0">
                <a:solidFill>
                  <a:prstClr val="white"/>
                </a:solidFill>
                <a:latin typeface="华文细黑"/>
                <a:ea typeface="华文细黑"/>
              </a:rPr>
              <a:t>VIP</a:t>
            </a:r>
            <a:r>
              <a:rPr lang="zh-CN" altLang="en-US" sz="1000" b="1" dirty="0" smtClean="0">
                <a:solidFill>
                  <a:prstClr val="white"/>
                </a:solidFill>
                <a:latin typeface="华文细黑"/>
                <a:ea typeface="华文细黑"/>
              </a:rPr>
              <a:t>用户远程接入的两大问题</a:t>
            </a:r>
            <a:r>
              <a:rPr lang="zh-CN" altLang="en-US" sz="1000" dirty="0" smtClean="0">
                <a:solidFill>
                  <a:prstClr val="white"/>
                </a:solidFill>
                <a:latin typeface="华文细黑"/>
                <a:ea typeface="华文细黑"/>
              </a:rPr>
              <a:t>：</a:t>
            </a:r>
            <a:endParaRPr lang="en-US" altLang="zh-CN" sz="1000" dirty="0" smtClean="0">
              <a:solidFill>
                <a:prstClr val="white"/>
              </a:solidFill>
              <a:latin typeface="华文细黑"/>
              <a:ea typeface="华文细黑"/>
            </a:endParaRPr>
          </a:p>
          <a:p>
            <a:pPr marL="88900" indent="-88900">
              <a:buFont typeface="Arial" panose="020B0604020202020204" pitchFamily="34" charset="0"/>
              <a:buChar char="•"/>
            </a:pPr>
            <a:r>
              <a:rPr lang="zh-CN" altLang="en-US" sz="900" dirty="0" smtClean="0">
                <a:solidFill>
                  <a:prstClr val="white"/>
                </a:solidFill>
                <a:latin typeface="华文细黑"/>
                <a:ea typeface="华文细黑"/>
              </a:rPr>
              <a:t>离自己最近的</a:t>
            </a:r>
            <a:r>
              <a:rPr lang="en-US" altLang="zh-CN" sz="900" dirty="0" smtClean="0">
                <a:solidFill>
                  <a:prstClr val="white"/>
                </a:solidFill>
                <a:latin typeface="华文细黑"/>
                <a:ea typeface="华文细黑"/>
              </a:rPr>
              <a:t>SSL VPN</a:t>
            </a:r>
            <a:r>
              <a:rPr lang="zh-CN" altLang="en-US" sz="900" dirty="0" smtClean="0">
                <a:solidFill>
                  <a:prstClr val="white"/>
                </a:solidFill>
                <a:latin typeface="华文细黑"/>
                <a:ea typeface="华文细黑"/>
              </a:rPr>
              <a:t>网关上用户已经接满，导致自己必须接入到其他城市的网关，增加了业务在</a:t>
            </a:r>
            <a:r>
              <a:rPr lang="en-US" altLang="zh-CN" sz="900" dirty="0" smtClean="0">
                <a:solidFill>
                  <a:prstClr val="white"/>
                </a:solidFill>
                <a:latin typeface="华文细黑"/>
                <a:ea typeface="华文细黑"/>
              </a:rPr>
              <a:t>Internet</a:t>
            </a:r>
            <a:r>
              <a:rPr lang="zh-CN" altLang="en-US" sz="900" dirty="0" smtClean="0">
                <a:solidFill>
                  <a:prstClr val="white"/>
                </a:solidFill>
                <a:latin typeface="华文细黑"/>
                <a:ea typeface="华文细黑"/>
              </a:rPr>
              <a:t>上的时延，导致网络体验不佳。</a:t>
            </a:r>
            <a:endParaRPr lang="en-US" altLang="zh-CN" sz="900" dirty="0" smtClean="0">
              <a:solidFill>
                <a:prstClr val="white"/>
              </a:solidFill>
              <a:latin typeface="华文细黑"/>
              <a:ea typeface="华文细黑"/>
            </a:endParaRPr>
          </a:p>
          <a:p>
            <a:pPr marL="88900" indent="-88900">
              <a:buFont typeface="Arial" panose="020B0604020202020204" pitchFamily="34" charset="0"/>
              <a:buChar char="•"/>
            </a:pPr>
            <a:r>
              <a:rPr lang="zh-CN" altLang="en-US" sz="900" dirty="0" smtClean="0">
                <a:solidFill>
                  <a:prstClr val="white"/>
                </a:solidFill>
                <a:latin typeface="华文细黑"/>
                <a:ea typeface="华文细黑"/>
              </a:rPr>
              <a:t>通过</a:t>
            </a:r>
            <a:r>
              <a:rPr lang="en-US" altLang="zh-CN" sz="900" dirty="0" smtClean="0">
                <a:solidFill>
                  <a:prstClr val="white"/>
                </a:solidFill>
                <a:latin typeface="华文细黑"/>
                <a:ea typeface="华文细黑"/>
              </a:rPr>
              <a:t>VPN</a:t>
            </a:r>
            <a:r>
              <a:rPr lang="zh-CN" altLang="en-US" sz="900" dirty="0" smtClean="0">
                <a:solidFill>
                  <a:prstClr val="white"/>
                </a:solidFill>
                <a:latin typeface="华文细黑"/>
                <a:ea typeface="华文细黑"/>
              </a:rPr>
              <a:t>网关接入内网后，由于在</a:t>
            </a:r>
            <a:r>
              <a:rPr lang="en-US" altLang="zh-CN" sz="900" dirty="0" smtClean="0">
                <a:solidFill>
                  <a:prstClr val="white"/>
                </a:solidFill>
                <a:latin typeface="华文细黑"/>
                <a:ea typeface="华文细黑"/>
              </a:rPr>
              <a:t>WAN</a:t>
            </a:r>
            <a:r>
              <a:rPr lang="zh-CN" altLang="en-US" sz="900" dirty="0" smtClean="0">
                <a:solidFill>
                  <a:prstClr val="white"/>
                </a:solidFill>
                <a:latin typeface="华文细黑"/>
                <a:ea typeface="华文细黑"/>
              </a:rPr>
              <a:t>、</a:t>
            </a:r>
            <a:r>
              <a:rPr lang="en-US" altLang="zh-CN" sz="900" dirty="0" smtClean="0">
                <a:solidFill>
                  <a:prstClr val="white"/>
                </a:solidFill>
                <a:latin typeface="华文细黑"/>
                <a:ea typeface="华文细黑"/>
              </a:rPr>
              <a:t>Internet</a:t>
            </a:r>
            <a:r>
              <a:rPr lang="zh-CN" altLang="en-US" sz="900" dirty="0" smtClean="0">
                <a:solidFill>
                  <a:prstClr val="white"/>
                </a:solidFill>
                <a:latin typeface="华文细黑"/>
                <a:ea typeface="华文细黑"/>
              </a:rPr>
              <a:t>边界等位置因为带宽有限，经常发生丢包，导致用户网络体验不佳。</a:t>
            </a:r>
            <a:endParaRPr lang="en-US" altLang="zh-CN" sz="900" dirty="0" smtClean="0">
              <a:solidFill>
                <a:prstClr val="white"/>
              </a:solidFill>
              <a:latin typeface="华文细黑"/>
              <a:ea typeface="华文细黑"/>
            </a:endParaRPr>
          </a:p>
        </p:txBody>
      </p:sp>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animEffect transition="in" filter="blinds(horizontal)">
                                      <p:cBhvr>
                                        <p:cTn id="7" dur="500"/>
                                        <p:tgtEl>
                                          <p:spTgt spid="56">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56">
                                            <p:txEl>
                                              <p:pRg st="1" end="1"/>
                                            </p:txEl>
                                          </p:spTgt>
                                        </p:tgtEl>
                                        <p:attrNameLst>
                                          <p:attrName>style.visibility</p:attrName>
                                        </p:attrNameLst>
                                      </p:cBhvr>
                                      <p:to>
                                        <p:strVal val="visible"/>
                                      </p:to>
                                    </p:set>
                                    <p:animEffect transition="in" filter="blinds(horizontal)">
                                      <p:cBhvr>
                                        <p:cTn id="10" dur="500"/>
                                        <p:tgtEl>
                                          <p:spTgt spid="5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112"/>
                                        </p:tgtEl>
                                        <p:attrNameLst>
                                          <p:attrName>style.visibility</p:attrName>
                                        </p:attrNameLst>
                                      </p:cBhvr>
                                      <p:to>
                                        <p:strVal val="visible"/>
                                      </p:to>
                                    </p:set>
                                    <p:animEffect transition="in" filter="blinds(horizontal)">
                                      <p:cBhvr>
                                        <p:cTn id="15" dur="500"/>
                                        <p:tgtEl>
                                          <p:spTgt spid="112"/>
                                        </p:tgtEl>
                                      </p:cBhvr>
                                    </p:animEffect>
                                  </p:childTnLst>
                                </p:cTn>
                              </p:par>
                              <p:par>
                                <p:cTn id="16" presetID="3" presetClass="entr" presetSubtype="10" fill="hold" grpId="0" nodeType="withEffect">
                                  <p:stCondLst>
                                    <p:cond delay="0"/>
                                  </p:stCondLst>
                                  <p:childTnLst>
                                    <p:set>
                                      <p:cBhvr>
                                        <p:cTn id="17" dur="1" fill="hold">
                                          <p:stCondLst>
                                            <p:cond delay="0"/>
                                          </p:stCondLst>
                                        </p:cTn>
                                        <p:tgtEl>
                                          <p:spTgt spid="114"/>
                                        </p:tgtEl>
                                        <p:attrNameLst>
                                          <p:attrName>style.visibility</p:attrName>
                                        </p:attrNameLst>
                                      </p:cBhvr>
                                      <p:to>
                                        <p:strVal val="visible"/>
                                      </p:to>
                                    </p:set>
                                    <p:animEffect transition="in" filter="blinds(horizontal)">
                                      <p:cBhvr>
                                        <p:cTn id="18" dur="500"/>
                                        <p:tgtEl>
                                          <p:spTgt spid="114"/>
                                        </p:tgtEl>
                                      </p:cBhvr>
                                    </p:animEffect>
                                  </p:childTnLst>
                                </p:cTn>
                              </p:par>
                              <p:par>
                                <p:cTn id="19" presetID="3" presetClass="entr" presetSubtype="10" fill="hold" grpId="0" nodeType="withEffect">
                                  <p:stCondLst>
                                    <p:cond delay="0"/>
                                  </p:stCondLst>
                                  <p:childTnLst>
                                    <p:set>
                                      <p:cBhvr>
                                        <p:cTn id="20" dur="1" fill="hold">
                                          <p:stCondLst>
                                            <p:cond delay="0"/>
                                          </p:stCondLst>
                                        </p:cTn>
                                        <p:tgtEl>
                                          <p:spTgt spid="113"/>
                                        </p:tgtEl>
                                        <p:attrNameLst>
                                          <p:attrName>style.visibility</p:attrName>
                                        </p:attrNameLst>
                                      </p:cBhvr>
                                      <p:to>
                                        <p:strVal val="visible"/>
                                      </p:to>
                                    </p:set>
                                    <p:animEffect transition="in" filter="blinds(horizontal)">
                                      <p:cBhvr>
                                        <p:cTn id="21" dur="500"/>
                                        <p:tgtEl>
                                          <p:spTgt spid="113"/>
                                        </p:tgtEl>
                                      </p:cBhvr>
                                    </p:animEffect>
                                  </p:childTnLst>
                                </p:cTn>
                              </p:par>
                              <p:par>
                                <p:cTn id="22" presetID="3" presetClass="entr" presetSubtype="10" fill="hold" grpId="0" nodeType="withEffect">
                                  <p:stCondLst>
                                    <p:cond delay="0"/>
                                  </p:stCondLst>
                                  <p:childTnLst>
                                    <p:set>
                                      <p:cBhvr>
                                        <p:cTn id="23" dur="1" fill="hold">
                                          <p:stCondLst>
                                            <p:cond delay="0"/>
                                          </p:stCondLst>
                                        </p:cTn>
                                        <p:tgtEl>
                                          <p:spTgt spid="105"/>
                                        </p:tgtEl>
                                        <p:attrNameLst>
                                          <p:attrName>style.visibility</p:attrName>
                                        </p:attrNameLst>
                                      </p:cBhvr>
                                      <p:to>
                                        <p:strVal val="visible"/>
                                      </p:to>
                                    </p:set>
                                    <p:animEffect transition="in" filter="blinds(horizontal)">
                                      <p:cBhvr>
                                        <p:cTn id="24" dur="500"/>
                                        <p:tgtEl>
                                          <p:spTgt spid="105"/>
                                        </p:tgtEl>
                                      </p:cBhvr>
                                    </p:animEffect>
                                  </p:childTnLst>
                                </p:cTn>
                              </p:par>
                            </p:childTnLst>
                          </p:cTn>
                        </p:par>
                      </p:childTnLst>
                    </p:cTn>
                  </p:par>
                  <p:par>
                    <p:cTn id="25" fill="hold">
                      <p:stCondLst>
                        <p:cond delay="indefinite"/>
                      </p:stCondLst>
                      <p:childTnLst>
                        <p:par>
                          <p:cTn id="26" fill="hold">
                            <p:stCondLst>
                              <p:cond delay="0"/>
                            </p:stCondLst>
                            <p:childTnLst>
                              <p:par>
                                <p:cTn id="27" presetID="3" presetClass="exit" presetSubtype="10" fill="hold" grpId="1" nodeType="clickEffect">
                                  <p:stCondLst>
                                    <p:cond delay="0"/>
                                  </p:stCondLst>
                                  <p:childTnLst>
                                    <p:animEffect transition="out" filter="blinds(horizontal)">
                                      <p:cBhvr>
                                        <p:cTn id="28" dur="500"/>
                                        <p:tgtEl>
                                          <p:spTgt spid="114"/>
                                        </p:tgtEl>
                                      </p:cBhvr>
                                    </p:animEffect>
                                    <p:set>
                                      <p:cBhvr>
                                        <p:cTn id="29" dur="1" fill="hold">
                                          <p:stCondLst>
                                            <p:cond delay="499"/>
                                          </p:stCondLst>
                                        </p:cTn>
                                        <p:tgtEl>
                                          <p:spTgt spid="114"/>
                                        </p:tgtEl>
                                        <p:attrNameLst>
                                          <p:attrName>style.visibility</p:attrName>
                                        </p:attrNameLst>
                                      </p:cBhvr>
                                      <p:to>
                                        <p:strVal val="hidden"/>
                                      </p:to>
                                    </p:set>
                                  </p:childTnLst>
                                </p:cTn>
                              </p:par>
                              <p:par>
                                <p:cTn id="30" presetID="3" presetClass="exit" presetSubtype="10" fill="hold" grpId="1" nodeType="withEffect">
                                  <p:stCondLst>
                                    <p:cond delay="0"/>
                                  </p:stCondLst>
                                  <p:childTnLst>
                                    <p:animEffect transition="out" filter="blinds(horizontal)">
                                      <p:cBhvr>
                                        <p:cTn id="31" dur="500"/>
                                        <p:tgtEl>
                                          <p:spTgt spid="113"/>
                                        </p:tgtEl>
                                      </p:cBhvr>
                                    </p:animEffect>
                                    <p:set>
                                      <p:cBhvr>
                                        <p:cTn id="32" dur="1" fill="hold">
                                          <p:stCondLst>
                                            <p:cond delay="499"/>
                                          </p:stCondLst>
                                        </p:cTn>
                                        <p:tgtEl>
                                          <p:spTgt spid="113"/>
                                        </p:tgtEl>
                                        <p:attrNameLst>
                                          <p:attrName>style.visibility</p:attrName>
                                        </p:attrNameLst>
                                      </p:cBhvr>
                                      <p:to>
                                        <p:strVal val="hidden"/>
                                      </p:to>
                                    </p:set>
                                  </p:childTnLst>
                                </p:cTn>
                              </p:par>
                              <p:par>
                                <p:cTn id="33" presetID="3" presetClass="exit" presetSubtype="10" fill="hold" grpId="1" nodeType="withEffect">
                                  <p:stCondLst>
                                    <p:cond delay="0"/>
                                  </p:stCondLst>
                                  <p:childTnLst>
                                    <p:animEffect transition="out" filter="blinds(horizontal)">
                                      <p:cBhvr>
                                        <p:cTn id="34" dur="500"/>
                                        <p:tgtEl>
                                          <p:spTgt spid="112"/>
                                        </p:tgtEl>
                                      </p:cBhvr>
                                    </p:animEffect>
                                    <p:set>
                                      <p:cBhvr>
                                        <p:cTn id="35" dur="1" fill="hold">
                                          <p:stCondLst>
                                            <p:cond delay="499"/>
                                          </p:stCondLst>
                                        </p:cTn>
                                        <p:tgtEl>
                                          <p:spTgt spid="112"/>
                                        </p:tgtEl>
                                        <p:attrNameLst>
                                          <p:attrName>style.visibility</p:attrName>
                                        </p:attrNameLst>
                                      </p:cBhvr>
                                      <p:to>
                                        <p:strVal val="hidden"/>
                                      </p:to>
                                    </p:set>
                                  </p:childTnLst>
                                </p:cTn>
                              </p:par>
                              <p:par>
                                <p:cTn id="36" presetID="3" presetClass="exit" presetSubtype="10" fill="hold" grpId="1" nodeType="withEffect">
                                  <p:stCondLst>
                                    <p:cond delay="0"/>
                                  </p:stCondLst>
                                  <p:childTnLst>
                                    <p:animEffect transition="out" filter="blinds(horizontal)">
                                      <p:cBhvr>
                                        <p:cTn id="37" dur="500"/>
                                        <p:tgtEl>
                                          <p:spTgt spid="105"/>
                                        </p:tgtEl>
                                      </p:cBhvr>
                                    </p:animEffect>
                                    <p:set>
                                      <p:cBhvr>
                                        <p:cTn id="38" dur="1" fill="hold">
                                          <p:stCondLst>
                                            <p:cond delay="499"/>
                                          </p:stCondLst>
                                        </p:cTn>
                                        <p:tgtEl>
                                          <p:spTgt spid="105"/>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3" presetClass="entr" presetSubtype="10" fill="hold" grpId="0" nodeType="clickEffect">
                                  <p:stCondLst>
                                    <p:cond delay="0"/>
                                  </p:stCondLst>
                                  <p:childTnLst>
                                    <p:set>
                                      <p:cBhvr>
                                        <p:cTn id="42" dur="1" fill="hold">
                                          <p:stCondLst>
                                            <p:cond delay="0"/>
                                          </p:stCondLst>
                                        </p:cTn>
                                        <p:tgtEl>
                                          <p:spTgt spid="115"/>
                                        </p:tgtEl>
                                        <p:attrNameLst>
                                          <p:attrName>style.visibility</p:attrName>
                                        </p:attrNameLst>
                                      </p:cBhvr>
                                      <p:to>
                                        <p:strVal val="visible"/>
                                      </p:to>
                                    </p:set>
                                    <p:animEffect transition="in" filter="blinds(horizontal)">
                                      <p:cBhvr>
                                        <p:cTn id="43" dur="500"/>
                                        <p:tgtEl>
                                          <p:spTgt spid="115"/>
                                        </p:tgtEl>
                                      </p:cBhvr>
                                    </p:animEffect>
                                  </p:childTnLst>
                                </p:cTn>
                              </p:par>
                              <p:par>
                                <p:cTn id="44" presetID="3" presetClass="entr" presetSubtype="10" fill="hold" grpId="0" nodeType="withEffect">
                                  <p:stCondLst>
                                    <p:cond delay="0"/>
                                  </p:stCondLst>
                                  <p:childTnLst>
                                    <p:set>
                                      <p:cBhvr>
                                        <p:cTn id="45" dur="1" fill="hold">
                                          <p:stCondLst>
                                            <p:cond delay="0"/>
                                          </p:stCondLst>
                                        </p:cTn>
                                        <p:tgtEl>
                                          <p:spTgt spid="116"/>
                                        </p:tgtEl>
                                        <p:attrNameLst>
                                          <p:attrName>style.visibility</p:attrName>
                                        </p:attrNameLst>
                                      </p:cBhvr>
                                      <p:to>
                                        <p:strVal val="visible"/>
                                      </p:to>
                                    </p:set>
                                    <p:animEffect transition="in" filter="blinds(horizontal)">
                                      <p:cBhvr>
                                        <p:cTn id="46" dur="500"/>
                                        <p:tgtEl>
                                          <p:spTgt spid="116"/>
                                        </p:tgtEl>
                                      </p:cBhvr>
                                    </p:animEffect>
                                  </p:childTnLst>
                                </p:cTn>
                              </p:par>
                            </p:childTnLst>
                          </p:cTn>
                        </p:par>
                      </p:childTnLst>
                    </p:cTn>
                  </p:par>
                  <p:par>
                    <p:cTn id="47" fill="hold">
                      <p:stCondLst>
                        <p:cond delay="indefinite"/>
                      </p:stCondLst>
                      <p:childTnLst>
                        <p:par>
                          <p:cTn id="48" fill="hold">
                            <p:stCondLst>
                              <p:cond delay="0"/>
                            </p:stCondLst>
                            <p:childTnLst>
                              <p:par>
                                <p:cTn id="49" presetID="3" presetClass="entr" presetSubtype="10" fill="hold" grpId="0" nodeType="clickEffect">
                                  <p:stCondLst>
                                    <p:cond delay="0"/>
                                  </p:stCondLst>
                                  <p:childTnLst>
                                    <p:set>
                                      <p:cBhvr>
                                        <p:cTn id="50" dur="1" fill="hold">
                                          <p:stCondLst>
                                            <p:cond delay="0"/>
                                          </p:stCondLst>
                                        </p:cTn>
                                        <p:tgtEl>
                                          <p:spTgt spid="128"/>
                                        </p:tgtEl>
                                        <p:attrNameLst>
                                          <p:attrName>style.visibility</p:attrName>
                                        </p:attrNameLst>
                                      </p:cBhvr>
                                      <p:to>
                                        <p:strVal val="visible"/>
                                      </p:to>
                                    </p:set>
                                    <p:animEffect transition="in" filter="blinds(horizontal)">
                                      <p:cBhvr>
                                        <p:cTn id="51" dur="500"/>
                                        <p:tgtEl>
                                          <p:spTgt spid="128"/>
                                        </p:tgtEl>
                                      </p:cBhvr>
                                    </p:animEffect>
                                  </p:childTnLst>
                                </p:cTn>
                              </p:par>
                              <p:par>
                                <p:cTn id="52" presetID="3" presetClass="entr" presetSubtype="10" fill="hold" nodeType="withEffect">
                                  <p:stCondLst>
                                    <p:cond delay="0"/>
                                  </p:stCondLst>
                                  <p:childTnLst>
                                    <p:set>
                                      <p:cBhvr>
                                        <p:cTn id="53" dur="1" fill="hold">
                                          <p:stCondLst>
                                            <p:cond delay="0"/>
                                          </p:stCondLst>
                                        </p:cTn>
                                        <p:tgtEl>
                                          <p:spTgt spid="56">
                                            <p:txEl>
                                              <p:pRg st="2" end="2"/>
                                            </p:txEl>
                                          </p:spTgt>
                                        </p:tgtEl>
                                        <p:attrNameLst>
                                          <p:attrName>style.visibility</p:attrName>
                                        </p:attrNameLst>
                                      </p:cBhvr>
                                      <p:to>
                                        <p:strVal val="visible"/>
                                      </p:to>
                                    </p:set>
                                    <p:animEffect transition="in" filter="blinds(horizontal)">
                                      <p:cBhvr>
                                        <p:cTn id="54" dur="500"/>
                                        <p:tgtEl>
                                          <p:spTgt spid="56">
                                            <p:txEl>
                                              <p:pRg st="2" end="2"/>
                                            </p:txEl>
                                          </p:spTgt>
                                        </p:tgtEl>
                                      </p:cBhvr>
                                    </p:animEffect>
                                  </p:childTnLst>
                                </p:cTn>
                              </p:par>
                            </p:childTnLst>
                          </p:cTn>
                        </p:par>
                      </p:childTnLst>
                    </p:cTn>
                  </p:par>
                  <p:par>
                    <p:cTn id="55" fill="hold">
                      <p:stCondLst>
                        <p:cond delay="indefinite"/>
                      </p:stCondLst>
                      <p:childTnLst>
                        <p:par>
                          <p:cTn id="56" fill="hold">
                            <p:stCondLst>
                              <p:cond delay="0"/>
                            </p:stCondLst>
                            <p:childTnLst>
                              <p:par>
                                <p:cTn id="57" presetID="3" presetClass="entr" presetSubtype="10" fill="hold" grpId="0" nodeType="clickEffect">
                                  <p:stCondLst>
                                    <p:cond delay="0"/>
                                  </p:stCondLst>
                                  <p:childTnLst>
                                    <p:set>
                                      <p:cBhvr>
                                        <p:cTn id="58" dur="1" fill="hold">
                                          <p:stCondLst>
                                            <p:cond delay="0"/>
                                          </p:stCondLst>
                                        </p:cTn>
                                        <p:tgtEl>
                                          <p:spTgt spid="117"/>
                                        </p:tgtEl>
                                        <p:attrNameLst>
                                          <p:attrName>style.visibility</p:attrName>
                                        </p:attrNameLst>
                                      </p:cBhvr>
                                      <p:to>
                                        <p:strVal val="visible"/>
                                      </p:to>
                                    </p:set>
                                    <p:animEffect transition="in" filter="blinds(horizontal)">
                                      <p:cBhvr>
                                        <p:cTn id="59" dur="500"/>
                                        <p:tgtEl>
                                          <p:spTgt spid="117"/>
                                        </p:tgtEl>
                                      </p:cBhvr>
                                    </p:animEffect>
                                  </p:childTnLst>
                                </p:cTn>
                              </p:par>
                              <p:par>
                                <p:cTn id="60" presetID="3" presetClass="entr" presetSubtype="10" fill="hold" grpId="0" nodeType="withEffect">
                                  <p:stCondLst>
                                    <p:cond delay="0"/>
                                  </p:stCondLst>
                                  <p:childTnLst>
                                    <p:set>
                                      <p:cBhvr>
                                        <p:cTn id="61" dur="1" fill="hold">
                                          <p:stCondLst>
                                            <p:cond delay="0"/>
                                          </p:stCondLst>
                                        </p:cTn>
                                        <p:tgtEl>
                                          <p:spTgt spid="119"/>
                                        </p:tgtEl>
                                        <p:attrNameLst>
                                          <p:attrName>style.visibility</p:attrName>
                                        </p:attrNameLst>
                                      </p:cBhvr>
                                      <p:to>
                                        <p:strVal val="visible"/>
                                      </p:to>
                                    </p:set>
                                    <p:animEffect transition="in" filter="blinds(horizontal)">
                                      <p:cBhvr>
                                        <p:cTn id="62" dur="500"/>
                                        <p:tgtEl>
                                          <p:spTgt spid="119"/>
                                        </p:tgtEl>
                                      </p:cBhvr>
                                    </p:animEffect>
                                  </p:childTnLst>
                                </p:cTn>
                              </p:par>
                              <p:par>
                                <p:cTn id="63" presetID="3" presetClass="entr" presetSubtype="10" fill="hold" nodeType="withEffect">
                                  <p:stCondLst>
                                    <p:cond delay="0"/>
                                  </p:stCondLst>
                                  <p:childTnLst>
                                    <p:set>
                                      <p:cBhvr>
                                        <p:cTn id="64" dur="1" fill="hold">
                                          <p:stCondLst>
                                            <p:cond delay="0"/>
                                          </p:stCondLst>
                                        </p:cTn>
                                        <p:tgtEl>
                                          <p:spTgt spid="56">
                                            <p:txEl>
                                              <p:pRg st="3" end="3"/>
                                            </p:txEl>
                                          </p:spTgt>
                                        </p:tgtEl>
                                        <p:attrNameLst>
                                          <p:attrName>style.visibility</p:attrName>
                                        </p:attrNameLst>
                                      </p:cBhvr>
                                      <p:to>
                                        <p:strVal val="visible"/>
                                      </p:to>
                                    </p:set>
                                    <p:animEffect transition="in" filter="blinds(horizontal)">
                                      <p:cBhvr>
                                        <p:cTn id="65" dur="500"/>
                                        <p:tgtEl>
                                          <p:spTgt spid="56">
                                            <p:txEl>
                                              <p:pRg st="3" end="3"/>
                                            </p:txEl>
                                          </p:spTgt>
                                        </p:tgtEl>
                                      </p:cBhvr>
                                    </p:animEffect>
                                  </p:childTnLst>
                                </p:cTn>
                              </p:par>
                              <p:par>
                                <p:cTn id="66" presetID="3" presetClass="entr" presetSubtype="10" fill="hold" nodeType="withEffect">
                                  <p:stCondLst>
                                    <p:cond delay="0"/>
                                  </p:stCondLst>
                                  <p:childTnLst>
                                    <p:set>
                                      <p:cBhvr>
                                        <p:cTn id="67" dur="1" fill="hold">
                                          <p:stCondLst>
                                            <p:cond delay="0"/>
                                          </p:stCondLst>
                                        </p:cTn>
                                        <p:tgtEl>
                                          <p:spTgt spid="56">
                                            <p:txEl>
                                              <p:pRg st="4" end="4"/>
                                            </p:txEl>
                                          </p:spTgt>
                                        </p:tgtEl>
                                        <p:attrNameLst>
                                          <p:attrName>style.visibility</p:attrName>
                                        </p:attrNameLst>
                                      </p:cBhvr>
                                      <p:to>
                                        <p:strVal val="visible"/>
                                      </p:to>
                                    </p:set>
                                    <p:animEffect transition="in" filter="blinds(horizontal)">
                                      <p:cBhvr>
                                        <p:cTn id="68" dur="500"/>
                                        <p:tgtEl>
                                          <p:spTgt spid="56">
                                            <p:txEl>
                                              <p:pRg st="4" end="4"/>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3" presetClass="entr" presetSubtype="10" fill="hold" grpId="0" nodeType="clickEffect">
                                  <p:stCondLst>
                                    <p:cond delay="0"/>
                                  </p:stCondLst>
                                  <p:childTnLst>
                                    <p:set>
                                      <p:cBhvr>
                                        <p:cTn id="72" dur="1" fill="hold">
                                          <p:stCondLst>
                                            <p:cond delay="0"/>
                                          </p:stCondLst>
                                        </p:cTn>
                                        <p:tgtEl>
                                          <p:spTgt spid="120"/>
                                        </p:tgtEl>
                                        <p:attrNameLst>
                                          <p:attrName>style.visibility</p:attrName>
                                        </p:attrNameLst>
                                      </p:cBhvr>
                                      <p:to>
                                        <p:strVal val="visible"/>
                                      </p:to>
                                    </p:set>
                                    <p:animEffect transition="in" filter="blinds(horizontal)">
                                      <p:cBhvr>
                                        <p:cTn id="73" dur="500"/>
                                        <p:tgtEl>
                                          <p:spTgt spid="120"/>
                                        </p:tgtEl>
                                      </p:cBhvr>
                                    </p:animEffect>
                                  </p:childTnLst>
                                </p:cTn>
                              </p:par>
                              <p:par>
                                <p:cTn id="74" presetID="3" presetClass="entr" presetSubtype="10" fill="hold" grpId="0" nodeType="withEffect">
                                  <p:stCondLst>
                                    <p:cond delay="0"/>
                                  </p:stCondLst>
                                  <p:childTnLst>
                                    <p:set>
                                      <p:cBhvr>
                                        <p:cTn id="75" dur="1" fill="hold">
                                          <p:stCondLst>
                                            <p:cond delay="0"/>
                                          </p:stCondLst>
                                        </p:cTn>
                                        <p:tgtEl>
                                          <p:spTgt spid="121"/>
                                        </p:tgtEl>
                                        <p:attrNameLst>
                                          <p:attrName>style.visibility</p:attrName>
                                        </p:attrNameLst>
                                      </p:cBhvr>
                                      <p:to>
                                        <p:strVal val="visible"/>
                                      </p:to>
                                    </p:set>
                                    <p:animEffect transition="in" filter="blinds(horizontal)">
                                      <p:cBhvr>
                                        <p:cTn id="76" dur="500"/>
                                        <p:tgtEl>
                                          <p:spTgt spid="121"/>
                                        </p:tgtEl>
                                      </p:cBhvr>
                                    </p:animEffect>
                                  </p:childTnLst>
                                </p:cTn>
                              </p:par>
                              <p:par>
                                <p:cTn id="77" presetID="3" presetClass="entr" presetSubtype="10" fill="hold" nodeType="withEffect">
                                  <p:stCondLst>
                                    <p:cond delay="0"/>
                                  </p:stCondLst>
                                  <p:childTnLst>
                                    <p:set>
                                      <p:cBhvr>
                                        <p:cTn id="78" dur="1" fill="hold">
                                          <p:stCondLst>
                                            <p:cond delay="0"/>
                                          </p:stCondLst>
                                        </p:cTn>
                                        <p:tgtEl>
                                          <p:spTgt spid="56">
                                            <p:txEl>
                                              <p:pRg st="5" end="5"/>
                                            </p:txEl>
                                          </p:spTgt>
                                        </p:tgtEl>
                                        <p:attrNameLst>
                                          <p:attrName>style.visibility</p:attrName>
                                        </p:attrNameLst>
                                      </p:cBhvr>
                                      <p:to>
                                        <p:strVal val="visible"/>
                                      </p:to>
                                    </p:set>
                                    <p:animEffect transition="in" filter="blinds(horizontal)">
                                      <p:cBhvr>
                                        <p:cTn id="79" dur="500"/>
                                        <p:tgtEl>
                                          <p:spTgt spid="56">
                                            <p:txEl>
                                              <p:pRg st="5" end="5"/>
                                            </p:txEl>
                                          </p:spTgt>
                                        </p:tgtEl>
                                      </p:cBhvr>
                                    </p:animEffect>
                                  </p:childTnLst>
                                </p:cTn>
                              </p:par>
                            </p:childTnLst>
                          </p:cTn>
                        </p:par>
                      </p:childTnLst>
                    </p:cTn>
                  </p:par>
                  <p:par>
                    <p:cTn id="80" fill="hold">
                      <p:stCondLst>
                        <p:cond delay="indefinite"/>
                      </p:stCondLst>
                      <p:childTnLst>
                        <p:par>
                          <p:cTn id="81" fill="hold">
                            <p:stCondLst>
                              <p:cond delay="0"/>
                            </p:stCondLst>
                            <p:childTnLst>
                              <p:par>
                                <p:cTn id="82" presetID="3" presetClass="entr" presetSubtype="10" fill="hold" nodeType="clickEffect">
                                  <p:stCondLst>
                                    <p:cond delay="0"/>
                                  </p:stCondLst>
                                  <p:childTnLst>
                                    <p:set>
                                      <p:cBhvr>
                                        <p:cTn id="83" dur="1" fill="hold">
                                          <p:stCondLst>
                                            <p:cond delay="0"/>
                                          </p:stCondLst>
                                        </p:cTn>
                                        <p:tgtEl>
                                          <p:spTgt spid="56">
                                            <p:txEl>
                                              <p:pRg st="6" end="6"/>
                                            </p:txEl>
                                          </p:spTgt>
                                        </p:tgtEl>
                                        <p:attrNameLst>
                                          <p:attrName>style.visibility</p:attrName>
                                        </p:attrNameLst>
                                      </p:cBhvr>
                                      <p:to>
                                        <p:strVal val="visible"/>
                                      </p:to>
                                    </p:set>
                                    <p:animEffect transition="in" filter="blinds(horizontal)">
                                      <p:cBhvr>
                                        <p:cTn id="84" dur="500"/>
                                        <p:tgtEl>
                                          <p:spTgt spid="56">
                                            <p:txEl>
                                              <p:pRg st="6" end="6"/>
                                            </p:txEl>
                                          </p:spTgt>
                                        </p:tgtEl>
                                      </p:cBhvr>
                                    </p:animEffect>
                                  </p:childTnLst>
                                </p:cTn>
                              </p:par>
                              <p:par>
                                <p:cTn id="85" presetID="3" presetClass="entr" presetSubtype="10" fill="hold" grpId="0" nodeType="withEffect">
                                  <p:stCondLst>
                                    <p:cond delay="0"/>
                                  </p:stCondLst>
                                  <p:childTnLst>
                                    <p:set>
                                      <p:cBhvr>
                                        <p:cTn id="86" dur="1" fill="hold">
                                          <p:stCondLst>
                                            <p:cond delay="0"/>
                                          </p:stCondLst>
                                        </p:cTn>
                                        <p:tgtEl>
                                          <p:spTgt spid="123"/>
                                        </p:tgtEl>
                                        <p:attrNameLst>
                                          <p:attrName>style.visibility</p:attrName>
                                        </p:attrNameLst>
                                      </p:cBhvr>
                                      <p:to>
                                        <p:strVal val="visible"/>
                                      </p:to>
                                    </p:set>
                                    <p:animEffect transition="in" filter="blinds(horizontal)">
                                      <p:cBhvr>
                                        <p:cTn id="87" dur="500"/>
                                        <p:tgtEl>
                                          <p:spTgt spid="123"/>
                                        </p:tgtEl>
                                      </p:cBhvr>
                                    </p:animEffect>
                                  </p:childTnLst>
                                </p:cTn>
                              </p:par>
                              <p:par>
                                <p:cTn id="88" presetID="3" presetClass="entr" presetSubtype="10" fill="hold" grpId="0" nodeType="withEffect">
                                  <p:stCondLst>
                                    <p:cond delay="0"/>
                                  </p:stCondLst>
                                  <p:childTnLst>
                                    <p:set>
                                      <p:cBhvr>
                                        <p:cTn id="89" dur="1" fill="hold">
                                          <p:stCondLst>
                                            <p:cond delay="0"/>
                                          </p:stCondLst>
                                        </p:cTn>
                                        <p:tgtEl>
                                          <p:spTgt spid="124"/>
                                        </p:tgtEl>
                                        <p:attrNameLst>
                                          <p:attrName>style.visibility</p:attrName>
                                        </p:attrNameLst>
                                      </p:cBhvr>
                                      <p:to>
                                        <p:strVal val="visible"/>
                                      </p:to>
                                    </p:set>
                                    <p:animEffect transition="in" filter="blinds(horizontal)">
                                      <p:cBhvr>
                                        <p:cTn id="90" dur="500"/>
                                        <p:tgtEl>
                                          <p:spTgt spid="124"/>
                                        </p:tgtEl>
                                      </p:cBhvr>
                                    </p:animEffect>
                                  </p:childTnLst>
                                </p:cTn>
                              </p:par>
                            </p:childTnLst>
                          </p:cTn>
                        </p:par>
                      </p:childTnLst>
                    </p:cTn>
                  </p:par>
                  <p:par>
                    <p:cTn id="91" fill="hold">
                      <p:stCondLst>
                        <p:cond delay="indefinite"/>
                      </p:stCondLst>
                      <p:childTnLst>
                        <p:par>
                          <p:cTn id="92" fill="hold">
                            <p:stCondLst>
                              <p:cond delay="0"/>
                            </p:stCondLst>
                            <p:childTnLst>
                              <p:par>
                                <p:cTn id="93" presetID="3" presetClass="entr" presetSubtype="10" fill="hold" grpId="0" nodeType="clickEffect">
                                  <p:stCondLst>
                                    <p:cond delay="0"/>
                                  </p:stCondLst>
                                  <p:childTnLst>
                                    <p:set>
                                      <p:cBhvr>
                                        <p:cTn id="94" dur="1" fill="hold">
                                          <p:stCondLst>
                                            <p:cond delay="0"/>
                                          </p:stCondLst>
                                        </p:cTn>
                                        <p:tgtEl>
                                          <p:spTgt spid="125"/>
                                        </p:tgtEl>
                                        <p:attrNameLst>
                                          <p:attrName>style.visibility</p:attrName>
                                        </p:attrNameLst>
                                      </p:cBhvr>
                                      <p:to>
                                        <p:strVal val="visible"/>
                                      </p:to>
                                    </p:set>
                                    <p:animEffect transition="in" filter="blinds(horizontal)">
                                      <p:cBhvr>
                                        <p:cTn id="95" dur="500"/>
                                        <p:tgtEl>
                                          <p:spTgt spid="125"/>
                                        </p:tgtEl>
                                      </p:cBhvr>
                                    </p:animEffect>
                                  </p:childTnLst>
                                </p:cTn>
                              </p:par>
                              <p:par>
                                <p:cTn id="96" presetID="3" presetClass="entr" presetSubtype="10" fill="hold" grpId="0" nodeType="withEffect">
                                  <p:stCondLst>
                                    <p:cond delay="0"/>
                                  </p:stCondLst>
                                  <p:childTnLst>
                                    <p:set>
                                      <p:cBhvr>
                                        <p:cTn id="97" dur="1" fill="hold">
                                          <p:stCondLst>
                                            <p:cond delay="0"/>
                                          </p:stCondLst>
                                        </p:cTn>
                                        <p:tgtEl>
                                          <p:spTgt spid="127"/>
                                        </p:tgtEl>
                                        <p:attrNameLst>
                                          <p:attrName>style.visibility</p:attrName>
                                        </p:attrNameLst>
                                      </p:cBhvr>
                                      <p:to>
                                        <p:strVal val="visible"/>
                                      </p:to>
                                    </p:set>
                                    <p:animEffect transition="in" filter="blinds(horizontal)">
                                      <p:cBhvr>
                                        <p:cTn id="98" dur="500"/>
                                        <p:tgtEl>
                                          <p:spTgt spid="127"/>
                                        </p:tgtEl>
                                      </p:cBhvr>
                                    </p:animEffect>
                                  </p:childTnLst>
                                </p:cTn>
                              </p:par>
                              <p:par>
                                <p:cTn id="99" presetID="3" presetClass="entr" presetSubtype="10" fill="hold" nodeType="withEffect">
                                  <p:stCondLst>
                                    <p:cond delay="0"/>
                                  </p:stCondLst>
                                  <p:childTnLst>
                                    <p:set>
                                      <p:cBhvr>
                                        <p:cTn id="100" dur="1" fill="hold">
                                          <p:stCondLst>
                                            <p:cond delay="0"/>
                                          </p:stCondLst>
                                        </p:cTn>
                                        <p:tgtEl>
                                          <p:spTgt spid="56">
                                            <p:txEl>
                                              <p:pRg st="7" end="7"/>
                                            </p:txEl>
                                          </p:spTgt>
                                        </p:tgtEl>
                                        <p:attrNameLst>
                                          <p:attrName>style.visibility</p:attrName>
                                        </p:attrNameLst>
                                      </p:cBhvr>
                                      <p:to>
                                        <p:strVal val="visible"/>
                                      </p:to>
                                    </p:set>
                                    <p:animEffect transition="in" filter="blinds(horizontal)">
                                      <p:cBhvr>
                                        <p:cTn id="101" dur="500"/>
                                        <p:tgtEl>
                                          <p:spTgt spid="56">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animBg="1"/>
      <p:bldP spid="105" grpId="1" animBg="1"/>
      <p:bldP spid="113" grpId="0"/>
      <p:bldP spid="113" grpId="1"/>
      <p:bldP spid="114" grpId="0"/>
      <p:bldP spid="114" grpId="1"/>
      <p:bldP spid="115" grpId="0" animBg="1"/>
      <p:bldP spid="116" grpId="0"/>
      <p:bldP spid="117" grpId="0" animBg="1"/>
      <p:bldP spid="119" grpId="0" animBg="1"/>
      <p:bldP spid="120" grpId="0" animBg="1"/>
      <p:bldP spid="121" grpId="0" animBg="1"/>
      <p:bldP spid="123" grpId="0" animBg="1"/>
      <p:bldP spid="124" grpId="0" animBg="1"/>
      <p:bldP spid="127" grpId="0" animBg="1"/>
      <p:bldP spid="125" grpId="0" animBg="1"/>
      <p:bldP spid="128" grpId="0" animBg="1"/>
      <p:bldP spid="112" grpId="0" animBg="1"/>
      <p:bldP spid="112" grpId="1"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场景：用户访问数据中心权限控制</a:t>
            </a:r>
            <a:endParaRPr lang="zh-CN" altLang="en-US" dirty="0">
              <a:latin typeface="微软雅黑" panose="020B0503020204020204" pitchFamily="34" charset="-122"/>
              <a:ea typeface="微软雅黑" panose="020B0503020204020204" pitchFamily="34" charset="-122"/>
            </a:endParaRPr>
          </a:p>
        </p:txBody>
      </p:sp>
      <p:sp>
        <p:nvSpPr>
          <p:cNvPr id="105" name="矩形 104"/>
          <p:cNvSpPr/>
          <p:nvPr/>
        </p:nvSpPr>
        <p:spPr bwMode="auto">
          <a:xfrm>
            <a:off x="427037" y="1872000"/>
            <a:ext cx="3124237" cy="2771480"/>
          </a:xfrm>
          <a:prstGeom prst="rect">
            <a:avLst/>
          </a:prstGeom>
          <a:solidFill>
            <a:srgbClr val="92D050"/>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marL="88900" indent="-88900"/>
            <a:r>
              <a:rPr lang="zh-CN" altLang="en-US" sz="1000" b="1" dirty="0" smtClean="0">
                <a:solidFill>
                  <a:prstClr val="black"/>
                </a:solidFill>
                <a:latin typeface="华文细黑"/>
                <a:ea typeface="华文细黑"/>
              </a:rPr>
              <a:t>业务随行的解决之道：</a:t>
            </a:r>
            <a:endParaRPr lang="en-US" altLang="zh-CN" sz="1000" b="1" dirty="0" smtClean="0">
              <a:solidFill>
                <a:prstClr val="black"/>
              </a:solidFill>
              <a:latin typeface="华文细黑"/>
              <a:ea typeface="华文细黑"/>
            </a:endParaRPr>
          </a:p>
          <a:p>
            <a:pPr marL="228600" indent="-228600">
              <a:buFont typeface="+mj-lt"/>
              <a:buAutoNum type="arabicPeriod"/>
            </a:pPr>
            <a:r>
              <a:rPr lang="en-US" altLang="zh-CN" sz="900" b="1" dirty="0" smtClean="0">
                <a:solidFill>
                  <a:prstClr val="black"/>
                </a:solidFill>
                <a:latin typeface="华文细黑"/>
                <a:ea typeface="华文细黑"/>
              </a:rPr>
              <a:t>5W1H</a:t>
            </a:r>
            <a:r>
              <a:rPr lang="zh-CN" altLang="en-US" sz="900" b="1" dirty="0" smtClean="0">
                <a:solidFill>
                  <a:prstClr val="black"/>
                </a:solidFill>
                <a:latin typeface="华文细黑"/>
                <a:ea typeface="华文细黑"/>
              </a:rPr>
              <a:t>综合授权</a:t>
            </a:r>
            <a:r>
              <a:rPr lang="zh-CN" altLang="en-US" sz="900" dirty="0" smtClean="0">
                <a:solidFill>
                  <a:prstClr val="black"/>
                </a:solidFill>
                <a:latin typeface="华文细黑"/>
                <a:ea typeface="华文细黑"/>
              </a:rPr>
              <a:t>：用户接入认证时，认证中心根据该用户当前接入的</a:t>
            </a:r>
            <a:r>
              <a:rPr lang="en-US" altLang="zh-CN" sz="900" dirty="0" smtClean="0">
                <a:solidFill>
                  <a:prstClr val="black"/>
                </a:solidFill>
                <a:latin typeface="华文细黑"/>
                <a:ea typeface="华文细黑"/>
              </a:rPr>
              <a:t>5W1H</a:t>
            </a:r>
            <a:r>
              <a:rPr lang="zh-CN" altLang="en-US" sz="900" dirty="0" smtClean="0">
                <a:solidFill>
                  <a:prstClr val="black"/>
                </a:solidFill>
                <a:latin typeface="华文细黑"/>
                <a:ea typeface="华文细黑"/>
              </a:rPr>
              <a:t>条件，将其分配至某一安全组中。</a:t>
            </a:r>
            <a:endParaRPr lang="en-US" altLang="zh-CN" sz="900" dirty="0" smtClean="0">
              <a:solidFill>
                <a:prstClr val="black"/>
              </a:solidFill>
              <a:latin typeface="华文细黑"/>
              <a:ea typeface="华文细黑"/>
            </a:endParaRPr>
          </a:p>
          <a:p>
            <a:pPr marL="228600" indent="-228600">
              <a:buFont typeface="+mj-lt"/>
              <a:buAutoNum type="arabicPeriod"/>
            </a:pPr>
            <a:r>
              <a:rPr lang="zh-CN" altLang="en-US" sz="900" b="1" dirty="0" smtClean="0">
                <a:solidFill>
                  <a:prstClr val="black"/>
                </a:solidFill>
                <a:latin typeface="华文细黑"/>
                <a:ea typeface="华文细黑"/>
              </a:rPr>
              <a:t>策略自动部署</a:t>
            </a:r>
            <a:r>
              <a:rPr lang="zh-CN" altLang="en-US" sz="900" dirty="0" smtClean="0">
                <a:solidFill>
                  <a:prstClr val="black"/>
                </a:solidFill>
                <a:latin typeface="华文细黑"/>
                <a:ea typeface="华文细黑"/>
              </a:rPr>
              <a:t>：权限策略由</a:t>
            </a:r>
            <a:r>
              <a:rPr lang="en-US" altLang="zh-CN" sz="900" dirty="0" smtClean="0">
                <a:solidFill>
                  <a:prstClr val="black"/>
                </a:solidFill>
                <a:latin typeface="华文细黑"/>
                <a:ea typeface="华文细黑"/>
              </a:rPr>
              <a:t>Controller</a:t>
            </a:r>
            <a:r>
              <a:rPr lang="zh-CN" altLang="en-US" sz="900" dirty="0" smtClean="0">
                <a:solidFill>
                  <a:prstClr val="black"/>
                </a:solidFill>
                <a:latin typeface="华文细黑"/>
                <a:ea typeface="华文细黑"/>
              </a:rPr>
              <a:t>统一管理。管理员只需关注组间互访关系设计，并选取园区中关键位置设备作为策略执行点（通常为认证点交换机、边界防火墙</a:t>
            </a:r>
            <a:r>
              <a:rPr lang="en-US" altLang="zh-CN" sz="900" dirty="0" smtClean="0">
                <a:solidFill>
                  <a:prstClr val="black"/>
                </a:solidFill>
                <a:latin typeface="华文细黑"/>
                <a:ea typeface="华文细黑"/>
              </a:rPr>
              <a:t>/SVN</a:t>
            </a:r>
            <a:r>
              <a:rPr lang="zh-CN" altLang="en-US" sz="900" dirty="0" smtClean="0">
                <a:solidFill>
                  <a:prstClr val="black"/>
                </a:solidFill>
                <a:latin typeface="华文细黑"/>
                <a:ea typeface="华文细黑"/>
              </a:rPr>
              <a:t>），进行策略自动部署。</a:t>
            </a:r>
            <a:endParaRPr lang="zh-CN" altLang="en-US" sz="900" dirty="0" smtClean="0">
              <a:solidFill>
                <a:prstClr val="black"/>
              </a:solidFill>
              <a:latin typeface="华文细黑"/>
              <a:ea typeface="华文细黑"/>
            </a:endParaRPr>
          </a:p>
          <a:p>
            <a:pPr marL="228600" indent="-228600">
              <a:buFont typeface="+mj-lt"/>
              <a:buAutoNum type="arabicPeriod"/>
            </a:pPr>
            <a:r>
              <a:rPr lang="zh-CN" altLang="en-US" sz="900" b="1" dirty="0" smtClean="0">
                <a:solidFill>
                  <a:prstClr val="black"/>
                </a:solidFill>
                <a:latin typeface="华文细黑"/>
                <a:ea typeface="华文细黑"/>
              </a:rPr>
              <a:t>认证点和边界设备进行网络访问控制</a:t>
            </a:r>
            <a:r>
              <a:rPr lang="zh-CN" altLang="en-US" sz="900" dirty="0" smtClean="0">
                <a:solidFill>
                  <a:prstClr val="black"/>
                </a:solidFill>
                <a:latin typeface="华文细黑"/>
                <a:ea typeface="华文细黑"/>
              </a:rPr>
              <a:t>：</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zh-CN" altLang="en-US" sz="900" b="1" dirty="0" smtClean="0">
                <a:solidFill>
                  <a:prstClr val="black"/>
                </a:solidFill>
                <a:latin typeface="华文细黑"/>
                <a:ea typeface="华文细黑"/>
              </a:rPr>
              <a:t>有线接入用户</a:t>
            </a:r>
            <a:r>
              <a:rPr lang="zh-CN" altLang="en-US" sz="900" dirty="0" smtClean="0">
                <a:solidFill>
                  <a:prstClr val="black"/>
                </a:solidFill>
                <a:latin typeface="华文细黑"/>
                <a:ea typeface="华文细黑"/>
              </a:rPr>
              <a:t>：汇聚或核心交换机作为认证点进行控制。</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zh-CN" altLang="en-US" sz="900" b="1" dirty="0" smtClean="0">
                <a:solidFill>
                  <a:prstClr val="black"/>
                </a:solidFill>
                <a:latin typeface="华文细黑"/>
                <a:ea typeface="华文细黑"/>
              </a:rPr>
              <a:t>无线接入用户</a:t>
            </a:r>
            <a:r>
              <a:rPr lang="zh-CN" altLang="en-US" sz="900" dirty="0" smtClean="0">
                <a:solidFill>
                  <a:prstClr val="black"/>
                </a:solidFill>
                <a:latin typeface="华文细黑"/>
                <a:ea typeface="华文细黑"/>
              </a:rPr>
              <a:t>：无线流量集中转发，核心交换机随板</a:t>
            </a:r>
            <a:r>
              <a:rPr lang="en-US" altLang="zh-CN" sz="900" dirty="0" smtClean="0">
                <a:solidFill>
                  <a:prstClr val="black"/>
                </a:solidFill>
                <a:latin typeface="华文细黑"/>
                <a:ea typeface="华文细黑"/>
              </a:rPr>
              <a:t>AC</a:t>
            </a:r>
            <a:r>
              <a:rPr lang="zh-CN" altLang="en-US" sz="900" dirty="0" smtClean="0">
                <a:solidFill>
                  <a:prstClr val="black"/>
                </a:solidFill>
                <a:latin typeface="华文细黑"/>
                <a:ea typeface="华文细黑"/>
              </a:rPr>
              <a:t>作为认证点进行控制。</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en-US" altLang="zh-CN" sz="900" b="1" dirty="0" smtClean="0">
                <a:solidFill>
                  <a:prstClr val="black"/>
                </a:solidFill>
                <a:latin typeface="华文细黑"/>
                <a:ea typeface="华文细黑"/>
              </a:rPr>
              <a:t>L2TP VPN</a:t>
            </a:r>
            <a:r>
              <a:rPr lang="zh-CN" altLang="en-US" sz="900" b="1" dirty="0" smtClean="0">
                <a:solidFill>
                  <a:prstClr val="black"/>
                </a:solidFill>
                <a:latin typeface="华文细黑"/>
                <a:ea typeface="华文细黑"/>
              </a:rPr>
              <a:t>接入用户</a:t>
            </a:r>
            <a:r>
              <a:rPr lang="zh-CN" altLang="en-US" sz="900" dirty="0" smtClean="0">
                <a:solidFill>
                  <a:prstClr val="black"/>
                </a:solidFill>
                <a:latin typeface="华文细黑"/>
                <a:ea typeface="华文细黑"/>
              </a:rPr>
              <a:t>：互联网边界防火墙作为</a:t>
            </a:r>
            <a:r>
              <a:rPr lang="en-US" altLang="zh-CN" sz="900" dirty="0" smtClean="0">
                <a:solidFill>
                  <a:prstClr val="black"/>
                </a:solidFill>
                <a:latin typeface="华文细黑"/>
                <a:ea typeface="华文细黑"/>
              </a:rPr>
              <a:t>VPN</a:t>
            </a:r>
            <a:r>
              <a:rPr lang="zh-CN" altLang="en-US" sz="900" dirty="0" smtClean="0">
                <a:solidFill>
                  <a:prstClr val="black"/>
                </a:solidFill>
                <a:latin typeface="华文细黑"/>
                <a:ea typeface="华文细黑"/>
              </a:rPr>
              <a:t>网关和认证点进行控制。</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en-US" altLang="zh-CN" sz="900" b="1" dirty="0" smtClean="0">
                <a:solidFill>
                  <a:prstClr val="black"/>
                </a:solidFill>
                <a:latin typeface="华文细黑"/>
                <a:ea typeface="华文细黑"/>
              </a:rPr>
              <a:t>SSL VPN</a:t>
            </a:r>
            <a:r>
              <a:rPr lang="zh-CN" altLang="en-US" sz="900" b="1" dirty="0" smtClean="0">
                <a:solidFill>
                  <a:prstClr val="black"/>
                </a:solidFill>
                <a:latin typeface="华文细黑"/>
                <a:ea typeface="华文细黑"/>
              </a:rPr>
              <a:t>接入用户</a:t>
            </a:r>
            <a:r>
              <a:rPr lang="zh-CN" altLang="en-US" sz="900" dirty="0" smtClean="0">
                <a:solidFill>
                  <a:prstClr val="black"/>
                </a:solidFill>
                <a:latin typeface="华文细黑"/>
                <a:ea typeface="华文细黑"/>
              </a:rPr>
              <a:t>：</a:t>
            </a:r>
            <a:r>
              <a:rPr lang="en-US" altLang="zh-CN" sz="900" dirty="0" smtClean="0">
                <a:solidFill>
                  <a:prstClr val="black"/>
                </a:solidFill>
                <a:latin typeface="华文细黑"/>
                <a:ea typeface="华文细黑"/>
              </a:rPr>
              <a:t>SVN</a:t>
            </a:r>
            <a:r>
              <a:rPr lang="zh-CN" altLang="en-US" sz="900" dirty="0" smtClean="0">
                <a:solidFill>
                  <a:prstClr val="black"/>
                </a:solidFill>
                <a:latin typeface="华文细黑"/>
                <a:ea typeface="华文细黑"/>
              </a:rPr>
              <a:t>作为</a:t>
            </a:r>
            <a:r>
              <a:rPr lang="en-US" altLang="zh-CN" sz="900" dirty="0" smtClean="0">
                <a:solidFill>
                  <a:prstClr val="black"/>
                </a:solidFill>
                <a:latin typeface="华文细黑"/>
                <a:ea typeface="华文细黑"/>
              </a:rPr>
              <a:t>VPN</a:t>
            </a:r>
            <a:r>
              <a:rPr lang="zh-CN" altLang="en-US" sz="900" dirty="0" smtClean="0">
                <a:solidFill>
                  <a:prstClr val="black"/>
                </a:solidFill>
                <a:latin typeface="华文细黑"/>
                <a:ea typeface="华文细黑"/>
              </a:rPr>
              <a:t>网关和认证点进行控制。</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zh-CN" altLang="en-US" sz="900" b="1" dirty="0" smtClean="0">
                <a:solidFill>
                  <a:prstClr val="black"/>
                </a:solidFill>
                <a:latin typeface="华文细黑"/>
                <a:ea typeface="华文细黑"/>
              </a:rPr>
              <a:t>服务器主动发起访问</a:t>
            </a:r>
            <a:r>
              <a:rPr lang="zh-CN" altLang="en-US" sz="900" dirty="0" smtClean="0">
                <a:solidFill>
                  <a:prstClr val="black"/>
                </a:solidFill>
                <a:latin typeface="华文细黑"/>
                <a:ea typeface="华文细黑"/>
              </a:rPr>
              <a:t>：</a:t>
            </a:r>
            <a:r>
              <a:rPr lang="en-US" altLang="zh-CN" sz="900" dirty="0" smtClean="0">
                <a:solidFill>
                  <a:prstClr val="black"/>
                </a:solidFill>
                <a:latin typeface="华文细黑"/>
                <a:ea typeface="华文细黑"/>
              </a:rPr>
              <a:t>DC</a:t>
            </a:r>
            <a:r>
              <a:rPr lang="zh-CN" altLang="en-US" sz="900" dirty="0" smtClean="0">
                <a:solidFill>
                  <a:prstClr val="black"/>
                </a:solidFill>
                <a:latin typeface="华文细黑"/>
                <a:ea typeface="华文细黑"/>
              </a:rPr>
              <a:t>边界防火墙进行控制。</a:t>
            </a:r>
            <a:endParaRPr lang="en-US" altLang="zh-CN" sz="900" dirty="0" smtClean="0">
              <a:solidFill>
                <a:prstClr val="black"/>
              </a:solidFill>
              <a:latin typeface="华文细黑"/>
              <a:ea typeface="华文细黑"/>
            </a:endParaRPr>
          </a:p>
        </p:txBody>
      </p:sp>
      <p:grpSp>
        <p:nvGrpSpPr>
          <p:cNvPr id="3" name="组合 76"/>
          <p:cNvGrpSpPr/>
          <p:nvPr/>
        </p:nvGrpSpPr>
        <p:grpSpPr>
          <a:xfrm>
            <a:off x="3607423" y="789336"/>
            <a:ext cx="4928128" cy="3909431"/>
            <a:chOff x="3607423" y="789336"/>
            <a:chExt cx="4928128" cy="3909431"/>
          </a:xfrm>
        </p:grpSpPr>
        <p:sp>
          <p:nvSpPr>
            <p:cNvPr id="898" name="圆角矩形 897"/>
            <p:cNvSpPr/>
            <p:nvPr/>
          </p:nvSpPr>
          <p:spPr bwMode="auto">
            <a:xfrm>
              <a:off x="6621957" y="2044700"/>
              <a:ext cx="1790206" cy="1674317"/>
            </a:xfrm>
            <a:prstGeom prst="roundRect">
              <a:avLst>
                <a:gd name="adj" fmla="val 661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pic>
          <p:nvPicPr>
            <p:cNvPr id="899" name="Picture 227" descr="图片767"/>
            <p:cNvPicPr>
              <a:picLocks noChangeAspect="1" noChangeArrowheads="1"/>
            </p:cNvPicPr>
            <p:nvPr/>
          </p:nvPicPr>
          <p:blipFill>
            <a:blip r:embed="rId1" cstate="print"/>
            <a:srcRect/>
            <a:stretch>
              <a:fillRect/>
            </a:stretch>
          </p:blipFill>
          <p:spPr bwMode="auto">
            <a:xfrm>
              <a:off x="6897854" y="3157538"/>
              <a:ext cx="1239539" cy="735977"/>
            </a:xfrm>
            <a:prstGeom prst="rect">
              <a:avLst/>
            </a:prstGeom>
            <a:noFill/>
          </p:spPr>
        </p:pic>
        <p:sp>
          <p:nvSpPr>
            <p:cNvPr id="895" name="圆角矩形 894"/>
            <p:cNvSpPr/>
            <p:nvPr/>
          </p:nvSpPr>
          <p:spPr bwMode="auto">
            <a:xfrm>
              <a:off x="5020932" y="2038350"/>
              <a:ext cx="1535682" cy="2633193"/>
            </a:xfrm>
            <a:prstGeom prst="roundRect">
              <a:avLst>
                <a:gd name="adj" fmla="val 4250"/>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pic>
          <p:nvPicPr>
            <p:cNvPr id="98" name="Picture 459" descr="图片238"/>
            <p:cNvPicPr>
              <a:picLocks noChangeAspect="1" noChangeArrowheads="1"/>
            </p:cNvPicPr>
            <p:nvPr/>
          </p:nvPicPr>
          <p:blipFill>
            <a:blip r:embed="rId2" cstate="print"/>
            <a:srcRect/>
            <a:stretch>
              <a:fillRect/>
            </a:stretch>
          </p:blipFill>
          <p:spPr bwMode="auto">
            <a:xfrm>
              <a:off x="5262352" y="3218824"/>
              <a:ext cx="358139" cy="377518"/>
            </a:xfrm>
            <a:prstGeom prst="rect">
              <a:avLst/>
            </a:prstGeom>
            <a:noFill/>
          </p:spPr>
        </p:pic>
        <p:sp>
          <p:nvSpPr>
            <p:cNvPr id="894" name="圆角矩形 893"/>
            <p:cNvSpPr/>
            <p:nvPr/>
          </p:nvSpPr>
          <p:spPr bwMode="auto">
            <a:xfrm>
              <a:off x="3607423" y="2574070"/>
              <a:ext cx="1348614" cy="2072760"/>
            </a:xfrm>
            <a:prstGeom prst="roundRect">
              <a:avLst>
                <a:gd name="adj" fmla="val 536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897" name="圆角矩形 896"/>
            <p:cNvSpPr/>
            <p:nvPr/>
          </p:nvSpPr>
          <p:spPr bwMode="auto">
            <a:xfrm>
              <a:off x="4194987" y="789336"/>
              <a:ext cx="4201997" cy="1211580"/>
            </a:xfrm>
            <a:prstGeom prst="roundRect">
              <a:avLst>
                <a:gd name="adj" fmla="val 6185"/>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smtClean="0">
                <a:solidFill>
                  <a:sysClr val="windowText" lastClr="000000"/>
                </a:solidFill>
                <a:latin typeface="Arial" panose="020B0604020202020204" pitchFamily="34" charset="0"/>
                <a:ea typeface="宋体" panose="02010600030101010101" pitchFamily="2" charset="-122"/>
              </a:endParaRPr>
            </a:p>
          </p:txBody>
        </p:sp>
        <p:sp>
          <p:nvSpPr>
            <p:cNvPr id="1408" name="TextBox 1407"/>
            <p:cNvSpPr txBox="1"/>
            <p:nvPr/>
          </p:nvSpPr>
          <p:spPr>
            <a:xfrm>
              <a:off x="7444213" y="805447"/>
              <a:ext cx="1014164"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Web</a:t>
              </a:r>
              <a:r>
                <a:rPr lang="zh-CN" altLang="en-US" sz="1000" kern="0" dirty="0" smtClean="0">
                  <a:solidFill>
                    <a:sysClr val="windowText" lastClr="000000"/>
                  </a:solidFill>
                </a:rPr>
                <a:t>服务器</a:t>
              </a:r>
              <a:endParaRPr lang="zh-CN" altLang="en-US" sz="1000" kern="0" dirty="0">
                <a:solidFill>
                  <a:sysClr val="windowText" lastClr="000000"/>
                </a:solidFill>
              </a:endParaRPr>
            </a:p>
          </p:txBody>
        </p:sp>
        <p:sp>
          <p:nvSpPr>
            <p:cNvPr id="1422" name="TextBox 1421"/>
            <p:cNvSpPr txBox="1"/>
            <p:nvPr/>
          </p:nvSpPr>
          <p:spPr>
            <a:xfrm>
              <a:off x="7245197" y="2709855"/>
              <a:ext cx="693246" cy="553998"/>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园区互联网边界防火墙</a:t>
              </a:r>
              <a:endParaRPr lang="zh-CN" altLang="en-US" sz="1000" b="1" kern="0" dirty="0">
                <a:solidFill>
                  <a:sysClr val="windowText" lastClr="000000"/>
                </a:solidFill>
              </a:endParaRPr>
            </a:p>
          </p:txBody>
        </p:sp>
        <p:sp>
          <p:nvSpPr>
            <p:cNvPr id="1423" name="TextBox 1422"/>
            <p:cNvSpPr txBox="1"/>
            <p:nvPr/>
          </p:nvSpPr>
          <p:spPr>
            <a:xfrm>
              <a:off x="6632736" y="813067"/>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公共服务器</a:t>
              </a:r>
              <a:endParaRPr lang="zh-CN" altLang="en-US" sz="1000" kern="0" dirty="0">
                <a:solidFill>
                  <a:sysClr val="windowText" lastClr="000000"/>
                </a:solidFill>
              </a:endParaRPr>
            </a:p>
          </p:txBody>
        </p:sp>
        <p:sp>
          <p:nvSpPr>
            <p:cNvPr id="1424" name="TextBox 1423"/>
            <p:cNvSpPr txBox="1"/>
            <p:nvPr/>
          </p:nvSpPr>
          <p:spPr>
            <a:xfrm>
              <a:off x="5828878" y="813067"/>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测试服务器</a:t>
              </a:r>
              <a:endParaRPr lang="zh-CN" altLang="en-US" sz="1000" kern="0" dirty="0">
                <a:solidFill>
                  <a:sysClr val="windowText" lastClr="000000"/>
                </a:solidFill>
              </a:endParaRPr>
            </a:p>
          </p:txBody>
        </p:sp>
        <p:sp>
          <p:nvSpPr>
            <p:cNvPr id="1425" name="TextBox 1424"/>
            <p:cNvSpPr txBox="1"/>
            <p:nvPr/>
          </p:nvSpPr>
          <p:spPr>
            <a:xfrm>
              <a:off x="5002160" y="820687"/>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报表服务器</a:t>
              </a:r>
              <a:endParaRPr lang="zh-CN" altLang="en-US" sz="1000" kern="0" dirty="0">
                <a:solidFill>
                  <a:sysClr val="windowText" lastClr="000000"/>
                </a:solidFill>
              </a:endParaRPr>
            </a:p>
          </p:txBody>
        </p:sp>
        <p:sp>
          <p:nvSpPr>
            <p:cNvPr id="1426" name="TextBox 1425"/>
            <p:cNvSpPr txBox="1"/>
            <p:nvPr/>
          </p:nvSpPr>
          <p:spPr>
            <a:xfrm>
              <a:off x="4205922" y="820687"/>
              <a:ext cx="1014164"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Controller</a:t>
              </a:r>
              <a:endParaRPr lang="zh-CN" altLang="en-US" sz="1000" kern="0" dirty="0">
                <a:solidFill>
                  <a:sysClr val="windowText" lastClr="000000"/>
                </a:solidFill>
              </a:endParaRPr>
            </a:p>
          </p:txBody>
        </p:sp>
        <p:cxnSp>
          <p:nvCxnSpPr>
            <p:cNvPr id="1553" name="直接连接符 1552"/>
            <p:cNvCxnSpPr>
              <a:endCxn id="1155" idx="0"/>
            </p:cNvCxnSpPr>
            <p:nvPr/>
          </p:nvCxnSpPr>
          <p:spPr bwMode="auto">
            <a:xfrm>
              <a:off x="7111352" y="2314575"/>
              <a:ext cx="0" cy="356460"/>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4" name="肘形连接符 1553"/>
            <p:cNvCxnSpPr>
              <a:stCxn id="97" idx="3"/>
              <a:endCxn id="1550" idx="0"/>
            </p:cNvCxnSpPr>
            <p:nvPr/>
          </p:nvCxnSpPr>
          <p:spPr bwMode="auto">
            <a:xfrm>
              <a:off x="6288423" y="2309672"/>
              <a:ext cx="1758934" cy="375527"/>
            </a:xfrm>
            <a:prstGeom prst="bentConnector2">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67" name="TextBox 1566"/>
            <p:cNvSpPr txBox="1"/>
            <p:nvPr/>
          </p:nvSpPr>
          <p:spPr>
            <a:xfrm>
              <a:off x="6566712" y="2721063"/>
              <a:ext cx="489431" cy="246221"/>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SVN</a:t>
              </a:r>
              <a:endParaRPr lang="zh-CN" altLang="en-US" sz="1000" b="1" kern="0" dirty="0">
                <a:solidFill>
                  <a:sysClr val="windowText" lastClr="000000"/>
                </a:solidFill>
              </a:endParaRPr>
            </a:p>
          </p:txBody>
        </p:sp>
        <p:cxnSp>
          <p:nvCxnSpPr>
            <p:cNvPr id="1603" name="直接连接符 1602"/>
            <p:cNvCxnSpPr>
              <a:stCxn id="902" idx="2"/>
              <a:endCxn id="135" idx="0"/>
            </p:cNvCxnSpPr>
            <p:nvPr/>
          </p:nvCxnSpPr>
          <p:spPr bwMode="auto">
            <a:xfrm flipH="1">
              <a:off x="4050640" y="2567749"/>
              <a:ext cx="1262" cy="1361478"/>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4" name="直接连接符 1603"/>
            <p:cNvCxnSpPr>
              <a:stCxn id="902" idx="3"/>
              <a:endCxn id="1278" idx="1"/>
            </p:cNvCxnSpPr>
            <p:nvPr/>
          </p:nvCxnSpPr>
          <p:spPr bwMode="auto">
            <a:xfrm flipV="1">
              <a:off x="4490052" y="2309136"/>
              <a:ext cx="689041" cy="1"/>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5" name="直接连接符 1604"/>
            <p:cNvCxnSpPr>
              <a:stCxn id="1278" idx="3"/>
              <a:endCxn id="97" idx="1"/>
            </p:cNvCxnSpPr>
            <p:nvPr/>
          </p:nvCxnSpPr>
          <p:spPr bwMode="auto">
            <a:xfrm>
              <a:off x="5552444" y="2309136"/>
              <a:ext cx="385142" cy="536"/>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6" name="直接连接符 1605"/>
            <p:cNvCxnSpPr>
              <a:stCxn id="1559" idx="2"/>
              <a:endCxn id="97" idx="0"/>
            </p:cNvCxnSpPr>
            <p:nvPr/>
          </p:nvCxnSpPr>
          <p:spPr bwMode="auto">
            <a:xfrm>
              <a:off x="6113005" y="1963989"/>
              <a:ext cx="0" cy="163638"/>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9" name="直接连接符 1608"/>
            <p:cNvCxnSpPr>
              <a:stCxn id="98" idx="2"/>
              <a:endCxn id="121" idx="0"/>
            </p:cNvCxnSpPr>
            <p:nvPr/>
          </p:nvCxnSpPr>
          <p:spPr bwMode="auto">
            <a:xfrm>
              <a:off x="5441422" y="3596342"/>
              <a:ext cx="0" cy="317285"/>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7" name="直接连接符 1616"/>
            <p:cNvCxnSpPr>
              <a:stCxn id="1155" idx="2"/>
              <a:endCxn id="1610" idx="0"/>
            </p:cNvCxnSpPr>
            <p:nvPr/>
          </p:nvCxnSpPr>
          <p:spPr bwMode="auto">
            <a:xfrm>
              <a:off x="7111352" y="3065224"/>
              <a:ext cx="1" cy="867214"/>
            </a:xfrm>
            <a:prstGeom prst="line">
              <a:avLst/>
            </a:prstGeom>
            <a:noFill/>
            <a:ln w="12700" cap="flat" cmpd="sng" algn="ctr">
              <a:solidFill>
                <a:schemeClr val="tx1"/>
              </a:solidFill>
              <a:prstDash val="dash"/>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8" name="直接连接符 1617"/>
            <p:cNvCxnSpPr>
              <a:stCxn id="1550" idx="2"/>
              <a:endCxn id="1621" idx="0"/>
            </p:cNvCxnSpPr>
            <p:nvPr/>
          </p:nvCxnSpPr>
          <p:spPr bwMode="auto">
            <a:xfrm>
              <a:off x="8047357" y="3071205"/>
              <a:ext cx="0" cy="861233"/>
            </a:xfrm>
            <a:prstGeom prst="line">
              <a:avLst/>
            </a:prstGeom>
            <a:noFill/>
            <a:ln w="12700" cap="flat" cmpd="sng" algn="ctr">
              <a:solidFill>
                <a:schemeClr val="tx1"/>
              </a:solidFill>
              <a:prstDash val="dash"/>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26" name="TextBox 1625"/>
            <p:cNvSpPr txBox="1"/>
            <p:nvPr/>
          </p:nvSpPr>
          <p:spPr>
            <a:xfrm>
              <a:off x="7146582" y="2041920"/>
              <a:ext cx="1181099" cy="276999"/>
            </a:xfrm>
            <a:prstGeom prst="rect">
              <a:avLst/>
            </a:prstGeom>
            <a:noFill/>
          </p:spPr>
          <p:txBody>
            <a:bodyPr wrap="square" rtlCol="0">
              <a:spAutoFit/>
            </a:bodyPr>
            <a:lstStyle/>
            <a:p>
              <a:pPr algn="ctr" fontAlgn="auto">
                <a:spcBef>
                  <a:spcPts val="0"/>
                </a:spcBef>
                <a:spcAft>
                  <a:spcPts val="0"/>
                </a:spcAft>
                <a:defRPr/>
              </a:pPr>
              <a:r>
                <a:rPr lang="en-US" altLang="zh-CN" sz="1200" b="1" kern="0" dirty="0" smtClean="0">
                  <a:solidFill>
                    <a:prstClr val="black"/>
                  </a:solidFill>
                </a:rPr>
                <a:t>Internet</a:t>
              </a:r>
              <a:r>
                <a:rPr lang="zh-CN" altLang="en-US" sz="1200" b="1" kern="0" dirty="0" smtClean="0">
                  <a:solidFill>
                    <a:prstClr val="black"/>
                  </a:solidFill>
                </a:rPr>
                <a:t>出口区</a:t>
              </a:r>
              <a:endParaRPr lang="zh-CN" altLang="en-US" sz="1200" b="1" kern="0" dirty="0">
                <a:solidFill>
                  <a:prstClr val="black"/>
                </a:solidFill>
              </a:endParaRPr>
            </a:p>
          </p:txBody>
        </p:sp>
        <p:sp>
          <p:nvSpPr>
            <p:cNvPr id="1627" name="TextBox 1626"/>
            <p:cNvSpPr txBox="1"/>
            <p:nvPr/>
          </p:nvSpPr>
          <p:spPr>
            <a:xfrm>
              <a:off x="4206982" y="1705257"/>
              <a:ext cx="560117"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DC</a:t>
              </a:r>
              <a:endParaRPr lang="zh-CN" altLang="en-US" sz="1400" b="1" kern="0" dirty="0">
                <a:solidFill>
                  <a:prstClr val="black"/>
                </a:solidFill>
              </a:endParaRPr>
            </a:p>
          </p:txBody>
        </p:sp>
        <p:sp>
          <p:nvSpPr>
            <p:cNvPr id="1628" name="TextBox 1627"/>
            <p:cNvSpPr txBox="1"/>
            <p:nvPr/>
          </p:nvSpPr>
          <p:spPr>
            <a:xfrm>
              <a:off x="5021757" y="4346773"/>
              <a:ext cx="844109"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Campus</a:t>
              </a:r>
              <a:endParaRPr lang="zh-CN" altLang="en-US" sz="1400" b="1" kern="0" dirty="0">
                <a:solidFill>
                  <a:prstClr val="black"/>
                </a:solidFill>
              </a:endParaRPr>
            </a:p>
          </p:txBody>
        </p:sp>
        <p:sp>
          <p:nvSpPr>
            <p:cNvPr id="1630" name="TextBox 1629"/>
            <p:cNvSpPr txBox="1"/>
            <p:nvPr/>
          </p:nvSpPr>
          <p:spPr>
            <a:xfrm>
              <a:off x="4276267" y="4352377"/>
              <a:ext cx="737050"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Branch</a:t>
              </a:r>
              <a:endParaRPr lang="zh-CN" altLang="en-US" sz="1400" b="1" kern="0" dirty="0">
                <a:solidFill>
                  <a:prstClr val="black"/>
                </a:solidFill>
              </a:endParaRPr>
            </a:p>
          </p:txBody>
        </p:sp>
        <p:cxnSp>
          <p:nvCxnSpPr>
            <p:cNvPr id="1635" name="直接连接符 1634"/>
            <p:cNvCxnSpPr>
              <a:stCxn id="97" idx="2"/>
              <a:endCxn id="98" idx="0"/>
            </p:cNvCxnSpPr>
            <p:nvPr/>
          </p:nvCxnSpPr>
          <p:spPr bwMode="auto">
            <a:xfrm flipH="1">
              <a:off x="5441422" y="2491716"/>
              <a:ext cx="671583" cy="727108"/>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67" name="TextBox 1766"/>
            <p:cNvSpPr txBox="1"/>
            <p:nvPr/>
          </p:nvSpPr>
          <p:spPr>
            <a:xfrm>
              <a:off x="6706412" y="4421768"/>
              <a:ext cx="760599"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财经</a:t>
              </a:r>
              <a:endParaRPr lang="zh-CN" altLang="en-US" sz="1200" b="1" kern="0" dirty="0">
                <a:solidFill>
                  <a:sysClr val="windowText" lastClr="000000"/>
                </a:solidFill>
              </a:endParaRPr>
            </a:p>
          </p:txBody>
        </p:sp>
        <p:sp>
          <p:nvSpPr>
            <p:cNvPr id="1768" name="TextBox 1767"/>
            <p:cNvSpPr txBox="1"/>
            <p:nvPr/>
          </p:nvSpPr>
          <p:spPr>
            <a:xfrm>
              <a:off x="7674381" y="4415418"/>
              <a:ext cx="799705"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财经</a:t>
              </a:r>
              <a:endParaRPr lang="zh-CN" altLang="en-US" sz="1200" b="1" kern="0" dirty="0">
                <a:solidFill>
                  <a:sysClr val="windowText" lastClr="000000"/>
                </a:solidFill>
              </a:endParaRPr>
            </a:p>
          </p:txBody>
        </p:sp>
        <p:sp>
          <p:nvSpPr>
            <p:cNvPr id="1770" name="TextBox 1769"/>
            <p:cNvSpPr txBox="1"/>
            <p:nvPr/>
          </p:nvSpPr>
          <p:spPr>
            <a:xfrm>
              <a:off x="6357414" y="1681722"/>
              <a:ext cx="1006277" cy="246221"/>
            </a:xfrm>
            <a:prstGeom prst="rect">
              <a:avLst/>
            </a:prstGeom>
            <a:noFill/>
          </p:spPr>
          <p:txBody>
            <a:bodyPr wrap="square" rtlCol="0">
              <a:spAutoFit/>
            </a:bodyPr>
            <a:lstStyle/>
            <a:p>
              <a:pPr algn="ctr" fontAlgn="auto">
                <a:spcBef>
                  <a:spcPts val="0"/>
                </a:spcBef>
                <a:spcAft>
                  <a:spcPts val="0"/>
                </a:spcAft>
                <a:defRPr/>
              </a:pPr>
              <a:r>
                <a:rPr lang="en-US" altLang="zh-CN" sz="1000" b="1" kern="0" dirty="0" smtClean="0">
                  <a:solidFill>
                    <a:sysClr val="windowText" lastClr="000000"/>
                  </a:solidFill>
                </a:rPr>
                <a:t>DC</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sp>
          <p:nvSpPr>
            <p:cNvPr id="1771" name="TextBox 1770"/>
            <p:cNvSpPr txBox="1"/>
            <p:nvPr/>
          </p:nvSpPr>
          <p:spPr>
            <a:xfrm>
              <a:off x="4139772" y="2640045"/>
              <a:ext cx="878400"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分支</a:t>
              </a:r>
              <a:r>
                <a:rPr lang="en-US" altLang="zh-CN" sz="1000" b="1" kern="0" dirty="0" smtClean="0">
                  <a:solidFill>
                    <a:sysClr val="windowText" lastClr="000000"/>
                  </a:solidFill>
                </a:rPr>
                <a:t>WAN</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sp>
          <p:nvSpPr>
            <p:cNvPr id="1773" name="TextBox 1772"/>
            <p:cNvSpPr txBox="1"/>
            <p:nvPr/>
          </p:nvSpPr>
          <p:spPr>
            <a:xfrm>
              <a:off x="5441302" y="3564652"/>
              <a:ext cx="592670"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prstClr val="black"/>
                  </a:solidFill>
                </a:rPr>
                <a:t>交换机</a:t>
              </a:r>
              <a:endParaRPr lang="zh-CN" altLang="en-US" sz="1000" b="1" kern="0" dirty="0">
                <a:solidFill>
                  <a:prstClr val="black"/>
                </a:solidFill>
              </a:endParaRPr>
            </a:p>
          </p:txBody>
        </p:sp>
        <p:sp>
          <p:nvSpPr>
            <p:cNvPr id="1774" name="TextBox 1773"/>
            <p:cNvSpPr txBox="1"/>
            <p:nvPr/>
          </p:nvSpPr>
          <p:spPr>
            <a:xfrm>
              <a:off x="4043857" y="3526268"/>
              <a:ext cx="804228"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交换机</a:t>
              </a:r>
              <a:endParaRPr lang="zh-CN" altLang="en-US" sz="1000" b="1" kern="0" dirty="0">
                <a:solidFill>
                  <a:sysClr val="windowText" lastClr="000000"/>
                </a:solidFill>
              </a:endParaRPr>
            </a:p>
          </p:txBody>
        </p:sp>
        <p:pic>
          <p:nvPicPr>
            <p:cNvPr id="893" name="Picture 2355" descr="图片221"/>
            <p:cNvPicPr>
              <a:picLocks noChangeAspect="1" noChangeArrowheads="1"/>
            </p:cNvPicPr>
            <p:nvPr/>
          </p:nvPicPr>
          <p:blipFill>
            <a:blip r:embed="rId3" cstate="print"/>
            <a:srcRect/>
            <a:stretch>
              <a:fillRect/>
            </a:stretch>
          </p:blipFill>
          <p:spPr bwMode="auto">
            <a:xfrm>
              <a:off x="6074313" y="1027533"/>
              <a:ext cx="379828" cy="493499"/>
            </a:xfrm>
            <a:prstGeom prst="rect">
              <a:avLst/>
            </a:prstGeom>
            <a:noFill/>
          </p:spPr>
        </p:pic>
        <p:pic>
          <p:nvPicPr>
            <p:cNvPr id="902" name="Picture 228" descr="图片768"/>
            <p:cNvPicPr>
              <a:picLocks noChangeAspect="1" noChangeArrowheads="1"/>
            </p:cNvPicPr>
            <p:nvPr/>
          </p:nvPicPr>
          <p:blipFill>
            <a:blip r:embed="rId4" cstate="print"/>
            <a:srcRect/>
            <a:stretch>
              <a:fillRect/>
            </a:stretch>
          </p:blipFill>
          <p:spPr bwMode="auto">
            <a:xfrm>
              <a:off x="3613752" y="2050524"/>
              <a:ext cx="876300" cy="517225"/>
            </a:xfrm>
            <a:prstGeom prst="rect">
              <a:avLst/>
            </a:prstGeom>
            <a:noFill/>
          </p:spPr>
        </p:pic>
        <p:pic>
          <p:nvPicPr>
            <p:cNvPr id="1155" name="Picture 2356" descr="图片222"/>
            <p:cNvPicPr>
              <a:picLocks noChangeAspect="1" noChangeArrowheads="1"/>
            </p:cNvPicPr>
            <p:nvPr/>
          </p:nvPicPr>
          <p:blipFill>
            <a:blip r:embed="rId5" cstate="print"/>
            <a:srcRect/>
            <a:stretch>
              <a:fillRect/>
            </a:stretch>
          </p:blipFill>
          <p:spPr bwMode="auto">
            <a:xfrm>
              <a:off x="6920852" y="2671035"/>
              <a:ext cx="381000" cy="394189"/>
            </a:xfrm>
            <a:prstGeom prst="rect">
              <a:avLst/>
            </a:prstGeom>
            <a:noFill/>
            <a:ln w="9525">
              <a:noFill/>
              <a:miter lim="800000"/>
              <a:headEnd/>
              <a:tailEnd/>
            </a:ln>
          </p:spPr>
        </p:pic>
        <p:pic>
          <p:nvPicPr>
            <p:cNvPr id="1278" name="Picture 465" descr="图片156"/>
            <p:cNvPicPr>
              <a:picLocks noChangeAspect="1" noChangeArrowheads="1"/>
            </p:cNvPicPr>
            <p:nvPr/>
          </p:nvPicPr>
          <p:blipFill>
            <a:blip r:embed="rId6" cstate="print"/>
            <a:srcRect/>
            <a:stretch>
              <a:fillRect/>
            </a:stretch>
          </p:blipFill>
          <p:spPr bwMode="auto">
            <a:xfrm>
              <a:off x="5179093" y="2116133"/>
              <a:ext cx="373351" cy="386006"/>
            </a:xfrm>
            <a:prstGeom prst="rect">
              <a:avLst/>
            </a:prstGeom>
            <a:noFill/>
          </p:spPr>
        </p:pic>
        <p:pic>
          <p:nvPicPr>
            <p:cNvPr id="1285" name="Picture 2355" descr="图片221"/>
            <p:cNvPicPr>
              <a:picLocks noChangeAspect="1" noChangeArrowheads="1"/>
            </p:cNvPicPr>
            <p:nvPr/>
          </p:nvPicPr>
          <p:blipFill>
            <a:blip r:embed="rId3" cstate="print"/>
            <a:srcRect/>
            <a:stretch>
              <a:fillRect/>
            </a:stretch>
          </p:blipFill>
          <p:spPr bwMode="auto">
            <a:xfrm>
              <a:off x="5294625" y="1027533"/>
              <a:ext cx="379828" cy="493499"/>
            </a:xfrm>
            <a:prstGeom prst="rect">
              <a:avLst/>
            </a:prstGeom>
            <a:noFill/>
          </p:spPr>
        </p:pic>
        <p:pic>
          <p:nvPicPr>
            <p:cNvPr id="1409" name="Picture 465" descr="图片156"/>
            <p:cNvPicPr>
              <a:picLocks noChangeAspect="1" noChangeArrowheads="1"/>
            </p:cNvPicPr>
            <p:nvPr/>
          </p:nvPicPr>
          <p:blipFill>
            <a:blip r:embed="rId6" cstate="print"/>
            <a:srcRect/>
            <a:stretch>
              <a:fillRect/>
            </a:stretch>
          </p:blipFill>
          <p:spPr bwMode="auto">
            <a:xfrm>
              <a:off x="3865227" y="2661092"/>
              <a:ext cx="373351" cy="386006"/>
            </a:xfrm>
            <a:prstGeom prst="rect">
              <a:avLst/>
            </a:prstGeom>
            <a:noFill/>
          </p:spPr>
        </p:pic>
        <p:pic>
          <p:nvPicPr>
            <p:cNvPr id="1550" name="Picture 465" descr="图片156"/>
            <p:cNvPicPr>
              <a:picLocks noChangeAspect="1" noChangeArrowheads="1"/>
            </p:cNvPicPr>
            <p:nvPr/>
          </p:nvPicPr>
          <p:blipFill>
            <a:blip r:embed="rId6" cstate="print"/>
            <a:srcRect/>
            <a:stretch>
              <a:fillRect/>
            </a:stretch>
          </p:blipFill>
          <p:spPr bwMode="auto">
            <a:xfrm>
              <a:off x="7860681" y="2685199"/>
              <a:ext cx="373351" cy="386006"/>
            </a:xfrm>
            <a:prstGeom prst="rect">
              <a:avLst/>
            </a:prstGeom>
            <a:noFill/>
          </p:spPr>
        </p:pic>
        <p:pic>
          <p:nvPicPr>
            <p:cNvPr id="1559" name="Picture 465" descr="图片156"/>
            <p:cNvPicPr>
              <a:picLocks noChangeAspect="1" noChangeArrowheads="1"/>
            </p:cNvPicPr>
            <p:nvPr/>
          </p:nvPicPr>
          <p:blipFill>
            <a:blip r:embed="rId6" cstate="print"/>
            <a:srcRect/>
            <a:stretch>
              <a:fillRect/>
            </a:stretch>
          </p:blipFill>
          <p:spPr bwMode="auto">
            <a:xfrm>
              <a:off x="5926329" y="1577983"/>
              <a:ext cx="373351" cy="386006"/>
            </a:xfrm>
            <a:prstGeom prst="rect">
              <a:avLst/>
            </a:prstGeom>
            <a:noFill/>
          </p:spPr>
        </p:pic>
        <p:pic>
          <p:nvPicPr>
            <p:cNvPr id="1610" name="Picture 4488" descr="图片346"/>
            <p:cNvPicPr>
              <a:picLocks noChangeAspect="1" noChangeArrowheads="1"/>
            </p:cNvPicPr>
            <p:nvPr/>
          </p:nvPicPr>
          <p:blipFill>
            <a:blip r:embed="rId7" cstate="print"/>
            <a:srcRect/>
            <a:stretch>
              <a:fillRect/>
            </a:stretch>
          </p:blipFill>
          <p:spPr bwMode="auto">
            <a:xfrm>
              <a:off x="6939109" y="3932438"/>
              <a:ext cx="344487" cy="518912"/>
            </a:xfrm>
            <a:prstGeom prst="rect">
              <a:avLst/>
            </a:prstGeom>
            <a:noFill/>
          </p:spPr>
        </p:pic>
        <p:pic>
          <p:nvPicPr>
            <p:cNvPr id="1621" name="Picture 4488" descr="图片346"/>
            <p:cNvPicPr>
              <a:picLocks noChangeAspect="1" noChangeArrowheads="1"/>
            </p:cNvPicPr>
            <p:nvPr/>
          </p:nvPicPr>
          <p:blipFill>
            <a:blip r:embed="rId7" cstate="print"/>
            <a:srcRect/>
            <a:stretch>
              <a:fillRect/>
            </a:stretch>
          </p:blipFill>
          <p:spPr bwMode="auto">
            <a:xfrm>
              <a:off x="7875113" y="3932438"/>
              <a:ext cx="344487" cy="518912"/>
            </a:xfrm>
            <a:prstGeom prst="rect">
              <a:avLst/>
            </a:prstGeom>
            <a:noFill/>
          </p:spPr>
        </p:pic>
        <p:pic>
          <p:nvPicPr>
            <p:cNvPr id="1990" name="Picture 2355" descr="图片221"/>
            <p:cNvPicPr>
              <a:picLocks noChangeAspect="1" noChangeArrowheads="1"/>
            </p:cNvPicPr>
            <p:nvPr/>
          </p:nvPicPr>
          <p:blipFill>
            <a:blip r:embed="rId3" cstate="print"/>
            <a:srcRect/>
            <a:stretch>
              <a:fillRect/>
            </a:stretch>
          </p:blipFill>
          <p:spPr bwMode="auto">
            <a:xfrm>
              <a:off x="4514937" y="1027533"/>
              <a:ext cx="379828" cy="493499"/>
            </a:xfrm>
            <a:prstGeom prst="rect">
              <a:avLst/>
            </a:prstGeom>
            <a:noFill/>
          </p:spPr>
        </p:pic>
        <p:pic>
          <p:nvPicPr>
            <p:cNvPr id="1991" name="Picture 2355" descr="图片221"/>
            <p:cNvPicPr>
              <a:picLocks noChangeAspect="1" noChangeArrowheads="1"/>
            </p:cNvPicPr>
            <p:nvPr/>
          </p:nvPicPr>
          <p:blipFill>
            <a:blip r:embed="rId3" cstate="print"/>
            <a:srcRect/>
            <a:stretch>
              <a:fillRect/>
            </a:stretch>
          </p:blipFill>
          <p:spPr bwMode="auto">
            <a:xfrm>
              <a:off x="7633688" y="1027533"/>
              <a:ext cx="379828" cy="493499"/>
            </a:xfrm>
            <a:prstGeom prst="rect">
              <a:avLst/>
            </a:prstGeom>
            <a:noFill/>
          </p:spPr>
        </p:pic>
        <p:pic>
          <p:nvPicPr>
            <p:cNvPr id="1992" name="Picture 2355" descr="图片221"/>
            <p:cNvPicPr>
              <a:picLocks noChangeAspect="1" noChangeArrowheads="1"/>
            </p:cNvPicPr>
            <p:nvPr/>
          </p:nvPicPr>
          <p:blipFill>
            <a:blip r:embed="rId3" cstate="print"/>
            <a:srcRect/>
            <a:stretch>
              <a:fillRect/>
            </a:stretch>
          </p:blipFill>
          <p:spPr bwMode="auto">
            <a:xfrm>
              <a:off x="6854001" y="1027533"/>
              <a:ext cx="379828" cy="493499"/>
            </a:xfrm>
            <a:prstGeom prst="rect">
              <a:avLst/>
            </a:prstGeom>
            <a:noFill/>
          </p:spPr>
        </p:pic>
        <p:sp>
          <p:nvSpPr>
            <p:cNvPr id="2023" name="TextBox 2022"/>
            <p:cNvSpPr txBox="1"/>
            <p:nvPr/>
          </p:nvSpPr>
          <p:spPr>
            <a:xfrm>
              <a:off x="5029602" y="2488845"/>
              <a:ext cx="837150"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园区</a:t>
              </a:r>
              <a:r>
                <a:rPr lang="en-US" altLang="zh-CN" sz="1000" b="1" kern="0" dirty="0" smtClean="0">
                  <a:solidFill>
                    <a:sysClr val="windowText" lastClr="000000"/>
                  </a:solidFill>
                </a:rPr>
                <a:t>WAN</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sp>
          <p:nvSpPr>
            <p:cNvPr id="113" name="TextBox 112"/>
            <p:cNvSpPr txBox="1"/>
            <p:nvPr/>
          </p:nvSpPr>
          <p:spPr>
            <a:xfrm>
              <a:off x="3641567" y="4377551"/>
              <a:ext cx="743399"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财经</a:t>
              </a:r>
              <a:endParaRPr lang="zh-CN" altLang="en-US" sz="1200" b="1" kern="0" dirty="0">
                <a:solidFill>
                  <a:sysClr val="windowText" lastClr="000000"/>
                </a:solidFill>
              </a:endParaRPr>
            </a:p>
          </p:txBody>
        </p:sp>
        <p:sp>
          <p:nvSpPr>
            <p:cNvPr id="120" name="TextBox 119"/>
            <p:cNvSpPr txBox="1"/>
            <p:nvPr/>
          </p:nvSpPr>
          <p:spPr>
            <a:xfrm>
              <a:off x="5804940" y="4396368"/>
              <a:ext cx="616128"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prstClr val="black"/>
                  </a:solidFill>
                </a:rPr>
                <a:t>财经</a:t>
              </a:r>
              <a:endParaRPr lang="zh-CN" altLang="en-US" sz="1200" b="1" kern="0" dirty="0">
                <a:solidFill>
                  <a:prstClr val="black"/>
                </a:solidFill>
              </a:endParaRPr>
            </a:p>
          </p:txBody>
        </p:sp>
        <p:pic>
          <p:nvPicPr>
            <p:cNvPr id="121" name="Picture 725" descr="图片325"/>
            <p:cNvPicPr>
              <a:picLocks noChangeAspect="1" noChangeArrowheads="1"/>
            </p:cNvPicPr>
            <p:nvPr/>
          </p:nvPicPr>
          <p:blipFill>
            <a:blip r:embed="rId8" cstate="print"/>
            <a:srcRect/>
            <a:stretch>
              <a:fillRect/>
            </a:stretch>
          </p:blipFill>
          <p:spPr bwMode="auto">
            <a:xfrm>
              <a:off x="5158003" y="3913627"/>
              <a:ext cx="566837" cy="471805"/>
            </a:xfrm>
            <a:prstGeom prst="rect">
              <a:avLst/>
            </a:prstGeom>
            <a:noFill/>
          </p:spPr>
        </p:pic>
        <p:sp>
          <p:nvSpPr>
            <p:cNvPr id="127" name="乘号 126"/>
            <p:cNvSpPr/>
            <p:nvPr/>
          </p:nvSpPr>
          <p:spPr bwMode="auto">
            <a:xfrm>
              <a:off x="3953497" y="3197194"/>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pic>
          <p:nvPicPr>
            <p:cNvPr id="135" name="Picture 725" descr="图片325"/>
            <p:cNvPicPr>
              <a:picLocks noChangeAspect="1" noChangeArrowheads="1"/>
            </p:cNvPicPr>
            <p:nvPr/>
          </p:nvPicPr>
          <p:blipFill>
            <a:blip r:embed="rId8" cstate="print"/>
            <a:srcRect/>
            <a:stretch>
              <a:fillRect/>
            </a:stretch>
          </p:blipFill>
          <p:spPr bwMode="auto">
            <a:xfrm>
              <a:off x="3767221" y="3929227"/>
              <a:ext cx="566837" cy="471805"/>
            </a:xfrm>
            <a:prstGeom prst="rect">
              <a:avLst/>
            </a:prstGeom>
            <a:noFill/>
          </p:spPr>
        </p:pic>
        <p:pic>
          <p:nvPicPr>
            <p:cNvPr id="97" name="Picture 460" descr="图片239"/>
            <p:cNvPicPr>
              <a:picLocks noChangeAspect="1" noChangeArrowheads="1"/>
            </p:cNvPicPr>
            <p:nvPr/>
          </p:nvPicPr>
          <p:blipFill>
            <a:blip r:embed="rId9" cstate="print"/>
            <a:srcRect/>
            <a:stretch>
              <a:fillRect/>
            </a:stretch>
          </p:blipFill>
          <p:spPr bwMode="auto">
            <a:xfrm>
              <a:off x="5937586" y="2127627"/>
              <a:ext cx="350837" cy="364089"/>
            </a:xfrm>
            <a:prstGeom prst="rect">
              <a:avLst/>
            </a:prstGeom>
            <a:noFill/>
          </p:spPr>
        </p:pic>
        <p:pic>
          <p:nvPicPr>
            <p:cNvPr id="100" name="Picture 459" descr="图片238"/>
            <p:cNvPicPr>
              <a:picLocks noChangeAspect="1" noChangeArrowheads="1"/>
            </p:cNvPicPr>
            <p:nvPr/>
          </p:nvPicPr>
          <p:blipFill>
            <a:blip r:embed="rId2" cstate="print"/>
            <a:srcRect/>
            <a:stretch>
              <a:fillRect/>
            </a:stretch>
          </p:blipFill>
          <p:spPr bwMode="auto">
            <a:xfrm>
              <a:off x="3874268" y="3171199"/>
              <a:ext cx="358139" cy="377518"/>
            </a:xfrm>
            <a:prstGeom prst="rect">
              <a:avLst/>
            </a:prstGeom>
            <a:noFill/>
          </p:spPr>
        </p:pic>
        <p:sp>
          <p:nvSpPr>
            <p:cNvPr id="123" name="任意多边形 122"/>
            <p:cNvSpPr/>
            <p:nvPr/>
          </p:nvSpPr>
          <p:spPr bwMode="auto">
            <a:xfrm>
              <a:off x="3987282" y="1548000"/>
              <a:ext cx="2009645" cy="2376000"/>
            </a:xfrm>
            <a:custGeom>
              <a:avLst/>
              <a:gdLst>
                <a:gd name="connsiteX0" fmla="*/ 264000 w 2280000"/>
                <a:gd name="connsiteY0" fmla="*/ 2376000 h 2376000"/>
                <a:gd name="connsiteX1" fmla="*/ 285600 w 2280000"/>
                <a:gd name="connsiteY1" fmla="*/ 1108800 h 2376000"/>
                <a:gd name="connsiteX2" fmla="*/ 1977600 w 2280000"/>
                <a:gd name="connsiteY2" fmla="*/ 849600 h 2376000"/>
                <a:gd name="connsiteX3" fmla="*/ 2100000 w 2280000"/>
                <a:gd name="connsiteY3" fmla="*/ 0 h 2376000"/>
                <a:gd name="connsiteX0-1" fmla="*/ 240000 w 2166000"/>
                <a:gd name="connsiteY0-2" fmla="*/ 2376000 h 2376000"/>
                <a:gd name="connsiteX1-3" fmla="*/ 261600 w 2166000"/>
                <a:gd name="connsiteY1-4" fmla="*/ 1108800 h 2376000"/>
                <a:gd name="connsiteX2-5" fmla="*/ 1809600 w 2166000"/>
                <a:gd name="connsiteY2-6" fmla="*/ 864000 h 2376000"/>
                <a:gd name="connsiteX3-7" fmla="*/ 2076000 w 2166000"/>
                <a:gd name="connsiteY3-8" fmla="*/ 0 h 2376000"/>
                <a:gd name="connsiteX0-9" fmla="*/ 240000 w 2112000"/>
                <a:gd name="connsiteY0-10" fmla="*/ 2376000 h 2376000"/>
                <a:gd name="connsiteX1-11" fmla="*/ 261600 w 2112000"/>
                <a:gd name="connsiteY1-12" fmla="*/ 1108800 h 2376000"/>
                <a:gd name="connsiteX2-13" fmla="*/ 1809600 w 2112000"/>
                <a:gd name="connsiteY2-14" fmla="*/ 864000 h 2376000"/>
                <a:gd name="connsiteX3-15" fmla="*/ 2076000 w 2112000"/>
                <a:gd name="connsiteY3-16" fmla="*/ 0 h 2376000"/>
                <a:gd name="connsiteX0-17" fmla="*/ 240000 w 2112000"/>
                <a:gd name="connsiteY0-18" fmla="*/ 2376000 h 2376000"/>
                <a:gd name="connsiteX1-19" fmla="*/ 261600 w 2112000"/>
                <a:gd name="connsiteY1-20" fmla="*/ 1108800 h 2376000"/>
                <a:gd name="connsiteX2-21" fmla="*/ 1809600 w 2112000"/>
                <a:gd name="connsiteY2-22" fmla="*/ 864000 h 2376000"/>
                <a:gd name="connsiteX3-23" fmla="*/ 2076000 w 2112000"/>
                <a:gd name="connsiteY3-24" fmla="*/ 0 h 2376000"/>
                <a:gd name="connsiteX0-25" fmla="*/ 240000 w 2081700"/>
                <a:gd name="connsiteY0-26" fmla="*/ 2376000 h 2376000"/>
                <a:gd name="connsiteX1-27" fmla="*/ 261600 w 2081700"/>
                <a:gd name="connsiteY1-28" fmla="*/ 1108800 h 2376000"/>
                <a:gd name="connsiteX2-29" fmla="*/ 1809600 w 2081700"/>
                <a:gd name="connsiteY2-30" fmla="*/ 864000 h 2376000"/>
                <a:gd name="connsiteX3-31" fmla="*/ 2076000 w 2081700"/>
                <a:gd name="connsiteY3-32" fmla="*/ 0 h 2376000"/>
                <a:gd name="connsiteX0-33" fmla="*/ 253494 w 2095194"/>
                <a:gd name="connsiteY0-34" fmla="*/ 2376000 h 2376000"/>
                <a:gd name="connsiteX1-35" fmla="*/ 275094 w 2095194"/>
                <a:gd name="connsiteY1-36" fmla="*/ 1108800 h 2376000"/>
                <a:gd name="connsiteX2-37" fmla="*/ 1904056 w 2095194"/>
                <a:gd name="connsiteY2-38" fmla="*/ 859237 h 2376000"/>
                <a:gd name="connsiteX3-39" fmla="*/ 2089494 w 2095194"/>
                <a:gd name="connsiteY3-40" fmla="*/ 0 h 2376000"/>
                <a:gd name="connsiteX0-41" fmla="*/ 132000 w 1973700"/>
                <a:gd name="connsiteY0-42" fmla="*/ 2376000 h 2376000"/>
                <a:gd name="connsiteX1-43" fmla="*/ 153600 w 1973700"/>
                <a:gd name="connsiteY1-44" fmla="*/ 1108800 h 2376000"/>
                <a:gd name="connsiteX2-45" fmla="*/ 1782562 w 1973700"/>
                <a:gd name="connsiteY2-46" fmla="*/ 859237 h 2376000"/>
                <a:gd name="connsiteX3-47" fmla="*/ 1968000 w 1973700"/>
                <a:gd name="connsiteY3-48" fmla="*/ 0 h 2376000"/>
                <a:gd name="connsiteX0-49" fmla="*/ 132000 w 2084168"/>
                <a:gd name="connsiteY0-50" fmla="*/ 2376000 h 2376000"/>
                <a:gd name="connsiteX1-51" fmla="*/ 158362 w 2084168"/>
                <a:gd name="connsiteY1-52" fmla="*/ 1032600 h 2376000"/>
                <a:gd name="connsiteX2-53" fmla="*/ 1782562 w 2084168"/>
                <a:gd name="connsiteY2-54" fmla="*/ 859237 h 2376000"/>
                <a:gd name="connsiteX3-55" fmla="*/ 1968000 w 2084168"/>
                <a:gd name="connsiteY3-56" fmla="*/ 0 h 2376000"/>
                <a:gd name="connsiteX0-57" fmla="*/ 132000 w 2084168"/>
                <a:gd name="connsiteY0-58" fmla="*/ 2376000 h 2376000"/>
                <a:gd name="connsiteX1-59" fmla="*/ 158362 w 2084168"/>
                <a:gd name="connsiteY1-60" fmla="*/ 1032600 h 2376000"/>
                <a:gd name="connsiteX2-61" fmla="*/ 1782562 w 2084168"/>
                <a:gd name="connsiteY2-62" fmla="*/ 859237 h 2376000"/>
                <a:gd name="connsiteX3-63" fmla="*/ 1968000 w 2084168"/>
                <a:gd name="connsiteY3-64" fmla="*/ 0 h 2376000"/>
                <a:gd name="connsiteX0-65" fmla="*/ 221744 w 2101544"/>
                <a:gd name="connsiteY0-66" fmla="*/ 2376000 h 2376000"/>
                <a:gd name="connsiteX1-67" fmla="*/ 248106 w 2101544"/>
                <a:gd name="connsiteY1-68" fmla="*/ 1032600 h 2376000"/>
                <a:gd name="connsiteX2-69" fmla="*/ 1710381 w 2101544"/>
                <a:gd name="connsiteY2-70" fmla="*/ 830662 h 2376000"/>
                <a:gd name="connsiteX3-71" fmla="*/ 2057744 w 2101544"/>
                <a:gd name="connsiteY3-72" fmla="*/ 0 h 2376000"/>
                <a:gd name="connsiteX0-73" fmla="*/ 221744 w 2101544"/>
                <a:gd name="connsiteY0-74" fmla="*/ 2376000 h 2376000"/>
                <a:gd name="connsiteX1-75" fmla="*/ 248106 w 2101544"/>
                <a:gd name="connsiteY1-76" fmla="*/ 1032600 h 2376000"/>
                <a:gd name="connsiteX2-77" fmla="*/ 1710381 w 2101544"/>
                <a:gd name="connsiteY2-78" fmla="*/ 830662 h 2376000"/>
                <a:gd name="connsiteX3-79" fmla="*/ 2057744 w 2101544"/>
                <a:gd name="connsiteY3-80" fmla="*/ 0 h 2376000"/>
                <a:gd name="connsiteX0-81" fmla="*/ 243969 w 2123769"/>
                <a:gd name="connsiteY0-82" fmla="*/ 2376000 h 2376000"/>
                <a:gd name="connsiteX1-83" fmla="*/ 270331 w 2123769"/>
                <a:gd name="connsiteY1-84" fmla="*/ 1032600 h 2376000"/>
                <a:gd name="connsiteX2-85" fmla="*/ 1865956 w 2123769"/>
                <a:gd name="connsiteY2-86" fmla="*/ 849712 h 2376000"/>
                <a:gd name="connsiteX3-87" fmla="*/ 2079969 w 2123769"/>
                <a:gd name="connsiteY3-88" fmla="*/ 0 h 2376000"/>
                <a:gd name="connsiteX0-89" fmla="*/ 243969 w 2123769"/>
                <a:gd name="connsiteY0-90" fmla="*/ 2376000 h 2376000"/>
                <a:gd name="connsiteX1-91" fmla="*/ 270331 w 2123769"/>
                <a:gd name="connsiteY1-92" fmla="*/ 1032600 h 2376000"/>
                <a:gd name="connsiteX2-93" fmla="*/ 1865956 w 2123769"/>
                <a:gd name="connsiteY2-94" fmla="*/ 849712 h 2376000"/>
                <a:gd name="connsiteX3-95" fmla="*/ 2079969 w 2123769"/>
                <a:gd name="connsiteY3-96" fmla="*/ 0 h 2376000"/>
              </a:gdLst>
              <a:ahLst/>
              <a:cxnLst>
                <a:cxn ang="0">
                  <a:pos x="connsiteX0-1" y="connsiteY0-2"/>
                </a:cxn>
                <a:cxn ang="0">
                  <a:pos x="connsiteX1-3" y="connsiteY1-4"/>
                </a:cxn>
                <a:cxn ang="0">
                  <a:pos x="connsiteX2-5" y="connsiteY2-6"/>
                </a:cxn>
                <a:cxn ang="0">
                  <a:pos x="connsiteX3-7" y="connsiteY3-8"/>
                </a:cxn>
              </a:cxnLst>
              <a:rect l="l" t="t" r="r" b="b"/>
              <a:pathLst>
                <a:path w="2123769" h="2376000">
                  <a:moveTo>
                    <a:pt x="243969" y="2376000"/>
                  </a:moveTo>
                  <a:cubicBezTo>
                    <a:pt x="111969" y="1869600"/>
                    <a:pt x="0" y="1286981"/>
                    <a:pt x="270331" y="1032600"/>
                  </a:cubicBezTo>
                  <a:cubicBezTo>
                    <a:pt x="540662" y="778219"/>
                    <a:pt x="1754849" y="983712"/>
                    <a:pt x="1865956" y="849712"/>
                  </a:cubicBezTo>
                  <a:cubicBezTo>
                    <a:pt x="1977063" y="715712"/>
                    <a:pt x="2123769" y="606000"/>
                    <a:pt x="2079969" y="0"/>
                  </a:cubicBezTo>
                </a:path>
              </a:pathLst>
            </a:custGeom>
            <a:ln w="12700">
              <a:solidFill>
                <a:srgbClr val="FF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24" name="任意多边形 123"/>
            <p:cNvSpPr/>
            <p:nvPr/>
          </p:nvSpPr>
          <p:spPr bwMode="auto">
            <a:xfrm>
              <a:off x="6069952" y="1552988"/>
              <a:ext cx="1028700" cy="2407012"/>
            </a:xfrm>
            <a:custGeom>
              <a:avLst/>
              <a:gdLst>
                <a:gd name="connsiteX0" fmla="*/ 1814400 w 2067600"/>
                <a:gd name="connsiteY0" fmla="*/ 2383200 h 2383200"/>
                <a:gd name="connsiteX1" fmla="*/ 1807200 w 2067600"/>
                <a:gd name="connsiteY1" fmla="*/ 1022400 h 2383200"/>
                <a:gd name="connsiteX2" fmla="*/ 252000 w 2067600"/>
                <a:gd name="connsiteY2" fmla="*/ 763200 h 2383200"/>
                <a:gd name="connsiteX3" fmla="*/ 295200 w 2067600"/>
                <a:gd name="connsiteY3" fmla="*/ 0 h 2383200"/>
                <a:gd name="connsiteX0-1" fmla="*/ 1681050 w 1912025"/>
                <a:gd name="connsiteY0-2" fmla="*/ 2383200 h 2383200"/>
                <a:gd name="connsiteX1-3" fmla="*/ 1673850 w 1912025"/>
                <a:gd name="connsiteY1-4" fmla="*/ 1022400 h 2383200"/>
                <a:gd name="connsiteX2-5" fmla="*/ 252000 w 1912025"/>
                <a:gd name="connsiteY2-6" fmla="*/ 763200 h 2383200"/>
                <a:gd name="connsiteX3-7" fmla="*/ 161850 w 1912025"/>
                <a:gd name="connsiteY3-8" fmla="*/ 0 h 2383200"/>
                <a:gd name="connsiteX0-9" fmla="*/ 1681050 w 1912025"/>
                <a:gd name="connsiteY0-10" fmla="*/ 2383200 h 2383200"/>
                <a:gd name="connsiteX1-11" fmla="*/ 1673850 w 1912025"/>
                <a:gd name="connsiteY1-12" fmla="*/ 1022400 h 2383200"/>
                <a:gd name="connsiteX2-13" fmla="*/ 252000 w 1912025"/>
                <a:gd name="connsiteY2-14" fmla="*/ 763200 h 2383200"/>
                <a:gd name="connsiteX3-15" fmla="*/ 161850 w 1912025"/>
                <a:gd name="connsiteY3-16" fmla="*/ 0 h 2383200"/>
                <a:gd name="connsiteX0-17" fmla="*/ 1681050 w 1912025"/>
                <a:gd name="connsiteY0-18" fmla="*/ 2407012 h 2407012"/>
                <a:gd name="connsiteX1-19" fmla="*/ 1673850 w 1912025"/>
                <a:gd name="connsiteY1-20" fmla="*/ 1046212 h 2407012"/>
                <a:gd name="connsiteX2-21" fmla="*/ 252000 w 1912025"/>
                <a:gd name="connsiteY2-22" fmla="*/ 787012 h 2407012"/>
                <a:gd name="connsiteX3-23" fmla="*/ 161850 w 1912025"/>
                <a:gd name="connsiteY3-24" fmla="*/ 0 h 2407012"/>
                <a:gd name="connsiteX0-25" fmla="*/ 1600125 w 1831100"/>
                <a:gd name="connsiteY0-26" fmla="*/ 2407012 h 2407012"/>
                <a:gd name="connsiteX1-27" fmla="*/ 1592925 w 1831100"/>
                <a:gd name="connsiteY1-28" fmla="*/ 1046212 h 2407012"/>
                <a:gd name="connsiteX2-29" fmla="*/ 171075 w 1831100"/>
                <a:gd name="connsiteY2-30" fmla="*/ 787012 h 2407012"/>
                <a:gd name="connsiteX3-31" fmla="*/ 80925 w 1831100"/>
                <a:gd name="connsiteY3-32" fmla="*/ 0 h 2407012"/>
                <a:gd name="connsiteX0-33" fmla="*/ 1662000 w 1904881"/>
                <a:gd name="connsiteY0-34" fmla="*/ 2407012 h 2407012"/>
                <a:gd name="connsiteX1-35" fmla="*/ 1654800 w 1904881"/>
                <a:gd name="connsiteY1-36" fmla="*/ 1046212 h 2407012"/>
                <a:gd name="connsiteX2-37" fmla="*/ 161513 w 1904881"/>
                <a:gd name="connsiteY2-38" fmla="*/ 858450 h 2407012"/>
                <a:gd name="connsiteX3-39" fmla="*/ 142800 w 1904881"/>
                <a:gd name="connsiteY3-40" fmla="*/ 0 h 2407012"/>
                <a:gd name="connsiteX0-41" fmla="*/ 1662000 w 1904881"/>
                <a:gd name="connsiteY0-42" fmla="*/ 2407012 h 2407012"/>
                <a:gd name="connsiteX1-43" fmla="*/ 1654800 w 1904881"/>
                <a:gd name="connsiteY1-44" fmla="*/ 1046212 h 2407012"/>
                <a:gd name="connsiteX2-45" fmla="*/ 161513 w 1904881"/>
                <a:gd name="connsiteY2-46" fmla="*/ 858450 h 2407012"/>
                <a:gd name="connsiteX3-47" fmla="*/ 142800 w 1904881"/>
                <a:gd name="connsiteY3-48" fmla="*/ 0 h 2407012"/>
                <a:gd name="connsiteX0-49" fmla="*/ 1662000 w 1785819"/>
                <a:gd name="connsiteY0-50" fmla="*/ 2407012 h 2407012"/>
                <a:gd name="connsiteX1-51" fmla="*/ 1654800 w 1785819"/>
                <a:gd name="connsiteY1-52" fmla="*/ 1046212 h 2407012"/>
                <a:gd name="connsiteX2-53" fmla="*/ 161513 w 1785819"/>
                <a:gd name="connsiteY2-54" fmla="*/ 858450 h 2407012"/>
                <a:gd name="connsiteX3-55" fmla="*/ 142800 w 1785819"/>
                <a:gd name="connsiteY3-56" fmla="*/ 0 h 2407012"/>
              </a:gdLst>
              <a:ahLst/>
              <a:cxnLst>
                <a:cxn ang="0">
                  <a:pos x="connsiteX0-1" y="connsiteY0-2"/>
                </a:cxn>
                <a:cxn ang="0">
                  <a:pos x="connsiteX1-3" y="connsiteY1-4"/>
                </a:cxn>
                <a:cxn ang="0">
                  <a:pos x="connsiteX2-5" y="connsiteY2-6"/>
                </a:cxn>
                <a:cxn ang="0">
                  <a:pos x="connsiteX3-7" y="connsiteY3-8"/>
                </a:cxn>
              </a:cxnLst>
              <a:rect l="l" t="t" r="r" b="b"/>
              <a:pathLst>
                <a:path w="1785819" h="2407012">
                  <a:moveTo>
                    <a:pt x="1662000" y="2407012"/>
                  </a:moveTo>
                  <a:cubicBezTo>
                    <a:pt x="1726688" y="2075924"/>
                    <a:pt x="1785819" y="1232869"/>
                    <a:pt x="1654800" y="1046212"/>
                  </a:cubicBezTo>
                  <a:cubicBezTo>
                    <a:pt x="1523781" y="859555"/>
                    <a:pt x="323026" y="994719"/>
                    <a:pt x="161513" y="858450"/>
                  </a:cubicBezTo>
                  <a:cubicBezTo>
                    <a:pt x="0" y="722181"/>
                    <a:pt x="61875" y="358312"/>
                    <a:pt x="142800" y="0"/>
                  </a:cubicBezTo>
                </a:path>
              </a:pathLst>
            </a:custGeom>
            <a:ln w="12700">
              <a:solidFill>
                <a:srgbClr val="FF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25" name="任意多边形 124"/>
            <p:cNvSpPr/>
            <p:nvPr/>
          </p:nvSpPr>
          <p:spPr bwMode="auto">
            <a:xfrm>
              <a:off x="6089002" y="1581675"/>
              <a:ext cx="2032000" cy="2356725"/>
            </a:xfrm>
            <a:custGeom>
              <a:avLst/>
              <a:gdLst>
                <a:gd name="connsiteX0" fmla="*/ 2667600 w 3056400"/>
                <a:gd name="connsiteY0" fmla="*/ 2347200 h 2347200"/>
                <a:gd name="connsiteX1" fmla="*/ 2674800 w 3056400"/>
                <a:gd name="connsiteY1" fmla="*/ 828000 h 2347200"/>
                <a:gd name="connsiteX2" fmla="*/ 378000 w 3056400"/>
                <a:gd name="connsiteY2" fmla="*/ 633600 h 2347200"/>
                <a:gd name="connsiteX3" fmla="*/ 406800 w 3056400"/>
                <a:gd name="connsiteY3" fmla="*/ 0 h 2347200"/>
                <a:gd name="connsiteX0-1" fmla="*/ 2675538 w 3064338"/>
                <a:gd name="connsiteY0-2" fmla="*/ 2361488 h 2361488"/>
                <a:gd name="connsiteX1-3" fmla="*/ 2682738 w 3064338"/>
                <a:gd name="connsiteY1-4" fmla="*/ 842288 h 2361488"/>
                <a:gd name="connsiteX2-5" fmla="*/ 385938 w 3064338"/>
                <a:gd name="connsiteY2-6" fmla="*/ 647888 h 2361488"/>
                <a:gd name="connsiteX3-7" fmla="*/ 367113 w 3064338"/>
                <a:gd name="connsiteY3-8" fmla="*/ 0 h 2361488"/>
                <a:gd name="connsiteX0-9" fmla="*/ 2675538 w 3064338"/>
                <a:gd name="connsiteY0-10" fmla="*/ 2361488 h 2361488"/>
                <a:gd name="connsiteX1-11" fmla="*/ 2682738 w 3064338"/>
                <a:gd name="connsiteY1-12" fmla="*/ 842288 h 2361488"/>
                <a:gd name="connsiteX2-13" fmla="*/ 385938 w 3064338"/>
                <a:gd name="connsiteY2-14" fmla="*/ 647888 h 2361488"/>
                <a:gd name="connsiteX3-15" fmla="*/ 367113 w 3064338"/>
                <a:gd name="connsiteY3-16" fmla="*/ 0 h 2361488"/>
                <a:gd name="connsiteX0-17" fmla="*/ 2446938 w 2797638"/>
                <a:gd name="connsiteY0-18" fmla="*/ 2361488 h 2361488"/>
                <a:gd name="connsiteX1-19" fmla="*/ 2454138 w 2797638"/>
                <a:gd name="connsiteY1-20" fmla="*/ 842288 h 2361488"/>
                <a:gd name="connsiteX2-21" fmla="*/ 385938 w 2797638"/>
                <a:gd name="connsiteY2-22" fmla="*/ 700276 h 2361488"/>
                <a:gd name="connsiteX3-23" fmla="*/ 138513 w 2797638"/>
                <a:gd name="connsiteY3-24" fmla="*/ 0 h 2361488"/>
                <a:gd name="connsiteX0-25" fmla="*/ 2459638 w 2810338"/>
                <a:gd name="connsiteY0-26" fmla="*/ 2356725 h 2356725"/>
                <a:gd name="connsiteX1-27" fmla="*/ 2466838 w 2810338"/>
                <a:gd name="connsiteY1-28" fmla="*/ 837525 h 2356725"/>
                <a:gd name="connsiteX2-29" fmla="*/ 398638 w 2810338"/>
                <a:gd name="connsiteY2-30" fmla="*/ 695513 h 2356725"/>
                <a:gd name="connsiteX3-31" fmla="*/ 75013 w 2810338"/>
                <a:gd name="connsiteY3-32" fmla="*/ 0 h 2356725"/>
                <a:gd name="connsiteX0-33" fmla="*/ 2607275 w 2982581"/>
                <a:gd name="connsiteY0-34" fmla="*/ 2356725 h 2356725"/>
                <a:gd name="connsiteX1-35" fmla="*/ 2614475 w 2982581"/>
                <a:gd name="connsiteY1-36" fmla="*/ 837525 h 2356725"/>
                <a:gd name="connsiteX2-37" fmla="*/ 398638 w 2982581"/>
                <a:gd name="connsiteY2-38" fmla="*/ 747901 h 2356725"/>
                <a:gd name="connsiteX3-39" fmla="*/ 222650 w 2982581"/>
                <a:gd name="connsiteY3-40" fmla="*/ 0 h 2356725"/>
                <a:gd name="connsiteX0-41" fmla="*/ 2421337 w 2796643"/>
                <a:gd name="connsiteY0-42" fmla="*/ 2356725 h 2356725"/>
                <a:gd name="connsiteX1-43" fmla="*/ 2428537 w 2796643"/>
                <a:gd name="connsiteY1-44" fmla="*/ 837525 h 2356725"/>
                <a:gd name="connsiteX2-45" fmla="*/ 212700 w 2796643"/>
                <a:gd name="connsiteY2-46" fmla="*/ 747901 h 2356725"/>
                <a:gd name="connsiteX3-47" fmla="*/ 36712 w 2796643"/>
                <a:gd name="connsiteY3-48" fmla="*/ 0 h 2356725"/>
                <a:gd name="connsiteX0-49" fmla="*/ 2526312 w 2922256"/>
                <a:gd name="connsiteY0-50" fmla="*/ 2356725 h 2356725"/>
                <a:gd name="connsiteX1-51" fmla="*/ 2533512 w 2922256"/>
                <a:gd name="connsiteY1-52" fmla="*/ 837525 h 2356725"/>
                <a:gd name="connsiteX2-53" fmla="*/ 193850 w 2922256"/>
                <a:gd name="connsiteY2-54" fmla="*/ 757426 h 2356725"/>
                <a:gd name="connsiteX3-55" fmla="*/ 141687 w 2922256"/>
                <a:gd name="connsiteY3-56" fmla="*/ 0 h 2356725"/>
                <a:gd name="connsiteX0-57" fmla="*/ 2730306 w 3121488"/>
                <a:gd name="connsiteY0-58" fmla="*/ 2356725 h 2356725"/>
                <a:gd name="connsiteX1-59" fmla="*/ 2732744 w 3121488"/>
                <a:gd name="connsiteY1-60" fmla="*/ 904200 h 2356725"/>
                <a:gd name="connsiteX2-61" fmla="*/ 397844 w 3121488"/>
                <a:gd name="connsiteY2-62" fmla="*/ 757426 h 2356725"/>
                <a:gd name="connsiteX3-63" fmla="*/ 345681 w 3121488"/>
                <a:gd name="connsiteY3-64" fmla="*/ 0 h 2356725"/>
                <a:gd name="connsiteX0-65" fmla="*/ 2730306 w 2924706"/>
                <a:gd name="connsiteY0-66" fmla="*/ 2356725 h 2356725"/>
                <a:gd name="connsiteX1-67" fmla="*/ 2732744 w 2924706"/>
                <a:gd name="connsiteY1-68" fmla="*/ 904200 h 2356725"/>
                <a:gd name="connsiteX2-69" fmla="*/ 397844 w 2924706"/>
                <a:gd name="connsiteY2-70" fmla="*/ 757426 h 2356725"/>
                <a:gd name="connsiteX3-71" fmla="*/ 345681 w 2924706"/>
                <a:gd name="connsiteY3-72" fmla="*/ 0 h 2356725"/>
                <a:gd name="connsiteX0-73" fmla="*/ 2730306 w 2924706"/>
                <a:gd name="connsiteY0-74" fmla="*/ 2356725 h 2356725"/>
                <a:gd name="connsiteX1-75" fmla="*/ 2732744 w 2924706"/>
                <a:gd name="connsiteY1-76" fmla="*/ 904200 h 2356725"/>
                <a:gd name="connsiteX2-77" fmla="*/ 397844 w 2924706"/>
                <a:gd name="connsiteY2-78" fmla="*/ 757426 h 2356725"/>
                <a:gd name="connsiteX3-79" fmla="*/ 345681 w 2924706"/>
                <a:gd name="connsiteY3-80" fmla="*/ 0 h 2356725"/>
                <a:gd name="connsiteX0-81" fmla="*/ 2708875 w 2903275"/>
                <a:gd name="connsiteY0-82" fmla="*/ 2356725 h 2356725"/>
                <a:gd name="connsiteX1-83" fmla="*/ 2582726 w 2903275"/>
                <a:gd name="connsiteY1-84" fmla="*/ 870863 h 2356725"/>
                <a:gd name="connsiteX2-85" fmla="*/ 376413 w 2903275"/>
                <a:gd name="connsiteY2-86" fmla="*/ 757426 h 2356725"/>
                <a:gd name="connsiteX3-87" fmla="*/ 324250 w 2903275"/>
                <a:gd name="connsiteY3-88" fmla="*/ 0 h 2356725"/>
                <a:gd name="connsiteX0-89" fmla="*/ 2708875 w 2812788"/>
                <a:gd name="connsiteY0-90" fmla="*/ 2356725 h 2356725"/>
                <a:gd name="connsiteX1-91" fmla="*/ 2582726 w 2812788"/>
                <a:gd name="connsiteY1-92" fmla="*/ 870863 h 2356725"/>
                <a:gd name="connsiteX2-93" fmla="*/ 376413 w 2812788"/>
                <a:gd name="connsiteY2-94" fmla="*/ 757426 h 2356725"/>
                <a:gd name="connsiteX3-95" fmla="*/ 324250 w 2812788"/>
                <a:gd name="connsiteY3-96" fmla="*/ 0 h 2356725"/>
                <a:gd name="connsiteX0-97" fmla="*/ 2661250 w 2915907"/>
                <a:gd name="connsiteY0-98" fmla="*/ 2356725 h 2356725"/>
                <a:gd name="connsiteX1-99" fmla="*/ 2535101 w 2915907"/>
                <a:gd name="connsiteY1-100" fmla="*/ 870863 h 2356725"/>
                <a:gd name="connsiteX2-101" fmla="*/ 376413 w 2915907"/>
                <a:gd name="connsiteY2-102" fmla="*/ 790764 h 2356725"/>
                <a:gd name="connsiteX3-103" fmla="*/ 276625 w 2915907"/>
                <a:gd name="connsiteY3-104" fmla="*/ 0 h 2356725"/>
                <a:gd name="connsiteX0-105" fmla="*/ 2518375 w 2773032"/>
                <a:gd name="connsiteY0-106" fmla="*/ 2356725 h 2356725"/>
                <a:gd name="connsiteX1-107" fmla="*/ 2392226 w 2773032"/>
                <a:gd name="connsiteY1-108" fmla="*/ 870863 h 2356725"/>
                <a:gd name="connsiteX2-109" fmla="*/ 233538 w 2773032"/>
                <a:gd name="connsiteY2-110" fmla="*/ 790764 h 2356725"/>
                <a:gd name="connsiteX3-111" fmla="*/ 133750 w 2773032"/>
                <a:gd name="connsiteY3-112" fmla="*/ 0 h 2356725"/>
                <a:gd name="connsiteX0-113" fmla="*/ 2618388 w 2889714"/>
                <a:gd name="connsiteY0-114" fmla="*/ 2356725 h 2356725"/>
                <a:gd name="connsiteX1-115" fmla="*/ 2492239 w 2889714"/>
                <a:gd name="connsiteY1-116" fmla="*/ 870863 h 2356725"/>
                <a:gd name="connsiteX2-117" fmla="*/ 233538 w 2889714"/>
                <a:gd name="connsiteY2-118" fmla="*/ 762189 h 2356725"/>
                <a:gd name="connsiteX3-119" fmla="*/ 233763 w 2889714"/>
                <a:gd name="connsiteY3-120" fmla="*/ 0 h 2356725"/>
                <a:gd name="connsiteX0-121" fmla="*/ 2585051 w 2850821"/>
                <a:gd name="connsiteY0-122" fmla="*/ 2356725 h 2356725"/>
                <a:gd name="connsiteX1-123" fmla="*/ 2458902 w 2850821"/>
                <a:gd name="connsiteY1-124" fmla="*/ 870863 h 2356725"/>
                <a:gd name="connsiteX2-125" fmla="*/ 233538 w 2850821"/>
                <a:gd name="connsiteY2-126" fmla="*/ 759808 h 2356725"/>
                <a:gd name="connsiteX3-127" fmla="*/ 200426 w 2850821"/>
                <a:gd name="connsiteY3-128" fmla="*/ 0 h 2356725"/>
                <a:gd name="connsiteX0-129" fmla="*/ 2532664 w 2798434"/>
                <a:gd name="connsiteY0-130" fmla="*/ 2356725 h 2356725"/>
                <a:gd name="connsiteX1-131" fmla="*/ 2406515 w 2798434"/>
                <a:gd name="connsiteY1-132" fmla="*/ 870863 h 2356725"/>
                <a:gd name="connsiteX2-133" fmla="*/ 181151 w 2798434"/>
                <a:gd name="connsiteY2-134" fmla="*/ 759808 h 2356725"/>
                <a:gd name="connsiteX3-135" fmla="*/ 148039 w 2798434"/>
                <a:gd name="connsiteY3-136" fmla="*/ 0 h 2356725"/>
                <a:gd name="connsiteX0-137" fmla="*/ 2551714 w 2820659"/>
                <a:gd name="connsiteY0-138" fmla="*/ 2356725 h 2356725"/>
                <a:gd name="connsiteX1-139" fmla="*/ 2425565 w 2820659"/>
                <a:gd name="connsiteY1-140" fmla="*/ 870863 h 2356725"/>
                <a:gd name="connsiteX2-141" fmla="*/ 181151 w 2820659"/>
                <a:gd name="connsiteY2-142" fmla="*/ 778858 h 2356725"/>
                <a:gd name="connsiteX3-143" fmla="*/ 167089 w 2820659"/>
                <a:gd name="connsiteY3-144" fmla="*/ 0 h 2356725"/>
                <a:gd name="connsiteX0-145" fmla="*/ 2749754 w 3035368"/>
                <a:gd name="connsiteY0-146" fmla="*/ 2356725 h 2356725"/>
                <a:gd name="connsiteX1-147" fmla="*/ 2640274 w 3035368"/>
                <a:gd name="connsiteY1-148" fmla="*/ 918488 h 2356725"/>
                <a:gd name="connsiteX2-149" fmla="*/ 379191 w 3035368"/>
                <a:gd name="connsiteY2-150" fmla="*/ 778858 h 2356725"/>
                <a:gd name="connsiteX3-151" fmla="*/ 365129 w 3035368"/>
                <a:gd name="connsiteY3-152" fmla="*/ 0 h 2356725"/>
                <a:gd name="connsiteX0-153" fmla="*/ 2561636 w 2847250"/>
                <a:gd name="connsiteY0-154" fmla="*/ 2356725 h 2356725"/>
                <a:gd name="connsiteX1-155" fmla="*/ 2452156 w 2847250"/>
                <a:gd name="connsiteY1-156" fmla="*/ 918488 h 2356725"/>
                <a:gd name="connsiteX2-157" fmla="*/ 191073 w 2847250"/>
                <a:gd name="connsiteY2-158" fmla="*/ 778858 h 2356725"/>
                <a:gd name="connsiteX3-159" fmla="*/ 177011 w 2847250"/>
                <a:gd name="connsiteY3-160" fmla="*/ 0 h 2356725"/>
                <a:gd name="connsiteX0-161" fmla="*/ 2755707 w 3077040"/>
                <a:gd name="connsiteY0-162" fmla="*/ 2356725 h 2356725"/>
                <a:gd name="connsiteX1-163" fmla="*/ 2681946 w 3077040"/>
                <a:gd name="connsiteY1-164" fmla="*/ 980401 h 2356725"/>
                <a:gd name="connsiteX2-165" fmla="*/ 385144 w 3077040"/>
                <a:gd name="connsiteY2-166" fmla="*/ 778858 h 2356725"/>
                <a:gd name="connsiteX3-167" fmla="*/ 371082 w 3077040"/>
                <a:gd name="connsiteY3-168" fmla="*/ 0 h 2356725"/>
                <a:gd name="connsiteX0-169" fmla="*/ 2565207 w 2886540"/>
                <a:gd name="connsiteY0-170" fmla="*/ 2356725 h 2356725"/>
                <a:gd name="connsiteX1-171" fmla="*/ 2491446 w 2886540"/>
                <a:gd name="connsiteY1-172" fmla="*/ 980401 h 2356725"/>
                <a:gd name="connsiteX2-173" fmla="*/ 194644 w 2886540"/>
                <a:gd name="connsiteY2-174" fmla="*/ 778858 h 2356725"/>
                <a:gd name="connsiteX3-175" fmla="*/ 180582 w 2886540"/>
                <a:gd name="connsiteY3-176" fmla="*/ 0 h 2356725"/>
              </a:gdLst>
              <a:ahLst/>
              <a:cxnLst>
                <a:cxn ang="0">
                  <a:pos x="connsiteX0-1" y="connsiteY0-2"/>
                </a:cxn>
                <a:cxn ang="0">
                  <a:pos x="connsiteX1-3" y="connsiteY1-4"/>
                </a:cxn>
                <a:cxn ang="0">
                  <a:pos x="connsiteX2-5" y="connsiteY2-6"/>
                </a:cxn>
                <a:cxn ang="0">
                  <a:pos x="connsiteX3-7" y="connsiteY3-8"/>
                </a:cxn>
              </a:cxnLst>
              <a:rect l="l" t="t" r="r" b="b"/>
              <a:pathLst>
                <a:path w="2886540" h="2356725">
                  <a:moveTo>
                    <a:pt x="2565207" y="2356725"/>
                  </a:moveTo>
                  <a:cubicBezTo>
                    <a:pt x="2669120" y="1744688"/>
                    <a:pt x="2886540" y="1243379"/>
                    <a:pt x="2491446" y="980401"/>
                  </a:cubicBezTo>
                  <a:cubicBezTo>
                    <a:pt x="2096352" y="717423"/>
                    <a:pt x="389288" y="892252"/>
                    <a:pt x="194644" y="778858"/>
                  </a:cubicBezTo>
                  <a:cubicBezTo>
                    <a:pt x="0" y="665464"/>
                    <a:pt x="143870" y="304950"/>
                    <a:pt x="180582" y="0"/>
                  </a:cubicBezTo>
                </a:path>
              </a:pathLst>
            </a:custGeom>
            <a:ln w="12700">
              <a:solidFill>
                <a:srgbClr val="FF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sp>
          <p:nvSpPr>
            <p:cNvPr id="96" name="TextBox 95"/>
            <p:cNvSpPr txBox="1"/>
            <p:nvPr/>
          </p:nvSpPr>
          <p:spPr>
            <a:xfrm>
              <a:off x="8046120" y="3108365"/>
              <a:ext cx="489431" cy="553998"/>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L2TP VPN</a:t>
              </a:r>
              <a:r>
                <a:rPr lang="zh-CN" altLang="en-US" sz="1000" b="1" kern="0" dirty="0" smtClean="0">
                  <a:solidFill>
                    <a:sysClr val="windowText" lastClr="000000"/>
                  </a:solidFill>
                </a:rPr>
                <a:t>隧道</a:t>
              </a:r>
              <a:endParaRPr lang="zh-CN" altLang="en-US" sz="1000" b="1" kern="0" dirty="0">
                <a:solidFill>
                  <a:sysClr val="windowText" lastClr="000000"/>
                </a:solidFill>
              </a:endParaRPr>
            </a:p>
          </p:txBody>
        </p:sp>
        <p:sp>
          <p:nvSpPr>
            <p:cNvPr id="101" name="TextBox 100"/>
            <p:cNvSpPr txBox="1"/>
            <p:nvPr/>
          </p:nvSpPr>
          <p:spPr>
            <a:xfrm>
              <a:off x="6560228" y="3086955"/>
              <a:ext cx="489431" cy="553998"/>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SSL</a:t>
              </a:r>
              <a:r>
                <a:rPr lang="zh-CN" altLang="en-US" sz="1000" b="1" kern="0" dirty="0" smtClean="0">
                  <a:solidFill>
                    <a:sysClr val="windowText" lastClr="000000"/>
                  </a:solidFill>
                </a:rPr>
                <a:t> </a:t>
              </a:r>
              <a:r>
                <a:rPr lang="en-US" altLang="zh-CN" sz="1000" b="1" kern="0" dirty="0" smtClean="0">
                  <a:solidFill>
                    <a:sysClr val="windowText" lastClr="000000"/>
                  </a:solidFill>
                </a:rPr>
                <a:t>VPN</a:t>
              </a:r>
              <a:r>
                <a:rPr lang="zh-CN" altLang="en-US" sz="1000" b="1" kern="0" dirty="0" smtClean="0">
                  <a:solidFill>
                    <a:sysClr val="windowText" lastClr="000000"/>
                  </a:solidFill>
                </a:rPr>
                <a:t>隧道</a:t>
              </a:r>
              <a:endParaRPr lang="en-US" altLang="zh-CN" sz="1000" b="1" kern="0" dirty="0" smtClean="0">
                <a:solidFill>
                  <a:sysClr val="windowText" lastClr="000000"/>
                </a:solidFill>
              </a:endParaRPr>
            </a:p>
          </p:txBody>
        </p:sp>
        <p:sp>
          <p:nvSpPr>
            <p:cNvPr id="110" name="乘号 109"/>
            <p:cNvSpPr/>
            <p:nvPr/>
          </p:nvSpPr>
          <p:spPr bwMode="auto">
            <a:xfrm>
              <a:off x="6903389" y="2725706"/>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sp>
          <p:nvSpPr>
            <p:cNvPr id="111" name="乘号 110"/>
            <p:cNvSpPr/>
            <p:nvPr/>
          </p:nvSpPr>
          <p:spPr bwMode="auto">
            <a:xfrm>
              <a:off x="7851127" y="2822544"/>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dirty="0">
                <a:solidFill>
                  <a:srgbClr val="000000"/>
                </a:solidFill>
                <a:latin typeface="Arial" panose="020B0604020202020204" pitchFamily="34" charset="0"/>
                <a:ea typeface="宋体" panose="02010600030101010101" pitchFamily="2" charset="-122"/>
              </a:endParaRPr>
            </a:p>
          </p:txBody>
        </p:sp>
        <p:sp>
          <p:nvSpPr>
            <p:cNvPr id="118" name="乘号 117"/>
            <p:cNvSpPr/>
            <p:nvPr/>
          </p:nvSpPr>
          <p:spPr bwMode="auto">
            <a:xfrm>
              <a:off x="3943519" y="3256159"/>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pic>
          <p:nvPicPr>
            <p:cNvPr id="109" name="Picture 462" descr="图片241"/>
            <p:cNvPicPr>
              <a:picLocks noChangeAspect="1" noChangeArrowheads="1"/>
            </p:cNvPicPr>
            <p:nvPr/>
          </p:nvPicPr>
          <p:blipFill>
            <a:blip r:embed="rId10" cstate="print"/>
            <a:srcRect/>
            <a:stretch>
              <a:fillRect/>
            </a:stretch>
          </p:blipFill>
          <p:spPr bwMode="auto">
            <a:xfrm>
              <a:off x="5948107" y="3233011"/>
              <a:ext cx="342582" cy="361117"/>
            </a:xfrm>
            <a:prstGeom prst="rect">
              <a:avLst/>
            </a:prstGeom>
            <a:noFill/>
            <a:ln w="9525">
              <a:noFill/>
              <a:miter lim="800000"/>
              <a:headEnd/>
              <a:tailEnd/>
            </a:ln>
          </p:spPr>
        </p:pic>
        <p:cxnSp>
          <p:nvCxnSpPr>
            <p:cNvPr id="112" name="直接连接符 111"/>
            <p:cNvCxnSpPr>
              <a:stCxn id="98" idx="3"/>
              <a:endCxn id="109" idx="1"/>
            </p:cNvCxnSpPr>
            <p:nvPr/>
          </p:nvCxnSpPr>
          <p:spPr bwMode="auto">
            <a:xfrm>
              <a:off x="5620491" y="3407583"/>
              <a:ext cx="327616" cy="5987"/>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22" name="Picture 725" descr="图片325"/>
            <p:cNvPicPr>
              <a:picLocks noChangeAspect="1" noChangeArrowheads="1"/>
            </p:cNvPicPr>
            <p:nvPr/>
          </p:nvPicPr>
          <p:blipFill>
            <a:blip r:embed="rId8" cstate="print"/>
            <a:srcRect/>
            <a:stretch>
              <a:fillRect/>
            </a:stretch>
          </p:blipFill>
          <p:spPr bwMode="auto">
            <a:xfrm>
              <a:off x="5837453" y="3919977"/>
              <a:ext cx="566837" cy="471805"/>
            </a:xfrm>
            <a:prstGeom prst="rect">
              <a:avLst/>
            </a:prstGeom>
            <a:noFill/>
          </p:spPr>
        </p:pic>
        <p:cxnSp>
          <p:nvCxnSpPr>
            <p:cNvPr id="128" name="直接连接符 127"/>
            <p:cNvCxnSpPr>
              <a:stCxn id="109" idx="2"/>
              <a:endCxn id="122" idx="0"/>
            </p:cNvCxnSpPr>
            <p:nvPr/>
          </p:nvCxnSpPr>
          <p:spPr bwMode="auto">
            <a:xfrm>
              <a:off x="6119398" y="3594128"/>
              <a:ext cx="1474" cy="325849"/>
            </a:xfrm>
            <a:prstGeom prst="line">
              <a:avLst/>
            </a:prstGeom>
            <a:noFill/>
            <a:ln w="12700" cap="flat" cmpd="sng" algn="ctr">
              <a:solidFill>
                <a:schemeClr val="tx1"/>
              </a:solidFill>
              <a:prstDash val="dash"/>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6" name="任意多边形 135"/>
            <p:cNvSpPr/>
            <p:nvPr/>
          </p:nvSpPr>
          <p:spPr bwMode="auto">
            <a:xfrm>
              <a:off x="5300016" y="1545431"/>
              <a:ext cx="716481" cy="2353469"/>
            </a:xfrm>
            <a:custGeom>
              <a:avLst/>
              <a:gdLst>
                <a:gd name="connsiteX0" fmla="*/ 803275 w 887942"/>
                <a:gd name="connsiteY0" fmla="*/ 0 h 2355850"/>
                <a:gd name="connsiteX1" fmla="*/ 771525 w 887942"/>
                <a:gd name="connsiteY1" fmla="*/ 755650 h 2355850"/>
                <a:gd name="connsiteX2" fmla="*/ 104775 w 887942"/>
                <a:gd name="connsiteY2" fmla="*/ 1835150 h 2355850"/>
                <a:gd name="connsiteX3" fmla="*/ 142875 w 887942"/>
                <a:gd name="connsiteY3" fmla="*/ 2355850 h 2355850"/>
                <a:gd name="connsiteX0-1" fmla="*/ 841114 w 894248"/>
                <a:gd name="connsiteY0-2" fmla="*/ 0 h 2353469"/>
                <a:gd name="connsiteX1-3" fmla="*/ 771525 w 894248"/>
                <a:gd name="connsiteY1-4" fmla="*/ 753269 h 2353469"/>
                <a:gd name="connsiteX2-5" fmla="*/ 104775 w 894248"/>
                <a:gd name="connsiteY2-6" fmla="*/ 1832769 h 2353469"/>
                <a:gd name="connsiteX3-7" fmla="*/ 142875 w 894248"/>
                <a:gd name="connsiteY3-8" fmla="*/ 2353469 h 2353469"/>
                <a:gd name="connsiteX0-9" fmla="*/ 841114 w 894248"/>
                <a:gd name="connsiteY0-10" fmla="*/ 0 h 2353469"/>
                <a:gd name="connsiteX1-11" fmla="*/ 771525 w 894248"/>
                <a:gd name="connsiteY1-12" fmla="*/ 753269 h 2353469"/>
                <a:gd name="connsiteX2-13" fmla="*/ 104775 w 894248"/>
                <a:gd name="connsiteY2-14" fmla="*/ 1832769 h 2353469"/>
                <a:gd name="connsiteX3-15" fmla="*/ 142875 w 894248"/>
                <a:gd name="connsiteY3-16" fmla="*/ 2353469 h 2353469"/>
                <a:gd name="connsiteX0-17" fmla="*/ 827660 w 834678"/>
                <a:gd name="connsiteY0-18" fmla="*/ 0 h 2353469"/>
                <a:gd name="connsiteX1-19" fmla="*/ 677349 w 834678"/>
                <a:gd name="connsiteY1-20" fmla="*/ 943769 h 2353469"/>
                <a:gd name="connsiteX2-21" fmla="*/ 91321 w 834678"/>
                <a:gd name="connsiteY2-22" fmla="*/ 1832769 h 2353469"/>
                <a:gd name="connsiteX3-23" fmla="*/ 129421 w 834678"/>
                <a:gd name="connsiteY3-24" fmla="*/ 2353469 h 2353469"/>
                <a:gd name="connsiteX0-25" fmla="*/ 804956 w 811974"/>
                <a:gd name="connsiteY0-26" fmla="*/ 0 h 2353469"/>
                <a:gd name="connsiteX1-27" fmla="*/ 654645 w 811974"/>
                <a:gd name="connsiteY1-28" fmla="*/ 943769 h 2353469"/>
                <a:gd name="connsiteX2-29" fmla="*/ 91321 w 811974"/>
                <a:gd name="connsiteY2-30" fmla="*/ 1716088 h 2353469"/>
                <a:gd name="connsiteX3-31" fmla="*/ 106717 w 811974"/>
                <a:gd name="connsiteY3-32" fmla="*/ 2353469 h 2353469"/>
                <a:gd name="connsiteX0-33" fmla="*/ 769677 w 776695"/>
                <a:gd name="connsiteY0-34" fmla="*/ 0 h 2353469"/>
                <a:gd name="connsiteX1-35" fmla="*/ 619366 w 776695"/>
                <a:gd name="connsiteY1-36" fmla="*/ 943769 h 2353469"/>
                <a:gd name="connsiteX2-37" fmla="*/ 56042 w 776695"/>
                <a:gd name="connsiteY2-38" fmla="*/ 1716088 h 2353469"/>
                <a:gd name="connsiteX3-39" fmla="*/ 71438 w 776695"/>
                <a:gd name="connsiteY3-40" fmla="*/ 2353469 h 2353469"/>
                <a:gd name="connsiteX0-41" fmla="*/ 751982 w 759000"/>
                <a:gd name="connsiteY0-42" fmla="*/ 0 h 2353469"/>
                <a:gd name="connsiteX1-43" fmla="*/ 601671 w 759000"/>
                <a:gd name="connsiteY1-44" fmla="*/ 943769 h 2353469"/>
                <a:gd name="connsiteX2-45" fmla="*/ 38347 w 759000"/>
                <a:gd name="connsiteY2-46" fmla="*/ 1716088 h 2353469"/>
                <a:gd name="connsiteX3-47" fmla="*/ 53743 w 759000"/>
                <a:gd name="connsiteY3-48" fmla="*/ 2353469 h 2353469"/>
              </a:gdLst>
              <a:ahLst/>
              <a:cxnLst>
                <a:cxn ang="0">
                  <a:pos x="connsiteX0-1" y="connsiteY0-2"/>
                </a:cxn>
                <a:cxn ang="0">
                  <a:pos x="connsiteX1-3" y="connsiteY1-4"/>
                </a:cxn>
                <a:cxn ang="0">
                  <a:pos x="connsiteX2-5" y="connsiteY2-6"/>
                </a:cxn>
                <a:cxn ang="0">
                  <a:pos x="connsiteX3-7" y="connsiteY3-8"/>
                </a:cxn>
              </a:cxnLst>
              <a:rect l="l" t="t" r="r" b="b"/>
              <a:pathLst>
                <a:path w="759000" h="2353469">
                  <a:moveTo>
                    <a:pt x="751982" y="0"/>
                  </a:moveTo>
                  <a:cubicBezTo>
                    <a:pt x="759000" y="486833"/>
                    <a:pt x="720610" y="657754"/>
                    <a:pt x="601671" y="943769"/>
                  </a:cubicBezTo>
                  <a:cubicBezTo>
                    <a:pt x="482732" y="1229784"/>
                    <a:pt x="76694" y="1371600"/>
                    <a:pt x="38347" y="1716088"/>
                  </a:cubicBezTo>
                  <a:cubicBezTo>
                    <a:pt x="0" y="2060576"/>
                    <a:pt x="63027" y="2026444"/>
                    <a:pt x="53743" y="2353469"/>
                  </a:cubicBezTo>
                </a:path>
              </a:pathLst>
            </a:custGeom>
            <a:noFill/>
            <a:ln w="12700">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26" name="乘号 125"/>
            <p:cNvSpPr/>
            <p:nvPr/>
          </p:nvSpPr>
          <p:spPr bwMode="auto">
            <a:xfrm>
              <a:off x="5173014" y="3247994"/>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dirty="0">
                <a:solidFill>
                  <a:srgbClr val="000000"/>
                </a:solidFill>
                <a:latin typeface="Arial" panose="020B0604020202020204" pitchFamily="34" charset="0"/>
                <a:ea typeface="宋体" panose="02010600030101010101" pitchFamily="2" charset="-122"/>
              </a:endParaRPr>
            </a:p>
          </p:txBody>
        </p:sp>
        <p:sp>
          <p:nvSpPr>
            <p:cNvPr id="117" name="任意多边形 116"/>
            <p:cNvSpPr/>
            <p:nvPr/>
          </p:nvSpPr>
          <p:spPr bwMode="auto">
            <a:xfrm>
              <a:off x="5437104" y="1554956"/>
              <a:ext cx="786709" cy="2340611"/>
            </a:xfrm>
            <a:custGeom>
              <a:avLst/>
              <a:gdLst>
                <a:gd name="connsiteX0" fmla="*/ 176530 w 245110"/>
                <a:gd name="connsiteY0" fmla="*/ 2346960 h 2346960"/>
                <a:gd name="connsiteX1" fmla="*/ 1270 w 245110"/>
                <a:gd name="connsiteY1" fmla="*/ 1813560 h 2346960"/>
                <a:gd name="connsiteX2" fmla="*/ 168910 w 245110"/>
                <a:gd name="connsiteY2" fmla="*/ 967740 h 2346960"/>
                <a:gd name="connsiteX3" fmla="*/ 245110 w 245110"/>
                <a:gd name="connsiteY3" fmla="*/ 0 h 2346960"/>
                <a:gd name="connsiteX0-1" fmla="*/ 123190 w 191770"/>
                <a:gd name="connsiteY0-2" fmla="*/ 2346960 h 2346960"/>
                <a:gd name="connsiteX1-3" fmla="*/ 1270 w 191770"/>
                <a:gd name="connsiteY1-4" fmla="*/ 1790700 h 2346960"/>
                <a:gd name="connsiteX2-5" fmla="*/ 115570 w 191770"/>
                <a:gd name="connsiteY2-6" fmla="*/ 967740 h 2346960"/>
                <a:gd name="connsiteX3-7" fmla="*/ 191770 w 191770"/>
                <a:gd name="connsiteY3-8" fmla="*/ 0 h 2346960"/>
                <a:gd name="connsiteX0-9" fmla="*/ 86995 w 439420"/>
                <a:gd name="connsiteY0-10" fmla="*/ 2346960 h 2346960"/>
                <a:gd name="connsiteX1-11" fmla="*/ 438150 w 439420"/>
                <a:gd name="connsiteY1-12" fmla="*/ 1822450 h 2346960"/>
                <a:gd name="connsiteX2-13" fmla="*/ 79375 w 439420"/>
                <a:gd name="connsiteY2-14" fmla="*/ 967740 h 2346960"/>
                <a:gd name="connsiteX3-15" fmla="*/ 155575 w 439420"/>
                <a:gd name="connsiteY3-16" fmla="*/ 0 h 2346960"/>
                <a:gd name="connsiteX0-17" fmla="*/ 454766 w 473816"/>
                <a:gd name="connsiteY0-18" fmla="*/ 2327910 h 2327910"/>
                <a:gd name="connsiteX1-19" fmla="*/ 405871 w 473816"/>
                <a:gd name="connsiteY1-20" fmla="*/ 1822450 h 2327910"/>
                <a:gd name="connsiteX2-21" fmla="*/ 47096 w 473816"/>
                <a:gd name="connsiteY2-22" fmla="*/ 967740 h 2327910"/>
                <a:gd name="connsiteX3-23" fmla="*/ 123296 w 473816"/>
                <a:gd name="connsiteY3-24" fmla="*/ 0 h 2327910"/>
                <a:gd name="connsiteX0-25" fmla="*/ 454766 w 504296"/>
                <a:gd name="connsiteY0-26" fmla="*/ 2327910 h 2327910"/>
                <a:gd name="connsiteX1-27" fmla="*/ 405871 w 504296"/>
                <a:gd name="connsiteY1-28" fmla="*/ 1822450 h 2327910"/>
                <a:gd name="connsiteX2-29" fmla="*/ 47096 w 504296"/>
                <a:gd name="connsiteY2-30" fmla="*/ 967740 h 2327910"/>
                <a:gd name="connsiteX3-31" fmla="*/ 123296 w 504296"/>
                <a:gd name="connsiteY3-32" fmla="*/ 0 h 2327910"/>
                <a:gd name="connsiteX0-33" fmla="*/ 444712 w 494242"/>
                <a:gd name="connsiteY0-34" fmla="*/ 2327910 h 2327910"/>
                <a:gd name="connsiteX1-35" fmla="*/ 335492 w 494242"/>
                <a:gd name="connsiteY1-36" fmla="*/ 1781175 h 2327910"/>
                <a:gd name="connsiteX2-37" fmla="*/ 37042 w 494242"/>
                <a:gd name="connsiteY2-38" fmla="*/ 967740 h 2327910"/>
                <a:gd name="connsiteX3-39" fmla="*/ 113242 w 494242"/>
                <a:gd name="connsiteY3-40" fmla="*/ 0 h 2327910"/>
                <a:gd name="connsiteX0-41" fmla="*/ 409787 w 459317"/>
                <a:gd name="connsiteY0-42" fmla="*/ 2331085 h 2331085"/>
                <a:gd name="connsiteX1-43" fmla="*/ 335492 w 459317"/>
                <a:gd name="connsiteY1-44" fmla="*/ 1781175 h 2331085"/>
                <a:gd name="connsiteX2-45" fmla="*/ 37042 w 459317"/>
                <a:gd name="connsiteY2-46" fmla="*/ 967740 h 2331085"/>
                <a:gd name="connsiteX3-47" fmla="*/ 113242 w 459317"/>
                <a:gd name="connsiteY3-48" fmla="*/ 0 h 2331085"/>
                <a:gd name="connsiteX0-49" fmla="*/ 409787 w 459317"/>
                <a:gd name="connsiteY0-50" fmla="*/ 2331085 h 2331085"/>
                <a:gd name="connsiteX1-51" fmla="*/ 335492 w 459317"/>
                <a:gd name="connsiteY1-52" fmla="*/ 1781175 h 2331085"/>
                <a:gd name="connsiteX2-53" fmla="*/ 37042 w 459317"/>
                <a:gd name="connsiteY2-54" fmla="*/ 967740 h 2331085"/>
                <a:gd name="connsiteX3-55" fmla="*/ 113242 w 459317"/>
                <a:gd name="connsiteY3-56" fmla="*/ 0 h 2331085"/>
                <a:gd name="connsiteX0-57" fmla="*/ 1909034 w 1958564"/>
                <a:gd name="connsiteY0-58" fmla="*/ 2331085 h 2331085"/>
                <a:gd name="connsiteX1-59" fmla="*/ 1834739 w 1958564"/>
                <a:gd name="connsiteY1-60" fmla="*/ 1781175 h 2331085"/>
                <a:gd name="connsiteX2-61" fmla="*/ 49742 w 1958564"/>
                <a:gd name="connsiteY2-62" fmla="*/ 1843088 h 2331085"/>
                <a:gd name="connsiteX3-63" fmla="*/ 1536289 w 1958564"/>
                <a:gd name="connsiteY3-64" fmla="*/ 967740 h 2331085"/>
                <a:gd name="connsiteX4" fmla="*/ 1612489 w 1958564"/>
                <a:gd name="connsiteY4" fmla="*/ 0 h 2331085"/>
                <a:gd name="connsiteX0-65" fmla="*/ 1929516 w 2087856"/>
                <a:gd name="connsiteY0-66" fmla="*/ 2331085 h 2331085"/>
                <a:gd name="connsiteX1-67" fmla="*/ 1978107 w 2087856"/>
                <a:gd name="connsiteY1-68" fmla="*/ 1981200 h 2331085"/>
                <a:gd name="connsiteX2-69" fmla="*/ 70224 w 2087856"/>
                <a:gd name="connsiteY2-70" fmla="*/ 1843088 h 2331085"/>
                <a:gd name="connsiteX3-71" fmla="*/ 1556771 w 2087856"/>
                <a:gd name="connsiteY3-72" fmla="*/ 967740 h 2331085"/>
                <a:gd name="connsiteX4-73" fmla="*/ 1632971 w 2087856"/>
                <a:gd name="connsiteY4-74" fmla="*/ 0 h 2331085"/>
                <a:gd name="connsiteX0-75" fmla="*/ 1929516 w 2026415"/>
                <a:gd name="connsiteY0-76" fmla="*/ 2331085 h 2331085"/>
                <a:gd name="connsiteX1-77" fmla="*/ 1978107 w 2026415"/>
                <a:gd name="connsiteY1-78" fmla="*/ 1981200 h 2331085"/>
                <a:gd name="connsiteX2-79" fmla="*/ 70224 w 2026415"/>
                <a:gd name="connsiteY2-80" fmla="*/ 1843088 h 2331085"/>
                <a:gd name="connsiteX3-81" fmla="*/ 1556771 w 2026415"/>
                <a:gd name="connsiteY3-82" fmla="*/ 967740 h 2331085"/>
                <a:gd name="connsiteX4-83" fmla="*/ 1632971 w 2026415"/>
                <a:gd name="connsiteY4-84" fmla="*/ 0 h 2331085"/>
                <a:gd name="connsiteX0-85" fmla="*/ 1927467 w 2012076"/>
                <a:gd name="connsiteY0-86" fmla="*/ 2331085 h 2331085"/>
                <a:gd name="connsiteX1-87" fmla="*/ 1963768 w 2012076"/>
                <a:gd name="connsiteY1-88" fmla="*/ 2000250 h 2331085"/>
                <a:gd name="connsiteX2-89" fmla="*/ 68175 w 2012076"/>
                <a:gd name="connsiteY2-90" fmla="*/ 1843088 h 2331085"/>
                <a:gd name="connsiteX3-91" fmla="*/ 1554722 w 2012076"/>
                <a:gd name="connsiteY3-92" fmla="*/ 967740 h 2331085"/>
                <a:gd name="connsiteX4-93" fmla="*/ 1630922 w 2012076"/>
                <a:gd name="connsiteY4-94" fmla="*/ 0 h 2331085"/>
                <a:gd name="connsiteX0-95" fmla="*/ 1902889 w 2269554"/>
                <a:gd name="connsiteY0-96" fmla="*/ 2371567 h 2371567"/>
                <a:gd name="connsiteX1-97" fmla="*/ 1963768 w 2269554"/>
                <a:gd name="connsiteY1-98" fmla="*/ 2000250 h 2371567"/>
                <a:gd name="connsiteX2-99" fmla="*/ 68175 w 2269554"/>
                <a:gd name="connsiteY2-100" fmla="*/ 1843088 h 2371567"/>
                <a:gd name="connsiteX3-101" fmla="*/ 1554722 w 2269554"/>
                <a:gd name="connsiteY3-102" fmla="*/ 967740 h 2371567"/>
                <a:gd name="connsiteX4-103" fmla="*/ 1630922 w 2269554"/>
                <a:gd name="connsiteY4-104" fmla="*/ 0 h 2371567"/>
                <a:gd name="connsiteX0-105" fmla="*/ 1902889 w 2269554"/>
                <a:gd name="connsiteY0-106" fmla="*/ 2371567 h 2371567"/>
                <a:gd name="connsiteX1-107" fmla="*/ 1963768 w 2269554"/>
                <a:gd name="connsiteY1-108" fmla="*/ 2000250 h 2371567"/>
                <a:gd name="connsiteX2-109" fmla="*/ 68175 w 2269554"/>
                <a:gd name="connsiteY2-110" fmla="*/ 1843088 h 2371567"/>
                <a:gd name="connsiteX3-111" fmla="*/ 1554722 w 2269554"/>
                <a:gd name="connsiteY3-112" fmla="*/ 967740 h 2371567"/>
                <a:gd name="connsiteX4-113" fmla="*/ 1630922 w 2269554"/>
                <a:gd name="connsiteY4-114" fmla="*/ 0 h 2371567"/>
                <a:gd name="connsiteX0-115" fmla="*/ 1902889 w 2017637"/>
                <a:gd name="connsiteY0-116" fmla="*/ 2371567 h 2371567"/>
                <a:gd name="connsiteX1-117" fmla="*/ 1963768 w 2017637"/>
                <a:gd name="connsiteY1-118" fmla="*/ 2000250 h 2371567"/>
                <a:gd name="connsiteX2-119" fmla="*/ 68175 w 2017637"/>
                <a:gd name="connsiteY2-120" fmla="*/ 1843088 h 2371567"/>
                <a:gd name="connsiteX3-121" fmla="*/ 1554722 w 2017637"/>
                <a:gd name="connsiteY3-122" fmla="*/ 967740 h 2371567"/>
                <a:gd name="connsiteX4-123" fmla="*/ 1630922 w 2017637"/>
                <a:gd name="connsiteY4-124" fmla="*/ 0 h 2371567"/>
                <a:gd name="connsiteX0-125" fmla="*/ 1902889 w 2005347"/>
                <a:gd name="connsiteY0-126" fmla="*/ 2371567 h 2371567"/>
                <a:gd name="connsiteX1-127" fmla="*/ 1963768 w 2005347"/>
                <a:gd name="connsiteY1-128" fmla="*/ 2000250 h 2371567"/>
                <a:gd name="connsiteX2-129" fmla="*/ 68175 w 2005347"/>
                <a:gd name="connsiteY2-130" fmla="*/ 1843088 h 2371567"/>
                <a:gd name="connsiteX3-131" fmla="*/ 1554722 w 2005347"/>
                <a:gd name="connsiteY3-132" fmla="*/ 967740 h 2371567"/>
                <a:gd name="connsiteX4-133" fmla="*/ 1630922 w 2005347"/>
                <a:gd name="connsiteY4-134" fmla="*/ 0 h 2371567"/>
                <a:gd name="connsiteX0-135" fmla="*/ 1902889 w 2005347"/>
                <a:gd name="connsiteY0-136" fmla="*/ 2326323 h 2326323"/>
                <a:gd name="connsiteX1-137" fmla="*/ 1963768 w 2005347"/>
                <a:gd name="connsiteY1-138" fmla="*/ 1955006 h 2326323"/>
                <a:gd name="connsiteX2-139" fmla="*/ 68175 w 2005347"/>
                <a:gd name="connsiteY2-140" fmla="*/ 1797844 h 2326323"/>
                <a:gd name="connsiteX3-141" fmla="*/ 1554722 w 2005347"/>
                <a:gd name="connsiteY3-142" fmla="*/ 922496 h 2326323"/>
                <a:gd name="connsiteX4-143" fmla="*/ 1618636 w 2005347"/>
                <a:gd name="connsiteY4-144" fmla="*/ 0 h 2326323"/>
                <a:gd name="connsiteX0-145" fmla="*/ 1927466 w 2029924"/>
                <a:gd name="connsiteY0-146" fmla="*/ 2326323 h 2326323"/>
                <a:gd name="connsiteX1-147" fmla="*/ 1988345 w 2029924"/>
                <a:gd name="connsiteY1-148" fmla="*/ 1955006 h 2326323"/>
                <a:gd name="connsiteX2-149" fmla="*/ 92752 w 2029924"/>
                <a:gd name="connsiteY2-150" fmla="*/ 1797844 h 2326323"/>
                <a:gd name="connsiteX3-151" fmla="*/ 1431837 w 2029924"/>
                <a:gd name="connsiteY3-152" fmla="*/ 934402 h 2326323"/>
                <a:gd name="connsiteX4-153" fmla="*/ 1643213 w 2029924"/>
                <a:gd name="connsiteY4-154" fmla="*/ 0 h 2326323"/>
                <a:gd name="connsiteX0-155" fmla="*/ 1927466 w 2029924"/>
                <a:gd name="connsiteY0-156" fmla="*/ 2340611 h 2340611"/>
                <a:gd name="connsiteX1-157" fmla="*/ 1988345 w 2029924"/>
                <a:gd name="connsiteY1-158" fmla="*/ 1969294 h 2340611"/>
                <a:gd name="connsiteX2-159" fmla="*/ 92752 w 2029924"/>
                <a:gd name="connsiteY2-160" fmla="*/ 1812132 h 2340611"/>
                <a:gd name="connsiteX3-161" fmla="*/ 1431837 w 2029924"/>
                <a:gd name="connsiteY3-162" fmla="*/ 948690 h 2340611"/>
                <a:gd name="connsiteX4-163" fmla="*/ 1637070 w 2029924"/>
                <a:gd name="connsiteY4-164" fmla="*/ 0 h 2340611"/>
                <a:gd name="connsiteX0-165" fmla="*/ 1927466 w 2029924"/>
                <a:gd name="connsiteY0-166" fmla="*/ 2340611 h 2340611"/>
                <a:gd name="connsiteX1-167" fmla="*/ 1988345 w 2029924"/>
                <a:gd name="connsiteY1-168" fmla="*/ 1969294 h 2340611"/>
                <a:gd name="connsiteX2-169" fmla="*/ 92752 w 2029924"/>
                <a:gd name="connsiteY2-170" fmla="*/ 1812132 h 2340611"/>
                <a:gd name="connsiteX3-171" fmla="*/ 1431837 w 2029924"/>
                <a:gd name="connsiteY3-172" fmla="*/ 948690 h 2340611"/>
                <a:gd name="connsiteX4-173" fmla="*/ 1637070 w 2029924"/>
                <a:gd name="connsiteY4-174" fmla="*/ 0 h 2340611"/>
              </a:gdLst>
              <a:ahLst/>
              <a:cxnLst>
                <a:cxn ang="0">
                  <a:pos x="connsiteX0-1" y="connsiteY0-2"/>
                </a:cxn>
                <a:cxn ang="0">
                  <a:pos x="connsiteX1-3" y="connsiteY1-4"/>
                </a:cxn>
                <a:cxn ang="0">
                  <a:pos x="connsiteX2-5" y="connsiteY2-6"/>
                </a:cxn>
                <a:cxn ang="0">
                  <a:pos x="connsiteX3-7" y="connsiteY3-8"/>
                </a:cxn>
                <a:cxn ang="0">
                  <a:pos x="connsiteX4-73" y="connsiteY4-74"/>
                </a:cxn>
              </a:cxnLst>
              <a:rect l="l" t="t" r="r" b="b"/>
              <a:pathLst>
                <a:path w="2029924" h="2340611">
                  <a:moveTo>
                    <a:pt x="1927466" y="2340611"/>
                  </a:moveTo>
                  <a:cubicBezTo>
                    <a:pt x="2020008" y="2097565"/>
                    <a:pt x="2029924" y="2098648"/>
                    <a:pt x="1988345" y="1969294"/>
                  </a:cubicBezTo>
                  <a:cubicBezTo>
                    <a:pt x="1946766" y="1839940"/>
                    <a:pt x="185503" y="1982233"/>
                    <a:pt x="92752" y="1812132"/>
                  </a:cubicBezTo>
                  <a:cubicBezTo>
                    <a:pt x="1" y="1642031"/>
                    <a:pt x="1383359" y="1114981"/>
                    <a:pt x="1431837" y="948690"/>
                  </a:cubicBezTo>
                  <a:cubicBezTo>
                    <a:pt x="1480315" y="782399"/>
                    <a:pt x="1637070" y="0"/>
                    <a:pt x="1637070" y="0"/>
                  </a:cubicBezTo>
                </a:path>
              </a:pathLst>
            </a:custGeom>
            <a:ln w="12700">
              <a:solidFill>
                <a:srgbClr val="FF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sp>
          <p:nvSpPr>
            <p:cNvPr id="137" name="乘号 136"/>
            <p:cNvSpPr/>
            <p:nvPr/>
          </p:nvSpPr>
          <p:spPr bwMode="auto">
            <a:xfrm>
              <a:off x="5861198" y="2295494"/>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dirty="0">
                <a:solidFill>
                  <a:srgbClr val="000000"/>
                </a:solidFill>
                <a:latin typeface="Arial" panose="020B0604020202020204" pitchFamily="34" charset="0"/>
                <a:ea typeface="宋体" panose="02010600030101010101" pitchFamily="2" charset="-122"/>
              </a:endParaRPr>
            </a:p>
          </p:txBody>
        </p:sp>
        <p:sp>
          <p:nvSpPr>
            <p:cNvPr id="108" name="乘号 107"/>
            <p:cNvSpPr/>
            <p:nvPr/>
          </p:nvSpPr>
          <p:spPr bwMode="auto">
            <a:xfrm>
              <a:off x="5944539" y="1658906"/>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sp>
          <p:nvSpPr>
            <p:cNvPr id="144" name="TextBox 143"/>
            <p:cNvSpPr txBox="1"/>
            <p:nvPr/>
          </p:nvSpPr>
          <p:spPr>
            <a:xfrm>
              <a:off x="6162027" y="3564652"/>
              <a:ext cx="337198" cy="246221"/>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prstClr val="black"/>
                  </a:solidFill>
                </a:rPr>
                <a:t>AP</a:t>
              </a:r>
              <a:endParaRPr lang="zh-CN" altLang="en-US" sz="1000" b="1" kern="0" dirty="0">
                <a:solidFill>
                  <a:prstClr val="black"/>
                </a:solidFill>
              </a:endParaRPr>
            </a:p>
          </p:txBody>
        </p:sp>
      </p:grpSp>
      <p:sp>
        <p:nvSpPr>
          <p:cNvPr id="145" name="矩形 144"/>
          <p:cNvSpPr/>
          <p:nvPr/>
        </p:nvSpPr>
        <p:spPr bwMode="auto">
          <a:xfrm>
            <a:off x="427038" y="788988"/>
            <a:ext cx="3527742" cy="1032192"/>
          </a:xfrm>
          <a:prstGeom prst="rect">
            <a:avLst/>
          </a:prstGeom>
          <a:solidFill>
            <a:srgbClr val="FF0000"/>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b="1" dirty="0" smtClean="0">
                <a:solidFill>
                  <a:prstClr val="white"/>
                </a:solidFill>
                <a:latin typeface="华文细黑"/>
                <a:ea typeface="华文细黑"/>
              </a:rPr>
              <a:t>网络访问权限控制的两大需求</a:t>
            </a:r>
            <a:r>
              <a:rPr lang="zh-CN" altLang="en-US" sz="1000" dirty="0" smtClean="0">
                <a:solidFill>
                  <a:prstClr val="white"/>
                </a:solidFill>
                <a:latin typeface="华文细黑"/>
                <a:ea typeface="华文细黑"/>
              </a:rPr>
              <a:t>：</a:t>
            </a:r>
            <a:endParaRPr lang="en-US" altLang="zh-CN" sz="1000" dirty="0" smtClean="0">
              <a:solidFill>
                <a:prstClr val="white"/>
              </a:solidFill>
              <a:latin typeface="华文细黑"/>
              <a:ea typeface="华文细黑"/>
            </a:endParaRPr>
          </a:p>
          <a:p>
            <a:pPr marL="88900" indent="-88900">
              <a:buFont typeface="Arial" panose="020B0604020202020204" pitchFamily="34" charset="0"/>
              <a:buChar char="•"/>
            </a:pPr>
            <a:r>
              <a:rPr lang="zh-CN" altLang="en-US" sz="900" dirty="0" smtClean="0">
                <a:solidFill>
                  <a:prstClr val="white"/>
                </a:solidFill>
                <a:latin typeface="华文细黑"/>
                <a:ea typeface="华文细黑"/>
              </a:rPr>
              <a:t>用户可以在任意位置（分支、园区、出差）接入，可以使用多种接入方式（有线、无线、远程），可以使用多种接入认证技术（</a:t>
            </a:r>
            <a:r>
              <a:rPr lang="en-US" altLang="zh-CN" sz="900" dirty="0" smtClean="0">
                <a:solidFill>
                  <a:prstClr val="white"/>
                </a:solidFill>
                <a:latin typeface="华文细黑"/>
                <a:ea typeface="华文细黑"/>
              </a:rPr>
              <a:t>802.1/Portal/L2TP VPN/SSL VPN</a:t>
            </a:r>
            <a:r>
              <a:rPr lang="zh-CN" altLang="en-US" sz="900" dirty="0" smtClean="0">
                <a:solidFill>
                  <a:prstClr val="white"/>
                </a:solidFill>
                <a:latin typeface="华文细黑"/>
                <a:ea typeface="华文细黑"/>
              </a:rPr>
              <a:t>）。</a:t>
            </a:r>
            <a:endParaRPr lang="en-US" altLang="zh-CN" sz="900" dirty="0" smtClean="0">
              <a:solidFill>
                <a:prstClr val="white"/>
              </a:solidFill>
              <a:latin typeface="华文细黑"/>
              <a:ea typeface="华文细黑"/>
            </a:endParaRPr>
          </a:p>
          <a:p>
            <a:pPr marL="88900" indent="-88900">
              <a:buFont typeface="Arial" panose="020B0604020202020204" pitchFamily="34" charset="0"/>
              <a:buChar char="•"/>
            </a:pPr>
            <a:r>
              <a:rPr lang="zh-CN" altLang="en-US" sz="900" dirty="0" smtClean="0">
                <a:solidFill>
                  <a:prstClr val="white"/>
                </a:solidFill>
                <a:latin typeface="华文细黑"/>
                <a:ea typeface="华文细黑"/>
              </a:rPr>
              <a:t>根据企业管理的需要，同一用户在不同接入场景下的网络访问权限可以得到精细控制，既可以保持一致，也可以有所区分。</a:t>
            </a:r>
            <a:endParaRPr lang="en-US" altLang="zh-CN" sz="900" dirty="0" smtClean="0">
              <a:solidFill>
                <a:prstClr val="white"/>
              </a:solidFill>
              <a:latin typeface="华文细黑"/>
              <a:ea typeface="华文细黑"/>
            </a:endParaRPr>
          </a:p>
        </p:txBody>
      </p:sp>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05">
                                            <p:txEl>
                                              <p:pRg st="0" end="0"/>
                                            </p:txEl>
                                          </p:spTgt>
                                        </p:tgtEl>
                                        <p:attrNameLst>
                                          <p:attrName>style.visibility</p:attrName>
                                        </p:attrNameLst>
                                      </p:cBhvr>
                                      <p:to>
                                        <p:strVal val="visible"/>
                                      </p:to>
                                    </p:set>
                                    <p:animEffect transition="in" filter="blinds(horizontal)">
                                      <p:cBhvr>
                                        <p:cTn id="7" dur="500"/>
                                        <p:tgtEl>
                                          <p:spTgt spid="105">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105">
                                            <p:txEl>
                                              <p:pRg st="1" end="1"/>
                                            </p:txEl>
                                          </p:spTgt>
                                        </p:tgtEl>
                                        <p:attrNameLst>
                                          <p:attrName>style.visibility</p:attrName>
                                        </p:attrNameLst>
                                      </p:cBhvr>
                                      <p:to>
                                        <p:strVal val="visible"/>
                                      </p:to>
                                    </p:set>
                                    <p:animEffect transition="in" filter="blinds(horizontal)">
                                      <p:cBhvr>
                                        <p:cTn id="10" dur="500"/>
                                        <p:tgtEl>
                                          <p:spTgt spid="105">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nodeType="clickEffect">
                                  <p:stCondLst>
                                    <p:cond delay="0"/>
                                  </p:stCondLst>
                                  <p:childTnLst>
                                    <p:set>
                                      <p:cBhvr>
                                        <p:cTn id="14" dur="1" fill="hold">
                                          <p:stCondLst>
                                            <p:cond delay="0"/>
                                          </p:stCondLst>
                                        </p:cTn>
                                        <p:tgtEl>
                                          <p:spTgt spid="105">
                                            <p:txEl>
                                              <p:pRg st="2" end="2"/>
                                            </p:txEl>
                                          </p:spTgt>
                                        </p:tgtEl>
                                        <p:attrNameLst>
                                          <p:attrName>style.visibility</p:attrName>
                                        </p:attrNameLst>
                                      </p:cBhvr>
                                      <p:to>
                                        <p:strVal val="visible"/>
                                      </p:to>
                                    </p:set>
                                    <p:animEffect transition="in" filter="blinds(horizontal)">
                                      <p:cBhvr>
                                        <p:cTn id="15" dur="500"/>
                                        <p:tgtEl>
                                          <p:spTgt spid="10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05">
                                            <p:txEl>
                                              <p:pRg st="3" end="3"/>
                                            </p:txEl>
                                          </p:spTgt>
                                        </p:tgtEl>
                                        <p:attrNameLst>
                                          <p:attrName>style.visibility</p:attrName>
                                        </p:attrNameLst>
                                      </p:cBhvr>
                                      <p:to>
                                        <p:strVal val="visible"/>
                                      </p:to>
                                    </p:set>
                                    <p:animEffect transition="in" filter="blinds(horizontal)">
                                      <p:cBhvr>
                                        <p:cTn id="20" dur="500"/>
                                        <p:tgtEl>
                                          <p:spTgt spid="105">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3" presetClass="entr" presetSubtype="10" fill="hold" nodeType="clickEffect">
                                  <p:stCondLst>
                                    <p:cond delay="0"/>
                                  </p:stCondLst>
                                  <p:childTnLst>
                                    <p:set>
                                      <p:cBhvr>
                                        <p:cTn id="24" dur="1" fill="hold">
                                          <p:stCondLst>
                                            <p:cond delay="0"/>
                                          </p:stCondLst>
                                        </p:cTn>
                                        <p:tgtEl>
                                          <p:spTgt spid="105">
                                            <p:txEl>
                                              <p:pRg st="4" end="4"/>
                                            </p:txEl>
                                          </p:spTgt>
                                        </p:tgtEl>
                                        <p:attrNameLst>
                                          <p:attrName>style.visibility</p:attrName>
                                        </p:attrNameLst>
                                      </p:cBhvr>
                                      <p:to>
                                        <p:strVal val="visible"/>
                                      </p:to>
                                    </p:set>
                                    <p:animEffect transition="in" filter="blinds(horizontal)">
                                      <p:cBhvr>
                                        <p:cTn id="25" dur="500"/>
                                        <p:tgtEl>
                                          <p:spTgt spid="105">
                                            <p:txEl>
                                              <p:pRg st="4" end="4"/>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3" presetClass="entr" presetSubtype="10" fill="hold" nodeType="clickEffect">
                                  <p:stCondLst>
                                    <p:cond delay="0"/>
                                  </p:stCondLst>
                                  <p:childTnLst>
                                    <p:set>
                                      <p:cBhvr>
                                        <p:cTn id="29" dur="1" fill="hold">
                                          <p:stCondLst>
                                            <p:cond delay="0"/>
                                          </p:stCondLst>
                                        </p:cTn>
                                        <p:tgtEl>
                                          <p:spTgt spid="105">
                                            <p:txEl>
                                              <p:pRg st="5" end="5"/>
                                            </p:txEl>
                                          </p:spTgt>
                                        </p:tgtEl>
                                        <p:attrNameLst>
                                          <p:attrName>style.visibility</p:attrName>
                                        </p:attrNameLst>
                                      </p:cBhvr>
                                      <p:to>
                                        <p:strVal val="visible"/>
                                      </p:to>
                                    </p:set>
                                    <p:animEffect transition="in" filter="blinds(horizontal)">
                                      <p:cBhvr>
                                        <p:cTn id="30" dur="500"/>
                                        <p:tgtEl>
                                          <p:spTgt spid="105">
                                            <p:txEl>
                                              <p:pRg st="5" end="5"/>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3" presetClass="entr" presetSubtype="10" fill="hold" nodeType="clickEffect">
                                  <p:stCondLst>
                                    <p:cond delay="0"/>
                                  </p:stCondLst>
                                  <p:childTnLst>
                                    <p:set>
                                      <p:cBhvr>
                                        <p:cTn id="34" dur="1" fill="hold">
                                          <p:stCondLst>
                                            <p:cond delay="0"/>
                                          </p:stCondLst>
                                        </p:cTn>
                                        <p:tgtEl>
                                          <p:spTgt spid="105">
                                            <p:txEl>
                                              <p:pRg st="6" end="6"/>
                                            </p:txEl>
                                          </p:spTgt>
                                        </p:tgtEl>
                                        <p:attrNameLst>
                                          <p:attrName>style.visibility</p:attrName>
                                        </p:attrNameLst>
                                      </p:cBhvr>
                                      <p:to>
                                        <p:strVal val="visible"/>
                                      </p:to>
                                    </p:set>
                                    <p:animEffect transition="in" filter="blinds(horizontal)">
                                      <p:cBhvr>
                                        <p:cTn id="35" dur="500"/>
                                        <p:tgtEl>
                                          <p:spTgt spid="105">
                                            <p:txEl>
                                              <p:pRg st="6" end="6"/>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3" presetClass="entr" presetSubtype="10" fill="hold" nodeType="clickEffect">
                                  <p:stCondLst>
                                    <p:cond delay="0"/>
                                  </p:stCondLst>
                                  <p:childTnLst>
                                    <p:set>
                                      <p:cBhvr>
                                        <p:cTn id="39" dur="1" fill="hold">
                                          <p:stCondLst>
                                            <p:cond delay="0"/>
                                          </p:stCondLst>
                                        </p:cTn>
                                        <p:tgtEl>
                                          <p:spTgt spid="105">
                                            <p:txEl>
                                              <p:pRg st="7" end="7"/>
                                            </p:txEl>
                                          </p:spTgt>
                                        </p:tgtEl>
                                        <p:attrNameLst>
                                          <p:attrName>style.visibility</p:attrName>
                                        </p:attrNameLst>
                                      </p:cBhvr>
                                      <p:to>
                                        <p:strVal val="visible"/>
                                      </p:to>
                                    </p:set>
                                    <p:animEffect transition="in" filter="blinds(horizontal)">
                                      <p:cBhvr>
                                        <p:cTn id="40" dur="500"/>
                                        <p:tgtEl>
                                          <p:spTgt spid="105">
                                            <p:txEl>
                                              <p:pRg st="7" end="7"/>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3" presetClass="entr" presetSubtype="10" fill="hold" nodeType="clickEffect">
                                  <p:stCondLst>
                                    <p:cond delay="0"/>
                                  </p:stCondLst>
                                  <p:childTnLst>
                                    <p:set>
                                      <p:cBhvr>
                                        <p:cTn id="44" dur="1" fill="hold">
                                          <p:stCondLst>
                                            <p:cond delay="0"/>
                                          </p:stCondLst>
                                        </p:cTn>
                                        <p:tgtEl>
                                          <p:spTgt spid="105">
                                            <p:txEl>
                                              <p:pRg st="8" end="8"/>
                                            </p:txEl>
                                          </p:spTgt>
                                        </p:tgtEl>
                                        <p:attrNameLst>
                                          <p:attrName>style.visibility</p:attrName>
                                        </p:attrNameLst>
                                      </p:cBhvr>
                                      <p:to>
                                        <p:strVal val="visible"/>
                                      </p:to>
                                    </p:set>
                                    <p:animEffect transition="in" filter="blinds(horizontal)">
                                      <p:cBhvr>
                                        <p:cTn id="45" dur="500"/>
                                        <p:tgtEl>
                                          <p:spTgt spid="105">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场景：跨部门</a:t>
            </a:r>
            <a:r>
              <a:rPr lang="en-US" altLang="zh-CN" dirty="0" smtClean="0">
                <a:latin typeface="微软雅黑" panose="020B0503020204020204" pitchFamily="34" charset="-122"/>
                <a:ea typeface="微软雅黑" panose="020B0503020204020204" pitchFamily="34" charset="-122"/>
              </a:rPr>
              <a:t>/</a:t>
            </a:r>
            <a:r>
              <a:rPr lang="zh-CN" altLang="en-US" dirty="0" smtClean="0">
                <a:latin typeface="微软雅黑" panose="020B0503020204020204" pitchFamily="34" charset="-122"/>
                <a:ea typeface="微软雅黑" panose="020B0503020204020204" pitchFamily="34" charset="-122"/>
              </a:rPr>
              <a:t>公司协作办公</a:t>
            </a:r>
            <a:endParaRPr lang="zh-CN" altLang="en-US" dirty="0">
              <a:latin typeface="微软雅黑" panose="020B0503020204020204" pitchFamily="34" charset="-122"/>
              <a:ea typeface="微软雅黑" panose="020B0503020204020204" pitchFamily="34" charset="-122"/>
            </a:endParaRPr>
          </a:p>
        </p:txBody>
      </p:sp>
      <p:grpSp>
        <p:nvGrpSpPr>
          <p:cNvPr id="3" name="组合 83"/>
          <p:cNvGrpSpPr/>
          <p:nvPr/>
        </p:nvGrpSpPr>
        <p:grpSpPr>
          <a:xfrm>
            <a:off x="2743201" y="789336"/>
            <a:ext cx="5770917" cy="3909431"/>
            <a:chOff x="2743201" y="789336"/>
            <a:chExt cx="5770917" cy="3909431"/>
          </a:xfrm>
        </p:grpSpPr>
        <p:sp>
          <p:nvSpPr>
            <p:cNvPr id="895" name="圆角矩形 894"/>
            <p:cNvSpPr/>
            <p:nvPr/>
          </p:nvSpPr>
          <p:spPr bwMode="auto">
            <a:xfrm>
              <a:off x="4147623" y="2038350"/>
              <a:ext cx="2352489" cy="2633193"/>
            </a:xfrm>
            <a:prstGeom prst="roundRect">
              <a:avLst>
                <a:gd name="adj" fmla="val 4250"/>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pic>
          <p:nvPicPr>
            <p:cNvPr id="122" name="Picture 462" descr="图片241"/>
            <p:cNvPicPr>
              <a:picLocks noChangeAspect="1" noChangeArrowheads="1"/>
            </p:cNvPicPr>
            <p:nvPr/>
          </p:nvPicPr>
          <p:blipFill>
            <a:blip r:embed="rId1" cstate="print"/>
            <a:srcRect/>
            <a:stretch>
              <a:fillRect/>
            </a:stretch>
          </p:blipFill>
          <p:spPr bwMode="auto">
            <a:xfrm>
              <a:off x="5522657" y="3230630"/>
              <a:ext cx="342582" cy="361117"/>
            </a:xfrm>
            <a:prstGeom prst="rect">
              <a:avLst/>
            </a:prstGeom>
            <a:noFill/>
            <a:ln w="9525">
              <a:noFill/>
              <a:miter lim="800000"/>
              <a:headEnd/>
              <a:tailEnd/>
            </a:ln>
          </p:spPr>
        </p:pic>
        <p:sp>
          <p:nvSpPr>
            <p:cNvPr id="898" name="圆角矩形 897"/>
            <p:cNvSpPr/>
            <p:nvPr/>
          </p:nvSpPr>
          <p:spPr bwMode="auto">
            <a:xfrm>
              <a:off x="6567836" y="2044700"/>
              <a:ext cx="1828451" cy="1674317"/>
            </a:xfrm>
            <a:prstGeom prst="roundRect">
              <a:avLst>
                <a:gd name="adj" fmla="val 661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pic>
          <p:nvPicPr>
            <p:cNvPr id="121" name="Picture 227" descr="图片767"/>
            <p:cNvPicPr>
              <a:picLocks noChangeAspect="1" noChangeArrowheads="1"/>
            </p:cNvPicPr>
            <p:nvPr/>
          </p:nvPicPr>
          <p:blipFill>
            <a:blip r:embed="rId2" cstate="print"/>
            <a:srcRect/>
            <a:stretch>
              <a:fillRect/>
            </a:stretch>
          </p:blipFill>
          <p:spPr bwMode="auto">
            <a:xfrm>
              <a:off x="6942305" y="3055938"/>
              <a:ext cx="1166646" cy="692697"/>
            </a:xfrm>
            <a:prstGeom prst="rect">
              <a:avLst/>
            </a:prstGeom>
            <a:noFill/>
          </p:spPr>
        </p:pic>
        <p:pic>
          <p:nvPicPr>
            <p:cNvPr id="113" name="Picture 460" descr="图片239"/>
            <p:cNvPicPr>
              <a:picLocks noChangeAspect="1" noChangeArrowheads="1"/>
            </p:cNvPicPr>
            <p:nvPr/>
          </p:nvPicPr>
          <p:blipFill>
            <a:blip r:embed="rId3" cstate="print"/>
            <a:srcRect/>
            <a:stretch>
              <a:fillRect/>
            </a:stretch>
          </p:blipFill>
          <p:spPr bwMode="auto">
            <a:xfrm>
              <a:off x="5216396" y="2127627"/>
              <a:ext cx="350837" cy="364089"/>
            </a:xfrm>
            <a:prstGeom prst="rect">
              <a:avLst/>
            </a:prstGeom>
            <a:noFill/>
          </p:spPr>
        </p:pic>
        <p:pic>
          <p:nvPicPr>
            <p:cNvPr id="115" name="Picture 459" descr="图片238"/>
            <p:cNvPicPr>
              <a:picLocks noChangeAspect="1" noChangeArrowheads="1"/>
            </p:cNvPicPr>
            <p:nvPr/>
          </p:nvPicPr>
          <p:blipFill>
            <a:blip r:embed="rId4" cstate="print"/>
            <a:srcRect/>
            <a:stretch>
              <a:fillRect/>
            </a:stretch>
          </p:blipFill>
          <p:spPr bwMode="auto">
            <a:xfrm>
              <a:off x="4695971" y="3215649"/>
              <a:ext cx="358139" cy="377518"/>
            </a:xfrm>
            <a:prstGeom prst="rect">
              <a:avLst/>
            </a:prstGeom>
            <a:noFill/>
          </p:spPr>
        </p:pic>
        <p:sp>
          <p:nvSpPr>
            <p:cNvPr id="894" name="圆角矩形 893"/>
            <p:cNvSpPr/>
            <p:nvPr/>
          </p:nvSpPr>
          <p:spPr bwMode="auto">
            <a:xfrm>
              <a:off x="2743201" y="2574070"/>
              <a:ext cx="1348614" cy="2072760"/>
            </a:xfrm>
            <a:prstGeom prst="roundRect">
              <a:avLst>
                <a:gd name="adj" fmla="val 536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897" name="圆角矩形 896"/>
            <p:cNvSpPr/>
            <p:nvPr/>
          </p:nvSpPr>
          <p:spPr bwMode="auto">
            <a:xfrm>
              <a:off x="4138485" y="789336"/>
              <a:ext cx="4255421" cy="1211580"/>
            </a:xfrm>
            <a:prstGeom prst="roundRect">
              <a:avLst>
                <a:gd name="adj" fmla="val 6185"/>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smtClean="0">
                <a:solidFill>
                  <a:sysClr val="windowText" lastClr="000000"/>
                </a:solidFill>
                <a:latin typeface="Arial" panose="020B0604020202020204" pitchFamily="34" charset="0"/>
                <a:ea typeface="宋体" panose="02010600030101010101" pitchFamily="2" charset="-122"/>
              </a:endParaRPr>
            </a:p>
          </p:txBody>
        </p:sp>
        <p:sp>
          <p:nvSpPr>
            <p:cNvPr id="1408" name="TextBox 1407"/>
            <p:cNvSpPr txBox="1"/>
            <p:nvPr/>
          </p:nvSpPr>
          <p:spPr>
            <a:xfrm>
              <a:off x="7387711" y="805447"/>
              <a:ext cx="1014164"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Web</a:t>
              </a:r>
              <a:r>
                <a:rPr lang="zh-CN" altLang="en-US" sz="1000" kern="0" dirty="0" smtClean="0">
                  <a:solidFill>
                    <a:sysClr val="windowText" lastClr="000000"/>
                  </a:solidFill>
                </a:rPr>
                <a:t>服务器</a:t>
              </a:r>
              <a:endParaRPr lang="zh-CN" altLang="en-US" sz="1000" kern="0" dirty="0">
                <a:solidFill>
                  <a:sysClr val="windowText" lastClr="000000"/>
                </a:solidFill>
              </a:endParaRPr>
            </a:p>
          </p:txBody>
        </p:sp>
        <p:sp>
          <p:nvSpPr>
            <p:cNvPr id="1422" name="TextBox 1421"/>
            <p:cNvSpPr txBox="1"/>
            <p:nvPr/>
          </p:nvSpPr>
          <p:spPr>
            <a:xfrm>
              <a:off x="7188695" y="2521107"/>
              <a:ext cx="693246" cy="553998"/>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园区互联网边界防火墙</a:t>
              </a:r>
              <a:endParaRPr lang="zh-CN" altLang="en-US" sz="1000" b="1" kern="0" dirty="0">
                <a:solidFill>
                  <a:sysClr val="windowText" lastClr="000000"/>
                </a:solidFill>
              </a:endParaRPr>
            </a:p>
          </p:txBody>
        </p:sp>
        <p:sp>
          <p:nvSpPr>
            <p:cNvPr id="1423" name="TextBox 1422"/>
            <p:cNvSpPr txBox="1"/>
            <p:nvPr/>
          </p:nvSpPr>
          <p:spPr>
            <a:xfrm>
              <a:off x="6576234" y="813067"/>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公共服务器</a:t>
              </a:r>
              <a:endParaRPr lang="zh-CN" altLang="en-US" sz="1000" kern="0" dirty="0">
                <a:solidFill>
                  <a:sysClr val="windowText" lastClr="000000"/>
                </a:solidFill>
              </a:endParaRPr>
            </a:p>
          </p:txBody>
        </p:sp>
        <p:sp>
          <p:nvSpPr>
            <p:cNvPr id="1424" name="TextBox 1423"/>
            <p:cNvSpPr txBox="1"/>
            <p:nvPr/>
          </p:nvSpPr>
          <p:spPr>
            <a:xfrm>
              <a:off x="5772376" y="813067"/>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测试服务器</a:t>
              </a:r>
              <a:endParaRPr lang="zh-CN" altLang="en-US" sz="1000" kern="0" dirty="0">
                <a:solidFill>
                  <a:sysClr val="windowText" lastClr="000000"/>
                </a:solidFill>
              </a:endParaRPr>
            </a:p>
          </p:txBody>
        </p:sp>
        <p:sp>
          <p:nvSpPr>
            <p:cNvPr id="1425" name="TextBox 1424"/>
            <p:cNvSpPr txBox="1"/>
            <p:nvPr/>
          </p:nvSpPr>
          <p:spPr>
            <a:xfrm>
              <a:off x="4945658" y="820687"/>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报表服务器</a:t>
              </a:r>
              <a:endParaRPr lang="zh-CN" altLang="en-US" sz="1000" kern="0" dirty="0">
                <a:solidFill>
                  <a:sysClr val="windowText" lastClr="000000"/>
                </a:solidFill>
              </a:endParaRPr>
            </a:p>
          </p:txBody>
        </p:sp>
        <p:sp>
          <p:nvSpPr>
            <p:cNvPr id="1426" name="TextBox 1425"/>
            <p:cNvSpPr txBox="1"/>
            <p:nvPr/>
          </p:nvSpPr>
          <p:spPr>
            <a:xfrm>
              <a:off x="4149420" y="820687"/>
              <a:ext cx="1014164"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Controller</a:t>
              </a:r>
              <a:endParaRPr lang="zh-CN" altLang="en-US" sz="1000" kern="0" dirty="0">
                <a:solidFill>
                  <a:sysClr val="windowText" lastClr="000000"/>
                </a:solidFill>
              </a:endParaRPr>
            </a:p>
          </p:txBody>
        </p:sp>
        <p:cxnSp>
          <p:nvCxnSpPr>
            <p:cNvPr id="1553" name="直接连接符 1552"/>
            <p:cNvCxnSpPr>
              <a:endCxn id="1155" idx="0"/>
            </p:cNvCxnSpPr>
            <p:nvPr/>
          </p:nvCxnSpPr>
          <p:spPr bwMode="auto">
            <a:xfrm>
              <a:off x="7054850" y="2311400"/>
              <a:ext cx="0" cy="291537"/>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54" name="肘形连接符 1553"/>
            <p:cNvCxnSpPr>
              <a:stCxn id="113" idx="3"/>
              <a:endCxn id="1550" idx="0"/>
            </p:cNvCxnSpPr>
            <p:nvPr/>
          </p:nvCxnSpPr>
          <p:spPr bwMode="auto">
            <a:xfrm>
              <a:off x="5567233" y="2309672"/>
              <a:ext cx="2423622" cy="290304"/>
            </a:xfrm>
            <a:prstGeom prst="bentConnector2">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67" name="TextBox 1566"/>
            <p:cNvSpPr txBox="1"/>
            <p:nvPr/>
          </p:nvSpPr>
          <p:spPr>
            <a:xfrm>
              <a:off x="6522910" y="2648997"/>
              <a:ext cx="489431" cy="246221"/>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SVN</a:t>
              </a:r>
              <a:endParaRPr lang="zh-CN" altLang="en-US" sz="1000" b="1" kern="0" dirty="0">
                <a:solidFill>
                  <a:sysClr val="windowText" lastClr="000000"/>
                </a:solidFill>
              </a:endParaRPr>
            </a:p>
          </p:txBody>
        </p:sp>
        <p:cxnSp>
          <p:nvCxnSpPr>
            <p:cNvPr id="1603" name="直接连接符 1602"/>
            <p:cNvCxnSpPr>
              <a:stCxn id="1409" idx="2"/>
              <a:endCxn id="104" idx="0"/>
            </p:cNvCxnSpPr>
            <p:nvPr/>
          </p:nvCxnSpPr>
          <p:spPr bwMode="auto">
            <a:xfrm>
              <a:off x="3187681" y="3047098"/>
              <a:ext cx="726" cy="871142"/>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4" name="直接连接符 1603"/>
            <p:cNvCxnSpPr>
              <a:stCxn id="902" idx="3"/>
              <a:endCxn id="1278" idx="1"/>
            </p:cNvCxnSpPr>
            <p:nvPr/>
          </p:nvCxnSpPr>
          <p:spPr bwMode="auto">
            <a:xfrm flipV="1">
              <a:off x="3625830" y="2309136"/>
              <a:ext cx="658561" cy="1"/>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5" name="直接连接符 1604"/>
            <p:cNvCxnSpPr>
              <a:stCxn id="1278" idx="3"/>
              <a:endCxn id="113" idx="1"/>
            </p:cNvCxnSpPr>
            <p:nvPr/>
          </p:nvCxnSpPr>
          <p:spPr bwMode="auto">
            <a:xfrm>
              <a:off x="4657742" y="2309136"/>
              <a:ext cx="558654" cy="536"/>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6" name="直接连接符 1605"/>
            <p:cNvCxnSpPr>
              <a:stCxn id="1559" idx="2"/>
              <a:endCxn id="113" idx="0"/>
            </p:cNvCxnSpPr>
            <p:nvPr/>
          </p:nvCxnSpPr>
          <p:spPr bwMode="auto">
            <a:xfrm flipH="1">
              <a:off x="5391815" y="1963989"/>
              <a:ext cx="860" cy="163638"/>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8" name="直接连接符 1607"/>
            <p:cNvCxnSpPr>
              <a:stCxn id="115" idx="2"/>
              <a:endCxn id="1589" idx="0"/>
            </p:cNvCxnSpPr>
            <p:nvPr/>
          </p:nvCxnSpPr>
          <p:spPr bwMode="auto">
            <a:xfrm flipH="1">
              <a:off x="4521504" y="3593167"/>
              <a:ext cx="353537" cy="325933"/>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9" name="直接连接符 1608"/>
            <p:cNvCxnSpPr>
              <a:endCxn id="1596" idx="0"/>
            </p:cNvCxnSpPr>
            <p:nvPr/>
          </p:nvCxnSpPr>
          <p:spPr bwMode="auto">
            <a:xfrm>
              <a:off x="5725941" y="3596342"/>
              <a:ext cx="10403" cy="317285"/>
            </a:xfrm>
            <a:prstGeom prst="line">
              <a:avLst/>
            </a:prstGeom>
            <a:noFill/>
            <a:ln w="12700" cap="flat" cmpd="sng" algn="ctr">
              <a:solidFill>
                <a:schemeClr val="tx1"/>
              </a:solidFill>
              <a:prstDash val="dash"/>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3" name="直接连接符 1612"/>
            <p:cNvCxnSpPr>
              <a:stCxn id="902" idx="2"/>
              <a:endCxn id="1409" idx="0"/>
            </p:cNvCxnSpPr>
            <p:nvPr/>
          </p:nvCxnSpPr>
          <p:spPr bwMode="auto">
            <a:xfrm>
              <a:off x="3187680" y="2567749"/>
              <a:ext cx="1" cy="93343"/>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7" name="直接连接符 1616"/>
            <p:cNvCxnSpPr>
              <a:stCxn id="1155" idx="2"/>
              <a:endCxn id="1610" idx="0"/>
            </p:cNvCxnSpPr>
            <p:nvPr/>
          </p:nvCxnSpPr>
          <p:spPr bwMode="auto">
            <a:xfrm>
              <a:off x="7054850" y="2997126"/>
              <a:ext cx="1" cy="935312"/>
            </a:xfrm>
            <a:prstGeom prst="line">
              <a:avLst/>
            </a:prstGeom>
            <a:noFill/>
            <a:ln w="12700" cap="flat" cmpd="sng" algn="ctr">
              <a:solidFill>
                <a:schemeClr val="tx1"/>
              </a:solidFill>
              <a:prstDash val="dash"/>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8" name="直接连接符 1617"/>
            <p:cNvCxnSpPr>
              <a:stCxn id="1550" idx="2"/>
              <a:endCxn id="1621" idx="0"/>
            </p:cNvCxnSpPr>
            <p:nvPr/>
          </p:nvCxnSpPr>
          <p:spPr bwMode="auto">
            <a:xfrm>
              <a:off x="7990855" y="2985982"/>
              <a:ext cx="0" cy="946456"/>
            </a:xfrm>
            <a:prstGeom prst="line">
              <a:avLst/>
            </a:prstGeom>
            <a:noFill/>
            <a:ln w="12700" cap="flat" cmpd="sng" algn="ctr">
              <a:solidFill>
                <a:schemeClr val="tx1"/>
              </a:solidFill>
              <a:prstDash val="dash"/>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26" name="TextBox 1625"/>
            <p:cNvSpPr txBox="1"/>
            <p:nvPr/>
          </p:nvSpPr>
          <p:spPr>
            <a:xfrm>
              <a:off x="7090080" y="2041920"/>
              <a:ext cx="1181099" cy="276999"/>
            </a:xfrm>
            <a:prstGeom prst="rect">
              <a:avLst/>
            </a:prstGeom>
            <a:noFill/>
          </p:spPr>
          <p:txBody>
            <a:bodyPr wrap="square" rtlCol="0">
              <a:spAutoFit/>
            </a:bodyPr>
            <a:lstStyle/>
            <a:p>
              <a:pPr algn="ctr" fontAlgn="auto">
                <a:spcBef>
                  <a:spcPts val="0"/>
                </a:spcBef>
                <a:spcAft>
                  <a:spcPts val="0"/>
                </a:spcAft>
                <a:defRPr/>
              </a:pPr>
              <a:r>
                <a:rPr lang="en-US" altLang="zh-CN" sz="1200" b="1" kern="0" dirty="0" smtClean="0">
                  <a:solidFill>
                    <a:prstClr val="black"/>
                  </a:solidFill>
                </a:rPr>
                <a:t>Internet</a:t>
              </a:r>
              <a:r>
                <a:rPr lang="zh-CN" altLang="en-US" sz="1200" b="1" kern="0" dirty="0" smtClean="0">
                  <a:solidFill>
                    <a:prstClr val="black"/>
                  </a:solidFill>
                </a:rPr>
                <a:t>出口区</a:t>
              </a:r>
              <a:endParaRPr lang="zh-CN" altLang="en-US" sz="1200" b="1" kern="0" dirty="0">
                <a:solidFill>
                  <a:prstClr val="black"/>
                </a:solidFill>
              </a:endParaRPr>
            </a:p>
          </p:txBody>
        </p:sp>
        <p:sp>
          <p:nvSpPr>
            <p:cNvPr id="1627" name="TextBox 1626"/>
            <p:cNvSpPr txBox="1"/>
            <p:nvPr/>
          </p:nvSpPr>
          <p:spPr>
            <a:xfrm>
              <a:off x="4150480" y="1705257"/>
              <a:ext cx="560117"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DC</a:t>
              </a:r>
              <a:endParaRPr lang="zh-CN" altLang="en-US" sz="1400" b="1" kern="0" dirty="0">
                <a:solidFill>
                  <a:prstClr val="black"/>
                </a:solidFill>
              </a:endParaRPr>
            </a:p>
          </p:txBody>
        </p:sp>
        <p:sp>
          <p:nvSpPr>
            <p:cNvPr id="1628" name="TextBox 1627"/>
            <p:cNvSpPr txBox="1"/>
            <p:nvPr/>
          </p:nvSpPr>
          <p:spPr>
            <a:xfrm>
              <a:off x="5750115" y="4348108"/>
              <a:ext cx="844109"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Campus</a:t>
              </a:r>
              <a:endParaRPr lang="zh-CN" altLang="en-US" sz="1400" b="1" kern="0" dirty="0">
                <a:solidFill>
                  <a:prstClr val="black"/>
                </a:solidFill>
              </a:endParaRPr>
            </a:p>
          </p:txBody>
        </p:sp>
        <p:sp>
          <p:nvSpPr>
            <p:cNvPr id="1630" name="TextBox 1629"/>
            <p:cNvSpPr txBox="1"/>
            <p:nvPr/>
          </p:nvSpPr>
          <p:spPr>
            <a:xfrm>
              <a:off x="3412045" y="4352377"/>
              <a:ext cx="737050"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Branch</a:t>
              </a:r>
              <a:endParaRPr lang="zh-CN" altLang="en-US" sz="1400" b="1" kern="0" dirty="0">
                <a:solidFill>
                  <a:prstClr val="black"/>
                </a:solidFill>
              </a:endParaRPr>
            </a:p>
          </p:txBody>
        </p:sp>
        <p:cxnSp>
          <p:nvCxnSpPr>
            <p:cNvPr id="1634" name="直接连接符 1633"/>
            <p:cNvCxnSpPr>
              <a:stCxn id="113" idx="2"/>
              <a:endCxn id="115" idx="0"/>
            </p:cNvCxnSpPr>
            <p:nvPr/>
          </p:nvCxnSpPr>
          <p:spPr bwMode="auto">
            <a:xfrm flipH="1">
              <a:off x="4875041" y="2491716"/>
              <a:ext cx="516774" cy="723933"/>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5" name="直接连接符 1634"/>
            <p:cNvCxnSpPr>
              <a:stCxn id="115" idx="3"/>
              <a:endCxn id="122" idx="1"/>
            </p:cNvCxnSpPr>
            <p:nvPr/>
          </p:nvCxnSpPr>
          <p:spPr bwMode="auto">
            <a:xfrm>
              <a:off x="5054110" y="3404408"/>
              <a:ext cx="468547" cy="6781"/>
            </a:xfrm>
            <a:prstGeom prst="line">
              <a:avLst/>
            </a:prstGeom>
            <a:noFill/>
            <a:ln w="254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65" name="TextBox 1764"/>
            <p:cNvSpPr txBox="1"/>
            <p:nvPr/>
          </p:nvSpPr>
          <p:spPr>
            <a:xfrm>
              <a:off x="4152755" y="4402718"/>
              <a:ext cx="548785"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财经</a:t>
              </a:r>
              <a:endParaRPr lang="zh-CN" altLang="en-US" sz="1200" b="1" kern="0" dirty="0">
                <a:solidFill>
                  <a:sysClr val="windowText" lastClr="000000"/>
                </a:solidFill>
              </a:endParaRPr>
            </a:p>
          </p:txBody>
        </p:sp>
        <p:sp>
          <p:nvSpPr>
            <p:cNvPr id="1766" name="TextBox 1765"/>
            <p:cNvSpPr txBox="1"/>
            <p:nvPr/>
          </p:nvSpPr>
          <p:spPr>
            <a:xfrm>
              <a:off x="5349531" y="4396368"/>
              <a:ext cx="616128" cy="215465"/>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外包</a:t>
              </a:r>
              <a:endParaRPr lang="zh-CN" altLang="en-US" sz="1200" b="1" kern="0" dirty="0">
                <a:solidFill>
                  <a:sysClr val="windowText" lastClr="000000"/>
                </a:solidFill>
              </a:endParaRPr>
            </a:p>
          </p:txBody>
        </p:sp>
        <p:sp>
          <p:nvSpPr>
            <p:cNvPr id="1767" name="TextBox 1766"/>
            <p:cNvSpPr txBox="1"/>
            <p:nvPr/>
          </p:nvSpPr>
          <p:spPr>
            <a:xfrm>
              <a:off x="6649910" y="4421768"/>
              <a:ext cx="760599"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财经</a:t>
              </a:r>
              <a:endParaRPr lang="zh-CN" altLang="en-US" sz="1200" b="1" kern="0" dirty="0">
                <a:solidFill>
                  <a:sysClr val="windowText" lastClr="000000"/>
                </a:solidFill>
              </a:endParaRPr>
            </a:p>
          </p:txBody>
        </p:sp>
        <p:sp>
          <p:nvSpPr>
            <p:cNvPr id="1768" name="TextBox 1767"/>
            <p:cNvSpPr txBox="1"/>
            <p:nvPr/>
          </p:nvSpPr>
          <p:spPr>
            <a:xfrm>
              <a:off x="7617879" y="4415418"/>
              <a:ext cx="799705"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财经</a:t>
              </a:r>
              <a:endParaRPr lang="zh-CN" altLang="en-US" sz="1200" b="1" kern="0" dirty="0">
                <a:solidFill>
                  <a:sysClr val="windowText" lastClr="000000"/>
                </a:solidFill>
              </a:endParaRPr>
            </a:p>
          </p:txBody>
        </p:sp>
        <p:sp>
          <p:nvSpPr>
            <p:cNvPr id="1770" name="TextBox 1769"/>
            <p:cNvSpPr txBox="1"/>
            <p:nvPr/>
          </p:nvSpPr>
          <p:spPr>
            <a:xfrm>
              <a:off x="5523672" y="1636002"/>
              <a:ext cx="1006277" cy="246221"/>
            </a:xfrm>
            <a:prstGeom prst="rect">
              <a:avLst/>
            </a:prstGeom>
            <a:noFill/>
          </p:spPr>
          <p:txBody>
            <a:bodyPr wrap="square" rtlCol="0">
              <a:spAutoFit/>
            </a:bodyPr>
            <a:lstStyle/>
            <a:p>
              <a:pPr algn="ctr" fontAlgn="auto">
                <a:spcBef>
                  <a:spcPts val="0"/>
                </a:spcBef>
                <a:spcAft>
                  <a:spcPts val="0"/>
                </a:spcAft>
                <a:defRPr/>
              </a:pPr>
              <a:r>
                <a:rPr lang="en-US" altLang="zh-CN" sz="1000" b="1" kern="0" dirty="0" smtClean="0">
                  <a:solidFill>
                    <a:sysClr val="windowText" lastClr="000000"/>
                  </a:solidFill>
                </a:rPr>
                <a:t>DC</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sp>
          <p:nvSpPr>
            <p:cNvPr id="1771" name="TextBox 1770"/>
            <p:cNvSpPr txBox="1"/>
            <p:nvPr/>
          </p:nvSpPr>
          <p:spPr>
            <a:xfrm>
              <a:off x="3275550" y="2640045"/>
              <a:ext cx="878400"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分支</a:t>
              </a:r>
              <a:r>
                <a:rPr lang="en-US" altLang="zh-CN" sz="1000" b="1" kern="0" dirty="0" smtClean="0">
                  <a:solidFill>
                    <a:sysClr val="windowText" lastClr="000000"/>
                  </a:solidFill>
                </a:rPr>
                <a:t>WAN</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sp>
          <p:nvSpPr>
            <p:cNvPr id="1772" name="TextBox 1771"/>
            <p:cNvSpPr txBox="1"/>
            <p:nvPr/>
          </p:nvSpPr>
          <p:spPr>
            <a:xfrm>
              <a:off x="4133722" y="3490022"/>
              <a:ext cx="776287"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交换机</a:t>
              </a:r>
              <a:endParaRPr lang="zh-CN" altLang="en-US" sz="1000" b="1" kern="0" dirty="0">
                <a:solidFill>
                  <a:sysClr val="windowText" lastClr="000000"/>
                </a:solidFill>
              </a:endParaRPr>
            </a:p>
          </p:txBody>
        </p:sp>
        <p:sp>
          <p:nvSpPr>
            <p:cNvPr id="1773" name="TextBox 1772"/>
            <p:cNvSpPr txBox="1"/>
            <p:nvPr/>
          </p:nvSpPr>
          <p:spPr>
            <a:xfrm>
              <a:off x="5800598" y="3494785"/>
              <a:ext cx="737939"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交换机</a:t>
              </a:r>
              <a:endParaRPr lang="zh-CN" altLang="en-US" sz="1000" b="1" kern="0" dirty="0">
                <a:solidFill>
                  <a:sysClr val="windowText" lastClr="000000"/>
                </a:solidFill>
              </a:endParaRPr>
            </a:p>
          </p:txBody>
        </p:sp>
        <p:sp>
          <p:nvSpPr>
            <p:cNvPr id="1774" name="TextBox 1773"/>
            <p:cNvSpPr txBox="1"/>
            <p:nvPr/>
          </p:nvSpPr>
          <p:spPr>
            <a:xfrm>
              <a:off x="3173285" y="3500868"/>
              <a:ext cx="804228"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交换机</a:t>
              </a:r>
              <a:endParaRPr lang="zh-CN" altLang="en-US" sz="1000" b="1" kern="0" dirty="0">
                <a:solidFill>
                  <a:sysClr val="windowText" lastClr="000000"/>
                </a:solidFill>
              </a:endParaRPr>
            </a:p>
          </p:txBody>
        </p:sp>
        <p:pic>
          <p:nvPicPr>
            <p:cNvPr id="893" name="Picture 2355" descr="图片221"/>
            <p:cNvPicPr>
              <a:picLocks noChangeAspect="1" noChangeArrowheads="1"/>
            </p:cNvPicPr>
            <p:nvPr/>
          </p:nvPicPr>
          <p:blipFill>
            <a:blip r:embed="rId5" cstate="print"/>
            <a:srcRect/>
            <a:stretch>
              <a:fillRect/>
            </a:stretch>
          </p:blipFill>
          <p:spPr bwMode="auto">
            <a:xfrm>
              <a:off x="6017811" y="1027533"/>
              <a:ext cx="379828" cy="493499"/>
            </a:xfrm>
            <a:prstGeom prst="rect">
              <a:avLst/>
            </a:prstGeom>
            <a:noFill/>
          </p:spPr>
        </p:pic>
        <p:pic>
          <p:nvPicPr>
            <p:cNvPr id="902" name="Picture 228" descr="图片768"/>
            <p:cNvPicPr>
              <a:picLocks noChangeAspect="1" noChangeArrowheads="1"/>
            </p:cNvPicPr>
            <p:nvPr/>
          </p:nvPicPr>
          <p:blipFill>
            <a:blip r:embed="rId6" cstate="print"/>
            <a:srcRect/>
            <a:stretch>
              <a:fillRect/>
            </a:stretch>
          </p:blipFill>
          <p:spPr bwMode="auto">
            <a:xfrm>
              <a:off x="2749530" y="2050524"/>
              <a:ext cx="876300" cy="517225"/>
            </a:xfrm>
            <a:prstGeom prst="rect">
              <a:avLst/>
            </a:prstGeom>
            <a:noFill/>
          </p:spPr>
        </p:pic>
        <p:pic>
          <p:nvPicPr>
            <p:cNvPr id="1155" name="Picture 2356" descr="图片222"/>
            <p:cNvPicPr>
              <a:picLocks noChangeAspect="1" noChangeArrowheads="1"/>
            </p:cNvPicPr>
            <p:nvPr/>
          </p:nvPicPr>
          <p:blipFill>
            <a:blip r:embed="rId7" cstate="print"/>
            <a:srcRect/>
            <a:stretch>
              <a:fillRect/>
            </a:stretch>
          </p:blipFill>
          <p:spPr bwMode="auto">
            <a:xfrm>
              <a:off x="6864350" y="2602937"/>
              <a:ext cx="381000" cy="394189"/>
            </a:xfrm>
            <a:prstGeom prst="rect">
              <a:avLst/>
            </a:prstGeom>
            <a:noFill/>
            <a:ln w="9525">
              <a:noFill/>
              <a:miter lim="800000"/>
              <a:headEnd/>
              <a:tailEnd/>
            </a:ln>
          </p:spPr>
        </p:pic>
        <p:pic>
          <p:nvPicPr>
            <p:cNvPr id="1278" name="Picture 465" descr="图片156"/>
            <p:cNvPicPr>
              <a:picLocks noChangeAspect="1" noChangeArrowheads="1"/>
            </p:cNvPicPr>
            <p:nvPr/>
          </p:nvPicPr>
          <p:blipFill>
            <a:blip r:embed="rId8" cstate="print"/>
            <a:srcRect/>
            <a:stretch>
              <a:fillRect/>
            </a:stretch>
          </p:blipFill>
          <p:spPr bwMode="auto">
            <a:xfrm>
              <a:off x="4284391" y="2116133"/>
              <a:ext cx="373351" cy="386006"/>
            </a:xfrm>
            <a:prstGeom prst="rect">
              <a:avLst/>
            </a:prstGeom>
            <a:noFill/>
          </p:spPr>
        </p:pic>
        <p:pic>
          <p:nvPicPr>
            <p:cNvPr id="1285" name="Picture 2355" descr="图片221"/>
            <p:cNvPicPr>
              <a:picLocks noChangeAspect="1" noChangeArrowheads="1"/>
            </p:cNvPicPr>
            <p:nvPr/>
          </p:nvPicPr>
          <p:blipFill>
            <a:blip r:embed="rId5" cstate="print"/>
            <a:srcRect/>
            <a:stretch>
              <a:fillRect/>
            </a:stretch>
          </p:blipFill>
          <p:spPr bwMode="auto">
            <a:xfrm>
              <a:off x="5238123" y="1027533"/>
              <a:ext cx="379828" cy="493499"/>
            </a:xfrm>
            <a:prstGeom prst="rect">
              <a:avLst/>
            </a:prstGeom>
            <a:noFill/>
          </p:spPr>
        </p:pic>
        <p:pic>
          <p:nvPicPr>
            <p:cNvPr id="1409" name="Picture 465" descr="图片156"/>
            <p:cNvPicPr>
              <a:picLocks noChangeAspect="1" noChangeArrowheads="1"/>
            </p:cNvPicPr>
            <p:nvPr/>
          </p:nvPicPr>
          <p:blipFill>
            <a:blip r:embed="rId8" cstate="print"/>
            <a:srcRect/>
            <a:stretch>
              <a:fillRect/>
            </a:stretch>
          </p:blipFill>
          <p:spPr bwMode="auto">
            <a:xfrm>
              <a:off x="3001005" y="2661092"/>
              <a:ext cx="373351" cy="386006"/>
            </a:xfrm>
            <a:prstGeom prst="rect">
              <a:avLst/>
            </a:prstGeom>
            <a:noFill/>
          </p:spPr>
        </p:pic>
        <p:pic>
          <p:nvPicPr>
            <p:cNvPr id="1550" name="Picture 465" descr="图片156"/>
            <p:cNvPicPr>
              <a:picLocks noChangeAspect="1" noChangeArrowheads="1"/>
            </p:cNvPicPr>
            <p:nvPr/>
          </p:nvPicPr>
          <p:blipFill>
            <a:blip r:embed="rId8" cstate="print"/>
            <a:srcRect/>
            <a:stretch>
              <a:fillRect/>
            </a:stretch>
          </p:blipFill>
          <p:spPr bwMode="auto">
            <a:xfrm>
              <a:off x="7804179" y="2599976"/>
              <a:ext cx="373351" cy="386006"/>
            </a:xfrm>
            <a:prstGeom prst="rect">
              <a:avLst/>
            </a:prstGeom>
            <a:noFill/>
          </p:spPr>
        </p:pic>
        <p:pic>
          <p:nvPicPr>
            <p:cNvPr id="1559" name="Picture 465" descr="图片156"/>
            <p:cNvPicPr>
              <a:picLocks noChangeAspect="1" noChangeArrowheads="1"/>
            </p:cNvPicPr>
            <p:nvPr/>
          </p:nvPicPr>
          <p:blipFill>
            <a:blip r:embed="rId8" cstate="print"/>
            <a:srcRect/>
            <a:stretch>
              <a:fillRect/>
            </a:stretch>
          </p:blipFill>
          <p:spPr bwMode="auto">
            <a:xfrm>
              <a:off x="5205999" y="1577983"/>
              <a:ext cx="373351" cy="386006"/>
            </a:xfrm>
            <a:prstGeom prst="rect">
              <a:avLst/>
            </a:prstGeom>
            <a:noFill/>
          </p:spPr>
        </p:pic>
        <p:pic>
          <p:nvPicPr>
            <p:cNvPr id="1589" name="Picture 4487" descr="图片345"/>
            <p:cNvPicPr>
              <a:picLocks noChangeAspect="1" noChangeArrowheads="1"/>
            </p:cNvPicPr>
            <p:nvPr/>
          </p:nvPicPr>
          <p:blipFill>
            <a:blip r:embed="rId9" cstate="print"/>
            <a:srcRect/>
            <a:stretch>
              <a:fillRect/>
            </a:stretch>
          </p:blipFill>
          <p:spPr bwMode="auto">
            <a:xfrm>
              <a:off x="4256504" y="3919100"/>
              <a:ext cx="529999" cy="516100"/>
            </a:xfrm>
            <a:prstGeom prst="rect">
              <a:avLst/>
            </a:prstGeom>
            <a:noFill/>
          </p:spPr>
        </p:pic>
        <p:pic>
          <p:nvPicPr>
            <p:cNvPr id="1596" name="Picture 725" descr="图片325"/>
            <p:cNvPicPr>
              <a:picLocks noChangeAspect="1" noChangeArrowheads="1"/>
            </p:cNvPicPr>
            <p:nvPr/>
          </p:nvPicPr>
          <p:blipFill>
            <a:blip r:embed="rId10" cstate="print"/>
            <a:srcRect/>
            <a:stretch>
              <a:fillRect/>
            </a:stretch>
          </p:blipFill>
          <p:spPr bwMode="auto">
            <a:xfrm>
              <a:off x="5452925" y="3913627"/>
              <a:ext cx="566837" cy="471805"/>
            </a:xfrm>
            <a:prstGeom prst="rect">
              <a:avLst/>
            </a:prstGeom>
            <a:noFill/>
          </p:spPr>
        </p:pic>
        <p:pic>
          <p:nvPicPr>
            <p:cNvPr id="1610" name="Picture 4488" descr="图片346"/>
            <p:cNvPicPr>
              <a:picLocks noChangeAspect="1" noChangeArrowheads="1"/>
            </p:cNvPicPr>
            <p:nvPr/>
          </p:nvPicPr>
          <p:blipFill>
            <a:blip r:embed="rId11" cstate="print"/>
            <a:srcRect/>
            <a:stretch>
              <a:fillRect/>
            </a:stretch>
          </p:blipFill>
          <p:spPr bwMode="auto">
            <a:xfrm>
              <a:off x="6882607" y="3932438"/>
              <a:ext cx="344487" cy="518912"/>
            </a:xfrm>
            <a:prstGeom prst="rect">
              <a:avLst/>
            </a:prstGeom>
            <a:noFill/>
          </p:spPr>
        </p:pic>
        <p:pic>
          <p:nvPicPr>
            <p:cNvPr id="1621" name="Picture 4488" descr="图片346"/>
            <p:cNvPicPr>
              <a:picLocks noChangeAspect="1" noChangeArrowheads="1"/>
            </p:cNvPicPr>
            <p:nvPr/>
          </p:nvPicPr>
          <p:blipFill>
            <a:blip r:embed="rId11" cstate="print"/>
            <a:srcRect/>
            <a:stretch>
              <a:fillRect/>
            </a:stretch>
          </p:blipFill>
          <p:spPr bwMode="auto">
            <a:xfrm>
              <a:off x="7818611" y="3932438"/>
              <a:ext cx="344487" cy="518912"/>
            </a:xfrm>
            <a:prstGeom prst="rect">
              <a:avLst/>
            </a:prstGeom>
            <a:noFill/>
          </p:spPr>
        </p:pic>
        <p:pic>
          <p:nvPicPr>
            <p:cNvPr id="1990" name="Picture 2355" descr="图片221"/>
            <p:cNvPicPr>
              <a:picLocks noChangeAspect="1" noChangeArrowheads="1"/>
            </p:cNvPicPr>
            <p:nvPr/>
          </p:nvPicPr>
          <p:blipFill>
            <a:blip r:embed="rId5" cstate="print"/>
            <a:srcRect/>
            <a:stretch>
              <a:fillRect/>
            </a:stretch>
          </p:blipFill>
          <p:spPr bwMode="auto">
            <a:xfrm>
              <a:off x="4458435" y="1027533"/>
              <a:ext cx="379828" cy="493499"/>
            </a:xfrm>
            <a:prstGeom prst="rect">
              <a:avLst/>
            </a:prstGeom>
            <a:noFill/>
          </p:spPr>
        </p:pic>
        <p:pic>
          <p:nvPicPr>
            <p:cNvPr id="1991" name="Picture 2355" descr="图片221"/>
            <p:cNvPicPr>
              <a:picLocks noChangeAspect="1" noChangeArrowheads="1"/>
            </p:cNvPicPr>
            <p:nvPr/>
          </p:nvPicPr>
          <p:blipFill>
            <a:blip r:embed="rId5" cstate="print"/>
            <a:srcRect/>
            <a:stretch>
              <a:fillRect/>
            </a:stretch>
          </p:blipFill>
          <p:spPr bwMode="auto">
            <a:xfrm>
              <a:off x="7577186" y="1027533"/>
              <a:ext cx="379828" cy="493499"/>
            </a:xfrm>
            <a:prstGeom prst="rect">
              <a:avLst/>
            </a:prstGeom>
            <a:noFill/>
          </p:spPr>
        </p:pic>
        <p:pic>
          <p:nvPicPr>
            <p:cNvPr id="1992" name="Picture 2355" descr="图片221"/>
            <p:cNvPicPr>
              <a:picLocks noChangeAspect="1" noChangeArrowheads="1"/>
            </p:cNvPicPr>
            <p:nvPr/>
          </p:nvPicPr>
          <p:blipFill>
            <a:blip r:embed="rId5" cstate="print"/>
            <a:srcRect/>
            <a:stretch>
              <a:fillRect/>
            </a:stretch>
          </p:blipFill>
          <p:spPr bwMode="auto">
            <a:xfrm>
              <a:off x="6797499" y="1027533"/>
              <a:ext cx="379828" cy="493499"/>
            </a:xfrm>
            <a:prstGeom prst="rect">
              <a:avLst/>
            </a:prstGeom>
            <a:noFill/>
          </p:spPr>
        </p:pic>
        <p:sp>
          <p:nvSpPr>
            <p:cNvPr id="2023" name="TextBox 2022"/>
            <p:cNvSpPr txBox="1"/>
            <p:nvPr/>
          </p:nvSpPr>
          <p:spPr>
            <a:xfrm>
              <a:off x="4134900" y="2488845"/>
              <a:ext cx="837150"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园区</a:t>
              </a:r>
              <a:r>
                <a:rPr lang="en-US" altLang="zh-CN" sz="1000" b="1" kern="0" dirty="0" smtClean="0">
                  <a:solidFill>
                    <a:sysClr val="windowText" lastClr="000000"/>
                  </a:solidFill>
                </a:rPr>
                <a:t>WAN</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pic>
          <p:nvPicPr>
            <p:cNvPr id="86" name="Picture 465" descr="图片156"/>
            <p:cNvPicPr>
              <a:picLocks noChangeAspect="1" noChangeArrowheads="1"/>
            </p:cNvPicPr>
            <p:nvPr/>
          </p:nvPicPr>
          <p:blipFill>
            <a:blip r:embed="rId8" cstate="print"/>
            <a:srcRect/>
            <a:stretch>
              <a:fillRect/>
            </a:stretch>
          </p:blipFill>
          <p:spPr bwMode="auto">
            <a:xfrm>
              <a:off x="5858879" y="2430692"/>
              <a:ext cx="373351" cy="386006"/>
            </a:xfrm>
            <a:prstGeom prst="rect">
              <a:avLst/>
            </a:prstGeom>
            <a:noFill/>
          </p:spPr>
        </p:pic>
        <p:cxnSp>
          <p:nvCxnSpPr>
            <p:cNvPr id="87" name="直接连接符 86"/>
            <p:cNvCxnSpPr>
              <a:stCxn id="113" idx="3"/>
              <a:endCxn id="86" idx="1"/>
            </p:cNvCxnSpPr>
            <p:nvPr/>
          </p:nvCxnSpPr>
          <p:spPr bwMode="auto">
            <a:xfrm>
              <a:off x="5567233" y="2309672"/>
              <a:ext cx="291646" cy="314023"/>
            </a:xfrm>
            <a:prstGeom prst="line">
              <a:avLst/>
            </a:prstGeom>
            <a:noFill/>
            <a:ln w="254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8" name="TextBox 87"/>
            <p:cNvSpPr txBox="1"/>
            <p:nvPr/>
          </p:nvSpPr>
          <p:spPr>
            <a:xfrm>
              <a:off x="5667375" y="2805995"/>
              <a:ext cx="863600"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核心防火墙</a:t>
              </a:r>
              <a:endParaRPr lang="zh-CN" altLang="en-US" sz="1000" b="1" kern="0" dirty="0">
                <a:solidFill>
                  <a:sysClr val="windowText" lastClr="000000"/>
                </a:solidFill>
              </a:endParaRPr>
            </a:p>
          </p:txBody>
        </p:sp>
        <p:sp>
          <p:nvSpPr>
            <p:cNvPr id="91" name="TextBox 90"/>
            <p:cNvSpPr txBox="1"/>
            <p:nvPr/>
          </p:nvSpPr>
          <p:spPr>
            <a:xfrm>
              <a:off x="4749457" y="4407344"/>
              <a:ext cx="616128" cy="215465"/>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外包</a:t>
              </a:r>
              <a:endParaRPr lang="zh-CN" altLang="en-US" sz="1200" b="1" kern="0" dirty="0">
                <a:solidFill>
                  <a:sysClr val="windowText" lastClr="000000"/>
                </a:solidFill>
              </a:endParaRPr>
            </a:p>
          </p:txBody>
        </p:sp>
        <p:pic>
          <p:nvPicPr>
            <p:cNvPr id="92" name="Picture 725" descr="图片325"/>
            <p:cNvPicPr>
              <a:picLocks noChangeAspect="1" noChangeArrowheads="1"/>
            </p:cNvPicPr>
            <p:nvPr/>
          </p:nvPicPr>
          <p:blipFill>
            <a:blip r:embed="rId10" cstate="print"/>
            <a:srcRect/>
            <a:stretch>
              <a:fillRect/>
            </a:stretch>
          </p:blipFill>
          <p:spPr bwMode="auto">
            <a:xfrm>
              <a:off x="4843325" y="3924603"/>
              <a:ext cx="566837" cy="471805"/>
            </a:xfrm>
            <a:prstGeom prst="rect">
              <a:avLst/>
            </a:prstGeom>
            <a:noFill/>
          </p:spPr>
        </p:pic>
        <p:cxnSp>
          <p:nvCxnSpPr>
            <p:cNvPr id="95" name="直接连接符 94"/>
            <p:cNvCxnSpPr>
              <a:stCxn id="115" idx="2"/>
              <a:endCxn id="92" idx="0"/>
            </p:cNvCxnSpPr>
            <p:nvPr/>
          </p:nvCxnSpPr>
          <p:spPr bwMode="auto">
            <a:xfrm>
              <a:off x="4875041" y="3593167"/>
              <a:ext cx="251703" cy="331436"/>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9" name="任意多边形 98"/>
            <p:cNvSpPr/>
            <p:nvPr/>
          </p:nvSpPr>
          <p:spPr bwMode="auto">
            <a:xfrm>
              <a:off x="4705350" y="3477527"/>
              <a:ext cx="462150" cy="436123"/>
            </a:xfrm>
            <a:custGeom>
              <a:avLst/>
              <a:gdLst>
                <a:gd name="connsiteX0" fmla="*/ 0 w 633600"/>
                <a:gd name="connsiteY0" fmla="*/ 945600 h 960000"/>
                <a:gd name="connsiteX1" fmla="*/ 216000 w 633600"/>
                <a:gd name="connsiteY1" fmla="*/ 2400 h 960000"/>
                <a:gd name="connsiteX2" fmla="*/ 633600 w 633600"/>
                <a:gd name="connsiteY2" fmla="*/ 960000 h 960000"/>
                <a:gd name="connsiteX0-1" fmla="*/ 0 w 538350"/>
                <a:gd name="connsiteY0-2" fmla="*/ 1026525 h 1026525"/>
                <a:gd name="connsiteX1-3" fmla="*/ 216000 w 538350"/>
                <a:gd name="connsiteY1-4" fmla="*/ 83325 h 1026525"/>
                <a:gd name="connsiteX2-5" fmla="*/ 538350 w 538350"/>
                <a:gd name="connsiteY2-6" fmla="*/ 526575 h 1026525"/>
                <a:gd name="connsiteX0-7" fmla="*/ 0 w 462150"/>
                <a:gd name="connsiteY0-8" fmla="*/ 472800 h 515775"/>
                <a:gd name="connsiteX1-9" fmla="*/ 139800 w 462150"/>
                <a:gd name="connsiteY1-10" fmla="*/ 72525 h 515775"/>
                <a:gd name="connsiteX2-11" fmla="*/ 462150 w 462150"/>
                <a:gd name="connsiteY2-12" fmla="*/ 515775 h 515775"/>
                <a:gd name="connsiteX0-13" fmla="*/ 8663 w 470813"/>
                <a:gd name="connsiteY0-14" fmla="*/ 472800 h 515775"/>
                <a:gd name="connsiteX1-15" fmla="*/ 148463 w 470813"/>
                <a:gd name="connsiteY1-16" fmla="*/ 72525 h 515775"/>
                <a:gd name="connsiteX2-17" fmla="*/ 470813 w 470813"/>
                <a:gd name="connsiteY2-18" fmla="*/ 515775 h 515775"/>
                <a:gd name="connsiteX0-19" fmla="*/ 0 w 521626"/>
                <a:gd name="connsiteY0-20" fmla="*/ 650288 h 693263"/>
                <a:gd name="connsiteX1-21" fmla="*/ 373163 w 521626"/>
                <a:gd name="connsiteY1-22" fmla="*/ 45226 h 693263"/>
                <a:gd name="connsiteX2-23" fmla="*/ 462150 w 521626"/>
                <a:gd name="connsiteY2-24" fmla="*/ 693263 h 693263"/>
                <a:gd name="connsiteX0-25" fmla="*/ 0 w 521626"/>
                <a:gd name="connsiteY0-26" fmla="*/ 650288 h 693263"/>
                <a:gd name="connsiteX1-27" fmla="*/ 373163 w 521626"/>
                <a:gd name="connsiteY1-28" fmla="*/ 45226 h 693263"/>
                <a:gd name="connsiteX2-29" fmla="*/ 462150 w 521626"/>
                <a:gd name="connsiteY2-30" fmla="*/ 693263 h 693263"/>
                <a:gd name="connsiteX0-31" fmla="*/ 0 w 462150"/>
                <a:gd name="connsiteY0-32" fmla="*/ 434625 h 477600"/>
                <a:gd name="connsiteX1-33" fmla="*/ 194569 w 462150"/>
                <a:gd name="connsiteY1-34" fmla="*/ 51019 h 477600"/>
                <a:gd name="connsiteX2-35" fmla="*/ 462150 w 462150"/>
                <a:gd name="connsiteY2-36" fmla="*/ 477600 h 477600"/>
                <a:gd name="connsiteX0-37" fmla="*/ 0 w 462150"/>
                <a:gd name="connsiteY0-38" fmla="*/ 428832 h 471807"/>
                <a:gd name="connsiteX1-39" fmla="*/ 194569 w 462150"/>
                <a:gd name="connsiteY1-40" fmla="*/ 45226 h 471807"/>
                <a:gd name="connsiteX2-41" fmla="*/ 462150 w 462150"/>
                <a:gd name="connsiteY2-42" fmla="*/ 471807 h 471807"/>
                <a:gd name="connsiteX0-43" fmla="*/ 0 w 462150"/>
                <a:gd name="connsiteY0-44" fmla="*/ 445500 h 488475"/>
                <a:gd name="connsiteX1-45" fmla="*/ 242194 w 462150"/>
                <a:gd name="connsiteY1-46" fmla="*/ 45226 h 488475"/>
                <a:gd name="connsiteX2-47" fmla="*/ 462150 w 462150"/>
                <a:gd name="connsiteY2-48" fmla="*/ 488475 h 488475"/>
                <a:gd name="connsiteX0-49" fmla="*/ 0 w 462150"/>
                <a:gd name="connsiteY0-50" fmla="*/ 414580 h 457555"/>
                <a:gd name="connsiteX1-51" fmla="*/ 242194 w 462150"/>
                <a:gd name="connsiteY1-52" fmla="*/ 14306 h 457555"/>
                <a:gd name="connsiteX2-53" fmla="*/ 462150 w 462150"/>
                <a:gd name="connsiteY2-54" fmla="*/ 457555 h 457555"/>
                <a:gd name="connsiteX0-55" fmla="*/ 0 w 462150"/>
                <a:gd name="connsiteY0-56" fmla="*/ 393148 h 436123"/>
                <a:gd name="connsiteX1-57" fmla="*/ 242194 w 462150"/>
                <a:gd name="connsiteY1-58" fmla="*/ 14306 h 436123"/>
                <a:gd name="connsiteX2-59" fmla="*/ 462150 w 462150"/>
                <a:gd name="connsiteY2-60" fmla="*/ 436123 h 436123"/>
              </a:gdLst>
              <a:ahLst/>
              <a:cxnLst>
                <a:cxn ang="0">
                  <a:pos x="connsiteX0-1" y="connsiteY0-2"/>
                </a:cxn>
                <a:cxn ang="0">
                  <a:pos x="connsiteX1-3" y="connsiteY1-4"/>
                </a:cxn>
                <a:cxn ang="0">
                  <a:pos x="connsiteX2-5" y="connsiteY2-6"/>
                </a:cxn>
              </a:cxnLst>
              <a:rect l="l" t="t" r="r" b="b"/>
              <a:pathLst>
                <a:path w="462150" h="436123">
                  <a:moveTo>
                    <a:pt x="0" y="393148"/>
                  </a:moveTo>
                  <a:cubicBezTo>
                    <a:pt x="7575" y="179904"/>
                    <a:pt x="100875" y="0"/>
                    <a:pt x="242194" y="14306"/>
                  </a:cubicBezTo>
                  <a:cubicBezTo>
                    <a:pt x="383513" y="28612"/>
                    <a:pt x="427594" y="220460"/>
                    <a:pt x="462150" y="436123"/>
                  </a:cubicBezTo>
                </a:path>
              </a:pathLst>
            </a:custGeom>
            <a:ln w="12700">
              <a:solidFill>
                <a:srgbClr val="FF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00" name="任意多边形 99"/>
            <p:cNvSpPr/>
            <p:nvPr/>
          </p:nvSpPr>
          <p:spPr bwMode="auto">
            <a:xfrm>
              <a:off x="4642593" y="2056873"/>
              <a:ext cx="1427995" cy="1856215"/>
            </a:xfrm>
            <a:custGeom>
              <a:avLst/>
              <a:gdLst>
                <a:gd name="connsiteX0" fmla="*/ 0 w 1538400"/>
                <a:gd name="connsiteY0" fmla="*/ 2494800 h 2494800"/>
                <a:gd name="connsiteX1" fmla="*/ 806400 w 1538400"/>
                <a:gd name="connsiteY1" fmla="*/ 306000 h 2494800"/>
                <a:gd name="connsiteX2" fmla="*/ 1533600 w 1538400"/>
                <a:gd name="connsiteY2" fmla="*/ 658800 h 2494800"/>
                <a:gd name="connsiteX3" fmla="*/ 835200 w 1538400"/>
                <a:gd name="connsiteY3" fmla="*/ 500400 h 2494800"/>
                <a:gd name="connsiteX4" fmla="*/ 1468800 w 1538400"/>
                <a:gd name="connsiteY4" fmla="*/ 2408400 h 2494800"/>
                <a:gd name="connsiteX0-1" fmla="*/ 0 w 1617700"/>
                <a:gd name="connsiteY0-2" fmla="*/ 2494800 h 2494800"/>
                <a:gd name="connsiteX1-3" fmla="*/ 806400 w 1617700"/>
                <a:gd name="connsiteY1-4" fmla="*/ 306000 h 2494800"/>
                <a:gd name="connsiteX2-5" fmla="*/ 1533600 w 1617700"/>
                <a:gd name="connsiteY2-6" fmla="*/ 658800 h 2494800"/>
                <a:gd name="connsiteX3-7" fmla="*/ 835200 w 1617700"/>
                <a:gd name="connsiteY3-8" fmla="*/ 500400 h 2494800"/>
                <a:gd name="connsiteX4-9" fmla="*/ 1468800 w 1617700"/>
                <a:gd name="connsiteY4-10" fmla="*/ 2408400 h 2494800"/>
                <a:gd name="connsiteX0-11" fmla="*/ 0 w 1573250"/>
                <a:gd name="connsiteY0-12" fmla="*/ 2476808 h 2476808"/>
                <a:gd name="connsiteX1-13" fmla="*/ 806400 w 1573250"/>
                <a:gd name="connsiteY1-14" fmla="*/ 288008 h 2476808"/>
                <a:gd name="connsiteX2-15" fmla="*/ 1489150 w 1573250"/>
                <a:gd name="connsiteY2-16" fmla="*/ 748758 h 2476808"/>
                <a:gd name="connsiteX3-17" fmla="*/ 835200 w 1573250"/>
                <a:gd name="connsiteY3-18" fmla="*/ 482408 h 2476808"/>
                <a:gd name="connsiteX4-19" fmla="*/ 1468800 w 1573250"/>
                <a:gd name="connsiteY4-20" fmla="*/ 2390408 h 2476808"/>
                <a:gd name="connsiteX0-21" fmla="*/ 0 w 1573250"/>
                <a:gd name="connsiteY0-22" fmla="*/ 2476808 h 2476808"/>
                <a:gd name="connsiteX1-23" fmla="*/ 806400 w 1573250"/>
                <a:gd name="connsiteY1-24" fmla="*/ 288008 h 2476808"/>
                <a:gd name="connsiteX2-25" fmla="*/ 1489150 w 1573250"/>
                <a:gd name="connsiteY2-26" fmla="*/ 748758 h 2476808"/>
                <a:gd name="connsiteX3-27" fmla="*/ 835200 w 1573250"/>
                <a:gd name="connsiteY3-28" fmla="*/ 482408 h 2476808"/>
                <a:gd name="connsiteX4-29" fmla="*/ 1468800 w 1573250"/>
                <a:gd name="connsiteY4-30" fmla="*/ 2390408 h 2476808"/>
                <a:gd name="connsiteX0-31" fmla="*/ 0 w 1490775"/>
                <a:gd name="connsiteY0-32" fmla="*/ 2476808 h 2476808"/>
                <a:gd name="connsiteX1-33" fmla="*/ 806400 w 1490775"/>
                <a:gd name="connsiteY1-34" fmla="*/ 288008 h 2476808"/>
                <a:gd name="connsiteX2-35" fmla="*/ 1489150 w 1490775"/>
                <a:gd name="connsiteY2-36" fmla="*/ 748758 h 2476808"/>
                <a:gd name="connsiteX3-37" fmla="*/ 816150 w 1490775"/>
                <a:gd name="connsiteY3-38" fmla="*/ 477646 h 2476808"/>
                <a:gd name="connsiteX4-39" fmla="*/ 1468800 w 1490775"/>
                <a:gd name="connsiteY4-40" fmla="*/ 2390408 h 2476808"/>
                <a:gd name="connsiteX0-41" fmla="*/ 0 w 1490775"/>
                <a:gd name="connsiteY0-42" fmla="*/ 2476808 h 2476808"/>
                <a:gd name="connsiteX1-43" fmla="*/ 806400 w 1490775"/>
                <a:gd name="connsiteY1-44" fmla="*/ 288008 h 2476808"/>
                <a:gd name="connsiteX2-45" fmla="*/ 1489150 w 1490775"/>
                <a:gd name="connsiteY2-46" fmla="*/ 748758 h 2476808"/>
                <a:gd name="connsiteX3-47" fmla="*/ 816150 w 1490775"/>
                <a:gd name="connsiteY3-48" fmla="*/ 477646 h 2476808"/>
                <a:gd name="connsiteX4-49" fmla="*/ 1287825 w 1490775"/>
                <a:gd name="connsiteY4-50" fmla="*/ 2438033 h 2476808"/>
                <a:gd name="connsiteX0-51" fmla="*/ 0 w 1549438"/>
                <a:gd name="connsiteY0-52" fmla="*/ 2476808 h 2476808"/>
                <a:gd name="connsiteX1-53" fmla="*/ 806400 w 1549438"/>
                <a:gd name="connsiteY1-54" fmla="*/ 288008 h 2476808"/>
                <a:gd name="connsiteX2-55" fmla="*/ 1489150 w 1549438"/>
                <a:gd name="connsiteY2-56" fmla="*/ 748758 h 2476808"/>
                <a:gd name="connsiteX3-57" fmla="*/ 816150 w 1549438"/>
                <a:gd name="connsiteY3-58" fmla="*/ 477646 h 2476808"/>
                <a:gd name="connsiteX4-59" fmla="*/ 1287825 w 1549438"/>
                <a:gd name="connsiteY4-60" fmla="*/ 2438033 h 2476808"/>
                <a:gd name="connsiteX0-61" fmla="*/ 0 w 1549438"/>
                <a:gd name="connsiteY0-62" fmla="*/ 2476808 h 2476808"/>
                <a:gd name="connsiteX1-63" fmla="*/ 806400 w 1549438"/>
                <a:gd name="connsiteY1-64" fmla="*/ 288008 h 2476808"/>
                <a:gd name="connsiteX2-65" fmla="*/ 1489150 w 1549438"/>
                <a:gd name="connsiteY2-66" fmla="*/ 748758 h 2476808"/>
                <a:gd name="connsiteX3-67" fmla="*/ 816150 w 1549438"/>
                <a:gd name="connsiteY3-68" fmla="*/ 477646 h 2476808"/>
                <a:gd name="connsiteX4-69" fmla="*/ 1164000 w 1549438"/>
                <a:gd name="connsiteY4-70" fmla="*/ 1947496 h 2476808"/>
                <a:gd name="connsiteX0-71" fmla="*/ 0 w 1427995"/>
                <a:gd name="connsiteY0-72" fmla="*/ 1837839 h 1856215"/>
                <a:gd name="connsiteX1-73" fmla="*/ 684957 w 1427995"/>
                <a:gd name="connsiteY1-74" fmla="*/ 196727 h 1856215"/>
                <a:gd name="connsiteX2-75" fmla="*/ 1367707 w 1427995"/>
                <a:gd name="connsiteY2-76" fmla="*/ 657477 h 1856215"/>
                <a:gd name="connsiteX3-77" fmla="*/ 694707 w 1427995"/>
                <a:gd name="connsiteY3-78" fmla="*/ 386365 h 1856215"/>
                <a:gd name="connsiteX4-79" fmla="*/ 1042557 w 1427995"/>
                <a:gd name="connsiteY4-80" fmla="*/ 1856215 h 1856215"/>
                <a:gd name="connsiteX0-81" fmla="*/ 0 w 1427995"/>
                <a:gd name="connsiteY0-82" fmla="*/ 1837839 h 1856215"/>
                <a:gd name="connsiteX1-83" fmla="*/ 684957 w 1427995"/>
                <a:gd name="connsiteY1-84" fmla="*/ 196727 h 1856215"/>
                <a:gd name="connsiteX2-85" fmla="*/ 1367707 w 1427995"/>
                <a:gd name="connsiteY2-86" fmla="*/ 657477 h 1856215"/>
                <a:gd name="connsiteX3-87" fmla="*/ 694707 w 1427995"/>
                <a:gd name="connsiteY3-88" fmla="*/ 386365 h 1856215"/>
                <a:gd name="connsiteX4-89" fmla="*/ 275482 w 1427995"/>
                <a:gd name="connsiteY4-90" fmla="*/ 1251477 h 1856215"/>
                <a:gd name="connsiteX5" fmla="*/ 1042557 w 1427995"/>
                <a:gd name="connsiteY5" fmla="*/ 1856215 h 1856215"/>
                <a:gd name="connsiteX0-91" fmla="*/ 0 w 1427995"/>
                <a:gd name="connsiteY0-92" fmla="*/ 1837839 h 1856215"/>
                <a:gd name="connsiteX1-93" fmla="*/ 684957 w 1427995"/>
                <a:gd name="connsiteY1-94" fmla="*/ 196727 h 1856215"/>
                <a:gd name="connsiteX2-95" fmla="*/ 1367707 w 1427995"/>
                <a:gd name="connsiteY2-96" fmla="*/ 657477 h 1856215"/>
                <a:gd name="connsiteX3-97" fmla="*/ 694707 w 1427995"/>
                <a:gd name="connsiteY3-98" fmla="*/ 386365 h 1856215"/>
                <a:gd name="connsiteX4-99" fmla="*/ 275482 w 1427995"/>
                <a:gd name="connsiteY4-100" fmla="*/ 1251477 h 1856215"/>
                <a:gd name="connsiteX5-101" fmla="*/ 897782 w 1427995"/>
                <a:gd name="connsiteY5-102" fmla="*/ 1386414 h 1856215"/>
                <a:gd name="connsiteX6" fmla="*/ 1042557 w 1427995"/>
                <a:gd name="connsiteY6" fmla="*/ 1856215 h 185621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01" y="connsiteY5-102"/>
                </a:cxn>
                <a:cxn ang="0">
                  <a:pos x="connsiteX6" y="connsiteY6"/>
                </a:cxn>
              </a:cxnLst>
              <a:rect l="l" t="t" r="r" b="b"/>
              <a:pathLst>
                <a:path w="1427995" h="1856215">
                  <a:moveTo>
                    <a:pt x="0" y="1837839"/>
                  </a:moveTo>
                  <a:cubicBezTo>
                    <a:pt x="72200" y="896439"/>
                    <a:pt x="457006" y="393454"/>
                    <a:pt x="684957" y="196727"/>
                  </a:cubicBezTo>
                  <a:cubicBezTo>
                    <a:pt x="912908" y="0"/>
                    <a:pt x="1427995" y="587771"/>
                    <a:pt x="1367707" y="657477"/>
                  </a:cubicBezTo>
                  <a:cubicBezTo>
                    <a:pt x="1307419" y="727183"/>
                    <a:pt x="876745" y="287365"/>
                    <a:pt x="694707" y="386365"/>
                  </a:cubicBezTo>
                  <a:cubicBezTo>
                    <a:pt x="512669" y="485365"/>
                    <a:pt x="241636" y="1084802"/>
                    <a:pt x="275482" y="1251477"/>
                  </a:cubicBezTo>
                  <a:cubicBezTo>
                    <a:pt x="309328" y="1418152"/>
                    <a:pt x="769936" y="1285624"/>
                    <a:pt x="897782" y="1386414"/>
                  </a:cubicBezTo>
                  <a:cubicBezTo>
                    <a:pt x="1025628" y="1487204"/>
                    <a:pt x="979799" y="1813634"/>
                    <a:pt x="1042557" y="1856215"/>
                  </a:cubicBezTo>
                </a:path>
              </a:pathLst>
            </a:custGeom>
            <a:ln w="12700">
              <a:solidFill>
                <a:srgbClr val="FF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01" name="任意多边形 100"/>
            <p:cNvSpPr/>
            <p:nvPr/>
          </p:nvSpPr>
          <p:spPr bwMode="auto">
            <a:xfrm>
              <a:off x="4988275" y="2123414"/>
              <a:ext cx="3133381" cy="1883437"/>
            </a:xfrm>
            <a:custGeom>
              <a:avLst/>
              <a:gdLst>
                <a:gd name="connsiteX0" fmla="*/ 787400 w 2033058"/>
                <a:gd name="connsiteY0" fmla="*/ 2384425 h 2384425"/>
                <a:gd name="connsiteX1" fmla="*/ 158750 w 2033058"/>
                <a:gd name="connsiteY1" fmla="*/ 333375 h 2384425"/>
                <a:gd name="connsiteX2" fmla="*/ 1739900 w 2033058"/>
                <a:gd name="connsiteY2" fmla="*/ 384175 h 2384425"/>
                <a:gd name="connsiteX3" fmla="*/ 1917700 w 2033058"/>
                <a:gd name="connsiteY3" fmla="*/ 2149475 h 2384425"/>
                <a:gd name="connsiteX0-1" fmla="*/ 559509 w 2078636"/>
                <a:gd name="connsiteY0-2" fmla="*/ 2401093 h 2401093"/>
                <a:gd name="connsiteX1-3" fmla="*/ 204328 w 2078636"/>
                <a:gd name="connsiteY1-4" fmla="*/ 335756 h 2401093"/>
                <a:gd name="connsiteX2-5" fmla="*/ 1785478 w 2078636"/>
                <a:gd name="connsiteY2-6" fmla="*/ 386556 h 2401093"/>
                <a:gd name="connsiteX3-7" fmla="*/ 1963278 w 2078636"/>
                <a:gd name="connsiteY3-8" fmla="*/ 2151856 h 2401093"/>
                <a:gd name="connsiteX0-9" fmla="*/ 559509 w 2078636"/>
                <a:gd name="connsiteY0-10" fmla="*/ 2401093 h 2401093"/>
                <a:gd name="connsiteX1-11" fmla="*/ 204328 w 2078636"/>
                <a:gd name="connsiteY1-12" fmla="*/ 335756 h 2401093"/>
                <a:gd name="connsiteX2-13" fmla="*/ 1785478 w 2078636"/>
                <a:gd name="connsiteY2-14" fmla="*/ 386556 h 2401093"/>
                <a:gd name="connsiteX3-15" fmla="*/ 1963278 w 2078636"/>
                <a:gd name="connsiteY3-16" fmla="*/ 2151856 h 2401093"/>
                <a:gd name="connsiteX0-17" fmla="*/ 529676 w 2048803"/>
                <a:gd name="connsiteY0-18" fmla="*/ 2317220 h 2317220"/>
                <a:gd name="connsiteX1-19" fmla="*/ 174495 w 2048803"/>
                <a:gd name="connsiteY1-20" fmla="*/ 251883 h 2317220"/>
                <a:gd name="connsiteX2-21" fmla="*/ 1755645 w 2048803"/>
                <a:gd name="connsiteY2-22" fmla="*/ 302683 h 2317220"/>
                <a:gd name="connsiteX3-23" fmla="*/ 1933445 w 2048803"/>
                <a:gd name="connsiteY3-24" fmla="*/ 2067983 h 2317220"/>
                <a:gd name="connsiteX0-25" fmla="*/ 529676 w 1991124"/>
                <a:gd name="connsiteY0-26" fmla="*/ 2150532 h 2150532"/>
                <a:gd name="connsiteX1-27" fmla="*/ 174495 w 1991124"/>
                <a:gd name="connsiteY1-28" fmla="*/ 85195 h 2150532"/>
                <a:gd name="connsiteX2-29" fmla="*/ 1755645 w 1991124"/>
                <a:gd name="connsiteY2-30" fmla="*/ 135995 h 2150532"/>
                <a:gd name="connsiteX3-31" fmla="*/ 1933445 w 1991124"/>
                <a:gd name="connsiteY3-32" fmla="*/ 1901295 h 2150532"/>
                <a:gd name="connsiteX0-33" fmla="*/ 476640 w 1938088"/>
                <a:gd name="connsiteY0-34" fmla="*/ 2177256 h 2177256"/>
                <a:gd name="connsiteX1-35" fmla="*/ 121459 w 1938088"/>
                <a:gd name="connsiteY1-36" fmla="*/ 111919 h 2177256"/>
                <a:gd name="connsiteX2-37" fmla="*/ 1702609 w 1938088"/>
                <a:gd name="connsiteY2-38" fmla="*/ 162719 h 2177256"/>
                <a:gd name="connsiteX3-39" fmla="*/ 1880409 w 1938088"/>
                <a:gd name="connsiteY3-40" fmla="*/ 1928019 h 2177256"/>
                <a:gd name="connsiteX0-41" fmla="*/ 446255 w 2043608"/>
                <a:gd name="connsiteY0-42" fmla="*/ 2434431 h 2434431"/>
                <a:gd name="connsiteX1-43" fmla="*/ 226979 w 2043608"/>
                <a:gd name="connsiteY1-44" fmla="*/ 340519 h 2434431"/>
                <a:gd name="connsiteX2-45" fmla="*/ 1808129 w 2043608"/>
                <a:gd name="connsiteY2-46" fmla="*/ 391319 h 2434431"/>
                <a:gd name="connsiteX3-47" fmla="*/ 1985929 w 2043608"/>
                <a:gd name="connsiteY3-48" fmla="*/ 2156619 h 2434431"/>
                <a:gd name="connsiteX0-49" fmla="*/ 462829 w 2120623"/>
                <a:gd name="connsiteY0-50" fmla="*/ 2443956 h 2443956"/>
                <a:gd name="connsiteX1-51" fmla="*/ 226979 w 2120623"/>
                <a:gd name="connsiteY1-52" fmla="*/ 340519 h 2443956"/>
                <a:gd name="connsiteX2-53" fmla="*/ 1824703 w 2120623"/>
                <a:gd name="connsiteY2-54" fmla="*/ 400844 h 2443956"/>
                <a:gd name="connsiteX3-55" fmla="*/ 2002503 w 2120623"/>
                <a:gd name="connsiteY3-56" fmla="*/ 2166144 h 2443956"/>
                <a:gd name="connsiteX0-57" fmla="*/ 370015 w 2027809"/>
                <a:gd name="connsiteY0-58" fmla="*/ 2347383 h 2347383"/>
                <a:gd name="connsiteX1-59" fmla="*/ 134165 w 2027809"/>
                <a:gd name="connsiteY1-60" fmla="*/ 243946 h 2347383"/>
                <a:gd name="connsiteX2-61" fmla="*/ 1731889 w 2027809"/>
                <a:gd name="connsiteY2-62" fmla="*/ 304271 h 2347383"/>
                <a:gd name="connsiteX3-63" fmla="*/ 1909689 w 2027809"/>
                <a:gd name="connsiteY3-64" fmla="*/ 2069571 h 2347383"/>
                <a:gd name="connsiteX0-65" fmla="*/ 469459 w 2167031"/>
                <a:gd name="connsiteY0-66" fmla="*/ 2402681 h 2402681"/>
                <a:gd name="connsiteX1-67" fmla="*/ 233609 w 2167031"/>
                <a:gd name="connsiteY1-68" fmla="*/ 299244 h 2402681"/>
                <a:gd name="connsiteX2-69" fmla="*/ 1871111 w 2167031"/>
                <a:gd name="connsiteY2-70" fmla="*/ 607219 h 2402681"/>
                <a:gd name="connsiteX3-71" fmla="*/ 2009133 w 2167031"/>
                <a:gd name="connsiteY3-72" fmla="*/ 2124869 h 2402681"/>
                <a:gd name="connsiteX0-73" fmla="*/ 456200 w 2151563"/>
                <a:gd name="connsiteY0-74" fmla="*/ 2207418 h 2207418"/>
                <a:gd name="connsiteX1-75" fmla="*/ 233609 w 2151563"/>
                <a:gd name="connsiteY1-76" fmla="*/ 299244 h 2207418"/>
                <a:gd name="connsiteX2-77" fmla="*/ 1857852 w 2151563"/>
                <a:gd name="connsiteY2-78" fmla="*/ 411956 h 2207418"/>
                <a:gd name="connsiteX3-79" fmla="*/ 1995874 w 2151563"/>
                <a:gd name="connsiteY3-80" fmla="*/ 1929606 h 2207418"/>
                <a:gd name="connsiteX0-81" fmla="*/ 379961 w 2075324"/>
                <a:gd name="connsiteY0-82" fmla="*/ 2067189 h 2067189"/>
                <a:gd name="connsiteX1-83" fmla="*/ 157370 w 2075324"/>
                <a:gd name="connsiteY1-84" fmla="*/ 159015 h 2067189"/>
                <a:gd name="connsiteX2-85" fmla="*/ 1781613 w 2075324"/>
                <a:gd name="connsiteY2-86" fmla="*/ 271727 h 2067189"/>
                <a:gd name="connsiteX3-87" fmla="*/ 1919635 w 2075324"/>
                <a:gd name="connsiteY3-88" fmla="*/ 1789377 h 2067189"/>
                <a:gd name="connsiteX0-89" fmla="*/ 429683 w 2133333"/>
                <a:gd name="connsiteY0-90" fmla="*/ 2071157 h 2071157"/>
                <a:gd name="connsiteX1-91" fmla="*/ 157370 w 2133333"/>
                <a:gd name="connsiteY1-92" fmla="*/ 139171 h 2071157"/>
                <a:gd name="connsiteX2-93" fmla="*/ 1831335 w 2133333"/>
                <a:gd name="connsiteY2-94" fmla="*/ 275695 h 2071157"/>
                <a:gd name="connsiteX3-95" fmla="*/ 1969357 w 2133333"/>
                <a:gd name="connsiteY3-96" fmla="*/ 1793345 h 2071157"/>
                <a:gd name="connsiteX0-97" fmla="*/ 429683 w 2027036"/>
                <a:gd name="connsiteY0-98" fmla="*/ 2064542 h 2064542"/>
                <a:gd name="connsiteX1-99" fmla="*/ 157370 w 2027036"/>
                <a:gd name="connsiteY1-100" fmla="*/ 132556 h 2064542"/>
                <a:gd name="connsiteX2-101" fmla="*/ 1831335 w 2027036"/>
                <a:gd name="connsiteY2-102" fmla="*/ 269080 h 2064542"/>
                <a:gd name="connsiteX3-103" fmla="*/ 1969357 w 2027036"/>
                <a:gd name="connsiteY3-104" fmla="*/ 1786730 h 2064542"/>
                <a:gd name="connsiteX0-105" fmla="*/ 379962 w 1977315"/>
                <a:gd name="connsiteY0-106" fmla="*/ 2083592 h 2083592"/>
                <a:gd name="connsiteX1-107" fmla="*/ 107649 w 1977315"/>
                <a:gd name="connsiteY1-108" fmla="*/ 151606 h 2083592"/>
                <a:gd name="connsiteX2-109" fmla="*/ 1781614 w 1977315"/>
                <a:gd name="connsiteY2-110" fmla="*/ 288130 h 2083592"/>
                <a:gd name="connsiteX3-111" fmla="*/ 1919636 w 1977315"/>
                <a:gd name="connsiteY3-112" fmla="*/ 1805780 h 2083592"/>
                <a:gd name="connsiteX0-113" fmla="*/ 506474 w 2103827"/>
                <a:gd name="connsiteY0-114" fmla="*/ 2272505 h 2272505"/>
                <a:gd name="connsiteX1-115" fmla="*/ 234161 w 2103827"/>
                <a:gd name="connsiteY1-116" fmla="*/ 340519 h 2272505"/>
                <a:gd name="connsiteX2-117" fmla="*/ 1911441 w 2103827"/>
                <a:gd name="connsiteY2-118" fmla="*/ 229393 h 2272505"/>
                <a:gd name="connsiteX3-119" fmla="*/ 2046148 w 2103827"/>
                <a:gd name="connsiteY3-120" fmla="*/ 1994693 h 2272505"/>
                <a:gd name="connsiteX0-121" fmla="*/ 506474 w 2103827"/>
                <a:gd name="connsiteY0-122" fmla="*/ 2272505 h 2272505"/>
                <a:gd name="connsiteX1-123" fmla="*/ 234161 w 2103827"/>
                <a:gd name="connsiteY1-124" fmla="*/ 340519 h 2272505"/>
                <a:gd name="connsiteX2-125" fmla="*/ 1911441 w 2103827"/>
                <a:gd name="connsiteY2-126" fmla="*/ 229393 h 2272505"/>
                <a:gd name="connsiteX3-127" fmla="*/ 2046148 w 2103827"/>
                <a:gd name="connsiteY3-128" fmla="*/ 1994693 h 2272505"/>
                <a:gd name="connsiteX0-129" fmla="*/ 506474 w 2103827"/>
                <a:gd name="connsiteY0-130" fmla="*/ 2272505 h 2272505"/>
                <a:gd name="connsiteX1-131" fmla="*/ 234161 w 2103827"/>
                <a:gd name="connsiteY1-132" fmla="*/ 340519 h 2272505"/>
                <a:gd name="connsiteX2-133" fmla="*/ 1911441 w 2103827"/>
                <a:gd name="connsiteY2-134" fmla="*/ 229393 h 2272505"/>
                <a:gd name="connsiteX3-135" fmla="*/ 2046148 w 2103827"/>
                <a:gd name="connsiteY3-136" fmla="*/ 1994693 h 2272505"/>
                <a:gd name="connsiteX0-137" fmla="*/ 426920 w 2024273"/>
                <a:gd name="connsiteY0-138" fmla="*/ 2253455 h 2253455"/>
                <a:gd name="connsiteX1-139" fmla="*/ 154607 w 2024273"/>
                <a:gd name="connsiteY1-140" fmla="*/ 321469 h 2253455"/>
                <a:gd name="connsiteX2-141" fmla="*/ 1831887 w 2024273"/>
                <a:gd name="connsiteY2-142" fmla="*/ 210343 h 2253455"/>
                <a:gd name="connsiteX3-143" fmla="*/ 1966594 w 2024273"/>
                <a:gd name="connsiteY3-144" fmla="*/ 1975643 h 2253455"/>
                <a:gd name="connsiteX0-145" fmla="*/ 426920 w 2024273"/>
                <a:gd name="connsiteY0-146" fmla="*/ 2253455 h 2253455"/>
                <a:gd name="connsiteX1-147" fmla="*/ 154607 w 2024273"/>
                <a:gd name="connsiteY1-148" fmla="*/ 321469 h 2253455"/>
                <a:gd name="connsiteX2-149" fmla="*/ 1831887 w 2024273"/>
                <a:gd name="connsiteY2-150" fmla="*/ 210343 h 2253455"/>
                <a:gd name="connsiteX3-151" fmla="*/ 1966594 w 2024273"/>
                <a:gd name="connsiteY3-152" fmla="*/ 1975643 h 2253455"/>
                <a:gd name="connsiteX0-153" fmla="*/ 426920 w 2024273"/>
                <a:gd name="connsiteY0-154" fmla="*/ 2253455 h 2253455"/>
                <a:gd name="connsiteX1-155" fmla="*/ 154607 w 2024273"/>
                <a:gd name="connsiteY1-156" fmla="*/ 321469 h 2253455"/>
                <a:gd name="connsiteX2-157" fmla="*/ 1831887 w 2024273"/>
                <a:gd name="connsiteY2-158" fmla="*/ 210343 h 2253455"/>
                <a:gd name="connsiteX3-159" fmla="*/ 1966594 w 2024273"/>
                <a:gd name="connsiteY3-160" fmla="*/ 1975643 h 2253455"/>
                <a:gd name="connsiteX0-161" fmla="*/ 505369 w 2102722"/>
                <a:gd name="connsiteY0-162" fmla="*/ 2260598 h 2260598"/>
                <a:gd name="connsiteX1-163" fmla="*/ 233056 w 2102722"/>
                <a:gd name="connsiteY1-164" fmla="*/ 328612 h 2260598"/>
                <a:gd name="connsiteX2-165" fmla="*/ 1903706 w 2102722"/>
                <a:gd name="connsiteY2-166" fmla="*/ 288923 h 2260598"/>
                <a:gd name="connsiteX3-167" fmla="*/ 2045043 w 2102722"/>
                <a:gd name="connsiteY3-168" fmla="*/ 1982786 h 2260598"/>
                <a:gd name="connsiteX0-169" fmla="*/ 439073 w 2128358"/>
                <a:gd name="connsiteY0-170" fmla="*/ 2293935 h 2293935"/>
                <a:gd name="connsiteX1-171" fmla="*/ 233056 w 2128358"/>
                <a:gd name="connsiteY1-172" fmla="*/ 328612 h 2293935"/>
                <a:gd name="connsiteX2-173" fmla="*/ 1837410 w 2128358"/>
                <a:gd name="connsiteY2-174" fmla="*/ 322260 h 2293935"/>
                <a:gd name="connsiteX3-175" fmla="*/ 1978747 w 2128358"/>
                <a:gd name="connsiteY3-176" fmla="*/ 2016123 h 2293935"/>
                <a:gd name="connsiteX0-177" fmla="*/ 372778 w 2062063"/>
                <a:gd name="connsiteY0-178" fmla="*/ 2252927 h 2252927"/>
                <a:gd name="connsiteX1-179" fmla="*/ 166761 w 2062063"/>
                <a:gd name="connsiteY1-180" fmla="*/ 287604 h 2252927"/>
                <a:gd name="connsiteX2-181" fmla="*/ 1771115 w 2062063"/>
                <a:gd name="connsiteY2-182" fmla="*/ 281252 h 2252927"/>
                <a:gd name="connsiteX3-183" fmla="*/ 1912452 w 2062063"/>
                <a:gd name="connsiteY3-184" fmla="*/ 1975115 h 2252927"/>
                <a:gd name="connsiteX0-185" fmla="*/ 425814 w 2123939"/>
                <a:gd name="connsiteY0-186" fmla="*/ 2247370 h 2247370"/>
                <a:gd name="connsiteX1-187" fmla="*/ 166761 w 2123939"/>
                <a:gd name="connsiteY1-188" fmla="*/ 315385 h 2247370"/>
                <a:gd name="connsiteX2-189" fmla="*/ 1824151 w 2123939"/>
                <a:gd name="connsiteY2-190" fmla="*/ 275695 h 2247370"/>
                <a:gd name="connsiteX3-191" fmla="*/ 1965488 w 2123939"/>
                <a:gd name="connsiteY3-192" fmla="*/ 1969558 h 2247370"/>
                <a:gd name="connsiteX0-193" fmla="*/ 423051 w 2204046"/>
                <a:gd name="connsiteY0-194" fmla="*/ 1771120 h 1969558"/>
                <a:gd name="connsiteX1-195" fmla="*/ 246868 w 2204046"/>
                <a:gd name="connsiteY1-196" fmla="*/ 315385 h 1969558"/>
                <a:gd name="connsiteX2-197" fmla="*/ 1904258 w 2204046"/>
                <a:gd name="connsiteY2-198" fmla="*/ 275695 h 1969558"/>
                <a:gd name="connsiteX3-199" fmla="*/ 2045595 w 2204046"/>
                <a:gd name="connsiteY3-200" fmla="*/ 1969558 h 1969558"/>
                <a:gd name="connsiteX0-201" fmla="*/ 423051 w 2204046"/>
                <a:gd name="connsiteY0-202" fmla="*/ 1771120 h 1969558"/>
                <a:gd name="connsiteX1-203" fmla="*/ 246868 w 2204046"/>
                <a:gd name="connsiteY1-204" fmla="*/ 315385 h 1969558"/>
                <a:gd name="connsiteX2-205" fmla="*/ 1904258 w 2204046"/>
                <a:gd name="connsiteY2-206" fmla="*/ 275695 h 1969558"/>
                <a:gd name="connsiteX3-207" fmla="*/ 2045595 w 2204046"/>
                <a:gd name="connsiteY3-208" fmla="*/ 1969558 h 1969558"/>
                <a:gd name="connsiteX0-209" fmla="*/ 423051 w 2204046"/>
                <a:gd name="connsiteY0-210" fmla="*/ 1771120 h 1969558"/>
                <a:gd name="connsiteX1-211" fmla="*/ 246868 w 2204046"/>
                <a:gd name="connsiteY1-212" fmla="*/ 315385 h 1969558"/>
                <a:gd name="connsiteX2-213" fmla="*/ 1904258 w 2204046"/>
                <a:gd name="connsiteY2-214" fmla="*/ 275695 h 1969558"/>
                <a:gd name="connsiteX3-215" fmla="*/ 2045595 w 2204046"/>
                <a:gd name="connsiteY3-216" fmla="*/ 1969558 h 1969558"/>
                <a:gd name="connsiteX0-217" fmla="*/ 423051 w 2204046"/>
                <a:gd name="connsiteY0-218" fmla="*/ 1771120 h 1969558"/>
                <a:gd name="connsiteX1-219" fmla="*/ 246868 w 2204046"/>
                <a:gd name="connsiteY1-220" fmla="*/ 315385 h 1969558"/>
                <a:gd name="connsiteX2-221" fmla="*/ 1904258 w 2204046"/>
                <a:gd name="connsiteY2-222" fmla="*/ 275695 h 1969558"/>
                <a:gd name="connsiteX3-223" fmla="*/ 2045595 w 2204046"/>
                <a:gd name="connsiteY3-224" fmla="*/ 1969558 h 1969558"/>
                <a:gd name="connsiteX0-225" fmla="*/ 366700 w 2147695"/>
                <a:gd name="connsiteY0-226" fmla="*/ 1771120 h 1969558"/>
                <a:gd name="connsiteX1-227" fmla="*/ 190517 w 2147695"/>
                <a:gd name="connsiteY1-228" fmla="*/ 315385 h 1969558"/>
                <a:gd name="connsiteX2-229" fmla="*/ 1847907 w 2147695"/>
                <a:gd name="connsiteY2-230" fmla="*/ 275695 h 1969558"/>
                <a:gd name="connsiteX3-231" fmla="*/ 1989244 w 2147695"/>
                <a:gd name="connsiteY3-232" fmla="*/ 1969558 h 1969558"/>
                <a:gd name="connsiteX0-233" fmla="*/ 366700 w 2147695"/>
                <a:gd name="connsiteY0-234" fmla="*/ 1785934 h 1984372"/>
                <a:gd name="connsiteX1-235" fmla="*/ 190517 w 2147695"/>
                <a:gd name="connsiteY1-236" fmla="*/ 330199 h 1984372"/>
                <a:gd name="connsiteX2-237" fmla="*/ 1847907 w 2147695"/>
                <a:gd name="connsiteY2-238" fmla="*/ 290509 h 1984372"/>
                <a:gd name="connsiteX3-239" fmla="*/ 1989244 w 2147695"/>
                <a:gd name="connsiteY3-240" fmla="*/ 1984372 h 1984372"/>
                <a:gd name="connsiteX0-241" fmla="*/ 320293 w 2101288"/>
                <a:gd name="connsiteY0-242" fmla="*/ 1771120 h 1969558"/>
                <a:gd name="connsiteX1-243" fmla="*/ 144110 w 2101288"/>
                <a:gd name="connsiteY1-244" fmla="*/ 315385 h 1969558"/>
                <a:gd name="connsiteX2-245" fmla="*/ 1801500 w 2101288"/>
                <a:gd name="connsiteY2-246" fmla="*/ 275695 h 1969558"/>
                <a:gd name="connsiteX3-247" fmla="*/ 1942837 w 2101288"/>
                <a:gd name="connsiteY3-248" fmla="*/ 1969558 h 1969558"/>
                <a:gd name="connsiteX0-249" fmla="*/ 326923 w 2107918"/>
                <a:gd name="connsiteY0-250" fmla="*/ 1790696 h 1989134"/>
                <a:gd name="connsiteX1-251" fmla="*/ 150740 w 2107918"/>
                <a:gd name="connsiteY1-252" fmla="*/ 334961 h 1989134"/>
                <a:gd name="connsiteX2-253" fmla="*/ 1808130 w 2107918"/>
                <a:gd name="connsiteY2-254" fmla="*/ 295271 h 1989134"/>
                <a:gd name="connsiteX3-255" fmla="*/ 1949467 w 2107918"/>
                <a:gd name="connsiteY3-256" fmla="*/ 1989134 h 1989134"/>
                <a:gd name="connsiteX0-257" fmla="*/ 326923 w 2109575"/>
                <a:gd name="connsiteY0-258" fmla="*/ 1790696 h 1893884"/>
                <a:gd name="connsiteX1-259" fmla="*/ 150740 w 2109575"/>
                <a:gd name="connsiteY1-260" fmla="*/ 334961 h 1893884"/>
                <a:gd name="connsiteX2-261" fmla="*/ 1808130 w 2109575"/>
                <a:gd name="connsiteY2-262" fmla="*/ 295271 h 1893884"/>
                <a:gd name="connsiteX3-263" fmla="*/ 1959411 w 2109575"/>
                <a:gd name="connsiteY3-264" fmla="*/ 1893884 h 1893884"/>
                <a:gd name="connsiteX0-265" fmla="*/ 326923 w 2109575"/>
                <a:gd name="connsiteY0-266" fmla="*/ 1790696 h 1893884"/>
                <a:gd name="connsiteX1-267" fmla="*/ 150740 w 2109575"/>
                <a:gd name="connsiteY1-268" fmla="*/ 334961 h 1893884"/>
                <a:gd name="connsiteX2-269" fmla="*/ 1808130 w 2109575"/>
                <a:gd name="connsiteY2-270" fmla="*/ 295271 h 1893884"/>
                <a:gd name="connsiteX3-271" fmla="*/ 1959411 w 2109575"/>
                <a:gd name="connsiteY3-272" fmla="*/ 1893884 h 1893884"/>
                <a:gd name="connsiteX0-273" fmla="*/ 400952 w 2051013"/>
                <a:gd name="connsiteY0-274" fmla="*/ 1764770 h 1867958"/>
                <a:gd name="connsiteX1-275" fmla="*/ 224769 w 2051013"/>
                <a:gd name="connsiteY1-276" fmla="*/ 309035 h 1867958"/>
                <a:gd name="connsiteX2-277" fmla="*/ 1749568 w 2051013"/>
                <a:gd name="connsiteY2-278" fmla="*/ 259820 h 1867958"/>
                <a:gd name="connsiteX3-279" fmla="*/ 2033440 w 2051013"/>
                <a:gd name="connsiteY3-280" fmla="*/ 1867958 h 1867958"/>
                <a:gd name="connsiteX0-281" fmla="*/ 384378 w 2031677"/>
                <a:gd name="connsiteY0-282" fmla="*/ 1773899 h 1877087"/>
                <a:gd name="connsiteX1-283" fmla="*/ 224769 w 2031677"/>
                <a:gd name="connsiteY1-284" fmla="*/ 263395 h 1877087"/>
                <a:gd name="connsiteX2-285" fmla="*/ 1732994 w 2031677"/>
                <a:gd name="connsiteY2-286" fmla="*/ 268949 h 1877087"/>
                <a:gd name="connsiteX3-287" fmla="*/ 2016866 w 2031677"/>
                <a:gd name="connsiteY3-288" fmla="*/ 1877087 h 1877087"/>
                <a:gd name="connsiteX0-289" fmla="*/ 560425 w 2207724"/>
                <a:gd name="connsiteY0-290" fmla="*/ 1773899 h 1877087"/>
                <a:gd name="connsiteX1-291" fmla="*/ 26602 w 2207724"/>
                <a:gd name="connsiteY1-292" fmla="*/ 1172236 h 1877087"/>
                <a:gd name="connsiteX2-293" fmla="*/ 400816 w 2207724"/>
                <a:gd name="connsiteY2-294" fmla="*/ 263395 h 1877087"/>
                <a:gd name="connsiteX3-295" fmla="*/ 1909041 w 2207724"/>
                <a:gd name="connsiteY3-296" fmla="*/ 268949 h 1877087"/>
                <a:gd name="connsiteX4" fmla="*/ 2192913 w 2207724"/>
                <a:gd name="connsiteY4" fmla="*/ 1877087 h 1877087"/>
                <a:gd name="connsiteX0-297" fmla="*/ 538486 w 2185785"/>
                <a:gd name="connsiteY0-298" fmla="*/ 1773899 h 1877087"/>
                <a:gd name="connsiteX1-299" fmla="*/ 406855 w 2185785"/>
                <a:gd name="connsiteY1-300" fmla="*/ 1261136 h 1877087"/>
                <a:gd name="connsiteX2-301" fmla="*/ 4663 w 2185785"/>
                <a:gd name="connsiteY2-302" fmla="*/ 1172236 h 1877087"/>
                <a:gd name="connsiteX3-303" fmla="*/ 378877 w 2185785"/>
                <a:gd name="connsiteY3-304" fmla="*/ 263395 h 1877087"/>
                <a:gd name="connsiteX4-305" fmla="*/ 1887102 w 2185785"/>
                <a:gd name="connsiteY4-306" fmla="*/ 268949 h 1877087"/>
                <a:gd name="connsiteX5" fmla="*/ 2170974 w 2185785"/>
                <a:gd name="connsiteY5" fmla="*/ 1877087 h 1877087"/>
                <a:gd name="connsiteX0-307" fmla="*/ 542905 w 2190204"/>
                <a:gd name="connsiteY0-308" fmla="*/ 1773899 h 1877087"/>
                <a:gd name="connsiteX1-309" fmla="*/ 411274 w 2190204"/>
                <a:gd name="connsiteY1-310" fmla="*/ 1261136 h 1877087"/>
                <a:gd name="connsiteX2-311" fmla="*/ 4663 w 2190204"/>
                <a:gd name="connsiteY2-312" fmla="*/ 1127786 h 1877087"/>
                <a:gd name="connsiteX3-313" fmla="*/ 383296 w 2190204"/>
                <a:gd name="connsiteY3-314" fmla="*/ 263395 h 1877087"/>
                <a:gd name="connsiteX4-315" fmla="*/ 1891521 w 2190204"/>
                <a:gd name="connsiteY4-316" fmla="*/ 268949 h 1877087"/>
                <a:gd name="connsiteX5-317" fmla="*/ 2175393 w 2190204"/>
                <a:gd name="connsiteY5-318" fmla="*/ 1877087 h 1877087"/>
                <a:gd name="connsiteX0-319" fmla="*/ 544628 w 2180877"/>
                <a:gd name="connsiteY0-320" fmla="*/ 1780249 h 1883437"/>
                <a:gd name="connsiteX1-321" fmla="*/ 412997 w 2180877"/>
                <a:gd name="connsiteY1-322" fmla="*/ 1267486 h 1883437"/>
                <a:gd name="connsiteX2-323" fmla="*/ 6386 w 2180877"/>
                <a:gd name="connsiteY2-324" fmla="*/ 1134136 h 1883437"/>
                <a:gd name="connsiteX3-325" fmla="*/ 451315 w 2180877"/>
                <a:gd name="connsiteY3-326" fmla="*/ 231645 h 1883437"/>
                <a:gd name="connsiteX4-327" fmla="*/ 1893244 w 2180877"/>
                <a:gd name="connsiteY4-328" fmla="*/ 275299 h 1883437"/>
                <a:gd name="connsiteX5-329" fmla="*/ 2177116 w 2180877"/>
                <a:gd name="connsiteY5-330" fmla="*/ 1883437 h 1883437"/>
              </a:gdLst>
              <a:ahLst/>
              <a:cxnLst>
                <a:cxn ang="0">
                  <a:pos x="connsiteX0-1" y="connsiteY0-2"/>
                </a:cxn>
                <a:cxn ang="0">
                  <a:pos x="connsiteX1-3" y="connsiteY1-4"/>
                </a:cxn>
                <a:cxn ang="0">
                  <a:pos x="connsiteX2-5" y="connsiteY2-6"/>
                </a:cxn>
                <a:cxn ang="0">
                  <a:pos x="connsiteX3-7" y="connsiteY3-8"/>
                </a:cxn>
                <a:cxn ang="0">
                  <a:pos x="connsiteX4-305" y="connsiteY4-306"/>
                </a:cxn>
                <a:cxn ang="0">
                  <a:pos x="connsiteX5-317" y="connsiteY5-318"/>
                </a:cxn>
              </a:cxnLst>
              <a:rect l="l" t="t" r="r" b="b"/>
              <a:pathLst>
                <a:path w="2180877" h="1883437">
                  <a:moveTo>
                    <a:pt x="544628" y="1780249"/>
                  </a:moveTo>
                  <a:cubicBezTo>
                    <a:pt x="494698" y="1732888"/>
                    <a:pt x="502704" y="1375172"/>
                    <a:pt x="412997" y="1267486"/>
                  </a:cubicBezTo>
                  <a:cubicBezTo>
                    <a:pt x="323290" y="1159801"/>
                    <a:pt x="0" y="1306776"/>
                    <a:pt x="6386" y="1134136"/>
                  </a:cubicBezTo>
                  <a:cubicBezTo>
                    <a:pt x="12772" y="961496"/>
                    <a:pt x="136839" y="374785"/>
                    <a:pt x="451315" y="231645"/>
                  </a:cubicBezTo>
                  <a:cubicBezTo>
                    <a:pt x="765791" y="88505"/>
                    <a:pt x="1605611" y="0"/>
                    <a:pt x="1893244" y="275299"/>
                  </a:cubicBezTo>
                  <a:cubicBezTo>
                    <a:pt x="2180877" y="550598"/>
                    <a:pt x="2175129" y="1175940"/>
                    <a:pt x="2177116" y="1883437"/>
                  </a:cubicBezTo>
                </a:path>
              </a:pathLst>
            </a:custGeom>
            <a:ln w="12700">
              <a:solidFill>
                <a:srgbClr val="FF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02" name="任意多边形 101"/>
            <p:cNvSpPr/>
            <p:nvPr/>
          </p:nvSpPr>
          <p:spPr bwMode="auto">
            <a:xfrm>
              <a:off x="5090757" y="2238375"/>
              <a:ext cx="2105381" cy="1781175"/>
            </a:xfrm>
            <a:custGeom>
              <a:avLst/>
              <a:gdLst>
                <a:gd name="connsiteX0" fmla="*/ 565149 w 1853405"/>
                <a:gd name="connsiteY0" fmla="*/ 2195512 h 2195512"/>
                <a:gd name="connsiteX1" fmla="*/ 169862 w 1853405"/>
                <a:gd name="connsiteY1" fmla="*/ 314325 h 2195512"/>
                <a:gd name="connsiteX2" fmla="*/ 1584324 w 1853405"/>
                <a:gd name="connsiteY2" fmla="*/ 309562 h 2195512"/>
                <a:gd name="connsiteX3" fmla="*/ 1784349 w 1853405"/>
                <a:gd name="connsiteY3" fmla="*/ 2119312 h 2195512"/>
                <a:gd name="connsiteX0-1" fmla="*/ 641349 w 1929605"/>
                <a:gd name="connsiteY0-2" fmla="*/ 2186781 h 2186781"/>
                <a:gd name="connsiteX1-3" fmla="*/ 246062 w 1929605"/>
                <a:gd name="connsiteY1-4" fmla="*/ 305594 h 2186781"/>
                <a:gd name="connsiteX2-5" fmla="*/ 1660524 w 1929605"/>
                <a:gd name="connsiteY2-6" fmla="*/ 300831 h 2186781"/>
                <a:gd name="connsiteX3-7" fmla="*/ 1860549 w 1929605"/>
                <a:gd name="connsiteY3-8" fmla="*/ 2110581 h 2186781"/>
                <a:gd name="connsiteX0-9" fmla="*/ 608012 w 1890712"/>
                <a:gd name="connsiteY0-10" fmla="*/ 2190750 h 2190750"/>
                <a:gd name="connsiteX1-11" fmla="*/ 246062 w 1890712"/>
                <a:gd name="connsiteY1-12" fmla="*/ 285750 h 2190750"/>
                <a:gd name="connsiteX2-13" fmla="*/ 1627187 w 1890712"/>
                <a:gd name="connsiteY2-14" fmla="*/ 304800 h 2190750"/>
                <a:gd name="connsiteX3-15" fmla="*/ 1827212 w 1890712"/>
                <a:gd name="connsiteY3-16" fmla="*/ 2114550 h 2190750"/>
                <a:gd name="connsiteX0-17" fmla="*/ 608012 w 1893887"/>
                <a:gd name="connsiteY0-18" fmla="*/ 2143125 h 2143125"/>
                <a:gd name="connsiteX1-19" fmla="*/ 246062 w 1893887"/>
                <a:gd name="connsiteY1-20" fmla="*/ 238125 h 2143125"/>
                <a:gd name="connsiteX2-21" fmla="*/ 1627187 w 1893887"/>
                <a:gd name="connsiteY2-22" fmla="*/ 257175 h 2143125"/>
                <a:gd name="connsiteX3-23" fmla="*/ 1846262 w 1893887"/>
                <a:gd name="connsiteY3-24" fmla="*/ 1781175 h 2143125"/>
                <a:gd name="connsiteX0-25" fmla="*/ 452437 w 1833562"/>
                <a:gd name="connsiteY0-26" fmla="*/ 1671637 h 1781175"/>
                <a:gd name="connsiteX1-27" fmla="*/ 185737 w 1833562"/>
                <a:gd name="connsiteY1-28" fmla="*/ 238125 h 1781175"/>
                <a:gd name="connsiteX2-29" fmla="*/ 1566862 w 1833562"/>
                <a:gd name="connsiteY2-30" fmla="*/ 257175 h 1781175"/>
                <a:gd name="connsiteX3-31" fmla="*/ 1785937 w 1833562"/>
                <a:gd name="connsiteY3-32" fmla="*/ 1781175 h 1781175"/>
                <a:gd name="connsiteX0-33" fmla="*/ 818826 w 2199951"/>
                <a:gd name="connsiteY0-34" fmla="*/ 1671637 h 1781175"/>
                <a:gd name="connsiteX1-35" fmla="*/ 44450 w 2199951"/>
                <a:gd name="connsiteY1-36" fmla="*/ 1006475 h 1781175"/>
                <a:gd name="connsiteX2-37" fmla="*/ 552126 w 2199951"/>
                <a:gd name="connsiteY2-38" fmla="*/ 238125 h 1781175"/>
                <a:gd name="connsiteX3-39" fmla="*/ 1933251 w 2199951"/>
                <a:gd name="connsiteY3-40" fmla="*/ 257175 h 1781175"/>
                <a:gd name="connsiteX4" fmla="*/ 2152326 w 2199951"/>
                <a:gd name="connsiteY4" fmla="*/ 1781175 h 1781175"/>
                <a:gd name="connsiteX0-41" fmla="*/ 786181 w 2167306"/>
                <a:gd name="connsiteY0-42" fmla="*/ 1671637 h 1781175"/>
                <a:gd name="connsiteX1-43" fmla="*/ 590309 w 2167306"/>
                <a:gd name="connsiteY1-44" fmla="*/ 1095375 h 1781175"/>
                <a:gd name="connsiteX2-45" fmla="*/ 11805 w 2167306"/>
                <a:gd name="connsiteY2-46" fmla="*/ 1006475 h 1781175"/>
                <a:gd name="connsiteX3-47" fmla="*/ 519481 w 2167306"/>
                <a:gd name="connsiteY3-48" fmla="*/ 238125 h 1781175"/>
                <a:gd name="connsiteX4-49" fmla="*/ 1900606 w 2167306"/>
                <a:gd name="connsiteY4-50" fmla="*/ 257175 h 1781175"/>
                <a:gd name="connsiteX5" fmla="*/ 2119681 w 2167306"/>
                <a:gd name="connsiteY5" fmla="*/ 1781175 h 1781175"/>
              </a:gdLst>
              <a:ahLst/>
              <a:cxnLst>
                <a:cxn ang="0">
                  <a:pos x="connsiteX0-1" y="connsiteY0-2"/>
                </a:cxn>
                <a:cxn ang="0">
                  <a:pos x="connsiteX1-3" y="connsiteY1-4"/>
                </a:cxn>
                <a:cxn ang="0">
                  <a:pos x="connsiteX2-5" y="connsiteY2-6"/>
                </a:cxn>
                <a:cxn ang="0">
                  <a:pos x="connsiteX3-7" y="connsiteY3-8"/>
                </a:cxn>
                <a:cxn ang="0">
                  <a:pos x="connsiteX4-49" y="connsiteY4-50"/>
                </a:cxn>
                <a:cxn ang="0">
                  <a:pos x="connsiteX5" y="connsiteY5"/>
                </a:cxn>
              </a:cxnLst>
              <a:rect l="l" t="t" r="r" b="b"/>
              <a:pathLst>
                <a:path w="2167306" h="1781175">
                  <a:moveTo>
                    <a:pt x="786181" y="1671637"/>
                  </a:moveTo>
                  <a:cubicBezTo>
                    <a:pt x="726299" y="1625335"/>
                    <a:pt x="719372" y="1206235"/>
                    <a:pt x="590309" y="1095375"/>
                  </a:cubicBezTo>
                  <a:cubicBezTo>
                    <a:pt x="461246" y="984515"/>
                    <a:pt x="23610" y="1149350"/>
                    <a:pt x="11805" y="1006475"/>
                  </a:cubicBezTo>
                  <a:cubicBezTo>
                    <a:pt x="0" y="863600"/>
                    <a:pt x="204681" y="363008"/>
                    <a:pt x="519481" y="238125"/>
                  </a:cubicBezTo>
                  <a:cubicBezTo>
                    <a:pt x="834281" y="113242"/>
                    <a:pt x="1633906" y="0"/>
                    <a:pt x="1900606" y="257175"/>
                  </a:cubicBezTo>
                  <a:cubicBezTo>
                    <a:pt x="2167306" y="514350"/>
                    <a:pt x="2154209" y="1026715"/>
                    <a:pt x="2119681" y="1781175"/>
                  </a:cubicBezTo>
                </a:path>
              </a:pathLst>
            </a:custGeom>
            <a:ln w="12700">
              <a:solidFill>
                <a:srgbClr val="FF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sp>
          <p:nvSpPr>
            <p:cNvPr id="103" name="TextBox 102"/>
            <p:cNvSpPr txBox="1"/>
            <p:nvPr/>
          </p:nvSpPr>
          <p:spPr>
            <a:xfrm>
              <a:off x="2858750" y="4400981"/>
              <a:ext cx="616128" cy="215465"/>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外包</a:t>
              </a:r>
              <a:endParaRPr lang="zh-CN" altLang="en-US" sz="1200" b="1" kern="0" dirty="0">
                <a:solidFill>
                  <a:sysClr val="windowText" lastClr="000000"/>
                </a:solidFill>
              </a:endParaRPr>
            </a:p>
          </p:txBody>
        </p:sp>
        <p:pic>
          <p:nvPicPr>
            <p:cNvPr id="104" name="Picture 725" descr="图片325"/>
            <p:cNvPicPr>
              <a:picLocks noChangeAspect="1" noChangeArrowheads="1"/>
            </p:cNvPicPr>
            <p:nvPr/>
          </p:nvPicPr>
          <p:blipFill>
            <a:blip r:embed="rId10" cstate="print"/>
            <a:srcRect/>
            <a:stretch>
              <a:fillRect/>
            </a:stretch>
          </p:blipFill>
          <p:spPr bwMode="auto">
            <a:xfrm>
              <a:off x="2904988" y="3918240"/>
              <a:ext cx="566837" cy="471805"/>
            </a:xfrm>
            <a:prstGeom prst="rect">
              <a:avLst/>
            </a:prstGeom>
            <a:noFill/>
          </p:spPr>
        </p:pic>
        <p:sp>
          <p:nvSpPr>
            <p:cNvPr id="107" name="乘号 106"/>
            <p:cNvSpPr/>
            <p:nvPr/>
          </p:nvSpPr>
          <p:spPr bwMode="auto">
            <a:xfrm>
              <a:off x="3133725" y="2670144"/>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sp>
          <p:nvSpPr>
            <p:cNvPr id="108" name="乘号 107"/>
            <p:cNvSpPr/>
            <p:nvPr/>
          </p:nvSpPr>
          <p:spPr bwMode="auto">
            <a:xfrm>
              <a:off x="4781550" y="3370232"/>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sp>
          <p:nvSpPr>
            <p:cNvPr id="109" name="乘号 108"/>
            <p:cNvSpPr/>
            <p:nvPr/>
          </p:nvSpPr>
          <p:spPr bwMode="auto">
            <a:xfrm>
              <a:off x="5845175" y="2574894"/>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sp>
          <p:nvSpPr>
            <p:cNvPr id="110" name="乘号 109"/>
            <p:cNvSpPr/>
            <p:nvPr/>
          </p:nvSpPr>
          <p:spPr bwMode="auto">
            <a:xfrm>
              <a:off x="6959589" y="2671896"/>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sp>
          <p:nvSpPr>
            <p:cNvPr id="111" name="乘号 110"/>
            <p:cNvSpPr/>
            <p:nvPr/>
          </p:nvSpPr>
          <p:spPr bwMode="auto">
            <a:xfrm>
              <a:off x="7855243" y="2690946"/>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pic>
          <p:nvPicPr>
            <p:cNvPr id="116" name="Picture 459" descr="图片238"/>
            <p:cNvPicPr>
              <a:picLocks noChangeAspect="1" noChangeArrowheads="1"/>
            </p:cNvPicPr>
            <p:nvPr/>
          </p:nvPicPr>
          <p:blipFill>
            <a:blip r:embed="rId4" cstate="print"/>
            <a:srcRect/>
            <a:stretch>
              <a:fillRect/>
            </a:stretch>
          </p:blipFill>
          <p:spPr bwMode="auto">
            <a:xfrm>
              <a:off x="3010046" y="3171199"/>
              <a:ext cx="358139" cy="377518"/>
            </a:xfrm>
            <a:prstGeom prst="rect">
              <a:avLst/>
            </a:prstGeom>
            <a:noFill/>
          </p:spPr>
        </p:pic>
        <p:sp>
          <p:nvSpPr>
            <p:cNvPr id="106" name="任意多边形 105"/>
            <p:cNvSpPr/>
            <p:nvPr/>
          </p:nvSpPr>
          <p:spPr bwMode="auto">
            <a:xfrm>
              <a:off x="3205807" y="2109816"/>
              <a:ext cx="1989142" cy="1778183"/>
            </a:xfrm>
            <a:custGeom>
              <a:avLst/>
              <a:gdLst>
                <a:gd name="connsiteX0" fmla="*/ 1461600 w 2155200"/>
                <a:gd name="connsiteY0" fmla="*/ 1898400 h 1920000"/>
                <a:gd name="connsiteX1" fmla="*/ 1958400 w 2155200"/>
                <a:gd name="connsiteY1" fmla="*/ 422400 h 1920000"/>
                <a:gd name="connsiteX2" fmla="*/ 280800 w 2155200"/>
                <a:gd name="connsiteY2" fmla="*/ 249600 h 1920000"/>
                <a:gd name="connsiteX3" fmla="*/ 273600 w 2155200"/>
                <a:gd name="connsiteY3" fmla="*/ 1920000 h 1920000"/>
                <a:gd name="connsiteX0-1" fmla="*/ 1324800 w 1990883"/>
                <a:gd name="connsiteY0-2" fmla="*/ 1911100 h 1932700"/>
                <a:gd name="connsiteX1-3" fmla="*/ 1821600 w 1990883"/>
                <a:gd name="connsiteY1-4" fmla="*/ 435100 h 1932700"/>
                <a:gd name="connsiteX2-5" fmla="*/ 309100 w 1990883"/>
                <a:gd name="connsiteY2-6" fmla="*/ 249600 h 1932700"/>
                <a:gd name="connsiteX3-7" fmla="*/ 136800 w 1990883"/>
                <a:gd name="connsiteY3-8" fmla="*/ 1932700 h 1932700"/>
                <a:gd name="connsiteX0-9" fmla="*/ 1324800 w 2035333"/>
                <a:gd name="connsiteY0-10" fmla="*/ 1920625 h 1942225"/>
                <a:gd name="connsiteX1-11" fmla="*/ 1866050 w 2035333"/>
                <a:gd name="connsiteY1-12" fmla="*/ 387475 h 1942225"/>
                <a:gd name="connsiteX2-13" fmla="*/ 309100 w 2035333"/>
                <a:gd name="connsiteY2-14" fmla="*/ 259125 h 1942225"/>
                <a:gd name="connsiteX3-15" fmla="*/ 136800 w 2035333"/>
                <a:gd name="connsiteY3-16" fmla="*/ 1942225 h 1942225"/>
                <a:gd name="connsiteX0-17" fmla="*/ 1324800 w 1866050"/>
                <a:gd name="connsiteY0-18" fmla="*/ 1920625 h 1942225"/>
                <a:gd name="connsiteX1-19" fmla="*/ 1866050 w 1866050"/>
                <a:gd name="connsiteY1-20" fmla="*/ 387475 h 1942225"/>
                <a:gd name="connsiteX2-21" fmla="*/ 309100 w 1866050"/>
                <a:gd name="connsiteY2-22" fmla="*/ 259125 h 1942225"/>
                <a:gd name="connsiteX3-23" fmla="*/ 136800 w 1866050"/>
                <a:gd name="connsiteY3-24" fmla="*/ 1942225 h 1942225"/>
                <a:gd name="connsiteX0-25" fmla="*/ 1324800 w 2128567"/>
                <a:gd name="connsiteY0-26" fmla="*/ 1920625 h 1942225"/>
                <a:gd name="connsiteX1-27" fmla="*/ 1866050 w 2128567"/>
                <a:gd name="connsiteY1-28" fmla="*/ 387475 h 1942225"/>
                <a:gd name="connsiteX2-29" fmla="*/ 309100 w 2128567"/>
                <a:gd name="connsiteY2-30" fmla="*/ 259125 h 1942225"/>
                <a:gd name="connsiteX3-31" fmla="*/ 136800 w 2128567"/>
                <a:gd name="connsiteY3-32" fmla="*/ 1942225 h 1942225"/>
                <a:gd name="connsiteX0-33" fmla="*/ 1324800 w 2077767"/>
                <a:gd name="connsiteY0-34" fmla="*/ 1896283 h 1917883"/>
                <a:gd name="connsiteX1-35" fmla="*/ 1815250 w 2077767"/>
                <a:gd name="connsiteY1-36" fmla="*/ 509183 h 1917883"/>
                <a:gd name="connsiteX2-37" fmla="*/ 309100 w 2077767"/>
                <a:gd name="connsiteY2-38" fmla="*/ 234783 h 1917883"/>
                <a:gd name="connsiteX3-39" fmla="*/ 136800 w 2077767"/>
                <a:gd name="connsiteY3-40" fmla="*/ 1917883 h 1917883"/>
                <a:gd name="connsiteX0-41" fmla="*/ 1324800 w 2077767"/>
                <a:gd name="connsiteY0-42" fmla="*/ 1896283 h 1917883"/>
                <a:gd name="connsiteX1-43" fmla="*/ 1815250 w 2077767"/>
                <a:gd name="connsiteY1-44" fmla="*/ 509183 h 1917883"/>
                <a:gd name="connsiteX2-45" fmla="*/ 309100 w 2077767"/>
                <a:gd name="connsiteY2-46" fmla="*/ 234783 h 1917883"/>
                <a:gd name="connsiteX3-47" fmla="*/ 136800 w 2077767"/>
                <a:gd name="connsiteY3-48" fmla="*/ 1917883 h 1917883"/>
                <a:gd name="connsiteX0-49" fmla="*/ 1324800 w 1986650"/>
                <a:gd name="connsiteY0-50" fmla="*/ 1756583 h 1778183"/>
                <a:gd name="connsiteX1-51" fmla="*/ 1815250 w 1986650"/>
                <a:gd name="connsiteY1-52" fmla="*/ 369483 h 1778183"/>
                <a:gd name="connsiteX2-53" fmla="*/ 296400 w 1986650"/>
                <a:gd name="connsiteY2-54" fmla="*/ 234783 h 1778183"/>
                <a:gd name="connsiteX3-55" fmla="*/ 136800 w 1986650"/>
                <a:gd name="connsiteY3-56" fmla="*/ 1778183 h 1778183"/>
                <a:gd name="connsiteX0-57" fmla="*/ 1324800 w 1891500"/>
                <a:gd name="connsiteY0-58" fmla="*/ 1756583 h 1778183"/>
                <a:gd name="connsiteX1-59" fmla="*/ 1815250 w 1891500"/>
                <a:gd name="connsiteY1-60" fmla="*/ 369483 h 1778183"/>
                <a:gd name="connsiteX2-61" fmla="*/ 296400 w 1891500"/>
                <a:gd name="connsiteY2-62" fmla="*/ 234783 h 1778183"/>
                <a:gd name="connsiteX3-63" fmla="*/ 136800 w 1891500"/>
                <a:gd name="connsiteY3-64" fmla="*/ 1778183 h 1778183"/>
                <a:gd name="connsiteX0-65" fmla="*/ 1324800 w 2005800"/>
                <a:gd name="connsiteY0-66" fmla="*/ 1756583 h 1778183"/>
                <a:gd name="connsiteX1-67" fmla="*/ 1815250 w 2005800"/>
                <a:gd name="connsiteY1-68" fmla="*/ 369483 h 1778183"/>
                <a:gd name="connsiteX2-69" fmla="*/ 296400 w 2005800"/>
                <a:gd name="connsiteY2-70" fmla="*/ 234783 h 1778183"/>
                <a:gd name="connsiteX3-71" fmla="*/ 136800 w 2005800"/>
                <a:gd name="connsiteY3-72" fmla="*/ 1778183 h 1778183"/>
                <a:gd name="connsiteX0-73" fmla="*/ 1308142 w 1989142"/>
                <a:gd name="connsiteY0-74" fmla="*/ 1756583 h 1778183"/>
                <a:gd name="connsiteX1-75" fmla="*/ 1798592 w 1989142"/>
                <a:gd name="connsiteY1-76" fmla="*/ 369483 h 1778183"/>
                <a:gd name="connsiteX2-77" fmla="*/ 279742 w 1989142"/>
                <a:gd name="connsiteY2-78" fmla="*/ 234783 h 1778183"/>
                <a:gd name="connsiteX3-79" fmla="*/ 120142 w 1989142"/>
                <a:gd name="connsiteY3-80" fmla="*/ 1778183 h 1778183"/>
              </a:gdLst>
              <a:ahLst/>
              <a:cxnLst>
                <a:cxn ang="0">
                  <a:pos x="connsiteX0-1" y="connsiteY0-2"/>
                </a:cxn>
                <a:cxn ang="0">
                  <a:pos x="connsiteX1-3" y="connsiteY1-4"/>
                </a:cxn>
                <a:cxn ang="0">
                  <a:pos x="connsiteX2-5" y="connsiteY2-6"/>
                </a:cxn>
                <a:cxn ang="0">
                  <a:pos x="connsiteX3-7" y="connsiteY3-8"/>
                </a:cxn>
              </a:cxnLst>
              <a:rect l="l" t="t" r="r" b="b"/>
              <a:pathLst>
                <a:path w="1989142" h="1778183">
                  <a:moveTo>
                    <a:pt x="1308142" y="1756583"/>
                  </a:moveTo>
                  <a:cubicBezTo>
                    <a:pt x="1413642" y="1168683"/>
                    <a:pt x="1608042" y="731066"/>
                    <a:pt x="1798592" y="369483"/>
                  </a:cubicBezTo>
                  <a:cubicBezTo>
                    <a:pt x="1989142" y="7900"/>
                    <a:pt x="559484" y="0"/>
                    <a:pt x="279742" y="234783"/>
                  </a:cubicBezTo>
                  <a:cubicBezTo>
                    <a:pt x="0" y="469566"/>
                    <a:pt x="91292" y="1036033"/>
                    <a:pt x="120142" y="1778183"/>
                  </a:cubicBezTo>
                </a:path>
              </a:pathLst>
            </a:custGeom>
            <a:ln w="12700">
              <a:solidFill>
                <a:srgbClr val="FF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12" name="乘号 111"/>
            <p:cNvSpPr/>
            <p:nvPr/>
          </p:nvSpPr>
          <p:spPr bwMode="auto">
            <a:xfrm>
              <a:off x="4168775" y="2060544"/>
              <a:ext cx="307975" cy="275327"/>
            </a:xfrm>
            <a:prstGeom prst="mathMultiply">
              <a:avLst/>
            </a:prstGeom>
            <a:solidFill>
              <a:srgbClr val="FF0000"/>
            </a:solidFill>
            <a:ln>
              <a:solidFill>
                <a:schemeClr val="bg1"/>
              </a:solidFill>
            </a:ln>
            <a:effectLst/>
          </p:spPr>
          <p:txBody>
            <a:bodyPr/>
            <a:lstStyle/>
            <a:p>
              <a:pPr>
                <a:buClr>
                  <a:srgbClr val="CC9900"/>
                </a:buClr>
                <a:buFont typeface="Wingdings" panose="05000000000000000000" pitchFamily="2" charset="2"/>
                <a:buChar char="n"/>
                <a:defRPr/>
              </a:pPr>
              <a:endParaRPr lang="zh-CN" altLang="en-US">
                <a:solidFill>
                  <a:srgbClr val="000000"/>
                </a:solidFill>
                <a:latin typeface="Arial" panose="020B0604020202020204" pitchFamily="34" charset="0"/>
                <a:ea typeface="宋体" panose="02010600030101010101" pitchFamily="2" charset="-122"/>
              </a:endParaRPr>
            </a:p>
          </p:txBody>
        </p:sp>
        <p:sp>
          <p:nvSpPr>
            <p:cNvPr id="119" name="TextBox 118"/>
            <p:cNvSpPr txBox="1"/>
            <p:nvPr/>
          </p:nvSpPr>
          <p:spPr>
            <a:xfrm>
              <a:off x="8024687" y="3133765"/>
              <a:ext cx="489431" cy="553998"/>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L2TP VPN</a:t>
              </a:r>
              <a:r>
                <a:rPr lang="zh-CN" altLang="en-US" sz="1000" b="1" kern="0" dirty="0" smtClean="0">
                  <a:solidFill>
                    <a:sysClr val="windowText" lastClr="000000"/>
                  </a:solidFill>
                </a:rPr>
                <a:t>隧道</a:t>
              </a:r>
              <a:endParaRPr lang="zh-CN" altLang="en-US" sz="1000" b="1" kern="0" dirty="0">
                <a:solidFill>
                  <a:sysClr val="windowText" lastClr="000000"/>
                </a:solidFill>
              </a:endParaRPr>
            </a:p>
          </p:txBody>
        </p:sp>
        <p:sp>
          <p:nvSpPr>
            <p:cNvPr id="120" name="TextBox 119"/>
            <p:cNvSpPr txBox="1"/>
            <p:nvPr/>
          </p:nvSpPr>
          <p:spPr>
            <a:xfrm>
              <a:off x="6624516" y="3133765"/>
              <a:ext cx="489431" cy="553998"/>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SSL</a:t>
              </a:r>
              <a:r>
                <a:rPr lang="zh-CN" altLang="en-US" sz="1000" b="1" kern="0" dirty="0" smtClean="0">
                  <a:solidFill>
                    <a:sysClr val="windowText" lastClr="000000"/>
                  </a:solidFill>
                </a:rPr>
                <a:t> </a:t>
              </a:r>
              <a:r>
                <a:rPr lang="en-US" altLang="zh-CN" sz="1000" b="1" kern="0" dirty="0" smtClean="0">
                  <a:solidFill>
                    <a:sysClr val="windowText" lastClr="000000"/>
                  </a:solidFill>
                </a:rPr>
                <a:t>VPN</a:t>
              </a:r>
              <a:r>
                <a:rPr lang="zh-CN" altLang="en-US" sz="1000" b="1" kern="0" dirty="0" smtClean="0">
                  <a:solidFill>
                    <a:sysClr val="windowText" lastClr="000000"/>
                  </a:solidFill>
                </a:rPr>
                <a:t>隧道</a:t>
              </a:r>
              <a:endParaRPr lang="en-US" altLang="zh-CN" sz="1000" b="1" kern="0" dirty="0" smtClean="0">
                <a:solidFill>
                  <a:sysClr val="windowText" lastClr="000000"/>
                </a:solidFill>
              </a:endParaRPr>
            </a:p>
          </p:txBody>
        </p:sp>
      </p:grpSp>
      <p:sp>
        <p:nvSpPr>
          <p:cNvPr id="127" name="矩形 126"/>
          <p:cNvSpPr/>
          <p:nvPr/>
        </p:nvSpPr>
        <p:spPr bwMode="auto">
          <a:xfrm>
            <a:off x="427038" y="809308"/>
            <a:ext cx="3576161" cy="925892"/>
          </a:xfrm>
          <a:prstGeom prst="rect">
            <a:avLst/>
          </a:prstGeom>
          <a:solidFill>
            <a:srgbClr val="FF0000"/>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b="1" dirty="0" smtClean="0">
                <a:solidFill>
                  <a:prstClr val="white"/>
                </a:solidFill>
                <a:latin typeface="华文细黑"/>
                <a:ea typeface="华文细黑"/>
              </a:rPr>
              <a:t>跨部门</a:t>
            </a:r>
            <a:r>
              <a:rPr lang="en-US" altLang="zh-CN" sz="1000" b="1" dirty="0" smtClean="0">
                <a:solidFill>
                  <a:prstClr val="white"/>
                </a:solidFill>
                <a:latin typeface="华文细黑"/>
                <a:ea typeface="华文细黑"/>
              </a:rPr>
              <a:t>/</a:t>
            </a:r>
            <a:r>
              <a:rPr lang="zh-CN" altLang="en-US" sz="1000" b="1" dirty="0" smtClean="0">
                <a:solidFill>
                  <a:prstClr val="white"/>
                </a:solidFill>
                <a:latin typeface="华文细黑"/>
                <a:ea typeface="华文细黑"/>
              </a:rPr>
              <a:t>公司协作办公的两大现状</a:t>
            </a:r>
            <a:r>
              <a:rPr lang="zh-CN" altLang="en-US" sz="1000" dirty="0" smtClean="0">
                <a:solidFill>
                  <a:prstClr val="white"/>
                </a:solidFill>
                <a:latin typeface="华文细黑"/>
                <a:ea typeface="华文细黑"/>
              </a:rPr>
              <a:t>：</a:t>
            </a:r>
            <a:endParaRPr lang="en-US" altLang="zh-CN" sz="1000" dirty="0" smtClean="0">
              <a:solidFill>
                <a:prstClr val="white"/>
              </a:solidFill>
              <a:latin typeface="华文细黑"/>
              <a:ea typeface="华文细黑"/>
            </a:endParaRPr>
          </a:p>
          <a:p>
            <a:pPr marL="88900" indent="-88900">
              <a:buFont typeface="Arial" panose="020B0604020202020204" pitchFamily="34" charset="0"/>
              <a:buChar char="•"/>
            </a:pPr>
            <a:r>
              <a:rPr lang="zh-CN" altLang="en-US" sz="900" dirty="0" smtClean="0">
                <a:solidFill>
                  <a:prstClr val="white"/>
                </a:solidFill>
                <a:latin typeface="华文细黑"/>
                <a:ea typeface="华文细黑"/>
              </a:rPr>
              <a:t>不同部门甚至不同公司的员工组建成一个团队协作开发同一个项目。他们需要在一起办公，但是不允许直接进行数据传输。必要的数据共享需要经过数据中心中转，以方便进行审批与监管。</a:t>
            </a:r>
            <a:endParaRPr lang="en-US" altLang="zh-CN" sz="900" dirty="0" smtClean="0">
              <a:solidFill>
                <a:prstClr val="white"/>
              </a:solidFill>
              <a:latin typeface="华文细黑"/>
              <a:ea typeface="华文细黑"/>
            </a:endParaRPr>
          </a:p>
          <a:p>
            <a:pPr marL="88900" indent="-88900">
              <a:buFont typeface="Arial" panose="020B0604020202020204" pitchFamily="34" charset="0"/>
              <a:buChar char="•"/>
            </a:pPr>
            <a:r>
              <a:rPr lang="zh-CN" altLang="en-US" sz="900" dirty="0" smtClean="0">
                <a:solidFill>
                  <a:prstClr val="white"/>
                </a:solidFill>
                <a:latin typeface="华文细黑"/>
                <a:ea typeface="华文细黑"/>
              </a:rPr>
              <a:t>同一项目团队的成员可能分散各地办公。项目周期短，项目团队快速组建和拆除，成员构成频繁变更。</a:t>
            </a:r>
            <a:endParaRPr lang="en-US" altLang="zh-CN" sz="900" dirty="0" smtClean="0">
              <a:solidFill>
                <a:prstClr val="white"/>
              </a:solidFill>
              <a:latin typeface="华文细黑"/>
              <a:ea typeface="华文细黑"/>
            </a:endParaRPr>
          </a:p>
        </p:txBody>
      </p:sp>
      <p:sp>
        <p:nvSpPr>
          <p:cNvPr id="128" name="矩形 127"/>
          <p:cNvSpPr/>
          <p:nvPr/>
        </p:nvSpPr>
        <p:spPr bwMode="auto">
          <a:xfrm>
            <a:off x="427038" y="1802368"/>
            <a:ext cx="2265762" cy="2947432"/>
          </a:xfrm>
          <a:prstGeom prst="rect">
            <a:avLst/>
          </a:prstGeom>
          <a:solidFill>
            <a:srgbClr val="92D050"/>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marL="88900" indent="-88900"/>
            <a:r>
              <a:rPr lang="zh-CN" altLang="en-US" sz="1000" b="1" dirty="0" smtClean="0">
                <a:solidFill>
                  <a:prstClr val="black"/>
                </a:solidFill>
                <a:latin typeface="华文细黑"/>
                <a:ea typeface="华文细黑"/>
              </a:rPr>
              <a:t>业务随行的解决之道：</a:t>
            </a:r>
            <a:endParaRPr lang="en-US" altLang="zh-CN" sz="1000" b="1" dirty="0" smtClean="0">
              <a:solidFill>
                <a:prstClr val="black"/>
              </a:solidFill>
              <a:latin typeface="华文细黑"/>
              <a:ea typeface="华文细黑"/>
            </a:endParaRPr>
          </a:p>
          <a:p>
            <a:pPr marL="228600" indent="-228600">
              <a:buFont typeface="+mj-lt"/>
              <a:buAutoNum type="arabicPeriod"/>
            </a:pPr>
            <a:r>
              <a:rPr lang="zh-CN" altLang="en-US" sz="900" b="1" dirty="0" smtClean="0">
                <a:solidFill>
                  <a:prstClr val="black"/>
                </a:solidFill>
                <a:latin typeface="华文细黑"/>
                <a:ea typeface="华文细黑"/>
              </a:rPr>
              <a:t>业务策略与</a:t>
            </a:r>
            <a:r>
              <a:rPr lang="en-US" altLang="zh-CN" sz="900" b="1" dirty="0" smtClean="0">
                <a:solidFill>
                  <a:prstClr val="black"/>
                </a:solidFill>
                <a:latin typeface="华文细黑"/>
                <a:ea typeface="华文细黑"/>
              </a:rPr>
              <a:t>IP</a:t>
            </a:r>
            <a:r>
              <a:rPr lang="zh-CN" altLang="en-US" sz="900" b="1" dirty="0" smtClean="0">
                <a:solidFill>
                  <a:prstClr val="black"/>
                </a:solidFill>
                <a:latin typeface="华文细黑"/>
                <a:ea typeface="华文细黑"/>
              </a:rPr>
              <a:t>地址解耦：</a:t>
            </a:r>
            <a:r>
              <a:rPr lang="zh-CN" altLang="en-US" sz="900" dirty="0" smtClean="0">
                <a:solidFill>
                  <a:prstClr val="black"/>
                </a:solidFill>
                <a:latin typeface="华文细黑"/>
                <a:ea typeface="华文细黑"/>
              </a:rPr>
              <a:t>团队成员变更时，只需在</a:t>
            </a:r>
            <a:r>
              <a:rPr lang="en-US" altLang="zh-CN" sz="900" dirty="0" smtClean="0">
                <a:solidFill>
                  <a:prstClr val="black"/>
                </a:solidFill>
                <a:latin typeface="华文细黑"/>
                <a:ea typeface="华文细黑"/>
              </a:rPr>
              <a:t>Controller</a:t>
            </a:r>
            <a:r>
              <a:rPr lang="zh-CN" altLang="en-US" sz="900" dirty="0" smtClean="0">
                <a:solidFill>
                  <a:prstClr val="black"/>
                </a:solidFill>
                <a:latin typeface="华文细黑"/>
                <a:ea typeface="华文细黑"/>
              </a:rPr>
              <a:t>上修改安全组和授权规则配置，无需修改网络设备上的业务策略。</a:t>
            </a:r>
            <a:endParaRPr lang="en-US" altLang="zh-CN" sz="900" dirty="0" smtClean="0">
              <a:solidFill>
                <a:prstClr val="black"/>
              </a:solidFill>
              <a:latin typeface="华文细黑"/>
              <a:ea typeface="华文细黑"/>
            </a:endParaRPr>
          </a:p>
          <a:p>
            <a:pPr marL="228600" indent="-228600">
              <a:buFont typeface="+mj-lt"/>
              <a:buAutoNum type="arabicPeriod"/>
            </a:pPr>
            <a:r>
              <a:rPr lang="zh-CN" altLang="en-US" sz="900" b="1" dirty="0" smtClean="0">
                <a:solidFill>
                  <a:prstClr val="black"/>
                </a:solidFill>
                <a:latin typeface="华文细黑"/>
                <a:ea typeface="华文细黑"/>
              </a:rPr>
              <a:t>策略自动部署</a:t>
            </a:r>
            <a:r>
              <a:rPr lang="zh-CN" altLang="en-US" sz="900" dirty="0" smtClean="0">
                <a:solidFill>
                  <a:prstClr val="black"/>
                </a:solidFill>
                <a:latin typeface="华文细黑"/>
                <a:ea typeface="华文细黑"/>
              </a:rPr>
              <a:t>：权限策略由</a:t>
            </a:r>
            <a:r>
              <a:rPr lang="en-US" altLang="zh-CN" sz="900" dirty="0" smtClean="0">
                <a:solidFill>
                  <a:prstClr val="black"/>
                </a:solidFill>
                <a:latin typeface="华文细黑"/>
                <a:ea typeface="华文细黑"/>
              </a:rPr>
              <a:t>Controller</a:t>
            </a:r>
            <a:r>
              <a:rPr lang="zh-CN" altLang="en-US" sz="900" dirty="0" smtClean="0">
                <a:solidFill>
                  <a:prstClr val="black"/>
                </a:solidFill>
                <a:latin typeface="华文细黑"/>
                <a:ea typeface="华文细黑"/>
              </a:rPr>
              <a:t>统一管理。管理员只需关注组间互访关系设计，并选取园区中关键位置设备作为策略执行点（通常为认证点交换机、核心防火墙、边界防火墙</a:t>
            </a:r>
            <a:r>
              <a:rPr lang="en-US" altLang="zh-CN" sz="900" dirty="0" smtClean="0">
                <a:solidFill>
                  <a:prstClr val="black"/>
                </a:solidFill>
                <a:latin typeface="华文细黑"/>
                <a:ea typeface="华文细黑"/>
              </a:rPr>
              <a:t>/SVN</a:t>
            </a:r>
            <a:r>
              <a:rPr lang="zh-CN" altLang="en-US" sz="900" dirty="0" smtClean="0">
                <a:solidFill>
                  <a:prstClr val="black"/>
                </a:solidFill>
                <a:latin typeface="华文细黑"/>
                <a:ea typeface="华文细黑"/>
              </a:rPr>
              <a:t>），进行策略自动部署。</a:t>
            </a:r>
            <a:endParaRPr lang="zh-CN" altLang="en-US" sz="900" dirty="0" smtClean="0">
              <a:solidFill>
                <a:prstClr val="black"/>
              </a:solidFill>
              <a:latin typeface="华文细黑"/>
              <a:ea typeface="华文细黑"/>
            </a:endParaRPr>
          </a:p>
          <a:p>
            <a:pPr marL="228600" indent="-228600">
              <a:buFont typeface="+mj-lt"/>
              <a:buAutoNum type="arabicPeriod"/>
            </a:pPr>
            <a:r>
              <a:rPr lang="zh-CN" altLang="en-US" sz="900" b="1" dirty="0" smtClean="0">
                <a:solidFill>
                  <a:prstClr val="black"/>
                </a:solidFill>
                <a:latin typeface="华文细黑"/>
                <a:ea typeface="华文细黑"/>
              </a:rPr>
              <a:t>认证点</a:t>
            </a:r>
            <a:r>
              <a:rPr lang="en-US" altLang="zh-CN" sz="900" b="1" dirty="0" smtClean="0">
                <a:solidFill>
                  <a:prstClr val="black"/>
                </a:solidFill>
                <a:latin typeface="华文细黑"/>
                <a:ea typeface="华文细黑"/>
              </a:rPr>
              <a:t>/</a:t>
            </a:r>
            <a:r>
              <a:rPr lang="zh-CN" altLang="en-US" sz="900" b="1" dirty="0" smtClean="0">
                <a:solidFill>
                  <a:prstClr val="black"/>
                </a:solidFill>
                <a:latin typeface="华文细黑"/>
                <a:ea typeface="华文细黑"/>
              </a:rPr>
              <a:t>边界设备进行网络访问控制</a:t>
            </a:r>
            <a:r>
              <a:rPr lang="zh-CN" altLang="en-US" sz="900" dirty="0" smtClean="0">
                <a:solidFill>
                  <a:prstClr val="black"/>
                </a:solidFill>
                <a:latin typeface="华文细黑"/>
                <a:ea typeface="华文细黑"/>
              </a:rPr>
              <a:t>：</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zh-CN" altLang="en-US" sz="900" b="1" dirty="0" smtClean="0">
                <a:solidFill>
                  <a:prstClr val="black"/>
                </a:solidFill>
                <a:latin typeface="华文细黑"/>
                <a:ea typeface="华文细黑"/>
              </a:rPr>
              <a:t>同一认证点下用户互访</a:t>
            </a:r>
            <a:r>
              <a:rPr lang="zh-CN" altLang="en-US" sz="900" dirty="0" smtClean="0">
                <a:solidFill>
                  <a:prstClr val="black"/>
                </a:solidFill>
                <a:latin typeface="华文细黑"/>
                <a:ea typeface="华文细黑"/>
              </a:rPr>
              <a:t>：认证点（汇聚或核心交换机）进行控制。</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zh-CN" altLang="en-US" sz="900" b="1" dirty="0" smtClean="0">
                <a:solidFill>
                  <a:prstClr val="black"/>
                </a:solidFill>
                <a:latin typeface="华文细黑"/>
                <a:ea typeface="华文细黑"/>
              </a:rPr>
              <a:t>同一园区跨认证点用户互访</a:t>
            </a:r>
            <a:r>
              <a:rPr lang="zh-CN" altLang="en-US" sz="900" dirty="0" smtClean="0">
                <a:solidFill>
                  <a:prstClr val="black"/>
                </a:solidFill>
                <a:latin typeface="华文细黑"/>
                <a:ea typeface="华文细黑"/>
              </a:rPr>
              <a:t>：引流至核心防火墙进行控制。</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zh-CN" altLang="en-US" sz="900" b="1" dirty="0" smtClean="0">
                <a:solidFill>
                  <a:prstClr val="black"/>
                </a:solidFill>
                <a:latin typeface="华文细黑"/>
                <a:ea typeface="华文细黑"/>
              </a:rPr>
              <a:t>跨园区用户互访：</a:t>
            </a:r>
            <a:r>
              <a:rPr lang="zh-CN" altLang="en-US" sz="900" dirty="0" smtClean="0">
                <a:solidFill>
                  <a:prstClr val="black"/>
                </a:solidFill>
                <a:latin typeface="华文细黑"/>
                <a:ea typeface="华文细黑"/>
              </a:rPr>
              <a:t>流量经过园区边界时由边界防火墙进行控制。</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en-US" altLang="zh-CN" sz="900" b="1" dirty="0" smtClean="0">
                <a:solidFill>
                  <a:prstClr val="black"/>
                </a:solidFill>
                <a:latin typeface="华文细黑"/>
                <a:ea typeface="华文细黑"/>
              </a:rPr>
              <a:t>VPN</a:t>
            </a:r>
            <a:r>
              <a:rPr lang="zh-CN" altLang="en-US" sz="900" b="1" dirty="0" smtClean="0">
                <a:solidFill>
                  <a:prstClr val="black"/>
                </a:solidFill>
                <a:latin typeface="华文细黑"/>
                <a:ea typeface="华文细黑"/>
              </a:rPr>
              <a:t>用户访问园区用户</a:t>
            </a:r>
            <a:r>
              <a:rPr lang="zh-CN" altLang="en-US" sz="900" dirty="0" smtClean="0">
                <a:solidFill>
                  <a:prstClr val="black"/>
                </a:solidFill>
                <a:latin typeface="华文细黑"/>
                <a:ea typeface="华文细黑"/>
              </a:rPr>
              <a:t>：</a:t>
            </a:r>
            <a:r>
              <a:rPr lang="en-US" altLang="zh-CN" sz="900" dirty="0" smtClean="0">
                <a:solidFill>
                  <a:prstClr val="black"/>
                </a:solidFill>
                <a:latin typeface="华文细黑"/>
                <a:ea typeface="华文细黑"/>
              </a:rPr>
              <a:t> VPN</a:t>
            </a:r>
            <a:r>
              <a:rPr lang="zh-CN" altLang="en-US" sz="900" dirty="0" smtClean="0">
                <a:solidFill>
                  <a:prstClr val="black"/>
                </a:solidFill>
                <a:latin typeface="华文细黑"/>
                <a:ea typeface="华文细黑"/>
              </a:rPr>
              <a:t>网关（</a:t>
            </a:r>
            <a:r>
              <a:rPr lang="en-US" altLang="zh-CN" sz="900" dirty="0" smtClean="0">
                <a:solidFill>
                  <a:prstClr val="black"/>
                </a:solidFill>
                <a:latin typeface="华文细黑"/>
                <a:ea typeface="华文细黑"/>
              </a:rPr>
              <a:t>SVN/</a:t>
            </a:r>
            <a:r>
              <a:rPr lang="zh-CN" altLang="en-US" sz="900" dirty="0" smtClean="0">
                <a:solidFill>
                  <a:prstClr val="black"/>
                </a:solidFill>
                <a:latin typeface="华文细黑"/>
                <a:ea typeface="华文细黑"/>
              </a:rPr>
              <a:t>边界防火墙）进行控制。</a:t>
            </a:r>
            <a:endParaRPr lang="en-US" altLang="zh-CN" sz="900" dirty="0" smtClean="0">
              <a:solidFill>
                <a:prstClr val="black"/>
              </a:solidFill>
              <a:latin typeface="华文细黑"/>
              <a:ea typeface="华文细黑"/>
            </a:endParaRPr>
          </a:p>
        </p:txBody>
      </p:sp>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blinds(horizontal)">
                                      <p:cBhvr>
                                        <p:cTn id="7" dur="500"/>
                                        <p:tgtEl>
                                          <p:spTgt spid="128">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blinds(horizontal)">
                                      <p:cBhvr>
                                        <p:cTn id="10" dur="500"/>
                                        <p:tgtEl>
                                          <p:spTgt spid="128">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nodeType="clickEffect">
                                  <p:stCondLst>
                                    <p:cond delay="0"/>
                                  </p:stCondLst>
                                  <p:childTnLst>
                                    <p:set>
                                      <p:cBhvr>
                                        <p:cTn id="14" dur="1" fill="hold">
                                          <p:stCondLst>
                                            <p:cond delay="0"/>
                                          </p:stCondLst>
                                        </p:cTn>
                                        <p:tgtEl>
                                          <p:spTgt spid="128">
                                            <p:txEl>
                                              <p:pRg st="2" end="2"/>
                                            </p:txEl>
                                          </p:spTgt>
                                        </p:tgtEl>
                                        <p:attrNameLst>
                                          <p:attrName>style.visibility</p:attrName>
                                        </p:attrNameLst>
                                      </p:cBhvr>
                                      <p:to>
                                        <p:strVal val="visible"/>
                                      </p:to>
                                    </p:set>
                                    <p:animEffect transition="in" filter="blinds(horizontal)">
                                      <p:cBhvr>
                                        <p:cTn id="15" dur="500"/>
                                        <p:tgtEl>
                                          <p:spTgt spid="128">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nodeType="clickEffect">
                                  <p:stCondLst>
                                    <p:cond delay="0"/>
                                  </p:stCondLst>
                                  <p:childTnLst>
                                    <p:set>
                                      <p:cBhvr>
                                        <p:cTn id="19" dur="1" fill="hold">
                                          <p:stCondLst>
                                            <p:cond delay="0"/>
                                          </p:stCondLst>
                                        </p:cTn>
                                        <p:tgtEl>
                                          <p:spTgt spid="128">
                                            <p:txEl>
                                              <p:pRg st="3" end="3"/>
                                            </p:txEl>
                                          </p:spTgt>
                                        </p:tgtEl>
                                        <p:attrNameLst>
                                          <p:attrName>style.visibility</p:attrName>
                                        </p:attrNameLst>
                                      </p:cBhvr>
                                      <p:to>
                                        <p:strVal val="visible"/>
                                      </p:to>
                                    </p:set>
                                    <p:animEffect transition="in" filter="blinds(horizontal)">
                                      <p:cBhvr>
                                        <p:cTn id="20" dur="500"/>
                                        <p:tgtEl>
                                          <p:spTgt spid="128">
                                            <p:txEl>
                                              <p:pRg st="3" end="3"/>
                                            </p:txEl>
                                          </p:spTgt>
                                        </p:tgtEl>
                                      </p:cBhvr>
                                    </p:animEffect>
                                  </p:childTnLst>
                                </p:cTn>
                              </p:par>
                              <p:par>
                                <p:cTn id="21" presetID="3" presetClass="entr" presetSubtype="10" fill="hold" nodeType="withEffect">
                                  <p:stCondLst>
                                    <p:cond delay="0"/>
                                  </p:stCondLst>
                                  <p:childTnLst>
                                    <p:set>
                                      <p:cBhvr>
                                        <p:cTn id="22" dur="1" fill="hold">
                                          <p:stCondLst>
                                            <p:cond delay="0"/>
                                          </p:stCondLst>
                                        </p:cTn>
                                        <p:tgtEl>
                                          <p:spTgt spid="128">
                                            <p:txEl>
                                              <p:pRg st="4" end="4"/>
                                            </p:txEl>
                                          </p:spTgt>
                                        </p:tgtEl>
                                        <p:attrNameLst>
                                          <p:attrName>style.visibility</p:attrName>
                                        </p:attrNameLst>
                                      </p:cBhvr>
                                      <p:to>
                                        <p:strVal val="visible"/>
                                      </p:to>
                                    </p:set>
                                    <p:animEffect transition="in" filter="blinds(horizontal)">
                                      <p:cBhvr>
                                        <p:cTn id="23" dur="500"/>
                                        <p:tgtEl>
                                          <p:spTgt spid="128">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28">
                                            <p:txEl>
                                              <p:pRg st="5" end="5"/>
                                            </p:txEl>
                                          </p:spTgt>
                                        </p:tgtEl>
                                        <p:attrNameLst>
                                          <p:attrName>style.visibility</p:attrName>
                                        </p:attrNameLst>
                                      </p:cBhvr>
                                      <p:to>
                                        <p:strVal val="visible"/>
                                      </p:to>
                                    </p:set>
                                    <p:animEffect transition="in" filter="blinds(horizontal)">
                                      <p:cBhvr>
                                        <p:cTn id="28" dur="500"/>
                                        <p:tgtEl>
                                          <p:spTgt spid="128">
                                            <p:txEl>
                                              <p:pRg st="5" end="5"/>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3" presetClass="entr" presetSubtype="10" fill="hold" nodeType="clickEffect">
                                  <p:stCondLst>
                                    <p:cond delay="0"/>
                                  </p:stCondLst>
                                  <p:childTnLst>
                                    <p:set>
                                      <p:cBhvr>
                                        <p:cTn id="32" dur="1" fill="hold">
                                          <p:stCondLst>
                                            <p:cond delay="0"/>
                                          </p:stCondLst>
                                        </p:cTn>
                                        <p:tgtEl>
                                          <p:spTgt spid="128">
                                            <p:txEl>
                                              <p:pRg st="6" end="6"/>
                                            </p:txEl>
                                          </p:spTgt>
                                        </p:tgtEl>
                                        <p:attrNameLst>
                                          <p:attrName>style.visibility</p:attrName>
                                        </p:attrNameLst>
                                      </p:cBhvr>
                                      <p:to>
                                        <p:strVal val="visible"/>
                                      </p:to>
                                    </p:set>
                                    <p:animEffect transition="in" filter="blinds(horizontal)">
                                      <p:cBhvr>
                                        <p:cTn id="33" dur="500"/>
                                        <p:tgtEl>
                                          <p:spTgt spid="128">
                                            <p:txEl>
                                              <p:pRg st="6" end="6"/>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3" presetClass="entr" presetSubtype="10" fill="hold" nodeType="clickEffect">
                                  <p:stCondLst>
                                    <p:cond delay="0"/>
                                  </p:stCondLst>
                                  <p:childTnLst>
                                    <p:set>
                                      <p:cBhvr>
                                        <p:cTn id="37" dur="1" fill="hold">
                                          <p:stCondLst>
                                            <p:cond delay="0"/>
                                          </p:stCondLst>
                                        </p:cTn>
                                        <p:tgtEl>
                                          <p:spTgt spid="128">
                                            <p:txEl>
                                              <p:pRg st="7" end="7"/>
                                            </p:txEl>
                                          </p:spTgt>
                                        </p:tgtEl>
                                        <p:attrNameLst>
                                          <p:attrName>style.visibility</p:attrName>
                                        </p:attrNameLst>
                                      </p:cBhvr>
                                      <p:to>
                                        <p:strVal val="visible"/>
                                      </p:to>
                                    </p:set>
                                    <p:animEffect transition="in" filter="blinds(horizontal)">
                                      <p:cBhvr>
                                        <p:cTn id="38"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场景：流量应用安全防护</a:t>
            </a:r>
            <a:endParaRPr lang="zh-CN" altLang="en-US" dirty="0">
              <a:latin typeface="微软雅黑" panose="020B0503020204020204" pitchFamily="34" charset="-122"/>
              <a:ea typeface="微软雅黑" panose="020B0503020204020204" pitchFamily="34" charset="-122"/>
            </a:endParaRPr>
          </a:p>
        </p:txBody>
      </p:sp>
      <p:sp>
        <p:nvSpPr>
          <p:cNvPr id="198" name="矩形 197"/>
          <p:cNvSpPr/>
          <p:nvPr/>
        </p:nvSpPr>
        <p:spPr bwMode="auto">
          <a:xfrm>
            <a:off x="427038" y="809308"/>
            <a:ext cx="3576161" cy="925892"/>
          </a:xfrm>
          <a:prstGeom prst="rect">
            <a:avLst/>
          </a:prstGeom>
          <a:solidFill>
            <a:srgbClr val="FF0000"/>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a:buClr>
                <a:srgbClr val="CC9900"/>
              </a:buClr>
            </a:pPr>
            <a:r>
              <a:rPr lang="zh-CN" altLang="en-US" sz="1000" b="1" dirty="0" smtClean="0">
                <a:solidFill>
                  <a:prstClr val="white"/>
                </a:solidFill>
                <a:latin typeface="华文细黑"/>
                <a:ea typeface="华文细黑"/>
              </a:rPr>
              <a:t>流量应用安全防护的两大类型</a:t>
            </a:r>
            <a:r>
              <a:rPr lang="zh-CN" altLang="en-US" sz="1000" dirty="0" smtClean="0">
                <a:solidFill>
                  <a:prstClr val="white"/>
                </a:solidFill>
                <a:latin typeface="华文细黑"/>
                <a:ea typeface="华文细黑"/>
              </a:rPr>
              <a:t>：</a:t>
            </a:r>
            <a:endParaRPr lang="en-US" altLang="zh-CN" sz="1000" dirty="0" smtClean="0">
              <a:solidFill>
                <a:prstClr val="white"/>
              </a:solidFill>
              <a:latin typeface="华文细黑"/>
              <a:ea typeface="华文细黑"/>
            </a:endParaRPr>
          </a:p>
          <a:p>
            <a:pPr marL="88900" indent="-88900">
              <a:buFont typeface="Arial" panose="020B0604020202020204" pitchFamily="34" charset="0"/>
              <a:buChar char="•"/>
            </a:pPr>
            <a:r>
              <a:rPr lang="zh-CN" altLang="en-US" sz="900" b="1" dirty="0" smtClean="0">
                <a:solidFill>
                  <a:prstClr val="white"/>
                </a:solidFill>
                <a:latin typeface="华文细黑"/>
                <a:ea typeface="华文细黑"/>
              </a:rPr>
              <a:t>内网接入</a:t>
            </a:r>
            <a:r>
              <a:rPr lang="zh-CN" altLang="en-US" sz="900" dirty="0" smtClean="0">
                <a:solidFill>
                  <a:prstClr val="white"/>
                </a:solidFill>
                <a:latin typeface="华文细黑"/>
                <a:ea typeface="华文细黑"/>
              </a:rPr>
              <a:t>：内网接入通常使用交换机作为认证点。交换机自身没有应用安全防护能力，需要将流量引导至安全设备进行防护。</a:t>
            </a:r>
            <a:endParaRPr lang="en-US" altLang="zh-CN" sz="900" dirty="0" smtClean="0">
              <a:solidFill>
                <a:prstClr val="white"/>
              </a:solidFill>
              <a:latin typeface="华文细黑"/>
              <a:ea typeface="华文细黑"/>
            </a:endParaRPr>
          </a:p>
          <a:p>
            <a:pPr marL="88900" indent="-88900">
              <a:buFont typeface="Arial" panose="020B0604020202020204" pitchFamily="34" charset="0"/>
              <a:buChar char="•"/>
            </a:pPr>
            <a:r>
              <a:rPr lang="en-US" altLang="zh-CN" sz="900" b="1" dirty="0" smtClean="0">
                <a:solidFill>
                  <a:prstClr val="white"/>
                </a:solidFill>
                <a:latin typeface="华文细黑"/>
                <a:ea typeface="华文细黑"/>
              </a:rPr>
              <a:t>VPN</a:t>
            </a:r>
            <a:r>
              <a:rPr lang="zh-CN" altLang="en-US" sz="900" b="1" dirty="0" smtClean="0">
                <a:solidFill>
                  <a:prstClr val="white"/>
                </a:solidFill>
                <a:latin typeface="华文细黑"/>
                <a:ea typeface="华文细黑"/>
              </a:rPr>
              <a:t>接入</a:t>
            </a:r>
            <a:r>
              <a:rPr lang="zh-CN" altLang="en-US" sz="900" dirty="0" smtClean="0">
                <a:solidFill>
                  <a:prstClr val="white"/>
                </a:solidFill>
                <a:latin typeface="华文细黑"/>
                <a:ea typeface="华文细黑"/>
              </a:rPr>
              <a:t>：</a:t>
            </a:r>
            <a:r>
              <a:rPr lang="en-US" altLang="zh-CN" sz="900" dirty="0" smtClean="0">
                <a:solidFill>
                  <a:prstClr val="white"/>
                </a:solidFill>
                <a:latin typeface="华文细黑"/>
                <a:ea typeface="华文细黑"/>
              </a:rPr>
              <a:t>VPN</a:t>
            </a:r>
            <a:r>
              <a:rPr lang="zh-CN" altLang="en-US" sz="900" dirty="0" smtClean="0">
                <a:solidFill>
                  <a:prstClr val="white"/>
                </a:solidFill>
                <a:latin typeface="华文细黑"/>
                <a:ea typeface="华文细黑"/>
              </a:rPr>
              <a:t>接入使用</a:t>
            </a:r>
            <a:r>
              <a:rPr lang="en-US" altLang="zh-CN" sz="900" dirty="0" smtClean="0">
                <a:solidFill>
                  <a:prstClr val="white"/>
                </a:solidFill>
                <a:latin typeface="华文细黑"/>
                <a:ea typeface="华文细黑"/>
              </a:rPr>
              <a:t>VPN</a:t>
            </a:r>
            <a:r>
              <a:rPr lang="zh-CN" altLang="en-US" sz="900" dirty="0" smtClean="0">
                <a:solidFill>
                  <a:prstClr val="white"/>
                </a:solidFill>
                <a:latin typeface="华文细黑"/>
                <a:ea typeface="华文细黑"/>
              </a:rPr>
              <a:t>网关作为认证点。传统</a:t>
            </a:r>
            <a:r>
              <a:rPr lang="en-US" altLang="zh-CN" sz="900" dirty="0" smtClean="0">
                <a:solidFill>
                  <a:prstClr val="white"/>
                </a:solidFill>
                <a:latin typeface="华文细黑"/>
                <a:ea typeface="华文细黑"/>
              </a:rPr>
              <a:t>VPN</a:t>
            </a:r>
            <a:r>
              <a:rPr lang="zh-CN" altLang="en-US" sz="900" dirty="0" smtClean="0">
                <a:solidFill>
                  <a:prstClr val="white"/>
                </a:solidFill>
                <a:latin typeface="华文细黑"/>
                <a:ea typeface="华文细黑"/>
              </a:rPr>
              <a:t>网关产品没有应用安全防护能力，需要在</a:t>
            </a:r>
            <a:r>
              <a:rPr lang="en-US" altLang="zh-CN" sz="900" dirty="0" smtClean="0">
                <a:solidFill>
                  <a:prstClr val="white"/>
                </a:solidFill>
                <a:latin typeface="华文细黑"/>
                <a:ea typeface="华文细黑"/>
              </a:rPr>
              <a:t>VPN</a:t>
            </a:r>
            <a:r>
              <a:rPr lang="zh-CN" altLang="en-US" sz="900" dirty="0" smtClean="0">
                <a:solidFill>
                  <a:prstClr val="white"/>
                </a:solidFill>
                <a:latin typeface="华文细黑"/>
                <a:ea typeface="华文细黑"/>
              </a:rPr>
              <a:t>网关后直连或旁挂安全设备进行防护。</a:t>
            </a:r>
            <a:endParaRPr lang="en-US" altLang="zh-CN" sz="900" dirty="0" smtClean="0">
              <a:solidFill>
                <a:prstClr val="white"/>
              </a:solidFill>
              <a:latin typeface="华文细黑"/>
              <a:ea typeface="华文细黑"/>
            </a:endParaRPr>
          </a:p>
        </p:txBody>
      </p:sp>
      <p:sp>
        <p:nvSpPr>
          <p:cNvPr id="199" name="矩形 198"/>
          <p:cNvSpPr/>
          <p:nvPr/>
        </p:nvSpPr>
        <p:spPr bwMode="auto">
          <a:xfrm>
            <a:off x="427038" y="1802368"/>
            <a:ext cx="2265762" cy="2947432"/>
          </a:xfrm>
          <a:prstGeom prst="rect">
            <a:avLst/>
          </a:prstGeom>
          <a:solidFill>
            <a:srgbClr val="92D050"/>
          </a:solidFill>
          <a:ln w="12700">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2000" tIns="45720" rIns="144000" bIns="45720" numCol="1" rtlCol="0" anchor="t" anchorCtr="0" compatLnSpc="1"/>
          <a:lstStyle/>
          <a:p>
            <a:pPr marL="88900" indent="-88900"/>
            <a:r>
              <a:rPr lang="zh-CN" altLang="en-US" sz="1000" b="1" dirty="0" smtClean="0">
                <a:solidFill>
                  <a:prstClr val="black"/>
                </a:solidFill>
                <a:latin typeface="华文细黑"/>
                <a:ea typeface="华文细黑"/>
              </a:rPr>
              <a:t>业务随行的解决之道：</a:t>
            </a:r>
            <a:endParaRPr lang="en-US" altLang="zh-CN" sz="1000" b="1" dirty="0" smtClean="0">
              <a:solidFill>
                <a:prstClr val="black"/>
              </a:solidFill>
              <a:latin typeface="华文细黑"/>
              <a:ea typeface="华文细黑"/>
            </a:endParaRPr>
          </a:p>
          <a:p>
            <a:pPr marL="228600" indent="-228600">
              <a:buFont typeface="+mj-lt"/>
              <a:buAutoNum type="arabicPeriod"/>
            </a:pPr>
            <a:r>
              <a:rPr lang="zh-CN" altLang="en-US" sz="900" b="1" dirty="0" smtClean="0">
                <a:solidFill>
                  <a:prstClr val="black"/>
                </a:solidFill>
                <a:latin typeface="华文细黑"/>
                <a:ea typeface="华文细黑"/>
              </a:rPr>
              <a:t>策略自动部署</a:t>
            </a:r>
            <a:r>
              <a:rPr lang="zh-CN" altLang="en-US" sz="900" dirty="0" smtClean="0">
                <a:solidFill>
                  <a:prstClr val="black"/>
                </a:solidFill>
                <a:latin typeface="华文细黑"/>
                <a:ea typeface="华文细黑"/>
              </a:rPr>
              <a:t>：</a:t>
            </a:r>
            <a:r>
              <a:rPr lang="en-US" altLang="zh-CN" sz="900" dirty="0" smtClean="0">
                <a:solidFill>
                  <a:prstClr val="black"/>
                </a:solidFill>
                <a:latin typeface="华文细黑"/>
                <a:ea typeface="华文细黑"/>
              </a:rPr>
              <a:t>MSV</a:t>
            </a:r>
            <a:r>
              <a:rPr lang="zh-CN" altLang="en-US" sz="900" dirty="0" smtClean="0">
                <a:solidFill>
                  <a:prstClr val="black"/>
                </a:solidFill>
                <a:latin typeface="华文细黑"/>
                <a:ea typeface="华文细黑"/>
              </a:rPr>
              <a:t>策略由</a:t>
            </a:r>
            <a:r>
              <a:rPr lang="en-US" altLang="zh-CN" sz="900" dirty="0" smtClean="0">
                <a:solidFill>
                  <a:prstClr val="black"/>
                </a:solidFill>
                <a:latin typeface="华文细黑"/>
                <a:ea typeface="华文细黑"/>
              </a:rPr>
              <a:t>Controller</a:t>
            </a:r>
            <a:r>
              <a:rPr lang="zh-CN" altLang="en-US" sz="900" dirty="0" smtClean="0">
                <a:solidFill>
                  <a:prstClr val="black"/>
                </a:solidFill>
                <a:latin typeface="华文细黑"/>
                <a:ea typeface="华文细黑"/>
              </a:rPr>
              <a:t>统一管理。管理员只需配置待检测用户，调度点和业务链设备。调度点和业务链设备设备之间自动建立</a:t>
            </a:r>
            <a:r>
              <a:rPr lang="en-US" altLang="zh-CN" sz="900" dirty="0" smtClean="0">
                <a:solidFill>
                  <a:prstClr val="black"/>
                </a:solidFill>
                <a:latin typeface="华文细黑"/>
                <a:ea typeface="华文细黑"/>
              </a:rPr>
              <a:t>GRE</a:t>
            </a:r>
            <a:r>
              <a:rPr lang="zh-CN" altLang="en-US" sz="900" dirty="0" smtClean="0">
                <a:solidFill>
                  <a:prstClr val="black"/>
                </a:solidFill>
                <a:latin typeface="华文细黑"/>
                <a:ea typeface="华文细黑"/>
              </a:rPr>
              <a:t>隧道和流量调度规则。</a:t>
            </a:r>
            <a:endParaRPr lang="en-US" altLang="zh-CN" sz="900" b="1" dirty="0" smtClean="0">
              <a:solidFill>
                <a:prstClr val="black"/>
              </a:solidFill>
              <a:latin typeface="华文细黑"/>
              <a:ea typeface="华文细黑"/>
            </a:endParaRPr>
          </a:p>
          <a:p>
            <a:pPr marL="228600" indent="-228600">
              <a:buFont typeface="+mj-lt"/>
              <a:buAutoNum type="arabicPeriod"/>
            </a:pPr>
            <a:r>
              <a:rPr lang="zh-CN" altLang="en-US" sz="900" b="1" dirty="0" smtClean="0">
                <a:solidFill>
                  <a:prstClr val="black"/>
                </a:solidFill>
                <a:latin typeface="华文细黑"/>
                <a:ea typeface="华文细黑"/>
              </a:rPr>
              <a:t>认证点引流或直接防护：</a:t>
            </a:r>
            <a:endParaRPr lang="en-US" altLang="zh-CN" sz="900" b="1" dirty="0" smtClean="0">
              <a:solidFill>
                <a:prstClr val="black"/>
              </a:solidFill>
              <a:latin typeface="华文细黑"/>
              <a:ea typeface="华文细黑"/>
            </a:endParaRPr>
          </a:p>
          <a:p>
            <a:pPr marL="361950" lvl="1" indent="-184150">
              <a:buFont typeface="Arial" panose="020B0604020202020204" pitchFamily="34" charset="0"/>
              <a:buChar char="•"/>
            </a:pPr>
            <a:r>
              <a:rPr lang="zh-CN" altLang="en-US" sz="900" b="1" dirty="0" smtClean="0">
                <a:solidFill>
                  <a:prstClr val="black"/>
                </a:solidFill>
                <a:latin typeface="华文细黑"/>
                <a:ea typeface="华文细黑"/>
              </a:rPr>
              <a:t>园区接入：</a:t>
            </a:r>
            <a:r>
              <a:rPr lang="zh-CN" altLang="en-US" sz="900" dirty="0" smtClean="0">
                <a:solidFill>
                  <a:prstClr val="black"/>
                </a:solidFill>
                <a:latin typeface="华文细黑"/>
                <a:ea typeface="华文细黑"/>
              </a:rPr>
              <a:t>将认证点交换机（汇聚或核心）作为调度点，通过</a:t>
            </a:r>
            <a:r>
              <a:rPr lang="en-US" altLang="zh-CN" sz="900" dirty="0" smtClean="0">
                <a:solidFill>
                  <a:prstClr val="black"/>
                </a:solidFill>
                <a:latin typeface="华文细黑"/>
                <a:ea typeface="华文细黑"/>
              </a:rPr>
              <a:t>MSV</a:t>
            </a:r>
            <a:r>
              <a:rPr lang="zh-CN" altLang="en-US" sz="900" dirty="0" smtClean="0">
                <a:solidFill>
                  <a:prstClr val="black"/>
                </a:solidFill>
                <a:latin typeface="华文细黑"/>
                <a:ea typeface="华文细黑"/>
              </a:rPr>
              <a:t>将流量引导至安全设备。交换机与安全设备之间只要求三层可达。组网更加灵活。</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zh-CN" altLang="en-US" sz="900" b="1" dirty="0" smtClean="0">
                <a:solidFill>
                  <a:prstClr val="black"/>
                </a:solidFill>
                <a:latin typeface="华文细黑"/>
                <a:ea typeface="华文细黑"/>
              </a:rPr>
              <a:t>分支接入</a:t>
            </a:r>
            <a:r>
              <a:rPr lang="zh-CN" altLang="en-US" sz="900" dirty="0" smtClean="0">
                <a:solidFill>
                  <a:prstClr val="black"/>
                </a:solidFill>
                <a:latin typeface="华文细黑"/>
                <a:ea typeface="华文细黑"/>
              </a:rPr>
              <a:t>：假如分支不能部署独立</a:t>
            </a:r>
            <a:r>
              <a:rPr lang="en-US" altLang="zh-CN" sz="900" dirty="0" smtClean="0">
                <a:solidFill>
                  <a:prstClr val="black"/>
                </a:solidFill>
                <a:latin typeface="华文细黑"/>
                <a:ea typeface="华文细黑"/>
              </a:rPr>
              <a:t>NGFW</a:t>
            </a:r>
            <a:r>
              <a:rPr lang="zh-CN" altLang="en-US" sz="900" dirty="0" smtClean="0">
                <a:solidFill>
                  <a:prstClr val="black"/>
                </a:solidFill>
                <a:latin typeface="华文细黑"/>
                <a:ea typeface="华文细黑"/>
              </a:rPr>
              <a:t>进行检测，则通过</a:t>
            </a:r>
            <a:r>
              <a:rPr lang="en-US" altLang="zh-CN" sz="900" dirty="0" smtClean="0">
                <a:solidFill>
                  <a:prstClr val="black"/>
                </a:solidFill>
                <a:latin typeface="华文细黑"/>
                <a:ea typeface="华文细黑"/>
              </a:rPr>
              <a:t>MSV</a:t>
            </a:r>
            <a:r>
              <a:rPr lang="zh-CN" altLang="en-US" sz="900" dirty="0" smtClean="0">
                <a:solidFill>
                  <a:prstClr val="black"/>
                </a:solidFill>
                <a:latin typeface="华文细黑"/>
                <a:ea typeface="华文细黑"/>
              </a:rPr>
              <a:t>可以将分支接入的待检测用户流量引导至总部或者其他就近分支的安全设备。降低分支建设成本。</a:t>
            </a:r>
            <a:endParaRPr lang="en-US" altLang="zh-CN" sz="900" dirty="0" smtClean="0">
              <a:solidFill>
                <a:prstClr val="black"/>
              </a:solidFill>
              <a:latin typeface="华文细黑"/>
              <a:ea typeface="华文细黑"/>
            </a:endParaRPr>
          </a:p>
          <a:p>
            <a:pPr marL="361950" lvl="1" indent="-184150">
              <a:buFont typeface="Arial" panose="020B0604020202020204" pitchFamily="34" charset="0"/>
              <a:buChar char="•"/>
            </a:pPr>
            <a:r>
              <a:rPr lang="en-US" altLang="zh-CN" sz="900" b="1" dirty="0" smtClean="0">
                <a:solidFill>
                  <a:prstClr val="black"/>
                </a:solidFill>
                <a:latin typeface="华文细黑"/>
                <a:ea typeface="华文细黑"/>
              </a:rPr>
              <a:t>VPN</a:t>
            </a:r>
            <a:r>
              <a:rPr lang="zh-CN" altLang="en-US" sz="900" b="1" dirty="0" smtClean="0">
                <a:solidFill>
                  <a:prstClr val="black"/>
                </a:solidFill>
                <a:latin typeface="华文细黑"/>
                <a:ea typeface="华文细黑"/>
              </a:rPr>
              <a:t>接入</a:t>
            </a:r>
            <a:r>
              <a:rPr lang="zh-CN" altLang="en-US" sz="900" dirty="0" smtClean="0">
                <a:solidFill>
                  <a:prstClr val="black"/>
                </a:solidFill>
                <a:latin typeface="华文细黑"/>
                <a:ea typeface="华文细黑"/>
              </a:rPr>
              <a:t>：华为</a:t>
            </a:r>
            <a:r>
              <a:rPr lang="en-US" altLang="zh-CN" sz="900" dirty="0" smtClean="0">
                <a:solidFill>
                  <a:prstClr val="black"/>
                </a:solidFill>
                <a:latin typeface="华文细黑"/>
                <a:ea typeface="华文细黑"/>
              </a:rPr>
              <a:t>NGFW</a:t>
            </a:r>
            <a:r>
              <a:rPr lang="zh-CN" altLang="en-US" sz="900" dirty="0" smtClean="0">
                <a:solidFill>
                  <a:prstClr val="black"/>
                </a:solidFill>
                <a:latin typeface="华文细黑"/>
                <a:ea typeface="华文细黑"/>
              </a:rPr>
              <a:t>和</a:t>
            </a:r>
            <a:r>
              <a:rPr lang="en-US" altLang="zh-CN" sz="900" dirty="0" smtClean="0">
                <a:solidFill>
                  <a:prstClr val="black"/>
                </a:solidFill>
                <a:latin typeface="华文细黑"/>
                <a:ea typeface="华文细黑"/>
              </a:rPr>
              <a:t>SVN</a:t>
            </a:r>
            <a:r>
              <a:rPr lang="zh-CN" altLang="en-US" sz="900" dirty="0" smtClean="0">
                <a:solidFill>
                  <a:prstClr val="black"/>
                </a:solidFill>
                <a:latin typeface="华文细黑"/>
                <a:ea typeface="华文细黑"/>
              </a:rPr>
              <a:t>产品融合了强大的应用安全防护能力，用户接入后即可直接进行安全防护。</a:t>
            </a:r>
            <a:endParaRPr lang="en-US" altLang="zh-CN" sz="900" dirty="0" smtClean="0">
              <a:solidFill>
                <a:prstClr val="black"/>
              </a:solidFill>
              <a:latin typeface="华文细黑"/>
              <a:ea typeface="华文细黑"/>
            </a:endParaRPr>
          </a:p>
        </p:txBody>
      </p:sp>
      <p:grpSp>
        <p:nvGrpSpPr>
          <p:cNvPr id="3" name="组合 99"/>
          <p:cNvGrpSpPr/>
          <p:nvPr/>
        </p:nvGrpSpPr>
        <p:grpSpPr>
          <a:xfrm>
            <a:off x="2743201" y="789336"/>
            <a:ext cx="5770917" cy="3909431"/>
            <a:chOff x="2743201" y="789336"/>
            <a:chExt cx="5770917" cy="3909431"/>
          </a:xfrm>
        </p:grpSpPr>
        <p:sp>
          <p:nvSpPr>
            <p:cNvPr id="97" name="圆角矩形 96"/>
            <p:cNvSpPr/>
            <p:nvPr/>
          </p:nvSpPr>
          <p:spPr bwMode="auto">
            <a:xfrm>
              <a:off x="4158736" y="2038350"/>
              <a:ext cx="2352489" cy="2633193"/>
            </a:xfrm>
            <a:prstGeom prst="roundRect">
              <a:avLst>
                <a:gd name="adj" fmla="val 4250"/>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smtClean="0">
                <a:solidFill>
                  <a:sysClr val="windowText" lastClr="000000"/>
                </a:solidFill>
                <a:latin typeface="Arial" panose="020B0604020202020204" pitchFamily="34" charset="0"/>
                <a:ea typeface="宋体" panose="02010600030101010101" pitchFamily="2" charset="-122"/>
              </a:endParaRPr>
            </a:p>
          </p:txBody>
        </p:sp>
        <p:pic>
          <p:nvPicPr>
            <p:cNvPr id="106" name="Picture 462" descr="图片241"/>
            <p:cNvPicPr>
              <a:picLocks noChangeAspect="1" noChangeArrowheads="1"/>
            </p:cNvPicPr>
            <p:nvPr/>
          </p:nvPicPr>
          <p:blipFill>
            <a:blip r:embed="rId1" cstate="print"/>
            <a:srcRect/>
            <a:stretch>
              <a:fillRect/>
            </a:stretch>
          </p:blipFill>
          <p:spPr bwMode="auto">
            <a:xfrm>
              <a:off x="5602032" y="3230630"/>
              <a:ext cx="342582" cy="361117"/>
            </a:xfrm>
            <a:prstGeom prst="rect">
              <a:avLst/>
            </a:prstGeom>
            <a:noFill/>
            <a:ln w="9525">
              <a:noFill/>
              <a:miter lim="800000"/>
              <a:headEnd/>
              <a:tailEnd/>
            </a:ln>
          </p:spPr>
        </p:pic>
        <p:sp>
          <p:nvSpPr>
            <p:cNvPr id="107" name="圆角矩形 106"/>
            <p:cNvSpPr/>
            <p:nvPr/>
          </p:nvSpPr>
          <p:spPr bwMode="auto">
            <a:xfrm>
              <a:off x="6567836" y="2044700"/>
              <a:ext cx="1828451" cy="1674317"/>
            </a:xfrm>
            <a:prstGeom prst="roundRect">
              <a:avLst>
                <a:gd name="adj" fmla="val 661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pic>
          <p:nvPicPr>
            <p:cNvPr id="108" name="Picture 227" descr="图片767"/>
            <p:cNvPicPr>
              <a:picLocks noChangeAspect="1" noChangeArrowheads="1"/>
            </p:cNvPicPr>
            <p:nvPr/>
          </p:nvPicPr>
          <p:blipFill>
            <a:blip r:embed="rId2" cstate="print"/>
            <a:srcRect/>
            <a:stretch>
              <a:fillRect/>
            </a:stretch>
          </p:blipFill>
          <p:spPr bwMode="auto">
            <a:xfrm>
              <a:off x="6942305" y="3055938"/>
              <a:ext cx="1166646" cy="692697"/>
            </a:xfrm>
            <a:prstGeom prst="rect">
              <a:avLst/>
            </a:prstGeom>
            <a:noFill/>
          </p:spPr>
        </p:pic>
        <p:pic>
          <p:nvPicPr>
            <p:cNvPr id="109" name="Picture 460" descr="图片239"/>
            <p:cNvPicPr>
              <a:picLocks noChangeAspect="1" noChangeArrowheads="1"/>
            </p:cNvPicPr>
            <p:nvPr/>
          </p:nvPicPr>
          <p:blipFill>
            <a:blip r:embed="rId3" cstate="print"/>
            <a:srcRect/>
            <a:stretch>
              <a:fillRect/>
            </a:stretch>
          </p:blipFill>
          <p:spPr bwMode="auto">
            <a:xfrm>
              <a:off x="5260846" y="2127627"/>
              <a:ext cx="350837" cy="364089"/>
            </a:xfrm>
            <a:prstGeom prst="rect">
              <a:avLst/>
            </a:prstGeom>
            <a:noFill/>
          </p:spPr>
        </p:pic>
        <p:pic>
          <p:nvPicPr>
            <p:cNvPr id="110" name="Picture 459" descr="图片238"/>
            <p:cNvPicPr>
              <a:picLocks noChangeAspect="1" noChangeArrowheads="1"/>
            </p:cNvPicPr>
            <p:nvPr/>
          </p:nvPicPr>
          <p:blipFill>
            <a:blip r:embed="rId4" cstate="print"/>
            <a:srcRect/>
            <a:stretch>
              <a:fillRect/>
            </a:stretch>
          </p:blipFill>
          <p:spPr bwMode="auto">
            <a:xfrm>
              <a:off x="4740421" y="3215649"/>
              <a:ext cx="358139" cy="377518"/>
            </a:xfrm>
            <a:prstGeom prst="rect">
              <a:avLst/>
            </a:prstGeom>
            <a:noFill/>
          </p:spPr>
        </p:pic>
        <p:sp>
          <p:nvSpPr>
            <p:cNvPr id="111" name="圆角矩形 110"/>
            <p:cNvSpPr/>
            <p:nvPr/>
          </p:nvSpPr>
          <p:spPr bwMode="auto">
            <a:xfrm>
              <a:off x="2743201" y="2574070"/>
              <a:ext cx="1348614" cy="2072760"/>
            </a:xfrm>
            <a:prstGeom prst="roundRect">
              <a:avLst>
                <a:gd name="adj" fmla="val 536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smtClean="0">
                <a:solidFill>
                  <a:sysClr val="windowText" lastClr="000000"/>
                </a:solidFill>
                <a:latin typeface="Arial" panose="020B0604020202020204" pitchFamily="34" charset="0"/>
                <a:ea typeface="宋体" panose="02010600030101010101" pitchFamily="2" charset="-122"/>
              </a:endParaRPr>
            </a:p>
          </p:txBody>
        </p:sp>
        <p:sp>
          <p:nvSpPr>
            <p:cNvPr id="112" name="圆角矩形 111"/>
            <p:cNvSpPr/>
            <p:nvPr/>
          </p:nvSpPr>
          <p:spPr bwMode="auto">
            <a:xfrm>
              <a:off x="4138485" y="789336"/>
              <a:ext cx="4255421" cy="1211580"/>
            </a:xfrm>
            <a:prstGeom prst="roundRect">
              <a:avLst>
                <a:gd name="adj" fmla="val 6185"/>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smtClean="0">
                <a:solidFill>
                  <a:sysClr val="windowText" lastClr="000000"/>
                </a:solidFill>
                <a:latin typeface="Arial" panose="020B0604020202020204" pitchFamily="34" charset="0"/>
                <a:ea typeface="宋体" panose="02010600030101010101" pitchFamily="2" charset="-122"/>
              </a:endParaRPr>
            </a:p>
          </p:txBody>
        </p:sp>
        <p:sp>
          <p:nvSpPr>
            <p:cNvPr id="117" name="TextBox 116"/>
            <p:cNvSpPr txBox="1"/>
            <p:nvPr/>
          </p:nvSpPr>
          <p:spPr>
            <a:xfrm>
              <a:off x="7387711" y="805447"/>
              <a:ext cx="1014164"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Web</a:t>
              </a:r>
              <a:r>
                <a:rPr lang="zh-CN" altLang="en-US" sz="1000" kern="0" dirty="0" smtClean="0">
                  <a:solidFill>
                    <a:sysClr val="windowText" lastClr="000000"/>
                  </a:solidFill>
                </a:rPr>
                <a:t>服务器</a:t>
              </a:r>
              <a:endParaRPr lang="zh-CN" altLang="en-US" sz="1000" kern="0" dirty="0">
                <a:solidFill>
                  <a:sysClr val="windowText" lastClr="000000"/>
                </a:solidFill>
              </a:endParaRPr>
            </a:p>
          </p:txBody>
        </p:sp>
        <p:sp>
          <p:nvSpPr>
            <p:cNvPr id="124" name="TextBox 123"/>
            <p:cNvSpPr txBox="1"/>
            <p:nvPr/>
          </p:nvSpPr>
          <p:spPr>
            <a:xfrm>
              <a:off x="7188695" y="2571907"/>
              <a:ext cx="693246" cy="553998"/>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园区互联网边界防火墙</a:t>
              </a:r>
              <a:endParaRPr lang="zh-CN" altLang="en-US" sz="1000" b="1" kern="0" dirty="0">
                <a:solidFill>
                  <a:sysClr val="windowText" lastClr="000000"/>
                </a:solidFill>
              </a:endParaRPr>
            </a:p>
          </p:txBody>
        </p:sp>
        <p:sp>
          <p:nvSpPr>
            <p:cNvPr id="129" name="TextBox 128"/>
            <p:cNvSpPr txBox="1"/>
            <p:nvPr/>
          </p:nvSpPr>
          <p:spPr>
            <a:xfrm>
              <a:off x="6576234" y="813067"/>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公共服务器</a:t>
              </a:r>
              <a:endParaRPr lang="zh-CN" altLang="en-US" sz="1000" kern="0" dirty="0">
                <a:solidFill>
                  <a:sysClr val="windowText" lastClr="000000"/>
                </a:solidFill>
              </a:endParaRPr>
            </a:p>
          </p:txBody>
        </p:sp>
        <p:sp>
          <p:nvSpPr>
            <p:cNvPr id="130" name="TextBox 129"/>
            <p:cNvSpPr txBox="1"/>
            <p:nvPr/>
          </p:nvSpPr>
          <p:spPr>
            <a:xfrm>
              <a:off x="5772376" y="813067"/>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测试服务器</a:t>
              </a:r>
              <a:endParaRPr lang="zh-CN" altLang="en-US" sz="1000" kern="0" dirty="0">
                <a:solidFill>
                  <a:sysClr val="windowText" lastClr="000000"/>
                </a:solidFill>
              </a:endParaRPr>
            </a:p>
          </p:txBody>
        </p:sp>
        <p:sp>
          <p:nvSpPr>
            <p:cNvPr id="131" name="TextBox 130"/>
            <p:cNvSpPr txBox="1"/>
            <p:nvPr/>
          </p:nvSpPr>
          <p:spPr>
            <a:xfrm>
              <a:off x="4945658" y="820687"/>
              <a:ext cx="1014164" cy="246221"/>
            </a:xfrm>
            <a:prstGeom prst="rect">
              <a:avLst/>
            </a:prstGeom>
            <a:noFill/>
          </p:spPr>
          <p:txBody>
            <a:bodyPr wrap="square" rtlCol="0">
              <a:spAutoFit/>
            </a:bodyPr>
            <a:lstStyle/>
            <a:p>
              <a:pPr algn="ctr" fontAlgn="auto">
                <a:spcBef>
                  <a:spcPts val="0"/>
                </a:spcBef>
                <a:spcAft>
                  <a:spcPts val="0"/>
                </a:spcAft>
                <a:defRPr/>
              </a:pPr>
              <a:r>
                <a:rPr lang="zh-CN" altLang="en-US" sz="1000" kern="0" dirty="0" smtClean="0">
                  <a:solidFill>
                    <a:sysClr val="windowText" lastClr="000000"/>
                  </a:solidFill>
                </a:rPr>
                <a:t>报表服务器</a:t>
              </a:r>
              <a:endParaRPr lang="zh-CN" altLang="en-US" sz="1000" kern="0" dirty="0">
                <a:solidFill>
                  <a:sysClr val="windowText" lastClr="000000"/>
                </a:solidFill>
              </a:endParaRPr>
            </a:p>
          </p:txBody>
        </p:sp>
        <p:sp>
          <p:nvSpPr>
            <p:cNvPr id="132" name="TextBox 131"/>
            <p:cNvSpPr txBox="1"/>
            <p:nvPr/>
          </p:nvSpPr>
          <p:spPr>
            <a:xfrm>
              <a:off x="4149420" y="820687"/>
              <a:ext cx="1014164" cy="246221"/>
            </a:xfrm>
            <a:prstGeom prst="rect">
              <a:avLst/>
            </a:prstGeom>
            <a:noFill/>
          </p:spPr>
          <p:txBody>
            <a:bodyPr wrap="square" rtlCol="0">
              <a:spAutoFit/>
            </a:bodyPr>
            <a:lstStyle/>
            <a:p>
              <a:pPr algn="ctr" fontAlgn="auto">
                <a:spcBef>
                  <a:spcPts val="0"/>
                </a:spcBef>
                <a:spcAft>
                  <a:spcPts val="0"/>
                </a:spcAft>
                <a:defRPr/>
              </a:pPr>
              <a:r>
                <a:rPr lang="en-US" altLang="zh-CN" sz="1000" kern="0" dirty="0" smtClean="0">
                  <a:solidFill>
                    <a:sysClr val="windowText" lastClr="000000"/>
                  </a:solidFill>
                </a:rPr>
                <a:t>Controller</a:t>
              </a:r>
              <a:endParaRPr lang="zh-CN" altLang="en-US" sz="1000" kern="0" dirty="0">
                <a:solidFill>
                  <a:sysClr val="windowText" lastClr="000000"/>
                </a:solidFill>
              </a:endParaRPr>
            </a:p>
          </p:txBody>
        </p:sp>
        <p:cxnSp>
          <p:nvCxnSpPr>
            <p:cNvPr id="133" name="直接连接符 132"/>
            <p:cNvCxnSpPr>
              <a:endCxn id="162" idx="0"/>
            </p:cNvCxnSpPr>
            <p:nvPr/>
          </p:nvCxnSpPr>
          <p:spPr bwMode="auto">
            <a:xfrm>
              <a:off x="7054850" y="2311400"/>
              <a:ext cx="0" cy="291537"/>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4" name="肘形连接符 1553"/>
            <p:cNvCxnSpPr>
              <a:stCxn id="109" idx="3"/>
              <a:endCxn id="166" idx="0"/>
            </p:cNvCxnSpPr>
            <p:nvPr/>
          </p:nvCxnSpPr>
          <p:spPr bwMode="auto">
            <a:xfrm>
              <a:off x="5611683" y="2309672"/>
              <a:ext cx="2379172" cy="290304"/>
            </a:xfrm>
            <a:prstGeom prst="bentConnector2">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5" name="TextBox 134"/>
            <p:cNvSpPr txBox="1"/>
            <p:nvPr/>
          </p:nvSpPr>
          <p:spPr>
            <a:xfrm>
              <a:off x="6522910" y="2648997"/>
              <a:ext cx="489431" cy="246221"/>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SVN</a:t>
              </a:r>
              <a:endParaRPr lang="zh-CN" altLang="en-US" sz="1000" b="1" kern="0" dirty="0">
                <a:solidFill>
                  <a:sysClr val="windowText" lastClr="000000"/>
                </a:solidFill>
              </a:endParaRPr>
            </a:p>
          </p:txBody>
        </p:sp>
        <p:cxnSp>
          <p:nvCxnSpPr>
            <p:cNvPr id="136" name="直接连接符 135"/>
            <p:cNvCxnSpPr>
              <a:stCxn id="202" idx="2"/>
              <a:endCxn id="187" idx="0"/>
            </p:cNvCxnSpPr>
            <p:nvPr/>
          </p:nvCxnSpPr>
          <p:spPr bwMode="auto">
            <a:xfrm flipH="1">
              <a:off x="3188407" y="3045616"/>
              <a:ext cx="1187" cy="872624"/>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直接连接符 136"/>
            <p:cNvCxnSpPr>
              <a:stCxn id="161" idx="3"/>
              <a:endCxn id="163" idx="1"/>
            </p:cNvCxnSpPr>
            <p:nvPr/>
          </p:nvCxnSpPr>
          <p:spPr bwMode="auto">
            <a:xfrm flipV="1">
              <a:off x="3625830" y="2309136"/>
              <a:ext cx="703011" cy="1"/>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直接连接符 137"/>
            <p:cNvCxnSpPr>
              <a:stCxn id="163" idx="3"/>
              <a:endCxn id="109" idx="1"/>
            </p:cNvCxnSpPr>
            <p:nvPr/>
          </p:nvCxnSpPr>
          <p:spPr bwMode="auto">
            <a:xfrm>
              <a:off x="4702192" y="2309136"/>
              <a:ext cx="558654" cy="536"/>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直接连接符 138"/>
            <p:cNvCxnSpPr>
              <a:stCxn id="167" idx="2"/>
              <a:endCxn id="109" idx="0"/>
            </p:cNvCxnSpPr>
            <p:nvPr/>
          </p:nvCxnSpPr>
          <p:spPr bwMode="auto">
            <a:xfrm flipH="1">
              <a:off x="5436265" y="1963989"/>
              <a:ext cx="1649" cy="163638"/>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直接连接符 140"/>
            <p:cNvCxnSpPr>
              <a:stCxn id="106" idx="2"/>
              <a:endCxn id="169" idx="0"/>
            </p:cNvCxnSpPr>
            <p:nvPr/>
          </p:nvCxnSpPr>
          <p:spPr bwMode="auto">
            <a:xfrm flipH="1">
              <a:off x="5768094" y="3591747"/>
              <a:ext cx="5229" cy="321880"/>
            </a:xfrm>
            <a:prstGeom prst="line">
              <a:avLst/>
            </a:prstGeom>
            <a:noFill/>
            <a:ln w="12700" cap="flat" cmpd="sng" algn="ctr">
              <a:solidFill>
                <a:schemeClr val="tx1"/>
              </a:solidFill>
              <a:prstDash val="dash"/>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2" name="直接连接符 141"/>
            <p:cNvCxnSpPr>
              <a:stCxn id="161" idx="2"/>
              <a:endCxn id="202" idx="0"/>
            </p:cNvCxnSpPr>
            <p:nvPr/>
          </p:nvCxnSpPr>
          <p:spPr bwMode="auto">
            <a:xfrm>
              <a:off x="3187680" y="2567749"/>
              <a:ext cx="1914" cy="96867"/>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3" name="直接连接符 142"/>
            <p:cNvCxnSpPr>
              <a:stCxn id="162" idx="2"/>
              <a:endCxn id="170" idx="0"/>
            </p:cNvCxnSpPr>
            <p:nvPr/>
          </p:nvCxnSpPr>
          <p:spPr bwMode="auto">
            <a:xfrm>
              <a:off x="7054850" y="2997126"/>
              <a:ext cx="1" cy="935312"/>
            </a:xfrm>
            <a:prstGeom prst="line">
              <a:avLst/>
            </a:prstGeom>
            <a:noFill/>
            <a:ln w="12700" cap="flat" cmpd="sng" algn="ctr">
              <a:solidFill>
                <a:schemeClr val="tx1"/>
              </a:solidFill>
              <a:prstDash val="dash"/>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4" name="直接连接符 143"/>
            <p:cNvCxnSpPr>
              <a:stCxn id="166" idx="2"/>
              <a:endCxn id="171" idx="0"/>
            </p:cNvCxnSpPr>
            <p:nvPr/>
          </p:nvCxnSpPr>
          <p:spPr bwMode="auto">
            <a:xfrm>
              <a:off x="7990855" y="2985982"/>
              <a:ext cx="0" cy="946456"/>
            </a:xfrm>
            <a:prstGeom prst="line">
              <a:avLst/>
            </a:prstGeom>
            <a:noFill/>
            <a:ln w="12700" cap="flat" cmpd="sng" algn="ctr">
              <a:solidFill>
                <a:schemeClr val="tx1"/>
              </a:solidFill>
              <a:prstDash val="dash"/>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5" name="TextBox 144"/>
            <p:cNvSpPr txBox="1"/>
            <p:nvPr/>
          </p:nvSpPr>
          <p:spPr>
            <a:xfrm>
              <a:off x="7090080" y="2041920"/>
              <a:ext cx="1181099" cy="276999"/>
            </a:xfrm>
            <a:prstGeom prst="rect">
              <a:avLst/>
            </a:prstGeom>
            <a:noFill/>
          </p:spPr>
          <p:txBody>
            <a:bodyPr wrap="square" rtlCol="0">
              <a:spAutoFit/>
            </a:bodyPr>
            <a:lstStyle/>
            <a:p>
              <a:pPr algn="ctr" fontAlgn="auto">
                <a:spcBef>
                  <a:spcPts val="0"/>
                </a:spcBef>
                <a:spcAft>
                  <a:spcPts val="0"/>
                </a:spcAft>
                <a:defRPr/>
              </a:pPr>
              <a:r>
                <a:rPr lang="en-US" altLang="zh-CN" sz="1200" b="1" kern="0" dirty="0" smtClean="0">
                  <a:solidFill>
                    <a:prstClr val="black"/>
                  </a:solidFill>
                </a:rPr>
                <a:t>Internet</a:t>
              </a:r>
              <a:r>
                <a:rPr lang="zh-CN" altLang="en-US" sz="1200" b="1" kern="0" dirty="0" smtClean="0">
                  <a:solidFill>
                    <a:prstClr val="black"/>
                  </a:solidFill>
                </a:rPr>
                <a:t>出口区</a:t>
              </a:r>
              <a:endParaRPr lang="zh-CN" altLang="en-US" sz="1200" b="1" kern="0" dirty="0">
                <a:solidFill>
                  <a:prstClr val="black"/>
                </a:solidFill>
              </a:endParaRPr>
            </a:p>
          </p:txBody>
        </p:sp>
        <p:sp>
          <p:nvSpPr>
            <p:cNvPr id="146" name="TextBox 145"/>
            <p:cNvSpPr txBox="1"/>
            <p:nvPr/>
          </p:nvSpPr>
          <p:spPr>
            <a:xfrm>
              <a:off x="4150480" y="1705257"/>
              <a:ext cx="560117"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DC</a:t>
              </a:r>
              <a:endParaRPr lang="zh-CN" altLang="en-US" sz="1400" b="1" kern="0" dirty="0">
                <a:solidFill>
                  <a:prstClr val="black"/>
                </a:solidFill>
              </a:endParaRPr>
            </a:p>
          </p:txBody>
        </p:sp>
        <p:sp>
          <p:nvSpPr>
            <p:cNvPr id="147" name="TextBox 146"/>
            <p:cNvSpPr txBox="1"/>
            <p:nvPr/>
          </p:nvSpPr>
          <p:spPr>
            <a:xfrm>
              <a:off x="5794565" y="4348108"/>
              <a:ext cx="844109"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Campus</a:t>
              </a:r>
              <a:endParaRPr lang="zh-CN" altLang="en-US" sz="1400" b="1" kern="0" dirty="0">
                <a:solidFill>
                  <a:prstClr val="black"/>
                </a:solidFill>
              </a:endParaRPr>
            </a:p>
          </p:txBody>
        </p:sp>
        <p:sp>
          <p:nvSpPr>
            <p:cNvPr id="148" name="TextBox 147"/>
            <p:cNvSpPr txBox="1"/>
            <p:nvPr/>
          </p:nvSpPr>
          <p:spPr>
            <a:xfrm>
              <a:off x="3412045" y="4352377"/>
              <a:ext cx="737050" cy="307777"/>
            </a:xfrm>
            <a:prstGeom prst="rect">
              <a:avLst/>
            </a:prstGeom>
            <a:noFill/>
          </p:spPr>
          <p:txBody>
            <a:bodyPr wrap="square" rtlCol="0">
              <a:spAutoFit/>
            </a:bodyPr>
            <a:lstStyle/>
            <a:p>
              <a:pPr algn="ctr" fontAlgn="auto">
                <a:spcBef>
                  <a:spcPts val="0"/>
                </a:spcBef>
                <a:spcAft>
                  <a:spcPts val="0"/>
                </a:spcAft>
                <a:defRPr/>
              </a:pPr>
              <a:r>
                <a:rPr lang="en-US" altLang="zh-CN" sz="1400" b="1" kern="0" dirty="0" smtClean="0">
                  <a:solidFill>
                    <a:prstClr val="black"/>
                  </a:solidFill>
                </a:rPr>
                <a:t>Branch</a:t>
              </a:r>
              <a:endParaRPr lang="zh-CN" altLang="en-US" sz="1400" b="1" kern="0" dirty="0">
                <a:solidFill>
                  <a:prstClr val="black"/>
                </a:solidFill>
              </a:endParaRPr>
            </a:p>
          </p:txBody>
        </p:sp>
        <p:cxnSp>
          <p:nvCxnSpPr>
            <p:cNvPr id="149" name="直接连接符 148"/>
            <p:cNvCxnSpPr>
              <a:stCxn id="109" idx="2"/>
              <a:endCxn id="110" idx="0"/>
            </p:cNvCxnSpPr>
            <p:nvPr/>
          </p:nvCxnSpPr>
          <p:spPr bwMode="auto">
            <a:xfrm flipH="1">
              <a:off x="4919491" y="2491716"/>
              <a:ext cx="516774" cy="723933"/>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直接连接符 149"/>
            <p:cNvCxnSpPr>
              <a:stCxn id="110" idx="3"/>
              <a:endCxn id="106" idx="1"/>
            </p:cNvCxnSpPr>
            <p:nvPr/>
          </p:nvCxnSpPr>
          <p:spPr bwMode="auto">
            <a:xfrm>
              <a:off x="5098560" y="3404408"/>
              <a:ext cx="503472" cy="6781"/>
            </a:xfrm>
            <a:prstGeom prst="line">
              <a:avLst/>
            </a:prstGeom>
            <a:noFill/>
            <a:ln w="254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2" name="TextBox 151"/>
            <p:cNvSpPr txBox="1"/>
            <p:nvPr/>
          </p:nvSpPr>
          <p:spPr>
            <a:xfrm>
              <a:off x="5393981" y="4396368"/>
              <a:ext cx="616128" cy="215465"/>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外包</a:t>
              </a:r>
              <a:endParaRPr lang="zh-CN" altLang="en-US" sz="1200" b="1" kern="0" dirty="0">
                <a:solidFill>
                  <a:sysClr val="windowText" lastClr="000000"/>
                </a:solidFill>
              </a:endParaRPr>
            </a:p>
          </p:txBody>
        </p:sp>
        <p:sp>
          <p:nvSpPr>
            <p:cNvPr id="153" name="TextBox 152"/>
            <p:cNvSpPr txBox="1"/>
            <p:nvPr/>
          </p:nvSpPr>
          <p:spPr>
            <a:xfrm>
              <a:off x="6649910" y="4421768"/>
              <a:ext cx="760599"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外包</a:t>
              </a:r>
              <a:endParaRPr lang="zh-CN" altLang="en-US" sz="1200" b="1" kern="0" dirty="0">
                <a:solidFill>
                  <a:sysClr val="windowText" lastClr="000000"/>
                </a:solidFill>
              </a:endParaRPr>
            </a:p>
          </p:txBody>
        </p:sp>
        <p:sp>
          <p:nvSpPr>
            <p:cNvPr id="154" name="TextBox 153"/>
            <p:cNvSpPr txBox="1"/>
            <p:nvPr/>
          </p:nvSpPr>
          <p:spPr>
            <a:xfrm>
              <a:off x="7617879" y="4415418"/>
              <a:ext cx="799705" cy="276999"/>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外包</a:t>
              </a:r>
              <a:endParaRPr lang="zh-CN" altLang="en-US" sz="1200" b="1" kern="0" dirty="0">
                <a:solidFill>
                  <a:sysClr val="windowText" lastClr="000000"/>
                </a:solidFill>
              </a:endParaRPr>
            </a:p>
          </p:txBody>
        </p:sp>
        <p:sp>
          <p:nvSpPr>
            <p:cNvPr id="155" name="TextBox 154"/>
            <p:cNvSpPr txBox="1"/>
            <p:nvPr/>
          </p:nvSpPr>
          <p:spPr>
            <a:xfrm>
              <a:off x="5597483" y="1636002"/>
              <a:ext cx="1006277" cy="246221"/>
            </a:xfrm>
            <a:prstGeom prst="rect">
              <a:avLst/>
            </a:prstGeom>
            <a:noFill/>
          </p:spPr>
          <p:txBody>
            <a:bodyPr wrap="square" rtlCol="0">
              <a:spAutoFit/>
            </a:bodyPr>
            <a:lstStyle/>
            <a:p>
              <a:pPr algn="ctr" fontAlgn="auto">
                <a:spcBef>
                  <a:spcPts val="0"/>
                </a:spcBef>
                <a:spcAft>
                  <a:spcPts val="0"/>
                </a:spcAft>
                <a:defRPr/>
              </a:pPr>
              <a:r>
                <a:rPr lang="en-US" altLang="zh-CN" sz="1000" b="1" kern="0" dirty="0" smtClean="0">
                  <a:solidFill>
                    <a:sysClr val="windowText" lastClr="000000"/>
                  </a:solidFill>
                </a:rPr>
                <a:t>DC</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sp>
          <p:nvSpPr>
            <p:cNvPr id="156" name="TextBox 155"/>
            <p:cNvSpPr txBox="1"/>
            <p:nvPr/>
          </p:nvSpPr>
          <p:spPr>
            <a:xfrm>
              <a:off x="3307300" y="2640045"/>
              <a:ext cx="878400"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分支</a:t>
              </a:r>
              <a:r>
                <a:rPr lang="en-US" altLang="zh-CN" sz="1000" b="1" kern="0" dirty="0" smtClean="0">
                  <a:solidFill>
                    <a:sysClr val="windowText" lastClr="000000"/>
                  </a:solidFill>
                </a:rPr>
                <a:t>WAN</a:t>
              </a:r>
              <a:r>
                <a:rPr lang="zh-CN" altLang="en-US" sz="1000" b="1" kern="0" dirty="0" smtClean="0">
                  <a:solidFill>
                    <a:sysClr val="windowText" lastClr="000000"/>
                  </a:solidFill>
                </a:rPr>
                <a:t>边界路由器</a:t>
              </a:r>
              <a:endParaRPr lang="zh-CN" altLang="en-US" sz="1000" b="1" kern="0" dirty="0">
                <a:solidFill>
                  <a:sysClr val="windowText" lastClr="000000"/>
                </a:solidFill>
              </a:endParaRPr>
            </a:p>
          </p:txBody>
        </p:sp>
        <p:sp>
          <p:nvSpPr>
            <p:cNvPr id="157" name="TextBox 156"/>
            <p:cNvSpPr txBox="1"/>
            <p:nvPr/>
          </p:nvSpPr>
          <p:spPr>
            <a:xfrm>
              <a:off x="4178172" y="3490022"/>
              <a:ext cx="776287"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交换机</a:t>
              </a:r>
              <a:endParaRPr lang="zh-CN" altLang="en-US" sz="1000" b="1" kern="0" dirty="0">
                <a:solidFill>
                  <a:sysClr val="windowText" lastClr="000000"/>
                </a:solidFill>
              </a:endParaRPr>
            </a:p>
          </p:txBody>
        </p:sp>
        <p:sp>
          <p:nvSpPr>
            <p:cNvPr id="158" name="TextBox 157"/>
            <p:cNvSpPr txBox="1"/>
            <p:nvPr/>
          </p:nvSpPr>
          <p:spPr>
            <a:xfrm>
              <a:off x="5845048" y="3494785"/>
              <a:ext cx="737939" cy="246221"/>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AP</a:t>
              </a:r>
              <a:endParaRPr lang="zh-CN" altLang="en-US" sz="1000" b="1" kern="0" dirty="0">
                <a:solidFill>
                  <a:sysClr val="windowText" lastClr="000000"/>
                </a:solidFill>
              </a:endParaRPr>
            </a:p>
          </p:txBody>
        </p:sp>
        <p:sp>
          <p:nvSpPr>
            <p:cNvPr id="159" name="TextBox 158"/>
            <p:cNvSpPr txBox="1"/>
            <p:nvPr/>
          </p:nvSpPr>
          <p:spPr>
            <a:xfrm>
              <a:off x="3173285" y="3500868"/>
              <a:ext cx="804228" cy="246221"/>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交换机</a:t>
              </a:r>
              <a:endParaRPr lang="zh-CN" altLang="en-US" sz="1000" b="1" kern="0" dirty="0">
                <a:solidFill>
                  <a:sysClr val="windowText" lastClr="000000"/>
                </a:solidFill>
              </a:endParaRPr>
            </a:p>
          </p:txBody>
        </p:sp>
        <p:pic>
          <p:nvPicPr>
            <p:cNvPr id="160" name="Picture 2355" descr="图片221"/>
            <p:cNvPicPr>
              <a:picLocks noChangeAspect="1" noChangeArrowheads="1"/>
            </p:cNvPicPr>
            <p:nvPr/>
          </p:nvPicPr>
          <p:blipFill>
            <a:blip r:embed="rId5" cstate="print"/>
            <a:srcRect/>
            <a:stretch>
              <a:fillRect/>
            </a:stretch>
          </p:blipFill>
          <p:spPr bwMode="auto">
            <a:xfrm>
              <a:off x="6017811" y="1027533"/>
              <a:ext cx="379828" cy="493499"/>
            </a:xfrm>
            <a:prstGeom prst="rect">
              <a:avLst/>
            </a:prstGeom>
            <a:noFill/>
          </p:spPr>
        </p:pic>
        <p:pic>
          <p:nvPicPr>
            <p:cNvPr id="161" name="Picture 228" descr="图片768"/>
            <p:cNvPicPr>
              <a:picLocks noChangeAspect="1" noChangeArrowheads="1"/>
            </p:cNvPicPr>
            <p:nvPr/>
          </p:nvPicPr>
          <p:blipFill>
            <a:blip r:embed="rId6" cstate="print"/>
            <a:srcRect/>
            <a:stretch>
              <a:fillRect/>
            </a:stretch>
          </p:blipFill>
          <p:spPr bwMode="auto">
            <a:xfrm>
              <a:off x="2749530" y="2050524"/>
              <a:ext cx="876300" cy="517225"/>
            </a:xfrm>
            <a:prstGeom prst="rect">
              <a:avLst/>
            </a:prstGeom>
            <a:noFill/>
          </p:spPr>
        </p:pic>
        <p:pic>
          <p:nvPicPr>
            <p:cNvPr id="162" name="Picture 2356" descr="图片222"/>
            <p:cNvPicPr>
              <a:picLocks noChangeAspect="1" noChangeArrowheads="1"/>
            </p:cNvPicPr>
            <p:nvPr/>
          </p:nvPicPr>
          <p:blipFill>
            <a:blip r:embed="rId7" cstate="print"/>
            <a:srcRect/>
            <a:stretch>
              <a:fillRect/>
            </a:stretch>
          </p:blipFill>
          <p:spPr bwMode="auto">
            <a:xfrm>
              <a:off x="6864350" y="2602937"/>
              <a:ext cx="381000" cy="394189"/>
            </a:xfrm>
            <a:prstGeom prst="rect">
              <a:avLst/>
            </a:prstGeom>
            <a:noFill/>
            <a:ln w="9525">
              <a:noFill/>
              <a:miter lim="800000"/>
              <a:headEnd/>
              <a:tailEnd/>
            </a:ln>
          </p:spPr>
        </p:pic>
        <p:pic>
          <p:nvPicPr>
            <p:cNvPr id="163" name="Picture 465" descr="图片156"/>
            <p:cNvPicPr>
              <a:picLocks noChangeAspect="1" noChangeArrowheads="1"/>
            </p:cNvPicPr>
            <p:nvPr/>
          </p:nvPicPr>
          <p:blipFill>
            <a:blip r:embed="rId8" cstate="print"/>
            <a:srcRect/>
            <a:stretch>
              <a:fillRect/>
            </a:stretch>
          </p:blipFill>
          <p:spPr bwMode="auto">
            <a:xfrm>
              <a:off x="4328841" y="2116133"/>
              <a:ext cx="373351" cy="386006"/>
            </a:xfrm>
            <a:prstGeom prst="rect">
              <a:avLst/>
            </a:prstGeom>
            <a:noFill/>
          </p:spPr>
        </p:pic>
        <p:pic>
          <p:nvPicPr>
            <p:cNvPr id="164" name="Picture 2355" descr="图片221"/>
            <p:cNvPicPr>
              <a:picLocks noChangeAspect="1" noChangeArrowheads="1"/>
            </p:cNvPicPr>
            <p:nvPr/>
          </p:nvPicPr>
          <p:blipFill>
            <a:blip r:embed="rId5" cstate="print"/>
            <a:srcRect/>
            <a:stretch>
              <a:fillRect/>
            </a:stretch>
          </p:blipFill>
          <p:spPr bwMode="auto">
            <a:xfrm>
              <a:off x="5238123" y="1027533"/>
              <a:ext cx="379828" cy="493499"/>
            </a:xfrm>
            <a:prstGeom prst="rect">
              <a:avLst/>
            </a:prstGeom>
            <a:noFill/>
          </p:spPr>
        </p:pic>
        <p:pic>
          <p:nvPicPr>
            <p:cNvPr id="166" name="Picture 465" descr="图片156"/>
            <p:cNvPicPr>
              <a:picLocks noChangeAspect="1" noChangeArrowheads="1"/>
            </p:cNvPicPr>
            <p:nvPr/>
          </p:nvPicPr>
          <p:blipFill>
            <a:blip r:embed="rId8" cstate="print"/>
            <a:srcRect/>
            <a:stretch>
              <a:fillRect/>
            </a:stretch>
          </p:blipFill>
          <p:spPr bwMode="auto">
            <a:xfrm>
              <a:off x="7804179" y="2599976"/>
              <a:ext cx="373351" cy="386006"/>
            </a:xfrm>
            <a:prstGeom prst="rect">
              <a:avLst/>
            </a:prstGeom>
            <a:noFill/>
          </p:spPr>
        </p:pic>
        <p:pic>
          <p:nvPicPr>
            <p:cNvPr id="167" name="Picture 465" descr="图片156"/>
            <p:cNvPicPr>
              <a:picLocks noChangeAspect="1" noChangeArrowheads="1"/>
            </p:cNvPicPr>
            <p:nvPr/>
          </p:nvPicPr>
          <p:blipFill>
            <a:blip r:embed="rId8" cstate="print"/>
            <a:srcRect/>
            <a:stretch>
              <a:fillRect/>
            </a:stretch>
          </p:blipFill>
          <p:spPr bwMode="auto">
            <a:xfrm>
              <a:off x="5251238" y="1577983"/>
              <a:ext cx="373351" cy="386006"/>
            </a:xfrm>
            <a:prstGeom prst="rect">
              <a:avLst/>
            </a:prstGeom>
            <a:noFill/>
          </p:spPr>
        </p:pic>
        <p:pic>
          <p:nvPicPr>
            <p:cNvPr id="169" name="Picture 725" descr="图片325"/>
            <p:cNvPicPr>
              <a:picLocks noChangeAspect="1" noChangeArrowheads="1"/>
            </p:cNvPicPr>
            <p:nvPr/>
          </p:nvPicPr>
          <p:blipFill>
            <a:blip r:embed="rId9" cstate="print"/>
            <a:srcRect/>
            <a:stretch>
              <a:fillRect/>
            </a:stretch>
          </p:blipFill>
          <p:spPr bwMode="auto">
            <a:xfrm>
              <a:off x="5484675" y="3913627"/>
              <a:ext cx="566837" cy="471805"/>
            </a:xfrm>
            <a:prstGeom prst="rect">
              <a:avLst/>
            </a:prstGeom>
            <a:noFill/>
          </p:spPr>
        </p:pic>
        <p:pic>
          <p:nvPicPr>
            <p:cNvPr id="170" name="Picture 4488" descr="图片346"/>
            <p:cNvPicPr>
              <a:picLocks noChangeAspect="1" noChangeArrowheads="1"/>
            </p:cNvPicPr>
            <p:nvPr/>
          </p:nvPicPr>
          <p:blipFill>
            <a:blip r:embed="rId10" cstate="print"/>
            <a:srcRect/>
            <a:stretch>
              <a:fillRect/>
            </a:stretch>
          </p:blipFill>
          <p:spPr bwMode="auto">
            <a:xfrm>
              <a:off x="6882607" y="3932438"/>
              <a:ext cx="344487" cy="518912"/>
            </a:xfrm>
            <a:prstGeom prst="rect">
              <a:avLst/>
            </a:prstGeom>
            <a:noFill/>
          </p:spPr>
        </p:pic>
        <p:pic>
          <p:nvPicPr>
            <p:cNvPr id="171" name="Picture 4488" descr="图片346"/>
            <p:cNvPicPr>
              <a:picLocks noChangeAspect="1" noChangeArrowheads="1"/>
            </p:cNvPicPr>
            <p:nvPr/>
          </p:nvPicPr>
          <p:blipFill>
            <a:blip r:embed="rId10" cstate="print"/>
            <a:srcRect/>
            <a:stretch>
              <a:fillRect/>
            </a:stretch>
          </p:blipFill>
          <p:spPr bwMode="auto">
            <a:xfrm>
              <a:off x="7818611" y="3932438"/>
              <a:ext cx="344487" cy="518912"/>
            </a:xfrm>
            <a:prstGeom prst="rect">
              <a:avLst/>
            </a:prstGeom>
            <a:noFill/>
          </p:spPr>
        </p:pic>
        <p:pic>
          <p:nvPicPr>
            <p:cNvPr id="172" name="Picture 2355" descr="图片221"/>
            <p:cNvPicPr>
              <a:picLocks noChangeAspect="1" noChangeArrowheads="1"/>
            </p:cNvPicPr>
            <p:nvPr/>
          </p:nvPicPr>
          <p:blipFill>
            <a:blip r:embed="rId5" cstate="print"/>
            <a:srcRect/>
            <a:stretch>
              <a:fillRect/>
            </a:stretch>
          </p:blipFill>
          <p:spPr bwMode="auto">
            <a:xfrm>
              <a:off x="4458435" y="1027533"/>
              <a:ext cx="379828" cy="493499"/>
            </a:xfrm>
            <a:prstGeom prst="rect">
              <a:avLst/>
            </a:prstGeom>
            <a:noFill/>
          </p:spPr>
        </p:pic>
        <p:pic>
          <p:nvPicPr>
            <p:cNvPr id="173" name="Picture 2355" descr="图片221"/>
            <p:cNvPicPr>
              <a:picLocks noChangeAspect="1" noChangeArrowheads="1"/>
            </p:cNvPicPr>
            <p:nvPr/>
          </p:nvPicPr>
          <p:blipFill>
            <a:blip r:embed="rId5" cstate="print"/>
            <a:srcRect/>
            <a:stretch>
              <a:fillRect/>
            </a:stretch>
          </p:blipFill>
          <p:spPr bwMode="auto">
            <a:xfrm>
              <a:off x="7577186" y="1027533"/>
              <a:ext cx="379828" cy="493499"/>
            </a:xfrm>
            <a:prstGeom prst="rect">
              <a:avLst/>
            </a:prstGeom>
            <a:noFill/>
          </p:spPr>
        </p:pic>
        <p:pic>
          <p:nvPicPr>
            <p:cNvPr id="174" name="Picture 2355" descr="图片221"/>
            <p:cNvPicPr>
              <a:picLocks noChangeAspect="1" noChangeArrowheads="1"/>
            </p:cNvPicPr>
            <p:nvPr/>
          </p:nvPicPr>
          <p:blipFill>
            <a:blip r:embed="rId5" cstate="print"/>
            <a:srcRect/>
            <a:stretch>
              <a:fillRect/>
            </a:stretch>
          </p:blipFill>
          <p:spPr bwMode="auto">
            <a:xfrm>
              <a:off x="6797499" y="1027533"/>
              <a:ext cx="379828" cy="493499"/>
            </a:xfrm>
            <a:prstGeom prst="rect">
              <a:avLst/>
            </a:prstGeom>
            <a:noFill/>
          </p:spPr>
        </p:pic>
        <p:sp>
          <p:nvSpPr>
            <p:cNvPr id="175" name="TextBox 174"/>
            <p:cNvSpPr txBox="1"/>
            <p:nvPr/>
          </p:nvSpPr>
          <p:spPr>
            <a:xfrm>
              <a:off x="4179350" y="2488845"/>
              <a:ext cx="837150" cy="400110"/>
            </a:xfrm>
            <a:prstGeom prst="rect">
              <a:avLst/>
            </a:prstGeom>
            <a:noFill/>
          </p:spPr>
          <p:txBody>
            <a:bodyPr wrap="square" rtlCol="0">
              <a:spAutoFit/>
            </a:bodyPr>
            <a:lstStyle/>
            <a:p>
              <a:pPr algn="ctr" fontAlgn="auto">
                <a:spcBef>
                  <a:spcPts val="0"/>
                </a:spcBef>
                <a:spcAft>
                  <a:spcPts val="0"/>
                </a:spcAft>
                <a:defRPr/>
              </a:pPr>
              <a:r>
                <a:rPr lang="zh-CN" altLang="en-US" sz="1000" b="1" kern="0" dirty="0" smtClean="0">
                  <a:solidFill>
                    <a:sysClr val="windowText" lastClr="000000"/>
                  </a:solidFill>
                </a:rPr>
                <a:t>园区</a:t>
              </a:r>
              <a:r>
                <a:rPr lang="en-US" altLang="zh-CN" sz="1000" b="1" kern="0" dirty="0" smtClean="0">
                  <a:solidFill>
                    <a:sysClr val="windowText" lastClr="000000"/>
                  </a:solidFill>
                </a:rPr>
                <a:t>WAN</a:t>
              </a:r>
              <a:r>
                <a:rPr lang="zh-CN" altLang="en-US" sz="1000" b="1" kern="0" dirty="0" smtClean="0">
                  <a:solidFill>
                    <a:sysClr val="windowText" lastClr="000000"/>
                  </a:solidFill>
                </a:rPr>
                <a:t>边界防火墙</a:t>
              </a:r>
              <a:endParaRPr lang="zh-CN" altLang="en-US" sz="1000" b="1" kern="0" dirty="0">
                <a:solidFill>
                  <a:sysClr val="windowText" lastClr="000000"/>
                </a:solidFill>
              </a:endParaRPr>
            </a:p>
          </p:txBody>
        </p:sp>
        <p:pic>
          <p:nvPicPr>
            <p:cNvPr id="176" name="Picture 465" descr="图片156"/>
            <p:cNvPicPr>
              <a:picLocks noChangeAspect="1" noChangeArrowheads="1"/>
            </p:cNvPicPr>
            <p:nvPr/>
          </p:nvPicPr>
          <p:blipFill>
            <a:blip r:embed="rId8" cstate="print"/>
            <a:srcRect/>
            <a:stretch>
              <a:fillRect/>
            </a:stretch>
          </p:blipFill>
          <p:spPr bwMode="auto">
            <a:xfrm>
              <a:off x="5903329" y="2430692"/>
              <a:ext cx="373351" cy="386006"/>
            </a:xfrm>
            <a:prstGeom prst="rect">
              <a:avLst/>
            </a:prstGeom>
            <a:noFill/>
          </p:spPr>
        </p:pic>
        <p:cxnSp>
          <p:nvCxnSpPr>
            <p:cNvPr id="177" name="直接连接符 176"/>
            <p:cNvCxnSpPr>
              <a:stCxn id="109" idx="3"/>
              <a:endCxn id="176" idx="1"/>
            </p:cNvCxnSpPr>
            <p:nvPr/>
          </p:nvCxnSpPr>
          <p:spPr bwMode="auto">
            <a:xfrm>
              <a:off x="5611683" y="2309672"/>
              <a:ext cx="291646" cy="314023"/>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8" name="TextBox 177"/>
            <p:cNvSpPr txBox="1"/>
            <p:nvPr/>
          </p:nvSpPr>
          <p:spPr>
            <a:xfrm>
              <a:off x="5975351" y="2805995"/>
              <a:ext cx="600074" cy="400110"/>
            </a:xfrm>
            <a:prstGeom prst="rect">
              <a:avLst/>
            </a:prstGeom>
            <a:noFill/>
          </p:spPr>
          <p:txBody>
            <a:bodyPr wrap="square" rtlCol="0">
              <a:spAutoFit/>
            </a:bodyPr>
            <a:lstStyle/>
            <a:p>
              <a:pPr fontAlgn="auto">
                <a:spcBef>
                  <a:spcPts val="0"/>
                </a:spcBef>
                <a:spcAft>
                  <a:spcPts val="0"/>
                </a:spcAft>
                <a:defRPr/>
              </a:pPr>
              <a:r>
                <a:rPr lang="zh-CN" altLang="en-US" sz="1000" b="1" kern="0" dirty="0" smtClean="0">
                  <a:solidFill>
                    <a:sysClr val="windowText" lastClr="000000"/>
                  </a:solidFill>
                </a:rPr>
                <a:t>核心防火墙</a:t>
              </a:r>
              <a:endParaRPr lang="zh-CN" altLang="en-US" sz="1000" b="1" kern="0" dirty="0">
                <a:solidFill>
                  <a:sysClr val="windowText" lastClr="000000"/>
                </a:solidFill>
              </a:endParaRPr>
            </a:p>
          </p:txBody>
        </p:sp>
        <p:sp>
          <p:nvSpPr>
            <p:cNvPr id="179" name="TextBox 178"/>
            <p:cNvSpPr txBox="1"/>
            <p:nvPr/>
          </p:nvSpPr>
          <p:spPr>
            <a:xfrm>
              <a:off x="4647857" y="4400994"/>
              <a:ext cx="616128" cy="215465"/>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外包</a:t>
              </a:r>
              <a:endParaRPr lang="zh-CN" altLang="en-US" sz="1200" b="1" kern="0" dirty="0">
                <a:solidFill>
                  <a:sysClr val="windowText" lastClr="000000"/>
                </a:solidFill>
              </a:endParaRPr>
            </a:p>
          </p:txBody>
        </p:sp>
        <p:pic>
          <p:nvPicPr>
            <p:cNvPr id="180" name="Picture 725" descr="图片325"/>
            <p:cNvPicPr>
              <a:picLocks noChangeAspect="1" noChangeArrowheads="1"/>
            </p:cNvPicPr>
            <p:nvPr/>
          </p:nvPicPr>
          <p:blipFill>
            <a:blip r:embed="rId9" cstate="print"/>
            <a:srcRect/>
            <a:stretch>
              <a:fillRect/>
            </a:stretch>
          </p:blipFill>
          <p:spPr bwMode="auto">
            <a:xfrm>
              <a:off x="4636950" y="3924603"/>
              <a:ext cx="566837" cy="471805"/>
            </a:xfrm>
            <a:prstGeom prst="rect">
              <a:avLst/>
            </a:prstGeom>
            <a:noFill/>
          </p:spPr>
        </p:pic>
        <p:cxnSp>
          <p:nvCxnSpPr>
            <p:cNvPr id="181" name="直接连接符 180"/>
            <p:cNvCxnSpPr>
              <a:stCxn id="110" idx="2"/>
              <a:endCxn id="180" idx="0"/>
            </p:cNvCxnSpPr>
            <p:nvPr/>
          </p:nvCxnSpPr>
          <p:spPr bwMode="auto">
            <a:xfrm>
              <a:off x="4919491" y="3593167"/>
              <a:ext cx="878" cy="331436"/>
            </a:xfrm>
            <a:prstGeom prst="line">
              <a:avLst/>
            </a:prstGeom>
            <a:noFill/>
            <a:ln w="12700" cap="flat" cmpd="sng" algn="ctr">
              <a:solidFill>
                <a:schemeClr val="tx1">
                  <a:lumMod val="50000"/>
                  <a:lumOff val="50000"/>
                </a:scheme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4" name="任意多边形 183"/>
            <p:cNvSpPr/>
            <p:nvPr/>
          </p:nvSpPr>
          <p:spPr bwMode="auto">
            <a:xfrm>
              <a:off x="5456343" y="1962947"/>
              <a:ext cx="2659910" cy="2043904"/>
            </a:xfrm>
            <a:custGeom>
              <a:avLst/>
              <a:gdLst>
                <a:gd name="connsiteX0" fmla="*/ 787400 w 2033058"/>
                <a:gd name="connsiteY0" fmla="*/ 2384425 h 2384425"/>
                <a:gd name="connsiteX1" fmla="*/ 158750 w 2033058"/>
                <a:gd name="connsiteY1" fmla="*/ 333375 h 2384425"/>
                <a:gd name="connsiteX2" fmla="*/ 1739900 w 2033058"/>
                <a:gd name="connsiteY2" fmla="*/ 384175 h 2384425"/>
                <a:gd name="connsiteX3" fmla="*/ 1917700 w 2033058"/>
                <a:gd name="connsiteY3" fmla="*/ 2149475 h 2384425"/>
                <a:gd name="connsiteX0-1" fmla="*/ 559509 w 2078636"/>
                <a:gd name="connsiteY0-2" fmla="*/ 2401093 h 2401093"/>
                <a:gd name="connsiteX1-3" fmla="*/ 204328 w 2078636"/>
                <a:gd name="connsiteY1-4" fmla="*/ 335756 h 2401093"/>
                <a:gd name="connsiteX2-5" fmla="*/ 1785478 w 2078636"/>
                <a:gd name="connsiteY2-6" fmla="*/ 386556 h 2401093"/>
                <a:gd name="connsiteX3-7" fmla="*/ 1963278 w 2078636"/>
                <a:gd name="connsiteY3-8" fmla="*/ 2151856 h 2401093"/>
                <a:gd name="connsiteX0-9" fmla="*/ 559509 w 2078636"/>
                <a:gd name="connsiteY0-10" fmla="*/ 2401093 h 2401093"/>
                <a:gd name="connsiteX1-11" fmla="*/ 204328 w 2078636"/>
                <a:gd name="connsiteY1-12" fmla="*/ 335756 h 2401093"/>
                <a:gd name="connsiteX2-13" fmla="*/ 1785478 w 2078636"/>
                <a:gd name="connsiteY2-14" fmla="*/ 386556 h 2401093"/>
                <a:gd name="connsiteX3-15" fmla="*/ 1963278 w 2078636"/>
                <a:gd name="connsiteY3-16" fmla="*/ 2151856 h 2401093"/>
                <a:gd name="connsiteX0-17" fmla="*/ 529676 w 2048803"/>
                <a:gd name="connsiteY0-18" fmla="*/ 2317220 h 2317220"/>
                <a:gd name="connsiteX1-19" fmla="*/ 174495 w 2048803"/>
                <a:gd name="connsiteY1-20" fmla="*/ 251883 h 2317220"/>
                <a:gd name="connsiteX2-21" fmla="*/ 1755645 w 2048803"/>
                <a:gd name="connsiteY2-22" fmla="*/ 302683 h 2317220"/>
                <a:gd name="connsiteX3-23" fmla="*/ 1933445 w 2048803"/>
                <a:gd name="connsiteY3-24" fmla="*/ 2067983 h 2317220"/>
                <a:gd name="connsiteX0-25" fmla="*/ 529676 w 1991124"/>
                <a:gd name="connsiteY0-26" fmla="*/ 2150532 h 2150532"/>
                <a:gd name="connsiteX1-27" fmla="*/ 174495 w 1991124"/>
                <a:gd name="connsiteY1-28" fmla="*/ 85195 h 2150532"/>
                <a:gd name="connsiteX2-29" fmla="*/ 1755645 w 1991124"/>
                <a:gd name="connsiteY2-30" fmla="*/ 135995 h 2150532"/>
                <a:gd name="connsiteX3-31" fmla="*/ 1933445 w 1991124"/>
                <a:gd name="connsiteY3-32" fmla="*/ 1901295 h 2150532"/>
                <a:gd name="connsiteX0-33" fmla="*/ 476640 w 1938088"/>
                <a:gd name="connsiteY0-34" fmla="*/ 2177256 h 2177256"/>
                <a:gd name="connsiteX1-35" fmla="*/ 121459 w 1938088"/>
                <a:gd name="connsiteY1-36" fmla="*/ 111919 h 2177256"/>
                <a:gd name="connsiteX2-37" fmla="*/ 1702609 w 1938088"/>
                <a:gd name="connsiteY2-38" fmla="*/ 162719 h 2177256"/>
                <a:gd name="connsiteX3-39" fmla="*/ 1880409 w 1938088"/>
                <a:gd name="connsiteY3-40" fmla="*/ 1928019 h 2177256"/>
                <a:gd name="connsiteX0-41" fmla="*/ 446255 w 2043608"/>
                <a:gd name="connsiteY0-42" fmla="*/ 2434431 h 2434431"/>
                <a:gd name="connsiteX1-43" fmla="*/ 226979 w 2043608"/>
                <a:gd name="connsiteY1-44" fmla="*/ 340519 h 2434431"/>
                <a:gd name="connsiteX2-45" fmla="*/ 1808129 w 2043608"/>
                <a:gd name="connsiteY2-46" fmla="*/ 391319 h 2434431"/>
                <a:gd name="connsiteX3-47" fmla="*/ 1985929 w 2043608"/>
                <a:gd name="connsiteY3-48" fmla="*/ 2156619 h 2434431"/>
                <a:gd name="connsiteX0-49" fmla="*/ 462829 w 2120623"/>
                <a:gd name="connsiteY0-50" fmla="*/ 2443956 h 2443956"/>
                <a:gd name="connsiteX1-51" fmla="*/ 226979 w 2120623"/>
                <a:gd name="connsiteY1-52" fmla="*/ 340519 h 2443956"/>
                <a:gd name="connsiteX2-53" fmla="*/ 1824703 w 2120623"/>
                <a:gd name="connsiteY2-54" fmla="*/ 400844 h 2443956"/>
                <a:gd name="connsiteX3-55" fmla="*/ 2002503 w 2120623"/>
                <a:gd name="connsiteY3-56" fmla="*/ 2166144 h 2443956"/>
                <a:gd name="connsiteX0-57" fmla="*/ 370015 w 2027809"/>
                <a:gd name="connsiteY0-58" fmla="*/ 2347383 h 2347383"/>
                <a:gd name="connsiteX1-59" fmla="*/ 134165 w 2027809"/>
                <a:gd name="connsiteY1-60" fmla="*/ 243946 h 2347383"/>
                <a:gd name="connsiteX2-61" fmla="*/ 1731889 w 2027809"/>
                <a:gd name="connsiteY2-62" fmla="*/ 304271 h 2347383"/>
                <a:gd name="connsiteX3-63" fmla="*/ 1909689 w 2027809"/>
                <a:gd name="connsiteY3-64" fmla="*/ 2069571 h 2347383"/>
                <a:gd name="connsiteX0-65" fmla="*/ 469459 w 2167031"/>
                <a:gd name="connsiteY0-66" fmla="*/ 2402681 h 2402681"/>
                <a:gd name="connsiteX1-67" fmla="*/ 233609 w 2167031"/>
                <a:gd name="connsiteY1-68" fmla="*/ 299244 h 2402681"/>
                <a:gd name="connsiteX2-69" fmla="*/ 1871111 w 2167031"/>
                <a:gd name="connsiteY2-70" fmla="*/ 607219 h 2402681"/>
                <a:gd name="connsiteX3-71" fmla="*/ 2009133 w 2167031"/>
                <a:gd name="connsiteY3-72" fmla="*/ 2124869 h 2402681"/>
                <a:gd name="connsiteX0-73" fmla="*/ 456200 w 2151563"/>
                <a:gd name="connsiteY0-74" fmla="*/ 2207418 h 2207418"/>
                <a:gd name="connsiteX1-75" fmla="*/ 233609 w 2151563"/>
                <a:gd name="connsiteY1-76" fmla="*/ 299244 h 2207418"/>
                <a:gd name="connsiteX2-77" fmla="*/ 1857852 w 2151563"/>
                <a:gd name="connsiteY2-78" fmla="*/ 411956 h 2207418"/>
                <a:gd name="connsiteX3-79" fmla="*/ 1995874 w 2151563"/>
                <a:gd name="connsiteY3-80" fmla="*/ 1929606 h 2207418"/>
                <a:gd name="connsiteX0-81" fmla="*/ 379961 w 2075324"/>
                <a:gd name="connsiteY0-82" fmla="*/ 2067189 h 2067189"/>
                <a:gd name="connsiteX1-83" fmla="*/ 157370 w 2075324"/>
                <a:gd name="connsiteY1-84" fmla="*/ 159015 h 2067189"/>
                <a:gd name="connsiteX2-85" fmla="*/ 1781613 w 2075324"/>
                <a:gd name="connsiteY2-86" fmla="*/ 271727 h 2067189"/>
                <a:gd name="connsiteX3-87" fmla="*/ 1919635 w 2075324"/>
                <a:gd name="connsiteY3-88" fmla="*/ 1789377 h 2067189"/>
                <a:gd name="connsiteX0-89" fmla="*/ 429683 w 2133333"/>
                <a:gd name="connsiteY0-90" fmla="*/ 2071157 h 2071157"/>
                <a:gd name="connsiteX1-91" fmla="*/ 157370 w 2133333"/>
                <a:gd name="connsiteY1-92" fmla="*/ 139171 h 2071157"/>
                <a:gd name="connsiteX2-93" fmla="*/ 1831335 w 2133333"/>
                <a:gd name="connsiteY2-94" fmla="*/ 275695 h 2071157"/>
                <a:gd name="connsiteX3-95" fmla="*/ 1969357 w 2133333"/>
                <a:gd name="connsiteY3-96" fmla="*/ 1793345 h 2071157"/>
                <a:gd name="connsiteX0-97" fmla="*/ 429683 w 2027036"/>
                <a:gd name="connsiteY0-98" fmla="*/ 2064542 h 2064542"/>
                <a:gd name="connsiteX1-99" fmla="*/ 157370 w 2027036"/>
                <a:gd name="connsiteY1-100" fmla="*/ 132556 h 2064542"/>
                <a:gd name="connsiteX2-101" fmla="*/ 1831335 w 2027036"/>
                <a:gd name="connsiteY2-102" fmla="*/ 269080 h 2064542"/>
                <a:gd name="connsiteX3-103" fmla="*/ 1969357 w 2027036"/>
                <a:gd name="connsiteY3-104" fmla="*/ 1786730 h 2064542"/>
                <a:gd name="connsiteX0-105" fmla="*/ 379962 w 1977315"/>
                <a:gd name="connsiteY0-106" fmla="*/ 2083592 h 2083592"/>
                <a:gd name="connsiteX1-107" fmla="*/ 107649 w 1977315"/>
                <a:gd name="connsiteY1-108" fmla="*/ 151606 h 2083592"/>
                <a:gd name="connsiteX2-109" fmla="*/ 1781614 w 1977315"/>
                <a:gd name="connsiteY2-110" fmla="*/ 288130 h 2083592"/>
                <a:gd name="connsiteX3-111" fmla="*/ 1919636 w 1977315"/>
                <a:gd name="connsiteY3-112" fmla="*/ 1805780 h 2083592"/>
                <a:gd name="connsiteX0-113" fmla="*/ 506474 w 2103827"/>
                <a:gd name="connsiteY0-114" fmla="*/ 2272505 h 2272505"/>
                <a:gd name="connsiteX1-115" fmla="*/ 234161 w 2103827"/>
                <a:gd name="connsiteY1-116" fmla="*/ 340519 h 2272505"/>
                <a:gd name="connsiteX2-117" fmla="*/ 1911441 w 2103827"/>
                <a:gd name="connsiteY2-118" fmla="*/ 229393 h 2272505"/>
                <a:gd name="connsiteX3-119" fmla="*/ 2046148 w 2103827"/>
                <a:gd name="connsiteY3-120" fmla="*/ 1994693 h 2272505"/>
                <a:gd name="connsiteX0-121" fmla="*/ 506474 w 2103827"/>
                <a:gd name="connsiteY0-122" fmla="*/ 2272505 h 2272505"/>
                <a:gd name="connsiteX1-123" fmla="*/ 234161 w 2103827"/>
                <a:gd name="connsiteY1-124" fmla="*/ 340519 h 2272505"/>
                <a:gd name="connsiteX2-125" fmla="*/ 1911441 w 2103827"/>
                <a:gd name="connsiteY2-126" fmla="*/ 229393 h 2272505"/>
                <a:gd name="connsiteX3-127" fmla="*/ 2046148 w 2103827"/>
                <a:gd name="connsiteY3-128" fmla="*/ 1994693 h 2272505"/>
                <a:gd name="connsiteX0-129" fmla="*/ 506474 w 2103827"/>
                <a:gd name="connsiteY0-130" fmla="*/ 2272505 h 2272505"/>
                <a:gd name="connsiteX1-131" fmla="*/ 234161 w 2103827"/>
                <a:gd name="connsiteY1-132" fmla="*/ 340519 h 2272505"/>
                <a:gd name="connsiteX2-133" fmla="*/ 1911441 w 2103827"/>
                <a:gd name="connsiteY2-134" fmla="*/ 229393 h 2272505"/>
                <a:gd name="connsiteX3-135" fmla="*/ 2046148 w 2103827"/>
                <a:gd name="connsiteY3-136" fmla="*/ 1994693 h 2272505"/>
                <a:gd name="connsiteX0-137" fmla="*/ 426920 w 2024273"/>
                <a:gd name="connsiteY0-138" fmla="*/ 2253455 h 2253455"/>
                <a:gd name="connsiteX1-139" fmla="*/ 154607 w 2024273"/>
                <a:gd name="connsiteY1-140" fmla="*/ 321469 h 2253455"/>
                <a:gd name="connsiteX2-141" fmla="*/ 1831887 w 2024273"/>
                <a:gd name="connsiteY2-142" fmla="*/ 210343 h 2253455"/>
                <a:gd name="connsiteX3-143" fmla="*/ 1966594 w 2024273"/>
                <a:gd name="connsiteY3-144" fmla="*/ 1975643 h 2253455"/>
                <a:gd name="connsiteX0-145" fmla="*/ 426920 w 2024273"/>
                <a:gd name="connsiteY0-146" fmla="*/ 2253455 h 2253455"/>
                <a:gd name="connsiteX1-147" fmla="*/ 154607 w 2024273"/>
                <a:gd name="connsiteY1-148" fmla="*/ 321469 h 2253455"/>
                <a:gd name="connsiteX2-149" fmla="*/ 1831887 w 2024273"/>
                <a:gd name="connsiteY2-150" fmla="*/ 210343 h 2253455"/>
                <a:gd name="connsiteX3-151" fmla="*/ 1966594 w 2024273"/>
                <a:gd name="connsiteY3-152" fmla="*/ 1975643 h 2253455"/>
                <a:gd name="connsiteX0-153" fmla="*/ 426920 w 2024273"/>
                <a:gd name="connsiteY0-154" fmla="*/ 2253455 h 2253455"/>
                <a:gd name="connsiteX1-155" fmla="*/ 154607 w 2024273"/>
                <a:gd name="connsiteY1-156" fmla="*/ 321469 h 2253455"/>
                <a:gd name="connsiteX2-157" fmla="*/ 1831887 w 2024273"/>
                <a:gd name="connsiteY2-158" fmla="*/ 210343 h 2253455"/>
                <a:gd name="connsiteX3-159" fmla="*/ 1966594 w 2024273"/>
                <a:gd name="connsiteY3-160" fmla="*/ 1975643 h 2253455"/>
                <a:gd name="connsiteX0-161" fmla="*/ 505369 w 2102722"/>
                <a:gd name="connsiteY0-162" fmla="*/ 2260598 h 2260598"/>
                <a:gd name="connsiteX1-163" fmla="*/ 233056 w 2102722"/>
                <a:gd name="connsiteY1-164" fmla="*/ 328612 h 2260598"/>
                <a:gd name="connsiteX2-165" fmla="*/ 1903706 w 2102722"/>
                <a:gd name="connsiteY2-166" fmla="*/ 288923 h 2260598"/>
                <a:gd name="connsiteX3-167" fmla="*/ 2045043 w 2102722"/>
                <a:gd name="connsiteY3-168" fmla="*/ 1982786 h 2260598"/>
                <a:gd name="connsiteX0-169" fmla="*/ 439073 w 2128358"/>
                <a:gd name="connsiteY0-170" fmla="*/ 2293935 h 2293935"/>
                <a:gd name="connsiteX1-171" fmla="*/ 233056 w 2128358"/>
                <a:gd name="connsiteY1-172" fmla="*/ 328612 h 2293935"/>
                <a:gd name="connsiteX2-173" fmla="*/ 1837410 w 2128358"/>
                <a:gd name="connsiteY2-174" fmla="*/ 322260 h 2293935"/>
                <a:gd name="connsiteX3-175" fmla="*/ 1978747 w 2128358"/>
                <a:gd name="connsiteY3-176" fmla="*/ 2016123 h 2293935"/>
                <a:gd name="connsiteX0-177" fmla="*/ 372778 w 2062063"/>
                <a:gd name="connsiteY0-178" fmla="*/ 2252927 h 2252927"/>
                <a:gd name="connsiteX1-179" fmla="*/ 166761 w 2062063"/>
                <a:gd name="connsiteY1-180" fmla="*/ 287604 h 2252927"/>
                <a:gd name="connsiteX2-181" fmla="*/ 1771115 w 2062063"/>
                <a:gd name="connsiteY2-182" fmla="*/ 281252 h 2252927"/>
                <a:gd name="connsiteX3-183" fmla="*/ 1912452 w 2062063"/>
                <a:gd name="connsiteY3-184" fmla="*/ 1975115 h 2252927"/>
                <a:gd name="connsiteX0-185" fmla="*/ 425814 w 2123939"/>
                <a:gd name="connsiteY0-186" fmla="*/ 2247370 h 2247370"/>
                <a:gd name="connsiteX1-187" fmla="*/ 166761 w 2123939"/>
                <a:gd name="connsiteY1-188" fmla="*/ 315385 h 2247370"/>
                <a:gd name="connsiteX2-189" fmla="*/ 1824151 w 2123939"/>
                <a:gd name="connsiteY2-190" fmla="*/ 275695 h 2247370"/>
                <a:gd name="connsiteX3-191" fmla="*/ 1965488 w 2123939"/>
                <a:gd name="connsiteY3-192" fmla="*/ 1969558 h 2247370"/>
                <a:gd name="connsiteX0-193" fmla="*/ 423051 w 2204046"/>
                <a:gd name="connsiteY0-194" fmla="*/ 1771120 h 1969558"/>
                <a:gd name="connsiteX1-195" fmla="*/ 246868 w 2204046"/>
                <a:gd name="connsiteY1-196" fmla="*/ 315385 h 1969558"/>
                <a:gd name="connsiteX2-197" fmla="*/ 1904258 w 2204046"/>
                <a:gd name="connsiteY2-198" fmla="*/ 275695 h 1969558"/>
                <a:gd name="connsiteX3-199" fmla="*/ 2045595 w 2204046"/>
                <a:gd name="connsiteY3-200" fmla="*/ 1969558 h 1969558"/>
                <a:gd name="connsiteX0-201" fmla="*/ 423051 w 2204046"/>
                <a:gd name="connsiteY0-202" fmla="*/ 1771120 h 1969558"/>
                <a:gd name="connsiteX1-203" fmla="*/ 246868 w 2204046"/>
                <a:gd name="connsiteY1-204" fmla="*/ 315385 h 1969558"/>
                <a:gd name="connsiteX2-205" fmla="*/ 1904258 w 2204046"/>
                <a:gd name="connsiteY2-206" fmla="*/ 275695 h 1969558"/>
                <a:gd name="connsiteX3-207" fmla="*/ 2045595 w 2204046"/>
                <a:gd name="connsiteY3-208" fmla="*/ 1969558 h 1969558"/>
                <a:gd name="connsiteX0-209" fmla="*/ 423051 w 2204046"/>
                <a:gd name="connsiteY0-210" fmla="*/ 1771120 h 1969558"/>
                <a:gd name="connsiteX1-211" fmla="*/ 246868 w 2204046"/>
                <a:gd name="connsiteY1-212" fmla="*/ 315385 h 1969558"/>
                <a:gd name="connsiteX2-213" fmla="*/ 1904258 w 2204046"/>
                <a:gd name="connsiteY2-214" fmla="*/ 275695 h 1969558"/>
                <a:gd name="connsiteX3-215" fmla="*/ 2045595 w 2204046"/>
                <a:gd name="connsiteY3-216" fmla="*/ 1969558 h 1969558"/>
                <a:gd name="connsiteX0-217" fmla="*/ 423051 w 2204046"/>
                <a:gd name="connsiteY0-218" fmla="*/ 1771120 h 1969558"/>
                <a:gd name="connsiteX1-219" fmla="*/ 246868 w 2204046"/>
                <a:gd name="connsiteY1-220" fmla="*/ 315385 h 1969558"/>
                <a:gd name="connsiteX2-221" fmla="*/ 1904258 w 2204046"/>
                <a:gd name="connsiteY2-222" fmla="*/ 275695 h 1969558"/>
                <a:gd name="connsiteX3-223" fmla="*/ 2045595 w 2204046"/>
                <a:gd name="connsiteY3-224" fmla="*/ 1969558 h 1969558"/>
                <a:gd name="connsiteX0-225" fmla="*/ 366700 w 2147695"/>
                <a:gd name="connsiteY0-226" fmla="*/ 1771120 h 1969558"/>
                <a:gd name="connsiteX1-227" fmla="*/ 190517 w 2147695"/>
                <a:gd name="connsiteY1-228" fmla="*/ 315385 h 1969558"/>
                <a:gd name="connsiteX2-229" fmla="*/ 1847907 w 2147695"/>
                <a:gd name="connsiteY2-230" fmla="*/ 275695 h 1969558"/>
                <a:gd name="connsiteX3-231" fmla="*/ 1989244 w 2147695"/>
                <a:gd name="connsiteY3-232" fmla="*/ 1969558 h 1969558"/>
                <a:gd name="connsiteX0-233" fmla="*/ 366700 w 2147695"/>
                <a:gd name="connsiteY0-234" fmla="*/ 1785934 h 1984372"/>
                <a:gd name="connsiteX1-235" fmla="*/ 190517 w 2147695"/>
                <a:gd name="connsiteY1-236" fmla="*/ 330199 h 1984372"/>
                <a:gd name="connsiteX2-237" fmla="*/ 1847907 w 2147695"/>
                <a:gd name="connsiteY2-238" fmla="*/ 290509 h 1984372"/>
                <a:gd name="connsiteX3-239" fmla="*/ 1989244 w 2147695"/>
                <a:gd name="connsiteY3-240" fmla="*/ 1984372 h 1984372"/>
                <a:gd name="connsiteX0-241" fmla="*/ 320293 w 2101288"/>
                <a:gd name="connsiteY0-242" fmla="*/ 1771120 h 1969558"/>
                <a:gd name="connsiteX1-243" fmla="*/ 144110 w 2101288"/>
                <a:gd name="connsiteY1-244" fmla="*/ 315385 h 1969558"/>
                <a:gd name="connsiteX2-245" fmla="*/ 1801500 w 2101288"/>
                <a:gd name="connsiteY2-246" fmla="*/ 275695 h 1969558"/>
                <a:gd name="connsiteX3-247" fmla="*/ 1942837 w 2101288"/>
                <a:gd name="connsiteY3-248" fmla="*/ 1969558 h 1969558"/>
                <a:gd name="connsiteX0-249" fmla="*/ 326923 w 2107918"/>
                <a:gd name="connsiteY0-250" fmla="*/ 1790696 h 1989134"/>
                <a:gd name="connsiteX1-251" fmla="*/ 150740 w 2107918"/>
                <a:gd name="connsiteY1-252" fmla="*/ 334961 h 1989134"/>
                <a:gd name="connsiteX2-253" fmla="*/ 1808130 w 2107918"/>
                <a:gd name="connsiteY2-254" fmla="*/ 295271 h 1989134"/>
                <a:gd name="connsiteX3-255" fmla="*/ 1949467 w 2107918"/>
                <a:gd name="connsiteY3-256" fmla="*/ 1989134 h 1989134"/>
                <a:gd name="connsiteX0-257" fmla="*/ 326923 w 2109575"/>
                <a:gd name="connsiteY0-258" fmla="*/ 1790696 h 1893884"/>
                <a:gd name="connsiteX1-259" fmla="*/ 150740 w 2109575"/>
                <a:gd name="connsiteY1-260" fmla="*/ 334961 h 1893884"/>
                <a:gd name="connsiteX2-261" fmla="*/ 1808130 w 2109575"/>
                <a:gd name="connsiteY2-262" fmla="*/ 295271 h 1893884"/>
                <a:gd name="connsiteX3-263" fmla="*/ 1959411 w 2109575"/>
                <a:gd name="connsiteY3-264" fmla="*/ 1893884 h 1893884"/>
                <a:gd name="connsiteX0-265" fmla="*/ 326923 w 2109575"/>
                <a:gd name="connsiteY0-266" fmla="*/ 1790696 h 1893884"/>
                <a:gd name="connsiteX1-267" fmla="*/ 150740 w 2109575"/>
                <a:gd name="connsiteY1-268" fmla="*/ 334961 h 1893884"/>
                <a:gd name="connsiteX2-269" fmla="*/ 1808130 w 2109575"/>
                <a:gd name="connsiteY2-270" fmla="*/ 295271 h 1893884"/>
                <a:gd name="connsiteX3-271" fmla="*/ 1959411 w 2109575"/>
                <a:gd name="connsiteY3-272" fmla="*/ 1893884 h 1893884"/>
                <a:gd name="connsiteX0-273" fmla="*/ 400952 w 2051013"/>
                <a:gd name="connsiteY0-274" fmla="*/ 1764770 h 1867958"/>
                <a:gd name="connsiteX1-275" fmla="*/ 224769 w 2051013"/>
                <a:gd name="connsiteY1-276" fmla="*/ 309035 h 1867958"/>
                <a:gd name="connsiteX2-277" fmla="*/ 1749568 w 2051013"/>
                <a:gd name="connsiteY2-278" fmla="*/ 259820 h 1867958"/>
                <a:gd name="connsiteX3-279" fmla="*/ 2033440 w 2051013"/>
                <a:gd name="connsiteY3-280" fmla="*/ 1867958 h 1867958"/>
                <a:gd name="connsiteX0-281" fmla="*/ 384378 w 2031677"/>
                <a:gd name="connsiteY0-282" fmla="*/ 1773899 h 1877087"/>
                <a:gd name="connsiteX1-283" fmla="*/ 224769 w 2031677"/>
                <a:gd name="connsiteY1-284" fmla="*/ 263395 h 1877087"/>
                <a:gd name="connsiteX2-285" fmla="*/ 1732994 w 2031677"/>
                <a:gd name="connsiteY2-286" fmla="*/ 268949 h 1877087"/>
                <a:gd name="connsiteX3-287" fmla="*/ 2016866 w 2031677"/>
                <a:gd name="connsiteY3-288" fmla="*/ 1877087 h 1877087"/>
                <a:gd name="connsiteX0-289" fmla="*/ 560425 w 2207724"/>
                <a:gd name="connsiteY0-290" fmla="*/ 1773899 h 1877087"/>
                <a:gd name="connsiteX1-291" fmla="*/ 26602 w 2207724"/>
                <a:gd name="connsiteY1-292" fmla="*/ 1172236 h 1877087"/>
                <a:gd name="connsiteX2-293" fmla="*/ 400816 w 2207724"/>
                <a:gd name="connsiteY2-294" fmla="*/ 263395 h 1877087"/>
                <a:gd name="connsiteX3-295" fmla="*/ 1909041 w 2207724"/>
                <a:gd name="connsiteY3-296" fmla="*/ 268949 h 1877087"/>
                <a:gd name="connsiteX4" fmla="*/ 2192913 w 2207724"/>
                <a:gd name="connsiteY4" fmla="*/ 1877087 h 1877087"/>
                <a:gd name="connsiteX0-297" fmla="*/ 538486 w 2185785"/>
                <a:gd name="connsiteY0-298" fmla="*/ 1773899 h 1877087"/>
                <a:gd name="connsiteX1-299" fmla="*/ 406855 w 2185785"/>
                <a:gd name="connsiteY1-300" fmla="*/ 1261136 h 1877087"/>
                <a:gd name="connsiteX2-301" fmla="*/ 4663 w 2185785"/>
                <a:gd name="connsiteY2-302" fmla="*/ 1172236 h 1877087"/>
                <a:gd name="connsiteX3-303" fmla="*/ 378877 w 2185785"/>
                <a:gd name="connsiteY3-304" fmla="*/ 263395 h 1877087"/>
                <a:gd name="connsiteX4-305" fmla="*/ 1887102 w 2185785"/>
                <a:gd name="connsiteY4-306" fmla="*/ 268949 h 1877087"/>
                <a:gd name="connsiteX5" fmla="*/ 2170974 w 2185785"/>
                <a:gd name="connsiteY5" fmla="*/ 1877087 h 1877087"/>
                <a:gd name="connsiteX0-307" fmla="*/ 542905 w 2190204"/>
                <a:gd name="connsiteY0-308" fmla="*/ 1773899 h 1877087"/>
                <a:gd name="connsiteX1-309" fmla="*/ 411274 w 2190204"/>
                <a:gd name="connsiteY1-310" fmla="*/ 1261136 h 1877087"/>
                <a:gd name="connsiteX2-311" fmla="*/ 4663 w 2190204"/>
                <a:gd name="connsiteY2-312" fmla="*/ 1127786 h 1877087"/>
                <a:gd name="connsiteX3-313" fmla="*/ 383296 w 2190204"/>
                <a:gd name="connsiteY3-314" fmla="*/ 263395 h 1877087"/>
                <a:gd name="connsiteX4-315" fmla="*/ 1891521 w 2190204"/>
                <a:gd name="connsiteY4-316" fmla="*/ 268949 h 1877087"/>
                <a:gd name="connsiteX5-317" fmla="*/ 2175393 w 2190204"/>
                <a:gd name="connsiteY5-318" fmla="*/ 1877087 h 1877087"/>
                <a:gd name="connsiteX0-319" fmla="*/ 544628 w 2180877"/>
                <a:gd name="connsiteY0-320" fmla="*/ 1780249 h 1883437"/>
                <a:gd name="connsiteX1-321" fmla="*/ 412997 w 2180877"/>
                <a:gd name="connsiteY1-322" fmla="*/ 1267486 h 1883437"/>
                <a:gd name="connsiteX2-323" fmla="*/ 6386 w 2180877"/>
                <a:gd name="connsiteY2-324" fmla="*/ 1134136 h 1883437"/>
                <a:gd name="connsiteX3-325" fmla="*/ 451315 w 2180877"/>
                <a:gd name="connsiteY3-326" fmla="*/ 231645 h 1883437"/>
                <a:gd name="connsiteX4-327" fmla="*/ 1893244 w 2180877"/>
                <a:gd name="connsiteY4-328" fmla="*/ 275299 h 1883437"/>
                <a:gd name="connsiteX5-329" fmla="*/ 2177116 w 2180877"/>
                <a:gd name="connsiteY5-330" fmla="*/ 1883437 h 1883437"/>
                <a:gd name="connsiteX0-331" fmla="*/ 412997 w 2180877"/>
                <a:gd name="connsiteY0-332" fmla="*/ 1267486 h 1883437"/>
                <a:gd name="connsiteX1-333" fmla="*/ 6386 w 2180877"/>
                <a:gd name="connsiteY1-334" fmla="*/ 1134136 h 1883437"/>
                <a:gd name="connsiteX2-335" fmla="*/ 451315 w 2180877"/>
                <a:gd name="connsiteY2-336" fmla="*/ 231645 h 1883437"/>
                <a:gd name="connsiteX3-337" fmla="*/ 1893244 w 2180877"/>
                <a:gd name="connsiteY3-338" fmla="*/ 275299 h 1883437"/>
                <a:gd name="connsiteX4-339" fmla="*/ 2177116 w 2180877"/>
                <a:gd name="connsiteY4-340" fmla="*/ 1883437 h 1883437"/>
                <a:gd name="connsiteX0-341" fmla="*/ 0 w 2174491"/>
                <a:gd name="connsiteY0-342" fmla="*/ 1134136 h 1883437"/>
                <a:gd name="connsiteX1-343" fmla="*/ 444929 w 2174491"/>
                <a:gd name="connsiteY1-344" fmla="*/ 231645 h 1883437"/>
                <a:gd name="connsiteX2-345" fmla="*/ 1886858 w 2174491"/>
                <a:gd name="connsiteY2-346" fmla="*/ 275299 h 1883437"/>
                <a:gd name="connsiteX3-347" fmla="*/ 2170730 w 2174491"/>
                <a:gd name="connsiteY3-348" fmla="*/ 1883437 h 1883437"/>
                <a:gd name="connsiteX0-349" fmla="*/ 0 w 1729562"/>
                <a:gd name="connsiteY0-350" fmla="*/ 231645 h 1883437"/>
                <a:gd name="connsiteX1-351" fmla="*/ 1441929 w 1729562"/>
                <a:gd name="connsiteY1-352" fmla="*/ 275299 h 1883437"/>
                <a:gd name="connsiteX2-353" fmla="*/ 1725801 w 1729562"/>
                <a:gd name="connsiteY2-354" fmla="*/ 1883437 h 1883437"/>
                <a:gd name="connsiteX0-355" fmla="*/ 0 w 1765657"/>
                <a:gd name="connsiteY0-356" fmla="*/ 154916 h 1898783"/>
                <a:gd name="connsiteX1-357" fmla="*/ 1472867 w 1765657"/>
                <a:gd name="connsiteY1-358" fmla="*/ 290645 h 1898783"/>
                <a:gd name="connsiteX2-359" fmla="*/ 1756739 w 1765657"/>
                <a:gd name="connsiteY2-360" fmla="*/ 1898783 h 1898783"/>
                <a:gd name="connsiteX0-361" fmla="*/ 0 w 1895209"/>
                <a:gd name="connsiteY0-362" fmla="*/ 143140 h 2184663"/>
                <a:gd name="connsiteX1-363" fmla="*/ 1583912 w 1895209"/>
                <a:gd name="connsiteY1-364" fmla="*/ 576525 h 2184663"/>
                <a:gd name="connsiteX2-365" fmla="*/ 1867784 w 1895209"/>
                <a:gd name="connsiteY2-366" fmla="*/ 2184663 h 2184663"/>
                <a:gd name="connsiteX0-367" fmla="*/ 82424 w 1950208"/>
                <a:gd name="connsiteY0-368" fmla="*/ 6880 h 2048403"/>
                <a:gd name="connsiteX1-369" fmla="*/ 263985 w 1950208"/>
                <a:gd name="connsiteY1-370" fmla="*/ 218015 h 2048403"/>
                <a:gd name="connsiteX2-371" fmla="*/ 1666336 w 1950208"/>
                <a:gd name="connsiteY2-372" fmla="*/ 440265 h 2048403"/>
                <a:gd name="connsiteX3-373" fmla="*/ 1950208 w 1950208"/>
                <a:gd name="connsiteY3-374" fmla="*/ 2048403 h 2048403"/>
                <a:gd name="connsiteX0-375" fmla="*/ 82424 w 1950208"/>
                <a:gd name="connsiteY0-376" fmla="*/ 0 h 2041523"/>
                <a:gd name="connsiteX1-377" fmla="*/ 263985 w 1950208"/>
                <a:gd name="connsiteY1-378" fmla="*/ 211135 h 2041523"/>
                <a:gd name="connsiteX2-379" fmla="*/ 1666336 w 1950208"/>
                <a:gd name="connsiteY2-380" fmla="*/ 433385 h 2041523"/>
                <a:gd name="connsiteX3-381" fmla="*/ 1950208 w 1950208"/>
                <a:gd name="connsiteY3-382" fmla="*/ 2041523 h 2041523"/>
                <a:gd name="connsiteX0-383" fmla="*/ 114191 w 1943855"/>
                <a:gd name="connsiteY0-384" fmla="*/ 0 h 2043904"/>
                <a:gd name="connsiteX1-385" fmla="*/ 257632 w 1943855"/>
                <a:gd name="connsiteY1-386" fmla="*/ 213516 h 2043904"/>
                <a:gd name="connsiteX2-387" fmla="*/ 1659983 w 1943855"/>
                <a:gd name="connsiteY2-388" fmla="*/ 435766 h 2043904"/>
                <a:gd name="connsiteX3-389" fmla="*/ 1943855 w 1943855"/>
                <a:gd name="connsiteY3-390" fmla="*/ 2043904 h 2043904"/>
                <a:gd name="connsiteX0-391" fmla="*/ 114191 w 1943855"/>
                <a:gd name="connsiteY0-392" fmla="*/ 0 h 2043904"/>
                <a:gd name="connsiteX1-393" fmla="*/ 257632 w 1943855"/>
                <a:gd name="connsiteY1-394" fmla="*/ 213516 h 2043904"/>
                <a:gd name="connsiteX2-395" fmla="*/ 1659983 w 1943855"/>
                <a:gd name="connsiteY2-396" fmla="*/ 435766 h 2043904"/>
                <a:gd name="connsiteX3-397" fmla="*/ 1943855 w 1943855"/>
                <a:gd name="connsiteY3-398" fmla="*/ 2043904 h 2043904"/>
                <a:gd name="connsiteX0-399" fmla="*/ 21671 w 1851335"/>
                <a:gd name="connsiteY0-400" fmla="*/ 0 h 2043904"/>
                <a:gd name="connsiteX1-401" fmla="*/ 332508 w 1851335"/>
                <a:gd name="connsiteY1-402" fmla="*/ 232566 h 2043904"/>
                <a:gd name="connsiteX2-403" fmla="*/ 1567463 w 1851335"/>
                <a:gd name="connsiteY2-404" fmla="*/ 435766 h 2043904"/>
                <a:gd name="connsiteX3-405" fmla="*/ 1851335 w 1851335"/>
                <a:gd name="connsiteY3-406" fmla="*/ 2043904 h 2043904"/>
                <a:gd name="connsiteX0-407" fmla="*/ 21671 w 1851335"/>
                <a:gd name="connsiteY0-408" fmla="*/ 0 h 2043904"/>
                <a:gd name="connsiteX1-409" fmla="*/ 332508 w 1851335"/>
                <a:gd name="connsiteY1-410" fmla="*/ 232566 h 2043904"/>
                <a:gd name="connsiteX2-411" fmla="*/ 1567463 w 1851335"/>
                <a:gd name="connsiteY2-412" fmla="*/ 435766 h 2043904"/>
                <a:gd name="connsiteX3-413" fmla="*/ 1851335 w 1851335"/>
                <a:gd name="connsiteY3-414" fmla="*/ 2043904 h 2043904"/>
                <a:gd name="connsiteX0-415" fmla="*/ 21671 w 1851335"/>
                <a:gd name="connsiteY0-416" fmla="*/ 0 h 2043904"/>
                <a:gd name="connsiteX1-417" fmla="*/ 160140 w 1851335"/>
                <a:gd name="connsiteY1-418" fmla="*/ 239709 h 2043904"/>
                <a:gd name="connsiteX2-419" fmla="*/ 1567463 w 1851335"/>
                <a:gd name="connsiteY2-420" fmla="*/ 435766 h 2043904"/>
                <a:gd name="connsiteX3-421" fmla="*/ 1851335 w 1851335"/>
                <a:gd name="connsiteY3-422" fmla="*/ 2043904 h 2043904"/>
              </a:gdLst>
              <a:ahLst/>
              <a:cxnLst>
                <a:cxn ang="0">
                  <a:pos x="connsiteX0-1" y="connsiteY0-2"/>
                </a:cxn>
                <a:cxn ang="0">
                  <a:pos x="connsiteX1-3" y="connsiteY1-4"/>
                </a:cxn>
                <a:cxn ang="0">
                  <a:pos x="connsiteX2-5" y="connsiteY2-6"/>
                </a:cxn>
                <a:cxn ang="0">
                  <a:pos x="connsiteX3-7" y="connsiteY3-8"/>
                </a:cxn>
              </a:cxnLst>
              <a:rect l="l" t="t" r="r" b="b"/>
              <a:pathLst>
                <a:path w="1851335" h="2043904">
                  <a:moveTo>
                    <a:pt x="21671" y="0"/>
                  </a:moveTo>
                  <a:cubicBezTo>
                    <a:pt x="0" y="109801"/>
                    <a:pt x="13553" y="238518"/>
                    <a:pt x="160140" y="239709"/>
                  </a:cubicBezTo>
                  <a:cubicBezTo>
                    <a:pt x="306727" y="240900"/>
                    <a:pt x="1285597" y="135067"/>
                    <a:pt x="1567463" y="435766"/>
                  </a:cubicBezTo>
                  <a:cubicBezTo>
                    <a:pt x="1849329" y="736465"/>
                    <a:pt x="1849348" y="1336407"/>
                    <a:pt x="1851335" y="2043904"/>
                  </a:cubicBezTo>
                </a:path>
              </a:pathLst>
            </a:custGeom>
            <a:ln w="12700">
              <a:solidFill>
                <a:srgbClr val="FF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srgbClr val="FF0000"/>
                </a:solidFill>
                <a:latin typeface="Arial" panose="020B0604020202020204" pitchFamily="34" charset="0"/>
                <a:ea typeface="宋体" panose="02010600030101010101" pitchFamily="2" charset="-122"/>
              </a:endParaRPr>
            </a:p>
          </p:txBody>
        </p:sp>
        <p:sp>
          <p:nvSpPr>
            <p:cNvPr id="185" name="任意多边形 184"/>
            <p:cNvSpPr/>
            <p:nvPr/>
          </p:nvSpPr>
          <p:spPr bwMode="auto">
            <a:xfrm>
              <a:off x="5402097" y="1981992"/>
              <a:ext cx="1781319" cy="2037557"/>
            </a:xfrm>
            <a:custGeom>
              <a:avLst/>
              <a:gdLst>
                <a:gd name="connsiteX0" fmla="*/ 565149 w 1853405"/>
                <a:gd name="connsiteY0" fmla="*/ 2195512 h 2195512"/>
                <a:gd name="connsiteX1" fmla="*/ 169862 w 1853405"/>
                <a:gd name="connsiteY1" fmla="*/ 314325 h 2195512"/>
                <a:gd name="connsiteX2" fmla="*/ 1584324 w 1853405"/>
                <a:gd name="connsiteY2" fmla="*/ 309562 h 2195512"/>
                <a:gd name="connsiteX3" fmla="*/ 1784349 w 1853405"/>
                <a:gd name="connsiteY3" fmla="*/ 2119312 h 2195512"/>
                <a:gd name="connsiteX0-1" fmla="*/ 641349 w 1929605"/>
                <a:gd name="connsiteY0-2" fmla="*/ 2186781 h 2186781"/>
                <a:gd name="connsiteX1-3" fmla="*/ 246062 w 1929605"/>
                <a:gd name="connsiteY1-4" fmla="*/ 305594 h 2186781"/>
                <a:gd name="connsiteX2-5" fmla="*/ 1660524 w 1929605"/>
                <a:gd name="connsiteY2-6" fmla="*/ 300831 h 2186781"/>
                <a:gd name="connsiteX3-7" fmla="*/ 1860549 w 1929605"/>
                <a:gd name="connsiteY3-8" fmla="*/ 2110581 h 2186781"/>
                <a:gd name="connsiteX0-9" fmla="*/ 608012 w 1890712"/>
                <a:gd name="connsiteY0-10" fmla="*/ 2190750 h 2190750"/>
                <a:gd name="connsiteX1-11" fmla="*/ 246062 w 1890712"/>
                <a:gd name="connsiteY1-12" fmla="*/ 285750 h 2190750"/>
                <a:gd name="connsiteX2-13" fmla="*/ 1627187 w 1890712"/>
                <a:gd name="connsiteY2-14" fmla="*/ 304800 h 2190750"/>
                <a:gd name="connsiteX3-15" fmla="*/ 1827212 w 1890712"/>
                <a:gd name="connsiteY3-16" fmla="*/ 2114550 h 2190750"/>
                <a:gd name="connsiteX0-17" fmla="*/ 608012 w 1893887"/>
                <a:gd name="connsiteY0-18" fmla="*/ 2143125 h 2143125"/>
                <a:gd name="connsiteX1-19" fmla="*/ 246062 w 1893887"/>
                <a:gd name="connsiteY1-20" fmla="*/ 238125 h 2143125"/>
                <a:gd name="connsiteX2-21" fmla="*/ 1627187 w 1893887"/>
                <a:gd name="connsiteY2-22" fmla="*/ 257175 h 2143125"/>
                <a:gd name="connsiteX3-23" fmla="*/ 1846262 w 1893887"/>
                <a:gd name="connsiteY3-24" fmla="*/ 1781175 h 2143125"/>
                <a:gd name="connsiteX0-25" fmla="*/ 452437 w 1833562"/>
                <a:gd name="connsiteY0-26" fmla="*/ 1671637 h 1781175"/>
                <a:gd name="connsiteX1-27" fmla="*/ 185737 w 1833562"/>
                <a:gd name="connsiteY1-28" fmla="*/ 238125 h 1781175"/>
                <a:gd name="connsiteX2-29" fmla="*/ 1566862 w 1833562"/>
                <a:gd name="connsiteY2-30" fmla="*/ 257175 h 1781175"/>
                <a:gd name="connsiteX3-31" fmla="*/ 1785937 w 1833562"/>
                <a:gd name="connsiteY3-32" fmla="*/ 1781175 h 1781175"/>
                <a:gd name="connsiteX0-33" fmla="*/ 818826 w 2199951"/>
                <a:gd name="connsiteY0-34" fmla="*/ 1671637 h 1781175"/>
                <a:gd name="connsiteX1-35" fmla="*/ 44450 w 2199951"/>
                <a:gd name="connsiteY1-36" fmla="*/ 1006475 h 1781175"/>
                <a:gd name="connsiteX2-37" fmla="*/ 552126 w 2199951"/>
                <a:gd name="connsiteY2-38" fmla="*/ 238125 h 1781175"/>
                <a:gd name="connsiteX3-39" fmla="*/ 1933251 w 2199951"/>
                <a:gd name="connsiteY3-40" fmla="*/ 257175 h 1781175"/>
                <a:gd name="connsiteX4" fmla="*/ 2152326 w 2199951"/>
                <a:gd name="connsiteY4" fmla="*/ 1781175 h 1781175"/>
                <a:gd name="connsiteX0-41" fmla="*/ 786181 w 2167306"/>
                <a:gd name="connsiteY0-42" fmla="*/ 1671637 h 1781175"/>
                <a:gd name="connsiteX1-43" fmla="*/ 590309 w 2167306"/>
                <a:gd name="connsiteY1-44" fmla="*/ 1095375 h 1781175"/>
                <a:gd name="connsiteX2-45" fmla="*/ 11805 w 2167306"/>
                <a:gd name="connsiteY2-46" fmla="*/ 1006475 h 1781175"/>
                <a:gd name="connsiteX3-47" fmla="*/ 519481 w 2167306"/>
                <a:gd name="connsiteY3-48" fmla="*/ 238125 h 1781175"/>
                <a:gd name="connsiteX4-49" fmla="*/ 1900606 w 2167306"/>
                <a:gd name="connsiteY4-50" fmla="*/ 257175 h 1781175"/>
                <a:gd name="connsiteX5" fmla="*/ 2119681 w 2167306"/>
                <a:gd name="connsiteY5" fmla="*/ 1781175 h 1781175"/>
                <a:gd name="connsiteX0-51" fmla="*/ 590309 w 2167306"/>
                <a:gd name="connsiteY0-52" fmla="*/ 1095375 h 1781175"/>
                <a:gd name="connsiteX1-53" fmla="*/ 11805 w 2167306"/>
                <a:gd name="connsiteY1-54" fmla="*/ 1006475 h 1781175"/>
                <a:gd name="connsiteX2-55" fmla="*/ 519481 w 2167306"/>
                <a:gd name="connsiteY2-56" fmla="*/ 238125 h 1781175"/>
                <a:gd name="connsiteX3-57" fmla="*/ 1900606 w 2167306"/>
                <a:gd name="connsiteY3-58" fmla="*/ 257175 h 1781175"/>
                <a:gd name="connsiteX4-59" fmla="*/ 2119681 w 2167306"/>
                <a:gd name="connsiteY4-60" fmla="*/ 1781175 h 1781175"/>
                <a:gd name="connsiteX0-61" fmla="*/ 11805 w 2167306"/>
                <a:gd name="connsiteY0-62" fmla="*/ 1006475 h 1781175"/>
                <a:gd name="connsiteX1-63" fmla="*/ 519481 w 2167306"/>
                <a:gd name="connsiteY1-64" fmla="*/ 238125 h 1781175"/>
                <a:gd name="connsiteX2-65" fmla="*/ 1900606 w 2167306"/>
                <a:gd name="connsiteY2-66" fmla="*/ 257175 h 1781175"/>
                <a:gd name="connsiteX3-67" fmla="*/ 2119681 w 2167306"/>
                <a:gd name="connsiteY3-68" fmla="*/ 1781175 h 1781175"/>
                <a:gd name="connsiteX0-69" fmla="*/ 0 w 1647825"/>
                <a:gd name="connsiteY0-70" fmla="*/ 238125 h 1781175"/>
                <a:gd name="connsiteX1-71" fmla="*/ 1381125 w 1647825"/>
                <a:gd name="connsiteY1-72" fmla="*/ 257175 h 1781175"/>
                <a:gd name="connsiteX2-73" fmla="*/ 1600200 w 1647825"/>
                <a:gd name="connsiteY2-74" fmla="*/ 1781175 h 1781175"/>
                <a:gd name="connsiteX0-75" fmla="*/ 0 w 1647825"/>
                <a:gd name="connsiteY0-76" fmla="*/ 124883 h 1817158"/>
                <a:gd name="connsiteX1-77" fmla="*/ 1381125 w 1647825"/>
                <a:gd name="connsiteY1-78" fmla="*/ 293158 h 1817158"/>
                <a:gd name="connsiteX2-79" fmla="*/ 1600200 w 1647825"/>
                <a:gd name="connsiteY2-80" fmla="*/ 1817158 h 1817158"/>
                <a:gd name="connsiteX0-81" fmla="*/ 0 w 1827995"/>
                <a:gd name="connsiteY0-82" fmla="*/ 124883 h 2171965"/>
                <a:gd name="connsiteX1-83" fmla="*/ 1535556 w 1827995"/>
                <a:gd name="connsiteY1-84" fmla="*/ 647965 h 2171965"/>
                <a:gd name="connsiteX2-85" fmla="*/ 1754631 w 1827995"/>
                <a:gd name="connsiteY2-86" fmla="*/ 2171965 h 2171965"/>
                <a:gd name="connsiteX0-87" fmla="*/ 88679 w 1888798"/>
                <a:gd name="connsiteY0-88" fmla="*/ 3704 h 2050786"/>
                <a:gd name="connsiteX1-89" fmla="*/ 255926 w 1888798"/>
                <a:gd name="connsiteY1-90" fmla="*/ 283900 h 2050786"/>
                <a:gd name="connsiteX2-91" fmla="*/ 1624235 w 1888798"/>
                <a:gd name="connsiteY2-92" fmla="*/ 526786 h 2050786"/>
                <a:gd name="connsiteX3-93" fmla="*/ 1843310 w 1888798"/>
                <a:gd name="connsiteY3-94" fmla="*/ 2050786 h 2050786"/>
                <a:gd name="connsiteX0-95" fmla="*/ 127490 w 1881037"/>
                <a:gd name="connsiteY0-96" fmla="*/ 3704 h 1993636"/>
                <a:gd name="connsiteX1-97" fmla="*/ 248164 w 1881037"/>
                <a:gd name="connsiteY1-98" fmla="*/ 226750 h 1993636"/>
                <a:gd name="connsiteX2-99" fmla="*/ 1616473 w 1881037"/>
                <a:gd name="connsiteY2-100" fmla="*/ 469636 h 1993636"/>
                <a:gd name="connsiteX3-101" fmla="*/ 1835548 w 1881037"/>
                <a:gd name="connsiteY3-102" fmla="*/ 1993636 h 1993636"/>
                <a:gd name="connsiteX0-103" fmla="*/ 127490 w 1881037"/>
                <a:gd name="connsiteY0-104" fmla="*/ 0 h 1989932"/>
                <a:gd name="connsiteX1-105" fmla="*/ 248164 w 1881037"/>
                <a:gd name="connsiteY1-106" fmla="*/ 223046 h 1989932"/>
                <a:gd name="connsiteX2-107" fmla="*/ 1616473 w 1881037"/>
                <a:gd name="connsiteY2-108" fmla="*/ 465932 h 1989932"/>
                <a:gd name="connsiteX3-109" fmla="*/ 1835548 w 1881037"/>
                <a:gd name="connsiteY3-110" fmla="*/ 1989932 h 1989932"/>
                <a:gd name="connsiteX0-111" fmla="*/ 70294 w 1892476"/>
                <a:gd name="connsiteY0-112" fmla="*/ 0 h 2039938"/>
                <a:gd name="connsiteX1-113" fmla="*/ 259603 w 1892476"/>
                <a:gd name="connsiteY1-114" fmla="*/ 273052 h 2039938"/>
                <a:gd name="connsiteX2-115" fmla="*/ 1627912 w 1892476"/>
                <a:gd name="connsiteY2-116" fmla="*/ 515938 h 2039938"/>
                <a:gd name="connsiteX3-117" fmla="*/ 1846987 w 1892476"/>
                <a:gd name="connsiteY3-118" fmla="*/ 2039938 h 2039938"/>
                <a:gd name="connsiteX0-119" fmla="*/ 70294 w 1892476"/>
                <a:gd name="connsiteY0-120" fmla="*/ 0 h 2039938"/>
                <a:gd name="connsiteX1-121" fmla="*/ 259603 w 1892476"/>
                <a:gd name="connsiteY1-122" fmla="*/ 273052 h 2039938"/>
                <a:gd name="connsiteX2-123" fmla="*/ 1627912 w 1892476"/>
                <a:gd name="connsiteY2-124" fmla="*/ 515938 h 2039938"/>
                <a:gd name="connsiteX3-125" fmla="*/ 1846987 w 1892476"/>
                <a:gd name="connsiteY3-126" fmla="*/ 2039938 h 2039938"/>
                <a:gd name="connsiteX0-127" fmla="*/ 70294 w 1892476"/>
                <a:gd name="connsiteY0-128" fmla="*/ 0 h 2039938"/>
                <a:gd name="connsiteX1-129" fmla="*/ 259603 w 1892476"/>
                <a:gd name="connsiteY1-130" fmla="*/ 273052 h 2039938"/>
                <a:gd name="connsiteX2-131" fmla="*/ 1627912 w 1892476"/>
                <a:gd name="connsiteY2-132" fmla="*/ 515938 h 2039938"/>
                <a:gd name="connsiteX3-133" fmla="*/ 1846987 w 1892476"/>
                <a:gd name="connsiteY3-134" fmla="*/ 2039938 h 2039938"/>
                <a:gd name="connsiteX0-135" fmla="*/ 94807 w 1887573"/>
                <a:gd name="connsiteY0-136" fmla="*/ 0 h 2044701"/>
                <a:gd name="connsiteX1-137" fmla="*/ 254700 w 1887573"/>
                <a:gd name="connsiteY1-138" fmla="*/ 277815 h 2044701"/>
                <a:gd name="connsiteX2-139" fmla="*/ 1623009 w 1887573"/>
                <a:gd name="connsiteY2-140" fmla="*/ 520701 h 2044701"/>
                <a:gd name="connsiteX3-141" fmla="*/ 1842084 w 1887573"/>
                <a:gd name="connsiteY3-142" fmla="*/ 2044701 h 2044701"/>
                <a:gd name="connsiteX0-143" fmla="*/ 94807 w 1887573"/>
                <a:gd name="connsiteY0-144" fmla="*/ 0 h 2044701"/>
                <a:gd name="connsiteX1-145" fmla="*/ 254700 w 1887573"/>
                <a:gd name="connsiteY1-146" fmla="*/ 277815 h 2044701"/>
                <a:gd name="connsiteX2-147" fmla="*/ 1623009 w 1887573"/>
                <a:gd name="connsiteY2-148" fmla="*/ 520701 h 2044701"/>
                <a:gd name="connsiteX3-149" fmla="*/ 1842084 w 1887573"/>
                <a:gd name="connsiteY3-150" fmla="*/ 2044701 h 2044701"/>
                <a:gd name="connsiteX0-151" fmla="*/ 72336 w 1892067"/>
                <a:gd name="connsiteY0-152" fmla="*/ 0 h 2037557"/>
                <a:gd name="connsiteX1-153" fmla="*/ 259194 w 1892067"/>
                <a:gd name="connsiteY1-154" fmla="*/ 270671 h 2037557"/>
                <a:gd name="connsiteX2-155" fmla="*/ 1627503 w 1892067"/>
                <a:gd name="connsiteY2-156" fmla="*/ 513557 h 2037557"/>
                <a:gd name="connsiteX3-157" fmla="*/ 1846578 w 1892067"/>
                <a:gd name="connsiteY3-158" fmla="*/ 2037557 h 2037557"/>
                <a:gd name="connsiteX0-159" fmla="*/ 72336 w 1892067"/>
                <a:gd name="connsiteY0-160" fmla="*/ 0 h 2037557"/>
                <a:gd name="connsiteX1-161" fmla="*/ 259194 w 1892067"/>
                <a:gd name="connsiteY1-162" fmla="*/ 270671 h 2037557"/>
                <a:gd name="connsiteX2-163" fmla="*/ 1627503 w 1892067"/>
                <a:gd name="connsiteY2-164" fmla="*/ 513557 h 2037557"/>
                <a:gd name="connsiteX3-165" fmla="*/ 1846578 w 1892067"/>
                <a:gd name="connsiteY3-166" fmla="*/ 2037557 h 2037557"/>
                <a:gd name="connsiteX0-167" fmla="*/ 10936 w 1819705"/>
                <a:gd name="connsiteY0-168" fmla="*/ 0 h 2037557"/>
                <a:gd name="connsiteX1-169" fmla="*/ 283590 w 1819705"/>
                <a:gd name="connsiteY1-170" fmla="*/ 299246 h 2037557"/>
                <a:gd name="connsiteX2-171" fmla="*/ 1566103 w 1819705"/>
                <a:gd name="connsiteY2-172" fmla="*/ 513557 h 2037557"/>
                <a:gd name="connsiteX3-173" fmla="*/ 1785178 w 1819705"/>
                <a:gd name="connsiteY3-174" fmla="*/ 2037557 h 2037557"/>
                <a:gd name="connsiteX0-175" fmla="*/ 10936 w 1819706"/>
                <a:gd name="connsiteY0-176" fmla="*/ 0 h 2037557"/>
                <a:gd name="connsiteX1-177" fmla="*/ 283590 w 1819706"/>
                <a:gd name="connsiteY1-178" fmla="*/ 299246 h 2037557"/>
                <a:gd name="connsiteX2-179" fmla="*/ 1566103 w 1819706"/>
                <a:gd name="connsiteY2-180" fmla="*/ 513557 h 2037557"/>
                <a:gd name="connsiteX3-181" fmla="*/ 1785178 w 1819706"/>
                <a:gd name="connsiteY3-182" fmla="*/ 2037557 h 2037557"/>
                <a:gd name="connsiteX0-183" fmla="*/ 10936 w 1842515"/>
                <a:gd name="connsiteY0-184" fmla="*/ 0 h 2037557"/>
                <a:gd name="connsiteX1-185" fmla="*/ 126708 w 1842515"/>
                <a:gd name="connsiteY1-186" fmla="*/ 268290 h 2037557"/>
                <a:gd name="connsiteX2-187" fmla="*/ 1566103 w 1842515"/>
                <a:gd name="connsiteY2-188" fmla="*/ 513557 h 2037557"/>
                <a:gd name="connsiteX3-189" fmla="*/ 1785178 w 1842515"/>
                <a:gd name="connsiteY3-190" fmla="*/ 2037557 h 2037557"/>
                <a:gd name="connsiteX0-191" fmla="*/ 132392 w 1941163"/>
                <a:gd name="connsiteY0-192" fmla="*/ 0 h 2037557"/>
                <a:gd name="connsiteX1-193" fmla="*/ 248164 w 1941163"/>
                <a:gd name="connsiteY1-194" fmla="*/ 268290 h 2037557"/>
                <a:gd name="connsiteX2-195" fmla="*/ 1621374 w 1941163"/>
                <a:gd name="connsiteY2-196" fmla="*/ 515938 h 2037557"/>
                <a:gd name="connsiteX3-197" fmla="*/ 1906634 w 1941163"/>
                <a:gd name="connsiteY3-198" fmla="*/ 2037557 h 2037557"/>
                <a:gd name="connsiteX0-199" fmla="*/ 132392 w 1941162"/>
                <a:gd name="connsiteY0-200" fmla="*/ 0 h 2037557"/>
                <a:gd name="connsiteX1-201" fmla="*/ 248164 w 1941162"/>
                <a:gd name="connsiteY1-202" fmla="*/ 268290 h 2037557"/>
                <a:gd name="connsiteX2-203" fmla="*/ 1621374 w 1941162"/>
                <a:gd name="connsiteY2-204" fmla="*/ 515938 h 2037557"/>
                <a:gd name="connsiteX3-205" fmla="*/ 1906634 w 1941162"/>
                <a:gd name="connsiteY3-206" fmla="*/ 2037557 h 2037557"/>
                <a:gd name="connsiteX0-207" fmla="*/ 127081 w 1935851"/>
                <a:gd name="connsiteY0-208" fmla="*/ 0 h 2037557"/>
                <a:gd name="connsiteX1-209" fmla="*/ 242853 w 1935851"/>
                <a:gd name="connsiteY1-210" fmla="*/ 268290 h 2037557"/>
                <a:gd name="connsiteX2-211" fmla="*/ 1584197 w 1935851"/>
                <a:gd name="connsiteY2-212" fmla="*/ 363538 h 2037557"/>
                <a:gd name="connsiteX3-213" fmla="*/ 1901323 w 1935851"/>
                <a:gd name="connsiteY3-214" fmla="*/ 2037557 h 2037557"/>
                <a:gd name="connsiteX0-215" fmla="*/ 127081 w 1935851"/>
                <a:gd name="connsiteY0-216" fmla="*/ 0 h 2037557"/>
                <a:gd name="connsiteX1-217" fmla="*/ 242853 w 1935851"/>
                <a:gd name="connsiteY1-218" fmla="*/ 268290 h 2037557"/>
                <a:gd name="connsiteX2-219" fmla="*/ 1584197 w 1935851"/>
                <a:gd name="connsiteY2-220" fmla="*/ 363538 h 2037557"/>
                <a:gd name="connsiteX3-221" fmla="*/ 1901323 w 1935851"/>
                <a:gd name="connsiteY3-222" fmla="*/ 2037557 h 2037557"/>
                <a:gd name="connsiteX0-223" fmla="*/ 55993 w 1864763"/>
                <a:gd name="connsiteY0-224" fmla="*/ 0 h 2037557"/>
                <a:gd name="connsiteX1-225" fmla="*/ 242853 w 1864763"/>
                <a:gd name="connsiteY1-226" fmla="*/ 280196 h 2037557"/>
                <a:gd name="connsiteX2-227" fmla="*/ 1513109 w 1864763"/>
                <a:gd name="connsiteY2-228" fmla="*/ 363538 h 2037557"/>
                <a:gd name="connsiteX3-229" fmla="*/ 1830235 w 1864763"/>
                <a:gd name="connsiteY3-230" fmla="*/ 2037557 h 2037557"/>
                <a:gd name="connsiteX0-231" fmla="*/ 72743 w 1894926"/>
                <a:gd name="connsiteY0-232" fmla="*/ 0 h 2037557"/>
                <a:gd name="connsiteX1-233" fmla="*/ 259603 w 1894926"/>
                <a:gd name="connsiteY1-234" fmla="*/ 280196 h 2037557"/>
                <a:gd name="connsiteX2-235" fmla="*/ 1630362 w 1894926"/>
                <a:gd name="connsiteY2-236" fmla="*/ 420688 h 2037557"/>
                <a:gd name="connsiteX3-237" fmla="*/ 1846985 w 1894926"/>
                <a:gd name="connsiteY3-238" fmla="*/ 2037557 h 2037557"/>
                <a:gd name="connsiteX0-239" fmla="*/ 72743 w 1894926"/>
                <a:gd name="connsiteY0-240" fmla="*/ 0 h 2037557"/>
                <a:gd name="connsiteX1-241" fmla="*/ 259603 w 1894926"/>
                <a:gd name="connsiteY1-242" fmla="*/ 280196 h 2037557"/>
                <a:gd name="connsiteX2-243" fmla="*/ 1630362 w 1894926"/>
                <a:gd name="connsiteY2-244" fmla="*/ 420688 h 2037557"/>
                <a:gd name="connsiteX3-245" fmla="*/ 1846985 w 1894926"/>
                <a:gd name="connsiteY3-246" fmla="*/ 2037557 h 2037557"/>
                <a:gd name="connsiteX0-247" fmla="*/ 35973 w 1852027"/>
                <a:gd name="connsiteY0-248" fmla="*/ 0 h 2037557"/>
                <a:gd name="connsiteX1-249" fmla="*/ 259603 w 1852027"/>
                <a:gd name="connsiteY1-250" fmla="*/ 282577 h 2037557"/>
                <a:gd name="connsiteX2-251" fmla="*/ 1593592 w 1852027"/>
                <a:gd name="connsiteY2-252" fmla="*/ 420688 h 2037557"/>
                <a:gd name="connsiteX3-253" fmla="*/ 1810215 w 1852027"/>
                <a:gd name="connsiteY3-254" fmla="*/ 2037557 h 2037557"/>
                <a:gd name="connsiteX0-255" fmla="*/ 10936 w 1826990"/>
                <a:gd name="connsiteY0-256" fmla="*/ 0 h 2037557"/>
                <a:gd name="connsiteX1-257" fmla="*/ 234566 w 1826990"/>
                <a:gd name="connsiteY1-258" fmla="*/ 282577 h 2037557"/>
                <a:gd name="connsiteX2-259" fmla="*/ 1568555 w 1826990"/>
                <a:gd name="connsiteY2-260" fmla="*/ 420688 h 2037557"/>
                <a:gd name="connsiteX3-261" fmla="*/ 1785178 w 1826990"/>
                <a:gd name="connsiteY3-262" fmla="*/ 2037557 h 2037557"/>
                <a:gd name="connsiteX0-263" fmla="*/ 24942 w 1833712"/>
                <a:gd name="connsiteY0-264" fmla="*/ 0 h 2037557"/>
                <a:gd name="connsiteX1-265" fmla="*/ 248572 w 1833712"/>
                <a:gd name="connsiteY1-266" fmla="*/ 282577 h 2037557"/>
                <a:gd name="connsiteX2-267" fmla="*/ 1516377 w 1833712"/>
                <a:gd name="connsiteY2-268" fmla="*/ 430213 h 2037557"/>
                <a:gd name="connsiteX3-269" fmla="*/ 1799184 w 1833712"/>
                <a:gd name="connsiteY3-270" fmla="*/ 2037557 h 2037557"/>
              </a:gdLst>
              <a:ahLst/>
              <a:cxnLst>
                <a:cxn ang="0">
                  <a:pos x="connsiteX0-1" y="connsiteY0-2"/>
                </a:cxn>
                <a:cxn ang="0">
                  <a:pos x="connsiteX1-3" y="connsiteY1-4"/>
                </a:cxn>
                <a:cxn ang="0">
                  <a:pos x="connsiteX2-5" y="connsiteY2-6"/>
                </a:cxn>
                <a:cxn ang="0">
                  <a:pos x="connsiteX3-7" y="connsiteY3-8"/>
                </a:cxn>
              </a:cxnLst>
              <a:rect l="l" t="t" r="r" b="b"/>
              <a:pathLst>
                <a:path w="1833712" h="2037557">
                  <a:moveTo>
                    <a:pt x="24942" y="0"/>
                  </a:moveTo>
                  <a:cubicBezTo>
                    <a:pt x="14006" y="177270"/>
                    <a:pt x="0" y="210875"/>
                    <a:pt x="248572" y="282577"/>
                  </a:cubicBezTo>
                  <a:cubicBezTo>
                    <a:pt x="497144" y="354279"/>
                    <a:pt x="1257942" y="137716"/>
                    <a:pt x="1516377" y="430213"/>
                  </a:cubicBezTo>
                  <a:cubicBezTo>
                    <a:pt x="1774812" y="722710"/>
                    <a:pt x="1833712" y="1283097"/>
                    <a:pt x="1799184" y="2037557"/>
                  </a:cubicBezTo>
                </a:path>
              </a:pathLst>
            </a:custGeom>
            <a:ln w="12700">
              <a:solidFill>
                <a:srgbClr val="FF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sp>
          <p:nvSpPr>
            <p:cNvPr id="186" name="TextBox 185"/>
            <p:cNvSpPr txBox="1"/>
            <p:nvPr/>
          </p:nvSpPr>
          <p:spPr>
            <a:xfrm>
              <a:off x="2858750" y="4400981"/>
              <a:ext cx="616128" cy="215465"/>
            </a:xfrm>
            <a:prstGeom prst="rect">
              <a:avLst/>
            </a:prstGeom>
            <a:noFill/>
          </p:spPr>
          <p:txBody>
            <a:bodyPr wrap="square" rtlCol="0">
              <a:spAutoFit/>
            </a:bodyPr>
            <a:lstStyle/>
            <a:p>
              <a:pPr algn="ctr" fontAlgn="auto">
                <a:spcBef>
                  <a:spcPts val="0"/>
                </a:spcBef>
                <a:spcAft>
                  <a:spcPts val="0"/>
                </a:spcAft>
                <a:defRPr/>
              </a:pPr>
              <a:r>
                <a:rPr lang="zh-CN" altLang="en-US" sz="1200" b="1" kern="0" dirty="0" smtClean="0">
                  <a:solidFill>
                    <a:sysClr val="windowText" lastClr="000000"/>
                  </a:solidFill>
                </a:rPr>
                <a:t>外包</a:t>
              </a:r>
              <a:endParaRPr lang="zh-CN" altLang="en-US" sz="1200" b="1" kern="0" dirty="0">
                <a:solidFill>
                  <a:sysClr val="windowText" lastClr="000000"/>
                </a:solidFill>
              </a:endParaRPr>
            </a:p>
          </p:txBody>
        </p:sp>
        <p:pic>
          <p:nvPicPr>
            <p:cNvPr id="187" name="Picture 725" descr="图片325"/>
            <p:cNvPicPr>
              <a:picLocks noChangeAspect="1" noChangeArrowheads="1"/>
            </p:cNvPicPr>
            <p:nvPr/>
          </p:nvPicPr>
          <p:blipFill>
            <a:blip r:embed="rId9" cstate="print"/>
            <a:srcRect/>
            <a:stretch>
              <a:fillRect/>
            </a:stretch>
          </p:blipFill>
          <p:spPr bwMode="auto">
            <a:xfrm>
              <a:off x="2904988" y="3918240"/>
              <a:ext cx="566837" cy="471805"/>
            </a:xfrm>
            <a:prstGeom prst="rect">
              <a:avLst/>
            </a:prstGeom>
            <a:noFill/>
          </p:spPr>
        </p:pic>
        <p:pic>
          <p:nvPicPr>
            <p:cNvPr id="193" name="Picture 459" descr="图片238"/>
            <p:cNvPicPr>
              <a:picLocks noChangeAspect="1" noChangeArrowheads="1"/>
            </p:cNvPicPr>
            <p:nvPr/>
          </p:nvPicPr>
          <p:blipFill>
            <a:blip r:embed="rId4" cstate="print"/>
            <a:srcRect/>
            <a:stretch>
              <a:fillRect/>
            </a:stretch>
          </p:blipFill>
          <p:spPr bwMode="auto">
            <a:xfrm>
              <a:off x="3010046" y="3171199"/>
              <a:ext cx="358139" cy="377518"/>
            </a:xfrm>
            <a:prstGeom prst="rect">
              <a:avLst/>
            </a:prstGeom>
            <a:noFill/>
          </p:spPr>
        </p:pic>
        <p:sp>
          <p:nvSpPr>
            <p:cNvPr id="196" name="TextBox 195"/>
            <p:cNvSpPr txBox="1"/>
            <p:nvPr/>
          </p:nvSpPr>
          <p:spPr>
            <a:xfrm>
              <a:off x="8024687" y="3133765"/>
              <a:ext cx="489431" cy="553998"/>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L2TP VPN</a:t>
              </a:r>
              <a:r>
                <a:rPr lang="zh-CN" altLang="en-US" sz="1000" b="1" kern="0" dirty="0" smtClean="0">
                  <a:solidFill>
                    <a:sysClr val="windowText" lastClr="000000"/>
                  </a:solidFill>
                </a:rPr>
                <a:t>隧道</a:t>
              </a:r>
              <a:endParaRPr lang="zh-CN" altLang="en-US" sz="1000" b="1" kern="0" dirty="0">
                <a:solidFill>
                  <a:sysClr val="windowText" lastClr="000000"/>
                </a:solidFill>
              </a:endParaRPr>
            </a:p>
          </p:txBody>
        </p:sp>
        <p:sp>
          <p:nvSpPr>
            <p:cNvPr id="197" name="TextBox 196"/>
            <p:cNvSpPr txBox="1"/>
            <p:nvPr/>
          </p:nvSpPr>
          <p:spPr>
            <a:xfrm>
              <a:off x="6624516" y="3133765"/>
              <a:ext cx="489431" cy="553998"/>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SSL</a:t>
              </a:r>
              <a:r>
                <a:rPr lang="zh-CN" altLang="en-US" sz="1000" b="1" kern="0" dirty="0" smtClean="0">
                  <a:solidFill>
                    <a:sysClr val="windowText" lastClr="000000"/>
                  </a:solidFill>
                </a:rPr>
                <a:t> </a:t>
              </a:r>
              <a:r>
                <a:rPr lang="en-US" altLang="zh-CN" sz="1000" b="1" kern="0" dirty="0" smtClean="0">
                  <a:solidFill>
                    <a:sysClr val="windowText" lastClr="000000"/>
                  </a:solidFill>
                </a:rPr>
                <a:t>VPN</a:t>
              </a:r>
              <a:r>
                <a:rPr lang="zh-CN" altLang="en-US" sz="1000" b="1" kern="0" dirty="0" smtClean="0">
                  <a:solidFill>
                    <a:sysClr val="windowText" lastClr="000000"/>
                  </a:solidFill>
                </a:rPr>
                <a:t>隧道</a:t>
              </a:r>
              <a:endParaRPr lang="en-US" altLang="zh-CN" sz="1000" b="1" kern="0" dirty="0" smtClean="0">
                <a:solidFill>
                  <a:sysClr val="windowText" lastClr="000000"/>
                </a:solidFill>
              </a:endParaRPr>
            </a:p>
          </p:txBody>
        </p:sp>
        <p:pic>
          <p:nvPicPr>
            <p:cNvPr id="202" name="Picture 456" descr="图片235"/>
            <p:cNvPicPr>
              <a:picLocks noChangeAspect="1" noChangeArrowheads="1"/>
            </p:cNvPicPr>
            <p:nvPr/>
          </p:nvPicPr>
          <p:blipFill>
            <a:blip r:embed="rId11" cstate="print"/>
            <a:srcRect/>
            <a:stretch>
              <a:fillRect/>
            </a:stretch>
          </p:blipFill>
          <p:spPr bwMode="auto">
            <a:xfrm>
              <a:off x="2988467" y="2664616"/>
              <a:ext cx="402254" cy="381000"/>
            </a:xfrm>
            <a:prstGeom prst="rect">
              <a:avLst/>
            </a:prstGeom>
            <a:noFill/>
          </p:spPr>
        </p:pic>
        <p:sp>
          <p:nvSpPr>
            <p:cNvPr id="194" name="任意多边形 193"/>
            <p:cNvSpPr/>
            <p:nvPr/>
          </p:nvSpPr>
          <p:spPr bwMode="auto">
            <a:xfrm>
              <a:off x="3006989" y="1955007"/>
              <a:ext cx="2956720" cy="1932993"/>
            </a:xfrm>
            <a:custGeom>
              <a:avLst/>
              <a:gdLst>
                <a:gd name="connsiteX0" fmla="*/ 1461600 w 2155200"/>
                <a:gd name="connsiteY0" fmla="*/ 1898400 h 1920000"/>
                <a:gd name="connsiteX1" fmla="*/ 1958400 w 2155200"/>
                <a:gd name="connsiteY1" fmla="*/ 422400 h 1920000"/>
                <a:gd name="connsiteX2" fmla="*/ 280800 w 2155200"/>
                <a:gd name="connsiteY2" fmla="*/ 249600 h 1920000"/>
                <a:gd name="connsiteX3" fmla="*/ 273600 w 2155200"/>
                <a:gd name="connsiteY3" fmla="*/ 1920000 h 1920000"/>
                <a:gd name="connsiteX0-1" fmla="*/ 1324800 w 1990883"/>
                <a:gd name="connsiteY0-2" fmla="*/ 1911100 h 1932700"/>
                <a:gd name="connsiteX1-3" fmla="*/ 1821600 w 1990883"/>
                <a:gd name="connsiteY1-4" fmla="*/ 435100 h 1932700"/>
                <a:gd name="connsiteX2-5" fmla="*/ 309100 w 1990883"/>
                <a:gd name="connsiteY2-6" fmla="*/ 249600 h 1932700"/>
                <a:gd name="connsiteX3-7" fmla="*/ 136800 w 1990883"/>
                <a:gd name="connsiteY3-8" fmla="*/ 1932700 h 1932700"/>
                <a:gd name="connsiteX0-9" fmla="*/ 1324800 w 2035333"/>
                <a:gd name="connsiteY0-10" fmla="*/ 1920625 h 1942225"/>
                <a:gd name="connsiteX1-11" fmla="*/ 1866050 w 2035333"/>
                <a:gd name="connsiteY1-12" fmla="*/ 387475 h 1942225"/>
                <a:gd name="connsiteX2-13" fmla="*/ 309100 w 2035333"/>
                <a:gd name="connsiteY2-14" fmla="*/ 259125 h 1942225"/>
                <a:gd name="connsiteX3-15" fmla="*/ 136800 w 2035333"/>
                <a:gd name="connsiteY3-16" fmla="*/ 1942225 h 1942225"/>
                <a:gd name="connsiteX0-17" fmla="*/ 1324800 w 1866050"/>
                <a:gd name="connsiteY0-18" fmla="*/ 1920625 h 1942225"/>
                <a:gd name="connsiteX1-19" fmla="*/ 1866050 w 1866050"/>
                <a:gd name="connsiteY1-20" fmla="*/ 387475 h 1942225"/>
                <a:gd name="connsiteX2-21" fmla="*/ 309100 w 1866050"/>
                <a:gd name="connsiteY2-22" fmla="*/ 259125 h 1942225"/>
                <a:gd name="connsiteX3-23" fmla="*/ 136800 w 1866050"/>
                <a:gd name="connsiteY3-24" fmla="*/ 1942225 h 1942225"/>
                <a:gd name="connsiteX0-25" fmla="*/ 1324800 w 2128567"/>
                <a:gd name="connsiteY0-26" fmla="*/ 1920625 h 1942225"/>
                <a:gd name="connsiteX1-27" fmla="*/ 1866050 w 2128567"/>
                <a:gd name="connsiteY1-28" fmla="*/ 387475 h 1942225"/>
                <a:gd name="connsiteX2-29" fmla="*/ 309100 w 2128567"/>
                <a:gd name="connsiteY2-30" fmla="*/ 259125 h 1942225"/>
                <a:gd name="connsiteX3-31" fmla="*/ 136800 w 2128567"/>
                <a:gd name="connsiteY3-32" fmla="*/ 1942225 h 1942225"/>
                <a:gd name="connsiteX0-33" fmla="*/ 1324800 w 2077767"/>
                <a:gd name="connsiteY0-34" fmla="*/ 1896283 h 1917883"/>
                <a:gd name="connsiteX1-35" fmla="*/ 1815250 w 2077767"/>
                <a:gd name="connsiteY1-36" fmla="*/ 509183 h 1917883"/>
                <a:gd name="connsiteX2-37" fmla="*/ 309100 w 2077767"/>
                <a:gd name="connsiteY2-38" fmla="*/ 234783 h 1917883"/>
                <a:gd name="connsiteX3-39" fmla="*/ 136800 w 2077767"/>
                <a:gd name="connsiteY3-40" fmla="*/ 1917883 h 1917883"/>
                <a:gd name="connsiteX0-41" fmla="*/ 1324800 w 2077767"/>
                <a:gd name="connsiteY0-42" fmla="*/ 1896283 h 1917883"/>
                <a:gd name="connsiteX1-43" fmla="*/ 1815250 w 2077767"/>
                <a:gd name="connsiteY1-44" fmla="*/ 509183 h 1917883"/>
                <a:gd name="connsiteX2-45" fmla="*/ 309100 w 2077767"/>
                <a:gd name="connsiteY2-46" fmla="*/ 234783 h 1917883"/>
                <a:gd name="connsiteX3-47" fmla="*/ 136800 w 2077767"/>
                <a:gd name="connsiteY3-48" fmla="*/ 1917883 h 1917883"/>
                <a:gd name="connsiteX0-49" fmla="*/ 1324800 w 1986650"/>
                <a:gd name="connsiteY0-50" fmla="*/ 1756583 h 1778183"/>
                <a:gd name="connsiteX1-51" fmla="*/ 1815250 w 1986650"/>
                <a:gd name="connsiteY1-52" fmla="*/ 369483 h 1778183"/>
                <a:gd name="connsiteX2-53" fmla="*/ 296400 w 1986650"/>
                <a:gd name="connsiteY2-54" fmla="*/ 234783 h 1778183"/>
                <a:gd name="connsiteX3-55" fmla="*/ 136800 w 1986650"/>
                <a:gd name="connsiteY3-56" fmla="*/ 1778183 h 1778183"/>
                <a:gd name="connsiteX0-57" fmla="*/ 1324800 w 1891500"/>
                <a:gd name="connsiteY0-58" fmla="*/ 1756583 h 1778183"/>
                <a:gd name="connsiteX1-59" fmla="*/ 1815250 w 1891500"/>
                <a:gd name="connsiteY1-60" fmla="*/ 369483 h 1778183"/>
                <a:gd name="connsiteX2-61" fmla="*/ 296400 w 1891500"/>
                <a:gd name="connsiteY2-62" fmla="*/ 234783 h 1778183"/>
                <a:gd name="connsiteX3-63" fmla="*/ 136800 w 1891500"/>
                <a:gd name="connsiteY3-64" fmla="*/ 1778183 h 1778183"/>
                <a:gd name="connsiteX0-65" fmla="*/ 1324800 w 2005800"/>
                <a:gd name="connsiteY0-66" fmla="*/ 1756583 h 1778183"/>
                <a:gd name="connsiteX1-67" fmla="*/ 1815250 w 2005800"/>
                <a:gd name="connsiteY1-68" fmla="*/ 369483 h 1778183"/>
                <a:gd name="connsiteX2-69" fmla="*/ 296400 w 2005800"/>
                <a:gd name="connsiteY2-70" fmla="*/ 234783 h 1778183"/>
                <a:gd name="connsiteX3-71" fmla="*/ 136800 w 2005800"/>
                <a:gd name="connsiteY3-72" fmla="*/ 1778183 h 1778183"/>
                <a:gd name="connsiteX0-73" fmla="*/ 1308142 w 1989142"/>
                <a:gd name="connsiteY0-74" fmla="*/ 1756583 h 1778183"/>
                <a:gd name="connsiteX1-75" fmla="*/ 1798592 w 1989142"/>
                <a:gd name="connsiteY1-76" fmla="*/ 369483 h 1778183"/>
                <a:gd name="connsiteX2-77" fmla="*/ 279742 w 1989142"/>
                <a:gd name="connsiteY2-78" fmla="*/ 234783 h 1778183"/>
                <a:gd name="connsiteX3-79" fmla="*/ 120142 w 1989142"/>
                <a:gd name="connsiteY3-80" fmla="*/ 1778183 h 1778183"/>
                <a:gd name="connsiteX0-81" fmla="*/ 1798592 w 1989142"/>
                <a:gd name="connsiteY0-82" fmla="*/ 369483 h 1778183"/>
                <a:gd name="connsiteX1-83" fmla="*/ 279742 w 1989142"/>
                <a:gd name="connsiteY1-84" fmla="*/ 234783 h 1778183"/>
                <a:gd name="connsiteX2-85" fmla="*/ 120142 w 1989142"/>
                <a:gd name="connsiteY2-86" fmla="*/ 1778183 h 1778183"/>
                <a:gd name="connsiteX0-87" fmla="*/ 2017137 w 2207687"/>
                <a:gd name="connsiteY0-88" fmla="*/ 361583 h 1979833"/>
                <a:gd name="connsiteX1-89" fmla="*/ 310962 w 2207687"/>
                <a:gd name="connsiteY1-90" fmla="*/ 436433 h 1979833"/>
                <a:gd name="connsiteX2-91" fmla="*/ 151362 w 2207687"/>
                <a:gd name="connsiteY2-92" fmla="*/ 1979833 h 1979833"/>
                <a:gd name="connsiteX0-93" fmla="*/ 2017137 w 2017137"/>
                <a:gd name="connsiteY0-94" fmla="*/ 194858 h 1813108"/>
                <a:gd name="connsiteX1-95" fmla="*/ 310962 w 2017137"/>
                <a:gd name="connsiteY1-96" fmla="*/ 269708 h 1813108"/>
                <a:gd name="connsiteX2-97" fmla="*/ 151362 w 2017137"/>
                <a:gd name="connsiteY2-98" fmla="*/ 1813108 h 1813108"/>
                <a:gd name="connsiteX0-99" fmla="*/ 2004437 w 2004437"/>
                <a:gd name="connsiteY0-100" fmla="*/ 80558 h 1698808"/>
                <a:gd name="connsiteX1-101" fmla="*/ 310962 w 2004437"/>
                <a:gd name="connsiteY1-102" fmla="*/ 269708 h 1698808"/>
                <a:gd name="connsiteX2-103" fmla="*/ 138662 w 2004437"/>
                <a:gd name="connsiteY2-104" fmla="*/ 1698808 h 1698808"/>
                <a:gd name="connsiteX0-105" fmla="*/ 2974929 w 2974929"/>
                <a:gd name="connsiteY0-106" fmla="*/ 440392 h 1626842"/>
                <a:gd name="connsiteX1-107" fmla="*/ 449604 w 2974929"/>
                <a:gd name="connsiteY1-108" fmla="*/ 197742 h 1626842"/>
                <a:gd name="connsiteX2-109" fmla="*/ 277304 w 2974929"/>
                <a:gd name="connsiteY2-110" fmla="*/ 1626842 h 1626842"/>
                <a:gd name="connsiteX0-111" fmla="*/ 2958425 w 3280288"/>
                <a:gd name="connsiteY0-112" fmla="*/ 424983 h 1611433"/>
                <a:gd name="connsiteX1-113" fmla="*/ 2859401 w 3280288"/>
                <a:gd name="connsiteY1-114" fmla="*/ 517433 h 1611433"/>
                <a:gd name="connsiteX2-115" fmla="*/ 433100 w 3280288"/>
                <a:gd name="connsiteY2-116" fmla="*/ 182333 h 1611433"/>
                <a:gd name="connsiteX3-117" fmla="*/ 260800 w 3280288"/>
                <a:gd name="connsiteY3-118" fmla="*/ 1611433 h 1611433"/>
                <a:gd name="connsiteX0-119" fmla="*/ 183475 w 2901005"/>
                <a:gd name="connsiteY0-120" fmla="*/ 1587033 h 1611433"/>
                <a:gd name="connsiteX1-121" fmla="*/ 2859401 w 2901005"/>
                <a:gd name="connsiteY1-122" fmla="*/ 517433 h 1611433"/>
                <a:gd name="connsiteX2-123" fmla="*/ 433100 w 2901005"/>
                <a:gd name="connsiteY2-124" fmla="*/ 182333 h 1611433"/>
                <a:gd name="connsiteX3-125" fmla="*/ 260800 w 2901005"/>
                <a:gd name="connsiteY3-126" fmla="*/ 1611433 h 1611433"/>
                <a:gd name="connsiteX0-127" fmla="*/ 183475 w 2997084"/>
                <a:gd name="connsiteY0-128" fmla="*/ 1755867 h 1780267"/>
                <a:gd name="connsiteX1-129" fmla="*/ 1259201 w 2997084"/>
                <a:gd name="connsiteY1-130" fmla="*/ 178267 h 1780267"/>
                <a:gd name="connsiteX2-131" fmla="*/ 2859401 w 2997084"/>
                <a:gd name="connsiteY2-132" fmla="*/ 686267 h 1780267"/>
                <a:gd name="connsiteX3-133" fmla="*/ 433100 w 2997084"/>
                <a:gd name="connsiteY3-134" fmla="*/ 351167 h 1780267"/>
                <a:gd name="connsiteX4" fmla="*/ 260800 w 2997084"/>
                <a:gd name="connsiteY4" fmla="*/ 1780267 h 1780267"/>
                <a:gd name="connsiteX0-135" fmla="*/ 183475 w 2997084"/>
                <a:gd name="connsiteY0-136" fmla="*/ 1755867 h 1780267"/>
                <a:gd name="connsiteX1-137" fmla="*/ 192400 w 2997084"/>
                <a:gd name="connsiteY1-138" fmla="*/ 241767 h 1780267"/>
                <a:gd name="connsiteX2-139" fmla="*/ 1259201 w 2997084"/>
                <a:gd name="connsiteY2-140" fmla="*/ 178267 h 1780267"/>
                <a:gd name="connsiteX3-141" fmla="*/ 2859401 w 2997084"/>
                <a:gd name="connsiteY3-142" fmla="*/ 686267 h 1780267"/>
                <a:gd name="connsiteX4-143" fmla="*/ 433100 w 2997084"/>
                <a:gd name="connsiteY4-144" fmla="*/ 351167 h 1780267"/>
                <a:gd name="connsiteX5" fmla="*/ 260800 w 2997084"/>
                <a:gd name="connsiteY5" fmla="*/ 1780267 h 1780267"/>
                <a:gd name="connsiteX0-145" fmla="*/ 251425 w 3065034"/>
                <a:gd name="connsiteY0-146" fmla="*/ 1755867 h 1780267"/>
                <a:gd name="connsiteX1-147" fmla="*/ 0 w 3065034"/>
                <a:gd name="connsiteY1-148" fmla="*/ 1456204 h 1780267"/>
                <a:gd name="connsiteX2-149" fmla="*/ 260350 w 3065034"/>
                <a:gd name="connsiteY2-150" fmla="*/ 241767 h 1780267"/>
                <a:gd name="connsiteX3-151" fmla="*/ 1327151 w 3065034"/>
                <a:gd name="connsiteY3-152" fmla="*/ 178267 h 1780267"/>
                <a:gd name="connsiteX4-153" fmla="*/ 2927351 w 3065034"/>
                <a:gd name="connsiteY4-154" fmla="*/ 686267 h 1780267"/>
                <a:gd name="connsiteX5-155" fmla="*/ 501050 w 3065034"/>
                <a:gd name="connsiteY5-156" fmla="*/ 351167 h 1780267"/>
                <a:gd name="connsiteX6" fmla="*/ 328750 w 3065034"/>
                <a:gd name="connsiteY6" fmla="*/ 1780267 h 1780267"/>
                <a:gd name="connsiteX0-157" fmla="*/ 369529 w 3183138"/>
                <a:gd name="connsiteY0-158" fmla="*/ 1755867 h 1780267"/>
                <a:gd name="connsiteX1-159" fmla="*/ 41904 w 3183138"/>
                <a:gd name="connsiteY1-160" fmla="*/ 235417 h 1780267"/>
                <a:gd name="connsiteX2-161" fmla="*/ 118104 w 3183138"/>
                <a:gd name="connsiteY2-162" fmla="*/ 1456204 h 1780267"/>
                <a:gd name="connsiteX3-163" fmla="*/ 378454 w 3183138"/>
                <a:gd name="connsiteY3-164" fmla="*/ 241767 h 1780267"/>
                <a:gd name="connsiteX4-165" fmla="*/ 1445255 w 3183138"/>
                <a:gd name="connsiteY4-166" fmla="*/ 178267 h 1780267"/>
                <a:gd name="connsiteX5-167" fmla="*/ 3045455 w 3183138"/>
                <a:gd name="connsiteY5-168" fmla="*/ 686267 h 1780267"/>
                <a:gd name="connsiteX6-169" fmla="*/ 619154 w 3183138"/>
                <a:gd name="connsiteY6-170" fmla="*/ 351167 h 1780267"/>
                <a:gd name="connsiteX7" fmla="*/ 446854 w 3183138"/>
                <a:gd name="connsiteY7" fmla="*/ 1780267 h 1780267"/>
                <a:gd name="connsiteX0-171" fmla="*/ 445100 w 3258709"/>
                <a:gd name="connsiteY0-172" fmla="*/ 1761158 h 1785558"/>
                <a:gd name="connsiteX1-173" fmla="*/ 898525 w 3258709"/>
                <a:gd name="connsiteY1-174" fmla="*/ 253408 h 1785558"/>
                <a:gd name="connsiteX2-175" fmla="*/ 117475 w 3258709"/>
                <a:gd name="connsiteY2-176" fmla="*/ 240708 h 1785558"/>
                <a:gd name="connsiteX3-177" fmla="*/ 193675 w 3258709"/>
                <a:gd name="connsiteY3-178" fmla="*/ 1461495 h 1785558"/>
                <a:gd name="connsiteX4-179" fmla="*/ 454025 w 3258709"/>
                <a:gd name="connsiteY4-180" fmla="*/ 247058 h 1785558"/>
                <a:gd name="connsiteX5-181" fmla="*/ 1520826 w 3258709"/>
                <a:gd name="connsiteY5-182" fmla="*/ 183558 h 1785558"/>
                <a:gd name="connsiteX6-183" fmla="*/ 3121026 w 3258709"/>
                <a:gd name="connsiteY6-184" fmla="*/ 691558 h 1785558"/>
                <a:gd name="connsiteX7-185" fmla="*/ 694725 w 3258709"/>
                <a:gd name="connsiteY7-186" fmla="*/ 356458 h 1785558"/>
                <a:gd name="connsiteX8" fmla="*/ 522425 w 3258709"/>
                <a:gd name="connsiteY8" fmla="*/ 1785558 h 1785558"/>
                <a:gd name="connsiteX0-187" fmla="*/ 898525 w 3258709"/>
                <a:gd name="connsiteY0-188" fmla="*/ 253408 h 1785558"/>
                <a:gd name="connsiteX1-189" fmla="*/ 117475 w 3258709"/>
                <a:gd name="connsiteY1-190" fmla="*/ 240708 h 1785558"/>
                <a:gd name="connsiteX2-191" fmla="*/ 193675 w 3258709"/>
                <a:gd name="connsiteY2-192" fmla="*/ 1461495 h 1785558"/>
                <a:gd name="connsiteX3-193" fmla="*/ 454025 w 3258709"/>
                <a:gd name="connsiteY3-194" fmla="*/ 247058 h 1785558"/>
                <a:gd name="connsiteX4-195" fmla="*/ 1520826 w 3258709"/>
                <a:gd name="connsiteY4-196" fmla="*/ 183558 h 1785558"/>
                <a:gd name="connsiteX5-197" fmla="*/ 3121026 w 3258709"/>
                <a:gd name="connsiteY5-198" fmla="*/ 691558 h 1785558"/>
                <a:gd name="connsiteX6-199" fmla="*/ 694725 w 3258709"/>
                <a:gd name="connsiteY6-200" fmla="*/ 356458 h 1785558"/>
                <a:gd name="connsiteX7-201" fmla="*/ 522425 w 3258709"/>
                <a:gd name="connsiteY7-202" fmla="*/ 1785558 h 1785558"/>
                <a:gd name="connsiteX0-203" fmla="*/ 117475 w 3258709"/>
                <a:gd name="connsiteY0-204" fmla="*/ 235417 h 1780267"/>
                <a:gd name="connsiteX1-205" fmla="*/ 193675 w 3258709"/>
                <a:gd name="connsiteY1-206" fmla="*/ 1456204 h 1780267"/>
                <a:gd name="connsiteX2-207" fmla="*/ 454025 w 3258709"/>
                <a:gd name="connsiteY2-208" fmla="*/ 241767 h 1780267"/>
                <a:gd name="connsiteX3-209" fmla="*/ 1520826 w 3258709"/>
                <a:gd name="connsiteY3-210" fmla="*/ 178267 h 1780267"/>
                <a:gd name="connsiteX4-211" fmla="*/ 3121026 w 3258709"/>
                <a:gd name="connsiteY4-212" fmla="*/ 686267 h 1780267"/>
                <a:gd name="connsiteX5-213" fmla="*/ 694725 w 3258709"/>
                <a:gd name="connsiteY5-214" fmla="*/ 351167 h 1780267"/>
                <a:gd name="connsiteX6-215" fmla="*/ 522425 w 3258709"/>
                <a:gd name="connsiteY6-216" fmla="*/ 1780267 h 1780267"/>
                <a:gd name="connsiteX0-217" fmla="*/ 117475 w 3258709"/>
                <a:gd name="connsiteY0-218" fmla="*/ 235417 h 1780267"/>
                <a:gd name="connsiteX1-219" fmla="*/ 193675 w 3258709"/>
                <a:gd name="connsiteY1-220" fmla="*/ 1456204 h 1780267"/>
                <a:gd name="connsiteX2-221" fmla="*/ 454025 w 3258709"/>
                <a:gd name="connsiteY2-222" fmla="*/ 241767 h 1780267"/>
                <a:gd name="connsiteX3-223" fmla="*/ 1520826 w 3258709"/>
                <a:gd name="connsiteY3-224" fmla="*/ 178267 h 1780267"/>
                <a:gd name="connsiteX4-225" fmla="*/ 3121026 w 3258709"/>
                <a:gd name="connsiteY4-226" fmla="*/ 686267 h 1780267"/>
                <a:gd name="connsiteX5-227" fmla="*/ 694725 w 3258709"/>
                <a:gd name="connsiteY5-228" fmla="*/ 351167 h 1780267"/>
                <a:gd name="connsiteX6-229" fmla="*/ 522425 w 3258709"/>
                <a:gd name="connsiteY6-230" fmla="*/ 1780267 h 1780267"/>
                <a:gd name="connsiteX0-231" fmla="*/ 117475 w 3258709"/>
                <a:gd name="connsiteY0-232" fmla="*/ 235417 h 1832442"/>
                <a:gd name="connsiteX1-233" fmla="*/ 333375 w 3258709"/>
                <a:gd name="connsiteY1-234" fmla="*/ 1830854 h 1832442"/>
                <a:gd name="connsiteX2-235" fmla="*/ 454025 w 3258709"/>
                <a:gd name="connsiteY2-236" fmla="*/ 241767 h 1832442"/>
                <a:gd name="connsiteX3-237" fmla="*/ 1520826 w 3258709"/>
                <a:gd name="connsiteY3-238" fmla="*/ 178267 h 1832442"/>
                <a:gd name="connsiteX4-239" fmla="*/ 3121026 w 3258709"/>
                <a:gd name="connsiteY4-240" fmla="*/ 686267 h 1832442"/>
                <a:gd name="connsiteX5-241" fmla="*/ 694725 w 3258709"/>
                <a:gd name="connsiteY5-242" fmla="*/ 351167 h 1832442"/>
                <a:gd name="connsiteX6-243" fmla="*/ 522425 w 3258709"/>
                <a:gd name="connsiteY6-244" fmla="*/ 1780267 h 1832442"/>
                <a:gd name="connsiteX0-245" fmla="*/ 117475 w 3258709"/>
                <a:gd name="connsiteY0-246" fmla="*/ 512762 h 2109787"/>
                <a:gd name="connsiteX1-247" fmla="*/ 333375 w 3258709"/>
                <a:gd name="connsiteY1-248" fmla="*/ 2108199 h 2109787"/>
                <a:gd name="connsiteX2-249" fmla="*/ 454025 w 3258709"/>
                <a:gd name="connsiteY2-250" fmla="*/ 519112 h 2109787"/>
                <a:gd name="connsiteX3-251" fmla="*/ 1520826 w 3258709"/>
                <a:gd name="connsiteY3-252" fmla="*/ 455612 h 2109787"/>
                <a:gd name="connsiteX4-253" fmla="*/ 3121026 w 3258709"/>
                <a:gd name="connsiteY4-254" fmla="*/ 963612 h 2109787"/>
                <a:gd name="connsiteX5-255" fmla="*/ 694725 w 3258709"/>
                <a:gd name="connsiteY5-256" fmla="*/ 628512 h 2109787"/>
                <a:gd name="connsiteX6-257" fmla="*/ 522425 w 3258709"/>
                <a:gd name="connsiteY6-258" fmla="*/ 2057612 h 2109787"/>
                <a:gd name="connsiteX0-259" fmla="*/ 117475 w 3258709"/>
                <a:gd name="connsiteY0-260" fmla="*/ 366712 h 1987549"/>
                <a:gd name="connsiteX1-261" fmla="*/ 333375 w 3258709"/>
                <a:gd name="connsiteY1-262" fmla="*/ 1962149 h 1987549"/>
                <a:gd name="connsiteX2-263" fmla="*/ 412750 w 3258709"/>
                <a:gd name="connsiteY2-264" fmla="*/ 519112 h 1987549"/>
                <a:gd name="connsiteX3-265" fmla="*/ 1520826 w 3258709"/>
                <a:gd name="connsiteY3-266" fmla="*/ 309562 h 1987549"/>
                <a:gd name="connsiteX4-267" fmla="*/ 3121026 w 3258709"/>
                <a:gd name="connsiteY4-268" fmla="*/ 817562 h 1987549"/>
                <a:gd name="connsiteX5-269" fmla="*/ 694725 w 3258709"/>
                <a:gd name="connsiteY5-270" fmla="*/ 482462 h 1987549"/>
                <a:gd name="connsiteX6-271" fmla="*/ 522425 w 3258709"/>
                <a:gd name="connsiteY6-272" fmla="*/ 1911562 h 1987549"/>
                <a:gd name="connsiteX0-273" fmla="*/ 117475 w 3258709"/>
                <a:gd name="connsiteY0-274" fmla="*/ 366712 h 1987549"/>
                <a:gd name="connsiteX1-275" fmla="*/ 333375 w 3258709"/>
                <a:gd name="connsiteY1-276" fmla="*/ 1962149 h 1987549"/>
                <a:gd name="connsiteX2-277" fmla="*/ 412750 w 3258709"/>
                <a:gd name="connsiteY2-278" fmla="*/ 519112 h 1987549"/>
                <a:gd name="connsiteX3-279" fmla="*/ 1520826 w 3258709"/>
                <a:gd name="connsiteY3-280" fmla="*/ 309562 h 1987549"/>
                <a:gd name="connsiteX4-281" fmla="*/ 3121026 w 3258709"/>
                <a:gd name="connsiteY4-282" fmla="*/ 817562 h 1987549"/>
                <a:gd name="connsiteX5-283" fmla="*/ 694725 w 3258709"/>
                <a:gd name="connsiteY5-284" fmla="*/ 482462 h 1987549"/>
                <a:gd name="connsiteX6-285" fmla="*/ 522425 w 3258709"/>
                <a:gd name="connsiteY6-286" fmla="*/ 1911562 h 1987549"/>
                <a:gd name="connsiteX0-287" fmla="*/ 117475 w 3261355"/>
                <a:gd name="connsiteY0-288" fmla="*/ 130439 h 1751276"/>
                <a:gd name="connsiteX1-289" fmla="*/ 333375 w 3261355"/>
                <a:gd name="connsiteY1-290" fmla="*/ 1725876 h 1751276"/>
                <a:gd name="connsiteX2-291" fmla="*/ 412750 w 3261355"/>
                <a:gd name="connsiteY2-292" fmla="*/ 282839 h 1751276"/>
                <a:gd name="connsiteX3-293" fmla="*/ 1536701 w 3261355"/>
                <a:gd name="connsiteY3-294" fmla="*/ 28839 h 1751276"/>
                <a:gd name="connsiteX4-295" fmla="*/ 3121026 w 3261355"/>
                <a:gd name="connsiteY4-296" fmla="*/ 581289 h 1751276"/>
                <a:gd name="connsiteX5-297" fmla="*/ 694725 w 3261355"/>
                <a:gd name="connsiteY5-298" fmla="*/ 246189 h 1751276"/>
                <a:gd name="connsiteX6-299" fmla="*/ 522425 w 3261355"/>
                <a:gd name="connsiteY6-300" fmla="*/ 1675289 h 1751276"/>
                <a:gd name="connsiteX0-301" fmla="*/ 117475 w 3258180"/>
                <a:gd name="connsiteY0-302" fmla="*/ 130439 h 1751276"/>
                <a:gd name="connsiteX1-303" fmla="*/ 333375 w 3258180"/>
                <a:gd name="connsiteY1-304" fmla="*/ 1725876 h 1751276"/>
                <a:gd name="connsiteX2-305" fmla="*/ 412750 w 3258180"/>
                <a:gd name="connsiteY2-306" fmla="*/ 282839 h 1751276"/>
                <a:gd name="connsiteX3-307" fmla="*/ 1536701 w 3258180"/>
                <a:gd name="connsiteY3-308" fmla="*/ 28839 h 1751276"/>
                <a:gd name="connsiteX4-309" fmla="*/ 3117851 w 3258180"/>
                <a:gd name="connsiteY4-310" fmla="*/ 441589 h 1751276"/>
                <a:gd name="connsiteX5-311" fmla="*/ 694725 w 3258180"/>
                <a:gd name="connsiteY5-312" fmla="*/ 246189 h 1751276"/>
                <a:gd name="connsiteX6-313" fmla="*/ 522425 w 3258180"/>
                <a:gd name="connsiteY6-314" fmla="*/ 1675289 h 1751276"/>
                <a:gd name="connsiteX0-315" fmla="*/ 117475 w 3166105"/>
                <a:gd name="connsiteY0-316" fmla="*/ 130439 h 1751276"/>
                <a:gd name="connsiteX1-317" fmla="*/ 333375 w 3166105"/>
                <a:gd name="connsiteY1-318" fmla="*/ 1725876 h 1751276"/>
                <a:gd name="connsiteX2-319" fmla="*/ 412750 w 3166105"/>
                <a:gd name="connsiteY2-320" fmla="*/ 282839 h 1751276"/>
                <a:gd name="connsiteX3-321" fmla="*/ 1536701 w 3166105"/>
                <a:gd name="connsiteY3-322" fmla="*/ 28839 h 1751276"/>
                <a:gd name="connsiteX4-323" fmla="*/ 3117851 w 3166105"/>
                <a:gd name="connsiteY4-324" fmla="*/ 441589 h 1751276"/>
                <a:gd name="connsiteX5-325" fmla="*/ 694725 w 3166105"/>
                <a:gd name="connsiteY5-326" fmla="*/ 246189 h 1751276"/>
                <a:gd name="connsiteX6-327" fmla="*/ 522425 w 3166105"/>
                <a:gd name="connsiteY6-328" fmla="*/ 1675289 h 1751276"/>
                <a:gd name="connsiteX0-329" fmla="*/ 117475 w 3143880"/>
                <a:gd name="connsiteY0-330" fmla="*/ 311414 h 1730638"/>
                <a:gd name="connsiteX1-331" fmla="*/ 311150 w 3143880"/>
                <a:gd name="connsiteY1-332" fmla="*/ 1725876 h 1730638"/>
                <a:gd name="connsiteX2-333" fmla="*/ 390525 w 3143880"/>
                <a:gd name="connsiteY2-334" fmla="*/ 282839 h 1730638"/>
                <a:gd name="connsiteX3-335" fmla="*/ 1514476 w 3143880"/>
                <a:gd name="connsiteY3-336" fmla="*/ 28839 h 1730638"/>
                <a:gd name="connsiteX4-337" fmla="*/ 3095626 w 3143880"/>
                <a:gd name="connsiteY4-338" fmla="*/ 441589 h 1730638"/>
                <a:gd name="connsiteX5-339" fmla="*/ 672500 w 3143880"/>
                <a:gd name="connsiteY5-340" fmla="*/ 246189 h 1730638"/>
                <a:gd name="connsiteX6-341" fmla="*/ 500200 w 3143880"/>
                <a:gd name="connsiteY6-342" fmla="*/ 1675289 h 1730638"/>
                <a:gd name="connsiteX0-343" fmla="*/ 117475 w 3143880"/>
                <a:gd name="connsiteY0-344" fmla="*/ 311414 h 1736988"/>
                <a:gd name="connsiteX1-345" fmla="*/ 311150 w 3143880"/>
                <a:gd name="connsiteY1-346" fmla="*/ 1725876 h 1736988"/>
                <a:gd name="connsiteX2-347" fmla="*/ 390525 w 3143880"/>
                <a:gd name="connsiteY2-348" fmla="*/ 282839 h 1736988"/>
                <a:gd name="connsiteX3-349" fmla="*/ 1514476 w 3143880"/>
                <a:gd name="connsiteY3-350" fmla="*/ 28839 h 1736988"/>
                <a:gd name="connsiteX4-351" fmla="*/ 3095626 w 3143880"/>
                <a:gd name="connsiteY4-352" fmla="*/ 441589 h 1736988"/>
                <a:gd name="connsiteX5-353" fmla="*/ 672500 w 3143880"/>
                <a:gd name="connsiteY5-354" fmla="*/ 246189 h 1736988"/>
                <a:gd name="connsiteX6-355" fmla="*/ 500200 w 3143880"/>
                <a:gd name="connsiteY6-356" fmla="*/ 1675289 h 1736988"/>
                <a:gd name="connsiteX0-357" fmla="*/ 117475 w 3143880"/>
                <a:gd name="connsiteY0-358" fmla="*/ 309033 h 1672908"/>
                <a:gd name="connsiteX1-359" fmla="*/ 295275 w 3143880"/>
                <a:gd name="connsiteY1-360" fmla="*/ 1190095 h 1672908"/>
                <a:gd name="connsiteX2-361" fmla="*/ 390525 w 3143880"/>
                <a:gd name="connsiteY2-362" fmla="*/ 280458 h 1672908"/>
                <a:gd name="connsiteX3-363" fmla="*/ 1514476 w 3143880"/>
                <a:gd name="connsiteY3-364" fmla="*/ 26458 h 1672908"/>
                <a:gd name="connsiteX4-365" fmla="*/ 3095626 w 3143880"/>
                <a:gd name="connsiteY4-366" fmla="*/ 439208 h 1672908"/>
                <a:gd name="connsiteX5-367" fmla="*/ 672500 w 3143880"/>
                <a:gd name="connsiteY5-368" fmla="*/ 243808 h 1672908"/>
                <a:gd name="connsiteX6-369" fmla="*/ 500200 w 3143880"/>
                <a:gd name="connsiteY6-370" fmla="*/ 1672908 h 1672908"/>
                <a:gd name="connsiteX0-371" fmla="*/ 117475 w 3048630"/>
                <a:gd name="connsiteY0-372" fmla="*/ 309033 h 1672908"/>
                <a:gd name="connsiteX1-373" fmla="*/ 200025 w 3048630"/>
                <a:gd name="connsiteY1-374" fmla="*/ 1190095 h 1672908"/>
                <a:gd name="connsiteX2-375" fmla="*/ 295275 w 3048630"/>
                <a:gd name="connsiteY2-376" fmla="*/ 280458 h 1672908"/>
                <a:gd name="connsiteX3-377" fmla="*/ 1419226 w 3048630"/>
                <a:gd name="connsiteY3-378" fmla="*/ 26458 h 1672908"/>
                <a:gd name="connsiteX4-379" fmla="*/ 3000376 w 3048630"/>
                <a:gd name="connsiteY4-380" fmla="*/ 439208 h 1672908"/>
                <a:gd name="connsiteX5-381" fmla="*/ 577250 w 3048630"/>
                <a:gd name="connsiteY5-382" fmla="*/ 243808 h 1672908"/>
                <a:gd name="connsiteX6-383" fmla="*/ 404950 w 3048630"/>
                <a:gd name="connsiteY6-384" fmla="*/ 1672908 h 1672908"/>
                <a:gd name="connsiteX0-385" fmla="*/ 130175 w 3061330"/>
                <a:gd name="connsiteY0-386" fmla="*/ 309033 h 1672908"/>
                <a:gd name="connsiteX1-387" fmla="*/ 212725 w 3061330"/>
                <a:gd name="connsiteY1-388" fmla="*/ 1190095 h 1672908"/>
                <a:gd name="connsiteX2-389" fmla="*/ 307975 w 3061330"/>
                <a:gd name="connsiteY2-390" fmla="*/ 280458 h 1672908"/>
                <a:gd name="connsiteX3-391" fmla="*/ 1431926 w 3061330"/>
                <a:gd name="connsiteY3-392" fmla="*/ 26458 h 1672908"/>
                <a:gd name="connsiteX4-393" fmla="*/ 3013076 w 3061330"/>
                <a:gd name="connsiteY4-394" fmla="*/ 439208 h 1672908"/>
                <a:gd name="connsiteX5-395" fmla="*/ 589950 w 3061330"/>
                <a:gd name="connsiteY5-396" fmla="*/ 243808 h 1672908"/>
                <a:gd name="connsiteX6-397" fmla="*/ 417650 w 3061330"/>
                <a:gd name="connsiteY6-398" fmla="*/ 1672908 h 1672908"/>
                <a:gd name="connsiteX0-399" fmla="*/ 130175 w 3061330"/>
                <a:gd name="connsiteY0-400" fmla="*/ 309033 h 1672908"/>
                <a:gd name="connsiteX1-401" fmla="*/ 212725 w 3061330"/>
                <a:gd name="connsiteY1-402" fmla="*/ 1190095 h 1672908"/>
                <a:gd name="connsiteX2-403" fmla="*/ 307975 w 3061330"/>
                <a:gd name="connsiteY2-404" fmla="*/ 280458 h 1672908"/>
                <a:gd name="connsiteX3-405" fmla="*/ 1431926 w 3061330"/>
                <a:gd name="connsiteY3-406" fmla="*/ 26458 h 1672908"/>
                <a:gd name="connsiteX4-407" fmla="*/ 3013076 w 3061330"/>
                <a:gd name="connsiteY4-408" fmla="*/ 439208 h 1672908"/>
                <a:gd name="connsiteX5-409" fmla="*/ 589950 w 3061330"/>
                <a:gd name="connsiteY5-410" fmla="*/ 243808 h 1672908"/>
                <a:gd name="connsiteX6-411" fmla="*/ 417650 w 3061330"/>
                <a:gd name="connsiteY6-412" fmla="*/ 1672908 h 1672908"/>
                <a:gd name="connsiteX0-413" fmla="*/ 130175 w 3042280"/>
                <a:gd name="connsiteY0-414" fmla="*/ 301004 h 1664879"/>
                <a:gd name="connsiteX1-415" fmla="*/ 212725 w 3042280"/>
                <a:gd name="connsiteY1-416" fmla="*/ 1182066 h 1664879"/>
                <a:gd name="connsiteX2-417" fmla="*/ 307975 w 3042280"/>
                <a:gd name="connsiteY2-418" fmla="*/ 272429 h 1664879"/>
                <a:gd name="connsiteX3-419" fmla="*/ 1431926 w 3042280"/>
                <a:gd name="connsiteY3-420" fmla="*/ 18429 h 1664879"/>
                <a:gd name="connsiteX4-421" fmla="*/ 2994026 w 3042280"/>
                <a:gd name="connsiteY4-422" fmla="*/ 250204 h 1664879"/>
                <a:gd name="connsiteX5-423" fmla="*/ 589950 w 3042280"/>
                <a:gd name="connsiteY5-424" fmla="*/ 235779 h 1664879"/>
                <a:gd name="connsiteX6-425" fmla="*/ 417650 w 3042280"/>
                <a:gd name="connsiteY6-426" fmla="*/ 1664879 h 1664879"/>
                <a:gd name="connsiteX0-427" fmla="*/ 130175 w 3141235"/>
                <a:gd name="connsiteY0-428" fmla="*/ 362479 h 1726354"/>
                <a:gd name="connsiteX1-429" fmla="*/ 212725 w 3141235"/>
                <a:gd name="connsiteY1-430" fmla="*/ 1243541 h 1726354"/>
                <a:gd name="connsiteX2-431" fmla="*/ 307975 w 3141235"/>
                <a:gd name="connsiteY2-432" fmla="*/ 333904 h 1726354"/>
                <a:gd name="connsiteX3-433" fmla="*/ 1473201 w 3141235"/>
                <a:gd name="connsiteY3-434" fmla="*/ 3704 h 1726354"/>
                <a:gd name="connsiteX4-435" fmla="*/ 2994026 w 3141235"/>
                <a:gd name="connsiteY4-436" fmla="*/ 311679 h 1726354"/>
                <a:gd name="connsiteX5-437" fmla="*/ 589950 w 3141235"/>
                <a:gd name="connsiteY5-438" fmla="*/ 297254 h 1726354"/>
                <a:gd name="connsiteX6-439" fmla="*/ 417650 w 3141235"/>
                <a:gd name="connsiteY6-440" fmla="*/ 1726354 h 1726354"/>
                <a:gd name="connsiteX0-441" fmla="*/ 130175 w 3001434"/>
                <a:gd name="connsiteY0-442" fmla="*/ 362479 h 1726354"/>
                <a:gd name="connsiteX1-443" fmla="*/ 212725 w 3001434"/>
                <a:gd name="connsiteY1-444" fmla="*/ 1243541 h 1726354"/>
                <a:gd name="connsiteX2-445" fmla="*/ 307975 w 3001434"/>
                <a:gd name="connsiteY2-446" fmla="*/ 333904 h 1726354"/>
                <a:gd name="connsiteX3-447" fmla="*/ 1473201 w 3001434"/>
                <a:gd name="connsiteY3-448" fmla="*/ 3704 h 1726354"/>
                <a:gd name="connsiteX4-449" fmla="*/ 2994026 w 3001434"/>
                <a:gd name="connsiteY4-450" fmla="*/ 311679 h 1726354"/>
                <a:gd name="connsiteX5-451" fmla="*/ 1517651 w 3001434"/>
                <a:gd name="connsiteY5-452" fmla="*/ 124353 h 1726354"/>
                <a:gd name="connsiteX6-453" fmla="*/ 589950 w 3001434"/>
                <a:gd name="connsiteY6-454" fmla="*/ 297254 h 1726354"/>
                <a:gd name="connsiteX7-455" fmla="*/ 417650 w 3001434"/>
                <a:gd name="connsiteY7-456" fmla="*/ 1726354 h 1726354"/>
                <a:gd name="connsiteX0-457" fmla="*/ 130175 w 3001434"/>
                <a:gd name="connsiteY0-458" fmla="*/ 362479 h 1726354"/>
                <a:gd name="connsiteX1-459" fmla="*/ 212725 w 3001434"/>
                <a:gd name="connsiteY1-460" fmla="*/ 1243541 h 1726354"/>
                <a:gd name="connsiteX2-461" fmla="*/ 307975 w 3001434"/>
                <a:gd name="connsiteY2-462" fmla="*/ 333904 h 1726354"/>
                <a:gd name="connsiteX3-463" fmla="*/ 1473201 w 3001434"/>
                <a:gd name="connsiteY3-464" fmla="*/ 3704 h 1726354"/>
                <a:gd name="connsiteX4-465" fmla="*/ 2994026 w 3001434"/>
                <a:gd name="connsiteY4-466" fmla="*/ 311679 h 1726354"/>
                <a:gd name="connsiteX5-467" fmla="*/ 1517651 w 3001434"/>
                <a:gd name="connsiteY5-468" fmla="*/ 124353 h 1726354"/>
                <a:gd name="connsiteX6-469" fmla="*/ 589950 w 3001434"/>
                <a:gd name="connsiteY6-470" fmla="*/ 297254 h 1726354"/>
                <a:gd name="connsiteX7-471" fmla="*/ 417650 w 3001434"/>
                <a:gd name="connsiteY7-472" fmla="*/ 1726354 h 1726354"/>
                <a:gd name="connsiteX0-473" fmla="*/ 130175 w 3001434"/>
                <a:gd name="connsiteY0-474" fmla="*/ 362479 h 1726354"/>
                <a:gd name="connsiteX1-475" fmla="*/ 212725 w 3001434"/>
                <a:gd name="connsiteY1-476" fmla="*/ 1243541 h 1726354"/>
                <a:gd name="connsiteX2-477" fmla="*/ 307975 w 3001434"/>
                <a:gd name="connsiteY2-478" fmla="*/ 333904 h 1726354"/>
                <a:gd name="connsiteX3-479" fmla="*/ 1473201 w 3001434"/>
                <a:gd name="connsiteY3-480" fmla="*/ 3704 h 1726354"/>
                <a:gd name="connsiteX4-481" fmla="*/ 2994026 w 3001434"/>
                <a:gd name="connsiteY4-482" fmla="*/ 311679 h 1726354"/>
                <a:gd name="connsiteX5-483" fmla="*/ 1517651 w 3001434"/>
                <a:gd name="connsiteY5-484" fmla="*/ 124353 h 1726354"/>
                <a:gd name="connsiteX6-485" fmla="*/ 367700 w 3001434"/>
                <a:gd name="connsiteY6-486" fmla="*/ 402029 h 1726354"/>
                <a:gd name="connsiteX7-487" fmla="*/ 417650 w 3001434"/>
                <a:gd name="connsiteY7-488" fmla="*/ 1726354 h 1726354"/>
                <a:gd name="connsiteX0-489" fmla="*/ 130175 w 3001434"/>
                <a:gd name="connsiteY0-490" fmla="*/ 362479 h 1726354"/>
                <a:gd name="connsiteX1-491" fmla="*/ 212725 w 3001434"/>
                <a:gd name="connsiteY1-492" fmla="*/ 1243541 h 1726354"/>
                <a:gd name="connsiteX2-493" fmla="*/ 307975 w 3001434"/>
                <a:gd name="connsiteY2-494" fmla="*/ 333904 h 1726354"/>
                <a:gd name="connsiteX3-495" fmla="*/ 1473201 w 3001434"/>
                <a:gd name="connsiteY3-496" fmla="*/ 3704 h 1726354"/>
                <a:gd name="connsiteX4-497" fmla="*/ 2994026 w 3001434"/>
                <a:gd name="connsiteY4-498" fmla="*/ 311679 h 1726354"/>
                <a:gd name="connsiteX5-499" fmla="*/ 1517651 w 3001434"/>
                <a:gd name="connsiteY5-500" fmla="*/ 76728 h 1726354"/>
                <a:gd name="connsiteX6-501" fmla="*/ 367700 w 3001434"/>
                <a:gd name="connsiteY6-502" fmla="*/ 402029 h 1726354"/>
                <a:gd name="connsiteX7-503" fmla="*/ 417650 w 3001434"/>
                <a:gd name="connsiteY7-504" fmla="*/ 1726354 h 1726354"/>
                <a:gd name="connsiteX0-505" fmla="*/ 130175 w 3001434"/>
                <a:gd name="connsiteY0-506" fmla="*/ 361421 h 1725296"/>
                <a:gd name="connsiteX1-507" fmla="*/ 212725 w 3001434"/>
                <a:gd name="connsiteY1-508" fmla="*/ 1242483 h 1725296"/>
                <a:gd name="connsiteX2-509" fmla="*/ 307975 w 3001434"/>
                <a:gd name="connsiteY2-510" fmla="*/ 332846 h 1725296"/>
                <a:gd name="connsiteX3-511" fmla="*/ 1473201 w 3001434"/>
                <a:gd name="connsiteY3-512" fmla="*/ 2646 h 1725296"/>
                <a:gd name="connsiteX4-513" fmla="*/ 2994026 w 3001434"/>
                <a:gd name="connsiteY4-514" fmla="*/ 316971 h 1725296"/>
                <a:gd name="connsiteX5-515" fmla="*/ 1517651 w 3001434"/>
                <a:gd name="connsiteY5-516" fmla="*/ 75670 h 1725296"/>
                <a:gd name="connsiteX6-517" fmla="*/ 367700 w 3001434"/>
                <a:gd name="connsiteY6-518" fmla="*/ 400971 h 1725296"/>
                <a:gd name="connsiteX7-519" fmla="*/ 417650 w 3001434"/>
                <a:gd name="connsiteY7-520" fmla="*/ 1725296 h 1725296"/>
                <a:gd name="connsiteX0-521" fmla="*/ 130175 w 3008843"/>
                <a:gd name="connsiteY0-522" fmla="*/ 361421 h 1725296"/>
                <a:gd name="connsiteX1-523" fmla="*/ 212725 w 3008843"/>
                <a:gd name="connsiteY1-524" fmla="*/ 1242483 h 1725296"/>
                <a:gd name="connsiteX2-525" fmla="*/ 307975 w 3008843"/>
                <a:gd name="connsiteY2-526" fmla="*/ 332846 h 1725296"/>
                <a:gd name="connsiteX3-527" fmla="*/ 1473201 w 3008843"/>
                <a:gd name="connsiteY3-528" fmla="*/ 2646 h 1725296"/>
                <a:gd name="connsiteX4-529" fmla="*/ 2994026 w 3008843"/>
                <a:gd name="connsiteY4-530" fmla="*/ 316971 h 1725296"/>
                <a:gd name="connsiteX5-531" fmla="*/ 1517651 w 3008843"/>
                <a:gd name="connsiteY5-532" fmla="*/ 75670 h 1725296"/>
                <a:gd name="connsiteX6-533" fmla="*/ 367700 w 3008843"/>
                <a:gd name="connsiteY6-534" fmla="*/ 400971 h 1725296"/>
                <a:gd name="connsiteX7-535" fmla="*/ 417650 w 3008843"/>
                <a:gd name="connsiteY7-536" fmla="*/ 1725296 h 1725296"/>
                <a:gd name="connsiteX0-537" fmla="*/ 130175 w 3032656"/>
                <a:gd name="connsiteY0-538" fmla="*/ 373327 h 1737202"/>
                <a:gd name="connsiteX1-539" fmla="*/ 212725 w 3032656"/>
                <a:gd name="connsiteY1-540" fmla="*/ 1254389 h 1737202"/>
                <a:gd name="connsiteX2-541" fmla="*/ 307975 w 3032656"/>
                <a:gd name="connsiteY2-542" fmla="*/ 344752 h 1737202"/>
                <a:gd name="connsiteX3-543" fmla="*/ 1473201 w 3032656"/>
                <a:gd name="connsiteY3-544" fmla="*/ 14552 h 1737202"/>
                <a:gd name="connsiteX4-545" fmla="*/ 3017839 w 3032656"/>
                <a:gd name="connsiteY4-546" fmla="*/ 257440 h 1737202"/>
                <a:gd name="connsiteX5-547" fmla="*/ 1517651 w 3032656"/>
                <a:gd name="connsiteY5-548" fmla="*/ 87576 h 1737202"/>
                <a:gd name="connsiteX6-549" fmla="*/ 367700 w 3032656"/>
                <a:gd name="connsiteY6-550" fmla="*/ 412877 h 1737202"/>
                <a:gd name="connsiteX7-551" fmla="*/ 417650 w 3032656"/>
                <a:gd name="connsiteY7-552" fmla="*/ 1737202 h 1737202"/>
                <a:gd name="connsiteX0-553" fmla="*/ 130175 w 3055409"/>
                <a:gd name="connsiteY0-554" fmla="*/ 373327 h 1737202"/>
                <a:gd name="connsiteX1-555" fmla="*/ 212725 w 3055409"/>
                <a:gd name="connsiteY1-556" fmla="*/ 1254389 h 1737202"/>
                <a:gd name="connsiteX2-557" fmla="*/ 307975 w 3055409"/>
                <a:gd name="connsiteY2-558" fmla="*/ 344752 h 1737202"/>
                <a:gd name="connsiteX3-559" fmla="*/ 1473201 w 3055409"/>
                <a:gd name="connsiteY3-560" fmla="*/ 14552 h 1737202"/>
                <a:gd name="connsiteX4-561" fmla="*/ 3017839 w 3055409"/>
                <a:gd name="connsiteY4-562" fmla="*/ 257440 h 1737202"/>
                <a:gd name="connsiteX5-563" fmla="*/ 1517651 w 3055409"/>
                <a:gd name="connsiteY5-564" fmla="*/ 87576 h 1737202"/>
                <a:gd name="connsiteX6-565" fmla="*/ 367700 w 3055409"/>
                <a:gd name="connsiteY6-566" fmla="*/ 412877 h 1737202"/>
                <a:gd name="connsiteX7-567" fmla="*/ 417650 w 3055409"/>
                <a:gd name="connsiteY7-568" fmla="*/ 1737202 h 1737202"/>
                <a:gd name="connsiteX0-569" fmla="*/ 130175 w 3043502"/>
                <a:gd name="connsiteY0-570" fmla="*/ 275696 h 1737202"/>
                <a:gd name="connsiteX1-571" fmla="*/ 200818 w 3043502"/>
                <a:gd name="connsiteY1-572" fmla="*/ 1254389 h 1737202"/>
                <a:gd name="connsiteX2-573" fmla="*/ 296068 w 3043502"/>
                <a:gd name="connsiteY2-574" fmla="*/ 344752 h 1737202"/>
                <a:gd name="connsiteX3-575" fmla="*/ 1461294 w 3043502"/>
                <a:gd name="connsiteY3-576" fmla="*/ 14552 h 1737202"/>
                <a:gd name="connsiteX4-577" fmla="*/ 3005932 w 3043502"/>
                <a:gd name="connsiteY4-578" fmla="*/ 257440 h 1737202"/>
                <a:gd name="connsiteX5-579" fmla="*/ 1505744 w 3043502"/>
                <a:gd name="connsiteY5-580" fmla="*/ 87576 h 1737202"/>
                <a:gd name="connsiteX6-581" fmla="*/ 355793 w 3043502"/>
                <a:gd name="connsiteY6-582" fmla="*/ 412877 h 1737202"/>
                <a:gd name="connsiteX7-583" fmla="*/ 405743 w 3043502"/>
                <a:gd name="connsiteY7-584" fmla="*/ 1737202 h 1737202"/>
                <a:gd name="connsiteX0-585" fmla="*/ 76069 w 2989396"/>
                <a:gd name="connsiteY0-586" fmla="*/ 275696 h 1737202"/>
                <a:gd name="connsiteX1-587" fmla="*/ 11774 w 2989396"/>
                <a:gd name="connsiteY1-588" fmla="*/ 392376 h 1737202"/>
                <a:gd name="connsiteX2-589" fmla="*/ 146712 w 2989396"/>
                <a:gd name="connsiteY2-590" fmla="*/ 1254389 h 1737202"/>
                <a:gd name="connsiteX3-591" fmla="*/ 241962 w 2989396"/>
                <a:gd name="connsiteY3-592" fmla="*/ 344752 h 1737202"/>
                <a:gd name="connsiteX4-593" fmla="*/ 1407188 w 2989396"/>
                <a:gd name="connsiteY4-594" fmla="*/ 14552 h 1737202"/>
                <a:gd name="connsiteX5-595" fmla="*/ 2951826 w 2989396"/>
                <a:gd name="connsiteY5-596" fmla="*/ 257440 h 1737202"/>
                <a:gd name="connsiteX6-597" fmla="*/ 1451638 w 2989396"/>
                <a:gd name="connsiteY6-598" fmla="*/ 87576 h 1737202"/>
                <a:gd name="connsiteX7-599" fmla="*/ 301687 w 2989396"/>
                <a:gd name="connsiteY7-600" fmla="*/ 412877 h 1737202"/>
                <a:gd name="connsiteX8-601" fmla="*/ 351637 w 2989396"/>
                <a:gd name="connsiteY8-602" fmla="*/ 1737202 h 1737202"/>
                <a:gd name="connsiteX0-603" fmla="*/ 2644511 w 3336132"/>
                <a:gd name="connsiteY0-604" fmla="*/ 0 h 1932993"/>
                <a:gd name="connsiteX1-605" fmla="*/ 358510 w 3336132"/>
                <a:gd name="connsiteY1-606" fmla="*/ 588167 h 1932993"/>
                <a:gd name="connsiteX2-607" fmla="*/ 493448 w 3336132"/>
                <a:gd name="connsiteY2-608" fmla="*/ 1450180 h 1932993"/>
                <a:gd name="connsiteX3-609" fmla="*/ 588698 w 3336132"/>
                <a:gd name="connsiteY3-610" fmla="*/ 540543 h 1932993"/>
                <a:gd name="connsiteX4-611" fmla="*/ 1753924 w 3336132"/>
                <a:gd name="connsiteY4-612" fmla="*/ 210343 h 1932993"/>
                <a:gd name="connsiteX5-613" fmla="*/ 3298562 w 3336132"/>
                <a:gd name="connsiteY5-614" fmla="*/ 453231 h 1932993"/>
                <a:gd name="connsiteX6-615" fmla="*/ 1798374 w 3336132"/>
                <a:gd name="connsiteY6-616" fmla="*/ 283367 h 1932993"/>
                <a:gd name="connsiteX7-617" fmla="*/ 648423 w 3336132"/>
                <a:gd name="connsiteY7-618" fmla="*/ 608668 h 1932993"/>
                <a:gd name="connsiteX8-619" fmla="*/ 698373 w 3336132"/>
                <a:gd name="connsiteY8-620" fmla="*/ 1932993 h 1932993"/>
                <a:gd name="connsiteX0-621" fmla="*/ 2590933 w 3282554"/>
                <a:gd name="connsiteY0-622" fmla="*/ 0 h 1932993"/>
                <a:gd name="connsiteX1-623" fmla="*/ 2269463 w 3282554"/>
                <a:gd name="connsiteY1-624" fmla="*/ 361949 h 1932993"/>
                <a:gd name="connsiteX2-625" fmla="*/ 304932 w 3282554"/>
                <a:gd name="connsiteY2-626" fmla="*/ 588167 h 1932993"/>
                <a:gd name="connsiteX3-627" fmla="*/ 439870 w 3282554"/>
                <a:gd name="connsiteY3-628" fmla="*/ 1450180 h 1932993"/>
                <a:gd name="connsiteX4-629" fmla="*/ 535120 w 3282554"/>
                <a:gd name="connsiteY4-630" fmla="*/ 540543 h 1932993"/>
                <a:gd name="connsiteX5-631" fmla="*/ 1700346 w 3282554"/>
                <a:gd name="connsiteY5-632" fmla="*/ 210343 h 1932993"/>
                <a:gd name="connsiteX6-633" fmla="*/ 3244984 w 3282554"/>
                <a:gd name="connsiteY6-634" fmla="*/ 453231 h 1932993"/>
                <a:gd name="connsiteX7-635" fmla="*/ 1744796 w 3282554"/>
                <a:gd name="connsiteY7-636" fmla="*/ 283367 h 1932993"/>
                <a:gd name="connsiteX8-637" fmla="*/ 594845 w 3282554"/>
                <a:gd name="connsiteY8-638" fmla="*/ 608668 h 1932993"/>
                <a:gd name="connsiteX9" fmla="*/ 644795 w 3282554"/>
                <a:gd name="connsiteY9" fmla="*/ 1932993 h 1932993"/>
                <a:gd name="connsiteX0-639" fmla="*/ 2369477 w 3061098"/>
                <a:gd name="connsiteY0-640" fmla="*/ 0 h 1932993"/>
                <a:gd name="connsiteX1-641" fmla="*/ 2048007 w 3061098"/>
                <a:gd name="connsiteY1-642" fmla="*/ 361949 h 1932993"/>
                <a:gd name="connsiteX2-643" fmla="*/ 304932 w 3061098"/>
                <a:gd name="connsiteY2-644" fmla="*/ 400049 h 1932993"/>
                <a:gd name="connsiteX3-645" fmla="*/ 218414 w 3061098"/>
                <a:gd name="connsiteY3-646" fmla="*/ 1450180 h 1932993"/>
                <a:gd name="connsiteX4-647" fmla="*/ 313664 w 3061098"/>
                <a:gd name="connsiteY4-648" fmla="*/ 540543 h 1932993"/>
                <a:gd name="connsiteX5-649" fmla="*/ 1478890 w 3061098"/>
                <a:gd name="connsiteY5-650" fmla="*/ 210343 h 1932993"/>
                <a:gd name="connsiteX6-651" fmla="*/ 3023528 w 3061098"/>
                <a:gd name="connsiteY6-652" fmla="*/ 453231 h 1932993"/>
                <a:gd name="connsiteX7-653" fmla="*/ 1523340 w 3061098"/>
                <a:gd name="connsiteY7-654" fmla="*/ 283367 h 1932993"/>
                <a:gd name="connsiteX8-655" fmla="*/ 373389 w 3061098"/>
                <a:gd name="connsiteY8-656" fmla="*/ 608668 h 1932993"/>
                <a:gd name="connsiteX9-657" fmla="*/ 423339 w 3061098"/>
                <a:gd name="connsiteY9-658" fmla="*/ 1932993 h 1932993"/>
                <a:gd name="connsiteX0-659" fmla="*/ 2367096 w 3058717"/>
                <a:gd name="connsiteY0-660" fmla="*/ 0 h 1932993"/>
                <a:gd name="connsiteX1-661" fmla="*/ 2031339 w 3058717"/>
                <a:gd name="connsiteY1-662" fmla="*/ 109537 h 1932993"/>
                <a:gd name="connsiteX2-663" fmla="*/ 302551 w 3058717"/>
                <a:gd name="connsiteY2-664" fmla="*/ 400049 h 1932993"/>
                <a:gd name="connsiteX3-665" fmla="*/ 216033 w 3058717"/>
                <a:gd name="connsiteY3-666" fmla="*/ 1450180 h 1932993"/>
                <a:gd name="connsiteX4-667" fmla="*/ 311283 w 3058717"/>
                <a:gd name="connsiteY4-668" fmla="*/ 540543 h 1932993"/>
                <a:gd name="connsiteX5-669" fmla="*/ 1476509 w 3058717"/>
                <a:gd name="connsiteY5-670" fmla="*/ 210343 h 1932993"/>
                <a:gd name="connsiteX6-671" fmla="*/ 3021147 w 3058717"/>
                <a:gd name="connsiteY6-672" fmla="*/ 453231 h 1932993"/>
                <a:gd name="connsiteX7-673" fmla="*/ 1520959 w 3058717"/>
                <a:gd name="connsiteY7-674" fmla="*/ 283367 h 1932993"/>
                <a:gd name="connsiteX8-675" fmla="*/ 371008 w 3058717"/>
                <a:gd name="connsiteY8-676" fmla="*/ 608668 h 1932993"/>
                <a:gd name="connsiteX9-677" fmla="*/ 420958 w 3058717"/>
                <a:gd name="connsiteY9-678" fmla="*/ 1932993 h 1932993"/>
                <a:gd name="connsiteX0-679" fmla="*/ 2367096 w 3058717"/>
                <a:gd name="connsiteY0-680" fmla="*/ 0 h 1932993"/>
                <a:gd name="connsiteX1-681" fmla="*/ 2031339 w 3058717"/>
                <a:gd name="connsiteY1-682" fmla="*/ 109537 h 1932993"/>
                <a:gd name="connsiteX2-683" fmla="*/ 302551 w 3058717"/>
                <a:gd name="connsiteY2-684" fmla="*/ 400049 h 1932993"/>
                <a:gd name="connsiteX3-685" fmla="*/ 216033 w 3058717"/>
                <a:gd name="connsiteY3-686" fmla="*/ 1450180 h 1932993"/>
                <a:gd name="connsiteX4-687" fmla="*/ 311283 w 3058717"/>
                <a:gd name="connsiteY4-688" fmla="*/ 540543 h 1932993"/>
                <a:gd name="connsiteX5-689" fmla="*/ 1476509 w 3058717"/>
                <a:gd name="connsiteY5-690" fmla="*/ 210343 h 1932993"/>
                <a:gd name="connsiteX6-691" fmla="*/ 3021147 w 3058717"/>
                <a:gd name="connsiteY6-692" fmla="*/ 453231 h 1932993"/>
                <a:gd name="connsiteX7-693" fmla="*/ 1520959 w 3058717"/>
                <a:gd name="connsiteY7-694" fmla="*/ 283367 h 1932993"/>
                <a:gd name="connsiteX8-695" fmla="*/ 371008 w 3058717"/>
                <a:gd name="connsiteY8-696" fmla="*/ 608668 h 1932993"/>
                <a:gd name="connsiteX9-697" fmla="*/ 420958 w 3058717"/>
                <a:gd name="connsiteY9-698" fmla="*/ 1932993 h 1932993"/>
                <a:gd name="connsiteX0-699" fmla="*/ 2409165 w 3100786"/>
                <a:gd name="connsiteY0-700" fmla="*/ 0 h 1932993"/>
                <a:gd name="connsiteX1-701" fmla="*/ 2325820 w 3100786"/>
                <a:gd name="connsiteY1-702" fmla="*/ 147637 h 1932993"/>
                <a:gd name="connsiteX2-703" fmla="*/ 344620 w 3100786"/>
                <a:gd name="connsiteY2-704" fmla="*/ 400049 h 1932993"/>
                <a:gd name="connsiteX3-705" fmla="*/ 258102 w 3100786"/>
                <a:gd name="connsiteY3-706" fmla="*/ 1450180 h 1932993"/>
                <a:gd name="connsiteX4-707" fmla="*/ 353352 w 3100786"/>
                <a:gd name="connsiteY4-708" fmla="*/ 540543 h 1932993"/>
                <a:gd name="connsiteX5-709" fmla="*/ 1518578 w 3100786"/>
                <a:gd name="connsiteY5-710" fmla="*/ 210343 h 1932993"/>
                <a:gd name="connsiteX6-711" fmla="*/ 3063216 w 3100786"/>
                <a:gd name="connsiteY6-712" fmla="*/ 453231 h 1932993"/>
                <a:gd name="connsiteX7-713" fmla="*/ 1563028 w 3100786"/>
                <a:gd name="connsiteY7-714" fmla="*/ 283367 h 1932993"/>
                <a:gd name="connsiteX8-715" fmla="*/ 413077 w 3100786"/>
                <a:gd name="connsiteY8-716" fmla="*/ 608668 h 1932993"/>
                <a:gd name="connsiteX9-717" fmla="*/ 463027 w 3100786"/>
                <a:gd name="connsiteY9-718" fmla="*/ 1932993 h 1932993"/>
                <a:gd name="connsiteX0-719" fmla="*/ 2409165 w 3100786"/>
                <a:gd name="connsiteY0-720" fmla="*/ 0 h 1932993"/>
                <a:gd name="connsiteX1-721" fmla="*/ 2325820 w 3100786"/>
                <a:gd name="connsiteY1-722" fmla="*/ 147637 h 1932993"/>
                <a:gd name="connsiteX2-723" fmla="*/ 344620 w 3100786"/>
                <a:gd name="connsiteY2-724" fmla="*/ 400049 h 1932993"/>
                <a:gd name="connsiteX3-725" fmla="*/ 258102 w 3100786"/>
                <a:gd name="connsiteY3-726" fmla="*/ 1450180 h 1932993"/>
                <a:gd name="connsiteX4-727" fmla="*/ 353352 w 3100786"/>
                <a:gd name="connsiteY4-728" fmla="*/ 540543 h 1932993"/>
                <a:gd name="connsiteX5-729" fmla="*/ 1518578 w 3100786"/>
                <a:gd name="connsiteY5-730" fmla="*/ 210343 h 1932993"/>
                <a:gd name="connsiteX6-731" fmla="*/ 3063216 w 3100786"/>
                <a:gd name="connsiteY6-732" fmla="*/ 453231 h 1932993"/>
                <a:gd name="connsiteX7-733" fmla="*/ 1563028 w 3100786"/>
                <a:gd name="connsiteY7-734" fmla="*/ 283367 h 1932993"/>
                <a:gd name="connsiteX8-735" fmla="*/ 413077 w 3100786"/>
                <a:gd name="connsiteY8-736" fmla="*/ 608668 h 1932993"/>
                <a:gd name="connsiteX9-737" fmla="*/ 463027 w 3100786"/>
                <a:gd name="connsiteY9-738" fmla="*/ 1932993 h 1932993"/>
                <a:gd name="connsiteX0-739" fmla="*/ 2415912 w 3107533"/>
                <a:gd name="connsiteY0-740" fmla="*/ 0 h 1932993"/>
                <a:gd name="connsiteX1-741" fmla="*/ 2373048 w 3107533"/>
                <a:gd name="connsiteY1-742" fmla="*/ 228600 h 1932993"/>
                <a:gd name="connsiteX2-743" fmla="*/ 351367 w 3107533"/>
                <a:gd name="connsiteY2-744" fmla="*/ 400049 h 1932993"/>
                <a:gd name="connsiteX3-745" fmla="*/ 264849 w 3107533"/>
                <a:gd name="connsiteY3-746" fmla="*/ 1450180 h 1932993"/>
                <a:gd name="connsiteX4-747" fmla="*/ 360099 w 3107533"/>
                <a:gd name="connsiteY4-748" fmla="*/ 540543 h 1932993"/>
                <a:gd name="connsiteX5-749" fmla="*/ 1525325 w 3107533"/>
                <a:gd name="connsiteY5-750" fmla="*/ 210343 h 1932993"/>
                <a:gd name="connsiteX6-751" fmla="*/ 3069963 w 3107533"/>
                <a:gd name="connsiteY6-752" fmla="*/ 453231 h 1932993"/>
                <a:gd name="connsiteX7-753" fmla="*/ 1569775 w 3107533"/>
                <a:gd name="connsiteY7-754" fmla="*/ 283367 h 1932993"/>
                <a:gd name="connsiteX8-755" fmla="*/ 419824 w 3107533"/>
                <a:gd name="connsiteY8-756" fmla="*/ 608668 h 1932993"/>
                <a:gd name="connsiteX9-757" fmla="*/ 469774 w 3107533"/>
                <a:gd name="connsiteY9-758" fmla="*/ 1932993 h 1932993"/>
                <a:gd name="connsiteX0-759" fmla="*/ 2415912 w 3107533"/>
                <a:gd name="connsiteY0-760" fmla="*/ 0 h 1932993"/>
                <a:gd name="connsiteX1-761" fmla="*/ 2373048 w 3107533"/>
                <a:gd name="connsiteY1-762" fmla="*/ 228600 h 1932993"/>
                <a:gd name="connsiteX2-763" fmla="*/ 351367 w 3107533"/>
                <a:gd name="connsiteY2-764" fmla="*/ 400049 h 1932993"/>
                <a:gd name="connsiteX3-765" fmla="*/ 264849 w 3107533"/>
                <a:gd name="connsiteY3-766" fmla="*/ 1450180 h 1932993"/>
                <a:gd name="connsiteX4-767" fmla="*/ 360099 w 3107533"/>
                <a:gd name="connsiteY4-768" fmla="*/ 540543 h 1932993"/>
                <a:gd name="connsiteX5-769" fmla="*/ 1525325 w 3107533"/>
                <a:gd name="connsiteY5-770" fmla="*/ 210343 h 1932993"/>
                <a:gd name="connsiteX6-771" fmla="*/ 3069963 w 3107533"/>
                <a:gd name="connsiteY6-772" fmla="*/ 453231 h 1932993"/>
                <a:gd name="connsiteX7-773" fmla="*/ 1569775 w 3107533"/>
                <a:gd name="connsiteY7-774" fmla="*/ 283367 h 1932993"/>
                <a:gd name="connsiteX8-775" fmla="*/ 419824 w 3107533"/>
                <a:gd name="connsiteY8-776" fmla="*/ 608668 h 1932993"/>
                <a:gd name="connsiteX9-777" fmla="*/ 469774 w 3107533"/>
                <a:gd name="connsiteY9-778" fmla="*/ 1932993 h 1932993"/>
                <a:gd name="connsiteX0-779" fmla="*/ 2265892 w 2957513"/>
                <a:gd name="connsiteY0-780" fmla="*/ 0 h 1932993"/>
                <a:gd name="connsiteX1-781" fmla="*/ 2223028 w 2957513"/>
                <a:gd name="connsiteY1-782" fmla="*/ 228600 h 1932993"/>
                <a:gd name="connsiteX2-783" fmla="*/ 1239573 w 2957513"/>
                <a:gd name="connsiteY2-784" fmla="*/ 135731 h 1932993"/>
                <a:gd name="connsiteX3-785" fmla="*/ 201347 w 2957513"/>
                <a:gd name="connsiteY3-786" fmla="*/ 400049 h 1932993"/>
                <a:gd name="connsiteX4-787" fmla="*/ 114829 w 2957513"/>
                <a:gd name="connsiteY4-788" fmla="*/ 1450180 h 1932993"/>
                <a:gd name="connsiteX5-789" fmla="*/ 210079 w 2957513"/>
                <a:gd name="connsiteY5-790" fmla="*/ 540543 h 1932993"/>
                <a:gd name="connsiteX6-791" fmla="*/ 1375305 w 2957513"/>
                <a:gd name="connsiteY6-792" fmla="*/ 210343 h 1932993"/>
                <a:gd name="connsiteX7-793" fmla="*/ 2919943 w 2957513"/>
                <a:gd name="connsiteY7-794" fmla="*/ 453231 h 1932993"/>
                <a:gd name="connsiteX8-795" fmla="*/ 1419755 w 2957513"/>
                <a:gd name="connsiteY8-796" fmla="*/ 283367 h 1932993"/>
                <a:gd name="connsiteX9-797" fmla="*/ 269804 w 2957513"/>
                <a:gd name="connsiteY9-798" fmla="*/ 608668 h 1932993"/>
                <a:gd name="connsiteX10" fmla="*/ 319754 w 2957513"/>
                <a:gd name="connsiteY10" fmla="*/ 1932993 h 1932993"/>
                <a:gd name="connsiteX0-799" fmla="*/ 2265892 w 2957513"/>
                <a:gd name="connsiteY0-800" fmla="*/ 0 h 1932993"/>
                <a:gd name="connsiteX1-801" fmla="*/ 2223028 w 2957513"/>
                <a:gd name="connsiteY1-802" fmla="*/ 228600 h 1932993"/>
                <a:gd name="connsiteX2-803" fmla="*/ 1239573 w 2957513"/>
                <a:gd name="connsiteY2-804" fmla="*/ 135731 h 1932993"/>
                <a:gd name="connsiteX3-805" fmla="*/ 189441 w 2957513"/>
                <a:gd name="connsiteY3-806" fmla="*/ 471487 h 1932993"/>
                <a:gd name="connsiteX4-807" fmla="*/ 114829 w 2957513"/>
                <a:gd name="connsiteY4-808" fmla="*/ 1450180 h 1932993"/>
                <a:gd name="connsiteX5-809" fmla="*/ 210079 w 2957513"/>
                <a:gd name="connsiteY5-810" fmla="*/ 540543 h 1932993"/>
                <a:gd name="connsiteX6-811" fmla="*/ 1375305 w 2957513"/>
                <a:gd name="connsiteY6-812" fmla="*/ 210343 h 1932993"/>
                <a:gd name="connsiteX7-813" fmla="*/ 2919943 w 2957513"/>
                <a:gd name="connsiteY7-814" fmla="*/ 453231 h 1932993"/>
                <a:gd name="connsiteX8-815" fmla="*/ 1419755 w 2957513"/>
                <a:gd name="connsiteY8-816" fmla="*/ 283367 h 1932993"/>
                <a:gd name="connsiteX9-817" fmla="*/ 269804 w 2957513"/>
                <a:gd name="connsiteY9-818" fmla="*/ 608668 h 1932993"/>
                <a:gd name="connsiteX10-819" fmla="*/ 319754 w 2957513"/>
                <a:gd name="connsiteY10-820" fmla="*/ 1932993 h 1932993"/>
                <a:gd name="connsiteX0-821" fmla="*/ 2265892 w 2957513"/>
                <a:gd name="connsiteY0-822" fmla="*/ 0 h 1932993"/>
                <a:gd name="connsiteX1-823" fmla="*/ 2223028 w 2957513"/>
                <a:gd name="connsiteY1-824" fmla="*/ 228600 h 1932993"/>
                <a:gd name="connsiteX2-825" fmla="*/ 1239573 w 2957513"/>
                <a:gd name="connsiteY2-826" fmla="*/ 135731 h 1932993"/>
                <a:gd name="connsiteX3-827" fmla="*/ 189441 w 2957513"/>
                <a:gd name="connsiteY3-828" fmla="*/ 471487 h 1932993"/>
                <a:gd name="connsiteX4-829" fmla="*/ 114829 w 2957513"/>
                <a:gd name="connsiteY4-830" fmla="*/ 1450180 h 1932993"/>
                <a:gd name="connsiteX5-831" fmla="*/ 210079 w 2957513"/>
                <a:gd name="connsiteY5-832" fmla="*/ 540543 h 1932993"/>
                <a:gd name="connsiteX6-833" fmla="*/ 1375305 w 2957513"/>
                <a:gd name="connsiteY6-834" fmla="*/ 210343 h 1932993"/>
                <a:gd name="connsiteX7-835" fmla="*/ 2919943 w 2957513"/>
                <a:gd name="connsiteY7-836" fmla="*/ 453231 h 1932993"/>
                <a:gd name="connsiteX8-837" fmla="*/ 1419755 w 2957513"/>
                <a:gd name="connsiteY8-838" fmla="*/ 283367 h 1932993"/>
                <a:gd name="connsiteX9-839" fmla="*/ 269804 w 2957513"/>
                <a:gd name="connsiteY9-840" fmla="*/ 608668 h 1932993"/>
                <a:gd name="connsiteX10-841" fmla="*/ 319754 w 2957513"/>
                <a:gd name="connsiteY10-842" fmla="*/ 1932993 h 1932993"/>
                <a:gd name="connsiteX0-843" fmla="*/ 2265892 w 2957513"/>
                <a:gd name="connsiteY0-844" fmla="*/ 0 h 1932993"/>
                <a:gd name="connsiteX1-845" fmla="*/ 2223028 w 2957513"/>
                <a:gd name="connsiteY1-846" fmla="*/ 228600 h 1932993"/>
                <a:gd name="connsiteX2-847" fmla="*/ 1239573 w 2957513"/>
                <a:gd name="connsiteY2-848" fmla="*/ 135731 h 1932993"/>
                <a:gd name="connsiteX3-849" fmla="*/ 189441 w 2957513"/>
                <a:gd name="connsiteY3-850" fmla="*/ 471487 h 1932993"/>
                <a:gd name="connsiteX4-851" fmla="*/ 114829 w 2957513"/>
                <a:gd name="connsiteY4-852" fmla="*/ 1450180 h 1932993"/>
                <a:gd name="connsiteX5-853" fmla="*/ 210079 w 2957513"/>
                <a:gd name="connsiteY5-854" fmla="*/ 540543 h 1932993"/>
                <a:gd name="connsiteX6-855" fmla="*/ 1375305 w 2957513"/>
                <a:gd name="connsiteY6-856" fmla="*/ 210343 h 1932993"/>
                <a:gd name="connsiteX7-857" fmla="*/ 2919943 w 2957513"/>
                <a:gd name="connsiteY7-858" fmla="*/ 453231 h 1932993"/>
                <a:gd name="connsiteX8-859" fmla="*/ 1419755 w 2957513"/>
                <a:gd name="connsiteY8-860" fmla="*/ 283367 h 1932993"/>
                <a:gd name="connsiteX9-861" fmla="*/ 269804 w 2957513"/>
                <a:gd name="connsiteY9-862" fmla="*/ 608668 h 1932993"/>
                <a:gd name="connsiteX10-863" fmla="*/ 319754 w 2957513"/>
                <a:gd name="connsiteY10-864" fmla="*/ 1932993 h 1932993"/>
                <a:gd name="connsiteX0-865" fmla="*/ 2263908 w 2955529"/>
                <a:gd name="connsiteY0-866" fmla="*/ 0 h 1932993"/>
                <a:gd name="connsiteX1-867" fmla="*/ 2221044 w 2955529"/>
                <a:gd name="connsiteY1-868" fmla="*/ 228600 h 1932993"/>
                <a:gd name="connsiteX2-869" fmla="*/ 1237589 w 2955529"/>
                <a:gd name="connsiteY2-870" fmla="*/ 135731 h 1932993"/>
                <a:gd name="connsiteX3-871" fmla="*/ 187457 w 2955529"/>
                <a:gd name="connsiteY3-872" fmla="*/ 471487 h 1932993"/>
                <a:gd name="connsiteX4-873" fmla="*/ 112845 w 2955529"/>
                <a:gd name="connsiteY4-874" fmla="*/ 1450180 h 1932993"/>
                <a:gd name="connsiteX5-875" fmla="*/ 236670 w 2955529"/>
                <a:gd name="connsiteY5-876" fmla="*/ 542924 h 1932993"/>
                <a:gd name="connsiteX6-877" fmla="*/ 1373321 w 2955529"/>
                <a:gd name="connsiteY6-878" fmla="*/ 210343 h 1932993"/>
                <a:gd name="connsiteX7-879" fmla="*/ 2917959 w 2955529"/>
                <a:gd name="connsiteY7-880" fmla="*/ 453231 h 1932993"/>
                <a:gd name="connsiteX8-881" fmla="*/ 1417771 w 2955529"/>
                <a:gd name="connsiteY8-882" fmla="*/ 283367 h 1932993"/>
                <a:gd name="connsiteX9-883" fmla="*/ 267820 w 2955529"/>
                <a:gd name="connsiteY9-884" fmla="*/ 608668 h 1932993"/>
                <a:gd name="connsiteX10-885" fmla="*/ 317770 w 2955529"/>
                <a:gd name="connsiteY10-886" fmla="*/ 1932993 h 1932993"/>
                <a:gd name="connsiteX0-887" fmla="*/ 2265099 w 2956720"/>
                <a:gd name="connsiteY0-888" fmla="*/ 0 h 1932993"/>
                <a:gd name="connsiteX1-889" fmla="*/ 2222235 w 2956720"/>
                <a:gd name="connsiteY1-890" fmla="*/ 228600 h 1932993"/>
                <a:gd name="connsiteX2-891" fmla="*/ 1238780 w 2956720"/>
                <a:gd name="connsiteY2-892" fmla="*/ 135731 h 1932993"/>
                <a:gd name="connsiteX3-893" fmla="*/ 188648 w 2956720"/>
                <a:gd name="connsiteY3-894" fmla="*/ 471487 h 1932993"/>
                <a:gd name="connsiteX4-895" fmla="*/ 106892 w 2956720"/>
                <a:gd name="connsiteY4-896" fmla="*/ 1457324 h 1932993"/>
                <a:gd name="connsiteX5-897" fmla="*/ 237861 w 2956720"/>
                <a:gd name="connsiteY5-898" fmla="*/ 542924 h 1932993"/>
                <a:gd name="connsiteX6-899" fmla="*/ 1374512 w 2956720"/>
                <a:gd name="connsiteY6-900" fmla="*/ 210343 h 1932993"/>
                <a:gd name="connsiteX7-901" fmla="*/ 2919150 w 2956720"/>
                <a:gd name="connsiteY7-902" fmla="*/ 453231 h 1932993"/>
                <a:gd name="connsiteX8-903" fmla="*/ 1418962 w 2956720"/>
                <a:gd name="connsiteY8-904" fmla="*/ 283367 h 1932993"/>
                <a:gd name="connsiteX9-905" fmla="*/ 269011 w 2956720"/>
                <a:gd name="connsiteY9-906" fmla="*/ 608668 h 1932993"/>
                <a:gd name="connsiteX10-907" fmla="*/ 318961 w 2956720"/>
                <a:gd name="connsiteY10-908" fmla="*/ 1932993 h 1932993"/>
                <a:gd name="connsiteX0-909" fmla="*/ 2265099 w 2956720"/>
                <a:gd name="connsiteY0-910" fmla="*/ 0 h 1932993"/>
                <a:gd name="connsiteX1-911" fmla="*/ 2222235 w 2956720"/>
                <a:gd name="connsiteY1-912" fmla="*/ 228600 h 1932993"/>
                <a:gd name="connsiteX2-913" fmla="*/ 1238780 w 2956720"/>
                <a:gd name="connsiteY2-914" fmla="*/ 135731 h 1932993"/>
                <a:gd name="connsiteX3-915" fmla="*/ 188648 w 2956720"/>
                <a:gd name="connsiteY3-916" fmla="*/ 471487 h 1932993"/>
                <a:gd name="connsiteX4-917" fmla="*/ 106892 w 2956720"/>
                <a:gd name="connsiteY4-918" fmla="*/ 1457324 h 1932993"/>
                <a:gd name="connsiteX5-919" fmla="*/ 237861 w 2956720"/>
                <a:gd name="connsiteY5-920" fmla="*/ 542924 h 1932993"/>
                <a:gd name="connsiteX6-921" fmla="*/ 1374512 w 2956720"/>
                <a:gd name="connsiteY6-922" fmla="*/ 210343 h 1932993"/>
                <a:gd name="connsiteX7-923" fmla="*/ 2919150 w 2956720"/>
                <a:gd name="connsiteY7-924" fmla="*/ 453231 h 1932993"/>
                <a:gd name="connsiteX8-925" fmla="*/ 1418962 w 2956720"/>
                <a:gd name="connsiteY8-926" fmla="*/ 283367 h 1932993"/>
                <a:gd name="connsiteX9-927" fmla="*/ 269011 w 2956720"/>
                <a:gd name="connsiteY9-928" fmla="*/ 608668 h 1932993"/>
                <a:gd name="connsiteX10-929" fmla="*/ 318961 w 2956720"/>
                <a:gd name="connsiteY10-930" fmla="*/ 1932993 h 1932993"/>
              </a:gdLst>
              <a:ahLst/>
              <a:cxnLst>
                <a:cxn ang="0">
                  <a:pos x="connsiteX0-1" y="connsiteY0-2"/>
                </a:cxn>
                <a:cxn ang="0">
                  <a:pos x="connsiteX1-3" y="connsiteY1-4"/>
                </a:cxn>
                <a:cxn ang="0">
                  <a:pos x="connsiteX2-5" y="connsiteY2-6"/>
                </a:cxn>
                <a:cxn ang="0">
                  <a:pos x="connsiteX3-7" y="connsiteY3-8"/>
                </a:cxn>
                <a:cxn ang="0">
                  <a:pos x="connsiteX4-143" y="connsiteY4-144"/>
                </a:cxn>
                <a:cxn ang="0">
                  <a:pos x="connsiteX5-155" y="connsiteY5-156"/>
                </a:cxn>
                <a:cxn ang="0">
                  <a:pos x="connsiteX6-169" y="connsiteY6-170"/>
                </a:cxn>
                <a:cxn ang="0">
                  <a:pos x="connsiteX7-185" y="connsiteY7-186"/>
                </a:cxn>
                <a:cxn ang="0">
                  <a:pos x="connsiteX8-601" y="connsiteY8-602"/>
                </a:cxn>
                <a:cxn ang="0">
                  <a:pos x="connsiteX9-657" y="connsiteY9-658"/>
                </a:cxn>
                <a:cxn ang="0">
                  <a:pos x="connsiteX10-819" y="connsiteY10-820"/>
                </a:cxn>
              </a:cxnLst>
              <a:rect l="l" t="t" r="r" b="b"/>
              <a:pathLst>
                <a:path w="2956720" h="1932993">
                  <a:moveTo>
                    <a:pt x="2265099" y="0"/>
                  </a:moveTo>
                  <a:cubicBezTo>
                    <a:pt x="2272242" y="139303"/>
                    <a:pt x="2285338" y="183356"/>
                    <a:pt x="2222235" y="228600"/>
                  </a:cubicBezTo>
                  <a:cubicBezTo>
                    <a:pt x="2159132" y="273844"/>
                    <a:pt x="1577711" y="95250"/>
                    <a:pt x="1238780" y="135731"/>
                  </a:cubicBezTo>
                  <a:cubicBezTo>
                    <a:pt x="899849" y="176212"/>
                    <a:pt x="377296" y="251222"/>
                    <a:pt x="188648" y="471487"/>
                  </a:cubicBezTo>
                  <a:cubicBezTo>
                    <a:pt x="0" y="691752"/>
                    <a:pt x="20109" y="1466849"/>
                    <a:pt x="106892" y="1457324"/>
                  </a:cubicBezTo>
                  <a:cubicBezTo>
                    <a:pt x="193675" y="1447799"/>
                    <a:pt x="26591" y="750754"/>
                    <a:pt x="237861" y="542924"/>
                  </a:cubicBezTo>
                  <a:cubicBezTo>
                    <a:pt x="449131" y="335094"/>
                    <a:pt x="927631" y="225292"/>
                    <a:pt x="1374512" y="210343"/>
                  </a:cubicBezTo>
                  <a:cubicBezTo>
                    <a:pt x="1821393" y="195394"/>
                    <a:pt x="2881580" y="375178"/>
                    <a:pt x="2919150" y="453231"/>
                  </a:cubicBezTo>
                  <a:cubicBezTo>
                    <a:pt x="2956720" y="531284"/>
                    <a:pt x="1860652" y="257461"/>
                    <a:pt x="1418962" y="283367"/>
                  </a:cubicBezTo>
                  <a:cubicBezTo>
                    <a:pt x="977272" y="309273"/>
                    <a:pt x="452345" y="333730"/>
                    <a:pt x="269011" y="608668"/>
                  </a:cubicBezTo>
                  <a:cubicBezTo>
                    <a:pt x="85677" y="883606"/>
                    <a:pt x="290111" y="1190843"/>
                    <a:pt x="318961" y="1932993"/>
                  </a:cubicBezTo>
                </a:path>
              </a:pathLst>
            </a:custGeom>
            <a:ln w="12700">
              <a:solidFill>
                <a:srgbClr val="FF0000"/>
              </a:solid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cxnSp>
          <p:nvCxnSpPr>
            <p:cNvPr id="207" name="直接连接符 206"/>
            <p:cNvCxnSpPr>
              <a:stCxn id="193" idx="3"/>
              <a:endCxn id="176" idx="2"/>
            </p:cNvCxnSpPr>
            <p:nvPr/>
          </p:nvCxnSpPr>
          <p:spPr bwMode="auto">
            <a:xfrm flipV="1">
              <a:off x="3368185" y="2816698"/>
              <a:ext cx="2721820" cy="543260"/>
            </a:xfrm>
            <a:prstGeom prst="line">
              <a:avLst/>
            </a:prstGeom>
            <a:noFill/>
            <a:ln w="19050">
              <a:solidFill>
                <a:schemeClr val="tx1"/>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11" name="任意多边形 210"/>
            <p:cNvSpPr/>
            <p:nvPr/>
          </p:nvSpPr>
          <p:spPr bwMode="auto">
            <a:xfrm>
              <a:off x="4800600" y="1957388"/>
              <a:ext cx="1182687" cy="1952625"/>
            </a:xfrm>
            <a:custGeom>
              <a:avLst/>
              <a:gdLst>
                <a:gd name="connsiteX0" fmla="*/ 118269 w 1102519"/>
                <a:gd name="connsiteY0" fmla="*/ 1574800 h 1574800"/>
                <a:gd name="connsiteX1" fmla="*/ 118269 w 1102519"/>
                <a:gd name="connsiteY1" fmla="*/ 965200 h 1574800"/>
                <a:gd name="connsiteX2" fmla="*/ 618332 w 1102519"/>
                <a:gd name="connsiteY2" fmla="*/ 231775 h 1574800"/>
                <a:gd name="connsiteX3" fmla="*/ 1089819 w 1102519"/>
                <a:gd name="connsiteY3" fmla="*/ 307975 h 1574800"/>
                <a:gd name="connsiteX4" fmla="*/ 542132 w 1102519"/>
                <a:gd name="connsiteY4" fmla="*/ 112712 h 1574800"/>
                <a:gd name="connsiteX5" fmla="*/ 23019 w 1102519"/>
                <a:gd name="connsiteY5" fmla="*/ 984250 h 1574800"/>
                <a:gd name="connsiteX6" fmla="*/ 404019 w 1102519"/>
                <a:gd name="connsiteY6" fmla="*/ 84137 h 1574800"/>
                <a:gd name="connsiteX0-1" fmla="*/ 182562 w 1166812"/>
                <a:gd name="connsiteY0-2" fmla="*/ 1574800 h 1574800"/>
                <a:gd name="connsiteX1-3" fmla="*/ 182562 w 1166812"/>
                <a:gd name="connsiteY1-4" fmla="*/ 965200 h 1574800"/>
                <a:gd name="connsiteX2-5" fmla="*/ 682625 w 1166812"/>
                <a:gd name="connsiteY2-6" fmla="*/ 231775 h 1574800"/>
                <a:gd name="connsiteX3-7" fmla="*/ 1154112 w 1166812"/>
                <a:gd name="connsiteY3-8" fmla="*/ 307975 h 1574800"/>
                <a:gd name="connsiteX4-9" fmla="*/ 606425 w 1166812"/>
                <a:gd name="connsiteY4-10" fmla="*/ 112712 h 1574800"/>
                <a:gd name="connsiteX5-11" fmla="*/ 87312 w 1166812"/>
                <a:gd name="connsiteY5-12" fmla="*/ 984250 h 1574800"/>
                <a:gd name="connsiteX6-13" fmla="*/ 468312 w 1166812"/>
                <a:gd name="connsiteY6-14" fmla="*/ 84137 h 1574800"/>
                <a:gd name="connsiteX0-15" fmla="*/ 182562 w 1162049"/>
                <a:gd name="connsiteY0-16" fmla="*/ 1574800 h 1574800"/>
                <a:gd name="connsiteX1-17" fmla="*/ 182562 w 1162049"/>
                <a:gd name="connsiteY1-18" fmla="*/ 965200 h 1574800"/>
                <a:gd name="connsiteX2-19" fmla="*/ 654050 w 1162049"/>
                <a:gd name="connsiteY2-20" fmla="*/ 188912 h 1574800"/>
                <a:gd name="connsiteX3-21" fmla="*/ 1154112 w 1162049"/>
                <a:gd name="connsiteY3-22" fmla="*/ 307975 h 1574800"/>
                <a:gd name="connsiteX4-23" fmla="*/ 606425 w 1162049"/>
                <a:gd name="connsiteY4-24" fmla="*/ 112712 h 1574800"/>
                <a:gd name="connsiteX5-25" fmla="*/ 87312 w 1162049"/>
                <a:gd name="connsiteY5-26" fmla="*/ 984250 h 1574800"/>
                <a:gd name="connsiteX6-27" fmla="*/ 468312 w 1162049"/>
                <a:gd name="connsiteY6-28" fmla="*/ 84137 h 1574800"/>
                <a:gd name="connsiteX0-29" fmla="*/ 182562 w 1208087"/>
                <a:gd name="connsiteY0-30" fmla="*/ 1574800 h 1574800"/>
                <a:gd name="connsiteX1-31" fmla="*/ 182562 w 1208087"/>
                <a:gd name="connsiteY1-32" fmla="*/ 965200 h 1574800"/>
                <a:gd name="connsiteX2-33" fmla="*/ 654050 w 1208087"/>
                <a:gd name="connsiteY2-34" fmla="*/ 188912 h 1574800"/>
                <a:gd name="connsiteX3-35" fmla="*/ 1154112 w 1208087"/>
                <a:gd name="connsiteY3-36" fmla="*/ 307975 h 1574800"/>
                <a:gd name="connsiteX4-37" fmla="*/ 606425 w 1208087"/>
                <a:gd name="connsiteY4-38" fmla="*/ 112712 h 1574800"/>
                <a:gd name="connsiteX5-39" fmla="*/ 87312 w 1208087"/>
                <a:gd name="connsiteY5-40" fmla="*/ 984250 h 1574800"/>
                <a:gd name="connsiteX6-41" fmla="*/ 468312 w 1208087"/>
                <a:gd name="connsiteY6-42" fmla="*/ 84137 h 1574800"/>
                <a:gd name="connsiteX0-43" fmla="*/ 182562 w 1222374"/>
                <a:gd name="connsiteY0-44" fmla="*/ 1593850 h 1593850"/>
                <a:gd name="connsiteX1-45" fmla="*/ 182562 w 1222374"/>
                <a:gd name="connsiteY1-46" fmla="*/ 984250 h 1593850"/>
                <a:gd name="connsiteX2-47" fmla="*/ 654050 w 1222374"/>
                <a:gd name="connsiteY2-48" fmla="*/ 207962 h 1593850"/>
                <a:gd name="connsiteX3-49" fmla="*/ 1168399 w 1222374"/>
                <a:gd name="connsiteY3-50" fmla="*/ 212725 h 1593850"/>
                <a:gd name="connsiteX4-51" fmla="*/ 606425 w 1222374"/>
                <a:gd name="connsiteY4-52" fmla="*/ 131762 h 1593850"/>
                <a:gd name="connsiteX5-53" fmla="*/ 87312 w 1222374"/>
                <a:gd name="connsiteY5-54" fmla="*/ 1003300 h 1593850"/>
                <a:gd name="connsiteX6-55" fmla="*/ 468312 w 1222374"/>
                <a:gd name="connsiteY6-56" fmla="*/ 103187 h 1593850"/>
                <a:gd name="connsiteX0-57" fmla="*/ 100409 w 1140221"/>
                <a:gd name="connsiteY0-58" fmla="*/ 1962150 h 1962150"/>
                <a:gd name="connsiteX1-59" fmla="*/ 100409 w 1140221"/>
                <a:gd name="connsiteY1-60" fmla="*/ 1352550 h 1962150"/>
                <a:gd name="connsiteX2-61" fmla="*/ 571897 w 1140221"/>
                <a:gd name="connsiteY2-62" fmla="*/ 576262 h 1962150"/>
                <a:gd name="connsiteX3-63" fmla="*/ 1086246 w 1140221"/>
                <a:gd name="connsiteY3-64" fmla="*/ 581025 h 1962150"/>
                <a:gd name="connsiteX4-65" fmla="*/ 524272 w 1140221"/>
                <a:gd name="connsiteY4-66" fmla="*/ 500062 h 1962150"/>
                <a:gd name="connsiteX5-67" fmla="*/ 5159 w 1140221"/>
                <a:gd name="connsiteY5-68" fmla="*/ 1371600 h 1962150"/>
                <a:gd name="connsiteX6-69" fmla="*/ 493315 w 1140221"/>
                <a:gd name="connsiteY6-70" fmla="*/ 0 h 1962150"/>
                <a:gd name="connsiteX0-71" fmla="*/ 114300 w 1154112"/>
                <a:gd name="connsiteY0-72" fmla="*/ 1962150 h 1962150"/>
                <a:gd name="connsiteX1-73" fmla="*/ 114300 w 1154112"/>
                <a:gd name="connsiteY1-74" fmla="*/ 1352550 h 1962150"/>
                <a:gd name="connsiteX2-75" fmla="*/ 585788 w 1154112"/>
                <a:gd name="connsiteY2-76" fmla="*/ 576262 h 1962150"/>
                <a:gd name="connsiteX3-77" fmla="*/ 1100137 w 1154112"/>
                <a:gd name="connsiteY3-78" fmla="*/ 581025 h 1962150"/>
                <a:gd name="connsiteX4-79" fmla="*/ 538163 w 1154112"/>
                <a:gd name="connsiteY4-80" fmla="*/ 500062 h 1962150"/>
                <a:gd name="connsiteX5-81" fmla="*/ 19050 w 1154112"/>
                <a:gd name="connsiteY5-82" fmla="*/ 1371600 h 1962150"/>
                <a:gd name="connsiteX6-83" fmla="*/ 423863 w 1154112"/>
                <a:gd name="connsiteY6-84" fmla="*/ 442912 h 1962150"/>
                <a:gd name="connsiteX7" fmla="*/ 507206 w 1154112"/>
                <a:gd name="connsiteY7" fmla="*/ 0 h 1962150"/>
                <a:gd name="connsiteX0-85" fmla="*/ 114300 w 1154112"/>
                <a:gd name="connsiteY0-86" fmla="*/ 1962150 h 1962150"/>
                <a:gd name="connsiteX1-87" fmla="*/ 114300 w 1154112"/>
                <a:gd name="connsiteY1-88" fmla="*/ 1352550 h 1962150"/>
                <a:gd name="connsiteX2-89" fmla="*/ 585788 w 1154112"/>
                <a:gd name="connsiteY2-90" fmla="*/ 576262 h 1962150"/>
                <a:gd name="connsiteX3-91" fmla="*/ 1100137 w 1154112"/>
                <a:gd name="connsiteY3-92" fmla="*/ 581025 h 1962150"/>
                <a:gd name="connsiteX4-93" fmla="*/ 538163 w 1154112"/>
                <a:gd name="connsiteY4-94" fmla="*/ 500062 h 1962150"/>
                <a:gd name="connsiteX5-95" fmla="*/ 19050 w 1154112"/>
                <a:gd name="connsiteY5-96" fmla="*/ 1371600 h 1962150"/>
                <a:gd name="connsiteX6-97" fmla="*/ 423863 w 1154112"/>
                <a:gd name="connsiteY6-98" fmla="*/ 442912 h 1962150"/>
                <a:gd name="connsiteX7-99" fmla="*/ 507206 w 1154112"/>
                <a:gd name="connsiteY7-100" fmla="*/ 0 h 1962150"/>
                <a:gd name="connsiteX0-101" fmla="*/ 114300 w 1154112"/>
                <a:gd name="connsiteY0-102" fmla="*/ 1952625 h 1952625"/>
                <a:gd name="connsiteX1-103" fmla="*/ 114300 w 1154112"/>
                <a:gd name="connsiteY1-104" fmla="*/ 1343025 h 1952625"/>
                <a:gd name="connsiteX2-105" fmla="*/ 585788 w 1154112"/>
                <a:gd name="connsiteY2-106" fmla="*/ 566737 h 1952625"/>
                <a:gd name="connsiteX3-107" fmla="*/ 1100137 w 1154112"/>
                <a:gd name="connsiteY3-108" fmla="*/ 571500 h 1952625"/>
                <a:gd name="connsiteX4-109" fmla="*/ 538163 w 1154112"/>
                <a:gd name="connsiteY4-110" fmla="*/ 490537 h 1952625"/>
                <a:gd name="connsiteX5-111" fmla="*/ 19050 w 1154112"/>
                <a:gd name="connsiteY5-112" fmla="*/ 1362075 h 1952625"/>
                <a:gd name="connsiteX6-113" fmla="*/ 423863 w 1154112"/>
                <a:gd name="connsiteY6-114" fmla="*/ 433387 h 1952625"/>
                <a:gd name="connsiteX7-115" fmla="*/ 483394 w 1154112"/>
                <a:gd name="connsiteY7-116" fmla="*/ 0 h 1952625"/>
                <a:gd name="connsiteX0-117" fmla="*/ 114300 w 1154112"/>
                <a:gd name="connsiteY0-118" fmla="*/ 1952625 h 1952625"/>
                <a:gd name="connsiteX1-119" fmla="*/ 114300 w 1154112"/>
                <a:gd name="connsiteY1-120" fmla="*/ 1343025 h 1952625"/>
                <a:gd name="connsiteX2-121" fmla="*/ 585788 w 1154112"/>
                <a:gd name="connsiteY2-122" fmla="*/ 566737 h 1952625"/>
                <a:gd name="connsiteX3-123" fmla="*/ 1100137 w 1154112"/>
                <a:gd name="connsiteY3-124" fmla="*/ 571500 h 1952625"/>
                <a:gd name="connsiteX4-125" fmla="*/ 538163 w 1154112"/>
                <a:gd name="connsiteY4-126" fmla="*/ 490537 h 1952625"/>
                <a:gd name="connsiteX5-127" fmla="*/ 19050 w 1154112"/>
                <a:gd name="connsiteY5-128" fmla="*/ 1362075 h 1952625"/>
                <a:gd name="connsiteX6-129" fmla="*/ 423863 w 1154112"/>
                <a:gd name="connsiteY6-130" fmla="*/ 433387 h 1952625"/>
                <a:gd name="connsiteX7-131" fmla="*/ 483394 w 1154112"/>
                <a:gd name="connsiteY7-132" fmla="*/ 0 h 1952625"/>
                <a:gd name="connsiteX0-133" fmla="*/ 185738 w 1225550"/>
                <a:gd name="connsiteY0-134" fmla="*/ 1952625 h 1952625"/>
                <a:gd name="connsiteX1-135" fmla="*/ 185738 w 1225550"/>
                <a:gd name="connsiteY1-136" fmla="*/ 1343025 h 1952625"/>
                <a:gd name="connsiteX2-137" fmla="*/ 657226 w 1225550"/>
                <a:gd name="connsiteY2-138" fmla="*/ 566737 h 1952625"/>
                <a:gd name="connsiteX3-139" fmla="*/ 1171575 w 1225550"/>
                <a:gd name="connsiteY3-140" fmla="*/ 571500 h 1952625"/>
                <a:gd name="connsiteX4-141" fmla="*/ 609601 w 1225550"/>
                <a:gd name="connsiteY4-142" fmla="*/ 490537 h 1952625"/>
                <a:gd name="connsiteX5-143" fmla="*/ 90488 w 1225550"/>
                <a:gd name="connsiteY5-144" fmla="*/ 1362075 h 1952625"/>
                <a:gd name="connsiteX6-145" fmla="*/ 495301 w 1225550"/>
                <a:gd name="connsiteY6-146" fmla="*/ 433387 h 1952625"/>
                <a:gd name="connsiteX7-147" fmla="*/ 554832 w 1225550"/>
                <a:gd name="connsiteY7-148" fmla="*/ 0 h 1952625"/>
                <a:gd name="connsiteX0-149" fmla="*/ 142875 w 1182687"/>
                <a:gd name="connsiteY0-150" fmla="*/ 1952625 h 1952625"/>
                <a:gd name="connsiteX1-151" fmla="*/ 142875 w 1182687"/>
                <a:gd name="connsiteY1-152" fmla="*/ 1343025 h 1952625"/>
                <a:gd name="connsiteX2-153" fmla="*/ 614363 w 1182687"/>
                <a:gd name="connsiteY2-154" fmla="*/ 566737 h 1952625"/>
                <a:gd name="connsiteX3-155" fmla="*/ 1128712 w 1182687"/>
                <a:gd name="connsiteY3-156" fmla="*/ 571500 h 1952625"/>
                <a:gd name="connsiteX4-157" fmla="*/ 566738 w 1182687"/>
                <a:gd name="connsiteY4-158" fmla="*/ 490537 h 1952625"/>
                <a:gd name="connsiteX5-159" fmla="*/ 47625 w 1182687"/>
                <a:gd name="connsiteY5-160" fmla="*/ 1362075 h 1952625"/>
                <a:gd name="connsiteX6-161" fmla="*/ 452438 w 1182687"/>
                <a:gd name="connsiteY6-162" fmla="*/ 433387 h 1952625"/>
                <a:gd name="connsiteX7-163" fmla="*/ 511969 w 1182687"/>
                <a:gd name="connsiteY7-164" fmla="*/ 0 h 195262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99" y="connsiteY7-100"/>
                </a:cxn>
              </a:cxnLst>
              <a:rect l="l" t="t" r="r" b="b"/>
              <a:pathLst>
                <a:path w="1182687" h="1952625">
                  <a:moveTo>
                    <a:pt x="142875" y="1952625"/>
                  </a:moveTo>
                  <a:cubicBezTo>
                    <a:pt x="101203" y="1759743"/>
                    <a:pt x="64294" y="1574006"/>
                    <a:pt x="142875" y="1343025"/>
                  </a:cubicBezTo>
                  <a:cubicBezTo>
                    <a:pt x="221456" y="1112044"/>
                    <a:pt x="450057" y="695324"/>
                    <a:pt x="614363" y="566737"/>
                  </a:cubicBezTo>
                  <a:cubicBezTo>
                    <a:pt x="778669" y="438150"/>
                    <a:pt x="1074737" y="603250"/>
                    <a:pt x="1128712" y="571500"/>
                  </a:cubicBezTo>
                  <a:cubicBezTo>
                    <a:pt x="1182687" y="539750"/>
                    <a:pt x="746919" y="358775"/>
                    <a:pt x="566738" y="490537"/>
                  </a:cubicBezTo>
                  <a:cubicBezTo>
                    <a:pt x="386557" y="622299"/>
                    <a:pt x="95250" y="1388269"/>
                    <a:pt x="47625" y="1362075"/>
                  </a:cubicBezTo>
                  <a:cubicBezTo>
                    <a:pt x="0" y="1335881"/>
                    <a:pt x="375047" y="660400"/>
                    <a:pt x="452438" y="433387"/>
                  </a:cubicBezTo>
                  <a:cubicBezTo>
                    <a:pt x="529829" y="206374"/>
                    <a:pt x="517129" y="166291"/>
                    <a:pt x="511969" y="0"/>
                  </a:cubicBezTo>
                </a:path>
              </a:pathLst>
            </a:custGeom>
            <a:noFill/>
            <a:ln w="12700">
              <a:solidFill>
                <a:srgbClr val="FF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212" name="任意多边形 211"/>
            <p:cNvSpPr/>
            <p:nvPr/>
          </p:nvSpPr>
          <p:spPr bwMode="auto">
            <a:xfrm>
              <a:off x="5042693" y="1969294"/>
              <a:ext cx="902096" cy="1935956"/>
            </a:xfrm>
            <a:custGeom>
              <a:avLst/>
              <a:gdLst>
                <a:gd name="connsiteX0" fmla="*/ 588962 w 862012"/>
                <a:gd name="connsiteY0" fmla="*/ 1909762 h 1909762"/>
                <a:gd name="connsiteX1" fmla="*/ 598487 w 862012"/>
                <a:gd name="connsiteY1" fmla="*/ 1343025 h 1909762"/>
                <a:gd name="connsiteX2" fmla="*/ 26987 w 862012"/>
                <a:gd name="connsiteY2" fmla="*/ 1309687 h 1909762"/>
                <a:gd name="connsiteX3" fmla="*/ 436562 w 862012"/>
                <a:gd name="connsiteY3" fmla="*/ 633412 h 1909762"/>
                <a:gd name="connsiteX4" fmla="*/ 855662 w 862012"/>
                <a:gd name="connsiteY4" fmla="*/ 671512 h 1909762"/>
                <a:gd name="connsiteX5" fmla="*/ 474662 w 862012"/>
                <a:gd name="connsiteY5" fmla="*/ 547687 h 1909762"/>
                <a:gd name="connsiteX6" fmla="*/ 450849 w 862012"/>
                <a:gd name="connsiteY6" fmla="*/ 0 h 1909762"/>
                <a:gd name="connsiteX0-1" fmla="*/ 588962 w 858837"/>
                <a:gd name="connsiteY0-2" fmla="*/ 1909762 h 1909762"/>
                <a:gd name="connsiteX1-3" fmla="*/ 598487 w 858837"/>
                <a:gd name="connsiteY1-4" fmla="*/ 1343025 h 1909762"/>
                <a:gd name="connsiteX2-5" fmla="*/ 26987 w 858837"/>
                <a:gd name="connsiteY2-6" fmla="*/ 1309687 h 1909762"/>
                <a:gd name="connsiteX3-7" fmla="*/ 436562 w 858837"/>
                <a:gd name="connsiteY3-8" fmla="*/ 633412 h 1909762"/>
                <a:gd name="connsiteX4-9" fmla="*/ 855662 w 858837"/>
                <a:gd name="connsiteY4-10" fmla="*/ 671512 h 1909762"/>
                <a:gd name="connsiteX5-11" fmla="*/ 474662 w 858837"/>
                <a:gd name="connsiteY5-12" fmla="*/ 547687 h 1909762"/>
                <a:gd name="connsiteX6-13" fmla="*/ 450849 w 858837"/>
                <a:gd name="connsiteY6-14" fmla="*/ 0 h 1909762"/>
                <a:gd name="connsiteX0-15" fmla="*/ 588962 w 894556"/>
                <a:gd name="connsiteY0-16" fmla="*/ 1909762 h 1909762"/>
                <a:gd name="connsiteX1-17" fmla="*/ 598487 w 894556"/>
                <a:gd name="connsiteY1-18" fmla="*/ 1343025 h 1909762"/>
                <a:gd name="connsiteX2-19" fmla="*/ 26987 w 894556"/>
                <a:gd name="connsiteY2-20" fmla="*/ 1309687 h 1909762"/>
                <a:gd name="connsiteX3-21" fmla="*/ 436562 w 894556"/>
                <a:gd name="connsiteY3-22" fmla="*/ 633412 h 1909762"/>
                <a:gd name="connsiteX4-23" fmla="*/ 855662 w 894556"/>
                <a:gd name="connsiteY4-24" fmla="*/ 671512 h 1909762"/>
                <a:gd name="connsiteX5-25" fmla="*/ 474662 w 894556"/>
                <a:gd name="connsiteY5-26" fmla="*/ 547687 h 1909762"/>
                <a:gd name="connsiteX6-27" fmla="*/ 450849 w 894556"/>
                <a:gd name="connsiteY6-28" fmla="*/ 0 h 1909762"/>
                <a:gd name="connsiteX0-29" fmla="*/ 588962 w 892968"/>
                <a:gd name="connsiteY0-30" fmla="*/ 1909762 h 1909762"/>
                <a:gd name="connsiteX1-31" fmla="*/ 598487 w 892968"/>
                <a:gd name="connsiteY1-32" fmla="*/ 1343025 h 1909762"/>
                <a:gd name="connsiteX2-33" fmla="*/ 26987 w 892968"/>
                <a:gd name="connsiteY2-34" fmla="*/ 1309687 h 1909762"/>
                <a:gd name="connsiteX3-35" fmla="*/ 436562 w 892968"/>
                <a:gd name="connsiteY3-36" fmla="*/ 633412 h 1909762"/>
                <a:gd name="connsiteX4-37" fmla="*/ 855662 w 892968"/>
                <a:gd name="connsiteY4-38" fmla="*/ 671512 h 1909762"/>
                <a:gd name="connsiteX5-39" fmla="*/ 474662 w 892968"/>
                <a:gd name="connsiteY5-40" fmla="*/ 547687 h 1909762"/>
                <a:gd name="connsiteX6-41" fmla="*/ 450849 w 892968"/>
                <a:gd name="connsiteY6-42" fmla="*/ 0 h 1909762"/>
                <a:gd name="connsiteX0-43" fmla="*/ 588962 w 856853"/>
                <a:gd name="connsiteY0-44" fmla="*/ 1909762 h 1909762"/>
                <a:gd name="connsiteX1-45" fmla="*/ 598487 w 856853"/>
                <a:gd name="connsiteY1-46" fmla="*/ 1343025 h 1909762"/>
                <a:gd name="connsiteX2-47" fmla="*/ 26987 w 856853"/>
                <a:gd name="connsiteY2-48" fmla="*/ 1309687 h 1909762"/>
                <a:gd name="connsiteX3-49" fmla="*/ 436562 w 856853"/>
                <a:gd name="connsiteY3-50" fmla="*/ 633412 h 1909762"/>
                <a:gd name="connsiteX4-51" fmla="*/ 855662 w 856853"/>
                <a:gd name="connsiteY4-52" fmla="*/ 671512 h 1909762"/>
                <a:gd name="connsiteX5-53" fmla="*/ 429418 w 856853"/>
                <a:gd name="connsiteY5-54" fmla="*/ 447675 h 1909762"/>
                <a:gd name="connsiteX6-55" fmla="*/ 450849 w 856853"/>
                <a:gd name="connsiteY6-56" fmla="*/ 0 h 1909762"/>
                <a:gd name="connsiteX0-57" fmla="*/ 591344 w 859234"/>
                <a:gd name="connsiteY0-58" fmla="*/ 1909762 h 1909762"/>
                <a:gd name="connsiteX1-59" fmla="*/ 600869 w 859234"/>
                <a:gd name="connsiteY1-60" fmla="*/ 1343025 h 1909762"/>
                <a:gd name="connsiteX2-61" fmla="*/ 29369 w 859234"/>
                <a:gd name="connsiteY2-62" fmla="*/ 1309687 h 1909762"/>
                <a:gd name="connsiteX3-63" fmla="*/ 424657 w 859234"/>
                <a:gd name="connsiteY3-64" fmla="*/ 569118 h 1909762"/>
                <a:gd name="connsiteX4-65" fmla="*/ 858044 w 859234"/>
                <a:gd name="connsiteY4-66" fmla="*/ 671512 h 1909762"/>
                <a:gd name="connsiteX5-67" fmla="*/ 431800 w 859234"/>
                <a:gd name="connsiteY5-68" fmla="*/ 447675 h 1909762"/>
                <a:gd name="connsiteX6-69" fmla="*/ 453231 w 859234"/>
                <a:gd name="connsiteY6-70" fmla="*/ 0 h 1909762"/>
                <a:gd name="connsiteX0-71" fmla="*/ 591344 w 894952"/>
                <a:gd name="connsiteY0-72" fmla="*/ 1909762 h 1909762"/>
                <a:gd name="connsiteX1-73" fmla="*/ 600869 w 894952"/>
                <a:gd name="connsiteY1-74" fmla="*/ 1343025 h 1909762"/>
                <a:gd name="connsiteX2-75" fmla="*/ 29369 w 894952"/>
                <a:gd name="connsiteY2-76" fmla="*/ 1309687 h 1909762"/>
                <a:gd name="connsiteX3-77" fmla="*/ 424657 w 894952"/>
                <a:gd name="connsiteY3-78" fmla="*/ 569118 h 1909762"/>
                <a:gd name="connsiteX4-79" fmla="*/ 858044 w 894952"/>
                <a:gd name="connsiteY4-80" fmla="*/ 671512 h 1909762"/>
                <a:gd name="connsiteX5-81" fmla="*/ 431800 w 894952"/>
                <a:gd name="connsiteY5-82" fmla="*/ 447675 h 1909762"/>
                <a:gd name="connsiteX6-83" fmla="*/ 453231 w 894952"/>
                <a:gd name="connsiteY6-84" fmla="*/ 0 h 1909762"/>
                <a:gd name="connsiteX0-85" fmla="*/ 591344 w 880665"/>
                <a:gd name="connsiteY0-86" fmla="*/ 1909762 h 1909762"/>
                <a:gd name="connsiteX1-87" fmla="*/ 600869 w 880665"/>
                <a:gd name="connsiteY1-88" fmla="*/ 1343025 h 1909762"/>
                <a:gd name="connsiteX2-89" fmla="*/ 29369 w 880665"/>
                <a:gd name="connsiteY2-90" fmla="*/ 1309687 h 1909762"/>
                <a:gd name="connsiteX3-91" fmla="*/ 424657 w 880665"/>
                <a:gd name="connsiteY3-92" fmla="*/ 569118 h 1909762"/>
                <a:gd name="connsiteX4-93" fmla="*/ 858044 w 880665"/>
                <a:gd name="connsiteY4-94" fmla="*/ 671512 h 1909762"/>
                <a:gd name="connsiteX5-95" fmla="*/ 431800 w 880665"/>
                <a:gd name="connsiteY5-96" fmla="*/ 447675 h 1909762"/>
                <a:gd name="connsiteX6-97" fmla="*/ 453231 w 880665"/>
                <a:gd name="connsiteY6-98" fmla="*/ 0 h 1909762"/>
                <a:gd name="connsiteX0-99" fmla="*/ 591344 w 902096"/>
                <a:gd name="connsiteY0-100" fmla="*/ 1909762 h 1909762"/>
                <a:gd name="connsiteX1-101" fmla="*/ 600869 w 902096"/>
                <a:gd name="connsiteY1-102" fmla="*/ 1343025 h 1909762"/>
                <a:gd name="connsiteX2-103" fmla="*/ 29369 w 902096"/>
                <a:gd name="connsiteY2-104" fmla="*/ 1309687 h 1909762"/>
                <a:gd name="connsiteX3-105" fmla="*/ 424657 w 902096"/>
                <a:gd name="connsiteY3-106" fmla="*/ 569118 h 1909762"/>
                <a:gd name="connsiteX4-107" fmla="*/ 858044 w 902096"/>
                <a:gd name="connsiteY4-108" fmla="*/ 671512 h 1909762"/>
                <a:gd name="connsiteX5-109" fmla="*/ 431800 w 902096"/>
                <a:gd name="connsiteY5-110" fmla="*/ 447675 h 1909762"/>
                <a:gd name="connsiteX6-111" fmla="*/ 453231 w 902096"/>
                <a:gd name="connsiteY6-112" fmla="*/ 0 h 1909762"/>
                <a:gd name="connsiteX0-113" fmla="*/ 591344 w 902096"/>
                <a:gd name="connsiteY0-114" fmla="*/ 1935956 h 1935956"/>
                <a:gd name="connsiteX1-115" fmla="*/ 600869 w 902096"/>
                <a:gd name="connsiteY1-116" fmla="*/ 1369219 h 1935956"/>
                <a:gd name="connsiteX2-117" fmla="*/ 29369 w 902096"/>
                <a:gd name="connsiteY2-118" fmla="*/ 1335881 h 1935956"/>
                <a:gd name="connsiteX3-119" fmla="*/ 424657 w 902096"/>
                <a:gd name="connsiteY3-120" fmla="*/ 595312 h 1935956"/>
                <a:gd name="connsiteX4-121" fmla="*/ 858044 w 902096"/>
                <a:gd name="connsiteY4-122" fmla="*/ 697706 h 1935956"/>
                <a:gd name="connsiteX5-123" fmla="*/ 431800 w 902096"/>
                <a:gd name="connsiteY5-124" fmla="*/ 473869 h 1935956"/>
                <a:gd name="connsiteX6-125" fmla="*/ 331787 w 902096"/>
                <a:gd name="connsiteY6-126" fmla="*/ 0 h 193595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902096" h="1935956">
                  <a:moveTo>
                    <a:pt x="591344" y="1935956"/>
                  </a:moveTo>
                  <a:cubicBezTo>
                    <a:pt x="642937" y="1702593"/>
                    <a:pt x="694531" y="1469231"/>
                    <a:pt x="600869" y="1369219"/>
                  </a:cubicBezTo>
                  <a:cubicBezTo>
                    <a:pt x="507207" y="1269207"/>
                    <a:pt x="58738" y="1464865"/>
                    <a:pt x="29369" y="1335881"/>
                  </a:cubicBezTo>
                  <a:cubicBezTo>
                    <a:pt x="0" y="1206897"/>
                    <a:pt x="286545" y="701675"/>
                    <a:pt x="424657" y="595312"/>
                  </a:cubicBezTo>
                  <a:cubicBezTo>
                    <a:pt x="562770" y="488950"/>
                    <a:pt x="813992" y="794146"/>
                    <a:pt x="858044" y="697706"/>
                  </a:cubicBezTo>
                  <a:cubicBezTo>
                    <a:pt x="902096" y="601266"/>
                    <a:pt x="519510" y="590153"/>
                    <a:pt x="431800" y="473869"/>
                  </a:cubicBezTo>
                  <a:cubicBezTo>
                    <a:pt x="344091" y="357585"/>
                    <a:pt x="309959" y="217884"/>
                    <a:pt x="331787" y="0"/>
                  </a:cubicBezTo>
                </a:path>
              </a:pathLst>
            </a:custGeom>
            <a:noFill/>
            <a:ln w="12700">
              <a:solidFill>
                <a:srgbClr val="FF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grpSp>
          <p:nvGrpSpPr>
            <p:cNvPr id="4" name="组合 214"/>
            <p:cNvGrpSpPr/>
            <p:nvPr/>
          </p:nvGrpSpPr>
          <p:grpSpPr>
            <a:xfrm>
              <a:off x="5992409" y="2397027"/>
              <a:ext cx="362354" cy="336472"/>
              <a:chOff x="5357409" y="3261421"/>
              <a:chExt cx="362354" cy="336472"/>
            </a:xfrm>
          </p:grpSpPr>
          <p:sp>
            <p:nvSpPr>
              <p:cNvPr id="216" name="任意多边形 215"/>
              <p:cNvSpPr/>
              <p:nvPr/>
            </p:nvSpPr>
            <p:spPr bwMode="auto">
              <a:xfrm>
                <a:off x="5360195" y="3298031"/>
                <a:ext cx="259556" cy="290512"/>
              </a:xfrm>
              <a:custGeom>
                <a:avLst/>
                <a:gdLst>
                  <a:gd name="connsiteX0" fmla="*/ 0 w 214313"/>
                  <a:gd name="connsiteY0" fmla="*/ 0 h 300037"/>
                  <a:gd name="connsiteX1" fmla="*/ 214313 w 214313"/>
                  <a:gd name="connsiteY1" fmla="*/ 0 h 300037"/>
                  <a:gd name="connsiteX2" fmla="*/ 214313 w 214313"/>
                  <a:gd name="connsiteY2" fmla="*/ 300037 h 300037"/>
                  <a:gd name="connsiteX3" fmla="*/ 0 w 214313"/>
                  <a:gd name="connsiteY3" fmla="*/ 300037 h 300037"/>
                  <a:gd name="connsiteX4" fmla="*/ 0 w 214313"/>
                  <a:gd name="connsiteY4" fmla="*/ 0 h 300037"/>
                  <a:gd name="connsiteX0-1" fmla="*/ 0 w 214313"/>
                  <a:gd name="connsiteY0-2" fmla="*/ 0 h 300037"/>
                  <a:gd name="connsiteX1-3" fmla="*/ 214313 w 214313"/>
                  <a:gd name="connsiteY1-4" fmla="*/ 0 h 300037"/>
                  <a:gd name="connsiteX2-5" fmla="*/ 214313 w 214313"/>
                  <a:gd name="connsiteY2-6" fmla="*/ 300037 h 300037"/>
                  <a:gd name="connsiteX3-7" fmla="*/ 69057 w 214313"/>
                  <a:gd name="connsiteY3-8" fmla="*/ 242887 h 300037"/>
                  <a:gd name="connsiteX4-9" fmla="*/ 0 w 214313"/>
                  <a:gd name="connsiteY4-10" fmla="*/ 0 h 300037"/>
                  <a:gd name="connsiteX0-11" fmla="*/ 16668 w 230981"/>
                  <a:gd name="connsiteY0-12" fmla="*/ 0 h 300037"/>
                  <a:gd name="connsiteX1-13" fmla="*/ 230981 w 230981"/>
                  <a:gd name="connsiteY1-14" fmla="*/ 0 h 300037"/>
                  <a:gd name="connsiteX2-15" fmla="*/ 230981 w 230981"/>
                  <a:gd name="connsiteY2-16" fmla="*/ 300037 h 300037"/>
                  <a:gd name="connsiteX3-17" fmla="*/ 0 w 230981"/>
                  <a:gd name="connsiteY3-18" fmla="*/ 183356 h 300037"/>
                  <a:gd name="connsiteX4-19" fmla="*/ 16668 w 230981"/>
                  <a:gd name="connsiteY4-20" fmla="*/ 0 h 300037"/>
                  <a:gd name="connsiteX0-21" fmla="*/ 0 w 235744"/>
                  <a:gd name="connsiteY0-22" fmla="*/ 40482 h 300037"/>
                  <a:gd name="connsiteX1-23" fmla="*/ 235744 w 235744"/>
                  <a:gd name="connsiteY1-24" fmla="*/ 0 h 300037"/>
                  <a:gd name="connsiteX2-25" fmla="*/ 235744 w 235744"/>
                  <a:gd name="connsiteY2-26" fmla="*/ 300037 h 300037"/>
                  <a:gd name="connsiteX3-27" fmla="*/ 4763 w 235744"/>
                  <a:gd name="connsiteY3-28" fmla="*/ 183356 h 300037"/>
                  <a:gd name="connsiteX4-29" fmla="*/ 0 w 235744"/>
                  <a:gd name="connsiteY4-30" fmla="*/ 40482 h 300037"/>
                  <a:gd name="connsiteX0-31" fmla="*/ 0 w 240507"/>
                  <a:gd name="connsiteY0-32" fmla="*/ 0 h 259555"/>
                  <a:gd name="connsiteX1-33" fmla="*/ 240507 w 240507"/>
                  <a:gd name="connsiteY1-34" fmla="*/ 11906 h 259555"/>
                  <a:gd name="connsiteX2-35" fmla="*/ 235744 w 240507"/>
                  <a:gd name="connsiteY2-36" fmla="*/ 259555 h 259555"/>
                  <a:gd name="connsiteX3-37" fmla="*/ 4763 w 240507"/>
                  <a:gd name="connsiteY3-38" fmla="*/ 142874 h 259555"/>
                  <a:gd name="connsiteX4-39" fmla="*/ 0 w 240507"/>
                  <a:gd name="connsiteY4-40" fmla="*/ 0 h 259555"/>
                  <a:gd name="connsiteX0-41" fmla="*/ 11906 w 235744"/>
                  <a:gd name="connsiteY0-42" fmla="*/ 0 h 271461"/>
                  <a:gd name="connsiteX1-43" fmla="*/ 235744 w 235744"/>
                  <a:gd name="connsiteY1-44" fmla="*/ 23812 h 271461"/>
                  <a:gd name="connsiteX2-45" fmla="*/ 230981 w 235744"/>
                  <a:gd name="connsiteY2-46" fmla="*/ 271461 h 271461"/>
                  <a:gd name="connsiteX3-47" fmla="*/ 0 w 235744"/>
                  <a:gd name="connsiteY3-48" fmla="*/ 154780 h 271461"/>
                  <a:gd name="connsiteX4-49" fmla="*/ 11906 w 235744"/>
                  <a:gd name="connsiteY4-50" fmla="*/ 0 h 271461"/>
                  <a:gd name="connsiteX0-51" fmla="*/ 11906 w 259556"/>
                  <a:gd name="connsiteY0-52" fmla="*/ 7145 h 278606"/>
                  <a:gd name="connsiteX1-53" fmla="*/ 259556 w 259556"/>
                  <a:gd name="connsiteY1-54" fmla="*/ 0 h 278606"/>
                  <a:gd name="connsiteX2-55" fmla="*/ 230981 w 259556"/>
                  <a:gd name="connsiteY2-56" fmla="*/ 278606 h 278606"/>
                  <a:gd name="connsiteX3-57" fmla="*/ 0 w 259556"/>
                  <a:gd name="connsiteY3-58" fmla="*/ 161925 h 278606"/>
                  <a:gd name="connsiteX4-59" fmla="*/ 11906 w 259556"/>
                  <a:gd name="connsiteY4-60" fmla="*/ 7145 h 278606"/>
                  <a:gd name="connsiteX0-61" fmla="*/ 11906 w 259556"/>
                  <a:gd name="connsiteY0-62" fmla="*/ 7145 h 288132"/>
                  <a:gd name="connsiteX1-63" fmla="*/ 259556 w 259556"/>
                  <a:gd name="connsiteY1-64" fmla="*/ 0 h 288132"/>
                  <a:gd name="connsiteX2-65" fmla="*/ 230981 w 259556"/>
                  <a:gd name="connsiteY2-66" fmla="*/ 278606 h 288132"/>
                  <a:gd name="connsiteX3-67" fmla="*/ 147636 w 259556"/>
                  <a:gd name="connsiteY3-68" fmla="*/ 288132 h 288132"/>
                  <a:gd name="connsiteX4-69" fmla="*/ 0 w 259556"/>
                  <a:gd name="connsiteY4-70" fmla="*/ 161925 h 288132"/>
                  <a:gd name="connsiteX5" fmla="*/ 11906 w 259556"/>
                  <a:gd name="connsiteY5" fmla="*/ 7145 h 288132"/>
                  <a:gd name="connsiteX0-71" fmla="*/ 11906 w 259556"/>
                  <a:gd name="connsiteY0-72" fmla="*/ 7145 h 290512"/>
                  <a:gd name="connsiteX1-73" fmla="*/ 259556 w 259556"/>
                  <a:gd name="connsiteY1-74" fmla="*/ 0 h 290512"/>
                  <a:gd name="connsiteX2-75" fmla="*/ 242887 w 259556"/>
                  <a:gd name="connsiteY2-76" fmla="*/ 290512 h 290512"/>
                  <a:gd name="connsiteX3-77" fmla="*/ 147636 w 259556"/>
                  <a:gd name="connsiteY3-78" fmla="*/ 288132 h 290512"/>
                  <a:gd name="connsiteX4-79" fmla="*/ 0 w 259556"/>
                  <a:gd name="connsiteY4-80" fmla="*/ 161925 h 290512"/>
                  <a:gd name="connsiteX5-81" fmla="*/ 11906 w 259556"/>
                  <a:gd name="connsiteY5-82" fmla="*/ 7145 h 290512"/>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81" y="connsiteY5-82"/>
                  </a:cxn>
                </a:cxnLst>
                <a:rect l="l" t="t" r="r" b="b"/>
                <a:pathLst>
                  <a:path w="259556" h="290512">
                    <a:moveTo>
                      <a:pt x="11906" y="7145"/>
                    </a:moveTo>
                    <a:lnTo>
                      <a:pt x="259556" y="0"/>
                    </a:lnTo>
                    <a:cubicBezTo>
                      <a:pt x="257968" y="82550"/>
                      <a:pt x="244475" y="207962"/>
                      <a:pt x="242887" y="290512"/>
                    </a:cubicBezTo>
                    <a:lnTo>
                      <a:pt x="147636" y="288132"/>
                    </a:lnTo>
                    <a:lnTo>
                      <a:pt x="0" y="161925"/>
                    </a:lnTo>
                    <a:lnTo>
                      <a:pt x="11906" y="7145"/>
                    </a:lnTo>
                    <a:close/>
                  </a:path>
                </a:pathLst>
              </a:custGeom>
              <a:solidFill>
                <a:schemeClr val="bg1"/>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grpSp>
            <p:nvGrpSpPr>
              <p:cNvPr id="5" name="组合 309"/>
              <p:cNvGrpSpPr/>
              <p:nvPr/>
            </p:nvGrpSpPr>
            <p:grpSpPr>
              <a:xfrm>
                <a:off x="5357409" y="3261421"/>
                <a:ext cx="362354" cy="336472"/>
                <a:chOff x="16649700" y="4749800"/>
                <a:chExt cx="444500" cy="412750"/>
              </a:xfrm>
              <a:solidFill>
                <a:srgbClr val="C00000"/>
              </a:solidFill>
            </p:grpSpPr>
            <p:sp>
              <p:nvSpPr>
                <p:cNvPr id="218" name="Freeform 336"/>
                <p:cNvSpPr/>
                <p:nvPr/>
              </p:nvSpPr>
              <p:spPr bwMode="auto">
                <a:xfrm>
                  <a:off x="16986250" y="4905375"/>
                  <a:ext cx="107950" cy="107950"/>
                </a:xfrm>
                <a:custGeom>
                  <a:avLst/>
                  <a:gdLst/>
                  <a:ahLst/>
                  <a:cxnLst>
                    <a:cxn ang="0">
                      <a:pos x="20" y="0"/>
                    </a:cxn>
                    <a:cxn ang="0">
                      <a:pos x="64" y="44"/>
                    </a:cxn>
                    <a:cxn ang="0">
                      <a:pos x="64" y="44"/>
                    </a:cxn>
                    <a:cxn ang="0">
                      <a:pos x="68" y="48"/>
                    </a:cxn>
                    <a:cxn ang="0">
                      <a:pos x="68" y="54"/>
                    </a:cxn>
                    <a:cxn ang="0">
                      <a:pos x="68" y="58"/>
                    </a:cxn>
                    <a:cxn ang="0">
                      <a:pos x="64" y="64"/>
                    </a:cxn>
                    <a:cxn ang="0">
                      <a:pos x="64" y="64"/>
                    </a:cxn>
                    <a:cxn ang="0">
                      <a:pos x="60" y="66"/>
                    </a:cxn>
                    <a:cxn ang="0">
                      <a:pos x="54" y="68"/>
                    </a:cxn>
                    <a:cxn ang="0">
                      <a:pos x="50" y="68"/>
                    </a:cxn>
                    <a:cxn ang="0">
                      <a:pos x="44" y="64"/>
                    </a:cxn>
                    <a:cxn ang="0">
                      <a:pos x="0" y="20"/>
                    </a:cxn>
                    <a:cxn ang="0">
                      <a:pos x="20" y="0"/>
                    </a:cxn>
                  </a:cxnLst>
                  <a:rect l="0" t="0" r="r" b="b"/>
                  <a:pathLst>
                    <a:path w="68" h="68">
                      <a:moveTo>
                        <a:pt x="20" y="0"/>
                      </a:moveTo>
                      <a:lnTo>
                        <a:pt x="64" y="44"/>
                      </a:lnTo>
                      <a:lnTo>
                        <a:pt x="64" y="44"/>
                      </a:lnTo>
                      <a:lnTo>
                        <a:pt x="68" y="48"/>
                      </a:lnTo>
                      <a:lnTo>
                        <a:pt x="68" y="54"/>
                      </a:lnTo>
                      <a:lnTo>
                        <a:pt x="68" y="58"/>
                      </a:lnTo>
                      <a:lnTo>
                        <a:pt x="64" y="64"/>
                      </a:lnTo>
                      <a:lnTo>
                        <a:pt x="64" y="64"/>
                      </a:lnTo>
                      <a:lnTo>
                        <a:pt x="60" y="66"/>
                      </a:lnTo>
                      <a:lnTo>
                        <a:pt x="54" y="68"/>
                      </a:lnTo>
                      <a:lnTo>
                        <a:pt x="50" y="68"/>
                      </a:lnTo>
                      <a:lnTo>
                        <a:pt x="44" y="64"/>
                      </a:lnTo>
                      <a:lnTo>
                        <a:pt x="0" y="20"/>
                      </a:lnTo>
                      <a:lnTo>
                        <a:pt x="20"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219" name="Freeform 337"/>
                <p:cNvSpPr>
                  <a:spLocks noEditPoints="1"/>
                </p:cNvSpPr>
                <p:nvPr/>
              </p:nvSpPr>
              <p:spPr bwMode="auto">
                <a:xfrm>
                  <a:off x="16837025" y="4749800"/>
                  <a:ext cx="165100" cy="174625"/>
                </a:xfrm>
                <a:custGeom>
                  <a:avLst/>
                  <a:gdLst/>
                  <a:ahLst/>
                  <a:cxnLst>
                    <a:cxn ang="0">
                      <a:pos x="88" y="82"/>
                    </a:cxn>
                    <a:cxn ang="0">
                      <a:pos x="94" y="76"/>
                    </a:cxn>
                    <a:cxn ang="0">
                      <a:pos x="100" y="58"/>
                    </a:cxn>
                    <a:cxn ang="0">
                      <a:pos x="100" y="50"/>
                    </a:cxn>
                    <a:cxn ang="0">
                      <a:pos x="96" y="30"/>
                    </a:cxn>
                    <a:cxn ang="0">
                      <a:pos x="86" y="14"/>
                    </a:cxn>
                    <a:cxn ang="0">
                      <a:pos x="70" y="4"/>
                    </a:cxn>
                    <a:cxn ang="0">
                      <a:pos x="50" y="0"/>
                    </a:cxn>
                    <a:cxn ang="0">
                      <a:pos x="40" y="0"/>
                    </a:cxn>
                    <a:cxn ang="0">
                      <a:pos x="22" y="8"/>
                    </a:cxn>
                    <a:cxn ang="0">
                      <a:pos x="8" y="22"/>
                    </a:cxn>
                    <a:cxn ang="0">
                      <a:pos x="0" y="40"/>
                    </a:cxn>
                    <a:cxn ang="0">
                      <a:pos x="0" y="50"/>
                    </a:cxn>
                    <a:cxn ang="0">
                      <a:pos x="4" y="70"/>
                    </a:cxn>
                    <a:cxn ang="0">
                      <a:pos x="14" y="86"/>
                    </a:cxn>
                    <a:cxn ang="0">
                      <a:pos x="30" y="96"/>
                    </a:cxn>
                    <a:cxn ang="0">
                      <a:pos x="50" y="100"/>
                    </a:cxn>
                    <a:cxn ang="0">
                      <a:pos x="64" y="98"/>
                    </a:cxn>
                    <a:cxn ang="0">
                      <a:pos x="92" y="110"/>
                    </a:cxn>
                    <a:cxn ang="0">
                      <a:pos x="14" y="50"/>
                    </a:cxn>
                    <a:cxn ang="0">
                      <a:pos x="14" y="42"/>
                    </a:cxn>
                    <a:cxn ang="0">
                      <a:pos x="20" y="30"/>
                    </a:cxn>
                    <a:cxn ang="0">
                      <a:pos x="30" y="20"/>
                    </a:cxn>
                    <a:cxn ang="0">
                      <a:pos x="42" y="14"/>
                    </a:cxn>
                    <a:cxn ang="0">
                      <a:pos x="50" y="14"/>
                    </a:cxn>
                    <a:cxn ang="0">
                      <a:pos x="64" y="16"/>
                    </a:cxn>
                    <a:cxn ang="0">
                      <a:pos x="76" y="24"/>
                    </a:cxn>
                    <a:cxn ang="0">
                      <a:pos x="84" y="36"/>
                    </a:cxn>
                    <a:cxn ang="0">
                      <a:pos x="86" y="50"/>
                    </a:cxn>
                    <a:cxn ang="0">
                      <a:pos x="86" y="56"/>
                    </a:cxn>
                    <a:cxn ang="0">
                      <a:pos x="80" y="70"/>
                    </a:cxn>
                    <a:cxn ang="0">
                      <a:pos x="70" y="80"/>
                    </a:cxn>
                    <a:cxn ang="0">
                      <a:pos x="58" y="84"/>
                    </a:cxn>
                    <a:cxn ang="0">
                      <a:pos x="50" y="86"/>
                    </a:cxn>
                    <a:cxn ang="0">
                      <a:pos x="36" y="82"/>
                    </a:cxn>
                    <a:cxn ang="0">
                      <a:pos x="24" y="74"/>
                    </a:cxn>
                    <a:cxn ang="0">
                      <a:pos x="16" y="64"/>
                    </a:cxn>
                    <a:cxn ang="0">
                      <a:pos x="14" y="50"/>
                    </a:cxn>
                  </a:cxnLst>
                  <a:rect l="0" t="0" r="r" b="b"/>
                  <a:pathLst>
                    <a:path w="104" h="110">
                      <a:moveTo>
                        <a:pt x="104" y="98"/>
                      </a:moveTo>
                      <a:lnTo>
                        <a:pt x="88" y="82"/>
                      </a:lnTo>
                      <a:lnTo>
                        <a:pt x="88" y="82"/>
                      </a:lnTo>
                      <a:lnTo>
                        <a:pt x="94" y="76"/>
                      </a:lnTo>
                      <a:lnTo>
                        <a:pt x="96" y="68"/>
                      </a:lnTo>
                      <a:lnTo>
                        <a:pt x="100" y="58"/>
                      </a:lnTo>
                      <a:lnTo>
                        <a:pt x="100" y="50"/>
                      </a:lnTo>
                      <a:lnTo>
                        <a:pt x="100" y="50"/>
                      </a:lnTo>
                      <a:lnTo>
                        <a:pt x="100" y="40"/>
                      </a:lnTo>
                      <a:lnTo>
                        <a:pt x="96" y="30"/>
                      </a:lnTo>
                      <a:lnTo>
                        <a:pt x="92" y="22"/>
                      </a:lnTo>
                      <a:lnTo>
                        <a:pt x="86" y="14"/>
                      </a:lnTo>
                      <a:lnTo>
                        <a:pt x="78" y="8"/>
                      </a:lnTo>
                      <a:lnTo>
                        <a:pt x="70" y="4"/>
                      </a:lnTo>
                      <a:lnTo>
                        <a:pt x="60" y="0"/>
                      </a:lnTo>
                      <a:lnTo>
                        <a:pt x="50" y="0"/>
                      </a:lnTo>
                      <a:lnTo>
                        <a:pt x="50" y="0"/>
                      </a:lnTo>
                      <a:lnTo>
                        <a:pt x="40" y="0"/>
                      </a:lnTo>
                      <a:lnTo>
                        <a:pt x="30" y="4"/>
                      </a:lnTo>
                      <a:lnTo>
                        <a:pt x="22" y="8"/>
                      </a:lnTo>
                      <a:lnTo>
                        <a:pt x="14" y="14"/>
                      </a:lnTo>
                      <a:lnTo>
                        <a:pt x="8" y="22"/>
                      </a:lnTo>
                      <a:lnTo>
                        <a:pt x="4" y="30"/>
                      </a:lnTo>
                      <a:lnTo>
                        <a:pt x="0" y="40"/>
                      </a:lnTo>
                      <a:lnTo>
                        <a:pt x="0" y="50"/>
                      </a:lnTo>
                      <a:lnTo>
                        <a:pt x="0" y="50"/>
                      </a:lnTo>
                      <a:lnTo>
                        <a:pt x="0" y="60"/>
                      </a:lnTo>
                      <a:lnTo>
                        <a:pt x="4" y="70"/>
                      </a:lnTo>
                      <a:lnTo>
                        <a:pt x="8" y="78"/>
                      </a:lnTo>
                      <a:lnTo>
                        <a:pt x="14" y="86"/>
                      </a:lnTo>
                      <a:lnTo>
                        <a:pt x="22" y="92"/>
                      </a:lnTo>
                      <a:lnTo>
                        <a:pt x="30" y="96"/>
                      </a:lnTo>
                      <a:lnTo>
                        <a:pt x="40" y="98"/>
                      </a:lnTo>
                      <a:lnTo>
                        <a:pt x="50" y="100"/>
                      </a:lnTo>
                      <a:lnTo>
                        <a:pt x="50" y="100"/>
                      </a:lnTo>
                      <a:lnTo>
                        <a:pt x="64" y="98"/>
                      </a:lnTo>
                      <a:lnTo>
                        <a:pt x="76" y="92"/>
                      </a:lnTo>
                      <a:lnTo>
                        <a:pt x="92" y="110"/>
                      </a:lnTo>
                      <a:lnTo>
                        <a:pt x="104" y="98"/>
                      </a:lnTo>
                      <a:close/>
                      <a:moveTo>
                        <a:pt x="14" y="50"/>
                      </a:moveTo>
                      <a:lnTo>
                        <a:pt x="14" y="50"/>
                      </a:lnTo>
                      <a:lnTo>
                        <a:pt x="14" y="42"/>
                      </a:lnTo>
                      <a:lnTo>
                        <a:pt x="16" y="36"/>
                      </a:lnTo>
                      <a:lnTo>
                        <a:pt x="20" y="30"/>
                      </a:lnTo>
                      <a:lnTo>
                        <a:pt x="24" y="24"/>
                      </a:lnTo>
                      <a:lnTo>
                        <a:pt x="30" y="20"/>
                      </a:lnTo>
                      <a:lnTo>
                        <a:pt x="36" y="16"/>
                      </a:lnTo>
                      <a:lnTo>
                        <a:pt x="42" y="14"/>
                      </a:lnTo>
                      <a:lnTo>
                        <a:pt x="50" y="14"/>
                      </a:lnTo>
                      <a:lnTo>
                        <a:pt x="50" y="14"/>
                      </a:lnTo>
                      <a:lnTo>
                        <a:pt x="58" y="14"/>
                      </a:lnTo>
                      <a:lnTo>
                        <a:pt x="64" y="16"/>
                      </a:lnTo>
                      <a:lnTo>
                        <a:pt x="70" y="20"/>
                      </a:lnTo>
                      <a:lnTo>
                        <a:pt x="76" y="24"/>
                      </a:lnTo>
                      <a:lnTo>
                        <a:pt x="80" y="30"/>
                      </a:lnTo>
                      <a:lnTo>
                        <a:pt x="84" y="36"/>
                      </a:lnTo>
                      <a:lnTo>
                        <a:pt x="86" y="42"/>
                      </a:lnTo>
                      <a:lnTo>
                        <a:pt x="86" y="50"/>
                      </a:lnTo>
                      <a:lnTo>
                        <a:pt x="86" y="50"/>
                      </a:lnTo>
                      <a:lnTo>
                        <a:pt x="86" y="56"/>
                      </a:lnTo>
                      <a:lnTo>
                        <a:pt x="84" y="64"/>
                      </a:lnTo>
                      <a:lnTo>
                        <a:pt x="80" y="70"/>
                      </a:lnTo>
                      <a:lnTo>
                        <a:pt x="76" y="74"/>
                      </a:lnTo>
                      <a:lnTo>
                        <a:pt x="70" y="80"/>
                      </a:lnTo>
                      <a:lnTo>
                        <a:pt x="64" y="82"/>
                      </a:lnTo>
                      <a:lnTo>
                        <a:pt x="58" y="84"/>
                      </a:lnTo>
                      <a:lnTo>
                        <a:pt x="50" y="86"/>
                      </a:lnTo>
                      <a:lnTo>
                        <a:pt x="50" y="86"/>
                      </a:lnTo>
                      <a:lnTo>
                        <a:pt x="42" y="84"/>
                      </a:lnTo>
                      <a:lnTo>
                        <a:pt x="36" y="82"/>
                      </a:lnTo>
                      <a:lnTo>
                        <a:pt x="30" y="80"/>
                      </a:lnTo>
                      <a:lnTo>
                        <a:pt x="24" y="74"/>
                      </a:lnTo>
                      <a:lnTo>
                        <a:pt x="20" y="70"/>
                      </a:lnTo>
                      <a:lnTo>
                        <a:pt x="16" y="64"/>
                      </a:lnTo>
                      <a:lnTo>
                        <a:pt x="14" y="56"/>
                      </a:lnTo>
                      <a:lnTo>
                        <a:pt x="14" y="50"/>
                      </a:lnTo>
                      <a:lnTo>
                        <a:pt x="14" y="5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220" name="Freeform 338"/>
                <p:cNvSpPr/>
                <p:nvPr/>
              </p:nvSpPr>
              <p:spPr bwMode="auto">
                <a:xfrm>
                  <a:off x="16878300" y="4791075"/>
                  <a:ext cx="76200" cy="73025"/>
                </a:xfrm>
                <a:custGeom>
                  <a:avLst/>
                  <a:gdLst/>
                  <a:ahLst/>
                  <a:cxnLst>
                    <a:cxn ang="0">
                      <a:pos x="44" y="20"/>
                    </a:cxn>
                    <a:cxn ang="0">
                      <a:pos x="28" y="20"/>
                    </a:cxn>
                    <a:cxn ang="0">
                      <a:pos x="28" y="4"/>
                    </a:cxn>
                    <a:cxn ang="0">
                      <a:pos x="28" y="4"/>
                    </a:cxn>
                    <a:cxn ang="0">
                      <a:pos x="26" y="2"/>
                    </a:cxn>
                    <a:cxn ang="0">
                      <a:pos x="24" y="0"/>
                    </a:cxn>
                    <a:cxn ang="0">
                      <a:pos x="24" y="0"/>
                    </a:cxn>
                    <a:cxn ang="0">
                      <a:pos x="20" y="2"/>
                    </a:cxn>
                    <a:cxn ang="0">
                      <a:pos x="20" y="4"/>
                    </a:cxn>
                    <a:cxn ang="0">
                      <a:pos x="20" y="20"/>
                    </a:cxn>
                    <a:cxn ang="0">
                      <a:pos x="4" y="20"/>
                    </a:cxn>
                    <a:cxn ang="0">
                      <a:pos x="4" y="20"/>
                    </a:cxn>
                    <a:cxn ang="0">
                      <a:pos x="2" y="20"/>
                    </a:cxn>
                    <a:cxn ang="0">
                      <a:pos x="0" y="24"/>
                    </a:cxn>
                    <a:cxn ang="0">
                      <a:pos x="0" y="24"/>
                    </a:cxn>
                    <a:cxn ang="0">
                      <a:pos x="2" y="26"/>
                    </a:cxn>
                    <a:cxn ang="0">
                      <a:pos x="4" y="28"/>
                    </a:cxn>
                    <a:cxn ang="0">
                      <a:pos x="20" y="28"/>
                    </a:cxn>
                    <a:cxn ang="0">
                      <a:pos x="20" y="42"/>
                    </a:cxn>
                    <a:cxn ang="0">
                      <a:pos x="20" y="42"/>
                    </a:cxn>
                    <a:cxn ang="0">
                      <a:pos x="20" y="46"/>
                    </a:cxn>
                    <a:cxn ang="0">
                      <a:pos x="24" y="46"/>
                    </a:cxn>
                    <a:cxn ang="0">
                      <a:pos x="24" y="46"/>
                    </a:cxn>
                    <a:cxn ang="0">
                      <a:pos x="26" y="46"/>
                    </a:cxn>
                    <a:cxn ang="0">
                      <a:pos x="28" y="42"/>
                    </a:cxn>
                    <a:cxn ang="0">
                      <a:pos x="28" y="28"/>
                    </a:cxn>
                    <a:cxn ang="0">
                      <a:pos x="44" y="28"/>
                    </a:cxn>
                    <a:cxn ang="0">
                      <a:pos x="44" y="28"/>
                    </a:cxn>
                    <a:cxn ang="0">
                      <a:pos x="46" y="26"/>
                    </a:cxn>
                    <a:cxn ang="0">
                      <a:pos x="48" y="24"/>
                    </a:cxn>
                    <a:cxn ang="0">
                      <a:pos x="48" y="24"/>
                    </a:cxn>
                    <a:cxn ang="0">
                      <a:pos x="46" y="20"/>
                    </a:cxn>
                    <a:cxn ang="0">
                      <a:pos x="44" y="20"/>
                    </a:cxn>
                    <a:cxn ang="0">
                      <a:pos x="44" y="20"/>
                    </a:cxn>
                  </a:cxnLst>
                  <a:rect l="0" t="0" r="r" b="b"/>
                  <a:pathLst>
                    <a:path w="48" h="46">
                      <a:moveTo>
                        <a:pt x="44" y="20"/>
                      </a:moveTo>
                      <a:lnTo>
                        <a:pt x="28" y="20"/>
                      </a:lnTo>
                      <a:lnTo>
                        <a:pt x="28" y="4"/>
                      </a:lnTo>
                      <a:lnTo>
                        <a:pt x="28" y="4"/>
                      </a:lnTo>
                      <a:lnTo>
                        <a:pt x="26" y="2"/>
                      </a:lnTo>
                      <a:lnTo>
                        <a:pt x="24" y="0"/>
                      </a:lnTo>
                      <a:lnTo>
                        <a:pt x="24" y="0"/>
                      </a:lnTo>
                      <a:lnTo>
                        <a:pt x="20" y="2"/>
                      </a:lnTo>
                      <a:lnTo>
                        <a:pt x="20" y="4"/>
                      </a:lnTo>
                      <a:lnTo>
                        <a:pt x="20" y="20"/>
                      </a:lnTo>
                      <a:lnTo>
                        <a:pt x="4" y="20"/>
                      </a:lnTo>
                      <a:lnTo>
                        <a:pt x="4" y="20"/>
                      </a:lnTo>
                      <a:lnTo>
                        <a:pt x="2" y="20"/>
                      </a:lnTo>
                      <a:lnTo>
                        <a:pt x="0" y="24"/>
                      </a:lnTo>
                      <a:lnTo>
                        <a:pt x="0" y="24"/>
                      </a:lnTo>
                      <a:lnTo>
                        <a:pt x="2" y="26"/>
                      </a:lnTo>
                      <a:lnTo>
                        <a:pt x="4" y="28"/>
                      </a:lnTo>
                      <a:lnTo>
                        <a:pt x="20" y="28"/>
                      </a:lnTo>
                      <a:lnTo>
                        <a:pt x="20" y="42"/>
                      </a:lnTo>
                      <a:lnTo>
                        <a:pt x="20" y="42"/>
                      </a:lnTo>
                      <a:lnTo>
                        <a:pt x="20" y="46"/>
                      </a:lnTo>
                      <a:lnTo>
                        <a:pt x="24" y="46"/>
                      </a:lnTo>
                      <a:lnTo>
                        <a:pt x="24" y="46"/>
                      </a:lnTo>
                      <a:lnTo>
                        <a:pt x="26" y="46"/>
                      </a:lnTo>
                      <a:lnTo>
                        <a:pt x="28" y="42"/>
                      </a:lnTo>
                      <a:lnTo>
                        <a:pt x="28" y="28"/>
                      </a:lnTo>
                      <a:lnTo>
                        <a:pt x="44" y="28"/>
                      </a:lnTo>
                      <a:lnTo>
                        <a:pt x="44" y="28"/>
                      </a:lnTo>
                      <a:lnTo>
                        <a:pt x="46" y="26"/>
                      </a:lnTo>
                      <a:lnTo>
                        <a:pt x="48" y="24"/>
                      </a:lnTo>
                      <a:lnTo>
                        <a:pt x="48" y="24"/>
                      </a:lnTo>
                      <a:lnTo>
                        <a:pt x="46" y="20"/>
                      </a:lnTo>
                      <a:lnTo>
                        <a:pt x="44" y="20"/>
                      </a:lnTo>
                      <a:lnTo>
                        <a:pt x="44" y="2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221" name="Freeform 339"/>
                <p:cNvSpPr>
                  <a:spLocks noEditPoints="1"/>
                </p:cNvSpPr>
                <p:nvPr/>
              </p:nvSpPr>
              <p:spPr bwMode="auto">
                <a:xfrm>
                  <a:off x="16649700" y="4787900"/>
                  <a:ext cx="304800" cy="374650"/>
                </a:xfrm>
                <a:custGeom>
                  <a:avLst/>
                  <a:gdLst/>
                  <a:ahLst/>
                  <a:cxnLst>
                    <a:cxn ang="0">
                      <a:pos x="116" y="104"/>
                    </a:cxn>
                    <a:cxn ang="0">
                      <a:pos x="34" y="92"/>
                    </a:cxn>
                    <a:cxn ang="0">
                      <a:pos x="116" y="64"/>
                    </a:cxn>
                    <a:cxn ang="0">
                      <a:pos x="34" y="76"/>
                    </a:cxn>
                    <a:cxn ang="0">
                      <a:pos x="116" y="64"/>
                    </a:cxn>
                    <a:cxn ang="0">
                      <a:pos x="34" y="36"/>
                    </a:cxn>
                    <a:cxn ang="0">
                      <a:pos x="116" y="46"/>
                    </a:cxn>
                    <a:cxn ang="0">
                      <a:pos x="176" y="86"/>
                    </a:cxn>
                    <a:cxn ang="0">
                      <a:pos x="176" y="146"/>
                    </a:cxn>
                    <a:cxn ang="0">
                      <a:pos x="176" y="214"/>
                    </a:cxn>
                    <a:cxn ang="0">
                      <a:pos x="170" y="220"/>
                    </a:cxn>
                    <a:cxn ang="0">
                      <a:pos x="110" y="148"/>
                    </a:cxn>
                    <a:cxn ang="0">
                      <a:pos x="108" y="140"/>
                    </a:cxn>
                    <a:cxn ang="0">
                      <a:pos x="96" y="128"/>
                    </a:cxn>
                    <a:cxn ang="0">
                      <a:pos x="16" y="126"/>
                    </a:cxn>
                    <a:cxn ang="0">
                      <a:pos x="16" y="22"/>
                    </a:cxn>
                    <a:cxn ang="0">
                      <a:pos x="22" y="16"/>
                    </a:cxn>
                    <a:cxn ang="0">
                      <a:pos x="112" y="0"/>
                    </a:cxn>
                    <a:cxn ang="0">
                      <a:pos x="22" y="0"/>
                    </a:cxn>
                    <a:cxn ang="0">
                      <a:pos x="6" y="6"/>
                    </a:cxn>
                    <a:cxn ang="0">
                      <a:pos x="0" y="22"/>
                    </a:cxn>
                    <a:cxn ang="0">
                      <a:pos x="0" y="126"/>
                    </a:cxn>
                    <a:cxn ang="0">
                      <a:pos x="0" y="126"/>
                    </a:cxn>
                    <a:cxn ang="0">
                      <a:pos x="0" y="126"/>
                    </a:cxn>
                    <a:cxn ang="0">
                      <a:pos x="110" y="236"/>
                    </a:cxn>
                    <a:cxn ang="0">
                      <a:pos x="170" y="236"/>
                    </a:cxn>
                    <a:cxn ang="0">
                      <a:pos x="178" y="234"/>
                    </a:cxn>
                    <a:cxn ang="0">
                      <a:pos x="190" y="222"/>
                    </a:cxn>
                    <a:cxn ang="0">
                      <a:pos x="192" y="146"/>
                    </a:cxn>
                    <a:cxn ang="0">
                      <a:pos x="192" y="86"/>
                    </a:cxn>
                    <a:cxn ang="0">
                      <a:pos x="94" y="206"/>
                    </a:cxn>
                    <a:cxn ang="0">
                      <a:pos x="88" y="142"/>
                    </a:cxn>
                    <a:cxn ang="0">
                      <a:pos x="92" y="144"/>
                    </a:cxn>
                    <a:cxn ang="0">
                      <a:pos x="94" y="206"/>
                    </a:cxn>
                  </a:cxnLst>
                  <a:rect l="0" t="0" r="r" b="b"/>
                  <a:pathLst>
                    <a:path w="192" h="236">
                      <a:moveTo>
                        <a:pt x="34" y="104"/>
                      </a:moveTo>
                      <a:lnTo>
                        <a:pt x="116" y="104"/>
                      </a:lnTo>
                      <a:lnTo>
                        <a:pt x="116" y="92"/>
                      </a:lnTo>
                      <a:lnTo>
                        <a:pt x="34" y="92"/>
                      </a:lnTo>
                      <a:lnTo>
                        <a:pt x="34" y="104"/>
                      </a:lnTo>
                      <a:close/>
                      <a:moveTo>
                        <a:pt x="116" y="64"/>
                      </a:moveTo>
                      <a:lnTo>
                        <a:pt x="34" y="64"/>
                      </a:lnTo>
                      <a:lnTo>
                        <a:pt x="34" y="76"/>
                      </a:lnTo>
                      <a:lnTo>
                        <a:pt x="116" y="76"/>
                      </a:lnTo>
                      <a:lnTo>
                        <a:pt x="116" y="64"/>
                      </a:lnTo>
                      <a:close/>
                      <a:moveTo>
                        <a:pt x="116" y="36"/>
                      </a:moveTo>
                      <a:lnTo>
                        <a:pt x="34" y="36"/>
                      </a:lnTo>
                      <a:lnTo>
                        <a:pt x="34" y="46"/>
                      </a:lnTo>
                      <a:lnTo>
                        <a:pt x="116" y="46"/>
                      </a:lnTo>
                      <a:lnTo>
                        <a:pt x="116" y="36"/>
                      </a:lnTo>
                      <a:close/>
                      <a:moveTo>
                        <a:pt x="176" y="86"/>
                      </a:moveTo>
                      <a:lnTo>
                        <a:pt x="176" y="146"/>
                      </a:lnTo>
                      <a:lnTo>
                        <a:pt x="176" y="146"/>
                      </a:lnTo>
                      <a:lnTo>
                        <a:pt x="176" y="214"/>
                      </a:lnTo>
                      <a:lnTo>
                        <a:pt x="176" y="214"/>
                      </a:lnTo>
                      <a:lnTo>
                        <a:pt x="174" y="218"/>
                      </a:lnTo>
                      <a:lnTo>
                        <a:pt x="170" y="220"/>
                      </a:lnTo>
                      <a:lnTo>
                        <a:pt x="110" y="220"/>
                      </a:lnTo>
                      <a:lnTo>
                        <a:pt x="110" y="148"/>
                      </a:lnTo>
                      <a:lnTo>
                        <a:pt x="110" y="148"/>
                      </a:lnTo>
                      <a:lnTo>
                        <a:pt x="108" y="140"/>
                      </a:lnTo>
                      <a:lnTo>
                        <a:pt x="104" y="132"/>
                      </a:lnTo>
                      <a:lnTo>
                        <a:pt x="96" y="128"/>
                      </a:lnTo>
                      <a:lnTo>
                        <a:pt x="88" y="126"/>
                      </a:lnTo>
                      <a:lnTo>
                        <a:pt x="16" y="126"/>
                      </a:lnTo>
                      <a:lnTo>
                        <a:pt x="16" y="22"/>
                      </a:lnTo>
                      <a:lnTo>
                        <a:pt x="16" y="22"/>
                      </a:lnTo>
                      <a:lnTo>
                        <a:pt x="18" y="18"/>
                      </a:lnTo>
                      <a:lnTo>
                        <a:pt x="22" y="16"/>
                      </a:lnTo>
                      <a:lnTo>
                        <a:pt x="94" y="16"/>
                      </a:lnTo>
                      <a:lnTo>
                        <a:pt x="112" y="0"/>
                      </a:lnTo>
                      <a:lnTo>
                        <a:pt x="22" y="0"/>
                      </a:lnTo>
                      <a:lnTo>
                        <a:pt x="22" y="0"/>
                      </a:lnTo>
                      <a:lnTo>
                        <a:pt x="14" y="2"/>
                      </a:lnTo>
                      <a:lnTo>
                        <a:pt x="6" y="6"/>
                      </a:lnTo>
                      <a:lnTo>
                        <a:pt x="2" y="12"/>
                      </a:lnTo>
                      <a:lnTo>
                        <a:pt x="0" y="22"/>
                      </a:lnTo>
                      <a:lnTo>
                        <a:pt x="0" y="126"/>
                      </a:lnTo>
                      <a:lnTo>
                        <a:pt x="0" y="126"/>
                      </a:lnTo>
                      <a:lnTo>
                        <a:pt x="0" y="126"/>
                      </a:lnTo>
                      <a:lnTo>
                        <a:pt x="0" y="126"/>
                      </a:lnTo>
                      <a:lnTo>
                        <a:pt x="0" y="126"/>
                      </a:lnTo>
                      <a:lnTo>
                        <a:pt x="0" y="126"/>
                      </a:lnTo>
                      <a:lnTo>
                        <a:pt x="110" y="236"/>
                      </a:lnTo>
                      <a:lnTo>
                        <a:pt x="110" y="236"/>
                      </a:lnTo>
                      <a:lnTo>
                        <a:pt x="110" y="236"/>
                      </a:lnTo>
                      <a:lnTo>
                        <a:pt x="170" y="236"/>
                      </a:lnTo>
                      <a:lnTo>
                        <a:pt x="170" y="236"/>
                      </a:lnTo>
                      <a:lnTo>
                        <a:pt x="178" y="234"/>
                      </a:lnTo>
                      <a:lnTo>
                        <a:pt x="186" y="230"/>
                      </a:lnTo>
                      <a:lnTo>
                        <a:pt x="190" y="222"/>
                      </a:lnTo>
                      <a:lnTo>
                        <a:pt x="192" y="214"/>
                      </a:lnTo>
                      <a:lnTo>
                        <a:pt x="192" y="146"/>
                      </a:lnTo>
                      <a:lnTo>
                        <a:pt x="192" y="146"/>
                      </a:lnTo>
                      <a:lnTo>
                        <a:pt x="192" y="86"/>
                      </a:lnTo>
                      <a:lnTo>
                        <a:pt x="176" y="86"/>
                      </a:lnTo>
                      <a:close/>
                      <a:moveTo>
                        <a:pt x="94" y="206"/>
                      </a:moveTo>
                      <a:lnTo>
                        <a:pt x="30" y="142"/>
                      </a:lnTo>
                      <a:lnTo>
                        <a:pt x="88" y="142"/>
                      </a:lnTo>
                      <a:lnTo>
                        <a:pt x="88" y="142"/>
                      </a:lnTo>
                      <a:lnTo>
                        <a:pt x="92" y="144"/>
                      </a:lnTo>
                      <a:lnTo>
                        <a:pt x="94" y="148"/>
                      </a:lnTo>
                      <a:lnTo>
                        <a:pt x="94" y="206"/>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grpSp>
        </p:grpSp>
        <p:grpSp>
          <p:nvGrpSpPr>
            <p:cNvPr id="6" name="组合 221"/>
            <p:cNvGrpSpPr/>
            <p:nvPr/>
          </p:nvGrpSpPr>
          <p:grpSpPr>
            <a:xfrm>
              <a:off x="7967258" y="2470846"/>
              <a:ext cx="362354" cy="336472"/>
              <a:chOff x="5357409" y="3261421"/>
              <a:chExt cx="362354" cy="336472"/>
            </a:xfrm>
          </p:grpSpPr>
          <p:sp>
            <p:nvSpPr>
              <p:cNvPr id="223" name="任意多边形 222"/>
              <p:cNvSpPr/>
              <p:nvPr/>
            </p:nvSpPr>
            <p:spPr bwMode="auto">
              <a:xfrm>
                <a:off x="5360195" y="3298031"/>
                <a:ext cx="259556" cy="290512"/>
              </a:xfrm>
              <a:custGeom>
                <a:avLst/>
                <a:gdLst>
                  <a:gd name="connsiteX0" fmla="*/ 0 w 214313"/>
                  <a:gd name="connsiteY0" fmla="*/ 0 h 300037"/>
                  <a:gd name="connsiteX1" fmla="*/ 214313 w 214313"/>
                  <a:gd name="connsiteY1" fmla="*/ 0 h 300037"/>
                  <a:gd name="connsiteX2" fmla="*/ 214313 w 214313"/>
                  <a:gd name="connsiteY2" fmla="*/ 300037 h 300037"/>
                  <a:gd name="connsiteX3" fmla="*/ 0 w 214313"/>
                  <a:gd name="connsiteY3" fmla="*/ 300037 h 300037"/>
                  <a:gd name="connsiteX4" fmla="*/ 0 w 214313"/>
                  <a:gd name="connsiteY4" fmla="*/ 0 h 300037"/>
                  <a:gd name="connsiteX0-1" fmla="*/ 0 w 214313"/>
                  <a:gd name="connsiteY0-2" fmla="*/ 0 h 300037"/>
                  <a:gd name="connsiteX1-3" fmla="*/ 214313 w 214313"/>
                  <a:gd name="connsiteY1-4" fmla="*/ 0 h 300037"/>
                  <a:gd name="connsiteX2-5" fmla="*/ 214313 w 214313"/>
                  <a:gd name="connsiteY2-6" fmla="*/ 300037 h 300037"/>
                  <a:gd name="connsiteX3-7" fmla="*/ 69057 w 214313"/>
                  <a:gd name="connsiteY3-8" fmla="*/ 242887 h 300037"/>
                  <a:gd name="connsiteX4-9" fmla="*/ 0 w 214313"/>
                  <a:gd name="connsiteY4-10" fmla="*/ 0 h 300037"/>
                  <a:gd name="connsiteX0-11" fmla="*/ 16668 w 230981"/>
                  <a:gd name="connsiteY0-12" fmla="*/ 0 h 300037"/>
                  <a:gd name="connsiteX1-13" fmla="*/ 230981 w 230981"/>
                  <a:gd name="connsiteY1-14" fmla="*/ 0 h 300037"/>
                  <a:gd name="connsiteX2-15" fmla="*/ 230981 w 230981"/>
                  <a:gd name="connsiteY2-16" fmla="*/ 300037 h 300037"/>
                  <a:gd name="connsiteX3-17" fmla="*/ 0 w 230981"/>
                  <a:gd name="connsiteY3-18" fmla="*/ 183356 h 300037"/>
                  <a:gd name="connsiteX4-19" fmla="*/ 16668 w 230981"/>
                  <a:gd name="connsiteY4-20" fmla="*/ 0 h 300037"/>
                  <a:gd name="connsiteX0-21" fmla="*/ 0 w 235744"/>
                  <a:gd name="connsiteY0-22" fmla="*/ 40482 h 300037"/>
                  <a:gd name="connsiteX1-23" fmla="*/ 235744 w 235744"/>
                  <a:gd name="connsiteY1-24" fmla="*/ 0 h 300037"/>
                  <a:gd name="connsiteX2-25" fmla="*/ 235744 w 235744"/>
                  <a:gd name="connsiteY2-26" fmla="*/ 300037 h 300037"/>
                  <a:gd name="connsiteX3-27" fmla="*/ 4763 w 235744"/>
                  <a:gd name="connsiteY3-28" fmla="*/ 183356 h 300037"/>
                  <a:gd name="connsiteX4-29" fmla="*/ 0 w 235744"/>
                  <a:gd name="connsiteY4-30" fmla="*/ 40482 h 300037"/>
                  <a:gd name="connsiteX0-31" fmla="*/ 0 w 240507"/>
                  <a:gd name="connsiteY0-32" fmla="*/ 0 h 259555"/>
                  <a:gd name="connsiteX1-33" fmla="*/ 240507 w 240507"/>
                  <a:gd name="connsiteY1-34" fmla="*/ 11906 h 259555"/>
                  <a:gd name="connsiteX2-35" fmla="*/ 235744 w 240507"/>
                  <a:gd name="connsiteY2-36" fmla="*/ 259555 h 259555"/>
                  <a:gd name="connsiteX3-37" fmla="*/ 4763 w 240507"/>
                  <a:gd name="connsiteY3-38" fmla="*/ 142874 h 259555"/>
                  <a:gd name="connsiteX4-39" fmla="*/ 0 w 240507"/>
                  <a:gd name="connsiteY4-40" fmla="*/ 0 h 259555"/>
                  <a:gd name="connsiteX0-41" fmla="*/ 11906 w 235744"/>
                  <a:gd name="connsiteY0-42" fmla="*/ 0 h 271461"/>
                  <a:gd name="connsiteX1-43" fmla="*/ 235744 w 235744"/>
                  <a:gd name="connsiteY1-44" fmla="*/ 23812 h 271461"/>
                  <a:gd name="connsiteX2-45" fmla="*/ 230981 w 235744"/>
                  <a:gd name="connsiteY2-46" fmla="*/ 271461 h 271461"/>
                  <a:gd name="connsiteX3-47" fmla="*/ 0 w 235744"/>
                  <a:gd name="connsiteY3-48" fmla="*/ 154780 h 271461"/>
                  <a:gd name="connsiteX4-49" fmla="*/ 11906 w 235744"/>
                  <a:gd name="connsiteY4-50" fmla="*/ 0 h 271461"/>
                  <a:gd name="connsiteX0-51" fmla="*/ 11906 w 259556"/>
                  <a:gd name="connsiteY0-52" fmla="*/ 7145 h 278606"/>
                  <a:gd name="connsiteX1-53" fmla="*/ 259556 w 259556"/>
                  <a:gd name="connsiteY1-54" fmla="*/ 0 h 278606"/>
                  <a:gd name="connsiteX2-55" fmla="*/ 230981 w 259556"/>
                  <a:gd name="connsiteY2-56" fmla="*/ 278606 h 278606"/>
                  <a:gd name="connsiteX3-57" fmla="*/ 0 w 259556"/>
                  <a:gd name="connsiteY3-58" fmla="*/ 161925 h 278606"/>
                  <a:gd name="connsiteX4-59" fmla="*/ 11906 w 259556"/>
                  <a:gd name="connsiteY4-60" fmla="*/ 7145 h 278606"/>
                  <a:gd name="connsiteX0-61" fmla="*/ 11906 w 259556"/>
                  <a:gd name="connsiteY0-62" fmla="*/ 7145 h 288132"/>
                  <a:gd name="connsiteX1-63" fmla="*/ 259556 w 259556"/>
                  <a:gd name="connsiteY1-64" fmla="*/ 0 h 288132"/>
                  <a:gd name="connsiteX2-65" fmla="*/ 230981 w 259556"/>
                  <a:gd name="connsiteY2-66" fmla="*/ 278606 h 288132"/>
                  <a:gd name="connsiteX3-67" fmla="*/ 147636 w 259556"/>
                  <a:gd name="connsiteY3-68" fmla="*/ 288132 h 288132"/>
                  <a:gd name="connsiteX4-69" fmla="*/ 0 w 259556"/>
                  <a:gd name="connsiteY4-70" fmla="*/ 161925 h 288132"/>
                  <a:gd name="connsiteX5" fmla="*/ 11906 w 259556"/>
                  <a:gd name="connsiteY5" fmla="*/ 7145 h 288132"/>
                  <a:gd name="connsiteX0-71" fmla="*/ 11906 w 259556"/>
                  <a:gd name="connsiteY0-72" fmla="*/ 7145 h 290512"/>
                  <a:gd name="connsiteX1-73" fmla="*/ 259556 w 259556"/>
                  <a:gd name="connsiteY1-74" fmla="*/ 0 h 290512"/>
                  <a:gd name="connsiteX2-75" fmla="*/ 242887 w 259556"/>
                  <a:gd name="connsiteY2-76" fmla="*/ 290512 h 290512"/>
                  <a:gd name="connsiteX3-77" fmla="*/ 147636 w 259556"/>
                  <a:gd name="connsiteY3-78" fmla="*/ 288132 h 290512"/>
                  <a:gd name="connsiteX4-79" fmla="*/ 0 w 259556"/>
                  <a:gd name="connsiteY4-80" fmla="*/ 161925 h 290512"/>
                  <a:gd name="connsiteX5-81" fmla="*/ 11906 w 259556"/>
                  <a:gd name="connsiteY5-82" fmla="*/ 7145 h 290512"/>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81" y="connsiteY5-82"/>
                  </a:cxn>
                </a:cxnLst>
                <a:rect l="l" t="t" r="r" b="b"/>
                <a:pathLst>
                  <a:path w="259556" h="290512">
                    <a:moveTo>
                      <a:pt x="11906" y="7145"/>
                    </a:moveTo>
                    <a:lnTo>
                      <a:pt x="259556" y="0"/>
                    </a:lnTo>
                    <a:cubicBezTo>
                      <a:pt x="257968" y="82550"/>
                      <a:pt x="244475" y="207962"/>
                      <a:pt x="242887" y="290512"/>
                    </a:cubicBezTo>
                    <a:lnTo>
                      <a:pt x="147636" y="288132"/>
                    </a:lnTo>
                    <a:lnTo>
                      <a:pt x="0" y="161925"/>
                    </a:lnTo>
                    <a:lnTo>
                      <a:pt x="11906" y="7145"/>
                    </a:lnTo>
                    <a:close/>
                  </a:path>
                </a:pathLst>
              </a:custGeom>
              <a:solidFill>
                <a:schemeClr val="bg1"/>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grpSp>
            <p:nvGrpSpPr>
              <p:cNvPr id="7" name="组合 309"/>
              <p:cNvGrpSpPr/>
              <p:nvPr/>
            </p:nvGrpSpPr>
            <p:grpSpPr>
              <a:xfrm>
                <a:off x="5357409" y="3261421"/>
                <a:ext cx="362354" cy="336472"/>
                <a:chOff x="16649700" y="4749800"/>
                <a:chExt cx="444500" cy="412750"/>
              </a:xfrm>
              <a:solidFill>
                <a:srgbClr val="C00000"/>
              </a:solidFill>
            </p:grpSpPr>
            <p:sp>
              <p:nvSpPr>
                <p:cNvPr id="225" name="Freeform 336"/>
                <p:cNvSpPr/>
                <p:nvPr/>
              </p:nvSpPr>
              <p:spPr bwMode="auto">
                <a:xfrm>
                  <a:off x="16986250" y="4905375"/>
                  <a:ext cx="107950" cy="107950"/>
                </a:xfrm>
                <a:custGeom>
                  <a:avLst/>
                  <a:gdLst/>
                  <a:ahLst/>
                  <a:cxnLst>
                    <a:cxn ang="0">
                      <a:pos x="20" y="0"/>
                    </a:cxn>
                    <a:cxn ang="0">
                      <a:pos x="64" y="44"/>
                    </a:cxn>
                    <a:cxn ang="0">
                      <a:pos x="64" y="44"/>
                    </a:cxn>
                    <a:cxn ang="0">
                      <a:pos x="68" y="48"/>
                    </a:cxn>
                    <a:cxn ang="0">
                      <a:pos x="68" y="54"/>
                    </a:cxn>
                    <a:cxn ang="0">
                      <a:pos x="68" y="58"/>
                    </a:cxn>
                    <a:cxn ang="0">
                      <a:pos x="64" y="64"/>
                    </a:cxn>
                    <a:cxn ang="0">
                      <a:pos x="64" y="64"/>
                    </a:cxn>
                    <a:cxn ang="0">
                      <a:pos x="60" y="66"/>
                    </a:cxn>
                    <a:cxn ang="0">
                      <a:pos x="54" y="68"/>
                    </a:cxn>
                    <a:cxn ang="0">
                      <a:pos x="50" y="68"/>
                    </a:cxn>
                    <a:cxn ang="0">
                      <a:pos x="44" y="64"/>
                    </a:cxn>
                    <a:cxn ang="0">
                      <a:pos x="0" y="20"/>
                    </a:cxn>
                    <a:cxn ang="0">
                      <a:pos x="20" y="0"/>
                    </a:cxn>
                  </a:cxnLst>
                  <a:rect l="0" t="0" r="r" b="b"/>
                  <a:pathLst>
                    <a:path w="68" h="68">
                      <a:moveTo>
                        <a:pt x="20" y="0"/>
                      </a:moveTo>
                      <a:lnTo>
                        <a:pt x="64" y="44"/>
                      </a:lnTo>
                      <a:lnTo>
                        <a:pt x="64" y="44"/>
                      </a:lnTo>
                      <a:lnTo>
                        <a:pt x="68" y="48"/>
                      </a:lnTo>
                      <a:lnTo>
                        <a:pt x="68" y="54"/>
                      </a:lnTo>
                      <a:lnTo>
                        <a:pt x="68" y="58"/>
                      </a:lnTo>
                      <a:lnTo>
                        <a:pt x="64" y="64"/>
                      </a:lnTo>
                      <a:lnTo>
                        <a:pt x="64" y="64"/>
                      </a:lnTo>
                      <a:lnTo>
                        <a:pt x="60" y="66"/>
                      </a:lnTo>
                      <a:lnTo>
                        <a:pt x="54" y="68"/>
                      </a:lnTo>
                      <a:lnTo>
                        <a:pt x="50" y="68"/>
                      </a:lnTo>
                      <a:lnTo>
                        <a:pt x="44" y="64"/>
                      </a:lnTo>
                      <a:lnTo>
                        <a:pt x="0" y="20"/>
                      </a:lnTo>
                      <a:lnTo>
                        <a:pt x="20"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226" name="Freeform 337"/>
                <p:cNvSpPr>
                  <a:spLocks noEditPoints="1"/>
                </p:cNvSpPr>
                <p:nvPr/>
              </p:nvSpPr>
              <p:spPr bwMode="auto">
                <a:xfrm>
                  <a:off x="16837025" y="4749800"/>
                  <a:ext cx="165100" cy="174625"/>
                </a:xfrm>
                <a:custGeom>
                  <a:avLst/>
                  <a:gdLst/>
                  <a:ahLst/>
                  <a:cxnLst>
                    <a:cxn ang="0">
                      <a:pos x="88" y="82"/>
                    </a:cxn>
                    <a:cxn ang="0">
                      <a:pos x="94" y="76"/>
                    </a:cxn>
                    <a:cxn ang="0">
                      <a:pos x="100" y="58"/>
                    </a:cxn>
                    <a:cxn ang="0">
                      <a:pos x="100" y="50"/>
                    </a:cxn>
                    <a:cxn ang="0">
                      <a:pos x="96" y="30"/>
                    </a:cxn>
                    <a:cxn ang="0">
                      <a:pos x="86" y="14"/>
                    </a:cxn>
                    <a:cxn ang="0">
                      <a:pos x="70" y="4"/>
                    </a:cxn>
                    <a:cxn ang="0">
                      <a:pos x="50" y="0"/>
                    </a:cxn>
                    <a:cxn ang="0">
                      <a:pos x="40" y="0"/>
                    </a:cxn>
                    <a:cxn ang="0">
                      <a:pos x="22" y="8"/>
                    </a:cxn>
                    <a:cxn ang="0">
                      <a:pos x="8" y="22"/>
                    </a:cxn>
                    <a:cxn ang="0">
                      <a:pos x="0" y="40"/>
                    </a:cxn>
                    <a:cxn ang="0">
                      <a:pos x="0" y="50"/>
                    </a:cxn>
                    <a:cxn ang="0">
                      <a:pos x="4" y="70"/>
                    </a:cxn>
                    <a:cxn ang="0">
                      <a:pos x="14" y="86"/>
                    </a:cxn>
                    <a:cxn ang="0">
                      <a:pos x="30" y="96"/>
                    </a:cxn>
                    <a:cxn ang="0">
                      <a:pos x="50" y="100"/>
                    </a:cxn>
                    <a:cxn ang="0">
                      <a:pos x="64" y="98"/>
                    </a:cxn>
                    <a:cxn ang="0">
                      <a:pos x="92" y="110"/>
                    </a:cxn>
                    <a:cxn ang="0">
                      <a:pos x="14" y="50"/>
                    </a:cxn>
                    <a:cxn ang="0">
                      <a:pos x="14" y="42"/>
                    </a:cxn>
                    <a:cxn ang="0">
                      <a:pos x="20" y="30"/>
                    </a:cxn>
                    <a:cxn ang="0">
                      <a:pos x="30" y="20"/>
                    </a:cxn>
                    <a:cxn ang="0">
                      <a:pos x="42" y="14"/>
                    </a:cxn>
                    <a:cxn ang="0">
                      <a:pos x="50" y="14"/>
                    </a:cxn>
                    <a:cxn ang="0">
                      <a:pos x="64" y="16"/>
                    </a:cxn>
                    <a:cxn ang="0">
                      <a:pos x="76" y="24"/>
                    </a:cxn>
                    <a:cxn ang="0">
                      <a:pos x="84" y="36"/>
                    </a:cxn>
                    <a:cxn ang="0">
                      <a:pos x="86" y="50"/>
                    </a:cxn>
                    <a:cxn ang="0">
                      <a:pos x="86" y="56"/>
                    </a:cxn>
                    <a:cxn ang="0">
                      <a:pos x="80" y="70"/>
                    </a:cxn>
                    <a:cxn ang="0">
                      <a:pos x="70" y="80"/>
                    </a:cxn>
                    <a:cxn ang="0">
                      <a:pos x="58" y="84"/>
                    </a:cxn>
                    <a:cxn ang="0">
                      <a:pos x="50" y="86"/>
                    </a:cxn>
                    <a:cxn ang="0">
                      <a:pos x="36" y="82"/>
                    </a:cxn>
                    <a:cxn ang="0">
                      <a:pos x="24" y="74"/>
                    </a:cxn>
                    <a:cxn ang="0">
                      <a:pos x="16" y="64"/>
                    </a:cxn>
                    <a:cxn ang="0">
                      <a:pos x="14" y="50"/>
                    </a:cxn>
                  </a:cxnLst>
                  <a:rect l="0" t="0" r="r" b="b"/>
                  <a:pathLst>
                    <a:path w="104" h="110">
                      <a:moveTo>
                        <a:pt x="104" y="98"/>
                      </a:moveTo>
                      <a:lnTo>
                        <a:pt x="88" y="82"/>
                      </a:lnTo>
                      <a:lnTo>
                        <a:pt x="88" y="82"/>
                      </a:lnTo>
                      <a:lnTo>
                        <a:pt x="94" y="76"/>
                      </a:lnTo>
                      <a:lnTo>
                        <a:pt x="96" y="68"/>
                      </a:lnTo>
                      <a:lnTo>
                        <a:pt x="100" y="58"/>
                      </a:lnTo>
                      <a:lnTo>
                        <a:pt x="100" y="50"/>
                      </a:lnTo>
                      <a:lnTo>
                        <a:pt x="100" y="50"/>
                      </a:lnTo>
                      <a:lnTo>
                        <a:pt x="100" y="40"/>
                      </a:lnTo>
                      <a:lnTo>
                        <a:pt x="96" y="30"/>
                      </a:lnTo>
                      <a:lnTo>
                        <a:pt x="92" y="22"/>
                      </a:lnTo>
                      <a:lnTo>
                        <a:pt x="86" y="14"/>
                      </a:lnTo>
                      <a:lnTo>
                        <a:pt x="78" y="8"/>
                      </a:lnTo>
                      <a:lnTo>
                        <a:pt x="70" y="4"/>
                      </a:lnTo>
                      <a:lnTo>
                        <a:pt x="60" y="0"/>
                      </a:lnTo>
                      <a:lnTo>
                        <a:pt x="50" y="0"/>
                      </a:lnTo>
                      <a:lnTo>
                        <a:pt x="50" y="0"/>
                      </a:lnTo>
                      <a:lnTo>
                        <a:pt x="40" y="0"/>
                      </a:lnTo>
                      <a:lnTo>
                        <a:pt x="30" y="4"/>
                      </a:lnTo>
                      <a:lnTo>
                        <a:pt x="22" y="8"/>
                      </a:lnTo>
                      <a:lnTo>
                        <a:pt x="14" y="14"/>
                      </a:lnTo>
                      <a:lnTo>
                        <a:pt x="8" y="22"/>
                      </a:lnTo>
                      <a:lnTo>
                        <a:pt x="4" y="30"/>
                      </a:lnTo>
                      <a:lnTo>
                        <a:pt x="0" y="40"/>
                      </a:lnTo>
                      <a:lnTo>
                        <a:pt x="0" y="50"/>
                      </a:lnTo>
                      <a:lnTo>
                        <a:pt x="0" y="50"/>
                      </a:lnTo>
                      <a:lnTo>
                        <a:pt x="0" y="60"/>
                      </a:lnTo>
                      <a:lnTo>
                        <a:pt x="4" y="70"/>
                      </a:lnTo>
                      <a:lnTo>
                        <a:pt x="8" y="78"/>
                      </a:lnTo>
                      <a:lnTo>
                        <a:pt x="14" y="86"/>
                      </a:lnTo>
                      <a:lnTo>
                        <a:pt x="22" y="92"/>
                      </a:lnTo>
                      <a:lnTo>
                        <a:pt x="30" y="96"/>
                      </a:lnTo>
                      <a:lnTo>
                        <a:pt x="40" y="98"/>
                      </a:lnTo>
                      <a:lnTo>
                        <a:pt x="50" y="100"/>
                      </a:lnTo>
                      <a:lnTo>
                        <a:pt x="50" y="100"/>
                      </a:lnTo>
                      <a:lnTo>
                        <a:pt x="64" y="98"/>
                      </a:lnTo>
                      <a:lnTo>
                        <a:pt x="76" y="92"/>
                      </a:lnTo>
                      <a:lnTo>
                        <a:pt x="92" y="110"/>
                      </a:lnTo>
                      <a:lnTo>
                        <a:pt x="104" y="98"/>
                      </a:lnTo>
                      <a:close/>
                      <a:moveTo>
                        <a:pt x="14" y="50"/>
                      </a:moveTo>
                      <a:lnTo>
                        <a:pt x="14" y="50"/>
                      </a:lnTo>
                      <a:lnTo>
                        <a:pt x="14" y="42"/>
                      </a:lnTo>
                      <a:lnTo>
                        <a:pt x="16" y="36"/>
                      </a:lnTo>
                      <a:lnTo>
                        <a:pt x="20" y="30"/>
                      </a:lnTo>
                      <a:lnTo>
                        <a:pt x="24" y="24"/>
                      </a:lnTo>
                      <a:lnTo>
                        <a:pt x="30" y="20"/>
                      </a:lnTo>
                      <a:lnTo>
                        <a:pt x="36" y="16"/>
                      </a:lnTo>
                      <a:lnTo>
                        <a:pt x="42" y="14"/>
                      </a:lnTo>
                      <a:lnTo>
                        <a:pt x="50" y="14"/>
                      </a:lnTo>
                      <a:lnTo>
                        <a:pt x="50" y="14"/>
                      </a:lnTo>
                      <a:lnTo>
                        <a:pt x="58" y="14"/>
                      </a:lnTo>
                      <a:lnTo>
                        <a:pt x="64" y="16"/>
                      </a:lnTo>
                      <a:lnTo>
                        <a:pt x="70" y="20"/>
                      </a:lnTo>
                      <a:lnTo>
                        <a:pt x="76" y="24"/>
                      </a:lnTo>
                      <a:lnTo>
                        <a:pt x="80" y="30"/>
                      </a:lnTo>
                      <a:lnTo>
                        <a:pt x="84" y="36"/>
                      </a:lnTo>
                      <a:lnTo>
                        <a:pt x="86" y="42"/>
                      </a:lnTo>
                      <a:lnTo>
                        <a:pt x="86" y="50"/>
                      </a:lnTo>
                      <a:lnTo>
                        <a:pt x="86" y="50"/>
                      </a:lnTo>
                      <a:lnTo>
                        <a:pt x="86" y="56"/>
                      </a:lnTo>
                      <a:lnTo>
                        <a:pt x="84" y="64"/>
                      </a:lnTo>
                      <a:lnTo>
                        <a:pt x="80" y="70"/>
                      </a:lnTo>
                      <a:lnTo>
                        <a:pt x="76" y="74"/>
                      </a:lnTo>
                      <a:lnTo>
                        <a:pt x="70" y="80"/>
                      </a:lnTo>
                      <a:lnTo>
                        <a:pt x="64" y="82"/>
                      </a:lnTo>
                      <a:lnTo>
                        <a:pt x="58" y="84"/>
                      </a:lnTo>
                      <a:lnTo>
                        <a:pt x="50" y="86"/>
                      </a:lnTo>
                      <a:lnTo>
                        <a:pt x="50" y="86"/>
                      </a:lnTo>
                      <a:lnTo>
                        <a:pt x="42" y="84"/>
                      </a:lnTo>
                      <a:lnTo>
                        <a:pt x="36" y="82"/>
                      </a:lnTo>
                      <a:lnTo>
                        <a:pt x="30" y="80"/>
                      </a:lnTo>
                      <a:lnTo>
                        <a:pt x="24" y="74"/>
                      </a:lnTo>
                      <a:lnTo>
                        <a:pt x="20" y="70"/>
                      </a:lnTo>
                      <a:lnTo>
                        <a:pt x="16" y="64"/>
                      </a:lnTo>
                      <a:lnTo>
                        <a:pt x="14" y="56"/>
                      </a:lnTo>
                      <a:lnTo>
                        <a:pt x="14" y="50"/>
                      </a:lnTo>
                      <a:lnTo>
                        <a:pt x="14" y="5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227" name="Freeform 338"/>
                <p:cNvSpPr/>
                <p:nvPr/>
              </p:nvSpPr>
              <p:spPr bwMode="auto">
                <a:xfrm>
                  <a:off x="16878300" y="4791075"/>
                  <a:ext cx="76200" cy="73025"/>
                </a:xfrm>
                <a:custGeom>
                  <a:avLst/>
                  <a:gdLst/>
                  <a:ahLst/>
                  <a:cxnLst>
                    <a:cxn ang="0">
                      <a:pos x="44" y="20"/>
                    </a:cxn>
                    <a:cxn ang="0">
                      <a:pos x="28" y="20"/>
                    </a:cxn>
                    <a:cxn ang="0">
                      <a:pos x="28" y="4"/>
                    </a:cxn>
                    <a:cxn ang="0">
                      <a:pos x="28" y="4"/>
                    </a:cxn>
                    <a:cxn ang="0">
                      <a:pos x="26" y="2"/>
                    </a:cxn>
                    <a:cxn ang="0">
                      <a:pos x="24" y="0"/>
                    </a:cxn>
                    <a:cxn ang="0">
                      <a:pos x="24" y="0"/>
                    </a:cxn>
                    <a:cxn ang="0">
                      <a:pos x="20" y="2"/>
                    </a:cxn>
                    <a:cxn ang="0">
                      <a:pos x="20" y="4"/>
                    </a:cxn>
                    <a:cxn ang="0">
                      <a:pos x="20" y="20"/>
                    </a:cxn>
                    <a:cxn ang="0">
                      <a:pos x="4" y="20"/>
                    </a:cxn>
                    <a:cxn ang="0">
                      <a:pos x="4" y="20"/>
                    </a:cxn>
                    <a:cxn ang="0">
                      <a:pos x="2" y="20"/>
                    </a:cxn>
                    <a:cxn ang="0">
                      <a:pos x="0" y="24"/>
                    </a:cxn>
                    <a:cxn ang="0">
                      <a:pos x="0" y="24"/>
                    </a:cxn>
                    <a:cxn ang="0">
                      <a:pos x="2" y="26"/>
                    </a:cxn>
                    <a:cxn ang="0">
                      <a:pos x="4" y="28"/>
                    </a:cxn>
                    <a:cxn ang="0">
                      <a:pos x="20" y="28"/>
                    </a:cxn>
                    <a:cxn ang="0">
                      <a:pos x="20" y="42"/>
                    </a:cxn>
                    <a:cxn ang="0">
                      <a:pos x="20" y="42"/>
                    </a:cxn>
                    <a:cxn ang="0">
                      <a:pos x="20" y="46"/>
                    </a:cxn>
                    <a:cxn ang="0">
                      <a:pos x="24" y="46"/>
                    </a:cxn>
                    <a:cxn ang="0">
                      <a:pos x="24" y="46"/>
                    </a:cxn>
                    <a:cxn ang="0">
                      <a:pos x="26" y="46"/>
                    </a:cxn>
                    <a:cxn ang="0">
                      <a:pos x="28" y="42"/>
                    </a:cxn>
                    <a:cxn ang="0">
                      <a:pos x="28" y="28"/>
                    </a:cxn>
                    <a:cxn ang="0">
                      <a:pos x="44" y="28"/>
                    </a:cxn>
                    <a:cxn ang="0">
                      <a:pos x="44" y="28"/>
                    </a:cxn>
                    <a:cxn ang="0">
                      <a:pos x="46" y="26"/>
                    </a:cxn>
                    <a:cxn ang="0">
                      <a:pos x="48" y="24"/>
                    </a:cxn>
                    <a:cxn ang="0">
                      <a:pos x="48" y="24"/>
                    </a:cxn>
                    <a:cxn ang="0">
                      <a:pos x="46" y="20"/>
                    </a:cxn>
                    <a:cxn ang="0">
                      <a:pos x="44" y="20"/>
                    </a:cxn>
                    <a:cxn ang="0">
                      <a:pos x="44" y="20"/>
                    </a:cxn>
                  </a:cxnLst>
                  <a:rect l="0" t="0" r="r" b="b"/>
                  <a:pathLst>
                    <a:path w="48" h="46">
                      <a:moveTo>
                        <a:pt x="44" y="20"/>
                      </a:moveTo>
                      <a:lnTo>
                        <a:pt x="28" y="20"/>
                      </a:lnTo>
                      <a:lnTo>
                        <a:pt x="28" y="4"/>
                      </a:lnTo>
                      <a:lnTo>
                        <a:pt x="28" y="4"/>
                      </a:lnTo>
                      <a:lnTo>
                        <a:pt x="26" y="2"/>
                      </a:lnTo>
                      <a:lnTo>
                        <a:pt x="24" y="0"/>
                      </a:lnTo>
                      <a:lnTo>
                        <a:pt x="24" y="0"/>
                      </a:lnTo>
                      <a:lnTo>
                        <a:pt x="20" y="2"/>
                      </a:lnTo>
                      <a:lnTo>
                        <a:pt x="20" y="4"/>
                      </a:lnTo>
                      <a:lnTo>
                        <a:pt x="20" y="20"/>
                      </a:lnTo>
                      <a:lnTo>
                        <a:pt x="4" y="20"/>
                      </a:lnTo>
                      <a:lnTo>
                        <a:pt x="4" y="20"/>
                      </a:lnTo>
                      <a:lnTo>
                        <a:pt x="2" y="20"/>
                      </a:lnTo>
                      <a:lnTo>
                        <a:pt x="0" y="24"/>
                      </a:lnTo>
                      <a:lnTo>
                        <a:pt x="0" y="24"/>
                      </a:lnTo>
                      <a:lnTo>
                        <a:pt x="2" y="26"/>
                      </a:lnTo>
                      <a:lnTo>
                        <a:pt x="4" y="28"/>
                      </a:lnTo>
                      <a:lnTo>
                        <a:pt x="20" y="28"/>
                      </a:lnTo>
                      <a:lnTo>
                        <a:pt x="20" y="42"/>
                      </a:lnTo>
                      <a:lnTo>
                        <a:pt x="20" y="42"/>
                      </a:lnTo>
                      <a:lnTo>
                        <a:pt x="20" y="46"/>
                      </a:lnTo>
                      <a:lnTo>
                        <a:pt x="24" y="46"/>
                      </a:lnTo>
                      <a:lnTo>
                        <a:pt x="24" y="46"/>
                      </a:lnTo>
                      <a:lnTo>
                        <a:pt x="26" y="46"/>
                      </a:lnTo>
                      <a:lnTo>
                        <a:pt x="28" y="42"/>
                      </a:lnTo>
                      <a:lnTo>
                        <a:pt x="28" y="28"/>
                      </a:lnTo>
                      <a:lnTo>
                        <a:pt x="44" y="28"/>
                      </a:lnTo>
                      <a:lnTo>
                        <a:pt x="44" y="28"/>
                      </a:lnTo>
                      <a:lnTo>
                        <a:pt x="46" y="26"/>
                      </a:lnTo>
                      <a:lnTo>
                        <a:pt x="48" y="24"/>
                      </a:lnTo>
                      <a:lnTo>
                        <a:pt x="48" y="24"/>
                      </a:lnTo>
                      <a:lnTo>
                        <a:pt x="46" y="20"/>
                      </a:lnTo>
                      <a:lnTo>
                        <a:pt x="44" y="20"/>
                      </a:lnTo>
                      <a:lnTo>
                        <a:pt x="44" y="2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228" name="Freeform 339"/>
                <p:cNvSpPr>
                  <a:spLocks noEditPoints="1"/>
                </p:cNvSpPr>
                <p:nvPr/>
              </p:nvSpPr>
              <p:spPr bwMode="auto">
                <a:xfrm>
                  <a:off x="16649700" y="4787900"/>
                  <a:ext cx="304800" cy="374650"/>
                </a:xfrm>
                <a:custGeom>
                  <a:avLst/>
                  <a:gdLst/>
                  <a:ahLst/>
                  <a:cxnLst>
                    <a:cxn ang="0">
                      <a:pos x="116" y="104"/>
                    </a:cxn>
                    <a:cxn ang="0">
                      <a:pos x="34" y="92"/>
                    </a:cxn>
                    <a:cxn ang="0">
                      <a:pos x="116" y="64"/>
                    </a:cxn>
                    <a:cxn ang="0">
                      <a:pos x="34" y="76"/>
                    </a:cxn>
                    <a:cxn ang="0">
                      <a:pos x="116" y="64"/>
                    </a:cxn>
                    <a:cxn ang="0">
                      <a:pos x="34" y="36"/>
                    </a:cxn>
                    <a:cxn ang="0">
                      <a:pos x="116" y="46"/>
                    </a:cxn>
                    <a:cxn ang="0">
                      <a:pos x="176" y="86"/>
                    </a:cxn>
                    <a:cxn ang="0">
                      <a:pos x="176" y="146"/>
                    </a:cxn>
                    <a:cxn ang="0">
                      <a:pos x="176" y="214"/>
                    </a:cxn>
                    <a:cxn ang="0">
                      <a:pos x="170" y="220"/>
                    </a:cxn>
                    <a:cxn ang="0">
                      <a:pos x="110" y="148"/>
                    </a:cxn>
                    <a:cxn ang="0">
                      <a:pos x="108" y="140"/>
                    </a:cxn>
                    <a:cxn ang="0">
                      <a:pos x="96" y="128"/>
                    </a:cxn>
                    <a:cxn ang="0">
                      <a:pos x="16" y="126"/>
                    </a:cxn>
                    <a:cxn ang="0">
                      <a:pos x="16" y="22"/>
                    </a:cxn>
                    <a:cxn ang="0">
                      <a:pos x="22" y="16"/>
                    </a:cxn>
                    <a:cxn ang="0">
                      <a:pos x="112" y="0"/>
                    </a:cxn>
                    <a:cxn ang="0">
                      <a:pos x="22" y="0"/>
                    </a:cxn>
                    <a:cxn ang="0">
                      <a:pos x="6" y="6"/>
                    </a:cxn>
                    <a:cxn ang="0">
                      <a:pos x="0" y="22"/>
                    </a:cxn>
                    <a:cxn ang="0">
                      <a:pos x="0" y="126"/>
                    </a:cxn>
                    <a:cxn ang="0">
                      <a:pos x="0" y="126"/>
                    </a:cxn>
                    <a:cxn ang="0">
                      <a:pos x="0" y="126"/>
                    </a:cxn>
                    <a:cxn ang="0">
                      <a:pos x="110" y="236"/>
                    </a:cxn>
                    <a:cxn ang="0">
                      <a:pos x="170" y="236"/>
                    </a:cxn>
                    <a:cxn ang="0">
                      <a:pos x="178" y="234"/>
                    </a:cxn>
                    <a:cxn ang="0">
                      <a:pos x="190" y="222"/>
                    </a:cxn>
                    <a:cxn ang="0">
                      <a:pos x="192" y="146"/>
                    </a:cxn>
                    <a:cxn ang="0">
                      <a:pos x="192" y="86"/>
                    </a:cxn>
                    <a:cxn ang="0">
                      <a:pos x="94" y="206"/>
                    </a:cxn>
                    <a:cxn ang="0">
                      <a:pos x="88" y="142"/>
                    </a:cxn>
                    <a:cxn ang="0">
                      <a:pos x="92" y="144"/>
                    </a:cxn>
                    <a:cxn ang="0">
                      <a:pos x="94" y="206"/>
                    </a:cxn>
                  </a:cxnLst>
                  <a:rect l="0" t="0" r="r" b="b"/>
                  <a:pathLst>
                    <a:path w="192" h="236">
                      <a:moveTo>
                        <a:pt x="34" y="104"/>
                      </a:moveTo>
                      <a:lnTo>
                        <a:pt x="116" y="104"/>
                      </a:lnTo>
                      <a:lnTo>
                        <a:pt x="116" y="92"/>
                      </a:lnTo>
                      <a:lnTo>
                        <a:pt x="34" y="92"/>
                      </a:lnTo>
                      <a:lnTo>
                        <a:pt x="34" y="104"/>
                      </a:lnTo>
                      <a:close/>
                      <a:moveTo>
                        <a:pt x="116" y="64"/>
                      </a:moveTo>
                      <a:lnTo>
                        <a:pt x="34" y="64"/>
                      </a:lnTo>
                      <a:lnTo>
                        <a:pt x="34" y="76"/>
                      </a:lnTo>
                      <a:lnTo>
                        <a:pt x="116" y="76"/>
                      </a:lnTo>
                      <a:lnTo>
                        <a:pt x="116" y="64"/>
                      </a:lnTo>
                      <a:close/>
                      <a:moveTo>
                        <a:pt x="116" y="36"/>
                      </a:moveTo>
                      <a:lnTo>
                        <a:pt x="34" y="36"/>
                      </a:lnTo>
                      <a:lnTo>
                        <a:pt x="34" y="46"/>
                      </a:lnTo>
                      <a:lnTo>
                        <a:pt x="116" y="46"/>
                      </a:lnTo>
                      <a:lnTo>
                        <a:pt x="116" y="36"/>
                      </a:lnTo>
                      <a:close/>
                      <a:moveTo>
                        <a:pt x="176" y="86"/>
                      </a:moveTo>
                      <a:lnTo>
                        <a:pt x="176" y="146"/>
                      </a:lnTo>
                      <a:lnTo>
                        <a:pt x="176" y="146"/>
                      </a:lnTo>
                      <a:lnTo>
                        <a:pt x="176" y="214"/>
                      </a:lnTo>
                      <a:lnTo>
                        <a:pt x="176" y="214"/>
                      </a:lnTo>
                      <a:lnTo>
                        <a:pt x="174" y="218"/>
                      </a:lnTo>
                      <a:lnTo>
                        <a:pt x="170" y="220"/>
                      </a:lnTo>
                      <a:lnTo>
                        <a:pt x="110" y="220"/>
                      </a:lnTo>
                      <a:lnTo>
                        <a:pt x="110" y="148"/>
                      </a:lnTo>
                      <a:lnTo>
                        <a:pt x="110" y="148"/>
                      </a:lnTo>
                      <a:lnTo>
                        <a:pt x="108" y="140"/>
                      </a:lnTo>
                      <a:lnTo>
                        <a:pt x="104" y="132"/>
                      </a:lnTo>
                      <a:lnTo>
                        <a:pt x="96" y="128"/>
                      </a:lnTo>
                      <a:lnTo>
                        <a:pt x="88" y="126"/>
                      </a:lnTo>
                      <a:lnTo>
                        <a:pt x="16" y="126"/>
                      </a:lnTo>
                      <a:lnTo>
                        <a:pt x="16" y="22"/>
                      </a:lnTo>
                      <a:lnTo>
                        <a:pt x="16" y="22"/>
                      </a:lnTo>
                      <a:lnTo>
                        <a:pt x="18" y="18"/>
                      </a:lnTo>
                      <a:lnTo>
                        <a:pt x="22" y="16"/>
                      </a:lnTo>
                      <a:lnTo>
                        <a:pt x="94" y="16"/>
                      </a:lnTo>
                      <a:lnTo>
                        <a:pt x="112" y="0"/>
                      </a:lnTo>
                      <a:lnTo>
                        <a:pt x="22" y="0"/>
                      </a:lnTo>
                      <a:lnTo>
                        <a:pt x="22" y="0"/>
                      </a:lnTo>
                      <a:lnTo>
                        <a:pt x="14" y="2"/>
                      </a:lnTo>
                      <a:lnTo>
                        <a:pt x="6" y="6"/>
                      </a:lnTo>
                      <a:lnTo>
                        <a:pt x="2" y="12"/>
                      </a:lnTo>
                      <a:lnTo>
                        <a:pt x="0" y="22"/>
                      </a:lnTo>
                      <a:lnTo>
                        <a:pt x="0" y="126"/>
                      </a:lnTo>
                      <a:lnTo>
                        <a:pt x="0" y="126"/>
                      </a:lnTo>
                      <a:lnTo>
                        <a:pt x="0" y="126"/>
                      </a:lnTo>
                      <a:lnTo>
                        <a:pt x="0" y="126"/>
                      </a:lnTo>
                      <a:lnTo>
                        <a:pt x="0" y="126"/>
                      </a:lnTo>
                      <a:lnTo>
                        <a:pt x="0" y="126"/>
                      </a:lnTo>
                      <a:lnTo>
                        <a:pt x="110" y="236"/>
                      </a:lnTo>
                      <a:lnTo>
                        <a:pt x="110" y="236"/>
                      </a:lnTo>
                      <a:lnTo>
                        <a:pt x="110" y="236"/>
                      </a:lnTo>
                      <a:lnTo>
                        <a:pt x="170" y="236"/>
                      </a:lnTo>
                      <a:lnTo>
                        <a:pt x="170" y="236"/>
                      </a:lnTo>
                      <a:lnTo>
                        <a:pt x="178" y="234"/>
                      </a:lnTo>
                      <a:lnTo>
                        <a:pt x="186" y="230"/>
                      </a:lnTo>
                      <a:lnTo>
                        <a:pt x="190" y="222"/>
                      </a:lnTo>
                      <a:lnTo>
                        <a:pt x="192" y="214"/>
                      </a:lnTo>
                      <a:lnTo>
                        <a:pt x="192" y="146"/>
                      </a:lnTo>
                      <a:lnTo>
                        <a:pt x="192" y="146"/>
                      </a:lnTo>
                      <a:lnTo>
                        <a:pt x="192" y="86"/>
                      </a:lnTo>
                      <a:lnTo>
                        <a:pt x="176" y="86"/>
                      </a:lnTo>
                      <a:close/>
                      <a:moveTo>
                        <a:pt x="94" y="206"/>
                      </a:moveTo>
                      <a:lnTo>
                        <a:pt x="30" y="142"/>
                      </a:lnTo>
                      <a:lnTo>
                        <a:pt x="88" y="142"/>
                      </a:lnTo>
                      <a:lnTo>
                        <a:pt x="88" y="142"/>
                      </a:lnTo>
                      <a:lnTo>
                        <a:pt x="92" y="144"/>
                      </a:lnTo>
                      <a:lnTo>
                        <a:pt x="94" y="148"/>
                      </a:lnTo>
                      <a:lnTo>
                        <a:pt x="94" y="206"/>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grpSp>
        </p:grpSp>
        <p:grpSp>
          <p:nvGrpSpPr>
            <p:cNvPr id="8" name="组合 228"/>
            <p:cNvGrpSpPr/>
            <p:nvPr/>
          </p:nvGrpSpPr>
          <p:grpSpPr>
            <a:xfrm>
              <a:off x="7033809" y="2485132"/>
              <a:ext cx="362354" cy="336472"/>
              <a:chOff x="5357409" y="3261421"/>
              <a:chExt cx="362354" cy="336472"/>
            </a:xfrm>
          </p:grpSpPr>
          <p:sp>
            <p:nvSpPr>
              <p:cNvPr id="230" name="任意多边形 229"/>
              <p:cNvSpPr/>
              <p:nvPr/>
            </p:nvSpPr>
            <p:spPr bwMode="auto">
              <a:xfrm>
                <a:off x="5360195" y="3298031"/>
                <a:ext cx="259556" cy="290512"/>
              </a:xfrm>
              <a:custGeom>
                <a:avLst/>
                <a:gdLst>
                  <a:gd name="connsiteX0" fmla="*/ 0 w 214313"/>
                  <a:gd name="connsiteY0" fmla="*/ 0 h 300037"/>
                  <a:gd name="connsiteX1" fmla="*/ 214313 w 214313"/>
                  <a:gd name="connsiteY1" fmla="*/ 0 h 300037"/>
                  <a:gd name="connsiteX2" fmla="*/ 214313 w 214313"/>
                  <a:gd name="connsiteY2" fmla="*/ 300037 h 300037"/>
                  <a:gd name="connsiteX3" fmla="*/ 0 w 214313"/>
                  <a:gd name="connsiteY3" fmla="*/ 300037 h 300037"/>
                  <a:gd name="connsiteX4" fmla="*/ 0 w 214313"/>
                  <a:gd name="connsiteY4" fmla="*/ 0 h 300037"/>
                  <a:gd name="connsiteX0-1" fmla="*/ 0 w 214313"/>
                  <a:gd name="connsiteY0-2" fmla="*/ 0 h 300037"/>
                  <a:gd name="connsiteX1-3" fmla="*/ 214313 w 214313"/>
                  <a:gd name="connsiteY1-4" fmla="*/ 0 h 300037"/>
                  <a:gd name="connsiteX2-5" fmla="*/ 214313 w 214313"/>
                  <a:gd name="connsiteY2-6" fmla="*/ 300037 h 300037"/>
                  <a:gd name="connsiteX3-7" fmla="*/ 69057 w 214313"/>
                  <a:gd name="connsiteY3-8" fmla="*/ 242887 h 300037"/>
                  <a:gd name="connsiteX4-9" fmla="*/ 0 w 214313"/>
                  <a:gd name="connsiteY4-10" fmla="*/ 0 h 300037"/>
                  <a:gd name="connsiteX0-11" fmla="*/ 16668 w 230981"/>
                  <a:gd name="connsiteY0-12" fmla="*/ 0 h 300037"/>
                  <a:gd name="connsiteX1-13" fmla="*/ 230981 w 230981"/>
                  <a:gd name="connsiteY1-14" fmla="*/ 0 h 300037"/>
                  <a:gd name="connsiteX2-15" fmla="*/ 230981 w 230981"/>
                  <a:gd name="connsiteY2-16" fmla="*/ 300037 h 300037"/>
                  <a:gd name="connsiteX3-17" fmla="*/ 0 w 230981"/>
                  <a:gd name="connsiteY3-18" fmla="*/ 183356 h 300037"/>
                  <a:gd name="connsiteX4-19" fmla="*/ 16668 w 230981"/>
                  <a:gd name="connsiteY4-20" fmla="*/ 0 h 300037"/>
                  <a:gd name="connsiteX0-21" fmla="*/ 0 w 235744"/>
                  <a:gd name="connsiteY0-22" fmla="*/ 40482 h 300037"/>
                  <a:gd name="connsiteX1-23" fmla="*/ 235744 w 235744"/>
                  <a:gd name="connsiteY1-24" fmla="*/ 0 h 300037"/>
                  <a:gd name="connsiteX2-25" fmla="*/ 235744 w 235744"/>
                  <a:gd name="connsiteY2-26" fmla="*/ 300037 h 300037"/>
                  <a:gd name="connsiteX3-27" fmla="*/ 4763 w 235744"/>
                  <a:gd name="connsiteY3-28" fmla="*/ 183356 h 300037"/>
                  <a:gd name="connsiteX4-29" fmla="*/ 0 w 235744"/>
                  <a:gd name="connsiteY4-30" fmla="*/ 40482 h 300037"/>
                  <a:gd name="connsiteX0-31" fmla="*/ 0 w 240507"/>
                  <a:gd name="connsiteY0-32" fmla="*/ 0 h 259555"/>
                  <a:gd name="connsiteX1-33" fmla="*/ 240507 w 240507"/>
                  <a:gd name="connsiteY1-34" fmla="*/ 11906 h 259555"/>
                  <a:gd name="connsiteX2-35" fmla="*/ 235744 w 240507"/>
                  <a:gd name="connsiteY2-36" fmla="*/ 259555 h 259555"/>
                  <a:gd name="connsiteX3-37" fmla="*/ 4763 w 240507"/>
                  <a:gd name="connsiteY3-38" fmla="*/ 142874 h 259555"/>
                  <a:gd name="connsiteX4-39" fmla="*/ 0 w 240507"/>
                  <a:gd name="connsiteY4-40" fmla="*/ 0 h 259555"/>
                  <a:gd name="connsiteX0-41" fmla="*/ 11906 w 235744"/>
                  <a:gd name="connsiteY0-42" fmla="*/ 0 h 271461"/>
                  <a:gd name="connsiteX1-43" fmla="*/ 235744 w 235744"/>
                  <a:gd name="connsiteY1-44" fmla="*/ 23812 h 271461"/>
                  <a:gd name="connsiteX2-45" fmla="*/ 230981 w 235744"/>
                  <a:gd name="connsiteY2-46" fmla="*/ 271461 h 271461"/>
                  <a:gd name="connsiteX3-47" fmla="*/ 0 w 235744"/>
                  <a:gd name="connsiteY3-48" fmla="*/ 154780 h 271461"/>
                  <a:gd name="connsiteX4-49" fmla="*/ 11906 w 235744"/>
                  <a:gd name="connsiteY4-50" fmla="*/ 0 h 271461"/>
                  <a:gd name="connsiteX0-51" fmla="*/ 11906 w 259556"/>
                  <a:gd name="connsiteY0-52" fmla="*/ 7145 h 278606"/>
                  <a:gd name="connsiteX1-53" fmla="*/ 259556 w 259556"/>
                  <a:gd name="connsiteY1-54" fmla="*/ 0 h 278606"/>
                  <a:gd name="connsiteX2-55" fmla="*/ 230981 w 259556"/>
                  <a:gd name="connsiteY2-56" fmla="*/ 278606 h 278606"/>
                  <a:gd name="connsiteX3-57" fmla="*/ 0 w 259556"/>
                  <a:gd name="connsiteY3-58" fmla="*/ 161925 h 278606"/>
                  <a:gd name="connsiteX4-59" fmla="*/ 11906 w 259556"/>
                  <a:gd name="connsiteY4-60" fmla="*/ 7145 h 278606"/>
                  <a:gd name="connsiteX0-61" fmla="*/ 11906 w 259556"/>
                  <a:gd name="connsiteY0-62" fmla="*/ 7145 h 288132"/>
                  <a:gd name="connsiteX1-63" fmla="*/ 259556 w 259556"/>
                  <a:gd name="connsiteY1-64" fmla="*/ 0 h 288132"/>
                  <a:gd name="connsiteX2-65" fmla="*/ 230981 w 259556"/>
                  <a:gd name="connsiteY2-66" fmla="*/ 278606 h 288132"/>
                  <a:gd name="connsiteX3-67" fmla="*/ 147636 w 259556"/>
                  <a:gd name="connsiteY3-68" fmla="*/ 288132 h 288132"/>
                  <a:gd name="connsiteX4-69" fmla="*/ 0 w 259556"/>
                  <a:gd name="connsiteY4-70" fmla="*/ 161925 h 288132"/>
                  <a:gd name="connsiteX5" fmla="*/ 11906 w 259556"/>
                  <a:gd name="connsiteY5" fmla="*/ 7145 h 288132"/>
                  <a:gd name="connsiteX0-71" fmla="*/ 11906 w 259556"/>
                  <a:gd name="connsiteY0-72" fmla="*/ 7145 h 290512"/>
                  <a:gd name="connsiteX1-73" fmla="*/ 259556 w 259556"/>
                  <a:gd name="connsiteY1-74" fmla="*/ 0 h 290512"/>
                  <a:gd name="connsiteX2-75" fmla="*/ 242887 w 259556"/>
                  <a:gd name="connsiteY2-76" fmla="*/ 290512 h 290512"/>
                  <a:gd name="connsiteX3-77" fmla="*/ 147636 w 259556"/>
                  <a:gd name="connsiteY3-78" fmla="*/ 288132 h 290512"/>
                  <a:gd name="connsiteX4-79" fmla="*/ 0 w 259556"/>
                  <a:gd name="connsiteY4-80" fmla="*/ 161925 h 290512"/>
                  <a:gd name="connsiteX5-81" fmla="*/ 11906 w 259556"/>
                  <a:gd name="connsiteY5-82" fmla="*/ 7145 h 290512"/>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81" y="connsiteY5-82"/>
                  </a:cxn>
                </a:cxnLst>
                <a:rect l="l" t="t" r="r" b="b"/>
                <a:pathLst>
                  <a:path w="259556" h="290512">
                    <a:moveTo>
                      <a:pt x="11906" y="7145"/>
                    </a:moveTo>
                    <a:lnTo>
                      <a:pt x="259556" y="0"/>
                    </a:lnTo>
                    <a:cubicBezTo>
                      <a:pt x="257968" y="82550"/>
                      <a:pt x="244475" y="207962"/>
                      <a:pt x="242887" y="290512"/>
                    </a:cubicBezTo>
                    <a:lnTo>
                      <a:pt x="147636" y="288132"/>
                    </a:lnTo>
                    <a:lnTo>
                      <a:pt x="0" y="161925"/>
                    </a:lnTo>
                    <a:lnTo>
                      <a:pt x="11906" y="7145"/>
                    </a:lnTo>
                    <a:close/>
                  </a:path>
                </a:pathLst>
              </a:custGeom>
              <a:solidFill>
                <a:schemeClr val="bg1"/>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solidFill>
                    <a:prstClr val="black"/>
                  </a:solidFill>
                  <a:latin typeface="Arial" panose="020B0604020202020204" pitchFamily="34" charset="0"/>
                  <a:ea typeface="宋体" panose="02010600030101010101" pitchFamily="2" charset="-122"/>
                </a:endParaRPr>
              </a:p>
            </p:txBody>
          </p:sp>
          <p:grpSp>
            <p:nvGrpSpPr>
              <p:cNvPr id="9" name="组合 309"/>
              <p:cNvGrpSpPr/>
              <p:nvPr/>
            </p:nvGrpSpPr>
            <p:grpSpPr>
              <a:xfrm>
                <a:off x="5357409" y="3261421"/>
                <a:ext cx="362354" cy="336472"/>
                <a:chOff x="16649700" y="4749800"/>
                <a:chExt cx="444500" cy="412750"/>
              </a:xfrm>
              <a:solidFill>
                <a:srgbClr val="C00000"/>
              </a:solidFill>
            </p:grpSpPr>
            <p:sp>
              <p:nvSpPr>
                <p:cNvPr id="232" name="Freeform 336"/>
                <p:cNvSpPr/>
                <p:nvPr/>
              </p:nvSpPr>
              <p:spPr bwMode="auto">
                <a:xfrm>
                  <a:off x="16986250" y="4905375"/>
                  <a:ext cx="107950" cy="107950"/>
                </a:xfrm>
                <a:custGeom>
                  <a:avLst/>
                  <a:gdLst/>
                  <a:ahLst/>
                  <a:cxnLst>
                    <a:cxn ang="0">
                      <a:pos x="20" y="0"/>
                    </a:cxn>
                    <a:cxn ang="0">
                      <a:pos x="64" y="44"/>
                    </a:cxn>
                    <a:cxn ang="0">
                      <a:pos x="64" y="44"/>
                    </a:cxn>
                    <a:cxn ang="0">
                      <a:pos x="68" y="48"/>
                    </a:cxn>
                    <a:cxn ang="0">
                      <a:pos x="68" y="54"/>
                    </a:cxn>
                    <a:cxn ang="0">
                      <a:pos x="68" y="58"/>
                    </a:cxn>
                    <a:cxn ang="0">
                      <a:pos x="64" y="64"/>
                    </a:cxn>
                    <a:cxn ang="0">
                      <a:pos x="64" y="64"/>
                    </a:cxn>
                    <a:cxn ang="0">
                      <a:pos x="60" y="66"/>
                    </a:cxn>
                    <a:cxn ang="0">
                      <a:pos x="54" y="68"/>
                    </a:cxn>
                    <a:cxn ang="0">
                      <a:pos x="50" y="68"/>
                    </a:cxn>
                    <a:cxn ang="0">
                      <a:pos x="44" y="64"/>
                    </a:cxn>
                    <a:cxn ang="0">
                      <a:pos x="0" y="20"/>
                    </a:cxn>
                    <a:cxn ang="0">
                      <a:pos x="20" y="0"/>
                    </a:cxn>
                  </a:cxnLst>
                  <a:rect l="0" t="0" r="r" b="b"/>
                  <a:pathLst>
                    <a:path w="68" h="68">
                      <a:moveTo>
                        <a:pt x="20" y="0"/>
                      </a:moveTo>
                      <a:lnTo>
                        <a:pt x="64" y="44"/>
                      </a:lnTo>
                      <a:lnTo>
                        <a:pt x="64" y="44"/>
                      </a:lnTo>
                      <a:lnTo>
                        <a:pt x="68" y="48"/>
                      </a:lnTo>
                      <a:lnTo>
                        <a:pt x="68" y="54"/>
                      </a:lnTo>
                      <a:lnTo>
                        <a:pt x="68" y="58"/>
                      </a:lnTo>
                      <a:lnTo>
                        <a:pt x="64" y="64"/>
                      </a:lnTo>
                      <a:lnTo>
                        <a:pt x="64" y="64"/>
                      </a:lnTo>
                      <a:lnTo>
                        <a:pt x="60" y="66"/>
                      </a:lnTo>
                      <a:lnTo>
                        <a:pt x="54" y="68"/>
                      </a:lnTo>
                      <a:lnTo>
                        <a:pt x="50" y="68"/>
                      </a:lnTo>
                      <a:lnTo>
                        <a:pt x="44" y="64"/>
                      </a:lnTo>
                      <a:lnTo>
                        <a:pt x="0" y="20"/>
                      </a:lnTo>
                      <a:lnTo>
                        <a:pt x="20"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233" name="Freeform 337"/>
                <p:cNvSpPr>
                  <a:spLocks noEditPoints="1"/>
                </p:cNvSpPr>
                <p:nvPr/>
              </p:nvSpPr>
              <p:spPr bwMode="auto">
                <a:xfrm>
                  <a:off x="16837025" y="4749800"/>
                  <a:ext cx="165100" cy="174625"/>
                </a:xfrm>
                <a:custGeom>
                  <a:avLst/>
                  <a:gdLst/>
                  <a:ahLst/>
                  <a:cxnLst>
                    <a:cxn ang="0">
                      <a:pos x="88" y="82"/>
                    </a:cxn>
                    <a:cxn ang="0">
                      <a:pos x="94" y="76"/>
                    </a:cxn>
                    <a:cxn ang="0">
                      <a:pos x="100" y="58"/>
                    </a:cxn>
                    <a:cxn ang="0">
                      <a:pos x="100" y="50"/>
                    </a:cxn>
                    <a:cxn ang="0">
                      <a:pos x="96" y="30"/>
                    </a:cxn>
                    <a:cxn ang="0">
                      <a:pos x="86" y="14"/>
                    </a:cxn>
                    <a:cxn ang="0">
                      <a:pos x="70" y="4"/>
                    </a:cxn>
                    <a:cxn ang="0">
                      <a:pos x="50" y="0"/>
                    </a:cxn>
                    <a:cxn ang="0">
                      <a:pos x="40" y="0"/>
                    </a:cxn>
                    <a:cxn ang="0">
                      <a:pos x="22" y="8"/>
                    </a:cxn>
                    <a:cxn ang="0">
                      <a:pos x="8" y="22"/>
                    </a:cxn>
                    <a:cxn ang="0">
                      <a:pos x="0" y="40"/>
                    </a:cxn>
                    <a:cxn ang="0">
                      <a:pos x="0" y="50"/>
                    </a:cxn>
                    <a:cxn ang="0">
                      <a:pos x="4" y="70"/>
                    </a:cxn>
                    <a:cxn ang="0">
                      <a:pos x="14" y="86"/>
                    </a:cxn>
                    <a:cxn ang="0">
                      <a:pos x="30" y="96"/>
                    </a:cxn>
                    <a:cxn ang="0">
                      <a:pos x="50" y="100"/>
                    </a:cxn>
                    <a:cxn ang="0">
                      <a:pos x="64" y="98"/>
                    </a:cxn>
                    <a:cxn ang="0">
                      <a:pos x="92" y="110"/>
                    </a:cxn>
                    <a:cxn ang="0">
                      <a:pos x="14" y="50"/>
                    </a:cxn>
                    <a:cxn ang="0">
                      <a:pos x="14" y="42"/>
                    </a:cxn>
                    <a:cxn ang="0">
                      <a:pos x="20" y="30"/>
                    </a:cxn>
                    <a:cxn ang="0">
                      <a:pos x="30" y="20"/>
                    </a:cxn>
                    <a:cxn ang="0">
                      <a:pos x="42" y="14"/>
                    </a:cxn>
                    <a:cxn ang="0">
                      <a:pos x="50" y="14"/>
                    </a:cxn>
                    <a:cxn ang="0">
                      <a:pos x="64" y="16"/>
                    </a:cxn>
                    <a:cxn ang="0">
                      <a:pos x="76" y="24"/>
                    </a:cxn>
                    <a:cxn ang="0">
                      <a:pos x="84" y="36"/>
                    </a:cxn>
                    <a:cxn ang="0">
                      <a:pos x="86" y="50"/>
                    </a:cxn>
                    <a:cxn ang="0">
                      <a:pos x="86" y="56"/>
                    </a:cxn>
                    <a:cxn ang="0">
                      <a:pos x="80" y="70"/>
                    </a:cxn>
                    <a:cxn ang="0">
                      <a:pos x="70" y="80"/>
                    </a:cxn>
                    <a:cxn ang="0">
                      <a:pos x="58" y="84"/>
                    </a:cxn>
                    <a:cxn ang="0">
                      <a:pos x="50" y="86"/>
                    </a:cxn>
                    <a:cxn ang="0">
                      <a:pos x="36" y="82"/>
                    </a:cxn>
                    <a:cxn ang="0">
                      <a:pos x="24" y="74"/>
                    </a:cxn>
                    <a:cxn ang="0">
                      <a:pos x="16" y="64"/>
                    </a:cxn>
                    <a:cxn ang="0">
                      <a:pos x="14" y="50"/>
                    </a:cxn>
                  </a:cxnLst>
                  <a:rect l="0" t="0" r="r" b="b"/>
                  <a:pathLst>
                    <a:path w="104" h="110">
                      <a:moveTo>
                        <a:pt x="104" y="98"/>
                      </a:moveTo>
                      <a:lnTo>
                        <a:pt x="88" y="82"/>
                      </a:lnTo>
                      <a:lnTo>
                        <a:pt x="88" y="82"/>
                      </a:lnTo>
                      <a:lnTo>
                        <a:pt x="94" y="76"/>
                      </a:lnTo>
                      <a:lnTo>
                        <a:pt x="96" y="68"/>
                      </a:lnTo>
                      <a:lnTo>
                        <a:pt x="100" y="58"/>
                      </a:lnTo>
                      <a:lnTo>
                        <a:pt x="100" y="50"/>
                      </a:lnTo>
                      <a:lnTo>
                        <a:pt x="100" y="50"/>
                      </a:lnTo>
                      <a:lnTo>
                        <a:pt x="100" y="40"/>
                      </a:lnTo>
                      <a:lnTo>
                        <a:pt x="96" y="30"/>
                      </a:lnTo>
                      <a:lnTo>
                        <a:pt x="92" y="22"/>
                      </a:lnTo>
                      <a:lnTo>
                        <a:pt x="86" y="14"/>
                      </a:lnTo>
                      <a:lnTo>
                        <a:pt x="78" y="8"/>
                      </a:lnTo>
                      <a:lnTo>
                        <a:pt x="70" y="4"/>
                      </a:lnTo>
                      <a:lnTo>
                        <a:pt x="60" y="0"/>
                      </a:lnTo>
                      <a:lnTo>
                        <a:pt x="50" y="0"/>
                      </a:lnTo>
                      <a:lnTo>
                        <a:pt x="50" y="0"/>
                      </a:lnTo>
                      <a:lnTo>
                        <a:pt x="40" y="0"/>
                      </a:lnTo>
                      <a:lnTo>
                        <a:pt x="30" y="4"/>
                      </a:lnTo>
                      <a:lnTo>
                        <a:pt x="22" y="8"/>
                      </a:lnTo>
                      <a:lnTo>
                        <a:pt x="14" y="14"/>
                      </a:lnTo>
                      <a:lnTo>
                        <a:pt x="8" y="22"/>
                      </a:lnTo>
                      <a:lnTo>
                        <a:pt x="4" y="30"/>
                      </a:lnTo>
                      <a:lnTo>
                        <a:pt x="0" y="40"/>
                      </a:lnTo>
                      <a:lnTo>
                        <a:pt x="0" y="50"/>
                      </a:lnTo>
                      <a:lnTo>
                        <a:pt x="0" y="50"/>
                      </a:lnTo>
                      <a:lnTo>
                        <a:pt x="0" y="60"/>
                      </a:lnTo>
                      <a:lnTo>
                        <a:pt x="4" y="70"/>
                      </a:lnTo>
                      <a:lnTo>
                        <a:pt x="8" y="78"/>
                      </a:lnTo>
                      <a:lnTo>
                        <a:pt x="14" y="86"/>
                      </a:lnTo>
                      <a:lnTo>
                        <a:pt x="22" y="92"/>
                      </a:lnTo>
                      <a:lnTo>
                        <a:pt x="30" y="96"/>
                      </a:lnTo>
                      <a:lnTo>
                        <a:pt x="40" y="98"/>
                      </a:lnTo>
                      <a:lnTo>
                        <a:pt x="50" y="100"/>
                      </a:lnTo>
                      <a:lnTo>
                        <a:pt x="50" y="100"/>
                      </a:lnTo>
                      <a:lnTo>
                        <a:pt x="64" y="98"/>
                      </a:lnTo>
                      <a:lnTo>
                        <a:pt x="76" y="92"/>
                      </a:lnTo>
                      <a:lnTo>
                        <a:pt x="92" y="110"/>
                      </a:lnTo>
                      <a:lnTo>
                        <a:pt x="104" y="98"/>
                      </a:lnTo>
                      <a:close/>
                      <a:moveTo>
                        <a:pt x="14" y="50"/>
                      </a:moveTo>
                      <a:lnTo>
                        <a:pt x="14" y="50"/>
                      </a:lnTo>
                      <a:lnTo>
                        <a:pt x="14" y="42"/>
                      </a:lnTo>
                      <a:lnTo>
                        <a:pt x="16" y="36"/>
                      </a:lnTo>
                      <a:lnTo>
                        <a:pt x="20" y="30"/>
                      </a:lnTo>
                      <a:lnTo>
                        <a:pt x="24" y="24"/>
                      </a:lnTo>
                      <a:lnTo>
                        <a:pt x="30" y="20"/>
                      </a:lnTo>
                      <a:lnTo>
                        <a:pt x="36" y="16"/>
                      </a:lnTo>
                      <a:lnTo>
                        <a:pt x="42" y="14"/>
                      </a:lnTo>
                      <a:lnTo>
                        <a:pt x="50" y="14"/>
                      </a:lnTo>
                      <a:lnTo>
                        <a:pt x="50" y="14"/>
                      </a:lnTo>
                      <a:lnTo>
                        <a:pt x="58" y="14"/>
                      </a:lnTo>
                      <a:lnTo>
                        <a:pt x="64" y="16"/>
                      </a:lnTo>
                      <a:lnTo>
                        <a:pt x="70" y="20"/>
                      </a:lnTo>
                      <a:lnTo>
                        <a:pt x="76" y="24"/>
                      </a:lnTo>
                      <a:lnTo>
                        <a:pt x="80" y="30"/>
                      </a:lnTo>
                      <a:lnTo>
                        <a:pt x="84" y="36"/>
                      </a:lnTo>
                      <a:lnTo>
                        <a:pt x="86" y="42"/>
                      </a:lnTo>
                      <a:lnTo>
                        <a:pt x="86" y="50"/>
                      </a:lnTo>
                      <a:lnTo>
                        <a:pt x="86" y="50"/>
                      </a:lnTo>
                      <a:lnTo>
                        <a:pt x="86" y="56"/>
                      </a:lnTo>
                      <a:lnTo>
                        <a:pt x="84" y="64"/>
                      </a:lnTo>
                      <a:lnTo>
                        <a:pt x="80" y="70"/>
                      </a:lnTo>
                      <a:lnTo>
                        <a:pt x="76" y="74"/>
                      </a:lnTo>
                      <a:lnTo>
                        <a:pt x="70" y="80"/>
                      </a:lnTo>
                      <a:lnTo>
                        <a:pt x="64" y="82"/>
                      </a:lnTo>
                      <a:lnTo>
                        <a:pt x="58" y="84"/>
                      </a:lnTo>
                      <a:lnTo>
                        <a:pt x="50" y="86"/>
                      </a:lnTo>
                      <a:lnTo>
                        <a:pt x="50" y="86"/>
                      </a:lnTo>
                      <a:lnTo>
                        <a:pt x="42" y="84"/>
                      </a:lnTo>
                      <a:lnTo>
                        <a:pt x="36" y="82"/>
                      </a:lnTo>
                      <a:lnTo>
                        <a:pt x="30" y="80"/>
                      </a:lnTo>
                      <a:lnTo>
                        <a:pt x="24" y="74"/>
                      </a:lnTo>
                      <a:lnTo>
                        <a:pt x="20" y="70"/>
                      </a:lnTo>
                      <a:lnTo>
                        <a:pt x="16" y="64"/>
                      </a:lnTo>
                      <a:lnTo>
                        <a:pt x="14" y="56"/>
                      </a:lnTo>
                      <a:lnTo>
                        <a:pt x="14" y="50"/>
                      </a:lnTo>
                      <a:lnTo>
                        <a:pt x="14" y="5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234" name="Freeform 338"/>
                <p:cNvSpPr/>
                <p:nvPr/>
              </p:nvSpPr>
              <p:spPr bwMode="auto">
                <a:xfrm>
                  <a:off x="16878300" y="4791075"/>
                  <a:ext cx="76200" cy="73025"/>
                </a:xfrm>
                <a:custGeom>
                  <a:avLst/>
                  <a:gdLst/>
                  <a:ahLst/>
                  <a:cxnLst>
                    <a:cxn ang="0">
                      <a:pos x="44" y="20"/>
                    </a:cxn>
                    <a:cxn ang="0">
                      <a:pos x="28" y="20"/>
                    </a:cxn>
                    <a:cxn ang="0">
                      <a:pos x="28" y="4"/>
                    </a:cxn>
                    <a:cxn ang="0">
                      <a:pos x="28" y="4"/>
                    </a:cxn>
                    <a:cxn ang="0">
                      <a:pos x="26" y="2"/>
                    </a:cxn>
                    <a:cxn ang="0">
                      <a:pos x="24" y="0"/>
                    </a:cxn>
                    <a:cxn ang="0">
                      <a:pos x="24" y="0"/>
                    </a:cxn>
                    <a:cxn ang="0">
                      <a:pos x="20" y="2"/>
                    </a:cxn>
                    <a:cxn ang="0">
                      <a:pos x="20" y="4"/>
                    </a:cxn>
                    <a:cxn ang="0">
                      <a:pos x="20" y="20"/>
                    </a:cxn>
                    <a:cxn ang="0">
                      <a:pos x="4" y="20"/>
                    </a:cxn>
                    <a:cxn ang="0">
                      <a:pos x="4" y="20"/>
                    </a:cxn>
                    <a:cxn ang="0">
                      <a:pos x="2" y="20"/>
                    </a:cxn>
                    <a:cxn ang="0">
                      <a:pos x="0" y="24"/>
                    </a:cxn>
                    <a:cxn ang="0">
                      <a:pos x="0" y="24"/>
                    </a:cxn>
                    <a:cxn ang="0">
                      <a:pos x="2" y="26"/>
                    </a:cxn>
                    <a:cxn ang="0">
                      <a:pos x="4" y="28"/>
                    </a:cxn>
                    <a:cxn ang="0">
                      <a:pos x="20" y="28"/>
                    </a:cxn>
                    <a:cxn ang="0">
                      <a:pos x="20" y="42"/>
                    </a:cxn>
                    <a:cxn ang="0">
                      <a:pos x="20" y="42"/>
                    </a:cxn>
                    <a:cxn ang="0">
                      <a:pos x="20" y="46"/>
                    </a:cxn>
                    <a:cxn ang="0">
                      <a:pos x="24" y="46"/>
                    </a:cxn>
                    <a:cxn ang="0">
                      <a:pos x="24" y="46"/>
                    </a:cxn>
                    <a:cxn ang="0">
                      <a:pos x="26" y="46"/>
                    </a:cxn>
                    <a:cxn ang="0">
                      <a:pos x="28" y="42"/>
                    </a:cxn>
                    <a:cxn ang="0">
                      <a:pos x="28" y="28"/>
                    </a:cxn>
                    <a:cxn ang="0">
                      <a:pos x="44" y="28"/>
                    </a:cxn>
                    <a:cxn ang="0">
                      <a:pos x="44" y="28"/>
                    </a:cxn>
                    <a:cxn ang="0">
                      <a:pos x="46" y="26"/>
                    </a:cxn>
                    <a:cxn ang="0">
                      <a:pos x="48" y="24"/>
                    </a:cxn>
                    <a:cxn ang="0">
                      <a:pos x="48" y="24"/>
                    </a:cxn>
                    <a:cxn ang="0">
                      <a:pos x="46" y="20"/>
                    </a:cxn>
                    <a:cxn ang="0">
                      <a:pos x="44" y="20"/>
                    </a:cxn>
                    <a:cxn ang="0">
                      <a:pos x="44" y="20"/>
                    </a:cxn>
                  </a:cxnLst>
                  <a:rect l="0" t="0" r="r" b="b"/>
                  <a:pathLst>
                    <a:path w="48" h="46">
                      <a:moveTo>
                        <a:pt x="44" y="20"/>
                      </a:moveTo>
                      <a:lnTo>
                        <a:pt x="28" y="20"/>
                      </a:lnTo>
                      <a:lnTo>
                        <a:pt x="28" y="4"/>
                      </a:lnTo>
                      <a:lnTo>
                        <a:pt x="28" y="4"/>
                      </a:lnTo>
                      <a:lnTo>
                        <a:pt x="26" y="2"/>
                      </a:lnTo>
                      <a:lnTo>
                        <a:pt x="24" y="0"/>
                      </a:lnTo>
                      <a:lnTo>
                        <a:pt x="24" y="0"/>
                      </a:lnTo>
                      <a:lnTo>
                        <a:pt x="20" y="2"/>
                      </a:lnTo>
                      <a:lnTo>
                        <a:pt x="20" y="4"/>
                      </a:lnTo>
                      <a:lnTo>
                        <a:pt x="20" y="20"/>
                      </a:lnTo>
                      <a:lnTo>
                        <a:pt x="4" y="20"/>
                      </a:lnTo>
                      <a:lnTo>
                        <a:pt x="4" y="20"/>
                      </a:lnTo>
                      <a:lnTo>
                        <a:pt x="2" y="20"/>
                      </a:lnTo>
                      <a:lnTo>
                        <a:pt x="0" y="24"/>
                      </a:lnTo>
                      <a:lnTo>
                        <a:pt x="0" y="24"/>
                      </a:lnTo>
                      <a:lnTo>
                        <a:pt x="2" y="26"/>
                      </a:lnTo>
                      <a:lnTo>
                        <a:pt x="4" y="28"/>
                      </a:lnTo>
                      <a:lnTo>
                        <a:pt x="20" y="28"/>
                      </a:lnTo>
                      <a:lnTo>
                        <a:pt x="20" y="42"/>
                      </a:lnTo>
                      <a:lnTo>
                        <a:pt x="20" y="42"/>
                      </a:lnTo>
                      <a:lnTo>
                        <a:pt x="20" y="46"/>
                      </a:lnTo>
                      <a:lnTo>
                        <a:pt x="24" y="46"/>
                      </a:lnTo>
                      <a:lnTo>
                        <a:pt x="24" y="46"/>
                      </a:lnTo>
                      <a:lnTo>
                        <a:pt x="26" y="46"/>
                      </a:lnTo>
                      <a:lnTo>
                        <a:pt x="28" y="42"/>
                      </a:lnTo>
                      <a:lnTo>
                        <a:pt x="28" y="28"/>
                      </a:lnTo>
                      <a:lnTo>
                        <a:pt x="44" y="28"/>
                      </a:lnTo>
                      <a:lnTo>
                        <a:pt x="44" y="28"/>
                      </a:lnTo>
                      <a:lnTo>
                        <a:pt x="46" y="26"/>
                      </a:lnTo>
                      <a:lnTo>
                        <a:pt x="48" y="24"/>
                      </a:lnTo>
                      <a:lnTo>
                        <a:pt x="48" y="24"/>
                      </a:lnTo>
                      <a:lnTo>
                        <a:pt x="46" y="20"/>
                      </a:lnTo>
                      <a:lnTo>
                        <a:pt x="44" y="20"/>
                      </a:lnTo>
                      <a:lnTo>
                        <a:pt x="44" y="2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sp>
              <p:nvSpPr>
                <p:cNvPr id="235" name="Freeform 339"/>
                <p:cNvSpPr>
                  <a:spLocks noEditPoints="1"/>
                </p:cNvSpPr>
                <p:nvPr/>
              </p:nvSpPr>
              <p:spPr bwMode="auto">
                <a:xfrm>
                  <a:off x="16649700" y="4787900"/>
                  <a:ext cx="304800" cy="374650"/>
                </a:xfrm>
                <a:custGeom>
                  <a:avLst/>
                  <a:gdLst/>
                  <a:ahLst/>
                  <a:cxnLst>
                    <a:cxn ang="0">
                      <a:pos x="116" y="104"/>
                    </a:cxn>
                    <a:cxn ang="0">
                      <a:pos x="34" y="92"/>
                    </a:cxn>
                    <a:cxn ang="0">
                      <a:pos x="116" y="64"/>
                    </a:cxn>
                    <a:cxn ang="0">
                      <a:pos x="34" y="76"/>
                    </a:cxn>
                    <a:cxn ang="0">
                      <a:pos x="116" y="64"/>
                    </a:cxn>
                    <a:cxn ang="0">
                      <a:pos x="34" y="36"/>
                    </a:cxn>
                    <a:cxn ang="0">
                      <a:pos x="116" y="46"/>
                    </a:cxn>
                    <a:cxn ang="0">
                      <a:pos x="176" y="86"/>
                    </a:cxn>
                    <a:cxn ang="0">
                      <a:pos x="176" y="146"/>
                    </a:cxn>
                    <a:cxn ang="0">
                      <a:pos x="176" y="214"/>
                    </a:cxn>
                    <a:cxn ang="0">
                      <a:pos x="170" y="220"/>
                    </a:cxn>
                    <a:cxn ang="0">
                      <a:pos x="110" y="148"/>
                    </a:cxn>
                    <a:cxn ang="0">
                      <a:pos x="108" y="140"/>
                    </a:cxn>
                    <a:cxn ang="0">
                      <a:pos x="96" y="128"/>
                    </a:cxn>
                    <a:cxn ang="0">
                      <a:pos x="16" y="126"/>
                    </a:cxn>
                    <a:cxn ang="0">
                      <a:pos x="16" y="22"/>
                    </a:cxn>
                    <a:cxn ang="0">
                      <a:pos x="22" y="16"/>
                    </a:cxn>
                    <a:cxn ang="0">
                      <a:pos x="112" y="0"/>
                    </a:cxn>
                    <a:cxn ang="0">
                      <a:pos x="22" y="0"/>
                    </a:cxn>
                    <a:cxn ang="0">
                      <a:pos x="6" y="6"/>
                    </a:cxn>
                    <a:cxn ang="0">
                      <a:pos x="0" y="22"/>
                    </a:cxn>
                    <a:cxn ang="0">
                      <a:pos x="0" y="126"/>
                    </a:cxn>
                    <a:cxn ang="0">
                      <a:pos x="0" y="126"/>
                    </a:cxn>
                    <a:cxn ang="0">
                      <a:pos x="0" y="126"/>
                    </a:cxn>
                    <a:cxn ang="0">
                      <a:pos x="110" y="236"/>
                    </a:cxn>
                    <a:cxn ang="0">
                      <a:pos x="170" y="236"/>
                    </a:cxn>
                    <a:cxn ang="0">
                      <a:pos x="178" y="234"/>
                    </a:cxn>
                    <a:cxn ang="0">
                      <a:pos x="190" y="222"/>
                    </a:cxn>
                    <a:cxn ang="0">
                      <a:pos x="192" y="146"/>
                    </a:cxn>
                    <a:cxn ang="0">
                      <a:pos x="192" y="86"/>
                    </a:cxn>
                    <a:cxn ang="0">
                      <a:pos x="94" y="206"/>
                    </a:cxn>
                    <a:cxn ang="0">
                      <a:pos x="88" y="142"/>
                    </a:cxn>
                    <a:cxn ang="0">
                      <a:pos x="92" y="144"/>
                    </a:cxn>
                    <a:cxn ang="0">
                      <a:pos x="94" y="206"/>
                    </a:cxn>
                  </a:cxnLst>
                  <a:rect l="0" t="0" r="r" b="b"/>
                  <a:pathLst>
                    <a:path w="192" h="236">
                      <a:moveTo>
                        <a:pt x="34" y="104"/>
                      </a:moveTo>
                      <a:lnTo>
                        <a:pt x="116" y="104"/>
                      </a:lnTo>
                      <a:lnTo>
                        <a:pt x="116" y="92"/>
                      </a:lnTo>
                      <a:lnTo>
                        <a:pt x="34" y="92"/>
                      </a:lnTo>
                      <a:lnTo>
                        <a:pt x="34" y="104"/>
                      </a:lnTo>
                      <a:close/>
                      <a:moveTo>
                        <a:pt x="116" y="64"/>
                      </a:moveTo>
                      <a:lnTo>
                        <a:pt x="34" y="64"/>
                      </a:lnTo>
                      <a:lnTo>
                        <a:pt x="34" y="76"/>
                      </a:lnTo>
                      <a:lnTo>
                        <a:pt x="116" y="76"/>
                      </a:lnTo>
                      <a:lnTo>
                        <a:pt x="116" y="64"/>
                      </a:lnTo>
                      <a:close/>
                      <a:moveTo>
                        <a:pt x="116" y="36"/>
                      </a:moveTo>
                      <a:lnTo>
                        <a:pt x="34" y="36"/>
                      </a:lnTo>
                      <a:lnTo>
                        <a:pt x="34" y="46"/>
                      </a:lnTo>
                      <a:lnTo>
                        <a:pt x="116" y="46"/>
                      </a:lnTo>
                      <a:lnTo>
                        <a:pt x="116" y="36"/>
                      </a:lnTo>
                      <a:close/>
                      <a:moveTo>
                        <a:pt x="176" y="86"/>
                      </a:moveTo>
                      <a:lnTo>
                        <a:pt x="176" y="146"/>
                      </a:lnTo>
                      <a:lnTo>
                        <a:pt x="176" y="146"/>
                      </a:lnTo>
                      <a:lnTo>
                        <a:pt x="176" y="214"/>
                      </a:lnTo>
                      <a:lnTo>
                        <a:pt x="176" y="214"/>
                      </a:lnTo>
                      <a:lnTo>
                        <a:pt x="174" y="218"/>
                      </a:lnTo>
                      <a:lnTo>
                        <a:pt x="170" y="220"/>
                      </a:lnTo>
                      <a:lnTo>
                        <a:pt x="110" y="220"/>
                      </a:lnTo>
                      <a:lnTo>
                        <a:pt x="110" y="148"/>
                      </a:lnTo>
                      <a:lnTo>
                        <a:pt x="110" y="148"/>
                      </a:lnTo>
                      <a:lnTo>
                        <a:pt x="108" y="140"/>
                      </a:lnTo>
                      <a:lnTo>
                        <a:pt x="104" y="132"/>
                      </a:lnTo>
                      <a:lnTo>
                        <a:pt x="96" y="128"/>
                      </a:lnTo>
                      <a:lnTo>
                        <a:pt x="88" y="126"/>
                      </a:lnTo>
                      <a:lnTo>
                        <a:pt x="16" y="126"/>
                      </a:lnTo>
                      <a:lnTo>
                        <a:pt x="16" y="22"/>
                      </a:lnTo>
                      <a:lnTo>
                        <a:pt x="16" y="22"/>
                      </a:lnTo>
                      <a:lnTo>
                        <a:pt x="18" y="18"/>
                      </a:lnTo>
                      <a:lnTo>
                        <a:pt x="22" y="16"/>
                      </a:lnTo>
                      <a:lnTo>
                        <a:pt x="94" y="16"/>
                      </a:lnTo>
                      <a:lnTo>
                        <a:pt x="112" y="0"/>
                      </a:lnTo>
                      <a:lnTo>
                        <a:pt x="22" y="0"/>
                      </a:lnTo>
                      <a:lnTo>
                        <a:pt x="22" y="0"/>
                      </a:lnTo>
                      <a:lnTo>
                        <a:pt x="14" y="2"/>
                      </a:lnTo>
                      <a:lnTo>
                        <a:pt x="6" y="6"/>
                      </a:lnTo>
                      <a:lnTo>
                        <a:pt x="2" y="12"/>
                      </a:lnTo>
                      <a:lnTo>
                        <a:pt x="0" y="22"/>
                      </a:lnTo>
                      <a:lnTo>
                        <a:pt x="0" y="126"/>
                      </a:lnTo>
                      <a:lnTo>
                        <a:pt x="0" y="126"/>
                      </a:lnTo>
                      <a:lnTo>
                        <a:pt x="0" y="126"/>
                      </a:lnTo>
                      <a:lnTo>
                        <a:pt x="0" y="126"/>
                      </a:lnTo>
                      <a:lnTo>
                        <a:pt x="0" y="126"/>
                      </a:lnTo>
                      <a:lnTo>
                        <a:pt x="0" y="126"/>
                      </a:lnTo>
                      <a:lnTo>
                        <a:pt x="110" y="236"/>
                      </a:lnTo>
                      <a:lnTo>
                        <a:pt x="110" y="236"/>
                      </a:lnTo>
                      <a:lnTo>
                        <a:pt x="110" y="236"/>
                      </a:lnTo>
                      <a:lnTo>
                        <a:pt x="170" y="236"/>
                      </a:lnTo>
                      <a:lnTo>
                        <a:pt x="170" y="236"/>
                      </a:lnTo>
                      <a:lnTo>
                        <a:pt x="178" y="234"/>
                      </a:lnTo>
                      <a:lnTo>
                        <a:pt x="186" y="230"/>
                      </a:lnTo>
                      <a:lnTo>
                        <a:pt x="190" y="222"/>
                      </a:lnTo>
                      <a:lnTo>
                        <a:pt x="192" y="214"/>
                      </a:lnTo>
                      <a:lnTo>
                        <a:pt x="192" y="146"/>
                      </a:lnTo>
                      <a:lnTo>
                        <a:pt x="192" y="146"/>
                      </a:lnTo>
                      <a:lnTo>
                        <a:pt x="192" y="86"/>
                      </a:lnTo>
                      <a:lnTo>
                        <a:pt x="176" y="86"/>
                      </a:lnTo>
                      <a:close/>
                      <a:moveTo>
                        <a:pt x="94" y="206"/>
                      </a:moveTo>
                      <a:lnTo>
                        <a:pt x="30" y="142"/>
                      </a:lnTo>
                      <a:lnTo>
                        <a:pt x="88" y="142"/>
                      </a:lnTo>
                      <a:lnTo>
                        <a:pt x="88" y="142"/>
                      </a:lnTo>
                      <a:lnTo>
                        <a:pt x="92" y="144"/>
                      </a:lnTo>
                      <a:lnTo>
                        <a:pt x="94" y="148"/>
                      </a:lnTo>
                      <a:lnTo>
                        <a:pt x="94" y="206"/>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endParaRPr>
                </a:p>
              </p:txBody>
            </p:sp>
          </p:grpSp>
        </p:grpSp>
        <p:cxnSp>
          <p:nvCxnSpPr>
            <p:cNvPr id="236" name="直接连接符 235"/>
            <p:cNvCxnSpPr>
              <a:stCxn id="176" idx="2"/>
              <a:endCxn id="110" idx="3"/>
            </p:cNvCxnSpPr>
            <p:nvPr/>
          </p:nvCxnSpPr>
          <p:spPr bwMode="auto">
            <a:xfrm flipH="1">
              <a:off x="5098560" y="2816698"/>
              <a:ext cx="991445" cy="587710"/>
            </a:xfrm>
            <a:prstGeom prst="line">
              <a:avLst/>
            </a:prstGeom>
            <a:noFill/>
            <a:ln w="19050">
              <a:solidFill>
                <a:schemeClr val="tx1"/>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9" name="直接连接符 238"/>
            <p:cNvCxnSpPr>
              <a:stCxn id="176" idx="2"/>
              <a:endCxn id="109" idx="2"/>
            </p:cNvCxnSpPr>
            <p:nvPr/>
          </p:nvCxnSpPr>
          <p:spPr bwMode="auto">
            <a:xfrm flipH="1" flipV="1">
              <a:off x="5436265" y="2491716"/>
              <a:ext cx="653740" cy="324982"/>
            </a:xfrm>
            <a:prstGeom prst="line">
              <a:avLst/>
            </a:prstGeom>
            <a:noFill/>
            <a:ln w="19050">
              <a:solidFill>
                <a:schemeClr val="tx1"/>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2" name="TextBox 241"/>
            <p:cNvSpPr txBox="1"/>
            <p:nvPr/>
          </p:nvSpPr>
          <p:spPr>
            <a:xfrm>
              <a:off x="5325935" y="2662668"/>
              <a:ext cx="652590" cy="246221"/>
            </a:xfrm>
            <a:prstGeom prst="rect">
              <a:avLst/>
            </a:prstGeom>
            <a:noFill/>
          </p:spPr>
          <p:txBody>
            <a:bodyPr wrap="square" rtlCol="0">
              <a:spAutoFit/>
            </a:bodyPr>
            <a:lstStyle/>
            <a:p>
              <a:pPr fontAlgn="auto">
                <a:spcBef>
                  <a:spcPts val="0"/>
                </a:spcBef>
                <a:spcAft>
                  <a:spcPts val="0"/>
                </a:spcAft>
                <a:defRPr/>
              </a:pPr>
              <a:r>
                <a:rPr lang="en-US" altLang="zh-CN" sz="1000" b="1" kern="0" dirty="0" smtClean="0">
                  <a:solidFill>
                    <a:sysClr val="windowText" lastClr="000000"/>
                  </a:solidFill>
                </a:rPr>
                <a:t>GRE</a:t>
              </a:r>
              <a:r>
                <a:rPr lang="zh-CN" altLang="en-US" sz="1000" b="1" kern="0" dirty="0" smtClean="0">
                  <a:solidFill>
                    <a:sysClr val="windowText" lastClr="000000"/>
                  </a:solidFill>
                </a:rPr>
                <a:t>隧道</a:t>
              </a:r>
              <a:endParaRPr lang="zh-CN" altLang="en-US" sz="1000" b="1" kern="0" dirty="0">
                <a:solidFill>
                  <a:sysClr val="windowText" lastClr="000000"/>
                </a:solidFill>
              </a:endParaRPr>
            </a:p>
          </p:txBody>
        </p:sp>
      </p:grpSp>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99">
                                            <p:txEl>
                                              <p:pRg st="0" end="0"/>
                                            </p:txEl>
                                          </p:spTgt>
                                        </p:tgtEl>
                                        <p:attrNameLst>
                                          <p:attrName>style.visibility</p:attrName>
                                        </p:attrNameLst>
                                      </p:cBhvr>
                                      <p:to>
                                        <p:strVal val="visible"/>
                                      </p:to>
                                    </p:set>
                                    <p:animEffect transition="in" filter="blinds(horizontal)">
                                      <p:cBhvr>
                                        <p:cTn id="7" dur="500"/>
                                        <p:tgtEl>
                                          <p:spTgt spid="199">
                                            <p:txEl>
                                              <p:pRg st="0" end="0"/>
                                            </p:txEl>
                                          </p:spTgt>
                                        </p:tgtEl>
                                      </p:cBhvr>
                                    </p:animEffect>
                                  </p:childTnLst>
                                </p:cTn>
                              </p:par>
                              <p:par>
                                <p:cTn id="8" presetID="3" presetClass="entr" presetSubtype="10" fill="hold" nodeType="withEffect">
                                  <p:stCondLst>
                                    <p:cond delay="0"/>
                                  </p:stCondLst>
                                  <p:childTnLst>
                                    <p:set>
                                      <p:cBhvr>
                                        <p:cTn id="9" dur="1" fill="hold">
                                          <p:stCondLst>
                                            <p:cond delay="0"/>
                                          </p:stCondLst>
                                        </p:cTn>
                                        <p:tgtEl>
                                          <p:spTgt spid="199">
                                            <p:txEl>
                                              <p:pRg st="1" end="1"/>
                                            </p:txEl>
                                          </p:spTgt>
                                        </p:tgtEl>
                                        <p:attrNameLst>
                                          <p:attrName>style.visibility</p:attrName>
                                        </p:attrNameLst>
                                      </p:cBhvr>
                                      <p:to>
                                        <p:strVal val="visible"/>
                                      </p:to>
                                    </p:set>
                                    <p:animEffect transition="in" filter="blinds(horizontal)">
                                      <p:cBhvr>
                                        <p:cTn id="10" dur="500"/>
                                        <p:tgtEl>
                                          <p:spTgt spid="199">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nodeType="clickEffect">
                                  <p:stCondLst>
                                    <p:cond delay="0"/>
                                  </p:stCondLst>
                                  <p:childTnLst>
                                    <p:set>
                                      <p:cBhvr>
                                        <p:cTn id="14" dur="1" fill="hold">
                                          <p:stCondLst>
                                            <p:cond delay="0"/>
                                          </p:stCondLst>
                                        </p:cTn>
                                        <p:tgtEl>
                                          <p:spTgt spid="199">
                                            <p:txEl>
                                              <p:pRg st="2" end="2"/>
                                            </p:txEl>
                                          </p:spTgt>
                                        </p:tgtEl>
                                        <p:attrNameLst>
                                          <p:attrName>style.visibility</p:attrName>
                                        </p:attrNameLst>
                                      </p:cBhvr>
                                      <p:to>
                                        <p:strVal val="visible"/>
                                      </p:to>
                                    </p:set>
                                    <p:animEffect transition="in" filter="blinds(horizontal)">
                                      <p:cBhvr>
                                        <p:cTn id="15" dur="500"/>
                                        <p:tgtEl>
                                          <p:spTgt spid="199">
                                            <p:txEl>
                                              <p:pRg st="2" end="2"/>
                                            </p:txEl>
                                          </p:spTgt>
                                        </p:tgtEl>
                                      </p:cBhvr>
                                    </p:animEffect>
                                  </p:childTnLst>
                                </p:cTn>
                              </p:par>
                              <p:par>
                                <p:cTn id="16" presetID="3" presetClass="entr" presetSubtype="10" fill="hold" nodeType="withEffect">
                                  <p:stCondLst>
                                    <p:cond delay="0"/>
                                  </p:stCondLst>
                                  <p:childTnLst>
                                    <p:set>
                                      <p:cBhvr>
                                        <p:cTn id="17" dur="1" fill="hold">
                                          <p:stCondLst>
                                            <p:cond delay="0"/>
                                          </p:stCondLst>
                                        </p:cTn>
                                        <p:tgtEl>
                                          <p:spTgt spid="199">
                                            <p:txEl>
                                              <p:pRg st="3" end="3"/>
                                            </p:txEl>
                                          </p:spTgt>
                                        </p:tgtEl>
                                        <p:attrNameLst>
                                          <p:attrName>style.visibility</p:attrName>
                                        </p:attrNameLst>
                                      </p:cBhvr>
                                      <p:to>
                                        <p:strVal val="visible"/>
                                      </p:to>
                                    </p:set>
                                    <p:animEffect transition="in" filter="blinds(horizontal)">
                                      <p:cBhvr>
                                        <p:cTn id="18" dur="500"/>
                                        <p:tgtEl>
                                          <p:spTgt spid="199">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3" presetClass="entr" presetSubtype="10" fill="hold" nodeType="clickEffect">
                                  <p:stCondLst>
                                    <p:cond delay="0"/>
                                  </p:stCondLst>
                                  <p:childTnLst>
                                    <p:set>
                                      <p:cBhvr>
                                        <p:cTn id="22" dur="1" fill="hold">
                                          <p:stCondLst>
                                            <p:cond delay="0"/>
                                          </p:stCondLst>
                                        </p:cTn>
                                        <p:tgtEl>
                                          <p:spTgt spid="199">
                                            <p:txEl>
                                              <p:pRg st="4" end="4"/>
                                            </p:txEl>
                                          </p:spTgt>
                                        </p:tgtEl>
                                        <p:attrNameLst>
                                          <p:attrName>style.visibility</p:attrName>
                                        </p:attrNameLst>
                                      </p:cBhvr>
                                      <p:to>
                                        <p:strVal val="visible"/>
                                      </p:to>
                                    </p:set>
                                    <p:animEffect transition="in" filter="blinds(horizontal)">
                                      <p:cBhvr>
                                        <p:cTn id="23" dur="500"/>
                                        <p:tgtEl>
                                          <p:spTgt spid="199">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nodeType="clickEffect">
                                  <p:stCondLst>
                                    <p:cond delay="0"/>
                                  </p:stCondLst>
                                  <p:childTnLst>
                                    <p:set>
                                      <p:cBhvr>
                                        <p:cTn id="27" dur="1" fill="hold">
                                          <p:stCondLst>
                                            <p:cond delay="0"/>
                                          </p:stCondLst>
                                        </p:cTn>
                                        <p:tgtEl>
                                          <p:spTgt spid="199">
                                            <p:txEl>
                                              <p:pRg st="5" end="5"/>
                                            </p:txEl>
                                          </p:spTgt>
                                        </p:tgtEl>
                                        <p:attrNameLst>
                                          <p:attrName>style.visibility</p:attrName>
                                        </p:attrNameLst>
                                      </p:cBhvr>
                                      <p:to>
                                        <p:strVal val="visible"/>
                                      </p:to>
                                    </p:set>
                                    <p:animEffect transition="in" filter="blinds(horizontal)">
                                      <p:cBhvr>
                                        <p:cTn id="28" dur="500"/>
                                        <p:tgtEl>
                                          <p:spTgt spid="199">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1"/>
          <p:cNvSpPr>
            <a:spLocks noGrp="1"/>
          </p:cNvSpPr>
          <p:nvPr>
            <p:ph type="title"/>
          </p:nvPr>
        </p:nvSpPr>
        <p:spPr>
          <a:xfrm>
            <a:off x="427038" y="229650"/>
            <a:ext cx="8365056" cy="559338"/>
          </a:xfrm>
        </p:spPr>
        <p:txBody>
          <a:bodyPr/>
          <a:lstStyle/>
          <a:p>
            <a:r>
              <a:rPr lang="zh-CN" altLang="en-US" dirty="0" smtClean="0">
                <a:latin typeface="微软雅黑" panose="020B0503020204020204" pitchFamily="34" charset="-122"/>
                <a:ea typeface="微软雅黑" panose="020B0503020204020204" pitchFamily="34" charset="-122"/>
              </a:rPr>
              <a:t>平滑演进：业务随行基础阶段</a:t>
            </a:r>
            <a:r>
              <a:rPr lang="en-US" altLang="zh-CN" dirty="0" smtClean="0">
                <a:latin typeface="微软雅黑" panose="020B0503020204020204" pitchFamily="34" charset="-122"/>
                <a:ea typeface="微软雅黑" panose="020B0503020204020204" pitchFamily="34" charset="-122"/>
                <a:sym typeface="Wingdings" panose="05000000000000000000" pitchFamily="2" charset="2"/>
              </a:rPr>
              <a:t></a:t>
            </a:r>
            <a:r>
              <a:rPr lang="zh-CN" altLang="en-US" dirty="0" smtClean="0">
                <a:latin typeface="微软雅黑" panose="020B0503020204020204" pitchFamily="34" charset="-122"/>
                <a:ea typeface="微软雅黑" panose="020B0503020204020204" pitchFamily="34" charset="-122"/>
                <a:sym typeface="Wingdings" panose="05000000000000000000" pitchFamily="2" charset="2"/>
              </a:rPr>
              <a:t>标准阶段</a:t>
            </a:r>
            <a:endParaRPr lang="zh-CN" altLang="en-US" dirty="0">
              <a:latin typeface="微软雅黑" panose="020B0503020204020204" pitchFamily="34" charset="-122"/>
              <a:ea typeface="微软雅黑" panose="020B0503020204020204" pitchFamily="34" charset="-122"/>
            </a:endParaRPr>
          </a:p>
        </p:txBody>
      </p:sp>
      <p:grpSp>
        <p:nvGrpSpPr>
          <p:cNvPr id="2" name="组合 86"/>
          <p:cNvGrpSpPr/>
          <p:nvPr/>
        </p:nvGrpSpPr>
        <p:grpSpPr>
          <a:xfrm>
            <a:off x="410201" y="788988"/>
            <a:ext cx="4854811" cy="3985240"/>
            <a:chOff x="3419874" y="620689"/>
            <a:chExt cx="6067212" cy="4980485"/>
          </a:xfrm>
        </p:grpSpPr>
        <p:sp>
          <p:nvSpPr>
            <p:cNvPr id="5" name="圆角矩形 4"/>
            <p:cNvSpPr/>
            <p:nvPr/>
          </p:nvSpPr>
          <p:spPr bwMode="auto">
            <a:xfrm>
              <a:off x="6660236" y="2647949"/>
              <a:ext cx="1224137" cy="2304260"/>
            </a:xfrm>
            <a:prstGeom prst="roundRect">
              <a:avLst>
                <a:gd name="adj" fmla="val 536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smtClean="0">
                <a:solidFill>
                  <a:sysClr val="windowText" lastClr="000000"/>
                </a:solidFill>
                <a:latin typeface="Arial" panose="020B0604020202020204" pitchFamily="34" charset="0"/>
                <a:ea typeface="宋体" panose="02010600030101010101" pitchFamily="2" charset="-122"/>
              </a:endParaRPr>
            </a:p>
          </p:txBody>
        </p:sp>
        <p:sp>
          <p:nvSpPr>
            <p:cNvPr id="4" name="圆角矩形 3"/>
            <p:cNvSpPr/>
            <p:nvPr/>
          </p:nvSpPr>
          <p:spPr bwMode="auto">
            <a:xfrm>
              <a:off x="7956382" y="2647949"/>
              <a:ext cx="1440161" cy="2304260"/>
            </a:xfrm>
            <a:prstGeom prst="roundRect">
              <a:avLst>
                <a:gd name="adj" fmla="val 536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smtClean="0">
                <a:solidFill>
                  <a:sysClr val="windowText" lastClr="000000"/>
                </a:solidFill>
                <a:latin typeface="Arial" panose="020B0604020202020204" pitchFamily="34" charset="0"/>
                <a:ea typeface="宋体" panose="02010600030101010101" pitchFamily="2" charset="-122"/>
              </a:endParaRPr>
            </a:p>
          </p:txBody>
        </p:sp>
        <p:sp>
          <p:nvSpPr>
            <p:cNvPr id="6" name="圆角矩形 5"/>
            <p:cNvSpPr/>
            <p:nvPr/>
          </p:nvSpPr>
          <p:spPr bwMode="auto">
            <a:xfrm>
              <a:off x="7954764" y="631722"/>
              <a:ext cx="1472545" cy="1944219"/>
            </a:xfrm>
            <a:prstGeom prst="roundRect">
              <a:avLst>
                <a:gd name="adj" fmla="val 536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smtClean="0">
                <a:solidFill>
                  <a:sysClr val="windowText" lastClr="000000"/>
                </a:solidFill>
                <a:latin typeface="Arial" panose="020B0604020202020204" pitchFamily="34" charset="0"/>
                <a:ea typeface="宋体" panose="02010600030101010101" pitchFamily="2" charset="-122"/>
              </a:endParaRPr>
            </a:p>
          </p:txBody>
        </p:sp>
        <p:cxnSp>
          <p:nvCxnSpPr>
            <p:cNvPr id="7" name="直接连接符 6"/>
            <p:cNvCxnSpPr>
              <a:stCxn id="12" idx="0"/>
              <a:endCxn id="35" idx="2"/>
            </p:cNvCxnSpPr>
            <p:nvPr/>
          </p:nvCxnSpPr>
          <p:spPr>
            <a:xfrm flipV="1">
              <a:off x="8424731" y="1500582"/>
              <a:ext cx="630882" cy="12236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8363887" y="635441"/>
              <a:ext cx="1104664" cy="307710"/>
            </a:xfrm>
            <a:prstGeom prst="rect">
              <a:avLst/>
            </a:prstGeom>
            <a:noFill/>
          </p:spPr>
          <p:txBody>
            <a:bodyPr wrap="square" rtlCol="0">
              <a:spAutoFit/>
            </a:bodyPr>
            <a:lstStyle/>
            <a:p>
              <a:pPr algn="ctr"/>
              <a:r>
                <a:rPr lang="zh-CN" altLang="en-US" sz="1000" b="1" dirty="0" smtClean="0">
                  <a:solidFill>
                    <a:prstClr val="black"/>
                  </a:solidFill>
                </a:rPr>
                <a:t>数据中心</a:t>
              </a:r>
              <a:endParaRPr lang="zh-CN" altLang="en-US" sz="1000" b="1" dirty="0">
                <a:solidFill>
                  <a:prstClr val="black"/>
                </a:solidFill>
              </a:endParaRPr>
            </a:p>
          </p:txBody>
        </p:sp>
        <p:pic>
          <p:nvPicPr>
            <p:cNvPr id="9" name="Picture 1430" descr="图片26"/>
            <p:cNvPicPr>
              <a:picLocks noChangeAspect="1" noChangeArrowheads="1"/>
            </p:cNvPicPr>
            <p:nvPr/>
          </p:nvPicPr>
          <p:blipFill>
            <a:blip r:embed="rId1" cstate="print"/>
            <a:srcRect/>
            <a:stretch>
              <a:fillRect/>
            </a:stretch>
          </p:blipFill>
          <p:spPr bwMode="auto">
            <a:xfrm>
              <a:off x="8258701" y="2135768"/>
              <a:ext cx="335542" cy="352031"/>
            </a:xfrm>
            <a:prstGeom prst="rect">
              <a:avLst/>
            </a:prstGeom>
            <a:noFill/>
          </p:spPr>
        </p:pic>
        <p:pic>
          <p:nvPicPr>
            <p:cNvPr id="10" name="Picture 228" descr="图片768"/>
            <p:cNvPicPr>
              <a:picLocks noChangeAspect="1" noChangeArrowheads="1"/>
            </p:cNvPicPr>
            <p:nvPr/>
          </p:nvPicPr>
          <p:blipFill>
            <a:blip r:embed="rId2" cstate="print"/>
            <a:srcRect/>
            <a:stretch>
              <a:fillRect/>
            </a:stretch>
          </p:blipFill>
          <p:spPr bwMode="auto">
            <a:xfrm>
              <a:off x="6804253" y="1807391"/>
              <a:ext cx="936105" cy="552524"/>
            </a:xfrm>
            <a:prstGeom prst="rect">
              <a:avLst/>
            </a:prstGeom>
            <a:noFill/>
          </p:spPr>
        </p:pic>
        <p:cxnSp>
          <p:nvCxnSpPr>
            <p:cNvPr id="11" name="直接连接符 10"/>
            <p:cNvCxnSpPr>
              <a:stCxn id="10" idx="2"/>
              <a:endCxn id="33" idx="0"/>
            </p:cNvCxnSpPr>
            <p:nvPr/>
          </p:nvCxnSpPr>
          <p:spPr>
            <a:xfrm flipH="1">
              <a:off x="6982490" y="2359917"/>
              <a:ext cx="289817" cy="4892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12" name="Picture 460" descr="图片239"/>
            <p:cNvPicPr>
              <a:picLocks noChangeAspect="1" noChangeArrowheads="1"/>
            </p:cNvPicPr>
            <p:nvPr/>
          </p:nvPicPr>
          <p:blipFill>
            <a:blip r:embed="rId3" cstate="print"/>
            <a:srcRect/>
            <a:stretch>
              <a:fillRect/>
            </a:stretch>
          </p:blipFill>
          <p:spPr bwMode="auto">
            <a:xfrm>
              <a:off x="8244414" y="1622943"/>
              <a:ext cx="360635" cy="374259"/>
            </a:xfrm>
            <a:prstGeom prst="rect">
              <a:avLst/>
            </a:prstGeom>
            <a:noFill/>
          </p:spPr>
        </p:pic>
        <p:cxnSp>
          <p:nvCxnSpPr>
            <p:cNvPr id="13" name="直接连接符 12"/>
            <p:cNvCxnSpPr>
              <a:stCxn id="9" idx="0"/>
            </p:cNvCxnSpPr>
            <p:nvPr/>
          </p:nvCxnSpPr>
          <p:spPr>
            <a:xfrm flipH="1" flipV="1">
              <a:off x="8424733" y="1997202"/>
              <a:ext cx="1738" cy="1385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8066993" y="904947"/>
              <a:ext cx="720081" cy="230832"/>
            </a:xfrm>
            <a:prstGeom prst="rect">
              <a:avLst/>
            </a:prstGeom>
            <a:noFill/>
          </p:spPr>
          <p:txBody>
            <a:bodyPr wrap="square" rtlCol="0">
              <a:spAutoFit/>
            </a:bodyPr>
            <a:lstStyle/>
            <a:p>
              <a:pPr algn="ctr"/>
              <a:r>
                <a:rPr lang="zh-CN" altLang="en-US" sz="900" b="1" dirty="0" smtClean="0">
                  <a:solidFill>
                    <a:prstClr val="black"/>
                  </a:solidFill>
                </a:rPr>
                <a:t>服务器</a:t>
              </a:r>
              <a:endParaRPr lang="zh-CN" altLang="en-US" sz="900" b="1" dirty="0">
                <a:solidFill>
                  <a:prstClr val="black"/>
                </a:solidFill>
              </a:endParaRPr>
            </a:p>
          </p:txBody>
        </p:sp>
        <p:sp>
          <p:nvSpPr>
            <p:cNvPr id="15" name="TextBox 14"/>
            <p:cNvSpPr txBox="1"/>
            <p:nvPr/>
          </p:nvSpPr>
          <p:spPr>
            <a:xfrm>
              <a:off x="8649576" y="872140"/>
              <a:ext cx="837510" cy="288478"/>
            </a:xfrm>
            <a:prstGeom prst="rect">
              <a:avLst/>
            </a:prstGeom>
            <a:noFill/>
          </p:spPr>
          <p:txBody>
            <a:bodyPr wrap="square" rtlCol="0">
              <a:spAutoFit/>
            </a:bodyPr>
            <a:lstStyle/>
            <a:p>
              <a:pPr algn="ctr"/>
              <a:r>
                <a:rPr lang="en-US" altLang="zh-CN" sz="900" b="1" dirty="0" smtClean="0">
                  <a:solidFill>
                    <a:prstClr val="black"/>
                  </a:solidFill>
                </a:rPr>
                <a:t>Controller</a:t>
              </a:r>
              <a:endParaRPr lang="en-US" altLang="zh-CN" sz="900" b="1" dirty="0" smtClean="0">
                <a:solidFill>
                  <a:prstClr val="black"/>
                </a:solidFill>
              </a:endParaRPr>
            </a:p>
          </p:txBody>
        </p:sp>
        <p:pic>
          <p:nvPicPr>
            <p:cNvPr id="16" name="Picture 461" descr="图片240"/>
            <p:cNvPicPr>
              <a:picLocks noChangeAspect="1" noChangeArrowheads="1"/>
            </p:cNvPicPr>
            <p:nvPr/>
          </p:nvPicPr>
          <p:blipFill>
            <a:blip r:embed="rId4" cstate="print"/>
            <a:srcRect/>
            <a:stretch>
              <a:fillRect/>
            </a:stretch>
          </p:blipFill>
          <p:spPr bwMode="auto">
            <a:xfrm>
              <a:off x="6804253" y="4348026"/>
              <a:ext cx="360635" cy="377126"/>
            </a:xfrm>
            <a:prstGeom prst="rect">
              <a:avLst/>
            </a:prstGeom>
            <a:noFill/>
          </p:spPr>
        </p:pic>
        <p:pic>
          <p:nvPicPr>
            <p:cNvPr id="17" name="Picture 462" descr="图片241"/>
            <p:cNvPicPr>
              <a:picLocks noChangeAspect="1" noChangeArrowheads="1"/>
            </p:cNvPicPr>
            <p:nvPr/>
          </p:nvPicPr>
          <p:blipFill>
            <a:blip r:embed="rId5" cstate="print"/>
            <a:srcRect/>
            <a:stretch>
              <a:fillRect/>
            </a:stretch>
          </p:blipFill>
          <p:spPr bwMode="auto">
            <a:xfrm>
              <a:off x="7379127" y="4348026"/>
              <a:ext cx="357767" cy="377126"/>
            </a:xfrm>
            <a:prstGeom prst="rect">
              <a:avLst/>
            </a:prstGeom>
            <a:noFill/>
          </p:spPr>
        </p:pic>
        <p:pic>
          <p:nvPicPr>
            <p:cNvPr id="18" name="Picture 459" descr="图片238"/>
            <p:cNvPicPr>
              <a:picLocks noChangeAspect="1" noChangeArrowheads="1"/>
            </p:cNvPicPr>
            <p:nvPr/>
          </p:nvPicPr>
          <p:blipFill>
            <a:blip r:embed="rId6" cstate="print"/>
            <a:srcRect/>
            <a:stretch>
              <a:fillRect/>
            </a:stretch>
          </p:blipFill>
          <p:spPr bwMode="auto">
            <a:xfrm>
              <a:off x="6804253" y="3771961"/>
              <a:ext cx="357767" cy="377126"/>
            </a:xfrm>
            <a:prstGeom prst="rect">
              <a:avLst/>
            </a:prstGeom>
            <a:noFill/>
          </p:spPr>
        </p:pic>
        <p:cxnSp>
          <p:nvCxnSpPr>
            <p:cNvPr id="19" name="直接连接符 18"/>
            <p:cNvCxnSpPr>
              <a:stCxn id="16" idx="0"/>
            </p:cNvCxnSpPr>
            <p:nvPr/>
          </p:nvCxnSpPr>
          <p:spPr>
            <a:xfrm flipH="1" flipV="1">
              <a:off x="6983137" y="4149086"/>
              <a:ext cx="1433" cy="1989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a:stCxn id="17" idx="1"/>
              <a:endCxn id="16" idx="3"/>
            </p:cNvCxnSpPr>
            <p:nvPr/>
          </p:nvCxnSpPr>
          <p:spPr>
            <a:xfrm flipH="1">
              <a:off x="7164888" y="4536589"/>
              <a:ext cx="21423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a:stCxn id="18" idx="0"/>
              <a:endCxn id="32" idx="2"/>
            </p:cNvCxnSpPr>
            <p:nvPr/>
          </p:nvCxnSpPr>
          <p:spPr>
            <a:xfrm flipH="1" flipV="1">
              <a:off x="6982300" y="3655503"/>
              <a:ext cx="837" cy="11645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7092285" y="4664176"/>
              <a:ext cx="681179" cy="307710"/>
            </a:xfrm>
            <a:prstGeom prst="rect">
              <a:avLst/>
            </a:prstGeom>
            <a:noFill/>
          </p:spPr>
          <p:txBody>
            <a:bodyPr wrap="square" rtlCol="0">
              <a:spAutoFit/>
            </a:bodyPr>
            <a:lstStyle/>
            <a:p>
              <a:pPr algn="ctr"/>
              <a:r>
                <a:rPr lang="zh-CN" altLang="en-US" sz="1000" b="1" dirty="0" smtClean="0">
                  <a:solidFill>
                    <a:prstClr val="black"/>
                  </a:solidFill>
                </a:rPr>
                <a:t>分支</a:t>
              </a:r>
              <a:endParaRPr lang="zh-CN" altLang="en-US" sz="1000" b="1" dirty="0">
                <a:solidFill>
                  <a:prstClr val="black"/>
                </a:solidFill>
              </a:endParaRPr>
            </a:p>
          </p:txBody>
        </p:sp>
        <p:cxnSp>
          <p:nvCxnSpPr>
            <p:cNvPr id="23" name="直接连接符 22"/>
            <p:cNvCxnSpPr>
              <a:stCxn id="29" idx="0"/>
              <a:endCxn id="9" idx="2"/>
            </p:cNvCxnSpPr>
            <p:nvPr/>
          </p:nvCxnSpPr>
          <p:spPr>
            <a:xfrm flipV="1">
              <a:off x="8422326" y="2487798"/>
              <a:ext cx="4145" cy="78297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24" name="Picture 461" descr="图片240"/>
            <p:cNvPicPr>
              <a:picLocks noChangeAspect="1" noChangeArrowheads="1"/>
            </p:cNvPicPr>
            <p:nvPr/>
          </p:nvPicPr>
          <p:blipFill>
            <a:blip r:embed="rId4" cstate="print"/>
            <a:srcRect/>
            <a:stretch>
              <a:fillRect/>
            </a:stretch>
          </p:blipFill>
          <p:spPr bwMode="auto">
            <a:xfrm>
              <a:off x="8239602" y="4324513"/>
              <a:ext cx="360635" cy="377126"/>
            </a:xfrm>
            <a:prstGeom prst="rect">
              <a:avLst/>
            </a:prstGeom>
            <a:noFill/>
          </p:spPr>
        </p:pic>
        <p:pic>
          <p:nvPicPr>
            <p:cNvPr id="25" name="Picture 462" descr="图片241"/>
            <p:cNvPicPr>
              <a:picLocks noChangeAspect="1" noChangeArrowheads="1"/>
            </p:cNvPicPr>
            <p:nvPr/>
          </p:nvPicPr>
          <p:blipFill>
            <a:blip r:embed="rId5" cstate="print"/>
            <a:srcRect/>
            <a:stretch>
              <a:fillRect/>
            </a:stretch>
          </p:blipFill>
          <p:spPr bwMode="auto">
            <a:xfrm>
              <a:off x="8818047" y="4324513"/>
              <a:ext cx="357767" cy="377126"/>
            </a:xfrm>
            <a:prstGeom prst="rect">
              <a:avLst/>
            </a:prstGeom>
            <a:noFill/>
          </p:spPr>
        </p:pic>
        <p:pic>
          <p:nvPicPr>
            <p:cNvPr id="26" name="Picture 459" descr="图片238"/>
            <p:cNvPicPr>
              <a:picLocks noChangeAspect="1" noChangeArrowheads="1"/>
            </p:cNvPicPr>
            <p:nvPr/>
          </p:nvPicPr>
          <p:blipFill>
            <a:blip r:embed="rId6" cstate="print"/>
            <a:srcRect/>
            <a:stretch>
              <a:fillRect/>
            </a:stretch>
          </p:blipFill>
          <p:spPr bwMode="auto">
            <a:xfrm>
              <a:off x="8239602" y="3748448"/>
              <a:ext cx="357767" cy="377126"/>
            </a:xfrm>
            <a:prstGeom prst="rect">
              <a:avLst/>
            </a:prstGeom>
            <a:noFill/>
          </p:spPr>
        </p:pic>
        <p:cxnSp>
          <p:nvCxnSpPr>
            <p:cNvPr id="27" name="直接连接符 26"/>
            <p:cNvCxnSpPr>
              <a:stCxn id="24" idx="0"/>
              <a:endCxn id="26" idx="2"/>
            </p:cNvCxnSpPr>
            <p:nvPr/>
          </p:nvCxnSpPr>
          <p:spPr>
            <a:xfrm flipH="1" flipV="1">
              <a:off x="8418486" y="4125573"/>
              <a:ext cx="1433" cy="1989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a:stCxn id="25" idx="1"/>
              <a:endCxn id="24" idx="3"/>
            </p:cNvCxnSpPr>
            <p:nvPr/>
          </p:nvCxnSpPr>
          <p:spPr>
            <a:xfrm flipH="1">
              <a:off x="8600237" y="4513075"/>
              <a:ext cx="21781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29" name="Picture 460" descr="图片239"/>
            <p:cNvPicPr>
              <a:picLocks noChangeAspect="1" noChangeArrowheads="1"/>
            </p:cNvPicPr>
            <p:nvPr/>
          </p:nvPicPr>
          <p:blipFill>
            <a:blip r:embed="rId3" cstate="print"/>
            <a:srcRect/>
            <a:stretch>
              <a:fillRect/>
            </a:stretch>
          </p:blipFill>
          <p:spPr bwMode="auto">
            <a:xfrm>
              <a:off x="8242008" y="3270771"/>
              <a:ext cx="360635" cy="374259"/>
            </a:xfrm>
            <a:prstGeom prst="rect">
              <a:avLst/>
            </a:prstGeom>
            <a:noFill/>
          </p:spPr>
        </p:pic>
        <p:cxnSp>
          <p:nvCxnSpPr>
            <p:cNvPr id="30" name="直接连接符 29"/>
            <p:cNvCxnSpPr>
              <a:stCxn id="26" idx="0"/>
              <a:endCxn id="29" idx="2"/>
            </p:cNvCxnSpPr>
            <p:nvPr/>
          </p:nvCxnSpPr>
          <p:spPr>
            <a:xfrm flipV="1">
              <a:off x="8418486" y="3645030"/>
              <a:ext cx="3840" cy="1034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8242073" y="4664176"/>
              <a:ext cx="1082461" cy="307710"/>
            </a:xfrm>
            <a:prstGeom prst="rect">
              <a:avLst/>
            </a:prstGeom>
            <a:noFill/>
          </p:spPr>
          <p:txBody>
            <a:bodyPr wrap="square" rtlCol="0">
              <a:spAutoFit/>
            </a:bodyPr>
            <a:lstStyle/>
            <a:p>
              <a:pPr algn="ctr"/>
              <a:r>
                <a:rPr lang="zh-CN" altLang="en-US" sz="1000" b="1" dirty="0" smtClean="0">
                  <a:solidFill>
                    <a:prstClr val="black"/>
                  </a:solidFill>
                </a:rPr>
                <a:t>总部园区</a:t>
              </a:r>
              <a:endParaRPr lang="zh-CN" altLang="en-US" sz="1000" b="1" dirty="0">
                <a:solidFill>
                  <a:prstClr val="black"/>
                </a:solidFill>
              </a:endParaRPr>
            </a:p>
          </p:txBody>
        </p:sp>
        <p:pic>
          <p:nvPicPr>
            <p:cNvPr id="32" name="Picture 588" descr="图片174"/>
            <p:cNvPicPr>
              <a:picLocks noChangeAspect="1" noChangeArrowheads="1"/>
            </p:cNvPicPr>
            <p:nvPr/>
          </p:nvPicPr>
          <p:blipFill>
            <a:blip r:embed="rId7" cstate="print"/>
            <a:srcRect/>
            <a:stretch>
              <a:fillRect/>
            </a:stretch>
          </p:blipFill>
          <p:spPr bwMode="auto">
            <a:xfrm>
              <a:off x="6809014" y="3295215"/>
              <a:ext cx="346571" cy="360288"/>
            </a:xfrm>
            <a:prstGeom prst="rect">
              <a:avLst/>
            </a:prstGeom>
            <a:noFill/>
          </p:spPr>
        </p:pic>
        <p:pic>
          <p:nvPicPr>
            <p:cNvPr id="33" name="Picture 455" descr="图片234"/>
            <p:cNvPicPr>
              <a:picLocks noChangeAspect="1" noChangeArrowheads="1"/>
            </p:cNvPicPr>
            <p:nvPr/>
          </p:nvPicPr>
          <p:blipFill>
            <a:blip r:embed="rId8" cstate="print"/>
            <a:srcRect/>
            <a:stretch>
              <a:fillRect/>
            </a:stretch>
          </p:blipFill>
          <p:spPr bwMode="auto">
            <a:xfrm>
              <a:off x="6799491" y="2849127"/>
              <a:ext cx="365995" cy="288032"/>
            </a:xfrm>
            <a:prstGeom prst="rect">
              <a:avLst/>
            </a:prstGeom>
            <a:noFill/>
          </p:spPr>
        </p:pic>
        <p:cxnSp>
          <p:nvCxnSpPr>
            <p:cNvPr id="34" name="直接连接符 33"/>
            <p:cNvCxnSpPr>
              <a:stCxn id="33" idx="2"/>
              <a:endCxn id="32" idx="0"/>
            </p:cNvCxnSpPr>
            <p:nvPr/>
          </p:nvCxnSpPr>
          <p:spPr>
            <a:xfrm flipH="1">
              <a:off x="6982300" y="3137160"/>
              <a:ext cx="189" cy="15805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35" name="Picture 1208" descr="图片233"/>
            <p:cNvPicPr>
              <a:picLocks noChangeAspect="1" noChangeArrowheads="1"/>
            </p:cNvPicPr>
            <p:nvPr/>
          </p:nvPicPr>
          <p:blipFill>
            <a:blip r:embed="rId9" cstate="print"/>
            <a:srcRect/>
            <a:stretch>
              <a:fillRect/>
            </a:stretch>
          </p:blipFill>
          <p:spPr bwMode="auto">
            <a:xfrm>
              <a:off x="8911590" y="1126349"/>
              <a:ext cx="288032" cy="374231"/>
            </a:xfrm>
            <a:prstGeom prst="rect">
              <a:avLst/>
            </a:prstGeom>
            <a:noFill/>
          </p:spPr>
        </p:pic>
        <p:pic>
          <p:nvPicPr>
            <p:cNvPr id="36" name="Picture 2355" descr="图片221"/>
            <p:cNvPicPr>
              <a:picLocks noChangeAspect="1" noChangeArrowheads="1"/>
            </p:cNvPicPr>
            <p:nvPr/>
          </p:nvPicPr>
          <p:blipFill>
            <a:blip r:embed="rId10" cstate="print"/>
            <a:srcRect/>
            <a:stretch>
              <a:fillRect/>
            </a:stretch>
          </p:blipFill>
          <p:spPr bwMode="auto">
            <a:xfrm>
              <a:off x="8276648" y="1135779"/>
              <a:ext cx="294674" cy="382862"/>
            </a:xfrm>
            <a:prstGeom prst="rect">
              <a:avLst/>
            </a:prstGeom>
            <a:noFill/>
          </p:spPr>
        </p:pic>
        <p:cxnSp>
          <p:nvCxnSpPr>
            <p:cNvPr id="37" name="直接连接符 36"/>
            <p:cNvCxnSpPr>
              <a:stCxn id="12" idx="0"/>
              <a:endCxn id="36" idx="2"/>
            </p:cNvCxnSpPr>
            <p:nvPr/>
          </p:nvCxnSpPr>
          <p:spPr>
            <a:xfrm flipH="1" flipV="1">
              <a:off x="8423985" y="1518641"/>
              <a:ext cx="746" cy="1043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6621186" y="5024216"/>
              <a:ext cx="2799749" cy="576958"/>
            </a:xfrm>
            <a:prstGeom prst="rect">
              <a:avLst/>
            </a:prstGeom>
            <a:noFill/>
          </p:spPr>
          <p:txBody>
            <a:bodyPr wrap="square" rtlCol="0">
              <a:spAutoFit/>
            </a:bodyPr>
            <a:lstStyle/>
            <a:p>
              <a:pPr algn="ctr"/>
              <a:r>
                <a:rPr lang="zh-CN" altLang="en-US" sz="1200" b="1" dirty="0" smtClean="0">
                  <a:solidFill>
                    <a:prstClr val="black"/>
                  </a:solidFill>
                </a:rPr>
                <a:t>业务随行：标准阶段</a:t>
              </a:r>
              <a:endParaRPr lang="en-US" altLang="zh-CN" sz="1200" b="1" dirty="0" smtClean="0">
                <a:solidFill>
                  <a:prstClr val="black"/>
                </a:solidFill>
              </a:endParaRPr>
            </a:p>
            <a:p>
              <a:pPr algn="ctr"/>
              <a:r>
                <a:rPr lang="zh-CN" altLang="en-US" sz="1200" b="1" dirty="0" smtClean="0">
                  <a:solidFill>
                    <a:prstClr val="black"/>
                  </a:solidFill>
                </a:rPr>
                <a:t>自由移动办公</a:t>
              </a:r>
              <a:r>
                <a:rPr lang="en-US" altLang="zh-CN" sz="1200" b="1" dirty="0" smtClean="0">
                  <a:solidFill>
                    <a:prstClr val="black"/>
                  </a:solidFill>
                </a:rPr>
                <a:t>+</a:t>
              </a:r>
              <a:r>
                <a:rPr lang="zh-CN" altLang="en-US" sz="1200" b="1" dirty="0" smtClean="0">
                  <a:solidFill>
                    <a:prstClr val="black"/>
                  </a:solidFill>
                </a:rPr>
                <a:t>资源访问控制</a:t>
              </a:r>
              <a:endParaRPr lang="zh-CN" altLang="en-US" sz="1200" b="1" dirty="0">
                <a:solidFill>
                  <a:prstClr val="black"/>
                </a:solidFill>
              </a:endParaRPr>
            </a:p>
          </p:txBody>
        </p:sp>
        <p:sp>
          <p:nvSpPr>
            <p:cNvPr id="39" name="TextBox 38"/>
            <p:cNvSpPr txBox="1"/>
            <p:nvPr/>
          </p:nvSpPr>
          <p:spPr>
            <a:xfrm>
              <a:off x="7164293" y="3295462"/>
              <a:ext cx="628218" cy="423102"/>
            </a:xfrm>
            <a:prstGeom prst="rect">
              <a:avLst/>
            </a:prstGeom>
            <a:noFill/>
          </p:spPr>
          <p:txBody>
            <a:bodyPr wrap="square" rtlCol="0">
              <a:spAutoFit/>
            </a:bodyPr>
            <a:lstStyle/>
            <a:p>
              <a:pPr algn="ctr"/>
              <a:r>
                <a:rPr lang="zh-CN" altLang="en-US" sz="800" dirty="0" smtClean="0">
                  <a:solidFill>
                    <a:prstClr val="black"/>
                  </a:solidFill>
                </a:rPr>
                <a:t>敏捷防火墙</a:t>
              </a:r>
              <a:endParaRPr lang="zh-CN" altLang="en-US" sz="800" dirty="0">
                <a:solidFill>
                  <a:prstClr val="black"/>
                </a:solidFill>
              </a:endParaRPr>
            </a:p>
          </p:txBody>
        </p:sp>
        <p:sp>
          <p:nvSpPr>
            <p:cNvPr id="40" name="TextBox 39"/>
            <p:cNvSpPr txBox="1"/>
            <p:nvPr/>
          </p:nvSpPr>
          <p:spPr>
            <a:xfrm>
              <a:off x="7164292" y="3716478"/>
              <a:ext cx="818676" cy="576958"/>
            </a:xfrm>
            <a:prstGeom prst="rect">
              <a:avLst/>
            </a:prstGeom>
            <a:noFill/>
          </p:spPr>
          <p:txBody>
            <a:bodyPr wrap="square" rtlCol="0">
              <a:spAutoFit/>
            </a:bodyPr>
            <a:lstStyle/>
            <a:p>
              <a:pPr algn="ctr"/>
              <a:r>
                <a:rPr lang="zh-CN" altLang="en-US" sz="800" dirty="0" smtClean="0">
                  <a:solidFill>
                    <a:prstClr val="black"/>
                  </a:solidFill>
                </a:rPr>
                <a:t>使用</a:t>
              </a:r>
              <a:r>
                <a:rPr lang="en-US" altLang="zh-CN" sz="800" dirty="0" smtClean="0">
                  <a:solidFill>
                    <a:prstClr val="black"/>
                  </a:solidFill>
                </a:rPr>
                <a:t>ASIC</a:t>
              </a:r>
              <a:r>
                <a:rPr lang="zh-CN" altLang="en-US" sz="800" dirty="0" smtClean="0">
                  <a:solidFill>
                    <a:prstClr val="black"/>
                  </a:solidFill>
                </a:rPr>
                <a:t>板卡的敏捷交换机</a:t>
              </a:r>
              <a:endParaRPr lang="zh-CN" altLang="en-US" sz="800" dirty="0">
                <a:solidFill>
                  <a:prstClr val="black"/>
                </a:solidFill>
              </a:endParaRPr>
            </a:p>
          </p:txBody>
        </p:sp>
        <p:sp>
          <p:nvSpPr>
            <p:cNvPr id="41" name="TextBox 40"/>
            <p:cNvSpPr txBox="1"/>
            <p:nvPr/>
          </p:nvSpPr>
          <p:spPr>
            <a:xfrm>
              <a:off x="8611484" y="3674949"/>
              <a:ext cx="785059" cy="576958"/>
            </a:xfrm>
            <a:prstGeom prst="rect">
              <a:avLst/>
            </a:prstGeom>
            <a:noFill/>
          </p:spPr>
          <p:txBody>
            <a:bodyPr wrap="square" rtlCol="0">
              <a:spAutoFit/>
            </a:bodyPr>
            <a:lstStyle/>
            <a:p>
              <a:pPr algn="ctr"/>
              <a:r>
                <a:rPr lang="zh-CN" altLang="en-US" sz="800" dirty="0" smtClean="0">
                  <a:solidFill>
                    <a:prstClr val="black"/>
                  </a:solidFill>
                </a:rPr>
                <a:t>使用</a:t>
              </a:r>
              <a:r>
                <a:rPr lang="en-US" altLang="zh-CN" sz="800" dirty="0" smtClean="0">
                  <a:solidFill>
                    <a:prstClr val="black"/>
                  </a:solidFill>
                </a:rPr>
                <a:t>ASIC</a:t>
              </a:r>
              <a:r>
                <a:rPr lang="zh-CN" altLang="en-US" sz="800" dirty="0" smtClean="0">
                  <a:solidFill>
                    <a:prstClr val="black"/>
                  </a:solidFill>
                </a:rPr>
                <a:t>板卡的敏捷交换机</a:t>
              </a:r>
              <a:endParaRPr lang="zh-CN" altLang="en-US" sz="800" dirty="0">
                <a:solidFill>
                  <a:prstClr val="black"/>
                </a:solidFill>
              </a:endParaRPr>
            </a:p>
          </p:txBody>
        </p:sp>
        <p:sp>
          <p:nvSpPr>
            <p:cNvPr id="42" name="圆角矩形 41"/>
            <p:cNvSpPr/>
            <p:nvPr/>
          </p:nvSpPr>
          <p:spPr bwMode="auto">
            <a:xfrm>
              <a:off x="4716020" y="2636916"/>
              <a:ext cx="1440161" cy="2304260"/>
            </a:xfrm>
            <a:prstGeom prst="roundRect">
              <a:avLst>
                <a:gd name="adj" fmla="val 536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smtClean="0">
                <a:solidFill>
                  <a:sysClr val="windowText" lastClr="000000"/>
                </a:solidFill>
                <a:latin typeface="Arial" panose="020B0604020202020204" pitchFamily="34" charset="0"/>
                <a:ea typeface="宋体" panose="02010600030101010101" pitchFamily="2" charset="-122"/>
              </a:endParaRPr>
            </a:p>
          </p:txBody>
        </p:sp>
        <p:sp>
          <p:nvSpPr>
            <p:cNvPr id="43" name="圆角矩形 42"/>
            <p:cNvSpPr/>
            <p:nvPr/>
          </p:nvSpPr>
          <p:spPr bwMode="auto">
            <a:xfrm>
              <a:off x="3419874" y="2636916"/>
              <a:ext cx="1224137" cy="2304260"/>
            </a:xfrm>
            <a:prstGeom prst="roundRect">
              <a:avLst>
                <a:gd name="adj" fmla="val 536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smtClean="0">
                <a:solidFill>
                  <a:sysClr val="windowText" lastClr="000000"/>
                </a:solidFill>
                <a:latin typeface="Arial" panose="020B0604020202020204" pitchFamily="34" charset="0"/>
                <a:ea typeface="宋体" panose="02010600030101010101" pitchFamily="2" charset="-122"/>
              </a:endParaRPr>
            </a:p>
          </p:txBody>
        </p:sp>
        <p:sp>
          <p:nvSpPr>
            <p:cNvPr id="44" name="圆角矩形 43"/>
            <p:cNvSpPr/>
            <p:nvPr/>
          </p:nvSpPr>
          <p:spPr bwMode="auto">
            <a:xfrm>
              <a:off x="4714400" y="620689"/>
              <a:ext cx="1472545" cy="1944219"/>
            </a:xfrm>
            <a:prstGeom prst="roundRect">
              <a:avLst>
                <a:gd name="adj" fmla="val 5367"/>
              </a:avLst>
            </a:prstGeom>
            <a:solidFill>
              <a:schemeClr val="bg1"/>
            </a:solidFill>
            <a:ln w="9525" cap="flat" cmpd="sng" algn="ctr">
              <a:solidFill>
                <a:sysClr val="windowText" lastClr="000000">
                  <a:shade val="95000"/>
                  <a:satMod val="105000"/>
                </a:sysClr>
              </a:solidFill>
              <a:prstDash val="solid"/>
            </a:ln>
            <a:effectLst>
              <a:outerShdw blurRad="40000" dist="20000" dir="5400000" rotWithShape="0">
                <a:srgbClr val="000000">
                  <a:alpha val="38000"/>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defRPr/>
              </a:pPr>
              <a:endParaRPr lang="zh-CN" altLang="en-US" kern="0" dirty="0" smtClean="0">
                <a:solidFill>
                  <a:sysClr val="windowText" lastClr="000000"/>
                </a:solidFill>
                <a:latin typeface="Arial" panose="020B0604020202020204" pitchFamily="34" charset="0"/>
                <a:ea typeface="宋体" panose="02010600030101010101" pitchFamily="2" charset="-122"/>
              </a:endParaRPr>
            </a:p>
          </p:txBody>
        </p:sp>
        <p:cxnSp>
          <p:nvCxnSpPr>
            <p:cNvPr id="45" name="直接连接符 44"/>
            <p:cNvCxnSpPr>
              <a:stCxn id="51" idx="0"/>
              <a:endCxn id="74" idx="2"/>
            </p:cNvCxnSpPr>
            <p:nvPr/>
          </p:nvCxnSpPr>
          <p:spPr>
            <a:xfrm flipV="1">
              <a:off x="5184369" y="1489549"/>
              <a:ext cx="616255" cy="12236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5230834" y="624408"/>
              <a:ext cx="997354" cy="307710"/>
            </a:xfrm>
            <a:prstGeom prst="rect">
              <a:avLst/>
            </a:prstGeom>
            <a:noFill/>
          </p:spPr>
          <p:txBody>
            <a:bodyPr wrap="square" rtlCol="0">
              <a:spAutoFit/>
            </a:bodyPr>
            <a:lstStyle/>
            <a:p>
              <a:pPr algn="ctr"/>
              <a:r>
                <a:rPr lang="zh-CN" altLang="en-US" sz="1000" b="1" dirty="0" smtClean="0">
                  <a:solidFill>
                    <a:prstClr val="black"/>
                  </a:solidFill>
                </a:rPr>
                <a:t>数据中心</a:t>
              </a:r>
              <a:endParaRPr lang="zh-CN" altLang="en-US" sz="1000" b="1" dirty="0">
                <a:solidFill>
                  <a:prstClr val="black"/>
                </a:solidFill>
              </a:endParaRPr>
            </a:p>
          </p:txBody>
        </p:sp>
        <p:pic>
          <p:nvPicPr>
            <p:cNvPr id="47" name="Picture 1430" descr="图片26"/>
            <p:cNvPicPr>
              <a:picLocks noChangeAspect="1" noChangeArrowheads="1"/>
            </p:cNvPicPr>
            <p:nvPr/>
          </p:nvPicPr>
          <p:blipFill>
            <a:blip r:embed="rId1" cstate="print"/>
            <a:srcRect/>
            <a:stretch>
              <a:fillRect/>
            </a:stretch>
          </p:blipFill>
          <p:spPr bwMode="auto">
            <a:xfrm>
              <a:off x="5018338" y="2124735"/>
              <a:ext cx="335542" cy="352031"/>
            </a:xfrm>
            <a:prstGeom prst="rect">
              <a:avLst/>
            </a:prstGeom>
            <a:noFill/>
          </p:spPr>
        </p:pic>
        <p:pic>
          <p:nvPicPr>
            <p:cNvPr id="48" name="Picture 228" descr="图片768"/>
            <p:cNvPicPr>
              <a:picLocks noChangeAspect="1" noChangeArrowheads="1"/>
            </p:cNvPicPr>
            <p:nvPr/>
          </p:nvPicPr>
          <p:blipFill>
            <a:blip r:embed="rId2" cstate="print"/>
            <a:srcRect/>
            <a:stretch>
              <a:fillRect/>
            </a:stretch>
          </p:blipFill>
          <p:spPr bwMode="auto">
            <a:xfrm>
              <a:off x="3563891" y="1796359"/>
              <a:ext cx="936105" cy="552524"/>
            </a:xfrm>
            <a:prstGeom prst="rect">
              <a:avLst/>
            </a:prstGeom>
            <a:noFill/>
          </p:spPr>
        </p:pic>
        <p:cxnSp>
          <p:nvCxnSpPr>
            <p:cNvPr id="49" name="直接连接符 48"/>
            <p:cNvCxnSpPr>
              <a:stCxn id="81" idx="0"/>
              <a:endCxn id="48" idx="2"/>
            </p:cNvCxnSpPr>
            <p:nvPr/>
          </p:nvCxnSpPr>
          <p:spPr>
            <a:xfrm flipH="1" flipV="1">
              <a:off x="4031943" y="2348883"/>
              <a:ext cx="929369" cy="4314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a:stCxn id="48" idx="2"/>
              <a:endCxn id="72" idx="0"/>
            </p:cNvCxnSpPr>
            <p:nvPr/>
          </p:nvCxnSpPr>
          <p:spPr>
            <a:xfrm flipH="1">
              <a:off x="3742126" y="2348883"/>
              <a:ext cx="289817" cy="48921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51" name="Picture 460" descr="图片239"/>
            <p:cNvPicPr>
              <a:picLocks noChangeAspect="1" noChangeArrowheads="1"/>
            </p:cNvPicPr>
            <p:nvPr/>
          </p:nvPicPr>
          <p:blipFill>
            <a:blip r:embed="rId3" cstate="print"/>
            <a:srcRect/>
            <a:stretch>
              <a:fillRect/>
            </a:stretch>
          </p:blipFill>
          <p:spPr bwMode="auto">
            <a:xfrm>
              <a:off x="5004052" y="1611910"/>
              <a:ext cx="360635" cy="374259"/>
            </a:xfrm>
            <a:prstGeom prst="rect">
              <a:avLst/>
            </a:prstGeom>
            <a:noFill/>
          </p:spPr>
        </p:pic>
        <p:cxnSp>
          <p:nvCxnSpPr>
            <p:cNvPr id="52" name="直接连接符 51"/>
            <p:cNvCxnSpPr>
              <a:stCxn id="47" idx="0"/>
            </p:cNvCxnSpPr>
            <p:nvPr/>
          </p:nvCxnSpPr>
          <p:spPr>
            <a:xfrm flipH="1" flipV="1">
              <a:off x="5184369" y="1986169"/>
              <a:ext cx="1738" cy="1385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p:cNvSpPr txBox="1"/>
            <p:nvPr/>
          </p:nvSpPr>
          <p:spPr>
            <a:xfrm>
              <a:off x="4826631" y="903436"/>
              <a:ext cx="720081" cy="230832"/>
            </a:xfrm>
            <a:prstGeom prst="rect">
              <a:avLst/>
            </a:prstGeom>
            <a:noFill/>
          </p:spPr>
          <p:txBody>
            <a:bodyPr wrap="square" rtlCol="0">
              <a:spAutoFit/>
            </a:bodyPr>
            <a:lstStyle/>
            <a:p>
              <a:pPr algn="ctr"/>
              <a:r>
                <a:rPr lang="zh-CN" altLang="en-US" sz="900" b="1" dirty="0" smtClean="0">
                  <a:solidFill>
                    <a:prstClr val="black"/>
                  </a:solidFill>
                </a:rPr>
                <a:t>服务器</a:t>
              </a:r>
              <a:endParaRPr lang="zh-CN" altLang="en-US" sz="900" b="1" dirty="0">
                <a:solidFill>
                  <a:prstClr val="black"/>
                </a:solidFill>
              </a:endParaRPr>
            </a:p>
          </p:txBody>
        </p:sp>
        <p:sp>
          <p:nvSpPr>
            <p:cNvPr id="54" name="TextBox 53"/>
            <p:cNvSpPr txBox="1"/>
            <p:nvPr/>
          </p:nvSpPr>
          <p:spPr>
            <a:xfrm>
              <a:off x="5392725" y="861106"/>
              <a:ext cx="923727" cy="288478"/>
            </a:xfrm>
            <a:prstGeom prst="rect">
              <a:avLst/>
            </a:prstGeom>
            <a:noFill/>
          </p:spPr>
          <p:txBody>
            <a:bodyPr wrap="square" rtlCol="0">
              <a:spAutoFit/>
            </a:bodyPr>
            <a:lstStyle/>
            <a:p>
              <a:pPr algn="ctr"/>
              <a:r>
                <a:rPr lang="en-US" altLang="zh-CN" sz="900" b="1" dirty="0" smtClean="0">
                  <a:solidFill>
                    <a:prstClr val="black"/>
                  </a:solidFill>
                </a:rPr>
                <a:t>Controller</a:t>
              </a:r>
              <a:endParaRPr lang="en-US" altLang="zh-CN" sz="900" b="1" dirty="0" smtClean="0">
                <a:solidFill>
                  <a:prstClr val="black"/>
                </a:solidFill>
              </a:endParaRPr>
            </a:p>
          </p:txBody>
        </p:sp>
        <p:pic>
          <p:nvPicPr>
            <p:cNvPr id="55" name="Picture 461" descr="图片240"/>
            <p:cNvPicPr>
              <a:picLocks noChangeAspect="1" noChangeArrowheads="1"/>
            </p:cNvPicPr>
            <p:nvPr/>
          </p:nvPicPr>
          <p:blipFill>
            <a:blip r:embed="rId4" cstate="print"/>
            <a:srcRect/>
            <a:stretch>
              <a:fillRect/>
            </a:stretch>
          </p:blipFill>
          <p:spPr bwMode="auto">
            <a:xfrm>
              <a:off x="3563891" y="4336993"/>
              <a:ext cx="360635" cy="377126"/>
            </a:xfrm>
            <a:prstGeom prst="rect">
              <a:avLst/>
            </a:prstGeom>
            <a:noFill/>
          </p:spPr>
        </p:pic>
        <p:pic>
          <p:nvPicPr>
            <p:cNvPr id="56" name="Picture 462" descr="图片241"/>
            <p:cNvPicPr>
              <a:picLocks noChangeAspect="1" noChangeArrowheads="1"/>
            </p:cNvPicPr>
            <p:nvPr/>
          </p:nvPicPr>
          <p:blipFill>
            <a:blip r:embed="rId5" cstate="print"/>
            <a:srcRect/>
            <a:stretch>
              <a:fillRect/>
            </a:stretch>
          </p:blipFill>
          <p:spPr bwMode="auto">
            <a:xfrm>
              <a:off x="4138765" y="4336993"/>
              <a:ext cx="357767" cy="377126"/>
            </a:xfrm>
            <a:prstGeom prst="rect">
              <a:avLst/>
            </a:prstGeom>
            <a:noFill/>
          </p:spPr>
        </p:pic>
        <p:pic>
          <p:nvPicPr>
            <p:cNvPr id="57" name="Picture 459" descr="图片238"/>
            <p:cNvPicPr>
              <a:picLocks noChangeAspect="1" noChangeArrowheads="1"/>
            </p:cNvPicPr>
            <p:nvPr/>
          </p:nvPicPr>
          <p:blipFill>
            <a:blip r:embed="rId6" cstate="print"/>
            <a:srcRect/>
            <a:stretch>
              <a:fillRect/>
            </a:stretch>
          </p:blipFill>
          <p:spPr bwMode="auto">
            <a:xfrm>
              <a:off x="3563891" y="3760927"/>
              <a:ext cx="357767" cy="377126"/>
            </a:xfrm>
            <a:prstGeom prst="rect">
              <a:avLst/>
            </a:prstGeom>
            <a:noFill/>
          </p:spPr>
        </p:pic>
        <p:cxnSp>
          <p:nvCxnSpPr>
            <p:cNvPr id="58" name="直接连接符 57"/>
            <p:cNvCxnSpPr>
              <a:stCxn id="55" idx="0"/>
            </p:cNvCxnSpPr>
            <p:nvPr/>
          </p:nvCxnSpPr>
          <p:spPr>
            <a:xfrm flipH="1" flipV="1">
              <a:off x="3742775" y="4138053"/>
              <a:ext cx="1433" cy="1989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连接符 58"/>
            <p:cNvCxnSpPr>
              <a:stCxn id="56" idx="1"/>
              <a:endCxn id="55" idx="3"/>
            </p:cNvCxnSpPr>
            <p:nvPr/>
          </p:nvCxnSpPr>
          <p:spPr>
            <a:xfrm flipH="1">
              <a:off x="3924526" y="4525556"/>
              <a:ext cx="214239"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p:cNvCxnSpPr>
              <a:stCxn id="57" idx="0"/>
              <a:endCxn id="71" idx="2"/>
            </p:cNvCxnSpPr>
            <p:nvPr/>
          </p:nvCxnSpPr>
          <p:spPr>
            <a:xfrm flipH="1" flipV="1">
              <a:off x="3741938" y="3644470"/>
              <a:ext cx="837" cy="11645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TextBox 60"/>
            <p:cNvSpPr txBox="1"/>
            <p:nvPr/>
          </p:nvSpPr>
          <p:spPr>
            <a:xfrm>
              <a:off x="3851923" y="4653143"/>
              <a:ext cx="634534" cy="307710"/>
            </a:xfrm>
            <a:prstGeom prst="rect">
              <a:avLst/>
            </a:prstGeom>
            <a:noFill/>
          </p:spPr>
          <p:txBody>
            <a:bodyPr wrap="square" rtlCol="0">
              <a:spAutoFit/>
            </a:bodyPr>
            <a:lstStyle/>
            <a:p>
              <a:pPr algn="ctr"/>
              <a:r>
                <a:rPr lang="zh-CN" altLang="en-US" sz="1000" b="1" dirty="0" smtClean="0">
                  <a:solidFill>
                    <a:prstClr val="black"/>
                  </a:solidFill>
                </a:rPr>
                <a:t>分支</a:t>
              </a:r>
              <a:endParaRPr lang="zh-CN" altLang="en-US" sz="1000" b="1" dirty="0">
                <a:solidFill>
                  <a:prstClr val="black"/>
                </a:solidFill>
              </a:endParaRPr>
            </a:p>
          </p:txBody>
        </p:sp>
        <p:cxnSp>
          <p:nvCxnSpPr>
            <p:cNvPr id="62" name="直接连接符 61"/>
            <p:cNvCxnSpPr>
              <a:stCxn id="68" idx="0"/>
              <a:endCxn id="47" idx="2"/>
            </p:cNvCxnSpPr>
            <p:nvPr/>
          </p:nvCxnSpPr>
          <p:spPr>
            <a:xfrm flipV="1">
              <a:off x="5181964" y="2476766"/>
              <a:ext cx="4145" cy="7934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63" name="Picture 461" descr="图片240"/>
            <p:cNvPicPr>
              <a:picLocks noChangeAspect="1" noChangeArrowheads="1"/>
            </p:cNvPicPr>
            <p:nvPr/>
          </p:nvPicPr>
          <p:blipFill>
            <a:blip r:embed="rId4" cstate="print"/>
            <a:srcRect/>
            <a:stretch>
              <a:fillRect/>
            </a:stretch>
          </p:blipFill>
          <p:spPr bwMode="auto">
            <a:xfrm>
              <a:off x="4999239" y="4313479"/>
              <a:ext cx="360635" cy="377126"/>
            </a:xfrm>
            <a:prstGeom prst="rect">
              <a:avLst/>
            </a:prstGeom>
            <a:noFill/>
          </p:spPr>
        </p:pic>
        <p:pic>
          <p:nvPicPr>
            <p:cNvPr id="64" name="Picture 462" descr="图片241"/>
            <p:cNvPicPr>
              <a:picLocks noChangeAspect="1" noChangeArrowheads="1"/>
            </p:cNvPicPr>
            <p:nvPr/>
          </p:nvPicPr>
          <p:blipFill>
            <a:blip r:embed="rId5" cstate="print"/>
            <a:srcRect/>
            <a:stretch>
              <a:fillRect/>
            </a:stretch>
          </p:blipFill>
          <p:spPr bwMode="auto">
            <a:xfrm>
              <a:off x="5577685" y="4313479"/>
              <a:ext cx="357767" cy="377126"/>
            </a:xfrm>
            <a:prstGeom prst="rect">
              <a:avLst/>
            </a:prstGeom>
            <a:noFill/>
          </p:spPr>
        </p:pic>
        <p:pic>
          <p:nvPicPr>
            <p:cNvPr id="65" name="Picture 459" descr="图片238"/>
            <p:cNvPicPr>
              <a:picLocks noChangeAspect="1" noChangeArrowheads="1"/>
            </p:cNvPicPr>
            <p:nvPr/>
          </p:nvPicPr>
          <p:blipFill>
            <a:blip r:embed="rId6" cstate="print"/>
            <a:srcRect/>
            <a:stretch>
              <a:fillRect/>
            </a:stretch>
          </p:blipFill>
          <p:spPr bwMode="auto">
            <a:xfrm>
              <a:off x="4999239" y="3737415"/>
              <a:ext cx="357767" cy="377126"/>
            </a:xfrm>
            <a:prstGeom prst="rect">
              <a:avLst/>
            </a:prstGeom>
            <a:noFill/>
          </p:spPr>
        </p:pic>
        <p:cxnSp>
          <p:nvCxnSpPr>
            <p:cNvPr id="66" name="直接连接符 65"/>
            <p:cNvCxnSpPr>
              <a:stCxn id="63" idx="0"/>
              <a:endCxn id="65" idx="2"/>
            </p:cNvCxnSpPr>
            <p:nvPr/>
          </p:nvCxnSpPr>
          <p:spPr>
            <a:xfrm flipH="1" flipV="1">
              <a:off x="5178123" y="4114540"/>
              <a:ext cx="1433" cy="19893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p:cNvCxnSpPr>
              <a:stCxn id="64" idx="1"/>
              <a:endCxn id="63" idx="3"/>
            </p:cNvCxnSpPr>
            <p:nvPr/>
          </p:nvCxnSpPr>
          <p:spPr>
            <a:xfrm flipH="1">
              <a:off x="5359876" y="4502042"/>
              <a:ext cx="21781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68" name="Picture 460" descr="图片239"/>
            <p:cNvPicPr>
              <a:picLocks noChangeAspect="1" noChangeArrowheads="1"/>
            </p:cNvPicPr>
            <p:nvPr/>
          </p:nvPicPr>
          <p:blipFill>
            <a:blip r:embed="rId3" cstate="print"/>
            <a:srcRect/>
            <a:stretch>
              <a:fillRect/>
            </a:stretch>
          </p:blipFill>
          <p:spPr bwMode="auto">
            <a:xfrm>
              <a:off x="5001646" y="3270211"/>
              <a:ext cx="360635" cy="374259"/>
            </a:xfrm>
            <a:prstGeom prst="rect">
              <a:avLst/>
            </a:prstGeom>
            <a:noFill/>
          </p:spPr>
        </p:pic>
        <p:cxnSp>
          <p:nvCxnSpPr>
            <p:cNvPr id="69" name="直接连接符 68"/>
            <p:cNvCxnSpPr>
              <a:stCxn id="65" idx="0"/>
              <a:endCxn id="68" idx="2"/>
            </p:cNvCxnSpPr>
            <p:nvPr/>
          </p:nvCxnSpPr>
          <p:spPr>
            <a:xfrm flipV="1">
              <a:off x="5178123" y="3644470"/>
              <a:ext cx="3840" cy="929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5087990" y="4653143"/>
              <a:ext cx="996183" cy="307710"/>
            </a:xfrm>
            <a:prstGeom prst="rect">
              <a:avLst/>
            </a:prstGeom>
            <a:noFill/>
          </p:spPr>
          <p:txBody>
            <a:bodyPr wrap="square" rtlCol="0">
              <a:spAutoFit/>
            </a:bodyPr>
            <a:lstStyle/>
            <a:p>
              <a:pPr algn="ctr"/>
              <a:r>
                <a:rPr lang="zh-CN" altLang="en-US" sz="1000" b="1" dirty="0" smtClean="0">
                  <a:solidFill>
                    <a:prstClr val="black"/>
                  </a:solidFill>
                </a:rPr>
                <a:t>总部园区</a:t>
              </a:r>
              <a:endParaRPr lang="zh-CN" altLang="en-US" sz="1000" b="1" dirty="0">
                <a:solidFill>
                  <a:prstClr val="black"/>
                </a:solidFill>
              </a:endParaRPr>
            </a:p>
          </p:txBody>
        </p:sp>
        <p:pic>
          <p:nvPicPr>
            <p:cNvPr id="71" name="Picture 588" descr="图片174"/>
            <p:cNvPicPr>
              <a:picLocks noChangeAspect="1" noChangeArrowheads="1"/>
            </p:cNvPicPr>
            <p:nvPr/>
          </p:nvPicPr>
          <p:blipFill>
            <a:blip r:embed="rId7" cstate="print"/>
            <a:srcRect/>
            <a:stretch>
              <a:fillRect/>
            </a:stretch>
          </p:blipFill>
          <p:spPr bwMode="auto">
            <a:xfrm>
              <a:off x="3568652" y="3284180"/>
              <a:ext cx="346571" cy="360288"/>
            </a:xfrm>
            <a:prstGeom prst="rect">
              <a:avLst/>
            </a:prstGeom>
            <a:noFill/>
          </p:spPr>
        </p:pic>
        <p:pic>
          <p:nvPicPr>
            <p:cNvPr id="72" name="Picture 455" descr="图片234"/>
            <p:cNvPicPr>
              <a:picLocks noChangeAspect="1" noChangeArrowheads="1"/>
            </p:cNvPicPr>
            <p:nvPr/>
          </p:nvPicPr>
          <p:blipFill>
            <a:blip r:embed="rId8" cstate="print"/>
            <a:srcRect/>
            <a:stretch>
              <a:fillRect/>
            </a:stretch>
          </p:blipFill>
          <p:spPr bwMode="auto">
            <a:xfrm>
              <a:off x="3559128" y="2838095"/>
              <a:ext cx="365995" cy="288032"/>
            </a:xfrm>
            <a:prstGeom prst="rect">
              <a:avLst/>
            </a:prstGeom>
            <a:noFill/>
          </p:spPr>
        </p:pic>
        <p:cxnSp>
          <p:nvCxnSpPr>
            <p:cNvPr id="73" name="直接连接符 72"/>
            <p:cNvCxnSpPr>
              <a:stCxn id="72" idx="2"/>
              <a:endCxn id="71" idx="0"/>
            </p:cNvCxnSpPr>
            <p:nvPr/>
          </p:nvCxnSpPr>
          <p:spPr>
            <a:xfrm flipH="1">
              <a:off x="3741938" y="3126127"/>
              <a:ext cx="189" cy="15805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74" name="Picture 1208" descr="图片233"/>
            <p:cNvPicPr>
              <a:picLocks noChangeAspect="1" noChangeArrowheads="1"/>
            </p:cNvPicPr>
            <p:nvPr/>
          </p:nvPicPr>
          <p:blipFill>
            <a:blip r:embed="rId9" cstate="print"/>
            <a:srcRect/>
            <a:stretch>
              <a:fillRect/>
            </a:stretch>
          </p:blipFill>
          <p:spPr bwMode="auto">
            <a:xfrm>
              <a:off x="5656604" y="1115316"/>
              <a:ext cx="288032" cy="374231"/>
            </a:xfrm>
            <a:prstGeom prst="rect">
              <a:avLst/>
            </a:prstGeom>
            <a:noFill/>
          </p:spPr>
        </p:pic>
        <p:pic>
          <p:nvPicPr>
            <p:cNvPr id="75" name="Picture 2355" descr="图片221"/>
            <p:cNvPicPr>
              <a:picLocks noChangeAspect="1" noChangeArrowheads="1"/>
            </p:cNvPicPr>
            <p:nvPr/>
          </p:nvPicPr>
          <p:blipFill>
            <a:blip r:embed="rId10" cstate="print"/>
            <a:srcRect/>
            <a:stretch>
              <a:fillRect/>
            </a:stretch>
          </p:blipFill>
          <p:spPr bwMode="auto">
            <a:xfrm>
              <a:off x="5036286" y="1134269"/>
              <a:ext cx="294674" cy="382862"/>
            </a:xfrm>
            <a:prstGeom prst="rect">
              <a:avLst/>
            </a:prstGeom>
            <a:noFill/>
          </p:spPr>
        </p:pic>
        <p:cxnSp>
          <p:nvCxnSpPr>
            <p:cNvPr id="76" name="直接连接符 75"/>
            <p:cNvCxnSpPr>
              <a:stCxn id="51" idx="0"/>
              <a:endCxn id="75" idx="2"/>
            </p:cNvCxnSpPr>
            <p:nvPr/>
          </p:nvCxnSpPr>
          <p:spPr>
            <a:xfrm flipH="1" flipV="1">
              <a:off x="5183624" y="1517131"/>
              <a:ext cx="746" cy="9478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TextBox 76"/>
            <p:cNvSpPr txBox="1"/>
            <p:nvPr/>
          </p:nvSpPr>
          <p:spPr>
            <a:xfrm>
              <a:off x="3611932" y="5013183"/>
              <a:ext cx="2328497" cy="576958"/>
            </a:xfrm>
            <a:prstGeom prst="rect">
              <a:avLst/>
            </a:prstGeom>
            <a:noFill/>
          </p:spPr>
          <p:txBody>
            <a:bodyPr wrap="square" rtlCol="0">
              <a:spAutoFit/>
            </a:bodyPr>
            <a:lstStyle/>
            <a:p>
              <a:pPr algn="ctr"/>
              <a:r>
                <a:rPr lang="zh-CN" altLang="en-US" sz="1200" b="1" dirty="0" smtClean="0">
                  <a:solidFill>
                    <a:prstClr val="black"/>
                  </a:solidFill>
                </a:rPr>
                <a:t>业务随行：基础阶段</a:t>
              </a:r>
              <a:endParaRPr lang="en-US" altLang="zh-CN" sz="1200" b="1" dirty="0" smtClean="0">
                <a:solidFill>
                  <a:prstClr val="black"/>
                </a:solidFill>
              </a:endParaRPr>
            </a:p>
            <a:p>
              <a:pPr algn="ctr"/>
              <a:r>
                <a:rPr lang="zh-CN" altLang="en-US" sz="1200" b="1" dirty="0" smtClean="0">
                  <a:solidFill>
                    <a:prstClr val="black"/>
                  </a:solidFill>
                </a:rPr>
                <a:t>传统</a:t>
              </a:r>
              <a:r>
                <a:rPr lang="en-US" altLang="zh-CN" sz="1200" b="1" dirty="0" smtClean="0">
                  <a:solidFill>
                    <a:prstClr val="black"/>
                  </a:solidFill>
                </a:rPr>
                <a:t>NAC+</a:t>
              </a:r>
              <a:r>
                <a:rPr lang="zh-CN" altLang="en-US" sz="1200" b="1" dirty="0" smtClean="0">
                  <a:solidFill>
                    <a:prstClr val="black"/>
                  </a:solidFill>
                </a:rPr>
                <a:t>边界流量控制</a:t>
              </a:r>
              <a:endParaRPr lang="zh-CN" altLang="en-US" sz="1200" b="1" dirty="0">
                <a:solidFill>
                  <a:prstClr val="black"/>
                </a:solidFill>
              </a:endParaRPr>
            </a:p>
          </p:txBody>
        </p:sp>
        <p:sp>
          <p:nvSpPr>
            <p:cNvPr id="78" name="TextBox 77"/>
            <p:cNvSpPr txBox="1"/>
            <p:nvPr/>
          </p:nvSpPr>
          <p:spPr>
            <a:xfrm>
              <a:off x="3923931" y="3284429"/>
              <a:ext cx="697434" cy="423102"/>
            </a:xfrm>
            <a:prstGeom prst="rect">
              <a:avLst/>
            </a:prstGeom>
            <a:noFill/>
          </p:spPr>
          <p:txBody>
            <a:bodyPr wrap="square" rtlCol="0">
              <a:spAutoFit/>
            </a:bodyPr>
            <a:lstStyle/>
            <a:p>
              <a:pPr algn="ctr"/>
              <a:r>
                <a:rPr lang="zh-CN" altLang="en-US" sz="800" dirty="0" smtClean="0">
                  <a:solidFill>
                    <a:prstClr val="black"/>
                  </a:solidFill>
                </a:rPr>
                <a:t>敏捷防火墙</a:t>
              </a:r>
              <a:endParaRPr lang="zh-CN" altLang="en-US" sz="800" dirty="0">
                <a:solidFill>
                  <a:prstClr val="black"/>
                </a:solidFill>
              </a:endParaRPr>
            </a:p>
          </p:txBody>
        </p:sp>
        <p:sp>
          <p:nvSpPr>
            <p:cNvPr id="79" name="TextBox 78"/>
            <p:cNvSpPr txBox="1"/>
            <p:nvPr/>
          </p:nvSpPr>
          <p:spPr>
            <a:xfrm>
              <a:off x="3923933" y="3716478"/>
              <a:ext cx="764095" cy="576958"/>
            </a:xfrm>
            <a:prstGeom prst="rect">
              <a:avLst/>
            </a:prstGeom>
            <a:noFill/>
          </p:spPr>
          <p:txBody>
            <a:bodyPr wrap="square" rtlCol="0">
              <a:spAutoFit/>
            </a:bodyPr>
            <a:lstStyle/>
            <a:p>
              <a:pPr algn="ctr"/>
              <a:r>
                <a:rPr lang="zh-CN" altLang="en-US" sz="800" dirty="0" smtClean="0">
                  <a:solidFill>
                    <a:prstClr val="black"/>
                  </a:solidFill>
                </a:rPr>
                <a:t>支持计费功能的交换机</a:t>
              </a:r>
              <a:endParaRPr lang="zh-CN" altLang="en-US" sz="800" dirty="0">
                <a:solidFill>
                  <a:prstClr val="black"/>
                </a:solidFill>
              </a:endParaRPr>
            </a:p>
          </p:txBody>
        </p:sp>
        <p:sp>
          <p:nvSpPr>
            <p:cNvPr id="80" name="TextBox 79"/>
            <p:cNvSpPr txBox="1"/>
            <p:nvPr/>
          </p:nvSpPr>
          <p:spPr>
            <a:xfrm>
              <a:off x="5364093" y="3666535"/>
              <a:ext cx="809515" cy="576958"/>
            </a:xfrm>
            <a:prstGeom prst="rect">
              <a:avLst/>
            </a:prstGeom>
            <a:noFill/>
          </p:spPr>
          <p:txBody>
            <a:bodyPr wrap="square" rtlCol="0">
              <a:spAutoFit/>
            </a:bodyPr>
            <a:lstStyle/>
            <a:p>
              <a:pPr algn="ctr"/>
              <a:r>
                <a:rPr lang="zh-CN" altLang="en-US" sz="800" dirty="0" smtClean="0">
                  <a:solidFill>
                    <a:prstClr val="black"/>
                  </a:solidFill>
                </a:rPr>
                <a:t>支持计费功能的交换机</a:t>
              </a:r>
              <a:endParaRPr lang="zh-CN" altLang="en-US" sz="800" dirty="0">
                <a:solidFill>
                  <a:prstClr val="black"/>
                </a:solidFill>
              </a:endParaRPr>
            </a:p>
          </p:txBody>
        </p:sp>
        <p:pic>
          <p:nvPicPr>
            <p:cNvPr id="81" name="Picture 588" descr="图片174"/>
            <p:cNvPicPr>
              <a:picLocks noChangeAspect="1" noChangeArrowheads="1"/>
            </p:cNvPicPr>
            <p:nvPr/>
          </p:nvPicPr>
          <p:blipFill>
            <a:blip r:embed="rId7" cstate="print"/>
            <a:srcRect/>
            <a:stretch>
              <a:fillRect/>
            </a:stretch>
          </p:blipFill>
          <p:spPr bwMode="auto">
            <a:xfrm>
              <a:off x="4788030" y="2780372"/>
              <a:ext cx="346571" cy="360288"/>
            </a:xfrm>
            <a:prstGeom prst="rect">
              <a:avLst/>
            </a:prstGeom>
            <a:noFill/>
          </p:spPr>
        </p:pic>
        <p:cxnSp>
          <p:nvCxnSpPr>
            <p:cNvPr id="82" name="直接连接符 81"/>
            <p:cNvCxnSpPr>
              <a:stCxn id="68" idx="0"/>
              <a:endCxn id="81" idx="2"/>
            </p:cNvCxnSpPr>
            <p:nvPr/>
          </p:nvCxnSpPr>
          <p:spPr>
            <a:xfrm flipH="1" flipV="1">
              <a:off x="4961315" y="3140661"/>
              <a:ext cx="220651" cy="1295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直接连接符 82"/>
            <p:cNvCxnSpPr>
              <a:stCxn id="84" idx="0"/>
              <a:endCxn id="10" idx="2"/>
            </p:cNvCxnSpPr>
            <p:nvPr/>
          </p:nvCxnSpPr>
          <p:spPr>
            <a:xfrm flipH="1" flipV="1">
              <a:off x="7272309" y="2359918"/>
              <a:ext cx="942841" cy="42101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84" name="Picture 588" descr="图片174"/>
            <p:cNvPicPr>
              <a:picLocks noChangeAspect="1" noChangeArrowheads="1"/>
            </p:cNvPicPr>
            <p:nvPr/>
          </p:nvPicPr>
          <p:blipFill>
            <a:blip r:embed="rId7" cstate="print"/>
            <a:srcRect/>
            <a:stretch>
              <a:fillRect/>
            </a:stretch>
          </p:blipFill>
          <p:spPr bwMode="auto">
            <a:xfrm>
              <a:off x="8041864" y="2780934"/>
              <a:ext cx="346571" cy="360288"/>
            </a:xfrm>
            <a:prstGeom prst="rect">
              <a:avLst/>
            </a:prstGeom>
            <a:noFill/>
          </p:spPr>
        </p:pic>
        <p:cxnSp>
          <p:nvCxnSpPr>
            <p:cNvPr id="85" name="直接连接符 84"/>
            <p:cNvCxnSpPr>
              <a:stCxn id="29" idx="0"/>
              <a:endCxn id="84" idx="2"/>
            </p:cNvCxnSpPr>
            <p:nvPr/>
          </p:nvCxnSpPr>
          <p:spPr>
            <a:xfrm flipH="1" flipV="1">
              <a:off x="8215148" y="3141222"/>
              <a:ext cx="207182" cy="1295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右箭头 85"/>
            <p:cNvSpPr/>
            <p:nvPr/>
          </p:nvSpPr>
          <p:spPr>
            <a:xfrm>
              <a:off x="6300192" y="2852936"/>
              <a:ext cx="288032" cy="216585"/>
            </a:xfrm>
            <a:prstGeom prst="rightArrow">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zh-CN" altLang="en-US">
                <a:solidFill>
                  <a:prstClr val="white"/>
                </a:solidFill>
              </a:endParaRPr>
            </a:p>
          </p:txBody>
        </p:sp>
      </p:grpSp>
      <p:sp>
        <p:nvSpPr>
          <p:cNvPr id="88" name="TextBox 87"/>
          <p:cNvSpPr txBox="1"/>
          <p:nvPr/>
        </p:nvSpPr>
        <p:spPr>
          <a:xfrm>
            <a:off x="5430138" y="758508"/>
            <a:ext cx="3378900" cy="3939540"/>
          </a:xfrm>
          <a:prstGeom prst="rect">
            <a:avLst/>
          </a:prstGeom>
          <a:noFill/>
        </p:spPr>
        <p:txBody>
          <a:bodyPr wrap="square" rtlCol="0">
            <a:spAutoFit/>
          </a:bodyPr>
          <a:lstStyle/>
          <a:p>
            <a:pPr marL="182880" indent="-182880">
              <a:buFont typeface="Wingdings" panose="05000000000000000000" pitchFamily="2" charset="2"/>
              <a:buChar char="l"/>
            </a:pPr>
            <a:r>
              <a:rPr lang="zh-CN" altLang="en-US" sz="1000" dirty="0" smtClean="0">
                <a:solidFill>
                  <a:prstClr val="black"/>
                </a:solidFill>
                <a:latin typeface="华文细黑"/>
                <a:ea typeface="华文细黑"/>
              </a:rPr>
              <a:t>业务随行基础阶段只针对南北流量（用户访问数据中心静态资源的流量）进行权限控制。</a:t>
            </a:r>
            <a:endParaRPr lang="en-US" altLang="zh-CN" sz="1000" dirty="0" smtClean="0">
              <a:solidFill>
                <a:prstClr val="black"/>
              </a:solidFill>
              <a:latin typeface="华文细黑"/>
              <a:ea typeface="华文细黑"/>
            </a:endParaRPr>
          </a:p>
          <a:p>
            <a:pPr marL="182880" indent="-182880">
              <a:buFont typeface="Wingdings" panose="05000000000000000000" pitchFamily="2" charset="2"/>
              <a:buChar char="l"/>
            </a:pPr>
            <a:r>
              <a:rPr lang="zh-CN" altLang="en-US" sz="1000" dirty="0" smtClean="0">
                <a:solidFill>
                  <a:prstClr val="black"/>
                </a:solidFill>
                <a:latin typeface="华文细黑"/>
                <a:ea typeface="华文细黑"/>
              </a:rPr>
              <a:t>在业务随行方案的标准阶段中，在人员自由移动，灵活接入的前提下，还能进行</a:t>
            </a:r>
            <a:r>
              <a:rPr lang="zh-CN" altLang="en-US" sz="1000" b="1" dirty="0" smtClean="0">
                <a:solidFill>
                  <a:srgbClr val="C00000"/>
                </a:solidFill>
                <a:latin typeface="华文细黑"/>
                <a:ea typeface="华文细黑"/>
              </a:rPr>
              <a:t>精确的内网访问权限控制</a:t>
            </a:r>
            <a:r>
              <a:rPr lang="zh-CN" altLang="en-US" sz="1000" dirty="0" smtClean="0">
                <a:solidFill>
                  <a:prstClr val="black"/>
                </a:solidFill>
                <a:latin typeface="华文细黑"/>
                <a:ea typeface="华文细黑"/>
              </a:rPr>
              <a:t>，并解决传统</a:t>
            </a:r>
            <a:r>
              <a:rPr lang="en-US" altLang="zh-CN" sz="1000" dirty="0" smtClean="0">
                <a:solidFill>
                  <a:prstClr val="black"/>
                </a:solidFill>
                <a:latin typeface="华文细黑"/>
                <a:ea typeface="华文细黑"/>
              </a:rPr>
              <a:t>NAC</a:t>
            </a:r>
            <a:r>
              <a:rPr lang="zh-CN" altLang="en-US" sz="1000" dirty="0" smtClean="0">
                <a:solidFill>
                  <a:prstClr val="black"/>
                </a:solidFill>
                <a:latin typeface="华文细黑"/>
                <a:ea typeface="华文细黑"/>
              </a:rPr>
              <a:t>技术在内网访问权限控制上一系列问题。</a:t>
            </a:r>
            <a:endParaRPr lang="zh-CN" altLang="en-US" sz="1000" dirty="0" smtClean="0">
              <a:solidFill>
                <a:prstClr val="black"/>
              </a:solidFill>
              <a:latin typeface="华文细黑"/>
              <a:ea typeface="华文细黑"/>
            </a:endParaRPr>
          </a:p>
          <a:p>
            <a:endParaRPr lang="en-US" altLang="zh-CN" sz="1000" dirty="0" smtClean="0">
              <a:solidFill>
                <a:prstClr val="black"/>
              </a:solidFill>
              <a:latin typeface="华文细黑"/>
              <a:ea typeface="华文细黑"/>
            </a:endParaRPr>
          </a:p>
          <a:p>
            <a:r>
              <a:rPr lang="zh-CN" altLang="en-US" sz="1000" dirty="0" smtClean="0">
                <a:solidFill>
                  <a:prstClr val="black"/>
                </a:solidFill>
                <a:latin typeface="华文细黑"/>
                <a:ea typeface="华文细黑"/>
              </a:rPr>
              <a:t>相比于基础阶段，业务随行标准阶段的主要变化在于：</a:t>
            </a:r>
            <a:endParaRPr lang="zh-CN" altLang="en-US" sz="1000" dirty="0" smtClean="0">
              <a:solidFill>
                <a:prstClr val="black"/>
              </a:solidFill>
              <a:latin typeface="华文细黑"/>
              <a:ea typeface="华文细黑"/>
            </a:endParaRPr>
          </a:p>
          <a:p>
            <a:pPr marL="182880" indent="-182880">
              <a:buFont typeface="Wingdings" panose="05000000000000000000" pitchFamily="2" charset="2"/>
              <a:buChar char="l"/>
            </a:pPr>
            <a:r>
              <a:rPr lang="zh-CN" altLang="en-US" sz="1000" dirty="0" smtClean="0">
                <a:solidFill>
                  <a:prstClr val="black"/>
                </a:solidFill>
                <a:latin typeface="华文细黑"/>
                <a:ea typeface="华文细黑"/>
              </a:rPr>
              <a:t>将传统网络中的</a:t>
            </a:r>
            <a:r>
              <a:rPr lang="zh-CN" altLang="en-US" sz="1000" b="1" dirty="0" smtClean="0">
                <a:solidFill>
                  <a:prstClr val="black"/>
                </a:solidFill>
                <a:latin typeface="华文细黑"/>
                <a:ea typeface="华文细黑"/>
              </a:rPr>
              <a:t>认证点交换机更换为华为敏捷交换机</a:t>
            </a:r>
            <a:r>
              <a:rPr lang="zh-CN" altLang="en-US" sz="1000" dirty="0" smtClean="0">
                <a:solidFill>
                  <a:prstClr val="black"/>
                </a:solidFill>
                <a:latin typeface="华文细黑"/>
                <a:ea typeface="华文细黑"/>
              </a:rPr>
              <a:t>。交换机只需要配备</a:t>
            </a:r>
            <a:r>
              <a:rPr lang="en-US" altLang="zh-CN" sz="1000" dirty="0" smtClean="0">
                <a:solidFill>
                  <a:prstClr val="black"/>
                </a:solidFill>
                <a:latin typeface="华文细黑"/>
                <a:ea typeface="华文细黑"/>
              </a:rPr>
              <a:t>ASIC</a:t>
            </a:r>
            <a:r>
              <a:rPr lang="zh-CN" altLang="en-US" sz="1000" dirty="0" smtClean="0">
                <a:solidFill>
                  <a:prstClr val="black"/>
                </a:solidFill>
                <a:latin typeface="华文细黑"/>
                <a:ea typeface="华文细黑"/>
              </a:rPr>
              <a:t>板卡即可实现标准阶段的核心功能。更换为敏捷交换机之后，可以实现：</a:t>
            </a:r>
            <a:endParaRPr lang="zh-CN" altLang="en-US" sz="1000" dirty="0" smtClean="0">
              <a:solidFill>
                <a:prstClr val="black"/>
              </a:solidFill>
              <a:latin typeface="华文细黑"/>
              <a:ea typeface="华文细黑"/>
            </a:endParaRPr>
          </a:p>
          <a:p>
            <a:pPr marL="541655" lvl="2" indent="-182880">
              <a:buFont typeface="Wingdings" panose="05000000000000000000" pitchFamily="2" charset="2"/>
              <a:buChar char="ü"/>
            </a:pPr>
            <a:r>
              <a:rPr lang="zh-CN" altLang="en-US" sz="1000" dirty="0" smtClean="0">
                <a:solidFill>
                  <a:prstClr val="black"/>
                </a:solidFill>
                <a:latin typeface="华文细黑"/>
                <a:ea typeface="华文细黑"/>
              </a:rPr>
              <a:t>交换机权限控制策略与</a:t>
            </a:r>
            <a:r>
              <a:rPr lang="en-US" altLang="zh-CN" sz="1000" dirty="0" smtClean="0">
                <a:solidFill>
                  <a:prstClr val="black"/>
                </a:solidFill>
                <a:latin typeface="华文细黑"/>
                <a:ea typeface="华文细黑"/>
              </a:rPr>
              <a:t>IP</a:t>
            </a:r>
            <a:r>
              <a:rPr lang="zh-CN" altLang="en-US" sz="1000" dirty="0" smtClean="0">
                <a:solidFill>
                  <a:prstClr val="black"/>
                </a:solidFill>
                <a:latin typeface="华文细黑"/>
                <a:ea typeface="华文细黑"/>
              </a:rPr>
              <a:t>地址完全解耦（传统</a:t>
            </a:r>
            <a:r>
              <a:rPr lang="en-US" altLang="zh-CN" sz="1000" dirty="0" smtClean="0">
                <a:solidFill>
                  <a:prstClr val="black"/>
                </a:solidFill>
                <a:latin typeface="华文细黑"/>
                <a:ea typeface="华文细黑"/>
              </a:rPr>
              <a:t>NAC</a:t>
            </a:r>
            <a:r>
              <a:rPr lang="zh-CN" altLang="en-US" sz="1000" dirty="0" smtClean="0">
                <a:solidFill>
                  <a:prstClr val="black"/>
                </a:solidFill>
                <a:latin typeface="华文细黑"/>
                <a:ea typeface="华文细黑"/>
              </a:rPr>
              <a:t>技术只实现了权限控制策略与源</a:t>
            </a:r>
            <a:r>
              <a:rPr lang="en-US" altLang="zh-CN" sz="1000" dirty="0" smtClean="0">
                <a:solidFill>
                  <a:prstClr val="black"/>
                </a:solidFill>
                <a:latin typeface="华文细黑"/>
                <a:ea typeface="华文细黑"/>
              </a:rPr>
              <a:t>IP</a:t>
            </a:r>
            <a:r>
              <a:rPr lang="zh-CN" altLang="en-US" sz="1000" dirty="0" smtClean="0">
                <a:solidFill>
                  <a:prstClr val="black"/>
                </a:solidFill>
                <a:latin typeface="华文细黑"/>
                <a:ea typeface="华文细黑"/>
              </a:rPr>
              <a:t>地址的解耦）。</a:t>
            </a:r>
            <a:endParaRPr lang="zh-CN" altLang="en-US" sz="1000" dirty="0" smtClean="0">
              <a:solidFill>
                <a:prstClr val="black"/>
              </a:solidFill>
              <a:latin typeface="华文细黑"/>
              <a:ea typeface="华文细黑"/>
            </a:endParaRPr>
          </a:p>
          <a:p>
            <a:pPr marL="541655" lvl="2" indent="-182880">
              <a:buFont typeface="Wingdings" panose="05000000000000000000" pitchFamily="2" charset="2"/>
              <a:buChar char="ü"/>
            </a:pPr>
            <a:r>
              <a:rPr lang="zh-CN" altLang="en-US" sz="1000" dirty="0" smtClean="0">
                <a:solidFill>
                  <a:prstClr val="black"/>
                </a:solidFill>
                <a:latin typeface="华文细黑"/>
                <a:ea typeface="华文细黑"/>
              </a:rPr>
              <a:t>交换机权限控制策略可以由</a:t>
            </a:r>
            <a:r>
              <a:rPr lang="en-US" altLang="zh-CN" sz="1000" dirty="0" smtClean="0">
                <a:solidFill>
                  <a:prstClr val="black"/>
                </a:solidFill>
                <a:latin typeface="华文细黑"/>
                <a:ea typeface="华文细黑"/>
              </a:rPr>
              <a:t>Controller</a:t>
            </a:r>
            <a:r>
              <a:rPr lang="zh-CN" altLang="en-US" sz="1000" dirty="0" smtClean="0">
                <a:solidFill>
                  <a:prstClr val="black"/>
                </a:solidFill>
                <a:latin typeface="华文细黑"/>
                <a:ea typeface="华文细黑"/>
              </a:rPr>
              <a:t>统一下发。不再需要管理员去每台认证点交换机上手工配置和维护。</a:t>
            </a:r>
            <a:endParaRPr lang="zh-CN" altLang="en-US" sz="1000" dirty="0" smtClean="0">
              <a:solidFill>
                <a:prstClr val="black"/>
              </a:solidFill>
              <a:latin typeface="华文细黑"/>
              <a:ea typeface="华文细黑"/>
            </a:endParaRPr>
          </a:p>
          <a:p>
            <a:pPr marL="182880" indent="-182880">
              <a:buFont typeface="Wingdings" panose="05000000000000000000" pitchFamily="2" charset="2"/>
              <a:buChar char="l"/>
            </a:pPr>
            <a:r>
              <a:rPr lang="zh-CN" altLang="en-US" sz="1000" dirty="0" smtClean="0">
                <a:solidFill>
                  <a:prstClr val="black"/>
                </a:solidFill>
                <a:latin typeface="华文细黑"/>
                <a:ea typeface="华文细黑"/>
              </a:rPr>
              <a:t>传统网络如果使用接入交换机作为认证点，在业务随行方案中建议将认证点上移至汇聚交换机或核心交换机。此时，原有网络的接入交换机可以保留利旧。</a:t>
            </a:r>
            <a:endParaRPr lang="zh-CN" altLang="en-US" sz="1000" dirty="0" smtClean="0">
              <a:solidFill>
                <a:prstClr val="black"/>
              </a:solidFill>
              <a:latin typeface="华文细黑"/>
              <a:ea typeface="华文细黑"/>
            </a:endParaRPr>
          </a:p>
          <a:p>
            <a:pPr marL="182880" indent="-182880">
              <a:buFont typeface="Wingdings" panose="05000000000000000000" pitchFamily="2" charset="2"/>
              <a:buChar char="l"/>
            </a:pPr>
            <a:r>
              <a:rPr lang="zh-CN" altLang="en-US" sz="1000" dirty="0" smtClean="0">
                <a:solidFill>
                  <a:prstClr val="black"/>
                </a:solidFill>
                <a:latin typeface="华文细黑"/>
                <a:ea typeface="华文细黑"/>
              </a:rPr>
              <a:t>不再需要使用复杂的动态</a:t>
            </a:r>
            <a:r>
              <a:rPr lang="en-US" altLang="zh-CN" sz="1000" dirty="0" smtClean="0">
                <a:solidFill>
                  <a:prstClr val="black"/>
                </a:solidFill>
                <a:latin typeface="华文细黑"/>
                <a:ea typeface="华文细黑"/>
              </a:rPr>
              <a:t>VLAN</a:t>
            </a:r>
            <a:r>
              <a:rPr lang="zh-CN" altLang="en-US" sz="1000" dirty="0" smtClean="0">
                <a:solidFill>
                  <a:prstClr val="black"/>
                </a:solidFill>
                <a:latin typeface="华文细黑"/>
                <a:ea typeface="华文细黑"/>
              </a:rPr>
              <a:t>或动态</a:t>
            </a:r>
            <a:r>
              <a:rPr lang="en-US" altLang="zh-CN" sz="1000" dirty="0" smtClean="0">
                <a:solidFill>
                  <a:prstClr val="black"/>
                </a:solidFill>
                <a:latin typeface="华文细黑"/>
                <a:ea typeface="华文细黑"/>
              </a:rPr>
              <a:t>ACL</a:t>
            </a:r>
            <a:r>
              <a:rPr lang="zh-CN" altLang="en-US" sz="1000" dirty="0" smtClean="0">
                <a:solidFill>
                  <a:prstClr val="black"/>
                </a:solidFill>
                <a:latin typeface="华文细黑"/>
                <a:ea typeface="华文细黑"/>
              </a:rPr>
              <a:t>技术。接入层可以静态划分</a:t>
            </a:r>
            <a:r>
              <a:rPr lang="en-US" altLang="zh-CN" sz="1000" dirty="0" smtClean="0">
                <a:solidFill>
                  <a:prstClr val="black"/>
                </a:solidFill>
                <a:latin typeface="华文细黑"/>
                <a:ea typeface="华文细黑"/>
              </a:rPr>
              <a:t>VLAN</a:t>
            </a:r>
            <a:r>
              <a:rPr lang="zh-CN" altLang="en-US" sz="1000" dirty="0" smtClean="0">
                <a:solidFill>
                  <a:prstClr val="black"/>
                </a:solidFill>
                <a:latin typeface="华文细黑"/>
                <a:ea typeface="华文细黑"/>
              </a:rPr>
              <a:t>和</a:t>
            </a:r>
            <a:r>
              <a:rPr lang="en-US" altLang="zh-CN" sz="1000" dirty="0" smtClean="0">
                <a:solidFill>
                  <a:prstClr val="black"/>
                </a:solidFill>
                <a:latin typeface="华文细黑"/>
                <a:ea typeface="华文细黑"/>
              </a:rPr>
              <a:t>IP</a:t>
            </a:r>
            <a:r>
              <a:rPr lang="zh-CN" altLang="en-US" sz="1000" dirty="0" smtClean="0">
                <a:solidFill>
                  <a:prstClr val="black"/>
                </a:solidFill>
                <a:latin typeface="华文细黑"/>
                <a:ea typeface="华文细黑"/>
              </a:rPr>
              <a:t>地址。同时用户的接入位置可以不局限于特定的</a:t>
            </a:r>
            <a:r>
              <a:rPr lang="en-US" altLang="zh-CN" sz="1000" dirty="0" smtClean="0">
                <a:solidFill>
                  <a:prstClr val="black"/>
                </a:solidFill>
                <a:latin typeface="华文细黑"/>
                <a:ea typeface="华文细黑"/>
              </a:rPr>
              <a:t>VLAN</a:t>
            </a:r>
            <a:r>
              <a:rPr lang="zh-CN" altLang="en-US" sz="1000" dirty="0" smtClean="0">
                <a:solidFill>
                  <a:prstClr val="black"/>
                </a:solidFill>
                <a:latin typeface="华文细黑"/>
                <a:ea typeface="华文细黑"/>
              </a:rPr>
              <a:t>或网段内，而是可以在企业网络中的任意位置接入。</a:t>
            </a:r>
            <a:endParaRPr lang="zh-CN" altLang="en-US" sz="1000" dirty="0" smtClean="0">
              <a:solidFill>
                <a:prstClr val="black"/>
              </a:solidFill>
              <a:latin typeface="华文细黑"/>
              <a:ea typeface="华文细黑"/>
            </a:endParaRPr>
          </a:p>
          <a:p>
            <a:endParaRPr lang="zh-CN" altLang="en-US" sz="1000" dirty="0">
              <a:solidFill>
                <a:prstClr val="black"/>
              </a:solidFill>
              <a:latin typeface="华文细黑"/>
              <a:ea typeface="华文细黑"/>
            </a:endParaRPr>
          </a:p>
        </p:txBody>
      </p:sp>
      <p:sp>
        <p:nvSpPr>
          <p:cNvPr id="97" name="椭圆 96"/>
          <p:cNvSpPr/>
          <p:nvPr/>
        </p:nvSpPr>
        <p:spPr bwMode="auto">
          <a:xfrm>
            <a:off x="2941320" y="3253740"/>
            <a:ext cx="571500" cy="434023"/>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pic>
        <p:nvPicPr>
          <p:cNvPr id="100" name="Picture 335" descr="图片259"/>
          <p:cNvPicPr>
            <a:picLocks noChangeAspect="1" noChangeArrowheads="1"/>
          </p:cNvPicPr>
          <p:nvPr/>
        </p:nvPicPr>
        <p:blipFill>
          <a:blip r:embed="rId11" cstate="print"/>
          <a:srcRect/>
          <a:stretch>
            <a:fillRect/>
          </a:stretch>
        </p:blipFill>
        <p:spPr bwMode="auto">
          <a:xfrm>
            <a:off x="3126741" y="3304903"/>
            <a:ext cx="277516" cy="288000"/>
          </a:xfrm>
          <a:prstGeom prst="rect">
            <a:avLst/>
          </a:prstGeom>
          <a:noFill/>
        </p:spPr>
      </p:pic>
      <p:pic>
        <p:nvPicPr>
          <p:cNvPr id="101" name="Picture 335" descr="图片259"/>
          <p:cNvPicPr>
            <a:picLocks noChangeAspect="1" noChangeArrowheads="1"/>
          </p:cNvPicPr>
          <p:nvPr/>
        </p:nvPicPr>
        <p:blipFill>
          <a:blip r:embed="rId11" cstate="print"/>
          <a:srcRect/>
          <a:stretch>
            <a:fillRect/>
          </a:stretch>
        </p:blipFill>
        <p:spPr bwMode="auto">
          <a:xfrm>
            <a:off x="4276408" y="3289980"/>
            <a:ext cx="277516" cy="288000"/>
          </a:xfrm>
          <a:prstGeom prst="rect">
            <a:avLst/>
          </a:prstGeom>
          <a:noFill/>
        </p:spPr>
      </p:pic>
      <p:sp>
        <p:nvSpPr>
          <p:cNvPr id="102" name="椭圆 101"/>
          <p:cNvSpPr/>
          <p:nvPr/>
        </p:nvSpPr>
        <p:spPr bwMode="auto">
          <a:xfrm>
            <a:off x="3063240" y="3276599"/>
            <a:ext cx="381000" cy="350203"/>
          </a:xfrm>
          <a:prstGeom prst="ellipse">
            <a:avLst/>
          </a:prstGeom>
          <a:noFill/>
          <a:ln w="38100">
            <a:solidFill>
              <a:srgbClr val="C00000"/>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
        <p:nvSpPr>
          <p:cNvPr id="103" name="椭圆 102"/>
          <p:cNvSpPr/>
          <p:nvPr/>
        </p:nvSpPr>
        <p:spPr bwMode="auto">
          <a:xfrm>
            <a:off x="4215448" y="3253739"/>
            <a:ext cx="381000" cy="350203"/>
          </a:xfrm>
          <a:prstGeom prst="ellipse">
            <a:avLst/>
          </a:prstGeom>
          <a:noFill/>
          <a:ln w="38100">
            <a:solidFill>
              <a:srgbClr val="C00000"/>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prstClr val="black"/>
              </a:solidFill>
              <a:latin typeface="Arial" panose="020B0604020202020204" pitchFamily="34" charset="0"/>
              <a:ea typeface="宋体" panose="02010600030101010101" pitchFamily="2" charset="-122"/>
            </a:endParaRPr>
          </a:p>
        </p:txBody>
      </p:sp>
    </p:spTree>
  </p:cSld>
  <p:clrMapOvr>
    <a:masterClrMapping/>
  </p:clrMapOvr>
  <p:transition advClick="0" advTm="8000">
    <p:fade thruBlk="1"/>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目录</a:t>
            </a:r>
            <a:endParaRPr lang="en-US" sz="4000" dirty="0">
              <a:solidFill>
                <a:srgbClr val="960000"/>
              </a:solidFill>
              <a:latin typeface="微软雅黑" panose="020B0503020204020204" pitchFamily="34" charset="-122"/>
              <a:ea typeface="微软雅黑" panose="020B0503020204020204" pitchFamily="34" charset="-122"/>
            </a:endParaRPr>
          </a:p>
        </p:txBody>
      </p:sp>
      <p:sp>
        <p:nvSpPr>
          <p:cNvPr id="21" name="Freeform 11"/>
          <p:cNvSpPr/>
          <p:nvPr/>
        </p:nvSpPr>
        <p:spPr bwMode="gray">
          <a:xfrm>
            <a:off x="2293734" y="1640097"/>
            <a:ext cx="4645229" cy="530173"/>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1523234" y="1640097"/>
            <a:ext cx="624569" cy="530173"/>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5" name="Text Box 16">
            <a:hlinkClick r:id="rId1" action="ppaction://hlinksldjump"/>
          </p:cNvPr>
          <p:cNvSpPr txBox="1">
            <a:spLocks noChangeArrowheads="1"/>
          </p:cNvSpPr>
          <p:nvPr/>
        </p:nvSpPr>
        <p:spPr bwMode="gray">
          <a:xfrm>
            <a:off x="1726667" y="1615289"/>
            <a:ext cx="340064" cy="584775"/>
          </a:xfrm>
          <a:prstGeom prst="rect">
            <a:avLst/>
          </a:prstGeom>
          <a:noFill/>
          <a:ln w="9525">
            <a:noFill/>
            <a:miter lim="800000"/>
          </a:ln>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2</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28" name="Freeform 9"/>
          <p:cNvSpPr/>
          <p:nvPr/>
        </p:nvSpPr>
        <p:spPr bwMode="gray">
          <a:xfrm>
            <a:off x="2293734" y="2209106"/>
            <a:ext cx="4645229" cy="509877"/>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1523234" y="2209106"/>
            <a:ext cx="624569" cy="509877"/>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a:hlinkClick r:id="rId2" action="ppaction://hlinksldjump"/>
          </p:cNvPr>
          <p:cNvSpPr txBox="1">
            <a:spLocks noChangeArrowheads="1"/>
          </p:cNvSpPr>
          <p:nvPr/>
        </p:nvSpPr>
        <p:spPr bwMode="gray">
          <a:xfrm>
            <a:off x="2427498" y="2237842"/>
            <a:ext cx="3923875" cy="46166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全网安全协防</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a:hlinkClick r:id="rId2" action="ppaction://hlinksldjump"/>
          </p:cNvPr>
          <p:cNvSpPr txBox="1">
            <a:spLocks noChangeArrowheads="1"/>
          </p:cNvSpPr>
          <p:nvPr/>
        </p:nvSpPr>
        <p:spPr bwMode="gray">
          <a:xfrm>
            <a:off x="1726667" y="2158110"/>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3</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33" name="Freeform 6">
            <a:hlinkClick r:id="rId3" action="ppaction://hlinksldjump"/>
          </p:cNvPr>
          <p:cNvSpPr/>
          <p:nvPr/>
        </p:nvSpPr>
        <p:spPr bwMode="gray">
          <a:xfrm>
            <a:off x="2293734" y="3655761"/>
            <a:ext cx="4645229" cy="529321"/>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1523234" y="3655761"/>
            <a:ext cx="624569" cy="529321"/>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6" name="Text Box 18">
            <a:hlinkClick r:id="rId4" action="ppaction://hlinksldjump"/>
          </p:cNvPr>
          <p:cNvSpPr txBox="1">
            <a:spLocks noChangeArrowheads="1"/>
          </p:cNvSpPr>
          <p:nvPr/>
        </p:nvSpPr>
        <p:spPr bwMode="gray">
          <a:xfrm>
            <a:off x="1726667" y="3642114"/>
            <a:ext cx="361625" cy="584775"/>
          </a:xfrm>
          <a:prstGeom prst="rect">
            <a:avLst/>
          </a:prstGeom>
          <a:noFill/>
          <a:ln w="9525">
            <a:noFill/>
            <a:miter lim="800000"/>
          </a:ln>
          <a:effectLst>
            <a:outerShdw dist="28398" dir="1593903" algn="ctr" rotWithShape="0">
              <a:srgbClr val="333333">
                <a:alpha val="50000"/>
              </a:srgbClr>
            </a:outerShdw>
          </a:effectLst>
        </p:spPr>
        <p:txBody>
          <a:bodyPr wrap="square">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4</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19" name="Freeform 6">
            <a:hlinkClick r:id="" action="ppaction://noaction"/>
          </p:cNvPr>
          <p:cNvSpPr/>
          <p:nvPr/>
        </p:nvSpPr>
        <p:spPr bwMode="gray">
          <a:xfrm>
            <a:off x="2293734" y="4215680"/>
            <a:ext cx="4645229" cy="529321"/>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1523234" y="4215680"/>
            <a:ext cx="624569" cy="529321"/>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6" name="Text Box 18">
            <a:hlinkClick r:id="rId5" action="ppaction://hlinksldjump"/>
          </p:cNvPr>
          <p:cNvSpPr txBox="1">
            <a:spLocks noChangeArrowheads="1"/>
          </p:cNvSpPr>
          <p:nvPr/>
        </p:nvSpPr>
        <p:spPr bwMode="gray">
          <a:xfrm>
            <a:off x="1726667" y="4176947"/>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5</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24" name="Text Box 13">
            <a:hlinkClick r:id="rId1" action="ppaction://hlinksldjump"/>
          </p:cNvPr>
          <p:cNvSpPr txBox="1">
            <a:spLocks noChangeArrowheads="1"/>
          </p:cNvSpPr>
          <p:nvPr/>
        </p:nvSpPr>
        <p:spPr bwMode="gray">
          <a:xfrm>
            <a:off x="2427498" y="1676213"/>
            <a:ext cx="3959277" cy="461665"/>
          </a:xfrm>
          <a:prstGeom prst="rect">
            <a:avLst/>
          </a:prstGeom>
          <a:noFill/>
          <a:ln w="9525">
            <a:noFill/>
            <a:miter lim="800000"/>
          </a:ln>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业务随行 </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35" name="Text Box 8">
            <a:hlinkClick r:id="rId4" action="ppaction://hlinksldjump"/>
          </p:cNvPr>
          <p:cNvSpPr txBox="1">
            <a:spLocks noChangeArrowheads="1"/>
          </p:cNvSpPr>
          <p:nvPr/>
        </p:nvSpPr>
        <p:spPr bwMode="gray">
          <a:xfrm>
            <a:off x="2427499" y="3697413"/>
            <a:ext cx="3974334"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质量感知</a:t>
            </a:r>
            <a:r>
              <a:rPr lang="en-US" altLang="zh-CN" sz="2400" b="1" dirty="0" err="1" smtClean="0">
                <a:solidFill>
                  <a:srgbClr val="FFFFFF"/>
                </a:solidFill>
                <a:latin typeface="微软雅黑" panose="020B0503020204020204" pitchFamily="34" charset="-122"/>
                <a:ea typeface="微软雅黑" panose="020B0503020204020204" pitchFamily="34" charset="-122"/>
              </a:rPr>
              <a:t>iPCA</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23" name="Text Box 8">
            <a:hlinkClick r:id="rId5" action="ppaction://hlinksldjump"/>
          </p:cNvPr>
          <p:cNvSpPr txBox="1">
            <a:spLocks noChangeArrowheads="1"/>
          </p:cNvSpPr>
          <p:nvPr/>
        </p:nvSpPr>
        <p:spPr bwMode="gray">
          <a:xfrm>
            <a:off x="2427499" y="4250806"/>
            <a:ext cx="3974334"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有线无线深度融合</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32" name="Freeform 11"/>
          <p:cNvSpPr/>
          <p:nvPr/>
        </p:nvSpPr>
        <p:spPr bwMode="gray">
          <a:xfrm>
            <a:off x="2293734" y="1071088"/>
            <a:ext cx="4645229" cy="530173"/>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7" name="Freeform 12"/>
          <p:cNvSpPr/>
          <p:nvPr/>
        </p:nvSpPr>
        <p:spPr bwMode="gray">
          <a:xfrm>
            <a:off x="1523234" y="1071088"/>
            <a:ext cx="624569" cy="530173"/>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8" name="Text Box 16">
            <a:hlinkClick r:id="rId6" action="ppaction://hlinksldjump"/>
          </p:cNvPr>
          <p:cNvSpPr txBox="1">
            <a:spLocks noChangeArrowheads="1"/>
          </p:cNvSpPr>
          <p:nvPr/>
        </p:nvSpPr>
        <p:spPr bwMode="gray">
          <a:xfrm>
            <a:off x="1726667" y="1065891"/>
            <a:ext cx="340064" cy="584775"/>
          </a:xfrm>
          <a:prstGeom prst="rect">
            <a:avLst/>
          </a:prstGeom>
          <a:noFill/>
          <a:ln w="9525">
            <a:noFill/>
            <a:miter lim="800000"/>
          </a:ln>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1</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39" name="Text Box 13">
            <a:hlinkClick r:id="rId6" action="ppaction://hlinksldjump"/>
          </p:cNvPr>
          <p:cNvSpPr txBox="1">
            <a:spLocks noChangeArrowheads="1"/>
          </p:cNvSpPr>
          <p:nvPr/>
        </p:nvSpPr>
        <p:spPr bwMode="gray">
          <a:xfrm>
            <a:off x="2427498" y="1114584"/>
            <a:ext cx="3959277" cy="461665"/>
          </a:xfrm>
          <a:prstGeom prst="rect">
            <a:avLst/>
          </a:prstGeom>
          <a:noFill/>
          <a:ln w="9525">
            <a:noFill/>
            <a:miter lim="800000"/>
          </a:ln>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总述</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40" name="Freeform 9"/>
          <p:cNvSpPr/>
          <p:nvPr/>
        </p:nvSpPr>
        <p:spPr bwMode="gray">
          <a:xfrm>
            <a:off x="2742698" y="2744194"/>
            <a:ext cx="4196266" cy="432000"/>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1" name="Freeform 10"/>
          <p:cNvSpPr/>
          <p:nvPr/>
        </p:nvSpPr>
        <p:spPr bwMode="gray">
          <a:xfrm>
            <a:off x="2290119" y="2744194"/>
            <a:ext cx="433214" cy="432000"/>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2" name="Text Box 14">
            <a:hlinkClick r:id="rId2" action="ppaction://hlinksldjump"/>
          </p:cNvPr>
          <p:cNvSpPr txBox="1">
            <a:spLocks noChangeArrowheads="1"/>
          </p:cNvSpPr>
          <p:nvPr/>
        </p:nvSpPr>
        <p:spPr bwMode="gray">
          <a:xfrm>
            <a:off x="2851747" y="2781168"/>
            <a:ext cx="3923875" cy="36933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b="1" dirty="0" smtClean="0">
                <a:solidFill>
                  <a:srgbClr val="FFFFFF"/>
                </a:solidFill>
                <a:latin typeface="微软雅黑" panose="020B0503020204020204" pitchFamily="34" charset="-122"/>
                <a:ea typeface="微软雅黑" panose="020B0503020204020204" pitchFamily="34" charset="-122"/>
              </a:rPr>
              <a:t>MSV</a:t>
            </a:r>
            <a:r>
              <a:rPr lang="zh-CN" altLang="en-US" b="1" dirty="0" smtClean="0">
                <a:solidFill>
                  <a:srgbClr val="FFFFFF"/>
                </a:solidFill>
                <a:latin typeface="微软雅黑" panose="020B0503020204020204" pitchFamily="34" charset="-122"/>
                <a:ea typeface="微软雅黑" panose="020B0503020204020204" pitchFamily="34" charset="-122"/>
              </a:rPr>
              <a:t>业务链</a:t>
            </a:r>
            <a:endParaRPr lang="zh-CN" altLang="en-US" b="1" dirty="0" smtClean="0">
              <a:solidFill>
                <a:srgbClr val="FFFFFF"/>
              </a:solidFill>
              <a:latin typeface="微软雅黑" panose="020B0503020204020204" pitchFamily="34" charset="-122"/>
              <a:ea typeface="微软雅黑" panose="020B0503020204020204" pitchFamily="34" charset="-122"/>
            </a:endParaRPr>
          </a:p>
        </p:txBody>
      </p:sp>
      <p:sp>
        <p:nvSpPr>
          <p:cNvPr id="43" name="Text Box 17">
            <a:hlinkClick r:id="rId2" action="ppaction://hlinksldjump"/>
          </p:cNvPr>
          <p:cNvSpPr txBox="1">
            <a:spLocks noChangeArrowheads="1"/>
          </p:cNvSpPr>
          <p:nvPr/>
        </p:nvSpPr>
        <p:spPr bwMode="gray">
          <a:xfrm>
            <a:off x="2381575" y="2734387"/>
            <a:ext cx="340064" cy="46166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400" b="1" dirty="0" smtClean="0">
                <a:solidFill>
                  <a:srgbClr val="FFFFFF"/>
                </a:solidFill>
                <a:latin typeface="微软雅黑" panose="020B0503020204020204" pitchFamily="34" charset="-122"/>
                <a:ea typeface="微软雅黑" panose="020B0503020204020204" pitchFamily="34" charset="-122"/>
              </a:rPr>
              <a:t>1</a:t>
            </a:r>
            <a:endParaRPr lang="en-US" altLang="zh-CN" sz="2400" b="1" dirty="0">
              <a:solidFill>
                <a:srgbClr val="FFFFFF"/>
              </a:solidFill>
              <a:latin typeface="微软雅黑" panose="020B0503020204020204" pitchFamily="34" charset="-122"/>
              <a:ea typeface="微软雅黑" panose="020B0503020204020204" pitchFamily="34" charset="-122"/>
            </a:endParaRPr>
          </a:p>
        </p:txBody>
      </p:sp>
      <p:sp>
        <p:nvSpPr>
          <p:cNvPr id="44" name="Freeform 9"/>
          <p:cNvSpPr/>
          <p:nvPr/>
        </p:nvSpPr>
        <p:spPr bwMode="gray">
          <a:xfrm>
            <a:off x="2746814" y="3201400"/>
            <a:ext cx="4196266" cy="432000"/>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5" name="Freeform 10"/>
          <p:cNvSpPr/>
          <p:nvPr/>
        </p:nvSpPr>
        <p:spPr bwMode="gray">
          <a:xfrm>
            <a:off x="2294235" y="3201400"/>
            <a:ext cx="433214" cy="432000"/>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6" name="Text Box 14">
            <a:hlinkClick r:id="rId7" action="ppaction://hlinksldjump"/>
          </p:cNvPr>
          <p:cNvSpPr txBox="1">
            <a:spLocks noChangeArrowheads="1"/>
          </p:cNvSpPr>
          <p:nvPr/>
        </p:nvSpPr>
        <p:spPr bwMode="gray">
          <a:xfrm>
            <a:off x="2855863" y="3238374"/>
            <a:ext cx="3923875" cy="36933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b="1" dirty="0" smtClean="0">
                <a:solidFill>
                  <a:srgbClr val="FFFFFF"/>
                </a:solidFill>
                <a:latin typeface="微软雅黑" panose="020B0503020204020204" pitchFamily="34" charset="-122"/>
                <a:ea typeface="微软雅黑" panose="020B0503020204020204" pitchFamily="34" charset="-122"/>
              </a:rPr>
              <a:t>安全联动</a:t>
            </a:r>
            <a:endParaRPr lang="zh-CN" altLang="en-US" b="1" dirty="0" smtClean="0">
              <a:solidFill>
                <a:srgbClr val="FFFFFF"/>
              </a:solidFill>
              <a:latin typeface="微软雅黑" panose="020B0503020204020204" pitchFamily="34" charset="-122"/>
              <a:ea typeface="微软雅黑" panose="020B0503020204020204" pitchFamily="34" charset="-122"/>
            </a:endParaRPr>
          </a:p>
        </p:txBody>
      </p:sp>
      <p:sp>
        <p:nvSpPr>
          <p:cNvPr id="47" name="Text Box 17">
            <a:hlinkClick r:id="rId7" action="ppaction://hlinksldjump"/>
          </p:cNvPr>
          <p:cNvSpPr txBox="1">
            <a:spLocks noChangeArrowheads="1"/>
          </p:cNvSpPr>
          <p:nvPr/>
        </p:nvSpPr>
        <p:spPr bwMode="gray">
          <a:xfrm>
            <a:off x="2385691" y="3191593"/>
            <a:ext cx="340064" cy="46166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400" b="1" dirty="0" smtClean="0">
                <a:solidFill>
                  <a:srgbClr val="FFFFFF"/>
                </a:solidFill>
                <a:latin typeface="微软雅黑" panose="020B0503020204020204" pitchFamily="34" charset="-122"/>
                <a:ea typeface="微软雅黑" panose="020B0503020204020204" pitchFamily="34" charset="-122"/>
              </a:rPr>
              <a:t>2</a:t>
            </a:r>
            <a:endParaRPr lang="en-US" altLang="zh-CN" sz="2400" b="1" dirty="0">
              <a:solidFill>
                <a:srgbClr val="FFFFFF"/>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p:txBody>
          <a:bodyPr/>
          <a:lstStyle/>
          <a:p>
            <a:r>
              <a:rPr lang="en-US" altLang="zh-CN" sz="4000" dirty="0" smtClean="0">
                <a:solidFill>
                  <a:srgbClr val="960000"/>
                </a:solidFill>
              </a:rPr>
              <a:t>MSV</a:t>
            </a:r>
            <a:r>
              <a:rPr lang="zh-CN" altLang="en-US" sz="4000" dirty="0" smtClean="0">
                <a:solidFill>
                  <a:srgbClr val="960000"/>
                </a:solidFill>
              </a:rPr>
              <a:t>业务链子目录</a:t>
            </a:r>
            <a:endParaRPr lang="en-US" sz="4000" dirty="0">
              <a:solidFill>
                <a:srgbClr val="960000"/>
              </a:solidFill>
            </a:endParaRPr>
          </a:p>
        </p:txBody>
      </p:sp>
      <p:grpSp>
        <p:nvGrpSpPr>
          <p:cNvPr id="2" name="组合 19"/>
          <p:cNvGrpSpPr/>
          <p:nvPr/>
        </p:nvGrpSpPr>
        <p:grpSpPr>
          <a:xfrm>
            <a:off x="1562885" y="1558529"/>
            <a:ext cx="4379845" cy="461665"/>
            <a:chOff x="2026783" y="1233991"/>
            <a:chExt cx="5235575" cy="603244"/>
          </a:xfrm>
        </p:grpSpPr>
        <p:sp>
          <p:nvSpPr>
            <p:cNvPr id="12" name="Freeform 11"/>
            <p:cNvSpPr/>
            <p:nvPr/>
          </p:nvSpPr>
          <p:spPr bwMode="gray">
            <a:xfrm>
              <a:off x="2728458" y="1239084"/>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19" name="Freeform 12"/>
            <p:cNvSpPr/>
            <p:nvPr/>
          </p:nvSpPr>
          <p:spPr bwMode="gray">
            <a:xfrm>
              <a:off x="2026783" y="1239084"/>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Text Box 13"/>
            <p:cNvSpPr txBox="1">
              <a:spLocks noChangeArrowheads="1"/>
            </p:cNvSpPr>
            <p:nvPr/>
          </p:nvSpPr>
          <p:spPr bwMode="gray">
            <a:xfrm>
              <a:off x="2841225" y="1304175"/>
              <a:ext cx="4229424" cy="48259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b="1" dirty="0" smtClean="0">
                  <a:solidFill>
                    <a:srgbClr val="FFFFFF"/>
                  </a:solidFill>
                  <a:latin typeface="微软雅黑" panose="020B0503020204020204" pitchFamily="34" charset="-122"/>
                  <a:ea typeface="微软雅黑" panose="020B0503020204020204" pitchFamily="34" charset="-122"/>
                </a:rPr>
                <a:t>问题与挑战</a:t>
              </a:r>
              <a:endParaRPr lang="zh-CN" altLang="en-US" b="1" dirty="0" smtClean="0">
                <a:solidFill>
                  <a:srgbClr val="FFFFFF"/>
                </a:solidFill>
                <a:latin typeface="微软雅黑" panose="020B0503020204020204" pitchFamily="34" charset="-122"/>
                <a:ea typeface="微软雅黑" panose="020B0503020204020204" pitchFamily="34" charset="-122"/>
              </a:endParaRPr>
            </a:p>
          </p:txBody>
        </p:sp>
        <p:sp>
          <p:nvSpPr>
            <p:cNvPr id="21" name="Text Box 16"/>
            <p:cNvSpPr txBox="1">
              <a:spLocks noChangeArrowheads="1"/>
            </p:cNvSpPr>
            <p:nvPr/>
          </p:nvSpPr>
          <p:spPr bwMode="gray">
            <a:xfrm>
              <a:off x="2236855" y="1233991"/>
              <a:ext cx="304800" cy="603244"/>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400" b="1" dirty="0">
                  <a:solidFill>
                    <a:srgbClr val="FFFFFF"/>
                  </a:solidFill>
                  <a:latin typeface="微软雅黑" panose="020B0503020204020204" pitchFamily="34" charset="-122"/>
                  <a:ea typeface="微软雅黑" panose="020B0503020204020204" pitchFamily="34" charset="-122"/>
                </a:rPr>
                <a:t>1</a:t>
              </a:r>
              <a:endParaRPr lang="en-US" altLang="zh-CN" sz="24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62885" y="2174596"/>
            <a:ext cx="4379845" cy="461665"/>
            <a:chOff x="2026783" y="1991406"/>
            <a:chExt cx="5235575" cy="627257"/>
          </a:xfrm>
        </p:grpSpPr>
        <p:sp>
          <p:nvSpPr>
            <p:cNvPr id="23"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5" name="Text Box 14">
              <a:hlinkClick r:id="rId1" action="ppaction://hlinksldjump"/>
            </p:cNvPr>
            <p:cNvSpPr txBox="1">
              <a:spLocks noChangeArrowheads="1"/>
            </p:cNvSpPr>
            <p:nvPr/>
          </p:nvSpPr>
          <p:spPr bwMode="gray">
            <a:xfrm>
              <a:off x="2841225" y="2088245"/>
              <a:ext cx="4421133" cy="50180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dirty="0" smtClean="0">
                  <a:solidFill>
                    <a:srgbClr val="FFFFFF"/>
                  </a:solidFill>
                  <a:latin typeface="微软雅黑" panose="020B0503020204020204" pitchFamily="34" charset="-122"/>
                  <a:ea typeface="微软雅黑" panose="020B0503020204020204" pitchFamily="34" charset="-122"/>
                </a:rPr>
                <a:t>实现原理与关键技术</a:t>
              </a:r>
              <a:endParaRPr lang="zh-CN" altLang="en-US"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7">
              <a:hlinkClick r:id="rId1" action="ppaction://hlinksldjump"/>
            </p:cNvPr>
            <p:cNvSpPr txBox="1">
              <a:spLocks noChangeArrowheads="1"/>
            </p:cNvSpPr>
            <p:nvPr/>
          </p:nvSpPr>
          <p:spPr bwMode="gray">
            <a:xfrm>
              <a:off x="2220197" y="1991406"/>
              <a:ext cx="304800" cy="627257"/>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400" b="1" dirty="0">
                  <a:solidFill>
                    <a:srgbClr val="FFFFFF"/>
                  </a:solidFill>
                  <a:latin typeface="微软雅黑" panose="020B0503020204020204" pitchFamily="34" charset="-122"/>
                  <a:ea typeface="微软雅黑" panose="020B0503020204020204" pitchFamily="34" charset="-122"/>
                </a:rPr>
                <a:t>2</a:t>
              </a:r>
              <a:endParaRPr lang="en-US" altLang="zh-CN" sz="24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31"/>
          <p:cNvGrpSpPr/>
          <p:nvPr/>
        </p:nvGrpSpPr>
        <p:grpSpPr>
          <a:xfrm>
            <a:off x="1562885" y="2790663"/>
            <a:ext cx="4379845" cy="507831"/>
            <a:chOff x="2026783" y="3218238"/>
            <a:chExt cx="5235575" cy="664636"/>
          </a:xfrm>
        </p:grpSpPr>
        <p:sp>
          <p:nvSpPr>
            <p:cNvPr id="28"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8">
              <a:hlinkClick r:id="rId2" action="ppaction://hlinksldjump"/>
            </p:cNvPr>
            <p:cNvSpPr txBox="1">
              <a:spLocks noChangeArrowheads="1"/>
            </p:cNvSpPr>
            <p:nvPr/>
          </p:nvSpPr>
          <p:spPr bwMode="gray">
            <a:xfrm>
              <a:off x="2841225" y="3338404"/>
              <a:ext cx="4245509" cy="48337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8">
              <a:hlinkClick r:id="rId2" action="ppaction://hlinksldjump"/>
            </p:cNvPr>
            <p:cNvSpPr txBox="1">
              <a:spLocks noChangeArrowheads="1"/>
            </p:cNvSpPr>
            <p:nvPr/>
          </p:nvSpPr>
          <p:spPr bwMode="gray">
            <a:xfrm>
              <a:off x="2220197" y="3218238"/>
              <a:ext cx="304800" cy="66463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700" b="1" dirty="0">
                  <a:solidFill>
                    <a:srgbClr val="FFFFFF"/>
                  </a:solidFill>
                  <a:latin typeface="微软雅黑" panose="020B0503020204020204" pitchFamily="34" charset="-122"/>
                  <a:ea typeface="微软雅黑" panose="020B0503020204020204" pitchFamily="34" charset="-122"/>
                </a:rPr>
                <a:t>3</a:t>
              </a:r>
              <a:endParaRPr lang="en-US" altLang="zh-CN" sz="27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72410" y="3452897"/>
            <a:ext cx="4379845" cy="507831"/>
            <a:chOff x="2026783" y="3218238"/>
            <a:chExt cx="5235575" cy="664636"/>
          </a:xfrm>
        </p:grpSpPr>
        <p:sp>
          <p:nvSpPr>
            <p:cNvPr id="22"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7"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2" name="Text Box 8">
              <a:hlinkClick r:id="rId2" action="ppaction://hlinksldjump"/>
            </p:cNvPr>
            <p:cNvSpPr txBox="1">
              <a:spLocks noChangeArrowheads="1"/>
            </p:cNvSpPr>
            <p:nvPr/>
          </p:nvSpPr>
          <p:spPr bwMode="gray">
            <a:xfrm>
              <a:off x="2841225" y="3338404"/>
              <a:ext cx="4245509" cy="48337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dirty="0" smtClean="0">
                  <a:solidFill>
                    <a:srgbClr val="FFFFFF"/>
                  </a:solidFill>
                  <a:latin typeface="微软雅黑" panose="020B0503020204020204" pitchFamily="34" charset="-122"/>
                  <a:ea typeface="微软雅黑" panose="020B0503020204020204" pitchFamily="34" charset="-122"/>
                </a:rPr>
                <a:t>FAQ</a:t>
              </a:r>
              <a:endParaRPr lang="zh-CN" altLang="en-US" dirty="0" smtClean="0">
                <a:solidFill>
                  <a:srgbClr val="FFFFFF"/>
                </a:solidFill>
                <a:latin typeface="微软雅黑" panose="020B0503020204020204" pitchFamily="34" charset="-122"/>
                <a:ea typeface="微软雅黑" panose="020B0503020204020204" pitchFamily="34" charset="-122"/>
              </a:endParaRPr>
            </a:p>
          </p:txBody>
        </p:sp>
        <p:sp>
          <p:nvSpPr>
            <p:cNvPr id="33" name="Text Box 18">
              <a:hlinkClick r:id="rId2" action="ppaction://hlinksldjump"/>
            </p:cNvPr>
            <p:cNvSpPr txBox="1">
              <a:spLocks noChangeArrowheads="1"/>
            </p:cNvSpPr>
            <p:nvPr/>
          </p:nvSpPr>
          <p:spPr bwMode="gray">
            <a:xfrm>
              <a:off x="2220197" y="3218238"/>
              <a:ext cx="304800" cy="66463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700" b="1" dirty="0" smtClean="0">
                  <a:solidFill>
                    <a:srgbClr val="FFFFFF"/>
                  </a:solidFill>
                  <a:latin typeface="微软雅黑" panose="020B0503020204020204" pitchFamily="34" charset="-122"/>
                  <a:ea typeface="微软雅黑" panose="020B0503020204020204" pitchFamily="34" charset="-122"/>
                </a:rPr>
                <a:t>4</a:t>
              </a:r>
              <a:endParaRPr lang="en-US" altLang="zh-CN" sz="27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cut/>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smtClean="0">
                <a:latin typeface="Arial" panose="020B0604020202020204" pitchFamily="34" charset="0"/>
                <a:cs typeface="Arial" panose="020B0604020202020204" pitchFamily="34" charset="0"/>
              </a:rPr>
              <a:t>为什么要用</a:t>
            </a:r>
            <a:r>
              <a:rPr lang="en-US" altLang="zh-CN" dirty="0" smtClean="0">
                <a:latin typeface="Arial" panose="020B0604020202020204" pitchFamily="34" charset="0"/>
                <a:cs typeface="Arial" panose="020B0604020202020204" pitchFamily="34" charset="0"/>
              </a:rPr>
              <a:t>Service-Chaining</a:t>
            </a:r>
            <a:r>
              <a:rPr lang="zh-CN" altLang="en-US" dirty="0" smtClean="0">
                <a:latin typeface="Arial" panose="020B0604020202020204" pitchFamily="34" charset="0"/>
                <a:cs typeface="Arial" panose="020B0604020202020204" pitchFamily="34" charset="0"/>
              </a:rPr>
              <a:t>业务链</a:t>
            </a:r>
            <a:r>
              <a:rPr lang="en-US" altLang="zh-CN" dirty="0" smtClean="0">
                <a:latin typeface="Arial" panose="020B0604020202020204" pitchFamily="34" charset="0"/>
                <a:cs typeface="Arial" panose="020B0604020202020204" pitchFamily="34" charset="0"/>
              </a:rPr>
              <a:t>?</a:t>
            </a:r>
            <a:endParaRPr lang="zh-CN" altLang="en-US" dirty="0"/>
          </a:p>
        </p:txBody>
      </p:sp>
      <p:sp>
        <p:nvSpPr>
          <p:cNvPr id="4" name="AutoShape 5"/>
          <p:cNvSpPr>
            <a:spLocks noChangeArrowheads="1"/>
          </p:cNvSpPr>
          <p:nvPr/>
        </p:nvSpPr>
        <p:spPr bwMode="gray">
          <a:xfrm>
            <a:off x="6971233" y="1602339"/>
            <a:ext cx="1514525" cy="2923823"/>
          </a:xfrm>
          <a:prstGeom prst="rect">
            <a:avLst/>
          </a:prstGeom>
          <a:solidFill>
            <a:srgbClr val="FFFFFF"/>
          </a:solidFill>
          <a:ln w="12700" algn="ctr">
            <a:solidFill>
              <a:srgbClr val="FFFFFF"/>
            </a:solidFill>
            <a:miter lim="800000"/>
          </a:ln>
          <a:effectLst>
            <a:outerShdw blurRad="63500" sx="101000" sy="101000" algn="ctr" rotWithShape="0">
              <a:srgbClr val="000000">
                <a:alpha val="30000"/>
              </a:srgbClr>
            </a:outerShdw>
          </a:effectLst>
        </p:spPr>
        <p:txBody>
          <a:bodyPr wrap="square" lIns="50824" tIns="25411" rIns="50824" bIns="25411">
            <a:noAutofit/>
          </a:bodyPr>
          <a:lstStyle/>
          <a:p>
            <a:pPr algn="ctr" defTabSz="384810" eaLnBrk="0" fontAlgn="auto" hangingPunct="0">
              <a:spcBef>
                <a:spcPts val="0"/>
              </a:spcBef>
              <a:spcAft>
                <a:spcPts val="0"/>
              </a:spcAft>
            </a:pPr>
            <a:endParaRPr lang="zh-CN" altLang="en-US" sz="900" b="1" kern="0" dirty="0">
              <a:solidFill>
                <a:srgbClr val="FFFFFF"/>
              </a:solidFill>
              <a:latin typeface="FrutigerNext LT Medium"/>
              <a:ea typeface="微软雅黑" panose="020B0503020204020204" pitchFamily="34" charset="-122"/>
            </a:endParaRPr>
          </a:p>
        </p:txBody>
      </p:sp>
      <p:sp>
        <p:nvSpPr>
          <p:cNvPr id="5" name="AutoShape 5"/>
          <p:cNvSpPr>
            <a:spLocks noChangeArrowheads="1"/>
          </p:cNvSpPr>
          <p:nvPr/>
        </p:nvSpPr>
        <p:spPr bwMode="gray">
          <a:xfrm>
            <a:off x="671170" y="1618415"/>
            <a:ext cx="1514525" cy="2923823"/>
          </a:xfrm>
          <a:prstGeom prst="rect">
            <a:avLst/>
          </a:prstGeom>
          <a:solidFill>
            <a:srgbClr val="FFFFFF"/>
          </a:solidFill>
          <a:ln w="12700" algn="ctr">
            <a:solidFill>
              <a:srgbClr val="FFFFFF"/>
            </a:solidFill>
            <a:miter lim="800000"/>
          </a:ln>
          <a:effectLst>
            <a:outerShdw blurRad="63500" sx="101000" sy="101000" algn="ctr" rotWithShape="0">
              <a:srgbClr val="000000">
                <a:alpha val="30000"/>
              </a:srgbClr>
            </a:outerShdw>
          </a:effectLst>
        </p:spPr>
        <p:txBody>
          <a:bodyPr wrap="square" lIns="50824" tIns="25411" rIns="50824" bIns="25411">
            <a:noAutofit/>
          </a:bodyPr>
          <a:lstStyle/>
          <a:p>
            <a:pPr algn="ctr" defTabSz="384810" eaLnBrk="0" fontAlgn="auto" hangingPunct="0">
              <a:spcBef>
                <a:spcPts val="0"/>
              </a:spcBef>
              <a:spcAft>
                <a:spcPts val="0"/>
              </a:spcAft>
            </a:pPr>
            <a:endParaRPr lang="zh-CN" altLang="en-US" sz="900" b="1" kern="0" dirty="0">
              <a:solidFill>
                <a:srgbClr val="FFFFFF"/>
              </a:solidFill>
              <a:latin typeface="FrutigerNext LT Medium"/>
              <a:ea typeface="微软雅黑" panose="020B0503020204020204" pitchFamily="34" charset="-122"/>
            </a:endParaRPr>
          </a:p>
        </p:txBody>
      </p:sp>
      <p:sp>
        <p:nvSpPr>
          <p:cNvPr id="6" name="AutoShape 5"/>
          <p:cNvSpPr>
            <a:spLocks noChangeArrowheads="1"/>
          </p:cNvSpPr>
          <p:nvPr/>
        </p:nvSpPr>
        <p:spPr bwMode="gray">
          <a:xfrm>
            <a:off x="5403201" y="1602339"/>
            <a:ext cx="1514525" cy="2923823"/>
          </a:xfrm>
          <a:prstGeom prst="rect">
            <a:avLst/>
          </a:prstGeom>
          <a:solidFill>
            <a:srgbClr val="FFFFFF"/>
          </a:solidFill>
          <a:ln w="12700" algn="ctr">
            <a:solidFill>
              <a:srgbClr val="FFFFFF"/>
            </a:solidFill>
            <a:miter lim="800000"/>
          </a:ln>
          <a:effectLst>
            <a:outerShdw blurRad="63500" sx="101000" sy="101000" algn="ctr" rotWithShape="0">
              <a:srgbClr val="000000">
                <a:alpha val="30000"/>
              </a:srgbClr>
            </a:outerShdw>
          </a:effectLst>
        </p:spPr>
        <p:txBody>
          <a:bodyPr wrap="square" lIns="50824" tIns="25411" rIns="50824" bIns="25411">
            <a:noAutofit/>
          </a:bodyPr>
          <a:lstStyle/>
          <a:p>
            <a:pPr algn="ctr" defTabSz="384810" eaLnBrk="0" fontAlgn="auto" hangingPunct="0">
              <a:spcBef>
                <a:spcPts val="0"/>
              </a:spcBef>
              <a:spcAft>
                <a:spcPts val="0"/>
              </a:spcAft>
            </a:pPr>
            <a:endParaRPr lang="zh-CN" altLang="en-US" sz="900" b="1" kern="0" dirty="0">
              <a:solidFill>
                <a:srgbClr val="FFFFFF"/>
              </a:solidFill>
              <a:latin typeface="FrutigerNext LT Medium"/>
              <a:ea typeface="微软雅黑" panose="020B0503020204020204" pitchFamily="34" charset="-122"/>
            </a:endParaRPr>
          </a:p>
        </p:txBody>
      </p:sp>
      <p:sp>
        <p:nvSpPr>
          <p:cNvPr id="7" name="AutoShape 5"/>
          <p:cNvSpPr>
            <a:spLocks noChangeArrowheads="1"/>
          </p:cNvSpPr>
          <p:nvPr/>
        </p:nvSpPr>
        <p:spPr bwMode="gray">
          <a:xfrm>
            <a:off x="3829650" y="1602339"/>
            <a:ext cx="1514525" cy="2923823"/>
          </a:xfrm>
          <a:prstGeom prst="rect">
            <a:avLst/>
          </a:prstGeom>
          <a:solidFill>
            <a:srgbClr val="FFFFFF"/>
          </a:solidFill>
          <a:ln w="12700" algn="ctr">
            <a:solidFill>
              <a:srgbClr val="FFFFFF"/>
            </a:solidFill>
            <a:miter lim="800000"/>
          </a:ln>
          <a:effectLst>
            <a:outerShdw blurRad="63500" sx="101000" sy="101000" algn="ctr" rotWithShape="0">
              <a:srgbClr val="000000">
                <a:alpha val="30000"/>
              </a:srgbClr>
            </a:outerShdw>
          </a:effectLst>
        </p:spPr>
        <p:txBody>
          <a:bodyPr wrap="square" lIns="50824" tIns="25411" rIns="50824" bIns="25411">
            <a:noAutofit/>
          </a:bodyPr>
          <a:lstStyle/>
          <a:p>
            <a:pPr algn="ctr" defTabSz="384810" eaLnBrk="0" fontAlgn="auto" hangingPunct="0">
              <a:spcBef>
                <a:spcPts val="0"/>
              </a:spcBef>
              <a:spcAft>
                <a:spcPts val="0"/>
              </a:spcAft>
            </a:pPr>
            <a:endParaRPr lang="zh-CN" altLang="en-US" sz="900" b="1" kern="0" dirty="0">
              <a:solidFill>
                <a:srgbClr val="FFFFFF"/>
              </a:solidFill>
              <a:latin typeface="FrutigerNext LT Medium"/>
              <a:ea typeface="微软雅黑" panose="020B0503020204020204" pitchFamily="34" charset="-122"/>
            </a:endParaRPr>
          </a:p>
        </p:txBody>
      </p:sp>
      <p:sp>
        <p:nvSpPr>
          <p:cNvPr id="8" name="TextBox 62"/>
          <p:cNvSpPr txBox="1">
            <a:spLocks noChangeArrowheads="1"/>
          </p:cNvSpPr>
          <p:nvPr/>
        </p:nvSpPr>
        <p:spPr bwMode="auto">
          <a:xfrm>
            <a:off x="671170" y="1022155"/>
            <a:ext cx="1514525" cy="558185"/>
          </a:xfrm>
          <a:prstGeom prst="rect">
            <a:avLst/>
          </a:prstGeom>
          <a:solidFill>
            <a:schemeClr val="bg1">
              <a:lumMod val="50000"/>
            </a:schemeClr>
          </a:solidFill>
          <a:scene3d>
            <a:camera prst="orthographicFront">
              <a:rot lat="0" lon="0" rev="0"/>
            </a:camera>
            <a:lightRig rig="threePt" dir="t">
              <a:rot lat="0" lon="0" rev="1200000"/>
            </a:lightRig>
          </a:scene3d>
          <a:sp3d/>
        </p:spPr>
        <p:style>
          <a:lnRef idx="0">
            <a:schemeClr val="accent1"/>
          </a:lnRef>
          <a:fillRef idx="3">
            <a:schemeClr val="accent1"/>
          </a:fillRef>
          <a:effectRef idx="3">
            <a:schemeClr val="accent1"/>
          </a:effectRef>
          <a:fontRef idx="minor">
            <a:schemeClr val="lt1"/>
          </a:fontRef>
        </p:style>
        <p:txBody>
          <a:bodyPr wrap="square" lIns="12627" tIns="6314" rIns="12627" bIns="6314" anchor="ctr" anchorCtr="1">
            <a:noAutofit/>
          </a:bodyPr>
          <a:lstStyle>
            <a:defPPr>
              <a:defRPr lang="zh-CN"/>
            </a:defPPr>
            <a:lvl1pPr defTabSz="588010" eaLnBrk="0" hangingPunct="0">
              <a:buSzPct val="60000"/>
              <a:defRPr sz="1400" b="1">
                <a:solidFill>
                  <a:prstClr val="white"/>
                </a:solidFill>
                <a:latin typeface="+mn-lt"/>
                <a:ea typeface="微软雅黑" panose="020B0503020204020204" pitchFamily="34" charset="-122"/>
                <a:cs typeface="Arial" panose="020B0604020202020204" pitchFamily="34" charset="0"/>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r>
              <a:rPr lang="zh-CN" altLang="en-US" sz="1300" dirty="0" smtClean="0">
                <a:latin typeface="Arial" panose="020B0604020202020204" pitchFamily="34" charset="0"/>
              </a:rPr>
              <a:t>网络环境复杂化</a:t>
            </a:r>
            <a:endParaRPr lang="en-US" altLang="en-US" sz="1300" dirty="0">
              <a:latin typeface="Arial" panose="020B0604020202020204" pitchFamily="34" charset="0"/>
            </a:endParaRPr>
          </a:p>
        </p:txBody>
      </p:sp>
      <p:sp>
        <p:nvSpPr>
          <p:cNvPr id="9" name="TextBox 62"/>
          <p:cNvSpPr txBox="1">
            <a:spLocks noChangeArrowheads="1"/>
          </p:cNvSpPr>
          <p:nvPr/>
        </p:nvSpPr>
        <p:spPr bwMode="auto">
          <a:xfrm>
            <a:off x="3829650" y="1006080"/>
            <a:ext cx="1514525" cy="558185"/>
          </a:xfrm>
          <a:prstGeom prst="rect">
            <a:avLst/>
          </a:prstGeom>
          <a:solidFill>
            <a:schemeClr val="bg1">
              <a:lumMod val="50000"/>
            </a:schemeClr>
          </a:solidFill>
          <a:scene3d>
            <a:camera prst="orthographicFront">
              <a:rot lat="0" lon="0" rev="0"/>
            </a:camera>
            <a:lightRig rig="threePt" dir="t">
              <a:rot lat="0" lon="0" rev="1200000"/>
            </a:lightRig>
          </a:scene3d>
          <a:sp3d/>
        </p:spPr>
        <p:style>
          <a:lnRef idx="0">
            <a:schemeClr val="accent1"/>
          </a:lnRef>
          <a:fillRef idx="3">
            <a:schemeClr val="accent1"/>
          </a:fillRef>
          <a:effectRef idx="3">
            <a:schemeClr val="accent1"/>
          </a:effectRef>
          <a:fontRef idx="minor">
            <a:schemeClr val="lt1"/>
          </a:fontRef>
        </p:style>
        <p:txBody>
          <a:bodyPr wrap="square" lIns="12627" tIns="6314" rIns="12627" bIns="6314" anchor="ctr" anchorCtr="1">
            <a:noAutofit/>
          </a:bodyPr>
          <a:lstStyle>
            <a:defPPr>
              <a:defRPr lang="zh-CN"/>
            </a:defPPr>
            <a:lvl1pPr defTabSz="588010" eaLnBrk="0" hangingPunct="0">
              <a:buSzPct val="60000"/>
              <a:defRPr sz="1400" b="1">
                <a:solidFill>
                  <a:prstClr val="white"/>
                </a:solidFill>
                <a:latin typeface="+mn-lt"/>
                <a:ea typeface="微软雅黑" panose="020B0503020204020204" pitchFamily="34" charset="-122"/>
                <a:cs typeface="Arial" panose="020B0604020202020204" pitchFamily="34" charset="0"/>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algn="ctr"/>
            <a:r>
              <a:rPr lang="zh-CN" altLang="en-US" sz="1300" dirty="0" smtClean="0"/>
              <a:t>业务场景多样化</a:t>
            </a:r>
            <a:endParaRPr lang="zh-CN" altLang="en-US" sz="1300" dirty="0"/>
          </a:p>
        </p:txBody>
      </p:sp>
      <p:sp>
        <p:nvSpPr>
          <p:cNvPr id="10" name="TextBox 62"/>
          <p:cNvSpPr txBox="1">
            <a:spLocks noChangeArrowheads="1"/>
          </p:cNvSpPr>
          <p:nvPr/>
        </p:nvSpPr>
        <p:spPr bwMode="auto">
          <a:xfrm>
            <a:off x="5403201" y="1006080"/>
            <a:ext cx="1514525" cy="558185"/>
          </a:xfrm>
          <a:prstGeom prst="rect">
            <a:avLst/>
          </a:prstGeom>
          <a:solidFill>
            <a:schemeClr val="bg1">
              <a:lumMod val="50000"/>
            </a:schemeClr>
          </a:solidFill>
          <a:scene3d>
            <a:camera prst="orthographicFront">
              <a:rot lat="0" lon="0" rev="0"/>
            </a:camera>
            <a:lightRig rig="threePt" dir="t">
              <a:rot lat="0" lon="0" rev="1200000"/>
            </a:lightRig>
          </a:scene3d>
          <a:sp3d/>
        </p:spPr>
        <p:style>
          <a:lnRef idx="0">
            <a:schemeClr val="accent1"/>
          </a:lnRef>
          <a:fillRef idx="3">
            <a:schemeClr val="accent1"/>
          </a:fillRef>
          <a:effectRef idx="3">
            <a:schemeClr val="accent1"/>
          </a:effectRef>
          <a:fontRef idx="minor">
            <a:schemeClr val="lt1"/>
          </a:fontRef>
        </p:style>
        <p:txBody>
          <a:bodyPr wrap="square" lIns="12627" tIns="6314" rIns="12627" bIns="6314" anchor="ctr" anchorCtr="1">
            <a:noAutofit/>
          </a:bodyPr>
          <a:lstStyle>
            <a:defPPr>
              <a:defRPr lang="zh-CN"/>
            </a:defPPr>
            <a:lvl1pPr defTabSz="588010" eaLnBrk="0" hangingPunct="0">
              <a:buSzPct val="60000"/>
              <a:defRPr sz="1400" b="1">
                <a:solidFill>
                  <a:prstClr val="white"/>
                </a:solidFill>
                <a:latin typeface="+mn-lt"/>
                <a:ea typeface="微软雅黑" panose="020B0503020204020204" pitchFamily="34" charset="-122"/>
                <a:cs typeface="Arial" panose="020B0604020202020204" pitchFamily="34" charset="0"/>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algn="ctr"/>
            <a:r>
              <a:rPr lang="zh-CN" altLang="en-US" sz="1300" dirty="0" smtClean="0"/>
              <a:t>网络管理复杂化</a:t>
            </a:r>
            <a:endParaRPr lang="zh-CN" altLang="en-US" sz="1300" dirty="0"/>
          </a:p>
        </p:txBody>
      </p:sp>
      <p:sp>
        <p:nvSpPr>
          <p:cNvPr id="11" name="TextBox 62"/>
          <p:cNvSpPr txBox="1">
            <a:spLocks noChangeArrowheads="1"/>
          </p:cNvSpPr>
          <p:nvPr/>
        </p:nvSpPr>
        <p:spPr bwMode="auto">
          <a:xfrm>
            <a:off x="6971233" y="1006080"/>
            <a:ext cx="1514525" cy="558185"/>
          </a:xfrm>
          <a:prstGeom prst="rect">
            <a:avLst/>
          </a:prstGeom>
          <a:solidFill>
            <a:schemeClr val="bg1">
              <a:lumMod val="50000"/>
            </a:schemeClr>
          </a:solidFill>
          <a:scene3d>
            <a:camera prst="orthographicFront">
              <a:rot lat="0" lon="0" rev="0"/>
            </a:camera>
            <a:lightRig rig="threePt" dir="t">
              <a:rot lat="0" lon="0" rev="1200000"/>
            </a:lightRig>
          </a:scene3d>
          <a:sp3d/>
        </p:spPr>
        <p:style>
          <a:lnRef idx="0">
            <a:schemeClr val="accent1"/>
          </a:lnRef>
          <a:fillRef idx="3">
            <a:schemeClr val="accent1"/>
          </a:fillRef>
          <a:effectRef idx="3">
            <a:schemeClr val="accent1"/>
          </a:effectRef>
          <a:fontRef idx="minor">
            <a:schemeClr val="lt1"/>
          </a:fontRef>
        </p:style>
        <p:txBody>
          <a:bodyPr wrap="square" lIns="12627" tIns="6314" rIns="12627" bIns="6314" anchor="ctr" anchorCtr="1">
            <a:noAutofit/>
          </a:bodyPr>
          <a:lstStyle>
            <a:defPPr>
              <a:defRPr lang="zh-CN"/>
            </a:defPPr>
            <a:lvl1pPr defTabSz="588010" eaLnBrk="0" hangingPunct="0">
              <a:buSzPct val="60000"/>
              <a:defRPr sz="1400" b="1">
                <a:solidFill>
                  <a:prstClr val="white"/>
                </a:solidFill>
                <a:latin typeface="+mn-lt"/>
                <a:ea typeface="微软雅黑" panose="020B0503020204020204" pitchFamily="34" charset="-122"/>
                <a:cs typeface="Arial" panose="020B0604020202020204" pitchFamily="34" charset="0"/>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pPr algn="ctr"/>
            <a:r>
              <a:rPr lang="zh-CN" altLang="en-US" sz="1300" dirty="0" smtClean="0"/>
              <a:t>业务威胁多样化</a:t>
            </a:r>
            <a:endParaRPr lang="zh-CN" altLang="en-US" sz="1300" dirty="0"/>
          </a:p>
        </p:txBody>
      </p:sp>
      <p:sp>
        <p:nvSpPr>
          <p:cNvPr id="12" name="下箭头标注 11"/>
          <p:cNvSpPr/>
          <p:nvPr/>
        </p:nvSpPr>
        <p:spPr bwMode="auto">
          <a:xfrm>
            <a:off x="671170" y="1618414"/>
            <a:ext cx="1514525" cy="1113350"/>
          </a:xfrm>
          <a:prstGeom prst="downArrowCallout">
            <a:avLst>
              <a:gd name="adj1" fmla="val 50000"/>
              <a:gd name="adj2" fmla="val 234743"/>
              <a:gd name="adj3" fmla="val 25000"/>
              <a:gd name="adj4" fmla="val 75000"/>
            </a:avLst>
          </a:prstGeom>
          <a:solidFill>
            <a:srgbClr val="FFFFFF">
              <a:lumMod val="85000"/>
              <a:alpha val="90000"/>
            </a:srgbClr>
          </a:solidFill>
          <a:ln>
            <a:noFill/>
          </a:ln>
          <a:effectLst/>
          <a:extLst>
            <a:ext uri="{91240B29-F687-4F45-9708-019B960494DF}">
              <a14:hiddenLine xmlns:a14="http://schemas.microsoft.com/office/drawing/2010/main" w="9525">
                <a:solidFill>
                  <a:schemeClr val="tx1"/>
                </a:solidFill>
                <a:prstDash val="solid"/>
                <a:round/>
                <a:headEnd type="none" w="med" len="med"/>
                <a:tailEnd type="none" w="med" len="med"/>
              </a14:hiddenLine>
            </a:ext>
          </a:extLst>
        </p:spPr>
        <p:txBody>
          <a:bodyPr vert="horz" wrap="square" lIns="34257" tIns="17128" rIns="34257" bIns="17128" numCol="1" rtlCol="0" anchor="ctr" anchorCtr="0" compatLnSpc="1"/>
          <a:lstStyle/>
          <a:p>
            <a:pPr algn="ctr" defTabSz="685165" eaLnBrk="0" fontAlgn="auto" hangingPunct="0">
              <a:spcBef>
                <a:spcPts val="0"/>
              </a:spcBef>
              <a:spcAft>
                <a:spcPts val="0"/>
              </a:spcAft>
              <a:buClr>
                <a:srgbClr val="CC9900"/>
              </a:buClr>
              <a:defRPr/>
            </a:pPr>
            <a:endParaRPr lang="zh-CN" altLang="en-US" sz="700" b="1" kern="0" dirty="0">
              <a:solidFill>
                <a:srgbClr val="000000">
                  <a:lumMod val="85000"/>
                  <a:lumOff val="1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13" name="下箭头标注 12"/>
          <p:cNvSpPr/>
          <p:nvPr/>
        </p:nvSpPr>
        <p:spPr bwMode="auto">
          <a:xfrm>
            <a:off x="3829650" y="1602337"/>
            <a:ext cx="1514525" cy="1113350"/>
          </a:xfrm>
          <a:prstGeom prst="downArrowCallout">
            <a:avLst>
              <a:gd name="adj1" fmla="val 50000"/>
              <a:gd name="adj2" fmla="val 234743"/>
              <a:gd name="adj3" fmla="val 25000"/>
              <a:gd name="adj4" fmla="val 75000"/>
            </a:avLst>
          </a:prstGeom>
          <a:solidFill>
            <a:srgbClr val="FFFFFF">
              <a:lumMod val="85000"/>
              <a:alpha val="90000"/>
            </a:srgbClr>
          </a:solidFill>
          <a:ln>
            <a:noFill/>
          </a:ln>
          <a:effectLst/>
          <a:extLst>
            <a:ext uri="{91240B29-F687-4F45-9708-019B960494DF}">
              <a14:hiddenLine xmlns:a14="http://schemas.microsoft.com/office/drawing/2010/main" w="9525">
                <a:solidFill>
                  <a:schemeClr val="tx1"/>
                </a:solidFill>
                <a:prstDash val="solid"/>
                <a:round/>
                <a:headEnd type="none" w="med" len="med"/>
                <a:tailEnd type="none" w="med" len="med"/>
              </a14:hiddenLine>
            </a:ext>
          </a:extLst>
        </p:spPr>
        <p:txBody>
          <a:bodyPr vert="horz" wrap="square" lIns="34257" tIns="17128" rIns="34257" bIns="17128" numCol="1" rtlCol="0" anchor="ctr" anchorCtr="0" compatLnSpc="1"/>
          <a:lstStyle/>
          <a:p>
            <a:pPr algn="ctr" defTabSz="685165" eaLnBrk="0" fontAlgn="auto" hangingPunct="0">
              <a:spcBef>
                <a:spcPts val="0"/>
              </a:spcBef>
              <a:spcAft>
                <a:spcPts val="0"/>
              </a:spcAft>
              <a:buClr>
                <a:srgbClr val="CC9900"/>
              </a:buClr>
              <a:defRPr/>
            </a:pPr>
            <a:endParaRPr lang="zh-CN" altLang="en-US" sz="700" b="1" kern="0" dirty="0">
              <a:solidFill>
                <a:srgbClr val="000000">
                  <a:lumMod val="85000"/>
                  <a:lumOff val="1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14" name="下箭头标注 13"/>
          <p:cNvSpPr/>
          <p:nvPr/>
        </p:nvSpPr>
        <p:spPr bwMode="auto">
          <a:xfrm>
            <a:off x="5403201" y="1602337"/>
            <a:ext cx="1514525" cy="1113350"/>
          </a:xfrm>
          <a:prstGeom prst="downArrowCallout">
            <a:avLst>
              <a:gd name="adj1" fmla="val 50000"/>
              <a:gd name="adj2" fmla="val 234743"/>
              <a:gd name="adj3" fmla="val 25000"/>
              <a:gd name="adj4" fmla="val 75000"/>
            </a:avLst>
          </a:prstGeom>
          <a:solidFill>
            <a:srgbClr val="FFFFFF">
              <a:lumMod val="85000"/>
              <a:alpha val="90000"/>
            </a:srgbClr>
          </a:solidFill>
          <a:ln>
            <a:noFill/>
          </a:ln>
          <a:effectLst/>
          <a:extLst>
            <a:ext uri="{91240B29-F687-4F45-9708-019B960494DF}">
              <a14:hiddenLine xmlns:a14="http://schemas.microsoft.com/office/drawing/2010/main" w="9525">
                <a:solidFill>
                  <a:schemeClr val="tx1"/>
                </a:solidFill>
                <a:prstDash val="solid"/>
                <a:round/>
                <a:headEnd type="none" w="med" len="med"/>
                <a:tailEnd type="none" w="med" len="med"/>
              </a14:hiddenLine>
            </a:ext>
          </a:extLst>
        </p:spPr>
        <p:txBody>
          <a:bodyPr vert="horz" wrap="square" lIns="34257" tIns="17128" rIns="34257" bIns="17128" numCol="1" rtlCol="0" anchor="ctr" anchorCtr="0" compatLnSpc="1"/>
          <a:lstStyle/>
          <a:p>
            <a:pPr algn="ctr" defTabSz="685165" eaLnBrk="0" fontAlgn="auto" hangingPunct="0">
              <a:spcBef>
                <a:spcPts val="0"/>
              </a:spcBef>
              <a:spcAft>
                <a:spcPts val="0"/>
              </a:spcAft>
              <a:buClr>
                <a:srgbClr val="CC9900"/>
              </a:buClr>
              <a:defRPr/>
            </a:pPr>
            <a:endParaRPr lang="zh-CN" altLang="en-US" sz="700" b="1" kern="0" dirty="0">
              <a:solidFill>
                <a:srgbClr val="000000">
                  <a:lumMod val="85000"/>
                  <a:lumOff val="1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15" name="下箭头标注 14"/>
          <p:cNvSpPr/>
          <p:nvPr/>
        </p:nvSpPr>
        <p:spPr bwMode="auto">
          <a:xfrm>
            <a:off x="6971233" y="1602337"/>
            <a:ext cx="1514525" cy="1113350"/>
          </a:xfrm>
          <a:prstGeom prst="downArrowCallout">
            <a:avLst>
              <a:gd name="adj1" fmla="val 50000"/>
              <a:gd name="adj2" fmla="val 234743"/>
              <a:gd name="adj3" fmla="val 25000"/>
              <a:gd name="adj4" fmla="val 75000"/>
            </a:avLst>
          </a:prstGeom>
          <a:solidFill>
            <a:srgbClr val="FFFFFF">
              <a:lumMod val="85000"/>
              <a:alpha val="90000"/>
            </a:srgbClr>
          </a:solidFill>
          <a:ln>
            <a:noFill/>
          </a:ln>
          <a:effectLst/>
          <a:extLst>
            <a:ext uri="{91240B29-F687-4F45-9708-019B960494DF}">
              <a14:hiddenLine xmlns:a14="http://schemas.microsoft.com/office/drawing/2010/main" w="9525">
                <a:solidFill>
                  <a:schemeClr val="tx1"/>
                </a:solidFill>
                <a:prstDash val="solid"/>
                <a:round/>
                <a:headEnd type="none" w="med" len="med"/>
                <a:tailEnd type="none" w="med" len="med"/>
              </a14:hiddenLine>
            </a:ext>
          </a:extLst>
        </p:spPr>
        <p:txBody>
          <a:bodyPr vert="horz" wrap="square" lIns="34257" tIns="17128" rIns="34257" bIns="17128" numCol="1" rtlCol="0" anchor="ctr" anchorCtr="0" compatLnSpc="1"/>
          <a:lstStyle/>
          <a:p>
            <a:pPr algn="ctr" defTabSz="685165" eaLnBrk="0" fontAlgn="auto" hangingPunct="0">
              <a:spcBef>
                <a:spcPts val="0"/>
              </a:spcBef>
              <a:spcAft>
                <a:spcPts val="0"/>
              </a:spcAft>
              <a:buClr>
                <a:srgbClr val="CC9900"/>
              </a:buClr>
              <a:defRPr/>
            </a:pPr>
            <a:endParaRPr lang="zh-CN" altLang="en-US" sz="700" b="1" kern="0" dirty="0">
              <a:solidFill>
                <a:srgbClr val="000000">
                  <a:lumMod val="85000"/>
                  <a:lumOff val="15000"/>
                </a:srgbClr>
              </a:solidFill>
              <a:latin typeface="Arial" panose="020B0604020202020204" pitchFamily="34" charset="0"/>
              <a:ea typeface="微软雅黑" panose="020B0503020204020204" pitchFamily="34" charset="-122"/>
              <a:cs typeface="Arial" panose="020B0604020202020204" pitchFamily="34" charset="0"/>
            </a:endParaRPr>
          </a:p>
        </p:txBody>
      </p:sp>
      <p:grpSp>
        <p:nvGrpSpPr>
          <p:cNvPr id="3" name="组合 142"/>
          <p:cNvGrpSpPr/>
          <p:nvPr/>
        </p:nvGrpSpPr>
        <p:grpSpPr>
          <a:xfrm>
            <a:off x="7008323" y="2929169"/>
            <a:ext cx="1408238" cy="1119033"/>
            <a:chOff x="-2159780" y="1401452"/>
            <a:chExt cx="1176337" cy="700091"/>
          </a:xfrm>
          <a:solidFill>
            <a:srgbClr val="FFFFFF">
              <a:lumMod val="85000"/>
            </a:srgbClr>
          </a:solidFill>
        </p:grpSpPr>
        <p:sp>
          <p:nvSpPr>
            <p:cNvPr id="17" name="Freeform 5"/>
            <p:cNvSpPr/>
            <p:nvPr/>
          </p:nvSpPr>
          <p:spPr bwMode="auto">
            <a:xfrm>
              <a:off x="-2159780" y="1547502"/>
              <a:ext cx="217487" cy="117475"/>
            </a:xfrm>
            <a:custGeom>
              <a:avLst/>
              <a:gdLst/>
              <a:ahLst/>
              <a:cxnLst>
                <a:cxn ang="0">
                  <a:pos x="2757" y="0"/>
                </a:cxn>
                <a:cxn ang="0">
                  <a:pos x="2797" y="5"/>
                </a:cxn>
                <a:cxn ang="0">
                  <a:pos x="2836" y="17"/>
                </a:cxn>
                <a:cxn ang="0">
                  <a:pos x="2871" y="33"/>
                </a:cxn>
                <a:cxn ang="0">
                  <a:pos x="2904" y="54"/>
                </a:cxn>
                <a:cxn ang="0">
                  <a:pos x="2933" y="80"/>
                </a:cxn>
                <a:cxn ang="0">
                  <a:pos x="2959" y="109"/>
                </a:cxn>
                <a:cxn ang="0">
                  <a:pos x="2980" y="142"/>
                </a:cxn>
                <a:cxn ang="0">
                  <a:pos x="2997" y="177"/>
                </a:cxn>
                <a:cxn ang="0">
                  <a:pos x="3008" y="216"/>
                </a:cxn>
                <a:cxn ang="0">
                  <a:pos x="3013" y="257"/>
                </a:cxn>
                <a:cxn ang="0">
                  <a:pos x="3013" y="1366"/>
                </a:cxn>
                <a:cxn ang="0">
                  <a:pos x="3008" y="1405"/>
                </a:cxn>
                <a:cxn ang="0">
                  <a:pos x="2997" y="1444"/>
                </a:cxn>
                <a:cxn ang="0">
                  <a:pos x="2980" y="1480"/>
                </a:cxn>
                <a:cxn ang="0">
                  <a:pos x="2959" y="1512"/>
                </a:cxn>
                <a:cxn ang="0">
                  <a:pos x="2933" y="1542"/>
                </a:cxn>
                <a:cxn ang="0">
                  <a:pos x="2904" y="1567"/>
                </a:cxn>
                <a:cxn ang="0">
                  <a:pos x="2871" y="1589"/>
                </a:cxn>
                <a:cxn ang="0">
                  <a:pos x="2836" y="1605"/>
                </a:cxn>
                <a:cxn ang="0">
                  <a:pos x="2797" y="1616"/>
                </a:cxn>
                <a:cxn ang="0">
                  <a:pos x="2757" y="1621"/>
                </a:cxn>
                <a:cxn ang="0">
                  <a:pos x="257" y="1621"/>
                </a:cxn>
                <a:cxn ang="0">
                  <a:pos x="216" y="1616"/>
                </a:cxn>
                <a:cxn ang="0">
                  <a:pos x="177" y="1605"/>
                </a:cxn>
                <a:cxn ang="0">
                  <a:pos x="142" y="1589"/>
                </a:cxn>
                <a:cxn ang="0">
                  <a:pos x="109" y="1567"/>
                </a:cxn>
                <a:cxn ang="0">
                  <a:pos x="79" y="1542"/>
                </a:cxn>
                <a:cxn ang="0">
                  <a:pos x="54" y="1512"/>
                </a:cxn>
                <a:cxn ang="0">
                  <a:pos x="33" y="1480"/>
                </a:cxn>
                <a:cxn ang="0">
                  <a:pos x="16" y="1444"/>
                </a:cxn>
                <a:cxn ang="0">
                  <a:pos x="5" y="1405"/>
                </a:cxn>
                <a:cxn ang="0">
                  <a:pos x="0" y="1366"/>
                </a:cxn>
                <a:cxn ang="0">
                  <a:pos x="0" y="257"/>
                </a:cxn>
                <a:cxn ang="0">
                  <a:pos x="5" y="216"/>
                </a:cxn>
                <a:cxn ang="0">
                  <a:pos x="16" y="177"/>
                </a:cxn>
                <a:cxn ang="0">
                  <a:pos x="33" y="142"/>
                </a:cxn>
                <a:cxn ang="0">
                  <a:pos x="54" y="109"/>
                </a:cxn>
                <a:cxn ang="0">
                  <a:pos x="79" y="80"/>
                </a:cxn>
                <a:cxn ang="0">
                  <a:pos x="109" y="54"/>
                </a:cxn>
                <a:cxn ang="0">
                  <a:pos x="142" y="33"/>
                </a:cxn>
                <a:cxn ang="0">
                  <a:pos x="177" y="17"/>
                </a:cxn>
                <a:cxn ang="0">
                  <a:pos x="216" y="5"/>
                </a:cxn>
                <a:cxn ang="0">
                  <a:pos x="257" y="0"/>
                </a:cxn>
              </a:cxnLst>
              <a:rect l="0" t="0" r="r" b="b"/>
              <a:pathLst>
                <a:path w="3013" h="1621">
                  <a:moveTo>
                    <a:pt x="270" y="0"/>
                  </a:moveTo>
                  <a:lnTo>
                    <a:pt x="2743" y="0"/>
                  </a:lnTo>
                  <a:lnTo>
                    <a:pt x="2757" y="0"/>
                  </a:lnTo>
                  <a:lnTo>
                    <a:pt x="2770" y="1"/>
                  </a:lnTo>
                  <a:lnTo>
                    <a:pt x="2784" y="3"/>
                  </a:lnTo>
                  <a:lnTo>
                    <a:pt x="2797" y="5"/>
                  </a:lnTo>
                  <a:lnTo>
                    <a:pt x="2810" y="8"/>
                  </a:lnTo>
                  <a:lnTo>
                    <a:pt x="2823" y="12"/>
                  </a:lnTo>
                  <a:lnTo>
                    <a:pt x="2836" y="17"/>
                  </a:lnTo>
                  <a:lnTo>
                    <a:pt x="2848" y="22"/>
                  </a:lnTo>
                  <a:lnTo>
                    <a:pt x="2860" y="27"/>
                  </a:lnTo>
                  <a:lnTo>
                    <a:pt x="2871" y="33"/>
                  </a:lnTo>
                  <a:lnTo>
                    <a:pt x="2882" y="40"/>
                  </a:lnTo>
                  <a:lnTo>
                    <a:pt x="2894" y="46"/>
                  </a:lnTo>
                  <a:lnTo>
                    <a:pt x="2904" y="54"/>
                  </a:lnTo>
                  <a:lnTo>
                    <a:pt x="2914" y="62"/>
                  </a:lnTo>
                  <a:lnTo>
                    <a:pt x="2924" y="70"/>
                  </a:lnTo>
                  <a:lnTo>
                    <a:pt x="2933" y="80"/>
                  </a:lnTo>
                  <a:lnTo>
                    <a:pt x="2943" y="89"/>
                  </a:lnTo>
                  <a:lnTo>
                    <a:pt x="2951" y="99"/>
                  </a:lnTo>
                  <a:lnTo>
                    <a:pt x="2959" y="109"/>
                  </a:lnTo>
                  <a:lnTo>
                    <a:pt x="2967" y="119"/>
                  </a:lnTo>
                  <a:lnTo>
                    <a:pt x="2974" y="131"/>
                  </a:lnTo>
                  <a:lnTo>
                    <a:pt x="2980" y="142"/>
                  </a:lnTo>
                  <a:lnTo>
                    <a:pt x="2986" y="154"/>
                  </a:lnTo>
                  <a:lnTo>
                    <a:pt x="2991" y="165"/>
                  </a:lnTo>
                  <a:lnTo>
                    <a:pt x="2997" y="177"/>
                  </a:lnTo>
                  <a:lnTo>
                    <a:pt x="3001" y="191"/>
                  </a:lnTo>
                  <a:lnTo>
                    <a:pt x="3005" y="203"/>
                  </a:lnTo>
                  <a:lnTo>
                    <a:pt x="3008" y="216"/>
                  </a:lnTo>
                  <a:lnTo>
                    <a:pt x="3010" y="229"/>
                  </a:lnTo>
                  <a:lnTo>
                    <a:pt x="3012" y="243"/>
                  </a:lnTo>
                  <a:lnTo>
                    <a:pt x="3013" y="257"/>
                  </a:lnTo>
                  <a:lnTo>
                    <a:pt x="3013" y="270"/>
                  </a:lnTo>
                  <a:lnTo>
                    <a:pt x="3013" y="1351"/>
                  </a:lnTo>
                  <a:lnTo>
                    <a:pt x="3013" y="1366"/>
                  </a:lnTo>
                  <a:lnTo>
                    <a:pt x="3012" y="1379"/>
                  </a:lnTo>
                  <a:lnTo>
                    <a:pt x="3010" y="1392"/>
                  </a:lnTo>
                  <a:lnTo>
                    <a:pt x="3008" y="1405"/>
                  </a:lnTo>
                  <a:lnTo>
                    <a:pt x="3005" y="1419"/>
                  </a:lnTo>
                  <a:lnTo>
                    <a:pt x="3001" y="1432"/>
                  </a:lnTo>
                  <a:lnTo>
                    <a:pt x="2997" y="1444"/>
                  </a:lnTo>
                  <a:lnTo>
                    <a:pt x="2991" y="1456"/>
                  </a:lnTo>
                  <a:lnTo>
                    <a:pt x="2986" y="1469"/>
                  </a:lnTo>
                  <a:lnTo>
                    <a:pt x="2980" y="1480"/>
                  </a:lnTo>
                  <a:lnTo>
                    <a:pt x="2974" y="1491"/>
                  </a:lnTo>
                  <a:lnTo>
                    <a:pt x="2967" y="1502"/>
                  </a:lnTo>
                  <a:lnTo>
                    <a:pt x="2959" y="1512"/>
                  </a:lnTo>
                  <a:lnTo>
                    <a:pt x="2951" y="1523"/>
                  </a:lnTo>
                  <a:lnTo>
                    <a:pt x="2943" y="1533"/>
                  </a:lnTo>
                  <a:lnTo>
                    <a:pt x="2933" y="1542"/>
                  </a:lnTo>
                  <a:lnTo>
                    <a:pt x="2924" y="1551"/>
                  </a:lnTo>
                  <a:lnTo>
                    <a:pt x="2914" y="1560"/>
                  </a:lnTo>
                  <a:lnTo>
                    <a:pt x="2904" y="1567"/>
                  </a:lnTo>
                  <a:lnTo>
                    <a:pt x="2894" y="1575"/>
                  </a:lnTo>
                  <a:lnTo>
                    <a:pt x="2882" y="1583"/>
                  </a:lnTo>
                  <a:lnTo>
                    <a:pt x="2871" y="1589"/>
                  </a:lnTo>
                  <a:lnTo>
                    <a:pt x="2860" y="1595"/>
                  </a:lnTo>
                  <a:lnTo>
                    <a:pt x="2848" y="1600"/>
                  </a:lnTo>
                  <a:lnTo>
                    <a:pt x="2836" y="1605"/>
                  </a:lnTo>
                  <a:lnTo>
                    <a:pt x="2823" y="1609"/>
                  </a:lnTo>
                  <a:lnTo>
                    <a:pt x="2810" y="1613"/>
                  </a:lnTo>
                  <a:lnTo>
                    <a:pt x="2797" y="1616"/>
                  </a:lnTo>
                  <a:lnTo>
                    <a:pt x="2784" y="1618"/>
                  </a:lnTo>
                  <a:lnTo>
                    <a:pt x="2770" y="1620"/>
                  </a:lnTo>
                  <a:lnTo>
                    <a:pt x="2757" y="1621"/>
                  </a:lnTo>
                  <a:lnTo>
                    <a:pt x="2743" y="1621"/>
                  </a:lnTo>
                  <a:lnTo>
                    <a:pt x="270" y="1621"/>
                  </a:lnTo>
                  <a:lnTo>
                    <a:pt x="257" y="1621"/>
                  </a:lnTo>
                  <a:lnTo>
                    <a:pt x="242" y="1620"/>
                  </a:lnTo>
                  <a:lnTo>
                    <a:pt x="229" y="1618"/>
                  </a:lnTo>
                  <a:lnTo>
                    <a:pt x="216" y="1616"/>
                  </a:lnTo>
                  <a:lnTo>
                    <a:pt x="203" y="1613"/>
                  </a:lnTo>
                  <a:lnTo>
                    <a:pt x="191" y="1609"/>
                  </a:lnTo>
                  <a:lnTo>
                    <a:pt x="177" y="1605"/>
                  </a:lnTo>
                  <a:lnTo>
                    <a:pt x="165" y="1600"/>
                  </a:lnTo>
                  <a:lnTo>
                    <a:pt x="154" y="1595"/>
                  </a:lnTo>
                  <a:lnTo>
                    <a:pt x="142" y="1589"/>
                  </a:lnTo>
                  <a:lnTo>
                    <a:pt x="130" y="1583"/>
                  </a:lnTo>
                  <a:lnTo>
                    <a:pt x="119" y="1575"/>
                  </a:lnTo>
                  <a:lnTo>
                    <a:pt x="109" y="1567"/>
                  </a:lnTo>
                  <a:lnTo>
                    <a:pt x="99" y="1560"/>
                  </a:lnTo>
                  <a:lnTo>
                    <a:pt x="89" y="1551"/>
                  </a:lnTo>
                  <a:lnTo>
                    <a:pt x="79" y="1542"/>
                  </a:lnTo>
                  <a:lnTo>
                    <a:pt x="70" y="1533"/>
                  </a:lnTo>
                  <a:lnTo>
                    <a:pt x="62" y="1523"/>
                  </a:lnTo>
                  <a:lnTo>
                    <a:pt x="54" y="1512"/>
                  </a:lnTo>
                  <a:lnTo>
                    <a:pt x="46" y="1502"/>
                  </a:lnTo>
                  <a:lnTo>
                    <a:pt x="40" y="1491"/>
                  </a:lnTo>
                  <a:lnTo>
                    <a:pt x="33" y="1480"/>
                  </a:lnTo>
                  <a:lnTo>
                    <a:pt x="26" y="1469"/>
                  </a:lnTo>
                  <a:lnTo>
                    <a:pt x="21" y="1456"/>
                  </a:lnTo>
                  <a:lnTo>
                    <a:pt x="16" y="1444"/>
                  </a:lnTo>
                  <a:lnTo>
                    <a:pt x="12" y="1432"/>
                  </a:lnTo>
                  <a:lnTo>
                    <a:pt x="8" y="1419"/>
                  </a:lnTo>
                  <a:lnTo>
                    <a:pt x="5" y="1405"/>
                  </a:lnTo>
                  <a:lnTo>
                    <a:pt x="3" y="1392"/>
                  </a:lnTo>
                  <a:lnTo>
                    <a:pt x="1" y="1379"/>
                  </a:lnTo>
                  <a:lnTo>
                    <a:pt x="0" y="1366"/>
                  </a:lnTo>
                  <a:lnTo>
                    <a:pt x="0" y="1351"/>
                  </a:lnTo>
                  <a:lnTo>
                    <a:pt x="0" y="270"/>
                  </a:lnTo>
                  <a:lnTo>
                    <a:pt x="0" y="257"/>
                  </a:lnTo>
                  <a:lnTo>
                    <a:pt x="1" y="243"/>
                  </a:lnTo>
                  <a:lnTo>
                    <a:pt x="3" y="229"/>
                  </a:lnTo>
                  <a:lnTo>
                    <a:pt x="5" y="216"/>
                  </a:lnTo>
                  <a:lnTo>
                    <a:pt x="8" y="203"/>
                  </a:lnTo>
                  <a:lnTo>
                    <a:pt x="12" y="191"/>
                  </a:lnTo>
                  <a:lnTo>
                    <a:pt x="16" y="177"/>
                  </a:lnTo>
                  <a:lnTo>
                    <a:pt x="21" y="165"/>
                  </a:lnTo>
                  <a:lnTo>
                    <a:pt x="26" y="154"/>
                  </a:lnTo>
                  <a:lnTo>
                    <a:pt x="33" y="142"/>
                  </a:lnTo>
                  <a:lnTo>
                    <a:pt x="40" y="131"/>
                  </a:lnTo>
                  <a:lnTo>
                    <a:pt x="46" y="119"/>
                  </a:lnTo>
                  <a:lnTo>
                    <a:pt x="54" y="109"/>
                  </a:lnTo>
                  <a:lnTo>
                    <a:pt x="62" y="99"/>
                  </a:lnTo>
                  <a:lnTo>
                    <a:pt x="70" y="89"/>
                  </a:lnTo>
                  <a:lnTo>
                    <a:pt x="79" y="80"/>
                  </a:lnTo>
                  <a:lnTo>
                    <a:pt x="89" y="70"/>
                  </a:lnTo>
                  <a:lnTo>
                    <a:pt x="99" y="62"/>
                  </a:lnTo>
                  <a:lnTo>
                    <a:pt x="109" y="54"/>
                  </a:lnTo>
                  <a:lnTo>
                    <a:pt x="119" y="46"/>
                  </a:lnTo>
                  <a:lnTo>
                    <a:pt x="130" y="40"/>
                  </a:lnTo>
                  <a:lnTo>
                    <a:pt x="142" y="33"/>
                  </a:lnTo>
                  <a:lnTo>
                    <a:pt x="154" y="27"/>
                  </a:lnTo>
                  <a:lnTo>
                    <a:pt x="165" y="22"/>
                  </a:lnTo>
                  <a:lnTo>
                    <a:pt x="177" y="17"/>
                  </a:lnTo>
                  <a:lnTo>
                    <a:pt x="191" y="12"/>
                  </a:lnTo>
                  <a:lnTo>
                    <a:pt x="203" y="8"/>
                  </a:lnTo>
                  <a:lnTo>
                    <a:pt x="216" y="5"/>
                  </a:lnTo>
                  <a:lnTo>
                    <a:pt x="229" y="3"/>
                  </a:lnTo>
                  <a:lnTo>
                    <a:pt x="242" y="1"/>
                  </a:lnTo>
                  <a:lnTo>
                    <a:pt x="257"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18" name="Freeform 6"/>
            <p:cNvSpPr/>
            <p:nvPr/>
          </p:nvSpPr>
          <p:spPr bwMode="auto">
            <a:xfrm>
              <a:off x="-1920068" y="1547502"/>
              <a:ext cx="217487" cy="117475"/>
            </a:xfrm>
            <a:custGeom>
              <a:avLst/>
              <a:gdLst/>
              <a:ahLst/>
              <a:cxnLst>
                <a:cxn ang="0">
                  <a:pos x="2756" y="0"/>
                </a:cxn>
                <a:cxn ang="0">
                  <a:pos x="2796" y="5"/>
                </a:cxn>
                <a:cxn ang="0">
                  <a:pos x="2835" y="17"/>
                </a:cxn>
                <a:cxn ang="0">
                  <a:pos x="2871" y="33"/>
                </a:cxn>
                <a:cxn ang="0">
                  <a:pos x="2903" y="54"/>
                </a:cxn>
                <a:cxn ang="0">
                  <a:pos x="2933" y="80"/>
                </a:cxn>
                <a:cxn ang="0">
                  <a:pos x="2958" y="109"/>
                </a:cxn>
                <a:cxn ang="0">
                  <a:pos x="2980" y="142"/>
                </a:cxn>
                <a:cxn ang="0">
                  <a:pos x="2996" y="177"/>
                </a:cxn>
                <a:cxn ang="0">
                  <a:pos x="3007" y="216"/>
                </a:cxn>
                <a:cxn ang="0">
                  <a:pos x="3012" y="257"/>
                </a:cxn>
                <a:cxn ang="0">
                  <a:pos x="3012" y="1366"/>
                </a:cxn>
                <a:cxn ang="0">
                  <a:pos x="3007" y="1405"/>
                </a:cxn>
                <a:cxn ang="0">
                  <a:pos x="2996" y="1444"/>
                </a:cxn>
                <a:cxn ang="0">
                  <a:pos x="2980" y="1480"/>
                </a:cxn>
                <a:cxn ang="0">
                  <a:pos x="2958" y="1512"/>
                </a:cxn>
                <a:cxn ang="0">
                  <a:pos x="2933" y="1542"/>
                </a:cxn>
                <a:cxn ang="0">
                  <a:pos x="2903" y="1567"/>
                </a:cxn>
                <a:cxn ang="0">
                  <a:pos x="2871" y="1589"/>
                </a:cxn>
                <a:cxn ang="0">
                  <a:pos x="2835" y="1605"/>
                </a:cxn>
                <a:cxn ang="0">
                  <a:pos x="2796" y="1616"/>
                </a:cxn>
                <a:cxn ang="0">
                  <a:pos x="2756" y="1621"/>
                </a:cxn>
                <a:cxn ang="0">
                  <a:pos x="255" y="1621"/>
                </a:cxn>
                <a:cxn ang="0">
                  <a:pos x="216" y="1616"/>
                </a:cxn>
                <a:cxn ang="0">
                  <a:pos x="177" y="1605"/>
                </a:cxn>
                <a:cxn ang="0">
                  <a:pos x="141" y="1589"/>
                </a:cxn>
                <a:cxn ang="0">
                  <a:pos x="108" y="1567"/>
                </a:cxn>
                <a:cxn ang="0">
                  <a:pos x="79" y="1542"/>
                </a:cxn>
                <a:cxn ang="0">
                  <a:pos x="54" y="1512"/>
                </a:cxn>
                <a:cxn ang="0">
                  <a:pos x="32" y="1480"/>
                </a:cxn>
                <a:cxn ang="0">
                  <a:pos x="16" y="1444"/>
                </a:cxn>
                <a:cxn ang="0">
                  <a:pos x="5" y="1405"/>
                </a:cxn>
                <a:cxn ang="0">
                  <a:pos x="0" y="1366"/>
                </a:cxn>
                <a:cxn ang="0">
                  <a:pos x="0" y="257"/>
                </a:cxn>
                <a:cxn ang="0">
                  <a:pos x="5" y="216"/>
                </a:cxn>
                <a:cxn ang="0">
                  <a:pos x="16" y="177"/>
                </a:cxn>
                <a:cxn ang="0">
                  <a:pos x="32" y="142"/>
                </a:cxn>
                <a:cxn ang="0">
                  <a:pos x="54" y="109"/>
                </a:cxn>
                <a:cxn ang="0">
                  <a:pos x="79" y="80"/>
                </a:cxn>
                <a:cxn ang="0">
                  <a:pos x="108" y="54"/>
                </a:cxn>
                <a:cxn ang="0">
                  <a:pos x="141" y="33"/>
                </a:cxn>
                <a:cxn ang="0">
                  <a:pos x="177" y="17"/>
                </a:cxn>
                <a:cxn ang="0">
                  <a:pos x="216" y="5"/>
                </a:cxn>
                <a:cxn ang="0">
                  <a:pos x="255" y="0"/>
                </a:cxn>
              </a:cxnLst>
              <a:rect l="0" t="0" r="r" b="b"/>
              <a:pathLst>
                <a:path w="3012" h="1621">
                  <a:moveTo>
                    <a:pt x="270" y="0"/>
                  </a:moveTo>
                  <a:lnTo>
                    <a:pt x="2742" y="0"/>
                  </a:lnTo>
                  <a:lnTo>
                    <a:pt x="2756" y="0"/>
                  </a:lnTo>
                  <a:lnTo>
                    <a:pt x="2770" y="1"/>
                  </a:lnTo>
                  <a:lnTo>
                    <a:pt x="2783" y="3"/>
                  </a:lnTo>
                  <a:lnTo>
                    <a:pt x="2796" y="5"/>
                  </a:lnTo>
                  <a:lnTo>
                    <a:pt x="2810" y="8"/>
                  </a:lnTo>
                  <a:lnTo>
                    <a:pt x="2822" y="12"/>
                  </a:lnTo>
                  <a:lnTo>
                    <a:pt x="2835" y="17"/>
                  </a:lnTo>
                  <a:lnTo>
                    <a:pt x="2847" y="22"/>
                  </a:lnTo>
                  <a:lnTo>
                    <a:pt x="2859" y="27"/>
                  </a:lnTo>
                  <a:lnTo>
                    <a:pt x="2871" y="33"/>
                  </a:lnTo>
                  <a:lnTo>
                    <a:pt x="2882" y="40"/>
                  </a:lnTo>
                  <a:lnTo>
                    <a:pt x="2893" y="46"/>
                  </a:lnTo>
                  <a:lnTo>
                    <a:pt x="2903" y="54"/>
                  </a:lnTo>
                  <a:lnTo>
                    <a:pt x="2914" y="62"/>
                  </a:lnTo>
                  <a:lnTo>
                    <a:pt x="2924" y="70"/>
                  </a:lnTo>
                  <a:lnTo>
                    <a:pt x="2933" y="80"/>
                  </a:lnTo>
                  <a:lnTo>
                    <a:pt x="2942" y="89"/>
                  </a:lnTo>
                  <a:lnTo>
                    <a:pt x="2950" y="99"/>
                  </a:lnTo>
                  <a:lnTo>
                    <a:pt x="2958" y="109"/>
                  </a:lnTo>
                  <a:lnTo>
                    <a:pt x="2965" y="119"/>
                  </a:lnTo>
                  <a:lnTo>
                    <a:pt x="2973" y="131"/>
                  </a:lnTo>
                  <a:lnTo>
                    <a:pt x="2980" y="142"/>
                  </a:lnTo>
                  <a:lnTo>
                    <a:pt x="2986" y="154"/>
                  </a:lnTo>
                  <a:lnTo>
                    <a:pt x="2991" y="165"/>
                  </a:lnTo>
                  <a:lnTo>
                    <a:pt x="2996" y="177"/>
                  </a:lnTo>
                  <a:lnTo>
                    <a:pt x="3000" y="191"/>
                  </a:lnTo>
                  <a:lnTo>
                    <a:pt x="3004" y="203"/>
                  </a:lnTo>
                  <a:lnTo>
                    <a:pt x="3007" y="216"/>
                  </a:lnTo>
                  <a:lnTo>
                    <a:pt x="3009" y="229"/>
                  </a:lnTo>
                  <a:lnTo>
                    <a:pt x="3011" y="243"/>
                  </a:lnTo>
                  <a:lnTo>
                    <a:pt x="3012" y="257"/>
                  </a:lnTo>
                  <a:lnTo>
                    <a:pt x="3012" y="270"/>
                  </a:lnTo>
                  <a:lnTo>
                    <a:pt x="3012" y="1351"/>
                  </a:lnTo>
                  <a:lnTo>
                    <a:pt x="3012" y="1366"/>
                  </a:lnTo>
                  <a:lnTo>
                    <a:pt x="3011" y="1379"/>
                  </a:lnTo>
                  <a:lnTo>
                    <a:pt x="3009" y="1392"/>
                  </a:lnTo>
                  <a:lnTo>
                    <a:pt x="3007" y="1405"/>
                  </a:lnTo>
                  <a:lnTo>
                    <a:pt x="3004" y="1419"/>
                  </a:lnTo>
                  <a:lnTo>
                    <a:pt x="3000" y="1432"/>
                  </a:lnTo>
                  <a:lnTo>
                    <a:pt x="2996" y="1444"/>
                  </a:lnTo>
                  <a:lnTo>
                    <a:pt x="2991" y="1456"/>
                  </a:lnTo>
                  <a:lnTo>
                    <a:pt x="2986" y="1469"/>
                  </a:lnTo>
                  <a:lnTo>
                    <a:pt x="2980" y="1480"/>
                  </a:lnTo>
                  <a:lnTo>
                    <a:pt x="2973" y="1491"/>
                  </a:lnTo>
                  <a:lnTo>
                    <a:pt x="2965" y="1502"/>
                  </a:lnTo>
                  <a:lnTo>
                    <a:pt x="2958" y="1512"/>
                  </a:lnTo>
                  <a:lnTo>
                    <a:pt x="2950" y="1523"/>
                  </a:lnTo>
                  <a:lnTo>
                    <a:pt x="2942" y="1533"/>
                  </a:lnTo>
                  <a:lnTo>
                    <a:pt x="2933" y="1542"/>
                  </a:lnTo>
                  <a:lnTo>
                    <a:pt x="2924" y="1551"/>
                  </a:lnTo>
                  <a:lnTo>
                    <a:pt x="2914" y="1560"/>
                  </a:lnTo>
                  <a:lnTo>
                    <a:pt x="2903" y="1567"/>
                  </a:lnTo>
                  <a:lnTo>
                    <a:pt x="2893" y="1575"/>
                  </a:lnTo>
                  <a:lnTo>
                    <a:pt x="2882" y="1583"/>
                  </a:lnTo>
                  <a:lnTo>
                    <a:pt x="2871" y="1589"/>
                  </a:lnTo>
                  <a:lnTo>
                    <a:pt x="2859" y="1595"/>
                  </a:lnTo>
                  <a:lnTo>
                    <a:pt x="2847" y="1600"/>
                  </a:lnTo>
                  <a:lnTo>
                    <a:pt x="2835" y="1605"/>
                  </a:lnTo>
                  <a:lnTo>
                    <a:pt x="2822" y="1609"/>
                  </a:lnTo>
                  <a:lnTo>
                    <a:pt x="2810" y="1613"/>
                  </a:lnTo>
                  <a:lnTo>
                    <a:pt x="2796" y="1616"/>
                  </a:lnTo>
                  <a:lnTo>
                    <a:pt x="2783" y="1618"/>
                  </a:lnTo>
                  <a:lnTo>
                    <a:pt x="2770" y="1620"/>
                  </a:lnTo>
                  <a:lnTo>
                    <a:pt x="2756" y="1621"/>
                  </a:lnTo>
                  <a:lnTo>
                    <a:pt x="2742" y="1621"/>
                  </a:lnTo>
                  <a:lnTo>
                    <a:pt x="270" y="1621"/>
                  </a:lnTo>
                  <a:lnTo>
                    <a:pt x="255" y="1621"/>
                  </a:lnTo>
                  <a:lnTo>
                    <a:pt x="242" y="1620"/>
                  </a:lnTo>
                  <a:lnTo>
                    <a:pt x="229" y="1618"/>
                  </a:lnTo>
                  <a:lnTo>
                    <a:pt x="216" y="1616"/>
                  </a:lnTo>
                  <a:lnTo>
                    <a:pt x="202" y="1613"/>
                  </a:lnTo>
                  <a:lnTo>
                    <a:pt x="189" y="1609"/>
                  </a:lnTo>
                  <a:lnTo>
                    <a:pt x="177" y="1605"/>
                  </a:lnTo>
                  <a:lnTo>
                    <a:pt x="165" y="1600"/>
                  </a:lnTo>
                  <a:lnTo>
                    <a:pt x="152" y="1595"/>
                  </a:lnTo>
                  <a:lnTo>
                    <a:pt x="141" y="1589"/>
                  </a:lnTo>
                  <a:lnTo>
                    <a:pt x="130" y="1583"/>
                  </a:lnTo>
                  <a:lnTo>
                    <a:pt x="119" y="1575"/>
                  </a:lnTo>
                  <a:lnTo>
                    <a:pt x="108" y="1567"/>
                  </a:lnTo>
                  <a:lnTo>
                    <a:pt x="97" y="1560"/>
                  </a:lnTo>
                  <a:lnTo>
                    <a:pt x="88" y="1551"/>
                  </a:lnTo>
                  <a:lnTo>
                    <a:pt x="79" y="1542"/>
                  </a:lnTo>
                  <a:lnTo>
                    <a:pt x="70" y="1533"/>
                  </a:lnTo>
                  <a:lnTo>
                    <a:pt x="61" y="1523"/>
                  </a:lnTo>
                  <a:lnTo>
                    <a:pt x="54" y="1512"/>
                  </a:lnTo>
                  <a:lnTo>
                    <a:pt x="45" y="1502"/>
                  </a:lnTo>
                  <a:lnTo>
                    <a:pt x="38" y="1491"/>
                  </a:lnTo>
                  <a:lnTo>
                    <a:pt x="32" y="1480"/>
                  </a:lnTo>
                  <a:lnTo>
                    <a:pt x="26" y="1469"/>
                  </a:lnTo>
                  <a:lnTo>
                    <a:pt x="21" y="1456"/>
                  </a:lnTo>
                  <a:lnTo>
                    <a:pt x="16" y="1444"/>
                  </a:lnTo>
                  <a:lnTo>
                    <a:pt x="12" y="1432"/>
                  </a:lnTo>
                  <a:lnTo>
                    <a:pt x="8" y="1419"/>
                  </a:lnTo>
                  <a:lnTo>
                    <a:pt x="5" y="1405"/>
                  </a:lnTo>
                  <a:lnTo>
                    <a:pt x="3" y="1392"/>
                  </a:lnTo>
                  <a:lnTo>
                    <a:pt x="1" y="1379"/>
                  </a:lnTo>
                  <a:lnTo>
                    <a:pt x="0" y="1366"/>
                  </a:lnTo>
                  <a:lnTo>
                    <a:pt x="0" y="1351"/>
                  </a:lnTo>
                  <a:lnTo>
                    <a:pt x="0" y="270"/>
                  </a:lnTo>
                  <a:lnTo>
                    <a:pt x="0" y="257"/>
                  </a:lnTo>
                  <a:lnTo>
                    <a:pt x="1" y="243"/>
                  </a:lnTo>
                  <a:lnTo>
                    <a:pt x="3" y="229"/>
                  </a:lnTo>
                  <a:lnTo>
                    <a:pt x="5" y="216"/>
                  </a:lnTo>
                  <a:lnTo>
                    <a:pt x="8" y="203"/>
                  </a:lnTo>
                  <a:lnTo>
                    <a:pt x="12" y="191"/>
                  </a:lnTo>
                  <a:lnTo>
                    <a:pt x="16" y="177"/>
                  </a:lnTo>
                  <a:lnTo>
                    <a:pt x="21" y="165"/>
                  </a:lnTo>
                  <a:lnTo>
                    <a:pt x="26" y="154"/>
                  </a:lnTo>
                  <a:lnTo>
                    <a:pt x="32" y="142"/>
                  </a:lnTo>
                  <a:lnTo>
                    <a:pt x="38" y="131"/>
                  </a:lnTo>
                  <a:lnTo>
                    <a:pt x="45" y="119"/>
                  </a:lnTo>
                  <a:lnTo>
                    <a:pt x="54" y="109"/>
                  </a:lnTo>
                  <a:lnTo>
                    <a:pt x="61" y="99"/>
                  </a:lnTo>
                  <a:lnTo>
                    <a:pt x="70" y="89"/>
                  </a:lnTo>
                  <a:lnTo>
                    <a:pt x="79" y="80"/>
                  </a:lnTo>
                  <a:lnTo>
                    <a:pt x="88" y="70"/>
                  </a:lnTo>
                  <a:lnTo>
                    <a:pt x="97" y="62"/>
                  </a:lnTo>
                  <a:lnTo>
                    <a:pt x="108" y="54"/>
                  </a:lnTo>
                  <a:lnTo>
                    <a:pt x="119" y="46"/>
                  </a:lnTo>
                  <a:lnTo>
                    <a:pt x="130" y="40"/>
                  </a:lnTo>
                  <a:lnTo>
                    <a:pt x="141" y="33"/>
                  </a:lnTo>
                  <a:lnTo>
                    <a:pt x="152" y="27"/>
                  </a:lnTo>
                  <a:lnTo>
                    <a:pt x="165" y="22"/>
                  </a:lnTo>
                  <a:lnTo>
                    <a:pt x="177" y="17"/>
                  </a:lnTo>
                  <a:lnTo>
                    <a:pt x="189" y="12"/>
                  </a:lnTo>
                  <a:lnTo>
                    <a:pt x="202" y="8"/>
                  </a:lnTo>
                  <a:lnTo>
                    <a:pt x="216" y="5"/>
                  </a:lnTo>
                  <a:lnTo>
                    <a:pt x="229" y="3"/>
                  </a:lnTo>
                  <a:lnTo>
                    <a:pt x="242" y="1"/>
                  </a:lnTo>
                  <a:lnTo>
                    <a:pt x="255"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19" name="Freeform 7"/>
            <p:cNvSpPr/>
            <p:nvPr/>
          </p:nvSpPr>
          <p:spPr bwMode="auto">
            <a:xfrm>
              <a:off x="-1680355" y="1547502"/>
              <a:ext cx="217487" cy="117475"/>
            </a:xfrm>
            <a:custGeom>
              <a:avLst/>
              <a:gdLst/>
              <a:ahLst/>
              <a:cxnLst>
                <a:cxn ang="0">
                  <a:pos x="2757" y="0"/>
                </a:cxn>
                <a:cxn ang="0">
                  <a:pos x="2798" y="5"/>
                </a:cxn>
                <a:cxn ang="0">
                  <a:pos x="2836" y="17"/>
                </a:cxn>
                <a:cxn ang="0">
                  <a:pos x="2871" y="33"/>
                </a:cxn>
                <a:cxn ang="0">
                  <a:pos x="2905" y="54"/>
                </a:cxn>
                <a:cxn ang="0">
                  <a:pos x="2934" y="80"/>
                </a:cxn>
                <a:cxn ang="0">
                  <a:pos x="2960" y="109"/>
                </a:cxn>
                <a:cxn ang="0">
                  <a:pos x="2980" y="142"/>
                </a:cxn>
                <a:cxn ang="0">
                  <a:pos x="2997" y="177"/>
                </a:cxn>
                <a:cxn ang="0">
                  <a:pos x="3008" y="216"/>
                </a:cxn>
                <a:cxn ang="0">
                  <a:pos x="3013" y="257"/>
                </a:cxn>
                <a:cxn ang="0">
                  <a:pos x="3013" y="1366"/>
                </a:cxn>
                <a:cxn ang="0">
                  <a:pos x="3008" y="1405"/>
                </a:cxn>
                <a:cxn ang="0">
                  <a:pos x="2997" y="1444"/>
                </a:cxn>
                <a:cxn ang="0">
                  <a:pos x="2980" y="1480"/>
                </a:cxn>
                <a:cxn ang="0">
                  <a:pos x="2960" y="1512"/>
                </a:cxn>
                <a:cxn ang="0">
                  <a:pos x="2934" y="1542"/>
                </a:cxn>
                <a:cxn ang="0">
                  <a:pos x="2905" y="1567"/>
                </a:cxn>
                <a:cxn ang="0">
                  <a:pos x="2871" y="1589"/>
                </a:cxn>
                <a:cxn ang="0">
                  <a:pos x="2836" y="1605"/>
                </a:cxn>
                <a:cxn ang="0">
                  <a:pos x="2798" y="1616"/>
                </a:cxn>
                <a:cxn ang="0">
                  <a:pos x="2757" y="1621"/>
                </a:cxn>
                <a:cxn ang="0">
                  <a:pos x="257" y="1621"/>
                </a:cxn>
                <a:cxn ang="0">
                  <a:pos x="216" y="1616"/>
                </a:cxn>
                <a:cxn ang="0">
                  <a:pos x="178" y="1605"/>
                </a:cxn>
                <a:cxn ang="0">
                  <a:pos x="142" y="1589"/>
                </a:cxn>
                <a:cxn ang="0">
                  <a:pos x="109" y="1567"/>
                </a:cxn>
                <a:cxn ang="0">
                  <a:pos x="80" y="1542"/>
                </a:cxn>
                <a:cxn ang="0">
                  <a:pos x="54" y="1512"/>
                </a:cxn>
                <a:cxn ang="0">
                  <a:pos x="33" y="1480"/>
                </a:cxn>
                <a:cxn ang="0">
                  <a:pos x="16" y="1444"/>
                </a:cxn>
                <a:cxn ang="0">
                  <a:pos x="6" y="1405"/>
                </a:cxn>
                <a:cxn ang="0">
                  <a:pos x="1" y="1366"/>
                </a:cxn>
                <a:cxn ang="0">
                  <a:pos x="1" y="257"/>
                </a:cxn>
                <a:cxn ang="0">
                  <a:pos x="6" y="216"/>
                </a:cxn>
                <a:cxn ang="0">
                  <a:pos x="16" y="177"/>
                </a:cxn>
                <a:cxn ang="0">
                  <a:pos x="33" y="142"/>
                </a:cxn>
                <a:cxn ang="0">
                  <a:pos x="54" y="109"/>
                </a:cxn>
                <a:cxn ang="0">
                  <a:pos x="80" y="80"/>
                </a:cxn>
                <a:cxn ang="0">
                  <a:pos x="109" y="54"/>
                </a:cxn>
                <a:cxn ang="0">
                  <a:pos x="142" y="33"/>
                </a:cxn>
                <a:cxn ang="0">
                  <a:pos x="178" y="17"/>
                </a:cxn>
                <a:cxn ang="0">
                  <a:pos x="216" y="5"/>
                </a:cxn>
                <a:cxn ang="0">
                  <a:pos x="257" y="0"/>
                </a:cxn>
              </a:cxnLst>
              <a:rect l="0" t="0" r="r" b="b"/>
              <a:pathLst>
                <a:path w="3014" h="1621">
                  <a:moveTo>
                    <a:pt x="271" y="0"/>
                  </a:moveTo>
                  <a:lnTo>
                    <a:pt x="2743" y="0"/>
                  </a:lnTo>
                  <a:lnTo>
                    <a:pt x="2757" y="0"/>
                  </a:lnTo>
                  <a:lnTo>
                    <a:pt x="2770" y="1"/>
                  </a:lnTo>
                  <a:lnTo>
                    <a:pt x="2784" y="3"/>
                  </a:lnTo>
                  <a:lnTo>
                    <a:pt x="2798" y="5"/>
                  </a:lnTo>
                  <a:lnTo>
                    <a:pt x="2810" y="8"/>
                  </a:lnTo>
                  <a:lnTo>
                    <a:pt x="2823" y="12"/>
                  </a:lnTo>
                  <a:lnTo>
                    <a:pt x="2836" y="17"/>
                  </a:lnTo>
                  <a:lnTo>
                    <a:pt x="2848" y="22"/>
                  </a:lnTo>
                  <a:lnTo>
                    <a:pt x="2860" y="27"/>
                  </a:lnTo>
                  <a:lnTo>
                    <a:pt x="2871" y="33"/>
                  </a:lnTo>
                  <a:lnTo>
                    <a:pt x="2884" y="40"/>
                  </a:lnTo>
                  <a:lnTo>
                    <a:pt x="2894" y="46"/>
                  </a:lnTo>
                  <a:lnTo>
                    <a:pt x="2905" y="54"/>
                  </a:lnTo>
                  <a:lnTo>
                    <a:pt x="2915" y="62"/>
                  </a:lnTo>
                  <a:lnTo>
                    <a:pt x="2924" y="70"/>
                  </a:lnTo>
                  <a:lnTo>
                    <a:pt x="2934" y="80"/>
                  </a:lnTo>
                  <a:lnTo>
                    <a:pt x="2943" y="89"/>
                  </a:lnTo>
                  <a:lnTo>
                    <a:pt x="2952" y="99"/>
                  </a:lnTo>
                  <a:lnTo>
                    <a:pt x="2960" y="109"/>
                  </a:lnTo>
                  <a:lnTo>
                    <a:pt x="2967" y="119"/>
                  </a:lnTo>
                  <a:lnTo>
                    <a:pt x="2974" y="131"/>
                  </a:lnTo>
                  <a:lnTo>
                    <a:pt x="2980" y="142"/>
                  </a:lnTo>
                  <a:lnTo>
                    <a:pt x="2986" y="154"/>
                  </a:lnTo>
                  <a:lnTo>
                    <a:pt x="2993" y="165"/>
                  </a:lnTo>
                  <a:lnTo>
                    <a:pt x="2997" y="177"/>
                  </a:lnTo>
                  <a:lnTo>
                    <a:pt x="3002" y="191"/>
                  </a:lnTo>
                  <a:lnTo>
                    <a:pt x="3005" y="203"/>
                  </a:lnTo>
                  <a:lnTo>
                    <a:pt x="3008" y="216"/>
                  </a:lnTo>
                  <a:lnTo>
                    <a:pt x="3011" y="229"/>
                  </a:lnTo>
                  <a:lnTo>
                    <a:pt x="3012" y="243"/>
                  </a:lnTo>
                  <a:lnTo>
                    <a:pt x="3013" y="257"/>
                  </a:lnTo>
                  <a:lnTo>
                    <a:pt x="3014" y="270"/>
                  </a:lnTo>
                  <a:lnTo>
                    <a:pt x="3014" y="1351"/>
                  </a:lnTo>
                  <a:lnTo>
                    <a:pt x="3013" y="1366"/>
                  </a:lnTo>
                  <a:lnTo>
                    <a:pt x="3012" y="1379"/>
                  </a:lnTo>
                  <a:lnTo>
                    <a:pt x="3011" y="1392"/>
                  </a:lnTo>
                  <a:lnTo>
                    <a:pt x="3008" y="1405"/>
                  </a:lnTo>
                  <a:lnTo>
                    <a:pt x="3005" y="1419"/>
                  </a:lnTo>
                  <a:lnTo>
                    <a:pt x="3002" y="1432"/>
                  </a:lnTo>
                  <a:lnTo>
                    <a:pt x="2997" y="1444"/>
                  </a:lnTo>
                  <a:lnTo>
                    <a:pt x="2993" y="1456"/>
                  </a:lnTo>
                  <a:lnTo>
                    <a:pt x="2986" y="1469"/>
                  </a:lnTo>
                  <a:lnTo>
                    <a:pt x="2980" y="1480"/>
                  </a:lnTo>
                  <a:lnTo>
                    <a:pt x="2974" y="1491"/>
                  </a:lnTo>
                  <a:lnTo>
                    <a:pt x="2967" y="1502"/>
                  </a:lnTo>
                  <a:lnTo>
                    <a:pt x="2960" y="1512"/>
                  </a:lnTo>
                  <a:lnTo>
                    <a:pt x="2952" y="1523"/>
                  </a:lnTo>
                  <a:lnTo>
                    <a:pt x="2943" y="1533"/>
                  </a:lnTo>
                  <a:lnTo>
                    <a:pt x="2934" y="1542"/>
                  </a:lnTo>
                  <a:lnTo>
                    <a:pt x="2924" y="1551"/>
                  </a:lnTo>
                  <a:lnTo>
                    <a:pt x="2915" y="1560"/>
                  </a:lnTo>
                  <a:lnTo>
                    <a:pt x="2905" y="1567"/>
                  </a:lnTo>
                  <a:lnTo>
                    <a:pt x="2894" y="1575"/>
                  </a:lnTo>
                  <a:lnTo>
                    <a:pt x="2884" y="1583"/>
                  </a:lnTo>
                  <a:lnTo>
                    <a:pt x="2871" y="1589"/>
                  </a:lnTo>
                  <a:lnTo>
                    <a:pt x="2860" y="1595"/>
                  </a:lnTo>
                  <a:lnTo>
                    <a:pt x="2848" y="1600"/>
                  </a:lnTo>
                  <a:lnTo>
                    <a:pt x="2836" y="1605"/>
                  </a:lnTo>
                  <a:lnTo>
                    <a:pt x="2823" y="1609"/>
                  </a:lnTo>
                  <a:lnTo>
                    <a:pt x="2810" y="1613"/>
                  </a:lnTo>
                  <a:lnTo>
                    <a:pt x="2798" y="1616"/>
                  </a:lnTo>
                  <a:lnTo>
                    <a:pt x="2784" y="1618"/>
                  </a:lnTo>
                  <a:lnTo>
                    <a:pt x="2770" y="1620"/>
                  </a:lnTo>
                  <a:lnTo>
                    <a:pt x="2757" y="1621"/>
                  </a:lnTo>
                  <a:lnTo>
                    <a:pt x="2743" y="1621"/>
                  </a:lnTo>
                  <a:lnTo>
                    <a:pt x="271" y="1621"/>
                  </a:lnTo>
                  <a:lnTo>
                    <a:pt x="257" y="1621"/>
                  </a:lnTo>
                  <a:lnTo>
                    <a:pt x="244" y="1620"/>
                  </a:lnTo>
                  <a:lnTo>
                    <a:pt x="229" y="1618"/>
                  </a:lnTo>
                  <a:lnTo>
                    <a:pt x="216" y="1616"/>
                  </a:lnTo>
                  <a:lnTo>
                    <a:pt x="204" y="1613"/>
                  </a:lnTo>
                  <a:lnTo>
                    <a:pt x="191" y="1609"/>
                  </a:lnTo>
                  <a:lnTo>
                    <a:pt x="178" y="1605"/>
                  </a:lnTo>
                  <a:lnTo>
                    <a:pt x="166" y="1600"/>
                  </a:lnTo>
                  <a:lnTo>
                    <a:pt x="154" y="1595"/>
                  </a:lnTo>
                  <a:lnTo>
                    <a:pt x="142" y="1589"/>
                  </a:lnTo>
                  <a:lnTo>
                    <a:pt x="130" y="1583"/>
                  </a:lnTo>
                  <a:lnTo>
                    <a:pt x="120" y="1575"/>
                  </a:lnTo>
                  <a:lnTo>
                    <a:pt x="109" y="1567"/>
                  </a:lnTo>
                  <a:lnTo>
                    <a:pt x="99" y="1560"/>
                  </a:lnTo>
                  <a:lnTo>
                    <a:pt x="89" y="1551"/>
                  </a:lnTo>
                  <a:lnTo>
                    <a:pt x="80" y="1542"/>
                  </a:lnTo>
                  <a:lnTo>
                    <a:pt x="70" y="1533"/>
                  </a:lnTo>
                  <a:lnTo>
                    <a:pt x="62" y="1523"/>
                  </a:lnTo>
                  <a:lnTo>
                    <a:pt x="54" y="1512"/>
                  </a:lnTo>
                  <a:lnTo>
                    <a:pt x="47" y="1502"/>
                  </a:lnTo>
                  <a:lnTo>
                    <a:pt x="40" y="1491"/>
                  </a:lnTo>
                  <a:lnTo>
                    <a:pt x="33" y="1480"/>
                  </a:lnTo>
                  <a:lnTo>
                    <a:pt x="28" y="1469"/>
                  </a:lnTo>
                  <a:lnTo>
                    <a:pt x="21" y="1456"/>
                  </a:lnTo>
                  <a:lnTo>
                    <a:pt x="16" y="1444"/>
                  </a:lnTo>
                  <a:lnTo>
                    <a:pt x="12" y="1432"/>
                  </a:lnTo>
                  <a:lnTo>
                    <a:pt x="9" y="1419"/>
                  </a:lnTo>
                  <a:lnTo>
                    <a:pt x="6" y="1405"/>
                  </a:lnTo>
                  <a:lnTo>
                    <a:pt x="3" y="1392"/>
                  </a:lnTo>
                  <a:lnTo>
                    <a:pt x="2" y="1379"/>
                  </a:lnTo>
                  <a:lnTo>
                    <a:pt x="1" y="1366"/>
                  </a:lnTo>
                  <a:lnTo>
                    <a:pt x="0" y="1351"/>
                  </a:lnTo>
                  <a:lnTo>
                    <a:pt x="0" y="270"/>
                  </a:lnTo>
                  <a:lnTo>
                    <a:pt x="1" y="257"/>
                  </a:lnTo>
                  <a:lnTo>
                    <a:pt x="2" y="243"/>
                  </a:lnTo>
                  <a:lnTo>
                    <a:pt x="3" y="229"/>
                  </a:lnTo>
                  <a:lnTo>
                    <a:pt x="6" y="216"/>
                  </a:lnTo>
                  <a:lnTo>
                    <a:pt x="9" y="203"/>
                  </a:lnTo>
                  <a:lnTo>
                    <a:pt x="12" y="191"/>
                  </a:lnTo>
                  <a:lnTo>
                    <a:pt x="16" y="177"/>
                  </a:lnTo>
                  <a:lnTo>
                    <a:pt x="21" y="165"/>
                  </a:lnTo>
                  <a:lnTo>
                    <a:pt x="28" y="154"/>
                  </a:lnTo>
                  <a:lnTo>
                    <a:pt x="33" y="142"/>
                  </a:lnTo>
                  <a:lnTo>
                    <a:pt x="40" y="131"/>
                  </a:lnTo>
                  <a:lnTo>
                    <a:pt x="47" y="119"/>
                  </a:lnTo>
                  <a:lnTo>
                    <a:pt x="54" y="109"/>
                  </a:lnTo>
                  <a:lnTo>
                    <a:pt x="62" y="99"/>
                  </a:lnTo>
                  <a:lnTo>
                    <a:pt x="70" y="89"/>
                  </a:lnTo>
                  <a:lnTo>
                    <a:pt x="80" y="80"/>
                  </a:lnTo>
                  <a:lnTo>
                    <a:pt x="89" y="70"/>
                  </a:lnTo>
                  <a:lnTo>
                    <a:pt x="99" y="62"/>
                  </a:lnTo>
                  <a:lnTo>
                    <a:pt x="109" y="54"/>
                  </a:lnTo>
                  <a:lnTo>
                    <a:pt x="120" y="46"/>
                  </a:lnTo>
                  <a:lnTo>
                    <a:pt x="130" y="40"/>
                  </a:lnTo>
                  <a:lnTo>
                    <a:pt x="142" y="33"/>
                  </a:lnTo>
                  <a:lnTo>
                    <a:pt x="154" y="27"/>
                  </a:lnTo>
                  <a:lnTo>
                    <a:pt x="166" y="22"/>
                  </a:lnTo>
                  <a:lnTo>
                    <a:pt x="178" y="17"/>
                  </a:lnTo>
                  <a:lnTo>
                    <a:pt x="191" y="12"/>
                  </a:lnTo>
                  <a:lnTo>
                    <a:pt x="204" y="8"/>
                  </a:lnTo>
                  <a:lnTo>
                    <a:pt x="216" y="5"/>
                  </a:lnTo>
                  <a:lnTo>
                    <a:pt x="229" y="3"/>
                  </a:lnTo>
                  <a:lnTo>
                    <a:pt x="244" y="1"/>
                  </a:lnTo>
                  <a:lnTo>
                    <a:pt x="257" y="0"/>
                  </a:lnTo>
                  <a:lnTo>
                    <a:pt x="271"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20" name="Freeform 8"/>
            <p:cNvSpPr/>
            <p:nvPr/>
          </p:nvSpPr>
          <p:spPr bwMode="auto">
            <a:xfrm>
              <a:off x="-1440643" y="1547502"/>
              <a:ext cx="217487" cy="117475"/>
            </a:xfrm>
            <a:custGeom>
              <a:avLst/>
              <a:gdLst/>
              <a:ahLst/>
              <a:cxnLst>
                <a:cxn ang="0">
                  <a:pos x="2757" y="0"/>
                </a:cxn>
                <a:cxn ang="0">
                  <a:pos x="2796" y="5"/>
                </a:cxn>
                <a:cxn ang="0">
                  <a:pos x="2835" y="17"/>
                </a:cxn>
                <a:cxn ang="0">
                  <a:pos x="2871" y="33"/>
                </a:cxn>
                <a:cxn ang="0">
                  <a:pos x="2903" y="54"/>
                </a:cxn>
                <a:cxn ang="0">
                  <a:pos x="2933" y="80"/>
                </a:cxn>
                <a:cxn ang="0">
                  <a:pos x="2958" y="109"/>
                </a:cxn>
                <a:cxn ang="0">
                  <a:pos x="2980" y="142"/>
                </a:cxn>
                <a:cxn ang="0">
                  <a:pos x="2996" y="177"/>
                </a:cxn>
                <a:cxn ang="0">
                  <a:pos x="3007" y="216"/>
                </a:cxn>
                <a:cxn ang="0">
                  <a:pos x="3012" y="257"/>
                </a:cxn>
                <a:cxn ang="0">
                  <a:pos x="3012" y="1366"/>
                </a:cxn>
                <a:cxn ang="0">
                  <a:pos x="3007" y="1405"/>
                </a:cxn>
                <a:cxn ang="0">
                  <a:pos x="2996" y="1444"/>
                </a:cxn>
                <a:cxn ang="0">
                  <a:pos x="2980" y="1480"/>
                </a:cxn>
                <a:cxn ang="0">
                  <a:pos x="2958" y="1512"/>
                </a:cxn>
                <a:cxn ang="0">
                  <a:pos x="2933" y="1542"/>
                </a:cxn>
                <a:cxn ang="0">
                  <a:pos x="2903" y="1567"/>
                </a:cxn>
                <a:cxn ang="0">
                  <a:pos x="2871" y="1589"/>
                </a:cxn>
                <a:cxn ang="0">
                  <a:pos x="2835" y="1605"/>
                </a:cxn>
                <a:cxn ang="0">
                  <a:pos x="2796" y="1616"/>
                </a:cxn>
                <a:cxn ang="0">
                  <a:pos x="2757" y="1621"/>
                </a:cxn>
                <a:cxn ang="0">
                  <a:pos x="256" y="1621"/>
                </a:cxn>
                <a:cxn ang="0">
                  <a:pos x="216" y="1616"/>
                </a:cxn>
                <a:cxn ang="0">
                  <a:pos x="177" y="1605"/>
                </a:cxn>
                <a:cxn ang="0">
                  <a:pos x="141" y="1589"/>
                </a:cxn>
                <a:cxn ang="0">
                  <a:pos x="109" y="1567"/>
                </a:cxn>
                <a:cxn ang="0">
                  <a:pos x="79" y="1542"/>
                </a:cxn>
                <a:cxn ang="0">
                  <a:pos x="54" y="1512"/>
                </a:cxn>
                <a:cxn ang="0">
                  <a:pos x="32" y="1480"/>
                </a:cxn>
                <a:cxn ang="0">
                  <a:pos x="16" y="1444"/>
                </a:cxn>
                <a:cxn ang="0">
                  <a:pos x="5" y="1405"/>
                </a:cxn>
                <a:cxn ang="0">
                  <a:pos x="0" y="1366"/>
                </a:cxn>
                <a:cxn ang="0">
                  <a:pos x="0" y="257"/>
                </a:cxn>
                <a:cxn ang="0">
                  <a:pos x="5" y="216"/>
                </a:cxn>
                <a:cxn ang="0">
                  <a:pos x="16" y="177"/>
                </a:cxn>
                <a:cxn ang="0">
                  <a:pos x="32" y="142"/>
                </a:cxn>
                <a:cxn ang="0">
                  <a:pos x="54" y="109"/>
                </a:cxn>
                <a:cxn ang="0">
                  <a:pos x="79" y="80"/>
                </a:cxn>
                <a:cxn ang="0">
                  <a:pos x="109" y="54"/>
                </a:cxn>
                <a:cxn ang="0">
                  <a:pos x="141" y="33"/>
                </a:cxn>
                <a:cxn ang="0">
                  <a:pos x="177" y="17"/>
                </a:cxn>
                <a:cxn ang="0">
                  <a:pos x="216" y="5"/>
                </a:cxn>
                <a:cxn ang="0">
                  <a:pos x="256" y="0"/>
                </a:cxn>
              </a:cxnLst>
              <a:rect l="0" t="0" r="r" b="b"/>
              <a:pathLst>
                <a:path w="3012" h="1621">
                  <a:moveTo>
                    <a:pt x="270" y="0"/>
                  </a:moveTo>
                  <a:lnTo>
                    <a:pt x="2742" y="0"/>
                  </a:lnTo>
                  <a:lnTo>
                    <a:pt x="2757" y="0"/>
                  </a:lnTo>
                  <a:lnTo>
                    <a:pt x="2770" y="1"/>
                  </a:lnTo>
                  <a:lnTo>
                    <a:pt x="2783" y="3"/>
                  </a:lnTo>
                  <a:lnTo>
                    <a:pt x="2796" y="5"/>
                  </a:lnTo>
                  <a:lnTo>
                    <a:pt x="2810" y="8"/>
                  </a:lnTo>
                  <a:lnTo>
                    <a:pt x="2823" y="12"/>
                  </a:lnTo>
                  <a:lnTo>
                    <a:pt x="2835" y="17"/>
                  </a:lnTo>
                  <a:lnTo>
                    <a:pt x="2847" y="22"/>
                  </a:lnTo>
                  <a:lnTo>
                    <a:pt x="2860" y="27"/>
                  </a:lnTo>
                  <a:lnTo>
                    <a:pt x="2871" y="33"/>
                  </a:lnTo>
                  <a:lnTo>
                    <a:pt x="2882" y="40"/>
                  </a:lnTo>
                  <a:lnTo>
                    <a:pt x="2893" y="46"/>
                  </a:lnTo>
                  <a:lnTo>
                    <a:pt x="2903" y="54"/>
                  </a:lnTo>
                  <a:lnTo>
                    <a:pt x="2914" y="62"/>
                  </a:lnTo>
                  <a:lnTo>
                    <a:pt x="2924" y="70"/>
                  </a:lnTo>
                  <a:lnTo>
                    <a:pt x="2933" y="80"/>
                  </a:lnTo>
                  <a:lnTo>
                    <a:pt x="2942" y="89"/>
                  </a:lnTo>
                  <a:lnTo>
                    <a:pt x="2950" y="99"/>
                  </a:lnTo>
                  <a:lnTo>
                    <a:pt x="2958" y="109"/>
                  </a:lnTo>
                  <a:lnTo>
                    <a:pt x="2967" y="119"/>
                  </a:lnTo>
                  <a:lnTo>
                    <a:pt x="2974" y="131"/>
                  </a:lnTo>
                  <a:lnTo>
                    <a:pt x="2980" y="142"/>
                  </a:lnTo>
                  <a:lnTo>
                    <a:pt x="2986" y="154"/>
                  </a:lnTo>
                  <a:lnTo>
                    <a:pt x="2991" y="165"/>
                  </a:lnTo>
                  <a:lnTo>
                    <a:pt x="2996" y="177"/>
                  </a:lnTo>
                  <a:lnTo>
                    <a:pt x="3000" y="191"/>
                  </a:lnTo>
                  <a:lnTo>
                    <a:pt x="3004" y="203"/>
                  </a:lnTo>
                  <a:lnTo>
                    <a:pt x="3007" y="216"/>
                  </a:lnTo>
                  <a:lnTo>
                    <a:pt x="3009" y="229"/>
                  </a:lnTo>
                  <a:lnTo>
                    <a:pt x="3011" y="243"/>
                  </a:lnTo>
                  <a:lnTo>
                    <a:pt x="3012" y="257"/>
                  </a:lnTo>
                  <a:lnTo>
                    <a:pt x="3012" y="270"/>
                  </a:lnTo>
                  <a:lnTo>
                    <a:pt x="3012" y="1351"/>
                  </a:lnTo>
                  <a:lnTo>
                    <a:pt x="3012" y="1366"/>
                  </a:lnTo>
                  <a:lnTo>
                    <a:pt x="3011" y="1379"/>
                  </a:lnTo>
                  <a:lnTo>
                    <a:pt x="3009" y="1392"/>
                  </a:lnTo>
                  <a:lnTo>
                    <a:pt x="3007" y="1405"/>
                  </a:lnTo>
                  <a:lnTo>
                    <a:pt x="3004" y="1419"/>
                  </a:lnTo>
                  <a:lnTo>
                    <a:pt x="3000" y="1432"/>
                  </a:lnTo>
                  <a:lnTo>
                    <a:pt x="2996" y="1444"/>
                  </a:lnTo>
                  <a:lnTo>
                    <a:pt x="2991" y="1456"/>
                  </a:lnTo>
                  <a:lnTo>
                    <a:pt x="2986" y="1469"/>
                  </a:lnTo>
                  <a:lnTo>
                    <a:pt x="2980" y="1480"/>
                  </a:lnTo>
                  <a:lnTo>
                    <a:pt x="2974" y="1491"/>
                  </a:lnTo>
                  <a:lnTo>
                    <a:pt x="2967" y="1502"/>
                  </a:lnTo>
                  <a:lnTo>
                    <a:pt x="2958" y="1512"/>
                  </a:lnTo>
                  <a:lnTo>
                    <a:pt x="2950" y="1523"/>
                  </a:lnTo>
                  <a:lnTo>
                    <a:pt x="2942" y="1533"/>
                  </a:lnTo>
                  <a:lnTo>
                    <a:pt x="2933" y="1542"/>
                  </a:lnTo>
                  <a:lnTo>
                    <a:pt x="2924" y="1551"/>
                  </a:lnTo>
                  <a:lnTo>
                    <a:pt x="2914" y="1560"/>
                  </a:lnTo>
                  <a:lnTo>
                    <a:pt x="2903" y="1567"/>
                  </a:lnTo>
                  <a:lnTo>
                    <a:pt x="2893" y="1575"/>
                  </a:lnTo>
                  <a:lnTo>
                    <a:pt x="2882" y="1583"/>
                  </a:lnTo>
                  <a:lnTo>
                    <a:pt x="2871" y="1589"/>
                  </a:lnTo>
                  <a:lnTo>
                    <a:pt x="2860" y="1595"/>
                  </a:lnTo>
                  <a:lnTo>
                    <a:pt x="2847" y="1600"/>
                  </a:lnTo>
                  <a:lnTo>
                    <a:pt x="2835" y="1605"/>
                  </a:lnTo>
                  <a:lnTo>
                    <a:pt x="2823" y="1609"/>
                  </a:lnTo>
                  <a:lnTo>
                    <a:pt x="2810" y="1613"/>
                  </a:lnTo>
                  <a:lnTo>
                    <a:pt x="2796" y="1616"/>
                  </a:lnTo>
                  <a:lnTo>
                    <a:pt x="2783" y="1618"/>
                  </a:lnTo>
                  <a:lnTo>
                    <a:pt x="2770" y="1620"/>
                  </a:lnTo>
                  <a:lnTo>
                    <a:pt x="2757" y="1621"/>
                  </a:lnTo>
                  <a:lnTo>
                    <a:pt x="2742" y="1621"/>
                  </a:lnTo>
                  <a:lnTo>
                    <a:pt x="270" y="1621"/>
                  </a:lnTo>
                  <a:lnTo>
                    <a:pt x="256" y="1621"/>
                  </a:lnTo>
                  <a:lnTo>
                    <a:pt x="242" y="1620"/>
                  </a:lnTo>
                  <a:lnTo>
                    <a:pt x="229" y="1618"/>
                  </a:lnTo>
                  <a:lnTo>
                    <a:pt x="216" y="1616"/>
                  </a:lnTo>
                  <a:lnTo>
                    <a:pt x="202" y="1613"/>
                  </a:lnTo>
                  <a:lnTo>
                    <a:pt x="190" y="1609"/>
                  </a:lnTo>
                  <a:lnTo>
                    <a:pt x="177" y="1605"/>
                  </a:lnTo>
                  <a:lnTo>
                    <a:pt x="165" y="1600"/>
                  </a:lnTo>
                  <a:lnTo>
                    <a:pt x="153" y="1595"/>
                  </a:lnTo>
                  <a:lnTo>
                    <a:pt x="141" y="1589"/>
                  </a:lnTo>
                  <a:lnTo>
                    <a:pt x="130" y="1583"/>
                  </a:lnTo>
                  <a:lnTo>
                    <a:pt x="119" y="1575"/>
                  </a:lnTo>
                  <a:lnTo>
                    <a:pt x="109" y="1567"/>
                  </a:lnTo>
                  <a:lnTo>
                    <a:pt x="98" y="1560"/>
                  </a:lnTo>
                  <a:lnTo>
                    <a:pt x="88" y="1551"/>
                  </a:lnTo>
                  <a:lnTo>
                    <a:pt x="79" y="1542"/>
                  </a:lnTo>
                  <a:lnTo>
                    <a:pt x="70" y="1533"/>
                  </a:lnTo>
                  <a:lnTo>
                    <a:pt x="62" y="1523"/>
                  </a:lnTo>
                  <a:lnTo>
                    <a:pt x="54" y="1512"/>
                  </a:lnTo>
                  <a:lnTo>
                    <a:pt x="45" y="1502"/>
                  </a:lnTo>
                  <a:lnTo>
                    <a:pt x="39" y="1491"/>
                  </a:lnTo>
                  <a:lnTo>
                    <a:pt x="32" y="1480"/>
                  </a:lnTo>
                  <a:lnTo>
                    <a:pt x="26" y="1469"/>
                  </a:lnTo>
                  <a:lnTo>
                    <a:pt x="21" y="1456"/>
                  </a:lnTo>
                  <a:lnTo>
                    <a:pt x="16" y="1444"/>
                  </a:lnTo>
                  <a:lnTo>
                    <a:pt x="12" y="1432"/>
                  </a:lnTo>
                  <a:lnTo>
                    <a:pt x="8" y="1419"/>
                  </a:lnTo>
                  <a:lnTo>
                    <a:pt x="5" y="1405"/>
                  </a:lnTo>
                  <a:lnTo>
                    <a:pt x="3" y="1392"/>
                  </a:lnTo>
                  <a:lnTo>
                    <a:pt x="1" y="1379"/>
                  </a:lnTo>
                  <a:lnTo>
                    <a:pt x="0" y="1366"/>
                  </a:lnTo>
                  <a:lnTo>
                    <a:pt x="0" y="1351"/>
                  </a:lnTo>
                  <a:lnTo>
                    <a:pt x="0" y="270"/>
                  </a:lnTo>
                  <a:lnTo>
                    <a:pt x="0" y="257"/>
                  </a:lnTo>
                  <a:lnTo>
                    <a:pt x="1" y="243"/>
                  </a:lnTo>
                  <a:lnTo>
                    <a:pt x="3" y="229"/>
                  </a:lnTo>
                  <a:lnTo>
                    <a:pt x="5" y="216"/>
                  </a:lnTo>
                  <a:lnTo>
                    <a:pt x="8" y="203"/>
                  </a:lnTo>
                  <a:lnTo>
                    <a:pt x="12" y="191"/>
                  </a:lnTo>
                  <a:lnTo>
                    <a:pt x="16" y="177"/>
                  </a:lnTo>
                  <a:lnTo>
                    <a:pt x="21" y="165"/>
                  </a:lnTo>
                  <a:lnTo>
                    <a:pt x="26" y="154"/>
                  </a:lnTo>
                  <a:lnTo>
                    <a:pt x="32" y="142"/>
                  </a:lnTo>
                  <a:lnTo>
                    <a:pt x="39" y="131"/>
                  </a:lnTo>
                  <a:lnTo>
                    <a:pt x="45" y="119"/>
                  </a:lnTo>
                  <a:lnTo>
                    <a:pt x="54" y="109"/>
                  </a:lnTo>
                  <a:lnTo>
                    <a:pt x="62" y="99"/>
                  </a:lnTo>
                  <a:lnTo>
                    <a:pt x="70" y="89"/>
                  </a:lnTo>
                  <a:lnTo>
                    <a:pt x="79" y="80"/>
                  </a:lnTo>
                  <a:lnTo>
                    <a:pt x="88" y="70"/>
                  </a:lnTo>
                  <a:lnTo>
                    <a:pt x="98" y="62"/>
                  </a:lnTo>
                  <a:lnTo>
                    <a:pt x="109" y="54"/>
                  </a:lnTo>
                  <a:lnTo>
                    <a:pt x="119" y="46"/>
                  </a:lnTo>
                  <a:lnTo>
                    <a:pt x="130" y="40"/>
                  </a:lnTo>
                  <a:lnTo>
                    <a:pt x="141" y="33"/>
                  </a:lnTo>
                  <a:lnTo>
                    <a:pt x="153" y="27"/>
                  </a:lnTo>
                  <a:lnTo>
                    <a:pt x="165" y="22"/>
                  </a:lnTo>
                  <a:lnTo>
                    <a:pt x="177" y="17"/>
                  </a:lnTo>
                  <a:lnTo>
                    <a:pt x="190" y="12"/>
                  </a:lnTo>
                  <a:lnTo>
                    <a:pt x="202" y="8"/>
                  </a:lnTo>
                  <a:lnTo>
                    <a:pt x="216" y="5"/>
                  </a:lnTo>
                  <a:lnTo>
                    <a:pt x="229" y="3"/>
                  </a:lnTo>
                  <a:lnTo>
                    <a:pt x="242" y="1"/>
                  </a:lnTo>
                  <a:lnTo>
                    <a:pt x="256"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21" name="Freeform 9"/>
            <p:cNvSpPr/>
            <p:nvPr/>
          </p:nvSpPr>
          <p:spPr bwMode="auto">
            <a:xfrm>
              <a:off x="-1200930" y="1547502"/>
              <a:ext cx="217487" cy="117475"/>
            </a:xfrm>
            <a:custGeom>
              <a:avLst/>
              <a:gdLst/>
              <a:ahLst/>
              <a:cxnLst>
                <a:cxn ang="0">
                  <a:pos x="2756" y="0"/>
                </a:cxn>
                <a:cxn ang="0">
                  <a:pos x="2797" y="5"/>
                </a:cxn>
                <a:cxn ang="0">
                  <a:pos x="2836" y="17"/>
                </a:cxn>
                <a:cxn ang="0">
                  <a:pos x="2871" y="33"/>
                </a:cxn>
                <a:cxn ang="0">
                  <a:pos x="2904" y="54"/>
                </a:cxn>
                <a:cxn ang="0">
                  <a:pos x="2934" y="80"/>
                </a:cxn>
                <a:cxn ang="0">
                  <a:pos x="2959" y="109"/>
                </a:cxn>
                <a:cxn ang="0">
                  <a:pos x="2980" y="142"/>
                </a:cxn>
                <a:cxn ang="0">
                  <a:pos x="2997" y="177"/>
                </a:cxn>
                <a:cxn ang="0">
                  <a:pos x="3008" y="216"/>
                </a:cxn>
                <a:cxn ang="0">
                  <a:pos x="3013" y="257"/>
                </a:cxn>
                <a:cxn ang="0">
                  <a:pos x="3013" y="1366"/>
                </a:cxn>
                <a:cxn ang="0">
                  <a:pos x="3008" y="1405"/>
                </a:cxn>
                <a:cxn ang="0">
                  <a:pos x="2997" y="1444"/>
                </a:cxn>
                <a:cxn ang="0">
                  <a:pos x="2980" y="1480"/>
                </a:cxn>
                <a:cxn ang="0">
                  <a:pos x="2959" y="1512"/>
                </a:cxn>
                <a:cxn ang="0">
                  <a:pos x="2934" y="1542"/>
                </a:cxn>
                <a:cxn ang="0">
                  <a:pos x="2904" y="1567"/>
                </a:cxn>
                <a:cxn ang="0">
                  <a:pos x="2871" y="1589"/>
                </a:cxn>
                <a:cxn ang="0">
                  <a:pos x="2836" y="1605"/>
                </a:cxn>
                <a:cxn ang="0">
                  <a:pos x="2797" y="1616"/>
                </a:cxn>
                <a:cxn ang="0">
                  <a:pos x="2756" y="1621"/>
                </a:cxn>
                <a:cxn ang="0">
                  <a:pos x="256" y="1621"/>
                </a:cxn>
                <a:cxn ang="0">
                  <a:pos x="216" y="1616"/>
                </a:cxn>
                <a:cxn ang="0">
                  <a:pos x="177" y="1605"/>
                </a:cxn>
                <a:cxn ang="0">
                  <a:pos x="142" y="1589"/>
                </a:cxn>
                <a:cxn ang="0">
                  <a:pos x="108" y="1567"/>
                </a:cxn>
                <a:cxn ang="0">
                  <a:pos x="80" y="1542"/>
                </a:cxn>
                <a:cxn ang="0">
                  <a:pos x="54" y="1512"/>
                </a:cxn>
                <a:cxn ang="0">
                  <a:pos x="33" y="1480"/>
                </a:cxn>
                <a:cxn ang="0">
                  <a:pos x="16" y="1444"/>
                </a:cxn>
                <a:cxn ang="0">
                  <a:pos x="5" y="1405"/>
                </a:cxn>
                <a:cxn ang="0">
                  <a:pos x="0" y="1366"/>
                </a:cxn>
                <a:cxn ang="0">
                  <a:pos x="0" y="257"/>
                </a:cxn>
                <a:cxn ang="0">
                  <a:pos x="5" y="216"/>
                </a:cxn>
                <a:cxn ang="0">
                  <a:pos x="16" y="177"/>
                </a:cxn>
                <a:cxn ang="0">
                  <a:pos x="33" y="142"/>
                </a:cxn>
                <a:cxn ang="0">
                  <a:pos x="54" y="109"/>
                </a:cxn>
                <a:cxn ang="0">
                  <a:pos x="80" y="80"/>
                </a:cxn>
                <a:cxn ang="0">
                  <a:pos x="108" y="54"/>
                </a:cxn>
                <a:cxn ang="0">
                  <a:pos x="142" y="33"/>
                </a:cxn>
                <a:cxn ang="0">
                  <a:pos x="177" y="17"/>
                </a:cxn>
                <a:cxn ang="0">
                  <a:pos x="216" y="5"/>
                </a:cxn>
                <a:cxn ang="0">
                  <a:pos x="256" y="0"/>
                </a:cxn>
              </a:cxnLst>
              <a:rect l="0" t="0" r="r" b="b"/>
              <a:pathLst>
                <a:path w="3013" h="1621">
                  <a:moveTo>
                    <a:pt x="270" y="0"/>
                  </a:moveTo>
                  <a:lnTo>
                    <a:pt x="2743" y="0"/>
                  </a:lnTo>
                  <a:lnTo>
                    <a:pt x="2756" y="0"/>
                  </a:lnTo>
                  <a:lnTo>
                    <a:pt x="2771" y="1"/>
                  </a:lnTo>
                  <a:lnTo>
                    <a:pt x="2784" y="3"/>
                  </a:lnTo>
                  <a:lnTo>
                    <a:pt x="2797" y="5"/>
                  </a:lnTo>
                  <a:lnTo>
                    <a:pt x="2810" y="8"/>
                  </a:lnTo>
                  <a:lnTo>
                    <a:pt x="2822" y="12"/>
                  </a:lnTo>
                  <a:lnTo>
                    <a:pt x="2836" y="17"/>
                  </a:lnTo>
                  <a:lnTo>
                    <a:pt x="2848" y="22"/>
                  </a:lnTo>
                  <a:lnTo>
                    <a:pt x="2859" y="27"/>
                  </a:lnTo>
                  <a:lnTo>
                    <a:pt x="2871" y="33"/>
                  </a:lnTo>
                  <a:lnTo>
                    <a:pt x="2883" y="40"/>
                  </a:lnTo>
                  <a:lnTo>
                    <a:pt x="2894" y="46"/>
                  </a:lnTo>
                  <a:lnTo>
                    <a:pt x="2904" y="54"/>
                  </a:lnTo>
                  <a:lnTo>
                    <a:pt x="2914" y="62"/>
                  </a:lnTo>
                  <a:lnTo>
                    <a:pt x="2924" y="70"/>
                  </a:lnTo>
                  <a:lnTo>
                    <a:pt x="2934" y="80"/>
                  </a:lnTo>
                  <a:lnTo>
                    <a:pt x="2943" y="89"/>
                  </a:lnTo>
                  <a:lnTo>
                    <a:pt x="2951" y="99"/>
                  </a:lnTo>
                  <a:lnTo>
                    <a:pt x="2959" y="109"/>
                  </a:lnTo>
                  <a:lnTo>
                    <a:pt x="2966" y="119"/>
                  </a:lnTo>
                  <a:lnTo>
                    <a:pt x="2973" y="131"/>
                  </a:lnTo>
                  <a:lnTo>
                    <a:pt x="2980" y="142"/>
                  </a:lnTo>
                  <a:lnTo>
                    <a:pt x="2987" y="154"/>
                  </a:lnTo>
                  <a:lnTo>
                    <a:pt x="2992" y="165"/>
                  </a:lnTo>
                  <a:lnTo>
                    <a:pt x="2997" y="177"/>
                  </a:lnTo>
                  <a:lnTo>
                    <a:pt x="3001" y="191"/>
                  </a:lnTo>
                  <a:lnTo>
                    <a:pt x="3005" y="203"/>
                  </a:lnTo>
                  <a:lnTo>
                    <a:pt x="3008" y="216"/>
                  </a:lnTo>
                  <a:lnTo>
                    <a:pt x="3010" y="229"/>
                  </a:lnTo>
                  <a:lnTo>
                    <a:pt x="3012" y="243"/>
                  </a:lnTo>
                  <a:lnTo>
                    <a:pt x="3013" y="257"/>
                  </a:lnTo>
                  <a:lnTo>
                    <a:pt x="3013" y="270"/>
                  </a:lnTo>
                  <a:lnTo>
                    <a:pt x="3013" y="1351"/>
                  </a:lnTo>
                  <a:lnTo>
                    <a:pt x="3013" y="1366"/>
                  </a:lnTo>
                  <a:lnTo>
                    <a:pt x="3012" y="1379"/>
                  </a:lnTo>
                  <a:lnTo>
                    <a:pt x="3010" y="1392"/>
                  </a:lnTo>
                  <a:lnTo>
                    <a:pt x="3008" y="1405"/>
                  </a:lnTo>
                  <a:lnTo>
                    <a:pt x="3005" y="1419"/>
                  </a:lnTo>
                  <a:lnTo>
                    <a:pt x="3001" y="1432"/>
                  </a:lnTo>
                  <a:lnTo>
                    <a:pt x="2997" y="1444"/>
                  </a:lnTo>
                  <a:lnTo>
                    <a:pt x="2992" y="1456"/>
                  </a:lnTo>
                  <a:lnTo>
                    <a:pt x="2987" y="1469"/>
                  </a:lnTo>
                  <a:lnTo>
                    <a:pt x="2980" y="1480"/>
                  </a:lnTo>
                  <a:lnTo>
                    <a:pt x="2973" y="1491"/>
                  </a:lnTo>
                  <a:lnTo>
                    <a:pt x="2966" y="1502"/>
                  </a:lnTo>
                  <a:lnTo>
                    <a:pt x="2959" y="1512"/>
                  </a:lnTo>
                  <a:lnTo>
                    <a:pt x="2951" y="1523"/>
                  </a:lnTo>
                  <a:lnTo>
                    <a:pt x="2943" y="1533"/>
                  </a:lnTo>
                  <a:lnTo>
                    <a:pt x="2934" y="1542"/>
                  </a:lnTo>
                  <a:lnTo>
                    <a:pt x="2924" y="1551"/>
                  </a:lnTo>
                  <a:lnTo>
                    <a:pt x="2914" y="1560"/>
                  </a:lnTo>
                  <a:lnTo>
                    <a:pt x="2904" y="1567"/>
                  </a:lnTo>
                  <a:lnTo>
                    <a:pt x="2894" y="1575"/>
                  </a:lnTo>
                  <a:lnTo>
                    <a:pt x="2883" y="1583"/>
                  </a:lnTo>
                  <a:lnTo>
                    <a:pt x="2871" y="1589"/>
                  </a:lnTo>
                  <a:lnTo>
                    <a:pt x="2859" y="1595"/>
                  </a:lnTo>
                  <a:lnTo>
                    <a:pt x="2848" y="1600"/>
                  </a:lnTo>
                  <a:lnTo>
                    <a:pt x="2836" y="1605"/>
                  </a:lnTo>
                  <a:lnTo>
                    <a:pt x="2822" y="1609"/>
                  </a:lnTo>
                  <a:lnTo>
                    <a:pt x="2810" y="1613"/>
                  </a:lnTo>
                  <a:lnTo>
                    <a:pt x="2797" y="1616"/>
                  </a:lnTo>
                  <a:lnTo>
                    <a:pt x="2784" y="1618"/>
                  </a:lnTo>
                  <a:lnTo>
                    <a:pt x="2771" y="1620"/>
                  </a:lnTo>
                  <a:lnTo>
                    <a:pt x="2756" y="1621"/>
                  </a:lnTo>
                  <a:lnTo>
                    <a:pt x="2743" y="1621"/>
                  </a:lnTo>
                  <a:lnTo>
                    <a:pt x="270" y="1621"/>
                  </a:lnTo>
                  <a:lnTo>
                    <a:pt x="256" y="1621"/>
                  </a:lnTo>
                  <a:lnTo>
                    <a:pt x="243" y="1620"/>
                  </a:lnTo>
                  <a:lnTo>
                    <a:pt x="229" y="1618"/>
                  </a:lnTo>
                  <a:lnTo>
                    <a:pt x="216" y="1616"/>
                  </a:lnTo>
                  <a:lnTo>
                    <a:pt x="203" y="1613"/>
                  </a:lnTo>
                  <a:lnTo>
                    <a:pt x="190" y="1609"/>
                  </a:lnTo>
                  <a:lnTo>
                    <a:pt x="177" y="1605"/>
                  </a:lnTo>
                  <a:lnTo>
                    <a:pt x="165" y="1600"/>
                  </a:lnTo>
                  <a:lnTo>
                    <a:pt x="153" y="1595"/>
                  </a:lnTo>
                  <a:lnTo>
                    <a:pt x="142" y="1589"/>
                  </a:lnTo>
                  <a:lnTo>
                    <a:pt x="131" y="1583"/>
                  </a:lnTo>
                  <a:lnTo>
                    <a:pt x="119" y="1575"/>
                  </a:lnTo>
                  <a:lnTo>
                    <a:pt x="108" y="1567"/>
                  </a:lnTo>
                  <a:lnTo>
                    <a:pt x="98" y="1560"/>
                  </a:lnTo>
                  <a:lnTo>
                    <a:pt x="89" y="1551"/>
                  </a:lnTo>
                  <a:lnTo>
                    <a:pt x="80" y="1542"/>
                  </a:lnTo>
                  <a:lnTo>
                    <a:pt x="70" y="1533"/>
                  </a:lnTo>
                  <a:lnTo>
                    <a:pt x="61" y="1523"/>
                  </a:lnTo>
                  <a:lnTo>
                    <a:pt x="54" y="1512"/>
                  </a:lnTo>
                  <a:lnTo>
                    <a:pt x="46" y="1502"/>
                  </a:lnTo>
                  <a:lnTo>
                    <a:pt x="39" y="1491"/>
                  </a:lnTo>
                  <a:lnTo>
                    <a:pt x="33" y="1480"/>
                  </a:lnTo>
                  <a:lnTo>
                    <a:pt x="27" y="1469"/>
                  </a:lnTo>
                  <a:lnTo>
                    <a:pt x="22" y="1456"/>
                  </a:lnTo>
                  <a:lnTo>
                    <a:pt x="16" y="1444"/>
                  </a:lnTo>
                  <a:lnTo>
                    <a:pt x="12" y="1432"/>
                  </a:lnTo>
                  <a:lnTo>
                    <a:pt x="8" y="1419"/>
                  </a:lnTo>
                  <a:lnTo>
                    <a:pt x="5" y="1405"/>
                  </a:lnTo>
                  <a:lnTo>
                    <a:pt x="3" y="1392"/>
                  </a:lnTo>
                  <a:lnTo>
                    <a:pt x="1" y="1379"/>
                  </a:lnTo>
                  <a:lnTo>
                    <a:pt x="0" y="1366"/>
                  </a:lnTo>
                  <a:lnTo>
                    <a:pt x="0" y="1351"/>
                  </a:lnTo>
                  <a:lnTo>
                    <a:pt x="0" y="270"/>
                  </a:lnTo>
                  <a:lnTo>
                    <a:pt x="0" y="257"/>
                  </a:lnTo>
                  <a:lnTo>
                    <a:pt x="1" y="243"/>
                  </a:lnTo>
                  <a:lnTo>
                    <a:pt x="3" y="229"/>
                  </a:lnTo>
                  <a:lnTo>
                    <a:pt x="5" y="216"/>
                  </a:lnTo>
                  <a:lnTo>
                    <a:pt x="8" y="203"/>
                  </a:lnTo>
                  <a:lnTo>
                    <a:pt x="12" y="191"/>
                  </a:lnTo>
                  <a:lnTo>
                    <a:pt x="16" y="177"/>
                  </a:lnTo>
                  <a:lnTo>
                    <a:pt x="22" y="165"/>
                  </a:lnTo>
                  <a:lnTo>
                    <a:pt x="27" y="154"/>
                  </a:lnTo>
                  <a:lnTo>
                    <a:pt x="33" y="142"/>
                  </a:lnTo>
                  <a:lnTo>
                    <a:pt x="39" y="131"/>
                  </a:lnTo>
                  <a:lnTo>
                    <a:pt x="46" y="119"/>
                  </a:lnTo>
                  <a:lnTo>
                    <a:pt x="54" y="109"/>
                  </a:lnTo>
                  <a:lnTo>
                    <a:pt x="61" y="99"/>
                  </a:lnTo>
                  <a:lnTo>
                    <a:pt x="70" y="89"/>
                  </a:lnTo>
                  <a:lnTo>
                    <a:pt x="80" y="80"/>
                  </a:lnTo>
                  <a:lnTo>
                    <a:pt x="89" y="70"/>
                  </a:lnTo>
                  <a:lnTo>
                    <a:pt x="98" y="62"/>
                  </a:lnTo>
                  <a:lnTo>
                    <a:pt x="108" y="54"/>
                  </a:lnTo>
                  <a:lnTo>
                    <a:pt x="119" y="46"/>
                  </a:lnTo>
                  <a:lnTo>
                    <a:pt x="131" y="40"/>
                  </a:lnTo>
                  <a:lnTo>
                    <a:pt x="142" y="33"/>
                  </a:lnTo>
                  <a:lnTo>
                    <a:pt x="153" y="27"/>
                  </a:lnTo>
                  <a:lnTo>
                    <a:pt x="165" y="22"/>
                  </a:lnTo>
                  <a:lnTo>
                    <a:pt x="177" y="17"/>
                  </a:lnTo>
                  <a:lnTo>
                    <a:pt x="190" y="12"/>
                  </a:lnTo>
                  <a:lnTo>
                    <a:pt x="203" y="8"/>
                  </a:lnTo>
                  <a:lnTo>
                    <a:pt x="216" y="5"/>
                  </a:lnTo>
                  <a:lnTo>
                    <a:pt x="229" y="3"/>
                  </a:lnTo>
                  <a:lnTo>
                    <a:pt x="243" y="1"/>
                  </a:lnTo>
                  <a:lnTo>
                    <a:pt x="256"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22" name="Freeform 10"/>
            <p:cNvSpPr/>
            <p:nvPr/>
          </p:nvSpPr>
          <p:spPr bwMode="auto">
            <a:xfrm>
              <a:off x="-2040718" y="1401452"/>
              <a:ext cx="217487" cy="117475"/>
            </a:xfrm>
            <a:custGeom>
              <a:avLst/>
              <a:gdLst/>
              <a:ahLst/>
              <a:cxnLst>
                <a:cxn ang="0">
                  <a:pos x="2757" y="0"/>
                </a:cxn>
                <a:cxn ang="0">
                  <a:pos x="2798" y="5"/>
                </a:cxn>
                <a:cxn ang="0">
                  <a:pos x="2835" y="16"/>
                </a:cxn>
                <a:cxn ang="0">
                  <a:pos x="2871" y="33"/>
                </a:cxn>
                <a:cxn ang="0">
                  <a:pos x="2905" y="54"/>
                </a:cxn>
                <a:cxn ang="0">
                  <a:pos x="2934" y="79"/>
                </a:cxn>
                <a:cxn ang="0">
                  <a:pos x="2960" y="109"/>
                </a:cxn>
                <a:cxn ang="0">
                  <a:pos x="2980" y="142"/>
                </a:cxn>
                <a:cxn ang="0">
                  <a:pos x="2996" y="177"/>
                </a:cxn>
                <a:cxn ang="0">
                  <a:pos x="3007" y="216"/>
                </a:cxn>
                <a:cxn ang="0">
                  <a:pos x="3013" y="257"/>
                </a:cxn>
                <a:cxn ang="0">
                  <a:pos x="3013" y="1365"/>
                </a:cxn>
                <a:cxn ang="0">
                  <a:pos x="3007" y="1405"/>
                </a:cxn>
                <a:cxn ang="0">
                  <a:pos x="2996" y="1444"/>
                </a:cxn>
                <a:cxn ang="0">
                  <a:pos x="2980" y="1480"/>
                </a:cxn>
                <a:cxn ang="0">
                  <a:pos x="2960" y="1513"/>
                </a:cxn>
                <a:cxn ang="0">
                  <a:pos x="2934" y="1542"/>
                </a:cxn>
                <a:cxn ang="0">
                  <a:pos x="2905" y="1568"/>
                </a:cxn>
                <a:cxn ang="0">
                  <a:pos x="2871" y="1588"/>
                </a:cxn>
                <a:cxn ang="0">
                  <a:pos x="2835" y="1605"/>
                </a:cxn>
                <a:cxn ang="0">
                  <a:pos x="2798" y="1616"/>
                </a:cxn>
                <a:cxn ang="0">
                  <a:pos x="2757" y="1621"/>
                </a:cxn>
                <a:cxn ang="0">
                  <a:pos x="257" y="1621"/>
                </a:cxn>
                <a:cxn ang="0">
                  <a:pos x="216" y="1616"/>
                </a:cxn>
                <a:cxn ang="0">
                  <a:pos x="178" y="1605"/>
                </a:cxn>
                <a:cxn ang="0">
                  <a:pos x="141" y="1588"/>
                </a:cxn>
                <a:cxn ang="0">
                  <a:pos x="109" y="1568"/>
                </a:cxn>
                <a:cxn ang="0">
                  <a:pos x="79" y="1542"/>
                </a:cxn>
                <a:cxn ang="0">
                  <a:pos x="54" y="1513"/>
                </a:cxn>
                <a:cxn ang="0">
                  <a:pos x="32" y="1480"/>
                </a:cxn>
                <a:cxn ang="0">
                  <a:pos x="16" y="1444"/>
                </a:cxn>
                <a:cxn ang="0">
                  <a:pos x="6" y="1405"/>
                </a:cxn>
                <a:cxn ang="0">
                  <a:pos x="1" y="1365"/>
                </a:cxn>
                <a:cxn ang="0">
                  <a:pos x="1" y="257"/>
                </a:cxn>
                <a:cxn ang="0">
                  <a:pos x="6" y="216"/>
                </a:cxn>
                <a:cxn ang="0">
                  <a:pos x="16" y="177"/>
                </a:cxn>
                <a:cxn ang="0">
                  <a:pos x="32" y="142"/>
                </a:cxn>
                <a:cxn ang="0">
                  <a:pos x="54" y="109"/>
                </a:cxn>
                <a:cxn ang="0">
                  <a:pos x="79" y="79"/>
                </a:cxn>
                <a:cxn ang="0">
                  <a:pos x="109" y="54"/>
                </a:cxn>
                <a:cxn ang="0">
                  <a:pos x="141" y="33"/>
                </a:cxn>
                <a:cxn ang="0">
                  <a:pos x="178" y="16"/>
                </a:cxn>
                <a:cxn ang="0">
                  <a:pos x="216" y="5"/>
                </a:cxn>
                <a:cxn ang="0">
                  <a:pos x="257" y="0"/>
                </a:cxn>
              </a:cxnLst>
              <a:rect l="0" t="0" r="r" b="b"/>
              <a:pathLst>
                <a:path w="3014" h="1621">
                  <a:moveTo>
                    <a:pt x="271" y="0"/>
                  </a:moveTo>
                  <a:lnTo>
                    <a:pt x="2743" y="0"/>
                  </a:lnTo>
                  <a:lnTo>
                    <a:pt x="2757" y="0"/>
                  </a:lnTo>
                  <a:lnTo>
                    <a:pt x="2770" y="1"/>
                  </a:lnTo>
                  <a:lnTo>
                    <a:pt x="2783" y="3"/>
                  </a:lnTo>
                  <a:lnTo>
                    <a:pt x="2798" y="5"/>
                  </a:lnTo>
                  <a:lnTo>
                    <a:pt x="2810" y="8"/>
                  </a:lnTo>
                  <a:lnTo>
                    <a:pt x="2823" y="12"/>
                  </a:lnTo>
                  <a:lnTo>
                    <a:pt x="2835" y="16"/>
                  </a:lnTo>
                  <a:lnTo>
                    <a:pt x="2848" y="21"/>
                  </a:lnTo>
                  <a:lnTo>
                    <a:pt x="2860" y="26"/>
                  </a:lnTo>
                  <a:lnTo>
                    <a:pt x="2871" y="33"/>
                  </a:lnTo>
                  <a:lnTo>
                    <a:pt x="2883" y="40"/>
                  </a:lnTo>
                  <a:lnTo>
                    <a:pt x="2893" y="47"/>
                  </a:lnTo>
                  <a:lnTo>
                    <a:pt x="2905" y="54"/>
                  </a:lnTo>
                  <a:lnTo>
                    <a:pt x="2915" y="62"/>
                  </a:lnTo>
                  <a:lnTo>
                    <a:pt x="2924" y="70"/>
                  </a:lnTo>
                  <a:lnTo>
                    <a:pt x="2934" y="79"/>
                  </a:lnTo>
                  <a:lnTo>
                    <a:pt x="2942" y="89"/>
                  </a:lnTo>
                  <a:lnTo>
                    <a:pt x="2951" y="99"/>
                  </a:lnTo>
                  <a:lnTo>
                    <a:pt x="2960" y="109"/>
                  </a:lnTo>
                  <a:lnTo>
                    <a:pt x="2967" y="119"/>
                  </a:lnTo>
                  <a:lnTo>
                    <a:pt x="2974" y="130"/>
                  </a:lnTo>
                  <a:lnTo>
                    <a:pt x="2980" y="142"/>
                  </a:lnTo>
                  <a:lnTo>
                    <a:pt x="2986" y="154"/>
                  </a:lnTo>
                  <a:lnTo>
                    <a:pt x="2992" y="165"/>
                  </a:lnTo>
                  <a:lnTo>
                    <a:pt x="2996" y="177"/>
                  </a:lnTo>
                  <a:lnTo>
                    <a:pt x="3001" y="190"/>
                  </a:lnTo>
                  <a:lnTo>
                    <a:pt x="3004" y="203"/>
                  </a:lnTo>
                  <a:lnTo>
                    <a:pt x="3007" y="216"/>
                  </a:lnTo>
                  <a:lnTo>
                    <a:pt x="3011" y="229"/>
                  </a:lnTo>
                  <a:lnTo>
                    <a:pt x="3012" y="242"/>
                  </a:lnTo>
                  <a:lnTo>
                    <a:pt x="3013" y="257"/>
                  </a:lnTo>
                  <a:lnTo>
                    <a:pt x="3014" y="270"/>
                  </a:lnTo>
                  <a:lnTo>
                    <a:pt x="3014" y="1351"/>
                  </a:lnTo>
                  <a:lnTo>
                    <a:pt x="3013" y="1365"/>
                  </a:lnTo>
                  <a:lnTo>
                    <a:pt x="3012" y="1379"/>
                  </a:lnTo>
                  <a:lnTo>
                    <a:pt x="3011" y="1392"/>
                  </a:lnTo>
                  <a:lnTo>
                    <a:pt x="3007" y="1405"/>
                  </a:lnTo>
                  <a:lnTo>
                    <a:pt x="3004" y="1418"/>
                  </a:lnTo>
                  <a:lnTo>
                    <a:pt x="3001" y="1432"/>
                  </a:lnTo>
                  <a:lnTo>
                    <a:pt x="2996" y="1444"/>
                  </a:lnTo>
                  <a:lnTo>
                    <a:pt x="2992" y="1456"/>
                  </a:lnTo>
                  <a:lnTo>
                    <a:pt x="2986" y="1468"/>
                  </a:lnTo>
                  <a:lnTo>
                    <a:pt x="2980" y="1480"/>
                  </a:lnTo>
                  <a:lnTo>
                    <a:pt x="2974" y="1491"/>
                  </a:lnTo>
                  <a:lnTo>
                    <a:pt x="2967" y="1502"/>
                  </a:lnTo>
                  <a:lnTo>
                    <a:pt x="2960" y="1513"/>
                  </a:lnTo>
                  <a:lnTo>
                    <a:pt x="2951" y="1523"/>
                  </a:lnTo>
                  <a:lnTo>
                    <a:pt x="2942" y="1532"/>
                  </a:lnTo>
                  <a:lnTo>
                    <a:pt x="2934" y="1542"/>
                  </a:lnTo>
                  <a:lnTo>
                    <a:pt x="2924" y="1551"/>
                  </a:lnTo>
                  <a:lnTo>
                    <a:pt x="2915" y="1560"/>
                  </a:lnTo>
                  <a:lnTo>
                    <a:pt x="2905" y="1568"/>
                  </a:lnTo>
                  <a:lnTo>
                    <a:pt x="2893" y="1575"/>
                  </a:lnTo>
                  <a:lnTo>
                    <a:pt x="2883" y="1582"/>
                  </a:lnTo>
                  <a:lnTo>
                    <a:pt x="2871" y="1588"/>
                  </a:lnTo>
                  <a:lnTo>
                    <a:pt x="2860" y="1595"/>
                  </a:lnTo>
                  <a:lnTo>
                    <a:pt x="2848" y="1600"/>
                  </a:lnTo>
                  <a:lnTo>
                    <a:pt x="2835" y="1605"/>
                  </a:lnTo>
                  <a:lnTo>
                    <a:pt x="2823" y="1609"/>
                  </a:lnTo>
                  <a:lnTo>
                    <a:pt x="2810" y="1613"/>
                  </a:lnTo>
                  <a:lnTo>
                    <a:pt x="2798" y="1616"/>
                  </a:lnTo>
                  <a:lnTo>
                    <a:pt x="2783" y="1618"/>
                  </a:lnTo>
                  <a:lnTo>
                    <a:pt x="2770" y="1620"/>
                  </a:lnTo>
                  <a:lnTo>
                    <a:pt x="2757" y="1621"/>
                  </a:lnTo>
                  <a:lnTo>
                    <a:pt x="2743" y="1621"/>
                  </a:lnTo>
                  <a:lnTo>
                    <a:pt x="271" y="1621"/>
                  </a:lnTo>
                  <a:lnTo>
                    <a:pt x="257" y="1621"/>
                  </a:lnTo>
                  <a:lnTo>
                    <a:pt x="243" y="1620"/>
                  </a:lnTo>
                  <a:lnTo>
                    <a:pt x="229" y="1618"/>
                  </a:lnTo>
                  <a:lnTo>
                    <a:pt x="216" y="1616"/>
                  </a:lnTo>
                  <a:lnTo>
                    <a:pt x="204" y="1613"/>
                  </a:lnTo>
                  <a:lnTo>
                    <a:pt x="190" y="1609"/>
                  </a:lnTo>
                  <a:lnTo>
                    <a:pt x="178" y="1605"/>
                  </a:lnTo>
                  <a:lnTo>
                    <a:pt x="166" y="1600"/>
                  </a:lnTo>
                  <a:lnTo>
                    <a:pt x="154" y="1595"/>
                  </a:lnTo>
                  <a:lnTo>
                    <a:pt x="141" y="1588"/>
                  </a:lnTo>
                  <a:lnTo>
                    <a:pt x="130" y="1582"/>
                  </a:lnTo>
                  <a:lnTo>
                    <a:pt x="120" y="1575"/>
                  </a:lnTo>
                  <a:lnTo>
                    <a:pt x="109" y="1568"/>
                  </a:lnTo>
                  <a:lnTo>
                    <a:pt x="99" y="1560"/>
                  </a:lnTo>
                  <a:lnTo>
                    <a:pt x="88" y="1551"/>
                  </a:lnTo>
                  <a:lnTo>
                    <a:pt x="79" y="1542"/>
                  </a:lnTo>
                  <a:lnTo>
                    <a:pt x="70" y="1532"/>
                  </a:lnTo>
                  <a:lnTo>
                    <a:pt x="62" y="1523"/>
                  </a:lnTo>
                  <a:lnTo>
                    <a:pt x="54" y="1513"/>
                  </a:lnTo>
                  <a:lnTo>
                    <a:pt x="47" y="1502"/>
                  </a:lnTo>
                  <a:lnTo>
                    <a:pt x="40" y="1491"/>
                  </a:lnTo>
                  <a:lnTo>
                    <a:pt x="32" y="1480"/>
                  </a:lnTo>
                  <a:lnTo>
                    <a:pt x="27" y="1468"/>
                  </a:lnTo>
                  <a:lnTo>
                    <a:pt x="21" y="1456"/>
                  </a:lnTo>
                  <a:lnTo>
                    <a:pt x="16" y="1444"/>
                  </a:lnTo>
                  <a:lnTo>
                    <a:pt x="12" y="1432"/>
                  </a:lnTo>
                  <a:lnTo>
                    <a:pt x="9" y="1418"/>
                  </a:lnTo>
                  <a:lnTo>
                    <a:pt x="6" y="1405"/>
                  </a:lnTo>
                  <a:lnTo>
                    <a:pt x="3" y="1392"/>
                  </a:lnTo>
                  <a:lnTo>
                    <a:pt x="2" y="1379"/>
                  </a:lnTo>
                  <a:lnTo>
                    <a:pt x="1" y="1365"/>
                  </a:lnTo>
                  <a:lnTo>
                    <a:pt x="0" y="1351"/>
                  </a:lnTo>
                  <a:lnTo>
                    <a:pt x="0" y="270"/>
                  </a:lnTo>
                  <a:lnTo>
                    <a:pt x="1" y="257"/>
                  </a:lnTo>
                  <a:lnTo>
                    <a:pt x="2" y="242"/>
                  </a:lnTo>
                  <a:lnTo>
                    <a:pt x="3" y="229"/>
                  </a:lnTo>
                  <a:lnTo>
                    <a:pt x="6" y="216"/>
                  </a:lnTo>
                  <a:lnTo>
                    <a:pt x="9" y="203"/>
                  </a:lnTo>
                  <a:lnTo>
                    <a:pt x="12" y="190"/>
                  </a:lnTo>
                  <a:lnTo>
                    <a:pt x="16" y="177"/>
                  </a:lnTo>
                  <a:lnTo>
                    <a:pt x="21" y="165"/>
                  </a:lnTo>
                  <a:lnTo>
                    <a:pt x="27" y="154"/>
                  </a:lnTo>
                  <a:lnTo>
                    <a:pt x="32" y="142"/>
                  </a:lnTo>
                  <a:lnTo>
                    <a:pt x="40" y="130"/>
                  </a:lnTo>
                  <a:lnTo>
                    <a:pt x="47" y="119"/>
                  </a:lnTo>
                  <a:lnTo>
                    <a:pt x="54" y="109"/>
                  </a:lnTo>
                  <a:lnTo>
                    <a:pt x="62" y="99"/>
                  </a:lnTo>
                  <a:lnTo>
                    <a:pt x="70" y="89"/>
                  </a:lnTo>
                  <a:lnTo>
                    <a:pt x="79" y="79"/>
                  </a:lnTo>
                  <a:lnTo>
                    <a:pt x="88" y="70"/>
                  </a:lnTo>
                  <a:lnTo>
                    <a:pt x="99" y="62"/>
                  </a:lnTo>
                  <a:lnTo>
                    <a:pt x="109" y="54"/>
                  </a:lnTo>
                  <a:lnTo>
                    <a:pt x="120" y="47"/>
                  </a:lnTo>
                  <a:lnTo>
                    <a:pt x="130" y="40"/>
                  </a:lnTo>
                  <a:lnTo>
                    <a:pt x="141" y="33"/>
                  </a:lnTo>
                  <a:lnTo>
                    <a:pt x="154" y="26"/>
                  </a:lnTo>
                  <a:lnTo>
                    <a:pt x="166" y="21"/>
                  </a:lnTo>
                  <a:lnTo>
                    <a:pt x="178" y="16"/>
                  </a:lnTo>
                  <a:lnTo>
                    <a:pt x="190" y="12"/>
                  </a:lnTo>
                  <a:lnTo>
                    <a:pt x="204" y="8"/>
                  </a:lnTo>
                  <a:lnTo>
                    <a:pt x="216" y="5"/>
                  </a:lnTo>
                  <a:lnTo>
                    <a:pt x="229" y="3"/>
                  </a:lnTo>
                  <a:lnTo>
                    <a:pt x="243" y="1"/>
                  </a:lnTo>
                  <a:lnTo>
                    <a:pt x="257" y="0"/>
                  </a:lnTo>
                  <a:lnTo>
                    <a:pt x="271"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23" name="Freeform 11"/>
            <p:cNvSpPr/>
            <p:nvPr/>
          </p:nvSpPr>
          <p:spPr bwMode="auto">
            <a:xfrm>
              <a:off x="-1799418" y="1401452"/>
              <a:ext cx="215900" cy="117475"/>
            </a:xfrm>
            <a:custGeom>
              <a:avLst/>
              <a:gdLst/>
              <a:ahLst/>
              <a:cxnLst>
                <a:cxn ang="0">
                  <a:pos x="2757" y="0"/>
                </a:cxn>
                <a:cxn ang="0">
                  <a:pos x="2797" y="5"/>
                </a:cxn>
                <a:cxn ang="0">
                  <a:pos x="2836" y="16"/>
                </a:cxn>
                <a:cxn ang="0">
                  <a:pos x="2872" y="33"/>
                </a:cxn>
                <a:cxn ang="0">
                  <a:pos x="2904" y="54"/>
                </a:cxn>
                <a:cxn ang="0">
                  <a:pos x="2934" y="79"/>
                </a:cxn>
                <a:cxn ang="0">
                  <a:pos x="2959" y="109"/>
                </a:cxn>
                <a:cxn ang="0">
                  <a:pos x="2981" y="142"/>
                </a:cxn>
                <a:cxn ang="0">
                  <a:pos x="2997" y="177"/>
                </a:cxn>
                <a:cxn ang="0">
                  <a:pos x="3008" y="216"/>
                </a:cxn>
                <a:cxn ang="0">
                  <a:pos x="3013" y="257"/>
                </a:cxn>
                <a:cxn ang="0">
                  <a:pos x="3013" y="1365"/>
                </a:cxn>
                <a:cxn ang="0">
                  <a:pos x="3008" y="1405"/>
                </a:cxn>
                <a:cxn ang="0">
                  <a:pos x="2997" y="1444"/>
                </a:cxn>
                <a:cxn ang="0">
                  <a:pos x="2981" y="1480"/>
                </a:cxn>
                <a:cxn ang="0">
                  <a:pos x="2959" y="1513"/>
                </a:cxn>
                <a:cxn ang="0">
                  <a:pos x="2934" y="1542"/>
                </a:cxn>
                <a:cxn ang="0">
                  <a:pos x="2904" y="1568"/>
                </a:cxn>
                <a:cxn ang="0">
                  <a:pos x="2872" y="1588"/>
                </a:cxn>
                <a:cxn ang="0">
                  <a:pos x="2836" y="1605"/>
                </a:cxn>
                <a:cxn ang="0">
                  <a:pos x="2797" y="1616"/>
                </a:cxn>
                <a:cxn ang="0">
                  <a:pos x="2757" y="1621"/>
                </a:cxn>
                <a:cxn ang="0">
                  <a:pos x="257" y="1621"/>
                </a:cxn>
                <a:cxn ang="0">
                  <a:pos x="216" y="1616"/>
                </a:cxn>
                <a:cxn ang="0">
                  <a:pos x="178" y="1605"/>
                </a:cxn>
                <a:cxn ang="0">
                  <a:pos x="142" y="1588"/>
                </a:cxn>
                <a:cxn ang="0">
                  <a:pos x="109" y="1568"/>
                </a:cxn>
                <a:cxn ang="0">
                  <a:pos x="80" y="1542"/>
                </a:cxn>
                <a:cxn ang="0">
                  <a:pos x="54" y="1513"/>
                </a:cxn>
                <a:cxn ang="0">
                  <a:pos x="33" y="1480"/>
                </a:cxn>
                <a:cxn ang="0">
                  <a:pos x="17" y="1444"/>
                </a:cxn>
                <a:cxn ang="0">
                  <a:pos x="5" y="1405"/>
                </a:cxn>
                <a:cxn ang="0">
                  <a:pos x="0" y="1365"/>
                </a:cxn>
                <a:cxn ang="0">
                  <a:pos x="0" y="257"/>
                </a:cxn>
                <a:cxn ang="0">
                  <a:pos x="5" y="216"/>
                </a:cxn>
                <a:cxn ang="0">
                  <a:pos x="17" y="177"/>
                </a:cxn>
                <a:cxn ang="0">
                  <a:pos x="33" y="142"/>
                </a:cxn>
                <a:cxn ang="0">
                  <a:pos x="54" y="109"/>
                </a:cxn>
                <a:cxn ang="0">
                  <a:pos x="80" y="79"/>
                </a:cxn>
                <a:cxn ang="0">
                  <a:pos x="109" y="54"/>
                </a:cxn>
                <a:cxn ang="0">
                  <a:pos x="142" y="33"/>
                </a:cxn>
                <a:cxn ang="0">
                  <a:pos x="178" y="16"/>
                </a:cxn>
                <a:cxn ang="0">
                  <a:pos x="216" y="5"/>
                </a:cxn>
                <a:cxn ang="0">
                  <a:pos x="257" y="0"/>
                </a:cxn>
              </a:cxnLst>
              <a:rect l="0" t="0" r="r" b="b"/>
              <a:pathLst>
                <a:path w="3013" h="1621">
                  <a:moveTo>
                    <a:pt x="270" y="0"/>
                  </a:moveTo>
                  <a:lnTo>
                    <a:pt x="2743" y="0"/>
                  </a:lnTo>
                  <a:lnTo>
                    <a:pt x="2757" y="0"/>
                  </a:lnTo>
                  <a:lnTo>
                    <a:pt x="2771" y="1"/>
                  </a:lnTo>
                  <a:lnTo>
                    <a:pt x="2784" y="3"/>
                  </a:lnTo>
                  <a:lnTo>
                    <a:pt x="2797" y="5"/>
                  </a:lnTo>
                  <a:lnTo>
                    <a:pt x="2810" y="8"/>
                  </a:lnTo>
                  <a:lnTo>
                    <a:pt x="2824" y="12"/>
                  </a:lnTo>
                  <a:lnTo>
                    <a:pt x="2836" y="16"/>
                  </a:lnTo>
                  <a:lnTo>
                    <a:pt x="2848" y="21"/>
                  </a:lnTo>
                  <a:lnTo>
                    <a:pt x="2860" y="26"/>
                  </a:lnTo>
                  <a:lnTo>
                    <a:pt x="2872" y="33"/>
                  </a:lnTo>
                  <a:lnTo>
                    <a:pt x="2883" y="40"/>
                  </a:lnTo>
                  <a:lnTo>
                    <a:pt x="2894" y="47"/>
                  </a:lnTo>
                  <a:lnTo>
                    <a:pt x="2904" y="54"/>
                  </a:lnTo>
                  <a:lnTo>
                    <a:pt x="2914" y="62"/>
                  </a:lnTo>
                  <a:lnTo>
                    <a:pt x="2924" y="70"/>
                  </a:lnTo>
                  <a:lnTo>
                    <a:pt x="2934" y="79"/>
                  </a:lnTo>
                  <a:lnTo>
                    <a:pt x="2943" y="89"/>
                  </a:lnTo>
                  <a:lnTo>
                    <a:pt x="2951" y="99"/>
                  </a:lnTo>
                  <a:lnTo>
                    <a:pt x="2959" y="109"/>
                  </a:lnTo>
                  <a:lnTo>
                    <a:pt x="2967" y="119"/>
                  </a:lnTo>
                  <a:lnTo>
                    <a:pt x="2974" y="130"/>
                  </a:lnTo>
                  <a:lnTo>
                    <a:pt x="2981" y="142"/>
                  </a:lnTo>
                  <a:lnTo>
                    <a:pt x="2987" y="154"/>
                  </a:lnTo>
                  <a:lnTo>
                    <a:pt x="2992" y="165"/>
                  </a:lnTo>
                  <a:lnTo>
                    <a:pt x="2997" y="177"/>
                  </a:lnTo>
                  <a:lnTo>
                    <a:pt x="3001" y="190"/>
                  </a:lnTo>
                  <a:lnTo>
                    <a:pt x="3005" y="203"/>
                  </a:lnTo>
                  <a:lnTo>
                    <a:pt x="3008" y="216"/>
                  </a:lnTo>
                  <a:lnTo>
                    <a:pt x="3010" y="229"/>
                  </a:lnTo>
                  <a:lnTo>
                    <a:pt x="3012" y="242"/>
                  </a:lnTo>
                  <a:lnTo>
                    <a:pt x="3013" y="257"/>
                  </a:lnTo>
                  <a:lnTo>
                    <a:pt x="3013" y="270"/>
                  </a:lnTo>
                  <a:lnTo>
                    <a:pt x="3013" y="1351"/>
                  </a:lnTo>
                  <a:lnTo>
                    <a:pt x="3013" y="1365"/>
                  </a:lnTo>
                  <a:lnTo>
                    <a:pt x="3012" y="1379"/>
                  </a:lnTo>
                  <a:lnTo>
                    <a:pt x="3010" y="1392"/>
                  </a:lnTo>
                  <a:lnTo>
                    <a:pt x="3008" y="1405"/>
                  </a:lnTo>
                  <a:lnTo>
                    <a:pt x="3005" y="1418"/>
                  </a:lnTo>
                  <a:lnTo>
                    <a:pt x="3001" y="1432"/>
                  </a:lnTo>
                  <a:lnTo>
                    <a:pt x="2997" y="1444"/>
                  </a:lnTo>
                  <a:lnTo>
                    <a:pt x="2992" y="1456"/>
                  </a:lnTo>
                  <a:lnTo>
                    <a:pt x="2987" y="1468"/>
                  </a:lnTo>
                  <a:lnTo>
                    <a:pt x="2981" y="1480"/>
                  </a:lnTo>
                  <a:lnTo>
                    <a:pt x="2974" y="1491"/>
                  </a:lnTo>
                  <a:lnTo>
                    <a:pt x="2967" y="1502"/>
                  </a:lnTo>
                  <a:lnTo>
                    <a:pt x="2959" y="1513"/>
                  </a:lnTo>
                  <a:lnTo>
                    <a:pt x="2951" y="1523"/>
                  </a:lnTo>
                  <a:lnTo>
                    <a:pt x="2943" y="1532"/>
                  </a:lnTo>
                  <a:lnTo>
                    <a:pt x="2934" y="1542"/>
                  </a:lnTo>
                  <a:lnTo>
                    <a:pt x="2924" y="1551"/>
                  </a:lnTo>
                  <a:lnTo>
                    <a:pt x="2914" y="1560"/>
                  </a:lnTo>
                  <a:lnTo>
                    <a:pt x="2904" y="1568"/>
                  </a:lnTo>
                  <a:lnTo>
                    <a:pt x="2894" y="1575"/>
                  </a:lnTo>
                  <a:lnTo>
                    <a:pt x="2883" y="1582"/>
                  </a:lnTo>
                  <a:lnTo>
                    <a:pt x="2872" y="1588"/>
                  </a:lnTo>
                  <a:lnTo>
                    <a:pt x="2860" y="1595"/>
                  </a:lnTo>
                  <a:lnTo>
                    <a:pt x="2848" y="1600"/>
                  </a:lnTo>
                  <a:lnTo>
                    <a:pt x="2836" y="1605"/>
                  </a:lnTo>
                  <a:lnTo>
                    <a:pt x="2824" y="1609"/>
                  </a:lnTo>
                  <a:lnTo>
                    <a:pt x="2810" y="1613"/>
                  </a:lnTo>
                  <a:lnTo>
                    <a:pt x="2797" y="1616"/>
                  </a:lnTo>
                  <a:lnTo>
                    <a:pt x="2784" y="1618"/>
                  </a:lnTo>
                  <a:lnTo>
                    <a:pt x="2771" y="1620"/>
                  </a:lnTo>
                  <a:lnTo>
                    <a:pt x="2757" y="1621"/>
                  </a:lnTo>
                  <a:lnTo>
                    <a:pt x="2743" y="1621"/>
                  </a:lnTo>
                  <a:lnTo>
                    <a:pt x="270" y="1621"/>
                  </a:lnTo>
                  <a:lnTo>
                    <a:pt x="257" y="1621"/>
                  </a:lnTo>
                  <a:lnTo>
                    <a:pt x="243" y="1620"/>
                  </a:lnTo>
                  <a:lnTo>
                    <a:pt x="230" y="1618"/>
                  </a:lnTo>
                  <a:lnTo>
                    <a:pt x="216" y="1616"/>
                  </a:lnTo>
                  <a:lnTo>
                    <a:pt x="203" y="1613"/>
                  </a:lnTo>
                  <a:lnTo>
                    <a:pt x="191" y="1609"/>
                  </a:lnTo>
                  <a:lnTo>
                    <a:pt x="178" y="1605"/>
                  </a:lnTo>
                  <a:lnTo>
                    <a:pt x="165" y="1600"/>
                  </a:lnTo>
                  <a:lnTo>
                    <a:pt x="154" y="1595"/>
                  </a:lnTo>
                  <a:lnTo>
                    <a:pt x="142" y="1588"/>
                  </a:lnTo>
                  <a:lnTo>
                    <a:pt x="131" y="1582"/>
                  </a:lnTo>
                  <a:lnTo>
                    <a:pt x="120" y="1575"/>
                  </a:lnTo>
                  <a:lnTo>
                    <a:pt x="109" y="1568"/>
                  </a:lnTo>
                  <a:lnTo>
                    <a:pt x="99" y="1560"/>
                  </a:lnTo>
                  <a:lnTo>
                    <a:pt x="89" y="1551"/>
                  </a:lnTo>
                  <a:lnTo>
                    <a:pt x="80" y="1542"/>
                  </a:lnTo>
                  <a:lnTo>
                    <a:pt x="71" y="1532"/>
                  </a:lnTo>
                  <a:lnTo>
                    <a:pt x="62" y="1523"/>
                  </a:lnTo>
                  <a:lnTo>
                    <a:pt x="54" y="1513"/>
                  </a:lnTo>
                  <a:lnTo>
                    <a:pt x="46" y="1502"/>
                  </a:lnTo>
                  <a:lnTo>
                    <a:pt x="40" y="1491"/>
                  </a:lnTo>
                  <a:lnTo>
                    <a:pt x="33" y="1480"/>
                  </a:lnTo>
                  <a:lnTo>
                    <a:pt x="27" y="1468"/>
                  </a:lnTo>
                  <a:lnTo>
                    <a:pt x="22" y="1456"/>
                  </a:lnTo>
                  <a:lnTo>
                    <a:pt x="17" y="1444"/>
                  </a:lnTo>
                  <a:lnTo>
                    <a:pt x="13" y="1432"/>
                  </a:lnTo>
                  <a:lnTo>
                    <a:pt x="8" y="1418"/>
                  </a:lnTo>
                  <a:lnTo>
                    <a:pt x="5" y="1405"/>
                  </a:lnTo>
                  <a:lnTo>
                    <a:pt x="3" y="1392"/>
                  </a:lnTo>
                  <a:lnTo>
                    <a:pt x="1" y="1379"/>
                  </a:lnTo>
                  <a:lnTo>
                    <a:pt x="0" y="1365"/>
                  </a:lnTo>
                  <a:lnTo>
                    <a:pt x="0" y="1351"/>
                  </a:lnTo>
                  <a:lnTo>
                    <a:pt x="0" y="270"/>
                  </a:lnTo>
                  <a:lnTo>
                    <a:pt x="0" y="257"/>
                  </a:lnTo>
                  <a:lnTo>
                    <a:pt x="1" y="242"/>
                  </a:lnTo>
                  <a:lnTo>
                    <a:pt x="3" y="229"/>
                  </a:lnTo>
                  <a:lnTo>
                    <a:pt x="5" y="216"/>
                  </a:lnTo>
                  <a:lnTo>
                    <a:pt x="8" y="203"/>
                  </a:lnTo>
                  <a:lnTo>
                    <a:pt x="13" y="190"/>
                  </a:lnTo>
                  <a:lnTo>
                    <a:pt x="17" y="177"/>
                  </a:lnTo>
                  <a:lnTo>
                    <a:pt x="22" y="165"/>
                  </a:lnTo>
                  <a:lnTo>
                    <a:pt x="27" y="154"/>
                  </a:lnTo>
                  <a:lnTo>
                    <a:pt x="33" y="142"/>
                  </a:lnTo>
                  <a:lnTo>
                    <a:pt x="40" y="130"/>
                  </a:lnTo>
                  <a:lnTo>
                    <a:pt x="46" y="119"/>
                  </a:lnTo>
                  <a:lnTo>
                    <a:pt x="54" y="109"/>
                  </a:lnTo>
                  <a:lnTo>
                    <a:pt x="62" y="99"/>
                  </a:lnTo>
                  <a:lnTo>
                    <a:pt x="71" y="89"/>
                  </a:lnTo>
                  <a:lnTo>
                    <a:pt x="80" y="79"/>
                  </a:lnTo>
                  <a:lnTo>
                    <a:pt x="89" y="70"/>
                  </a:lnTo>
                  <a:lnTo>
                    <a:pt x="99" y="62"/>
                  </a:lnTo>
                  <a:lnTo>
                    <a:pt x="109" y="54"/>
                  </a:lnTo>
                  <a:lnTo>
                    <a:pt x="120" y="47"/>
                  </a:lnTo>
                  <a:lnTo>
                    <a:pt x="131" y="40"/>
                  </a:lnTo>
                  <a:lnTo>
                    <a:pt x="142" y="33"/>
                  </a:lnTo>
                  <a:lnTo>
                    <a:pt x="154" y="26"/>
                  </a:lnTo>
                  <a:lnTo>
                    <a:pt x="165" y="21"/>
                  </a:lnTo>
                  <a:lnTo>
                    <a:pt x="178" y="16"/>
                  </a:lnTo>
                  <a:lnTo>
                    <a:pt x="191" y="12"/>
                  </a:lnTo>
                  <a:lnTo>
                    <a:pt x="203" y="8"/>
                  </a:lnTo>
                  <a:lnTo>
                    <a:pt x="216" y="5"/>
                  </a:lnTo>
                  <a:lnTo>
                    <a:pt x="230" y="3"/>
                  </a:lnTo>
                  <a:lnTo>
                    <a:pt x="243" y="1"/>
                  </a:lnTo>
                  <a:lnTo>
                    <a:pt x="257"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24" name="Freeform 12"/>
            <p:cNvSpPr/>
            <p:nvPr/>
          </p:nvSpPr>
          <p:spPr bwMode="auto">
            <a:xfrm>
              <a:off x="-1559705" y="1401452"/>
              <a:ext cx="215900" cy="117475"/>
            </a:xfrm>
            <a:custGeom>
              <a:avLst/>
              <a:gdLst/>
              <a:ahLst/>
              <a:cxnLst>
                <a:cxn ang="0">
                  <a:pos x="2756" y="0"/>
                </a:cxn>
                <a:cxn ang="0">
                  <a:pos x="2797" y="5"/>
                </a:cxn>
                <a:cxn ang="0">
                  <a:pos x="2835" y="16"/>
                </a:cxn>
                <a:cxn ang="0">
                  <a:pos x="2871" y="33"/>
                </a:cxn>
                <a:cxn ang="0">
                  <a:pos x="2904" y="54"/>
                </a:cxn>
                <a:cxn ang="0">
                  <a:pos x="2933" y="79"/>
                </a:cxn>
                <a:cxn ang="0">
                  <a:pos x="2959" y="109"/>
                </a:cxn>
                <a:cxn ang="0">
                  <a:pos x="2980" y="142"/>
                </a:cxn>
                <a:cxn ang="0">
                  <a:pos x="2996" y="177"/>
                </a:cxn>
                <a:cxn ang="0">
                  <a:pos x="3008" y="216"/>
                </a:cxn>
                <a:cxn ang="0">
                  <a:pos x="3013" y="257"/>
                </a:cxn>
                <a:cxn ang="0">
                  <a:pos x="3013" y="1365"/>
                </a:cxn>
                <a:cxn ang="0">
                  <a:pos x="3008" y="1405"/>
                </a:cxn>
                <a:cxn ang="0">
                  <a:pos x="2996" y="1444"/>
                </a:cxn>
                <a:cxn ang="0">
                  <a:pos x="2980" y="1480"/>
                </a:cxn>
                <a:cxn ang="0">
                  <a:pos x="2959" y="1513"/>
                </a:cxn>
                <a:cxn ang="0">
                  <a:pos x="2933" y="1542"/>
                </a:cxn>
                <a:cxn ang="0">
                  <a:pos x="2904" y="1568"/>
                </a:cxn>
                <a:cxn ang="0">
                  <a:pos x="2871" y="1588"/>
                </a:cxn>
                <a:cxn ang="0">
                  <a:pos x="2835" y="1605"/>
                </a:cxn>
                <a:cxn ang="0">
                  <a:pos x="2797" y="1616"/>
                </a:cxn>
                <a:cxn ang="0">
                  <a:pos x="2756" y="1621"/>
                </a:cxn>
                <a:cxn ang="0">
                  <a:pos x="256" y="1621"/>
                </a:cxn>
                <a:cxn ang="0">
                  <a:pos x="216" y="1616"/>
                </a:cxn>
                <a:cxn ang="0">
                  <a:pos x="177" y="1605"/>
                </a:cxn>
                <a:cxn ang="0">
                  <a:pos x="141" y="1588"/>
                </a:cxn>
                <a:cxn ang="0">
                  <a:pos x="108" y="1568"/>
                </a:cxn>
                <a:cxn ang="0">
                  <a:pos x="79" y="1542"/>
                </a:cxn>
                <a:cxn ang="0">
                  <a:pos x="54" y="1513"/>
                </a:cxn>
                <a:cxn ang="0">
                  <a:pos x="32" y="1480"/>
                </a:cxn>
                <a:cxn ang="0">
                  <a:pos x="16" y="1444"/>
                </a:cxn>
                <a:cxn ang="0">
                  <a:pos x="5" y="1405"/>
                </a:cxn>
                <a:cxn ang="0">
                  <a:pos x="0" y="1365"/>
                </a:cxn>
                <a:cxn ang="0">
                  <a:pos x="0" y="257"/>
                </a:cxn>
                <a:cxn ang="0">
                  <a:pos x="5" y="216"/>
                </a:cxn>
                <a:cxn ang="0">
                  <a:pos x="16" y="177"/>
                </a:cxn>
                <a:cxn ang="0">
                  <a:pos x="32" y="142"/>
                </a:cxn>
                <a:cxn ang="0">
                  <a:pos x="54" y="109"/>
                </a:cxn>
                <a:cxn ang="0">
                  <a:pos x="79" y="79"/>
                </a:cxn>
                <a:cxn ang="0">
                  <a:pos x="108" y="54"/>
                </a:cxn>
                <a:cxn ang="0">
                  <a:pos x="141" y="33"/>
                </a:cxn>
                <a:cxn ang="0">
                  <a:pos x="177" y="16"/>
                </a:cxn>
                <a:cxn ang="0">
                  <a:pos x="216" y="5"/>
                </a:cxn>
                <a:cxn ang="0">
                  <a:pos x="256" y="0"/>
                </a:cxn>
              </a:cxnLst>
              <a:rect l="0" t="0" r="r" b="b"/>
              <a:pathLst>
                <a:path w="3013" h="1621">
                  <a:moveTo>
                    <a:pt x="270" y="0"/>
                  </a:moveTo>
                  <a:lnTo>
                    <a:pt x="2743" y="0"/>
                  </a:lnTo>
                  <a:lnTo>
                    <a:pt x="2756" y="0"/>
                  </a:lnTo>
                  <a:lnTo>
                    <a:pt x="2770" y="1"/>
                  </a:lnTo>
                  <a:lnTo>
                    <a:pt x="2783" y="3"/>
                  </a:lnTo>
                  <a:lnTo>
                    <a:pt x="2797" y="5"/>
                  </a:lnTo>
                  <a:lnTo>
                    <a:pt x="2810" y="8"/>
                  </a:lnTo>
                  <a:lnTo>
                    <a:pt x="2822" y="12"/>
                  </a:lnTo>
                  <a:lnTo>
                    <a:pt x="2835" y="16"/>
                  </a:lnTo>
                  <a:lnTo>
                    <a:pt x="2848" y="21"/>
                  </a:lnTo>
                  <a:lnTo>
                    <a:pt x="2859" y="26"/>
                  </a:lnTo>
                  <a:lnTo>
                    <a:pt x="2871" y="33"/>
                  </a:lnTo>
                  <a:lnTo>
                    <a:pt x="2882" y="40"/>
                  </a:lnTo>
                  <a:lnTo>
                    <a:pt x="2893" y="47"/>
                  </a:lnTo>
                  <a:lnTo>
                    <a:pt x="2904" y="54"/>
                  </a:lnTo>
                  <a:lnTo>
                    <a:pt x="2914" y="62"/>
                  </a:lnTo>
                  <a:lnTo>
                    <a:pt x="2924" y="70"/>
                  </a:lnTo>
                  <a:lnTo>
                    <a:pt x="2933" y="79"/>
                  </a:lnTo>
                  <a:lnTo>
                    <a:pt x="2942" y="89"/>
                  </a:lnTo>
                  <a:lnTo>
                    <a:pt x="2951" y="99"/>
                  </a:lnTo>
                  <a:lnTo>
                    <a:pt x="2959" y="109"/>
                  </a:lnTo>
                  <a:lnTo>
                    <a:pt x="2966" y="119"/>
                  </a:lnTo>
                  <a:lnTo>
                    <a:pt x="2973" y="130"/>
                  </a:lnTo>
                  <a:lnTo>
                    <a:pt x="2980" y="142"/>
                  </a:lnTo>
                  <a:lnTo>
                    <a:pt x="2986" y="154"/>
                  </a:lnTo>
                  <a:lnTo>
                    <a:pt x="2991" y="165"/>
                  </a:lnTo>
                  <a:lnTo>
                    <a:pt x="2996" y="177"/>
                  </a:lnTo>
                  <a:lnTo>
                    <a:pt x="3000" y="190"/>
                  </a:lnTo>
                  <a:lnTo>
                    <a:pt x="3005" y="203"/>
                  </a:lnTo>
                  <a:lnTo>
                    <a:pt x="3008" y="216"/>
                  </a:lnTo>
                  <a:lnTo>
                    <a:pt x="3010" y="229"/>
                  </a:lnTo>
                  <a:lnTo>
                    <a:pt x="3012" y="242"/>
                  </a:lnTo>
                  <a:lnTo>
                    <a:pt x="3013" y="257"/>
                  </a:lnTo>
                  <a:lnTo>
                    <a:pt x="3013" y="270"/>
                  </a:lnTo>
                  <a:lnTo>
                    <a:pt x="3013" y="1351"/>
                  </a:lnTo>
                  <a:lnTo>
                    <a:pt x="3013" y="1365"/>
                  </a:lnTo>
                  <a:lnTo>
                    <a:pt x="3012" y="1379"/>
                  </a:lnTo>
                  <a:lnTo>
                    <a:pt x="3010" y="1392"/>
                  </a:lnTo>
                  <a:lnTo>
                    <a:pt x="3008" y="1405"/>
                  </a:lnTo>
                  <a:lnTo>
                    <a:pt x="3005" y="1418"/>
                  </a:lnTo>
                  <a:lnTo>
                    <a:pt x="3000" y="1432"/>
                  </a:lnTo>
                  <a:lnTo>
                    <a:pt x="2996" y="1444"/>
                  </a:lnTo>
                  <a:lnTo>
                    <a:pt x="2991" y="1456"/>
                  </a:lnTo>
                  <a:lnTo>
                    <a:pt x="2986" y="1468"/>
                  </a:lnTo>
                  <a:lnTo>
                    <a:pt x="2980" y="1480"/>
                  </a:lnTo>
                  <a:lnTo>
                    <a:pt x="2973" y="1491"/>
                  </a:lnTo>
                  <a:lnTo>
                    <a:pt x="2966" y="1502"/>
                  </a:lnTo>
                  <a:lnTo>
                    <a:pt x="2959" y="1513"/>
                  </a:lnTo>
                  <a:lnTo>
                    <a:pt x="2951" y="1523"/>
                  </a:lnTo>
                  <a:lnTo>
                    <a:pt x="2942" y="1532"/>
                  </a:lnTo>
                  <a:lnTo>
                    <a:pt x="2933" y="1542"/>
                  </a:lnTo>
                  <a:lnTo>
                    <a:pt x="2924" y="1551"/>
                  </a:lnTo>
                  <a:lnTo>
                    <a:pt x="2914" y="1560"/>
                  </a:lnTo>
                  <a:lnTo>
                    <a:pt x="2904" y="1568"/>
                  </a:lnTo>
                  <a:lnTo>
                    <a:pt x="2893" y="1575"/>
                  </a:lnTo>
                  <a:lnTo>
                    <a:pt x="2882" y="1582"/>
                  </a:lnTo>
                  <a:lnTo>
                    <a:pt x="2871" y="1588"/>
                  </a:lnTo>
                  <a:lnTo>
                    <a:pt x="2859" y="1595"/>
                  </a:lnTo>
                  <a:lnTo>
                    <a:pt x="2848" y="1600"/>
                  </a:lnTo>
                  <a:lnTo>
                    <a:pt x="2835" y="1605"/>
                  </a:lnTo>
                  <a:lnTo>
                    <a:pt x="2822" y="1609"/>
                  </a:lnTo>
                  <a:lnTo>
                    <a:pt x="2810" y="1613"/>
                  </a:lnTo>
                  <a:lnTo>
                    <a:pt x="2797" y="1616"/>
                  </a:lnTo>
                  <a:lnTo>
                    <a:pt x="2783" y="1618"/>
                  </a:lnTo>
                  <a:lnTo>
                    <a:pt x="2770" y="1620"/>
                  </a:lnTo>
                  <a:lnTo>
                    <a:pt x="2756" y="1621"/>
                  </a:lnTo>
                  <a:lnTo>
                    <a:pt x="2743" y="1621"/>
                  </a:lnTo>
                  <a:lnTo>
                    <a:pt x="270" y="1621"/>
                  </a:lnTo>
                  <a:lnTo>
                    <a:pt x="256" y="1621"/>
                  </a:lnTo>
                  <a:lnTo>
                    <a:pt x="242" y="1620"/>
                  </a:lnTo>
                  <a:lnTo>
                    <a:pt x="229" y="1618"/>
                  </a:lnTo>
                  <a:lnTo>
                    <a:pt x="216" y="1616"/>
                  </a:lnTo>
                  <a:lnTo>
                    <a:pt x="203" y="1613"/>
                  </a:lnTo>
                  <a:lnTo>
                    <a:pt x="189" y="1609"/>
                  </a:lnTo>
                  <a:lnTo>
                    <a:pt x="177" y="1605"/>
                  </a:lnTo>
                  <a:lnTo>
                    <a:pt x="165" y="1600"/>
                  </a:lnTo>
                  <a:lnTo>
                    <a:pt x="153" y="1595"/>
                  </a:lnTo>
                  <a:lnTo>
                    <a:pt x="141" y="1588"/>
                  </a:lnTo>
                  <a:lnTo>
                    <a:pt x="130" y="1582"/>
                  </a:lnTo>
                  <a:lnTo>
                    <a:pt x="119" y="1575"/>
                  </a:lnTo>
                  <a:lnTo>
                    <a:pt x="108" y="1568"/>
                  </a:lnTo>
                  <a:lnTo>
                    <a:pt x="98" y="1560"/>
                  </a:lnTo>
                  <a:lnTo>
                    <a:pt x="89" y="1551"/>
                  </a:lnTo>
                  <a:lnTo>
                    <a:pt x="79" y="1542"/>
                  </a:lnTo>
                  <a:lnTo>
                    <a:pt x="70" y="1532"/>
                  </a:lnTo>
                  <a:lnTo>
                    <a:pt x="61" y="1523"/>
                  </a:lnTo>
                  <a:lnTo>
                    <a:pt x="54" y="1513"/>
                  </a:lnTo>
                  <a:lnTo>
                    <a:pt x="46" y="1502"/>
                  </a:lnTo>
                  <a:lnTo>
                    <a:pt x="39" y="1491"/>
                  </a:lnTo>
                  <a:lnTo>
                    <a:pt x="32" y="1480"/>
                  </a:lnTo>
                  <a:lnTo>
                    <a:pt x="26" y="1468"/>
                  </a:lnTo>
                  <a:lnTo>
                    <a:pt x="21" y="1456"/>
                  </a:lnTo>
                  <a:lnTo>
                    <a:pt x="16" y="1444"/>
                  </a:lnTo>
                  <a:lnTo>
                    <a:pt x="12" y="1432"/>
                  </a:lnTo>
                  <a:lnTo>
                    <a:pt x="8" y="1418"/>
                  </a:lnTo>
                  <a:lnTo>
                    <a:pt x="5" y="1405"/>
                  </a:lnTo>
                  <a:lnTo>
                    <a:pt x="3" y="1392"/>
                  </a:lnTo>
                  <a:lnTo>
                    <a:pt x="1" y="1379"/>
                  </a:lnTo>
                  <a:lnTo>
                    <a:pt x="0" y="1365"/>
                  </a:lnTo>
                  <a:lnTo>
                    <a:pt x="0" y="1351"/>
                  </a:lnTo>
                  <a:lnTo>
                    <a:pt x="0" y="270"/>
                  </a:lnTo>
                  <a:lnTo>
                    <a:pt x="0" y="257"/>
                  </a:lnTo>
                  <a:lnTo>
                    <a:pt x="1" y="242"/>
                  </a:lnTo>
                  <a:lnTo>
                    <a:pt x="3" y="229"/>
                  </a:lnTo>
                  <a:lnTo>
                    <a:pt x="5" y="216"/>
                  </a:lnTo>
                  <a:lnTo>
                    <a:pt x="8" y="203"/>
                  </a:lnTo>
                  <a:lnTo>
                    <a:pt x="12" y="190"/>
                  </a:lnTo>
                  <a:lnTo>
                    <a:pt x="16" y="177"/>
                  </a:lnTo>
                  <a:lnTo>
                    <a:pt x="21" y="165"/>
                  </a:lnTo>
                  <a:lnTo>
                    <a:pt x="26" y="154"/>
                  </a:lnTo>
                  <a:lnTo>
                    <a:pt x="32" y="142"/>
                  </a:lnTo>
                  <a:lnTo>
                    <a:pt x="39" y="130"/>
                  </a:lnTo>
                  <a:lnTo>
                    <a:pt x="46" y="119"/>
                  </a:lnTo>
                  <a:lnTo>
                    <a:pt x="54" y="109"/>
                  </a:lnTo>
                  <a:lnTo>
                    <a:pt x="61" y="99"/>
                  </a:lnTo>
                  <a:lnTo>
                    <a:pt x="70" y="89"/>
                  </a:lnTo>
                  <a:lnTo>
                    <a:pt x="79" y="79"/>
                  </a:lnTo>
                  <a:lnTo>
                    <a:pt x="89" y="70"/>
                  </a:lnTo>
                  <a:lnTo>
                    <a:pt x="98" y="62"/>
                  </a:lnTo>
                  <a:lnTo>
                    <a:pt x="108" y="54"/>
                  </a:lnTo>
                  <a:lnTo>
                    <a:pt x="119" y="47"/>
                  </a:lnTo>
                  <a:lnTo>
                    <a:pt x="130" y="40"/>
                  </a:lnTo>
                  <a:lnTo>
                    <a:pt x="141" y="33"/>
                  </a:lnTo>
                  <a:lnTo>
                    <a:pt x="153" y="26"/>
                  </a:lnTo>
                  <a:lnTo>
                    <a:pt x="165" y="21"/>
                  </a:lnTo>
                  <a:lnTo>
                    <a:pt x="177" y="16"/>
                  </a:lnTo>
                  <a:lnTo>
                    <a:pt x="189" y="12"/>
                  </a:lnTo>
                  <a:lnTo>
                    <a:pt x="203" y="8"/>
                  </a:lnTo>
                  <a:lnTo>
                    <a:pt x="216" y="5"/>
                  </a:lnTo>
                  <a:lnTo>
                    <a:pt x="229" y="3"/>
                  </a:lnTo>
                  <a:lnTo>
                    <a:pt x="242" y="1"/>
                  </a:lnTo>
                  <a:lnTo>
                    <a:pt x="256"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25" name="Freeform 13"/>
            <p:cNvSpPr/>
            <p:nvPr/>
          </p:nvSpPr>
          <p:spPr bwMode="auto">
            <a:xfrm>
              <a:off x="-1319993" y="1401453"/>
              <a:ext cx="217487" cy="117475"/>
            </a:xfrm>
            <a:custGeom>
              <a:avLst/>
              <a:gdLst/>
              <a:ahLst/>
              <a:cxnLst>
                <a:cxn ang="0">
                  <a:pos x="2757" y="0"/>
                </a:cxn>
                <a:cxn ang="0">
                  <a:pos x="2798" y="5"/>
                </a:cxn>
                <a:cxn ang="0">
                  <a:pos x="2836" y="16"/>
                </a:cxn>
                <a:cxn ang="0">
                  <a:pos x="2872" y="33"/>
                </a:cxn>
                <a:cxn ang="0">
                  <a:pos x="2905" y="54"/>
                </a:cxn>
                <a:cxn ang="0">
                  <a:pos x="2935" y="79"/>
                </a:cxn>
                <a:cxn ang="0">
                  <a:pos x="2960" y="109"/>
                </a:cxn>
                <a:cxn ang="0">
                  <a:pos x="2981" y="142"/>
                </a:cxn>
                <a:cxn ang="0">
                  <a:pos x="2997" y="177"/>
                </a:cxn>
                <a:cxn ang="0">
                  <a:pos x="3008" y="216"/>
                </a:cxn>
                <a:cxn ang="0">
                  <a:pos x="3013" y="257"/>
                </a:cxn>
                <a:cxn ang="0">
                  <a:pos x="3013" y="1365"/>
                </a:cxn>
                <a:cxn ang="0">
                  <a:pos x="3008" y="1405"/>
                </a:cxn>
                <a:cxn ang="0">
                  <a:pos x="2997" y="1444"/>
                </a:cxn>
                <a:cxn ang="0">
                  <a:pos x="2981" y="1480"/>
                </a:cxn>
                <a:cxn ang="0">
                  <a:pos x="2960" y="1513"/>
                </a:cxn>
                <a:cxn ang="0">
                  <a:pos x="2935" y="1542"/>
                </a:cxn>
                <a:cxn ang="0">
                  <a:pos x="2905" y="1568"/>
                </a:cxn>
                <a:cxn ang="0">
                  <a:pos x="2872" y="1588"/>
                </a:cxn>
                <a:cxn ang="0">
                  <a:pos x="2836" y="1605"/>
                </a:cxn>
                <a:cxn ang="0">
                  <a:pos x="2798" y="1616"/>
                </a:cxn>
                <a:cxn ang="0">
                  <a:pos x="2757" y="1621"/>
                </a:cxn>
                <a:cxn ang="0">
                  <a:pos x="257" y="1621"/>
                </a:cxn>
                <a:cxn ang="0">
                  <a:pos x="216" y="1616"/>
                </a:cxn>
                <a:cxn ang="0">
                  <a:pos x="179" y="1605"/>
                </a:cxn>
                <a:cxn ang="0">
                  <a:pos x="142" y="1588"/>
                </a:cxn>
                <a:cxn ang="0">
                  <a:pos x="109" y="1568"/>
                </a:cxn>
                <a:cxn ang="0">
                  <a:pos x="80" y="1542"/>
                </a:cxn>
                <a:cxn ang="0">
                  <a:pos x="54" y="1513"/>
                </a:cxn>
                <a:cxn ang="0">
                  <a:pos x="33" y="1480"/>
                </a:cxn>
                <a:cxn ang="0">
                  <a:pos x="17" y="1444"/>
                </a:cxn>
                <a:cxn ang="0">
                  <a:pos x="7" y="1405"/>
                </a:cxn>
                <a:cxn ang="0">
                  <a:pos x="1" y="1365"/>
                </a:cxn>
                <a:cxn ang="0">
                  <a:pos x="1" y="257"/>
                </a:cxn>
                <a:cxn ang="0">
                  <a:pos x="7" y="216"/>
                </a:cxn>
                <a:cxn ang="0">
                  <a:pos x="17" y="177"/>
                </a:cxn>
                <a:cxn ang="0">
                  <a:pos x="33" y="142"/>
                </a:cxn>
                <a:cxn ang="0">
                  <a:pos x="54" y="109"/>
                </a:cxn>
                <a:cxn ang="0">
                  <a:pos x="80" y="79"/>
                </a:cxn>
                <a:cxn ang="0">
                  <a:pos x="109" y="54"/>
                </a:cxn>
                <a:cxn ang="0">
                  <a:pos x="142" y="33"/>
                </a:cxn>
                <a:cxn ang="0">
                  <a:pos x="179" y="16"/>
                </a:cxn>
                <a:cxn ang="0">
                  <a:pos x="216" y="5"/>
                </a:cxn>
                <a:cxn ang="0">
                  <a:pos x="257" y="0"/>
                </a:cxn>
              </a:cxnLst>
              <a:rect l="0" t="0" r="r" b="b"/>
              <a:pathLst>
                <a:path w="3014" h="1621">
                  <a:moveTo>
                    <a:pt x="271" y="0"/>
                  </a:moveTo>
                  <a:lnTo>
                    <a:pt x="2743" y="0"/>
                  </a:lnTo>
                  <a:lnTo>
                    <a:pt x="2757" y="0"/>
                  </a:lnTo>
                  <a:lnTo>
                    <a:pt x="2771" y="1"/>
                  </a:lnTo>
                  <a:lnTo>
                    <a:pt x="2784" y="3"/>
                  </a:lnTo>
                  <a:lnTo>
                    <a:pt x="2798" y="5"/>
                  </a:lnTo>
                  <a:lnTo>
                    <a:pt x="2810" y="8"/>
                  </a:lnTo>
                  <a:lnTo>
                    <a:pt x="2824" y="12"/>
                  </a:lnTo>
                  <a:lnTo>
                    <a:pt x="2836" y="16"/>
                  </a:lnTo>
                  <a:lnTo>
                    <a:pt x="2848" y="21"/>
                  </a:lnTo>
                  <a:lnTo>
                    <a:pt x="2860" y="26"/>
                  </a:lnTo>
                  <a:lnTo>
                    <a:pt x="2872" y="33"/>
                  </a:lnTo>
                  <a:lnTo>
                    <a:pt x="2884" y="40"/>
                  </a:lnTo>
                  <a:lnTo>
                    <a:pt x="2894" y="47"/>
                  </a:lnTo>
                  <a:lnTo>
                    <a:pt x="2905" y="54"/>
                  </a:lnTo>
                  <a:lnTo>
                    <a:pt x="2915" y="62"/>
                  </a:lnTo>
                  <a:lnTo>
                    <a:pt x="2925" y="70"/>
                  </a:lnTo>
                  <a:lnTo>
                    <a:pt x="2935" y="79"/>
                  </a:lnTo>
                  <a:lnTo>
                    <a:pt x="2943" y="89"/>
                  </a:lnTo>
                  <a:lnTo>
                    <a:pt x="2952" y="99"/>
                  </a:lnTo>
                  <a:lnTo>
                    <a:pt x="2960" y="109"/>
                  </a:lnTo>
                  <a:lnTo>
                    <a:pt x="2967" y="119"/>
                  </a:lnTo>
                  <a:lnTo>
                    <a:pt x="2974" y="130"/>
                  </a:lnTo>
                  <a:lnTo>
                    <a:pt x="2981" y="142"/>
                  </a:lnTo>
                  <a:lnTo>
                    <a:pt x="2987" y="154"/>
                  </a:lnTo>
                  <a:lnTo>
                    <a:pt x="2993" y="165"/>
                  </a:lnTo>
                  <a:lnTo>
                    <a:pt x="2997" y="177"/>
                  </a:lnTo>
                  <a:lnTo>
                    <a:pt x="3002" y="190"/>
                  </a:lnTo>
                  <a:lnTo>
                    <a:pt x="3005" y="203"/>
                  </a:lnTo>
                  <a:lnTo>
                    <a:pt x="3008" y="216"/>
                  </a:lnTo>
                  <a:lnTo>
                    <a:pt x="3011" y="229"/>
                  </a:lnTo>
                  <a:lnTo>
                    <a:pt x="3012" y="242"/>
                  </a:lnTo>
                  <a:lnTo>
                    <a:pt x="3013" y="257"/>
                  </a:lnTo>
                  <a:lnTo>
                    <a:pt x="3014" y="270"/>
                  </a:lnTo>
                  <a:lnTo>
                    <a:pt x="3014" y="1351"/>
                  </a:lnTo>
                  <a:lnTo>
                    <a:pt x="3013" y="1365"/>
                  </a:lnTo>
                  <a:lnTo>
                    <a:pt x="3012" y="1379"/>
                  </a:lnTo>
                  <a:lnTo>
                    <a:pt x="3011" y="1392"/>
                  </a:lnTo>
                  <a:lnTo>
                    <a:pt x="3008" y="1405"/>
                  </a:lnTo>
                  <a:lnTo>
                    <a:pt x="3005" y="1418"/>
                  </a:lnTo>
                  <a:lnTo>
                    <a:pt x="3002" y="1432"/>
                  </a:lnTo>
                  <a:lnTo>
                    <a:pt x="2997" y="1444"/>
                  </a:lnTo>
                  <a:lnTo>
                    <a:pt x="2993" y="1456"/>
                  </a:lnTo>
                  <a:lnTo>
                    <a:pt x="2987" y="1468"/>
                  </a:lnTo>
                  <a:lnTo>
                    <a:pt x="2981" y="1480"/>
                  </a:lnTo>
                  <a:lnTo>
                    <a:pt x="2974" y="1491"/>
                  </a:lnTo>
                  <a:lnTo>
                    <a:pt x="2967" y="1502"/>
                  </a:lnTo>
                  <a:lnTo>
                    <a:pt x="2960" y="1513"/>
                  </a:lnTo>
                  <a:lnTo>
                    <a:pt x="2952" y="1523"/>
                  </a:lnTo>
                  <a:lnTo>
                    <a:pt x="2943" y="1532"/>
                  </a:lnTo>
                  <a:lnTo>
                    <a:pt x="2935" y="1542"/>
                  </a:lnTo>
                  <a:lnTo>
                    <a:pt x="2925" y="1551"/>
                  </a:lnTo>
                  <a:lnTo>
                    <a:pt x="2915" y="1560"/>
                  </a:lnTo>
                  <a:lnTo>
                    <a:pt x="2905" y="1568"/>
                  </a:lnTo>
                  <a:lnTo>
                    <a:pt x="2894" y="1575"/>
                  </a:lnTo>
                  <a:lnTo>
                    <a:pt x="2884" y="1582"/>
                  </a:lnTo>
                  <a:lnTo>
                    <a:pt x="2872" y="1588"/>
                  </a:lnTo>
                  <a:lnTo>
                    <a:pt x="2860" y="1595"/>
                  </a:lnTo>
                  <a:lnTo>
                    <a:pt x="2848" y="1600"/>
                  </a:lnTo>
                  <a:lnTo>
                    <a:pt x="2836" y="1605"/>
                  </a:lnTo>
                  <a:lnTo>
                    <a:pt x="2824" y="1609"/>
                  </a:lnTo>
                  <a:lnTo>
                    <a:pt x="2810" y="1613"/>
                  </a:lnTo>
                  <a:lnTo>
                    <a:pt x="2798" y="1616"/>
                  </a:lnTo>
                  <a:lnTo>
                    <a:pt x="2784" y="1618"/>
                  </a:lnTo>
                  <a:lnTo>
                    <a:pt x="2771" y="1620"/>
                  </a:lnTo>
                  <a:lnTo>
                    <a:pt x="2757" y="1621"/>
                  </a:lnTo>
                  <a:lnTo>
                    <a:pt x="2743" y="1621"/>
                  </a:lnTo>
                  <a:lnTo>
                    <a:pt x="271" y="1621"/>
                  </a:lnTo>
                  <a:lnTo>
                    <a:pt x="257" y="1621"/>
                  </a:lnTo>
                  <a:lnTo>
                    <a:pt x="244" y="1620"/>
                  </a:lnTo>
                  <a:lnTo>
                    <a:pt x="230" y="1618"/>
                  </a:lnTo>
                  <a:lnTo>
                    <a:pt x="216" y="1616"/>
                  </a:lnTo>
                  <a:lnTo>
                    <a:pt x="204" y="1613"/>
                  </a:lnTo>
                  <a:lnTo>
                    <a:pt x="191" y="1609"/>
                  </a:lnTo>
                  <a:lnTo>
                    <a:pt x="179" y="1605"/>
                  </a:lnTo>
                  <a:lnTo>
                    <a:pt x="166" y="1600"/>
                  </a:lnTo>
                  <a:lnTo>
                    <a:pt x="154" y="1595"/>
                  </a:lnTo>
                  <a:lnTo>
                    <a:pt x="142" y="1588"/>
                  </a:lnTo>
                  <a:lnTo>
                    <a:pt x="131" y="1582"/>
                  </a:lnTo>
                  <a:lnTo>
                    <a:pt x="121" y="1575"/>
                  </a:lnTo>
                  <a:lnTo>
                    <a:pt x="109" y="1568"/>
                  </a:lnTo>
                  <a:lnTo>
                    <a:pt x="99" y="1560"/>
                  </a:lnTo>
                  <a:lnTo>
                    <a:pt x="89" y="1551"/>
                  </a:lnTo>
                  <a:lnTo>
                    <a:pt x="80" y="1542"/>
                  </a:lnTo>
                  <a:lnTo>
                    <a:pt x="71" y="1532"/>
                  </a:lnTo>
                  <a:lnTo>
                    <a:pt x="63" y="1523"/>
                  </a:lnTo>
                  <a:lnTo>
                    <a:pt x="54" y="1513"/>
                  </a:lnTo>
                  <a:lnTo>
                    <a:pt x="47" y="1502"/>
                  </a:lnTo>
                  <a:lnTo>
                    <a:pt x="40" y="1491"/>
                  </a:lnTo>
                  <a:lnTo>
                    <a:pt x="33" y="1480"/>
                  </a:lnTo>
                  <a:lnTo>
                    <a:pt x="28" y="1468"/>
                  </a:lnTo>
                  <a:lnTo>
                    <a:pt x="22" y="1456"/>
                  </a:lnTo>
                  <a:lnTo>
                    <a:pt x="17" y="1444"/>
                  </a:lnTo>
                  <a:lnTo>
                    <a:pt x="13" y="1432"/>
                  </a:lnTo>
                  <a:lnTo>
                    <a:pt x="10" y="1418"/>
                  </a:lnTo>
                  <a:lnTo>
                    <a:pt x="7" y="1405"/>
                  </a:lnTo>
                  <a:lnTo>
                    <a:pt x="3" y="1392"/>
                  </a:lnTo>
                  <a:lnTo>
                    <a:pt x="2" y="1379"/>
                  </a:lnTo>
                  <a:lnTo>
                    <a:pt x="1" y="1365"/>
                  </a:lnTo>
                  <a:lnTo>
                    <a:pt x="0" y="1351"/>
                  </a:lnTo>
                  <a:lnTo>
                    <a:pt x="0" y="270"/>
                  </a:lnTo>
                  <a:lnTo>
                    <a:pt x="1" y="257"/>
                  </a:lnTo>
                  <a:lnTo>
                    <a:pt x="2" y="242"/>
                  </a:lnTo>
                  <a:lnTo>
                    <a:pt x="3" y="229"/>
                  </a:lnTo>
                  <a:lnTo>
                    <a:pt x="7" y="216"/>
                  </a:lnTo>
                  <a:lnTo>
                    <a:pt x="10" y="203"/>
                  </a:lnTo>
                  <a:lnTo>
                    <a:pt x="13" y="190"/>
                  </a:lnTo>
                  <a:lnTo>
                    <a:pt x="17" y="177"/>
                  </a:lnTo>
                  <a:lnTo>
                    <a:pt x="22" y="165"/>
                  </a:lnTo>
                  <a:lnTo>
                    <a:pt x="28" y="154"/>
                  </a:lnTo>
                  <a:lnTo>
                    <a:pt x="33" y="142"/>
                  </a:lnTo>
                  <a:lnTo>
                    <a:pt x="40" y="130"/>
                  </a:lnTo>
                  <a:lnTo>
                    <a:pt x="47" y="119"/>
                  </a:lnTo>
                  <a:lnTo>
                    <a:pt x="54" y="109"/>
                  </a:lnTo>
                  <a:lnTo>
                    <a:pt x="63" y="99"/>
                  </a:lnTo>
                  <a:lnTo>
                    <a:pt x="71" y="89"/>
                  </a:lnTo>
                  <a:lnTo>
                    <a:pt x="80" y="79"/>
                  </a:lnTo>
                  <a:lnTo>
                    <a:pt x="89" y="70"/>
                  </a:lnTo>
                  <a:lnTo>
                    <a:pt x="99" y="62"/>
                  </a:lnTo>
                  <a:lnTo>
                    <a:pt x="109" y="54"/>
                  </a:lnTo>
                  <a:lnTo>
                    <a:pt x="121" y="47"/>
                  </a:lnTo>
                  <a:lnTo>
                    <a:pt x="131" y="40"/>
                  </a:lnTo>
                  <a:lnTo>
                    <a:pt x="142" y="33"/>
                  </a:lnTo>
                  <a:lnTo>
                    <a:pt x="154" y="26"/>
                  </a:lnTo>
                  <a:lnTo>
                    <a:pt x="166" y="21"/>
                  </a:lnTo>
                  <a:lnTo>
                    <a:pt x="179" y="16"/>
                  </a:lnTo>
                  <a:lnTo>
                    <a:pt x="191" y="12"/>
                  </a:lnTo>
                  <a:lnTo>
                    <a:pt x="204" y="8"/>
                  </a:lnTo>
                  <a:lnTo>
                    <a:pt x="216" y="5"/>
                  </a:lnTo>
                  <a:lnTo>
                    <a:pt x="230" y="3"/>
                  </a:lnTo>
                  <a:lnTo>
                    <a:pt x="244" y="1"/>
                  </a:lnTo>
                  <a:lnTo>
                    <a:pt x="257" y="0"/>
                  </a:lnTo>
                  <a:lnTo>
                    <a:pt x="271"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26" name="Freeform 14"/>
            <p:cNvSpPr/>
            <p:nvPr/>
          </p:nvSpPr>
          <p:spPr bwMode="auto">
            <a:xfrm>
              <a:off x="-2159780" y="1838015"/>
              <a:ext cx="217487" cy="117475"/>
            </a:xfrm>
            <a:custGeom>
              <a:avLst/>
              <a:gdLst/>
              <a:ahLst/>
              <a:cxnLst>
                <a:cxn ang="0">
                  <a:pos x="2757" y="0"/>
                </a:cxn>
                <a:cxn ang="0">
                  <a:pos x="2797" y="5"/>
                </a:cxn>
                <a:cxn ang="0">
                  <a:pos x="2836" y="16"/>
                </a:cxn>
                <a:cxn ang="0">
                  <a:pos x="2871" y="32"/>
                </a:cxn>
                <a:cxn ang="0">
                  <a:pos x="2904" y="54"/>
                </a:cxn>
                <a:cxn ang="0">
                  <a:pos x="2933" y="79"/>
                </a:cxn>
                <a:cxn ang="0">
                  <a:pos x="2959" y="109"/>
                </a:cxn>
                <a:cxn ang="0">
                  <a:pos x="2980" y="141"/>
                </a:cxn>
                <a:cxn ang="0">
                  <a:pos x="2997" y="177"/>
                </a:cxn>
                <a:cxn ang="0">
                  <a:pos x="3008" y="216"/>
                </a:cxn>
                <a:cxn ang="0">
                  <a:pos x="3013" y="256"/>
                </a:cxn>
                <a:cxn ang="0">
                  <a:pos x="3013" y="1364"/>
                </a:cxn>
                <a:cxn ang="0">
                  <a:pos x="3008" y="1405"/>
                </a:cxn>
                <a:cxn ang="0">
                  <a:pos x="2997" y="1444"/>
                </a:cxn>
                <a:cxn ang="0">
                  <a:pos x="2980" y="1479"/>
                </a:cxn>
                <a:cxn ang="0">
                  <a:pos x="2959" y="1512"/>
                </a:cxn>
                <a:cxn ang="0">
                  <a:pos x="2933" y="1541"/>
                </a:cxn>
                <a:cxn ang="0">
                  <a:pos x="2904" y="1567"/>
                </a:cxn>
                <a:cxn ang="0">
                  <a:pos x="2871" y="1588"/>
                </a:cxn>
                <a:cxn ang="0">
                  <a:pos x="2836" y="1604"/>
                </a:cxn>
                <a:cxn ang="0">
                  <a:pos x="2797" y="1616"/>
                </a:cxn>
                <a:cxn ang="0">
                  <a:pos x="2757" y="1621"/>
                </a:cxn>
                <a:cxn ang="0">
                  <a:pos x="257" y="1621"/>
                </a:cxn>
                <a:cxn ang="0">
                  <a:pos x="216" y="1616"/>
                </a:cxn>
                <a:cxn ang="0">
                  <a:pos x="177" y="1604"/>
                </a:cxn>
                <a:cxn ang="0">
                  <a:pos x="142" y="1588"/>
                </a:cxn>
                <a:cxn ang="0">
                  <a:pos x="109" y="1567"/>
                </a:cxn>
                <a:cxn ang="0">
                  <a:pos x="79" y="1541"/>
                </a:cxn>
                <a:cxn ang="0">
                  <a:pos x="54" y="1512"/>
                </a:cxn>
                <a:cxn ang="0">
                  <a:pos x="33" y="1479"/>
                </a:cxn>
                <a:cxn ang="0">
                  <a:pos x="16" y="1444"/>
                </a:cxn>
                <a:cxn ang="0">
                  <a:pos x="5" y="1405"/>
                </a:cxn>
                <a:cxn ang="0">
                  <a:pos x="0" y="1364"/>
                </a:cxn>
                <a:cxn ang="0">
                  <a:pos x="0" y="256"/>
                </a:cxn>
                <a:cxn ang="0">
                  <a:pos x="5" y="216"/>
                </a:cxn>
                <a:cxn ang="0">
                  <a:pos x="16" y="177"/>
                </a:cxn>
                <a:cxn ang="0">
                  <a:pos x="33" y="141"/>
                </a:cxn>
                <a:cxn ang="0">
                  <a:pos x="54" y="109"/>
                </a:cxn>
                <a:cxn ang="0">
                  <a:pos x="79" y="79"/>
                </a:cxn>
                <a:cxn ang="0">
                  <a:pos x="109" y="54"/>
                </a:cxn>
                <a:cxn ang="0">
                  <a:pos x="142" y="32"/>
                </a:cxn>
                <a:cxn ang="0">
                  <a:pos x="177" y="16"/>
                </a:cxn>
                <a:cxn ang="0">
                  <a:pos x="216" y="5"/>
                </a:cxn>
                <a:cxn ang="0">
                  <a:pos x="257" y="0"/>
                </a:cxn>
              </a:cxnLst>
              <a:rect l="0" t="0" r="r" b="b"/>
              <a:pathLst>
                <a:path w="3013" h="1621">
                  <a:moveTo>
                    <a:pt x="270" y="0"/>
                  </a:moveTo>
                  <a:lnTo>
                    <a:pt x="2743" y="0"/>
                  </a:lnTo>
                  <a:lnTo>
                    <a:pt x="2757" y="0"/>
                  </a:lnTo>
                  <a:lnTo>
                    <a:pt x="2770" y="1"/>
                  </a:lnTo>
                  <a:lnTo>
                    <a:pt x="2784" y="3"/>
                  </a:lnTo>
                  <a:lnTo>
                    <a:pt x="2797" y="5"/>
                  </a:lnTo>
                  <a:lnTo>
                    <a:pt x="2810" y="8"/>
                  </a:lnTo>
                  <a:lnTo>
                    <a:pt x="2823" y="12"/>
                  </a:lnTo>
                  <a:lnTo>
                    <a:pt x="2836" y="16"/>
                  </a:lnTo>
                  <a:lnTo>
                    <a:pt x="2848" y="21"/>
                  </a:lnTo>
                  <a:lnTo>
                    <a:pt x="2860" y="26"/>
                  </a:lnTo>
                  <a:lnTo>
                    <a:pt x="2871" y="32"/>
                  </a:lnTo>
                  <a:lnTo>
                    <a:pt x="2882" y="38"/>
                  </a:lnTo>
                  <a:lnTo>
                    <a:pt x="2894" y="46"/>
                  </a:lnTo>
                  <a:lnTo>
                    <a:pt x="2904" y="54"/>
                  </a:lnTo>
                  <a:lnTo>
                    <a:pt x="2914" y="62"/>
                  </a:lnTo>
                  <a:lnTo>
                    <a:pt x="2924" y="70"/>
                  </a:lnTo>
                  <a:lnTo>
                    <a:pt x="2933" y="79"/>
                  </a:lnTo>
                  <a:lnTo>
                    <a:pt x="2943" y="88"/>
                  </a:lnTo>
                  <a:lnTo>
                    <a:pt x="2951" y="98"/>
                  </a:lnTo>
                  <a:lnTo>
                    <a:pt x="2959" y="109"/>
                  </a:lnTo>
                  <a:lnTo>
                    <a:pt x="2967" y="119"/>
                  </a:lnTo>
                  <a:lnTo>
                    <a:pt x="2974" y="130"/>
                  </a:lnTo>
                  <a:lnTo>
                    <a:pt x="2980" y="141"/>
                  </a:lnTo>
                  <a:lnTo>
                    <a:pt x="2986" y="152"/>
                  </a:lnTo>
                  <a:lnTo>
                    <a:pt x="2991" y="165"/>
                  </a:lnTo>
                  <a:lnTo>
                    <a:pt x="2997" y="177"/>
                  </a:lnTo>
                  <a:lnTo>
                    <a:pt x="3001" y="189"/>
                  </a:lnTo>
                  <a:lnTo>
                    <a:pt x="3005" y="202"/>
                  </a:lnTo>
                  <a:lnTo>
                    <a:pt x="3008" y="216"/>
                  </a:lnTo>
                  <a:lnTo>
                    <a:pt x="3010" y="229"/>
                  </a:lnTo>
                  <a:lnTo>
                    <a:pt x="3012" y="242"/>
                  </a:lnTo>
                  <a:lnTo>
                    <a:pt x="3013" y="256"/>
                  </a:lnTo>
                  <a:lnTo>
                    <a:pt x="3013" y="270"/>
                  </a:lnTo>
                  <a:lnTo>
                    <a:pt x="3013" y="1351"/>
                  </a:lnTo>
                  <a:lnTo>
                    <a:pt x="3013" y="1364"/>
                  </a:lnTo>
                  <a:lnTo>
                    <a:pt x="3012" y="1378"/>
                  </a:lnTo>
                  <a:lnTo>
                    <a:pt x="3010" y="1392"/>
                  </a:lnTo>
                  <a:lnTo>
                    <a:pt x="3008" y="1405"/>
                  </a:lnTo>
                  <a:lnTo>
                    <a:pt x="3005" y="1418"/>
                  </a:lnTo>
                  <a:lnTo>
                    <a:pt x="3001" y="1430"/>
                  </a:lnTo>
                  <a:lnTo>
                    <a:pt x="2997" y="1444"/>
                  </a:lnTo>
                  <a:lnTo>
                    <a:pt x="2991" y="1456"/>
                  </a:lnTo>
                  <a:lnTo>
                    <a:pt x="2986" y="1468"/>
                  </a:lnTo>
                  <a:lnTo>
                    <a:pt x="2980" y="1479"/>
                  </a:lnTo>
                  <a:lnTo>
                    <a:pt x="2974" y="1490"/>
                  </a:lnTo>
                  <a:lnTo>
                    <a:pt x="2967" y="1502"/>
                  </a:lnTo>
                  <a:lnTo>
                    <a:pt x="2959" y="1512"/>
                  </a:lnTo>
                  <a:lnTo>
                    <a:pt x="2951" y="1522"/>
                  </a:lnTo>
                  <a:lnTo>
                    <a:pt x="2943" y="1532"/>
                  </a:lnTo>
                  <a:lnTo>
                    <a:pt x="2933" y="1541"/>
                  </a:lnTo>
                  <a:lnTo>
                    <a:pt x="2924" y="1551"/>
                  </a:lnTo>
                  <a:lnTo>
                    <a:pt x="2914" y="1559"/>
                  </a:lnTo>
                  <a:lnTo>
                    <a:pt x="2904" y="1567"/>
                  </a:lnTo>
                  <a:lnTo>
                    <a:pt x="2894" y="1575"/>
                  </a:lnTo>
                  <a:lnTo>
                    <a:pt x="2882" y="1582"/>
                  </a:lnTo>
                  <a:lnTo>
                    <a:pt x="2871" y="1588"/>
                  </a:lnTo>
                  <a:lnTo>
                    <a:pt x="2860" y="1594"/>
                  </a:lnTo>
                  <a:lnTo>
                    <a:pt x="2848" y="1599"/>
                  </a:lnTo>
                  <a:lnTo>
                    <a:pt x="2836" y="1604"/>
                  </a:lnTo>
                  <a:lnTo>
                    <a:pt x="2823" y="1609"/>
                  </a:lnTo>
                  <a:lnTo>
                    <a:pt x="2810" y="1613"/>
                  </a:lnTo>
                  <a:lnTo>
                    <a:pt x="2797" y="1616"/>
                  </a:lnTo>
                  <a:lnTo>
                    <a:pt x="2784" y="1618"/>
                  </a:lnTo>
                  <a:lnTo>
                    <a:pt x="2770" y="1620"/>
                  </a:lnTo>
                  <a:lnTo>
                    <a:pt x="2757" y="1621"/>
                  </a:lnTo>
                  <a:lnTo>
                    <a:pt x="2743" y="1621"/>
                  </a:lnTo>
                  <a:lnTo>
                    <a:pt x="270" y="1621"/>
                  </a:lnTo>
                  <a:lnTo>
                    <a:pt x="257" y="1621"/>
                  </a:lnTo>
                  <a:lnTo>
                    <a:pt x="242" y="1620"/>
                  </a:lnTo>
                  <a:lnTo>
                    <a:pt x="229" y="1618"/>
                  </a:lnTo>
                  <a:lnTo>
                    <a:pt x="216" y="1616"/>
                  </a:lnTo>
                  <a:lnTo>
                    <a:pt x="203" y="1613"/>
                  </a:lnTo>
                  <a:lnTo>
                    <a:pt x="191" y="1609"/>
                  </a:lnTo>
                  <a:lnTo>
                    <a:pt x="177" y="1604"/>
                  </a:lnTo>
                  <a:lnTo>
                    <a:pt x="165" y="1599"/>
                  </a:lnTo>
                  <a:lnTo>
                    <a:pt x="154" y="1594"/>
                  </a:lnTo>
                  <a:lnTo>
                    <a:pt x="142" y="1588"/>
                  </a:lnTo>
                  <a:lnTo>
                    <a:pt x="130" y="1582"/>
                  </a:lnTo>
                  <a:lnTo>
                    <a:pt x="119" y="1575"/>
                  </a:lnTo>
                  <a:lnTo>
                    <a:pt x="109" y="1567"/>
                  </a:lnTo>
                  <a:lnTo>
                    <a:pt x="99" y="1559"/>
                  </a:lnTo>
                  <a:lnTo>
                    <a:pt x="89" y="1551"/>
                  </a:lnTo>
                  <a:lnTo>
                    <a:pt x="79" y="1541"/>
                  </a:lnTo>
                  <a:lnTo>
                    <a:pt x="70" y="1532"/>
                  </a:lnTo>
                  <a:lnTo>
                    <a:pt x="62" y="1522"/>
                  </a:lnTo>
                  <a:lnTo>
                    <a:pt x="54" y="1512"/>
                  </a:lnTo>
                  <a:lnTo>
                    <a:pt x="46" y="1502"/>
                  </a:lnTo>
                  <a:lnTo>
                    <a:pt x="40" y="1490"/>
                  </a:lnTo>
                  <a:lnTo>
                    <a:pt x="33" y="1479"/>
                  </a:lnTo>
                  <a:lnTo>
                    <a:pt x="26" y="1468"/>
                  </a:lnTo>
                  <a:lnTo>
                    <a:pt x="21" y="1456"/>
                  </a:lnTo>
                  <a:lnTo>
                    <a:pt x="16" y="1444"/>
                  </a:lnTo>
                  <a:lnTo>
                    <a:pt x="12" y="1430"/>
                  </a:lnTo>
                  <a:lnTo>
                    <a:pt x="8" y="1418"/>
                  </a:lnTo>
                  <a:lnTo>
                    <a:pt x="5" y="1405"/>
                  </a:lnTo>
                  <a:lnTo>
                    <a:pt x="3" y="1392"/>
                  </a:lnTo>
                  <a:lnTo>
                    <a:pt x="1" y="1378"/>
                  </a:lnTo>
                  <a:lnTo>
                    <a:pt x="0" y="1364"/>
                  </a:lnTo>
                  <a:lnTo>
                    <a:pt x="0" y="1351"/>
                  </a:lnTo>
                  <a:lnTo>
                    <a:pt x="0" y="270"/>
                  </a:lnTo>
                  <a:lnTo>
                    <a:pt x="0" y="256"/>
                  </a:lnTo>
                  <a:lnTo>
                    <a:pt x="1" y="242"/>
                  </a:lnTo>
                  <a:lnTo>
                    <a:pt x="3" y="229"/>
                  </a:lnTo>
                  <a:lnTo>
                    <a:pt x="5" y="216"/>
                  </a:lnTo>
                  <a:lnTo>
                    <a:pt x="8" y="202"/>
                  </a:lnTo>
                  <a:lnTo>
                    <a:pt x="12" y="189"/>
                  </a:lnTo>
                  <a:lnTo>
                    <a:pt x="16" y="177"/>
                  </a:lnTo>
                  <a:lnTo>
                    <a:pt x="21" y="165"/>
                  </a:lnTo>
                  <a:lnTo>
                    <a:pt x="26" y="152"/>
                  </a:lnTo>
                  <a:lnTo>
                    <a:pt x="33" y="141"/>
                  </a:lnTo>
                  <a:lnTo>
                    <a:pt x="40" y="130"/>
                  </a:lnTo>
                  <a:lnTo>
                    <a:pt x="46" y="119"/>
                  </a:lnTo>
                  <a:lnTo>
                    <a:pt x="54" y="109"/>
                  </a:lnTo>
                  <a:lnTo>
                    <a:pt x="62" y="98"/>
                  </a:lnTo>
                  <a:lnTo>
                    <a:pt x="70" y="88"/>
                  </a:lnTo>
                  <a:lnTo>
                    <a:pt x="79" y="79"/>
                  </a:lnTo>
                  <a:lnTo>
                    <a:pt x="89" y="70"/>
                  </a:lnTo>
                  <a:lnTo>
                    <a:pt x="99" y="62"/>
                  </a:lnTo>
                  <a:lnTo>
                    <a:pt x="109" y="54"/>
                  </a:lnTo>
                  <a:lnTo>
                    <a:pt x="119" y="46"/>
                  </a:lnTo>
                  <a:lnTo>
                    <a:pt x="130" y="38"/>
                  </a:lnTo>
                  <a:lnTo>
                    <a:pt x="142" y="32"/>
                  </a:lnTo>
                  <a:lnTo>
                    <a:pt x="154" y="26"/>
                  </a:lnTo>
                  <a:lnTo>
                    <a:pt x="165" y="21"/>
                  </a:lnTo>
                  <a:lnTo>
                    <a:pt x="177" y="16"/>
                  </a:lnTo>
                  <a:lnTo>
                    <a:pt x="191" y="12"/>
                  </a:lnTo>
                  <a:lnTo>
                    <a:pt x="203" y="8"/>
                  </a:lnTo>
                  <a:lnTo>
                    <a:pt x="216" y="5"/>
                  </a:lnTo>
                  <a:lnTo>
                    <a:pt x="229" y="3"/>
                  </a:lnTo>
                  <a:lnTo>
                    <a:pt x="242" y="1"/>
                  </a:lnTo>
                  <a:lnTo>
                    <a:pt x="257"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27" name="Freeform 15"/>
            <p:cNvSpPr/>
            <p:nvPr/>
          </p:nvSpPr>
          <p:spPr bwMode="auto">
            <a:xfrm>
              <a:off x="-1920068" y="1838015"/>
              <a:ext cx="217487" cy="117475"/>
            </a:xfrm>
            <a:custGeom>
              <a:avLst/>
              <a:gdLst/>
              <a:ahLst/>
              <a:cxnLst>
                <a:cxn ang="0">
                  <a:pos x="2756" y="0"/>
                </a:cxn>
                <a:cxn ang="0">
                  <a:pos x="2796" y="5"/>
                </a:cxn>
                <a:cxn ang="0">
                  <a:pos x="2835" y="16"/>
                </a:cxn>
                <a:cxn ang="0">
                  <a:pos x="2871" y="32"/>
                </a:cxn>
                <a:cxn ang="0">
                  <a:pos x="2903" y="54"/>
                </a:cxn>
                <a:cxn ang="0">
                  <a:pos x="2933" y="79"/>
                </a:cxn>
                <a:cxn ang="0">
                  <a:pos x="2958" y="109"/>
                </a:cxn>
                <a:cxn ang="0">
                  <a:pos x="2980" y="141"/>
                </a:cxn>
                <a:cxn ang="0">
                  <a:pos x="2996" y="177"/>
                </a:cxn>
                <a:cxn ang="0">
                  <a:pos x="3007" y="216"/>
                </a:cxn>
                <a:cxn ang="0">
                  <a:pos x="3012" y="256"/>
                </a:cxn>
                <a:cxn ang="0">
                  <a:pos x="3012" y="1364"/>
                </a:cxn>
                <a:cxn ang="0">
                  <a:pos x="3007" y="1405"/>
                </a:cxn>
                <a:cxn ang="0">
                  <a:pos x="2996" y="1444"/>
                </a:cxn>
                <a:cxn ang="0">
                  <a:pos x="2980" y="1479"/>
                </a:cxn>
                <a:cxn ang="0">
                  <a:pos x="2958" y="1512"/>
                </a:cxn>
                <a:cxn ang="0">
                  <a:pos x="2933" y="1541"/>
                </a:cxn>
                <a:cxn ang="0">
                  <a:pos x="2903" y="1567"/>
                </a:cxn>
                <a:cxn ang="0">
                  <a:pos x="2871" y="1588"/>
                </a:cxn>
                <a:cxn ang="0">
                  <a:pos x="2835" y="1604"/>
                </a:cxn>
                <a:cxn ang="0">
                  <a:pos x="2796" y="1616"/>
                </a:cxn>
                <a:cxn ang="0">
                  <a:pos x="2756" y="1621"/>
                </a:cxn>
                <a:cxn ang="0">
                  <a:pos x="255" y="1621"/>
                </a:cxn>
                <a:cxn ang="0">
                  <a:pos x="216" y="1616"/>
                </a:cxn>
                <a:cxn ang="0">
                  <a:pos x="177" y="1604"/>
                </a:cxn>
                <a:cxn ang="0">
                  <a:pos x="141" y="1588"/>
                </a:cxn>
                <a:cxn ang="0">
                  <a:pos x="108" y="1567"/>
                </a:cxn>
                <a:cxn ang="0">
                  <a:pos x="79" y="1541"/>
                </a:cxn>
                <a:cxn ang="0">
                  <a:pos x="54" y="1512"/>
                </a:cxn>
                <a:cxn ang="0">
                  <a:pos x="32" y="1479"/>
                </a:cxn>
                <a:cxn ang="0">
                  <a:pos x="16" y="1444"/>
                </a:cxn>
                <a:cxn ang="0">
                  <a:pos x="5" y="1405"/>
                </a:cxn>
                <a:cxn ang="0">
                  <a:pos x="0" y="1364"/>
                </a:cxn>
                <a:cxn ang="0">
                  <a:pos x="0" y="256"/>
                </a:cxn>
                <a:cxn ang="0">
                  <a:pos x="5" y="216"/>
                </a:cxn>
                <a:cxn ang="0">
                  <a:pos x="16" y="177"/>
                </a:cxn>
                <a:cxn ang="0">
                  <a:pos x="32" y="141"/>
                </a:cxn>
                <a:cxn ang="0">
                  <a:pos x="54" y="109"/>
                </a:cxn>
                <a:cxn ang="0">
                  <a:pos x="79" y="79"/>
                </a:cxn>
                <a:cxn ang="0">
                  <a:pos x="108" y="54"/>
                </a:cxn>
                <a:cxn ang="0">
                  <a:pos x="141" y="32"/>
                </a:cxn>
                <a:cxn ang="0">
                  <a:pos x="177" y="16"/>
                </a:cxn>
                <a:cxn ang="0">
                  <a:pos x="216" y="5"/>
                </a:cxn>
                <a:cxn ang="0">
                  <a:pos x="255" y="0"/>
                </a:cxn>
              </a:cxnLst>
              <a:rect l="0" t="0" r="r" b="b"/>
              <a:pathLst>
                <a:path w="3012" h="1621">
                  <a:moveTo>
                    <a:pt x="270" y="0"/>
                  </a:moveTo>
                  <a:lnTo>
                    <a:pt x="2742" y="0"/>
                  </a:lnTo>
                  <a:lnTo>
                    <a:pt x="2756" y="0"/>
                  </a:lnTo>
                  <a:lnTo>
                    <a:pt x="2770" y="1"/>
                  </a:lnTo>
                  <a:lnTo>
                    <a:pt x="2783" y="3"/>
                  </a:lnTo>
                  <a:lnTo>
                    <a:pt x="2796" y="5"/>
                  </a:lnTo>
                  <a:lnTo>
                    <a:pt x="2810" y="8"/>
                  </a:lnTo>
                  <a:lnTo>
                    <a:pt x="2822" y="12"/>
                  </a:lnTo>
                  <a:lnTo>
                    <a:pt x="2835" y="16"/>
                  </a:lnTo>
                  <a:lnTo>
                    <a:pt x="2847" y="21"/>
                  </a:lnTo>
                  <a:lnTo>
                    <a:pt x="2859" y="26"/>
                  </a:lnTo>
                  <a:lnTo>
                    <a:pt x="2871" y="32"/>
                  </a:lnTo>
                  <a:lnTo>
                    <a:pt x="2882" y="38"/>
                  </a:lnTo>
                  <a:lnTo>
                    <a:pt x="2893" y="46"/>
                  </a:lnTo>
                  <a:lnTo>
                    <a:pt x="2903" y="54"/>
                  </a:lnTo>
                  <a:lnTo>
                    <a:pt x="2914" y="62"/>
                  </a:lnTo>
                  <a:lnTo>
                    <a:pt x="2924" y="70"/>
                  </a:lnTo>
                  <a:lnTo>
                    <a:pt x="2933" y="79"/>
                  </a:lnTo>
                  <a:lnTo>
                    <a:pt x="2942" y="88"/>
                  </a:lnTo>
                  <a:lnTo>
                    <a:pt x="2950" y="98"/>
                  </a:lnTo>
                  <a:lnTo>
                    <a:pt x="2958" y="109"/>
                  </a:lnTo>
                  <a:lnTo>
                    <a:pt x="2965" y="119"/>
                  </a:lnTo>
                  <a:lnTo>
                    <a:pt x="2973" y="130"/>
                  </a:lnTo>
                  <a:lnTo>
                    <a:pt x="2980" y="141"/>
                  </a:lnTo>
                  <a:lnTo>
                    <a:pt x="2986" y="152"/>
                  </a:lnTo>
                  <a:lnTo>
                    <a:pt x="2991" y="165"/>
                  </a:lnTo>
                  <a:lnTo>
                    <a:pt x="2996" y="177"/>
                  </a:lnTo>
                  <a:lnTo>
                    <a:pt x="3000" y="189"/>
                  </a:lnTo>
                  <a:lnTo>
                    <a:pt x="3004" y="202"/>
                  </a:lnTo>
                  <a:lnTo>
                    <a:pt x="3007" y="216"/>
                  </a:lnTo>
                  <a:lnTo>
                    <a:pt x="3009" y="229"/>
                  </a:lnTo>
                  <a:lnTo>
                    <a:pt x="3011" y="242"/>
                  </a:lnTo>
                  <a:lnTo>
                    <a:pt x="3012" y="256"/>
                  </a:lnTo>
                  <a:lnTo>
                    <a:pt x="3012" y="270"/>
                  </a:lnTo>
                  <a:lnTo>
                    <a:pt x="3012" y="1351"/>
                  </a:lnTo>
                  <a:lnTo>
                    <a:pt x="3012" y="1364"/>
                  </a:lnTo>
                  <a:lnTo>
                    <a:pt x="3011" y="1378"/>
                  </a:lnTo>
                  <a:lnTo>
                    <a:pt x="3009" y="1392"/>
                  </a:lnTo>
                  <a:lnTo>
                    <a:pt x="3007" y="1405"/>
                  </a:lnTo>
                  <a:lnTo>
                    <a:pt x="3004" y="1418"/>
                  </a:lnTo>
                  <a:lnTo>
                    <a:pt x="3000" y="1430"/>
                  </a:lnTo>
                  <a:lnTo>
                    <a:pt x="2996" y="1444"/>
                  </a:lnTo>
                  <a:lnTo>
                    <a:pt x="2991" y="1456"/>
                  </a:lnTo>
                  <a:lnTo>
                    <a:pt x="2986" y="1468"/>
                  </a:lnTo>
                  <a:lnTo>
                    <a:pt x="2980" y="1479"/>
                  </a:lnTo>
                  <a:lnTo>
                    <a:pt x="2973" y="1490"/>
                  </a:lnTo>
                  <a:lnTo>
                    <a:pt x="2965" y="1502"/>
                  </a:lnTo>
                  <a:lnTo>
                    <a:pt x="2958" y="1512"/>
                  </a:lnTo>
                  <a:lnTo>
                    <a:pt x="2950" y="1522"/>
                  </a:lnTo>
                  <a:lnTo>
                    <a:pt x="2942" y="1532"/>
                  </a:lnTo>
                  <a:lnTo>
                    <a:pt x="2933" y="1541"/>
                  </a:lnTo>
                  <a:lnTo>
                    <a:pt x="2924" y="1551"/>
                  </a:lnTo>
                  <a:lnTo>
                    <a:pt x="2914" y="1559"/>
                  </a:lnTo>
                  <a:lnTo>
                    <a:pt x="2903" y="1567"/>
                  </a:lnTo>
                  <a:lnTo>
                    <a:pt x="2893" y="1575"/>
                  </a:lnTo>
                  <a:lnTo>
                    <a:pt x="2882" y="1582"/>
                  </a:lnTo>
                  <a:lnTo>
                    <a:pt x="2871" y="1588"/>
                  </a:lnTo>
                  <a:lnTo>
                    <a:pt x="2859" y="1594"/>
                  </a:lnTo>
                  <a:lnTo>
                    <a:pt x="2847" y="1599"/>
                  </a:lnTo>
                  <a:lnTo>
                    <a:pt x="2835" y="1604"/>
                  </a:lnTo>
                  <a:lnTo>
                    <a:pt x="2822" y="1609"/>
                  </a:lnTo>
                  <a:lnTo>
                    <a:pt x="2810" y="1613"/>
                  </a:lnTo>
                  <a:lnTo>
                    <a:pt x="2796" y="1616"/>
                  </a:lnTo>
                  <a:lnTo>
                    <a:pt x="2783" y="1618"/>
                  </a:lnTo>
                  <a:lnTo>
                    <a:pt x="2770" y="1620"/>
                  </a:lnTo>
                  <a:lnTo>
                    <a:pt x="2756" y="1621"/>
                  </a:lnTo>
                  <a:lnTo>
                    <a:pt x="2742" y="1621"/>
                  </a:lnTo>
                  <a:lnTo>
                    <a:pt x="270" y="1621"/>
                  </a:lnTo>
                  <a:lnTo>
                    <a:pt x="255" y="1621"/>
                  </a:lnTo>
                  <a:lnTo>
                    <a:pt x="242" y="1620"/>
                  </a:lnTo>
                  <a:lnTo>
                    <a:pt x="229" y="1618"/>
                  </a:lnTo>
                  <a:lnTo>
                    <a:pt x="216" y="1616"/>
                  </a:lnTo>
                  <a:lnTo>
                    <a:pt x="202" y="1613"/>
                  </a:lnTo>
                  <a:lnTo>
                    <a:pt x="189" y="1609"/>
                  </a:lnTo>
                  <a:lnTo>
                    <a:pt x="177" y="1604"/>
                  </a:lnTo>
                  <a:lnTo>
                    <a:pt x="165" y="1599"/>
                  </a:lnTo>
                  <a:lnTo>
                    <a:pt x="152" y="1594"/>
                  </a:lnTo>
                  <a:lnTo>
                    <a:pt x="141" y="1588"/>
                  </a:lnTo>
                  <a:lnTo>
                    <a:pt x="130" y="1582"/>
                  </a:lnTo>
                  <a:lnTo>
                    <a:pt x="119" y="1575"/>
                  </a:lnTo>
                  <a:lnTo>
                    <a:pt x="108" y="1567"/>
                  </a:lnTo>
                  <a:lnTo>
                    <a:pt x="97" y="1559"/>
                  </a:lnTo>
                  <a:lnTo>
                    <a:pt x="88" y="1551"/>
                  </a:lnTo>
                  <a:lnTo>
                    <a:pt x="79" y="1541"/>
                  </a:lnTo>
                  <a:lnTo>
                    <a:pt x="70" y="1532"/>
                  </a:lnTo>
                  <a:lnTo>
                    <a:pt x="61" y="1522"/>
                  </a:lnTo>
                  <a:lnTo>
                    <a:pt x="54" y="1512"/>
                  </a:lnTo>
                  <a:lnTo>
                    <a:pt x="45" y="1502"/>
                  </a:lnTo>
                  <a:lnTo>
                    <a:pt x="38" y="1490"/>
                  </a:lnTo>
                  <a:lnTo>
                    <a:pt x="32" y="1479"/>
                  </a:lnTo>
                  <a:lnTo>
                    <a:pt x="26" y="1468"/>
                  </a:lnTo>
                  <a:lnTo>
                    <a:pt x="21" y="1456"/>
                  </a:lnTo>
                  <a:lnTo>
                    <a:pt x="16" y="1444"/>
                  </a:lnTo>
                  <a:lnTo>
                    <a:pt x="12" y="1430"/>
                  </a:lnTo>
                  <a:lnTo>
                    <a:pt x="8" y="1418"/>
                  </a:lnTo>
                  <a:lnTo>
                    <a:pt x="5" y="1405"/>
                  </a:lnTo>
                  <a:lnTo>
                    <a:pt x="3" y="1392"/>
                  </a:lnTo>
                  <a:lnTo>
                    <a:pt x="1" y="1378"/>
                  </a:lnTo>
                  <a:lnTo>
                    <a:pt x="0" y="1364"/>
                  </a:lnTo>
                  <a:lnTo>
                    <a:pt x="0" y="1351"/>
                  </a:lnTo>
                  <a:lnTo>
                    <a:pt x="0" y="270"/>
                  </a:lnTo>
                  <a:lnTo>
                    <a:pt x="0" y="256"/>
                  </a:lnTo>
                  <a:lnTo>
                    <a:pt x="1" y="242"/>
                  </a:lnTo>
                  <a:lnTo>
                    <a:pt x="3" y="229"/>
                  </a:lnTo>
                  <a:lnTo>
                    <a:pt x="5" y="216"/>
                  </a:lnTo>
                  <a:lnTo>
                    <a:pt x="8" y="202"/>
                  </a:lnTo>
                  <a:lnTo>
                    <a:pt x="12" y="189"/>
                  </a:lnTo>
                  <a:lnTo>
                    <a:pt x="16" y="177"/>
                  </a:lnTo>
                  <a:lnTo>
                    <a:pt x="21" y="165"/>
                  </a:lnTo>
                  <a:lnTo>
                    <a:pt x="26" y="152"/>
                  </a:lnTo>
                  <a:lnTo>
                    <a:pt x="32" y="141"/>
                  </a:lnTo>
                  <a:lnTo>
                    <a:pt x="38" y="130"/>
                  </a:lnTo>
                  <a:lnTo>
                    <a:pt x="45" y="119"/>
                  </a:lnTo>
                  <a:lnTo>
                    <a:pt x="54" y="109"/>
                  </a:lnTo>
                  <a:lnTo>
                    <a:pt x="61" y="98"/>
                  </a:lnTo>
                  <a:lnTo>
                    <a:pt x="70" y="88"/>
                  </a:lnTo>
                  <a:lnTo>
                    <a:pt x="79" y="79"/>
                  </a:lnTo>
                  <a:lnTo>
                    <a:pt x="88" y="70"/>
                  </a:lnTo>
                  <a:lnTo>
                    <a:pt x="97" y="62"/>
                  </a:lnTo>
                  <a:lnTo>
                    <a:pt x="108" y="54"/>
                  </a:lnTo>
                  <a:lnTo>
                    <a:pt x="119" y="46"/>
                  </a:lnTo>
                  <a:lnTo>
                    <a:pt x="130" y="38"/>
                  </a:lnTo>
                  <a:lnTo>
                    <a:pt x="141" y="32"/>
                  </a:lnTo>
                  <a:lnTo>
                    <a:pt x="152" y="26"/>
                  </a:lnTo>
                  <a:lnTo>
                    <a:pt x="165" y="21"/>
                  </a:lnTo>
                  <a:lnTo>
                    <a:pt x="177" y="16"/>
                  </a:lnTo>
                  <a:lnTo>
                    <a:pt x="189" y="12"/>
                  </a:lnTo>
                  <a:lnTo>
                    <a:pt x="202" y="8"/>
                  </a:lnTo>
                  <a:lnTo>
                    <a:pt x="216" y="5"/>
                  </a:lnTo>
                  <a:lnTo>
                    <a:pt x="229" y="3"/>
                  </a:lnTo>
                  <a:lnTo>
                    <a:pt x="242" y="1"/>
                  </a:lnTo>
                  <a:lnTo>
                    <a:pt x="255"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28" name="Freeform 16"/>
            <p:cNvSpPr/>
            <p:nvPr/>
          </p:nvSpPr>
          <p:spPr bwMode="auto">
            <a:xfrm>
              <a:off x="-1680355" y="1838015"/>
              <a:ext cx="217487" cy="117475"/>
            </a:xfrm>
            <a:custGeom>
              <a:avLst/>
              <a:gdLst/>
              <a:ahLst/>
              <a:cxnLst>
                <a:cxn ang="0">
                  <a:pos x="2757" y="0"/>
                </a:cxn>
                <a:cxn ang="0">
                  <a:pos x="2798" y="5"/>
                </a:cxn>
                <a:cxn ang="0">
                  <a:pos x="2836" y="16"/>
                </a:cxn>
                <a:cxn ang="0">
                  <a:pos x="2871" y="32"/>
                </a:cxn>
                <a:cxn ang="0">
                  <a:pos x="2905" y="54"/>
                </a:cxn>
                <a:cxn ang="0">
                  <a:pos x="2934" y="79"/>
                </a:cxn>
                <a:cxn ang="0">
                  <a:pos x="2960" y="109"/>
                </a:cxn>
                <a:cxn ang="0">
                  <a:pos x="2980" y="141"/>
                </a:cxn>
                <a:cxn ang="0">
                  <a:pos x="2997" y="177"/>
                </a:cxn>
                <a:cxn ang="0">
                  <a:pos x="3008" y="216"/>
                </a:cxn>
                <a:cxn ang="0">
                  <a:pos x="3013" y="256"/>
                </a:cxn>
                <a:cxn ang="0">
                  <a:pos x="3013" y="1364"/>
                </a:cxn>
                <a:cxn ang="0">
                  <a:pos x="3008" y="1405"/>
                </a:cxn>
                <a:cxn ang="0">
                  <a:pos x="2997" y="1444"/>
                </a:cxn>
                <a:cxn ang="0">
                  <a:pos x="2980" y="1479"/>
                </a:cxn>
                <a:cxn ang="0">
                  <a:pos x="2960" y="1512"/>
                </a:cxn>
                <a:cxn ang="0">
                  <a:pos x="2934" y="1541"/>
                </a:cxn>
                <a:cxn ang="0">
                  <a:pos x="2905" y="1567"/>
                </a:cxn>
                <a:cxn ang="0">
                  <a:pos x="2871" y="1588"/>
                </a:cxn>
                <a:cxn ang="0">
                  <a:pos x="2836" y="1604"/>
                </a:cxn>
                <a:cxn ang="0">
                  <a:pos x="2798" y="1616"/>
                </a:cxn>
                <a:cxn ang="0">
                  <a:pos x="2757" y="1621"/>
                </a:cxn>
                <a:cxn ang="0">
                  <a:pos x="257" y="1621"/>
                </a:cxn>
                <a:cxn ang="0">
                  <a:pos x="216" y="1616"/>
                </a:cxn>
                <a:cxn ang="0">
                  <a:pos x="178" y="1604"/>
                </a:cxn>
                <a:cxn ang="0">
                  <a:pos x="142" y="1588"/>
                </a:cxn>
                <a:cxn ang="0">
                  <a:pos x="109" y="1567"/>
                </a:cxn>
                <a:cxn ang="0">
                  <a:pos x="80" y="1541"/>
                </a:cxn>
                <a:cxn ang="0">
                  <a:pos x="54" y="1512"/>
                </a:cxn>
                <a:cxn ang="0">
                  <a:pos x="33" y="1479"/>
                </a:cxn>
                <a:cxn ang="0">
                  <a:pos x="16" y="1444"/>
                </a:cxn>
                <a:cxn ang="0">
                  <a:pos x="6" y="1405"/>
                </a:cxn>
                <a:cxn ang="0">
                  <a:pos x="1" y="1364"/>
                </a:cxn>
                <a:cxn ang="0">
                  <a:pos x="1" y="256"/>
                </a:cxn>
                <a:cxn ang="0">
                  <a:pos x="6" y="216"/>
                </a:cxn>
                <a:cxn ang="0">
                  <a:pos x="16" y="177"/>
                </a:cxn>
                <a:cxn ang="0">
                  <a:pos x="33" y="141"/>
                </a:cxn>
                <a:cxn ang="0">
                  <a:pos x="54" y="109"/>
                </a:cxn>
                <a:cxn ang="0">
                  <a:pos x="80" y="79"/>
                </a:cxn>
                <a:cxn ang="0">
                  <a:pos x="109" y="54"/>
                </a:cxn>
                <a:cxn ang="0">
                  <a:pos x="142" y="32"/>
                </a:cxn>
                <a:cxn ang="0">
                  <a:pos x="178" y="16"/>
                </a:cxn>
                <a:cxn ang="0">
                  <a:pos x="216" y="5"/>
                </a:cxn>
                <a:cxn ang="0">
                  <a:pos x="257" y="0"/>
                </a:cxn>
              </a:cxnLst>
              <a:rect l="0" t="0" r="r" b="b"/>
              <a:pathLst>
                <a:path w="3014" h="1621">
                  <a:moveTo>
                    <a:pt x="271" y="0"/>
                  </a:moveTo>
                  <a:lnTo>
                    <a:pt x="2743" y="0"/>
                  </a:lnTo>
                  <a:lnTo>
                    <a:pt x="2757" y="0"/>
                  </a:lnTo>
                  <a:lnTo>
                    <a:pt x="2770" y="1"/>
                  </a:lnTo>
                  <a:lnTo>
                    <a:pt x="2784" y="3"/>
                  </a:lnTo>
                  <a:lnTo>
                    <a:pt x="2798" y="5"/>
                  </a:lnTo>
                  <a:lnTo>
                    <a:pt x="2810" y="8"/>
                  </a:lnTo>
                  <a:lnTo>
                    <a:pt x="2823" y="12"/>
                  </a:lnTo>
                  <a:lnTo>
                    <a:pt x="2836" y="16"/>
                  </a:lnTo>
                  <a:lnTo>
                    <a:pt x="2848" y="21"/>
                  </a:lnTo>
                  <a:lnTo>
                    <a:pt x="2860" y="26"/>
                  </a:lnTo>
                  <a:lnTo>
                    <a:pt x="2871" y="32"/>
                  </a:lnTo>
                  <a:lnTo>
                    <a:pt x="2884" y="38"/>
                  </a:lnTo>
                  <a:lnTo>
                    <a:pt x="2894" y="46"/>
                  </a:lnTo>
                  <a:lnTo>
                    <a:pt x="2905" y="54"/>
                  </a:lnTo>
                  <a:lnTo>
                    <a:pt x="2915" y="62"/>
                  </a:lnTo>
                  <a:lnTo>
                    <a:pt x="2924" y="70"/>
                  </a:lnTo>
                  <a:lnTo>
                    <a:pt x="2934" y="79"/>
                  </a:lnTo>
                  <a:lnTo>
                    <a:pt x="2943" y="88"/>
                  </a:lnTo>
                  <a:lnTo>
                    <a:pt x="2952" y="98"/>
                  </a:lnTo>
                  <a:lnTo>
                    <a:pt x="2960" y="109"/>
                  </a:lnTo>
                  <a:lnTo>
                    <a:pt x="2967" y="119"/>
                  </a:lnTo>
                  <a:lnTo>
                    <a:pt x="2974" y="130"/>
                  </a:lnTo>
                  <a:lnTo>
                    <a:pt x="2980" y="141"/>
                  </a:lnTo>
                  <a:lnTo>
                    <a:pt x="2986" y="152"/>
                  </a:lnTo>
                  <a:lnTo>
                    <a:pt x="2993" y="165"/>
                  </a:lnTo>
                  <a:lnTo>
                    <a:pt x="2997" y="177"/>
                  </a:lnTo>
                  <a:lnTo>
                    <a:pt x="3002" y="189"/>
                  </a:lnTo>
                  <a:lnTo>
                    <a:pt x="3005" y="202"/>
                  </a:lnTo>
                  <a:lnTo>
                    <a:pt x="3008" y="216"/>
                  </a:lnTo>
                  <a:lnTo>
                    <a:pt x="3011" y="229"/>
                  </a:lnTo>
                  <a:lnTo>
                    <a:pt x="3012" y="242"/>
                  </a:lnTo>
                  <a:lnTo>
                    <a:pt x="3013" y="256"/>
                  </a:lnTo>
                  <a:lnTo>
                    <a:pt x="3014" y="270"/>
                  </a:lnTo>
                  <a:lnTo>
                    <a:pt x="3014" y="1351"/>
                  </a:lnTo>
                  <a:lnTo>
                    <a:pt x="3013" y="1364"/>
                  </a:lnTo>
                  <a:lnTo>
                    <a:pt x="3012" y="1378"/>
                  </a:lnTo>
                  <a:lnTo>
                    <a:pt x="3011" y="1392"/>
                  </a:lnTo>
                  <a:lnTo>
                    <a:pt x="3008" y="1405"/>
                  </a:lnTo>
                  <a:lnTo>
                    <a:pt x="3005" y="1418"/>
                  </a:lnTo>
                  <a:lnTo>
                    <a:pt x="3002" y="1430"/>
                  </a:lnTo>
                  <a:lnTo>
                    <a:pt x="2997" y="1444"/>
                  </a:lnTo>
                  <a:lnTo>
                    <a:pt x="2993" y="1456"/>
                  </a:lnTo>
                  <a:lnTo>
                    <a:pt x="2986" y="1468"/>
                  </a:lnTo>
                  <a:lnTo>
                    <a:pt x="2980" y="1479"/>
                  </a:lnTo>
                  <a:lnTo>
                    <a:pt x="2974" y="1490"/>
                  </a:lnTo>
                  <a:lnTo>
                    <a:pt x="2967" y="1502"/>
                  </a:lnTo>
                  <a:lnTo>
                    <a:pt x="2960" y="1512"/>
                  </a:lnTo>
                  <a:lnTo>
                    <a:pt x="2952" y="1522"/>
                  </a:lnTo>
                  <a:lnTo>
                    <a:pt x="2943" y="1532"/>
                  </a:lnTo>
                  <a:lnTo>
                    <a:pt x="2934" y="1541"/>
                  </a:lnTo>
                  <a:lnTo>
                    <a:pt x="2924" y="1551"/>
                  </a:lnTo>
                  <a:lnTo>
                    <a:pt x="2915" y="1559"/>
                  </a:lnTo>
                  <a:lnTo>
                    <a:pt x="2905" y="1567"/>
                  </a:lnTo>
                  <a:lnTo>
                    <a:pt x="2894" y="1575"/>
                  </a:lnTo>
                  <a:lnTo>
                    <a:pt x="2884" y="1582"/>
                  </a:lnTo>
                  <a:lnTo>
                    <a:pt x="2871" y="1588"/>
                  </a:lnTo>
                  <a:lnTo>
                    <a:pt x="2860" y="1594"/>
                  </a:lnTo>
                  <a:lnTo>
                    <a:pt x="2848" y="1599"/>
                  </a:lnTo>
                  <a:lnTo>
                    <a:pt x="2836" y="1604"/>
                  </a:lnTo>
                  <a:lnTo>
                    <a:pt x="2823" y="1609"/>
                  </a:lnTo>
                  <a:lnTo>
                    <a:pt x="2810" y="1613"/>
                  </a:lnTo>
                  <a:lnTo>
                    <a:pt x="2798" y="1616"/>
                  </a:lnTo>
                  <a:lnTo>
                    <a:pt x="2784" y="1618"/>
                  </a:lnTo>
                  <a:lnTo>
                    <a:pt x="2770" y="1620"/>
                  </a:lnTo>
                  <a:lnTo>
                    <a:pt x="2757" y="1621"/>
                  </a:lnTo>
                  <a:lnTo>
                    <a:pt x="2743" y="1621"/>
                  </a:lnTo>
                  <a:lnTo>
                    <a:pt x="271" y="1621"/>
                  </a:lnTo>
                  <a:lnTo>
                    <a:pt x="257" y="1621"/>
                  </a:lnTo>
                  <a:lnTo>
                    <a:pt x="244" y="1620"/>
                  </a:lnTo>
                  <a:lnTo>
                    <a:pt x="229" y="1618"/>
                  </a:lnTo>
                  <a:lnTo>
                    <a:pt x="216" y="1616"/>
                  </a:lnTo>
                  <a:lnTo>
                    <a:pt x="204" y="1613"/>
                  </a:lnTo>
                  <a:lnTo>
                    <a:pt x="191" y="1609"/>
                  </a:lnTo>
                  <a:lnTo>
                    <a:pt x="178" y="1604"/>
                  </a:lnTo>
                  <a:lnTo>
                    <a:pt x="166" y="1599"/>
                  </a:lnTo>
                  <a:lnTo>
                    <a:pt x="154" y="1594"/>
                  </a:lnTo>
                  <a:lnTo>
                    <a:pt x="142" y="1588"/>
                  </a:lnTo>
                  <a:lnTo>
                    <a:pt x="130" y="1582"/>
                  </a:lnTo>
                  <a:lnTo>
                    <a:pt x="120" y="1575"/>
                  </a:lnTo>
                  <a:lnTo>
                    <a:pt x="109" y="1567"/>
                  </a:lnTo>
                  <a:lnTo>
                    <a:pt x="99" y="1559"/>
                  </a:lnTo>
                  <a:lnTo>
                    <a:pt x="89" y="1551"/>
                  </a:lnTo>
                  <a:lnTo>
                    <a:pt x="80" y="1541"/>
                  </a:lnTo>
                  <a:lnTo>
                    <a:pt x="70" y="1532"/>
                  </a:lnTo>
                  <a:lnTo>
                    <a:pt x="62" y="1522"/>
                  </a:lnTo>
                  <a:lnTo>
                    <a:pt x="54" y="1512"/>
                  </a:lnTo>
                  <a:lnTo>
                    <a:pt x="47" y="1502"/>
                  </a:lnTo>
                  <a:lnTo>
                    <a:pt x="40" y="1490"/>
                  </a:lnTo>
                  <a:lnTo>
                    <a:pt x="33" y="1479"/>
                  </a:lnTo>
                  <a:lnTo>
                    <a:pt x="28" y="1468"/>
                  </a:lnTo>
                  <a:lnTo>
                    <a:pt x="21" y="1456"/>
                  </a:lnTo>
                  <a:lnTo>
                    <a:pt x="16" y="1444"/>
                  </a:lnTo>
                  <a:lnTo>
                    <a:pt x="12" y="1430"/>
                  </a:lnTo>
                  <a:lnTo>
                    <a:pt x="9" y="1418"/>
                  </a:lnTo>
                  <a:lnTo>
                    <a:pt x="6" y="1405"/>
                  </a:lnTo>
                  <a:lnTo>
                    <a:pt x="3" y="1392"/>
                  </a:lnTo>
                  <a:lnTo>
                    <a:pt x="2" y="1378"/>
                  </a:lnTo>
                  <a:lnTo>
                    <a:pt x="1" y="1364"/>
                  </a:lnTo>
                  <a:lnTo>
                    <a:pt x="0" y="1351"/>
                  </a:lnTo>
                  <a:lnTo>
                    <a:pt x="0" y="270"/>
                  </a:lnTo>
                  <a:lnTo>
                    <a:pt x="1" y="256"/>
                  </a:lnTo>
                  <a:lnTo>
                    <a:pt x="2" y="242"/>
                  </a:lnTo>
                  <a:lnTo>
                    <a:pt x="3" y="229"/>
                  </a:lnTo>
                  <a:lnTo>
                    <a:pt x="6" y="216"/>
                  </a:lnTo>
                  <a:lnTo>
                    <a:pt x="9" y="202"/>
                  </a:lnTo>
                  <a:lnTo>
                    <a:pt x="12" y="189"/>
                  </a:lnTo>
                  <a:lnTo>
                    <a:pt x="16" y="177"/>
                  </a:lnTo>
                  <a:lnTo>
                    <a:pt x="21" y="165"/>
                  </a:lnTo>
                  <a:lnTo>
                    <a:pt x="28" y="152"/>
                  </a:lnTo>
                  <a:lnTo>
                    <a:pt x="33" y="141"/>
                  </a:lnTo>
                  <a:lnTo>
                    <a:pt x="40" y="130"/>
                  </a:lnTo>
                  <a:lnTo>
                    <a:pt x="47" y="119"/>
                  </a:lnTo>
                  <a:lnTo>
                    <a:pt x="54" y="109"/>
                  </a:lnTo>
                  <a:lnTo>
                    <a:pt x="62" y="98"/>
                  </a:lnTo>
                  <a:lnTo>
                    <a:pt x="70" y="88"/>
                  </a:lnTo>
                  <a:lnTo>
                    <a:pt x="80" y="79"/>
                  </a:lnTo>
                  <a:lnTo>
                    <a:pt x="89" y="70"/>
                  </a:lnTo>
                  <a:lnTo>
                    <a:pt x="99" y="62"/>
                  </a:lnTo>
                  <a:lnTo>
                    <a:pt x="109" y="54"/>
                  </a:lnTo>
                  <a:lnTo>
                    <a:pt x="120" y="46"/>
                  </a:lnTo>
                  <a:lnTo>
                    <a:pt x="130" y="38"/>
                  </a:lnTo>
                  <a:lnTo>
                    <a:pt x="142" y="32"/>
                  </a:lnTo>
                  <a:lnTo>
                    <a:pt x="154" y="26"/>
                  </a:lnTo>
                  <a:lnTo>
                    <a:pt x="166" y="21"/>
                  </a:lnTo>
                  <a:lnTo>
                    <a:pt x="178" y="16"/>
                  </a:lnTo>
                  <a:lnTo>
                    <a:pt x="191" y="12"/>
                  </a:lnTo>
                  <a:lnTo>
                    <a:pt x="204" y="8"/>
                  </a:lnTo>
                  <a:lnTo>
                    <a:pt x="216" y="5"/>
                  </a:lnTo>
                  <a:lnTo>
                    <a:pt x="229" y="3"/>
                  </a:lnTo>
                  <a:lnTo>
                    <a:pt x="244" y="1"/>
                  </a:lnTo>
                  <a:lnTo>
                    <a:pt x="257" y="0"/>
                  </a:lnTo>
                  <a:lnTo>
                    <a:pt x="271"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29" name="Freeform 17"/>
            <p:cNvSpPr/>
            <p:nvPr/>
          </p:nvSpPr>
          <p:spPr bwMode="auto">
            <a:xfrm>
              <a:off x="-1440643" y="1838015"/>
              <a:ext cx="217487" cy="117475"/>
            </a:xfrm>
            <a:custGeom>
              <a:avLst/>
              <a:gdLst/>
              <a:ahLst/>
              <a:cxnLst>
                <a:cxn ang="0">
                  <a:pos x="2757" y="0"/>
                </a:cxn>
                <a:cxn ang="0">
                  <a:pos x="2796" y="5"/>
                </a:cxn>
                <a:cxn ang="0">
                  <a:pos x="2835" y="16"/>
                </a:cxn>
                <a:cxn ang="0">
                  <a:pos x="2871" y="32"/>
                </a:cxn>
                <a:cxn ang="0">
                  <a:pos x="2903" y="54"/>
                </a:cxn>
                <a:cxn ang="0">
                  <a:pos x="2933" y="79"/>
                </a:cxn>
                <a:cxn ang="0">
                  <a:pos x="2958" y="109"/>
                </a:cxn>
                <a:cxn ang="0">
                  <a:pos x="2980" y="141"/>
                </a:cxn>
                <a:cxn ang="0">
                  <a:pos x="2996" y="177"/>
                </a:cxn>
                <a:cxn ang="0">
                  <a:pos x="3007" y="216"/>
                </a:cxn>
                <a:cxn ang="0">
                  <a:pos x="3012" y="256"/>
                </a:cxn>
                <a:cxn ang="0">
                  <a:pos x="3012" y="1364"/>
                </a:cxn>
                <a:cxn ang="0">
                  <a:pos x="3007" y="1405"/>
                </a:cxn>
                <a:cxn ang="0">
                  <a:pos x="2996" y="1444"/>
                </a:cxn>
                <a:cxn ang="0">
                  <a:pos x="2980" y="1479"/>
                </a:cxn>
                <a:cxn ang="0">
                  <a:pos x="2958" y="1512"/>
                </a:cxn>
                <a:cxn ang="0">
                  <a:pos x="2933" y="1541"/>
                </a:cxn>
                <a:cxn ang="0">
                  <a:pos x="2903" y="1567"/>
                </a:cxn>
                <a:cxn ang="0">
                  <a:pos x="2871" y="1588"/>
                </a:cxn>
                <a:cxn ang="0">
                  <a:pos x="2835" y="1604"/>
                </a:cxn>
                <a:cxn ang="0">
                  <a:pos x="2796" y="1616"/>
                </a:cxn>
                <a:cxn ang="0">
                  <a:pos x="2757" y="1621"/>
                </a:cxn>
                <a:cxn ang="0">
                  <a:pos x="256" y="1621"/>
                </a:cxn>
                <a:cxn ang="0">
                  <a:pos x="216" y="1616"/>
                </a:cxn>
                <a:cxn ang="0">
                  <a:pos x="177" y="1604"/>
                </a:cxn>
                <a:cxn ang="0">
                  <a:pos x="141" y="1588"/>
                </a:cxn>
                <a:cxn ang="0">
                  <a:pos x="109" y="1567"/>
                </a:cxn>
                <a:cxn ang="0">
                  <a:pos x="79" y="1541"/>
                </a:cxn>
                <a:cxn ang="0">
                  <a:pos x="54" y="1512"/>
                </a:cxn>
                <a:cxn ang="0">
                  <a:pos x="32" y="1479"/>
                </a:cxn>
                <a:cxn ang="0">
                  <a:pos x="16" y="1444"/>
                </a:cxn>
                <a:cxn ang="0">
                  <a:pos x="5" y="1405"/>
                </a:cxn>
                <a:cxn ang="0">
                  <a:pos x="0" y="1364"/>
                </a:cxn>
                <a:cxn ang="0">
                  <a:pos x="0" y="256"/>
                </a:cxn>
                <a:cxn ang="0">
                  <a:pos x="5" y="216"/>
                </a:cxn>
                <a:cxn ang="0">
                  <a:pos x="16" y="177"/>
                </a:cxn>
                <a:cxn ang="0">
                  <a:pos x="32" y="141"/>
                </a:cxn>
                <a:cxn ang="0">
                  <a:pos x="54" y="109"/>
                </a:cxn>
                <a:cxn ang="0">
                  <a:pos x="79" y="79"/>
                </a:cxn>
                <a:cxn ang="0">
                  <a:pos x="109" y="54"/>
                </a:cxn>
                <a:cxn ang="0">
                  <a:pos x="141" y="32"/>
                </a:cxn>
                <a:cxn ang="0">
                  <a:pos x="177" y="16"/>
                </a:cxn>
                <a:cxn ang="0">
                  <a:pos x="216" y="5"/>
                </a:cxn>
                <a:cxn ang="0">
                  <a:pos x="256" y="0"/>
                </a:cxn>
              </a:cxnLst>
              <a:rect l="0" t="0" r="r" b="b"/>
              <a:pathLst>
                <a:path w="3012" h="1621">
                  <a:moveTo>
                    <a:pt x="270" y="0"/>
                  </a:moveTo>
                  <a:lnTo>
                    <a:pt x="2742" y="0"/>
                  </a:lnTo>
                  <a:lnTo>
                    <a:pt x="2757" y="0"/>
                  </a:lnTo>
                  <a:lnTo>
                    <a:pt x="2770" y="1"/>
                  </a:lnTo>
                  <a:lnTo>
                    <a:pt x="2783" y="3"/>
                  </a:lnTo>
                  <a:lnTo>
                    <a:pt x="2796" y="5"/>
                  </a:lnTo>
                  <a:lnTo>
                    <a:pt x="2810" y="8"/>
                  </a:lnTo>
                  <a:lnTo>
                    <a:pt x="2823" y="12"/>
                  </a:lnTo>
                  <a:lnTo>
                    <a:pt x="2835" y="16"/>
                  </a:lnTo>
                  <a:lnTo>
                    <a:pt x="2847" y="21"/>
                  </a:lnTo>
                  <a:lnTo>
                    <a:pt x="2860" y="26"/>
                  </a:lnTo>
                  <a:lnTo>
                    <a:pt x="2871" y="32"/>
                  </a:lnTo>
                  <a:lnTo>
                    <a:pt x="2882" y="38"/>
                  </a:lnTo>
                  <a:lnTo>
                    <a:pt x="2893" y="46"/>
                  </a:lnTo>
                  <a:lnTo>
                    <a:pt x="2903" y="54"/>
                  </a:lnTo>
                  <a:lnTo>
                    <a:pt x="2914" y="62"/>
                  </a:lnTo>
                  <a:lnTo>
                    <a:pt x="2924" y="70"/>
                  </a:lnTo>
                  <a:lnTo>
                    <a:pt x="2933" y="79"/>
                  </a:lnTo>
                  <a:lnTo>
                    <a:pt x="2942" y="88"/>
                  </a:lnTo>
                  <a:lnTo>
                    <a:pt x="2950" y="98"/>
                  </a:lnTo>
                  <a:lnTo>
                    <a:pt x="2958" y="109"/>
                  </a:lnTo>
                  <a:lnTo>
                    <a:pt x="2967" y="119"/>
                  </a:lnTo>
                  <a:lnTo>
                    <a:pt x="2974" y="130"/>
                  </a:lnTo>
                  <a:lnTo>
                    <a:pt x="2980" y="141"/>
                  </a:lnTo>
                  <a:lnTo>
                    <a:pt x="2986" y="152"/>
                  </a:lnTo>
                  <a:lnTo>
                    <a:pt x="2991" y="165"/>
                  </a:lnTo>
                  <a:lnTo>
                    <a:pt x="2996" y="177"/>
                  </a:lnTo>
                  <a:lnTo>
                    <a:pt x="3000" y="189"/>
                  </a:lnTo>
                  <a:lnTo>
                    <a:pt x="3004" y="202"/>
                  </a:lnTo>
                  <a:lnTo>
                    <a:pt x="3007" y="216"/>
                  </a:lnTo>
                  <a:lnTo>
                    <a:pt x="3009" y="229"/>
                  </a:lnTo>
                  <a:lnTo>
                    <a:pt x="3011" y="242"/>
                  </a:lnTo>
                  <a:lnTo>
                    <a:pt x="3012" y="256"/>
                  </a:lnTo>
                  <a:lnTo>
                    <a:pt x="3012" y="270"/>
                  </a:lnTo>
                  <a:lnTo>
                    <a:pt x="3012" y="1351"/>
                  </a:lnTo>
                  <a:lnTo>
                    <a:pt x="3012" y="1364"/>
                  </a:lnTo>
                  <a:lnTo>
                    <a:pt x="3011" y="1378"/>
                  </a:lnTo>
                  <a:lnTo>
                    <a:pt x="3009" y="1392"/>
                  </a:lnTo>
                  <a:lnTo>
                    <a:pt x="3007" y="1405"/>
                  </a:lnTo>
                  <a:lnTo>
                    <a:pt x="3004" y="1418"/>
                  </a:lnTo>
                  <a:lnTo>
                    <a:pt x="3000" y="1430"/>
                  </a:lnTo>
                  <a:lnTo>
                    <a:pt x="2996" y="1444"/>
                  </a:lnTo>
                  <a:lnTo>
                    <a:pt x="2991" y="1456"/>
                  </a:lnTo>
                  <a:lnTo>
                    <a:pt x="2986" y="1468"/>
                  </a:lnTo>
                  <a:lnTo>
                    <a:pt x="2980" y="1479"/>
                  </a:lnTo>
                  <a:lnTo>
                    <a:pt x="2974" y="1490"/>
                  </a:lnTo>
                  <a:lnTo>
                    <a:pt x="2967" y="1502"/>
                  </a:lnTo>
                  <a:lnTo>
                    <a:pt x="2958" y="1512"/>
                  </a:lnTo>
                  <a:lnTo>
                    <a:pt x="2950" y="1522"/>
                  </a:lnTo>
                  <a:lnTo>
                    <a:pt x="2942" y="1532"/>
                  </a:lnTo>
                  <a:lnTo>
                    <a:pt x="2933" y="1541"/>
                  </a:lnTo>
                  <a:lnTo>
                    <a:pt x="2924" y="1551"/>
                  </a:lnTo>
                  <a:lnTo>
                    <a:pt x="2914" y="1559"/>
                  </a:lnTo>
                  <a:lnTo>
                    <a:pt x="2903" y="1567"/>
                  </a:lnTo>
                  <a:lnTo>
                    <a:pt x="2893" y="1575"/>
                  </a:lnTo>
                  <a:lnTo>
                    <a:pt x="2882" y="1582"/>
                  </a:lnTo>
                  <a:lnTo>
                    <a:pt x="2871" y="1588"/>
                  </a:lnTo>
                  <a:lnTo>
                    <a:pt x="2860" y="1594"/>
                  </a:lnTo>
                  <a:lnTo>
                    <a:pt x="2847" y="1599"/>
                  </a:lnTo>
                  <a:lnTo>
                    <a:pt x="2835" y="1604"/>
                  </a:lnTo>
                  <a:lnTo>
                    <a:pt x="2823" y="1609"/>
                  </a:lnTo>
                  <a:lnTo>
                    <a:pt x="2810" y="1613"/>
                  </a:lnTo>
                  <a:lnTo>
                    <a:pt x="2796" y="1616"/>
                  </a:lnTo>
                  <a:lnTo>
                    <a:pt x="2783" y="1618"/>
                  </a:lnTo>
                  <a:lnTo>
                    <a:pt x="2770" y="1620"/>
                  </a:lnTo>
                  <a:lnTo>
                    <a:pt x="2757" y="1621"/>
                  </a:lnTo>
                  <a:lnTo>
                    <a:pt x="2742" y="1621"/>
                  </a:lnTo>
                  <a:lnTo>
                    <a:pt x="270" y="1621"/>
                  </a:lnTo>
                  <a:lnTo>
                    <a:pt x="256" y="1621"/>
                  </a:lnTo>
                  <a:lnTo>
                    <a:pt x="242" y="1620"/>
                  </a:lnTo>
                  <a:lnTo>
                    <a:pt x="229" y="1618"/>
                  </a:lnTo>
                  <a:lnTo>
                    <a:pt x="216" y="1616"/>
                  </a:lnTo>
                  <a:lnTo>
                    <a:pt x="202" y="1613"/>
                  </a:lnTo>
                  <a:lnTo>
                    <a:pt x="190" y="1609"/>
                  </a:lnTo>
                  <a:lnTo>
                    <a:pt x="177" y="1604"/>
                  </a:lnTo>
                  <a:lnTo>
                    <a:pt x="165" y="1599"/>
                  </a:lnTo>
                  <a:lnTo>
                    <a:pt x="153" y="1594"/>
                  </a:lnTo>
                  <a:lnTo>
                    <a:pt x="141" y="1588"/>
                  </a:lnTo>
                  <a:lnTo>
                    <a:pt x="130" y="1582"/>
                  </a:lnTo>
                  <a:lnTo>
                    <a:pt x="119" y="1575"/>
                  </a:lnTo>
                  <a:lnTo>
                    <a:pt x="109" y="1567"/>
                  </a:lnTo>
                  <a:lnTo>
                    <a:pt x="98" y="1559"/>
                  </a:lnTo>
                  <a:lnTo>
                    <a:pt x="88" y="1551"/>
                  </a:lnTo>
                  <a:lnTo>
                    <a:pt x="79" y="1541"/>
                  </a:lnTo>
                  <a:lnTo>
                    <a:pt x="70" y="1532"/>
                  </a:lnTo>
                  <a:lnTo>
                    <a:pt x="62" y="1522"/>
                  </a:lnTo>
                  <a:lnTo>
                    <a:pt x="54" y="1512"/>
                  </a:lnTo>
                  <a:lnTo>
                    <a:pt x="45" y="1502"/>
                  </a:lnTo>
                  <a:lnTo>
                    <a:pt x="39" y="1490"/>
                  </a:lnTo>
                  <a:lnTo>
                    <a:pt x="32" y="1479"/>
                  </a:lnTo>
                  <a:lnTo>
                    <a:pt x="26" y="1468"/>
                  </a:lnTo>
                  <a:lnTo>
                    <a:pt x="21" y="1456"/>
                  </a:lnTo>
                  <a:lnTo>
                    <a:pt x="16" y="1444"/>
                  </a:lnTo>
                  <a:lnTo>
                    <a:pt x="12" y="1430"/>
                  </a:lnTo>
                  <a:lnTo>
                    <a:pt x="8" y="1418"/>
                  </a:lnTo>
                  <a:lnTo>
                    <a:pt x="5" y="1405"/>
                  </a:lnTo>
                  <a:lnTo>
                    <a:pt x="3" y="1392"/>
                  </a:lnTo>
                  <a:lnTo>
                    <a:pt x="1" y="1378"/>
                  </a:lnTo>
                  <a:lnTo>
                    <a:pt x="0" y="1364"/>
                  </a:lnTo>
                  <a:lnTo>
                    <a:pt x="0" y="1351"/>
                  </a:lnTo>
                  <a:lnTo>
                    <a:pt x="0" y="270"/>
                  </a:lnTo>
                  <a:lnTo>
                    <a:pt x="0" y="256"/>
                  </a:lnTo>
                  <a:lnTo>
                    <a:pt x="1" y="242"/>
                  </a:lnTo>
                  <a:lnTo>
                    <a:pt x="3" y="229"/>
                  </a:lnTo>
                  <a:lnTo>
                    <a:pt x="5" y="216"/>
                  </a:lnTo>
                  <a:lnTo>
                    <a:pt x="8" y="202"/>
                  </a:lnTo>
                  <a:lnTo>
                    <a:pt x="12" y="189"/>
                  </a:lnTo>
                  <a:lnTo>
                    <a:pt x="16" y="177"/>
                  </a:lnTo>
                  <a:lnTo>
                    <a:pt x="21" y="165"/>
                  </a:lnTo>
                  <a:lnTo>
                    <a:pt x="26" y="152"/>
                  </a:lnTo>
                  <a:lnTo>
                    <a:pt x="32" y="141"/>
                  </a:lnTo>
                  <a:lnTo>
                    <a:pt x="39" y="130"/>
                  </a:lnTo>
                  <a:lnTo>
                    <a:pt x="45" y="119"/>
                  </a:lnTo>
                  <a:lnTo>
                    <a:pt x="54" y="109"/>
                  </a:lnTo>
                  <a:lnTo>
                    <a:pt x="62" y="98"/>
                  </a:lnTo>
                  <a:lnTo>
                    <a:pt x="70" y="88"/>
                  </a:lnTo>
                  <a:lnTo>
                    <a:pt x="79" y="79"/>
                  </a:lnTo>
                  <a:lnTo>
                    <a:pt x="88" y="70"/>
                  </a:lnTo>
                  <a:lnTo>
                    <a:pt x="98" y="62"/>
                  </a:lnTo>
                  <a:lnTo>
                    <a:pt x="109" y="54"/>
                  </a:lnTo>
                  <a:lnTo>
                    <a:pt x="119" y="46"/>
                  </a:lnTo>
                  <a:lnTo>
                    <a:pt x="130" y="38"/>
                  </a:lnTo>
                  <a:lnTo>
                    <a:pt x="141" y="32"/>
                  </a:lnTo>
                  <a:lnTo>
                    <a:pt x="153" y="26"/>
                  </a:lnTo>
                  <a:lnTo>
                    <a:pt x="165" y="21"/>
                  </a:lnTo>
                  <a:lnTo>
                    <a:pt x="177" y="16"/>
                  </a:lnTo>
                  <a:lnTo>
                    <a:pt x="190" y="12"/>
                  </a:lnTo>
                  <a:lnTo>
                    <a:pt x="202" y="8"/>
                  </a:lnTo>
                  <a:lnTo>
                    <a:pt x="216" y="5"/>
                  </a:lnTo>
                  <a:lnTo>
                    <a:pt x="229" y="3"/>
                  </a:lnTo>
                  <a:lnTo>
                    <a:pt x="242" y="1"/>
                  </a:lnTo>
                  <a:lnTo>
                    <a:pt x="256"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30" name="Freeform 18"/>
            <p:cNvSpPr/>
            <p:nvPr/>
          </p:nvSpPr>
          <p:spPr bwMode="auto">
            <a:xfrm>
              <a:off x="-1200930" y="1838015"/>
              <a:ext cx="217487" cy="117475"/>
            </a:xfrm>
            <a:custGeom>
              <a:avLst/>
              <a:gdLst/>
              <a:ahLst/>
              <a:cxnLst>
                <a:cxn ang="0">
                  <a:pos x="2756" y="0"/>
                </a:cxn>
                <a:cxn ang="0">
                  <a:pos x="2797" y="5"/>
                </a:cxn>
                <a:cxn ang="0">
                  <a:pos x="2836" y="16"/>
                </a:cxn>
                <a:cxn ang="0">
                  <a:pos x="2871" y="32"/>
                </a:cxn>
                <a:cxn ang="0">
                  <a:pos x="2904" y="54"/>
                </a:cxn>
                <a:cxn ang="0">
                  <a:pos x="2934" y="79"/>
                </a:cxn>
                <a:cxn ang="0">
                  <a:pos x="2959" y="109"/>
                </a:cxn>
                <a:cxn ang="0">
                  <a:pos x="2980" y="141"/>
                </a:cxn>
                <a:cxn ang="0">
                  <a:pos x="2997" y="177"/>
                </a:cxn>
                <a:cxn ang="0">
                  <a:pos x="3008" y="216"/>
                </a:cxn>
                <a:cxn ang="0">
                  <a:pos x="3013" y="256"/>
                </a:cxn>
                <a:cxn ang="0">
                  <a:pos x="3013" y="1364"/>
                </a:cxn>
                <a:cxn ang="0">
                  <a:pos x="3008" y="1405"/>
                </a:cxn>
                <a:cxn ang="0">
                  <a:pos x="2997" y="1444"/>
                </a:cxn>
                <a:cxn ang="0">
                  <a:pos x="2980" y="1479"/>
                </a:cxn>
                <a:cxn ang="0">
                  <a:pos x="2959" y="1512"/>
                </a:cxn>
                <a:cxn ang="0">
                  <a:pos x="2934" y="1541"/>
                </a:cxn>
                <a:cxn ang="0">
                  <a:pos x="2904" y="1567"/>
                </a:cxn>
                <a:cxn ang="0">
                  <a:pos x="2871" y="1588"/>
                </a:cxn>
                <a:cxn ang="0">
                  <a:pos x="2836" y="1604"/>
                </a:cxn>
                <a:cxn ang="0">
                  <a:pos x="2797" y="1616"/>
                </a:cxn>
                <a:cxn ang="0">
                  <a:pos x="2756" y="1621"/>
                </a:cxn>
                <a:cxn ang="0">
                  <a:pos x="256" y="1621"/>
                </a:cxn>
                <a:cxn ang="0">
                  <a:pos x="216" y="1616"/>
                </a:cxn>
                <a:cxn ang="0">
                  <a:pos x="177" y="1604"/>
                </a:cxn>
                <a:cxn ang="0">
                  <a:pos x="142" y="1588"/>
                </a:cxn>
                <a:cxn ang="0">
                  <a:pos x="108" y="1567"/>
                </a:cxn>
                <a:cxn ang="0">
                  <a:pos x="80" y="1541"/>
                </a:cxn>
                <a:cxn ang="0">
                  <a:pos x="54" y="1512"/>
                </a:cxn>
                <a:cxn ang="0">
                  <a:pos x="33" y="1479"/>
                </a:cxn>
                <a:cxn ang="0">
                  <a:pos x="16" y="1444"/>
                </a:cxn>
                <a:cxn ang="0">
                  <a:pos x="5" y="1405"/>
                </a:cxn>
                <a:cxn ang="0">
                  <a:pos x="0" y="1364"/>
                </a:cxn>
                <a:cxn ang="0">
                  <a:pos x="0" y="256"/>
                </a:cxn>
                <a:cxn ang="0">
                  <a:pos x="5" y="216"/>
                </a:cxn>
                <a:cxn ang="0">
                  <a:pos x="16" y="177"/>
                </a:cxn>
                <a:cxn ang="0">
                  <a:pos x="33" y="141"/>
                </a:cxn>
                <a:cxn ang="0">
                  <a:pos x="54" y="109"/>
                </a:cxn>
                <a:cxn ang="0">
                  <a:pos x="80" y="79"/>
                </a:cxn>
                <a:cxn ang="0">
                  <a:pos x="108" y="54"/>
                </a:cxn>
                <a:cxn ang="0">
                  <a:pos x="142" y="32"/>
                </a:cxn>
                <a:cxn ang="0">
                  <a:pos x="177" y="16"/>
                </a:cxn>
                <a:cxn ang="0">
                  <a:pos x="216" y="5"/>
                </a:cxn>
                <a:cxn ang="0">
                  <a:pos x="256" y="0"/>
                </a:cxn>
              </a:cxnLst>
              <a:rect l="0" t="0" r="r" b="b"/>
              <a:pathLst>
                <a:path w="3013" h="1621">
                  <a:moveTo>
                    <a:pt x="270" y="0"/>
                  </a:moveTo>
                  <a:lnTo>
                    <a:pt x="2743" y="0"/>
                  </a:lnTo>
                  <a:lnTo>
                    <a:pt x="2756" y="0"/>
                  </a:lnTo>
                  <a:lnTo>
                    <a:pt x="2771" y="1"/>
                  </a:lnTo>
                  <a:lnTo>
                    <a:pt x="2784" y="3"/>
                  </a:lnTo>
                  <a:lnTo>
                    <a:pt x="2797" y="5"/>
                  </a:lnTo>
                  <a:lnTo>
                    <a:pt x="2810" y="8"/>
                  </a:lnTo>
                  <a:lnTo>
                    <a:pt x="2822" y="12"/>
                  </a:lnTo>
                  <a:lnTo>
                    <a:pt x="2836" y="16"/>
                  </a:lnTo>
                  <a:lnTo>
                    <a:pt x="2848" y="21"/>
                  </a:lnTo>
                  <a:lnTo>
                    <a:pt x="2859" y="26"/>
                  </a:lnTo>
                  <a:lnTo>
                    <a:pt x="2871" y="32"/>
                  </a:lnTo>
                  <a:lnTo>
                    <a:pt x="2883" y="38"/>
                  </a:lnTo>
                  <a:lnTo>
                    <a:pt x="2894" y="46"/>
                  </a:lnTo>
                  <a:lnTo>
                    <a:pt x="2904" y="54"/>
                  </a:lnTo>
                  <a:lnTo>
                    <a:pt x="2914" y="62"/>
                  </a:lnTo>
                  <a:lnTo>
                    <a:pt x="2924" y="70"/>
                  </a:lnTo>
                  <a:lnTo>
                    <a:pt x="2934" y="79"/>
                  </a:lnTo>
                  <a:lnTo>
                    <a:pt x="2943" y="88"/>
                  </a:lnTo>
                  <a:lnTo>
                    <a:pt x="2951" y="98"/>
                  </a:lnTo>
                  <a:lnTo>
                    <a:pt x="2959" y="109"/>
                  </a:lnTo>
                  <a:lnTo>
                    <a:pt x="2966" y="119"/>
                  </a:lnTo>
                  <a:lnTo>
                    <a:pt x="2973" y="130"/>
                  </a:lnTo>
                  <a:lnTo>
                    <a:pt x="2980" y="141"/>
                  </a:lnTo>
                  <a:lnTo>
                    <a:pt x="2987" y="152"/>
                  </a:lnTo>
                  <a:lnTo>
                    <a:pt x="2992" y="165"/>
                  </a:lnTo>
                  <a:lnTo>
                    <a:pt x="2997" y="177"/>
                  </a:lnTo>
                  <a:lnTo>
                    <a:pt x="3001" y="189"/>
                  </a:lnTo>
                  <a:lnTo>
                    <a:pt x="3005" y="202"/>
                  </a:lnTo>
                  <a:lnTo>
                    <a:pt x="3008" y="216"/>
                  </a:lnTo>
                  <a:lnTo>
                    <a:pt x="3010" y="229"/>
                  </a:lnTo>
                  <a:lnTo>
                    <a:pt x="3012" y="242"/>
                  </a:lnTo>
                  <a:lnTo>
                    <a:pt x="3013" y="256"/>
                  </a:lnTo>
                  <a:lnTo>
                    <a:pt x="3013" y="270"/>
                  </a:lnTo>
                  <a:lnTo>
                    <a:pt x="3013" y="1351"/>
                  </a:lnTo>
                  <a:lnTo>
                    <a:pt x="3013" y="1364"/>
                  </a:lnTo>
                  <a:lnTo>
                    <a:pt x="3012" y="1378"/>
                  </a:lnTo>
                  <a:lnTo>
                    <a:pt x="3010" y="1392"/>
                  </a:lnTo>
                  <a:lnTo>
                    <a:pt x="3008" y="1405"/>
                  </a:lnTo>
                  <a:lnTo>
                    <a:pt x="3005" y="1418"/>
                  </a:lnTo>
                  <a:lnTo>
                    <a:pt x="3001" y="1430"/>
                  </a:lnTo>
                  <a:lnTo>
                    <a:pt x="2997" y="1444"/>
                  </a:lnTo>
                  <a:lnTo>
                    <a:pt x="2992" y="1456"/>
                  </a:lnTo>
                  <a:lnTo>
                    <a:pt x="2987" y="1468"/>
                  </a:lnTo>
                  <a:lnTo>
                    <a:pt x="2980" y="1479"/>
                  </a:lnTo>
                  <a:lnTo>
                    <a:pt x="2973" y="1490"/>
                  </a:lnTo>
                  <a:lnTo>
                    <a:pt x="2966" y="1502"/>
                  </a:lnTo>
                  <a:lnTo>
                    <a:pt x="2959" y="1512"/>
                  </a:lnTo>
                  <a:lnTo>
                    <a:pt x="2951" y="1522"/>
                  </a:lnTo>
                  <a:lnTo>
                    <a:pt x="2943" y="1532"/>
                  </a:lnTo>
                  <a:lnTo>
                    <a:pt x="2934" y="1541"/>
                  </a:lnTo>
                  <a:lnTo>
                    <a:pt x="2924" y="1551"/>
                  </a:lnTo>
                  <a:lnTo>
                    <a:pt x="2914" y="1559"/>
                  </a:lnTo>
                  <a:lnTo>
                    <a:pt x="2904" y="1567"/>
                  </a:lnTo>
                  <a:lnTo>
                    <a:pt x="2894" y="1575"/>
                  </a:lnTo>
                  <a:lnTo>
                    <a:pt x="2883" y="1582"/>
                  </a:lnTo>
                  <a:lnTo>
                    <a:pt x="2871" y="1588"/>
                  </a:lnTo>
                  <a:lnTo>
                    <a:pt x="2859" y="1594"/>
                  </a:lnTo>
                  <a:lnTo>
                    <a:pt x="2848" y="1599"/>
                  </a:lnTo>
                  <a:lnTo>
                    <a:pt x="2836" y="1604"/>
                  </a:lnTo>
                  <a:lnTo>
                    <a:pt x="2822" y="1609"/>
                  </a:lnTo>
                  <a:lnTo>
                    <a:pt x="2810" y="1613"/>
                  </a:lnTo>
                  <a:lnTo>
                    <a:pt x="2797" y="1616"/>
                  </a:lnTo>
                  <a:lnTo>
                    <a:pt x="2784" y="1618"/>
                  </a:lnTo>
                  <a:lnTo>
                    <a:pt x="2771" y="1620"/>
                  </a:lnTo>
                  <a:lnTo>
                    <a:pt x="2756" y="1621"/>
                  </a:lnTo>
                  <a:lnTo>
                    <a:pt x="2743" y="1621"/>
                  </a:lnTo>
                  <a:lnTo>
                    <a:pt x="270" y="1621"/>
                  </a:lnTo>
                  <a:lnTo>
                    <a:pt x="256" y="1621"/>
                  </a:lnTo>
                  <a:lnTo>
                    <a:pt x="243" y="1620"/>
                  </a:lnTo>
                  <a:lnTo>
                    <a:pt x="229" y="1618"/>
                  </a:lnTo>
                  <a:lnTo>
                    <a:pt x="216" y="1616"/>
                  </a:lnTo>
                  <a:lnTo>
                    <a:pt x="203" y="1613"/>
                  </a:lnTo>
                  <a:lnTo>
                    <a:pt x="190" y="1609"/>
                  </a:lnTo>
                  <a:lnTo>
                    <a:pt x="177" y="1604"/>
                  </a:lnTo>
                  <a:lnTo>
                    <a:pt x="165" y="1599"/>
                  </a:lnTo>
                  <a:lnTo>
                    <a:pt x="153" y="1594"/>
                  </a:lnTo>
                  <a:lnTo>
                    <a:pt x="142" y="1588"/>
                  </a:lnTo>
                  <a:lnTo>
                    <a:pt x="131" y="1582"/>
                  </a:lnTo>
                  <a:lnTo>
                    <a:pt x="119" y="1575"/>
                  </a:lnTo>
                  <a:lnTo>
                    <a:pt x="108" y="1567"/>
                  </a:lnTo>
                  <a:lnTo>
                    <a:pt x="98" y="1559"/>
                  </a:lnTo>
                  <a:lnTo>
                    <a:pt x="89" y="1551"/>
                  </a:lnTo>
                  <a:lnTo>
                    <a:pt x="80" y="1541"/>
                  </a:lnTo>
                  <a:lnTo>
                    <a:pt x="70" y="1532"/>
                  </a:lnTo>
                  <a:lnTo>
                    <a:pt x="61" y="1522"/>
                  </a:lnTo>
                  <a:lnTo>
                    <a:pt x="54" y="1512"/>
                  </a:lnTo>
                  <a:lnTo>
                    <a:pt x="46" y="1502"/>
                  </a:lnTo>
                  <a:lnTo>
                    <a:pt x="39" y="1490"/>
                  </a:lnTo>
                  <a:lnTo>
                    <a:pt x="33" y="1479"/>
                  </a:lnTo>
                  <a:lnTo>
                    <a:pt x="27" y="1468"/>
                  </a:lnTo>
                  <a:lnTo>
                    <a:pt x="22" y="1456"/>
                  </a:lnTo>
                  <a:lnTo>
                    <a:pt x="16" y="1444"/>
                  </a:lnTo>
                  <a:lnTo>
                    <a:pt x="12" y="1430"/>
                  </a:lnTo>
                  <a:lnTo>
                    <a:pt x="8" y="1418"/>
                  </a:lnTo>
                  <a:lnTo>
                    <a:pt x="5" y="1405"/>
                  </a:lnTo>
                  <a:lnTo>
                    <a:pt x="3" y="1392"/>
                  </a:lnTo>
                  <a:lnTo>
                    <a:pt x="1" y="1378"/>
                  </a:lnTo>
                  <a:lnTo>
                    <a:pt x="0" y="1364"/>
                  </a:lnTo>
                  <a:lnTo>
                    <a:pt x="0" y="1351"/>
                  </a:lnTo>
                  <a:lnTo>
                    <a:pt x="0" y="270"/>
                  </a:lnTo>
                  <a:lnTo>
                    <a:pt x="0" y="256"/>
                  </a:lnTo>
                  <a:lnTo>
                    <a:pt x="1" y="242"/>
                  </a:lnTo>
                  <a:lnTo>
                    <a:pt x="3" y="229"/>
                  </a:lnTo>
                  <a:lnTo>
                    <a:pt x="5" y="216"/>
                  </a:lnTo>
                  <a:lnTo>
                    <a:pt x="8" y="202"/>
                  </a:lnTo>
                  <a:lnTo>
                    <a:pt x="12" y="189"/>
                  </a:lnTo>
                  <a:lnTo>
                    <a:pt x="16" y="177"/>
                  </a:lnTo>
                  <a:lnTo>
                    <a:pt x="22" y="165"/>
                  </a:lnTo>
                  <a:lnTo>
                    <a:pt x="27" y="152"/>
                  </a:lnTo>
                  <a:lnTo>
                    <a:pt x="33" y="141"/>
                  </a:lnTo>
                  <a:lnTo>
                    <a:pt x="39" y="130"/>
                  </a:lnTo>
                  <a:lnTo>
                    <a:pt x="46" y="119"/>
                  </a:lnTo>
                  <a:lnTo>
                    <a:pt x="54" y="109"/>
                  </a:lnTo>
                  <a:lnTo>
                    <a:pt x="61" y="98"/>
                  </a:lnTo>
                  <a:lnTo>
                    <a:pt x="70" y="88"/>
                  </a:lnTo>
                  <a:lnTo>
                    <a:pt x="80" y="79"/>
                  </a:lnTo>
                  <a:lnTo>
                    <a:pt x="89" y="70"/>
                  </a:lnTo>
                  <a:lnTo>
                    <a:pt x="98" y="62"/>
                  </a:lnTo>
                  <a:lnTo>
                    <a:pt x="108" y="54"/>
                  </a:lnTo>
                  <a:lnTo>
                    <a:pt x="119" y="46"/>
                  </a:lnTo>
                  <a:lnTo>
                    <a:pt x="131" y="38"/>
                  </a:lnTo>
                  <a:lnTo>
                    <a:pt x="142" y="32"/>
                  </a:lnTo>
                  <a:lnTo>
                    <a:pt x="153" y="26"/>
                  </a:lnTo>
                  <a:lnTo>
                    <a:pt x="165" y="21"/>
                  </a:lnTo>
                  <a:lnTo>
                    <a:pt x="177" y="16"/>
                  </a:lnTo>
                  <a:lnTo>
                    <a:pt x="190" y="12"/>
                  </a:lnTo>
                  <a:lnTo>
                    <a:pt x="203" y="8"/>
                  </a:lnTo>
                  <a:lnTo>
                    <a:pt x="216" y="5"/>
                  </a:lnTo>
                  <a:lnTo>
                    <a:pt x="229" y="3"/>
                  </a:lnTo>
                  <a:lnTo>
                    <a:pt x="243" y="1"/>
                  </a:lnTo>
                  <a:lnTo>
                    <a:pt x="256"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31" name="Freeform 19"/>
            <p:cNvSpPr/>
            <p:nvPr/>
          </p:nvSpPr>
          <p:spPr bwMode="auto">
            <a:xfrm>
              <a:off x="-2040717" y="1693553"/>
              <a:ext cx="217487" cy="115888"/>
            </a:xfrm>
            <a:custGeom>
              <a:avLst/>
              <a:gdLst/>
              <a:ahLst/>
              <a:cxnLst>
                <a:cxn ang="0">
                  <a:pos x="2757" y="0"/>
                </a:cxn>
                <a:cxn ang="0">
                  <a:pos x="2798" y="6"/>
                </a:cxn>
                <a:cxn ang="0">
                  <a:pos x="2835" y="17"/>
                </a:cxn>
                <a:cxn ang="0">
                  <a:pos x="2871" y="33"/>
                </a:cxn>
                <a:cxn ang="0">
                  <a:pos x="2905" y="54"/>
                </a:cxn>
                <a:cxn ang="0">
                  <a:pos x="2934" y="80"/>
                </a:cxn>
                <a:cxn ang="0">
                  <a:pos x="2960" y="109"/>
                </a:cxn>
                <a:cxn ang="0">
                  <a:pos x="2980" y="142"/>
                </a:cxn>
                <a:cxn ang="0">
                  <a:pos x="2996" y="178"/>
                </a:cxn>
                <a:cxn ang="0">
                  <a:pos x="3007" y="216"/>
                </a:cxn>
                <a:cxn ang="0">
                  <a:pos x="3013" y="257"/>
                </a:cxn>
                <a:cxn ang="0">
                  <a:pos x="3013" y="1365"/>
                </a:cxn>
                <a:cxn ang="0">
                  <a:pos x="3007" y="1406"/>
                </a:cxn>
                <a:cxn ang="0">
                  <a:pos x="2996" y="1444"/>
                </a:cxn>
                <a:cxn ang="0">
                  <a:pos x="2980" y="1480"/>
                </a:cxn>
                <a:cxn ang="0">
                  <a:pos x="2960" y="1513"/>
                </a:cxn>
                <a:cxn ang="0">
                  <a:pos x="2934" y="1542"/>
                </a:cxn>
                <a:cxn ang="0">
                  <a:pos x="2905" y="1568"/>
                </a:cxn>
                <a:cxn ang="0">
                  <a:pos x="2871" y="1589"/>
                </a:cxn>
                <a:cxn ang="0">
                  <a:pos x="2835" y="1605"/>
                </a:cxn>
                <a:cxn ang="0">
                  <a:pos x="2798" y="1616"/>
                </a:cxn>
                <a:cxn ang="0">
                  <a:pos x="2757" y="1622"/>
                </a:cxn>
                <a:cxn ang="0">
                  <a:pos x="257" y="1622"/>
                </a:cxn>
                <a:cxn ang="0">
                  <a:pos x="216" y="1616"/>
                </a:cxn>
                <a:cxn ang="0">
                  <a:pos x="178" y="1605"/>
                </a:cxn>
                <a:cxn ang="0">
                  <a:pos x="141" y="1589"/>
                </a:cxn>
                <a:cxn ang="0">
                  <a:pos x="109" y="1568"/>
                </a:cxn>
                <a:cxn ang="0">
                  <a:pos x="79" y="1542"/>
                </a:cxn>
                <a:cxn ang="0">
                  <a:pos x="54" y="1513"/>
                </a:cxn>
                <a:cxn ang="0">
                  <a:pos x="32" y="1480"/>
                </a:cxn>
                <a:cxn ang="0">
                  <a:pos x="16" y="1444"/>
                </a:cxn>
                <a:cxn ang="0">
                  <a:pos x="6" y="1406"/>
                </a:cxn>
                <a:cxn ang="0">
                  <a:pos x="1" y="1365"/>
                </a:cxn>
                <a:cxn ang="0">
                  <a:pos x="1" y="257"/>
                </a:cxn>
                <a:cxn ang="0">
                  <a:pos x="6" y="216"/>
                </a:cxn>
                <a:cxn ang="0">
                  <a:pos x="16" y="178"/>
                </a:cxn>
                <a:cxn ang="0">
                  <a:pos x="32" y="142"/>
                </a:cxn>
                <a:cxn ang="0">
                  <a:pos x="54" y="109"/>
                </a:cxn>
                <a:cxn ang="0">
                  <a:pos x="79" y="80"/>
                </a:cxn>
                <a:cxn ang="0">
                  <a:pos x="109" y="54"/>
                </a:cxn>
                <a:cxn ang="0">
                  <a:pos x="141" y="33"/>
                </a:cxn>
                <a:cxn ang="0">
                  <a:pos x="178" y="17"/>
                </a:cxn>
                <a:cxn ang="0">
                  <a:pos x="216" y="6"/>
                </a:cxn>
                <a:cxn ang="0">
                  <a:pos x="257" y="0"/>
                </a:cxn>
              </a:cxnLst>
              <a:rect l="0" t="0" r="r" b="b"/>
              <a:pathLst>
                <a:path w="3014" h="1622">
                  <a:moveTo>
                    <a:pt x="271" y="0"/>
                  </a:moveTo>
                  <a:lnTo>
                    <a:pt x="2743" y="0"/>
                  </a:lnTo>
                  <a:lnTo>
                    <a:pt x="2757" y="0"/>
                  </a:lnTo>
                  <a:lnTo>
                    <a:pt x="2770" y="1"/>
                  </a:lnTo>
                  <a:lnTo>
                    <a:pt x="2783" y="4"/>
                  </a:lnTo>
                  <a:lnTo>
                    <a:pt x="2798" y="6"/>
                  </a:lnTo>
                  <a:lnTo>
                    <a:pt x="2810" y="9"/>
                  </a:lnTo>
                  <a:lnTo>
                    <a:pt x="2823" y="13"/>
                  </a:lnTo>
                  <a:lnTo>
                    <a:pt x="2835" y="17"/>
                  </a:lnTo>
                  <a:lnTo>
                    <a:pt x="2848" y="22"/>
                  </a:lnTo>
                  <a:lnTo>
                    <a:pt x="2860" y="27"/>
                  </a:lnTo>
                  <a:lnTo>
                    <a:pt x="2871" y="33"/>
                  </a:lnTo>
                  <a:lnTo>
                    <a:pt x="2883" y="39"/>
                  </a:lnTo>
                  <a:lnTo>
                    <a:pt x="2893" y="46"/>
                  </a:lnTo>
                  <a:lnTo>
                    <a:pt x="2905" y="54"/>
                  </a:lnTo>
                  <a:lnTo>
                    <a:pt x="2915" y="63"/>
                  </a:lnTo>
                  <a:lnTo>
                    <a:pt x="2924" y="71"/>
                  </a:lnTo>
                  <a:lnTo>
                    <a:pt x="2934" y="80"/>
                  </a:lnTo>
                  <a:lnTo>
                    <a:pt x="2942" y="89"/>
                  </a:lnTo>
                  <a:lnTo>
                    <a:pt x="2951" y="99"/>
                  </a:lnTo>
                  <a:lnTo>
                    <a:pt x="2960" y="109"/>
                  </a:lnTo>
                  <a:lnTo>
                    <a:pt x="2967" y="120"/>
                  </a:lnTo>
                  <a:lnTo>
                    <a:pt x="2974" y="131"/>
                  </a:lnTo>
                  <a:lnTo>
                    <a:pt x="2980" y="142"/>
                  </a:lnTo>
                  <a:lnTo>
                    <a:pt x="2986" y="153"/>
                  </a:lnTo>
                  <a:lnTo>
                    <a:pt x="2992" y="165"/>
                  </a:lnTo>
                  <a:lnTo>
                    <a:pt x="2996" y="178"/>
                  </a:lnTo>
                  <a:lnTo>
                    <a:pt x="3001" y="191"/>
                  </a:lnTo>
                  <a:lnTo>
                    <a:pt x="3004" y="203"/>
                  </a:lnTo>
                  <a:lnTo>
                    <a:pt x="3007" y="216"/>
                  </a:lnTo>
                  <a:lnTo>
                    <a:pt x="3011" y="230"/>
                  </a:lnTo>
                  <a:lnTo>
                    <a:pt x="3012" y="243"/>
                  </a:lnTo>
                  <a:lnTo>
                    <a:pt x="3013" y="257"/>
                  </a:lnTo>
                  <a:lnTo>
                    <a:pt x="3014" y="270"/>
                  </a:lnTo>
                  <a:lnTo>
                    <a:pt x="3014" y="1352"/>
                  </a:lnTo>
                  <a:lnTo>
                    <a:pt x="3013" y="1365"/>
                  </a:lnTo>
                  <a:lnTo>
                    <a:pt x="3012" y="1379"/>
                  </a:lnTo>
                  <a:lnTo>
                    <a:pt x="3011" y="1392"/>
                  </a:lnTo>
                  <a:lnTo>
                    <a:pt x="3007" y="1406"/>
                  </a:lnTo>
                  <a:lnTo>
                    <a:pt x="3004" y="1419"/>
                  </a:lnTo>
                  <a:lnTo>
                    <a:pt x="3001" y="1432"/>
                  </a:lnTo>
                  <a:lnTo>
                    <a:pt x="2996" y="1444"/>
                  </a:lnTo>
                  <a:lnTo>
                    <a:pt x="2992" y="1457"/>
                  </a:lnTo>
                  <a:lnTo>
                    <a:pt x="2986" y="1469"/>
                  </a:lnTo>
                  <a:lnTo>
                    <a:pt x="2980" y="1480"/>
                  </a:lnTo>
                  <a:lnTo>
                    <a:pt x="2974" y="1491"/>
                  </a:lnTo>
                  <a:lnTo>
                    <a:pt x="2967" y="1502"/>
                  </a:lnTo>
                  <a:lnTo>
                    <a:pt x="2960" y="1513"/>
                  </a:lnTo>
                  <a:lnTo>
                    <a:pt x="2951" y="1523"/>
                  </a:lnTo>
                  <a:lnTo>
                    <a:pt x="2942" y="1533"/>
                  </a:lnTo>
                  <a:lnTo>
                    <a:pt x="2934" y="1542"/>
                  </a:lnTo>
                  <a:lnTo>
                    <a:pt x="2924" y="1551"/>
                  </a:lnTo>
                  <a:lnTo>
                    <a:pt x="2915" y="1559"/>
                  </a:lnTo>
                  <a:lnTo>
                    <a:pt x="2905" y="1568"/>
                  </a:lnTo>
                  <a:lnTo>
                    <a:pt x="2893" y="1576"/>
                  </a:lnTo>
                  <a:lnTo>
                    <a:pt x="2883" y="1583"/>
                  </a:lnTo>
                  <a:lnTo>
                    <a:pt x="2871" y="1589"/>
                  </a:lnTo>
                  <a:lnTo>
                    <a:pt x="2860" y="1595"/>
                  </a:lnTo>
                  <a:lnTo>
                    <a:pt x="2848" y="1600"/>
                  </a:lnTo>
                  <a:lnTo>
                    <a:pt x="2835" y="1605"/>
                  </a:lnTo>
                  <a:lnTo>
                    <a:pt x="2823" y="1609"/>
                  </a:lnTo>
                  <a:lnTo>
                    <a:pt x="2810" y="1613"/>
                  </a:lnTo>
                  <a:lnTo>
                    <a:pt x="2798" y="1616"/>
                  </a:lnTo>
                  <a:lnTo>
                    <a:pt x="2783" y="1618"/>
                  </a:lnTo>
                  <a:lnTo>
                    <a:pt x="2770" y="1621"/>
                  </a:lnTo>
                  <a:lnTo>
                    <a:pt x="2757" y="1622"/>
                  </a:lnTo>
                  <a:lnTo>
                    <a:pt x="2743" y="1622"/>
                  </a:lnTo>
                  <a:lnTo>
                    <a:pt x="271" y="1622"/>
                  </a:lnTo>
                  <a:lnTo>
                    <a:pt x="257" y="1622"/>
                  </a:lnTo>
                  <a:lnTo>
                    <a:pt x="243" y="1621"/>
                  </a:lnTo>
                  <a:lnTo>
                    <a:pt x="229" y="1618"/>
                  </a:lnTo>
                  <a:lnTo>
                    <a:pt x="216" y="1616"/>
                  </a:lnTo>
                  <a:lnTo>
                    <a:pt x="204" y="1613"/>
                  </a:lnTo>
                  <a:lnTo>
                    <a:pt x="190" y="1609"/>
                  </a:lnTo>
                  <a:lnTo>
                    <a:pt x="178" y="1605"/>
                  </a:lnTo>
                  <a:lnTo>
                    <a:pt x="166" y="1600"/>
                  </a:lnTo>
                  <a:lnTo>
                    <a:pt x="154" y="1595"/>
                  </a:lnTo>
                  <a:lnTo>
                    <a:pt x="141" y="1589"/>
                  </a:lnTo>
                  <a:lnTo>
                    <a:pt x="130" y="1583"/>
                  </a:lnTo>
                  <a:lnTo>
                    <a:pt x="120" y="1576"/>
                  </a:lnTo>
                  <a:lnTo>
                    <a:pt x="109" y="1568"/>
                  </a:lnTo>
                  <a:lnTo>
                    <a:pt x="99" y="1559"/>
                  </a:lnTo>
                  <a:lnTo>
                    <a:pt x="88" y="1551"/>
                  </a:lnTo>
                  <a:lnTo>
                    <a:pt x="79" y="1542"/>
                  </a:lnTo>
                  <a:lnTo>
                    <a:pt x="70" y="1533"/>
                  </a:lnTo>
                  <a:lnTo>
                    <a:pt x="62" y="1523"/>
                  </a:lnTo>
                  <a:lnTo>
                    <a:pt x="54" y="1513"/>
                  </a:lnTo>
                  <a:lnTo>
                    <a:pt x="47" y="1502"/>
                  </a:lnTo>
                  <a:lnTo>
                    <a:pt x="40" y="1491"/>
                  </a:lnTo>
                  <a:lnTo>
                    <a:pt x="32" y="1480"/>
                  </a:lnTo>
                  <a:lnTo>
                    <a:pt x="27" y="1469"/>
                  </a:lnTo>
                  <a:lnTo>
                    <a:pt x="21" y="1457"/>
                  </a:lnTo>
                  <a:lnTo>
                    <a:pt x="16" y="1444"/>
                  </a:lnTo>
                  <a:lnTo>
                    <a:pt x="12" y="1432"/>
                  </a:lnTo>
                  <a:lnTo>
                    <a:pt x="9" y="1419"/>
                  </a:lnTo>
                  <a:lnTo>
                    <a:pt x="6" y="1406"/>
                  </a:lnTo>
                  <a:lnTo>
                    <a:pt x="3" y="1392"/>
                  </a:lnTo>
                  <a:lnTo>
                    <a:pt x="2" y="1379"/>
                  </a:lnTo>
                  <a:lnTo>
                    <a:pt x="1" y="1365"/>
                  </a:lnTo>
                  <a:lnTo>
                    <a:pt x="0" y="1352"/>
                  </a:lnTo>
                  <a:lnTo>
                    <a:pt x="0" y="270"/>
                  </a:lnTo>
                  <a:lnTo>
                    <a:pt x="1" y="257"/>
                  </a:lnTo>
                  <a:lnTo>
                    <a:pt x="2" y="243"/>
                  </a:lnTo>
                  <a:lnTo>
                    <a:pt x="3" y="230"/>
                  </a:lnTo>
                  <a:lnTo>
                    <a:pt x="6" y="216"/>
                  </a:lnTo>
                  <a:lnTo>
                    <a:pt x="9" y="203"/>
                  </a:lnTo>
                  <a:lnTo>
                    <a:pt x="12" y="191"/>
                  </a:lnTo>
                  <a:lnTo>
                    <a:pt x="16" y="178"/>
                  </a:lnTo>
                  <a:lnTo>
                    <a:pt x="21" y="165"/>
                  </a:lnTo>
                  <a:lnTo>
                    <a:pt x="27" y="153"/>
                  </a:lnTo>
                  <a:lnTo>
                    <a:pt x="32" y="142"/>
                  </a:lnTo>
                  <a:lnTo>
                    <a:pt x="40" y="131"/>
                  </a:lnTo>
                  <a:lnTo>
                    <a:pt x="47" y="120"/>
                  </a:lnTo>
                  <a:lnTo>
                    <a:pt x="54" y="109"/>
                  </a:lnTo>
                  <a:lnTo>
                    <a:pt x="62" y="99"/>
                  </a:lnTo>
                  <a:lnTo>
                    <a:pt x="70" y="89"/>
                  </a:lnTo>
                  <a:lnTo>
                    <a:pt x="79" y="80"/>
                  </a:lnTo>
                  <a:lnTo>
                    <a:pt x="88" y="71"/>
                  </a:lnTo>
                  <a:lnTo>
                    <a:pt x="99" y="63"/>
                  </a:lnTo>
                  <a:lnTo>
                    <a:pt x="109" y="54"/>
                  </a:lnTo>
                  <a:lnTo>
                    <a:pt x="120" y="46"/>
                  </a:lnTo>
                  <a:lnTo>
                    <a:pt x="130" y="39"/>
                  </a:lnTo>
                  <a:lnTo>
                    <a:pt x="141" y="33"/>
                  </a:lnTo>
                  <a:lnTo>
                    <a:pt x="154" y="27"/>
                  </a:lnTo>
                  <a:lnTo>
                    <a:pt x="166" y="22"/>
                  </a:lnTo>
                  <a:lnTo>
                    <a:pt x="178" y="17"/>
                  </a:lnTo>
                  <a:lnTo>
                    <a:pt x="190" y="13"/>
                  </a:lnTo>
                  <a:lnTo>
                    <a:pt x="204" y="9"/>
                  </a:lnTo>
                  <a:lnTo>
                    <a:pt x="216" y="6"/>
                  </a:lnTo>
                  <a:lnTo>
                    <a:pt x="229" y="4"/>
                  </a:lnTo>
                  <a:lnTo>
                    <a:pt x="243" y="1"/>
                  </a:lnTo>
                  <a:lnTo>
                    <a:pt x="257" y="0"/>
                  </a:lnTo>
                  <a:lnTo>
                    <a:pt x="271"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32" name="Freeform 20"/>
            <p:cNvSpPr/>
            <p:nvPr/>
          </p:nvSpPr>
          <p:spPr bwMode="auto">
            <a:xfrm>
              <a:off x="-1799418" y="1693553"/>
              <a:ext cx="215900" cy="115888"/>
            </a:xfrm>
            <a:custGeom>
              <a:avLst/>
              <a:gdLst/>
              <a:ahLst/>
              <a:cxnLst>
                <a:cxn ang="0">
                  <a:pos x="2757" y="0"/>
                </a:cxn>
                <a:cxn ang="0">
                  <a:pos x="2797" y="6"/>
                </a:cxn>
                <a:cxn ang="0">
                  <a:pos x="2836" y="17"/>
                </a:cxn>
                <a:cxn ang="0">
                  <a:pos x="2872" y="33"/>
                </a:cxn>
                <a:cxn ang="0">
                  <a:pos x="2904" y="54"/>
                </a:cxn>
                <a:cxn ang="0">
                  <a:pos x="2934" y="80"/>
                </a:cxn>
                <a:cxn ang="0">
                  <a:pos x="2959" y="109"/>
                </a:cxn>
                <a:cxn ang="0">
                  <a:pos x="2981" y="142"/>
                </a:cxn>
                <a:cxn ang="0">
                  <a:pos x="2997" y="178"/>
                </a:cxn>
                <a:cxn ang="0">
                  <a:pos x="3008" y="216"/>
                </a:cxn>
                <a:cxn ang="0">
                  <a:pos x="3013" y="257"/>
                </a:cxn>
                <a:cxn ang="0">
                  <a:pos x="3013" y="1365"/>
                </a:cxn>
                <a:cxn ang="0">
                  <a:pos x="3008" y="1406"/>
                </a:cxn>
                <a:cxn ang="0">
                  <a:pos x="2997" y="1444"/>
                </a:cxn>
                <a:cxn ang="0">
                  <a:pos x="2981" y="1480"/>
                </a:cxn>
                <a:cxn ang="0">
                  <a:pos x="2959" y="1513"/>
                </a:cxn>
                <a:cxn ang="0">
                  <a:pos x="2934" y="1542"/>
                </a:cxn>
                <a:cxn ang="0">
                  <a:pos x="2904" y="1568"/>
                </a:cxn>
                <a:cxn ang="0">
                  <a:pos x="2872" y="1589"/>
                </a:cxn>
                <a:cxn ang="0">
                  <a:pos x="2836" y="1605"/>
                </a:cxn>
                <a:cxn ang="0">
                  <a:pos x="2797" y="1616"/>
                </a:cxn>
                <a:cxn ang="0">
                  <a:pos x="2757" y="1622"/>
                </a:cxn>
                <a:cxn ang="0">
                  <a:pos x="257" y="1622"/>
                </a:cxn>
                <a:cxn ang="0">
                  <a:pos x="216" y="1616"/>
                </a:cxn>
                <a:cxn ang="0">
                  <a:pos x="178" y="1605"/>
                </a:cxn>
                <a:cxn ang="0">
                  <a:pos x="142" y="1589"/>
                </a:cxn>
                <a:cxn ang="0">
                  <a:pos x="109" y="1568"/>
                </a:cxn>
                <a:cxn ang="0">
                  <a:pos x="80" y="1542"/>
                </a:cxn>
                <a:cxn ang="0">
                  <a:pos x="54" y="1513"/>
                </a:cxn>
                <a:cxn ang="0">
                  <a:pos x="33" y="1480"/>
                </a:cxn>
                <a:cxn ang="0">
                  <a:pos x="17" y="1444"/>
                </a:cxn>
                <a:cxn ang="0">
                  <a:pos x="5" y="1406"/>
                </a:cxn>
                <a:cxn ang="0">
                  <a:pos x="0" y="1365"/>
                </a:cxn>
                <a:cxn ang="0">
                  <a:pos x="0" y="257"/>
                </a:cxn>
                <a:cxn ang="0">
                  <a:pos x="5" y="216"/>
                </a:cxn>
                <a:cxn ang="0">
                  <a:pos x="17" y="178"/>
                </a:cxn>
                <a:cxn ang="0">
                  <a:pos x="33" y="142"/>
                </a:cxn>
                <a:cxn ang="0">
                  <a:pos x="54" y="109"/>
                </a:cxn>
                <a:cxn ang="0">
                  <a:pos x="80" y="80"/>
                </a:cxn>
                <a:cxn ang="0">
                  <a:pos x="109" y="54"/>
                </a:cxn>
                <a:cxn ang="0">
                  <a:pos x="142" y="33"/>
                </a:cxn>
                <a:cxn ang="0">
                  <a:pos x="178" y="17"/>
                </a:cxn>
                <a:cxn ang="0">
                  <a:pos x="216" y="6"/>
                </a:cxn>
                <a:cxn ang="0">
                  <a:pos x="257" y="0"/>
                </a:cxn>
              </a:cxnLst>
              <a:rect l="0" t="0" r="r" b="b"/>
              <a:pathLst>
                <a:path w="3013" h="1622">
                  <a:moveTo>
                    <a:pt x="270" y="0"/>
                  </a:moveTo>
                  <a:lnTo>
                    <a:pt x="2743" y="0"/>
                  </a:lnTo>
                  <a:lnTo>
                    <a:pt x="2757" y="0"/>
                  </a:lnTo>
                  <a:lnTo>
                    <a:pt x="2771" y="1"/>
                  </a:lnTo>
                  <a:lnTo>
                    <a:pt x="2784" y="4"/>
                  </a:lnTo>
                  <a:lnTo>
                    <a:pt x="2797" y="6"/>
                  </a:lnTo>
                  <a:lnTo>
                    <a:pt x="2810" y="9"/>
                  </a:lnTo>
                  <a:lnTo>
                    <a:pt x="2824" y="13"/>
                  </a:lnTo>
                  <a:lnTo>
                    <a:pt x="2836" y="17"/>
                  </a:lnTo>
                  <a:lnTo>
                    <a:pt x="2848" y="22"/>
                  </a:lnTo>
                  <a:lnTo>
                    <a:pt x="2860" y="27"/>
                  </a:lnTo>
                  <a:lnTo>
                    <a:pt x="2872" y="33"/>
                  </a:lnTo>
                  <a:lnTo>
                    <a:pt x="2883" y="39"/>
                  </a:lnTo>
                  <a:lnTo>
                    <a:pt x="2894" y="46"/>
                  </a:lnTo>
                  <a:lnTo>
                    <a:pt x="2904" y="54"/>
                  </a:lnTo>
                  <a:lnTo>
                    <a:pt x="2914" y="63"/>
                  </a:lnTo>
                  <a:lnTo>
                    <a:pt x="2924" y="71"/>
                  </a:lnTo>
                  <a:lnTo>
                    <a:pt x="2934" y="80"/>
                  </a:lnTo>
                  <a:lnTo>
                    <a:pt x="2943" y="89"/>
                  </a:lnTo>
                  <a:lnTo>
                    <a:pt x="2951" y="99"/>
                  </a:lnTo>
                  <a:lnTo>
                    <a:pt x="2959" y="109"/>
                  </a:lnTo>
                  <a:lnTo>
                    <a:pt x="2967" y="120"/>
                  </a:lnTo>
                  <a:lnTo>
                    <a:pt x="2974" y="131"/>
                  </a:lnTo>
                  <a:lnTo>
                    <a:pt x="2981" y="142"/>
                  </a:lnTo>
                  <a:lnTo>
                    <a:pt x="2987" y="153"/>
                  </a:lnTo>
                  <a:lnTo>
                    <a:pt x="2992" y="165"/>
                  </a:lnTo>
                  <a:lnTo>
                    <a:pt x="2997" y="178"/>
                  </a:lnTo>
                  <a:lnTo>
                    <a:pt x="3001" y="191"/>
                  </a:lnTo>
                  <a:lnTo>
                    <a:pt x="3005" y="203"/>
                  </a:lnTo>
                  <a:lnTo>
                    <a:pt x="3008" y="216"/>
                  </a:lnTo>
                  <a:lnTo>
                    <a:pt x="3010" y="230"/>
                  </a:lnTo>
                  <a:lnTo>
                    <a:pt x="3012" y="243"/>
                  </a:lnTo>
                  <a:lnTo>
                    <a:pt x="3013" y="257"/>
                  </a:lnTo>
                  <a:lnTo>
                    <a:pt x="3013" y="270"/>
                  </a:lnTo>
                  <a:lnTo>
                    <a:pt x="3013" y="1352"/>
                  </a:lnTo>
                  <a:lnTo>
                    <a:pt x="3013" y="1365"/>
                  </a:lnTo>
                  <a:lnTo>
                    <a:pt x="3012" y="1379"/>
                  </a:lnTo>
                  <a:lnTo>
                    <a:pt x="3010" y="1392"/>
                  </a:lnTo>
                  <a:lnTo>
                    <a:pt x="3008" y="1406"/>
                  </a:lnTo>
                  <a:lnTo>
                    <a:pt x="3005" y="1419"/>
                  </a:lnTo>
                  <a:lnTo>
                    <a:pt x="3001" y="1432"/>
                  </a:lnTo>
                  <a:lnTo>
                    <a:pt x="2997" y="1444"/>
                  </a:lnTo>
                  <a:lnTo>
                    <a:pt x="2992" y="1457"/>
                  </a:lnTo>
                  <a:lnTo>
                    <a:pt x="2987" y="1469"/>
                  </a:lnTo>
                  <a:lnTo>
                    <a:pt x="2981" y="1480"/>
                  </a:lnTo>
                  <a:lnTo>
                    <a:pt x="2974" y="1491"/>
                  </a:lnTo>
                  <a:lnTo>
                    <a:pt x="2967" y="1502"/>
                  </a:lnTo>
                  <a:lnTo>
                    <a:pt x="2959" y="1513"/>
                  </a:lnTo>
                  <a:lnTo>
                    <a:pt x="2951" y="1523"/>
                  </a:lnTo>
                  <a:lnTo>
                    <a:pt x="2943" y="1533"/>
                  </a:lnTo>
                  <a:lnTo>
                    <a:pt x="2934" y="1542"/>
                  </a:lnTo>
                  <a:lnTo>
                    <a:pt x="2924" y="1551"/>
                  </a:lnTo>
                  <a:lnTo>
                    <a:pt x="2914" y="1559"/>
                  </a:lnTo>
                  <a:lnTo>
                    <a:pt x="2904" y="1568"/>
                  </a:lnTo>
                  <a:lnTo>
                    <a:pt x="2894" y="1576"/>
                  </a:lnTo>
                  <a:lnTo>
                    <a:pt x="2883" y="1583"/>
                  </a:lnTo>
                  <a:lnTo>
                    <a:pt x="2872" y="1589"/>
                  </a:lnTo>
                  <a:lnTo>
                    <a:pt x="2860" y="1595"/>
                  </a:lnTo>
                  <a:lnTo>
                    <a:pt x="2848" y="1600"/>
                  </a:lnTo>
                  <a:lnTo>
                    <a:pt x="2836" y="1605"/>
                  </a:lnTo>
                  <a:lnTo>
                    <a:pt x="2824" y="1609"/>
                  </a:lnTo>
                  <a:lnTo>
                    <a:pt x="2810" y="1613"/>
                  </a:lnTo>
                  <a:lnTo>
                    <a:pt x="2797" y="1616"/>
                  </a:lnTo>
                  <a:lnTo>
                    <a:pt x="2784" y="1618"/>
                  </a:lnTo>
                  <a:lnTo>
                    <a:pt x="2771" y="1621"/>
                  </a:lnTo>
                  <a:lnTo>
                    <a:pt x="2757" y="1622"/>
                  </a:lnTo>
                  <a:lnTo>
                    <a:pt x="2743" y="1622"/>
                  </a:lnTo>
                  <a:lnTo>
                    <a:pt x="270" y="1622"/>
                  </a:lnTo>
                  <a:lnTo>
                    <a:pt x="257" y="1622"/>
                  </a:lnTo>
                  <a:lnTo>
                    <a:pt x="243" y="1621"/>
                  </a:lnTo>
                  <a:lnTo>
                    <a:pt x="230" y="1618"/>
                  </a:lnTo>
                  <a:lnTo>
                    <a:pt x="216" y="1616"/>
                  </a:lnTo>
                  <a:lnTo>
                    <a:pt x="203" y="1613"/>
                  </a:lnTo>
                  <a:lnTo>
                    <a:pt x="191" y="1609"/>
                  </a:lnTo>
                  <a:lnTo>
                    <a:pt x="178" y="1605"/>
                  </a:lnTo>
                  <a:lnTo>
                    <a:pt x="165" y="1600"/>
                  </a:lnTo>
                  <a:lnTo>
                    <a:pt x="154" y="1595"/>
                  </a:lnTo>
                  <a:lnTo>
                    <a:pt x="142" y="1589"/>
                  </a:lnTo>
                  <a:lnTo>
                    <a:pt x="131" y="1583"/>
                  </a:lnTo>
                  <a:lnTo>
                    <a:pt x="120" y="1576"/>
                  </a:lnTo>
                  <a:lnTo>
                    <a:pt x="109" y="1568"/>
                  </a:lnTo>
                  <a:lnTo>
                    <a:pt x="99" y="1559"/>
                  </a:lnTo>
                  <a:lnTo>
                    <a:pt x="89" y="1551"/>
                  </a:lnTo>
                  <a:lnTo>
                    <a:pt x="80" y="1542"/>
                  </a:lnTo>
                  <a:lnTo>
                    <a:pt x="71" y="1533"/>
                  </a:lnTo>
                  <a:lnTo>
                    <a:pt x="62" y="1523"/>
                  </a:lnTo>
                  <a:lnTo>
                    <a:pt x="54" y="1513"/>
                  </a:lnTo>
                  <a:lnTo>
                    <a:pt x="46" y="1502"/>
                  </a:lnTo>
                  <a:lnTo>
                    <a:pt x="40" y="1491"/>
                  </a:lnTo>
                  <a:lnTo>
                    <a:pt x="33" y="1480"/>
                  </a:lnTo>
                  <a:lnTo>
                    <a:pt x="27" y="1469"/>
                  </a:lnTo>
                  <a:lnTo>
                    <a:pt x="22" y="1457"/>
                  </a:lnTo>
                  <a:lnTo>
                    <a:pt x="17" y="1444"/>
                  </a:lnTo>
                  <a:lnTo>
                    <a:pt x="13" y="1432"/>
                  </a:lnTo>
                  <a:lnTo>
                    <a:pt x="8" y="1419"/>
                  </a:lnTo>
                  <a:lnTo>
                    <a:pt x="5" y="1406"/>
                  </a:lnTo>
                  <a:lnTo>
                    <a:pt x="3" y="1392"/>
                  </a:lnTo>
                  <a:lnTo>
                    <a:pt x="1" y="1379"/>
                  </a:lnTo>
                  <a:lnTo>
                    <a:pt x="0" y="1365"/>
                  </a:lnTo>
                  <a:lnTo>
                    <a:pt x="0" y="1352"/>
                  </a:lnTo>
                  <a:lnTo>
                    <a:pt x="0" y="270"/>
                  </a:lnTo>
                  <a:lnTo>
                    <a:pt x="0" y="257"/>
                  </a:lnTo>
                  <a:lnTo>
                    <a:pt x="1" y="243"/>
                  </a:lnTo>
                  <a:lnTo>
                    <a:pt x="3" y="230"/>
                  </a:lnTo>
                  <a:lnTo>
                    <a:pt x="5" y="216"/>
                  </a:lnTo>
                  <a:lnTo>
                    <a:pt x="8" y="203"/>
                  </a:lnTo>
                  <a:lnTo>
                    <a:pt x="13" y="191"/>
                  </a:lnTo>
                  <a:lnTo>
                    <a:pt x="17" y="178"/>
                  </a:lnTo>
                  <a:lnTo>
                    <a:pt x="22" y="165"/>
                  </a:lnTo>
                  <a:lnTo>
                    <a:pt x="27" y="153"/>
                  </a:lnTo>
                  <a:lnTo>
                    <a:pt x="33" y="142"/>
                  </a:lnTo>
                  <a:lnTo>
                    <a:pt x="40" y="131"/>
                  </a:lnTo>
                  <a:lnTo>
                    <a:pt x="46" y="120"/>
                  </a:lnTo>
                  <a:lnTo>
                    <a:pt x="54" y="109"/>
                  </a:lnTo>
                  <a:lnTo>
                    <a:pt x="62" y="99"/>
                  </a:lnTo>
                  <a:lnTo>
                    <a:pt x="71" y="89"/>
                  </a:lnTo>
                  <a:lnTo>
                    <a:pt x="80" y="80"/>
                  </a:lnTo>
                  <a:lnTo>
                    <a:pt x="89" y="71"/>
                  </a:lnTo>
                  <a:lnTo>
                    <a:pt x="99" y="63"/>
                  </a:lnTo>
                  <a:lnTo>
                    <a:pt x="109" y="54"/>
                  </a:lnTo>
                  <a:lnTo>
                    <a:pt x="120" y="46"/>
                  </a:lnTo>
                  <a:lnTo>
                    <a:pt x="131" y="39"/>
                  </a:lnTo>
                  <a:lnTo>
                    <a:pt x="142" y="33"/>
                  </a:lnTo>
                  <a:lnTo>
                    <a:pt x="154" y="27"/>
                  </a:lnTo>
                  <a:lnTo>
                    <a:pt x="165" y="22"/>
                  </a:lnTo>
                  <a:lnTo>
                    <a:pt x="178" y="17"/>
                  </a:lnTo>
                  <a:lnTo>
                    <a:pt x="191" y="13"/>
                  </a:lnTo>
                  <a:lnTo>
                    <a:pt x="203" y="9"/>
                  </a:lnTo>
                  <a:lnTo>
                    <a:pt x="216" y="6"/>
                  </a:lnTo>
                  <a:lnTo>
                    <a:pt x="230" y="4"/>
                  </a:lnTo>
                  <a:lnTo>
                    <a:pt x="243" y="1"/>
                  </a:lnTo>
                  <a:lnTo>
                    <a:pt x="257"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33" name="Freeform 21"/>
            <p:cNvSpPr/>
            <p:nvPr/>
          </p:nvSpPr>
          <p:spPr bwMode="auto">
            <a:xfrm>
              <a:off x="-1559705" y="1693553"/>
              <a:ext cx="215900" cy="115888"/>
            </a:xfrm>
            <a:custGeom>
              <a:avLst/>
              <a:gdLst/>
              <a:ahLst/>
              <a:cxnLst>
                <a:cxn ang="0">
                  <a:pos x="2756" y="0"/>
                </a:cxn>
                <a:cxn ang="0">
                  <a:pos x="2797" y="6"/>
                </a:cxn>
                <a:cxn ang="0">
                  <a:pos x="2835" y="17"/>
                </a:cxn>
                <a:cxn ang="0">
                  <a:pos x="2871" y="33"/>
                </a:cxn>
                <a:cxn ang="0">
                  <a:pos x="2904" y="54"/>
                </a:cxn>
                <a:cxn ang="0">
                  <a:pos x="2933" y="80"/>
                </a:cxn>
                <a:cxn ang="0">
                  <a:pos x="2959" y="109"/>
                </a:cxn>
                <a:cxn ang="0">
                  <a:pos x="2980" y="142"/>
                </a:cxn>
                <a:cxn ang="0">
                  <a:pos x="2996" y="178"/>
                </a:cxn>
                <a:cxn ang="0">
                  <a:pos x="3008" y="216"/>
                </a:cxn>
                <a:cxn ang="0">
                  <a:pos x="3013" y="257"/>
                </a:cxn>
                <a:cxn ang="0">
                  <a:pos x="3013" y="1365"/>
                </a:cxn>
                <a:cxn ang="0">
                  <a:pos x="3008" y="1406"/>
                </a:cxn>
                <a:cxn ang="0">
                  <a:pos x="2996" y="1444"/>
                </a:cxn>
                <a:cxn ang="0">
                  <a:pos x="2980" y="1480"/>
                </a:cxn>
                <a:cxn ang="0">
                  <a:pos x="2959" y="1513"/>
                </a:cxn>
                <a:cxn ang="0">
                  <a:pos x="2933" y="1542"/>
                </a:cxn>
                <a:cxn ang="0">
                  <a:pos x="2904" y="1568"/>
                </a:cxn>
                <a:cxn ang="0">
                  <a:pos x="2871" y="1589"/>
                </a:cxn>
                <a:cxn ang="0">
                  <a:pos x="2835" y="1605"/>
                </a:cxn>
                <a:cxn ang="0">
                  <a:pos x="2797" y="1616"/>
                </a:cxn>
                <a:cxn ang="0">
                  <a:pos x="2756" y="1622"/>
                </a:cxn>
                <a:cxn ang="0">
                  <a:pos x="256" y="1622"/>
                </a:cxn>
                <a:cxn ang="0">
                  <a:pos x="216" y="1616"/>
                </a:cxn>
                <a:cxn ang="0">
                  <a:pos x="177" y="1605"/>
                </a:cxn>
                <a:cxn ang="0">
                  <a:pos x="141" y="1589"/>
                </a:cxn>
                <a:cxn ang="0">
                  <a:pos x="108" y="1568"/>
                </a:cxn>
                <a:cxn ang="0">
                  <a:pos x="79" y="1542"/>
                </a:cxn>
                <a:cxn ang="0">
                  <a:pos x="54" y="1513"/>
                </a:cxn>
                <a:cxn ang="0">
                  <a:pos x="32" y="1480"/>
                </a:cxn>
                <a:cxn ang="0">
                  <a:pos x="16" y="1444"/>
                </a:cxn>
                <a:cxn ang="0">
                  <a:pos x="5" y="1406"/>
                </a:cxn>
                <a:cxn ang="0">
                  <a:pos x="0" y="1365"/>
                </a:cxn>
                <a:cxn ang="0">
                  <a:pos x="0" y="257"/>
                </a:cxn>
                <a:cxn ang="0">
                  <a:pos x="5" y="216"/>
                </a:cxn>
                <a:cxn ang="0">
                  <a:pos x="16" y="178"/>
                </a:cxn>
                <a:cxn ang="0">
                  <a:pos x="32" y="142"/>
                </a:cxn>
                <a:cxn ang="0">
                  <a:pos x="54" y="109"/>
                </a:cxn>
                <a:cxn ang="0">
                  <a:pos x="79" y="80"/>
                </a:cxn>
                <a:cxn ang="0">
                  <a:pos x="108" y="54"/>
                </a:cxn>
                <a:cxn ang="0">
                  <a:pos x="141" y="33"/>
                </a:cxn>
                <a:cxn ang="0">
                  <a:pos x="177" y="17"/>
                </a:cxn>
                <a:cxn ang="0">
                  <a:pos x="216" y="6"/>
                </a:cxn>
                <a:cxn ang="0">
                  <a:pos x="256" y="0"/>
                </a:cxn>
              </a:cxnLst>
              <a:rect l="0" t="0" r="r" b="b"/>
              <a:pathLst>
                <a:path w="3013" h="1622">
                  <a:moveTo>
                    <a:pt x="270" y="0"/>
                  </a:moveTo>
                  <a:lnTo>
                    <a:pt x="2743" y="0"/>
                  </a:lnTo>
                  <a:lnTo>
                    <a:pt x="2756" y="0"/>
                  </a:lnTo>
                  <a:lnTo>
                    <a:pt x="2770" y="1"/>
                  </a:lnTo>
                  <a:lnTo>
                    <a:pt x="2783" y="4"/>
                  </a:lnTo>
                  <a:lnTo>
                    <a:pt x="2797" y="6"/>
                  </a:lnTo>
                  <a:lnTo>
                    <a:pt x="2810" y="9"/>
                  </a:lnTo>
                  <a:lnTo>
                    <a:pt x="2822" y="13"/>
                  </a:lnTo>
                  <a:lnTo>
                    <a:pt x="2835" y="17"/>
                  </a:lnTo>
                  <a:lnTo>
                    <a:pt x="2848" y="22"/>
                  </a:lnTo>
                  <a:lnTo>
                    <a:pt x="2859" y="27"/>
                  </a:lnTo>
                  <a:lnTo>
                    <a:pt x="2871" y="33"/>
                  </a:lnTo>
                  <a:lnTo>
                    <a:pt x="2882" y="39"/>
                  </a:lnTo>
                  <a:lnTo>
                    <a:pt x="2893" y="46"/>
                  </a:lnTo>
                  <a:lnTo>
                    <a:pt x="2904" y="54"/>
                  </a:lnTo>
                  <a:lnTo>
                    <a:pt x="2914" y="63"/>
                  </a:lnTo>
                  <a:lnTo>
                    <a:pt x="2924" y="71"/>
                  </a:lnTo>
                  <a:lnTo>
                    <a:pt x="2933" y="80"/>
                  </a:lnTo>
                  <a:lnTo>
                    <a:pt x="2942" y="89"/>
                  </a:lnTo>
                  <a:lnTo>
                    <a:pt x="2951" y="99"/>
                  </a:lnTo>
                  <a:lnTo>
                    <a:pt x="2959" y="109"/>
                  </a:lnTo>
                  <a:lnTo>
                    <a:pt x="2966" y="120"/>
                  </a:lnTo>
                  <a:lnTo>
                    <a:pt x="2973" y="131"/>
                  </a:lnTo>
                  <a:lnTo>
                    <a:pt x="2980" y="142"/>
                  </a:lnTo>
                  <a:lnTo>
                    <a:pt x="2986" y="153"/>
                  </a:lnTo>
                  <a:lnTo>
                    <a:pt x="2991" y="165"/>
                  </a:lnTo>
                  <a:lnTo>
                    <a:pt x="2996" y="178"/>
                  </a:lnTo>
                  <a:lnTo>
                    <a:pt x="3000" y="191"/>
                  </a:lnTo>
                  <a:lnTo>
                    <a:pt x="3005" y="203"/>
                  </a:lnTo>
                  <a:lnTo>
                    <a:pt x="3008" y="216"/>
                  </a:lnTo>
                  <a:lnTo>
                    <a:pt x="3010" y="230"/>
                  </a:lnTo>
                  <a:lnTo>
                    <a:pt x="3012" y="243"/>
                  </a:lnTo>
                  <a:lnTo>
                    <a:pt x="3013" y="257"/>
                  </a:lnTo>
                  <a:lnTo>
                    <a:pt x="3013" y="270"/>
                  </a:lnTo>
                  <a:lnTo>
                    <a:pt x="3013" y="1352"/>
                  </a:lnTo>
                  <a:lnTo>
                    <a:pt x="3013" y="1365"/>
                  </a:lnTo>
                  <a:lnTo>
                    <a:pt x="3012" y="1379"/>
                  </a:lnTo>
                  <a:lnTo>
                    <a:pt x="3010" y="1392"/>
                  </a:lnTo>
                  <a:lnTo>
                    <a:pt x="3008" y="1406"/>
                  </a:lnTo>
                  <a:lnTo>
                    <a:pt x="3005" y="1419"/>
                  </a:lnTo>
                  <a:lnTo>
                    <a:pt x="3000" y="1432"/>
                  </a:lnTo>
                  <a:lnTo>
                    <a:pt x="2996" y="1444"/>
                  </a:lnTo>
                  <a:lnTo>
                    <a:pt x="2991" y="1457"/>
                  </a:lnTo>
                  <a:lnTo>
                    <a:pt x="2986" y="1469"/>
                  </a:lnTo>
                  <a:lnTo>
                    <a:pt x="2980" y="1480"/>
                  </a:lnTo>
                  <a:lnTo>
                    <a:pt x="2973" y="1491"/>
                  </a:lnTo>
                  <a:lnTo>
                    <a:pt x="2966" y="1502"/>
                  </a:lnTo>
                  <a:lnTo>
                    <a:pt x="2959" y="1513"/>
                  </a:lnTo>
                  <a:lnTo>
                    <a:pt x="2951" y="1523"/>
                  </a:lnTo>
                  <a:lnTo>
                    <a:pt x="2942" y="1533"/>
                  </a:lnTo>
                  <a:lnTo>
                    <a:pt x="2933" y="1542"/>
                  </a:lnTo>
                  <a:lnTo>
                    <a:pt x="2924" y="1551"/>
                  </a:lnTo>
                  <a:lnTo>
                    <a:pt x="2914" y="1559"/>
                  </a:lnTo>
                  <a:lnTo>
                    <a:pt x="2904" y="1568"/>
                  </a:lnTo>
                  <a:lnTo>
                    <a:pt x="2893" y="1576"/>
                  </a:lnTo>
                  <a:lnTo>
                    <a:pt x="2882" y="1583"/>
                  </a:lnTo>
                  <a:lnTo>
                    <a:pt x="2871" y="1589"/>
                  </a:lnTo>
                  <a:lnTo>
                    <a:pt x="2859" y="1595"/>
                  </a:lnTo>
                  <a:lnTo>
                    <a:pt x="2848" y="1600"/>
                  </a:lnTo>
                  <a:lnTo>
                    <a:pt x="2835" y="1605"/>
                  </a:lnTo>
                  <a:lnTo>
                    <a:pt x="2822" y="1609"/>
                  </a:lnTo>
                  <a:lnTo>
                    <a:pt x="2810" y="1613"/>
                  </a:lnTo>
                  <a:lnTo>
                    <a:pt x="2797" y="1616"/>
                  </a:lnTo>
                  <a:lnTo>
                    <a:pt x="2783" y="1618"/>
                  </a:lnTo>
                  <a:lnTo>
                    <a:pt x="2770" y="1621"/>
                  </a:lnTo>
                  <a:lnTo>
                    <a:pt x="2756" y="1622"/>
                  </a:lnTo>
                  <a:lnTo>
                    <a:pt x="2743" y="1622"/>
                  </a:lnTo>
                  <a:lnTo>
                    <a:pt x="270" y="1622"/>
                  </a:lnTo>
                  <a:lnTo>
                    <a:pt x="256" y="1622"/>
                  </a:lnTo>
                  <a:lnTo>
                    <a:pt x="242" y="1621"/>
                  </a:lnTo>
                  <a:lnTo>
                    <a:pt x="229" y="1618"/>
                  </a:lnTo>
                  <a:lnTo>
                    <a:pt x="216" y="1616"/>
                  </a:lnTo>
                  <a:lnTo>
                    <a:pt x="203" y="1613"/>
                  </a:lnTo>
                  <a:lnTo>
                    <a:pt x="189" y="1609"/>
                  </a:lnTo>
                  <a:lnTo>
                    <a:pt x="177" y="1605"/>
                  </a:lnTo>
                  <a:lnTo>
                    <a:pt x="165" y="1600"/>
                  </a:lnTo>
                  <a:lnTo>
                    <a:pt x="153" y="1595"/>
                  </a:lnTo>
                  <a:lnTo>
                    <a:pt x="141" y="1589"/>
                  </a:lnTo>
                  <a:lnTo>
                    <a:pt x="130" y="1583"/>
                  </a:lnTo>
                  <a:lnTo>
                    <a:pt x="119" y="1576"/>
                  </a:lnTo>
                  <a:lnTo>
                    <a:pt x="108" y="1568"/>
                  </a:lnTo>
                  <a:lnTo>
                    <a:pt x="98" y="1559"/>
                  </a:lnTo>
                  <a:lnTo>
                    <a:pt x="89" y="1551"/>
                  </a:lnTo>
                  <a:lnTo>
                    <a:pt x="79" y="1542"/>
                  </a:lnTo>
                  <a:lnTo>
                    <a:pt x="70" y="1533"/>
                  </a:lnTo>
                  <a:lnTo>
                    <a:pt x="61" y="1523"/>
                  </a:lnTo>
                  <a:lnTo>
                    <a:pt x="54" y="1513"/>
                  </a:lnTo>
                  <a:lnTo>
                    <a:pt x="46" y="1502"/>
                  </a:lnTo>
                  <a:lnTo>
                    <a:pt x="39" y="1491"/>
                  </a:lnTo>
                  <a:lnTo>
                    <a:pt x="32" y="1480"/>
                  </a:lnTo>
                  <a:lnTo>
                    <a:pt x="26" y="1469"/>
                  </a:lnTo>
                  <a:lnTo>
                    <a:pt x="21" y="1457"/>
                  </a:lnTo>
                  <a:lnTo>
                    <a:pt x="16" y="1444"/>
                  </a:lnTo>
                  <a:lnTo>
                    <a:pt x="12" y="1432"/>
                  </a:lnTo>
                  <a:lnTo>
                    <a:pt x="8" y="1419"/>
                  </a:lnTo>
                  <a:lnTo>
                    <a:pt x="5" y="1406"/>
                  </a:lnTo>
                  <a:lnTo>
                    <a:pt x="3" y="1392"/>
                  </a:lnTo>
                  <a:lnTo>
                    <a:pt x="1" y="1379"/>
                  </a:lnTo>
                  <a:lnTo>
                    <a:pt x="0" y="1365"/>
                  </a:lnTo>
                  <a:lnTo>
                    <a:pt x="0" y="1352"/>
                  </a:lnTo>
                  <a:lnTo>
                    <a:pt x="0" y="270"/>
                  </a:lnTo>
                  <a:lnTo>
                    <a:pt x="0" y="257"/>
                  </a:lnTo>
                  <a:lnTo>
                    <a:pt x="1" y="243"/>
                  </a:lnTo>
                  <a:lnTo>
                    <a:pt x="3" y="230"/>
                  </a:lnTo>
                  <a:lnTo>
                    <a:pt x="5" y="216"/>
                  </a:lnTo>
                  <a:lnTo>
                    <a:pt x="8" y="203"/>
                  </a:lnTo>
                  <a:lnTo>
                    <a:pt x="12" y="191"/>
                  </a:lnTo>
                  <a:lnTo>
                    <a:pt x="16" y="178"/>
                  </a:lnTo>
                  <a:lnTo>
                    <a:pt x="21" y="165"/>
                  </a:lnTo>
                  <a:lnTo>
                    <a:pt x="26" y="153"/>
                  </a:lnTo>
                  <a:lnTo>
                    <a:pt x="32" y="142"/>
                  </a:lnTo>
                  <a:lnTo>
                    <a:pt x="39" y="131"/>
                  </a:lnTo>
                  <a:lnTo>
                    <a:pt x="46" y="120"/>
                  </a:lnTo>
                  <a:lnTo>
                    <a:pt x="54" y="109"/>
                  </a:lnTo>
                  <a:lnTo>
                    <a:pt x="61" y="99"/>
                  </a:lnTo>
                  <a:lnTo>
                    <a:pt x="70" y="89"/>
                  </a:lnTo>
                  <a:lnTo>
                    <a:pt x="79" y="80"/>
                  </a:lnTo>
                  <a:lnTo>
                    <a:pt x="89" y="71"/>
                  </a:lnTo>
                  <a:lnTo>
                    <a:pt x="98" y="63"/>
                  </a:lnTo>
                  <a:lnTo>
                    <a:pt x="108" y="54"/>
                  </a:lnTo>
                  <a:lnTo>
                    <a:pt x="119" y="46"/>
                  </a:lnTo>
                  <a:lnTo>
                    <a:pt x="130" y="39"/>
                  </a:lnTo>
                  <a:lnTo>
                    <a:pt x="141" y="33"/>
                  </a:lnTo>
                  <a:lnTo>
                    <a:pt x="153" y="27"/>
                  </a:lnTo>
                  <a:lnTo>
                    <a:pt x="165" y="22"/>
                  </a:lnTo>
                  <a:lnTo>
                    <a:pt x="177" y="17"/>
                  </a:lnTo>
                  <a:lnTo>
                    <a:pt x="189" y="13"/>
                  </a:lnTo>
                  <a:lnTo>
                    <a:pt x="203" y="9"/>
                  </a:lnTo>
                  <a:lnTo>
                    <a:pt x="216" y="6"/>
                  </a:lnTo>
                  <a:lnTo>
                    <a:pt x="229" y="4"/>
                  </a:lnTo>
                  <a:lnTo>
                    <a:pt x="242" y="1"/>
                  </a:lnTo>
                  <a:lnTo>
                    <a:pt x="256"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34" name="Freeform 22"/>
            <p:cNvSpPr/>
            <p:nvPr/>
          </p:nvSpPr>
          <p:spPr bwMode="auto">
            <a:xfrm>
              <a:off x="-1319993" y="1693552"/>
              <a:ext cx="217487" cy="115888"/>
            </a:xfrm>
            <a:custGeom>
              <a:avLst/>
              <a:gdLst/>
              <a:ahLst/>
              <a:cxnLst>
                <a:cxn ang="0">
                  <a:pos x="2757" y="0"/>
                </a:cxn>
                <a:cxn ang="0">
                  <a:pos x="2798" y="6"/>
                </a:cxn>
                <a:cxn ang="0">
                  <a:pos x="2836" y="17"/>
                </a:cxn>
                <a:cxn ang="0">
                  <a:pos x="2872" y="33"/>
                </a:cxn>
                <a:cxn ang="0">
                  <a:pos x="2905" y="54"/>
                </a:cxn>
                <a:cxn ang="0">
                  <a:pos x="2935" y="80"/>
                </a:cxn>
                <a:cxn ang="0">
                  <a:pos x="2960" y="109"/>
                </a:cxn>
                <a:cxn ang="0">
                  <a:pos x="2981" y="142"/>
                </a:cxn>
                <a:cxn ang="0">
                  <a:pos x="2997" y="178"/>
                </a:cxn>
                <a:cxn ang="0">
                  <a:pos x="3008" y="216"/>
                </a:cxn>
                <a:cxn ang="0">
                  <a:pos x="3013" y="257"/>
                </a:cxn>
                <a:cxn ang="0">
                  <a:pos x="3013" y="1365"/>
                </a:cxn>
                <a:cxn ang="0">
                  <a:pos x="3008" y="1406"/>
                </a:cxn>
                <a:cxn ang="0">
                  <a:pos x="2997" y="1444"/>
                </a:cxn>
                <a:cxn ang="0">
                  <a:pos x="2981" y="1480"/>
                </a:cxn>
                <a:cxn ang="0">
                  <a:pos x="2960" y="1513"/>
                </a:cxn>
                <a:cxn ang="0">
                  <a:pos x="2935" y="1542"/>
                </a:cxn>
                <a:cxn ang="0">
                  <a:pos x="2905" y="1568"/>
                </a:cxn>
                <a:cxn ang="0">
                  <a:pos x="2872" y="1589"/>
                </a:cxn>
                <a:cxn ang="0">
                  <a:pos x="2836" y="1605"/>
                </a:cxn>
                <a:cxn ang="0">
                  <a:pos x="2798" y="1616"/>
                </a:cxn>
                <a:cxn ang="0">
                  <a:pos x="2757" y="1622"/>
                </a:cxn>
                <a:cxn ang="0">
                  <a:pos x="257" y="1622"/>
                </a:cxn>
                <a:cxn ang="0">
                  <a:pos x="216" y="1616"/>
                </a:cxn>
                <a:cxn ang="0">
                  <a:pos x="179" y="1605"/>
                </a:cxn>
                <a:cxn ang="0">
                  <a:pos x="142" y="1589"/>
                </a:cxn>
                <a:cxn ang="0">
                  <a:pos x="109" y="1568"/>
                </a:cxn>
                <a:cxn ang="0">
                  <a:pos x="80" y="1542"/>
                </a:cxn>
                <a:cxn ang="0">
                  <a:pos x="54" y="1513"/>
                </a:cxn>
                <a:cxn ang="0">
                  <a:pos x="33" y="1480"/>
                </a:cxn>
                <a:cxn ang="0">
                  <a:pos x="17" y="1444"/>
                </a:cxn>
                <a:cxn ang="0">
                  <a:pos x="7" y="1406"/>
                </a:cxn>
                <a:cxn ang="0">
                  <a:pos x="1" y="1365"/>
                </a:cxn>
                <a:cxn ang="0">
                  <a:pos x="1" y="257"/>
                </a:cxn>
                <a:cxn ang="0">
                  <a:pos x="7" y="216"/>
                </a:cxn>
                <a:cxn ang="0">
                  <a:pos x="17" y="178"/>
                </a:cxn>
                <a:cxn ang="0">
                  <a:pos x="33" y="142"/>
                </a:cxn>
                <a:cxn ang="0">
                  <a:pos x="54" y="109"/>
                </a:cxn>
                <a:cxn ang="0">
                  <a:pos x="80" y="80"/>
                </a:cxn>
                <a:cxn ang="0">
                  <a:pos x="109" y="54"/>
                </a:cxn>
                <a:cxn ang="0">
                  <a:pos x="142" y="33"/>
                </a:cxn>
                <a:cxn ang="0">
                  <a:pos x="179" y="17"/>
                </a:cxn>
                <a:cxn ang="0">
                  <a:pos x="216" y="6"/>
                </a:cxn>
                <a:cxn ang="0">
                  <a:pos x="257" y="0"/>
                </a:cxn>
              </a:cxnLst>
              <a:rect l="0" t="0" r="r" b="b"/>
              <a:pathLst>
                <a:path w="3014" h="1622">
                  <a:moveTo>
                    <a:pt x="271" y="0"/>
                  </a:moveTo>
                  <a:lnTo>
                    <a:pt x="2743" y="0"/>
                  </a:lnTo>
                  <a:lnTo>
                    <a:pt x="2757" y="0"/>
                  </a:lnTo>
                  <a:lnTo>
                    <a:pt x="2771" y="1"/>
                  </a:lnTo>
                  <a:lnTo>
                    <a:pt x="2784" y="4"/>
                  </a:lnTo>
                  <a:lnTo>
                    <a:pt x="2798" y="6"/>
                  </a:lnTo>
                  <a:lnTo>
                    <a:pt x="2810" y="9"/>
                  </a:lnTo>
                  <a:lnTo>
                    <a:pt x="2824" y="13"/>
                  </a:lnTo>
                  <a:lnTo>
                    <a:pt x="2836" y="17"/>
                  </a:lnTo>
                  <a:lnTo>
                    <a:pt x="2848" y="22"/>
                  </a:lnTo>
                  <a:lnTo>
                    <a:pt x="2860" y="27"/>
                  </a:lnTo>
                  <a:lnTo>
                    <a:pt x="2872" y="33"/>
                  </a:lnTo>
                  <a:lnTo>
                    <a:pt x="2884" y="39"/>
                  </a:lnTo>
                  <a:lnTo>
                    <a:pt x="2894" y="46"/>
                  </a:lnTo>
                  <a:lnTo>
                    <a:pt x="2905" y="54"/>
                  </a:lnTo>
                  <a:lnTo>
                    <a:pt x="2915" y="63"/>
                  </a:lnTo>
                  <a:lnTo>
                    <a:pt x="2925" y="71"/>
                  </a:lnTo>
                  <a:lnTo>
                    <a:pt x="2935" y="80"/>
                  </a:lnTo>
                  <a:lnTo>
                    <a:pt x="2943" y="89"/>
                  </a:lnTo>
                  <a:lnTo>
                    <a:pt x="2952" y="99"/>
                  </a:lnTo>
                  <a:lnTo>
                    <a:pt x="2960" y="109"/>
                  </a:lnTo>
                  <a:lnTo>
                    <a:pt x="2967" y="120"/>
                  </a:lnTo>
                  <a:lnTo>
                    <a:pt x="2974" y="131"/>
                  </a:lnTo>
                  <a:lnTo>
                    <a:pt x="2981" y="142"/>
                  </a:lnTo>
                  <a:lnTo>
                    <a:pt x="2987" y="153"/>
                  </a:lnTo>
                  <a:lnTo>
                    <a:pt x="2993" y="165"/>
                  </a:lnTo>
                  <a:lnTo>
                    <a:pt x="2997" y="178"/>
                  </a:lnTo>
                  <a:lnTo>
                    <a:pt x="3002" y="191"/>
                  </a:lnTo>
                  <a:lnTo>
                    <a:pt x="3005" y="203"/>
                  </a:lnTo>
                  <a:lnTo>
                    <a:pt x="3008" y="216"/>
                  </a:lnTo>
                  <a:lnTo>
                    <a:pt x="3011" y="230"/>
                  </a:lnTo>
                  <a:lnTo>
                    <a:pt x="3012" y="243"/>
                  </a:lnTo>
                  <a:lnTo>
                    <a:pt x="3013" y="257"/>
                  </a:lnTo>
                  <a:lnTo>
                    <a:pt x="3014" y="270"/>
                  </a:lnTo>
                  <a:lnTo>
                    <a:pt x="3014" y="1352"/>
                  </a:lnTo>
                  <a:lnTo>
                    <a:pt x="3013" y="1365"/>
                  </a:lnTo>
                  <a:lnTo>
                    <a:pt x="3012" y="1379"/>
                  </a:lnTo>
                  <a:lnTo>
                    <a:pt x="3011" y="1392"/>
                  </a:lnTo>
                  <a:lnTo>
                    <a:pt x="3008" y="1406"/>
                  </a:lnTo>
                  <a:lnTo>
                    <a:pt x="3005" y="1419"/>
                  </a:lnTo>
                  <a:lnTo>
                    <a:pt x="3002" y="1432"/>
                  </a:lnTo>
                  <a:lnTo>
                    <a:pt x="2997" y="1444"/>
                  </a:lnTo>
                  <a:lnTo>
                    <a:pt x="2993" y="1457"/>
                  </a:lnTo>
                  <a:lnTo>
                    <a:pt x="2987" y="1469"/>
                  </a:lnTo>
                  <a:lnTo>
                    <a:pt x="2981" y="1480"/>
                  </a:lnTo>
                  <a:lnTo>
                    <a:pt x="2974" y="1491"/>
                  </a:lnTo>
                  <a:lnTo>
                    <a:pt x="2967" y="1502"/>
                  </a:lnTo>
                  <a:lnTo>
                    <a:pt x="2960" y="1513"/>
                  </a:lnTo>
                  <a:lnTo>
                    <a:pt x="2952" y="1523"/>
                  </a:lnTo>
                  <a:lnTo>
                    <a:pt x="2943" y="1533"/>
                  </a:lnTo>
                  <a:lnTo>
                    <a:pt x="2935" y="1542"/>
                  </a:lnTo>
                  <a:lnTo>
                    <a:pt x="2925" y="1551"/>
                  </a:lnTo>
                  <a:lnTo>
                    <a:pt x="2915" y="1559"/>
                  </a:lnTo>
                  <a:lnTo>
                    <a:pt x="2905" y="1568"/>
                  </a:lnTo>
                  <a:lnTo>
                    <a:pt x="2894" y="1576"/>
                  </a:lnTo>
                  <a:lnTo>
                    <a:pt x="2884" y="1583"/>
                  </a:lnTo>
                  <a:lnTo>
                    <a:pt x="2872" y="1589"/>
                  </a:lnTo>
                  <a:lnTo>
                    <a:pt x="2860" y="1595"/>
                  </a:lnTo>
                  <a:lnTo>
                    <a:pt x="2848" y="1600"/>
                  </a:lnTo>
                  <a:lnTo>
                    <a:pt x="2836" y="1605"/>
                  </a:lnTo>
                  <a:lnTo>
                    <a:pt x="2824" y="1609"/>
                  </a:lnTo>
                  <a:lnTo>
                    <a:pt x="2810" y="1613"/>
                  </a:lnTo>
                  <a:lnTo>
                    <a:pt x="2798" y="1616"/>
                  </a:lnTo>
                  <a:lnTo>
                    <a:pt x="2784" y="1618"/>
                  </a:lnTo>
                  <a:lnTo>
                    <a:pt x="2771" y="1621"/>
                  </a:lnTo>
                  <a:lnTo>
                    <a:pt x="2757" y="1622"/>
                  </a:lnTo>
                  <a:lnTo>
                    <a:pt x="2743" y="1622"/>
                  </a:lnTo>
                  <a:lnTo>
                    <a:pt x="271" y="1622"/>
                  </a:lnTo>
                  <a:lnTo>
                    <a:pt x="257" y="1622"/>
                  </a:lnTo>
                  <a:lnTo>
                    <a:pt x="244" y="1621"/>
                  </a:lnTo>
                  <a:lnTo>
                    <a:pt x="230" y="1618"/>
                  </a:lnTo>
                  <a:lnTo>
                    <a:pt x="216" y="1616"/>
                  </a:lnTo>
                  <a:lnTo>
                    <a:pt x="204" y="1613"/>
                  </a:lnTo>
                  <a:lnTo>
                    <a:pt x="191" y="1609"/>
                  </a:lnTo>
                  <a:lnTo>
                    <a:pt x="179" y="1605"/>
                  </a:lnTo>
                  <a:lnTo>
                    <a:pt x="166" y="1600"/>
                  </a:lnTo>
                  <a:lnTo>
                    <a:pt x="154" y="1595"/>
                  </a:lnTo>
                  <a:lnTo>
                    <a:pt x="142" y="1589"/>
                  </a:lnTo>
                  <a:lnTo>
                    <a:pt x="131" y="1583"/>
                  </a:lnTo>
                  <a:lnTo>
                    <a:pt x="121" y="1576"/>
                  </a:lnTo>
                  <a:lnTo>
                    <a:pt x="109" y="1568"/>
                  </a:lnTo>
                  <a:lnTo>
                    <a:pt x="99" y="1559"/>
                  </a:lnTo>
                  <a:lnTo>
                    <a:pt x="89" y="1551"/>
                  </a:lnTo>
                  <a:lnTo>
                    <a:pt x="80" y="1542"/>
                  </a:lnTo>
                  <a:lnTo>
                    <a:pt x="71" y="1533"/>
                  </a:lnTo>
                  <a:lnTo>
                    <a:pt x="63" y="1523"/>
                  </a:lnTo>
                  <a:lnTo>
                    <a:pt x="54" y="1513"/>
                  </a:lnTo>
                  <a:lnTo>
                    <a:pt x="47" y="1502"/>
                  </a:lnTo>
                  <a:lnTo>
                    <a:pt x="40" y="1491"/>
                  </a:lnTo>
                  <a:lnTo>
                    <a:pt x="33" y="1480"/>
                  </a:lnTo>
                  <a:lnTo>
                    <a:pt x="28" y="1469"/>
                  </a:lnTo>
                  <a:lnTo>
                    <a:pt x="22" y="1457"/>
                  </a:lnTo>
                  <a:lnTo>
                    <a:pt x="17" y="1444"/>
                  </a:lnTo>
                  <a:lnTo>
                    <a:pt x="13" y="1432"/>
                  </a:lnTo>
                  <a:lnTo>
                    <a:pt x="10" y="1419"/>
                  </a:lnTo>
                  <a:lnTo>
                    <a:pt x="7" y="1406"/>
                  </a:lnTo>
                  <a:lnTo>
                    <a:pt x="3" y="1392"/>
                  </a:lnTo>
                  <a:lnTo>
                    <a:pt x="2" y="1379"/>
                  </a:lnTo>
                  <a:lnTo>
                    <a:pt x="1" y="1365"/>
                  </a:lnTo>
                  <a:lnTo>
                    <a:pt x="0" y="1352"/>
                  </a:lnTo>
                  <a:lnTo>
                    <a:pt x="0" y="270"/>
                  </a:lnTo>
                  <a:lnTo>
                    <a:pt x="1" y="257"/>
                  </a:lnTo>
                  <a:lnTo>
                    <a:pt x="2" y="243"/>
                  </a:lnTo>
                  <a:lnTo>
                    <a:pt x="3" y="230"/>
                  </a:lnTo>
                  <a:lnTo>
                    <a:pt x="7" y="216"/>
                  </a:lnTo>
                  <a:lnTo>
                    <a:pt x="10" y="203"/>
                  </a:lnTo>
                  <a:lnTo>
                    <a:pt x="13" y="191"/>
                  </a:lnTo>
                  <a:lnTo>
                    <a:pt x="17" y="178"/>
                  </a:lnTo>
                  <a:lnTo>
                    <a:pt x="22" y="165"/>
                  </a:lnTo>
                  <a:lnTo>
                    <a:pt x="28" y="153"/>
                  </a:lnTo>
                  <a:lnTo>
                    <a:pt x="33" y="142"/>
                  </a:lnTo>
                  <a:lnTo>
                    <a:pt x="40" y="131"/>
                  </a:lnTo>
                  <a:lnTo>
                    <a:pt x="47" y="120"/>
                  </a:lnTo>
                  <a:lnTo>
                    <a:pt x="54" y="109"/>
                  </a:lnTo>
                  <a:lnTo>
                    <a:pt x="63" y="99"/>
                  </a:lnTo>
                  <a:lnTo>
                    <a:pt x="71" y="89"/>
                  </a:lnTo>
                  <a:lnTo>
                    <a:pt x="80" y="80"/>
                  </a:lnTo>
                  <a:lnTo>
                    <a:pt x="89" y="71"/>
                  </a:lnTo>
                  <a:lnTo>
                    <a:pt x="99" y="63"/>
                  </a:lnTo>
                  <a:lnTo>
                    <a:pt x="109" y="54"/>
                  </a:lnTo>
                  <a:lnTo>
                    <a:pt x="121" y="46"/>
                  </a:lnTo>
                  <a:lnTo>
                    <a:pt x="131" y="39"/>
                  </a:lnTo>
                  <a:lnTo>
                    <a:pt x="142" y="33"/>
                  </a:lnTo>
                  <a:lnTo>
                    <a:pt x="154" y="27"/>
                  </a:lnTo>
                  <a:lnTo>
                    <a:pt x="166" y="22"/>
                  </a:lnTo>
                  <a:lnTo>
                    <a:pt x="179" y="17"/>
                  </a:lnTo>
                  <a:lnTo>
                    <a:pt x="191" y="13"/>
                  </a:lnTo>
                  <a:lnTo>
                    <a:pt x="204" y="9"/>
                  </a:lnTo>
                  <a:lnTo>
                    <a:pt x="216" y="6"/>
                  </a:lnTo>
                  <a:lnTo>
                    <a:pt x="230" y="4"/>
                  </a:lnTo>
                  <a:lnTo>
                    <a:pt x="244" y="1"/>
                  </a:lnTo>
                  <a:lnTo>
                    <a:pt x="257" y="0"/>
                  </a:lnTo>
                  <a:lnTo>
                    <a:pt x="271"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35" name="Freeform 23"/>
            <p:cNvSpPr/>
            <p:nvPr/>
          </p:nvSpPr>
          <p:spPr bwMode="auto">
            <a:xfrm>
              <a:off x="-2040716" y="1984064"/>
              <a:ext cx="217487" cy="117475"/>
            </a:xfrm>
            <a:custGeom>
              <a:avLst/>
              <a:gdLst/>
              <a:ahLst/>
              <a:cxnLst>
                <a:cxn ang="0">
                  <a:pos x="2757" y="0"/>
                </a:cxn>
                <a:cxn ang="0">
                  <a:pos x="2798" y="5"/>
                </a:cxn>
                <a:cxn ang="0">
                  <a:pos x="2835" y="16"/>
                </a:cxn>
                <a:cxn ang="0">
                  <a:pos x="2871" y="33"/>
                </a:cxn>
                <a:cxn ang="0">
                  <a:pos x="2905" y="54"/>
                </a:cxn>
                <a:cxn ang="0">
                  <a:pos x="2934" y="79"/>
                </a:cxn>
                <a:cxn ang="0">
                  <a:pos x="2960" y="109"/>
                </a:cxn>
                <a:cxn ang="0">
                  <a:pos x="2980" y="141"/>
                </a:cxn>
                <a:cxn ang="0">
                  <a:pos x="2996" y="177"/>
                </a:cxn>
                <a:cxn ang="0">
                  <a:pos x="3007" y="216"/>
                </a:cxn>
                <a:cxn ang="0">
                  <a:pos x="3013" y="256"/>
                </a:cxn>
                <a:cxn ang="0">
                  <a:pos x="3013" y="1364"/>
                </a:cxn>
                <a:cxn ang="0">
                  <a:pos x="3007" y="1405"/>
                </a:cxn>
                <a:cxn ang="0">
                  <a:pos x="2996" y="1444"/>
                </a:cxn>
                <a:cxn ang="0">
                  <a:pos x="2980" y="1479"/>
                </a:cxn>
                <a:cxn ang="0">
                  <a:pos x="2960" y="1512"/>
                </a:cxn>
                <a:cxn ang="0">
                  <a:pos x="2934" y="1542"/>
                </a:cxn>
                <a:cxn ang="0">
                  <a:pos x="2905" y="1567"/>
                </a:cxn>
                <a:cxn ang="0">
                  <a:pos x="2871" y="1588"/>
                </a:cxn>
                <a:cxn ang="0">
                  <a:pos x="2835" y="1605"/>
                </a:cxn>
                <a:cxn ang="0">
                  <a:pos x="2798" y="1616"/>
                </a:cxn>
                <a:cxn ang="0">
                  <a:pos x="2757" y="1621"/>
                </a:cxn>
                <a:cxn ang="0">
                  <a:pos x="257" y="1621"/>
                </a:cxn>
                <a:cxn ang="0">
                  <a:pos x="216" y="1616"/>
                </a:cxn>
                <a:cxn ang="0">
                  <a:pos x="178" y="1605"/>
                </a:cxn>
                <a:cxn ang="0">
                  <a:pos x="141" y="1588"/>
                </a:cxn>
                <a:cxn ang="0">
                  <a:pos x="109" y="1567"/>
                </a:cxn>
                <a:cxn ang="0">
                  <a:pos x="79" y="1542"/>
                </a:cxn>
                <a:cxn ang="0">
                  <a:pos x="54" y="1512"/>
                </a:cxn>
                <a:cxn ang="0">
                  <a:pos x="32" y="1479"/>
                </a:cxn>
                <a:cxn ang="0">
                  <a:pos x="16" y="1444"/>
                </a:cxn>
                <a:cxn ang="0">
                  <a:pos x="6" y="1405"/>
                </a:cxn>
                <a:cxn ang="0">
                  <a:pos x="1" y="1364"/>
                </a:cxn>
                <a:cxn ang="0">
                  <a:pos x="1" y="256"/>
                </a:cxn>
                <a:cxn ang="0">
                  <a:pos x="6" y="216"/>
                </a:cxn>
                <a:cxn ang="0">
                  <a:pos x="16" y="177"/>
                </a:cxn>
                <a:cxn ang="0">
                  <a:pos x="32" y="141"/>
                </a:cxn>
                <a:cxn ang="0">
                  <a:pos x="54" y="109"/>
                </a:cxn>
                <a:cxn ang="0">
                  <a:pos x="79" y="79"/>
                </a:cxn>
                <a:cxn ang="0">
                  <a:pos x="109" y="54"/>
                </a:cxn>
                <a:cxn ang="0">
                  <a:pos x="141" y="33"/>
                </a:cxn>
                <a:cxn ang="0">
                  <a:pos x="178" y="16"/>
                </a:cxn>
                <a:cxn ang="0">
                  <a:pos x="216" y="5"/>
                </a:cxn>
                <a:cxn ang="0">
                  <a:pos x="257" y="0"/>
                </a:cxn>
              </a:cxnLst>
              <a:rect l="0" t="0" r="r" b="b"/>
              <a:pathLst>
                <a:path w="3014" h="1621">
                  <a:moveTo>
                    <a:pt x="271" y="0"/>
                  </a:moveTo>
                  <a:lnTo>
                    <a:pt x="2743" y="0"/>
                  </a:lnTo>
                  <a:lnTo>
                    <a:pt x="2757" y="0"/>
                  </a:lnTo>
                  <a:lnTo>
                    <a:pt x="2770" y="1"/>
                  </a:lnTo>
                  <a:lnTo>
                    <a:pt x="2783" y="3"/>
                  </a:lnTo>
                  <a:lnTo>
                    <a:pt x="2798" y="5"/>
                  </a:lnTo>
                  <a:lnTo>
                    <a:pt x="2810" y="8"/>
                  </a:lnTo>
                  <a:lnTo>
                    <a:pt x="2823" y="12"/>
                  </a:lnTo>
                  <a:lnTo>
                    <a:pt x="2835" y="16"/>
                  </a:lnTo>
                  <a:lnTo>
                    <a:pt x="2848" y="21"/>
                  </a:lnTo>
                  <a:lnTo>
                    <a:pt x="2860" y="26"/>
                  </a:lnTo>
                  <a:lnTo>
                    <a:pt x="2871" y="33"/>
                  </a:lnTo>
                  <a:lnTo>
                    <a:pt x="2883" y="39"/>
                  </a:lnTo>
                  <a:lnTo>
                    <a:pt x="2893" y="46"/>
                  </a:lnTo>
                  <a:lnTo>
                    <a:pt x="2905" y="54"/>
                  </a:lnTo>
                  <a:lnTo>
                    <a:pt x="2915" y="62"/>
                  </a:lnTo>
                  <a:lnTo>
                    <a:pt x="2924" y="70"/>
                  </a:lnTo>
                  <a:lnTo>
                    <a:pt x="2934" y="79"/>
                  </a:lnTo>
                  <a:lnTo>
                    <a:pt x="2942" y="89"/>
                  </a:lnTo>
                  <a:lnTo>
                    <a:pt x="2951" y="98"/>
                  </a:lnTo>
                  <a:lnTo>
                    <a:pt x="2960" y="109"/>
                  </a:lnTo>
                  <a:lnTo>
                    <a:pt x="2967" y="119"/>
                  </a:lnTo>
                  <a:lnTo>
                    <a:pt x="2974" y="130"/>
                  </a:lnTo>
                  <a:lnTo>
                    <a:pt x="2980" y="141"/>
                  </a:lnTo>
                  <a:lnTo>
                    <a:pt x="2986" y="153"/>
                  </a:lnTo>
                  <a:lnTo>
                    <a:pt x="2992" y="165"/>
                  </a:lnTo>
                  <a:lnTo>
                    <a:pt x="2996" y="177"/>
                  </a:lnTo>
                  <a:lnTo>
                    <a:pt x="3001" y="189"/>
                  </a:lnTo>
                  <a:lnTo>
                    <a:pt x="3004" y="203"/>
                  </a:lnTo>
                  <a:lnTo>
                    <a:pt x="3007" y="216"/>
                  </a:lnTo>
                  <a:lnTo>
                    <a:pt x="3011" y="229"/>
                  </a:lnTo>
                  <a:lnTo>
                    <a:pt x="3012" y="242"/>
                  </a:lnTo>
                  <a:lnTo>
                    <a:pt x="3013" y="256"/>
                  </a:lnTo>
                  <a:lnTo>
                    <a:pt x="3014" y="270"/>
                  </a:lnTo>
                  <a:lnTo>
                    <a:pt x="3014" y="1351"/>
                  </a:lnTo>
                  <a:lnTo>
                    <a:pt x="3013" y="1364"/>
                  </a:lnTo>
                  <a:lnTo>
                    <a:pt x="3012" y="1379"/>
                  </a:lnTo>
                  <a:lnTo>
                    <a:pt x="3011" y="1392"/>
                  </a:lnTo>
                  <a:lnTo>
                    <a:pt x="3007" y="1405"/>
                  </a:lnTo>
                  <a:lnTo>
                    <a:pt x="3004" y="1418"/>
                  </a:lnTo>
                  <a:lnTo>
                    <a:pt x="3001" y="1431"/>
                  </a:lnTo>
                  <a:lnTo>
                    <a:pt x="2996" y="1444"/>
                  </a:lnTo>
                  <a:lnTo>
                    <a:pt x="2992" y="1456"/>
                  </a:lnTo>
                  <a:lnTo>
                    <a:pt x="2986" y="1467"/>
                  </a:lnTo>
                  <a:lnTo>
                    <a:pt x="2980" y="1479"/>
                  </a:lnTo>
                  <a:lnTo>
                    <a:pt x="2974" y="1491"/>
                  </a:lnTo>
                  <a:lnTo>
                    <a:pt x="2967" y="1502"/>
                  </a:lnTo>
                  <a:lnTo>
                    <a:pt x="2960" y="1512"/>
                  </a:lnTo>
                  <a:lnTo>
                    <a:pt x="2951" y="1522"/>
                  </a:lnTo>
                  <a:lnTo>
                    <a:pt x="2942" y="1532"/>
                  </a:lnTo>
                  <a:lnTo>
                    <a:pt x="2934" y="1542"/>
                  </a:lnTo>
                  <a:lnTo>
                    <a:pt x="2924" y="1551"/>
                  </a:lnTo>
                  <a:lnTo>
                    <a:pt x="2915" y="1559"/>
                  </a:lnTo>
                  <a:lnTo>
                    <a:pt x="2905" y="1567"/>
                  </a:lnTo>
                  <a:lnTo>
                    <a:pt x="2893" y="1575"/>
                  </a:lnTo>
                  <a:lnTo>
                    <a:pt x="2883" y="1581"/>
                  </a:lnTo>
                  <a:lnTo>
                    <a:pt x="2871" y="1588"/>
                  </a:lnTo>
                  <a:lnTo>
                    <a:pt x="2860" y="1595"/>
                  </a:lnTo>
                  <a:lnTo>
                    <a:pt x="2848" y="1600"/>
                  </a:lnTo>
                  <a:lnTo>
                    <a:pt x="2835" y="1605"/>
                  </a:lnTo>
                  <a:lnTo>
                    <a:pt x="2823" y="1609"/>
                  </a:lnTo>
                  <a:lnTo>
                    <a:pt x="2810" y="1613"/>
                  </a:lnTo>
                  <a:lnTo>
                    <a:pt x="2798" y="1616"/>
                  </a:lnTo>
                  <a:lnTo>
                    <a:pt x="2783" y="1618"/>
                  </a:lnTo>
                  <a:lnTo>
                    <a:pt x="2770" y="1620"/>
                  </a:lnTo>
                  <a:lnTo>
                    <a:pt x="2757" y="1621"/>
                  </a:lnTo>
                  <a:lnTo>
                    <a:pt x="2743" y="1621"/>
                  </a:lnTo>
                  <a:lnTo>
                    <a:pt x="271" y="1621"/>
                  </a:lnTo>
                  <a:lnTo>
                    <a:pt x="257" y="1621"/>
                  </a:lnTo>
                  <a:lnTo>
                    <a:pt x="243" y="1620"/>
                  </a:lnTo>
                  <a:lnTo>
                    <a:pt x="229" y="1618"/>
                  </a:lnTo>
                  <a:lnTo>
                    <a:pt x="216" y="1616"/>
                  </a:lnTo>
                  <a:lnTo>
                    <a:pt x="204" y="1613"/>
                  </a:lnTo>
                  <a:lnTo>
                    <a:pt x="190" y="1609"/>
                  </a:lnTo>
                  <a:lnTo>
                    <a:pt x="178" y="1605"/>
                  </a:lnTo>
                  <a:lnTo>
                    <a:pt x="166" y="1600"/>
                  </a:lnTo>
                  <a:lnTo>
                    <a:pt x="154" y="1595"/>
                  </a:lnTo>
                  <a:lnTo>
                    <a:pt x="141" y="1588"/>
                  </a:lnTo>
                  <a:lnTo>
                    <a:pt x="130" y="1581"/>
                  </a:lnTo>
                  <a:lnTo>
                    <a:pt x="120" y="1575"/>
                  </a:lnTo>
                  <a:lnTo>
                    <a:pt x="109" y="1567"/>
                  </a:lnTo>
                  <a:lnTo>
                    <a:pt x="99" y="1559"/>
                  </a:lnTo>
                  <a:lnTo>
                    <a:pt x="88" y="1551"/>
                  </a:lnTo>
                  <a:lnTo>
                    <a:pt x="79" y="1542"/>
                  </a:lnTo>
                  <a:lnTo>
                    <a:pt x="70" y="1532"/>
                  </a:lnTo>
                  <a:lnTo>
                    <a:pt x="62" y="1522"/>
                  </a:lnTo>
                  <a:lnTo>
                    <a:pt x="54" y="1512"/>
                  </a:lnTo>
                  <a:lnTo>
                    <a:pt x="47" y="1502"/>
                  </a:lnTo>
                  <a:lnTo>
                    <a:pt x="40" y="1491"/>
                  </a:lnTo>
                  <a:lnTo>
                    <a:pt x="32" y="1479"/>
                  </a:lnTo>
                  <a:lnTo>
                    <a:pt x="27" y="1467"/>
                  </a:lnTo>
                  <a:lnTo>
                    <a:pt x="21" y="1456"/>
                  </a:lnTo>
                  <a:lnTo>
                    <a:pt x="16" y="1444"/>
                  </a:lnTo>
                  <a:lnTo>
                    <a:pt x="12" y="1431"/>
                  </a:lnTo>
                  <a:lnTo>
                    <a:pt x="9" y="1418"/>
                  </a:lnTo>
                  <a:lnTo>
                    <a:pt x="6" y="1405"/>
                  </a:lnTo>
                  <a:lnTo>
                    <a:pt x="3" y="1392"/>
                  </a:lnTo>
                  <a:lnTo>
                    <a:pt x="2" y="1379"/>
                  </a:lnTo>
                  <a:lnTo>
                    <a:pt x="1" y="1364"/>
                  </a:lnTo>
                  <a:lnTo>
                    <a:pt x="0" y="1351"/>
                  </a:lnTo>
                  <a:lnTo>
                    <a:pt x="0" y="270"/>
                  </a:lnTo>
                  <a:lnTo>
                    <a:pt x="1" y="256"/>
                  </a:lnTo>
                  <a:lnTo>
                    <a:pt x="2" y="242"/>
                  </a:lnTo>
                  <a:lnTo>
                    <a:pt x="3" y="229"/>
                  </a:lnTo>
                  <a:lnTo>
                    <a:pt x="6" y="216"/>
                  </a:lnTo>
                  <a:lnTo>
                    <a:pt x="9" y="203"/>
                  </a:lnTo>
                  <a:lnTo>
                    <a:pt x="12" y="189"/>
                  </a:lnTo>
                  <a:lnTo>
                    <a:pt x="16" y="177"/>
                  </a:lnTo>
                  <a:lnTo>
                    <a:pt x="21" y="165"/>
                  </a:lnTo>
                  <a:lnTo>
                    <a:pt x="27" y="153"/>
                  </a:lnTo>
                  <a:lnTo>
                    <a:pt x="32" y="141"/>
                  </a:lnTo>
                  <a:lnTo>
                    <a:pt x="40" y="130"/>
                  </a:lnTo>
                  <a:lnTo>
                    <a:pt x="47" y="119"/>
                  </a:lnTo>
                  <a:lnTo>
                    <a:pt x="54" y="109"/>
                  </a:lnTo>
                  <a:lnTo>
                    <a:pt x="62" y="98"/>
                  </a:lnTo>
                  <a:lnTo>
                    <a:pt x="70" y="89"/>
                  </a:lnTo>
                  <a:lnTo>
                    <a:pt x="79" y="79"/>
                  </a:lnTo>
                  <a:lnTo>
                    <a:pt x="88" y="70"/>
                  </a:lnTo>
                  <a:lnTo>
                    <a:pt x="99" y="62"/>
                  </a:lnTo>
                  <a:lnTo>
                    <a:pt x="109" y="54"/>
                  </a:lnTo>
                  <a:lnTo>
                    <a:pt x="120" y="46"/>
                  </a:lnTo>
                  <a:lnTo>
                    <a:pt x="130" y="39"/>
                  </a:lnTo>
                  <a:lnTo>
                    <a:pt x="141" y="33"/>
                  </a:lnTo>
                  <a:lnTo>
                    <a:pt x="154" y="26"/>
                  </a:lnTo>
                  <a:lnTo>
                    <a:pt x="166" y="21"/>
                  </a:lnTo>
                  <a:lnTo>
                    <a:pt x="178" y="16"/>
                  </a:lnTo>
                  <a:lnTo>
                    <a:pt x="190" y="12"/>
                  </a:lnTo>
                  <a:lnTo>
                    <a:pt x="204" y="8"/>
                  </a:lnTo>
                  <a:lnTo>
                    <a:pt x="216" y="5"/>
                  </a:lnTo>
                  <a:lnTo>
                    <a:pt x="229" y="3"/>
                  </a:lnTo>
                  <a:lnTo>
                    <a:pt x="243" y="1"/>
                  </a:lnTo>
                  <a:lnTo>
                    <a:pt x="257" y="0"/>
                  </a:lnTo>
                  <a:lnTo>
                    <a:pt x="271"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36" name="Freeform 24"/>
            <p:cNvSpPr/>
            <p:nvPr/>
          </p:nvSpPr>
          <p:spPr bwMode="auto">
            <a:xfrm>
              <a:off x="-1799417" y="1984064"/>
              <a:ext cx="215900" cy="117475"/>
            </a:xfrm>
            <a:custGeom>
              <a:avLst/>
              <a:gdLst/>
              <a:ahLst/>
              <a:cxnLst>
                <a:cxn ang="0">
                  <a:pos x="2757" y="0"/>
                </a:cxn>
                <a:cxn ang="0">
                  <a:pos x="2797" y="5"/>
                </a:cxn>
                <a:cxn ang="0">
                  <a:pos x="2836" y="16"/>
                </a:cxn>
                <a:cxn ang="0">
                  <a:pos x="2872" y="33"/>
                </a:cxn>
                <a:cxn ang="0">
                  <a:pos x="2904" y="54"/>
                </a:cxn>
                <a:cxn ang="0">
                  <a:pos x="2934" y="79"/>
                </a:cxn>
                <a:cxn ang="0">
                  <a:pos x="2959" y="109"/>
                </a:cxn>
                <a:cxn ang="0">
                  <a:pos x="2981" y="141"/>
                </a:cxn>
                <a:cxn ang="0">
                  <a:pos x="2997" y="177"/>
                </a:cxn>
                <a:cxn ang="0">
                  <a:pos x="3008" y="216"/>
                </a:cxn>
                <a:cxn ang="0">
                  <a:pos x="3013" y="256"/>
                </a:cxn>
                <a:cxn ang="0">
                  <a:pos x="3013" y="1364"/>
                </a:cxn>
                <a:cxn ang="0">
                  <a:pos x="3008" y="1405"/>
                </a:cxn>
                <a:cxn ang="0">
                  <a:pos x="2997" y="1444"/>
                </a:cxn>
                <a:cxn ang="0">
                  <a:pos x="2981" y="1479"/>
                </a:cxn>
                <a:cxn ang="0">
                  <a:pos x="2959" y="1512"/>
                </a:cxn>
                <a:cxn ang="0">
                  <a:pos x="2934" y="1542"/>
                </a:cxn>
                <a:cxn ang="0">
                  <a:pos x="2904" y="1567"/>
                </a:cxn>
                <a:cxn ang="0">
                  <a:pos x="2872" y="1588"/>
                </a:cxn>
                <a:cxn ang="0">
                  <a:pos x="2836" y="1605"/>
                </a:cxn>
                <a:cxn ang="0">
                  <a:pos x="2797" y="1616"/>
                </a:cxn>
                <a:cxn ang="0">
                  <a:pos x="2757" y="1621"/>
                </a:cxn>
                <a:cxn ang="0">
                  <a:pos x="257" y="1621"/>
                </a:cxn>
                <a:cxn ang="0">
                  <a:pos x="216" y="1616"/>
                </a:cxn>
                <a:cxn ang="0">
                  <a:pos x="178" y="1605"/>
                </a:cxn>
                <a:cxn ang="0">
                  <a:pos x="142" y="1588"/>
                </a:cxn>
                <a:cxn ang="0">
                  <a:pos x="109" y="1567"/>
                </a:cxn>
                <a:cxn ang="0">
                  <a:pos x="80" y="1542"/>
                </a:cxn>
                <a:cxn ang="0">
                  <a:pos x="54" y="1512"/>
                </a:cxn>
                <a:cxn ang="0">
                  <a:pos x="33" y="1479"/>
                </a:cxn>
                <a:cxn ang="0">
                  <a:pos x="17" y="1444"/>
                </a:cxn>
                <a:cxn ang="0">
                  <a:pos x="5" y="1405"/>
                </a:cxn>
                <a:cxn ang="0">
                  <a:pos x="0" y="1364"/>
                </a:cxn>
                <a:cxn ang="0">
                  <a:pos x="0" y="256"/>
                </a:cxn>
                <a:cxn ang="0">
                  <a:pos x="5" y="216"/>
                </a:cxn>
                <a:cxn ang="0">
                  <a:pos x="17" y="177"/>
                </a:cxn>
                <a:cxn ang="0">
                  <a:pos x="33" y="141"/>
                </a:cxn>
                <a:cxn ang="0">
                  <a:pos x="54" y="109"/>
                </a:cxn>
                <a:cxn ang="0">
                  <a:pos x="80" y="79"/>
                </a:cxn>
                <a:cxn ang="0">
                  <a:pos x="109" y="54"/>
                </a:cxn>
                <a:cxn ang="0">
                  <a:pos x="142" y="33"/>
                </a:cxn>
                <a:cxn ang="0">
                  <a:pos x="178" y="16"/>
                </a:cxn>
                <a:cxn ang="0">
                  <a:pos x="216" y="5"/>
                </a:cxn>
                <a:cxn ang="0">
                  <a:pos x="257" y="0"/>
                </a:cxn>
              </a:cxnLst>
              <a:rect l="0" t="0" r="r" b="b"/>
              <a:pathLst>
                <a:path w="3013" h="1621">
                  <a:moveTo>
                    <a:pt x="270" y="0"/>
                  </a:moveTo>
                  <a:lnTo>
                    <a:pt x="2743" y="0"/>
                  </a:lnTo>
                  <a:lnTo>
                    <a:pt x="2757" y="0"/>
                  </a:lnTo>
                  <a:lnTo>
                    <a:pt x="2771" y="1"/>
                  </a:lnTo>
                  <a:lnTo>
                    <a:pt x="2784" y="3"/>
                  </a:lnTo>
                  <a:lnTo>
                    <a:pt x="2797" y="5"/>
                  </a:lnTo>
                  <a:lnTo>
                    <a:pt x="2810" y="8"/>
                  </a:lnTo>
                  <a:lnTo>
                    <a:pt x="2824" y="12"/>
                  </a:lnTo>
                  <a:lnTo>
                    <a:pt x="2836" y="16"/>
                  </a:lnTo>
                  <a:lnTo>
                    <a:pt x="2848" y="21"/>
                  </a:lnTo>
                  <a:lnTo>
                    <a:pt x="2860" y="26"/>
                  </a:lnTo>
                  <a:lnTo>
                    <a:pt x="2872" y="33"/>
                  </a:lnTo>
                  <a:lnTo>
                    <a:pt x="2883" y="39"/>
                  </a:lnTo>
                  <a:lnTo>
                    <a:pt x="2894" y="46"/>
                  </a:lnTo>
                  <a:lnTo>
                    <a:pt x="2904" y="54"/>
                  </a:lnTo>
                  <a:lnTo>
                    <a:pt x="2914" y="62"/>
                  </a:lnTo>
                  <a:lnTo>
                    <a:pt x="2924" y="70"/>
                  </a:lnTo>
                  <a:lnTo>
                    <a:pt x="2934" y="79"/>
                  </a:lnTo>
                  <a:lnTo>
                    <a:pt x="2943" y="89"/>
                  </a:lnTo>
                  <a:lnTo>
                    <a:pt x="2951" y="98"/>
                  </a:lnTo>
                  <a:lnTo>
                    <a:pt x="2959" y="109"/>
                  </a:lnTo>
                  <a:lnTo>
                    <a:pt x="2967" y="119"/>
                  </a:lnTo>
                  <a:lnTo>
                    <a:pt x="2974" y="130"/>
                  </a:lnTo>
                  <a:lnTo>
                    <a:pt x="2981" y="141"/>
                  </a:lnTo>
                  <a:lnTo>
                    <a:pt x="2987" y="153"/>
                  </a:lnTo>
                  <a:lnTo>
                    <a:pt x="2992" y="165"/>
                  </a:lnTo>
                  <a:lnTo>
                    <a:pt x="2997" y="177"/>
                  </a:lnTo>
                  <a:lnTo>
                    <a:pt x="3001" y="189"/>
                  </a:lnTo>
                  <a:lnTo>
                    <a:pt x="3005" y="203"/>
                  </a:lnTo>
                  <a:lnTo>
                    <a:pt x="3008" y="216"/>
                  </a:lnTo>
                  <a:lnTo>
                    <a:pt x="3010" y="229"/>
                  </a:lnTo>
                  <a:lnTo>
                    <a:pt x="3012" y="242"/>
                  </a:lnTo>
                  <a:lnTo>
                    <a:pt x="3013" y="256"/>
                  </a:lnTo>
                  <a:lnTo>
                    <a:pt x="3013" y="270"/>
                  </a:lnTo>
                  <a:lnTo>
                    <a:pt x="3013" y="1351"/>
                  </a:lnTo>
                  <a:lnTo>
                    <a:pt x="3013" y="1364"/>
                  </a:lnTo>
                  <a:lnTo>
                    <a:pt x="3012" y="1379"/>
                  </a:lnTo>
                  <a:lnTo>
                    <a:pt x="3010" y="1392"/>
                  </a:lnTo>
                  <a:lnTo>
                    <a:pt x="3008" y="1405"/>
                  </a:lnTo>
                  <a:lnTo>
                    <a:pt x="3005" y="1418"/>
                  </a:lnTo>
                  <a:lnTo>
                    <a:pt x="3001" y="1431"/>
                  </a:lnTo>
                  <a:lnTo>
                    <a:pt x="2997" y="1444"/>
                  </a:lnTo>
                  <a:lnTo>
                    <a:pt x="2992" y="1456"/>
                  </a:lnTo>
                  <a:lnTo>
                    <a:pt x="2987" y="1467"/>
                  </a:lnTo>
                  <a:lnTo>
                    <a:pt x="2981" y="1479"/>
                  </a:lnTo>
                  <a:lnTo>
                    <a:pt x="2974" y="1491"/>
                  </a:lnTo>
                  <a:lnTo>
                    <a:pt x="2967" y="1502"/>
                  </a:lnTo>
                  <a:lnTo>
                    <a:pt x="2959" y="1512"/>
                  </a:lnTo>
                  <a:lnTo>
                    <a:pt x="2951" y="1522"/>
                  </a:lnTo>
                  <a:lnTo>
                    <a:pt x="2943" y="1532"/>
                  </a:lnTo>
                  <a:lnTo>
                    <a:pt x="2934" y="1542"/>
                  </a:lnTo>
                  <a:lnTo>
                    <a:pt x="2924" y="1551"/>
                  </a:lnTo>
                  <a:lnTo>
                    <a:pt x="2914" y="1559"/>
                  </a:lnTo>
                  <a:lnTo>
                    <a:pt x="2904" y="1567"/>
                  </a:lnTo>
                  <a:lnTo>
                    <a:pt x="2894" y="1575"/>
                  </a:lnTo>
                  <a:lnTo>
                    <a:pt x="2883" y="1581"/>
                  </a:lnTo>
                  <a:lnTo>
                    <a:pt x="2872" y="1588"/>
                  </a:lnTo>
                  <a:lnTo>
                    <a:pt x="2860" y="1595"/>
                  </a:lnTo>
                  <a:lnTo>
                    <a:pt x="2848" y="1600"/>
                  </a:lnTo>
                  <a:lnTo>
                    <a:pt x="2836" y="1605"/>
                  </a:lnTo>
                  <a:lnTo>
                    <a:pt x="2824" y="1609"/>
                  </a:lnTo>
                  <a:lnTo>
                    <a:pt x="2810" y="1613"/>
                  </a:lnTo>
                  <a:lnTo>
                    <a:pt x="2797" y="1616"/>
                  </a:lnTo>
                  <a:lnTo>
                    <a:pt x="2784" y="1618"/>
                  </a:lnTo>
                  <a:lnTo>
                    <a:pt x="2771" y="1620"/>
                  </a:lnTo>
                  <a:lnTo>
                    <a:pt x="2757" y="1621"/>
                  </a:lnTo>
                  <a:lnTo>
                    <a:pt x="2743" y="1621"/>
                  </a:lnTo>
                  <a:lnTo>
                    <a:pt x="270" y="1621"/>
                  </a:lnTo>
                  <a:lnTo>
                    <a:pt x="257" y="1621"/>
                  </a:lnTo>
                  <a:lnTo>
                    <a:pt x="243" y="1620"/>
                  </a:lnTo>
                  <a:lnTo>
                    <a:pt x="230" y="1618"/>
                  </a:lnTo>
                  <a:lnTo>
                    <a:pt x="216" y="1616"/>
                  </a:lnTo>
                  <a:lnTo>
                    <a:pt x="203" y="1613"/>
                  </a:lnTo>
                  <a:lnTo>
                    <a:pt x="191" y="1609"/>
                  </a:lnTo>
                  <a:lnTo>
                    <a:pt x="178" y="1605"/>
                  </a:lnTo>
                  <a:lnTo>
                    <a:pt x="165" y="1600"/>
                  </a:lnTo>
                  <a:lnTo>
                    <a:pt x="154" y="1595"/>
                  </a:lnTo>
                  <a:lnTo>
                    <a:pt x="142" y="1588"/>
                  </a:lnTo>
                  <a:lnTo>
                    <a:pt x="131" y="1581"/>
                  </a:lnTo>
                  <a:lnTo>
                    <a:pt x="120" y="1575"/>
                  </a:lnTo>
                  <a:lnTo>
                    <a:pt x="109" y="1567"/>
                  </a:lnTo>
                  <a:lnTo>
                    <a:pt x="99" y="1559"/>
                  </a:lnTo>
                  <a:lnTo>
                    <a:pt x="89" y="1551"/>
                  </a:lnTo>
                  <a:lnTo>
                    <a:pt x="80" y="1542"/>
                  </a:lnTo>
                  <a:lnTo>
                    <a:pt x="71" y="1532"/>
                  </a:lnTo>
                  <a:lnTo>
                    <a:pt x="62" y="1522"/>
                  </a:lnTo>
                  <a:lnTo>
                    <a:pt x="54" y="1512"/>
                  </a:lnTo>
                  <a:lnTo>
                    <a:pt x="46" y="1502"/>
                  </a:lnTo>
                  <a:lnTo>
                    <a:pt x="40" y="1491"/>
                  </a:lnTo>
                  <a:lnTo>
                    <a:pt x="33" y="1479"/>
                  </a:lnTo>
                  <a:lnTo>
                    <a:pt x="27" y="1467"/>
                  </a:lnTo>
                  <a:lnTo>
                    <a:pt x="22" y="1456"/>
                  </a:lnTo>
                  <a:lnTo>
                    <a:pt x="17" y="1444"/>
                  </a:lnTo>
                  <a:lnTo>
                    <a:pt x="13" y="1431"/>
                  </a:lnTo>
                  <a:lnTo>
                    <a:pt x="8" y="1418"/>
                  </a:lnTo>
                  <a:lnTo>
                    <a:pt x="5" y="1405"/>
                  </a:lnTo>
                  <a:lnTo>
                    <a:pt x="3" y="1392"/>
                  </a:lnTo>
                  <a:lnTo>
                    <a:pt x="1" y="1379"/>
                  </a:lnTo>
                  <a:lnTo>
                    <a:pt x="0" y="1364"/>
                  </a:lnTo>
                  <a:lnTo>
                    <a:pt x="0" y="1351"/>
                  </a:lnTo>
                  <a:lnTo>
                    <a:pt x="0" y="270"/>
                  </a:lnTo>
                  <a:lnTo>
                    <a:pt x="0" y="256"/>
                  </a:lnTo>
                  <a:lnTo>
                    <a:pt x="1" y="242"/>
                  </a:lnTo>
                  <a:lnTo>
                    <a:pt x="3" y="229"/>
                  </a:lnTo>
                  <a:lnTo>
                    <a:pt x="5" y="216"/>
                  </a:lnTo>
                  <a:lnTo>
                    <a:pt x="8" y="203"/>
                  </a:lnTo>
                  <a:lnTo>
                    <a:pt x="13" y="189"/>
                  </a:lnTo>
                  <a:lnTo>
                    <a:pt x="17" y="177"/>
                  </a:lnTo>
                  <a:lnTo>
                    <a:pt x="22" y="165"/>
                  </a:lnTo>
                  <a:lnTo>
                    <a:pt x="27" y="153"/>
                  </a:lnTo>
                  <a:lnTo>
                    <a:pt x="33" y="141"/>
                  </a:lnTo>
                  <a:lnTo>
                    <a:pt x="40" y="130"/>
                  </a:lnTo>
                  <a:lnTo>
                    <a:pt x="46" y="119"/>
                  </a:lnTo>
                  <a:lnTo>
                    <a:pt x="54" y="109"/>
                  </a:lnTo>
                  <a:lnTo>
                    <a:pt x="62" y="98"/>
                  </a:lnTo>
                  <a:lnTo>
                    <a:pt x="71" y="89"/>
                  </a:lnTo>
                  <a:lnTo>
                    <a:pt x="80" y="79"/>
                  </a:lnTo>
                  <a:lnTo>
                    <a:pt x="89" y="70"/>
                  </a:lnTo>
                  <a:lnTo>
                    <a:pt x="99" y="62"/>
                  </a:lnTo>
                  <a:lnTo>
                    <a:pt x="109" y="54"/>
                  </a:lnTo>
                  <a:lnTo>
                    <a:pt x="120" y="46"/>
                  </a:lnTo>
                  <a:lnTo>
                    <a:pt x="131" y="39"/>
                  </a:lnTo>
                  <a:lnTo>
                    <a:pt x="142" y="33"/>
                  </a:lnTo>
                  <a:lnTo>
                    <a:pt x="154" y="26"/>
                  </a:lnTo>
                  <a:lnTo>
                    <a:pt x="165" y="21"/>
                  </a:lnTo>
                  <a:lnTo>
                    <a:pt x="178" y="16"/>
                  </a:lnTo>
                  <a:lnTo>
                    <a:pt x="191" y="12"/>
                  </a:lnTo>
                  <a:lnTo>
                    <a:pt x="203" y="8"/>
                  </a:lnTo>
                  <a:lnTo>
                    <a:pt x="216" y="5"/>
                  </a:lnTo>
                  <a:lnTo>
                    <a:pt x="230" y="3"/>
                  </a:lnTo>
                  <a:lnTo>
                    <a:pt x="243" y="1"/>
                  </a:lnTo>
                  <a:lnTo>
                    <a:pt x="257"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37" name="Freeform 25"/>
            <p:cNvSpPr/>
            <p:nvPr/>
          </p:nvSpPr>
          <p:spPr bwMode="auto">
            <a:xfrm>
              <a:off x="-1559705" y="1984064"/>
              <a:ext cx="215900" cy="117475"/>
            </a:xfrm>
            <a:custGeom>
              <a:avLst/>
              <a:gdLst/>
              <a:ahLst/>
              <a:cxnLst>
                <a:cxn ang="0">
                  <a:pos x="2756" y="0"/>
                </a:cxn>
                <a:cxn ang="0">
                  <a:pos x="2797" y="5"/>
                </a:cxn>
                <a:cxn ang="0">
                  <a:pos x="2835" y="16"/>
                </a:cxn>
                <a:cxn ang="0">
                  <a:pos x="2871" y="33"/>
                </a:cxn>
                <a:cxn ang="0">
                  <a:pos x="2904" y="54"/>
                </a:cxn>
                <a:cxn ang="0">
                  <a:pos x="2933" y="79"/>
                </a:cxn>
                <a:cxn ang="0">
                  <a:pos x="2959" y="109"/>
                </a:cxn>
                <a:cxn ang="0">
                  <a:pos x="2980" y="141"/>
                </a:cxn>
                <a:cxn ang="0">
                  <a:pos x="2996" y="177"/>
                </a:cxn>
                <a:cxn ang="0">
                  <a:pos x="3008" y="216"/>
                </a:cxn>
                <a:cxn ang="0">
                  <a:pos x="3013" y="256"/>
                </a:cxn>
                <a:cxn ang="0">
                  <a:pos x="3013" y="1364"/>
                </a:cxn>
                <a:cxn ang="0">
                  <a:pos x="3008" y="1405"/>
                </a:cxn>
                <a:cxn ang="0">
                  <a:pos x="2996" y="1444"/>
                </a:cxn>
                <a:cxn ang="0">
                  <a:pos x="2980" y="1479"/>
                </a:cxn>
                <a:cxn ang="0">
                  <a:pos x="2959" y="1512"/>
                </a:cxn>
                <a:cxn ang="0">
                  <a:pos x="2933" y="1542"/>
                </a:cxn>
                <a:cxn ang="0">
                  <a:pos x="2904" y="1567"/>
                </a:cxn>
                <a:cxn ang="0">
                  <a:pos x="2871" y="1588"/>
                </a:cxn>
                <a:cxn ang="0">
                  <a:pos x="2835" y="1605"/>
                </a:cxn>
                <a:cxn ang="0">
                  <a:pos x="2797" y="1616"/>
                </a:cxn>
                <a:cxn ang="0">
                  <a:pos x="2756" y="1621"/>
                </a:cxn>
                <a:cxn ang="0">
                  <a:pos x="256" y="1621"/>
                </a:cxn>
                <a:cxn ang="0">
                  <a:pos x="216" y="1616"/>
                </a:cxn>
                <a:cxn ang="0">
                  <a:pos x="177" y="1605"/>
                </a:cxn>
                <a:cxn ang="0">
                  <a:pos x="141" y="1588"/>
                </a:cxn>
                <a:cxn ang="0">
                  <a:pos x="108" y="1567"/>
                </a:cxn>
                <a:cxn ang="0">
                  <a:pos x="79" y="1542"/>
                </a:cxn>
                <a:cxn ang="0">
                  <a:pos x="54" y="1512"/>
                </a:cxn>
                <a:cxn ang="0">
                  <a:pos x="32" y="1479"/>
                </a:cxn>
                <a:cxn ang="0">
                  <a:pos x="16" y="1444"/>
                </a:cxn>
                <a:cxn ang="0">
                  <a:pos x="5" y="1405"/>
                </a:cxn>
                <a:cxn ang="0">
                  <a:pos x="0" y="1364"/>
                </a:cxn>
                <a:cxn ang="0">
                  <a:pos x="0" y="256"/>
                </a:cxn>
                <a:cxn ang="0">
                  <a:pos x="5" y="216"/>
                </a:cxn>
                <a:cxn ang="0">
                  <a:pos x="16" y="177"/>
                </a:cxn>
                <a:cxn ang="0">
                  <a:pos x="32" y="141"/>
                </a:cxn>
                <a:cxn ang="0">
                  <a:pos x="54" y="109"/>
                </a:cxn>
                <a:cxn ang="0">
                  <a:pos x="79" y="79"/>
                </a:cxn>
                <a:cxn ang="0">
                  <a:pos x="108" y="54"/>
                </a:cxn>
                <a:cxn ang="0">
                  <a:pos x="141" y="33"/>
                </a:cxn>
                <a:cxn ang="0">
                  <a:pos x="177" y="16"/>
                </a:cxn>
                <a:cxn ang="0">
                  <a:pos x="216" y="5"/>
                </a:cxn>
                <a:cxn ang="0">
                  <a:pos x="256" y="0"/>
                </a:cxn>
              </a:cxnLst>
              <a:rect l="0" t="0" r="r" b="b"/>
              <a:pathLst>
                <a:path w="3013" h="1621">
                  <a:moveTo>
                    <a:pt x="270" y="0"/>
                  </a:moveTo>
                  <a:lnTo>
                    <a:pt x="2743" y="0"/>
                  </a:lnTo>
                  <a:lnTo>
                    <a:pt x="2756" y="0"/>
                  </a:lnTo>
                  <a:lnTo>
                    <a:pt x="2770" y="1"/>
                  </a:lnTo>
                  <a:lnTo>
                    <a:pt x="2783" y="3"/>
                  </a:lnTo>
                  <a:lnTo>
                    <a:pt x="2797" y="5"/>
                  </a:lnTo>
                  <a:lnTo>
                    <a:pt x="2810" y="8"/>
                  </a:lnTo>
                  <a:lnTo>
                    <a:pt x="2822" y="12"/>
                  </a:lnTo>
                  <a:lnTo>
                    <a:pt x="2835" y="16"/>
                  </a:lnTo>
                  <a:lnTo>
                    <a:pt x="2848" y="21"/>
                  </a:lnTo>
                  <a:lnTo>
                    <a:pt x="2859" y="26"/>
                  </a:lnTo>
                  <a:lnTo>
                    <a:pt x="2871" y="33"/>
                  </a:lnTo>
                  <a:lnTo>
                    <a:pt x="2882" y="39"/>
                  </a:lnTo>
                  <a:lnTo>
                    <a:pt x="2893" y="46"/>
                  </a:lnTo>
                  <a:lnTo>
                    <a:pt x="2904" y="54"/>
                  </a:lnTo>
                  <a:lnTo>
                    <a:pt x="2914" y="62"/>
                  </a:lnTo>
                  <a:lnTo>
                    <a:pt x="2924" y="70"/>
                  </a:lnTo>
                  <a:lnTo>
                    <a:pt x="2933" y="79"/>
                  </a:lnTo>
                  <a:lnTo>
                    <a:pt x="2942" y="89"/>
                  </a:lnTo>
                  <a:lnTo>
                    <a:pt x="2951" y="98"/>
                  </a:lnTo>
                  <a:lnTo>
                    <a:pt x="2959" y="109"/>
                  </a:lnTo>
                  <a:lnTo>
                    <a:pt x="2966" y="119"/>
                  </a:lnTo>
                  <a:lnTo>
                    <a:pt x="2973" y="130"/>
                  </a:lnTo>
                  <a:lnTo>
                    <a:pt x="2980" y="141"/>
                  </a:lnTo>
                  <a:lnTo>
                    <a:pt x="2986" y="153"/>
                  </a:lnTo>
                  <a:lnTo>
                    <a:pt x="2991" y="165"/>
                  </a:lnTo>
                  <a:lnTo>
                    <a:pt x="2996" y="177"/>
                  </a:lnTo>
                  <a:lnTo>
                    <a:pt x="3000" y="189"/>
                  </a:lnTo>
                  <a:lnTo>
                    <a:pt x="3005" y="203"/>
                  </a:lnTo>
                  <a:lnTo>
                    <a:pt x="3008" y="216"/>
                  </a:lnTo>
                  <a:lnTo>
                    <a:pt x="3010" y="229"/>
                  </a:lnTo>
                  <a:lnTo>
                    <a:pt x="3012" y="242"/>
                  </a:lnTo>
                  <a:lnTo>
                    <a:pt x="3013" y="256"/>
                  </a:lnTo>
                  <a:lnTo>
                    <a:pt x="3013" y="270"/>
                  </a:lnTo>
                  <a:lnTo>
                    <a:pt x="3013" y="1351"/>
                  </a:lnTo>
                  <a:lnTo>
                    <a:pt x="3013" y="1364"/>
                  </a:lnTo>
                  <a:lnTo>
                    <a:pt x="3012" y="1379"/>
                  </a:lnTo>
                  <a:lnTo>
                    <a:pt x="3010" y="1392"/>
                  </a:lnTo>
                  <a:lnTo>
                    <a:pt x="3008" y="1405"/>
                  </a:lnTo>
                  <a:lnTo>
                    <a:pt x="3005" y="1418"/>
                  </a:lnTo>
                  <a:lnTo>
                    <a:pt x="3000" y="1431"/>
                  </a:lnTo>
                  <a:lnTo>
                    <a:pt x="2996" y="1444"/>
                  </a:lnTo>
                  <a:lnTo>
                    <a:pt x="2991" y="1456"/>
                  </a:lnTo>
                  <a:lnTo>
                    <a:pt x="2986" y="1467"/>
                  </a:lnTo>
                  <a:lnTo>
                    <a:pt x="2980" y="1479"/>
                  </a:lnTo>
                  <a:lnTo>
                    <a:pt x="2973" y="1491"/>
                  </a:lnTo>
                  <a:lnTo>
                    <a:pt x="2966" y="1502"/>
                  </a:lnTo>
                  <a:lnTo>
                    <a:pt x="2959" y="1512"/>
                  </a:lnTo>
                  <a:lnTo>
                    <a:pt x="2951" y="1522"/>
                  </a:lnTo>
                  <a:lnTo>
                    <a:pt x="2942" y="1532"/>
                  </a:lnTo>
                  <a:lnTo>
                    <a:pt x="2933" y="1542"/>
                  </a:lnTo>
                  <a:lnTo>
                    <a:pt x="2924" y="1551"/>
                  </a:lnTo>
                  <a:lnTo>
                    <a:pt x="2914" y="1559"/>
                  </a:lnTo>
                  <a:lnTo>
                    <a:pt x="2904" y="1567"/>
                  </a:lnTo>
                  <a:lnTo>
                    <a:pt x="2893" y="1575"/>
                  </a:lnTo>
                  <a:lnTo>
                    <a:pt x="2882" y="1581"/>
                  </a:lnTo>
                  <a:lnTo>
                    <a:pt x="2871" y="1588"/>
                  </a:lnTo>
                  <a:lnTo>
                    <a:pt x="2859" y="1595"/>
                  </a:lnTo>
                  <a:lnTo>
                    <a:pt x="2848" y="1600"/>
                  </a:lnTo>
                  <a:lnTo>
                    <a:pt x="2835" y="1605"/>
                  </a:lnTo>
                  <a:lnTo>
                    <a:pt x="2822" y="1609"/>
                  </a:lnTo>
                  <a:lnTo>
                    <a:pt x="2810" y="1613"/>
                  </a:lnTo>
                  <a:lnTo>
                    <a:pt x="2797" y="1616"/>
                  </a:lnTo>
                  <a:lnTo>
                    <a:pt x="2783" y="1618"/>
                  </a:lnTo>
                  <a:lnTo>
                    <a:pt x="2770" y="1620"/>
                  </a:lnTo>
                  <a:lnTo>
                    <a:pt x="2756" y="1621"/>
                  </a:lnTo>
                  <a:lnTo>
                    <a:pt x="2743" y="1621"/>
                  </a:lnTo>
                  <a:lnTo>
                    <a:pt x="270" y="1621"/>
                  </a:lnTo>
                  <a:lnTo>
                    <a:pt x="256" y="1621"/>
                  </a:lnTo>
                  <a:lnTo>
                    <a:pt x="242" y="1620"/>
                  </a:lnTo>
                  <a:lnTo>
                    <a:pt x="229" y="1618"/>
                  </a:lnTo>
                  <a:lnTo>
                    <a:pt x="216" y="1616"/>
                  </a:lnTo>
                  <a:lnTo>
                    <a:pt x="203" y="1613"/>
                  </a:lnTo>
                  <a:lnTo>
                    <a:pt x="189" y="1609"/>
                  </a:lnTo>
                  <a:lnTo>
                    <a:pt x="177" y="1605"/>
                  </a:lnTo>
                  <a:lnTo>
                    <a:pt x="165" y="1600"/>
                  </a:lnTo>
                  <a:lnTo>
                    <a:pt x="153" y="1595"/>
                  </a:lnTo>
                  <a:lnTo>
                    <a:pt x="141" y="1588"/>
                  </a:lnTo>
                  <a:lnTo>
                    <a:pt x="130" y="1581"/>
                  </a:lnTo>
                  <a:lnTo>
                    <a:pt x="119" y="1575"/>
                  </a:lnTo>
                  <a:lnTo>
                    <a:pt x="108" y="1567"/>
                  </a:lnTo>
                  <a:lnTo>
                    <a:pt x="98" y="1559"/>
                  </a:lnTo>
                  <a:lnTo>
                    <a:pt x="89" y="1551"/>
                  </a:lnTo>
                  <a:lnTo>
                    <a:pt x="79" y="1542"/>
                  </a:lnTo>
                  <a:lnTo>
                    <a:pt x="70" y="1532"/>
                  </a:lnTo>
                  <a:lnTo>
                    <a:pt x="61" y="1522"/>
                  </a:lnTo>
                  <a:lnTo>
                    <a:pt x="54" y="1512"/>
                  </a:lnTo>
                  <a:lnTo>
                    <a:pt x="46" y="1502"/>
                  </a:lnTo>
                  <a:lnTo>
                    <a:pt x="39" y="1491"/>
                  </a:lnTo>
                  <a:lnTo>
                    <a:pt x="32" y="1479"/>
                  </a:lnTo>
                  <a:lnTo>
                    <a:pt x="26" y="1467"/>
                  </a:lnTo>
                  <a:lnTo>
                    <a:pt x="21" y="1456"/>
                  </a:lnTo>
                  <a:lnTo>
                    <a:pt x="16" y="1444"/>
                  </a:lnTo>
                  <a:lnTo>
                    <a:pt x="12" y="1431"/>
                  </a:lnTo>
                  <a:lnTo>
                    <a:pt x="8" y="1418"/>
                  </a:lnTo>
                  <a:lnTo>
                    <a:pt x="5" y="1405"/>
                  </a:lnTo>
                  <a:lnTo>
                    <a:pt x="3" y="1392"/>
                  </a:lnTo>
                  <a:lnTo>
                    <a:pt x="1" y="1379"/>
                  </a:lnTo>
                  <a:lnTo>
                    <a:pt x="0" y="1364"/>
                  </a:lnTo>
                  <a:lnTo>
                    <a:pt x="0" y="1351"/>
                  </a:lnTo>
                  <a:lnTo>
                    <a:pt x="0" y="270"/>
                  </a:lnTo>
                  <a:lnTo>
                    <a:pt x="0" y="256"/>
                  </a:lnTo>
                  <a:lnTo>
                    <a:pt x="1" y="242"/>
                  </a:lnTo>
                  <a:lnTo>
                    <a:pt x="3" y="229"/>
                  </a:lnTo>
                  <a:lnTo>
                    <a:pt x="5" y="216"/>
                  </a:lnTo>
                  <a:lnTo>
                    <a:pt x="8" y="203"/>
                  </a:lnTo>
                  <a:lnTo>
                    <a:pt x="12" y="189"/>
                  </a:lnTo>
                  <a:lnTo>
                    <a:pt x="16" y="177"/>
                  </a:lnTo>
                  <a:lnTo>
                    <a:pt x="21" y="165"/>
                  </a:lnTo>
                  <a:lnTo>
                    <a:pt x="26" y="153"/>
                  </a:lnTo>
                  <a:lnTo>
                    <a:pt x="32" y="141"/>
                  </a:lnTo>
                  <a:lnTo>
                    <a:pt x="39" y="130"/>
                  </a:lnTo>
                  <a:lnTo>
                    <a:pt x="46" y="119"/>
                  </a:lnTo>
                  <a:lnTo>
                    <a:pt x="54" y="109"/>
                  </a:lnTo>
                  <a:lnTo>
                    <a:pt x="61" y="98"/>
                  </a:lnTo>
                  <a:lnTo>
                    <a:pt x="70" y="89"/>
                  </a:lnTo>
                  <a:lnTo>
                    <a:pt x="79" y="79"/>
                  </a:lnTo>
                  <a:lnTo>
                    <a:pt x="89" y="70"/>
                  </a:lnTo>
                  <a:lnTo>
                    <a:pt x="98" y="62"/>
                  </a:lnTo>
                  <a:lnTo>
                    <a:pt x="108" y="54"/>
                  </a:lnTo>
                  <a:lnTo>
                    <a:pt x="119" y="46"/>
                  </a:lnTo>
                  <a:lnTo>
                    <a:pt x="130" y="39"/>
                  </a:lnTo>
                  <a:lnTo>
                    <a:pt x="141" y="33"/>
                  </a:lnTo>
                  <a:lnTo>
                    <a:pt x="153" y="26"/>
                  </a:lnTo>
                  <a:lnTo>
                    <a:pt x="165" y="21"/>
                  </a:lnTo>
                  <a:lnTo>
                    <a:pt x="177" y="16"/>
                  </a:lnTo>
                  <a:lnTo>
                    <a:pt x="189" y="12"/>
                  </a:lnTo>
                  <a:lnTo>
                    <a:pt x="203" y="8"/>
                  </a:lnTo>
                  <a:lnTo>
                    <a:pt x="216" y="5"/>
                  </a:lnTo>
                  <a:lnTo>
                    <a:pt x="229" y="3"/>
                  </a:lnTo>
                  <a:lnTo>
                    <a:pt x="242" y="1"/>
                  </a:lnTo>
                  <a:lnTo>
                    <a:pt x="256" y="0"/>
                  </a:lnTo>
                  <a:lnTo>
                    <a:pt x="270"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sp>
          <p:nvSpPr>
            <p:cNvPr id="38" name="Freeform 26"/>
            <p:cNvSpPr/>
            <p:nvPr/>
          </p:nvSpPr>
          <p:spPr bwMode="auto">
            <a:xfrm>
              <a:off x="-1319994" y="1984068"/>
              <a:ext cx="217487" cy="117475"/>
            </a:xfrm>
            <a:custGeom>
              <a:avLst/>
              <a:gdLst/>
              <a:ahLst/>
              <a:cxnLst>
                <a:cxn ang="0">
                  <a:pos x="2757" y="0"/>
                </a:cxn>
                <a:cxn ang="0">
                  <a:pos x="2798" y="5"/>
                </a:cxn>
                <a:cxn ang="0">
                  <a:pos x="2836" y="16"/>
                </a:cxn>
                <a:cxn ang="0">
                  <a:pos x="2872" y="33"/>
                </a:cxn>
                <a:cxn ang="0">
                  <a:pos x="2905" y="54"/>
                </a:cxn>
                <a:cxn ang="0">
                  <a:pos x="2935" y="79"/>
                </a:cxn>
                <a:cxn ang="0">
                  <a:pos x="2960" y="109"/>
                </a:cxn>
                <a:cxn ang="0">
                  <a:pos x="2981" y="141"/>
                </a:cxn>
                <a:cxn ang="0">
                  <a:pos x="2997" y="177"/>
                </a:cxn>
                <a:cxn ang="0">
                  <a:pos x="3008" y="216"/>
                </a:cxn>
                <a:cxn ang="0">
                  <a:pos x="3013" y="256"/>
                </a:cxn>
                <a:cxn ang="0">
                  <a:pos x="3013" y="1364"/>
                </a:cxn>
                <a:cxn ang="0">
                  <a:pos x="3008" y="1405"/>
                </a:cxn>
                <a:cxn ang="0">
                  <a:pos x="2997" y="1444"/>
                </a:cxn>
                <a:cxn ang="0">
                  <a:pos x="2981" y="1479"/>
                </a:cxn>
                <a:cxn ang="0">
                  <a:pos x="2960" y="1512"/>
                </a:cxn>
                <a:cxn ang="0">
                  <a:pos x="2935" y="1542"/>
                </a:cxn>
                <a:cxn ang="0">
                  <a:pos x="2905" y="1567"/>
                </a:cxn>
                <a:cxn ang="0">
                  <a:pos x="2872" y="1588"/>
                </a:cxn>
                <a:cxn ang="0">
                  <a:pos x="2836" y="1605"/>
                </a:cxn>
                <a:cxn ang="0">
                  <a:pos x="2798" y="1616"/>
                </a:cxn>
                <a:cxn ang="0">
                  <a:pos x="2757" y="1621"/>
                </a:cxn>
                <a:cxn ang="0">
                  <a:pos x="257" y="1621"/>
                </a:cxn>
                <a:cxn ang="0">
                  <a:pos x="216" y="1616"/>
                </a:cxn>
                <a:cxn ang="0">
                  <a:pos x="179" y="1605"/>
                </a:cxn>
                <a:cxn ang="0">
                  <a:pos x="142" y="1588"/>
                </a:cxn>
                <a:cxn ang="0">
                  <a:pos x="109" y="1567"/>
                </a:cxn>
                <a:cxn ang="0">
                  <a:pos x="80" y="1542"/>
                </a:cxn>
                <a:cxn ang="0">
                  <a:pos x="54" y="1512"/>
                </a:cxn>
                <a:cxn ang="0">
                  <a:pos x="33" y="1479"/>
                </a:cxn>
                <a:cxn ang="0">
                  <a:pos x="17" y="1444"/>
                </a:cxn>
                <a:cxn ang="0">
                  <a:pos x="7" y="1405"/>
                </a:cxn>
                <a:cxn ang="0">
                  <a:pos x="1" y="1364"/>
                </a:cxn>
                <a:cxn ang="0">
                  <a:pos x="1" y="256"/>
                </a:cxn>
                <a:cxn ang="0">
                  <a:pos x="7" y="216"/>
                </a:cxn>
                <a:cxn ang="0">
                  <a:pos x="17" y="177"/>
                </a:cxn>
                <a:cxn ang="0">
                  <a:pos x="33" y="141"/>
                </a:cxn>
                <a:cxn ang="0">
                  <a:pos x="54" y="109"/>
                </a:cxn>
                <a:cxn ang="0">
                  <a:pos x="80" y="79"/>
                </a:cxn>
                <a:cxn ang="0">
                  <a:pos x="109" y="54"/>
                </a:cxn>
                <a:cxn ang="0">
                  <a:pos x="142" y="33"/>
                </a:cxn>
                <a:cxn ang="0">
                  <a:pos x="179" y="16"/>
                </a:cxn>
                <a:cxn ang="0">
                  <a:pos x="216" y="5"/>
                </a:cxn>
                <a:cxn ang="0">
                  <a:pos x="257" y="0"/>
                </a:cxn>
              </a:cxnLst>
              <a:rect l="0" t="0" r="r" b="b"/>
              <a:pathLst>
                <a:path w="3014" h="1621">
                  <a:moveTo>
                    <a:pt x="271" y="0"/>
                  </a:moveTo>
                  <a:lnTo>
                    <a:pt x="2743" y="0"/>
                  </a:lnTo>
                  <a:lnTo>
                    <a:pt x="2757" y="0"/>
                  </a:lnTo>
                  <a:lnTo>
                    <a:pt x="2771" y="1"/>
                  </a:lnTo>
                  <a:lnTo>
                    <a:pt x="2784" y="3"/>
                  </a:lnTo>
                  <a:lnTo>
                    <a:pt x="2798" y="5"/>
                  </a:lnTo>
                  <a:lnTo>
                    <a:pt x="2810" y="8"/>
                  </a:lnTo>
                  <a:lnTo>
                    <a:pt x="2824" y="12"/>
                  </a:lnTo>
                  <a:lnTo>
                    <a:pt x="2836" y="16"/>
                  </a:lnTo>
                  <a:lnTo>
                    <a:pt x="2848" y="21"/>
                  </a:lnTo>
                  <a:lnTo>
                    <a:pt x="2860" y="26"/>
                  </a:lnTo>
                  <a:lnTo>
                    <a:pt x="2872" y="33"/>
                  </a:lnTo>
                  <a:lnTo>
                    <a:pt x="2884" y="39"/>
                  </a:lnTo>
                  <a:lnTo>
                    <a:pt x="2894" y="46"/>
                  </a:lnTo>
                  <a:lnTo>
                    <a:pt x="2905" y="54"/>
                  </a:lnTo>
                  <a:lnTo>
                    <a:pt x="2915" y="62"/>
                  </a:lnTo>
                  <a:lnTo>
                    <a:pt x="2925" y="70"/>
                  </a:lnTo>
                  <a:lnTo>
                    <a:pt x="2935" y="79"/>
                  </a:lnTo>
                  <a:lnTo>
                    <a:pt x="2943" y="89"/>
                  </a:lnTo>
                  <a:lnTo>
                    <a:pt x="2952" y="98"/>
                  </a:lnTo>
                  <a:lnTo>
                    <a:pt x="2960" y="109"/>
                  </a:lnTo>
                  <a:lnTo>
                    <a:pt x="2967" y="119"/>
                  </a:lnTo>
                  <a:lnTo>
                    <a:pt x="2974" y="130"/>
                  </a:lnTo>
                  <a:lnTo>
                    <a:pt x="2981" y="141"/>
                  </a:lnTo>
                  <a:lnTo>
                    <a:pt x="2987" y="153"/>
                  </a:lnTo>
                  <a:lnTo>
                    <a:pt x="2993" y="165"/>
                  </a:lnTo>
                  <a:lnTo>
                    <a:pt x="2997" y="177"/>
                  </a:lnTo>
                  <a:lnTo>
                    <a:pt x="3002" y="189"/>
                  </a:lnTo>
                  <a:lnTo>
                    <a:pt x="3005" y="203"/>
                  </a:lnTo>
                  <a:lnTo>
                    <a:pt x="3008" y="216"/>
                  </a:lnTo>
                  <a:lnTo>
                    <a:pt x="3011" y="229"/>
                  </a:lnTo>
                  <a:lnTo>
                    <a:pt x="3012" y="242"/>
                  </a:lnTo>
                  <a:lnTo>
                    <a:pt x="3013" y="256"/>
                  </a:lnTo>
                  <a:lnTo>
                    <a:pt x="3014" y="270"/>
                  </a:lnTo>
                  <a:lnTo>
                    <a:pt x="3014" y="1351"/>
                  </a:lnTo>
                  <a:lnTo>
                    <a:pt x="3013" y="1364"/>
                  </a:lnTo>
                  <a:lnTo>
                    <a:pt x="3012" y="1379"/>
                  </a:lnTo>
                  <a:lnTo>
                    <a:pt x="3011" y="1392"/>
                  </a:lnTo>
                  <a:lnTo>
                    <a:pt x="3008" y="1405"/>
                  </a:lnTo>
                  <a:lnTo>
                    <a:pt x="3005" y="1418"/>
                  </a:lnTo>
                  <a:lnTo>
                    <a:pt x="3002" y="1431"/>
                  </a:lnTo>
                  <a:lnTo>
                    <a:pt x="2997" y="1444"/>
                  </a:lnTo>
                  <a:lnTo>
                    <a:pt x="2993" y="1456"/>
                  </a:lnTo>
                  <a:lnTo>
                    <a:pt x="2987" y="1467"/>
                  </a:lnTo>
                  <a:lnTo>
                    <a:pt x="2981" y="1479"/>
                  </a:lnTo>
                  <a:lnTo>
                    <a:pt x="2974" y="1491"/>
                  </a:lnTo>
                  <a:lnTo>
                    <a:pt x="2967" y="1502"/>
                  </a:lnTo>
                  <a:lnTo>
                    <a:pt x="2960" y="1512"/>
                  </a:lnTo>
                  <a:lnTo>
                    <a:pt x="2952" y="1522"/>
                  </a:lnTo>
                  <a:lnTo>
                    <a:pt x="2943" y="1532"/>
                  </a:lnTo>
                  <a:lnTo>
                    <a:pt x="2935" y="1542"/>
                  </a:lnTo>
                  <a:lnTo>
                    <a:pt x="2925" y="1551"/>
                  </a:lnTo>
                  <a:lnTo>
                    <a:pt x="2915" y="1559"/>
                  </a:lnTo>
                  <a:lnTo>
                    <a:pt x="2905" y="1567"/>
                  </a:lnTo>
                  <a:lnTo>
                    <a:pt x="2894" y="1575"/>
                  </a:lnTo>
                  <a:lnTo>
                    <a:pt x="2884" y="1581"/>
                  </a:lnTo>
                  <a:lnTo>
                    <a:pt x="2872" y="1588"/>
                  </a:lnTo>
                  <a:lnTo>
                    <a:pt x="2860" y="1595"/>
                  </a:lnTo>
                  <a:lnTo>
                    <a:pt x="2848" y="1600"/>
                  </a:lnTo>
                  <a:lnTo>
                    <a:pt x="2836" y="1605"/>
                  </a:lnTo>
                  <a:lnTo>
                    <a:pt x="2824" y="1609"/>
                  </a:lnTo>
                  <a:lnTo>
                    <a:pt x="2810" y="1613"/>
                  </a:lnTo>
                  <a:lnTo>
                    <a:pt x="2798" y="1616"/>
                  </a:lnTo>
                  <a:lnTo>
                    <a:pt x="2784" y="1618"/>
                  </a:lnTo>
                  <a:lnTo>
                    <a:pt x="2771" y="1620"/>
                  </a:lnTo>
                  <a:lnTo>
                    <a:pt x="2757" y="1621"/>
                  </a:lnTo>
                  <a:lnTo>
                    <a:pt x="2743" y="1621"/>
                  </a:lnTo>
                  <a:lnTo>
                    <a:pt x="271" y="1621"/>
                  </a:lnTo>
                  <a:lnTo>
                    <a:pt x="257" y="1621"/>
                  </a:lnTo>
                  <a:lnTo>
                    <a:pt x="244" y="1620"/>
                  </a:lnTo>
                  <a:lnTo>
                    <a:pt x="230" y="1618"/>
                  </a:lnTo>
                  <a:lnTo>
                    <a:pt x="216" y="1616"/>
                  </a:lnTo>
                  <a:lnTo>
                    <a:pt x="204" y="1613"/>
                  </a:lnTo>
                  <a:lnTo>
                    <a:pt x="191" y="1609"/>
                  </a:lnTo>
                  <a:lnTo>
                    <a:pt x="179" y="1605"/>
                  </a:lnTo>
                  <a:lnTo>
                    <a:pt x="166" y="1600"/>
                  </a:lnTo>
                  <a:lnTo>
                    <a:pt x="154" y="1595"/>
                  </a:lnTo>
                  <a:lnTo>
                    <a:pt x="142" y="1588"/>
                  </a:lnTo>
                  <a:lnTo>
                    <a:pt x="131" y="1581"/>
                  </a:lnTo>
                  <a:lnTo>
                    <a:pt x="121" y="1575"/>
                  </a:lnTo>
                  <a:lnTo>
                    <a:pt x="109" y="1567"/>
                  </a:lnTo>
                  <a:lnTo>
                    <a:pt x="99" y="1559"/>
                  </a:lnTo>
                  <a:lnTo>
                    <a:pt x="89" y="1551"/>
                  </a:lnTo>
                  <a:lnTo>
                    <a:pt x="80" y="1542"/>
                  </a:lnTo>
                  <a:lnTo>
                    <a:pt x="71" y="1532"/>
                  </a:lnTo>
                  <a:lnTo>
                    <a:pt x="63" y="1522"/>
                  </a:lnTo>
                  <a:lnTo>
                    <a:pt x="54" y="1512"/>
                  </a:lnTo>
                  <a:lnTo>
                    <a:pt x="47" y="1502"/>
                  </a:lnTo>
                  <a:lnTo>
                    <a:pt x="40" y="1491"/>
                  </a:lnTo>
                  <a:lnTo>
                    <a:pt x="33" y="1479"/>
                  </a:lnTo>
                  <a:lnTo>
                    <a:pt x="28" y="1467"/>
                  </a:lnTo>
                  <a:lnTo>
                    <a:pt x="22" y="1456"/>
                  </a:lnTo>
                  <a:lnTo>
                    <a:pt x="17" y="1444"/>
                  </a:lnTo>
                  <a:lnTo>
                    <a:pt x="13" y="1431"/>
                  </a:lnTo>
                  <a:lnTo>
                    <a:pt x="10" y="1418"/>
                  </a:lnTo>
                  <a:lnTo>
                    <a:pt x="7" y="1405"/>
                  </a:lnTo>
                  <a:lnTo>
                    <a:pt x="3" y="1392"/>
                  </a:lnTo>
                  <a:lnTo>
                    <a:pt x="2" y="1379"/>
                  </a:lnTo>
                  <a:lnTo>
                    <a:pt x="1" y="1364"/>
                  </a:lnTo>
                  <a:lnTo>
                    <a:pt x="0" y="1351"/>
                  </a:lnTo>
                  <a:lnTo>
                    <a:pt x="0" y="270"/>
                  </a:lnTo>
                  <a:lnTo>
                    <a:pt x="1" y="256"/>
                  </a:lnTo>
                  <a:lnTo>
                    <a:pt x="2" y="242"/>
                  </a:lnTo>
                  <a:lnTo>
                    <a:pt x="3" y="229"/>
                  </a:lnTo>
                  <a:lnTo>
                    <a:pt x="7" y="216"/>
                  </a:lnTo>
                  <a:lnTo>
                    <a:pt x="10" y="203"/>
                  </a:lnTo>
                  <a:lnTo>
                    <a:pt x="13" y="189"/>
                  </a:lnTo>
                  <a:lnTo>
                    <a:pt x="17" y="177"/>
                  </a:lnTo>
                  <a:lnTo>
                    <a:pt x="22" y="165"/>
                  </a:lnTo>
                  <a:lnTo>
                    <a:pt x="28" y="153"/>
                  </a:lnTo>
                  <a:lnTo>
                    <a:pt x="33" y="141"/>
                  </a:lnTo>
                  <a:lnTo>
                    <a:pt x="40" y="130"/>
                  </a:lnTo>
                  <a:lnTo>
                    <a:pt x="47" y="119"/>
                  </a:lnTo>
                  <a:lnTo>
                    <a:pt x="54" y="109"/>
                  </a:lnTo>
                  <a:lnTo>
                    <a:pt x="63" y="98"/>
                  </a:lnTo>
                  <a:lnTo>
                    <a:pt x="71" y="89"/>
                  </a:lnTo>
                  <a:lnTo>
                    <a:pt x="80" y="79"/>
                  </a:lnTo>
                  <a:lnTo>
                    <a:pt x="89" y="70"/>
                  </a:lnTo>
                  <a:lnTo>
                    <a:pt x="99" y="62"/>
                  </a:lnTo>
                  <a:lnTo>
                    <a:pt x="109" y="54"/>
                  </a:lnTo>
                  <a:lnTo>
                    <a:pt x="121" y="46"/>
                  </a:lnTo>
                  <a:lnTo>
                    <a:pt x="131" y="39"/>
                  </a:lnTo>
                  <a:lnTo>
                    <a:pt x="142" y="33"/>
                  </a:lnTo>
                  <a:lnTo>
                    <a:pt x="154" y="26"/>
                  </a:lnTo>
                  <a:lnTo>
                    <a:pt x="166" y="21"/>
                  </a:lnTo>
                  <a:lnTo>
                    <a:pt x="179" y="16"/>
                  </a:lnTo>
                  <a:lnTo>
                    <a:pt x="191" y="12"/>
                  </a:lnTo>
                  <a:lnTo>
                    <a:pt x="204" y="8"/>
                  </a:lnTo>
                  <a:lnTo>
                    <a:pt x="216" y="5"/>
                  </a:lnTo>
                  <a:lnTo>
                    <a:pt x="230" y="3"/>
                  </a:lnTo>
                  <a:lnTo>
                    <a:pt x="244" y="1"/>
                  </a:lnTo>
                  <a:lnTo>
                    <a:pt x="257" y="0"/>
                  </a:lnTo>
                  <a:lnTo>
                    <a:pt x="271" y="0"/>
                  </a:lnTo>
                  <a:close/>
                </a:path>
              </a:pathLst>
            </a:custGeom>
            <a:grpFill/>
            <a:ln w="9525">
              <a:noFill/>
              <a:round/>
            </a:ln>
          </p:spPr>
          <p:txBody>
            <a:bodyPr vert="horz" wrap="square" lIns="91440" tIns="45720" rIns="91440" bIns="45720" numCol="1" anchor="t" anchorCtr="0" compatLnSpc="1"/>
            <a:lstStyle/>
            <a:p>
              <a:pPr defTabSz="685165" fontAlgn="auto">
                <a:spcBef>
                  <a:spcPts val="0"/>
                </a:spcBef>
                <a:spcAft>
                  <a:spcPts val="0"/>
                </a:spcAft>
                <a:defRPr/>
              </a:pPr>
              <a:endParaRPr lang="zh-CN" altLang="en-US" sz="1300" kern="0" dirty="0">
                <a:solidFill>
                  <a:sysClr val="windowText" lastClr="000000"/>
                </a:solidFill>
                <a:latin typeface="Arial" panose="020B0604020202020204" pitchFamily="34" charset="0"/>
                <a:ea typeface="宋体" panose="02010600030101010101" pitchFamily="2" charset="-122"/>
                <a:cs typeface="Arial" panose="020B0604020202020204" pitchFamily="34" charset="0"/>
              </a:endParaRPr>
            </a:p>
          </p:txBody>
        </p:sp>
      </p:grpSp>
      <p:grpSp>
        <p:nvGrpSpPr>
          <p:cNvPr id="16" name="组合 173"/>
          <p:cNvGrpSpPr/>
          <p:nvPr/>
        </p:nvGrpSpPr>
        <p:grpSpPr>
          <a:xfrm>
            <a:off x="8168703" y="3333589"/>
            <a:ext cx="174994" cy="212642"/>
            <a:chOff x="6553133" y="3667783"/>
            <a:chExt cx="365201" cy="422010"/>
          </a:xfrm>
          <a:solidFill>
            <a:srgbClr val="00B050"/>
          </a:solidFill>
        </p:grpSpPr>
        <p:sp>
          <p:nvSpPr>
            <p:cNvPr id="40" name="Freeform 54"/>
            <p:cNvSpPr>
              <a:spLocks noEditPoints="1"/>
            </p:cNvSpPr>
            <p:nvPr/>
          </p:nvSpPr>
          <p:spPr bwMode="auto">
            <a:xfrm>
              <a:off x="6553133" y="3667783"/>
              <a:ext cx="365201" cy="422010"/>
            </a:xfrm>
            <a:custGeom>
              <a:avLst/>
              <a:gdLst/>
              <a:ahLst/>
              <a:cxnLst>
                <a:cxn ang="0">
                  <a:pos x="180" y="34"/>
                </a:cxn>
                <a:cxn ang="0">
                  <a:pos x="180" y="34"/>
                </a:cxn>
                <a:cxn ang="0">
                  <a:pos x="90" y="0"/>
                </a:cxn>
                <a:cxn ang="0">
                  <a:pos x="0" y="34"/>
                </a:cxn>
                <a:cxn ang="0">
                  <a:pos x="0" y="34"/>
                </a:cxn>
                <a:cxn ang="0">
                  <a:pos x="0" y="54"/>
                </a:cxn>
                <a:cxn ang="0">
                  <a:pos x="0" y="82"/>
                </a:cxn>
                <a:cxn ang="0">
                  <a:pos x="4" y="110"/>
                </a:cxn>
                <a:cxn ang="0">
                  <a:pos x="8" y="122"/>
                </a:cxn>
                <a:cxn ang="0">
                  <a:pos x="12" y="134"/>
                </a:cxn>
                <a:cxn ang="0">
                  <a:pos x="12" y="134"/>
                </a:cxn>
                <a:cxn ang="0">
                  <a:pos x="24" y="156"/>
                </a:cxn>
                <a:cxn ang="0">
                  <a:pos x="32" y="168"/>
                </a:cxn>
                <a:cxn ang="0">
                  <a:pos x="42" y="178"/>
                </a:cxn>
                <a:cxn ang="0">
                  <a:pos x="52" y="186"/>
                </a:cxn>
                <a:cxn ang="0">
                  <a:pos x="62" y="194"/>
                </a:cxn>
                <a:cxn ang="0">
                  <a:pos x="76" y="202"/>
                </a:cxn>
                <a:cxn ang="0">
                  <a:pos x="90" y="208"/>
                </a:cxn>
                <a:cxn ang="0">
                  <a:pos x="90" y="208"/>
                </a:cxn>
                <a:cxn ang="0">
                  <a:pos x="104" y="202"/>
                </a:cxn>
                <a:cxn ang="0">
                  <a:pos x="116" y="194"/>
                </a:cxn>
                <a:cxn ang="0">
                  <a:pos x="128" y="186"/>
                </a:cxn>
                <a:cxn ang="0">
                  <a:pos x="138" y="178"/>
                </a:cxn>
                <a:cxn ang="0">
                  <a:pos x="146" y="168"/>
                </a:cxn>
                <a:cxn ang="0">
                  <a:pos x="154" y="156"/>
                </a:cxn>
                <a:cxn ang="0">
                  <a:pos x="166" y="134"/>
                </a:cxn>
                <a:cxn ang="0">
                  <a:pos x="166" y="134"/>
                </a:cxn>
                <a:cxn ang="0">
                  <a:pos x="170" y="122"/>
                </a:cxn>
                <a:cxn ang="0">
                  <a:pos x="174" y="110"/>
                </a:cxn>
                <a:cxn ang="0">
                  <a:pos x="178" y="82"/>
                </a:cxn>
                <a:cxn ang="0">
                  <a:pos x="180" y="54"/>
                </a:cxn>
                <a:cxn ang="0">
                  <a:pos x="180" y="34"/>
                </a:cxn>
                <a:cxn ang="0">
                  <a:pos x="180" y="34"/>
                </a:cxn>
                <a:cxn ang="0">
                  <a:pos x="160" y="48"/>
                </a:cxn>
                <a:cxn ang="0">
                  <a:pos x="160" y="48"/>
                </a:cxn>
                <a:cxn ang="0">
                  <a:pos x="158" y="88"/>
                </a:cxn>
                <a:cxn ang="0">
                  <a:pos x="154" y="110"/>
                </a:cxn>
                <a:cxn ang="0">
                  <a:pos x="150" y="126"/>
                </a:cxn>
                <a:cxn ang="0">
                  <a:pos x="150" y="126"/>
                </a:cxn>
                <a:cxn ang="0">
                  <a:pos x="138" y="146"/>
                </a:cxn>
                <a:cxn ang="0">
                  <a:pos x="126" y="162"/>
                </a:cxn>
                <a:cxn ang="0">
                  <a:pos x="108" y="178"/>
                </a:cxn>
                <a:cxn ang="0">
                  <a:pos x="100" y="184"/>
                </a:cxn>
                <a:cxn ang="0">
                  <a:pos x="90" y="188"/>
                </a:cxn>
                <a:cxn ang="0">
                  <a:pos x="90" y="188"/>
                </a:cxn>
                <a:cxn ang="0">
                  <a:pos x="80" y="184"/>
                </a:cxn>
                <a:cxn ang="0">
                  <a:pos x="70" y="178"/>
                </a:cxn>
                <a:cxn ang="0">
                  <a:pos x="54" y="162"/>
                </a:cxn>
                <a:cxn ang="0">
                  <a:pos x="40" y="146"/>
                </a:cxn>
                <a:cxn ang="0">
                  <a:pos x="30" y="126"/>
                </a:cxn>
                <a:cxn ang="0">
                  <a:pos x="30" y="126"/>
                </a:cxn>
                <a:cxn ang="0">
                  <a:pos x="24" y="110"/>
                </a:cxn>
                <a:cxn ang="0">
                  <a:pos x="20" y="88"/>
                </a:cxn>
                <a:cxn ang="0">
                  <a:pos x="18" y="48"/>
                </a:cxn>
                <a:cxn ang="0">
                  <a:pos x="90" y="20"/>
                </a:cxn>
                <a:cxn ang="0">
                  <a:pos x="162" y="48"/>
                </a:cxn>
                <a:cxn ang="0">
                  <a:pos x="160" y="48"/>
                </a:cxn>
              </a:cxnLst>
              <a:rect l="0" t="0" r="r" b="b"/>
              <a:pathLst>
                <a:path w="180" h="208">
                  <a:moveTo>
                    <a:pt x="180" y="34"/>
                  </a:moveTo>
                  <a:lnTo>
                    <a:pt x="180" y="34"/>
                  </a:lnTo>
                  <a:lnTo>
                    <a:pt x="90" y="0"/>
                  </a:lnTo>
                  <a:lnTo>
                    <a:pt x="0" y="34"/>
                  </a:lnTo>
                  <a:lnTo>
                    <a:pt x="0" y="34"/>
                  </a:lnTo>
                  <a:lnTo>
                    <a:pt x="0" y="54"/>
                  </a:lnTo>
                  <a:lnTo>
                    <a:pt x="0" y="82"/>
                  </a:lnTo>
                  <a:lnTo>
                    <a:pt x="4" y="110"/>
                  </a:lnTo>
                  <a:lnTo>
                    <a:pt x="8" y="122"/>
                  </a:lnTo>
                  <a:lnTo>
                    <a:pt x="12" y="134"/>
                  </a:lnTo>
                  <a:lnTo>
                    <a:pt x="12" y="134"/>
                  </a:lnTo>
                  <a:lnTo>
                    <a:pt x="24" y="156"/>
                  </a:lnTo>
                  <a:lnTo>
                    <a:pt x="32" y="168"/>
                  </a:lnTo>
                  <a:lnTo>
                    <a:pt x="42" y="178"/>
                  </a:lnTo>
                  <a:lnTo>
                    <a:pt x="52" y="186"/>
                  </a:lnTo>
                  <a:lnTo>
                    <a:pt x="62" y="194"/>
                  </a:lnTo>
                  <a:lnTo>
                    <a:pt x="76" y="202"/>
                  </a:lnTo>
                  <a:lnTo>
                    <a:pt x="90" y="208"/>
                  </a:lnTo>
                  <a:lnTo>
                    <a:pt x="90" y="208"/>
                  </a:lnTo>
                  <a:lnTo>
                    <a:pt x="104" y="202"/>
                  </a:lnTo>
                  <a:lnTo>
                    <a:pt x="116" y="194"/>
                  </a:lnTo>
                  <a:lnTo>
                    <a:pt x="128" y="186"/>
                  </a:lnTo>
                  <a:lnTo>
                    <a:pt x="138" y="178"/>
                  </a:lnTo>
                  <a:lnTo>
                    <a:pt x="146" y="168"/>
                  </a:lnTo>
                  <a:lnTo>
                    <a:pt x="154" y="156"/>
                  </a:lnTo>
                  <a:lnTo>
                    <a:pt x="166" y="134"/>
                  </a:lnTo>
                  <a:lnTo>
                    <a:pt x="166" y="134"/>
                  </a:lnTo>
                  <a:lnTo>
                    <a:pt x="170" y="122"/>
                  </a:lnTo>
                  <a:lnTo>
                    <a:pt x="174" y="110"/>
                  </a:lnTo>
                  <a:lnTo>
                    <a:pt x="178" y="82"/>
                  </a:lnTo>
                  <a:lnTo>
                    <a:pt x="180" y="54"/>
                  </a:lnTo>
                  <a:lnTo>
                    <a:pt x="180" y="34"/>
                  </a:lnTo>
                  <a:lnTo>
                    <a:pt x="180" y="34"/>
                  </a:lnTo>
                  <a:close/>
                  <a:moveTo>
                    <a:pt x="160" y="48"/>
                  </a:moveTo>
                  <a:lnTo>
                    <a:pt x="160" y="48"/>
                  </a:lnTo>
                  <a:lnTo>
                    <a:pt x="158" y="88"/>
                  </a:lnTo>
                  <a:lnTo>
                    <a:pt x="154" y="110"/>
                  </a:lnTo>
                  <a:lnTo>
                    <a:pt x="150" y="126"/>
                  </a:lnTo>
                  <a:lnTo>
                    <a:pt x="150" y="126"/>
                  </a:lnTo>
                  <a:lnTo>
                    <a:pt x="138" y="146"/>
                  </a:lnTo>
                  <a:lnTo>
                    <a:pt x="126" y="162"/>
                  </a:lnTo>
                  <a:lnTo>
                    <a:pt x="108" y="178"/>
                  </a:lnTo>
                  <a:lnTo>
                    <a:pt x="100" y="184"/>
                  </a:lnTo>
                  <a:lnTo>
                    <a:pt x="90" y="188"/>
                  </a:lnTo>
                  <a:lnTo>
                    <a:pt x="90" y="188"/>
                  </a:lnTo>
                  <a:lnTo>
                    <a:pt x="80" y="184"/>
                  </a:lnTo>
                  <a:lnTo>
                    <a:pt x="70" y="178"/>
                  </a:lnTo>
                  <a:lnTo>
                    <a:pt x="54" y="162"/>
                  </a:lnTo>
                  <a:lnTo>
                    <a:pt x="40" y="146"/>
                  </a:lnTo>
                  <a:lnTo>
                    <a:pt x="30" y="126"/>
                  </a:lnTo>
                  <a:lnTo>
                    <a:pt x="30" y="126"/>
                  </a:lnTo>
                  <a:lnTo>
                    <a:pt x="24" y="110"/>
                  </a:lnTo>
                  <a:lnTo>
                    <a:pt x="20" y="88"/>
                  </a:lnTo>
                  <a:lnTo>
                    <a:pt x="18" y="48"/>
                  </a:lnTo>
                  <a:lnTo>
                    <a:pt x="90" y="20"/>
                  </a:lnTo>
                  <a:lnTo>
                    <a:pt x="162" y="48"/>
                  </a:lnTo>
                  <a:lnTo>
                    <a:pt x="160" y="48"/>
                  </a:lnTo>
                  <a:close/>
                </a:path>
              </a:pathLst>
            </a:custGeom>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anchor="t" anchorCtr="0" compatLnSpc="1"/>
            <a:lstStyle/>
            <a:p>
              <a:endParaRPr lang="zh-CN" altLang="en-US">
                <a:solidFill>
                  <a:srgbClr val="FFFFFF"/>
                </a:solidFill>
                <a:latin typeface="Arial" panose="020B0604020202020204" pitchFamily="34" charset="0"/>
                <a:cs typeface="Arial" panose="020B0604020202020204" pitchFamily="34" charset="0"/>
              </a:endParaRPr>
            </a:p>
          </p:txBody>
        </p:sp>
        <p:sp>
          <p:nvSpPr>
            <p:cNvPr id="41" name="Freeform 55"/>
            <p:cNvSpPr/>
            <p:nvPr/>
          </p:nvSpPr>
          <p:spPr bwMode="auto">
            <a:xfrm>
              <a:off x="6654577" y="3801690"/>
              <a:ext cx="198832" cy="223178"/>
            </a:xfrm>
            <a:custGeom>
              <a:avLst/>
              <a:gdLst/>
              <a:ahLst/>
              <a:cxnLst>
                <a:cxn ang="0">
                  <a:pos x="0" y="74"/>
                </a:cxn>
                <a:cxn ang="0">
                  <a:pos x="0" y="74"/>
                </a:cxn>
                <a:cxn ang="0">
                  <a:pos x="8" y="86"/>
                </a:cxn>
                <a:cxn ang="0">
                  <a:pos x="16" y="94"/>
                </a:cxn>
                <a:cxn ang="0">
                  <a:pos x="28" y="102"/>
                </a:cxn>
                <a:cxn ang="0">
                  <a:pos x="40" y="110"/>
                </a:cxn>
                <a:cxn ang="0">
                  <a:pos x="40" y="110"/>
                </a:cxn>
                <a:cxn ang="0">
                  <a:pos x="56" y="100"/>
                </a:cxn>
                <a:cxn ang="0">
                  <a:pos x="70" y="88"/>
                </a:cxn>
                <a:cxn ang="0">
                  <a:pos x="80" y="72"/>
                </a:cxn>
                <a:cxn ang="0">
                  <a:pos x="90" y="56"/>
                </a:cxn>
                <a:cxn ang="0">
                  <a:pos x="90" y="56"/>
                </a:cxn>
                <a:cxn ang="0">
                  <a:pos x="94" y="44"/>
                </a:cxn>
                <a:cxn ang="0">
                  <a:pos x="96" y="30"/>
                </a:cxn>
                <a:cxn ang="0">
                  <a:pos x="98" y="0"/>
                </a:cxn>
                <a:cxn ang="0">
                  <a:pos x="0" y="74"/>
                </a:cxn>
              </a:cxnLst>
              <a:rect l="0" t="0" r="r" b="b"/>
              <a:pathLst>
                <a:path w="98" h="110">
                  <a:moveTo>
                    <a:pt x="0" y="74"/>
                  </a:moveTo>
                  <a:lnTo>
                    <a:pt x="0" y="74"/>
                  </a:lnTo>
                  <a:lnTo>
                    <a:pt x="8" y="86"/>
                  </a:lnTo>
                  <a:lnTo>
                    <a:pt x="16" y="94"/>
                  </a:lnTo>
                  <a:lnTo>
                    <a:pt x="28" y="102"/>
                  </a:lnTo>
                  <a:lnTo>
                    <a:pt x="40" y="110"/>
                  </a:lnTo>
                  <a:lnTo>
                    <a:pt x="40" y="110"/>
                  </a:lnTo>
                  <a:lnTo>
                    <a:pt x="56" y="100"/>
                  </a:lnTo>
                  <a:lnTo>
                    <a:pt x="70" y="88"/>
                  </a:lnTo>
                  <a:lnTo>
                    <a:pt x="80" y="72"/>
                  </a:lnTo>
                  <a:lnTo>
                    <a:pt x="90" y="56"/>
                  </a:lnTo>
                  <a:lnTo>
                    <a:pt x="90" y="56"/>
                  </a:lnTo>
                  <a:lnTo>
                    <a:pt x="94" y="44"/>
                  </a:lnTo>
                  <a:lnTo>
                    <a:pt x="96" y="30"/>
                  </a:lnTo>
                  <a:lnTo>
                    <a:pt x="98" y="0"/>
                  </a:lnTo>
                  <a:lnTo>
                    <a:pt x="0" y="74"/>
                  </a:lnTo>
                  <a:close/>
                </a:path>
              </a:pathLst>
            </a:custGeom>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anchor="t" anchorCtr="0" compatLnSpc="1"/>
            <a:lstStyle/>
            <a:p>
              <a:endParaRPr lang="zh-CN" altLang="en-US">
                <a:solidFill>
                  <a:srgbClr val="FFFFFF"/>
                </a:solidFill>
                <a:latin typeface="Arial" panose="020B0604020202020204" pitchFamily="34" charset="0"/>
                <a:cs typeface="Arial" panose="020B0604020202020204" pitchFamily="34" charset="0"/>
              </a:endParaRPr>
            </a:p>
          </p:txBody>
        </p:sp>
        <p:sp>
          <p:nvSpPr>
            <p:cNvPr id="42" name="Freeform 56"/>
            <p:cNvSpPr/>
            <p:nvPr/>
          </p:nvSpPr>
          <p:spPr bwMode="auto">
            <a:xfrm>
              <a:off x="6613999" y="3732708"/>
              <a:ext cx="227236" cy="194774"/>
            </a:xfrm>
            <a:custGeom>
              <a:avLst/>
              <a:gdLst/>
              <a:ahLst/>
              <a:cxnLst>
                <a:cxn ang="0">
                  <a:pos x="60" y="0"/>
                </a:cxn>
                <a:cxn ang="0">
                  <a:pos x="0" y="24"/>
                </a:cxn>
                <a:cxn ang="0">
                  <a:pos x="0" y="24"/>
                </a:cxn>
                <a:cxn ang="0">
                  <a:pos x="2" y="58"/>
                </a:cxn>
                <a:cxn ang="0">
                  <a:pos x="4" y="76"/>
                </a:cxn>
                <a:cxn ang="0">
                  <a:pos x="10" y="90"/>
                </a:cxn>
                <a:cxn ang="0">
                  <a:pos x="10" y="90"/>
                </a:cxn>
                <a:cxn ang="0">
                  <a:pos x="12" y="96"/>
                </a:cxn>
                <a:cxn ang="0">
                  <a:pos x="112" y="20"/>
                </a:cxn>
                <a:cxn ang="0">
                  <a:pos x="60" y="0"/>
                </a:cxn>
              </a:cxnLst>
              <a:rect l="0" t="0" r="r" b="b"/>
              <a:pathLst>
                <a:path w="112" h="96">
                  <a:moveTo>
                    <a:pt x="60" y="0"/>
                  </a:moveTo>
                  <a:lnTo>
                    <a:pt x="0" y="24"/>
                  </a:lnTo>
                  <a:lnTo>
                    <a:pt x="0" y="24"/>
                  </a:lnTo>
                  <a:lnTo>
                    <a:pt x="2" y="58"/>
                  </a:lnTo>
                  <a:lnTo>
                    <a:pt x="4" y="76"/>
                  </a:lnTo>
                  <a:lnTo>
                    <a:pt x="10" y="90"/>
                  </a:lnTo>
                  <a:lnTo>
                    <a:pt x="10" y="90"/>
                  </a:lnTo>
                  <a:lnTo>
                    <a:pt x="12" y="96"/>
                  </a:lnTo>
                  <a:lnTo>
                    <a:pt x="112" y="20"/>
                  </a:lnTo>
                  <a:lnTo>
                    <a:pt x="60" y="0"/>
                  </a:lnTo>
                  <a:close/>
                </a:path>
              </a:pathLst>
            </a:custGeom>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anchor="t" anchorCtr="0" compatLnSpc="1"/>
            <a:lstStyle/>
            <a:p>
              <a:endParaRPr lang="zh-CN" altLang="en-US">
                <a:solidFill>
                  <a:srgbClr val="FFFFFF"/>
                </a:solidFill>
                <a:latin typeface="Arial" panose="020B0604020202020204" pitchFamily="34" charset="0"/>
                <a:cs typeface="Arial" panose="020B0604020202020204" pitchFamily="34" charset="0"/>
              </a:endParaRPr>
            </a:p>
          </p:txBody>
        </p:sp>
      </p:grpSp>
      <p:sp>
        <p:nvSpPr>
          <p:cNvPr id="43" name="TextBox 42"/>
          <p:cNvSpPr txBox="1"/>
          <p:nvPr/>
        </p:nvSpPr>
        <p:spPr>
          <a:xfrm>
            <a:off x="7032374" y="3655817"/>
            <a:ext cx="946377" cy="207731"/>
          </a:xfrm>
          <a:prstGeom prst="rect">
            <a:avLst/>
          </a:prstGeom>
          <a:noFill/>
        </p:spPr>
        <p:txBody>
          <a:bodyPr wrap="none" lIns="68542" tIns="34271" rIns="68542" bIns="34271" rtlCol="0">
            <a:spAutoFit/>
          </a:bodyPr>
          <a:lstStyle/>
          <a:p>
            <a:r>
              <a:rPr lang="zh-CN" altLang="en-US"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应用安全的控制</a:t>
            </a:r>
            <a:endParaRPr lang="en-US" altLang="zh-CN"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sp>
        <p:nvSpPr>
          <p:cNvPr id="45" name="TextBox 44"/>
          <p:cNvSpPr txBox="1"/>
          <p:nvPr/>
        </p:nvSpPr>
        <p:spPr>
          <a:xfrm>
            <a:off x="7032374" y="3040166"/>
            <a:ext cx="1061793" cy="207731"/>
          </a:xfrm>
          <a:prstGeom prst="rect">
            <a:avLst/>
          </a:prstGeom>
          <a:noFill/>
        </p:spPr>
        <p:txBody>
          <a:bodyPr wrap="none" lIns="68542" tIns="34271" rIns="68542" bIns="34271" rtlCol="0">
            <a:spAutoFit/>
          </a:bodyPr>
          <a:lstStyle/>
          <a:p>
            <a:r>
              <a:rPr lang="zh-CN" altLang="en-US"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内部外部威胁攻击</a:t>
            </a:r>
            <a:endParaRPr lang="en-US" altLang="zh-CN"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grpSp>
        <p:nvGrpSpPr>
          <p:cNvPr id="39" name="组合 173"/>
          <p:cNvGrpSpPr/>
          <p:nvPr/>
        </p:nvGrpSpPr>
        <p:grpSpPr>
          <a:xfrm>
            <a:off x="8168703" y="3023161"/>
            <a:ext cx="174994" cy="212642"/>
            <a:chOff x="6553133" y="3667783"/>
            <a:chExt cx="365201" cy="422010"/>
          </a:xfrm>
          <a:solidFill>
            <a:srgbClr val="92D050"/>
          </a:solidFill>
        </p:grpSpPr>
        <p:sp>
          <p:nvSpPr>
            <p:cNvPr id="47" name="Freeform 54"/>
            <p:cNvSpPr>
              <a:spLocks noEditPoints="1"/>
            </p:cNvSpPr>
            <p:nvPr/>
          </p:nvSpPr>
          <p:spPr bwMode="auto">
            <a:xfrm>
              <a:off x="6553133" y="3667783"/>
              <a:ext cx="365201" cy="422010"/>
            </a:xfrm>
            <a:custGeom>
              <a:avLst/>
              <a:gdLst/>
              <a:ahLst/>
              <a:cxnLst>
                <a:cxn ang="0">
                  <a:pos x="180" y="34"/>
                </a:cxn>
                <a:cxn ang="0">
                  <a:pos x="180" y="34"/>
                </a:cxn>
                <a:cxn ang="0">
                  <a:pos x="90" y="0"/>
                </a:cxn>
                <a:cxn ang="0">
                  <a:pos x="0" y="34"/>
                </a:cxn>
                <a:cxn ang="0">
                  <a:pos x="0" y="34"/>
                </a:cxn>
                <a:cxn ang="0">
                  <a:pos x="0" y="54"/>
                </a:cxn>
                <a:cxn ang="0">
                  <a:pos x="0" y="82"/>
                </a:cxn>
                <a:cxn ang="0">
                  <a:pos x="4" y="110"/>
                </a:cxn>
                <a:cxn ang="0">
                  <a:pos x="8" y="122"/>
                </a:cxn>
                <a:cxn ang="0">
                  <a:pos x="12" y="134"/>
                </a:cxn>
                <a:cxn ang="0">
                  <a:pos x="12" y="134"/>
                </a:cxn>
                <a:cxn ang="0">
                  <a:pos x="24" y="156"/>
                </a:cxn>
                <a:cxn ang="0">
                  <a:pos x="32" y="168"/>
                </a:cxn>
                <a:cxn ang="0">
                  <a:pos x="42" y="178"/>
                </a:cxn>
                <a:cxn ang="0">
                  <a:pos x="52" y="186"/>
                </a:cxn>
                <a:cxn ang="0">
                  <a:pos x="62" y="194"/>
                </a:cxn>
                <a:cxn ang="0">
                  <a:pos x="76" y="202"/>
                </a:cxn>
                <a:cxn ang="0">
                  <a:pos x="90" y="208"/>
                </a:cxn>
                <a:cxn ang="0">
                  <a:pos x="90" y="208"/>
                </a:cxn>
                <a:cxn ang="0">
                  <a:pos x="104" y="202"/>
                </a:cxn>
                <a:cxn ang="0">
                  <a:pos x="116" y="194"/>
                </a:cxn>
                <a:cxn ang="0">
                  <a:pos x="128" y="186"/>
                </a:cxn>
                <a:cxn ang="0">
                  <a:pos x="138" y="178"/>
                </a:cxn>
                <a:cxn ang="0">
                  <a:pos x="146" y="168"/>
                </a:cxn>
                <a:cxn ang="0">
                  <a:pos x="154" y="156"/>
                </a:cxn>
                <a:cxn ang="0">
                  <a:pos x="166" y="134"/>
                </a:cxn>
                <a:cxn ang="0">
                  <a:pos x="166" y="134"/>
                </a:cxn>
                <a:cxn ang="0">
                  <a:pos x="170" y="122"/>
                </a:cxn>
                <a:cxn ang="0">
                  <a:pos x="174" y="110"/>
                </a:cxn>
                <a:cxn ang="0">
                  <a:pos x="178" y="82"/>
                </a:cxn>
                <a:cxn ang="0">
                  <a:pos x="180" y="54"/>
                </a:cxn>
                <a:cxn ang="0">
                  <a:pos x="180" y="34"/>
                </a:cxn>
                <a:cxn ang="0">
                  <a:pos x="180" y="34"/>
                </a:cxn>
                <a:cxn ang="0">
                  <a:pos x="160" y="48"/>
                </a:cxn>
                <a:cxn ang="0">
                  <a:pos x="160" y="48"/>
                </a:cxn>
                <a:cxn ang="0">
                  <a:pos x="158" y="88"/>
                </a:cxn>
                <a:cxn ang="0">
                  <a:pos x="154" y="110"/>
                </a:cxn>
                <a:cxn ang="0">
                  <a:pos x="150" y="126"/>
                </a:cxn>
                <a:cxn ang="0">
                  <a:pos x="150" y="126"/>
                </a:cxn>
                <a:cxn ang="0">
                  <a:pos x="138" y="146"/>
                </a:cxn>
                <a:cxn ang="0">
                  <a:pos x="126" y="162"/>
                </a:cxn>
                <a:cxn ang="0">
                  <a:pos x="108" y="178"/>
                </a:cxn>
                <a:cxn ang="0">
                  <a:pos x="100" y="184"/>
                </a:cxn>
                <a:cxn ang="0">
                  <a:pos x="90" y="188"/>
                </a:cxn>
                <a:cxn ang="0">
                  <a:pos x="90" y="188"/>
                </a:cxn>
                <a:cxn ang="0">
                  <a:pos x="80" y="184"/>
                </a:cxn>
                <a:cxn ang="0">
                  <a:pos x="70" y="178"/>
                </a:cxn>
                <a:cxn ang="0">
                  <a:pos x="54" y="162"/>
                </a:cxn>
                <a:cxn ang="0">
                  <a:pos x="40" y="146"/>
                </a:cxn>
                <a:cxn ang="0">
                  <a:pos x="30" y="126"/>
                </a:cxn>
                <a:cxn ang="0">
                  <a:pos x="30" y="126"/>
                </a:cxn>
                <a:cxn ang="0">
                  <a:pos x="24" y="110"/>
                </a:cxn>
                <a:cxn ang="0">
                  <a:pos x="20" y="88"/>
                </a:cxn>
                <a:cxn ang="0">
                  <a:pos x="18" y="48"/>
                </a:cxn>
                <a:cxn ang="0">
                  <a:pos x="90" y="20"/>
                </a:cxn>
                <a:cxn ang="0">
                  <a:pos x="162" y="48"/>
                </a:cxn>
                <a:cxn ang="0">
                  <a:pos x="160" y="48"/>
                </a:cxn>
              </a:cxnLst>
              <a:rect l="0" t="0" r="r" b="b"/>
              <a:pathLst>
                <a:path w="180" h="208">
                  <a:moveTo>
                    <a:pt x="180" y="34"/>
                  </a:moveTo>
                  <a:lnTo>
                    <a:pt x="180" y="34"/>
                  </a:lnTo>
                  <a:lnTo>
                    <a:pt x="90" y="0"/>
                  </a:lnTo>
                  <a:lnTo>
                    <a:pt x="0" y="34"/>
                  </a:lnTo>
                  <a:lnTo>
                    <a:pt x="0" y="34"/>
                  </a:lnTo>
                  <a:lnTo>
                    <a:pt x="0" y="54"/>
                  </a:lnTo>
                  <a:lnTo>
                    <a:pt x="0" y="82"/>
                  </a:lnTo>
                  <a:lnTo>
                    <a:pt x="4" y="110"/>
                  </a:lnTo>
                  <a:lnTo>
                    <a:pt x="8" y="122"/>
                  </a:lnTo>
                  <a:lnTo>
                    <a:pt x="12" y="134"/>
                  </a:lnTo>
                  <a:lnTo>
                    <a:pt x="12" y="134"/>
                  </a:lnTo>
                  <a:lnTo>
                    <a:pt x="24" y="156"/>
                  </a:lnTo>
                  <a:lnTo>
                    <a:pt x="32" y="168"/>
                  </a:lnTo>
                  <a:lnTo>
                    <a:pt x="42" y="178"/>
                  </a:lnTo>
                  <a:lnTo>
                    <a:pt x="52" y="186"/>
                  </a:lnTo>
                  <a:lnTo>
                    <a:pt x="62" y="194"/>
                  </a:lnTo>
                  <a:lnTo>
                    <a:pt x="76" y="202"/>
                  </a:lnTo>
                  <a:lnTo>
                    <a:pt x="90" y="208"/>
                  </a:lnTo>
                  <a:lnTo>
                    <a:pt x="90" y="208"/>
                  </a:lnTo>
                  <a:lnTo>
                    <a:pt x="104" y="202"/>
                  </a:lnTo>
                  <a:lnTo>
                    <a:pt x="116" y="194"/>
                  </a:lnTo>
                  <a:lnTo>
                    <a:pt x="128" y="186"/>
                  </a:lnTo>
                  <a:lnTo>
                    <a:pt x="138" y="178"/>
                  </a:lnTo>
                  <a:lnTo>
                    <a:pt x="146" y="168"/>
                  </a:lnTo>
                  <a:lnTo>
                    <a:pt x="154" y="156"/>
                  </a:lnTo>
                  <a:lnTo>
                    <a:pt x="166" y="134"/>
                  </a:lnTo>
                  <a:lnTo>
                    <a:pt x="166" y="134"/>
                  </a:lnTo>
                  <a:lnTo>
                    <a:pt x="170" y="122"/>
                  </a:lnTo>
                  <a:lnTo>
                    <a:pt x="174" y="110"/>
                  </a:lnTo>
                  <a:lnTo>
                    <a:pt x="178" y="82"/>
                  </a:lnTo>
                  <a:lnTo>
                    <a:pt x="180" y="54"/>
                  </a:lnTo>
                  <a:lnTo>
                    <a:pt x="180" y="34"/>
                  </a:lnTo>
                  <a:lnTo>
                    <a:pt x="180" y="34"/>
                  </a:lnTo>
                  <a:close/>
                  <a:moveTo>
                    <a:pt x="160" y="48"/>
                  </a:moveTo>
                  <a:lnTo>
                    <a:pt x="160" y="48"/>
                  </a:lnTo>
                  <a:lnTo>
                    <a:pt x="158" y="88"/>
                  </a:lnTo>
                  <a:lnTo>
                    <a:pt x="154" y="110"/>
                  </a:lnTo>
                  <a:lnTo>
                    <a:pt x="150" y="126"/>
                  </a:lnTo>
                  <a:lnTo>
                    <a:pt x="150" y="126"/>
                  </a:lnTo>
                  <a:lnTo>
                    <a:pt x="138" y="146"/>
                  </a:lnTo>
                  <a:lnTo>
                    <a:pt x="126" y="162"/>
                  </a:lnTo>
                  <a:lnTo>
                    <a:pt x="108" y="178"/>
                  </a:lnTo>
                  <a:lnTo>
                    <a:pt x="100" y="184"/>
                  </a:lnTo>
                  <a:lnTo>
                    <a:pt x="90" y="188"/>
                  </a:lnTo>
                  <a:lnTo>
                    <a:pt x="90" y="188"/>
                  </a:lnTo>
                  <a:lnTo>
                    <a:pt x="80" y="184"/>
                  </a:lnTo>
                  <a:lnTo>
                    <a:pt x="70" y="178"/>
                  </a:lnTo>
                  <a:lnTo>
                    <a:pt x="54" y="162"/>
                  </a:lnTo>
                  <a:lnTo>
                    <a:pt x="40" y="146"/>
                  </a:lnTo>
                  <a:lnTo>
                    <a:pt x="30" y="126"/>
                  </a:lnTo>
                  <a:lnTo>
                    <a:pt x="30" y="126"/>
                  </a:lnTo>
                  <a:lnTo>
                    <a:pt x="24" y="110"/>
                  </a:lnTo>
                  <a:lnTo>
                    <a:pt x="20" y="88"/>
                  </a:lnTo>
                  <a:lnTo>
                    <a:pt x="18" y="48"/>
                  </a:lnTo>
                  <a:lnTo>
                    <a:pt x="90" y="20"/>
                  </a:lnTo>
                  <a:lnTo>
                    <a:pt x="162" y="48"/>
                  </a:lnTo>
                  <a:lnTo>
                    <a:pt x="160" y="48"/>
                  </a:lnTo>
                  <a:close/>
                </a:path>
              </a:pathLst>
            </a:custGeom>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anchor="t" anchorCtr="0" compatLnSpc="1"/>
            <a:lstStyle/>
            <a:p>
              <a:endParaRPr lang="zh-CN" altLang="en-US">
                <a:solidFill>
                  <a:srgbClr val="FFFFFF"/>
                </a:solidFill>
                <a:latin typeface="Arial" panose="020B0604020202020204" pitchFamily="34" charset="0"/>
                <a:cs typeface="Arial" panose="020B0604020202020204" pitchFamily="34" charset="0"/>
              </a:endParaRPr>
            </a:p>
          </p:txBody>
        </p:sp>
        <p:sp>
          <p:nvSpPr>
            <p:cNvPr id="48" name="Freeform 55"/>
            <p:cNvSpPr/>
            <p:nvPr/>
          </p:nvSpPr>
          <p:spPr bwMode="auto">
            <a:xfrm>
              <a:off x="6654577" y="3801690"/>
              <a:ext cx="198832" cy="223178"/>
            </a:xfrm>
            <a:custGeom>
              <a:avLst/>
              <a:gdLst/>
              <a:ahLst/>
              <a:cxnLst>
                <a:cxn ang="0">
                  <a:pos x="0" y="74"/>
                </a:cxn>
                <a:cxn ang="0">
                  <a:pos x="0" y="74"/>
                </a:cxn>
                <a:cxn ang="0">
                  <a:pos x="8" y="86"/>
                </a:cxn>
                <a:cxn ang="0">
                  <a:pos x="16" y="94"/>
                </a:cxn>
                <a:cxn ang="0">
                  <a:pos x="28" y="102"/>
                </a:cxn>
                <a:cxn ang="0">
                  <a:pos x="40" y="110"/>
                </a:cxn>
                <a:cxn ang="0">
                  <a:pos x="40" y="110"/>
                </a:cxn>
                <a:cxn ang="0">
                  <a:pos x="56" y="100"/>
                </a:cxn>
                <a:cxn ang="0">
                  <a:pos x="70" y="88"/>
                </a:cxn>
                <a:cxn ang="0">
                  <a:pos x="80" y="72"/>
                </a:cxn>
                <a:cxn ang="0">
                  <a:pos x="90" y="56"/>
                </a:cxn>
                <a:cxn ang="0">
                  <a:pos x="90" y="56"/>
                </a:cxn>
                <a:cxn ang="0">
                  <a:pos x="94" y="44"/>
                </a:cxn>
                <a:cxn ang="0">
                  <a:pos x="96" y="30"/>
                </a:cxn>
                <a:cxn ang="0">
                  <a:pos x="98" y="0"/>
                </a:cxn>
                <a:cxn ang="0">
                  <a:pos x="0" y="74"/>
                </a:cxn>
              </a:cxnLst>
              <a:rect l="0" t="0" r="r" b="b"/>
              <a:pathLst>
                <a:path w="98" h="110">
                  <a:moveTo>
                    <a:pt x="0" y="74"/>
                  </a:moveTo>
                  <a:lnTo>
                    <a:pt x="0" y="74"/>
                  </a:lnTo>
                  <a:lnTo>
                    <a:pt x="8" y="86"/>
                  </a:lnTo>
                  <a:lnTo>
                    <a:pt x="16" y="94"/>
                  </a:lnTo>
                  <a:lnTo>
                    <a:pt x="28" y="102"/>
                  </a:lnTo>
                  <a:lnTo>
                    <a:pt x="40" y="110"/>
                  </a:lnTo>
                  <a:lnTo>
                    <a:pt x="40" y="110"/>
                  </a:lnTo>
                  <a:lnTo>
                    <a:pt x="56" y="100"/>
                  </a:lnTo>
                  <a:lnTo>
                    <a:pt x="70" y="88"/>
                  </a:lnTo>
                  <a:lnTo>
                    <a:pt x="80" y="72"/>
                  </a:lnTo>
                  <a:lnTo>
                    <a:pt x="90" y="56"/>
                  </a:lnTo>
                  <a:lnTo>
                    <a:pt x="90" y="56"/>
                  </a:lnTo>
                  <a:lnTo>
                    <a:pt x="94" y="44"/>
                  </a:lnTo>
                  <a:lnTo>
                    <a:pt x="96" y="30"/>
                  </a:lnTo>
                  <a:lnTo>
                    <a:pt x="98" y="0"/>
                  </a:lnTo>
                  <a:lnTo>
                    <a:pt x="0" y="74"/>
                  </a:lnTo>
                  <a:close/>
                </a:path>
              </a:pathLst>
            </a:custGeom>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anchor="t" anchorCtr="0" compatLnSpc="1"/>
            <a:lstStyle/>
            <a:p>
              <a:endParaRPr lang="zh-CN" altLang="en-US">
                <a:solidFill>
                  <a:srgbClr val="FFFFFF"/>
                </a:solidFill>
                <a:latin typeface="Arial" panose="020B0604020202020204" pitchFamily="34" charset="0"/>
                <a:cs typeface="Arial" panose="020B0604020202020204" pitchFamily="34" charset="0"/>
              </a:endParaRPr>
            </a:p>
          </p:txBody>
        </p:sp>
        <p:sp>
          <p:nvSpPr>
            <p:cNvPr id="49" name="Freeform 56"/>
            <p:cNvSpPr/>
            <p:nvPr/>
          </p:nvSpPr>
          <p:spPr bwMode="auto">
            <a:xfrm>
              <a:off x="6613999" y="3732708"/>
              <a:ext cx="227236" cy="194774"/>
            </a:xfrm>
            <a:custGeom>
              <a:avLst/>
              <a:gdLst/>
              <a:ahLst/>
              <a:cxnLst>
                <a:cxn ang="0">
                  <a:pos x="60" y="0"/>
                </a:cxn>
                <a:cxn ang="0">
                  <a:pos x="0" y="24"/>
                </a:cxn>
                <a:cxn ang="0">
                  <a:pos x="0" y="24"/>
                </a:cxn>
                <a:cxn ang="0">
                  <a:pos x="2" y="58"/>
                </a:cxn>
                <a:cxn ang="0">
                  <a:pos x="4" y="76"/>
                </a:cxn>
                <a:cxn ang="0">
                  <a:pos x="10" y="90"/>
                </a:cxn>
                <a:cxn ang="0">
                  <a:pos x="10" y="90"/>
                </a:cxn>
                <a:cxn ang="0">
                  <a:pos x="12" y="96"/>
                </a:cxn>
                <a:cxn ang="0">
                  <a:pos x="112" y="20"/>
                </a:cxn>
                <a:cxn ang="0">
                  <a:pos x="60" y="0"/>
                </a:cxn>
              </a:cxnLst>
              <a:rect l="0" t="0" r="r" b="b"/>
              <a:pathLst>
                <a:path w="112" h="96">
                  <a:moveTo>
                    <a:pt x="60" y="0"/>
                  </a:moveTo>
                  <a:lnTo>
                    <a:pt x="0" y="24"/>
                  </a:lnTo>
                  <a:lnTo>
                    <a:pt x="0" y="24"/>
                  </a:lnTo>
                  <a:lnTo>
                    <a:pt x="2" y="58"/>
                  </a:lnTo>
                  <a:lnTo>
                    <a:pt x="4" y="76"/>
                  </a:lnTo>
                  <a:lnTo>
                    <a:pt x="10" y="90"/>
                  </a:lnTo>
                  <a:lnTo>
                    <a:pt x="10" y="90"/>
                  </a:lnTo>
                  <a:lnTo>
                    <a:pt x="12" y="96"/>
                  </a:lnTo>
                  <a:lnTo>
                    <a:pt x="112" y="20"/>
                  </a:lnTo>
                  <a:lnTo>
                    <a:pt x="60" y="0"/>
                  </a:lnTo>
                  <a:close/>
                </a:path>
              </a:pathLst>
            </a:custGeom>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anchor="t" anchorCtr="0" compatLnSpc="1"/>
            <a:lstStyle/>
            <a:p>
              <a:endParaRPr lang="zh-CN" altLang="en-US">
                <a:solidFill>
                  <a:srgbClr val="FFFFFF"/>
                </a:solidFill>
                <a:latin typeface="Arial" panose="020B0604020202020204" pitchFamily="34" charset="0"/>
                <a:cs typeface="Arial" panose="020B0604020202020204" pitchFamily="34" charset="0"/>
              </a:endParaRPr>
            </a:p>
          </p:txBody>
        </p:sp>
      </p:grpSp>
      <p:grpSp>
        <p:nvGrpSpPr>
          <p:cNvPr id="44" name="组合 173"/>
          <p:cNvGrpSpPr/>
          <p:nvPr/>
        </p:nvGrpSpPr>
        <p:grpSpPr>
          <a:xfrm>
            <a:off x="8168703" y="3944746"/>
            <a:ext cx="174994" cy="212642"/>
            <a:chOff x="6553133" y="3667783"/>
            <a:chExt cx="365201" cy="422010"/>
          </a:xfrm>
          <a:solidFill>
            <a:srgbClr val="0070C0"/>
          </a:solidFill>
        </p:grpSpPr>
        <p:sp>
          <p:nvSpPr>
            <p:cNvPr id="51" name="Freeform 54"/>
            <p:cNvSpPr>
              <a:spLocks noEditPoints="1"/>
            </p:cNvSpPr>
            <p:nvPr/>
          </p:nvSpPr>
          <p:spPr bwMode="auto">
            <a:xfrm>
              <a:off x="6553133" y="3667783"/>
              <a:ext cx="365201" cy="422010"/>
            </a:xfrm>
            <a:custGeom>
              <a:avLst/>
              <a:gdLst/>
              <a:ahLst/>
              <a:cxnLst>
                <a:cxn ang="0">
                  <a:pos x="180" y="34"/>
                </a:cxn>
                <a:cxn ang="0">
                  <a:pos x="180" y="34"/>
                </a:cxn>
                <a:cxn ang="0">
                  <a:pos x="90" y="0"/>
                </a:cxn>
                <a:cxn ang="0">
                  <a:pos x="0" y="34"/>
                </a:cxn>
                <a:cxn ang="0">
                  <a:pos x="0" y="34"/>
                </a:cxn>
                <a:cxn ang="0">
                  <a:pos x="0" y="54"/>
                </a:cxn>
                <a:cxn ang="0">
                  <a:pos x="0" y="82"/>
                </a:cxn>
                <a:cxn ang="0">
                  <a:pos x="4" y="110"/>
                </a:cxn>
                <a:cxn ang="0">
                  <a:pos x="8" y="122"/>
                </a:cxn>
                <a:cxn ang="0">
                  <a:pos x="12" y="134"/>
                </a:cxn>
                <a:cxn ang="0">
                  <a:pos x="12" y="134"/>
                </a:cxn>
                <a:cxn ang="0">
                  <a:pos x="24" y="156"/>
                </a:cxn>
                <a:cxn ang="0">
                  <a:pos x="32" y="168"/>
                </a:cxn>
                <a:cxn ang="0">
                  <a:pos x="42" y="178"/>
                </a:cxn>
                <a:cxn ang="0">
                  <a:pos x="52" y="186"/>
                </a:cxn>
                <a:cxn ang="0">
                  <a:pos x="62" y="194"/>
                </a:cxn>
                <a:cxn ang="0">
                  <a:pos x="76" y="202"/>
                </a:cxn>
                <a:cxn ang="0">
                  <a:pos x="90" y="208"/>
                </a:cxn>
                <a:cxn ang="0">
                  <a:pos x="90" y="208"/>
                </a:cxn>
                <a:cxn ang="0">
                  <a:pos x="104" y="202"/>
                </a:cxn>
                <a:cxn ang="0">
                  <a:pos x="116" y="194"/>
                </a:cxn>
                <a:cxn ang="0">
                  <a:pos x="128" y="186"/>
                </a:cxn>
                <a:cxn ang="0">
                  <a:pos x="138" y="178"/>
                </a:cxn>
                <a:cxn ang="0">
                  <a:pos x="146" y="168"/>
                </a:cxn>
                <a:cxn ang="0">
                  <a:pos x="154" y="156"/>
                </a:cxn>
                <a:cxn ang="0">
                  <a:pos x="166" y="134"/>
                </a:cxn>
                <a:cxn ang="0">
                  <a:pos x="166" y="134"/>
                </a:cxn>
                <a:cxn ang="0">
                  <a:pos x="170" y="122"/>
                </a:cxn>
                <a:cxn ang="0">
                  <a:pos x="174" y="110"/>
                </a:cxn>
                <a:cxn ang="0">
                  <a:pos x="178" y="82"/>
                </a:cxn>
                <a:cxn ang="0">
                  <a:pos x="180" y="54"/>
                </a:cxn>
                <a:cxn ang="0">
                  <a:pos x="180" y="34"/>
                </a:cxn>
                <a:cxn ang="0">
                  <a:pos x="180" y="34"/>
                </a:cxn>
                <a:cxn ang="0">
                  <a:pos x="160" y="48"/>
                </a:cxn>
                <a:cxn ang="0">
                  <a:pos x="160" y="48"/>
                </a:cxn>
                <a:cxn ang="0">
                  <a:pos x="158" y="88"/>
                </a:cxn>
                <a:cxn ang="0">
                  <a:pos x="154" y="110"/>
                </a:cxn>
                <a:cxn ang="0">
                  <a:pos x="150" y="126"/>
                </a:cxn>
                <a:cxn ang="0">
                  <a:pos x="150" y="126"/>
                </a:cxn>
                <a:cxn ang="0">
                  <a:pos x="138" y="146"/>
                </a:cxn>
                <a:cxn ang="0">
                  <a:pos x="126" y="162"/>
                </a:cxn>
                <a:cxn ang="0">
                  <a:pos x="108" y="178"/>
                </a:cxn>
                <a:cxn ang="0">
                  <a:pos x="100" y="184"/>
                </a:cxn>
                <a:cxn ang="0">
                  <a:pos x="90" y="188"/>
                </a:cxn>
                <a:cxn ang="0">
                  <a:pos x="90" y="188"/>
                </a:cxn>
                <a:cxn ang="0">
                  <a:pos x="80" y="184"/>
                </a:cxn>
                <a:cxn ang="0">
                  <a:pos x="70" y="178"/>
                </a:cxn>
                <a:cxn ang="0">
                  <a:pos x="54" y="162"/>
                </a:cxn>
                <a:cxn ang="0">
                  <a:pos x="40" y="146"/>
                </a:cxn>
                <a:cxn ang="0">
                  <a:pos x="30" y="126"/>
                </a:cxn>
                <a:cxn ang="0">
                  <a:pos x="30" y="126"/>
                </a:cxn>
                <a:cxn ang="0">
                  <a:pos x="24" y="110"/>
                </a:cxn>
                <a:cxn ang="0">
                  <a:pos x="20" y="88"/>
                </a:cxn>
                <a:cxn ang="0">
                  <a:pos x="18" y="48"/>
                </a:cxn>
                <a:cxn ang="0">
                  <a:pos x="90" y="20"/>
                </a:cxn>
                <a:cxn ang="0">
                  <a:pos x="162" y="48"/>
                </a:cxn>
                <a:cxn ang="0">
                  <a:pos x="160" y="48"/>
                </a:cxn>
              </a:cxnLst>
              <a:rect l="0" t="0" r="r" b="b"/>
              <a:pathLst>
                <a:path w="180" h="208">
                  <a:moveTo>
                    <a:pt x="180" y="34"/>
                  </a:moveTo>
                  <a:lnTo>
                    <a:pt x="180" y="34"/>
                  </a:lnTo>
                  <a:lnTo>
                    <a:pt x="90" y="0"/>
                  </a:lnTo>
                  <a:lnTo>
                    <a:pt x="0" y="34"/>
                  </a:lnTo>
                  <a:lnTo>
                    <a:pt x="0" y="34"/>
                  </a:lnTo>
                  <a:lnTo>
                    <a:pt x="0" y="54"/>
                  </a:lnTo>
                  <a:lnTo>
                    <a:pt x="0" y="82"/>
                  </a:lnTo>
                  <a:lnTo>
                    <a:pt x="4" y="110"/>
                  </a:lnTo>
                  <a:lnTo>
                    <a:pt x="8" y="122"/>
                  </a:lnTo>
                  <a:lnTo>
                    <a:pt x="12" y="134"/>
                  </a:lnTo>
                  <a:lnTo>
                    <a:pt x="12" y="134"/>
                  </a:lnTo>
                  <a:lnTo>
                    <a:pt x="24" y="156"/>
                  </a:lnTo>
                  <a:lnTo>
                    <a:pt x="32" y="168"/>
                  </a:lnTo>
                  <a:lnTo>
                    <a:pt x="42" y="178"/>
                  </a:lnTo>
                  <a:lnTo>
                    <a:pt x="52" y="186"/>
                  </a:lnTo>
                  <a:lnTo>
                    <a:pt x="62" y="194"/>
                  </a:lnTo>
                  <a:lnTo>
                    <a:pt x="76" y="202"/>
                  </a:lnTo>
                  <a:lnTo>
                    <a:pt x="90" y="208"/>
                  </a:lnTo>
                  <a:lnTo>
                    <a:pt x="90" y="208"/>
                  </a:lnTo>
                  <a:lnTo>
                    <a:pt x="104" y="202"/>
                  </a:lnTo>
                  <a:lnTo>
                    <a:pt x="116" y="194"/>
                  </a:lnTo>
                  <a:lnTo>
                    <a:pt x="128" y="186"/>
                  </a:lnTo>
                  <a:lnTo>
                    <a:pt x="138" y="178"/>
                  </a:lnTo>
                  <a:lnTo>
                    <a:pt x="146" y="168"/>
                  </a:lnTo>
                  <a:lnTo>
                    <a:pt x="154" y="156"/>
                  </a:lnTo>
                  <a:lnTo>
                    <a:pt x="166" y="134"/>
                  </a:lnTo>
                  <a:lnTo>
                    <a:pt x="166" y="134"/>
                  </a:lnTo>
                  <a:lnTo>
                    <a:pt x="170" y="122"/>
                  </a:lnTo>
                  <a:lnTo>
                    <a:pt x="174" y="110"/>
                  </a:lnTo>
                  <a:lnTo>
                    <a:pt x="178" y="82"/>
                  </a:lnTo>
                  <a:lnTo>
                    <a:pt x="180" y="54"/>
                  </a:lnTo>
                  <a:lnTo>
                    <a:pt x="180" y="34"/>
                  </a:lnTo>
                  <a:lnTo>
                    <a:pt x="180" y="34"/>
                  </a:lnTo>
                  <a:close/>
                  <a:moveTo>
                    <a:pt x="160" y="48"/>
                  </a:moveTo>
                  <a:lnTo>
                    <a:pt x="160" y="48"/>
                  </a:lnTo>
                  <a:lnTo>
                    <a:pt x="158" y="88"/>
                  </a:lnTo>
                  <a:lnTo>
                    <a:pt x="154" y="110"/>
                  </a:lnTo>
                  <a:lnTo>
                    <a:pt x="150" y="126"/>
                  </a:lnTo>
                  <a:lnTo>
                    <a:pt x="150" y="126"/>
                  </a:lnTo>
                  <a:lnTo>
                    <a:pt x="138" y="146"/>
                  </a:lnTo>
                  <a:lnTo>
                    <a:pt x="126" y="162"/>
                  </a:lnTo>
                  <a:lnTo>
                    <a:pt x="108" y="178"/>
                  </a:lnTo>
                  <a:lnTo>
                    <a:pt x="100" y="184"/>
                  </a:lnTo>
                  <a:lnTo>
                    <a:pt x="90" y="188"/>
                  </a:lnTo>
                  <a:lnTo>
                    <a:pt x="90" y="188"/>
                  </a:lnTo>
                  <a:lnTo>
                    <a:pt x="80" y="184"/>
                  </a:lnTo>
                  <a:lnTo>
                    <a:pt x="70" y="178"/>
                  </a:lnTo>
                  <a:lnTo>
                    <a:pt x="54" y="162"/>
                  </a:lnTo>
                  <a:lnTo>
                    <a:pt x="40" y="146"/>
                  </a:lnTo>
                  <a:lnTo>
                    <a:pt x="30" y="126"/>
                  </a:lnTo>
                  <a:lnTo>
                    <a:pt x="30" y="126"/>
                  </a:lnTo>
                  <a:lnTo>
                    <a:pt x="24" y="110"/>
                  </a:lnTo>
                  <a:lnTo>
                    <a:pt x="20" y="88"/>
                  </a:lnTo>
                  <a:lnTo>
                    <a:pt x="18" y="48"/>
                  </a:lnTo>
                  <a:lnTo>
                    <a:pt x="90" y="20"/>
                  </a:lnTo>
                  <a:lnTo>
                    <a:pt x="162" y="48"/>
                  </a:lnTo>
                  <a:lnTo>
                    <a:pt x="160" y="48"/>
                  </a:lnTo>
                  <a:close/>
                </a:path>
              </a:pathLst>
            </a:custGeom>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anchor="t" anchorCtr="0" compatLnSpc="1"/>
            <a:lstStyle/>
            <a:p>
              <a:endParaRPr lang="zh-CN" altLang="en-US">
                <a:solidFill>
                  <a:srgbClr val="FFFFFF"/>
                </a:solidFill>
                <a:latin typeface="Arial" panose="020B0604020202020204" pitchFamily="34" charset="0"/>
                <a:cs typeface="Arial" panose="020B0604020202020204" pitchFamily="34" charset="0"/>
              </a:endParaRPr>
            </a:p>
          </p:txBody>
        </p:sp>
        <p:sp>
          <p:nvSpPr>
            <p:cNvPr id="52" name="Freeform 55"/>
            <p:cNvSpPr/>
            <p:nvPr/>
          </p:nvSpPr>
          <p:spPr bwMode="auto">
            <a:xfrm>
              <a:off x="6654577" y="3801690"/>
              <a:ext cx="198832" cy="223178"/>
            </a:xfrm>
            <a:custGeom>
              <a:avLst/>
              <a:gdLst/>
              <a:ahLst/>
              <a:cxnLst>
                <a:cxn ang="0">
                  <a:pos x="0" y="74"/>
                </a:cxn>
                <a:cxn ang="0">
                  <a:pos x="0" y="74"/>
                </a:cxn>
                <a:cxn ang="0">
                  <a:pos x="8" y="86"/>
                </a:cxn>
                <a:cxn ang="0">
                  <a:pos x="16" y="94"/>
                </a:cxn>
                <a:cxn ang="0">
                  <a:pos x="28" y="102"/>
                </a:cxn>
                <a:cxn ang="0">
                  <a:pos x="40" y="110"/>
                </a:cxn>
                <a:cxn ang="0">
                  <a:pos x="40" y="110"/>
                </a:cxn>
                <a:cxn ang="0">
                  <a:pos x="56" y="100"/>
                </a:cxn>
                <a:cxn ang="0">
                  <a:pos x="70" y="88"/>
                </a:cxn>
                <a:cxn ang="0">
                  <a:pos x="80" y="72"/>
                </a:cxn>
                <a:cxn ang="0">
                  <a:pos x="90" y="56"/>
                </a:cxn>
                <a:cxn ang="0">
                  <a:pos x="90" y="56"/>
                </a:cxn>
                <a:cxn ang="0">
                  <a:pos x="94" y="44"/>
                </a:cxn>
                <a:cxn ang="0">
                  <a:pos x="96" y="30"/>
                </a:cxn>
                <a:cxn ang="0">
                  <a:pos x="98" y="0"/>
                </a:cxn>
                <a:cxn ang="0">
                  <a:pos x="0" y="74"/>
                </a:cxn>
              </a:cxnLst>
              <a:rect l="0" t="0" r="r" b="b"/>
              <a:pathLst>
                <a:path w="98" h="110">
                  <a:moveTo>
                    <a:pt x="0" y="74"/>
                  </a:moveTo>
                  <a:lnTo>
                    <a:pt x="0" y="74"/>
                  </a:lnTo>
                  <a:lnTo>
                    <a:pt x="8" y="86"/>
                  </a:lnTo>
                  <a:lnTo>
                    <a:pt x="16" y="94"/>
                  </a:lnTo>
                  <a:lnTo>
                    <a:pt x="28" y="102"/>
                  </a:lnTo>
                  <a:lnTo>
                    <a:pt x="40" y="110"/>
                  </a:lnTo>
                  <a:lnTo>
                    <a:pt x="40" y="110"/>
                  </a:lnTo>
                  <a:lnTo>
                    <a:pt x="56" y="100"/>
                  </a:lnTo>
                  <a:lnTo>
                    <a:pt x="70" y="88"/>
                  </a:lnTo>
                  <a:lnTo>
                    <a:pt x="80" y="72"/>
                  </a:lnTo>
                  <a:lnTo>
                    <a:pt x="90" y="56"/>
                  </a:lnTo>
                  <a:lnTo>
                    <a:pt x="90" y="56"/>
                  </a:lnTo>
                  <a:lnTo>
                    <a:pt x="94" y="44"/>
                  </a:lnTo>
                  <a:lnTo>
                    <a:pt x="96" y="30"/>
                  </a:lnTo>
                  <a:lnTo>
                    <a:pt x="98" y="0"/>
                  </a:lnTo>
                  <a:lnTo>
                    <a:pt x="0" y="74"/>
                  </a:lnTo>
                  <a:close/>
                </a:path>
              </a:pathLst>
            </a:custGeom>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anchor="t" anchorCtr="0" compatLnSpc="1"/>
            <a:lstStyle/>
            <a:p>
              <a:endParaRPr lang="zh-CN" altLang="en-US">
                <a:solidFill>
                  <a:srgbClr val="FFFFFF"/>
                </a:solidFill>
                <a:latin typeface="Arial" panose="020B0604020202020204" pitchFamily="34" charset="0"/>
                <a:cs typeface="Arial" panose="020B0604020202020204" pitchFamily="34" charset="0"/>
              </a:endParaRPr>
            </a:p>
          </p:txBody>
        </p:sp>
        <p:sp>
          <p:nvSpPr>
            <p:cNvPr id="53" name="Freeform 56"/>
            <p:cNvSpPr/>
            <p:nvPr/>
          </p:nvSpPr>
          <p:spPr bwMode="auto">
            <a:xfrm>
              <a:off x="6613999" y="3732708"/>
              <a:ext cx="227236" cy="194774"/>
            </a:xfrm>
            <a:custGeom>
              <a:avLst/>
              <a:gdLst/>
              <a:ahLst/>
              <a:cxnLst>
                <a:cxn ang="0">
                  <a:pos x="60" y="0"/>
                </a:cxn>
                <a:cxn ang="0">
                  <a:pos x="0" y="24"/>
                </a:cxn>
                <a:cxn ang="0">
                  <a:pos x="0" y="24"/>
                </a:cxn>
                <a:cxn ang="0">
                  <a:pos x="2" y="58"/>
                </a:cxn>
                <a:cxn ang="0">
                  <a:pos x="4" y="76"/>
                </a:cxn>
                <a:cxn ang="0">
                  <a:pos x="10" y="90"/>
                </a:cxn>
                <a:cxn ang="0">
                  <a:pos x="10" y="90"/>
                </a:cxn>
                <a:cxn ang="0">
                  <a:pos x="12" y="96"/>
                </a:cxn>
                <a:cxn ang="0">
                  <a:pos x="112" y="20"/>
                </a:cxn>
                <a:cxn ang="0">
                  <a:pos x="60" y="0"/>
                </a:cxn>
              </a:cxnLst>
              <a:rect l="0" t="0" r="r" b="b"/>
              <a:pathLst>
                <a:path w="112" h="96">
                  <a:moveTo>
                    <a:pt x="60" y="0"/>
                  </a:moveTo>
                  <a:lnTo>
                    <a:pt x="0" y="24"/>
                  </a:lnTo>
                  <a:lnTo>
                    <a:pt x="0" y="24"/>
                  </a:lnTo>
                  <a:lnTo>
                    <a:pt x="2" y="58"/>
                  </a:lnTo>
                  <a:lnTo>
                    <a:pt x="4" y="76"/>
                  </a:lnTo>
                  <a:lnTo>
                    <a:pt x="10" y="90"/>
                  </a:lnTo>
                  <a:lnTo>
                    <a:pt x="10" y="90"/>
                  </a:lnTo>
                  <a:lnTo>
                    <a:pt x="12" y="96"/>
                  </a:lnTo>
                  <a:lnTo>
                    <a:pt x="112" y="20"/>
                  </a:lnTo>
                  <a:lnTo>
                    <a:pt x="60" y="0"/>
                  </a:lnTo>
                  <a:close/>
                </a:path>
              </a:pathLst>
            </a:custGeom>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anchor="t" anchorCtr="0" compatLnSpc="1"/>
            <a:lstStyle/>
            <a:p>
              <a:endParaRPr lang="zh-CN" altLang="en-US">
                <a:solidFill>
                  <a:srgbClr val="FFFFFF"/>
                </a:solidFill>
                <a:latin typeface="Arial" panose="020B0604020202020204" pitchFamily="34" charset="0"/>
                <a:cs typeface="Arial" panose="020B0604020202020204" pitchFamily="34" charset="0"/>
              </a:endParaRPr>
            </a:p>
          </p:txBody>
        </p:sp>
      </p:grpSp>
      <p:sp>
        <p:nvSpPr>
          <p:cNvPr id="54" name="TextBox 53"/>
          <p:cNvSpPr txBox="1"/>
          <p:nvPr/>
        </p:nvSpPr>
        <p:spPr>
          <a:xfrm>
            <a:off x="6969684" y="1654348"/>
            <a:ext cx="1511418" cy="530876"/>
          </a:xfrm>
          <a:prstGeom prst="rect">
            <a:avLst/>
          </a:prstGeom>
          <a:noFill/>
        </p:spPr>
        <p:txBody>
          <a:bodyPr wrap="square" lIns="68542" tIns="34271" rIns="68542" bIns="34271" rtlCol="0">
            <a:spAutoFit/>
          </a:bodyPr>
          <a:lstStyle/>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安全问题众多</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不同业务应用类型的安全需求有差异</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sp>
        <p:nvSpPr>
          <p:cNvPr id="55" name="TextBox 54"/>
          <p:cNvSpPr txBox="1"/>
          <p:nvPr/>
        </p:nvSpPr>
        <p:spPr>
          <a:xfrm>
            <a:off x="5420747" y="1654348"/>
            <a:ext cx="1410000" cy="838653"/>
          </a:xfrm>
          <a:prstGeom prst="rect">
            <a:avLst/>
          </a:prstGeom>
          <a:noFill/>
        </p:spPr>
        <p:txBody>
          <a:bodyPr wrap="square" lIns="68542" tIns="34271" rIns="68542" bIns="34271" rtlCol="0">
            <a:spAutoFit/>
          </a:bodyPr>
          <a:lstStyle/>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业务配置和网络配置耦合性大</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业务策略变更频繁</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增删业务网元导致现有组网大变动</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grpSp>
        <p:nvGrpSpPr>
          <p:cNvPr id="46" name="组合 200"/>
          <p:cNvGrpSpPr>
            <a:grpSpLocks noChangeAspect="1"/>
          </p:cNvGrpSpPr>
          <p:nvPr/>
        </p:nvGrpSpPr>
        <p:grpSpPr>
          <a:xfrm>
            <a:off x="6062657" y="3837609"/>
            <a:ext cx="226676" cy="302405"/>
            <a:chOff x="11015663" y="180975"/>
            <a:chExt cx="722312" cy="1000125"/>
          </a:xfrm>
          <a:solidFill>
            <a:schemeClr val="tx1">
              <a:lumMod val="50000"/>
              <a:lumOff val="50000"/>
            </a:schemeClr>
          </a:solidFill>
        </p:grpSpPr>
        <p:sp>
          <p:nvSpPr>
            <p:cNvPr id="57" name="Freeform 29"/>
            <p:cNvSpPr/>
            <p:nvPr/>
          </p:nvSpPr>
          <p:spPr bwMode="auto">
            <a:xfrm>
              <a:off x="11493500" y="180975"/>
              <a:ext cx="244475" cy="268288"/>
            </a:xfrm>
            <a:custGeom>
              <a:avLst/>
              <a:gdLst/>
              <a:ahLst/>
              <a:cxnLst>
                <a:cxn ang="0">
                  <a:pos x="15" y="72"/>
                </a:cxn>
                <a:cxn ang="0">
                  <a:pos x="58" y="77"/>
                </a:cxn>
                <a:cxn ang="0">
                  <a:pos x="98" y="91"/>
                </a:cxn>
                <a:cxn ang="0">
                  <a:pos x="135" y="113"/>
                </a:cxn>
                <a:cxn ang="0">
                  <a:pos x="169" y="140"/>
                </a:cxn>
                <a:cxn ang="0">
                  <a:pos x="179" y="150"/>
                </a:cxn>
                <a:cxn ang="0">
                  <a:pos x="193" y="168"/>
                </a:cxn>
                <a:cxn ang="0">
                  <a:pos x="216" y="207"/>
                </a:cxn>
                <a:cxn ang="0">
                  <a:pos x="231" y="249"/>
                </a:cxn>
                <a:cxn ang="0">
                  <a:pos x="236" y="295"/>
                </a:cxn>
                <a:cxn ang="0">
                  <a:pos x="236" y="319"/>
                </a:cxn>
                <a:cxn ang="0">
                  <a:pos x="241" y="330"/>
                </a:cxn>
                <a:cxn ang="0">
                  <a:pos x="247" y="334"/>
                </a:cxn>
                <a:cxn ang="0">
                  <a:pos x="292" y="337"/>
                </a:cxn>
                <a:cxn ang="0">
                  <a:pos x="299" y="337"/>
                </a:cxn>
                <a:cxn ang="0">
                  <a:pos x="304" y="334"/>
                </a:cxn>
                <a:cxn ang="0">
                  <a:pos x="309" y="324"/>
                </a:cxn>
                <a:cxn ang="0">
                  <a:pos x="309" y="293"/>
                </a:cxn>
                <a:cxn ang="0">
                  <a:pos x="302" y="233"/>
                </a:cxn>
                <a:cxn ang="0">
                  <a:pos x="282" y="177"/>
                </a:cxn>
                <a:cxn ang="0">
                  <a:pos x="252" y="125"/>
                </a:cxn>
                <a:cxn ang="0">
                  <a:pos x="233" y="101"/>
                </a:cxn>
                <a:cxn ang="0">
                  <a:pos x="221" y="88"/>
                </a:cxn>
                <a:cxn ang="0">
                  <a:pos x="177" y="52"/>
                </a:cxn>
                <a:cxn ang="0">
                  <a:pos x="128" y="25"/>
                </a:cxn>
                <a:cxn ang="0">
                  <a:pos x="74" y="7"/>
                </a:cxn>
                <a:cxn ang="0">
                  <a:pos x="19" y="0"/>
                </a:cxn>
                <a:cxn ang="0">
                  <a:pos x="12" y="0"/>
                </a:cxn>
                <a:cxn ang="0">
                  <a:pos x="4" y="8"/>
                </a:cxn>
                <a:cxn ang="0">
                  <a:pos x="0" y="55"/>
                </a:cxn>
                <a:cxn ang="0">
                  <a:pos x="2" y="62"/>
                </a:cxn>
                <a:cxn ang="0">
                  <a:pos x="5" y="67"/>
                </a:cxn>
                <a:cxn ang="0">
                  <a:pos x="15" y="72"/>
                </a:cxn>
              </a:cxnLst>
              <a:rect l="0" t="0" r="r" b="b"/>
              <a:pathLst>
                <a:path w="309" h="337">
                  <a:moveTo>
                    <a:pt x="15" y="72"/>
                  </a:moveTo>
                  <a:lnTo>
                    <a:pt x="15" y="72"/>
                  </a:lnTo>
                  <a:lnTo>
                    <a:pt x="37" y="74"/>
                  </a:lnTo>
                  <a:lnTo>
                    <a:pt x="58" y="77"/>
                  </a:lnTo>
                  <a:lnTo>
                    <a:pt x="78" y="84"/>
                  </a:lnTo>
                  <a:lnTo>
                    <a:pt x="98" y="91"/>
                  </a:lnTo>
                  <a:lnTo>
                    <a:pt x="118" y="101"/>
                  </a:lnTo>
                  <a:lnTo>
                    <a:pt x="135" y="113"/>
                  </a:lnTo>
                  <a:lnTo>
                    <a:pt x="154" y="125"/>
                  </a:lnTo>
                  <a:lnTo>
                    <a:pt x="169" y="140"/>
                  </a:lnTo>
                  <a:lnTo>
                    <a:pt x="169" y="140"/>
                  </a:lnTo>
                  <a:lnTo>
                    <a:pt x="179" y="150"/>
                  </a:lnTo>
                  <a:lnTo>
                    <a:pt x="179" y="150"/>
                  </a:lnTo>
                  <a:lnTo>
                    <a:pt x="193" y="168"/>
                  </a:lnTo>
                  <a:lnTo>
                    <a:pt x="206" y="187"/>
                  </a:lnTo>
                  <a:lnTo>
                    <a:pt x="216" y="207"/>
                  </a:lnTo>
                  <a:lnTo>
                    <a:pt x="225" y="228"/>
                  </a:lnTo>
                  <a:lnTo>
                    <a:pt x="231" y="249"/>
                  </a:lnTo>
                  <a:lnTo>
                    <a:pt x="235" y="271"/>
                  </a:lnTo>
                  <a:lnTo>
                    <a:pt x="236" y="295"/>
                  </a:lnTo>
                  <a:lnTo>
                    <a:pt x="236" y="319"/>
                  </a:lnTo>
                  <a:lnTo>
                    <a:pt x="236" y="319"/>
                  </a:lnTo>
                  <a:lnTo>
                    <a:pt x="238" y="325"/>
                  </a:lnTo>
                  <a:lnTo>
                    <a:pt x="241" y="330"/>
                  </a:lnTo>
                  <a:lnTo>
                    <a:pt x="241" y="330"/>
                  </a:lnTo>
                  <a:lnTo>
                    <a:pt x="247" y="334"/>
                  </a:lnTo>
                  <a:lnTo>
                    <a:pt x="252" y="336"/>
                  </a:lnTo>
                  <a:lnTo>
                    <a:pt x="292" y="337"/>
                  </a:lnTo>
                  <a:lnTo>
                    <a:pt x="292" y="337"/>
                  </a:lnTo>
                  <a:lnTo>
                    <a:pt x="299" y="337"/>
                  </a:lnTo>
                  <a:lnTo>
                    <a:pt x="304" y="334"/>
                  </a:lnTo>
                  <a:lnTo>
                    <a:pt x="304" y="334"/>
                  </a:lnTo>
                  <a:lnTo>
                    <a:pt x="307" y="329"/>
                  </a:lnTo>
                  <a:lnTo>
                    <a:pt x="309" y="324"/>
                  </a:lnTo>
                  <a:lnTo>
                    <a:pt x="309" y="324"/>
                  </a:lnTo>
                  <a:lnTo>
                    <a:pt x="309" y="293"/>
                  </a:lnTo>
                  <a:lnTo>
                    <a:pt x="307" y="263"/>
                  </a:lnTo>
                  <a:lnTo>
                    <a:pt x="302" y="233"/>
                  </a:lnTo>
                  <a:lnTo>
                    <a:pt x="294" y="204"/>
                  </a:lnTo>
                  <a:lnTo>
                    <a:pt x="282" y="177"/>
                  </a:lnTo>
                  <a:lnTo>
                    <a:pt x="268" y="150"/>
                  </a:lnTo>
                  <a:lnTo>
                    <a:pt x="252" y="125"/>
                  </a:lnTo>
                  <a:lnTo>
                    <a:pt x="233" y="101"/>
                  </a:lnTo>
                  <a:lnTo>
                    <a:pt x="233" y="101"/>
                  </a:lnTo>
                  <a:lnTo>
                    <a:pt x="221" y="88"/>
                  </a:lnTo>
                  <a:lnTo>
                    <a:pt x="221" y="88"/>
                  </a:lnTo>
                  <a:lnTo>
                    <a:pt x="199" y="69"/>
                  </a:lnTo>
                  <a:lnTo>
                    <a:pt x="177" y="52"/>
                  </a:lnTo>
                  <a:lnTo>
                    <a:pt x="154" y="37"/>
                  </a:lnTo>
                  <a:lnTo>
                    <a:pt x="128" y="25"/>
                  </a:lnTo>
                  <a:lnTo>
                    <a:pt x="101" y="15"/>
                  </a:lnTo>
                  <a:lnTo>
                    <a:pt x="74" y="7"/>
                  </a:lnTo>
                  <a:lnTo>
                    <a:pt x="47" y="1"/>
                  </a:lnTo>
                  <a:lnTo>
                    <a:pt x="19" y="0"/>
                  </a:lnTo>
                  <a:lnTo>
                    <a:pt x="19" y="0"/>
                  </a:lnTo>
                  <a:lnTo>
                    <a:pt x="12" y="0"/>
                  </a:lnTo>
                  <a:lnTo>
                    <a:pt x="7" y="3"/>
                  </a:lnTo>
                  <a:lnTo>
                    <a:pt x="4" y="8"/>
                  </a:lnTo>
                  <a:lnTo>
                    <a:pt x="2" y="15"/>
                  </a:lnTo>
                  <a:lnTo>
                    <a:pt x="0" y="55"/>
                  </a:lnTo>
                  <a:lnTo>
                    <a:pt x="0" y="55"/>
                  </a:lnTo>
                  <a:lnTo>
                    <a:pt x="2" y="62"/>
                  </a:lnTo>
                  <a:lnTo>
                    <a:pt x="5" y="67"/>
                  </a:lnTo>
                  <a:lnTo>
                    <a:pt x="5" y="67"/>
                  </a:lnTo>
                  <a:lnTo>
                    <a:pt x="9" y="71"/>
                  </a:lnTo>
                  <a:lnTo>
                    <a:pt x="15" y="72"/>
                  </a:lnTo>
                  <a:lnTo>
                    <a:pt x="15" y="7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58" name="Freeform 30"/>
            <p:cNvSpPr/>
            <p:nvPr/>
          </p:nvSpPr>
          <p:spPr bwMode="auto">
            <a:xfrm>
              <a:off x="11496675" y="280988"/>
              <a:ext cx="142875" cy="152400"/>
            </a:xfrm>
            <a:custGeom>
              <a:avLst/>
              <a:gdLst/>
              <a:ahLst/>
              <a:cxnLst>
                <a:cxn ang="0">
                  <a:pos x="112" y="184"/>
                </a:cxn>
                <a:cxn ang="0">
                  <a:pos x="112" y="184"/>
                </a:cxn>
                <a:cxn ang="0">
                  <a:pos x="117" y="188"/>
                </a:cxn>
                <a:cxn ang="0">
                  <a:pos x="122" y="189"/>
                </a:cxn>
                <a:cxn ang="0">
                  <a:pos x="164" y="193"/>
                </a:cxn>
                <a:cxn ang="0">
                  <a:pos x="164" y="193"/>
                </a:cxn>
                <a:cxn ang="0">
                  <a:pos x="169" y="191"/>
                </a:cxn>
                <a:cxn ang="0">
                  <a:pos x="176" y="189"/>
                </a:cxn>
                <a:cxn ang="0">
                  <a:pos x="176" y="189"/>
                </a:cxn>
                <a:cxn ang="0">
                  <a:pos x="179" y="184"/>
                </a:cxn>
                <a:cxn ang="0">
                  <a:pos x="181" y="177"/>
                </a:cxn>
                <a:cxn ang="0">
                  <a:pos x="181" y="177"/>
                </a:cxn>
                <a:cxn ang="0">
                  <a:pos x="181" y="161"/>
                </a:cxn>
                <a:cxn ang="0">
                  <a:pos x="179" y="145"/>
                </a:cxn>
                <a:cxn ang="0">
                  <a:pos x="176" y="129"/>
                </a:cxn>
                <a:cxn ang="0">
                  <a:pos x="171" y="113"/>
                </a:cxn>
                <a:cxn ang="0">
                  <a:pos x="164" y="98"/>
                </a:cxn>
                <a:cxn ang="0">
                  <a:pos x="157" y="83"/>
                </a:cxn>
                <a:cxn ang="0">
                  <a:pos x="149" y="69"/>
                </a:cxn>
                <a:cxn ang="0">
                  <a:pos x="137" y="56"/>
                </a:cxn>
                <a:cxn ang="0">
                  <a:pos x="137" y="56"/>
                </a:cxn>
                <a:cxn ang="0">
                  <a:pos x="130" y="49"/>
                </a:cxn>
                <a:cxn ang="0">
                  <a:pos x="130" y="49"/>
                </a:cxn>
                <a:cxn ang="0">
                  <a:pos x="118" y="37"/>
                </a:cxn>
                <a:cxn ang="0">
                  <a:pos x="107" y="29"/>
                </a:cxn>
                <a:cxn ang="0">
                  <a:pos x="93" y="21"/>
                </a:cxn>
                <a:cxn ang="0">
                  <a:pos x="80" y="14"/>
                </a:cxn>
                <a:cxn ang="0">
                  <a:pos x="64" y="9"/>
                </a:cxn>
                <a:cxn ang="0">
                  <a:pos x="49" y="4"/>
                </a:cxn>
                <a:cxn ang="0">
                  <a:pos x="34" y="0"/>
                </a:cxn>
                <a:cxn ang="0">
                  <a:pos x="19" y="0"/>
                </a:cxn>
                <a:cxn ang="0">
                  <a:pos x="19" y="0"/>
                </a:cxn>
                <a:cxn ang="0">
                  <a:pos x="12" y="0"/>
                </a:cxn>
                <a:cxn ang="0">
                  <a:pos x="7" y="4"/>
                </a:cxn>
                <a:cxn ang="0">
                  <a:pos x="4" y="9"/>
                </a:cxn>
                <a:cxn ang="0">
                  <a:pos x="2" y="14"/>
                </a:cxn>
                <a:cxn ang="0">
                  <a:pos x="0" y="56"/>
                </a:cxn>
                <a:cxn ang="0">
                  <a:pos x="0" y="56"/>
                </a:cxn>
                <a:cxn ang="0">
                  <a:pos x="0" y="63"/>
                </a:cxn>
                <a:cxn ang="0">
                  <a:pos x="5" y="68"/>
                </a:cxn>
                <a:cxn ang="0">
                  <a:pos x="5" y="68"/>
                </a:cxn>
                <a:cxn ang="0">
                  <a:pos x="9" y="71"/>
                </a:cxn>
                <a:cxn ang="0">
                  <a:pos x="16" y="73"/>
                </a:cxn>
                <a:cxn ang="0">
                  <a:pos x="16" y="73"/>
                </a:cxn>
                <a:cxn ang="0">
                  <a:pos x="32" y="75"/>
                </a:cxn>
                <a:cxn ang="0">
                  <a:pos x="49" y="81"/>
                </a:cxn>
                <a:cxn ang="0">
                  <a:pos x="66" y="90"/>
                </a:cxn>
                <a:cxn ang="0">
                  <a:pos x="80" y="100"/>
                </a:cxn>
                <a:cxn ang="0">
                  <a:pos x="80" y="100"/>
                </a:cxn>
                <a:cxn ang="0">
                  <a:pos x="83" y="105"/>
                </a:cxn>
                <a:cxn ang="0">
                  <a:pos x="83" y="105"/>
                </a:cxn>
                <a:cxn ang="0">
                  <a:pos x="95" y="120"/>
                </a:cxn>
                <a:cxn ang="0">
                  <a:pos x="102" y="137"/>
                </a:cxn>
                <a:cxn ang="0">
                  <a:pos x="107" y="154"/>
                </a:cxn>
                <a:cxn ang="0">
                  <a:pos x="107" y="172"/>
                </a:cxn>
                <a:cxn ang="0">
                  <a:pos x="107" y="172"/>
                </a:cxn>
                <a:cxn ang="0">
                  <a:pos x="108" y="179"/>
                </a:cxn>
                <a:cxn ang="0">
                  <a:pos x="112" y="184"/>
                </a:cxn>
                <a:cxn ang="0">
                  <a:pos x="112" y="184"/>
                </a:cxn>
              </a:cxnLst>
              <a:rect l="0" t="0" r="r" b="b"/>
              <a:pathLst>
                <a:path w="181" h="193">
                  <a:moveTo>
                    <a:pt x="112" y="184"/>
                  </a:moveTo>
                  <a:lnTo>
                    <a:pt x="112" y="184"/>
                  </a:lnTo>
                  <a:lnTo>
                    <a:pt x="117" y="188"/>
                  </a:lnTo>
                  <a:lnTo>
                    <a:pt x="122" y="189"/>
                  </a:lnTo>
                  <a:lnTo>
                    <a:pt x="164" y="193"/>
                  </a:lnTo>
                  <a:lnTo>
                    <a:pt x="164" y="193"/>
                  </a:lnTo>
                  <a:lnTo>
                    <a:pt x="169" y="191"/>
                  </a:lnTo>
                  <a:lnTo>
                    <a:pt x="176" y="189"/>
                  </a:lnTo>
                  <a:lnTo>
                    <a:pt x="176" y="189"/>
                  </a:lnTo>
                  <a:lnTo>
                    <a:pt x="179" y="184"/>
                  </a:lnTo>
                  <a:lnTo>
                    <a:pt x="181" y="177"/>
                  </a:lnTo>
                  <a:lnTo>
                    <a:pt x="181" y="177"/>
                  </a:lnTo>
                  <a:lnTo>
                    <a:pt x="181" y="161"/>
                  </a:lnTo>
                  <a:lnTo>
                    <a:pt x="179" y="145"/>
                  </a:lnTo>
                  <a:lnTo>
                    <a:pt x="176" y="129"/>
                  </a:lnTo>
                  <a:lnTo>
                    <a:pt x="171" y="113"/>
                  </a:lnTo>
                  <a:lnTo>
                    <a:pt x="164" y="98"/>
                  </a:lnTo>
                  <a:lnTo>
                    <a:pt x="157" y="83"/>
                  </a:lnTo>
                  <a:lnTo>
                    <a:pt x="149" y="69"/>
                  </a:lnTo>
                  <a:lnTo>
                    <a:pt x="137" y="56"/>
                  </a:lnTo>
                  <a:lnTo>
                    <a:pt x="137" y="56"/>
                  </a:lnTo>
                  <a:lnTo>
                    <a:pt x="130" y="49"/>
                  </a:lnTo>
                  <a:lnTo>
                    <a:pt x="130" y="49"/>
                  </a:lnTo>
                  <a:lnTo>
                    <a:pt x="118" y="37"/>
                  </a:lnTo>
                  <a:lnTo>
                    <a:pt x="107" y="29"/>
                  </a:lnTo>
                  <a:lnTo>
                    <a:pt x="93" y="21"/>
                  </a:lnTo>
                  <a:lnTo>
                    <a:pt x="80" y="14"/>
                  </a:lnTo>
                  <a:lnTo>
                    <a:pt x="64" y="9"/>
                  </a:lnTo>
                  <a:lnTo>
                    <a:pt x="49" y="4"/>
                  </a:lnTo>
                  <a:lnTo>
                    <a:pt x="34" y="0"/>
                  </a:lnTo>
                  <a:lnTo>
                    <a:pt x="19" y="0"/>
                  </a:lnTo>
                  <a:lnTo>
                    <a:pt x="19" y="0"/>
                  </a:lnTo>
                  <a:lnTo>
                    <a:pt x="12" y="0"/>
                  </a:lnTo>
                  <a:lnTo>
                    <a:pt x="7" y="4"/>
                  </a:lnTo>
                  <a:lnTo>
                    <a:pt x="4" y="9"/>
                  </a:lnTo>
                  <a:lnTo>
                    <a:pt x="2" y="14"/>
                  </a:lnTo>
                  <a:lnTo>
                    <a:pt x="0" y="56"/>
                  </a:lnTo>
                  <a:lnTo>
                    <a:pt x="0" y="56"/>
                  </a:lnTo>
                  <a:lnTo>
                    <a:pt x="0" y="63"/>
                  </a:lnTo>
                  <a:lnTo>
                    <a:pt x="5" y="68"/>
                  </a:lnTo>
                  <a:lnTo>
                    <a:pt x="5" y="68"/>
                  </a:lnTo>
                  <a:lnTo>
                    <a:pt x="9" y="71"/>
                  </a:lnTo>
                  <a:lnTo>
                    <a:pt x="16" y="73"/>
                  </a:lnTo>
                  <a:lnTo>
                    <a:pt x="16" y="73"/>
                  </a:lnTo>
                  <a:lnTo>
                    <a:pt x="32" y="75"/>
                  </a:lnTo>
                  <a:lnTo>
                    <a:pt x="49" y="81"/>
                  </a:lnTo>
                  <a:lnTo>
                    <a:pt x="66" y="90"/>
                  </a:lnTo>
                  <a:lnTo>
                    <a:pt x="80" y="100"/>
                  </a:lnTo>
                  <a:lnTo>
                    <a:pt x="80" y="100"/>
                  </a:lnTo>
                  <a:lnTo>
                    <a:pt x="83" y="105"/>
                  </a:lnTo>
                  <a:lnTo>
                    <a:pt x="83" y="105"/>
                  </a:lnTo>
                  <a:lnTo>
                    <a:pt x="95" y="120"/>
                  </a:lnTo>
                  <a:lnTo>
                    <a:pt x="102" y="137"/>
                  </a:lnTo>
                  <a:lnTo>
                    <a:pt x="107" y="154"/>
                  </a:lnTo>
                  <a:lnTo>
                    <a:pt x="107" y="172"/>
                  </a:lnTo>
                  <a:lnTo>
                    <a:pt x="107" y="172"/>
                  </a:lnTo>
                  <a:lnTo>
                    <a:pt x="108" y="179"/>
                  </a:lnTo>
                  <a:lnTo>
                    <a:pt x="112" y="184"/>
                  </a:lnTo>
                  <a:lnTo>
                    <a:pt x="112" y="18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59" name="Freeform 31"/>
            <p:cNvSpPr>
              <a:spLocks noEditPoints="1"/>
            </p:cNvSpPr>
            <p:nvPr/>
          </p:nvSpPr>
          <p:spPr bwMode="auto">
            <a:xfrm>
              <a:off x="11015663" y="377825"/>
              <a:ext cx="522288" cy="803275"/>
            </a:xfrm>
            <a:custGeom>
              <a:avLst/>
              <a:gdLst/>
              <a:ahLst/>
              <a:cxnLst>
                <a:cxn ang="0">
                  <a:pos x="639" y="1012"/>
                </a:cxn>
                <a:cxn ang="0">
                  <a:pos x="647" y="1012"/>
                </a:cxn>
                <a:cxn ang="0">
                  <a:pos x="656" y="1002"/>
                </a:cxn>
                <a:cxn ang="0">
                  <a:pos x="658" y="103"/>
                </a:cxn>
                <a:cxn ang="0">
                  <a:pos x="658" y="93"/>
                </a:cxn>
                <a:cxn ang="0">
                  <a:pos x="653" y="72"/>
                </a:cxn>
                <a:cxn ang="0">
                  <a:pos x="641" y="45"/>
                </a:cxn>
                <a:cxn ang="0">
                  <a:pos x="612" y="18"/>
                </a:cxn>
                <a:cxn ang="0">
                  <a:pos x="585" y="5"/>
                </a:cxn>
                <a:cxn ang="0">
                  <a:pos x="565" y="0"/>
                </a:cxn>
                <a:cxn ang="0">
                  <a:pos x="103" y="0"/>
                </a:cxn>
                <a:cxn ang="0">
                  <a:pos x="93" y="0"/>
                </a:cxn>
                <a:cxn ang="0">
                  <a:pos x="72" y="5"/>
                </a:cxn>
                <a:cxn ang="0">
                  <a:pos x="45" y="18"/>
                </a:cxn>
                <a:cxn ang="0">
                  <a:pos x="17" y="45"/>
                </a:cxn>
                <a:cxn ang="0">
                  <a:pos x="3" y="72"/>
                </a:cxn>
                <a:cxn ang="0">
                  <a:pos x="0" y="93"/>
                </a:cxn>
                <a:cxn ang="0">
                  <a:pos x="0" y="995"/>
                </a:cxn>
                <a:cxn ang="0">
                  <a:pos x="1" y="1002"/>
                </a:cxn>
                <a:cxn ang="0">
                  <a:pos x="10" y="1012"/>
                </a:cxn>
                <a:cxn ang="0">
                  <a:pos x="17" y="1012"/>
                </a:cxn>
                <a:cxn ang="0">
                  <a:pos x="361" y="926"/>
                </a:cxn>
                <a:cxn ang="0">
                  <a:pos x="356" y="939"/>
                </a:cxn>
                <a:cxn ang="0">
                  <a:pos x="342" y="945"/>
                </a:cxn>
                <a:cxn ang="0">
                  <a:pos x="314" y="945"/>
                </a:cxn>
                <a:cxn ang="0">
                  <a:pos x="302" y="939"/>
                </a:cxn>
                <a:cxn ang="0">
                  <a:pos x="297" y="926"/>
                </a:cxn>
                <a:cxn ang="0">
                  <a:pos x="297" y="911"/>
                </a:cxn>
                <a:cxn ang="0">
                  <a:pos x="302" y="897"/>
                </a:cxn>
                <a:cxn ang="0">
                  <a:pos x="314" y="892"/>
                </a:cxn>
                <a:cxn ang="0">
                  <a:pos x="342" y="892"/>
                </a:cxn>
                <a:cxn ang="0">
                  <a:pos x="356" y="897"/>
                </a:cxn>
                <a:cxn ang="0">
                  <a:pos x="361" y="911"/>
                </a:cxn>
                <a:cxn ang="0">
                  <a:pos x="114" y="126"/>
                </a:cxn>
                <a:cxn ang="0">
                  <a:pos x="116" y="120"/>
                </a:cxn>
                <a:cxn ang="0">
                  <a:pos x="126" y="109"/>
                </a:cxn>
                <a:cxn ang="0">
                  <a:pos x="524" y="108"/>
                </a:cxn>
                <a:cxn ang="0">
                  <a:pos x="531" y="109"/>
                </a:cxn>
                <a:cxn ang="0">
                  <a:pos x="541" y="120"/>
                </a:cxn>
                <a:cxn ang="0">
                  <a:pos x="543" y="821"/>
                </a:cxn>
                <a:cxn ang="0">
                  <a:pos x="541" y="828"/>
                </a:cxn>
                <a:cxn ang="0">
                  <a:pos x="531" y="838"/>
                </a:cxn>
                <a:cxn ang="0">
                  <a:pos x="133" y="840"/>
                </a:cxn>
                <a:cxn ang="0">
                  <a:pos x="126" y="838"/>
                </a:cxn>
                <a:cxn ang="0">
                  <a:pos x="116" y="828"/>
                </a:cxn>
                <a:cxn ang="0">
                  <a:pos x="114" y="126"/>
                </a:cxn>
              </a:cxnLst>
              <a:rect l="0" t="0" r="r" b="b"/>
              <a:pathLst>
                <a:path w="658" h="1012">
                  <a:moveTo>
                    <a:pt x="17" y="1012"/>
                  </a:moveTo>
                  <a:lnTo>
                    <a:pt x="639" y="1012"/>
                  </a:lnTo>
                  <a:lnTo>
                    <a:pt x="639" y="1012"/>
                  </a:lnTo>
                  <a:lnTo>
                    <a:pt x="647" y="1012"/>
                  </a:lnTo>
                  <a:lnTo>
                    <a:pt x="653" y="1007"/>
                  </a:lnTo>
                  <a:lnTo>
                    <a:pt x="656" y="1002"/>
                  </a:lnTo>
                  <a:lnTo>
                    <a:pt x="658" y="995"/>
                  </a:lnTo>
                  <a:lnTo>
                    <a:pt x="658" y="103"/>
                  </a:lnTo>
                  <a:lnTo>
                    <a:pt x="658" y="103"/>
                  </a:lnTo>
                  <a:lnTo>
                    <a:pt x="658" y="93"/>
                  </a:lnTo>
                  <a:lnTo>
                    <a:pt x="656" y="82"/>
                  </a:lnTo>
                  <a:lnTo>
                    <a:pt x="653" y="72"/>
                  </a:lnTo>
                  <a:lnTo>
                    <a:pt x="649" y="64"/>
                  </a:lnTo>
                  <a:lnTo>
                    <a:pt x="641" y="45"/>
                  </a:lnTo>
                  <a:lnTo>
                    <a:pt x="627" y="30"/>
                  </a:lnTo>
                  <a:lnTo>
                    <a:pt x="612" y="18"/>
                  </a:lnTo>
                  <a:lnTo>
                    <a:pt x="595" y="8"/>
                  </a:lnTo>
                  <a:lnTo>
                    <a:pt x="585" y="5"/>
                  </a:lnTo>
                  <a:lnTo>
                    <a:pt x="575" y="1"/>
                  </a:lnTo>
                  <a:lnTo>
                    <a:pt x="565" y="0"/>
                  </a:lnTo>
                  <a:lnTo>
                    <a:pt x="555" y="0"/>
                  </a:lnTo>
                  <a:lnTo>
                    <a:pt x="103" y="0"/>
                  </a:lnTo>
                  <a:lnTo>
                    <a:pt x="103" y="0"/>
                  </a:lnTo>
                  <a:lnTo>
                    <a:pt x="93" y="0"/>
                  </a:lnTo>
                  <a:lnTo>
                    <a:pt x="82" y="1"/>
                  </a:lnTo>
                  <a:lnTo>
                    <a:pt x="72" y="5"/>
                  </a:lnTo>
                  <a:lnTo>
                    <a:pt x="62" y="8"/>
                  </a:lnTo>
                  <a:lnTo>
                    <a:pt x="45" y="18"/>
                  </a:lnTo>
                  <a:lnTo>
                    <a:pt x="30" y="30"/>
                  </a:lnTo>
                  <a:lnTo>
                    <a:pt x="17" y="45"/>
                  </a:lnTo>
                  <a:lnTo>
                    <a:pt x="7" y="64"/>
                  </a:lnTo>
                  <a:lnTo>
                    <a:pt x="3" y="72"/>
                  </a:lnTo>
                  <a:lnTo>
                    <a:pt x="1" y="82"/>
                  </a:lnTo>
                  <a:lnTo>
                    <a:pt x="0" y="93"/>
                  </a:lnTo>
                  <a:lnTo>
                    <a:pt x="0" y="103"/>
                  </a:lnTo>
                  <a:lnTo>
                    <a:pt x="0" y="995"/>
                  </a:lnTo>
                  <a:lnTo>
                    <a:pt x="0" y="995"/>
                  </a:lnTo>
                  <a:lnTo>
                    <a:pt x="1" y="1002"/>
                  </a:lnTo>
                  <a:lnTo>
                    <a:pt x="5" y="1007"/>
                  </a:lnTo>
                  <a:lnTo>
                    <a:pt x="10" y="1012"/>
                  </a:lnTo>
                  <a:lnTo>
                    <a:pt x="17" y="1012"/>
                  </a:lnTo>
                  <a:lnTo>
                    <a:pt x="17" y="1012"/>
                  </a:lnTo>
                  <a:close/>
                  <a:moveTo>
                    <a:pt x="361" y="926"/>
                  </a:moveTo>
                  <a:lnTo>
                    <a:pt x="361" y="926"/>
                  </a:lnTo>
                  <a:lnTo>
                    <a:pt x="359" y="933"/>
                  </a:lnTo>
                  <a:lnTo>
                    <a:pt x="356" y="939"/>
                  </a:lnTo>
                  <a:lnTo>
                    <a:pt x="351" y="943"/>
                  </a:lnTo>
                  <a:lnTo>
                    <a:pt x="342" y="945"/>
                  </a:lnTo>
                  <a:lnTo>
                    <a:pt x="314" y="945"/>
                  </a:lnTo>
                  <a:lnTo>
                    <a:pt x="314" y="945"/>
                  </a:lnTo>
                  <a:lnTo>
                    <a:pt x="307" y="943"/>
                  </a:lnTo>
                  <a:lnTo>
                    <a:pt x="302" y="939"/>
                  </a:lnTo>
                  <a:lnTo>
                    <a:pt x="297" y="933"/>
                  </a:lnTo>
                  <a:lnTo>
                    <a:pt x="297" y="926"/>
                  </a:lnTo>
                  <a:lnTo>
                    <a:pt x="297" y="911"/>
                  </a:lnTo>
                  <a:lnTo>
                    <a:pt x="297" y="911"/>
                  </a:lnTo>
                  <a:lnTo>
                    <a:pt x="297" y="904"/>
                  </a:lnTo>
                  <a:lnTo>
                    <a:pt x="302" y="897"/>
                  </a:lnTo>
                  <a:lnTo>
                    <a:pt x="307" y="894"/>
                  </a:lnTo>
                  <a:lnTo>
                    <a:pt x="314" y="892"/>
                  </a:lnTo>
                  <a:lnTo>
                    <a:pt x="342" y="892"/>
                  </a:lnTo>
                  <a:lnTo>
                    <a:pt x="342" y="892"/>
                  </a:lnTo>
                  <a:lnTo>
                    <a:pt x="351" y="894"/>
                  </a:lnTo>
                  <a:lnTo>
                    <a:pt x="356" y="897"/>
                  </a:lnTo>
                  <a:lnTo>
                    <a:pt x="359" y="904"/>
                  </a:lnTo>
                  <a:lnTo>
                    <a:pt x="361" y="911"/>
                  </a:lnTo>
                  <a:lnTo>
                    <a:pt x="361" y="926"/>
                  </a:lnTo>
                  <a:close/>
                  <a:moveTo>
                    <a:pt x="114" y="126"/>
                  </a:moveTo>
                  <a:lnTo>
                    <a:pt x="114" y="126"/>
                  </a:lnTo>
                  <a:lnTo>
                    <a:pt x="116" y="120"/>
                  </a:lnTo>
                  <a:lnTo>
                    <a:pt x="120" y="113"/>
                  </a:lnTo>
                  <a:lnTo>
                    <a:pt x="126" y="109"/>
                  </a:lnTo>
                  <a:lnTo>
                    <a:pt x="133" y="108"/>
                  </a:lnTo>
                  <a:lnTo>
                    <a:pt x="524" y="108"/>
                  </a:lnTo>
                  <a:lnTo>
                    <a:pt x="524" y="108"/>
                  </a:lnTo>
                  <a:lnTo>
                    <a:pt x="531" y="109"/>
                  </a:lnTo>
                  <a:lnTo>
                    <a:pt x="538" y="113"/>
                  </a:lnTo>
                  <a:lnTo>
                    <a:pt x="541" y="120"/>
                  </a:lnTo>
                  <a:lnTo>
                    <a:pt x="543" y="126"/>
                  </a:lnTo>
                  <a:lnTo>
                    <a:pt x="543" y="821"/>
                  </a:lnTo>
                  <a:lnTo>
                    <a:pt x="543" y="821"/>
                  </a:lnTo>
                  <a:lnTo>
                    <a:pt x="541" y="828"/>
                  </a:lnTo>
                  <a:lnTo>
                    <a:pt x="538" y="835"/>
                  </a:lnTo>
                  <a:lnTo>
                    <a:pt x="531" y="838"/>
                  </a:lnTo>
                  <a:lnTo>
                    <a:pt x="524" y="840"/>
                  </a:lnTo>
                  <a:lnTo>
                    <a:pt x="133" y="840"/>
                  </a:lnTo>
                  <a:lnTo>
                    <a:pt x="133" y="840"/>
                  </a:lnTo>
                  <a:lnTo>
                    <a:pt x="126" y="838"/>
                  </a:lnTo>
                  <a:lnTo>
                    <a:pt x="120" y="835"/>
                  </a:lnTo>
                  <a:lnTo>
                    <a:pt x="116" y="828"/>
                  </a:lnTo>
                  <a:lnTo>
                    <a:pt x="114" y="821"/>
                  </a:lnTo>
                  <a:lnTo>
                    <a:pt x="114" y="12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grpSp>
      <p:grpSp>
        <p:nvGrpSpPr>
          <p:cNvPr id="50" name="组合 208"/>
          <p:cNvGrpSpPr>
            <a:grpSpLocks noChangeAspect="1"/>
          </p:cNvGrpSpPr>
          <p:nvPr/>
        </p:nvGrpSpPr>
        <p:grpSpPr>
          <a:xfrm>
            <a:off x="5589801" y="3873139"/>
            <a:ext cx="330681" cy="260951"/>
            <a:chOff x="14025563" y="196850"/>
            <a:chExt cx="1201738" cy="984250"/>
          </a:xfrm>
          <a:solidFill>
            <a:schemeClr val="tx1">
              <a:lumMod val="50000"/>
              <a:lumOff val="50000"/>
            </a:schemeClr>
          </a:solidFill>
        </p:grpSpPr>
        <p:sp>
          <p:nvSpPr>
            <p:cNvPr id="61" name="Freeform 49"/>
            <p:cNvSpPr/>
            <p:nvPr/>
          </p:nvSpPr>
          <p:spPr bwMode="auto">
            <a:xfrm>
              <a:off x="14025563" y="196850"/>
              <a:ext cx="352425" cy="123825"/>
            </a:xfrm>
            <a:custGeom>
              <a:avLst/>
              <a:gdLst/>
              <a:ahLst/>
              <a:cxnLst>
                <a:cxn ang="0">
                  <a:pos x="32" y="133"/>
                </a:cxn>
                <a:cxn ang="0">
                  <a:pos x="42" y="138"/>
                </a:cxn>
                <a:cxn ang="0">
                  <a:pos x="49" y="138"/>
                </a:cxn>
                <a:cxn ang="0">
                  <a:pos x="54" y="135"/>
                </a:cxn>
                <a:cxn ang="0">
                  <a:pos x="87" y="108"/>
                </a:cxn>
                <a:cxn ang="0">
                  <a:pos x="126" y="89"/>
                </a:cxn>
                <a:cxn ang="0">
                  <a:pos x="167" y="78"/>
                </a:cxn>
                <a:cxn ang="0">
                  <a:pos x="211" y="74"/>
                </a:cxn>
                <a:cxn ang="0">
                  <a:pos x="224" y="74"/>
                </a:cxn>
                <a:cxn ang="0">
                  <a:pos x="248" y="76"/>
                </a:cxn>
                <a:cxn ang="0">
                  <a:pos x="292" y="88"/>
                </a:cxn>
                <a:cxn ang="0">
                  <a:pos x="332" y="108"/>
                </a:cxn>
                <a:cxn ang="0">
                  <a:pos x="367" y="135"/>
                </a:cxn>
                <a:cxn ang="0">
                  <a:pos x="384" y="152"/>
                </a:cxn>
                <a:cxn ang="0">
                  <a:pos x="396" y="157"/>
                </a:cxn>
                <a:cxn ang="0">
                  <a:pos x="401" y="157"/>
                </a:cxn>
                <a:cxn ang="0">
                  <a:pos x="437" y="127"/>
                </a:cxn>
                <a:cxn ang="0">
                  <a:pos x="442" y="121"/>
                </a:cxn>
                <a:cxn ang="0">
                  <a:pos x="443" y="115"/>
                </a:cxn>
                <a:cxn ang="0">
                  <a:pos x="438" y="105"/>
                </a:cxn>
                <a:cxn ang="0">
                  <a:pos x="418" y="83"/>
                </a:cxn>
                <a:cxn ang="0">
                  <a:pos x="369" y="46"/>
                </a:cxn>
                <a:cxn ang="0">
                  <a:pos x="317" y="20"/>
                </a:cxn>
                <a:cxn ang="0">
                  <a:pos x="258" y="5"/>
                </a:cxn>
                <a:cxn ang="0">
                  <a:pos x="227" y="2"/>
                </a:cxn>
                <a:cxn ang="0">
                  <a:pos x="211" y="0"/>
                </a:cxn>
                <a:cxn ang="0">
                  <a:pos x="153" y="7"/>
                </a:cxn>
                <a:cxn ang="0">
                  <a:pos x="99" y="22"/>
                </a:cxn>
                <a:cxn ang="0">
                  <a:pos x="50" y="47"/>
                </a:cxn>
                <a:cxn ang="0">
                  <a:pos x="5" y="81"/>
                </a:cxn>
                <a:cxn ang="0">
                  <a:pos x="1" y="86"/>
                </a:cxn>
                <a:cxn ang="0">
                  <a:pos x="0" y="98"/>
                </a:cxn>
                <a:cxn ang="0">
                  <a:pos x="32" y="133"/>
                </a:cxn>
              </a:cxnLst>
              <a:rect l="0" t="0" r="r" b="b"/>
              <a:pathLst>
                <a:path w="443" h="157">
                  <a:moveTo>
                    <a:pt x="32" y="133"/>
                  </a:moveTo>
                  <a:lnTo>
                    <a:pt x="32" y="133"/>
                  </a:lnTo>
                  <a:lnTo>
                    <a:pt x="37" y="137"/>
                  </a:lnTo>
                  <a:lnTo>
                    <a:pt x="42" y="138"/>
                  </a:lnTo>
                  <a:lnTo>
                    <a:pt x="42" y="138"/>
                  </a:lnTo>
                  <a:lnTo>
                    <a:pt x="49" y="138"/>
                  </a:lnTo>
                  <a:lnTo>
                    <a:pt x="54" y="135"/>
                  </a:lnTo>
                  <a:lnTo>
                    <a:pt x="54" y="135"/>
                  </a:lnTo>
                  <a:lnTo>
                    <a:pt x="71" y="121"/>
                  </a:lnTo>
                  <a:lnTo>
                    <a:pt x="87" y="108"/>
                  </a:lnTo>
                  <a:lnTo>
                    <a:pt x="106" y="98"/>
                  </a:lnTo>
                  <a:lnTo>
                    <a:pt x="126" y="89"/>
                  </a:lnTo>
                  <a:lnTo>
                    <a:pt x="146" y="83"/>
                  </a:lnTo>
                  <a:lnTo>
                    <a:pt x="167" y="78"/>
                  </a:lnTo>
                  <a:lnTo>
                    <a:pt x="189" y="74"/>
                  </a:lnTo>
                  <a:lnTo>
                    <a:pt x="211" y="74"/>
                  </a:lnTo>
                  <a:lnTo>
                    <a:pt x="211" y="74"/>
                  </a:lnTo>
                  <a:lnTo>
                    <a:pt x="224" y="74"/>
                  </a:lnTo>
                  <a:lnTo>
                    <a:pt x="224" y="74"/>
                  </a:lnTo>
                  <a:lnTo>
                    <a:pt x="248" y="76"/>
                  </a:lnTo>
                  <a:lnTo>
                    <a:pt x="270" y="81"/>
                  </a:lnTo>
                  <a:lnTo>
                    <a:pt x="292" y="88"/>
                  </a:lnTo>
                  <a:lnTo>
                    <a:pt x="312" y="96"/>
                  </a:lnTo>
                  <a:lnTo>
                    <a:pt x="332" y="108"/>
                  </a:lnTo>
                  <a:lnTo>
                    <a:pt x="351" y="121"/>
                  </a:lnTo>
                  <a:lnTo>
                    <a:pt x="367" y="135"/>
                  </a:lnTo>
                  <a:lnTo>
                    <a:pt x="384" y="152"/>
                  </a:lnTo>
                  <a:lnTo>
                    <a:pt x="384" y="152"/>
                  </a:lnTo>
                  <a:lnTo>
                    <a:pt x="389" y="155"/>
                  </a:lnTo>
                  <a:lnTo>
                    <a:pt x="396" y="157"/>
                  </a:lnTo>
                  <a:lnTo>
                    <a:pt x="396" y="157"/>
                  </a:lnTo>
                  <a:lnTo>
                    <a:pt x="401" y="157"/>
                  </a:lnTo>
                  <a:lnTo>
                    <a:pt x="406" y="154"/>
                  </a:lnTo>
                  <a:lnTo>
                    <a:pt x="437" y="127"/>
                  </a:lnTo>
                  <a:lnTo>
                    <a:pt x="437" y="127"/>
                  </a:lnTo>
                  <a:lnTo>
                    <a:pt x="442" y="121"/>
                  </a:lnTo>
                  <a:lnTo>
                    <a:pt x="443" y="115"/>
                  </a:lnTo>
                  <a:lnTo>
                    <a:pt x="443" y="115"/>
                  </a:lnTo>
                  <a:lnTo>
                    <a:pt x="442" y="110"/>
                  </a:lnTo>
                  <a:lnTo>
                    <a:pt x="438" y="105"/>
                  </a:lnTo>
                  <a:lnTo>
                    <a:pt x="438" y="105"/>
                  </a:lnTo>
                  <a:lnTo>
                    <a:pt x="418" y="83"/>
                  </a:lnTo>
                  <a:lnTo>
                    <a:pt x="394" y="62"/>
                  </a:lnTo>
                  <a:lnTo>
                    <a:pt x="369" y="46"/>
                  </a:lnTo>
                  <a:lnTo>
                    <a:pt x="344" y="32"/>
                  </a:lnTo>
                  <a:lnTo>
                    <a:pt x="317" y="20"/>
                  </a:lnTo>
                  <a:lnTo>
                    <a:pt x="288" y="10"/>
                  </a:lnTo>
                  <a:lnTo>
                    <a:pt x="258" y="5"/>
                  </a:lnTo>
                  <a:lnTo>
                    <a:pt x="227" y="2"/>
                  </a:lnTo>
                  <a:lnTo>
                    <a:pt x="227" y="2"/>
                  </a:lnTo>
                  <a:lnTo>
                    <a:pt x="211" y="0"/>
                  </a:lnTo>
                  <a:lnTo>
                    <a:pt x="211" y="0"/>
                  </a:lnTo>
                  <a:lnTo>
                    <a:pt x="182" y="2"/>
                  </a:lnTo>
                  <a:lnTo>
                    <a:pt x="153" y="7"/>
                  </a:lnTo>
                  <a:lnTo>
                    <a:pt x="126" y="12"/>
                  </a:lnTo>
                  <a:lnTo>
                    <a:pt x="99" y="22"/>
                  </a:lnTo>
                  <a:lnTo>
                    <a:pt x="74" y="32"/>
                  </a:lnTo>
                  <a:lnTo>
                    <a:pt x="50" y="47"/>
                  </a:lnTo>
                  <a:lnTo>
                    <a:pt x="27" y="62"/>
                  </a:lnTo>
                  <a:lnTo>
                    <a:pt x="5" y="81"/>
                  </a:lnTo>
                  <a:lnTo>
                    <a:pt x="5" y="81"/>
                  </a:lnTo>
                  <a:lnTo>
                    <a:pt x="1" y="86"/>
                  </a:lnTo>
                  <a:lnTo>
                    <a:pt x="0" y="91"/>
                  </a:lnTo>
                  <a:lnTo>
                    <a:pt x="0" y="98"/>
                  </a:lnTo>
                  <a:lnTo>
                    <a:pt x="3" y="103"/>
                  </a:lnTo>
                  <a:lnTo>
                    <a:pt x="32" y="133"/>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62" name="Freeform 50"/>
            <p:cNvSpPr/>
            <p:nvPr/>
          </p:nvSpPr>
          <p:spPr bwMode="auto">
            <a:xfrm>
              <a:off x="14100175" y="293688"/>
              <a:ext cx="196850" cy="87313"/>
            </a:xfrm>
            <a:custGeom>
              <a:avLst/>
              <a:gdLst/>
              <a:ahLst/>
              <a:cxnLst>
                <a:cxn ang="0">
                  <a:pos x="129" y="0"/>
                </a:cxn>
                <a:cxn ang="0">
                  <a:pos x="129" y="0"/>
                </a:cxn>
                <a:cxn ang="0">
                  <a:pos x="119" y="0"/>
                </a:cxn>
                <a:cxn ang="0">
                  <a:pos x="119" y="0"/>
                </a:cxn>
                <a:cxn ang="0">
                  <a:pos x="103" y="2"/>
                </a:cxn>
                <a:cxn ang="0">
                  <a:pos x="88" y="4"/>
                </a:cxn>
                <a:cxn ang="0">
                  <a:pos x="73" y="7"/>
                </a:cxn>
                <a:cxn ang="0">
                  <a:pos x="58" y="12"/>
                </a:cxn>
                <a:cxn ang="0">
                  <a:pos x="44" y="19"/>
                </a:cxn>
                <a:cxn ang="0">
                  <a:pos x="29" y="26"/>
                </a:cxn>
                <a:cxn ang="0">
                  <a:pos x="17" y="36"/>
                </a:cxn>
                <a:cxn ang="0">
                  <a:pos x="6" y="46"/>
                </a:cxn>
                <a:cxn ang="0">
                  <a:pos x="6" y="46"/>
                </a:cxn>
                <a:cxn ang="0">
                  <a:pos x="0" y="51"/>
                </a:cxn>
                <a:cxn ang="0">
                  <a:pos x="0" y="56"/>
                </a:cxn>
                <a:cxn ang="0">
                  <a:pos x="0" y="63"/>
                </a:cxn>
                <a:cxn ang="0">
                  <a:pos x="4" y="68"/>
                </a:cxn>
                <a:cxn ang="0">
                  <a:pos x="33" y="98"/>
                </a:cxn>
                <a:cxn ang="0">
                  <a:pos x="33" y="98"/>
                </a:cxn>
                <a:cxn ang="0">
                  <a:pos x="38" y="102"/>
                </a:cxn>
                <a:cxn ang="0">
                  <a:pos x="43" y="103"/>
                </a:cxn>
                <a:cxn ang="0">
                  <a:pos x="43" y="103"/>
                </a:cxn>
                <a:cxn ang="0">
                  <a:pos x="49" y="102"/>
                </a:cxn>
                <a:cxn ang="0">
                  <a:pos x="54" y="98"/>
                </a:cxn>
                <a:cxn ang="0">
                  <a:pos x="54" y="98"/>
                </a:cxn>
                <a:cxn ang="0">
                  <a:pos x="68" y="88"/>
                </a:cxn>
                <a:cxn ang="0">
                  <a:pos x="85" y="80"/>
                </a:cxn>
                <a:cxn ang="0">
                  <a:pos x="102" y="76"/>
                </a:cxn>
                <a:cxn ang="0">
                  <a:pos x="119" y="75"/>
                </a:cxn>
                <a:cxn ang="0">
                  <a:pos x="119" y="75"/>
                </a:cxn>
                <a:cxn ang="0">
                  <a:pos x="125" y="75"/>
                </a:cxn>
                <a:cxn ang="0">
                  <a:pos x="125" y="75"/>
                </a:cxn>
                <a:cxn ang="0">
                  <a:pos x="144" y="76"/>
                </a:cxn>
                <a:cxn ang="0">
                  <a:pos x="161" y="83"/>
                </a:cxn>
                <a:cxn ang="0">
                  <a:pos x="176" y="93"/>
                </a:cxn>
                <a:cxn ang="0">
                  <a:pos x="191" y="105"/>
                </a:cxn>
                <a:cxn ang="0">
                  <a:pos x="191" y="105"/>
                </a:cxn>
                <a:cxn ang="0">
                  <a:pos x="196" y="108"/>
                </a:cxn>
                <a:cxn ang="0">
                  <a:pos x="203" y="110"/>
                </a:cxn>
                <a:cxn ang="0">
                  <a:pos x="203" y="110"/>
                </a:cxn>
                <a:cxn ang="0">
                  <a:pos x="208" y="110"/>
                </a:cxn>
                <a:cxn ang="0">
                  <a:pos x="213" y="107"/>
                </a:cxn>
                <a:cxn ang="0">
                  <a:pos x="243" y="80"/>
                </a:cxn>
                <a:cxn ang="0">
                  <a:pos x="243" y="80"/>
                </a:cxn>
                <a:cxn ang="0">
                  <a:pos x="247" y="75"/>
                </a:cxn>
                <a:cxn ang="0">
                  <a:pos x="248" y="68"/>
                </a:cxn>
                <a:cxn ang="0">
                  <a:pos x="248" y="68"/>
                </a:cxn>
                <a:cxn ang="0">
                  <a:pos x="248" y="63"/>
                </a:cxn>
                <a:cxn ang="0">
                  <a:pos x="245" y="58"/>
                </a:cxn>
                <a:cxn ang="0">
                  <a:pos x="245" y="58"/>
                </a:cxn>
                <a:cxn ang="0">
                  <a:pos x="233" y="46"/>
                </a:cxn>
                <a:cxn ang="0">
                  <a:pos x="221" y="34"/>
                </a:cxn>
                <a:cxn ang="0">
                  <a:pos x="208" y="26"/>
                </a:cxn>
                <a:cxn ang="0">
                  <a:pos x="193" y="17"/>
                </a:cxn>
                <a:cxn ang="0">
                  <a:pos x="178" y="11"/>
                </a:cxn>
                <a:cxn ang="0">
                  <a:pos x="162" y="7"/>
                </a:cxn>
                <a:cxn ang="0">
                  <a:pos x="146" y="4"/>
                </a:cxn>
                <a:cxn ang="0">
                  <a:pos x="129" y="0"/>
                </a:cxn>
                <a:cxn ang="0">
                  <a:pos x="129" y="0"/>
                </a:cxn>
              </a:cxnLst>
              <a:rect l="0" t="0" r="r" b="b"/>
              <a:pathLst>
                <a:path w="248" h="110">
                  <a:moveTo>
                    <a:pt x="129" y="0"/>
                  </a:moveTo>
                  <a:lnTo>
                    <a:pt x="129" y="0"/>
                  </a:lnTo>
                  <a:lnTo>
                    <a:pt x="119" y="0"/>
                  </a:lnTo>
                  <a:lnTo>
                    <a:pt x="119" y="0"/>
                  </a:lnTo>
                  <a:lnTo>
                    <a:pt x="103" y="2"/>
                  </a:lnTo>
                  <a:lnTo>
                    <a:pt x="88" y="4"/>
                  </a:lnTo>
                  <a:lnTo>
                    <a:pt x="73" y="7"/>
                  </a:lnTo>
                  <a:lnTo>
                    <a:pt x="58" y="12"/>
                  </a:lnTo>
                  <a:lnTo>
                    <a:pt x="44" y="19"/>
                  </a:lnTo>
                  <a:lnTo>
                    <a:pt x="29" y="26"/>
                  </a:lnTo>
                  <a:lnTo>
                    <a:pt x="17" y="36"/>
                  </a:lnTo>
                  <a:lnTo>
                    <a:pt x="6" y="46"/>
                  </a:lnTo>
                  <a:lnTo>
                    <a:pt x="6" y="46"/>
                  </a:lnTo>
                  <a:lnTo>
                    <a:pt x="0" y="51"/>
                  </a:lnTo>
                  <a:lnTo>
                    <a:pt x="0" y="56"/>
                  </a:lnTo>
                  <a:lnTo>
                    <a:pt x="0" y="63"/>
                  </a:lnTo>
                  <a:lnTo>
                    <a:pt x="4" y="68"/>
                  </a:lnTo>
                  <a:lnTo>
                    <a:pt x="33" y="98"/>
                  </a:lnTo>
                  <a:lnTo>
                    <a:pt x="33" y="98"/>
                  </a:lnTo>
                  <a:lnTo>
                    <a:pt x="38" y="102"/>
                  </a:lnTo>
                  <a:lnTo>
                    <a:pt x="43" y="103"/>
                  </a:lnTo>
                  <a:lnTo>
                    <a:pt x="43" y="103"/>
                  </a:lnTo>
                  <a:lnTo>
                    <a:pt x="49" y="102"/>
                  </a:lnTo>
                  <a:lnTo>
                    <a:pt x="54" y="98"/>
                  </a:lnTo>
                  <a:lnTo>
                    <a:pt x="54" y="98"/>
                  </a:lnTo>
                  <a:lnTo>
                    <a:pt x="68" y="88"/>
                  </a:lnTo>
                  <a:lnTo>
                    <a:pt x="85" y="80"/>
                  </a:lnTo>
                  <a:lnTo>
                    <a:pt x="102" y="76"/>
                  </a:lnTo>
                  <a:lnTo>
                    <a:pt x="119" y="75"/>
                  </a:lnTo>
                  <a:lnTo>
                    <a:pt x="119" y="75"/>
                  </a:lnTo>
                  <a:lnTo>
                    <a:pt x="125" y="75"/>
                  </a:lnTo>
                  <a:lnTo>
                    <a:pt x="125" y="75"/>
                  </a:lnTo>
                  <a:lnTo>
                    <a:pt x="144" y="76"/>
                  </a:lnTo>
                  <a:lnTo>
                    <a:pt x="161" y="83"/>
                  </a:lnTo>
                  <a:lnTo>
                    <a:pt x="176" y="93"/>
                  </a:lnTo>
                  <a:lnTo>
                    <a:pt x="191" y="105"/>
                  </a:lnTo>
                  <a:lnTo>
                    <a:pt x="191" y="105"/>
                  </a:lnTo>
                  <a:lnTo>
                    <a:pt x="196" y="108"/>
                  </a:lnTo>
                  <a:lnTo>
                    <a:pt x="203" y="110"/>
                  </a:lnTo>
                  <a:lnTo>
                    <a:pt x="203" y="110"/>
                  </a:lnTo>
                  <a:lnTo>
                    <a:pt x="208" y="110"/>
                  </a:lnTo>
                  <a:lnTo>
                    <a:pt x="213" y="107"/>
                  </a:lnTo>
                  <a:lnTo>
                    <a:pt x="243" y="80"/>
                  </a:lnTo>
                  <a:lnTo>
                    <a:pt x="243" y="80"/>
                  </a:lnTo>
                  <a:lnTo>
                    <a:pt x="247" y="75"/>
                  </a:lnTo>
                  <a:lnTo>
                    <a:pt x="248" y="68"/>
                  </a:lnTo>
                  <a:lnTo>
                    <a:pt x="248" y="68"/>
                  </a:lnTo>
                  <a:lnTo>
                    <a:pt x="248" y="63"/>
                  </a:lnTo>
                  <a:lnTo>
                    <a:pt x="245" y="58"/>
                  </a:lnTo>
                  <a:lnTo>
                    <a:pt x="245" y="58"/>
                  </a:lnTo>
                  <a:lnTo>
                    <a:pt x="233" y="46"/>
                  </a:lnTo>
                  <a:lnTo>
                    <a:pt x="221" y="34"/>
                  </a:lnTo>
                  <a:lnTo>
                    <a:pt x="208" y="26"/>
                  </a:lnTo>
                  <a:lnTo>
                    <a:pt x="193" y="17"/>
                  </a:lnTo>
                  <a:lnTo>
                    <a:pt x="178" y="11"/>
                  </a:lnTo>
                  <a:lnTo>
                    <a:pt x="162" y="7"/>
                  </a:lnTo>
                  <a:lnTo>
                    <a:pt x="146" y="4"/>
                  </a:lnTo>
                  <a:lnTo>
                    <a:pt x="129" y="0"/>
                  </a:lnTo>
                  <a:lnTo>
                    <a:pt x="129"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63" name="Freeform 51"/>
            <p:cNvSpPr>
              <a:spLocks noEditPoints="1"/>
            </p:cNvSpPr>
            <p:nvPr/>
          </p:nvSpPr>
          <p:spPr bwMode="auto">
            <a:xfrm>
              <a:off x="14025563" y="415925"/>
              <a:ext cx="1201738" cy="765175"/>
            </a:xfrm>
            <a:custGeom>
              <a:avLst/>
              <a:gdLst/>
              <a:ahLst/>
              <a:cxnLst>
                <a:cxn ang="0">
                  <a:pos x="1477" y="175"/>
                </a:cxn>
                <a:cxn ang="0">
                  <a:pos x="1464" y="165"/>
                </a:cxn>
                <a:cxn ang="0">
                  <a:pos x="1445" y="165"/>
                </a:cxn>
                <a:cxn ang="0">
                  <a:pos x="1400" y="199"/>
                </a:cxn>
                <a:cxn ang="0">
                  <a:pos x="1390" y="187"/>
                </a:cxn>
                <a:cxn ang="0">
                  <a:pos x="1378" y="189"/>
                </a:cxn>
                <a:cxn ang="0">
                  <a:pos x="1032" y="454"/>
                </a:cxn>
                <a:cxn ang="0">
                  <a:pos x="852" y="592"/>
                </a:cxn>
                <a:cxn ang="0">
                  <a:pos x="821" y="690"/>
                </a:cxn>
                <a:cxn ang="0">
                  <a:pos x="819" y="700"/>
                </a:cxn>
                <a:cxn ang="0">
                  <a:pos x="825" y="708"/>
                </a:cxn>
                <a:cxn ang="0">
                  <a:pos x="835" y="715"/>
                </a:cxn>
                <a:cxn ang="0">
                  <a:pos x="932" y="710"/>
                </a:cxn>
                <a:cxn ang="0">
                  <a:pos x="1032" y="641"/>
                </a:cxn>
                <a:cxn ang="0">
                  <a:pos x="1032" y="777"/>
                </a:cxn>
                <a:cxn ang="0">
                  <a:pos x="1024" y="794"/>
                </a:cxn>
                <a:cxn ang="0">
                  <a:pos x="1007" y="803"/>
                </a:cxn>
                <a:cxn ang="0">
                  <a:pos x="195" y="803"/>
                </a:cxn>
                <a:cxn ang="0">
                  <a:pos x="178" y="798"/>
                </a:cxn>
                <a:cxn ang="0">
                  <a:pos x="167" y="784"/>
                </a:cxn>
                <a:cxn ang="0">
                  <a:pos x="165" y="256"/>
                </a:cxn>
                <a:cxn ang="0">
                  <a:pos x="167" y="244"/>
                </a:cxn>
                <a:cxn ang="0">
                  <a:pos x="178" y="231"/>
                </a:cxn>
                <a:cxn ang="0">
                  <a:pos x="195" y="226"/>
                </a:cxn>
                <a:cxn ang="0">
                  <a:pos x="1007" y="227"/>
                </a:cxn>
                <a:cxn ang="0">
                  <a:pos x="1024" y="236"/>
                </a:cxn>
                <a:cxn ang="0">
                  <a:pos x="1032" y="251"/>
                </a:cxn>
                <a:cxn ang="0">
                  <a:pos x="1197" y="229"/>
                </a:cxn>
                <a:cxn ang="0">
                  <a:pos x="1196" y="71"/>
                </a:cxn>
                <a:cxn ang="0">
                  <a:pos x="1186" y="50"/>
                </a:cxn>
                <a:cxn ang="0">
                  <a:pos x="1164" y="39"/>
                </a:cxn>
                <a:cxn ang="0">
                  <a:pos x="285" y="39"/>
                </a:cxn>
                <a:cxn ang="0">
                  <a:pos x="276" y="17"/>
                </a:cxn>
                <a:cxn ang="0">
                  <a:pos x="259" y="3"/>
                </a:cxn>
                <a:cxn ang="0">
                  <a:pos x="185" y="0"/>
                </a:cxn>
                <a:cxn ang="0">
                  <a:pos x="170" y="3"/>
                </a:cxn>
                <a:cxn ang="0">
                  <a:pos x="152" y="17"/>
                </a:cxn>
                <a:cxn ang="0">
                  <a:pos x="145" y="39"/>
                </a:cxn>
                <a:cxn ang="0">
                  <a:pos x="32" y="39"/>
                </a:cxn>
                <a:cxn ang="0">
                  <a:pos x="11" y="50"/>
                </a:cxn>
                <a:cxn ang="0">
                  <a:pos x="0" y="71"/>
                </a:cxn>
                <a:cxn ang="0">
                  <a:pos x="0" y="808"/>
                </a:cxn>
                <a:cxn ang="0">
                  <a:pos x="6" y="853"/>
                </a:cxn>
                <a:cxn ang="0">
                  <a:pos x="25" y="896"/>
                </a:cxn>
                <a:cxn ang="0">
                  <a:pos x="55" y="928"/>
                </a:cxn>
                <a:cxn ang="0">
                  <a:pos x="94" y="951"/>
                </a:cxn>
                <a:cxn ang="0">
                  <a:pos x="140" y="963"/>
                </a:cxn>
                <a:cxn ang="0">
                  <a:pos x="1049" y="963"/>
                </a:cxn>
                <a:cxn ang="0">
                  <a:pos x="1093" y="956"/>
                </a:cxn>
                <a:cxn ang="0">
                  <a:pos x="1132" y="938"/>
                </a:cxn>
                <a:cxn ang="0">
                  <a:pos x="1164" y="911"/>
                </a:cxn>
                <a:cxn ang="0">
                  <a:pos x="1186" y="874"/>
                </a:cxn>
                <a:cxn ang="0">
                  <a:pos x="1196" y="831"/>
                </a:cxn>
                <a:cxn ang="0">
                  <a:pos x="1405" y="357"/>
                </a:cxn>
                <a:cxn ang="0">
                  <a:pos x="1474" y="303"/>
                </a:cxn>
                <a:cxn ang="0">
                  <a:pos x="1472" y="292"/>
                </a:cxn>
                <a:cxn ang="0">
                  <a:pos x="1501" y="254"/>
                </a:cxn>
                <a:cxn ang="0">
                  <a:pos x="1511" y="241"/>
                </a:cxn>
                <a:cxn ang="0">
                  <a:pos x="1511" y="222"/>
                </a:cxn>
                <a:cxn ang="0">
                  <a:pos x="1489" y="190"/>
                </a:cxn>
                <a:cxn ang="0">
                  <a:pos x="639" y="172"/>
                </a:cxn>
              </a:cxnLst>
              <a:rect l="0" t="0" r="r" b="b"/>
              <a:pathLst>
                <a:path w="1513" h="963">
                  <a:moveTo>
                    <a:pt x="1489" y="190"/>
                  </a:moveTo>
                  <a:lnTo>
                    <a:pt x="1477" y="175"/>
                  </a:lnTo>
                  <a:lnTo>
                    <a:pt x="1477" y="175"/>
                  </a:lnTo>
                  <a:lnTo>
                    <a:pt x="1474" y="172"/>
                  </a:lnTo>
                  <a:lnTo>
                    <a:pt x="1469" y="168"/>
                  </a:lnTo>
                  <a:lnTo>
                    <a:pt x="1464" y="165"/>
                  </a:lnTo>
                  <a:lnTo>
                    <a:pt x="1457" y="165"/>
                  </a:lnTo>
                  <a:lnTo>
                    <a:pt x="1452" y="163"/>
                  </a:lnTo>
                  <a:lnTo>
                    <a:pt x="1445" y="165"/>
                  </a:lnTo>
                  <a:lnTo>
                    <a:pt x="1440" y="167"/>
                  </a:lnTo>
                  <a:lnTo>
                    <a:pt x="1435" y="170"/>
                  </a:lnTo>
                  <a:lnTo>
                    <a:pt x="1400" y="199"/>
                  </a:lnTo>
                  <a:lnTo>
                    <a:pt x="1393" y="190"/>
                  </a:lnTo>
                  <a:lnTo>
                    <a:pt x="1393" y="190"/>
                  </a:lnTo>
                  <a:lnTo>
                    <a:pt x="1390" y="187"/>
                  </a:lnTo>
                  <a:lnTo>
                    <a:pt x="1386" y="185"/>
                  </a:lnTo>
                  <a:lnTo>
                    <a:pt x="1381" y="187"/>
                  </a:lnTo>
                  <a:lnTo>
                    <a:pt x="1378" y="189"/>
                  </a:lnTo>
                  <a:lnTo>
                    <a:pt x="1314" y="239"/>
                  </a:lnTo>
                  <a:lnTo>
                    <a:pt x="1197" y="327"/>
                  </a:lnTo>
                  <a:lnTo>
                    <a:pt x="1032" y="454"/>
                  </a:lnTo>
                  <a:lnTo>
                    <a:pt x="858" y="585"/>
                  </a:lnTo>
                  <a:lnTo>
                    <a:pt x="858" y="585"/>
                  </a:lnTo>
                  <a:lnTo>
                    <a:pt x="852" y="592"/>
                  </a:lnTo>
                  <a:lnTo>
                    <a:pt x="848" y="602"/>
                  </a:lnTo>
                  <a:lnTo>
                    <a:pt x="840" y="626"/>
                  </a:lnTo>
                  <a:lnTo>
                    <a:pt x="821" y="690"/>
                  </a:lnTo>
                  <a:lnTo>
                    <a:pt x="821" y="690"/>
                  </a:lnTo>
                  <a:lnTo>
                    <a:pt x="819" y="695"/>
                  </a:lnTo>
                  <a:lnTo>
                    <a:pt x="819" y="700"/>
                  </a:lnTo>
                  <a:lnTo>
                    <a:pt x="821" y="703"/>
                  </a:lnTo>
                  <a:lnTo>
                    <a:pt x="825" y="708"/>
                  </a:lnTo>
                  <a:lnTo>
                    <a:pt x="825" y="708"/>
                  </a:lnTo>
                  <a:lnTo>
                    <a:pt x="828" y="712"/>
                  </a:lnTo>
                  <a:lnTo>
                    <a:pt x="831" y="713"/>
                  </a:lnTo>
                  <a:lnTo>
                    <a:pt x="835" y="715"/>
                  </a:lnTo>
                  <a:lnTo>
                    <a:pt x="840" y="715"/>
                  </a:lnTo>
                  <a:lnTo>
                    <a:pt x="932" y="710"/>
                  </a:lnTo>
                  <a:lnTo>
                    <a:pt x="932" y="710"/>
                  </a:lnTo>
                  <a:lnTo>
                    <a:pt x="943" y="708"/>
                  </a:lnTo>
                  <a:lnTo>
                    <a:pt x="951" y="703"/>
                  </a:lnTo>
                  <a:lnTo>
                    <a:pt x="1032" y="641"/>
                  </a:lnTo>
                  <a:lnTo>
                    <a:pt x="1032" y="772"/>
                  </a:lnTo>
                  <a:lnTo>
                    <a:pt x="1032" y="772"/>
                  </a:lnTo>
                  <a:lnTo>
                    <a:pt x="1032" y="777"/>
                  </a:lnTo>
                  <a:lnTo>
                    <a:pt x="1030" y="784"/>
                  </a:lnTo>
                  <a:lnTo>
                    <a:pt x="1027" y="789"/>
                  </a:lnTo>
                  <a:lnTo>
                    <a:pt x="1024" y="794"/>
                  </a:lnTo>
                  <a:lnTo>
                    <a:pt x="1019" y="798"/>
                  </a:lnTo>
                  <a:lnTo>
                    <a:pt x="1013" y="799"/>
                  </a:lnTo>
                  <a:lnTo>
                    <a:pt x="1007" y="803"/>
                  </a:lnTo>
                  <a:lnTo>
                    <a:pt x="1002" y="803"/>
                  </a:lnTo>
                  <a:lnTo>
                    <a:pt x="195" y="803"/>
                  </a:lnTo>
                  <a:lnTo>
                    <a:pt x="195" y="803"/>
                  </a:lnTo>
                  <a:lnTo>
                    <a:pt x="189" y="803"/>
                  </a:lnTo>
                  <a:lnTo>
                    <a:pt x="184" y="799"/>
                  </a:lnTo>
                  <a:lnTo>
                    <a:pt x="178" y="798"/>
                  </a:lnTo>
                  <a:lnTo>
                    <a:pt x="173" y="794"/>
                  </a:lnTo>
                  <a:lnTo>
                    <a:pt x="170" y="789"/>
                  </a:lnTo>
                  <a:lnTo>
                    <a:pt x="167" y="784"/>
                  </a:lnTo>
                  <a:lnTo>
                    <a:pt x="165" y="777"/>
                  </a:lnTo>
                  <a:lnTo>
                    <a:pt x="165" y="772"/>
                  </a:lnTo>
                  <a:lnTo>
                    <a:pt x="165" y="256"/>
                  </a:lnTo>
                  <a:lnTo>
                    <a:pt x="165" y="256"/>
                  </a:lnTo>
                  <a:lnTo>
                    <a:pt x="165" y="251"/>
                  </a:lnTo>
                  <a:lnTo>
                    <a:pt x="167" y="244"/>
                  </a:lnTo>
                  <a:lnTo>
                    <a:pt x="170" y="239"/>
                  </a:lnTo>
                  <a:lnTo>
                    <a:pt x="173" y="236"/>
                  </a:lnTo>
                  <a:lnTo>
                    <a:pt x="178" y="231"/>
                  </a:lnTo>
                  <a:lnTo>
                    <a:pt x="184" y="229"/>
                  </a:lnTo>
                  <a:lnTo>
                    <a:pt x="189" y="227"/>
                  </a:lnTo>
                  <a:lnTo>
                    <a:pt x="195" y="226"/>
                  </a:lnTo>
                  <a:lnTo>
                    <a:pt x="1002" y="226"/>
                  </a:lnTo>
                  <a:lnTo>
                    <a:pt x="1002" y="226"/>
                  </a:lnTo>
                  <a:lnTo>
                    <a:pt x="1007" y="227"/>
                  </a:lnTo>
                  <a:lnTo>
                    <a:pt x="1013" y="229"/>
                  </a:lnTo>
                  <a:lnTo>
                    <a:pt x="1019" y="231"/>
                  </a:lnTo>
                  <a:lnTo>
                    <a:pt x="1024" y="236"/>
                  </a:lnTo>
                  <a:lnTo>
                    <a:pt x="1027" y="239"/>
                  </a:lnTo>
                  <a:lnTo>
                    <a:pt x="1030" y="244"/>
                  </a:lnTo>
                  <a:lnTo>
                    <a:pt x="1032" y="251"/>
                  </a:lnTo>
                  <a:lnTo>
                    <a:pt x="1032" y="256"/>
                  </a:lnTo>
                  <a:lnTo>
                    <a:pt x="1032" y="359"/>
                  </a:lnTo>
                  <a:lnTo>
                    <a:pt x="1197" y="229"/>
                  </a:lnTo>
                  <a:lnTo>
                    <a:pt x="1197" y="79"/>
                  </a:lnTo>
                  <a:lnTo>
                    <a:pt x="1197" y="79"/>
                  </a:lnTo>
                  <a:lnTo>
                    <a:pt x="1196" y="71"/>
                  </a:lnTo>
                  <a:lnTo>
                    <a:pt x="1194" y="64"/>
                  </a:lnTo>
                  <a:lnTo>
                    <a:pt x="1191" y="57"/>
                  </a:lnTo>
                  <a:lnTo>
                    <a:pt x="1186" y="50"/>
                  </a:lnTo>
                  <a:lnTo>
                    <a:pt x="1179" y="45"/>
                  </a:lnTo>
                  <a:lnTo>
                    <a:pt x="1172" y="42"/>
                  </a:lnTo>
                  <a:lnTo>
                    <a:pt x="1164" y="39"/>
                  </a:lnTo>
                  <a:lnTo>
                    <a:pt x="1157" y="39"/>
                  </a:lnTo>
                  <a:lnTo>
                    <a:pt x="285" y="39"/>
                  </a:lnTo>
                  <a:lnTo>
                    <a:pt x="285" y="39"/>
                  </a:lnTo>
                  <a:lnTo>
                    <a:pt x="283" y="30"/>
                  </a:lnTo>
                  <a:lnTo>
                    <a:pt x="280" y="23"/>
                  </a:lnTo>
                  <a:lnTo>
                    <a:pt x="276" y="17"/>
                  </a:lnTo>
                  <a:lnTo>
                    <a:pt x="271" y="12"/>
                  </a:lnTo>
                  <a:lnTo>
                    <a:pt x="266" y="6"/>
                  </a:lnTo>
                  <a:lnTo>
                    <a:pt x="259" y="3"/>
                  </a:lnTo>
                  <a:lnTo>
                    <a:pt x="251" y="1"/>
                  </a:lnTo>
                  <a:lnTo>
                    <a:pt x="243" y="0"/>
                  </a:lnTo>
                  <a:lnTo>
                    <a:pt x="185" y="0"/>
                  </a:lnTo>
                  <a:lnTo>
                    <a:pt x="185" y="0"/>
                  </a:lnTo>
                  <a:lnTo>
                    <a:pt x="177" y="1"/>
                  </a:lnTo>
                  <a:lnTo>
                    <a:pt x="170" y="3"/>
                  </a:lnTo>
                  <a:lnTo>
                    <a:pt x="163" y="6"/>
                  </a:lnTo>
                  <a:lnTo>
                    <a:pt x="157" y="12"/>
                  </a:lnTo>
                  <a:lnTo>
                    <a:pt x="152" y="17"/>
                  </a:lnTo>
                  <a:lnTo>
                    <a:pt x="148" y="23"/>
                  </a:lnTo>
                  <a:lnTo>
                    <a:pt x="145" y="30"/>
                  </a:lnTo>
                  <a:lnTo>
                    <a:pt x="145" y="39"/>
                  </a:lnTo>
                  <a:lnTo>
                    <a:pt x="40" y="39"/>
                  </a:lnTo>
                  <a:lnTo>
                    <a:pt x="40" y="39"/>
                  </a:lnTo>
                  <a:lnTo>
                    <a:pt x="32" y="39"/>
                  </a:lnTo>
                  <a:lnTo>
                    <a:pt x="25" y="42"/>
                  </a:lnTo>
                  <a:lnTo>
                    <a:pt x="17" y="45"/>
                  </a:lnTo>
                  <a:lnTo>
                    <a:pt x="11" y="50"/>
                  </a:lnTo>
                  <a:lnTo>
                    <a:pt x="6" y="57"/>
                  </a:lnTo>
                  <a:lnTo>
                    <a:pt x="3" y="64"/>
                  </a:lnTo>
                  <a:lnTo>
                    <a:pt x="0" y="71"/>
                  </a:lnTo>
                  <a:lnTo>
                    <a:pt x="0" y="79"/>
                  </a:lnTo>
                  <a:lnTo>
                    <a:pt x="0" y="808"/>
                  </a:lnTo>
                  <a:lnTo>
                    <a:pt x="0" y="808"/>
                  </a:lnTo>
                  <a:lnTo>
                    <a:pt x="0" y="823"/>
                  </a:lnTo>
                  <a:lnTo>
                    <a:pt x="3" y="840"/>
                  </a:lnTo>
                  <a:lnTo>
                    <a:pt x="6" y="853"/>
                  </a:lnTo>
                  <a:lnTo>
                    <a:pt x="11" y="869"/>
                  </a:lnTo>
                  <a:lnTo>
                    <a:pt x="18" y="882"/>
                  </a:lnTo>
                  <a:lnTo>
                    <a:pt x="25" y="896"/>
                  </a:lnTo>
                  <a:lnTo>
                    <a:pt x="35" y="907"/>
                  </a:lnTo>
                  <a:lnTo>
                    <a:pt x="45" y="917"/>
                  </a:lnTo>
                  <a:lnTo>
                    <a:pt x="55" y="928"/>
                  </a:lnTo>
                  <a:lnTo>
                    <a:pt x="67" y="938"/>
                  </a:lnTo>
                  <a:lnTo>
                    <a:pt x="81" y="944"/>
                  </a:lnTo>
                  <a:lnTo>
                    <a:pt x="94" y="951"/>
                  </a:lnTo>
                  <a:lnTo>
                    <a:pt x="109" y="956"/>
                  </a:lnTo>
                  <a:lnTo>
                    <a:pt x="123" y="961"/>
                  </a:lnTo>
                  <a:lnTo>
                    <a:pt x="140" y="963"/>
                  </a:lnTo>
                  <a:lnTo>
                    <a:pt x="155" y="963"/>
                  </a:lnTo>
                  <a:lnTo>
                    <a:pt x="1049" y="963"/>
                  </a:lnTo>
                  <a:lnTo>
                    <a:pt x="1049" y="963"/>
                  </a:lnTo>
                  <a:lnTo>
                    <a:pt x="1064" y="963"/>
                  </a:lnTo>
                  <a:lnTo>
                    <a:pt x="1079" y="961"/>
                  </a:lnTo>
                  <a:lnTo>
                    <a:pt x="1093" y="956"/>
                  </a:lnTo>
                  <a:lnTo>
                    <a:pt x="1106" y="953"/>
                  </a:lnTo>
                  <a:lnTo>
                    <a:pt x="1120" y="946"/>
                  </a:lnTo>
                  <a:lnTo>
                    <a:pt x="1132" y="938"/>
                  </a:lnTo>
                  <a:lnTo>
                    <a:pt x="1143" y="929"/>
                  </a:lnTo>
                  <a:lnTo>
                    <a:pt x="1153" y="921"/>
                  </a:lnTo>
                  <a:lnTo>
                    <a:pt x="1164" y="911"/>
                  </a:lnTo>
                  <a:lnTo>
                    <a:pt x="1172" y="899"/>
                  </a:lnTo>
                  <a:lnTo>
                    <a:pt x="1179" y="887"/>
                  </a:lnTo>
                  <a:lnTo>
                    <a:pt x="1186" y="874"/>
                  </a:lnTo>
                  <a:lnTo>
                    <a:pt x="1191" y="860"/>
                  </a:lnTo>
                  <a:lnTo>
                    <a:pt x="1194" y="845"/>
                  </a:lnTo>
                  <a:lnTo>
                    <a:pt x="1196" y="831"/>
                  </a:lnTo>
                  <a:lnTo>
                    <a:pt x="1197" y="816"/>
                  </a:lnTo>
                  <a:lnTo>
                    <a:pt x="1197" y="516"/>
                  </a:lnTo>
                  <a:lnTo>
                    <a:pt x="1405" y="357"/>
                  </a:lnTo>
                  <a:lnTo>
                    <a:pt x="1471" y="305"/>
                  </a:lnTo>
                  <a:lnTo>
                    <a:pt x="1471" y="305"/>
                  </a:lnTo>
                  <a:lnTo>
                    <a:pt x="1474" y="303"/>
                  </a:lnTo>
                  <a:lnTo>
                    <a:pt x="1474" y="298"/>
                  </a:lnTo>
                  <a:lnTo>
                    <a:pt x="1474" y="295"/>
                  </a:lnTo>
                  <a:lnTo>
                    <a:pt x="1472" y="292"/>
                  </a:lnTo>
                  <a:lnTo>
                    <a:pt x="1466" y="283"/>
                  </a:lnTo>
                  <a:lnTo>
                    <a:pt x="1501" y="254"/>
                  </a:lnTo>
                  <a:lnTo>
                    <a:pt x="1501" y="254"/>
                  </a:lnTo>
                  <a:lnTo>
                    <a:pt x="1506" y="251"/>
                  </a:lnTo>
                  <a:lnTo>
                    <a:pt x="1509" y="246"/>
                  </a:lnTo>
                  <a:lnTo>
                    <a:pt x="1511" y="241"/>
                  </a:lnTo>
                  <a:lnTo>
                    <a:pt x="1513" y="234"/>
                  </a:lnTo>
                  <a:lnTo>
                    <a:pt x="1513" y="229"/>
                  </a:lnTo>
                  <a:lnTo>
                    <a:pt x="1511" y="222"/>
                  </a:lnTo>
                  <a:lnTo>
                    <a:pt x="1509" y="217"/>
                  </a:lnTo>
                  <a:lnTo>
                    <a:pt x="1506" y="212"/>
                  </a:lnTo>
                  <a:lnTo>
                    <a:pt x="1489" y="190"/>
                  </a:lnTo>
                  <a:close/>
                  <a:moveTo>
                    <a:pt x="556" y="143"/>
                  </a:moveTo>
                  <a:lnTo>
                    <a:pt x="639" y="143"/>
                  </a:lnTo>
                  <a:lnTo>
                    <a:pt x="639" y="172"/>
                  </a:lnTo>
                  <a:lnTo>
                    <a:pt x="556" y="172"/>
                  </a:lnTo>
                  <a:lnTo>
                    <a:pt x="556" y="143"/>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grpSp>
      <p:grpSp>
        <p:nvGrpSpPr>
          <p:cNvPr id="56" name="组合 758"/>
          <p:cNvGrpSpPr/>
          <p:nvPr/>
        </p:nvGrpSpPr>
        <p:grpSpPr>
          <a:xfrm flipV="1">
            <a:off x="5734759" y="3525689"/>
            <a:ext cx="235742" cy="191253"/>
            <a:chOff x="7440613" y="4868863"/>
            <a:chExt cx="1019175" cy="828675"/>
          </a:xfrm>
        </p:grpSpPr>
        <p:sp>
          <p:nvSpPr>
            <p:cNvPr id="65" name="Freeform 15"/>
            <p:cNvSpPr/>
            <p:nvPr/>
          </p:nvSpPr>
          <p:spPr bwMode="auto">
            <a:xfrm>
              <a:off x="7832726" y="5462588"/>
              <a:ext cx="234950" cy="234950"/>
            </a:xfrm>
            <a:custGeom>
              <a:avLst/>
              <a:gdLst/>
              <a:ahLst/>
              <a:cxnLst>
                <a:cxn ang="0">
                  <a:pos x="3281" y="680"/>
                </a:cxn>
                <a:cxn ang="0">
                  <a:pos x="3439" y="907"/>
                </a:cxn>
                <a:cxn ang="0">
                  <a:pos x="3559" y="1151"/>
                </a:cxn>
                <a:cxn ang="0">
                  <a:pos x="3642" y="1406"/>
                </a:cxn>
                <a:cxn ang="0">
                  <a:pos x="3686" y="1670"/>
                </a:cxn>
                <a:cxn ang="0">
                  <a:pos x="3693" y="1936"/>
                </a:cxn>
                <a:cxn ang="0">
                  <a:pos x="3661" y="2201"/>
                </a:cxn>
                <a:cxn ang="0">
                  <a:pos x="3591" y="2460"/>
                </a:cxn>
                <a:cxn ang="0">
                  <a:pos x="3484" y="2708"/>
                </a:cxn>
                <a:cxn ang="0">
                  <a:pos x="3339" y="2941"/>
                </a:cxn>
                <a:cxn ang="0">
                  <a:pos x="3155" y="3155"/>
                </a:cxn>
                <a:cxn ang="0">
                  <a:pos x="2941" y="3339"/>
                </a:cxn>
                <a:cxn ang="0">
                  <a:pos x="2708" y="3484"/>
                </a:cxn>
                <a:cxn ang="0">
                  <a:pos x="2460" y="3592"/>
                </a:cxn>
                <a:cxn ang="0">
                  <a:pos x="2201" y="3661"/>
                </a:cxn>
                <a:cxn ang="0">
                  <a:pos x="1936" y="3693"/>
                </a:cxn>
                <a:cxn ang="0">
                  <a:pos x="1670" y="3687"/>
                </a:cxn>
                <a:cxn ang="0">
                  <a:pos x="1408" y="3643"/>
                </a:cxn>
                <a:cxn ang="0">
                  <a:pos x="1152" y="3561"/>
                </a:cxn>
                <a:cxn ang="0">
                  <a:pos x="908" y="3440"/>
                </a:cxn>
                <a:cxn ang="0">
                  <a:pos x="680" y="3282"/>
                </a:cxn>
                <a:cxn ang="0">
                  <a:pos x="475" y="3086"/>
                </a:cxn>
                <a:cxn ang="0">
                  <a:pos x="304" y="2866"/>
                </a:cxn>
                <a:cxn ang="0">
                  <a:pos x="172" y="2627"/>
                </a:cxn>
                <a:cxn ang="0">
                  <a:pos x="76" y="2374"/>
                </a:cxn>
                <a:cxn ang="0">
                  <a:pos x="19" y="2114"/>
                </a:cxn>
                <a:cxn ang="0">
                  <a:pos x="0" y="1848"/>
                </a:cxn>
                <a:cxn ang="0">
                  <a:pos x="19" y="1582"/>
                </a:cxn>
                <a:cxn ang="0">
                  <a:pos x="76" y="1321"/>
                </a:cxn>
                <a:cxn ang="0">
                  <a:pos x="171" y="1069"/>
                </a:cxn>
                <a:cxn ang="0">
                  <a:pos x="304" y="830"/>
                </a:cxn>
                <a:cxn ang="0">
                  <a:pos x="475" y="609"/>
                </a:cxn>
                <a:cxn ang="0">
                  <a:pos x="680" y="414"/>
                </a:cxn>
                <a:cxn ang="0">
                  <a:pos x="907" y="255"/>
                </a:cxn>
                <a:cxn ang="0">
                  <a:pos x="1151" y="135"/>
                </a:cxn>
                <a:cxn ang="0">
                  <a:pos x="1407" y="52"/>
                </a:cxn>
                <a:cxn ang="0">
                  <a:pos x="1669" y="8"/>
                </a:cxn>
                <a:cxn ang="0">
                  <a:pos x="1936" y="2"/>
                </a:cxn>
                <a:cxn ang="0">
                  <a:pos x="2201" y="33"/>
                </a:cxn>
                <a:cxn ang="0">
                  <a:pos x="2459" y="104"/>
                </a:cxn>
                <a:cxn ang="0">
                  <a:pos x="2708" y="211"/>
                </a:cxn>
                <a:cxn ang="0">
                  <a:pos x="2940" y="356"/>
                </a:cxn>
                <a:cxn ang="0">
                  <a:pos x="3154" y="539"/>
                </a:cxn>
              </a:cxnLst>
              <a:rect l="0" t="0" r="r" b="b"/>
              <a:pathLst>
                <a:path w="3695" h="3695">
                  <a:moveTo>
                    <a:pt x="3154" y="539"/>
                  </a:moveTo>
                  <a:lnTo>
                    <a:pt x="3220" y="608"/>
                  </a:lnTo>
                  <a:lnTo>
                    <a:pt x="3281" y="680"/>
                  </a:lnTo>
                  <a:lnTo>
                    <a:pt x="3338" y="754"/>
                  </a:lnTo>
                  <a:lnTo>
                    <a:pt x="3391" y="829"/>
                  </a:lnTo>
                  <a:lnTo>
                    <a:pt x="3439" y="907"/>
                  </a:lnTo>
                  <a:lnTo>
                    <a:pt x="3483" y="987"/>
                  </a:lnTo>
                  <a:lnTo>
                    <a:pt x="3523" y="1068"/>
                  </a:lnTo>
                  <a:lnTo>
                    <a:pt x="3559" y="1151"/>
                  </a:lnTo>
                  <a:lnTo>
                    <a:pt x="3591" y="1235"/>
                  </a:lnTo>
                  <a:lnTo>
                    <a:pt x="3619" y="1320"/>
                  </a:lnTo>
                  <a:lnTo>
                    <a:pt x="3642" y="1406"/>
                  </a:lnTo>
                  <a:lnTo>
                    <a:pt x="3661" y="1493"/>
                  </a:lnTo>
                  <a:lnTo>
                    <a:pt x="3676" y="1582"/>
                  </a:lnTo>
                  <a:lnTo>
                    <a:pt x="3686" y="1670"/>
                  </a:lnTo>
                  <a:lnTo>
                    <a:pt x="3693" y="1758"/>
                  </a:lnTo>
                  <a:lnTo>
                    <a:pt x="3695" y="1847"/>
                  </a:lnTo>
                  <a:lnTo>
                    <a:pt x="3693" y="1936"/>
                  </a:lnTo>
                  <a:lnTo>
                    <a:pt x="3686" y="2024"/>
                  </a:lnTo>
                  <a:lnTo>
                    <a:pt x="3676" y="2113"/>
                  </a:lnTo>
                  <a:lnTo>
                    <a:pt x="3661" y="2201"/>
                  </a:lnTo>
                  <a:lnTo>
                    <a:pt x="3642" y="2288"/>
                  </a:lnTo>
                  <a:lnTo>
                    <a:pt x="3619" y="2374"/>
                  </a:lnTo>
                  <a:lnTo>
                    <a:pt x="3591" y="2460"/>
                  </a:lnTo>
                  <a:lnTo>
                    <a:pt x="3559" y="2544"/>
                  </a:lnTo>
                  <a:lnTo>
                    <a:pt x="3524" y="2626"/>
                  </a:lnTo>
                  <a:lnTo>
                    <a:pt x="3484" y="2708"/>
                  </a:lnTo>
                  <a:lnTo>
                    <a:pt x="3439" y="2788"/>
                  </a:lnTo>
                  <a:lnTo>
                    <a:pt x="3391" y="2865"/>
                  </a:lnTo>
                  <a:lnTo>
                    <a:pt x="3339" y="2941"/>
                  </a:lnTo>
                  <a:lnTo>
                    <a:pt x="3281" y="3015"/>
                  </a:lnTo>
                  <a:lnTo>
                    <a:pt x="3220" y="3086"/>
                  </a:lnTo>
                  <a:lnTo>
                    <a:pt x="3155" y="3155"/>
                  </a:lnTo>
                  <a:lnTo>
                    <a:pt x="3086" y="3220"/>
                  </a:lnTo>
                  <a:lnTo>
                    <a:pt x="3015" y="3282"/>
                  </a:lnTo>
                  <a:lnTo>
                    <a:pt x="2941" y="3339"/>
                  </a:lnTo>
                  <a:lnTo>
                    <a:pt x="2865" y="3391"/>
                  </a:lnTo>
                  <a:lnTo>
                    <a:pt x="2788" y="3440"/>
                  </a:lnTo>
                  <a:lnTo>
                    <a:pt x="2708" y="3484"/>
                  </a:lnTo>
                  <a:lnTo>
                    <a:pt x="2626" y="3524"/>
                  </a:lnTo>
                  <a:lnTo>
                    <a:pt x="2544" y="3560"/>
                  </a:lnTo>
                  <a:lnTo>
                    <a:pt x="2460" y="3592"/>
                  </a:lnTo>
                  <a:lnTo>
                    <a:pt x="2375" y="3619"/>
                  </a:lnTo>
                  <a:lnTo>
                    <a:pt x="2288" y="3643"/>
                  </a:lnTo>
                  <a:lnTo>
                    <a:pt x="2201" y="3661"/>
                  </a:lnTo>
                  <a:lnTo>
                    <a:pt x="2114" y="3676"/>
                  </a:lnTo>
                  <a:lnTo>
                    <a:pt x="2026" y="3687"/>
                  </a:lnTo>
                  <a:lnTo>
                    <a:pt x="1936" y="3693"/>
                  </a:lnTo>
                  <a:lnTo>
                    <a:pt x="1848" y="3695"/>
                  </a:lnTo>
                  <a:lnTo>
                    <a:pt x="1759" y="3693"/>
                  </a:lnTo>
                  <a:lnTo>
                    <a:pt x="1670" y="3687"/>
                  </a:lnTo>
                  <a:lnTo>
                    <a:pt x="1582" y="3676"/>
                  </a:lnTo>
                  <a:lnTo>
                    <a:pt x="1495" y="3662"/>
                  </a:lnTo>
                  <a:lnTo>
                    <a:pt x="1408" y="3643"/>
                  </a:lnTo>
                  <a:lnTo>
                    <a:pt x="1321" y="3620"/>
                  </a:lnTo>
                  <a:lnTo>
                    <a:pt x="1236" y="3592"/>
                  </a:lnTo>
                  <a:lnTo>
                    <a:pt x="1152" y="3561"/>
                  </a:lnTo>
                  <a:lnTo>
                    <a:pt x="1069" y="3524"/>
                  </a:lnTo>
                  <a:lnTo>
                    <a:pt x="987" y="3484"/>
                  </a:lnTo>
                  <a:lnTo>
                    <a:pt x="908" y="3440"/>
                  </a:lnTo>
                  <a:lnTo>
                    <a:pt x="830" y="3391"/>
                  </a:lnTo>
                  <a:lnTo>
                    <a:pt x="755" y="3339"/>
                  </a:lnTo>
                  <a:lnTo>
                    <a:pt x="680" y="3282"/>
                  </a:lnTo>
                  <a:lnTo>
                    <a:pt x="609" y="3220"/>
                  </a:lnTo>
                  <a:lnTo>
                    <a:pt x="541" y="3155"/>
                  </a:lnTo>
                  <a:lnTo>
                    <a:pt x="475" y="3086"/>
                  </a:lnTo>
                  <a:lnTo>
                    <a:pt x="414" y="3015"/>
                  </a:lnTo>
                  <a:lnTo>
                    <a:pt x="357" y="2941"/>
                  </a:lnTo>
                  <a:lnTo>
                    <a:pt x="304" y="2866"/>
                  </a:lnTo>
                  <a:lnTo>
                    <a:pt x="256" y="2788"/>
                  </a:lnTo>
                  <a:lnTo>
                    <a:pt x="212" y="2709"/>
                  </a:lnTo>
                  <a:lnTo>
                    <a:pt x="172" y="2627"/>
                  </a:lnTo>
                  <a:lnTo>
                    <a:pt x="136" y="2544"/>
                  </a:lnTo>
                  <a:lnTo>
                    <a:pt x="104" y="2460"/>
                  </a:lnTo>
                  <a:lnTo>
                    <a:pt x="76" y="2374"/>
                  </a:lnTo>
                  <a:lnTo>
                    <a:pt x="53" y="2288"/>
                  </a:lnTo>
                  <a:lnTo>
                    <a:pt x="34" y="2201"/>
                  </a:lnTo>
                  <a:lnTo>
                    <a:pt x="19" y="2114"/>
                  </a:lnTo>
                  <a:lnTo>
                    <a:pt x="9" y="2025"/>
                  </a:lnTo>
                  <a:lnTo>
                    <a:pt x="2" y="1937"/>
                  </a:lnTo>
                  <a:lnTo>
                    <a:pt x="0" y="1848"/>
                  </a:lnTo>
                  <a:lnTo>
                    <a:pt x="2" y="1759"/>
                  </a:lnTo>
                  <a:lnTo>
                    <a:pt x="9" y="1670"/>
                  </a:lnTo>
                  <a:lnTo>
                    <a:pt x="19" y="1582"/>
                  </a:lnTo>
                  <a:lnTo>
                    <a:pt x="34" y="1494"/>
                  </a:lnTo>
                  <a:lnTo>
                    <a:pt x="53" y="1407"/>
                  </a:lnTo>
                  <a:lnTo>
                    <a:pt x="76" y="1321"/>
                  </a:lnTo>
                  <a:lnTo>
                    <a:pt x="104" y="1236"/>
                  </a:lnTo>
                  <a:lnTo>
                    <a:pt x="136" y="1151"/>
                  </a:lnTo>
                  <a:lnTo>
                    <a:pt x="171" y="1069"/>
                  </a:lnTo>
                  <a:lnTo>
                    <a:pt x="211" y="988"/>
                  </a:lnTo>
                  <a:lnTo>
                    <a:pt x="255" y="907"/>
                  </a:lnTo>
                  <a:lnTo>
                    <a:pt x="304" y="830"/>
                  </a:lnTo>
                  <a:lnTo>
                    <a:pt x="356" y="754"/>
                  </a:lnTo>
                  <a:lnTo>
                    <a:pt x="414" y="681"/>
                  </a:lnTo>
                  <a:lnTo>
                    <a:pt x="475" y="609"/>
                  </a:lnTo>
                  <a:lnTo>
                    <a:pt x="540" y="540"/>
                  </a:lnTo>
                  <a:lnTo>
                    <a:pt x="609" y="475"/>
                  </a:lnTo>
                  <a:lnTo>
                    <a:pt x="680" y="414"/>
                  </a:lnTo>
                  <a:lnTo>
                    <a:pt x="754" y="356"/>
                  </a:lnTo>
                  <a:lnTo>
                    <a:pt x="830" y="303"/>
                  </a:lnTo>
                  <a:lnTo>
                    <a:pt x="907" y="255"/>
                  </a:lnTo>
                  <a:lnTo>
                    <a:pt x="987" y="211"/>
                  </a:lnTo>
                  <a:lnTo>
                    <a:pt x="1069" y="171"/>
                  </a:lnTo>
                  <a:lnTo>
                    <a:pt x="1151" y="135"/>
                  </a:lnTo>
                  <a:lnTo>
                    <a:pt x="1235" y="104"/>
                  </a:lnTo>
                  <a:lnTo>
                    <a:pt x="1320" y="76"/>
                  </a:lnTo>
                  <a:lnTo>
                    <a:pt x="1407" y="52"/>
                  </a:lnTo>
                  <a:lnTo>
                    <a:pt x="1494" y="33"/>
                  </a:lnTo>
                  <a:lnTo>
                    <a:pt x="1581" y="19"/>
                  </a:lnTo>
                  <a:lnTo>
                    <a:pt x="1669" y="8"/>
                  </a:lnTo>
                  <a:lnTo>
                    <a:pt x="1759" y="2"/>
                  </a:lnTo>
                  <a:lnTo>
                    <a:pt x="1847" y="0"/>
                  </a:lnTo>
                  <a:lnTo>
                    <a:pt x="1936" y="2"/>
                  </a:lnTo>
                  <a:lnTo>
                    <a:pt x="2025" y="8"/>
                  </a:lnTo>
                  <a:lnTo>
                    <a:pt x="2113" y="19"/>
                  </a:lnTo>
                  <a:lnTo>
                    <a:pt x="2201" y="33"/>
                  </a:lnTo>
                  <a:lnTo>
                    <a:pt x="2287" y="52"/>
                  </a:lnTo>
                  <a:lnTo>
                    <a:pt x="2374" y="76"/>
                  </a:lnTo>
                  <a:lnTo>
                    <a:pt x="2459" y="104"/>
                  </a:lnTo>
                  <a:lnTo>
                    <a:pt x="2543" y="135"/>
                  </a:lnTo>
                  <a:lnTo>
                    <a:pt x="2626" y="171"/>
                  </a:lnTo>
                  <a:lnTo>
                    <a:pt x="2708" y="211"/>
                  </a:lnTo>
                  <a:lnTo>
                    <a:pt x="2787" y="255"/>
                  </a:lnTo>
                  <a:lnTo>
                    <a:pt x="2865" y="303"/>
                  </a:lnTo>
                  <a:lnTo>
                    <a:pt x="2940" y="356"/>
                  </a:lnTo>
                  <a:lnTo>
                    <a:pt x="3015" y="413"/>
                  </a:lnTo>
                  <a:lnTo>
                    <a:pt x="3086" y="474"/>
                  </a:lnTo>
                  <a:lnTo>
                    <a:pt x="3154" y="539"/>
                  </a:lnTo>
                  <a:close/>
                </a:path>
              </a:pathLst>
            </a:custGeom>
            <a:solidFill>
              <a:srgbClr val="969595"/>
            </a:solid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66" name="Freeform 16"/>
            <p:cNvSpPr>
              <a:spLocks noEditPoints="1"/>
            </p:cNvSpPr>
            <p:nvPr/>
          </p:nvSpPr>
          <p:spPr bwMode="auto">
            <a:xfrm>
              <a:off x="7440613" y="4868863"/>
              <a:ext cx="1019175" cy="544513"/>
            </a:xfrm>
            <a:custGeom>
              <a:avLst/>
              <a:gdLst/>
              <a:ahLst/>
              <a:cxnLst>
                <a:cxn ang="0">
                  <a:pos x="16025" y="3351"/>
                </a:cxn>
                <a:cxn ang="0">
                  <a:pos x="14975" y="4351"/>
                </a:cxn>
                <a:cxn ang="0">
                  <a:pos x="14184" y="3632"/>
                </a:cxn>
                <a:cxn ang="0">
                  <a:pos x="12564" y="2563"/>
                </a:cxn>
                <a:cxn ang="0">
                  <a:pos x="10805" y="1850"/>
                </a:cxn>
                <a:cxn ang="0">
                  <a:pos x="8960" y="1494"/>
                </a:cxn>
                <a:cxn ang="0">
                  <a:pos x="7087" y="1494"/>
                </a:cxn>
                <a:cxn ang="0">
                  <a:pos x="5243" y="1851"/>
                </a:cxn>
                <a:cxn ang="0">
                  <a:pos x="3483" y="2564"/>
                </a:cxn>
                <a:cxn ang="0">
                  <a:pos x="1864" y="3634"/>
                </a:cxn>
                <a:cxn ang="0">
                  <a:pos x="1075" y="4353"/>
                </a:cxn>
                <a:cxn ang="0">
                  <a:pos x="24" y="3353"/>
                </a:cxn>
                <a:cxn ang="0">
                  <a:pos x="516" y="2880"/>
                </a:cxn>
                <a:cxn ang="0">
                  <a:pos x="2325" y="1549"/>
                </a:cxn>
                <a:cxn ang="0">
                  <a:pos x="4312" y="627"/>
                </a:cxn>
                <a:cxn ang="0">
                  <a:pos x="6413" y="115"/>
                </a:cxn>
                <a:cxn ang="0">
                  <a:pos x="8562" y="13"/>
                </a:cxn>
                <a:cxn ang="0">
                  <a:pos x="10694" y="319"/>
                </a:cxn>
                <a:cxn ang="0">
                  <a:pos x="12747" y="1036"/>
                </a:cxn>
                <a:cxn ang="0">
                  <a:pos x="14654" y="2160"/>
                </a:cxn>
                <a:cxn ang="0">
                  <a:pos x="14055" y="5373"/>
                </a:cxn>
                <a:cxn ang="0">
                  <a:pos x="12871" y="6404"/>
                </a:cxn>
                <a:cxn ang="0">
                  <a:pos x="12058" y="5702"/>
                </a:cxn>
                <a:cxn ang="0">
                  <a:pos x="10898" y="5017"/>
                </a:cxn>
                <a:cxn ang="0">
                  <a:pos x="9649" y="4582"/>
                </a:cxn>
                <a:cxn ang="0">
                  <a:pos x="8352" y="4395"/>
                </a:cxn>
                <a:cxn ang="0">
                  <a:pos x="7044" y="4457"/>
                </a:cxn>
                <a:cxn ang="0">
                  <a:pos x="5767" y="4769"/>
                </a:cxn>
                <a:cxn ang="0">
                  <a:pos x="4558" y="5329"/>
                </a:cxn>
                <a:cxn ang="0">
                  <a:pos x="3457" y="6139"/>
                </a:cxn>
                <a:cxn ang="0">
                  <a:pos x="3129" y="6456"/>
                </a:cxn>
                <a:cxn ang="0">
                  <a:pos x="2045" y="5322"/>
                </a:cxn>
                <a:cxn ang="0">
                  <a:pos x="2731" y="4697"/>
                </a:cxn>
                <a:cxn ang="0">
                  <a:pos x="4122" y="3779"/>
                </a:cxn>
                <a:cxn ang="0">
                  <a:pos x="5635" y="3166"/>
                </a:cxn>
                <a:cxn ang="0">
                  <a:pos x="7219" y="2859"/>
                </a:cxn>
                <a:cxn ang="0">
                  <a:pos x="8829" y="2859"/>
                </a:cxn>
                <a:cxn ang="0">
                  <a:pos x="10413" y="3165"/>
                </a:cxn>
                <a:cxn ang="0">
                  <a:pos x="11926" y="3777"/>
                </a:cxn>
                <a:cxn ang="0">
                  <a:pos x="13318" y="4696"/>
                </a:cxn>
                <a:cxn ang="0">
                  <a:pos x="14005" y="5321"/>
                </a:cxn>
                <a:cxn ang="0">
                  <a:pos x="10854" y="8576"/>
                </a:cxn>
                <a:cxn ang="0">
                  <a:pos x="10754" y="8472"/>
                </a:cxn>
                <a:cxn ang="0">
                  <a:pos x="10150" y="7980"/>
                </a:cxn>
                <a:cxn ang="0">
                  <a:pos x="9479" y="7627"/>
                </a:cxn>
                <a:cxn ang="0">
                  <a:pos x="8762" y="7416"/>
                </a:cxn>
                <a:cxn ang="0">
                  <a:pos x="8025" y="7345"/>
                </a:cxn>
                <a:cxn ang="0">
                  <a:pos x="7287" y="7416"/>
                </a:cxn>
                <a:cxn ang="0">
                  <a:pos x="6571" y="7627"/>
                </a:cxn>
                <a:cxn ang="0">
                  <a:pos x="5900" y="7980"/>
                </a:cxn>
                <a:cxn ang="0">
                  <a:pos x="5297" y="8473"/>
                </a:cxn>
                <a:cxn ang="0">
                  <a:pos x="5198" y="8576"/>
                </a:cxn>
                <a:cxn ang="0">
                  <a:pos x="4197" y="7425"/>
                </a:cxn>
                <a:cxn ang="0">
                  <a:pos x="4843" y="6865"/>
                </a:cxn>
                <a:cxn ang="0">
                  <a:pos x="5758" y="6325"/>
                </a:cxn>
                <a:cxn ang="0">
                  <a:pos x="6743" y="5981"/>
                </a:cxn>
                <a:cxn ang="0">
                  <a:pos x="7766" y="5833"/>
                </a:cxn>
                <a:cxn ang="0">
                  <a:pos x="8797" y="5882"/>
                </a:cxn>
                <a:cxn ang="0">
                  <a:pos x="9806" y="6127"/>
                </a:cxn>
                <a:cxn ang="0">
                  <a:pos x="10760" y="6570"/>
                </a:cxn>
                <a:cxn ang="0">
                  <a:pos x="11627" y="7208"/>
                </a:cxn>
                <a:cxn ang="0">
                  <a:pos x="11903" y="7475"/>
                </a:cxn>
              </a:cxnLst>
              <a:rect l="0" t="0" r="r" b="b"/>
              <a:pathLst>
                <a:path w="16050" h="8576">
                  <a:moveTo>
                    <a:pt x="15950" y="3273"/>
                  </a:moveTo>
                  <a:lnTo>
                    <a:pt x="15975" y="3299"/>
                  </a:lnTo>
                  <a:lnTo>
                    <a:pt x="16000" y="3324"/>
                  </a:lnTo>
                  <a:lnTo>
                    <a:pt x="16025" y="3351"/>
                  </a:lnTo>
                  <a:lnTo>
                    <a:pt x="16050" y="3377"/>
                  </a:lnTo>
                  <a:lnTo>
                    <a:pt x="15025" y="4402"/>
                  </a:lnTo>
                  <a:lnTo>
                    <a:pt x="15000" y="4377"/>
                  </a:lnTo>
                  <a:lnTo>
                    <a:pt x="14975" y="4351"/>
                  </a:lnTo>
                  <a:lnTo>
                    <a:pt x="14950" y="4325"/>
                  </a:lnTo>
                  <a:lnTo>
                    <a:pt x="14923" y="4300"/>
                  </a:lnTo>
                  <a:lnTo>
                    <a:pt x="14560" y="3955"/>
                  </a:lnTo>
                  <a:lnTo>
                    <a:pt x="14184" y="3632"/>
                  </a:lnTo>
                  <a:lnTo>
                    <a:pt x="13796" y="3330"/>
                  </a:lnTo>
                  <a:lnTo>
                    <a:pt x="13396" y="3053"/>
                  </a:lnTo>
                  <a:lnTo>
                    <a:pt x="12984" y="2797"/>
                  </a:lnTo>
                  <a:lnTo>
                    <a:pt x="12564" y="2563"/>
                  </a:lnTo>
                  <a:lnTo>
                    <a:pt x="12136" y="2351"/>
                  </a:lnTo>
                  <a:lnTo>
                    <a:pt x="11698" y="2161"/>
                  </a:lnTo>
                  <a:lnTo>
                    <a:pt x="11254" y="1995"/>
                  </a:lnTo>
                  <a:lnTo>
                    <a:pt x="10805" y="1850"/>
                  </a:lnTo>
                  <a:lnTo>
                    <a:pt x="10349" y="1728"/>
                  </a:lnTo>
                  <a:lnTo>
                    <a:pt x="9889" y="1628"/>
                  </a:lnTo>
                  <a:lnTo>
                    <a:pt x="9426" y="1549"/>
                  </a:lnTo>
                  <a:lnTo>
                    <a:pt x="8960" y="1494"/>
                  </a:lnTo>
                  <a:lnTo>
                    <a:pt x="8492" y="1461"/>
                  </a:lnTo>
                  <a:lnTo>
                    <a:pt x="8024" y="1450"/>
                  </a:lnTo>
                  <a:lnTo>
                    <a:pt x="7556" y="1461"/>
                  </a:lnTo>
                  <a:lnTo>
                    <a:pt x="7087" y="1494"/>
                  </a:lnTo>
                  <a:lnTo>
                    <a:pt x="6622" y="1550"/>
                  </a:lnTo>
                  <a:lnTo>
                    <a:pt x="6158" y="1629"/>
                  </a:lnTo>
                  <a:lnTo>
                    <a:pt x="5699" y="1729"/>
                  </a:lnTo>
                  <a:lnTo>
                    <a:pt x="5243" y="1851"/>
                  </a:lnTo>
                  <a:lnTo>
                    <a:pt x="4793" y="1996"/>
                  </a:lnTo>
                  <a:lnTo>
                    <a:pt x="4350" y="2163"/>
                  </a:lnTo>
                  <a:lnTo>
                    <a:pt x="3912" y="2352"/>
                  </a:lnTo>
                  <a:lnTo>
                    <a:pt x="3483" y="2564"/>
                  </a:lnTo>
                  <a:lnTo>
                    <a:pt x="3064" y="2799"/>
                  </a:lnTo>
                  <a:lnTo>
                    <a:pt x="2652" y="3055"/>
                  </a:lnTo>
                  <a:lnTo>
                    <a:pt x="2253" y="3332"/>
                  </a:lnTo>
                  <a:lnTo>
                    <a:pt x="1864" y="3634"/>
                  </a:lnTo>
                  <a:lnTo>
                    <a:pt x="1488" y="3957"/>
                  </a:lnTo>
                  <a:lnTo>
                    <a:pt x="1125" y="4302"/>
                  </a:lnTo>
                  <a:lnTo>
                    <a:pt x="1099" y="4327"/>
                  </a:lnTo>
                  <a:lnTo>
                    <a:pt x="1075" y="4353"/>
                  </a:lnTo>
                  <a:lnTo>
                    <a:pt x="1050" y="4378"/>
                  </a:lnTo>
                  <a:lnTo>
                    <a:pt x="1025" y="4404"/>
                  </a:lnTo>
                  <a:lnTo>
                    <a:pt x="0" y="3378"/>
                  </a:lnTo>
                  <a:lnTo>
                    <a:pt x="24" y="3353"/>
                  </a:lnTo>
                  <a:lnTo>
                    <a:pt x="49" y="3326"/>
                  </a:lnTo>
                  <a:lnTo>
                    <a:pt x="74" y="3301"/>
                  </a:lnTo>
                  <a:lnTo>
                    <a:pt x="99" y="3276"/>
                  </a:lnTo>
                  <a:lnTo>
                    <a:pt x="516" y="2880"/>
                  </a:lnTo>
                  <a:lnTo>
                    <a:pt x="948" y="2509"/>
                  </a:lnTo>
                  <a:lnTo>
                    <a:pt x="1394" y="2162"/>
                  </a:lnTo>
                  <a:lnTo>
                    <a:pt x="1854" y="1843"/>
                  </a:lnTo>
                  <a:lnTo>
                    <a:pt x="2325" y="1549"/>
                  </a:lnTo>
                  <a:lnTo>
                    <a:pt x="2808" y="1280"/>
                  </a:lnTo>
                  <a:lnTo>
                    <a:pt x="3301" y="1037"/>
                  </a:lnTo>
                  <a:lnTo>
                    <a:pt x="3803" y="820"/>
                  </a:lnTo>
                  <a:lnTo>
                    <a:pt x="4312" y="627"/>
                  </a:lnTo>
                  <a:lnTo>
                    <a:pt x="4830" y="461"/>
                  </a:lnTo>
                  <a:lnTo>
                    <a:pt x="5353" y="320"/>
                  </a:lnTo>
                  <a:lnTo>
                    <a:pt x="5881" y="205"/>
                  </a:lnTo>
                  <a:lnTo>
                    <a:pt x="6413" y="115"/>
                  </a:lnTo>
                  <a:lnTo>
                    <a:pt x="6949" y="51"/>
                  </a:lnTo>
                  <a:lnTo>
                    <a:pt x="7485" y="13"/>
                  </a:lnTo>
                  <a:lnTo>
                    <a:pt x="8024" y="0"/>
                  </a:lnTo>
                  <a:lnTo>
                    <a:pt x="8562" y="13"/>
                  </a:lnTo>
                  <a:lnTo>
                    <a:pt x="9099" y="51"/>
                  </a:lnTo>
                  <a:lnTo>
                    <a:pt x="9634" y="115"/>
                  </a:lnTo>
                  <a:lnTo>
                    <a:pt x="10167" y="205"/>
                  </a:lnTo>
                  <a:lnTo>
                    <a:pt x="10694" y="319"/>
                  </a:lnTo>
                  <a:lnTo>
                    <a:pt x="11218" y="460"/>
                  </a:lnTo>
                  <a:lnTo>
                    <a:pt x="11735" y="626"/>
                  </a:lnTo>
                  <a:lnTo>
                    <a:pt x="12245" y="818"/>
                  </a:lnTo>
                  <a:lnTo>
                    <a:pt x="12747" y="1036"/>
                  </a:lnTo>
                  <a:lnTo>
                    <a:pt x="13239" y="1278"/>
                  </a:lnTo>
                  <a:lnTo>
                    <a:pt x="13722" y="1547"/>
                  </a:lnTo>
                  <a:lnTo>
                    <a:pt x="14194" y="1841"/>
                  </a:lnTo>
                  <a:lnTo>
                    <a:pt x="14654" y="2160"/>
                  </a:lnTo>
                  <a:lnTo>
                    <a:pt x="15100" y="2506"/>
                  </a:lnTo>
                  <a:lnTo>
                    <a:pt x="15532" y="2877"/>
                  </a:lnTo>
                  <a:lnTo>
                    <a:pt x="15950" y="3273"/>
                  </a:lnTo>
                  <a:close/>
                  <a:moveTo>
                    <a:pt x="14055" y="5373"/>
                  </a:moveTo>
                  <a:lnTo>
                    <a:pt x="12946" y="6481"/>
                  </a:lnTo>
                  <a:lnTo>
                    <a:pt x="12921" y="6456"/>
                  </a:lnTo>
                  <a:lnTo>
                    <a:pt x="12897" y="6430"/>
                  </a:lnTo>
                  <a:lnTo>
                    <a:pt x="12871" y="6404"/>
                  </a:lnTo>
                  <a:lnTo>
                    <a:pt x="12846" y="6379"/>
                  </a:lnTo>
                  <a:lnTo>
                    <a:pt x="12592" y="6137"/>
                  </a:lnTo>
                  <a:lnTo>
                    <a:pt x="12329" y="5912"/>
                  </a:lnTo>
                  <a:lnTo>
                    <a:pt x="12058" y="5702"/>
                  </a:lnTo>
                  <a:lnTo>
                    <a:pt x="11778" y="5507"/>
                  </a:lnTo>
                  <a:lnTo>
                    <a:pt x="11491" y="5328"/>
                  </a:lnTo>
                  <a:lnTo>
                    <a:pt x="11198" y="5165"/>
                  </a:lnTo>
                  <a:lnTo>
                    <a:pt x="10898" y="5017"/>
                  </a:lnTo>
                  <a:lnTo>
                    <a:pt x="10592" y="4885"/>
                  </a:lnTo>
                  <a:lnTo>
                    <a:pt x="10282" y="4768"/>
                  </a:lnTo>
                  <a:lnTo>
                    <a:pt x="9967" y="4667"/>
                  </a:lnTo>
                  <a:lnTo>
                    <a:pt x="9649" y="4582"/>
                  </a:lnTo>
                  <a:lnTo>
                    <a:pt x="9328" y="4512"/>
                  </a:lnTo>
                  <a:lnTo>
                    <a:pt x="9004" y="4457"/>
                  </a:lnTo>
                  <a:lnTo>
                    <a:pt x="8679" y="4418"/>
                  </a:lnTo>
                  <a:lnTo>
                    <a:pt x="8352" y="4395"/>
                  </a:lnTo>
                  <a:lnTo>
                    <a:pt x="8024" y="4387"/>
                  </a:lnTo>
                  <a:lnTo>
                    <a:pt x="7697" y="4395"/>
                  </a:lnTo>
                  <a:lnTo>
                    <a:pt x="7370" y="4418"/>
                  </a:lnTo>
                  <a:lnTo>
                    <a:pt x="7044" y="4457"/>
                  </a:lnTo>
                  <a:lnTo>
                    <a:pt x="6721" y="4512"/>
                  </a:lnTo>
                  <a:lnTo>
                    <a:pt x="6399" y="4582"/>
                  </a:lnTo>
                  <a:lnTo>
                    <a:pt x="6081" y="4668"/>
                  </a:lnTo>
                  <a:lnTo>
                    <a:pt x="5767" y="4769"/>
                  </a:lnTo>
                  <a:lnTo>
                    <a:pt x="5457" y="4886"/>
                  </a:lnTo>
                  <a:lnTo>
                    <a:pt x="5151" y="5018"/>
                  </a:lnTo>
                  <a:lnTo>
                    <a:pt x="4851" y="5166"/>
                  </a:lnTo>
                  <a:lnTo>
                    <a:pt x="4558" y="5329"/>
                  </a:lnTo>
                  <a:lnTo>
                    <a:pt x="4271" y="5509"/>
                  </a:lnTo>
                  <a:lnTo>
                    <a:pt x="3991" y="5703"/>
                  </a:lnTo>
                  <a:lnTo>
                    <a:pt x="3720" y="5913"/>
                  </a:lnTo>
                  <a:lnTo>
                    <a:pt x="3457" y="6139"/>
                  </a:lnTo>
                  <a:lnTo>
                    <a:pt x="3203" y="6380"/>
                  </a:lnTo>
                  <a:lnTo>
                    <a:pt x="3178" y="6406"/>
                  </a:lnTo>
                  <a:lnTo>
                    <a:pt x="3154" y="6431"/>
                  </a:lnTo>
                  <a:lnTo>
                    <a:pt x="3129" y="6456"/>
                  </a:lnTo>
                  <a:lnTo>
                    <a:pt x="3104" y="6482"/>
                  </a:lnTo>
                  <a:lnTo>
                    <a:pt x="1996" y="5374"/>
                  </a:lnTo>
                  <a:lnTo>
                    <a:pt x="2020" y="5348"/>
                  </a:lnTo>
                  <a:lnTo>
                    <a:pt x="2045" y="5322"/>
                  </a:lnTo>
                  <a:lnTo>
                    <a:pt x="2069" y="5297"/>
                  </a:lnTo>
                  <a:lnTo>
                    <a:pt x="2095" y="5272"/>
                  </a:lnTo>
                  <a:lnTo>
                    <a:pt x="2406" y="4975"/>
                  </a:lnTo>
                  <a:lnTo>
                    <a:pt x="2731" y="4697"/>
                  </a:lnTo>
                  <a:lnTo>
                    <a:pt x="3065" y="4439"/>
                  </a:lnTo>
                  <a:lnTo>
                    <a:pt x="3408" y="4199"/>
                  </a:lnTo>
                  <a:lnTo>
                    <a:pt x="3761" y="3980"/>
                  </a:lnTo>
                  <a:lnTo>
                    <a:pt x="4122" y="3779"/>
                  </a:lnTo>
                  <a:lnTo>
                    <a:pt x="4491" y="3596"/>
                  </a:lnTo>
                  <a:lnTo>
                    <a:pt x="4866" y="3434"/>
                  </a:lnTo>
                  <a:lnTo>
                    <a:pt x="5247" y="3290"/>
                  </a:lnTo>
                  <a:lnTo>
                    <a:pt x="5635" y="3166"/>
                  </a:lnTo>
                  <a:lnTo>
                    <a:pt x="6026" y="3061"/>
                  </a:lnTo>
                  <a:lnTo>
                    <a:pt x="6421" y="2974"/>
                  </a:lnTo>
                  <a:lnTo>
                    <a:pt x="6819" y="2907"/>
                  </a:lnTo>
                  <a:lnTo>
                    <a:pt x="7219" y="2859"/>
                  </a:lnTo>
                  <a:lnTo>
                    <a:pt x="7622" y="2831"/>
                  </a:lnTo>
                  <a:lnTo>
                    <a:pt x="8024" y="2821"/>
                  </a:lnTo>
                  <a:lnTo>
                    <a:pt x="8427" y="2831"/>
                  </a:lnTo>
                  <a:lnTo>
                    <a:pt x="8829" y="2859"/>
                  </a:lnTo>
                  <a:lnTo>
                    <a:pt x="9229" y="2907"/>
                  </a:lnTo>
                  <a:lnTo>
                    <a:pt x="9627" y="2973"/>
                  </a:lnTo>
                  <a:lnTo>
                    <a:pt x="10022" y="3060"/>
                  </a:lnTo>
                  <a:lnTo>
                    <a:pt x="10413" y="3165"/>
                  </a:lnTo>
                  <a:lnTo>
                    <a:pt x="10801" y="3289"/>
                  </a:lnTo>
                  <a:lnTo>
                    <a:pt x="11182" y="3433"/>
                  </a:lnTo>
                  <a:lnTo>
                    <a:pt x="11558" y="3595"/>
                  </a:lnTo>
                  <a:lnTo>
                    <a:pt x="11926" y="3777"/>
                  </a:lnTo>
                  <a:lnTo>
                    <a:pt x="12287" y="3978"/>
                  </a:lnTo>
                  <a:lnTo>
                    <a:pt x="12640" y="4198"/>
                  </a:lnTo>
                  <a:lnTo>
                    <a:pt x="12984" y="4437"/>
                  </a:lnTo>
                  <a:lnTo>
                    <a:pt x="13318" y="4696"/>
                  </a:lnTo>
                  <a:lnTo>
                    <a:pt x="13641" y="4973"/>
                  </a:lnTo>
                  <a:lnTo>
                    <a:pt x="13954" y="5270"/>
                  </a:lnTo>
                  <a:lnTo>
                    <a:pt x="13980" y="5295"/>
                  </a:lnTo>
                  <a:lnTo>
                    <a:pt x="14005" y="5321"/>
                  </a:lnTo>
                  <a:lnTo>
                    <a:pt x="14030" y="5347"/>
                  </a:lnTo>
                  <a:lnTo>
                    <a:pt x="14055" y="5373"/>
                  </a:lnTo>
                  <a:close/>
                  <a:moveTo>
                    <a:pt x="11928" y="7501"/>
                  </a:moveTo>
                  <a:lnTo>
                    <a:pt x="10854" y="8576"/>
                  </a:lnTo>
                  <a:lnTo>
                    <a:pt x="10829" y="8549"/>
                  </a:lnTo>
                  <a:lnTo>
                    <a:pt x="10805" y="8523"/>
                  </a:lnTo>
                  <a:lnTo>
                    <a:pt x="10780" y="8498"/>
                  </a:lnTo>
                  <a:lnTo>
                    <a:pt x="10754" y="8472"/>
                  </a:lnTo>
                  <a:lnTo>
                    <a:pt x="10610" y="8336"/>
                  </a:lnTo>
                  <a:lnTo>
                    <a:pt x="10462" y="8208"/>
                  </a:lnTo>
                  <a:lnTo>
                    <a:pt x="10307" y="8089"/>
                  </a:lnTo>
                  <a:lnTo>
                    <a:pt x="10150" y="7980"/>
                  </a:lnTo>
                  <a:lnTo>
                    <a:pt x="9987" y="7878"/>
                  </a:lnTo>
                  <a:lnTo>
                    <a:pt x="9821" y="7785"/>
                  </a:lnTo>
                  <a:lnTo>
                    <a:pt x="9651" y="7702"/>
                  </a:lnTo>
                  <a:lnTo>
                    <a:pt x="9479" y="7627"/>
                  </a:lnTo>
                  <a:lnTo>
                    <a:pt x="9303" y="7561"/>
                  </a:lnTo>
                  <a:lnTo>
                    <a:pt x="9124" y="7504"/>
                  </a:lnTo>
                  <a:lnTo>
                    <a:pt x="8945" y="7456"/>
                  </a:lnTo>
                  <a:lnTo>
                    <a:pt x="8762" y="7416"/>
                  </a:lnTo>
                  <a:lnTo>
                    <a:pt x="8580" y="7384"/>
                  </a:lnTo>
                  <a:lnTo>
                    <a:pt x="8395" y="7362"/>
                  </a:lnTo>
                  <a:lnTo>
                    <a:pt x="8210" y="7349"/>
                  </a:lnTo>
                  <a:lnTo>
                    <a:pt x="8025" y="7345"/>
                  </a:lnTo>
                  <a:lnTo>
                    <a:pt x="7839" y="7349"/>
                  </a:lnTo>
                  <a:lnTo>
                    <a:pt x="7655" y="7363"/>
                  </a:lnTo>
                  <a:lnTo>
                    <a:pt x="7470" y="7385"/>
                  </a:lnTo>
                  <a:lnTo>
                    <a:pt x="7287" y="7416"/>
                  </a:lnTo>
                  <a:lnTo>
                    <a:pt x="7105" y="7456"/>
                  </a:lnTo>
                  <a:lnTo>
                    <a:pt x="6926" y="7504"/>
                  </a:lnTo>
                  <a:lnTo>
                    <a:pt x="6747" y="7561"/>
                  </a:lnTo>
                  <a:lnTo>
                    <a:pt x="6571" y="7627"/>
                  </a:lnTo>
                  <a:lnTo>
                    <a:pt x="6399" y="7703"/>
                  </a:lnTo>
                  <a:lnTo>
                    <a:pt x="6229" y="7786"/>
                  </a:lnTo>
                  <a:lnTo>
                    <a:pt x="6063" y="7878"/>
                  </a:lnTo>
                  <a:lnTo>
                    <a:pt x="5900" y="7980"/>
                  </a:lnTo>
                  <a:lnTo>
                    <a:pt x="5742" y="8090"/>
                  </a:lnTo>
                  <a:lnTo>
                    <a:pt x="5588" y="8209"/>
                  </a:lnTo>
                  <a:lnTo>
                    <a:pt x="5440" y="8337"/>
                  </a:lnTo>
                  <a:lnTo>
                    <a:pt x="5297" y="8473"/>
                  </a:lnTo>
                  <a:lnTo>
                    <a:pt x="5271" y="8498"/>
                  </a:lnTo>
                  <a:lnTo>
                    <a:pt x="5246" y="8524"/>
                  </a:lnTo>
                  <a:lnTo>
                    <a:pt x="5222" y="8550"/>
                  </a:lnTo>
                  <a:lnTo>
                    <a:pt x="5198" y="8576"/>
                  </a:lnTo>
                  <a:lnTo>
                    <a:pt x="4123" y="7501"/>
                  </a:lnTo>
                  <a:lnTo>
                    <a:pt x="4147" y="7476"/>
                  </a:lnTo>
                  <a:lnTo>
                    <a:pt x="4172" y="7450"/>
                  </a:lnTo>
                  <a:lnTo>
                    <a:pt x="4197" y="7425"/>
                  </a:lnTo>
                  <a:lnTo>
                    <a:pt x="4222" y="7399"/>
                  </a:lnTo>
                  <a:lnTo>
                    <a:pt x="4422" y="7209"/>
                  </a:lnTo>
                  <a:lnTo>
                    <a:pt x="4629" y="7030"/>
                  </a:lnTo>
                  <a:lnTo>
                    <a:pt x="4843" y="6865"/>
                  </a:lnTo>
                  <a:lnTo>
                    <a:pt x="5064" y="6711"/>
                  </a:lnTo>
                  <a:lnTo>
                    <a:pt x="5290" y="6571"/>
                  </a:lnTo>
                  <a:lnTo>
                    <a:pt x="5522" y="6441"/>
                  </a:lnTo>
                  <a:lnTo>
                    <a:pt x="5758" y="6325"/>
                  </a:lnTo>
                  <a:lnTo>
                    <a:pt x="6000" y="6220"/>
                  </a:lnTo>
                  <a:lnTo>
                    <a:pt x="6243" y="6128"/>
                  </a:lnTo>
                  <a:lnTo>
                    <a:pt x="6492" y="6048"/>
                  </a:lnTo>
                  <a:lnTo>
                    <a:pt x="6743" y="5981"/>
                  </a:lnTo>
                  <a:lnTo>
                    <a:pt x="6997" y="5925"/>
                  </a:lnTo>
                  <a:lnTo>
                    <a:pt x="7252" y="5882"/>
                  </a:lnTo>
                  <a:lnTo>
                    <a:pt x="7508" y="5851"/>
                  </a:lnTo>
                  <a:lnTo>
                    <a:pt x="7766" y="5833"/>
                  </a:lnTo>
                  <a:lnTo>
                    <a:pt x="8025" y="5827"/>
                  </a:lnTo>
                  <a:lnTo>
                    <a:pt x="8283" y="5833"/>
                  </a:lnTo>
                  <a:lnTo>
                    <a:pt x="8541" y="5851"/>
                  </a:lnTo>
                  <a:lnTo>
                    <a:pt x="8797" y="5882"/>
                  </a:lnTo>
                  <a:lnTo>
                    <a:pt x="9053" y="5925"/>
                  </a:lnTo>
                  <a:lnTo>
                    <a:pt x="9306" y="5981"/>
                  </a:lnTo>
                  <a:lnTo>
                    <a:pt x="9557" y="6048"/>
                  </a:lnTo>
                  <a:lnTo>
                    <a:pt x="9806" y="6127"/>
                  </a:lnTo>
                  <a:lnTo>
                    <a:pt x="10050" y="6219"/>
                  </a:lnTo>
                  <a:lnTo>
                    <a:pt x="10291" y="6324"/>
                  </a:lnTo>
                  <a:lnTo>
                    <a:pt x="10528" y="6440"/>
                  </a:lnTo>
                  <a:lnTo>
                    <a:pt x="10760" y="6570"/>
                  </a:lnTo>
                  <a:lnTo>
                    <a:pt x="10985" y="6710"/>
                  </a:lnTo>
                  <a:lnTo>
                    <a:pt x="11206" y="6864"/>
                  </a:lnTo>
                  <a:lnTo>
                    <a:pt x="11421" y="7029"/>
                  </a:lnTo>
                  <a:lnTo>
                    <a:pt x="11627" y="7208"/>
                  </a:lnTo>
                  <a:lnTo>
                    <a:pt x="11828" y="7398"/>
                  </a:lnTo>
                  <a:lnTo>
                    <a:pt x="11853" y="7424"/>
                  </a:lnTo>
                  <a:lnTo>
                    <a:pt x="11878" y="7449"/>
                  </a:lnTo>
                  <a:lnTo>
                    <a:pt x="11903" y="7475"/>
                  </a:lnTo>
                  <a:lnTo>
                    <a:pt x="11928" y="7501"/>
                  </a:lnTo>
                  <a:close/>
                </a:path>
              </a:pathLst>
            </a:custGeom>
            <a:solidFill>
              <a:srgbClr val="969595"/>
            </a:solid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grpSp>
      <p:grpSp>
        <p:nvGrpSpPr>
          <p:cNvPr id="60" name="组合 621"/>
          <p:cNvGrpSpPr>
            <a:grpSpLocks noChangeAspect="1"/>
          </p:cNvGrpSpPr>
          <p:nvPr/>
        </p:nvGrpSpPr>
        <p:grpSpPr>
          <a:xfrm>
            <a:off x="6299142" y="3550747"/>
            <a:ext cx="303678" cy="165380"/>
            <a:chOff x="-983298" y="1666240"/>
            <a:chExt cx="547688" cy="309563"/>
          </a:xfrm>
          <a:solidFill>
            <a:schemeClr val="bg1">
              <a:lumMod val="50000"/>
            </a:schemeClr>
          </a:solidFill>
        </p:grpSpPr>
        <p:sp>
          <p:nvSpPr>
            <p:cNvPr id="68" name="Freeform 21"/>
            <p:cNvSpPr/>
            <p:nvPr/>
          </p:nvSpPr>
          <p:spPr bwMode="auto">
            <a:xfrm>
              <a:off x="-983298" y="1798003"/>
              <a:ext cx="547688" cy="177800"/>
            </a:xfrm>
            <a:custGeom>
              <a:avLst/>
              <a:gdLst/>
              <a:ahLst/>
              <a:cxnLst>
                <a:cxn ang="0">
                  <a:pos x="16188" y="2345"/>
                </a:cxn>
                <a:cxn ang="0">
                  <a:pos x="16149" y="2515"/>
                </a:cxn>
                <a:cxn ang="0">
                  <a:pos x="15935" y="2950"/>
                </a:cxn>
                <a:cxn ang="0">
                  <a:pos x="15566" y="3361"/>
                </a:cxn>
                <a:cxn ang="0">
                  <a:pos x="15052" y="3745"/>
                </a:cxn>
                <a:cxn ang="0">
                  <a:pos x="14408" y="4094"/>
                </a:cxn>
                <a:cxn ang="0">
                  <a:pos x="13647" y="4406"/>
                </a:cxn>
                <a:cxn ang="0">
                  <a:pos x="12779" y="4677"/>
                </a:cxn>
                <a:cxn ang="0">
                  <a:pos x="11817" y="4900"/>
                </a:cxn>
                <a:cxn ang="0">
                  <a:pos x="10774" y="5071"/>
                </a:cxn>
                <a:cxn ang="0">
                  <a:pos x="9662" y="5187"/>
                </a:cxn>
                <a:cxn ang="0">
                  <a:pos x="8495" y="5241"/>
                </a:cxn>
                <a:cxn ang="0">
                  <a:pos x="7295" y="5230"/>
                </a:cxn>
                <a:cxn ang="0">
                  <a:pos x="6139" y="5155"/>
                </a:cxn>
                <a:cxn ang="0">
                  <a:pos x="5043" y="5019"/>
                </a:cxn>
                <a:cxn ang="0">
                  <a:pos x="4021" y="4827"/>
                </a:cxn>
                <a:cxn ang="0">
                  <a:pos x="3087" y="4585"/>
                </a:cxn>
                <a:cxn ang="0">
                  <a:pos x="2251" y="4298"/>
                </a:cxn>
                <a:cxn ang="0">
                  <a:pos x="1527" y="3969"/>
                </a:cxn>
                <a:cxn ang="0">
                  <a:pos x="927" y="3604"/>
                </a:cxn>
                <a:cxn ang="0">
                  <a:pos x="465" y="3208"/>
                </a:cxn>
                <a:cxn ang="0">
                  <a:pos x="151" y="2784"/>
                </a:cxn>
                <a:cxn ang="0">
                  <a:pos x="0" y="2340"/>
                </a:cxn>
                <a:cxn ang="0">
                  <a:pos x="102" y="141"/>
                </a:cxn>
                <a:cxn ang="0">
                  <a:pos x="467" y="524"/>
                </a:cxn>
                <a:cxn ang="0">
                  <a:pos x="944" y="884"/>
                </a:cxn>
                <a:cxn ang="0">
                  <a:pos x="1522" y="1217"/>
                </a:cxn>
                <a:cxn ang="0">
                  <a:pos x="2195" y="1518"/>
                </a:cxn>
                <a:cxn ang="0">
                  <a:pos x="2954" y="1785"/>
                </a:cxn>
                <a:cxn ang="0">
                  <a:pos x="3789" y="2015"/>
                </a:cxn>
                <a:cxn ang="0">
                  <a:pos x="4694" y="2204"/>
                </a:cxn>
                <a:cxn ang="0">
                  <a:pos x="5658" y="2348"/>
                </a:cxn>
                <a:cxn ang="0">
                  <a:pos x="6675" y="2444"/>
                </a:cxn>
                <a:cxn ang="0">
                  <a:pos x="7734" y="2489"/>
                </a:cxn>
                <a:cxn ang="0">
                  <a:pos x="8814" y="2480"/>
                </a:cxn>
                <a:cxn ang="0">
                  <a:pos x="9861" y="2417"/>
                </a:cxn>
                <a:cxn ang="0">
                  <a:pos x="10863" y="2304"/>
                </a:cxn>
                <a:cxn ang="0">
                  <a:pos x="11810" y="2144"/>
                </a:cxn>
                <a:cxn ang="0">
                  <a:pos x="12693" y="1941"/>
                </a:cxn>
                <a:cxn ang="0">
                  <a:pos x="13505" y="1697"/>
                </a:cxn>
                <a:cxn ang="0">
                  <a:pos x="14236" y="1418"/>
                </a:cxn>
                <a:cxn ang="0">
                  <a:pos x="14879" y="1104"/>
                </a:cxn>
                <a:cxn ang="0">
                  <a:pos x="15425" y="761"/>
                </a:cxn>
                <a:cxn ang="0">
                  <a:pos x="15864" y="392"/>
                </a:cxn>
                <a:cxn ang="0">
                  <a:pos x="16188" y="0"/>
                </a:cxn>
              </a:cxnLst>
              <a:rect l="0" t="0" r="r" b="b"/>
              <a:pathLst>
                <a:path w="16189" h="5245">
                  <a:moveTo>
                    <a:pt x="16189" y="2340"/>
                  </a:moveTo>
                  <a:lnTo>
                    <a:pt x="16189" y="2343"/>
                  </a:lnTo>
                  <a:lnTo>
                    <a:pt x="16188" y="2345"/>
                  </a:lnTo>
                  <a:lnTo>
                    <a:pt x="16188" y="2366"/>
                  </a:lnTo>
                  <a:lnTo>
                    <a:pt x="16185" y="2366"/>
                  </a:lnTo>
                  <a:lnTo>
                    <a:pt x="16149" y="2515"/>
                  </a:lnTo>
                  <a:lnTo>
                    <a:pt x="16096" y="2662"/>
                  </a:lnTo>
                  <a:lnTo>
                    <a:pt x="16025" y="2808"/>
                  </a:lnTo>
                  <a:lnTo>
                    <a:pt x="15935" y="2950"/>
                  </a:lnTo>
                  <a:lnTo>
                    <a:pt x="15828" y="3090"/>
                  </a:lnTo>
                  <a:lnTo>
                    <a:pt x="15704" y="3227"/>
                  </a:lnTo>
                  <a:lnTo>
                    <a:pt x="15566" y="3361"/>
                  </a:lnTo>
                  <a:lnTo>
                    <a:pt x="15409" y="3492"/>
                  </a:lnTo>
                  <a:lnTo>
                    <a:pt x="15238" y="3620"/>
                  </a:lnTo>
                  <a:lnTo>
                    <a:pt x="15052" y="3745"/>
                  </a:lnTo>
                  <a:lnTo>
                    <a:pt x="14851" y="3864"/>
                  </a:lnTo>
                  <a:lnTo>
                    <a:pt x="14637" y="3981"/>
                  </a:lnTo>
                  <a:lnTo>
                    <a:pt x="14408" y="4094"/>
                  </a:lnTo>
                  <a:lnTo>
                    <a:pt x="14167" y="4202"/>
                  </a:lnTo>
                  <a:lnTo>
                    <a:pt x="13913" y="4307"/>
                  </a:lnTo>
                  <a:lnTo>
                    <a:pt x="13647" y="4406"/>
                  </a:lnTo>
                  <a:lnTo>
                    <a:pt x="13368" y="4502"/>
                  </a:lnTo>
                  <a:lnTo>
                    <a:pt x="13079" y="4592"/>
                  </a:lnTo>
                  <a:lnTo>
                    <a:pt x="12779" y="4677"/>
                  </a:lnTo>
                  <a:lnTo>
                    <a:pt x="12468" y="4757"/>
                  </a:lnTo>
                  <a:lnTo>
                    <a:pt x="12147" y="4831"/>
                  </a:lnTo>
                  <a:lnTo>
                    <a:pt x="11817" y="4900"/>
                  </a:lnTo>
                  <a:lnTo>
                    <a:pt x="11478" y="4964"/>
                  </a:lnTo>
                  <a:lnTo>
                    <a:pt x="11131" y="5021"/>
                  </a:lnTo>
                  <a:lnTo>
                    <a:pt x="10774" y="5071"/>
                  </a:lnTo>
                  <a:lnTo>
                    <a:pt x="10411" y="5117"/>
                  </a:lnTo>
                  <a:lnTo>
                    <a:pt x="10040" y="5156"/>
                  </a:lnTo>
                  <a:lnTo>
                    <a:pt x="9662" y="5187"/>
                  </a:lnTo>
                  <a:lnTo>
                    <a:pt x="9279" y="5213"/>
                  </a:lnTo>
                  <a:lnTo>
                    <a:pt x="8889" y="5231"/>
                  </a:lnTo>
                  <a:lnTo>
                    <a:pt x="8495" y="5241"/>
                  </a:lnTo>
                  <a:lnTo>
                    <a:pt x="8095" y="5245"/>
                  </a:lnTo>
                  <a:lnTo>
                    <a:pt x="7692" y="5241"/>
                  </a:lnTo>
                  <a:lnTo>
                    <a:pt x="7295" y="5230"/>
                  </a:lnTo>
                  <a:lnTo>
                    <a:pt x="6904" y="5211"/>
                  </a:lnTo>
                  <a:lnTo>
                    <a:pt x="6518" y="5186"/>
                  </a:lnTo>
                  <a:lnTo>
                    <a:pt x="6139" y="5155"/>
                  </a:lnTo>
                  <a:lnTo>
                    <a:pt x="5766" y="5115"/>
                  </a:lnTo>
                  <a:lnTo>
                    <a:pt x="5401" y="5070"/>
                  </a:lnTo>
                  <a:lnTo>
                    <a:pt x="5043" y="5019"/>
                  </a:lnTo>
                  <a:lnTo>
                    <a:pt x="4693" y="4961"/>
                  </a:lnTo>
                  <a:lnTo>
                    <a:pt x="4353" y="4897"/>
                  </a:lnTo>
                  <a:lnTo>
                    <a:pt x="4021" y="4827"/>
                  </a:lnTo>
                  <a:lnTo>
                    <a:pt x="3700" y="4752"/>
                  </a:lnTo>
                  <a:lnTo>
                    <a:pt x="3388" y="4671"/>
                  </a:lnTo>
                  <a:lnTo>
                    <a:pt x="3087" y="4585"/>
                  </a:lnTo>
                  <a:lnTo>
                    <a:pt x="2797" y="4494"/>
                  </a:lnTo>
                  <a:lnTo>
                    <a:pt x="2519" y="4398"/>
                  </a:lnTo>
                  <a:lnTo>
                    <a:pt x="2251" y="4298"/>
                  </a:lnTo>
                  <a:lnTo>
                    <a:pt x="1997" y="4192"/>
                  </a:lnTo>
                  <a:lnTo>
                    <a:pt x="1755" y="4083"/>
                  </a:lnTo>
                  <a:lnTo>
                    <a:pt x="1527" y="3969"/>
                  </a:lnTo>
                  <a:lnTo>
                    <a:pt x="1314" y="3851"/>
                  </a:lnTo>
                  <a:lnTo>
                    <a:pt x="1113" y="3729"/>
                  </a:lnTo>
                  <a:lnTo>
                    <a:pt x="927" y="3604"/>
                  </a:lnTo>
                  <a:lnTo>
                    <a:pt x="757" y="3476"/>
                  </a:lnTo>
                  <a:lnTo>
                    <a:pt x="603" y="3343"/>
                  </a:lnTo>
                  <a:lnTo>
                    <a:pt x="465" y="3208"/>
                  </a:lnTo>
                  <a:lnTo>
                    <a:pt x="343" y="3069"/>
                  </a:lnTo>
                  <a:lnTo>
                    <a:pt x="238" y="2928"/>
                  </a:lnTo>
                  <a:lnTo>
                    <a:pt x="151" y="2784"/>
                  </a:lnTo>
                  <a:lnTo>
                    <a:pt x="82" y="2639"/>
                  </a:lnTo>
                  <a:lnTo>
                    <a:pt x="32" y="2490"/>
                  </a:lnTo>
                  <a:lnTo>
                    <a:pt x="0" y="2340"/>
                  </a:lnTo>
                  <a:lnTo>
                    <a:pt x="6" y="2340"/>
                  </a:lnTo>
                  <a:lnTo>
                    <a:pt x="6" y="8"/>
                  </a:lnTo>
                  <a:lnTo>
                    <a:pt x="102" y="141"/>
                  </a:lnTo>
                  <a:lnTo>
                    <a:pt x="211" y="271"/>
                  </a:lnTo>
                  <a:lnTo>
                    <a:pt x="333" y="399"/>
                  </a:lnTo>
                  <a:lnTo>
                    <a:pt x="467" y="524"/>
                  </a:lnTo>
                  <a:lnTo>
                    <a:pt x="613" y="647"/>
                  </a:lnTo>
                  <a:lnTo>
                    <a:pt x="772" y="767"/>
                  </a:lnTo>
                  <a:lnTo>
                    <a:pt x="944" y="884"/>
                  </a:lnTo>
                  <a:lnTo>
                    <a:pt x="1125" y="998"/>
                  </a:lnTo>
                  <a:lnTo>
                    <a:pt x="1319" y="1109"/>
                  </a:lnTo>
                  <a:lnTo>
                    <a:pt x="1522" y="1217"/>
                  </a:lnTo>
                  <a:lnTo>
                    <a:pt x="1736" y="1320"/>
                  </a:lnTo>
                  <a:lnTo>
                    <a:pt x="1961" y="1421"/>
                  </a:lnTo>
                  <a:lnTo>
                    <a:pt x="2195" y="1518"/>
                  </a:lnTo>
                  <a:lnTo>
                    <a:pt x="2440" y="1611"/>
                  </a:lnTo>
                  <a:lnTo>
                    <a:pt x="2692" y="1700"/>
                  </a:lnTo>
                  <a:lnTo>
                    <a:pt x="2954" y="1785"/>
                  </a:lnTo>
                  <a:lnTo>
                    <a:pt x="3225" y="1866"/>
                  </a:lnTo>
                  <a:lnTo>
                    <a:pt x="3504" y="1943"/>
                  </a:lnTo>
                  <a:lnTo>
                    <a:pt x="3789" y="2015"/>
                  </a:lnTo>
                  <a:lnTo>
                    <a:pt x="4084" y="2083"/>
                  </a:lnTo>
                  <a:lnTo>
                    <a:pt x="4385" y="2146"/>
                  </a:lnTo>
                  <a:lnTo>
                    <a:pt x="4694" y="2204"/>
                  </a:lnTo>
                  <a:lnTo>
                    <a:pt x="5010" y="2256"/>
                  </a:lnTo>
                  <a:lnTo>
                    <a:pt x="5331" y="2305"/>
                  </a:lnTo>
                  <a:lnTo>
                    <a:pt x="5658" y="2348"/>
                  </a:lnTo>
                  <a:lnTo>
                    <a:pt x="5992" y="2385"/>
                  </a:lnTo>
                  <a:lnTo>
                    <a:pt x="6331" y="2418"/>
                  </a:lnTo>
                  <a:lnTo>
                    <a:pt x="6675" y="2444"/>
                  </a:lnTo>
                  <a:lnTo>
                    <a:pt x="7023" y="2464"/>
                  </a:lnTo>
                  <a:lnTo>
                    <a:pt x="7376" y="2480"/>
                  </a:lnTo>
                  <a:lnTo>
                    <a:pt x="7734" y="2489"/>
                  </a:lnTo>
                  <a:lnTo>
                    <a:pt x="8095" y="2492"/>
                  </a:lnTo>
                  <a:lnTo>
                    <a:pt x="8456" y="2489"/>
                  </a:lnTo>
                  <a:lnTo>
                    <a:pt x="8814" y="2480"/>
                  </a:lnTo>
                  <a:lnTo>
                    <a:pt x="9168" y="2464"/>
                  </a:lnTo>
                  <a:lnTo>
                    <a:pt x="9517" y="2444"/>
                  </a:lnTo>
                  <a:lnTo>
                    <a:pt x="9861" y="2417"/>
                  </a:lnTo>
                  <a:lnTo>
                    <a:pt x="10200" y="2385"/>
                  </a:lnTo>
                  <a:lnTo>
                    <a:pt x="10535" y="2347"/>
                  </a:lnTo>
                  <a:lnTo>
                    <a:pt x="10863" y="2304"/>
                  </a:lnTo>
                  <a:lnTo>
                    <a:pt x="11184" y="2255"/>
                  </a:lnTo>
                  <a:lnTo>
                    <a:pt x="11501" y="2203"/>
                  </a:lnTo>
                  <a:lnTo>
                    <a:pt x="11810" y="2144"/>
                  </a:lnTo>
                  <a:lnTo>
                    <a:pt x="12112" y="2081"/>
                  </a:lnTo>
                  <a:lnTo>
                    <a:pt x="12406" y="2013"/>
                  </a:lnTo>
                  <a:lnTo>
                    <a:pt x="12693" y="1941"/>
                  </a:lnTo>
                  <a:lnTo>
                    <a:pt x="12972" y="1863"/>
                  </a:lnTo>
                  <a:lnTo>
                    <a:pt x="13243" y="1782"/>
                  </a:lnTo>
                  <a:lnTo>
                    <a:pt x="13505" y="1697"/>
                  </a:lnTo>
                  <a:lnTo>
                    <a:pt x="13758" y="1608"/>
                  </a:lnTo>
                  <a:lnTo>
                    <a:pt x="14002" y="1514"/>
                  </a:lnTo>
                  <a:lnTo>
                    <a:pt x="14236" y="1418"/>
                  </a:lnTo>
                  <a:lnTo>
                    <a:pt x="14461" y="1316"/>
                  </a:lnTo>
                  <a:lnTo>
                    <a:pt x="14675" y="1212"/>
                  </a:lnTo>
                  <a:lnTo>
                    <a:pt x="14879" y="1104"/>
                  </a:lnTo>
                  <a:lnTo>
                    <a:pt x="15072" y="993"/>
                  </a:lnTo>
                  <a:lnTo>
                    <a:pt x="15253" y="879"/>
                  </a:lnTo>
                  <a:lnTo>
                    <a:pt x="15425" y="761"/>
                  </a:lnTo>
                  <a:lnTo>
                    <a:pt x="15583" y="641"/>
                  </a:lnTo>
                  <a:lnTo>
                    <a:pt x="15730" y="517"/>
                  </a:lnTo>
                  <a:lnTo>
                    <a:pt x="15864" y="392"/>
                  </a:lnTo>
                  <a:lnTo>
                    <a:pt x="15985" y="264"/>
                  </a:lnTo>
                  <a:lnTo>
                    <a:pt x="16094" y="133"/>
                  </a:lnTo>
                  <a:lnTo>
                    <a:pt x="16188" y="0"/>
                  </a:lnTo>
                  <a:lnTo>
                    <a:pt x="16188" y="2340"/>
                  </a:lnTo>
                  <a:lnTo>
                    <a:pt x="16189" y="234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69" name="Freeform 22"/>
            <p:cNvSpPr>
              <a:spLocks noEditPoints="1"/>
            </p:cNvSpPr>
            <p:nvPr/>
          </p:nvSpPr>
          <p:spPr bwMode="auto">
            <a:xfrm>
              <a:off x="-983298" y="1666240"/>
              <a:ext cx="547688" cy="207963"/>
            </a:xfrm>
            <a:custGeom>
              <a:avLst/>
              <a:gdLst/>
              <a:ahLst/>
              <a:cxnLst>
                <a:cxn ang="0">
                  <a:pos x="8934" y="16"/>
                </a:cxn>
                <a:cxn ang="0">
                  <a:pos x="10129" y="97"/>
                </a:cxn>
                <a:cxn ang="0">
                  <a:pos x="11258" y="243"/>
                </a:cxn>
                <a:cxn ang="0">
                  <a:pos x="12306" y="447"/>
                </a:cxn>
                <a:cxn ang="0">
                  <a:pos x="13260" y="705"/>
                </a:cxn>
                <a:cxn ang="0">
                  <a:pos x="14105" y="1010"/>
                </a:cxn>
                <a:cxn ang="0">
                  <a:pos x="14828" y="1358"/>
                </a:cxn>
                <a:cxn ang="0">
                  <a:pos x="15413" y="1745"/>
                </a:cxn>
                <a:cxn ang="0">
                  <a:pos x="15849" y="2163"/>
                </a:cxn>
                <a:cxn ang="0">
                  <a:pos x="16122" y="2609"/>
                </a:cxn>
                <a:cxn ang="0">
                  <a:pos x="16215" y="3077"/>
                </a:cxn>
                <a:cxn ang="0">
                  <a:pos x="16122" y="3545"/>
                </a:cxn>
                <a:cxn ang="0">
                  <a:pos x="15849" y="3991"/>
                </a:cxn>
                <a:cxn ang="0">
                  <a:pos x="15413" y="4409"/>
                </a:cxn>
                <a:cxn ang="0">
                  <a:pos x="14828" y="4796"/>
                </a:cxn>
                <a:cxn ang="0">
                  <a:pos x="14105" y="5144"/>
                </a:cxn>
                <a:cxn ang="0">
                  <a:pos x="13260" y="5449"/>
                </a:cxn>
                <a:cxn ang="0">
                  <a:pos x="12306" y="5707"/>
                </a:cxn>
                <a:cxn ang="0">
                  <a:pos x="11258" y="5911"/>
                </a:cxn>
                <a:cxn ang="0">
                  <a:pos x="10129" y="6057"/>
                </a:cxn>
                <a:cxn ang="0">
                  <a:pos x="8934" y="6138"/>
                </a:cxn>
                <a:cxn ang="0">
                  <a:pos x="7691" y="6150"/>
                </a:cxn>
                <a:cxn ang="0">
                  <a:pos x="6477" y="6091"/>
                </a:cxn>
                <a:cxn ang="0">
                  <a:pos x="5325" y="5967"/>
                </a:cxn>
                <a:cxn ang="0">
                  <a:pos x="4248" y="5781"/>
                </a:cxn>
                <a:cxn ang="0">
                  <a:pos x="3262" y="5542"/>
                </a:cxn>
                <a:cxn ang="0">
                  <a:pos x="2380" y="5252"/>
                </a:cxn>
                <a:cxn ang="0">
                  <a:pos x="1614" y="4916"/>
                </a:cxn>
                <a:cxn ang="0">
                  <a:pos x="981" y="4542"/>
                </a:cxn>
                <a:cxn ang="0">
                  <a:pos x="494" y="4133"/>
                </a:cxn>
                <a:cxn ang="0">
                  <a:pos x="165" y="3696"/>
                </a:cxn>
                <a:cxn ang="0">
                  <a:pos x="10" y="3235"/>
                </a:cxn>
                <a:cxn ang="0">
                  <a:pos x="42" y="2763"/>
                </a:cxn>
                <a:cxn ang="0">
                  <a:pos x="256" y="2310"/>
                </a:cxn>
                <a:cxn ang="0">
                  <a:pos x="638" y="1881"/>
                </a:cxn>
                <a:cxn ang="0">
                  <a:pos x="1177" y="1483"/>
                </a:cxn>
                <a:cxn ang="0">
                  <a:pos x="1856" y="1122"/>
                </a:cxn>
                <a:cxn ang="0">
                  <a:pos x="2661" y="801"/>
                </a:cxn>
                <a:cxn ang="0">
                  <a:pos x="3579" y="527"/>
                </a:cxn>
                <a:cxn ang="0">
                  <a:pos x="4598" y="305"/>
                </a:cxn>
                <a:cxn ang="0">
                  <a:pos x="5701" y="139"/>
                </a:cxn>
                <a:cxn ang="0">
                  <a:pos x="6875" y="36"/>
                </a:cxn>
                <a:cxn ang="0">
                  <a:pos x="8108" y="0"/>
                </a:cxn>
                <a:cxn ang="0">
                  <a:pos x="6158" y="5404"/>
                </a:cxn>
                <a:cxn ang="0">
                  <a:pos x="6381" y="3535"/>
                </a:cxn>
                <a:cxn ang="0">
                  <a:pos x="8154" y="2469"/>
                </a:cxn>
                <a:cxn ang="0">
                  <a:pos x="12688" y="1647"/>
                </a:cxn>
                <a:cxn ang="0">
                  <a:pos x="10617" y="1086"/>
                </a:cxn>
                <a:cxn ang="0">
                  <a:pos x="9647" y="3871"/>
                </a:cxn>
                <a:cxn ang="0">
                  <a:pos x="11195" y="2918"/>
                </a:cxn>
                <a:cxn ang="0">
                  <a:pos x="13547" y="4824"/>
                </a:cxn>
                <a:cxn ang="0">
                  <a:pos x="6773" y="1946"/>
                </a:cxn>
                <a:cxn ang="0">
                  <a:pos x="1325" y="2039"/>
                </a:cxn>
              </a:cxnLst>
              <a:rect l="0" t="0" r="r" b="b"/>
              <a:pathLst>
                <a:path w="16215" h="6154">
                  <a:moveTo>
                    <a:pt x="8108" y="0"/>
                  </a:moveTo>
                  <a:lnTo>
                    <a:pt x="8524" y="4"/>
                  </a:lnTo>
                  <a:lnTo>
                    <a:pt x="8934" y="16"/>
                  </a:lnTo>
                  <a:lnTo>
                    <a:pt x="9340" y="36"/>
                  </a:lnTo>
                  <a:lnTo>
                    <a:pt x="9738" y="63"/>
                  </a:lnTo>
                  <a:lnTo>
                    <a:pt x="10129" y="97"/>
                  </a:lnTo>
                  <a:lnTo>
                    <a:pt x="10513" y="139"/>
                  </a:lnTo>
                  <a:lnTo>
                    <a:pt x="10890" y="187"/>
                  </a:lnTo>
                  <a:lnTo>
                    <a:pt x="11258" y="243"/>
                  </a:lnTo>
                  <a:lnTo>
                    <a:pt x="11617" y="305"/>
                  </a:lnTo>
                  <a:lnTo>
                    <a:pt x="11967" y="373"/>
                  </a:lnTo>
                  <a:lnTo>
                    <a:pt x="12306" y="447"/>
                  </a:lnTo>
                  <a:lnTo>
                    <a:pt x="12636" y="527"/>
                  </a:lnTo>
                  <a:lnTo>
                    <a:pt x="12953" y="613"/>
                  </a:lnTo>
                  <a:lnTo>
                    <a:pt x="13260" y="705"/>
                  </a:lnTo>
                  <a:lnTo>
                    <a:pt x="13554" y="801"/>
                  </a:lnTo>
                  <a:lnTo>
                    <a:pt x="13835" y="902"/>
                  </a:lnTo>
                  <a:lnTo>
                    <a:pt x="14105" y="1010"/>
                  </a:lnTo>
                  <a:lnTo>
                    <a:pt x="14359" y="1122"/>
                  </a:lnTo>
                  <a:lnTo>
                    <a:pt x="14601" y="1237"/>
                  </a:lnTo>
                  <a:lnTo>
                    <a:pt x="14828" y="1358"/>
                  </a:lnTo>
                  <a:lnTo>
                    <a:pt x="15038" y="1483"/>
                  </a:lnTo>
                  <a:lnTo>
                    <a:pt x="15234" y="1612"/>
                  </a:lnTo>
                  <a:lnTo>
                    <a:pt x="15413" y="1745"/>
                  </a:lnTo>
                  <a:lnTo>
                    <a:pt x="15577" y="1881"/>
                  </a:lnTo>
                  <a:lnTo>
                    <a:pt x="15721" y="2021"/>
                  </a:lnTo>
                  <a:lnTo>
                    <a:pt x="15849" y="2163"/>
                  </a:lnTo>
                  <a:lnTo>
                    <a:pt x="15959" y="2310"/>
                  </a:lnTo>
                  <a:lnTo>
                    <a:pt x="16050" y="2458"/>
                  </a:lnTo>
                  <a:lnTo>
                    <a:pt x="16122" y="2609"/>
                  </a:lnTo>
                  <a:lnTo>
                    <a:pt x="16173" y="2763"/>
                  </a:lnTo>
                  <a:lnTo>
                    <a:pt x="16205" y="2919"/>
                  </a:lnTo>
                  <a:lnTo>
                    <a:pt x="16215" y="3077"/>
                  </a:lnTo>
                  <a:lnTo>
                    <a:pt x="16205" y="3235"/>
                  </a:lnTo>
                  <a:lnTo>
                    <a:pt x="16173" y="3391"/>
                  </a:lnTo>
                  <a:lnTo>
                    <a:pt x="16122" y="3545"/>
                  </a:lnTo>
                  <a:lnTo>
                    <a:pt x="16050" y="3696"/>
                  </a:lnTo>
                  <a:lnTo>
                    <a:pt x="15959" y="3844"/>
                  </a:lnTo>
                  <a:lnTo>
                    <a:pt x="15849" y="3991"/>
                  </a:lnTo>
                  <a:lnTo>
                    <a:pt x="15721" y="4133"/>
                  </a:lnTo>
                  <a:lnTo>
                    <a:pt x="15577" y="4273"/>
                  </a:lnTo>
                  <a:lnTo>
                    <a:pt x="15413" y="4409"/>
                  </a:lnTo>
                  <a:lnTo>
                    <a:pt x="15234" y="4542"/>
                  </a:lnTo>
                  <a:lnTo>
                    <a:pt x="15038" y="4671"/>
                  </a:lnTo>
                  <a:lnTo>
                    <a:pt x="14828" y="4796"/>
                  </a:lnTo>
                  <a:lnTo>
                    <a:pt x="14601" y="4916"/>
                  </a:lnTo>
                  <a:lnTo>
                    <a:pt x="14359" y="5032"/>
                  </a:lnTo>
                  <a:lnTo>
                    <a:pt x="14105" y="5144"/>
                  </a:lnTo>
                  <a:lnTo>
                    <a:pt x="13835" y="5252"/>
                  </a:lnTo>
                  <a:lnTo>
                    <a:pt x="13554" y="5353"/>
                  </a:lnTo>
                  <a:lnTo>
                    <a:pt x="13260" y="5449"/>
                  </a:lnTo>
                  <a:lnTo>
                    <a:pt x="12953" y="5542"/>
                  </a:lnTo>
                  <a:lnTo>
                    <a:pt x="12636" y="5627"/>
                  </a:lnTo>
                  <a:lnTo>
                    <a:pt x="12306" y="5707"/>
                  </a:lnTo>
                  <a:lnTo>
                    <a:pt x="11967" y="5781"/>
                  </a:lnTo>
                  <a:lnTo>
                    <a:pt x="11617" y="5849"/>
                  </a:lnTo>
                  <a:lnTo>
                    <a:pt x="11258" y="5911"/>
                  </a:lnTo>
                  <a:lnTo>
                    <a:pt x="10890" y="5967"/>
                  </a:lnTo>
                  <a:lnTo>
                    <a:pt x="10513" y="6015"/>
                  </a:lnTo>
                  <a:lnTo>
                    <a:pt x="10129" y="6057"/>
                  </a:lnTo>
                  <a:lnTo>
                    <a:pt x="9738" y="6091"/>
                  </a:lnTo>
                  <a:lnTo>
                    <a:pt x="9340" y="6118"/>
                  </a:lnTo>
                  <a:lnTo>
                    <a:pt x="8934" y="6138"/>
                  </a:lnTo>
                  <a:lnTo>
                    <a:pt x="8524" y="6150"/>
                  </a:lnTo>
                  <a:lnTo>
                    <a:pt x="8108" y="6154"/>
                  </a:lnTo>
                  <a:lnTo>
                    <a:pt x="7691" y="6150"/>
                  </a:lnTo>
                  <a:lnTo>
                    <a:pt x="7281" y="6138"/>
                  </a:lnTo>
                  <a:lnTo>
                    <a:pt x="6875" y="6118"/>
                  </a:lnTo>
                  <a:lnTo>
                    <a:pt x="6477" y="6091"/>
                  </a:lnTo>
                  <a:lnTo>
                    <a:pt x="6086" y="6057"/>
                  </a:lnTo>
                  <a:lnTo>
                    <a:pt x="5701" y="6015"/>
                  </a:lnTo>
                  <a:lnTo>
                    <a:pt x="5325" y="5967"/>
                  </a:lnTo>
                  <a:lnTo>
                    <a:pt x="4957" y="5911"/>
                  </a:lnTo>
                  <a:lnTo>
                    <a:pt x="4598" y="5849"/>
                  </a:lnTo>
                  <a:lnTo>
                    <a:pt x="4248" y="5781"/>
                  </a:lnTo>
                  <a:lnTo>
                    <a:pt x="3909" y="5707"/>
                  </a:lnTo>
                  <a:lnTo>
                    <a:pt x="3579" y="5627"/>
                  </a:lnTo>
                  <a:lnTo>
                    <a:pt x="3262" y="5542"/>
                  </a:lnTo>
                  <a:lnTo>
                    <a:pt x="2955" y="5449"/>
                  </a:lnTo>
                  <a:lnTo>
                    <a:pt x="2661" y="5353"/>
                  </a:lnTo>
                  <a:lnTo>
                    <a:pt x="2380" y="5252"/>
                  </a:lnTo>
                  <a:lnTo>
                    <a:pt x="2110" y="5144"/>
                  </a:lnTo>
                  <a:lnTo>
                    <a:pt x="1856" y="5032"/>
                  </a:lnTo>
                  <a:lnTo>
                    <a:pt x="1614" y="4916"/>
                  </a:lnTo>
                  <a:lnTo>
                    <a:pt x="1387" y="4796"/>
                  </a:lnTo>
                  <a:lnTo>
                    <a:pt x="1177" y="4671"/>
                  </a:lnTo>
                  <a:lnTo>
                    <a:pt x="981" y="4542"/>
                  </a:lnTo>
                  <a:lnTo>
                    <a:pt x="802" y="4409"/>
                  </a:lnTo>
                  <a:lnTo>
                    <a:pt x="638" y="4273"/>
                  </a:lnTo>
                  <a:lnTo>
                    <a:pt x="494" y="4133"/>
                  </a:lnTo>
                  <a:lnTo>
                    <a:pt x="366" y="3991"/>
                  </a:lnTo>
                  <a:lnTo>
                    <a:pt x="256" y="3844"/>
                  </a:lnTo>
                  <a:lnTo>
                    <a:pt x="165" y="3696"/>
                  </a:lnTo>
                  <a:lnTo>
                    <a:pt x="93" y="3545"/>
                  </a:lnTo>
                  <a:lnTo>
                    <a:pt x="42" y="3391"/>
                  </a:lnTo>
                  <a:lnTo>
                    <a:pt x="10" y="3235"/>
                  </a:lnTo>
                  <a:lnTo>
                    <a:pt x="0" y="3077"/>
                  </a:lnTo>
                  <a:lnTo>
                    <a:pt x="10" y="2919"/>
                  </a:lnTo>
                  <a:lnTo>
                    <a:pt x="42" y="2763"/>
                  </a:lnTo>
                  <a:lnTo>
                    <a:pt x="93" y="2609"/>
                  </a:lnTo>
                  <a:lnTo>
                    <a:pt x="165" y="2458"/>
                  </a:lnTo>
                  <a:lnTo>
                    <a:pt x="256" y="2310"/>
                  </a:lnTo>
                  <a:lnTo>
                    <a:pt x="366" y="2163"/>
                  </a:lnTo>
                  <a:lnTo>
                    <a:pt x="494" y="2021"/>
                  </a:lnTo>
                  <a:lnTo>
                    <a:pt x="638" y="1881"/>
                  </a:lnTo>
                  <a:lnTo>
                    <a:pt x="802" y="1745"/>
                  </a:lnTo>
                  <a:lnTo>
                    <a:pt x="981" y="1612"/>
                  </a:lnTo>
                  <a:lnTo>
                    <a:pt x="1177" y="1483"/>
                  </a:lnTo>
                  <a:lnTo>
                    <a:pt x="1387" y="1358"/>
                  </a:lnTo>
                  <a:lnTo>
                    <a:pt x="1614" y="1237"/>
                  </a:lnTo>
                  <a:lnTo>
                    <a:pt x="1856" y="1122"/>
                  </a:lnTo>
                  <a:lnTo>
                    <a:pt x="2110" y="1010"/>
                  </a:lnTo>
                  <a:lnTo>
                    <a:pt x="2380" y="902"/>
                  </a:lnTo>
                  <a:lnTo>
                    <a:pt x="2661" y="801"/>
                  </a:lnTo>
                  <a:lnTo>
                    <a:pt x="2955" y="705"/>
                  </a:lnTo>
                  <a:lnTo>
                    <a:pt x="3262" y="613"/>
                  </a:lnTo>
                  <a:lnTo>
                    <a:pt x="3579" y="527"/>
                  </a:lnTo>
                  <a:lnTo>
                    <a:pt x="3909" y="447"/>
                  </a:lnTo>
                  <a:lnTo>
                    <a:pt x="4248" y="373"/>
                  </a:lnTo>
                  <a:lnTo>
                    <a:pt x="4598" y="305"/>
                  </a:lnTo>
                  <a:lnTo>
                    <a:pt x="4957" y="243"/>
                  </a:lnTo>
                  <a:lnTo>
                    <a:pt x="5325" y="187"/>
                  </a:lnTo>
                  <a:lnTo>
                    <a:pt x="5701" y="139"/>
                  </a:lnTo>
                  <a:lnTo>
                    <a:pt x="6086" y="97"/>
                  </a:lnTo>
                  <a:lnTo>
                    <a:pt x="6477" y="63"/>
                  </a:lnTo>
                  <a:lnTo>
                    <a:pt x="6875" y="36"/>
                  </a:lnTo>
                  <a:lnTo>
                    <a:pt x="7281" y="16"/>
                  </a:lnTo>
                  <a:lnTo>
                    <a:pt x="7691" y="4"/>
                  </a:lnTo>
                  <a:lnTo>
                    <a:pt x="8108" y="0"/>
                  </a:lnTo>
                  <a:close/>
                  <a:moveTo>
                    <a:pt x="3135" y="4675"/>
                  </a:moveTo>
                  <a:lnTo>
                    <a:pt x="3787" y="5515"/>
                  </a:lnTo>
                  <a:lnTo>
                    <a:pt x="6158" y="5404"/>
                  </a:lnTo>
                  <a:lnTo>
                    <a:pt x="5243" y="5179"/>
                  </a:lnTo>
                  <a:lnTo>
                    <a:pt x="7687" y="3759"/>
                  </a:lnTo>
                  <a:lnTo>
                    <a:pt x="6381" y="3535"/>
                  </a:lnTo>
                  <a:lnTo>
                    <a:pt x="3936" y="4880"/>
                  </a:lnTo>
                  <a:lnTo>
                    <a:pt x="3135" y="4675"/>
                  </a:lnTo>
                  <a:close/>
                  <a:moveTo>
                    <a:pt x="8154" y="2469"/>
                  </a:moveTo>
                  <a:lnTo>
                    <a:pt x="9497" y="2824"/>
                  </a:lnTo>
                  <a:lnTo>
                    <a:pt x="11792" y="1404"/>
                  </a:lnTo>
                  <a:lnTo>
                    <a:pt x="12688" y="1647"/>
                  </a:lnTo>
                  <a:lnTo>
                    <a:pt x="11979" y="767"/>
                  </a:lnTo>
                  <a:lnTo>
                    <a:pt x="9833" y="862"/>
                  </a:lnTo>
                  <a:lnTo>
                    <a:pt x="10617" y="1086"/>
                  </a:lnTo>
                  <a:lnTo>
                    <a:pt x="8154" y="2469"/>
                  </a:lnTo>
                  <a:close/>
                  <a:moveTo>
                    <a:pt x="13547" y="4824"/>
                  </a:moveTo>
                  <a:lnTo>
                    <a:pt x="9647" y="3871"/>
                  </a:lnTo>
                  <a:lnTo>
                    <a:pt x="9068" y="4264"/>
                  </a:lnTo>
                  <a:lnTo>
                    <a:pt x="9012" y="3235"/>
                  </a:lnTo>
                  <a:lnTo>
                    <a:pt x="11195" y="2918"/>
                  </a:lnTo>
                  <a:lnTo>
                    <a:pt x="10561" y="3254"/>
                  </a:lnTo>
                  <a:lnTo>
                    <a:pt x="14516" y="4133"/>
                  </a:lnTo>
                  <a:lnTo>
                    <a:pt x="13547" y="4824"/>
                  </a:lnTo>
                  <a:close/>
                  <a:moveTo>
                    <a:pt x="4534" y="3291"/>
                  </a:moveTo>
                  <a:lnTo>
                    <a:pt x="6885" y="3011"/>
                  </a:lnTo>
                  <a:lnTo>
                    <a:pt x="6773" y="1946"/>
                  </a:lnTo>
                  <a:lnTo>
                    <a:pt x="6176" y="2300"/>
                  </a:lnTo>
                  <a:lnTo>
                    <a:pt x="2463" y="1478"/>
                  </a:lnTo>
                  <a:lnTo>
                    <a:pt x="1325" y="2039"/>
                  </a:lnTo>
                  <a:lnTo>
                    <a:pt x="5019" y="2955"/>
                  </a:lnTo>
                  <a:lnTo>
                    <a:pt x="4534" y="3291"/>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grpSp>
      <p:grpSp>
        <p:nvGrpSpPr>
          <p:cNvPr id="64" name="组合 363"/>
          <p:cNvGrpSpPr>
            <a:grpSpLocks noChangeAspect="1"/>
          </p:cNvGrpSpPr>
          <p:nvPr/>
        </p:nvGrpSpPr>
        <p:grpSpPr>
          <a:xfrm>
            <a:off x="6393219" y="3811697"/>
            <a:ext cx="386218" cy="368943"/>
            <a:chOff x="12163425" y="615950"/>
            <a:chExt cx="371475" cy="368300"/>
          </a:xfrm>
          <a:solidFill>
            <a:schemeClr val="tx1">
              <a:lumMod val="50000"/>
              <a:lumOff val="50000"/>
            </a:schemeClr>
          </a:solidFill>
        </p:grpSpPr>
        <p:sp>
          <p:nvSpPr>
            <p:cNvPr id="71" name="Freeform 553"/>
            <p:cNvSpPr>
              <a:spLocks noEditPoints="1"/>
            </p:cNvSpPr>
            <p:nvPr/>
          </p:nvSpPr>
          <p:spPr bwMode="auto">
            <a:xfrm>
              <a:off x="12382500" y="838200"/>
              <a:ext cx="152400" cy="146050"/>
            </a:xfrm>
            <a:custGeom>
              <a:avLst/>
              <a:gdLst/>
              <a:ahLst/>
              <a:cxnLst>
                <a:cxn ang="0">
                  <a:pos x="0" y="24"/>
                </a:cxn>
                <a:cxn ang="0">
                  <a:pos x="0" y="52"/>
                </a:cxn>
                <a:cxn ang="0">
                  <a:pos x="0" y="52"/>
                </a:cxn>
                <a:cxn ang="0">
                  <a:pos x="2" y="62"/>
                </a:cxn>
                <a:cxn ang="0">
                  <a:pos x="8" y="70"/>
                </a:cxn>
                <a:cxn ang="0">
                  <a:pos x="16" y="76"/>
                </a:cxn>
                <a:cxn ang="0">
                  <a:pos x="26" y="78"/>
                </a:cxn>
                <a:cxn ang="0">
                  <a:pos x="10" y="92"/>
                </a:cxn>
                <a:cxn ang="0">
                  <a:pos x="86" y="92"/>
                </a:cxn>
                <a:cxn ang="0">
                  <a:pos x="72" y="78"/>
                </a:cxn>
                <a:cxn ang="0">
                  <a:pos x="72" y="78"/>
                </a:cxn>
                <a:cxn ang="0">
                  <a:pos x="82" y="76"/>
                </a:cxn>
                <a:cxn ang="0">
                  <a:pos x="88" y="70"/>
                </a:cxn>
                <a:cxn ang="0">
                  <a:pos x="94" y="62"/>
                </a:cxn>
                <a:cxn ang="0">
                  <a:pos x="96" y="52"/>
                </a:cxn>
                <a:cxn ang="0">
                  <a:pos x="96" y="24"/>
                </a:cxn>
                <a:cxn ang="0">
                  <a:pos x="96" y="24"/>
                </a:cxn>
                <a:cxn ang="0">
                  <a:pos x="94" y="14"/>
                </a:cxn>
                <a:cxn ang="0">
                  <a:pos x="88" y="6"/>
                </a:cxn>
                <a:cxn ang="0">
                  <a:pos x="80" y="2"/>
                </a:cxn>
                <a:cxn ang="0">
                  <a:pos x="72" y="0"/>
                </a:cxn>
                <a:cxn ang="0">
                  <a:pos x="26" y="0"/>
                </a:cxn>
                <a:cxn ang="0">
                  <a:pos x="26" y="0"/>
                </a:cxn>
                <a:cxn ang="0">
                  <a:pos x="16" y="2"/>
                </a:cxn>
                <a:cxn ang="0">
                  <a:pos x="8" y="6"/>
                </a:cxn>
                <a:cxn ang="0">
                  <a:pos x="2" y="14"/>
                </a:cxn>
                <a:cxn ang="0">
                  <a:pos x="0" y="24"/>
                </a:cxn>
                <a:cxn ang="0">
                  <a:pos x="0" y="24"/>
                </a:cxn>
                <a:cxn ang="0">
                  <a:pos x="76" y="24"/>
                </a:cxn>
                <a:cxn ang="0">
                  <a:pos x="76" y="52"/>
                </a:cxn>
                <a:cxn ang="0">
                  <a:pos x="76" y="52"/>
                </a:cxn>
                <a:cxn ang="0">
                  <a:pos x="74" y="56"/>
                </a:cxn>
                <a:cxn ang="0">
                  <a:pos x="72" y="56"/>
                </a:cxn>
                <a:cxn ang="0">
                  <a:pos x="26" y="56"/>
                </a:cxn>
                <a:cxn ang="0">
                  <a:pos x="26" y="56"/>
                </a:cxn>
                <a:cxn ang="0">
                  <a:pos x="22" y="56"/>
                </a:cxn>
                <a:cxn ang="0">
                  <a:pos x="22" y="52"/>
                </a:cxn>
                <a:cxn ang="0">
                  <a:pos x="22" y="24"/>
                </a:cxn>
                <a:cxn ang="0">
                  <a:pos x="22" y="24"/>
                </a:cxn>
                <a:cxn ang="0">
                  <a:pos x="22" y="22"/>
                </a:cxn>
                <a:cxn ang="0">
                  <a:pos x="26" y="20"/>
                </a:cxn>
                <a:cxn ang="0">
                  <a:pos x="72" y="20"/>
                </a:cxn>
                <a:cxn ang="0">
                  <a:pos x="72" y="20"/>
                </a:cxn>
                <a:cxn ang="0">
                  <a:pos x="74" y="22"/>
                </a:cxn>
                <a:cxn ang="0">
                  <a:pos x="76" y="24"/>
                </a:cxn>
                <a:cxn ang="0">
                  <a:pos x="76" y="24"/>
                </a:cxn>
              </a:cxnLst>
              <a:rect l="0" t="0" r="r" b="b"/>
              <a:pathLst>
                <a:path w="96" h="92">
                  <a:moveTo>
                    <a:pt x="0" y="24"/>
                  </a:moveTo>
                  <a:lnTo>
                    <a:pt x="0" y="52"/>
                  </a:lnTo>
                  <a:lnTo>
                    <a:pt x="0" y="52"/>
                  </a:lnTo>
                  <a:lnTo>
                    <a:pt x="2" y="62"/>
                  </a:lnTo>
                  <a:lnTo>
                    <a:pt x="8" y="70"/>
                  </a:lnTo>
                  <a:lnTo>
                    <a:pt x="16" y="76"/>
                  </a:lnTo>
                  <a:lnTo>
                    <a:pt x="26" y="78"/>
                  </a:lnTo>
                  <a:lnTo>
                    <a:pt x="10" y="92"/>
                  </a:lnTo>
                  <a:lnTo>
                    <a:pt x="86" y="92"/>
                  </a:lnTo>
                  <a:lnTo>
                    <a:pt x="72" y="78"/>
                  </a:lnTo>
                  <a:lnTo>
                    <a:pt x="72" y="78"/>
                  </a:lnTo>
                  <a:lnTo>
                    <a:pt x="82" y="76"/>
                  </a:lnTo>
                  <a:lnTo>
                    <a:pt x="88" y="70"/>
                  </a:lnTo>
                  <a:lnTo>
                    <a:pt x="94" y="62"/>
                  </a:lnTo>
                  <a:lnTo>
                    <a:pt x="96" y="52"/>
                  </a:lnTo>
                  <a:lnTo>
                    <a:pt x="96" y="24"/>
                  </a:lnTo>
                  <a:lnTo>
                    <a:pt x="96" y="24"/>
                  </a:lnTo>
                  <a:lnTo>
                    <a:pt x="94" y="14"/>
                  </a:lnTo>
                  <a:lnTo>
                    <a:pt x="88" y="6"/>
                  </a:lnTo>
                  <a:lnTo>
                    <a:pt x="80" y="2"/>
                  </a:lnTo>
                  <a:lnTo>
                    <a:pt x="72" y="0"/>
                  </a:lnTo>
                  <a:lnTo>
                    <a:pt x="26" y="0"/>
                  </a:lnTo>
                  <a:lnTo>
                    <a:pt x="26" y="0"/>
                  </a:lnTo>
                  <a:lnTo>
                    <a:pt x="16" y="2"/>
                  </a:lnTo>
                  <a:lnTo>
                    <a:pt x="8" y="6"/>
                  </a:lnTo>
                  <a:lnTo>
                    <a:pt x="2" y="14"/>
                  </a:lnTo>
                  <a:lnTo>
                    <a:pt x="0" y="24"/>
                  </a:lnTo>
                  <a:lnTo>
                    <a:pt x="0" y="24"/>
                  </a:lnTo>
                  <a:close/>
                  <a:moveTo>
                    <a:pt x="76" y="24"/>
                  </a:moveTo>
                  <a:lnTo>
                    <a:pt x="76" y="52"/>
                  </a:lnTo>
                  <a:lnTo>
                    <a:pt x="76" y="52"/>
                  </a:lnTo>
                  <a:lnTo>
                    <a:pt x="74" y="56"/>
                  </a:lnTo>
                  <a:lnTo>
                    <a:pt x="72" y="56"/>
                  </a:lnTo>
                  <a:lnTo>
                    <a:pt x="26" y="56"/>
                  </a:lnTo>
                  <a:lnTo>
                    <a:pt x="26" y="56"/>
                  </a:lnTo>
                  <a:lnTo>
                    <a:pt x="22" y="56"/>
                  </a:lnTo>
                  <a:lnTo>
                    <a:pt x="22" y="52"/>
                  </a:lnTo>
                  <a:lnTo>
                    <a:pt x="22" y="24"/>
                  </a:lnTo>
                  <a:lnTo>
                    <a:pt x="22" y="24"/>
                  </a:lnTo>
                  <a:lnTo>
                    <a:pt x="22" y="22"/>
                  </a:lnTo>
                  <a:lnTo>
                    <a:pt x="26" y="20"/>
                  </a:lnTo>
                  <a:lnTo>
                    <a:pt x="72" y="20"/>
                  </a:lnTo>
                  <a:lnTo>
                    <a:pt x="72" y="20"/>
                  </a:lnTo>
                  <a:lnTo>
                    <a:pt x="74" y="22"/>
                  </a:lnTo>
                  <a:lnTo>
                    <a:pt x="76" y="24"/>
                  </a:lnTo>
                  <a:lnTo>
                    <a:pt x="76" y="2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72" name="Freeform 554"/>
            <p:cNvSpPr>
              <a:spLocks noEditPoints="1"/>
            </p:cNvSpPr>
            <p:nvPr/>
          </p:nvSpPr>
          <p:spPr bwMode="auto">
            <a:xfrm>
              <a:off x="12163425" y="838200"/>
              <a:ext cx="152400" cy="146050"/>
            </a:xfrm>
            <a:custGeom>
              <a:avLst/>
              <a:gdLst/>
              <a:ahLst/>
              <a:cxnLst>
                <a:cxn ang="0">
                  <a:pos x="26" y="78"/>
                </a:cxn>
                <a:cxn ang="0">
                  <a:pos x="10" y="92"/>
                </a:cxn>
                <a:cxn ang="0">
                  <a:pos x="86" y="92"/>
                </a:cxn>
                <a:cxn ang="0">
                  <a:pos x="72" y="78"/>
                </a:cxn>
                <a:cxn ang="0">
                  <a:pos x="72" y="78"/>
                </a:cxn>
                <a:cxn ang="0">
                  <a:pos x="82" y="76"/>
                </a:cxn>
                <a:cxn ang="0">
                  <a:pos x="90" y="70"/>
                </a:cxn>
                <a:cxn ang="0">
                  <a:pos x="94" y="62"/>
                </a:cxn>
                <a:cxn ang="0">
                  <a:pos x="96" y="52"/>
                </a:cxn>
                <a:cxn ang="0">
                  <a:pos x="96" y="24"/>
                </a:cxn>
                <a:cxn ang="0">
                  <a:pos x="96" y="24"/>
                </a:cxn>
                <a:cxn ang="0">
                  <a:pos x="94" y="14"/>
                </a:cxn>
                <a:cxn ang="0">
                  <a:pos x="88" y="6"/>
                </a:cxn>
                <a:cxn ang="0">
                  <a:pos x="80" y="2"/>
                </a:cxn>
                <a:cxn ang="0">
                  <a:pos x="72" y="0"/>
                </a:cxn>
                <a:cxn ang="0">
                  <a:pos x="26" y="0"/>
                </a:cxn>
                <a:cxn ang="0">
                  <a:pos x="26" y="0"/>
                </a:cxn>
                <a:cxn ang="0">
                  <a:pos x="16" y="2"/>
                </a:cxn>
                <a:cxn ang="0">
                  <a:pos x="8" y="6"/>
                </a:cxn>
                <a:cxn ang="0">
                  <a:pos x="2" y="14"/>
                </a:cxn>
                <a:cxn ang="0">
                  <a:pos x="0" y="24"/>
                </a:cxn>
                <a:cxn ang="0">
                  <a:pos x="0" y="52"/>
                </a:cxn>
                <a:cxn ang="0">
                  <a:pos x="0" y="52"/>
                </a:cxn>
                <a:cxn ang="0">
                  <a:pos x="2" y="62"/>
                </a:cxn>
                <a:cxn ang="0">
                  <a:pos x="8" y="70"/>
                </a:cxn>
                <a:cxn ang="0">
                  <a:pos x="16" y="76"/>
                </a:cxn>
                <a:cxn ang="0">
                  <a:pos x="26" y="78"/>
                </a:cxn>
                <a:cxn ang="0">
                  <a:pos x="26" y="78"/>
                </a:cxn>
                <a:cxn ang="0">
                  <a:pos x="22" y="24"/>
                </a:cxn>
                <a:cxn ang="0">
                  <a:pos x="22" y="24"/>
                </a:cxn>
                <a:cxn ang="0">
                  <a:pos x="22" y="22"/>
                </a:cxn>
                <a:cxn ang="0">
                  <a:pos x="26" y="20"/>
                </a:cxn>
                <a:cxn ang="0">
                  <a:pos x="72" y="20"/>
                </a:cxn>
                <a:cxn ang="0">
                  <a:pos x="72" y="20"/>
                </a:cxn>
                <a:cxn ang="0">
                  <a:pos x="74" y="22"/>
                </a:cxn>
                <a:cxn ang="0">
                  <a:pos x="76" y="24"/>
                </a:cxn>
                <a:cxn ang="0">
                  <a:pos x="76" y="52"/>
                </a:cxn>
                <a:cxn ang="0">
                  <a:pos x="76" y="52"/>
                </a:cxn>
                <a:cxn ang="0">
                  <a:pos x="74" y="56"/>
                </a:cxn>
                <a:cxn ang="0">
                  <a:pos x="72" y="56"/>
                </a:cxn>
                <a:cxn ang="0">
                  <a:pos x="26" y="56"/>
                </a:cxn>
                <a:cxn ang="0">
                  <a:pos x="26" y="56"/>
                </a:cxn>
                <a:cxn ang="0">
                  <a:pos x="22" y="56"/>
                </a:cxn>
                <a:cxn ang="0">
                  <a:pos x="22" y="52"/>
                </a:cxn>
                <a:cxn ang="0">
                  <a:pos x="22" y="24"/>
                </a:cxn>
              </a:cxnLst>
              <a:rect l="0" t="0" r="r" b="b"/>
              <a:pathLst>
                <a:path w="96" h="92">
                  <a:moveTo>
                    <a:pt x="26" y="78"/>
                  </a:moveTo>
                  <a:lnTo>
                    <a:pt x="10" y="92"/>
                  </a:lnTo>
                  <a:lnTo>
                    <a:pt x="86" y="92"/>
                  </a:lnTo>
                  <a:lnTo>
                    <a:pt x="72" y="78"/>
                  </a:lnTo>
                  <a:lnTo>
                    <a:pt x="72" y="78"/>
                  </a:lnTo>
                  <a:lnTo>
                    <a:pt x="82" y="76"/>
                  </a:lnTo>
                  <a:lnTo>
                    <a:pt x="90" y="70"/>
                  </a:lnTo>
                  <a:lnTo>
                    <a:pt x="94" y="62"/>
                  </a:lnTo>
                  <a:lnTo>
                    <a:pt x="96" y="52"/>
                  </a:lnTo>
                  <a:lnTo>
                    <a:pt x="96" y="24"/>
                  </a:lnTo>
                  <a:lnTo>
                    <a:pt x="96" y="24"/>
                  </a:lnTo>
                  <a:lnTo>
                    <a:pt x="94" y="14"/>
                  </a:lnTo>
                  <a:lnTo>
                    <a:pt x="88" y="6"/>
                  </a:lnTo>
                  <a:lnTo>
                    <a:pt x="80" y="2"/>
                  </a:lnTo>
                  <a:lnTo>
                    <a:pt x="72" y="0"/>
                  </a:lnTo>
                  <a:lnTo>
                    <a:pt x="26" y="0"/>
                  </a:lnTo>
                  <a:lnTo>
                    <a:pt x="26" y="0"/>
                  </a:lnTo>
                  <a:lnTo>
                    <a:pt x="16" y="2"/>
                  </a:lnTo>
                  <a:lnTo>
                    <a:pt x="8" y="6"/>
                  </a:lnTo>
                  <a:lnTo>
                    <a:pt x="2" y="14"/>
                  </a:lnTo>
                  <a:lnTo>
                    <a:pt x="0" y="24"/>
                  </a:lnTo>
                  <a:lnTo>
                    <a:pt x="0" y="52"/>
                  </a:lnTo>
                  <a:lnTo>
                    <a:pt x="0" y="52"/>
                  </a:lnTo>
                  <a:lnTo>
                    <a:pt x="2" y="62"/>
                  </a:lnTo>
                  <a:lnTo>
                    <a:pt x="8" y="70"/>
                  </a:lnTo>
                  <a:lnTo>
                    <a:pt x="16" y="76"/>
                  </a:lnTo>
                  <a:lnTo>
                    <a:pt x="26" y="78"/>
                  </a:lnTo>
                  <a:lnTo>
                    <a:pt x="26" y="78"/>
                  </a:lnTo>
                  <a:close/>
                  <a:moveTo>
                    <a:pt x="22" y="24"/>
                  </a:moveTo>
                  <a:lnTo>
                    <a:pt x="22" y="24"/>
                  </a:lnTo>
                  <a:lnTo>
                    <a:pt x="22" y="22"/>
                  </a:lnTo>
                  <a:lnTo>
                    <a:pt x="26" y="20"/>
                  </a:lnTo>
                  <a:lnTo>
                    <a:pt x="72" y="20"/>
                  </a:lnTo>
                  <a:lnTo>
                    <a:pt x="72" y="20"/>
                  </a:lnTo>
                  <a:lnTo>
                    <a:pt x="74" y="22"/>
                  </a:lnTo>
                  <a:lnTo>
                    <a:pt x="76" y="24"/>
                  </a:lnTo>
                  <a:lnTo>
                    <a:pt x="76" y="52"/>
                  </a:lnTo>
                  <a:lnTo>
                    <a:pt x="76" y="52"/>
                  </a:lnTo>
                  <a:lnTo>
                    <a:pt x="74" y="56"/>
                  </a:lnTo>
                  <a:lnTo>
                    <a:pt x="72" y="56"/>
                  </a:lnTo>
                  <a:lnTo>
                    <a:pt x="26" y="56"/>
                  </a:lnTo>
                  <a:lnTo>
                    <a:pt x="26" y="56"/>
                  </a:lnTo>
                  <a:lnTo>
                    <a:pt x="22" y="56"/>
                  </a:lnTo>
                  <a:lnTo>
                    <a:pt x="22" y="52"/>
                  </a:lnTo>
                  <a:lnTo>
                    <a:pt x="22" y="2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73" name="Freeform 555"/>
            <p:cNvSpPr>
              <a:spLocks noEditPoints="1"/>
            </p:cNvSpPr>
            <p:nvPr/>
          </p:nvSpPr>
          <p:spPr bwMode="auto">
            <a:xfrm>
              <a:off x="12274550" y="615950"/>
              <a:ext cx="152400" cy="149225"/>
            </a:xfrm>
            <a:custGeom>
              <a:avLst/>
              <a:gdLst/>
              <a:ahLst/>
              <a:cxnLst>
                <a:cxn ang="0">
                  <a:pos x="24" y="78"/>
                </a:cxn>
                <a:cxn ang="0">
                  <a:pos x="10" y="94"/>
                </a:cxn>
                <a:cxn ang="0">
                  <a:pos x="86" y="94"/>
                </a:cxn>
                <a:cxn ang="0">
                  <a:pos x="70" y="78"/>
                </a:cxn>
                <a:cxn ang="0">
                  <a:pos x="70" y="78"/>
                </a:cxn>
                <a:cxn ang="0">
                  <a:pos x="80" y="76"/>
                </a:cxn>
                <a:cxn ang="0">
                  <a:pos x="88" y="72"/>
                </a:cxn>
                <a:cxn ang="0">
                  <a:pos x="94" y="64"/>
                </a:cxn>
                <a:cxn ang="0">
                  <a:pos x="96" y="54"/>
                </a:cxn>
                <a:cxn ang="0">
                  <a:pos x="96" y="26"/>
                </a:cxn>
                <a:cxn ang="0">
                  <a:pos x="96" y="26"/>
                </a:cxn>
                <a:cxn ang="0">
                  <a:pos x="94" y="16"/>
                </a:cxn>
                <a:cxn ang="0">
                  <a:pos x="88" y="8"/>
                </a:cxn>
                <a:cxn ang="0">
                  <a:pos x="80" y="2"/>
                </a:cxn>
                <a:cxn ang="0">
                  <a:pos x="70" y="0"/>
                </a:cxn>
                <a:cxn ang="0">
                  <a:pos x="24" y="0"/>
                </a:cxn>
                <a:cxn ang="0">
                  <a:pos x="24" y="0"/>
                </a:cxn>
                <a:cxn ang="0">
                  <a:pos x="14" y="2"/>
                </a:cxn>
                <a:cxn ang="0">
                  <a:pos x="6" y="8"/>
                </a:cxn>
                <a:cxn ang="0">
                  <a:pos x="2" y="16"/>
                </a:cxn>
                <a:cxn ang="0">
                  <a:pos x="0" y="26"/>
                </a:cxn>
                <a:cxn ang="0">
                  <a:pos x="0" y="54"/>
                </a:cxn>
                <a:cxn ang="0">
                  <a:pos x="0" y="54"/>
                </a:cxn>
                <a:cxn ang="0">
                  <a:pos x="2" y="64"/>
                </a:cxn>
                <a:cxn ang="0">
                  <a:pos x="6" y="72"/>
                </a:cxn>
                <a:cxn ang="0">
                  <a:pos x="14" y="76"/>
                </a:cxn>
                <a:cxn ang="0">
                  <a:pos x="24" y="78"/>
                </a:cxn>
                <a:cxn ang="0">
                  <a:pos x="24" y="78"/>
                </a:cxn>
                <a:cxn ang="0">
                  <a:pos x="20" y="26"/>
                </a:cxn>
                <a:cxn ang="0">
                  <a:pos x="20" y="26"/>
                </a:cxn>
                <a:cxn ang="0">
                  <a:pos x="22" y="22"/>
                </a:cxn>
                <a:cxn ang="0">
                  <a:pos x="24" y="22"/>
                </a:cxn>
                <a:cxn ang="0">
                  <a:pos x="70" y="22"/>
                </a:cxn>
                <a:cxn ang="0">
                  <a:pos x="70" y="22"/>
                </a:cxn>
                <a:cxn ang="0">
                  <a:pos x="74" y="22"/>
                </a:cxn>
                <a:cxn ang="0">
                  <a:pos x="74" y="26"/>
                </a:cxn>
                <a:cxn ang="0">
                  <a:pos x="74" y="54"/>
                </a:cxn>
                <a:cxn ang="0">
                  <a:pos x="74" y="54"/>
                </a:cxn>
                <a:cxn ang="0">
                  <a:pos x="74" y="56"/>
                </a:cxn>
                <a:cxn ang="0">
                  <a:pos x="70" y="58"/>
                </a:cxn>
                <a:cxn ang="0">
                  <a:pos x="24" y="58"/>
                </a:cxn>
                <a:cxn ang="0">
                  <a:pos x="24" y="58"/>
                </a:cxn>
                <a:cxn ang="0">
                  <a:pos x="22" y="56"/>
                </a:cxn>
                <a:cxn ang="0">
                  <a:pos x="20" y="54"/>
                </a:cxn>
                <a:cxn ang="0">
                  <a:pos x="20" y="26"/>
                </a:cxn>
              </a:cxnLst>
              <a:rect l="0" t="0" r="r" b="b"/>
              <a:pathLst>
                <a:path w="96" h="94">
                  <a:moveTo>
                    <a:pt x="24" y="78"/>
                  </a:moveTo>
                  <a:lnTo>
                    <a:pt x="10" y="94"/>
                  </a:lnTo>
                  <a:lnTo>
                    <a:pt x="86" y="94"/>
                  </a:lnTo>
                  <a:lnTo>
                    <a:pt x="70" y="78"/>
                  </a:lnTo>
                  <a:lnTo>
                    <a:pt x="70" y="78"/>
                  </a:lnTo>
                  <a:lnTo>
                    <a:pt x="80" y="76"/>
                  </a:lnTo>
                  <a:lnTo>
                    <a:pt x="88" y="72"/>
                  </a:lnTo>
                  <a:lnTo>
                    <a:pt x="94" y="64"/>
                  </a:lnTo>
                  <a:lnTo>
                    <a:pt x="96" y="54"/>
                  </a:lnTo>
                  <a:lnTo>
                    <a:pt x="96" y="26"/>
                  </a:lnTo>
                  <a:lnTo>
                    <a:pt x="96" y="26"/>
                  </a:lnTo>
                  <a:lnTo>
                    <a:pt x="94" y="16"/>
                  </a:lnTo>
                  <a:lnTo>
                    <a:pt x="88" y="8"/>
                  </a:lnTo>
                  <a:lnTo>
                    <a:pt x="80" y="2"/>
                  </a:lnTo>
                  <a:lnTo>
                    <a:pt x="70" y="0"/>
                  </a:lnTo>
                  <a:lnTo>
                    <a:pt x="24" y="0"/>
                  </a:lnTo>
                  <a:lnTo>
                    <a:pt x="24" y="0"/>
                  </a:lnTo>
                  <a:lnTo>
                    <a:pt x="14" y="2"/>
                  </a:lnTo>
                  <a:lnTo>
                    <a:pt x="6" y="8"/>
                  </a:lnTo>
                  <a:lnTo>
                    <a:pt x="2" y="16"/>
                  </a:lnTo>
                  <a:lnTo>
                    <a:pt x="0" y="26"/>
                  </a:lnTo>
                  <a:lnTo>
                    <a:pt x="0" y="54"/>
                  </a:lnTo>
                  <a:lnTo>
                    <a:pt x="0" y="54"/>
                  </a:lnTo>
                  <a:lnTo>
                    <a:pt x="2" y="64"/>
                  </a:lnTo>
                  <a:lnTo>
                    <a:pt x="6" y="72"/>
                  </a:lnTo>
                  <a:lnTo>
                    <a:pt x="14" y="76"/>
                  </a:lnTo>
                  <a:lnTo>
                    <a:pt x="24" y="78"/>
                  </a:lnTo>
                  <a:lnTo>
                    <a:pt x="24" y="78"/>
                  </a:lnTo>
                  <a:close/>
                  <a:moveTo>
                    <a:pt x="20" y="26"/>
                  </a:moveTo>
                  <a:lnTo>
                    <a:pt x="20" y="26"/>
                  </a:lnTo>
                  <a:lnTo>
                    <a:pt x="22" y="22"/>
                  </a:lnTo>
                  <a:lnTo>
                    <a:pt x="24" y="22"/>
                  </a:lnTo>
                  <a:lnTo>
                    <a:pt x="70" y="22"/>
                  </a:lnTo>
                  <a:lnTo>
                    <a:pt x="70" y="22"/>
                  </a:lnTo>
                  <a:lnTo>
                    <a:pt x="74" y="22"/>
                  </a:lnTo>
                  <a:lnTo>
                    <a:pt x="74" y="26"/>
                  </a:lnTo>
                  <a:lnTo>
                    <a:pt x="74" y="54"/>
                  </a:lnTo>
                  <a:lnTo>
                    <a:pt x="74" y="54"/>
                  </a:lnTo>
                  <a:lnTo>
                    <a:pt x="74" y="56"/>
                  </a:lnTo>
                  <a:lnTo>
                    <a:pt x="70" y="58"/>
                  </a:lnTo>
                  <a:lnTo>
                    <a:pt x="24" y="58"/>
                  </a:lnTo>
                  <a:lnTo>
                    <a:pt x="24" y="58"/>
                  </a:lnTo>
                  <a:lnTo>
                    <a:pt x="22" y="56"/>
                  </a:lnTo>
                  <a:lnTo>
                    <a:pt x="20" y="54"/>
                  </a:lnTo>
                  <a:lnTo>
                    <a:pt x="20" y="2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74" name="Freeform 556"/>
            <p:cNvSpPr/>
            <p:nvPr/>
          </p:nvSpPr>
          <p:spPr bwMode="auto">
            <a:xfrm>
              <a:off x="12239625" y="771525"/>
              <a:ext cx="231775" cy="57150"/>
            </a:xfrm>
            <a:custGeom>
              <a:avLst/>
              <a:gdLst/>
              <a:ahLst/>
              <a:cxnLst>
                <a:cxn ang="0">
                  <a:pos x="4" y="36"/>
                </a:cxn>
                <a:cxn ang="0">
                  <a:pos x="4" y="36"/>
                </a:cxn>
                <a:cxn ang="0">
                  <a:pos x="6" y="34"/>
                </a:cxn>
                <a:cxn ang="0">
                  <a:pos x="8" y="32"/>
                </a:cxn>
                <a:cxn ang="0">
                  <a:pos x="8" y="26"/>
                </a:cxn>
                <a:cxn ang="0">
                  <a:pos x="138" y="26"/>
                </a:cxn>
                <a:cxn ang="0">
                  <a:pos x="138" y="32"/>
                </a:cxn>
                <a:cxn ang="0">
                  <a:pos x="138" y="32"/>
                </a:cxn>
                <a:cxn ang="0">
                  <a:pos x="138" y="34"/>
                </a:cxn>
                <a:cxn ang="0">
                  <a:pos x="142" y="36"/>
                </a:cxn>
                <a:cxn ang="0">
                  <a:pos x="142" y="36"/>
                </a:cxn>
                <a:cxn ang="0">
                  <a:pos x="144" y="34"/>
                </a:cxn>
                <a:cxn ang="0">
                  <a:pos x="146" y="32"/>
                </a:cxn>
                <a:cxn ang="0">
                  <a:pos x="146" y="22"/>
                </a:cxn>
                <a:cxn ang="0">
                  <a:pos x="146" y="22"/>
                </a:cxn>
                <a:cxn ang="0">
                  <a:pos x="144" y="18"/>
                </a:cxn>
                <a:cxn ang="0">
                  <a:pos x="144" y="18"/>
                </a:cxn>
                <a:cxn ang="0">
                  <a:pos x="142" y="16"/>
                </a:cxn>
                <a:cxn ang="0">
                  <a:pos x="76" y="16"/>
                </a:cxn>
                <a:cxn ang="0">
                  <a:pos x="76" y="4"/>
                </a:cxn>
                <a:cxn ang="0">
                  <a:pos x="76" y="4"/>
                </a:cxn>
                <a:cxn ang="0">
                  <a:pos x="76" y="2"/>
                </a:cxn>
                <a:cxn ang="0">
                  <a:pos x="72" y="0"/>
                </a:cxn>
                <a:cxn ang="0">
                  <a:pos x="72" y="0"/>
                </a:cxn>
                <a:cxn ang="0">
                  <a:pos x="70" y="2"/>
                </a:cxn>
                <a:cxn ang="0">
                  <a:pos x="68" y="4"/>
                </a:cxn>
                <a:cxn ang="0">
                  <a:pos x="68" y="16"/>
                </a:cxn>
                <a:cxn ang="0">
                  <a:pos x="4" y="16"/>
                </a:cxn>
                <a:cxn ang="0">
                  <a:pos x="4" y="16"/>
                </a:cxn>
                <a:cxn ang="0">
                  <a:pos x="0" y="18"/>
                </a:cxn>
                <a:cxn ang="0">
                  <a:pos x="0" y="18"/>
                </a:cxn>
                <a:cxn ang="0">
                  <a:pos x="0" y="22"/>
                </a:cxn>
                <a:cxn ang="0">
                  <a:pos x="0" y="32"/>
                </a:cxn>
                <a:cxn ang="0">
                  <a:pos x="0" y="32"/>
                </a:cxn>
                <a:cxn ang="0">
                  <a:pos x="0" y="34"/>
                </a:cxn>
                <a:cxn ang="0">
                  <a:pos x="4" y="36"/>
                </a:cxn>
                <a:cxn ang="0">
                  <a:pos x="4" y="36"/>
                </a:cxn>
              </a:cxnLst>
              <a:rect l="0" t="0" r="r" b="b"/>
              <a:pathLst>
                <a:path w="146" h="36">
                  <a:moveTo>
                    <a:pt x="4" y="36"/>
                  </a:moveTo>
                  <a:lnTo>
                    <a:pt x="4" y="36"/>
                  </a:lnTo>
                  <a:lnTo>
                    <a:pt x="6" y="34"/>
                  </a:lnTo>
                  <a:lnTo>
                    <a:pt x="8" y="32"/>
                  </a:lnTo>
                  <a:lnTo>
                    <a:pt x="8" y="26"/>
                  </a:lnTo>
                  <a:lnTo>
                    <a:pt x="138" y="26"/>
                  </a:lnTo>
                  <a:lnTo>
                    <a:pt x="138" y="32"/>
                  </a:lnTo>
                  <a:lnTo>
                    <a:pt x="138" y="32"/>
                  </a:lnTo>
                  <a:lnTo>
                    <a:pt x="138" y="34"/>
                  </a:lnTo>
                  <a:lnTo>
                    <a:pt x="142" y="36"/>
                  </a:lnTo>
                  <a:lnTo>
                    <a:pt x="142" y="36"/>
                  </a:lnTo>
                  <a:lnTo>
                    <a:pt x="144" y="34"/>
                  </a:lnTo>
                  <a:lnTo>
                    <a:pt x="146" y="32"/>
                  </a:lnTo>
                  <a:lnTo>
                    <a:pt x="146" y="22"/>
                  </a:lnTo>
                  <a:lnTo>
                    <a:pt x="146" y="22"/>
                  </a:lnTo>
                  <a:lnTo>
                    <a:pt x="144" y="18"/>
                  </a:lnTo>
                  <a:lnTo>
                    <a:pt x="144" y="18"/>
                  </a:lnTo>
                  <a:lnTo>
                    <a:pt x="142" y="16"/>
                  </a:lnTo>
                  <a:lnTo>
                    <a:pt x="76" y="16"/>
                  </a:lnTo>
                  <a:lnTo>
                    <a:pt x="76" y="4"/>
                  </a:lnTo>
                  <a:lnTo>
                    <a:pt x="76" y="4"/>
                  </a:lnTo>
                  <a:lnTo>
                    <a:pt x="76" y="2"/>
                  </a:lnTo>
                  <a:lnTo>
                    <a:pt x="72" y="0"/>
                  </a:lnTo>
                  <a:lnTo>
                    <a:pt x="72" y="0"/>
                  </a:lnTo>
                  <a:lnTo>
                    <a:pt x="70" y="2"/>
                  </a:lnTo>
                  <a:lnTo>
                    <a:pt x="68" y="4"/>
                  </a:lnTo>
                  <a:lnTo>
                    <a:pt x="68" y="16"/>
                  </a:lnTo>
                  <a:lnTo>
                    <a:pt x="4" y="16"/>
                  </a:lnTo>
                  <a:lnTo>
                    <a:pt x="4" y="16"/>
                  </a:lnTo>
                  <a:lnTo>
                    <a:pt x="0" y="18"/>
                  </a:lnTo>
                  <a:lnTo>
                    <a:pt x="0" y="18"/>
                  </a:lnTo>
                  <a:lnTo>
                    <a:pt x="0" y="22"/>
                  </a:lnTo>
                  <a:lnTo>
                    <a:pt x="0" y="32"/>
                  </a:lnTo>
                  <a:lnTo>
                    <a:pt x="0" y="32"/>
                  </a:lnTo>
                  <a:lnTo>
                    <a:pt x="0" y="34"/>
                  </a:lnTo>
                  <a:lnTo>
                    <a:pt x="4" y="36"/>
                  </a:lnTo>
                  <a:lnTo>
                    <a:pt x="4" y="3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grpSp>
      <p:sp>
        <p:nvSpPr>
          <p:cNvPr id="75" name="矩形 74"/>
          <p:cNvSpPr/>
          <p:nvPr/>
        </p:nvSpPr>
        <p:spPr bwMode="auto">
          <a:xfrm>
            <a:off x="5487229" y="2884482"/>
            <a:ext cx="1379349" cy="1420085"/>
          </a:xfrm>
          <a:prstGeom prst="rect">
            <a:avLst/>
          </a:prstGeom>
          <a:noFill/>
          <a:ln w="28575">
            <a:solidFill>
              <a:schemeClr val="bg1">
                <a:lumMod val="50000"/>
              </a:schemeClr>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grpSp>
        <p:nvGrpSpPr>
          <p:cNvPr id="67" name="组合 381"/>
          <p:cNvGrpSpPr/>
          <p:nvPr/>
        </p:nvGrpSpPr>
        <p:grpSpPr>
          <a:xfrm>
            <a:off x="5677136" y="3072422"/>
            <a:ext cx="355356" cy="325743"/>
            <a:chOff x="12379325" y="6088063"/>
            <a:chExt cx="601663" cy="606425"/>
          </a:xfrm>
          <a:solidFill>
            <a:schemeClr val="bg1">
              <a:lumMod val="50000"/>
            </a:schemeClr>
          </a:solidFill>
        </p:grpSpPr>
        <p:sp>
          <p:nvSpPr>
            <p:cNvPr id="77" name="Freeform 721"/>
            <p:cNvSpPr/>
            <p:nvPr/>
          </p:nvSpPr>
          <p:spPr bwMode="auto">
            <a:xfrm>
              <a:off x="12379325" y="6088063"/>
              <a:ext cx="601663" cy="606425"/>
            </a:xfrm>
            <a:custGeom>
              <a:avLst/>
              <a:gdLst/>
              <a:ahLst/>
              <a:cxnLst>
                <a:cxn ang="0">
                  <a:pos x="346" y="190"/>
                </a:cxn>
                <a:cxn ang="0">
                  <a:pos x="338" y="237"/>
                </a:cxn>
                <a:cxn ang="0">
                  <a:pos x="320" y="278"/>
                </a:cxn>
                <a:cxn ang="0">
                  <a:pos x="299" y="302"/>
                </a:cxn>
                <a:cxn ang="0">
                  <a:pos x="265" y="329"/>
                </a:cxn>
                <a:cxn ang="0">
                  <a:pos x="220" y="345"/>
                </a:cxn>
                <a:cxn ang="0">
                  <a:pos x="189" y="347"/>
                </a:cxn>
                <a:cxn ang="0">
                  <a:pos x="142" y="341"/>
                </a:cxn>
                <a:cxn ang="0">
                  <a:pos x="102" y="320"/>
                </a:cxn>
                <a:cxn ang="0">
                  <a:pos x="79" y="302"/>
                </a:cxn>
                <a:cxn ang="0">
                  <a:pos x="51" y="265"/>
                </a:cxn>
                <a:cxn ang="0">
                  <a:pos x="36" y="223"/>
                </a:cxn>
                <a:cxn ang="0">
                  <a:pos x="32" y="190"/>
                </a:cxn>
                <a:cxn ang="0">
                  <a:pos x="38" y="143"/>
                </a:cxn>
                <a:cxn ang="0">
                  <a:pos x="59" y="102"/>
                </a:cxn>
                <a:cxn ang="0">
                  <a:pos x="79" y="80"/>
                </a:cxn>
                <a:cxn ang="0">
                  <a:pos x="114" y="53"/>
                </a:cxn>
                <a:cxn ang="0">
                  <a:pos x="157" y="37"/>
                </a:cxn>
                <a:cxn ang="0">
                  <a:pos x="189" y="33"/>
                </a:cxn>
                <a:cxn ang="0">
                  <a:pos x="236" y="41"/>
                </a:cxn>
                <a:cxn ang="0">
                  <a:pos x="277" y="62"/>
                </a:cxn>
                <a:cxn ang="0">
                  <a:pos x="299" y="80"/>
                </a:cxn>
                <a:cxn ang="0">
                  <a:pos x="328" y="117"/>
                </a:cxn>
                <a:cxn ang="0">
                  <a:pos x="342" y="159"/>
                </a:cxn>
                <a:cxn ang="0">
                  <a:pos x="363" y="190"/>
                </a:cxn>
                <a:cxn ang="0">
                  <a:pos x="379" y="172"/>
                </a:cxn>
                <a:cxn ang="0">
                  <a:pos x="365" y="117"/>
                </a:cxn>
                <a:cxn ang="0">
                  <a:pos x="336" y="70"/>
                </a:cxn>
                <a:cxn ang="0">
                  <a:pos x="295" y="33"/>
                </a:cxn>
                <a:cxn ang="0">
                  <a:pos x="246" y="8"/>
                </a:cxn>
                <a:cxn ang="0">
                  <a:pos x="189" y="0"/>
                </a:cxn>
                <a:cxn ang="0">
                  <a:pos x="151" y="4"/>
                </a:cxn>
                <a:cxn ang="0">
                  <a:pos x="98" y="23"/>
                </a:cxn>
                <a:cxn ang="0">
                  <a:pos x="55" y="55"/>
                </a:cxn>
                <a:cxn ang="0">
                  <a:pos x="22" y="100"/>
                </a:cxn>
                <a:cxn ang="0">
                  <a:pos x="4" y="151"/>
                </a:cxn>
                <a:cxn ang="0">
                  <a:pos x="0" y="190"/>
                </a:cxn>
                <a:cxn ang="0">
                  <a:pos x="8" y="247"/>
                </a:cxn>
                <a:cxn ang="0">
                  <a:pos x="32" y="296"/>
                </a:cxn>
                <a:cxn ang="0">
                  <a:pos x="69" y="337"/>
                </a:cxn>
                <a:cxn ang="0">
                  <a:pos x="116" y="365"/>
                </a:cxn>
                <a:cxn ang="0">
                  <a:pos x="169" y="380"/>
                </a:cxn>
                <a:cxn ang="0">
                  <a:pos x="208" y="380"/>
                </a:cxn>
                <a:cxn ang="0">
                  <a:pos x="263" y="365"/>
                </a:cxn>
                <a:cxn ang="0">
                  <a:pos x="310" y="337"/>
                </a:cxn>
                <a:cxn ang="0">
                  <a:pos x="346" y="296"/>
                </a:cxn>
                <a:cxn ang="0">
                  <a:pos x="371" y="247"/>
                </a:cxn>
                <a:cxn ang="0">
                  <a:pos x="379" y="190"/>
                </a:cxn>
              </a:cxnLst>
              <a:rect l="0" t="0" r="r" b="b"/>
              <a:pathLst>
                <a:path w="379" h="382">
                  <a:moveTo>
                    <a:pt x="363" y="190"/>
                  </a:moveTo>
                  <a:lnTo>
                    <a:pt x="346" y="190"/>
                  </a:lnTo>
                  <a:lnTo>
                    <a:pt x="346" y="190"/>
                  </a:lnTo>
                  <a:lnTo>
                    <a:pt x="344" y="206"/>
                  </a:lnTo>
                  <a:lnTo>
                    <a:pt x="342" y="223"/>
                  </a:lnTo>
                  <a:lnTo>
                    <a:pt x="338" y="237"/>
                  </a:lnTo>
                  <a:lnTo>
                    <a:pt x="334" y="251"/>
                  </a:lnTo>
                  <a:lnTo>
                    <a:pt x="328" y="265"/>
                  </a:lnTo>
                  <a:lnTo>
                    <a:pt x="320" y="278"/>
                  </a:lnTo>
                  <a:lnTo>
                    <a:pt x="310" y="290"/>
                  </a:lnTo>
                  <a:lnTo>
                    <a:pt x="299" y="302"/>
                  </a:lnTo>
                  <a:lnTo>
                    <a:pt x="299" y="302"/>
                  </a:lnTo>
                  <a:lnTo>
                    <a:pt x="289" y="312"/>
                  </a:lnTo>
                  <a:lnTo>
                    <a:pt x="277" y="320"/>
                  </a:lnTo>
                  <a:lnTo>
                    <a:pt x="265" y="329"/>
                  </a:lnTo>
                  <a:lnTo>
                    <a:pt x="250" y="335"/>
                  </a:lnTo>
                  <a:lnTo>
                    <a:pt x="236" y="341"/>
                  </a:lnTo>
                  <a:lnTo>
                    <a:pt x="220" y="345"/>
                  </a:lnTo>
                  <a:lnTo>
                    <a:pt x="206" y="347"/>
                  </a:lnTo>
                  <a:lnTo>
                    <a:pt x="189" y="347"/>
                  </a:lnTo>
                  <a:lnTo>
                    <a:pt x="189" y="347"/>
                  </a:lnTo>
                  <a:lnTo>
                    <a:pt x="173" y="347"/>
                  </a:lnTo>
                  <a:lnTo>
                    <a:pt x="157" y="345"/>
                  </a:lnTo>
                  <a:lnTo>
                    <a:pt x="142" y="341"/>
                  </a:lnTo>
                  <a:lnTo>
                    <a:pt x="128" y="335"/>
                  </a:lnTo>
                  <a:lnTo>
                    <a:pt x="114" y="329"/>
                  </a:lnTo>
                  <a:lnTo>
                    <a:pt x="102" y="320"/>
                  </a:lnTo>
                  <a:lnTo>
                    <a:pt x="89" y="312"/>
                  </a:lnTo>
                  <a:lnTo>
                    <a:pt x="79" y="302"/>
                  </a:lnTo>
                  <a:lnTo>
                    <a:pt x="79" y="302"/>
                  </a:lnTo>
                  <a:lnTo>
                    <a:pt x="69" y="290"/>
                  </a:lnTo>
                  <a:lnTo>
                    <a:pt x="59" y="278"/>
                  </a:lnTo>
                  <a:lnTo>
                    <a:pt x="51" y="265"/>
                  </a:lnTo>
                  <a:lnTo>
                    <a:pt x="45" y="251"/>
                  </a:lnTo>
                  <a:lnTo>
                    <a:pt x="38" y="237"/>
                  </a:lnTo>
                  <a:lnTo>
                    <a:pt x="36" y="223"/>
                  </a:lnTo>
                  <a:lnTo>
                    <a:pt x="32" y="206"/>
                  </a:lnTo>
                  <a:lnTo>
                    <a:pt x="32" y="190"/>
                  </a:lnTo>
                  <a:lnTo>
                    <a:pt x="32" y="190"/>
                  </a:lnTo>
                  <a:lnTo>
                    <a:pt x="32" y="174"/>
                  </a:lnTo>
                  <a:lnTo>
                    <a:pt x="36" y="159"/>
                  </a:lnTo>
                  <a:lnTo>
                    <a:pt x="38" y="143"/>
                  </a:lnTo>
                  <a:lnTo>
                    <a:pt x="45" y="129"/>
                  </a:lnTo>
                  <a:lnTo>
                    <a:pt x="51" y="117"/>
                  </a:lnTo>
                  <a:lnTo>
                    <a:pt x="59" y="102"/>
                  </a:lnTo>
                  <a:lnTo>
                    <a:pt x="69" y="90"/>
                  </a:lnTo>
                  <a:lnTo>
                    <a:pt x="79" y="80"/>
                  </a:lnTo>
                  <a:lnTo>
                    <a:pt x="79" y="80"/>
                  </a:lnTo>
                  <a:lnTo>
                    <a:pt x="89" y="70"/>
                  </a:lnTo>
                  <a:lnTo>
                    <a:pt x="102" y="62"/>
                  </a:lnTo>
                  <a:lnTo>
                    <a:pt x="114" y="53"/>
                  </a:lnTo>
                  <a:lnTo>
                    <a:pt x="128" y="45"/>
                  </a:lnTo>
                  <a:lnTo>
                    <a:pt x="142" y="41"/>
                  </a:lnTo>
                  <a:lnTo>
                    <a:pt x="157" y="37"/>
                  </a:lnTo>
                  <a:lnTo>
                    <a:pt x="173" y="35"/>
                  </a:lnTo>
                  <a:lnTo>
                    <a:pt x="189" y="33"/>
                  </a:lnTo>
                  <a:lnTo>
                    <a:pt x="189" y="33"/>
                  </a:lnTo>
                  <a:lnTo>
                    <a:pt x="206" y="35"/>
                  </a:lnTo>
                  <a:lnTo>
                    <a:pt x="220" y="37"/>
                  </a:lnTo>
                  <a:lnTo>
                    <a:pt x="236" y="41"/>
                  </a:lnTo>
                  <a:lnTo>
                    <a:pt x="250" y="45"/>
                  </a:lnTo>
                  <a:lnTo>
                    <a:pt x="265" y="53"/>
                  </a:lnTo>
                  <a:lnTo>
                    <a:pt x="277" y="62"/>
                  </a:lnTo>
                  <a:lnTo>
                    <a:pt x="289" y="70"/>
                  </a:lnTo>
                  <a:lnTo>
                    <a:pt x="299" y="80"/>
                  </a:lnTo>
                  <a:lnTo>
                    <a:pt x="299" y="80"/>
                  </a:lnTo>
                  <a:lnTo>
                    <a:pt x="310" y="90"/>
                  </a:lnTo>
                  <a:lnTo>
                    <a:pt x="320" y="102"/>
                  </a:lnTo>
                  <a:lnTo>
                    <a:pt x="328" y="117"/>
                  </a:lnTo>
                  <a:lnTo>
                    <a:pt x="334" y="129"/>
                  </a:lnTo>
                  <a:lnTo>
                    <a:pt x="338" y="143"/>
                  </a:lnTo>
                  <a:lnTo>
                    <a:pt x="342" y="159"/>
                  </a:lnTo>
                  <a:lnTo>
                    <a:pt x="344" y="174"/>
                  </a:lnTo>
                  <a:lnTo>
                    <a:pt x="346" y="190"/>
                  </a:lnTo>
                  <a:lnTo>
                    <a:pt x="363" y="190"/>
                  </a:lnTo>
                  <a:lnTo>
                    <a:pt x="379" y="190"/>
                  </a:lnTo>
                  <a:lnTo>
                    <a:pt x="379" y="190"/>
                  </a:lnTo>
                  <a:lnTo>
                    <a:pt x="379" y="172"/>
                  </a:lnTo>
                  <a:lnTo>
                    <a:pt x="375" y="151"/>
                  </a:lnTo>
                  <a:lnTo>
                    <a:pt x="371" y="135"/>
                  </a:lnTo>
                  <a:lnTo>
                    <a:pt x="365" y="117"/>
                  </a:lnTo>
                  <a:lnTo>
                    <a:pt x="356" y="100"/>
                  </a:lnTo>
                  <a:lnTo>
                    <a:pt x="346" y="84"/>
                  </a:lnTo>
                  <a:lnTo>
                    <a:pt x="336" y="70"/>
                  </a:lnTo>
                  <a:lnTo>
                    <a:pt x="324" y="55"/>
                  </a:lnTo>
                  <a:lnTo>
                    <a:pt x="310" y="43"/>
                  </a:lnTo>
                  <a:lnTo>
                    <a:pt x="295" y="33"/>
                  </a:lnTo>
                  <a:lnTo>
                    <a:pt x="279" y="23"/>
                  </a:lnTo>
                  <a:lnTo>
                    <a:pt x="263" y="15"/>
                  </a:lnTo>
                  <a:lnTo>
                    <a:pt x="246" y="8"/>
                  </a:lnTo>
                  <a:lnTo>
                    <a:pt x="228" y="4"/>
                  </a:lnTo>
                  <a:lnTo>
                    <a:pt x="208" y="2"/>
                  </a:lnTo>
                  <a:lnTo>
                    <a:pt x="189" y="0"/>
                  </a:lnTo>
                  <a:lnTo>
                    <a:pt x="189" y="0"/>
                  </a:lnTo>
                  <a:lnTo>
                    <a:pt x="169" y="2"/>
                  </a:lnTo>
                  <a:lnTo>
                    <a:pt x="151" y="4"/>
                  </a:lnTo>
                  <a:lnTo>
                    <a:pt x="132" y="8"/>
                  </a:lnTo>
                  <a:lnTo>
                    <a:pt x="116" y="15"/>
                  </a:lnTo>
                  <a:lnTo>
                    <a:pt x="98" y="23"/>
                  </a:lnTo>
                  <a:lnTo>
                    <a:pt x="83" y="33"/>
                  </a:lnTo>
                  <a:lnTo>
                    <a:pt x="69" y="43"/>
                  </a:lnTo>
                  <a:lnTo>
                    <a:pt x="55" y="55"/>
                  </a:lnTo>
                  <a:lnTo>
                    <a:pt x="42" y="70"/>
                  </a:lnTo>
                  <a:lnTo>
                    <a:pt x="32" y="84"/>
                  </a:lnTo>
                  <a:lnTo>
                    <a:pt x="22" y="100"/>
                  </a:lnTo>
                  <a:lnTo>
                    <a:pt x="14" y="117"/>
                  </a:lnTo>
                  <a:lnTo>
                    <a:pt x="8" y="135"/>
                  </a:lnTo>
                  <a:lnTo>
                    <a:pt x="4" y="151"/>
                  </a:lnTo>
                  <a:lnTo>
                    <a:pt x="0" y="172"/>
                  </a:lnTo>
                  <a:lnTo>
                    <a:pt x="0" y="190"/>
                  </a:lnTo>
                  <a:lnTo>
                    <a:pt x="0" y="190"/>
                  </a:lnTo>
                  <a:lnTo>
                    <a:pt x="0" y="210"/>
                  </a:lnTo>
                  <a:lnTo>
                    <a:pt x="4" y="229"/>
                  </a:lnTo>
                  <a:lnTo>
                    <a:pt x="8" y="247"/>
                  </a:lnTo>
                  <a:lnTo>
                    <a:pt x="14" y="265"/>
                  </a:lnTo>
                  <a:lnTo>
                    <a:pt x="22" y="282"/>
                  </a:lnTo>
                  <a:lnTo>
                    <a:pt x="32" y="296"/>
                  </a:lnTo>
                  <a:lnTo>
                    <a:pt x="42" y="312"/>
                  </a:lnTo>
                  <a:lnTo>
                    <a:pt x="55" y="325"/>
                  </a:lnTo>
                  <a:lnTo>
                    <a:pt x="69" y="337"/>
                  </a:lnTo>
                  <a:lnTo>
                    <a:pt x="83" y="349"/>
                  </a:lnTo>
                  <a:lnTo>
                    <a:pt x="98" y="357"/>
                  </a:lnTo>
                  <a:lnTo>
                    <a:pt x="116" y="365"/>
                  </a:lnTo>
                  <a:lnTo>
                    <a:pt x="132" y="371"/>
                  </a:lnTo>
                  <a:lnTo>
                    <a:pt x="151" y="378"/>
                  </a:lnTo>
                  <a:lnTo>
                    <a:pt x="169" y="380"/>
                  </a:lnTo>
                  <a:lnTo>
                    <a:pt x="189" y="382"/>
                  </a:lnTo>
                  <a:lnTo>
                    <a:pt x="189" y="382"/>
                  </a:lnTo>
                  <a:lnTo>
                    <a:pt x="208" y="380"/>
                  </a:lnTo>
                  <a:lnTo>
                    <a:pt x="228" y="378"/>
                  </a:lnTo>
                  <a:lnTo>
                    <a:pt x="246" y="371"/>
                  </a:lnTo>
                  <a:lnTo>
                    <a:pt x="263" y="365"/>
                  </a:lnTo>
                  <a:lnTo>
                    <a:pt x="279" y="357"/>
                  </a:lnTo>
                  <a:lnTo>
                    <a:pt x="295" y="349"/>
                  </a:lnTo>
                  <a:lnTo>
                    <a:pt x="310" y="337"/>
                  </a:lnTo>
                  <a:lnTo>
                    <a:pt x="324" y="325"/>
                  </a:lnTo>
                  <a:lnTo>
                    <a:pt x="336" y="312"/>
                  </a:lnTo>
                  <a:lnTo>
                    <a:pt x="346" y="296"/>
                  </a:lnTo>
                  <a:lnTo>
                    <a:pt x="356" y="282"/>
                  </a:lnTo>
                  <a:lnTo>
                    <a:pt x="365" y="265"/>
                  </a:lnTo>
                  <a:lnTo>
                    <a:pt x="371" y="247"/>
                  </a:lnTo>
                  <a:lnTo>
                    <a:pt x="375" y="229"/>
                  </a:lnTo>
                  <a:lnTo>
                    <a:pt x="379" y="210"/>
                  </a:lnTo>
                  <a:lnTo>
                    <a:pt x="379" y="190"/>
                  </a:lnTo>
                  <a:lnTo>
                    <a:pt x="363" y="19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78" name="Freeform 722"/>
            <p:cNvSpPr>
              <a:spLocks noEditPoints="1"/>
            </p:cNvSpPr>
            <p:nvPr/>
          </p:nvSpPr>
          <p:spPr bwMode="auto">
            <a:xfrm>
              <a:off x="12634913" y="6240463"/>
              <a:ext cx="284163" cy="336550"/>
            </a:xfrm>
            <a:custGeom>
              <a:avLst/>
              <a:gdLst/>
              <a:ahLst/>
              <a:cxnLst>
                <a:cxn ang="0">
                  <a:pos x="163" y="39"/>
                </a:cxn>
                <a:cxn ang="0">
                  <a:pos x="144" y="21"/>
                </a:cxn>
                <a:cxn ang="0">
                  <a:pos x="122" y="8"/>
                </a:cxn>
                <a:cxn ang="0">
                  <a:pos x="83" y="10"/>
                </a:cxn>
                <a:cxn ang="0">
                  <a:pos x="73" y="10"/>
                </a:cxn>
                <a:cxn ang="0">
                  <a:pos x="53" y="0"/>
                </a:cxn>
                <a:cxn ang="0">
                  <a:pos x="41" y="2"/>
                </a:cxn>
                <a:cxn ang="0">
                  <a:pos x="36" y="16"/>
                </a:cxn>
                <a:cxn ang="0">
                  <a:pos x="32" y="37"/>
                </a:cxn>
                <a:cxn ang="0">
                  <a:pos x="16" y="39"/>
                </a:cxn>
                <a:cxn ang="0">
                  <a:pos x="20" y="49"/>
                </a:cxn>
                <a:cxn ang="0">
                  <a:pos x="28" y="55"/>
                </a:cxn>
                <a:cxn ang="0">
                  <a:pos x="16" y="59"/>
                </a:cxn>
                <a:cxn ang="0">
                  <a:pos x="10" y="63"/>
                </a:cxn>
                <a:cxn ang="0">
                  <a:pos x="18" y="67"/>
                </a:cxn>
                <a:cxn ang="0">
                  <a:pos x="14" y="76"/>
                </a:cxn>
                <a:cxn ang="0">
                  <a:pos x="2" y="96"/>
                </a:cxn>
                <a:cxn ang="0">
                  <a:pos x="2" y="125"/>
                </a:cxn>
                <a:cxn ang="0">
                  <a:pos x="14" y="133"/>
                </a:cxn>
                <a:cxn ang="0">
                  <a:pos x="34" y="139"/>
                </a:cxn>
                <a:cxn ang="0">
                  <a:pos x="38" y="147"/>
                </a:cxn>
                <a:cxn ang="0">
                  <a:pos x="38" y="190"/>
                </a:cxn>
                <a:cxn ang="0">
                  <a:pos x="43" y="206"/>
                </a:cxn>
                <a:cxn ang="0">
                  <a:pos x="57" y="210"/>
                </a:cxn>
                <a:cxn ang="0">
                  <a:pos x="63" y="206"/>
                </a:cxn>
                <a:cxn ang="0">
                  <a:pos x="71" y="182"/>
                </a:cxn>
                <a:cxn ang="0">
                  <a:pos x="83" y="186"/>
                </a:cxn>
                <a:cxn ang="0">
                  <a:pos x="91" y="184"/>
                </a:cxn>
                <a:cxn ang="0">
                  <a:pos x="94" y="169"/>
                </a:cxn>
                <a:cxn ang="0">
                  <a:pos x="83" y="165"/>
                </a:cxn>
                <a:cxn ang="0">
                  <a:pos x="81" y="159"/>
                </a:cxn>
                <a:cxn ang="0">
                  <a:pos x="94" y="143"/>
                </a:cxn>
                <a:cxn ang="0">
                  <a:pos x="98" y="125"/>
                </a:cxn>
                <a:cxn ang="0">
                  <a:pos x="110" y="100"/>
                </a:cxn>
                <a:cxn ang="0">
                  <a:pos x="122" y="100"/>
                </a:cxn>
                <a:cxn ang="0">
                  <a:pos x="134" y="127"/>
                </a:cxn>
                <a:cxn ang="0">
                  <a:pos x="140" y="118"/>
                </a:cxn>
                <a:cxn ang="0">
                  <a:pos x="147" y="106"/>
                </a:cxn>
                <a:cxn ang="0">
                  <a:pos x="157" y="116"/>
                </a:cxn>
                <a:cxn ang="0">
                  <a:pos x="167" y="151"/>
                </a:cxn>
                <a:cxn ang="0">
                  <a:pos x="177" y="118"/>
                </a:cxn>
                <a:cxn ang="0">
                  <a:pos x="175" y="72"/>
                </a:cxn>
                <a:cxn ang="0">
                  <a:pos x="163" y="39"/>
                </a:cxn>
                <a:cxn ang="0">
                  <a:pos x="75" y="82"/>
                </a:cxn>
                <a:cxn ang="0">
                  <a:pos x="61" y="84"/>
                </a:cxn>
                <a:cxn ang="0">
                  <a:pos x="51" y="78"/>
                </a:cxn>
                <a:cxn ang="0">
                  <a:pos x="45" y="74"/>
                </a:cxn>
                <a:cxn ang="0">
                  <a:pos x="41" y="63"/>
                </a:cxn>
                <a:cxn ang="0">
                  <a:pos x="47" y="57"/>
                </a:cxn>
                <a:cxn ang="0">
                  <a:pos x="51" y="59"/>
                </a:cxn>
                <a:cxn ang="0">
                  <a:pos x="53" y="67"/>
                </a:cxn>
                <a:cxn ang="0">
                  <a:pos x="57" y="67"/>
                </a:cxn>
                <a:cxn ang="0">
                  <a:pos x="65" y="61"/>
                </a:cxn>
                <a:cxn ang="0">
                  <a:pos x="75" y="72"/>
                </a:cxn>
              </a:cxnLst>
              <a:rect l="0" t="0" r="r" b="b"/>
              <a:pathLst>
                <a:path w="179" h="212">
                  <a:moveTo>
                    <a:pt x="6" y="82"/>
                  </a:moveTo>
                  <a:lnTo>
                    <a:pt x="6" y="82"/>
                  </a:lnTo>
                  <a:close/>
                  <a:moveTo>
                    <a:pt x="163" y="39"/>
                  </a:moveTo>
                  <a:lnTo>
                    <a:pt x="163" y="39"/>
                  </a:lnTo>
                  <a:lnTo>
                    <a:pt x="155" y="29"/>
                  </a:lnTo>
                  <a:lnTo>
                    <a:pt x="144" y="21"/>
                  </a:lnTo>
                  <a:lnTo>
                    <a:pt x="134" y="14"/>
                  </a:lnTo>
                  <a:lnTo>
                    <a:pt x="122" y="8"/>
                  </a:lnTo>
                  <a:lnTo>
                    <a:pt x="122" y="8"/>
                  </a:lnTo>
                  <a:lnTo>
                    <a:pt x="110" y="4"/>
                  </a:lnTo>
                  <a:lnTo>
                    <a:pt x="104" y="4"/>
                  </a:lnTo>
                  <a:lnTo>
                    <a:pt x="83" y="10"/>
                  </a:lnTo>
                  <a:lnTo>
                    <a:pt x="83" y="10"/>
                  </a:lnTo>
                  <a:lnTo>
                    <a:pt x="79" y="12"/>
                  </a:lnTo>
                  <a:lnTo>
                    <a:pt x="73" y="10"/>
                  </a:lnTo>
                  <a:lnTo>
                    <a:pt x="65" y="6"/>
                  </a:lnTo>
                  <a:lnTo>
                    <a:pt x="57" y="0"/>
                  </a:lnTo>
                  <a:lnTo>
                    <a:pt x="53" y="0"/>
                  </a:lnTo>
                  <a:lnTo>
                    <a:pt x="47" y="0"/>
                  </a:lnTo>
                  <a:lnTo>
                    <a:pt x="47" y="0"/>
                  </a:lnTo>
                  <a:lnTo>
                    <a:pt x="41" y="2"/>
                  </a:lnTo>
                  <a:lnTo>
                    <a:pt x="38" y="6"/>
                  </a:lnTo>
                  <a:lnTo>
                    <a:pt x="36" y="10"/>
                  </a:lnTo>
                  <a:lnTo>
                    <a:pt x="36" y="16"/>
                  </a:lnTo>
                  <a:lnTo>
                    <a:pt x="36" y="29"/>
                  </a:lnTo>
                  <a:lnTo>
                    <a:pt x="36" y="35"/>
                  </a:lnTo>
                  <a:lnTo>
                    <a:pt x="32" y="37"/>
                  </a:lnTo>
                  <a:lnTo>
                    <a:pt x="32" y="37"/>
                  </a:lnTo>
                  <a:lnTo>
                    <a:pt x="18" y="39"/>
                  </a:lnTo>
                  <a:lnTo>
                    <a:pt x="16" y="39"/>
                  </a:lnTo>
                  <a:lnTo>
                    <a:pt x="14" y="41"/>
                  </a:lnTo>
                  <a:lnTo>
                    <a:pt x="16" y="43"/>
                  </a:lnTo>
                  <a:lnTo>
                    <a:pt x="20" y="49"/>
                  </a:lnTo>
                  <a:lnTo>
                    <a:pt x="20" y="49"/>
                  </a:lnTo>
                  <a:lnTo>
                    <a:pt x="26" y="53"/>
                  </a:lnTo>
                  <a:lnTo>
                    <a:pt x="28" y="55"/>
                  </a:lnTo>
                  <a:lnTo>
                    <a:pt x="26" y="57"/>
                  </a:lnTo>
                  <a:lnTo>
                    <a:pt x="24" y="57"/>
                  </a:lnTo>
                  <a:lnTo>
                    <a:pt x="16" y="59"/>
                  </a:lnTo>
                  <a:lnTo>
                    <a:pt x="12" y="61"/>
                  </a:lnTo>
                  <a:lnTo>
                    <a:pt x="10" y="63"/>
                  </a:lnTo>
                  <a:lnTo>
                    <a:pt x="10" y="63"/>
                  </a:lnTo>
                  <a:lnTo>
                    <a:pt x="14" y="67"/>
                  </a:lnTo>
                  <a:lnTo>
                    <a:pt x="18" y="67"/>
                  </a:lnTo>
                  <a:lnTo>
                    <a:pt x="18" y="67"/>
                  </a:lnTo>
                  <a:lnTo>
                    <a:pt x="18" y="69"/>
                  </a:lnTo>
                  <a:lnTo>
                    <a:pt x="18" y="72"/>
                  </a:lnTo>
                  <a:lnTo>
                    <a:pt x="14" y="76"/>
                  </a:lnTo>
                  <a:lnTo>
                    <a:pt x="6" y="82"/>
                  </a:lnTo>
                  <a:lnTo>
                    <a:pt x="6" y="82"/>
                  </a:lnTo>
                  <a:lnTo>
                    <a:pt x="2" y="96"/>
                  </a:lnTo>
                  <a:lnTo>
                    <a:pt x="0" y="110"/>
                  </a:lnTo>
                  <a:lnTo>
                    <a:pt x="0" y="118"/>
                  </a:lnTo>
                  <a:lnTo>
                    <a:pt x="2" y="125"/>
                  </a:lnTo>
                  <a:lnTo>
                    <a:pt x="6" y="129"/>
                  </a:lnTo>
                  <a:lnTo>
                    <a:pt x="14" y="133"/>
                  </a:lnTo>
                  <a:lnTo>
                    <a:pt x="14" y="133"/>
                  </a:lnTo>
                  <a:lnTo>
                    <a:pt x="22" y="135"/>
                  </a:lnTo>
                  <a:lnTo>
                    <a:pt x="28" y="137"/>
                  </a:lnTo>
                  <a:lnTo>
                    <a:pt x="34" y="139"/>
                  </a:lnTo>
                  <a:lnTo>
                    <a:pt x="36" y="143"/>
                  </a:lnTo>
                  <a:lnTo>
                    <a:pt x="38" y="147"/>
                  </a:lnTo>
                  <a:lnTo>
                    <a:pt x="38" y="147"/>
                  </a:lnTo>
                  <a:lnTo>
                    <a:pt x="38" y="159"/>
                  </a:lnTo>
                  <a:lnTo>
                    <a:pt x="38" y="169"/>
                  </a:lnTo>
                  <a:lnTo>
                    <a:pt x="38" y="190"/>
                  </a:lnTo>
                  <a:lnTo>
                    <a:pt x="38" y="190"/>
                  </a:lnTo>
                  <a:lnTo>
                    <a:pt x="38" y="198"/>
                  </a:lnTo>
                  <a:lnTo>
                    <a:pt x="43" y="206"/>
                  </a:lnTo>
                  <a:lnTo>
                    <a:pt x="49" y="210"/>
                  </a:lnTo>
                  <a:lnTo>
                    <a:pt x="53" y="212"/>
                  </a:lnTo>
                  <a:lnTo>
                    <a:pt x="57" y="210"/>
                  </a:lnTo>
                  <a:lnTo>
                    <a:pt x="57" y="210"/>
                  </a:lnTo>
                  <a:lnTo>
                    <a:pt x="59" y="208"/>
                  </a:lnTo>
                  <a:lnTo>
                    <a:pt x="63" y="206"/>
                  </a:lnTo>
                  <a:lnTo>
                    <a:pt x="67" y="198"/>
                  </a:lnTo>
                  <a:lnTo>
                    <a:pt x="71" y="182"/>
                  </a:lnTo>
                  <a:lnTo>
                    <a:pt x="71" y="182"/>
                  </a:lnTo>
                  <a:lnTo>
                    <a:pt x="75" y="180"/>
                  </a:lnTo>
                  <a:lnTo>
                    <a:pt x="77" y="180"/>
                  </a:lnTo>
                  <a:lnTo>
                    <a:pt x="83" y="186"/>
                  </a:lnTo>
                  <a:lnTo>
                    <a:pt x="87" y="188"/>
                  </a:lnTo>
                  <a:lnTo>
                    <a:pt x="89" y="188"/>
                  </a:lnTo>
                  <a:lnTo>
                    <a:pt x="91" y="184"/>
                  </a:lnTo>
                  <a:lnTo>
                    <a:pt x="94" y="175"/>
                  </a:lnTo>
                  <a:lnTo>
                    <a:pt x="94" y="175"/>
                  </a:lnTo>
                  <a:lnTo>
                    <a:pt x="94" y="169"/>
                  </a:lnTo>
                  <a:lnTo>
                    <a:pt x="91" y="167"/>
                  </a:lnTo>
                  <a:lnTo>
                    <a:pt x="87" y="165"/>
                  </a:lnTo>
                  <a:lnTo>
                    <a:pt x="83" y="165"/>
                  </a:lnTo>
                  <a:lnTo>
                    <a:pt x="83" y="163"/>
                  </a:lnTo>
                  <a:lnTo>
                    <a:pt x="81" y="159"/>
                  </a:lnTo>
                  <a:lnTo>
                    <a:pt x="81" y="159"/>
                  </a:lnTo>
                  <a:lnTo>
                    <a:pt x="83" y="153"/>
                  </a:lnTo>
                  <a:lnTo>
                    <a:pt x="89" y="147"/>
                  </a:lnTo>
                  <a:lnTo>
                    <a:pt x="94" y="143"/>
                  </a:lnTo>
                  <a:lnTo>
                    <a:pt x="96" y="137"/>
                  </a:lnTo>
                  <a:lnTo>
                    <a:pt x="96" y="137"/>
                  </a:lnTo>
                  <a:lnTo>
                    <a:pt x="98" y="125"/>
                  </a:lnTo>
                  <a:lnTo>
                    <a:pt x="102" y="110"/>
                  </a:lnTo>
                  <a:lnTo>
                    <a:pt x="106" y="104"/>
                  </a:lnTo>
                  <a:lnTo>
                    <a:pt x="110" y="100"/>
                  </a:lnTo>
                  <a:lnTo>
                    <a:pt x="116" y="98"/>
                  </a:lnTo>
                  <a:lnTo>
                    <a:pt x="122" y="100"/>
                  </a:lnTo>
                  <a:lnTo>
                    <a:pt x="122" y="100"/>
                  </a:lnTo>
                  <a:lnTo>
                    <a:pt x="126" y="108"/>
                  </a:lnTo>
                  <a:lnTo>
                    <a:pt x="130" y="120"/>
                  </a:lnTo>
                  <a:lnTo>
                    <a:pt x="134" y="127"/>
                  </a:lnTo>
                  <a:lnTo>
                    <a:pt x="136" y="129"/>
                  </a:lnTo>
                  <a:lnTo>
                    <a:pt x="138" y="127"/>
                  </a:lnTo>
                  <a:lnTo>
                    <a:pt x="140" y="118"/>
                  </a:lnTo>
                  <a:lnTo>
                    <a:pt x="140" y="118"/>
                  </a:lnTo>
                  <a:lnTo>
                    <a:pt x="144" y="108"/>
                  </a:lnTo>
                  <a:lnTo>
                    <a:pt x="147" y="106"/>
                  </a:lnTo>
                  <a:lnTo>
                    <a:pt x="149" y="106"/>
                  </a:lnTo>
                  <a:lnTo>
                    <a:pt x="153" y="110"/>
                  </a:lnTo>
                  <a:lnTo>
                    <a:pt x="157" y="116"/>
                  </a:lnTo>
                  <a:lnTo>
                    <a:pt x="163" y="135"/>
                  </a:lnTo>
                  <a:lnTo>
                    <a:pt x="167" y="151"/>
                  </a:lnTo>
                  <a:lnTo>
                    <a:pt x="167" y="151"/>
                  </a:lnTo>
                  <a:lnTo>
                    <a:pt x="171" y="143"/>
                  </a:lnTo>
                  <a:lnTo>
                    <a:pt x="175" y="133"/>
                  </a:lnTo>
                  <a:lnTo>
                    <a:pt x="177" y="118"/>
                  </a:lnTo>
                  <a:lnTo>
                    <a:pt x="179" y="104"/>
                  </a:lnTo>
                  <a:lnTo>
                    <a:pt x="179" y="88"/>
                  </a:lnTo>
                  <a:lnTo>
                    <a:pt x="175" y="72"/>
                  </a:lnTo>
                  <a:lnTo>
                    <a:pt x="171" y="55"/>
                  </a:lnTo>
                  <a:lnTo>
                    <a:pt x="163" y="39"/>
                  </a:lnTo>
                  <a:lnTo>
                    <a:pt x="163" y="39"/>
                  </a:lnTo>
                  <a:close/>
                  <a:moveTo>
                    <a:pt x="77" y="80"/>
                  </a:moveTo>
                  <a:lnTo>
                    <a:pt x="77" y="80"/>
                  </a:lnTo>
                  <a:lnTo>
                    <a:pt x="75" y="82"/>
                  </a:lnTo>
                  <a:lnTo>
                    <a:pt x="73" y="84"/>
                  </a:lnTo>
                  <a:lnTo>
                    <a:pt x="67" y="86"/>
                  </a:lnTo>
                  <a:lnTo>
                    <a:pt x="61" y="84"/>
                  </a:lnTo>
                  <a:lnTo>
                    <a:pt x="55" y="82"/>
                  </a:lnTo>
                  <a:lnTo>
                    <a:pt x="55" y="82"/>
                  </a:lnTo>
                  <a:lnTo>
                    <a:pt x="51" y="78"/>
                  </a:lnTo>
                  <a:lnTo>
                    <a:pt x="51" y="78"/>
                  </a:lnTo>
                  <a:lnTo>
                    <a:pt x="45" y="74"/>
                  </a:lnTo>
                  <a:lnTo>
                    <a:pt x="45" y="74"/>
                  </a:lnTo>
                  <a:lnTo>
                    <a:pt x="41" y="69"/>
                  </a:lnTo>
                  <a:lnTo>
                    <a:pt x="41" y="65"/>
                  </a:lnTo>
                  <a:lnTo>
                    <a:pt x="41" y="63"/>
                  </a:lnTo>
                  <a:lnTo>
                    <a:pt x="41" y="63"/>
                  </a:lnTo>
                  <a:lnTo>
                    <a:pt x="43" y="59"/>
                  </a:lnTo>
                  <a:lnTo>
                    <a:pt x="47" y="57"/>
                  </a:lnTo>
                  <a:lnTo>
                    <a:pt x="49" y="57"/>
                  </a:lnTo>
                  <a:lnTo>
                    <a:pt x="49" y="57"/>
                  </a:lnTo>
                  <a:lnTo>
                    <a:pt x="51" y="59"/>
                  </a:lnTo>
                  <a:lnTo>
                    <a:pt x="51" y="61"/>
                  </a:lnTo>
                  <a:lnTo>
                    <a:pt x="51" y="65"/>
                  </a:lnTo>
                  <a:lnTo>
                    <a:pt x="53" y="67"/>
                  </a:lnTo>
                  <a:lnTo>
                    <a:pt x="53" y="67"/>
                  </a:lnTo>
                  <a:lnTo>
                    <a:pt x="55" y="69"/>
                  </a:lnTo>
                  <a:lnTo>
                    <a:pt x="57" y="67"/>
                  </a:lnTo>
                  <a:lnTo>
                    <a:pt x="61" y="61"/>
                  </a:lnTo>
                  <a:lnTo>
                    <a:pt x="61" y="61"/>
                  </a:lnTo>
                  <a:lnTo>
                    <a:pt x="65" y="61"/>
                  </a:lnTo>
                  <a:lnTo>
                    <a:pt x="67" y="61"/>
                  </a:lnTo>
                  <a:lnTo>
                    <a:pt x="73" y="65"/>
                  </a:lnTo>
                  <a:lnTo>
                    <a:pt x="75" y="72"/>
                  </a:lnTo>
                  <a:lnTo>
                    <a:pt x="77" y="80"/>
                  </a:lnTo>
                  <a:lnTo>
                    <a:pt x="77" y="8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79" name="Line 723"/>
            <p:cNvSpPr>
              <a:spLocks noChangeShapeType="1"/>
            </p:cNvSpPr>
            <p:nvPr/>
          </p:nvSpPr>
          <p:spPr bwMode="auto">
            <a:xfrm>
              <a:off x="12644438" y="6370638"/>
              <a:ext cx="1588" cy="1588"/>
            </a:xfrm>
            <a:prstGeom prst="line">
              <a:avLst/>
            </a:pr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80" name="Freeform 724"/>
            <p:cNvSpPr/>
            <p:nvPr/>
          </p:nvSpPr>
          <p:spPr bwMode="auto">
            <a:xfrm>
              <a:off x="12634913" y="6240463"/>
              <a:ext cx="284163" cy="336550"/>
            </a:xfrm>
            <a:custGeom>
              <a:avLst/>
              <a:gdLst/>
              <a:ahLst/>
              <a:cxnLst>
                <a:cxn ang="0">
                  <a:pos x="163" y="39"/>
                </a:cxn>
                <a:cxn ang="0">
                  <a:pos x="144" y="21"/>
                </a:cxn>
                <a:cxn ang="0">
                  <a:pos x="122" y="8"/>
                </a:cxn>
                <a:cxn ang="0">
                  <a:pos x="110" y="4"/>
                </a:cxn>
                <a:cxn ang="0">
                  <a:pos x="83" y="10"/>
                </a:cxn>
                <a:cxn ang="0">
                  <a:pos x="79" y="12"/>
                </a:cxn>
                <a:cxn ang="0">
                  <a:pos x="65" y="6"/>
                </a:cxn>
                <a:cxn ang="0">
                  <a:pos x="53" y="0"/>
                </a:cxn>
                <a:cxn ang="0">
                  <a:pos x="47" y="0"/>
                </a:cxn>
                <a:cxn ang="0">
                  <a:pos x="38" y="6"/>
                </a:cxn>
                <a:cxn ang="0">
                  <a:pos x="36" y="16"/>
                </a:cxn>
                <a:cxn ang="0">
                  <a:pos x="36" y="35"/>
                </a:cxn>
                <a:cxn ang="0">
                  <a:pos x="32" y="37"/>
                </a:cxn>
                <a:cxn ang="0">
                  <a:pos x="16" y="39"/>
                </a:cxn>
                <a:cxn ang="0">
                  <a:pos x="16" y="43"/>
                </a:cxn>
                <a:cxn ang="0">
                  <a:pos x="20" y="49"/>
                </a:cxn>
                <a:cxn ang="0">
                  <a:pos x="28" y="55"/>
                </a:cxn>
                <a:cxn ang="0">
                  <a:pos x="24" y="57"/>
                </a:cxn>
                <a:cxn ang="0">
                  <a:pos x="12" y="61"/>
                </a:cxn>
                <a:cxn ang="0">
                  <a:pos x="10" y="63"/>
                </a:cxn>
                <a:cxn ang="0">
                  <a:pos x="18" y="67"/>
                </a:cxn>
                <a:cxn ang="0">
                  <a:pos x="18" y="69"/>
                </a:cxn>
                <a:cxn ang="0">
                  <a:pos x="14" y="76"/>
                </a:cxn>
                <a:cxn ang="0">
                  <a:pos x="6" y="82"/>
                </a:cxn>
                <a:cxn ang="0">
                  <a:pos x="0" y="110"/>
                </a:cxn>
                <a:cxn ang="0">
                  <a:pos x="2" y="125"/>
                </a:cxn>
                <a:cxn ang="0">
                  <a:pos x="14" y="133"/>
                </a:cxn>
                <a:cxn ang="0">
                  <a:pos x="22" y="135"/>
                </a:cxn>
                <a:cxn ang="0">
                  <a:pos x="34" y="139"/>
                </a:cxn>
                <a:cxn ang="0">
                  <a:pos x="38" y="147"/>
                </a:cxn>
                <a:cxn ang="0">
                  <a:pos x="38" y="159"/>
                </a:cxn>
                <a:cxn ang="0">
                  <a:pos x="38" y="190"/>
                </a:cxn>
                <a:cxn ang="0">
                  <a:pos x="38" y="198"/>
                </a:cxn>
                <a:cxn ang="0">
                  <a:pos x="49" y="210"/>
                </a:cxn>
                <a:cxn ang="0">
                  <a:pos x="57" y="210"/>
                </a:cxn>
                <a:cxn ang="0">
                  <a:pos x="59" y="208"/>
                </a:cxn>
                <a:cxn ang="0">
                  <a:pos x="67" y="198"/>
                </a:cxn>
                <a:cxn ang="0">
                  <a:pos x="71" y="182"/>
                </a:cxn>
                <a:cxn ang="0">
                  <a:pos x="77" y="180"/>
                </a:cxn>
                <a:cxn ang="0">
                  <a:pos x="87" y="188"/>
                </a:cxn>
                <a:cxn ang="0">
                  <a:pos x="91" y="184"/>
                </a:cxn>
                <a:cxn ang="0">
                  <a:pos x="94" y="175"/>
                </a:cxn>
                <a:cxn ang="0">
                  <a:pos x="91" y="167"/>
                </a:cxn>
                <a:cxn ang="0">
                  <a:pos x="83" y="165"/>
                </a:cxn>
                <a:cxn ang="0">
                  <a:pos x="81" y="159"/>
                </a:cxn>
                <a:cxn ang="0">
                  <a:pos x="83" y="153"/>
                </a:cxn>
                <a:cxn ang="0">
                  <a:pos x="94" y="143"/>
                </a:cxn>
                <a:cxn ang="0">
                  <a:pos x="96" y="137"/>
                </a:cxn>
                <a:cxn ang="0">
                  <a:pos x="102" y="110"/>
                </a:cxn>
                <a:cxn ang="0">
                  <a:pos x="110" y="100"/>
                </a:cxn>
                <a:cxn ang="0">
                  <a:pos x="122" y="100"/>
                </a:cxn>
                <a:cxn ang="0">
                  <a:pos x="126" y="108"/>
                </a:cxn>
                <a:cxn ang="0">
                  <a:pos x="134" y="127"/>
                </a:cxn>
                <a:cxn ang="0">
                  <a:pos x="138" y="127"/>
                </a:cxn>
                <a:cxn ang="0">
                  <a:pos x="140" y="118"/>
                </a:cxn>
                <a:cxn ang="0">
                  <a:pos x="147" y="106"/>
                </a:cxn>
                <a:cxn ang="0">
                  <a:pos x="153" y="110"/>
                </a:cxn>
                <a:cxn ang="0">
                  <a:pos x="163" y="135"/>
                </a:cxn>
                <a:cxn ang="0">
                  <a:pos x="167" y="151"/>
                </a:cxn>
                <a:cxn ang="0">
                  <a:pos x="175" y="133"/>
                </a:cxn>
                <a:cxn ang="0">
                  <a:pos x="179" y="104"/>
                </a:cxn>
                <a:cxn ang="0">
                  <a:pos x="175" y="72"/>
                </a:cxn>
                <a:cxn ang="0">
                  <a:pos x="163" y="39"/>
                </a:cxn>
              </a:cxnLst>
              <a:rect l="0" t="0" r="r" b="b"/>
              <a:pathLst>
                <a:path w="179" h="212">
                  <a:moveTo>
                    <a:pt x="163" y="39"/>
                  </a:moveTo>
                  <a:lnTo>
                    <a:pt x="163" y="39"/>
                  </a:lnTo>
                  <a:lnTo>
                    <a:pt x="155" y="29"/>
                  </a:lnTo>
                  <a:lnTo>
                    <a:pt x="144" y="21"/>
                  </a:lnTo>
                  <a:lnTo>
                    <a:pt x="134" y="14"/>
                  </a:lnTo>
                  <a:lnTo>
                    <a:pt x="122" y="8"/>
                  </a:lnTo>
                  <a:lnTo>
                    <a:pt x="122" y="8"/>
                  </a:lnTo>
                  <a:lnTo>
                    <a:pt x="110" y="4"/>
                  </a:lnTo>
                  <a:lnTo>
                    <a:pt x="104" y="4"/>
                  </a:lnTo>
                  <a:lnTo>
                    <a:pt x="83" y="10"/>
                  </a:lnTo>
                  <a:lnTo>
                    <a:pt x="83" y="10"/>
                  </a:lnTo>
                  <a:lnTo>
                    <a:pt x="79" y="12"/>
                  </a:lnTo>
                  <a:lnTo>
                    <a:pt x="73" y="10"/>
                  </a:lnTo>
                  <a:lnTo>
                    <a:pt x="65" y="6"/>
                  </a:lnTo>
                  <a:lnTo>
                    <a:pt x="57" y="0"/>
                  </a:lnTo>
                  <a:lnTo>
                    <a:pt x="53" y="0"/>
                  </a:lnTo>
                  <a:lnTo>
                    <a:pt x="47" y="0"/>
                  </a:lnTo>
                  <a:lnTo>
                    <a:pt x="47" y="0"/>
                  </a:lnTo>
                  <a:lnTo>
                    <a:pt x="41" y="2"/>
                  </a:lnTo>
                  <a:lnTo>
                    <a:pt x="38" y="6"/>
                  </a:lnTo>
                  <a:lnTo>
                    <a:pt x="36" y="10"/>
                  </a:lnTo>
                  <a:lnTo>
                    <a:pt x="36" y="16"/>
                  </a:lnTo>
                  <a:lnTo>
                    <a:pt x="36" y="29"/>
                  </a:lnTo>
                  <a:lnTo>
                    <a:pt x="36" y="35"/>
                  </a:lnTo>
                  <a:lnTo>
                    <a:pt x="32" y="37"/>
                  </a:lnTo>
                  <a:lnTo>
                    <a:pt x="32" y="37"/>
                  </a:lnTo>
                  <a:lnTo>
                    <a:pt x="18" y="39"/>
                  </a:lnTo>
                  <a:lnTo>
                    <a:pt x="16" y="39"/>
                  </a:lnTo>
                  <a:lnTo>
                    <a:pt x="14" y="41"/>
                  </a:lnTo>
                  <a:lnTo>
                    <a:pt x="16" y="43"/>
                  </a:lnTo>
                  <a:lnTo>
                    <a:pt x="20" y="49"/>
                  </a:lnTo>
                  <a:lnTo>
                    <a:pt x="20" y="49"/>
                  </a:lnTo>
                  <a:lnTo>
                    <a:pt x="26" y="53"/>
                  </a:lnTo>
                  <a:lnTo>
                    <a:pt x="28" y="55"/>
                  </a:lnTo>
                  <a:lnTo>
                    <a:pt x="26" y="57"/>
                  </a:lnTo>
                  <a:lnTo>
                    <a:pt x="24" y="57"/>
                  </a:lnTo>
                  <a:lnTo>
                    <a:pt x="16" y="59"/>
                  </a:lnTo>
                  <a:lnTo>
                    <a:pt x="12" y="61"/>
                  </a:lnTo>
                  <a:lnTo>
                    <a:pt x="10" y="63"/>
                  </a:lnTo>
                  <a:lnTo>
                    <a:pt x="10" y="63"/>
                  </a:lnTo>
                  <a:lnTo>
                    <a:pt x="14" y="67"/>
                  </a:lnTo>
                  <a:lnTo>
                    <a:pt x="18" y="67"/>
                  </a:lnTo>
                  <a:lnTo>
                    <a:pt x="18" y="67"/>
                  </a:lnTo>
                  <a:lnTo>
                    <a:pt x="18" y="69"/>
                  </a:lnTo>
                  <a:lnTo>
                    <a:pt x="18" y="72"/>
                  </a:lnTo>
                  <a:lnTo>
                    <a:pt x="14" y="76"/>
                  </a:lnTo>
                  <a:lnTo>
                    <a:pt x="6" y="82"/>
                  </a:lnTo>
                  <a:lnTo>
                    <a:pt x="6" y="82"/>
                  </a:lnTo>
                  <a:lnTo>
                    <a:pt x="2" y="96"/>
                  </a:lnTo>
                  <a:lnTo>
                    <a:pt x="0" y="110"/>
                  </a:lnTo>
                  <a:lnTo>
                    <a:pt x="0" y="118"/>
                  </a:lnTo>
                  <a:lnTo>
                    <a:pt x="2" y="125"/>
                  </a:lnTo>
                  <a:lnTo>
                    <a:pt x="6" y="129"/>
                  </a:lnTo>
                  <a:lnTo>
                    <a:pt x="14" y="133"/>
                  </a:lnTo>
                  <a:lnTo>
                    <a:pt x="14" y="133"/>
                  </a:lnTo>
                  <a:lnTo>
                    <a:pt x="22" y="135"/>
                  </a:lnTo>
                  <a:lnTo>
                    <a:pt x="28" y="137"/>
                  </a:lnTo>
                  <a:lnTo>
                    <a:pt x="34" y="139"/>
                  </a:lnTo>
                  <a:lnTo>
                    <a:pt x="36" y="143"/>
                  </a:lnTo>
                  <a:lnTo>
                    <a:pt x="38" y="147"/>
                  </a:lnTo>
                  <a:lnTo>
                    <a:pt x="38" y="147"/>
                  </a:lnTo>
                  <a:lnTo>
                    <a:pt x="38" y="159"/>
                  </a:lnTo>
                  <a:lnTo>
                    <a:pt x="38" y="169"/>
                  </a:lnTo>
                  <a:lnTo>
                    <a:pt x="38" y="190"/>
                  </a:lnTo>
                  <a:lnTo>
                    <a:pt x="38" y="190"/>
                  </a:lnTo>
                  <a:lnTo>
                    <a:pt x="38" y="198"/>
                  </a:lnTo>
                  <a:lnTo>
                    <a:pt x="43" y="206"/>
                  </a:lnTo>
                  <a:lnTo>
                    <a:pt x="49" y="210"/>
                  </a:lnTo>
                  <a:lnTo>
                    <a:pt x="53" y="212"/>
                  </a:lnTo>
                  <a:lnTo>
                    <a:pt x="57" y="210"/>
                  </a:lnTo>
                  <a:lnTo>
                    <a:pt x="57" y="210"/>
                  </a:lnTo>
                  <a:lnTo>
                    <a:pt x="59" y="208"/>
                  </a:lnTo>
                  <a:lnTo>
                    <a:pt x="63" y="206"/>
                  </a:lnTo>
                  <a:lnTo>
                    <a:pt x="67" y="198"/>
                  </a:lnTo>
                  <a:lnTo>
                    <a:pt x="71" y="182"/>
                  </a:lnTo>
                  <a:lnTo>
                    <a:pt x="71" y="182"/>
                  </a:lnTo>
                  <a:lnTo>
                    <a:pt x="75" y="180"/>
                  </a:lnTo>
                  <a:lnTo>
                    <a:pt x="77" y="180"/>
                  </a:lnTo>
                  <a:lnTo>
                    <a:pt x="83" y="186"/>
                  </a:lnTo>
                  <a:lnTo>
                    <a:pt x="87" y="188"/>
                  </a:lnTo>
                  <a:lnTo>
                    <a:pt x="89" y="188"/>
                  </a:lnTo>
                  <a:lnTo>
                    <a:pt x="91" y="184"/>
                  </a:lnTo>
                  <a:lnTo>
                    <a:pt x="94" y="175"/>
                  </a:lnTo>
                  <a:lnTo>
                    <a:pt x="94" y="175"/>
                  </a:lnTo>
                  <a:lnTo>
                    <a:pt x="94" y="169"/>
                  </a:lnTo>
                  <a:lnTo>
                    <a:pt x="91" y="167"/>
                  </a:lnTo>
                  <a:lnTo>
                    <a:pt x="87" y="165"/>
                  </a:lnTo>
                  <a:lnTo>
                    <a:pt x="83" y="165"/>
                  </a:lnTo>
                  <a:lnTo>
                    <a:pt x="83" y="163"/>
                  </a:lnTo>
                  <a:lnTo>
                    <a:pt x="81" y="159"/>
                  </a:lnTo>
                  <a:lnTo>
                    <a:pt x="81" y="159"/>
                  </a:lnTo>
                  <a:lnTo>
                    <a:pt x="83" y="153"/>
                  </a:lnTo>
                  <a:lnTo>
                    <a:pt x="89" y="147"/>
                  </a:lnTo>
                  <a:lnTo>
                    <a:pt x="94" y="143"/>
                  </a:lnTo>
                  <a:lnTo>
                    <a:pt x="96" y="137"/>
                  </a:lnTo>
                  <a:lnTo>
                    <a:pt x="96" y="137"/>
                  </a:lnTo>
                  <a:lnTo>
                    <a:pt x="98" y="125"/>
                  </a:lnTo>
                  <a:lnTo>
                    <a:pt x="102" y="110"/>
                  </a:lnTo>
                  <a:lnTo>
                    <a:pt x="106" y="104"/>
                  </a:lnTo>
                  <a:lnTo>
                    <a:pt x="110" y="100"/>
                  </a:lnTo>
                  <a:lnTo>
                    <a:pt x="116" y="98"/>
                  </a:lnTo>
                  <a:lnTo>
                    <a:pt x="122" y="100"/>
                  </a:lnTo>
                  <a:lnTo>
                    <a:pt x="122" y="100"/>
                  </a:lnTo>
                  <a:lnTo>
                    <a:pt x="126" y="108"/>
                  </a:lnTo>
                  <a:lnTo>
                    <a:pt x="130" y="120"/>
                  </a:lnTo>
                  <a:lnTo>
                    <a:pt x="134" y="127"/>
                  </a:lnTo>
                  <a:lnTo>
                    <a:pt x="136" y="129"/>
                  </a:lnTo>
                  <a:lnTo>
                    <a:pt x="138" y="127"/>
                  </a:lnTo>
                  <a:lnTo>
                    <a:pt x="140" y="118"/>
                  </a:lnTo>
                  <a:lnTo>
                    <a:pt x="140" y="118"/>
                  </a:lnTo>
                  <a:lnTo>
                    <a:pt x="144" y="108"/>
                  </a:lnTo>
                  <a:lnTo>
                    <a:pt x="147" y="106"/>
                  </a:lnTo>
                  <a:lnTo>
                    <a:pt x="149" y="106"/>
                  </a:lnTo>
                  <a:lnTo>
                    <a:pt x="153" y="110"/>
                  </a:lnTo>
                  <a:lnTo>
                    <a:pt x="157" y="116"/>
                  </a:lnTo>
                  <a:lnTo>
                    <a:pt x="163" y="135"/>
                  </a:lnTo>
                  <a:lnTo>
                    <a:pt x="167" y="151"/>
                  </a:lnTo>
                  <a:lnTo>
                    <a:pt x="167" y="151"/>
                  </a:lnTo>
                  <a:lnTo>
                    <a:pt x="171" y="143"/>
                  </a:lnTo>
                  <a:lnTo>
                    <a:pt x="175" y="133"/>
                  </a:lnTo>
                  <a:lnTo>
                    <a:pt x="177" y="118"/>
                  </a:lnTo>
                  <a:lnTo>
                    <a:pt x="179" y="104"/>
                  </a:lnTo>
                  <a:lnTo>
                    <a:pt x="179" y="88"/>
                  </a:lnTo>
                  <a:lnTo>
                    <a:pt x="175" y="72"/>
                  </a:lnTo>
                  <a:lnTo>
                    <a:pt x="171" y="55"/>
                  </a:lnTo>
                  <a:lnTo>
                    <a:pt x="163" y="39"/>
                  </a:lnTo>
                  <a:lnTo>
                    <a:pt x="163" y="39"/>
                  </a:lnTo>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81" name="Freeform 725"/>
            <p:cNvSpPr/>
            <p:nvPr/>
          </p:nvSpPr>
          <p:spPr bwMode="auto">
            <a:xfrm>
              <a:off x="12700000" y="6330950"/>
              <a:ext cx="57150" cy="46038"/>
            </a:xfrm>
            <a:custGeom>
              <a:avLst/>
              <a:gdLst/>
              <a:ahLst/>
              <a:cxnLst>
                <a:cxn ang="0">
                  <a:pos x="36" y="23"/>
                </a:cxn>
                <a:cxn ang="0">
                  <a:pos x="36" y="23"/>
                </a:cxn>
                <a:cxn ang="0">
                  <a:pos x="34" y="25"/>
                </a:cxn>
                <a:cxn ang="0">
                  <a:pos x="32" y="27"/>
                </a:cxn>
                <a:cxn ang="0">
                  <a:pos x="26" y="29"/>
                </a:cxn>
                <a:cxn ang="0">
                  <a:pos x="20" y="27"/>
                </a:cxn>
                <a:cxn ang="0">
                  <a:pos x="14" y="25"/>
                </a:cxn>
                <a:cxn ang="0">
                  <a:pos x="14" y="25"/>
                </a:cxn>
                <a:cxn ang="0">
                  <a:pos x="10" y="21"/>
                </a:cxn>
                <a:cxn ang="0">
                  <a:pos x="10" y="21"/>
                </a:cxn>
                <a:cxn ang="0">
                  <a:pos x="4" y="17"/>
                </a:cxn>
                <a:cxn ang="0">
                  <a:pos x="4" y="17"/>
                </a:cxn>
                <a:cxn ang="0">
                  <a:pos x="0" y="12"/>
                </a:cxn>
                <a:cxn ang="0">
                  <a:pos x="0" y="8"/>
                </a:cxn>
                <a:cxn ang="0">
                  <a:pos x="0" y="6"/>
                </a:cxn>
                <a:cxn ang="0">
                  <a:pos x="0" y="6"/>
                </a:cxn>
                <a:cxn ang="0">
                  <a:pos x="2" y="2"/>
                </a:cxn>
                <a:cxn ang="0">
                  <a:pos x="6" y="0"/>
                </a:cxn>
                <a:cxn ang="0">
                  <a:pos x="8" y="0"/>
                </a:cxn>
                <a:cxn ang="0">
                  <a:pos x="8" y="0"/>
                </a:cxn>
                <a:cxn ang="0">
                  <a:pos x="10" y="2"/>
                </a:cxn>
                <a:cxn ang="0">
                  <a:pos x="10" y="4"/>
                </a:cxn>
                <a:cxn ang="0">
                  <a:pos x="10" y="8"/>
                </a:cxn>
                <a:cxn ang="0">
                  <a:pos x="12" y="10"/>
                </a:cxn>
                <a:cxn ang="0">
                  <a:pos x="12" y="10"/>
                </a:cxn>
                <a:cxn ang="0">
                  <a:pos x="14" y="12"/>
                </a:cxn>
                <a:cxn ang="0">
                  <a:pos x="16" y="10"/>
                </a:cxn>
                <a:cxn ang="0">
                  <a:pos x="20" y="4"/>
                </a:cxn>
                <a:cxn ang="0">
                  <a:pos x="20" y="4"/>
                </a:cxn>
                <a:cxn ang="0">
                  <a:pos x="24" y="4"/>
                </a:cxn>
                <a:cxn ang="0">
                  <a:pos x="26" y="4"/>
                </a:cxn>
                <a:cxn ang="0">
                  <a:pos x="32" y="8"/>
                </a:cxn>
                <a:cxn ang="0">
                  <a:pos x="34" y="15"/>
                </a:cxn>
                <a:cxn ang="0">
                  <a:pos x="36" y="23"/>
                </a:cxn>
                <a:cxn ang="0">
                  <a:pos x="36" y="23"/>
                </a:cxn>
              </a:cxnLst>
              <a:rect l="0" t="0" r="r" b="b"/>
              <a:pathLst>
                <a:path w="36" h="29">
                  <a:moveTo>
                    <a:pt x="36" y="23"/>
                  </a:moveTo>
                  <a:lnTo>
                    <a:pt x="36" y="23"/>
                  </a:lnTo>
                  <a:lnTo>
                    <a:pt x="34" y="25"/>
                  </a:lnTo>
                  <a:lnTo>
                    <a:pt x="32" y="27"/>
                  </a:lnTo>
                  <a:lnTo>
                    <a:pt x="26" y="29"/>
                  </a:lnTo>
                  <a:lnTo>
                    <a:pt x="20" y="27"/>
                  </a:lnTo>
                  <a:lnTo>
                    <a:pt x="14" y="25"/>
                  </a:lnTo>
                  <a:lnTo>
                    <a:pt x="14" y="25"/>
                  </a:lnTo>
                  <a:lnTo>
                    <a:pt x="10" y="21"/>
                  </a:lnTo>
                  <a:lnTo>
                    <a:pt x="10" y="21"/>
                  </a:lnTo>
                  <a:lnTo>
                    <a:pt x="4" y="17"/>
                  </a:lnTo>
                  <a:lnTo>
                    <a:pt x="4" y="17"/>
                  </a:lnTo>
                  <a:lnTo>
                    <a:pt x="0" y="12"/>
                  </a:lnTo>
                  <a:lnTo>
                    <a:pt x="0" y="8"/>
                  </a:lnTo>
                  <a:lnTo>
                    <a:pt x="0" y="6"/>
                  </a:lnTo>
                  <a:lnTo>
                    <a:pt x="0" y="6"/>
                  </a:lnTo>
                  <a:lnTo>
                    <a:pt x="2" y="2"/>
                  </a:lnTo>
                  <a:lnTo>
                    <a:pt x="6" y="0"/>
                  </a:lnTo>
                  <a:lnTo>
                    <a:pt x="8" y="0"/>
                  </a:lnTo>
                  <a:lnTo>
                    <a:pt x="8" y="0"/>
                  </a:lnTo>
                  <a:lnTo>
                    <a:pt x="10" y="2"/>
                  </a:lnTo>
                  <a:lnTo>
                    <a:pt x="10" y="4"/>
                  </a:lnTo>
                  <a:lnTo>
                    <a:pt x="10" y="8"/>
                  </a:lnTo>
                  <a:lnTo>
                    <a:pt x="12" y="10"/>
                  </a:lnTo>
                  <a:lnTo>
                    <a:pt x="12" y="10"/>
                  </a:lnTo>
                  <a:lnTo>
                    <a:pt x="14" y="12"/>
                  </a:lnTo>
                  <a:lnTo>
                    <a:pt x="16" y="10"/>
                  </a:lnTo>
                  <a:lnTo>
                    <a:pt x="20" y="4"/>
                  </a:lnTo>
                  <a:lnTo>
                    <a:pt x="20" y="4"/>
                  </a:lnTo>
                  <a:lnTo>
                    <a:pt x="24" y="4"/>
                  </a:lnTo>
                  <a:lnTo>
                    <a:pt x="26" y="4"/>
                  </a:lnTo>
                  <a:lnTo>
                    <a:pt x="32" y="8"/>
                  </a:lnTo>
                  <a:lnTo>
                    <a:pt x="34" y="15"/>
                  </a:lnTo>
                  <a:lnTo>
                    <a:pt x="36" y="23"/>
                  </a:lnTo>
                  <a:lnTo>
                    <a:pt x="36" y="23"/>
                  </a:lnTo>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82" name="Freeform 726"/>
            <p:cNvSpPr/>
            <p:nvPr/>
          </p:nvSpPr>
          <p:spPr bwMode="auto">
            <a:xfrm>
              <a:off x="12442825" y="6215063"/>
              <a:ext cx="185738" cy="187325"/>
            </a:xfrm>
            <a:custGeom>
              <a:avLst/>
              <a:gdLst/>
              <a:ahLst/>
              <a:cxnLst>
                <a:cxn ang="0">
                  <a:pos x="15" y="102"/>
                </a:cxn>
                <a:cxn ang="0">
                  <a:pos x="7" y="98"/>
                </a:cxn>
                <a:cxn ang="0">
                  <a:pos x="2" y="90"/>
                </a:cxn>
                <a:cxn ang="0">
                  <a:pos x="0" y="81"/>
                </a:cxn>
                <a:cxn ang="0">
                  <a:pos x="5" y="63"/>
                </a:cxn>
                <a:cxn ang="0">
                  <a:pos x="11" y="55"/>
                </a:cxn>
                <a:cxn ang="0">
                  <a:pos x="51" y="20"/>
                </a:cxn>
                <a:cxn ang="0">
                  <a:pos x="58" y="18"/>
                </a:cxn>
                <a:cxn ang="0">
                  <a:pos x="62" y="22"/>
                </a:cxn>
                <a:cxn ang="0">
                  <a:pos x="68" y="22"/>
                </a:cxn>
                <a:cxn ang="0">
                  <a:pos x="82" y="8"/>
                </a:cxn>
                <a:cxn ang="0">
                  <a:pos x="92" y="2"/>
                </a:cxn>
                <a:cxn ang="0">
                  <a:pos x="102" y="0"/>
                </a:cxn>
                <a:cxn ang="0">
                  <a:pos x="115" y="4"/>
                </a:cxn>
                <a:cxn ang="0">
                  <a:pos x="117" y="12"/>
                </a:cxn>
                <a:cxn ang="0">
                  <a:pos x="111" y="24"/>
                </a:cxn>
                <a:cxn ang="0">
                  <a:pos x="102" y="30"/>
                </a:cxn>
                <a:cxn ang="0">
                  <a:pos x="86" y="45"/>
                </a:cxn>
                <a:cxn ang="0">
                  <a:pos x="80" y="43"/>
                </a:cxn>
                <a:cxn ang="0">
                  <a:pos x="80" y="39"/>
                </a:cxn>
                <a:cxn ang="0">
                  <a:pos x="82" y="32"/>
                </a:cxn>
                <a:cxn ang="0">
                  <a:pos x="84" y="22"/>
                </a:cxn>
                <a:cxn ang="0">
                  <a:pos x="84" y="20"/>
                </a:cxn>
                <a:cxn ang="0">
                  <a:pos x="76" y="20"/>
                </a:cxn>
                <a:cxn ang="0">
                  <a:pos x="72" y="28"/>
                </a:cxn>
                <a:cxn ang="0">
                  <a:pos x="72" y="32"/>
                </a:cxn>
                <a:cxn ang="0">
                  <a:pos x="72" y="41"/>
                </a:cxn>
                <a:cxn ang="0">
                  <a:pos x="66" y="47"/>
                </a:cxn>
                <a:cxn ang="0">
                  <a:pos x="64" y="51"/>
                </a:cxn>
                <a:cxn ang="0">
                  <a:pos x="68" y="61"/>
                </a:cxn>
                <a:cxn ang="0">
                  <a:pos x="66" y="67"/>
                </a:cxn>
                <a:cxn ang="0">
                  <a:pos x="60" y="73"/>
                </a:cxn>
                <a:cxn ang="0">
                  <a:pos x="39" y="83"/>
                </a:cxn>
                <a:cxn ang="0">
                  <a:pos x="35" y="85"/>
                </a:cxn>
                <a:cxn ang="0">
                  <a:pos x="25" y="98"/>
                </a:cxn>
                <a:cxn ang="0">
                  <a:pos x="23" y="100"/>
                </a:cxn>
                <a:cxn ang="0">
                  <a:pos x="25" y="106"/>
                </a:cxn>
                <a:cxn ang="0">
                  <a:pos x="31" y="114"/>
                </a:cxn>
                <a:cxn ang="0">
                  <a:pos x="31" y="118"/>
                </a:cxn>
                <a:cxn ang="0">
                  <a:pos x="23" y="112"/>
                </a:cxn>
                <a:cxn ang="0">
                  <a:pos x="15" y="102"/>
                </a:cxn>
                <a:cxn ang="0">
                  <a:pos x="15" y="102"/>
                </a:cxn>
              </a:cxnLst>
              <a:rect l="0" t="0" r="r" b="b"/>
              <a:pathLst>
                <a:path w="117" h="118">
                  <a:moveTo>
                    <a:pt x="15" y="102"/>
                  </a:moveTo>
                  <a:lnTo>
                    <a:pt x="15" y="102"/>
                  </a:lnTo>
                  <a:lnTo>
                    <a:pt x="11" y="100"/>
                  </a:lnTo>
                  <a:lnTo>
                    <a:pt x="7" y="98"/>
                  </a:lnTo>
                  <a:lnTo>
                    <a:pt x="5" y="98"/>
                  </a:lnTo>
                  <a:lnTo>
                    <a:pt x="2" y="90"/>
                  </a:lnTo>
                  <a:lnTo>
                    <a:pt x="2" y="90"/>
                  </a:lnTo>
                  <a:lnTo>
                    <a:pt x="0" y="81"/>
                  </a:lnTo>
                  <a:lnTo>
                    <a:pt x="2" y="71"/>
                  </a:lnTo>
                  <a:lnTo>
                    <a:pt x="5" y="63"/>
                  </a:lnTo>
                  <a:lnTo>
                    <a:pt x="11" y="55"/>
                  </a:lnTo>
                  <a:lnTo>
                    <a:pt x="11" y="55"/>
                  </a:lnTo>
                  <a:lnTo>
                    <a:pt x="35" y="32"/>
                  </a:lnTo>
                  <a:lnTo>
                    <a:pt x="51" y="20"/>
                  </a:lnTo>
                  <a:lnTo>
                    <a:pt x="55" y="16"/>
                  </a:lnTo>
                  <a:lnTo>
                    <a:pt x="58" y="18"/>
                  </a:lnTo>
                  <a:lnTo>
                    <a:pt x="58" y="18"/>
                  </a:lnTo>
                  <a:lnTo>
                    <a:pt x="62" y="22"/>
                  </a:lnTo>
                  <a:lnTo>
                    <a:pt x="64" y="22"/>
                  </a:lnTo>
                  <a:lnTo>
                    <a:pt x="68" y="22"/>
                  </a:lnTo>
                  <a:lnTo>
                    <a:pt x="74" y="18"/>
                  </a:lnTo>
                  <a:lnTo>
                    <a:pt x="82" y="8"/>
                  </a:lnTo>
                  <a:lnTo>
                    <a:pt x="88" y="4"/>
                  </a:lnTo>
                  <a:lnTo>
                    <a:pt x="92" y="2"/>
                  </a:lnTo>
                  <a:lnTo>
                    <a:pt x="92" y="2"/>
                  </a:lnTo>
                  <a:lnTo>
                    <a:pt x="102" y="0"/>
                  </a:lnTo>
                  <a:lnTo>
                    <a:pt x="111" y="2"/>
                  </a:lnTo>
                  <a:lnTo>
                    <a:pt x="115" y="4"/>
                  </a:lnTo>
                  <a:lnTo>
                    <a:pt x="117" y="8"/>
                  </a:lnTo>
                  <a:lnTo>
                    <a:pt x="117" y="12"/>
                  </a:lnTo>
                  <a:lnTo>
                    <a:pt x="115" y="18"/>
                  </a:lnTo>
                  <a:lnTo>
                    <a:pt x="111" y="24"/>
                  </a:lnTo>
                  <a:lnTo>
                    <a:pt x="102" y="30"/>
                  </a:lnTo>
                  <a:lnTo>
                    <a:pt x="102" y="30"/>
                  </a:lnTo>
                  <a:lnTo>
                    <a:pt x="92" y="41"/>
                  </a:lnTo>
                  <a:lnTo>
                    <a:pt x="86" y="45"/>
                  </a:lnTo>
                  <a:lnTo>
                    <a:pt x="84" y="45"/>
                  </a:lnTo>
                  <a:lnTo>
                    <a:pt x="80" y="43"/>
                  </a:lnTo>
                  <a:lnTo>
                    <a:pt x="80" y="43"/>
                  </a:lnTo>
                  <a:lnTo>
                    <a:pt x="80" y="39"/>
                  </a:lnTo>
                  <a:lnTo>
                    <a:pt x="80" y="37"/>
                  </a:lnTo>
                  <a:lnTo>
                    <a:pt x="82" y="32"/>
                  </a:lnTo>
                  <a:lnTo>
                    <a:pt x="84" y="28"/>
                  </a:lnTo>
                  <a:lnTo>
                    <a:pt x="84" y="22"/>
                  </a:lnTo>
                  <a:lnTo>
                    <a:pt x="84" y="22"/>
                  </a:lnTo>
                  <a:lnTo>
                    <a:pt x="84" y="20"/>
                  </a:lnTo>
                  <a:lnTo>
                    <a:pt x="82" y="20"/>
                  </a:lnTo>
                  <a:lnTo>
                    <a:pt x="76" y="20"/>
                  </a:lnTo>
                  <a:lnTo>
                    <a:pt x="72" y="26"/>
                  </a:lnTo>
                  <a:lnTo>
                    <a:pt x="72" y="28"/>
                  </a:lnTo>
                  <a:lnTo>
                    <a:pt x="72" y="32"/>
                  </a:lnTo>
                  <a:lnTo>
                    <a:pt x="72" y="32"/>
                  </a:lnTo>
                  <a:lnTo>
                    <a:pt x="74" y="39"/>
                  </a:lnTo>
                  <a:lnTo>
                    <a:pt x="72" y="41"/>
                  </a:lnTo>
                  <a:lnTo>
                    <a:pt x="70" y="43"/>
                  </a:lnTo>
                  <a:lnTo>
                    <a:pt x="66" y="47"/>
                  </a:lnTo>
                  <a:lnTo>
                    <a:pt x="66" y="47"/>
                  </a:lnTo>
                  <a:lnTo>
                    <a:pt x="64" y="51"/>
                  </a:lnTo>
                  <a:lnTo>
                    <a:pt x="66" y="57"/>
                  </a:lnTo>
                  <a:lnTo>
                    <a:pt x="68" y="61"/>
                  </a:lnTo>
                  <a:lnTo>
                    <a:pt x="68" y="65"/>
                  </a:lnTo>
                  <a:lnTo>
                    <a:pt x="66" y="67"/>
                  </a:lnTo>
                  <a:lnTo>
                    <a:pt x="66" y="67"/>
                  </a:lnTo>
                  <a:lnTo>
                    <a:pt x="60" y="73"/>
                  </a:lnTo>
                  <a:lnTo>
                    <a:pt x="53" y="77"/>
                  </a:lnTo>
                  <a:lnTo>
                    <a:pt x="39" y="83"/>
                  </a:lnTo>
                  <a:lnTo>
                    <a:pt x="39" y="83"/>
                  </a:lnTo>
                  <a:lnTo>
                    <a:pt x="35" y="85"/>
                  </a:lnTo>
                  <a:lnTo>
                    <a:pt x="31" y="90"/>
                  </a:lnTo>
                  <a:lnTo>
                    <a:pt x="25" y="98"/>
                  </a:lnTo>
                  <a:lnTo>
                    <a:pt x="25" y="98"/>
                  </a:lnTo>
                  <a:lnTo>
                    <a:pt x="23" y="100"/>
                  </a:lnTo>
                  <a:lnTo>
                    <a:pt x="23" y="104"/>
                  </a:lnTo>
                  <a:lnTo>
                    <a:pt x="25" y="106"/>
                  </a:lnTo>
                  <a:lnTo>
                    <a:pt x="29" y="110"/>
                  </a:lnTo>
                  <a:lnTo>
                    <a:pt x="31" y="114"/>
                  </a:lnTo>
                  <a:lnTo>
                    <a:pt x="31" y="114"/>
                  </a:lnTo>
                  <a:lnTo>
                    <a:pt x="31" y="118"/>
                  </a:lnTo>
                  <a:lnTo>
                    <a:pt x="29" y="118"/>
                  </a:lnTo>
                  <a:lnTo>
                    <a:pt x="23" y="112"/>
                  </a:lnTo>
                  <a:lnTo>
                    <a:pt x="15" y="102"/>
                  </a:lnTo>
                  <a:lnTo>
                    <a:pt x="15" y="102"/>
                  </a:lnTo>
                  <a:lnTo>
                    <a:pt x="15" y="102"/>
                  </a:lnTo>
                  <a:lnTo>
                    <a:pt x="15" y="102"/>
                  </a:lnTo>
                  <a:lnTo>
                    <a:pt x="15" y="10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83" name="Freeform 727"/>
            <p:cNvSpPr/>
            <p:nvPr/>
          </p:nvSpPr>
          <p:spPr bwMode="auto">
            <a:xfrm>
              <a:off x="12439650" y="6396038"/>
              <a:ext cx="130175" cy="187325"/>
            </a:xfrm>
            <a:custGeom>
              <a:avLst/>
              <a:gdLst/>
              <a:ahLst/>
              <a:cxnLst>
                <a:cxn ang="0">
                  <a:pos x="9" y="0"/>
                </a:cxn>
                <a:cxn ang="0">
                  <a:pos x="9" y="0"/>
                </a:cxn>
                <a:cxn ang="0">
                  <a:pos x="2" y="0"/>
                </a:cxn>
                <a:cxn ang="0">
                  <a:pos x="0" y="2"/>
                </a:cxn>
                <a:cxn ang="0">
                  <a:pos x="2" y="6"/>
                </a:cxn>
                <a:cxn ang="0">
                  <a:pos x="4" y="12"/>
                </a:cxn>
                <a:cxn ang="0">
                  <a:pos x="17" y="24"/>
                </a:cxn>
                <a:cxn ang="0">
                  <a:pos x="17" y="24"/>
                </a:cxn>
                <a:cxn ang="0">
                  <a:pos x="19" y="39"/>
                </a:cxn>
                <a:cxn ang="0">
                  <a:pos x="23" y="47"/>
                </a:cxn>
                <a:cxn ang="0">
                  <a:pos x="37" y="63"/>
                </a:cxn>
                <a:cxn ang="0">
                  <a:pos x="37" y="63"/>
                </a:cxn>
                <a:cxn ang="0">
                  <a:pos x="41" y="69"/>
                </a:cxn>
                <a:cxn ang="0">
                  <a:pos x="43" y="75"/>
                </a:cxn>
                <a:cxn ang="0">
                  <a:pos x="47" y="88"/>
                </a:cxn>
                <a:cxn ang="0">
                  <a:pos x="51" y="100"/>
                </a:cxn>
                <a:cxn ang="0">
                  <a:pos x="53" y="106"/>
                </a:cxn>
                <a:cxn ang="0">
                  <a:pos x="60" y="112"/>
                </a:cxn>
                <a:cxn ang="0">
                  <a:pos x="60" y="112"/>
                </a:cxn>
                <a:cxn ang="0">
                  <a:pos x="68" y="118"/>
                </a:cxn>
                <a:cxn ang="0">
                  <a:pos x="70" y="118"/>
                </a:cxn>
                <a:cxn ang="0">
                  <a:pos x="72" y="116"/>
                </a:cxn>
                <a:cxn ang="0">
                  <a:pos x="74" y="110"/>
                </a:cxn>
                <a:cxn ang="0">
                  <a:pos x="72" y="102"/>
                </a:cxn>
                <a:cxn ang="0">
                  <a:pos x="72" y="102"/>
                </a:cxn>
                <a:cxn ang="0">
                  <a:pos x="72" y="92"/>
                </a:cxn>
                <a:cxn ang="0">
                  <a:pos x="74" y="84"/>
                </a:cxn>
                <a:cxn ang="0">
                  <a:pos x="80" y="65"/>
                </a:cxn>
                <a:cxn ang="0">
                  <a:pos x="80" y="65"/>
                </a:cxn>
                <a:cxn ang="0">
                  <a:pos x="82" y="59"/>
                </a:cxn>
                <a:cxn ang="0">
                  <a:pos x="80" y="53"/>
                </a:cxn>
                <a:cxn ang="0">
                  <a:pos x="76" y="49"/>
                </a:cxn>
                <a:cxn ang="0">
                  <a:pos x="72" y="45"/>
                </a:cxn>
                <a:cxn ang="0">
                  <a:pos x="60" y="37"/>
                </a:cxn>
                <a:cxn ang="0">
                  <a:pos x="51" y="27"/>
                </a:cxn>
                <a:cxn ang="0">
                  <a:pos x="51" y="27"/>
                </a:cxn>
                <a:cxn ang="0">
                  <a:pos x="47" y="22"/>
                </a:cxn>
                <a:cxn ang="0">
                  <a:pos x="43" y="20"/>
                </a:cxn>
                <a:cxn ang="0">
                  <a:pos x="31" y="20"/>
                </a:cxn>
                <a:cxn ang="0">
                  <a:pos x="23" y="20"/>
                </a:cxn>
                <a:cxn ang="0">
                  <a:pos x="19" y="18"/>
                </a:cxn>
                <a:cxn ang="0">
                  <a:pos x="17" y="14"/>
                </a:cxn>
                <a:cxn ang="0">
                  <a:pos x="17" y="14"/>
                </a:cxn>
                <a:cxn ang="0">
                  <a:pos x="15" y="8"/>
                </a:cxn>
                <a:cxn ang="0">
                  <a:pos x="13" y="2"/>
                </a:cxn>
                <a:cxn ang="0">
                  <a:pos x="9" y="0"/>
                </a:cxn>
                <a:cxn ang="0">
                  <a:pos x="9" y="0"/>
                </a:cxn>
              </a:cxnLst>
              <a:rect l="0" t="0" r="r" b="b"/>
              <a:pathLst>
                <a:path w="82" h="118">
                  <a:moveTo>
                    <a:pt x="9" y="0"/>
                  </a:moveTo>
                  <a:lnTo>
                    <a:pt x="9" y="0"/>
                  </a:lnTo>
                  <a:lnTo>
                    <a:pt x="2" y="0"/>
                  </a:lnTo>
                  <a:lnTo>
                    <a:pt x="0" y="2"/>
                  </a:lnTo>
                  <a:lnTo>
                    <a:pt x="2" y="6"/>
                  </a:lnTo>
                  <a:lnTo>
                    <a:pt x="4" y="12"/>
                  </a:lnTo>
                  <a:lnTo>
                    <a:pt x="17" y="24"/>
                  </a:lnTo>
                  <a:lnTo>
                    <a:pt x="17" y="24"/>
                  </a:lnTo>
                  <a:lnTo>
                    <a:pt x="19" y="39"/>
                  </a:lnTo>
                  <a:lnTo>
                    <a:pt x="23" y="47"/>
                  </a:lnTo>
                  <a:lnTo>
                    <a:pt x="37" y="63"/>
                  </a:lnTo>
                  <a:lnTo>
                    <a:pt x="37" y="63"/>
                  </a:lnTo>
                  <a:lnTo>
                    <a:pt x="41" y="69"/>
                  </a:lnTo>
                  <a:lnTo>
                    <a:pt x="43" y="75"/>
                  </a:lnTo>
                  <a:lnTo>
                    <a:pt x="47" y="88"/>
                  </a:lnTo>
                  <a:lnTo>
                    <a:pt x="51" y="100"/>
                  </a:lnTo>
                  <a:lnTo>
                    <a:pt x="53" y="106"/>
                  </a:lnTo>
                  <a:lnTo>
                    <a:pt x="60" y="112"/>
                  </a:lnTo>
                  <a:lnTo>
                    <a:pt x="60" y="112"/>
                  </a:lnTo>
                  <a:lnTo>
                    <a:pt x="68" y="118"/>
                  </a:lnTo>
                  <a:lnTo>
                    <a:pt x="70" y="118"/>
                  </a:lnTo>
                  <a:lnTo>
                    <a:pt x="72" y="116"/>
                  </a:lnTo>
                  <a:lnTo>
                    <a:pt x="74" y="110"/>
                  </a:lnTo>
                  <a:lnTo>
                    <a:pt x="72" y="102"/>
                  </a:lnTo>
                  <a:lnTo>
                    <a:pt x="72" y="102"/>
                  </a:lnTo>
                  <a:lnTo>
                    <a:pt x="72" y="92"/>
                  </a:lnTo>
                  <a:lnTo>
                    <a:pt x="74" y="84"/>
                  </a:lnTo>
                  <a:lnTo>
                    <a:pt x="80" y="65"/>
                  </a:lnTo>
                  <a:lnTo>
                    <a:pt x="80" y="65"/>
                  </a:lnTo>
                  <a:lnTo>
                    <a:pt x="82" y="59"/>
                  </a:lnTo>
                  <a:lnTo>
                    <a:pt x="80" y="53"/>
                  </a:lnTo>
                  <a:lnTo>
                    <a:pt x="76" y="49"/>
                  </a:lnTo>
                  <a:lnTo>
                    <a:pt x="72" y="45"/>
                  </a:lnTo>
                  <a:lnTo>
                    <a:pt x="60" y="37"/>
                  </a:lnTo>
                  <a:lnTo>
                    <a:pt x="51" y="27"/>
                  </a:lnTo>
                  <a:lnTo>
                    <a:pt x="51" y="27"/>
                  </a:lnTo>
                  <a:lnTo>
                    <a:pt x="47" y="22"/>
                  </a:lnTo>
                  <a:lnTo>
                    <a:pt x="43" y="20"/>
                  </a:lnTo>
                  <a:lnTo>
                    <a:pt x="31" y="20"/>
                  </a:lnTo>
                  <a:lnTo>
                    <a:pt x="23" y="20"/>
                  </a:lnTo>
                  <a:lnTo>
                    <a:pt x="19" y="18"/>
                  </a:lnTo>
                  <a:lnTo>
                    <a:pt x="17" y="14"/>
                  </a:lnTo>
                  <a:lnTo>
                    <a:pt x="17" y="14"/>
                  </a:lnTo>
                  <a:lnTo>
                    <a:pt x="15" y="8"/>
                  </a:lnTo>
                  <a:lnTo>
                    <a:pt x="13" y="2"/>
                  </a:lnTo>
                  <a:lnTo>
                    <a:pt x="9" y="0"/>
                  </a:lnTo>
                  <a:lnTo>
                    <a:pt x="9"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84" name="Freeform 728"/>
            <p:cNvSpPr/>
            <p:nvPr/>
          </p:nvSpPr>
          <p:spPr bwMode="auto">
            <a:xfrm>
              <a:off x="12614275" y="6149975"/>
              <a:ext cx="139700" cy="49213"/>
            </a:xfrm>
            <a:custGeom>
              <a:avLst/>
              <a:gdLst/>
              <a:ahLst/>
              <a:cxnLst>
                <a:cxn ang="0">
                  <a:pos x="29" y="31"/>
                </a:cxn>
                <a:cxn ang="0">
                  <a:pos x="29" y="31"/>
                </a:cxn>
                <a:cxn ang="0">
                  <a:pos x="35" y="29"/>
                </a:cxn>
                <a:cxn ang="0">
                  <a:pos x="41" y="25"/>
                </a:cxn>
                <a:cxn ang="0">
                  <a:pos x="47" y="23"/>
                </a:cxn>
                <a:cxn ang="0">
                  <a:pos x="54" y="20"/>
                </a:cxn>
                <a:cxn ang="0">
                  <a:pos x="54" y="20"/>
                </a:cxn>
                <a:cxn ang="0">
                  <a:pos x="76" y="25"/>
                </a:cxn>
                <a:cxn ang="0">
                  <a:pos x="82" y="25"/>
                </a:cxn>
                <a:cxn ang="0">
                  <a:pos x="88" y="23"/>
                </a:cxn>
                <a:cxn ang="0">
                  <a:pos x="88" y="18"/>
                </a:cxn>
                <a:cxn ang="0">
                  <a:pos x="86" y="14"/>
                </a:cxn>
                <a:cxn ang="0">
                  <a:pos x="86" y="14"/>
                </a:cxn>
                <a:cxn ang="0">
                  <a:pos x="78" y="8"/>
                </a:cxn>
                <a:cxn ang="0">
                  <a:pos x="70" y="4"/>
                </a:cxn>
                <a:cxn ang="0">
                  <a:pos x="60" y="2"/>
                </a:cxn>
                <a:cxn ang="0">
                  <a:pos x="49" y="0"/>
                </a:cxn>
                <a:cxn ang="0">
                  <a:pos x="39" y="0"/>
                </a:cxn>
                <a:cxn ang="0">
                  <a:pos x="29" y="0"/>
                </a:cxn>
                <a:cxn ang="0">
                  <a:pos x="19" y="4"/>
                </a:cxn>
                <a:cxn ang="0">
                  <a:pos x="13" y="8"/>
                </a:cxn>
                <a:cxn ang="0">
                  <a:pos x="13" y="8"/>
                </a:cxn>
                <a:cxn ang="0">
                  <a:pos x="5" y="12"/>
                </a:cxn>
                <a:cxn ang="0">
                  <a:pos x="0" y="18"/>
                </a:cxn>
                <a:cxn ang="0">
                  <a:pos x="0" y="23"/>
                </a:cxn>
                <a:cxn ang="0">
                  <a:pos x="3" y="27"/>
                </a:cxn>
                <a:cxn ang="0">
                  <a:pos x="9" y="29"/>
                </a:cxn>
                <a:cxn ang="0">
                  <a:pos x="15" y="31"/>
                </a:cxn>
                <a:cxn ang="0">
                  <a:pos x="21" y="31"/>
                </a:cxn>
                <a:cxn ang="0">
                  <a:pos x="29" y="31"/>
                </a:cxn>
                <a:cxn ang="0">
                  <a:pos x="29" y="31"/>
                </a:cxn>
                <a:cxn ang="0">
                  <a:pos x="31" y="31"/>
                </a:cxn>
                <a:cxn ang="0">
                  <a:pos x="29" y="31"/>
                </a:cxn>
                <a:cxn ang="0">
                  <a:pos x="29" y="31"/>
                </a:cxn>
              </a:cxnLst>
              <a:rect l="0" t="0" r="r" b="b"/>
              <a:pathLst>
                <a:path w="88" h="31">
                  <a:moveTo>
                    <a:pt x="29" y="31"/>
                  </a:moveTo>
                  <a:lnTo>
                    <a:pt x="29" y="31"/>
                  </a:lnTo>
                  <a:lnTo>
                    <a:pt x="35" y="29"/>
                  </a:lnTo>
                  <a:lnTo>
                    <a:pt x="41" y="25"/>
                  </a:lnTo>
                  <a:lnTo>
                    <a:pt x="47" y="23"/>
                  </a:lnTo>
                  <a:lnTo>
                    <a:pt x="54" y="20"/>
                  </a:lnTo>
                  <a:lnTo>
                    <a:pt x="54" y="20"/>
                  </a:lnTo>
                  <a:lnTo>
                    <a:pt x="76" y="25"/>
                  </a:lnTo>
                  <a:lnTo>
                    <a:pt x="82" y="25"/>
                  </a:lnTo>
                  <a:lnTo>
                    <a:pt x="88" y="23"/>
                  </a:lnTo>
                  <a:lnTo>
                    <a:pt x="88" y="18"/>
                  </a:lnTo>
                  <a:lnTo>
                    <a:pt x="86" y="14"/>
                  </a:lnTo>
                  <a:lnTo>
                    <a:pt x="86" y="14"/>
                  </a:lnTo>
                  <a:lnTo>
                    <a:pt x="78" y="8"/>
                  </a:lnTo>
                  <a:lnTo>
                    <a:pt x="70" y="4"/>
                  </a:lnTo>
                  <a:lnTo>
                    <a:pt x="60" y="2"/>
                  </a:lnTo>
                  <a:lnTo>
                    <a:pt x="49" y="0"/>
                  </a:lnTo>
                  <a:lnTo>
                    <a:pt x="39" y="0"/>
                  </a:lnTo>
                  <a:lnTo>
                    <a:pt x="29" y="0"/>
                  </a:lnTo>
                  <a:lnTo>
                    <a:pt x="19" y="4"/>
                  </a:lnTo>
                  <a:lnTo>
                    <a:pt x="13" y="8"/>
                  </a:lnTo>
                  <a:lnTo>
                    <a:pt x="13" y="8"/>
                  </a:lnTo>
                  <a:lnTo>
                    <a:pt x="5" y="12"/>
                  </a:lnTo>
                  <a:lnTo>
                    <a:pt x="0" y="18"/>
                  </a:lnTo>
                  <a:lnTo>
                    <a:pt x="0" y="23"/>
                  </a:lnTo>
                  <a:lnTo>
                    <a:pt x="3" y="27"/>
                  </a:lnTo>
                  <a:lnTo>
                    <a:pt x="9" y="29"/>
                  </a:lnTo>
                  <a:lnTo>
                    <a:pt x="15" y="31"/>
                  </a:lnTo>
                  <a:lnTo>
                    <a:pt x="21" y="31"/>
                  </a:lnTo>
                  <a:lnTo>
                    <a:pt x="29" y="31"/>
                  </a:lnTo>
                  <a:lnTo>
                    <a:pt x="29" y="31"/>
                  </a:lnTo>
                  <a:lnTo>
                    <a:pt x="31" y="31"/>
                  </a:lnTo>
                  <a:lnTo>
                    <a:pt x="29" y="31"/>
                  </a:lnTo>
                  <a:lnTo>
                    <a:pt x="29" y="31"/>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85" name="Freeform 729"/>
            <p:cNvSpPr/>
            <p:nvPr/>
          </p:nvSpPr>
          <p:spPr bwMode="auto">
            <a:xfrm>
              <a:off x="12611100" y="6580188"/>
              <a:ext cx="123825" cy="49213"/>
            </a:xfrm>
            <a:custGeom>
              <a:avLst/>
              <a:gdLst/>
              <a:ahLst/>
              <a:cxnLst>
                <a:cxn ang="0">
                  <a:pos x="27" y="8"/>
                </a:cxn>
                <a:cxn ang="0">
                  <a:pos x="27" y="8"/>
                </a:cxn>
                <a:cxn ang="0">
                  <a:pos x="31" y="6"/>
                </a:cxn>
                <a:cxn ang="0">
                  <a:pos x="35" y="4"/>
                </a:cxn>
                <a:cxn ang="0">
                  <a:pos x="39" y="0"/>
                </a:cxn>
                <a:cxn ang="0">
                  <a:pos x="43" y="0"/>
                </a:cxn>
                <a:cxn ang="0">
                  <a:pos x="45" y="2"/>
                </a:cxn>
                <a:cxn ang="0">
                  <a:pos x="45" y="2"/>
                </a:cxn>
                <a:cxn ang="0">
                  <a:pos x="64" y="12"/>
                </a:cxn>
                <a:cxn ang="0">
                  <a:pos x="74" y="19"/>
                </a:cxn>
                <a:cxn ang="0">
                  <a:pos x="78" y="23"/>
                </a:cxn>
                <a:cxn ang="0">
                  <a:pos x="78" y="27"/>
                </a:cxn>
                <a:cxn ang="0">
                  <a:pos x="78" y="27"/>
                </a:cxn>
                <a:cxn ang="0">
                  <a:pos x="64" y="29"/>
                </a:cxn>
                <a:cxn ang="0">
                  <a:pos x="47" y="31"/>
                </a:cxn>
                <a:cxn ang="0">
                  <a:pos x="25" y="29"/>
                </a:cxn>
                <a:cxn ang="0">
                  <a:pos x="25" y="29"/>
                </a:cxn>
                <a:cxn ang="0">
                  <a:pos x="15" y="27"/>
                </a:cxn>
                <a:cxn ang="0">
                  <a:pos x="7" y="25"/>
                </a:cxn>
                <a:cxn ang="0">
                  <a:pos x="2" y="21"/>
                </a:cxn>
                <a:cxn ang="0">
                  <a:pos x="0" y="15"/>
                </a:cxn>
                <a:cxn ang="0">
                  <a:pos x="2" y="12"/>
                </a:cxn>
                <a:cxn ang="0">
                  <a:pos x="7" y="8"/>
                </a:cxn>
                <a:cxn ang="0">
                  <a:pos x="15" y="8"/>
                </a:cxn>
                <a:cxn ang="0">
                  <a:pos x="27" y="8"/>
                </a:cxn>
                <a:cxn ang="0">
                  <a:pos x="27" y="8"/>
                </a:cxn>
                <a:cxn ang="0">
                  <a:pos x="19" y="6"/>
                </a:cxn>
                <a:cxn ang="0">
                  <a:pos x="27" y="8"/>
                </a:cxn>
                <a:cxn ang="0">
                  <a:pos x="27" y="8"/>
                </a:cxn>
              </a:cxnLst>
              <a:rect l="0" t="0" r="r" b="b"/>
              <a:pathLst>
                <a:path w="78" h="31">
                  <a:moveTo>
                    <a:pt x="27" y="8"/>
                  </a:moveTo>
                  <a:lnTo>
                    <a:pt x="27" y="8"/>
                  </a:lnTo>
                  <a:lnTo>
                    <a:pt x="31" y="6"/>
                  </a:lnTo>
                  <a:lnTo>
                    <a:pt x="35" y="4"/>
                  </a:lnTo>
                  <a:lnTo>
                    <a:pt x="39" y="0"/>
                  </a:lnTo>
                  <a:lnTo>
                    <a:pt x="43" y="0"/>
                  </a:lnTo>
                  <a:lnTo>
                    <a:pt x="45" y="2"/>
                  </a:lnTo>
                  <a:lnTo>
                    <a:pt x="45" y="2"/>
                  </a:lnTo>
                  <a:lnTo>
                    <a:pt x="64" y="12"/>
                  </a:lnTo>
                  <a:lnTo>
                    <a:pt x="74" y="19"/>
                  </a:lnTo>
                  <a:lnTo>
                    <a:pt x="78" y="23"/>
                  </a:lnTo>
                  <a:lnTo>
                    <a:pt x="78" y="27"/>
                  </a:lnTo>
                  <a:lnTo>
                    <a:pt x="78" y="27"/>
                  </a:lnTo>
                  <a:lnTo>
                    <a:pt x="64" y="29"/>
                  </a:lnTo>
                  <a:lnTo>
                    <a:pt x="47" y="31"/>
                  </a:lnTo>
                  <a:lnTo>
                    <a:pt x="25" y="29"/>
                  </a:lnTo>
                  <a:lnTo>
                    <a:pt x="25" y="29"/>
                  </a:lnTo>
                  <a:lnTo>
                    <a:pt x="15" y="27"/>
                  </a:lnTo>
                  <a:lnTo>
                    <a:pt x="7" y="25"/>
                  </a:lnTo>
                  <a:lnTo>
                    <a:pt x="2" y="21"/>
                  </a:lnTo>
                  <a:lnTo>
                    <a:pt x="0" y="15"/>
                  </a:lnTo>
                  <a:lnTo>
                    <a:pt x="2" y="12"/>
                  </a:lnTo>
                  <a:lnTo>
                    <a:pt x="7" y="8"/>
                  </a:lnTo>
                  <a:lnTo>
                    <a:pt x="15" y="8"/>
                  </a:lnTo>
                  <a:lnTo>
                    <a:pt x="27" y="8"/>
                  </a:lnTo>
                  <a:lnTo>
                    <a:pt x="27" y="8"/>
                  </a:lnTo>
                  <a:lnTo>
                    <a:pt x="19" y="6"/>
                  </a:lnTo>
                  <a:lnTo>
                    <a:pt x="27" y="8"/>
                  </a:lnTo>
                  <a:lnTo>
                    <a:pt x="27" y="8"/>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grpSp>
      <p:grpSp>
        <p:nvGrpSpPr>
          <p:cNvPr id="70" name="组合 723"/>
          <p:cNvGrpSpPr/>
          <p:nvPr/>
        </p:nvGrpSpPr>
        <p:grpSpPr>
          <a:xfrm>
            <a:off x="6293057" y="3043788"/>
            <a:ext cx="450472" cy="283313"/>
            <a:chOff x="9855200" y="3744913"/>
            <a:chExt cx="1255713" cy="868362"/>
          </a:xfrm>
          <a:solidFill>
            <a:schemeClr val="bg1">
              <a:lumMod val="50000"/>
            </a:schemeClr>
          </a:solidFill>
        </p:grpSpPr>
        <p:sp>
          <p:nvSpPr>
            <p:cNvPr id="87" name="Freeform 312"/>
            <p:cNvSpPr/>
            <p:nvPr/>
          </p:nvSpPr>
          <p:spPr bwMode="auto">
            <a:xfrm>
              <a:off x="9896475" y="3919538"/>
              <a:ext cx="998538" cy="666750"/>
            </a:xfrm>
            <a:custGeom>
              <a:avLst/>
              <a:gdLst/>
              <a:ahLst/>
              <a:cxnLst>
                <a:cxn ang="0">
                  <a:pos x="260" y="2202"/>
                </a:cxn>
                <a:cxn ang="0">
                  <a:pos x="2143" y="2202"/>
                </a:cxn>
                <a:cxn ang="0">
                  <a:pos x="2143" y="619"/>
                </a:cxn>
                <a:cxn ang="0">
                  <a:pos x="2718" y="619"/>
                </a:cxn>
                <a:cxn ang="0">
                  <a:pos x="2718" y="2202"/>
                </a:cxn>
                <a:cxn ang="0">
                  <a:pos x="4314" y="2202"/>
                </a:cxn>
                <a:cxn ang="0">
                  <a:pos x="4314" y="2274"/>
                </a:cxn>
                <a:cxn ang="0">
                  <a:pos x="4314" y="2777"/>
                </a:cxn>
                <a:cxn ang="0">
                  <a:pos x="4314" y="5752"/>
                </a:cxn>
                <a:cxn ang="0">
                  <a:pos x="8420" y="5752"/>
                </a:cxn>
                <a:cxn ang="0">
                  <a:pos x="9343" y="4844"/>
                </a:cxn>
                <a:cxn ang="0">
                  <a:pos x="4574" y="0"/>
                </a:cxn>
                <a:cxn ang="0">
                  <a:pos x="5381" y="0"/>
                </a:cxn>
                <a:cxn ang="0">
                  <a:pos x="7501" y="2152"/>
                </a:cxn>
                <a:cxn ang="0">
                  <a:pos x="9202" y="441"/>
                </a:cxn>
                <a:cxn ang="0">
                  <a:pos x="10012" y="441"/>
                </a:cxn>
                <a:cxn ang="0">
                  <a:pos x="7904" y="2562"/>
                </a:cxn>
                <a:cxn ang="0">
                  <a:pos x="9753" y="4441"/>
                </a:cxn>
                <a:cxn ang="0">
                  <a:pos x="13116" y="1133"/>
                </a:cxn>
                <a:cxn ang="0">
                  <a:pos x="13116" y="1859"/>
                </a:cxn>
                <a:cxn ang="0">
                  <a:pos x="13199" y="1859"/>
                </a:cxn>
                <a:cxn ang="0">
                  <a:pos x="9240" y="5752"/>
                </a:cxn>
                <a:cxn ang="0">
                  <a:pos x="12624" y="5752"/>
                </a:cxn>
                <a:cxn ang="0">
                  <a:pos x="12624" y="6327"/>
                </a:cxn>
                <a:cxn ang="0">
                  <a:pos x="8656" y="6327"/>
                </a:cxn>
                <a:cxn ang="0">
                  <a:pos x="6127" y="8815"/>
                </a:cxn>
                <a:cxn ang="0">
                  <a:pos x="5724" y="8405"/>
                </a:cxn>
                <a:cxn ang="0">
                  <a:pos x="7835" y="6327"/>
                </a:cxn>
                <a:cxn ang="0">
                  <a:pos x="4314" y="6327"/>
                </a:cxn>
                <a:cxn ang="0">
                  <a:pos x="3825" y="6327"/>
                </a:cxn>
                <a:cxn ang="0">
                  <a:pos x="3739" y="6327"/>
                </a:cxn>
                <a:cxn ang="0">
                  <a:pos x="3739" y="2777"/>
                </a:cxn>
                <a:cxn ang="0">
                  <a:pos x="2718" y="2777"/>
                </a:cxn>
                <a:cxn ang="0">
                  <a:pos x="2718" y="7433"/>
                </a:cxn>
                <a:cxn ang="0">
                  <a:pos x="2617" y="7433"/>
                </a:cxn>
                <a:cxn ang="0">
                  <a:pos x="2143" y="7433"/>
                </a:cxn>
                <a:cxn ang="0">
                  <a:pos x="0" y="7433"/>
                </a:cxn>
                <a:cxn ang="0">
                  <a:pos x="0" y="6858"/>
                </a:cxn>
                <a:cxn ang="0">
                  <a:pos x="2143" y="6858"/>
                </a:cxn>
                <a:cxn ang="0">
                  <a:pos x="2143" y="2777"/>
                </a:cxn>
                <a:cxn ang="0">
                  <a:pos x="260" y="2777"/>
                </a:cxn>
                <a:cxn ang="0">
                  <a:pos x="260" y="2202"/>
                </a:cxn>
              </a:cxnLst>
              <a:rect l="0" t="0" r="r" b="b"/>
              <a:pathLst>
                <a:path w="13199" h="8815">
                  <a:moveTo>
                    <a:pt x="260" y="2202"/>
                  </a:moveTo>
                  <a:lnTo>
                    <a:pt x="2143" y="2202"/>
                  </a:lnTo>
                  <a:lnTo>
                    <a:pt x="2143" y="619"/>
                  </a:lnTo>
                  <a:lnTo>
                    <a:pt x="2718" y="619"/>
                  </a:lnTo>
                  <a:lnTo>
                    <a:pt x="2718" y="2202"/>
                  </a:lnTo>
                  <a:lnTo>
                    <a:pt x="4314" y="2202"/>
                  </a:lnTo>
                  <a:lnTo>
                    <a:pt x="4314" y="2274"/>
                  </a:lnTo>
                  <a:lnTo>
                    <a:pt x="4314" y="2777"/>
                  </a:lnTo>
                  <a:lnTo>
                    <a:pt x="4314" y="5752"/>
                  </a:lnTo>
                  <a:lnTo>
                    <a:pt x="8420" y="5752"/>
                  </a:lnTo>
                  <a:lnTo>
                    <a:pt x="9343" y="4844"/>
                  </a:lnTo>
                  <a:lnTo>
                    <a:pt x="4574" y="0"/>
                  </a:lnTo>
                  <a:lnTo>
                    <a:pt x="5381" y="0"/>
                  </a:lnTo>
                  <a:lnTo>
                    <a:pt x="7501" y="2152"/>
                  </a:lnTo>
                  <a:lnTo>
                    <a:pt x="9202" y="441"/>
                  </a:lnTo>
                  <a:lnTo>
                    <a:pt x="10012" y="441"/>
                  </a:lnTo>
                  <a:lnTo>
                    <a:pt x="7904" y="2562"/>
                  </a:lnTo>
                  <a:lnTo>
                    <a:pt x="9753" y="4441"/>
                  </a:lnTo>
                  <a:lnTo>
                    <a:pt x="13116" y="1133"/>
                  </a:lnTo>
                  <a:lnTo>
                    <a:pt x="13116" y="1859"/>
                  </a:lnTo>
                  <a:lnTo>
                    <a:pt x="13199" y="1859"/>
                  </a:lnTo>
                  <a:lnTo>
                    <a:pt x="9240" y="5752"/>
                  </a:lnTo>
                  <a:lnTo>
                    <a:pt x="12624" y="5752"/>
                  </a:lnTo>
                  <a:lnTo>
                    <a:pt x="12624" y="6327"/>
                  </a:lnTo>
                  <a:lnTo>
                    <a:pt x="8656" y="6327"/>
                  </a:lnTo>
                  <a:lnTo>
                    <a:pt x="6127" y="8815"/>
                  </a:lnTo>
                  <a:lnTo>
                    <a:pt x="5724" y="8405"/>
                  </a:lnTo>
                  <a:lnTo>
                    <a:pt x="7835" y="6327"/>
                  </a:lnTo>
                  <a:lnTo>
                    <a:pt x="4314" y="6327"/>
                  </a:lnTo>
                  <a:lnTo>
                    <a:pt x="3825" y="6327"/>
                  </a:lnTo>
                  <a:lnTo>
                    <a:pt x="3739" y="6327"/>
                  </a:lnTo>
                  <a:lnTo>
                    <a:pt x="3739" y="2777"/>
                  </a:lnTo>
                  <a:lnTo>
                    <a:pt x="2718" y="2777"/>
                  </a:lnTo>
                  <a:lnTo>
                    <a:pt x="2718" y="7433"/>
                  </a:lnTo>
                  <a:lnTo>
                    <a:pt x="2617" y="7433"/>
                  </a:lnTo>
                  <a:lnTo>
                    <a:pt x="2143" y="7433"/>
                  </a:lnTo>
                  <a:lnTo>
                    <a:pt x="0" y="7433"/>
                  </a:lnTo>
                  <a:lnTo>
                    <a:pt x="0" y="6858"/>
                  </a:lnTo>
                  <a:lnTo>
                    <a:pt x="2143" y="6858"/>
                  </a:lnTo>
                  <a:lnTo>
                    <a:pt x="2143" y="2777"/>
                  </a:lnTo>
                  <a:lnTo>
                    <a:pt x="260" y="2777"/>
                  </a:lnTo>
                  <a:lnTo>
                    <a:pt x="260" y="220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88" name="Freeform 313"/>
            <p:cNvSpPr/>
            <p:nvPr/>
          </p:nvSpPr>
          <p:spPr bwMode="auto">
            <a:xfrm>
              <a:off x="10887075" y="3802063"/>
              <a:ext cx="166688" cy="174625"/>
            </a:xfrm>
            <a:custGeom>
              <a:avLst/>
              <a:gdLst/>
              <a:ahLst/>
              <a:cxnLst>
                <a:cxn ang="0">
                  <a:pos x="1801" y="2312"/>
                </a:cxn>
                <a:cxn ang="0">
                  <a:pos x="1802" y="2293"/>
                </a:cxn>
                <a:cxn ang="0">
                  <a:pos x="1803" y="2275"/>
                </a:cxn>
                <a:cxn ang="0">
                  <a:pos x="1798" y="2090"/>
                </a:cxn>
                <a:cxn ang="0">
                  <a:pos x="1775" y="1909"/>
                </a:cxn>
                <a:cxn ang="0">
                  <a:pos x="1735" y="1735"/>
                </a:cxn>
                <a:cxn ang="0">
                  <a:pos x="1679" y="1567"/>
                </a:cxn>
                <a:cxn ang="0">
                  <a:pos x="1606" y="1407"/>
                </a:cxn>
                <a:cxn ang="0">
                  <a:pos x="1519" y="1255"/>
                </a:cxn>
                <a:cxn ang="0">
                  <a:pos x="1418" y="1113"/>
                </a:cxn>
                <a:cxn ang="0">
                  <a:pos x="1304" y="981"/>
                </a:cxn>
                <a:cxn ang="0">
                  <a:pos x="1178" y="861"/>
                </a:cxn>
                <a:cxn ang="0">
                  <a:pos x="1041" y="753"/>
                </a:cxn>
                <a:cxn ang="0">
                  <a:pos x="895" y="658"/>
                </a:cxn>
                <a:cxn ang="0">
                  <a:pos x="738" y="578"/>
                </a:cxn>
                <a:cxn ang="0">
                  <a:pos x="574" y="512"/>
                </a:cxn>
                <a:cxn ang="0">
                  <a:pos x="402" y="463"/>
                </a:cxn>
                <a:cxn ang="0">
                  <a:pos x="223" y="431"/>
                </a:cxn>
                <a:cxn ang="0">
                  <a:pos x="38" y="417"/>
                </a:cxn>
                <a:cxn ang="0">
                  <a:pos x="20" y="417"/>
                </a:cxn>
                <a:cxn ang="0">
                  <a:pos x="0" y="417"/>
                </a:cxn>
                <a:cxn ang="0">
                  <a:pos x="21" y="0"/>
                </a:cxn>
                <a:cxn ang="0">
                  <a:pos x="39" y="0"/>
                </a:cxn>
                <a:cxn ang="0">
                  <a:pos x="163" y="7"/>
                </a:cxn>
                <a:cxn ang="0">
                  <a:pos x="386" y="36"/>
                </a:cxn>
                <a:cxn ang="0">
                  <a:pos x="602" y="86"/>
                </a:cxn>
                <a:cxn ang="0">
                  <a:pos x="810" y="156"/>
                </a:cxn>
                <a:cxn ang="0">
                  <a:pos x="1007" y="245"/>
                </a:cxn>
                <a:cxn ang="0">
                  <a:pos x="1194" y="353"/>
                </a:cxn>
                <a:cxn ang="0">
                  <a:pos x="1368" y="479"/>
                </a:cxn>
                <a:cxn ang="0">
                  <a:pos x="1530" y="619"/>
                </a:cxn>
                <a:cxn ang="0">
                  <a:pos x="1677" y="774"/>
                </a:cxn>
                <a:cxn ang="0">
                  <a:pos x="1809" y="943"/>
                </a:cxn>
                <a:cxn ang="0">
                  <a:pos x="1926" y="1123"/>
                </a:cxn>
                <a:cxn ang="0">
                  <a:pos x="2023" y="1315"/>
                </a:cxn>
                <a:cxn ang="0">
                  <a:pos x="2103" y="1517"/>
                </a:cxn>
                <a:cxn ang="0">
                  <a:pos x="2163" y="1728"/>
                </a:cxn>
                <a:cxn ang="0">
                  <a:pos x="2202" y="1946"/>
                </a:cxn>
                <a:cxn ang="0">
                  <a:pos x="2219" y="2171"/>
                </a:cxn>
                <a:cxn ang="0">
                  <a:pos x="2219" y="2294"/>
                </a:cxn>
                <a:cxn ang="0">
                  <a:pos x="2218" y="2313"/>
                </a:cxn>
              </a:cxnLst>
              <a:rect l="0" t="0" r="r" b="b"/>
              <a:pathLst>
                <a:path w="2219" h="2323">
                  <a:moveTo>
                    <a:pt x="2217" y="2323"/>
                  </a:moveTo>
                  <a:lnTo>
                    <a:pt x="1801" y="2312"/>
                  </a:lnTo>
                  <a:lnTo>
                    <a:pt x="1802" y="2303"/>
                  </a:lnTo>
                  <a:lnTo>
                    <a:pt x="1802" y="2293"/>
                  </a:lnTo>
                  <a:lnTo>
                    <a:pt x="1803" y="2284"/>
                  </a:lnTo>
                  <a:lnTo>
                    <a:pt x="1803" y="2275"/>
                  </a:lnTo>
                  <a:lnTo>
                    <a:pt x="1803" y="2181"/>
                  </a:lnTo>
                  <a:lnTo>
                    <a:pt x="1798" y="2090"/>
                  </a:lnTo>
                  <a:lnTo>
                    <a:pt x="1789" y="1998"/>
                  </a:lnTo>
                  <a:lnTo>
                    <a:pt x="1775" y="1909"/>
                  </a:lnTo>
                  <a:lnTo>
                    <a:pt x="1757" y="1821"/>
                  </a:lnTo>
                  <a:lnTo>
                    <a:pt x="1735" y="1735"/>
                  </a:lnTo>
                  <a:lnTo>
                    <a:pt x="1709" y="1650"/>
                  </a:lnTo>
                  <a:lnTo>
                    <a:pt x="1679" y="1567"/>
                  </a:lnTo>
                  <a:lnTo>
                    <a:pt x="1644" y="1486"/>
                  </a:lnTo>
                  <a:lnTo>
                    <a:pt x="1606" y="1407"/>
                  </a:lnTo>
                  <a:lnTo>
                    <a:pt x="1564" y="1330"/>
                  </a:lnTo>
                  <a:lnTo>
                    <a:pt x="1519" y="1255"/>
                  </a:lnTo>
                  <a:lnTo>
                    <a:pt x="1470" y="1183"/>
                  </a:lnTo>
                  <a:lnTo>
                    <a:pt x="1418" y="1113"/>
                  </a:lnTo>
                  <a:lnTo>
                    <a:pt x="1363" y="1046"/>
                  </a:lnTo>
                  <a:lnTo>
                    <a:pt x="1304" y="981"/>
                  </a:lnTo>
                  <a:lnTo>
                    <a:pt x="1242" y="920"/>
                  </a:lnTo>
                  <a:lnTo>
                    <a:pt x="1178" y="861"/>
                  </a:lnTo>
                  <a:lnTo>
                    <a:pt x="1112" y="806"/>
                  </a:lnTo>
                  <a:lnTo>
                    <a:pt x="1041" y="753"/>
                  </a:lnTo>
                  <a:lnTo>
                    <a:pt x="969" y="704"/>
                  </a:lnTo>
                  <a:lnTo>
                    <a:pt x="895" y="658"/>
                  </a:lnTo>
                  <a:lnTo>
                    <a:pt x="818" y="616"/>
                  </a:lnTo>
                  <a:lnTo>
                    <a:pt x="738" y="578"/>
                  </a:lnTo>
                  <a:lnTo>
                    <a:pt x="657" y="543"/>
                  </a:lnTo>
                  <a:lnTo>
                    <a:pt x="574" y="512"/>
                  </a:lnTo>
                  <a:lnTo>
                    <a:pt x="489" y="486"/>
                  </a:lnTo>
                  <a:lnTo>
                    <a:pt x="402" y="463"/>
                  </a:lnTo>
                  <a:lnTo>
                    <a:pt x="312" y="445"/>
                  </a:lnTo>
                  <a:lnTo>
                    <a:pt x="223" y="431"/>
                  </a:lnTo>
                  <a:lnTo>
                    <a:pt x="131" y="422"/>
                  </a:lnTo>
                  <a:lnTo>
                    <a:pt x="38" y="417"/>
                  </a:lnTo>
                  <a:lnTo>
                    <a:pt x="29" y="417"/>
                  </a:lnTo>
                  <a:lnTo>
                    <a:pt x="20" y="417"/>
                  </a:lnTo>
                  <a:lnTo>
                    <a:pt x="9" y="417"/>
                  </a:lnTo>
                  <a:lnTo>
                    <a:pt x="0" y="417"/>
                  </a:lnTo>
                  <a:lnTo>
                    <a:pt x="11" y="0"/>
                  </a:lnTo>
                  <a:lnTo>
                    <a:pt x="21" y="0"/>
                  </a:lnTo>
                  <a:lnTo>
                    <a:pt x="30" y="0"/>
                  </a:lnTo>
                  <a:lnTo>
                    <a:pt x="39" y="0"/>
                  </a:lnTo>
                  <a:lnTo>
                    <a:pt x="49" y="0"/>
                  </a:lnTo>
                  <a:lnTo>
                    <a:pt x="163" y="7"/>
                  </a:lnTo>
                  <a:lnTo>
                    <a:pt x="276" y="18"/>
                  </a:lnTo>
                  <a:lnTo>
                    <a:pt x="386" y="36"/>
                  </a:lnTo>
                  <a:lnTo>
                    <a:pt x="495" y="57"/>
                  </a:lnTo>
                  <a:lnTo>
                    <a:pt x="602" y="86"/>
                  </a:lnTo>
                  <a:lnTo>
                    <a:pt x="707" y="119"/>
                  </a:lnTo>
                  <a:lnTo>
                    <a:pt x="810" y="156"/>
                  </a:lnTo>
                  <a:lnTo>
                    <a:pt x="910" y="199"/>
                  </a:lnTo>
                  <a:lnTo>
                    <a:pt x="1007" y="245"/>
                  </a:lnTo>
                  <a:lnTo>
                    <a:pt x="1102" y="297"/>
                  </a:lnTo>
                  <a:lnTo>
                    <a:pt x="1194" y="353"/>
                  </a:lnTo>
                  <a:lnTo>
                    <a:pt x="1283" y="414"/>
                  </a:lnTo>
                  <a:lnTo>
                    <a:pt x="1368" y="479"/>
                  </a:lnTo>
                  <a:lnTo>
                    <a:pt x="1451" y="546"/>
                  </a:lnTo>
                  <a:lnTo>
                    <a:pt x="1530" y="619"/>
                  </a:lnTo>
                  <a:lnTo>
                    <a:pt x="1606" y="695"/>
                  </a:lnTo>
                  <a:lnTo>
                    <a:pt x="1677" y="774"/>
                  </a:lnTo>
                  <a:lnTo>
                    <a:pt x="1746" y="857"/>
                  </a:lnTo>
                  <a:lnTo>
                    <a:pt x="1809" y="943"/>
                  </a:lnTo>
                  <a:lnTo>
                    <a:pt x="1870" y="1031"/>
                  </a:lnTo>
                  <a:lnTo>
                    <a:pt x="1926" y="1123"/>
                  </a:lnTo>
                  <a:lnTo>
                    <a:pt x="1976" y="1218"/>
                  </a:lnTo>
                  <a:lnTo>
                    <a:pt x="2023" y="1315"/>
                  </a:lnTo>
                  <a:lnTo>
                    <a:pt x="2066" y="1415"/>
                  </a:lnTo>
                  <a:lnTo>
                    <a:pt x="2103" y="1517"/>
                  </a:lnTo>
                  <a:lnTo>
                    <a:pt x="2135" y="1622"/>
                  </a:lnTo>
                  <a:lnTo>
                    <a:pt x="2163" y="1728"/>
                  </a:lnTo>
                  <a:lnTo>
                    <a:pt x="2185" y="1835"/>
                  </a:lnTo>
                  <a:lnTo>
                    <a:pt x="2202" y="1946"/>
                  </a:lnTo>
                  <a:lnTo>
                    <a:pt x="2213" y="2058"/>
                  </a:lnTo>
                  <a:lnTo>
                    <a:pt x="2219" y="2171"/>
                  </a:lnTo>
                  <a:lnTo>
                    <a:pt x="2219" y="2285"/>
                  </a:lnTo>
                  <a:lnTo>
                    <a:pt x="2219" y="2294"/>
                  </a:lnTo>
                  <a:lnTo>
                    <a:pt x="2218" y="2304"/>
                  </a:lnTo>
                  <a:lnTo>
                    <a:pt x="2218" y="2313"/>
                  </a:lnTo>
                  <a:lnTo>
                    <a:pt x="2217" y="2323"/>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89" name="Freeform 314"/>
            <p:cNvSpPr/>
            <p:nvPr/>
          </p:nvSpPr>
          <p:spPr bwMode="auto">
            <a:xfrm>
              <a:off x="10888663" y="3744913"/>
              <a:ext cx="222250" cy="233362"/>
            </a:xfrm>
            <a:custGeom>
              <a:avLst/>
              <a:gdLst/>
              <a:ahLst/>
              <a:cxnLst>
                <a:cxn ang="0">
                  <a:pos x="2948" y="3062"/>
                </a:cxn>
                <a:cxn ang="0">
                  <a:pos x="2947" y="3082"/>
                </a:cxn>
                <a:cxn ang="0">
                  <a:pos x="2562" y="3081"/>
                </a:cxn>
                <a:cxn ang="0">
                  <a:pos x="2562" y="3062"/>
                </a:cxn>
                <a:cxn ang="0">
                  <a:pos x="2563" y="3043"/>
                </a:cxn>
                <a:cxn ang="0">
                  <a:pos x="2556" y="2779"/>
                </a:cxn>
                <a:cxn ang="0">
                  <a:pos x="2523" y="2521"/>
                </a:cxn>
                <a:cxn ang="0">
                  <a:pos x="2465" y="2271"/>
                </a:cxn>
                <a:cxn ang="0">
                  <a:pos x="2384" y="2031"/>
                </a:cxn>
                <a:cxn ang="0">
                  <a:pos x="2280" y="1802"/>
                </a:cxn>
                <a:cxn ang="0">
                  <a:pos x="2156" y="1585"/>
                </a:cxn>
                <a:cxn ang="0">
                  <a:pos x="2012" y="1382"/>
                </a:cxn>
                <a:cxn ang="0">
                  <a:pos x="1849" y="1193"/>
                </a:cxn>
                <a:cxn ang="0">
                  <a:pos x="1669" y="1020"/>
                </a:cxn>
                <a:cxn ang="0">
                  <a:pos x="1473" y="867"/>
                </a:cxn>
                <a:cxn ang="0">
                  <a:pos x="1262" y="731"/>
                </a:cxn>
                <a:cxn ang="0">
                  <a:pos x="1039" y="616"/>
                </a:cxn>
                <a:cxn ang="0">
                  <a:pos x="803" y="522"/>
                </a:cxn>
                <a:cxn ang="0">
                  <a:pos x="557" y="452"/>
                </a:cxn>
                <a:cxn ang="0">
                  <a:pos x="301" y="406"/>
                </a:cxn>
                <a:cxn ang="0">
                  <a:pos x="37" y="386"/>
                </a:cxn>
                <a:cxn ang="0">
                  <a:pos x="18" y="385"/>
                </a:cxn>
                <a:cxn ang="0">
                  <a:pos x="0" y="385"/>
                </a:cxn>
                <a:cxn ang="0">
                  <a:pos x="18" y="0"/>
                </a:cxn>
                <a:cxn ang="0">
                  <a:pos x="37" y="0"/>
                </a:cxn>
                <a:cxn ang="0">
                  <a:pos x="200" y="8"/>
                </a:cxn>
                <a:cxn ang="0">
                  <a:pos x="498" y="47"/>
                </a:cxn>
                <a:cxn ang="0">
                  <a:pos x="786" y="113"/>
                </a:cxn>
                <a:cxn ang="0">
                  <a:pos x="1064" y="208"/>
                </a:cxn>
                <a:cxn ang="0">
                  <a:pos x="1328" y="328"/>
                </a:cxn>
                <a:cxn ang="0">
                  <a:pos x="1578" y="472"/>
                </a:cxn>
                <a:cxn ang="0">
                  <a:pos x="1811" y="638"/>
                </a:cxn>
                <a:cxn ang="0">
                  <a:pos x="2027" y="826"/>
                </a:cxn>
                <a:cxn ang="0">
                  <a:pos x="2224" y="1034"/>
                </a:cxn>
                <a:cxn ang="0">
                  <a:pos x="2401" y="1259"/>
                </a:cxn>
                <a:cxn ang="0">
                  <a:pos x="2556" y="1501"/>
                </a:cxn>
                <a:cxn ang="0">
                  <a:pos x="2686" y="1757"/>
                </a:cxn>
                <a:cxn ang="0">
                  <a:pos x="2793" y="2027"/>
                </a:cxn>
                <a:cxn ang="0">
                  <a:pos x="2873" y="2308"/>
                </a:cxn>
                <a:cxn ang="0">
                  <a:pos x="2925" y="2600"/>
                </a:cxn>
                <a:cxn ang="0">
                  <a:pos x="2948" y="2900"/>
                </a:cxn>
              </a:cxnLst>
              <a:rect l="0" t="0" r="r" b="b"/>
              <a:pathLst>
                <a:path w="2948" h="3091">
                  <a:moveTo>
                    <a:pt x="2948" y="3053"/>
                  </a:moveTo>
                  <a:lnTo>
                    <a:pt x="2948" y="3062"/>
                  </a:lnTo>
                  <a:lnTo>
                    <a:pt x="2947" y="3072"/>
                  </a:lnTo>
                  <a:lnTo>
                    <a:pt x="2947" y="3082"/>
                  </a:lnTo>
                  <a:lnTo>
                    <a:pt x="2947" y="3091"/>
                  </a:lnTo>
                  <a:lnTo>
                    <a:pt x="2562" y="3081"/>
                  </a:lnTo>
                  <a:lnTo>
                    <a:pt x="2562" y="3071"/>
                  </a:lnTo>
                  <a:lnTo>
                    <a:pt x="2562" y="3062"/>
                  </a:lnTo>
                  <a:lnTo>
                    <a:pt x="2563" y="3053"/>
                  </a:lnTo>
                  <a:lnTo>
                    <a:pt x="2563" y="3043"/>
                  </a:lnTo>
                  <a:lnTo>
                    <a:pt x="2563" y="2910"/>
                  </a:lnTo>
                  <a:lnTo>
                    <a:pt x="2556" y="2779"/>
                  </a:lnTo>
                  <a:lnTo>
                    <a:pt x="2543" y="2649"/>
                  </a:lnTo>
                  <a:lnTo>
                    <a:pt x="2523" y="2521"/>
                  </a:lnTo>
                  <a:lnTo>
                    <a:pt x="2497" y="2395"/>
                  </a:lnTo>
                  <a:lnTo>
                    <a:pt x="2465" y="2271"/>
                  </a:lnTo>
                  <a:lnTo>
                    <a:pt x="2428" y="2150"/>
                  </a:lnTo>
                  <a:lnTo>
                    <a:pt x="2384" y="2031"/>
                  </a:lnTo>
                  <a:lnTo>
                    <a:pt x="2335" y="1915"/>
                  </a:lnTo>
                  <a:lnTo>
                    <a:pt x="2280" y="1802"/>
                  </a:lnTo>
                  <a:lnTo>
                    <a:pt x="2220" y="1692"/>
                  </a:lnTo>
                  <a:lnTo>
                    <a:pt x="2156" y="1585"/>
                  </a:lnTo>
                  <a:lnTo>
                    <a:pt x="2086" y="1481"/>
                  </a:lnTo>
                  <a:lnTo>
                    <a:pt x="2012" y="1382"/>
                  </a:lnTo>
                  <a:lnTo>
                    <a:pt x="1933" y="1285"/>
                  </a:lnTo>
                  <a:lnTo>
                    <a:pt x="1849" y="1193"/>
                  </a:lnTo>
                  <a:lnTo>
                    <a:pt x="1760" y="1104"/>
                  </a:lnTo>
                  <a:lnTo>
                    <a:pt x="1669" y="1020"/>
                  </a:lnTo>
                  <a:lnTo>
                    <a:pt x="1572" y="941"/>
                  </a:lnTo>
                  <a:lnTo>
                    <a:pt x="1473" y="867"/>
                  </a:lnTo>
                  <a:lnTo>
                    <a:pt x="1369" y="796"/>
                  </a:lnTo>
                  <a:lnTo>
                    <a:pt x="1262" y="731"/>
                  </a:lnTo>
                  <a:lnTo>
                    <a:pt x="1152" y="671"/>
                  </a:lnTo>
                  <a:lnTo>
                    <a:pt x="1039" y="616"/>
                  </a:lnTo>
                  <a:lnTo>
                    <a:pt x="922" y="566"/>
                  </a:lnTo>
                  <a:lnTo>
                    <a:pt x="803" y="522"/>
                  </a:lnTo>
                  <a:lnTo>
                    <a:pt x="682" y="484"/>
                  </a:lnTo>
                  <a:lnTo>
                    <a:pt x="557" y="452"/>
                  </a:lnTo>
                  <a:lnTo>
                    <a:pt x="430" y="426"/>
                  </a:lnTo>
                  <a:lnTo>
                    <a:pt x="301" y="406"/>
                  </a:lnTo>
                  <a:lnTo>
                    <a:pt x="170" y="392"/>
                  </a:lnTo>
                  <a:lnTo>
                    <a:pt x="37" y="386"/>
                  </a:lnTo>
                  <a:lnTo>
                    <a:pt x="28" y="385"/>
                  </a:lnTo>
                  <a:lnTo>
                    <a:pt x="18" y="385"/>
                  </a:lnTo>
                  <a:lnTo>
                    <a:pt x="9" y="385"/>
                  </a:lnTo>
                  <a:lnTo>
                    <a:pt x="0" y="385"/>
                  </a:lnTo>
                  <a:lnTo>
                    <a:pt x="9" y="0"/>
                  </a:lnTo>
                  <a:lnTo>
                    <a:pt x="18" y="0"/>
                  </a:lnTo>
                  <a:lnTo>
                    <a:pt x="28" y="0"/>
                  </a:lnTo>
                  <a:lnTo>
                    <a:pt x="37" y="0"/>
                  </a:lnTo>
                  <a:lnTo>
                    <a:pt x="47" y="0"/>
                  </a:lnTo>
                  <a:lnTo>
                    <a:pt x="200" y="8"/>
                  </a:lnTo>
                  <a:lnTo>
                    <a:pt x="350" y="24"/>
                  </a:lnTo>
                  <a:lnTo>
                    <a:pt x="498" y="47"/>
                  </a:lnTo>
                  <a:lnTo>
                    <a:pt x="644" y="77"/>
                  </a:lnTo>
                  <a:lnTo>
                    <a:pt x="786" y="113"/>
                  </a:lnTo>
                  <a:lnTo>
                    <a:pt x="927" y="158"/>
                  </a:lnTo>
                  <a:lnTo>
                    <a:pt x="1064" y="208"/>
                  </a:lnTo>
                  <a:lnTo>
                    <a:pt x="1198" y="265"/>
                  </a:lnTo>
                  <a:lnTo>
                    <a:pt x="1328" y="328"/>
                  </a:lnTo>
                  <a:lnTo>
                    <a:pt x="1455" y="396"/>
                  </a:lnTo>
                  <a:lnTo>
                    <a:pt x="1578" y="472"/>
                  </a:lnTo>
                  <a:lnTo>
                    <a:pt x="1696" y="552"/>
                  </a:lnTo>
                  <a:lnTo>
                    <a:pt x="1811" y="638"/>
                  </a:lnTo>
                  <a:lnTo>
                    <a:pt x="1921" y="730"/>
                  </a:lnTo>
                  <a:lnTo>
                    <a:pt x="2027" y="826"/>
                  </a:lnTo>
                  <a:lnTo>
                    <a:pt x="2128" y="928"/>
                  </a:lnTo>
                  <a:lnTo>
                    <a:pt x="2224" y="1034"/>
                  </a:lnTo>
                  <a:lnTo>
                    <a:pt x="2315" y="1144"/>
                  </a:lnTo>
                  <a:lnTo>
                    <a:pt x="2401" y="1259"/>
                  </a:lnTo>
                  <a:lnTo>
                    <a:pt x="2481" y="1377"/>
                  </a:lnTo>
                  <a:lnTo>
                    <a:pt x="2556" y="1501"/>
                  </a:lnTo>
                  <a:lnTo>
                    <a:pt x="2624" y="1626"/>
                  </a:lnTo>
                  <a:lnTo>
                    <a:pt x="2686" y="1757"/>
                  </a:lnTo>
                  <a:lnTo>
                    <a:pt x="2742" y="1890"/>
                  </a:lnTo>
                  <a:lnTo>
                    <a:pt x="2793" y="2027"/>
                  </a:lnTo>
                  <a:lnTo>
                    <a:pt x="2836" y="2166"/>
                  </a:lnTo>
                  <a:lnTo>
                    <a:pt x="2873" y="2308"/>
                  </a:lnTo>
                  <a:lnTo>
                    <a:pt x="2902" y="2453"/>
                  </a:lnTo>
                  <a:lnTo>
                    <a:pt x="2925" y="2600"/>
                  </a:lnTo>
                  <a:lnTo>
                    <a:pt x="2941" y="2748"/>
                  </a:lnTo>
                  <a:lnTo>
                    <a:pt x="2948" y="2900"/>
                  </a:lnTo>
                  <a:lnTo>
                    <a:pt x="2948" y="3053"/>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90" name="Freeform 315"/>
            <p:cNvSpPr>
              <a:spLocks noEditPoints="1"/>
            </p:cNvSpPr>
            <p:nvPr/>
          </p:nvSpPr>
          <p:spPr bwMode="auto">
            <a:xfrm>
              <a:off x="9855200" y="3897313"/>
              <a:ext cx="1076325" cy="715962"/>
            </a:xfrm>
            <a:custGeom>
              <a:avLst/>
              <a:gdLst/>
              <a:ahLst/>
              <a:cxnLst>
                <a:cxn ang="0">
                  <a:pos x="13800" y="1"/>
                </a:cxn>
                <a:cxn ang="0">
                  <a:pos x="13870" y="11"/>
                </a:cxn>
                <a:cxn ang="0">
                  <a:pos x="13938" y="29"/>
                </a:cxn>
                <a:cxn ang="0">
                  <a:pos x="14000" y="58"/>
                </a:cxn>
                <a:cxn ang="0">
                  <a:pos x="14057" y="95"/>
                </a:cxn>
                <a:cxn ang="0">
                  <a:pos x="14109" y="139"/>
                </a:cxn>
                <a:cxn ang="0">
                  <a:pos x="14154" y="190"/>
                </a:cxn>
                <a:cxn ang="0">
                  <a:pos x="14190" y="248"/>
                </a:cxn>
                <a:cxn ang="0">
                  <a:pos x="14219" y="311"/>
                </a:cxn>
                <a:cxn ang="0">
                  <a:pos x="14238" y="378"/>
                </a:cxn>
                <a:cxn ang="0">
                  <a:pos x="14247" y="449"/>
                </a:cxn>
                <a:cxn ang="0">
                  <a:pos x="14247" y="9034"/>
                </a:cxn>
                <a:cxn ang="0">
                  <a:pos x="14238" y="9104"/>
                </a:cxn>
                <a:cxn ang="0">
                  <a:pos x="14219" y="9171"/>
                </a:cxn>
                <a:cxn ang="0">
                  <a:pos x="14190" y="9234"/>
                </a:cxn>
                <a:cxn ang="0">
                  <a:pos x="14154" y="9291"/>
                </a:cxn>
                <a:cxn ang="0">
                  <a:pos x="14109" y="9343"/>
                </a:cxn>
                <a:cxn ang="0">
                  <a:pos x="14057" y="9387"/>
                </a:cxn>
                <a:cxn ang="0">
                  <a:pos x="14000" y="9424"/>
                </a:cxn>
                <a:cxn ang="0">
                  <a:pos x="13938" y="9452"/>
                </a:cxn>
                <a:cxn ang="0">
                  <a:pos x="13870" y="9472"/>
                </a:cxn>
                <a:cxn ang="0">
                  <a:pos x="13800" y="9480"/>
                </a:cxn>
                <a:cxn ang="0">
                  <a:pos x="447" y="9480"/>
                </a:cxn>
                <a:cxn ang="0">
                  <a:pos x="377" y="9472"/>
                </a:cxn>
                <a:cxn ang="0">
                  <a:pos x="309" y="9452"/>
                </a:cxn>
                <a:cxn ang="0">
                  <a:pos x="247" y="9424"/>
                </a:cxn>
                <a:cxn ang="0">
                  <a:pos x="190" y="9387"/>
                </a:cxn>
                <a:cxn ang="0">
                  <a:pos x="138" y="9343"/>
                </a:cxn>
                <a:cxn ang="0">
                  <a:pos x="93" y="9291"/>
                </a:cxn>
                <a:cxn ang="0">
                  <a:pos x="57" y="9234"/>
                </a:cxn>
                <a:cxn ang="0">
                  <a:pos x="29" y="9171"/>
                </a:cxn>
                <a:cxn ang="0">
                  <a:pos x="9" y="9104"/>
                </a:cxn>
                <a:cxn ang="0">
                  <a:pos x="1" y="9034"/>
                </a:cxn>
                <a:cxn ang="0">
                  <a:pos x="1" y="449"/>
                </a:cxn>
                <a:cxn ang="0">
                  <a:pos x="9" y="378"/>
                </a:cxn>
                <a:cxn ang="0">
                  <a:pos x="29" y="311"/>
                </a:cxn>
                <a:cxn ang="0">
                  <a:pos x="57" y="248"/>
                </a:cxn>
                <a:cxn ang="0">
                  <a:pos x="93" y="190"/>
                </a:cxn>
                <a:cxn ang="0">
                  <a:pos x="138" y="139"/>
                </a:cxn>
                <a:cxn ang="0">
                  <a:pos x="190" y="95"/>
                </a:cxn>
                <a:cxn ang="0">
                  <a:pos x="247" y="58"/>
                </a:cxn>
                <a:cxn ang="0">
                  <a:pos x="309" y="29"/>
                </a:cxn>
                <a:cxn ang="0">
                  <a:pos x="377" y="11"/>
                </a:cxn>
                <a:cxn ang="0">
                  <a:pos x="447" y="1"/>
                </a:cxn>
                <a:cxn ang="0">
                  <a:pos x="12797" y="1205"/>
                </a:cxn>
                <a:cxn ang="0">
                  <a:pos x="1451" y="1205"/>
                </a:cxn>
              </a:cxnLst>
              <a:rect l="0" t="0" r="r" b="b"/>
              <a:pathLst>
                <a:path w="14247" h="9481">
                  <a:moveTo>
                    <a:pt x="471" y="0"/>
                  </a:moveTo>
                  <a:lnTo>
                    <a:pt x="13776" y="0"/>
                  </a:lnTo>
                  <a:lnTo>
                    <a:pt x="13800" y="1"/>
                  </a:lnTo>
                  <a:lnTo>
                    <a:pt x="13823" y="3"/>
                  </a:lnTo>
                  <a:lnTo>
                    <a:pt x="13847" y="7"/>
                  </a:lnTo>
                  <a:lnTo>
                    <a:pt x="13870" y="11"/>
                  </a:lnTo>
                  <a:lnTo>
                    <a:pt x="13893" y="16"/>
                  </a:lnTo>
                  <a:lnTo>
                    <a:pt x="13916" y="22"/>
                  </a:lnTo>
                  <a:lnTo>
                    <a:pt x="13938" y="29"/>
                  </a:lnTo>
                  <a:lnTo>
                    <a:pt x="13958" y="38"/>
                  </a:lnTo>
                  <a:lnTo>
                    <a:pt x="13979" y="47"/>
                  </a:lnTo>
                  <a:lnTo>
                    <a:pt x="14000" y="58"/>
                  </a:lnTo>
                  <a:lnTo>
                    <a:pt x="14020" y="70"/>
                  </a:lnTo>
                  <a:lnTo>
                    <a:pt x="14038" y="81"/>
                  </a:lnTo>
                  <a:lnTo>
                    <a:pt x="14057" y="95"/>
                  </a:lnTo>
                  <a:lnTo>
                    <a:pt x="14075" y="109"/>
                  </a:lnTo>
                  <a:lnTo>
                    <a:pt x="14092" y="124"/>
                  </a:lnTo>
                  <a:lnTo>
                    <a:pt x="14109" y="139"/>
                  </a:lnTo>
                  <a:lnTo>
                    <a:pt x="14125" y="156"/>
                  </a:lnTo>
                  <a:lnTo>
                    <a:pt x="14139" y="173"/>
                  </a:lnTo>
                  <a:lnTo>
                    <a:pt x="14154" y="190"/>
                  </a:lnTo>
                  <a:lnTo>
                    <a:pt x="14166" y="209"/>
                  </a:lnTo>
                  <a:lnTo>
                    <a:pt x="14179" y="229"/>
                  </a:lnTo>
                  <a:lnTo>
                    <a:pt x="14190" y="248"/>
                  </a:lnTo>
                  <a:lnTo>
                    <a:pt x="14200" y="268"/>
                  </a:lnTo>
                  <a:lnTo>
                    <a:pt x="14210" y="289"/>
                  </a:lnTo>
                  <a:lnTo>
                    <a:pt x="14219" y="311"/>
                  </a:lnTo>
                  <a:lnTo>
                    <a:pt x="14226" y="333"/>
                  </a:lnTo>
                  <a:lnTo>
                    <a:pt x="14233" y="355"/>
                  </a:lnTo>
                  <a:lnTo>
                    <a:pt x="14238" y="378"/>
                  </a:lnTo>
                  <a:lnTo>
                    <a:pt x="14242" y="401"/>
                  </a:lnTo>
                  <a:lnTo>
                    <a:pt x="14245" y="425"/>
                  </a:lnTo>
                  <a:lnTo>
                    <a:pt x="14247" y="449"/>
                  </a:lnTo>
                  <a:lnTo>
                    <a:pt x="14247" y="473"/>
                  </a:lnTo>
                  <a:lnTo>
                    <a:pt x="14247" y="9010"/>
                  </a:lnTo>
                  <a:lnTo>
                    <a:pt x="14247" y="9034"/>
                  </a:lnTo>
                  <a:lnTo>
                    <a:pt x="14245" y="9058"/>
                  </a:lnTo>
                  <a:lnTo>
                    <a:pt x="14242" y="9081"/>
                  </a:lnTo>
                  <a:lnTo>
                    <a:pt x="14238" y="9104"/>
                  </a:lnTo>
                  <a:lnTo>
                    <a:pt x="14233" y="9127"/>
                  </a:lnTo>
                  <a:lnTo>
                    <a:pt x="14226" y="9149"/>
                  </a:lnTo>
                  <a:lnTo>
                    <a:pt x="14219" y="9171"/>
                  </a:lnTo>
                  <a:lnTo>
                    <a:pt x="14210" y="9192"/>
                  </a:lnTo>
                  <a:lnTo>
                    <a:pt x="14200" y="9213"/>
                  </a:lnTo>
                  <a:lnTo>
                    <a:pt x="14190" y="9234"/>
                  </a:lnTo>
                  <a:lnTo>
                    <a:pt x="14179" y="9254"/>
                  </a:lnTo>
                  <a:lnTo>
                    <a:pt x="14166" y="9272"/>
                  </a:lnTo>
                  <a:lnTo>
                    <a:pt x="14154" y="9291"/>
                  </a:lnTo>
                  <a:lnTo>
                    <a:pt x="14139" y="9309"/>
                  </a:lnTo>
                  <a:lnTo>
                    <a:pt x="14125" y="9326"/>
                  </a:lnTo>
                  <a:lnTo>
                    <a:pt x="14109" y="9343"/>
                  </a:lnTo>
                  <a:lnTo>
                    <a:pt x="14092" y="9359"/>
                  </a:lnTo>
                  <a:lnTo>
                    <a:pt x="14075" y="9373"/>
                  </a:lnTo>
                  <a:lnTo>
                    <a:pt x="14057" y="9387"/>
                  </a:lnTo>
                  <a:lnTo>
                    <a:pt x="14038" y="9400"/>
                  </a:lnTo>
                  <a:lnTo>
                    <a:pt x="14020" y="9412"/>
                  </a:lnTo>
                  <a:lnTo>
                    <a:pt x="14000" y="9424"/>
                  </a:lnTo>
                  <a:lnTo>
                    <a:pt x="13979" y="9434"/>
                  </a:lnTo>
                  <a:lnTo>
                    <a:pt x="13958" y="9444"/>
                  </a:lnTo>
                  <a:lnTo>
                    <a:pt x="13938" y="9452"/>
                  </a:lnTo>
                  <a:lnTo>
                    <a:pt x="13916" y="9460"/>
                  </a:lnTo>
                  <a:lnTo>
                    <a:pt x="13893" y="9466"/>
                  </a:lnTo>
                  <a:lnTo>
                    <a:pt x="13870" y="9472"/>
                  </a:lnTo>
                  <a:lnTo>
                    <a:pt x="13847" y="9476"/>
                  </a:lnTo>
                  <a:lnTo>
                    <a:pt x="13823" y="9479"/>
                  </a:lnTo>
                  <a:lnTo>
                    <a:pt x="13800" y="9480"/>
                  </a:lnTo>
                  <a:lnTo>
                    <a:pt x="13776" y="9481"/>
                  </a:lnTo>
                  <a:lnTo>
                    <a:pt x="471" y="9481"/>
                  </a:lnTo>
                  <a:lnTo>
                    <a:pt x="447" y="9480"/>
                  </a:lnTo>
                  <a:lnTo>
                    <a:pt x="424" y="9479"/>
                  </a:lnTo>
                  <a:lnTo>
                    <a:pt x="400" y="9476"/>
                  </a:lnTo>
                  <a:lnTo>
                    <a:pt x="377" y="9472"/>
                  </a:lnTo>
                  <a:lnTo>
                    <a:pt x="354" y="9466"/>
                  </a:lnTo>
                  <a:lnTo>
                    <a:pt x="332" y="9460"/>
                  </a:lnTo>
                  <a:lnTo>
                    <a:pt x="309" y="9452"/>
                  </a:lnTo>
                  <a:lnTo>
                    <a:pt x="289" y="9444"/>
                  </a:lnTo>
                  <a:lnTo>
                    <a:pt x="268" y="9434"/>
                  </a:lnTo>
                  <a:lnTo>
                    <a:pt x="247" y="9424"/>
                  </a:lnTo>
                  <a:lnTo>
                    <a:pt x="227" y="9412"/>
                  </a:lnTo>
                  <a:lnTo>
                    <a:pt x="209" y="9400"/>
                  </a:lnTo>
                  <a:lnTo>
                    <a:pt x="190" y="9387"/>
                  </a:lnTo>
                  <a:lnTo>
                    <a:pt x="172" y="9373"/>
                  </a:lnTo>
                  <a:lnTo>
                    <a:pt x="155" y="9359"/>
                  </a:lnTo>
                  <a:lnTo>
                    <a:pt x="138" y="9343"/>
                  </a:lnTo>
                  <a:lnTo>
                    <a:pt x="123" y="9326"/>
                  </a:lnTo>
                  <a:lnTo>
                    <a:pt x="108" y="9309"/>
                  </a:lnTo>
                  <a:lnTo>
                    <a:pt x="93" y="9291"/>
                  </a:lnTo>
                  <a:lnTo>
                    <a:pt x="81" y="9272"/>
                  </a:lnTo>
                  <a:lnTo>
                    <a:pt x="69" y="9254"/>
                  </a:lnTo>
                  <a:lnTo>
                    <a:pt x="57" y="9234"/>
                  </a:lnTo>
                  <a:lnTo>
                    <a:pt x="47" y="9213"/>
                  </a:lnTo>
                  <a:lnTo>
                    <a:pt x="37" y="9192"/>
                  </a:lnTo>
                  <a:lnTo>
                    <a:pt x="29" y="9171"/>
                  </a:lnTo>
                  <a:lnTo>
                    <a:pt x="21" y="9149"/>
                  </a:lnTo>
                  <a:lnTo>
                    <a:pt x="15" y="9127"/>
                  </a:lnTo>
                  <a:lnTo>
                    <a:pt x="9" y="9104"/>
                  </a:lnTo>
                  <a:lnTo>
                    <a:pt x="5" y="9081"/>
                  </a:lnTo>
                  <a:lnTo>
                    <a:pt x="2" y="9058"/>
                  </a:lnTo>
                  <a:lnTo>
                    <a:pt x="1" y="9034"/>
                  </a:lnTo>
                  <a:lnTo>
                    <a:pt x="0" y="9010"/>
                  </a:lnTo>
                  <a:lnTo>
                    <a:pt x="0" y="473"/>
                  </a:lnTo>
                  <a:lnTo>
                    <a:pt x="1" y="449"/>
                  </a:lnTo>
                  <a:lnTo>
                    <a:pt x="2" y="425"/>
                  </a:lnTo>
                  <a:lnTo>
                    <a:pt x="5" y="401"/>
                  </a:lnTo>
                  <a:lnTo>
                    <a:pt x="9" y="378"/>
                  </a:lnTo>
                  <a:lnTo>
                    <a:pt x="15" y="355"/>
                  </a:lnTo>
                  <a:lnTo>
                    <a:pt x="21" y="333"/>
                  </a:lnTo>
                  <a:lnTo>
                    <a:pt x="29" y="311"/>
                  </a:lnTo>
                  <a:lnTo>
                    <a:pt x="37" y="289"/>
                  </a:lnTo>
                  <a:lnTo>
                    <a:pt x="47" y="268"/>
                  </a:lnTo>
                  <a:lnTo>
                    <a:pt x="57" y="248"/>
                  </a:lnTo>
                  <a:lnTo>
                    <a:pt x="69" y="229"/>
                  </a:lnTo>
                  <a:lnTo>
                    <a:pt x="81" y="209"/>
                  </a:lnTo>
                  <a:lnTo>
                    <a:pt x="93" y="190"/>
                  </a:lnTo>
                  <a:lnTo>
                    <a:pt x="108" y="173"/>
                  </a:lnTo>
                  <a:lnTo>
                    <a:pt x="123" y="156"/>
                  </a:lnTo>
                  <a:lnTo>
                    <a:pt x="138" y="139"/>
                  </a:lnTo>
                  <a:lnTo>
                    <a:pt x="155" y="124"/>
                  </a:lnTo>
                  <a:lnTo>
                    <a:pt x="172" y="109"/>
                  </a:lnTo>
                  <a:lnTo>
                    <a:pt x="190" y="95"/>
                  </a:lnTo>
                  <a:lnTo>
                    <a:pt x="209" y="81"/>
                  </a:lnTo>
                  <a:lnTo>
                    <a:pt x="227" y="70"/>
                  </a:lnTo>
                  <a:lnTo>
                    <a:pt x="247" y="58"/>
                  </a:lnTo>
                  <a:lnTo>
                    <a:pt x="268" y="47"/>
                  </a:lnTo>
                  <a:lnTo>
                    <a:pt x="289" y="38"/>
                  </a:lnTo>
                  <a:lnTo>
                    <a:pt x="309" y="29"/>
                  </a:lnTo>
                  <a:lnTo>
                    <a:pt x="332" y="22"/>
                  </a:lnTo>
                  <a:lnTo>
                    <a:pt x="354" y="16"/>
                  </a:lnTo>
                  <a:lnTo>
                    <a:pt x="377" y="11"/>
                  </a:lnTo>
                  <a:lnTo>
                    <a:pt x="400" y="7"/>
                  </a:lnTo>
                  <a:lnTo>
                    <a:pt x="424" y="3"/>
                  </a:lnTo>
                  <a:lnTo>
                    <a:pt x="447" y="1"/>
                  </a:lnTo>
                  <a:lnTo>
                    <a:pt x="471" y="0"/>
                  </a:lnTo>
                  <a:close/>
                  <a:moveTo>
                    <a:pt x="1451" y="1205"/>
                  </a:moveTo>
                  <a:lnTo>
                    <a:pt x="12797" y="1205"/>
                  </a:lnTo>
                  <a:lnTo>
                    <a:pt x="12797" y="8276"/>
                  </a:lnTo>
                  <a:lnTo>
                    <a:pt x="1451" y="8276"/>
                  </a:lnTo>
                  <a:lnTo>
                    <a:pt x="1451" y="1205"/>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91" name="Freeform 316"/>
            <p:cNvSpPr>
              <a:spLocks noEditPoints="1"/>
            </p:cNvSpPr>
            <p:nvPr/>
          </p:nvSpPr>
          <p:spPr bwMode="auto">
            <a:xfrm>
              <a:off x="10250488" y="4113213"/>
              <a:ext cx="149225" cy="222250"/>
            </a:xfrm>
            <a:custGeom>
              <a:avLst/>
              <a:gdLst/>
              <a:ahLst/>
              <a:cxnLst>
                <a:cxn ang="0">
                  <a:pos x="1143" y="12"/>
                </a:cxn>
                <a:cxn ang="0">
                  <a:pos x="1333" y="61"/>
                </a:cxn>
                <a:cxn ang="0">
                  <a:pos x="1506" y="145"/>
                </a:cxn>
                <a:cxn ang="0">
                  <a:pos x="1659" y="259"/>
                </a:cxn>
                <a:cxn ang="0">
                  <a:pos x="1787" y="399"/>
                </a:cxn>
                <a:cxn ang="0">
                  <a:pos x="1887" y="563"/>
                </a:cxn>
                <a:cxn ang="0">
                  <a:pos x="1953" y="745"/>
                </a:cxn>
                <a:cxn ang="0">
                  <a:pos x="1983" y="942"/>
                </a:cxn>
                <a:cxn ang="0">
                  <a:pos x="1977" y="1112"/>
                </a:cxn>
                <a:cxn ang="0">
                  <a:pos x="1946" y="1265"/>
                </a:cxn>
                <a:cxn ang="0">
                  <a:pos x="1893" y="1408"/>
                </a:cxn>
                <a:cxn ang="0">
                  <a:pos x="1818" y="1540"/>
                </a:cxn>
                <a:cxn ang="0">
                  <a:pos x="202" y="1591"/>
                </a:cxn>
                <a:cxn ang="0">
                  <a:pos x="118" y="1458"/>
                </a:cxn>
                <a:cxn ang="0">
                  <a:pos x="53" y="1312"/>
                </a:cxn>
                <a:cxn ang="0">
                  <a:pos x="14" y="1157"/>
                </a:cxn>
                <a:cxn ang="0">
                  <a:pos x="0" y="993"/>
                </a:cxn>
                <a:cxn ang="0">
                  <a:pos x="20" y="792"/>
                </a:cxn>
                <a:cxn ang="0">
                  <a:pos x="78" y="607"/>
                </a:cxn>
                <a:cxn ang="0">
                  <a:pos x="170" y="438"/>
                </a:cxn>
                <a:cxn ang="0">
                  <a:pos x="291" y="291"/>
                </a:cxn>
                <a:cxn ang="0">
                  <a:pos x="438" y="170"/>
                </a:cxn>
                <a:cxn ang="0">
                  <a:pos x="607" y="78"/>
                </a:cxn>
                <a:cxn ang="0">
                  <a:pos x="792" y="20"/>
                </a:cxn>
                <a:cxn ang="0">
                  <a:pos x="993" y="0"/>
                </a:cxn>
                <a:cxn ang="0">
                  <a:pos x="1079" y="428"/>
                </a:cxn>
                <a:cxn ang="0">
                  <a:pos x="1188" y="456"/>
                </a:cxn>
                <a:cxn ang="0">
                  <a:pos x="1289" y="504"/>
                </a:cxn>
                <a:cxn ang="0">
                  <a:pos x="1376" y="570"/>
                </a:cxn>
                <a:cxn ang="0">
                  <a:pos x="1450" y="651"/>
                </a:cxn>
                <a:cxn ang="0">
                  <a:pos x="1507" y="745"/>
                </a:cxn>
                <a:cxn ang="0">
                  <a:pos x="1545" y="850"/>
                </a:cxn>
                <a:cxn ang="0">
                  <a:pos x="1563" y="963"/>
                </a:cxn>
                <a:cxn ang="0">
                  <a:pos x="1557" y="1079"/>
                </a:cxn>
                <a:cxn ang="0">
                  <a:pos x="1529" y="1188"/>
                </a:cxn>
                <a:cxn ang="0">
                  <a:pos x="1481" y="1289"/>
                </a:cxn>
                <a:cxn ang="0">
                  <a:pos x="1415" y="1376"/>
                </a:cxn>
                <a:cxn ang="0">
                  <a:pos x="1333" y="1449"/>
                </a:cxn>
                <a:cxn ang="0">
                  <a:pos x="1240" y="1507"/>
                </a:cxn>
                <a:cxn ang="0">
                  <a:pos x="1135" y="1545"/>
                </a:cxn>
                <a:cxn ang="0">
                  <a:pos x="1022" y="1563"/>
                </a:cxn>
                <a:cxn ang="0">
                  <a:pos x="906" y="1556"/>
                </a:cxn>
                <a:cxn ang="0">
                  <a:pos x="797" y="1528"/>
                </a:cxn>
                <a:cxn ang="0">
                  <a:pos x="697" y="1481"/>
                </a:cxn>
                <a:cxn ang="0">
                  <a:pos x="609" y="1415"/>
                </a:cxn>
                <a:cxn ang="0">
                  <a:pos x="535" y="1334"/>
                </a:cxn>
                <a:cxn ang="0">
                  <a:pos x="478" y="1240"/>
                </a:cxn>
                <a:cxn ang="0">
                  <a:pos x="440" y="1135"/>
                </a:cxn>
                <a:cxn ang="0">
                  <a:pos x="422" y="1022"/>
                </a:cxn>
                <a:cxn ang="0">
                  <a:pos x="428" y="906"/>
                </a:cxn>
                <a:cxn ang="0">
                  <a:pos x="456" y="797"/>
                </a:cxn>
                <a:cxn ang="0">
                  <a:pos x="504" y="697"/>
                </a:cxn>
                <a:cxn ang="0">
                  <a:pos x="570" y="609"/>
                </a:cxn>
                <a:cxn ang="0">
                  <a:pos x="651" y="535"/>
                </a:cxn>
                <a:cxn ang="0">
                  <a:pos x="745" y="478"/>
                </a:cxn>
                <a:cxn ang="0">
                  <a:pos x="850" y="440"/>
                </a:cxn>
                <a:cxn ang="0">
                  <a:pos x="963" y="422"/>
                </a:cxn>
              </a:cxnLst>
              <a:rect l="0" t="0" r="r" b="b"/>
              <a:pathLst>
                <a:path w="1984" h="2926">
                  <a:moveTo>
                    <a:pt x="993" y="0"/>
                  </a:moveTo>
                  <a:lnTo>
                    <a:pt x="1044" y="2"/>
                  </a:lnTo>
                  <a:lnTo>
                    <a:pt x="1094" y="6"/>
                  </a:lnTo>
                  <a:lnTo>
                    <a:pt x="1143" y="12"/>
                  </a:lnTo>
                  <a:lnTo>
                    <a:pt x="1192" y="20"/>
                  </a:lnTo>
                  <a:lnTo>
                    <a:pt x="1240" y="32"/>
                  </a:lnTo>
                  <a:lnTo>
                    <a:pt x="1287" y="45"/>
                  </a:lnTo>
                  <a:lnTo>
                    <a:pt x="1333" y="61"/>
                  </a:lnTo>
                  <a:lnTo>
                    <a:pt x="1378" y="78"/>
                  </a:lnTo>
                  <a:lnTo>
                    <a:pt x="1422" y="98"/>
                  </a:lnTo>
                  <a:lnTo>
                    <a:pt x="1464" y="121"/>
                  </a:lnTo>
                  <a:lnTo>
                    <a:pt x="1506" y="145"/>
                  </a:lnTo>
                  <a:lnTo>
                    <a:pt x="1546" y="170"/>
                  </a:lnTo>
                  <a:lnTo>
                    <a:pt x="1586" y="198"/>
                  </a:lnTo>
                  <a:lnTo>
                    <a:pt x="1623" y="228"/>
                  </a:lnTo>
                  <a:lnTo>
                    <a:pt x="1659" y="259"/>
                  </a:lnTo>
                  <a:lnTo>
                    <a:pt x="1694" y="291"/>
                  </a:lnTo>
                  <a:lnTo>
                    <a:pt x="1727" y="326"/>
                  </a:lnTo>
                  <a:lnTo>
                    <a:pt x="1758" y="362"/>
                  </a:lnTo>
                  <a:lnTo>
                    <a:pt x="1787" y="399"/>
                  </a:lnTo>
                  <a:lnTo>
                    <a:pt x="1815" y="438"/>
                  </a:lnTo>
                  <a:lnTo>
                    <a:pt x="1841" y="479"/>
                  </a:lnTo>
                  <a:lnTo>
                    <a:pt x="1865" y="520"/>
                  </a:lnTo>
                  <a:lnTo>
                    <a:pt x="1887" y="563"/>
                  </a:lnTo>
                  <a:lnTo>
                    <a:pt x="1906" y="607"/>
                  </a:lnTo>
                  <a:lnTo>
                    <a:pt x="1924" y="652"/>
                  </a:lnTo>
                  <a:lnTo>
                    <a:pt x="1940" y="698"/>
                  </a:lnTo>
                  <a:lnTo>
                    <a:pt x="1953" y="745"/>
                  </a:lnTo>
                  <a:lnTo>
                    <a:pt x="1965" y="792"/>
                  </a:lnTo>
                  <a:lnTo>
                    <a:pt x="1973" y="841"/>
                  </a:lnTo>
                  <a:lnTo>
                    <a:pt x="1979" y="891"/>
                  </a:lnTo>
                  <a:lnTo>
                    <a:pt x="1983" y="942"/>
                  </a:lnTo>
                  <a:lnTo>
                    <a:pt x="1984" y="993"/>
                  </a:lnTo>
                  <a:lnTo>
                    <a:pt x="1984" y="1032"/>
                  </a:lnTo>
                  <a:lnTo>
                    <a:pt x="1981" y="1073"/>
                  </a:lnTo>
                  <a:lnTo>
                    <a:pt x="1977" y="1112"/>
                  </a:lnTo>
                  <a:lnTo>
                    <a:pt x="1972" y="1151"/>
                  </a:lnTo>
                  <a:lnTo>
                    <a:pt x="1965" y="1189"/>
                  </a:lnTo>
                  <a:lnTo>
                    <a:pt x="1956" y="1227"/>
                  </a:lnTo>
                  <a:lnTo>
                    <a:pt x="1946" y="1265"/>
                  </a:lnTo>
                  <a:lnTo>
                    <a:pt x="1936" y="1301"/>
                  </a:lnTo>
                  <a:lnTo>
                    <a:pt x="1922" y="1337"/>
                  </a:lnTo>
                  <a:lnTo>
                    <a:pt x="1909" y="1373"/>
                  </a:lnTo>
                  <a:lnTo>
                    <a:pt x="1893" y="1408"/>
                  </a:lnTo>
                  <a:lnTo>
                    <a:pt x="1876" y="1442"/>
                  </a:lnTo>
                  <a:lnTo>
                    <a:pt x="1859" y="1475"/>
                  </a:lnTo>
                  <a:lnTo>
                    <a:pt x="1839" y="1508"/>
                  </a:lnTo>
                  <a:lnTo>
                    <a:pt x="1818" y="1540"/>
                  </a:lnTo>
                  <a:lnTo>
                    <a:pt x="1797" y="1571"/>
                  </a:lnTo>
                  <a:lnTo>
                    <a:pt x="1023" y="2926"/>
                  </a:lnTo>
                  <a:lnTo>
                    <a:pt x="199" y="1591"/>
                  </a:lnTo>
                  <a:lnTo>
                    <a:pt x="202" y="1591"/>
                  </a:lnTo>
                  <a:lnTo>
                    <a:pt x="179" y="1558"/>
                  </a:lnTo>
                  <a:lnTo>
                    <a:pt x="157" y="1526"/>
                  </a:lnTo>
                  <a:lnTo>
                    <a:pt x="136" y="1492"/>
                  </a:lnTo>
                  <a:lnTo>
                    <a:pt x="118" y="1458"/>
                  </a:lnTo>
                  <a:lnTo>
                    <a:pt x="99" y="1422"/>
                  </a:lnTo>
                  <a:lnTo>
                    <a:pt x="82" y="1387"/>
                  </a:lnTo>
                  <a:lnTo>
                    <a:pt x="68" y="1351"/>
                  </a:lnTo>
                  <a:lnTo>
                    <a:pt x="53" y="1312"/>
                  </a:lnTo>
                  <a:lnTo>
                    <a:pt x="42" y="1275"/>
                  </a:lnTo>
                  <a:lnTo>
                    <a:pt x="30" y="1237"/>
                  </a:lnTo>
                  <a:lnTo>
                    <a:pt x="21" y="1197"/>
                  </a:lnTo>
                  <a:lnTo>
                    <a:pt x="14" y="1157"/>
                  </a:lnTo>
                  <a:lnTo>
                    <a:pt x="8" y="1116"/>
                  </a:lnTo>
                  <a:lnTo>
                    <a:pt x="3" y="1076"/>
                  </a:lnTo>
                  <a:lnTo>
                    <a:pt x="1" y="1034"/>
                  </a:lnTo>
                  <a:lnTo>
                    <a:pt x="0" y="993"/>
                  </a:lnTo>
                  <a:lnTo>
                    <a:pt x="1" y="942"/>
                  </a:lnTo>
                  <a:lnTo>
                    <a:pt x="6" y="891"/>
                  </a:lnTo>
                  <a:lnTo>
                    <a:pt x="12" y="841"/>
                  </a:lnTo>
                  <a:lnTo>
                    <a:pt x="20" y="792"/>
                  </a:lnTo>
                  <a:lnTo>
                    <a:pt x="31" y="745"/>
                  </a:lnTo>
                  <a:lnTo>
                    <a:pt x="45" y="698"/>
                  </a:lnTo>
                  <a:lnTo>
                    <a:pt x="61" y="652"/>
                  </a:lnTo>
                  <a:lnTo>
                    <a:pt x="78" y="607"/>
                  </a:lnTo>
                  <a:lnTo>
                    <a:pt x="98" y="563"/>
                  </a:lnTo>
                  <a:lnTo>
                    <a:pt x="120" y="520"/>
                  </a:lnTo>
                  <a:lnTo>
                    <a:pt x="144" y="479"/>
                  </a:lnTo>
                  <a:lnTo>
                    <a:pt x="170" y="438"/>
                  </a:lnTo>
                  <a:lnTo>
                    <a:pt x="198" y="399"/>
                  </a:lnTo>
                  <a:lnTo>
                    <a:pt x="228" y="362"/>
                  </a:lnTo>
                  <a:lnTo>
                    <a:pt x="259" y="326"/>
                  </a:lnTo>
                  <a:lnTo>
                    <a:pt x="291" y="291"/>
                  </a:lnTo>
                  <a:lnTo>
                    <a:pt x="326" y="259"/>
                  </a:lnTo>
                  <a:lnTo>
                    <a:pt x="362" y="228"/>
                  </a:lnTo>
                  <a:lnTo>
                    <a:pt x="399" y="198"/>
                  </a:lnTo>
                  <a:lnTo>
                    <a:pt x="438" y="170"/>
                  </a:lnTo>
                  <a:lnTo>
                    <a:pt x="479" y="145"/>
                  </a:lnTo>
                  <a:lnTo>
                    <a:pt x="520" y="121"/>
                  </a:lnTo>
                  <a:lnTo>
                    <a:pt x="563" y="98"/>
                  </a:lnTo>
                  <a:lnTo>
                    <a:pt x="607" y="78"/>
                  </a:lnTo>
                  <a:lnTo>
                    <a:pt x="651" y="61"/>
                  </a:lnTo>
                  <a:lnTo>
                    <a:pt x="698" y="45"/>
                  </a:lnTo>
                  <a:lnTo>
                    <a:pt x="745" y="32"/>
                  </a:lnTo>
                  <a:lnTo>
                    <a:pt x="792" y="20"/>
                  </a:lnTo>
                  <a:lnTo>
                    <a:pt x="841" y="12"/>
                  </a:lnTo>
                  <a:lnTo>
                    <a:pt x="891" y="6"/>
                  </a:lnTo>
                  <a:lnTo>
                    <a:pt x="942" y="2"/>
                  </a:lnTo>
                  <a:lnTo>
                    <a:pt x="993" y="0"/>
                  </a:lnTo>
                  <a:close/>
                  <a:moveTo>
                    <a:pt x="993" y="421"/>
                  </a:moveTo>
                  <a:lnTo>
                    <a:pt x="1022" y="422"/>
                  </a:lnTo>
                  <a:lnTo>
                    <a:pt x="1051" y="424"/>
                  </a:lnTo>
                  <a:lnTo>
                    <a:pt x="1079" y="428"/>
                  </a:lnTo>
                  <a:lnTo>
                    <a:pt x="1107" y="433"/>
                  </a:lnTo>
                  <a:lnTo>
                    <a:pt x="1135" y="440"/>
                  </a:lnTo>
                  <a:lnTo>
                    <a:pt x="1162" y="447"/>
                  </a:lnTo>
                  <a:lnTo>
                    <a:pt x="1188" y="456"/>
                  </a:lnTo>
                  <a:lnTo>
                    <a:pt x="1214" y="467"/>
                  </a:lnTo>
                  <a:lnTo>
                    <a:pt x="1240" y="478"/>
                  </a:lnTo>
                  <a:lnTo>
                    <a:pt x="1264" y="490"/>
                  </a:lnTo>
                  <a:lnTo>
                    <a:pt x="1289" y="504"/>
                  </a:lnTo>
                  <a:lnTo>
                    <a:pt x="1312" y="518"/>
                  </a:lnTo>
                  <a:lnTo>
                    <a:pt x="1333" y="535"/>
                  </a:lnTo>
                  <a:lnTo>
                    <a:pt x="1355" y="552"/>
                  </a:lnTo>
                  <a:lnTo>
                    <a:pt x="1376" y="570"/>
                  </a:lnTo>
                  <a:lnTo>
                    <a:pt x="1396" y="589"/>
                  </a:lnTo>
                  <a:lnTo>
                    <a:pt x="1415" y="609"/>
                  </a:lnTo>
                  <a:lnTo>
                    <a:pt x="1433" y="629"/>
                  </a:lnTo>
                  <a:lnTo>
                    <a:pt x="1450" y="651"/>
                  </a:lnTo>
                  <a:lnTo>
                    <a:pt x="1466" y="673"/>
                  </a:lnTo>
                  <a:lnTo>
                    <a:pt x="1481" y="697"/>
                  </a:lnTo>
                  <a:lnTo>
                    <a:pt x="1494" y="721"/>
                  </a:lnTo>
                  <a:lnTo>
                    <a:pt x="1507" y="745"/>
                  </a:lnTo>
                  <a:lnTo>
                    <a:pt x="1518" y="771"/>
                  </a:lnTo>
                  <a:lnTo>
                    <a:pt x="1529" y="797"/>
                  </a:lnTo>
                  <a:lnTo>
                    <a:pt x="1538" y="823"/>
                  </a:lnTo>
                  <a:lnTo>
                    <a:pt x="1545" y="850"/>
                  </a:lnTo>
                  <a:lnTo>
                    <a:pt x="1552" y="878"/>
                  </a:lnTo>
                  <a:lnTo>
                    <a:pt x="1557" y="906"/>
                  </a:lnTo>
                  <a:lnTo>
                    <a:pt x="1561" y="934"/>
                  </a:lnTo>
                  <a:lnTo>
                    <a:pt x="1563" y="963"/>
                  </a:lnTo>
                  <a:lnTo>
                    <a:pt x="1564" y="993"/>
                  </a:lnTo>
                  <a:lnTo>
                    <a:pt x="1563" y="1022"/>
                  </a:lnTo>
                  <a:lnTo>
                    <a:pt x="1561" y="1051"/>
                  </a:lnTo>
                  <a:lnTo>
                    <a:pt x="1557" y="1079"/>
                  </a:lnTo>
                  <a:lnTo>
                    <a:pt x="1552" y="1107"/>
                  </a:lnTo>
                  <a:lnTo>
                    <a:pt x="1545" y="1135"/>
                  </a:lnTo>
                  <a:lnTo>
                    <a:pt x="1538" y="1162"/>
                  </a:lnTo>
                  <a:lnTo>
                    <a:pt x="1529" y="1188"/>
                  </a:lnTo>
                  <a:lnTo>
                    <a:pt x="1518" y="1214"/>
                  </a:lnTo>
                  <a:lnTo>
                    <a:pt x="1507" y="1240"/>
                  </a:lnTo>
                  <a:lnTo>
                    <a:pt x="1494" y="1265"/>
                  </a:lnTo>
                  <a:lnTo>
                    <a:pt x="1481" y="1289"/>
                  </a:lnTo>
                  <a:lnTo>
                    <a:pt x="1466" y="1311"/>
                  </a:lnTo>
                  <a:lnTo>
                    <a:pt x="1450" y="1334"/>
                  </a:lnTo>
                  <a:lnTo>
                    <a:pt x="1433" y="1355"/>
                  </a:lnTo>
                  <a:lnTo>
                    <a:pt x="1415" y="1376"/>
                  </a:lnTo>
                  <a:lnTo>
                    <a:pt x="1396" y="1395"/>
                  </a:lnTo>
                  <a:lnTo>
                    <a:pt x="1376" y="1415"/>
                  </a:lnTo>
                  <a:lnTo>
                    <a:pt x="1355" y="1433"/>
                  </a:lnTo>
                  <a:lnTo>
                    <a:pt x="1333" y="1449"/>
                  </a:lnTo>
                  <a:lnTo>
                    <a:pt x="1312" y="1466"/>
                  </a:lnTo>
                  <a:lnTo>
                    <a:pt x="1289" y="1481"/>
                  </a:lnTo>
                  <a:lnTo>
                    <a:pt x="1264" y="1494"/>
                  </a:lnTo>
                  <a:lnTo>
                    <a:pt x="1240" y="1507"/>
                  </a:lnTo>
                  <a:lnTo>
                    <a:pt x="1214" y="1518"/>
                  </a:lnTo>
                  <a:lnTo>
                    <a:pt x="1188" y="1528"/>
                  </a:lnTo>
                  <a:lnTo>
                    <a:pt x="1162" y="1538"/>
                  </a:lnTo>
                  <a:lnTo>
                    <a:pt x="1135" y="1545"/>
                  </a:lnTo>
                  <a:lnTo>
                    <a:pt x="1107" y="1552"/>
                  </a:lnTo>
                  <a:lnTo>
                    <a:pt x="1079" y="1556"/>
                  </a:lnTo>
                  <a:lnTo>
                    <a:pt x="1051" y="1561"/>
                  </a:lnTo>
                  <a:lnTo>
                    <a:pt x="1022" y="1563"/>
                  </a:lnTo>
                  <a:lnTo>
                    <a:pt x="993" y="1564"/>
                  </a:lnTo>
                  <a:lnTo>
                    <a:pt x="963" y="1563"/>
                  </a:lnTo>
                  <a:lnTo>
                    <a:pt x="934" y="1561"/>
                  </a:lnTo>
                  <a:lnTo>
                    <a:pt x="906" y="1556"/>
                  </a:lnTo>
                  <a:lnTo>
                    <a:pt x="878" y="1552"/>
                  </a:lnTo>
                  <a:lnTo>
                    <a:pt x="850" y="1545"/>
                  </a:lnTo>
                  <a:lnTo>
                    <a:pt x="823" y="1538"/>
                  </a:lnTo>
                  <a:lnTo>
                    <a:pt x="797" y="1528"/>
                  </a:lnTo>
                  <a:lnTo>
                    <a:pt x="771" y="1518"/>
                  </a:lnTo>
                  <a:lnTo>
                    <a:pt x="745" y="1507"/>
                  </a:lnTo>
                  <a:lnTo>
                    <a:pt x="721" y="1494"/>
                  </a:lnTo>
                  <a:lnTo>
                    <a:pt x="697" y="1481"/>
                  </a:lnTo>
                  <a:lnTo>
                    <a:pt x="673" y="1466"/>
                  </a:lnTo>
                  <a:lnTo>
                    <a:pt x="651" y="1449"/>
                  </a:lnTo>
                  <a:lnTo>
                    <a:pt x="629" y="1433"/>
                  </a:lnTo>
                  <a:lnTo>
                    <a:pt x="609" y="1415"/>
                  </a:lnTo>
                  <a:lnTo>
                    <a:pt x="589" y="1395"/>
                  </a:lnTo>
                  <a:lnTo>
                    <a:pt x="570" y="1376"/>
                  </a:lnTo>
                  <a:lnTo>
                    <a:pt x="552" y="1355"/>
                  </a:lnTo>
                  <a:lnTo>
                    <a:pt x="535" y="1334"/>
                  </a:lnTo>
                  <a:lnTo>
                    <a:pt x="519" y="1311"/>
                  </a:lnTo>
                  <a:lnTo>
                    <a:pt x="504" y="1289"/>
                  </a:lnTo>
                  <a:lnTo>
                    <a:pt x="490" y="1265"/>
                  </a:lnTo>
                  <a:lnTo>
                    <a:pt x="478" y="1240"/>
                  </a:lnTo>
                  <a:lnTo>
                    <a:pt x="466" y="1214"/>
                  </a:lnTo>
                  <a:lnTo>
                    <a:pt x="456" y="1188"/>
                  </a:lnTo>
                  <a:lnTo>
                    <a:pt x="447" y="1162"/>
                  </a:lnTo>
                  <a:lnTo>
                    <a:pt x="440" y="1135"/>
                  </a:lnTo>
                  <a:lnTo>
                    <a:pt x="433" y="1107"/>
                  </a:lnTo>
                  <a:lnTo>
                    <a:pt x="428" y="1079"/>
                  </a:lnTo>
                  <a:lnTo>
                    <a:pt x="424" y="1051"/>
                  </a:lnTo>
                  <a:lnTo>
                    <a:pt x="422" y="1022"/>
                  </a:lnTo>
                  <a:lnTo>
                    <a:pt x="422" y="993"/>
                  </a:lnTo>
                  <a:lnTo>
                    <a:pt x="422" y="963"/>
                  </a:lnTo>
                  <a:lnTo>
                    <a:pt x="424" y="934"/>
                  </a:lnTo>
                  <a:lnTo>
                    <a:pt x="428" y="906"/>
                  </a:lnTo>
                  <a:lnTo>
                    <a:pt x="433" y="878"/>
                  </a:lnTo>
                  <a:lnTo>
                    <a:pt x="440" y="850"/>
                  </a:lnTo>
                  <a:lnTo>
                    <a:pt x="447" y="823"/>
                  </a:lnTo>
                  <a:lnTo>
                    <a:pt x="456" y="797"/>
                  </a:lnTo>
                  <a:lnTo>
                    <a:pt x="466" y="771"/>
                  </a:lnTo>
                  <a:lnTo>
                    <a:pt x="478" y="745"/>
                  </a:lnTo>
                  <a:lnTo>
                    <a:pt x="490" y="721"/>
                  </a:lnTo>
                  <a:lnTo>
                    <a:pt x="504" y="697"/>
                  </a:lnTo>
                  <a:lnTo>
                    <a:pt x="519" y="673"/>
                  </a:lnTo>
                  <a:lnTo>
                    <a:pt x="535" y="651"/>
                  </a:lnTo>
                  <a:lnTo>
                    <a:pt x="552" y="629"/>
                  </a:lnTo>
                  <a:lnTo>
                    <a:pt x="570" y="609"/>
                  </a:lnTo>
                  <a:lnTo>
                    <a:pt x="589" y="589"/>
                  </a:lnTo>
                  <a:lnTo>
                    <a:pt x="609" y="570"/>
                  </a:lnTo>
                  <a:lnTo>
                    <a:pt x="629" y="552"/>
                  </a:lnTo>
                  <a:lnTo>
                    <a:pt x="651" y="535"/>
                  </a:lnTo>
                  <a:lnTo>
                    <a:pt x="673" y="518"/>
                  </a:lnTo>
                  <a:lnTo>
                    <a:pt x="697" y="504"/>
                  </a:lnTo>
                  <a:lnTo>
                    <a:pt x="721" y="490"/>
                  </a:lnTo>
                  <a:lnTo>
                    <a:pt x="745" y="478"/>
                  </a:lnTo>
                  <a:lnTo>
                    <a:pt x="771" y="467"/>
                  </a:lnTo>
                  <a:lnTo>
                    <a:pt x="797" y="456"/>
                  </a:lnTo>
                  <a:lnTo>
                    <a:pt x="823" y="447"/>
                  </a:lnTo>
                  <a:lnTo>
                    <a:pt x="850" y="440"/>
                  </a:lnTo>
                  <a:lnTo>
                    <a:pt x="878" y="433"/>
                  </a:lnTo>
                  <a:lnTo>
                    <a:pt x="906" y="428"/>
                  </a:lnTo>
                  <a:lnTo>
                    <a:pt x="934" y="424"/>
                  </a:lnTo>
                  <a:lnTo>
                    <a:pt x="963" y="422"/>
                  </a:lnTo>
                  <a:lnTo>
                    <a:pt x="993" y="421"/>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grpSp>
      <p:sp>
        <p:nvSpPr>
          <p:cNvPr id="92" name="TextBox 91"/>
          <p:cNvSpPr txBox="1"/>
          <p:nvPr/>
        </p:nvSpPr>
        <p:spPr>
          <a:xfrm>
            <a:off x="673404" y="1670423"/>
            <a:ext cx="1437659" cy="838653"/>
          </a:xfrm>
          <a:prstGeom prst="rect">
            <a:avLst/>
          </a:prstGeom>
          <a:noFill/>
        </p:spPr>
        <p:txBody>
          <a:bodyPr wrap="square" lIns="68542" tIns="34271" rIns="68542" bIns="34271" rtlCol="0">
            <a:spAutoFit/>
          </a:bodyPr>
          <a:lstStyle/>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网元复杂多样</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网元之间对接形式多样</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网元性能差异大，串行部署造成瓶颈</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sp>
        <p:nvSpPr>
          <p:cNvPr id="93" name="TextBox 92"/>
          <p:cNvSpPr txBox="1"/>
          <p:nvPr/>
        </p:nvSpPr>
        <p:spPr>
          <a:xfrm>
            <a:off x="3807272" y="1654348"/>
            <a:ext cx="1492980" cy="838653"/>
          </a:xfrm>
          <a:prstGeom prst="rect">
            <a:avLst/>
          </a:prstGeom>
          <a:noFill/>
        </p:spPr>
        <p:txBody>
          <a:bodyPr wrap="square" lIns="68542" tIns="34271" rIns="68542" bIns="34271" rtlCol="0">
            <a:spAutoFit/>
          </a:bodyPr>
          <a:lstStyle/>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各种业务应用类型</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不同业务安全策略差异化</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业务策略多变化</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a:p>
            <a:pPr marL="130810" indent="-130810">
              <a:buFont typeface="Arial" panose="020B0604020202020204" pitchFamily="34" charset="0"/>
              <a:buChar char="•"/>
            </a:pP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grpSp>
        <p:nvGrpSpPr>
          <p:cNvPr id="76" name="组合 758"/>
          <p:cNvGrpSpPr/>
          <p:nvPr/>
        </p:nvGrpSpPr>
        <p:grpSpPr>
          <a:xfrm flipV="1">
            <a:off x="864925" y="3444044"/>
            <a:ext cx="235742" cy="191253"/>
            <a:chOff x="7440613" y="4868863"/>
            <a:chExt cx="1019175" cy="828675"/>
          </a:xfrm>
        </p:grpSpPr>
        <p:sp>
          <p:nvSpPr>
            <p:cNvPr id="95" name="Freeform 15"/>
            <p:cNvSpPr/>
            <p:nvPr/>
          </p:nvSpPr>
          <p:spPr bwMode="auto">
            <a:xfrm>
              <a:off x="7832726" y="5462588"/>
              <a:ext cx="234950" cy="234950"/>
            </a:xfrm>
            <a:custGeom>
              <a:avLst/>
              <a:gdLst/>
              <a:ahLst/>
              <a:cxnLst>
                <a:cxn ang="0">
                  <a:pos x="3281" y="680"/>
                </a:cxn>
                <a:cxn ang="0">
                  <a:pos x="3439" y="907"/>
                </a:cxn>
                <a:cxn ang="0">
                  <a:pos x="3559" y="1151"/>
                </a:cxn>
                <a:cxn ang="0">
                  <a:pos x="3642" y="1406"/>
                </a:cxn>
                <a:cxn ang="0">
                  <a:pos x="3686" y="1670"/>
                </a:cxn>
                <a:cxn ang="0">
                  <a:pos x="3693" y="1936"/>
                </a:cxn>
                <a:cxn ang="0">
                  <a:pos x="3661" y="2201"/>
                </a:cxn>
                <a:cxn ang="0">
                  <a:pos x="3591" y="2460"/>
                </a:cxn>
                <a:cxn ang="0">
                  <a:pos x="3484" y="2708"/>
                </a:cxn>
                <a:cxn ang="0">
                  <a:pos x="3339" y="2941"/>
                </a:cxn>
                <a:cxn ang="0">
                  <a:pos x="3155" y="3155"/>
                </a:cxn>
                <a:cxn ang="0">
                  <a:pos x="2941" y="3339"/>
                </a:cxn>
                <a:cxn ang="0">
                  <a:pos x="2708" y="3484"/>
                </a:cxn>
                <a:cxn ang="0">
                  <a:pos x="2460" y="3592"/>
                </a:cxn>
                <a:cxn ang="0">
                  <a:pos x="2201" y="3661"/>
                </a:cxn>
                <a:cxn ang="0">
                  <a:pos x="1936" y="3693"/>
                </a:cxn>
                <a:cxn ang="0">
                  <a:pos x="1670" y="3687"/>
                </a:cxn>
                <a:cxn ang="0">
                  <a:pos x="1408" y="3643"/>
                </a:cxn>
                <a:cxn ang="0">
                  <a:pos x="1152" y="3561"/>
                </a:cxn>
                <a:cxn ang="0">
                  <a:pos x="908" y="3440"/>
                </a:cxn>
                <a:cxn ang="0">
                  <a:pos x="680" y="3282"/>
                </a:cxn>
                <a:cxn ang="0">
                  <a:pos x="475" y="3086"/>
                </a:cxn>
                <a:cxn ang="0">
                  <a:pos x="304" y="2866"/>
                </a:cxn>
                <a:cxn ang="0">
                  <a:pos x="172" y="2627"/>
                </a:cxn>
                <a:cxn ang="0">
                  <a:pos x="76" y="2374"/>
                </a:cxn>
                <a:cxn ang="0">
                  <a:pos x="19" y="2114"/>
                </a:cxn>
                <a:cxn ang="0">
                  <a:pos x="0" y="1848"/>
                </a:cxn>
                <a:cxn ang="0">
                  <a:pos x="19" y="1582"/>
                </a:cxn>
                <a:cxn ang="0">
                  <a:pos x="76" y="1321"/>
                </a:cxn>
                <a:cxn ang="0">
                  <a:pos x="171" y="1069"/>
                </a:cxn>
                <a:cxn ang="0">
                  <a:pos x="304" y="830"/>
                </a:cxn>
                <a:cxn ang="0">
                  <a:pos x="475" y="609"/>
                </a:cxn>
                <a:cxn ang="0">
                  <a:pos x="680" y="414"/>
                </a:cxn>
                <a:cxn ang="0">
                  <a:pos x="907" y="255"/>
                </a:cxn>
                <a:cxn ang="0">
                  <a:pos x="1151" y="135"/>
                </a:cxn>
                <a:cxn ang="0">
                  <a:pos x="1407" y="52"/>
                </a:cxn>
                <a:cxn ang="0">
                  <a:pos x="1669" y="8"/>
                </a:cxn>
                <a:cxn ang="0">
                  <a:pos x="1936" y="2"/>
                </a:cxn>
                <a:cxn ang="0">
                  <a:pos x="2201" y="33"/>
                </a:cxn>
                <a:cxn ang="0">
                  <a:pos x="2459" y="104"/>
                </a:cxn>
                <a:cxn ang="0">
                  <a:pos x="2708" y="211"/>
                </a:cxn>
                <a:cxn ang="0">
                  <a:pos x="2940" y="356"/>
                </a:cxn>
                <a:cxn ang="0">
                  <a:pos x="3154" y="539"/>
                </a:cxn>
              </a:cxnLst>
              <a:rect l="0" t="0" r="r" b="b"/>
              <a:pathLst>
                <a:path w="3695" h="3695">
                  <a:moveTo>
                    <a:pt x="3154" y="539"/>
                  </a:moveTo>
                  <a:lnTo>
                    <a:pt x="3220" y="608"/>
                  </a:lnTo>
                  <a:lnTo>
                    <a:pt x="3281" y="680"/>
                  </a:lnTo>
                  <a:lnTo>
                    <a:pt x="3338" y="754"/>
                  </a:lnTo>
                  <a:lnTo>
                    <a:pt x="3391" y="829"/>
                  </a:lnTo>
                  <a:lnTo>
                    <a:pt x="3439" y="907"/>
                  </a:lnTo>
                  <a:lnTo>
                    <a:pt x="3483" y="987"/>
                  </a:lnTo>
                  <a:lnTo>
                    <a:pt x="3523" y="1068"/>
                  </a:lnTo>
                  <a:lnTo>
                    <a:pt x="3559" y="1151"/>
                  </a:lnTo>
                  <a:lnTo>
                    <a:pt x="3591" y="1235"/>
                  </a:lnTo>
                  <a:lnTo>
                    <a:pt x="3619" y="1320"/>
                  </a:lnTo>
                  <a:lnTo>
                    <a:pt x="3642" y="1406"/>
                  </a:lnTo>
                  <a:lnTo>
                    <a:pt x="3661" y="1493"/>
                  </a:lnTo>
                  <a:lnTo>
                    <a:pt x="3676" y="1582"/>
                  </a:lnTo>
                  <a:lnTo>
                    <a:pt x="3686" y="1670"/>
                  </a:lnTo>
                  <a:lnTo>
                    <a:pt x="3693" y="1758"/>
                  </a:lnTo>
                  <a:lnTo>
                    <a:pt x="3695" y="1847"/>
                  </a:lnTo>
                  <a:lnTo>
                    <a:pt x="3693" y="1936"/>
                  </a:lnTo>
                  <a:lnTo>
                    <a:pt x="3686" y="2024"/>
                  </a:lnTo>
                  <a:lnTo>
                    <a:pt x="3676" y="2113"/>
                  </a:lnTo>
                  <a:lnTo>
                    <a:pt x="3661" y="2201"/>
                  </a:lnTo>
                  <a:lnTo>
                    <a:pt x="3642" y="2288"/>
                  </a:lnTo>
                  <a:lnTo>
                    <a:pt x="3619" y="2374"/>
                  </a:lnTo>
                  <a:lnTo>
                    <a:pt x="3591" y="2460"/>
                  </a:lnTo>
                  <a:lnTo>
                    <a:pt x="3559" y="2544"/>
                  </a:lnTo>
                  <a:lnTo>
                    <a:pt x="3524" y="2626"/>
                  </a:lnTo>
                  <a:lnTo>
                    <a:pt x="3484" y="2708"/>
                  </a:lnTo>
                  <a:lnTo>
                    <a:pt x="3439" y="2788"/>
                  </a:lnTo>
                  <a:lnTo>
                    <a:pt x="3391" y="2865"/>
                  </a:lnTo>
                  <a:lnTo>
                    <a:pt x="3339" y="2941"/>
                  </a:lnTo>
                  <a:lnTo>
                    <a:pt x="3281" y="3015"/>
                  </a:lnTo>
                  <a:lnTo>
                    <a:pt x="3220" y="3086"/>
                  </a:lnTo>
                  <a:lnTo>
                    <a:pt x="3155" y="3155"/>
                  </a:lnTo>
                  <a:lnTo>
                    <a:pt x="3086" y="3220"/>
                  </a:lnTo>
                  <a:lnTo>
                    <a:pt x="3015" y="3282"/>
                  </a:lnTo>
                  <a:lnTo>
                    <a:pt x="2941" y="3339"/>
                  </a:lnTo>
                  <a:lnTo>
                    <a:pt x="2865" y="3391"/>
                  </a:lnTo>
                  <a:lnTo>
                    <a:pt x="2788" y="3440"/>
                  </a:lnTo>
                  <a:lnTo>
                    <a:pt x="2708" y="3484"/>
                  </a:lnTo>
                  <a:lnTo>
                    <a:pt x="2626" y="3524"/>
                  </a:lnTo>
                  <a:lnTo>
                    <a:pt x="2544" y="3560"/>
                  </a:lnTo>
                  <a:lnTo>
                    <a:pt x="2460" y="3592"/>
                  </a:lnTo>
                  <a:lnTo>
                    <a:pt x="2375" y="3619"/>
                  </a:lnTo>
                  <a:lnTo>
                    <a:pt x="2288" y="3643"/>
                  </a:lnTo>
                  <a:lnTo>
                    <a:pt x="2201" y="3661"/>
                  </a:lnTo>
                  <a:lnTo>
                    <a:pt x="2114" y="3676"/>
                  </a:lnTo>
                  <a:lnTo>
                    <a:pt x="2026" y="3687"/>
                  </a:lnTo>
                  <a:lnTo>
                    <a:pt x="1936" y="3693"/>
                  </a:lnTo>
                  <a:lnTo>
                    <a:pt x="1848" y="3695"/>
                  </a:lnTo>
                  <a:lnTo>
                    <a:pt x="1759" y="3693"/>
                  </a:lnTo>
                  <a:lnTo>
                    <a:pt x="1670" y="3687"/>
                  </a:lnTo>
                  <a:lnTo>
                    <a:pt x="1582" y="3676"/>
                  </a:lnTo>
                  <a:lnTo>
                    <a:pt x="1495" y="3662"/>
                  </a:lnTo>
                  <a:lnTo>
                    <a:pt x="1408" y="3643"/>
                  </a:lnTo>
                  <a:lnTo>
                    <a:pt x="1321" y="3620"/>
                  </a:lnTo>
                  <a:lnTo>
                    <a:pt x="1236" y="3592"/>
                  </a:lnTo>
                  <a:lnTo>
                    <a:pt x="1152" y="3561"/>
                  </a:lnTo>
                  <a:lnTo>
                    <a:pt x="1069" y="3524"/>
                  </a:lnTo>
                  <a:lnTo>
                    <a:pt x="987" y="3484"/>
                  </a:lnTo>
                  <a:lnTo>
                    <a:pt x="908" y="3440"/>
                  </a:lnTo>
                  <a:lnTo>
                    <a:pt x="830" y="3391"/>
                  </a:lnTo>
                  <a:lnTo>
                    <a:pt x="755" y="3339"/>
                  </a:lnTo>
                  <a:lnTo>
                    <a:pt x="680" y="3282"/>
                  </a:lnTo>
                  <a:lnTo>
                    <a:pt x="609" y="3220"/>
                  </a:lnTo>
                  <a:lnTo>
                    <a:pt x="541" y="3155"/>
                  </a:lnTo>
                  <a:lnTo>
                    <a:pt x="475" y="3086"/>
                  </a:lnTo>
                  <a:lnTo>
                    <a:pt x="414" y="3015"/>
                  </a:lnTo>
                  <a:lnTo>
                    <a:pt x="357" y="2941"/>
                  </a:lnTo>
                  <a:lnTo>
                    <a:pt x="304" y="2866"/>
                  </a:lnTo>
                  <a:lnTo>
                    <a:pt x="256" y="2788"/>
                  </a:lnTo>
                  <a:lnTo>
                    <a:pt x="212" y="2709"/>
                  </a:lnTo>
                  <a:lnTo>
                    <a:pt x="172" y="2627"/>
                  </a:lnTo>
                  <a:lnTo>
                    <a:pt x="136" y="2544"/>
                  </a:lnTo>
                  <a:lnTo>
                    <a:pt x="104" y="2460"/>
                  </a:lnTo>
                  <a:lnTo>
                    <a:pt x="76" y="2374"/>
                  </a:lnTo>
                  <a:lnTo>
                    <a:pt x="53" y="2288"/>
                  </a:lnTo>
                  <a:lnTo>
                    <a:pt x="34" y="2201"/>
                  </a:lnTo>
                  <a:lnTo>
                    <a:pt x="19" y="2114"/>
                  </a:lnTo>
                  <a:lnTo>
                    <a:pt x="9" y="2025"/>
                  </a:lnTo>
                  <a:lnTo>
                    <a:pt x="2" y="1937"/>
                  </a:lnTo>
                  <a:lnTo>
                    <a:pt x="0" y="1848"/>
                  </a:lnTo>
                  <a:lnTo>
                    <a:pt x="2" y="1759"/>
                  </a:lnTo>
                  <a:lnTo>
                    <a:pt x="9" y="1670"/>
                  </a:lnTo>
                  <a:lnTo>
                    <a:pt x="19" y="1582"/>
                  </a:lnTo>
                  <a:lnTo>
                    <a:pt x="34" y="1494"/>
                  </a:lnTo>
                  <a:lnTo>
                    <a:pt x="53" y="1407"/>
                  </a:lnTo>
                  <a:lnTo>
                    <a:pt x="76" y="1321"/>
                  </a:lnTo>
                  <a:lnTo>
                    <a:pt x="104" y="1236"/>
                  </a:lnTo>
                  <a:lnTo>
                    <a:pt x="136" y="1151"/>
                  </a:lnTo>
                  <a:lnTo>
                    <a:pt x="171" y="1069"/>
                  </a:lnTo>
                  <a:lnTo>
                    <a:pt x="211" y="988"/>
                  </a:lnTo>
                  <a:lnTo>
                    <a:pt x="255" y="907"/>
                  </a:lnTo>
                  <a:lnTo>
                    <a:pt x="304" y="830"/>
                  </a:lnTo>
                  <a:lnTo>
                    <a:pt x="356" y="754"/>
                  </a:lnTo>
                  <a:lnTo>
                    <a:pt x="414" y="681"/>
                  </a:lnTo>
                  <a:lnTo>
                    <a:pt x="475" y="609"/>
                  </a:lnTo>
                  <a:lnTo>
                    <a:pt x="540" y="540"/>
                  </a:lnTo>
                  <a:lnTo>
                    <a:pt x="609" y="475"/>
                  </a:lnTo>
                  <a:lnTo>
                    <a:pt x="680" y="414"/>
                  </a:lnTo>
                  <a:lnTo>
                    <a:pt x="754" y="356"/>
                  </a:lnTo>
                  <a:lnTo>
                    <a:pt x="830" y="303"/>
                  </a:lnTo>
                  <a:lnTo>
                    <a:pt x="907" y="255"/>
                  </a:lnTo>
                  <a:lnTo>
                    <a:pt x="987" y="211"/>
                  </a:lnTo>
                  <a:lnTo>
                    <a:pt x="1069" y="171"/>
                  </a:lnTo>
                  <a:lnTo>
                    <a:pt x="1151" y="135"/>
                  </a:lnTo>
                  <a:lnTo>
                    <a:pt x="1235" y="104"/>
                  </a:lnTo>
                  <a:lnTo>
                    <a:pt x="1320" y="76"/>
                  </a:lnTo>
                  <a:lnTo>
                    <a:pt x="1407" y="52"/>
                  </a:lnTo>
                  <a:lnTo>
                    <a:pt x="1494" y="33"/>
                  </a:lnTo>
                  <a:lnTo>
                    <a:pt x="1581" y="19"/>
                  </a:lnTo>
                  <a:lnTo>
                    <a:pt x="1669" y="8"/>
                  </a:lnTo>
                  <a:lnTo>
                    <a:pt x="1759" y="2"/>
                  </a:lnTo>
                  <a:lnTo>
                    <a:pt x="1847" y="0"/>
                  </a:lnTo>
                  <a:lnTo>
                    <a:pt x="1936" y="2"/>
                  </a:lnTo>
                  <a:lnTo>
                    <a:pt x="2025" y="8"/>
                  </a:lnTo>
                  <a:lnTo>
                    <a:pt x="2113" y="19"/>
                  </a:lnTo>
                  <a:lnTo>
                    <a:pt x="2201" y="33"/>
                  </a:lnTo>
                  <a:lnTo>
                    <a:pt x="2287" y="52"/>
                  </a:lnTo>
                  <a:lnTo>
                    <a:pt x="2374" y="76"/>
                  </a:lnTo>
                  <a:lnTo>
                    <a:pt x="2459" y="104"/>
                  </a:lnTo>
                  <a:lnTo>
                    <a:pt x="2543" y="135"/>
                  </a:lnTo>
                  <a:lnTo>
                    <a:pt x="2626" y="171"/>
                  </a:lnTo>
                  <a:lnTo>
                    <a:pt x="2708" y="211"/>
                  </a:lnTo>
                  <a:lnTo>
                    <a:pt x="2787" y="255"/>
                  </a:lnTo>
                  <a:lnTo>
                    <a:pt x="2865" y="303"/>
                  </a:lnTo>
                  <a:lnTo>
                    <a:pt x="2940" y="356"/>
                  </a:lnTo>
                  <a:lnTo>
                    <a:pt x="3015" y="413"/>
                  </a:lnTo>
                  <a:lnTo>
                    <a:pt x="3086" y="474"/>
                  </a:lnTo>
                  <a:lnTo>
                    <a:pt x="3154" y="539"/>
                  </a:lnTo>
                  <a:close/>
                </a:path>
              </a:pathLst>
            </a:custGeom>
            <a:solidFill>
              <a:srgbClr val="969595"/>
            </a:solid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96" name="Freeform 16"/>
            <p:cNvSpPr>
              <a:spLocks noEditPoints="1"/>
            </p:cNvSpPr>
            <p:nvPr/>
          </p:nvSpPr>
          <p:spPr bwMode="auto">
            <a:xfrm>
              <a:off x="7440613" y="4868863"/>
              <a:ext cx="1019175" cy="544513"/>
            </a:xfrm>
            <a:custGeom>
              <a:avLst/>
              <a:gdLst/>
              <a:ahLst/>
              <a:cxnLst>
                <a:cxn ang="0">
                  <a:pos x="16025" y="3351"/>
                </a:cxn>
                <a:cxn ang="0">
                  <a:pos x="14975" y="4351"/>
                </a:cxn>
                <a:cxn ang="0">
                  <a:pos x="14184" y="3632"/>
                </a:cxn>
                <a:cxn ang="0">
                  <a:pos x="12564" y="2563"/>
                </a:cxn>
                <a:cxn ang="0">
                  <a:pos x="10805" y="1850"/>
                </a:cxn>
                <a:cxn ang="0">
                  <a:pos x="8960" y="1494"/>
                </a:cxn>
                <a:cxn ang="0">
                  <a:pos x="7087" y="1494"/>
                </a:cxn>
                <a:cxn ang="0">
                  <a:pos x="5243" y="1851"/>
                </a:cxn>
                <a:cxn ang="0">
                  <a:pos x="3483" y="2564"/>
                </a:cxn>
                <a:cxn ang="0">
                  <a:pos x="1864" y="3634"/>
                </a:cxn>
                <a:cxn ang="0">
                  <a:pos x="1075" y="4353"/>
                </a:cxn>
                <a:cxn ang="0">
                  <a:pos x="24" y="3353"/>
                </a:cxn>
                <a:cxn ang="0">
                  <a:pos x="516" y="2880"/>
                </a:cxn>
                <a:cxn ang="0">
                  <a:pos x="2325" y="1549"/>
                </a:cxn>
                <a:cxn ang="0">
                  <a:pos x="4312" y="627"/>
                </a:cxn>
                <a:cxn ang="0">
                  <a:pos x="6413" y="115"/>
                </a:cxn>
                <a:cxn ang="0">
                  <a:pos x="8562" y="13"/>
                </a:cxn>
                <a:cxn ang="0">
                  <a:pos x="10694" y="319"/>
                </a:cxn>
                <a:cxn ang="0">
                  <a:pos x="12747" y="1036"/>
                </a:cxn>
                <a:cxn ang="0">
                  <a:pos x="14654" y="2160"/>
                </a:cxn>
                <a:cxn ang="0">
                  <a:pos x="14055" y="5373"/>
                </a:cxn>
                <a:cxn ang="0">
                  <a:pos x="12871" y="6404"/>
                </a:cxn>
                <a:cxn ang="0">
                  <a:pos x="12058" y="5702"/>
                </a:cxn>
                <a:cxn ang="0">
                  <a:pos x="10898" y="5017"/>
                </a:cxn>
                <a:cxn ang="0">
                  <a:pos x="9649" y="4582"/>
                </a:cxn>
                <a:cxn ang="0">
                  <a:pos x="8352" y="4395"/>
                </a:cxn>
                <a:cxn ang="0">
                  <a:pos x="7044" y="4457"/>
                </a:cxn>
                <a:cxn ang="0">
                  <a:pos x="5767" y="4769"/>
                </a:cxn>
                <a:cxn ang="0">
                  <a:pos x="4558" y="5329"/>
                </a:cxn>
                <a:cxn ang="0">
                  <a:pos x="3457" y="6139"/>
                </a:cxn>
                <a:cxn ang="0">
                  <a:pos x="3129" y="6456"/>
                </a:cxn>
                <a:cxn ang="0">
                  <a:pos x="2045" y="5322"/>
                </a:cxn>
                <a:cxn ang="0">
                  <a:pos x="2731" y="4697"/>
                </a:cxn>
                <a:cxn ang="0">
                  <a:pos x="4122" y="3779"/>
                </a:cxn>
                <a:cxn ang="0">
                  <a:pos x="5635" y="3166"/>
                </a:cxn>
                <a:cxn ang="0">
                  <a:pos x="7219" y="2859"/>
                </a:cxn>
                <a:cxn ang="0">
                  <a:pos x="8829" y="2859"/>
                </a:cxn>
                <a:cxn ang="0">
                  <a:pos x="10413" y="3165"/>
                </a:cxn>
                <a:cxn ang="0">
                  <a:pos x="11926" y="3777"/>
                </a:cxn>
                <a:cxn ang="0">
                  <a:pos x="13318" y="4696"/>
                </a:cxn>
                <a:cxn ang="0">
                  <a:pos x="14005" y="5321"/>
                </a:cxn>
                <a:cxn ang="0">
                  <a:pos x="10854" y="8576"/>
                </a:cxn>
                <a:cxn ang="0">
                  <a:pos x="10754" y="8472"/>
                </a:cxn>
                <a:cxn ang="0">
                  <a:pos x="10150" y="7980"/>
                </a:cxn>
                <a:cxn ang="0">
                  <a:pos x="9479" y="7627"/>
                </a:cxn>
                <a:cxn ang="0">
                  <a:pos x="8762" y="7416"/>
                </a:cxn>
                <a:cxn ang="0">
                  <a:pos x="8025" y="7345"/>
                </a:cxn>
                <a:cxn ang="0">
                  <a:pos x="7287" y="7416"/>
                </a:cxn>
                <a:cxn ang="0">
                  <a:pos x="6571" y="7627"/>
                </a:cxn>
                <a:cxn ang="0">
                  <a:pos x="5900" y="7980"/>
                </a:cxn>
                <a:cxn ang="0">
                  <a:pos x="5297" y="8473"/>
                </a:cxn>
                <a:cxn ang="0">
                  <a:pos x="5198" y="8576"/>
                </a:cxn>
                <a:cxn ang="0">
                  <a:pos x="4197" y="7425"/>
                </a:cxn>
                <a:cxn ang="0">
                  <a:pos x="4843" y="6865"/>
                </a:cxn>
                <a:cxn ang="0">
                  <a:pos x="5758" y="6325"/>
                </a:cxn>
                <a:cxn ang="0">
                  <a:pos x="6743" y="5981"/>
                </a:cxn>
                <a:cxn ang="0">
                  <a:pos x="7766" y="5833"/>
                </a:cxn>
                <a:cxn ang="0">
                  <a:pos x="8797" y="5882"/>
                </a:cxn>
                <a:cxn ang="0">
                  <a:pos x="9806" y="6127"/>
                </a:cxn>
                <a:cxn ang="0">
                  <a:pos x="10760" y="6570"/>
                </a:cxn>
                <a:cxn ang="0">
                  <a:pos x="11627" y="7208"/>
                </a:cxn>
                <a:cxn ang="0">
                  <a:pos x="11903" y="7475"/>
                </a:cxn>
              </a:cxnLst>
              <a:rect l="0" t="0" r="r" b="b"/>
              <a:pathLst>
                <a:path w="16050" h="8576">
                  <a:moveTo>
                    <a:pt x="15950" y="3273"/>
                  </a:moveTo>
                  <a:lnTo>
                    <a:pt x="15975" y="3299"/>
                  </a:lnTo>
                  <a:lnTo>
                    <a:pt x="16000" y="3324"/>
                  </a:lnTo>
                  <a:lnTo>
                    <a:pt x="16025" y="3351"/>
                  </a:lnTo>
                  <a:lnTo>
                    <a:pt x="16050" y="3377"/>
                  </a:lnTo>
                  <a:lnTo>
                    <a:pt x="15025" y="4402"/>
                  </a:lnTo>
                  <a:lnTo>
                    <a:pt x="15000" y="4377"/>
                  </a:lnTo>
                  <a:lnTo>
                    <a:pt x="14975" y="4351"/>
                  </a:lnTo>
                  <a:lnTo>
                    <a:pt x="14950" y="4325"/>
                  </a:lnTo>
                  <a:lnTo>
                    <a:pt x="14923" y="4300"/>
                  </a:lnTo>
                  <a:lnTo>
                    <a:pt x="14560" y="3955"/>
                  </a:lnTo>
                  <a:lnTo>
                    <a:pt x="14184" y="3632"/>
                  </a:lnTo>
                  <a:lnTo>
                    <a:pt x="13796" y="3330"/>
                  </a:lnTo>
                  <a:lnTo>
                    <a:pt x="13396" y="3053"/>
                  </a:lnTo>
                  <a:lnTo>
                    <a:pt x="12984" y="2797"/>
                  </a:lnTo>
                  <a:lnTo>
                    <a:pt x="12564" y="2563"/>
                  </a:lnTo>
                  <a:lnTo>
                    <a:pt x="12136" y="2351"/>
                  </a:lnTo>
                  <a:lnTo>
                    <a:pt x="11698" y="2161"/>
                  </a:lnTo>
                  <a:lnTo>
                    <a:pt x="11254" y="1995"/>
                  </a:lnTo>
                  <a:lnTo>
                    <a:pt x="10805" y="1850"/>
                  </a:lnTo>
                  <a:lnTo>
                    <a:pt x="10349" y="1728"/>
                  </a:lnTo>
                  <a:lnTo>
                    <a:pt x="9889" y="1628"/>
                  </a:lnTo>
                  <a:lnTo>
                    <a:pt x="9426" y="1549"/>
                  </a:lnTo>
                  <a:lnTo>
                    <a:pt x="8960" y="1494"/>
                  </a:lnTo>
                  <a:lnTo>
                    <a:pt x="8492" y="1461"/>
                  </a:lnTo>
                  <a:lnTo>
                    <a:pt x="8024" y="1450"/>
                  </a:lnTo>
                  <a:lnTo>
                    <a:pt x="7556" y="1461"/>
                  </a:lnTo>
                  <a:lnTo>
                    <a:pt x="7087" y="1494"/>
                  </a:lnTo>
                  <a:lnTo>
                    <a:pt x="6622" y="1550"/>
                  </a:lnTo>
                  <a:lnTo>
                    <a:pt x="6158" y="1629"/>
                  </a:lnTo>
                  <a:lnTo>
                    <a:pt x="5699" y="1729"/>
                  </a:lnTo>
                  <a:lnTo>
                    <a:pt x="5243" y="1851"/>
                  </a:lnTo>
                  <a:lnTo>
                    <a:pt x="4793" y="1996"/>
                  </a:lnTo>
                  <a:lnTo>
                    <a:pt x="4350" y="2163"/>
                  </a:lnTo>
                  <a:lnTo>
                    <a:pt x="3912" y="2352"/>
                  </a:lnTo>
                  <a:lnTo>
                    <a:pt x="3483" y="2564"/>
                  </a:lnTo>
                  <a:lnTo>
                    <a:pt x="3064" y="2799"/>
                  </a:lnTo>
                  <a:lnTo>
                    <a:pt x="2652" y="3055"/>
                  </a:lnTo>
                  <a:lnTo>
                    <a:pt x="2253" y="3332"/>
                  </a:lnTo>
                  <a:lnTo>
                    <a:pt x="1864" y="3634"/>
                  </a:lnTo>
                  <a:lnTo>
                    <a:pt x="1488" y="3957"/>
                  </a:lnTo>
                  <a:lnTo>
                    <a:pt x="1125" y="4302"/>
                  </a:lnTo>
                  <a:lnTo>
                    <a:pt x="1099" y="4327"/>
                  </a:lnTo>
                  <a:lnTo>
                    <a:pt x="1075" y="4353"/>
                  </a:lnTo>
                  <a:lnTo>
                    <a:pt x="1050" y="4378"/>
                  </a:lnTo>
                  <a:lnTo>
                    <a:pt x="1025" y="4404"/>
                  </a:lnTo>
                  <a:lnTo>
                    <a:pt x="0" y="3378"/>
                  </a:lnTo>
                  <a:lnTo>
                    <a:pt x="24" y="3353"/>
                  </a:lnTo>
                  <a:lnTo>
                    <a:pt x="49" y="3326"/>
                  </a:lnTo>
                  <a:lnTo>
                    <a:pt x="74" y="3301"/>
                  </a:lnTo>
                  <a:lnTo>
                    <a:pt x="99" y="3276"/>
                  </a:lnTo>
                  <a:lnTo>
                    <a:pt x="516" y="2880"/>
                  </a:lnTo>
                  <a:lnTo>
                    <a:pt x="948" y="2509"/>
                  </a:lnTo>
                  <a:lnTo>
                    <a:pt x="1394" y="2162"/>
                  </a:lnTo>
                  <a:lnTo>
                    <a:pt x="1854" y="1843"/>
                  </a:lnTo>
                  <a:lnTo>
                    <a:pt x="2325" y="1549"/>
                  </a:lnTo>
                  <a:lnTo>
                    <a:pt x="2808" y="1280"/>
                  </a:lnTo>
                  <a:lnTo>
                    <a:pt x="3301" y="1037"/>
                  </a:lnTo>
                  <a:lnTo>
                    <a:pt x="3803" y="820"/>
                  </a:lnTo>
                  <a:lnTo>
                    <a:pt x="4312" y="627"/>
                  </a:lnTo>
                  <a:lnTo>
                    <a:pt x="4830" y="461"/>
                  </a:lnTo>
                  <a:lnTo>
                    <a:pt x="5353" y="320"/>
                  </a:lnTo>
                  <a:lnTo>
                    <a:pt x="5881" y="205"/>
                  </a:lnTo>
                  <a:lnTo>
                    <a:pt x="6413" y="115"/>
                  </a:lnTo>
                  <a:lnTo>
                    <a:pt x="6949" y="51"/>
                  </a:lnTo>
                  <a:lnTo>
                    <a:pt x="7485" y="13"/>
                  </a:lnTo>
                  <a:lnTo>
                    <a:pt x="8024" y="0"/>
                  </a:lnTo>
                  <a:lnTo>
                    <a:pt x="8562" y="13"/>
                  </a:lnTo>
                  <a:lnTo>
                    <a:pt x="9099" y="51"/>
                  </a:lnTo>
                  <a:lnTo>
                    <a:pt x="9634" y="115"/>
                  </a:lnTo>
                  <a:lnTo>
                    <a:pt x="10167" y="205"/>
                  </a:lnTo>
                  <a:lnTo>
                    <a:pt x="10694" y="319"/>
                  </a:lnTo>
                  <a:lnTo>
                    <a:pt x="11218" y="460"/>
                  </a:lnTo>
                  <a:lnTo>
                    <a:pt x="11735" y="626"/>
                  </a:lnTo>
                  <a:lnTo>
                    <a:pt x="12245" y="818"/>
                  </a:lnTo>
                  <a:lnTo>
                    <a:pt x="12747" y="1036"/>
                  </a:lnTo>
                  <a:lnTo>
                    <a:pt x="13239" y="1278"/>
                  </a:lnTo>
                  <a:lnTo>
                    <a:pt x="13722" y="1547"/>
                  </a:lnTo>
                  <a:lnTo>
                    <a:pt x="14194" y="1841"/>
                  </a:lnTo>
                  <a:lnTo>
                    <a:pt x="14654" y="2160"/>
                  </a:lnTo>
                  <a:lnTo>
                    <a:pt x="15100" y="2506"/>
                  </a:lnTo>
                  <a:lnTo>
                    <a:pt x="15532" y="2877"/>
                  </a:lnTo>
                  <a:lnTo>
                    <a:pt x="15950" y="3273"/>
                  </a:lnTo>
                  <a:close/>
                  <a:moveTo>
                    <a:pt x="14055" y="5373"/>
                  </a:moveTo>
                  <a:lnTo>
                    <a:pt x="12946" y="6481"/>
                  </a:lnTo>
                  <a:lnTo>
                    <a:pt x="12921" y="6456"/>
                  </a:lnTo>
                  <a:lnTo>
                    <a:pt x="12897" y="6430"/>
                  </a:lnTo>
                  <a:lnTo>
                    <a:pt x="12871" y="6404"/>
                  </a:lnTo>
                  <a:lnTo>
                    <a:pt x="12846" y="6379"/>
                  </a:lnTo>
                  <a:lnTo>
                    <a:pt x="12592" y="6137"/>
                  </a:lnTo>
                  <a:lnTo>
                    <a:pt x="12329" y="5912"/>
                  </a:lnTo>
                  <a:lnTo>
                    <a:pt x="12058" y="5702"/>
                  </a:lnTo>
                  <a:lnTo>
                    <a:pt x="11778" y="5507"/>
                  </a:lnTo>
                  <a:lnTo>
                    <a:pt x="11491" y="5328"/>
                  </a:lnTo>
                  <a:lnTo>
                    <a:pt x="11198" y="5165"/>
                  </a:lnTo>
                  <a:lnTo>
                    <a:pt x="10898" y="5017"/>
                  </a:lnTo>
                  <a:lnTo>
                    <a:pt x="10592" y="4885"/>
                  </a:lnTo>
                  <a:lnTo>
                    <a:pt x="10282" y="4768"/>
                  </a:lnTo>
                  <a:lnTo>
                    <a:pt x="9967" y="4667"/>
                  </a:lnTo>
                  <a:lnTo>
                    <a:pt x="9649" y="4582"/>
                  </a:lnTo>
                  <a:lnTo>
                    <a:pt x="9328" y="4512"/>
                  </a:lnTo>
                  <a:lnTo>
                    <a:pt x="9004" y="4457"/>
                  </a:lnTo>
                  <a:lnTo>
                    <a:pt x="8679" y="4418"/>
                  </a:lnTo>
                  <a:lnTo>
                    <a:pt x="8352" y="4395"/>
                  </a:lnTo>
                  <a:lnTo>
                    <a:pt x="8024" y="4387"/>
                  </a:lnTo>
                  <a:lnTo>
                    <a:pt x="7697" y="4395"/>
                  </a:lnTo>
                  <a:lnTo>
                    <a:pt x="7370" y="4418"/>
                  </a:lnTo>
                  <a:lnTo>
                    <a:pt x="7044" y="4457"/>
                  </a:lnTo>
                  <a:lnTo>
                    <a:pt x="6721" y="4512"/>
                  </a:lnTo>
                  <a:lnTo>
                    <a:pt x="6399" y="4582"/>
                  </a:lnTo>
                  <a:lnTo>
                    <a:pt x="6081" y="4668"/>
                  </a:lnTo>
                  <a:lnTo>
                    <a:pt x="5767" y="4769"/>
                  </a:lnTo>
                  <a:lnTo>
                    <a:pt x="5457" y="4886"/>
                  </a:lnTo>
                  <a:lnTo>
                    <a:pt x="5151" y="5018"/>
                  </a:lnTo>
                  <a:lnTo>
                    <a:pt x="4851" y="5166"/>
                  </a:lnTo>
                  <a:lnTo>
                    <a:pt x="4558" y="5329"/>
                  </a:lnTo>
                  <a:lnTo>
                    <a:pt x="4271" y="5509"/>
                  </a:lnTo>
                  <a:lnTo>
                    <a:pt x="3991" y="5703"/>
                  </a:lnTo>
                  <a:lnTo>
                    <a:pt x="3720" y="5913"/>
                  </a:lnTo>
                  <a:lnTo>
                    <a:pt x="3457" y="6139"/>
                  </a:lnTo>
                  <a:lnTo>
                    <a:pt x="3203" y="6380"/>
                  </a:lnTo>
                  <a:lnTo>
                    <a:pt x="3178" y="6406"/>
                  </a:lnTo>
                  <a:lnTo>
                    <a:pt x="3154" y="6431"/>
                  </a:lnTo>
                  <a:lnTo>
                    <a:pt x="3129" y="6456"/>
                  </a:lnTo>
                  <a:lnTo>
                    <a:pt x="3104" y="6482"/>
                  </a:lnTo>
                  <a:lnTo>
                    <a:pt x="1996" y="5374"/>
                  </a:lnTo>
                  <a:lnTo>
                    <a:pt x="2020" y="5348"/>
                  </a:lnTo>
                  <a:lnTo>
                    <a:pt x="2045" y="5322"/>
                  </a:lnTo>
                  <a:lnTo>
                    <a:pt x="2069" y="5297"/>
                  </a:lnTo>
                  <a:lnTo>
                    <a:pt x="2095" y="5272"/>
                  </a:lnTo>
                  <a:lnTo>
                    <a:pt x="2406" y="4975"/>
                  </a:lnTo>
                  <a:lnTo>
                    <a:pt x="2731" y="4697"/>
                  </a:lnTo>
                  <a:lnTo>
                    <a:pt x="3065" y="4439"/>
                  </a:lnTo>
                  <a:lnTo>
                    <a:pt x="3408" y="4199"/>
                  </a:lnTo>
                  <a:lnTo>
                    <a:pt x="3761" y="3980"/>
                  </a:lnTo>
                  <a:lnTo>
                    <a:pt x="4122" y="3779"/>
                  </a:lnTo>
                  <a:lnTo>
                    <a:pt x="4491" y="3596"/>
                  </a:lnTo>
                  <a:lnTo>
                    <a:pt x="4866" y="3434"/>
                  </a:lnTo>
                  <a:lnTo>
                    <a:pt x="5247" y="3290"/>
                  </a:lnTo>
                  <a:lnTo>
                    <a:pt x="5635" y="3166"/>
                  </a:lnTo>
                  <a:lnTo>
                    <a:pt x="6026" y="3061"/>
                  </a:lnTo>
                  <a:lnTo>
                    <a:pt x="6421" y="2974"/>
                  </a:lnTo>
                  <a:lnTo>
                    <a:pt x="6819" y="2907"/>
                  </a:lnTo>
                  <a:lnTo>
                    <a:pt x="7219" y="2859"/>
                  </a:lnTo>
                  <a:lnTo>
                    <a:pt x="7622" y="2831"/>
                  </a:lnTo>
                  <a:lnTo>
                    <a:pt x="8024" y="2821"/>
                  </a:lnTo>
                  <a:lnTo>
                    <a:pt x="8427" y="2831"/>
                  </a:lnTo>
                  <a:lnTo>
                    <a:pt x="8829" y="2859"/>
                  </a:lnTo>
                  <a:lnTo>
                    <a:pt x="9229" y="2907"/>
                  </a:lnTo>
                  <a:lnTo>
                    <a:pt x="9627" y="2973"/>
                  </a:lnTo>
                  <a:lnTo>
                    <a:pt x="10022" y="3060"/>
                  </a:lnTo>
                  <a:lnTo>
                    <a:pt x="10413" y="3165"/>
                  </a:lnTo>
                  <a:lnTo>
                    <a:pt x="10801" y="3289"/>
                  </a:lnTo>
                  <a:lnTo>
                    <a:pt x="11182" y="3433"/>
                  </a:lnTo>
                  <a:lnTo>
                    <a:pt x="11558" y="3595"/>
                  </a:lnTo>
                  <a:lnTo>
                    <a:pt x="11926" y="3777"/>
                  </a:lnTo>
                  <a:lnTo>
                    <a:pt x="12287" y="3978"/>
                  </a:lnTo>
                  <a:lnTo>
                    <a:pt x="12640" y="4198"/>
                  </a:lnTo>
                  <a:lnTo>
                    <a:pt x="12984" y="4437"/>
                  </a:lnTo>
                  <a:lnTo>
                    <a:pt x="13318" y="4696"/>
                  </a:lnTo>
                  <a:lnTo>
                    <a:pt x="13641" y="4973"/>
                  </a:lnTo>
                  <a:lnTo>
                    <a:pt x="13954" y="5270"/>
                  </a:lnTo>
                  <a:lnTo>
                    <a:pt x="13980" y="5295"/>
                  </a:lnTo>
                  <a:lnTo>
                    <a:pt x="14005" y="5321"/>
                  </a:lnTo>
                  <a:lnTo>
                    <a:pt x="14030" y="5347"/>
                  </a:lnTo>
                  <a:lnTo>
                    <a:pt x="14055" y="5373"/>
                  </a:lnTo>
                  <a:close/>
                  <a:moveTo>
                    <a:pt x="11928" y="7501"/>
                  </a:moveTo>
                  <a:lnTo>
                    <a:pt x="10854" y="8576"/>
                  </a:lnTo>
                  <a:lnTo>
                    <a:pt x="10829" y="8549"/>
                  </a:lnTo>
                  <a:lnTo>
                    <a:pt x="10805" y="8523"/>
                  </a:lnTo>
                  <a:lnTo>
                    <a:pt x="10780" y="8498"/>
                  </a:lnTo>
                  <a:lnTo>
                    <a:pt x="10754" y="8472"/>
                  </a:lnTo>
                  <a:lnTo>
                    <a:pt x="10610" y="8336"/>
                  </a:lnTo>
                  <a:lnTo>
                    <a:pt x="10462" y="8208"/>
                  </a:lnTo>
                  <a:lnTo>
                    <a:pt x="10307" y="8089"/>
                  </a:lnTo>
                  <a:lnTo>
                    <a:pt x="10150" y="7980"/>
                  </a:lnTo>
                  <a:lnTo>
                    <a:pt x="9987" y="7878"/>
                  </a:lnTo>
                  <a:lnTo>
                    <a:pt x="9821" y="7785"/>
                  </a:lnTo>
                  <a:lnTo>
                    <a:pt x="9651" y="7702"/>
                  </a:lnTo>
                  <a:lnTo>
                    <a:pt x="9479" y="7627"/>
                  </a:lnTo>
                  <a:lnTo>
                    <a:pt x="9303" y="7561"/>
                  </a:lnTo>
                  <a:lnTo>
                    <a:pt x="9124" y="7504"/>
                  </a:lnTo>
                  <a:lnTo>
                    <a:pt x="8945" y="7456"/>
                  </a:lnTo>
                  <a:lnTo>
                    <a:pt x="8762" y="7416"/>
                  </a:lnTo>
                  <a:lnTo>
                    <a:pt x="8580" y="7384"/>
                  </a:lnTo>
                  <a:lnTo>
                    <a:pt x="8395" y="7362"/>
                  </a:lnTo>
                  <a:lnTo>
                    <a:pt x="8210" y="7349"/>
                  </a:lnTo>
                  <a:lnTo>
                    <a:pt x="8025" y="7345"/>
                  </a:lnTo>
                  <a:lnTo>
                    <a:pt x="7839" y="7349"/>
                  </a:lnTo>
                  <a:lnTo>
                    <a:pt x="7655" y="7363"/>
                  </a:lnTo>
                  <a:lnTo>
                    <a:pt x="7470" y="7385"/>
                  </a:lnTo>
                  <a:lnTo>
                    <a:pt x="7287" y="7416"/>
                  </a:lnTo>
                  <a:lnTo>
                    <a:pt x="7105" y="7456"/>
                  </a:lnTo>
                  <a:lnTo>
                    <a:pt x="6926" y="7504"/>
                  </a:lnTo>
                  <a:lnTo>
                    <a:pt x="6747" y="7561"/>
                  </a:lnTo>
                  <a:lnTo>
                    <a:pt x="6571" y="7627"/>
                  </a:lnTo>
                  <a:lnTo>
                    <a:pt x="6399" y="7703"/>
                  </a:lnTo>
                  <a:lnTo>
                    <a:pt x="6229" y="7786"/>
                  </a:lnTo>
                  <a:lnTo>
                    <a:pt x="6063" y="7878"/>
                  </a:lnTo>
                  <a:lnTo>
                    <a:pt x="5900" y="7980"/>
                  </a:lnTo>
                  <a:lnTo>
                    <a:pt x="5742" y="8090"/>
                  </a:lnTo>
                  <a:lnTo>
                    <a:pt x="5588" y="8209"/>
                  </a:lnTo>
                  <a:lnTo>
                    <a:pt x="5440" y="8337"/>
                  </a:lnTo>
                  <a:lnTo>
                    <a:pt x="5297" y="8473"/>
                  </a:lnTo>
                  <a:lnTo>
                    <a:pt x="5271" y="8498"/>
                  </a:lnTo>
                  <a:lnTo>
                    <a:pt x="5246" y="8524"/>
                  </a:lnTo>
                  <a:lnTo>
                    <a:pt x="5222" y="8550"/>
                  </a:lnTo>
                  <a:lnTo>
                    <a:pt x="5198" y="8576"/>
                  </a:lnTo>
                  <a:lnTo>
                    <a:pt x="4123" y="7501"/>
                  </a:lnTo>
                  <a:lnTo>
                    <a:pt x="4147" y="7476"/>
                  </a:lnTo>
                  <a:lnTo>
                    <a:pt x="4172" y="7450"/>
                  </a:lnTo>
                  <a:lnTo>
                    <a:pt x="4197" y="7425"/>
                  </a:lnTo>
                  <a:lnTo>
                    <a:pt x="4222" y="7399"/>
                  </a:lnTo>
                  <a:lnTo>
                    <a:pt x="4422" y="7209"/>
                  </a:lnTo>
                  <a:lnTo>
                    <a:pt x="4629" y="7030"/>
                  </a:lnTo>
                  <a:lnTo>
                    <a:pt x="4843" y="6865"/>
                  </a:lnTo>
                  <a:lnTo>
                    <a:pt x="5064" y="6711"/>
                  </a:lnTo>
                  <a:lnTo>
                    <a:pt x="5290" y="6571"/>
                  </a:lnTo>
                  <a:lnTo>
                    <a:pt x="5522" y="6441"/>
                  </a:lnTo>
                  <a:lnTo>
                    <a:pt x="5758" y="6325"/>
                  </a:lnTo>
                  <a:lnTo>
                    <a:pt x="6000" y="6220"/>
                  </a:lnTo>
                  <a:lnTo>
                    <a:pt x="6243" y="6128"/>
                  </a:lnTo>
                  <a:lnTo>
                    <a:pt x="6492" y="6048"/>
                  </a:lnTo>
                  <a:lnTo>
                    <a:pt x="6743" y="5981"/>
                  </a:lnTo>
                  <a:lnTo>
                    <a:pt x="6997" y="5925"/>
                  </a:lnTo>
                  <a:lnTo>
                    <a:pt x="7252" y="5882"/>
                  </a:lnTo>
                  <a:lnTo>
                    <a:pt x="7508" y="5851"/>
                  </a:lnTo>
                  <a:lnTo>
                    <a:pt x="7766" y="5833"/>
                  </a:lnTo>
                  <a:lnTo>
                    <a:pt x="8025" y="5827"/>
                  </a:lnTo>
                  <a:lnTo>
                    <a:pt x="8283" y="5833"/>
                  </a:lnTo>
                  <a:lnTo>
                    <a:pt x="8541" y="5851"/>
                  </a:lnTo>
                  <a:lnTo>
                    <a:pt x="8797" y="5882"/>
                  </a:lnTo>
                  <a:lnTo>
                    <a:pt x="9053" y="5925"/>
                  </a:lnTo>
                  <a:lnTo>
                    <a:pt x="9306" y="5981"/>
                  </a:lnTo>
                  <a:lnTo>
                    <a:pt x="9557" y="6048"/>
                  </a:lnTo>
                  <a:lnTo>
                    <a:pt x="9806" y="6127"/>
                  </a:lnTo>
                  <a:lnTo>
                    <a:pt x="10050" y="6219"/>
                  </a:lnTo>
                  <a:lnTo>
                    <a:pt x="10291" y="6324"/>
                  </a:lnTo>
                  <a:lnTo>
                    <a:pt x="10528" y="6440"/>
                  </a:lnTo>
                  <a:lnTo>
                    <a:pt x="10760" y="6570"/>
                  </a:lnTo>
                  <a:lnTo>
                    <a:pt x="10985" y="6710"/>
                  </a:lnTo>
                  <a:lnTo>
                    <a:pt x="11206" y="6864"/>
                  </a:lnTo>
                  <a:lnTo>
                    <a:pt x="11421" y="7029"/>
                  </a:lnTo>
                  <a:lnTo>
                    <a:pt x="11627" y="7208"/>
                  </a:lnTo>
                  <a:lnTo>
                    <a:pt x="11828" y="7398"/>
                  </a:lnTo>
                  <a:lnTo>
                    <a:pt x="11853" y="7424"/>
                  </a:lnTo>
                  <a:lnTo>
                    <a:pt x="11878" y="7449"/>
                  </a:lnTo>
                  <a:lnTo>
                    <a:pt x="11903" y="7475"/>
                  </a:lnTo>
                  <a:lnTo>
                    <a:pt x="11928" y="7501"/>
                  </a:lnTo>
                  <a:close/>
                </a:path>
              </a:pathLst>
            </a:custGeom>
            <a:solidFill>
              <a:srgbClr val="969595"/>
            </a:solid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grpSp>
      <p:sp>
        <p:nvSpPr>
          <p:cNvPr id="97" name="TextBox 96"/>
          <p:cNvSpPr txBox="1"/>
          <p:nvPr/>
        </p:nvSpPr>
        <p:spPr>
          <a:xfrm>
            <a:off x="1633391" y="3398012"/>
            <a:ext cx="562411" cy="284655"/>
          </a:xfrm>
          <a:prstGeom prst="rect">
            <a:avLst/>
          </a:prstGeom>
          <a:noFill/>
        </p:spPr>
        <p:txBody>
          <a:bodyPr wrap="square" lIns="68542" tIns="34271" rIns="68542" bIns="34271" rtlCol="0">
            <a:spAutoFit/>
          </a:bodyPr>
          <a:lstStyle/>
          <a:p>
            <a:r>
              <a:rPr lang="en-US" altLang="zh-CN" sz="1400" b="1" dirty="0" smtClean="0">
                <a:solidFill>
                  <a:srgbClr val="FFFFFF">
                    <a:lumMod val="50000"/>
                  </a:srgbClr>
                </a:solidFill>
                <a:latin typeface="Arial" panose="020B0604020202020204" pitchFamily="34" charset="0"/>
                <a:ea typeface="宋体" panose="02010600030101010101" pitchFamily="2" charset="-122"/>
                <a:cs typeface="Arial" panose="020B0604020202020204" pitchFamily="34" charset="0"/>
              </a:rPr>
              <a:t>VPN</a:t>
            </a:r>
            <a:endParaRPr lang="zh-CN" altLang="en-US" sz="1400" b="1" dirty="0">
              <a:solidFill>
                <a:srgbClr val="FFFFFF">
                  <a:lumMod val="50000"/>
                </a:srgbClr>
              </a:solidFill>
              <a:latin typeface="Arial" panose="020B0604020202020204" pitchFamily="34" charset="0"/>
              <a:ea typeface="宋体" panose="02010600030101010101" pitchFamily="2" charset="-122"/>
              <a:cs typeface="Arial" panose="020B0604020202020204" pitchFamily="34" charset="0"/>
            </a:endParaRPr>
          </a:p>
        </p:txBody>
      </p:sp>
      <p:sp>
        <p:nvSpPr>
          <p:cNvPr id="98" name="TextBox 97"/>
          <p:cNvSpPr txBox="1"/>
          <p:nvPr/>
        </p:nvSpPr>
        <p:spPr>
          <a:xfrm>
            <a:off x="785068" y="3029583"/>
            <a:ext cx="369296" cy="207731"/>
          </a:xfrm>
          <a:prstGeom prst="rect">
            <a:avLst/>
          </a:prstGeom>
          <a:noFill/>
        </p:spPr>
        <p:txBody>
          <a:bodyPr wrap="none" lIns="68542" tIns="34271" rIns="68542" bIns="34271" rtlCol="0">
            <a:spAutoFit/>
          </a:bodyPr>
          <a:lstStyle/>
          <a:p>
            <a:pPr algn="ctr"/>
            <a:r>
              <a:rPr lang="zh-CN" altLang="en-US"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无线</a:t>
            </a:r>
            <a:endParaRPr lang="en-US" altLang="zh-CN"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sp>
        <p:nvSpPr>
          <p:cNvPr id="99" name="TextBox 98"/>
          <p:cNvSpPr txBox="1"/>
          <p:nvPr/>
        </p:nvSpPr>
        <p:spPr>
          <a:xfrm>
            <a:off x="1248694" y="3029583"/>
            <a:ext cx="369296" cy="207731"/>
          </a:xfrm>
          <a:prstGeom prst="rect">
            <a:avLst/>
          </a:prstGeom>
          <a:noFill/>
        </p:spPr>
        <p:txBody>
          <a:bodyPr wrap="none" lIns="68542" tIns="34271" rIns="68542" bIns="34271" rtlCol="0">
            <a:spAutoFit/>
          </a:bodyPr>
          <a:lstStyle/>
          <a:p>
            <a:pPr algn="ctr"/>
            <a:r>
              <a:rPr lang="zh-CN" altLang="en-US"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有线</a:t>
            </a:r>
            <a:endParaRPr lang="en-US" altLang="zh-CN"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sp>
        <p:nvSpPr>
          <p:cNvPr id="100" name="TextBox 99"/>
          <p:cNvSpPr txBox="1"/>
          <p:nvPr/>
        </p:nvSpPr>
        <p:spPr>
          <a:xfrm>
            <a:off x="1702222" y="3029583"/>
            <a:ext cx="369296" cy="207731"/>
          </a:xfrm>
          <a:prstGeom prst="rect">
            <a:avLst/>
          </a:prstGeom>
          <a:noFill/>
        </p:spPr>
        <p:txBody>
          <a:bodyPr wrap="none" lIns="68542" tIns="34271" rIns="68542" bIns="34271" rtlCol="0">
            <a:spAutoFit/>
          </a:bodyPr>
          <a:lstStyle/>
          <a:p>
            <a:pPr algn="ctr"/>
            <a:r>
              <a:rPr lang="zh-CN" altLang="en-US"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外网</a:t>
            </a:r>
            <a:endParaRPr lang="en-US" altLang="zh-CN"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sp>
        <p:nvSpPr>
          <p:cNvPr id="101" name="矩形 100"/>
          <p:cNvSpPr/>
          <p:nvPr/>
        </p:nvSpPr>
        <p:spPr bwMode="auto">
          <a:xfrm>
            <a:off x="758326" y="2873907"/>
            <a:ext cx="1379349" cy="1420085"/>
          </a:xfrm>
          <a:prstGeom prst="rect">
            <a:avLst/>
          </a:prstGeom>
          <a:noFill/>
          <a:ln w="28575">
            <a:solidFill>
              <a:schemeClr val="bg1">
                <a:lumMod val="50000"/>
              </a:schemeClr>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grpSp>
        <p:nvGrpSpPr>
          <p:cNvPr id="86" name="组合 208"/>
          <p:cNvGrpSpPr>
            <a:grpSpLocks noChangeAspect="1"/>
          </p:cNvGrpSpPr>
          <p:nvPr/>
        </p:nvGrpSpPr>
        <p:grpSpPr>
          <a:xfrm>
            <a:off x="870564" y="3844793"/>
            <a:ext cx="330681" cy="260951"/>
            <a:chOff x="14025563" y="196850"/>
            <a:chExt cx="1201738" cy="984250"/>
          </a:xfrm>
          <a:solidFill>
            <a:schemeClr val="tx1">
              <a:lumMod val="50000"/>
              <a:lumOff val="50000"/>
            </a:schemeClr>
          </a:solidFill>
        </p:grpSpPr>
        <p:sp>
          <p:nvSpPr>
            <p:cNvPr id="103" name="Freeform 49"/>
            <p:cNvSpPr/>
            <p:nvPr/>
          </p:nvSpPr>
          <p:spPr bwMode="auto">
            <a:xfrm>
              <a:off x="14025563" y="196850"/>
              <a:ext cx="352425" cy="123825"/>
            </a:xfrm>
            <a:custGeom>
              <a:avLst/>
              <a:gdLst/>
              <a:ahLst/>
              <a:cxnLst>
                <a:cxn ang="0">
                  <a:pos x="32" y="133"/>
                </a:cxn>
                <a:cxn ang="0">
                  <a:pos x="42" y="138"/>
                </a:cxn>
                <a:cxn ang="0">
                  <a:pos x="49" y="138"/>
                </a:cxn>
                <a:cxn ang="0">
                  <a:pos x="54" y="135"/>
                </a:cxn>
                <a:cxn ang="0">
                  <a:pos x="87" y="108"/>
                </a:cxn>
                <a:cxn ang="0">
                  <a:pos x="126" y="89"/>
                </a:cxn>
                <a:cxn ang="0">
                  <a:pos x="167" y="78"/>
                </a:cxn>
                <a:cxn ang="0">
                  <a:pos x="211" y="74"/>
                </a:cxn>
                <a:cxn ang="0">
                  <a:pos x="224" y="74"/>
                </a:cxn>
                <a:cxn ang="0">
                  <a:pos x="248" y="76"/>
                </a:cxn>
                <a:cxn ang="0">
                  <a:pos x="292" y="88"/>
                </a:cxn>
                <a:cxn ang="0">
                  <a:pos x="332" y="108"/>
                </a:cxn>
                <a:cxn ang="0">
                  <a:pos x="367" y="135"/>
                </a:cxn>
                <a:cxn ang="0">
                  <a:pos x="384" y="152"/>
                </a:cxn>
                <a:cxn ang="0">
                  <a:pos x="396" y="157"/>
                </a:cxn>
                <a:cxn ang="0">
                  <a:pos x="401" y="157"/>
                </a:cxn>
                <a:cxn ang="0">
                  <a:pos x="437" y="127"/>
                </a:cxn>
                <a:cxn ang="0">
                  <a:pos x="442" y="121"/>
                </a:cxn>
                <a:cxn ang="0">
                  <a:pos x="443" y="115"/>
                </a:cxn>
                <a:cxn ang="0">
                  <a:pos x="438" y="105"/>
                </a:cxn>
                <a:cxn ang="0">
                  <a:pos x="418" y="83"/>
                </a:cxn>
                <a:cxn ang="0">
                  <a:pos x="369" y="46"/>
                </a:cxn>
                <a:cxn ang="0">
                  <a:pos x="317" y="20"/>
                </a:cxn>
                <a:cxn ang="0">
                  <a:pos x="258" y="5"/>
                </a:cxn>
                <a:cxn ang="0">
                  <a:pos x="227" y="2"/>
                </a:cxn>
                <a:cxn ang="0">
                  <a:pos x="211" y="0"/>
                </a:cxn>
                <a:cxn ang="0">
                  <a:pos x="153" y="7"/>
                </a:cxn>
                <a:cxn ang="0">
                  <a:pos x="99" y="22"/>
                </a:cxn>
                <a:cxn ang="0">
                  <a:pos x="50" y="47"/>
                </a:cxn>
                <a:cxn ang="0">
                  <a:pos x="5" y="81"/>
                </a:cxn>
                <a:cxn ang="0">
                  <a:pos x="1" y="86"/>
                </a:cxn>
                <a:cxn ang="0">
                  <a:pos x="0" y="98"/>
                </a:cxn>
                <a:cxn ang="0">
                  <a:pos x="32" y="133"/>
                </a:cxn>
              </a:cxnLst>
              <a:rect l="0" t="0" r="r" b="b"/>
              <a:pathLst>
                <a:path w="443" h="157">
                  <a:moveTo>
                    <a:pt x="32" y="133"/>
                  </a:moveTo>
                  <a:lnTo>
                    <a:pt x="32" y="133"/>
                  </a:lnTo>
                  <a:lnTo>
                    <a:pt x="37" y="137"/>
                  </a:lnTo>
                  <a:lnTo>
                    <a:pt x="42" y="138"/>
                  </a:lnTo>
                  <a:lnTo>
                    <a:pt x="42" y="138"/>
                  </a:lnTo>
                  <a:lnTo>
                    <a:pt x="49" y="138"/>
                  </a:lnTo>
                  <a:lnTo>
                    <a:pt x="54" y="135"/>
                  </a:lnTo>
                  <a:lnTo>
                    <a:pt x="54" y="135"/>
                  </a:lnTo>
                  <a:lnTo>
                    <a:pt x="71" y="121"/>
                  </a:lnTo>
                  <a:lnTo>
                    <a:pt x="87" y="108"/>
                  </a:lnTo>
                  <a:lnTo>
                    <a:pt x="106" y="98"/>
                  </a:lnTo>
                  <a:lnTo>
                    <a:pt x="126" y="89"/>
                  </a:lnTo>
                  <a:lnTo>
                    <a:pt x="146" y="83"/>
                  </a:lnTo>
                  <a:lnTo>
                    <a:pt x="167" y="78"/>
                  </a:lnTo>
                  <a:lnTo>
                    <a:pt x="189" y="74"/>
                  </a:lnTo>
                  <a:lnTo>
                    <a:pt x="211" y="74"/>
                  </a:lnTo>
                  <a:lnTo>
                    <a:pt x="211" y="74"/>
                  </a:lnTo>
                  <a:lnTo>
                    <a:pt x="224" y="74"/>
                  </a:lnTo>
                  <a:lnTo>
                    <a:pt x="224" y="74"/>
                  </a:lnTo>
                  <a:lnTo>
                    <a:pt x="248" y="76"/>
                  </a:lnTo>
                  <a:lnTo>
                    <a:pt x="270" y="81"/>
                  </a:lnTo>
                  <a:lnTo>
                    <a:pt x="292" y="88"/>
                  </a:lnTo>
                  <a:lnTo>
                    <a:pt x="312" y="96"/>
                  </a:lnTo>
                  <a:lnTo>
                    <a:pt x="332" y="108"/>
                  </a:lnTo>
                  <a:lnTo>
                    <a:pt x="351" y="121"/>
                  </a:lnTo>
                  <a:lnTo>
                    <a:pt x="367" y="135"/>
                  </a:lnTo>
                  <a:lnTo>
                    <a:pt x="384" y="152"/>
                  </a:lnTo>
                  <a:lnTo>
                    <a:pt x="384" y="152"/>
                  </a:lnTo>
                  <a:lnTo>
                    <a:pt x="389" y="155"/>
                  </a:lnTo>
                  <a:lnTo>
                    <a:pt x="396" y="157"/>
                  </a:lnTo>
                  <a:lnTo>
                    <a:pt x="396" y="157"/>
                  </a:lnTo>
                  <a:lnTo>
                    <a:pt x="401" y="157"/>
                  </a:lnTo>
                  <a:lnTo>
                    <a:pt x="406" y="154"/>
                  </a:lnTo>
                  <a:lnTo>
                    <a:pt x="437" y="127"/>
                  </a:lnTo>
                  <a:lnTo>
                    <a:pt x="437" y="127"/>
                  </a:lnTo>
                  <a:lnTo>
                    <a:pt x="442" y="121"/>
                  </a:lnTo>
                  <a:lnTo>
                    <a:pt x="443" y="115"/>
                  </a:lnTo>
                  <a:lnTo>
                    <a:pt x="443" y="115"/>
                  </a:lnTo>
                  <a:lnTo>
                    <a:pt x="442" y="110"/>
                  </a:lnTo>
                  <a:lnTo>
                    <a:pt x="438" y="105"/>
                  </a:lnTo>
                  <a:lnTo>
                    <a:pt x="438" y="105"/>
                  </a:lnTo>
                  <a:lnTo>
                    <a:pt x="418" y="83"/>
                  </a:lnTo>
                  <a:lnTo>
                    <a:pt x="394" y="62"/>
                  </a:lnTo>
                  <a:lnTo>
                    <a:pt x="369" y="46"/>
                  </a:lnTo>
                  <a:lnTo>
                    <a:pt x="344" y="32"/>
                  </a:lnTo>
                  <a:lnTo>
                    <a:pt x="317" y="20"/>
                  </a:lnTo>
                  <a:lnTo>
                    <a:pt x="288" y="10"/>
                  </a:lnTo>
                  <a:lnTo>
                    <a:pt x="258" y="5"/>
                  </a:lnTo>
                  <a:lnTo>
                    <a:pt x="227" y="2"/>
                  </a:lnTo>
                  <a:lnTo>
                    <a:pt x="227" y="2"/>
                  </a:lnTo>
                  <a:lnTo>
                    <a:pt x="211" y="0"/>
                  </a:lnTo>
                  <a:lnTo>
                    <a:pt x="211" y="0"/>
                  </a:lnTo>
                  <a:lnTo>
                    <a:pt x="182" y="2"/>
                  </a:lnTo>
                  <a:lnTo>
                    <a:pt x="153" y="7"/>
                  </a:lnTo>
                  <a:lnTo>
                    <a:pt x="126" y="12"/>
                  </a:lnTo>
                  <a:lnTo>
                    <a:pt x="99" y="22"/>
                  </a:lnTo>
                  <a:lnTo>
                    <a:pt x="74" y="32"/>
                  </a:lnTo>
                  <a:lnTo>
                    <a:pt x="50" y="47"/>
                  </a:lnTo>
                  <a:lnTo>
                    <a:pt x="27" y="62"/>
                  </a:lnTo>
                  <a:lnTo>
                    <a:pt x="5" y="81"/>
                  </a:lnTo>
                  <a:lnTo>
                    <a:pt x="5" y="81"/>
                  </a:lnTo>
                  <a:lnTo>
                    <a:pt x="1" y="86"/>
                  </a:lnTo>
                  <a:lnTo>
                    <a:pt x="0" y="91"/>
                  </a:lnTo>
                  <a:lnTo>
                    <a:pt x="0" y="98"/>
                  </a:lnTo>
                  <a:lnTo>
                    <a:pt x="3" y="103"/>
                  </a:lnTo>
                  <a:lnTo>
                    <a:pt x="32" y="133"/>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104" name="Freeform 50"/>
            <p:cNvSpPr/>
            <p:nvPr/>
          </p:nvSpPr>
          <p:spPr bwMode="auto">
            <a:xfrm>
              <a:off x="14100175" y="293688"/>
              <a:ext cx="196850" cy="87313"/>
            </a:xfrm>
            <a:custGeom>
              <a:avLst/>
              <a:gdLst/>
              <a:ahLst/>
              <a:cxnLst>
                <a:cxn ang="0">
                  <a:pos x="129" y="0"/>
                </a:cxn>
                <a:cxn ang="0">
                  <a:pos x="129" y="0"/>
                </a:cxn>
                <a:cxn ang="0">
                  <a:pos x="119" y="0"/>
                </a:cxn>
                <a:cxn ang="0">
                  <a:pos x="119" y="0"/>
                </a:cxn>
                <a:cxn ang="0">
                  <a:pos x="103" y="2"/>
                </a:cxn>
                <a:cxn ang="0">
                  <a:pos x="88" y="4"/>
                </a:cxn>
                <a:cxn ang="0">
                  <a:pos x="73" y="7"/>
                </a:cxn>
                <a:cxn ang="0">
                  <a:pos x="58" y="12"/>
                </a:cxn>
                <a:cxn ang="0">
                  <a:pos x="44" y="19"/>
                </a:cxn>
                <a:cxn ang="0">
                  <a:pos x="29" y="26"/>
                </a:cxn>
                <a:cxn ang="0">
                  <a:pos x="17" y="36"/>
                </a:cxn>
                <a:cxn ang="0">
                  <a:pos x="6" y="46"/>
                </a:cxn>
                <a:cxn ang="0">
                  <a:pos x="6" y="46"/>
                </a:cxn>
                <a:cxn ang="0">
                  <a:pos x="0" y="51"/>
                </a:cxn>
                <a:cxn ang="0">
                  <a:pos x="0" y="56"/>
                </a:cxn>
                <a:cxn ang="0">
                  <a:pos x="0" y="63"/>
                </a:cxn>
                <a:cxn ang="0">
                  <a:pos x="4" y="68"/>
                </a:cxn>
                <a:cxn ang="0">
                  <a:pos x="33" y="98"/>
                </a:cxn>
                <a:cxn ang="0">
                  <a:pos x="33" y="98"/>
                </a:cxn>
                <a:cxn ang="0">
                  <a:pos x="38" y="102"/>
                </a:cxn>
                <a:cxn ang="0">
                  <a:pos x="43" y="103"/>
                </a:cxn>
                <a:cxn ang="0">
                  <a:pos x="43" y="103"/>
                </a:cxn>
                <a:cxn ang="0">
                  <a:pos x="49" y="102"/>
                </a:cxn>
                <a:cxn ang="0">
                  <a:pos x="54" y="98"/>
                </a:cxn>
                <a:cxn ang="0">
                  <a:pos x="54" y="98"/>
                </a:cxn>
                <a:cxn ang="0">
                  <a:pos x="68" y="88"/>
                </a:cxn>
                <a:cxn ang="0">
                  <a:pos x="85" y="80"/>
                </a:cxn>
                <a:cxn ang="0">
                  <a:pos x="102" y="76"/>
                </a:cxn>
                <a:cxn ang="0">
                  <a:pos x="119" y="75"/>
                </a:cxn>
                <a:cxn ang="0">
                  <a:pos x="119" y="75"/>
                </a:cxn>
                <a:cxn ang="0">
                  <a:pos x="125" y="75"/>
                </a:cxn>
                <a:cxn ang="0">
                  <a:pos x="125" y="75"/>
                </a:cxn>
                <a:cxn ang="0">
                  <a:pos x="144" y="76"/>
                </a:cxn>
                <a:cxn ang="0">
                  <a:pos x="161" y="83"/>
                </a:cxn>
                <a:cxn ang="0">
                  <a:pos x="176" y="93"/>
                </a:cxn>
                <a:cxn ang="0">
                  <a:pos x="191" y="105"/>
                </a:cxn>
                <a:cxn ang="0">
                  <a:pos x="191" y="105"/>
                </a:cxn>
                <a:cxn ang="0">
                  <a:pos x="196" y="108"/>
                </a:cxn>
                <a:cxn ang="0">
                  <a:pos x="203" y="110"/>
                </a:cxn>
                <a:cxn ang="0">
                  <a:pos x="203" y="110"/>
                </a:cxn>
                <a:cxn ang="0">
                  <a:pos x="208" y="110"/>
                </a:cxn>
                <a:cxn ang="0">
                  <a:pos x="213" y="107"/>
                </a:cxn>
                <a:cxn ang="0">
                  <a:pos x="243" y="80"/>
                </a:cxn>
                <a:cxn ang="0">
                  <a:pos x="243" y="80"/>
                </a:cxn>
                <a:cxn ang="0">
                  <a:pos x="247" y="75"/>
                </a:cxn>
                <a:cxn ang="0">
                  <a:pos x="248" y="68"/>
                </a:cxn>
                <a:cxn ang="0">
                  <a:pos x="248" y="68"/>
                </a:cxn>
                <a:cxn ang="0">
                  <a:pos x="248" y="63"/>
                </a:cxn>
                <a:cxn ang="0">
                  <a:pos x="245" y="58"/>
                </a:cxn>
                <a:cxn ang="0">
                  <a:pos x="245" y="58"/>
                </a:cxn>
                <a:cxn ang="0">
                  <a:pos x="233" y="46"/>
                </a:cxn>
                <a:cxn ang="0">
                  <a:pos x="221" y="34"/>
                </a:cxn>
                <a:cxn ang="0">
                  <a:pos x="208" y="26"/>
                </a:cxn>
                <a:cxn ang="0">
                  <a:pos x="193" y="17"/>
                </a:cxn>
                <a:cxn ang="0">
                  <a:pos x="178" y="11"/>
                </a:cxn>
                <a:cxn ang="0">
                  <a:pos x="162" y="7"/>
                </a:cxn>
                <a:cxn ang="0">
                  <a:pos x="146" y="4"/>
                </a:cxn>
                <a:cxn ang="0">
                  <a:pos x="129" y="0"/>
                </a:cxn>
                <a:cxn ang="0">
                  <a:pos x="129" y="0"/>
                </a:cxn>
              </a:cxnLst>
              <a:rect l="0" t="0" r="r" b="b"/>
              <a:pathLst>
                <a:path w="248" h="110">
                  <a:moveTo>
                    <a:pt x="129" y="0"/>
                  </a:moveTo>
                  <a:lnTo>
                    <a:pt x="129" y="0"/>
                  </a:lnTo>
                  <a:lnTo>
                    <a:pt x="119" y="0"/>
                  </a:lnTo>
                  <a:lnTo>
                    <a:pt x="119" y="0"/>
                  </a:lnTo>
                  <a:lnTo>
                    <a:pt x="103" y="2"/>
                  </a:lnTo>
                  <a:lnTo>
                    <a:pt x="88" y="4"/>
                  </a:lnTo>
                  <a:lnTo>
                    <a:pt x="73" y="7"/>
                  </a:lnTo>
                  <a:lnTo>
                    <a:pt x="58" y="12"/>
                  </a:lnTo>
                  <a:lnTo>
                    <a:pt x="44" y="19"/>
                  </a:lnTo>
                  <a:lnTo>
                    <a:pt x="29" y="26"/>
                  </a:lnTo>
                  <a:lnTo>
                    <a:pt x="17" y="36"/>
                  </a:lnTo>
                  <a:lnTo>
                    <a:pt x="6" y="46"/>
                  </a:lnTo>
                  <a:lnTo>
                    <a:pt x="6" y="46"/>
                  </a:lnTo>
                  <a:lnTo>
                    <a:pt x="0" y="51"/>
                  </a:lnTo>
                  <a:lnTo>
                    <a:pt x="0" y="56"/>
                  </a:lnTo>
                  <a:lnTo>
                    <a:pt x="0" y="63"/>
                  </a:lnTo>
                  <a:lnTo>
                    <a:pt x="4" y="68"/>
                  </a:lnTo>
                  <a:lnTo>
                    <a:pt x="33" y="98"/>
                  </a:lnTo>
                  <a:lnTo>
                    <a:pt x="33" y="98"/>
                  </a:lnTo>
                  <a:lnTo>
                    <a:pt x="38" y="102"/>
                  </a:lnTo>
                  <a:lnTo>
                    <a:pt x="43" y="103"/>
                  </a:lnTo>
                  <a:lnTo>
                    <a:pt x="43" y="103"/>
                  </a:lnTo>
                  <a:lnTo>
                    <a:pt x="49" y="102"/>
                  </a:lnTo>
                  <a:lnTo>
                    <a:pt x="54" y="98"/>
                  </a:lnTo>
                  <a:lnTo>
                    <a:pt x="54" y="98"/>
                  </a:lnTo>
                  <a:lnTo>
                    <a:pt x="68" y="88"/>
                  </a:lnTo>
                  <a:lnTo>
                    <a:pt x="85" y="80"/>
                  </a:lnTo>
                  <a:lnTo>
                    <a:pt x="102" y="76"/>
                  </a:lnTo>
                  <a:lnTo>
                    <a:pt x="119" y="75"/>
                  </a:lnTo>
                  <a:lnTo>
                    <a:pt x="119" y="75"/>
                  </a:lnTo>
                  <a:lnTo>
                    <a:pt x="125" y="75"/>
                  </a:lnTo>
                  <a:lnTo>
                    <a:pt x="125" y="75"/>
                  </a:lnTo>
                  <a:lnTo>
                    <a:pt x="144" y="76"/>
                  </a:lnTo>
                  <a:lnTo>
                    <a:pt x="161" y="83"/>
                  </a:lnTo>
                  <a:lnTo>
                    <a:pt x="176" y="93"/>
                  </a:lnTo>
                  <a:lnTo>
                    <a:pt x="191" y="105"/>
                  </a:lnTo>
                  <a:lnTo>
                    <a:pt x="191" y="105"/>
                  </a:lnTo>
                  <a:lnTo>
                    <a:pt x="196" y="108"/>
                  </a:lnTo>
                  <a:lnTo>
                    <a:pt x="203" y="110"/>
                  </a:lnTo>
                  <a:lnTo>
                    <a:pt x="203" y="110"/>
                  </a:lnTo>
                  <a:lnTo>
                    <a:pt x="208" y="110"/>
                  </a:lnTo>
                  <a:lnTo>
                    <a:pt x="213" y="107"/>
                  </a:lnTo>
                  <a:lnTo>
                    <a:pt x="243" y="80"/>
                  </a:lnTo>
                  <a:lnTo>
                    <a:pt x="243" y="80"/>
                  </a:lnTo>
                  <a:lnTo>
                    <a:pt x="247" y="75"/>
                  </a:lnTo>
                  <a:lnTo>
                    <a:pt x="248" y="68"/>
                  </a:lnTo>
                  <a:lnTo>
                    <a:pt x="248" y="68"/>
                  </a:lnTo>
                  <a:lnTo>
                    <a:pt x="248" y="63"/>
                  </a:lnTo>
                  <a:lnTo>
                    <a:pt x="245" y="58"/>
                  </a:lnTo>
                  <a:lnTo>
                    <a:pt x="245" y="58"/>
                  </a:lnTo>
                  <a:lnTo>
                    <a:pt x="233" y="46"/>
                  </a:lnTo>
                  <a:lnTo>
                    <a:pt x="221" y="34"/>
                  </a:lnTo>
                  <a:lnTo>
                    <a:pt x="208" y="26"/>
                  </a:lnTo>
                  <a:lnTo>
                    <a:pt x="193" y="17"/>
                  </a:lnTo>
                  <a:lnTo>
                    <a:pt x="178" y="11"/>
                  </a:lnTo>
                  <a:lnTo>
                    <a:pt x="162" y="7"/>
                  </a:lnTo>
                  <a:lnTo>
                    <a:pt x="146" y="4"/>
                  </a:lnTo>
                  <a:lnTo>
                    <a:pt x="129" y="0"/>
                  </a:lnTo>
                  <a:lnTo>
                    <a:pt x="129"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105" name="Freeform 51"/>
            <p:cNvSpPr>
              <a:spLocks noEditPoints="1"/>
            </p:cNvSpPr>
            <p:nvPr/>
          </p:nvSpPr>
          <p:spPr bwMode="auto">
            <a:xfrm>
              <a:off x="14025563" y="415925"/>
              <a:ext cx="1201738" cy="765175"/>
            </a:xfrm>
            <a:custGeom>
              <a:avLst/>
              <a:gdLst/>
              <a:ahLst/>
              <a:cxnLst>
                <a:cxn ang="0">
                  <a:pos x="1477" y="175"/>
                </a:cxn>
                <a:cxn ang="0">
                  <a:pos x="1464" y="165"/>
                </a:cxn>
                <a:cxn ang="0">
                  <a:pos x="1445" y="165"/>
                </a:cxn>
                <a:cxn ang="0">
                  <a:pos x="1400" y="199"/>
                </a:cxn>
                <a:cxn ang="0">
                  <a:pos x="1390" y="187"/>
                </a:cxn>
                <a:cxn ang="0">
                  <a:pos x="1378" y="189"/>
                </a:cxn>
                <a:cxn ang="0">
                  <a:pos x="1032" y="454"/>
                </a:cxn>
                <a:cxn ang="0">
                  <a:pos x="852" y="592"/>
                </a:cxn>
                <a:cxn ang="0">
                  <a:pos x="821" y="690"/>
                </a:cxn>
                <a:cxn ang="0">
                  <a:pos x="819" y="700"/>
                </a:cxn>
                <a:cxn ang="0">
                  <a:pos x="825" y="708"/>
                </a:cxn>
                <a:cxn ang="0">
                  <a:pos x="835" y="715"/>
                </a:cxn>
                <a:cxn ang="0">
                  <a:pos x="932" y="710"/>
                </a:cxn>
                <a:cxn ang="0">
                  <a:pos x="1032" y="641"/>
                </a:cxn>
                <a:cxn ang="0">
                  <a:pos x="1032" y="777"/>
                </a:cxn>
                <a:cxn ang="0">
                  <a:pos x="1024" y="794"/>
                </a:cxn>
                <a:cxn ang="0">
                  <a:pos x="1007" y="803"/>
                </a:cxn>
                <a:cxn ang="0">
                  <a:pos x="195" y="803"/>
                </a:cxn>
                <a:cxn ang="0">
                  <a:pos x="178" y="798"/>
                </a:cxn>
                <a:cxn ang="0">
                  <a:pos x="167" y="784"/>
                </a:cxn>
                <a:cxn ang="0">
                  <a:pos x="165" y="256"/>
                </a:cxn>
                <a:cxn ang="0">
                  <a:pos x="167" y="244"/>
                </a:cxn>
                <a:cxn ang="0">
                  <a:pos x="178" y="231"/>
                </a:cxn>
                <a:cxn ang="0">
                  <a:pos x="195" y="226"/>
                </a:cxn>
                <a:cxn ang="0">
                  <a:pos x="1007" y="227"/>
                </a:cxn>
                <a:cxn ang="0">
                  <a:pos x="1024" y="236"/>
                </a:cxn>
                <a:cxn ang="0">
                  <a:pos x="1032" y="251"/>
                </a:cxn>
                <a:cxn ang="0">
                  <a:pos x="1197" y="229"/>
                </a:cxn>
                <a:cxn ang="0">
                  <a:pos x="1196" y="71"/>
                </a:cxn>
                <a:cxn ang="0">
                  <a:pos x="1186" y="50"/>
                </a:cxn>
                <a:cxn ang="0">
                  <a:pos x="1164" y="39"/>
                </a:cxn>
                <a:cxn ang="0">
                  <a:pos x="285" y="39"/>
                </a:cxn>
                <a:cxn ang="0">
                  <a:pos x="276" y="17"/>
                </a:cxn>
                <a:cxn ang="0">
                  <a:pos x="259" y="3"/>
                </a:cxn>
                <a:cxn ang="0">
                  <a:pos x="185" y="0"/>
                </a:cxn>
                <a:cxn ang="0">
                  <a:pos x="170" y="3"/>
                </a:cxn>
                <a:cxn ang="0">
                  <a:pos x="152" y="17"/>
                </a:cxn>
                <a:cxn ang="0">
                  <a:pos x="145" y="39"/>
                </a:cxn>
                <a:cxn ang="0">
                  <a:pos x="32" y="39"/>
                </a:cxn>
                <a:cxn ang="0">
                  <a:pos x="11" y="50"/>
                </a:cxn>
                <a:cxn ang="0">
                  <a:pos x="0" y="71"/>
                </a:cxn>
                <a:cxn ang="0">
                  <a:pos x="0" y="808"/>
                </a:cxn>
                <a:cxn ang="0">
                  <a:pos x="6" y="853"/>
                </a:cxn>
                <a:cxn ang="0">
                  <a:pos x="25" y="896"/>
                </a:cxn>
                <a:cxn ang="0">
                  <a:pos x="55" y="928"/>
                </a:cxn>
                <a:cxn ang="0">
                  <a:pos x="94" y="951"/>
                </a:cxn>
                <a:cxn ang="0">
                  <a:pos x="140" y="963"/>
                </a:cxn>
                <a:cxn ang="0">
                  <a:pos x="1049" y="963"/>
                </a:cxn>
                <a:cxn ang="0">
                  <a:pos x="1093" y="956"/>
                </a:cxn>
                <a:cxn ang="0">
                  <a:pos x="1132" y="938"/>
                </a:cxn>
                <a:cxn ang="0">
                  <a:pos x="1164" y="911"/>
                </a:cxn>
                <a:cxn ang="0">
                  <a:pos x="1186" y="874"/>
                </a:cxn>
                <a:cxn ang="0">
                  <a:pos x="1196" y="831"/>
                </a:cxn>
                <a:cxn ang="0">
                  <a:pos x="1405" y="357"/>
                </a:cxn>
                <a:cxn ang="0">
                  <a:pos x="1474" y="303"/>
                </a:cxn>
                <a:cxn ang="0">
                  <a:pos x="1472" y="292"/>
                </a:cxn>
                <a:cxn ang="0">
                  <a:pos x="1501" y="254"/>
                </a:cxn>
                <a:cxn ang="0">
                  <a:pos x="1511" y="241"/>
                </a:cxn>
                <a:cxn ang="0">
                  <a:pos x="1511" y="222"/>
                </a:cxn>
                <a:cxn ang="0">
                  <a:pos x="1489" y="190"/>
                </a:cxn>
                <a:cxn ang="0">
                  <a:pos x="639" y="172"/>
                </a:cxn>
              </a:cxnLst>
              <a:rect l="0" t="0" r="r" b="b"/>
              <a:pathLst>
                <a:path w="1513" h="963">
                  <a:moveTo>
                    <a:pt x="1489" y="190"/>
                  </a:moveTo>
                  <a:lnTo>
                    <a:pt x="1477" y="175"/>
                  </a:lnTo>
                  <a:lnTo>
                    <a:pt x="1477" y="175"/>
                  </a:lnTo>
                  <a:lnTo>
                    <a:pt x="1474" y="172"/>
                  </a:lnTo>
                  <a:lnTo>
                    <a:pt x="1469" y="168"/>
                  </a:lnTo>
                  <a:lnTo>
                    <a:pt x="1464" y="165"/>
                  </a:lnTo>
                  <a:lnTo>
                    <a:pt x="1457" y="165"/>
                  </a:lnTo>
                  <a:lnTo>
                    <a:pt x="1452" y="163"/>
                  </a:lnTo>
                  <a:lnTo>
                    <a:pt x="1445" y="165"/>
                  </a:lnTo>
                  <a:lnTo>
                    <a:pt x="1440" y="167"/>
                  </a:lnTo>
                  <a:lnTo>
                    <a:pt x="1435" y="170"/>
                  </a:lnTo>
                  <a:lnTo>
                    <a:pt x="1400" y="199"/>
                  </a:lnTo>
                  <a:lnTo>
                    <a:pt x="1393" y="190"/>
                  </a:lnTo>
                  <a:lnTo>
                    <a:pt x="1393" y="190"/>
                  </a:lnTo>
                  <a:lnTo>
                    <a:pt x="1390" y="187"/>
                  </a:lnTo>
                  <a:lnTo>
                    <a:pt x="1386" y="185"/>
                  </a:lnTo>
                  <a:lnTo>
                    <a:pt x="1381" y="187"/>
                  </a:lnTo>
                  <a:lnTo>
                    <a:pt x="1378" y="189"/>
                  </a:lnTo>
                  <a:lnTo>
                    <a:pt x="1314" y="239"/>
                  </a:lnTo>
                  <a:lnTo>
                    <a:pt x="1197" y="327"/>
                  </a:lnTo>
                  <a:lnTo>
                    <a:pt x="1032" y="454"/>
                  </a:lnTo>
                  <a:lnTo>
                    <a:pt x="858" y="585"/>
                  </a:lnTo>
                  <a:lnTo>
                    <a:pt x="858" y="585"/>
                  </a:lnTo>
                  <a:lnTo>
                    <a:pt x="852" y="592"/>
                  </a:lnTo>
                  <a:lnTo>
                    <a:pt x="848" y="602"/>
                  </a:lnTo>
                  <a:lnTo>
                    <a:pt x="840" y="626"/>
                  </a:lnTo>
                  <a:lnTo>
                    <a:pt x="821" y="690"/>
                  </a:lnTo>
                  <a:lnTo>
                    <a:pt x="821" y="690"/>
                  </a:lnTo>
                  <a:lnTo>
                    <a:pt x="819" y="695"/>
                  </a:lnTo>
                  <a:lnTo>
                    <a:pt x="819" y="700"/>
                  </a:lnTo>
                  <a:lnTo>
                    <a:pt x="821" y="703"/>
                  </a:lnTo>
                  <a:lnTo>
                    <a:pt x="825" y="708"/>
                  </a:lnTo>
                  <a:lnTo>
                    <a:pt x="825" y="708"/>
                  </a:lnTo>
                  <a:lnTo>
                    <a:pt x="828" y="712"/>
                  </a:lnTo>
                  <a:lnTo>
                    <a:pt x="831" y="713"/>
                  </a:lnTo>
                  <a:lnTo>
                    <a:pt x="835" y="715"/>
                  </a:lnTo>
                  <a:lnTo>
                    <a:pt x="840" y="715"/>
                  </a:lnTo>
                  <a:lnTo>
                    <a:pt x="932" y="710"/>
                  </a:lnTo>
                  <a:lnTo>
                    <a:pt x="932" y="710"/>
                  </a:lnTo>
                  <a:lnTo>
                    <a:pt x="943" y="708"/>
                  </a:lnTo>
                  <a:lnTo>
                    <a:pt x="951" y="703"/>
                  </a:lnTo>
                  <a:lnTo>
                    <a:pt x="1032" y="641"/>
                  </a:lnTo>
                  <a:lnTo>
                    <a:pt x="1032" y="772"/>
                  </a:lnTo>
                  <a:lnTo>
                    <a:pt x="1032" y="772"/>
                  </a:lnTo>
                  <a:lnTo>
                    <a:pt x="1032" y="777"/>
                  </a:lnTo>
                  <a:lnTo>
                    <a:pt x="1030" y="784"/>
                  </a:lnTo>
                  <a:lnTo>
                    <a:pt x="1027" y="789"/>
                  </a:lnTo>
                  <a:lnTo>
                    <a:pt x="1024" y="794"/>
                  </a:lnTo>
                  <a:lnTo>
                    <a:pt x="1019" y="798"/>
                  </a:lnTo>
                  <a:lnTo>
                    <a:pt x="1013" y="799"/>
                  </a:lnTo>
                  <a:lnTo>
                    <a:pt x="1007" y="803"/>
                  </a:lnTo>
                  <a:lnTo>
                    <a:pt x="1002" y="803"/>
                  </a:lnTo>
                  <a:lnTo>
                    <a:pt x="195" y="803"/>
                  </a:lnTo>
                  <a:lnTo>
                    <a:pt x="195" y="803"/>
                  </a:lnTo>
                  <a:lnTo>
                    <a:pt x="189" y="803"/>
                  </a:lnTo>
                  <a:lnTo>
                    <a:pt x="184" y="799"/>
                  </a:lnTo>
                  <a:lnTo>
                    <a:pt x="178" y="798"/>
                  </a:lnTo>
                  <a:lnTo>
                    <a:pt x="173" y="794"/>
                  </a:lnTo>
                  <a:lnTo>
                    <a:pt x="170" y="789"/>
                  </a:lnTo>
                  <a:lnTo>
                    <a:pt x="167" y="784"/>
                  </a:lnTo>
                  <a:lnTo>
                    <a:pt x="165" y="777"/>
                  </a:lnTo>
                  <a:lnTo>
                    <a:pt x="165" y="772"/>
                  </a:lnTo>
                  <a:lnTo>
                    <a:pt x="165" y="256"/>
                  </a:lnTo>
                  <a:lnTo>
                    <a:pt x="165" y="256"/>
                  </a:lnTo>
                  <a:lnTo>
                    <a:pt x="165" y="251"/>
                  </a:lnTo>
                  <a:lnTo>
                    <a:pt x="167" y="244"/>
                  </a:lnTo>
                  <a:lnTo>
                    <a:pt x="170" y="239"/>
                  </a:lnTo>
                  <a:lnTo>
                    <a:pt x="173" y="236"/>
                  </a:lnTo>
                  <a:lnTo>
                    <a:pt x="178" y="231"/>
                  </a:lnTo>
                  <a:lnTo>
                    <a:pt x="184" y="229"/>
                  </a:lnTo>
                  <a:lnTo>
                    <a:pt x="189" y="227"/>
                  </a:lnTo>
                  <a:lnTo>
                    <a:pt x="195" y="226"/>
                  </a:lnTo>
                  <a:lnTo>
                    <a:pt x="1002" y="226"/>
                  </a:lnTo>
                  <a:lnTo>
                    <a:pt x="1002" y="226"/>
                  </a:lnTo>
                  <a:lnTo>
                    <a:pt x="1007" y="227"/>
                  </a:lnTo>
                  <a:lnTo>
                    <a:pt x="1013" y="229"/>
                  </a:lnTo>
                  <a:lnTo>
                    <a:pt x="1019" y="231"/>
                  </a:lnTo>
                  <a:lnTo>
                    <a:pt x="1024" y="236"/>
                  </a:lnTo>
                  <a:lnTo>
                    <a:pt x="1027" y="239"/>
                  </a:lnTo>
                  <a:lnTo>
                    <a:pt x="1030" y="244"/>
                  </a:lnTo>
                  <a:lnTo>
                    <a:pt x="1032" y="251"/>
                  </a:lnTo>
                  <a:lnTo>
                    <a:pt x="1032" y="256"/>
                  </a:lnTo>
                  <a:lnTo>
                    <a:pt x="1032" y="359"/>
                  </a:lnTo>
                  <a:lnTo>
                    <a:pt x="1197" y="229"/>
                  </a:lnTo>
                  <a:lnTo>
                    <a:pt x="1197" y="79"/>
                  </a:lnTo>
                  <a:lnTo>
                    <a:pt x="1197" y="79"/>
                  </a:lnTo>
                  <a:lnTo>
                    <a:pt x="1196" y="71"/>
                  </a:lnTo>
                  <a:lnTo>
                    <a:pt x="1194" y="64"/>
                  </a:lnTo>
                  <a:lnTo>
                    <a:pt x="1191" y="57"/>
                  </a:lnTo>
                  <a:lnTo>
                    <a:pt x="1186" y="50"/>
                  </a:lnTo>
                  <a:lnTo>
                    <a:pt x="1179" y="45"/>
                  </a:lnTo>
                  <a:lnTo>
                    <a:pt x="1172" y="42"/>
                  </a:lnTo>
                  <a:lnTo>
                    <a:pt x="1164" y="39"/>
                  </a:lnTo>
                  <a:lnTo>
                    <a:pt x="1157" y="39"/>
                  </a:lnTo>
                  <a:lnTo>
                    <a:pt x="285" y="39"/>
                  </a:lnTo>
                  <a:lnTo>
                    <a:pt x="285" y="39"/>
                  </a:lnTo>
                  <a:lnTo>
                    <a:pt x="283" y="30"/>
                  </a:lnTo>
                  <a:lnTo>
                    <a:pt x="280" y="23"/>
                  </a:lnTo>
                  <a:lnTo>
                    <a:pt x="276" y="17"/>
                  </a:lnTo>
                  <a:lnTo>
                    <a:pt x="271" y="12"/>
                  </a:lnTo>
                  <a:lnTo>
                    <a:pt x="266" y="6"/>
                  </a:lnTo>
                  <a:lnTo>
                    <a:pt x="259" y="3"/>
                  </a:lnTo>
                  <a:lnTo>
                    <a:pt x="251" y="1"/>
                  </a:lnTo>
                  <a:lnTo>
                    <a:pt x="243" y="0"/>
                  </a:lnTo>
                  <a:lnTo>
                    <a:pt x="185" y="0"/>
                  </a:lnTo>
                  <a:lnTo>
                    <a:pt x="185" y="0"/>
                  </a:lnTo>
                  <a:lnTo>
                    <a:pt x="177" y="1"/>
                  </a:lnTo>
                  <a:lnTo>
                    <a:pt x="170" y="3"/>
                  </a:lnTo>
                  <a:lnTo>
                    <a:pt x="163" y="6"/>
                  </a:lnTo>
                  <a:lnTo>
                    <a:pt x="157" y="12"/>
                  </a:lnTo>
                  <a:lnTo>
                    <a:pt x="152" y="17"/>
                  </a:lnTo>
                  <a:lnTo>
                    <a:pt x="148" y="23"/>
                  </a:lnTo>
                  <a:lnTo>
                    <a:pt x="145" y="30"/>
                  </a:lnTo>
                  <a:lnTo>
                    <a:pt x="145" y="39"/>
                  </a:lnTo>
                  <a:lnTo>
                    <a:pt x="40" y="39"/>
                  </a:lnTo>
                  <a:lnTo>
                    <a:pt x="40" y="39"/>
                  </a:lnTo>
                  <a:lnTo>
                    <a:pt x="32" y="39"/>
                  </a:lnTo>
                  <a:lnTo>
                    <a:pt x="25" y="42"/>
                  </a:lnTo>
                  <a:lnTo>
                    <a:pt x="17" y="45"/>
                  </a:lnTo>
                  <a:lnTo>
                    <a:pt x="11" y="50"/>
                  </a:lnTo>
                  <a:lnTo>
                    <a:pt x="6" y="57"/>
                  </a:lnTo>
                  <a:lnTo>
                    <a:pt x="3" y="64"/>
                  </a:lnTo>
                  <a:lnTo>
                    <a:pt x="0" y="71"/>
                  </a:lnTo>
                  <a:lnTo>
                    <a:pt x="0" y="79"/>
                  </a:lnTo>
                  <a:lnTo>
                    <a:pt x="0" y="808"/>
                  </a:lnTo>
                  <a:lnTo>
                    <a:pt x="0" y="808"/>
                  </a:lnTo>
                  <a:lnTo>
                    <a:pt x="0" y="823"/>
                  </a:lnTo>
                  <a:lnTo>
                    <a:pt x="3" y="840"/>
                  </a:lnTo>
                  <a:lnTo>
                    <a:pt x="6" y="853"/>
                  </a:lnTo>
                  <a:lnTo>
                    <a:pt x="11" y="869"/>
                  </a:lnTo>
                  <a:lnTo>
                    <a:pt x="18" y="882"/>
                  </a:lnTo>
                  <a:lnTo>
                    <a:pt x="25" y="896"/>
                  </a:lnTo>
                  <a:lnTo>
                    <a:pt x="35" y="907"/>
                  </a:lnTo>
                  <a:lnTo>
                    <a:pt x="45" y="917"/>
                  </a:lnTo>
                  <a:lnTo>
                    <a:pt x="55" y="928"/>
                  </a:lnTo>
                  <a:lnTo>
                    <a:pt x="67" y="938"/>
                  </a:lnTo>
                  <a:lnTo>
                    <a:pt x="81" y="944"/>
                  </a:lnTo>
                  <a:lnTo>
                    <a:pt x="94" y="951"/>
                  </a:lnTo>
                  <a:lnTo>
                    <a:pt x="109" y="956"/>
                  </a:lnTo>
                  <a:lnTo>
                    <a:pt x="123" y="961"/>
                  </a:lnTo>
                  <a:lnTo>
                    <a:pt x="140" y="963"/>
                  </a:lnTo>
                  <a:lnTo>
                    <a:pt x="155" y="963"/>
                  </a:lnTo>
                  <a:lnTo>
                    <a:pt x="1049" y="963"/>
                  </a:lnTo>
                  <a:lnTo>
                    <a:pt x="1049" y="963"/>
                  </a:lnTo>
                  <a:lnTo>
                    <a:pt x="1064" y="963"/>
                  </a:lnTo>
                  <a:lnTo>
                    <a:pt x="1079" y="961"/>
                  </a:lnTo>
                  <a:lnTo>
                    <a:pt x="1093" y="956"/>
                  </a:lnTo>
                  <a:lnTo>
                    <a:pt x="1106" y="953"/>
                  </a:lnTo>
                  <a:lnTo>
                    <a:pt x="1120" y="946"/>
                  </a:lnTo>
                  <a:lnTo>
                    <a:pt x="1132" y="938"/>
                  </a:lnTo>
                  <a:lnTo>
                    <a:pt x="1143" y="929"/>
                  </a:lnTo>
                  <a:lnTo>
                    <a:pt x="1153" y="921"/>
                  </a:lnTo>
                  <a:lnTo>
                    <a:pt x="1164" y="911"/>
                  </a:lnTo>
                  <a:lnTo>
                    <a:pt x="1172" y="899"/>
                  </a:lnTo>
                  <a:lnTo>
                    <a:pt x="1179" y="887"/>
                  </a:lnTo>
                  <a:lnTo>
                    <a:pt x="1186" y="874"/>
                  </a:lnTo>
                  <a:lnTo>
                    <a:pt x="1191" y="860"/>
                  </a:lnTo>
                  <a:lnTo>
                    <a:pt x="1194" y="845"/>
                  </a:lnTo>
                  <a:lnTo>
                    <a:pt x="1196" y="831"/>
                  </a:lnTo>
                  <a:lnTo>
                    <a:pt x="1197" y="816"/>
                  </a:lnTo>
                  <a:lnTo>
                    <a:pt x="1197" y="516"/>
                  </a:lnTo>
                  <a:lnTo>
                    <a:pt x="1405" y="357"/>
                  </a:lnTo>
                  <a:lnTo>
                    <a:pt x="1471" y="305"/>
                  </a:lnTo>
                  <a:lnTo>
                    <a:pt x="1471" y="305"/>
                  </a:lnTo>
                  <a:lnTo>
                    <a:pt x="1474" y="303"/>
                  </a:lnTo>
                  <a:lnTo>
                    <a:pt x="1474" y="298"/>
                  </a:lnTo>
                  <a:lnTo>
                    <a:pt x="1474" y="295"/>
                  </a:lnTo>
                  <a:lnTo>
                    <a:pt x="1472" y="292"/>
                  </a:lnTo>
                  <a:lnTo>
                    <a:pt x="1466" y="283"/>
                  </a:lnTo>
                  <a:lnTo>
                    <a:pt x="1501" y="254"/>
                  </a:lnTo>
                  <a:lnTo>
                    <a:pt x="1501" y="254"/>
                  </a:lnTo>
                  <a:lnTo>
                    <a:pt x="1506" y="251"/>
                  </a:lnTo>
                  <a:lnTo>
                    <a:pt x="1509" y="246"/>
                  </a:lnTo>
                  <a:lnTo>
                    <a:pt x="1511" y="241"/>
                  </a:lnTo>
                  <a:lnTo>
                    <a:pt x="1513" y="234"/>
                  </a:lnTo>
                  <a:lnTo>
                    <a:pt x="1513" y="229"/>
                  </a:lnTo>
                  <a:lnTo>
                    <a:pt x="1511" y="222"/>
                  </a:lnTo>
                  <a:lnTo>
                    <a:pt x="1509" y="217"/>
                  </a:lnTo>
                  <a:lnTo>
                    <a:pt x="1506" y="212"/>
                  </a:lnTo>
                  <a:lnTo>
                    <a:pt x="1489" y="190"/>
                  </a:lnTo>
                  <a:close/>
                  <a:moveTo>
                    <a:pt x="556" y="143"/>
                  </a:moveTo>
                  <a:lnTo>
                    <a:pt x="639" y="143"/>
                  </a:lnTo>
                  <a:lnTo>
                    <a:pt x="639" y="172"/>
                  </a:lnTo>
                  <a:lnTo>
                    <a:pt x="556" y="172"/>
                  </a:lnTo>
                  <a:lnTo>
                    <a:pt x="556" y="143"/>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grpSp>
      <p:grpSp>
        <p:nvGrpSpPr>
          <p:cNvPr id="94" name="组合 621"/>
          <p:cNvGrpSpPr>
            <a:grpSpLocks noChangeAspect="1"/>
          </p:cNvGrpSpPr>
          <p:nvPr/>
        </p:nvGrpSpPr>
        <p:grpSpPr>
          <a:xfrm>
            <a:off x="1258520" y="3469102"/>
            <a:ext cx="303678" cy="165380"/>
            <a:chOff x="-983298" y="1666240"/>
            <a:chExt cx="547688" cy="309563"/>
          </a:xfrm>
          <a:solidFill>
            <a:schemeClr val="bg1">
              <a:lumMod val="50000"/>
            </a:schemeClr>
          </a:solidFill>
        </p:grpSpPr>
        <p:sp>
          <p:nvSpPr>
            <p:cNvPr id="107" name="Freeform 21"/>
            <p:cNvSpPr/>
            <p:nvPr/>
          </p:nvSpPr>
          <p:spPr bwMode="auto">
            <a:xfrm>
              <a:off x="-983298" y="1798003"/>
              <a:ext cx="547688" cy="177800"/>
            </a:xfrm>
            <a:custGeom>
              <a:avLst/>
              <a:gdLst/>
              <a:ahLst/>
              <a:cxnLst>
                <a:cxn ang="0">
                  <a:pos x="16188" y="2345"/>
                </a:cxn>
                <a:cxn ang="0">
                  <a:pos x="16149" y="2515"/>
                </a:cxn>
                <a:cxn ang="0">
                  <a:pos x="15935" y="2950"/>
                </a:cxn>
                <a:cxn ang="0">
                  <a:pos x="15566" y="3361"/>
                </a:cxn>
                <a:cxn ang="0">
                  <a:pos x="15052" y="3745"/>
                </a:cxn>
                <a:cxn ang="0">
                  <a:pos x="14408" y="4094"/>
                </a:cxn>
                <a:cxn ang="0">
                  <a:pos x="13647" y="4406"/>
                </a:cxn>
                <a:cxn ang="0">
                  <a:pos x="12779" y="4677"/>
                </a:cxn>
                <a:cxn ang="0">
                  <a:pos x="11817" y="4900"/>
                </a:cxn>
                <a:cxn ang="0">
                  <a:pos x="10774" y="5071"/>
                </a:cxn>
                <a:cxn ang="0">
                  <a:pos x="9662" y="5187"/>
                </a:cxn>
                <a:cxn ang="0">
                  <a:pos x="8495" y="5241"/>
                </a:cxn>
                <a:cxn ang="0">
                  <a:pos x="7295" y="5230"/>
                </a:cxn>
                <a:cxn ang="0">
                  <a:pos x="6139" y="5155"/>
                </a:cxn>
                <a:cxn ang="0">
                  <a:pos x="5043" y="5019"/>
                </a:cxn>
                <a:cxn ang="0">
                  <a:pos x="4021" y="4827"/>
                </a:cxn>
                <a:cxn ang="0">
                  <a:pos x="3087" y="4585"/>
                </a:cxn>
                <a:cxn ang="0">
                  <a:pos x="2251" y="4298"/>
                </a:cxn>
                <a:cxn ang="0">
                  <a:pos x="1527" y="3969"/>
                </a:cxn>
                <a:cxn ang="0">
                  <a:pos x="927" y="3604"/>
                </a:cxn>
                <a:cxn ang="0">
                  <a:pos x="465" y="3208"/>
                </a:cxn>
                <a:cxn ang="0">
                  <a:pos x="151" y="2784"/>
                </a:cxn>
                <a:cxn ang="0">
                  <a:pos x="0" y="2340"/>
                </a:cxn>
                <a:cxn ang="0">
                  <a:pos x="102" y="141"/>
                </a:cxn>
                <a:cxn ang="0">
                  <a:pos x="467" y="524"/>
                </a:cxn>
                <a:cxn ang="0">
                  <a:pos x="944" y="884"/>
                </a:cxn>
                <a:cxn ang="0">
                  <a:pos x="1522" y="1217"/>
                </a:cxn>
                <a:cxn ang="0">
                  <a:pos x="2195" y="1518"/>
                </a:cxn>
                <a:cxn ang="0">
                  <a:pos x="2954" y="1785"/>
                </a:cxn>
                <a:cxn ang="0">
                  <a:pos x="3789" y="2015"/>
                </a:cxn>
                <a:cxn ang="0">
                  <a:pos x="4694" y="2204"/>
                </a:cxn>
                <a:cxn ang="0">
                  <a:pos x="5658" y="2348"/>
                </a:cxn>
                <a:cxn ang="0">
                  <a:pos x="6675" y="2444"/>
                </a:cxn>
                <a:cxn ang="0">
                  <a:pos x="7734" y="2489"/>
                </a:cxn>
                <a:cxn ang="0">
                  <a:pos x="8814" y="2480"/>
                </a:cxn>
                <a:cxn ang="0">
                  <a:pos x="9861" y="2417"/>
                </a:cxn>
                <a:cxn ang="0">
                  <a:pos x="10863" y="2304"/>
                </a:cxn>
                <a:cxn ang="0">
                  <a:pos x="11810" y="2144"/>
                </a:cxn>
                <a:cxn ang="0">
                  <a:pos x="12693" y="1941"/>
                </a:cxn>
                <a:cxn ang="0">
                  <a:pos x="13505" y="1697"/>
                </a:cxn>
                <a:cxn ang="0">
                  <a:pos x="14236" y="1418"/>
                </a:cxn>
                <a:cxn ang="0">
                  <a:pos x="14879" y="1104"/>
                </a:cxn>
                <a:cxn ang="0">
                  <a:pos x="15425" y="761"/>
                </a:cxn>
                <a:cxn ang="0">
                  <a:pos x="15864" y="392"/>
                </a:cxn>
                <a:cxn ang="0">
                  <a:pos x="16188" y="0"/>
                </a:cxn>
              </a:cxnLst>
              <a:rect l="0" t="0" r="r" b="b"/>
              <a:pathLst>
                <a:path w="16189" h="5245">
                  <a:moveTo>
                    <a:pt x="16189" y="2340"/>
                  </a:moveTo>
                  <a:lnTo>
                    <a:pt x="16189" y="2343"/>
                  </a:lnTo>
                  <a:lnTo>
                    <a:pt x="16188" y="2345"/>
                  </a:lnTo>
                  <a:lnTo>
                    <a:pt x="16188" y="2366"/>
                  </a:lnTo>
                  <a:lnTo>
                    <a:pt x="16185" y="2366"/>
                  </a:lnTo>
                  <a:lnTo>
                    <a:pt x="16149" y="2515"/>
                  </a:lnTo>
                  <a:lnTo>
                    <a:pt x="16096" y="2662"/>
                  </a:lnTo>
                  <a:lnTo>
                    <a:pt x="16025" y="2808"/>
                  </a:lnTo>
                  <a:lnTo>
                    <a:pt x="15935" y="2950"/>
                  </a:lnTo>
                  <a:lnTo>
                    <a:pt x="15828" y="3090"/>
                  </a:lnTo>
                  <a:lnTo>
                    <a:pt x="15704" y="3227"/>
                  </a:lnTo>
                  <a:lnTo>
                    <a:pt x="15566" y="3361"/>
                  </a:lnTo>
                  <a:lnTo>
                    <a:pt x="15409" y="3492"/>
                  </a:lnTo>
                  <a:lnTo>
                    <a:pt x="15238" y="3620"/>
                  </a:lnTo>
                  <a:lnTo>
                    <a:pt x="15052" y="3745"/>
                  </a:lnTo>
                  <a:lnTo>
                    <a:pt x="14851" y="3864"/>
                  </a:lnTo>
                  <a:lnTo>
                    <a:pt x="14637" y="3981"/>
                  </a:lnTo>
                  <a:lnTo>
                    <a:pt x="14408" y="4094"/>
                  </a:lnTo>
                  <a:lnTo>
                    <a:pt x="14167" y="4202"/>
                  </a:lnTo>
                  <a:lnTo>
                    <a:pt x="13913" y="4307"/>
                  </a:lnTo>
                  <a:lnTo>
                    <a:pt x="13647" y="4406"/>
                  </a:lnTo>
                  <a:lnTo>
                    <a:pt x="13368" y="4502"/>
                  </a:lnTo>
                  <a:lnTo>
                    <a:pt x="13079" y="4592"/>
                  </a:lnTo>
                  <a:lnTo>
                    <a:pt x="12779" y="4677"/>
                  </a:lnTo>
                  <a:lnTo>
                    <a:pt x="12468" y="4757"/>
                  </a:lnTo>
                  <a:lnTo>
                    <a:pt x="12147" y="4831"/>
                  </a:lnTo>
                  <a:lnTo>
                    <a:pt x="11817" y="4900"/>
                  </a:lnTo>
                  <a:lnTo>
                    <a:pt x="11478" y="4964"/>
                  </a:lnTo>
                  <a:lnTo>
                    <a:pt x="11131" y="5021"/>
                  </a:lnTo>
                  <a:lnTo>
                    <a:pt x="10774" y="5071"/>
                  </a:lnTo>
                  <a:lnTo>
                    <a:pt x="10411" y="5117"/>
                  </a:lnTo>
                  <a:lnTo>
                    <a:pt x="10040" y="5156"/>
                  </a:lnTo>
                  <a:lnTo>
                    <a:pt x="9662" y="5187"/>
                  </a:lnTo>
                  <a:lnTo>
                    <a:pt x="9279" y="5213"/>
                  </a:lnTo>
                  <a:lnTo>
                    <a:pt x="8889" y="5231"/>
                  </a:lnTo>
                  <a:lnTo>
                    <a:pt x="8495" y="5241"/>
                  </a:lnTo>
                  <a:lnTo>
                    <a:pt x="8095" y="5245"/>
                  </a:lnTo>
                  <a:lnTo>
                    <a:pt x="7692" y="5241"/>
                  </a:lnTo>
                  <a:lnTo>
                    <a:pt x="7295" y="5230"/>
                  </a:lnTo>
                  <a:lnTo>
                    <a:pt x="6904" y="5211"/>
                  </a:lnTo>
                  <a:lnTo>
                    <a:pt x="6518" y="5186"/>
                  </a:lnTo>
                  <a:lnTo>
                    <a:pt x="6139" y="5155"/>
                  </a:lnTo>
                  <a:lnTo>
                    <a:pt x="5766" y="5115"/>
                  </a:lnTo>
                  <a:lnTo>
                    <a:pt x="5401" y="5070"/>
                  </a:lnTo>
                  <a:lnTo>
                    <a:pt x="5043" y="5019"/>
                  </a:lnTo>
                  <a:lnTo>
                    <a:pt x="4693" y="4961"/>
                  </a:lnTo>
                  <a:lnTo>
                    <a:pt x="4353" y="4897"/>
                  </a:lnTo>
                  <a:lnTo>
                    <a:pt x="4021" y="4827"/>
                  </a:lnTo>
                  <a:lnTo>
                    <a:pt x="3700" y="4752"/>
                  </a:lnTo>
                  <a:lnTo>
                    <a:pt x="3388" y="4671"/>
                  </a:lnTo>
                  <a:lnTo>
                    <a:pt x="3087" y="4585"/>
                  </a:lnTo>
                  <a:lnTo>
                    <a:pt x="2797" y="4494"/>
                  </a:lnTo>
                  <a:lnTo>
                    <a:pt x="2519" y="4398"/>
                  </a:lnTo>
                  <a:lnTo>
                    <a:pt x="2251" y="4298"/>
                  </a:lnTo>
                  <a:lnTo>
                    <a:pt x="1997" y="4192"/>
                  </a:lnTo>
                  <a:lnTo>
                    <a:pt x="1755" y="4083"/>
                  </a:lnTo>
                  <a:lnTo>
                    <a:pt x="1527" y="3969"/>
                  </a:lnTo>
                  <a:lnTo>
                    <a:pt x="1314" y="3851"/>
                  </a:lnTo>
                  <a:lnTo>
                    <a:pt x="1113" y="3729"/>
                  </a:lnTo>
                  <a:lnTo>
                    <a:pt x="927" y="3604"/>
                  </a:lnTo>
                  <a:lnTo>
                    <a:pt x="757" y="3476"/>
                  </a:lnTo>
                  <a:lnTo>
                    <a:pt x="603" y="3343"/>
                  </a:lnTo>
                  <a:lnTo>
                    <a:pt x="465" y="3208"/>
                  </a:lnTo>
                  <a:lnTo>
                    <a:pt x="343" y="3069"/>
                  </a:lnTo>
                  <a:lnTo>
                    <a:pt x="238" y="2928"/>
                  </a:lnTo>
                  <a:lnTo>
                    <a:pt x="151" y="2784"/>
                  </a:lnTo>
                  <a:lnTo>
                    <a:pt x="82" y="2639"/>
                  </a:lnTo>
                  <a:lnTo>
                    <a:pt x="32" y="2490"/>
                  </a:lnTo>
                  <a:lnTo>
                    <a:pt x="0" y="2340"/>
                  </a:lnTo>
                  <a:lnTo>
                    <a:pt x="6" y="2340"/>
                  </a:lnTo>
                  <a:lnTo>
                    <a:pt x="6" y="8"/>
                  </a:lnTo>
                  <a:lnTo>
                    <a:pt x="102" y="141"/>
                  </a:lnTo>
                  <a:lnTo>
                    <a:pt x="211" y="271"/>
                  </a:lnTo>
                  <a:lnTo>
                    <a:pt x="333" y="399"/>
                  </a:lnTo>
                  <a:lnTo>
                    <a:pt x="467" y="524"/>
                  </a:lnTo>
                  <a:lnTo>
                    <a:pt x="613" y="647"/>
                  </a:lnTo>
                  <a:lnTo>
                    <a:pt x="772" y="767"/>
                  </a:lnTo>
                  <a:lnTo>
                    <a:pt x="944" y="884"/>
                  </a:lnTo>
                  <a:lnTo>
                    <a:pt x="1125" y="998"/>
                  </a:lnTo>
                  <a:lnTo>
                    <a:pt x="1319" y="1109"/>
                  </a:lnTo>
                  <a:lnTo>
                    <a:pt x="1522" y="1217"/>
                  </a:lnTo>
                  <a:lnTo>
                    <a:pt x="1736" y="1320"/>
                  </a:lnTo>
                  <a:lnTo>
                    <a:pt x="1961" y="1421"/>
                  </a:lnTo>
                  <a:lnTo>
                    <a:pt x="2195" y="1518"/>
                  </a:lnTo>
                  <a:lnTo>
                    <a:pt x="2440" y="1611"/>
                  </a:lnTo>
                  <a:lnTo>
                    <a:pt x="2692" y="1700"/>
                  </a:lnTo>
                  <a:lnTo>
                    <a:pt x="2954" y="1785"/>
                  </a:lnTo>
                  <a:lnTo>
                    <a:pt x="3225" y="1866"/>
                  </a:lnTo>
                  <a:lnTo>
                    <a:pt x="3504" y="1943"/>
                  </a:lnTo>
                  <a:lnTo>
                    <a:pt x="3789" y="2015"/>
                  </a:lnTo>
                  <a:lnTo>
                    <a:pt x="4084" y="2083"/>
                  </a:lnTo>
                  <a:lnTo>
                    <a:pt x="4385" y="2146"/>
                  </a:lnTo>
                  <a:lnTo>
                    <a:pt x="4694" y="2204"/>
                  </a:lnTo>
                  <a:lnTo>
                    <a:pt x="5010" y="2256"/>
                  </a:lnTo>
                  <a:lnTo>
                    <a:pt x="5331" y="2305"/>
                  </a:lnTo>
                  <a:lnTo>
                    <a:pt x="5658" y="2348"/>
                  </a:lnTo>
                  <a:lnTo>
                    <a:pt x="5992" y="2385"/>
                  </a:lnTo>
                  <a:lnTo>
                    <a:pt x="6331" y="2418"/>
                  </a:lnTo>
                  <a:lnTo>
                    <a:pt x="6675" y="2444"/>
                  </a:lnTo>
                  <a:lnTo>
                    <a:pt x="7023" y="2464"/>
                  </a:lnTo>
                  <a:lnTo>
                    <a:pt x="7376" y="2480"/>
                  </a:lnTo>
                  <a:lnTo>
                    <a:pt x="7734" y="2489"/>
                  </a:lnTo>
                  <a:lnTo>
                    <a:pt x="8095" y="2492"/>
                  </a:lnTo>
                  <a:lnTo>
                    <a:pt x="8456" y="2489"/>
                  </a:lnTo>
                  <a:lnTo>
                    <a:pt x="8814" y="2480"/>
                  </a:lnTo>
                  <a:lnTo>
                    <a:pt x="9168" y="2464"/>
                  </a:lnTo>
                  <a:lnTo>
                    <a:pt x="9517" y="2444"/>
                  </a:lnTo>
                  <a:lnTo>
                    <a:pt x="9861" y="2417"/>
                  </a:lnTo>
                  <a:lnTo>
                    <a:pt x="10200" y="2385"/>
                  </a:lnTo>
                  <a:lnTo>
                    <a:pt x="10535" y="2347"/>
                  </a:lnTo>
                  <a:lnTo>
                    <a:pt x="10863" y="2304"/>
                  </a:lnTo>
                  <a:lnTo>
                    <a:pt x="11184" y="2255"/>
                  </a:lnTo>
                  <a:lnTo>
                    <a:pt x="11501" y="2203"/>
                  </a:lnTo>
                  <a:lnTo>
                    <a:pt x="11810" y="2144"/>
                  </a:lnTo>
                  <a:lnTo>
                    <a:pt x="12112" y="2081"/>
                  </a:lnTo>
                  <a:lnTo>
                    <a:pt x="12406" y="2013"/>
                  </a:lnTo>
                  <a:lnTo>
                    <a:pt x="12693" y="1941"/>
                  </a:lnTo>
                  <a:lnTo>
                    <a:pt x="12972" y="1863"/>
                  </a:lnTo>
                  <a:lnTo>
                    <a:pt x="13243" y="1782"/>
                  </a:lnTo>
                  <a:lnTo>
                    <a:pt x="13505" y="1697"/>
                  </a:lnTo>
                  <a:lnTo>
                    <a:pt x="13758" y="1608"/>
                  </a:lnTo>
                  <a:lnTo>
                    <a:pt x="14002" y="1514"/>
                  </a:lnTo>
                  <a:lnTo>
                    <a:pt x="14236" y="1418"/>
                  </a:lnTo>
                  <a:lnTo>
                    <a:pt x="14461" y="1316"/>
                  </a:lnTo>
                  <a:lnTo>
                    <a:pt x="14675" y="1212"/>
                  </a:lnTo>
                  <a:lnTo>
                    <a:pt x="14879" y="1104"/>
                  </a:lnTo>
                  <a:lnTo>
                    <a:pt x="15072" y="993"/>
                  </a:lnTo>
                  <a:lnTo>
                    <a:pt x="15253" y="879"/>
                  </a:lnTo>
                  <a:lnTo>
                    <a:pt x="15425" y="761"/>
                  </a:lnTo>
                  <a:lnTo>
                    <a:pt x="15583" y="641"/>
                  </a:lnTo>
                  <a:lnTo>
                    <a:pt x="15730" y="517"/>
                  </a:lnTo>
                  <a:lnTo>
                    <a:pt x="15864" y="392"/>
                  </a:lnTo>
                  <a:lnTo>
                    <a:pt x="15985" y="264"/>
                  </a:lnTo>
                  <a:lnTo>
                    <a:pt x="16094" y="133"/>
                  </a:lnTo>
                  <a:lnTo>
                    <a:pt x="16188" y="0"/>
                  </a:lnTo>
                  <a:lnTo>
                    <a:pt x="16188" y="2340"/>
                  </a:lnTo>
                  <a:lnTo>
                    <a:pt x="16189" y="234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108" name="Freeform 22"/>
            <p:cNvSpPr>
              <a:spLocks noEditPoints="1"/>
            </p:cNvSpPr>
            <p:nvPr/>
          </p:nvSpPr>
          <p:spPr bwMode="auto">
            <a:xfrm>
              <a:off x="-983298" y="1666240"/>
              <a:ext cx="547688" cy="207963"/>
            </a:xfrm>
            <a:custGeom>
              <a:avLst/>
              <a:gdLst/>
              <a:ahLst/>
              <a:cxnLst>
                <a:cxn ang="0">
                  <a:pos x="8934" y="16"/>
                </a:cxn>
                <a:cxn ang="0">
                  <a:pos x="10129" y="97"/>
                </a:cxn>
                <a:cxn ang="0">
                  <a:pos x="11258" y="243"/>
                </a:cxn>
                <a:cxn ang="0">
                  <a:pos x="12306" y="447"/>
                </a:cxn>
                <a:cxn ang="0">
                  <a:pos x="13260" y="705"/>
                </a:cxn>
                <a:cxn ang="0">
                  <a:pos x="14105" y="1010"/>
                </a:cxn>
                <a:cxn ang="0">
                  <a:pos x="14828" y="1358"/>
                </a:cxn>
                <a:cxn ang="0">
                  <a:pos x="15413" y="1745"/>
                </a:cxn>
                <a:cxn ang="0">
                  <a:pos x="15849" y="2163"/>
                </a:cxn>
                <a:cxn ang="0">
                  <a:pos x="16122" y="2609"/>
                </a:cxn>
                <a:cxn ang="0">
                  <a:pos x="16215" y="3077"/>
                </a:cxn>
                <a:cxn ang="0">
                  <a:pos x="16122" y="3545"/>
                </a:cxn>
                <a:cxn ang="0">
                  <a:pos x="15849" y="3991"/>
                </a:cxn>
                <a:cxn ang="0">
                  <a:pos x="15413" y="4409"/>
                </a:cxn>
                <a:cxn ang="0">
                  <a:pos x="14828" y="4796"/>
                </a:cxn>
                <a:cxn ang="0">
                  <a:pos x="14105" y="5144"/>
                </a:cxn>
                <a:cxn ang="0">
                  <a:pos x="13260" y="5449"/>
                </a:cxn>
                <a:cxn ang="0">
                  <a:pos x="12306" y="5707"/>
                </a:cxn>
                <a:cxn ang="0">
                  <a:pos x="11258" y="5911"/>
                </a:cxn>
                <a:cxn ang="0">
                  <a:pos x="10129" y="6057"/>
                </a:cxn>
                <a:cxn ang="0">
                  <a:pos x="8934" y="6138"/>
                </a:cxn>
                <a:cxn ang="0">
                  <a:pos x="7691" y="6150"/>
                </a:cxn>
                <a:cxn ang="0">
                  <a:pos x="6477" y="6091"/>
                </a:cxn>
                <a:cxn ang="0">
                  <a:pos x="5325" y="5967"/>
                </a:cxn>
                <a:cxn ang="0">
                  <a:pos x="4248" y="5781"/>
                </a:cxn>
                <a:cxn ang="0">
                  <a:pos x="3262" y="5542"/>
                </a:cxn>
                <a:cxn ang="0">
                  <a:pos x="2380" y="5252"/>
                </a:cxn>
                <a:cxn ang="0">
                  <a:pos x="1614" y="4916"/>
                </a:cxn>
                <a:cxn ang="0">
                  <a:pos x="981" y="4542"/>
                </a:cxn>
                <a:cxn ang="0">
                  <a:pos x="494" y="4133"/>
                </a:cxn>
                <a:cxn ang="0">
                  <a:pos x="165" y="3696"/>
                </a:cxn>
                <a:cxn ang="0">
                  <a:pos x="10" y="3235"/>
                </a:cxn>
                <a:cxn ang="0">
                  <a:pos x="42" y="2763"/>
                </a:cxn>
                <a:cxn ang="0">
                  <a:pos x="256" y="2310"/>
                </a:cxn>
                <a:cxn ang="0">
                  <a:pos x="638" y="1881"/>
                </a:cxn>
                <a:cxn ang="0">
                  <a:pos x="1177" y="1483"/>
                </a:cxn>
                <a:cxn ang="0">
                  <a:pos x="1856" y="1122"/>
                </a:cxn>
                <a:cxn ang="0">
                  <a:pos x="2661" y="801"/>
                </a:cxn>
                <a:cxn ang="0">
                  <a:pos x="3579" y="527"/>
                </a:cxn>
                <a:cxn ang="0">
                  <a:pos x="4598" y="305"/>
                </a:cxn>
                <a:cxn ang="0">
                  <a:pos x="5701" y="139"/>
                </a:cxn>
                <a:cxn ang="0">
                  <a:pos x="6875" y="36"/>
                </a:cxn>
                <a:cxn ang="0">
                  <a:pos x="8108" y="0"/>
                </a:cxn>
                <a:cxn ang="0">
                  <a:pos x="6158" y="5404"/>
                </a:cxn>
                <a:cxn ang="0">
                  <a:pos x="6381" y="3535"/>
                </a:cxn>
                <a:cxn ang="0">
                  <a:pos x="8154" y="2469"/>
                </a:cxn>
                <a:cxn ang="0">
                  <a:pos x="12688" y="1647"/>
                </a:cxn>
                <a:cxn ang="0">
                  <a:pos x="10617" y="1086"/>
                </a:cxn>
                <a:cxn ang="0">
                  <a:pos x="9647" y="3871"/>
                </a:cxn>
                <a:cxn ang="0">
                  <a:pos x="11195" y="2918"/>
                </a:cxn>
                <a:cxn ang="0">
                  <a:pos x="13547" y="4824"/>
                </a:cxn>
                <a:cxn ang="0">
                  <a:pos x="6773" y="1946"/>
                </a:cxn>
                <a:cxn ang="0">
                  <a:pos x="1325" y="2039"/>
                </a:cxn>
              </a:cxnLst>
              <a:rect l="0" t="0" r="r" b="b"/>
              <a:pathLst>
                <a:path w="16215" h="6154">
                  <a:moveTo>
                    <a:pt x="8108" y="0"/>
                  </a:moveTo>
                  <a:lnTo>
                    <a:pt x="8524" y="4"/>
                  </a:lnTo>
                  <a:lnTo>
                    <a:pt x="8934" y="16"/>
                  </a:lnTo>
                  <a:lnTo>
                    <a:pt x="9340" y="36"/>
                  </a:lnTo>
                  <a:lnTo>
                    <a:pt x="9738" y="63"/>
                  </a:lnTo>
                  <a:lnTo>
                    <a:pt x="10129" y="97"/>
                  </a:lnTo>
                  <a:lnTo>
                    <a:pt x="10513" y="139"/>
                  </a:lnTo>
                  <a:lnTo>
                    <a:pt x="10890" y="187"/>
                  </a:lnTo>
                  <a:lnTo>
                    <a:pt x="11258" y="243"/>
                  </a:lnTo>
                  <a:lnTo>
                    <a:pt x="11617" y="305"/>
                  </a:lnTo>
                  <a:lnTo>
                    <a:pt x="11967" y="373"/>
                  </a:lnTo>
                  <a:lnTo>
                    <a:pt x="12306" y="447"/>
                  </a:lnTo>
                  <a:lnTo>
                    <a:pt x="12636" y="527"/>
                  </a:lnTo>
                  <a:lnTo>
                    <a:pt x="12953" y="613"/>
                  </a:lnTo>
                  <a:lnTo>
                    <a:pt x="13260" y="705"/>
                  </a:lnTo>
                  <a:lnTo>
                    <a:pt x="13554" y="801"/>
                  </a:lnTo>
                  <a:lnTo>
                    <a:pt x="13835" y="902"/>
                  </a:lnTo>
                  <a:lnTo>
                    <a:pt x="14105" y="1010"/>
                  </a:lnTo>
                  <a:lnTo>
                    <a:pt x="14359" y="1122"/>
                  </a:lnTo>
                  <a:lnTo>
                    <a:pt x="14601" y="1237"/>
                  </a:lnTo>
                  <a:lnTo>
                    <a:pt x="14828" y="1358"/>
                  </a:lnTo>
                  <a:lnTo>
                    <a:pt x="15038" y="1483"/>
                  </a:lnTo>
                  <a:lnTo>
                    <a:pt x="15234" y="1612"/>
                  </a:lnTo>
                  <a:lnTo>
                    <a:pt x="15413" y="1745"/>
                  </a:lnTo>
                  <a:lnTo>
                    <a:pt x="15577" y="1881"/>
                  </a:lnTo>
                  <a:lnTo>
                    <a:pt x="15721" y="2021"/>
                  </a:lnTo>
                  <a:lnTo>
                    <a:pt x="15849" y="2163"/>
                  </a:lnTo>
                  <a:lnTo>
                    <a:pt x="15959" y="2310"/>
                  </a:lnTo>
                  <a:lnTo>
                    <a:pt x="16050" y="2458"/>
                  </a:lnTo>
                  <a:lnTo>
                    <a:pt x="16122" y="2609"/>
                  </a:lnTo>
                  <a:lnTo>
                    <a:pt x="16173" y="2763"/>
                  </a:lnTo>
                  <a:lnTo>
                    <a:pt x="16205" y="2919"/>
                  </a:lnTo>
                  <a:lnTo>
                    <a:pt x="16215" y="3077"/>
                  </a:lnTo>
                  <a:lnTo>
                    <a:pt x="16205" y="3235"/>
                  </a:lnTo>
                  <a:lnTo>
                    <a:pt x="16173" y="3391"/>
                  </a:lnTo>
                  <a:lnTo>
                    <a:pt x="16122" y="3545"/>
                  </a:lnTo>
                  <a:lnTo>
                    <a:pt x="16050" y="3696"/>
                  </a:lnTo>
                  <a:lnTo>
                    <a:pt x="15959" y="3844"/>
                  </a:lnTo>
                  <a:lnTo>
                    <a:pt x="15849" y="3991"/>
                  </a:lnTo>
                  <a:lnTo>
                    <a:pt x="15721" y="4133"/>
                  </a:lnTo>
                  <a:lnTo>
                    <a:pt x="15577" y="4273"/>
                  </a:lnTo>
                  <a:lnTo>
                    <a:pt x="15413" y="4409"/>
                  </a:lnTo>
                  <a:lnTo>
                    <a:pt x="15234" y="4542"/>
                  </a:lnTo>
                  <a:lnTo>
                    <a:pt x="15038" y="4671"/>
                  </a:lnTo>
                  <a:lnTo>
                    <a:pt x="14828" y="4796"/>
                  </a:lnTo>
                  <a:lnTo>
                    <a:pt x="14601" y="4916"/>
                  </a:lnTo>
                  <a:lnTo>
                    <a:pt x="14359" y="5032"/>
                  </a:lnTo>
                  <a:lnTo>
                    <a:pt x="14105" y="5144"/>
                  </a:lnTo>
                  <a:lnTo>
                    <a:pt x="13835" y="5252"/>
                  </a:lnTo>
                  <a:lnTo>
                    <a:pt x="13554" y="5353"/>
                  </a:lnTo>
                  <a:lnTo>
                    <a:pt x="13260" y="5449"/>
                  </a:lnTo>
                  <a:lnTo>
                    <a:pt x="12953" y="5542"/>
                  </a:lnTo>
                  <a:lnTo>
                    <a:pt x="12636" y="5627"/>
                  </a:lnTo>
                  <a:lnTo>
                    <a:pt x="12306" y="5707"/>
                  </a:lnTo>
                  <a:lnTo>
                    <a:pt x="11967" y="5781"/>
                  </a:lnTo>
                  <a:lnTo>
                    <a:pt x="11617" y="5849"/>
                  </a:lnTo>
                  <a:lnTo>
                    <a:pt x="11258" y="5911"/>
                  </a:lnTo>
                  <a:lnTo>
                    <a:pt x="10890" y="5967"/>
                  </a:lnTo>
                  <a:lnTo>
                    <a:pt x="10513" y="6015"/>
                  </a:lnTo>
                  <a:lnTo>
                    <a:pt x="10129" y="6057"/>
                  </a:lnTo>
                  <a:lnTo>
                    <a:pt x="9738" y="6091"/>
                  </a:lnTo>
                  <a:lnTo>
                    <a:pt x="9340" y="6118"/>
                  </a:lnTo>
                  <a:lnTo>
                    <a:pt x="8934" y="6138"/>
                  </a:lnTo>
                  <a:lnTo>
                    <a:pt x="8524" y="6150"/>
                  </a:lnTo>
                  <a:lnTo>
                    <a:pt x="8108" y="6154"/>
                  </a:lnTo>
                  <a:lnTo>
                    <a:pt x="7691" y="6150"/>
                  </a:lnTo>
                  <a:lnTo>
                    <a:pt x="7281" y="6138"/>
                  </a:lnTo>
                  <a:lnTo>
                    <a:pt x="6875" y="6118"/>
                  </a:lnTo>
                  <a:lnTo>
                    <a:pt x="6477" y="6091"/>
                  </a:lnTo>
                  <a:lnTo>
                    <a:pt x="6086" y="6057"/>
                  </a:lnTo>
                  <a:lnTo>
                    <a:pt x="5701" y="6015"/>
                  </a:lnTo>
                  <a:lnTo>
                    <a:pt x="5325" y="5967"/>
                  </a:lnTo>
                  <a:lnTo>
                    <a:pt x="4957" y="5911"/>
                  </a:lnTo>
                  <a:lnTo>
                    <a:pt x="4598" y="5849"/>
                  </a:lnTo>
                  <a:lnTo>
                    <a:pt x="4248" y="5781"/>
                  </a:lnTo>
                  <a:lnTo>
                    <a:pt x="3909" y="5707"/>
                  </a:lnTo>
                  <a:lnTo>
                    <a:pt x="3579" y="5627"/>
                  </a:lnTo>
                  <a:lnTo>
                    <a:pt x="3262" y="5542"/>
                  </a:lnTo>
                  <a:lnTo>
                    <a:pt x="2955" y="5449"/>
                  </a:lnTo>
                  <a:lnTo>
                    <a:pt x="2661" y="5353"/>
                  </a:lnTo>
                  <a:lnTo>
                    <a:pt x="2380" y="5252"/>
                  </a:lnTo>
                  <a:lnTo>
                    <a:pt x="2110" y="5144"/>
                  </a:lnTo>
                  <a:lnTo>
                    <a:pt x="1856" y="5032"/>
                  </a:lnTo>
                  <a:lnTo>
                    <a:pt x="1614" y="4916"/>
                  </a:lnTo>
                  <a:lnTo>
                    <a:pt x="1387" y="4796"/>
                  </a:lnTo>
                  <a:lnTo>
                    <a:pt x="1177" y="4671"/>
                  </a:lnTo>
                  <a:lnTo>
                    <a:pt x="981" y="4542"/>
                  </a:lnTo>
                  <a:lnTo>
                    <a:pt x="802" y="4409"/>
                  </a:lnTo>
                  <a:lnTo>
                    <a:pt x="638" y="4273"/>
                  </a:lnTo>
                  <a:lnTo>
                    <a:pt x="494" y="4133"/>
                  </a:lnTo>
                  <a:lnTo>
                    <a:pt x="366" y="3991"/>
                  </a:lnTo>
                  <a:lnTo>
                    <a:pt x="256" y="3844"/>
                  </a:lnTo>
                  <a:lnTo>
                    <a:pt x="165" y="3696"/>
                  </a:lnTo>
                  <a:lnTo>
                    <a:pt x="93" y="3545"/>
                  </a:lnTo>
                  <a:lnTo>
                    <a:pt x="42" y="3391"/>
                  </a:lnTo>
                  <a:lnTo>
                    <a:pt x="10" y="3235"/>
                  </a:lnTo>
                  <a:lnTo>
                    <a:pt x="0" y="3077"/>
                  </a:lnTo>
                  <a:lnTo>
                    <a:pt x="10" y="2919"/>
                  </a:lnTo>
                  <a:lnTo>
                    <a:pt x="42" y="2763"/>
                  </a:lnTo>
                  <a:lnTo>
                    <a:pt x="93" y="2609"/>
                  </a:lnTo>
                  <a:lnTo>
                    <a:pt x="165" y="2458"/>
                  </a:lnTo>
                  <a:lnTo>
                    <a:pt x="256" y="2310"/>
                  </a:lnTo>
                  <a:lnTo>
                    <a:pt x="366" y="2163"/>
                  </a:lnTo>
                  <a:lnTo>
                    <a:pt x="494" y="2021"/>
                  </a:lnTo>
                  <a:lnTo>
                    <a:pt x="638" y="1881"/>
                  </a:lnTo>
                  <a:lnTo>
                    <a:pt x="802" y="1745"/>
                  </a:lnTo>
                  <a:lnTo>
                    <a:pt x="981" y="1612"/>
                  </a:lnTo>
                  <a:lnTo>
                    <a:pt x="1177" y="1483"/>
                  </a:lnTo>
                  <a:lnTo>
                    <a:pt x="1387" y="1358"/>
                  </a:lnTo>
                  <a:lnTo>
                    <a:pt x="1614" y="1237"/>
                  </a:lnTo>
                  <a:lnTo>
                    <a:pt x="1856" y="1122"/>
                  </a:lnTo>
                  <a:lnTo>
                    <a:pt x="2110" y="1010"/>
                  </a:lnTo>
                  <a:lnTo>
                    <a:pt x="2380" y="902"/>
                  </a:lnTo>
                  <a:lnTo>
                    <a:pt x="2661" y="801"/>
                  </a:lnTo>
                  <a:lnTo>
                    <a:pt x="2955" y="705"/>
                  </a:lnTo>
                  <a:lnTo>
                    <a:pt x="3262" y="613"/>
                  </a:lnTo>
                  <a:lnTo>
                    <a:pt x="3579" y="527"/>
                  </a:lnTo>
                  <a:lnTo>
                    <a:pt x="3909" y="447"/>
                  </a:lnTo>
                  <a:lnTo>
                    <a:pt x="4248" y="373"/>
                  </a:lnTo>
                  <a:lnTo>
                    <a:pt x="4598" y="305"/>
                  </a:lnTo>
                  <a:lnTo>
                    <a:pt x="4957" y="243"/>
                  </a:lnTo>
                  <a:lnTo>
                    <a:pt x="5325" y="187"/>
                  </a:lnTo>
                  <a:lnTo>
                    <a:pt x="5701" y="139"/>
                  </a:lnTo>
                  <a:lnTo>
                    <a:pt x="6086" y="97"/>
                  </a:lnTo>
                  <a:lnTo>
                    <a:pt x="6477" y="63"/>
                  </a:lnTo>
                  <a:lnTo>
                    <a:pt x="6875" y="36"/>
                  </a:lnTo>
                  <a:lnTo>
                    <a:pt x="7281" y="16"/>
                  </a:lnTo>
                  <a:lnTo>
                    <a:pt x="7691" y="4"/>
                  </a:lnTo>
                  <a:lnTo>
                    <a:pt x="8108" y="0"/>
                  </a:lnTo>
                  <a:close/>
                  <a:moveTo>
                    <a:pt x="3135" y="4675"/>
                  </a:moveTo>
                  <a:lnTo>
                    <a:pt x="3787" y="5515"/>
                  </a:lnTo>
                  <a:lnTo>
                    <a:pt x="6158" y="5404"/>
                  </a:lnTo>
                  <a:lnTo>
                    <a:pt x="5243" y="5179"/>
                  </a:lnTo>
                  <a:lnTo>
                    <a:pt x="7687" y="3759"/>
                  </a:lnTo>
                  <a:lnTo>
                    <a:pt x="6381" y="3535"/>
                  </a:lnTo>
                  <a:lnTo>
                    <a:pt x="3936" y="4880"/>
                  </a:lnTo>
                  <a:lnTo>
                    <a:pt x="3135" y="4675"/>
                  </a:lnTo>
                  <a:close/>
                  <a:moveTo>
                    <a:pt x="8154" y="2469"/>
                  </a:moveTo>
                  <a:lnTo>
                    <a:pt x="9497" y="2824"/>
                  </a:lnTo>
                  <a:lnTo>
                    <a:pt x="11792" y="1404"/>
                  </a:lnTo>
                  <a:lnTo>
                    <a:pt x="12688" y="1647"/>
                  </a:lnTo>
                  <a:lnTo>
                    <a:pt x="11979" y="767"/>
                  </a:lnTo>
                  <a:lnTo>
                    <a:pt x="9833" y="862"/>
                  </a:lnTo>
                  <a:lnTo>
                    <a:pt x="10617" y="1086"/>
                  </a:lnTo>
                  <a:lnTo>
                    <a:pt x="8154" y="2469"/>
                  </a:lnTo>
                  <a:close/>
                  <a:moveTo>
                    <a:pt x="13547" y="4824"/>
                  </a:moveTo>
                  <a:lnTo>
                    <a:pt x="9647" y="3871"/>
                  </a:lnTo>
                  <a:lnTo>
                    <a:pt x="9068" y="4264"/>
                  </a:lnTo>
                  <a:lnTo>
                    <a:pt x="9012" y="3235"/>
                  </a:lnTo>
                  <a:lnTo>
                    <a:pt x="11195" y="2918"/>
                  </a:lnTo>
                  <a:lnTo>
                    <a:pt x="10561" y="3254"/>
                  </a:lnTo>
                  <a:lnTo>
                    <a:pt x="14516" y="4133"/>
                  </a:lnTo>
                  <a:lnTo>
                    <a:pt x="13547" y="4824"/>
                  </a:lnTo>
                  <a:close/>
                  <a:moveTo>
                    <a:pt x="4534" y="3291"/>
                  </a:moveTo>
                  <a:lnTo>
                    <a:pt x="6885" y="3011"/>
                  </a:lnTo>
                  <a:lnTo>
                    <a:pt x="6773" y="1946"/>
                  </a:lnTo>
                  <a:lnTo>
                    <a:pt x="6176" y="2300"/>
                  </a:lnTo>
                  <a:lnTo>
                    <a:pt x="2463" y="1478"/>
                  </a:lnTo>
                  <a:lnTo>
                    <a:pt x="1325" y="2039"/>
                  </a:lnTo>
                  <a:lnTo>
                    <a:pt x="5019" y="2955"/>
                  </a:lnTo>
                  <a:lnTo>
                    <a:pt x="4534" y="3291"/>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grpSp>
      <p:grpSp>
        <p:nvGrpSpPr>
          <p:cNvPr id="102" name="组合 200"/>
          <p:cNvGrpSpPr>
            <a:grpSpLocks noChangeAspect="1"/>
          </p:cNvGrpSpPr>
          <p:nvPr/>
        </p:nvGrpSpPr>
        <p:grpSpPr>
          <a:xfrm>
            <a:off x="1784027" y="3827034"/>
            <a:ext cx="226676" cy="302405"/>
            <a:chOff x="11015663" y="180975"/>
            <a:chExt cx="722312" cy="1000125"/>
          </a:xfrm>
          <a:solidFill>
            <a:schemeClr val="tx1">
              <a:lumMod val="50000"/>
              <a:lumOff val="50000"/>
            </a:schemeClr>
          </a:solidFill>
        </p:grpSpPr>
        <p:sp>
          <p:nvSpPr>
            <p:cNvPr id="110" name="Freeform 29"/>
            <p:cNvSpPr/>
            <p:nvPr/>
          </p:nvSpPr>
          <p:spPr bwMode="auto">
            <a:xfrm>
              <a:off x="11493500" y="180975"/>
              <a:ext cx="244475" cy="268288"/>
            </a:xfrm>
            <a:custGeom>
              <a:avLst/>
              <a:gdLst/>
              <a:ahLst/>
              <a:cxnLst>
                <a:cxn ang="0">
                  <a:pos x="15" y="72"/>
                </a:cxn>
                <a:cxn ang="0">
                  <a:pos x="58" y="77"/>
                </a:cxn>
                <a:cxn ang="0">
                  <a:pos x="98" y="91"/>
                </a:cxn>
                <a:cxn ang="0">
                  <a:pos x="135" y="113"/>
                </a:cxn>
                <a:cxn ang="0">
                  <a:pos x="169" y="140"/>
                </a:cxn>
                <a:cxn ang="0">
                  <a:pos x="179" y="150"/>
                </a:cxn>
                <a:cxn ang="0">
                  <a:pos x="193" y="168"/>
                </a:cxn>
                <a:cxn ang="0">
                  <a:pos x="216" y="207"/>
                </a:cxn>
                <a:cxn ang="0">
                  <a:pos x="231" y="249"/>
                </a:cxn>
                <a:cxn ang="0">
                  <a:pos x="236" y="295"/>
                </a:cxn>
                <a:cxn ang="0">
                  <a:pos x="236" y="319"/>
                </a:cxn>
                <a:cxn ang="0">
                  <a:pos x="241" y="330"/>
                </a:cxn>
                <a:cxn ang="0">
                  <a:pos x="247" y="334"/>
                </a:cxn>
                <a:cxn ang="0">
                  <a:pos x="292" y="337"/>
                </a:cxn>
                <a:cxn ang="0">
                  <a:pos x="299" y="337"/>
                </a:cxn>
                <a:cxn ang="0">
                  <a:pos x="304" y="334"/>
                </a:cxn>
                <a:cxn ang="0">
                  <a:pos x="309" y="324"/>
                </a:cxn>
                <a:cxn ang="0">
                  <a:pos x="309" y="293"/>
                </a:cxn>
                <a:cxn ang="0">
                  <a:pos x="302" y="233"/>
                </a:cxn>
                <a:cxn ang="0">
                  <a:pos x="282" y="177"/>
                </a:cxn>
                <a:cxn ang="0">
                  <a:pos x="252" y="125"/>
                </a:cxn>
                <a:cxn ang="0">
                  <a:pos x="233" y="101"/>
                </a:cxn>
                <a:cxn ang="0">
                  <a:pos x="221" y="88"/>
                </a:cxn>
                <a:cxn ang="0">
                  <a:pos x="177" y="52"/>
                </a:cxn>
                <a:cxn ang="0">
                  <a:pos x="128" y="25"/>
                </a:cxn>
                <a:cxn ang="0">
                  <a:pos x="74" y="7"/>
                </a:cxn>
                <a:cxn ang="0">
                  <a:pos x="19" y="0"/>
                </a:cxn>
                <a:cxn ang="0">
                  <a:pos x="12" y="0"/>
                </a:cxn>
                <a:cxn ang="0">
                  <a:pos x="4" y="8"/>
                </a:cxn>
                <a:cxn ang="0">
                  <a:pos x="0" y="55"/>
                </a:cxn>
                <a:cxn ang="0">
                  <a:pos x="2" y="62"/>
                </a:cxn>
                <a:cxn ang="0">
                  <a:pos x="5" y="67"/>
                </a:cxn>
                <a:cxn ang="0">
                  <a:pos x="15" y="72"/>
                </a:cxn>
              </a:cxnLst>
              <a:rect l="0" t="0" r="r" b="b"/>
              <a:pathLst>
                <a:path w="309" h="337">
                  <a:moveTo>
                    <a:pt x="15" y="72"/>
                  </a:moveTo>
                  <a:lnTo>
                    <a:pt x="15" y="72"/>
                  </a:lnTo>
                  <a:lnTo>
                    <a:pt x="37" y="74"/>
                  </a:lnTo>
                  <a:lnTo>
                    <a:pt x="58" y="77"/>
                  </a:lnTo>
                  <a:lnTo>
                    <a:pt x="78" y="84"/>
                  </a:lnTo>
                  <a:lnTo>
                    <a:pt x="98" y="91"/>
                  </a:lnTo>
                  <a:lnTo>
                    <a:pt x="118" y="101"/>
                  </a:lnTo>
                  <a:lnTo>
                    <a:pt x="135" y="113"/>
                  </a:lnTo>
                  <a:lnTo>
                    <a:pt x="154" y="125"/>
                  </a:lnTo>
                  <a:lnTo>
                    <a:pt x="169" y="140"/>
                  </a:lnTo>
                  <a:lnTo>
                    <a:pt x="169" y="140"/>
                  </a:lnTo>
                  <a:lnTo>
                    <a:pt x="179" y="150"/>
                  </a:lnTo>
                  <a:lnTo>
                    <a:pt x="179" y="150"/>
                  </a:lnTo>
                  <a:lnTo>
                    <a:pt x="193" y="168"/>
                  </a:lnTo>
                  <a:lnTo>
                    <a:pt x="206" y="187"/>
                  </a:lnTo>
                  <a:lnTo>
                    <a:pt x="216" y="207"/>
                  </a:lnTo>
                  <a:lnTo>
                    <a:pt x="225" y="228"/>
                  </a:lnTo>
                  <a:lnTo>
                    <a:pt x="231" y="249"/>
                  </a:lnTo>
                  <a:lnTo>
                    <a:pt x="235" y="271"/>
                  </a:lnTo>
                  <a:lnTo>
                    <a:pt x="236" y="295"/>
                  </a:lnTo>
                  <a:lnTo>
                    <a:pt x="236" y="319"/>
                  </a:lnTo>
                  <a:lnTo>
                    <a:pt x="236" y="319"/>
                  </a:lnTo>
                  <a:lnTo>
                    <a:pt x="238" y="325"/>
                  </a:lnTo>
                  <a:lnTo>
                    <a:pt x="241" y="330"/>
                  </a:lnTo>
                  <a:lnTo>
                    <a:pt x="241" y="330"/>
                  </a:lnTo>
                  <a:lnTo>
                    <a:pt x="247" y="334"/>
                  </a:lnTo>
                  <a:lnTo>
                    <a:pt x="252" y="336"/>
                  </a:lnTo>
                  <a:lnTo>
                    <a:pt x="292" y="337"/>
                  </a:lnTo>
                  <a:lnTo>
                    <a:pt x="292" y="337"/>
                  </a:lnTo>
                  <a:lnTo>
                    <a:pt x="299" y="337"/>
                  </a:lnTo>
                  <a:lnTo>
                    <a:pt x="304" y="334"/>
                  </a:lnTo>
                  <a:lnTo>
                    <a:pt x="304" y="334"/>
                  </a:lnTo>
                  <a:lnTo>
                    <a:pt x="307" y="329"/>
                  </a:lnTo>
                  <a:lnTo>
                    <a:pt x="309" y="324"/>
                  </a:lnTo>
                  <a:lnTo>
                    <a:pt x="309" y="324"/>
                  </a:lnTo>
                  <a:lnTo>
                    <a:pt x="309" y="293"/>
                  </a:lnTo>
                  <a:lnTo>
                    <a:pt x="307" y="263"/>
                  </a:lnTo>
                  <a:lnTo>
                    <a:pt x="302" y="233"/>
                  </a:lnTo>
                  <a:lnTo>
                    <a:pt x="294" y="204"/>
                  </a:lnTo>
                  <a:lnTo>
                    <a:pt x="282" y="177"/>
                  </a:lnTo>
                  <a:lnTo>
                    <a:pt x="268" y="150"/>
                  </a:lnTo>
                  <a:lnTo>
                    <a:pt x="252" y="125"/>
                  </a:lnTo>
                  <a:lnTo>
                    <a:pt x="233" y="101"/>
                  </a:lnTo>
                  <a:lnTo>
                    <a:pt x="233" y="101"/>
                  </a:lnTo>
                  <a:lnTo>
                    <a:pt x="221" y="88"/>
                  </a:lnTo>
                  <a:lnTo>
                    <a:pt x="221" y="88"/>
                  </a:lnTo>
                  <a:lnTo>
                    <a:pt x="199" y="69"/>
                  </a:lnTo>
                  <a:lnTo>
                    <a:pt x="177" y="52"/>
                  </a:lnTo>
                  <a:lnTo>
                    <a:pt x="154" y="37"/>
                  </a:lnTo>
                  <a:lnTo>
                    <a:pt x="128" y="25"/>
                  </a:lnTo>
                  <a:lnTo>
                    <a:pt x="101" y="15"/>
                  </a:lnTo>
                  <a:lnTo>
                    <a:pt x="74" y="7"/>
                  </a:lnTo>
                  <a:lnTo>
                    <a:pt x="47" y="1"/>
                  </a:lnTo>
                  <a:lnTo>
                    <a:pt x="19" y="0"/>
                  </a:lnTo>
                  <a:lnTo>
                    <a:pt x="19" y="0"/>
                  </a:lnTo>
                  <a:lnTo>
                    <a:pt x="12" y="0"/>
                  </a:lnTo>
                  <a:lnTo>
                    <a:pt x="7" y="3"/>
                  </a:lnTo>
                  <a:lnTo>
                    <a:pt x="4" y="8"/>
                  </a:lnTo>
                  <a:lnTo>
                    <a:pt x="2" y="15"/>
                  </a:lnTo>
                  <a:lnTo>
                    <a:pt x="0" y="55"/>
                  </a:lnTo>
                  <a:lnTo>
                    <a:pt x="0" y="55"/>
                  </a:lnTo>
                  <a:lnTo>
                    <a:pt x="2" y="62"/>
                  </a:lnTo>
                  <a:lnTo>
                    <a:pt x="5" y="67"/>
                  </a:lnTo>
                  <a:lnTo>
                    <a:pt x="5" y="67"/>
                  </a:lnTo>
                  <a:lnTo>
                    <a:pt x="9" y="71"/>
                  </a:lnTo>
                  <a:lnTo>
                    <a:pt x="15" y="72"/>
                  </a:lnTo>
                  <a:lnTo>
                    <a:pt x="15" y="72"/>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111" name="Freeform 30"/>
            <p:cNvSpPr/>
            <p:nvPr/>
          </p:nvSpPr>
          <p:spPr bwMode="auto">
            <a:xfrm>
              <a:off x="11496675" y="280988"/>
              <a:ext cx="142875" cy="152400"/>
            </a:xfrm>
            <a:custGeom>
              <a:avLst/>
              <a:gdLst/>
              <a:ahLst/>
              <a:cxnLst>
                <a:cxn ang="0">
                  <a:pos x="112" y="184"/>
                </a:cxn>
                <a:cxn ang="0">
                  <a:pos x="112" y="184"/>
                </a:cxn>
                <a:cxn ang="0">
                  <a:pos x="117" y="188"/>
                </a:cxn>
                <a:cxn ang="0">
                  <a:pos x="122" y="189"/>
                </a:cxn>
                <a:cxn ang="0">
                  <a:pos x="164" y="193"/>
                </a:cxn>
                <a:cxn ang="0">
                  <a:pos x="164" y="193"/>
                </a:cxn>
                <a:cxn ang="0">
                  <a:pos x="169" y="191"/>
                </a:cxn>
                <a:cxn ang="0">
                  <a:pos x="176" y="189"/>
                </a:cxn>
                <a:cxn ang="0">
                  <a:pos x="176" y="189"/>
                </a:cxn>
                <a:cxn ang="0">
                  <a:pos x="179" y="184"/>
                </a:cxn>
                <a:cxn ang="0">
                  <a:pos x="181" y="177"/>
                </a:cxn>
                <a:cxn ang="0">
                  <a:pos x="181" y="177"/>
                </a:cxn>
                <a:cxn ang="0">
                  <a:pos x="181" y="161"/>
                </a:cxn>
                <a:cxn ang="0">
                  <a:pos x="179" y="145"/>
                </a:cxn>
                <a:cxn ang="0">
                  <a:pos x="176" y="129"/>
                </a:cxn>
                <a:cxn ang="0">
                  <a:pos x="171" y="113"/>
                </a:cxn>
                <a:cxn ang="0">
                  <a:pos x="164" y="98"/>
                </a:cxn>
                <a:cxn ang="0">
                  <a:pos x="157" y="83"/>
                </a:cxn>
                <a:cxn ang="0">
                  <a:pos x="149" y="69"/>
                </a:cxn>
                <a:cxn ang="0">
                  <a:pos x="137" y="56"/>
                </a:cxn>
                <a:cxn ang="0">
                  <a:pos x="137" y="56"/>
                </a:cxn>
                <a:cxn ang="0">
                  <a:pos x="130" y="49"/>
                </a:cxn>
                <a:cxn ang="0">
                  <a:pos x="130" y="49"/>
                </a:cxn>
                <a:cxn ang="0">
                  <a:pos x="118" y="37"/>
                </a:cxn>
                <a:cxn ang="0">
                  <a:pos x="107" y="29"/>
                </a:cxn>
                <a:cxn ang="0">
                  <a:pos x="93" y="21"/>
                </a:cxn>
                <a:cxn ang="0">
                  <a:pos x="80" y="14"/>
                </a:cxn>
                <a:cxn ang="0">
                  <a:pos x="64" y="9"/>
                </a:cxn>
                <a:cxn ang="0">
                  <a:pos x="49" y="4"/>
                </a:cxn>
                <a:cxn ang="0">
                  <a:pos x="34" y="0"/>
                </a:cxn>
                <a:cxn ang="0">
                  <a:pos x="19" y="0"/>
                </a:cxn>
                <a:cxn ang="0">
                  <a:pos x="19" y="0"/>
                </a:cxn>
                <a:cxn ang="0">
                  <a:pos x="12" y="0"/>
                </a:cxn>
                <a:cxn ang="0">
                  <a:pos x="7" y="4"/>
                </a:cxn>
                <a:cxn ang="0">
                  <a:pos x="4" y="9"/>
                </a:cxn>
                <a:cxn ang="0">
                  <a:pos x="2" y="14"/>
                </a:cxn>
                <a:cxn ang="0">
                  <a:pos x="0" y="56"/>
                </a:cxn>
                <a:cxn ang="0">
                  <a:pos x="0" y="56"/>
                </a:cxn>
                <a:cxn ang="0">
                  <a:pos x="0" y="63"/>
                </a:cxn>
                <a:cxn ang="0">
                  <a:pos x="5" y="68"/>
                </a:cxn>
                <a:cxn ang="0">
                  <a:pos x="5" y="68"/>
                </a:cxn>
                <a:cxn ang="0">
                  <a:pos x="9" y="71"/>
                </a:cxn>
                <a:cxn ang="0">
                  <a:pos x="16" y="73"/>
                </a:cxn>
                <a:cxn ang="0">
                  <a:pos x="16" y="73"/>
                </a:cxn>
                <a:cxn ang="0">
                  <a:pos x="32" y="75"/>
                </a:cxn>
                <a:cxn ang="0">
                  <a:pos x="49" y="81"/>
                </a:cxn>
                <a:cxn ang="0">
                  <a:pos x="66" y="90"/>
                </a:cxn>
                <a:cxn ang="0">
                  <a:pos x="80" y="100"/>
                </a:cxn>
                <a:cxn ang="0">
                  <a:pos x="80" y="100"/>
                </a:cxn>
                <a:cxn ang="0">
                  <a:pos x="83" y="105"/>
                </a:cxn>
                <a:cxn ang="0">
                  <a:pos x="83" y="105"/>
                </a:cxn>
                <a:cxn ang="0">
                  <a:pos x="95" y="120"/>
                </a:cxn>
                <a:cxn ang="0">
                  <a:pos x="102" y="137"/>
                </a:cxn>
                <a:cxn ang="0">
                  <a:pos x="107" y="154"/>
                </a:cxn>
                <a:cxn ang="0">
                  <a:pos x="107" y="172"/>
                </a:cxn>
                <a:cxn ang="0">
                  <a:pos x="107" y="172"/>
                </a:cxn>
                <a:cxn ang="0">
                  <a:pos x="108" y="179"/>
                </a:cxn>
                <a:cxn ang="0">
                  <a:pos x="112" y="184"/>
                </a:cxn>
                <a:cxn ang="0">
                  <a:pos x="112" y="184"/>
                </a:cxn>
              </a:cxnLst>
              <a:rect l="0" t="0" r="r" b="b"/>
              <a:pathLst>
                <a:path w="181" h="193">
                  <a:moveTo>
                    <a:pt x="112" y="184"/>
                  </a:moveTo>
                  <a:lnTo>
                    <a:pt x="112" y="184"/>
                  </a:lnTo>
                  <a:lnTo>
                    <a:pt x="117" y="188"/>
                  </a:lnTo>
                  <a:lnTo>
                    <a:pt x="122" y="189"/>
                  </a:lnTo>
                  <a:lnTo>
                    <a:pt x="164" y="193"/>
                  </a:lnTo>
                  <a:lnTo>
                    <a:pt x="164" y="193"/>
                  </a:lnTo>
                  <a:lnTo>
                    <a:pt x="169" y="191"/>
                  </a:lnTo>
                  <a:lnTo>
                    <a:pt x="176" y="189"/>
                  </a:lnTo>
                  <a:lnTo>
                    <a:pt x="176" y="189"/>
                  </a:lnTo>
                  <a:lnTo>
                    <a:pt x="179" y="184"/>
                  </a:lnTo>
                  <a:lnTo>
                    <a:pt x="181" y="177"/>
                  </a:lnTo>
                  <a:lnTo>
                    <a:pt x="181" y="177"/>
                  </a:lnTo>
                  <a:lnTo>
                    <a:pt x="181" y="161"/>
                  </a:lnTo>
                  <a:lnTo>
                    <a:pt x="179" y="145"/>
                  </a:lnTo>
                  <a:lnTo>
                    <a:pt x="176" y="129"/>
                  </a:lnTo>
                  <a:lnTo>
                    <a:pt x="171" y="113"/>
                  </a:lnTo>
                  <a:lnTo>
                    <a:pt x="164" y="98"/>
                  </a:lnTo>
                  <a:lnTo>
                    <a:pt x="157" y="83"/>
                  </a:lnTo>
                  <a:lnTo>
                    <a:pt x="149" y="69"/>
                  </a:lnTo>
                  <a:lnTo>
                    <a:pt x="137" y="56"/>
                  </a:lnTo>
                  <a:lnTo>
                    <a:pt x="137" y="56"/>
                  </a:lnTo>
                  <a:lnTo>
                    <a:pt x="130" y="49"/>
                  </a:lnTo>
                  <a:lnTo>
                    <a:pt x="130" y="49"/>
                  </a:lnTo>
                  <a:lnTo>
                    <a:pt x="118" y="37"/>
                  </a:lnTo>
                  <a:lnTo>
                    <a:pt x="107" y="29"/>
                  </a:lnTo>
                  <a:lnTo>
                    <a:pt x="93" y="21"/>
                  </a:lnTo>
                  <a:lnTo>
                    <a:pt x="80" y="14"/>
                  </a:lnTo>
                  <a:lnTo>
                    <a:pt x="64" y="9"/>
                  </a:lnTo>
                  <a:lnTo>
                    <a:pt x="49" y="4"/>
                  </a:lnTo>
                  <a:lnTo>
                    <a:pt x="34" y="0"/>
                  </a:lnTo>
                  <a:lnTo>
                    <a:pt x="19" y="0"/>
                  </a:lnTo>
                  <a:lnTo>
                    <a:pt x="19" y="0"/>
                  </a:lnTo>
                  <a:lnTo>
                    <a:pt x="12" y="0"/>
                  </a:lnTo>
                  <a:lnTo>
                    <a:pt x="7" y="4"/>
                  </a:lnTo>
                  <a:lnTo>
                    <a:pt x="4" y="9"/>
                  </a:lnTo>
                  <a:lnTo>
                    <a:pt x="2" y="14"/>
                  </a:lnTo>
                  <a:lnTo>
                    <a:pt x="0" y="56"/>
                  </a:lnTo>
                  <a:lnTo>
                    <a:pt x="0" y="56"/>
                  </a:lnTo>
                  <a:lnTo>
                    <a:pt x="0" y="63"/>
                  </a:lnTo>
                  <a:lnTo>
                    <a:pt x="5" y="68"/>
                  </a:lnTo>
                  <a:lnTo>
                    <a:pt x="5" y="68"/>
                  </a:lnTo>
                  <a:lnTo>
                    <a:pt x="9" y="71"/>
                  </a:lnTo>
                  <a:lnTo>
                    <a:pt x="16" y="73"/>
                  </a:lnTo>
                  <a:lnTo>
                    <a:pt x="16" y="73"/>
                  </a:lnTo>
                  <a:lnTo>
                    <a:pt x="32" y="75"/>
                  </a:lnTo>
                  <a:lnTo>
                    <a:pt x="49" y="81"/>
                  </a:lnTo>
                  <a:lnTo>
                    <a:pt x="66" y="90"/>
                  </a:lnTo>
                  <a:lnTo>
                    <a:pt x="80" y="100"/>
                  </a:lnTo>
                  <a:lnTo>
                    <a:pt x="80" y="100"/>
                  </a:lnTo>
                  <a:lnTo>
                    <a:pt x="83" y="105"/>
                  </a:lnTo>
                  <a:lnTo>
                    <a:pt x="83" y="105"/>
                  </a:lnTo>
                  <a:lnTo>
                    <a:pt x="95" y="120"/>
                  </a:lnTo>
                  <a:lnTo>
                    <a:pt x="102" y="137"/>
                  </a:lnTo>
                  <a:lnTo>
                    <a:pt x="107" y="154"/>
                  </a:lnTo>
                  <a:lnTo>
                    <a:pt x="107" y="172"/>
                  </a:lnTo>
                  <a:lnTo>
                    <a:pt x="107" y="172"/>
                  </a:lnTo>
                  <a:lnTo>
                    <a:pt x="108" y="179"/>
                  </a:lnTo>
                  <a:lnTo>
                    <a:pt x="112" y="184"/>
                  </a:lnTo>
                  <a:lnTo>
                    <a:pt x="112" y="184"/>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112" name="Freeform 31"/>
            <p:cNvSpPr>
              <a:spLocks noEditPoints="1"/>
            </p:cNvSpPr>
            <p:nvPr/>
          </p:nvSpPr>
          <p:spPr bwMode="auto">
            <a:xfrm>
              <a:off x="11015663" y="377825"/>
              <a:ext cx="522288" cy="803275"/>
            </a:xfrm>
            <a:custGeom>
              <a:avLst/>
              <a:gdLst/>
              <a:ahLst/>
              <a:cxnLst>
                <a:cxn ang="0">
                  <a:pos x="639" y="1012"/>
                </a:cxn>
                <a:cxn ang="0">
                  <a:pos x="647" y="1012"/>
                </a:cxn>
                <a:cxn ang="0">
                  <a:pos x="656" y="1002"/>
                </a:cxn>
                <a:cxn ang="0">
                  <a:pos x="658" y="103"/>
                </a:cxn>
                <a:cxn ang="0">
                  <a:pos x="658" y="93"/>
                </a:cxn>
                <a:cxn ang="0">
                  <a:pos x="653" y="72"/>
                </a:cxn>
                <a:cxn ang="0">
                  <a:pos x="641" y="45"/>
                </a:cxn>
                <a:cxn ang="0">
                  <a:pos x="612" y="18"/>
                </a:cxn>
                <a:cxn ang="0">
                  <a:pos x="585" y="5"/>
                </a:cxn>
                <a:cxn ang="0">
                  <a:pos x="565" y="0"/>
                </a:cxn>
                <a:cxn ang="0">
                  <a:pos x="103" y="0"/>
                </a:cxn>
                <a:cxn ang="0">
                  <a:pos x="93" y="0"/>
                </a:cxn>
                <a:cxn ang="0">
                  <a:pos x="72" y="5"/>
                </a:cxn>
                <a:cxn ang="0">
                  <a:pos x="45" y="18"/>
                </a:cxn>
                <a:cxn ang="0">
                  <a:pos x="17" y="45"/>
                </a:cxn>
                <a:cxn ang="0">
                  <a:pos x="3" y="72"/>
                </a:cxn>
                <a:cxn ang="0">
                  <a:pos x="0" y="93"/>
                </a:cxn>
                <a:cxn ang="0">
                  <a:pos x="0" y="995"/>
                </a:cxn>
                <a:cxn ang="0">
                  <a:pos x="1" y="1002"/>
                </a:cxn>
                <a:cxn ang="0">
                  <a:pos x="10" y="1012"/>
                </a:cxn>
                <a:cxn ang="0">
                  <a:pos x="17" y="1012"/>
                </a:cxn>
                <a:cxn ang="0">
                  <a:pos x="361" y="926"/>
                </a:cxn>
                <a:cxn ang="0">
                  <a:pos x="356" y="939"/>
                </a:cxn>
                <a:cxn ang="0">
                  <a:pos x="342" y="945"/>
                </a:cxn>
                <a:cxn ang="0">
                  <a:pos x="314" y="945"/>
                </a:cxn>
                <a:cxn ang="0">
                  <a:pos x="302" y="939"/>
                </a:cxn>
                <a:cxn ang="0">
                  <a:pos x="297" y="926"/>
                </a:cxn>
                <a:cxn ang="0">
                  <a:pos x="297" y="911"/>
                </a:cxn>
                <a:cxn ang="0">
                  <a:pos x="302" y="897"/>
                </a:cxn>
                <a:cxn ang="0">
                  <a:pos x="314" y="892"/>
                </a:cxn>
                <a:cxn ang="0">
                  <a:pos x="342" y="892"/>
                </a:cxn>
                <a:cxn ang="0">
                  <a:pos x="356" y="897"/>
                </a:cxn>
                <a:cxn ang="0">
                  <a:pos x="361" y="911"/>
                </a:cxn>
                <a:cxn ang="0">
                  <a:pos x="114" y="126"/>
                </a:cxn>
                <a:cxn ang="0">
                  <a:pos x="116" y="120"/>
                </a:cxn>
                <a:cxn ang="0">
                  <a:pos x="126" y="109"/>
                </a:cxn>
                <a:cxn ang="0">
                  <a:pos x="524" y="108"/>
                </a:cxn>
                <a:cxn ang="0">
                  <a:pos x="531" y="109"/>
                </a:cxn>
                <a:cxn ang="0">
                  <a:pos x="541" y="120"/>
                </a:cxn>
                <a:cxn ang="0">
                  <a:pos x="543" y="821"/>
                </a:cxn>
                <a:cxn ang="0">
                  <a:pos x="541" y="828"/>
                </a:cxn>
                <a:cxn ang="0">
                  <a:pos x="531" y="838"/>
                </a:cxn>
                <a:cxn ang="0">
                  <a:pos x="133" y="840"/>
                </a:cxn>
                <a:cxn ang="0">
                  <a:pos x="126" y="838"/>
                </a:cxn>
                <a:cxn ang="0">
                  <a:pos x="116" y="828"/>
                </a:cxn>
                <a:cxn ang="0">
                  <a:pos x="114" y="126"/>
                </a:cxn>
              </a:cxnLst>
              <a:rect l="0" t="0" r="r" b="b"/>
              <a:pathLst>
                <a:path w="658" h="1012">
                  <a:moveTo>
                    <a:pt x="17" y="1012"/>
                  </a:moveTo>
                  <a:lnTo>
                    <a:pt x="639" y="1012"/>
                  </a:lnTo>
                  <a:lnTo>
                    <a:pt x="639" y="1012"/>
                  </a:lnTo>
                  <a:lnTo>
                    <a:pt x="647" y="1012"/>
                  </a:lnTo>
                  <a:lnTo>
                    <a:pt x="653" y="1007"/>
                  </a:lnTo>
                  <a:lnTo>
                    <a:pt x="656" y="1002"/>
                  </a:lnTo>
                  <a:lnTo>
                    <a:pt x="658" y="995"/>
                  </a:lnTo>
                  <a:lnTo>
                    <a:pt x="658" y="103"/>
                  </a:lnTo>
                  <a:lnTo>
                    <a:pt x="658" y="103"/>
                  </a:lnTo>
                  <a:lnTo>
                    <a:pt x="658" y="93"/>
                  </a:lnTo>
                  <a:lnTo>
                    <a:pt x="656" y="82"/>
                  </a:lnTo>
                  <a:lnTo>
                    <a:pt x="653" y="72"/>
                  </a:lnTo>
                  <a:lnTo>
                    <a:pt x="649" y="64"/>
                  </a:lnTo>
                  <a:lnTo>
                    <a:pt x="641" y="45"/>
                  </a:lnTo>
                  <a:lnTo>
                    <a:pt x="627" y="30"/>
                  </a:lnTo>
                  <a:lnTo>
                    <a:pt x="612" y="18"/>
                  </a:lnTo>
                  <a:lnTo>
                    <a:pt x="595" y="8"/>
                  </a:lnTo>
                  <a:lnTo>
                    <a:pt x="585" y="5"/>
                  </a:lnTo>
                  <a:lnTo>
                    <a:pt x="575" y="1"/>
                  </a:lnTo>
                  <a:lnTo>
                    <a:pt x="565" y="0"/>
                  </a:lnTo>
                  <a:lnTo>
                    <a:pt x="555" y="0"/>
                  </a:lnTo>
                  <a:lnTo>
                    <a:pt x="103" y="0"/>
                  </a:lnTo>
                  <a:lnTo>
                    <a:pt x="103" y="0"/>
                  </a:lnTo>
                  <a:lnTo>
                    <a:pt x="93" y="0"/>
                  </a:lnTo>
                  <a:lnTo>
                    <a:pt x="82" y="1"/>
                  </a:lnTo>
                  <a:lnTo>
                    <a:pt x="72" y="5"/>
                  </a:lnTo>
                  <a:lnTo>
                    <a:pt x="62" y="8"/>
                  </a:lnTo>
                  <a:lnTo>
                    <a:pt x="45" y="18"/>
                  </a:lnTo>
                  <a:lnTo>
                    <a:pt x="30" y="30"/>
                  </a:lnTo>
                  <a:lnTo>
                    <a:pt x="17" y="45"/>
                  </a:lnTo>
                  <a:lnTo>
                    <a:pt x="7" y="64"/>
                  </a:lnTo>
                  <a:lnTo>
                    <a:pt x="3" y="72"/>
                  </a:lnTo>
                  <a:lnTo>
                    <a:pt x="1" y="82"/>
                  </a:lnTo>
                  <a:lnTo>
                    <a:pt x="0" y="93"/>
                  </a:lnTo>
                  <a:lnTo>
                    <a:pt x="0" y="103"/>
                  </a:lnTo>
                  <a:lnTo>
                    <a:pt x="0" y="995"/>
                  </a:lnTo>
                  <a:lnTo>
                    <a:pt x="0" y="995"/>
                  </a:lnTo>
                  <a:lnTo>
                    <a:pt x="1" y="1002"/>
                  </a:lnTo>
                  <a:lnTo>
                    <a:pt x="5" y="1007"/>
                  </a:lnTo>
                  <a:lnTo>
                    <a:pt x="10" y="1012"/>
                  </a:lnTo>
                  <a:lnTo>
                    <a:pt x="17" y="1012"/>
                  </a:lnTo>
                  <a:lnTo>
                    <a:pt x="17" y="1012"/>
                  </a:lnTo>
                  <a:close/>
                  <a:moveTo>
                    <a:pt x="361" y="926"/>
                  </a:moveTo>
                  <a:lnTo>
                    <a:pt x="361" y="926"/>
                  </a:lnTo>
                  <a:lnTo>
                    <a:pt x="359" y="933"/>
                  </a:lnTo>
                  <a:lnTo>
                    <a:pt x="356" y="939"/>
                  </a:lnTo>
                  <a:lnTo>
                    <a:pt x="351" y="943"/>
                  </a:lnTo>
                  <a:lnTo>
                    <a:pt x="342" y="945"/>
                  </a:lnTo>
                  <a:lnTo>
                    <a:pt x="314" y="945"/>
                  </a:lnTo>
                  <a:lnTo>
                    <a:pt x="314" y="945"/>
                  </a:lnTo>
                  <a:lnTo>
                    <a:pt x="307" y="943"/>
                  </a:lnTo>
                  <a:lnTo>
                    <a:pt x="302" y="939"/>
                  </a:lnTo>
                  <a:lnTo>
                    <a:pt x="297" y="933"/>
                  </a:lnTo>
                  <a:lnTo>
                    <a:pt x="297" y="926"/>
                  </a:lnTo>
                  <a:lnTo>
                    <a:pt x="297" y="911"/>
                  </a:lnTo>
                  <a:lnTo>
                    <a:pt x="297" y="911"/>
                  </a:lnTo>
                  <a:lnTo>
                    <a:pt x="297" y="904"/>
                  </a:lnTo>
                  <a:lnTo>
                    <a:pt x="302" y="897"/>
                  </a:lnTo>
                  <a:lnTo>
                    <a:pt x="307" y="894"/>
                  </a:lnTo>
                  <a:lnTo>
                    <a:pt x="314" y="892"/>
                  </a:lnTo>
                  <a:lnTo>
                    <a:pt x="342" y="892"/>
                  </a:lnTo>
                  <a:lnTo>
                    <a:pt x="342" y="892"/>
                  </a:lnTo>
                  <a:lnTo>
                    <a:pt x="351" y="894"/>
                  </a:lnTo>
                  <a:lnTo>
                    <a:pt x="356" y="897"/>
                  </a:lnTo>
                  <a:lnTo>
                    <a:pt x="359" y="904"/>
                  </a:lnTo>
                  <a:lnTo>
                    <a:pt x="361" y="911"/>
                  </a:lnTo>
                  <a:lnTo>
                    <a:pt x="361" y="926"/>
                  </a:lnTo>
                  <a:close/>
                  <a:moveTo>
                    <a:pt x="114" y="126"/>
                  </a:moveTo>
                  <a:lnTo>
                    <a:pt x="114" y="126"/>
                  </a:lnTo>
                  <a:lnTo>
                    <a:pt x="116" y="120"/>
                  </a:lnTo>
                  <a:lnTo>
                    <a:pt x="120" y="113"/>
                  </a:lnTo>
                  <a:lnTo>
                    <a:pt x="126" y="109"/>
                  </a:lnTo>
                  <a:lnTo>
                    <a:pt x="133" y="108"/>
                  </a:lnTo>
                  <a:lnTo>
                    <a:pt x="524" y="108"/>
                  </a:lnTo>
                  <a:lnTo>
                    <a:pt x="524" y="108"/>
                  </a:lnTo>
                  <a:lnTo>
                    <a:pt x="531" y="109"/>
                  </a:lnTo>
                  <a:lnTo>
                    <a:pt x="538" y="113"/>
                  </a:lnTo>
                  <a:lnTo>
                    <a:pt x="541" y="120"/>
                  </a:lnTo>
                  <a:lnTo>
                    <a:pt x="543" y="126"/>
                  </a:lnTo>
                  <a:lnTo>
                    <a:pt x="543" y="821"/>
                  </a:lnTo>
                  <a:lnTo>
                    <a:pt x="543" y="821"/>
                  </a:lnTo>
                  <a:lnTo>
                    <a:pt x="541" y="828"/>
                  </a:lnTo>
                  <a:lnTo>
                    <a:pt x="538" y="835"/>
                  </a:lnTo>
                  <a:lnTo>
                    <a:pt x="531" y="838"/>
                  </a:lnTo>
                  <a:lnTo>
                    <a:pt x="524" y="840"/>
                  </a:lnTo>
                  <a:lnTo>
                    <a:pt x="133" y="840"/>
                  </a:lnTo>
                  <a:lnTo>
                    <a:pt x="133" y="840"/>
                  </a:lnTo>
                  <a:lnTo>
                    <a:pt x="126" y="838"/>
                  </a:lnTo>
                  <a:lnTo>
                    <a:pt x="120" y="835"/>
                  </a:lnTo>
                  <a:lnTo>
                    <a:pt x="116" y="828"/>
                  </a:lnTo>
                  <a:lnTo>
                    <a:pt x="114" y="821"/>
                  </a:lnTo>
                  <a:lnTo>
                    <a:pt x="114" y="126"/>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grpSp>
      <p:grpSp>
        <p:nvGrpSpPr>
          <p:cNvPr id="106" name="组合 212"/>
          <p:cNvGrpSpPr>
            <a:grpSpLocks noChangeAspect="1"/>
          </p:cNvGrpSpPr>
          <p:nvPr/>
        </p:nvGrpSpPr>
        <p:grpSpPr>
          <a:xfrm>
            <a:off x="4149261" y="3250195"/>
            <a:ext cx="326676" cy="314754"/>
            <a:chOff x="7586663" y="4687888"/>
            <a:chExt cx="1257300" cy="1257300"/>
          </a:xfrm>
        </p:grpSpPr>
        <p:sp>
          <p:nvSpPr>
            <p:cNvPr id="123" name="Freeform 121"/>
            <p:cNvSpPr>
              <a:spLocks noEditPoints="1"/>
            </p:cNvSpPr>
            <p:nvPr/>
          </p:nvSpPr>
          <p:spPr bwMode="auto">
            <a:xfrm>
              <a:off x="7586663" y="4687888"/>
              <a:ext cx="1257300" cy="1257300"/>
            </a:xfrm>
            <a:custGeom>
              <a:avLst/>
              <a:gdLst/>
              <a:ahLst/>
              <a:cxnLst>
                <a:cxn ang="0">
                  <a:pos x="9989" y="169"/>
                </a:cxn>
                <a:cxn ang="0">
                  <a:pos x="11916" y="822"/>
                </a:cxn>
                <a:cxn ang="0">
                  <a:pos x="13600" y="1903"/>
                </a:cxn>
                <a:cxn ang="0">
                  <a:pos x="14976" y="3346"/>
                </a:cxn>
                <a:cxn ang="0">
                  <a:pos x="15976" y="5084"/>
                </a:cxn>
                <a:cxn ang="0">
                  <a:pos x="16535" y="7053"/>
                </a:cxn>
                <a:cxn ang="0">
                  <a:pos x="16588" y="9164"/>
                </a:cxn>
                <a:cxn ang="0">
                  <a:pos x="16126" y="11170"/>
                </a:cxn>
                <a:cxn ang="0">
                  <a:pos x="15208" y="12960"/>
                </a:cxn>
                <a:cxn ang="0">
                  <a:pos x="13902" y="14468"/>
                </a:cxn>
                <a:cxn ang="0">
                  <a:pos x="12274" y="15626"/>
                </a:cxn>
                <a:cxn ang="0">
                  <a:pos x="10390" y="16370"/>
                </a:cxn>
                <a:cxn ang="0">
                  <a:pos x="8316" y="16632"/>
                </a:cxn>
                <a:cxn ang="0">
                  <a:pos x="6242" y="16370"/>
                </a:cxn>
                <a:cxn ang="0">
                  <a:pos x="4358" y="15626"/>
                </a:cxn>
                <a:cxn ang="0">
                  <a:pos x="2730" y="14468"/>
                </a:cxn>
                <a:cxn ang="0">
                  <a:pos x="1423" y="12960"/>
                </a:cxn>
                <a:cxn ang="0">
                  <a:pos x="506" y="11170"/>
                </a:cxn>
                <a:cxn ang="0">
                  <a:pos x="43" y="9164"/>
                </a:cxn>
                <a:cxn ang="0">
                  <a:pos x="96" y="7053"/>
                </a:cxn>
                <a:cxn ang="0">
                  <a:pos x="655" y="5084"/>
                </a:cxn>
                <a:cxn ang="0">
                  <a:pos x="1656" y="3346"/>
                </a:cxn>
                <a:cxn ang="0">
                  <a:pos x="3031" y="1903"/>
                </a:cxn>
                <a:cxn ang="0">
                  <a:pos x="4716" y="822"/>
                </a:cxn>
                <a:cxn ang="0">
                  <a:pos x="6643" y="169"/>
                </a:cxn>
                <a:cxn ang="0">
                  <a:pos x="8316" y="1825"/>
                </a:cxn>
                <a:cxn ang="0">
                  <a:pos x="9935" y="2031"/>
                </a:cxn>
                <a:cxn ang="0">
                  <a:pos x="11405" y="2611"/>
                </a:cxn>
                <a:cxn ang="0">
                  <a:pos x="12676" y="3516"/>
                </a:cxn>
                <a:cxn ang="0">
                  <a:pos x="13695" y="4691"/>
                </a:cxn>
                <a:cxn ang="0">
                  <a:pos x="14412" y="6088"/>
                </a:cxn>
                <a:cxn ang="0">
                  <a:pos x="14772" y="7654"/>
                </a:cxn>
                <a:cxn ang="0">
                  <a:pos x="14732" y="9302"/>
                </a:cxn>
                <a:cxn ang="0">
                  <a:pos x="14295" y="10838"/>
                </a:cxn>
                <a:cxn ang="0">
                  <a:pos x="13514" y="12195"/>
                </a:cxn>
                <a:cxn ang="0">
                  <a:pos x="12440" y="13321"/>
                </a:cxn>
                <a:cxn ang="0">
                  <a:pos x="11125" y="14165"/>
                </a:cxn>
                <a:cxn ang="0">
                  <a:pos x="9621" y="14675"/>
                </a:cxn>
                <a:cxn ang="0">
                  <a:pos x="7982" y="14798"/>
                </a:cxn>
                <a:cxn ang="0">
                  <a:pos x="6390" y="14515"/>
                </a:cxn>
                <a:cxn ang="0">
                  <a:pos x="4954" y="13865"/>
                </a:cxn>
                <a:cxn ang="0">
                  <a:pos x="3730" y="12902"/>
                </a:cxn>
                <a:cxn ang="0">
                  <a:pos x="2767" y="11678"/>
                </a:cxn>
                <a:cxn ang="0">
                  <a:pos x="2117" y="10242"/>
                </a:cxn>
                <a:cxn ang="0">
                  <a:pos x="1834" y="8650"/>
                </a:cxn>
                <a:cxn ang="0">
                  <a:pos x="1957" y="7011"/>
                </a:cxn>
                <a:cxn ang="0">
                  <a:pos x="2467" y="5507"/>
                </a:cxn>
                <a:cxn ang="0">
                  <a:pos x="3311" y="4192"/>
                </a:cxn>
                <a:cxn ang="0">
                  <a:pos x="4437" y="3119"/>
                </a:cxn>
                <a:cxn ang="0">
                  <a:pos x="5794" y="2337"/>
                </a:cxn>
                <a:cxn ang="0">
                  <a:pos x="7330" y="1900"/>
                </a:cxn>
              </a:cxnLst>
              <a:rect l="0" t="0" r="r" b="b"/>
              <a:pathLst>
                <a:path w="16632" h="16632">
                  <a:moveTo>
                    <a:pt x="8316" y="0"/>
                  </a:moveTo>
                  <a:lnTo>
                    <a:pt x="8742" y="11"/>
                  </a:lnTo>
                  <a:lnTo>
                    <a:pt x="9164" y="44"/>
                  </a:lnTo>
                  <a:lnTo>
                    <a:pt x="9579" y="97"/>
                  </a:lnTo>
                  <a:lnTo>
                    <a:pt x="9989" y="169"/>
                  </a:lnTo>
                  <a:lnTo>
                    <a:pt x="10390" y="263"/>
                  </a:lnTo>
                  <a:lnTo>
                    <a:pt x="10784" y="375"/>
                  </a:lnTo>
                  <a:lnTo>
                    <a:pt x="11169" y="506"/>
                  </a:lnTo>
                  <a:lnTo>
                    <a:pt x="11548" y="656"/>
                  </a:lnTo>
                  <a:lnTo>
                    <a:pt x="11916" y="822"/>
                  </a:lnTo>
                  <a:lnTo>
                    <a:pt x="12274" y="1006"/>
                  </a:lnTo>
                  <a:lnTo>
                    <a:pt x="12623" y="1207"/>
                  </a:lnTo>
                  <a:lnTo>
                    <a:pt x="12959" y="1424"/>
                  </a:lnTo>
                  <a:lnTo>
                    <a:pt x="13286" y="1656"/>
                  </a:lnTo>
                  <a:lnTo>
                    <a:pt x="13600" y="1903"/>
                  </a:lnTo>
                  <a:lnTo>
                    <a:pt x="13902" y="2165"/>
                  </a:lnTo>
                  <a:lnTo>
                    <a:pt x="14191" y="2441"/>
                  </a:lnTo>
                  <a:lnTo>
                    <a:pt x="14467" y="2730"/>
                  </a:lnTo>
                  <a:lnTo>
                    <a:pt x="14729" y="3032"/>
                  </a:lnTo>
                  <a:lnTo>
                    <a:pt x="14976" y="3346"/>
                  </a:lnTo>
                  <a:lnTo>
                    <a:pt x="15208" y="3673"/>
                  </a:lnTo>
                  <a:lnTo>
                    <a:pt x="15425" y="4009"/>
                  </a:lnTo>
                  <a:lnTo>
                    <a:pt x="15626" y="4358"/>
                  </a:lnTo>
                  <a:lnTo>
                    <a:pt x="15810" y="4716"/>
                  </a:lnTo>
                  <a:lnTo>
                    <a:pt x="15976" y="5084"/>
                  </a:lnTo>
                  <a:lnTo>
                    <a:pt x="16126" y="5463"/>
                  </a:lnTo>
                  <a:lnTo>
                    <a:pt x="16257" y="5848"/>
                  </a:lnTo>
                  <a:lnTo>
                    <a:pt x="16369" y="6242"/>
                  </a:lnTo>
                  <a:lnTo>
                    <a:pt x="16463" y="6643"/>
                  </a:lnTo>
                  <a:lnTo>
                    <a:pt x="16535" y="7053"/>
                  </a:lnTo>
                  <a:lnTo>
                    <a:pt x="16588" y="7468"/>
                  </a:lnTo>
                  <a:lnTo>
                    <a:pt x="16621" y="7890"/>
                  </a:lnTo>
                  <a:lnTo>
                    <a:pt x="16632" y="8316"/>
                  </a:lnTo>
                  <a:lnTo>
                    <a:pt x="16621" y="8743"/>
                  </a:lnTo>
                  <a:lnTo>
                    <a:pt x="16588" y="9164"/>
                  </a:lnTo>
                  <a:lnTo>
                    <a:pt x="16535" y="9580"/>
                  </a:lnTo>
                  <a:lnTo>
                    <a:pt x="16463" y="9989"/>
                  </a:lnTo>
                  <a:lnTo>
                    <a:pt x="16369" y="10390"/>
                  </a:lnTo>
                  <a:lnTo>
                    <a:pt x="16257" y="10784"/>
                  </a:lnTo>
                  <a:lnTo>
                    <a:pt x="16126" y="11170"/>
                  </a:lnTo>
                  <a:lnTo>
                    <a:pt x="15976" y="11548"/>
                  </a:lnTo>
                  <a:lnTo>
                    <a:pt x="15810" y="11916"/>
                  </a:lnTo>
                  <a:lnTo>
                    <a:pt x="15626" y="12274"/>
                  </a:lnTo>
                  <a:lnTo>
                    <a:pt x="15425" y="12623"/>
                  </a:lnTo>
                  <a:lnTo>
                    <a:pt x="15208" y="12960"/>
                  </a:lnTo>
                  <a:lnTo>
                    <a:pt x="14976" y="13287"/>
                  </a:lnTo>
                  <a:lnTo>
                    <a:pt x="14729" y="13601"/>
                  </a:lnTo>
                  <a:lnTo>
                    <a:pt x="14467" y="13902"/>
                  </a:lnTo>
                  <a:lnTo>
                    <a:pt x="14191" y="14191"/>
                  </a:lnTo>
                  <a:lnTo>
                    <a:pt x="13902" y="14468"/>
                  </a:lnTo>
                  <a:lnTo>
                    <a:pt x="13600" y="14729"/>
                  </a:lnTo>
                  <a:lnTo>
                    <a:pt x="13286" y="14976"/>
                  </a:lnTo>
                  <a:lnTo>
                    <a:pt x="12959" y="15209"/>
                  </a:lnTo>
                  <a:lnTo>
                    <a:pt x="12623" y="15425"/>
                  </a:lnTo>
                  <a:lnTo>
                    <a:pt x="12274" y="15626"/>
                  </a:lnTo>
                  <a:lnTo>
                    <a:pt x="11916" y="15810"/>
                  </a:lnTo>
                  <a:lnTo>
                    <a:pt x="11548" y="15977"/>
                  </a:lnTo>
                  <a:lnTo>
                    <a:pt x="11169" y="16126"/>
                  </a:lnTo>
                  <a:lnTo>
                    <a:pt x="10784" y="16257"/>
                  </a:lnTo>
                  <a:lnTo>
                    <a:pt x="10390" y="16370"/>
                  </a:lnTo>
                  <a:lnTo>
                    <a:pt x="9989" y="16463"/>
                  </a:lnTo>
                  <a:lnTo>
                    <a:pt x="9579" y="16536"/>
                  </a:lnTo>
                  <a:lnTo>
                    <a:pt x="9164" y="16589"/>
                  </a:lnTo>
                  <a:lnTo>
                    <a:pt x="8742" y="16622"/>
                  </a:lnTo>
                  <a:lnTo>
                    <a:pt x="8316" y="16632"/>
                  </a:lnTo>
                  <a:lnTo>
                    <a:pt x="7889" y="16622"/>
                  </a:lnTo>
                  <a:lnTo>
                    <a:pt x="7468" y="16589"/>
                  </a:lnTo>
                  <a:lnTo>
                    <a:pt x="7052" y="16536"/>
                  </a:lnTo>
                  <a:lnTo>
                    <a:pt x="6643" y="16463"/>
                  </a:lnTo>
                  <a:lnTo>
                    <a:pt x="6242" y="16370"/>
                  </a:lnTo>
                  <a:lnTo>
                    <a:pt x="5848" y="16257"/>
                  </a:lnTo>
                  <a:lnTo>
                    <a:pt x="5462" y="16126"/>
                  </a:lnTo>
                  <a:lnTo>
                    <a:pt x="5084" y="15977"/>
                  </a:lnTo>
                  <a:lnTo>
                    <a:pt x="4716" y="15810"/>
                  </a:lnTo>
                  <a:lnTo>
                    <a:pt x="4358" y="15626"/>
                  </a:lnTo>
                  <a:lnTo>
                    <a:pt x="4009" y="15425"/>
                  </a:lnTo>
                  <a:lnTo>
                    <a:pt x="3672" y="15209"/>
                  </a:lnTo>
                  <a:lnTo>
                    <a:pt x="3345" y="14976"/>
                  </a:lnTo>
                  <a:lnTo>
                    <a:pt x="3031" y="14729"/>
                  </a:lnTo>
                  <a:lnTo>
                    <a:pt x="2730" y="14468"/>
                  </a:lnTo>
                  <a:lnTo>
                    <a:pt x="2441" y="14191"/>
                  </a:lnTo>
                  <a:lnTo>
                    <a:pt x="2164" y="13902"/>
                  </a:lnTo>
                  <a:lnTo>
                    <a:pt x="1903" y="13601"/>
                  </a:lnTo>
                  <a:lnTo>
                    <a:pt x="1656" y="13287"/>
                  </a:lnTo>
                  <a:lnTo>
                    <a:pt x="1423" y="12960"/>
                  </a:lnTo>
                  <a:lnTo>
                    <a:pt x="1207" y="12623"/>
                  </a:lnTo>
                  <a:lnTo>
                    <a:pt x="1006" y="12274"/>
                  </a:lnTo>
                  <a:lnTo>
                    <a:pt x="822" y="11916"/>
                  </a:lnTo>
                  <a:lnTo>
                    <a:pt x="655" y="11548"/>
                  </a:lnTo>
                  <a:lnTo>
                    <a:pt x="506" y="11170"/>
                  </a:lnTo>
                  <a:lnTo>
                    <a:pt x="375" y="10784"/>
                  </a:lnTo>
                  <a:lnTo>
                    <a:pt x="262" y="10390"/>
                  </a:lnTo>
                  <a:lnTo>
                    <a:pt x="169" y="9989"/>
                  </a:lnTo>
                  <a:lnTo>
                    <a:pt x="96" y="9580"/>
                  </a:lnTo>
                  <a:lnTo>
                    <a:pt x="43" y="9164"/>
                  </a:lnTo>
                  <a:lnTo>
                    <a:pt x="10" y="8743"/>
                  </a:lnTo>
                  <a:lnTo>
                    <a:pt x="0" y="8316"/>
                  </a:lnTo>
                  <a:lnTo>
                    <a:pt x="10" y="7890"/>
                  </a:lnTo>
                  <a:lnTo>
                    <a:pt x="43" y="7468"/>
                  </a:lnTo>
                  <a:lnTo>
                    <a:pt x="96" y="7053"/>
                  </a:lnTo>
                  <a:lnTo>
                    <a:pt x="169" y="6643"/>
                  </a:lnTo>
                  <a:lnTo>
                    <a:pt x="262" y="6242"/>
                  </a:lnTo>
                  <a:lnTo>
                    <a:pt x="375" y="5848"/>
                  </a:lnTo>
                  <a:lnTo>
                    <a:pt x="506" y="5463"/>
                  </a:lnTo>
                  <a:lnTo>
                    <a:pt x="655" y="5084"/>
                  </a:lnTo>
                  <a:lnTo>
                    <a:pt x="822" y="4716"/>
                  </a:lnTo>
                  <a:lnTo>
                    <a:pt x="1006" y="4358"/>
                  </a:lnTo>
                  <a:lnTo>
                    <a:pt x="1207" y="4009"/>
                  </a:lnTo>
                  <a:lnTo>
                    <a:pt x="1423" y="3673"/>
                  </a:lnTo>
                  <a:lnTo>
                    <a:pt x="1656" y="3346"/>
                  </a:lnTo>
                  <a:lnTo>
                    <a:pt x="1903" y="3032"/>
                  </a:lnTo>
                  <a:lnTo>
                    <a:pt x="2164" y="2730"/>
                  </a:lnTo>
                  <a:lnTo>
                    <a:pt x="2441" y="2441"/>
                  </a:lnTo>
                  <a:lnTo>
                    <a:pt x="2730" y="2165"/>
                  </a:lnTo>
                  <a:lnTo>
                    <a:pt x="3031" y="1903"/>
                  </a:lnTo>
                  <a:lnTo>
                    <a:pt x="3345" y="1656"/>
                  </a:lnTo>
                  <a:lnTo>
                    <a:pt x="3672" y="1424"/>
                  </a:lnTo>
                  <a:lnTo>
                    <a:pt x="4009" y="1207"/>
                  </a:lnTo>
                  <a:lnTo>
                    <a:pt x="4358" y="1006"/>
                  </a:lnTo>
                  <a:lnTo>
                    <a:pt x="4716" y="822"/>
                  </a:lnTo>
                  <a:lnTo>
                    <a:pt x="5084" y="656"/>
                  </a:lnTo>
                  <a:lnTo>
                    <a:pt x="5462" y="506"/>
                  </a:lnTo>
                  <a:lnTo>
                    <a:pt x="5848" y="375"/>
                  </a:lnTo>
                  <a:lnTo>
                    <a:pt x="6242" y="263"/>
                  </a:lnTo>
                  <a:lnTo>
                    <a:pt x="6643" y="169"/>
                  </a:lnTo>
                  <a:lnTo>
                    <a:pt x="7052" y="97"/>
                  </a:lnTo>
                  <a:lnTo>
                    <a:pt x="7468" y="44"/>
                  </a:lnTo>
                  <a:lnTo>
                    <a:pt x="7889" y="11"/>
                  </a:lnTo>
                  <a:lnTo>
                    <a:pt x="8316" y="0"/>
                  </a:lnTo>
                  <a:close/>
                  <a:moveTo>
                    <a:pt x="8316" y="1825"/>
                  </a:moveTo>
                  <a:lnTo>
                    <a:pt x="8649" y="1834"/>
                  </a:lnTo>
                  <a:lnTo>
                    <a:pt x="8978" y="1860"/>
                  </a:lnTo>
                  <a:lnTo>
                    <a:pt x="9302" y="1900"/>
                  </a:lnTo>
                  <a:lnTo>
                    <a:pt x="9621" y="1957"/>
                  </a:lnTo>
                  <a:lnTo>
                    <a:pt x="9935" y="2031"/>
                  </a:lnTo>
                  <a:lnTo>
                    <a:pt x="10242" y="2119"/>
                  </a:lnTo>
                  <a:lnTo>
                    <a:pt x="10544" y="2220"/>
                  </a:lnTo>
                  <a:lnTo>
                    <a:pt x="10838" y="2337"/>
                  </a:lnTo>
                  <a:lnTo>
                    <a:pt x="11125" y="2468"/>
                  </a:lnTo>
                  <a:lnTo>
                    <a:pt x="11405" y="2611"/>
                  </a:lnTo>
                  <a:lnTo>
                    <a:pt x="11677" y="2768"/>
                  </a:lnTo>
                  <a:lnTo>
                    <a:pt x="11941" y="2937"/>
                  </a:lnTo>
                  <a:lnTo>
                    <a:pt x="12194" y="3119"/>
                  </a:lnTo>
                  <a:lnTo>
                    <a:pt x="12440" y="3311"/>
                  </a:lnTo>
                  <a:lnTo>
                    <a:pt x="12676" y="3516"/>
                  </a:lnTo>
                  <a:lnTo>
                    <a:pt x="12901" y="3731"/>
                  </a:lnTo>
                  <a:lnTo>
                    <a:pt x="13116" y="3956"/>
                  </a:lnTo>
                  <a:lnTo>
                    <a:pt x="13321" y="4192"/>
                  </a:lnTo>
                  <a:lnTo>
                    <a:pt x="13514" y="4438"/>
                  </a:lnTo>
                  <a:lnTo>
                    <a:pt x="13695" y="4691"/>
                  </a:lnTo>
                  <a:lnTo>
                    <a:pt x="13864" y="4955"/>
                  </a:lnTo>
                  <a:lnTo>
                    <a:pt x="14021" y="5227"/>
                  </a:lnTo>
                  <a:lnTo>
                    <a:pt x="14164" y="5507"/>
                  </a:lnTo>
                  <a:lnTo>
                    <a:pt x="14295" y="5794"/>
                  </a:lnTo>
                  <a:lnTo>
                    <a:pt x="14412" y="6088"/>
                  </a:lnTo>
                  <a:lnTo>
                    <a:pt x="14513" y="6390"/>
                  </a:lnTo>
                  <a:lnTo>
                    <a:pt x="14601" y="6697"/>
                  </a:lnTo>
                  <a:lnTo>
                    <a:pt x="14675" y="7011"/>
                  </a:lnTo>
                  <a:lnTo>
                    <a:pt x="14732" y="7330"/>
                  </a:lnTo>
                  <a:lnTo>
                    <a:pt x="14772" y="7654"/>
                  </a:lnTo>
                  <a:lnTo>
                    <a:pt x="14798" y="7983"/>
                  </a:lnTo>
                  <a:lnTo>
                    <a:pt x="14807" y="8316"/>
                  </a:lnTo>
                  <a:lnTo>
                    <a:pt x="14798" y="8650"/>
                  </a:lnTo>
                  <a:lnTo>
                    <a:pt x="14772" y="8978"/>
                  </a:lnTo>
                  <a:lnTo>
                    <a:pt x="14732" y="9302"/>
                  </a:lnTo>
                  <a:lnTo>
                    <a:pt x="14675" y="9622"/>
                  </a:lnTo>
                  <a:lnTo>
                    <a:pt x="14601" y="9935"/>
                  </a:lnTo>
                  <a:lnTo>
                    <a:pt x="14513" y="10242"/>
                  </a:lnTo>
                  <a:lnTo>
                    <a:pt x="14412" y="10544"/>
                  </a:lnTo>
                  <a:lnTo>
                    <a:pt x="14295" y="10838"/>
                  </a:lnTo>
                  <a:lnTo>
                    <a:pt x="14164" y="11126"/>
                  </a:lnTo>
                  <a:lnTo>
                    <a:pt x="14021" y="11405"/>
                  </a:lnTo>
                  <a:lnTo>
                    <a:pt x="13864" y="11678"/>
                  </a:lnTo>
                  <a:lnTo>
                    <a:pt x="13695" y="11941"/>
                  </a:lnTo>
                  <a:lnTo>
                    <a:pt x="13514" y="12195"/>
                  </a:lnTo>
                  <a:lnTo>
                    <a:pt x="13321" y="12441"/>
                  </a:lnTo>
                  <a:lnTo>
                    <a:pt x="13116" y="12677"/>
                  </a:lnTo>
                  <a:lnTo>
                    <a:pt x="12901" y="12902"/>
                  </a:lnTo>
                  <a:lnTo>
                    <a:pt x="12676" y="13117"/>
                  </a:lnTo>
                  <a:lnTo>
                    <a:pt x="12440" y="13321"/>
                  </a:lnTo>
                  <a:lnTo>
                    <a:pt x="12194" y="13515"/>
                  </a:lnTo>
                  <a:lnTo>
                    <a:pt x="11941" y="13695"/>
                  </a:lnTo>
                  <a:lnTo>
                    <a:pt x="11677" y="13865"/>
                  </a:lnTo>
                  <a:lnTo>
                    <a:pt x="11405" y="14022"/>
                  </a:lnTo>
                  <a:lnTo>
                    <a:pt x="11125" y="14165"/>
                  </a:lnTo>
                  <a:lnTo>
                    <a:pt x="10838" y="14295"/>
                  </a:lnTo>
                  <a:lnTo>
                    <a:pt x="10544" y="14412"/>
                  </a:lnTo>
                  <a:lnTo>
                    <a:pt x="10242" y="14515"/>
                  </a:lnTo>
                  <a:lnTo>
                    <a:pt x="9935" y="14602"/>
                  </a:lnTo>
                  <a:lnTo>
                    <a:pt x="9621" y="14675"/>
                  </a:lnTo>
                  <a:lnTo>
                    <a:pt x="9302" y="14732"/>
                  </a:lnTo>
                  <a:lnTo>
                    <a:pt x="8978" y="14773"/>
                  </a:lnTo>
                  <a:lnTo>
                    <a:pt x="8649" y="14798"/>
                  </a:lnTo>
                  <a:lnTo>
                    <a:pt x="8316" y="14807"/>
                  </a:lnTo>
                  <a:lnTo>
                    <a:pt x="7982" y="14798"/>
                  </a:lnTo>
                  <a:lnTo>
                    <a:pt x="7654" y="14773"/>
                  </a:lnTo>
                  <a:lnTo>
                    <a:pt x="7330" y="14732"/>
                  </a:lnTo>
                  <a:lnTo>
                    <a:pt x="7010" y="14675"/>
                  </a:lnTo>
                  <a:lnTo>
                    <a:pt x="6697" y="14602"/>
                  </a:lnTo>
                  <a:lnTo>
                    <a:pt x="6390" y="14515"/>
                  </a:lnTo>
                  <a:lnTo>
                    <a:pt x="6088" y="14412"/>
                  </a:lnTo>
                  <a:lnTo>
                    <a:pt x="5794" y="14295"/>
                  </a:lnTo>
                  <a:lnTo>
                    <a:pt x="5506" y="14165"/>
                  </a:lnTo>
                  <a:lnTo>
                    <a:pt x="5227" y="14022"/>
                  </a:lnTo>
                  <a:lnTo>
                    <a:pt x="4954" y="13865"/>
                  </a:lnTo>
                  <a:lnTo>
                    <a:pt x="4691" y="13695"/>
                  </a:lnTo>
                  <a:lnTo>
                    <a:pt x="4437" y="13515"/>
                  </a:lnTo>
                  <a:lnTo>
                    <a:pt x="4191" y="13321"/>
                  </a:lnTo>
                  <a:lnTo>
                    <a:pt x="3955" y="13117"/>
                  </a:lnTo>
                  <a:lnTo>
                    <a:pt x="3730" y="12902"/>
                  </a:lnTo>
                  <a:lnTo>
                    <a:pt x="3515" y="12677"/>
                  </a:lnTo>
                  <a:lnTo>
                    <a:pt x="3311" y="12441"/>
                  </a:lnTo>
                  <a:lnTo>
                    <a:pt x="3117" y="12195"/>
                  </a:lnTo>
                  <a:lnTo>
                    <a:pt x="2937" y="11941"/>
                  </a:lnTo>
                  <a:lnTo>
                    <a:pt x="2767" y="11678"/>
                  </a:lnTo>
                  <a:lnTo>
                    <a:pt x="2610" y="11405"/>
                  </a:lnTo>
                  <a:lnTo>
                    <a:pt x="2467" y="11126"/>
                  </a:lnTo>
                  <a:lnTo>
                    <a:pt x="2337" y="10838"/>
                  </a:lnTo>
                  <a:lnTo>
                    <a:pt x="2220" y="10544"/>
                  </a:lnTo>
                  <a:lnTo>
                    <a:pt x="2117" y="10242"/>
                  </a:lnTo>
                  <a:lnTo>
                    <a:pt x="2030" y="9935"/>
                  </a:lnTo>
                  <a:lnTo>
                    <a:pt x="1957" y="9622"/>
                  </a:lnTo>
                  <a:lnTo>
                    <a:pt x="1900" y="9302"/>
                  </a:lnTo>
                  <a:lnTo>
                    <a:pt x="1859" y="8978"/>
                  </a:lnTo>
                  <a:lnTo>
                    <a:pt x="1834" y="8650"/>
                  </a:lnTo>
                  <a:lnTo>
                    <a:pt x="1825" y="8316"/>
                  </a:lnTo>
                  <a:lnTo>
                    <a:pt x="1834" y="7983"/>
                  </a:lnTo>
                  <a:lnTo>
                    <a:pt x="1859" y="7654"/>
                  </a:lnTo>
                  <a:lnTo>
                    <a:pt x="1900" y="7330"/>
                  </a:lnTo>
                  <a:lnTo>
                    <a:pt x="1957" y="7011"/>
                  </a:lnTo>
                  <a:lnTo>
                    <a:pt x="2030" y="6697"/>
                  </a:lnTo>
                  <a:lnTo>
                    <a:pt x="2117" y="6390"/>
                  </a:lnTo>
                  <a:lnTo>
                    <a:pt x="2220" y="6088"/>
                  </a:lnTo>
                  <a:lnTo>
                    <a:pt x="2337" y="5794"/>
                  </a:lnTo>
                  <a:lnTo>
                    <a:pt x="2467" y="5507"/>
                  </a:lnTo>
                  <a:lnTo>
                    <a:pt x="2610" y="5227"/>
                  </a:lnTo>
                  <a:lnTo>
                    <a:pt x="2767" y="4955"/>
                  </a:lnTo>
                  <a:lnTo>
                    <a:pt x="2937" y="4691"/>
                  </a:lnTo>
                  <a:lnTo>
                    <a:pt x="3117" y="4438"/>
                  </a:lnTo>
                  <a:lnTo>
                    <a:pt x="3311" y="4192"/>
                  </a:lnTo>
                  <a:lnTo>
                    <a:pt x="3515" y="3956"/>
                  </a:lnTo>
                  <a:lnTo>
                    <a:pt x="3730" y="3731"/>
                  </a:lnTo>
                  <a:lnTo>
                    <a:pt x="3955" y="3516"/>
                  </a:lnTo>
                  <a:lnTo>
                    <a:pt x="4191" y="3311"/>
                  </a:lnTo>
                  <a:lnTo>
                    <a:pt x="4437" y="3119"/>
                  </a:lnTo>
                  <a:lnTo>
                    <a:pt x="4691" y="2937"/>
                  </a:lnTo>
                  <a:lnTo>
                    <a:pt x="4954" y="2768"/>
                  </a:lnTo>
                  <a:lnTo>
                    <a:pt x="5227" y="2611"/>
                  </a:lnTo>
                  <a:lnTo>
                    <a:pt x="5506" y="2468"/>
                  </a:lnTo>
                  <a:lnTo>
                    <a:pt x="5794" y="2337"/>
                  </a:lnTo>
                  <a:lnTo>
                    <a:pt x="6088" y="2220"/>
                  </a:lnTo>
                  <a:lnTo>
                    <a:pt x="6390" y="2119"/>
                  </a:lnTo>
                  <a:lnTo>
                    <a:pt x="6697" y="2031"/>
                  </a:lnTo>
                  <a:lnTo>
                    <a:pt x="7010" y="1957"/>
                  </a:lnTo>
                  <a:lnTo>
                    <a:pt x="7330" y="1900"/>
                  </a:lnTo>
                  <a:lnTo>
                    <a:pt x="7654" y="1860"/>
                  </a:lnTo>
                  <a:lnTo>
                    <a:pt x="7982" y="1834"/>
                  </a:lnTo>
                  <a:lnTo>
                    <a:pt x="8316" y="1825"/>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124" name="Freeform 122"/>
            <p:cNvSpPr>
              <a:spLocks noEditPoints="1"/>
            </p:cNvSpPr>
            <p:nvPr/>
          </p:nvSpPr>
          <p:spPr bwMode="auto">
            <a:xfrm>
              <a:off x="7834313" y="4960938"/>
              <a:ext cx="742950" cy="739775"/>
            </a:xfrm>
            <a:custGeom>
              <a:avLst/>
              <a:gdLst/>
              <a:ahLst/>
              <a:cxnLst>
                <a:cxn ang="0">
                  <a:pos x="5199" y="3929"/>
                </a:cxn>
                <a:cxn ang="0">
                  <a:pos x="5385" y="3992"/>
                </a:cxn>
                <a:cxn ang="0">
                  <a:pos x="5547" y="4097"/>
                </a:cxn>
                <a:cxn ang="0">
                  <a:pos x="5679" y="4236"/>
                </a:cxn>
                <a:cxn ang="0">
                  <a:pos x="5776" y="4403"/>
                </a:cxn>
                <a:cxn ang="0">
                  <a:pos x="5830" y="4592"/>
                </a:cxn>
                <a:cxn ang="0">
                  <a:pos x="5835" y="4796"/>
                </a:cxn>
                <a:cxn ang="0">
                  <a:pos x="5791" y="4989"/>
                </a:cxn>
                <a:cxn ang="0">
                  <a:pos x="5702" y="5162"/>
                </a:cxn>
                <a:cxn ang="0">
                  <a:pos x="5576" y="5308"/>
                </a:cxn>
                <a:cxn ang="0">
                  <a:pos x="5419" y="5419"/>
                </a:cxn>
                <a:cxn ang="0">
                  <a:pos x="5238" y="5491"/>
                </a:cxn>
                <a:cxn ang="0">
                  <a:pos x="5038" y="5515"/>
                </a:cxn>
                <a:cxn ang="0">
                  <a:pos x="4837" y="5491"/>
                </a:cxn>
                <a:cxn ang="0">
                  <a:pos x="4657" y="5419"/>
                </a:cxn>
                <a:cxn ang="0">
                  <a:pos x="4500" y="5308"/>
                </a:cxn>
                <a:cxn ang="0">
                  <a:pos x="4374" y="5162"/>
                </a:cxn>
                <a:cxn ang="0">
                  <a:pos x="4284" y="4989"/>
                </a:cxn>
                <a:cxn ang="0">
                  <a:pos x="4240" y="4796"/>
                </a:cxn>
                <a:cxn ang="0">
                  <a:pos x="4245" y="4592"/>
                </a:cxn>
                <a:cxn ang="0">
                  <a:pos x="4299" y="4403"/>
                </a:cxn>
                <a:cxn ang="0">
                  <a:pos x="4396" y="4236"/>
                </a:cxn>
                <a:cxn ang="0">
                  <a:pos x="4529" y="4097"/>
                </a:cxn>
                <a:cxn ang="0">
                  <a:pos x="4691" y="3992"/>
                </a:cxn>
                <a:cxn ang="0">
                  <a:pos x="4877" y="3929"/>
                </a:cxn>
                <a:cxn ang="0">
                  <a:pos x="5046" y="6058"/>
                </a:cxn>
                <a:cxn ang="0">
                  <a:pos x="3584" y="5111"/>
                </a:cxn>
                <a:cxn ang="0">
                  <a:pos x="3778" y="4547"/>
                </a:cxn>
                <a:cxn ang="0">
                  <a:pos x="3767" y="4715"/>
                </a:cxn>
                <a:cxn ang="0">
                  <a:pos x="3778" y="4890"/>
                </a:cxn>
                <a:cxn ang="0">
                  <a:pos x="3813" y="5057"/>
                </a:cxn>
                <a:cxn ang="0">
                  <a:pos x="3870" y="5215"/>
                </a:cxn>
                <a:cxn ang="0">
                  <a:pos x="3933" y="5391"/>
                </a:cxn>
                <a:cxn ang="0">
                  <a:pos x="4009" y="5539"/>
                </a:cxn>
                <a:cxn ang="0">
                  <a:pos x="4063" y="5611"/>
                </a:cxn>
                <a:cxn ang="0">
                  <a:pos x="4125" y="5674"/>
                </a:cxn>
                <a:cxn ang="0">
                  <a:pos x="4197" y="5726"/>
                </a:cxn>
                <a:cxn ang="0">
                  <a:pos x="4410" y="5843"/>
                </a:cxn>
                <a:cxn ang="0">
                  <a:pos x="4602" y="5929"/>
                </a:cxn>
                <a:cxn ang="0">
                  <a:pos x="4769" y="5989"/>
                </a:cxn>
                <a:cxn ang="0">
                  <a:pos x="4980" y="6046"/>
                </a:cxn>
                <a:cxn ang="0">
                  <a:pos x="4818" y="3463"/>
                </a:cxn>
                <a:cxn ang="0">
                  <a:pos x="6251" y="4337"/>
                </a:cxn>
                <a:cxn ang="0">
                  <a:pos x="6152" y="4106"/>
                </a:cxn>
                <a:cxn ang="0">
                  <a:pos x="6013" y="3900"/>
                </a:cxn>
                <a:cxn ang="0">
                  <a:pos x="5836" y="3726"/>
                </a:cxn>
                <a:cxn ang="0">
                  <a:pos x="5629" y="3589"/>
                </a:cxn>
                <a:cxn ang="0">
                  <a:pos x="5397" y="3495"/>
                </a:cxn>
                <a:cxn ang="0">
                  <a:pos x="5143" y="3448"/>
                </a:cxn>
                <a:cxn ang="0">
                  <a:pos x="4954" y="3446"/>
                </a:cxn>
                <a:cxn ang="0">
                  <a:pos x="4818" y="3463"/>
                </a:cxn>
                <a:cxn ang="0">
                  <a:pos x="6178" y="5273"/>
                </a:cxn>
                <a:cxn ang="0">
                  <a:pos x="6253" y="5085"/>
                </a:cxn>
                <a:cxn ang="0">
                  <a:pos x="6298" y="4883"/>
                </a:cxn>
                <a:cxn ang="0">
                  <a:pos x="6309" y="4705"/>
                </a:cxn>
              </a:cxnLst>
              <a:rect l="0" t="0" r="r" b="b"/>
              <a:pathLst>
                <a:path w="9836" h="9797">
                  <a:moveTo>
                    <a:pt x="5038" y="3913"/>
                  </a:moveTo>
                  <a:lnTo>
                    <a:pt x="5079" y="3914"/>
                  </a:lnTo>
                  <a:lnTo>
                    <a:pt x="5119" y="3917"/>
                  </a:lnTo>
                  <a:lnTo>
                    <a:pt x="5160" y="3922"/>
                  </a:lnTo>
                  <a:lnTo>
                    <a:pt x="5199" y="3929"/>
                  </a:lnTo>
                  <a:lnTo>
                    <a:pt x="5238" y="3939"/>
                  </a:lnTo>
                  <a:lnTo>
                    <a:pt x="5276" y="3949"/>
                  </a:lnTo>
                  <a:lnTo>
                    <a:pt x="5312" y="3961"/>
                  </a:lnTo>
                  <a:lnTo>
                    <a:pt x="5350" y="3976"/>
                  </a:lnTo>
                  <a:lnTo>
                    <a:pt x="5385" y="3992"/>
                  </a:lnTo>
                  <a:lnTo>
                    <a:pt x="5419" y="4009"/>
                  </a:lnTo>
                  <a:lnTo>
                    <a:pt x="5453" y="4029"/>
                  </a:lnTo>
                  <a:lnTo>
                    <a:pt x="5485" y="4050"/>
                  </a:lnTo>
                  <a:lnTo>
                    <a:pt x="5517" y="4073"/>
                  </a:lnTo>
                  <a:lnTo>
                    <a:pt x="5547" y="4097"/>
                  </a:lnTo>
                  <a:lnTo>
                    <a:pt x="5576" y="4121"/>
                  </a:lnTo>
                  <a:lnTo>
                    <a:pt x="5605" y="4147"/>
                  </a:lnTo>
                  <a:lnTo>
                    <a:pt x="5631" y="4176"/>
                  </a:lnTo>
                  <a:lnTo>
                    <a:pt x="5655" y="4205"/>
                  </a:lnTo>
                  <a:lnTo>
                    <a:pt x="5679" y="4236"/>
                  </a:lnTo>
                  <a:lnTo>
                    <a:pt x="5702" y="4267"/>
                  </a:lnTo>
                  <a:lnTo>
                    <a:pt x="5723" y="4299"/>
                  </a:lnTo>
                  <a:lnTo>
                    <a:pt x="5743" y="4333"/>
                  </a:lnTo>
                  <a:lnTo>
                    <a:pt x="5760" y="4368"/>
                  </a:lnTo>
                  <a:lnTo>
                    <a:pt x="5776" y="4403"/>
                  </a:lnTo>
                  <a:lnTo>
                    <a:pt x="5791" y="4440"/>
                  </a:lnTo>
                  <a:lnTo>
                    <a:pt x="5803" y="4476"/>
                  </a:lnTo>
                  <a:lnTo>
                    <a:pt x="5813" y="4514"/>
                  </a:lnTo>
                  <a:lnTo>
                    <a:pt x="5823" y="4553"/>
                  </a:lnTo>
                  <a:lnTo>
                    <a:pt x="5830" y="4592"/>
                  </a:lnTo>
                  <a:lnTo>
                    <a:pt x="5835" y="4633"/>
                  </a:lnTo>
                  <a:lnTo>
                    <a:pt x="5838" y="4673"/>
                  </a:lnTo>
                  <a:lnTo>
                    <a:pt x="5839" y="4714"/>
                  </a:lnTo>
                  <a:lnTo>
                    <a:pt x="5838" y="4756"/>
                  </a:lnTo>
                  <a:lnTo>
                    <a:pt x="5835" y="4796"/>
                  </a:lnTo>
                  <a:lnTo>
                    <a:pt x="5830" y="4837"/>
                  </a:lnTo>
                  <a:lnTo>
                    <a:pt x="5823" y="4875"/>
                  </a:lnTo>
                  <a:lnTo>
                    <a:pt x="5813" y="4915"/>
                  </a:lnTo>
                  <a:lnTo>
                    <a:pt x="5803" y="4952"/>
                  </a:lnTo>
                  <a:lnTo>
                    <a:pt x="5791" y="4989"/>
                  </a:lnTo>
                  <a:lnTo>
                    <a:pt x="5776" y="5026"/>
                  </a:lnTo>
                  <a:lnTo>
                    <a:pt x="5760" y="5061"/>
                  </a:lnTo>
                  <a:lnTo>
                    <a:pt x="5743" y="5095"/>
                  </a:lnTo>
                  <a:lnTo>
                    <a:pt x="5723" y="5130"/>
                  </a:lnTo>
                  <a:lnTo>
                    <a:pt x="5702" y="5162"/>
                  </a:lnTo>
                  <a:lnTo>
                    <a:pt x="5679" y="5193"/>
                  </a:lnTo>
                  <a:lnTo>
                    <a:pt x="5655" y="5223"/>
                  </a:lnTo>
                  <a:lnTo>
                    <a:pt x="5631" y="5252"/>
                  </a:lnTo>
                  <a:lnTo>
                    <a:pt x="5605" y="5281"/>
                  </a:lnTo>
                  <a:lnTo>
                    <a:pt x="5576" y="5308"/>
                  </a:lnTo>
                  <a:lnTo>
                    <a:pt x="5547" y="5333"/>
                  </a:lnTo>
                  <a:lnTo>
                    <a:pt x="5517" y="5356"/>
                  </a:lnTo>
                  <a:lnTo>
                    <a:pt x="5485" y="5378"/>
                  </a:lnTo>
                  <a:lnTo>
                    <a:pt x="5453" y="5400"/>
                  </a:lnTo>
                  <a:lnTo>
                    <a:pt x="5419" y="5419"/>
                  </a:lnTo>
                  <a:lnTo>
                    <a:pt x="5385" y="5436"/>
                  </a:lnTo>
                  <a:lnTo>
                    <a:pt x="5350" y="5453"/>
                  </a:lnTo>
                  <a:lnTo>
                    <a:pt x="5312" y="5468"/>
                  </a:lnTo>
                  <a:lnTo>
                    <a:pt x="5276" y="5480"/>
                  </a:lnTo>
                  <a:lnTo>
                    <a:pt x="5238" y="5491"/>
                  </a:lnTo>
                  <a:lnTo>
                    <a:pt x="5199" y="5500"/>
                  </a:lnTo>
                  <a:lnTo>
                    <a:pt x="5160" y="5507"/>
                  </a:lnTo>
                  <a:lnTo>
                    <a:pt x="5119" y="5512"/>
                  </a:lnTo>
                  <a:lnTo>
                    <a:pt x="5079" y="5515"/>
                  </a:lnTo>
                  <a:lnTo>
                    <a:pt x="5038" y="5515"/>
                  </a:lnTo>
                  <a:lnTo>
                    <a:pt x="4996" y="5515"/>
                  </a:lnTo>
                  <a:lnTo>
                    <a:pt x="4956" y="5512"/>
                  </a:lnTo>
                  <a:lnTo>
                    <a:pt x="4916" y="5507"/>
                  </a:lnTo>
                  <a:lnTo>
                    <a:pt x="4877" y="5500"/>
                  </a:lnTo>
                  <a:lnTo>
                    <a:pt x="4837" y="5491"/>
                  </a:lnTo>
                  <a:lnTo>
                    <a:pt x="4800" y="5480"/>
                  </a:lnTo>
                  <a:lnTo>
                    <a:pt x="4763" y="5468"/>
                  </a:lnTo>
                  <a:lnTo>
                    <a:pt x="4726" y="5453"/>
                  </a:lnTo>
                  <a:lnTo>
                    <a:pt x="4691" y="5436"/>
                  </a:lnTo>
                  <a:lnTo>
                    <a:pt x="4657" y="5419"/>
                  </a:lnTo>
                  <a:lnTo>
                    <a:pt x="4622" y="5400"/>
                  </a:lnTo>
                  <a:lnTo>
                    <a:pt x="4590" y="5378"/>
                  </a:lnTo>
                  <a:lnTo>
                    <a:pt x="4559" y="5356"/>
                  </a:lnTo>
                  <a:lnTo>
                    <a:pt x="4529" y="5333"/>
                  </a:lnTo>
                  <a:lnTo>
                    <a:pt x="4500" y="5308"/>
                  </a:lnTo>
                  <a:lnTo>
                    <a:pt x="4471" y="5281"/>
                  </a:lnTo>
                  <a:lnTo>
                    <a:pt x="4444" y="5252"/>
                  </a:lnTo>
                  <a:lnTo>
                    <a:pt x="4419" y="5223"/>
                  </a:lnTo>
                  <a:lnTo>
                    <a:pt x="4396" y="5193"/>
                  </a:lnTo>
                  <a:lnTo>
                    <a:pt x="4374" y="5162"/>
                  </a:lnTo>
                  <a:lnTo>
                    <a:pt x="4352" y="5130"/>
                  </a:lnTo>
                  <a:lnTo>
                    <a:pt x="4333" y="5095"/>
                  </a:lnTo>
                  <a:lnTo>
                    <a:pt x="4316" y="5061"/>
                  </a:lnTo>
                  <a:lnTo>
                    <a:pt x="4299" y="5026"/>
                  </a:lnTo>
                  <a:lnTo>
                    <a:pt x="4284" y="4989"/>
                  </a:lnTo>
                  <a:lnTo>
                    <a:pt x="4272" y="4952"/>
                  </a:lnTo>
                  <a:lnTo>
                    <a:pt x="4261" y="4915"/>
                  </a:lnTo>
                  <a:lnTo>
                    <a:pt x="4252" y="4875"/>
                  </a:lnTo>
                  <a:lnTo>
                    <a:pt x="4245" y="4837"/>
                  </a:lnTo>
                  <a:lnTo>
                    <a:pt x="4240" y="4796"/>
                  </a:lnTo>
                  <a:lnTo>
                    <a:pt x="4237" y="4756"/>
                  </a:lnTo>
                  <a:lnTo>
                    <a:pt x="4237" y="4714"/>
                  </a:lnTo>
                  <a:lnTo>
                    <a:pt x="4237" y="4673"/>
                  </a:lnTo>
                  <a:lnTo>
                    <a:pt x="4240" y="4633"/>
                  </a:lnTo>
                  <a:lnTo>
                    <a:pt x="4245" y="4592"/>
                  </a:lnTo>
                  <a:lnTo>
                    <a:pt x="4252" y="4553"/>
                  </a:lnTo>
                  <a:lnTo>
                    <a:pt x="4261" y="4514"/>
                  </a:lnTo>
                  <a:lnTo>
                    <a:pt x="4272" y="4476"/>
                  </a:lnTo>
                  <a:lnTo>
                    <a:pt x="4284" y="4440"/>
                  </a:lnTo>
                  <a:lnTo>
                    <a:pt x="4299" y="4403"/>
                  </a:lnTo>
                  <a:lnTo>
                    <a:pt x="4316" y="4368"/>
                  </a:lnTo>
                  <a:lnTo>
                    <a:pt x="4333" y="4333"/>
                  </a:lnTo>
                  <a:lnTo>
                    <a:pt x="4352" y="4299"/>
                  </a:lnTo>
                  <a:lnTo>
                    <a:pt x="4374" y="4267"/>
                  </a:lnTo>
                  <a:lnTo>
                    <a:pt x="4396" y="4236"/>
                  </a:lnTo>
                  <a:lnTo>
                    <a:pt x="4419" y="4205"/>
                  </a:lnTo>
                  <a:lnTo>
                    <a:pt x="4444" y="4176"/>
                  </a:lnTo>
                  <a:lnTo>
                    <a:pt x="4471" y="4147"/>
                  </a:lnTo>
                  <a:lnTo>
                    <a:pt x="4500" y="4121"/>
                  </a:lnTo>
                  <a:lnTo>
                    <a:pt x="4529" y="4097"/>
                  </a:lnTo>
                  <a:lnTo>
                    <a:pt x="4559" y="4073"/>
                  </a:lnTo>
                  <a:lnTo>
                    <a:pt x="4590" y="4050"/>
                  </a:lnTo>
                  <a:lnTo>
                    <a:pt x="4622" y="4029"/>
                  </a:lnTo>
                  <a:lnTo>
                    <a:pt x="4657" y="4009"/>
                  </a:lnTo>
                  <a:lnTo>
                    <a:pt x="4691" y="3992"/>
                  </a:lnTo>
                  <a:lnTo>
                    <a:pt x="4726" y="3976"/>
                  </a:lnTo>
                  <a:lnTo>
                    <a:pt x="4763" y="3961"/>
                  </a:lnTo>
                  <a:lnTo>
                    <a:pt x="4800" y="3949"/>
                  </a:lnTo>
                  <a:lnTo>
                    <a:pt x="4837" y="3939"/>
                  </a:lnTo>
                  <a:lnTo>
                    <a:pt x="4877" y="3929"/>
                  </a:lnTo>
                  <a:lnTo>
                    <a:pt x="4916" y="3922"/>
                  </a:lnTo>
                  <a:lnTo>
                    <a:pt x="4956" y="3917"/>
                  </a:lnTo>
                  <a:lnTo>
                    <a:pt x="4996" y="3914"/>
                  </a:lnTo>
                  <a:lnTo>
                    <a:pt x="5038" y="3913"/>
                  </a:lnTo>
                  <a:close/>
                  <a:moveTo>
                    <a:pt x="5046" y="6058"/>
                  </a:moveTo>
                  <a:lnTo>
                    <a:pt x="4669" y="9797"/>
                  </a:lnTo>
                  <a:lnTo>
                    <a:pt x="4338" y="6294"/>
                  </a:lnTo>
                  <a:lnTo>
                    <a:pt x="1509" y="9419"/>
                  </a:lnTo>
                  <a:lnTo>
                    <a:pt x="3584" y="5679"/>
                  </a:lnTo>
                  <a:lnTo>
                    <a:pt x="3584" y="5111"/>
                  </a:lnTo>
                  <a:lnTo>
                    <a:pt x="0" y="4590"/>
                  </a:lnTo>
                  <a:lnTo>
                    <a:pt x="3795" y="4449"/>
                  </a:lnTo>
                  <a:lnTo>
                    <a:pt x="3789" y="4481"/>
                  </a:lnTo>
                  <a:lnTo>
                    <a:pt x="3782" y="4514"/>
                  </a:lnTo>
                  <a:lnTo>
                    <a:pt x="3778" y="4547"/>
                  </a:lnTo>
                  <a:lnTo>
                    <a:pt x="3774" y="4580"/>
                  </a:lnTo>
                  <a:lnTo>
                    <a:pt x="3771" y="4613"/>
                  </a:lnTo>
                  <a:lnTo>
                    <a:pt x="3769" y="4646"/>
                  </a:lnTo>
                  <a:lnTo>
                    <a:pt x="3767" y="4681"/>
                  </a:lnTo>
                  <a:lnTo>
                    <a:pt x="3767" y="4715"/>
                  </a:lnTo>
                  <a:lnTo>
                    <a:pt x="3767" y="4750"/>
                  </a:lnTo>
                  <a:lnTo>
                    <a:pt x="3769" y="4786"/>
                  </a:lnTo>
                  <a:lnTo>
                    <a:pt x="3771" y="4820"/>
                  </a:lnTo>
                  <a:lnTo>
                    <a:pt x="3774" y="4855"/>
                  </a:lnTo>
                  <a:lnTo>
                    <a:pt x="3778" y="4890"/>
                  </a:lnTo>
                  <a:lnTo>
                    <a:pt x="3783" y="4924"/>
                  </a:lnTo>
                  <a:lnTo>
                    <a:pt x="3790" y="4957"/>
                  </a:lnTo>
                  <a:lnTo>
                    <a:pt x="3797" y="4991"/>
                  </a:lnTo>
                  <a:lnTo>
                    <a:pt x="3805" y="5024"/>
                  </a:lnTo>
                  <a:lnTo>
                    <a:pt x="3813" y="5057"/>
                  </a:lnTo>
                  <a:lnTo>
                    <a:pt x="3823" y="5089"/>
                  </a:lnTo>
                  <a:lnTo>
                    <a:pt x="3833" y="5121"/>
                  </a:lnTo>
                  <a:lnTo>
                    <a:pt x="3845" y="5154"/>
                  </a:lnTo>
                  <a:lnTo>
                    <a:pt x="3857" y="5185"/>
                  </a:lnTo>
                  <a:lnTo>
                    <a:pt x="3870" y="5215"/>
                  </a:lnTo>
                  <a:lnTo>
                    <a:pt x="3884" y="5246"/>
                  </a:lnTo>
                  <a:lnTo>
                    <a:pt x="3895" y="5284"/>
                  </a:lnTo>
                  <a:lnTo>
                    <a:pt x="3906" y="5320"/>
                  </a:lnTo>
                  <a:lnTo>
                    <a:pt x="3918" y="5355"/>
                  </a:lnTo>
                  <a:lnTo>
                    <a:pt x="3933" y="5391"/>
                  </a:lnTo>
                  <a:lnTo>
                    <a:pt x="3948" y="5426"/>
                  </a:lnTo>
                  <a:lnTo>
                    <a:pt x="3964" y="5459"/>
                  </a:lnTo>
                  <a:lnTo>
                    <a:pt x="3981" y="5493"/>
                  </a:lnTo>
                  <a:lnTo>
                    <a:pt x="4000" y="5524"/>
                  </a:lnTo>
                  <a:lnTo>
                    <a:pt x="4009" y="5539"/>
                  </a:lnTo>
                  <a:lnTo>
                    <a:pt x="4019" y="5555"/>
                  </a:lnTo>
                  <a:lnTo>
                    <a:pt x="4030" y="5570"/>
                  </a:lnTo>
                  <a:lnTo>
                    <a:pt x="4040" y="5584"/>
                  </a:lnTo>
                  <a:lnTo>
                    <a:pt x="4052" y="5598"/>
                  </a:lnTo>
                  <a:lnTo>
                    <a:pt x="4063" y="5611"/>
                  </a:lnTo>
                  <a:lnTo>
                    <a:pt x="4074" y="5625"/>
                  </a:lnTo>
                  <a:lnTo>
                    <a:pt x="4087" y="5638"/>
                  </a:lnTo>
                  <a:lnTo>
                    <a:pt x="4099" y="5651"/>
                  </a:lnTo>
                  <a:lnTo>
                    <a:pt x="4112" y="5663"/>
                  </a:lnTo>
                  <a:lnTo>
                    <a:pt x="4125" y="5674"/>
                  </a:lnTo>
                  <a:lnTo>
                    <a:pt x="4139" y="5686"/>
                  </a:lnTo>
                  <a:lnTo>
                    <a:pt x="4152" y="5696"/>
                  </a:lnTo>
                  <a:lnTo>
                    <a:pt x="4167" y="5707"/>
                  </a:lnTo>
                  <a:lnTo>
                    <a:pt x="4181" y="5717"/>
                  </a:lnTo>
                  <a:lnTo>
                    <a:pt x="4197" y="5726"/>
                  </a:lnTo>
                  <a:lnTo>
                    <a:pt x="4241" y="5752"/>
                  </a:lnTo>
                  <a:lnTo>
                    <a:pt x="4284" y="5777"/>
                  </a:lnTo>
                  <a:lnTo>
                    <a:pt x="4327" y="5800"/>
                  </a:lnTo>
                  <a:lnTo>
                    <a:pt x="4369" y="5822"/>
                  </a:lnTo>
                  <a:lnTo>
                    <a:pt x="4410" y="5843"/>
                  </a:lnTo>
                  <a:lnTo>
                    <a:pt x="4451" y="5863"/>
                  </a:lnTo>
                  <a:lnTo>
                    <a:pt x="4490" y="5881"/>
                  </a:lnTo>
                  <a:lnTo>
                    <a:pt x="4529" y="5898"/>
                  </a:lnTo>
                  <a:lnTo>
                    <a:pt x="4566" y="5915"/>
                  </a:lnTo>
                  <a:lnTo>
                    <a:pt x="4602" y="5929"/>
                  </a:lnTo>
                  <a:lnTo>
                    <a:pt x="4638" y="5944"/>
                  </a:lnTo>
                  <a:lnTo>
                    <a:pt x="4673" y="5956"/>
                  </a:lnTo>
                  <a:lnTo>
                    <a:pt x="4705" y="5969"/>
                  </a:lnTo>
                  <a:lnTo>
                    <a:pt x="4738" y="5979"/>
                  </a:lnTo>
                  <a:lnTo>
                    <a:pt x="4769" y="5989"/>
                  </a:lnTo>
                  <a:lnTo>
                    <a:pt x="4798" y="5999"/>
                  </a:lnTo>
                  <a:lnTo>
                    <a:pt x="4853" y="6015"/>
                  </a:lnTo>
                  <a:lnTo>
                    <a:pt x="4902" y="6028"/>
                  </a:lnTo>
                  <a:lnTo>
                    <a:pt x="4943" y="6038"/>
                  </a:lnTo>
                  <a:lnTo>
                    <a:pt x="4980" y="6046"/>
                  </a:lnTo>
                  <a:lnTo>
                    <a:pt x="5008" y="6052"/>
                  </a:lnTo>
                  <a:lnTo>
                    <a:pt x="5029" y="6055"/>
                  </a:lnTo>
                  <a:lnTo>
                    <a:pt x="5041" y="6057"/>
                  </a:lnTo>
                  <a:lnTo>
                    <a:pt x="5046" y="6058"/>
                  </a:lnTo>
                  <a:close/>
                  <a:moveTo>
                    <a:pt x="4818" y="3463"/>
                  </a:moveTo>
                  <a:lnTo>
                    <a:pt x="5167" y="0"/>
                  </a:lnTo>
                  <a:lnTo>
                    <a:pt x="5496" y="3503"/>
                  </a:lnTo>
                  <a:lnTo>
                    <a:pt x="8327" y="378"/>
                  </a:lnTo>
                  <a:lnTo>
                    <a:pt x="6251" y="4118"/>
                  </a:lnTo>
                  <a:lnTo>
                    <a:pt x="6251" y="4337"/>
                  </a:lnTo>
                  <a:lnTo>
                    <a:pt x="6236" y="4289"/>
                  </a:lnTo>
                  <a:lnTo>
                    <a:pt x="6217" y="4241"/>
                  </a:lnTo>
                  <a:lnTo>
                    <a:pt x="6197" y="4195"/>
                  </a:lnTo>
                  <a:lnTo>
                    <a:pt x="6176" y="4150"/>
                  </a:lnTo>
                  <a:lnTo>
                    <a:pt x="6152" y="4106"/>
                  </a:lnTo>
                  <a:lnTo>
                    <a:pt x="6127" y="4062"/>
                  </a:lnTo>
                  <a:lnTo>
                    <a:pt x="6101" y="4021"/>
                  </a:lnTo>
                  <a:lnTo>
                    <a:pt x="6073" y="3979"/>
                  </a:lnTo>
                  <a:lnTo>
                    <a:pt x="6044" y="3940"/>
                  </a:lnTo>
                  <a:lnTo>
                    <a:pt x="6013" y="3900"/>
                  </a:lnTo>
                  <a:lnTo>
                    <a:pt x="5980" y="3863"/>
                  </a:lnTo>
                  <a:lnTo>
                    <a:pt x="5947" y="3827"/>
                  </a:lnTo>
                  <a:lnTo>
                    <a:pt x="5911" y="3792"/>
                  </a:lnTo>
                  <a:lnTo>
                    <a:pt x="5875" y="3759"/>
                  </a:lnTo>
                  <a:lnTo>
                    <a:pt x="5836" y="3726"/>
                  </a:lnTo>
                  <a:lnTo>
                    <a:pt x="5798" y="3696"/>
                  </a:lnTo>
                  <a:lnTo>
                    <a:pt x="5757" y="3667"/>
                  </a:lnTo>
                  <a:lnTo>
                    <a:pt x="5716" y="3639"/>
                  </a:lnTo>
                  <a:lnTo>
                    <a:pt x="5673" y="3614"/>
                  </a:lnTo>
                  <a:lnTo>
                    <a:pt x="5629" y="3589"/>
                  </a:lnTo>
                  <a:lnTo>
                    <a:pt x="5584" y="3567"/>
                  </a:lnTo>
                  <a:lnTo>
                    <a:pt x="5539" y="3547"/>
                  </a:lnTo>
                  <a:lnTo>
                    <a:pt x="5492" y="3528"/>
                  </a:lnTo>
                  <a:lnTo>
                    <a:pt x="5444" y="3510"/>
                  </a:lnTo>
                  <a:lnTo>
                    <a:pt x="5397" y="3495"/>
                  </a:lnTo>
                  <a:lnTo>
                    <a:pt x="5347" y="3481"/>
                  </a:lnTo>
                  <a:lnTo>
                    <a:pt x="5297" y="3470"/>
                  </a:lnTo>
                  <a:lnTo>
                    <a:pt x="5247" y="3460"/>
                  </a:lnTo>
                  <a:lnTo>
                    <a:pt x="5195" y="3453"/>
                  </a:lnTo>
                  <a:lnTo>
                    <a:pt x="5143" y="3448"/>
                  </a:lnTo>
                  <a:lnTo>
                    <a:pt x="5091" y="3445"/>
                  </a:lnTo>
                  <a:lnTo>
                    <a:pt x="5038" y="3443"/>
                  </a:lnTo>
                  <a:lnTo>
                    <a:pt x="5010" y="3444"/>
                  </a:lnTo>
                  <a:lnTo>
                    <a:pt x="4982" y="3445"/>
                  </a:lnTo>
                  <a:lnTo>
                    <a:pt x="4954" y="3446"/>
                  </a:lnTo>
                  <a:lnTo>
                    <a:pt x="4926" y="3448"/>
                  </a:lnTo>
                  <a:lnTo>
                    <a:pt x="4899" y="3451"/>
                  </a:lnTo>
                  <a:lnTo>
                    <a:pt x="4872" y="3455"/>
                  </a:lnTo>
                  <a:lnTo>
                    <a:pt x="4844" y="3458"/>
                  </a:lnTo>
                  <a:lnTo>
                    <a:pt x="4818" y="3463"/>
                  </a:lnTo>
                  <a:close/>
                  <a:moveTo>
                    <a:pt x="6308" y="4694"/>
                  </a:moveTo>
                  <a:lnTo>
                    <a:pt x="9836" y="5207"/>
                  </a:lnTo>
                  <a:lnTo>
                    <a:pt x="6140" y="5344"/>
                  </a:lnTo>
                  <a:lnTo>
                    <a:pt x="6160" y="5310"/>
                  </a:lnTo>
                  <a:lnTo>
                    <a:pt x="6178" y="5273"/>
                  </a:lnTo>
                  <a:lnTo>
                    <a:pt x="6195" y="5237"/>
                  </a:lnTo>
                  <a:lnTo>
                    <a:pt x="6212" y="5199"/>
                  </a:lnTo>
                  <a:lnTo>
                    <a:pt x="6226" y="5162"/>
                  </a:lnTo>
                  <a:lnTo>
                    <a:pt x="6241" y="5124"/>
                  </a:lnTo>
                  <a:lnTo>
                    <a:pt x="6253" y="5085"/>
                  </a:lnTo>
                  <a:lnTo>
                    <a:pt x="6265" y="5046"/>
                  </a:lnTo>
                  <a:lnTo>
                    <a:pt x="6275" y="5006"/>
                  </a:lnTo>
                  <a:lnTo>
                    <a:pt x="6283" y="4966"/>
                  </a:lnTo>
                  <a:lnTo>
                    <a:pt x="6292" y="4925"/>
                  </a:lnTo>
                  <a:lnTo>
                    <a:pt x="6298" y="4883"/>
                  </a:lnTo>
                  <a:lnTo>
                    <a:pt x="6303" y="4842"/>
                  </a:lnTo>
                  <a:lnTo>
                    <a:pt x="6306" y="4800"/>
                  </a:lnTo>
                  <a:lnTo>
                    <a:pt x="6308" y="4758"/>
                  </a:lnTo>
                  <a:lnTo>
                    <a:pt x="6309" y="4715"/>
                  </a:lnTo>
                  <a:lnTo>
                    <a:pt x="6309" y="4705"/>
                  </a:lnTo>
                  <a:lnTo>
                    <a:pt x="6308" y="4694"/>
                  </a:lnTo>
                  <a:close/>
                </a:path>
              </a:pathLst>
            </a:custGeom>
            <a:solidFill>
              <a:schemeClr val="tx1">
                <a:lumMod val="50000"/>
                <a:lumOff val="50000"/>
              </a:schemeClr>
            </a:solid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grpSp>
      <p:grpSp>
        <p:nvGrpSpPr>
          <p:cNvPr id="109" name="组合 167"/>
          <p:cNvGrpSpPr>
            <a:grpSpLocks noChangeAspect="1"/>
          </p:cNvGrpSpPr>
          <p:nvPr/>
        </p:nvGrpSpPr>
        <p:grpSpPr>
          <a:xfrm>
            <a:off x="4149261" y="3950656"/>
            <a:ext cx="321296" cy="328826"/>
            <a:chOff x="9532483" y="3932465"/>
            <a:chExt cx="663575" cy="704850"/>
          </a:xfrm>
          <a:solidFill>
            <a:schemeClr val="tx1">
              <a:lumMod val="50000"/>
              <a:lumOff val="50000"/>
            </a:schemeClr>
          </a:solidFill>
        </p:grpSpPr>
        <p:sp>
          <p:nvSpPr>
            <p:cNvPr id="126" name="Freeform 13"/>
            <p:cNvSpPr/>
            <p:nvPr/>
          </p:nvSpPr>
          <p:spPr bwMode="auto">
            <a:xfrm>
              <a:off x="9532483" y="4373790"/>
              <a:ext cx="431800" cy="263525"/>
            </a:xfrm>
            <a:custGeom>
              <a:avLst/>
              <a:gdLst/>
              <a:ahLst/>
              <a:cxnLst>
                <a:cxn ang="0">
                  <a:pos x="220" y="0"/>
                </a:cxn>
                <a:cxn ang="0">
                  <a:pos x="52" y="0"/>
                </a:cxn>
                <a:cxn ang="0">
                  <a:pos x="52" y="0"/>
                </a:cxn>
                <a:cxn ang="0">
                  <a:pos x="42" y="2"/>
                </a:cxn>
                <a:cxn ang="0">
                  <a:pos x="32" y="4"/>
                </a:cxn>
                <a:cxn ang="0">
                  <a:pos x="24" y="10"/>
                </a:cxn>
                <a:cxn ang="0">
                  <a:pos x="16" y="16"/>
                </a:cxn>
                <a:cxn ang="0">
                  <a:pos x="10" y="24"/>
                </a:cxn>
                <a:cxn ang="0">
                  <a:pos x="4" y="32"/>
                </a:cxn>
                <a:cxn ang="0">
                  <a:pos x="2" y="42"/>
                </a:cxn>
                <a:cxn ang="0">
                  <a:pos x="0" y="54"/>
                </a:cxn>
                <a:cxn ang="0">
                  <a:pos x="0" y="166"/>
                </a:cxn>
                <a:cxn ang="0">
                  <a:pos x="272" y="166"/>
                </a:cxn>
                <a:cxn ang="0">
                  <a:pos x="272" y="54"/>
                </a:cxn>
                <a:cxn ang="0">
                  <a:pos x="272" y="54"/>
                </a:cxn>
                <a:cxn ang="0">
                  <a:pos x="270" y="42"/>
                </a:cxn>
                <a:cxn ang="0">
                  <a:pos x="268" y="32"/>
                </a:cxn>
                <a:cxn ang="0">
                  <a:pos x="262" y="24"/>
                </a:cxn>
                <a:cxn ang="0">
                  <a:pos x="256" y="16"/>
                </a:cxn>
                <a:cxn ang="0">
                  <a:pos x="248" y="10"/>
                </a:cxn>
                <a:cxn ang="0">
                  <a:pos x="240" y="4"/>
                </a:cxn>
                <a:cxn ang="0">
                  <a:pos x="230" y="2"/>
                </a:cxn>
                <a:cxn ang="0">
                  <a:pos x="220" y="0"/>
                </a:cxn>
                <a:cxn ang="0">
                  <a:pos x="220" y="0"/>
                </a:cxn>
              </a:cxnLst>
              <a:rect l="0" t="0" r="r" b="b"/>
              <a:pathLst>
                <a:path w="272" h="166">
                  <a:moveTo>
                    <a:pt x="220" y="0"/>
                  </a:moveTo>
                  <a:lnTo>
                    <a:pt x="52" y="0"/>
                  </a:lnTo>
                  <a:lnTo>
                    <a:pt x="52" y="0"/>
                  </a:lnTo>
                  <a:lnTo>
                    <a:pt x="42" y="2"/>
                  </a:lnTo>
                  <a:lnTo>
                    <a:pt x="32" y="4"/>
                  </a:lnTo>
                  <a:lnTo>
                    <a:pt x="24" y="10"/>
                  </a:lnTo>
                  <a:lnTo>
                    <a:pt x="16" y="16"/>
                  </a:lnTo>
                  <a:lnTo>
                    <a:pt x="10" y="24"/>
                  </a:lnTo>
                  <a:lnTo>
                    <a:pt x="4" y="32"/>
                  </a:lnTo>
                  <a:lnTo>
                    <a:pt x="2" y="42"/>
                  </a:lnTo>
                  <a:lnTo>
                    <a:pt x="0" y="54"/>
                  </a:lnTo>
                  <a:lnTo>
                    <a:pt x="0" y="166"/>
                  </a:lnTo>
                  <a:lnTo>
                    <a:pt x="272" y="166"/>
                  </a:lnTo>
                  <a:lnTo>
                    <a:pt x="272" y="54"/>
                  </a:lnTo>
                  <a:lnTo>
                    <a:pt x="272" y="54"/>
                  </a:lnTo>
                  <a:lnTo>
                    <a:pt x="270" y="42"/>
                  </a:lnTo>
                  <a:lnTo>
                    <a:pt x="268" y="32"/>
                  </a:lnTo>
                  <a:lnTo>
                    <a:pt x="262" y="24"/>
                  </a:lnTo>
                  <a:lnTo>
                    <a:pt x="256" y="16"/>
                  </a:lnTo>
                  <a:lnTo>
                    <a:pt x="248" y="10"/>
                  </a:lnTo>
                  <a:lnTo>
                    <a:pt x="240" y="4"/>
                  </a:lnTo>
                  <a:lnTo>
                    <a:pt x="230" y="2"/>
                  </a:lnTo>
                  <a:lnTo>
                    <a:pt x="220" y="0"/>
                  </a:lnTo>
                  <a:lnTo>
                    <a:pt x="220"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127" name="Freeform 14"/>
            <p:cNvSpPr/>
            <p:nvPr/>
          </p:nvSpPr>
          <p:spPr bwMode="auto">
            <a:xfrm>
              <a:off x="9589633" y="4030890"/>
              <a:ext cx="317500" cy="314325"/>
            </a:xfrm>
            <a:custGeom>
              <a:avLst/>
              <a:gdLst/>
              <a:ahLst/>
              <a:cxnLst>
                <a:cxn ang="0">
                  <a:pos x="100" y="198"/>
                </a:cxn>
                <a:cxn ang="0">
                  <a:pos x="100" y="198"/>
                </a:cxn>
                <a:cxn ang="0">
                  <a:pos x="120" y="196"/>
                </a:cxn>
                <a:cxn ang="0">
                  <a:pos x="138" y="190"/>
                </a:cxn>
                <a:cxn ang="0">
                  <a:pos x="156" y="180"/>
                </a:cxn>
                <a:cxn ang="0">
                  <a:pos x="170" y="168"/>
                </a:cxn>
                <a:cxn ang="0">
                  <a:pos x="182" y="154"/>
                </a:cxn>
                <a:cxn ang="0">
                  <a:pos x="192" y="138"/>
                </a:cxn>
                <a:cxn ang="0">
                  <a:pos x="198" y="118"/>
                </a:cxn>
                <a:cxn ang="0">
                  <a:pos x="200" y="98"/>
                </a:cxn>
                <a:cxn ang="0">
                  <a:pos x="200" y="98"/>
                </a:cxn>
                <a:cxn ang="0">
                  <a:pos x="198" y="78"/>
                </a:cxn>
                <a:cxn ang="0">
                  <a:pos x="192" y="60"/>
                </a:cxn>
                <a:cxn ang="0">
                  <a:pos x="182" y="44"/>
                </a:cxn>
                <a:cxn ang="0">
                  <a:pos x="170" y="28"/>
                </a:cxn>
                <a:cxn ang="0">
                  <a:pos x="156" y="16"/>
                </a:cxn>
                <a:cxn ang="0">
                  <a:pos x="138" y="8"/>
                </a:cxn>
                <a:cxn ang="0">
                  <a:pos x="120" y="2"/>
                </a:cxn>
                <a:cxn ang="0">
                  <a:pos x="100" y="0"/>
                </a:cxn>
                <a:cxn ang="0">
                  <a:pos x="100" y="0"/>
                </a:cxn>
                <a:cxn ang="0">
                  <a:pos x="80" y="2"/>
                </a:cxn>
                <a:cxn ang="0">
                  <a:pos x="62" y="8"/>
                </a:cxn>
                <a:cxn ang="0">
                  <a:pos x="44" y="16"/>
                </a:cxn>
                <a:cxn ang="0">
                  <a:pos x="30" y="28"/>
                </a:cxn>
                <a:cxn ang="0">
                  <a:pos x="18" y="44"/>
                </a:cxn>
                <a:cxn ang="0">
                  <a:pos x="8" y="60"/>
                </a:cxn>
                <a:cxn ang="0">
                  <a:pos x="2" y="78"/>
                </a:cxn>
                <a:cxn ang="0">
                  <a:pos x="0" y="98"/>
                </a:cxn>
                <a:cxn ang="0">
                  <a:pos x="0" y="98"/>
                </a:cxn>
                <a:cxn ang="0">
                  <a:pos x="2" y="118"/>
                </a:cxn>
                <a:cxn ang="0">
                  <a:pos x="8" y="138"/>
                </a:cxn>
                <a:cxn ang="0">
                  <a:pos x="18" y="154"/>
                </a:cxn>
                <a:cxn ang="0">
                  <a:pos x="30" y="168"/>
                </a:cxn>
                <a:cxn ang="0">
                  <a:pos x="44" y="180"/>
                </a:cxn>
                <a:cxn ang="0">
                  <a:pos x="62" y="190"/>
                </a:cxn>
                <a:cxn ang="0">
                  <a:pos x="80" y="196"/>
                </a:cxn>
                <a:cxn ang="0">
                  <a:pos x="100" y="198"/>
                </a:cxn>
                <a:cxn ang="0">
                  <a:pos x="100" y="198"/>
                </a:cxn>
              </a:cxnLst>
              <a:rect l="0" t="0" r="r" b="b"/>
              <a:pathLst>
                <a:path w="200" h="198">
                  <a:moveTo>
                    <a:pt x="100" y="198"/>
                  </a:moveTo>
                  <a:lnTo>
                    <a:pt x="100" y="198"/>
                  </a:lnTo>
                  <a:lnTo>
                    <a:pt x="120" y="196"/>
                  </a:lnTo>
                  <a:lnTo>
                    <a:pt x="138" y="190"/>
                  </a:lnTo>
                  <a:lnTo>
                    <a:pt x="156" y="180"/>
                  </a:lnTo>
                  <a:lnTo>
                    <a:pt x="170" y="168"/>
                  </a:lnTo>
                  <a:lnTo>
                    <a:pt x="182" y="154"/>
                  </a:lnTo>
                  <a:lnTo>
                    <a:pt x="192" y="138"/>
                  </a:lnTo>
                  <a:lnTo>
                    <a:pt x="198" y="118"/>
                  </a:lnTo>
                  <a:lnTo>
                    <a:pt x="200" y="98"/>
                  </a:lnTo>
                  <a:lnTo>
                    <a:pt x="200" y="98"/>
                  </a:lnTo>
                  <a:lnTo>
                    <a:pt x="198" y="78"/>
                  </a:lnTo>
                  <a:lnTo>
                    <a:pt x="192" y="60"/>
                  </a:lnTo>
                  <a:lnTo>
                    <a:pt x="182" y="44"/>
                  </a:lnTo>
                  <a:lnTo>
                    <a:pt x="170" y="28"/>
                  </a:lnTo>
                  <a:lnTo>
                    <a:pt x="156" y="16"/>
                  </a:lnTo>
                  <a:lnTo>
                    <a:pt x="138" y="8"/>
                  </a:lnTo>
                  <a:lnTo>
                    <a:pt x="120" y="2"/>
                  </a:lnTo>
                  <a:lnTo>
                    <a:pt x="100" y="0"/>
                  </a:lnTo>
                  <a:lnTo>
                    <a:pt x="100" y="0"/>
                  </a:lnTo>
                  <a:lnTo>
                    <a:pt x="80" y="2"/>
                  </a:lnTo>
                  <a:lnTo>
                    <a:pt x="62" y="8"/>
                  </a:lnTo>
                  <a:lnTo>
                    <a:pt x="44" y="16"/>
                  </a:lnTo>
                  <a:lnTo>
                    <a:pt x="30" y="28"/>
                  </a:lnTo>
                  <a:lnTo>
                    <a:pt x="18" y="44"/>
                  </a:lnTo>
                  <a:lnTo>
                    <a:pt x="8" y="60"/>
                  </a:lnTo>
                  <a:lnTo>
                    <a:pt x="2" y="78"/>
                  </a:lnTo>
                  <a:lnTo>
                    <a:pt x="0" y="98"/>
                  </a:lnTo>
                  <a:lnTo>
                    <a:pt x="0" y="98"/>
                  </a:lnTo>
                  <a:lnTo>
                    <a:pt x="2" y="118"/>
                  </a:lnTo>
                  <a:lnTo>
                    <a:pt x="8" y="138"/>
                  </a:lnTo>
                  <a:lnTo>
                    <a:pt x="18" y="154"/>
                  </a:lnTo>
                  <a:lnTo>
                    <a:pt x="30" y="168"/>
                  </a:lnTo>
                  <a:lnTo>
                    <a:pt x="44" y="180"/>
                  </a:lnTo>
                  <a:lnTo>
                    <a:pt x="62" y="190"/>
                  </a:lnTo>
                  <a:lnTo>
                    <a:pt x="80" y="196"/>
                  </a:lnTo>
                  <a:lnTo>
                    <a:pt x="100" y="198"/>
                  </a:lnTo>
                  <a:lnTo>
                    <a:pt x="100" y="198"/>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128" name="Freeform 15"/>
            <p:cNvSpPr/>
            <p:nvPr/>
          </p:nvSpPr>
          <p:spPr bwMode="auto">
            <a:xfrm>
              <a:off x="9843633" y="3932465"/>
              <a:ext cx="292100" cy="314325"/>
            </a:xfrm>
            <a:custGeom>
              <a:avLst/>
              <a:gdLst/>
              <a:ahLst/>
              <a:cxnLst>
                <a:cxn ang="0">
                  <a:pos x="66" y="160"/>
                </a:cxn>
                <a:cxn ang="0">
                  <a:pos x="66" y="160"/>
                </a:cxn>
                <a:cxn ang="0">
                  <a:pos x="64" y="178"/>
                </a:cxn>
                <a:cxn ang="0">
                  <a:pos x="60" y="196"/>
                </a:cxn>
                <a:cxn ang="0">
                  <a:pos x="60" y="196"/>
                </a:cxn>
                <a:cxn ang="0">
                  <a:pos x="72" y="198"/>
                </a:cxn>
                <a:cxn ang="0">
                  <a:pos x="86" y="198"/>
                </a:cxn>
                <a:cxn ang="0">
                  <a:pos x="86" y="198"/>
                </a:cxn>
                <a:cxn ang="0">
                  <a:pos x="106" y="196"/>
                </a:cxn>
                <a:cxn ang="0">
                  <a:pos x="124" y="190"/>
                </a:cxn>
                <a:cxn ang="0">
                  <a:pos x="142" y="182"/>
                </a:cxn>
                <a:cxn ang="0">
                  <a:pos x="156" y="170"/>
                </a:cxn>
                <a:cxn ang="0">
                  <a:pos x="168" y="156"/>
                </a:cxn>
                <a:cxn ang="0">
                  <a:pos x="178" y="138"/>
                </a:cxn>
                <a:cxn ang="0">
                  <a:pos x="182" y="120"/>
                </a:cxn>
                <a:cxn ang="0">
                  <a:pos x="184" y="100"/>
                </a:cxn>
                <a:cxn ang="0">
                  <a:pos x="184" y="100"/>
                </a:cxn>
                <a:cxn ang="0">
                  <a:pos x="182" y="80"/>
                </a:cxn>
                <a:cxn ang="0">
                  <a:pos x="178" y="62"/>
                </a:cxn>
                <a:cxn ang="0">
                  <a:pos x="168" y="44"/>
                </a:cxn>
                <a:cxn ang="0">
                  <a:pos x="156" y="30"/>
                </a:cxn>
                <a:cxn ang="0">
                  <a:pos x="142" y="18"/>
                </a:cxn>
                <a:cxn ang="0">
                  <a:pos x="124" y="8"/>
                </a:cxn>
                <a:cxn ang="0">
                  <a:pos x="106" y="2"/>
                </a:cxn>
                <a:cxn ang="0">
                  <a:pos x="86" y="0"/>
                </a:cxn>
                <a:cxn ang="0">
                  <a:pos x="86" y="0"/>
                </a:cxn>
                <a:cxn ang="0">
                  <a:pos x="72" y="2"/>
                </a:cxn>
                <a:cxn ang="0">
                  <a:pos x="60" y="4"/>
                </a:cxn>
                <a:cxn ang="0">
                  <a:pos x="46" y="8"/>
                </a:cxn>
                <a:cxn ang="0">
                  <a:pos x="36" y="14"/>
                </a:cxn>
                <a:cxn ang="0">
                  <a:pos x="24" y="22"/>
                </a:cxn>
                <a:cxn ang="0">
                  <a:pos x="14" y="30"/>
                </a:cxn>
                <a:cxn ang="0">
                  <a:pos x="6" y="40"/>
                </a:cxn>
                <a:cxn ang="0">
                  <a:pos x="0" y="50"/>
                </a:cxn>
                <a:cxn ang="0">
                  <a:pos x="0" y="50"/>
                </a:cxn>
                <a:cxn ang="0">
                  <a:pos x="14" y="60"/>
                </a:cxn>
                <a:cxn ang="0">
                  <a:pos x="26" y="70"/>
                </a:cxn>
                <a:cxn ang="0">
                  <a:pos x="38" y="82"/>
                </a:cxn>
                <a:cxn ang="0">
                  <a:pos x="46" y="96"/>
                </a:cxn>
                <a:cxn ang="0">
                  <a:pos x="54" y="110"/>
                </a:cxn>
                <a:cxn ang="0">
                  <a:pos x="60" y="126"/>
                </a:cxn>
                <a:cxn ang="0">
                  <a:pos x="64" y="144"/>
                </a:cxn>
                <a:cxn ang="0">
                  <a:pos x="66" y="160"/>
                </a:cxn>
                <a:cxn ang="0">
                  <a:pos x="66" y="160"/>
                </a:cxn>
              </a:cxnLst>
              <a:rect l="0" t="0" r="r" b="b"/>
              <a:pathLst>
                <a:path w="184" h="198">
                  <a:moveTo>
                    <a:pt x="66" y="160"/>
                  </a:moveTo>
                  <a:lnTo>
                    <a:pt x="66" y="160"/>
                  </a:lnTo>
                  <a:lnTo>
                    <a:pt x="64" y="178"/>
                  </a:lnTo>
                  <a:lnTo>
                    <a:pt x="60" y="196"/>
                  </a:lnTo>
                  <a:lnTo>
                    <a:pt x="60" y="196"/>
                  </a:lnTo>
                  <a:lnTo>
                    <a:pt x="72" y="198"/>
                  </a:lnTo>
                  <a:lnTo>
                    <a:pt x="86" y="198"/>
                  </a:lnTo>
                  <a:lnTo>
                    <a:pt x="86" y="198"/>
                  </a:lnTo>
                  <a:lnTo>
                    <a:pt x="106" y="196"/>
                  </a:lnTo>
                  <a:lnTo>
                    <a:pt x="124" y="190"/>
                  </a:lnTo>
                  <a:lnTo>
                    <a:pt x="142" y="182"/>
                  </a:lnTo>
                  <a:lnTo>
                    <a:pt x="156" y="170"/>
                  </a:lnTo>
                  <a:lnTo>
                    <a:pt x="168" y="156"/>
                  </a:lnTo>
                  <a:lnTo>
                    <a:pt x="178" y="138"/>
                  </a:lnTo>
                  <a:lnTo>
                    <a:pt x="182" y="120"/>
                  </a:lnTo>
                  <a:lnTo>
                    <a:pt x="184" y="100"/>
                  </a:lnTo>
                  <a:lnTo>
                    <a:pt x="184" y="100"/>
                  </a:lnTo>
                  <a:lnTo>
                    <a:pt x="182" y="80"/>
                  </a:lnTo>
                  <a:lnTo>
                    <a:pt x="178" y="62"/>
                  </a:lnTo>
                  <a:lnTo>
                    <a:pt x="168" y="44"/>
                  </a:lnTo>
                  <a:lnTo>
                    <a:pt x="156" y="30"/>
                  </a:lnTo>
                  <a:lnTo>
                    <a:pt x="142" y="18"/>
                  </a:lnTo>
                  <a:lnTo>
                    <a:pt x="124" y="8"/>
                  </a:lnTo>
                  <a:lnTo>
                    <a:pt x="106" y="2"/>
                  </a:lnTo>
                  <a:lnTo>
                    <a:pt x="86" y="0"/>
                  </a:lnTo>
                  <a:lnTo>
                    <a:pt x="86" y="0"/>
                  </a:lnTo>
                  <a:lnTo>
                    <a:pt x="72" y="2"/>
                  </a:lnTo>
                  <a:lnTo>
                    <a:pt x="60" y="4"/>
                  </a:lnTo>
                  <a:lnTo>
                    <a:pt x="46" y="8"/>
                  </a:lnTo>
                  <a:lnTo>
                    <a:pt x="36" y="14"/>
                  </a:lnTo>
                  <a:lnTo>
                    <a:pt x="24" y="22"/>
                  </a:lnTo>
                  <a:lnTo>
                    <a:pt x="14" y="30"/>
                  </a:lnTo>
                  <a:lnTo>
                    <a:pt x="6" y="40"/>
                  </a:lnTo>
                  <a:lnTo>
                    <a:pt x="0" y="50"/>
                  </a:lnTo>
                  <a:lnTo>
                    <a:pt x="0" y="50"/>
                  </a:lnTo>
                  <a:lnTo>
                    <a:pt x="14" y="60"/>
                  </a:lnTo>
                  <a:lnTo>
                    <a:pt x="26" y="70"/>
                  </a:lnTo>
                  <a:lnTo>
                    <a:pt x="38" y="82"/>
                  </a:lnTo>
                  <a:lnTo>
                    <a:pt x="46" y="96"/>
                  </a:lnTo>
                  <a:lnTo>
                    <a:pt x="54" y="110"/>
                  </a:lnTo>
                  <a:lnTo>
                    <a:pt x="60" y="126"/>
                  </a:lnTo>
                  <a:lnTo>
                    <a:pt x="64" y="144"/>
                  </a:lnTo>
                  <a:lnTo>
                    <a:pt x="66" y="160"/>
                  </a:lnTo>
                  <a:lnTo>
                    <a:pt x="66" y="16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129" name="Freeform 16"/>
            <p:cNvSpPr/>
            <p:nvPr/>
          </p:nvSpPr>
          <p:spPr bwMode="auto">
            <a:xfrm>
              <a:off x="9881733" y="4278540"/>
              <a:ext cx="314325" cy="263525"/>
            </a:xfrm>
            <a:custGeom>
              <a:avLst/>
              <a:gdLst/>
              <a:ahLst/>
              <a:cxnLst>
                <a:cxn ang="0">
                  <a:pos x="144" y="0"/>
                </a:cxn>
                <a:cxn ang="0">
                  <a:pos x="28" y="0"/>
                </a:cxn>
                <a:cxn ang="0">
                  <a:pos x="28" y="0"/>
                </a:cxn>
                <a:cxn ang="0">
                  <a:pos x="16" y="18"/>
                </a:cxn>
                <a:cxn ang="0">
                  <a:pos x="0" y="34"/>
                </a:cxn>
                <a:cxn ang="0">
                  <a:pos x="0" y="34"/>
                </a:cxn>
                <a:cxn ang="0">
                  <a:pos x="16" y="36"/>
                </a:cxn>
                <a:cxn ang="0">
                  <a:pos x="30" y="42"/>
                </a:cxn>
                <a:cxn ang="0">
                  <a:pos x="44" y="48"/>
                </a:cxn>
                <a:cxn ang="0">
                  <a:pos x="56" y="58"/>
                </a:cxn>
                <a:cxn ang="0">
                  <a:pos x="64" y="70"/>
                </a:cxn>
                <a:cxn ang="0">
                  <a:pos x="72" y="84"/>
                </a:cxn>
                <a:cxn ang="0">
                  <a:pos x="76" y="98"/>
                </a:cxn>
                <a:cxn ang="0">
                  <a:pos x="78" y="114"/>
                </a:cxn>
                <a:cxn ang="0">
                  <a:pos x="78" y="166"/>
                </a:cxn>
                <a:cxn ang="0">
                  <a:pos x="198" y="166"/>
                </a:cxn>
                <a:cxn ang="0">
                  <a:pos x="198" y="52"/>
                </a:cxn>
                <a:cxn ang="0">
                  <a:pos x="198" y="52"/>
                </a:cxn>
                <a:cxn ang="0">
                  <a:pos x="196" y="42"/>
                </a:cxn>
                <a:cxn ang="0">
                  <a:pos x="194" y="32"/>
                </a:cxn>
                <a:cxn ang="0">
                  <a:pos x="188" y="22"/>
                </a:cxn>
                <a:cxn ang="0">
                  <a:pos x="182" y="14"/>
                </a:cxn>
                <a:cxn ang="0">
                  <a:pos x="174" y="8"/>
                </a:cxn>
                <a:cxn ang="0">
                  <a:pos x="166" y="4"/>
                </a:cxn>
                <a:cxn ang="0">
                  <a:pos x="156" y="0"/>
                </a:cxn>
                <a:cxn ang="0">
                  <a:pos x="144" y="0"/>
                </a:cxn>
                <a:cxn ang="0">
                  <a:pos x="144" y="0"/>
                </a:cxn>
              </a:cxnLst>
              <a:rect l="0" t="0" r="r" b="b"/>
              <a:pathLst>
                <a:path w="198" h="166">
                  <a:moveTo>
                    <a:pt x="144" y="0"/>
                  </a:moveTo>
                  <a:lnTo>
                    <a:pt x="28" y="0"/>
                  </a:lnTo>
                  <a:lnTo>
                    <a:pt x="28" y="0"/>
                  </a:lnTo>
                  <a:lnTo>
                    <a:pt x="16" y="18"/>
                  </a:lnTo>
                  <a:lnTo>
                    <a:pt x="0" y="34"/>
                  </a:lnTo>
                  <a:lnTo>
                    <a:pt x="0" y="34"/>
                  </a:lnTo>
                  <a:lnTo>
                    <a:pt x="16" y="36"/>
                  </a:lnTo>
                  <a:lnTo>
                    <a:pt x="30" y="42"/>
                  </a:lnTo>
                  <a:lnTo>
                    <a:pt x="44" y="48"/>
                  </a:lnTo>
                  <a:lnTo>
                    <a:pt x="56" y="58"/>
                  </a:lnTo>
                  <a:lnTo>
                    <a:pt x="64" y="70"/>
                  </a:lnTo>
                  <a:lnTo>
                    <a:pt x="72" y="84"/>
                  </a:lnTo>
                  <a:lnTo>
                    <a:pt x="76" y="98"/>
                  </a:lnTo>
                  <a:lnTo>
                    <a:pt x="78" y="114"/>
                  </a:lnTo>
                  <a:lnTo>
                    <a:pt x="78" y="166"/>
                  </a:lnTo>
                  <a:lnTo>
                    <a:pt x="198" y="166"/>
                  </a:lnTo>
                  <a:lnTo>
                    <a:pt x="198" y="52"/>
                  </a:lnTo>
                  <a:lnTo>
                    <a:pt x="198" y="52"/>
                  </a:lnTo>
                  <a:lnTo>
                    <a:pt x="196" y="42"/>
                  </a:lnTo>
                  <a:lnTo>
                    <a:pt x="194" y="32"/>
                  </a:lnTo>
                  <a:lnTo>
                    <a:pt x="188" y="22"/>
                  </a:lnTo>
                  <a:lnTo>
                    <a:pt x="182" y="14"/>
                  </a:lnTo>
                  <a:lnTo>
                    <a:pt x="174" y="8"/>
                  </a:lnTo>
                  <a:lnTo>
                    <a:pt x="166" y="4"/>
                  </a:lnTo>
                  <a:lnTo>
                    <a:pt x="156" y="0"/>
                  </a:lnTo>
                  <a:lnTo>
                    <a:pt x="144" y="0"/>
                  </a:lnTo>
                  <a:lnTo>
                    <a:pt x="144"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grpSp>
      <p:grpSp>
        <p:nvGrpSpPr>
          <p:cNvPr id="113" name="组合 208"/>
          <p:cNvGrpSpPr>
            <a:grpSpLocks noChangeAspect="1"/>
          </p:cNvGrpSpPr>
          <p:nvPr/>
        </p:nvGrpSpPr>
        <p:grpSpPr>
          <a:xfrm>
            <a:off x="4149264" y="3627328"/>
            <a:ext cx="330681" cy="260951"/>
            <a:chOff x="14025563" y="196850"/>
            <a:chExt cx="1201738" cy="984250"/>
          </a:xfrm>
          <a:solidFill>
            <a:schemeClr val="tx1">
              <a:lumMod val="50000"/>
              <a:lumOff val="50000"/>
            </a:schemeClr>
          </a:solidFill>
        </p:grpSpPr>
        <p:sp>
          <p:nvSpPr>
            <p:cNvPr id="131" name="Freeform 49"/>
            <p:cNvSpPr/>
            <p:nvPr/>
          </p:nvSpPr>
          <p:spPr bwMode="auto">
            <a:xfrm>
              <a:off x="14025563" y="196850"/>
              <a:ext cx="352425" cy="123825"/>
            </a:xfrm>
            <a:custGeom>
              <a:avLst/>
              <a:gdLst/>
              <a:ahLst/>
              <a:cxnLst>
                <a:cxn ang="0">
                  <a:pos x="32" y="133"/>
                </a:cxn>
                <a:cxn ang="0">
                  <a:pos x="42" y="138"/>
                </a:cxn>
                <a:cxn ang="0">
                  <a:pos x="49" y="138"/>
                </a:cxn>
                <a:cxn ang="0">
                  <a:pos x="54" y="135"/>
                </a:cxn>
                <a:cxn ang="0">
                  <a:pos x="87" y="108"/>
                </a:cxn>
                <a:cxn ang="0">
                  <a:pos x="126" y="89"/>
                </a:cxn>
                <a:cxn ang="0">
                  <a:pos x="167" y="78"/>
                </a:cxn>
                <a:cxn ang="0">
                  <a:pos x="211" y="74"/>
                </a:cxn>
                <a:cxn ang="0">
                  <a:pos x="224" y="74"/>
                </a:cxn>
                <a:cxn ang="0">
                  <a:pos x="248" y="76"/>
                </a:cxn>
                <a:cxn ang="0">
                  <a:pos x="292" y="88"/>
                </a:cxn>
                <a:cxn ang="0">
                  <a:pos x="332" y="108"/>
                </a:cxn>
                <a:cxn ang="0">
                  <a:pos x="367" y="135"/>
                </a:cxn>
                <a:cxn ang="0">
                  <a:pos x="384" y="152"/>
                </a:cxn>
                <a:cxn ang="0">
                  <a:pos x="396" y="157"/>
                </a:cxn>
                <a:cxn ang="0">
                  <a:pos x="401" y="157"/>
                </a:cxn>
                <a:cxn ang="0">
                  <a:pos x="437" y="127"/>
                </a:cxn>
                <a:cxn ang="0">
                  <a:pos x="442" y="121"/>
                </a:cxn>
                <a:cxn ang="0">
                  <a:pos x="443" y="115"/>
                </a:cxn>
                <a:cxn ang="0">
                  <a:pos x="438" y="105"/>
                </a:cxn>
                <a:cxn ang="0">
                  <a:pos x="418" y="83"/>
                </a:cxn>
                <a:cxn ang="0">
                  <a:pos x="369" y="46"/>
                </a:cxn>
                <a:cxn ang="0">
                  <a:pos x="317" y="20"/>
                </a:cxn>
                <a:cxn ang="0">
                  <a:pos x="258" y="5"/>
                </a:cxn>
                <a:cxn ang="0">
                  <a:pos x="227" y="2"/>
                </a:cxn>
                <a:cxn ang="0">
                  <a:pos x="211" y="0"/>
                </a:cxn>
                <a:cxn ang="0">
                  <a:pos x="153" y="7"/>
                </a:cxn>
                <a:cxn ang="0">
                  <a:pos x="99" y="22"/>
                </a:cxn>
                <a:cxn ang="0">
                  <a:pos x="50" y="47"/>
                </a:cxn>
                <a:cxn ang="0">
                  <a:pos x="5" y="81"/>
                </a:cxn>
                <a:cxn ang="0">
                  <a:pos x="1" y="86"/>
                </a:cxn>
                <a:cxn ang="0">
                  <a:pos x="0" y="98"/>
                </a:cxn>
                <a:cxn ang="0">
                  <a:pos x="32" y="133"/>
                </a:cxn>
              </a:cxnLst>
              <a:rect l="0" t="0" r="r" b="b"/>
              <a:pathLst>
                <a:path w="443" h="157">
                  <a:moveTo>
                    <a:pt x="32" y="133"/>
                  </a:moveTo>
                  <a:lnTo>
                    <a:pt x="32" y="133"/>
                  </a:lnTo>
                  <a:lnTo>
                    <a:pt x="37" y="137"/>
                  </a:lnTo>
                  <a:lnTo>
                    <a:pt x="42" y="138"/>
                  </a:lnTo>
                  <a:lnTo>
                    <a:pt x="42" y="138"/>
                  </a:lnTo>
                  <a:lnTo>
                    <a:pt x="49" y="138"/>
                  </a:lnTo>
                  <a:lnTo>
                    <a:pt x="54" y="135"/>
                  </a:lnTo>
                  <a:lnTo>
                    <a:pt x="54" y="135"/>
                  </a:lnTo>
                  <a:lnTo>
                    <a:pt x="71" y="121"/>
                  </a:lnTo>
                  <a:lnTo>
                    <a:pt x="87" y="108"/>
                  </a:lnTo>
                  <a:lnTo>
                    <a:pt x="106" y="98"/>
                  </a:lnTo>
                  <a:lnTo>
                    <a:pt x="126" y="89"/>
                  </a:lnTo>
                  <a:lnTo>
                    <a:pt x="146" y="83"/>
                  </a:lnTo>
                  <a:lnTo>
                    <a:pt x="167" y="78"/>
                  </a:lnTo>
                  <a:lnTo>
                    <a:pt x="189" y="74"/>
                  </a:lnTo>
                  <a:lnTo>
                    <a:pt x="211" y="74"/>
                  </a:lnTo>
                  <a:lnTo>
                    <a:pt x="211" y="74"/>
                  </a:lnTo>
                  <a:lnTo>
                    <a:pt x="224" y="74"/>
                  </a:lnTo>
                  <a:lnTo>
                    <a:pt x="224" y="74"/>
                  </a:lnTo>
                  <a:lnTo>
                    <a:pt x="248" y="76"/>
                  </a:lnTo>
                  <a:lnTo>
                    <a:pt x="270" y="81"/>
                  </a:lnTo>
                  <a:lnTo>
                    <a:pt x="292" y="88"/>
                  </a:lnTo>
                  <a:lnTo>
                    <a:pt x="312" y="96"/>
                  </a:lnTo>
                  <a:lnTo>
                    <a:pt x="332" y="108"/>
                  </a:lnTo>
                  <a:lnTo>
                    <a:pt x="351" y="121"/>
                  </a:lnTo>
                  <a:lnTo>
                    <a:pt x="367" y="135"/>
                  </a:lnTo>
                  <a:lnTo>
                    <a:pt x="384" y="152"/>
                  </a:lnTo>
                  <a:lnTo>
                    <a:pt x="384" y="152"/>
                  </a:lnTo>
                  <a:lnTo>
                    <a:pt x="389" y="155"/>
                  </a:lnTo>
                  <a:lnTo>
                    <a:pt x="396" y="157"/>
                  </a:lnTo>
                  <a:lnTo>
                    <a:pt x="396" y="157"/>
                  </a:lnTo>
                  <a:lnTo>
                    <a:pt x="401" y="157"/>
                  </a:lnTo>
                  <a:lnTo>
                    <a:pt x="406" y="154"/>
                  </a:lnTo>
                  <a:lnTo>
                    <a:pt x="437" y="127"/>
                  </a:lnTo>
                  <a:lnTo>
                    <a:pt x="437" y="127"/>
                  </a:lnTo>
                  <a:lnTo>
                    <a:pt x="442" y="121"/>
                  </a:lnTo>
                  <a:lnTo>
                    <a:pt x="443" y="115"/>
                  </a:lnTo>
                  <a:lnTo>
                    <a:pt x="443" y="115"/>
                  </a:lnTo>
                  <a:lnTo>
                    <a:pt x="442" y="110"/>
                  </a:lnTo>
                  <a:lnTo>
                    <a:pt x="438" y="105"/>
                  </a:lnTo>
                  <a:lnTo>
                    <a:pt x="438" y="105"/>
                  </a:lnTo>
                  <a:lnTo>
                    <a:pt x="418" y="83"/>
                  </a:lnTo>
                  <a:lnTo>
                    <a:pt x="394" y="62"/>
                  </a:lnTo>
                  <a:lnTo>
                    <a:pt x="369" y="46"/>
                  </a:lnTo>
                  <a:lnTo>
                    <a:pt x="344" y="32"/>
                  </a:lnTo>
                  <a:lnTo>
                    <a:pt x="317" y="20"/>
                  </a:lnTo>
                  <a:lnTo>
                    <a:pt x="288" y="10"/>
                  </a:lnTo>
                  <a:lnTo>
                    <a:pt x="258" y="5"/>
                  </a:lnTo>
                  <a:lnTo>
                    <a:pt x="227" y="2"/>
                  </a:lnTo>
                  <a:lnTo>
                    <a:pt x="227" y="2"/>
                  </a:lnTo>
                  <a:lnTo>
                    <a:pt x="211" y="0"/>
                  </a:lnTo>
                  <a:lnTo>
                    <a:pt x="211" y="0"/>
                  </a:lnTo>
                  <a:lnTo>
                    <a:pt x="182" y="2"/>
                  </a:lnTo>
                  <a:lnTo>
                    <a:pt x="153" y="7"/>
                  </a:lnTo>
                  <a:lnTo>
                    <a:pt x="126" y="12"/>
                  </a:lnTo>
                  <a:lnTo>
                    <a:pt x="99" y="22"/>
                  </a:lnTo>
                  <a:lnTo>
                    <a:pt x="74" y="32"/>
                  </a:lnTo>
                  <a:lnTo>
                    <a:pt x="50" y="47"/>
                  </a:lnTo>
                  <a:lnTo>
                    <a:pt x="27" y="62"/>
                  </a:lnTo>
                  <a:lnTo>
                    <a:pt x="5" y="81"/>
                  </a:lnTo>
                  <a:lnTo>
                    <a:pt x="5" y="81"/>
                  </a:lnTo>
                  <a:lnTo>
                    <a:pt x="1" y="86"/>
                  </a:lnTo>
                  <a:lnTo>
                    <a:pt x="0" y="91"/>
                  </a:lnTo>
                  <a:lnTo>
                    <a:pt x="0" y="98"/>
                  </a:lnTo>
                  <a:lnTo>
                    <a:pt x="3" y="103"/>
                  </a:lnTo>
                  <a:lnTo>
                    <a:pt x="32" y="133"/>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132" name="Freeform 50"/>
            <p:cNvSpPr/>
            <p:nvPr/>
          </p:nvSpPr>
          <p:spPr bwMode="auto">
            <a:xfrm>
              <a:off x="14100175" y="293688"/>
              <a:ext cx="196850" cy="87313"/>
            </a:xfrm>
            <a:custGeom>
              <a:avLst/>
              <a:gdLst/>
              <a:ahLst/>
              <a:cxnLst>
                <a:cxn ang="0">
                  <a:pos x="129" y="0"/>
                </a:cxn>
                <a:cxn ang="0">
                  <a:pos x="129" y="0"/>
                </a:cxn>
                <a:cxn ang="0">
                  <a:pos x="119" y="0"/>
                </a:cxn>
                <a:cxn ang="0">
                  <a:pos x="119" y="0"/>
                </a:cxn>
                <a:cxn ang="0">
                  <a:pos x="103" y="2"/>
                </a:cxn>
                <a:cxn ang="0">
                  <a:pos x="88" y="4"/>
                </a:cxn>
                <a:cxn ang="0">
                  <a:pos x="73" y="7"/>
                </a:cxn>
                <a:cxn ang="0">
                  <a:pos x="58" y="12"/>
                </a:cxn>
                <a:cxn ang="0">
                  <a:pos x="44" y="19"/>
                </a:cxn>
                <a:cxn ang="0">
                  <a:pos x="29" y="26"/>
                </a:cxn>
                <a:cxn ang="0">
                  <a:pos x="17" y="36"/>
                </a:cxn>
                <a:cxn ang="0">
                  <a:pos x="6" y="46"/>
                </a:cxn>
                <a:cxn ang="0">
                  <a:pos x="6" y="46"/>
                </a:cxn>
                <a:cxn ang="0">
                  <a:pos x="0" y="51"/>
                </a:cxn>
                <a:cxn ang="0">
                  <a:pos x="0" y="56"/>
                </a:cxn>
                <a:cxn ang="0">
                  <a:pos x="0" y="63"/>
                </a:cxn>
                <a:cxn ang="0">
                  <a:pos x="4" y="68"/>
                </a:cxn>
                <a:cxn ang="0">
                  <a:pos x="33" y="98"/>
                </a:cxn>
                <a:cxn ang="0">
                  <a:pos x="33" y="98"/>
                </a:cxn>
                <a:cxn ang="0">
                  <a:pos x="38" y="102"/>
                </a:cxn>
                <a:cxn ang="0">
                  <a:pos x="43" y="103"/>
                </a:cxn>
                <a:cxn ang="0">
                  <a:pos x="43" y="103"/>
                </a:cxn>
                <a:cxn ang="0">
                  <a:pos x="49" y="102"/>
                </a:cxn>
                <a:cxn ang="0">
                  <a:pos x="54" y="98"/>
                </a:cxn>
                <a:cxn ang="0">
                  <a:pos x="54" y="98"/>
                </a:cxn>
                <a:cxn ang="0">
                  <a:pos x="68" y="88"/>
                </a:cxn>
                <a:cxn ang="0">
                  <a:pos x="85" y="80"/>
                </a:cxn>
                <a:cxn ang="0">
                  <a:pos x="102" y="76"/>
                </a:cxn>
                <a:cxn ang="0">
                  <a:pos x="119" y="75"/>
                </a:cxn>
                <a:cxn ang="0">
                  <a:pos x="119" y="75"/>
                </a:cxn>
                <a:cxn ang="0">
                  <a:pos x="125" y="75"/>
                </a:cxn>
                <a:cxn ang="0">
                  <a:pos x="125" y="75"/>
                </a:cxn>
                <a:cxn ang="0">
                  <a:pos x="144" y="76"/>
                </a:cxn>
                <a:cxn ang="0">
                  <a:pos x="161" y="83"/>
                </a:cxn>
                <a:cxn ang="0">
                  <a:pos x="176" y="93"/>
                </a:cxn>
                <a:cxn ang="0">
                  <a:pos x="191" y="105"/>
                </a:cxn>
                <a:cxn ang="0">
                  <a:pos x="191" y="105"/>
                </a:cxn>
                <a:cxn ang="0">
                  <a:pos x="196" y="108"/>
                </a:cxn>
                <a:cxn ang="0">
                  <a:pos x="203" y="110"/>
                </a:cxn>
                <a:cxn ang="0">
                  <a:pos x="203" y="110"/>
                </a:cxn>
                <a:cxn ang="0">
                  <a:pos x="208" y="110"/>
                </a:cxn>
                <a:cxn ang="0">
                  <a:pos x="213" y="107"/>
                </a:cxn>
                <a:cxn ang="0">
                  <a:pos x="243" y="80"/>
                </a:cxn>
                <a:cxn ang="0">
                  <a:pos x="243" y="80"/>
                </a:cxn>
                <a:cxn ang="0">
                  <a:pos x="247" y="75"/>
                </a:cxn>
                <a:cxn ang="0">
                  <a:pos x="248" y="68"/>
                </a:cxn>
                <a:cxn ang="0">
                  <a:pos x="248" y="68"/>
                </a:cxn>
                <a:cxn ang="0">
                  <a:pos x="248" y="63"/>
                </a:cxn>
                <a:cxn ang="0">
                  <a:pos x="245" y="58"/>
                </a:cxn>
                <a:cxn ang="0">
                  <a:pos x="245" y="58"/>
                </a:cxn>
                <a:cxn ang="0">
                  <a:pos x="233" y="46"/>
                </a:cxn>
                <a:cxn ang="0">
                  <a:pos x="221" y="34"/>
                </a:cxn>
                <a:cxn ang="0">
                  <a:pos x="208" y="26"/>
                </a:cxn>
                <a:cxn ang="0">
                  <a:pos x="193" y="17"/>
                </a:cxn>
                <a:cxn ang="0">
                  <a:pos x="178" y="11"/>
                </a:cxn>
                <a:cxn ang="0">
                  <a:pos x="162" y="7"/>
                </a:cxn>
                <a:cxn ang="0">
                  <a:pos x="146" y="4"/>
                </a:cxn>
                <a:cxn ang="0">
                  <a:pos x="129" y="0"/>
                </a:cxn>
                <a:cxn ang="0">
                  <a:pos x="129" y="0"/>
                </a:cxn>
              </a:cxnLst>
              <a:rect l="0" t="0" r="r" b="b"/>
              <a:pathLst>
                <a:path w="248" h="110">
                  <a:moveTo>
                    <a:pt x="129" y="0"/>
                  </a:moveTo>
                  <a:lnTo>
                    <a:pt x="129" y="0"/>
                  </a:lnTo>
                  <a:lnTo>
                    <a:pt x="119" y="0"/>
                  </a:lnTo>
                  <a:lnTo>
                    <a:pt x="119" y="0"/>
                  </a:lnTo>
                  <a:lnTo>
                    <a:pt x="103" y="2"/>
                  </a:lnTo>
                  <a:lnTo>
                    <a:pt x="88" y="4"/>
                  </a:lnTo>
                  <a:lnTo>
                    <a:pt x="73" y="7"/>
                  </a:lnTo>
                  <a:lnTo>
                    <a:pt x="58" y="12"/>
                  </a:lnTo>
                  <a:lnTo>
                    <a:pt x="44" y="19"/>
                  </a:lnTo>
                  <a:lnTo>
                    <a:pt x="29" y="26"/>
                  </a:lnTo>
                  <a:lnTo>
                    <a:pt x="17" y="36"/>
                  </a:lnTo>
                  <a:lnTo>
                    <a:pt x="6" y="46"/>
                  </a:lnTo>
                  <a:lnTo>
                    <a:pt x="6" y="46"/>
                  </a:lnTo>
                  <a:lnTo>
                    <a:pt x="0" y="51"/>
                  </a:lnTo>
                  <a:lnTo>
                    <a:pt x="0" y="56"/>
                  </a:lnTo>
                  <a:lnTo>
                    <a:pt x="0" y="63"/>
                  </a:lnTo>
                  <a:lnTo>
                    <a:pt x="4" y="68"/>
                  </a:lnTo>
                  <a:lnTo>
                    <a:pt x="33" y="98"/>
                  </a:lnTo>
                  <a:lnTo>
                    <a:pt x="33" y="98"/>
                  </a:lnTo>
                  <a:lnTo>
                    <a:pt x="38" y="102"/>
                  </a:lnTo>
                  <a:lnTo>
                    <a:pt x="43" y="103"/>
                  </a:lnTo>
                  <a:lnTo>
                    <a:pt x="43" y="103"/>
                  </a:lnTo>
                  <a:lnTo>
                    <a:pt x="49" y="102"/>
                  </a:lnTo>
                  <a:lnTo>
                    <a:pt x="54" y="98"/>
                  </a:lnTo>
                  <a:lnTo>
                    <a:pt x="54" y="98"/>
                  </a:lnTo>
                  <a:lnTo>
                    <a:pt x="68" y="88"/>
                  </a:lnTo>
                  <a:lnTo>
                    <a:pt x="85" y="80"/>
                  </a:lnTo>
                  <a:lnTo>
                    <a:pt x="102" y="76"/>
                  </a:lnTo>
                  <a:lnTo>
                    <a:pt x="119" y="75"/>
                  </a:lnTo>
                  <a:lnTo>
                    <a:pt x="119" y="75"/>
                  </a:lnTo>
                  <a:lnTo>
                    <a:pt x="125" y="75"/>
                  </a:lnTo>
                  <a:lnTo>
                    <a:pt x="125" y="75"/>
                  </a:lnTo>
                  <a:lnTo>
                    <a:pt x="144" y="76"/>
                  </a:lnTo>
                  <a:lnTo>
                    <a:pt x="161" y="83"/>
                  </a:lnTo>
                  <a:lnTo>
                    <a:pt x="176" y="93"/>
                  </a:lnTo>
                  <a:lnTo>
                    <a:pt x="191" y="105"/>
                  </a:lnTo>
                  <a:lnTo>
                    <a:pt x="191" y="105"/>
                  </a:lnTo>
                  <a:lnTo>
                    <a:pt x="196" y="108"/>
                  </a:lnTo>
                  <a:lnTo>
                    <a:pt x="203" y="110"/>
                  </a:lnTo>
                  <a:lnTo>
                    <a:pt x="203" y="110"/>
                  </a:lnTo>
                  <a:lnTo>
                    <a:pt x="208" y="110"/>
                  </a:lnTo>
                  <a:lnTo>
                    <a:pt x="213" y="107"/>
                  </a:lnTo>
                  <a:lnTo>
                    <a:pt x="243" y="80"/>
                  </a:lnTo>
                  <a:lnTo>
                    <a:pt x="243" y="80"/>
                  </a:lnTo>
                  <a:lnTo>
                    <a:pt x="247" y="75"/>
                  </a:lnTo>
                  <a:lnTo>
                    <a:pt x="248" y="68"/>
                  </a:lnTo>
                  <a:lnTo>
                    <a:pt x="248" y="68"/>
                  </a:lnTo>
                  <a:lnTo>
                    <a:pt x="248" y="63"/>
                  </a:lnTo>
                  <a:lnTo>
                    <a:pt x="245" y="58"/>
                  </a:lnTo>
                  <a:lnTo>
                    <a:pt x="245" y="58"/>
                  </a:lnTo>
                  <a:lnTo>
                    <a:pt x="233" y="46"/>
                  </a:lnTo>
                  <a:lnTo>
                    <a:pt x="221" y="34"/>
                  </a:lnTo>
                  <a:lnTo>
                    <a:pt x="208" y="26"/>
                  </a:lnTo>
                  <a:lnTo>
                    <a:pt x="193" y="17"/>
                  </a:lnTo>
                  <a:lnTo>
                    <a:pt x="178" y="11"/>
                  </a:lnTo>
                  <a:lnTo>
                    <a:pt x="162" y="7"/>
                  </a:lnTo>
                  <a:lnTo>
                    <a:pt x="146" y="4"/>
                  </a:lnTo>
                  <a:lnTo>
                    <a:pt x="129" y="0"/>
                  </a:lnTo>
                  <a:lnTo>
                    <a:pt x="129" y="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sp>
          <p:nvSpPr>
            <p:cNvPr id="133" name="Freeform 51"/>
            <p:cNvSpPr>
              <a:spLocks noEditPoints="1"/>
            </p:cNvSpPr>
            <p:nvPr/>
          </p:nvSpPr>
          <p:spPr bwMode="auto">
            <a:xfrm>
              <a:off x="14025563" y="415925"/>
              <a:ext cx="1201738" cy="765175"/>
            </a:xfrm>
            <a:custGeom>
              <a:avLst/>
              <a:gdLst/>
              <a:ahLst/>
              <a:cxnLst>
                <a:cxn ang="0">
                  <a:pos x="1477" y="175"/>
                </a:cxn>
                <a:cxn ang="0">
                  <a:pos x="1464" y="165"/>
                </a:cxn>
                <a:cxn ang="0">
                  <a:pos x="1445" y="165"/>
                </a:cxn>
                <a:cxn ang="0">
                  <a:pos x="1400" y="199"/>
                </a:cxn>
                <a:cxn ang="0">
                  <a:pos x="1390" y="187"/>
                </a:cxn>
                <a:cxn ang="0">
                  <a:pos x="1378" y="189"/>
                </a:cxn>
                <a:cxn ang="0">
                  <a:pos x="1032" y="454"/>
                </a:cxn>
                <a:cxn ang="0">
                  <a:pos x="852" y="592"/>
                </a:cxn>
                <a:cxn ang="0">
                  <a:pos x="821" y="690"/>
                </a:cxn>
                <a:cxn ang="0">
                  <a:pos x="819" y="700"/>
                </a:cxn>
                <a:cxn ang="0">
                  <a:pos x="825" y="708"/>
                </a:cxn>
                <a:cxn ang="0">
                  <a:pos x="835" y="715"/>
                </a:cxn>
                <a:cxn ang="0">
                  <a:pos x="932" y="710"/>
                </a:cxn>
                <a:cxn ang="0">
                  <a:pos x="1032" y="641"/>
                </a:cxn>
                <a:cxn ang="0">
                  <a:pos x="1032" y="777"/>
                </a:cxn>
                <a:cxn ang="0">
                  <a:pos x="1024" y="794"/>
                </a:cxn>
                <a:cxn ang="0">
                  <a:pos x="1007" y="803"/>
                </a:cxn>
                <a:cxn ang="0">
                  <a:pos x="195" y="803"/>
                </a:cxn>
                <a:cxn ang="0">
                  <a:pos x="178" y="798"/>
                </a:cxn>
                <a:cxn ang="0">
                  <a:pos x="167" y="784"/>
                </a:cxn>
                <a:cxn ang="0">
                  <a:pos x="165" y="256"/>
                </a:cxn>
                <a:cxn ang="0">
                  <a:pos x="167" y="244"/>
                </a:cxn>
                <a:cxn ang="0">
                  <a:pos x="178" y="231"/>
                </a:cxn>
                <a:cxn ang="0">
                  <a:pos x="195" y="226"/>
                </a:cxn>
                <a:cxn ang="0">
                  <a:pos x="1007" y="227"/>
                </a:cxn>
                <a:cxn ang="0">
                  <a:pos x="1024" y="236"/>
                </a:cxn>
                <a:cxn ang="0">
                  <a:pos x="1032" y="251"/>
                </a:cxn>
                <a:cxn ang="0">
                  <a:pos x="1197" y="229"/>
                </a:cxn>
                <a:cxn ang="0">
                  <a:pos x="1196" y="71"/>
                </a:cxn>
                <a:cxn ang="0">
                  <a:pos x="1186" y="50"/>
                </a:cxn>
                <a:cxn ang="0">
                  <a:pos x="1164" y="39"/>
                </a:cxn>
                <a:cxn ang="0">
                  <a:pos x="285" y="39"/>
                </a:cxn>
                <a:cxn ang="0">
                  <a:pos x="276" y="17"/>
                </a:cxn>
                <a:cxn ang="0">
                  <a:pos x="259" y="3"/>
                </a:cxn>
                <a:cxn ang="0">
                  <a:pos x="185" y="0"/>
                </a:cxn>
                <a:cxn ang="0">
                  <a:pos x="170" y="3"/>
                </a:cxn>
                <a:cxn ang="0">
                  <a:pos x="152" y="17"/>
                </a:cxn>
                <a:cxn ang="0">
                  <a:pos x="145" y="39"/>
                </a:cxn>
                <a:cxn ang="0">
                  <a:pos x="32" y="39"/>
                </a:cxn>
                <a:cxn ang="0">
                  <a:pos x="11" y="50"/>
                </a:cxn>
                <a:cxn ang="0">
                  <a:pos x="0" y="71"/>
                </a:cxn>
                <a:cxn ang="0">
                  <a:pos x="0" y="808"/>
                </a:cxn>
                <a:cxn ang="0">
                  <a:pos x="6" y="853"/>
                </a:cxn>
                <a:cxn ang="0">
                  <a:pos x="25" y="896"/>
                </a:cxn>
                <a:cxn ang="0">
                  <a:pos x="55" y="928"/>
                </a:cxn>
                <a:cxn ang="0">
                  <a:pos x="94" y="951"/>
                </a:cxn>
                <a:cxn ang="0">
                  <a:pos x="140" y="963"/>
                </a:cxn>
                <a:cxn ang="0">
                  <a:pos x="1049" y="963"/>
                </a:cxn>
                <a:cxn ang="0">
                  <a:pos x="1093" y="956"/>
                </a:cxn>
                <a:cxn ang="0">
                  <a:pos x="1132" y="938"/>
                </a:cxn>
                <a:cxn ang="0">
                  <a:pos x="1164" y="911"/>
                </a:cxn>
                <a:cxn ang="0">
                  <a:pos x="1186" y="874"/>
                </a:cxn>
                <a:cxn ang="0">
                  <a:pos x="1196" y="831"/>
                </a:cxn>
                <a:cxn ang="0">
                  <a:pos x="1405" y="357"/>
                </a:cxn>
                <a:cxn ang="0">
                  <a:pos x="1474" y="303"/>
                </a:cxn>
                <a:cxn ang="0">
                  <a:pos x="1472" y="292"/>
                </a:cxn>
                <a:cxn ang="0">
                  <a:pos x="1501" y="254"/>
                </a:cxn>
                <a:cxn ang="0">
                  <a:pos x="1511" y="241"/>
                </a:cxn>
                <a:cxn ang="0">
                  <a:pos x="1511" y="222"/>
                </a:cxn>
                <a:cxn ang="0">
                  <a:pos x="1489" y="190"/>
                </a:cxn>
                <a:cxn ang="0">
                  <a:pos x="639" y="172"/>
                </a:cxn>
              </a:cxnLst>
              <a:rect l="0" t="0" r="r" b="b"/>
              <a:pathLst>
                <a:path w="1513" h="963">
                  <a:moveTo>
                    <a:pt x="1489" y="190"/>
                  </a:moveTo>
                  <a:lnTo>
                    <a:pt x="1477" y="175"/>
                  </a:lnTo>
                  <a:lnTo>
                    <a:pt x="1477" y="175"/>
                  </a:lnTo>
                  <a:lnTo>
                    <a:pt x="1474" y="172"/>
                  </a:lnTo>
                  <a:lnTo>
                    <a:pt x="1469" y="168"/>
                  </a:lnTo>
                  <a:lnTo>
                    <a:pt x="1464" y="165"/>
                  </a:lnTo>
                  <a:lnTo>
                    <a:pt x="1457" y="165"/>
                  </a:lnTo>
                  <a:lnTo>
                    <a:pt x="1452" y="163"/>
                  </a:lnTo>
                  <a:lnTo>
                    <a:pt x="1445" y="165"/>
                  </a:lnTo>
                  <a:lnTo>
                    <a:pt x="1440" y="167"/>
                  </a:lnTo>
                  <a:lnTo>
                    <a:pt x="1435" y="170"/>
                  </a:lnTo>
                  <a:lnTo>
                    <a:pt x="1400" y="199"/>
                  </a:lnTo>
                  <a:lnTo>
                    <a:pt x="1393" y="190"/>
                  </a:lnTo>
                  <a:lnTo>
                    <a:pt x="1393" y="190"/>
                  </a:lnTo>
                  <a:lnTo>
                    <a:pt x="1390" y="187"/>
                  </a:lnTo>
                  <a:lnTo>
                    <a:pt x="1386" y="185"/>
                  </a:lnTo>
                  <a:lnTo>
                    <a:pt x="1381" y="187"/>
                  </a:lnTo>
                  <a:lnTo>
                    <a:pt x="1378" y="189"/>
                  </a:lnTo>
                  <a:lnTo>
                    <a:pt x="1314" y="239"/>
                  </a:lnTo>
                  <a:lnTo>
                    <a:pt x="1197" y="327"/>
                  </a:lnTo>
                  <a:lnTo>
                    <a:pt x="1032" y="454"/>
                  </a:lnTo>
                  <a:lnTo>
                    <a:pt x="858" y="585"/>
                  </a:lnTo>
                  <a:lnTo>
                    <a:pt x="858" y="585"/>
                  </a:lnTo>
                  <a:lnTo>
                    <a:pt x="852" y="592"/>
                  </a:lnTo>
                  <a:lnTo>
                    <a:pt x="848" y="602"/>
                  </a:lnTo>
                  <a:lnTo>
                    <a:pt x="840" y="626"/>
                  </a:lnTo>
                  <a:lnTo>
                    <a:pt x="821" y="690"/>
                  </a:lnTo>
                  <a:lnTo>
                    <a:pt x="821" y="690"/>
                  </a:lnTo>
                  <a:lnTo>
                    <a:pt x="819" y="695"/>
                  </a:lnTo>
                  <a:lnTo>
                    <a:pt x="819" y="700"/>
                  </a:lnTo>
                  <a:lnTo>
                    <a:pt x="821" y="703"/>
                  </a:lnTo>
                  <a:lnTo>
                    <a:pt x="825" y="708"/>
                  </a:lnTo>
                  <a:lnTo>
                    <a:pt x="825" y="708"/>
                  </a:lnTo>
                  <a:lnTo>
                    <a:pt x="828" y="712"/>
                  </a:lnTo>
                  <a:lnTo>
                    <a:pt x="831" y="713"/>
                  </a:lnTo>
                  <a:lnTo>
                    <a:pt x="835" y="715"/>
                  </a:lnTo>
                  <a:lnTo>
                    <a:pt x="840" y="715"/>
                  </a:lnTo>
                  <a:lnTo>
                    <a:pt x="932" y="710"/>
                  </a:lnTo>
                  <a:lnTo>
                    <a:pt x="932" y="710"/>
                  </a:lnTo>
                  <a:lnTo>
                    <a:pt x="943" y="708"/>
                  </a:lnTo>
                  <a:lnTo>
                    <a:pt x="951" y="703"/>
                  </a:lnTo>
                  <a:lnTo>
                    <a:pt x="1032" y="641"/>
                  </a:lnTo>
                  <a:lnTo>
                    <a:pt x="1032" y="772"/>
                  </a:lnTo>
                  <a:lnTo>
                    <a:pt x="1032" y="772"/>
                  </a:lnTo>
                  <a:lnTo>
                    <a:pt x="1032" y="777"/>
                  </a:lnTo>
                  <a:lnTo>
                    <a:pt x="1030" y="784"/>
                  </a:lnTo>
                  <a:lnTo>
                    <a:pt x="1027" y="789"/>
                  </a:lnTo>
                  <a:lnTo>
                    <a:pt x="1024" y="794"/>
                  </a:lnTo>
                  <a:lnTo>
                    <a:pt x="1019" y="798"/>
                  </a:lnTo>
                  <a:lnTo>
                    <a:pt x="1013" y="799"/>
                  </a:lnTo>
                  <a:lnTo>
                    <a:pt x="1007" y="803"/>
                  </a:lnTo>
                  <a:lnTo>
                    <a:pt x="1002" y="803"/>
                  </a:lnTo>
                  <a:lnTo>
                    <a:pt x="195" y="803"/>
                  </a:lnTo>
                  <a:lnTo>
                    <a:pt x="195" y="803"/>
                  </a:lnTo>
                  <a:lnTo>
                    <a:pt x="189" y="803"/>
                  </a:lnTo>
                  <a:lnTo>
                    <a:pt x="184" y="799"/>
                  </a:lnTo>
                  <a:lnTo>
                    <a:pt x="178" y="798"/>
                  </a:lnTo>
                  <a:lnTo>
                    <a:pt x="173" y="794"/>
                  </a:lnTo>
                  <a:lnTo>
                    <a:pt x="170" y="789"/>
                  </a:lnTo>
                  <a:lnTo>
                    <a:pt x="167" y="784"/>
                  </a:lnTo>
                  <a:lnTo>
                    <a:pt x="165" y="777"/>
                  </a:lnTo>
                  <a:lnTo>
                    <a:pt x="165" y="772"/>
                  </a:lnTo>
                  <a:lnTo>
                    <a:pt x="165" y="256"/>
                  </a:lnTo>
                  <a:lnTo>
                    <a:pt x="165" y="256"/>
                  </a:lnTo>
                  <a:lnTo>
                    <a:pt x="165" y="251"/>
                  </a:lnTo>
                  <a:lnTo>
                    <a:pt x="167" y="244"/>
                  </a:lnTo>
                  <a:lnTo>
                    <a:pt x="170" y="239"/>
                  </a:lnTo>
                  <a:lnTo>
                    <a:pt x="173" y="236"/>
                  </a:lnTo>
                  <a:lnTo>
                    <a:pt x="178" y="231"/>
                  </a:lnTo>
                  <a:lnTo>
                    <a:pt x="184" y="229"/>
                  </a:lnTo>
                  <a:lnTo>
                    <a:pt x="189" y="227"/>
                  </a:lnTo>
                  <a:lnTo>
                    <a:pt x="195" y="226"/>
                  </a:lnTo>
                  <a:lnTo>
                    <a:pt x="1002" y="226"/>
                  </a:lnTo>
                  <a:lnTo>
                    <a:pt x="1002" y="226"/>
                  </a:lnTo>
                  <a:lnTo>
                    <a:pt x="1007" y="227"/>
                  </a:lnTo>
                  <a:lnTo>
                    <a:pt x="1013" y="229"/>
                  </a:lnTo>
                  <a:lnTo>
                    <a:pt x="1019" y="231"/>
                  </a:lnTo>
                  <a:lnTo>
                    <a:pt x="1024" y="236"/>
                  </a:lnTo>
                  <a:lnTo>
                    <a:pt x="1027" y="239"/>
                  </a:lnTo>
                  <a:lnTo>
                    <a:pt x="1030" y="244"/>
                  </a:lnTo>
                  <a:lnTo>
                    <a:pt x="1032" y="251"/>
                  </a:lnTo>
                  <a:lnTo>
                    <a:pt x="1032" y="256"/>
                  </a:lnTo>
                  <a:lnTo>
                    <a:pt x="1032" y="359"/>
                  </a:lnTo>
                  <a:lnTo>
                    <a:pt x="1197" y="229"/>
                  </a:lnTo>
                  <a:lnTo>
                    <a:pt x="1197" y="79"/>
                  </a:lnTo>
                  <a:lnTo>
                    <a:pt x="1197" y="79"/>
                  </a:lnTo>
                  <a:lnTo>
                    <a:pt x="1196" y="71"/>
                  </a:lnTo>
                  <a:lnTo>
                    <a:pt x="1194" y="64"/>
                  </a:lnTo>
                  <a:lnTo>
                    <a:pt x="1191" y="57"/>
                  </a:lnTo>
                  <a:lnTo>
                    <a:pt x="1186" y="50"/>
                  </a:lnTo>
                  <a:lnTo>
                    <a:pt x="1179" y="45"/>
                  </a:lnTo>
                  <a:lnTo>
                    <a:pt x="1172" y="42"/>
                  </a:lnTo>
                  <a:lnTo>
                    <a:pt x="1164" y="39"/>
                  </a:lnTo>
                  <a:lnTo>
                    <a:pt x="1157" y="39"/>
                  </a:lnTo>
                  <a:lnTo>
                    <a:pt x="285" y="39"/>
                  </a:lnTo>
                  <a:lnTo>
                    <a:pt x="285" y="39"/>
                  </a:lnTo>
                  <a:lnTo>
                    <a:pt x="283" y="30"/>
                  </a:lnTo>
                  <a:lnTo>
                    <a:pt x="280" y="23"/>
                  </a:lnTo>
                  <a:lnTo>
                    <a:pt x="276" y="17"/>
                  </a:lnTo>
                  <a:lnTo>
                    <a:pt x="271" y="12"/>
                  </a:lnTo>
                  <a:lnTo>
                    <a:pt x="266" y="6"/>
                  </a:lnTo>
                  <a:lnTo>
                    <a:pt x="259" y="3"/>
                  </a:lnTo>
                  <a:lnTo>
                    <a:pt x="251" y="1"/>
                  </a:lnTo>
                  <a:lnTo>
                    <a:pt x="243" y="0"/>
                  </a:lnTo>
                  <a:lnTo>
                    <a:pt x="185" y="0"/>
                  </a:lnTo>
                  <a:lnTo>
                    <a:pt x="185" y="0"/>
                  </a:lnTo>
                  <a:lnTo>
                    <a:pt x="177" y="1"/>
                  </a:lnTo>
                  <a:lnTo>
                    <a:pt x="170" y="3"/>
                  </a:lnTo>
                  <a:lnTo>
                    <a:pt x="163" y="6"/>
                  </a:lnTo>
                  <a:lnTo>
                    <a:pt x="157" y="12"/>
                  </a:lnTo>
                  <a:lnTo>
                    <a:pt x="152" y="17"/>
                  </a:lnTo>
                  <a:lnTo>
                    <a:pt x="148" y="23"/>
                  </a:lnTo>
                  <a:lnTo>
                    <a:pt x="145" y="30"/>
                  </a:lnTo>
                  <a:lnTo>
                    <a:pt x="145" y="39"/>
                  </a:lnTo>
                  <a:lnTo>
                    <a:pt x="40" y="39"/>
                  </a:lnTo>
                  <a:lnTo>
                    <a:pt x="40" y="39"/>
                  </a:lnTo>
                  <a:lnTo>
                    <a:pt x="32" y="39"/>
                  </a:lnTo>
                  <a:lnTo>
                    <a:pt x="25" y="42"/>
                  </a:lnTo>
                  <a:lnTo>
                    <a:pt x="17" y="45"/>
                  </a:lnTo>
                  <a:lnTo>
                    <a:pt x="11" y="50"/>
                  </a:lnTo>
                  <a:lnTo>
                    <a:pt x="6" y="57"/>
                  </a:lnTo>
                  <a:lnTo>
                    <a:pt x="3" y="64"/>
                  </a:lnTo>
                  <a:lnTo>
                    <a:pt x="0" y="71"/>
                  </a:lnTo>
                  <a:lnTo>
                    <a:pt x="0" y="79"/>
                  </a:lnTo>
                  <a:lnTo>
                    <a:pt x="0" y="808"/>
                  </a:lnTo>
                  <a:lnTo>
                    <a:pt x="0" y="808"/>
                  </a:lnTo>
                  <a:lnTo>
                    <a:pt x="0" y="823"/>
                  </a:lnTo>
                  <a:lnTo>
                    <a:pt x="3" y="840"/>
                  </a:lnTo>
                  <a:lnTo>
                    <a:pt x="6" y="853"/>
                  </a:lnTo>
                  <a:lnTo>
                    <a:pt x="11" y="869"/>
                  </a:lnTo>
                  <a:lnTo>
                    <a:pt x="18" y="882"/>
                  </a:lnTo>
                  <a:lnTo>
                    <a:pt x="25" y="896"/>
                  </a:lnTo>
                  <a:lnTo>
                    <a:pt x="35" y="907"/>
                  </a:lnTo>
                  <a:lnTo>
                    <a:pt x="45" y="917"/>
                  </a:lnTo>
                  <a:lnTo>
                    <a:pt x="55" y="928"/>
                  </a:lnTo>
                  <a:lnTo>
                    <a:pt x="67" y="938"/>
                  </a:lnTo>
                  <a:lnTo>
                    <a:pt x="81" y="944"/>
                  </a:lnTo>
                  <a:lnTo>
                    <a:pt x="94" y="951"/>
                  </a:lnTo>
                  <a:lnTo>
                    <a:pt x="109" y="956"/>
                  </a:lnTo>
                  <a:lnTo>
                    <a:pt x="123" y="961"/>
                  </a:lnTo>
                  <a:lnTo>
                    <a:pt x="140" y="963"/>
                  </a:lnTo>
                  <a:lnTo>
                    <a:pt x="155" y="963"/>
                  </a:lnTo>
                  <a:lnTo>
                    <a:pt x="1049" y="963"/>
                  </a:lnTo>
                  <a:lnTo>
                    <a:pt x="1049" y="963"/>
                  </a:lnTo>
                  <a:lnTo>
                    <a:pt x="1064" y="963"/>
                  </a:lnTo>
                  <a:lnTo>
                    <a:pt x="1079" y="961"/>
                  </a:lnTo>
                  <a:lnTo>
                    <a:pt x="1093" y="956"/>
                  </a:lnTo>
                  <a:lnTo>
                    <a:pt x="1106" y="953"/>
                  </a:lnTo>
                  <a:lnTo>
                    <a:pt x="1120" y="946"/>
                  </a:lnTo>
                  <a:lnTo>
                    <a:pt x="1132" y="938"/>
                  </a:lnTo>
                  <a:lnTo>
                    <a:pt x="1143" y="929"/>
                  </a:lnTo>
                  <a:lnTo>
                    <a:pt x="1153" y="921"/>
                  </a:lnTo>
                  <a:lnTo>
                    <a:pt x="1164" y="911"/>
                  </a:lnTo>
                  <a:lnTo>
                    <a:pt x="1172" y="899"/>
                  </a:lnTo>
                  <a:lnTo>
                    <a:pt x="1179" y="887"/>
                  </a:lnTo>
                  <a:lnTo>
                    <a:pt x="1186" y="874"/>
                  </a:lnTo>
                  <a:lnTo>
                    <a:pt x="1191" y="860"/>
                  </a:lnTo>
                  <a:lnTo>
                    <a:pt x="1194" y="845"/>
                  </a:lnTo>
                  <a:lnTo>
                    <a:pt x="1196" y="831"/>
                  </a:lnTo>
                  <a:lnTo>
                    <a:pt x="1197" y="816"/>
                  </a:lnTo>
                  <a:lnTo>
                    <a:pt x="1197" y="516"/>
                  </a:lnTo>
                  <a:lnTo>
                    <a:pt x="1405" y="357"/>
                  </a:lnTo>
                  <a:lnTo>
                    <a:pt x="1471" y="305"/>
                  </a:lnTo>
                  <a:lnTo>
                    <a:pt x="1471" y="305"/>
                  </a:lnTo>
                  <a:lnTo>
                    <a:pt x="1474" y="303"/>
                  </a:lnTo>
                  <a:lnTo>
                    <a:pt x="1474" y="298"/>
                  </a:lnTo>
                  <a:lnTo>
                    <a:pt x="1474" y="295"/>
                  </a:lnTo>
                  <a:lnTo>
                    <a:pt x="1472" y="292"/>
                  </a:lnTo>
                  <a:lnTo>
                    <a:pt x="1466" y="283"/>
                  </a:lnTo>
                  <a:lnTo>
                    <a:pt x="1501" y="254"/>
                  </a:lnTo>
                  <a:lnTo>
                    <a:pt x="1501" y="254"/>
                  </a:lnTo>
                  <a:lnTo>
                    <a:pt x="1506" y="251"/>
                  </a:lnTo>
                  <a:lnTo>
                    <a:pt x="1509" y="246"/>
                  </a:lnTo>
                  <a:lnTo>
                    <a:pt x="1511" y="241"/>
                  </a:lnTo>
                  <a:lnTo>
                    <a:pt x="1513" y="234"/>
                  </a:lnTo>
                  <a:lnTo>
                    <a:pt x="1513" y="229"/>
                  </a:lnTo>
                  <a:lnTo>
                    <a:pt x="1511" y="222"/>
                  </a:lnTo>
                  <a:lnTo>
                    <a:pt x="1509" y="217"/>
                  </a:lnTo>
                  <a:lnTo>
                    <a:pt x="1506" y="212"/>
                  </a:lnTo>
                  <a:lnTo>
                    <a:pt x="1489" y="190"/>
                  </a:lnTo>
                  <a:close/>
                  <a:moveTo>
                    <a:pt x="556" y="143"/>
                  </a:moveTo>
                  <a:lnTo>
                    <a:pt x="639" y="143"/>
                  </a:lnTo>
                  <a:lnTo>
                    <a:pt x="639" y="172"/>
                  </a:lnTo>
                  <a:lnTo>
                    <a:pt x="556" y="172"/>
                  </a:lnTo>
                  <a:lnTo>
                    <a:pt x="556" y="143"/>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ea typeface="宋体" panose="02010600030101010101" pitchFamily="2" charset="-122"/>
              </a:endParaRPr>
            </a:p>
          </p:txBody>
        </p:sp>
      </p:grpSp>
      <p:sp>
        <p:nvSpPr>
          <p:cNvPr id="134" name="TextBox 133"/>
          <p:cNvSpPr txBox="1"/>
          <p:nvPr/>
        </p:nvSpPr>
        <p:spPr>
          <a:xfrm>
            <a:off x="4615556" y="2977977"/>
            <a:ext cx="369296" cy="207731"/>
          </a:xfrm>
          <a:prstGeom prst="rect">
            <a:avLst/>
          </a:prstGeom>
          <a:noFill/>
        </p:spPr>
        <p:txBody>
          <a:bodyPr wrap="none" lIns="68542" tIns="34271" rIns="68542" bIns="34271" rtlCol="0">
            <a:spAutoFit/>
          </a:bodyPr>
          <a:lstStyle/>
          <a:p>
            <a:pPr algn="ctr"/>
            <a:r>
              <a:rPr lang="zh-CN" altLang="en-US"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时间</a:t>
            </a:r>
            <a:endParaRPr lang="en-US" altLang="zh-CN"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sp>
        <p:nvSpPr>
          <p:cNvPr id="135" name="TextBox 134"/>
          <p:cNvSpPr txBox="1"/>
          <p:nvPr/>
        </p:nvSpPr>
        <p:spPr>
          <a:xfrm>
            <a:off x="4615556" y="3327388"/>
            <a:ext cx="369296" cy="207731"/>
          </a:xfrm>
          <a:prstGeom prst="rect">
            <a:avLst/>
          </a:prstGeom>
          <a:noFill/>
        </p:spPr>
        <p:txBody>
          <a:bodyPr wrap="none" lIns="68542" tIns="34271" rIns="68542" bIns="34271" rtlCol="0">
            <a:spAutoFit/>
          </a:bodyPr>
          <a:lstStyle/>
          <a:p>
            <a:pPr algn="ctr"/>
            <a:r>
              <a:rPr lang="zh-CN" altLang="en-US"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地点</a:t>
            </a:r>
            <a:endParaRPr lang="en-US" altLang="zh-CN"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sp>
        <p:nvSpPr>
          <p:cNvPr id="136" name="TextBox 135"/>
          <p:cNvSpPr txBox="1"/>
          <p:nvPr/>
        </p:nvSpPr>
        <p:spPr>
          <a:xfrm>
            <a:off x="4615556" y="3676799"/>
            <a:ext cx="369296" cy="207731"/>
          </a:xfrm>
          <a:prstGeom prst="rect">
            <a:avLst/>
          </a:prstGeom>
          <a:noFill/>
        </p:spPr>
        <p:txBody>
          <a:bodyPr wrap="none" lIns="68542" tIns="34271" rIns="68542" bIns="34271" rtlCol="0">
            <a:spAutoFit/>
          </a:bodyPr>
          <a:lstStyle/>
          <a:p>
            <a:pPr algn="ctr"/>
            <a:r>
              <a:rPr lang="zh-CN" altLang="en-US"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设备</a:t>
            </a:r>
            <a:endParaRPr lang="en-US" altLang="zh-CN"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sp>
        <p:nvSpPr>
          <p:cNvPr id="137" name="TextBox 136"/>
          <p:cNvSpPr txBox="1"/>
          <p:nvPr/>
        </p:nvSpPr>
        <p:spPr>
          <a:xfrm>
            <a:off x="4615556" y="4026211"/>
            <a:ext cx="369296" cy="207731"/>
          </a:xfrm>
          <a:prstGeom prst="rect">
            <a:avLst/>
          </a:prstGeom>
          <a:noFill/>
        </p:spPr>
        <p:txBody>
          <a:bodyPr wrap="none" lIns="68542" tIns="34271" rIns="68542" bIns="34271" rtlCol="0">
            <a:spAutoFit/>
          </a:bodyPr>
          <a:lstStyle/>
          <a:p>
            <a:pPr algn="ctr"/>
            <a:r>
              <a:rPr lang="zh-CN" altLang="en-US"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角色</a:t>
            </a:r>
            <a:endParaRPr lang="en-US" altLang="zh-CN"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sp>
        <p:nvSpPr>
          <p:cNvPr id="139" name="矩形 138"/>
          <p:cNvSpPr/>
          <p:nvPr/>
        </p:nvSpPr>
        <p:spPr>
          <a:xfrm>
            <a:off x="7032371" y="3347992"/>
            <a:ext cx="830781" cy="207749"/>
          </a:xfrm>
          <a:prstGeom prst="rect">
            <a:avLst/>
          </a:prstGeom>
        </p:spPr>
        <p:txBody>
          <a:bodyPr wrap="none" lIns="68542" tIns="34271" rIns="68542" bIns="34271">
            <a:spAutoFit/>
          </a:bodyPr>
          <a:lstStyle/>
          <a:p>
            <a:r>
              <a:rPr lang="zh-CN" altLang="en-US"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区域安全隔离</a:t>
            </a:r>
            <a:endParaRPr lang="en-US" altLang="zh-CN"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grpSp>
        <p:nvGrpSpPr>
          <p:cNvPr id="114" name="组合 173"/>
          <p:cNvGrpSpPr/>
          <p:nvPr/>
        </p:nvGrpSpPr>
        <p:grpSpPr>
          <a:xfrm>
            <a:off x="8168703" y="3616060"/>
            <a:ext cx="174994" cy="212642"/>
            <a:chOff x="6553133" y="3667783"/>
            <a:chExt cx="365201" cy="422010"/>
          </a:xfrm>
          <a:solidFill>
            <a:srgbClr val="FF9933"/>
          </a:solidFill>
        </p:grpSpPr>
        <p:sp>
          <p:nvSpPr>
            <p:cNvPr id="141" name="Freeform 54"/>
            <p:cNvSpPr>
              <a:spLocks noEditPoints="1"/>
            </p:cNvSpPr>
            <p:nvPr/>
          </p:nvSpPr>
          <p:spPr bwMode="auto">
            <a:xfrm>
              <a:off x="6553133" y="3667783"/>
              <a:ext cx="365201" cy="422010"/>
            </a:xfrm>
            <a:custGeom>
              <a:avLst/>
              <a:gdLst/>
              <a:ahLst/>
              <a:cxnLst>
                <a:cxn ang="0">
                  <a:pos x="180" y="34"/>
                </a:cxn>
                <a:cxn ang="0">
                  <a:pos x="180" y="34"/>
                </a:cxn>
                <a:cxn ang="0">
                  <a:pos x="90" y="0"/>
                </a:cxn>
                <a:cxn ang="0">
                  <a:pos x="0" y="34"/>
                </a:cxn>
                <a:cxn ang="0">
                  <a:pos x="0" y="34"/>
                </a:cxn>
                <a:cxn ang="0">
                  <a:pos x="0" y="54"/>
                </a:cxn>
                <a:cxn ang="0">
                  <a:pos x="0" y="82"/>
                </a:cxn>
                <a:cxn ang="0">
                  <a:pos x="4" y="110"/>
                </a:cxn>
                <a:cxn ang="0">
                  <a:pos x="8" y="122"/>
                </a:cxn>
                <a:cxn ang="0">
                  <a:pos x="12" y="134"/>
                </a:cxn>
                <a:cxn ang="0">
                  <a:pos x="12" y="134"/>
                </a:cxn>
                <a:cxn ang="0">
                  <a:pos x="24" y="156"/>
                </a:cxn>
                <a:cxn ang="0">
                  <a:pos x="32" y="168"/>
                </a:cxn>
                <a:cxn ang="0">
                  <a:pos x="42" y="178"/>
                </a:cxn>
                <a:cxn ang="0">
                  <a:pos x="52" y="186"/>
                </a:cxn>
                <a:cxn ang="0">
                  <a:pos x="62" y="194"/>
                </a:cxn>
                <a:cxn ang="0">
                  <a:pos x="76" y="202"/>
                </a:cxn>
                <a:cxn ang="0">
                  <a:pos x="90" y="208"/>
                </a:cxn>
                <a:cxn ang="0">
                  <a:pos x="90" y="208"/>
                </a:cxn>
                <a:cxn ang="0">
                  <a:pos x="104" y="202"/>
                </a:cxn>
                <a:cxn ang="0">
                  <a:pos x="116" y="194"/>
                </a:cxn>
                <a:cxn ang="0">
                  <a:pos x="128" y="186"/>
                </a:cxn>
                <a:cxn ang="0">
                  <a:pos x="138" y="178"/>
                </a:cxn>
                <a:cxn ang="0">
                  <a:pos x="146" y="168"/>
                </a:cxn>
                <a:cxn ang="0">
                  <a:pos x="154" y="156"/>
                </a:cxn>
                <a:cxn ang="0">
                  <a:pos x="166" y="134"/>
                </a:cxn>
                <a:cxn ang="0">
                  <a:pos x="166" y="134"/>
                </a:cxn>
                <a:cxn ang="0">
                  <a:pos x="170" y="122"/>
                </a:cxn>
                <a:cxn ang="0">
                  <a:pos x="174" y="110"/>
                </a:cxn>
                <a:cxn ang="0">
                  <a:pos x="178" y="82"/>
                </a:cxn>
                <a:cxn ang="0">
                  <a:pos x="180" y="54"/>
                </a:cxn>
                <a:cxn ang="0">
                  <a:pos x="180" y="34"/>
                </a:cxn>
                <a:cxn ang="0">
                  <a:pos x="180" y="34"/>
                </a:cxn>
                <a:cxn ang="0">
                  <a:pos x="160" y="48"/>
                </a:cxn>
                <a:cxn ang="0">
                  <a:pos x="160" y="48"/>
                </a:cxn>
                <a:cxn ang="0">
                  <a:pos x="158" y="88"/>
                </a:cxn>
                <a:cxn ang="0">
                  <a:pos x="154" y="110"/>
                </a:cxn>
                <a:cxn ang="0">
                  <a:pos x="150" y="126"/>
                </a:cxn>
                <a:cxn ang="0">
                  <a:pos x="150" y="126"/>
                </a:cxn>
                <a:cxn ang="0">
                  <a:pos x="138" y="146"/>
                </a:cxn>
                <a:cxn ang="0">
                  <a:pos x="126" y="162"/>
                </a:cxn>
                <a:cxn ang="0">
                  <a:pos x="108" y="178"/>
                </a:cxn>
                <a:cxn ang="0">
                  <a:pos x="100" y="184"/>
                </a:cxn>
                <a:cxn ang="0">
                  <a:pos x="90" y="188"/>
                </a:cxn>
                <a:cxn ang="0">
                  <a:pos x="90" y="188"/>
                </a:cxn>
                <a:cxn ang="0">
                  <a:pos x="80" y="184"/>
                </a:cxn>
                <a:cxn ang="0">
                  <a:pos x="70" y="178"/>
                </a:cxn>
                <a:cxn ang="0">
                  <a:pos x="54" y="162"/>
                </a:cxn>
                <a:cxn ang="0">
                  <a:pos x="40" y="146"/>
                </a:cxn>
                <a:cxn ang="0">
                  <a:pos x="30" y="126"/>
                </a:cxn>
                <a:cxn ang="0">
                  <a:pos x="30" y="126"/>
                </a:cxn>
                <a:cxn ang="0">
                  <a:pos x="24" y="110"/>
                </a:cxn>
                <a:cxn ang="0">
                  <a:pos x="20" y="88"/>
                </a:cxn>
                <a:cxn ang="0">
                  <a:pos x="18" y="48"/>
                </a:cxn>
                <a:cxn ang="0">
                  <a:pos x="90" y="20"/>
                </a:cxn>
                <a:cxn ang="0">
                  <a:pos x="162" y="48"/>
                </a:cxn>
                <a:cxn ang="0">
                  <a:pos x="160" y="48"/>
                </a:cxn>
              </a:cxnLst>
              <a:rect l="0" t="0" r="r" b="b"/>
              <a:pathLst>
                <a:path w="180" h="208">
                  <a:moveTo>
                    <a:pt x="180" y="34"/>
                  </a:moveTo>
                  <a:lnTo>
                    <a:pt x="180" y="34"/>
                  </a:lnTo>
                  <a:lnTo>
                    <a:pt x="90" y="0"/>
                  </a:lnTo>
                  <a:lnTo>
                    <a:pt x="0" y="34"/>
                  </a:lnTo>
                  <a:lnTo>
                    <a:pt x="0" y="34"/>
                  </a:lnTo>
                  <a:lnTo>
                    <a:pt x="0" y="54"/>
                  </a:lnTo>
                  <a:lnTo>
                    <a:pt x="0" y="82"/>
                  </a:lnTo>
                  <a:lnTo>
                    <a:pt x="4" y="110"/>
                  </a:lnTo>
                  <a:lnTo>
                    <a:pt x="8" y="122"/>
                  </a:lnTo>
                  <a:lnTo>
                    <a:pt x="12" y="134"/>
                  </a:lnTo>
                  <a:lnTo>
                    <a:pt x="12" y="134"/>
                  </a:lnTo>
                  <a:lnTo>
                    <a:pt x="24" y="156"/>
                  </a:lnTo>
                  <a:lnTo>
                    <a:pt x="32" y="168"/>
                  </a:lnTo>
                  <a:lnTo>
                    <a:pt x="42" y="178"/>
                  </a:lnTo>
                  <a:lnTo>
                    <a:pt x="52" y="186"/>
                  </a:lnTo>
                  <a:lnTo>
                    <a:pt x="62" y="194"/>
                  </a:lnTo>
                  <a:lnTo>
                    <a:pt x="76" y="202"/>
                  </a:lnTo>
                  <a:lnTo>
                    <a:pt x="90" y="208"/>
                  </a:lnTo>
                  <a:lnTo>
                    <a:pt x="90" y="208"/>
                  </a:lnTo>
                  <a:lnTo>
                    <a:pt x="104" y="202"/>
                  </a:lnTo>
                  <a:lnTo>
                    <a:pt x="116" y="194"/>
                  </a:lnTo>
                  <a:lnTo>
                    <a:pt x="128" y="186"/>
                  </a:lnTo>
                  <a:lnTo>
                    <a:pt x="138" y="178"/>
                  </a:lnTo>
                  <a:lnTo>
                    <a:pt x="146" y="168"/>
                  </a:lnTo>
                  <a:lnTo>
                    <a:pt x="154" y="156"/>
                  </a:lnTo>
                  <a:lnTo>
                    <a:pt x="166" y="134"/>
                  </a:lnTo>
                  <a:lnTo>
                    <a:pt x="166" y="134"/>
                  </a:lnTo>
                  <a:lnTo>
                    <a:pt x="170" y="122"/>
                  </a:lnTo>
                  <a:lnTo>
                    <a:pt x="174" y="110"/>
                  </a:lnTo>
                  <a:lnTo>
                    <a:pt x="178" y="82"/>
                  </a:lnTo>
                  <a:lnTo>
                    <a:pt x="180" y="54"/>
                  </a:lnTo>
                  <a:lnTo>
                    <a:pt x="180" y="34"/>
                  </a:lnTo>
                  <a:lnTo>
                    <a:pt x="180" y="34"/>
                  </a:lnTo>
                  <a:close/>
                  <a:moveTo>
                    <a:pt x="160" y="48"/>
                  </a:moveTo>
                  <a:lnTo>
                    <a:pt x="160" y="48"/>
                  </a:lnTo>
                  <a:lnTo>
                    <a:pt x="158" y="88"/>
                  </a:lnTo>
                  <a:lnTo>
                    <a:pt x="154" y="110"/>
                  </a:lnTo>
                  <a:lnTo>
                    <a:pt x="150" y="126"/>
                  </a:lnTo>
                  <a:lnTo>
                    <a:pt x="150" y="126"/>
                  </a:lnTo>
                  <a:lnTo>
                    <a:pt x="138" y="146"/>
                  </a:lnTo>
                  <a:lnTo>
                    <a:pt x="126" y="162"/>
                  </a:lnTo>
                  <a:lnTo>
                    <a:pt x="108" y="178"/>
                  </a:lnTo>
                  <a:lnTo>
                    <a:pt x="100" y="184"/>
                  </a:lnTo>
                  <a:lnTo>
                    <a:pt x="90" y="188"/>
                  </a:lnTo>
                  <a:lnTo>
                    <a:pt x="90" y="188"/>
                  </a:lnTo>
                  <a:lnTo>
                    <a:pt x="80" y="184"/>
                  </a:lnTo>
                  <a:lnTo>
                    <a:pt x="70" y="178"/>
                  </a:lnTo>
                  <a:lnTo>
                    <a:pt x="54" y="162"/>
                  </a:lnTo>
                  <a:lnTo>
                    <a:pt x="40" y="146"/>
                  </a:lnTo>
                  <a:lnTo>
                    <a:pt x="30" y="126"/>
                  </a:lnTo>
                  <a:lnTo>
                    <a:pt x="30" y="126"/>
                  </a:lnTo>
                  <a:lnTo>
                    <a:pt x="24" y="110"/>
                  </a:lnTo>
                  <a:lnTo>
                    <a:pt x="20" y="88"/>
                  </a:lnTo>
                  <a:lnTo>
                    <a:pt x="18" y="48"/>
                  </a:lnTo>
                  <a:lnTo>
                    <a:pt x="90" y="20"/>
                  </a:lnTo>
                  <a:lnTo>
                    <a:pt x="162" y="48"/>
                  </a:lnTo>
                  <a:lnTo>
                    <a:pt x="160" y="48"/>
                  </a:lnTo>
                  <a:close/>
                </a:path>
              </a:pathLst>
            </a:custGeom>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anchor="t" anchorCtr="0" compatLnSpc="1"/>
            <a:lstStyle/>
            <a:p>
              <a:endParaRPr lang="zh-CN" altLang="en-US">
                <a:solidFill>
                  <a:srgbClr val="FFFFFF"/>
                </a:solidFill>
                <a:latin typeface="Arial" panose="020B0604020202020204" pitchFamily="34" charset="0"/>
                <a:cs typeface="Arial" panose="020B0604020202020204" pitchFamily="34" charset="0"/>
              </a:endParaRPr>
            </a:p>
          </p:txBody>
        </p:sp>
        <p:sp>
          <p:nvSpPr>
            <p:cNvPr id="142" name="Freeform 55"/>
            <p:cNvSpPr/>
            <p:nvPr/>
          </p:nvSpPr>
          <p:spPr bwMode="auto">
            <a:xfrm>
              <a:off x="6654577" y="3801690"/>
              <a:ext cx="198832" cy="223178"/>
            </a:xfrm>
            <a:custGeom>
              <a:avLst/>
              <a:gdLst/>
              <a:ahLst/>
              <a:cxnLst>
                <a:cxn ang="0">
                  <a:pos x="0" y="74"/>
                </a:cxn>
                <a:cxn ang="0">
                  <a:pos x="0" y="74"/>
                </a:cxn>
                <a:cxn ang="0">
                  <a:pos x="8" y="86"/>
                </a:cxn>
                <a:cxn ang="0">
                  <a:pos x="16" y="94"/>
                </a:cxn>
                <a:cxn ang="0">
                  <a:pos x="28" y="102"/>
                </a:cxn>
                <a:cxn ang="0">
                  <a:pos x="40" y="110"/>
                </a:cxn>
                <a:cxn ang="0">
                  <a:pos x="40" y="110"/>
                </a:cxn>
                <a:cxn ang="0">
                  <a:pos x="56" y="100"/>
                </a:cxn>
                <a:cxn ang="0">
                  <a:pos x="70" y="88"/>
                </a:cxn>
                <a:cxn ang="0">
                  <a:pos x="80" y="72"/>
                </a:cxn>
                <a:cxn ang="0">
                  <a:pos x="90" y="56"/>
                </a:cxn>
                <a:cxn ang="0">
                  <a:pos x="90" y="56"/>
                </a:cxn>
                <a:cxn ang="0">
                  <a:pos x="94" y="44"/>
                </a:cxn>
                <a:cxn ang="0">
                  <a:pos x="96" y="30"/>
                </a:cxn>
                <a:cxn ang="0">
                  <a:pos x="98" y="0"/>
                </a:cxn>
                <a:cxn ang="0">
                  <a:pos x="0" y="74"/>
                </a:cxn>
              </a:cxnLst>
              <a:rect l="0" t="0" r="r" b="b"/>
              <a:pathLst>
                <a:path w="98" h="110">
                  <a:moveTo>
                    <a:pt x="0" y="74"/>
                  </a:moveTo>
                  <a:lnTo>
                    <a:pt x="0" y="74"/>
                  </a:lnTo>
                  <a:lnTo>
                    <a:pt x="8" y="86"/>
                  </a:lnTo>
                  <a:lnTo>
                    <a:pt x="16" y="94"/>
                  </a:lnTo>
                  <a:lnTo>
                    <a:pt x="28" y="102"/>
                  </a:lnTo>
                  <a:lnTo>
                    <a:pt x="40" y="110"/>
                  </a:lnTo>
                  <a:lnTo>
                    <a:pt x="40" y="110"/>
                  </a:lnTo>
                  <a:lnTo>
                    <a:pt x="56" y="100"/>
                  </a:lnTo>
                  <a:lnTo>
                    <a:pt x="70" y="88"/>
                  </a:lnTo>
                  <a:lnTo>
                    <a:pt x="80" y="72"/>
                  </a:lnTo>
                  <a:lnTo>
                    <a:pt x="90" y="56"/>
                  </a:lnTo>
                  <a:lnTo>
                    <a:pt x="90" y="56"/>
                  </a:lnTo>
                  <a:lnTo>
                    <a:pt x="94" y="44"/>
                  </a:lnTo>
                  <a:lnTo>
                    <a:pt x="96" y="30"/>
                  </a:lnTo>
                  <a:lnTo>
                    <a:pt x="98" y="0"/>
                  </a:lnTo>
                  <a:lnTo>
                    <a:pt x="0" y="74"/>
                  </a:lnTo>
                  <a:close/>
                </a:path>
              </a:pathLst>
            </a:custGeom>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anchor="t" anchorCtr="0" compatLnSpc="1"/>
            <a:lstStyle/>
            <a:p>
              <a:endParaRPr lang="zh-CN" altLang="en-US">
                <a:solidFill>
                  <a:srgbClr val="FFFFFF"/>
                </a:solidFill>
                <a:latin typeface="Arial" panose="020B0604020202020204" pitchFamily="34" charset="0"/>
                <a:cs typeface="Arial" panose="020B0604020202020204" pitchFamily="34" charset="0"/>
              </a:endParaRPr>
            </a:p>
          </p:txBody>
        </p:sp>
        <p:sp>
          <p:nvSpPr>
            <p:cNvPr id="143" name="Freeform 56"/>
            <p:cNvSpPr/>
            <p:nvPr/>
          </p:nvSpPr>
          <p:spPr bwMode="auto">
            <a:xfrm>
              <a:off x="6613999" y="3732708"/>
              <a:ext cx="227236" cy="194774"/>
            </a:xfrm>
            <a:custGeom>
              <a:avLst/>
              <a:gdLst/>
              <a:ahLst/>
              <a:cxnLst>
                <a:cxn ang="0">
                  <a:pos x="60" y="0"/>
                </a:cxn>
                <a:cxn ang="0">
                  <a:pos x="0" y="24"/>
                </a:cxn>
                <a:cxn ang="0">
                  <a:pos x="0" y="24"/>
                </a:cxn>
                <a:cxn ang="0">
                  <a:pos x="2" y="58"/>
                </a:cxn>
                <a:cxn ang="0">
                  <a:pos x="4" y="76"/>
                </a:cxn>
                <a:cxn ang="0">
                  <a:pos x="10" y="90"/>
                </a:cxn>
                <a:cxn ang="0">
                  <a:pos x="10" y="90"/>
                </a:cxn>
                <a:cxn ang="0">
                  <a:pos x="12" y="96"/>
                </a:cxn>
                <a:cxn ang="0">
                  <a:pos x="112" y="20"/>
                </a:cxn>
                <a:cxn ang="0">
                  <a:pos x="60" y="0"/>
                </a:cxn>
              </a:cxnLst>
              <a:rect l="0" t="0" r="r" b="b"/>
              <a:pathLst>
                <a:path w="112" h="96">
                  <a:moveTo>
                    <a:pt x="60" y="0"/>
                  </a:moveTo>
                  <a:lnTo>
                    <a:pt x="0" y="24"/>
                  </a:lnTo>
                  <a:lnTo>
                    <a:pt x="0" y="24"/>
                  </a:lnTo>
                  <a:lnTo>
                    <a:pt x="2" y="58"/>
                  </a:lnTo>
                  <a:lnTo>
                    <a:pt x="4" y="76"/>
                  </a:lnTo>
                  <a:lnTo>
                    <a:pt x="10" y="90"/>
                  </a:lnTo>
                  <a:lnTo>
                    <a:pt x="10" y="90"/>
                  </a:lnTo>
                  <a:lnTo>
                    <a:pt x="12" y="96"/>
                  </a:lnTo>
                  <a:lnTo>
                    <a:pt x="112" y="20"/>
                  </a:lnTo>
                  <a:lnTo>
                    <a:pt x="60" y="0"/>
                  </a:lnTo>
                  <a:close/>
                </a:path>
              </a:pathLst>
            </a:custGeom>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anchor="t" anchorCtr="0" compatLnSpc="1"/>
            <a:lstStyle/>
            <a:p>
              <a:endParaRPr lang="zh-CN" altLang="en-US">
                <a:solidFill>
                  <a:srgbClr val="FFFFFF"/>
                </a:solidFill>
                <a:latin typeface="Arial" panose="020B0604020202020204" pitchFamily="34" charset="0"/>
                <a:cs typeface="Arial" panose="020B0604020202020204" pitchFamily="34" charset="0"/>
              </a:endParaRPr>
            </a:p>
          </p:txBody>
        </p:sp>
      </p:grpSp>
      <p:sp>
        <p:nvSpPr>
          <p:cNvPr id="144" name="AutoShape 5"/>
          <p:cNvSpPr>
            <a:spLocks noChangeArrowheads="1"/>
          </p:cNvSpPr>
          <p:nvPr/>
        </p:nvSpPr>
        <p:spPr bwMode="gray">
          <a:xfrm>
            <a:off x="2256108" y="1610377"/>
            <a:ext cx="1514525" cy="2923823"/>
          </a:xfrm>
          <a:prstGeom prst="rect">
            <a:avLst/>
          </a:prstGeom>
          <a:solidFill>
            <a:srgbClr val="FFFFFF"/>
          </a:solidFill>
          <a:ln w="12700" algn="ctr">
            <a:solidFill>
              <a:srgbClr val="FFFFFF"/>
            </a:solidFill>
            <a:miter lim="800000"/>
          </a:ln>
          <a:effectLst>
            <a:outerShdw blurRad="63500" sx="101000" sy="101000" algn="ctr" rotWithShape="0">
              <a:srgbClr val="000000">
                <a:alpha val="30000"/>
              </a:srgbClr>
            </a:outerShdw>
          </a:effectLst>
        </p:spPr>
        <p:txBody>
          <a:bodyPr wrap="square" lIns="50824" tIns="25411" rIns="50824" bIns="25411">
            <a:noAutofit/>
          </a:bodyPr>
          <a:lstStyle/>
          <a:p>
            <a:pPr algn="ctr" defTabSz="384810" eaLnBrk="0" fontAlgn="auto" hangingPunct="0">
              <a:spcBef>
                <a:spcPts val="0"/>
              </a:spcBef>
              <a:spcAft>
                <a:spcPts val="0"/>
              </a:spcAft>
            </a:pPr>
            <a:endParaRPr lang="zh-CN" altLang="en-US" sz="900" b="1" kern="0" dirty="0">
              <a:solidFill>
                <a:srgbClr val="FFFFFF"/>
              </a:solidFill>
              <a:latin typeface="FrutigerNext LT Medium"/>
              <a:ea typeface="微软雅黑" panose="020B0503020204020204" pitchFamily="34" charset="-122"/>
            </a:endParaRPr>
          </a:p>
        </p:txBody>
      </p:sp>
      <p:sp>
        <p:nvSpPr>
          <p:cNvPr id="145" name="TextBox 62"/>
          <p:cNvSpPr txBox="1">
            <a:spLocks noChangeArrowheads="1"/>
          </p:cNvSpPr>
          <p:nvPr/>
        </p:nvSpPr>
        <p:spPr bwMode="auto">
          <a:xfrm>
            <a:off x="2256108" y="1014118"/>
            <a:ext cx="1514525" cy="558185"/>
          </a:xfrm>
          <a:prstGeom prst="rect">
            <a:avLst/>
          </a:prstGeom>
          <a:solidFill>
            <a:schemeClr val="bg1">
              <a:lumMod val="50000"/>
            </a:schemeClr>
          </a:solidFill>
          <a:scene3d>
            <a:camera prst="orthographicFront">
              <a:rot lat="0" lon="0" rev="0"/>
            </a:camera>
            <a:lightRig rig="threePt" dir="t">
              <a:rot lat="0" lon="0" rev="1200000"/>
            </a:lightRig>
          </a:scene3d>
          <a:sp3d/>
        </p:spPr>
        <p:style>
          <a:lnRef idx="0">
            <a:schemeClr val="accent1"/>
          </a:lnRef>
          <a:fillRef idx="3">
            <a:schemeClr val="accent1"/>
          </a:fillRef>
          <a:effectRef idx="3">
            <a:schemeClr val="accent1"/>
          </a:effectRef>
          <a:fontRef idx="minor">
            <a:schemeClr val="lt1"/>
          </a:fontRef>
        </p:style>
        <p:txBody>
          <a:bodyPr wrap="square" lIns="12627" tIns="6314" rIns="12627" bIns="6314" anchor="ctr" anchorCtr="1">
            <a:noAutofit/>
          </a:bodyPr>
          <a:lstStyle>
            <a:defPPr>
              <a:defRPr lang="zh-CN"/>
            </a:defPPr>
            <a:lvl1pPr defTabSz="588010" eaLnBrk="0" hangingPunct="0">
              <a:buSzPct val="60000"/>
              <a:defRPr sz="1400" b="1">
                <a:solidFill>
                  <a:prstClr val="white"/>
                </a:solidFill>
                <a:latin typeface="+mn-lt"/>
                <a:ea typeface="微软雅黑" panose="020B0503020204020204" pitchFamily="34" charset="-122"/>
                <a:cs typeface="Arial" panose="020B0604020202020204" pitchFamily="34" charset="0"/>
              </a:defRPr>
            </a:lvl1pPr>
            <a:lvl2pPr>
              <a:defRPr>
                <a:solidFill>
                  <a:schemeClr val="lt1"/>
                </a:solidFill>
                <a:latin typeface="+mn-lt"/>
                <a:ea typeface="+mn-ea"/>
              </a:defRPr>
            </a:lvl2pPr>
            <a:lvl3pPr>
              <a:defRPr>
                <a:solidFill>
                  <a:schemeClr val="lt1"/>
                </a:solidFill>
                <a:latin typeface="+mn-lt"/>
                <a:ea typeface="+mn-ea"/>
              </a:defRPr>
            </a:lvl3pPr>
            <a:lvl4pPr>
              <a:defRPr>
                <a:solidFill>
                  <a:schemeClr val="lt1"/>
                </a:solidFill>
                <a:latin typeface="+mn-lt"/>
                <a:ea typeface="+mn-ea"/>
              </a:defRPr>
            </a:lvl4pPr>
            <a:lvl5pPr>
              <a:defRPr>
                <a:solidFill>
                  <a:schemeClr val="lt1"/>
                </a:solidFill>
                <a:latin typeface="+mn-lt"/>
                <a:ea typeface="+mn-ea"/>
              </a:defRPr>
            </a:lvl5pPr>
            <a:lvl6pPr>
              <a:defRPr>
                <a:solidFill>
                  <a:schemeClr val="lt1"/>
                </a:solidFill>
                <a:latin typeface="+mn-lt"/>
                <a:ea typeface="+mn-ea"/>
              </a:defRPr>
            </a:lvl6pPr>
            <a:lvl7pPr>
              <a:defRPr>
                <a:solidFill>
                  <a:schemeClr val="lt1"/>
                </a:solidFill>
                <a:latin typeface="+mn-lt"/>
                <a:ea typeface="+mn-ea"/>
              </a:defRPr>
            </a:lvl7pPr>
            <a:lvl8pPr>
              <a:defRPr>
                <a:solidFill>
                  <a:schemeClr val="lt1"/>
                </a:solidFill>
                <a:latin typeface="+mn-lt"/>
                <a:ea typeface="+mn-ea"/>
              </a:defRPr>
            </a:lvl8pPr>
            <a:lvl9pPr>
              <a:defRPr>
                <a:solidFill>
                  <a:schemeClr val="lt1"/>
                </a:solidFill>
                <a:latin typeface="+mn-lt"/>
                <a:ea typeface="+mn-ea"/>
              </a:defRPr>
            </a:lvl9pPr>
          </a:lstStyle>
          <a:p>
            <a:r>
              <a:rPr lang="zh-CN" altLang="en-US" sz="1300" dirty="0" smtClean="0">
                <a:latin typeface="Arial" panose="020B0604020202020204" pitchFamily="34" charset="0"/>
              </a:rPr>
              <a:t>网络边界模糊化</a:t>
            </a:r>
            <a:endParaRPr lang="en-US" altLang="en-US" sz="1300" dirty="0">
              <a:latin typeface="Arial" panose="020B0604020202020204" pitchFamily="34" charset="0"/>
            </a:endParaRPr>
          </a:p>
        </p:txBody>
      </p:sp>
      <p:sp>
        <p:nvSpPr>
          <p:cNvPr id="146" name="下箭头标注 145"/>
          <p:cNvSpPr/>
          <p:nvPr/>
        </p:nvSpPr>
        <p:spPr bwMode="auto">
          <a:xfrm>
            <a:off x="2256108" y="1610377"/>
            <a:ext cx="1514525" cy="1113350"/>
          </a:xfrm>
          <a:prstGeom prst="downArrowCallout">
            <a:avLst>
              <a:gd name="adj1" fmla="val 50000"/>
              <a:gd name="adj2" fmla="val 234743"/>
              <a:gd name="adj3" fmla="val 25000"/>
              <a:gd name="adj4" fmla="val 75000"/>
            </a:avLst>
          </a:prstGeom>
          <a:solidFill>
            <a:srgbClr val="FFFFFF">
              <a:lumMod val="85000"/>
              <a:alpha val="90000"/>
            </a:srgbClr>
          </a:solidFill>
          <a:ln>
            <a:noFill/>
          </a:ln>
          <a:effectLst/>
          <a:extLst>
            <a:ext uri="{91240B29-F687-4F45-9708-019B960494DF}">
              <a14:hiddenLine xmlns:a14="http://schemas.microsoft.com/office/drawing/2010/main" w="9525">
                <a:solidFill>
                  <a:schemeClr val="tx1"/>
                </a:solidFill>
                <a:prstDash val="solid"/>
                <a:round/>
                <a:headEnd type="none" w="med" len="med"/>
                <a:tailEnd type="none" w="med" len="med"/>
              </a14:hiddenLine>
            </a:ext>
          </a:extLst>
        </p:spPr>
        <p:txBody>
          <a:bodyPr vert="horz" wrap="square" lIns="34257" tIns="17128" rIns="34257" bIns="17128" numCol="1" rtlCol="0" anchor="ctr" anchorCtr="0" compatLnSpc="1"/>
          <a:lstStyle/>
          <a:p>
            <a:pPr algn="ctr" defTabSz="685165" eaLnBrk="0" fontAlgn="auto" hangingPunct="0">
              <a:spcBef>
                <a:spcPts val="0"/>
              </a:spcBef>
              <a:spcAft>
                <a:spcPts val="0"/>
              </a:spcAft>
              <a:buClr>
                <a:srgbClr val="CC9900"/>
              </a:buClr>
              <a:defRPr/>
            </a:pPr>
            <a:endParaRPr lang="zh-CN" altLang="en-US" sz="700" b="1" kern="0" dirty="0">
              <a:solidFill>
                <a:srgbClr val="000000">
                  <a:lumMod val="85000"/>
                  <a:lumOff val="1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147" name="TextBox 146"/>
          <p:cNvSpPr txBox="1"/>
          <p:nvPr/>
        </p:nvSpPr>
        <p:spPr>
          <a:xfrm>
            <a:off x="2258342" y="1662386"/>
            <a:ext cx="1437659" cy="992541"/>
          </a:xfrm>
          <a:prstGeom prst="rect">
            <a:avLst/>
          </a:prstGeom>
          <a:noFill/>
        </p:spPr>
        <p:txBody>
          <a:bodyPr wrap="square" lIns="68542" tIns="34271" rIns="68542" bIns="34271" rtlCol="0">
            <a:spAutoFit/>
          </a:bodyPr>
          <a:lstStyle/>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网络没有明确的物理范围，需要具有良好的扩展性</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a:p>
            <a:pPr marL="130810" indent="-130810">
              <a:buFont typeface="Arial" panose="020B0604020202020204" pitchFamily="34" charset="0"/>
              <a:buChar char="•"/>
            </a:pPr>
            <a:r>
              <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安全必须随网络同步扩展</a:t>
            </a:r>
            <a:endParaRPr lang="en-US" altLang="zh-CN"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a:p>
            <a:pPr marL="130810" indent="-130810">
              <a:buFont typeface="Arial" panose="020B0604020202020204" pitchFamily="34" charset="0"/>
              <a:buChar char="•"/>
            </a:pPr>
            <a:endParaRPr lang="zh-CN" altLang="en-US" sz="10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sp>
        <p:nvSpPr>
          <p:cNvPr id="155" name="矩形 154"/>
          <p:cNvSpPr/>
          <p:nvPr/>
        </p:nvSpPr>
        <p:spPr bwMode="auto">
          <a:xfrm>
            <a:off x="2343264" y="2865869"/>
            <a:ext cx="1379349" cy="1420085"/>
          </a:xfrm>
          <a:prstGeom prst="rect">
            <a:avLst/>
          </a:prstGeom>
          <a:noFill/>
          <a:ln w="28575">
            <a:solidFill>
              <a:schemeClr val="bg1">
                <a:lumMod val="50000"/>
              </a:schemeClr>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pic>
        <p:nvPicPr>
          <p:cNvPr id="167" name="Picture 4" descr="F:\PIC\16：10_PPT_pic\ICOS\Apps-preferences-system-time-icon.png"/>
          <p:cNvPicPr>
            <a:picLocks noChangeAspect="1" noChangeArrowheads="1"/>
          </p:cNvPicPr>
          <p:nvPr/>
        </p:nvPicPr>
        <p:blipFill>
          <a:blip r:embed="rId1" cstate="screen">
            <a:duotone>
              <a:schemeClr val="accent4">
                <a:shade val="45000"/>
                <a:satMod val="135000"/>
              </a:schemeClr>
              <a:prstClr val="white"/>
            </a:duotone>
          </a:blip>
          <a:srcRect/>
          <a:stretch>
            <a:fillRect/>
          </a:stretch>
        </p:blipFill>
        <p:spPr bwMode="auto">
          <a:xfrm>
            <a:off x="4149261" y="2892615"/>
            <a:ext cx="306385" cy="295205"/>
          </a:xfrm>
          <a:prstGeom prst="rect">
            <a:avLst/>
          </a:prstGeom>
          <a:noFill/>
        </p:spPr>
      </p:pic>
      <p:pic>
        <p:nvPicPr>
          <p:cNvPr id="169" name="Picture 2" descr="F:\PIC\PIC Collection_原始图\iStock_000014549317Medium3.jpg"/>
          <p:cNvPicPr>
            <a:picLocks noChangeAspect="1" noChangeArrowheads="1"/>
          </p:cNvPicPr>
          <p:nvPr/>
        </p:nvPicPr>
        <p:blipFill>
          <a:blip r:embed="rId2" cstate="screen">
            <a:duotone>
              <a:schemeClr val="accent4">
                <a:shade val="45000"/>
                <a:satMod val="135000"/>
              </a:schemeClr>
              <a:prstClr val="white"/>
            </a:duotone>
          </a:blip>
          <a:stretch>
            <a:fillRect/>
          </a:stretch>
        </p:blipFill>
        <p:spPr bwMode="auto">
          <a:xfrm>
            <a:off x="2404345" y="3111212"/>
            <a:ext cx="1259608" cy="910230"/>
          </a:xfrm>
          <a:prstGeom prst="rect">
            <a:avLst/>
          </a:prstGeom>
          <a:noFill/>
          <a:ln>
            <a:noFill/>
          </a:ln>
        </p:spPr>
      </p:pic>
      <p:pic>
        <p:nvPicPr>
          <p:cNvPr id="170" name="Picture 6" descr="F:\PIC\16：10_PPT_pic\ICOS\Status-security-high-icon.png"/>
          <p:cNvPicPr>
            <a:picLocks noChangeAspect="1" noChangeArrowheads="1"/>
          </p:cNvPicPr>
          <p:nvPr/>
        </p:nvPicPr>
        <p:blipFill>
          <a:blip r:embed="rId3" cstate="screen">
            <a:duotone>
              <a:schemeClr val="bg2">
                <a:shade val="45000"/>
                <a:satMod val="135000"/>
              </a:schemeClr>
              <a:prstClr val="white"/>
            </a:duotone>
          </a:blip>
          <a:srcRect/>
          <a:stretch>
            <a:fillRect/>
          </a:stretch>
        </p:blipFill>
        <p:spPr bwMode="auto">
          <a:xfrm>
            <a:off x="2805327" y="3584887"/>
            <a:ext cx="220696" cy="212642"/>
          </a:xfrm>
          <a:prstGeom prst="rect">
            <a:avLst/>
          </a:prstGeom>
          <a:noFill/>
        </p:spPr>
      </p:pic>
      <p:pic>
        <p:nvPicPr>
          <p:cNvPr id="171" name="Picture 7" descr="F:\PIC\16：10_PPT_pic\ICOS\Status-security-low-icon.png"/>
          <p:cNvPicPr>
            <a:picLocks noChangeAspect="1" noChangeArrowheads="1"/>
          </p:cNvPicPr>
          <p:nvPr/>
        </p:nvPicPr>
        <p:blipFill>
          <a:blip r:embed="rId4" cstate="screen">
            <a:duotone>
              <a:schemeClr val="bg2">
                <a:shade val="45000"/>
                <a:satMod val="135000"/>
              </a:schemeClr>
              <a:prstClr val="white"/>
            </a:duotone>
          </a:blip>
          <a:srcRect/>
          <a:stretch>
            <a:fillRect/>
          </a:stretch>
        </p:blipFill>
        <p:spPr bwMode="auto">
          <a:xfrm>
            <a:off x="3186433" y="3564733"/>
            <a:ext cx="220696" cy="212642"/>
          </a:xfrm>
          <a:prstGeom prst="rect">
            <a:avLst/>
          </a:prstGeom>
          <a:noFill/>
        </p:spPr>
      </p:pic>
      <p:pic>
        <p:nvPicPr>
          <p:cNvPr id="172" name="Picture 9" descr="F:\PIC\16：10_PPT_pic\ICOS\Sign-Alert-icon.png"/>
          <p:cNvPicPr>
            <a:picLocks noChangeAspect="1" noChangeArrowheads="1"/>
          </p:cNvPicPr>
          <p:nvPr/>
        </p:nvPicPr>
        <p:blipFill>
          <a:blip r:embed="rId5" cstate="screen">
            <a:duotone>
              <a:schemeClr val="bg2">
                <a:shade val="45000"/>
                <a:satMod val="135000"/>
              </a:schemeClr>
              <a:prstClr val="white"/>
            </a:duotone>
          </a:blip>
          <a:srcRect/>
          <a:stretch>
            <a:fillRect/>
          </a:stretch>
        </p:blipFill>
        <p:spPr bwMode="auto">
          <a:xfrm>
            <a:off x="2662941" y="3483496"/>
            <a:ext cx="165522" cy="159482"/>
          </a:xfrm>
          <a:prstGeom prst="rect">
            <a:avLst/>
          </a:prstGeom>
          <a:noFill/>
        </p:spPr>
      </p:pic>
      <p:sp>
        <p:nvSpPr>
          <p:cNvPr id="149" name="Freeform 555"/>
          <p:cNvSpPr>
            <a:spLocks noChangeAspect="1" noEditPoints="1"/>
          </p:cNvSpPr>
          <p:nvPr/>
        </p:nvSpPr>
        <p:spPr bwMode="auto">
          <a:xfrm>
            <a:off x="1353897" y="3887896"/>
            <a:ext cx="228952" cy="216000"/>
          </a:xfrm>
          <a:custGeom>
            <a:avLst/>
            <a:gdLst/>
            <a:ahLst/>
            <a:cxnLst>
              <a:cxn ang="0">
                <a:pos x="24" y="78"/>
              </a:cxn>
              <a:cxn ang="0">
                <a:pos x="10" y="94"/>
              </a:cxn>
              <a:cxn ang="0">
                <a:pos x="86" y="94"/>
              </a:cxn>
              <a:cxn ang="0">
                <a:pos x="70" y="78"/>
              </a:cxn>
              <a:cxn ang="0">
                <a:pos x="70" y="78"/>
              </a:cxn>
              <a:cxn ang="0">
                <a:pos x="80" y="76"/>
              </a:cxn>
              <a:cxn ang="0">
                <a:pos x="88" y="72"/>
              </a:cxn>
              <a:cxn ang="0">
                <a:pos x="94" y="64"/>
              </a:cxn>
              <a:cxn ang="0">
                <a:pos x="96" y="54"/>
              </a:cxn>
              <a:cxn ang="0">
                <a:pos x="96" y="26"/>
              </a:cxn>
              <a:cxn ang="0">
                <a:pos x="96" y="26"/>
              </a:cxn>
              <a:cxn ang="0">
                <a:pos x="94" y="16"/>
              </a:cxn>
              <a:cxn ang="0">
                <a:pos x="88" y="8"/>
              </a:cxn>
              <a:cxn ang="0">
                <a:pos x="80" y="2"/>
              </a:cxn>
              <a:cxn ang="0">
                <a:pos x="70" y="0"/>
              </a:cxn>
              <a:cxn ang="0">
                <a:pos x="24" y="0"/>
              </a:cxn>
              <a:cxn ang="0">
                <a:pos x="24" y="0"/>
              </a:cxn>
              <a:cxn ang="0">
                <a:pos x="14" y="2"/>
              </a:cxn>
              <a:cxn ang="0">
                <a:pos x="6" y="8"/>
              </a:cxn>
              <a:cxn ang="0">
                <a:pos x="2" y="16"/>
              </a:cxn>
              <a:cxn ang="0">
                <a:pos x="0" y="26"/>
              </a:cxn>
              <a:cxn ang="0">
                <a:pos x="0" y="54"/>
              </a:cxn>
              <a:cxn ang="0">
                <a:pos x="0" y="54"/>
              </a:cxn>
              <a:cxn ang="0">
                <a:pos x="2" y="64"/>
              </a:cxn>
              <a:cxn ang="0">
                <a:pos x="6" y="72"/>
              </a:cxn>
              <a:cxn ang="0">
                <a:pos x="14" y="76"/>
              </a:cxn>
              <a:cxn ang="0">
                <a:pos x="24" y="78"/>
              </a:cxn>
              <a:cxn ang="0">
                <a:pos x="24" y="78"/>
              </a:cxn>
              <a:cxn ang="0">
                <a:pos x="20" y="26"/>
              </a:cxn>
              <a:cxn ang="0">
                <a:pos x="20" y="26"/>
              </a:cxn>
              <a:cxn ang="0">
                <a:pos x="22" y="22"/>
              </a:cxn>
              <a:cxn ang="0">
                <a:pos x="24" y="22"/>
              </a:cxn>
              <a:cxn ang="0">
                <a:pos x="70" y="22"/>
              </a:cxn>
              <a:cxn ang="0">
                <a:pos x="70" y="22"/>
              </a:cxn>
              <a:cxn ang="0">
                <a:pos x="74" y="22"/>
              </a:cxn>
              <a:cxn ang="0">
                <a:pos x="74" y="26"/>
              </a:cxn>
              <a:cxn ang="0">
                <a:pos x="74" y="54"/>
              </a:cxn>
              <a:cxn ang="0">
                <a:pos x="74" y="54"/>
              </a:cxn>
              <a:cxn ang="0">
                <a:pos x="74" y="56"/>
              </a:cxn>
              <a:cxn ang="0">
                <a:pos x="70" y="58"/>
              </a:cxn>
              <a:cxn ang="0">
                <a:pos x="24" y="58"/>
              </a:cxn>
              <a:cxn ang="0">
                <a:pos x="24" y="58"/>
              </a:cxn>
              <a:cxn ang="0">
                <a:pos x="22" y="56"/>
              </a:cxn>
              <a:cxn ang="0">
                <a:pos x="20" y="54"/>
              </a:cxn>
              <a:cxn ang="0">
                <a:pos x="20" y="26"/>
              </a:cxn>
            </a:cxnLst>
            <a:rect l="0" t="0" r="r" b="b"/>
            <a:pathLst>
              <a:path w="96" h="94">
                <a:moveTo>
                  <a:pt x="24" y="78"/>
                </a:moveTo>
                <a:lnTo>
                  <a:pt x="10" y="94"/>
                </a:lnTo>
                <a:lnTo>
                  <a:pt x="86" y="94"/>
                </a:lnTo>
                <a:lnTo>
                  <a:pt x="70" y="78"/>
                </a:lnTo>
                <a:lnTo>
                  <a:pt x="70" y="78"/>
                </a:lnTo>
                <a:lnTo>
                  <a:pt x="80" y="76"/>
                </a:lnTo>
                <a:lnTo>
                  <a:pt x="88" y="72"/>
                </a:lnTo>
                <a:lnTo>
                  <a:pt x="94" y="64"/>
                </a:lnTo>
                <a:lnTo>
                  <a:pt x="96" y="54"/>
                </a:lnTo>
                <a:lnTo>
                  <a:pt x="96" y="26"/>
                </a:lnTo>
                <a:lnTo>
                  <a:pt x="96" y="26"/>
                </a:lnTo>
                <a:lnTo>
                  <a:pt x="94" y="16"/>
                </a:lnTo>
                <a:lnTo>
                  <a:pt x="88" y="8"/>
                </a:lnTo>
                <a:lnTo>
                  <a:pt x="80" y="2"/>
                </a:lnTo>
                <a:lnTo>
                  <a:pt x="70" y="0"/>
                </a:lnTo>
                <a:lnTo>
                  <a:pt x="24" y="0"/>
                </a:lnTo>
                <a:lnTo>
                  <a:pt x="24" y="0"/>
                </a:lnTo>
                <a:lnTo>
                  <a:pt x="14" y="2"/>
                </a:lnTo>
                <a:lnTo>
                  <a:pt x="6" y="8"/>
                </a:lnTo>
                <a:lnTo>
                  <a:pt x="2" y="16"/>
                </a:lnTo>
                <a:lnTo>
                  <a:pt x="0" y="26"/>
                </a:lnTo>
                <a:lnTo>
                  <a:pt x="0" y="54"/>
                </a:lnTo>
                <a:lnTo>
                  <a:pt x="0" y="54"/>
                </a:lnTo>
                <a:lnTo>
                  <a:pt x="2" y="64"/>
                </a:lnTo>
                <a:lnTo>
                  <a:pt x="6" y="72"/>
                </a:lnTo>
                <a:lnTo>
                  <a:pt x="14" y="76"/>
                </a:lnTo>
                <a:lnTo>
                  <a:pt x="24" y="78"/>
                </a:lnTo>
                <a:lnTo>
                  <a:pt x="24" y="78"/>
                </a:lnTo>
                <a:close/>
                <a:moveTo>
                  <a:pt x="20" y="26"/>
                </a:moveTo>
                <a:lnTo>
                  <a:pt x="20" y="26"/>
                </a:lnTo>
                <a:lnTo>
                  <a:pt x="22" y="22"/>
                </a:lnTo>
                <a:lnTo>
                  <a:pt x="24" y="22"/>
                </a:lnTo>
                <a:lnTo>
                  <a:pt x="70" y="22"/>
                </a:lnTo>
                <a:lnTo>
                  <a:pt x="70" y="22"/>
                </a:lnTo>
                <a:lnTo>
                  <a:pt x="74" y="22"/>
                </a:lnTo>
                <a:lnTo>
                  <a:pt x="74" y="26"/>
                </a:lnTo>
                <a:lnTo>
                  <a:pt x="74" y="54"/>
                </a:lnTo>
                <a:lnTo>
                  <a:pt x="74" y="54"/>
                </a:lnTo>
                <a:lnTo>
                  <a:pt x="74" y="56"/>
                </a:lnTo>
                <a:lnTo>
                  <a:pt x="70" y="58"/>
                </a:lnTo>
                <a:lnTo>
                  <a:pt x="24" y="58"/>
                </a:lnTo>
                <a:lnTo>
                  <a:pt x="24" y="58"/>
                </a:lnTo>
                <a:lnTo>
                  <a:pt x="22" y="56"/>
                </a:lnTo>
                <a:lnTo>
                  <a:pt x="20" y="54"/>
                </a:lnTo>
                <a:lnTo>
                  <a:pt x="20" y="26"/>
                </a:lnTo>
                <a:close/>
              </a:path>
            </a:pathLst>
          </a:custGeom>
          <a:solidFill>
            <a:schemeClr val="tx1">
              <a:lumMod val="50000"/>
              <a:lumOff val="50000"/>
            </a:schemeClr>
          </a:solidFill>
          <a:ln w="9525">
            <a:noFill/>
            <a:round/>
          </a:ln>
        </p:spPr>
        <p:txBody>
          <a:bodyPr vert="horz" wrap="square" lIns="68542" tIns="34271" rIns="68542" bIns="34271" numCol="1" anchor="t" anchorCtr="0" compatLnSpc="1"/>
          <a:lstStyle/>
          <a:p>
            <a:endParaRPr lang="zh-CN" altLang="en-US">
              <a:solidFill>
                <a:srgbClr val="000000"/>
              </a:solidFill>
              <a:ea typeface="宋体" panose="02010600030101010101" pitchFamily="2" charset="-122"/>
            </a:endParaRPr>
          </a:p>
        </p:txBody>
      </p:sp>
      <p:sp>
        <p:nvSpPr>
          <p:cNvPr id="150" name="TextBox 149"/>
          <p:cNvSpPr txBox="1"/>
          <p:nvPr/>
        </p:nvSpPr>
        <p:spPr>
          <a:xfrm>
            <a:off x="7159341" y="3960618"/>
            <a:ext cx="946167" cy="207749"/>
          </a:xfrm>
          <a:prstGeom prst="rect">
            <a:avLst/>
          </a:prstGeom>
          <a:noFill/>
        </p:spPr>
        <p:txBody>
          <a:bodyPr wrap="none" lIns="68542" tIns="34271" rIns="68542" bIns="34271" rtlCol="0">
            <a:spAutoFit/>
          </a:bodyPr>
          <a:lstStyle/>
          <a:p>
            <a:r>
              <a:rPr lang="zh-CN" altLang="en-US"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rPr>
              <a:t>差异化安全策略</a:t>
            </a:r>
            <a:endParaRPr lang="en-US" altLang="zh-CN" sz="900" dirty="0" smtClean="0">
              <a:solidFill>
                <a:srgbClr val="000000">
                  <a:lumMod val="75000"/>
                  <a:lumOff val="25000"/>
                </a:srgbClr>
              </a:solidFill>
              <a:latin typeface="FrutigerNext LT Medium"/>
              <a:ea typeface="微软雅黑" panose="020B0503020204020204" pitchFamily="34" charset="-122"/>
              <a:cs typeface="Arial" panose="020B0604020202020204" pitchFamily="34" charset="0"/>
            </a:endParaRPr>
          </a:p>
        </p:txBody>
      </p:sp>
    </p:spTree>
  </p:cSld>
  <p:clrMapOvr>
    <a:masterClrMapping/>
  </p:clrMapOvr>
  <p:transition advClick="0" advTm="8000">
    <p:cut/>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 name="TextBox 83"/>
          <p:cNvSpPr txBox="1">
            <a:spLocks noChangeArrowheads="1"/>
          </p:cNvSpPr>
          <p:nvPr/>
        </p:nvSpPr>
        <p:spPr bwMode="auto">
          <a:xfrm>
            <a:off x="658244" y="872731"/>
            <a:ext cx="3643060" cy="2297479"/>
          </a:xfrm>
          <a:prstGeom prst="rect">
            <a:avLst/>
          </a:prstGeom>
          <a:solidFill>
            <a:schemeClr val="bg1">
              <a:lumMod val="85000"/>
              <a:alpha val="40000"/>
            </a:schemeClr>
          </a:solidFill>
          <a:ln w="9525">
            <a:solidFill>
              <a:schemeClr val="bg1">
                <a:lumMod val="85000"/>
              </a:schemeClr>
            </a:solidFill>
            <a:prstDash val="dash"/>
            <a:miter lim="800000"/>
          </a:ln>
        </p:spPr>
        <p:txBody>
          <a:bodyPr lIns="68542" tIns="34271" rIns="68542" bIns="34271"/>
          <a:lstStyle/>
          <a:p>
            <a:pPr>
              <a:defRPr/>
            </a:pPr>
            <a:endParaRPr lang="zh-CN" altLang="en-US">
              <a:solidFill>
                <a:srgbClr val="000000"/>
              </a:solidFill>
            </a:endParaRPr>
          </a:p>
        </p:txBody>
      </p:sp>
      <p:cxnSp>
        <p:nvCxnSpPr>
          <p:cNvPr id="376" name="直接连接符 375"/>
          <p:cNvCxnSpPr>
            <a:stCxn id="412" idx="1"/>
          </p:cNvCxnSpPr>
          <p:nvPr/>
        </p:nvCxnSpPr>
        <p:spPr bwMode="auto">
          <a:xfrm flipH="1" flipV="1">
            <a:off x="1848322" y="2056374"/>
            <a:ext cx="279982" cy="191"/>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9" name="直接连接符 458"/>
          <p:cNvCxnSpPr>
            <a:stCxn id="421" idx="1"/>
          </p:cNvCxnSpPr>
          <p:nvPr/>
        </p:nvCxnSpPr>
        <p:spPr bwMode="auto">
          <a:xfrm flipH="1">
            <a:off x="1842609" y="1843063"/>
            <a:ext cx="285696" cy="1856"/>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577" name="Picture 18" descr="图片796"/>
          <p:cNvPicPr>
            <a:picLocks noChangeAspect="1" noChangeArrowheads="1"/>
          </p:cNvPicPr>
          <p:nvPr/>
        </p:nvPicPr>
        <p:blipFill>
          <a:blip r:embed="rId1" cstate="print"/>
          <a:srcRect/>
          <a:stretch>
            <a:fillRect/>
          </a:stretch>
        </p:blipFill>
        <p:spPr bwMode="auto">
          <a:xfrm>
            <a:off x="888578" y="1491313"/>
            <a:ext cx="1032456" cy="820553"/>
          </a:xfrm>
          <a:prstGeom prst="rect">
            <a:avLst/>
          </a:prstGeom>
          <a:noFill/>
          <a:ln w="9525">
            <a:noFill/>
            <a:miter lim="800000"/>
            <a:headEnd/>
            <a:tailEnd/>
          </a:ln>
        </p:spPr>
      </p:pic>
      <p:sp>
        <p:nvSpPr>
          <p:cNvPr id="2" name="标题 1"/>
          <p:cNvSpPr>
            <a:spLocks noGrp="1"/>
          </p:cNvSpPr>
          <p:nvPr>
            <p:ph type="title"/>
          </p:nvPr>
        </p:nvSpPr>
        <p:spPr/>
        <p:txBody>
          <a:bodyPr/>
          <a:lstStyle/>
          <a:p>
            <a:r>
              <a:rPr lang="zh-CN" altLang="en-US" dirty="0" smtClean="0">
                <a:latin typeface="Arial" panose="020B0604020202020204" pitchFamily="34" charset="0"/>
                <a:cs typeface="Arial" panose="020B0604020202020204" pitchFamily="34" charset="0"/>
              </a:rPr>
              <a:t>业务设备传统组网配置存在的问题</a:t>
            </a:r>
            <a:endParaRPr lang="zh-CN" altLang="en-US" dirty="0"/>
          </a:p>
        </p:txBody>
      </p:sp>
      <p:sp>
        <p:nvSpPr>
          <p:cNvPr id="268" name="TextBox 127"/>
          <p:cNvSpPr txBox="1">
            <a:spLocks noChangeArrowheads="1"/>
          </p:cNvSpPr>
          <p:nvPr/>
        </p:nvSpPr>
        <p:spPr bwMode="auto">
          <a:xfrm>
            <a:off x="2900754" y="3009496"/>
            <a:ext cx="1407021" cy="176933"/>
          </a:xfrm>
          <a:prstGeom prst="rect">
            <a:avLst/>
          </a:prstGeom>
          <a:solidFill>
            <a:schemeClr val="bg1">
              <a:lumMod val="75000"/>
            </a:schemeClr>
          </a:solidFill>
          <a:ln w="9525">
            <a:noFill/>
            <a:miter lim="800000"/>
          </a:ln>
        </p:spPr>
        <p:txBody>
          <a:bodyPr wrap="square" lIns="68542" tIns="34271" rIns="68542" bIns="34271">
            <a:spAutoFit/>
          </a:bodyPr>
          <a:lstStyle/>
          <a:p>
            <a:pPr algn="ctr"/>
            <a:r>
              <a:rPr lang="zh-CN" altLang="en-US" sz="700" b="1" dirty="0">
                <a:solidFill>
                  <a:srgbClr val="000000"/>
                </a:solidFill>
                <a:latin typeface="微软雅黑" panose="020B0503020204020204" pitchFamily="34" charset="-122"/>
                <a:ea typeface="微软雅黑" panose="020B0503020204020204" pitchFamily="34" charset="-122"/>
              </a:rPr>
              <a:t>示例</a:t>
            </a:r>
            <a:r>
              <a:rPr lang="en-US" altLang="zh-CN" sz="700" b="1" dirty="0">
                <a:solidFill>
                  <a:srgbClr val="000000"/>
                </a:solidFill>
                <a:latin typeface="微软雅黑" panose="020B0503020204020204" pitchFamily="34" charset="-122"/>
                <a:ea typeface="微软雅黑" panose="020B0503020204020204" pitchFamily="34" charset="-122"/>
              </a:rPr>
              <a:t>1</a:t>
            </a:r>
            <a:r>
              <a:rPr lang="zh-CN" altLang="en-US" sz="700" b="1" dirty="0" smtClean="0">
                <a:solidFill>
                  <a:srgbClr val="000000"/>
                </a:solidFill>
                <a:latin typeface="微软雅黑" panose="020B0503020204020204" pitchFamily="34" charset="-122"/>
                <a:ea typeface="微软雅黑" panose="020B0503020204020204" pitchFamily="34" charset="-122"/>
              </a:rPr>
              <a:t>：业务设备传统串联组网</a:t>
            </a:r>
            <a:endParaRPr lang="zh-CN" altLang="en-US" sz="700" b="1" dirty="0">
              <a:solidFill>
                <a:srgbClr val="000000"/>
              </a:solidFill>
              <a:latin typeface="微软雅黑" panose="020B0503020204020204" pitchFamily="34" charset="-122"/>
              <a:ea typeface="微软雅黑" panose="020B0503020204020204" pitchFamily="34" charset="-122"/>
            </a:endParaRPr>
          </a:p>
        </p:txBody>
      </p:sp>
      <p:sp>
        <p:nvSpPr>
          <p:cNvPr id="304" name="内容占位符 2"/>
          <p:cNvSpPr txBox="1"/>
          <p:nvPr/>
        </p:nvSpPr>
        <p:spPr bwMode="auto">
          <a:xfrm>
            <a:off x="658244" y="3241378"/>
            <a:ext cx="3649528" cy="1377059"/>
          </a:xfrm>
          <a:prstGeom prst="rect">
            <a:avLst/>
          </a:prstGeom>
          <a:noFill/>
          <a:ln w="6350">
            <a:solidFill>
              <a:schemeClr val="bg1">
                <a:lumMod val="75000"/>
              </a:schemeClr>
            </a:solidFill>
            <a:prstDash val="solid"/>
            <a:round/>
          </a:ln>
        </p:spPr>
        <p:txBody>
          <a:bodyPr wrap="square" lIns="68542" tIns="34271" rIns="68542" bIns="34271" anchor="t" anchorCtr="0"/>
          <a:lstStyle/>
          <a:p>
            <a:pPr indent="-257175">
              <a:lnSpc>
                <a:spcPct val="150000"/>
              </a:lnSpc>
              <a:buClr>
                <a:srgbClr val="000000"/>
              </a:buClr>
              <a:buSzPct val="100000"/>
              <a:defRPr/>
            </a:pPr>
            <a:r>
              <a:rPr lang="zh-CN" altLang="en-US" sz="900" dirty="0" smtClean="0">
                <a:solidFill>
                  <a:srgbClr val="000000"/>
                </a:solidFill>
                <a:ea typeface="宋体" panose="02010600030101010101" pitchFamily="2" charset="-122"/>
              </a:rPr>
              <a:t>传统组网中业务设备采用串联组网，存在如下问题：</a:t>
            </a:r>
            <a:endParaRPr lang="zh-CN" altLang="en-US" sz="900" dirty="0" smtClean="0">
              <a:solidFill>
                <a:srgbClr val="000000"/>
              </a:solidFill>
              <a:ea typeface="宋体" panose="02010600030101010101" pitchFamily="2" charset="-122"/>
            </a:endParaRPr>
          </a:p>
          <a:p>
            <a:pPr indent="-257175">
              <a:lnSpc>
                <a:spcPct val="150000"/>
              </a:lnSpc>
              <a:buClr>
                <a:srgbClr val="000000"/>
              </a:buClr>
              <a:buSzPct val="100000"/>
              <a:buFont typeface="Wingdings" panose="05000000000000000000" pitchFamily="2" charset="2"/>
              <a:buChar char="Ø"/>
              <a:defRPr/>
            </a:pPr>
            <a:r>
              <a:rPr lang="zh-CN" altLang="en-US" sz="900" b="1" dirty="0" smtClean="0">
                <a:solidFill>
                  <a:srgbClr val="000000"/>
                </a:solidFill>
                <a:ea typeface="宋体" panose="02010600030101010101" pitchFamily="2" charset="-122"/>
              </a:rPr>
              <a:t>性能瓶颈。</a:t>
            </a:r>
            <a:r>
              <a:rPr lang="zh-CN" altLang="en-US" sz="900" dirty="0" smtClean="0">
                <a:solidFill>
                  <a:srgbClr val="000000"/>
                </a:solidFill>
                <a:ea typeface="宋体" panose="02010600030101010101" pitchFamily="2" charset="-122"/>
              </a:rPr>
              <a:t>业务设备性能一般较弱，串联组网时成为瓶颈。</a:t>
            </a:r>
            <a:endParaRPr lang="en-US" altLang="zh-CN" sz="900" dirty="0" smtClean="0">
              <a:solidFill>
                <a:srgbClr val="000000"/>
              </a:solidFill>
              <a:ea typeface="宋体" panose="02010600030101010101" pitchFamily="2" charset="-122"/>
            </a:endParaRPr>
          </a:p>
          <a:p>
            <a:pPr indent="-257175">
              <a:lnSpc>
                <a:spcPct val="150000"/>
              </a:lnSpc>
              <a:buClr>
                <a:srgbClr val="000000"/>
              </a:buClr>
              <a:buSzPct val="100000"/>
              <a:buFont typeface="Wingdings" panose="05000000000000000000" pitchFamily="2" charset="2"/>
              <a:buChar char="Ø"/>
              <a:defRPr/>
            </a:pPr>
            <a:r>
              <a:rPr lang="zh-CN" altLang="en-US" sz="900" b="1" dirty="0" smtClean="0">
                <a:solidFill>
                  <a:srgbClr val="000000"/>
                </a:solidFill>
                <a:ea typeface="宋体" panose="02010600030101010101" pitchFamily="2" charset="-122"/>
              </a:rPr>
              <a:t>难以区分流量。</a:t>
            </a:r>
            <a:r>
              <a:rPr lang="zh-CN" altLang="en-US" sz="900" dirty="0" smtClean="0">
                <a:solidFill>
                  <a:srgbClr val="000000"/>
                </a:solidFill>
                <a:ea typeface="宋体" panose="02010600030101010101" pitchFamily="2" charset="-122"/>
              </a:rPr>
              <a:t>相不相关的流量均流经业务设备。</a:t>
            </a:r>
            <a:endParaRPr lang="en-US" altLang="zh-CN" sz="900" dirty="0" smtClean="0">
              <a:solidFill>
                <a:srgbClr val="000000"/>
              </a:solidFill>
              <a:ea typeface="宋体" panose="02010600030101010101" pitchFamily="2" charset="-122"/>
            </a:endParaRPr>
          </a:p>
          <a:p>
            <a:pPr indent="-257175">
              <a:lnSpc>
                <a:spcPct val="150000"/>
              </a:lnSpc>
              <a:buClr>
                <a:srgbClr val="000000"/>
              </a:buClr>
              <a:buSzPct val="100000"/>
              <a:buFont typeface="Wingdings" panose="05000000000000000000" pitchFamily="2" charset="2"/>
              <a:buChar char="Ø"/>
              <a:defRPr/>
            </a:pPr>
            <a:r>
              <a:rPr lang="zh-CN" altLang="en-US" sz="900" b="1" dirty="0" smtClean="0">
                <a:solidFill>
                  <a:srgbClr val="000000"/>
                </a:solidFill>
                <a:ea typeface="宋体" panose="02010600030101010101" pitchFamily="2" charset="-122"/>
              </a:rPr>
              <a:t>需初始规划。</a:t>
            </a:r>
            <a:r>
              <a:rPr lang="zh-CN" altLang="en-US" sz="900" dirty="0" smtClean="0">
                <a:solidFill>
                  <a:srgbClr val="000000"/>
                </a:solidFill>
                <a:ea typeface="宋体" panose="02010600030101010101" pitchFamily="2" charset="-122"/>
              </a:rPr>
              <a:t>三层业务设备串联组网时需要规划网络，预留</a:t>
            </a:r>
            <a:r>
              <a:rPr lang="en-US" altLang="zh-CN" sz="900" dirty="0" smtClean="0">
                <a:solidFill>
                  <a:srgbClr val="000000"/>
                </a:solidFill>
                <a:ea typeface="宋体" panose="02010600030101010101" pitchFamily="2" charset="-122"/>
              </a:rPr>
              <a:t>IP</a:t>
            </a:r>
            <a:r>
              <a:rPr lang="zh-CN" altLang="en-US" sz="900" dirty="0" smtClean="0">
                <a:solidFill>
                  <a:srgbClr val="000000"/>
                </a:solidFill>
                <a:ea typeface="宋体" panose="02010600030101010101" pitchFamily="2" charset="-122"/>
              </a:rPr>
              <a:t>。</a:t>
            </a:r>
            <a:endParaRPr lang="en-US" altLang="zh-CN" sz="900" dirty="0" smtClean="0">
              <a:solidFill>
                <a:srgbClr val="000000"/>
              </a:solidFill>
              <a:ea typeface="宋体" panose="02010600030101010101" pitchFamily="2" charset="-122"/>
            </a:endParaRPr>
          </a:p>
          <a:p>
            <a:pPr indent="-257175">
              <a:lnSpc>
                <a:spcPct val="150000"/>
              </a:lnSpc>
              <a:buClr>
                <a:srgbClr val="000000"/>
              </a:buClr>
              <a:buSzPct val="100000"/>
              <a:buFont typeface="Wingdings" panose="05000000000000000000" pitchFamily="2" charset="2"/>
              <a:buChar char="Ø"/>
              <a:defRPr/>
            </a:pPr>
            <a:r>
              <a:rPr lang="zh-CN" altLang="en-US" sz="900" b="1" dirty="0" smtClean="0">
                <a:solidFill>
                  <a:srgbClr val="000000"/>
                </a:solidFill>
                <a:ea typeface="宋体" panose="02010600030101010101" pitchFamily="2" charset="-122"/>
              </a:rPr>
              <a:t>后期增删困难。</a:t>
            </a:r>
            <a:r>
              <a:rPr lang="zh-CN" altLang="en-US" sz="900" dirty="0" smtClean="0">
                <a:solidFill>
                  <a:srgbClr val="000000"/>
                </a:solidFill>
                <a:ea typeface="宋体" panose="02010600030101010101" pitchFamily="2" charset="-122"/>
              </a:rPr>
              <a:t>建网后，后期再新增或删除业务设备时，都需要重新规划、断网切换，对现网影响较大。</a:t>
            </a:r>
            <a:endParaRPr lang="zh-CN" altLang="en-US" sz="900" dirty="0">
              <a:solidFill>
                <a:srgbClr val="000000"/>
              </a:solidFill>
              <a:ea typeface="宋体" panose="02010600030101010101" pitchFamily="2" charset="-122"/>
            </a:endParaRPr>
          </a:p>
        </p:txBody>
      </p:sp>
      <p:sp>
        <p:nvSpPr>
          <p:cNvPr id="305" name="TextBox 83"/>
          <p:cNvSpPr txBox="1">
            <a:spLocks noChangeArrowheads="1"/>
          </p:cNvSpPr>
          <p:nvPr/>
        </p:nvSpPr>
        <p:spPr bwMode="auto">
          <a:xfrm>
            <a:off x="4836228" y="878684"/>
            <a:ext cx="3643060" cy="2297479"/>
          </a:xfrm>
          <a:prstGeom prst="rect">
            <a:avLst/>
          </a:prstGeom>
          <a:solidFill>
            <a:schemeClr val="bg1">
              <a:lumMod val="85000"/>
              <a:alpha val="40000"/>
            </a:schemeClr>
          </a:solidFill>
          <a:ln w="9525">
            <a:solidFill>
              <a:schemeClr val="bg1">
                <a:lumMod val="85000"/>
              </a:schemeClr>
            </a:solidFill>
            <a:prstDash val="dash"/>
            <a:miter lim="800000"/>
          </a:ln>
        </p:spPr>
        <p:txBody>
          <a:bodyPr lIns="68542" tIns="34271" rIns="68542" bIns="34271"/>
          <a:lstStyle/>
          <a:p>
            <a:pPr>
              <a:defRPr/>
            </a:pPr>
            <a:endParaRPr lang="zh-CN" altLang="en-US">
              <a:solidFill>
                <a:srgbClr val="000000"/>
              </a:solidFill>
            </a:endParaRPr>
          </a:p>
        </p:txBody>
      </p:sp>
      <p:pic>
        <p:nvPicPr>
          <p:cNvPr id="306" name="Picture 18" descr="图片796"/>
          <p:cNvPicPr>
            <a:picLocks noChangeAspect="1" noChangeArrowheads="1"/>
          </p:cNvPicPr>
          <p:nvPr/>
        </p:nvPicPr>
        <p:blipFill>
          <a:blip r:embed="rId1" cstate="print"/>
          <a:srcRect/>
          <a:stretch>
            <a:fillRect/>
          </a:stretch>
        </p:blipFill>
        <p:spPr bwMode="auto">
          <a:xfrm>
            <a:off x="6735167" y="1097788"/>
            <a:ext cx="431936" cy="820553"/>
          </a:xfrm>
          <a:prstGeom prst="rect">
            <a:avLst/>
          </a:prstGeom>
          <a:noFill/>
          <a:ln w="9525">
            <a:noFill/>
            <a:miter lim="800000"/>
            <a:headEnd/>
            <a:tailEnd/>
          </a:ln>
        </p:spPr>
      </p:pic>
      <p:sp>
        <p:nvSpPr>
          <p:cNvPr id="307" name="TextBox 83"/>
          <p:cNvSpPr txBox="1">
            <a:spLocks noChangeArrowheads="1"/>
          </p:cNvSpPr>
          <p:nvPr/>
        </p:nvSpPr>
        <p:spPr bwMode="auto">
          <a:xfrm>
            <a:off x="5376277" y="2420027"/>
            <a:ext cx="518396" cy="430983"/>
          </a:xfrm>
          <a:prstGeom prst="rect">
            <a:avLst/>
          </a:prstGeom>
          <a:solidFill>
            <a:schemeClr val="bg1">
              <a:lumMod val="75000"/>
              <a:alpha val="39999"/>
            </a:schemeClr>
          </a:solidFill>
          <a:ln w="9525">
            <a:solidFill>
              <a:schemeClr val="bg1">
                <a:lumMod val="50000"/>
              </a:schemeClr>
            </a:solidFill>
            <a:miter lim="800000"/>
          </a:ln>
        </p:spPr>
        <p:txBody>
          <a:bodyPr lIns="68542" tIns="34271" rIns="68542" bIns="34271"/>
          <a:lstStyle/>
          <a:p>
            <a:endParaRPr lang="zh-CN" altLang="en-US" dirty="0">
              <a:solidFill>
                <a:srgbClr val="000000"/>
              </a:solidFill>
              <a:ea typeface="宋体" panose="02010600030101010101" pitchFamily="2" charset="-122"/>
            </a:endParaRPr>
          </a:p>
        </p:txBody>
      </p:sp>
      <p:pic>
        <p:nvPicPr>
          <p:cNvPr id="308" name="Picture 461" descr="图片240"/>
          <p:cNvPicPr>
            <a:picLocks noChangeAspect="1" noChangeArrowheads="1"/>
          </p:cNvPicPr>
          <p:nvPr/>
        </p:nvPicPr>
        <p:blipFill>
          <a:blip r:embed="rId2" cstate="print"/>
          <a:srcRect/>
          <a:stretch>
            <a:fillRect/>
          </a:stretch>
        </p:blipFill>
        <p:spPr bwMode="auto">
          <a:xfrm>
            <a:off x="5908533" y="2100435"/>
            <a:ext cx="195212" cy="215503"/>
          </a:xfrm>
          <a:prstGeom prst="rect">
            <a:avLst/>
          </a:prstGeom>
          <a:noFill/>
          <a:ln w="9525">
            <a:noFill/>
            <a:miter lim="800000"/>
            <a:headEnd/>
            <a:tailEnd/>
          </a:ln>
          <a:effectLst/>
        </p:spPr>
      </p:pic>
      <p:pic>
        <p:nvPicPr>
          <p:cNvPr id="309" name="Picture 459" descr="图片238"/>
          <p:cNvPicPr>
            <a:picLocks noChangeAspect="1" noChangeArrowheads="1"/>
          </p:cNvPicPr>
          <p:nvPr/>
        </p:nvPicPr>
        <p:blipFill>
          <a:blip r:embed="rId3" cstate="print"/>
          <a:srcRect/>
          <a:stretch>
            <a:fillRect/>
          </a:stretch>
        </p:blipFill>
        <p:spPr bwMode="auto">
          <a:xfrm>
            <a:off x="5758080" y="964365"/>
            <a:ext cx="755850" cy="982559"/>
          </a:xfrm>
          <a:prstGeom prst="rect">
            <a:avLst/>
          </a:prstGeom>
          <a:noFill/>
          <a:ln w="9525">
            <a:noFill/>
            <a:miter lim="800000"/>
            <a:headEnd/>
            <a:tailEnd/>
          </a:ln>
          <a:effectLst/>
        </p:spPr>
      </p:pic>
      <p:pic>
        <p:nvPicPr>
          <p:cNvPr id="310" name="Picture 461" descr="图片240"/>
          <p:cNvPicPr>
            <a:picLocks noChangeAspect="1" noChangeArrowheads="1"/>
          </p:cNvPicPr>
          <p:nvPr/>
        </p:nvPicPr>
        <p:blipFill>
          <a:blip r:embed="rId2" cstate="print"/>
          <a:srcRect/>
          <a:stretch>
            <a:fillRect/>
          </a:stretch>
        </p:blipFill>
        <p:spPr bwMode="auto">
          <a:xfrm>
            <a:off x="5542510" y="2100435"/>
            <a:ext cx="195212" cy="215503"/>
          </a:xfrm>
          <a:prstGeom prst="rect">
            <a:avLst/>
          </a:prstGeom>
          <a:noFill/>
          <a:ln w="9525">
            <a:noFill/>
            <a:miter lim="800000"/>
            <a:headEnd/>
            <a:tailEnd/>
          </a:ln>
          <a:effectLst/>
        </p:spPr>
      </p:pic>
      <p:pic>
        <p:nvPicPr>
          <p:cNvPr id="311" name="Picture 223" descr="图片194"/>
          <p:cNvPicPr>
            <a:picLocks noChangeAspect="1" noChangeArrowheads="1"/>
          </p:cNvPicPr>
          <p:nvPr/>
        </p:nvPicPr>
        <p:blipFill>
          <a:blip r:embed="rId4" cstate="print"/>
          <a:srcRect/>
          <a:stretch>
            <a:fillRect/>
          </a:stretch>
        </p:blipFill>
        <p:spPr bwMode="auto">
          <a:xfrm>
            <a:off x="5452112" y="2524702"/>
            <a:ext cx="185689" cy="215503"/>
          </a:xfrm>
          <a:prstGeom prst="rect">
            <a:avLst/>
          </a:prstGeom>
          <a:noFill/>
          <a:ln w="9525">
            <a:noFill/>
            <a:miter lim="800000"/>
            <a:headEnd/>
            <a:tailEnd/>
          </a:ln>
        </p:spPr>
      </p:pic>
      <p:pic>
        <p:nvPicPr>
          <p:cNvPr id="312" name="Picture 223" descr="图片194"/>
          <p:cNvPicPr>
            <a:picLocks noChangeAspect="1" noChangeArrowheads="1"/>
          </p:cNvPicPr>
          <p:nvPr/>
        </p:nvPicPr>
        <p:blipFill>
          <a:blip r:embed="rId4" cstate="print"/>
          <a:srcRect/>
          <a:stretch>
            <a:fillRect/>
          </a:stretch>
        </p:blipFill>
        <p:spPr bwMode="auto">
          <a:xfrm>
            <a:off x="5637803" y="2524702"/>
            <a:ext cx="186879" cy="215503"/>
          </a:xfrm>
          <a:prstGeom prst="rect">
            <a:avLst/>
          </a:prstGeom>
          <a:noFill/>
          <a:ln w="9525">
            <a:noFill/>
            <a:miter lim="800000"/>
            <a:headEnd/>
            <a:tailEnd/>
          </a:ln>
        </p:spPr>
      </p:pic>
      <p:sp>
        <p:nvSpPr>
          <p:cNvPr id="313" name="TextBox 87"/>
          <p:cNvSpPr txBox="1">
            <a:spLocks noChangeArrowheads="1"/>
          </p:cNvSpPr>
          <p:nvPr/>
        </p:nvSpPr>
        <p:spPr bwMode="auto">
          <a:xfrm>
            <a:off x="6479887" y="2420026"/>
            <a:ext cx="565638" cy="441722"/>
          </a:xfrm>
          <a:prstGeom prst="rect">
            <a:avLst/>
          </a:prstGeom>
          <a:solidFill>
            <a:schemeClr val="bg1">
              <a:lumMod val="85000"/>
              <a:alpha val="39999"/>
            </a:schemeClr>
          </a:solidFill>
          <a:ln w="9525">
            <a:solidFill>
              <a:schemeClr val="bg1">
                <a:lumMod val="50000"/>
              </a:schemeClr>
            </a:solidFill>
            <a:miter lim="800000"/>
          </a:ln>
        </p:spPr>
        <p:txBody>
          <a:bodyPr lIns="68542" tIns="34271" rIns="68542" bIns="34271"/>
          <a:lstStyle/>
          <a:p>
            <a:endParaRPr lang="en-US" altLang="zh-CN" dirty="0" smtClean="0">
              <a:solidFill>
                <a:srgbClr val="000000"/>
              </a:solidFill>
              <a:ea typeface="宋体" panose="02010600030101010101" pitchFamily="2" charset="-122"/>
            </a:endParaRPr>
          </a:p>
          <a:p>
            <a:endParaRPr lang="en-US" altLang="zh-CN" dirty="0" smtClean="0">
              <a:solidFill>
                <a:srgbClr val="000000"/>
              </a:solidFill>
              <a:ea typeface="宋体" panose="02010600030101010101" pitchFamily="2" charset="-122"/>
            </a:endParaRPr>
          </a:p>
          <a:p>
            <a:endParaRPr lang="en-US" altLang="zh-CN" dirty="0" smtClean="0">
              <a:solidFill>
                <a:srgbClr val="000000"/>
              </a:solidFill>
              <a:ea typeface="宋体" panose="02010600030101010101" pitchFamily="2" charset="-122"/>
            </a:endParaRPr>
          </a:p>
          <a:p>
            <a:endParaRPr lang="en-US" altLang="zh-CN" dirty="0" smtClean="0">
              <a:solidFill>
                <a:srgbClr val="000000"/>
              </a:solidFill>
              <a:ea typeface="宋体" panose="02010600030101010101" pitchFamily="2" charset="-122"/>
            </a:endParaRPr>
          </a:p>
          <a:p>
            <a:endParaRPr lang="en-US" altLang="zh-CN" dirty="0" smtClean="0">
              <a:solidFill>
                <a:srgbClr val="000000"/>
              </a:solidFill>
              <a:ea typeface="宋体" panose="02010600030101010101" pitchFamily="2" charset="-122"/>
            </a:endParaRPr>
          </a:p>
          <a:p>
            <a:endParaRPr lang="en-US" altLang="zh-CN" dirty="0" smtClean="0">
              <a:solidFill>
                <a:srgbClr val="000000"/>
              </a:solidFill>
              <a:ea typeface="宋体" panose="02010600030101010101" pitchFamily="2" charset="-122"/>
            </a:endParaRPr>
          </a:p>
          <a:p>
            <a:endParaRPr lang="en-US" altLang="zh-CN" dirty="0" smtClean="0">
              <a:solidFill>
                <a:srgbClr val="000000"/>
              </a:solidFill>
              <a:ea typeface="宋体" panose="02010600030101010101" pitchFamily="2" charset="-122"/>
            </a:endParaRPr>
          </a:p>
          <a:p>
            <a:endParaRPr lang="zh-CN" altLang="en-US" dirty="0">
              <a:solidFill>
                <a:srgbClr val="000000"/>
              </a:solidFill>
              <a:ea typeface="宋体" panose="02010600030101010101" pitchFamily="2" charset="-122"/>
            </a:endParaRPr>
          </a:p>
        </p:txBody>
      </p:sp>
      <p:sp>
        <p:nvSpPr>
          <p:cNvPr id="314" name="TextBox 127"/>
          <p:cNvSpPr txBox="1">
            <a:spLocks noChangeArrowheads="1"/>
          </p:cNvSpPr>
          <p:nvPr/>
        </p:nvSpPr>
        <p:spPr bwMode="auto">
          <a:xfrm>
            <a:off x="5439077" y="2869608"/>
            <a:ext cx="378520" cy="284655"/>
          </a:xfrm>
          <a:prstGeom prst="rect">
            <a:avLst/>
          </a:prstGeom>
          <a:noFill/>
          <a:ln w="9525">
            <a:noFill/>
            <a:miter lim="800000"/>
          </a:ln>
        </p:spPr>
        <p:txBody>
          <a:bodyPr lIns="68542" tIns="34271" rIns="68542" bIns="34271">
            <a:spAutoFit/>
          </a:bodyPr>
          <a:lstStyle/>
          <a:p>
            <a:r>
              <a:rPr lang="zh-CN" altLang="en-US" sz="700" b="1" dirty="0" smtClean="0">
                <a:solidFill>
                  <a:srgbClr val="000000"/>
                </a:solidFill>
                <a:latin typeface="微软雅黑" panose="020B0503020204020204" pitchFamily="34" charset="-122"/>
                <a:ea typeface="微软雅黑" panose="020B0503020204020204" pitchFamily="34" charset="-122"/>
              </a:rPr>
              <a:t>用户</a:t>
            </a:r>
            <a:r>
              <a:rPr lang="en-US" altLang="zh-CN" sz="700" b="1" dirty="0">
                <a:solidFill>
                  <a:srgbClr val="000000"/>
                </a:solidFill>
                <a:latin typeface="微软雅黑" panose="020B0503020204020204" pitchFamily="34" charset="-122"/>
                <a:ea typeface="微软雅黑" panose="020B0503020204020204" pitchFamily="34" charset="-122"/>
              </a:rPr>
              <a:t>A</a:t>
            </a:r>
            <a:endParaRPr lang="zh-CN" altLang="en-US" sz="700" b="1" dirty="0">
              <a:solidFill>
                <a:srgbClr val="000000"/>
              </a:solidFill>
              <a:latin typeface="微软雅黑" panose="020B0503020204020204" pitchFamily="34" charset="-122"/>
              <a:ea typeface="微软雅黑" panose="020B0503020204020204" pitchFamily="34" charset="-122"/>
            </a:endParaRPr>
          </a:p>
        </p:txBody>
      </p:sp>
      <p:sp>
        <p:nvSpPr>
          <p:cNvPr id="315" name="TextBox 127"/>
          <p:cNvSpPr txBox="1">
            <a:spLocks noChangeArrowheads="1"/>
          </p:cNvSpPr>
          <p:nvPr/>
        </p:nvSpPr>
        <p:spPr bwMode="auto">
          <a:xfrm>
            <a:off x="6512978" y="2869608"/>
            <a:ext cx="492552" cy="284655"/>
          </a:xfrm>
          <a:prstGeom prst="rect">
            <a:avLst/>
          </a:prstGeom>
          <a:noFill/>
          <a:ln w="9525">
            <a:noFill/>
            <a:miter lim="800000"/>
          </a:ln>
        </p:spPr>
        <p:txBody>
          <a:bodyPr wrap="square" lIns="68542" tIns="34271" rIns="68542" bIns="34271">
            <a:spAutoFit/>
          </a:bodyPr>
          <a:lstStyle/>
          <a:p>
            <a:r>
              <a:rPr lang="zh-CN" altLang="en-US" sz="700" b="1" dirty="0" smtClean="0">
                <a:solidFill>
                  <a:srgbClr val="000000"/>
                </a:solidFill>
                <a:latin typeface="微软雅黑" panose="020B0503020204020204" pitchFamily="34" charset="-122"/>
                <a:ea typeface="微软雅黑" panose="020B0503020204020204" pitchFamily="34" charset="-122"/>
              </a:rPr>
              <a:t>数据中心</a:t>
            </a:r>
            <a:endParaRPr lang="zh-CN" altLang="en-US" sz="700" b="1" dirty="0">
              <a:solidFill>
                <a:srgbClr val="000000"/>
              </a:solidFill>
              <a:latin typeface="微软雅黑" panose="020B0503020204020204" pitchFamily="34" charset="-122"/>
              <a:ea typeface="微软雅黑" panose="020B0503020204020204" pitchFamily="34" charset="-122"/>
            </a:endParaRPr>
          </a:p>
        </p:txBody>
      </p:sp>
      <p:sp>
        <p:nvSpPr>
          <p:cNvPr id="316" name="TextBox 127"/>
          <p:cNvSpPr txBox="1">
            <a:spLocks noChangeArrowheads="1"/>
          </p:cNvSpPr>
          <p:nvPr/>
        </p:nvSpPr>
        <p:spPr bwMode="auto">
          <a:xfrm>
            <a:off x="7078737" y="3015448"/>
            <a:ext cx="1407021" cy="176933"/>
          </a:xfrm>
          <a:prstGeom prst="rect">
            <a:avLst/>
          </a:prstGeom>
          <a:solidFill>
            <a:schemeClr val="bg1">
              <a:lumMod val="75000"/>
            </a:schemeClr>
          </a:solidFill>
          <a:ln w="9525">
            <a:noFill/>
            <a:miter lim="800000"/>
          </a:ln>
        </p:spPr>
        <p:txBody>
          <a:bodyPr wrap="square" lIns="68542" tIns="34271" rIns="68542" bIns="34271">
            <a:spAutoFit/>
          </a:bodyPr>
          <a:lstStyle/>
          <a:p>
            <a:pPr algn="ctr"/>
            <a:r>
              <a:rPr lang="zh-CN" altLang="en-US" sz="700" b="1" dirty="0" smtClean="0">
                <a:solidFill>
                  <a:srgbClr val="000000"/>
                </a:solidFill>
                <a:latin typeface="微软雅黑" panose="020B0503020204020204" pitchFamily="34" charset="-122"/>
                <a:ea typeface="微软雅黑" panose="020B0503020204020204" pitchFamily="34" charset="-122"/>
              </a:rPr>
              <a:t>示例</a:t>
            </a:r>
            <a:r>
              <a:rPr lang="en-US" altLang="zh-CN" sz="700" b="1" dirty="0" smtClean="0">
                <a:solidFill>
                  <a:srgbClr val="000000"/>
                </a:solidFill>
                <a:latin typeface="微软雅黑" panose="020B0503020204020204" pitchFamily="34" charset="-122"/>
                <a:ea typeface="微软雅黑" panose="020B0503020204020204" pitchFamily="34" charset="-122"/>
              </a:rPr>
              <a:t>2</a:t>
            </a:r>
            <a:r>
              <a:rPr lang="zh-CN" altLang="en-US" sz="700" b="1" dirty="0" smtClean="0">
                <a:solidFill>
                  <a:srgbClr val="000000"/>
                </a:solidFill>
                <a:latin typeface="微软雅黑" panose="020B0503020204020204" pitchFamily="34" charset="-122"/>
                <a:ea typeface="微软雅黑" panose="020B0503020204020204" pitchFamily="34" charset="-122"/>
              </a:rPr>
              <a:t>：用户</a:t>
            </a:r>
            <a:r>
              <a:rPr lang="en-US" altLang="zh-CN" sz="700" b="1" dirty="0">
                <a:solidFill>
                  <a:srgbClr val="000000"/>
                </a:solidFill>
                <a:latin typeface="微软雅黑" panose="020B0503020204020204" pitchFamily="34" charset="-122"/>
                <a:ea typeface="微软雅黑" panose="020B0503020204020204" pitchFamily="34" charset="-122"/>
              </a:rPr>
              <a:t>A</a:t>
            </a:r>
            <a:r>
              <a:rPr lang="zh-CN" altLang="en-US" sz="700" b="1" dirty="0" smtClean="0">
                <a:solidFill>
                  <a:srgbClr val="000000"/>
                </a:solidFill>
                <a:latin typeface="微软雅黑" panose="020B0503020204020204" pitchFamily="34" charset="-122"/>
                <a:ea typeface="微软雅黑" panose="020B0503020204020204" pitchFamily="34" charset="-122"/>
              </a:rPr>
              <a:t>访问数据中心</a:t>
            </a:r>
            <a:endParaRPr lang="zh-CN" altLang="en-US" sz="700" b="1" dirty="0">
              <a:solidFill>
                <a:srgbClr val="000000"/>
              </a:solidFill>
              <a:latin typeface="微软雅黑" panose="020B0503020204020204" pitchFamily="34" charset="-122"/>
              <a:ea typeface="微软雅黑" panose="020B0503020204020204" pitchFamily="34" charset="-122"/>
            </a:endParaRPr>
          </a:p>
        </p:txBody>
      </p:sp>
      <p:pic>
        <p:nvPicPr>
          <p:cNvPr id="317" name="Picture 40" descr="04"/>
          <p:cNvPicPr>
            <a:picLocks noChangeAspect="1" noChangeArrowheads="1"/>
          </p:cNvPicPr>
          <p:nvPr/>
        </p:nvPicPr>
        <p:blipFill>
          <a:blip r:embed="rId5" cstate="print"/>
          <a:srcRect/>
          <a:stretch>
            <a:fillRect/>
          </a:stretch>
        </p:blipFill>
        <p:spPr bwMode="auto">
          <a:xfrm>
            <a:off x="7419997" y="1145303"/>
            <a:ext cx="377902" cy="378000"/>
          </a:xfrm>
          <a:prstGeom prst="rect">
            <a:avLst/>
          </a:prstGeom>
          <a:noFill/>
          <a:ln w="9525">
            <a:noFill/>
            <a:miter lim="800000"/>
            <a:headEnd/>
            <a:tailEnd/>
          </a:ln>
        </p:spPr>
      </p:pic>
      <p:pic>
        <p:nvPicPr>
          <p:cNvPr id="318" name="图片 317"/>
          <p:cNvPicPr>
            <a:picLocks noChangeAspect="1"/>
          </p:cNvPicPr>
          <p:nvPr/>
        </p:nvPicPr>
        <p:blipFill>
          <a:blip r:embed="rId6" cstate="print"/>
          <a:srcRect/>
          <a:stretch>
            <a:fillRect/>
          </a:stretch>
        </p:blipFill>
        <p:spPr bwMode="auto">
          <a:xfrm>
            <a:off x="7419999" y="1659290"/>
            <a:ext cx="350909" cy="351000"/>
          </a:xfrm>
          <a:prstGeom prst="rect">
            <a:avLst/>
          </a:prstGeom>
          <a:noFill/>
          <a:ln w="9525">
            <a:noFill/>
            <a:miter lim="800000"/>
            <a:headEnd/>
            <a:tailEnd/>
          </a:ln>
        </p:spPr>
      </p:pic>
      <p:cxnSp>
        <p:nvCxnSpPr>
          <p:cNvPr id="319" name="直接连接符 318"/>
          <p:cNvCxnSpPr/>
          <p:nvPr/>
        </p:nvCxnSpPr>
        <p:spPr bwMode="auto">
          <a:xfrm>
            <a:off x="6340859" y="1292785"/>
            <a:ext cx="1133705" cy="3809"/>
          </a:xfrm>
          <a:prstGeom prst="line">
            <a:avLst/>
          </a:prstGeom>
          <a:noFill/>
          <a:ln w="76200">
            <a:solidFill>
              <a:srgbClr val="00B0F0"/>
            </a:solidFill>
            <a:headEnd type="oval" w="sm" len="sm"/>
            <a:tailEnd type="oval"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0" name="直接连接符 319"/>
          <p:cNvCxnSpPr/>
          <p:nvPr/>
        </p:nvCxnSpPr>
        <p:spPr bwMode="auto">
          <a:xfrm>
            <a:off x="6340859" y="1777260"/>
            <a:ext cx="1133705" cy="3809"/>
          </a:xfrm>
          <a:prstGeom prst="line">
            <a:avLst/>
          </a:prstGeom>
          <a:noFill/>
          <a:ln w="76200">
            <a:solidFill>
              <a:srgbClr val="00B0F0"/>
            </a:solidFill>
            <a:headEnd type="oval" w="sm" len="sm"/>
            <a:tailEnd type="oval"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21" name="矩形标注 212"/>
          <p:cNvSpPr>
            <a:spLocks noChangeArrowheads="1"/>
          </p:cNvSpPr>
          <p:nvPr/>
        </p:nvSpPr>
        <p:spPr bwMode="auto">
          <a:xfrm>
            <a:off x="5109399" y="1110816"/>
            <a:ext cx="805730" cy="117952"/>
          </a:xfrm>
          <a:prstGeom prst="wedgeRectCallout">
            <a:avLst>
              <a:gd name="adj1" fmla="val 50250"/>
              <a:gd name="adj2" fmla="val 191739"/>
            </a:avLst>
          </a:prstGeom>
          <a:solidFill>
            <a:srgbClr val="92D050">
              <a:alpha val="50000"/>
            </a:srgbClr>
          </a:solidFill>
          <a:ln w="9525">
            <a:solidFill>
              <a:schemeClr val="bg1">
                <a:lumMod val="50000"/>
              </a:schemeClr>
            </a:solidFill>
            <a:miter lim="800000"/>
          </a:ln>
        </p:spPr>
        <p:txBody>
          <a:bodyPr lIns="68542" tIns="34271" rIns="68542" bIns="34271" anchor="ctr"/>
          <a:lstStyle/>
          <a:p>
            <a:r>
              <a:rPr lang="en-US" altLang="zh-CN" sz="600" dirty="0">
                <a:solidFill>
                  <a:srgbClr val="000000"/>
                </a:solidFill>
                <a:ea typeface="宋体" panose="02010600030101010101" pitchFamily="2" charset="-122"/>
              </a:rPr>
              <a:t>1</a:t>
            </a:r>
            <a:r>
              <a:rPr lang="en-US" altLang="zh-CN" sz="600" dirty="0" smtClean="0">
                <a:solidFill>
                  <a:srgbClr val="000000"/>
                </a:solidFill>
                <a:ea typeface="宋体" panose="02010600030101010101" pitchFamily="2" charset="-122"/>
              </a:rPr>
              <a:t>.</a:t>
            </a:r>
            <a:r>
              <a:rPr lang="zh-CN" altLang="en-US" sz="600" dirty="0" smtClean="0">
                <a:solidFill>
                  <a:srgbClr val="000000"/>
                </a:solidFill>
                <a:ea typeface="宋体" panose="02010600030101010101" pitchFamily="2" charset="-122"/>
              </a:rPr>
              <a:t>匹配全局策略路由</a:t>
            </a:r>
            <a:endParaRPr lang="zh-CN" altLang="en-US" sz="600" dirty="0">
              <a:solidFill>
                <a:srgbClr val="000000"/>
              </a:solidFill>
              <a:ea typeface="宋体" panose="02010600030101010101" pitchFamily="2" charset="-122"/>
            </a:endParaRPr>
          </a:p>
        </p:txBody>
      </p:sp>
      <p:sp>
        <p:nvSpPr>
          <p:cNvPr id="322" name="矩形标注 214"/>
          <p:cNvSpPr>
            <a:spLocks noChangeArrowheads="1"/>
          </p:cNvSpPr>
          <p:nvPr/>
        </p:nvSpPr>
        <p:spPr bwMode="auto">
          <a:xfrm>
            <a:off x="6738083" y="971725"/>
            <a:ext cx="809800" cy="121178"/>
          </a:xfrm>
          <a:prstGeom prst="wedgeRectCallout">
            <a:avLst>
              <a:gd name="adj1" fmla="val 38404"/>
              <a:gd name="adj2" fmla="val 171761"/>
            </a:avLst>
          </a:prstGeom>
          <a:solidFill>
            <a:srgbClr val="92D050">
              <a:alpha val="50000"/>
            </a:srgbClr>
          </a:solidFill>
          <a:ln w="9525">
            <a:solidFill>
              <a:schemeClr val="bg1">
                <a:lumMod val="50000"/>
              </a:schemeClr>
            </a:solidFill>
            <a:miter lim="800000"/>
          </a:ln>
        </p:spPr>
        <p:txBody>
          <a:bodyPr lIns="68542" tIns="34271" rIns="68542" bIns="34271" anchor="ctr"/>
          <a:lstStyle/>
          <a:p>
            <a:pPr algn="ctr"/>
            <a:r>
              <a:rPr lang="en-US" altLang="zh-CN" sz="600" dirty="0">
                <a:solidFill>
                  <a:srgbClr val="000000"/>
                </a:solidFill>
                <a:ea typeface="宋体" panose="02010600030101010101" pitchFamily="2" charset="-122"/>
              </a:rPr>
              <a:t>2.</a:t>
            </a:r>
            <a:r>
              <a:rPr lang="zh-CN" altLang="en-US" sz="600" dirty="0" smtClean="0">
                <a:solidFill>
                  <a:srgbClr val="000000"/>
                </a:solidFill>
                <a:ea typeface="宋体" panose="02010600030101010101" pitchFamily="2" charset="-122"/>
              </a:rPr>
              <a:t>匹配接口策略路由</a:t>
            </a:r>
            <a:endParaRPr lang="zh-CN" altLang="en-US" sz="600" dirty="0">
              <a:solidFill>
                <a:srgbClr val="000000"/>
              </a:solidFill>
              <a:ea typeface="宋体" panose="02010600030101010101" pitchFamily="2" charset="-122"/>
            </a:endParaRPr>
          </a:p>
        </p:txBody>
      </p:sp>
      <p:sp>
        <p:nvSpPr>
          <p:cNvPr id="323" name="矩形标注 217"/>
          <p:cNvSpPr>
            <a:spLocks noChangeArrowheads="1"/>
          </p:cNvSpPr>
          <p:nvPr/>
        </p:nvSpPr>
        <p:spPr bwMode="auto">
          <a:xfrm>
            <a:off x="6198343" y="2115749"/>
            <a:ext cx="851497" cy="128773"/>
          </a:xfrm>
          <a:prstGeom prst="wedgeRectCallout">
            <a:avLst>
              <a:gd name="adj1" fmla="val -34145"/>
              <a:gd name="adj2" fmla="val -242239"/>
            </a:avLst>
          </a:prstGeom>
          <a:solidFill>
            <a:srgbClr val="92D050">
              <a:alpha val="50000"/>
            </a:srgbClr>
          </a:solidFill>
          <a:ln w="9525">
            <a:solidFill>
              <a:schemeClr val="bg1">
                <a:lumMod val="50000"/>
              </a:schemeClr>
            </a:solidFill>
            <a:miter lim="800000"/>
          </a:ln>
        </p:spPr>
        <p:txBody>
          <a:bodyPr lIns="68542" tIns="34271" rIns="68542" bIns="34271" anchor="ctr"/>
          <a:lstStyle/>
          <a:p>
            <a:pPr algn="ctr"/>
            <a:r>
              <a:rPr lang="en-US" altLang="zh-CN" sz="600" dirty="0">
                <a:solidFill>
                  <a:srgbClr val="000000"/>
                </a:solidFill>
                <a:ea typeface="宋体" panose="02010600030101010101" pitchFamily="2" charset="-122"/>
              </a:rPr>
              <a:t>5</a:t>
            </a:r>
            <a:r>
              <a:rPr lang="en-US" altLang="zh-CN" sz="600" dirty="0" smtClean="0">
                <a:solidFill>
                  <a:srgbClr val="000000"/>
                </a:solidFill>
                <a:ea typeface="宋体" panose="02010600030101010101" pitchFamily="2" charset="-122"/>
              </a:rPr>
              <a:t>.</a:t>
            </a:r>
            <a:r>
              <a:rPr lang="zh-CN" altLang="en-US" sz="600" dirty="0" smtClean="0">
                <a:solidFill>
                  <a:srgbClr val="000000"/>
                </a:solidFill>
                <a:ea typeface="宋体" panose="02010600030101010101" pitchFamily="2" charset="-122"/>
              </a:rPr>
              <a:t>匹配接口策略路由</a:t>
            </a:r>
            <a:endParaRPr lang="zh-CN" altLang="en-US" sz="600" dirty="0">
              <a:solidFill>
                <a:srgbClr val="000000"/>
              </a:solidFill>
              <a:ea typeface="宋体" panose="02010600030101010101" pitchFamily="2" charset="-122"/>
            </a:endParaRPr>
          </a:p>
        </p:txBody>
      </p:sp>
      <p:sp>
        <p:nvSpPr>
          <p:cNvPr id="324" name="任意多边形 86"/>
          <p:cNvSpPr/>
          <p:nvPr/>
        </p:nvSpPr>
        <p:spPr bwMode="auto">
          <a:xfrm flipV="1">
            <a:off x="6388473" y="1323216"/>
            <a:ext cx="1016529" cy="34289"/>
          </a:xfrm>
          <a:custGeom>
            <a:avLst/>
            <a:gdLst>
              <a:gd name="T0" fmla="*/ 1009650 w 1009650"/>
              <a:gd name="T1" fmla="*/ 0 w 1009650"/>
              <a:gd name="T2" fmla="*/ 0 60000 65536"/>
              <a:gd name="T3" fmla="*/ 0 60000 65536"/>
              <a:gd name="T4" fmla="*/ 0 w 1009650"/>
              <a:gd name="T5" fmla="*/ 1009650 w 1009650"/>
            </a:gdLst>
            <a:ahLst/>
            <a:cxnLst>
              <a:cxn ang="T2">
                <a:pos x="T0" y="0"/>
              </a:cxn>
              <a:cxn ang="T3">
                <a:pos x="T1" y="0"/>
              </a:cxn>
            </a:cxnLst>
            <a:rect l="T4" t="0" r="T5" b="0"/>
            <a:pathLst>
              <a:path w="1009650">
                <a:moveTo>
                  <a:pt x="1009650" y="0"/>
                </a:moveTo>
                <a:lnTo>
                  <a:pt x="0" y="0"/>
                </a:lnTo>
              </a:path>
            </a:pathLst>
          </a:custGeom>
          <a:noFill/>
          <a:ln w="12700">
            <a:solidFill>
              <a:srgbClr val="33CC33"/>
            </a:solidFill>
            <a:round/>
            <a:headEnd type="oval" w="med" len="med"/>
            <a:tailEnd type="stealth" w="med" len="med"/>
          </a:ln>
        </p:spPr>
        <p:txBody>
          <a:bodyPr lIns="68542" tIns="34271" rIns="68542" bIns="34271" anchor="ctr"/>
          <a:lstStyle/>
          <a:p>
            <a:endParaRPr lang="zh-CN" altLang="en-US">
              <a:solidFill>
                <a:srgbClr val="000000"/>
              </a:solidFill>
              <a:ea typeface="宋体" panose="02010600030101010101" pitchFamily="2" charset="-122"/>
            </a:endParaRPr>
          </a:p>
        </p:txBody>
      </p:sp>
      <p:sp>
        <p:nvSpPr>
          <p:cNvPr id="325" name="任意多边形 87"/>
          <p:cNvSpPr/>
          <p:nvPr/>
        </p:nvSpPr>
        <p:spPr bwMode="auto">
          <a:xfrm>
            <a:off x="6137840" y="1351700"/>
            <a:ext cx="1285730" cy="401129"/>
          </a:xfrm>
          <a:custGeom>
            <a:avLst/>
            <a:gdLst>
              <a:gd name="T0" fmla="*/ 317500 w 1365250"/>
              <a:gd name="T1" fmla="*/ 0 h 495300"/>
              <a:gd name="T2" fmla="*/ 174625 w 1365250"/>
              <a:gd name="T3" fmla="*/ 419100 h 495300"/>
              <a:gd name="T4" fmla="*/ 1365250 w 1365250"/>
              <a:gd name="T5" fmla="*/ 457200 h 495300"/>
              <a:gd name="T6" fmla="*/ 0 60000 65536"/>
              <a:gd name="T7" fmla="*/ 0 60000 65536"/>
              <a:gd name="T8" fmla="*/ 0 60000 65536"/>
              <a:gd name="T9" fmla="*/ 0 w 1365250"/>
              <a:gd name="T10" fmla="*/ 0 h 495300"/>
              <a:gd name="T11" fmla="*/ 1365250 w 1365250"/>
              <a:gd name="T12" fmla="*/ 495300 h 495300"/>
              <a:gd name="connsiteX0" fmla="*/ 263316 w 1376087"/>
              <a:gd name="connsiteY0" fmla="*/ 0 h 596737"/>
              <a:gd name="connsiteX1" fmla="*/ 185462 w 1376087"/>
              <a:gd name="connsiteY1" fmla="*/ 506046 h 596737"/>
              <a:gd name="connsiteX2" fmla="*/ 1376087 w 1376087"/>
              <a:gd name="connsiteY2" fmla="*/ 544146 h 596737"/>
              <a:gd name="connsiteX0-1" fmla="*/ 193650 w 1306421"/>
              <a:gd name="connsiteY0-2" fmla="*/ 0 h 607605"/>
              <a:gd name="connsiteX1-3" fmla="*/ 185462 w 1306421"/>
              <a:gd name="connsiteY1-4" fmla="*/ 516915 h 607605"/>
              <a:gd name="connsiteX2-5" fmla="*/ 1306421 w 1306421"/>
              <a:gd name="connsiteY2-6" fmla="*/ 544146 h 607605"/>
            </a:gdLst>
            <a:ahLst/>
            <a:cxnLst>
              <a:cxn ang="0">
                <a:pos x="connsiteX0-1" y="connsiteY0-2"/>
              </a:cxn>
              <a:cxn ang="0">
                <a:pos x="connsiteX1-3" y="connsiteY1-4"/>
              </a:cxn>
              <a:cxn ang="0">
                <a:pos x="connsiteX2-5" y="connsiteY2-6"/>
              </a:cxn>
            </a:cxnLst>
            <a:rect l="l" t="t" r="r" b="b"/>
            <a:pathLst>
              <a:path w="1306421" h="607605">
                <a:moveTo>
                  <a:pt x="193650" y="0"/>
                </a:moveTo>
                <a:cubicBezTo>
                  <a:pt x="34900" y="171450"/>
                  <a:pt x="0" y="426224"/>
                  <a:pt x="185462" y="516915"/>
                </a:cubicBezTo>
                <a:cubicBezTo>
                  <a:pt x="370924" y="607606"/>
                  <a:pt x="798421" y="563196"/>
                  <a:pt x="1306421" y="544146"/>
                </a:cubicBezTo>
              </a:path>
            </a:pathLst>
          </a:custGeom>
          <a:noFill/>
          <a:ln w="12700">
            <a:solidFill>
              <a:srgbClr val="33CC33"/>
            </a:solidFill>
            <a:round/>
            <a:headEnd type="oval" w="med" len="med"/>
            <a:tailEnd type="stealth" w="med" len="med"/>
          </a:ln>
        </p:spPr>
        <p:txBody>
          <a:bodyPr lIns="68542" tIns="34271" rIns="68542" bIns="34271" anchor="ctr"/>
          <a:lstStyle/>
          <a:p>
            <a:pPr>
              <a:buClr>
                <a:srgbClr val="CC9900"/>
              </a:buClr>
              <a:buFont typeface="Wingdings" panose="05000000000000000000" pitchFamily="2" charset="2"/>
              <a:buChar char="n"/>
            </a:pPr>
            <a:endParaRPr lang="zh-CN" altLang="en-US" smtClean="0">
              <a:solidFill>
                <a:srgbClr val="000000"/>
              </a:solidFill>
              <a:ea typeface="宋体" panose="02010600030101010101" pitchFamily="2" charset="-122"/>
            </a:endParaRPr>
          </a:p>
        </p:txBody>
      </p:sp>
      <p:sp>
        <p:nvSpPr>
          <p:cNvPr id="326" name="TextBox 127"/>
          <p:cNvSpPr txBox="1">
            <a:spLocks noChangeArrowheads="1"/>
          </p:cNvSpPr>
          <p:nvPr/>
        </p:nvSpPr>
        <p:spPr bwMode="auto">
          <a:xfrm>
            <a:off x="7781110" y="1265443"/>
            <a:ext cx="359237" cy="176953"/>
          </a:xfrm>
          <a:prstGeom prst="rect">
            <a:avLst/>
          </a:prstGeom>
          <a:noFill/>
          <a:ln w="9525">
            <a:noFill/>
            <a:miter lim="800000"/>
          </a:ln>
        </p:spPr>
        <p:txBody>
          <a:bodyPr wrap="square" lIns="68542" tIns="34271" rIns="68542" bIns="34271">
            <a:spAutoFit/>
          </a:bodyPr>
          <a:lstStyle/>
          <a:p>
            <a:r>
              <a:rPr lang="en-US" altLang="zh-CN" sz="700" b="1" dirty="0" smtClean="0">
                <a:solidFill>
                  <a:srgbClr val="000000"/>
                </a:solidFill>
                <a:latin typeface="微软雅黑" panose="020B0503020204020204" pitchFamily="34" charset="-122"/>
                <a:ea typeface="微软雅黑" panose="020B0503020204020204" pitchFamily="34" charset="-122"/>
              </a:rPr>
              <a:t>FW</a:t>
            </a:r>
            <a:endParaRPr lang="zh-CN" altLang="en-US" sz="700" b="1" dirty="0">
              <a:solidFill>
                <a:srgbClr val="000000"/>
              </a:solidFill>
              <a:latin typeface="微软雅黑" panose="020B0503020204020204" pitchFamily="34" charset="-122"/>
              <a:ea typeface="微软雅黑" panose="020B0503020204020204" pitchFamily="34" charset="-122"/>
            </a:endParaRPr>
          </a:p>
        </p:txBody>
      </p:sp>
      <p:sp>
        <p:nvSpPr>
          <p:cNvPr id="327" name="TextBox 127"/>
          <p:cNvSpPr txBox="1">
            <a:spLocks noChangeArrowheads="1"/>
          </p:cNvSpPr>
          <p:nvPr/>
        </p:nvSpPr>
        <p:spPr bwMode="auto">
          <a:xfrm>
            <a:off x="7769683" y="1772777"/>
            <a:ext cx="385661" cy="176953"/>
          </a:xfrm>
          <a:prstGeom prst="rect">
            <a:avLst/>
          </a:prstGeom>
          <a:noFill/>
          <a:ln w="9525">
            <a:noFill/>
            <a:miter lim="800000"/>
          </a:ln>
        </p:spPr>
        <p:txBody>
          <a:bodyPr wrap="square" lIns="68542" tIns="34271" rIns="68542" bIns="34271">
            <a:spAutoFit/>
          </a:bodyPr>
          <a:lstStyle/>
          <a:p>
            <a:r>
              <a:rPr lang="en-US" altLang="zh-CN" sz="700" b="1" dirty="0" smtClean="0">
                <a:solidFill>
                  <a:srgbClr val="000000"/>
                </a:solidFill>
                <a:latin typeface="微软雅黑" panose="020B0503020204020204" pitchFamily="34" charset="-122"/>
                <a:ea typeface="微软雅黑" panose="020B0503020204020204" pitchFamily="34" charset="-122"/>
              </a:rPr>
              <a:t>ASG</a:t>
            </a:r>
            <a:endParaRPr lang="zh-CN" altLang="en-US" sz="700" b="1" dirty="0">
              <a:solidFill>
                <a:srgbClr val="000000"/>
              </a:solidFill>
              <a:latin typeface="微软雅黑" panose="020B0503020204020204" pitchFamily="34" charset="-122"/>
              <a:ea typeface="微软雅黑" panose="020B0503020204020204" pitchFamily="34" charset="-122"/>
            </a:endParaRPr>
          </a:p>
        </p:txBody>
      </p:sp>
      <p:sp>
        <p:nvSpPr>
          <p:cNvPr id="328" name="任意多边形 327"/>
          <p:cNvSpPr/>
          <p:nvPr/>
        </p:nvSpPr>
        <p:spPr bwMode="auto">
          <a:xfrm>
            <a:off x="5548584" y="1183485"/>
            <a:ext cx="1902600" cy="1300451"/>
          </a:xfrm>
          <a:custGeom>
            <a:avLst/>
            <a:gdLst>
              <a:gd name="connsiteX0" fmla="*/ 0 w 2537460"/>
              <a:gd name="connsiteY0" fmla="*/ 1680210 h 1680210"/>
              <a:gd name="connsiteX1" fmla="*/ 160020 w 2537460"/>
              <a:gd name="connsiteY1" fmla="*/ 1002030 h 1680210"/>
              <a:gd name="connsiteX2" fmla="*/ 480060 w 2537460"/>
              <a:gd name="connsiteY2" fmla="*/ 186690 h 1680210"/>
              <a:gd name="connsiteX3" fmla="*/ 1005840 w 2537460"/>
              <a:gd name="connsiteY3" fmla="*/ 26670 h 1680210"/>
              <a:gd name="connsiteX4" fmla="*/ 2537460 w 2537460"/>
              <a:gd name="connsiteY4" fmla="*/ 26670 h 1680210"/>
              <a:gd name="connsiteX0-1" fmla="*/ 0 w 2537460"/>
              <a:gd name="connsiteY0-2" fmla="*/ 1707074 h 1707074"/>
              <a:gd name="connsiteX1-3" fmla="*/ 160020 w 2537460"/>
              <a:gd name="connsiteY1-4" fmla="*/ 1028894 h 1707074"/>
              <a:gd name="connsiteX2-5" fmla="*/ 394716 w 2537460"/>
              <a:gd name="connsiteY2-6" fmla="*/ 374739 h 1707074"/>
              <a:gd name="connsiteX3-7" fmla="*/ 1005840 w 2537460"/>
              <a:gd name="connsiteY3-8" fmla="*/ 53534 h 1707074"/>
              <a:gd name="connsiteX4-9" fmla="*/ 2537460 w 2537460"/>
              <a:gd name="connsiteY4-10" fmla="*/ 53534 h 1707074"/>
              <a:gd name="connsiteX0-11" fmla="*/ 0 w 2537460"/>
              <a:gd name="connsiteY0-12" fmla="*/ 1707074 h 1707074"/>
              <a:gd name="connsiteX1-13" fmla="*/ 123444 w 2537460"/>
              <a:gd name="connsiteY1-14" fmla="*/ 1057677 h 1707074"/>
              <a:gd name="connsiteX2-15" fmla="*/ 394716 w 2537460"/>
              <a:gd name="connsiteY2-16" fmla="*/ 374739 h 1707074"/>
              <a:gd name="connsiteX3-17" fmla="*/ 1005840 w 2537460"/>
              <a:gd name="connsiteY3-18" fmla="*/ 53534 h 1707074"/>
              <a:gd name="connsiteX4-19" fmla="*/ 2537460 w 2537460"/>
              <a:gd name="connsiteY4-20" fmla="*/ 53534 h 1707074"/>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537460" h="1707074">
                <a:moveTo>
                  <a:pt x="0" y="1707074"/>
                </a:moveTo>
                <a:cubicBezTo>
                  <a:pt x="40005" y="1492444"/>
                  <a:pt x="57658" y="1279733"/>
                  <a:pt x="123444" y="1057677"/>
                </a:cubicBezTo>
                <a:cubicBezTo>
                  <a:pt x="189230" y="835621"/>
                  <a:pt x="247650" y="542096"/>
                  <a:pt x="394716" y="374739"/>
                </a:cubicBezTo>
                <a:cubicBezTo>
                  <a:pt x="541782" y="207382"/>
                  <a:pt x="648716" y="107068"/>
                  <a:pt x="1005840" y="53534"/>
                </a:cubicBezTo>
                <a:cubicBezTo>
                  <a:pt x="1362964" y="0"/>
                  <a:pt x="1943100" y="40199"/>
                  <a:pt x="2537460" y="53534"/>
                </a:cubicBezTo>
              </a:path>
            </a:pathLst>
          </a:custGeom>
          <a:noFill/>
          <a:ln w="12700">
            <a:solidFill>
              <a:srgbClr val="33CC33"/>
            </a:solidFill>
            <a:round/>
            <a:headEnd type="oval" w="med" len="med"/>
            <a:tailEnd type="stealth" w="med" len="med"/>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defTabSz="685165">
              <a:buClr>
                <a:srgbClr val="CC9900"/>
              </a:buClr>
              <a:buFont typeface="Wingdings" panose="05000000000000000000" pitchFamily="2" charset="2"/>
              <a:buChar char="n"/>
            </a:pPr>
            <a:endParaRPr lang="zh-CN" altLang="en-US" dirty="0" smtClean="0">
              <a:solidFill>
                <a:srgbClr val="000000"/>
              </a:solidFill>
              <a:ea typeface="宋体" panose="02010600030101010101" pitchFamily="2" charset="-122"/>
            </a:endParaRPr>
          </a:p>
        </p:txBody>
      </p:sp>
      <p:sp>
        <p:nvSpPr>
          <p:cNvPr id="329" name="任意多边形 86"/>
          <p:cNvSpPr/>
          <p:nvPr/>
        </p:nvSpPr>
        <p:spPr bwMode="auto">
          <a:xfrm flipV="1">
            <a:off x="6383902" y="1811120"/>
            <a:ext cx="1016529" cy="34289"/>
          </a:xfrm>
          <a:custGeom>
            <a:avLst/>
            <a:gdLst>
              <a:gd name="T0" fmla="*/ 1009650 w 1009650"/>
              <a:gd name="T1" fmla="*/ 0 w 1009650"/>
              <a:gd name="T2" fmla="*/ 0 60000 65536"/>
              <a:gd name="T3" fmla="*/ 0 60000 65536"/>
              <a:gd name="T4" fmla="*/ 0 w 1009650"/>
              <a:gd name="T5" fmla="*/ 1009650 w 1009650"/>
            </a:gdLst>
            <a:ahLst/>
            <a:cxnLst>
              <a:cxn ang="T2">
                <a:pos x="T0" y="0"/>
              </a:cxn>
              <a:cxn ang="T3">
                <a:pos x="T1" y="0"/>
              </a:cxn>
            </a:cxnLst>
            <a:rect l="T4" t="0" r="T5" b="0"/>
            <a:pathLst>
              <a:path w="1009650">
                <a:moveTo>
                  <a:pt x="1009650" y="0"/>
                </a:moveTo>
                <a:lnTo>
                  <a:pt x="0" y="0"/>
                </a:lnTo>
              </a:path>
            </a:pathLst>
          </a:custGeom>
          <a:noFill/>
          <a:ln w="12700">
            <a:solidFill>
              <a:srgbClr val="33CC33"/>
            </a:solidFill>
            <a:round/>
            <a:headEnd type="oval" w="med" len="med"/>
            <a:tailEnd type="stealth" w="med" len="med"/>
          </a:ln>
        </p:spPr>
        <p:txBody>
          <a:bodyPr lIns="68542" tIns="34271" rIns="68542" bIns="34271" anchor="ctr"/>
          <a:lstStyle/>
          <a:p>
            <a:endParaRPr lang="zh-CN" altLang="en-US">
              <a:solidFill>
                <a:srgbClr val="000000"/>
              </a:solidFill>
              <a:ea typeface="宋体" panose="02010600030101010101" pitchFamily="2" charset="-122"/>
            </a:endParaRPr>
          </a:p>
        </p:txBody>
      </p:sp>
      <p:sp>
        <p:nvSpPr>
          <p:cNvPr id="330" name="任意多边形 329"/>
          <p:cNvSpPr/>
          <p:nvPr/>
        </p:nvSpPr>
        <p:spPr bwMode="auto">
          <a:xfrm>
            <a:off x="5956148" y="1838219"/>
            <a:ext cx="518025" cy="796259"/>
          </a:xfrm>
          <a:custGeom>
            <a:avLst/>
            <a:gdLst>
              <a:gd name="connsiteX0" fmla="*/ 459232 w 690880"/>
              <a:gd name="connsiteY0" fmla="*/ 0 h 1109472"/>
              <a:gd name="connsiteX1" fmla="*/ 38608 w 690880"/>
              <a:gd name="connsiteY1" fmla="*/ 371856 h 1109472"/>
              <a:gd name="connsiteX2" fmla="*/ 690880 w 690880"/>
              <a:gd name="connsiteY2" fmla="*/ 1109472 h 1109472"/>
            </a:gdLst>
            <a:ahLst/>
            <a:cxnLst>
              <a:cxn ang="0">
                <a:pos x="connsiteX0" y="connsiteY0"/>
              </a:cxn>
              <a:cxn ang="0">
                <a:pos x="connsiteX1" y="connsiteY1"/>
              </a:cxn>
              <a:cxn ang="0">
                <a:pos x="connsiteX2" y="connsiteY2"/>
              </a:cxn>
            </a:cxnLst>
            <a:rect l="l" t="t" r="r" b="b"/>
            <a:pathLst>
              <a:path w="690880" h="1109472">
                <a:moveTo>
                  <a:pt x="459232" y="0"/>
                </a:moveTo>
                <a:cubicBezTo>
                  <a:pt x="229616" y="93472"/>
                  <a:pt x="0" y="186944"/>
                  <a:pt x="38608" y="371856"/>
                </a:cubicBezTo>
                <a:cubicBezTo>
                  <a:pt x="77216" y="556768"/>
                  <a:pt x="384048" y="833120"/>
                  <a:pt x="690880" y="1109472"/>
                </a:cubicBezTo>
              </a:path>
            </a:pathLst>
          </a:custGeom>
          <a:noFill/>
          <a:ln w="12700">
            <a:solidFill>
              <a:srgbClr val="33CC33"/>
            </a:solidFill>
            <a:round/>
            <a:headEnd type="oval" w="med" len="med"/>
            <a:tailEnd type="stealth" w="med" len="med"/>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buClr>
                <a:srgbClr val="CC9900"/>
              </a:buClr>
              <a:buFont typeface="Wingdings" panose="05000000000000000000" pitchFamily="2" charset="2"/>
              <a:buChar char="n"/>
            </a:pPr>
            <a:endParaRPr lang="zh-CN" altLang="en-US" dirty="0" smtClean="0">
              <a:solidFill>
                <a:srgbClr val="000000"/>
              </a:solidFill>
              <a:ea typeface="宋体" panose="02010600030101010101" pitchFamily="2" charset="-122"/>
            </a:endParaRPr>
          </a:p>
        </p:txBody>
      </p:sp>
      <p:pic>
        <p:nvPicPr>
          <p:cNvPr id="331" name="Picture 1939" descr="图片682"/>
          <p:cNvPicPr>
            <a:picLocks noChangeAspect="1" noChangeArrowheads="1"/>
          </p:cNvPicPr>
          <p:nvPr/>
        </p:nvPicPr>
        <p:blipFill>
          <a:blip r:embed="rId7" cstate="print"/>
          <a:srcRect/>
          <a:stretch>
            <a:fillRect/>
          </a:stretch>
        </p:blipFill>
        <p:spPr bwMode="auto">
          <a:xfrm>
            <a:off x="6555713" y="2501482"/>
            <a:ext cx="96404" cy="135000"/>
          </a:xfrm>
          <a:prstGeom prst="rect">
            <a:avLst/>
          </a:prstGeom>
          <a:noFill/>
          <a:effectLst/>
        </p:spPr>
      </p:pic>
      <p:pic>
        <p:nvPicPr>
          <p:cNvPr id="332" name="Picture 1939" descr="图片682"/>
          <p:cNvPicPr>
            <a:picLocks noChangeAspect="1" noChangeArrowheads="1"/>
          </p:cNvPicPr>
          <p:nvPr/>
        </p:nvPicPr>
        <p:blipFill>
          <a:blip r:embed="rId7" cstate="print"/>
          <a:srcRect/>
          <a:stretch>
            <a:fillRect/>
          </a:stretch>
        </p:blipFill>
        <p:spPr bwMode="auto">
          <a:xfrm>
            <a:off x="6661704" y="2501482"/>
            <a:ext cx="96404" cy="135000"/>
          </a:xfrm>
          <a:prstGeom prst="rect">
            <a:avLst/>
          </a:prstGeom>
          <a:noFill/>
          <a:effectLst/>
        </p:spPr>
      </p:pic>
      <p:pic>
        <p:nvPicPr>
          <p:cNvPr id="333" name="Picture 1939" descr="图片682"/>
          <p:cNvPicPr>
            <a:picLocks noChangeAspect="1" noChangeArrowheads="1"/>
          </p:cNvPicPr>
          <p:nvPr/>
        </p:nvPicPr>
        <p:blipFill>
          <a:blip r:embed="rId7" cstate="print"/>
          <a:srcRect/>
          <a:stretch>
            <a:fillRect/>
          </a:stretch>
        </p:blipFill>
        <p:spPr bwMode="auto">
          <a:xfrm>
            <a:off x="6767696" y="2501482"/>
            <a:ext cx="96404" cy="135000"/>
          </a:xfrm>
          <a:prstGeom prst="rect">
            <a:avLst/>
          </a:prstGeom>
          <a:noFill/>
          <a:effectLst/>
        </p:spPr>
      </p:pic>
      <p:pic>
        <p:nvPicPr>
          <p:cNvPr id="334" name="Picture 1939" descr="图片682"/>
          <p:cNvPicPr>
            <a:picLocks noChangeAspect="1" noChangeArrowheads="1"/>
          </p:cNvPicPr>
          <p:nvPr/>
        </p:nvPicPr>
        <p:blipFill>
          <a:blip r:embed="rId7" cstate="print"/>
          <a:srcRect/>
          <a:stretch>
            <a:fillRect/>
          </a:stretch>
        </p:blipFill>
        <p:spPr bwMode="auto">
          <a:xfrm>
            <a:off x="6555713" y="2661502"/>
            <a:ext cx="96404" cy="135000"/>
          </a:xfrm>
          <a:prstGeom prst="rect">
            <a:avLst/>
          </a:prstGeom>
          <a:noFill/>
          <a:effectLst/>
        </p:spPr>
      </p:pic>
      <p:pic>
        <p:nvPicPr>
          <p:cNvPr id="335" name="Picture 1939" descr="图片682"/>
          <p:cNvPicPr>
            <a:picLocks noChangeAspect="1" noChangeArrowheads="1"/>
          </p:cNvPicPr>
          <p:nvPr/>
        </p:nvPicPr>
        <p:blipFill>
          <a:blip r:embed="rId7" cstate="print"/>
          <a:srcRect/>
          <a:stretch>
            <a:fillRect/>
          </a:stretch>
        </p:blipFill>
        <p:spPr bwMode="auto">
          <a:xfrm>
            <a:off x="6661704" y="2661502"/>
            <a:ext cx="96404" cy="135000"/>
          </a:xfrm>
          <a:prstGeom prst="rect">
            <a:avLst/>
          </a:prstGeom>
          <a:noFill/>
          <a:effectLst/>
        </p:spPr>
      </p:pic>
      <p:pic>
        <p:nvPicPr>
          <p:cNvPr id="336" name="Picture 1939" descr="图片682"/>
          <p:cNvPicPr>
            <a:picLocks noChangeAspect="1" noChangeArrowheads="1"/>
          </p:cNvPicPr>
          <p:nvPr/>
        </p:nvPicPr>
        <p:blipFill>
          <a:blip r:embed="rId7" cstate="print"/>
          <a:srcRect/>
          <a:stretch>
            <a:fillRect/>
          </a:stretch>
        </p:blipFill>
        <p:spPr bwMode="auto">
          <a:xfrm>
            <a:off x="6767696" y="2661502"/>
            <a:ext cx="96404" cy="135000"/>
          </a:xfrm>
          <a:prstGeom prst="rect">
            <a:avLst/>
          </a:prstGeom>
          <a:noFill/>
          <a:effectLst/>
        </p:spPr>
      </p:pic>
      <p:pic>
        <p:nvPicPr>
          <p:cNvPr id="337" name="Picture 1939" descr="图片682"/>
          <p:cNvPicPr>
            <a:picLocks noChangeAspect="1" noChangeArrowheads="1"/>
          </p:cNvPicPr>
          <p:nvPr/>
        </p:nvPicPr>
        <p:blipFill>
          <a:blip r:embed="rId7" cstate="print"/>
          <a:srcRect/>
          <a:stretch>
            <a:fillRect/>
          </a:stretch>
        </p:blipFill>
        <p:spPr bwMode="auto">
          <a:xfrm>
            <a:off x="6870539" y="2501482"/>
            <a:ext cx="96404" cy="135000"/>
          </a:xfrm>
          <a:prstGeom prst="rect">
            <a:avLst/>
          </a:prstGeom>
          <a:noFill/>
          <a:effectLst/>
        </p:spPr>
      </p:pic>
      <p:pic>
        <p:nvPicPr>
          <p:cNvPr id="338" name="Picture 1939" descr="图片682"/>
          <p:cNvPicPr>
            <a:picLocks noChangeAspect="1" noChangeArrowheads="1"/>
          </p:cNvPicPr>
          <p:nvPr/>
        </p:nvPicPr>
        <p:blipFill>
          <a:blip r:embed="rId7" cstate="print"/>
          <a:srcRect/>
          <a:stretch>
            <a:fillRect/>
          </a:stretch>
        </p:blipFill>
        <p:spPr bwMode="auto">
          <a:xfrm>
            <a:off x="6870539" y="2661502"/>
            <a:ext cx="96404" cy="135000"/>
          </a:xfrm>
          <a:prstGeom prst="rect">
            <a:avLst/>
          </a:prstGeom>
          <a:noFill/>
          <a:effectLst/>
        </p:spPr>
      </p:pic>
      <p:sp>
        <p:nvSpPr>
          <p:cNvPr id="339" name="矩形标注 214"/>
          <p:cNvSpPr>
            <a:spLocks noChangeArrowheads="1"/>
          </p:cNvSpPr>
          <p:nvPr/>
        </p:nvSpPr>
        <p:spPr bwMode="auto">
          <a:xfrm>
            <a:off x="6321976" y="1461271"/>
            <a:ext cx="809800" cy="121178"/>
          </a:xfrm>
          <a:prstGeom prst="wedgeRectCallout">
            <a:avLst>
              <a:gd name="adj1" fmla="val -43066"/>
              <a:gd name="adj2" fmla="val -121889"/>
            </a:avLst>
          </a:prstGeom>
          <a:solidFill>
            <a:srgbClr val="92D050">
              <a:alpha val="50000"/>
            </a:srgbClr>
          </a:solidFill>
          <a:ln w="9525">
            <a:solidFill>
              <a:schemeClr val="bg1">
                <a:lumMod val="50000"/>
              </a:schemeClr>
            </a:solidFill>
            <a:miter lim="800000"/>
          </a:ln>
        </p:spPr>
        <p:txBody>
          <a:bodyPr lIns="68542" tIns="34271" rIns="68542" bIns="34271" anchor="ctr"/>
          <a:lstStyle/>
          <a:p>
            <a:pPr algn="ctr"/>
            <a:r>
              <a:rPr lang="en-US" altLang="zh-CN" sz="600" dirty="0" smtClean="0">
                <a:solidFill>
                  <a:srgbClr val="000000"/>
                </a:solidFill>
                <a:ea typeface="宋体" panose="02010600030101010101" pitchFamily="2" charset="-122"/>
              </a:rPr>
              <a:t>3.</a:t>
            </a:r>
            <a:r>
              <a:rPr lang="zh-CN" altLang="en-US" sz="600" dirty="0" smtClean="0">
                <a:solidFill>
                  <a:srgbClr val="000000"/>
                </a:solidFill>
                <a:ea typeface="宋体" panose="02010600030101010101" pitchFamily="2" charset="-122"/>
              </a:rPr>
              <a:t>匹配接口策略路由</a:t>
            </a:r>
            <a:endParaRPr lang="zh-CN" altLang="en-US" sz="600" dirty="0">
              <a:solidFill>
                <a:srgbClr val="000000"/>
              </a:solidFill>
              <a:ea typeface="宋体" panose="02010600030101010101" pitchFamily="2" charset="-122"/>
            </a:endParaRPr>
          </a:p>
        </p:txBody>
      </p:sp>
      <p:sp>
        <p:nvSpPr>
          <p:cNvPr id="340" name="矩形标注 214"/>
          <p:cNvSpPr>
            <a:spLocks noChangeArrowheads="1"/>
          </p:cNvSpPr>
          <p:nvPr/>
        </p:nvSpPr>
        <p:spPr bwMode="auto">
          <a:xfrm>
            <a:off x="6815700" y="1981009"/>
            <a:ext cx="809800" cy="121178"/>
          </a:xfrm>
          <a:prstGeom prst="wedgeRectCallout">
            <a:avLst>
              <a:gd name="adj1" fmla="val 32014"/>
              <a:gd name="adj2" fmla="val -143246"/>
            </a:avLst>
          </a:prstGeom>
          <a:solidFill>
            <a:srgbClr val="92D050">
              <a:alpha val="50000"/>
            </a:srgbClr>
          </a:solidFill>
          <a:ln w="9525">
            <a:solidFill>
              <a:schemeClr val="bg1">
                <a:lumMod val="50000"/>
              </a:schemeClr>
            </a:solidFill>
            <a:miter lim="800000"/>
          </a:ln>
        </p:spPr>
        <p:txBody>
          <a:bodyPr lIns="68542" tIns="34271" rIns="68542" bIns="34271" anchor="ctr"/>
          <a:lstStyle/>
          <a:p>
            <a:pPr algn="ctr"/>
            <a:r>
              <a:rPr lang="en-US" altLang="zh-CN" sz="600" dirty="0" smtClean="0">
                <a:solidFill>
                  <a:srgbClr val="000000"/>
                </a:solidFill>
                <a:ea typeface="宋体" panose="02010600030101010101" pitchFamily="2" charset="-122"/>
              </a:rPr>
              <a:t>4.</a:t>
            </a:r>
            <a:r>
              <a:rPr lang="zh-CN" altLang="en-US" sz="600" dirty="0" smtClean="0">
                <a:solidFill>
                  <a:srgbClr val="000000"/>
                </a:solidFill>
                <a:ea typeface="宋体" panose="02010600030101010101" pitchFamily="2" charset="-122"/>
              </a:rPr>
              <a:t>匹配接口策略路由</a:t>
            </a:r>
            <a:endParaRPr lang="zh-CN" altLang="en-US" sz="600" dirty="0">
              <a:solidFill>
                <a:srgbClr val="000000"/>
              </a:solidFill>
              <a:ea typeface="宋体" panose="02010600030101010101" pitchFamily="2" charset="-122"/>
            </a:endParaRPr>
          </a:p>
        </p:txBody>
      </p:sp>
      <p:sp>
        <p:nvSpPr>
          <p:cNvPr id="341" name="内容占位符 2"/>
          <p:cNvSpPr txBox="1"/>
          <p:nvPr/>
        </p:nvSpPr>
        <p:spPr bwMode="auto">
          <a:xfrm>
            <a:off x="4836228" y="3247331"/>
            <a:ext cx="3649528" cy="1377059"/>
          </a:xfrm>
          <a:prstGeom prst="rect">
            <a:avLst/>
          </a:prstGeom>
          <a:noFill/>
          <a:ln w="6350">
            <a:solidFill>
              <a:schemeClr val="bg1">
                <a:lumMod val="75000"/>
              </a:schemeClr>
            </a:solidFill>
            <a:prstDash val="solid"/>
            <a:round/>
          </a:ln>
        </p:spPr>
        <p:txBody>
          <a:bodyPr wrap="square" lIns="68542" tIns="34271" rIns="68542" bIns="34271" anchor="t" anchorCtr="0"/>
          <a:lstStyle/>
          <a:p>
            <a:pPr indent="-257175">
              <a:lnSpc>
                <a:spcPct val="150000"/>
              </a:lnSpc>
              <a:buClr>
                <a:srgbClr val="000000"/>
              </a:buClr>
              <a:buSzPct val="100000"/>
              <a:defRPr/>
            </a:pPr>
            <a:r>
              <a:rPr lang="zh-CN" altLang="en-US" sz="900" dirty="0" smtClean="0">
                <a:solidFill>
                  <a:srgbClr val="000000"/>
                </a:solidFill>
                <a:ea typeface="宋体" panose="02010600030101010101" pitchFamily="2" charset="-122"/>
              </a:rPr>
              <a:t>传统组网中旁挂业务设备采用策略路由进行引流，存在如下问题：</a:t>
            </a:r>
            <a:endParaRPr lang="zh-CN" altLang="en-US" sz="900" dirty="0" smtClean="0">
              <a:solidFill>
                <a:srgbClr val="000000"/>
              </a:solidFill>
              <a:ea typeface="宋体" panose="02010600030101010101" pitchFamily="2" charset="-122"/>
            </a:endParaRPr>
          </a:p>
          <a:p>
            <a:pPr indent="-257175">
              <a:lnSpc>
                <a:spcPct val="150000"/>
              </a:lnSpc>
              <a:buClr>
                <a:srgbClr val="000000"/>
              </a:buClr>
              <a:buSzPct val="100000"/>
              <a:buFont typeface="Wingdings" panose="05000000000000000000" pitchFamily="2" charset="2"/>
              <a:buChar char="Ø"/>
              <a:defRPr/>
            </a:pPr>
            <a:r>
              <a:rPr lang="zh-CN" altLang="en-US" sz="900" b="1" dirty="0" smtClean="0">
                <a:solidFill>
                  <a:srgbClr val="000000"/>
                </a:solidFill>
                <a:ea typeface="宋体" panose="02010600030101010101" pitchFamily="2" charset="-122"/>
              </a:rPr>
              <a:t>配置复杂。</a:t>
            </a:r>
            <a:r>
              <a:rPr lang="zh-CN" altLang="en-US" sz="900" dirty="0" smtClean="0">
                <a:solidFill>
                  <a:srgbClr val="000000"/>
                </a:solidFill>
                <a:ea typeface="宋体" panose="02010600030101010101" pitchFamily="2" charset="-122"/>
              </a:rPr>
              <a:t>需要对接链路、在每个接口上配置相关策略。</a:t>
            </a:r>
            <a:endParaRPr lang="en-US" altLang="zh-CN" sz="900" dirty="0" smtClean="0">
              <a:solidFill>
                <a:srgbClr val="000000"/>
              </a:solidFill>
              <a:ea typeface="宋体" panose="02010600030101010101" pitchFamily="2" charset="-122"/>
            </a:endParaRPr>
          </a:p>
          <a:p>
            <a:pPr indent="-257175">
              <a:lnSpc>
                <a:spcPct val="150000"/>
              </a:lnSpc>
              <a:buClr>
                <a:srgbClr val="000000"/>
              </a:buClr>
              <a:buSzPct val="100000"/>
              <a:buFont typeface="Wingdings" panose="05000000000000000000" pitchFamily="2" charset="2"/>
              <a:buChar char="Ø"/>
              <a:defRPr/>
            </a:pPr>
            <a:r>
              <a:rPr lang="zh-CN" altLang="en-US" sz="900" b="1" dirty="0" smtClean="0">
                <a:solidFill>
                  <a:srgbClr val="000000"/>
                </a:solidFill>
                <a:ea typeface="宋体" panose="02010600030101010101" pitchFamily="2" charset="-122"/>
              </a:rPr>
              <a:t>理解困难。</a:t>
            </a:r>
            <a:r>
              <a:rPr lang="zh-CN" altLang="en-US" sz="900" dirty="0" smtClean="0">
                <a:solidFill>
                  <a:srgbClr val="000000"/>
                </a:solidFill>
                <a:ea typeface="宋体" panose="02010600030101010101" pitchFamily="2" charset="-122"/>
              </a:rPr>
              <a:t>需要分析流量的走向，进出接口，下一跳出接口。</a:t>
            </a:r>
            <a:endParaRPr lang="en-US" altLang="zh-CN" sz="900" dirty="0" smtClean="0">
              <a:solidFill>
                <a:srgbClr val="000000"/>
              </a:solidFill>
              <a:ea typeface="宋体" panose="02010600030101010101" pitchFamily="2" charset="-122"/>
            </a:endParaRPr>
          </a:p>
          <a:p>
            <a:pPr indent="-257175">
              <a:lnSpc>
                <a:spcPct val="150000"/>
              </a:lnSpc>
              <a:buClr>
                <a:srgbClr val="000000"/>
              </a:buClr>
              <a:buSzPct val="100000"/>
              <a:buFont typeface="Wingdings" panose="05000000000000000000" pitchFamily="2" charset="2"/>
              <a:buChar char="Ø"/>
              <a:defRPr/>
            </a:pPr>
            <a:r>
              <a:rPr lang="zh-CN" altLang="en-US" sz="900" b="1" dirty="0" smtClean="0">
                <a:solidFill>
                  <a:srgbClr val="000000"/>
                </a:solidFill>
                <a:ea typeface="宋体" panose="02010600030101010101" pitchFamily="2" charset="-122"/>
              </a:rPr>
              <a:t>可靠性考虑不足。</a:t>
            </a:r>
            <a:r>
              <a:rPr lang="zh-CN" altLang="en-US" sz="900" dirty="0" smtClean="0">
                <a:solidFill>
                  <a:srgbClr val="000000"/>
                </a:solidFill>
                <a:ea typeface="宋体" panose="02010600030101010101" pitchFamily="2" charset="-122"/>
              </a:rPr>
              <a:t>通过两个接口对接业务设备时，接口之间没有关联关系，当某一个接口链路故障时，缺乏可靠性联动机制。</a:t>
            </a:r>
            <a:endParaRPr lang="en-US" altLang="zh-CN" sz="900" dirty="0" smtClean="0">
              <a:solidFill>
                <a:srgbClr val="000000"/>
              </a:solidFill>
              <a:ea typeface="宋体" panose="02010600030101010101" pitchFamily="2" charset="-122"/>
            </a:endParaRPr>
          </a:p>
        </p:txBody>
      </p:sp>
      <p:sp>
        <p:nvSpPr>
          <p:cNvPr id="345" name="TextBox 344"/>
          <p:cNvSpPr txBox="1"/>
          <p:nvPr/>
        </p:nvSpPr>
        <p:spPr>
          <a:xfrm>
            <a:off x="1137761" y="2317983"/>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数据中心</a:t>
            </a:r>
            <a:endParaRPr lang="en-US" altLang="zh-CN" sz="800" b="1" dirty="0">
              <a:solidFill>
                <a:srgbClr val="000000"/>
              </a:solidFill>
              <a:latin typeface="FrutigerNext LT Medium"/>
              <a:ea typeface="华文细黑"/>
              <a:cs typeface="Arial" panose="020B0604020202020204" pitchFamily="34" charset="0"/>
            </a:endParaRPr>
          </a:p>
        </p:txBody>
      </p:sp>
      <p:grpSp>
        <p:nvGrpSpPr>
          <p:cNvPr id="3" name="组合 327"/>
          <p:cNvGrpSpPr/>
          <p:nvPr/>
        </p:nvGrpSpPr>
        <p:grpSpPr>
          <a:xfrm>
            <a:off x="2444522" y="2188475"/>
            <a:ext cx="692043" cy="270000"/>
            <a:chOff x="3055299" y="2326369"/>
            <a:chExt cx="922964" cy="360000"/>
          </a:xfrm>
        </p:grpSpPr>
        <p:pic>
          <p:nvPicPr>
            <p:cNvPr id="353" name="Picture 460" descr="图片239"/>
            <p:cNvPicPr>
              <a:picLocks noChangeAspect="1" noChangeArrowheads="1"/>
            </p:cNvPicPr>
            <p:nvPr/>
          </p:nvPicPr>
          <p:blipFill>
            <a:blip r:embed="rId8" cstate="print"/>
            <a:srcRect/>
            <a:stretch>
              <a:fillRect/>
            </a:stretch>
          </p:blipFill>
          <p:spPr bwMode="auto">
            <a:xfrm>
              <a:off x="3631363" y="2326369"/>
              <a:ext cx="346900" cy="360000"/>
            </a:xfrm>
            <a:prstGeom prst="rect">
              <a:avLst/>
            </a:prstGeom>
            <a:noFill/>
          </p:spPr>
        </p:pic>
        <p:pic>
          <p:nvPicPr>
            <p:cNvPr id="354" name="Picture 460" descr="图片239"/>
            <p:cNvPicPr>
              <a:picLocks noChangeAspect="1" noChangeArrowheads="1"/>
            </p:cNvPicPr>
            <p:nvPr/>
          </p:nvPicPr>
          <p:blipFill>
            <a:blip r:embed="rId8" cstate="print"/>
            <a:srcRect/>
            <a:stretch>
              <a:fillRect/>
            </a:stretch>
          </p:blipFill>
          <p:spPr bwMode="auto">
            <a:xfrm>
              <a:off x="3055299" y="2326369"/>
              <a:ext cx="346900" cy="360000"/>
            </a:xfrm>
            <a:prstGeom prst="rect">
              <a:avLst/>
            </a:prstGeom>
            <a:noFill/>
          </p:spPr>
        </p:pic>
      </p:grpSp>
      <p:cxnSp>
        <p:nvCxnSpPr>
          <p:cNvPr id="355" name="直接连接符 354"/>
          <p:cNvCxnSpPr>
            <a:stCxn id="354" idx="2"/>
            <a:endCxn id="396" idx="0"/>
          </p:cNvCxnSpPr>
          <p:nvPr/>
        </p:nvCxnSpPr>
        <p:spPr bwMode="auto">
          <a:xfrm flipH="1">
            <a:off x="2089210" y="2458476"/>
            <a:ext cx="485366" cy="239792"/>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6" name="直接连接符 355"/>
          <p:cNvCxnSpPr>
            <a:stCxn id="353" idx="2"/>
            <a:endCxn id="393" idx="0"/>
          </p:cNvCxnSpPr>
          <p:nvPr/>
        </p:nvCxnSpPr>
        <p:spPr bwMode="auto">
          <a:xfrm>
            <a:off x="3006510" y="2458476"/>
            <a:ext cx="469352" cy="239792"/>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7" name="直接连接符 356"/>
          <p:cNvCxnSpPr>
            <a:stCxn id="353" idx="2"/>
            <a:endCxn id="395" idx="0"/>
          </p:cNvCxnSpPr>
          <p:nvPr/>
        </p:nvCxnSpPr>
        <p:spPr bwMode="auto">
          <a:xfrm flipH="1">
            <a:off x="2534710" y="2458476"/>
            <a:ext cx="471800" cy="239792"/>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8" name="直接连接符 357"/>
          <p:cNvCxnSpPr>
            <a:stCxn id="354" idx="2"/>
            <a:endCxn id="394" idx="0"/>
          </p:cNvCxnSpPr>
          <p:nvPr/>
        </p:nvCxnSpPr>
        <p:spPr bwMode="auto">
          <a:xfrm>
            <a:off x="2574574" y="2458476"/>
            <a:ext cx="477017" cy="239792"/>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 name="组合 418"/>
          <p:cNvGrpSpPr/>
          <p:nvPr/>
        </p:nvGrpSpPr>
        <p:grpSpPr>
          <a:xfrm>
            <a:off x="2476600" y="1352441"/>
            <a:ext cx="620886" cy="189000"/>
            <a:chOff x="3186592" y="1346049"/>
            <a:chExt cx="828064" cy="252000"/>
          </a:xfrm>
        </p:grpSpPr>
        <p:pic>
          <p:nvPicPr>
            <p:cNvPr id="360" name="Picture 456" descr="图片235"/>
            <p:cNvPicPr>
              <a:picLocks noChangeAspect="1" noChangeArrowheads="1"/>
            </p:cNvPicPr>
            <p:nvPr/>
          </p:nvPicPr>
          <p:blipFill>
            <a:blip r:embed="rId9" cstate="print"/>
            <a:srcRect/>
            <a:stretch>
              <a:fillRect/>
            </a:stretch>
          </p:blipFill>
          <p:spPr bwMode="auto">
            <a:xfrm>
              <a:off x="3762656" y="1346049"/>
              <a:ext cx="252000" cy="252000"/>
            </a:xfrm>
            <a:prstGeom prst="rect">
              <a:avLst/>
            </a:prstGeom>
            <a:noFill/>
          </p:spPr>
        </p:pic>
        <p:pic>
          <p:nvPicPr>
            <p:cNvPr id="361" name="Picture 456" descr="图片235"/>
            <p:cNvPicPr>
              <a:picLocks noChangeAspect="1" noChangeArrowheads="1"/>
            </p:cNvPicPr>
            <p:nvPr/>
          </p:nvPicPr>
          <p:blipFill>
            <a:blip r:embed="rId9" cstate="print"/>
            <a:srcRect/>
            <a:stretch>
              <a:fillRect/>
            </a:stretch>
          </p:blipFill>
          <p:spPr bwMode="auto">
            <a:xfrm>
              <a:off x="3186592" y="1346049"/>
              <a:ext cx="252000" cy="252000"/>
            </a:xfrm>
            <a:prstGeom prst="rect">
              <a:avLst/>
            </a:prstGeom>
            <a:noFill/>
          </p:spPr>
        </p:pic>
      </p:grpSp>
      <p:cxnSp>
        <p:nvCxnSpPr>
          <p:cNvPr id="362" name="直接连接符 361"/>
          <p:cNvCxnSpPr>
            <a:stCxn id="360" idx="2"/>
            <a:endCxn id="353" idx="0"/>
          </p:cNvCxnSpPr>
          <p:nvPr/>
        </p:nvCxnSpPr>
        <p:spPr bwMode="auto">
          <a:xfrm>
            <a:off x="3003013" y="1541444"/>
            <a:ext cx="3499" cy="647033"/>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3" name="直接连接符 362"/>
          <p:cNvCxnSpPr>
            <a:stCxn id="361" idx="2"/>
            <a:endCxn id="354" idx="0"/>
          </p:cNvCxnSpPr>
          <p:nvPr/>
        </p:nvCxnSpPr>
        <p:spPr bwMode="auto">
          <a:xfrm>
            <a:off x="2571078" y="1541444"/>
            <a:ext cx="3499" cy="647033"/>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5" name="直接连接符 384"/>
          <p:cNvCxnSpPr>
            <a:stCxn id="354" idx="0"/>
            <a:endCxn id="412" idx="3"/>
          </p:cNvCxnSpPr>
          <p:nvPr/>
        </p:nvCxnSpPr>
        <p:spPr bwMode="auto">
          <a:xfrm flipH="1" flipV="1">
            <a:off x="2284950" y="2056564"/>
            <a:ext cx="289624" cy="131912"/>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 name="直接连接符 385"/>
          <p:cNvCxnSpPr>
            <a:stCxn id="353" idx="0"/>
            <a:endCxn id="421" idx="3"/>
          </p:cNvCxnSpPr>
          <p:nvPr/>
        </p:nvCxnSpPr>
        <p:spPr bwMode="auto">
          <a:xfrm flipH="1" flipV="1">
            <a:off x="2284950" y="1843064"/>
            <a:ext cx="721560" cy="345413"/>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93" name="Picture 459" descr="图片238"/>
          <p:cNvPicPr>
            <a:picLocks noChangeAspect="1" noChangeArrowheads="1"/>
          </p:cNvPicPr>
          <p:nvPr/>
        </p:nvPicPr>
        <p:blipFill>
          <a:blip r:embed="rId3" cstate="print"/>
          <a:srcRect/>
          <a:stretch>
            <a:fillRect/>
          </a:stretch>
        </p:blipFill>
        <p:spPr bwMode="auto">
          <a:xfrm>
            <a:off x="3386214" y="2698267"/>
            <a:ext cx="179296" cy="189000"/>
          </a:xfrm>
          <a:prstGeom prst="rect">
            <a:avLst/>
          </a:prstGeom>
          <a:noFill/>
        </p:spPr>
      </p:pic>
      <p:pic>
        <p:nvPicPr>
          <p:cNvPr id="394" name="Picture 459" descr="图片238"/>
          <p:cNvPicPr>
            <a:picLocks noChangeAspect="1" noChangeArrowheads="1"/>
          </p:cNvPicPr>
          <p:nvPr/>
        </p:nvPicPr>
        <p:blipFill>
          <a:blip r:embed="rId3" cstate="print"/>
          <a:srcRect/>
          <a:stretch>
            <a:fillRect/>
          </a:stretch>
        </p:blipFill>
        <p:spPr bwMode="auto">
          <a:xfrm>
            <a:off x="2961943" y="2698267"/>
            <a:ext cx="179296" cy="189000"/>
          </a:xfrm>
          <a:prstGeom prst="rect">
            <a:avLst/>
          </a:prstGeom>
          <a:noFill/>
        </p:spPr>
      </p:pic>
      <p:pic>
        <p:nvPicPr>
          <p:cNvPr id="395" name="Picture 459" descr="图片238"/>
          <p:cNvPicPr>
            <a:picLocks noChangeAspect="1" noChangeArrowheads="1"/>
          </p:cNvPicPr>
          <p:nvPr/>
        </p:nvPicPr>
        <p:blipFill>
          <a:blip r:embed="rId3" cstate="print"/>
          <a:srcRect/>
          <a:stretch>
            <a:fillRect/>
          </a:stretch>
        </p:blipFill>
        <p:spPr bwMode="auto">
          <a:xfrm>
            <a:off x="2445062" y="2698267"/>
            <a:ext cx="179296" cy="189000"/>
          </a:xfrm>
          <a:prstGeom prst="rect">
            <a:avLst/>
          </a:prstGeom>
          <a:noFill/>
        </p:spPr>
      </p:pic>
      <p:pic>
        <p:nvPicPr>
          <p:cNvPr id="396" name="Picture 459" descr="图片238"/>
          <p:cNvPicPr>
            <a:picLocks noChangeAspect="1" noChangeArrowheads="1"/>
          </p:cNvPicPr>
          <p:nvPr/>
        </p:nvPicPr>
        <p:blipFill>
          <a:blip r:embed="rId3" cstate="print"/>
          <a:srcRect/>
          <a:stretch>
            <a:fillRect/>
          </a:stretch>
        </p:blipFill>
        <p:spPr bwMode="auto">
          <a:xfrm>
            <a:off x="1999561" y="2698267"/>
            <a:ext cx="179296" cy="189000"/>
          </a:xfrm>
          <a:prstGeom prst="rect">
            <a:avLst/>
          </a:prstGeom>
          <a:noFill/>
        </p:spPr>
      </p:pic>
      <p:sp>
        <p:nvSpPr>
          <p:cNvPr id="400" name="TextBox 399"/>
          <p:cNvSpPr txBox="1"/>
          <p:nvPr/>
        </p:nvSpPr>
        <p:spPr>
          <a:xfrm>
            <a:off x="3156517" y="1371063"/>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园区出口</a:t>
            </a:r>
            <a:endParaRPr lang="en-US" altLang="zh-CN" sz="800" b="1" dirty="0">
              <a:solidFill>
                <a:srgbClr val="000000"/>
              </a:solidFill>
              <a:latin typeface="FrutigerNext LT Medium"/>
              <a:ea typeface="华文细黑"/>
              <a:cs typeface="Arial" panose="020B0604020202020204" pitchFamily="34" charset="0"/>
            </a:endParaRPr>
          </a:p>
        </p:txBody>
      </p:sp>
      <p:pic>
        <p:nvPicPr>
          <p:cNvPr id="401" name="Picture 227" descr="图片767"/>
          <p:cNvPicPr>
            <a:picLocks noChangeAspect="1" noChangeArrowheads="1"/>
          </p:cNvPicPr>
          <p:nvPr/>
        </p:nvPicPr>
        <p:blipFill>
          <a:blip r:embed="rId10" cstate="print"/>
          <a:srcRect/>
          <a:stretch>
            <a:fillRect/>
          </a:stretch>
        </p:blipFill>
        <p:spPr bwMode="auto">
          <a:xfrm>
            <a:off x="2359710" y="963248"/>
            <a:ext cx="399913" cy="237725"/>
          </a:xfrm>
          <a:prstGeom prst="rect">
            <a:avLst/>
          </a:prstGeom>
          <a:noFill/>
        </p:spPr>
      </p:pic>
      <p:pic>
        <p:nvPicPr>
          <p:cNvPr id="402" name="Picture 228" descr="图片768"/>
          <p:cNvPicPr>
            <a:picLocks noChangeAspect="1" noChangeArrowheads="1"/>
          </p:cNvPicPr>
          <p:nvPr/>
        </p:nvPicPr>
        <p:blipFill>
          <a:blip r:embed="rId11" cstate="print"/>
          <a:srcRect/>
          <a:stretch>
            <a:fillRect/>
          </a:stretch>
        </p:blipFill>
        <p:spPr bwMode="auto">
          <a:xfrm>
            <a:off x="2813615" y="963248"/>
            <a:ext cx="402198" cy="237725"/>
          </a:xfrm>
          <a:prstGeom prst="rect">
            <a:avLst/>
          </a:prstGeom>
          <a:noFill/>
        </p:spPr>
      </p:pic>
      <p:cxnSp>
        <p:nvCxnSpPr>
          <p:cNvPr id="403" name="直接连接符 402"/>
          <p:cNvCxnSpPr>
            <a:stCxn id="402" idx="2"/>
            <a:endCxn id="360" idx="0"/>
          </p:cNvCxnSpPr>
          <p:nvPr/>
        </p:nvCxnSpPr>
        <p:spPr bwMode="auto">
          <a:xfrm flipH="1">
            <a:off x="3003011" y="1200973"/>
            <a:ext cx="11703" cy="151471"/>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4" name="直接连接符 403"/>
          <p:cNvCxnSpPr>
            <a:stCxn id="402" idx="2"/>
            <a:endCxn id="361" idx="0"/>
          </p:cNvCxnSpPr>
          <p:nvPr/>
        </p:nvCxnSpPr>
        <p:spPr bwMode="auto">
          <a:xfrm flipH="1">
            <a:off x="2571075" y="1200973"/>
            <a:ext cx="443638" cy="151471"/>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5" name="直接连接符 404"/>
          <p:cNvCxnSpPr>
            <a:stCxn id="401" idx="2"/>
            <a:endCxn id="361" idx="0"/>
          </p:cNvCxnSpPr>
          <p:nvPr/>
        </p:nvCxnSpPr>
        <p:spPr bwMode="auto">
          <a:xfrm>
            <a:off x="2559666" y="1200973"/>
            <a:ext cx="11409" cy="151471"/>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6" name="直接连接符 405"/>
          <p:cNvCxnSpPr>
            <a:stCxn id="401" idx="2"/>
            <a:endCxn id="360" idx="0"/>
          </p:cNvCxnSpPr>
          <p:nvPr/>
        </p:nvCxnSpPr>
        <p:spPr bwMode="auto">
          <a:xfrm>
            <a:off x="2559668" y="1200973"/>
            <a:ext cx="443345" cy="151471"/>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8" name="直接连接符 407"/>
          <p:cNvCxnSpPr/>
          <p:nvPr/>
        </p:nvCxnSpPr>
        <p:spPr bwMode="auto">
          <a:xfrm>
            <a:off x="2704628" y="2305662"/>
            <a:ext cx="171828" cy="0"/>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9" name="直接连接符 408"/>
          <p:cNvCxnSpPr/>
          <p:nvPr/>
        </p:nvCxnSpPr>
        <p:spPr bwMode="auto">
          <a:xfrm>
            <a:off x="2702584" y="2338890"/>
            <a:ext cx="171828" cy="0"/>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0" name="椭圆 409"/>
          <p:cNvSpPr/>
          <p:nvPr/>
        </p:nvSpPr>
        <p:spPr bwMode="auto">
          <a:xfrm>
            <a:off x="2748052" y="2266503"/>
            <a:ext cx="53992" cy="108012"/>
          </a:xfrm>
          <a:prstGeom prst="ellipse">
            <a:avLst/>
          </a:prstGeom>
          <a:noFill/>
          <a:ln w="3175" cap="flat" cmpd="sng" algn="ctr">
            <a:solidFill>
              <a:schemeClr val="bg1">
                <a:lumMod val="50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411" name="直接连接符 410"/>
          <p:cNvCxnSpPr>
            <a:stCxn id="360" idx="1"/>
            <a:endCxn id="361" idx="3"/>
          </p:cNvCxnSpPr>
          <p:nvPr/>
        </p:nvCxnSpPr>
        <p:spPr bwMode="auto">
          <a:xfrm flipH="1">
            <a:off x="2665550" y="1446941"/>
            <a:ext cx="242985" cy="0"/>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12" name="图片 1"/>
          <p:cNvPicPr>
            <a:picLocks noChangeAspect="1"/>
          </p:cNvPicPr>
          <p:nvPr/>
        </p:nvPicPr>
        <p:blipFill>
          <a:blip r:embed="rId12" cstate="print"/>
          <a:srcRect/>
          <a:stretch>
            <a:fillRect/>
          </a:stretch>
        </p:blipFill>
        <p:spPr bwMode="auto">
          <a:xfrm>
            <a:off x="2128306" y="1975563"/>
            <a:ext cx="156647" cy="162000"/>
          </a:xfrm>
          <a:prstGeom prst="rect">
            <a:avLst/>
          </a:prstGeom>
          <a:noFill/>
          <a:ln w="9525">
            <a:noFill/>
            <a:miter lim="800000"/>
            <a:headEnd/>
            <a:tailEnd/>
          </a:ln>
        </p:spPr>
      </p:pic>
      <p:pic>
        <p:nvPicPr>
          <p:cNvPr id="420" name="图片 274"/>
          <p:cNvPicPr>
            <a:picLocks noChangeAspect="1"/>
          </p:cNvPicPr>
          <p:nvPr/>
        </p:nvPicPr>
        <p:blipFill>
          <a:blip r:embed="rId6" cstate="print"/>
          <a:srcRect/>
          <a:stretch>
            <a:fillRect/>
          </a:stretch>
        </p:blipFill>
        <p:spPr bwMode="auto">
          <a:xfrm>
            <a:off x="2488811" y="1799820"/>
            <a:ext cx="157137" cy="162000"/>
          </a:xfrm>
          <a:prstGeom prst="rect">
            <a:avLst/>
          </a:prstGeom>
          <a:noFill/>
          <a:ln w="9525">
            <a:noFill/>
            <a:miter lim="800000"/>
            <a:headEnd/>
            <a:tailEnd/>
          </a:ln>
        </p:spPr>
      </p:pic>
      <p:pic>
        <p:nvPicPr>
          <p:cNvPr id="421" name="图片 1"/>
          <p:cNvPicPr>
            <a:picLocks noChangeAspect="1"/>
          </p:cNvPicPr>
          <p:nvPr/>
        </p:nvPicPr>
        <p:blipFill>
          <a:blip r:embed="rId12" cstate="print"/>
          <a:srcRect/>
          <a:stretch>
            <a:fillRect/>
          </a:stretch>
        </p:blipFill>
        <p:spPr bwMode="auto">
          <a:xfrm>
            <a:off x="2128306" y="1762062"/>
            <a:ext cx="156647" cy="162000"/>
          </a:xfrm>
          <a:prstGeom prst="rect">
            <a:avLst/>
          </a:prstGeom>
          <a:noFill/>
          <a:ln w="9525">
            <a:noFill/>
            <a:miter lim="800000"/>
            <a:headEnd/>
            <a:tailEnd/>
          </a:ln>
        </p:spPr>
      </p:pic>
      <p:pic>
        <p:nvPicPr>
          <p:cNvPr id="422" name="Picture 470" descr="图片630"/>
          <p:cNvPicPr>
            <a:picLocks noChangeAspect="1" noChangeArrowheads="1"/>
          </p:cNvPicPr>
          <p:nvPr/>
        </p:nvPicPr>
        <p:blipFill>
          <a:blip r:embed="rId13" cstate="print"/>
          <a:srcRect/>
          <a:stretch>
            <a:fillRect/>
          </a:stretch>
        </p:blipFill>
        <p:spPr bwMode="auto">
          <a:xfrm>
            <a:off x="2923883" y="1601109"/>
            <a:ext cx="161958" cy="162000"/>
          </a:xfrm>
          <a:prstGeom prst="rect">
            <a:avLst/>
          </a:prstGeom>
          <a:noFill/>
        </p:spPr>
      </p:pic>
      <p:pic>
        <p:nvPicPr>
          <p:cNvPr id="423" name="Picture 470" descr="图片630"/>
          <p:cNvPicPr>
            <a:picLocks noChangeAspect="1" noChangeArrowheads="1"/>
          </p:cNvPicPr>
          <p:nvPr/>
        </p:nvPicPr>
        <p:blipFill>
          <a:blip r:embed="rId13" cstate="print"/>
          <a:srcRect/>
          <a:stretch>
            <a:fillRect/>
          </a:stretch>
        </p:blipFill>
        <p:spPr bwMode="auto">
          <a:xfrm>
            <a:off x="2488808" y="1601109"/>
            <a:ext cx="161958" cy="162000"/>
          </a:xfrm>
          <a:prstGeom prst="rect">
            <a:avLst/>
          </a:prstGeom>
          <a:noFill/>
        </p:spPr>
      </p:pic>
      <p:sp>
        <p:nvSpPr>
          <p:cNvPr id="429" name="TextBox 428"/>
          <p:cNvSpPr txBox="1"/>
          <p:nvPr/>
        </p:nvSpPr>
        <p:spPr>
          <a:xfrm>
            <a:off x="3113350" y="1577713"/>
            <a:ext cx="485927" cy="176953"/>
          </a:xfrm>
          <a:prstGeom prst="rect">
            <a:avLst/>
          </a:prstGeom>
          <a:noFill/>
        </p:spPr>
        <p:txBody>
          <a:bodyPr wrap="square" lIns="68542" tIns="34271" rIns="68542" bIns="34271" rtlCol="0">
            <a:spAutoFit/>
          </a:bodyPr>
          <a:lstStyle/>
          <a:p>
            <a:pPr algn="ctr"/>
            <a:r>
              <a:rPr lang="zh-CN" altLang="en-US" sz="700" dirty="0" smtClean="0">
                <a:solidFill>
                  <a:srgbClr val="C00000"/>
                </a:solidFill>
                <a:latin typeface="FrutigerNext LT Medium"/>
                <a:ea typeface="华文细黑"/>
                <a:cs typeface="Arial" panose="020B0604020202020204" pitchFamily="34" charset="0"/>
              </a:rPr>
              <a:t>防火墙</a:t>
            </a:r>
            <a:endParaRPr lang="en-US" altLang="zh-CN" sz="700" dirty="0">
              <a:solidFill>
                <a:srgbClr val="C00000"/>
              </a:solidFill>
              <a:latin typeface="FrutigerNext LT Medium"/>
              <a:ea typeface="华文细黑"/>
              <a:cs typeface="Arial" panose="020B0604020202020204" pitchFamily="34" charset="0"/>
            </a:endParaRPr>
          </a:p>
        </p:txBody>
      </p:sp>
      <p:sp>
        <p:nvSpPr>
          <p:cNvPr id="431" name="TextBox 430"/>
          <p:cNvSpPr txBox="1"/>
          <p:nvPr/>
        </p:nvSpPr>
        <p:spPr>
          <a:xfrm>
            <a:off x="1988670" y="2160855"/>
            <a:ext cx="429289" cy="176953"/>
          </a:xfrm>
          <a:prstGeom prst="rect">
            <a:avLst/>
          </a:prstGeom>
          <a:noFill/>
        </p:spPr>
        <p:txBody>
          <a:bodyPr wrap="square" lIns="68542" tIns="34271" rIns="68542" bIns="34271" rtlCol="0">
            <a:spAutoFit/>
          </a:bodyPr>
          <a:lstStyle/>
          <a:p>
            <a:r>
              <a:rPr lang="zh-CN" altLang="en-US" sz="700" dirty="0" smtClean="0">
                <a:solidFill>
                  <a:srgbClr val="C00000"/>
                </a:solidFill>
                <a:latin typeface="FrutigerNext LT Medium"/>
                <a:ea typeface="华文细黑"/>
                <a:cs typeface="Arial" panose="020B0604020202020204" pitchFamily="34" charset="0"/>
              </a:rPr>
              <a:t>防病毒</a:t>
            </a:r>
            <a:endParaRPr lang="en-US" altLang="zh-CN" sz="700" dirty="0">
              <a:solidFill>
                <a:srgbClr val="C00000"/>
              </a:solidFill>
              <a:latin typeface="FrutigerNext LT Medium"/>
              <a:ea typeface="华文细黑"/>
              <a:cs typeface="Arial" panose="020B0604020202020204" pitchFamily="34" charset="0"/>
            </a:endParaRPr>
          </a:p>
        </p:txBody>
      </p:sp>
      <p:pic>
        <p:nvPicPr>
          <p:cNvPr id="434" name="图片 274"/>
          <p:cNvPicPr>
            <a:picLocks noChangeAspect="1"/>
          </p:cNvPicPr>
          <p:nvPr/>
        </p:nvPicPr>
        <p:blipFill>
          <a:blip r:embed="rId6" cstate="print"/>
          <a:srcRect/>
          <a:stretch>
            <a:fillRect/>
          </a:stretch>
        </p:blipFill>
        <p:spPr bwMode="auto">
          <a:xfrm>
            <a:off x="2928706" y="1799820"/>
            <a:ext cx="157137" cy="162000"/>
          </a:xfrm>
          <a:prstGeom prst="rect">
            <a:avLst/>
          </a:prstGeom>
          <a:noFill/>
          <a:ln w="9525">
            <a:noFill/>
            <a:miter lim="800000"/>
            <a:headEnd/>
            <a:tailEnd/>
          </a:ln>
        </p:spPr>
      </p:pic>
      <p:sp>
        <p:nvSpPr>
          <p:cNvPr id="435" name="TextBox 434"/>
          <p:cNvSpPr txBox="1"/>
          <p:nvPr/>
        </p:nvSpPr>
        <p:spPr>
          <a:xfrm>
            <a:off x="3113350" y="1784747"/>
            <a:ext cx="554079" cy="176953"/>
          </a:xfrm>
          <a:prstGeom prst="rect">
            <a:avLst/>
          </a:prstGeom>
          <a:noFill/>
        </p:spPr>
        <p:txBody>
          <a:bodyPr wrap="square" lIns="68542" tIns="34271" rIns="68542" bIns="34271" rtlCol="0">
            <a:spAutoFit/>
          </a:bodyPr>
          <a:lstStyle/>
          <a:p>
            <a:pPr algn="ctr"/>
            <a:r>
              <a:rPr lang="zh-CN" altLang="en-US" sz="700" dirty="0" smtClean="0">
                <a:solidFill>
                  <a:srgbClr val="C00000"/>
                </a:solidFill>
                <a:latin typeface="FrutigerNext LT Medium"/>
                <a:ea typeface="华文细黑"/>
                <a:cs typeface="Arial" panose="020B0604020202020204" pitchFamily="34" charset="0"/>
              </a:rPr>
              <a:t>上网管理</a:t>
            </a:r>
            <a:endParaRPr lang="en-US" altLang="zh-CN" sz="700" dirty="0">
              <a:solidFill>
                <a:srgbClr val="C00000"/>
              </a:solidFill>
              <a:latin typeface="FrutigerNext LT Medium"/>
              <a:ea typeface="华文细黑"/>
              <a:cs typeface="Arial" panose="020B0604020202020204" pitchFamily="34" charset="0"/>
            </a:endParaRPr>
          </a:p>
        </p:txBody>
      </p:sp>
      <p:cxnSp>
        <p:nvCxnSpPr>
          <p:cNvPr id="447" name="直接连接符 446"/>
          <p:cNvCxnSpPr>
            <a:stCxn id="423" idx="3"/>
            <a:endCxn id="422" idx="1"/>
          </p:cNvCxnSpPr>
          <p:nvPr/>
        </p:nvCxnSpPr>
        <p:spPr bwMode="auto">
          <a:xfrm>
            <a:off x="2650768" y="1682109"/>
            <a:ext cx="273117" cy="0"/>
          </a:xfrm>
          <a:prstGeom prst="line">
            <a:avLst/>
          </a:prstGeom>
          <a:noFill/>
          <a:ln w="3175">
            <a:solidFill>
              <a:srgbClr val="FF0000"/>
            </a:solidFill>
            <a:prstDash val="dash"/>
            <a:headEnd type="oval" w="sm" len="sm"/>
            <a:tailEnd type="oval"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8" name="直接连接符 447"/>
          <p:cNvCxnSpPr>
            <a:stCxn id="420" idx="3"/>
            <a:endCxn id="434" idx="1"/>
          </p:cNvCxnSpPr>
          <p:nvPr/>
        </p:nvCxnSpPr>
        <p:spPr bwMode="auto">
          <a:xfrm>
            <a:off x="2645947" y="1880820"/>
            <a:ext cx="282758" cy="0"/>
          </a:xfrm>
          <a:prstGeom prst="line">
            <a:avLst/>
          </a:prstGeom>
          <a:noFill/>
          <a:ln w="3175">
            <a:solidFill>
              <a:srgbClr val="FF0000"/>
            </a:solidFill>
            <a:prstDash val="dash"/>
            <a:headEnd type="oval" w="sm" len="sm"/>
            <a:tailEnd type="oval"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6" name="直接连接符 455"/>
          <p:cNvCxnSpPr>
            <a:stCxn id="412" idx="0"/>
            <a:endCxn id="421" idx="2"/>
          </p:cNvCxnSpPr>
          <p:nvPr/>
        </p:nvCxnSpPr>
        <p:spPr bwMode="auto">
          <a:xfrm flipV="1">
            <a:off x="2206627" y="1924064"/>
            <a:ext cx="0" cy="51501"/>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98" name="Picture 459" descr="图片238"/>
          <p:cNvPicPr>
            <a:picLocks noChangeAspect="1" noChangeArrowheads="1"/>
          </p:cNvPicPr>
          <p:nvPr/>
        </p:nvPicPr>
        <p:blipFill>
          <a:blip r:embed="rId14" cstate="print"/>
          <a:srcRect/>
          <a:stretch>
            <a:fillRect/>
          </a:stretch>
        </p:blipFill>
        <p:spPr bwMode="auto">
          <a:xfrm>
            <a:off x="1689393" y="1770648"/>
            <a:ext cx="128069" cy="135000"/>
          </a:xfrm>
          <a:prstGeom prst="rect">
            <a:avLst/>
          </a:prstGeom>
          <a:noFill/>
        </p:spPr>
      </p:pic>
      <p:pic>
        <p:nvPicPr>
          <p:cNvPr id="399" name="Picture 459" descr="图片238"/>
          <p:cNvPicPr>
            <a:picLocks noChangeAspect="1" noChangeArrowheads="1"/>
          </p:cNvPicPr>
          <p:nvPr/>
        </p:nvPicPr>
        <p:blipFill>
          <a:blip r:embed="rId14" cstate="print"/>
          <a:srcRect/>
          <a:stretch>
            <a:fillRect/>
          </a:stretch>
        </p:blipFill>
        <p:spPr bwMode="auto">
          <a:xfrm>
            <a:off x="1690441" y="2010678"/>
            <a:ext cx="128069" cy="135000"/>
          </a:xfrm>
          <a:prstGeom prst="rect">
            <a:avLst/>
          </a:prstGeom>
          <a:noFill/>
        </p:spPr>
      </p:pic>
      <p:pic>
        <p:nvPicPr>
          <p:cNvPr id="569" name="Picture 1939" descr="图片682"/>
          <p:cNvPicPr>
            <a:picLocks noChangeAspect="1" noChangeArrowheads="1"/>
          </p:cNvPicPr>
          <p:nvPr/>
        </p:nvPicPr>
        <p:blipFill>
          <a:blip r:embed="rId7" cstate="print"/>
          <a:srcRect/>
          <a:stretch>
            <a:fillRect/>
          </a:stretch>
        </p:blipFill>
        <p:spPr bwMode="auto">
          <a:xfrm>
            <a:off x="1124381" y="1724929"/>
            <a:ext cx="96404" cy="135000"/>
          </a:xfrm>
          <a:prstGeom prst="rect">
            <a:avLst/>
          </a:prstGeom>
          <a:noFill/>
          <a:effectLst/>
        </p:spPr>
      </p:pic>
      <p:pic>
        <p:nvPicPr>
          <p:cNvPr id="570" name="Picture 1939" descr="图片682"/>
          <p:cNvPicPr>
            <a:picLocks noChangeAspect="1" noChangeArrowheads="1"/>
          </p:cNvPicPr>
          <p:nvPr/>
        </p:nvPicPr>
        <p:blipFill>
          <a:blip r:embed="rId7" cstate="print"/>
          <a:srcRect/>
          <a:stretch>
            <a:fillRect/>
          </a:stretch>
        </p:blipFill>
        <p:spPr bwMode="auto">
          <a:xfrm>
            <a:off x="1230372" y="1724929"/>
            <a:ext cx="96404" cy="135000"/>
          </a:xfrm>
          <a:prstGeom prst="rect">
            <a:avLst/>
          </a:prstGeom>
          <a:noFill/>
          <a:effectLst/>
        </p:spPr>
      </p:pic>
      <p:pic>
        <p:nvPicPr>
          <p:cNvPr id="571" name="Picture 1939" descr="图片682"/>
          <p:cNvPicPr>
            <a:picLocks noChangeAspect="1" noChangeArrowheads="1"/>
          </p:cNvPicPr>
          <p:nvPr/>
        </p:nvPicPr>
        <p:blipFill>
          <a:blip r:embed="rId7" cstate="print"/>
          <a:srcRect/>
          <a:stretch>
            <a:fillRect/>
          </a:stretch>
        </p:blipFill>
        <p:spPr bwMode="auto">
          <a:xfrm>
            <a:off x="1336363" y="1724929"/>
            <a:ext cx="96404" cy="135000"/>
          </a:xfrm>
          <a:prstGeom prst="rect">
            <a:avLst/>
          </a:prstGeom>
          <a:noFill/>
          <a:effectLst/>
        </p:spPr>
      </p:pic>
      <p:pic>
        <p:nvPicPr>
          <p:cNvPr id="572" name="Picture 1939" descr="图片682"/>
          <p:cNvPicPr>
            <a:picLocks noChangeAspect="1" noChangeArrowheads="1"/>
          </p:cNvPicPr>
          <p:nvPr/>
        </p:nvPicPr>
        <p:blipFill>
          <a:blip r:embed="rId7" cstate="print"/>
          <a:srcRect/>
          <a:stretch>
            <a:fillRect/>
          </a:stretch>
        </p:blipFill>
        <p:spPr bwMode="auto">
          <a:xfrm>
            <a:off x="1124381" y="1884949"/>
            <a:ext cx="96404" cy="135000"/>
          </a:xfrm>
          <a:prstGeom prst="rect">
            <a:avLst/>
          </a:prstGeom>
          <a:noFill/>
          <a:effectLst/>
        </p:spPr>
      </p:pic>
      <p:pic>
        <p:nvPicPr>
          <p:cNvPr id="573" name="Picture 1939" descr="图片682"/>
          <p:cNvPicPr>
            <a:picLocks noChangeAspect="1" noChangeArrowheads="1"/>
          </p:cNvPicPr>
          <p:nvPr/>
        </p:nvPicPr>
        <p:blipFill>
          <a:blip r:embed="rId7" cstate="print"/>
          <a:srcRect/>
          <a:stretch>
            <a:fillRect/>
          </a:stretch>
        </p:blipFill>
        <p:spPr bwMode="auto">
          <a:xfrm>
            <a:off x="1230372" y="1884949"/>
            <a:ext cx="96404" cy="135000"/>
          </a:xfrm>
          <a:prstGeom prst="rect">
            <a:avLst/>
          </a:prstGeom>
          <a:noFill/>
          <a:effectLst/>
        </p:spPr>
      </p:pic>
      <p:pic>
        <p:nvPicPr>
          <p:cNvPr id="574" name="Picture 1939" descr="图片682"/>
          <p:cNvPicPr>
            <a:picLocks noChangeAspect="1" noChangeArrowheads="1"/>
          </p:cNvPicPr>
          <p:nvPr/>
        </p:nvPicPr>
        <p:blipFill>
          <a:blip r:embed="rId7" cstate="print"/>
          <a:srcRect/>
          <a:stretch>
            <a:fillRect/>
          </a:stretch>
        </p:blipFill>
        <p:spPr bwMode="auto">
          <a:xfrm>
            <a:off x="1336363" y="1884949"/>
            <a:ext cx="96404" cy="135000"/>
          </a:xfrm>
          <a:prstGeom prst="rect">
            <a:avLst/>
          </a:prstGeom>
          <a:noFill/>
          <a:effectLst/>
        </p:spPr>
      </p:pic>
      <p:pic>
        <p:nvPicPr>
          <p:cNvPr id="575" name="Picture 1939" descr="图片682"/>
          <p:cNvPicPr>
            <a:picLocks noChangeAspect="1" noChangeArrowheads="1"/>
          </p:cNvPicPr>
          <p:nvPr/>
        </p:nvPicPr>
        <p:blipFill>
          <a:blip r:embed="rId7" cstate="print"/>
          <a:srcRect/>
          <a:stretch>
            <a:fillRect/>
          </a:stretch>
        </p:blipFill>
        <p:spPr bwMode="auto">
          <a:xfrm>
            <a:off x="1439207" y="1724929"/>
            <a:ext cx="96404" cy="135000"/>
          </a:xfrm>
          <a:prstGeom prst="rect">
            <a:avLst/>
          </a:prstGeom>
          <a:noFill/>
          <a:effectLst/>
        </p:spPr>
      </p:pic>
      <p:pic>
        <p:nvPicPr>
          <p:cNvPr id="576" name="Picture 1939" descr="图片682"/>
          <p:cNvPicPr>
            <a:picLocks noChangeAspect="1" noChangeArrowheads="1"/>
          </p:cNvPicPr>
          <p:nvPr/>
        </p:nvPicPr>
        <p:blipFill>
          <a:blip r:embed="rId7" cstate="print"/>
          <a:srcRect/>
          <a:stretch>
            <a:fillRect/>
          </a:stretch>
        </p:blipFill>
        <p:spPr bwMode="auto">
          <a:xfrm>
            <a:off x="1439207" y="1884949"/>
            <a:ext cx="96404" cy="135000"/>
          </a:xfrm>
          <a:prstGeom prst="rect">
            <a:avLst/>
          </a:prstGeom>
          <a:noFill/>
          <a:effectLst/>
        </p:spPr>
      </p:pic>
    </p:spTree>
  </p:cSld>
  <p:clrMapOvr>
    <a:masterClrMapping/>
  </p:clrMapOvr>
  <p:transition advClick="0" advTm="8000">
    <p:cut/>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3"/>
          <p:cNvSpPr>
            <a:spLocks noGrp="1"/>
          </p:cNvSpPr>
          <p:nvPr>
            <p:ph type="title"/>
          </p:nvPr>
        </p:nvSpPr>
        <p:spPr/>
        <p:txBody>
          <a:bodyPr/>
          <a:lstStyle/>
          <a:p>
            <a:r>
              <a:rPr lang="en-US" altLang="zh-CN" sz="4000" dirty="0" smtClean="0">
                <a:solidFill>
                  <a:srgbClr val="960000"/>
                </a:solidFill>
              </a:rPr>
              <a:t>MSV</a:t>
            </a:r>
            <a:r>
              <a:rPr lang="zh-CN" altLang="en-US" sz="4000" dirty="0" smtClean="0">
                <a:solidFill>
                  <a:srgbClr val="960000"/>
                </a:solidFill>
              </a:rPr>
              <a:t>业务链子目录</a:t>
            </a:r>
            <a:endParaRPr lang="en-US" sz="4000" dirty="0">
              <a:solidFill>
                <a:srgbClr val="960000"/>
              </a:solidFill>
            </a:endParaRPr>
          </a:p>
        </p:txBody>
      </p:sp>
      <p:grpSp>
        <p:nvGrpSpPr>
          <p:cNvPr id="2" name="组合 27"/>
          <p:cNvGrpSpPr/>
          <p:nvPr/>
        </p:nvGrpSpPr>
        <p:grpSpPr>
          <a:xfrm>
            <a:off x="1562885" y="1558527"/>
            <a:ext cx="4379845" cy="461665"/>
            <a:chOff x="1553714" y="1373432"/>
            <a:chExt cx="5841314" cy="615554"/>
          </a:xfrm>
        </p:grpSpPr>
        <p:sp>
          <p:nvSpPr>
            <p:cNvPr id="29"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Freeform 12"/>
            <p:cNvSpPr/>
            <p:nvPr/>
          </p:nvSpPr>
          <p:spPr bwMode="gray">
            <a:xfrm>
              <a:off x="1553714" y="1378629"/>
              <a:ext cx="680129" cy="579922"/>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1" name="Text Box 13">
              <a:hlinkClick r:id="rId1" action="ppaction://hlinksldjump"/>
            </p:cNvPr>
            <p:cNvSpPr txBox="1">
              <a:spLocks noChangeArrowheads="1"/>
            </p:cNvSpPr>
            <p:nvPr/>
          </p:nvSpPr>
          <p:spPr bwMode="gray">
            <a:xfrm>
              <a:off x="2462384" y="1445048"/>
              <a:ext cx="4718756" cy="492443"/>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dirty="0" smtClean="0">
                  <a:solidFill>
                    <a:srgbClr val="FFFFFF"/>
                  </a:solidFill>
                  <a:latin typeface="微软雅黑" panose="020B0503020204020204" pitchFamily="34" charset="-122"/>
                  <a:ea typeface="微软雅黑" panose="020B0503020204020204" pitchFamily="34" charset="-122"/>
                </a:rPr>
                <a:t>问题与挑战</a:t>
              </a:r>
              <a:endParaRPr lang="zh-CN" altLang="en-US" dirty="0" smtClean="0">
                <a:solidFill>
                  <a:srgbClr val="FFFFFF"/>
                </a:solidFill>
                <a:latin typeface="微软雅黑" panose="020B0503020204020204" pitchFamily="34" charset="-122"/>
                <a:ea typeface="微软雅黑" panose="020B0503020204020204" pitchFamily="34" charset="-122"/>
              </a:endParaRPr>
            </a:p>
          </p:txBody>
        </p:sp>
        <p:sp>
          <p:nvSpPr>
            <p:cNvPr id="32" name="Text Box 16">
              <a:hlinkClick r:id="rId1" action="ppaction://hlinksldjump"/>
            </p:cNvPr>
            <p:cNvSpPr txBox="1">
              <a:spLocks noChangeArrowheads="1"/>
            </p:cNvSpPr>
            <p:nvPr/>
          </p:nvSpPr>
          <p:spPr bwMode="gray">
            <a:xfrm>
              <a:off x="1788091" y="1373432"/>
              <a:ext cx="340065" cy="615554"/>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400" b="1" dirty="0">
                  <a:solidFill>
                    <a:srgbClr val="FFFFFF"/>
                  </a:solidFill>
                  <a:latin typeface="微软雅黑" panose="020B0503020204020204" pitchFamily="34" charset="-122"/>
                  <a:ea typeface="微软雅黑" panose="020B0503020204020204" pitchFamily="34" charset="-122"/>
                </a:rPr>
                <a:t>1</a:t>
              </a:r>
              <a:endParaRPr lang="en-US" altLang="zh-CN" sz="24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62885" y="2174595"/>
            <a:ext cx="4379845" cy="461665"/>
            <a:chOff x="2026783" y="1991406"/>
            <a:chExt cx="5235575" cy="627257"/>
          </a:xfrm>
        </p:grpSpPr>
        <p:sp>
          <p:nvSpPr>
            <p:cNvPr id="34"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6" name="Text Box 14"/>
            <p:cNvSpPr txBox="1">
              <a:spLocks noChangeArrowheads="1"/>
            </p:cNvSpPr>
            <p:nvPr/>
          </p:nvSpPr>
          <p:spPr bwMode="gray">
            <a:xfrm>
              <a:off x="2841225" y="2088245"/>
              <a:ext cx="4421133" cy="50180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b="1" dirty="0" smtClean="0">
                  <a:solidFill>
                    <a:srgbClr val="FFFFFF"/>
                  </a:solidFill>
                  <a:latin typeface="微软雅黑" panose="020B0503020204020204" pitchFamily="34" charset="-122"/>
                  <a:ea typeface="微软雅黑" panose="020B0503020204020204" pitchFamily="34" charset="-122"/>
                </a:rPr>
                <a:t>实现原理与关键技术</a:t>
              </a:r>
              <a:endParaRPr lang="zh-CN" altLang="en-US" b="1" dirty="0" smtClean="0">
                <a:solidFill>
                  <a:srgbClr val="FFFFFF"/>
                </a:solidFill>
                <a:latin typeface="微软雅黑" panose="020B0503020204020204" pitchFamily="34" charset="-122"/>
                <a:ea typeface="微软雅黑" panose="020B0503020204020204" pitchFamily="34" charset="-122"/>
              </a:endParaRPr>
            </a:p>
          </p:txBody>
        </p:sp>
        <p:sp>
          <p:nvSpPr>
            <p:cNvPr id="37" name="Text Box 17"/>
            <p:cNvSpPr txBox="1">
              <a:spLocks noChangeArrowheads="1"/>
            </p:cNvSpPr>
            <p:nvPr/>
          </p:nvSpPr>
          <p:spPr bwMode="gray">
            <a:xfrm>
              <a:off x="2220197" y="1991406"/>
              <a:ext cx="304800" cy="627257"/>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400" b="1" dirty="0">
                  <a:solidFill>
                    <a:srgbClr val="FFFFFF"/>
                  </a:solidFill>
                  <a:latin typeface="微软雅黑" panose="020B0503020204020204" pitchFamily="34" charset="-122"/>
                  <a:ea typeface="微软雅黑" panose="020B0503020204020204" pitchFamily="34" charset="-122"/>
                </a:rPr>
                <a:t>2</a:t>
              </a:r>
              <a:endParaRPr lang="en-US" altLang="zh-CN" sz="24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31"/>
          <p:cNvGrpSpPr/>
          <p:nvPr/>
        </p:nvGrpSpPr>
        <p:grpSpPr>
          <a:xfrm>
            <a:off x="1562885" y="2790663"/>
            <a:ext cx="4379845" cy="507831"/>
            <a:chOff x="2026783" y="3218238"/>
            <a:chExt cx="5235575" cy="664636"/>
          </a:xfrm>
        </p:grpSpPr>
        <p:sp>
          <p:nvSpPr>
            <p:cNvPr id="3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1" name="Text Box 8">
              <a:hlinkClick r:id="rId2" action="ppaction://hlinksldjump"/>
            </p:cNvPr>
            <p:cNvSpPr txBox="1">
              <a:spLocks noChangeArrowheads="1"/>
            </p:cNvSpPr>
            <p:nvPr/>
          </p:nvSpPr>
          <p:spPr bwMode="gray">
            <a:xfrm>
              <a:off x="2841225" y="3338404"/>
              <a:ext cx="4245509" cy="48337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dirty="0" smtClean="0">
                <a:solidFill>
                  <a:srgbClr val="FFFFFF"/>
                </a:solidFill>
                <a:latin typeface="微软雅黑" panose="020B0503020204020204" pitchFamily="34" charset="-122"/>
                <a:ea typeface="微软雅黑" panose="020B0503020204020204" pitchFamily="34" charset="-122"/>
              </a:endParaRPr>
            </a:p>
          </p:txBody>
        </p:sp>
        <p:sp>
          <p:nvSpPr>
            <p:cNvPr id="42" name="Text Box 18">
              <a:hlinkClick r:id="rId2" action="ppaction://hlinksldjump"/>
            </p:cNvPr>
            <p:cNvSpPr txBox="1">
              <a:spLocks noChangeArrowheads="1"/>
            </p:cNvSpPr>
            <p:nvPr/>
          </p:nvSpPr>
          <p:spPr bwMode="gray">
            <a:xfrm>
              <a:off x="2220197" y="3218238"/>
              <a:ext cx="304800" cy="66463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700" b="1" dirty="0">
                  <a:solidFill>
                    <a:srgbClr val="FFFFFF"/>
                  </a:solidFill>
                  <a:latin typeface="微软雅黑" panose="020B0503020204020204" pitchFamily="34" charset="-122"/>
                  <a:ea typeface="微软雅黑" panose="020B0503020204020204" pitchFamily="34" charset="-122"/>
                </a:rPr>
                <a:t>3</a:t>
              </a:r>
              <a:endParaRPr lang="en-US" altLang="zh-CN" sz="27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72410" y="3452897"/>
            <a:ext cx="4379845" cy="507831"/>
            <a:chOff x="2026783" y="3218238"/>
            <a:chExt cx="5235575" cy="664636"/>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1" name="Text Box 8">
              <a:hlinkClick r:id="rId2" action="ppaction://hlinksldjump"/>
            </p:cNvPr>
            <p:cNvSpPr txBox="1">
              <a:spLocks noChangeArrowheads="1"/>
            </p:cNvSpPr>
            <p:nvPr/>
          </p:nvSpPr>
          <p:spPr bwMode="gray">
            <a:xfrm>
              <a:off x="2841225" y="3338404"/>
              <a:ext cx="4245509" cy="48337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dirty="0" smtClean="0">
                  <a:solidFill>
                    <a:srgbClr val="FFFFFF"/>
                  </a:solidFill>
                  <a:latin typeface="微软雅黑" panose="020B0503020204020204" pitchFamily="34" charset="-122"/>
                  <a:ea typeface="微软雅黑" panose="020B0503020204020204" pitchFamily="34" charset="-122"/>
                </a:rPr>
                <a:t>FAQ</a:t>
              </a:r>
              <a:endParaRPr lang="zh-CN" altLang="en-US" dirty="0" smtClean="0">
                <a:solidFill>
                  <a:srgbClr val="FFFFFF"/>
                </a:solidFill>
                <a:latin typeface="微软雅黑" panose="020B0503020204020204" pitchFamily="34" charset="-122"/>
                <a:ea typeface="微软雅黑" panose="020B0503020204020204" pitchFamily="34" charset="-122"/>
              </a:endParaRPr>
            </a:p>
          </p:txBody>
        </p:sp>
        <p:sp>
          <p:nvSpPr>
            <p:cNvPr id="22" name="Text Box 18">
              <a:hlinkClick r:id="rId2" action="ppaction://hlinksldjump"/>
            </p:cNvPr>
            <p:cNvSpPr txBox="1">
              <a:spLocks noChangeArrowheads="1"/>
            </p:cNvSpPr>
            <p:nvPr/>
          </p:nvSpPr>
          <p:spPr bwMode="gray">
            <a:xfrm>
              <a:off x="2220197" y="3218238"/>
              <a:ext cx="304800" cy="66463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700" b="1" dirty="0" smtClean="0">
                  <a:solidFill>
                    <a:srgbClr val="FFFFFF"/>
                  </a:solidFill>
                  <a:latin typeface="微软雅黑" panose="020B0503020204020204" pitchFamily="34" charset="-122"/>
                  <a:ea typeface="微软雅黑" panose="020B0503020204020204" pitchFamily="34" charset="-122"/>
                </a:rPr>
                <a:t>4</a:t>
              </a:r>
              <a:endParaRPr lang="en-US" altLang="zh-CN" sz="27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cut/>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业务随行子目录</a:t>
            </a:r>
            <a:endParaRPr lang="en-US" sz="4000" dirty="0">
              <a:solidFill>
                <a:srgbClr val="960000"/>
              </a:solidFill>
              <a:latin typeface="微软雅黑" panose="020B0503020204020204" pitchFamily="34" charset="-122"/>
              <a:ea typeface="微软雅黑" panose="020B0503020204020204" pitchFamily="34" charset="-122"/>
            </a:endParaRPr>
          </a:p>
        </p:txBody>
      </p:sp>
      <p:grpSp>
        <p:nvGrpSpPr>
          <p:cNvPr id="2" name="组合 19"/>
          <p:cNvGrpSpPr/>
          <p:nvPr/>
        </p:nvGrpSpPr>
        <p:grpSpPr>
          <a:xfrm>
            <a:off x="1553714" y="1373432"/>
            <a:ext cx="5841314" cy="585119"/>
            <a:chOff x="2026783" y="1233991"/>
            <a:chExt cx="5235575" cy="573418"/>
          </a:xfrm>
        </p:grpSpPr>
        <p:sp>
          <p:nvSpPr>
            <p:cNvPr id="21" name="Freeform 11"/>
            <p:cNvSpPr/>
            <p:nvPr/>
          </p:nvSpPr>
          <p:spPr bwMode="gray">
            <a:xfrm>
              <a:off x="2728458" y="1239084"/>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2026783" y="1239084"/>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Text Box 13"/>
            <p:cNvSpPr txBox="1">
              <a:spLocks noChangeArrowheads="1"/>
            </p:cNvSpPr>
            <p:nvPr/>
          </p:nvSpPr>
          <p:spPr bwMode="gray">
            <a:xfrm>
              <a:off x="2841225" y="1304172"/>
              <a:ext cx="4229425" cy="452433"/>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问题与挑战</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p:cNvSpPr txBox="1">
              <a:spLocks noChangeArrowheads="1"/>
            </p:cNvSpPr>
            <p:nvPr/>
          </p:nvSpPr>
          <p:spPr bwMode="gray">
            <a:xfrm>
              <a:off x="2236855" y="1233991"/>
              <a:ext cx="304800" cy="573081"/>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1</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53714" y="2121142"/>
            <a:ext cx="5841314" cy="595109"/>
            <a:chOff x="2026783" y="1991406"/>
            <a:chExt cx="5235575" cy="606424"/>
          </a:xfrm>
        </p:grpSpPr>
        <p:sp>
          <p:nvSpPr>
            <p:cNvPr id="2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p:cNvSpPr txBox="1">
              <a:spLocks noChangeArrowheads="1"/>
            </p:cNvSpPr>
            <p:nvPr/>
          </p:nvSpPr>
          <p:spPr bwMode="gray">
            <a:xfrm>
              <a:off x="2841225" y="2088245"/>
              <a:ext cx="4421133" cy="470443"/>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dirty="0" smtClean="0">
                  <a:solidFill>
                    <a:srgbClr val="FFFFFF"/>
                  </a:solidFill>
                  <a:latin typeface="微软雅黑" panose="020B0503020204020204" pitchFamily="34" charset="-122"/>
                  <a:ea typeface="微软雅黑" panose="020B0503020204020204" pitchFamily="34" charset="-122"/>
                </a:rPr>
                <a:t>业务随行实现原理与关键技术</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p:cNvSpPr txBox="1">
              <a:spLocks noChangeArrowheads="1"/>
            </p:cNvSpPr>
            <p:nvPr/>
          </p:nvSpPr>
          <p:spPr bwMode="gray">
            <a:xfrm>
              <a:off x="2220196" y="1991406"/>
              <a:ext cx="304800" cy="595894"/>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2</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31"/>
          <p:cNvGrpSpPr/>
          <p:nvPr/>
        </p:nvGrpSpPr>
        <p:grpSpPr>
          <a:xfrm>
            <a:off x="1553714" y="2878842"/>
            <a:ext cx="5841314" cy="646331"/>
            <a:chOff x="2026783" y="3255638"/>
            <a:chExt cx="5235575" cy="634426"/>
          </a:xfrm>
        </p:grpSpPr>
        <p:sp>
          <p:nvSpPr>
            <p:cNvPr id="33"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8"/>
            <p:cNvSpPr txBox="1">
              <a:spLocks noChangeArrowheads="1"/>
            </p:cNvSpPr>
            <p:nvPr/>
          </p:nvSpPr>
          <p:spPr bwMode="gray">
            <a:xfrm>
              <a:off x="2841225" y="3338409"/>
              <a:ext cx="4245509" cy="45316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8"/>
            <p:cNvSpPr txBox="1">
              <a:spLocks noChangeArrowheads="1"/>
            </p:cNvSpPr>
            <p:nvPr/>
          </p:nvSpPr>
          <p:spPr bwMode="gray">
            <a:xfrm>
              <a:off x="2220196" y="3255638"/>
              <a:ext cx="304800" cy="63442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600" b="1" dirty="0">
                  <a:solidFill>
                    <a:srgbClr val="FFFFFF"/>
                  </a:solidFill>
                  <a:latin typeface="微软雅黑" panose="020B0503020204020204" pitchFamily="34" charset="-122"/>
                  <a:ea typeface="微软雅黑" panose="020B0503020204020204" pitchFamily="34" charset="-122"/>
                </a:rPr>
                <a:t>3</a:t>
              </a:r>
              <a:endParaRPr lang="en-US" altLang="zh-CN" sz="36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53714" y="3687763"/>
            <a:ext cx="5841314" cy="646331"/>
            <a:chOff x="2026783" y="3218238"/>
            <a:chExt cx="5235575" cy="634426"/>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3" name="Text Box 8"/>
            <p:cNvSpPr txBox="1">
              <a:spLocks noChangeArrowheads="1"/>
            </p:cNvSpPr>
            <p:nvPr/>
          </p:nvSpPr>
          <p:spPr bwMode="gray">
            <a:xfrm>
              <a:off x="2841225" y="3338409"/>
              <a:ext cx="4245509" cy="45316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2400" dirty="0" smtClean="0">
                  <a:solidFill>
                    <a:srgbClr val="FFFFFF"/>
                  </a:solidFill>
                  <a:latin typeface="微软雅黑" panose="020B0503020204020204" pitchFamily="34" charset="-122"/>
                  <a:ea typeface="微软雅黑" panose="020B0503020204020204" pitchFamily="34" charset="-122"/>
                </a:rPr>
                <a:t>FAQ</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8"/>
            <p:cNvSpPr txBox="1">
              <a:spLocks noChangeArrowheads="1"/>
            </p:cNvSpPr>
            <p:nvPr/>
          </p:nvSpPr>
          <p:spPr bwMode="gray">
            <a:xfrm>
              <a:off x="2220196" y="3218238"/>
              <a:ext cx="304800" cy="63442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600" b="1" dirty="0" smtClean="0">
                  <a:solidFill>
                    <a:srgbClr val="FFFFFF"/>
                  </a:solidFill>
                  <a:latin typeface="微软雅黑" panose="020B0503020204020204" pitchFamily="34" charset="-122"/>
                  <a:ea typeface="微软雅黑" panose="020B0503020204020204" pitchFamily="34" charset="-122"/>
                </a:rPr>
                <a:t>4</a:t>
              </a:r>
              <a:endParaRPr lang="en-US" altLang="zh-CN" sz="36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smtClean="0"/>
              <a:t>MSV</a:t>
            </a:r>
            <a:r>
              <a:rPr lang="zh-CN" altLang="en-US" dirty="0" smtClean="0"/>
              <a:t>业务链方案总体部署</a:t>
            </a:r>
            <a:endParaRPr lang="zh-CN" altLang="en-US" dirty="0"/>
          </a:p>
        </p:txBody>
      </p:sp>
      <p:pic>
        <p:nvPicPr>
          <p:cNvPr id="3" name="Picture 18" descr="图片796"/>
          <p:cNvPicPr>
            <a:picLocks noChangeAspect="1" noChangeArrowheads="1"/>
          </p:cNvPicPr>
          <p:nvPr/>
        </p:nvPicPr>
        <p:blipFill>
          <a:blip r:embed="rId1" cstate="print"/>
          <a:srcRect/>
          <a:stretch>
            <a:fillRect/>
          </a:stretch>
        </p:blipFill>
        <p:spPr bwMode="auto">
          <a:xfrm>
            <a:off x="3133270" y="2305553"/>
            <a:ext cx="394824" cy="378042"/>
          </a:xfrm>
          <a:prstGeom prst="rect">
            <a:avLst/>
          </a:prstGeom>
          <a:noFill/>
          <a:ln w="9525">
            <a:noFill/>
            <a:miter lim="800000"/>
            <a:headEnd/>
            <a:tailEnd/>
          </a:ln>
        </p:spPr>
      </p:pic>
      <p:sp>
        <p:nvSpPr>
          <p:cNvPr id="4" name="AutoShape 2"/>
          <p:cNvSpPr>
            <a:spLocks noChangeArrowheads="1"/>
          </p:cNvSpPr>
          <p:nvPr/>
        </p:nvSpPr>
        <p:spPr bwMode="auto">
          <a:xfrm>
            <a:off x="658245" y="863206"/>
            <a:ext cx="3918517"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5" name="圆角矩形 4"/>
          <p:cNvSpPr/>
          <p:nvPr/>
        </p:nvSpPr>
        <p:spPr bwMode="auto">
          <a:xfrm>
            <a:off x="3573995" y="2016473"/>
            <a:ext cx="431936" cy="918102"/>
          </a:xfrm>
          <a:prstGeom prst="roundRect">
            <a:avLst/>
          </a:prstGeom>
          <a:solidFill>
            <a:srgbClr val="92D050">
              <a:alpha val="35000"/>
            </a:srgbClr>
          </a:solidFill>
          <a:ln w="12700">
            <a:solidFill>
              <a:schemeClr val="bg2"/>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6" name="TextBox 5"/>
          <p:cNvSpPr txBox="1"/>
          <p:nvPr/>
        </p:nvSpPr>
        <p:spPr>
          <a:xfrm>
            <a:off x="756999" y="3221968"/>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汇聚层</a:t>
            </a:r>
            <a:endParaRPr lang="en-US" altLang="zh-CN" sz="800" b="1" dirty="0">
              <a:solidFill>
                <a:srgbClr val="000000"/>
              </a:solidFill>
              <a:latin typeface="FrutigerNext LT Medium"/>
              <a:ea typeface="华文细黑"/>
              <a:cs typeface="Arial" panose="020B0604020202020204" pitchFamily="34" charset="0"/>
            </a:endParaRPr>
          </a:p>
        </p:txBody>
      </p:sp>
      <p:sp>
        <p:nvSpPr>
          <p:cNvPr id="7" name="TextBox 6"/>
          <p:cNvSpPr txBox="1"/>
          <p:nvPr/>
        </p:nvSpPr>
        <p:spPr>
          <a:xfrm>
            <a:off x="756999" y="3769223"/>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接入层</a:t>
            </a:r>
            <a:endParaRPr lang="en-US" altLang="zh-CN" sz="800" b="1" dirty="0">
              <a:solidFill>
                <a:srgbClr val="000000"/>
              </a:solidFill>
              <a:latin typeface="FrutigerNext LT Medium"/>
              <a:ea typeface="华文细黑"/>
              <a:cs typeface="Arial" panose="020B0604020202020204" pitchFamily="34" charset="0"/>
            </a:endParaRPr>
          </a:p>
        </p:txBody>
      </p:sp>
      <p:sp>
        <p:nvSpPr>
          <p:cNvPr id="8" name="TextBox 7"/>
          <p:cNvSpPr txBox="1"/>
          <p:nvPr/>
        </p:nvSpPr>
        <p:spPr>
          <a:xfrm>
            <a:off x="656036" y="225780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数据中心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9" name="TextBox 8"/>
          <p:cNvSpPr txBox="1"/>
          <p:nvPr/>
        </p:nvSpPr>
        <p:spPr>
          <a:xfrm>
            <a:off x="656036" y="170535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网管中心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10" name="TextBox 9"/>
          <p:cNvSpPr txBox="1"/>
          <p:nvPr/>
        </p:nvSpPr>
        <p:spPr>
          <a:xfrm>
            <a:off x="857963" y="961945"/>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分支</a:t>
            </a:r>
            <a:endParaRPr lang="en-US" altLang="zh-CN" sz="800" b="1" dirty="0">
              <a:solidFill>
                <a:srgbClr val="000000"/>
              </a:solidFill>
              <a:latin typeface="FrutigerNext LT Medium"/>
              <a:ea typeface="华文细黑"/>
              <a:cs typeface="Arial" panose="020B0604020202020204" pitchFamily="34" charset="0"/>
            </a:endParaRPr>
          </a:p>
        </p:txBody>
      </p:sp>
      <p:sp>
        <p:nvSpPr>
          <p:cNvPr id="11" name="TextBox 10"/>
          <p:cNvSpPr txBox="1"/>
          <p:nvPr/>
        </p:nvSpPr>
        <p:spPr>
          <a:xfrm>
            <a:off x="857963" y="1286016"/>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访客</a:t>
            </a:r>
            <a:endParaRPr lang="en-US" altLang="zh-CN" sz="800" b="1" dirty="0">
              <a:solidFill>
                <a:srgbClr val="000000"/>
              </a:solidFill>
              <a:latin typeface="FrutigerNext LT Medium"/>
              <a:ea typeface="华文细黑"/>
              <a:cs typeface="Arial" panose="020B0604020202020204" pitchFamily="34" charset="0"/>
            </a:endParaRPr>
          </a:p>
        </p:txBody>
      </p:sp>
      <p:sp>
        <p:nvSpPr>
          <p:cNvPr id="12" name="TextBox 11"/>
          <p:cNvSpPr txBox="1"/>
          <p:nvPr/>
        </p:nvSpPr>
        <p:spPr>
          <a:xfrm>
            <a:off x="756999" y="4260851"/>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应用层</a:t>
            </a:r>
            <a:endParaRPr lang="en-US" altLang="zh-CN" sz="800" b="1" dirty="0">
              <a:solidFill>
                <a:srgbClr val="000000"/>
              </a:solidFill>
              <a:latin typeface="FrutigerNext LT Medium"/>
              <a:ea typeface="华文细黑"/>
              <a:cs typeface="Arial" panose="020B0604020202020204" pitchFamily="34" charset="0"/>
            </a:endParaRPr>
          </a:p>
        </p:txBody>
      </p:sp>
      <p:sp>
        <p:nvSpPr>
          <p:cNvPr id="13" name="圆角矩形 12"/>
          <p:cNvSpPr/>
          <p:nvPr/>
        </p:nvSpPr>
        <p:spPr bwMode="auto">
          <a:xfrm>
            <a:off x="1256153" y="4214293"/>
            <a:ext cx="2826867" cy="29138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4" name="圆角矩形 13"/>
          <p:cNvSpPr/>
          <p:nvPr/>
        </p:nvSpPr>
        <p:spPr bwMode="auto">
          <a:xfrm>
            <a:off x="2260571" y="1636740"/>
            <a:ext cx="847609" cy="319346"/>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5" name="圆角矩形 14"/>
          <p:cNvSpPr/>
          <p:nvPr/>
        </p:nvSpPr>
        <p:spPr bwMode="auto">
          <a:xfrm>
            <a:off x="1256153" y="3563706"/>
            <a:ext cx="2826867" cy="622241"/>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 name="圆角矩形 15"/>
          <p:cNvSpPr/>
          <p:nvPr/>
        </p:nvSpPr>
        <p:spPr bwMode="auto">
          <a:xfrm>
            <a:off x="1256153" y="3130887"/>
            <a:ext cx="2826867"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7" name="圆角矩形 16"/>
          <p:cNvSpPr/>
          <p:nvPr/>
        </p:nvSpPr>
        <p:spPr bwMode="auto">
          <a:xfrm>
            <a:off x="2278190" y="2305555"/>
            <a:ext cx="809879"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8" name="圆角矩形 17"/>
          <p:cNvSpPr/>
          <p:nvPr/>
        </p:nvSpPr>
        <p:spPr bwMode="auto">
          <a:xfrm>
            <a:off x="1256153" y="1555751"/>
            <a:ext cx="621843" cy="394944"/>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grpSp>
        <p:nvGrpSpPr>
          <p:cNvPr id="19" name="组合 327"/>
          <p:cNvGrpSpPr/>
          <p:nvPr/>
        </p:nvGrpSpPr>
        <p:grpSpPr>
          <a:xfrm>
            <a:off x="2341030" y="2362743"/>
            <a:ext cx="692043" cy="270000"/>
            <a:chOff x="3055299" y="2326369"/>
            <a:chExt cx="922964" cy="360000"/>
          </a:xfrm>
        </p:grpSpPr>
        <p:pic>
          <p:nvPicPr>
            <p:cNvPr id="20" name="Picture 460" descr="图片239"/>
            <p:cNvPicPr>
              <a:picLocks noChangeAspect="1" noChangeArrowheads="1"/>
            </p:cNvPicPr>
            <p:nvPr/>
          </p:nvPicPr>
          <p:blipFill>
            <a:blip r:embed="rId2" cstate="print"/>
            <a:srcRect/>
            <a:stretch>
              <a:fillRect/>
            </a:stretch>
          </p:blipFill>
          <p:spPr bwMode="auto">
            <a:xfrm>
              <a:off x="3631363" y="2326369"/>
              <a:ext cx="346900" cy="360000"/>
            </a:xfrm>
            <a:prstGeom prst="rect">
              <a:avLst/>
            </a:prstGeom>
            <a:noFill/>
          </p:spPr>
        </p:pic>
        <p:pic>
          <p:nvPicPr>
            <p:cNvPr id="21" name="Picture 460" descr="图片239"/>
            <p:cNvPicPr>
              <a:picLocks noChangeAspect="1" noChangeArrowheads="1"/>
            </p:cNvPicPr>
            <p:nvPr/>
          </p:nvPicPr>
          <p:blipFill>
            <a:blip r:embed="rId2" cstate="print"/>
            <a:srcRect/>
            <a:stretch>
              <a:fillRect/>
            </a:stretch>
          </p:blipFill>
          <p:spPr bwMode="auto">
            <a:xfrm>
              <a:off x="3055299" y="2326369"/>
              <a:ext cx="346900" cy="360000"/>
            </a:xfrm>
            <a:prstGeom prst="rect">
              <a:avLst/>
            </a:prstGeom>
            <a:noFill/>
          </p:spPr>
        </p:pic>
      </p:grpSp>
      <p:cxnSp>
        <p:nvCxnSpPr>
          <p:cNvPr id="22" name="直接连接符 21"/>
          <p:cNvCxnSpPr>
            <a:stCxn id="21" idx="2"/>
            <a:endCxn id="89" idx="0"/>
          </p:cNvCxnSpPr>
          <p:nvPr/>
        </p:nvCxnSpPr>
        <p:spPr bwMode="auto">
          <a:xfrm flipH="1">
            <a:off x="1997943" y="2632746"/>
            <a:ext cx="473143"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连接符 22"/>
          <p:cNvCxnSpPr>
            <a:stCxn id="20" idx="2"/>
            <a:endCxn id="86" idx="0"/>
          </p:cNvCxnSpPr>
          <p:nvPr/>
        </p:nvCxnSpPr>
        <p:spPr bwMode="auto">
          <a:xfrm>
            <a:off x="2903022" y="2632746"/>
            <a:ext cx="481575"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23"/>
          <p:cNvCxnSpPr>
            <a:stCxn id="20" idx="2"/>
            <a:endCxn id="88" idx="0"/>
          </p:cNvCxnSpPr>
          <p:nvPr/>
        </p:nvCxnSpPr>
        <p:spPr bwMode="auto">
          <a:xfrm flipH="1">
            <a:off x="2443445" y="2632746"/>
            <a:ext cx="459577"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24"/>
          <p:cNvCxnSpPr>
            <a:stCxn id="21" idx="2"/>
            <a:endCxn id="87" idx="0"/>
          </p:cNvCxnSpPr>
          <p:nvPr/>
        </p:nvCxnSpPr>
        <p:spPr bwMode="auto">
          <a:xfrm>
            <a:off x="2471084" y="2632746"/>
            <a:ext cx="489240"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25"/>
          <p:cNvCxnSpPr>
            <a:stCxn id="89" idx="2"/>
            <a:endCxn id="31" idx="0"/>
          </p:cNvCxnSpPr>
          <p:nvPr/>
        </p:nvCxnSpPr>
        <p:spPr bwMode="auto">
          <a:xfrm flipH="1">
            <a:off x="1731022" y="3465327"/>
            <a:ext cx="266921"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7" name="Picture 461" descr="图片240"/>
          <p:cNvPicPr>
            <a:picLocks noChangeAspect="1" noChangeArrowheads="1"/>
          </p:cNvPicPr>
          <p:nvPr/>
        </p:nvPicPr>
        <p:blipFill>
          <a:blip r:embed="rId3" cstate="print"/>
          <a:srcRect/>
          <a:stretch>
            <a:fillRect/>
          </a:stretch>
        </p:blipFill>
        <p:spPr bwMode="auto">
          <a:xfrm>
            <a:off x="2101616" y="3689114"/>
            <a:ext cx="232315" cy="243000"/>
          </a:xfrm>
          <a:prstGeom prst="rect">
            <a:avLst/>
          </a:prstGeom>
          <a:noFill/>
        </p:spPr>
      </p:pic>
      <p:pic>
        <p:nvPicPr>
          <p:cNvPr id="28" name="Picture 461" descr="图片240"/>
          <p:cNvPicPr>
            <a:picLocks noChangeAspect="1" noChangeArrowheads="1"/>
          </p:cNvPicPr>
          <p:nvPr/>
        </p:nvPicPr>
        <p:blipFill>
          <a:blip r:embed="rId3" cstate="print"/>
          <a:srcRect/>
          <a:stretch>
            <a:fillRect/>
          </a:stretch>
        </p:blipFill>
        <p:spPr bwMode="auto">
          <a:xfrm>
            <a:off x="2386173" y="3689114"/>
            <a:ext cx="232315" cy="243000"/>
          </a:xfrm>
          <a:prstGeom prst="rect">
            <a:avLst/>
          </a:prstGeom>
          <a:noFill/>
        </p:spPr>
      </p:pic>
      <p:pic>
        <p:nvPicPr>
          <p:cNvPr id="29" name="Picture 461" descr="图片240"/>
          <p:cNvPicPr>
            <a:picLocks noChangeAspect="1" noChangeArrowheads="1"/>
          </p:cNvPicPr>
          <p:nvPr/>
        </p:nvPicPr>
        <p:blipFill>
          <a:blip r:embed="rId3" cstate="print"/>
          <a:srcRect/>
          <a:stretch>
            <a:fillRect/>
          </a:stretch>
        </p:blipFill>
        <p:spPr bwMode="auto">
          <a:xfrm>
            <a:off x="2744902" y="3689114"/>
            <a:ext cx="232315" cy="243000"/>
          </a:xfrm>
          <a:prstGeom prst="rect">
            <a:avLst/>
          </a:prstGeom>
          <a:noFill/>
        </p:spPr>
      </p:pic>
      <p:pic>
        <p:nvPicPr>
          <p:cNvPr id="30" name="Picture 461" descr="图片240"/>
          <p:cNvPicPr>
            <a:picLocks noChangeAspect="1" noChangeArrowheads="1"/>
          </p:cNvPicPr>
          <p:nvPr/>
        </p:nvPicPr>
        <p:blipFill>
          <a:blip r:embed="rId3" cstate="print"/>
          <a:srcRect/>
          <a:stretch>
            <a:fillRect/>
          </a:stretch>
        </p:blipFill>
        <p:spPr bwMode="auto">
          <a:xfrm>
            <a:off x="3040176" y="3689114"/>
            <a:ext cx="232315" cy="243000"/>
          </a:xfrm>
          <a:prstGeom prst="rect">
            <a:avLst/>
          </a:prstGeom>
          <a:noFill/>
        </p:spPr>
      </p:pic>
      <p:pic>
        <p:nvPicPr>
          <p:cNvPr id="31" name="Picture 462" descr="图片241"/>
          <p:cNvPicPr>
            <a:picLocks noChangeAspect="1" noChangeArrowheads="1"/>
          </p:cNvPicPr>
          <p:nvPr/>
        </p:nvPicPr>
        <p:blipFill>
          <a:blip r:embed="rId4" cstate="print"/>
          <a:srcRect/>
          <a:stretch>
            <a:fillRect/>
          </a:stretch>
        </p:blipFill>
        <p:spPr bwMode="auto">
          <a:xfrm>
            <a:off x="1615787" y="3689114"/>
            <a:ext cx="230466" cy="243000"/>
          </a:xfrm>
          <a:prstGeom prst="rect">
            <a:avLst/>
          </a:prstGeom>
          <a:noFill/>
        </p:spPr>
      </p:pic>
      <p:pic>
        <p:nvPicPr>
          <p:cNvPr id="32" name="Picture 462" descr="图片241"/>
          <p:cNvPicPr>
            <a:picLocks noChangeAspect="1" noChangeArrowheads="1"/>
          </p:cNvPicPr>
          <p:nvPr/>
        </p:nvPicPr>
        <p:blipFill>
          <a:blip r:embed="rId4" cstate="print"/>
          <a:srcRect/>
          <a:stretch>
            <a:fillRect/>
          </a:stretch>
        </p:blipFill>
        <p:spPr bwMode="auto">
          <a:xfrm>
            <a:off x="3520003" y="3689114"/>
            <a:ext cx="230466" cy="243000"/>
          </a:xfrm>
          <a:prstGeom prst="rect">
            <a:avLst/>
          </a:prstGeom>
          <a:noFill/>
        </p:spPr>
      </p:pic>
      <p:cxnSp>
        <p:nvCxnSpPr>
          <p:cNvPr id="33" name="直接连接符 32"/>
          <p:cNvCxnSpPr>
            <a:stCxn id="88" idx="2"/>
            <a:endCxn id="27" idx="0"/>
          </p:cNvCxnSpPr>
          <p:nvPr/>
        </p:nvCxnSpPr>
        <p:spPr bwMode="auto">
          <a:xfrm flipH="1">
            <a:off x="2217775" y="3465327"/>
            <a:ext cx="225669"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直接连接符 33"/>
          <p:cNvCxnSpPr>
            <a:stCxn id="88" idx="2"/>
            <a:endCxn id="28" idx="0"/>
          </p:cNvCxnSpPr>
          <p:nvPr/>
        </p:nvCxnSpPr>
        <p:spPr bwMode="auto">
          <a:xfrm>
            <a:off x="2443443" y="3465327"/>
            <a:ext cx="58887"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直接连接符 34"/>
          <p:cNvCxnSpPr>
            <a:stCxn id="89" idx="2"/>
            <a:endCxn id="27" idx="0"/>
          </p:cNvCxnSpPr>
          <p:nvPr/>
        </p:nvCxnSpPr>
        <p:spPr bwMode="auto">
          <a:xfrm>
            <a:off x="1997942" y="3465327"/>
            <a:ext cx="21983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直接连接符 35"/>
          <p:cNvCxnSpPr>
            <a:stCxn id="89" idx="2"/>
            <a:endCxn id="28" idx="0"/>
          </p:cNvCxnSpPr>
          <p:nvPr/>
        </p:nvCxnSpPr>
        <p:spPr bwMode="auto">
          <a:xfrm>
            <a:off x="1997942" y="3465327"/>
            <a:ext cx="50438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a:stCxn id="88" idx="2"/>
            <a:endCxn id="31" idx="0"/>
          </p:cNvCxnSpPr>
          <p:nvPr/>
        </p:nvCxnSpPr>
        <p:spPr bwMode="auto">
          <a:xfrm flipH="1">
            <a:off x="1731020" y="3465327"/>
            <a:ext cx="71242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直接连接符 37"/>
          <p:cNvCxnSpPr>
            <a:stCxn id="87" idx="2"/>
            <a:endCxn id="29" idx="0"/>
          </p:cNvCxnSpPr>
          <p:nvPr/>
        </p:nvCxnSpPr>
        <p:spPr bwMode="auto">
          <a:xfrm flipH="1">
            <a:off x="2861059" y="3465327"/>
            <a:ext cx="9926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直接连接符 38"/>
          <p:cNvCxnSpPr>
            <a:stCxn id="86" idx="2"/>
            <a:endCxn id="29" idx="0"/>
          </p:cNvCxnSpPr>
          <p:nvPr/>
        </p:nvCxnSpPr>
        <p:spPr bwMode="auto">
          <a:xfrm flipH="1">
            <a:off x="2861061" y="3465327"/>
            <a:ext cx="52353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直接连接符 39"/>
          <p:cNvCxnSpPr>
            <a:stCxn id="86" idx="2"/>
            <a:endCxn id="30" idx="0"/>
          </p:cNvCxnSpPr>
          <p:nvPr/>
        </p:nvCxnSpPr>
        <p:spPr bwMode="auto">
          <a:xfrm flipH="1">
            <a:off x="3156334" y="3465327"/>
            <a:ext cx="22826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连接符 40"/>
          <p:cNvCxnSpPr>
            <a:stCxn id="87" idx="2"/>
            <a:endCxn id="30" idx="0"/>
          </p:cNvCxnSpPr>
          <p:nvPr/>
        </p:nvCxnSpPr>
        <p:spPr bwMode="auto">
          <a:xfrm>
            <a:off x="2960324" y="3465327"/>
            <a:ext cx="19600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a:stCxn id="86" idx="2"/>
            <a:endCxn id="32" idx="0"/>
          </p:cNvCxnSpPr>
          <p:nvPr/>
        </p:nvCxnSpPr>
        <p:spPr bwMode="auto">
          <a:xfrm>
            <a:off x="3384594" y="3465327"/>
            <a:ext cx="25064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直接连接符 42"/>
          <p:cNvCxnSpPr>
            <a:stCxn id="87" idx="2"/>
            <a:endCxn id="32" idx="0"/>
          </p:cNvCxnSpPr>
          <p:nvPr/>
        </p:nvCxnSpPr>
        <p:spPr bwMode="auto">
          <a:xfrm>
            <a:off x="2960325" y="3465327"/>
            <a:ext cx="67491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4" name="组合 418"/>
          <p:cNvGrpSpPr/>
          <p:nvPr/>
        </p:nvGrpSpPr>
        <p:grpSpPr>
          <a:xfrm>
            <a:off x="2373110" y="1675508"/>
            <a:ext cx="620886" cy="189000"/>
            <a:chOff x="3186592" y="1346049"/>
            <a:chExt cx="828064" cy="252000"/>
          </a:xfrm>
        </p:grpSpPr>
        <p:pic>
          <p:nvPicPr>
            <p:cNvPr id="45" name="Picture 456" descr="图片235"/>
            <p:cNvPicPr>
              <a:picLocks noChangeAspect="1" noChangeArrowheads="1"/>
            </p:cNvPicPr>
            <p:nvPr/>
          </p:nvPicPr>
          <p:blipFill>
            <a:blip r:embed="rId5" cstate="print"/>
            <a:srcRect/>
            <a:stretch>
              <a:fillRect/>
            </a:stretch>
          </p:blipFill>
          <p:spPr bwMode="auto">
            <a:xfrm>
              <a:off x="3762656" y="1346049"/>
              <a:ext cx="252000" cy="252000"/>
            </a:xfrm>
            <a:prstGeom prst="rect">
              <a:avLst/>
            </a:prstGeom>
            <a:noFill/>
          </p:spPr>
        </p:pic>
        <p:pic>
          <p:nvPicPr>
            <p:cNvPr id="46" name="Picture 456" descr="图片235"/>
            <p:cNvPicPr>
              <a:picLocks noChangeAspect="1" noChangeArrowheads="1"/>
            </p:cNvPicPr>
            <p:nvPr/>
          </p:nvPicPr>
          <p:blipFill>
            <a:blip r:embed="rId5" cstate="print"/>
            <a:srcRect/>
            <a:stretch>
              <a:fillRect/>
            </a:stretch>
          </p:blipFill>
          <p:spPr bwMode="auto">
            <a:xfrm>
              <a:off x="3186592" y="1346049"/>
              <a:ext cx="252000" cy="252000"/>
            </a:xfrm>
            <a:prstGeom prst="rect">
              <a:avLst/>
            </a:prstGeom>
            <a:noFill/>
          </p:spPr>
        </p:pic>
      </p:grpSp>
      <p:cxnSp>
        <p:nvCxnSpPr>
          <p:cNvPr id="47" name="直接连接符 46"/>
          <p:cNvCxnSpPr>
            <a:stCxn id="45" idx="2"/>
            <a:endCxn id="20" idx="0"/>
          </p:cNvCxnSpPr>
          <p:nvPr/>
        </p:nvCxnSpPr>
        <p:spPr bwMode="auto">
          <a:xfrm>
            <a:off x="2899523"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直接连接符 47"/>
          <p:cNvCxnSpPr>
            <a:stCxn id="46" idx="2"/>
            <a:endCxn id="21" idx="0"/>
          </p:cNvCxnSpPr>
          <p:nvPr/>
        </p:nvCxnSpPr>
        <p:spPr bwMode="auto">
          <a:xfrm>
            <a:off x="2467587"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9" name="TextBox 48"/>
          <p:cNvSpPr txBox="1"/>
          <p:nvPr/>
        </p:nvSpPr>
        <p:spPr>
          <a:xfrm>
            <a:off x="2174804" y="3969788"/>
            <a:ext cx="377271" cy="17693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部门</a:t>
            </a:r>
            <a:r>
              <a:rPr lang="en-US" altLang="zh-CN" sz="700" dirty="0">
                <a:solidFill>
                  <a:srgbClr val="000000"/>
                </a:solidFill>
                <a:latin typeface="FrutigerNext LT Medium"/>
                <a:ea typeface="华文细黑"/>
                <a:cs typeface="Arial" panose="020B0604020202020204" pitchFamily="34" charset="0"/>
              </a:rPr>
              <a:t>A</a:t>
            </a:r>
            <a:endParaRPr lang="zh-CN" altLang="en-US" sz="700" dirty="0">
              <a:solidFill>
                <a:srgbClr val="000000"/>
              </a:solidFill>
              <a:latin typeface="FrutigerNext LT Medium"/>
              <a:ea typeface="华文细黑"/>
              <a:cs typeface="Arial" panose="020B0604020202020204" pitchFamily="34" charset="0"/>
            </a:endParaRPr>
          </a:p>
        </p:txBody>
      </p:sp>
      <p:sp>
        <p:nvSpPr>
          <p:cNvPr id="50" name="TextBox 49"/>
          <p:cNvSpPr txBox="1"/>
          <p:nvPr/>
        </p:nvSpPr>
        <p:spPr>
          <a:xfrm>
            <a:off x="2799287" y="3969788"/>
            <a:ext cx="37727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部门</a:t>
            </a:r>
            <a:r>
              <a:rPr lang="en-US" altLang="zh-CN" sz="700" dirty="0" smtClean="0">
                <a:solidFill>
                  <a:srgbClr val="000000"/>
                </a:solidFill>
                <a:latin typeface="FrutigerNext LT Medium"/>
                <a:ea typeface="华文细黑"/>
                <a:cs typeface="Arial" panose="020B0604020202020204" pitchFamily="34" charset="0"/>
              </a:rPr>
              <a:t>B</a:t>
            </a:r>
            <a:endParaRPr lang="zh-CN" altLang="en-US" sz="700" dirty="0">
              <a:solidFill>
                <a:srgbClr val="000000"/>
              </a:solidFill>
              <a:latin typeface="FrutigerNext LT Medium"/>
              <a:ea typeface="华文细黑"/>
              <a:cs typeface="Arial" panose="020B0604020202020204" pitchFamily="34" charset="0"/>
            </a:endParaRPr>
          </a:p>
        </p:txBody>
      </p:sp>
      <p:sp>
        <p:nvSpPr>
          <p:cNvPr id="51" name="TextBox 50"/>
          <p:cNvSpPr txBox="1"/>
          <p:nvPr/>
        </p:nvSpPr>
        <p:spPr>
          <a:xfrm>
            <a:off x="1414318" y="3969789"/>
            <a:ext cx="587304"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访客接入区</a:t>
            </a:r>
            <a:endParaRPr lang="zh-CN" altLang="en-US" sz="700" dirty="0">
              <a:solidFill>
                <a:srgbClr val="000000"/>
              </a:solidFill>
              <a:latin typeface="FrutigerNext LT Medium"/>
              <a:ea typeface="华文细黑"/>
              <a:cs typeface="Arial" panose="020B0604020202020204" pitchFamily="34" charset="0"/>
            </a:endParaRPr>
          </a:p>
        </p:txBody>
      </p:sp>
      <p:sp>
        <p:nvSpPr>
          <p:cNvPr id="52" name="TextBox 51"/>
          <p:cNvSpPr txBox="1"/>
          <p:nvPr/>
        </p:nvSpPr>
        <p:spPr>
          <a:xfrm>
            <a:off x="3277666" y="3969789"/>
            <a:ext cx="702720"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 内部公共区域</a:t>
            </a:r>
            <a:endParaRPr lang="zh-CN" altLang="en-US" sz="700" dirty="0">
              <a:solidFill>
                <a:srgbClr val="000000"/>
              </a:solidFill>
              <a:latin typeface="FrutigerNext LT Medium"/>
              <a:ea typeface="华文细黑"/>
              <a:cs typeface="Arial" panose="020B0604020202020204" pitchFamily="34" charset="0"/>
            </a:endParaRPr>
          </a:p>
        </p:txBody>
      </p:sp>
      <p:sp>
        <p:nvSpPr>
          <p:cNvPr id="53" name="圆角矩形 52"/>
          <p:cNvSpPr/>
          <p:nvPr/>
        </p:nvSpPr>
        <p:spPr bwMode="auto">
          <a:xfrm>
            <a:off x="1256156" y="2121050"/>
            <a:ext cx="616787" cy="832577"/>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cxnSp>
        <p:nvCxnSpPr>
          <p:cNvPr id="68" name="直接连接符 67"/>
          <p:cNvCxnSpPr>
            <a:stCxn id="72" idx="2"/>
            <a:endCxn id="91" idx="0"/>
          </p:cNvCxnSpPr>
          <p:nvPr/>
        </p:nvCxnSpPr>
        <p:spPr bwMode="auto">
          <a:xfrm>
            <a:off x="1399206" y="2329731"/>
            <a:ext cx="922"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9" name="直接连接符 68"/>
          <p:cNvCxnSpPr>
            <a:stCxn id="71" idx="2"/>
            <a:endCxn id="92" idx="0"/>
          </p:cNvCxnSpPr>
          <p:nvPr/>
        </p:nvCxnSpPr>
        <p:spPr bwMode="auto">
          <a:xfrm flipH="1">
            <a:off x="1717639" y="2329731"/>
            <a:ext cx="255"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71" name="Picture 460" descr="图片239"/>
          <p:cNvPicPr>
            <a:picLocks noChangeAspect="1" noChangeArrowheads="1"/>
          </p:cNvPicPr>
          <p:nvPr/>
        </p:nvPicPr>
        <p:blipFill>
          <a:blip r:embed="rId2" cstate="print"/>
          <a:srcRect/>
          <a:stretch>
            <a:fillRect/>
          </a:stretch>
        </p:blipFill>
        <p:spPr bwMode="auto">
          <a:xfrm>
            <a:off x="1639862" y="2167730"/>
            <a:ext cx="156064" cy="162000"/>
          </a:xfrm>
          <a:prstGeom prst="rect">
            <a:avLst/>
          </a:prstGeom>
          <a:noFill/>
        </p:spPr>
      </p:pic>
      <p:pic>
        <p:nvPicPr>
          <p:cNvPr id="72" name="Picture 460" descr="图片239"/>
          <p:cNvPicPr>
            <a:picLocks noChangeAspect="1" noChangeArrowheads="1"/>
          </p:cNvPicPr>
          <p:nvPr/>
        </p:nvPicPr>
        <p:blipFill>
          <a:blip r:embed="rId2" cstate="print"/>
          <a:srcRect/>
          <a:stretch>
            <a:fillRect/>
          </a:stretch>
        </p:blipFill>
        <p:spPr bwMode="auto">
          <a:xfrm>
            <a:off x="1321173" y="2167730"/>
            <a:ext cx="156064" cy="162000"/>
          </a:xfrm>
          <a:prstGeom prst="rect">
            <a:avLst/>
          </a:prstGeom>
          <a:noFill/>
        </p:spPr>
      </p:pic>
      <p:cxnSp>
        <p:nvCxnSpPr>
          <p:cNvPr id="74" name="直接连接符 73"/>
          <p:cNvCxnSpPr>
            <a:stCxn id="21" idx="0"/>
          </p:cNvCxnSpPr>
          <p:nvPr/>
        </p:nvCxnSpPr>
        <p:spPr bwMode="auto">
          <a:xfrm flipH="1" flipV="1">
            <a:off x="1871178" y="2271714"/>
            <a:ext cx="599909" cy="910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直接连接符 74"/>
          <p:cNvCxnSpPr>
            <a:stCxn id="20" idx="0"/>
          </p:cNvCxnSpPr>
          <p:nvPr/>
        </p:nvCxnSpPr>
        <p:spPr bwMode="auto">
          <a:xfrm flipH="1" flipV="1">
            <a:off x="1864034" y="2195514"/>
            <a:ext cx="1038986" cy="1672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直接连接符 75"/>
          <p:cNvCxnSpPr>
            <a:stCxn id="124" idx="1"/>
            <a:endCxn id="17" idx="3"/>
          </p:cNvCxnSpPr>
          <p:nvPr/>
        </p:nvCxnSpPr>
        <p:spPr bwMode="auto">
          <a:xfrm flipH="1" flipV="1">
            <a:off x="3088068" y="2500568"/>
            <a:ext cx="584389" cy="247842"/>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77" name="Picture 797" descr="图片19"/>
          <p:cNvPicPr>
            <a:picLocks noChangeAspect="1" noChangeArrowheads="1"/>
          </p:cNvPicPr>
          <p:nvPr/>
        </p:nvPicPr>
        <p:blipFill>
          <a:blip r:embed="rId6" cstate="print"/>
          <a:srcRect/>
          <a:stretch>
            <a:fillRect/>
          </a:stretch>
        </p:blipFill>
        <p:spPr bwMode="auto">
          <a:xfrm>
            <a:off x="1281121" y="1679681"/>
            <a:ext cx="354784" cy="215761"/>
          </a:xfrm>
          <a:prstGeom prst="rect">
            <a:avLst/>
          </a:prstGeom>
          <a:noFill/>
        </p:spPr>
      </p:pic>
      <p:pic>
        <p:nvPicPr>
          <p:cNvPr id="78" name="Picture 461" descr="图片240"/>
          <p:cNvPicPr>
            <a:picLocks noChangeAspect="1" noChangeArrowheads="1"/>
          </p:cNvPicPr>
          <p:nvPr/>
        </p:nvPicPr>
        <p:blipFill>
          <a:blip r:embed="rId3" cstate="print"/>
          <a:srcRect/>
          <a:stretch>
            <a:fillRect/>
          </a:stretch>
        </p:blipFill>
        <p:spPr bwMode="auto">
          <a:xfrm>
            <a:off x="1673098" y="1722037"/>
            <a:ext cx="183764" cy="192216"/>
          </a:xfrm>
          <a:prstGeom prst="rect">
            <a:avLst/>
          </a:prstGeom>
          <a:noFill/>
        </p:spPr>
      </p:pic>
      <p:cxnSp>
        <p:nvCxnSpPr>
          <p:cNvPr id="79" name="直接连接符 78"/>
          <p:cNvCxnSpPr>
            <a:stCxn id="20" idx="0"/>
            <a:endCxn id="78" idx="2"/>
          </p:cNvCxnSpPr>
          <p:nvPr/>
        </p:nvCxnSpPr>
        <p:spPr bwMode="auto">
          <a:xfrm flipH="1" flipV="1">
            <a:off x="1764980" y="1914253"/>
            <a:ext cx="1138040"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0" name="直接连接符 79"/>
          <p:cNvCxnSpPr>
            <a:stCxn id="21" idx="0"/>
            <a:endCxn id="78" idx="2"/>
          </p:cNvCxnSpPr>
          <p:nvPr/>
        </p:nvCxnSpPr>
        <p:spPr bwMode="auto">
          <a:xfrm flipH="1" flipV="1">
            <a:off x="1764981" y="1914253"/>
            <a:ext cx="706105"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1" name="圆角矩形 80"/>
          <p:cNvSpPr/>
          <p:nvPr/>
        </p:nvSpPr>
        <p:spPr bwMode="auto">
          <a:xfrm>
            <a:off x="33404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82" name="圆角矩形 81"/>
          <p:cNvSpPr/>
          <p:nvPr/>
        </p:nvSpPr>
        <p:spPr bwMode="auto">
          <a:xfrm>
            <a:off x="1414320" y="3591410"/>
            <a:ext cx="612465"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83" name="圆角矩形 82"/>
          <p:cNvSpPr/>
          <p:nvPr/>
        </p:nvSpPr>
        <p:spPr bwMode="auto">
          <a:xfrm>
            <a:off x="26891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84" name="圆角矩形 83"/>
          <p:cNvSpPr/>
          <p:nvPr/>
        </p:nvSpPr>
        <p:spPr bwMode="auto">
          <a:xfrm>
            <a:off x="2062223" y="3591701"/>
            <a:ext cx="593911"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85" name="TextBox 84"/>
          <p:cNvSpPr txBox="1"/>
          <p:nvPr/>
        </p:nvSpPr>
        <p:spPr>
          <a:xfrm>
            <a:off x="1233983" y="1527956"/>
            <a:ext cx="597585" cy="196199"/>
          </a:xfrm>
          <a:prstGeom prst="rect">
            <a:avLst/>
          </a:prstGeom>
          <a:noFill/>
        </p:spPr>
        <p:txBody>
          <a:bodyPr wrap="none" lIns="68542" tIns="34271" rIns="68542" bIns="34271" rtlCol="0">
            <a:spAutoFit/>
          </a:bodyPr>
          <a:lstStyle/>
          <a:p>
            <a:r>
              <a:rPr lang="en-US" altLang="zh-CN" sz="800" dirty="0" smtClean="0">
                <a:solidFill>
                  <a:srgbClr val="000000"/>
                </a:solidFill>
                <a:latin typeface="FrutigerNext LT Medium"/>
                <a:ea typeface="华文细黑"/>
                <a:cs typeface="Arial" panose="020B0604020202020204" pitchFamily="34" charset="0"/>
              </a:rPr>
              <a:t>Controller</a:t>
            </a:r>
            <a:endParaRPr lang="en-US" altLang="zh-CN" sz="800" dirty="0">
              <a:solidFill>
                <a:srgbClr val="000000"/>
              </a:solidFill>
              <a:latin typeface="FrutigerNext LT Medium"/>
              <a:ea typeface="华文细黑"/>
              <a:cs typeface="Arial" panose="020B0604020202020204" pitchFamily="34" charset="0"/>
            </a:endParaRPr>
          </a:p>
        </p:txBody>
      </p:sp>
      <p:pic>
        <p:nvPicPr>
          <p:cNvPr id="86" name="Picture 459" descr="图片238"/>
          <p:cNvPicPr>
            <a:picLocks noChangeAspect="1" noChangeArrowheads="1"/>
          </p:cNvPicPr>
          <p:nvPr/>
        </p:nvPicPr>
        <p:blipFill>
          <a:blip r:embed="rId7" cstate="print"/>
          <a:srcRect/>
          <a:stretch>
            <a:fillRect/>
          </a:stretch>
        </p:blipFill>
        <p:spPr bwMode="auto">
          <a:xfrm>
            <a:off x="3256853" y="3196012"/>
            <a:ext cx="255487" cy="269315"/>
          </a:xfrm>
          <a:prstGeom prst="rect">
            <a:avLst/>
          </a:prstGeom>
          <a:noFill/>
        </p:spPr>
      </p:pic>
      <p:pic>
        <p:nvPicPr>
          <p:cNvPr id="87" name="Picture 459" descr="图片238"/>
          <p:cNvPicPr>
            <a:picLocks noChangeAspect="1" noChangeArrowheads="1"/>
          </p:cNvPicPr>
          <p:nvPr/>
        </p:nvPicPr>
        <p:blipFill>
          <a:blip r:embed="rId7" cstate="print"/>
          <a:srcRect/>
          <a:stretch>
            <a:fillRect/>
          </a:stretch>
        </p:blipFill>
        <p:spPr bwMode="auto">
          <a:xfrm>
            <a:off x="2832582" y="3196012"/>
            <a:ext cx="255487" cy="269315"/>
          </a:xfrm>
          <a:prstGeom prst="rect">
            <a:avLst/>
          </a:prstGeom>
          <a:noFill/>
        </p:spPr>
      </p:pic>
      <p:pic>
        <p:nvPicPr>
          <p:cNvPr id="88" name="Picture 459" descr="图片238"/>
          <p:cNvPicPr>
            <a:picLocks noChangeAspect="1" noChangeArrowheads="1"/>
          </p:cNvPicPr>
          <p:nvPr/>
        </p:nvPicPr>
        <p:blipFill>
          <a:blip r:embed="rId7" cstate="print"/>
          <a:srcRect/>
          <a:stretch>
            <a:fillRect/>
          </a:stretch>
        </p:blipFill>
        <p:spPr bwMode="auto">
          <a:xfrm>
            <a:off x="2315699" y="3196012"/>
            <a:ext cx="255487" cy="269315"/>
          </a:xfrm>
          <a:prstGeom prst="rect">
            <a:avLst/>
          </a:prstGeom>
          <a:noFill/>
        </p:spPr>
      </p:pic>
      <p:pic>
        <p:nvPicPr>
          <p:cNvPr id="89" name="Picture 459" descr="图片238"/>
          <p:cNvPicPr>
            <a:picLocks noChangeAspect="1" noChangeArrowheads="1"/>
          </p:cNvPicPr>
          <p:nvPr/>
        </p:nvPicPr>
        <p:blipFill>
          <a:blip r:embed="rId7" cstate="print"/>
          <a:srcRect/>
          <a:stretch>
            <a:fillRect/>
          </a:stretch>
        </p:blipFill>
        <p:spPr bwMode="auto">
          <a:xfrm>
            <a:off x="1870198" y="3196012"/>
            <a:ext cx="255487" cy="269315"/>
          </a:xfrm>
          <a:prstGeom prst="rect">
            <a:avLst/>
          </a:prstGeom>
          <a:noFill/>
        </p:spPr>
      </p:pic>
      <p:pic>
        <p:nvPicPr>
          <p:cNvPr id="91" name="Picture 459" descr="图片238"/>
          <p:cNvPicPr>
            <a:picLocks noChangeAspect="1" noChangeArrowheads="1"/>
          </p:cNvPicPr>
          <p:nvPr/>
        </p:nvPicPr>
        <p:blipFill>
          <a:blip r:embed="rId8" cstate="print"/>
          <a:srcRect/>
          <a:stretch>
            <a:fillRect/>
          </a:stretch>
        </p:blipFill>
        <p:spPr bwMode="auto">
          <a:xfrm>
            <a:off x="1336095" y="2453610"/>
            <a:ext cx="128069" cy="135000"/>
          </a:xfrm>
          <a:prstGeom prst="rect">
            <a:avLst/>
          </a:prstGeom>
          <a:noFill/>
        </p:spPr>
      </p:pic>
      <p:pic>
        <p:nvPicPr>
          <p:cNvPr id="92" name="Picture 459" descr="图片238"/>
          <p:cNvPicPr>
            <a:picLocks noChangeAspect="1" noChangeArrowheads="1"/>
          </p:cNvPicPr>
          <p:nvPr/>
        </p:nvPicPr>
        <p:blipFill>
          <a:blip r:embed="rId8" cstate="print"/>
          <a:srcRect/>
          <a:stretch>
            <a:fillRect/>
          </a:stretch>
        </p:blipFill>
        <p:spPr bwMode="auto">
          <a:xfrm>
            <a:off x="1653607" y="2453610"/>
            <a:ext cx="128069" cy="135000"/>
          </a:xfrm>
          <a:prstGeom prst="rect">
            <a:avLst/>
          </a:prstGeom>
          <a:noFill/>
        </p:spPr>
      </p:pic>
      <p:sp>
        <p:nvSpPr>
          <p:cNvPr id="93" name="TextBox 92"/>
          <p:cNvSpPr txBox="1"/>
          <p:nvPr/>
        </p:nvSpPr>
        <p:spPr>
          <a:xfrm>
            <a:off x="3053027" y="1694131"/>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园区出口</a:t>
            </a:r>
            <a:endParaRPr lang="en-US" altLang="zh-CN" sz="800" b="1" dirty="0">
              <a:solidFill>
                <a:srgbClr val="000000"/>
              </a:solidFill>
              <a:latin typeface="FrutigerNext LT Medium"/>
              <a:ea typeface="华文细黑"/>
              <a:cs typeface="Arial" panose="020B0604020202020204" pitchFamily="34" charset="0"/>
            </a:endParaRPr>
          </a:p>
        </p:txBody>
      </p:sp>
      <p:pic>
        <p:nvPicPr>
          <p:cNvPr id="94" name="Picture 227" descr="图片767"/>
          <p:cNvPicPr>
            <a:picLocks noChangeAspect="1" noChangeArrowheads="1"/>
          </p:cNvPicPr>
          <p:nvPr/>
        </p:nvPicPr>
        <p:blipFill>
          <a:blip r:embed="rId9" cstate="print"/>
          <a:srcRect/>
          <a:stretch>
            <a:fillRect/>
          </a:stretch>
        </p:blipFill>
        <p:spPr bwMode="auto">
          <a:xfrm>
            <a:off x="2256219" y="1286315"/>
            <a:ext cx="399913" cy="237725"/>
          </a:xfrm>
          <a:prstGeom prst="rect">
            <a:avLst/>
          </a:prstGeom>
          <a:noFill/>
        </p:spPr>
      </p:pic>
      <p:pic>
        <p:nvPicPr>
          <p:cNvPr id="95" name="Picture 228" descr="图片768"/>
          <p:cNvPicPr>
            <a:picLocks noChangeAspect="1" noChangeArrowheads="1"/>
          </p:cNvPicPr>
          <p:nvPr/>
        </p:nvPicPr>
        <p:blipFill>
          <a:blip r:embed="rId10" cstate="print"/>
          <a:srcRect/>
          <a:stretch>
            <a:fillRect/>
          </a:stretch>
        </p:blipFill>
        <p:spPr bwMode="auto">
          <a:xfrm>
            <a:off x="2710124" y="1286315"/>
            <a:ext cx="402198" cy="237725"/>
          </a:xfrm>
          <a:prstGeom prst="rect">
            <a:avLst/>
          </a:prstGeom>
          <a:noFill/>
        </p:spPr>
      </p:pic>
      <p:cxnSp>
        <p:nvCxnSpPr>
          <p:cNvPr id="96" name="直接连接符 95"/>
          <p:cNvCxnSpPr>
            <a:stCxn id="95" idx="2"/>
            <a:endCxn id="45" idx="0"/>
          </p:cNvCxnSpPr>
          <p:nvPr/>
        </p:nvCxnSpPr>
        <p:spPr bwMode="auto">
          <a:xfrm flipH="1">
            <a:off x="2899520" y="1524040"/>
            <a:ext cx="11703"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7" name="直接连接符 96"/>
          <p:cNvCxnSpPr>
            <a:stCxn id="95" idx="2"/>
            <a:endCxn id="46" idx="0"/>
          </p:cNvCxnSpPr>
          <p:nvPr/>
        </p:nvCxnSpPr>
        <p:spPr bwMode="auto">
          <a:xfrm flipH="1">
            <a:off x="2467585" y="1524040"/>
            <a:ext cx="443638"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8" name="直接连接符 97"/>
          <p:cNvCxnSpPr>
            <a:stCxn id="94" idx="2"/>
            <a:endCxn id="46" idx="0"/>
          </p:cNvCxnSpPr>
          <p:nvPr/>
        </p:nvCxnSpPr>
        <p:spPr bwMode="auto">
          <a:xfrm>
            <a:off x="2456177" y="1524040"/>
            <a:ext cx="11409"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9" name="直接连接符 98"/>
          <p:cNvCxnSpPr>
            <a:stCxn id="94" idx="2"/>
            <a:endCxn id="45" idx="0"/>
          </p:cNvCxnSpPr>
          <p:nvPr/>
        </p:nvCxnSpPr>
        <p:spPr bwMode="auto">
          <a:xfrm>
            <a:off x="2456178" y="1524040"/>
            <a:ext cx="443345"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0" name="圆角矩形 99"/>
          <p:cNvSpPr/>
          <p:nvPr/>
        </p:nvSpPr>
        <p:spPr bwMode="auto">
          <a:xfrm>
            <a:off x="1256153" y="917713"/>
            <a:ext cx="621843" cy="305522"/>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101" name="Picture 454" descr="图片233"/>
          <p:cNvPicPr>
            <a:picLocks noChangeAspect="1" noChangeArrowheads="1"/>
          </p:cNvPicPr>
          <p:nvPr/>
        </p:nvPicPr>
        <p:blipFill>
          <a:blip r:embed="rId11" cstate="print"/>
          <a:srcRect/>
          <a:stretch>
            <a:fillRect/>
          </a:stretch>
        </p:blipFill>
        <p:spPr bwMode="auto">
          <a:xfrm>
            <a:off x="1602937" y="995444"/>
            <a:ext cx="180989" cy="142635"/>
          </a:xfrm>
          <a:prstGeom prst="rect">
            <a:avLst/>
          </a:prstGeom>
          <a:noFill/>
        </p:spPr>
      </p:pic>
      <p:pic>
        <p:nvPicPr>
          <p:cNvPr id="102" name="Picture 461" descr="图片240"/>
          <p:cNvPicPr>
            <a:picLocks noChangeAspect="1" noChangeArrowheads="1"/>
          </p:cNvPicPr>
          <p:nvPr/>
        </p:nvPicPr>
        <p:blipFill>
          <a:blip r:embed="rId3" cstate="print"/>
          <a:srcRect/>
          <a:stretch>
            <a:fillRect/>
          </a:stretch>
        </p:blipFill>
        <p:spPr bwMode="auto">
          <a:xfrm>
            <a:off x="1342231" y="970654"/>
            <a:ext cx="183764" cy="192216"/>
          </a:xfrm>
          <a:prstGeom prst="rect">
            <a:avLst/>
          </a:prstGeom>
          <a:noFill/>
        </p:spPr>
      </p:pic>
      <p:pic>
        <p:nvPicPr>
          <p:cNvPr id="103" name="Picture 4488" descr="图片346"/>
          <p:cNvPicPr>
            <a:picLocks noChangeAspect="1" noChangeArrowheads="1"/>
          </p:cNvPicPr>
          <p:nvPr/>
        </p:nvPicPr>
        <p:blipFill>
          <a:blip r:embed="rId12" cstate="print"/>
          <a:srcRect/>
          <a:stretch>
            <a:fillRect/>
          </a:stretch>
        </p:blipFill>
        <p:spPr bwMode="auto">
          <a:xfrm>
            <a:off x="1272475" y="1260493"/>
            <a:ext cx="163394" cy="246191"/>
          </a:xfrm>
          <a:prstGeom prst="rect">
            <a:avLst/>
          </a:prstGeom>
          <a:noFill/>
        </p:spPr>
      </p:pic>
      <p:pic>
        <p:nvPicPr>
          <p:cNvPr id="104" name="Picture 33" descr="图片12"/>
          <p:cNvPicPr>
            <a:picLocks noChangeAspect="1" noChangeArrowheads="1"/>
          </p:cNvPicPr>
          <p:nvPr/>
        </p:nvPicPr>
        <p:blipFill>
          <a:blip r:embed="rId13" cstate="print"/>
          <a:srcRect/>
          <a:stretch>
            <a:fillRect/>
          </a:stretch>
        </p:blipFill>
        <p:spPr bwMode="auto">
          <a:xfrm>
            <a:off x="3846516" y="4236634"/>
            <a:ext cx="170020" cy="215324"/>
          </a:xfrm>
          <a:prstGeom prst="rect">
            <a:avLst/>
          </a:prstGeom>
          <a:noFill/>
        </p:spPr>
      </p:pic>
      <p:pic>
        <p:nvPicPr>
          <p:cNvPr id="105" name="Picture 873" descr="图片279"/>
          <p:cNvPicPr>
            <a:picLocks noChangeAspect="1" noChangeArrowheads="1"/>
          </p:cNvPicPr>
          <p:nvPr/>
        </p:nvPicPr>
        <p:blipFill>
          <a:blip r:embed="rId14" cstate="print"/>
          <a:srcRect/>
          <a:stretch>
            <a:fillRect/>
          </a:stretch>
        </p:blipFill>
        <p:spPr bwMode="auto">
          <a:xfrm>
            <a:off x="3523428" y="4239378"/>
            <a:ext cx="139855" cy="209837"/>
          </a:xfrm>
          <a:prstGeom prst="rect">
            <a:avLst/>
          </a:prstGeom>
          <a:noFill/>
        </p:spPr>
      </p:pic>
      <p:pic>
        <p:nvPicPr>
          <p:cNvPr id="106" name="Picture 466" descr="图片157"/>
          <p:cNvPicPr>
            <a:picLocks noChangeAspect="1" noChangeArrowheads="1"/>
          </p:cNvPicPr>
          <p:nvPr/>
        </p:nvPicPr>
        <p:blipFill>
          <a:blip r:embed="rId15" cstate="print"/>
          <a:srcRect/>
          <a:stretch>
            <a:fillRect/>
          </a:stretch>
        </p:blipFill>
        <p:spPr bwMode="auto">
          <a:xfrm>
            <a:off x="1786825" y="4252407"/>
            <a:ext cx="267371" cy="183779"/>
          </a:xfrm>
          <a:prstGeom prst="rect">
            <a:avLst/>
          </a:prstGeom>
          <a:noFill/>
        </p:spPr>
      </p:pic>
      <p:pic>
        <p:nvPicPr>
          <p:cNvPr id="107" name="Picture 1089" descr="图片203"/>
          <p:cNvPicPr>
            <a:picLocks noChangeAspect="1" noChangeArrowheads="1"/>
          </p:cNvPicPr>
          <p:nvPr/>
        </p:nvPicPr>
        <p:blipFill>
          <a:blip r:embed="rId16" cstate="print"/>
          <a:srcRect/>
          <a:stretch>
            <a:fillRect/>
          </a:stretch>
        </p:blipFill>
        <p:spPr bwMode="auto">
          <a:xfrm>
            <a:off x="3097505" y="4262007"/>
            <a:ext cx="242690" cy="164579"/>
          </a:xfrm>
          <a:prstGeom prst="rect">
            <a:avLst/>
          </a:prstGeom>
          <a:noFill/>
        </p:spPr>
      </p:pic>
      <p:pic>
        <p:nvPicPr>
          <p:cNvPr id="108" name="Picture 24" descr="图片3"/>
          <p:cNvPicPr>
            <a:picLocks noChangeAspect="1" noChangeArrowheads="1"/>
          </p:cNvPicPr>
          <p:nvPr/>
        </p:nvPicPr>
        <p:blipFill>
          <a:blip r:embed="rId17" cstate="print"/>
          <a:srcRect/>
          <a:stretch>
            <a:fillRect/>
          </a:stretch>
        </p:blipFill>
        <p:spPr bwMode="auto">
          <a:xfrm>
            <a:off x="2237429" y="4246919"/>
            <a:ext cx="204299" cy="194751"/>
          </a:xfrm>
          <a:prstGeom prst="rect">
            <a:avLst/>
          </a:prstGeom>
          <a:noFill/>
        </p:spPr>
      </p:pic>
      <p:pic>
        <p:nvPicPr>
          <p:cNvPr id="109" name="Picture 1941" descr="图片684"/>
          <p:cNvPicPr>
            <a:picLocks noChangeAspect="1" noChangeArrowheads="1"/>
          </p:cNvPicPr>
          <p:nvPr/>
        </p:nvPicPr>
        <p:blipFill>
          <a:blip r:embed="rId18" cstate="print"/>
          <a:srcRect/>
          <a:stretch>
            <a:fillRect/>
          </a:stretch>
        </p:blipFill>
        <p:spPr bwMode="auto">
          <a:xfrm>
            <a:off x="2624962" y="4266121"/>
            <a:ext cx="289308" cy="156350"/>
          </a:xfrm>
          <a:prstGeom prst="rect">
            <a:avLst/>
          </a:prstGeom>
          <a:noFill/>
        </p:spPr>
      </p:pic>
      <p:pic>
        <p:nvPicPr>
          <p:cNvPr id="110" name="Picture 1950" descr="图片693"/>
          <p:cNvPicPr>
            <a:picLocks noChangeAspect="1" noChangeArrowheads="1"/>
          </p:cNvPicPr>
          <p:nvPr/>
        </p:nvPicPr>
        <p:blipFill>
          <a:blip r:embed="rId19" cstate="print"/>
          <a:srcRect/>
          <a:stretch>
            <a:fillRect/>
          </a:stretch>
        </p:blipFill>
        <p:spPr bwMode="auto">
          <a:xfrm>
            <a:off x="1393809" y="4242120"/>
            <a:ext cx="209783" cy="204352"/>
          </a:xfrm>
          <a:prstGeom prst="rect">
            <a:avLst/>
          </a:prstGeom>
          <a:noFill/>
        </p:spPr>
      </p:pic>
      <p:cxnSp>
        <p:nvCxnSpPr>
          <p:cNvPr id="111" name="直接连接符 110"/>
          <p:cNvCxnSpPr/>
          <p:nvPr/>
        </p:nvCxnSpPr>
        <p:spPr bwMode="auto">
          <a:xfrm>
            <a:off x="2601138" y="2479931"/>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 name="直接连接符 111"/>
          <p:cNvCxnSpPr/>
          <p:nvPr/>
        </p:nvCxnSpPr>
        <p:spPr bwMode="auto">
          <a:xfrm>
            <a:off x="2599094" y="2513159"/>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3" name="椭圆 112"/>
          <p:cNvSpPr/>
          <p:nvPr/>
        </p:nvSpPr>
        <p:spPr bwMode="auto">
          <a:xfrm>
            <a:off x="2644562" y="2440772"/>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114" name="直接连接符 113"/>
          <p:cNvCxnSpPr>
            <a:stCxn id="45" idx="1"/>
            <a:endCxn id="46" idx="3"/>
          </p:cNvCxnSpPr>
          <p:nvPr/>
        </p:nvCxnSpPr>
        <p:spPr bwMode="auto">
          <a:xfrm flipH="1">
            <a:off x="2562060" y="1770008"/>
            <a:ext cx="242985"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15" name="图片 1"/>
          <p:cNvPicPr>
            <a:picLocks noChangeAspect="1"/>
          </p:cNvPicPr>
          <p:nvPr/>
        </p:nvPicPr>
        <p:blipFill>
          <a:blip r:embed="rId20" cstate="print"/>
          <a:srcRect/>
          <a:stretch>
            <a:fillRect/>
          </a:stretch>
        </p:blipFill>
        <p:spPr bwMode="auto">
          <a:xfrm>
            <a:off x="3738850" y="2667410"/>
            <a:ext cx="156647" cy="162000"/>
          </a:xfrm>
          <a:prstGeom prst="rect">
            <a:avLst/>
          </a:prstGeom>
          <a:noFill/>
          <a:ln w="9525">
            <a:noFill/>
            <a:miter lim="800000"/>
            <a:headEnd/>
            <a:tailEnd/>
          </a:ln>
        </p:spPr>
      </p:pic>
      <p:cxnSp>
        <p:nvCxnSpPr>
          <p:cNvPr id="116" name="直接连接符 115"/>
          <p:cNvCxnSpPr/>
          <p:nvPr/>
        </p:nvCxnSpPr>
        <p:spPr bwMode="auto">
          <a:xfrm>
            <a:off x="3078216"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7" name="直接连接符 116"/>
          <p:cNvCxnSpPr/>
          <p:nvPr/>
        </p:nvCxnSpPr>
        <p:spPr bwMode="auto">
          <a:xfrm>
            <a:off x="3076172"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8" name="椭圆 117"/>
          <p:cNvSpPr/>
          <p:nvPr/>
        </p:nvSpPr>
        <p:spPr bwMode="auto">
          <a:xfrm>
            <a:off x="3130543"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119" name="直接连接符 118"/>
          <p:cNvCxnSpPr/>
          <p:nvPr/>
        </p:nvCxnSpPr>
        <p:spPr bwMode="auto">
          <a:xfrm>
            <a:off x="2126781"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0" name="直接连接符 119"/>
          <p:cNvCxnSpPr/>
          <p:nvPr/>
        </p:nvCxnSpPr>
        <p:spPr bwMode="auto">
          <a:xfrm>
            <a:off x="2124737"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1" name="椭圆 120"/>
          <p:cNvSpPr/>
          <p:nvPr/>
        </p:nvSpPr>
        <p:spPr bwMode="auto">
          <a:xfrm>
            <a:off x="2179109"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pic>
        <p:nvPicPr>
          <p:cNvPr id="122" name="图片 274"/>
          <p:cNvPicPr>
            <a:picLocks noChangeAspect="1"/>
          </p:cNvPicPr>
          <p:nvPr/>
        </p:nvPicPr>
        <p:blipFill>
          <a:blip r:embed="rId21" cstate="print"/>
          <a:srcRect/>
          <a:stretch>
            <a:fillRect/>
          </a:stretch>
        </p:blipFill>
        <p:spPr bwMode="auto">
          <a:xfrm>
            <a:off x="3747883" y="2316983"/>
            <a:ext cx="157137" cy="162000"/>
          </a:xfrm>
          <a:prstGeom prst="rect">
            <a:avLst/>
          </a:prstGeom>
          <a:noFill/>
          <a:ln w="9525">
            <a:noFill/>
            <a:miter lim="800000"/>
            <a:headEnd/>
            <a:tailEnd/>
          </a:ln>
        </p:spPr>
      </p:pic>
      <p:pic>
        <p:nvPicPr>
          <p:cNvPr id="123" name="图片 274"/>
          <p:cNvPicPr>
            <a:picLocks noChangeAspect="1"/>
          </p:cNvPicPr>
          <p:nvPr/>
        </p:nvPicPr>
        <p:blipFill>
          <a:blip r:embed="rId21" cstate="print"/>
          <a:srcRect/>
          <a:stretch>
            <a:fillRect/>
          </a:stretch>
        </p:blipFill>
        <p:spPr bwMode="auto">
          <a:xfrm>
            <a:off x="3681982" y="2316983"/>
            <a:ext cx="157137" cy="162000"/>
          </a:xfrm>
          <a:prstGeom prst="rect">
            <a:avLst/>
          </a:prstGeom>
          <a:noFill/>
          <a:ln w="9525">
            <a:noFill/>
            <a:miter lim="800000"/>
            <a:headEnd/>
            <a:tailEnd/>
          </a:ln>
        </p:spPr>
      </p:pic>
      <p:pic>
        <p:nvPicPr>
          <p:cNvPr id="124" name="图片 1"/>
          <p:cNvPicPr>
            <a:picLocks noChangeAspect="1"/>
          </p:cNvPicPr>
          <p:nvPr/>
        </p:nvPicPr>
        <p:blipFill>
          <a:blip r:embed="rId20" cstate="print"/>
          <a:srcRect/>
          <a:stretch>
            <a:fillRect/>
          </a:stretch>
        </p:blipFill>
        <p:spPr bwMode="auto">
          <a:xfrm>
            <a:off x="3672459" y="2667410"/>
            <a:ext cx="156647" cy="162000"/>
          </a:xfrm>
          <a:prstGeom prst="rect">
            <a:avLst/>
          </a:prstGeom>
          <a:noFill/>
          <a:ln w="9525">
            <a:noFill/>
            <a:miter lim="800000"/>
            <a:headEnd/>
            <a:tailEnd/>
          </a:ln>
        </p:spPr>
      </p:pic>
      <p:pic>
        <p:nvPicPr>
          <p:cNvPr id="125" name="Picture 470" descr="图片630"/>
          <p:cNvPicPr>
            <a:picLocks noChangeAspect="1" noChangeArrowheads="1"/>
          </p:cNvPicPr>
          <p:nvPr/>
        </p:nvPicPr>
        <p:blipFill>
          <a:blip r:embed="rId22" cstate="print"/>
          <a:srcRect/>
          <a:stretch>
            <a:fillRect/>
          </a:stretch>
        </p:blipFill>
        <p:spPr bwMode="auto">
          <a:xfrm>
            <a:off x="3743060" y="2082645"/>
            <a:ext cx="161958" cy="162000"/>
          </a:xfrm>
          <a:prstGeom prst="rect">
            <a:avLst/>
          </a:prstGeom>
          <a:noFill/>
        </p:spPr>
      </p:pic>
      <p:pic>
        <p:nvPicPr>
          <p:cNvPr id="126" name="Picture 470" descr="图片630"/>
          <p:cNvPicPr>
            <a:picLocks noChangeAspect="1" noChangeArrowheads="1"/>
          </p:cNvPicPr>
          <p:nvPr/>
        </p:nvPicPr>
        <p:blipFill>
          <a:blip r:embed="rId22" cstate="print"/>
          <a:srcRect/>
          <a:stretch>
            <a:fillRect/>
          </a:stretch>
        </p:blipFill>
        <p:spPr bwMode="auto">
          <a:xfrm>
            <a:off x="3681979" y="2085919"/>
            <a:ext cx="161958" cy="162000"/>
          </a:xfrm>
          <a:prstGeom prst="rect">
            <a:avLst/>
          </a:prstGeom>
          <a:noFill/>
        </p:spPr>
      </p:pic>
      <p:cxnSp>
        <p:nvCxnSpPr>
          <p:cNvPr id="127" name="直接连接符 126"/>
          <p:cNvCxnSpPr>
            <a:stCxn id="123" idx="1"/>
            <a:endCxn id="17" idx="3"/>
          </p:cNvCxnSpPr>
          <p:nvPr/>
        </p:nvCxnSpPr>
        <p:spPr bwMode="auto">
          <a:xfrm flipH="1">
            <a:off x="3088069" y="2397983"/>
            <a:ext cx="593911" cy="102585"/>
          </a:xfrm>
          <a:prstGeom prst="line">
            <a:avLst/>
          </a:prstGeom>
          <a:noFill/>
          <a:ln w="952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直接连接符 127"/>
          <p:cNvCxnSpPr>
            <a:stCxn id="126" idx="1"/>
            <a:endCxn id="17" idx="3"/>
          </p:cNvCxnSpPr>
          <p:nvPr/>
        </p:nvCxnSpPr>
        <p:spPr bwMode="auto">
          <a:xfrm flipH="1">
            <a:off x="3088069" y="2166921"/>
            <a:ext cx="593911" cy="333649"/>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9" name="TextBox 128"/>
          <p:cNvSpPr txBox="1"/>
          <p:nvPr/>
        </p:nvSpPr>
        <p:spPr>
          <a:xfrm>
            <a:off x="3456596" y="2953626"/>
            <a:ext cx="711312" cy="196199"/>
          </a:xfrm>
          <a:prstGeom prst="rect">
            <a:avLst/>
          </a:prstGeom>
          <a:noFill/>
        </p:spPr>
        <p:txBody>
          <a:bodyPr wrap="square" lIns="68542" tIns="34271" rIns="68542" bIns="34271" rtlCol="0">
            <a:spAutoFit/>
          </a:bodyPr>
          <a:lstStyle/>
          <a:p>
            <a:pPr algn="ctr"/>
            <a:r>
              <a:rPr lang="zh-CN" altLang="en-US" sz="800" b="1" dirty="0" smtClean="0">
                <a:solidFill>
                  <a:srgbClr val="000000"/>
                </a:solidFill>
                <a:latin typeface="FrutigerNext LT Medium"/>
                <a:ea typeface="宋体" panose="02010600030101010101" pitchFamily="2" charset="-122"/>
                <a:cs typeface="Arial" panose="020B0604020202020204" pitchFamily="34" charset="0"/>
              </a:rPr>
              <a:t>业务链结点</a:t>
            </a:r>
            <a:endParaRPr lang="en-US" altLang="zh-CN" sz="800" b="1" dirty="0">
              <a:solidFill>
                <a:srgbClr val="000000"/>
              </a:solidFill>
              <a:latin typeface="FrutigerNext LT Medium"/>
              <a:ea typeface="华文细黑"/>
              <a:cs typeface="Arial" panose="020B0604020202020204" pitchFamily="34" charset="0"/>
            </a:endParaRPr>
          </a:p>
        </p:txBody>
      </p:sp>
      <p:sp>
        <p:nvSpPr>
          <p:cNvPr id="130" name="任意多边形 129"/>
          <p:cNvSpPr/>
          <p:nvPr/>
        </p:nvSpPr>
        <p:spPr bwMode="auto">
          <a:xfrm>
            <a:off x="2224060" y="2635053"/>
            <a:ext cx="711992" cy="1452700"/>
          </a:xfrm>
          <a:custGeom>
            <a:avLst/>
            <a:gdLst>
              <a:gd name="connsiteX0" fmla="*/ 0 w 949570"/>
              <a:gd name="connsiteY0" fmla="*/ 1842477 h 1842477"/>
              <a:gd name="connsiteX1" fmla="*/ 246185 w 949570"/>
              <a:gd name="connsiteY1" fmla="*/ 834292 h 1842477"/>
              <a:gd name="connsiteX2" fmla="*/ 668216 w 949570"/>
              <a:gd name="connsiteY2" fmla="*/ 130908 h 1842477"/>
              <a:gd name="connsiteX3" fmla="*/ 949570 w 949570"/>
              <a:gd name="connsiteY3" fmla="*/ 48846 h 1842477"/>
            </a:gdLst>
            <a:ahLst/>
            <a:cxnLst>
              <a:cxn ang="0">
                <a:pos x="connsiteX0" y="connsiteY0"/>
              </a:cxn>
              <a:cxn ang="0">
                <a:pos x="connsiteX1" y="connsiteY1"/>
              </a:cxn>
              <a:cxn ang="0">
                <a:pos x="connsiteX2" y="connsiteY2"/>
              </a:cxn>
              <a:cxn ang="0">
                <a:pos x="connsiteX3" y="connsiteY3"/>
              </a:cxn>
            </a:cxnLst>
            <a:rect l="l" t="t" r="r" b="b"/>
            <a:pathLst>
              <a:path w="949570" h="1842477">
                <a:moveTo>
                  <a:pt x="0" y="1842477"/>
                </a:moveTo>
                <a:cubicBezTo>
                  <a:pt x="67408" y="1481015"/>
                  <a:pt x="134816" y="1119553"/>
                  <a:pt x="246185" y="834292"/>
                </a:cubicBezTo>
                <a:cubicBezTo>
                  <a:pt x="357554" y="549031"/>
                  <a:pt x="550985" y="261816"/>
                  <a:pt x="668216" y="130908"/>
                </a:cubicBezTo>
                <a:cubicBezTo>
                  <a:pt x="785447" y="0"/>
                  <a:pt x="867508" y="24423"/>
                  <a:pt x="949570" y="48846"/>
                </a:cubicBezTo>
              </a:path>
            </a:pathLst>
          </a:custGeom>
          <a:noFill/>
          <a:ln w="12700" cap="flat" cmpd="sng" algn="ctr">
            <a:solidFill>
              <a:srgbClr val="00B050"/>
            </a:solidFill>
            <a:prstDash val="solid"/>
            <a:round/>
            <a:headEnd type="stealth" w="lg" len="lg"/>
            <a:tailEnd type="diamond"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31" name="任意多边形 130"/>
          <p:cNvSpPr/>
          <p:nvPr/>
        </p:nvSpPr>
        <p:spPr bwMode="auto">
          <a:xfrm>
            <a:off x="1327480" y="2166127"/>
            <a:ext cx="1590993" cy="540728"/>
          </a:xfrm>
          <a:custGeom>
            <a:avLst/>
            <a:gdLst>
              <a:gd name="connsiteX0" fmla="*/ 2121877 w 2121877"/>
              <a:gd name="connsiteY0" fmla="*/ 228600 h 720970"/>
              <a:gd name="connsiteX1" fmla="*/ 1723292 w 2121877"/>
              <a:gd name="connsiteY1" fmla="*/ 263770 h 720970"/>
              <a:gd name="connsiteX2" fmla="*/ 574430 w 2121877"/>
              <a:gd name="connsiteY2" fmla="*/ 76200 h 720970"/>
              <a:gd name="connsiteX3" fmla="*/ 0 w 2121877"/>
              <a:gd name="connsiteY3" fmla="*/ 720970 h 720970"/>
            </a:gdLst>
            <a:ahLst/>
            <a:cxnLst>
              <a:cxn ang="0">
                <a:pos x="connsiteX0" y="connsiteY0"/>
              </a:cxn>
              <a:cxn ang="0">
                <a:pos x="connsiteX1" y="connsiteY1"/>
              </a:cxn>
              <a:cxn ang="0">
                <a:pos x="connsiteX2" y="connsiteY2"/>
              </a:cxn>
              <a:cxn ang="0">
                <a:pos x="connsiteX3" y="connsiteY3"/>
              </a:cxn>
            </a:cxnLst>
            <a:rect l="l" t="t" r="r" b="b"/>
            <a:pathLst>
              <a:path w="2121877" h="720970">
                <a:moveTo>
                  <a:pt x="2121877" y="228600"/>
                </a:moveTo>
                <a:cubicBezTo>
                  <a:pt x="2051538" y="258885"/>
                  <a:pt x="1981200" y="289170"/>
                  <a:pt x="1723292" y="263770"/>
                </a:cubicBezTo>
                <a:cubicBezTo>
                  <a:pt x="1465384" y="238370"/>
                  <a:pt x="861645" y="0"/>
                  <a:pt x="574430" y="76200"/>
                </a:cubicBezTo>
                <a:cubicBezTo>
                  <a:pt x="287215" y="152400"/>
                  <a:pt x="143607" y="436685"/>
                  <a:pt x="0" y="720970"/>
                </a:cubicBezTo>
              </a:path>
            </a:pathLst>
          </a:custGeom>
          <a:noFill/>
          <a:ln w="9525" cap="flat" cmpd="sng" algn="ctr">
            <a:solidFill>
              <a:srgbClr val="00B050"/>
            </a:solidFill>
            <a:prstDash val="solid"/>
            <a:round/>
            <a:headEnd type="diamond"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32" name="任意多边形 131"/>
          <p:cNvSpPr/>
          <p:nvPr/>
        </p:nvSpPr>
        <p:spPr bwMode="auto">
          <a:xfrm>
            <a:off x="1635129" y="2466534"/>
            <a:ext cx="1300923" cy="1567961"/>
          </a:xfrm>
          <a:custGeom>
            <a:avLst/>
            <a:gdLst>
              <a:gd name="connsiteX0" fmla="*/ 0 w 1735016"/>
              <a:gd name="connsiteY0" fmla="*/ 2090615 h 2090615"/>
              <a:gd name="connsiteX1" fmla="*/ 867508 w 1735016"/>
              <a:gd name="connsiteY1" fmla="*/ 320431 h 2090615"/>
              <a:gd name="connsiteX2" fmla="*/ 1735016 w 1735016"/>
              <a:gd name="connsiteY2" fmla="*/ 168031 h 2090615"/>
            </a:gdLst>
            <a:ahLst/>
            <a:cxnLst>
              <a:cxn ang="0">
                <a:pos x="connsiteX0" y="connsiteY0"/>
              </a:cxn>
              <a:cxn ang="0">
                <a:pos x="connsiteX1" y="connsiteY1"/>
              </a:cxn>
              <a:cxn ang="0">
                <a:pos x="connsiteX2" y="connsiteY2"/>
              </a:cxn>
            </a:cxnLst>
            <a:rect l="l" t="t" r="r" b="b"/>
            <a:pathLst>
              <a:path w="1735016" h="2090615">
                <a:moveTo>
                  <a:pt x="0" y="2090615"/>
                </a:moveTo>
                <a:cubicBezTo>
                  <a:pt x="289169" y="1365738"/>
                  <a:pt x="578339" y="640862"/>
                  <a:pt x="867508" y="320431"/>
                </a:cubicBezTo>
                <a:cubicBezTo>
                  <a:pt x="1156677" y="0"/>
                  <a:pt x="1445846" y="84015"/>
                  <a:pt x="1735016" y="168031"/>
                </a:cubicBezTo>
              </a:path>
            </a:pathLst>
          </a:custGeom>
          <a:noFill/>
          <a:ln w="9525" cap="flat" cmpd="sng" algn="ctr">
            <a:solidFill>
              <a:srgbClr val="FFC000"/>
            </a:solidFill>
            <a:prstDash val="solid"/>
            <a:round/>
            <a:headEnd type="stealth" w="lg" len="lg"/>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33" name="任意多边形 132"/>
          <p:cNvSpPr/>
          <p:nvPr/>
        </p:nvSpPr>
        <p:spPr bwMode="auto">
          <a:xfrm>
            <a:off x="2408652" y="1416585"/>
            <a:ext cx="509821" cy="1115158"/>
          </a:xfrm>
          <a:custGeom>
            <a:avLst/>
            <a:gdLst>
              <a:gd name="connsiteX0" fmla="*/ 679939 w 679939"/>
              <a:gd name="connsiteY0" fmla="*/ 1395046 h 1486877"/>
              <a:gd name="connsiteX1" fmla="*/ 152400 w 679939"/>
              <a:gd name="connsiteY1" fmla="*/ 1254369 h 1486877"/>
              <a:gd name="connsiteX2" fmla="*/ 0 w 679939"/>
              <a:gd name="connsiteY2" fmla="*/ 0 h 1486877"/>
            </a:gdLst>
            <a:ahLst/>
            <a:cxnLst>
              <a:cxn ang="0">
                <a:pos x="connsiteX0" y="connsiteY0"/>
              </a:cxn>
              <a:cxn ang="0">
                <a:pos x="connsiteX1" y="connsiteY1"/>
              </a:cxn>
              <a:cxn ang="0">
                <a:pos x="connsiteX2" y="connsiteY2"/>
              </a:cxn>
            </a:cxnLst>
            <a:rect l="l" t="t" r="r" b="b"/>
            <a:pathLst>
              <a:path w="679939" h="1486877">
                <a:moveTo>
                  <a:pt x="679939" y="1395046"/>
                </a:moveTo>
                <a:cubicBezTo>
                  <a:pt x="472831" y="1440961"/>
                  <a:pt x="265723" y="1486877"/>
                  <a:pt x="152400" y="1254369"/>
                </a:cubicBezTo>
                <a:cubicBezTo>
                  <a:pt x="39077" y="1021861"/>
                  <a:pt x="19538" y="510930"/>
                  <a:pt x="0" y="0"/>
                </a:cubicBezTo>
              </a:path>
            </a:pathLst>
          </a:custGeom>
          <a:noFill/>
          <a:ln w="9525" cap="flat" cmpd="sng" algn="ctr">
            <a:solidFill>
              <a:srgbClr val="FFC00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134" name="直接连接符 133"/>
          <p:cNvCxnSpPr/>
          <p:nvPr/>
        </p:nvCxnSpPr>
        <p:spPr bwMode="auto">
          <a:xfrm>
            <a:off x="3683988" y="1034318"/>
            <a:ext cx="269960" cy="0"/>
          </a:xfrm>
          <a:prstGeom prst="line">
            <a:avLst/>
          </a:prstGeom>
          <a:noFill/>
          <a:ln w="381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 name="直接连接符 134"/>
          <p:cNvCxnSpPr/>
          <p:nvPr/>
        </p:nvCxnSpPr>
        <p:spPr bwMode="auto">
          <a:xfrm>
            <a:off x="3683988" y="1250342"/>
            <a:ext cx="269960" cy="0"/>
          </a:xfrm>
          <a:prstGeom prst="line">
            <a:avLst/>
          </a:prstGeom>
          <a:noFill/>
          <a:ln w="38100" cap="flat" cmpd="sng" algn="ctr">
            <a:solidFill>
              <a:srgbClr val="00B05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6" name="矩形 135"/>
          <p:cNvSpPr/>
          <p:nvPr/>
        </p:nvSpPr>
        <p:spPr bwMode="auto">
          <a:xfrm>
            <a:off x="3576006" y="926306"/>
            <a:ext cx="863871" cy="432048"/>
          </a:xfrm>
          <a:prstGeom prst="rect">
            <a:avLst/>
          </a:prstGeom>
          <a:noFill/>
          <a:ln w="9525" cap="flat" cmpd="sng" algn="ctr">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37" name="TextBox 136"/>
          <p:cNvSpPr txBox="1"/>
          <p:nvPr/>
        </p:nvSpPr>
        <p:spPr>
          <a:xfrm>
            <a:off x="3953948" y="926308"/>
            <a:ext cx="45742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r>
              <a:rPr lang="en-US" altLang="zh-CN" sz="700" dirty="0" smtClean="0">
                <a:solidFill>
                  <a:srgbClr val="000000"/>
                </a:solidFill>
                <a:latin typeface="FrutigerNext LT Medium"/>
                <a:ea typeface="宋体" panose="02010600030101010101" pitchFamily="2" charset="-122"/>
                <a:cs typeface="Arial" panose="020B0604020202020204" pitchFamily="34" charset="0"/>
              </a:rPr>
              <a:t>1</a:t>
            </a:r>
            <a:endParaRPr lang="en-US" altLang="zh-CN" sz="700" dirty="0">
              <a:solidFill>
                <a:srgbClr val="000000"/>
              </a:solidFill>
              <a:latin typeface="FrutigerNext LT Medium"/>
              <a:ea typeface="华文细黑"/>
              <a:cs typeface="Arial" panose="020B0604020202020204" pitchFamily="34" charset="0"/>
            </a:endParaRPr>
          </a:p>
        </p:txBody>
      </p:sp>
      <p:sp>
        <p:nvSpPr>
          <p:cNvPr id="138" name="TextBox 137"/>
          <p:cNvSpPr txBox="1"/>
          <p:nvPr/>
        </p:nvSpPr>
        <p:spPr>
          <a:xfrm>
            <a:off x="3953948" y="1142332"/>
            <a:ext cx="45742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r>
              <a:rPr lang="en-US" altLang="zh-CN" sz="700" dirty="0" smtClean="0">
                <a:solidFill>
                  <a:srgbClr val="000000"/>
                </a:solidFill>
                <a:latin typeface="FrutigerNext LT Medium"/>
                <a:ea typeface="宋体" panose="02010600030101010101" pitchFamily="2" charset="-122"/>
                <a:cs typeface="Arial" panose="020B0604020202020204" pitchFamily="34" charset="0"/>
              </a:rPr>
              <a:t>2</a:t>
            </a:r>
            <a:endParaRPr lang="en-US" altLang="zh-CN" sz="700" dirty="0">
              <a:solidFill>
                <a:srgbClr val="000000"/>
              </a:solidFill>
              <a:latin typeface="FrutigerNext LT Medium"/>
              <a:ea typeface="华文细黑"/>
              <a:cs typeface="Arial" panose="020B0604020202020204" pitchFamily="34" charset="0"/>
            </a:endParaRPr>
          </a:p>
        </p:txBody>
      </p:sp>
      <p:sp>
        <p:nvSpPr>
          <p:cNvPr id="139" name="内容占位符 2"/>
          <p:cNvSpPr txBox="1"/>
          <p:nvPr/>
        </p:nvSpPr>
        <p:spPr bwMode="auto">
          <a:xfrm>
            <a:off x="4879103" y="863206"/>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indent="-257175">
              <a:lnSpc>
                <a:spcPct val="150000"/>
              </a:lnSpc>
              <a:buClr>
                <a:srgbClr val="000000"/>
              </a:buClr>
              <a:buSzPct val="100000"/>
              <a:defRPr/>
            </a:pPr>
            <a:r>
              <a:rPr lang="zh-CN" altLang="en-US" sz="1000" b="1" dirty="0" smtClean="0">
                <a:solidFill>
                  <a:srgbClr val="000000"/>
                </a:solidFill>
                <a:latin typeface="微软雅黑" panose="020B0503020204020204" pitchFamily="34" charset="-122"/>
                <a:ea typeface="微软雅黑" panose="020B0503020204020204" pitchFamily="34" charset="-122"/>
              </a:rPr>
              <a:t>基本概念：</a:t>
            </a:r>
            <a:endParaRPr lang="en-US" altLang="zh-CN" sz="1000" b="1" dirty="0" smtClean="0">
              <a:solidFill>
                <a:srgbClr val="000000"/>
              </a:solidFill>
              <a:latin typeface="微软雅黑" panose="020B0503020204020204" pitchFamily="34" charset="-122"/>
              <a:ea typeface="微软雅黑" panose="020B0503020204020204" pitchFamily="34" charset="-122"/>
            </a:endParaRPr>
          </a:p>
          <a:p>
            <a:pPr marL="134620" lvl="1" indent="-134620">
              <a:spcBef>
                <a:spcPct val="20000"/>
              </a:spcBef>
              <a:buSzPct val="60000"/>
              <a:buFont typeface="Wingdings" panose="05000000000000000000" pitchFamily="2" charset="2"/>
              <a:buChar char="Ø"/>
              <a:defRPr/>
            </a:pPr>
            <a:r>
              <a:rPr lang="en-US" altLang="zh-CN" sz="900" b="1" kern="0" dirty="0" smtClean="0">
                <a:solidFill>
                  <a:srgbClr val="000000"/>
                </a:solidFill>
                <a:latin typeface="微软雅黑" panose="020B0503020204020204" pitchFamily="34" charset="-122"/>
                <a:ea typeface="微软雅黑" panose="020B0503020204020204" pitchFamily="34" charset="-122"/>
              </a:rPr>
              <a:t>Service Flow</a:t>
            </a:r>
            <a:r>
              <a:rPr lang="zh-CN" altLang="en-US" sz="900" b="1" kern="0" dirty="0" smtClean="0">
                <a:solidFill>
                  <a:srgbClr val="000000"/>
                </a:solidFill>
                <a:latin typeface="微软雅黑" panose="020B0503020204020204" pitchFamily="34" charset="-122"/>
                <a:ea typeface="微软雅黑" panose="020B0503020204020204" pitchFamily="34" charset="-122"/>
              </a:rPr>
              <a:t>（业务流）</a:t>
            </a:r>
            <a:r>
              <a:rPr lang="zh-CN" altLang="en-US" sz="900" kern="0" dirty="0" smtClean="0">
                <a:solidFill>
                  <a:srgbClr val="000000"/>
                </a:solidFill>
                <a:latin typeface="微软雅黑" panose="020B0503020204020204" pitchFamily="34" charset="-122"/>
                <a:ea typeface="微软雅黑" panose="020B0503020204020204" pitchFamily="34" charset="-122"/>
              </a:rPr>
              <a:t>：包含或匹配特定业务特征（例如，匹配某五元组或安全组）的报文；</a:t>
            </a:r>
            <a:endParaRPr lang="en-US" altLang="zh-CN" sz="900" kern="0" dirty="0" smtClean="0">
              <a:solidFill>
                <a:srgbClr val="000000"/>
              </a:solidFill>
              <a:latin typeface="微软雅黑" panose="020B0503020204020204" pitchFamily="34" charset="-122"/>
              <a:ea typeface="微软雅黑" panose="020B0503020204020204" pitchFamily="34" charset="-122"/>
            </a:endParaRPr>
          </a:p>
          <a:p>
            <a:pPr marL="134620" lvl="1" indent="-134620">
              <a:spcBef>
                <a:spcPct val="20000"/>
              </a:spcBef>
              <a:buSzPct val="60000"/>
              <a:buFont typeface="Wingdings" panose="05000000000000000000" pitchFamily="2" charset="2"/>
              <a:buChar char="Ø"/>
              <a:defRPr/>
            </a:pPr>
            <a:r>
              <a:rPr lang="zh-CN" altLang="en-US" sz="900" b="1" kern="0" dirty="0" smtClean="0">
                <a:solidFill>
                  <a:srgbClr val="000000"/>
                </a:solidFill>
                <a:latin typeface="微软雅黑" panose="020B0503020204020204" pitchFamily="34" charset="-122"/>
                <a:ea typeface="微软雅黑" panose="020B0503020204020204" pitchFamily="34" charset="-122"/>
              </a:rPr>
              <a:t>链结点</a:t>
            </a:r>
            <a:r>
              <a:rPr lang="zh-CN" altLang="en-US" sz="900" kern="0" dirty="0" smtClean="0">
                <a:solidFill>
                  <a:srgbClr val="000000"/>
                </a:solidFill>
                <a:latin typeface="微软雅黑" panose="020B0503020204020204" pitchFamily="34" charset="-122"/>
                <a:ea typeface="微软雅黑" panose="020B0503020204020204" pitchFamily="34" charset="-122"/>
              </a:rPr>
              <a:t>：指业务链上的增值业务设备，指独立业务设备；</a:t>
            </a:r>
            <a:endParaRPr lang="en-US" altLang="zh-CN" sz="900" kern="0" dirty="0" smtClean="0">
              <a:solidFill>
                <a:srgbClr val="000000"/>
              </a:solidFill>
              <a:latin typeface="微软雅黑" panose="020B0503020204020204" pitchFamily="34" charset="-122"/>
              <a:ea typeface="微软雅黑" panose="020B0503020204020204" pitchFamily="34" charset="-122"/>
            </a:endParaRPr>
          </a:p>
          <a:p>
            <a:pPr marL="134620" lvl="1" indent="-134620">
              <a:spcBef>
                <a:spcPct val="20000"/>
              </a:spcBef>
              <a:buSzPct val="60000"/>
              <a:buFont typeface="Wingdings" panose="05000000000000000000" pitchFamily="2" charset="2"/>
              <a:buChar char="Ø"/>
              <a:defRPr/>
            </a:pPr>
            <a:r>
              <a:rPr lang="en-US" altLang="zh-CN" sz="900" b="1" kern="0" dirty="0" smtClean="0">
                <a:solidFill>
                  <a:srgbClr val="000000"/>
                </a:solidFill>
                <a:latin typeface="微软雅黑" panose="020B0503020204020204" pitchFamily="34" charset="-122"/>
                <a:ea typeface="微软雅黑" panose="020B0503020204020204" pitchFamily="34" charset="-122"/>
              </a:rPr>
              <a:t>Service Chain</a:t>
            </a:r>
            <a:r>
              <a:rPr lang="zh-CN" altLang="en-US" sz="900" b="1" kern="0" dirty="0" smtClean="0">
                <a:solidFill>
                  <a:srgbClr val="000000"/>
                </a:solidFill>
                <a:latin typeface="微软雅黑" panose="020B0503020204020204" pitchFamily="34" charset="-122"/>
                <a:ea typeface="微软雅黑" panose="020B0503020204020204" pitchFamily="34" charset="-122"/>
              </a:rPr>
              <a:t>（业务链）</a:t>
            </a:r>
            <a:r>
              <a:rPr lang="zh-CN" altLang="en-US" sz="900" kern="0" dirty="0" smtClean="0">
                <a:solidFill>
                  <a:srgbClr val="000000"/>
                </a:solidFill>
                <a:latin typeface="微软雅黑" panose="020B0503020204020204" pitchFamily="34" charset="-122"/>
                <a:ea typeface="微软雅黑" panose="020B0503020204020204" pitchFamily="34" charset="-122"/>
              </a:rPr>
              <a:t>：指若干个特定序列链状组合的</a:t>
            </a:r>
            <a:r>
              <a:rPr lang="zh-CN" altLang="en-US" sz="900" i="1" kern="0" dirty="0" smtClean="0">
                <a:solidFill>
                  <a:srgbClr val="000000"/>
                </a:solidFill>
                <a:latin typeface="微软雅黑" panose="020B0503020204020204" pitchFamily="34" charset="-122"/>
                <a:ea typeface="微软雅黑" panose="020B0503020204020204" pitchFamily="34" charset="-122"/>
              </a:rPr>
              <a:t>链结点</a:t>
            </a:r>
            <a:r>
              <a:rPr lang="zh-CN" altLang="en-US" sz="900" kern="0" dirty="0" smtClean="0">
                <a:solidFill>
                  <a:srgbClr val="000000"/>
                </a:solidFill>
                <a:latin typeface="微软雅黑" panose="020B0503020204020204" pitchFamily="34" charset="-122"/>
                <a:ea typeface="微软雅黑" panose="020B0503020204020204" pitchFamily="34" charset="-122"/>
              </a:rPr>
              <a:t>来提供一种组合服务，若干个</a:t>
            </a:r>
            <a:r>
              <a:rPr lang="zh-CN" altLang="en-US" sz="900" i="1" kern="0" dirty="0" smtClean="0">
                <a:solidFill>
                  <a:srgbClr val="000000"/>
                </a:solidFill>
                <a:latin typeface="微软雅黑" panose="020B0503020204020204" pitchFamily="34" charset="-122"/>
                <a:ea typeface="微软雅黑" panose="020B0503020204020204" pitchFamily="34" charset="-122"/>
              </a:rPr>
              <a:t>业务流</a:t>
            </a:r>
            <a:r>
              <a:rPr lang="zh-CN" altLang="en-US" sz="900" kern="0" dirty="0" smtClean="0">
                <a:solidFill>
                  <a:srgbClr val="000000"/>
                </a:solidFill>
                <a:latin typeface="微软雅黑" panose="020B0503020204020204" pitchFamily="34" charset="-122"/>
                <a:ea typeface="微软雅黑" panose="020B0503020204020204" pitchFamily="34" charset="-122"/>
              </a:rPr>
              <a:t>的报文需要流经某条业务链；</a:t>
            </a:r>
            <a:endParaRPr lang="en-US" altLang="zh-CN" sz="900" kern="0" dirty="0" smtClean="0">
              <a:solidFill>
                <a:srgbClr val="000000"/>
              </a:solidFill>
              <a:latin typeface="微软雅黑" panose="020B0503020204020204" pitchFamily="34" charset="-122"/>
              <a:ea typeface="微软雅黑" panose="020B0503020204020204" pitchFamily="34" charset="-122"/>
            </a:endParaRPr>
          </a:p>
          <a:p>
            <a:pPr marL="134620" lvl="1" indent="-134620">
              <a:spcBef>
                <a:spcPct val="20000"/>
              </a:spcBef>
              <a:buSzPct val="60000"/>
              <a:buFont typeface="Wingdings" panose="05000000000000000000" pitchFamily="2" charset="2"/>
              <a:buChar char="Ø"/>
              <a:defRPr/>
            </a:pPr>
            <a:r>
              <a:rPr lang="zh-CN" altLang="en-US" sz="900" kern="0" dirty="0" smtClean="0">
                <a:solidFill>
                  <a:srgbClr val="000000"/>
                </a:solidFill>
                <a:latin typeface="微软雅黑" panose="020B0503020204020204" pitchFamily="34" charset="-122"/>
                <a:ea typeface="微软雅黑" panose="020B0503020204020204" pitchFamily="34" charset="-122"/>
              </a:rPr>
              <a:t>编排设备：指负责流量引导的交换机；</a:t>
            </a:r>
            <a:endParaRPr lang="en-US" altLang="zh-CN" sz="900" kern="0" dirty="0" smtClean="0">
              <a:solidFill>
                <a:srgbClr val="000000"/>
              </a:solidFill>
              <a:latin typeface="微软雅黑" panose="020B0503020204020204" pitchFamily="34" charset="-122"/>
              <a:ea typeface="微软雅黑" panose="020B0503020204020204" pitchFamily="34" charset="-122"/>
            </a:endParaRPr>
          </a:p>
          <a:p>
            <a:pPr indent="-257175">
              <a:lnSpc>
                <a:spcPct val="150000"/>
              </a:lnSpc>
              <a:buClr>
                <a:srgbClr val="000000"/>
              </a:buClr>
              <a:buSzPct val="100000"/>
              <a:defRPr/>
            </a:pP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indent="-257175">
              <a:lnSpc>
                <a:spcPct val="150000"/>
              </a:lnSpc>
              <a:buClr>
                <a:srgbClr val="000000"/>
              </a:buClr>
              <a:buSzPct val="100000"/>
              <a:defRPr/>
            </a:pPr>
            <a:r>
              <a:rPr lang="zh-CN" altLang="en-US" sz="1000" b="1" dirty="0" smtClean="0">
                <a:solidFill>
                  <a:srgbClr val="000000"/>
                </a:solidFill>
                <a:latin typeface="微软雅黑" panose="020B0503020204020204" pitchFamily="34" charset="-122"/>
                <a:ea typeface="微软雅黑" panose="020B0503020204020204" pitchFamily="34" charset="-122"/>
              </a:rPr>
              <a:t>总体支持情况说明：</a:t>
            </a:r>
            <a:endParaRPr lang="en-US" altLang="zh-CN" sz="900" b="1" dirty="0" smtClean="0">
              <a:solidFill>
                <a:srgbClr val="000000"/>
              </a:solidFill>
              <a:latin typeface="微软雅黑" panose="020B0503020204020204" pitchFamily="34" charset="-122"/>
              <a:ea typeface="微软雅黑" panose="020B0503020204020204" pitchFamily="34" charset="-122"/>
            </a:endParaRPr>
          </a:p>
          <a:p>
            <a:pPr indent="-257175">
              <a:lnSpc>
                <a:spcPct val="150000"/>
              </a:lnSpc>
              <a:buClr>
                <a:srgbClr val="000000"/>
              </a:buClr>
              <a:buSzPct val="100000"/>
              <a:buFont typeface="+mj-lt"/>
              <a:buAutoNum type="arabicPeriod"/>
              <a:defRPr/>
            </a:pPr>
            <a:r>
              <a:rPr lang="zh-CN" altLang="en-US" sz="900" dirty="0" smtClean="0">
                <a:solidFill>
                  <a:srgbClr val="000000"/>
                </a:solidFill>
                <a:latin typeface="微软雅黑" panose="020B0503020204020204" pitchFamily="34" charset="-122"/>
                <a:ea typeface="微软雅黑" panose="020B0503020204020204" pitchFamily="34" charset="-122"/>
              </a:rPr>
              <a:t>业务逻辑抽象化。统一通过</a:t>
            </a:r>
            <a:r>
              <a:rPr lang="en-US" altLang="zh-CN" sz="900" dirty="0" smtClean="0">
                <a:solidFill>
                  <a:srgbClr val="000000"/>
                </a:solidFill>
                <a:latin typeface="微软雅黑" panose="020B0503020204020204" pitchFamily="34" charset="-122"/>
                <a:ea typeface="微软雅黑" panose="020B0503020204020204" pitchFamily="34" charset="-122"/>
              </a:rPr>
              <a:t>Controller</a:t>
            </a:r>
            <a:r>
              <a:rPr lang="zh-CN" altLang="en-US" sz="900" dirty="0" smtClean="0">
                <a:solidFill>
                  <a:srgbClr val="000000"/>
                </a:solidFill>
                <a:latin typeface="微软雅黑" panose="020B0503020204020204" pitchFamily="34" charset="-122"/>
                <a:ea typeface="微软雅黑" panose="020B0503020204020204" pitchFamily="34" charset="-122"/>
              </a:rPr>
              <a:t>进行业务链功能配置；</a:t>
            </a:r>
            <a:endParaRPr lang="zh-CN" altLang="en-US" sz="1000" dirty="0" smtClean="0">
              <a:solidFill>
                <a:srgbClr val="000000"/>
              </a:solidFill>
              <a:latin typeface="微软雅黑" panose="020B0503020204020204" pitchFamily="34" charset="-122"/>
              <a:ea typeface="微软雅黑" panose="020B0503020204020204" pitchFamily="34" charset="-122"/>
            </a:endParaRPr>
          </a:p>
          <a:p>
            <a:pPr indent="-257175">
              <a:lnSpc>
                <a:spcPct val="150000"/>
              </a:lnSpc>
              <a:buClr>
                <a:srgbClr val="000000"/>
              </a:buClr>
              <a:buSzPct val="100000"/>
              <a:buFont typeface="+mj-lt"/>
              <a:buAutoNum type="arabicPeriod"/>
              <a:defRPr/>
            </a:pPr>
            <a:r>
              <a:rPr lang="zh-CN" altLang="en-US" sz="900" dirty="0" smtClean="0">
                <a:solidFill>
                  <a:srgbClr val="000000"/>
                </a:solidFill>
                <a:latin typeface="微软雅黑" panose="020B0503020204020204" pitchFamily="34" charset="-122"/>
                <a:ea typeface="微软雅黑" panose="020B0503020204020204" pitchFamily="34" charset="-122"/>
              </a:rPr>
              <a:t>支持三层业务设备。通过三层</a:t>
            </a:r>
            <a:r>
              <a:rPr lang="en-US" altLang="zh-CN" sz="900" dirty="0" smtClean="0">
                <a:solidFill>
                  <a:srgbClr val="000000"/>
                </a:solidFill>
                <a:latin typeface="微软雅黑" panose="020B0503020204020204" pitchFamily="34" charset="-122"/>
                <a:ea typeface="微软雅黑" panose="020B0503020204020204" pitchFamily="34" charset="-122"/>
              </a:rPr>
              <a:t>GRE</a:t>
            </a:r>
            <a:r>
              <a:rPr lang="zh-CN" altLang="en-US" sz="900" dirty="0" smtClean="0">
                <a:solidFill>
                  <a:srgbClr val="000000"/>
                </a:solidFill>
                <a:latin typeface="微软雅黑" panose="020B0503020204020204" pitchFamily="34" charset="-122"/>
                <a:ea typeface="微软雅黑" panose="020B0503020204020204" pitchFamily="34" charset="-122"/>
              </a:rPr>
              <a:t>隧道和业务设备互联；</a:t>
            </a:r>
            <a:endParaRPr lang="en-US" altLang="zh-CN" sz="900" dirty="0" smtClean="0">
              <a:solidFill>
                <a:srgbClr val="000000"/>
              </a:solidFill>
              <a:latin typeface="微软雅黑" panose="020B0503020204020204" pitchFamily="34" charset="-122"/>
              <a:ea typeface="微软雅黑" panose="020B0503020204020204" pitchFamily="34" charset="-122"/>
            </a:endParaRPr>
          </a:p>
          <a:p>
            <a:pPr indent="-257175">
              <a:lnSpc>
                <a:spcPct val="150000"/>
              </a:lnSpc>
              <a:buClr>
                <a:srgbClr val="000000"/>
              </a:buClr>
              <a:buSzPct val="100000"/>
              <a:buFont typeface="+mj-lt"/>
              <a:buAutoNum type="arabicPeriod"/>
              <a:defRPr/>
            </a:pPr>
            <a:r>
              <a:rPr lang="zh-CN" altLang="en-US" sz="900" dirty="0" smtClean="0">
                <a:solidFill>
                  <a:srgbClr val="000000"/>
                </a:solidFill>
                <a:latin typeface="微软雅黑" panose="020B0503020204020204" pitchFamily="34" charset="-122"/>
                <a:ea typeface="微软雅黑" panose="020B0503020204020204" pitchFamily="34" charset="-122"/>
              </a:rPr>
              <a:t>仅支持对三层</a:t>
            </a:r>
            <a:r>
              <a:rPr lang="en-US" altLang="zh-CN" sz="900" dirty="0" smtClean="0">
                <a:solidFill>
                  <a:srgbClr val="000000"/>
                </a:solidFill>
                <a:latin typeface="微软雅黑" panose="020B0503020204020204" pitchFamily="34" charset="-122"/>
                <a:ea typeface="微软雅黑" panose="020B0503020204020204" pitchFamily="34" charset="-122"/>
              </a:rPr>
              <a:t>IPv4</a:t>
            </a:r>
            <a:r>
              <a:rPr lang="zh-CN" altLang="en-US" sz="900" dirty="0" smtClean="0">
                <a:solidFill>
                  <a:srgbClr val="000000"/>
                </a:solidFill>
                <a:latin typeface="微软雅黑" panose="020B0503020204020204" pitchFamily="34" charset="-122"/>
                <a:ea typeface="微软雅黑" panose="020B0503020204020204" pitchFamily="34" charset="-122"/>
              </a:rPr>
              <a:t>单播报文进行编排。编排交换机对三层路由转发的</a:t>
            </a:r>
            <a:r>
              <a:rPr lang="en-US" altLang="zh-CN" sz="900" dirty="0" smtClean="0">
                <a:solidFill>
                  <a:srgbClr val="000000"/>
                </a:solidFill>
                <a:latin typeface="微软雅黑" panose="020B0503020204020204" pitchFamily="34" charset="-122"/>
                <a:ea typeface="微软雅黑" panose="020B0503020204020204" pitchFamily="34" charset="-122"/>
              </a:rPr>
              <a:t>IPv4</a:t>
            </a:r>
            <a:r>
              <a:rPr lang="zh-CN" altLang="en-US" sz="900" dirty="0" smtClean="0">
                <a:solidFill>
                  <a:srgbClr val="000000"/>
                </a:solidFill>
                <a:latin typeface="微软雅黑" panose="020B0503020204020204" pitchFamily="34" charset="-122"/>
                <a:ea typeface="微软雅黑" panose="020B0503020204020204" pitchFamily="34" charset="-122"/>
              </a:rPr>
              <a:t>单播报文进行识别和引流；</a:t>
            </a:r>
            <a:endParaRPr lang="en-US" altLang="zh-CN" sz="900" dirty="0" smtClean="0">
              <a:solidFill>
                <a:srgbClr val="000000"/>
              </a:solidFill>
              <a:latin typeface="微软雅黑" panose="020B0503020204020204" pitchFamily="34" charset="-122"/>
              <a:ea typeface="微软雅黑" panose="020B0503020204020204" pitchFamily="34" charset="-122"/>
            </a:endParaRPr>
          </a:p>
          <a:p>
            <a:pPr indent="-257175">
              <a:lnSpc>
                <a:spcPct val="150000"/>
              </a:lnSpc>
              <a:buClr>
                <a:srgbClr val="000000"/>
              </a:buClr>
              <a:buSzPct val="100000"/>
              <a:buFont typeface="+mj-lt"/>
              <a:buAutoNum type="arabicPeriod"/>
              <a:defRPr/>
            </a:pPr>
            <a:r>
              <a:rPr lang="zh-CN" altLang="en-US" sz="900" dirty="0" smtClean="0">
                <a:solidFill>
                  <a:srgbClr val="000000"/>
                </a:solidFill>
                <a:latin typeface="微软雅黑" panose="020B0503020204020204" pitchFamily="34" charset="-122"/>
                <a:ea typeface="微软雅黑" panose="020B0503020204020204" pitchFamily="34" charset="-122"/>
              </a:rPr>
              <a:t>可基于五元组</a:t>
            </a:r>
            <a:r>
              <a:rPr lang="en-US" altLang="zh-CN" sz="900" dirty="0" smtClean="0">
                <a:solidFill>
                  <a:srgbClr val="000000"/>
                </a:solidFill>
                <a:latin typeface="微软雅黑" panose="020B0503020204020204" pitchFamily="34" charset="-122"/>
                <a:ea typeface="微软雅黑" panose="020B0503020204020204" pitchFamily="34" charset="-122"/>
              </a:rPr>
              <a:t>ACL</a:t>
            </a:r>
            <a:r>
              <a:rPr lang="zh-CN" altLang="en-US" sz="900" dirty="0" smtClean="0">
                <a:solidFill>
                  <a:srgbClr val="000000"/>
                </a:solidFill>
                <a:latin typeface="微软雅黑" panose="020B0503020204020204" pitchFamily="34" charset="-122"/>
                <a:ea typeface="微软雅黑" panose="020B0503020204020204" pitchFamily="34" charset="-122"/>
              </a:rPr>
              <a:t>或动态用户组</a:t>
            </a:r>
            <a:r>
              <a:rPr lang="en-US" altLang="zh-CN" sz="900" dirty="0" smtClean="0">
                <a:solidFill>
                  <a:srgbClr val="000000"/>
                </a:solidFill>
                <a:latin typeface="微软雅黑" panose="020B0503020204020204" pitchFamily="34" charset="-122"/>
                <a:ea typeface="微软雅黑" panose="020B0503020204020204" pitchFamily="34" charset="-122"/>
              </a:rPr>
              <a:t>UCL</a:t>
            </a:r>
            <a:r>
              <a:rPr lang="zh-CN" altLang="en-US" sz="900" dirty="0" smtClean="0">
                <a:solidFill>
                  <a:srgbClr val="000000"/>
                </a:solidFill>
                <a:latin typeface="微软雅黑" panose="020B0503020204020204" pitchFamily="34" charset="-122"/>
                <a:ea typeface="微软雅黑" panose="020B0503020204020204" pitchFamily="34" charset="-122"/>
              </a:rPr>
              <a:t>来定义业务流；</a:t>
            </a:r>
            <a:endParaRPr lang="en-US" altLang="zh-CN" sz="900" dirty="0" smtClean="0">
              <a:solidFill>
                <a:srgbClr val="000000"/>
              </a:solidFill>
              <a:latin typeface="微软雅黑" panose="020B0503020204020204" pitchFamily="34" charset="-122"/>
              <a:ea typeface="微软雅黑" panose="020B0503020204020204" pitchFamily="34" charset="-122"/>
            </a:endParaRPr>
          </a:p>
          <a:p>
            <a:pPr indent="-257175">
              <a:lnSpc>
                <a:spcPct val="150000"/>
              </a:lnSpc>
              <a:buClr>
                <a:srgbClr val="000000"/>
              </a:buClr>
              <a:buSzPct val="100000"/>
              <a:buFont typeface="+mj-lt"/>
              <a:buAutoNum type="arabicPeriod"/>
              <a:defRPr/>
            </a:pPr>
            <a:r>
              <a:rPr lang="zh-CN" altLang="en-US" sz="900" dirty="0" smtClean="0">
                <a:solidFill>
                  <a:srgbClr val="000000"/>
                </a:solidFill>
                <a:latin typeface="微软雅黑" panose="020B0503020204020204" pitchFamily="34" charset="-122"/>
                <a:ea typeface="微软雅黑" panose="020B0503020204020204" pitchFamily="34" charset="-122"/>
              </a:rPr>
              <a:t>支持</a:t>
            </a:r>
            <a:r>
              <a:rPr lang="en-US" altLang="zh-CN" sz="900" dirty="0" smtClean="0">
                <a:solidFill>
                  <a:srgbClr val="000000"/>
                </a:solidFill>
                <a:latin typeface="微软雅黑" panose="020B0503020204020204" pitchFamily="34" charset="-122"/>
                <a:ea typeface="微软雅黑" panose="020B0503020204020204" pitchFamily="34" charset="-122"/>
              </a:rPr>
              <a:t>GRE</a:t>
            </a:r>
            <a:r>
              <a:rPr lang="zh-CN" altLang="en-US" sz="900" dirty="0" smtClean="0">
                <a:solidFill>
                  <a:srgbClr val="000000"/>
                </a:solidFill>
                <a:latin typeface="微软雅黑" panose="020B0503020204020204" pitchFamily="34" charset="-122"/>
                <a:ea typeface="微软雅黑" panose="020B0503020204020204" pitchFamily="34" charset="-122"/>
              </a:rPr>
              <a:t>链路故障可靠性配置，包括直接路由转发或丢弃；</a:t>
            </a:r>
            <a:endParaRPr lang="en-US" altLang="zh-CN" sz="900" dirty="0" smtClean="0">
              <a:solidFill>
                <a:srgbClr val="000000"/>
              </a:solidFill>
              <a:latin typeface="微软雅黑" panose="020B0503020204020204" pitchFamily="34" charset="-122"/>
              <a:ea typeface="微软雅黑" panose="020B0503020204020204" pitchFamily="34" charset="-122"/>
            </a:endParaRPr>
          </a:p>
        </p:txBody>
      </p:sp>
      <p:sp>
        <p:nvSpPr>
          <p:cNvPr id="140" name="TextBox 139"/>
          <p:cNvSpPr txBox="1"/>
          <p:nvPr/>
        </p:nvSpPr>
        <p:spPr>
          <a:xfrm>
            <a:off x="4005933" y="2075462"/>
            <a:ext cx="485927" cy="176953"/>
          </a:xfrm>
          <a:prstGeom prst="rect">
            <a:avLst/>
          </a:prstGeom>
          <a:noFill/>
        </p:spPr>
        <p:txBody>
          <a:bodyPr wrap="squar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防火墙</a:t>
            </a:r>
            <a:endParaRPr lang="en-US" altLang="zh-CN" sz="700" dirty="0">
              <a:solidFill>
                <a:srgbClr val="000000"/>
              </a:solidFill>
              <a:latin typeface="FrutigerNext LT Medium"/>
              <a:ea typeface="华文细黑"/>
              <a:cs typeface="Arial" panose="020B0604020202020204" pitchFamily="34" charset="0"/>
            </a:endParaRPr>
          </a:p>
        </p:txBody>
      </p:sp>
      <p:sp>
        <p:nvSpPr>
          <p:cNvPr id="141" name="TextBox 140"/>
          <p:cNvSpPr txBox="1"/>
          <p:nvPr/>
        </p:nvSpPr>
        <p:spPr>
          <a:xfrm>
            <a:off x="4005932" y="2333083"/>
            <a:ext cx="555356"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宋体" panose="02010600030101010101" pitchFamily="2" charset="-122"/>
                <a:cs typeface="Arial" panose="020B0604020202020204" pitchFamily="34" charset="0"/>
              </a:rPr>
              <a:t>上网管理</a:t>
            </a:r>
            <a:endParaRPr lang="en-US" altLang="zh-CN" sz="700" dirty="0" smtClean="0">
              <a:solidFill>
                <a:srgbClr val="FFFFFF">
                  <a:lumMod val="50000"/>
                </a:srgbClr>
              </a:solidFill>
              <a:latin typeface="FrutigerNext LT Medium"/>
              <a:ea typeface="宋体" panose="02010600030101010101" pitchFamily="2" charset="-122"/>
              <a:cs typeface="Arial" panose="020B0604020202020204" pitchFamily="34" charset="0"/>
            </a:endParaRPr>
          </a:p>
          <a:p>
            <a:r>
              <a:rPr lang="en-US" altLang="zh-CN" sz="700" dirty="0" smtClean="0">
                <a:solidFill>
                  <a:srgbClr val="FFFFFF">
                    <a:lumMod val="50000"/>
                  </a:srgbClr>
                </a:solidFill>
                <a:latin typeface="FrutigerNext LT Medium"/>
                <a:ea typeface="华文细黑"/>
                <a:cs typeface="Arial" panose="020B0604020202020204" pitchFamily="34" charset="0"/>
              </a:rPr>
              <a:t>(</a:t>
            </a:r>
            <a:r>
              <a:rPr lang="zh-CN" altLang="en-US" sz="700" dirty="0" smtClean="0">
                <a:solidFill>
                  <a:srgbClr val="FFFFFF">
                    <a:lumMod val="50000"/>
                  </a:srgbClr>
                </a:solidFill>
                <a:latin typeface="FrutigerNext LT Medium"/>
                <a:ea typeface="华文细黑"/>
                <a:cs typeface="Arial" panose="020B0604020202020204" pitchFamily="34" charset="0"/>
              </a:rPr>
              <a:t>暂不支持</a:t>
            </a:r>
            <a:r>
              <a:rPr lang="en-US" altLang="zh-CN" sz="700" dirty="0" smtClean="0">
                <a:solidFill>
                  <a:srgbClr val="FFFFFF">
                    <a:lumMod val="50000"/>
                  </a:srgbClr>
                </a:solidFill>
                <a:latin typeface="FrutigerNext LT Medium"/>
                <a:ea typeface="华文细黑"/>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
        <p:nvSpPr>
          <p:cNvPr id="142" name="TextBox 141"/>
          <p:cNvSpPr txBox="1"/>
          <p:nvPr/>
        </p:nvSpPr>
        <p:spPr>
          <a:xfrm>
            <a:off x="4005933" y="2667411"/>
            <a:ext cx="557737" cy="392377"/>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华文细黑"/>
                <a:cs typeface="Arial" panose="020B0604020202020204" pitchFamily="34" charset="0"/>
              </a:rPr>
              <a:t>防病毒</a:t>
            </a:r>
            <a:endParaRPr lang="en-US" altLang="zh-CN" sz="700" dirty="0" smtClean="0">
              <a:solidFill>
                <a:srgbClr val="FFFFFF">
                  <a:lumMod val="50000"/>
                </a:srgbClr>
              </a:solidFill>
              <a:latin typeface="FrutigerNext LT Medium"/>
              <a:ea typeface="华文细黑"/>
              <a:cs typeface="Arial" panose="020B0604020202020204" pitchFamily="34" charset="0"/>
            </a:endParaRPr>
          </a:p>
          <a:p>
            <a:r>
              <a:rPr lang="en-US" altLang="zh-CN" sz="700" dirty="0" smtClean="0">
                <a:solidFill>
                  <a:srgbClr val="FFFFFF">
                    <a:lumMod val="50000"/>
                  </a:srgbClr>
                </a:solidFill>
                <a:ea typeface="宋体" panose="02010600030101010101" pitchFamily="2" charset="-122"/>
                <a:cs typeface="Arial" panose="020B0604020202020204" pitchFamily="34" charset="0"/>
              </a:rPr>
              <a:t>(</a:t>
            </a:r>
            <a:r>
              <a:rPr lang="zh-CN" altLang="en-US" sz="700" dirty="0" smtClean="0">
                <a:solidFill>
                  <a:srgbClr val="FFFFFF">
                    <a:lumMod val="50000"/>
                  </a:srgbClr>
                </a:solidFill>
                <a:ea typeface="宋体" panose="02010600030101010101" pitchFamily="2" charset="-122"/>
                <a:cs typeface="Arial" panose="020B0604020202020204" pitchFamily="34" charset="0"/>
              </a:rPr>
              <a:t>暂不支持</a:t>
            </a:r>
            <a:r>
              <a:rPr lang="en-US" altLang="zh-CN" sz="700" dirty="0" smtClean="0">
                <a:solidFill>
                  <a:srgbClr val="FFFFFF">
                    <a:lumMod val="50000"/>
                  </a:srgbClr>
                </a:solidFill>
                <a:ea typeface="宋体" panose="02010600030101010101" pitchFamily="2" charset="-122"/>
                <a:cs typeface="Arial" panose="020B0604020202020204" pitchFamily="34" charset="0"/>
              </a:rPr>
              <a:t>)</a:t>
            </a:r>
            <a:endParaRPr lang="en-US" altLang="zh-CN" sz="700" dirty="0" smtClean="0">
              <a:solidFill>
                <a:srgbClr val="FFFFFF">
                  <a:lumMod val="50000"/>
                </a:srgbClr>
              </a:solidFill>
              <a:ea typeface="宋体" panose="02010600030101010101" pitchFamily="2" charset="-122"/>
              <a:cs typeface="Arial" panose="020B0604020202020204" pitchFamily="34" charset="0"/>
            </a:endParaRPr>
          </a:p>
          <a:p>
            <a:endParaRPr lang="en-US" altLang="zh-CN" sz="700" dirty="0">
              <a:solidFill>
                <a:srgbClr val="FFFFFF">
                  <a:lumMod val="50000"/>
                </a:srgbClr>
              </a:solidFill>
              <a:latin typeface="FrutigerNext LT Medium"/>
              <a:ea typeface="华文细黑"/>
              <a:cs typeface="Arial" panose="020B0604020202020204" pitchFamily="34" charset="0"/>
            </a:endParaRPr>
          </a:p>
        </p:txBody>
      </p:sp>
      <p:sp>
        <p:nvSpPr>
          <p:cNvPr id="143" name="任意多边形 142"/>
          <p:cNvSpPr/>
          <p:nvPr/>
        </p:nvSpPr>
        <p:spPr bwMode="auto">
          <a:xfrm>
            <a:off x="2919751" y="2142255"/>
            <a:ext cx="943454" cy="690298"/>
          </a:xfrm>
          <a:custGeom>
            <a:avLst/>
            <a:gdLst>
              <a:gd name="connsiteX0" fmla="*/ 23447 w 1266093"/>
              <a:gd name="connsiteY0" fmla="*/ 720968 h 928076"/>
              <a:gd name="connsiteX1" fmla="*/ 1078523 w 1266093"/>
              <a:gd name="connsiteY1" fmla="*/ 920261 h 928076"/>
              <a:gd name="connsiteX2" fmla="*/ 1101970 w 1266093"/>
              <a:gd name="connsiteY2" fmla="*/ 767861 h 928076"/>
              <a:gd name="connsiteX3" fmla="*/ 105508 w 1266093"/>
              <a:gd name="connsiteY3" fmla="*/ 498230 h 928076"/>
              <a:gd name="connsiteX4" fmla="*/ 1113693 w 1266093"/>
              <a:gd name="connsiteY4" fmla="*/ 158261 h 928076"/>
              <a:gd name="connsiteX5" fmla="*/ 1019908 w 1266093"/>
              <a:gd name="connsiteY5" fmla="*/ 17584 h 928076"/>
              <a:gd name="connsiteX6" fmla="*/ 0 w 1266093"/>
              <a:gd name="connsiteY6" fmla="*/ 263768 h 928076"/>
              <a:gd name="connsiteX0-1" fmla="*/ 23447 w 1258277"/>
              <a:gd name="connsiteY0-2" fmla="*/ 720968 h 928076"/>
              <a:gd name="connsiteX1-3" fmla="*/ 1078523 w 1258277"/>
              <a:gd name="connsiteY1-4" fmla="*/ 920261 h 928076"/>
              <a:gd name="connsiteX2-5" fmla="*/ 1101970 w 1258277"/>
              <a:gd name="connsiteY2-6" fmla="*/ 767861 h 928076"/>
              <a:gd name="connsiteX3-7" fmla="*/ 152473 w 1258277"/>
              <a:gd name="connsiteY3-8" fmla="*/ 505761 h 928076"/>
              <a:gd name="connsiteX4-9" fmla="*/ 1113693 w 1258277"/>
              <a:gd name="connsiteY4-10" fmla="*/ 158261 h 928076"/>
              <a:gd name="connsiteX5-11" fmla="*/ 1019908 w 1258277"/>
              <a:gd name="connsiteY5-12" fmla="*/ 17584 h 928076"/>
              <a:gd name="connsiteX6-13" fmla="*/ 0 w 1258277"/>
              <a:gd name="connsiteY6-14" fmla="*/ 263768 h 928076"/>
              <a:gd name="connsiteX0-15" fmla="*/ 23447 w 1258266"/>
              <a:gd name="connsiteY0-16" fmla="*/ 720968 h 920397"/>
              <a:gd name="connsiteX1-17" fmla="*/ 1078523 w 1258266"/>
              <a:gd name="connsiteY1-18" fmla="*/ 920261 h 920397"/>
              <a:gd name="connsiteX2-19" fmla="*/ 1016569 w 1258266"/>
              <a:gd name="connsiteY2-20" fmla="*/ 721785 h 920397"/>
              <a:gd name="connsiteX3-21" fmla="*/ 152473 w 1258266"/>
              <a:gd name="connsiteY3-22" fmla="*/ 505761 h 920397"/>
              <a:gd name="connsiteX4-23" fmla="*/ 1113693 w 1258266"/>
              <a:gd name="connsiteY4-24" fmla="*/ 158261 h 920397"/>
              <a:gd name="connsiteX5-25" fmla="*/ 1019908 w 1258266"/>
              <a:gd name="connsiteY5-26" fmla="*/ 17584 h 920397"/>
              <a:gd name="connsiteX6-27" fmla="*/ 0 w 1258266"/>
              <a:gd name="connsiteY6-28" fmla="*/ 263768 h 920397"/>
              <a:gd name="connsiteX0-29" fmla="*/ 23447 w 1258266"/>
              <a:gd name="connsiteY0-30" fmla="*/ 720968 h 920397"/>
              <a:gd name="connsiteX1-31" fmla="*/ 1078523 w 1258266"/>
              <a:gd name="connsiteY1-32" fmla="*/ 920261 h 920397"/>
              <a:gd name="connsiteX2-33" fmla="*/ 1016569 w 1258266"/>
              <a:gd name="connsiteY2-34" fmla="*/ 721785 h 920397"/>
              <a:gd name="connsiteX3-35" fmla="*/ 152473 w 1258266"/>
              <a:gd name="connsiteY3-36" fmla="*/ 505761 h 920397"/>
              <a:gd name="connsiteX4-37" fmla="*/ 1113693 w 1258266"/>
              <a:gd name="connsiteY4-38" fmla="*/ 158261 h 920397"/>
              <a:gd name="connsiteX5-39" fmla="*/ 1019908 w 1258266"/>
              <a:gd name="connsiteY5-40" fmla="*/ 17584 h 920397"/>
              <a:gd name="connsiteX6-41" fmla="*/ 0 w 1258266"/>
              <a:gd name="connsiteY6-42" fmla="*/ 263768 h 92039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258266" h="920397">
                <a:moveTo>
                  <a:pt x="23447" y="720968"/>
                </a:moveTo>
                <a:cubicBezTo>
                  <a:pt x="461108" y="816707"/>
                  <a:pt x="913003" y="920125"/>
                  <a:pt x="1078523" y="920261"/>
                </a:cubicBezTo>
                <a:cubicBezTo>
                  <a:pt x="1244043" y="920397"/>
                  <a:pt x="1170910" y="790868"/>
                  <a:pt x="1016569" y="721785"/>
                </a:cubicBezTo>
                <a:cubicBezTo>
                  <a:pt x="587552" y="548047"/>
                  <a:pt x="136286" y="599682"/>
                  <a:pt x="152473" y="505761"/>
                </a:cubicBezTo>
                <a:cubicBezTo>
                  <a:pt x="168660" y="411840"/>
                  <a:pt x="969120" y="239624"/>
                  <a:pt x="1113693" y="158261"/>
                </a:cubicBezTo>
                <a:cubicBezTo>
                  <a:pt x="1258266" y="76898"/>
                  <a:pt x="1205523" y="0"/>
                  <a:pt x="1019908" y="17584"/>
                </a:cubicBezTo>
                <a:cubicBezTo>
                  <a:pt x="834293" y="35168"/>
                  <a:pt x="417146" y="149468"/>
                  <a:pt x="0" y="263768"/>
                </a:cubicBezTo>
              </a:path>
            </a:pathLst>
          </a:custGeom>
          <a:noFill/>
          <a:ln w="63500" cap="flat" cmpd="sng" algn="ctr">
            <a:solidFill>
              <a:srgbClr val="00B05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44" name="任意多边形 143"/>
          <p:cNvSpPr/>
          <p:nvPr/>
        </p:nvSpPr>
        <p:spPr bwMode="auto">
          <a:xfrm>
            <a:off x="2924923" y="2350154"/>
            <a:ext cx="829192" cy="448408"/>
          </a:xfrm>
          <a:custGeom>
            <a:avLst/>
            <a:gdLst>
              <a:gd name="connsiteX0" fmla="*/ 0 w 1105877"/>
              <a:gd name="connsiteY0" fmla="*/ 324339 h 597877"/>
              <a:gd name="connsiteX1" fmla="*/ 914400 w 1105877"/>
              <a:gd name="connsiteY1" fmla="*/ 570523 h 597877"/>
              <a:gd name="connsiteX2" fmla="*/ 926123 w 1105877"/>
              <a:gd name="connsiteY2" fmla="*/ 488462 h 597877"/>
              <a:gd name="connsiteX3" fmla="*/ 11723 w 1105877"/>
              <a:gd name="connsiteY3" fmla="*/ 230554 h 597877"/>
              <a:gd name="connsiteX4" fmla="*/ 937846 w 1105877"/>
              <a:gd name="connsiteY4" fmla="*/ 66431 h 597877"/>
              <a:gd name="connsiteX5" fmla="*/ 949569 w 1105877"/>
              <a:gd name="connsiteY5" fmla="*/ 7815 h 597877"/>
              <a:gd name="connsiteX6" fmla="*/ 0 w 1105877"/>
              <a:gd name="connsiteY6" fmla="*/ 113323 h 597877"/>
              <a:gd name="connsiteX0-1" fmla="*/ 0 w 1105877"/>
              <a:gd name="connsiteY0-2" fmla="*/ 324339 h 597877"/>
              <a:gd name="connsiteX1-3" fmla="*/ 914400 w 1105877"/>
              <a:gd name="connsiteY1-4" fmla="*/ 570523 h 597877"/>
              <a:gd name="connsiteX2-5" fmla="*/ 926123 w 1105877"/>
              <a:gd name="connsiteY2-6" fmla="*/ 488462 h 597877"/>
              <a:gd name="connsiteX3-7" fmla="*/ 73569 w 1105877"/>
              <a:gd name="connsiteY3-8" fmla="*/ 228564 h 597877"/>
              <a:gd name="connsiteX4-9" fmla="*/ 937846 w 1105877"/>
              <a:gd name="connsiteY4-10" fmla="*/ 66431 h 597877"/>
              <a:gd name="connsiteX5-11" fmla="*/ 949569 w 1105877"/>
              <a:gd name="connsiteY5-12" fmla="*/ 7815 h 597877"/>
              <a:gd name="connsiteX6-13" fmla="*/ 0 w 1105877"/>
              <a:gd name="connsiteY6-14" fmla="*/ 113323 h 59787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105877" h="597877">
                <a:moveTo>
                  <a:pt x="0" y="324339"/>
                </a:moveTo>
                <a:cubicBezTo>
                  <a:pt x="380023" y="433754"/>
                  <a:pt x="760046" y="543169"/>
                  <a:pt x="914400" y="570523"/>
                </a:cubicBezTo>
                <a:cubicBezTo>
                  <a:pt x="1068754" y="597877"/>
                  <a:pt x="1066261" y="545455"/>
                  <a:pt x="926123" y="488462"/>
                </a:cubicBezTo>
                <a:cubicBezTo>
                  <a:pt x="785985" y="431469"/>
                  <a:pt x="71615" y="298903"/>
                  <a:pt x="73569" y="228564"/>
                </a:cubicBezTo>
                <a:cubicBezTo>
                  <a:pt x="75523" y="158226"/>
                  <a:pt x="791846" y="103223"/>
                  <a:pt x="937846" y="66431"/>
                </a:cubicBezTo>
                <a:cubicBezTo>
                  <a:pt x="1083846" y="29640"/>
                  <a:pt x="1105877" y="0"/>
                  <a:pt x="949569" y="7815"/>
                </a:cubicBezTo>
                <a:cubicBezTo>
                  <a:pt x="793261" y="15630"/>
                  <a:pt x="396630" y="64476"/>
                  <a:pt x="0" y="113323"/>
                </a:cubicBezTo>
              </a:path>
            </a:pathLst>
          </a:custGeom>
          <a:noFill/>
          <a:ln w="635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147" name="直接连接符 146"/>
          <p:cNvCxnSpPr>
            <a:stCxn id="72" idx="3"/>
            <a:endCxn id="71" idx="1"/>
          </p:cNvCxnSpPr>
          <p:nvPr/>
        </p:nvCxnSpPr>
        <p:spPr bwMode="auto">
          <a:xfrm>
            <a:off x="1477238" y="2248730"/>
            <a:ext cx="162624"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直接连接符 149"/>
          <p:cNvCxnSpPr>
            <a:stCxn id="91" idx="3"/>
            <a:endCxn id="92" idx="1"/>
          </p:cNvCxnSpPr>
          <p:nvPr/>
        </p:nvCxnSpPr>
        <p:spPr bwMode="auto">
          <a:xfrm>
            <a:off x="1464162" y="2521110"/>
            <a:ext cx="189443"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53" name="Picture 1939" descr="图片682"/>
          <p:cNvPicPr>
            <a:picLocks noChangeAspect="1" noChangeArrowheads="1"/>
          </p:cNvPicPr>
          <p:nvPr/>
        </p:nvPicPr>
        <p:blipFill>
          <a:blip r:embed="rId23" cstate="print"/>
          <a:srcRect/>
          <a:stretch>
            <a:fillRect/>
          </a:stretch>
        </p:blipFill>
        <p:spPr bwMode="auto">
          <a:xfrm>
            <a:off x="1302245" y="2713891"/>
            <a:ext cx="109468" cy="153295"/>
          </a:xfrm>
          <a:prstGeom prst="rect">
            <a:avLst/>
          </a:prstGeom>
          <a:noFill/>
          <a:effectLst/>
        </p:spPr>
      </p:pic>
      <p:pic>
        <p:nvPicPr>
          <p:cNvPr id="154" name="Picture 1939" descr="图片682"/>
          <p:cNvPicPr>
            <a:picLocks noChangeAspect="1" noChangeArrowheads="1"/>
          </p:cNvPicPr>
          <p:nvPr/>
        </p:nvPicPr>
        <p:blipFill>
          <a:blip r:embed="rId23" cstate="print"/>
          <a:srcRect/>
          <a:stretch>
            <a:fillRect/>
          </a:stretch>
        </p:blipFill>
        <p:spPr bwMode="auto">
          <a:xfrm>
            <a:off x="1404017" y="2713891"/>
            <a:ext cx="109468" cy="153295"/>
          </a:xfrm>
          <a:prstGeom prst="rect">
            <a:avLst/>
          </a:prstGeom>
          <a:noFill/>
          <a:effectLst/>
        </p:spPr>
      </p:pic>
      <p:pic>
        <p:nvPicPr>
          <p:cNvPr id="155" name="Picture 1939" descr="图片682"/>
          <p:cNvPicPr>
            <a:picLocks noChangeAspect="1" noChangeArrowheads="1"/>
          </p:cNvPicPr>
          <p:nvPr/>
        </p:nvPicPr>
        <p:blipFill>
          <a:blip r:embed="rId23" cstate="print"/>
          <a:srcRect/>
          <a:stretch>
            <a:fillRect/>
          </a:stretch>
        </p:blipFill>
        <p:spPr bwMode="auto">
          <a:xfrm>
            <a:off x="1505790" y="2713891"/>
            <a:ext cx="109468" cy="153295"/>
          </a:xfrm>
          <a:prstGeom prst="rect">
            <a:avLst/>
          </a:prstGeom>
          <a:noFill/>
          <a:effectLst/>
        </p:spPr>
      </p:pic>
      <p:pic>
        <p:nvPicPr>
          <p:cNvPr id="156" name="Picture 1939" descr="图片682"/>
          <p:cNvPicPr>
            <a:picLocks noChangeAspect="1" noChangeArrowheads="1"/>
          </p:cNvPicPr>
          <p:nvPr/>
        </p:nvPicPr>
        <p:blipFill>
          <a:blip r:embed="rId23" cstate="print"/>
          <a:srcRect/>
          <a:stretch>
            <a:fillRect/>
          </a:stretch>
        </p:blipFill>
        <p:spPr bwMode="auto">
          <a:xfrm>
            <a:off x="1607561" y="2713891"/>
            <a:ext cx="109468" cy="153295"/>
          </a:xfrm>
          <a:prstGeom prst="rect">
            <a:avLst/>
          </a:prstGeom>
          <a:noFill/>
          <a:effectLst/>
        </p:spPr>
      </p:pic>
      <p:pic>
        <p:nvPicPr>
          <p:cNvPr id="157" name="Picture 1939" descr="图片682"/>
          <p:cNvPicPr>
            <a:picLocks noChangeAspect="1" noChangeArrowheads="1"/>
          </p:cNvPicPr>
          <p:nvPr/>
        </p:nvPicPr>
        <p:blipFill>
          <a:blip r:embed="rId23" cstate="print"/>
          <a:srcRect/>
          <a:stretch>
            <a:fillRect/>
          </a:stretch>
        </p:blipFill>
        <p:spPr bwMode="auto">
          <a:xfrm>
            <a:off x="1709333" y="2713891"/>
            <a:ext cx="109468" cy="153295"/>
          </a:xfrm>
          <a:prstGeom prst="rect">
            <a:avLst/>
          </a:prstGeom>
          <a:noFill/>
          <a:effectLst/>
        </p:spPr>
      </p:pic>
    </p:spTree>
  </p:cSld>
  <p:clrMapOvr>
    <a:masterClrMapping/>
  </p:clrMapOvr>
  <p:transition advClick="0" advTm="8000">
    <p:cut/>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smtClean="0"/>
              <a:t>MSV</a:t>
            </a:r>
            <a:r>
              <a:rPr lang="zh-CN" altLang="en-US" dirty="0" smtClean="0"/>
              <a:t>业务链方案总体架构</a:t>
            </a:r>
            <a:endParaRPr lang="zh-CN" altLang="en-US" dirty="0"/>
          </a:p>
        </p:txBody>
      </p:sp>
      <p:sp>
        <p:nvSpPr>
          <p:cNvPr id="146" name="圆角矩形 145"/>
          <p:cNvSpPr/>
          <p:nvPr/>
        </p:nvSpPr>
        <p:spPr>
          <a:xfrm>
            <a:off x="1115991" y="2494163"/>
            <a:ext cx="1029335" cy="1412370"/>
          </a:xfrm>
          <a:prstGeom prst="roundRect">
            <a:avLst/>
          </a:prstGeom>
          <a:solidFill>
            <a:srgbClr val="BBE0E3">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1000" kern="0" dirty="0" smtClean="0">
                <a:solidFill>
                  <a:srgbClr val="000000"/>
                </a:solidFill>
                <a:latin typeface="微软雅黑" panose="020B0503020204020204" pitchFamily="34" charset="-122"/>
                <a:ea typeface="微软雅黑" panose="020B0503020204020204" pitchFamily="34" charset="-122"/>
              </a:rPr>
              <a:t>业务分流</a:t>
            </a:r>
            <a:endParaRPr lang="en-US" altLang="zh-CN" sz="1000" kern="0" dirty="0" smtClean="0">
              <a:solidFill>
                <a:srgbClr val="000000"/>
              </a:solidFill>
              <a:latin typeface="微软雅黑" panose="020B0503020204020204" pitchFamily="34" charset="-122"/>
              <a:ea typeface="微软雅黑" panose="020B0503020204020204" pitchFamily="34" charset="-122"/>
            </a:endParaRPr>
          </a:p>
          <a:p>
            <a:pPr algn="ctr" defTabSz="685165" fontAlgn="auto">
              <a:spcBef>
                <a:spcPts val="0"/>
              </a:spcBef>
              <a:spcAft>
                <a:spcPts val="0"/>
              </a:spcAft>
              <a:defRPr/>
            </a:pPr>
            <a:r>
              <a:rPr lang="zh-CN" altLang="en-US" sz="1000" kern="0" dirty="0" smtClean="0">
                <a:solidFill>
                  <a:srgbClr val="000000"/>
                </a:solidFill>
                <a:latin typeface="微软雅黑" panose="020B0503020204020204" pitchFamily="34" charset="-122"/>
                <a:ea typeface="微软雅黑" panose="020B0503020204020204" pitchFamily="34" charset="-122"/>
              </a:rPr>
              <a:t>子系统</a:t>
            </a:r>
            <a:endParaRPr lang="zh-CN" altLang="en-US" sz="1000" kern="0" dirty="0">
              <a:solidFill>
                <a:srgbClr val="000000"/>
              </a:solidFill>
              <a:latin typeface="微软雅黑" panose="020B0503020204020204" pitchFamily="34" charset="-122"/>
              <a:ea typeface="微软雅黑" panose="020B0503020204020204" pitchFamily="34" charset="-122"/>
            </a:endParaRPr>
          </a:p>
        </p:txBody>
      </p:sp>
      <p:sp>
        <p:nvSpPr>
          <p:cNvPr id="147" name="圆角矩形 146"/>
          <p:cNvSpPr/>
          <p:nvPr/>
        </p:nvSpPr>
        <p:spPr>
          <a:xfrm>
            <a:off x="2660879" y="2584950"/>
            <a:ext cx="1088031" cy="352769"/>
          </a:xfrm>
          <a:prstGeom prst="roundRect">
            <a:avLst/>
          </a:prstGeom>
          <a:solidFill>
            <a:srgbClr val="00B05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业务处理子系统</a:t>
            </a:r>
            <a:r>
              <a:rPr lang="en-US" altLang="zh-CN" sz="800" b="1" kern="0" dirty="0" smtClean="0">
                <a:solidFill>
                  <a:srgbClr val="FFFFFF"/>
                </a:solidFill>
                <a:latin typeface="微软雅黑" panose="020B0503020204020204" pitchFamily="34" charset="-122"/>
                <a:ea typeface="微软雅黑" panose="020B0503020204020204" pitchFamily="34" charset="-122"/>
              </a:rPr>
              <a:t>1</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cxnSp>
        <p:nvCxnSpPr>
          <p:cNvPr id="148" name="直接连接符 147"/>
          <p:cNvCxnSpPr/>
          <p:nvPr/>
        </p:nvCxnSpPr>
        <p:spPr>
          <a:xfrm flipV="1">
            <a:off x="2136356" y="2701808"/>
            <a:ext cx="514667" cy="0"/>
          </a:xfrm>
          <a:prstGeom prst="line">
            <a:avLst/>
          </a:prstGeom>
          <a:noFill/>
          <a:ln w="34925" cap="flat" cmpd="sng" algn="ctr">
            <a:solidFill>
              <a:srgbClr val="0070C0"/>
            </a:solidFill>
            <a:prstDash val="solid"/>
          </a:ln>
          <a:effectLst/>
        </p:spPr>
      </p:cxnSp>
      <p:sp>
        <p:nvSpPr>
          <p:cNvPr id="149" name="圆角矩形 148"/>
          <p:cNvSpPr/>
          <p:nvPr/>
        </p:nvSpPr>
        <p:spPr>
          <a:xfrm>
            <a:off x="2660879" y="3014238"/>
            <a:ext cx="1088031" cy="352769"/>
          </a:xfrm>
          <a:prstGeom prst="roundRect">
            <a:avLst/>
          </a:prstGeom>
          <a:solidFill>
            <a:srgbClr val="00B05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业务处理子系统</a:t>
            </a:r>
            <a:r>
              <a:rPr lang="en-US" altLang="zh-CN" sz="800" b="1" kern="0" dirty="0" smtClean="0">
                <a:solidFill>
                  <a:srgbClr val="FFFFFF"/>
                </a:solidFill>
                <a:latin typeface="微软雅黑" panose="020B0503020204020204" pitchFamily="34" charset="-122"/>
                <a:ea typeface="微软雅黑" panose="020B0503020204020204" pitchFamily="34" charset="-122"/>
              </a:rPr>
              <a:t>2</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cxnSp>
        <p:nvCxnSpPr>
          <p:cNvPr id="150" name="直接连接符 149"/>
          <p:cNvCxnSpPr/>
          <p:nvPr/>
        </p:nvCxnSpPr>
        <p:spPr>
          <a:xfrm flipV="1">
            <a:off x="2145326" y="3139124"/>
            <a:ext cx="514667" cy="0"/>
          </a:xfrm>
          <a:prstGeom prst="line">
            <a:avLst/>
          </a:prstGeom>
          <a:noFill/>
          <a:ln w="34925" cap="flat" cmpd="sng" algn="ctr">
            <a:solidFill>
              <a:srgbClr val="0070C0"/>
            </a:solidFill>
            <a:prstDash val="solid"/>
          </a:ln>
          <a:effectLst/>
        </p:spPr>
      </p:cxnSp>
      <p:sp>
        <p:nvSpPr>
          <p:cNvPr id="151" name="圆角矩形 150"/>
          <p:cNvSpPr/>
          <p:nvPr/>
        </p:nvSpPr>
        <p:spPr>
          <a:xfrm>
            <a:off x="2660879" y="3444822"/>
            <a:ext cx="1088031" cy="352769"/>
          </a:xfrm>
          <a:prstGeom prst="roundRect">
            <a:avLst/>
          </a:prstGeom>
          <a:solidFill>
            <a:srgbClr val="FFC00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第三方设备</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cxnSp>
        <p:nvCxnSpPr>
          <p:cNvPr id="152" name="直接连接符 151"/>
          <p:cNvCxnSpPr/>
          <p:nvPr/>
        </p:nvCxnSpPr>
        <p:spPr>
          <a:xfrm flipV="1">
            <a:off x="2145326" y="3578839"/>
            <a:ext cx="514667" cy="1298"/>
          </a:xfrm>
          <a:prstGeom prst="line">
            <a:avLst/>
          </a:prstGeom>
          <a:noFill/>
          <a:ln w="34925" cap="flat" cmpd="sng" algn="ctr">
            <a:solidFill>
              <a:srgbClr val="0070C0"/>
            </a:solidFill>
            <a:prstDash val="solid"/>
          </a:ln>
          <a:effectLst/>
        </p:spPr>
      </p:cxnSp>
      <p:sp>
        <p:nvSpPr>
          <p:cNvPr id="153" name="椭圆 152"/>
          <p:cNvSpPr>
            <a:spLocks noChangeAspect="1"/>
          </p:cNvSpPr>
          <p:nvPr/>
        </p:nvSpPr>
        <p:spPr bwMode="auto">
          <a:xfrm>
            <a:off x="2054571" y="2647898"/>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4" name="椭圆 153"/>
          <p:cNvSpPr>
            <a:spLocks noChangeAspect="1"/>
          </p:cNvSpPr>
          <p:nvPr/>
        </p:nvSpPr>
        <p:spPr bwMode="auto">
          <a:xfrm>
            <a:off x="2054571" y="3091670"/>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5" name="椭圆 154"/>
          <p:cNvSpPr>
            <a:spLocks noChangeAspect="1"/>
          </p:cNvSpPr>
          <p:nvPr/>
        </p:nvSpPr>
        <p:spPr bwMode="auto">
          <a:xfrm>
            <a:off x="2054571" y="3529844"/>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6" name="椭圆 155"/>
          <p:cNvSpPr>
            <a:spLocks noChangeAspect="1"/>
          </p:cNvSpPr>
          <p:nvPr/>
        </p:nvSpPr>
        <p:spPr bwMode="auto">
          <a:xfrm>
            <a:off x="2660902" y="2647898"/>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7" name="椭圆 156"/>
          <p:cNvSpPr>
            <a:spLocks noChangeAspect="1"/>
          </p:cNvSpPr>
          <p:nvPr/>
        </p:nvSpPr>
        <p:spPr bwMode="auto">
          <a:xfrm>
            <a:off x="2660902" y="3091670"/>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8" name="椭圆 157"/>
          <p:cNvSpPr>
            <a:spLocks noChangeAspect="1"/>
          </p:cNvSpPr>
          <p:nvPr/>
        </p:nvSpPr>
        <p:spPr bwMode="auto">
          <a:xfrm>
            <a:off x="2660902" y="3529844"/>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9" name="圆角矩形 158"/>
          <p:cNvSpPr/>
          <p:nvPr/>
        </p:nvSpPr>
        <p:spPr>
          <a:xfrm>
            <a:off x="1573737" y="1082280"/>
            <a:ext cx="1430453" cy="352769"/>
          </a:xfrm>
          <a:prstGeom prst="roundRect">
            <a:avLst/>
          </a:prstGeom>
          <a:solidFill>
            <a:srgbClr val="2D2015">
              <a:lumMod val="50000"/>
              <a:lumOff val="5000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1000" b="1" kern="0" dirty="0" smtClean="0">
                <a:solidFill>
                  <a:srgbClr val="FFFFFF"/>
                </a:solidFill>
                <a:latin typeface="微软雅黑" panose="020B0503020204020204" pitchFamily="34" charset="-122"/>
                <a:ea typeface="微软雅黑" panose="020B0503020204020204" pitchFamily="34" charset="-122"/>
              </a:rPr>
              <a:t>业务链配置子系统</a:t>
            </a:r>
            <a:endParaRPr lang="en-US" altLang="zh-CN" sz="1000" b="1" kern="0" dirty="0">
              <a:solidFill>
                <a:srgbClr val="FFFFFF"/>
              </a:solidFill>
              <a:latin typeface="微软雅黑" panose="020B0503020204020204" pitchFamily="34" charset="-122"/>
              <a:ea typeface="微软雅黑" panose="020B0503020204020204" pitchFamily="34" charset="-122"/>
            </a:endParaRPr>
          </a:p>
        </p:txBody>
      </p:sp>
      <p:cxnSp>
        <p:nvCxnSpPr>
          <p:cNvPr id="160" name="直接箭头连接符 159"/>
          <p:cNvCxnSpPr>
            <a:endCxn id="146" idx="0"/>
          </p:cNvCxnSpPr>
          <p:nvPr/>
        </p:nvCxnSpPr>
        <p:spPr bwMode="auto">
          <a:xfrm flipH="1">
            <a:off x="1630657" y="1435250"/>
            <a:ext cx="343604" cy="1058913"/>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直接箭头连接符 160"/>
          <p:cNvCxnSpPr>
            <a:endCxn id="147" idx="0"/>
          </p:cNvCxnSpPr>
          <p:nvPr/>
        </p:nvCxnSpPr>
        <p:spPr bwMode="auto">
          <a:xfrm>
            <a:off x="2603660" y="1435250"/>
            <a:ext cx="601234" cy="1149699"/>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直接箭头连接符 161"/>
          <p:cNvCxnSpPr>
            <a:endCxn id="149" idx="0"/>
          </p:cNvCxnSpPr>
          <p:nvPr/>
        </p:nvCxnSpPr>
        <p:spPr bwMode="auto">
          <a:xfrm>
            <a:off x="2603660" y="1435252"/>
            <a:ext cx="601234" cy="1578986"/>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直接箭头连接符 162"/>
          <p:cNvCxnSpPr>
            <a:endCxn id="151" idx="0"/>
          </p:cNvCxnSpPr>
          <p:nvPr/>
        </p:nvCxnSpPr>
        <p:spPr bwMode="auto">
          <a:xfrm>
            <a:off x="2603660" y="1435250"/>
            <a:ext cx="601234" cy="2009571"/>
          </a:xfrm>
          <a:prstGeom prst="straightConnector1">
            <a:avLst/>
          </a:prstGeom>
          <a:noFill/>
          <a:ln w="9525" cap="flat" cmpd="sng" algn="ctr">
            <a:solidFill>
              <a:srgbClr val="FFC000"/>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 name="直接箭头连接符 164"/>
          <p:cNvCxnSpPr/>
          <p:nvPr/>
        </p:nvCxnSpPr>
        <p:spPr bwMode="auto">
          <a:xfrm flipH="1">
            <a:off x="2145916" y="2645360"/>
            <a:ext cx="514963" cy="203"/>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6" name="TextBox 85"/>
          <p:cNvSpPr txBox="1">
            <a:spLocks noChangeArrowheads="1"/>
          </p:cNvSpPr>
          <p:nvPr/>
        </p:nvSpPr>
        <p:spPr bwMode="auto">
          <a:xfrm>
            <a:off x="2195907" y="2494165"/>
            <a:ext cx="317999" cy="176953"/>
          </a:xfrm>
          <a:prstGeom prst="rect">
            <a:avLst/>
          </a:prstGeom>
          <a:noFill/>
          <a:ln w="9525">
            <a:noFill/>
            <a:miter lim="800000"/>
          </a:ln>
        </p:spPr>
        <p:txBody>
          <a:bodyPr wrap="none" lIns="68542" tIns="34271" rIns="68542" bIns="34271">
            <a:spAutoFit/>
          </a:bodyPr>
          <a:lstStyle/>
          <a:p>
            <a:pPr marL="171450" indent="-171450"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引流</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167" name="直接箭头连接符 166"/>
          <p:cNvCxnSpPr/>
          <p:nvPr/>
        </p:nvCxnSpPr>
        <p:spPr bwMode="auto">
          <a:xfrm flipH="1">
            <a:off x="2145916" y="2871805"/>
            <a:ext cx="514963" cy="203"/>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8" name="TextBox 85"/>
          <p:cNvSpPr txBox="1">
            <a:spLocks noChangeArrowheads="1"/>
          </p:cNvSpPr>
          <p:nvPr/>
        </p:nvSpPr>
        <p:spPr bwMode="auto">
          <a:xfrm>
            <a:off x="2203136" y="2803416"/>
            <a:ext cx="317999"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回注</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169" name="直接箭头连接符 168"/>
          <p:cNvCxnSpPr/>
          <p:nvPr/>
        </p:nvCxnSpPr>
        <p:spPr bwMode="auto">
          <a:xfrm flipH="1">
            <a:off x="2145916" y="3071915"/>
            <a:ext cx="514963" cy="203"/>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0" name="TextBox 85"/>
          <p:cNvSpPr txBox="1">
            <a:spLocks noChangeArrowheads="1"/>
          </p:cNvSpPr>
          <p:nvPr/>
        </p:nvSpPr>
        <p:spPr bwMode="auto">
          <a:xfrm>
            <a:off x="2203136" y="2978929"/>
            <a:ext cx="317999"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引流</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171" name="直接箭头连接符 170"/>
          <p:cNvCxnSpPr/>
          <p:nvPr/>
        </p:nvCxnSpPr>
        <p:spPr bwMode="auto">
          <a:xfrm flipH="1">
            <a:off x="2145916" y="3317410"/>
            <a:ext cx="514963" cy="203"/>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2" name="TextBox 85"/>
          <p:cNvSpPr txBox="1">
            <a:spLocks noChangeArrowheads="1"/>
          </p:cNvSpPr>
          <p:nvPr/>
        </p:nvSpPr>
        <p:spPr bwMode="auto">
          <a:xfrm>
            <a:off x="2203136" y="3233912"/>
            <a:ext cx="317999"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回注</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173" name="直接箭头连接符 172"/>
          <p:cNvCxnSpPr/>
          <p:nvPr/>
        </p:nvCxnSpPr>
        <p:spPr bwMode="auto">
          <a:xfrm flipH="1">
            <a:off x="2145916" y="3512819"/>
            <a:ext cx="514963" cy="203"/>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4" name="TextBox 85"/>
          <p:cNvSpPr txBox="1">
            <a:spLocks noChangeArrowheads="1"/>
          </p:cNvSpPr>
          <p:nvPr/>
        </p:nvSpPr>
        <p:spPr bwMode="auto">
          <a:xfrm>
            <a:off x="2203136" y="3419833"/>
            <a:ext cx="317999"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引流</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175" name="直接箭头连接符 174"/>
          <p:cNvCxnSpPr/>
          <p:nvPr/>
        </p:nvCxnSpPr>
        <p:spPr bwMode="auto">
          <a:xfrm flipH="1">
            <a:off x="2145916" y="3739264"/>
            <a:ext cx="514963" cy="203"/>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6" name="TextBox 85"/>
          <p:cNvSpPr txBox="1">
            <a:spLocks noChangeArrowheads="1"/>
          </p:cNvSpPr>
          <p:nvPr/>
        </p:nvSpPr>
        <p:spPr bwMode="auto">
          <a:xfrm>
            <a:off x="2203136" y="3665291"/>
            <a:ext cx="317999"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回注</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79" name="TextBox 85"/>
          <p:cNvSpPr txBox="1">
            <a:spLocks noChangeArrowheads="1"/>
          </p:cNvSpPr>
          <p:nvPr/>
        </p:nvSpPr>
        <p:spPr bwMode="auto">
          <a:xfrm>
            <a:off x="3004187" y="1141110"/>
            <a:ext cx="686617" cy="176953"/>
          </a:xfrm>
          <a:prstGeom prst="rect">
            <a:avLst/>
          </a:prstGeom>
          <a:noFill/>
          <a:ln w="9525">
            <a:noFill/>
            <a:miter lim="800000"/>
          </a:ln>
        </p:spPr>
        <p:txBody>
          <a:bodyPr wrap="square" lIns="68542" tIns="34271" rIns="68542" bIns="34271">
            <a:spAutoFit/>
          </a:bodyPr>
          <a:lstStyle/>
          <a:p>
            <a:pPr algn="ctr" defTabSz="685165" fontAlgn="auto">
              <a:spcBef>
                <a:spcPts val="0"/>
              </a:spcBef>
              <a:spcAft>
                <a:spcPts val="0"/>
              </a:spcAft>
              <a:defRPr/>
            </a:pPr>
            <a:r>
              <a:rPr lang="en-US" altLang="zh-CN" sz="700" b="1" kern="0" dirty="0" smtClean="0">
                <a:solidFill>
                  <a:sysClr val="windowText" lastClr="000000"/>
                </a:solidFill>
                <a:latin typeface="微软雅黑" panose="020B0503020204020204" pitchFamily="34" charset="-122"/>
                <a:ea typeface="微软雅黑" panose="020B0503020204020204" pitchFamily="34" charset="-122"/>
              </a:rPr>
              <a:t>Controller</a:t>
            </a:r>
            <a:endParaRPr lang="zh-CN" altLang="en-US" sz="700" b="1"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80" name="TextBox 85"/>
          <p:cNvSpPr txBox="1">
            <a:spLocks noChangeArrowheads="1"/>
          </p:cNvSpPr>
          <p:nvPr/>
        </p:nvSpPr>
        <p:spPr bwMode="auto">
          <a:xfrm>
            <a:off x="658245" y="3082451"/>
            <a:ext cx="457745" cy="176953"/>
          </a:xfrm>
          <a:prstGeom prst="rect">
            <a:avLst/>
          </a:prstGeom>
          <a:noFill/>
          <a:ln w="9525">
            <a:noFill/>
            <a:miter lim="800000"/>
          </a:ln>
        </p:spPr>
        <p:txBody>
          <a:bodyPr wrap="square" lIns="68542" tIns="34271" rIns="68542" bIns="34271">
            <a:spAutoFit/>
          </a:bodyPr>
          <a:lstStyle/>
          <a:p>
            <a:pPr algn="ctr" defTabSz="685165" fontAlgn="auto">
              <a:spcBef>
                <a:spcPts val="0"/>
              </a:spcBef>
              <a:spcAft>
                <a:spcPts val="0"/>
              </a:spcAft>
              <a:defRPr/>
            </a:pPr>
            <a:r>
              <a:rPr lang="zh-CN" altLang="en-US" sz="700" b="1" kern="0" dirty="0" smtClean="0">
                <a:solidFill>
                  <a:sysClr val="windowText" lastClr="000000"/>
                </a:solidFill>
                <a:latin typeface="微软雅黑" panose="020B0503020204020204" pitchFamily="34" charset="-122"/>
                <a:ea typeface="微软雅黑" panose="020B0503020204020204" pitchFamily="34" charset="-122"/>
              </a:rPr>
              <a:t>交换机</a:t>
            </a:r>
            <a:endParaRPr lang="zh-CN" altLang="en-US" sz="700" b="1"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81" name="TextBox 85"/>
          <p:cNvSpPr txBox="1">
            <a:spLocks noChangeArrowheads="1"/>
          </p:cNvSpPr>
          <p:nvPr/>
        </p:nvSpPr>
        <p:spPr bwMode="auto">
          <a:xfrm>
            <a:off x="3748023" y="2645980"/>
            <a:ext cx="514963" cy="176953"/>
          </a:xfrm>
          <a:prstGeom prst="rect">
            <a:avLst/>
          </a:prstGeom>
          <a:noFill/>
          <a:ln w="9525">
            <a:noFill/>
            <a:miter lim="800000"/>
          </a:ln>
        </p:spPr>
        <p:txBody>
          <a:bodyPr wrap="square" lIns="68542" tIns="34271" rIns="68542" bIns="34271">
            <a:spAutoFit/>
          </a:bodyPr>
          <a:lstStyle/>
          <a:p>
            <a:pPr algn="ctr" defTabSz="685165" fontAlgn="auto">
              <a:spcBef>
                <a:spcPts val="0"/>
              </a:spcBef>
              <a:spcAft>
                <a:spcPts val="0"/>
              </a:spcAft>
              <a:defRPr/>
            </a:pPr>
            <a:r>
              <a:rPr lang="en-US" altLang="zh-CN" sz="700" b="1" kern="0" dirty="0" smtClean="0">
                <a:solidFill>
                  <a:sysClr val="windowText" lastClr="000000"/>
                </a:solidFill>
                <a:latin typeface="微软雅黑" panose="020B0503020204020204" pitchFamily="34" charset="-122"/>
                <a:ea typeface="微软雅黑" panose="020B0503020204020204" pitchFamily="34" charset="-122"/>
              </a:rPr>
              <a:t>NGFW</a:t>
            </a:r>
            <a:endParaRPr lang="zh-CN" altLang="en-US" sz="700" b="1"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182" name="直接连接符 181"/>
          <p:cNvCxnSpPr/>
          <p:nvPr/>
        </p:nvCxnSpPr>
        <p:spPr>
          <a:xfrm flipV="1">
            <a:off x="2137047" y="2804429"/>
            <a:ext cx="514667" cy="0"/>
          </a:xfrm>
          <a:prstGeom prst="line">
            <a:avLst/>
          </a:prstGeom>
          <a:noFill/>
          <a:ln w="34925" cap="flat" cmpd="sng" algn="ctr">
            <a:solidFill>
              <a:srgbClr val="0070C0"/>
            </a:solidFill>
            <a:prstDash val="solid"/>
          </a:ln>
          <a:effectLst/>
        </p:spPr>
      </p:cxnSp>
      <p:sp>
        <p:nvSpPr>
          <p:cNvPr id="183" name="椭圆 182"/>
          <p:cNvSpPr>
            <a:spLocks noChangeAspect="1"/>
          </p:cNvSpPr>
          <p:nvPr/>
        </p:nvSpPr>
        <p:spPr bwMode="auto">
          <a:xfrm>
            <a:off x="2054571" y="2753957"/>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84" name="椭圆 183"/>
          <p:cNvSpPr>
            <a:spLocks noChangeAspect="1"/>
          </p:cNvSpPr>
          <p:nvPr/>
        </p:nvSpPr>
        <p:spPr bwMode="auto">
          <a:xfrm>
            <a:off x="2660902" y="2753957"/>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85" name="TextBox 85"/>
          <p:cNvSpPr txBox="1">
            <a:spLocks noChangeArrowheads="1"/>
          </p:cNvSpPr>
          <p:nvPr/>
        </p:nvSpPr>
        <p:spPr bwMode="auto">
          <a:xfrm>
            <a:off x="2202275" y="2670651"/>
            <a:ext cx="314793"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GRE</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86" name="任意多边形 185"/>
          <p:cNvSpPr/>
          <p:nvPr/>
        </p:nvSpPr>
        <p:spPr bwMode="auto">
          <a:xfrm>
            <a:off x="1135243" y="2667374"/>
            <a:ext cx="907115" cy="1709273"/>
          </a:xfrm>
          <a:custGeom>
            <a:avLst/>
            <a:gdLst>
              <a:gd name="connsiteX0" fmla="*/ 0 w 1207911"/>
              <a:gd name="connsiteY0" fmla="*/ 2092206 h 2092206"/>
              <a:gd name="connsiteX1" fmla="*/ 203200 w 1207911"/>
              <a:gd name="connsiteY1" fmla="*/ 342429 h 2092206"/>
              <a:gd name="connsiteX2" fmla="*/ 1207911 w 1207911"/>
              <a:gd name="connsiteY2" fmla="*/ 37629 h 2092206"/>
            </a:gdLst>
            <a:ahLst/>
            <a:cxnLst>
              <a:cxn ang="0">
                <a:pos x="connsiteX0" y="connsiteY0"/>
              </a:cxn>
              <a:cxn ang="0">
                <a:pos x="connsiteX1" y="connsiteY1"/>
              </a:cxn>
              <a:cxn ang="0">
                <a:pos x="connsiteX2" y="connsiteY2"/>
              </a:cxn>
            </a:cxnLst>
            <a:rect l="l" t="t" r="r" b="b"/>
            <a:pathLst>
              <a:path w="1207911" h="2092206">
                <a:moveTo>
                  <a:pt x="0" y="2092206"/>
                </a:moveTo>
                <a:cubicBezTo>
                  <a:pt x="941" y="1388532"/>
                  <a:pt x="1882" y="684858"/>
                  <a:pt x="203200" y="342429"/>
                </a:cubicBezTo>
                <a:cubicBezTo>
                  <a:pt x="404518" y="0"/>
                  <a:pt x="806214" y="18814"/>
                  <a:pt x="1207911" y="37629"/>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87" name="任意多边形 186"/>
          <p:cNvSpPr/>
          <p:nvPr/>
        </p:nvSpPr>
        <p:spPr bwMode="auto">
          <a:xfrm>
            <a:off x="1858843" y="2799563"/>
            <a:ext cx="209306" cy="341713"/>
          </a:xfrm>
          <a:custGeom>
            <a:avLst/>
            <a:gdLst>
              <a:gd name="connsiteX0" fmla="*/ 240830 w 263408"/>
              <a:gd name="connsiteY0" fmla="*/ 0 h 462845"/>
              <a:gd name="connsiteX1" fmla="*/ 3763 w 263408"/>
              <a:gd name="connsiteY1" fmla="*/ 225778 h 462845"/>
              <a:gd name="connsiteX2" fmla="*/ 263408 w 263408"/>
              <a:gd name="connsiteY2" fmla="*/ 462845 h 462845"/>
            </a:gdLst>
            <a:ahLst/>
            <a:cxnLst>
              <a:cxn ang="0">
                <a:pos x="connsiteX0" y="connsiteY0"/>
              </a:cxn>
              <a:cxn ang="0">
                <a:pos x="connsiteX1" y="connsiteY1"/>
              </a:cxn>
              <a:cxn ang="0">
                <a:pos x="connsiteX2" y="connsiteY2"/>
              </a:cxn>
            </a:cxnLst>
            <a:rect l="l" t="t" r="r" b="b"/>
            <a:pathLst>
              <a:path w="263408" h="462845">
                <a:moveTo>
                  <a:pt x="240830" y="0"/>
                </a:moveTo>
                <a:cubicBezTo>
                  <a:pt x="120415" y="74318"/>
                  <a:pt x="0" y="148637"/>
                  <a:pt x="3763" y="225778"/>
                </a:cubicBezTo>
                <a:cubicBezTo>
                  <a:pt x="7526" y="302919"/>
                  <a:pt x="135467" y="382882"/>
                  <a:pt x="263408" y="462845"/>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88" name="任意多边形 187"/>
          <p:cNvSpPr/>
          <p:nvPr/>
        </p:nvSpPr>
        <p:spPr bwMode="auto">
          <a:xfrm>
            <a:off x="1841886" y="3258934"/>
            <a:ext cx="228873" cy="294143"/>
          </a:xfrm>
          <a:custGeom>
            <a:avLst/>
            <a:gdLst>
              <a:gd name="connsiteX0" fmla="*/ 240830 w 263408"/>
              <a:gd name="connsiteY0" fmla="*/ 0 h 462845"/>
              <a:gd name="connsiteX1" fmla="*/ 3763 w 263408"/>
              <a:gd name="connsiteY1" fmla="*/ 225778 h 462845"/>
              <a:gd name="connsiteX2" fmla="*/ 263408 w 263408"/>
              <a:gd name="connsiteY2" fmla="*/ 462845 h 462845"/>
            </a:gdLst>
            <a:ahLst/>
            <a:cxnLst>
              <a:cxn ang="0">
                <a:pos x="connsiteX0" y="connsiteY0"/>
              </a:cxn>
              <a:cxn ang="0">
                <a:pos x="connsiteX1" y="connsiteY1"/>
              </a:cxn>
              <a:cxn ang="0">
                <a:pos x="connsiteX2" y="connsiteY2"/>
              </a:cxn>
            </a:cxnLst>
            <a:rect l="l" t="t" r="r" b="b"/>
            <a:pathLst>
              <a:path w="263408" h="462845">
                <a:moveTo>
                  <a:pt x="240830" y="0"/>
                </a:moveTo>
                <a:cubicBezTo>
                  <a:pt x="120415" y="74318"/>
                  <a:pt x="0" y="148637"/>
                  <a:pt x="3763" y="225778"/>
                </a:cubicBezTo>
                <a:cubicBezTo>
                  <a:pt x="7526" y="302919"/>
                  <a:pt x="135467" y="382882"/>
                  <a:pt x="263408" y="462845"/>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89" name="任意多边形 188"/>
          <p:cNvSpPr/>
          <p:nvPr/>
        </p:nvSpPr>
        <p:spPr bwMode="auto">
          <a:xfrm>
            <a:off x="1887520" y="3666497"/>
            <a:ext cx="171546" cy="710148"/>
          </a:xfrm>
          <a:custGeom>
            <a:avLst/>
            <a:gdLst>
              <a:gd name="connsiteX0" fmla="*/ 163688 w 265288"/>
              <a:gd name="connsiteY0" fmla="*/ 0 h 869244"/>
              <a:gd name="connsiteX1" fmla="*/ 16933 w 265288"/>
              <a:gd name="connsiteY1" fmla="*/ 225778 h 869244"/>
              <a:gd name="connsiteX2" fmla="*/ 265288 w 265288"/>
              <a:gd name="connsiteY2" fmla="*/ 869244 h 869244"/>
              <a:gd name="connsiteX0-1" fmla="*/ 169738 w 169738"/>
              <a:gd name="connsiteY0-2" fmla="*/ 0 h 869244"/>
              <a:gd name="connsiteX1-3" fmla="*/ 22983 w 169738"/>
              <a:gd name="connsiteY1-4" fmla="*/ 225778 h 869244"/>
              <a:gd name="connsiteX2-5" fmla="*/ 115711 w 169738"/>
              <a:gd name="connsiteY2-6" fmla="*/ 869244 h 869244"/>
              <a:gd name="connsiteX0-7" fmla="*/ 155759 w 155759"/>
              <a:gd name="connsiteY0-8" fmla="*/ 0 h 869244"/>
              <a:gd name="connsiteX1-9" fmla="*/ 9004 w 155759"/>
              <a:gd name="connsiteY1-10" fmla="*/ 225778 h 869244"/>
              <a:gd name="connsiteX2-11" fmla="*/ 101732 w 155759"/>
              <a:gd name="connsiteY2-12" fmla="*/ 869244 h 869244"/>
              <a:gd name="connsiteX0-13" fmla="*/ 161745 w 161745"/>
              <a:gd name="connsiteY0-14" fmla="*/ 0 h 869244"/>
              <a:gd name="connsiteX1-15" fmla="*/ 14990 w 161745"/>
              <a:gd name="connsiteY1-16" fmla="*/ 225778 h 869244"/>
              <a:gd name="connsiteX2-17" fmla="*/ 71804 w 161745"/>
              <a:gd name="connsiteY2-18" fmla="*/ 869244 h 869244"/>
              <a:gd name="connsiteX0-19" fmla="*/ 161745 w 161745"/>
              <a:gd name="connsiteY0-20" fmla="*/ 0 h 869244"/>
              <a:gd name="connsiteX1-21" fmla="*/ 14990 w 161745"/>
              <a:gd name="connsiteY1-22" fmla="*/ 225778 h 869244"/>
              <a:gd name="connsiteX2-23" fmla="*/ 71804 w 161745"/>
              <a:gd name="connsiteY2-24" fmla="*/ 869244 h 869244"/>
              <a:gd name="connsiteX0-25" fmla="*/ 161745 w 161745"/>
              <a:gd name="connsiteY0-26" fmla="*/ 0 h 869244"/>
              <a:gd name="connsiteX1-27" fmla="*/ 14990 w 161745"/>
              <a:gd name="connsiteY1-28" fmla="*/ 225778 h 869244"/>
              <a:gd name="connsiteX2-29" fmla="*/ 71804 w 161745"/>
              <a:gd name="connsiteY2-30" fmla="*/ 869244 h 869244"/>
            </a:gdLst>
            <a:ahLst/>
            <a:cxnLst>
              <a:cxn ang="0">
                <a:pos x="connsiteX0-1" y="connsiteY0-2"/>
              </a:cxn>
              <a:cxn ang="0">
                <a:pos x="connsiteX1-3" y="connsiteY1-4"/>
              </a:cxn>
              <a:cxn ang="0">
                <a:pos x="connsiteX2-5" y="connsiteY2-6"/>
              </a:cxn>
            </a:cxnLst>
            <a:rect l="l" t="t" r="r" b="b"/>
            <a:pathLst>
              <a:path w="161745" h="869244">
                <a:moveTo>
                  <a:pt x="161745" y="0"/>
                </a:moveTo>
                <a:cubicBezTo>
                  <a:pt x="79901" y="40452"/>
                  <a:pt x="29980" y="80904"/>
                  <a:pt x="14990" y="225778"/>
                </a:cubicBezTo>
                <a:cubicBezTo>
                  <a:pt x="0" y="370652"/>
                  <a:pt x="27920" y="619948"/>
                  <a:pt x="71804" y="869244"/>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90" name="任意多边形 189"/>
          <p:cNvSpPr/>
          <p:nvPr/>
        </p:nvSpPr>
        <p:spPr bwMode="auto">
          <a:xfrm>
            <a:off x="2740916" y="2698114"/>
            <a:ext cx="188951"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91" name="任意多边形 190"/>
          <p:cNvSpPr/>
          <p:nvPr/>
        </p:nvSpPr>
        <p:spPr bwMode="auto">
          <a:xfrm>
            <a:off x="2736037" y="3129817"/>
            <a:ext cx="188951"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92" name="任意多边形 191"/>
          <p:cNvSpPr/>
          <p:nvPr/>
        </p:nvSpPr>
        <p:spPr bwMode="auto">
          <a:xfrm>
            <a:off x="2736037" y="3587728"/>
            <a:ext cx="188951"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cxnSp>
        <p:nvCxnSpPr>
          <p:cNvPr id="193" name="直接连接符 192"/>
          <p:cNvCxnSpPr/>
          <p:nvPr/>
        </p:nvCxnSpPr>
        <p:spPr>
          <a:xfrm flipV="1">
            <a:off x="2143619" y="3254407"/>
            <a:ext cx="514667" cy="0"/>
          </a:xfrm>
          <a:prstGeom prst="line">
            <a:avLst/>
          </a:prstGeom>
          <a:noFill/>
          <a:ln w="34925" cap="flat" cmpd="sng" algn="ctr">
            <a:solidFill>
              <a:srgbClr val="0070C0"/>
            </a:solidFill>
            <a:prstDash val="solid"/>
          </a:ln>
          <a:effectLst/>
        </p:spPr>
      </p:cxnSp>
      <p:sp>
        <p:nvSpPr>
          <p:cNvPr id="194" name="椭圆 193"/>
          <p:cNvSpPr>
            <a:spLocks noChangeAspect="1"/>
          </p:cNvSpPr>
          <p:nvPr/>
        </p:nvSpPr>
        <p:spPr bwMode="auto">
          <a:xfrm>
            <a:off x="2054571" y="3206954"/>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95" name="椭圆 194"/>
          <p:cNvSpPr>
            <a:spLocks noChangeAspect="1"/>
          </p:cNvSpPr>
          <p:nvPr/>
        </p:nvSpPr>
        <p:spPr bwMode="auto">
          <a:xfrm>
            <a:off x="2660902" y="3206954"/>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cxnSp>
        <p:nvCxnSpPr>
          <p:cNvPr id="196" name="直接连接符 195"/>
          <p:cNvCxnSpPr/>
          <p:nvPr/>
        </p:nvCxnSpPr>
        <p:spPr>
          <a:xfrm flipV="1">
            <a:off x="2147015" y="3684898"/>
            <a:ext cx="514667" cy="1298"/>
          </a:xfrm>
          <a:prstGeom prst="line">
            <a:avLst/>
          </a:prstGeom>
          <a:noFill/>
          <a:ln w="34925" cap="flat" cmpd="sng" algn="ctr">
            <a:solidFill>
              <a:srgbClr val="0070C0"/>
            </a:solidFill>
            <a:prstDash val="solid"/>
          </a:ln>
          <a:effectLst/>
        </p:spPr>
      </p:cxnSp>
      <p:sp>
        <p:nvSpPr>
          <p:cNvPr id="197" name="椭圆 196"/>
          <p:cNvSpPr>
            <a:spLocks noChangeAspect="1"/>
          </p:cNvSpPr>
          <p:nvPr/>
        </p:nvSpPr>
        <p:spPr bwMode="auto">
          <a:xfrm>
            <a:off x="2054571" y="3635906"/>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98" name="椭圆 197"/>
          <p:cNvSpPr>
            <a:spLocks noChangeAspect="1"/>
          </p:cNvSpPr>
          <p:nvPr/>
        </p:nvSpPr>
        <p:spPr bwMode="auto">
          <a:xfrm>
            <a:off x="2660902" y="3635906"/>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cxnSp>
        <p:nvCxnSpPr>
          <p:cNvPr id="199" name="直接箭头连接符 198"/>
          <p:cNvCxnSpPr>
            <a:endCxn id="183" idx="6"/>
          </p:cNvCxnSpPr>
          <p:nvPr/>
        </p:nvCxnSpPr>
        <p:spPr bwMode="auto">
          <a:xfrm flipH="1">
            <a:off x="2140390" y="1435249"/>
            <a:ext cx="341621" cy="1362824"/>
          </a:xfrm>
          <a:prstGeom prst="straightConnector1">
            <a:avLst/>
          </a:prstGeom>
          <a:noFill/>
          <a:ln w="9525" cap="flat" cmpd="sng" algn="ctr">
            <a:solidFill>
              <a:srgbClr val="2D2015"/>
            </a:solidFill>
            <a:prstDash val="dash"/>
            <a:round/>
            <a:headEnd type="stealth"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直接箭头连接符 199"/>
          <p:cNvCxnSpPr>
            <a:endCxn id="153" idx="0"/>
          </p:cNvCxnSpPr>
          <p:nvPr/>
        </p:nvCxnSpPr>
        <p:spPr bwMode="auto">
          <a:xfrm flipH="1">
            <a:off x="2097479" y="1430568"/>
            <a:ext cx="300958" cy="1217328"/>
          </a:xfrm>
          <a:prstGeom prst="straightConnector1">
            <a:avLst/>
          </a:prstGeom>
          <a:noFill/>
          <a:ln w="9525" cap="flat" cmpd="sng" algn="ctr">
            <a:solidFill>
              <a:srgbClr val="2D2015"/>
            </a:solidFill>
            <a:prstDash val="dash"/>
            <a:round/>
            <a:headEnd type="none" w="med" len="med"/>
            <a:tailEnd type="stealth"/>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1" name="TextBox 85"/>
          <p:cNvSpPr txBox="1">
            <a:spLocks noChangeArrowheads="1"/>
          </p:cNvSpPr>
          <p:nvPr/>
        </p:nvSpPr>
        <p:spPr bwMode="auto">
          <a:xfrm>
            <a:off x="1782616" y="1684247"/>
            <a:ext cx="1181688" cy="361599"/>
          </a:xfrm>
          <a:prstGeom prst="rect">
            <a:avLst/>
          </a:prstGeom>
          <a:solidFill>
            <a:srgbClr val="FFFFFF">
              <a:lumMod val="85000"/>
            </a:srgbClr>
          </a:solidFill>
          <a:ln w="9525">
            <a:noFill/>
            <a:miter lim="800000"/>
          </a:ln>
        </p:spPr>
        <p:txBody>
          <a:bodyPr wrap="square" lIns="68542" tIns="34271" rIns="68542" bIns="34271">
            <a:spAutoFit/>
          </a:bodyPr>
          <a:lstStyle/>
          <a:p>
            <a:pPr algn="ct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配置下发、故障联动</a:t>
            </a:r>
            <a:endParaRPr lang="en-US" altLang="zh-CN" sz="700" kern="0" dirty="0" smtClean="0">
              <a:solidFill>
                <a:sysClr val="windowText" lastClr="000000"/>
              </a:solidFill>
              <a:latin typeface="微软雅黑" panose="020B0503020204020204" pitchFamily="34" charset="-122"/>
              <a:ea typeface="微软雅黑" panose="020B0503020204020204" pitchFamily="34" charset="-122"/>
            </a:endParaRPr>
          </a:p>
          <a:p>
            <a:pPr algn="ctr" defTabSz="685165" fontAlgn="auto">
              <a:spcBef>
                <a:spcPts val="0"/>
              </a:spcBef>
              <a:spcAft>
                <a:spcPts val="0"/>
              </a:spcAft>
              <a:defRPr/>
            </a:pPr>
            <a:r>
              <a:rPr lang="zh-CN" altLang="en-US" sz="600" kern="0" dirty="0" smtClean="0">
                <a:solidFill>
                  <a:sysClr val="windowText" lastClr="000000"/>
                </a:solidFill>
                <a:latin typeface="微软雅黑" panose="020B0503020204020204" pitchFamily="34" charset="-122"/>
                <a:ea typeface="微软雅黑" panose="020B0503020204020204" pitchFamily="34" charset="-122"/>
              </a:rPr>
              <a:t>（华为设备：</a:t>
            </a:r>
            <a:r>
              <a:rPr lang="en-US" altLang="zh-CN" sz="600" kern="0" dirty="0" smtClean="0">
                <a:solidFill>
                  <a:sysClr val="windowText" lastClr="000000"/>
                </a:solidFill>
                <a:latin typeface="微软雅黑" panose="020B0503020204020204" pitchFamily="34" charset="-122"/>
                <a:ea typeface="微软雅黑" panose="020B0503020204020204" pitchFamily="34" charset="-122"/>
              </a:rPr>
              <a:t>XMPP over TCP</a:t>
            </a:r>
            <a:r>
              <a:rPr lang="zh-CN" altLang="en-US" sz="600" kern="0" dirty="0" smtClean="0">
                <a:solidFill>
                  <a:sysClr val="windowText" lastClr="000000"/>
                </a:solidFill>
                <a:latin typeface="微软雅黑" panose="020B0503020204020204" pitchFamily="34" charset="-122"/>
                <a:ea typeface="微软雅黑" panose="020B0503020204020204" pitchFamily="34" charset="-122"/>
              </a:rPr>
              <a:t>）</a:t>
            </a:r>
            <a:endParaRPr lang="en-US" altLang="zh-CN" sz="600" kern="0" dirty="0" smtClean="0">
              <a:solidFill>
                <a:sysClr val="windowText" lastClr="000000"/>
              </a:solidFill>
              <a:latin typeface="微软雅黑" panose="020B0503020204020204" pitchFamily="34" charset="-122"/>
              <a:ea typeface="微软雅黑" panose="020B0503020204020204" pitchFamily="34" charset="-122"/>
            </a:endParaRPr>
          </a:p>
          <a:p>
            <a:pPr algn="ctr" defTabSz="685165" fontAlgn="auto">
              <a:spcBef>
                <a:spcPts val="0"/>
              </a:spcBef>
              <a:spcAft>
                <a:spcPts val="0"/>
              </a:spcAft>
              <a:defRPr/>
            </a:pPr>
            <a:r>
              <a:rPr lang="zh-CN" altLang="en-US" sz="600" kern="0" dirty="0" smtClean="0">
                <a:solidFill>
                  <a:sysClr val="windowText" lastClr="000000"/>
                </a:solidFill>
                <a:latin typeface="微软雅黑" panose="020B0503020204020204" pitchFamily="34" charset="-122"/>
                <a:ea typeface="微软雅黑" panose="020B0503020204020204" pitchFamily="34" charset="-122"/>
              </a:rPr>
              <a:t>（第三方设备：</a:t>
            </a:r>
            <a:r>
              <a:rPr lang="en-US" altLang="zh-CN" sz="600" kern="0" dirty="0" smtClean="0">
                <a:solidFill>
                  <a:sysClr val="windowText" lastClr="000000"/>
                </a:solidFill>
                <a:latin typeface="微软雅黑" panose="020B0503020204020204" pitchFamily="34" charset="-122"/>
                <a:ea typeface="微软雅黑" panose="020B0503020204020204" pitchFamily="34" charset="-122"/>
              </a:rPr>
              <a:t>Telnet/SNMP</a:t>
            </a:r>
            <a:r>
              <a:rPr lang="zh-CN" altLang="en-US" sz="600" kern="0" dirty="0" smtClean="0">
                <a:solidFill>
                  <a:sysClr val="windowText" lastClr="000000"/>
                </a:solidFill>
                <a:latin typeface="微软雅黑" panose="020B0503020204020204" pitchFamily="34" charset="-122"/>
                <a:ea typeface="微软雅黑" panose="020B0503020204020204" pitchFamily="34" charset="-122"/>
              </a:rPr>
              <a:t>）</a:t>
            </a:r>
            <a:endParaRPr lang="zh-CN" altLang="en-US" sz="6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209" name="AutoShape 2"/>
          <p:cNvSpPr>
            <a:spLocks noChangeArrowheads="1"/>
          </p:cNvSpPr>
          <p:nvPr/>
        </p:nvSpPr>
        <p:spPr bwMode="auto">
          <a:xfrm>
            <a:off x="658245" y="863206"/>
            <a:ext cx="3918517"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210" name="内容占位符 2"/>
          <p:cNvSpPr txBox="1"/>
          <p:nvPr/>
        </p:nvSpPr>
        <p:spPr bwMode="auto">
          <a:xfrm>
            <a:off x="4879103" y="863206"/>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主要组件：</a:t>
            </a:r>
            <a:endParaRPr lang="en-US" altLang="zh-CN" sz="1000" b="1"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业务链配置子系统</a:t>
            </a:r>
            <a:r>
              <a:rPr lang="zh-CN" altLang="en-US" sz="1000" kern="0" dirty="0" smtClean="0">
                <a:solidFill>
                  <a:srgbClr val="2D2015"/>
                </a:solidFill>
                <a:latin typeface="微软雅黑" panose="020B0503020204020204" pitchFamily="34" charset="-122"/>
                <a:ea typeface="微软雅黑" panose="020B0503020204020204" pitchFamily="34" charset="-122"/>
              </a:rPr>
              <a:t>：由</a:t>
            </a:r>
            <a:r>
              <a:rPr lang="en-US" altLang="zh-CN" sz="1000" kern="0" dirty="0" smtClean="0">
                <a:solidFill>
                  <a:srgbClr val="2D2015"/>
                </a:solidFill>
                <a:latin typeface="微软雅黑" panose="020B0503020204020204" pitchFamily="34" charset="-122"/>
                <a:ea typeface="微软雅黑" panose="020B0503020204020204" pitchFamily="34" charset="-122"/>
              </a:rPr>
              <a:t>Controller</a:t>
            </a:r>
            <a:r>
              <a:rPr lang="zh-CN" altLang="en-US" sz="1000" kern="0" dirty="0" smtClean="0">
                <a:solidFill>
                  <a:srgbClr val="2D2015"/>
                </a:solidFill>
                <a:latin typeface="微软雅黑" panose="020B0503020204020204" pitchFamily="34" charset="-122"/>
                <a:ea typeface="微软雅黑" panose="020B0503020204020204" pitchFamily="34" charset="-122"/>
              </a:rPr>
              <a:t>来承担，主要负责业务链的业务逻辑配置；</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业务分流子系统</a:t>
            </a:r>
            <a:r>
              <a:rPr lang="zh-CN" altLang="en-US" sz="1000" kern="0" dirty="0" smtClean="0">
                <a:solidFill>
                  <a:srgbClr val="2D2015"/>
                </a:solidFill>
                <a:latin typeface="微软雅黑" panose="020B0503020204020204" pitchFamily="34" charset="-122"/>
                <a:ea typeface="微软雅黑" panose="020B0503020204020204" pitchFamily="34" charset="-122"/>
              </a:rPr>
              <a:t>：由交换机来承担，主要负责业务流量的识别和分流重定向；</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业务处理子系统</a:t>
            </a:r>
            <a:r>
              <a:rPr lang="zh-CN" altLang="en-US" sz="1000" kern="0" dirty="0" smtClean="0">
                <a:solidFill>
                  <a:srgbClr val="2D2015"/>
                </a:solidFill>
                <a:latin typeface="微软雅黑" panose="020B0503020204020204" pitchFamily="34" charset="-122"/>
                <a:ea typeface="微软雅黑" panose="020B0503020204020204" pitchFamily="34" charset="-122"/>
              </a:rPr>
              <a:t>：由各个业务设备来承担，负责将引导过来的业务流量进行相关的业务处理。</a:t>
            </a:r>
            <a:endParaRPr lang="en-US" altLang="zh-CN" sz="1200" kern="0" dirty="0" smtClean="0">
              <a:solidFill>
                <a:srgbClr val="2D2015"/>
              </a:solidFill>
              <a:latin typeface="微软雅黑" panose="020B0503020204020204" pitchFamily="34" charset="-122"/>
              <a:ea typeface="微软雅黑" panose="020B0503020204020204" pitchFamily="34" charset="-122"/>
            </a:endParaRPr>
          </a:p>
          <a:p>
            <a:pPr>
              <a:defRPr/>
            </a:pPr>
            <a:endParaRPr lang="en-US" altLang="zh-CN" sz="1200" b="1" kern="0" dirty="0" smtClean="0">
              <a:solidFill>
                <a:srgbClr val="2D2015"/>
              </a:solidFill>
              <a:latin typeface="微软雅黑" panose="020B0503020204020204" pitchFamily="34" charset="-122"/>
              <a:ea typeface="微软雅黑" panose="020B0503020204020204" pitchFamily="34" charset="-122"/>
            </a:endParaRPr>
          </a:p>
          <a:p>
            <a:pPr>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主要技术：</a:t>
            </a:r>
            <a:endParaRPr lang="en-US" altLang="zh-CN" sz="1000" b="1"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zh-CN" altLang="en-US" sz="1000" kern="0" dirty="0" smtClean="0">
                <a:solidFill>
                  <a:srgbClr val="2D2015"/>
                </a:solidFill>
                <a:latin typeface="微软雅黑" panose="020B0503020204020204" pitchFamily="34" charset="-122"/>
                <a:ea typeface="微软雅黑" panose="020B0503020204020204" pitchFamily="34" charset="-122"/>
              </a:rPr>
              <a:t>配置机机接口：</a:t>
            </a:r>
            <a:r>
              <a:rPr lang="en-US" altLang="zh-CN" sz="1000" kern="0" dirty="0" smtClean="0">
                <a:solidFill>
                  <a:srgbClr val="2D2015"/>
                </a:solidFill>
                <a:latin typeface="微软雅黑" panose="020B0503020204020204" pitchFamily="34" charset="-122"/>
                <a:ea typeface="微软雅黑" panose="020B0503020204020204" pitchFamily="34" charset="-122"/>
              </a:rPr>
              <a:t>XMPP</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zh-CN" altLang="en-US" sz="1000" kern="0" dirty="0" smtClean="0">
                <a:solidFill>
                  <a:srgbClr val="2D2015"/>
                </a:solidFill>
                <a:latin typeface="微软雅黑" panose="020B0503020204020204" pitchFamily="34" charset="-122"/>
                <a:ea typeface="微软雅黑" panose="020B0503020204020204" pitchFamily="34" charset="-122"/>
              </a:rPr>
              <a:t>设备引流技术：基于</a:t>
            </a:r>
            <a:r>
              <a:rPr lang="en-US" altLang="zh-CN" sz="1000" kern="0" dirty="0" smtClean="0">
                <a:solidFill>
                  <a:srgbClr val="2D2015"/>
                </a:solidFill>
                <a:latin typeface="微软雅黑" panose="020B0503020204020204" pitchFamily="34" charset="-122"/>
                <a:ea typeface="微软雅黑" panose="020B0503020204020204" pitchFamily="34" charset="-122"/>
              </a:rPr>
              <a:t>GRE</a:t>
            </a:r>
            <a:r>
              <a:rPr lang="zh-CN" altLang="en-US" sz="1000" kern="0" dirty="0" smtClean="0">
                <a:solidFill>
                  <a:srgbClr val="2D2015"/>
                </a:solidFill>
                <a:latin typeface="微软雅黑" panose="020B0503020204020204" pitchFamily="34" charset="-122"/>
                <a:ea typeface="微软雅黑" panose="020B0503020204020204" pitchFamily="34" charset="-122"/>
              </a:rPr>
              <a:t>隧道的策略路由</a:t>
            </a:r>
            <a:endParaRPr lang="zh-CN" altLang="en-US" sz="1000" kern="0" dirty="0" smtClean="0">
              <a:solidFill>
                <a:srgbClr val="2D2015"/>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cut/>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smtClean="0"/>
              <a:t>MSV</a:t>
            </a:r>
            <a:r>
              <a:rPr lang="zh-CN" altLang="en-US" dirty="0" smtClean="0"/>
              <a:t>业务链方案总体流程</a:t>
            </a:r>
            <a:endParaRPr lang="zh-CN" altLang="en-US" dirty="0"/>
          </a:p>
        </p:txBody>
      </p:sp>
      <p:sp>
        <p:nvSpPr>
          <p:cNvPr id="177" name="TextBox 85"/>
          <p:cNvSpPr txBox="1">
            <a:spLocks noChangeArrowheads="1"/>
          </p:cNvSpPr>
          <p:nvPr/>
        </p:nvSpPr>
        <p:spPr bwMode="auto">
          <a:xfrm>
            <a:off x="893887" y="3926771"/>
            <a:ext cx="229777" cy="392397"/>
          </a:xfrm>
          <a:prstGeom prst="rect">
            <a:avLst/>
          </a:prstGeom>
          <a:solidFill>
            <a:srgbClr val="FFFFFF">
              <a:lumMod val="85000"/>
            </a:srgbClr>
          </a:solidFill>
          <a:ln w="9525">
            <a:noFill/>
            <a:miter lim="800000"/>
          </a:ln>
        </p:spPr>
        <p:txBody>
          <a:bodyPr wrap="square" lIns="68542" tIns="34271" rIns="68542" bIns="34271">
            <a:spAutoFit/>
          </a:bodyPr>
          <a:lstStyle/>
          <a:p>
            <a:pPr algn="ct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入流量</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68" name="TextBox 85"/>
          <p:cNvSpPr txBox="1">
            <a:spLocks noChangeArrowheads="1"/>
          </p:cNvSpPr>
          <p:nvPr/>
        </p:nvSpPr>
        <p:spPr bwMode="auto">
          <a:xfrm>
            <a:off x="1662029" y="3939473"/>
            <a:ext cx="261518" cy="392397"/>
          </a:xfrm>
          <a:prstGeom prst="rect">
            <a:avLst/>
          </a:prstGeom>
          <a:solidFill>
            <a:srgbClr val="FFFFFF">
              <a:lumMod val="85000"/>
            </a:srgbClr>
          </a:solidFill>
          <a:ln w="9525">
            <a:noFill/>
            <a:miter lim="800000"/>
          </a:ln>
        </p:spPr>
        <p:txBody>
          <a:bodyPr wrap="square" lIns="68542" tIns="34271" rIns="68542" bIns="34271">
            <a:spAutoFit/>
          </a:bodyPr>
          <a:lstStyle/>
          <a:p>
            <a:pPr algn="ct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出流量</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46" name="圆角矩形 145"/>
          <p:cNvSpPr/>
          <p:nvPr/>
        </p:nvSpPr>
        <p:spPr>
          <a:xfrm>
            <a:off x="1115991" y="2494163"/>
            <a:ext cx="1029335" cy="1412370"/>
          </a:xfrm>
          <a:prstGeom prst="roundRect">
            <a:avLst/>
          </a:prstGeom>
          <a:solidFill>
            <a:srgbClr val="BBE0E3">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1000" kern="0" dirty="0" smtClean="0">
                <a:solidFill>
                  <a:srgbClr val="000000"/>
                </a:solidFill>
                <a:latin typeface="微软雅黑" panose="020B0503020204020204" pitchFamily="34" charset="-122"/>
                <a:ea typeface="微软雅黑" panose="020B0503020204020204" pitchFamily="34" charset="-122"/>
              </a:rPr>
              <a:t>业务分流</a:t>
            </a:r>
            <a:endParaRPr lang="en-US" altLang="zh-CN" sz="1000" kern="0" dirty="0" smtClean="0">
              <a:solidFill>
                <a:srgbClr val="000000"/>
              </a:solidFill>
              <a:latin typeface="微软雅黑" panose="020B0503020204020204" pitchFamily="34" charset="-122"/>
              <a:ea typeface="微软雅黑" panose="020B0503020204020204" pitchFamily="34" charset="-122"/>
            </a:endParaRPr>
          </a:p>
          <a:p>
            <a:pPr algn="ctr" defTabSz="685165" fontAlgn="auto">
              <a:spcBef>
                <a:spcPts val="0"/>
              </a:spcBef>
              <a:spcAft>
                <a:spcPts val="0"/>
              </a:spcAft>
              <a:defRPr/>
            </a:pPr>
            <a:r>
              <a:rPr lang="zh-CN" altLang="en-US" sz="1000" kern="0" dirty="0" smtClean="0">
                <a:solidFill>
                  <a:srgbClr val="000000"/>
                </a:solidFill>
                <a:latin typeface="微软雅黑" panose="020B0503020204020204" pitchFamily="34" charset="-122"/>
                <a:ea typeface="微软雅黑" panose="020B0503020204020204" pitchFamily="34" charset="-122"/>
              </a:rPr>
              <a:t>子系统</a:t>
            </a:r>
            <a:endParaRPr lang="zh-CN" altLang="en-US" sz="1000" kern="0" dirty="0">
              <a:solidFill>
                <a:srgbClr val="000000"/>
              </a:solidFill>
              <a:latin typeface="微软雅黑" panose="020B0503020204020204" pitchFamily="34" charset="-122"/>
              <a:ea typeface="微软雅黑" panose="020B0503020204020204" pitchFamily="34" charset="-122"/>
            </a:endParaRPr>
          </a:p>
        </p:txBody>
      </p:sp>
      <p:sp>
        <p:nvSpPr>
          <p:cNvPr id="147" name="圆角矩形 146"/>
          <p:cNvSpPr/>
          <p:nvPr/>
        </p:nvSpPr>
        <p:spPr>
          <a:xfrm>
            <a:off x="2660879" y="2584950"/>
            <a:ext cx="1088031" cy="352769"/>
          </a:xfrm>
          <a:prstGeom prst="roundRect">
            <a:avLst/>
          </a:prstGeom>
          <a:solidFill>
            <a:srgbClr val="00B05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业务处理子系统</a:t>
            </a:r>
            <a:r>
              <a:rPr lang="en-US" altLang="zh-CN" sz="800" b="1" kern="0" dirty="0" smtClean="0">
                <a:solidFill>
                  <a:srgbClr val="FFFFFF"/>
                </a:solidFill>
                <a:latin typeface="微软雅黑" panose="020B0503020204020204" pitchFamily="34" charset="-122"/>
                <a:ea typeface="微软雅黑" panose="020B0503020204020204" pitchFamily="34" charset="-122"/>
              </a:rPr>
              <a:t>1</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cxnSp>
        <p:nvCxnSpPr>
          <p:cNvPr id="148" name="直接连接符 147"/>
          <p:cNvCxnSpPr/>
          <p:nvPr/>
        </p:nvCxnSpPr>
        <p:spPr>
          <a:xfrm flipV="1">
            <a:off x="2136356" y="2701808"/>
            <a:ext cx="514667" cy="0"/>
          </a:xfrm>
          <a:prstGeom prst="line">
            <a:avLst/>
          </a:prstGeom>
          <a:noFill/>
          <a:ln w="38100" cap="flat" cmpd="sng" algn="ctr">
            <a:solidFill>
              <a:srgbClr val="0070C0"/>
            </a:solidFill>
            <a:prstDash val="solid"/>
          </a:ln>
          <a:effectLst/>
        </p:spPr>
      </p:cxnSp>
      <p:sp>
        <p:nvSpPr>
          <p:cNvPr id="149" name="圆角矩形 148"/>
          <p:cNvSpPr/>
          <p:nvPr/>
        </p:nvSpPr>
        <p:spPr>
          <a:xfrm>
            <a:off x="2660879" y="3014238"/>
            <a:ext cx="1088031" cy="352769"/>
          </a:xfrm>
          <a:prstGeom prst="roundRect">
            <a:avLst/>
          </a:prstGeom>
          <a:solidFill>
            <a:srgbClr val="00B05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业务处理子系统</a:t>
            </a:r>
            <a:r>
              <a:rPr lang="en-US" altLang="zh-CN" sz="800" b="1" kern="0" dirty="0" smtClean="0">
                <a:solidFill>
                  <a:srgbClr val="FFFFFF"/>
                </a:solidFill>
                <a:latin typeface="微软雅黑" panose="020B0503020204020204" pitchFamily="34" charset="-122"/>
                <a:ea typeface="微软雅黑" panose="020B0503020204020204" pitchFamily="34" charset="-122"/>
              </a:rPr>
              <a:t>2</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cxnSp>
        <p:nvCxnSpPr>
          <p:cNvPr id="150" name="直接连接符 149"/>
          <p:cNvCxnSpPr/>
          <p:nvPr/>
        </p:nvCxnSpPr>
        <p:spPr>
          <a:xfrm flipV="1">
            <a:off x="2145326" y="3139124"/>
            <a:ext cx="514667" cy="0"/>
          </a:xfrm>
          <a:prstGeom prst="line">
            <a:avLst/>
          </a:prstGeom>
          <a:noFill/>
          <a:ln w="38100" cap="flat" cmpd="sng" algn="ctr">
            <a:solidFill>
              <a:srgbClr val="0070C0"/>
            </a:solidFill>
            <a:prstDash val="solid"/>
          </a:ln>
          <a:effectLst/>
        </p:spPr>
      </p:cxnSp>
      <p:sp>
        <p:nvSpPr>
          <p:cNvPr id="151" name="圆角矩形 150"/>
          <p:cNvSpPr/>
          <p:nvPr/>
        </p:nvSpPr>
        <p:spPr>
          <a:xfrm>
            <a:off x="2660879" y="3444822"/>
            <a:ext cx="1088031" cy="352769"/>
          </a:xfrm>
          <a:prstGeom prst="roundRect">
            <a:avLst/>
          </a:prstGeom>
          <a:solidFill>
            <a:srgbClr val="00B0F0">
              <a:alpha val="55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第三方设备</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cxnSp>
        <p:nvCxnSpPr>
          <p:cNvPr id="152" name="直接连接符 151"/>
          <p:cNvCxnSpPr/>
          <p:nvPr/>
        </p:nvCxnSpPr>
        <p:spPr>
          <a:xfrm flipV="1">
            <a:off x="2145326" y="3578839"/>
            <a:ext cx="514667" cy="1298"/>
          </a:xfrm>
          <a:prstGeom prst="line">
            <a:avLst/>
          </a:prstGeom>
          <a:noFill/>
          <a:ln w="38100" cap="flat" cmpd="sng" algn="ctr">
            <a:solidFill>
              <a:srgbClr val="0070C0"/>
            </a:solidFill>
            <a:prstDash val="solid"/>
          </a:ln>
          <a:effectLst/>
        </p:spPr>
      </p:cxnSp>
      <p:sp>
        <p:nvSpPr>
          <p:cNvPr id="153" name="椭圆 152"/>
          <p:cNvSpPr>
            <a:spLocks noChangeAspect="1"/>
          </p:cNvSpPr>
          <p:nvPr/>
        </p:nvSpPr>
        <p:spPr bwMode="auto">
          <a:xfrm>
            <a:off x="2056591" y="2647898"/>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4" name="椭圆 153"/>
          <p:cNvSpPr>
            <a:spLocks noChangeAspect="1"/>
          </p:cNvSpPr>
          <p:nvPr/>
        </p:nvSpPr>
        <p:spPr bwMode="auto">
          <a:xfrm>
            <a:off x="2056591" y="3091670"/>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5" name="椭圆 154"/>
          <p:cNvSpPr>
            <a:spLocks noChangeAspect="1"/>
          </p:cNvSpPr>
          <p:nvPr/>
        </p:nvSpPr>
        <p:spPr bwMode="auto">
          <a:xfrm>
            <a:off x="2056591" y="3529844"/>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6" name="椭圆 155"/>
          <p:cNvSpPr>
            <a:spLocks noChangeAspect="1"/>
          </p:cNvSpPr>
          <p:nvPr/>
        </p:nvSpPr>
        <p:spPr bwMode="auto">
          <a:xfrm>
            <a:off x="2660902" y="2647898"/>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7" name="椭圆 156"/>
          <p:cNvSpPr>
            <a:spLocks noChangeAspect="1"/>
          </p:cNvSpPr>
          <p:nvPr/>
        </p:nvSpPr>
        <p:spPr bwMode="auto">
          <a:xfrm>
            <a:off x="2660902" y="3091670"/>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8" name="椭圆 157"/>
          <p:cNvSpPr>
            <a:spLocks noChangeAspect="1"/>
          </p:cNvSpPr>
          <p:nvPr/>
        </p:nvSpPr>
        <p:spPr bwMode="auto">
          <a:xfrm>
            <a:off x="2660902" y="3529844"/>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9" name="圆角矩形 158"/>
          <p:cNvSpPr/>
          <p:nvPr/>
        </p:nvSpPr>
        <p:spPr>
          <a:xfrm>
            <a:off x="1573737" y="1082280"/>
            <a:ext cx="1430453" cy="352769"/>
          </a:xfrm>
          <a:prstGeom prst="roundRect">
            <a:avLst/>
          </a:prstGeom>
          <a:solidFill>
            <a:srgbClr val="2D2015">
              <a:lumMod val="50000"/>
              <a:lumOff val="5000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1000" b="1" kern="0" dirty="0" smtClean="0">
                <a:solidFill>
                  <a:srgbClr val="FFFFFF"/>
                </a:solidFill>
                <a:latin typeface="微软雅黑" panose="020B0503020204020204" pitchFamily="34" charset="-122"/>
                <a:ea typeface="微软雅黑" panose="020B0503020204020204" pitchFamily="34" charset="-122"/>
              </a:rPr>
              <a:t>业务链配置子系统</a:t>
            </a:r>
            <a:endParaRPr lang="en-US" altLang="zh-CN" sz="1000" b="1" kern="0" dirty="0">
              <a:solidFill>
                <a:srgbClr val="FFFFFF"/>
              </a:solidFill>
              <a:latin typeface="微软雅黑" panose="020B0503020204020204" pitchFamily="34" charset="-122"/>
              <a:ea typeface="微软雅黑" panose="020B0503020204020204" pitchFamily="34" charset="-122"/>
            </a:endParaRPr>
          </a:p>
        </p:txBody>
      </p:sp>
      <p:cxnSp>
        <p:nvCxnSpPr>
          <p:cNvPr id="160" name="直接箭头连接符 159"/>
          <p:cNvCxnSpPr>
            <a:endCxn id="146" idx="0"/>
          </p:cNvCxnSpPr>
          <p:nvPr/>
        </p:nvCxnSpPr>
        <p:spPr bwMode="auto">
          <a:xfrm flipH="1">
            <a:off x="1630657" y="1435250"/>
            <a:ext cx="343604" cy="1058913"/>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直接箭头连接符 160"/>
          <p:cNvCxnSpPr>
            <a:endCxn id="147" idx="0"/>
          </p:cNvCxnSpPr>
          <p:nvPr/>
        </p:nvCxnSpPr>
        <p:spPr bwMode="auto">
          <a:xfrm>
            <a:off x="2603660" y="1435250"/>
            <a:ext cx="601234" cy="1149699"/>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直接箭头连接符 161"/>
          <p:cNvCxnSpPr>
            <a:endCxn id="149" idx="0"/>
          </p:cNvCxnSpPr>
          <p:nvPr/>
        </p:nvCxnSpPr>
        <p:spPr bwMode="auto">
          <a:xfrm>
            <a:off x="2603660" y="1435252"/>
            <a:ext cx="601234" cy="1578986"/>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直接箭头连接符 162"/>
          <p:cNvCxnSpPr>
            <a:endCxn id="151" idx="0"/>
          </p:cNvCxnSpPr>
          <p:nvPr/>
        </p:nvCxnSpPr>
        <p:spPr bwMode="auto">
          <a:xfrm>
            <a:off x="2603660" y="1435250"/>
            <a:ext cx="601234" cy="2009571"/>
          </a:xfrm>
          <a:prstGeom prst="straightConnector1">
            <a:avLst/>
          </a:prstGeom>
          <a:noFill/>
          <a:ln w="9525" cap="flat" cmpd="sng" algn="ctr">
            <a:solidFill>
              <a:srgbClr val="00B0F0"/>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85"/>
          <p:cNvSpPr txBox="1">
            <a:spLocks noChangeArrowheads="1"/>
          </p:cNvSpPr>
          <p:nvPr/>
        </p:nvSpPr>
        <p:spPr bwMode="auto">
          <a:xfrm>
            <a:off x="887117" y="1729394"/>
            <a:ext cx="987013" cy="392377"/>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1.</a:t>
            </a:r>
            <a:r>
              <a:rPr lang="zh-CN" altLang="en-US" sz="700" kern="0" dirty="0" smtClean="0">
                <a:solidFill>
                  <a:srgbClr val="C00000"/>
                </a:solidFill>
                <a:latin typeface="微软雅黑" panose="020B0503020204020204" pitchFamily="34" charset="-122"/>
                <a:ea typeface="微软雅黑" panose="020B0503020204020204" pitchFamily="34" charset="-122"/>
              </a:rPr>
              <a:t>交换机配置下发</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(GRE</a:t>
            </a:r>
            <a:r>
              <a:rPr lang="zh-CN" altLang="en-US" sz="700" kern="0" dirty="0" smtClean="0">
                <a:solidFill>
                  <a:srgbClr val="C00000"/>
                </a:solidFill>
                <a:latin typeface="微软雅黑" panose="020B0503020204020204" pitchFamily="34" charset="-122"/>
                <a:ea typeface="微软雅黑" panose="020B0503020204020204" pitchFamily="34" charset="-122"/>
              </a:rPr>
              <a:t>接口、引流策略、故障</a:t>
            </a:r>
            <a:r>
              <a:rPr lang="en-US" altLang="zh-CN" sz="700" kern="0" dirty="0" smtClean="0">
                <a:solidFill>
                  <a:srgbClr val="C00000"/>
                </a:solidFill>
                <a:latin typeface="微软雅黑" panose="020B0503020204020204" pitchFamily="34" charset="-122"/>
                <a:ea typeface="微软雅黑" panose="020B0503020204020204" pitchFamily="34" charset="-122"/>
              </a:rPr>
              <a:t>Bypass)</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cxnSp>
        <p:nvCxnSpPr>
          <p:cNvPr id="165" name="直接箭头连接符 164"/>
          <p:cNvCxnSpPr/>
          <p:nvPr/>
        </p:nvCxnSpPr>
        <p:spPr bwMode="auto">
          <a:xfrm flipH="1">
            <a:off x="2145916" y="2645360"/>
            <a:ext cx="514963" cy="203"/>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6" name="TextBox 85"/>
          <p:cNvSpPr txBox="1">
            <a:spLocks noChangeArrowheads="1"/>
          </p:cNvSpPr>
          <p:nvPr/>
        </p:nvSpPr>
        <p:spPr bwMode="auto">
          <a:xfrm>
            <a:off x="2195907" y="2494165"/>
            <a:ext cx="317999" cy="176953"/>
          </a:xfrm>
          <a:prstGeom prst="rect">
            <a:avLst/>
          </a:prstGeom>
          <a:noFill/>
          <a:ln w="9525">
            <a:noFill/>
            <a:miter lim="800000"/>
          </a:ln>
        </p:spPr>
        <p:txBody>
          <a:bodyPr wrap="none" lIns="68542" tIns="34271" rIns="68542" bIns="34271">
            <a:spAutoFit/>
          </a:bodyPr>
          <a:lstStyle/>
          <a:p>
            <a:pPr marL="171450" indent="-171450"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引流</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167" name="直接箭头连接符 166"/>
          <p:cNvCxnSpPr/>
          <p:nvPr/>
        </p:nvCxnSpPr>
        <p:spPr bwMode="auto">
          <a:xfrm flipH="1">
            <a:off x="2145916" y="2871805"/>
            <a:ext cx="514963" cy="203"/>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8" name="TextBox 85"/>
          <p:cNvSpPr txBox="1">
            <a:spLocks noChangeArrowheads="1"/>
          </p:cNvSpPr>
          <p:nvPr/>
        </p:nvSpPr>
        <p:spPr bwMode="auto">
          <a:xfrm>
            <a:off x="2203136" y="2803416"/>
            <a:ext cx="317999"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回注</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169" name="直接箭头连接符 168"/>
          <p:cNvCxnSpPr/>
          <p:nvPr/>
        </p:nvCxnSpPr>
        <p:spPr bwMode="auto">
          <a:xfrm flipH="1">
            <a:off x="2145916" y="3071915"/>
            <a:ext cx="514963" cy="203"/>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0" name="TextBox 85"/>
          <p:cNvSpPr txBox="1">
            <a:spLocks noChangeArrowheads="1"/>
          </p:cNvSpPr>
          <p:nvPr/>
        </p:nvSpPr>
        <p:spPr bwMode="auto">
          <a:xfrm>
            <a:off x="2203136" y="2978929"/>
            <a:ext cx="317999"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引流</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171" name="直接箭头连接符 170"/>
          <p:cNvCxnSpPr/>
          <p:nvPr/>
        </p:nvCxnSpPr>
        <p:spPr bwMode="auto">
          <a:xfrm flipH="1">
            <a:off x="2145916" y="3317410"/>
            <a:ext cx="514963" cy="203"/>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2" name="TextBox 85"/>
          <p:cNvSpPr txBox="1">
            <a:spLocks noChangeArrowheads="1"/>
          </p:cNvSpPr>
          <p:nvPr/>
        </p:nvSpPr>
        <p:spPr bwMode="auto">
          <a:xfrm>
            <a:off x="2203136" y="3233912"/>
            <a:ext cx="317999"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回注</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173" name="直接箭头连接符 172"/>
          <p:cNvCxnSpPr/>
          <p:nvPr/>
        </p:nvCxnSpPr>
        <p:spPr bwMode="auto">
          <a:xfrm flipH="1">
            <a:off x="2145916" y="3512819"/>
            <a:ext cx="514963" cy="203"/>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4" name="TextBox 85"/>
          <p:cNvSpPr txBox="1">
            <a:spLocks noChangeArrowheads="1"/>
          </p:cNvSpPr>
          <p:nvPr/>
        </p:nvSpPr>
        <p:spPr bwMode="auto">
          <a:xfrm>
            <a:off x="2203136" y="3419833"/>
            <a:ext cx="317999"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引流</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175" name="直接箭头连接符 174"/>
          <p:cNvCxnSpPr/>
          <p:nvPr/>
        </p:nvCxnSpPr>
        <p:spPr bwMode="auto">
          <a:xfrm flipH="1">
            <a:off x="2145916" y="3739264"/>
            <a:ext cx="514963" cy="203"/>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6" name="TextBox 85"/>
          <p:cNvSpPr txBox="1">
            <a:spLocks noChangeArrowheads="1"/>
          </p:cNvSpPr>
          <p:nvPr/>
        </p:nvSpPr>
        <p:spPr bwMode="auto">
          <a:xfrm>
            <a:off x="2203136" y="3665291"/>
            <a:ext cx="317999"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回注</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79" name="TextBox 85"/>
          <p:cNvSpPr txBox="1">
            <a:spLocks noChangeArrowheads="1"/>
          </p:cNvSpPr>
          <p:nvPr/>
        </p:nvSpPr>
        <p:spPr bwMode="auto">
          <a:xfrm>
            <a:off x="3004187" y="1141110"/>
            <a:ext cx="686617" cy="176953"/>
          </a:xfrm>
          <a:prstGeom prst="rect">
            <a:avLst/>
          </a:prstGeom>
          <a:noFill/>
          <a:ln w="9525">
            <a:noFill/>
            <a:miter lim="800000"/>
          </a:ln>
        </p:spPr>
        <p:txBody>
          <a:bodyPr wrap="square" lIns="68542" tIns="34271" rIns="68542" bIns="34271">
            <a:spAutoFit/>
          </a:bodyPr>
          <a:lstStyle/>
          <a:p>
            <a:pPr algn="ctr" defTabSz="685165" fontAlgn="auto">
              <a:spcBef>
                <a:spcPts val="0"/>
              </a:spcBef>
              <a:spcAft>
                <a:spcPts val="0"/>
              </a:spcAft>
              <a:defRPr/>
            </a:pPr>
            <a:r>
              <a:rPr lang="en-US" altLang="zh-CN" sz="700" b="1" kern="0" dirty="0" smtClean="0">
                <a:solidFill>
                  <a:sysClr val="windowText" lastClr="000000"/>
                </a:solidFill>
                <a:latin typeface="微软雅黑" panose="020B0503020204020204" pitchFamily="34" charset="-122"/>
                <a:ea typeface="微软雅黑" panose="020B0503020204020204" pitchFamily="34" charset="-122"/>
              </a:rPr>
              <a:t>Controller</a:t>
            </a:r>
            <a:endParaRPr lang="zh-CN" altLang="en-US" sz="700" b="1"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80" name="TextBox 85"/>
          <p:cNvSpPr txBox="1">
            <a:spLocks noChangeArrowheads="1"/>
          </p:cNvSpPr>
          <p:nvPr/>
        </p:nvSpPr>
        <p:spPr bwMode="auto">
          <a:xfrm>
            <a:off x="658245" y="3082451"/>
            <a:ext cx="457745" cy="176953"/>
          </a:xfrm>
          <a:prstGeom prst="rect">
            <a:avLst/>
          </a:prstGeom>
          <a:noFill/>
          <a:ln w="9525">
            <a:noFill/>
            <a:miter lim="800000"/>
          </a:ln>
        </p:spPr>
        <p:txBody>
          <a:bodyPr wrap="square" lIns="68542" tIns="34271" rIns="68542" bIns="34271">
            <a:spAutoFit/>
          </a:bodyPr>
          <a:lstStyle/>
          <a:p>
            <a:pPr algn="ctr" defTabSz="685165" fontAlgn="auto">
              <a:spcBef>
                <a:spcPts val="0"/>
              </a:spcBef>
              <a:spcAft>
                <a:spcPts val="0"/>
              </a:spcAft>
              <a:defRPr/>
            </a:pPr>
            <a:r>
              <a:rPr lang="zh-CN" altLang="en-US" sz="700" b="1" kern="0" dirty="0" smtClean="0">
                <a:solidFill>
                  <a:sysClr val="windowText" lastClr="000000"/>
                </a:solidFill>
                <a:latin typeface="微软雅黑" panose="020B0503020204020204" pitchFamily="34" charset="-122"/>
                <a:ea typeface="微软雅黑" panose="020B0503020204020204" pitchFamily="34" charset="-122"/>
              </a:rPr>
              <a:t>交换机</a:t>
            </a:r>
            <a:endParaRPr lang="zh-CN" altLang="en-US" sz="700" b="1"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81" name="TextBox 85"/>
          <p:cNvSpPr txBox="1">
            <a:spLocks noChangeArrowheads="1"/>
          </p:cNvSpPr>
          <p:nvPr/>
        </p:nvSpPr>
        <p:spPr bwMode="auto">
          <a:xfrm>
            <a:off x="3748023" y="2645980"/>
            <a:ext cx="514963" cy="176953"/>
          </a:xfrm>
          <a:prstGeom prst="rect">
            <a:avLst/>
          </a:prstGeom>
          <a:noFill/>
          <a:ln w="9525">
            <a:noFill/>
            <a:miter lim="800000"/>
          </a:ln>
        </p:spPr>
        <p:txBody>
          <a:bodyPr wrap="square" lIns="68542" tIns="34271" rIns="68542" bIns="34271">
            <a:spAutoFit/>
          </a:bodyPr>
          <a:lstStyle/>
          <a:p>
            <a:pPr algn="ctr" defTabSz="685165" fontAlgn="auto">
              <a:spcBef>
                <a:spcPts val="0"/>
              </a:spcBef>
              <a:spcAft>
                <a:spcPts val="0"/>
              </a:spcAft>
              <a:defRPr/>
            </a:pPr>
            <a:r>
              <a:rPr lang="en-US" altLang="zh-CN" sz="700" b="1" kern="0" dirty="0" smtClean="0">
                <a:solidFill>
                  <a:sysClr val="windowText" lastClr="000000"/>
                </a:solidFill>
                <a:latin typeface="微软雅黑" panose="020B0503020204020204" pitchFamily="34" charset="-122"/>
                <a:ea typeface="微软雅黑" panose="020B0503020204020204" pitchFamily="34" charset="-122"/>
              </a:rPr>
              <a:t>NGFW</a:t>
            </a:r>
            <a:endParaRPr lang="zh-CN" altLang="en-US" sz="700" b="1"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182" name="直接连接符 181"/>
          <p:cNvCxnSpPr/>
          <p:nvPr/>
        </p:nvCxnSpPr>
        <p:spPr>
          <a:xfrm flipV="1">
            <a:off x="2137047" y="2804429"/>
            <a:ext cx="514667" cy="0"/>
          </a:xfrm>
          <a:prstGeom prst="line">
            <a:avLst/>
          </a:prstGeom>
          <a:noFill/>
          <a:ln w="38100" cap="flat" cmpd="sng" algn="ctr">
            <a:solidFill>
              <a:srgbClr val="0070C0"/>
            </a:solidFill>
            <a:prstDash val="solid"/>
          </a:ln>
          <a:effectLst/>
        </p:spPr>
      </p:cxnSp>
      <p:sp>
        <p:nvSpPr>
          <p:cNvPr id="183" name="椭圆 182"/>
          <p:cNvSpPr>
            <a:spLocks noChangeAspect="1"/>
          </p:cNvSpPr>
          <p:nvPr/>
        </p:nvSpPr>
        <p:spPr bwMode="auto">
          <a:xfrm>
            <a:off x="2056591" y="2753957"/>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84" name="椭圆 183"/>
          <p:cNvSpPr>
            <a:spLocks noChangeAspect="1"/>
          </p:cNvSpPr>
          <p:nvPr/>
        </p:nvSpPr>
        <p:spPr bwMode="auto">
          <a:xfrm>
            <a:off x="2660902" y="2753957"/>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85" name="TextBox 85"/>
          <p:cNvSpPr txBox="1">
            <a:spLocks noChangeArrowheads="1"/>
          </p:cNvSpPr>
          <p:nvPr/>
        </p:nvSpPr>
        <p:spPr bwMode="auto">
          <a:xfrm>
            <a:off x="2202275" y="2670651"/>
            <a:ext cx="314793"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GRE</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86" name="任意多边形 185"/>
          <p:cNvSpPr/>
          <p:nvPr/>
        </p:nvSpPr>
        <p:spPr bwMode="auto">
          <a:xfrm>
            <a:off x="1135243" y="2667374"/>
            <a:ext cx="907115" cy="1709273"/>
          </a:xfrm>
          <a:custGeom>
            <a:avLst/>
            <a:gdLst>
              <a:gd name="connsiteX0" fmla="*/ 0 w 1207911"/>
              <a:gd name="connsiteY0" fmla="*/ 2092206 h 2092206"/>
              <a:gd name="connsiteX1" fmla="*/ 203200 w 1207911"/>
              <a:gd name="connsiteY1" fmla="*/ 342429 h 2092206"/>
              <a:gd name="connsiteX2" fmla="*/ 1207911 w 1207911"/>
              <a:gd name="connsiteY2" fmla="*/ 37629 h 2092206"/>
            </a:gdLst>
            <a:ahLst/>
            <a:cxnLst>
              <a:cxn ang="0">
                <a:pos x="connsiteX0" y="connsiteY0"/>
              </a:cxn>
              <a:cxn ang="0">
                <a:pos x="connsiteX1" y="connsiteY1"/>
              </a:cxn>
              <a:cxn ang="0">
                <a:pos x="connsiteX2" y="connsiteY2"/>
              </a:cxn>
            </a:cxnLst>
            <a:rect l="l" t="t" r="r" b="b"/>
            <a:pathLst>
              <a:path w="1207911" h="2092206">
                <a:moveTo>
                  <a:pt x="0" y="2092206"/>
                </a:moveTo>
                <a:cubicBezTo>
                  <a:pt x="941" y="1388532"/>
                  <a:pt x="1882" y="684858"/>
                  <a:pt x="203200" y="342429"/>
                </a:cubicBezTo>
                <a:cubicBezTo>
                  <a:pt x="404518" y="0"/>
                  <a:pt x="806214" y="18814"/>
                  <a:pt x="1207911" y="37629"/>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87" name="任意多边形 186"/>
          <p:cNvSpPr/>
          <p:nvPr/>
        </p:nvSpPr>
        <p:spPr bwMode="auto">
          <a:xfrm>
            <a:off x="1858843" y="2799563"/>
            <a:ext cx="209306" cy="341713"/>
          </a:xfrm>
          <a:custGeom>
            <a:avLst/>
            <a:gdLst>
              <a:gd name="connsiteX0" fmla="*/ 240830 w 263408"/>
              <a:gd name="connsiteY0" fmla="*/ 0 h 462845"/>
              <a:gd name="connsiteX1" fmla="*/ 3763 w 263408"/>
              <a:gd name="connsiteY1" fmla="*/ 225778 h 462845"/>
              <a:gd name="connsiteX2" fmla="*/ 263408 w 263408"/>
              <a:gd name="connsiteY2" fmla="*/ 462845 h 462845"/>
            </a:gdLst>
            <a:ahLst/>
            <a:cxnLst>
              <a:cxn ang="0">
                <a:pos x="connsiteX0" y="connsiteY0"/>
              </a:cxn>
              <a:cxn ang="0">
                <a:pos x="connsiteX1" y="connsiteY1"/>
              </a:cxn>
              <a:cxn ang="0">
                <a:pos x="connsiteX2" y="connsiteY2"/>
              </a:cxn>
            </a:cxnLst>
            <a:rect l="l" t="t" r="r" b="b"/>
            <a:pathLst>
              <a:path w="263408" h="462845">
                <a:moveTo>
                  <a:pt x="240830" y="0"/>
                </a:moveTo>
                <a:cubicBezTo>
                  <a:pt x="120415" y="74318"/>
                  <a:pt x="0" y="148637"/>
                  <a:pt x="3763" y="225778"/>
                </a:cubicBezTo>
                <a:cubicBezTo>
                  <a:pt x="7526" y="302919"/>
                  <a:pt x="135467" y="382882"/>
                  <a:pt x="263408" y="462845"/>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88" name="任意多边形 187"/>
          <p:cNvSpPr/>
          <p:nvPr/>
        </p:nvSpPr>
        <p:spPr bwMode="auto">
          <a:xfrm>
            <a:off x="1841886" y="3258934"/>
            <a:ext cx="228873" cy="294143"/>
          </a:xfrm>
          <a:custGeom>
            <a:avLst/>
            <a:gdLst>
              <a:gd name="connsiteX0" fmla="*/ 240830 w 263408"/>
              <a:gd name="connsiteY0" fmla="*/ 0 h 462845"/>
              <a:gd name="connsiteX1" fmla="*/ 3763 w 263408"/>
              <a:gd name="connsiteY1" fmla="*/ 225778 h 462845"/>
              <a:gd name="connsiteX2" fmla="*/ 263408 w 263408"/>
              <a:gd name="connsiteY2" fmla="*/ 462845 h 462845"/>
            </a:gdLst>
            <a:ahLst/>
            <a:cxnLst>
              <a:cxn ang="0">
                <a:pos x="connsiteX0" y="connsiteY0"/>
              </a:cxn>
              <a:cxn ang="0">
                <a:pos x="connsiteX1" y="connsiteY1"/>
              </a:cxn>
              <a:cxn ang="0">
                <a:pos x="connsiteX2" y="connsiteY2"/>
              </a:cxn>
            </a:cxnLst>
            <a:rect l="l" t="t" r="r" b="b"/>
            <a:pathLst>
              <a:path w="263408" h="462845">
                <a:moveTo>
                  <a:pt x="240830" y="0"/>
                </a:moveTo>
                <a:cubicBezTo>
                  <a:pt x="120415" y="74318"/>
                  <a:pt x="0" y="148637"/>
                  <a:pt x="3763" y="225778"/>
                </a:cubicBezTo>
                <a:cubicBezTo>
                  <a:pt x="7526" y="302919"/>
                  <a:pt x="135467" y="382882"/>
                  <a:pt x="263408" y="462845"/>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89" name="任意多边形 188"/>
          <p:cNvSpPr/>
          <p:nvPr/>
        </p:nvSpPr>
        <p:spPr bwMode="auto">
          <a:xfrm>
            <a:off x="1887520" y="3666497"/>
            <a:ext cx="171546" cy="710148"/>
          </a:xfrm>
          <a:custGeom>
            <a:avLst/>
            <a:gdLst>
              <a:gd name="connsiteX0" fmla="*/ 163688 w 265288"/>
              <a:gd name="connsiteY0" fmla="*/ 0 h 869244"/>
              <a:gd name="connsiteX1" fmla="*/ 16933 w 265288"/>
              <a:gd name="connsiteY1" fmla="*/ 225778 h 869244"/>
              <a:gd name="connsiteX2" fmla="*/ 265288 w 265288"/>
              <a:gd name="connsiteY2" fmla="*/ 869244 h 869244"/>
              <a:gd name="connsiteX0-1" fmla="*/ 169738 w 169738"/>
              <a:gd name="connsiteY0-2" fmla="*/ 0 h 869244"/>
              <a:gd name="connsiteX1-3" fmla="*/ 22983 w 169738"/>
              <a:gd name="connsiteY1-4" fmla="*/ 225778 h 869244"/>
              <a:gd name="connsiteX2-5" fmla="*/ 115711 w 169738"/>
              <a:gd name="connsiteY2-6" fmla="*/ 869244 h 869244"/>
              <a:gd name="connsiteX0-7" fmla="*/ 155759 w 155759"/>
              <a:gd name="connsiteY0-8" fmla="*/ 0 h 869244"/>
              <a:gd name="connsiteX1-9" fmla="*/ 9004 w 155759"/>
              <a:gd name="connsiteY1-10" fmla="*/ 225778 h 869244"/>
              <a:gd name="connsiteX2-11" fmla="*/ 101732 w 155759"/>
              <a:gd name="connsiteY2-12" fmla="*/ 869244 h 869244"/>
              <a:gd name="connsiteX0-13" fmla="*/ 161745 w 161745"/>
              <a:gd name="connsiteY0-14" fmla="*/ 0 h 869244"/>
              <a:gd name="connsiteX1-15" fmla="*/ 14990 w 161745"/>
              <a:gd name="connsiteY1-16" fmla="*/ 225778 h 869244"/>
              <a:gd name="connsiteX2-17" fmla="*/ 71804 w 161745"/>
              <a:gd name="connsiteY2-18" fmla="*/ 869244 h 869244"/>
              <a:gd name="connsiteX0-19" fmla="*/ 161745 w 161745"/>
              <a:gd name="connsiteY0-20" fmla="*/ 0 h 869244"/>
              <a:gd name="connsiteX1-21" fmla="*/ 14990 w 161745"/>
              <a:gd name="connsiteY1-22" fmla="*/ 225778 h 869244"/>
              <a:gd name="connsiteX2-23" fmla="*/ 71804 w 161745"/>
              <a:gd name="connsiteY2-24" fmla="*/ 869244 h 869244"/>
              <a:gd name="connsiteX0-25" fmla="*/ 161745 w 161745"/>
              <a:gd name="connsiteY0-26" fmla="*/ 0 h 869244"/>
              <a:gd name="connsiteX1-27" fmla="*/ 14990 w 161745"/>
              <a:gd name="connsiteY1-28" fmla="*/ 225778 h 869244"/>
              <a:gd name="connsiteX2-29" fmla="*/ 71804 w 161745"/>
              <a:gd name="connsiteY2-30" fmla="*/ 869244 h 869244"/>
            </a:gdLst>
            <a:ahLst/>
            <a:cxnLst>
              <a:cxn ang="0">
                <a:pos x="connsiteX0-1" y="connsiteY0-2"/>
              </a:cxn>
              <a:cxn ang="0">
                <a:pos x="connsiteX1-3" y="connsiteY1-4"/>
              </a:cxn>
              <a:cxn ang="0">
                <a:pos x="connsiteX2-5" y="connsiteY2-6"/>
              </a:cxn>
            </a:cxnLst>
            <a:rect l="l" t="t" r="r" b="b"/>
            <a:pathLst>
              <a:path w="161745" h="869244">
                <a:moveTo>
                  <a:pt x="161745" y="0"/>
                </a:moveTo>
                <a:cubicBezTo>
                  <a:pt x="79901" y="40452"/>
                  <a:pt x="29980" y="80904"/>
                  <a:pt x="14990" y="225778"/>
                </a:cubicBezTo>
                <a:cubicBezTo>
                  <a:pt x="0" y="370652"/>
                  <a:pt x="27920" y="619948"/>
                  <a:pt x="71804" y="869244"/>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90" name="任意多边形 189"/>
          <p:cNvSpPr/>
          <p:nvPr/>
        </p:nvSpPr>
        <p:spPr bwMode="auto">
          <a:xfrm>
            <a:off x="2740916" y="2698114"/>
            <a:ext cx="188951"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91" name="任意多边形 190"/>
          <p:cNvSpPr/>
          <p:nvPr/>
        </p:nvSpPr>
        <p:spPr bwMode="auto">
          <a:xfrm>
            <a:off x="2736037" y="3129817"/>
            <a:ext cx="188951"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92" name="任意多边形 191"/>
          <p:cNvSpPr/>
          <p:nvPr/>
        </p:nvSpPr>
        <p:spPr bwMode="auto">
          <a:xfrm>
            <a:off x="2736037" y="3587728"/>
            <a:ext cx="188951"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cxnSp>
        <p:nvCxnSpPr>
          <p:cNvPr id="193" name="直接连接符 192"/>
          <p:cNvCxnSpPr/>
          <p:nvPr/>
        </p:nvCxnSpPr>
        <p:spPr>
          <a:xfrm flipV="1">
            <a:off x="2143619" y="3254407"/>
            <a:ext cx="514667" cy="0"/>
          </a:xfrm>
          <a:prstGeom prst="line">
            <a:avLst/>
          </a:prstGeom>
          <a:noFill/>
          <a:ln w="38100" cap="flat" cmpd="sng" algn="ctr">
            <a:solidFill>
              <a:srgbClr val="0070C0"/>
            </a:solidFill>
            <a:prstDash val="solid"/>
          </a:ln>
          <a:effectLst/>
        </p:spPr>
      </p:cxnSp>
      <p:sp>
        <p:nvSpPr>
          <p:cNvPr id="194" name="椭圆 193"/>
          <p:cNvSpPr>
            <a:spLocks noChangeAspect="1"/>
          </p:cNvSpPr>
          <p:nvPr/>
        </p:nvSpPr>
        <p:spPr bwMode="auto">
          <a:xfrm>
            <a:off x="2056591" y="3206954"/>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95" name="椭圆 194"/>
          <p:cNvSpPr>
            <a:spLocks noChangeAspect="1"/>
          </p:cNvSpPr>
          <p:nvPr/>
        </p:nvSpPr>
        <p:spPr bwMode="auto">
          <a:xfrm>
            <a:off x="2660902" y="3206954"/>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cxnSp>
        <p:nvCxnSpPr>
          <p:cNvPr id="196" name="直接连接符 195"/>
          <p:cNvCxnSpPr/>
          <p:nvPr/>
        </p:nvCxnSpPr>
        <p:spPr>
          <a:xfrm flipV="1">
            <a:off x="2147015" y="3684898"/>
            <a:ext cx="514667" cy="1298"/>
          </a:xfrm>
          <a:prstGeom prst="line">
            <a:avLst/>
          </a:prstGeom>
          <a:noFill/>
          <a:ln w="38100" cap="flat" cmpd="sng" algn="ctr">
            <a:solidFill>
              <a:srgbClr val="0070C0"/>
            </a:solidFill>
            <a:prstDash val="solid"/>
          </a:ln>
          <a:effectLst/>
        </p:spPr>
      </p:cxnSp>
      <p:sp>
        <p:nvSpPr>
          <p:cNvPr id="197" name="椭圆 196"/>
          <p:cNvSpPr>
            <a:spLocks noChangeAspect="1"/>
          </p:cNvSpPr>
          <p:nvPr/>
        </p:nvSpPr>
        <p:spPr bwMode="auto">
          <a:xfrm>
            <a:off x="2056591" y="3635906"/>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98" name="椭圆 197"/>
          <p:cNvSpPr>
            <a:spLocks noChangeAspect="1"/>
          </p:cNvSpPr>
          <p:nvPr/>
        </p:nvSpPr>
        <p:spPr bwMode="auto">
          <a:xfrm>
            <a:off x="2660902" y="3635906"/>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cxnSp>
        <p:nvCxnSpPr>
          <p:cNvPr id="199" name="直接箭头连接符 198"/>
          <p:cNvCxnSpPr>
            <a:endCxn id="183" idx="6"/>
          </p:cNvCxnSpPr>
          <p:nvPr/>
        </p:nvCxnSpPr>
        <p:spPr bwMode="auto">
          <a:xfrm flipH="1">
            <a:off x="2142410" y="1435249"/>
            <a:ext cx="361251" cy="1362824"/>
          </a:xfrm>
          <a:prstGeom prst="straightConnector1">
            <a:avLst/>
          </a:prstGeom>
          <a:noFill/>
          <a:ln w="9525" cap="flat" cmpd="sng" algn="ctr">
            <a:solidFill>
              <a:srgbClr val="2D2015"/>
            </a:solidFill>
            <a:prstDash val="dash"/>
            <a:round/>
            <a:headEnd type="stealth"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直接箭头连接符 199"/>
          <p:cNvCxnSpPr>
            <a:endCxn id="153" idx="0"/>
          </p:cNvCxnSpPr>
          <p:nvPr/>
        </p:nvCxnSpPr>
        <p:spPr bwMode="auto">
          <a:xfrm flipH="1">
            <a:off x="2099500" y="1430568"/>
            <a:ext cx="320588" cy="1217328"/>
          </a:xfrm>
          <a:prstGeom prst="straightConnector1">
            <a:avLst/>
          </a:prstGeom>
          <a:noFill/>
          <a:ln w="9525" cap="flat" cmpd="sng" algn="ctr">
            <a:solidFill>
              <a:srgbClr val="2D2015"/>
            </a:solidFill>
            <a:prstDash val="dash"/>
            <a:round/>
            <a:headEnd type="none" w="med" len="med"/>
            <a:tailEnd type="stealth"/>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1" name="TextBox 85"/>
          <p:cNvSpPr txBox="1">
            <a:spLocks noChangeArrowheads="1"/>
          </p:cNvSpPr>
          <p:nvPr/>
        </p:nvSpPr>
        <p:spPr bwMode="auto">
          <a:xfrm>
            <a:off x="1669014" y="1983195"/>
            <a:ext cx="936826" cy="176953"/>
          </a:xfrm>
          <a:prstGeom prst="rect">
            <a:avLst/>
          </a:prstGeom>
          <a:solidFill>
            <a:srgbClr val="FFFFFF">
              <a:lumMod val="85000"/>
            </a:srgbClr>
          </a:solidFill>
          <a:ln w="9525">
            <a:noFill/>
            <a:miter lim="800000"/>
          </a:ln>
        </p:spPr>
        <p:txBody>
          <a:bodyPr wrap="square" lIns="68542" tIns="34271" rIns="68542" bIns="34271">
            <a:spAutoFit/>
          </a:bodyPr>
          <a:lstStyle/>
          <a:p>
            <a:pPr algn="ct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XMPP over TCP</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202" name="TextBox 85"/>
          <p:cNvSpPr txBox="1">
            <a:spLocks noChangeArrowheads="1"/>
          </p:cNvSpPr>
          <p:nvPr/>
        </p:nvSpPr>
        <p:spPr bwMode="auto">
          <a:xfrm>
            <a:off x="1113510" y="2563071"/>
            <a:ext cx="758141" cy="284655"/>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2.</a:t>
            </a:r>
            <a:r>
              <a:rPr lang="zh-CN" altLang="en-US" sz="700" kern="0" dirty="0" smtClean="0">
                <a:solidFill>
                  <a:srgbClr val="C00000"/>
                </a:solidFill>
                <a:latin typeface="微软雅黑" panose="020B0503020204020204" pitchFamily="34" charset="-122"/>
                <a:ea typeface="微软雅黑" panose="020B0503020204020204" pitchFamily="34" charset="-122"/>
              </a:rPr>
              <a:t>匹配业务流量，进行首次引流</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203" name="TextBox 85"/>
          <p:cNvSpPr txBox="1">
            <a:spLocks noChangeArrowheads="1"/>
          </p:cNvSpPr>
          <p:nvPr/>
        </p:nvSpPr>
        <p:spPr bwMode="auto">
          <a:xfrm>
            <a:off x="2832533" y="1729393"/>
            <a:ext cx="1087144" cy="284655"/>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1.</a:t>
            </a:r>
            <a:r>
              <a:rPr lang="zh-CN" altLang="en-US" sz="700" kern="0" dirty="0" smtClean="0">
                <a:solidFill>
                  <a:srgbClr val="C00000"/>
                </a:solidFill>
                <a:latin typeface="微软雅黑" panose="020B0503020204020204" pitchFamily="34" charset="-122"/>
                <a:ea typeface="微软雅黑" panose="020B0503020204020204" pitchFamily="34" charset="-122"/>
              </a:rPr>
              <a:t>业务设备配置下发</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(GRE</a:t>
            </a:r>
            <a:r>
              <a:rPr lang="zh-CN" altLang="en-US" sz="700" kern="0" dirty="0" smtClean="0">
                <a:solidFill>
                  <a:srgbClr val="C00000"/>
                </a:solidFill>
                <a:latin typeface="微软雅黑" panose="020B0503020204020204" pitchFamily="34" charset="-122"/>
                <a:ea typeface="微软雅黑" panose="020B0503020204020204" pitchFamily="34" charset="-122"/>
              </a:rPr>
              <a:t>接口、回注策略</a:t>
            </a:r>
            <a:r>
              <a:rPr lang="en-US" altLang="zh-CN" sz="700" kern="0" dirty="0" smtClean="0">
                <a:solidFill>
                  <a:srgbClr val="C00000"/>
                </a:solidFill>
                <a:latin typeface="微软雅黑" panose="020B0503020204020204" pitchFamily="34" charset="-122"/>
                <a:ea typeface="微软雅黑" panose="020B0503020204020204" pitchFamily="34" charset="-122"/>
              </a:rPr>
              <a:t>)</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204" name="TextBox 85"/>
          <p:cNvSpPr txBox="1">
            <a:spLocks noChangeArrowheads="1"/>
          </p:cNvSpPr>
          <p:nvPr/>
        </p:nvSpPr>
        <p:spPr bwMode="auto">
          <a:xfrm>
            <a:off x="2198897" y="2227723"/>
            <a:ext cx="572180" cy="284655"/>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6.</a:t>
            </a:r>
            <a:r>
              <a:rPr lang="zh-CN" altLang="en-US" sz="700" kern="0" dirty="0" smtClean="0">
                <a:solidFill>
                  <a:srgbClr val="C00000"/>
                </a:solidFill>
                <a:latin typeface="微软雅黑" panose="020B0503020204020204" pitchFamily="34" charset="-122"/>
                <a:ea typeface="微软雅黑" panose="020B0503020204020204" pitchFamily="34" charset="-122"/>
              </a:rPr>
              <a:t>入接口故障上报</a:t>
            </a:r>
            <a:endParaRPr lang="zh-CN" altLang="en-US" sz="700" kern="0" dirty="0" smtClean="0">
              <a:solidFill>
                <a:srgbClr val="C00000"/>
              </a:solidFill>
              <a:latin typeface="微软雅黑" panose="020B0503020204020204" pitchFamily="34" charset="-122"/>
              <a:ea typeface="微软雅黑" panose="020B0503020204020204" pitchFamily="34" charset="-122"/>
            </a:endParaRPr>
          </a:p>
        </p:txBody>
      </p:sp>
      <p:sp>
        <p:nvSpPr>
          <p:cNvPr id="205" name="TextBox 85"/>
          <p:cNvSpPr txBox="1">
            <a:spLocks noChangeArrowheads="1"/>
          </p:cNvSpPr>
          <p:nvPr/>
        </p:nvSpPr>
        <p:spPr bwMode="auto">
          <a:xfrm>
            <a:off x="1928850" y="1670565"/>
            <a:ext cx="572180" cy="284655"/>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6.</a:t>
            </a:r>
            <a:r>
              <a:rPr lang="zh-CN" altLang="en-US" sz="700" kern="0" dirty="0" smtClean="0">
                <a:solidFill>
                  <a:srgbClr val="C00000"/>
                </a:solidFill>
                <a:latin typeface="微软雅黑" panose="020B0503020204020204" pitchFamily="34" charset="-122"/>
                <a:ea typeface="微软雅黑" panose="020B0503020204020204" pitchFamily="34" charset="-122"/>
              </a:rPr>
              <a:t>联动出接口</a:t>
            </a:r>
            <a:r>
              <a:rPr lang="en-US" altLang="zh-CN" sz="700" kern="0" dirty="0" smtClean="0">
                <a:solidFill>
                  <a:srgbClr val="C00000"/>
                </a:solidFill>
                <a:latin typeface="微软雅黑" panose="020B0503020204020204" pitchFamily="34" charset="-122"/>
                <a:ea typeface="微软雅黑" panose="020B0503020204020204" pitchFamily="34" charset="-122"/>
              </a:rPr>
              <a:t>down</a:t>
            </a:r>
            <a:endParaRPr lang="zh-CN" altLang="en-US" sz="700" kern="0" dirty="0" smtClean="0">
              <a:solidFill>
                <a:srgbClr val="C00000"/>
              </a:solidFill>
              <a:latin typeface="微软雅黑" panose="020B0503020204020204" pitchFamily="34" charset="-122"/>
              <a:ea typeface="微软雅黑" panose="020B0503020204020204" pitchFamily="34" charset="-122"/>
            </a:endParaRPr>
          </a:p>
        </p:txBody>
      </p:sp>
      <p:sp>
        <p:nvSpPr>
          <p:cNvPr id="206" name="TextBox 85"/>
          <p:cNvSpPr txBox="1">
            <a:spLocks noChangeArrowheads="1"/>
          </p:cNvSpPr>
          <p:nvPr/>
        </p:nvSpPr>
        <p:spPr bwMode="auto">
          <a:xfrm>
            <a:off x="3733717" y="2898372"/>
            <a:ext cx="758141" cy="284655"/>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3.</a:t>
            </a:r>
            <a:r>
              <a:rPr lang="zh-CN" altLang="en-US" sz="700" kern="0" dirty="0" smtClean="0">
                <a:solidFill>
                  <a:srgbClr val="C00000"/>
                </a:solidFill>
                <a:latin typeface="微软雅黑" panose="020B0503020204020204" pitchFamily="34" charset="-122"/>
                <a:ea typeface="微软雅黑" panose="020B0503020204020204" pitchFamily="34" charset="-122"/>
              </a:rPr>
              <a:t>匹配业务流量，进行回注</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207" name="TextBox 85"/>
          <p:cNvSpPr txBox="1">
            <a:spLocks noChangeArrowheads="1"/>
          </p:cNvSpPr>
          <p:nvPr/>
        </p:nvSpPr>
        <p:spPr bwMode="auto">
          <a:xfrm>
            <a:off x="1360000" y="3560907"/>
            <a:ext cx="758141" cy="392377"/>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5.</a:t>
            </a:r>
            <a:r>
              <a:rPr lang="zh-CN" altLang="en-US" sz="700" kern="0" dirty="0" smtClean="0">
                <a:solidFill>
                  <a:srgbClr val="C00000"/>
                </a:solidFill>
                <a:latin typeface="微软雅黑" panose="020B0503020204020204" pitchFamily="34" charset="-122"/>
                <a:ea typeface="微软雅黑" panose="020B0503020204020204" pitchFamily="34" charset="-122"/>
              </a:rPr>
              <a:t>匹配最后一个链结点，进行正常转发</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209" name="AutoShape 2"/>
          <p:cNvSpPr>
            <a:spLocks noChangeArrowheads="1"/>
          </p:cNvSpPr>
          <p:nvPr/>
        </p:nvSpPr>
        <p:spPr bwMode="auto">
          <a:xfrm>
            <a:off x="658245" y="863206"/>
            <a:ext cx="3918517"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210" name="内容占位符 2"/>
          <p:cNvSpPr txBox="1"/>
          <p:nvPr/>
        </p:nvSpPr>
        <p:spPr bwMode="auto">
          <a:xfrm>
            <a:off x="4879103" y="863206"/>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主要流程：</a:t>
            </a:r>
            <a:endParaRPr lang="en-US" altLang="zh-CN" sz="1000" b="1"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en-US" altLang="zh-CN" sz="1000" kern="0" dirty="0" smtClean="0">
                <a:solidFill>
                  <a:srgbClr val="2D2015"/>
                </a:solidFill>
                <a:latin typeface="微软雅黑" panose="020B0503020204020204" pitchFamily="34" charset="-122"/>
                <a:ea typeface="微软雅黑" panose="020B0503020204020204" pitchFamily="34" charset="-122"/>
              </a:rPr>
              <a:t>Controller</a:t>
            </a:r>
            <a:r>
              <a:rPr lang="zh-CN" altLang="en-US" sz="1000" kern="0" dirty="0" smtClean="0">
                <a:solidFill>
                  <a:srgbClr val="2D2015"/>
                </a:solidFill>
                <a:latin typeface="微软雅黑" panose="020B0503020204020204" pitchFamily="34" charset="-122"/>
                <a:ea typeface="微软雅黑" panose="020B0503020204020204" pitchFamily="34" charset="-122"/>
              </a:rPr>
              <a:t>上配置业务链的业务逻辑，包括业务流定义、链设备、编排设备交换机、业务链。</a:t>
            </a:r>
            <a:r>
              <a:rPr lang="en-US" altLang="zh-CN" sz="1000" kern="0" dirty="0" smtClean="0">
                <a:solidFill>
                  <a:srgbClr val="2D2015"/>
                </a:solidFill>
                <a:latin typeface="微软雅黑" panose="020B0503020204020204" pitchFamily="34" charset="-122"/>
                <a:ea typeface="微软雅黑" panose="020B0503020204020204" pitchFamily="34" charset="-122"/>
              </a:rPr>
              <a:t>Controller</a:t>
            </a:r>
            <a:r>
              <a:rPr lang="zh-CN" altLang="en-US" sz="1000" kern="0" dirty="0" smtClean="0">
                <a:solidFill>
                  <a:srgbClr val="2D2015"/>
                </a:solidFill>
                <a:latin typeface="微软雅黑" panose="020B0503020204020204" pitchFamily="34" charset="-122"/>
                <a:ea typeface="微软雅黑" panose="020B0503020204020204" pitchFamily="34" charset="-122"/>
              </a:rPr>
              <a:t>将业务逻辑翻译为设备语言，通过</a:t>
            </a:r>
            <a:r>
              <a:rPr lang="en-US" altLang="zh-CN" sz="1000" kern="0" dirty="0" smtClean="0">
                <a:solidFill>
                  <a:srgbClr val="2D2015"/>
                </a:solidFill>
                <a:latin typeface="微软雅黑" panose="020B0503020204020204" pitchFamily="34" charset="-122"/>
                <a:ea typeface="微软雅黑" panose="020B0503020204020204" pitchFamily="34" charset="-122"/>
              </a:rPr>
              <a:t>XMPP</a:t>
            </a:r>
            <a:r>
              <a:rPr lang="zh-CN" altLang="en-US" sz="1000" kern="0" dirty="0" smtClean="0">
                <a:solidFill>
                  <a:srgbClr val="2D2015"/>
                </a:solidFill>
                <a:latin typeface="微软雅黑" panose="020B0503020204020204" pitchFamily="34" charset="-122"/>
                <a:ea typeface="微软雅黑" panose="020B0503020204020204" pitchFamily="34" charset="-122"/>
              </a:rPr>
              <a:t>协议下发配置给交换机、业务设备；</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zh-CN" altLang="en-US" sz="1000" kern="0" dirty="0" smtClean="0">
                <a:solidFill>
                  <a:srgbClr val="2D2015"/>
                </a:solidFill>
                <a:latin typeface="微软雅黑" panose="020B0503020204020204" pitchFamily="34" charset="-122"/>
                <a:ea typeface="微软雅黑" panose="020B0503020204020204" pitchFamily="34" charset="-122"/>
              </a:rPr>
              <a:t>当业务流量首次进入交换机时，查询全局策略路由，若匹配业务流规则，则按照引流规则处理，重定向至首个业务设备；</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zh-CN" altLang="en-US" sz="1000" kern="0" dirty="0" smtClean="0">
                <a:solidFill>
                  <a:srgbClr val="2D2015"/>
                </a:solidFill>
                <a:latin typeface="微软雅黑" panose="020B0503020204020204" pitchFamily="34" charset="-122"/>
                <a:ea typeface="微软雅黑" panose="020B0503020204020204" pitchFamily="34" charset="-122"/>
              </a:rPr>
              <a:t>业务设备负责业务处理，然后按照入接口策略路由将业务流量回注到交换机；</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zh-CN" altLang="en-US" sz="1000" kern="0" dirty="0" smtClean="0">
                <a:solidFill>
                  <a:srgbClr val="2D2015"/>
                </a:solidFill>
                <a:latin typeface="微软雅黑" panose="020B0503020204020204" pitchFamily="34" charset="-122"/>
                <a:ea typeface="微软雅黑" panose="020B0503020204020204" pitchFamily="34" charset="-122"/>
              </a:rPr>
              <a:t>当业务流量再次进入交换机时，查询并命中优先级更高的接口策略路由，按照匹配的业务流的引流规则处理，重定向至后续业务设备；</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zh-CN" altLang="en-US" sz="1000" kern="0" dirty="0" smtClean="0">
                <a:solidFill>
                  <a:srgbClr val="2D2015"/>
                </a:solidFill>
                <a:latin typeface="微软雅黑" panose="020B0503020204020204" pitchFamily="34" charset="-122"/>
                <a:ea typeface="微软雅黑" panose="020B0503020204020204" pitchFamily="34" charset="-122"/>
              </a:rPr>
              <a:t>当业务流量从最后一个业务设备回注到交换机时，查询并命中接口策略路由，直接执行</a:t>
            </a:r>
            <a:r>
              <a:rPr lang="en-US" altLang="zh-CN" sz="1000" kern="0" dirty="0" smtClean="0">
                <a:solidFill>
                  <a:srgbClr val="2D2015"/>
                </a:solidFill>
                <a:latin typeface="微软雅黑" panose="020B0503020204020204" pitchFamily="34" charset="-122"/>
                <a:ea typeface="微软雅黑" panose="020B0503020204020204" pitchFamily="34" charset="-122"/>
              </a:rPr>
              <a:t>Permit</a:t>
            </a:r>
            <a:r>
              <a:rPr lang="zh-CN" altLang="en-US" sz="1000" kern="0" dirty="0" smtClean="0">
                <a:solidFill>
                  <a:srgbClr val="2D2015"/>
                </a:solidFill>
                <a:latin typeface="微软雅黑" panose="020B0503020204020204" pitchFamily="34" charset="-122"/>
                <a:ea typeface="微软雅黑" panose="020B0503020204020204" pitchFamily="34" charset="-122"/>
              </a:rPr>
              <a:t>动作，对流量进行正常路由转发处理；</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zh-CN" altLang="en-US" sz="1000" kern="0" dirty="0" smtClean="0">
                <a:solidFill>
                  <a:srgbClr val="2D2015"/>
                </a:solidFill>
                <a:latin typeface="微软雅黑" panose="020B0503020204020204" pitchFamily="34" charset="-122"/>
                <a:ea typeface="微软雅黑" panose="020B0503020204020204" pitchFamily="34" charset="-122"/>
              </a:rPr>
              <a:t>当交换机和业务设备对接的</a:t>
            </a:r>
            <a:r>
              <a:rPr lang="en-US" altLang="zh-CN" sz="1000" kern="0" dirty="0" smtClean="0">
                <a:solidFill>
                  <a:srgbClr val="2D2015"/>
                </a:solidFill>
                <a:latin typeface="微软雅黑" panose="020B0503020204020204" pitchFamily="34" charset="-122"/>
                <a:ea typeface="微软雅黑" panose="020B0503020204020204" pitchFamily="34" charset="-122"/>
              </a:rPr>
              <a:t>GRE</a:t>
            </a:r>
            <a:r>
              <a:rPr lang="zh-CN" altLang="en-US" sz="1000" kern="0" dirty="0" smtClean="0">
                <a:solidFill>
                  <a:srgbClr val="2D2015"/>
                </a:solidFill>
                <a:latin typeface="微软雅黑" panose="020B0503020204020204" pitchFamily="34" charset="-122"/>
                <a:ea typeface="微软雅黑" panose="020B0503020204020204" pitchFamily="34" charset="-122"/>
              </a:rPr>
              <a:t>链路故障时，交换机通过</a:t>
            </a:r>
            <a:r>
              <a:rPr lang="en-US" altLang="zh-CN" sz="1000" kern="0" dirty="0" smtClean="0">
                <a:solidFill>
                  <a:srgbClr val="2D2015"/>
                </a:solidFill>
                <a:latin typeface="微软雅黑" panose="020B0503020204020204" pitchFamily="34" charset="-122"/>
                <a:ea typeface="微软雅黑" panose="020B0503020204020204" pitchFamily="34" charset="-122"/>
              </a:rPr>
              <a:t>GRE </a:t>
            </a:r>
            <a:r>
              <a:rPr lang="en-US" altLang="zh-CN" sz="1000" kern="0" dirty="0" err="1" smtClean="0">
                <a:solidFill>
                  <a:srgbClr val="2D2015"/>
                </a:solidFill>
                <a:latin typeface="微软雅黑" panose="020B0503020204020204" pitchFamily="34" charset="-122"/>
                <a:ea typeface="微软雅黑" panose="020B0503020204020204" pitchFamily="34" charset="-122"/>
              </a:rPr>
              <a:t>Keepalive</a:t>
            </a:r>
            <a:r>
              <a:rPr lang="zh-CN" altLang="en-US" sz="1000" kern="0" dirty="0" smtClean="0">
                <a:solidFill>
                  <a:srgbClr val="2D2015"/>
                </a:solidFill>
                <a:latin typeface="微软雅黑" panose="020B0503020204020204" pitchFamily="34" charset="-122"/>
                <a:ea typeface="微软雅黑" panose="020B0503020204020204" pitchFamily="34" charset="-122"/>
              </a:rPr>
              <a:t>机制进行故障感知，上报给</a:t>
            </a:r>
            <a:r>
              <a:rPr lang="en-US" altLang="zh-CN" sz="1000" kern="0" dirty="0" smtClean="0">
                <a:solidFill>
                  <a:srgbClr val="2D2015"/>
                </a:solidFill>
                <a:latin typeface="微软雅黑" panose="020B0503020204020204" pitchFamily="34" charset="-122"/>
                <a:ea typeface="微软雅黑" panose="020B0503020204020204" pitchFamily="34" charset="-122"/>
              </a:rPr>
              <a:t>Controller</a:t>
            </a:r>
            <a:r>
              <a:rPr lang="zh-CN" altLang="en-US" sz="1000" kern="0" dirty="0" smtClean="0">
                <a:solidFill>
                  <a:srgbClr val="2D2015"/>
                </a:solidFill>
                <a:latin typeface="微软雅黑" panose="020B0503020204020204" pitchFamily="34" charset="-122"/>
                <a:ea typeface="微软雅黑" panose="020B0503020204020204" pitchFamily="34" charset="-122"/>
              </a:rPr>
              <a:t>，由其联动</a:t>
            </a:r>
            <a:r>
              <a:rPr lang="en-US" altLang="zh-CN" sz="1000" kern="0" dirty="0" smtClean="0">
                <a:solidFill>
                  <a:srgbClr val="2D2015"/>
                </a:solidFill>
                <a:latin typeface="微软雅黑" panose="020B0503020204020204" pitchFamily="34" charset="-122"/>
                <a:ea typeface="微软雅黑" panose="020B0503020204020204" pitchFamily="34" charset="-122"/>
              </a:rPr>
              <a:t>Down</a:t>
            </a:r>
            <a:r>
              <a:rPr lang="zh-CN" altLang="en-US" sz="1000" kern="0" dirty="0" smtClean="0">
                <a:solidFill>
                  <a:srgbClr val="2D2015"/>
                </a:solidFill>
                <a:latin typeface="微软雅黑" panose="020B0503020204020204" pitchFamily="34" charset="-122"/>
                <a:ea typeface="微软雅黑" panose="020B0503020204020204" pitchFamily="34" charset="-122"/>
              </a:rPr>
              <a:t>掉成对的另一个</a:t>
            </a:r>
            <a:r>
              <a:rPr lang="en-US" altLang="zh-CN" sz="1000" kern="0" dirty="0" smtClean="0">
                <a:solidFill>
                  <a:srgbClr val="2D2015"/>
                </a:solidFill>
                <a:latin typeface="微软雅黑" panose="020B0503020204020204" pitchFamily="34" charset="-122"/>
                <a:ea typeface="微软雅黑" panose="020B0503020204020204" pitchFamily="34" charset="-122"/>
              </a:rPr>
              <a:t>GRE</a:t>
            </a:r>
            <a:r>
              <a:rPr lang="zh-CN" altLang="en-US" sz="1000" kern="0" dirty="0" smtClean="0">
                <a:solidFill>
                  <a:srgbClr val="2D2015"/>
                </a:solidFill>
                <a:latin typeface="微软雅黑" panose="020B0503020204020204" pitchFamily="34" charset="-122"/>
                <a:ea typeface="微软雅黑" panose="020B0503020204020204" pitchFamily="34" charset="-122"/>
              </a:rPr>
              <a:t>接口；</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zh-CN" altLang="en-US" sz="1000" kern="0" dirty="0" smtClean="0">
                <a:solidFill>
                  <a:srgbClr val="2D2015"/>
                </a:solidFill>
                <a:latin typeface="微软雅黑" panose="020B0503020204020204" pitchFamily="34" charset="-122"/>
                <a:ea typeface="微软雅黑" panose="020B0503020204020204" pitchFamily="34" charset="-122"/>
              </a:rPr>
              <a:t>由于</a:t>
            </a:r>
            <a:r>
              <a:rPr lang="en-US" altLang="zh-CN" sz="1000" kern="0" dirty="0" smtClean="0">
                <a:solidFill>
                  <a:srgbClr val="2D2015"/>
                </a:solidFill>
                <a:latin typeface="微软雅黑" panose="020B0503020204020204" pitchFamily="34" charset="-122"/>
                <a:ea typeface="微软雅黑" panose="020B0503020204020204" pitchFamily="34" charset="-122"/>
              </a:rPr>
              <a:t>GRE</a:t>
            </a:r>
            <a:r>
              <a:rPr lang="zh-CN" altLang="en-US" sz="1000" kern="0" dirty="0" smtClean="0">
                <a:solidFill>
                  <a:srgbClr val="2D2015"/>
                </a:solidFill>
                <a:latin typeface="微软雅黑" panose="020B0503020204020204" pitchFamily="34" charset="-122"/>
                <a:ea typeface="微软雅黑" panose="020B0503020204020204" pitchFamily="34" charset="-122"/>
              </a:rPr>
              <a:t>出链路故障，后续业务流量将按照配置进行逃生转发或丢弃处理。</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p:txBody>
      </p:sp>
      <p:sp>
        <p:nvSpPr>
          <p:cNvPr id="67" name="TextBox 85"/>
          <p:cNvSpPr txBox="1">
            <a:spLocks noChangeArrowheads="1"/>
          </p:cNvSpPr>
          <p:nvPr/>
        </p:nvSpPr>
        <p:spPr bwMode="auto">
          <a:xfrm>
            <a:off x="1474362" y="2815733"/>
            <a:ext cx="755712" cy="284655"/>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4.</a:t>
            </a:r>
            <a:r>
              <a:rPr lang="zh-CN" altLang="en-US" sz="700" kern="0" dirty="0" smtClean="0">
                <a:solidFill>
                  <a:srgbClr val="C00000"/>
                </a:solidFill>
                <a:latin typeface="微软雅黑" panose="020B0503020204020204" pitchFamily="34" charset="-122"/>
                <a:ea typeface="微软雅黑" panose="020B0503020204020204" pitchFamily="34" charset="-122"/>
              </a:rPr>
              <a:t>匹配业务流量，进行再次引流</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69" name="TextBox 85"/>
          <p:cNvSpPr txBox="1">
            <a:spLocks noChangeArrowheads="1"/>
          </p:cNvSpPr>
          <p:nvPr/>
        </p:nvSpPr>
        <p:spPr bwMode="auto">
          <a:xfrm rot="4378920">
            <a:off x="2509166" y="2164765"/>
            <a:ext cx="567000" cy="150002"/>
          </a:xfrm>
          <a:prstGeom prst="rect">
            <a:avLst/>
          </a:prstGeom>
          <a:solidFill>
            <a:srgbClr val="FFFFFF">
              <a:lumMod val="85000"/>
            </a:srgbClr>
          </a:solidFill>
          <a:ln w="9525">
            <a:noFill/>
            <a:miter lim="800000"/>
          </a:ln>
        </p:spPr>
        <p:txBody>
          <a:bodyPr wrap="square" lIns="68542" tIns="34271" rIns="68542" bIns="34271">
            <a:spAutoFit/>
          </a:bodyPr>
          <a:lstStyle/>
          <a:p>
            <a:pPr algn="ctr" defTabSz="685165" fontAlgn="auto">
              <a:spcBef>
                <a:spcPts val="0"/>
              </a:spcBef>
              <a:spcAft>
                <a:spcPts val="0"/>
              </a:spcAft>
              <a:defRPr/>
            </a:pPr>
            <a:r>
              <a:rPr lang="en-US" altLang="zh-CN" sz="500" kern="0" dirty="0" smtClean="0">
                <a:solidFill>
                  <a:sysClr val="windowText" lastClr="000000"/>
                </a:solidFill>
                <a:latin typeface="微软雅黑" panose="020B0503020204020204" pitchFamily="34" charset="-122"/>
                <a:ea typeface="微软雅黑" panose="020B0503020204020204" pitchFamily="34" charset="-122"/>
              </a:rPr>
              <a:t>Telnet/SNMP</a:t>
            </a:r>
            <a:endParaRPr lang="zh-CN" altLang="en-US" sz="500" kern="0" dirty="0" smtClean="0">
              <a:solidFill>
                <a:sysClr val="windowText" lastClr="000000"/>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cut/>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797" descr="图片19"/>
          <p:cNvPicPr>
            <a:picLocks noChangeAspect="1" noChangeArrowheads="1"/>
          </p:cNvPicPr>
          <p:nvPr/>
        </p:nvPicPr>
        <p:blipFill>
          <a:blip r:embed="rId1" cstate="print">
            <a:duotone>
              <a:schemeClr val="accent3">
                <a:shade val="45000"/>
                <a:satMod val="135000"/>
              </a:schemeClr>
              <a:prstClr val="white"/>
            </a:duotone>
          </a:blip>
          <a:srcRect/>
          <a:stretch>
            <a:fillRect/>
          </a:stretch>
        </p:blipFill>
        <p:spPr bwMode="auto">
          <a:xfrm>
            <a:off x="1959631" y="1876880"/>
            <a:ext cx="1560261" cy="948867"/>
          </a:xfrm>
          <a:prstGeom prst="rect">
            <a:avLst/>
          </a:prstGeom>
          <a:noFill/>
        </p:spPr>
      </p:pic>
      <p:sp>
        <p:nvSpPr>
          <p:cNvPr id="2" name="标题 1"/>
          <p:cNvSpPr>
            <a:spLocks noGrp="1"/>
          </p:cNvSpPr>
          <p:nvPr>
            <p:ph type="title"/>
          </p:nvPr>
        </p:nvSpPr>
        <p:spPr/>
        <p:txBody>
          <a:bodyPr/>
          <a:lstStyle/>
          <a:p>
            <a:r>
              <a:rPr lang="en-US" altLang="zh-CN" dirty="0" smtClean="0"/>
              <a:t>Controller</a:t>
            </a:r>
            <a:r>
              <a:rPr lang="zh-CN" altLang="en-US" dirty="0" smtClean="0"/>
              <a:t>配置元素</a:t>
            </a:r>
            <a:endParaRPr lang="zh-CN" altLang="en-US" dirty="0"/>
          </a:p>
        </p:txBody>
      </p:sp>
      <p:sp>
        <p:nvSpPr>
          <p:cNvPr id="209" name="AutoShape 2"/>
          <p:cNvSpPr>
            <a:spLocks noChangeArrowheads="1"/>
          </p:cNvSpPr>
          <p:nvPr/>
        </p:nvSpPr>
        <p:spPr bwMode="auto">
          <a:xfrm>
            <a:off x="658245" y="863206"/>
            <a:ext cx="3918517" cy="2375297"/>
          </a:xfrm>
          <a:prstGeom prst="foldedCorner">
            <a:avLst>
              <a:gd name="adj" fmla="val 0"/>
            </a:avLst>
          </a:prstGeom>
          <a:solidFill>
            <a:schemeClr val="bg1">
              <a:lumMod val="95000"/>
              <a:alpha val="50000"/>
            </a:schemeClr>
          </a:solidFill>
          <a:ln w="6350">
            <a:solidFill>
              <a:schemeClr val="bg1">
                <a:lumMod val="75000"/>
              </a:schemeClr>
            </a:solidFill>
            <a:prstDash val="solid"/>
            <a:round/>
          </a:ln>
        </p:spPr>
        <p:txBody>
          <a:bodyPr wrap="none" lIns="68542" tIns="34271" rIns="68542" bIns="34271" anchor="ctr"/>
          <a:lstStyle/>
          <a:p>
            <a:pPr algn="ctr"/>
            <a:r>
              <a:rPr lang="en-US" altLang="zh-CN" sz="4500" b="1" dirty="0" smtClean="0">
                <a:solidFill>
                  <a:srgbClr val="FFFFFF">
                    <a:lumMod val="65000"/>
                  </a:srgbClr>
                </a:solidFill>
                <a:ea typeface="宋体" panose="02010600030101010101" pitchFamily="2" charset="-122"/>
              </a:rPr>
              <a:t>Controller</a:t>
            </a:r>
            <a:endParaRPr lang="zh-CN" altLang="en-US" sz="4500" b="1" dirty="0">
              <a:solidFill>
                <a:srgbClr val="FFFFFF">
                  <a:lumMod val="65000"/>
                </a:srgbClr>
              </a:solidFill>
              <a:ea typeface="宋体" panose="02010600030101010101" pitchFamily="2" charset="-122"/>
            </a:endParaRPr>
          </a:p>
        </p:txBody>
      </p:sp>
      <p:sp>
        <p:nvSpPr>
          <p:cNvPr id="210" name="内容占位符 2"/>
          <p:cNvSpPr txBox="1"/>
          <p:nvPr/>
        </p:nvSpPr>
        <p:spPr bwMode="auto">
          <a:xfrm>
            <a:off x="4879102" y="863206"/>
            <a:ext cx="3606654" cy="3755231"/>
          </a:xfrm>
          <a:prstGeom prst="rect">
            <a:avLst/>
          </a:prstGeom>
          <a:noFill/>
          <a:ln w="6350">
            <a:solidFill>
              <a:schemeClr val="bg1">
                <a:lumMod val="75000"/>
              </a:schemeClr>
            </a:solidFill>
            <a:prstDash val="solid"/>
            <a:round/>
          </a:ln>
        </p:spPr>
        <p:txBody>
          <a:bodyPr wrap="square" lIns="68542" tIns="34271" rIns="68542" bIns="34271" anchor="t" anchorCtr="0"/>
          <a:lstStyle/>
          <a:p>
            <a:pPr>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主要组件：</a:t>
            </a:r>
            <a:endParaRPr lang="en-US" altLang="zh-CN" sz="1000" b="1"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en-US" altLang="zh-CN" sz="1000" b="1" kern="0" dirty="0" smtClean="0">
                <a:solidFill>
                  <a:srgbClr val="2D2015"/>
                </a:solidFill>
                <a:latin typeface="微软雅黑" panose="020B0503020204020204" pitchFamily="34" charset="-122"/>
                <a:ea typeface="微软雅黑" panose="020B0503020204020204" pitchFamily="34" charset="-122"/>
              </a:rPr>
              <a:t>Controller</a:t>
            </a:r>
            <a:r>
              <a:rPr lang="zh-CN" altLang="en-US" sz="1000" kern="0" dirty="0" smtClean="0">
                <a:solidFill>
                  <a:srgbClr val="2D2015"/>
                </a:solidFill>
                <a:latin typeface="微软雅黑" panose="020B0503020204020204" pitchFamily="34" charset="-122"/>
                <a:ea typeface="微软雅黑" panose="020B0503020204020204" pitchFamily="34" charset="-122"/>
              </a:rPr>
              <a:t>：负责业务逻辑的定义和用户配置，翻译成设备语言通过</a:t>
            </a:r>
            <a:r>
              <a:rPr lang="en-US" altLang="zh-CN" sz="1000" kern="0" dirty="0" smtClean="0">
                <a:solidFill>
                  <a:srgbClr val="2D2015"/>
                </a:solidFill>
                <a:latin typeface="微软雅黑" panose="020B0503020204020204" pitchFamily="34" charset="-122"/>
                <a:ea typeface="微软雅黑" panose="020B0503020204020204" pitchFamily="34" charset="-122"/>
              </a:rPr>
              <a:t>XMPP</a:t>
            </a:r>
            <a:r>
              <a:rPr lang="zh-CN" altLang="en-US" sz="1000" kern="0" dirty="0" smtClean="0">
                <a:solidFill>
                  <a:srgbClr val="2D2015"/>
                </a:solidFill>
                <a:latin typeface="微软雅黑" panose="020B0503020204020204" pitchFamily="34" charset="-122"/>
                <a:ea typeface="微软雅黑" panose="020B0503020204020204" pitchFamily="34" charset="-122"/>
              </a:rPr>
              <a:t>或</a:t>
            </a:r>
            <a:r>
              <a:rPr lang="en-US" altLang="zh-CN" sz="1000" kern="0" dirty="0" smtClean="0">
                <a:solidFill>
                  <a:srgbClr val="2D2015"/>
                </a:solidFill>
                <a:latin typeface="微软雅黑" panose="020B0503020204020204" pitchFamily="34" charset="-122"/>
                <a:ea typeface="微软雅黑" panose="020B0503020204020204" pitchFamily="34" charset="-122"/>
              </a:rPr>
              <a:t>Telnet</a:t>
            </a:r>
            <a:r>
              <a:rPr lang="zh-CN" altLang="en-US" sz="1000" kern="0" dirty="0" smtClean="0">
                <a:solidFill>
                  <a:srgbClr val="2D2015"/>
                </a:solidFill>
                <a:latin typeface="微软雅黑" panose="020B0503020204020204" pitchFamily="34" charset="-122"/>
                <a:ea typeface="微软雅黑" panose="020B0503020204020204" pitchFamily="34" charset="-122"/>
              </a:rPr>
              <a:t>接口下发给对接设备，</a:t>
            </a:r>
            <a:r>
              <a:rPr lang="en-US" altLang="zh-CN" sz="1000" kern="0" dirty="0" smtClean="0">
                <a:solidFill>
                  <a:srgbClr val="2D2015"/>
                </a:solidFill>
                <a:latin typeface="微软雅黑" panose="020B0503020204020204" pitchFamily="34" charset="-122"/>
                <a:ea typeface="微软雅黑" panose="020B0503020204020204" pitchFamily="34" charset="-122"/>
              </a:rPr>
              <a:t>MSV</a:t>
            </a:r>
            <a:r>
              <a:rPr lang="zh-CN" altLang="en-US" sz="1000" kern="0" dirty="0" smtClean="0">
                <a:solidFill>
                  <a:srgbClr val="2D2015"/>
                </a:solidFill>
                <a:latin typeface="微软雅黑" panose="020B0503020204020204" pitchFamily="34" charset="-122"/>
                <a:ea typeface="微软雅黑" panose="020B0503020204020204" pitchFamily="34" charset="-122"/>
              </a:rPr>
              <a:t>业务链中主要涉及到如下几个组件：</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408305" lvl="1" indent="-141605">
              <a:buFont typeface="Wingdings" panose="05000000000000000000" pitchFamily="2" charset="2"/>
              <a:buChar char="Ø"/>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公共组件</a:t>
            </a:r>
            <a:r>
              <a:rPr lang="zh-CN" altLang="en-US" sz="1000" kern="0" dirty="0" smtClean="0">
                <a:solidFill>
                  <a:srgbClr val="2D2015"/>
                </a:solidFill>
                <a:latin typeface="微软雅黑" panose="020B0503020204020204" pitchFamily="34" charset="-122"/>
                <a:ea typeface="微软雅黑" panose="020B0503020204020204" pitchFamily="34" charset="-122"/>
              </a:rPr>
              <a:t>：基础公共组件，这里主要用到了：</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523875" lvl="1" indent="-118110">
              <a:buFont typeface="+mj-ea"/>
              <a:buAutoNum type="circleNumDbPlain"/>
              <a:defRPr/>
            </a:pPr>
            <a:r>
              <a:rPr lang="zh-CN" altLang="en-US" sz="900" kern="0" dirty="0" smtClean="0">
                <a:solidFill>
                  <a:srgbClr val="2D2015"/>
                </a:solidFill>
                <a:latin typeface="微软雅黑" panose="020B0503020204020204" pitchFamily="34" charset="-122"/>
                <a:ea typeface="微软雅黑" panose="020B0503020204020204" pitchFamily="34" charset="-122"/>
              </a:rPr>
              <a:t>设备管理：负责交换机、业务设备的上下线管理。</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marL="523875" lvl="1" indent="-118110">
              <a:buFont typeface="+mj-ea"/>
              <a:buAutoNum type="circleNumDbPlain"/>
              <a:defRPr/>
            </a:pPr>
            <a:r>
              <a:rPr lang="zh-CN" altLang="en-US" sz="900" kern="0" dirty="0" smtClean="0">
                <a:solidFill>
                  <a:srgbClr val="2D2015"/>
                </a:solidFill>
                <a:latin typeface="微软雅黑" panose="020B0503020204020204" pitchFamily="34" charset="-122"/>
                <a:ea typeface="微软雅黑" panose="020B0503020204020204" pitchFamily="34" charset="-122"/>
              </a:rPr>
              <a:t>用户管理：负责用户认证上下线，用户组信息管理。</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marL="408305" lvl="1" indent="-141605">
              <a:buFont typeface="Wingdings" panose="05000000000000000000" pitchFamily="2" charset="2"/>
              <a:buChar char="Ø"/>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业务链组件</a:t>
            </a:r>
            <a:r>
              <a:rPr lang="zh-CN" altLang="en-US" sz="1000" kern="0" dirty="0" smtClean="0">
                <a:solidFill>
                  <a:srgbClr val="2D2015"/>
                </a:solidFill>
                <a:latin typeface="微软雅黑" panose="020B0503020204020204" pitchFamily="34" charset="-122"/>
                <a:ea typeface="微软雅黑" panose="020B0503020204020204" pitchFamily="34" charset="-122"/>
              </a:rPr>
              <a:t>：专门负责</a:t>
            </a:r>
            <a:r>
              <a:rPr lang="en-US" altLang="zh-CN" sz="1000" kern="0" dirty="0" smtClean="0">
                <a:solidFill>
                  <a:srgbClr val="2D2015"/>
                </a:solidFill>
                <a:latin typeface="微软雅黑" panose="020B0503020204020204" pitchFamily="34" charset="-122"/>
                <a:ea typeface="微软雅黑" panose="020B0503020204020204" pitchFamily="34" charset="-122"/>
              </a:rPr>
              <a:t>MSV</a:t>
            </a:r>
            <a:r>
              <a:rPr lang="zh-CN" altLang="en-US" sz="1000" kern="0" dirty="0" smtClean="0">
                <a:solidFill>
                  <a:srgbClr val="2D2015"/>
                </a:solidFill>
                <a:latin typeface="微软雅黑" panose="020B0503020204020204" pitchFamily="34" charset="-122"/>
                <a:ea typeface="微软雅黑" panose="020B0503020204020204" pitchFamily="34" charset="-122"/>
              </a:rPr>
              <a:t>业务链配置管理的组件，包括：</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523875" lvl="1" indent="-118110">
              <a:buFont typeface="+mj-ea"/>
              <a:buAutoNum type="circleNumDbPlain"/>
              <a:defRPr/>
            </a:pPr>
            <a:r>
              <a:rPr lang="zh-CN" altLang="en-US" sz="900" kern="0" dirty="0" smtClean="0">
                <a:solidFill>
                  <a:srgbClr val="2D2015"/>
                </a:solidFill>
                <a:latin typeface="微软雅黑" panose="020B0503020204020204" pitchFamily="34" charset="-122"/>
                <a:ea typeface="微软雅黑" panose="020B0503020204020204" pitchFamily="34" charset="-122"/>
              </a:rPr>
              <a:t>隧道</a:t>
            </a:r>
            <a:r>
              <a:rPr lang="en-US" altLang="zh-CN" sz="900" kern="0" dirty="0" smtClean="0">
                <a:solidFill>
                  <a:srgbClr val="2D2015"/>
                </a:solidFill>
                <a:latin typeface="微软雅黑" panose="020B0503020204020204" pitchFamily="34" charset="-122"/>
                <a:ea typeface="微软雅黑" panose="020B0503020204020204" pitchFamily="34" charset="-122"/>
              </a:rPr>
              <a:t>IP</a:t>
            </a:r>
            <a:r>
              <a:rPr lang="zh-CN" altLang="en-US" sz="900" kern="0" dirty="0" smtClean="0">
                <a:solidFill>
                  <a:srgbClr val="2D2015"/>
                </a:solidFill>
                <a:latin typeface="微软雅黑" panose="020B0503020204020204" pitchFamily="34" charset="-122"/>
                <a:ea typeface="微软雅黑" panose="020B0503020204020204" pitchFamily="34" charset="-122"/>
              </a:rPr>
              <a:t>配置：在对接设备上自动创建隧道口时，指定隧道口使用的</a:t>
            </a:r>
            <a:r>
              <a:rPr lang="en-US" altLang="zh-CN" sz="900" kern="0" dirty="0" smtClean="0">
                <a:solidFill>
                  <a:srgbClr val="2D2015"/>
                </a:solidFill>
                <a:latin typeface="微软雅黑" panose="020B0503020204020204" pitchFamily="34" charset="-122"/>
                <a:ea typeface="微软雅黑" panose="020B0503020204020204" pitchFamily="34" charset="-122"/>
              </a:rPr>
              <a:t>IP</a:t>
            </a:r>
            <a:r>
              <a:rPr lang="zh-CN" altLang="en-US" sz="900" kern="0" dirty="0" smtClean="0">
                <a:solidFill>
                  <a:srgbClr val="2D2015"/>
                </a:solidFill>
                <a:latin typeface="微软雅黑" panose="020B0503020204020204" pitchFamily="34" charset="-122"/>
                <a:ea typeface="微软雅黑" panose="020B0503020204020204" pitchFamily="34" charset="-122"/>
              </a:rPr>
              <a:t>地址。</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marL="523875" lvl="1" indent="-118110">
              <a:buFont typeface="+mj-ea"/>
              <a:buAutoNum type="circleNumDbPlain"/>
              <a:defRPr/>
            </a:pPr>
            <a:r>
              <a:rPr lang="zh-CN" altLang="en-US" sz="900" kern="0" dirty="0" smtClean="0">
                <a:solidFill>
                  <a:srgbClr val="2D2015"/>
                </a:solidFill>
                <a:latin typeface="微软雅黑" panose="020B0503020204020204" pitchFamily="34" charset="-122"/>
                <a:ea typeface="微软雅黑" panose="020B0503020204020204" pitchFamily="34" charset="-122"/>
              </a:rPr>
              <a:t>链结点配置：指定业务链中需要使用的业务设备。</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marL="523875" lvl="1" indent="-118110">
              <a:buFont typeface="+mj-ea"/>
              <a:buAutoNum type="circleNumDbPlain"/>
              <a:defRPr/>
            </a:pPr>
            <a:r>
              <a:rPr lang="zh-CN" altLang="en-US" sz="900" kern="0" dirty="0" smtClean="0">
                <a:solidFill>
                  <a:srgbClr val="2D2015"/>
                </a:solidFill>
                <a:latin typeface="微软雅黑" panose="020B0503020204020204" pitchFamily="34" charset="-122"/>
                <a:ea typeface="微软雅黑" panose="020B0503020204020204" pitchFamily="34" charset="-122"/>
              </a:rPr>
              <a:t>业务流配置：指定使用业务链的流量。</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marL="523875" lvl="1" indent="-118110">
              <a:buFont typeface="+mj-ea"/>
              <a:buAutoNum type="circleNumDbPlain"/>
              <a:defRPr/>
            </a:pPr>
            <a:r>
              <a:rPr lang="zh-CN" altLang="en-US" sz="900" kern="0" dirty="0" smtClean="0">
                <a:solidFill>
                  <a:srgbClr val="2D2015"/>
                </a:solidFill>
                <a:latin typeface="微软雅黑" panose="020B0503020204020204" pitchFamily="34" charset="-122"/>
                <a:ea typeface="微软雅黑" panose="020B0503020204020204" pitchFamily="34" charset="-122"/>
              </a:rPr>
              <a:t>业务链配置：将若干个链结点排列配置为一条业务链。</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marL="523875" lvl="1" indent="-118110">
              <a:buFont typeface="+mj-ea"/>
              <a:buAutoNum type="circleNumDbPlain"/>
              <a:defRPr/>
            </a:pPr>
            <a:r>
              <a:rPr lang="zh-CN" altLang="en-US" sz="900" kern="0" dirty="0" smtClean="0">
                <a:solidFill>
                  <a:srgbClr val="2D2015"/>
                </a:solidFill>
                <a:latin typeface="微软雅黑" panose="020B0503020204020204" pitchFamily="34" charset="-122"/>
                <a:ea typeface="微软雅黑" panose="020B0503020204020204" pitchFamily="34" charset="-122"/>
              </a:rPr>
              <a:t>告警处理：接收交换机上报的隧道故障信息，联动配对隧道</a:t>
            </a:r>
            <a:r>
              <a:rPr lang="en-US" altLang="zh-CN" sz="900" kern="0" dirty="0" smtClean="0">
                <a:solidFill>
                  <a:srgbClr val="2D2015"/>
                </a:solidFill>
                <a:latin typeface="微软雅黑" panose="020B0503020204020204" pitchFamily="34" charset="-122"/>
                <a:ea typeface="微软雅黑" panose="020B0503020204020204" pitchFamily="34" charset="-122"/>
              </a:rPr>
              <a:t>shutdown</a:t>
            </a:r>
            <a:r>
              <a:rPr lang="zh-CN" altLang="en-US" sz="900" kern="0" dirty="0" smtClean="0">
                <a:solidFill>
                  <a:srgbClr val="2D2015"/>
                </a:solidFill>
                <a:latin typeface="微软雅黑" panose="020B0503020204020204" pitchFamily="34" charset="-122"/>
                <a:ea typeface="微软雅黑" panose="020B0503020204020204" pitchFamily="34" charset="-122"/>
              </a:rPr>
              <a:t>操作。</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marL="408305" lvl="1" indent="-141605">
              <a:buFont typeface="Wingdings" panose="05000000000000000000" pitchFamily="2" charset="2"/>
              <a:buChar char="Ø"/>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机机对接组件</a:t>
            </a:r>
            <a:r>
              <a:rPr lang="zh-CN" altLang="en-US" sz="1000" kern="0" dirty="0" smtClean="0">
                <a:solidFill>
                  <a:srgbClr val="2D2015"/>
                </a:solidFill>
                <a:latin typeface="微软雅黑" panose="020B0503020204020204" pitchFamily="34" charset="-122"/>
                <a:ea typeface="微软雅黑" panose="020B0503020204020204" pitchFamily="34" charset="-122"/>
              </a:rPr>
              <a:t>：基础公共组件，负责将用户层面的业务配置翻译为设备语言，使用</a:t>
            </a:r>
            <a:r>
              <a:rPr lang="en-US" altLang="zh-CN" sz="1000" kern="0" dirty="0" smtClean="0">
                <a:solidFill>
                  <a:srgbClr val="2D2015"/>
                </a:solidFill>
                <a:latin typeface="微软雅黑" panose="020B0503020204020204" pitchFamily="34" charset="-122"/>
                <a:ea typeface="微软雅黑" panose="020B0503020204020204" pitchFamily="34" charset="-122"/>
              </a:rPr>
              <a:t>XMPP</a:t>
            </a:r>
            <a:r>
              <a:rPr lang="zh-CN" altLang="en-US" sz="1000" kern="0" dirty="0" smtClean="0">
                <a:solidFill>
                  <a:srgbClr val="2D2015"/>
                </a:solidFill>
                <a:latin typeface="微软雅黑" panose="020B0503020204020204" pitchFamily="34" charset="-122"/>
                <a:ea typeface="微软雅黑" panose="020B0503020204020204" pitchFamily="34" charset="-122"/>
              </a:rPr>
              <a:t>接口下发给设备。</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408305" lvl="1" indent="-141605">
              <a:buFont typeface="Wingdings" panose="05000000000000000000" pitchFamily="2" charset="2"/>
              <a:buChar char="Ø"/>
              <a:defRPr/>
            </a:pPr>
            <a:endParaRPr lang="en-US" altLang="zh-CN" sz="1000"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lt"/>
              <a:buAutoNum type="arabicPeriod"/>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对接设备</a:t>
            </a:r>
            <a:r>
              <a:rPr lang="zh-CN" altLang="en-US" sz="1000" kern="0" dirty="0" smtClean="0">
                <a:solidFill>
                  <a:srgbClr val="2D2015"/>
                </a:solidFill>
                <a:latin typeface="微软雅黑" panose="020B0503020204020204" pitchFamily="34" charset="-122"/>
                <a:ea typeface="微软雅黑" panose="020B0503020204020204" pitchFamily="34" charset="-122"/>
              </a:rPr>
              <a:t>：</a:t>
            </a:r>
            <a:r>
              <a:rPr lang="en-US" altLang="zh-CN" sz="1000" kern="0" dirty="0" smtClean="0">
                <a:solidFill>
                  <a:srgbClr val="2D2015"/>
                </a:solidFill>
                <a:latin typeface="微软雅黑" panose="020B0503020204020204" pitchFamily="34" charset="-122"/>
                <a:ea typeface="微软雅黑" panose="020B0503020204020204" pitchFamily="34" charset="-122"/>
              </a:rPr>
              <a:t>MSV</a:t>
            </a:r>
            <a:r>
              <a:rPr lang="zh-CN" altLang="en-US" sz="1000" kern="0" dirty="0" smtClean="0">
                <a:solidFill>
                  <a:srgbClr val="2D2015"/>
                </a:solidFill>
                <a:latin typeface="微软雅黑" panose="020B0503020204020204" pitchFamily="34" charset="-122"/>
                <a:ea typeface="微软雅黑" panose="020B0503020204020204" pitchFamily="34" charset="-122"/>
              </a:rPr>
              <a:t>业务链中，</a:t>
            </a:r>
            <a:r>
              <a:rPr lang="en-US" altLang="zh-CN" sz="1000" kern="0" dirty="0" smtClean="0">
                <a:solidFill>
                  <a:srgbClr val="2D2015"/>
                </a:solidFill>
                <a:latin typeface="微软雅黑" panose="020B0503020204020204" pitchFamily="34" charset="-122"/>
                <a:ea typeface="微软雅黑" panose="020B0503020204020204" pitchFamily="34" charset="-122"/>
              </a:rPr>
              <a:t>Controller</a:t>
            </a:r>
            <a:r>
              <a:rPr lang="zh-CN" altLang="en-US" sz="1000" kern="0" dirty="0" smtClean="0">
                <a:solidFill>
                  <a:srgbClr val="2D2015"/>
                </a:solidFill>
                <a:latin typeface="微软雅黑" panose="020B0503020204020204" pitchFamily="34" charset="-122"/>
                <a:ea typeface="微软雅黑" panose="020B0503020204020204" pitchFamily="34" charset="-122"/>
              </a:rPr>
              <a:t>会和交换机、</a:t>
            </a:r>
            <a:r>
              <a:rPr lang="en-US" altLang="zh-CN" sz="1000" kern="0" dirty="0" smtClean="0">
                <a:solidFill>
                  <a:srgbClr val="2D2015"/>
                </a:solidFill>
                <a:latin typeface="微软雅黑" panose="020B0503020204020204" pitchFamily="34" charset="-122"/>
                <a:ea typeface="微软雅黑" panose="020B0503020204020204" pitchFamily="34" charset="-122"/>
              </a:rPr>
              <a:t>NGFW</a:t>
            </a:r>
            <a:r>
              <a:rPr lang="zh-CN" altLang="en-US" sz="1000" kern="0" dirty="0" smtClean="0">
                <a:solidFill>
                  <a:srgbClr val="2D2015"/>
                </a:solidFill>
                <a:latin typeface="微软雅黑" panose="020B0503020204020204" pitchFamily="34" charset="-122"/>
                <a:ea typeface="微软雅黑" panose="020B0503020204020204" pitchFamily="34" charset="-122"/>
              </a:rPr>
              <a:t>进行对接，完成业务链编排功能。</a:t>
            </a:r>
            <a:endParaRPr lang="en-US" altLang="zh-CN" sz="1000" kern="0" dirty="0" smtClean="0">
              <a:solidFill>
                <a:srgbClr val="2D2015"/>
              </a:solidFill>
              <a:latin typeface="微软雅黑" panose="020B0503020204020204" pitchFamily="34" charset="-122"/>
              <a:ea typeface="微软雅黑" panose="020B0503020204020204" pitchFamily="34" charset="-122"/>
            </a:endParaRPr>
          </a:p>
        </p:txBody>
      </p:sp>
      <p:pic>
        <p:nvPicPr>
          <p:cNvPr id="15" name="Picture 725" descr="图片325"/>
          <p:cNvPicPr>
            <a:picLocks noChangeAspect="1" noChangeArrowheads="1"/>
          </p:cNvPicPr>
          <p:nvPr/>
        </p:nvPicPr>
        <p:blipFill>
          <a:blip r:embed="rId2" cstate="print"/>
          <a:srcRect/>
          <a:stretch>
            <a:fillRect/>
          </a:stretch>
        </p:blipFill>
        <p:spPr bwMode="auto">
          <a:xfrm>
            <a:off x="2550029" y="961629"/>
            <a:ext cx="603490" cy="502444"/>
          </a:xfrm>
          <a:prstGeom prst="rect">
            <a:avLst/>
          </a:prstGeom>
          <a:noFill/>
          <a:ln w="9525">
            <a:noFill/>
            <a:miter lim="800000"/>
            <a:headEnd/>
            <a:tailEnd/>
          </a:ln>
        </p:spPr>
      </p:pic>
      <p:sp>
        <p:nvSpPr>
          <p:cNvPr id="16" name="圆角矩形 15"/>
          <p:cNvSpPr/>
          <p:nvPr/>
        </p:nvSpPr>
        <p:spPr bwMode="auto">
          <a:xfrm>
            <a:off x="3426102" y="961630"/>
            <a:ext cx="977646" cy="1013221"/>
          </a:xfrm>
          <a:prstGeom prst="roundRect">
            <a:avLst/>
          </a:prstGeom>
          <a:solidFill>
            <a:schemeClr val="bg1">
              <a:lumMod val="85000"/>
              <a:alpha val="50000"/>
            </a:schemeClr>
          </a:solid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ctr" anchorCtr="0" compatLnSpc="1"/>
          <a:lstStyle/>
          <a:p>
            <a:pPr algn="ctr" defTabSz="685165">
              <a:buClr>
                <a:srgbClr val="CC9900"/>
              </a:buClr>
            </a:pPr>
            <a:r>
              <a:rPr lang="zh-CN" altLang="en-US" b="1" dirty="0" smtClean="0">
                <a:solidFill>
                  <a:srgbClr val="FFFFFF">
                    <a:lumMod val="65000"/>
                  </a:srgbClr>
                </a:solidFill>
                <a:latin typeface="Arial" panose="020B0604020202020204" pitchFamily="34" charset="0"/>
                <a:ea typeface="宋体" panose="02010600030101010101" pitchFamily="2" charset="-122"/>
              </a:rPr>
              <a:t>公共组件</a:t>
            </a:r>
            <a:endParaRPr lang="zh-CN" altLang="en-US" sz="1300" b="1" dirty="0" smtClean="0">
              <a:solidFill>
                <a:srgbClr val="FFFFFF">
                  <a:lumMod val="65000"/>
                </a:srgbClr>
              </a:solidFill>
              <a:latin typeface="Arial" panose="020B0604020202020204" pitchFamily="34" charset="0"/>
              <a:ea typeface="宋体" panose="02010600030101010101" pitchFamily="2" charset="-122"/>
            </a:endParaRPr>
          </a:p>
        </p:txBody>
      </p:sp>
      <p:sp>
        <p:nvSpPr>
          <p:cNvPr id="5" name="圆角矩形 4"/>
          <p:cNvSpPr/>
          <p:nvPr/>
        </p:nvSpPr>
        <p:spPr>
          <a:xfrm>
            <a:off x="3528605" y="1118096"/>
            <a:ext cx="773577" cy="266201"/>
          </a:xfrm>
          <a:prstGeom prst="roundRect">
            <a:avLst/>
          </a:prstGeom>
          <a:solidFill>
            <a:srgbClr val="00B0F0">
              <a:alpha val="55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设备管理</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sp>
        <p:nvSpPr>
          <p:cNvPr id="6" name="圆角矩形 5"/>
          <p:cNvSpPr/>
          <p:nvPr/>
        </p:nvSpPr>
        <p:spPr>
          <a:xfrm>
            <a:off x="3528605" y="1535080"/>
            <a:ext cx="773577" cy="266201"/>
          </a:xfrm>
          <a:prstGeom prst="roundRect">
            <a:avLst/>
          </a:prstGeom>
          <a:solidFill>
            <a:srgbClr val="00B0F0">
              <a:alpha val="55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安全组管理</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sp>
        <p:nvSpPr>
          <p:cNvPr id="17" name="圆角矩形 16"/>
          <p:cNvSpPr/>
          <p:nvPr/>
        </p:nvSpPr>
        <p:spPr bwMode="auto">
          <a:xfrm>
            <a:off x="816931" y="961627"/>
            <a:ext cx="1466468" cy="1775222"/>
          </a:xfrm>
          <a:prstGeom prst="roundRect">
            <a:avLst/>
          </a:prstGeom>
          <a:solidFill>
            <a:srgbClr val="D9D9D9">
              <a:alpha val="50196"/>
            </a:srgbClr>
          </a:solid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ctr" anchorCtr="0" compatLnSpc="1"/>
          <a:lstStyle/>
          <a:p>
            <a:pPr algn="ctr" defTabSz="685165">
              <a:buClr>
                <a:srgbClr val="CC9900"/>
              </a:buClr>
            </a:pPr>
            <a:r>
              <a:rPr lang="zh-CN" altLang="en-US" b="1" dirty="0" smtClean="0">
                <a:solidFill>
                  <a:srgbClr val="FFFFFF">
                    <a:lumMod val="65000"/>
                  </a:srgbClr>
                </a:solidFill>
                <a:latin typeface="Arial" panose="020B0604020202020204" pitchFamily="34" charset="0"/>
                <a:ea typeface="宋体" panose="02010600030101010101" pitchFamily="2" charset="-122"/>
              </a:rPr>
              <a:t>业务链组件</a:t>
            </a:r>
            <a:endParaRPr lang="zh-CN" altLang="en-US" sz="1300" b="1" dirty="0" smtClean="0">
              <a:solidFill>
                <a:srgbClr val="FFFFFF">
                  <a:lumMod val="65000"/>
                </a:srgbClr>
              </a:solidFill>
              <a:latin typeface="Arial" panose="020B0604020202020204" pitchFamily="34" charset="0"/>
              <a:ea typeface="宋体" panose="02010600030101010101" pitchFamily="2" charset="-122"/>
            </a:endParaRPr>
          </a:p>
        </p:txBody>
      </p:sp>
      <p:sp>
        <p:nvSpPr>
          <p:cNvPr id="7" name="圆角矩形 6"/>
          <p:cNvSpPr/>
          <p:nvPr/>
        </p:nvSpPr>
        <p:spPr>
          <a:xfrm>
            <a:off x="919429" y="1118096"/>
            <a:ext cx="773577" cy="266201"/>
          </a:xfrm>
          <a:prstGeom prst="roundRect">
            <a:avLst/>
          </a:prstGeom>
          <a:solidFill>
            <a:srgbClr val="00B050">
              <a:alpha val="55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隧道</a:t>
            </a:r>
            <a:r>
              <a:rPr lang="en-US" altLang="zh-CN" sz="800" b="1" kern="0" dirty="0" smtClean="0">
                <a:solidFill>
                  <a:srgbClr val="FFFFFF"/>
                </a:solidFill>
                <a:latin typeface="微软雅黑" panose="020B0503020204020204" pitchFamily="34" charset="-122"/>
                <a:ea typeface="微软雅黑" panose="020B0503020204020204" pitchFamily="34" charset="-122"/>
              </a:rPr>
              <a:t>IP</a:t>
            </a:r>
            <a:r>
              <a:rPr lang="zh-CN" altLang="en-US" sz="800" b="1" kern="0" dirty="0" smtClean="0">
                <a:solidFill>
                  <a:srgbClr val="FFFFFF"/>
                </a:solidFill>
                <a:latin typeface="微软雅黑" panose="020B0503020204020204" pitchFamily="34" charset="-122"/>
                <a:ea typeface="微软雅黑" panose="020B0503020204020204" pitchFamily="34" charset="-122"/>
              </a:rPr>
              <a:t>配置</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sp>
        <p:nvSpPr>
          <p:cNvPr id="8" name="圆角矩形 7"/>
          <p:cNvSpPr/>
          <p:nvPr/>
        </p:nvSpPr>
        <p:spPr>
          <a:xfrm>
            <a:off x="919429" y="1535080"/>
            <a:ext cx="773577" cy="266201"/>
          </a:xfrm>
          <a:prstGeom prst="roundRect">
            <a:avLst/>
          </a:prstGeom>
          <a:solidFill>
            <a:srgbClr val="00B050">
              <a:alpha val="55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链结点配置</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sp>
        <p:nvSpPr>
          <p:cNvPr id="9" name="圆角矩形 8"/>
          <p:cNvSpPr/>
          <p:nvPr/>
        </p:nvSpPr>
        <p:spPr>
          <a:xfrm>
            <a:off x="919429" y="1952064"/>
            <a:ext cx="773577" cy="266201"/>
          </a:xfrm>
          <a:prstGeom prst="roundRect">
            <a:avLst/>
          </a:prstGeom>
          <a:solidFill>
            <a:srgbClr val="00B050">
              <a:alpha val="55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业务流配置</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sp>
        <p:nvSpPr>
          <p:cNvPr id="10" name="圆角矩形 9"/>
          <p:cNvSpPr/>
          <p:nvPr/>
        </p:nvSpPr>
        <p:spPr>
          <a:xfrm>
            <a:off x="919429" y="2369049"/>
            <a:ext cx="773577" cy="266201"/>
          </a:xfrm>
          <a:prstGeom prst="roundRect">
            <a:avLst/>
          </a:prstGeom>
          <a:solidFill>
            <a:srgbClr val="00B050">
              <a:alpha val="55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业务链配置</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sp>
        <p:nvSpPr>
          <p:cNvPr id="11" name="圆角矩形 10"/>
          <p:cNvSpPr/>
          <p:nvPr/>
        </p:nvSpPr>
        <p:spPr>
          <a:xfrm>
            <a:off x="1839015" y="1943102"/>
            <a:ext cx="304721" cy="692147"/>
          </a:xfrm>
          <a:prstGeom prst="roundRect">
            <a:avLst/>
          </a:prstGeom>
          <a:solidFill>
            <a:srgbClr val="00B050">
              <a:alpha val="55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告警处理</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sp>
        <p:nvSpPr>
          <p:cNvPr id="18" name="圆角矩形 17"/>
          <p:cNvSpPr/>
          <p:nvPr/>
        </p:nvSpPr>
        <p:spPr bwMode="auto">
          <a:xfrm>
            <a:off x="816931" y="2834882"/>
            <a:ext cx="3586816" cy="352821"/>
          </a:xfrm>
          <a:prstGeom prst="roundRect">
            <a:avLst/>
          </a:prstGeom>
          <a:solidFill>
            <a:schemeClr val="bg1">
              <a:lumMod val="85000"/>
              <a:alpha val="50000"/>
            </a:schemeClr>
          </a:solid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ctr" anchorCtr="0" compatLnSpc="1"/>
          <a:lstStyle/>
          <a:p>
            <a:pPr algn="ctr">
              <a:buClr>
                <a:srgbClr val="CC9900"/>
              </a:buClr>
            </a:pPr>
            <a:r>
              <a:rPr lang="zh-CN" altLang="en-US" b="1" dirty="0" smtClean="0">
                <a:solidFill>
                  <a:srgbClr val="FFFFFF">
                    <a:lumMod val="65000"/>
                  </a:srgbClr>
                </a:solidFill>
                <a:latin typeface="Arial" panose="020B0604020202020204" pitchFamily="34" charset="0"/>
                <a:ea typeface="宋体" panose="02010600030101010101" pitchFamily="2" charset="-122"/>
              </a:rPr>
              <a:t>机机对接组件</a:t>
            </a:r>
            <a:endParaRPr lang="zh-CN" altLang="en-US" b="1" dirty="0" smtClean="0">
              <a:solidFill>
                <a:srgbClr val="FFFFFF">
                  <a:lumMod val="65000"/>
                </a:srgbClr>
              </a:solidFill>
              <a:latin typeface="Arial" panose="020B0604020202020204" pitchFamily="34" charset="0"/>
              <a:ea typeface="宋体" panose="02010600030101010101" pitchFamily="2" charset="-122"/>
            </a:endParaRPr>
          </a:p>
        </p:txBody>
      </p:sp>
      <p:pic>
        <p:nvPicPr>
          <p:cNvPr id="20" name="Picture 460" descr="图片239"/>
          <p:cNvPicPr>
            <a:picLocks noChangeAspect="1" noChangeArrowheads="1"/>
          </p:cNvPicPr>
          <p:nvPr/>
        </p:nvPicPr>
        <p:blipFill>
          <a:blip r:embed="rId3" cstate="print"/>
          <a:srcRect/>
          <a:stretch>
            <a:fillRect/>
          </a:stretch>
        </p:blipFill>
        <p:spPr bwMode="auto">
          <a:xfrm>
            <a:off x="1069358" y="3931193"/>
            <a:ext cx="520215" cy="540000"/>
          </a:xfrm>
          <a:prstGeom prst="rect">
            <a:avLst/>
          </a:prstGeom>
          <a:noFill/>
        </p:spPr>
      </p:pic>
      <p:pic>
        <p:nvPicPr>
          <p:cNvPr id="21" name="Picture 459" descr="图片238"/>
          <p:cNvPicPr>
            <a:picLocks noChangeAspect="1" noChangeArrowheads="1"/>
          </p:cNvPicPr>
          <p:nvPr/>
        </p:nvPicPr>
        <p:blipFill>
          <a:blip r:embed="rId4" cstate="print"/>
          <a:srcRect/>
          <a:stretch>
            <a:fillRect/>
          </a:stretch>
        </p:blipFill>
        <p:spPr bwMode="auto">
          <a:xfrm>
            <a:off x="2350070" y="3931193"/>
            <a:ext cx="512275" cy="540000"/>
          </a:xfrm>
          <a:prstGeom prst="rect">
            <a:avLst/>
          </a:prstGeom>
          <a:noFill/>
        </p:spPr>
      </p:pic>
      <p:pic>
        <p:nvPicPr>
          <p:cNvPr id="22" name="Picture 470" descr="图片630"/>
          <p:cNvPicPr>
            <a:picLocks noChangeAspect="1" noChangeArrowheads="1"/>
          </p:cNvPicPr>
          <p:nvPr/>
        </p:nvPicPr>
        <p:blipFill>
          <a:blip r:embed="rId5" cstate="print"/>
          <a:srcRect/>
          <a:stretch>
            <a:fillRect/>
          </a:stretch>
        </p:blipFill>
        <p:spPr bwMode="auto">
          <a:xfrm>
            <a:off x="3622841" y="3931193"/>
            <a:ext cx="539859" cy="540000"/>
          </a:xfrm>
          <a:prstGeom prst="rect">
            <a:avLst/>
          </a:prstGeom>
          <a:noFill/>
        </p:spPr>
      </p:pic>
      <p:sp>
        <p:nvSpPr>
          <p:cNvPr id="13" name="AutoShape 2"/>
          <p:cNvSpPr>
            <a:spLocks noChangeArrowheads="1"/>
          </p:cNvSpPr>
          <p:nvPr/>
        </p:nvSpPr>
        <p:spPr bwMode="auto">
          <a:xfrm>
            <a:off x="658245" y="3746499"/>
            <a:ext cx="3918517" cy="877888"/>
          </a:xfrm>
          <a:prstGeom prst="foldedCorner">
            <a:avLst>
              <a:gd name="adj" fmla="val 0"/>
            </a:avLst>
          </a:prstGeom>
          <a:solidFill>
            <a:schemeClr val="bg1">
              <a:lumMod val="95000"/>
              <a:alpha val="30000"/>
            </a:schemeClr>
          </a:solidFill>
          <a:ln w="6350">
            <a:solidFill>
              <a:schemeClr val="bg1">
                <a:lumMod val="75000"/>
              </a:schemeClr>
            </a:solidFill>
            <a:prstDash val="solid"/>
            <a:round/>
          </a:ln>
        </p:spPr>
        <p:txBody>
          <a:bodyPr wrap="none" lIns="68542" tIns="34271" rIns="68542" bIns="34271" anchor="ctr"/>
          <a:lstStyle/>
          <a:p>
            <a:pPr algn="ctr"/>
            <a:r>
              <a:rPr lang="zh-CN" altLang="en-US" sz="2400" b="1" dirty="0" smtClean="0">
                <a:solidFill>
                  <a:srgbClr val="FFFFFF">
                    <a:lumMod val="65000"/>
                  </a:srgbClr>
                </a:solidFill>
                <a:ea typeface="宋体" panose="02010600030101010101" pitchFamily="2" charset="-122"/>
              </a:rPr>
              <a:t>对   接     设  备</a:t>
            </a:r>
            <a:endParaRPr lang="zh-CN" altLang="en-US" sz="2400" b="1" dirty="0">
              <a:solidFill>
                <a:srgbClr val="FFFFFF">
                  <a:lumMod val="65000"/>
                </a:srgbClr>
              </a:solidFill>
              <a:ea typeface="宋体" panose="02010600030101010101" pitchFamily="2" charset="-122"/>
            </a:endParaRPr>
          </a:p>
        </p:txBody>
      </p:sp>
      <p:cxnSp>
        <p:nvCxnSpPr>
          <p:cNvPr id="23" name="直接箭头连接符 22"/>
          <p:cNvCxnSpPr/>
          <p:nvPr/>
        </p:nvCxnSpPr>
        <p:spPr bwMode="auto">
          <a:xfrm>
            <a:off x="1782513" y="3187697"/>
            <a:ext cx="796" cy="558798"/>
          </a:xfrm>
          <a:prstGeom prst="straightConnector1">
            <a:avLst/>
          </a:prstGeom>
          <a:noFill/>
          <a:ln w="9525" cap="flat" cmpd="sng" algn="ctr">
            <a:solidFill>
              <a:srgbClr val="2D2015"/>
            </a:solidFill>
            <a:prstDash val="solid"/>
            <a:round/>
            <a:headEnd type="arrow"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箭头连接符 25"/>
          <p:cNvCxnSpPr/>
          <p:nvPr/>
        </p:nvCxnSpPr>
        <p:spPr bwMode="auto">
          <a:xfrm>
            <a:off x="2338641" y="3187697"/>
            <a:ext cx="796" cy="558798"/>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箭头连接符 26"/>
          <p:cNvCxnSpPr/>
          <p:nvPr/>
        </p:nvCxnSpPr>
        <p:spPr bwMode="auto">
          <a:xfrm>
            <a:off x="3450897" y="3187697"/>
            <a:ext cx="796" cy="558798"/>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 name="TextBox 27"/>
          <p:cNvSpPr txBox="1"/>
          <p:nvPr/>
        </p:nvSpPr>
        <p:spPr>
          <a:xfrm>
            <a:off x="1480972" y="3238503"/>
            <a:ext cx="336460" cy="500119"/>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读取隧道口信息</a:t>
            </a:r>
            <a:endParaRPr lang="zh-CN" altLang="en-US" sz="700" dirty="0">
              <a:solidFill>
                <a:srgbClr val="000000"/>
              </a:solidFill>
              <a:ea typeface="宋体" panose="02010600030101010101" pitchFamily="2" charset="-122"/>
            </a:endParaRPr>
          </a:p>
        </p:txBody>
      </p:sp>
      <p:sp>
        <p:nvSpPr>
          <p:cNvPr id="29" name="TextBox 28"/>
          <p:cNvSpPr txBox="1"/>
          <p:nvPr/>
        </p:nvSpPr>
        <p:spPr>
          <a:xfrm>
            <a:off x="2593236" y="3238503"/>
            <a:ext cx="336460" cy="500119"/>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下发业务链配置</a:t>
            </a:r>
            <a:endParaRPr lang="zh-CN" altLang="en-US" sz="700" dirty="0">
              <a:solidFill>
                <a:srgbClr val="000000"/>
              </a:solidFill>
              <a:ea typeface="宋体" panose="02010600030101010101" pitchFamily="2" charset="-122"/>
            </a:endParaRPr>
          </a:p>
        </p:txBody>
      </p:sp>
      <p:cxnSp>
        <p:nvCxnSpPr>
          <p:cNvPr id="30" name="直接箭头连接符 29"/>
          <p:cNvCxnSpPr/>
          <p:nvPr/>
        </p:nvCxnSpPr>
        <p:spPr bwMode="auto">
          <a:xfrm>
            <a:off x="2894769" y="3187697"/>
            <a:ext cx="796" cy="558798"/>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1" name="TextBox 30"/>
          <p:cNvSpPr txBox="1"/>
          <p:nvPr/>
        </p:nvSpPr>
        <p:spPr>
          <a:xfrm>
            <a:off x="2037104" y="3238503"/>
            <a:ext cx="336460" cy="500099"/>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下发</a:t>
            </a:r>
            <a:r>
              <a:rPr lang="en-US" altLang="zh-CN" sz="700" dirty="0" smtClean="0">
                <a:solidFill>
                  <a:srgbClr val="000000"/>
                </a:solidFill>
                <a:ea typeface="宋体" panose="02010600030101010101" pitchFamily="2" charset="-122"/>
              </a:rPr>
              <a:t>GRE</a:t>
            </a:r>
            <a:r>
              <a:rPr lang="zh-CN" altLang="en-US" sz="700" dirty="0" smtClean="0">
                <a:solidFill>
                  <a:srgbClr val="000000"/>
                </a:solidFill>
                <a:ea typeface="宋体" panose="02010600030101010101" pitchFamily="2" charset="-122"/>
              </a:rPr>
              <a:t>隧道配置</a:t>
            </a:r>
            <a:endParaRPr lang="zh-CN" altLang="en-US" sz="700" dirty="0">
              <a:solidFill>
                <a:srgbClr val="000000"/>
              </a:solidFill>
              <a:ea typeface="宋体" panose="02010600030101010101" pitchFamily="2" charset="-122"/>
            </a:endParaRPr>
          </a:p>
        </p:txBody>
      </p:sp>
      <p:cxnSp>
        <p:nvCxnSpPr>
          <p:cNvPr id="32" name="直接箭头连接符 31"/>
          <p:cNvCxnSpPr/>
          <p:nvPr/>
        </p:nvCxnSpPr>
        <p:spPr bwMode="auto">
          <a:xfrm>
            <a:off x="1226385" y="3187697"/>
            <a:ext cx="796" cy="558798"/>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 name="TextBox 32"/>
          <p:cNvSpPr txBox="1"/>
          <p:nvPr/>
        </p:nvSpPr>
        <p:spPr>
          <a:xfrm>
            <a:off x="924841" y="3238502"/>
            <a:ext cx="336460" cy="392397"/>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设备上线注册</a:t>
            </a:r>
            <a:endParaRPr lang="zh-CN" altLang="en-US" sz="700" dirty="0">
              <a:solidFill>
                <a:srgbClr val="000000"/>
              </a:solidFill>
              <a:ea typeface="宋体" panose="02010600030101010101" pitchFamily="2" charset="-122"/>
            </a:endParaRPr>
          </a:p>
        </p:txBody>
      </p:sp>
      <p:sp>
        <p:nvSpPr>
          <p:cNvPr id="34" name="TextBox 33"/>
          <p:cNvSpPr txBox="1"/>
          <p:nvPr/>
        </p:nvSpPr>
        <p:spPr>
          <a:xfrm>
            <a:off x="3149367" y="3238502"/>
            <a:ext cx="336460" cy="392397"/>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隧道故障上报</a:t>
            </a:r>
            <a:endParaRPr lang="zh-CN" altLang="en-US" sz="700" dirty="0">
              <a:solidFill>
                <a:srgbClr val="000000"/>
              </a:solidFill>
              <a:ea typeface="宋体" panose="02010600030101010101" pitchFamily="2" charset="-122"/>
            </a:endParaRPr>
          </a:p>
        </p:txBody>
      </p:sp>
      <p:sp>
        <p:nvSpPr>
          <p:cNvPr id="35" name="TextBox 34"/>
          <p:cNvSpPr txBox="1"/>
          <p:nvPr/>
        </p:nvSpPr>
        <p:spPr>
          <a:xfrm>
            <a:off x="3705497" y="3238502"/>
            <a:ext cx="336460" cy="392397"/>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隧道故障联动</a:t>
            </a:r>
            <a:endParaRPr lang="zh-CN" altLang="en-US" sz="700" dirty="0">
              <a:solidFill>
                <a:srgbClr val="000000"/>
              </a:solidFill>
              <a:ea typeface="宋体" panose="02010600030101010101" pitchFamily="2" charset="-122"/>
            </a:endParaRPr>
          </a:p>
        </p:txBody>
      </p:sp>
      <p:cxnSp>
        <p:nvCxnSpPr>
          <p:cNvPr id="36" name="直接箭头连接符 35"/>
          <p:cNvCxnSpPr/>
          <p:nvPr/>
        </p:nvCxnSpPr>
        <p:spPr bwMode="auto">
          <a:xfrm>
            <a:off x="4007026" y="3187697"/>
            <a:ext cx="796" cy="558798"/>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ransition advClick="0" advTm="8000">
    <p:cut/>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smtClean="0"/>
              <a:t>Controller</a:t>
            </a:r>
            <a:r>
              <a:rPr lang="zh-CN" altLang="en-US" dirty="0" smtClean="0"/>
              <a:t>配置下发流程</a:t>
            </a:r>
            <a:endParaRPr lang="zh-CN" altLang="en-US" dirty="0"/>
          </a:p>
        </p:txBody>
      </p:sp>
      <p:sp>
        <p:nvSpPr>
          <p:cNvPr id="209" name="AutoShape 2"/>
          <p:cNvSpPr>
            <a:spLocks noChangeArrowheads="1"/>
          </p:cNvSpPr>
          <p:nvPr/>
        </p:nvSpPr>
        <p:spPr bwMode="auto">
          <a:xfrm>
            <a:off x="658245" y="863206"/>
            <a:ext cx="3918517"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210" name="内容占位符 2"/>
          <p:cNvSpPr txBox="1"/>
          <p:nvPr/>
        </p:nvSpPr>
        <p:spPr bwMode="auto">
          <a:xfrm>
            <a:off x="4879103" y="863206"/>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a:defRPr/>
            </a:pPr>
            <a:r>
              <a:rPr lang="zh-CN" altLang="en-US" sz="900" b="1" kern="0" dirty="0" smtClean="0">
                <a:solidFill>
                  <a:srgbClr val="2D2015"/>
                </a:solidFill>
                <a:latin typeface="微软雅黑" panose="020B0503020204020204" pitchFamily="34" charset="-122"/>
                <a:ea typeface="微软雅黑" panose="020B0503020204020204" pitchFamily="34" charset="-122"/>
              </a:rPr>
              <a:t>主要流程：</a:t>
            </a:r>
            <a:endParaRPr lang="en-US" altLang="zh-CN" sz="900" b="1"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交换机和业务设备向</a:t>
            </a:r>
            <a:r>
              <a:rPr lang="en-US" altLang="zh-CN" sz="800" kern="0" dirty="0" smtClean="0">
                <a:solidFill>
                  <a:srgbClr val="2D2015"/>
                </a:solidFill>
                <a:latin typeface="微软雅黑" panose="020B0503020204020204" pitchFamily="34" charset="-122"/>
                <a:ea typeface="微软雅黑" panose="020B0503020204020204" pitchFamily="34" charset="-122"/>
              </a:rPr>
              <a:t>Controller</a:t>
            </a:r>
            <a:r>
              <a:rPr lang="zh-CN" altLang="en-US" sz="800" kern="0" dirty="0" smtClean="0">
                <a:solidFill>
                  <a:srgbClr val="2D2015"/>
                </a:solidFill>
                <a:latin typeface="微软雅黑" panose="020B0503020204020204" pitchFamily="34" charset="-122"/>
                <a:ea typeface="微软雅黑" panose="020B0503020204020204" pitchFamily="34" charset="-122"/>
              </a:rPr>
              <a:t>注册上线，设备管理模块中可以看到已注册的设备列表和信息；</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en-US" altLang="zh-CN" sz="800" kern="0" dirty="0" smtClean="0">
                <a:solidFill>
                  <a:srgbClr val="2D2015"/>
                </a:solidFill>
                <a:latin typeface="微软雅黑" panose="020B0503020204020204" pitchFamily="34" charset="-122"/>
                <a:ea typeface="微软雅黑" panose="020B0503020204020204" pitchFamily="34" charset="-122"/>
              </a:rPr>
              <a:t>Controller</a:t>
            </a:r>
            <a:r>
              <a:rPr lang="zh-CN" altLang="en-US" sz="800" kern="0" dirty="0" smtClean="0">
                <a:solidFill>
                  <a:srgbClr val="2D2015"/>
                </a:solidFill>
                <a:latin typeface="微软雅黑" panose="020B0503020204020204" pitchFamily="34" charset="-122"/>
                <a:ea typeface="微软雅黑" panose="020B0503020204020204" pitchFamily="34" charset="-122"/>
              </a:rPr>
              <a:t>从交换机和业务设备获取预先已经配置好的</a:t>
            </a:r>
            <a:r>
              <a:rPr lang="en-US" altLang="zh-CN" sz="800" kern="0" dirty="0" smtClean="0">
                <a:solidFill>
                  <a:srgbClr val="2D2015"/>
                </a:solidFill>
                <a:latin typeface="微软雅黑" panose="020B0503020204020204" pitchFamily="34" charset="-122"/>
                <a:ea typeface="微软雅黑" panose="020B0503020204020204" pitchFamily="34" charset="-122"/>
              </a:rPr>
              <a:t>Loopback</a:t>
            </a:r>
            <a:r>
              <a:rPr lang="zh-CN" altLang="en-US" sz="800" kern="0" dirty="0" smtClean="0">
                <a:solidFill>
                  <a:srgbClr val="2D2015"/>
                </a:solidFill>
                <a:latin typeface="微软雅黑" panose="020B0503020204020204" pitchFamily="34" charset="-122"/>
                <a:ea typeface="微软雅黑" panose="020B0503020204020204" pitchFamily="34" charset="-122"/>
              </a:rPr>
              <a:t>接口信息；</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管理员在</a:t>
            </a:r>
            <a:r>
              <a:rPr lang="en-US" altLang="zh-CN" sz="800" kern="0" dirty="0" smtClean="0">
                <a:solidFill>
                  <a:srgbClr val="2D2015"/>
                </a:solidFill>
                <a:latin typeface="微软雅黑" panose="020B0503020204020204" pitchFamily="34" charset="-122"/>
                <a:ea typeface="微软雅黑" panose="020B0503020204020204" pitchFamily="34" charset="-122"/>
              </a:rPr>
              <a:t>Controller</a:t>
            </a:r>
            <a:r>
              <a:rPr lang="zh-CN" altLang="en-US" sz="800" kern="0" dirty="0" smtClean="0">
                <a:solidFill>
                  <a:srgbClr val="2D2015"/>
                </a:solidFill>
                <a:latin typeface="微软雅黑" panose="020B0503020204020204" pitchFamily="34" charset="-122"/>
                <a:ea typeface="微软雅黑" panose="020B0503020204020204" pitchFamily="34" charset="-122"/>
              </a:rPr>
              <a:t>上进行业务链策略配置，包括指定隧道口地址池、指定链设备、指定业务流、指定业务链；</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将业务配置翻译为设备语言下发给交换机和业务设备；</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配置下发后，将会在交换机、业务设备上自动建立隧道口进行对接，源地址为步骤</a:t>
            </a:r>
            <a:r>
              <a:rPr lang="en-US" altLang="zh-CN" sz="800" kern="0" dirty="0" smtClean="0">
                <a:solidFill>
                  <a:srgbClr val="2D2015"/>
                </a:solidFill>
                <a:latin typeface="微软雅黑" panose="020B0503020204020204" pitchFamily="34" charset="-122"/>
                <a:ea typeface="微软雅黑" panose="020B0503020204020204" pitchFamily="34" charset="-122"/>
              </a:rPr>
              <a:t>②</a:t>
            </a:r>
            <a:r>
              <a:rPr lang="zh-CN" altLang="en-US" sz="800" kern="0" dirty="0" smtClean="0">
                <a:solidFill>
                  <a:srgbClr val="2D2015"/>
                </a:solidFill>
                <a:latin typeface="微软雅黑" panose="020B0503020204020204" pitchFamily="34" charset="-122"/>
                <a:ea typeface="微软雅黑" panose="020B0503020204020204" pitchFamily="34" charset="-122"/>
              </a:rPr>
              <a:t>中的</a:t>
            </a:r>
            <a:r>
              <a:rPr lang="en-US" altLang="zh-CN" sz="800" kern="0" dirty="0" smtClean="0">
                <a:solidFill>
                  <a:srgbClr val="2D2015"/>
                </a:solidFill>
                <a:latin typeface="微软雅黑" panose="020B0503020204020204" pitchFamily="34" charset="-122"/>
                <a:ea typeface="微软雅黑" panose="020B0503020204020204" pitchFamily="34" charset="-122"/>
              </a:rPr>
              <a:t>Loopback</a:t>
            </a:r>
            <a:r>
              <a:rPr lang="zh-CN" altLang="en-US" sz="800" kern="0" dirty="0" smtClean="0">
                <a:solidFill>
                  <a:srgbClr val="2D2015"/>
                </a:solidFill>
                <a:latin typeface="微软雅黑" panose="020B0503020204020204" pitchFamily="34" charset="-122"/>
                <a:ea typeface="微软雅黑" panose="020B0503020204020204" pitchFamily="34" charset="-122"/>
              </a:rPr>
              <a:t>地址，目的地址为对端设备的</a:t>
            </a:r>
            <a:r>
              <a:rPr lang="en-US" altLang="zh-CN" sz="800" kern="0" dirty="0" smtClean="0">
                <a:solidFill>
                  <a:srgbClr val="2D2015"/>
                </a:solidFill>
                <a:latin typeface="微软雅黑" panose="020B0503020204020204" pitchFamily="34" charset="-122"/>
                <a:ea typeface="微软雅黑" panose="020B0503020204020204" pitchFamily="34" charset="-122"/>
              </a:rPr>
              <a:t>Loopback</a:t>
            </a:r>
            <a:r>
              <a:rPr lang="zh-CN" altLang="en-US" sz="800" kern="0" dirty="0" smtClean="0">
                <a:solidFill>
                  <a:srgbClr val="2D2015"/>
                </a:solidFill>
                <a:latin typeface="微软雅黑" panose="020B0503020204020204" pitchFamily="34" charset="-122"/>
                <a:ea typeface="微软雅黑" panose="020B0503020204020204" pitchFamily="34" charset="-122"/>
              </a:rPr>
              <a:t>地址；</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自动在业务设备的</a:t>
            </a:r>
            <a:r>
              <a:rPr lang="en-US" altLang="zh-CN" sz="800" kern="0" dirty="0" smtClean="0">
                <a:solidFill>
                  <a:srgbClr val="2D2015"/>
                </a:solidFill>
                <a:latin typeface="微软雅黑" panose="020B0503020204020204" pitchFamily="34" charset="-122"/>
                <a:ea typeface="微软雅黑" panose="020B0503020204020204" pitchFamily="34" charset="-122"/>
              </a:rPr>
              <a:t>GRE</a:t>
            </a:r>
            <a:r>
              <a:rPr lang="zh-CN" altLang="en-US" sz="800" kern="0" dirty="0" smtClean="0">
                <a:solidFill>
                  <a:srgbClr val="2D2015"/>
                </a:solidFill>
                <a:latin typeface="微软雅黑" panose="020B0503020204020204" pitchFamily="34" charset="-122"/>
                <a:ea typeface="微软雅黑" panose="020B0503020204020204" pitchFamily="34" charset="-122"/>
              </a:rPr>
              <a:t>隧道口建立流量回注策略；</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自动在交换机上建立业务流</a:t>
            </a:r>
            <a:r>
              <a:rPr lang="en-US" altLang="zh-CN" sz="800" kern="0" dirty="0" smtClean="0">
                <a:solidFill>
                  <a:srgbClr val="2D2015"/>
                </a:solidFill>
                <a:latin typeface="微软雅黑" panose="020B0503020204020204" pitchFamily="34" charset="-122"/>
                <a:ea typeface="微软雅黑" panose="020B0503020204020204" pitchFamily="34" charset="-122"/>
              </a:rPr>
              <a:t>ACL</a:t>
            </a:r>
            <a:r>
              <a:rPr lang="zh-CN" altLang="en-US" sz="800" kern="0" dirty="0" smtClean="0">
                <a:solidFill>
                  <a:srgbClr val="2D2015"/>
                </a:solidFill>
                <a:latin typeface="微软雅黑" panose="020B0503020204020204" pitchFamily="34" charset="-122"/>
                <a:ea typeface="微软雅黑" panose="020B0503020204020204" pitchFamily="34" charset="-122"/>
              </a:rPr>
              <a:t>规则，在全局建立指定业务流的首次引流策略，在</a:t>
            </a:r>
            <a:r>
              <a:rPr lang="en-US" altLang="zh-CN" sz="800" kern="0" dirty="0" smtClean="0">
                <a:solidFill>
                  <a:srgbClr val="2D2015"/>
                </a:solidFill>
                <a:latin typeface="微软雅黑" panose="020B0503020204020204" pitchFamily="34" charset="-122"/>
                <a:ea typeface="微软雅黑" panose="020B0503020204020204" pitchFamily="34" charset="-122"/>
              </a:rPr>
              <a:t>GRE</a:t>
            </a:r>
            <a:r>
              <a:rPr lang="zh-CN" altLang="en-US" sz="800" kern="0" dirty="0" smtClean="0">
                <a:solidFill>
                  <a:srgbClr val="2D2015"/>
                </a:solidFill>
                <a:latin typeface="微软雅黑" panose="020B0503020204020204" pitchFamily="34" charset="-122"/>
                <a:ea typeface="微软雅黑" panose="020B0503020204020204" pitchFamily="34" charset="-122"/>
              </a:rPr>
              <a:t>入接口建立指定业务流的后续引流策略；</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当</a:t>
            </a:r>
            <a:r>
              <a:rPr lang="en-US" altLang="zh-CN" sz="800" kern="0" dirty="0" smtClean="0">
                <a:solidFill>
                  <a:srgbClr val="2D2015"/>
                </a:solidFill>
                <a:latin typeface="微软雅黑" panose="020B0503020204020204" pitchFamily="34" charset="-122"/>
                <a:ea typeface="微软雅黑" panose="020B0503020204020204" pitchFamily="34" charset="-122"/>
              </a:rPr>
              <a:t>GRE</a:t>
            </a:r>
            <a:r>
              <a:rPr lang="zh-CN" altLang="en-US" sz="800" kern="0" dirty="0" smtClean="0">
                <a:solidFill>
                  <a:srgbClr val="2D2015"/>
                </a:solidFill>
                <a:latin typeface="微软雅黑" panose="020B0503020204020204" pitchFamily="34" charset="-122"/>
                <a:ea typeface="微软雅黑" panose="020B0503020204020204" pitchFamily="34" charset="-122"/>
              </a:rPr>
              <a:t>隧道发生故障时，自动上报给</a:t>
            </a:r>
            <a:r>
              <a:rPr lang="en-US" altLang="zh-CN" sz="800" kern="0" dirty="0" smtClean="0">
                <a:solidFill>
                  <a:srgbClr val="2D2015"/>
                </a:solidFill>
                <a:latin typeface="微软雅黑" panose="020B0503020204020204" pitchFamily="34" charset="-122"/>
                <a:ea typeface="微软雅黑" panose="020B0503020204020204" pitchFamily="34" charset="-122"/>
              </a:rPr>
              <a:t>Controller</a:t>
            </a:r>
            <a:r>
              <a:rPr lang="zh-CN" altLang="en-US" sz="800" kern="0" dirty="0" smtClean="0">
                <a:solidFill>
                  <a:srgbClr val="2D2015"/>
                </a:solidFill>
                <a:latin typeface="微软雅黑" panose="020B0503020204020204" pitchFamily="34" charset="-122"/>
                <a:ea typeface="微软雅黑" panose="020B0503020204020204" pitchFamily="34" charset="-122"/>
              </a:rPr>
              <a:t>；</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en-US" altLang="zh-CN" sz="800" kern="0" dirty="0" smtClean="0">
                <a:solidFill>
                  <a:srgbClr val="2D2015"/>
                </a:solidFill>
                <a:latin typeface="微软雅黑" panose="020B0503020204020204" pitchFamily="34" charset="-122"/>
                <a:ea typeface="微软雅黑" panose="020B0503020204020204" pitchFamily="34" charset="-122"/>
              </a:rPr>
              <a:t>Controller</a:t>
            </a:r>
            <a:r>
              <a:rPr lang="zh-CN" altLang="en-US" sz="800" kern="0" dirty="0" smtClean="0">
                <a:solidFill>
                  <a:srgbClr val="2D2015"/>
                </a:solidFill>
                <a:latin typeface="微软雅黑" panose="020B0503020204020204" pitchFamily="34" charset="-122"/>
                <a:ea typeface="微软雅黑" panose="020B0503020204020204" pitchFamily="34" charset="-122"/>
              </a:rPr>
              <a:t>根据隧道成对信息联动</a:t>
            </a:r>
            <a:r>
              <a:rPr lang="en-US" altLang="zh-CN" sz="800" kern="0" dirty="0" smtClean="0">
                <a:solidFill>
                  <a:srgbClr val="2D2015"/>
                </a:solidFill>
                <a:latin typeface="微软雅黑" panose="020B0503020204020204" pitchFamily="34" charset="-122"/>
                <a:ea typeface="微软雅黑" panose="020B0503020204020204" pitchFamily="34" charset="-122"/>
              </a:rPr>
              <a:t>Down</a:t>
            </a:r>
            <a:r>
              <a:rPr lang="zh-CN" altLang="en-US" sz="800" kern="0" dirty="0" smtClean="0">
                <a:solidFill>
                  <a:srgbClr val="2D2015"/>
                </a:solidFill>
                <a:latin typeface="微软雅黑" panose="020B0503020204020204" pitchFamily="34" charset="-122"/>
                <a:ea typeface="微软雅黑" panose="020B0503020204020204" pitchFamily="34" charset="-122"/>
              </a:rPr>
              <a:t>掉另一个接口。</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a:lnSpc>
                <a:spcPct val="150000"/>
              </a:lnSpc>
              <a:defRPr/>
            </a:pPr>
            <a:endParaRPr lang="en-US" altLang="zh-CN" sz="800" b="1" dirty="0" smtClean="0">
              <a:solidFill>
                <a:srgbClr val="FF0000"/>
              </a:solidFill>
              <a:latin typeface="微软雅黑" panose="020B0503020204020204" pitchFamily="34" charset="-122"/>
              <a:ea typeface="微软雅黑" panose="020B0503020204020204" pitchFamily="34" charset="-122"/>
            </a:endParaRPr>
          </a:p>
          <a:p>
            <a:pPr>
              <a:lnSpc>
                <a:spcPct val="150000"/>
              </a:lnSpc>
              <a:defRPr/>
            </a:pPr>
            <a:r>
              <a:rPr lang="zh-CN" altLang="zh-CN" sz="800" b="1" dirty="0" smtClean="0">
                <a:solidFill>
                  <a:srgbClr val="FF0000"/>
                </a:solidFill>
                <a:latin typeface="微软雅黑" panose="020B0503020204020204" pitchFamily="34" charset="-122"/>
                <a:ea typeface="微软雅黑" panose="020B0503020204020204" pitchFamily="34" charset="-122"/>
              </a:rPr>
              <a:t>（注，由于上述</a:t>
            </a:r>
            <a:r>
              <a:rPr lang="en-US" altLang="zh-CN" sz="800" b="1" dirty="0" smtClean="0">
                <a:solidFill>
                  <a:srgbClr val="FF0000"/>
                </a:solidFill>
                <a:latin typeface="微软雅黑" panose="020B0503020204020204" pitchFamily="34" charset="-122"/>
                <a:ea typeface="微软雅黑" panose="020B0503020204020204" pitchFamily="34" charset="-122"/>
              </a:rPr>
              <a:t>MSV</a:t>
            </a:r>
            <a:r>
              <a:rPr lang="zh-CN" altLang="zh-CN" sz="800" b="1" dirty="0" smtClean="0">
                <a:solidFill>
                  <a:srgbClr val="FF0000"/>
                </a:solidFill>
                <a:latin typeface="微软雅黑" panose="020B0503020204020204" pitchFamily="34" charset="-122"/>
                <a:ea typeface="微软雅黑" panose="020B0503020204020204" pitchFamily="34" charset="-122"/>
              </a:rPr>
              <a:t>相关配置都是从</a:t>
            </a:r>
            <a:r>
              <a:rPr lang="en-US" altLang="zh-CN" sz="800" b="1" dirty="0" smtClean="0">
                <a:solidFill>
                  <a:srgbClr val="FF0000"/>
                </a:solidFill>
                <a:latin typeface="微软雅黑" panose="020B0503020204020204" pitchFamily="34" charset="-122"/>
                <a:ea typeface="微软雅黑" panose="020B0503020204020204" pitchFamily="34" charset="-122"/>
              </a:rPr>
              <a:t>Controller</a:t>
            </a:r>
            <a:r>
              <a:rPr lang="zh-CN" altLang="zh-CN" sz="800" b="1" dirty="0" smtClean="0">
                <a:solidFill>
                  <a:srgbClr val="FF0000"/>
                </a:solidFill>
                <a:latin typeface="微软雅黑" panose="020B0503020204020204" pitchFamily="34" charset="-122"/>
                <a:ea typeface="微软雅黑" panose="020B0503020204020204" pitchFamily="34" charset="-122"/>
              </a:rPr>
              <a:t>上自动下发的，因此应避免通过其他手段，例如命令行或者网管自行修改这些配置，以免引起和</a:t>
            </a:r>
            <a:r>
              <a:rPr lang="en-US" altLang="zh-CN" sz="800" b="1" dirty="0" smtClean="0">
                <a:solidFill>
                  <a:srgbClr val="FF0000"/>
                </a:solidFill>
                <a:latin typeface="微软雅黑" panose="020B0503020204020204" pitchFamily="34" charset="-122"/>
                <a:ea typeface="微软雅黑" panose="020B0503020204020204" pitchFamily="34" charset="-122"/>
              </a:rPr>
              <a:t>Controller</a:t>
            </a:r>
            <a:r>
              <a:rPr lang="zh-CN" altLang="zh-CN" sz="800" b="1" dirty="0" smtClean="0">
                <a:solidFill>
                  <a:srgbClr val="FF0000"/>
                </a:solidFill>
                <a:latin typeface="微软雅黑" panose="020B0503020204020204" pitchFamily="34" charset="-122"/>
                <a:ea typeface="微软雅黑" panose="020B0503020204020204" pitchFamily="34" charset="-122"/>
              </a:rPr>
              <a:t>的配置冲突，导致</a:t>
            </a:r>
            <a:r>
              <a:rPr lang="en-US" altLang="zh-CN" sz="800" b="1" dirty="0" smtClean="0">
                <a:solidFill>
                  <a:srgbClr val="FF0000"/>
                </a:solidFill>
                <a:latin typeface="微软雅黑" panose="020B0503020204020204" pitchFamily="34" charset="-122"/>
                <a:ea typeface="微软雅黑" panose="020B0503020204020204" pitchFamily="34" charset="-122"/>
              </a:rPr>
              <a:t>Controller</a:t>
            </a:r>
            <a:r>
              <a:rPr lang="zh-CN" altLang="zh-CN" sz="800" b="1" dirty="0" smtClean="0">
                <a:solidFill>
                  <a:srgbClr val="FF0000"/>
                </a:solidFill>
                <a:latin typeface="微软雅黑" panose="020B0503020204020204" pitchFamily="34" charset="-122"/>
                <a:ea typeface="微软雅黑" panose="020B0503020204020204" pitchFamily="34" charset="-122"/>
              </a:rPr>
              <a:t>配置失败。）</a:t>
            </a:r>
            <a:endParaRPr lang="en-US" altLang="zh-CN" sz="800" b="1" kern="0" dirty="0" smtClean="0">
              <a:solidFill>
                <a:srgbClr val="FF0000"/>
              </a:solidFill>
              <a:latin typeface="微软雅黑" panose="020B0503020204020204" pitchFamily="34" charset="-122"/>
              <a:ea typeface="微软雅黑" panose="020B0503020204020204" pitchFamily="34" charset="-122"/>
            </a:endParaRPr>
          </a:p>
        </p:txBody>
      </p:sp>
      <p:sp>
        <p:nvSpPr>
          <p:cNvPr id="5" name="圆角矩形 4"/>
          <p:cNvSpPr/>
          <p:nvPr/>
        </p:nvSpPr>
        <p:spPr>
          <a:xfrm>
            <a:off x="1115991" y="2617988"/>
            <a:ext cx="1029335" cy="1412370"/>
          </a:xfrm>
          <a:prstGeom prst="roundRect">
            <a:avLst/>
          </a:prstGeom>
          <a:solidFill>
            <a:srgbClr val="BBE0E3">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1000" kern="0" dirty="0" smtClean="0">
                <a:solidFill>
                  <a:srgbClr val="000000"/>
                </a:solidFill>
                <a:latin typeface="微软雅黑" panose="020B0503020204020204" pitchFamily="34" charset="-122"/>
                <a:ea typeface="微软雅黑" panose="020B0503020204020204" pitchFamily="34" charset="-122"/>
              </a:rPr>
              <a:t>交换机</a:t>
            </a:r>
            <a:endParaRPr lang="zh-CN" altLang="en-US" sz="1000" kern="0" dirty="0">
              <a:solidFill>
                <a:srgbClr val="000000"/>
              </a:solidFill>
              <a:latin typeface="微软雅黑" panose="020B0503020204020204" pitchFamily="34" charset="-122"/>
              <a:ea typeface="微软雅黑" panose="020B0503020204020204" pitchFamily="34" charset="-122"/>
            </a:endParaRPr>
          </a:p>
        </p:txBody>
      </p:sp>
      <p:sp>
        <p:nvSpPr>
          <p:cNvPr id="6" name="圆角矩形 5"/>
          <p:cNvSpPr/>
          <p:nvPr/>
        </p:nvSpPr>
        <p:spPr>
          <a:xfrm>
            <a:off x="2660878" y="2708775"/>
            <a:ext cx="1322656" cy="352769"/>
          </a:xfrm>
          <a:prstGeom prst="roundRect">
            <a:avLst/>
          </a:prstGeom>
          <a:solidFill>
            <a:srgbClr val="00B05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en-US" altLang="zh-CN" sz="800" b="1" kern="0" dirty="0" smtClean="0">
                <a:solidFill>
                  <a:srgbClr val="FFFFFF"/>
                </a:solidFill>
                <a:latin typeface="微软雅黑" panose="020B0503020204020204" pitchFamily="34" charset="-122"/>
                <a:ea typeface="微软雅黑" panose="020B0503020204020204" pitchFamily="34" charset="-122"/>
              </a:rPr>
              <a:t>NGFW</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cxnSp>
        <p:nvCxnSpPr>
          <p:cNvPr id="7" name="直接连接符 6"/>
          <p:cNvCxnSpPr/>
          <p:nvPr/>
        </p:nvCxnSpPr>
        <p:spPr>
          <a:xfrm flipV="1">
            <a:off x="2143974" y="2825632"/>
            <a:ext cx="514667" cy="0"/>
          </a:xfrm>
          <a:prstGeom prst="line">
            <a:avLst/>
          </a:prstGeom>
          <a:noFill/>
          <a:ln w="38100" cap="flat" cmpd="sng" algn="ctr">
            <a:solidFill>
              <a:srgbClr val="0070C0"/>
            </a:solidFill>
            <a:prstDash val="solid"/>
          </a:ln>
          <a:effectLst/>
        </p:spPr>
      </p:cxnSp>
      <p:sp>
        <p:nvSpPr>
          <p:cNvPr id="8" name="圆角矩形 7"/>
          <p:cNvSpPr/>
          <p:nvPr/>
        </p:nvSpPr>
        <p:spPr>
          <a:xfrm>
            <a:off x="2660878" y="3138063"/>
            <a:ext cx="1322656" cy="352769"/>
          </a:xfrm>
          <a:prstGeom prst="roundRect">
            <a:avLst/>
          </a:prstGeom>
          <a:solidFill>
            <a:srgbClr val="00B05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业务设备</a:t>
            </a:r>
            <a:r>
              <a:rPr lang="en-US" altLang="zh-CN" sz="800" b="1" kern="0" dirty="0" smtClean="0">
                <a:solidFill>
                  <a:srgbClr val="FFFFFF"/>
                </a:solidFill>
                <a:latin typeface="微软雅黑" panose="020B0503020204020204" pitchFamily="34" charset="-122"/>
                <a:ea typeface="微软雅黑" panose="020B0503020204020204" pitchFamily="34" charset="-122"/>
              </a:rPr>
              <a:t>2</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cxnSp>
        <p:nvCxnSpPr>
          <p:cNvPr id="9" name="直接连接符 8"/>
          <p:cNvCxnSpPr/>
          <p:nvPr/>
        </p:nvCxnSpPr>
        <p:spPr>
          <a:xfrm flipV="1">
            <a:off x="2145326" y="3262949"/>
            <a:ext cx="514667" cy="0"/>
          </a:xfrm>
          <a:prstGeom prst="line">
            <a:avLst/>
          </a:prstGeom>
          <a:noFill/>
          <a:ln w="38100" cap="flat" cmpd="sng" algn="ctr">
            <a:solidFill>
              <a:srgbClr val="0070C0"/>
            </a:solidFill>
            <a:prstDash val="solid"/>
          </a:ln>
          <a:effectLst/>
        </p:spPr>
      </p:cxnSp>
      <p:sp>
        <p:nvSpPr>
          <p:cNvPr id="10" name="圆角矩形 9"/>
          <p:cNvSpPr/>
          <p:nvPr/>
        </p:nvSpPr>
        <p:spPr>
          <a:xfrm>
            <a:off x="2660878" y="3568647"/>
            <a:ext cx="1322656" cy="352769"/>
          </a:xfrm>
          <a:prstGeom prst="roundRect">
            <a:avLst/>
          </a:prstGeom>
          <a:solidFill>
            <a:srgbClr val="00B050">
              <a:alpha val="70000"/>
            </a:srgbClr>
          </a:solidFill>
          <a:ln w="25400" cap="flat" cmpd="sng" algn="ctr">
            <a:solidFill>
              <a:srgbClr val="BBE0E3">
                <a:shade val="50000"/>
              </a:srgbClr>
            </a:solidFill>
            <a:prstDash val="solid"/>
          </a:ln>
          <a:effectLst/>
        </p:spPr>
        <p:txBody>
          <a:bodyPr lIns="68542" tIns="34271" rIns="68542" bIns="34271" anchor="ctr"/>
          <a:lstStyle/>
          <a:p>
            <a:pPr algn="ctr"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业务设备</a:t>
            </a:r>
            <a:r>
              <a:rPr lang="en-US" altLang="zh-CN" sz="800" b="1" kern="0" dirty="0" smtClean="0">
                <a:solidFill>
                  <a:srgbClr val="FFFFFF"/>
                </a:solidFill>
                <a:latin typeface="微软雅黑" panose="020B0503020204020204" pitchFamily="34" charset="-122"/>
                <a:ea typeface="微软雅黑" panose="020B0503020204020204" pitchFamily="34" charset="-122"/>
              </a:rPr>
              <a:t>3</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cxnSp>
        <p:nvCxnSpPr>
          <p:cNvPr id="11" name="直接连接符 10"/>
          <p:cNvCxnSpPr/>
          <p:nvPr/>
        </p:nvCxnSpPr>
        <p:spPr>
          <a:xfrm flipV="1">
            <a:off x="2145326" y="3702664"/>
            <a:ext cx="514667" cy="1298"/>
          </a:xfrm>
          <a:prstGeom prst="line">
            <a:avLst/>
          </a:prstGeom>
          <a:noFill/>
          <a:ln w="38100" cap="flat" cmpd="sng" algn="ctr">
            <a:solidFill>
              <a:srgbClr val="0070C0"/>
            </a:solidFill>
            <a:prstDash val="solid"/>
          </a:ln>
          <a:effectLst/>
        </p:spPr>
      </p:cxnSp>
      <p:sp>
        <p:nvSpPr>
          <p:cNvPr id="12" name="椭圆 11"/>
          <p:cNvSpPr>
            <a:spLocks noChangeAspect="1"/>
          </p:cNvSpPr>
          <p:nvPr/>
        </p:nvSpPr>
        <p:spPr bwMode="auto">
          <a:xfrm>
            <a:off x="2049776" y="2771723"/>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3" name="椭圆 12"/>
          <p:cNvSpPr>
            <a:spLocks noChangeAspect="1"/>
          </p:cNvSpPr>
          <p:nvPr/>
        </p:nvSpPr>
        <p:spPr bwMode="auto">
          <a:xfrm>
            <a:off x="2060100" y="3215495"/>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4" name="椭圆 13"/>
          <p:cNvSpPr>
            <a:spLocks noChangeAspect="1"/>
          </p:cNvSpPr>
          <p:nvPr/>
        </p:nvSpPr>
        <p:spPr bwMode="auto">
          <a:xfrm>
            <a:off x="2060100" y="3653669"/>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 name="椭圆 14"/>
          <p:cNvSpPr>
            <a:spLocks noChangeAspect="1"/>
          </p:cNvSpPr>
          <p:nvPr/>
        </p:nvSpPr>
        <p:spPr bwMode="auto">
          <a:xfrm>
            <a:off x="2662610" y="2771723"/>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500" kern="0" dirty="0" smtClean="0">
              <a:solidFill>
                <a:srgbClr val="B2B2B2"/>
              </a:solidFill>
              <a:latin typeface="Arial" panose="020B0604020202020204" pitchFamily="34" charset="0"/>
              <a:ea typeface="宋体" panose="02010600030101010101" pitchFamily="2" charset="-122"/>
            </a:endParaRPr>
          </a:p>
        </p:txBody>
      </p:sp>
      <p:sp>
        <p:nvSpPr>
          <p:cNvPr id="16" name="椭圆 15"/>
          <p:cNvSpPr>
            <a:spLocks noChangeAspect="1"/>
          </p:cNvSpPr>
          <p:nvPr/>
        </p:nvSpPr>
        <p:spPr bwMode="auto">
          <a:xfrm>
            <a:off x="2662610" y="3215495"/>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500" kern="0" dirty="0" smtClean="0">
              <a:solidFill>
                <a:srgbClr val="B2B2B2"/>
              </a:solidFill>
              <a:latin typeface="Arial" panose="020B0604020202020204" pitchFamily="34" charset="0"/>
              <a:ea typeface="宋体" panose="02010600030101010101" pitchFamily="2" charset="-122"/>
            </a:endParaRPr>
          </a:p>
        </p:txBody>
      </p:sp>
      <p:sp>
        <p:nvSpPr>
          <p:cNvPr id="17" name="椭圆 16"/>
          <p:cNvSpPr>
            <a:spLocks noChangeAspect="1"/>
          </p:cNvSpPr>
          <p:nvPr/>
        </p:nvSpPr>
        <p:spPr bwMode="auto">
          <a:xfrm>
            <a:off x="2662610" y="3653669"/>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500" kern="0" dirty="0" smtClean="0">
              <a:solidFill>
                <a:srgbClr val="B2B2B2"/>
              </a:solidFill>
              <a:latin typeface="Arial" panose="020B0604020202020204" pitchFamily="34" charset="0"/>
              <a:ea typeface="宋体" panose="02010600030101010101" pitchFamily="2" charset="-122"/>
            </a:endParaRPr>
          </a:p>
        </p:txBody>
      </p:sp>
      <p:sp>
        <p:nvSpPr>
          <p:cNvPr id="18" name="圆角矩形 17"/>
          <p:cNvSpPr/>
          <p:nvPr/>
        </p:nvSpPr>
        <p:spPr>
          <a:xfrm>
            <a:off x="1573737" y="1206105"/>
            <a:ext cx="1430453" cy="352769"/>
          </a:xfrm>
          <a:prstGeom prst="roundRect">
            <a:avLst/>
          </a:prstGeom>
          <a:solidFill>
            <a:srgbClr val="2D2015">
              <a:lumMod val="50000"/>
              <a:lumOff val="5000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en-US" altLang="zh-CN" sz="1000" b="1" kern="0" dirty="0" smtClean="0">
                <a:solidFill>
                  <a:srgbClr val="FFFFFF"/>
                </a:solidFill>
                <a:latin typeface="微软雅黑" panose="020B0503020204020204" pitchFamily="34" charset="-122"/>
                <a:ea typeface="微软雅黑" panose="020B0503020204020204" pitchFamily="34" charset="-122"/>
              </a:rPr>
              <a:t>Controller</a:t>
            </a:r>
            <a:endParaRPr lang="en-US" altLang="zh-CN" sz="1000" b="1" kern="0" dirty="0">
              <a:solidFill>
                <a:srgbClr val="FFFFFF"/>
              </a:solidFill>
              <a:latin typeface="微软雅黑" panose="020B0503020204020204" pitchFamily="34" charset="-122"/>
              <a:ea typeface="微软雅黑" panose="020B0503020204020204" pitchFamily="34" charset="-122"/>
            </a:endParaRPr>
          </a:p>
        </p:txBody>
      </p:sp>
      <p:cxnSp>
        <p:nvCxnSpPr>
          <p:cNvPr id="19" name="直接箭头连接符 18"/>
          <p:cNvCxnSpPr>
            <a:endCxn id="5" idx="0"/>
          </p:cNvCxnSpPr>
          <p:nvPr/>
        </p:nvCxnSpPr>
        <p:spPr bwMode="auto">
          <a:xfrm flipH="1">
            <a:off x="1630657" y="1559075"/>
            <a:ext cx="343604" cy="1058913"/>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箭头连接符 19"/>
          <p:cNvCxnSpPr/>
          <p:nvPr/>
        </p:nvCxnSpPr>
        <p:spPr bwMode="auto">
          <a:xfrm>
            <a:off x="2691360" y="1559075"/>
            <a:ext cx="601234" cy="1149699"/>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直接箭头连接符 20"/>
          <p:cNvCxnSpPr/>
          <p:nvPr/>
        </p:nvCxnSpPr>
        <p:spPr bwMode="auto">
          <a:xfrm>
            <a:off x="2691360" y="1559077"/>
            <a:ext cx="601234" cy="1578986"/>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直接箭头连接符 21"/>
          <p:cNvCxnSpPr/>
          <p:nvPr/>
        </p:nvCxnSpPr>
        <p:spPr bwMode="auto">
          <a:xfrm>
            <a:off x="2691360" y="1559075"/>
            <a:ext cx="601234" cy="2009571"/>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 name="TextBox 85"/>
          <p:cNvSpPr txBox="1">
            <a:spLocks noChangeArrowheads="1"/>
          </p:cNvSpPr>
          <p:nvPr/>
        </p:nvSpPr>
        <p:spPr bwMode="auto">
          <a:xfrm>
            <a:off x="2593221" y="1191550"/>
            <a:ext cx="408278" cy="392377"/>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FFFFFF"/>
                </a:solidFill>
                <a:latin typeface="微软雅黑" panose="020B0503020204020204" pitchFamily="34" charset="-122"/>
                <a:ea typeface="微软雅黑" panose="020B0503020204020204" pitchFamily="34" charset="-122"/>
              </a:rPr>
              <a:t>③</a:t>
            </a:r>
            <a:r>
              <a:rPr lang="zh-CN" altLang="en-US" sz="700" kern="0" dirty="0" smtClean="0">
                <a:solidFill>
                  <a:srgbClr val="FFFFFF"/>
                </a:solidFill>
                <a:latin typeface="微软雅黑" panose="020B0503020204020204" pitchFamily="34" charset="-122"/>
                <a:ea typeface="微软雅黑" panose="020B0503020204020204" pitchFamily="34" charset="-122"/>
              </a:rPr>
              <a:t>业务策略配置</a:t>
            </a:r>
            <a:endParaRPr lang="en-US" altLang="zh-CN" sz="700" kern="0" dirty="0" smtClean="0">
              <a:solidFill>
                <a:srgbClr val="FFFFFF"/>
              </a:solidFill>
              <a:latin typeface="微软雅黑" panose="020B0503020204020204" pitchFamily="34" charset="-122"/>
              <a:ea typeface="微软雅黑" panose="020B0503020204020204" pitchFamily="34" charset="-122"/>
            </a:endParaRPr>
          </a:p>
        </p:txBody>
      </p:sp>
      <p:sp>
        <p:nvSpPr>
          <p:cNvPr id="36" name="TextBox 85"/>
          <p:cNvSpPr txBox="1">
            <a:spLocks noChangeArrowheads="1"/>
          </p:cNvSpPr>
          <p:nvPr/>
        </p:nvSpPr>
        <p:spPr bwMode="auto">
          <a:xfrm>
            <a:off x="3788844" y="905503"/>
            <a:ext cx="686617" cy="176933"/>
          </a:xfrm>
          <a:prstGeom prst="rect">
            <a:avLst/>
          </a:prstGeom>
          <a:noFill/>
          <a:ln w="9525">
            <a:noFill/>
            <a:miter lim="800000"/>
          </a:ln>
        </p:spPr>
        <p:txBody>
          <a:bodyPr wrap="square" lIns="68542" tIns="34271" rIns="68542" bIns="34271">
            <a:spAutoFit/>
          </a:bodyPr>
          <a:lstStyle/>
          <a:p>
            <a:pPr algn="ct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XMPP</a:t>
            </a: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交互</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39" name="直接连接符 38"/>
          <p:cNvCxnSpPr/>
          <p:nvPr/>
        </p:nvCxnSpPr>
        <p:spPr>
          <a:xfrm flipV="1">
            <a:off x="2144665" y="2928254"/>
            <a:ext cx="514667" cy="0"/>
          </a:xfrm>
          <a:prstGeom prst="line">
            <a:avLst/>
          </a:prstGeom>
          <a:noFill/>
          <a:ln w="38100" cap="flat" cmpd="sng" algn="ctr">
            <a:solidFill>
              <a:srgbClr val="0070C0"/>
            </a:solidFill>
            <a:prstDash val="solid"/>
          </a:ln>
          <a:effectLst/>
        </p:spPr>
      </p:cxnSp>
      <p:sp>
        <p:nvSpPr>
          <p:cNvPr id="40" name="椭圆 39"/>
          <p:cNvSpPr>
            <a:spLocks noChangeAspect="1"/>
          </p:cNvSpPr>
          <p:nvPr/>
        </p:nvSpPr>
        <p:spPr bwMode="auto">
          <a:xfrm>
            <a:off x="2049776" y="2877782"/>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41" name="椭圆 40"/>
          <p:cNvSpPr>
            <a:spLocks noChangeAspect="1"/>
          </p:cNvSpPr>
          <p:nvPr/>
        </p:nvSpPr>
        <p:spPr bwMode="auto">
          <a:xfrm>
            <a:off x="2663300" y="2877782"/>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500" kern="0" dirty="0" smtClean="0">
              <a:solidFill>
                <a:srgbClr val="B2B2B2"/>
              </a:solidFill>
              <a:latin typeface="Arial" panose="020B0604020202020204" pitchFamily="34" charset="0"/>
              <a:ea typeface="宋体" panose="02010600030101010101" pitchFamily="2" charset="-122"/>
            </a:endParaRPr>
          </a:p>
        </p:txBody>
      </p:sp>
      <p:sp>
        <p:nvSpPr>
          <p:cNvPr id="42" name="TextBox 85"/>
          <p:cNvSpPr txBox="1">
            <a:spLocks noChangeArrowheads="1"/>
          </p:cNvSpPr>
          <p:nvPr/>
        </p:nvSpPr>
        <p:spPr bwMode="auto">
          <a:xfrm>
            <a:off x="2236554" y="2798285"/>
            <a:ext cx="295918" cy="16158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600" b="1" kern="0" dirty="0" smtClean="0">
                <a:solidFill>
                  <a:srgbClr val="0070C0"/>
                </a:solidFill>
                <a:latin typeface="微软雅黑" panose="020B0503020204020204" pitchFamily="34" charset="-122"/>
                <a:ea typeface="微软雅黑" panose="020B0503020204020204" pitchFamily="34" charset="-122"/>
              </a:rPr>
              <a:t>GRE</a:t>
            </a:r>
            <a:endParaRPr lang="zh-CN" altLang="en-US" sz="600" b="1" kern="0" dirty="0" smtClean="0">
              <a:solidFill>
                <a:srgbClr val="0070C0"/>
              </a:solidFill>
              <a:latin typeface="微软雅黑" panose="020B0503020204020204" pitchFamily="34" charset="-122"/>
              <a:ea typeface="微软雅黑" panose="020B0503020204020204" pitchFamily="34" charset="-122"/>
            </a:endParaRPr>
          </a:p>
        </p:txBody>
      </p:sp>
      <p:sp>
        <p:nvSpPr>
          <p:cNvPr id="43" name="任意多边形 42"/>
          <p:cNvSpPr/>
          <p:nvPr/>
        </p:nvSpPr>
        <p:spPr bwMode="auto">
          <a:xfrm>
            <a:off x="1858843" y="2923391"/>
            <a:ext cx="209306" cy="341713"/>
          </a:xfrm>
          <a:custGeom>
            <a:avLst/>
            <a:gdLst>
              <a:gd name="connsiteX0" fmla="*/ 240830 w 263408"/>
              <a:gd name="connsiteY0" fmla="*/ 0 h 462845"/>
              <a:gd name="connsiteX1" fmla="*/ 3763 w 263408"/>
              <a:gd name="connsiteY1" fmla="*/ 225778 h 462845"/>
              <a:gd name="connsiteX2" fmla="*/ 263408 w 263408"/>
              <a:gd name="connsiteY2" fmla="*/ 462845 h 462845"/>
            </a:gdLst>
            <a:ahLst/>
            <a:cxnLst>
              <a:cxn ang="0">
                <a:pos x="connsiteX0" y="connsiteY0"/>
              </a:cxn>
              <a:cxn ang="0">
                <a:pos x="connsiteX1" y="connsiteY1"/>
              </a:cxn>
              <a:cxn ang="0">
                <a:pos x="connsiteX2" y="connsiteY2"/>
              </a:cxn>
            </a:cxnLst>
            <a:rect l="l" t="t" r="r" b="b"/>
            <a:pathLst>
              <a:path w="263408" h="462845">
                <a:moveTo>
                  <a:pt x="240830" y="0"/>
                </a:moveTo>
                <a:cubicBezTo>
                  <a:pt x="120415" y="74318"/>
                  <a:pt x="0" y="148637"/>
                  <a:pt x="3763" y="225778"/>
                </a:cubicBezTo>
                <a:cubicBezTo>
                  <a:pt x="7526" y="302919"/>
                  <a:pt x="135467" y="382882"/>
                  <a:pt x="263408" y="462845"/>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44" name="任意多边形 43"/>
          <p:cNvSpPr/>
          <p:nvPr/>
        </p:nvSpPr>
        <p:spPr bwMode="auto">
          <a:xfrm>
            <a:off x="1841886" y="3382759"/>
            <a:ext cx="228873" cy="294143"/>
          </a:xfrm>
          <a:custGeom>
            <a:avLst/>
            <a:gdLst>
              <a:gd name="connsiteX0" fmla="*/ 240830 w 263408"/>
              <a:gd name="connsiteY0" fmla="*/ 0 h 462845"/>
              <a:gd name="connsiteX1" fmla="*/ 3763 w 263408"/>
              <a:gd name="connsiteY1" fmla="*/ 225778 h 462845"/>
              <a:gd name="connsiteX2" fmla="*/ 263408 w 263408"/>
              <a:gd name="connsiteY2" fmla="*/ 462845 h 462845"/>
            </a:gdLst>
            <a:ahLst/>
            <a:cxnLst>
              <a:cxn ang="0">
                <a:pos x="connsiteX0" y="connsiteY0"/>
              </a:cxn>
              <a:cxn ang="0">
                <a:pos x="connsiteX1" y="connsiteY1"/>
              </a:cxn>
              <a:cxn ang="0">
                <a:pos x="connsiteX2" y="connsiteY2"/>
              </a:cxn>
            </a:cxnLst>
            <a:rect l="l" t="t" r="r" b="b"/>
            <a:pathLst>
              <a:path w="263408" h="462845">
                <a:moveTo>
                  <a:pt x="240830" y="0"/>
                </a:moveTo>
                <a:cubicBezTo>
                  <a:pt x="120415" y="74318"/>
                  <a:pt x="0" y="148637"/>
                  <a:pt x="3763" y="225778"/>
                </a:cubicBezTo>
                <a:cubicBezTo>
                  <a:pt x="7526" y="302919"/>
                  <a:pt x="135467" y="382882"/>
                  <a:pt x="263408" y="462845"/>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cxnSp>
        <p:nvCxnSpPr>
          <p:cNvPr id="48" name="直接连接符 47"/>
          <p:cNvCxnSpPr/>
          <p:nvPr/>
        </p:nvCxnSpPr>
        <p:spPr>
          <a:xfrm flipV="1">
            <a:off x="2143619" y="3378233"/>
            <a:ext cx="514667" cy="0"/>
          </a:xfrm>
          <a:prstGeom prst="line">
            <a:avLst/>
          </a:prstGeom>
          <a:noFill/>
          <a:ln w="38100" cap="flat" cmpd="sng" algn="ctr">
            <a:solidFill>
              <a:srgbClr val="0070C0"/>
            </a:solidFill>
            <a:prstDash val="solid"/>
          </a:ln>
          <a:effectLst/>
        </p:spPr>
      </p:cxnSp>
      <p:sp>
        <p:nvSpPr>
          <p:cNvPr id="49" name="椭圆 48"/>
          <p:cNvSpPr>
            <a:spLocks noChangeAspect="1"/>
          </p:cNvSpPr>
          <p:nvPr/>
        </p:nvSpPr>
        <p:spPr bwMode="auto">
          <a:xfrm>
            <a:off x="2058392" y="3330779"/>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50" name="椭圆 49"/>
          <p:cNvSpPr>
            <a:spLocks noChangeAspect="1"/>
          </p:cNvSpPr>
          <p:nvPr/>
        </p:nvSpPr>
        <p:spPr bwMode="auto">
          <a:xfrm>
            <a:off x="2660902" y="3330779"/>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500" kern="0" dirty="0" smtClean="0">
              <a:solidFill>
                <a:srgbClr val="B2B2B2"/>
              </a:solidFill>
              <a:latin typeface="Arial" panose="020B0604020202020204" pitchFamily="34" charset="0"/>
              <a:ea typeface="宋体" panose="02010600030101010101" pitchFamily="2" charset="-122"/>
            </a:endParaRPr>
          </a:p>
        </p:txBody>
      </p:sp>
      <p:cxnSp>
        <p:nvCxnSpPr>
          <p:cNvPr id="51" name="直接连接符 50"/>
          <p:cNvCxnSpPr/>
          <p:nvPr/>
        </p:nvCxnSpPr>
        <p:spPr>
          <a:xfrm flipV="1">
            <a:off x="2147015" y="3808723"/>
            <a:ext cx="514667" cy="1298"/>
          </a:xfrm>
          <a:prstGeom prst="line">
            <a:avLst/>
          </a:prstGeom>
          <a:noFill/>
          <a:ln w="38100" cap="flat" cmpd="sng" algn="ctr">
            <a:solidFill>
              <a:srgbClr val="0070C0"/>
            </a:solidFill>
            <a:prstDash val="solid"/>
          </a:ln>
          <a:effectLst/>
        </p:spPr>
      </p:cxnSp>
      <p:sp>
        <p:nvSpPr>
          <p:cNvPr id="52" name="椭圆 51"/>
          <p:cNvSpPr>
            <a:spLocks noChangeAspect="1"/>
          </p:cNvSpPr>
          <p:nvPr/>
        </p:nvSpPr>
        <p:spPr bwMode="auto">
          <a:xfrm>
            <a:off x="2061787" y="3759731"/>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53" name="椭圆 52"/>
          <p:cNvSpPr>
            <a:spLocks noChangeAspect="1"/>
          </p:cNvSpPr>
          <p:nvPr/>
        </p:nvSpPr>
        <p:spPr bwMode="auto">
          <a:xfrm>
            <a:off x="2664297" y="3759731"/>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500" kern="0" dirty="0" smtClean="0">
              <a:solidFill>
                <a:srgbClr val="B2B2B2"/>
              </a:solidFill>
              <a:latin typeface="Arial" panose="020B0604020202020204" pitchFamily="34" charset="0"/>
              <a:ea typeface="宋体" panose="02010600030101010101" pitchFamily="2" charset="-122"/>
            </a:endParaRPr>
          </a:p>
        </p:txBody>
      </p:sp>
      <p:cxnSp>
        <p:nvCxnSpPr>
          <p:cNvPr id="54" name="直接箭头连接符 53"/>
          <p:cNvCxnSpPr>
            <a:endCxn id="40" idx="6"/>
          </p:cNvCxnSpPr>
          <p:nvPr/>
        </p:nvCxnSpPr>
        <p:spPr bwMode="auto">
          <a:xfrm flipH="1">
            <a:off x="2135596" y="1559074"/>
            <a:ext cx="361249" cy="1362824"/>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5" name="直接箭头连接符 54"/>
          <p:cNvCxnSpPr>
            <a:endCxn id="12" idx="0"/>
          </p:cNvCxnSpPr>
          <p:nvPr/>
        </p:nvCxnSpPr>
        <p:spPr bwMode="auto">
          <a:xfrm flipH="1">
            <a:off x="2092684" y="1554393"/>
            <a:ext cx="320588" cy="1217328"/>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9" name="TextBox 85"/>
          <p:cNvSpPr txBox="1">
            <a:spLocks noChangeArrowheads="1"/>
          </p:cNvSpPr>
          <p:nvPr/>
        </p:nvSpPr>
        <p:spPr bwMode="auto">
          <a:xfrm rot="873874">
            <a:off x="2263652" y="1697031"/>
            <a:ext cx="189351" cy="823264"/>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⑧</a:t>
            </a:r>
            <a:r>
              <a:rPr lang="zh-CN" altLang="en-US" sz="700" kern="0" dirty="0" smtClean="0">
                <a:solidFill>
                  <a:srgbClr val="C00000"/>
                </a:solidFill>
                <a:latin typeface="微软雅黑" panose="020B0503020204020204" pitchFamily="34" charset="-122"/>
                <a:ea typeface="微软雅黑" panose="020B0503020204020204" pitchFamily="34" charset="-122"/>
              </a:rPr>
              <a:t>隧道故障上报</a:t>
            </a:r>
            <a:endParaRPr lang="zh-CN" altLang="en-US" sz="700" kern="0" dirty="0" smtClean="0">
              <a:solidFill>
                <a:srgbClr val="C00000"/>
              </a:solidFill>
              <a:latin typeface="微软雅黑" panose="020B0503020204020204" pitchFamily="34" charset="-122"/>
              <a:ea typeface="微软雅黑" panose="020B0503020204020204" pitchFamily="34" charset="-122"/>
            </a:endParaRPr>
          </a:p>
        </p:txBody>
      </p:sp>
      <p:sp>
        <p:nvSpPr>
          <p:cNvPr id="60" name="TextBox 85"/>
          <p:cNvSpPr txBox="1">
            <a:spLocks noChangeArrowheads="1"/>
          </p:cNvSpPr>
          <p:nvPr/>
        </p:nvSpPr>
        <p:spPr bwMode="auto">
          <a:xfrm rot="881516">
            <a:off x="2138347" y="1698894"/>
            <a:ext cx="204195" cy="823264"/>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⑨</a:t>
            </a:r>
            <a:r>
              <a:rPr lang="zh-CN" altLang="en-US" sz="700" kern="0" dirty="0" smtClean="0">
                <a:solidFill>
                  <a:srgbClr val="C00000"/>
                </a:solidFill>
                <a:latin typeface="微软雅黑" panose="020B0503020204020204" pitchFamily="34" charset="-122"/>
                <a:ea typeface="微软雅黑" panose="020B0503020204020204" pitchFamily="34" charset="-122"/>
              </a:rPr>
              <a:t>联动成对接口</a:t>
            </a:r>
            <a:endParaRPr lang="zh-CN" altLang="en-US" sz="700" kern="0" dirty="0" smtClean="0">
              <a:solidFill>
                <a:srgbClr val="C00000"/>
              </a:solidFill>
              <a:latin typeface="微软雅黑" panose="020B0503020204020204" pitchFamily="34" charset="-122"/>
              <a:ea typeface="微软雅黑" panose="020B0503020204020204" pitchFamily="34" charset="-122"/>
            </a:endParaRPr>
          </a:p>
        </p:txBody>
      </p:sp>
      <p:cxnSp>
        <p:nvCxnSpPr>
          <p:cNvPr id="63" name="直接箭头连接符 62"/>
          <p:cNvCxnSpPr/>
          <p:nvPr/>
        </p:nvCxnSpPr>
        <p:spPr bwMode="auto">
          <a:xfrm flipH="1">
            <a:off x="1414813" y="1565426"/>
            <a:ext cx="343604" cy="1058913"/>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 name="直接箭头连接符 63"/>
          <p:cNvCxnSpPr/>
          <p:nvPr/>
        </p:nvCxnSpPr>
        <p:spPr bwMode="auto">
          <a:xfrm rot="16200000" flipH="1">
            <a:off x="2728402" y="1728544"/>
            <a:ext cx="1161737" cy="798727"/>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5" name="直接箭头连接符 64"/>
          <p:cNvCxnSpPr/>
          <p:nvPr/>
        </p:nvCxnSpPr>
        <p:spPr bwMode="auto">
          <a:xfrm rot="16200000" flipH="1">
            <a:off x="2514123" y="1958767"/>
            <a:ext cx="1598262" cy="790755"/>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6" name="直接箭头连接符 65"/>
          <p:cNvCxnSpPr/>
          <p:nvPr/>
        </p:nvCxnSpPr>
        <p:spPr bwMode="auto">
          <a:xfrm rot="16200000" flipH="1">
            <a:off x="2316537" y="2180275"/>
            <a:ext cx="2001413" cy="782783"/>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2" name="TextBox 85"/>
          <p:cNvSpPr txBox="1">
            <a:spLocks noChangeArrowheads="1"/>
          </p:cNvSpPr>
          <p:nvPr/>
        </p:nvSpPr>
        <p:spPr bwMode="auto">
          <a:xfrm rot="1101258">
            <a:off x="1412823" y="1805519"/>
            <a:ext cx="203466" cy="607820"/>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①</a:t>
            </a:r>
            <a:r>
              <a:rPr lang="zh-CN" altLang="en-US" sz="700" kern="0" dirty="0" smtClean="0">
                <a:solidFill>
                  <a:srgbClr val="C00000"/>
                </a:solidFill>
                <a:latin typeface="微软雅黑" panose="020B0503020204020204" pitchFamily="34" charset="-122"/>
                <a:ea typeface="微软雅黑" panose="020B0503020204020204" pitchFamily="34" charset="-122"/>
              </a:rPr>
              <a:t>上线注册</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74" name="TextBox 85"/>
          <p:cNvSpPr txBox="1">
            <a:spLocks noChangeArrowheads="1"/>
          </p:cNvSpPr>
          <p:nvPr/>
        </p:nvSpPr>
        <p:spPr bwMode="auto">
          <a:xfrm rot="20306037">
            <a:off x="2714532" y="1805249"/>
            <a:ext cx="203466" cy="607820"/>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①</a:t>
            </a:r>
            <a:r>
              <a:rPr lang="zh-CN" altLang="en-US" sz="700" kern="0" dirty="0" smtClean="0">
                <a:solidFill>
                  <a:srgbClr val="C00000"/>
                </a:solidFill>
                <a:latin typeface="微软雅黑" panose="020B0503020204020204" pitchFamily="34" charset="-122"/>
                <a:ea typeface="微软雅黑" panose="020B0503020204020204" pitchFamily="34" charset="-122"/>
              </a:rPr>
              <a:t>上线注册</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cxnSp>
        <p:nvCxnSpPr>
          <p:cNvPr id="75" name="直接箭头连接符 74"/>
          <p:cNvCxnSpPr/>
          <p:nvPr/>
        </p:nvCxnSpPr>
        <p:spPr bwMode="auto">
          <a:xfrm flipH="1">
            <a:off x="3485244" y="1006079"/>
            <a:ext cx="337657" cy="0"/>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7" name="TextBox 85"/>
          <p:cNvSpPr txBox="1">
            <a:spLocks noChangeArrowheads="1"/>
          </p:cNvSpPr>
          <p:nvPr/>
        </p:nvSpPr>
        <p:spPr bwMode="auto">
          <a:xfrm rot="1101258">
            <a:off x="1690881" y="1805519"/>
            <a:ext cx="203466" cy="607820"/>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④</a:t>
            </a:r>
            <a:r>
              <a:rPr lang="zh-CN" altLang="en-US" sz="700" kern="0" dirty="0" smtClean="0">
                <a:solidFill>
                  <a:srgbClr val="C00000"/>
                </a:solidFill>
                <a:latin typeface="微软雅黑" panose="020B0503020204020204" pitchFamily="34" charset="-122"/>
                <a:ea typeface="微软雅黑" panose="020B0503020204020204" pitchFamily="34" charset="-122"/>
              </a:rPr>
              <a:t>配置下发</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78" name="TextBox 85"/>
          <p:cNvSpPr txBox="1">
            <a:spLocks noChangeArrowheads="1"/>
          </p:cNvSpPr>
          <p:nvPr/>
        </p:nvSpPr>
        <p:spPr bwMode="auto">
          <a:xfrm rot="20306037">
            <a:off x="3086752" y="1805249"/>
            <a:ext cx="203466" cy="607820"/>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④</a:t>
            </a:r>
            <a:r>
              <a:rPr lang="zh-CN" altLang="en-US" sz="700" kern="0" dirty="0" smtClean="0">
                <a:solidFill>
                  <a:srgbClr val="C00000"/>
                </a:solidFill>
                <a:latin typeface="微软雅黑" panose="020B0503020204020204" pitchFamily="34" charset="-122"/>
                <a:ea typeface="微软雅黑" panose="020B0503020204020204" pitchFamily="34" charset="-122"/>
              </a:rPr>
              <a:t>配置下发</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80" name="TextBox 85"/>
          <p:cNvSpPr txBox="1">
            <a:spLocks noChangeArrowheads="1"/>
          </p:cNvSpPr>
          <p:nvPr/>
        </p:nvSpPr>
        <p:spPr bwMode="auto">
          <a:xfrm rot="1101258">
            <a:off x="1511857" y="1697799"/>
            <a:ext cx="203466" cy="823264"/>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②</a:t>
            </a:r>
            <a:r>
              <a:rPr lang="zh-CN" altLang="en-US" sz="700" kern="0" dirty="0" smtClean="0">
                <a:solidFill>
                  <a:srgbClr val="C00000"/>
                </a:solidFill>
                <a:latin typeface="微软雅黑" panose="020B0503020204020204" pitchFamily="34" charset="-122"/>
                <a:ea typeface="微软雅黑" panose="020B0503020204020204" pitchFamily="34" charset="-122"/>
              </a:rPr>
              <a:t>接口信息读取</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81" name="TextBox 85"/>
          <p:cNvSpPr txBox="1">
            <a:spLocks noChangeArrowheads="1"/>
          </p:cNvSpPr>
          <p:nvPr/>
        </p:nvSpPr>
        <p:spPr bwMode="auto">
          <a:xfrm rot="20306037">
            <a:off x="2844748" y="1697529"/>
            <a:ext cx="203466" cy="823264"/>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②</a:t>
            </a:r>
            <a:r>
              <a:rPr lang="zh-CN" altLang="en-US" sz="700" kern="0" dirty="0" smtClean="0">
                <a:solidFill>
                  <a:srgbClr val="C00000"/>
                </a:solidFill>
                <a:latin typeface="微软雅黑" panose="020B0503020204020204" pitchFamily="34" charset="-122"/>
                <a:ea typeface="微软雅黑" panose="020B0503020204020204" pitchFamily="34" charset="-122"/>
              </a:rPr>
              <a:t>接口信息读取</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82" name="TextBox 85"/>
          <p:cNvSpPr txBox="1">
            <a:spLocks noChangeArrowheads="1"/>
          </p:cNvSpPr>
          <p:nvPr/>
        </p:nvSpPr>
        <p:spPr bwMode="auto">
          <a:xfrm>
            <a:off x="2118205" y="2672371"/>
            <a:ext cx="586191" cy="176933"/>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⑤</a:t>
            </a:r>
            <a:r>
              <a:rPr lang="zh-CN" altLang="en-US" sz="700" kern="0" dirty="0" smtClean="0">
                <a:solidFill>
                  <a:srgbClr val="C00000"/>
                </a:solidFill>
                <a:latin typeface="微软雅黑" panose="020B0503020204020204" pitchFamily="34" charset="-122"/>
                <a:ea typeface="微软雅黑" panose="020B0503020204020204" pitchFamily="34" charset="-122"/>
              </a:rPr>
              <a:t>隧道建立</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83" name="TextBox 85"/>
          <p:cNvSpPr txBox="1">
            <a:spLocks noChangeArrowheads="1"/>
          </p:cNvSpPr>
          <p:nvPr/>
        </p:nvSpPr>
        <p:spPr bwMode="auto">
          <a:xfrm>
            <a:off x="1116438" y="3042556"/>
            <a:ext cx="209099" cy="823264"/>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⑦</a:t>
            </a:r>
            <a:r>
              <a:rPr lang="zh-CN" altLang="en-US" sz="700" kern="0" dirty="0" smtClean="0">
                <a:solidFill>
                  <a:srgbClr val="C00000"/>
                </a:solidFill>
                <a:latin typeface="微软雅黑" panose="020B0503020204020204" pitchFamily="34" charset="-122"/>
                <a:ea typeface="微软雅黑" panose="020B0503020204020204" pitchFamily="34" charset="-122"/>
              </a:rPr>
              <a:t>引流策略建立</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84" name="TextBox 85"/>
          <p:cNvSpPr txBox="1">
            <a:spLocks noChangeArrowheads="1"/>
          </p:cNvSpPr>
          <p:nvPr/>
        </p:nvSpPr>
        <p:spPr bwMode="auto">
          <a:xfrm>
            <a:off x="2118205" y="2904779"/>
            <a:ext cx="586191" cy="176933"/>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⑤</a:t>
            </a:r>
            <a:r>
              <a:rPr lang="zh-CN" altLang="en-US" sz="700" kern="0" dirty="0" smtClean="0">
                <a:solidFill>
                  <a:srgbClr val="C00000"/>
                </a:solidFill>
                <a:latin typeface="微软雅黑" panose="020B0503020204020204" pitchFamily="34" charset="-122"/>
                <a:ea typeface="微软雅黑" panose="020B0503020204020204" pitchFamily="34" charset="-122"/>
              </a:rPr>
              <a:t>隧道建立</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85" name="TextBox 85"/>
          <p:cNvSpPr txBox="1">
            <a:spLocks noChangeArrowheads="1"/>
          </p:cNvSpPr>
          <p:nvPr/>
        </p:nvSpPr>
        <p:spPr bwMode="auto">
          <a:xfrm>
            <a:off x="2118205" y="3114331"/>
            <a:ext cx="586191" cy="176933"/>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⑤</a:t>
            </a:r>
            <a:r>
              <a:rPr lang="zh-CN" altLang="en-US" sz="700" kern="0" dirty="0" smtClean="0">
                <a:solidFill>
                  <a:srgbClr val="C00000"/>
                </a:solidFill>
                <a:latin typeface="微软雅黑" panose="020B0503020204020204" pitchFamily="34" charset="-122"/>
                <a:ea typeface="微软雅黑" panose="020B0503020204020204" pitchFamily="34" charset="-122"/>
              </a:rPr>
              <a:t>隧道建立</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86" name="TextBox 85"/>
          <p:cNvSpPr txBox="1">
            <a:spLocks noChangeArrowheads="1"/>
          </p:cNvSpPr>
          <p:nvPr/>
        </p:nvSpPr>
        <p:spPr bwMode="auto">
          <a:xfrm>
            <a:off x="2118205" y="3346741"/>
            <a:ext cx="586191" cy="176933"/>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⑤</a:t>
            </a:r>
            <a:r>
              <a:rPr lang="zh-CN" altLang="en-US" sz="700" kern="0" dirty="0" smtClean="0">
                <a:solidFill>
                  <a:srgbClr val="C00000"/>
                </a:solidFill>
                <a:latin typeface="微软雅黑" panose="020B0503020204020204" pitchFamily="34" charset="-122"/>
                <a:ea typeface="微软雅黑" panose="020B0503020204020204" pitchFamily="34" charset="-122"/>
              </a:rPr>
              <a:t>隧道建立</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87" name="TextBox 85"/>
          <p:cNvSpPr txBox="1">
            <a:spLocks noChangeArrowheads="1"/>
          </p:cNvSpPr>
          <p:nvPr/>
        </p:nvSpPr>
        <p:spPr bwMode="auto">
          <a:xfrm>
            <a:off x="2118205" y="3548669"/>
            <a:ext cx="586191" cy="176933"/>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⑤</a:t>
            </a:r>
            <a:r>
              <a:rPr lang="zh-CN" altLang="en-US" sz="700" kern="0" dirty="0" smtClean="0">
                <a:solidFill>
                  <a:srgbClr val="C00000"/>
                </a:solidFill>
                <a:latin typeface="微软雅黑" panose="020B0503020204020204" pitchFamily="34" charset="-122"/>
                <a:ea typeface="微软雅黑" panose="020B0503020204020204" pitchFamily="34" charset="-122"/>
              </a:rPr>
              <a:t>隧道建立</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88" name="TextBox 87"/>
          <p:cNvSpPr txBox="1">
            <a:spLocks noChangeArrowheads="1"/>
          </p:cNvSpPr>
          <p:nvPr/>
        </p:nvSpPr>
        <p:spPr bwMode="auto">
          <a:xfrm>
            <a:off x="2118205" y="3781081"/>
            <a:ext cx="586191" cy="176933"/>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⑤</a:t>
            </a:r>
            <a:r>
              <a:rPr lang="zh-CN" altLang="en-US" sz="700" kern="0" dirty="0" smtClean="0">
                <a:solidFill>
                  <a:srgbClr val="C00000"/>
                </a:solidFill>
                <a:latin typeface="微软雅黑" panose="020B0503020204020204" pitchFamily="34" charset="-122"/>
                <a:ea typeface="微软雅黑" panose="020B0503020204020204" pitchFamily="34" charset="-122"/>
              </a:rPr>
              <a:t>隧道建立</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45" name="任意多边形 44"/>
          <p:cNvSpPr/>
          <p:nvPr/>
        </p:nvSpPr>
        <p:spPr bwMode="auto">
          <a:xfrm>
            <a:off x="2740918" y="2821939"/>
            <a:ext cx="113101"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z="1500" dirty="0" smtClean="0">
              <a:solidFill>
                <a:srgbClr val="000000"/>
              </a:solidFill>
              <a:latin typeface="Arial" panose="020B0604020202020204" pitchFamily="34" charset="0"/>
              <a:ea typeface="宋体" panose="02010600030101010101" pitchFamily="2" charset="-122"/>
            </a:endParaRPr>
          </a:p>
        </p:txBody>
      </p:sp>
      <p:sp>
        <p:nvSpPr>
          <p:cNvPr id="46" name="任意多边形 45"/>
          <p:cNvSpPr/>
          <p:nvPr/>
        </p:nvSpPr>
        <p:spPr bwMode="auto">
          <a:xfrm>
            <a:off x="2736039" y="3253642"/>
            <a:ext cx="113101"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z="1500" dirty="0" smtClean="0">
              <a:solidFill>
                <a:srgbClr val="000000"/>
              </a:solidFill>
              <a:latin typeface="Arial" panose="020B0604020202020204" pitchFamily="34" charset="0"/>
              <a:ea typeface="宋体" panose="02010600030101010101" pitchFamily="2" charset="-122"/>
            </a:endParaRPr>
          </a:p>
        </p:txBody>
      </p:sp>
      <p:sp>
        <p:nvSpPr>
          <p:cNvPr id="47" name="任意多边形 46"/>
          <p:cNvSpPr/>
          <p:nvPr/>
        </p:nvSpPr>
        <p:spPr bwMode="auto">
          <a:xfrm>
            <a:off x="2736039" y="3711553"/>
            <a:ext cx="113101"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z="1500" dirty="0" smtClean="0">
              <a:solidFill>
                <a:srgbClr val="000000"/>
              </a:solidFill>
              <a:latin typeface="Arial" panose="020B0604020202020204" pitchFamily="34" charset="0"/>
              <a:ea typeface="宋体" panose="02010600030101010101" pitchFamily="2" charset="-122"/>
            </a:endParaRPr>
          </a:p>
        </p:txBody>
      </p:sp>
      <p:sp>
        <p:nvSpPr>
          <p:cNvPr id="92" name="任意多边形 91"/>
          <p:cNvSpPr/>
          <p:nvPr/>
        </p:nvSpPr>
        <p:spPr bwMode="auto">
          <a:xfrm>
            <a:off x="1197299" y="2813687"/>
            <a:ext cx="851948" cy="1422139"/>
          </a:xfrm>
          <a:custGeom>
            <a:avLst/>
            <a:gdLst>
              <a:gd name="connsiteX0" fmla="*/ 18627 w 1136227"/>
              <a:gd name="connsiteY0" fmla="*/ 1778000 h 1778000"/>
              <a:gd name="connsiteX1" fmla="*/ 186267 w 1136227"/>
              <a:gd name="connsiteY1" fmla="*/ 452120 h 1778000"/>
              <a:gd name="connsiteX2" fmla="*/ 1136227 w 1136227"/>
              <a:gd name="connsiteY2" fmla="*/ 0 h 1778000"/>
            </a:gdLst>
            <a:ahLst/>
            <a:cxnLst>
              <a:cxn ang="0">
                <a:pos x="connsiteX0" y="connsiteY0"/>
              </a:cxn>
              <a:cxn ang="0">
                <a:pos x="connsiteX1" y="connsiteY1"/>
              </a:cxn>
              <a:cxn ang="0">
                <a:pos x="connsiteX2" y="connsiteY2"/>
              </a:cxn>
            </a:cxnLst>
            <a:rect l="l" t="t" r="r" b="b"/>
            <a:pathLst>
              <a:path w="1136227" h="1778000">
                <a:moveTo>
                  <a:pt x="18627" y="1778000"/>
                </a:moveTo>
                <a:cubicBezTo>
                  <a:pt x="9313" y="1263226"/>
                  <a:pt x="0" y="748453"/>
                  <a:pt x="186267" y="452120"/>
                </a:cubicBezTo>
                <a:cubicBezTo>
                  <a:pt x="372534" y="155787"/>
                  <a:pt x="754380" y="77893"/>
                  <a:pt x="1136227" y="0"/>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dirty="0" smtClean="0">
              <a:solidFill>
                <a:srgbClr val="000000"/>
              </a:solidFill>
              <a:latin typeface="Arial" panose="020B0604020202020204" pitchFamily="34" charset="0"/>
              <a:ea typeface="宋体" panose="02010600030101010101" pitchFamily="2" charset="-122"/>
            </a:endParaRPr>
          </a:p>
        </p:txBody>
      </p:sp>
      <p:sp>
        <p:nvSpPr>
          <p:cNvPr id="93" name="TextBox 85"/>
          <p:cNvSpPr txBox="1">
            <a:spLocks noChangeArrowheads="1"/>
          </p:cNvSpPr>
          <p:nvPr/>
        </p:nvSpPr>
        <p:spPr bwMode="auto">
          <a:xfrm>
            <a:off x="1622589" y="2951565"/>
            <a:ext cx="539859" cy="284655"/>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⑦</a:t>
            </a:r>
            <a:r>
              <a:rPr lang="zh-CN" altLang="en-US" sz="700" kern="0" dirty="0" smtClean="0">
                <a:solidFill>
                  <a:srgbClr val="C00000"/>
                </a:solidFill>
                <a:latin typeface="微软雅黑" panose="020B0503020204020204" pitchFamily="34" charset="-122"/>
                <a:ea typeface="微软雅黑" panose="020B0503020204020204" pitchFamily="34" charset="-122"/>
              </a:rPr>
              <a:t>引流策略建立</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94" name="TextBox 85"/>
          <p:cNvSpPr txBox="1">
            <a:spLocks noChangeArrowheads="1"/>
          </p:cNvSpPr>
          <p:nvPr/>
        </p:nvSpPr>
        <p:spPr bwMode="auto">
          <a:xfrm>
            <a:off x="1622589" y="3366855"/>
            <a:ext cx="539859" cy="284655"/>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⑦</a:t>
            </a:r>
            <a:r>
              <a:rPr lang="zh-CN" altLang="en-US" sz="700" kern="0" dirty="0" smtClean="0">
                <a:solidFill>
                  <a:srgbClr val="C00000"/>
                </a:solidFill>
                <a:latin typeface="微软雅黑" panose="020B0503020204020204" pitchFamily="34" charset="-122"/>
                <a:ea typeface="微软雅黑" panose="020B0503020204020204" pitchFamily="34" charset="-122"/>
              </a:rPr>
              <a:t>引流策略建立</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95" name="任意多边形 94"/>
          <p:cNvSpPr/>
          <p:nvPr/>
        </p:nvSpPr>
        <p:spPr bwMode="auto">
          <a:xfrm>
            <a:off x="1825151" y="3808096"/>
            <a:ext cx="235523" cy="421005"/>
          </a:xfrm>
          <a:custGeom>
            <a:avLst/>
            <a:gdLst>
              <a:gd name="connsiteX0" fmla="*/ 314113 w 314113"/>
              <a:gd name="connsiteY0" fmla="*/ 0 h 441960"/>
              <a:gd name="connsiteX1" fmla="*/ 49953 w 314113"/>
              <a:gd name="connsiteY1" fmla="*/ 132080 h 441960"/>
              <a:gd name="connsiteX2" fmla="*/ 14393 w 314113"/>
              <a:gd name="connsiteY2" fmla="*/ 441960 h 441960"/>
            </a:gdLst>
            <a:ahLst/>
            <a:cxnLst>
              <a:cxn ang="0">
                <a:pos x="connsiteX0" y="connsiteY0"/>
              </a:cxn>
              <a:cxn ang="0">
                <a:pos x="connsiteX1" y="connsiteY1"/>
              </a:cxn>
              <a:cxn ang="0">
                <a:pos x="connsiteX2" y="connsiteY2"/>
              </a:cxn>
            </a:cxnLst>
            <a:rect l="l" t="t" r="r" b="b"/>
            <a:pathLst>
              <a:path w="314113" h="441960">
                <a:moveTo>
                  <a:pt x="314113" y="0"/>
                </a:moveTo>
                <a:cubicBezTo>
                  <a:pt x="207009" y="29210"/>
                  <a:pt x="99906" y="58420"/>
                  <a:pt x="49953" y="132080"/>
                </a:cubicBezTo>
                <a:cubicBezTo>
                  <a:pt x="0" y="205740"/>
                  <a:pt x="7196" y="323850"/>
                  <a:pt x="14393" y="441960"/>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96" name="TextBox 85"/>
          <p:cNvSpPr txBox="1">
            <a:spLocks noChangeArrowheads="1"/>
          </p:cNvSpPr>
          <p:nvPr/>
        </p:nvSpPr>
        <p:spPr bwMode="auto">
          <a:xfrm>
            <a:off x="1622589" y="3782143"/>
            <a:ext cx="539859" cy="284655"/>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⑦</a:t>
            </a:r>
            <a:r>
              <a:rPr lang="zh-CN" altLang="en-US" sz="700" kern="0" dirty="0" smtClean="0">
                <a:solidFill>
                  <a:srgbClr val="C00000"/>
                </a:solidFill>
                <a:latin typeface="微软雅黑" panose="020B0503020204020204" pitchFamily="34" charset="-122"/>
                <a:ea typeface="微软雅黑" panose="020B0503020204020204" pitchFamily="34" charset="-122"/>
              </a:rPr>
              <a:t>引流策略建立</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cxnSp>
        <p:nvCxnSpPr>
          <p:cNvPr id="97" name="直接连接符 96"/>
          <p:cNvCxnSpPr/>
          <p:nvPr/>
        </p:nvCxnSpPr>
        <p:spPr>
          <a:xfrm flipV="1">
            <a:off x="3486647" y="1168283"/>
            <a:ext cx="323916" cy="0"/>
          </a:xfrm>
          <a:prstGeom prst="line">
            <a:avLst/>
          </a:prstGeom>
          <a:noFill/>
          <a:ln w="38100" cap="flat" cmpd="sng" algn="ctr">
            <a:solidFill>
              <a:srgbClr val="0070C0"/>
            </a:solidFill>
            <a:prstDash val="solid"/>
          </a:ln>
          <a:effectLst/>
        </p:spPr>
      </p:cxnSp>
      <p:sp>
        <p:nvSpPr>
          <p:cNvPr id="98" name="TextBox 85"/>
          <p:cNvSpPr txBox="1">
            <a:spLocks noChangeArrowheads="1"/>
          </p:cNvSpPr>
          <p:nvPr/>
        </p:nvSpPr>
        <p:spPr bwMode="auto">
          <a:xfrm>
            <a:off x="3784082" y="1086478"/>
            <a:ext cx="686617" cy="176933"/>
          </a:xfrm>
          <a:prstGeom prst="rect">
            <a:avLst/>
          </a:prstGeom>
          <a:noFill/>
          <a:ln w="9525">
            <a:noFill/>
            <a:miter lim="800000"/>
          </a:ln>
        </p:spPr>
        <p:txBody>
          <a:bodyPr wrap="square" lIns="68542" tIns="34271" rIns="68542" bIns="34271">
            <a:spAutoFit/>
          </a:bodyPr>
          <a:lstStyle/>
          <a:p>
            <a:pPr algn="ct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GRE</a:t>
            </a: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隧道</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89" name="TextBox 85"/>
          <p:cNvSpPr txBox="1">
            <a:spLocks noChangeArrowheads="1"/>
          </p:cNvSpPr>
          <p:nvPr/>
        </p:nvSpPr>
        <p:spPr bwMode="auto">
          <a:xfrm>
            <a:off x="2713828" y="2702850"/>
            <a:ext cx="431888" cy="392377"/>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FFFFFF"/>
                </a:solidFill>
                <a:latin typeface="微软雅黑" panose="020B0503020204020204" pitchFamily="34" charset="-122"/>
                <a:ea typeface="微软雅黑" panose="020B0503020204020204" pitchFamily="34" charset="-122"/>
              </a:rPr>
              <a:t>⑥</a:t>
            </a:r>
            <a:r>
              <a:rPr lang="zh-CN" altLang="en-US" sz="700" kern="0" dirty="0" smtClean="0">
                <a:solidFill>
                  <a:srgbClr val="FFFFFF"/>
                </a:solidFill>
                <a:latin typeface="微软雅黑" panose="020B0503020204020204" pitchFamily="34" charset="-122"/>
                <a:ea typeface="微软雅黑" panose="020B0503020204020204" pitchFamily="34" charset="-122"/>
              </a:rPr>
              <a:t>回注策略建立</a:t>
            </a:r>
            <a:endParaRPr lang="en-US" altLang="zh-CN" sz="700" kern="0" dirty="0" smtClean="0">
              <a:solidFill>
                <a:srgbClr val="FFFFFF"/>
              </a:solidFill>
              <a:latin typeface="微软雅黑" panose="020B0503020204020204" pitchFamily="34" charset="-122"/>
              <a:ea typeface="微软雅黑" panose="020B0503020204020204" pitchFamily="34" charset="-122"/>
            </a:endParaRPr>
          </a:p>
        </p:txBody>
      </p:sp>
      <p:sp>
        <p:nvSpPr>
          <p:cNvPr id="90" name="TextBox 85"/>
          <p:cNvSpPr txBox="1">
            <a:spLocks noChangeArrowheads="1"/>
          </p:cNvSpPr>
          <p:nvPr/>
        </p:nvSpPr>
        <p:spPr bwMode="auto">
          <a:xfrm>
            <a:off x="2721446" y="3144811"/>
            <a:ext cx="431888" cy="392377"/>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FFFFFF"/>
                </a:solidFill>
                <a:latin typeface="微软雅黑" panose="020B0503020204020204" pitchFamily="34" charset="-122"/>
                <a:ea typeface="微软雅黑" panose="020B0503020204020204" pitchFamily="34" charset="-122"/>
              </a:rPr>
              <a:t> ⑥</a:t>
            </a:r>
            <a:r>
              <a:rPr lang="zh-CN" altLang="en-US" sz="700" kern="0" dirty="0" smtClean="0">
                <a:solidFill>
                  <a:srgbClr val="FFFFFF"/>
                </a:solidFill>
                <a:latin typeface="微软雅黑" panose="020B0503020204020204" pitchFamily="34" charset="-122"/>
                <a:ea typeface="微软雅黑" panose="020B0503020204020204" pitchFamily="34" charset="-122"/>
              </a:rPr>
              <a:t>回注策略建立</a:t>
            </a:r>
            <a:endParaRPr lang="en-US" altLang="zh-CN" sz="700" kern="0" dirty="0" smtClean="0">
              <a:solidFill>
                <a:srgbClr val="FFFFFF"/>
              </a:solidFill>
              <a:latin typeface="微软雅黑" panose="020B0503020204020204" pitchFamily="34" charset="-122"/>
              <a:ea typeface="微软雅黑" panose="020B0503020204020204" pitchFamily="34" charset="-122"/>
            </a:endParaRPr>
          </a:p>
        </p:txBody>
      </p:sp>
      <p:sp>
        <p:nvSpPr>
          <p:cNvPr id="91" name="TextBox 85"/>
          <p:cNvSpPr txBox="1">
            <a:spLocks noChangeArrowheads="1"/>
          </p:cNvSpPr>
          <p:nvPr/>
        </p:nvSpPr>
        <p:spPr bwMode="auto">
          <a:xfrm>
            <a:off x="2721446" y="3582961"/>
            <a:ext cx="431888" cy="392377"/>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FFFFFF"/>
                </a:solidFill>
                <a:latin typeface="微软雅黑" panose="020B0503020204020204" pitchFamily="34" charset="-122"/>
                <a:ea typeface="微软雅黑" panose="020B0503020204020204" pitchFamily="34" charset="-122"/>
              </a:rPr>
              <a:t>⑥</a:t>
            </a:r>
            <a:r>
              <a:rPr lang="zh-CN" altLang="en-US" sz="700" kern="0" dirty="0" smtClean="0">
                <a:solidFill>
                  <a:srgbClr val="FFFFFF"/>
                </a:solidFill>
                <a:latin typeface="微软雅黑" panose="020B0503020204020204" pitchFamily="34" charset="-122"/>
                <a:ea typeface="微软雅黑" panose="020B0503020204020204" pitchFamily="34" charset="-122"/>
              </a:rPr>
              <a:t>回注策略建立</a:t>
            </a:r>
            <a:endParaRPr lang="en-US" altLang="zh-CN" sz="700" kern="0" dirty="0" smtClean="0">
              <a:solidFill>
                <a:srgbClr val="FFFFFF"/>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cut/>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smtClean="0"/>
              <a:t>Controller</a:t>
            </a:r>
            <a:r>
              <a:rPr lang="zh-CN" altLang="en-US" dirty="0" smtClean="0"/>
              <a:t>适配第三方设备流程</a:t>
            </a:r>
            <a:endParaRPr lang="zh-CN" altLang="en-US" dirty="0"/>
          </a:p>
        </p:txBody>
      </p:sp>
      <p:sp>
        <p:nvSpPr>
          <p:cNvPr id="210" name="内容占位符 2"/>
          <p:cNvSpPr txBox="1"/>
          <p:nvPr/>
        </p:nvSpPr>
        <p:spPr bwMode="auto">
          <a:xfrm>
            <a:off x="4879103" y="863206"/>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marL="257175" indent="-257175"/>
            <a:r>
              <a:rPr lang="zh-CN" altLang="en-US" sz="1000" b="1" dirty="0" smtClean="0">
                <a:solidFill>
                  <a:srgbClr val="000000"/>
                </a:solidFill>
                <a:latin typeface="微软雅黑" panose="020B0503020204020204" pitchFamily="34" charset="-122"/>
                <a:ea typeface="微软雅黑" panose="020B0503020204020204" pitchFamily="34" charset="-122"/>
              </a:rPr>
              <a:t>对</a:t>
            </a:r>
            <a:r>
              <a:rPr lang="zh-CN" altLang="zh-CN" sz="1000" b="1" dirty="0" smtClean="0">
                <a:solidFill>
                  <a:srgbClr val="000000"/>
                </a:solidFill>
                <a:latin typeface="微软雅黑" panose="020B0503020204020204" pitchFamily="34" charset="-122"/>
                <a:ea typeface="微软雅黑" panose="020B0503020204020204" pitchFamily="34" charset="-122"/>
              </a:rPr>
              <a:t>第三方</a:t>
            </a:r>
            <a:r>
              <a:rPr lang="zh-CN" altLang="en-US" sz="1000" b="1" dirty="0" smtClean="0">
                <a:solidFill>
                  <a:srgbClr val="000000"/>
                </a:solidFill>
                <a:latin typeface="微软雅黑" panose="020B0503020204020204" pitchFamily="34" charset="-122"/>
                <a:ea typeface="微软雅黑" panose="020B0503020204020204" pitchFamily="34" charset="-122"/>
              </a:rPr>
              <a:t>业务</a:t>
            </a:r>
            <a:r>
              <a:rPr lang="zh-CN" altLang="zh-CN" sz="1000" b="1" dirty="0" smtClean="0">
                <a:solidFill>
                  <a:srgbClr val="000000"/>
                </a:solidFill>
                <a:latin typeface="微软雅黑" panose="020B0503020204020204" pitchFamily="34" charset="-122"/>
                <a:ea typeface="微软雅黑" panose="020B0503020204020204" pitchFamily="34" charset="-122"/>
              </a:rPr>
              <a:t>设备的能力要求</a:t>
            </a:r>
            <a:endParaRPr lang="zh-CN" altLang="zh-CN" sz="1000" b="1"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zh-CN" sz="1000" dirty="0" smtClean="0">
                <a:solidFill>
                  <a:srgbClr val="000000"/>
                </a:solidFill>
                <a:latin typeface="微软雅黑" panose="020B0503020204020204" pitchFamily="34" charset="-122"/>
                <a:ea typeface="微软雅黑" panose="020B0503020204020204" pitchFamily="34" charset="-122"/>
              </a:rPr>
              <a:t>支持</a:t>
            </a:r>
            <a:r>
              <a:rPr lang="en-US" altLang="zh-CN" sz="1000" dirty="0" smtClean="0">
                <a:solidFill>
                  <a:srgbClr val="000000"/>
                </a:solidFill>
                <a:latin typeface="微软雅黑" panose="020B0503020204020204" pitchFamily="34" charset="-122"/>
                <a:ea typeface="微软雅黑" panose="020B0503020204020204" pitchFamily="34" charset="-122"/>
              </a:rPr>
              <a:t>SNMP</a:t>
            </a:r>
            <a:r>
              <a:rPr lang="zh-CN" altLang="zh-CN" sz="1000" dirty="0" smtClean="0">
                <a:solidFill>
                  <a:srgbClr val="000000"/>
                </a:solidFill>
                <a:latin typeface="微软雅黑" panose="020B0503020204020204" pitchFamily="34" charset="-122"/>
                <a:ea typeface="微软雅黑" panose="020B0503020204020204" pitchFamily="34" charset="-122"/>
              </a:rPr>
              <a:t>读取设备</a:t>
            </a:r>
            <a:r>
              <a:rPr lang="en-US" altLang="zh-CN" sz="1000" dirty="0" err="1" smtClean="0">
                <a:solidFill>
                  <a:srgbClr val="000000"/>
                </a:solidFill>
                <a:latin typeface="微软雅黑" panose="020B0503020204020204" pitchFamily="34" charset="-122"/>
                <a:ea typeface="微软雅黑" panose="020B0503020204020204" pitchFamily="34" charset="-122"/>
              </a:rPr>
              <a:t>sysObjectID</a:t>
            </a:r>
            <a:r>
              <a:rPr lang="zh-CN" altLang="en-US" sz="1000" dirty="0" smtClean="0">
                <a:solidFill>
                  <a:srgbClr val="000000"/>
                </a:solidFill>
                <a:latin typeface="微软雅黑" panose="020B0503020204020204" pitchFamily="34" charset="-122"/>
                <a:ea typeface="微软雅黑" panose="020B0503020204020204" pitchFamily="34" charset="-122"/>
              </a:rPr>
              <a:t>，用于识别设备类型；</a:t>
            </a:r>
            <a:endParaRPr lang="zh-CN"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zh-CN" sz="1000" dirty="0" smtClean="0">
                <a:solidFill>
                  <a:srgbClr val="000000"/>
                </a:solidFill>
                <a:latin typeface="微软雅黑" panose="020B0503020204020204" pitchFamily="34" charset="-122"/>
                <a:ea typeface="微软雅黑" panose="020B0503020204020204" pitchFamily="34" charset="-122"/>
              </a:rPr>
              <a:t>支持命令行方式配置</a:t>
            </a:r>
            <a:r>
              <a:rPr lang="en-US" altLang="zh-CN" sz="1000" dirty="0" smtClean="0">
                <a:solidFill>
                  <a:srgbClr val="000000"/>
                </a:solidFill>
                <a:latin typeface="微软雅黑" panose="020B0503020204020204" pitchFamily="34" charset="-122"/>
                <a:ea typeface="微软雅黑" panose="020B0503020204020204" pitchFamily="34" charset="-122"/>
              </a:rPr>
              <a:t>GRE</a:t>
            </a:r>
            <a:r>
              <a:rPr lang="zh-CN" altLang="zh-CN" sz="1000" dirty="0" smtClean="0">
                <a:solidFill>
                  <a:srgbClr val="000000"/>
                </a:solidFill>
                <a:latin typeface="微软雅黑" panose="020B0503020204020204" pitchFamily="34" charset="-122"/>
                <a:ea typeface="微软雅黑" panose="020B0503020204020204" pitchFamily="34" charset="-122"/>
              </a:rPr>
              <a:t>隧道</a:t>
            </a:r>
            <a:r>
              <a:rPr lang="zh-CN" altLang="en-US" sz="1000" dirty="0" smtClean="0">
                <a:solidFill>
                  <a:srgbClr val="000000"/>
                </a:solidFill>
                <a:latin typeface="微软雅黑" panose="020B0503020204020204" pitchFamily="34" charset="-122"/>
                <a:ea typeface="微软雅黑" panose="020B0503020204020204" pitchFamily="34" charset="-122"/>
              </a:rPr>
              <a:t>；</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zh-CN" sz="1000" dirty="0" smtClean="0">
                <a:solidFill>
                  <a:srgbClr val="000000"/>
                </a:solidFill>
                <a:latin typeface="微软雅黑" panose="020B0503020204020204" pitchFamily="34" charset="-122"/>
                <a:ea typeface="微软雅黑" panose="020B0503020204020204" pitchFamily="34" charset="-122"/>
              </a:rPr>
              <a:t>支持两条</a:t>
            </a:r>
            <a:r>
              <a:rPr lang="en-US" altLang="zh-CN" sz="1000" dirty="0" smtClean="0">
                <a:solidFill>
                  <a:srgbClr val="000000"/>
                </a:solidFill>
                <a:latin typeface="微软雅黑" panose="020B0503020204020204" pitchFamily="34" charset="-122"/>
                <a:ea typeface="微软雅黑" panose="020B0503020204020204" pitchFamily="34" charset="-122"/>
              </a:rPr>
              <a:t>GRE</a:t>
            </a:r>
            <a:r>
              <a:rPr lang="zh-CN" altLang="zh-CN" sz="1000" dirty="0" smtClean="0">
                <a:solidFill>
                  <a:srgbClr val="000000"/>
                </a:solidFill>
                <a:latin typeface="微软雅黑" panose="020B0503020204020204" pitchFamily="34" charset="-122"/>
                <a:ea typeface="微软雅黑" panose="020B0503020204020204" pitchFamily="34" charset="-122"/>
              </a:rPr>
              <a:t>隧道间的策略路由</a:t>
            </a:r>
            <a:r>
              <a:rPr lang="zh-CN" altLang="en-US" sz="1000" dirty="0" smtClean="0">
                <a:solidFill>
                  <a:srgbClr val="000000"/>
                </a:solidFill>
                <a:latin typeface="微软雅黑" panose="020B0503020204020204" pitchFamily="34" charset="-122"/>
                <a:ea typeface="微软雅黑" panose="020B0503020204020204" pitchFamily="34" charset="-122"/>
              </a:rPr>
              <a:t>，实现流量互引。</a:t>
            </a:r>
            <a:r>
              <a:rPr lang="zh-CN" altLang="en-US" sz="1000" kern="0" dirty="0" smtClean="0">
                <a:solidFill>
                  <a:srgbClr val="FF0000"/>
                </a:solidFill>
                <a:latin typeface="微软雅黑" panose="020B0503020204020204" pitchFamily="34" charset="-122"/>
                <a:ea typeface="微软雅黑" panose="020B0503020204020204" pitchFamily="34" charset="-122"/>
              </a:rPr>
              <a:t> （注，第三方业务设备，可能在做策略路由时，导致 </a:t>
            </a:r>
            <a:r>
              <a:rPr lang="en-US" altLang="zh-CN" sz="1000" kern="0" dirty="0" err="1" smtClean="0">
                <a:solidFill>
                  <a:srgbClr val="FF0000"/>
                </a:solidFill>
                <a:latin typeface="微软雅黑" panose="020B0503020204020204" pitchFamily="34" charset="-122"/>
                <a:ea typeface="微软雅黑" panose="020B0503020204020204" pitchFamily="34" charset="-122"/>
              </a:rPr>
              <a:t>Keepalive</a:t>
            </a:r>
            <a:r>
              <a:rPr lang="zh-CN" altLang="en-US" sz="1000" kern="0" dirty="0" smtClean="0">
                <a:solidFill>
                  <a:srgbClr val="FF0000"/>
                </a:solidFill>
                <a:latin typeface="微软雅黑" panose="020B0503020204020204" pitchFamily="34" charset="-122"/>
                <a:ea typeface="微软雅黑" panose="020B0503020204020204" pitchFamily="34" charset="-122"/>
              </a:rPr>
              <a:t>报文不回复，可能导致交换机对接第三方业务后无法上报</a:t>
            </a:r>
            <a:r>
              <a:rPr lang="en-US" altLang="zh-CN" sz="1000" kern="0" dirty="0" smtClean="0">
                <a:solidFill>
                  <a:srgbClr val="FF0000"/>
                </a:solidFill>
                <a:latin typeface="微软雅黑" panose="020B0503020204020204" pitchFamily="34" charset="-122"/>
                <a:ea typeface="微软雅黑" panose="020B0503020204020204" pitchFamily="34" charset="-122"/>
              </a:rPr>
              <a:t>GRE</a:t>
            </a:r>
            <a:r>
              <a:rPr lang="zh-CN" altLang="en-US" sz="1000" kern="0" dirty="0" smtClean="0">
                <a:solidFill>
                  <a:srgbClr val="FF0000"/>
                </a:solidFill>
                <a:latin typeface="微软雅黑" panose="020B0503020204020204" pitchFamily="34" charset="-122"/>
                <a:ea typeface="微软雅黑" panose="020B0503020204020204" pitchFamily="34" charset="-122"/>
              </a:rPr>
              <a:t>故障）</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r>
              <a:rPr lang="en-US" altLang="zh-CN" sz="1000" b="1" dirty="0" smtClean="0">
                <a:solidFill>
                  <a:srgbClr val="000000"/>
                </a:solidFill>
                <a:latin typeface="微软雅黑" panose="020B0503020204020204" pitchFamily="34" charset="-122"/>
                <a:ea typeface="微软雅黑" panose="020B0503020204020204" pitchFamily="34" charset="-122"/>
              </a:rPr>
              <a:t>Controller</a:t>
            </a:r>
            <a:r>
              <a:rPr lang="zh-CN" altLang="zh-CN" sz="1000" b="1" dirty="0" smtClean="0">
                <a:solidFill>
                  <a:srgbClr val="000000"/>
                </a:solidFill>
                <a:latin typeface="微软雅黑" panose="020B0503020204020204" pitchFamily="34" charset="-122"/>
                <a:ea typeface="微软雅黑" panose="020B0503020204020204" pitchFamily="34" charset="-122"/>
              </a:rPr>
              <a:t>提供的</a:t>
            </a:r>
            <a:r>
              <a:rPr lang="zh-CN" altLang="en-US" sz="1000" b="1" dirty="0" smtClean="0">
                <a:solidFill>
                  <a:srgbClr val="000000"/>
                </a:solidFill>
                <a:latin typeface="微软雅黑" panose="020B0503020204020204" pitchFamily="34" charset="-122"/>
                <a:ea typeface="微软雅黑" panose="020B0503020204020204" pitchFamily="34" charset="-122"/>
              </a:rPr>
              <a:t>适配</a:t>
            </a:r>
            <a:r>
              <a:rPr lang="zh-CN" altLang="zh-CN" sz="1000" b="1" dirty="0" smtClean="0">
                <a:solidFill>
                  <a:srgbClr val="000000"/>
                </a:solidFill>
                <a:latin typeface="微软雅黑" panose="020B0503020204020204" pitchFamily="34" charset="-122"/>
                <a:ea typeface="微软雅黑" panose="020B0503020204020204" pitchFamily="34" charset="-122"/>
              </a:rPr>
              <a:t>功能</a:t>
            </a:r>
            <a:endParaRPr lang="zh-CN" altLang="zh-CN" sz="1000" b="1"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zh-CN" sz="1000" dirty="0" smtClean="0">
                <a:solidFill>
                  <a:srgbClr val="000000"/>
                </a:solidFill>
                <a:latin typeface="微软雅黑" panose="020B0503020204020204" pitchFamily="34" charset="-122"/>
                <a:ea typeface="微软雅黑" panose="020B0503020204020204" pitchFamily="34" charset="-122"/>
              </a:rPr>
              <a:t>可扩展的第三方设备适配机制</a:t>
            </a:r>
            <a:r>
              <a:rPr lang="zh-CN" altLang="en-US" sz="1000" dirty="0" smtClean="0">
                <a:solidFill>
                  <a:srgbClr val="000000"/>
                </a:solidFill>
                <a:latin typeface="微软雅黑" panose="020B0503020204020204" pitchFamily="34" charset="-122"/>
                <a:ea typeface="微软雅黑" panose="020B0503020204020204" pitchFamily="34" charset="-122"/>
              </a:rPr>
              <a:t>；</a:t>
            </a:r>
            <a:endParaRPr lang="zh-CN"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zh-CN" sz="1000" dirty="0" smtClean="0">
                <a:solidFill>
                  <a:srgbClr val="000000"/>
                </a:solidFill>
                <a:latin typeface="微软雅黑" panose="020B0503020204020204" pitchFamily="34" charset="-122"/>
                <a:ea typeface="微软雅黑" panose="020B0503020204020204" pitchFamily="34" charset="-122"/>
              </a:rPr>
              <a:t>提供完善的</a:t>
            </a:r>
            <a:r>
              <a:rPr lang="en-US" altLang="zh-CN" sz="1000" dirty="0" smtClean="0">
                <a:solidFill>
                  <a:srgbClr val="000000"/>
                </a:solidFill>
                <a:latin typeface="微软雅黑" panose="020B0503020204020204" pitchFamily="34" charset="-122"/>
                <a:ea typeface="微软雅黑" panose="020B0503020204020204" pitchFamily="34" charset="-122"/>
              </a:rPr>
              <a:t>Telnet/SNMP</a:t>
            </a:r>
            <a:r>
              <a:rPr lang="zh-CN" altLang="en-US" sz="1000" dirty="0" smtClean="0">
                <a:solidFill>
                  <a:srgbClr val="000000"/>
                </a:solidFill>
                <a:latin typeface="微软雅黑" panose="020B0503020204020204" pitchFamily="34" charset="-122"/>
                <a:ea typeface="微软雅黑" panose="020B0503020204020204" pitchFamily="34" charset="-122"/>
              </a:rPr>
              <a:t>基础</a:t>
            </a:r>
            <a:r>
              <a:rPr lang="zh-CN" altLang="zh-CN" sz="1000" dirty="0" smtClean="0">
                <a:solidFill>
                  <a:srgbClr val="000000"/>
                </a:solidFill>
                <a:latin typeface="微软雅黑" panose="020B0503020204020204" pitchFamily="34" charset="-122"/>
                <a:ea typeface="微软雅黑" panose="020B0503020204020204" pitchFamily="34" charset="-122"/>
              </a:rPr>
              <a:t>协议栈支持</a:t>
            </a:r>
            <a:r>
              <a:rPr lang="zh-CN" altLang="en-US" sz="1000" dirty="0" smtClean="0">
                <a:solidFill>
                  <a:srgbClr val="000000"/>
                </a:solidFill>
                <a:latin typeface="微软雅黑" panose="020B0503020204020204" pitchFamily="34" charset="-122"/>
                <a:ea typeface="微软雅黑" panose="020B0503020204020204" pitchFamily="34" charset="-122"/>
              </a:rPr>
              <a:t>；</a:t>
            </a:r>
            <a:endParaRPr lang="zh-CN"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zh-CN" sz="1000" dirty="0" smtClean="0">
                <a:solidFill>
                  <a:srgbClr val="000000"/>
                </a:solidFill>
                <a:latin typeface="微软雅黑" panose="020B0503020204020204" pitchFamily="34" charset="-122"/>
                <a:ea typeface="微软雅黑" panose="020B0503020204020204" pitchFamily="34" charset="-122"/>
              </a:rPr>
              <a:t>提供抽象的业务</a:t>
            </a:r>
            <a:r>
              <a:rPr lang="zh-CN" altLang="en-US" sz="1000" dirty="0" smtClean="0">
                <a:solidFill>
                  <a:srgbClr val="000000"/>
                </a:solidFill>
                <a:latin typeface="微软雅黑" panose="020B0503020204020204" pitchFamily="34" charset="-122"/>
                <a:ea typeface="微软雅黑" panose="020B0503020204020204" pitchFamily="34" charset="-122"/>
              </a:rPr>
              <a:t>适配框架和</a:t>
            </a:r>
            <a:r>
              <a:rPr lang="zh-CN" altLang="zh-CN" sz="1000" dirty="0" smtClean="0">
                <a:solidFill>
                  <a:srgbClr val="000000"/>
                </a:solidFill>
                <a:latin typeface="微软雅黑" panose="020B0503020204020204" pitchFamily="34" charset="-122"/>
                <a:ea typeface="微软雅黑" panose="020B0503020204020204" pitchFamily="34" charset="-122"/>
              </a:rPr>
              <a:t>接口</a:t>
            </a:r>
            <a:r>
              <a:rPr lang="zh-CN" altLang="en-US" sz="1000" dirty="0" smtClean="0">
                <a:solidFill>
                  <a:srgbClr val="000000"/>
                </a:solidFill>
                <a:latin typeface="微软雅黑" panose="020B0503020204020204" pitchFamily="34" charset="-122"/>
                <a:ea typeface="微软雅黑" panose="020B0503020204020204" pitchFamily="34" charset="-122"/>
              </a:rPr>
              <a:t>，包括</a:t>
            </a:r>
            <a:r>
              <a:rPr lang="zh-CN" altLang="zh-CN" sz="1000" dirty="0" smtClean="0">
                <a:solidFill>
                  <a:srgbClr val="000000"/>
                </a:solidFill>
                <a:latin typeface="微软雅黑" panose="020B0503020204020204" pitchFamily="34" charset="-122"/>
                <a:ea typeface="微软雅黑" panose="020B0503020204020204" pitchFamily="34" charset="-122"/>
              </a:rPr>
              <a:t>查询设备</a:t>
            </a:r>
            <a:r>
              <a:rPr lang="en-US" altLang="zh-CN" sz="1000" dirty="0" smtClean="0">
                <a:solidFill>
                  <a:srgbClr val="000000"/>
                </a:solidFill>
                <a:latin typeface="微软雅黑" panose="020B0503020204020204" pitchFamily="34" charset="-122"/>
                <a:ea typeface="微软雅黑" panose="020B0503020204020204" pitchFamily="34" charset="-122"/>
              </a:rPr>
              <a:t>Tunnel</a:t>
            </a:r>
            <a:r>
              <a:rPr lang="zh-CN" altLang="zh-CN" sz="1000" dirty="0" smtClean="0">
                <a:solidFill>
                  <a:srgbClr val="000000"/>
                </a:solidFill>
                <a:latin typeface="微软雅黑" panose="020B0503020204020204" pitchFamily="34" charset="-122"/>
                <a:ea typeface="微软雅黑" panose="020B0503020204020204" pitchFamily="34" charset="-122"/>
              </a:rPr>
              <a:t>空闲编号</a:t>
            </a:r>
            <a:r>
              <a:rPr lang="zh-CN" altLang="en-US" sz="1000" dirty="0" smtClean="0">
                <a:solidFill>
                  <a:srgbClr val="000000"/>
                </a:solidFill>
                <a:latin typeface="微软雅黑" panose="020B0503020204020204" pitchFamily="34" charset="-122"/>
                <a:ea typeface="微软雅黑" panose="020B0503020204020204" pitchFamily="34" charset="-122"/>
              </a:rPr>
              <a:t>、查询</a:t>
            </a:r>
            <a:r>
              <a:rPr lang="en-US" altLang="zh-CN" sz="1000" dirty="0" smtClean="0">
                <a:solidFill>
                  <a:srgbClr val="000000"/>
                </a:solidFill>
                <a:latin typeface="微软雅黑" panose="020B0503020204020204" pitchFamily="34" charset="-122"/>
                <a:ea typeface="微软雅黑" panose="020B0503020204020204" pitchFamily="34" charset="-122"/>
              </a:rPr>
              <a:t>Loopback</a:t>
            </a:r>
            <a:r>
              <a:rPr lang="zh-CN" altLang="en-US" sz="1000" dirty="0" smtClean="0">
                <a:solidFill>
                  <a:srgbClr val="000000"/>
                </a:solidFill>
                <a:latin typeface="微软雅黑" panose="020B0503020204020204" pitchFamily="34" charset="-122"/>
                <a:ea typeface="微软雅黑" panose="020B0503020204020204" pitchFamily="34" charset="-122"/>
              </a:rPr>
              <a:t>口</a:t>
            </a:r>
            <a:r>
              <a:rPr lang="zh-CN" altLang="zh-CN" sz="1000" dirty="0" smtClean="0">
                <a:solidFill>
                  <a:srgbClr val="000000"/>
                </a:solidFill>
                <a:latin typeface="微软雅黑" panose="020B0503020204020204" pitchFamily="34" charset="-122"/>
                <a:ea typeface="微软雅黑" panose="020B0503020204020204" pitchFamily="34" charset="-122"/>
              </a:rPr>
              <a:t>、创建</a:t>
            </a:r>
            <a:r>
              <a:rPr lang="en-US" altLang="zh-CN" sz="1000" dirty="0" smtClean="0">
                <a:solidFill>
                  <a:srgbClr val="000000"/>
                </a:solidFill>
                <a:latin typeface="微软雅黑" panose="020B0503020204020204" pitchFamily="34" charset="-122"/>
                <a:ea typeface="微软雅黑" panose="020B0503020204020204" pitchFamily="34" charset="-122"/>
              </a:rPr>
              <a:t>/</a:t>
            </a:r>
            <a:r>
              <a:rPr lang="zh-CN" altLang="zh-CN" sz="1000" dirty="0" smtClean="0">
                <a:solidFill>
                  <a:srgbClr val="000000"/>
                </a:solidFill>
                <a:latin typeface="微软雅黑" panose="020B0503020204020204" pitchFamily="34" charset="-122"/>
                <a:ea typeface="微软雅黑" panose="020B0503020204020204" pitchFamily="34" charset="-122"/>
              </a:rPr>
              <a:t>删除隧道等</a:t>
            </a:r>
            <a:r>
              <a:rPr lang="zh-CN" altLang="en-US" sz="1000" dirty="0" smtClean="0">
                <a:solidFill>
                  <a:srgbClr val="000000"/>
                </a:solidFill>
                <a:latin typeface="微软雅黑" panose="020B0503020204020204" pitchFamily="34" charset="-122"/>
                <a:ea typeface="微软雅黑" panose="020B0503020204020204" pitchFamily="34" charset="-122"/>
              </a:rPr>
              <a:t>。</a:t>
            </a:r>
            <a:endParaRPr lang="zh-CN" altLang="zh-CN" sz="1000" dirty="0" smtClean="0">
              <a:solidFill>
                <a:srgbClr val="000000"/>
              </a:solidFill>
              <a:latin typeface="微软雅黑" panose="020B0503020204020204" pitchFamily="34" charset="-122"/>
              <a:ea typeface="微软雅黑" panose="020B0503020204020204" pitchFamily="34" charset="-122"/>
            </a:endParaRPr>
          </a:p>
          <a:p>
            <a:r>
              <a:rPr lang="en-US" altLang="zh-CN" sz="1000" dirty="0" smtClean="0">
                <a:solidFill>
                  <a:srgbClr val="000000"/>
                </a:solidFill>
                <a:latin typeface="微软雅黑" panose="020B0503020204020204" pitchFamily="34" charset="-122"/>
                <a:ea typeface="微软雅黑" panose="020B0503020204020204" pitchFamily="34" charset="-122"/>
              </a:rPr>
              <a:t> </a:t>
            </a:r>
            <a:endParaRPr lang="zh-CN"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r>
              <a:rPr lang="zh-CN" altLang="zh-CN" sz="1000" b="1" dirty="0" smtClean="0">
                <a:solidFill>
                  <a:srgbClr val="000000"/>
                </a:solidFill>
                <a:latin typeface="微软雅黑" panose="020B0503020204020204" pitchFamily="34" charset="-122"/>
                <a:ea typeface="微软雅黑" panose="020B0503020204020204" pitchFamily="34" charset="-122"/>
              </a:rPr>
              <a:t>第三方</a:t>
            </a:r>
            <a:r>
              <a:rPr lang="zh-CN" altLang="en-US" sz="1000" b="1" dirty="0" smtClean="0">
                <a:solidFill>
                  <a:srgbClr val="000000"/>
                </a:solidFill>
                <a:latin typeface="微软雅黑" panose="020B0503020204020204" pitchFamily="34" charset="-122"/>
                <a:ea typeface="微软雅黑" panose="020B0503020204020204" pitchFamily="34" charset="-122"/>
              </a:rPr>
              <a:t>业务设备</a:t>
            </a:r>
            <a:r>
              <a:rPr lang="zh-CN" altLang="zh-CN" sz="1000" b="1" dirty="0" smtClean="0">
                <a:solidFill>
                  <a:srgbClr val="000000"/>
                </a:solidFill>
                <a:latin typeface="微软雅黑" panose="020B0503020204020204" pitchFamily="34" charset="-122"/>
                <a:ea typeface="微软雅黑" panose="020B0503020204020204" pitchFamily="34" charset="-122"/>
              </a:rPr>
              <a:t>适配</a:t>
            </a:r>
            <a:r>
              <a:rPr lang="zh-CN" altLang="en-US" sz="1000" b="1" dirty="0" smtClean="0">
                <a:solidFill>
                  <a:srgbClr val="000000"/>
                </a:solidFill>
                <a:latin typeface="微软雅黑" panose="020B0503020204020204" pitchFamily="34" charset="-122"/>
                <a:ea typeface="微软雅黑" panose="020B0503020204020204" pitchFamily="34" charset="-122"/>
              </a:rPr>
              <a:t>流程</a:t>
            </a:r>
            <a:endParaRPr lang="zh-CN" altLang="zh-CN" sz="1000" b="1"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en-US" sz="1000" dirty="0" smtClean="0">
                <a:solidFill>
                  <a:srgbClr val="000000"/>
                </a:solidFill>
                <a:latin typeface="微软雅黑" panose="020B0503020204020204" pitchFamily="34" charset="-122"/>
                <a:ea typeface="微软雅黑" panose="020B0503020204020204" pitchFamily="34" charset="-122"/>
              </a:rPr>
              <a:t>判断第三方设备是否符合适配的能力要求；</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en-US" sz="1000" dirty="0" smtClean="0">
                <a:solidFill>
                  <a:srgbClr val="000000"/>
                </a:solidFill>
                <a:latin typeface="微软雅黑" panose="020B0503020204020204" pitchFamily="34" charset="-122"/>
                <a:ea typeface="微软雅黑" panose="020B0503020204020204" pitchFamily="34" charset="-122"/>
              </a:rPr>
              <a:t>按照</a:t>
            </a:r>
            <a:r>
              <a:rPr lang="en-US" altLang="zh-CN" sz="1000" dirty="0" smtClean="0">
                <a:solidFill>
                  <a:srgbClr val="000000"/>
                </a:solidFill>
                <a:latin typeface="微软雅黑" panose="020B0503020204020204" pitchFamily="34" charset="-122"/>
                <a:ea typeface="微软雅黑" panose="020B0503020204020204" pitchFamily="34" charset="-122"/>
              </a:rPr>
              <a:t>Controller</a:t>
            </a:r>
            <a:r>
              <a:rPr lang="zh-CN" altLang="en-US" sz="1000" dirty="0" smtClean="0">
                <a:solidFill>
                  <a:srgbClr val="000000"/>
                </a:solidFill>
                <a:latin typeface="微软雅黑" panose="020B0503020204020204" pitchFamily="34" charset="-122"/>
                <a:ea typeface="微软雅黑" panose="020B0503020204020204" pitchFamily="34" charset="-122"/>
              </a:rPr>
              <a:t>提供的适配框架，开发</a:t>
            </a:r>
            <a:r>
              <a:rPr lang="en-US" altLang="zh-CN" sz="1000" dirty="0" smtClean="0">
                <a:solidFill>
                  <a:srgbClr val="000000"/>
                </a:solidFill>
                <a:latin typeface="微软雅黑" panose="020B0503020204020204" pitchFamily="34" charset="-122"/>
                <a:ea typeface="微软雅黑" panose="020B0503020204020204" pitchFamily="34" charset="-122"/>
              </a:rPr>
              <a:t>Java</a:t>
            </a:r>
            <a:r>
              <a:rPr lang="zh-CN" altLang="en-US" sz="1000" dirty="0" smtClean="0">
                <a:solidFill>
                  <a:srgbClr val="000000"/>
                </a:solidFill>
                <a:latin typeface="微软雅黑" panose="020B0503020204020204" pitchFamily="34" charset="-122"/>
                <a:ea typeface="微软雅黑" panose="020B0503020204020204" pitchFamily="34" charset="-122"/>
              </a:rPr>
              <a:t>适配包应用来实现业务接口，包括</a:t>
            </a:r>
            <a:r>
              <a:rPr lang="zh-CN" altLang="zh-CN" sz="1000" dirty="0" smtClean="0">
                <a:solidFill>
                  <a:srgbClr val="000000"/>
                </a:solidFill>
                <a:latin typeface="微软雅黑" panose="020B0503020204020204" pitchFamily="34" charset="-122"/>
                <a:ea typeface="微软雅黑" panose="020B0503020204020204" pitchFamily="34" charset="-122"/>
              </a:rPr>
              <a:t>查询设备</a:t>
            </a:r>
            <a:r>
              <a:rPr lang="en-US" altLang="zh-CN" sz="1000" dirty="0" smtClean="0">
                <a:solidFill>
                  <a:srgbClr val="000000"/>
                </a:solidFill>
                <a:latin typeface="微软雅黑" panose="020B0503020204020204" pitchFamily="34" charset="-122"/>
                <a:ea typeface="微软雅黑" panose="020B0503020204020204" pitchFamily="34" charset="-122"/>
              </a:rPr>
              <a:t>Tunnel</a:t>
            </a:r>
            <a:r>
              <a:rPr lang="zh-CN" altLang="zh-CN" sz="1000" dirty="0" smtClean="0">
                <a:solidFill>
                  <a:srgbClr val="000000"/>
                </a:solidFill>
                <a:latin typeface="微软雅黑" panose="020B0503020204020204" pitchFamily="34" charset="-122"/>
                <a:ea typeface="微软雅黑" panose="020B0503020204020204" pitchFamily="34" charset="-122"/>
              </a:rPr>
              <a:t>空闲编号</a:t>
            </a:r>
            <a:r>
              <a:rPr lang="zh-CN" altLang="en-US" sz="1000" dirty="0" smtClean="0">
                <a:solidFill>
                  <a:srgbClr val="000000"/>
                </a:solidFill>
                <a:latin typeface="微软雅黑" panose="020B0503020204020204" pitchFamily="34" charset="-122"/>
                <a:ea typeface="微软雅黑" panose="020B0503020204020204" pitchFamily="34" charset="-122"/>
              </a:rPr>
              <a:t>、查询</a:t>
            </a:r>
            <a:r>
              <a:rPr lang="en-US" altLang="zh-CN" sz="1000" dirty="0" smtClean="0">
                <a:solidFill>
                  <a:srgbClr val="000000"/>
                </a:solidFill>
                <a:latin typeface="微软雅黑" panose="020B0503020204020204" pitchFamily="34" charset="-122"/>
                <a:ea typeface="微软雅黑" panose="020B0503020204020204" pitchFamily="34" charset="-122"/>
              </a:rPr>
              <a:t>Loopback</a:t>
            </a:r>
            <a:r>
              <a:rPr lang="zh-CN" altLang="en-US" sz="1000" dirty="0" smtClean="0">
                <a:solidFill>
                  <a:srgbClr val="000000"/>
                </a:solidFill>
                <a:latin typeface="微软雅黑" panose="020B0503020204020204" pitchFamily="34" charset="-122"/>
                <a:ea typeface="微软雅黑" panose="020B0503020204020204" pitchFamily="34" charset="-122"/>
              </a:rPr>
              <a:t>口</a:t>
            </a:r>
            <a:r>
              <a:rPr lang="zh-CN" altLang="zh-CN" sz="1000" dirty="0" smtClean="0">
                <a:solidFill>
                  <a:srgbClr val="000000"/>
                </a:solidFill>
                <a:latin typeface="微软雅黑" panose="020B0503020204020204" pitchFamily="34" charset="-122"/>
                <a:ea typeface="微软雅黑" panose="020B0503020204020204" pitchFamily="34" charset="-122"/>
              </a:rPr>
              <a:t>、创建</a:t>
            </a:r>
            <a:r>
              <a:rPr lang="en-US" altLang="zh-CN" sz="1000" dirty="0" smtClean="0">
                <a:solidFill>
                  <a:srgbClr val="000000"/>
                </a:solidFill>
                <a:latin typeface="微软雅黑" panose="020B0503020204020204" pitchFamily="34" charset="-122"/>
                <a:ea typeface="微软雅黑" panose="020B0503020204020204" pitchFamily="34" charset="-122"/>
              </a:rPr>
              <a:t>/</a:t>
            </a:r>
            <a:r>
              <a:rPr lang="zh-CN" altLang="zh-CN" sz="1000" dirty="0" smtClean="0">
                <a:solidFill>
                  <a:srgbClr val="000000"/>
                </a:solidFill>
                <a:latin typeface="微软雅黑" panose="020B0503020204020204" pitchFamily="34" charset="-122"/>
                <a:ea typeface="微软雅黑" panose="020B0503020204020204" pitchFamily="34" charset="-122"/>
              </a:rPr>
              <a:t>删除隧道等</a:t>
            </a:r>
            <a:r>
              <a:rPr lang="zh-CN" altLang="en-US" sz="1000" dirty="0" smtClean="0">
                <a:solidFill>
                  <a:srgbClr val="000000"/>
                </a:solidFill>
                <a:latin typeface="微软雅黑" panose="020B0503020204020204" pitchFamily="34" charset="-122"/>
                <a:ea typeface="微软雅黑" panose="020B0503020204020204" pitchFamily="34" charset="-122"/>
              </a:rPr>
              <a:t>；</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en-US" sz="1000" dirty="0" smtClean="0">
                <a:solidFill>
                  <a:srgbClr val="000000"/>
                </a:solidFill>
                <a:latin typeface="微软雅黑" panose="020B0503020204020204" pitchFamily="34" charset="-122"/>
                <a:ea typeface="微软雅黑" panose="020B0503020204020204" pitchFamily="34" charset="-122"/>
              </a:rPr>
              <a:t>实现业务接口的过程中可以采用</a:t>
            </a:r>
            <a:r>
              <a:rPr lang="en-US" altLang="zh-CN" sz="1000" dirty="0" smtClean="0">
                <a:solidFill>
                  <a:srgbClr val="000000"/>
                </a:solidFill>
                <a:latin typeface="微软雅黑" panose="020B0503020204020204" pitchFamily="34" charset="-122"/>
                <a:ea typeface="微软雅黑" panose="020B0503020204020204" pitchFamily="34" charset="-122"/>
              </a:rPr>
              <a:t>Controller</a:t>
            </a:r>
            <a:r>
              <a:rPr lang="zh-CN" altLang="zh-CN" sz="1000" dirty="0" smtClean="0">
                <a:solidFill>
                  <a:srgbClr val="000000"/>
                </a:solidFill>
                <a:latin typeface="微软雅黑" panose="020B0503020204020204" pitchFamily="34" charset="-122"/>
                <a:ea typeface="微软雅黑" panose="020B0503020204020204" pitchFamily="34" charset="-122"/>
              </a:rPr>
              <a:t>提供的</a:t>
            </a:r>
            <a:r>
              <a:rPr lang="en-US" altLang="zh-CN" sz="1000" dirty="0" smtClean="0">
                <a:solidFill>
                  <a:srgbClr val="000000"/>
                </a:solidFill>
                <a:latin typeface="微软雅黑" panose="020B0503020204020204" pitchFamily="34" charset="-122"/>
                <a:ea typeface="微软雅黑" panose="020B0503020204020204" pitchFamily="34" charset="-122"/>
              </a:rPr>
              <a:t>Telnet/SNMP</a:t>
            </a:r>
            <a:r>
              <a:rPr lang="zh-CN" altLang="en-US" sz="1000" dirty="0" smtClean="0">
                <a:solidFill>
                  <a:srgbClr val="000000"/>
                </a:solidFill>
                <a:latin typeface="微软雅黑" panose="020B0503020204020204" pitchFamily="34" charset="-122"/>
                <a:ea typeface="微软雅黑" panose="020B0503020204020204" pitchFamily="34" charset="-122"/>
              </a:rPr>
              <a:t>基础</a:t>
            </a:r>
            <a:r>
              <a:rPr lang="zh-CN" altLang="zh-CN" sz="1000" dirty="0" smtClean="0">
                <a:solidFill>
                  <a:srgbClr val="000000"/>
                </a:solidFill>
                <a:latin typeface="微软雅黑" panose="020B0503020204020204" pitchFamily="34" charset="-122"/>
                <a:ea typeface="微软雅黑" panose="020B0503020204020204" pitchFamily="34" charset="-122"/>
              </a:rPr>
              <a:t>协议栈</a:t>
            </a:r>
            <a:r>
              <a:rPr lang="zh-CN" altLang="en-US" sz="1000" dirty="0" smtClean="0">
                <a:solidFill>
                  <a:srgbClr val="000000"/>
                </a:solidFill>
                <a:latin typeface="微软雅黑" panose="020B0503020204020204" pitchFamily="34" charset="-122"/>
                <a:ea typeface="微软雅黑" panose="020B0503020204020204" pitchFamily="34" charset="-122"/>
              </a:rPr>
              <a:t>；</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en-US" sz="1000" dirty="0" smtClean="0">
                <a:solidFill>
                  <a:srgbClr val="000000"/>
                </a:solidFill>
                <a:latin typeface="微软雅黑" panose="020B0503020204020204" pitchFamily="34" charset="-122"/>
                <a:ea typeface="微软雅黑" panose="020B0503020204020204" pitchFamily="34" charset="-122"/>
              </a:rPr>
              <a:t>联调对接测试。</a:t>
            </a:r>
            <a:endParaRPr lang="zh-CN" altLang="zh-CN" sz="1000" dirty="0">
              <a:solidFill>
                <a:srgbClr val="000000"/>
              </a:solidFill>
              <a:latin typeface="微软雅黑" panose="020B0503020204020204" pitchFamily="34" charset="-122"/>
              <a:ea typeface="微软雅黑" panose="020B0503020204020204" pitchFamily="34" charset="-122"/>
            </a:endParaRPr>
          </a:p>
        </p:txBody>
      </p:sp>
      <p:pic>
        <p:nvPicPr>
          <p:cNvPr id="9" name="Picture 797" descr="图片19"/>
          <p:cNvPicPr>
            <a:picLocks noChangeAspect="1" noChangeArrowheads="1"/>
          </p:cNvPicPr>
          <p:nvPr/>
        </p:nvPicPr>
        <p:blipFill>
          <a:blip r:embed="rId1" cstate="print">
            <a:duotone>
              <a:schemeClr val="accent3">
                <a:shade val="45000"/>
                <a:satMod val="135000"/>
              </a:schemeClr>
              <a:prstClr val="white"/>
            </a:duotone>
          </a:blip>
          <a:srcRect/>
          <a:stretch>
            <a:fillRect/>
          </a:stretch>
        </p:blipFill>
        <p:spPr bwMode="auto">
          <a:xfrm>
            <a:off x="1959631" y="1876880"/>
            <a:ext cx="1560261" cy="948867"/>
          </a:xfrm>
          <a:prstGeom prst="rect">
            <a:avLst/>
          </a:prstGeom>
          <a:noFill/>
        </p:spPr>
      </p:pic>
      <p:sp>
        <p:nvSpPr>
          <p:cNvPr id="10" name="AutoShape 2"/>
          <p:cNvSpPr>
            <a:spLocks noChangeArrowheads="1"/>
          </p:cNvSpPr>
          <p:nvPr/>
        </p:nvSpPr>
        <p:spPr bwMode="auto">
          <a:xfrm>
            <a:off x="658245" y="863206"/>
            <a:ext cx="3918517" cy="2375297"/>
          </a:xfrm>
          <a:prstGeom prst="foldedCorner">
            <a:avLst>
              <a:gd name="adj" fmla="val 0"/>
            </a:avLst>
          </a:prstGeom>
          <a:solidFill>
            <a:schemeClr val="bg1">
              <a:lumMod val="95000"/>
              <a:alpha val="50000"/>
            </a:schemeClr>
          </a:solidFill>
          <a:ln w="6350">
            <a:solidFill>
              <a:schemeClr val="bg1">
                <a:lumMod val="75000"/>
              </a:schemeClr>
            </a:solidFill>
            <a:prstDash val="solid"/>
            <a:round/>
          </a:ln>
        </p:spPr>
        <p:txBody>
          <a:bodyPr wrap="none" lIns="68542" tIns="34271" rIns="68542" bIns="34271" anchor="ctr"/>
          <a:lstStyle/>
          <a:p>
            <a:pPr algn="ctr"/>
            <a:r>
              <a:rPr lang="en-US" altLang="zh-CN" sz="4500" b="1" dirty="0" smtClean="0">
                <a:solidFill>
                  <a:srgbClr val="FFFFFF">
                    <a:lumMod val="65000"/>
                  </a:srgbClr>
                </a:solidFill>
                <a:ea typeface="宋体" panose="02010600030101010101" pitchFamily="2" charset="-122"/>
              </a:rPr>
              <a:t>Controller</a:t>
            </a:r>
            <a:endParaRPr lang="zh-CN" altLang="en-US" sz="4500" b="1" dirty="0">
              <a:solidFill>
                <a:srgbClr val="FFFFFF">
                  <a:lumMod val="65000"/>
                </a:srgbClr>
              </a:solidFill>
              <a:ea typeface="宋体" panose="02010600030101010101" pitchFamily="2" charset="-122"/>
            </a:endParaRPr>
          </a:p>
        </p:txBody>
      </p:sp>
      <p:sp>
        <p:nvSpPr>
          <p:cNvPr id="15" name="圆角矩形 14"/>
          <p:cNvSpPr/>
          <p:nvPr/>
        </p:nvSpPr>
        <p:spPr bwMode="auto">
          <a:xfrm>
            <a:off x="816933" y="961629"/>
            <a:ext cx="3590065" cy="356185"/>
          </a:xfrm>
          <a:prstGeom prst="roundRect">
            <a:avLst/>
          </a:prstGeom>
          <a:solidFill>
            <a:srgbClr val="D9D9D9">
              <a:alpha val="50196"/>
            </a:srgbClr>
          </a:solid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ctr" anchorCtr="0" compatLnSpc="1"/>
          <a:lstStyle/>
          <a:p>
            <a:pPr algn="ctr" defTabSz="685165">
              <a:buClr>
                <a:srgbClr val="CC9900"/>
              </a:buClr>
            </a:pPr>
            <a:r>
              <a:rPr lang="zh-CN" altLang="en-US" b="1" dirty="0" smtClean="0">
                <a:solidFill>
                  <a:srgbClr val="FFFFFF">
                    <a:lumMod val="65000"/>
                  </a:srgbClr>
                </a:solidFill>
                <a:latin typeface="Arial" panose="020B0604020202020204" pitchFamily="34" charset="0"/>
                <a:ea typeface="宋体" panose="02010600030101010101" pitchFamily="2" charset="-122"/>
              </a:rPr>
              <a:t>配置界面</a:t>
            </a:r>
            <a:endParaRPr lang="zh-CN" altLang="en-US" sz="1300" b="1" dirty="0" smtClean="0">
              <a:solidFill>
                <a:srgbClr val="FFFFFF">
                  <a:lumMod val="65000"/>
                </a:srgbClr>
              </a:solidFill>
              <a:latin typeface="Arial" panose="020B0604020202020204" pitchFamily="34" charset="0"/>
              <a:ea typeface="宋体" panose="02010600030101010101" pitchFamily="2" charset="-122"/>
            </a:endParaRPr>
          </a:p>
        </p:txBody>
      </p:sp>
      <p:sp>
        <p:nvSpPr>
          <p:cNvPr id="21" name="圆角矩形 20"/>
          <p:cNvSpPr/>
          <p:nvPr/>
        </p:nvSpPr>
        <p:spPr bwMode="auto">
          <a:xfrm>
            <a:off x="816933" y="2834882"/>
            <a:ext cx="3590065" cy="352821"/>
          </a:xfrm>
          <a:prstGeom prst="roundRect">
            <a:avLst/>
          </a:prstGeom>
          <a:solidFill>
            <a:schemeClr val="bg1">
              <a:lumMod val="85000"/>
              <a:alpha val="50000"/>
            </a:schemeClr>
          </a:solid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ctr" anchorCtr="0" compatLnSpc="1"/>
          <a:lstStyle/>
          <a:p>
            <a:pPr algn="ctr">
              <a:buClr>
                <a:srgbClr val="CC9900"/>
              </a:buClr>
            </a:pPr>
            <a:r>
              <a:rPr lang="zh-CN" altLang="en-US" b="1" dirty="0" smtClean="0">
                <a:solidFill>
                  <a:srgbClr val="FFFFFF">
                    <a:lumMod val="65000"/>
                  </a:srgbClr>
                </a:solidFill>
                <a:latin typeface="Arial" panose="020B0604020202020204" pitchFamily="34" charset="0"/>
                <a:ea typeface="宋体" panose="02010600030101010101" pitchFamily="2" charset="-122"/>
              </a:rPr>
              <a:t>基础协议栈</a:t>
            </a:r>
            <a:endParaRPr lang="zh-CN" altLang="en-US" b="1" dirty="0" smtClean="0">
              <a:solidFill>
                <a:srgbClr val="FFFFFF">
                  <a:lumMod val="65000"/>
                </a:srgbClr>
              </a:solidFill>
              <a:latin typeface="Arial" panose="020B0604020202020204" pitchFamily="34" charset="0"/>
              <a:ea typeface="宋体" panose="02010600030101010101" pitchFamily="2" charset="-122"/>
            </a:endParaRPr>
          </a:p>
        </p:txBody>
      </p:sp>
      <p:pic>
        <p:nvPicPr>
          <p:cNvPr id="22" name="Picture 460" descr="图片239"/>
          <p:cNvPicPr>
            <a:picLocks noChangeAspect="1" noChangeArrowheads="1"/>
          </p:cNvPicPr>
          <p:nvPr/>
        </p:nvPicPr>
        <p:blipFill>
          <a:blip r:embed="rId2" cstate="print"/>
          <a:srcRect/>
          <a:stretch>
            <a:fillRect/>
          </a:stretch>
        </p:blipFill>
        <p:spPr bwMode="auto">
          <a:xfrm>
            <a:off x="3126216" y="3877403"/>
            <a:ext cx="416172" cy="432000"/>
          </a:xfrm>
          <a:prstGeom prst="rect">
            <a:avLst/>
          </a:prstGeom>
          <a:noFill/>
        </p:spPr>
      </p:pic>
      <p:pic>
        <p:nvPicPr>
          <p:cNvPr id="23" name="Picture 459" descr="图片238"/>
          <p:cNvPicPr>
            <a:picLocks noChangeAspect="1" noChangeArrowheads="1"/>
          </p:cNvPicPr>
          <p:nvPr/>
        </p:nvPicPr>
        <p:blipFill>
          <a:blip r:embed="rId3" cstate="print"/>
          <a:srcRect/>
          <a:stretch>
            <a:fillRect/>
          </a:stretch>
        </p:blipFill>
        <p:spPr bwMode="auto">
          <a:xfrm>
            <a:off x="3849004" y="3877403"/>
            <a:ext cx="409819" cy="432000"/>
          </a:xfrm>
          <a:prstGeom prst="rect">
            <a:avLst/>
          </a:prstGeom>
          <a:noFill/>
        </p:spPr>
      </p:pic>
      <p:pic>
        <p:nvPicPr>
          <p:cNvPr id="24" name="Picture 470" descr="图片630"/>
          <p:cNvPicPr>
            <a:picLocks noChangeAspect="1" noChangeArrowheads="1"/>
          </p:cNvPicPr>
          <p:nvPr/>
        </p:nvPicPr>
        <p:blipFill>
          <a:blip r:embed="rId4" cstate="print"/>
          <a:srcRect/>
          <a:stretch>
            <a:fillRect/>
          </a:stretch>
        </p:blipFill>
        <p:spPr bwMode="auto">
          <a:xfrm>
            <a:off x="2211146" y="3877403"/>
            <a:ext cx="431888" cy="432000"/>
          </a:xfrm>
          <a:prstGeom prst="rect">
            <a:avLst/>
          </a:prstGeom>
          <a:noFill/>
        </p:spPr>
      </p:pic>
      <p:sp>
        <p:nvSpPr>
          <p:cNvPr id="25" name="AutoShape 2"/>
          <p:cNvSpPr>
            <a:spLocks noChangeArrowheads="1"/>
          </p:cNvSpPr>
          <p:nvPr/>
        </p:nvSpPr>
        <p:spPr bwMode="auto">
          <a:xfrm>
            <a:off x="658245" y="3753225"/>
            <a:ext cx="3918517" cy="877888"/>
          </a:xfrm>
          <a:prstGeom prst="foldedCorner">
            <a:avLst>
              <a:gd name="adj" fmla="val 0"/>
            </a:avLst>
          </a:prstGeom>
          <a:solidFill>
            <a:schemeClr val="bg1">
              <a:lumMod val="95000"/>
              <a:alpha val="30000"/>
            </a:schemeClr>
          </a:solidFill>
          <a:ln w="6350">
            <a:solidFill>
              <a:schemeClr val="bg1">
                <a:lumMod val="75000"/>
              </a:schemeClr>
            </a:solidFill>
            <a:prstDash val="solid"/>
            <a:round/>
          </a:ln>
        </p:spPr>
        <p:txBody>
          <a:bodyPr wrap="none" lIns="68542" tIns="34271" rIns="68542" bIns="34271" anchor="ctr"/>
          <a:lstStyle/>
          <a:p>
            <a:pPr algn="ctr"/>
            <a:endParaRPr lang="zh-CN" altLang="en-US" sz="2400" b="1" dirty="0">
              <a:solidFill>
                <a:srgbClr val="FFFFFF">
                  <a:lumMod val="65000"/>
                </a:srgbClr>
              </a:solidFill>
              <a:ea typeface="宋体" panose="02010600030101010101" pitchFamily="2" charset="-122"/>
            </a:endParaRPr>
          </a:p>
        </p:txBody>
      </p:sp>
      <p:cxnSp>
        <p:nvCxnSpPr>
          <p:cNvPr id="26" name="直接箭头连接符 25"/>
          <p:cNvCxnSpPr/>
          <p:nvPr/>
        </p:nvCxnSpPr>
        <p:spPr bwMode="auto">
          <a:xfrm>
            <a:off x="1782513" y="3187697"/>
            <a:ext cx="796" cy="558798"/>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箭头连接符 26"/>
          <p:cNvCxnSpPr/>
          <p:nvPr/>
        </p:nvCxnSpPr>
        <p:spPr bwMode="auto">
          <a:xfrm>
            <a:off x="2338641" y="3187697"/>
            <a:ext cx="796" cy="558798"/>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箭头连接符 27"/>
          <p:cNvCxnSpPr/>
          <p:nvPr/>
        </p:nvCxnSpPr>
        <p:spPr bwMode="auto">
          <a:xfrm>
            <a:off x="3733222" y="3187696"/>
            <a:ext cx="796" cy="648000"/>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 name="TextBox 28"/>
          <p:cNvSpPr txBox="1"/>
          <p:nvPr/>
        </p:nvSpPr>
        <p:spPr>
          <a:xfrm>
            <a:off x="1480972" y="3238502"/>
            <a:ext cx="336460" cy="392397"/>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读取设备信息</a:t>
            </a:r>
            <a:endParaRPr lang="zh-CN" altLang="en-US" sz="700" dirty="0">
              <a:solidFill>
                <a:srgbClr val="000000"/>
              </a:solidFill>
              <a:ea typeface="宋体" panose="02010600030101010101" pitchFamily="2" charset="-122"/>
            </a:endParaRPr>
          </a:p>
        </p:txBody>
      </p:sp>
      <p:sp>
        <p:nvSpPr>
          <p:cNvPr id="32" name="TextBox 31"/>
          <p:cNvSpPr txBox="1"/>
          <p:nvPr/>
        </p:nvSpPr>
        <p:spPr>
          <a:xfrm>
            <a:off x="2037104" y="3238503"/>
            <a:ext cx="336460" cy="284675"/>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下发配置</a:t>
            </a:r>
            <a:endParaRPr lang="zh-CN" altLang="en-US" sz="700" dirty="0">
              <a:solidFill>
                <a:srgbClr val="000000"/>
              </a:solidFill>
              <a:ea typeface="宋体" panose="02010600030101010101" pitchFamily="2" charset="-122"/>
            </a:endParaRPr>
          </a:p>
        </p:txBody>
      </p:sp>
      <p:sp>
        <p:nvSpPr>
          <p:cNvPr id="35" name="TextBox 34"/>
          <p:cNvSpPr txBox="1"/>
          <p:nvPr/>
        </p:nvSpPr>
        <p:spPr>
          <a:xfrm>
            <a:off x="3431691" y="3238502"/>
            <a:ext cx="336460" cy="392397"/>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设备状态上报</a:t>
            </a:r>
            <a:endParaRPr lang="zh-CN" altLang="en-US" sz="700" dirty="0">
              <a:solidFill>
                <a:srgbClr val="000000"/>
              </a:solidFill>
              <a:ea typeface="宋体" panose="02010600030101010101" pitchFamily="2" charset="-122"/>
            </a:endParaRPr>
          </a:p>
        </p:txBody>
      </p:sp>
      <p:sp>
        <p:nvSpPr>
          <p:cNvPr id="39" name="圆角矩形 38"/>
          <p:cNvSpPr/>
          <p:nvPr/>
        </p:nvSpPr>
        <p:spPr bwMode="auto">
          <a:xfrm>
            <a:off x="816933" y="1391619"/>
            <a:ext cx="3590065" cy="356185"/>
          </a:xfrm>
          <a:prstGeom prst="roundRect">
            <a:avLst/>
          </a:prstGeom>
          <a:solidFill>
            <a:srgbClr val="D9D9D9">
              <a:alpha val="50196"/>
            </a:srgbClr>
          </a:solid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ctr" anchorCtr="0" compatLnSpc="1"/>
          <a:lstStyle/>
          <a:p>
            <a:pPr algn="ctr" defTabSz="685165">
              <a:buClr>
                <a:srgbClr val="CC9900"/>
              </a:buClr>
            </a:pPr>
            <a:r>
              <a:rPr lang="zh-CN" altLang="en-US" b="1" dirty="0" smtClean="0">
                <a:solidFill>
                  <a:srgbClr val="FFFFFF">
                    <a:lumMod val="65000"/>
                  </a:srgbClr>
                </a:solidFill>
                <a:latin typeface="Arial" panose="020B0604020202020204" pitchFamily="34" charset="0"/>
                <a:ea typeface="宋体" panose="02010600030101010101" pitchFamily="2" charset="-122"/>
              </a:rPr>
              <a:t>业务逻辑</a:t>
            </a:r>
            <a:endParaRPr lang="zh-CN" altLang="en-US" sz="1300" b="1" dirty="0" smtClean="0">
              <a:solidFill>
                <a:srgbClr val="FFFFFF">
                  <a:lumMod val="65000"/>
                </a:srgbClr>
              </a:solidFill>
              <a:latin typeface="Arial" panose="020B0604020202020204" pitchFamily="34" charset="0"/>
              <a:ea typeface="宋体" panose="02010600030101010101" pitchFamily="2" charset="-122"/>
            </a:endParaRPr>
          </a:p>
        </p:txBody>
      </p:sp>
      <p:sp>
        <p:nvSpPr>
          <p:cNvPr id="40" name="圆角矩形 39"/>
          <p:cNvSpPr/>
          <p:nvPr/>
        </p:nvSpPr>
        <p:spPr bwMode="auto">
          <a:xfrm>
            <a:off x="816933" y="2122294"/>
            <a:ext cx="3590065" cy="524273"/>
          </a:xfrm>
          <a:prstGeom prst="roundRect">
            <a:avLst/>
          </a:prstGeom>
          <a:solidFill>
            <a:schemeClr val="bg1">
              <a:lumMod val="75000"/>
              <a:alpha val="50196"/>
            </a:schemeClr>
          </a:solid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ctr" anchorCtr="0" compatLnSpc="1"/>
          <a:lstStyle/>
          <a:p>
            <a:pPr algn="ctr" defTabSz="685165">
              <a:buClr>
                <a:srgbClr val="CC9900"/>
              </a:buClr>
            </a:pPr>
            <a:r>
              <a:rPr lang="zh-CN" altLang="en-US" b="1" dirty="0" smtClean="0">
                <a:solidFill>
                  <a:srgbClr val="000000"/>
                </a:solidFill>
                <a:latin typeface="Arial" panose="020B0604020202020204" pitchFamily="34" charset="0"/>
                <a:ea typeface="宋体" panose="02010600030101010101" pitchFamily="2" charset="-122"/>
              </a:rPr>
              <a:t>适配框架</a:t>
            </a:r>
            <a:endParaRPr lang="zh-CN" altLang="en-US" sz="1300" b="1" dirty="0" smtClean="0">
              <a:solidFill>
                <a:srgbClr val="000000"/>
              </a:solidFill>
              <a:latin typeface="Arial" panose="020B0604020202020204" pitchFamily="34" charset="0"/>
              <a:ea typeface="宋体" panose="02010600030101010101" pitchFamily="2" charset="-122"/>
            </a:endParaRPr>
          </a:p>
        </p:txBody>
      </p:sp>
      <p:sp>
        <p:nvSpPr>
          <p:cNvPr id="41" name="圆角矩形 40"/>
          <p:cNvSpPr/>
          <p:nvPr/>
        </p:nvSpPr>
        <p:spPr>
          <a:xfrm>
            <a:off x="3219386" y="2251866"/>
            <a:ext cx="971747" cy="266201"/>
          </a:xfrm>
          <a:prstGeom prst="roundRect">
            <a:avLst/>
          </a:prstGeom>
          <a:solidFill>
            <a:schemeClr val="bg1">
              <a:lumMod val="50000"/>
              <a:alpha val="55000"/>
            </a:scheme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华为设备适配包</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sp>
        <p:nvSpPr>
          <p:cNvPr id="42" name="圆角矩形 41"/>
          <p:cNvSpPr/>
          <p:nvPr/>
        </p:nvSpPr>
        <p:spPr>
          <a:xfrm>
            <a:off x="1060585" y="2251866"/>
            <a:ext cx="971747" cy="266201"/>
          </a:xfrm>
          <a:prstGeom prst="roundRect">
            <a:avLst/>
          </a:prstGeom>
          <a:solidFill>
            <a:srgbClr val="00B0F0">
              <a:alpha val="55000"/>
            </a:srgbClr>
          </a:solidFill>
          <a:ln w="25400" cap="flat" cmpd="sng" algn="ctr">
            <a:solidFill>
              <a:srgbClr val="BBE0E3">
                <a:shade val="50000"/>
              </a:srgbClr>
            </a:solidFill>
            <a:prstDash val="solid"/>
          </a:ln>
          <a:effectLst/>
        </p:spPr>
        <p:txBody>
          <a:bodyPr lIns="68542" tIns="34271" rIns="68542" bIns="34271" anchor="ctr"/>
          <a:lstStyle/>
          <a:p>
            <a:pPr algn="ctr"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第三方设备适配包</a:t>
            </a:r>
            <a:endParaRPr lang="en-US" altLang="zh-CN" sz="800" b="1" kern="0" dirty="0" smtClean="0">
              <a:solidFill>
                <a:srgbClr val="FFFFFF"/>
              </a:solidFill>
              <a:latin typeface="微软雅黑" panose="020B0503020204020204" pitchFamily="34" charset="-122"/>
              <a:ea typeface="微软雅黑" panose="020B0503020204020204" pitchFamily="34" charset="-122"/>
            </a:endParaRPr>
          </a:p>
        </p:txBody>
      </p:sp>
      <p:cxnSp>
        <p:nvCxnSpPr>
          <p:cNvPr id="43" name="直接箭头连接符 42"/>
          <p:cNvCxnSpPr/>
          <p:nvPr/>
        </p:nvCxnSpPr>
        <p:spPr bwMode="auto">
          <a:xfrm>
            <a:off x="1637796" y="2647312"/>
            <a:ext cx="796" cy="189000"/>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4" name="圆角矩形 43"/>
          <p:cNvSpPr/>
          <p:nvPr/>
        </p:nvSpPr>
        <p:spPr>
          <a:xfrm>
            <a:off x="867037" y="3879478"/>
            <a:ext cx="1133705" cy="594000"/>
          </a:xfrm>
          <a:prstGeom prst="roundRect">
            <a:avLst/>
          </a:prstGeom>
          <a:solidFill>
            <a:srgbClr val="00B0F0">
              <a:alpha val="30000"/>
            </a:srgbClr>
          </a:solidFill>
          <a:ln w="635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000000">
                    <a:lumMod val="65000"/>
                    <a:lumOff val="35000"/>
                  </a:srgbClr>
                </a:solidFill>
                <a:latin typeface="微软雅黑" panose="020B0503020204020204" pitchFamily="34" charset="-122"/>
                <a:ea typeface="微软雅黑" panose="020B0503020204020204" pitchFamily="34" charset="-122"/>
              </a:rPr>
              <a:t>第三方业务设备</a:t>
            </a:r>
            <a:endParaRPr lang="en-US" altLang="zh-CN" sz="800" b="1" kern="0" dirty="0">
              <a:solidFill>
                <a:srgbClr val="000000">
                  <a:lumMod val="65000"/>
                  <a:lumOff val="35000"/>
                </a:srgbClr>
              </a:solidFill>
              <a:latin typeface="微软雅黑" panose="020B0503020204020204" pitchFamily="34" charset="-122"/>
              <a:ea typeface="微软雅黑" panose="020B0503020204020204" pitchFamily="34" charset="-122"/>
            </a:endParaRPr>
          </a:p>
        </p:txBody>
      </p:sp>
      <p:cxnSp>
        <p:nvCxnSpPr>
          <p:cNvPr id="45" name="直接箭头连接符 44"/>
          <p:cNvCxnSpPr/>
          <p:nvPr/>
        </p:nvCxnSpPr>
        <p:spPr bwMode="auto">
          <a:xfrm>
            <a:off x="2595650" y="2647312"/>
            <a:ext cx="796" cy="189000"/>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直接箭头连接符 45"/>
          <p:cNvCxnSpPr/>
          <p:nvPr/>
        </p:nvCxnSpPr>
        <p:spPr bwMode="auto">
          <a:xfrm>
            <a:off x="3553503" y="2647312"/>
            <a:ext cx="796" cy="189000"/>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 name="组合 621"/>
          <p:cNvGrpSpPr>
            <a:grpSpLocks noChangeAspect="1"/>
          </p:cNvGrpSpPr>
          <p:nvPr/>
        </p:nvGrpSpPr>
        <p:grpSpPr>
          <a:xfrm>
            <a:off x="949243" y="4275922"/>
            <a:ext cx="303678" cy="165380"/>
            <a:chOff x="-983298" y="1666240"/>
            <a:chExt cx="547688" cy="309563"/>
          </a:xfrm>
          <a:solidFill>
            <a:schemeClr val="bg1">
              <a:lumMod val="50000"/>
            </a:schemeClr>
          </a:solidFill>
        </p:grpSpPr>
        <p:sp>
          <p:nvSpPr>
            <p:cNvPr id="48" name="Freeform 21"/>
            <p:cNvSpPr/>
            <p:nvPr/>
          </p:nvSpPr>
          <p:spPr bwMode="auto">
            <a:xfrm>
              <a:off x="-983298" y="1798003"/>
              <a:ext cx="547688" cy="177800"/>
            </a:xfrm>
            <a:custGeom>
              <a:avLst/>
              <a:gdLst/>
              <a:ahLst/>
              <a:cxnLst>
                <a:cxn ang="0">
                  <a:pos x="16188" y="2345"/>
                </a:cxn>
                <a:cxn ang="0">
                  <a:pos x="16149" y="2515"/>
                </a:cxn>
                <a:cxn ang="0">
                  <a:pos x="15935" y="2950"/>
                </a:cxn>
                <a:cxn ang="0">
                  <a:pos x="15566" y="3361"/>
                </a:cxn>
                <a:cxn ang="0">
                  <a:pos x="15052" y="3745"/>
                </a:cxn>
                <a:cxn ang="0">
                  <a:pos x="14408" y="4094"/>
                </a:cxn>
                <a:cxn ang="0">
                  <a:pos x="13647" y="4406"/>
                </a:cxn>
                <a:cxn ang="0">
                  <a:pos x="12779" y="4677"/>
                </a:cxn>
                <a:cxn ang="0">
                  <a:pos x="11817" y="4900"/>
                </a:cxn>
                <a:cxn ang="0">
                  <a:pos x="10774" y="5071"/>
                </a:cxn>
                <a:cxn ang="0">
                  <a:pos x="9662" y="5187"/>
                </a:cxn>
                <a:cxn ang="0">
                  <a:pos x="8495" y="5241"/>
                </a:cxn>
                <a:cxn ang="0">
                  <a:pos x="7295" y="5230"/>
                </a:cxn>
                <a:cxn ang="0">
                  <a:pos x="6139" y="5155"/>
                </a:cxn>
                <a:cxn ang="0">
                  <a:pos x="5043" y="5019"/>
                </a:cxn>
                <a:cxn ang="0">
                  <a:pos x="4021" y="4827"/>
                </a:cxn>
                <a:cxn ang="0">
                  <a:pos x="3087" y="4585"/>
                </a:cxn>
                <a:cxn ang="0">
                  <a:pos x="2251" y="4298"/>
                </a:cxn>
                <a:cxn ang="0">
                  <a:pos x="1527" y="3969"/>
                </a:cxn>
                <a:cxn ang="0">
                  <a:pos x="927" y="3604"/>
                </a:cxn>
                <a:cxn ang="0">
                  <a:pos x="465" y="3208"/>
                </a:cxn>
                <a:cxn ang="0">
                  <a:pos x="151" y="2784"/>
                </a:cxn>
                <a:cxn ang="0">
                  <a:pos x="0" y="2340"/>
                </a:cxn>
                <a:cxn ang="0">
                  <a:pos x="102" y="141"/>
                </a:cxn>
                <a:cxn ang="0">
                  <a:pos x="467" y="524"/>
                </a:cxn>
                <a:cxn ang="0">
                  <a:pos x="944" y="884"/>
                </a:cxn>
                <a:cxn ang="0">
                  <a:pos x="1522" y="1217"/>
                </a:cxn>
                <a:cxn ang="0">
                  <a:pos x="2195" y="1518"/>
                </a:cxn>
                <a:cxn ang="0">
                  <a:pos x="2954" y="1785"/>
                </a:cxn>
                <a:cxn ang="0">
                  <a:pos x="3789" y="2015"/>
                </a:cxn>
                <a:cxn ang="0">
                  <a:pos x="4694" y="2204"/>
                </a:cxn>
                <a:cxn ang="0">
                  <a:pos x="5658" y="2348"/>
                </a:cxn>
                <a:cxn ang="0">
                  <a:pos x="6675" y="2444"/>
                </a:cxn>
                <a:cxn ang="0">
                  <a:pos x="7734" y="2489"/>
                </a:cxn>
                <a:cxn ang="0">
                  <a:pos x="8814" y="2480"/>
                </a:cxn>
                <a:cxn ang="0">
                  <a:pos x="9861" y="2417"/>
                </a:cxn>
                <a:cxn ang="0">
                  <a:pos x="10863" y="2304"/>
                </a:cxn>
                <a:cxn ang="0">
                  <a:pos x="11810" y="2144"/>
                </a:cxn>
                <a:cxn ang="0">
                  <a:pos x="12693" y="1941"/>
                </a:cxn>
                <a:cxn ang="0">
                  <a:pos x="13505" y="1697"/>
                </a:cxn>
                <a:cxn ang="0">
                  <a:pos x="14236" y="1418"/>
                </a:cxn>
                <a:cxn ang="0">
                  <a:pos x="14879" y="1104"/>
                </a:cxn>
                <a:cxn ang="0">
                  <a:pos x="15425" y="761"/>
                </a:cxn>
                <a:cxn ang="0">
                  <a:pos x="15864" y="392"/>
                </a:cxn>
                <a:cxn ang="0">
                  <a:pos x="16188" y="0"/>
                </a:cxn>
              </a:cxnLst>
              <a:rect l="0" t="0" r="r" b="b"/>
              <a:pathLst>
                <a:path w="16189" h="5245">
                  <a:moveTo>
                    <a:pt x="16189" y="2340"/>
                  </a:moveTo>
                  <a:lnTo>
                    <a:pt x="16189" y="2343"/>
                  </a:lnTo>
                  <a:lnTo>
                    <a:pt x="16188" y="2345"/>
                  </a:lnTo>
                  <a:lnTo>
                    <a:pt x="16188" y="2366"/>
                  </a:lnTo>
                  <a:lnTo>
                    <a:pt x="16185" y="2366"/>
                  </a:lnTo>
                  <a:lnTo>
                    <a:pt x="16149" y="2515"/>
                  </a:lnTo>
                  <a:lnTo>
                    <a:pt x="16096" y="2662"/>
                  </a:lnTo>
                  <a:lnTo>
                    <a:pt x="16025" y="2808"/>
                  </a:lnTo>
                  <a:lnTo>
                    <a:pt x="15935" y="2950"/>
                  </a:lnTo>
                  <a:lnTo>
                    <a:pt x="15828" y="3090"/>
                  </a:lnTo>
                  <a:lnTo>
                    <a:pt x="15704" y="3227"/>
                  </a:lnTo>
                  <a:lnTo>
                    <a:pt x="15566" y="3361"/>
                  </a:lnTo>
                  <a:lnTo>
                    <a:pt x="15409" y="3492"/>
                  </a:lnTo>
                  <a:lnTo>
                    <a:pt x="15238" y="3620"/>
                  </a:lnTo>
                  <a:lnTo>
                    <a:pt x="15052" y="3745"/>
                  </a:lnTo>
                  <a:lnTo>
                    <a:pt x="14851" y="3864"/>
                  </a:lnTo>
                  <a:lnTo>
                    <a:pt x="14637" y="3981"/>
                  </a:lnTo>
                  <a:lnTo>
                    <a:pt x="14408" y="4094"/>
                  </a:lnTo>
                  <a:lnTo>
                    <a:pt x="14167" y="4202"/>
                  </a:lnTo>
                  <a:lnTo>
                    <a:pt x="13913" y="4307"/>
                  </a:lnTo>
                  <a:lnTo>
                    <a:pt x="13647" y="4406"/>
                  </a:lnTo>
                  <a:lnTo>
                    <a:pt x="13368" y="4502"/>
                  </a:lnTo>
                  <a:lnTo>
                    <a:pt x="13079" y="4592"/>
                  </a:lnTo>
                  <a:lnTo>
                    <a:pt x="12779" y="4677"/>
                  </a:lnTo>
                  <a:lnTo>
                    <a:pt x="12468" y="4757"/>
                  </a:lnTo>
                  <a:lnTo>
                    <a:pt x="12147" y="4831"/>
                  </a:lnTo>
                  <a:lnTo>
                    <a:pt x="11817" y="4900"/>
                  </a:lnTo>
                  <a:lnTo>
                    <a:pt x="11478" y="4964"/>
                  </a:lnTo>
                  <a:lnTo>
                    <a:pt x="11131" y="5021"/>
                  </a:lnTo>
                  <a:lnTo>
                    <a:pt x="10774" y="5071"/>
                  </a:lnTo>
                  <a:lnTo>
                    <a:pt x="10411" y="5117"/>
                  </a:lnTo>
                  <a:lnTo>
                    <a:pt x="10040" y="5156"/>
                  </a:lnTo>
                  <a:lnTo>
                    <a:pt x="9662" y="5187"/>
                  </a:lnTo>
                  <a:lnTo>
                    <a:pt x="9279" y="5213"/>
                  </a:lnTo>
                  <a:lnTo>
                    <a:pt x="8889" y="5231"/>
                  </a:lnTo>
                  <a:lnTo>
                    <a:pt x="8495" y="5241"/>
                  </a:lnTo>
                  <a:lnTo>
                    <a:pt x="8095" y="5245"/>
                  </a:lnTo>
                  <a:lnTo>
                    <a:pt x="7692" y="5241"/>
                  </a:lnTo>
                  <a:lnTo>
                    <a:pt x="7295" y="5230"/>
                  </a:lnTo>
                  <a:lnTo>
                    <a:pt x="6904" y="5211"/>
                  </a:lnTo>
                  <a:lnTo>
                    <a:pt x="6518" y="5186"/>
                  </a:lnTo>
                  <a:lnTo>
                    <a:pt x="6139" y="5155"/>
                  </a:lnTo>
                  <a:lnTo>
                    <a:pt x="5766" y="5115"/>
                  </a:lnTo>
                  <a:lnTo>
                    <a:pt x="5401" y="5070"/>
                  </a:lnTo>
                  <a:lnTo>
                    <a:pt x="5043" y="5019"/>
                  </a:lnTo>
                  <a:lnTo>
                    <a:pt x="4693" y="4961"/>
                  </a:lnTo>
                  <a:lnTo>
                    <a:pt x="4353" y="4897"/>
                  </a:lnTo>
                  <a:lnTo>
                    <a:pt x="4021" y="4827"/>
                  </a:lnTo>
                  <a:lnTo>
                    <a:pt x="3700" y="4752"/>
                  </a:lnTo>
                  <a:lnTo>
                    <a:pt x="3388" y="4671"/>
                  </a:lnTo>
                  <a:lnTo>
                    <a:pt x="3087" y="4585"/>
                  </a:lnTo>
                  <a:lnTo>
                    <a:pt x="2797" y="4494"/>
                  </a:lnTo>
                  <a:lnTo>
                    <a:pt x="2519" y="4398"/>
                  </a:lnTo>
                  <a:lnTo>
                    <a:pt x="2251" y="4298"/>
                  </a:lnTo>
                  <a:lnTo>
                    <a:pt x="1997" y="4192"/>
                  </a:lnTo>
                  <a:lnTo>
                    <a:pt x="1755" y="4083"/>
                  </a:lnTo>
                  <a:lnTo>
                    <a:pt x="1527" y="3969"/>
                  </a:lnTo>
                  <a:lnTo>
                    <a:pt x="1314" y="3851"/>
                  </a:lnTo>
                  <a:lnTo>
                    <a:pt x="1113" y="3729"/>
                  </a:lnTo>
                  <a:lnTo>
                    <a:pt x="927" y="3604"/>
                  </a:lnTo>
                  <a:lnTo>
                    <a:pt x="757" y="3476"/>
                  </a:lnTo>
                  <a:lnTo>
                    <a:pt x="603" y="3343"/>
                  </a:lnTo>
                  <a:lnTo>
                    <a:pt x="465" y="3208"/>
                  </a:lnTo>
                  <a:lnTo>
                    <a:pt x="343" y="3069"/>
                  </a:lnTo>
                  <a:lnTo>
                    <a:pt x="238" y="2928"/>
                  </a:lnTo>
                  <a:lnTo>
                    <a:pt x="151" y="2784"/>
                  </a:lnTo>
                  <a:lnTo>
                    <a:pt x="82" y="2639"/>
                  </a:lnTo>
                  <a:lnTo>
                    <a:pt x="32" y="2490"/>
                  </a:lnTo>
                  <a:lnTo>
                    <a:pt x="0" y="2340"/>
                  </a:lnTo>
                  <a:lnTo>
                    <a:pt x="6" y="2340"/>
                  </a:lnTo>
                  <a:lnTo>
                    <a:pt x="6" y="8"/>
                  </a:lnTo>
                  <a:lnTo>
                    <a:pt x="102" y="141"/>
                  </a:lnTo>
                  <a:lnTo>
                    <a:pt x="211" y="271"/>
                  </a:lnTo>
                  <a:lnTo>
                    <a:pt x="333" y="399"/>
                  </a:lnTo>
                  <a:lnTo>
                    <a:pt x="467" y="524"/>
                  </a:lnTo>
                  <a:lnTo>
                    <a:pt x="613" y="647"/>
                  </a:lnTo>
                  <a:lnTo>
                    <a:pt x="772" y="767"/>
                  </a:lnTo>
                  <a:lnTo>
                    <a:pt x="944" y="884"/>
                  </a:lnTo>
                  <a:lnTo>
                    <a:pt x="1125" y="998"/>
                  </a:lnTo>
                  <a:lnTo>
                    <a:pt x="1319" y="1109"/>
                  </a:lnTo>
                  <a:lnTo>
                    <a:pt x="1522" y="1217"/>
                  </a:lnTo>
                  <a:lnTo>
                    <a:pt x="1736" y="1320"/>
                  </a:lnTo>
                  <a:lnTo>
                    <a:pt x="1961" y="1421"/>
                  </a:lnTo>
                  <a:lnTo>
                    <a:pt x="2195" y="1518"/>
                  </a:lnTo>
                  <a:lnTo>
                    <a:pt x="2440" y="1611"/>
                  </a:lnTo>
                  <a:lnTo>
                    <a:pt x="2692" y="1700"/>
                  </a:lnTo>
                  <a:lnTo>
                    <a:pt x="2954" y="1785"/>
                  </a:lnTo>
                  <a:lnTo>
                    <a:pt x="3225" y="1866"/>
                  </a:lnTo>
                  <a:lnTo>
                    <a:pt x="3504" y="1943"/>
                  </a:lnTo>
                  <a:lnTo>
                    <a:pt x="3789" y="2015"/>
                  </a:lnTo>
                  <a:lnTo>
                    <a:pt x="4084" y="2083"/>
                  </a:lnTo>
                  <a:lnTo>
                    <a:pt x="4385" y="2146"/>
                  </a:lnTo>
                  <a:lnTo>
                    <a:pt x="4694" y="2204"/>
                  </a:lnTo>
                  <a:lnTo>
                    <a:pt x="5010" y="2256"/>
                  </a:lnTo>
                  <a:lnTo>
                    <a:pt x="5331" y="2305"/>
                  </a:lnTo>
                  <a:lnTo>
                    <a:pt x="5658" y="2348"/>
                  </a:lnTo>
                  <a:lnTo>
                    <a:pt x="5992" y="2385"/>
                  </a:lnTo>
                  <a:lnTo>
                    <a:pt x="6331" y="2418"/>
                  </a:lnTo>
                  <a:lnTo>
                    <a:pt x="6675" y="2444"/>
                  </a:lnTo>
                  <a:lnTo>
                    <a:pt x="7023" y="2464"/>
                  </a:lnTo>
                  <a:lnTo>
                    <a:pt x="7376" y="2480"/>
                  </a:lnTo>
                  <a:lnTo>
                    <a:pt x="7734" y="2489"/>
                  </a:lnTo>
                  <a:lnTo>
                    <a:pt x="8095" y="2492"/>
                  </a:lnTo>
                  <a:lnTo>
                    <a:pt x="8456" y="2489"/>
                  </a:lnTo>
                  <a:lnTo>
                    <a:pt x="8814" y="2480"/>
                  </a:lnTo>
                  <a:lnTo>
                    <a:pt x="9168" y="2464"/>
                  </a:lnTo>
                  <a:lnTo>
                    <a:pt x="9517" y="2444"/>
                  </a:lnTo>
                  <a:lnTo>
                    <a:pt x="9861" y="2417"/>
                  </a:lnTo>
                  <a:lnTo>
                    <a:pt x="10200" y="2385"/>
                  </a:lnTo>
                  <a:lnTo>
                    <a:pt x="10535" y="2347"/>
                  </a:lnTo>
                  <a:lnTo>
                    <a:pt x="10863" y="2304"/>
                  </a:lnTo>
                  <a:lnTo>
                    <a:pt x="11184" y="2255"/>
                  </a:lnTo>
                  <a:lnTo>
                    <a:pt x="11501" y="2203"/>
                  </a:lnTo>
                  <a:lnTo>
                    <a:pt x="11810" y="2144"/>
                  </a:lnTo>
                  <a:lnTo>
                    <a:pt x="12112" y="2081"/>
                  </a:lnTo>
                  <a:lnTo>
                    <a:pt x="12406" y="2013"/>
                  </a:lnTo>
                  <a:lnTo>
                    <a:pt x="12693" y="1941"/>
                  </a:lnTo>
                  <a:lnTo>
                    <a:pt x="12972" y="1863"/>
                  </a:lnTo>
                  <a:lnTo>
                    <a:pt x="13243" y="1782"/>
                  </a:lnTo>
                  <a:lnTo>
                    <a:pt x="13505" y="1697"/>
                  </a:lnTo>
                  <a:lnTo>
                    <a:pt x="13758" y="1608"/>
                  </a:lnTo>
                  <a:lnTo>
                    <a:pt x="14002" y="1514"/>
                  </a:lnTo>
                  <a:lnTo>
                    <a:pt x="14236" y="1418"/>
                  </a:lnTo>
                  <a:lnTo>
                    <a:pt x="14461" y="1316"/>
                  </a:lnTo>
                  <a:lnTo>
                    <a:pt x="14675" y="1212"/>
                  </a:lnTo>
                  <a:lnTo>
                    <a:pt x="14879" y="1104"/>
                  </a:lnTo>
                  <a:lnTo>
                    <a:pt x="15072" y="993"/>
                  </a:lnTo>
                  <a:lnTo>
                    <a:pt x="15253" y="879"/>
                  </a:lnTo>
                  <a:lnTo>
                    <a:pt x="15425" y="761"/>
                  </a:lnTo>
                  <a:lnTo>
                    <a:pt x="15583" y="641"/>
                  </a:lnTo>
                  <a:lnTo>
                    <a:pt x="15730" y="517"/>
                  </a:lnTo>
                  <a:lnTo>
                    <a:pt x="15864" y="392"/>
                  </a:lnTo>
                  <a:lnTo>
                    <a:pt x="15985" y="264"/>
                  </a:lnTo>
                  <a:lnTo>
                    <a:pt x="16094" y="133"/>
                  </a:lnTo>
                  <a:lnTo>
                    <a:pt x="16188" y="0"/>
                  </a:lnTo>
                  <a:lnTo>
                    <a:pt x="16188" y="2340"/>
                  </a:lnTo>
                  <a:lnTo>
                    <a:pt x="16189" y="234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49" name="Freeform 22"/>
            <p:cNvSpPr>
              <a:spLocks noEditPoints="1"/>
            </p:cNvSpPr>
            <p:nvPr/>
          </p:nvSpPr>
          <p:spPr bwMode="auto">
            <a:xfrm>
              <a:off x="-983298" y="1666240"/>
              <a:ext cx="547688" cy="207963"/>
            </a:xfrm>
            <a:custGeom>
              <a:avLst/>
              <a:gdLst/>
              <a:ahLst/>
              <a:cxnLst>
                <a:cxn ang="0">
                  <a:pos x="8934" y="16"/>
                </a:cxn>
                <a:cxn ang="0">
                  <a:pos x="10129" y="97"/>
                </a:cxn>
                <a:cxn ang="0">
                  <a:pos x="11258" y="243"/>
                </a:cxn>
                <a:cxn ang="0">
                  <a:pos x="12306" y="447"/>
                </a:cxn>
                <a:cxn ang="0">
                  <a:pos x="13260" y="705"/>
                </a:cxn>
                <a:cxn ang="0">
                  <a:pos x="14105" y="1010"/>
                </a:cxn>
                <a:cxn ang="0">
                  <a:pos x="14828" y="1358"/>
                </a:cxn>
                <a:cxn ang="0">
                  <a:pos x="15413" y="1745"/>
                </a:cxn>
                <a:cxn ang="0">
                  <a:pos x="15849" y="2163"/>
                </a:cxn>
                <a:cxn ang="0">
                  <a:pos x="16122" y="2609"/>
                </a:cxn>
                <a:cxn ang="0">
                  <a:pos x="16215" y="3077"/>
                </a:cxn>
                <a:cxn ang="0">
                  <a:pos x="16122" y="3545"/>
                </a:cxn>
                <a:cxn ang="0">
                  <a:pos x="15849" y="3991"/>
                </a:cxn>
                <a:cxn ang="0">
                  <a:pos x="15413" y="4409"/>
                </a:cxn>
                <a:cxn ang="0">
                  <a:pos x="14828" y="4796"/>
                </a:cxn>
                <a:cxn ang="0">
                  <a:pos x="14105" y="5144"/>
                </a:cxn>
                <a:cxn ang="0">
                  <a:pos x="13260" y="5449"/>
                </a:cxn>
                <a:cxn ang="0">
                  <a:pos x="12306" y="5707"/>
                </a:cxn>
                <a:cxn ang="0">
                  <a:pos x="11258" y="5911"/>
                </a:cxn>
                <a:cxn ang="0">
                  <a:pos x="10129" y="6057"/>
                </a:cxn>
                <a:cxn ang="0">
                  <a:pos x="8934" y="6138"/>
                </a:cxn>
                <a:cxn ang="0">
                  <a:pos x="7691" y="6150"/>
                </a:cxn>
                <a:cxn ang="0">
                  <a:pos x="6477" y="6091"/>
                </a:cxn>
                <a:cxn ang="0">
                  <a:pos x="5325" y="5967"/>
                </a:cxn>
                <a:cxn ang="0">
                  <a:pos x="4248" y="5781"/>
                </a:cxn>
                <a:cxn ang="0">
                  <a:pos x="3262" y="5542"/>
                </a:cxn>
                <a:cxn ang="0">
                  <a:pos x="2380" y="5252"/>
                </a:cxn>
                <a:cxn ang="0">
                  <a:pos x="1614" y="4916"/>
                </a:cxn>
                <a:cxn ang="0">
                  <a:pos x="981" y="4542"/>
                </a:cxn>
                <a:cxn ang="0">
                  <a:pos x="494" y="4133"/>
                </a:cxn>
                <a:cxn ang="0">
                  <a:pos x="165" y="3696"/>
                </a:cxn>
                <a:cxn ang="0">
                  <a:pos x="10" y="3235"/>
                </a:cxn>
                <a:cxn ang="0">
                  <a:pos x="42" y="2763"/>
                </a:cxn>
                <a:cxn ang="0">
                  <a:pos x="256" y="2310"/>
                </a:cxn>
                <a:cxn ang="0">
                  <a:pos x="638" y="1881"/>
                </a:cxn>
                <a:cxn ang="0">
                  <a:pos x="1177" y="1483"/>
                </a:cxn>
                <a:cxn ang="0">
                  <a:pos x="1856" y="1122"/>
                </a:cxn>
                <a:cxn ang="0">
                  <a:pos x="2661" y="801"/>
                </a:cxn>
                <a:cxn ang="0">
                  <a:pos x="3579" y="527"/>
                </a:cxn>
                <a:cxn ang="0">
                  <a:pos x="4598" y="305"/>
                </a:cxn>
                <a:cxn ang="0">
                  <a:pos x="5701" y="139"/>
                </a:cxn>
                <a:cxn ang="0">
                  <a:pos x="6875" y="36"/>
                </a:cxn>
                <a:cxn ang="0">
                  <a:pos x="8108" y="0"/>
                </a:cxn>
                <a:cxn ang="0">
                  <a:pos x="6158" y="5404"/>
                </a:cxn>
                <a:cxn ang="0">
                  <a:pos x="6381" y="3535"/>
                </a:cxn>
                <a:cxn ang="0">
                  <a:pos x="8154" y="2469"/>
                </a:cxn>
                <a:cxn ang="0">
                  <a:pos x="12688" y="1647"/>
                </a:cxn>
                <a:cxn ang="0">
                  <a:pos x="10617" y="1086"/>
                </a:cxn>
                <a:cxn ang="0">
                  <a:pos x="9647" y="3871"/>
                </a:cxn>
                <a:cxn ang="0">
                  <a:pos x="11195" y="2918"/>
                </a:cxn>
                <a:cxn ang="0">
                  <a:pos x="13547" y="4824"/>
                </a:cxn>
                <a:cxn ang="0">
                  <a:pos x="6773" y="1946"/>
                </a:cxn>
                <a:cxn ang="0">
                  <a:pos x="1325" y="2039"/>
                </a:cxn>
              </a:cxnLst>
              <a:rect l="0" t="0" r="r" b="b"/>
              <a:pathLst>
                <a:path w="16215" h="6154">
                  <a:moveTo>
                    <a:pt x="8108" y="0"/>
                  </a:moveTo>
                  <a:lnTo>
                    <a:pt x="8524" y="4"/>
                  </a:lnTo>
                  <a:lnTo>
                    <a:pt x="8934" y="16"/>
                  </a:lnTo>
                  <a:lnTo>
                    <a:pt x="9340" y="36"/>
                  </a:lnTo>
                  <a:lnTo>
                    <a:pt x="9738" y="63"/>
                  </a:lnTo>
                  <a:lnTo>
                    <a:pt x="10129" y="97"/>
                  </a:lnTo>
                  <a:lnTo>
                    <a:pt x="10513" y="139"/>
                  </a:lnTo>
                  <a:lnTo>
                    <a:pt x="10890" y="187"/>
                  </a:lnTo>
                  <a:lnTo>
                    <a:pt x="11258" y="243"/>
                  </a:lnTo>
                  <a:lnTo>
                    <a:pt x="11617" y="305"/>
                  </a:lnTo>
                  <a:lnTo>
                    <a:pt x="11967" y="373"/>
                  </a:lnTo>
                  <a:lnTo>
                    <a:pt x="12306" y="447"/>
                  </a:lnTo>
                  <a:lnTo>
                    <a:pt x="12636" y="527"/>
                  </a:lnTo>
                  <a:lnTo>
                    <a:pt x="12953" y="613"/>
                  </a:lnTo>
                  <a:lnTo>
                    <a:pt x="13260" y="705"/>
                  </a:lnTo>
                  <a:lnTo>
                    <a:pt x="13554" y="801"/>
                  </a:lnTo>
                  <a:lnTo>
                    <a:pt x="13835" y="902"/>
                  </a:lnTo>
                  <a:lnTo>
                    <a:pt x="14105" y="1010"/>
                  </a:lnTo>
                  <a:lnTo>
                    <a:pt x="14359" y="1122"/>
                  </a:lnTo>
                  <a:lnTo>
                    <a:pt x="14601" y="1237"/>
                  </a:lnTo>
                  <a:lnTo>
                    <a:pt x="14828" y="1358"/>
                  </a:lnTo>
                  <a:lnTo>
                    <a:pt x="15038" y="1483"/>
                  </a:lnTo>
                  <a:lnTo>
                    <a:pt x="15234" y="1612"/>
                  </a:lnTo>
                  <a:lnTo>
                    <a:pt x="15413" y="1745"/>
                  </a:lnTo>
                  <a:lnTo>
                    <a:pt x="15577" y="1881"/>
                  </a:lnTo>
                  <a:lnTo>
                    <a:pt x="15721" y="2021"/>
                  </a:lnTo>
                  <a:lnTo>
                    <a:pt x="15849" y="2163"/>
                  </a:lnTo>
                  <a:lnTo>
                    <a:pt x="15959" y="2310"/>
                  </a:lnTo>
                  <a:lnTo>
                    <a:pt x="16050" y="2458"/>
                  </a:lnTo>
                  <a:lnTo>
                    <a:pt x="16122" y="2609"/>
                  </a:lnTo>
                  <a:lnTo>
                    <a:pt x="16173" y="2763"/>
                  </a:lnTo>
                  <a:lnTo>
                    <a:pt x="16205" y="2919"/>
                  </a:lnTo>
                  <a:lnTo>
                    <a:pt x="16215" y="3077"/>
                  </a:lnTo>
                  <a:lnTo>
                    <a:pt x="16205" y="3235"/>
                  </a:lnTo>
                  <a:lnTo>
                    <a:pt x="16173" y="3391"/>
                  </a:lnTo>
                  <a:lnTo>
                    <a:pt x="16122" y="3545"/>
                  </a:lnTo>
                  <a:lnTo>
                    <a:pt x="16050" y="3696"/>
                  </a:lnTo>
                  <a:lnTo>
                    <a:pt x="15959" y="3844"/>
                  </a:lnTo>
                  <a:lnTo>
                    <a:pt x="15849" y="3991"/>
                  </a:lnTo>
                  <a:lnTo>
                    <a:pt x="15721" y="4133"/>
                  </a:lnTo>
                  <a:lnTo>
                    <a:pt x="15577" y="4273"/>
                  </a:lnTo>
                  <a:lnTo>
                    <a:pt x="15413" y="4409"/>
                  </a:lnTo>
                  <a:lnTo>
                    <a:pt x="15234" y="4542"/>
                  </a:lnTo>
                  <a:lnTo>
                    <a:pt x="15038" y="4671"/>
                  </a:lnTo>
                  <a:lnTo>
                    <a:pt x="14828" y="4796"/>
                  </a:lnTo>
                  <a:lnTo>
                    <a:pt x="14601" y="4916"/>
                  </a:lnTo>
                  <a:lnTo>
                    <a:pt x="14359" y="5032"/>
                  </a:lnTo>
                  <a:lnTo>
                    <a:pt x="14105" y="5144"/>
                  </a:lnTo>
                  <a:lnTo>
                    <a:pt x="13835" y="5252"/>
                  </a:lnTo>
                  <a:lnTo>
                    <a:pt x="13554" y="5353"/>
                  </a:lnTo>
                  <a:lnTo>
                    <a:pt x="13260" y="5449"/>
                  </a:lnTo>
                  <a:lnTo>
                    <a:pt x="12953" y="5542"/>
                  </a:lnTo>
                  <a:lnTo>
                    <a:pt x="12636" y="5627"/>
                  </a:lnTo>
                  <a:lnTo>
                    <a:pt x="12306" y="5707"/>
                  </a:lnTo>
                  <a:lnTo>
                    <a:pt x="11967" y="5781"/>
                  </a:lnTo>
                  <a:lnTo>
                    <a:pt x="11617" y="5849"/>
                  </a:lnTo>
                  <a:lnTo>
                    <a:pt x="11258" y="5911"/>
                  </a:lnTo>
                  <a:lnTo>
                    <a:pt x="10890" y="5967"/>
                  </a:lnTo>
                  <a:lnTo>
                    <a:pt x="10513" y="6015"/>
                  </a:lnTo>
                  <a:lnTo>
                    <a:pt x="10129" y="6057"/>
                  </a:lnTo>
                  <a:lnTo>
                    <a:pt x="9738" y="6091"/>
                  </a:lnTo>
                  <a:lnTo>
                    <a:pt x="9340" y="6118"/>
                  </a:lnTo>
                  <a:lnTo>
                    <a:pt x="8934" y="6138"/>
                  </a:lnTo>
                  <a:lnTo>
                    <a:pt x="8524" y="6150"/>
                  </a:lnTo>
                  <a:lnTo>
                    <a:pt x="8108" y="6154"/>
                  </a:lnTo>
                  <a:lnTo>
                    <a:pt x="7691" y="6150"/>
                  </a:lnTo>
                  <a:lnTo>
                    <a:pt x="7281" y="6138"/>
                  </a:lnTo>
                  <a:lnTo>
                    <a:pt x="6875" y="6118"/>
                  </a:lnTo>
                  <a:lnTo>
                    <a:pt x="6477" y="6091"/>
                  </a:lnTo>
                  <a:lnTo>
                    <a:pt x="6086" y="6057"/>
                  </a:lnTo>
                  <a:lnTo>
                    <a:pt x="5701" y="6015"/>
                  </a:lnTo>
                  <a:lnTo>
                    <a:pt x="5325" y="5967"/>
                  </a:lnTo>
                  <a:lnTo>
                    <a:pt x="4957" y="5911"/>
                  </a:lnTo>
                  <a:lnTo>
                    <a:pt x="4598" y="5849"/>
                  </a:lnTo>
                  <a:lnTo>
                    <a:pt x="4248" y="5781"/>
                  </a:lnTo>
                  <a:lnTo>
                    <a:pt x="3909" y="5707"/>
                  </a:lnTo>
                  <a:lnTo>
                    <a:pt x="3579" y="5627"/>
                  </a:lnTo>
                  <a:lnTo>
                    <a:pt x="3262" y="5542"/>
                  </a:lnTo>
                  <a:lnTo>
                    <a:pt x="2955" y="5449"/>
                  </a:lnTo>
                  <a:lnTo>
                    <a:pt x="2661" y="5353"/>
                  </a:lnTo>
                  <a:lnTo>
                    <a:pt x="2380" y="5252"/>
                  </a:lnTo>
                  <a:lnTo>
                    <a:pt x="2110" y="5144"/>
                  </a:lnTo>
                  <a:lnTo>
                    <a:pt x="1856" y="5032"/>
                  </a:lnTo>
                  <a:lnTo>
                    <a:pt x="1614" y="4916"/>
                  </a:lnTo>
                  <a:lnTo>
                    <a:pt x="1387" y="4796"/>
                  </a:lnTo>
                  <a:lnTo>
                    <a:pt x="1177" y="4671"/>
                  </a:lnTo>
                  <a:lnTo>
                    <a:pt x="981" y="4542"/>
                  </a:lnTo>
                  <a:lnTo>
                    <a:pt x="802" y="4409"/>
                  </a:lnTo>
                  <a:lnTo>
                    <a:pt x="638" y="4273"/>
                  </a:lnTo>
                  <a:lnTo>
                    <a:pt x="494" y="4133"/>
                  </a:lnTo>
                  <a:lnTo>
                    <a:pt x="366" y="3991"/>
                  </a:lnTo>
                  <a:lnTo>
                    <a:pt x="256" y="3844"/>
                  </a:lnTo>
                  <a:lnTo>
                    <a:pt x="165" y="3696"/>
                  </a:lnTo>
                  <a:lnTo>
                    <a:pt x="93" y="3545"/>
                  </a:lnTo>
                  <a:lnTo>
                    <a:pt x="42" y="3391"/>
                  </a:lnTo>
                  <a:lnTo>
                    <a:pt x="10" y="3235"/>
                  </a:lnTo>
                  <a:lnTo>
                    <a:pt x="0" y="3077"/>
                  </a:lnTo>
                  <a:lnTo>
                    <a:pt x="10" y="2919"/>
                  </a:lnTo>
                  <a:lnTo>
                    <a:pt x="42" y="2763"/>
                  </a:lnTo>
                  <a:lnTo>
                    <a:pt x="93" y="2609"/>
                  </a:lnTo>
                  <a:lnTo>
                    <a:pt x="165" y="2458"/>
                  </a:lnTo>
                  <a:lnTo>
                    <a:pt x="256" y="2310"/>
                  </a:lnTo>
                  <a:lnTo>
                    <a:pt x="366" y="2163"/>
                  </a:lnTo>
                  <a:lnTo>
                    <a:pt x="494" y="2021"/>
                  </a:lnTo>
                  <a:lnTo>
                    <a:pt x="638" y="1881"/>
                  </a:lnTo>
                  <a:lnTo>
                    <a:pt x="802" y="1745"/>
                  </a:lnTo>
                  <a:lnTo>
                    <a:pt x="981" y="1612"/>
                  </a:lnTo>
                  <a:lnTo>
                    <a:pt x="1177" y="1483"/>
                  </a:lnTo>
                  <a:lnTo>
                    <a:pt x="1387" y="1358"/>
                  </a:lnTo>
                  <a:lnTo>
                    <a:pt x="1614" y="1237"/>
                  </a:lnTo>
                  <a:lnTo>
                    <a:pt x="1856" y="1122"/>
                  </a:lnTo>
                  <a:lnTo>
                    <a:pt x="2110" y="1010"/>
                  </a:lnTo>
                  <a:lnTo>
                    <a:pt x="2380" y="902"/>
                  </a:lnTo>
                  <a:lnTo>
                    <a:pt x="2661" y="801"/>
                  </a:lnTo>
                  <a:lnTo>
                    <a:pt x="2955" y="705"/>
                  </a:lnTo>
                  <a:lnTo>
                    <a:pt x="3262" y="613"/>
                  </a:lnTo>
                  <a:lnTo>
                    <a:pt x="3579" y="527"/>
                  </a:lnTo>
                  <a:lnTo>
                    <a:pt x="3909" y="447"/>
                  </a:lnTo>
                  <a:lnTo>
                    <a:pt x="4248" y="373"/>
                  </a:lnTo>
                  <a:lnTo>
                    <a:pt x="4598" y="305"/>
                  </a:lnTo>
                  <a:lnTo>
                    <a:pt x="4957" y="243"/>
                  </a:lnTo>
                  <a:lnTo>
                    <a:pt x="5325" y="187"/>
                  </a:lnTo>
                  <a:lnTo>
                    <a:pt x="5701" y="139"/>
                  </a:lnTo>
                  <a:lnTo>
                    <a:pt x="6086" y="97"/>
                  </a:lnTo>
                  <a:lnTo>
                    <a:pt x="6477" y="63"/>
                  </a:lnTo>
                  <a:lnTo>
                    <a:pt x="6875" y="36"/>
                  </a:lnTo>
                  <a:lnTo>
                    <a:pt x="7281" y="16"/>
                  </a:lnTo>
                  <a:lnTo>
                    <a:pt x="7691" y="4"/>
                  </a:lnTo>
                  <a:lnTo>
                    <a:pt x="8108" y="0"/>
                  </a:lnTo>
                  <a:close/>
                  <a:moveTo>
                    <a:pt x="3135" y="4675"/>
                  </a:moveTo>
                  <a:lnTo>
                    <a:pt x="3787" y="5515"/>
                  </a:lnTo>
                  <a:lnTo>
                    <a:pt x="6158" y="5404"/>
                  </a:lnTo>
                  <a:lnTo>
                    <a:pt x="5243" y="5179"/>
                  </a:lnTo>
                  <a:lnTo>
                    <a:pt x="7687" y="3759"/>
                  </a:lnTo>
                  <a:lnTo>
                    <a:pt x="6381" y="3535"/>
                  </a:lnTo>
                  <a:lnTo>
                    <a:pt x="3936" y="4880"/>
                  </a:lnTo>
                  <a:lnTo>
                    <a:pt x="3135" y="4675"/>
                  </a:lnTo>
                  <a:close/>
                  <a:moveTo>
                    <a:pt x="8154" y="2469"/>
                  </a:moveTo>
                  <a:lnTo>
                    <a:pt x="9497" y="2824"/>
                  </a:lnTo>
                  <a:lnTo>
                    <a:pt x="11792" y="1404"/>
                  </a:lnTo>
                  <a:lnTo>
                    <a:pt x="12688" y="1647"/>
                  </a:lnTo>
                  <a:lnTo>
                    <a:pt x="11979" y="767"/>
                  </a:lnTo>
                  <a:lnTo>
                    <a:pt x="9833" y="862"/>
                  </a:lnTo>
                  <a:lnTo>
                    <a:pt x="10617" y="1086"/>
                  </a:lnTo>
                  <a:lnTo>
                    <a:pt x="8154" y="2469"/>
                  </a:lnTo>
                  <a:close/>
                  <a:moveTo>
                    <a:pt x="13547" y="4824"/>
                  </a:moveTo>
                  <a:lnTo>
                    <a:pt x="9647" y="3871"/>
                  </a:lnTo>
                  <a:lnTo>
                    <a:pt x="9068" y="4264"/>
                  </a:lnTo>
                  <a:lnTo>
                    <a:pt x="9012" y="3235"/>
                  </a:lnTo>
                  <a:lnTo>
                    <a:pt x="11195" y="2918"/>
                  </a:lnTo>
                  <a:lnTo>
                    <a:pt x="10561" y="3254"/>
                  </a:lnTo>
                  <a:lnTo>
                    <a:pt x="14516" y="4133"/>
                  </a:lnTo>
                  <a:lnTo>
                    <a:pt x="13547" y="4824"/>
                  </a:lnTo>
                  <a:close/>
                  <a:moveTo>
                    <a:pt x="4534" y="3291"/>
                  </a:moveTo>
                  <a:lnTo>
                    <a:pt x="6885" y="3011"/>
                  </a:lnTo>
                  <a:lnTo>
                    <a:pt x="6773" y="1946"/>
                  </a:lnTo>
                  <a:lnTo>
                    <a:pt x="6176" y="2300"/>
                  </a:lnTo>
                  <a:lnTo>
                    <a:pt x="2463" y="1478"/>
                  </a:lnTo>
                  <a:lnTo>
                    <a:pt x="1325" y="2039"/>
                  </a:lnTo>
                  <a:lnTo>
                    <a:pt x="5019" y="2955"/>
                  </a:lnTo>
                  <a:lnTo>
                    <a:pt x="4534" y="3291"/>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grpSp>
      <p:grpSp>
        <p:nvGrpSpPr>
          <p:cNvPr id="4" name="组合 621"/>
          <p:cNvGrpSpPr>
            <a:grpSpLocks noChangeAspect="1"/>
          </p:cNvGrpSpPr>
          <p:nvPr/>
        </p:nvGrpSpPr>
        <p:grpSpPr>
          <a:xfrm>
            <a:off x="1628144" y="4275922"/>
            <a:ext cx="303678" cy="165380"/>
            <a:chOff x="-983298" y="1666240"/>
            <a:chExt cx="547688" cy="309563"/>
          </a:xfrm>
          <a:solidFill>
            <a:schemeClr val="bg1">
              <a:lumMod val="50000"/>
            </a:schemeClr>
          </a:solidFill>
        </p:grpSpPr>
        <p:sp>
          <p:nvSpPr>
            <p:cNvPr id="51" name="Freeform 21"/>
            <p:cNvSpPr/>
            <p:nvPr/>
          </p:nvSpPr>
          <p:spPr bwMode="auto">
            <a:xfrm>
              <a:off x="-983298" y="1798003"/>
              <a:ext cx="547688" cy="177800"/>
            </a:xfrm>
            <a:custGeom>
              <a:avLst/>
              <a:gdLst/>
              <a:ahLst/>
              <a:cxnLst>
                <a:cxn ang="0">
                  <a:pos x="16188" y="2345"/>
                </a:cxn>
                <a:cxn ang="0">
                  <a:pos x="16149" y="2515"/>
                </a:cxn>
                <a:cxn ang="0">
                  <a:pos x="15935" y="2950"/>
                </a:cxn>
                <a:cxn ang="0">
                  <a:pos x="15566" y="3361"/>
                </a:cxn>
                <a:cxn ang="0">
                  <a:pos x="15052" y="3745"/>
                </a:cxn>
                <a:cxn ang="0">
                  <a:pos x="14408" y="4094"/>
                </a:cxn>
                <a:cxn ang="0">
                  <a:pos x="13647" y="4406"/>
                </a:cxn>
                <a:cxn ang="0">
                  <a:pos x="12779" y="4677"/>
                </a:cxn>
                <a:cxn ang="0">
                  <a:pos x="11817" y="4900"/>
                </a:cxn>
                <a:cxn ang="0">
                  <a:pos x="10774" y="5071"/>
                </a:cxn>
                <a:cxn ang="0">
                  <a:pos x="9662" y="5187"/>
                </a:cxn>
                <a:cxn ang="0">
                  <a:pos x="8495" y="5241"/>
                </a:cxn>
                <a:cxn ang="0">
                  <a:pos x="7295" y="5230"/>
                </a:cxn>
                <a:cxn ang="0">
                  <a:pos x="6139" y="5155"/>
                </a:cxn>
                <a:cxn ang="0">
                  <a:pos x="5043" y="5019"/>
                </a:cxn>
                <a:cxn ang="0">
                  <a:pos x="4021" y="4827"/>
                </a:cxn>
                <a:cxn ang="0">
                  <a:pos x="3087" y="4585"/>
                </a:cxn>
                <a:cxn ang="0">
                  <a:pos x="2251" y="4298"/>
                </a:cxn>
                <a:cxn ang="0">
                  <a:pos x="1527" y="3969"/>
                </a:cxn>
                <a:cxn ang="0">
                  <a:pos x="927" y="3604"/>
                </a:cxn>
                <a:cxn ang="0">
                  <a:pos x="465" y="3208"/>
                </a:cxn>
                <a:cxn ang="0">
                  <a:pos x="151" y="2784"/>
                </a:cxn>
                <a:cxn ang="0">
                  <a:pos x="0" y="2340"/>
                </a:cxn>
                <a:cxn ang="0">
                  <a:pos x="102" y="141"/>
                </a:cxn>
                <a:cxn ang="0">
                  <a:pos x="467" y="524"/>
                </a:cxn>
                <a:cxn ang="0">
                  <a:pos x="944" y="884"/>
                </a:cxn>
                <a:cxn ang="0">
                  <a:pos x="1522" y="1217"/>
                </a:cxn>
                <a:cxn ang="0">
                  <a:pos x="2195" y="1518"/>
                </a:cxn>
                <a:cxn ang="0">
                  <a:pos x="2954" y="1785"/>
                </a:cxn>
                <a:cxn ang="0">
                  <a:pos x="3789" y="2015"/>
                </a:cxn>
                <a:cxn ang="0">
                  <a:pos x="4694" y="2204"/>
                </a:cxn>
                <a:cxn ang="0">
                  <a:pos x="5658" y="2348"/>
                </a:cxn>
                <a:cxn ang="0">
                  <a:pos x="6675" y="2444"/>
                </a:cxn>
                <a:cxn ang="0">
                  <a:pos x="7734" y="2489"/>
                </a:cxn>
                <a:cxn ang="0">
                  <a:pos x="8814" y="2480"/>
                </a:cxn>
                <a:cxn ang="0">
                  <a:pos x="9861" y="2417"/>
                </a:cxn>
                <a:cxn ang="0">
                  <a:pos x="10863" y="2304"/>
                </a:cxn>
                <a:cxn ang="0">
                  <a:pos x="11810" y="2144"/>
                </a:cxn>
                <a:cxn ang="0">
                  <a:pos x="12693" y="1941"/>
                </a:cxn>
                <a:cxn ang="0">
                  <a:pos x="13505" y="1697"/>
                </a:cxn>
                <a:cxn ang="0">
                  <a:pos x="14236" y="1418"/>
                </a:cxn>
                <a:cxn ang="0">
                  <a:pos x="14879" y="1104"/>
                </a:cxn>
                <a:cxn ang="0">
                  <a:pos x="15425" y="761"/>
                </a:cxn>
                <a:cxn ang="0">
                  <a:pos x="15864" y="392"/>
                </a:cxn>
                <a:cxn ang="0">
                  <a:pos x="16188" y="0"/>
                </a:cxn>
              </a:cxnLst>
              <a:rect l="0" t="0" r="r" b="b"/>
              <a:pathLst>
                <a:path w="16189" h="5245">
                  <a:moveTo>
                    <a:pt x="16189" y="2340"/>
                  </a:moveTo>
                  <a:lnTo>
                    <a:pt x="16189" y="2343"/>
                  </a:lnTo>
                  <a:lnTo>
                    <a:pt x="16188" y="2345"/>
                  </a:lnTo>
                  <a:lnTo>
                    <a:pt x="16188" y="2366"/>
                  </a:lnTo>
                  <a:lnTo>
                    <a:pt x="16185" y="2366"/>
                  </a:lnTo>
                  <a:lnTo>
                    <a:pt x="16149" y="2515"/>
                  </a:lnTo>
                  <a:lnTo>
                    <a:pt x="16096" y="2662"/>
                  </a:lnTo>
                  <a:lnTo>
                    <a:pt x="16025" y="2808"/>
                  </a:lnTo>
                  <a:lnTo>
                    <a:pt x="15935" y="2950"/>
                  </a:lnTo>
                  <a:lnTo>
                    <a:pt x="15828" y="3090"/>
                  </a:lnTo>
                  <a:lnTo>
                    <a:pt x="15704" y="3227"/>
                  </a:lnTo>
                  <a:lnTo>
                    <a:pt x="15566" y="3361"/>
                  </a:lnTo>
                  <a:lnTo>
                    <a:pt x="15409" y="3492"/>
                  </a:lnTo>
                  <a:lnTo>
                    <a:pt x="15238" y="3620"/>
                  </a:lnTo>
                  <a:lnTo>
                    <a:pt x="15052" y="3745"/>
                  </a:lnTo>
                  <a:lnTo>
                    <a:pt x="14851" y="3864"/>
                  </a:lnTo>
                  <a:lnTo>
                    <a:pt x="14637" y="3981"/>
                  </a:lnTo>
                  <a:lnTo>
                    <a:pt x="14408" y="4094"/>
                  </a:lnTo>
                  <a:lnTo>
                    <a:pt x="14167" y="4202"/>
                  </a:lnTo>
                  <a:lnTo>
                    <a:pt x="13913" y="4307"/>
                  </a:lnTo>
                  <a:lnTo>
                    <a:pt x="13647" y="4406"/>
                  </a:lnTo>
                  <a:lnTo>
                    <a:pt x="13368" y="4502"/>
                  </a:lnTo>
                  <a:lnTo>
                    <a:pt x="13079" y="4592"/>
                  </a:lnTo>
                  <a:lnTo>
                    <a:pt x="12779" y="4677"/>
                  </a:lnTo>
                  <a:lnTo>
                    <a:pt x="12468" y="4757"/>
                  </a:lnTo>
                  <a:lnTo>
                    <a:pt x="12147" y="4831"/>
                  </a:lnTo>
                  <a:lnTo>
                    <a:pt x="11817" y="4900"/>
                  </a:lnTo>
                  <a:lnTo>
                    <a:pt x="11478" y="4964"/>
                  </a:lnTo>
                  <a:lnTo>
                    <a:pt x="11131" y="5021"/>
                  </a:lnTo>
                  <a:lnTo>
                    <a:pt x="10774" y="5071"/>
                  </a:lnTo>
                  <a:lnTo>
                    <a:pt x="10411" y="5117"/>
                  </a:lnTo>
                  <a:lnTo>
                    <a:pt x="10040" y="5156"/>
                  </a:lnTo>
                  <a:lnTo>
                    <a:pt x="9662" y="5187"/>
                  </a:lnTo>
                  <a:lnTo>
                    <a:pt x="9279" y="5213"/>
                  </a:lnTo>
                  <a:lnTo>
                    <a:pt x="8889" y="5231"/>
                  </a:lnTo>
                  <a:lnTo>
                    <a:pt x="8495" y="5241"/>
                  </a:lnTo>
                  <a:lnTo>
                    <a:pt x="8095" y="5245"/>
                  </a:lnTo>
                  <a:lnTo>
                    <a:pt x="7692" y="5241"/>
                  </a:lnTo>
                  <a:lnTo>
                    <a:pt x="7295" y="5230"/>
                  </a:lnTo>
                  <a:lnTo>
                    <a:pt x="6904" y="5211"/>
                  </a:lnTo>
                  <a:lnTo>
                    <a:pt x="6518" y="5186"/>
                  </a:lnTo>
                  <a:lnTo>
                    <a:pt x="6139" y="5155"/>
                  </a:lnTo>
                  <a:lnTo>
                    <a:pt x="5766" y="5115"/>
                  </a:lnTo>
                  <a:lnTo>
                    <a:pt x="5401" y="5070"/>
                  </a:lnTo>
                  <a:lnTo>
                    <a:pt x="5043" y="5019"/>
                  </a:lnTo>
                  <a:lnTo>
                    <a:pt x="4693" y="4961"/>
                  </a:lnTo>
                  <a:lnTo>
                    <a:pt x="4353" y="4897"/>
                  </a:lnTo>
                  <a:lnTo>
                    <a:pt x="4021" y="4827"/>
                  </a:lnTo>
                  <a:lnTo>
                    <a:pt x="3700" y="4752"/>
                  </a:lnTo>
                  <a:lnTo>
                    <a:pt x="3388" y="4671"/>
                  </a:lnTo>
                  <a:lnTo>
                    <a:pt x="3087" y="4585"/>
                  </a:lnTo>
                  <a:lnTo>
                    <a:pt x="2797" y="4494"/>
                  </a:lnTo>
                  <a:lnTo>
                    <a:pt x="2519" y="4398"/>
                  </a:lnTo>
                  <a:lnTo>
                    <a:pt x="2251" y="4298"/>
                  </a:lnTo>
                  <a:lnTo>
                    <a:pt x="1997" y="4192"/>
                  </a:lnTo>
                  <a:lnTo>
                    <a:pt x="1755" y="4083"/>
                  </a:lnTo>
                  <a:lnTo>
                    <a:pt x="1527" y="3969"/>
                  </a:lnTo>
                  <a:lnTo>
                    <a:pt x="1314" y="3851"/>
                  </a:lnTo>
                  <a:lnTo>
                    <a:pt x="1113" y="3729"/>
                  </a:lnTo>
                  <a:lnTo>
                    <a:pt x="927" y="3604"/>
                  </a:lnTo>
                  <a:lnTo>
                    <a:pt x="757" y="3476"/>
                  </a:lnTo>
                  <a:lnTo>
                    <a:pt x="603" y="3343"/>
                  </a:lnTo>
                  <a:lnTo>
                    <a:pt x="465" y="3208"/>
                  </a:lnTo>
                  <a:lnTo>
                    <a:pt x="343" y="3069"/>
                  </a:lnTo>
                  <a:lnTo>
                    <a:pt x="238" y="2928"/>
                  </a:lnTo>
                  <a:lnTo>
                    <a:pt x="151" y="2784"/>
                  </a:lnTo>
                  <a:lnTo>
                    <a:pt x="82" y="2639"/>
                  </a:lnTo>
                  <a:lnTo>
                    <a:pt x="32" y="2490"/>
                  </a:lnTo>
                  <a:lnTo>
                    <a:pt x="0" y="2340"/>
                  </a:lnTo>
                  <a:lnTo>
                    <a:pt x="6" y="2340"/>
                  </a:lnTo>
                  <a:lnTo>
                    <a:pt x="6" y="8"/>
                  </a:lnTo>
                  <a:lnTo>
                    <a:pt x="102" y="141"/>
                  </a:lnTo>
                  <a:lnTo>
                    <a:pt x="211" y="271"/>
                  </a:lnTo>
                  <a:lnTo>
                    <a:pt x="333" y="399"/>
                  </a:lnTo>
                  <a:lnTo>
                    <a:pt x="467" y="524"/>
                  </a:lnTo>
                  <a:lnTo>
                    <a:pt x="613" y="647"/>
                  </a:lnTo>
                  <a:lnTo>
                    <a:pt x="772" y="767"/>
                  </a:lnTo>
                  <a:lnTo>
                    <a:pt x="944" y="884"/>
                  </a:lnTo>
                  <a:lnTo>
                    <a:pt x="1125" y="998"/>
                  </a:lnTo>
                  <a:lnTo>
                    <a:pt x="1319" y="1109"/>
                  </a:lnTo>
                  <a:lnTo>
                    <a:pt x="1522" y="1217"/>
                  </a:lnTo>
                  <a:lnTo>
                    <a:pt x="1736" y="1320"/>
                  </a:lnTo>
                  <a:lnTo>
                    <a:pt x="1961" y="1421"/>
                  </a:lnTo>
                  <a:lnTo>
                    <a:pt x="2195" y="1518"/>
                  </a:lnTo>
                  <a:lnTo>
                    <a:pt x="2440" y="1611"/>
                  </a:lnTo>
                  <a:lnTo>
                    <a:pt x="2692" y="1700"/>
                  </a:lnTo>
                  <a:lnTo>
                    <a:pt x="2954" y="1785"/>
                  </a:lnTo>
                  <a:lnTo>
                    <a:pt x="3225" y="1866"/>
                  </a:lnTo>
                  <a:lnTo>
                    <a:pt x="3504" y="1943"/>
                  </a:lnTo>
                  <a:lnTo>
                    <a:pt x="3789" y="2015"/>
                  </a:lnTo>
                  <a:lnTo>
                    <a:pt x="4084" y="2083"/>
                  </a:lnTo>
                  <a:lnTo>
                    <a:pt x="4385" y="2146"/>
                  </a:lnTo>
                  <a:lnTo>
                    <a:pt x="4694" y="2204"/>
                  </a:lnTo>
                  <a:lnTo>
                    <a:pt x="5010" y="2256"/>
                  </a:lnTo>
                  <a:lnTo>
                    <a:pt x="5331" y="2305"/>
                  </a:lnTo>
                  <a:lnTo>
                    <a:pt x="5658" y="2348"/>
                  </a:lnTo>
                  <a:lnTo>
                    <a:pt x="5992" y="2385"/>
                  </a:lnTo>
                  <a:lnTo>
                    <a:pt x="6331" y="2418"/>
                  </a:lnTo>
                  <a:lnTo>
                    <a:pt x="6675" y="2444"/>
                  </a:lnTo>
                  <a:lnTo>
                    <a:pt x="7023" y="2464"/>
                  </a:lnTo>
                  <a:lnTo>
                    <a:pt x="7376" y="2480"/>
                  </a:lnTo>
                  <a:lnTo>
                    <a:pt x="7734" y="2489"/>
                  </a:lnTo>
                  <a:lnTo>
                    <a:pt x="8095" y="2492"/>
                  </a:lnTo>
                  <a:lnTo>
                    <a:pt x="8456" y="2489"/>
                  </a:lnTo>
                  <a:lnTo>
                    <a:pt x="8814" y="2480"/>
                  </a:lnTo>
                  <a:lnTo>
                    <a:pt x="9168" y="2464"/>
                  </a:lnTo>
                  <a:lnTo>
                    <a:pt x="9517" y="2444"/>
                  </a:lnTo>
                  <a:lnTo>
                    <a:pt x="9861" y="2417"/>
                  </a:lnTo>
                  <a:lnTo>
                    <a:pt x="10200" y="2385"/>
                  </a:lnTo>
                  <a:lnTo>
                    <a:pt x="10535" y="2347"/>
                  </a:lnTo>
                  <a:lnTo>
                    <a:pt x="10863" y="2304"/>
                  </a:lnTo>
                  <a:lnTo>
                    <a:pt x="11184" y="2255"/>
                  </a:lnTo>
                  <a:lnTo>
                    <a:pt x="11501" y="2203"/>
                  </a:lnTo>
                  <a:lnTo>
                    <a:pt x="11810" y="2144"/>
                  </a:lnTo>
                  <a:lnTo>
                    <a:pt x="12112" y="2081"/>
                  </a:lnTo>
                  <a:lnTo>
                    <a:pt x="12406" y="2013"/>
                  </a:lnTo>
                  <a:lnTo>
                    <a:pt x="12693" y="1941"/>
                  </a:lnTo>
                  <a:lnTo>
                    <a:pt x="12972" y="1863"/>
                  </a:lnTo>
                  <a:lnTo>
                    <a:pt x="13243" y="1782"/>
                  </a:lnTo>
                  <a:lnTo>
                    <a:pt x="13505" y="1697"/>
                  </a:lnTo>
                  <a:lnTo>
                    <a:pt x="13758" y="1608"/>
                  </a:lnTo>
                  <a:lnTo>
                    <a:pt x="14002" y="1514"/>
                  </a:lnTo>
                  <a:lnTo>
                    <a:pt x="14236" y="1418"/>
                  </a:lnTo>
                  <a:lnTo>
                    <a:pt x="14461" y="1316"/>
                  </a:lnTo>
                  <a:lnTo>
                    <a:pt x="14675" y="1212"/>
                  </a:lnTo>
                  <a:lnTo>
                    <a:pt x="14879" y="1104"/>
                  </a:lnTo>
                  <a:lnTo>
                    <a:pt x="15072" y="993"/>
                  </a:lnTo>
                  <a:lnTo>
                    <a:pt x="15253" y="879"/>
                  </a:lnTo>
                  <a:lnTo>
                    <a:pt x="15425" y="761"/>
                  </a:lnTo>
                  <a:lnTo>
                    <a:pt x="15583" y="641"/>
                  </a:lnTo>
                  <a:lnTo>
                    <a:pt x="15730" y="517"/>
                  </a:lnTo>
                  <a:lnTo>
                    <a:pt x="15864" y="392"/>
                  </a:lnTo>
                  <a:lnTo>
                    <a:pt x="15985" y="264"/>
                  </a:lnTo>
                  <a:lnTo>
                    <a:pt x="16094" y="133"/>
                  </a:lnTo>
                  <a:lnTo>
                    <a:pt x="16188" y="0"/>
                  </a:lnTo>
                  <a:lnTo>
                    <a:pt x="16188" y="2340"/>
                  </a:lnTo>
                  <a:lnTo>
                    <a:pt x="16189" y="234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52" name="Freeform 22"/>
            <p:cNvSpPr>
              <a:spLocks noEditPoints="1"/>
            </p:cNvSpPr>
            <p:nvPr/>
          </p:nvSpPr>
          <p:spPr bwMode="auto">
            <a:xfrm>
              <a:off x="-983298" y="1666240"/>
              <a:ext cx="547688" cy="207963"/>
            </a:xfrm>
            <a:custGeom>
              <a:avLst/>
              <a:gdLst/>
              <a:ahLst/>
              <a:cxnLst>
                <a:cxn ang="0">
                  <a:pos x="8934" y="16"/>
                </a:cxn>
                <a:cxn ang="0">
                  <a:pos x="10129" y="97"/>
                </a:cxn>
                <a:cxn ang="0">
                  <a:pos x="11258" y="243"/>
                </a:cxn>
                <a:cxn ang="0">
                  <a:pos x="12306" y="447"/>
                </a:cxn>
                <a:cxn ang="0">
                  <a:pos x="13260" y="705"/>
                </a:cxn>
                <a:cxn ang="0">
                  <a:pos x="14105" y="1010"/>
                </a:cxn>
                <a:cxn ang="0">
                  <a:pos x="14828" y="1358"/>
                </a:cxn>
                <a:cxn ang="0">
                  <a:pos x="15413" y="1745"/>
                </a:cxn>
                <a:cxn ang="0">
                  <a:pos x="15849" y="2163"/>
                </a:cxn>
                <a:cxn ang="0">
                  <a:pos x="16122" y="2609"/>
                </a:cxn>
                <a:cxn ang="0">
                  <a:pos x="16215" y="3077"/>
                </a:cxn>
                <a:cxn ang="0">
                  <a:pos x="16122" y="3545"/>
                </a:cxn>
                <a:cxn ang="0">
                  <a:pos x="15849" y="3991"/>
                </a:cxn>
                <a:cxn ang="0">
                  <a:pos x="15413" y="4409"/>
                </a:cxn>
                <a:cxn ang="0">
                  <a:pos x="14828" y="4796"/>
                </a:cxn>
                <a:cxn ang="0">
                  <a:pos x="14105" y="5144"/>
                </a:cxn>
                <a:cxn ang="0">
                  <a:pos x="13260" y="5449"/>
                </a:cxn>
                <a:cxn ang="0">
                  <a:pos x="12306" y="5707"/>
                </a:cxn>
                <a:cxn ang="0">
                  <a:pos x="11258" y="5911"/>
                </a:cxn>
                <a:cxn ang="0">
                  <a:pos x="10129" y="6057"/>
                </a:cxn>
                <a:cxn ang="0">
                  <a:pos x="8934" y="6138"/>
                </a:cxn>
                <a:cxn ang="0">
                  <a:pos x="7691" y="6150"/>
                </a:cxn>
                <a:cxn ang="0">
                  <a:pos x="6477" y="6091"/>
                </a:cxn>
                <a:cxn ang="0">
                  <a:pos x="5325" y="5967"/>
                </a:cxn>
                <a:cxn ang="0">
                  <a:pos x="4248" y="5781"/>
                </a:cxn>
                <a:cxn ang="0">
                  <a:pos x="3262" y="5542"/>
                </a:cxn>
                <a:cxn ang="0">
                  <a:pos x="2380" y="5252"/>
                </a:cxn>
                <a:cxn ang="0">
                  <a:pos x="1614" y="4916"/>
                </a:cxn>
                <a:cxn ang="0">
                  <a:pos x="981" y="4542"/>
                </a:cxn>
                <a:cxn ang="0">
                  <a:pos x="494" y="4133"/>
                </a:cxn>
                <a:cxn ang="0">
                  <a:pos x="165" y="3696"/>
                </a:cxn>
                <a:cxn ang="0">
                  <a:pos x="10" y="3235"/>
                </a:cxn>
                <a:cxn ang="0">
                  <a:pos x="42" y="2763"/>
                </a:cxn>
                <a:cxn ang="0">
                  <a:pos x="256" y="2310"/>
                </a:cxn>
                <a:cxn ang="0">
                  <a:pos x="638" y="1881"/>
                </a:cxn>
                <a:cxn ang="0">
                  <a:pos x="1177" y="1483"/>
                </a:cxn>
                <a:cxn ang="0">
                  <a:pos x="1856" y="1122"/>
                </a:cxn>
                <a:cxn ang="0">
                  <a:pos x="2661" y="801"/>
                </a:cxn>
                <a:cxn ang="0">
                  <a:pos x="3579" y="527"/>
                </a:cxn>
                <a:cxn ang="0">
                  <a:pos x="4598" y="305"/>
                </a:cxn>
                <a:cxn ang="0">
                  <a:pos x="5701" y="139"/>
                </a:cxn>
                <a:cxn ang="0">
                  <a:pos x="6875" y="36"/>
                </a:cxn>
                <a:cxn ang="0">
                  <a:pos x="8108" y="0"/>
                </a:cxn>
                <a:cxn ang="0">
                  <a:pos x="6158" y="5404"/>
                </a:cxn>
                <a:cxn ang="0">
                  <a:pos x="6381" y="3535"/>
                </a:cxn>
                <a:cxn ang="0">
                  <a:pos x="8154" y="2469"/>
                </a:cxn>
                <a:cxn ang="0">
                  <a:pos x="12688" y="1647"/>
                </a:cxn>
                <a:cxn ang="0">
                  <a:pos x="10617" y="1086"/>
                </a:cxn>
                <a:cxn ang="0">
                  <a:pos x="9647" y="3871"/>
                </a:cxn>
                <a:cxn ang="0">
                  <a:pos x="11195" y="2918"/>
                </a:cxn>
                <a:cxn ang="0">
                  <a:pos x="13547" y="4824"/>
                </a:cxn>
                <a:cxn ang="0">
                  <a:pos x="6773" y="1946"/>
                </a:cxn>
                <a:cxn ang="0">
                  <a:pos x="1325" y="2039"/>
                </a:cxn>
              </a:cxnLst>
              <a:rect l="0" t="0" r="r" b="b"/>
              <a:pathLst>
                <a:path w="16215" h="6154">
                  <a:moveTo>
                    <a:pt x="8108" y="0"/>
                  </a:moveTo>
                  <a:lnTo>
                    <a:pt x="8524" y="4"/>
                  </a:lnTo>
                  <a:lnTo>
                    <a:pt x="8934" y="16"/>
                  </a:lnTo>
                  <a:lnTo>
                    <a:pt x="9340" y="36"/>
                  </a:lnTo>
                  <a:lnTo>
                    <a:pt x="9738" y="63"/>
                  </a:lnTo>
                  <a:lnTo>
                    <a:pt x="10129" y="97"/>
                  </a:lnTo>
                  <a:lnTo>
                    <a:pt x="10513" y="139"/>
                  </a:lnTo>
                  <a:lnTo>
                    <a:pt x="10890" y="187"/>
                  </a:lnTo>
                  <a:lnTo>
                    <a:pt x="11258" y="243"/>
                  </a:lnTo>
                  <a:lnTo>
                    <a:pt x="11617" y="305"/>
                  </a:lnTo>
                  <a:lnTo>
                    <a:pt x="11967" y="373"/>
                  </a:lnTo>
                  <a:lnTo>
                    <a:pt x="12306" y="447"/>
                  </a:lnTo>
                  <a:lnTo>
                    <a:pt x="12636" y="527"/>
                  </a:lnTo>
                  <a:lnTo>
                    <a:pt x="12953" y="613"/>
                  </a:lnTo>
                  <a:lnTo>
                    <a:pt x="13260" y="705"/>
                  </a:lnTo>
                  <a:lnTo>
                    <a:pt x="13554" y="801"/>
                  </a:lnTo>
                  <a:lnTo>
                    <a:pt x="13835" y="902"/>
                  </a:lnTo>
                  <a:lnTo>
                    <a:pt x="14105" y="1010"/>
                  </a:lnTo>
                  <a:lnTo>
                    <a:pt x="14359" y="1122"/>
                  </a:lnTo>
                  <a:lnTo>
                    <a:pt x="14601" y="1237"/>
                  </a:lnTo>
                  <a:lnTo>
                    <a:pt x="14828" y="1358"/>
                  </a:lnTo>
                  <a:lnTo>
                    <a:pt x="15038" y="1483"/>
                  </a:lnTo>
                  <a:lnTo>
                    <a:pt x="15234" y="1612"/>
                  </a:lnTo>
                  <a:lnTo>
                    <a:pt x="15413" y="1745"/>
                  </a:lnTo>
                  <a:lnTo>
                    <a:pt x="15577" y="1881"/>
                  </a:lnTo>
                  <a:lnTo>
                    <a:pt x="15721" y="2021"/>
                  </a:lnTo>
                  <a:lnTo>
                    <a:pt x="15849" y="2163"/>
                  </a:lnTo>
                  <a:lnTo>
                    <a:pt x="15959" y="2310"/>
                  </a:lnTo>
                  <a:lnTo>
                    <a:pt x="16050" y="2458"/>
                  </a:lnTo>
                  <a:lnTo>
                    <a:pt x="16122" y="2609"/>
                  </a:lnTo>
                  <a:lnTo>
                    <a:pt x="16173" y="2763"/>
                  </a:lnTo>
                  <a:lnTo>
                    <a:pt x="16205" y="2919"/>
                  </a:lnTo>
                  <a:lnTo>
                    <a:pt x="16215" y="3077"/>
                  </a:lnTo>
                  <a:lnTo>
                    <a:pt x="16205" y="3235"/>
                  </a:lnTo>
                  <a:lnTo>
                    <a:pt x="16173" y="3391"/>
                  </a:lnTo>
                  <a:lnTo>
                    <a:pt x="16122" y="3545"/>
                  </a:lnTo>
                  <a:lnTo>
                    <a:pt x="16050" y="3696"/>
                  </a:lnTo>
                  <a:lnTo>
                    <a:pt x="15959" y="3844"/>
                  </a:lnTo>
                  <a:lnTo>
                    <a:pt x="15849" y="3991"/>
                  </a:lnTo>
                  <a:lnTo>
                    <a:pt x="15721" y="4133"/>
                  </a:lnTo>
                  <a:lnTo>
                    <a:pt x="15577" y="4273"/>
                  </a:lnTo>
                  <a:lnTo>
                    <a:pt x="15413" y="4409"/>
                  </a:lnTo>
                  <a:lnTo>
                    <a:pt x="15234" y="4542"/>
                  </a:lnTo>
                  <a:lnTo>
                    <a:pt x="15038" y="4671"/>
                  </a:lnTo>
                  <a:lnTo>
                    <a:pt x="14828" y="4796"/>
                  </a:lnTo>
                  <a:lnTo>
                    <a:pt x="14601" y="4916"/>
                  </a:lnTo>
                  <a:lnTo>
                    <a:pt x="14359" y="5032"/>
                  </a:lnTo>
                  <a:lnTo>
                    <a:pt x="14105" y="5144"/>
                  </a:lnTo>
                  <a:lnTo>
                    <a:pt x="13835" y="5252"/>
                  </a:lnTo>
                  <a:lnTo>
                    <a:pt x="13554" y="5353"/>
                  </a:lnTo>
                  <a:lnTo>
                    <a:pt x="13260" y="5449"/>
                  </a:lnTo>
                  <a:lnTo>
                    <a:pt x="12953" y="5542"/>
                  </a:lnTo>
                  <a:lnTo>
                    <a:pt x="12636" y="5627"/>
                  </a:lnTo>
                  <a:lnTo>
                    <a:pt x="12306" y="5707"/>
                  </a:lnTo>
                  <a:lnTo>
                    <a:pt x="11967" y="5781"/>
                  </a:lnTo>
                  <a:lnTo>
                    <a:pt x="11617" y="5849"/>
                  </a:lnTo>
                  <a:lnTo>
                    <a:pt x="11258" y="5911"/>
                  </a:lnTo>
                  <a:lnTo>
                    <a:pt x="10890" y="5967"/>
                  </a:lnTo>
                  <a:lnTo>
                    <a:pt x="10513" y="6015"/>
                  </a:lnTo>
                  <a:lnTo>
                    <a:pt x="10129" y="6057"/>
                  </a:lnTo>
                  <a:lnTo>
                    <a:pt x="9738" y="6091"/>
                  </a:lnTo>
                  <a:lnTo>
                    <a:pt x="9340" y="6118"/>
                  </a:lnTo>
                  <a:lnTo>
                    <a:pt x="8934" y="6138"/>
                  </a:lnTo>
                  <a:lnTo>
                    <a:pt x="8524" y="6150"/>
                  </a:lnTo>
                  <a:lnTo>
                    <a:pt x="8108" y="6154"/>
                  </a:lnTo>
                  <a:lnTo>
                    <a:pt x="7691" y="6150"/>
                  </a:lnTo>
                  <a:lnTo>
                    <a:pt x="7281" y="6138"/>
                  </a:lnTo>
                  <a:lnTo>
                    <a:pt x="6875" y="6118"/>
                  </a:lnTo>
                  <a:lnTo>
                    <a:pt x="6477" y="6091"/>
                  </a:lnTo>
                  <a:lnTo>
                    <a:pt x="6086" y="6057"/>
                  </a:lnTo>
                  <a:lnTo>
                    <a:pt x="5701" y="6015"/>
                  </a:lnTo>
                  <a:lnTo>
                    <a:pt x="5325" y="5967"/>
                  </a:lnTo>
                  <a:lnTo>
                    <a:pt x="4957" y="5911"/>
                  </a:lnTo>
                  <a:lnTo>
                    <a:pt x="4598" y="5849"/>
                  </a:lnTo>
                  <a:lnTo>
                    <a:pt x="4248" y="5781"/>
                  </a:lnTo>
                  <a:lnTo>
                    <a:pt x="3909" y="5707"/>
                  </a:lnTo>
                  <a:lnTo>
                    <a:pt x="3579" y="5627"/>
                  </a:lnTo>
                  <a:lnTo>
                    <a:pt x="3262" y="5542"/>
                  </a:lnTo>
                  <a:lnTo>
                    <a:pt x="2955" y="5449"/>
                  </a:lnTo>
                  <a:lnTo>
                    <a:pt x="2661" y="5353"/>
                  </a:lnTo>
                  <a:lnTo>
                    <a:pt x="2380" y="5252"/>
                  </a:lnTo>
                  <a:lnTo>
                    <a:pt x="2110" y="5144"/>
                  </a:lnTo>
                  <a:lnTo>
                    <a:pt x="1856" y="5032"/>
                  </a:lnTo>
                  <a:lnTo>
                    <a:pt x="1614" y="4916"/>
                  </a:lnTo>
                  <a:lnTo>
                    <a:pt x="1387" y="4796"/>
                  </a:lnTo>
                  <a:lnTo>
                    <a:pt x="1177" y="4671"/>
                  </a:lnTo>
                  <a:lnTo>
                    <a:pt x="981" y="4542"/>
                  </a:lnTo>
                  <a:lnTo>
                    <a:pt x="802" y="4409"/>
                  </a:lnTo>
                  <a:lnTo>
                    <a:pt x="638" y="4273"/>
                  </a:lnTo>
                  <a:lnTo>
                    <a:pt x="494" y="4133"/>
                  </a:lnTo>
                  <a:lnTo>
                    <a:pt x="366" y="3991"/>
                  </a:lnTo>
                  <a:lnTo>
                    <a:pt x="256" y="3844"/>
                  </a:lnTo>
                  <a:lnTo>
                    <a:pt x="165" y="3696"/>
                  </a:lnTo>
                  <a:lnTo>
                    <a:pt x="93" y="3545"/>
                  </a:lnTo>
                  <a:lnTo>
                    <a:pt x="42" y="3391"/>
                  </a:lnTo>
                  <a:lnTo>
                    <a:pt x="10" y="3235"/>
                  </a:lnTo>
                  <a:lnTo>
                    <a:pt x="0" y="3077"/>
                  </a:lnTo>
                  <a:lnTo>
                    <a:pt x="10" y="2919"/>
                  </a:lnTo>
                  <a:lnTo>
                    <a:pt x="42" y="2763"/>
                  </a:lnTo>
                  <a:lnTo>
                    <a:pt x="93" y="2609"/>
                  </a:lnTo>
                  <a:lnTo>
                    <a:pt x="165" y="2458"/>
                  </a:lnTo>
                  <a:lnTo>
                    <a:pt x="256" y="2310"/>
                  </a:lnTo>
                  <a:lnTo>
                    <a:pt x="366" y="2163"/>
                  </a:lnTo>
                  <a:lnTo>
                    <a:pt x="494" y="2021"/>
                  </a:lnTo>
                  <a:lnTo>
                    <a:pt x="638" y="1881"/>
                  </a:lnTo>
                  <a:lnTo>
                    <a:pt x="802" y="1745"/>
                  </a:lnTo>
                  <a:lnTo>
                    <a:pt x="981" y="1612"/>
                  </a:lnTo>
                  <a:lnTo>
                    <a:pt x="1177" y="1483"/>
                  </a:lnTo>
                  <a:lnTo>
                    <a:pt x="1387" y="1358"/>
                  </a:lnTo>
                  <a:lnTo>
                    <a:pt x="1614" y="1237"/>
                  </a:lnTo>
                  <a:lnTo>
                    <a:pt x="1856" y="1122"/>
                  </a:lnTo>
                  <a:lnTo>
                    <a:pt x="2110" y="1010"/>
                  </a:lnTo>
                  <a:lnTo>
                    <a:pt x="2380" y="902"/>
                  </a:lnTo>
                  <a:lnTo>
                    <a:pt x="2661" y="801"/>
                  </a:lnTo>
                  <a:lnTo>
                    <a:pt x="2955" y="705"/>
                  </a:lnTo>
                  <a:lnTo>
                    <a:pt x="3262" y="613"/>
                  </a:lnTo>
                  <a:lnTo>
                    <a:pt x="3579" y="527"/>
                  </a:lnTo>
                  <a:lnTo>
                    <a:pt x="3909" y="447"/>
                  </a:lnTo>
                  <a:lnTo>
                    <a:pt x="4248" y="373"/>
                  </a:lnTo>
                  <a:lnTo>
                    <a:pt x="4598" y="305"/>
                  </a:lnTo>
                  <a:lnTo>
                    <a:pt x="4957" y="243"/>
                  </a:lnTo>
                  <a:lnTo>
                    <a:pt x="5325" y="187"/>
                  </a:lnTo>
                  <a:lnTo>
                    <a:pt x="5701" y="139"/>
                  </a:lnTo>
                  <a:lnTo>
                    <a:pt x="6086" y="97"/>
                  </a:lnTo>
                  <a:lnTo>
                    <a:pt x="6477" y="63"/>
                  </a:lnTo>
                  <a:lnTo>
                    <a:pt x="6875" y="36"/>
                  </a:lnTo>
                  <a:lnTo>
                    <a:pt x="7281" y="16"/>
                  </a:lnTo>
                  <a:lnTo>
                    <a:pt x="7691" y="4"/>
                  </a:lnTo>
                  <a:lnTo>
                    <a:pt x="8108" y="0"/>
                  </a:lnTo>
                  <a:close/>
                  <a:moveTo>
                    <a:pt x="3135" y="4675"/>
                  </a:moveTo>
                  <a:lnTo>
                    <a:pt x="3787" y="5515"/>
                  </a:lnTo>
                  <a:lnTo>
                    <a:pt x="6158" y="5404"/>
                  </a:lnTo>
                  <a:lnTo>
                    <a:pt x="5243" y="5179"/>
                  </a:lnTo>
                  <a:lnTo>
                    <a:pt x="7687" y="3759"/>
                  </a:lnTo>
                  <a:lnTo>
                    <a:pt x="6381" y="3535"/>
                  </a:lnTo>
                  <a:lnTo>
                    <a:pt x="3936" y="4880"/>
                  </a:lnTo>
                  <a:lnTo>
                    <a:pt x="3135" y="4675"/>
                  </a:lnTo>
                  <a:close/>
                  <a:moveTo>
                    <a:pt x="8154" y="2469"/>
                  </a:moveTo>
                  <a:lnTo>
                    <a:pt x="9497" y="2824"/>
                  </a:lnTo>
                  <a:lnTo>
                    <a:pt x="11792" y="1404"/>
                  </a:lnTo>
                  <a:lnTo>
                    <a:pt x="12688" y="1647"/>
                  </a:lnTo>
                  <a:lnTo>
                    <a:pt x="11979" y="767"/>
                  </a:lnTo>
                  <a:lnTo>
                    <a:pt x="9833" y="862"/>
                  </a:lnTo>
                  <a:lnTo>
                    <a:pt x="10617" y="1086"/>
                  </a:lnTo>
                  <a:lnTo>
                    <a:pt x="8154" y="2469"/>
                  </a:lnTo>
                  <a:close/>
                  <a:moveTo>
                    <a:pt x="13547" y="4824"/>
                  </a:moveTo>
                  <a:lnTo>
                    <a:pt x="9647" y="3871"/>
                  </a:lnTo>
                  <a:lnTo>
                    <a:pt x="9068" y="4264"/>
                  </a:lnTo>
                  <a:lnTo>
                    <a:pt x="9012" y="3235"/>
                  </a:lnTo>
                  <a:lnTo>
                    <a:pt x="11195" y="2918"/>
                  </a:lnTo>
                  <a:lnTo>
                    <a:pt x="10561" y="3254"/>
                  </a:lnTo>
                  <a:lnTo>
                    <a:pt x="14516" y="4133"/>
                  </a:lnTo>
                  <a:lnTo>
                    <a:pt x="13547" y="4824"/>
                  </a:lnTo>
                  <a:close/>
                  <a:moveTo>
                    <a:pt x="4534" y="3291"/>
                  </a:moveTo>
                  <a:lnTo>
                    <a:pt x="6885" y="3011"/>
                  </a:lnTo>
                  <a:lnTo>
                    <a:pt x="6773" y="1946"/>
                  </a:lnTo>
                  <a:lnTo>
                    <a:pt x="6176" y="2300"/>
                  </a:lnTo>
                  <a:lnTo>
                    <a:pt x="2463" y="1478"/>
                  </a:lnTo>
                  <a:lnTo>
                    <a:pt x="1325" y="2039"/>
                  </a:lnTo>
                  <a:lnTo>
                    <a:pt x="5019" y="2955"/>
                  </a:lnTo>
                  <a:lnTo>
                    <a:pt x="4534" y="3291"/>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grpSp>
      <p:grpSp>
        <p:nvGrpSpPr>
          <p:cNvPr id="5" name="组合 621"/>
          <p:cNvGrpSpPr>
            <a:grpSpLocks noChangeAspect="1"/>
          </p:cNvGrpSpPr>
          <p:nvPr/>
        </p:nvGrpSpPr>
        <p:grpSpPr>
          <a:xfrm>
            <a:off x="1628144" y="3926302"/>
            <a:ext cx="303678" cy="165380"/>
            <a:chOff x="-983298" y="1666240"/>
            <a:chExt cx="547688" cy="309563"/>
          </a:xfrm>
          <a:solidFill>
            <a:schemeClr val="bg1">
              <a:lumMod val="50000"/>
            </a:schemeClr>
          </a:solidFill>
        </p:grpSpPr>
        <p:sp>
          <p:nvSpPr>
            <p:cNvPr id="54" name="Freeform 21"/>
            <p:cNvSpPr/>
            <p:nvPr/>
          </p:nvSpPr>
          <p:spPr bwMode="auto">
            <a:xfrm>
              <a:off x="-983298" y="1798003"/>
              <a:ext cx="547688" cy="177800"/>
            </a:xfrm>
            <a:custGeom>
              <a:avLst/>
              <a:gdLst/>
              <a:ahLst/>
              <a:cxnLst>
                <a:cxn ang="0">
                  <a:pos x="16188" y="2345"/>
                </a:cxn>
                <a:cxn ang="0">
                  <a:pos x="16149" y="2515"/>
                </a:cxn>
                <a:cxn ang="0">
                  <a:pos x="15935" y="2950"/>
                </a:cxn>
                <a:cxn ang="0">
                  <a:pos x="15566" y="3361"/>
                </a:cxn>
                <a:cxn ang="0">
                  <a:pos x="15052" y="3745"/>
                </a:cxn>
                <a:cxn ang="0">
                  <a:pos x="14408" y="4094"/>
                </a:cxn>
                <a:cxn ang="0">
                  <a:pos x="13647" y="4406"/>
                </a:cxn>
                <a:cxn ang="0">
                  <a:pos x="12779" y="4677"/>
                </a:cxn>
                <a:cxn ang="0">
                  <a:pos x="11817" y="4900"/>
                </a:cxn>
                <a:cxn ang="0">
                  <a:pos x="10774" y="5071"/>
                </a:cxn>
                <a:cxn ang="0">
                  <a:pos x="9662" y="5187"/>
                </a:cxn>
                <a:cxn ang="0">
                  <a:pos x="8495" y="5241"/>
                </a:cxn>
                <a:cxn ang="0">
                  <a:pos x="7295" y="5230"/>
                </a:cxn>
                <a:cxn ang="0">
                  <a:pos x="6139" y="5155"/>
                </a:cxn>
                <a:cxn ang="0">
                  <a:pos x="5043" y="5019"/>
                </a:cxn>
                <a:cxn ang="0">
                  <a:pos x="4021" y="4827"/>
                </a:cxn>
                <a:cxn ang="0">
                  <a:pos x="3087" y="4585"/>
                </a:cxn>
                <a:cxn ang="0">
                  <a:pos x="2251" y="4298"/>
                </a:cxn>
                <a:cxn ang="0">
                  <a:pos x="1527" y="3969"/>
                </a:cxn>
                <a:cxn ang="0">
                  <a:pos x="927" y="3604"/>
                </a:cxn>
                <a:cxn ang="0">
                  <a:pos x="465" y="3208"/>
                </a:cxn>
                <a:cxn ang="0">
                  <a:pos x="151" y="2784"/>
                </a:cxn>
                <a:cxn ang="0">
                  <a:pos x="0" y="2340"/>
                </a:cxn>
                <a:cxn ang="0">
                  <a:pos x="102" y="141"/>
                </a:cxn>
                <a:cxn ang="0">
                  <a:pos x="467" y="524"/>
                </a:cxn>
                <a:cxn ang="0">
                  <a:pos x="944" y="884"/>
                </a:cxn>
                <a:cxn ang="0">
                  <a:pos x="1522" y="1217"/>
                </a:cxn>
                <a:cxn ang="0">
                  <a:pos x="2195" y="1518"/>
                </a:cxn>
                <a:cxn ang="0">
                  <a:pos x="2954" y="1785"/>
                </a:cxn>
                <a:cxn ang="0">
                  <a:pos x="3789" y="2015"/>
                </a:cxn>
                <a:cxn ang="0">
                  <a:pos x="4694" y="2204"/>
                </a:cxn>
                <a:cxn ang="0">
                  <a:pos x="5658" y="2348"/>
                </a:cxn>
                <a:cxn ang="0">
                  <a:pos x="6675" y="2444"/>
                </a:cxn>
                <a:cxn ang="0">
                  <a:pos x="7734" y="2489"/>
                </a:cxn>
                <a:cxn ang="0">
                  <a:pos x="8814" y="2480"/>
                </a:cxn>
                <a:cxn ang="0">
                  <a:pos x="9861" y="2417"/>
                </a:cxn>
                <a:cxn ang="0">
                  <a:pos x="10863" y="2304"/>
                </a:cxn>
                <a:cxn ang="0">
                  <a:pos x="11810" y="2144"/>
                </a:cxn>
                <a:cxn ang="0">
                  <a:pos x="12693" y="1941"/>
                </a:cxn>
                <a:cxn ang="0">
                  <a:pos x="13505" y="1697"/>
                </a:cxn>
                <a:cxn ang="0">
                  <a:pos x="14236" y="1418"/>
                </a:cxn>
                <a:cxn ang="0">
                  <a:pos x="14879" y="1104"/>
                </a:cxn>
                <a:cxn ang="0">
                  <a:pos x="15425" y="761"/>
                </a:cxn>
                <a:cxn ang="0">
                  <a:pos x="15864" y="392"/>
                </a:cxn>
                <a:cxn ang="0">
                  <a:pos x="16188" y="0"/>
                </a:cxn>
              </a:cxnLst>
              <a:rect l="0" t="0" r="r" b="b"/>
              <a:pathLst>
                <a:path w="16189" h="5245">
                  <a:moveTo>
                    <a:pt x="16189" y="2340"/>
                  </a:moveTo>
                  <a:lnTo>
                    <a:pt x="16189" y="2343"/>
                  </a:lnTo>
                  <a:lnTo>
                    <a:pt x="16188" y="2345"/>
                  </a:lnTo>
                  <a:lnTo>
                    <a:pt x="16188" y="2366"/>
                  </a:lnTo>
                  <a:lnTo>
                    <a:pt x="16185" y="2366"/>
                  </a:lnTo>
                  <a:lnTo>
                    <a:pt x="16149" y="2515"/>
                  </a:lnTo>
                  <a:lnTo>
                    <a:pt x="16096" y="2662"/>
                  </a:lnTo>
                  <a:lnTo>
                    <a:pt x="16025" y="2808"/>
                  </a:lnTo>
                  <a:lnTo>
                    <a:pt x="15935" y="2950"/>
                  </a:lnTo>
                  <a:lnTo>
                    <a:pt x="15828" y="3090"/>
                  </a:lnTo>
                  <a:lnTo>
                    <a:pt x="15704" y="3227"/>
                  </a:lnTo>
                  <a:lnTo>
                    <a:pt x="15566" y="3361"/>
                  </a:lnTo>
                  <a:lnTo>
                    <a:pt x="15409" y="3492"/>
                  </a:lnTo>
                  <a:lnTo>
                    <a:pt x="15238" y="3620"/>
                  </a:lnTo>
                  <a:lnTo>
                    <a:pt x="15052" y="3745"/>
                  </a:lnTo>
                  <a:lnTo>
                    <a:pt x="14851" y="3864"/>
                  </a:lnTo>
                  <a:lnTo>
                    <a:pt x="14637" y="3981"/>
                  </a:lnTo>
                  <a:lnTo>
                    <a:pt x="14408" y="4094"/>
                  </a:lnTo>
                  <a:lnTo>
                    <a:pt x="14167" y="4202"/>
                  </a:lnTo>
                  <a:lnTo>
                    <a:pt x="13913" y="4307"/>
                  </a:lnTo>
                  <a:lnTo>
                    <a:pt x="13647" y="4406"/>
                  </a:lnTo>
                  <a:lnTo>
                    <a:pt x="13368" y="4502"/>
                  </a:lnTo>
                  <a:lnTo>
                    <a:pt x="13079" y="4592"/>
                  </a:lnTo>
                  <a:lnTo>
                    <a:pt x="12779" y="4677"/>
                  </a:lnTo>
                  <a:lnTo>
                    <a:pt x="12468" y="4757"/>
                  </a:lnTo>
                  <a:lnTo>
                    <a:pt x="12147" y="4831"/>
                  </a:lnTo>
                  <a:lnTo>
                    <a:pt x="11817" y="4900"/>
                  </a:lnTo>
                  <a:lnTo>
                    <a:pt x="11478" y="4964"/>
                  </a:lnTo>
                  <a:lnTo>
                    <a:pt x="11131" y="5021"/>
                  </a:lnTo>
                  <a:lnTo>
                    <a:pt x="10774" y="5071"/>
                  </a:lnTo>
                  <a:lnTo>
                    <a:pt x="10411" y="5117"/>
                  </a:lnTo>
                  <a:lnTo>
                    <a:pt x="10040" y="5156"/>
                  </a:lnTo>
                  <a:lnTo>
                    <a:pt x="9662" y="5187"/>
                  </a:lnTo>
                  <a:lnTo>
                    <a:pt x="9279" y="5213"/>
                  </a:lnTo>
                  <a:lnTo>
                    <a:pt x="8889" y="5231"/>
                  </a:lnTo>
                  <a:lnTo>
                    <a:pt x="8495" y="5241"/>
                  </a:lnTo>
                  <a:lnTo>
                    <a:pt x="8095" y="5245"/>
                  </a:lnTo>
                  <a:lnTo>
                    <a:pt x="7692" y="5241"/>
                  </a:lnTo>
                  <a:lnTo>
                    <a:pt x="7295" y="5230"/>
                  </a:lnTo>
                  <a:lnTo>
                    <a:pt x="6904" y="5211"/>
                  </a:lnTo>
                  <a:lnTo>
                    <a:pt x="6518" y="5186"/>
                  </a:lnTo>
                  <a:lnTo>
                    <a:pt x="6139" y="5155"/>
                  </a:lnTo>
                  <a:lnTo>
                    <a:pt x="5766" y="5115"/>
                  </a:lnTo>
                  <a:lnTo>
                    <a:pt x="5401" y="5070"/>
                  </a:lnTo>
                  <a:lnTo>
                    <a:pt x="5043" y="5019"/>
                  </a:lnTo>
                  <a:lnTo>
                    <a:pt x="4693" y="4961"/>
                  </a:lnTo>
                  <a:lnTo>
                    <a:pt x="4353" y="4897"/>
                  </a:lnTo>
                  <a:lnTo>
                    <a:pt x="4021" y="4827"/>
                  </a:lnTo>
                  <a:lnTo>
                    <a:pt x="3700" y="4752"/>
                  </a:lnTo>
                  <a:lnTo>
                    <a:pt x="3388" y="4671"/>
                  </a:lnTo>
                  <a:lnTo>
                    <a:pt x="3087" y="4585"/>
                  </a:lnTo>
                  <a:lnTo>
                    <a:pt x="2797" y="4494"/>
                  </a:lnTo>
                  <a:lnTo>
                    <a:pt x="2519" y="4398"/>
                  </a:lnTo>
                  <a:lnTo>
                    <a:pt x="2251" y="4298"/>
                  </a:lnTo>
                  <a:lnTo>
                    <a:pt x="1997" y="4192"/>
                  </a:lnTo>
                  <a:lnTo>
                    <a:pt x="1755" y="4083"/>
                  </a:lnTo>
                  <a:lnTo>
                    <a:pt x="1527" y="3969"/>
                  </a:lnTo>
                  <a:lnTo>
                    <a:pt x="1314" y="3851"/>
                  </a:lnTo>
                  <a:lnTo>
                    <a:pt x="1113" y="3729"/>
                  </a:lnTo>
                  <a:lnTo>
                    <a:pt x="927" y="3604"/>
                  </a:lnTo>
                  <a:lnTo>
                    <a:pt x="757" y="3476"/>
                  </a:lnTo>
                  <a:lnTo>
                    <a:pt x="603" y="3343"/>
                  </a:lnTo>
                  <a:lnTo>
                    <a:pt x="465" y="3208"/>
                  </a:lnTo>
                  <a:lnTo>
                    <a:pt x="343" y="3069"/>
                  </a:lnTo>
                  <a:lnTo>
                    <a:pt x="238" y="2928"/>
                  </a:lnTo>
                  <a:lnTo>
                    <a:pt x="151" y="2784"/>
                  </a:lnTo>
                  <a:lnTo>
                    <a:pt x="82" y="2639"/>
                  </a:lnTo>
                  <a:lnTo>
                    <a:pt x="32" y="2490"/>
                  </a:lnTo>
                  <a:lnTo>
                    <a:pt x="0" y="2340"/>
                  </a:lnTo>
                  <a:lnTo>
                    <a:pt x="6" y="2340"/>
                  </a:lnTo>
                  <a:lnTo>
                    <a:pt x="6" y="8"/>
                  </a:lnTo>
                  <a:lnTo>
                    <a:pt x="102" y="141"/>
                  </a:lnTo>
                  <a:lnTo>
                    <a:pt x="211" y="271"/>
                  </a:lnTo>
                  <a:lnTo>
                    <a:pt x="333" y="399"/>
                  </a:lnTo>
                  <a:lnTo>
                    <a:pt x="467" y="524"/>
                  </a:lnTo>
                  <a:lnTo>
                    <a:pt x="613" y="647"/>
                  </a:lnTo>
                  <a:lnTo>
                    <a:pt x="772" y="767"/>
                  </a:lnTo>
                  <a:lnTo>
                    <a:pt x="944" y="884"/>
                  </a:lnTo>
                  <a:lnTo>
                    <a:pt x="1125" y="998"/>
                  </a:lnTo>
                  <a:lnTo>
                    <a:pt x="1319" y="1109"/>
                  </a:lnTo>
                  <a:lnTo>
                    <a:pt x="1522" y="1217"/>
                  </a:lnTo>
                  <a:lnTo>
                    <a:pt x="1736" y="1320"/>
                  </a:lnTo>
                  <a:lnTo>
                    <a:pt x="1961" y="1421"/>
                  </a:lnTo>
                  <a:lnTo>
                    <a:pt x="2195" y="1518"/>
                  </a:lnTo>
                  <a:lnTo>
                    <a:pt x="2440" y="1611"/>
                  </a:lnTo>
                  <a:lnTo>
                    <a:pt x="2692" y="1700"/>
                  </a:lnTo>
                  <a:lnTo>
                    <a:pt x="2954" y="1785"/>
                  </a:lnTo>
                  <a:lnTo>
                    <a:pt x="3225" y="1866"/>
                  </a:lnTo>
                  <a:lnTo>
                    <a:pt x="3504" y="1943"/>
                  </a:lnTo>
                  <a:lnTo>
                    <a:pt x="3789" y="2015"/>
                  </a:lnTo>
                  <a:lnTo>
                    <a:pt x="4084" y="2083"/>
                  </a:lnTo>
                  <a:lnTo>
                    <a:pt x="4385" y="2146"/>
                  </a:lnTo>
                  <a:lnTo>
                    <a:pt x="4694" y="2204"/>
                  </a:lnTo>
                  <a:lnTo>
                    <a:pt x="5010" y="2256"/>
                  </a:lnTo>
                  <a:lnTo>
                    <a:pt x="5331" y="2305"/>
                  </a:lnTo>
                  <a:lnTo>
                    <a:pt x="5658" y="2348"/>
                  </a:lnTo>
                  <a:lnTo>
                    <a:pt x="5992" y="2385"/>
                  </a:lnTo>
                  <a:lnTo>
                    <a:pt x="6331" y="2418"/>
                  </a:lnTo>
                  <a:lnTo>
                    <a:pt x="6675" y="2444"/>
                  </a:lnTo>
                  <a:lnTo>
                    <a:pt x="7023" y="2464"/>
                  </a:lnTo>
                  <a:lnTo>
                    <a:pt x="7376" y="2480"/>
                  </a:lnTo>
                  <a:lnTo>
                    <a:pt x="7734" y="2489"/>
                  </a:lnTo>
                  <a:lnTo>
                    <a:pt x="8095" y="2492"/>
                  </a:lnTo>
                  <a:lnTo>
                    <a:pt x="8456" y="2489"/>
                  </a:lnTo>
                  <a:lnTo>
                    <a:pt x="8814" y="2480"/>
                  </a:lnTo>
                  <a:lnTo>
                    <a:pt x="9168" y="2464"/>
                  </a:lnTo>
                  <a:lnTo>
                    <a:pt x="9517" y="2444"/>
                  </a:lnTo>
                  <a:lnTo>
                    <a:pt x="9861" y="2417"/>
                  </a:lnTo>
                  <a:lnTo>
                    <a:pt x="10200" y="2385"/>
                  </a:lnTo>
                  <a:lnTo>
                    <a:pt x="10535" y="2347"/>
                  </a:lnTo>
                  <a:lnTo>
                    <a:pt x="10863" y="2304"/>
                  </a:lnTo>
                  <a:lnTo>
                    <a:pt x="11184" y="2255"/>
                  </a:lnTo>
                  <a:lnTo>
                    <a:pt x="11501" y="2203"/>
                  </a:lnTo>
                  <a:lnTo>
                    <a:pt x="11810" y="2144"/>
                  </a:lnTo>
                  <a:lnTo>
                    <a:pt x="12112" y="2081"/>
                  </a:lnTo>
                  <a:lnTo>
                    <a:pt x="12406" y="2013"/>
                  </a:lnTo>
                  <a:lnTo>
                    <a:pt x="12693" y="1941"/>
                  </a:lnTo>
                  <a:lnTo>
                    <a:pt x="12972" y="1863"/>
                  </a:lnTo>
                  <a:lnTo>
                    <a:pt x="13243" y="1782"/>
                  </a:lnTo>
                  <a:lnTo>
                    <a:pt x="13505" y="1697"/>
                  </a:lnTo>
                  <a:lnTo>
                    <a:pt x="13758" y="1608"/>
                  </a:lnTo>
                  <a:lnTo>
                    <a:pt x="14002" y="1514"/>
                  </a:lnTo>
                  <a:lnTo>
                    <a:pt x="14236" y="1418"/>
                  </a:lnTo>
                  <a:lnTo>
                    <a:pt x="14461" y="1316"/>
                  </a:lnTo>
                  <a:lnTo>
                    <a:pt x="14675" y="1212"/>
                  </a:lnTo>
                  <a:lnTo>
                    <a:pt x="14879" y="1104"/>
                  </a:lnTo>
                  <a:lnTo>
                    <a:pt x="15072" y="993"/>
                  </a:lnTo>
                  <a:lnTo>
                    <a:pt x="15253" y="879"/>
                  </a:lnTo>
                  <a:lnTo>
                    <a:pt x="15425" y="761"/>
                  </a:lnTo>
                  <a:lnTo>
                    <a:pt x="15583" y="641"/>
                  </a:lnTo>
                  <a:lnTo>
                    <a:pt x="15730" y="517"/>
                  </a:lnTo>
                  <a:lnTo>
                    <a:pt x="15864" y="392"/>
                  </a:lnTo>
                  <a:lnTo>
                    <a:pt x="15985" y="264"/>
                  </a:lnTo>
                  <a:lnTo>
                    <a:pt x="16094" y="133"/>
                  </a:lnTo>
                  <a:lnTo>
                    <a:pt x="16188" y="0"/>
                  </a:lnTo>
                  <a:lnTo>
                    <a:pt x="16188" y="2340"/>
                  </a:lnTo>
                  <a:lnTo>
                    <a:pt x="16189" y="234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55" name="Freeform 22"/>
            <p:cNvSpPr>
              <a:spLocks noEditPoints="1"/>
            </p:cNvSpPr>
            <p:nvPr/>
          </p:nvSpPr>
          <p:spPr bwMode="auto">
            <a:xfrm>
              <a:off x="-983298" y="1666240"/>
              <a:ext cx="547688" cy="207963"/>
            </a:xfrm>
            <a:custGeom>
              <a:avLst/>
              <a:gdLst/>
              <a:ahLst/>
              <a:cxnLst>
                <a:cxn ang="0">
                  <a:pos x="8934" y="16"/>
                </a:cxn>
                <a:cxn ang="0">
                  <a:pos x="10129" y="97"/>
                </a:cxn>
                <a:cxn ang="0">
                  <a:pos x="11258" y="243"/>
                </a:cxn>
                <a:cxn ang="0">
                  <a:pos x="12306" y="447"/>
                </a:cxn>
                <a:cxn ang="0">
                  <a:pos x="13260" y="705"/>
                </a:cxn>
                <a:cxn ang="0">
                  <a:pos x="14105" y="1010"/>
                </a:cxn>
                <a:cxn ang="0">
                  <a:pos x="14828" y="1358"/>
                </a:cxn>
                <a:cxn ang="0">
                  <a:pos x="15413" y="1745"/>
                </a:cxn>
                <a:cxn ang="0">
                  <a:pos x="15849" y="2163"/>
                </a:cxn>
                <a:cxn ang="0">
                  <a:pos x="16122" y="2609"/>
                </a:cxn>
                <a:cxn ang="0">
                  <a:pos x="16215" y="3077"/>
                </a:cxn>
                <a:cxn ang="0">
                  <a:pos x="16122" y="3545"/>
                </a:cxn>
                <a:cxn ang="0">
                  <a:pos x="15849" y="3991"/>
                </a:cxn>
                <a:cxn ang="0">
                  <a:pos x="15413" y="4409"/>
                </a:cxn>
                <a:cxn ang="0">
                  <a:pos x="14828" y="4796"/>
                </a:cxn>
                <a:cxn ang="0">
                  <a:pos x="14105" y="5144"/>
                </a:cxn>
                <a:cxn ang="0">
                  <a:pos x="13260" y="5449"/>
                </a:cxn>
                <a:cxn ang="0">
                  <a:pos x="12306" y="5707"/>
                </a:cxn>
                <a:cxn ang="0">
                  <a:pos x="11258" y="5911"/>
                </a:cxn>
                <a:cxn ang="0">
                  <a:pos x="10129" y="6057"/>
                </a:cxn>
                <a:cxn ang="0">
                  <a:pos x="8934" y="6138"/>
                </a:cxn>
                <a:cxn ang="0">
                  <a:pos x="7691" y="6150"/>
                </a:cxn>
                <a:cxn ang="0">
                  <a:pos x="6477" y="6091"/>
                </a:cxn>
                <a:cxn ang="0">
                  <a:pos x="5325" y="5967"/>
                </a:cxn>
                <a:cxn ang="0">
                  <a:pos x="4248" y="5781"/>
                </a:cxn>
                <a:cxn ang="0">
                  <a:pos x="3262" y="5542"/>
                </a:cxn>
                <a:cxn ang="0">
                  <a:pos x="2380" y="5252"/>
                </a:cxn>
                <a:cxn ang="0">
                  <a:pos x="1614" y="4916"/>
                </a:cxn>
                <a:cxn ang="0">
                  <a:pos x="981" y="4542"/>
                </a:cxn>
                <a:cxn ang="0">
                  <a:pos x="494" y="4133"/>
                </a:cxn>
                <a:cxn ang="0">
                  <a:pos x="165" y="3696"/>
                </a:cxn>
                <a:cxn ang="0">
                  <a:pos x="10" y="3235"/>
                </a:cxn>
                <a:cxn ang="0">
                  <a:pos x="42" y="2763"/>
                </a:cxn>
                <a:cxn ang="0">
                  <a:pos x="256" y="2310"/>
                </a:cxn>
                <a:cxn ang="0">
                  <a:pos x="638" y="1881"/>
                </a:cxn>
                <a:cxn ang="0">
                  <a:pos x="1177" y="1483"/>
                </a:cxn>
                <a:cxn ang="0">
                  <a:pos x="1856" y="1122"/>
                </a:cxn>
                <a:cxn ang="0">
                  <a:pos x="2661" y="801"/>
                </a:cxn>
                <a:cxn ang="0">
                  <a:pos x="3579" y="527"/>
                </a:cxn>
                <a:cxn ang="0">
                  <a:pos x="4598" y="305"/>
                </a:cxn>
                <a:cxn ang="0">
                  <a:pos x="5701" y="139"/>
                </a:cxn>
                <a:cxn ang="0">
                  <a:pos x="6875" y="36"/>
                </a:cxn>
                <a:cxn ang="0">
                  <a:pos x="8108" y="0"/>
                </a:cxn>
                <a:cxn ang="0">
                  <a:pos x="6158" y="5404"/>
                </a:cxn>
                <a:cxn ang="0">
                  <a:pos x="6381" y="3535"/>
                </a:cxn>
                <a:cxn ang="0">
                  <a:pos x="8154" y="2469"/>
                </a:cxn>
                <a:cxn ang="0">
                  <a:pos x="12688" y="1647"/>
                </a:cxn>
                <a:cxn ang="0">
                  <a:pos x="10617" y="1086"/>
                </a:cxn>
                <a:cxn ang="0">
                  <a:pos x="9647" y="3871"/>
                </a:cxn>
                <a:cxn ang="0">
                  <a:pos x="11195" y="2918"/>
                </a:cxn>
                <a:cxn ang="0">
                  <a:pos x="13547" y="4824"/>
                </a:cxn>
                <a:cxn ang="0">
                  <a:pos x="6773" y="1946"/>
                </a:cxn>
                <a:cxn ang="0">
                  <a:pos x="1325" y="2039"/>
                </a:cxn>
              </a:cxnLst>
              <a:rect l="0" t="0" r="r" b="b"/>
              <a:pathLst>
                <a:path w="16215" h="6154">
                  <a:moveTo>
                    <a:pt x="8108" y="0"/>
                  </a:moveTo>
                  <a:lnTo>
                    <a:pt x="8524" y="4"/>
                  </a:lnTo>
                  <a:lnTo>
                    <a:pt x="8934" y="16"/>
                  </a:lnTo>
                  <a:lnTo>
                    <a:pt x="9340" y="36"/>
                  </a:lnTo>
                  <a:lnTo>
                    <a:pt x="9738" y="63"/>
                  </a:lnTo>
                  <a:lnTo>
                    <a:pt x="10129" y="97"/>
                  </a:lnTo>
                  <a:lnTo>
                    <a:pt x="10513" y="139"/>
                  </a:lnTo>
                  <a:lnTo>
                    <a:pt x="10890" y="187"/>
                  </a:lnTo>
                  <a:lnTo>
                    <a:pt x="11258" y="243"/>
                  </a:lnTo>
                  <a:lnTo>
                    <a:pt x="11617" y="305"/>
                  </a:lnTo>
                  <a:lnTo>
                    <a:pt x="11967" y="373"/>
                  </a:lnTo>
                  <a:lnTo>
                    <a:pt x="12306" y="447"/>
                  </a:lnTo>
                  <a:lnTo>
                    <a:pt x="12636" y="527"/>
                  </a:lnTo>
                  <a:lnTo>
                    <a:pt x="12953" y="613"/>
                  </a:lnTo>
                  <a:lnTo>
                    <a:pt x="13260" y="705"/>
                  </a:lnTo>
                  <a:lnTo>
                    <a:pt x="13554" y="801"/>
                  </a:lnTo>
                  <a:lnTo>
                    <a:pt x="13835" y="902"/>
                  </a:lnTo>
                  <a:lnTo>
                    <a:pt x="14105" y="1010"/>
                  </a:lnTo>
                  <a:lnTo>
                    <a:pt x="14359" y="1122"/>
                  </a:lnTo>
                  <a:lnTo>
                    <a:pt x="14601" y="1237"/>
                  </a:lnTo>
                  <a:lnTo>
                    <a:pt x="14828" y="1358"/>
                  </a:lnTo>
                  <a:lnTo>
                    <a:pt x="15038" y="1483"/>
                  </a:lnTo>
                  <a:lnTo>
                    <a:pt x="15234" y="1612"/>
                  </a:lnTo>
                  <a:lnTo>
                    <a:pt x="15413" y="1745"/>
                  </a:lnTo>
                  <a:lnTo>
                    <a:pt x="15577" y="1881"/>
                  </a:lnTo>
                  <a:lnTo>
                    <a:pt x="15721" y="2021"/>
                  </a:lnTo>
                  <a:lnTo>
                    <a:pt x="15849" y="2163"/>
                  </a:lnTo>
                  <a:lnTo>
                    <a:pt x="15959" y="2310"/>
                  </a:lnTo>
                  <a:lnTo>
                    <a:pt x="16050" y="2458"/>
                  </a:lnTo>
                  <a:lnTo>
                    <a:pt x="16122" y="2609"/>
                  </a:lnTo>
                  <a:lnTo>
                    <a:pt x="16173" y="2763"/>
                  </a:lnTo>
                  <a:lnTo>
                    <a:pt x="16205" y="2919"/>
                  </a:lnTo>
                  <a:lnTo>
                    <a:pt x="16215" y="3077"/>
                  </a:lnTo>
                  <a:lnTo>
                    <a:pt x="16205" y="3235"/>
                  </a:lnTo>
                  <a:lnTo>
                    <a:pt x="16173" y="3391"/>
                  </a:lnTo>
                  <a:lnTo>
                    <a:pt x="16122" y="3545"/>
                  </a:lnTo>
                  <a:lnTo>
                    <a:pt x="16050" y="3696"/>
                  </a:lnTo>
                  <a:lnTo>
                    <a:pt x="15959" y="3844"/>
                  </a:lnTo>
                  <a:lnTo>
                    <a:pt x="15849" y="3991"/>
                  </a:lnTo>
                  <a:lnTo>
                    <a:pt x="15721" y="4133"/>
                  </a:lnTo>
                  <a:lnTo>
                    <a:pt x="15577" y="4273"/>
                  </a:lnTo>
                  <a:lnTo>
                    <a:pt x="15413" y="4409"/>
                  </a:lnTo>
                  <a:lnTo>
                    <a:pt x="15234" y="4542"/>
                  </a:lnTo>
                  <a:lnTo>
                    <a:pt x="15038" y="4671"/>
                  </a:lnTo>
                  <a:lnTo>
                    <a:pt x="14828" y="4796"/>
                  </a:lnTo>
                  <a:lnTo>
                    <a:pt x="14601" y="4916"/>
                  </a:lnTo>
                  <a:lnTo>
                    <a:pt x="14359" y="5032"/>
                  </a:lnTo>
                  <a:lnTo>
                    <a:pt x="14105" y="5144"/>
                  </a:lnTo>
                  <a:lnTo>
                    <a:pt x="13835" y="5252"/>
                  </a:lnTo>
                  <a:lnTo>
                    <a:pt x="13554" y="5353"/>
                  </a:lnTo>
                  <a:lnTo>
                    <a:pt x="13260" y="5449"/>
                  </a:lnTo>
                  <a:lnTo>
                    <a:pt x="12953" y="5542"/>
                  </a:lnTo>
                  <a:lnTo>
                    <a:pt x="12636" y="5627"/>
                  </a:lnTo>
                  <a:lnTo>
                    <a:pt x="12306" y="5707"/>
                  </a:lnTo>
                  <a:lnTo>
                    <a:pt x="11967" y="5781"/>
                  </a:lnTo>
                  <a:lnTo>
                    <a:pt x="11617" y="5849"/>
                  </a:lnTo>
                  <a:lnTo>
                    <a:pt x="11258" y="5911"/>
                  </a:lnTo>
                  <a:lnTo>
                    <a:pt x="10890" y="5967"/>
                  </a:lnTo>
                  <a:lnTo>
                    <a:pt x="10513" y="6015"/>
                  </a:lnTo>
                  <a:lnTo>
                    <a:pt x="10129" y="6057"/>
                  </a:lnTo>
                  <a:lnTo>
                    <a:pt x="9738" y="6091"/>
                  </a:lnTo>
                  <a:lnTo>
                    <a:pt x="9340" y="6118"/>
                  </a:lnTo>
                  <a:lnTo>
                    <a:pt x="8934" y="6138"/>
                  </a:lnTo>
                  <a:lnTo>
                    <a:pt x="8524" y="6150"/>
                  </a:lnTo>
                  <a:lnTo>
                    <a:pt x="8108" y="6154"/>
                  </a:lnTo>
                  <a:lnTo>
                    <a:pt x="7691" y="6150"/>
                  </a:lnTo>
                  <a:lnTo>
                    <a:pt x="7281" y="6138"/>
                  </a:lnTo>
                  <a:lnTo>
                    <a:pt x="6875" y="6118"/>
                  </a:lnTo>
                  <a:lnTo>
                    <a:pt x="6477" y="6091"/>
                  </a:lnTo>
                  <a:lnTo>
                    <a:pt x="6086" y="6057"/>
                  </a:lnTo>
                  <a:lnTo>
                    <a:pt x="5701" y="6015"/>
                  </a:lnTo>
                  <a:lnTo>
                    <a:pt x="5325" y="5967"/>
                  </a:lnTo>
                  <a:lnTo>
                    <a:pt x="4957" y="5911"/>
                  </a:lnTo>
                  <a:lnTo>
                    <a:pt x="4598" y="5849"/>
                  </a:lnTo>
                  <a:lnTo>
                    <a:pt x="4248" y="5781"/>
                  </a:lnTo>
                  <a:lnTo>
                    <a:pt x="3909" y="5707"/>
                  </a:lnTo>
                  <a:lnTo>
                    <a:pt x="3579" y="5627"/>
                  </a:lnTo>
                  <a:lnTo>
                    <a:pt x="3262" y="5542"/>
                  </a:lnTo>
                  <a:lnTo>
                    <a:pt x="2955" y="5449"/>
                  </a:lnTo>
                  <a:lnTo>
                    <a:pt x="2661" y="5353"/>
                  </a:lnTo>
                  <a:lnTo>
                    <a:pt x="2380" y="5252"/>
                  </a:lnTo>
                  <a:lnTo>
                    <a:pt x="2110" y="5144"/>
                  </a:lnTo>
                  <a:lnTo>
                    <a:pt x="1856" y="5032"/>
                  </a:lnTo>
                  <a:lnTo>
                    <a:pt x="1614" y="4916"/>
                  </a:lnTo>
                  <a:lnTo>
                    <a:pt x="1387" y="4796"/>
                  </a:lnTo>
                  <a:lnTo>
                    <a:pt x="1177" y="4671"/>
                  </a:lnTo>
                  <a:lnTo>
                    <a:pt x="981" y="4542"/>
                  </a:lnTo>
                  <a:lnTo>
                    <a:pt x="802" y="4409"/>
                  </a:lnTo>
                  <a:lnTo>
                    <a:pt x="638" y="4273"/>
                  </a:lnTo>
                  <a:lnTo>
                    <a:pt x="494" y="4133"/>
                  </a:lnTo>
                  <a:lnTo>
                    <a:pt x="366" y="3991"/>
                  </a:lnTo>
                  <a:lnTo>
                    <a:pt x="256" y="3844"/>
                  </a:lnTo>
                  <a:lnTo>
                    <a:pt x="165" y="3696"/>
                  </a:lnTo>
                  <a:lnTo>
                    <a:pt x="93" y="3545"/>
                  </a:lnTo>
                  <a:lnTo>
                    <a:pt x="42" y="3391"/>
                  </a:lnTo>
                  <a:lnTo>
                    <a:pt x="10" y="3235"/>
                  </a:lnTo>
                  <a:lnTo>
                    <a:pt x="0" y="3077"/>
                  </a:lnTo>
                  <a:lnTo>
                    <a:pt x="10" y="2919"/>
                  </a:lnTo>
                  <a:lnTo>
                    <a:pt x="42" y="2763"/>
                  </a:lnTo>
                  <a:lnTo>
                    <a:pt x="93" y="2609"/>
                  </a:lnTo>
                  <a:lnTo>
                    <a:pt x="165" y="2458"/>
                  </a:lnTo>
                  <a:lnTo>
                    <a:pt x="256" y="2310"/>
                  </a:lnTo>
                  <a:lnTo>
                    <a:pt x="366" y="2163"/>
                  </a:lnTo>
                  <a:lnTo>
                    <a:pt x="494" y="2021"/>
                  </a:lnTo>
                  <a:lnTo>
                    <a:pt x="638" y="1881"/>
                  </a:lnTo>
                  <a:lnTo>
                    <a:pt x="802" y="1745"/>
                  </a:lnTo>
                  <a:lnTo>
                    <a:pt x="981" y="1612"/>
                  </a:lnTo>
                  <a:lnTo>
                    <a:pt x="1177" y="1483"/>
                  </a:lnTo>
                  <a:lnTo>
                    <a:pt x="1387" y="1358"/>
                  </a:lnTo>
                  <a:lnTo>
                    <a:pt x="1614" y="1237"/>
                  </a:lnTo>
                  <a:lnTo>
                    <a:pt x="1856" y="1122"/>
                  </a:lnTo>
                  <a:lnTo>
                    <a:pt x="2110" y="1010"/>
                  </a:lnTo>
                  <a:lnTo>
                    <a:pt x="2380" y="902"/>
                  </a:lnTo>
                  <a:lnTo>
                    <a:pt x="2661" y="801"/>
                  </a:lnTo>
                  <a:lnTo>
                    <a:pt x="2955" y="705"/>
                  </a:lnTo>
                  <a:lnTo>
                    <a:pt x="3262" y="613"/>
                  </a:lnTo>
                  <a:lnTo>
                    <a:pt x="3579" y="527"/>
                  </a:lnTo>
                  <a:lnTo>
                    <a:pt x="3909" y="447"/>
                  </a:lnTo>
                  <a:lnTo>
                    <a:pt x="4248" y="373"/>
                  </a:lnTo>
                  <a:lnTo>
                    <a:pt x="4598" y="305"/>
                  </a:lnTo>
                  <a:lnTo>
                    <a:pt x="4957" y="243"/>
                  </a:lnTo>
                  <a:lnTo>
                    <a:pt x="5325" y="187"/>
                  </a:lnTo>
                  <a:lnTo>
                    <a:pt x="5701" y="139"/>
                  </a:lnTo>
                  <a:lnTo>
                    <a:pt x="6086" y="97"/>
                  </a:lnTo>
                  <a:lnTo>
                    <a:pt x="6477" y="63"/>
                  </a:lnTo>
                  <a:lnTo>
                    <a:pt x="6875" y="36"/>
                  </a:lnTo>
                  <a:lnTo>
                    <a:pt x="7281" y="16"/>
                  </a:lnTo>
                  <a:lnTo>
                    <a:pt x="7691" y="4"/>
                  </a:lnTo>
                  <a:lnTo>
                    <a:pt x="8108" y="0"/>
                  </a:lnTo>
                  <a:close/>
                  <a:moveTo>
                    <a:pt x="3135" y="4675"/>
                  </a:moveTo>
                  <a:lnTo>
                    <a:pt x="3787" y="5515"/>
                  </a:lnTo>
                  <a:lnTo>
                    <a:pt x="6158" y="5404"/>
                  </a:lnTo>
                  <a:lnTo>
                    <a:pt x="5243" y="5179"/>
                  </a:lnTo>
                  <a:lnTo>
                    <a:pt x="7687" y="3759"/>
                  </a:lnTo>
                  <a:lnTo>
                    <a:pt x="6381" y="3535"/>
                  </a:lnTo>
                  <a:lnTo>
                    <a:pt x="3936" y="4880"/>
                  </a:lnTo>
                  <a:lnTo>
                    <a:pt x="3135" y="4675"/>
                  </a:lnTo>
                  <a:close/>
                  <a:moveTo>
                    <a:pt x="8154" y="2469"/>
                  </a:moveTo>
                  <a:lnTo>
                    <a:pt x="9497" y="2824"/>
                  </a:lnTo>
                  <a:lnTo>
                    <a:pt x="11792" y="1404"/>
                  </a:lnTo>
                  <a:lnTo>
                    <a:pt x="12688" y="1647"/>
                  </a:lnTo>
                  <a:lnTo>
                    <a:pt x="11979" y="767"/>
                  </a:lnTo>
                  <a:lnTo>
                    <a:pt x="9833" y="862"/>
                  </a:lnTo>
                  <a:lnTo>
                    <a:pt x="10617" y="1086"/>
                  </a:lnTo>
                  <a:lnTo>
                    <a:pt x="8154" y="2469"/>
                  </a:lnTo>
                  <a:close/>
                  <a:moveTo>
                    <a:pt x="13547" y="4824"/>
                  </a:moveTo>
                  <a:lnTo>
                    <a:pt x="9647" y="3871"/>
                  </a:lnTo>
                  <a:lnTo>
                    <a:pt x="9068" y="4264"/>
                  </a:lnTo>
                  <a:lnTo>
                    <a:pt x="9012" y="3235"/>
                  </a:lnTo>
                  <a:lnTo>
                    <a:pt x="11195" y="2918"/>
                  </a:lnTo>
                  <a:lnTo>
                    <a:pt x="10561" y="3254"/>
                  </a:lnTo>
                  <a:lnTo>
                    <a:pt x="14516" y="4133"/>
                  </a:lnTo>
                  <a:lnTo>
                    <a:pt x="13547" y="4824"/>
                  </a:lnTo>
                  <a:close/>
                  <a:moveTo>
                    <a:pt x="4534" y="3291"/>
                  </a:moveTo>
                  <a:lnTo>
                    <a:pt x="6885" y="3011"/>
                  </a:lnTo>
                  <a:lnTo>
                    <a:pt x="6773" y="1946"/>
                  </a:lnTo>
                  <a:lnTo>
                    <a:pt x="6176" y="2300"/>
                  </a:lnTo>
                  <a:lnTo>
                    <a:pt x="2463" y="1478"/>
                  </a:lnTo>
                  <a:lnTo>
                    <a:pt x="1325" y="2039"/>
                  </a:lnTo>
                  <a:lnTo>
                    <a:pt x="5019" y="2955"/>
                  </a:lnTo>
                  <a:lnTo>
                    <a:pt x="4534" y="3291"/>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grpSp>
      <p:grpSp>
        <p:nvGrpSpPr>
          <p:cNvPr id="6" name="组合 621"/>
          <p:cNvGrpSpPr>
            <a:grpSpLocks noChangeAspect="1"/>
          </p:cNvGrpSpPr>
          <p:nvPr/>
        </p:nvGrpSpPr>
        <p:grpSpPr>
          <a:xfrm>
            <a:off x="949243" y="3926302"/>
            <a:ext cx="303678" cy="165380"/>
            <a:chOff x="-983298" y="1666240"/>
            <a:chExt cx="547688" cy="309563"/>
          </a:xfrm>
          <a:solidFill>
            <a:schemeClr val="bg1">
              <a:lumMod val="50000"/>
            </a:schemeClr>
          </a:solidFill>
        </p:grpSpPr>
        <p:sp>
          <p:nvSpPr>
            <p:cNvPr id="57" name="Freeform 21"/>
            <p:cNvSpPr/>
            <p:nvPr/>
          </p:nvSpPr>
          <p:spPr bwMode="auto">
            <a:xfrm>
              <a:off x="-983298" y="1798003"/>
              <a:ext cx="547688" cy="177800"/>
            </a:xfrm>
            <a:custGeom>
              <a:avLst/>
              <a:gdLst/>
              <a:ahLst/>
              <a:cxnLst>
                <a:cxn ang="0">
                  <a:pos x="16188" y="2345"/>
                </a:cxn>
                <a:cxn ang="0">
                  <a:pos x="16149" y="2515"/>
                </a:cxn>
                <a:cxn ang="0">
                  <a:pos x="15935" y="2950"/>
                </a:cxn>
                <a:cxn ang="0">
                  <a:pos x="15566" y="3361"/>
                </a:cxn>
                <a:cxn ang="0">
                  <a:pos x="15052" y="3745"/>
                </a:cxn>
                <a:cxn ang="0">
                  <a:pos x="14408" y="4094"/>
                </a:cxn>
                <a:cxn ang="0">
                  <a:pos x="13647" y="4406"/>
                </a:cxn>
                <a:cxn ang="0">
                  <a:pos x="12779" y="4677"/>
                </a:cxn>
                <a:cxn ang="0">
                  <a:pos x="11817" y="4900"/>
                </a:cxn>
                <a:cxn ang="0">
                  <a:pos x="10774" y="5071"/>
                </a:cxn>
                <a:cxn ang="0">
                  <a:pos x="9662" y="5187"/>
                </a:cxn>
                <a:cxn ang="0">
                  <a:pos x="8495" y="5241"/>
                </a:cxn>
                <a:cxn ang="0">
                  <a:pos x="7295" y="5230"/>
                </a:cxn>
                <a:cxn ang="0">
                  <a:pos x="6139" y="5155"/>
                </a:cxn>
                <a:cxn ang="0">
                  <a:pos x="5043" y="5019"/>
                </a:cxn>
                <a:cxn ang="0">
                  <a:pos x="4021" y="4827"/>
                </a:cxn>
                <a:cxn ang="0">
                  <a:pos x="3087" y="4585"/>
                </a:cxn>
                <a:cxn ang="0">
                  <a:pos x="2251" y="4298"/>
                </a:cxn>
                <a:cxn ang="0">
                  <a:pos x="1527" y="3969"/>
                </a:cxn>
                <a:cxn ang="0">
                  <a:pos x="927" y="3604"/>
                </a:cxn>
                <a:cxn ang="0">
                  <a:pos x="465" y="3208"/>
                </a:cxn>
                <a:cxn ang="0">
                  <a:pos x="151" y="2784"/>
                </a:cxn>
                <a:cxn ang="0">
                  <a:pos x="0" y="2340"/>
                </a:cxn>
                <a:cxn ang="0">
                  <a:pos x="102" y="141"/>
                </a:cxn>
                <a:cxn ang="0">
                  <a:pos x="467" y="524"/>
                </a:cxn>
                <a:cxn ang="0">
                  <a:pos x="944" y="884"/>
                </a:cxn>
                <a:cxn ang="0">
                  <a:pos x="1522" y="1217"/>
                </a:cxn>
                <a:cxn ang="0">
                  <a:pos x="2195" y="1518"/>
                </a:cxn>
                <a:cxn ang="0">
                  <a:pos x="2954" y="1785"/>
                </a:cxn>
                <a:cxn ang="0">
                  <a:pos x="3789" y="2015"/>
                </a:cxn>
                <a:cxn ang="0">
                  <a:pos x="4694" y="2204"/>
                </a:cxn>
                <a:cxn ang="0">
                  <a:pos x="5658" y="2348"/>
                </a:cxn>
                <a:cxn ang="0">
                  <a:pos x="6675" y="2444"/>
                </a:cxn>
                <a:cxn ang="0">
                  <a:pos x="7734" y="2489"/>
                </a:cxn>
                <a:cxn ang="0">
                  <a:pos x="8814" y="2480"/>
                </a:cxn>
                <a:cxn ang="0">
                  <a:pos x="9861" y="2417"/>
                </a:cxn>
                <a:cxn ang="0">
                  <a:pos x="10863" y="2304"/>
                </a:cxn>
                <a:cxn ang="0">
                  <a:pos x="11810" y="2144"/>
                </a:cxn>
                <a:cxn ang="0">
                  <a:pos x="12693" y="1941"/>
                </a:cxn>
                <a:cxn ang="0">
                  <a:pos x="13505" y="1697"/>
                </a:cxn>
                <a:cxn ang="0">
                  <a:pos x="14236" y="1418"/>
                </a:cxn>
                <a:cxn ang="0">
                  <a:pos x="14879" y="1104"/>
                </a:cxn>
                <a:cxn ang="0">
                  <a:pos x="15425" y="761"/>
                </a:cxn>
                <a:cxn ang="0">
                  <a:pos x="15864" y="392"/>
                </a:cxn>
                <a:cxn ang="0">
                  <a:pos x="16188" y="0"/>
                </a:cxn>
              </a:cxnLst>
              <a:rect l="0" t="0" r="r" b="b"/>
              <a:pathLst>
                <a:path w="16189" h="5245">
                  <a:moveTo>
                    <a:pt x="16189" y="2340"/>
                  </a:moveTo>
                  <a:lnTo>
                    <a:pt x="16189" y="2343"/>
                  </a:lnTo>
                  <a:lnTo>
                    <a:pt x="16188" y="2345"/>
                  </a:lnTo>
                  <a:lnTo>
                    <a:pt x="16188" y="2366"/>
                  </a:lnTo>
                  <a:lnTo>
                    <a:pt x="16185" y="2366"/>
                  </a:lnTo>
                  <a:lnTo>
                    <a:pt x="16149" y="2515"/>
                  </a:lnTo>
                  <a:lnTo>
                    <a:pt x="16096" y="2662"/>
                  </a:lnTo>
                  <a:lnTo>
                    <a:pt x="16025" y="2808"/>
                  </a:lnTo>
                  <a:lnTo>
                    <a:pt x="15935" y="2950"/>
                  </a:lnTo>
                  <a:lnTo>
                    <a:pt x="15828" y="3090"/>
                  </a:lnTo>
                  <a:lnTo>
                    <a:pt x="15704" y="3227"/>
                  </a:lnTo>
                  <a:lnTo>
                    <a:pt x="15566" y="3361"/>
                  </a:lnTo>
                  <a:lnTo>
                    <a:pt x="15409" y="3492"/>
                  </a:lnTo>
                  <a:lnTo>
                    <a:pt x="15238" y="3620"/>
                  </a:lnTo>
                  <a:lnTo>
                    <a:pt x="15052" y="3745"/>
                  </a:lnTo>
                  <a:lnTo>
                    <a:pt x="14851" y="3864"/>
                  </a:lnTo>
                  <a:lnTo>
                    <a:pt x="14637" y="3981"/>
                  </a:lnTo>
                  <a:lnTo>
                    <a:pt x="14408" y="4094"/>
                  </a:lnTo>
                  <a:lnTo>
                    <a:pt x="14167" y="4202"/>
                  </a:lnTo>
                  <a:lnTo>
                    <a:pt x="13913" y="4307"/>
                  </a:lnTo>
                  <a:lnTo>
                    <a:pt x="13647" y="4406"/>
                  </a:lnTo>
                  <a:lnTo>
                    <a:pt x="13368" y="4502"/>
                  </a:lnTo>
                  <a:lnTo>
                    <a:pt x="13079" y="4592"/>
                  </a:lnTo>
                  <a:lnTo>
                    <a:pt x="12779" y="4677"/>
                  </a:lnTo>
                  <a:lnTo>
                    <a:pt x="12468" y="4757"/>
                  </a:lnTo>
                  <a:lnTo>
                    <a:pt x="12147" y="4831"/>
                  </a:lnTo>
                  <a:lnTo>
                    <a:pt x="11817" y="4900"/>
                  </a:lnTo>
                  <a:lnTo>
                    <a:pt x="11478" y="4964"/>
                  </a:lnTo>
                  <a:lnTo>
                    <a:pt x="11131" y="5021"/>
                  </a:lnTo>
                  <a:lnTo>
                    <a:pt x="10774" y="5071"/>
                  </a:lnTo>
                  <a:lnTo>
                    <a:pt x="10411" y="5117"/>
                  </a:lnTo>
                  <a:lnTo>
                    <a:pt x="10040" y="5156"/>
                  </a:lnTo>
                  <a:lnTo>
                    <a:pt x="9662" y="5187"/>
                  </a:lnTo>
                  <a:lnTo>
                    <a:pt x="9279" y="5213"/>
                  </a:lnTo>
                  <a:lnTo>
                    <a:pt x="8889" y="5231"/>
                  </a:lnTo>
                  <a:lnTo>
                    <a:pt x="8495" y="5241"/>
                  </a:lnTo>
                  <a:lnTo>
                    <a:pt x="8095" y="5245"/>
                  </a:lnTo>
                  <a:lnTo>
                    <a:pt x="7692" y="5241"/>
                  </a:lnTo>
                  <a:lnTo>
                    <a:pt x="7295" y="5230"/>
                  </a:lnTo>
                  <a:lnTo>
                    <a:pt x="6904" y="5211"/>
                  </a:lnTo>
                  <a:lnTo>
                    <a:pt x="6518" y="5186"/>
                  </a:lnTo>
                  <a:lnTo>
                    <a:pt x="6139" y="5155"/>
                  </a:lnTo>
                  <a:lnTo>
                    <a:pt x="5766" y="5115"/>
                  </a:lnTo>
                  <a:lnTo>
                    <a:pt x="5401" y="5070"/>
                  </a:lnTo>
                  <a:lnTo>
                    <a:pt x="5043" y="5019"/>
                  </a:lnTo>
                  <a:lnTo>
                    <a:pt x="4693" y="4961"/>
                  </a:lnTo>
                  <a:lnTo>
                    <a:pt x="4353" y="4897"/>
                  </a:lnTo>
                  <a:lnTo>
                    <a:pt x="4021" y="4827"/>
                  </a:lnTo>
                  <a:lnTo>
                    <a:pt x="3700" y="4752"/>
                  </a:lnTo>
                  <a:lnTo>
                    <a:pt x="3388" y="4671"/>
                  </a:lnTo>
                  <a:lnTo>
                    <a:pt x="3087" y="4585"/>
                  </a:lnTo>
                  <a:lnTo>
                    <a:pt x="2797" y="4494"/>
                  </a:lnTo>
                  <a:lnTo>
                    <a:pt x="2519" y="4398"/>
                  </a:lnTo>
                  <a:lnTo>
                    <a:pt x="2251" y="4298"/>
                  </a:lnTo>
                  <a:lnTo>
                    <a:pt x="1997" y="4192"/>
                  </a:lnTo>
                  <a:lnTo>
                    <a:pt x="1755" y="4083"/>
                  </a:lnTo>
                  <a:lnTo>
                    <a:pt x="1527" y="3969"/>
                  </a:lnTo>
                  <a:lnTo>
                    <a:pt x="1314" y="3851"/>
                  </a:lnTo>
                  <a:lnTo>
                    <a:pt x="1113" y="3729"/>
                  </a:lnTo>
                  <a:lnTo>
                    <a:pt x="927" y="3604"/>
                  </a:lnTo>
                  <a:lnTo>
                    <a:pt x="757" y="3476"/>
                  </a:lnTo>
                  <a:lnTo>
                    <a:pt x="603" y="3343"/>
                  </a:lnTo>
                  <a:lnTo>
                    <a:pt x="465" y="3208"/>
                  </a:lnTo>
                  <a:lnTo>
                    <a:pt x="343" y="3069"/>
                  </a:lnTo>
                  <a:lnTo>
                    <a:pt x="238" y="2928"/>
                  </a:lnTo>
                  <a:lnTo>
                    <a:pt x="151" y="2784"/>
                  </a:lnTo>
                  <a:lnTo>
                    <a:pt x="82" y="2639"/>
                  </a:lnTo>
                  <a:lnTo>
                    <a:pt x="32" y="2490"/>
                  </a:lnTo>
                  <a:lnTo>
                    <a:pt x="0" y="2340"/>
                  </a:lnTo>
                  <a:lnTo>
                    <a:pt x="6" y="2340"/>
                  </a:lnTo>
                  <a:lnTo>
                    <a:pt x="6" y="8"/>
                  </a:lnTo>
                  <a:lnTo>
                    <a:pt x="102" y="141"/>
                  </a:lnTo>
                  <a:lnTo>
                    <a:pt x="211" y="271"/>
                  </a:lnTo>
                  <a:lnTo>
                    <a:pt x="333" y="399"/>
                  </a:lnTo>
                  <a:lnTo>
                    <a:pt x="467" y="524"/>
                  </a:lnTo>
                  <a:lnTo>
                    <a:pt x="613" y="647"/>
                  </a:lnTo>
                  <a:lnTo>
                    <a:pt x="772" y="767"/>
                  </a:lnTo>
                  <a:lnTo>
                    <a:pt x="944" y="884"/>
                  </a:lnTo>
                  <a:lnTo>
                    <a:pt x="1125" y="998"/>
                  </a:lnTo>
                  <a:lnTo>
                    <a:pt x="1319" y="1109"/>
                  </a:lnTo>
                  <a:lnTo>
                    <a:pt x="1522" y="1217"/>
                  </a:lnTo>
                  <a:lnTo>
                    <a:pt x="1736" y="1320"/>
                  </a:lnTo>
                  <a:lnTo>
                    <a:pt x="1961" y="1421"/>
                  </a:lnTo>
                  <a:lnTo>
                    <a:pt x="2195" y="1518"/>
                  </a:lnTo>
                  <a:lnTo>
                    <a:pt x="2440" y="1611"/>
                  </a:lnTo>
                  <a:lnTo>
                    <a:pt x="2692" y="1700"/>
                  </a:lnTo>
                  <a:lnTo>
                    <a:pt x="2954" y="1785"/>
                  </a:lnTo>
                  <a:lnTo>
                    <a:pt x="3225" y="1866"/>
                  </a:lnTo>
                  <a:lnTo>
                    <a:pt x="3504" y="1943"/>
                  </a:lnTo>
                  <a:lnTo>
                    <a:pt x="3789" y="2015"/>
                  </a:lnTo>
                  <a:lnTo>
                    <a:pt x="4084" y="2083"/>
                  </a:lnTo>
                  <a:lnTo>
                    <a:pt x="4385" y="2146"/>
                  </a:lnTo>
                  <a:lnTo>
                    <a:pt x="4694" y="2204"/>
                  </a:lnTo>
                  <a:lnTo>
                    <a:pt x="5010" y="2256"/>
                  </a:lnTo>
                  <a:lnTo>
                    <a:pt x="5331" y="2305"/>
                  </a:lnTo>
                  <a:lnTo>
                    <a:pt x="5658" y="2348"/>
                  </a:lnTo>
                  <a:lnTo>
                    <a:pt x="5992" y="2385"/>
                  </a:lnTo>
                  <a:lnTo>
                    <a:pt x="6331" y="2418"/>
                  </a:lnTo>
                  <a:lnTo>
                    <a:pt x="6675" y="2444"/>
                  </a:lnTo>
                  <a:lnTo>
                    <a:pt x="7023" y="2464"/>
                  </a:lnTo>
                  <a:lnTo>
                    <a:pt x="7376" y="2480"/>
                  </a:lnTo>
                  <a:lnTo>
                    <a:pt x="7734" y="2489"/>
                  </a:lnTo>
                  <a:lnTo>
                    <a:pt x="8095" y="2492"/>
                  </a:lnTo>
                  <a:lnTo>
                    <a:pt x="8456" y="2489"/>
                  </a:lnTo>
                  <a:lnTo>
                    <a:pt x="8814" y="2480"/>
                  </a:lnTo>
                  <a:lnTo>
                    <a:pt x="9168" y="2464"/>
                  </a:lnTo>
                  <a:lnTo>
                    <a:pt x="9517" y="2444"/>
                  </a:lnTo>
                  <a:lnTo>
                    <a:pt x="9861" y="2417"/>
                  </a:lnTo>
                  <a:lnTo>
                    <a:pt x="10200" y="2385"/>
                  </a:lnTo>
                  <a:lnTo>
                    <a:pt x="10535" y="2347"/>
                  </a:lnTo>
                  <a:lnTo>
                    <a:pt x="10863" y="2304"/>
                  </a:lnTo>
                  <a:lnTo>
                    <a:pt x="11184" y="2255"/>
                  </a:lnTo>
                  <a:lnTo>
                    <a:pt x="11501" y="2203"/>
                  </a:lnTo>
                  <a:lnTo>
                    <a:pt x="11810" y="2144"/>
                  </a:lnTo>
                  <a:lnTo>
                    <a:pt x="12112" y="2081"/>
                  </a:lnTo>
                  <a:lnTo>
                    <a:pt x="12406" y="2013"/>
                  </a:lnTo>
                  <a:lnTo>
                    <a:pt x="12693" y="1941"/>
                  </a:lnTo>
                  <a:lnTo>
                    <a:pt x="12972" y="1863"/>
                  </a:lnTo>
                  <a:lnTo>
                    <a:pt x="13243" y="1782"/>
                  </a:lnTo>
                  <a:lnTo>
                    <a:pt x="13505" y="1697"/>
                  </a:lnTo>
                  <a:lnTo>
                    <a:pt x="13758" y="1608"/>
                  </a:lnTo>
                  <a:lnTo>
                    <a:pt x="14002" y="1514"/>
                  </a:lnTo>
                  <a:lnTo>
                    <a:pt x="14236" y="1418"/>
                  </a:lnTo>
                  <a:lnTo>
                    <a:pt x="14461" y="1316"/>
                  </a:lnTo>
                  <a:lnTo>
                    <a:pt x="14675" y="1212"/>
                  </a:lnTo>
                  <a:lnTo>
                    <a:pt x="14879" y="1104"/>
                  </a:lnTo>
                  <a:lnTo>
                    <a:pt x="15072" y="993"/>
                  </a:lnTo>
                  <a:lnTo>
                    <a:pt x="15253" y="879"/>
                  </a:lnTo>
                  <a:lnTo>
                    <a:pt x="15425" y="761"/>
                  </a:lnTo>
                  <a:lnTo>
                    <a:pt x="15583" y="641"/>
                  </a:lnTo>
                  <a:lnTo>
                    <a:pt x="15730" y="517"/>
                  </a:lnTo>
                  <a:lnTo>
                    <a:pt x="15864" y="392"/>
                  </a:lnTo>
                  <a:lnTo>
                    <a:pt x="15985" y="264"/>
                  </a:lnTo>
                  <a:lnTo>
                    <a:pt x="16094" y="133"/>
                  </a:lnTo>
                  <a:lnTo>
                    <a:pt x="16188" y="0"/>
                  </a:lnTo>
                  <a:lnTo>
                    <a:pt x="16188" y="2340"/>
                  </a:lnTo>
                  <a:lnTo>
                    <a:pt x="16189" y="2340"/>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sp>
          <p:nvSpPr>
            <p:cNvPr id="58" name="Freeform 22"/>
            <p:cNvSpPr>
              <a:spLocks noEditPoints="1"/>
            </p:cNvSpPr>
            <p:nvPr/>
          </p:nvSpPr>
          <p:spPr bwMode="auto">
            <a:xfrm>
              <a:off x="-983298" y="1666240"/>
              <a:ext cx="547688" cy="207963"/>
            </a:xfrm>
            <a:custGeom>
              <a:avLst/>
              <a:gdLst/>
              <a:ahLst/>
              <a:cxnLst>
                <a:cxn ang="0">
                  <a:pos x="8934" y="16"/>
                </a:cxn>
                <a:cxn ang="0">
                  <a:pos x="10129" y="97"/>
                </a:cxn>
                <a:cxn ang="0">
                  <a:pos x="11258" y="243"/>
                </a:cxn>
                <a:cxn ang="0">
                  <a:pos x="12306" y="447"/>
                </a:cxn>
                <a:cxn ang="0">
                  <a:pos x="13260" y="705"/>
                </a:cxn>
                <a:cxn ang="0">
                  <a:pos x="14105" y="1010"/>
                </a:cxn>
                <a:cxn ang="0">
                  <a:pos x="14828" y="1358"/>
                </a:cxn>
                <a:cxn ang="0">
                  <a:pos x="15413" y="1745"/>
                </a:cxn>
                <a:cxn ang="0">
                  <a:pos x="15849" y="2163"/>
                </a:cxn>
                <a:cxn ang="0">
                  <a:pos x="16122" y="2609"/>
                </a:cxn>
                <a:cxn ang="0">
                  <a:pos x="16215" y="3077"/>
                </a:cxn>
                <a:cxn ang="0">
                  <a:pos x="16122" y="3545"/>
                </a:cxn>
                <a:cxn ang="0">
                  <a:pos x="15849" y="3991"/>
                </a:cxn>
                <a:cxn ang="0">
                  <a:pos x="15413" y="4409"/>
                </a:cxn>
                <a:cxn ang="0">
                  <a:pos x="14828" y="4796"/>
                </a:cxn>
                <a:cxn ang="0">
                  <a:pos x="14105" y="5144"/>
                </a:cxn>
                <a:cxn ang="0">
                  <a:pos x="13260" y="5449"/>
                </a:cxn>
                <a:cxn ang="0">
                  <a:pos x="12306" y="5707"/>
                </a:cxn>
                <a:cxn ang="0">
                  <a:pos x="11258" y="5911"/>
                </a:cxn>
                <a:cxn ang="0">
                  <a:pos x="10129" y="6057"/>
                </a:cxn>
                <a:cxn ang="0">
                  <a:pos x="8934" y="6138"/>
                </a:cxn>
                <a:cxn ang="0">
                  <a:pos x="7691" y="6150"/>
                </a:cxn>
                <a:cxn ang="0">
                  <a:pos x="6477" y="6091"/>
                </a:cxn>
                <a:cxn ang="0">
                  <a:pos x="5325" y="5967"/>
                </a:cxn>
                <a:cxn ang="0">
                  <a:pos x="4248" y="5781"/>
                </a:cxn>
                <a:cxn ang="0">
                  <a:pos x="3262" y="5542"/>
                </a:cxn>
                <a:cxn ang="0">
                  <a:pos x="2380" y="5252"/>
                </a:cxn>
                <a:cxn ang="0">
                  <a:pos x="1614" y="4916"/>
                </a:cxn>
                <a:cxn ang="0">
                  <a:pos x="981" y="4542"/>
                </a:cxn>
                <a:cxn ang="0">
                  <a:pos x="494" y="4133"/>
                </a:cxn>
                <a:cxn ang="0">
                  <a:pos x="165" y="3696"/>
                </a:cxn>
                <a:cxn ang="0">
                  <a:pos x="10" y="3235"/>
                </a:cxn>
                <a:cxn ang="0">
                  <a:pos x="42" y="2763"/>
                </a:cxn>
                <a:cxn ang="0">
                  <a:pos x="256" y="2310"/>
                </a:cxn>
                <a:cxn ang="0">
                  <a:pos x="638" y="1881"/>
                </a:cxn>
                <a:cxn ang="0">
                  <a:pos x="1177" y="1483"/>
                </a:cxn>
                <a:cxn ang="0">
                  <a:pos x="1856" y="1122"/>
                </a:cxn>
                <a:cxn ang="0">
                  <a:pos x="2661" y="801"/>
                </a:cxn>
                <a:cxn ang="0">
                  <a:pos x="3579" y="527"/>
                </a:cxn>
                <a:cxn ang="0">
                  <a:pos x="4598" y="305"/>
                </a:cxn>
                <a:cxn ang="0">
                  <a:pos x="5701" y="139"/>
                </a:cxn>
                <a:cxn ang="0">
                  <a:pos x="6875" y="36"/>
                </a:cxn>
                <a:cxn ang="0">
                  <a:pos x="8108" y="0"/>
                </a:cxn>
                <a:cxn ang="0">
                  <a:pos x="6158" y="5404"/>
                </a:cxn>
                <a:cxn ang="0">
                  <a:pos x="6381" y="3535"/>
                </a:cxn>
                <a:cxn ang="0">
                  <a:pos x="8154" y="2469"/>
                </a:cxn>
                <a:cxn ang="0">
                  <a:pos x="12688" y="1647"/>
                </a:cxn>
                <a:cxn ang="0">
                  <a:pos x="10617" y="1086"/>
                </a:cxn>
                <a:cxn ang="0">
                  <a:pos x="9647" y="3871"/>
                </a:cxn>
                <a:cxn ang="0">
                  <a:pos x="11195" y="2918"/>
                </a:cxn>
                <a:cxn ang="0">
                  <a:pos x="13547" y="4824"/>
                </a:cxn>
                <a:cxn ang="0">
                  <a:pos x="6773" y="1946"/>
                </a:cxn>
                <a:cxn ang="0">
                  <a:pos x="1325" y="2039"/>
                </a:cxn>
              </a:cxnLst>
              <a:rect l="0" t="0" r="r" b="b"/>
              <a:pathLst>
                <a:path w="16215" h="6154">
                  <a:moveTo>
                    <a:pt x="8108" y="0"/>
                  </a:moveTo>
                  <a:lnTo>
                    <a:pt x="8524" y="4"/>
                  </a:lnTo>
                  <a:lnTo>
                    <a:pt x="8934" y="16"/>
                  </a:lnTo>
                  <a:lnTo>
                    <a:pt x="9340" y="36"/>
                  </a:lnTo>
                  <a:lnTo>
                    <a:pt x="9738" y="63"/>
                  </a:lnTo>
                  <a:lnTo>
                    <a:pt x="10129" y="97"/>
                  </a:lnTo>
                  <a:lnTo>
                    <a:pt x="10513" y="139"/>
                  </a:lnTo>
                  <a:lnTo>
                    <a:pt x="10890" y="187"/>
                  </a:lnTo>
                  <a:lnTo>
                    <a:pt x="11258" y="243"/>
                  </a:lnTo>
                  <a:lnTo>
                    <a:pt x="11617" y="305"/>
                  </a:lnTo>
                  <a:lnTo>
                    <a:pt x="11967" y="373"/>
                  </a:lnTo>
                  <a:lnTo>
                    <a:pt x="12306" y="447"/>
                  </a:lnTo>
                  <a:lnTo>
                    <a:pt x="12636" y="527"/>
                  </a:lnTo>
                  <a:lnTo>
                    <a:pt x="12953" y="613"/>
                  </a:lnTo>
                  <a:lnTo>
                    <a:pt x="13260" y="705"/>
                  </a:lnTo>
                  <a:lnTo>
                    <a:pt x="13554" y="801"/>
                  </a:lnTo>
                  <a:lnTo>
                    <a:pt x="13835" y="902"/>
                  </a:lnTo>
                  <a:lnTo>
                    <a:pt x="14105" y="1010"/>
                  </a:lnTo>
                  <a:lnTo>
                    <a:pt x="14359" y="1122"/>
                  </a:lnTo>
                  <a:lnTo>
                    <a:pt x="14601" y="1237"/>
                  </a:lnTo>
                  <a:lnTo>
                    <a:pt x="14828" y="1358"/>
                  </a:lnTo>
                  <a:lnTo>
                    <a:pt x="15038" y="1483"/>
                  </a:lnTo>
                  <a:lnTo>
                    <a:pt x="15234" y="1612"/>
                  </a:lnTo>
                  <a:lnTo>
                    <a:pt x="15413" y="1745"/>
                  </a:lnTo>
                  <a:lnTo>
                    <a:pt x="15577" y="1881"/>
                  </a:lnTo>
                  <a:lnTo>
                    <a:pt x="15721" y="2021"/>
                  </a:lnTo>
                  <a:lnTo>
                    <a:pt x="15849" y="2163"/>
                  </a:lnTo>
                  <a:lnTo>
                    <a:pt x="15959" y="2310"/>
                  </a:lnTo>
                  <a:lnTo>
                    <a:pt x="16050" y="2458"/>
                  </a:lnTo>
                  <a:lnTo>
                    <a:pt x="16122" y="2609"/>
                  </a:lnTo>
                  <a:lnTo>
                    <a:pt x="16173" y="2763"/>
                  </a:lnTo>
                  <a:lnTo>
                    <a:pt x="16205" y="2919"/>
                  </a:lnTo>
                  <a:lnTo>
                    <a:pt x="16215" y="3077"/>
                  </a:lnTo>
                  <a:lnTo>
                    <a:pt x="16205" y="3235"/>
                  </a:lnTo>
                  <a:lnTo>
                    <a:pt x="16173" y="3391"/>
                  </a:lnTo>
                  <a:lnTo>
                    <a:pt x="16122" y="3545"/>
                  </a:lnTo>
                  <a:lnTo>
                    <a:pt x="16050" y="3696"/>
                  </a:lnTo>
                  <a:lnTo>
                    <a:pt x="15959" y="3844"/>
                  </a:lnTo>
                  <a:lnTo>
                    <a:pt x="15849" y="3991"/>
                  </a:lnTo>
                  <a:lnTo>
                    <a:pt x="15721" y="4133"/>
                  </a:lnTo>
                  <a:lnTo>
                    <a:pt x="15577" y="4273"/>
                  </a:lnTo>
                  <a:lnTo>
                    <a:pt x="15413" y="4409"/>
                  </a:lnTo>
                  <a:lnTo>
                    <a:pt x="15234" y="4542"/>
                  </a:lnTo>
                  <a:lnTo>
                    <a:pt x="15038" y="4671"/>
                  </a:lnTo>
                  <a:lnTo>
                    <a:pt x="14828" y="4796"/>
                  </a:lnTo>
                  <a:lnTo>
                    <a:pt x="14601" y="4916"/>
                  </a:lnTo>
                  <a:lnTo>
                    <a:pt x="14359" y="5032"/>
                  </a:lnTo>
                  <a:lnTo>
                    <a:pt x="14105" y="5144"/>
                  </a:lnTo>
                  <a:lnTo>
                    <a:pt x="13835" y="5252"/>
                  </a:lnTo>
                  <a:lnTo>
                    <a:pt x="13554" y="5353"/>
                  </a:lnTo>
                  <a:lnTo>
                    <a:pt x="13260" y="5449"/>
                  </a:lnTo>
                  <a:lnTo>
                    <a:pt x="12953" y="5542"/>
                  </a:lnTo>
                  <a:lnTo>
                    <a:pt x="12636" y="5627"/>
                  </a:lnTo>
                  <a:lnTo>
                    <a:pt x="12306" y="5707"/>
                  </a:lnTo>
                  <a:lnTo>
                    <a:pt x="11967" y="5781"/>
                  </a:lnTo>
                  <a:lnTo>
                    <a:pt x="11617" y="5849"/>
                  </a:lnTo>
                  <a:lnTo>
                    <a:pt x="11258" y="5911"/>
                  </a:lnTo>
                  <a:lnTo>
                    <a:pt x="10890" y="5967"/>
                  </a:lnTo>
                  <a:lnTo>
                    <a:pt x="10513" y="6015"/>
                  </a:lnTo>
                  <a:lnTo>
                    <a:pt x="10129" y="6057"/>
                  </a:lnTo>
                  <a:lnTo>
                    <a:pt x="9738" y="6091"/>
                  </a:lnTo>
                  <a:lnTo>
                    <a:pt x="9340" y="6118"/>
                  </a:lnTo>
                  <a:lnTo>
                    <a:pt x="8934" y="6138"/>
                  </a:lnTo>
                  <a:lnTo>
                    <a:pt x="8524" y="6150"/>
                  </a:lnTo>
                  <a:lnTo>
                    <a:pt x="8108" y="6154"/>
                  </a:lnTo>
                  <a:lnTo>
                    <a:pt x="7691" y="6150"/>
                  </a:lnTo>
                  <a:lnTo>
                    <a:pt x="7281" y="6138"/>
                  </a:lnTo>
                  <a:lnTo>
                    <a:pt x="6875" y="6118"/>
                  </a:lnTo>
                  <a:lnTo>
                    <a:pt x="6477" y="6091"/>
                  </a:lnTo>
                  <a:lnTo>
                    <a:pt x="6086" y="6057"/>
                  </a:lnTo>
                  <a:lnTo>
                    <a:pt x="5701" y="6015"/>
                  </a:lnTo>
                  <a:lnTo>
                    <a:pt x="5325" y="5967"/>
                  </a:lnTo>
                  <a:lnTo>
                    <a:pt x="4957" y="5911"/>
                  </a:lnTo>
                  <a:lnTo>
                    <a:pt x="4598" y="5849"/>
                  </a:lnTo>
                  <a:lnTo>
                    <a:pt x="4248" y="5781"/>
                  </a:lnTo>
                  <a:lnTo>
                    <a:pt x="3909" y="5707"/>
                  </a:lnTo>
                  <a:lnTo>
                    <a:pt x="3579" y="5627"/>
                  </a:lnTo>
                  <a:lnTo>
                    <a:pt x="3262" y="5542"/>
                  </a:lnTo>
                  <a:lnTo>
                    <a:pt x="2955" y="5449"/>
                  </a:lnTo>
                  <a:lnTo>
                    <a:pt x="2661" y="5353"/>
                  </a:lnTo>
                  <a:lnTo>
                    <a:pt x="2380" y="5252"/>
                  </a:lnTo>
                  <a:lnTo>
                    <a:pt x="2110" y="5144"/>
                  </a:lnTo>
                  <a:lnTo>
                    <a:pt x="1856" y="5032"/>
                  </a:lnTo>
                  <a:lnTo>
                    <a:pt x="1614" y="4916"/>
                  </a:lnTo>
                  <a:lnTo>
                    <a:pt x="1387" y="4796"/>
                  </a:lnTo>
                  <a:lnTo>
                    <a:pt x="1177" y="4671"/>
                  </a:lnTo>
                  <a:lnTo>
                    <a:pt x="981" y="4542"/>
                  </a:lnTo>
                  <a:lnTo>
                    <a:pt x="802" y="4409"/>
                  </a:lnTo>
                  <a:lnTo>
                    <a:pt x="638" y="4273"/>
                  </a:lnTo>
                  <a:lnTo>
                    <a:pt x="494" y="4133"/>
                  </a:lnTo>
                  <a:lnTo>
                    <a:pt x="366" y="3991"/>
                  </a:lnTo>
                  <a:lnTo>
                    <a:pt x="256" y="3844"/>
                  </a:lnTo>
                  <a:lnTo>
                    <a:pt x="165" y="3696"/>
                  </a:lnTo>
                  <a:lnTo>
                    <a:pt x="93" y="3545"/>
                  </a:lnTo>
                  <a:lnTo>
                    <a:pt x="42" y="3391"/>
                  </a:lnTo>
                  <a:lnTo>
                    <a:pt x="10" y="3235"/>
                  </a:lnTo>
                  <a:lnTo>
                    <a:pt x="0" y="3077"/>
                  </a:lnTo>
                  <a:lnTo>
                    <a:pt x="10" y="2919"/>
                  </a:lnTo>
                  <a:lnTo>
                    <a:pt x="42" y="2763"/>
                  </a:lnTo>
                  <a:lnTo>
                    <a:pt x="93" y="2609"/>
                  </a:lnTo>
                  <a:lnTo>
                    <a:pt x="165" y="2458"/>
                  </a:lnTo>
                  <a:lnTo>
                    <a:pt x="256" y="2310"/>
                  </a:lnTo>
                  <a:lnTo>
                    <a:pt x="366" y="2163"/>
                  </a:lnTo>
                  <a:lnTo>
                    <a:pt x="494" y="2021"/>
                  </a:lnTo>
                  <a:lnTo>
                    <a:pt x="638" y="1881"/>
                  </a:lnTo>
                  <a:lnTo>
                    <a:pt x="802" y="1745"/>
                  </a:lnTo>
                  <a:lnTo>
                    <a:pt x="981" y="1612"/>
                  </a:lnTo>
                  <a:lnTo>
                    <a:pt x="1177" y="1483"/>
                  </a:lnTo>
                  <a:lnTo>
                    <a:pt x="1387" y="1358"/>
                  </a:lnTo>
                  <a:lnTo>
                    <a:pt x="1614" y="1237"/>
                  </a:lnTo>
                  <a:lnTo>
                    <a:pt x="1856" y="1122"/>
                  </a:lnTo>
                  <a:lnTo>
                    <a:pt x="2110" y="1010"/>
                  </a:lnTo>
                  <a:lnTo>
                    <a:pt x="2380" y="902"/>
                  </a:lnTo>
                  <a:lnTo>
                    <a:pt x="2661" y="801"/>
                  </a:lnTo>
                  <a:lnTo>
                    <a:pt x="2955" y="705"/>
                  </a:lnTo>
                  <a:lnTo>
                    <a:pt x="3262" y="613"/>
                  </a:lnTo>
                  <a:lnTo>
                    <a:pt x="3579" y="527"/>
                  </a:lnTo>
                  <a:lnTo>
                    <a:pt x="3909" y="447"/>
                  </a:lnTo>
                  <a:lnTo>
                    <a:pt x="4248" y="373"/>
                  </a:lnTo>
                  <a:lnTo>
                    <a:pt x="4598" y="305"/>
                  </a:lnTo>
                  <a:lnTo>
                    <a:pt x="4957" y="243"/>
                  </a:lnTo>
                  <a:lnTo>
                    <a:pt x="5325" y="187"/>
                  </a:lnTo>
                  <a:lnTo>
                    <a:pt x="5701" y="139"/>
                  </a:lnTo>
                  <a:lnTo>
                    <a:pt x="6086" y="97"/>
                  </a:lnTo>
                  <a:lnTo>
                    <a:pt x="6477" y="63"/>
                  </a:lnTo>
                  <a:lnTo>
                    <a:pt x="6875" y="36"/>
                  </a:lnTo>
                  <a:lnTo>
                    <a:pt x="7281" y="16"/>
                  </a:lnTo>
                  <a:lnTo>
                    <a:pt x="7691" y="4"/>
                  </a:lnTo>
                  <a:lnTo>
                    <a:pt x="8108" y="0"/>
                  </a:lnTo>
                  <a:close/>
                  <a:moveTo>
                    <a:pt x="3135" y="4675"/>
                  </a:moveTo>
                  <a:lnTo>
                    <a:pt x="3787" y="5515"/>
                  </a:lnTo>
                  <a:lnTo>
                    <a:pt x="6158" y="5404"/>
                  </a:lnTo>
                  <a:lnTo>
                    <a:pt x="5243" y="5179"/>
                  </a:lnTo>
                  <a:lnTo>
                    <a:pt x="7687" y="3759"/>
                  </a:lnTo>
                  <a:lnTo>
                    <a:pt x="6381" y="3535"/>
                  </a:lnTo>
                  <a:lnTo>
                    <a:pt x="3936" y="4880"/>
                  </a:lnTo>
                  <a:lnTo>
                    <a:pt x="3135" y="4675"/>
                  </a:lnTo>
                  <a:close/>
                  <a:moveTo>
                    <a:pt x="8154" y="2469"/>
                  </a:moveTo>
                  <a:lnTo>
                    <a:pt x="9497" y="2824"/>
                  </a:lnTo>
                  <a:lnTo>
                    <a:pt x="11792" y="1404"/>
                  </a:lnTo>
                  <a:lnTo>
                    <a:pt x="12688" y="1647"/>
                  </a:lnTo>
                  <a:lnTo>
                    <a:pt x="11979" y="767"/>
                  </a:lnTo>
                  <a:lnTo>
                    <a:pt x="9833" y="862"/>
                  </a:lnTo>
                  <a:lnTo>
                    <a:pt x="10617" y="1086"/>
                  </a:lnTo>
                  <a:lnTo>
                    <a:pt x="8154" y="2469"/>
                  </a:lnTo>
                  <a:close/>
                  <a:moveTo>
                    <a:pt x="13547" y="4824"/>
                  </a:moveTo>
                  <a:lnTo>
                    <a:pt x="9647" y="3871"/>
                  </a:lnTo>
                  <a:lnTo>
                    <a:pt x="9068" y="4264"/>
                  </a:lnTo>
                  <a:lnTo>
                    <a:pt x="9012" y="3235"/>
                  </a:lnTo>
                  <a:lnTo>
                    <a:pt x="11195" y="2918"/>
                  </a:lnTo>
                  <a:lnTo>
                    <a:pt x="10561" y="3254"/>
                  </a:lnTo>
                  <a:lnTo>
                    <a:pt x="14516" y="4133"/>
                  </a:lnTo>
                  <a:lnTo>
                    <a:pt x="13547" y="4824"/>
                  </a:lnTo>
                  <a:close/>
                  <a:moveTo>
                    <a:pt x="4534" y="3291"/>
                  </a:moveTo>
                  <a:lnTo>
                    <a:pt x="6885" y="3011"/>
                  </a:lnTo>
                  <a:lnTo>
                    <a:pt x="6773" y="1946"/>
                  </a:lnTo>
                  <a:lnTo>
                    <a:pt x="6176" y="2300"/>
                  </a:lnTo>
                  <a:lnTo>
                    <a:pt x="2463" y="1478"/>
                  </a:lnTo>
                  <a:lnTo>
                    <a:pt x="1325" y="2039"/>
                  </a:lnTo>
                  <a:lnTo>
                    <a:pt x="5019" y="2955"/>
                  </a:lnTo>
                  <a:lnTo>
                    <a:pt x="4534" y="3291"/>
                  </a:lnTo>
                  <a:close/>
                </a:path>
              </a:pathLst>
            </a:custGeom>
            <a:grpFill/>
            <a:ln w="9525">
              <a:noFill/>
              <a:round/>
            </a:ln>
          </p:spPr>
          <p:txBody>
            <a:bodyPr vert="horz" wrap="square" lIns="91440" tIns="45720" rIns="91440" bIns="45720" numCol="1" anchor="t" anchorCtr="0" compatLnSpc="1"/>
            <a:lstStyle/>
            <a:p>
              <a:endParaRPr lang="zh-CN" altLang="en-US">
                <a:solidFill>
                  <a:srgbClr val="000000"/>
                </a:solidFill>
                <a:latin typeface="Arial" panose="020B0604020202020204" pitchFamily="34" charset="0"/>
                <a:ea typeface="宋体" panose="02010600030101010101" pitchFamily="2" charset="-122"/>
                <a:cs typeface="Arial" panose="020B0604020202020204" pitchFamily="34" charset="0"/>
              </a:endParaRPr>
            </a:p>
          </p:txBody>
        </p:sp>
      </p:grpSp>
      <p:sp>
        <p:nvSpPr>
          <p:cNvPr id="59" name="圆角矩形 58"/>
          <p:cNvSpPr/>
          <p:nvPr/>
        </p:nvSpPr>
        <p:spPr>
          <a:xfrm>
            <a:off x="806541" y="3825687"/>
            <a:ext cx="2051466" cy="729000"/>
          </a:xfrm>
          <a:prstGeom prst="roundRect">
            <a:avLst/>
          </a:prstGeom>
          <a:noFill/>
          <a:ln w="635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endParaRPr lang="en-US" altLang="zh-CN" sz="800" b="1" kern="0" dirty="0">
              <a:solidFill>
                <a:srgbClr val="000000">
                  <a:lumMod val="65000"/>
                  <a:lumOff val="35000"/>
                </a:srgbClr>
              </a:solidFill>
              <a:latin typeface="微软雅黑" panose="020B0503020204020204" pitchFamily="34" charset="-122"/>
              <a:ea typeface="微软雅黑" panose="020B0503020204020204" pitchFamily="34" charset="-122"/>
            </a:endParaRPr>
          </a:p>
        </p:txBody>
      </p:sp>
      <p:sp>
        <p:nvSpPr>
          <p:cNvPr id="60" name="TextBox 59"/>
          <p:cNvSpPr txBox="1"/>
          <p:nvPr/>
        </p:nvSpPr>
        <p:spPr>
          <a:xfrm>
            <a:off x="2221770" y="4360578"/>
            <a:ext cx="539859" cy="176953"/>
          </a:xfrm>
          <a:prstGeom prst="rect">
            <a:avLst/>
          </a:prstGeom>
          <a:solidFill>
            <a:schemeClr val="bg1">
              <a:lumMod val="75000"/>
            </a:schemeClr>
          </a:solidFill>
        </p:spPr>
        <p:txBody>
          <a:bodyPr wrap="square" lIns="68542" tIns="34271" rIns="68542" bIns="34271" rtlCol="0" anchor="ctr" anchorCtr="0">
            <a:spAutoFit/>
          </a:bodyPr>
          <a:lstStyle/>
          <a:p>
            <a:pPr algn="ctr"/>
            <a:r>
              <a:rPr lang="zh-CN" altLang="en-US" sz="700" dirty="0" smtClean="0">
                <a:solidFill>
                  <a:srgbClr val="000000"/>
                </a:solidFill>
                <a:ea typeface="宋体" panose="02010600030101010101" pitchFamily="2" charset="-122"/>
              </a:rPr>
              <a:t>业务设备</a:t>
            </a:r>
            <a:endParaRPr lang="zh-CN" altLang="en-US" sz="700" dirty="0">
              <a:solidFill>
                <a:srgbClr val="000000"/>
              </a:solidFill>
              <a:ea typeface="宋体" panose="02010600030101010101" pitchFamily="2" charset="-122"/>
            </a:endParaRPr>
          </a:p>
        </p:txBody>
      </p:sp>
      <p:sp>
        <p:nvSpPr>
          <p:cNvPr id="61" name="圆角矩形 60"/>
          <p:cNvSpPr/>
          <p:nvPr/>
        </p:nvSpPr>
        <p:spPr>
          <a:xfrm>
            <a:off x="2930623" y="3825687"/>
            <a:ext cx="1546082" cy="729000"/>
          </a:xfrm>
          <a:prstGeom prst="roundRect">
            <a:avLst/>
          </a:prstGeom>
          <a:noFill/>
          <a:ln w="635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endParaRPr lang="en-US" altLang="zh-CN" sz="800" b="1" kern="0" dirty="0">
              <a:solidFill>
                <a:srgbClr val="000000">
                  <a:lumMod val="65000"/>
                  <a:lumOff val="35000"/>
                </a:srgbClr>
              </a:solidFill>
              <a:latin typeface="微软雅黑" panose="020B0503020204020204" pitchFamily="34" charset="-122"/>
              <a:ea typeface="微软雅黑" panose="020B0503020204020204" pitchFamily="34" charset="-122"/>
            </a:endParaRPr>
          </a:p>
        </p:txBody>
      </p:sp>
      <p:sp>
        <p:nvSpPr>
          <p:cNvPr id="62" name="TextBox 61"/>
          <p:cNvSpPr txBox="1"/>
          <p:nvPr/>
        </p:nvSpPr>
        <p:spPr>
          <a:xfrm>
            <a:off x="3431691" y="4360578"/>
            <a:ext cx="539859" cy="176953"/>
          </a:xfrm>
          <a:prstGeom prst="rect">
            <a:avLst/>
          </a:prstGeom>
          <a:solidFill>
            <a:schemeClr val="bg1">
              <a:lumMod val="75000"/>
            </a:schemeClr>
          </a:solidFill>
        </p:spPr>
        <p:txBody>
          <a:bodyPr wrap="square" lIns="68542" tIns="34271" rIns="68542" bIns="34271" rtlCol="0" anchor="ctr" anchorCtr="0">
            <a:spAutoFit/>
          </a:bodyPr>
          <a:lstStyle/>
          <a:p>
            <a:pPr algn="ctr"/>
            <a:r>
              <a:rPr lang="zh-CN" altLang="en-US" sz="700" dirty="0" smtClean="0">
                <a:solidFill>
                  <a:srgbClr val="000000"/>
                </a:solidFill>
                <a:ea typeface="宋体" panose="02010600030101010101" pitchFamily="2" charset="-122"/>
              </a:rPr>
              <a:t>编排设备</a:t>
            </a:r>
            <a:endParaRPr lang="zh-CN" altLang="en-US" sz="700" dirty="0">
              <a:solidFill>
                <a:srgbClr val="000000"/>
              </a:solidFill>
              <a:ea typeface="宋体" panose="02010600030101010101" pitchFamily="2" charset="-122"/>
            </a:endParaRPr>
          </a:p>
        </p:txBody>
      </p:sp>
      <p:cxnSp>
        <p:nvCxnSpPr>
          <p:cNvPr id="63" name="直接箭头连接符 62"/>
          <p:cNvCxnSpPr/>
          <p:nvPr/>
        </p:nvCxnSpPr>
        <p:spPr bwMode="auto">
          <a:xfrm>
            <a:off x="1426415" y="1746984"/>
            <a:ext cx="796" cy="378000"/>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 name="直接箭头连接符 63"/>
          <p:cNvCxnSpPr/>
          <p:nvPr/>
        </p:nvCxnSpPr>
        <p:spPr bwMode="auto">
          <a:xfrm>
            <a:off x="4039423" y="1746984"/>
            <a:ext cx="796" cy="378000"/>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5" name="TextBox 64"/>
          <p:cNvSpPr txBox="1"/>
          <p:nvPr/>
        </p:nvSpPr>
        <p:spPr>
          <a:xfrm>
            <a:off x="972627" y="1670195"/>
            <a:ext cx="520598" cy="500099"/>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获取</a:t>
            </a:r>
            <a:r>
              <a:rPr lang="en-US" altLang="zh-CN" sz="700" dirty="0" smtClean="0">
                <a:solidFill>
                  <a:srgbClr val="000000"/>
                </a:solidFill>
                <a:ea typeface="宋体" panose="02010600030101010101" pitchFamily="2" charset="-122"/>
              </a:rPr>
              <a:t>Loopback/Tunnel</a:t>
            </a:r>
            <a:r>
              <a:rPr lang="zh-CN" altLang="en-US" sz="700" dirty="0" smtClean="0">
                <a:solidFill>
                  <a:srgbClr val="000000"/>
                </a:solidFill>
                <a:ea typeface="宋体" panose="02010600030101010101" pitchFamily="2" charset="-122"/>
              </a:rPr>
              <a:t>信息</a:t>
            </a:r>
            <a:endParaRPr lang="zh-CN" altLang="en-US" sz="700" dirty="0">
              <a:solidFill>
                <a:srgbClr val="000000"/>
              </a:solidFill>
              <a:ea typeface="宋体" panose="02010600030101010101" pitchFamily="2" charset="-122"/>
            </a:endParaRPr>
          </a:p>
        </p:txBody>
      </p:sp>
      <p:sp>
        <p:nvSpPr>
          <p:cNvPr id="67" name="TextBox 66"/>
          <p:cNvSpPr txBox="1"/>
          <p:nvPr/>
        </p:nvSpPr>
        <p:spPr>
          <a:xfrm>
            <a:off x="1610414" y="1765891"/>
            <a:ext cx="520598" cy="392377"/>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创建</a:t>
            </a:r>
            <a:r>
              <a:rPr lang="en-US" altLang="zh-CN" sz="700" dirty="0" smtClean="0">
                <a:solidFill>
                  <a:srgbClr val="000000"/>
                </a:solidFill>
                <a:ea typeface="宋体" panose="02010600030101010101" pitchFamily="2" charset="-122"/>
              </a:rPr>
              <a:t>/</a:t>
            </a:r>
            <a:r>
              <a:rPr lang="zh-CN" altLang="en-US" sz="700" dirty="0" smtClean="0">
                <a:solidFill>
                  <a:srgbClr val="000000"/>
                </a:solidFill>
                <a:ea typeface="宋体" panose="02010600030101010101" pitchFamily="2" charset="-122"/>
              </a:rPr>
              <a:t>删除</a:t>
            </a:r>
            <a:r>
              <a:rPr lang="en-US" altLang="zh-CN" sz="700" dirty="0" smtClean="0">
                <a:solidFill>
                  <a:srgbClr val="000000"/>
                </a:solidFill>
                <a:ea typeface="宋体" panose="02010600030101010101" pitchFamily="2" charset="-122"/>
              </a:rPr>
              <a:t>GRE</a:t>
            </a:r>
            <a:r>
              <a:rPr lang="zh-CN" altLang="en-US" sz="700" dirty="0" smtClean="0">
                <a:solidFill>
                  <a:srgbClr val="000000"/>
                </a:solidFill>
                <a:ea typeface="宋体" panose="02010600030101010101" pitchFamily="2" charset="-122"/>
              </a:rPr>
              <a:t>隧道</a:t>
            </a:r>
            <a:endParaRPr lang="zh-CN" altLang="en-US" sz="700" dirty="0">
              <a:solidFill>
                <a:srgbClr val="000000"/>
              </a:solidFill>
              <a:ea typeface="宋体" panose="02010600030101010101" pitchFamily="2" charset="-122"/>
            </a:endParaRPr>
          </a:p>
        </p:txBody>
      </p:sp>
      <p:cxnSp>
        <p:nvCxnSpPr>
          <p:cNvPr id="68" name="直接箭头连接符 67"/>
          <p:cNvCxnSpPr/>
          <p:nvPr/>
        </p:nvCxnSpPr>
        <p:spPr bwMode="auto">
          <a:xfrm>
            <a:off x="2079668" y="1746984"/>
            <a:ext cx="796" cy="378000"/>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9" name="TextBox 68"/>
          <p:cNvSpPr txBox="1"/>
          <p:nvPr/>
        </p:nvSpPr>
        <p:spPr>
          <a:xfrm>
            <a:off x="2248203" y="1765891"/>
            <a:ext cx="520598" cy="284655"/>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创建</a:t>
            </a:r>
            <a:r>
              <a:rPr lang="en-US" altLang="zh-CN" sz="700" dirty="0" smtClean="0">
                <a:solidFill>
                  <a:srgbClr val="000000"/>
                </a:solidFill>
                <a:ea typeface="宋体" panose="02010600030101010101" pitchFamily="2" charset="-122"/>
              </a:rPr>
              <a:t>/</a:t>
            </a:r>
            <a:r>
              <a:rPr lang="zh-CN" altLang="en-US" sz="700" dirty="0" smtClean="0">
                <a:solidFill>
                  <a:srgbClr val="000000"/>
                </a:solidFill>
                <a:ea typeface="宋体" panose="02010600030101010101" pitchFamily="2" charset="-122"/>
              </a:rPr>
              <a:t>删除业务链</a:t>
            </a:r>
            <a:endParaRPr lang="zh-CN" altLang="en-US" sz="700" dirty="0">
              <a:solidFill>
                <a:srgbClr val="000000"/>
              </a:solidFill>
              <a:ea typeface="宋体" panose="02010600030101010101" pitchFamily="2" charset="-122"/>
            </a:endParaRPr>
          </a:p>
        </p:txBody>
      </p:sp>
      <p:cxnSp>
        <p:nvCxnSpPr>
          <p:cNvPr id="70" name="直接箭头连接符 69"/>
          <p:cNvCxnSpPr/>
          <p:nvPr/>
        </p:nvCxnSpPr>
        <p:spPr bwMode="auto">
          <a:xfrm>
            <a:off x="2732920" y="1746984"/>
            <a:ext cx="796" cy="378000"/>
          </a:xfrm>
          <a:prstGeom prst="straightConnector1">
            <a:avLst/>
          </a:prstGeom>
          <a:noFill/>
          <a:ln w="9525" cap="flat" cmpd="sng" algn="ctr">
            <a:solidFill>
              <a:srgbClr val="2D2015"/>
            </a:solidFill>
            <a:prstDash val="solid"/>
            <a:round/>
            <a:headEnd type="none" w="med" len="med"/>
            <a:tailEnd type="arrow"/>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1" name="TextBox 70"/>
          <p:cNvSpPr txBox="1"/>
          <p:nvPr/>
        </p:nvSpPr>
        <p:spPr>
          <a:xfrm>
            <a:off x="2885990" y="1765892"/>
            <a:ext cx="520598" cy="284675"/>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隧道故障信息上报</a:t>
            </a:r>
            <a:endParaRPr lang="zh-CN" altLang="en-US" sz="700" dirty="0">
              <a:solidFill>
                <a:srgbClr val="000000"/>
              </a:solidFill>
              <a:ea typeface="宋体" panose="02010600030101010101" pitchFamily="2" charset="-122"/>
            </a:endParaRPr>
          </a:p>
        </p:txBody>
      </p:sp>
      <p:cxnSp>
        <p:nvCxnSpPr>
          <p:cNvPr id="72" name="直接箭头连接符 71"/>
          <p:cNvCxnSpPr/>
          <p:nvPr/>
        </p:nvCxnSpPr>
        <p:spPr bwMode="auto">
          <a:xfrm>
            <a:off x="3386172" y="1746984"/>
            <a:ext cx="796" cy="378000"/>
          </a:xfrm>
          <a:prstGeom prst="straightConnector1">
            <a:avLst/>
          </a:prstGeom>
          <a:noFill/>
          <a:ln w="9525" cap="flat" cmpd="sng" algn="ctr">
            <a:solidFill>
              <a:srgbClr val="2D2015"/>
            </a:solidFill>
            <a:prstDash val="solid"/>
            <a:round/>
            <a:headEnd type="arrow" w="med" len="med"/>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3" name="TextBox 72"/>
          <p:cNvSpPr txBox="1"/>
          <p:nvPr/>
        </p:nvSpPr>
        <p:spPr>
          <a:xfrm>
            <a:off x="3523777" y="1765892"/>
            <a:ext cx="520598" cy="284675"/>
          </a:xfrm>
          <a:prstGeom prst="rect">
            <a:avLst/>
          </a:prstGeom>
          <a:noFill/>
        </p:spPr>
        <p:txBody>
          <a:bodyPr wrap="square" lIns="68542" tIns="34271" rIns="68542" bIns="34271" rtlCol="0">
            <a:spAutoFit/>
          </a:bodyPr>
          <a:lstStyle/>
          <a:p>
            <a:r>
              <a:rPr lang="zh-CN" altLang="en-US" sz="700" dirty="0" smtClean="0">
                <a:solidFill>
                  <a:srgbClr val="000000"/>
                </a:solidFill>
                <a:ea typeface="宋体" panose="02010600030101010101" pitchFamily="2" charset="-122"/>
              </a:rPr>
              <a:t>隧道故障信息联动</a:t>
            </a:r>
            <a:endParaRPr lang="zh-CN" altLang="en-US" sz="700" dirty="0">
              <a:solidFill>
                <a:srgbClr val="000000"/>
              </a:solidFill>
              <a:ea typeface="宋体" panose="02010600030101010101" pitchFamily="2" charset="-122"/>
            </a:endParaRPr>
          </a:p>
        </p:txBody>
      </p:sp>
      <p:sp>
        <p:nvSpPr>
          <p:cNvPr id="53" name="TextBox 52"/>
          <p:cNvSpPr txBox="1"/>
          <p:nvPr/>
        </p:nvSpPr>
        <p:spPr>
          <a:xfrm>
            <a:off x="4961466" y="4275667"/>
            <a:ext cx="3450697" cy="400110"/>
          </a:xfrm>
          <a:prstGeom prst="rect">
            <a:avLst/>
          </a:prstGeom>
          <a:solidFill>
            <a:schemeClr val="bg1">
              <a:lumMod val="85000"/>
            </a:schemeClr>
          </a:solidFill>
        </p:spPr>
        <p:txBody>
          <a:bodyPr wrap="square" rtlCol="0">
            <a:spAutoFit/>
          </a:bodyPr>
          <a:lstStyle/>
          <a:p>
            <a:r>
              <a:rPr lang="zh-CN" altLang="en-US" sz="1000" b="1" dirty="0" smtClean="0">
                <a:latin typeface="Bernard MT Condensed" pitchFamily="18" charset="0"/>
              </a:rPr>
              <a:t>备注</a:t>
            </a:r>
            <a:r>
              <a:rPr lang="zh-CN" altLang="en-US" sz="1000" dirty="0" smtClean="0">
                <a:latin typeface="Bernard MT Condensed" pitchFamily="18" charset="0"/>
              </a:rPr>
              <a:t>：第三方业务设备的适配工作通常由第三方厂商或集成商根据我司开放的接口或功能来完成。</a:t>
            </a:r>
            <a:endParaRPr lang="zh-CN" altLang="en-US" sz="1000" dirty="0">
              <a:latin typeface="Bernard MT Condensed" pitchFamily="18" charset="0"/>
            </a:endParaRPr>
          </a:p>
        </p:txBody>
      </p:sp>
    </p:spTree>
  </p:cSld>
  <p:clrMapOvr>
    <a:masterClrMapping/>
  </p:clrMapOvr>
  <p:transition advClick="0" advTm="8000">
    <p:cut/>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dirty="0" smtClean="0"/>
              <a:t>编排设备业务流处理流程</a:t>
            </a:r>
            <a:endParaRPr lang="zh-CN" altLang="en-US" dirty="0"/>
          </a:p>
        </p:txBody>
      </p:sp>
      <p:sp>
        <p:nvSpPr>
          <p:cNvPr id="210" name="内容占位符 2"/>
          <p:cNvSpPr txBox="1"/>
          <p:nvPr/>
        </p:nvSpPr>
        <p:spPr bwMode="auto">
          <a:xfrm>
            <a:off x="4879103" y="869159"/>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a:lnSpc>
                <a:spcPct val="150000"/>
              </a:lnSpc>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主要流程：</a:t>
            </a:r>
            <a:endParaRPr lang="en-US" altLang="zh-CN" sz="1000" b="1"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lt"/>
              <a:buAutoNum type="arabicPeriod"/>
              <a:defRPr/>
            </a:pPr>
            <a:r>
              <a:rPr lang="zh-CN" altLang="en-US" sz="900" kern="0" dirty="0" smtClean="0">
                <a:solidFill>
                  <a:srgbClr val="2D2015"/>
                </a:solidFill>
                <a:latin typeface="微软雅黑" panose="020B0503020204020204" pitchFamily="34" charset="-122"/>
                <a:ea typeface="微软雅黑" panose="020B0503020204020204" pitchFamily="34" charset="-122"/>
              </a:rPr>
              <a:t>流量首次进入交换机即编排设备时，首先匹配全局流分类，按照其引流策略进行重定向到指定的</a:t>
            </a:r>
            <a:r>
              <a:rPr lang="en-US" altLang="zh-CN" sz="900" kern="0" dirty="0" smtClean="0">
                <a:solidFill>
                  <a:srgbClr val="2D2015"/>
                </a:solidFill>
                <a:latin typeface="微软雅黑" panose="020B0503020204020204" pitchFamily="34" charset="-122"/>
                <a:ea typeface="微软雅黑" panose="020B0503020204020204" pitchFamily="34" charset="-122"/>
              </a:rPr>
              <a:t>GRE</a:t>
            </a:r>
            <a:r>
              <a:rPr lang="zh-CN" altLang="en-US" sz="900" kern="0" dirty="0" smtClean="0">
                <a:solidFill>
                  <a:srgbClr val="2D2015"/>
                </a:solidFill>
                <a:latin typeface="微软雅黑" panose="020B0503020204020204" pitchFamily="34" charset="-122"/>
                <a:ea typeface="微软雅黑" panose="020B0503020204020204" pitchFamily="34" charset="-122"/>
              </a:rPr>
              <a:t>隧道</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①</a:t>
            </a:r>
            <a:r>
              <a:rPr lang="zh-CN" altLang="en-US" sz="900" kern="0" dirty="0" smtClean="0">
                <a:solidFill>
                  <a:srgbClr val="2D2015"/>
                </a:solidFill>
                <a:latin typeface="微软雅黑" panose="020B0503020204020204" pitchFamily="34" charset="-122"/>
                <a:ea typeface="微软雅黑" panose="020B0503020204020204" pitchFamily="34" charset="-122"/>
              </a:rPr>
              <a:t>，流量通过该隧道抵达业务设备</a:t>
            </a:r>
            <a:r>
              <a:rPr lang="en-US" altLang="zh-CN" sz="900" kern="0" dirty="0" smtClean="0">
                <a:solidFill>
                  <a:srgbClr val="2D2015"/>
                </a:solidFill>
                <a:latin typeface="微软雅黑" panose="020B0503020204020204" pitchFamily="34" charset="-122"/>
                <a:ea typeface="微软雅黑" panose="020B0503020204020204" pitchFamily="34" charset="-122"/>
              </a:rPr>
              <a:t>1</a:t>
            </a:r>
            <a:r>
              <a:rPr lang="zh-CN" altLang="en-US" sz="900" kern="0" dirty="0" smtClean="0">
                <a:solidFill>
                  <a:srgbClr val="2D2015"/>
                </a:solidFill>
                <a:latin typeface="微软雅黑" panose="020B0503020204020204" pitchFamily="34" charset="-122"/>
                <a:ea typeface="微软雅黑" panose="020B0503020204020204" pitchFamily="34" charset="-122"/>
              </a:rPr>
              <a:t>；</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lt"/>
              <a:buAutoNum type="arabicPeriod"/>
              <a:defRPr/>
            </a:pPr>
            <a:r>
              <a:rPr lang="zh-CN" altLang="en-US" sz="900" kern="0" dirty="0" smtClean="0">
                <a:solidFill>
                  <a:srgbClr val="2D2015"/>
                </a:solidFill>
                <a:latin typeface="微软雅黑" panose="020B0503020204020204" pitchFamily="34" charset="-122"/>
                <a:ea typeface="微软雅黑" panose="020B0503020204020204" pitchFamily="34" charset="-122"/>
              </a:rPr>
              <a:t>在业务设备</a:t>
            </a:r>
            <a:r>
              <a:rPr lang="en-US" altLang="zh-CN" sz="900" kern="0" dirty="0" smtClean="0">
                <a:solidFill>
                  <a:srgbClr val="2D2015"/>
                </a:solidFill>
                <a:latin typeface="微软雅黑" panose="020B0503020204020204" pitchFamily="34" charset="-122"/>
                <a:ea typeface="微软雅黑" panose="020B0503020204020204" pitchFamily="34" charset="-122"/>
              </a:rPr>
              <a:t>1</a:t>
            </a:r>
            <a:r>
              <a:rPr lang="zh-CN" altLang="en-US" sz="900" kern="0" dirty="0" smtClean="0">
                <a:solidFill>
                  <a:srgbClr val="2D2015"/>
                </a:solidFill>
                <a:latin typeface="微软雅黑" panose="020B0503020204020204" pitchFamily="34" charset="-122"/>
                <a:ea typeface="微软雅黑" panose="020B0503020204020204" pitchFamily="34" charset="-122"/>
              </a:rPr>
              <a:t>上，对流量进行业务处理，然后根据策略路由将流量重定向到</a:t>
            </a:r>
            <a:r>
              <a:rPr lang="en-US" altLang="zh-CN" sz="900" kern="0" dirty="0" smtClean="0">
                <a:solidFill>
                  <a:srgbClr val="2D2015"/>
                </a:solidFill>
                <a:latin typeface="微软雅黑" panose="020B0503020204020204" pitchFamily="34" charset="-122"/>
                <a:ea typeface="微软雅黑" panose="020B0503020204020204" pitchFamily="34" charset="-122"/>
              </a:rPr>
              <a:t>GRE</a:t>
            </a:r>
            <a:r>
              <a:rPr lang="zh-CN" altLang="en-US" sz="900" kern="0" dirty="0" smtClean="0">
                <a:solidFill>
                  <a:srgbClr val="2D2015"/>
                </a:solidFill>
                <a:latin typeface="微软雅黑" panose="020B0503020204020204" pitchFamily="34" charset="-122"/>
                <a:ea typeface="微软雅黑" panose="020B0503020204020204" pitchFamily="34" charset="-122"/>
              </a:rPr>
              <a:t>隧道</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②</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，回到交换机；</a:t>
            </a:r>
            <a:r>
              <a:rPr lang="zh-CN" altLang="en-US" sz="900" kern="0" dirty="0" smtClean="0">
                <a:solidFill>
                  <a:srgbClr val="FF0000"/>
                </a:solidFill>
                <a:latin typeface="微软雅黑" panose="020B0503020204020204" pitchFamily="34" charset="-122"/>
                <a:ea typeface="微软雅黑" panose="020B0503020204020204" pitchFamily="34" charset="-122"/>
              </a:rPr>
              <a:t>（注，第三方业务设备，可能在做策略路由时，导致 </a:t>
            </a:r>
            <a:r>
              <a:rPr lang="en-US" altLang="zh-CN" sz="900" kern="0" dirty="0" err="1" smtClean="0">
                <a:solidFill>
                  <a:srgbClr val="FF0000"/>
                </a:solidFill>
                <a:latin typeface="微软雅黑" panose="020B0503020204020204" pitchFamily="34" charset="-122"/>
                <a:ea typeface="微软雅黑" panose="020B0503020204020204" pitchFamily="34" charset="-122"/>
              </a:rPr>
              <a:t>Keepalive</a:t>
            </a:r>
            <a:r>
              <a:rPr lang="zh-CN" altLang="en-US" sz="900" kern="0" dirty="0" smtClean="0">
                <a:solidFill>
                  <a:srgbClr val="FF0000"/>
                </a:solidFill>
                <a:latin typeface="微软雅黑" panose="020B0503020204020204" pitchFamily="34" charset="-122"/>
                <a:ea typeface="微软雅黑" panose="020B0503020204020204" pitchFamily="34" charset="-122"/>
              </a:rPr>
              <a:t>报文不回复，可能导致交换机对接第三方业务后无法上报</a:t>
            </a:r>
            <a:r>
              <a:rPr lang="en-US" altLang="zh-CN" sz="900" kern="0" dirty="0" smtClean="0">
                <a:solidFill>
                  <a:srgbClr val="FF0000"/>
                </a:solidFill>
                <a:latin typeface="微软雅黑" panose="020B0503020204020204" pitchFamily="34" charset="-122"/>
                <a:ea typeface="微软雅黑" panose="020B0503020204020204" pitchFamily="34" charset="-122"/>
              </a:rPr>
              <a:t>GRE</a:t>
            </a:r>
            <a:r>
              <a:rPr lang="zh-CN" altLang="en-US" sz="900" kern="0" dirty="0" smtClean="0">
                <a:solidFill>
                  <a:srgbClr val="FF0000"/>
                </a:solidFill>
                <a:latin typeface="微软雅黑" panose="020B0503020204020204" pitchFamily="34" charset="-122"/>
                <a:ea typeface="微软雅黑" panose="020B0503020204020204" pitchFamily="34" charset="-122"/>
              </a:rPr>
              <a:t>故障）</a:t>
            </a:r>
            <a:endParaRPr lang="en-US" altLang="zh-CN" sz="900" kern="0" dirty="0" smtClean="0">
              <a:solidFill>
                <a:srgbClr val="FF0000"/>
              </a:solidFill>
              <a:latin typeface="微软雅黑" panose="020B0503020204020204" pitchFamily="34" charset="-122"/>
              <a:ea typeface="微软雅黑" panose="020B0503020204020204" pitchFamily="34" charset="-122"/>
            </a:endParaRPr>
          </a:p>
          <a:p>
            <a:pPr marL="257175" indent="-257175">
              <a:lnSpc>
                <a:spcPct val="150000"/>
              </a:lnSpc>
              <a:buFont typeface="+mj-lt"/>
              <a:buAutoNum type="arabicPeriod"/>
              <a:defRPr/>
            </a:pP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在交换机</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GRE</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隧道</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②</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入接口上，匹配流分类，按照其引流策略进行重定向到指定的</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GRE</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隧道</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③</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，流量通过该隧道抵达业务设备</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2</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a:t>
            </a:r>
            <a:endParaRPr lang="en-US" altLang="zh-CN" sz="900" kern="0" dirty="0" smtClean="0">
              <a:solidFill>
                <a:sysClr val="windowText" lastClr="000000"/>
              </a:solidFill>
              <a:latin typeface="微软雅黑" panose="020B0503020204020204" pitchFamily="34" charset="-122"/>
              <a:ea typeface="微软雅黑" panose="020B0503020204020204" pitchFamily="34" charset="-122"/>
            </a:endParaRPr>
          </a:p>
          <a:p>
            <a:pPr marL="257175" indent="-257175">
              <a:lnSpc>
                <a:spcPct val="150000"/>
              </a:lnSpc>
              <a:buFont typeface="+mj-lt"/>
              <a:buAutoNum type="arabicPeriod"/>
              <a:defRPr/>
            </a:pPr>
            <a:r>
              <a:rPr lang="zh-CN" altLang="en-US" sz="900" kern="0" dirty="0" smtClean="0">
                <a:solidFill>
                  <a:srgbClr val="2D2015"/>
                </a:solidFill>
                <a:latin typeface="微软雅黑" panose="020B0503020204020204" pitchFamily="34" charset="-122"/>
                <a:ea typeface="微软雅黑" panose="020B0503020204020204" pitchFamily="34" charset="-122"/>
              </a:rPr>
              <a:t>在业务设备</a:t>
            </a:r>
            <a:r>
              <a:rPr lang="en-US" altLang="zh-CN" sz="900" kern="0" dirty="0" smtClean="0">
                <a:solidFill>
                  <a:srgbClr val="2D2015"/>
                </a:solidFill>
                <a:latin typeface="微软雅黑" panose="020B0503020204020204" pitchFamily="34" charset="-122"/>
                <a:ea typeface="微软雅黑" panose="020B0503020204020204" pitchFamily="34" charset="-122"/>
              </a:rPr>
              <a:t>2</a:t>
            </a:r>
            <a:r>
              <a:rPr lang="zh-CN" altLang="en-US" sz="900" kern="0" dirty="0" smtClean="0">
                <a:solidFill>
                  <a:srgbClr val="2D2015"/>
                </a:solidFill>
                <a:latin typeface="微软雅黑" panose="020B0503020204020204" pitchFamily="34" charset="-122"/>
                <a:ea typeface="微软雅黑" panose="020B0503020204020204" pitchFamily="34" charset="-122"/>
              </a:rPr>
              <a:t>上，对流量进行业务处理，然后根据策略路由将流量重定向到</a:t>
            </a:r>
            <a:r>
              <a:rPr lang="en-US" altLang="zh-CN" sz="900" kern="0" dirty="0" smtClean="0">
                <a:solidFill>
                  <a:srgbClr val="2D2015"/>
                </a:solidFill>
                <a:latin typeface="微软雅黑" panose="020B0503020204020204" pitchFamily="34" charset="-122"/>
                <a:ea typeface="微软雅黑" panose="020B0503020204020204" pitchFamily="34" charset="-122"/>
              </a:rPr>
              <a:t>GRE</a:t>
            </a:r>
            <a:r>
              <a:rPr lang="zh-CN" altLang="en-US" sz="900" kern="0" dirty="0" smtClean="0">
                <a:solidFill>
                  <a:srgbClr val="2D2015"/>
                </a:solidFill>
                <a:latin typeface="微软雅黑" panose="020B0503020204020204" pitchFamily="34" charset="-122"/>
                <a:ea typeface="微软雅黑" panose="020B0503020204020204" pitchFamily="34" charset="-122"/>
              </a:rPr>
              <a:t>隧道</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④</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，回到交换机；</a:t>
            </a:r>
            <a:endParaRPr lang="en-US" altLang="zh-CN" sz="900" kern="0" dirty="0" smtClean="0">
              <a:solidFill>
                <a:sysClr val="windowText" lastClr="000000"/>
              </a:solidFill>
              <a:latin typeface="微软雅黑" panose="020B0503020204020204" pitchFamily="34" charset="-122"/>
              <a:ea typeface="微软雅黑" panose="020B0503020204020204" pitchFamily="34" charset="-122"/>
            </a:endParaRPr>
          </a:p>
          <a:p>
            <a:pPr marL="257175" indent="-257175">
              <a:lnSpc>
                <a:spcPct val="150000"/>
              </a:lnSpc>
              <a:buFont typeface="+mj-lt"/>
              <a:buAutoNum type="arabicPeriod"/>
              <a:defRPr/>
            </a:pP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在交换机</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GRE</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隧道</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④</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入接口上，匹配流分类，对流量进行正常转发处理，流量依据路由向目的地转发；</a:t>
            </a:r>
            <a:endParaRPr lang="en-US" altLang="zh-CN" sz="900" kern="0" dirty="0" smtClean="0">
              <a:solidFill>
                <a:sysClr val="windowText" lastClr="000000"/>
              </a:solidFill>
              <a:latin typeface="微软雅黑" panose="020B0503020204020204" pitchFamily="34" charset="-122"/>
              <a:ea typeface="微软雅黑" panose="020B0503020204020204" pitchFamily="34" charset="-122"/>
            </a:endParaRPr>
          </a:p>
          <a:p>
            <a:pPr marL="257175" indent="-257175">
              <a:lnSpc>
                <a:spcPct val="150000"/>
              </a:lnSpc>
              <a:buFont typeface="+mj-lt"/>
              <a:buAutoNum type="arabicPeriod"/>
              <a:defRPr/>
            </a:pPr>
            <a:endParaRPr lang="en-US" altLang="zh-CN" sz="900" kern="0" dirty="0" smtClean="0">
              <a:solidFill>
                <a:sysClr val="windowText" lastClr="000000"/>
              </a:solidFill>
              <a:latin typeface="微软雅黑" panose="020B0503020204020204" pitchFamily="34" charset="-122"/>
              <a:ea typeface="微软雅黑" panose="020B0503020204020204" pitchFamily="34" charset="-122"/>
            </a:endParaRPr>
          </a:p>
          <a:p>
            <a:pPr marL="257175" indent="-257175">
              <a:lnSpc>
                <a:spcPct val="150000"/>
              </a:lnSpc>
              <a:buFont typeface="Wingdings" panose="05000000000000000000" pitchFamily="2" charset="2"/>
              <a:buChar char="Ø"/>
              <a:defRPr/>
            </a:pPr>
            <a:r>
              <a:rPr lang="zh-CN" altLang="en-US" sz="900" b="1" kern="0" dirty="0" smtClean="0">
                <a:solidFill>
                  <a:sysClr val="windowText" lastClr="000000"/>
                </a:solidFill>
                <a:latin typeface="微软雅黑" panose="020B0503020204020204" pitchFamily="34" charset="-122"/>
                <a:ea typeface="微软雅黑" panose="020B0503020204020204" pitchFamily="34" charset="-122"/>
              </a:rPr>
              <a:t>流分类种类</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：在纯</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ENP</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认证点交换机上，可以基于</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UCL</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用户组信息定义流分类；其他类型的交换机上仅能基于</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ACL</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定义流分类；</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a:lnSpc>
                <a:spcPct val="150000"/>
              </a:lnSpc>
              <a:defRPr/>
            </a:pPr>
            <a:endParaRPr lang="en-US" altLang="zh-CN" sz="1000" b="1" kern="0" dirty="0" smtClean="0">
              <a:solidFill>
                <a:srgbClr val="2D2015"/>
              </a:solidFill>
              <a:latin typeface="微软雅黑" panose="020B0503020204020204" pitchFamily="34" charset="-122"/>
              <a:ea typeface="微软雅黑" panose="020B0503020204020204" pitchFamily="34" charset="-122"/>
            </a:endParaRPr>
          </a:p>
          <a:p>
            <a:pPr>
              <a:lnSpc>
                <a:spcPct val="150000"/>
              </a:lnSpc>
              <a:defRPr/>
            </a:pPr>
            <a:endParaRPr lang="en-US" altLang="zh-CN" sz="1000" b="1" kern="0" dirty="0" smtClean="0">
              <a:solidFill>
                <a:srgbClr val="2D2015"/>
              </a:solidFill>
              <a:latin typeface="微软雅黑" panose="020B0503020204020204" pitchFamily="34" charset="-122"/>
              <a:ea typeface="微软雅黑" panose="020B0503020204020204" pitchFamily="34" charset="-122"/>
            </a:endParaRPr>
          </a:p>
        </p:txBody>
      </p:sp>
      <p:sp>
        <p:nvSpPr>
          <p:cNvPr id="5" name="AutoShape 2"/>
          <p:cNvSpPr>
            <a:spLocks noChangeArrowheads="1"/>
          </p:cNvSpPr>
          <p:nvPr/>
        </p:nvSpPr>
        <p:spPr bwMode="auto">
          <a:xfrm>
            <a:off x="658245" y="863206"/>
            <a:ext cx="3918517" cy="375586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6" name="圆角矩形 5"/>
          <p:cNvSpPr/>
          <p:nvPr/>
        </p:nvSpPr>
        <p:spPr>
          <a:xfrm>
            <a:off x="1249505" y="1394286"/>
            <a:ext cx="1029335" cy="1412370"/>
          </a:xfrm>
          <a:prstGeom prst="roundRect">
            <a:avLst/>
          </a:prstGeom>
          <a:solidFill>
            <a:srgbClr val="BBE0E3">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1000" kern="0" dirty="0" smtClean="0">
                <a:solidFill>
                  <a:srgbClr val="000000"/>
                </a:solidFill>
                <a:latin typeface="微软雅黑" panose="020B0503020204020204" pitchFamily="34" charset="-122"/>
                <a:ea typeface="微软雅黑" panose="020B0503020204020204" pitchFamily="34" charset="-122"/>
              </a:rPr>
              <a:t>交换机</a:t>
            </a:r>
            <a:endParaRPr lang="en-US" altLang="zh-CN" sz="1000" kern="0" dirty="0" smtClean="0">
              <a:solidFill>
                <a:srgbClr val="000000"/>
              </a:solidFill>
              <a:latin typeface="微软雅黑" panose="020B0503020204020204" pitchFamily="34" charset="-122"/>
              <a:ea typeface="微软雅黑" panose="020B0503020204020204" pitchFamily="34" charset="-122"/>
            </a:endParaRPr>
          </a:p>
          <a:p>
            <a:pPr algn="ctr" defTabSz="685165" fontAlgn="auto">
              <a:spcBef>
                <a:spcPts val="0"/>
              </a:spcBef>
              <a:spcAft>
                <a:spcPts val="0"/>
              </a:spcAft>
              <a:defRPr/>
            </a:pPr>
            <a:r>
              <a:rPr lang="en-US" altLang="zh-CN" sz="1000" kern="0" dirty="0" smtClean="0">
                <a:solidFill>
                  <a:srgbClr val="000000"/>
                </a:solidFill>
                <a:latin typeface="微软雅黑" panose="020B0503020204020204" pitchFamily="34" charset="-122"/>
                <a:ea typeface="微软雅黑" panose="020B0503020204020204" pitchFamily="34" charset="-122"/>
              </a:rPr>
              <a:t>(</a:t>
            </a:r>
            <a:r>
              <a:rPr lang="zh-CN" altLang="en-US" sz="1000" kern="0" dirty="0" smtClean="0">
                <a:solidFill>
                  <a:srgbClr val="000000"/>
                </a:solidFill>
                <a:latin typeface="微软雅黑" panose="020B0503020204020204" pitchFamily="34" charset="-122"/>
                <a:ea typeface="微软雅黑" panose="020B0503020204020204" pitchFamily="34" charset="-122"/>
              </a:rPr>
              <a:t>编排设备</a:t>
            </a:r>
            <a:r>
              <a:rPr lang="en-US" altLang="zh-CN" sz="1000" kern="0" dirty="0" smtClean="0">
                <a:solidFill>
                  <a:srgbClr val="000000"/>
                </a:solidFill>
                <a:latin typeface="微软雅黑" panose="020B0503020204020204" pitchFamily="34" charset="-122"/>
                <a:ea typeface="微软雅黑" panose="020B0503020204020204" pitchFamily="34" charset="-122"/>
              </a:rPr>
              <a:t>)</a:t>
            </a:r>
            <a:endParaRPr lang="zh-CN" altLang="en-US" sz="1000" kern="0" dirty="0">
              <a:solidFill>
                <a:srgbClr val="000000"/>
              </a:solidFill>
              <a:latin typeface="微软雅黑" panose="020B0503020204020204" pitchFamily="34" charset="-122"/>
              <a:ea typeface="微软雅黑" panose="020B0503020204020204" pitchFamily="34" charset="-122"/>
            </a:endParaRPr>
          </a:p>
        </p:txBody>
      </p:sp>
      <p:sp>
        <p:nvSpPr>
          <p:cNvPr id="7" name="圆角矩形 6"/>
          <p:cNvSpPr/>
          <p:nvPr/>
        </p:nvSpPr>
        <p:spPr>
          <a:xfrm>
            <a:off x="2786775" y="1536788"/>
            <a:ext cx="1088031" cy="352769"/>
          </a:xfrm>
          <a:prstGeom prst="roundRect">
            <a:avLst/>
          </a:prstGeom>
          <a:solidFill>
            <a:srgbClr val="00B05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业务设备</a:t>
            </a:r>
            <a:r>
              <a:rPr lang="en-US" altLang="zh-CN" sz="800" b="1" kern="0" dirty="0" smtClean="0">
                <a:solidFill>
                  <a:srgbClr val="FFFFFF"/>
                </a:solidFill>
                <a:latin typeface="微软雅黑" panose="020B0503020204020204" pitchFamily="34" charset="-122"/>
                <a:ea typeface="微软雅黑" panose="020B0503020204020204" pitchFamily="34" charset="-122"/>
              </a:rPr>
              <a:t>1</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sp>
        <p:nvSpPr>
          <p:cNvPr id="8" name="圆角矩形 7"/>
          <p:cNvSpPr/>
          <p:nvPr/>
        </p:nvSpPr>
        <p:spPr>
          <a:xfrm>
            <a:off x="2786775" y="2328025"/>
            <a:ext cx="1088031" cy="352769"/>
          </a:xfrm>
          <a:prstGeom prst="roundRect">
            <a:avLst/>
          </a:prstGeom>
          <a:solidFill>
            <a:srgbClr val="00B05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业务设备</a:t>
            </a:r>
            <a:r>
              <a:rPr lang="en-US" altLang="zh-CN" sz="800" b="1" kern="0" dirty="0" smtClean="0">
                <a:solidFill>
                  <a:srgbClr val="FFFFFF"/>
                </a:solidFill>
                <a:latin typeface="微软雅黑" panose="020B0503020204020204" pitchFamily="34" charset="-122"/>
                <a:ea typeface="微软雅黑" panose="020B0503020204020204" pitchFamily="34" charset="-122"/>
              </a:rPr>
              <a:t>2</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sp>
        <p:nvSpPr>
          <p:cNvPr id="9" name="椭圆 8"/>
          <p:cNvSpPr>
            <a:spLocks noChangeAspect="1"/>
          </p:cNvSpPr>
          <p:nvPr/>
        </p:nvSpPr>
        <p:spPr bwMode="auto">
          <a:xfrm>
            <a:off x="2173768" y="1605449"/>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0" name="椭圆 9"/>
          <p:cNvSpPr>
            <a:spLocks noChangeAspect="1"/>
          </p:cNvSpPr>
          <p:nvPr/>
        </p:nvSpPr>
        <p:spPr bwMode="auto">
          <a:xfrm>
            <a:off x="2173768" y="2411174"/>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1" name="椭圆 10"/>
          <p:cNvSpPr>
            <a:spLocks noChangeAspect="1"/>
          </p:cNvSpPr>
          <p:nvPr/>
        </p:nvSpPr>
        <p:spPr bwMode="auto">
          <a:xfrm>
            <a:off x="2788506" y="1599734"/>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2" name="椭圆 11"/>
          <p:cNvSpPr>
            <a:spLocks noChangeAspect="1"/>
          </p:cNvSpPr>
          <p:nvPr/>
        </p:nvSpPr>
        <p:spPr bwMode="auto">
          <a:xfrm>
            <a:off x="2788506" y="2405459"/>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4" name="椭圆 13"/>
          <p:cNvSpPr>
            <a:spLocks noChangeAspect="1"/>
          </p:cNvSpPr>
          <p:nvPr/>
        </p:nvSpPr>
        <p:spPr bwMode="auto">
          <a:xfrm>
            <a:off x="2173768" y="1711511"/>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 name="椭圆 14"/>
          <p:cNvSpPr>
            <a:spLocks noChangeAspect="1"/>
          </p:cNvSpPr>
          <p:nvPr/>
        </p:nvSpPr>
        <p:spPr bwMode="auto">
          <a:xfrm>
            <a:off x="2789195" y="1705796"/>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6" name="TextBox 85"/>
          <p:cNvSpPr txBox="1">
            <a:spLocks noChangeArrowheads="1"/>
          </p:cNvSpPr>
          <p:nvPr/>
        </p:nvSpPr>
        <p:spPr bwMode="auto">
          <a:xfrm>
            <a:off x="2328171" y="1622488"/>
            <a:ext cx="314793"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GRE</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7" name="任意多边形 16"/>
          <p:cNvSpPr/>
          <p:nvPr/>
        </p:nvSpPr>
        <p:spPr bwMode="auto">
          <a:xfrm>
            <a:off x="1261139" y="1619210"/>
            <a:ext cx="907115" cy="1590303"/>
          </a:xfrm>
          <a:custGeom>
            <a:avLst/>
            <a:gdLst>
              <a:gd name="connsiteX0" fmla="*/ 0 w 1207911"/>
              <a:gd name="connsiteY0" fmla="*/ 2092206 h 2092206"/>
              <a:gd name="connsiteX1" fmla="*/ 203200 w 1207911"/>
              <a:gd name="connsiteY1" fmla="*/ 342429 h 2092206"/>
              <a:gd name="connsiteX2" fmla="*/ 1207911 w 1207911"/>
              <a:gd name="connsiteY2" fmla="*/ 37629 h 2092206"/>
            </a:gdLst>
            <a:ahLst/>
            <a:cxnLst>
              <a:cxn ang="0">
                <a:pos x="connsiteX0" y="connsiteY0"/>
              </a:cxn>
              <a:cxn ang="0">
                <a:pos x="connsiteX1" y="connsiteY1"/>
              </a:cxn>
              <a:cxn ang="0">
                <a:pos x="connsiteX2" y="connsiteY2"/>
              </a:cxn>
            </a:cxnLst>
            <a:rect l="l" t="t" r="r" b="b"/>
            <a:pathLst>
              <a:path w="1207911" h="2092206">
                <a:moveTo>
                  <a:pt x="0" y="2092206"/>
                </a:moveTo>
                <a:cubicBezTo>
                  <a:pt x="941" y="1388532"/>
                  <a:pt x="1882" y="684858"/>
                  <a:pt x="203200" y="342429"/>
                </a:cubicBezTo>
                <a:cubicBezTo>
                  <a:pt x="404518" y="0"/>
                  <a:pt x="806214" y="18814"/>
                  <a:pt x="1207911" y="37629"/>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8" name="任意多边形 17"/>
          <p:cNvSpPr/>
          <p:nvPr/>
        </p:nvSpPr>
        <p:spPr bwMode="auto">
          <a:xfrm>
            <a:off x="1984741" y="1751403"/>
            <a:ext cx="188499" cy="696112"/>
          </a:xfrm>
          <a:custGeom>
            <a:avLst/>
            <a:gdLst>
              <a:gd name="connsiteX0" fmla="*/ 240830 w 263408"/>
              <a:gd name="connsiteY0" fmla="*/ 0 h 462845"/>
              <a:gd name="connsiteX1" fmla="*/ 3763 w 263408"/>
              <a:gd name="connsiteY1" fmla="*/ 225778 h 462845"/>
              <a:gd name="connsiteX2" fmla="*/ 263408 w 263408"/>
              <a:gd name="connsiteY2" fmla="*/ 462845 h 462845"/>
            </a:gdLst>
            <a:ahLst/>
            <a:cxnLst>
              <a:cxn ang="0">
                <a:pos x="connsiteX0" y="connsiteY0"/>
              </a:cxn>
              <a:cxn ang="0">
                <a:pos x="connsiteX1" y="connsiteY1"/>
              </a:cxn>
              <a:cxn ang="0">
                <a:pos x="connsiteX2" y="connsiteY2"/>
              </a:cxn>
            </a:cxnLst>
            <a:rect l="l" t="t" r="r" b="b"/>
            <a:pathLst>
              <a:path w="263408" h="462845">
                <a:moveTo>
                  <a:pt x="240830" y="0"/>
                </a:moveTo>
                <a:cubicBezTo>
                  <a:pt x="120415" y="74318"/>
                  <a:pt x="0" y="148637"/>
                  <a:pt x="3763" y="225778"/>
                </a:cubicBezTo>
                <a:cubicBezTo>
                  <a:pt x="7526" y="302919"/>
                  <a:pt x="135467" y="382882"/>
                  <a:pt x="263408" y="462845"/>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9" name="任意多边形 18"/>
          <p:cNvSpPr/>
          <p:nvPr/>
        </p:nvSpPr>
        <p:spPr bwMode="auto">
          <a:xfrm>
            <a:off x="1967781" y="2542765"/>
            <a:ext cx="291160" cy="619124"/>
          </a:xfrm>
          <a:custGeom>
            <a:avLst/>
            <a:gdLst>
              <a:gd name="connsiteX0" fmla="*/ 240830 w 263408"/>
              <a:gd name="connsiteY0" fmla="*/ 0 h 462845"/>
              <a:gd name="connsiteX1" fmla="*/ 3763 w 263408"/>
              <a:gd name="connsiteY1" fmla="*/ 225778 h 462845"/>
              <a:gd name="connsiteX2" fmla="*/ 263408 w 263408"/>
              <a:gd name="connsiteY2" fmla="*/ 462845 h 462845"/>
            </a:gdLst>
            <a:ahLst/>
            <a:cxnLst>
              <a:cxn ang="0">
                <a:pos x="connsiteX0" y="connsiteY0"/>
              </a:cxn>
              <a:cxn ang="0">
                <a:pos x="connsiteX1" y="connsiteY1"/>
              </a:cxn>
              <a:cxn ang="0">
                <a:pos x="connsiteX2" y="connsiteY2"/>
              </a:cxn>
            </a:cxnLst>
            <a:rect l="l" t="t" r="r" b="b"/>
            <a:pathLst>
              <a:path w="263408" h="462845">
                <a:moveTo>
                  <a:pt x="240830" y="0"/>
                </a:moveTo>
                <a:cubicBezTo>
                  <a:pt x="120415" y="74318"/>
                  <a:pt x="0" y="148637"/>
                  <a:pt x="3763" y="225778"/>
                </a:cubicBezTo>
                <a:cubicBezTo>
                  <a:pt x="7526" y="302919"/>
                  <a:pt x="135467" y="382882"/>
                  <a:pt x="263408" y="462845"/>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20" name="任意多边形 19"/>
          <p:cNvSpPr/>
          <p:nvPr/>
        </p:nvSpPr>
        <p:spPr bwMode="auto">
          <a:xfrm>
            <a:off x="2866815" y="1649953"/>
            <a:ext cx="279573"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21" name="任意多边形 20"/>
          <p:cNvSpPr/>
          <p:nvPr/>
        </p:nvSpPr>
        <p:spPr bwMode="auto">
          <a:xfrm>
            <a:off x="2861936" y="2443603"/>
            <a:ext cx="279573"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22" name="椭圆 21"/>
          <p:cNvSpPr>
            <a:spLocks noChangeAspect="1"/>
          </p:cNvSpPr>
          <p:nvPr/>
        </p:nvSpPr>
        <p:spPr bwMode="auto">
          <a:xfrm>
            <a:off x="2173768" y="2526458"/>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23" name="椭圆 22"/>
          <p:cNvSpPr>
            <a:spLocks noChangeAspect="1"/>
          </p:cNvSpPr>
          <p:nvPr/>
        </p:nvSpPr>
        <p:spPr bwMode="auto">
          <a:xfrm>
            <a:off x="2786798" y="2520743"/>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24" name="TextBox 85"/>
          <p:cNvSpPr txBox="1">
            <a:spLocks noChangeArrowheads="1"/>
          </p:cNvSpPr>
          <p:nvPr/>
        </p:nvSpPr>
        <p:spPr bwMode="auto">
          <a:xfrm>
            <a:off x="1256544" y="1587999"/>
            <a:ext cx="706572" cy="392377"/>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1.</a:t>
            </a:r>
            <a:r>
              <a:rPr lang="zh-CN" altLang="en-US" sz="700" kern="0" dirty="0" smtClean="0">
                <a:solidFill>
                  <a:srgbClr val="C00000"/>
                </a:solidFill>
                <a:latin typeface="微软雅黑" panose="020B0503020204020204" pitchFamily="34" charset="-122"/>
                <a:ea typeface="微软雅黑" panose="020B0503020204020204" pitchFamily="34" charset="-122"/>
              </a:rPr>
              <a:t>匹配全局流分类，进行首次引流</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25" name="TextBox 85"/>
          <p:cNvSpPr txBox="1">
            <a:spLocks noChangeArrowheads="1"/>
          </p:cNvSpPr>
          <p:nvPr/>
        </p:nvSpPr>
        <p:spPr bwMode="auto">
          <a:xfrm>
            <a:off x="2031289" y="1813231"/>
            <a:ext cx="795810" cy="392377"/>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3.GRE</a:t>
            </a:r>
            <a:r>
              <a:rPr lang="zh-CN" altLang="en-US" sz="700" kern="0" dirty="0" smtClean="0">
                <a:solidFill>
                  <a:srgbClr val="C00000"/>
                </a:solidFill>
                <a:latin typeface="微软雅黑" panose="020B0503020204020204" pitchFamily="34" charset="-122"/>
                <a:ea typeface="微软雅黑" panose="020B0503020204020204" pitchFamily="34" charset="-122"/>
              </a:rPr>
              <a:t>入接口匹配流分类，进行第二次引流</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26" name="TextBox 85"/>
          <p:cNvSpPr txBox="1">
            <a:spLocks noChangeArrowheads="1"/>
          </p:cNvSpPr>
          <p:nvPr/>
        </p:nvSpPr>
        <p:spPr bwMode="auto">
          <a:xfrm>
            <a:off x="2085814" y="2626762"/>
            <a:ext cx="805511" cy="392377"/>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5.GRE</a:t>
            </a:r>
            <a:r>
              <a:rPr lang="zh-CN" altLang="en-US" sz="700" kern="0" dirty="0" smtClean="0">
                <a:solidFill>
                  <a:srgbClr val="C00000"/>
                </a:solidFill>
                <a:latin typeface="微软雅黑" panose="020B0503020204020204" pitchFamily="34" charset="-122"/>
                <a:ea typeface="微软雅黑" panose="020B0503020204020204" pitchFamily="34" charset="-122"/>
              </a:rPr>
              <a:t>入接口匹配流分类，进行正常转发</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cxnSp>
        <p:nvCxnSpPr>
          <p:cNvPr id="27" name="直接连接符 26"/>
          <p:cNvCxnSpPr/>
          <p:nvPr/>
        </p:nvCxnSpPr>
        <p:spPr>
          <a:xfrm flipV="1">
            <a:off x="2256539" y="1653645"/>
            <a:ext cx="514667" cy="0"/>
          </a:xfrm>
          <a:prstGeom prst="line">
            <a:avLst/>
          </a:prstGeom>
          <a:noFill/>
          <a:ln w="50800" cap="flat" cmpd="sng" algn="ctr">
            <a:solidFill>
              <a:srgbClr val="0070C0"/>
            </a:solidFill>
            <a:prstDash val="solid"/>
          </a:ln>
          <a:effectLst/>
        </p:spPr>
      </p:cxnSp>
      <p:cxnSp>
        <p:nvCxnSpPr>
          <p:cNvPr id="28" name="直接连接符 27"/>
          <p:cNvCxnSpPr/>
          <p:nvPr/>
        </p:nvCxnSpPr>
        <p:spPr>
          <a:xfrm flipV="1">
            <a:off x="2265509" y="2452911"/>
            <a:ext cx="514667" cy="0"/>
          </a:xfrm>
          <a:prstGeom prst="line">
            <a:avLst/>
          </a:prstGeom>
          <a:noFill/>
          <a:ln w="50800" cap="flat" cmpd="sng" algn="ctr">
            <a:solidFill>
              <a:srgbClr val="0070C0"/>
            </a:solidFill>
            <a:prstDash val="solid"/>
          </a:ln>
          <a:effectLst/>
        </p:spPr>
      </p:cxnSp>
      <p:cxnSp>
        <p:nvCxnSpPr>
          <p:cNvPr id="29" name="直接连接符 28"/>
          <p:cNvCxnSpPr/>
          <p:nvPr/>
        </p:nvCxnSpPr>
        <p:spPr>
          <a:xfrm flipV="1">
            <a:off x="2257229" y="1756267"/>
            <a:ext cx="514667" cy="0"/>
          </a:xfrm>
          <a:prstGeom prst="line">
            <a:avLst/>
          </a:prstGeom>
          <a:noFill/>
          <a:ln w="50800" cap="flat" cmpd="sng" algn="ctr">
            <a:solidFill>
              <a:srgbClr val="0070C0"/>
            </a:solidFill>
            <a:prstDash val="solid"/>
          </a:ln>
          <a:effectLst/>
        </p:spPr>
      </p:cxnSp>
      <p:cxnSp>
        <p:nvCxnSpPr>
          <p:cNvPr id="30" name="直接连接符 29"/>
          <p:cNvCxnSpPr/>
          <p:nvPr/>
        </p:nvCxnSpPr>
        <p:spPr>
          <a:xfrm flipV="1">
            <a:off x="2263801" y="2568195"/>
            <a:ext cx="514667" cy="0"/>
          </a:xfrm>
          <a:prstGeom prst="line">
            <a:avLst/>
          </a:prstGeom>
          <a:noFill/>
          <a:ln w="50800" cap="flat" cmpd="sng" algn="ctr">
            <a:solidFill>
              <a:srgbClr val="0070C0"/>
            </a:solidFill>
            <a:prstDash val="solid"/>
          </a:ln>
          <a:effectLst/>
        </p:spPr>
      </p:cxnSp>
      <p:sp>
        <p:nvSpPr>
          <p:cNvPr id="31" name="TextBox 85"/>
          <p:cNvSpPr txBox="1">
            <a:spLocks noChangeArrowheads="1"/>
          </p:cNvSpPr>
          <p:nvPr/>
        </p:nvSpPr>
        <p:spPr bwMode="auto">
          <a:xfrm>
            <a:off x="2816335" y="1274048"/>
            <a:ext cx="779819" cy="392377"/>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2.GRE</a:t>
            </a:r>
            <a:r>
              <a:rPr lang="zh-CN" altLang="en-US" sz="700" kern="0" dirty="0" smtClean="0">
                <a:solidFill>
                  <a:srgbClr val="C00000"/>
                </a:solidFill>
                <a:latin typeface="微软雅黑" panose="020B0503020204020204" pitchFamily="34" charset="-122"/>
                <a:ea typeface="微软雅黑" panose="020B0503020204020204" pitchFamily="34" charset="-122"/>
              </a:rPr>
              <a:t>入接口匹配流分类，进行流量回注</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32" name="TextBox 85"/>
          <p:cNvSpPr txBox="1">
            <a:spLocks noChangeArrowheads="1"/>
          </p:cNvSpPr>
          <p:nvPr/>
        </p:nvSpPr>
        <p:spPr bwMode="auto">
          <a:xfrm>
            <a:off x="2816335" y="2062718"/>
            <a:ext cx="779819" cy="392377"/>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en-US" altLang="zh-CN" sz="700" kern="0" dirty="0" smtClean="0">
                <a:solidFill>
                  <a:srgbClr val="C00000"/>
                </a:solidFill>
                <a:latin typeface="微软雅黑" panose="020B0503020204020204" pitchFamily="34" charset="-122"/>
                <a:ea typeface="微软雅黑" panose="020B0503020204020204" pitchFamily="34" charset="-122"/>
              </a:rPr>
              <a:t>4.GRE</a:t>
            </a:r>
            <a:r>
              <a:rPr lang="zh-CN" altLang="en-US" sz="700" kern="0" dirty="0" smtClean="0">
                <a:solidFill>
                  <a:srgbClr val="C00000"/>
                </a:solidFill>
                <a:latin typeface="微软雅黑" panose="020B0503020204020204" pitchFamily="34" charset="-122"/>
                <a:ea typeface="微软雅黑" panose="020B0503020204020204" pitchFamily="34" charset="-122"/>
              </a:rPr>
              <a:t>入接口匹配流分类，进行流量回注</a:t>
            </a:r>
            <a:endParaRPr lang="en-US" altLang="zh-CN" sz="700" kern="0" dirty="0" smtClean="0">
              <a:solidFill>
                <a:srgbClr val="C00000"/>
              </a:solidFill>
              <a:latin typeface="微软雅黑" panose="020B0503020204020204" pitchFamily="34" charset="-122"/>
              <a:ea typeface="微软雅黑" panose="020B0503020204020204" pitchFamily="34" charset="-122"/>
            </a:endParaRPr>
          </a:p>
        </p:txBody>
      </p:sp>
      <p:sp>
        <p:nvSpPr>
          <p:cNvPr id="43" name="TextBox 85"/>
          <p:cNvSpPr txBox="1">
            <a:spLocks noChangeArrowheads="1"/>
          </p:cNvSpPr>
          <p:nvPr/>
        </p:nvSpPr>
        <p:spPr bwMode="auto">
          <a:xfrm>
            <a:off x="2328171" y="2422588"/>
            <a:ext cx="314793"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GRE</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75" name="TextBox 85"/>
          <p:cNvSpPr txBox="1">
            <a:spLocks noChangeArrowheads="1"/>
          </p:cNvSpPr>
          <p:nvPr/>
        </p:nvSpPr>
        <p:spPr bwMode="auto">
          <a:xfrm>
            <a:off x="2564329" y="1489763"/>
            <a:ext cx="228231"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①</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76" name="TextBox 85"/>
          <p:cNvSpPr txBox="1">
            <a:spLocks noChangeArrowheads="1"/>
          </p:cNvSpPr>
          <p:nvPr/>
        </p:nvSpPr>
        <p:spPr bwMode="auto">
          <a:xfrm>
            <a:off x="2564329" y="1706258"/>
            <a:ext cx="228231"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②</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77" name="TextBox 85"/>
          <p:cNvSpPr txBox="1">
            <a:spLocks noChangeArrowheads="1"/>
          </p:cNvSpPr>
          <p:nvPr/>
        </p:nvSpPr>
        <p:spPr bwMode="auto">
          <a:xfrm>
            <a:off x="2564329" y="2295691"/>
            <a:ext cx="228231"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③</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78" name="TextBox 85"/>
          <p:cNvSpPr txBox="1">
            <a:spLocks noChangeArrowheads="1"/>
          </p:cNvSpPr>
          <p:nvPr/>
        </p:nvSpPr>
        <p:spPr bwMode="auto">
          <a:xfrm>
            <a:off x="2564329" y="2520702"/>
            <a:ext cx="228231"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④</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cut/>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smtClean="0"/>
              <a:t>GRE</a:t>
            </a:r>
            <a:r>
              <a:rPr lang="zh-CN" altLang="en-US" dirty="0" smtClean="0"/>
              <a:t>隧道故障联动流程</a:t>
            </a:r>
            <a:endParaRPr lang="zh-CN" altLang="en-US" dirty="0"/>
          </a:p>
        </p:txBody>
      </p:sp>
      <p:sp>
        <p:nvSpPr>
          <p:cNvPr id="209" name="AutoShape 2"/>
          <p:cNvSpPr>
            <a:spLocks noChangeArrowheads="1"/>
          </p:cNvSpPr>
          <p:nvPr/>
        </p:nvSpPr>
        <p:spPr bwMode="auto">
          <a:xfrm>
            <a:off x="658245" y="2189561"/>
            <a:ext cx="3918517" cy="2428875"/>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210" name="内容占位符 2"/>
          <p:cNvSpPr txBox="1"/>
          <p:nvPr/>
        </p:nvSpPr>
        <p:spPr bwMode="auto">
          <a:xfrm>
            <a:off x="4879103" y="2189561"/>
            <a:ext cx="3606655" cy="2428875"/>
          </a:xfrm>
          <a:prstGeom prst="rect">
            <a:avLst/>
          </a:prstGeom>
          <a:noFill/>
          <a:ln w="6350">
            <a:solidFill>
              <a:schemeClr val="bg1">
                <a:lumMod val="75000"/>
              </a:schemeClr>
            </a:solidFill>
            <a:prstDash val="solid"/>
            <a:round/>
          </a:ln>
        </p:spPr>
        <p:txBody>
          <a:bodyPr wrap="square" lIns="68542" tIns="34271" rIns="68542" bIns="34271" anchor="t" anchorCtr="0"/>
          <a:lstStyle/>
          <a:p>
            <a:pPr>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主要流程：</a:t>
            </a:r>
            <a:endParaRPr lang="en-US" altLang="zh-CN" sz="1000" b="1"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lt"/>
              <a:buAutoNum type="arabicPeriod"/>
              <a:defRPr/>
            </a:pPr>
            <a:r>
              <a:rPr lang="zh-CN" altLang="en-US" sz="900" kern="0" dirty="0" smtClean="0">
                <a:solidFill>
                  <a:srgbClr val="2D2015"/>
                </a:solidFill>
                <a:latin typeface="微软雅黑" panose="020B0503020204020204" pitchFamily="34" charset="-122"/>
                <a:ea typeface="微软雅黑" panose="020B0503020204020204" pitchFamily="34" charset="-122"/>
              </a:rPr>
              <a:t>交换机上</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GRE</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隧道默认开启</a:t>
            </a:r>
            <a:r>
              <a:rPr lang="en-US" altLang="zh-CN" sz="900" kern="0" dirty="0" err="1" smtClean="0">
                <a:solidFill>
                  <a:sysClr val="windowText" lastClr="000000"/>
                </a:solidFill>
                <a:latin typeface="微软雅黑" panose="020B0503020204020204" pitchFamily="34" charset="-122"/>
                <a:ea typeface="微软雅黑" panose="020B0503020204020204" pitchFamily="34" charset="-122"/>
              </a:rPr>
              <a:t>Keepalive</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保活机制，因此，当隧道发生故障时，交换机能够及时感知；</a:t>
            </a:r>
            <a:endParaRPr lang="en-US" altLang="zh-CN" sz="900" kern="0" dirty="0" smtClean="0">
              <a:solidFill>
                <a:sysClr val="windowText" lastClr="000000"/>
              </a:solidFill>
              <a:latin typeface="微软雅黑" panose="020B0503020204020204" pitchFamily="34" charset="-122"/>
              <a:ea typeface="微软雅黑" panose="020B0503020204020204" pitchFamily="34" charset="-122"/>
            </a:endParaRPr>
          </a:p>
          <a:p>
            <a:pPr marL="257175" indent="-257175">
              <a:lnSpc>
                <a:spcPct val="150000"/>
              </a:lnSpc>
              <a:buFont typeface="+mj-lt"/>
              <a:buAutoNum type="arabicPeriod"/>
              <a:defRPr/>
            </a:pP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如果隧道</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①</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发生故障时，交换机感知后不再将流量转发过去；但如果隧道</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②</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发生故障时，流量会经过隧道</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①</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到达业务处理设备</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1</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然后丢弃，因此，需要某种机制来阻止流量继续从隧道</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①</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转发至业务处理设备</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1</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a:t>
            </a:r>
            <a:endParaRPr lang="en-US" altLang="zh-CN" sz="900" kern="0" dirty="0" smtClean="0">
              <a:solidFill>
                <a:sysClr val="windowText" lastClr="000000"/>
              </a:solidFill>
              <a:latin typeface="微软雅黑" panose="020B0503020204020204" pitchFamily="34" charset="-122"/>
              <a:ea typeface="微软雅黑" panose="020B0503020204020204" pitchFamily="34" charset="-122"/>
            </a:endParaRPr>
          </a:p>
          <a:p>
            <a:pPr marL="257175" indent="-257175">
              <a:lnSpc>
                <a:spcPct val="150000"/>
              </a:lnSpc>
              <a:buFont typeface="+mj-lt"/>
              <a:buAutoNum type="arabicPeriod"/>
              <a:defRPr/>
            </a:pP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本方案中采用交换机和</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Controller</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的联动机制来保证上述功能：</a:t>
            </a:r>
            <a:endParaRPr lang="en-US" altLang="zh-CN" sz="900" kern="0" dirty="0" smtClean="0">
              <a:solidFill>
                <a:sysClr val="windowText" lastClr="000000"/>
              </a:solidFill>
              <a:latin typeface="微软雅黑" panose="020B0503020204020204" pitchFamily="34" charset="-122"/>
              <a:ea typeface="微软雅黑" panose="020B0503020204020204" pitchFamily="34" charset="-122"/>
            </a:endParaRPr>
          </a:p>
          <a:p>
            <a:pPr marL="468630" lvl="1" indent="-200025">
              <a:lnSpc>
                <a:spcPct val="150000"/>
              </a:lnSpc>
              <a:buFont typeface="+mj-ea"/>
              <a:buAutoNum type="circleNumDbPlain"/>
              <a:defRPr/>
            </a:pPr>
            <a:r>
              <a:rPr lang="zh-CN" altLang="en-US" sz="900" kern="0" dirty="0" smtClean="0">
                <a:solidFill>
                  <a:srgbClr val="2D2015"/>
                </a:solidFill>
                <a:latin typeface="微软雅黑" panose="020B0503020204020204" pitchFamily="34" charset="-122"/>
                <a:ea typeface="微软雅黑" panose="020B0503020204020204" pitchFamily="34" charset="-122"/>
              </a:rPr>
              <a:t>当交换机的</a:t>
            </a:r>
            <a:r>
              <a:rPr lang="en-US" altLang="zh-CN" sz="900" kern="0" dirty="0" smtClean="0">
                <a:solidFill>
                  <a:srgbClr val="2D2015"/>
                </a:solidFill>
                <a:latin typeface="微软雅黑" panose="020B0503020204020204" pitchFamily="34" charset="-122"/>
                <a:ea typeface="微软雅黑" panose="020B0503020204020204" pitchFamily="34" charset="-122"/>
              </a:rPr>
              <a:t>GRE</a:t>
            </a:r>
            <a:r>
              <a:rPr lang="zh-CN" altLang="en-US" sz="900" kern="0" dirty="0" smtClean="0">
                <a:solidFill>
                  <a:srgbClr val="2D2015"/>
                </a:solidFill>
                <a:latin typeface="微软雅黑" panose="020B0503020204020204" pitchFamily="34" charset="-122"/>
                <a:ea typeface="微软雅黑" panose="020B0503020204020204" pitchFamily="34" charset="-122"/>
              </a:rPr>
              <a:t>隧道发生故障时，通过</a:t>
            </a:r>
            <a:r>
              <a:rPr lang="en-US" altLang="zh-CN" sz="900" kern="0" dirty="0" smtClean="0">
                <a:solidFill>
                  <a:srgbClr val="2D2015"/>
                </a:solidFill>
                <a:latin typeface="微软雅黑" panose="020B0503020204020204" pitchFamily="34" charset="-122"/>
                <a:ea typeface="微软雅黑" panose="020B0503020204020204" pitchFamily="34" charset="-122"/>
              </a:rPr>
              <a:t>XMPP</a:t>
            </a:r>
            <a:r>
              <a:rPr lang="zh-CN" altLang="en-US" sz="900" kern="0" dirty="0" smtClean="0">
                <a:solidFill>
                  <a:srgbClr val="2D2015"/>
                </a:solidFill>
                <a:latin typeface="微软雅黑" panose="020B0503020204020204" pitchFamily="34" charset="-122"/>
                <a:ea typeface="微软雅黑" panose="020B0503020204020204" pitchFamily="34" charset="-122"/>
              </a:rPr>
              <a:t>接口向</a:t>
            </a:r>
            <a:r>
              <a:rPr lang="en-US" altLang="zh-CN" sz="900" kern="0" dirty="0" smtClean="0">
                <a:solidFill>
                  <a:srgbClr val="2D2015"/>
                </a:solidFill>
                <a:latin typeface="微软雅黑" panose="020B0503020204020204" pitchFamily="34" charset="-122"/>
                <a:ea typeface="微软雅黑" panose="020B0503020204020204" pitchFamily="34" charset="-122"/>
              </a:rPr>
              <a:t>Controller</a:t>
            </a:r>
            <a:r>
              <a:rPr lang="zh-CN" altLang="en-US" sz="900" kern="0" dirty="0" smtClean="0">
                <a:solidFill>
                  <a:srgbClr val="2D2015"/>
                </a:solidFill>
                <a:latin typeface="微软雅黑" panose="020B0503020204020204" pitchFamily="34" charset="-122"/>
                <a:ea typeface="微软雅黑" panose="020B0503020204020204" pitchFamily="34" charset="-122"/>
              </a:rPr>
              <a:t>上报故障；</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marL="468630" lvl="1" indent="-200025">
              <a:lnSpc>
                <a:spcPct val="150000"/>
              </a:lnSpc>
              <a:buFont typeface="+mj-ea"/>
              <a:buAutoNum type="circleNumDbPlain"/>
              <a:defRPr/>
            </a:pPr>
            <a:r>
              <a:rPr lang="en-US" altLang="zh-CN" sz="900" kern="0" dirty="0" smtClean="0">
                <a:solidFill>
                  <a:srgbClr val="2D2015"/>
                </a:solidFill>
                <a:latin typeface="微软雅黑" panose="020B0503020204020204" pitchFamily="34" charset="-122"/>
                <a:ea typeface="微软雅黑" panose="020B0503020204020204" pitchFamily="34" charset="-122"/>
              </a:rPr>
              <a:t>Controller</a:t>
            </a:r>
            <a:r>
              <a:rPr lang="zh-CN" altLang="en-US" sz="900" kern="0" dirty="0" smtClean="0">
                <a:solidFill>
                  <a:srgbClr val="2D2015"/>
                </a:solidFill>
                <a:latin typeface="微软雅黑" panose="020B0503020204020204" pitchFamily="34" charset="-122"/>
                <a:ea typeface="微软雅黑" panose="020B0503020204020204" pitchFamily="34" charset="-122"/>
              </a:rPr>
              <a:t>判断并主动</a:t>
            </a:r>
            <a:r>
              <a:rPr lang="en-US" altLang="zh-CN" sz="900" kern="0" dirty="0" smtClean="0">
                <a:solidFill>
                  <a:srgbClr val="2D2015"/>
                </a:solidFill>
                <a:latin typeface="微软雅黑" panose="020B0503020204020204" pitchFamily="34" charset="-122"/>
                <a:ea typeface="微软雅黑" panose="020B0503020204020204" pitchFamily="34" charset="-122"/>
              </a:rPr>
              <a:t>Down</a:t>
            </a:r>
            <a:r>
              <a:rPr lang="zh-CN" altLang="en-US" sz="900" kern="0" dirty="0" smtClean="0">
                <a:solidFill>
                  <a:srgbClr val="2D2015"/>
                </a:solidFill>
                <a:latin typeface="微软雅黑" panose="020B0503020204020204" pitchFamily="34" charset="-122"/>
                <a:ea typeface="微软雅黑" panose="020B0503020204020204" pitchFamily="34" charset="-122"/>
              </a:rPr>
              <a:t>掉其成对的另一个</a:t>
            </a:r>
            <a:r>
              <a:rPr lang="en-US" altLang="zh-CN" sz="900" kern="0" dirty="0" smtClean="0">
                <a:solidFill>
                  <a:srgbClr val="2D2015"/>
                </a:solidFill>
                <a:latin typeface="微软雅黑" panose="020B0503020204020204" pitchFamily="34" charset="-122"/>
                <a:ea typeface="微软雅黑" panose="020B0503020204020204" pitchFamily="34" charset="-122"/>
              </a:rPr>
              <a:t>GRE</a:t>
            </a:r>
            <a:r>
              <a:rPr lang="zh-CN" altLang="en-US" sz="900" kern="0" dirty="0" smtClean="0">
                <a:solidFill>
                  <a:srgbClr val="2D2015"/>
                </a:solidFill>
                <a:latin typeface="微软雅黑" panose="020B0503020204020204" pitchFamily="34" charset="-122"/>
                <a:ea typeface="微软雅黑" panose="020B0503020204020204" pitchFamily="34" charset="-122"/>
              </a:rPr>
              <a:t>隧道口；</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a:defRPr/>
            </a:pPr>
            <a:endParaRPr lang="en-US" altLang="zh-CN" sz="900" b="1" kern="0" dirty="0" smtClean="0">
              <a:solidFill>
                <a:srgbClr val="2D2015"/>
              </a:solidFill>
              <a:latin typeface="微软雅黑" panose="020B0503020204020204" pitchFamily="34" charset="-122"/>
              <a:ea typeface="微软雅黑" panose="020B0503020204020204" pitchFamily="34" charset="-122"/>
            </a:endParaRPr>
          </a:p>
        </p:txBody>
      </p:sp>
      <p:sp>
        <p:nvSpPr>
          <p:cNvPr id="5" name="圆角矩形 4"/>
          <p:cNvSpPr/>
          <p:nvPr/>
        </p:nvSpPr>
        <p:spPr>
          <a:xfrm>
            <a:off x="1123609" y="2996072"/>
            <a:ext cx="1029335" cy="1412370"/>
          </a:xfrm>
          <a:prstGeom prst="roundRect">
            <a:avLst/>
          </a:prstGeom>
          <a:solidFill>
            <a:srgbClr val="BBE0E3">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1000" kern="0" dirty="0" smtClean="0">
                <a:solidFill>
                  <a:srgbClr val="000000"/>
                </a:solidFill>
                <a:latin typeface="微软雅黑" panose="020B0503020204020204" pitchFamily="34" charset="-122"/>
                <a:ea typeface="微软雅黑" panose="020B0503020204020204" pitchFamily="34" charset="-122"/>
              </a:rPr>
              <a:t>交换机</a:t>
            </a:r>
            <a:endParaRPr lang="zh-CN" altLang="en-US" sz="1000" kern="0" dirty="0">
              <a:solidFill>
                <a:srgbClr val="000000"/>
              </a:solidFill>
              <a:latin typeface="微软雅黑" panose="020B0503020204020204" pitchFamily="34" charset="-122"/>
              <a:ea typeface="微软雅黑" panose="020B0503020204020204" pitchFamily="34" charset="-122"/>
            </a:endParaRPr>
          </a:p>
        </p:txBody>
      </p:sp>
      <p:sp>
        <p:nvSpPr>
          <p:cNvPr id="6" name="圆角矩形 5"/>
          <p:cNvSpPr/>
          <p:nvPr/>
        </p:nvSpPr>
        <p:spPr>
          <a:xfrm>
            <a:off x="2660879" y="3138574"/>
            <a:ext cx="1088031" cy="352769"/>
          </a:xfrm>
          <a:prstGeom prst="roundRect">
            <a:avLst/>
          </a:prstGeom>
          <a:solidFill>
            <a:srgbClr val="00B05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业务设备</a:t>
            </a:r>
            <a:r>
              <a:rPr lang="en-US" altLang="zh-CN" sz="800" b="1" kern="0" dirty="0" smtClean="0">
                <a:solidFill>
                  <a:srgbClr val="FFFFFF"/>
                </a:solidFill>
                <a:latin typeface="微软雅黑" panose="020B0503020204020204" pitchFamily="34" charset="-122"/>
                <a:ea typeface="微软雅黑" panose="020B0503020204020204" pitchFamily="34" charset="-122"/>
              </a:rPr>
              <a:t>1</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sp>
        <p:nvSpPr>
          <p:cNvPr id="7" name="圆角矩形 6"/>
          <p:cNvSpPr/>
          <p:nvPr/>
        </p:nvSpPr>
        <p:spPr>
          <a:xfrm>
            <a:off x="2660879" y="3929811"/>
            <a:ext cx="1088031" cy="352769"/>
          </a:xfrm>
          <a:prstGeom prst="roundRect">
            <a:avLst/>
          </a:prstGeom>
          <a:solidFill>
            <a:srgbClr val="00B05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800" b="1" kern="0" dirty="0" smtClean="0">
                <a:solidFill>
                  <a:srgbClr val="FFFFFF"/>
                </a:solidFill>
                <a:latin typeface="微软雅黑" panose="020B0503020204020204" pitchFamily="34" charset="-122"/>
                <a:ea typeface="微软雅黑" panose="020B0503020204020204" pitchFamily="34" charset="-122"/>
              </a:rPr>
              <a:t>业务设备</a:t>
            </a:r>
            <a:r>
              <a:rPr lang="en-US" altLang="zh-CN" sz="800" b="1" kern="0" dirty="0" smtClean="0">
                <a:solidFill>
                  <a:srgbClr val="FFFFFF"/>
                </a:solidFill>
                <a:latin typeface="微软雅黑" panose="020B0503020204020204" pitchFamily="34" charset="-122"/>
                <a:ea typeface="微软雅黑" panose="020B0503020204020204" pitchFamily="34" charset="-122"/>
              </a:rPr>
              <a:t>2</a:t>
            </a:r>
            <a:endParaRPr lang="en-US" altLang="zh-CN" sz="800" b="1" kern="0" dirty="0">
              <a:solidFill>
                <a:srgbClr val="FFFFFF"/>
              </a:solidFill>
              <a:latin typeface="微软雅黑" panose="020B0503020204020204" pitchFamily="34" charset="-122"/>
              <a:ea typeface="微软雅黑" panose="020B0503020204020204" pitchFamily="34" charset="-122"/>
            </a:endParaRPr>
          </a:p>
        </p:txBody>
      </p:sp>
      <p:sp>
        <p:nvSpPr>
          <p:cNvPr id="8" name="椭圆 7"/>
          <p:cNvSpPr>
            <a:spLocks noChangeAspect="1"/>
          </p:cNvSpPr>
          <p:nvPr/>
        </p:nvSpPr>
        <p:spPr bwMode="auto">
          <a:xfrm>
            <a:off x="2047873" y="3207236"/>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9" name="椭圆 8"/>
          <p:cNvSpPr>
            <a:spLocks noChangeAspect="1"/>
          </p:cNvSpPr>
          <p:nvPr/>
        </p:nvSpPr>
        <p:spPr bwMode="auto">
          <a:xfrm>
            <a:off x="2047873" y="4012961"/>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0" name="椭圆 9"/>
          <p:cNvSpPr>
            <a:spLocks noChangeAspect="1"/>
          </p:cNvSpPr>
          <p:nvPr/>
        </p:nvSpPr>
        <p:spPr bwMode="auto">
          <a:xfrm>
            <a:off x="2662610" y="3201521"/>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1" name="椭圆 10"/>
          <p:cNvSpPr>
            <a:spLocks noChangeAspect="1"/>
          </p:cNvSpPr>
          <p:nvPr/>
        </p:nvSpPr>
        <p:spPr bwMode="auto">
          <a:xfrm>
            <a:off x="2662610" y="4007246"/>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2" name="TextBox 85"/>
          <p:cNvSpPr txBox="1">
            <a:spLocks noChangeArrowheads="1"/>
          </p:cNvSpPr>
          <p:nvPr/>
        </p:nvSpPr>
        <p:spPr bwMode="auto">
          <a:xfrm>
            <a:off x="658245" y="3636075"/>
            <a:ext cx="457745" cy="176953"/>
          </a:xfrm>
          <a:prstGeom prst="rect">
            <a:avLst/>
          </a:prstGeom>
          <a:noFill/>
          <a:ln w="9525">
            <a:noFill/>
            <a:miter lim="800000"/>
          </a:ln>
        </p:spPr>
        <p:txBody>
          <a:bodyPr wrap="square" lIns="68542" tIns="34271" rIns="68542" bIns="34271">
            <a:spAutoFit/>
          </a:bodyPr>
          <a:lstStyle/>
          <a:p>
            <a:pPr algn="ct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交换机</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3" name="椭圆 12"/>
          <p:cNvSpPr>
            <a:spLocks noChangeAspect="1"/>
          </p:cNvSpPr>
          <p:nvPr/>
        </p:nvSpPr>
        <p:spPr bwMode="auto">
          <a:xfrm>
            <a:off x="2047873" y="3313295"/>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4" name="椭圆 13"/>
          <p:cNvSpPr>
            <a:spLocks noChangeAspect="1"/>
          </p:cNvSpPr>
          <p:nvPr/>
        </p:nvSpPr>
        <p:spPr bwMode="auto">
          <a:xfrm>
            <a:off x="2663300" y="3307580"/>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5" name="TextBox 85"/>
          <p:cNvSpPr txBox="1">
            <a:spLocks noChangeArrowheads="1"/>
          </p:cNvSpPr>
          <p:nvPr/>
        </p:nvSpPr>
        <p:spPr bwMode="auto">
          <a:xfrm>
            <a:off x="2202275" y="3224274"/>
            <a:ext cx="314793"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GRE</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6" name="任意多边形 15"/>
          <p:cNvSpPr/>
          <p:nvPr/>
        </p:nvSpPr>
        <p:spPr bwMode="auto">
          <a:xfrm>
            <a:off x="1135243" y="3220998"/>
            <a:ext cx="907115" cy="1348591"/>
          </a:xfrm>
          <a:custGeom>
            <a:avLst/>
            <a:gdLst>
              <a:gd name="connsiteX0" fmla="*/ 0 w 1207911"/>
              <a:gd name="connsiteY0" fmla="*/ 2092206 h 2092206"/>
              <a:gd name="connsiteX1" fmla="*/ 203200 w 1207911"/>
              <a:gd name="connsiteY1" fmla="*/ 342429 h 2092206"/>
              <a:gd name="connsiteX2" fmla="*/ 1207911 w 1207911"/>
              <a:gd name="connsiteY2" fmla="*/ 37629 h 2092206"/>
            </a:gdLst>
            <a:ahLst/>
            <a:cxnLst>
              <a:cxn ang="0">
                <a:pos x="connsiteX0" y="connsiteY0"/>
              </a:cxn>
              <a:cxn ang="0">
                <a:pos x="connsiteX1" y="connsiteY1"/>
              </a:cxn>
              <a:cxn ang="0">
                <a:pos x="connsiteX2" y="connsiteY2"/>
              </a:cxn>
            </a:cxnLst>
            <a:rect l="l" t="t" r="r" b="b"/>
            <a:pathLst>
              <a:path w="1207911" h="2092206">
                <a:moveTo>
                  <a:pt x="0" y="2092206"/>
                </a:moveTo>
                <a:cubicBezTo>
                  <a:pt x="941" y="1388532"/>
                  <a:pt x="1882" y="684858"/>
                  <a:pt x="203200" y="342429"/>
                </a:cubicBezTo>
                <a:cubicBezTo>
                  <a:pt x="404518" y="0"/>
                  <a:pt x="806214" y="18814"/>
                  <a:pt x="1207911" y="37629"/>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17" name="任意多边形 16"/>
          <p:cNvSpPr/>
          <p:nvPr/>
        </p:nvSpPr>
        <p:spPr bwMode="auto">
          <a:xfrm>
            <a:off x="1905306" y="3353187"/>
            <a:ext cx="142036" cy="696112"/>
          </a:xfrm>
          <a:custGeom>
            <a:avLst/>
            <a:gdLst>
              <a:gd name="connsiteX0" fmla="*/ 240830 w 263408"/>
              <a:gd name="connsiteY0" fmla="*/ 0 h 462845"/>
              <a:gd name="connsiteX1" fmla="*/ 3763 w 263408"/>
              <a:gd name="connsiteY1" fmla="*/ 225778 h 462845"/>
              <a:gd name="connsiteX2" fmla="*/ 263408 w 263408"/>
              <a:gd name="connsiteY2" fmla="*/ 462845 h 462845"/>
            </a:gdLst>
            <a:ahLst/>
            <a:cxnLst>
              <a:cxn ang="0">
                <a:pos x="connsiteX0" y="connsiteY0"/>
              </a:cxn>
              <a:cxn ang="0">
                <a:pos x="connsiteX1" y="connsiteY1"/>
              </a:cxn>
              <a:cxn ang="0">
                <a:pos x="connsiteX2" y="connsiteY2"/>
              </a:cxn>
            </a:cxnLst>
            <a:rect l="l" t="t" r="r" b="b"/>
            <a:pathLst>
              <a:path w="263408" h="462845">
                <a:moveTo>
                  <a:pt x="240830" y="0"/>
                </a:moveTo>
                <a:cubicBezTo>
                  <a:pt x="120415" y="74318"/>
                  <a:pt x="0" y="148637"/>
                  <a:pt x="3763" y="225778"/>
                </a:cubicBezTo>
                <a:cubicBezTo>
                  <a:pt x="7526" y="302919"/>
                  <a:pt x="135467" y="382882"/>
                  <a:pt x="263408" y="462845"/>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8" name="任意多边形 17"/>
          <p:cNvSpPr/>
          <p:nvPr/>
        </p:nvSpPr>
        <p:spPr bwMode="auto">
          <a:xfrm>
            <a:off x="1941391" y="4144551"/>
            <a:ext cx="191653" cy="432257"/>
          </a:xfrm>
          <a:custGeom>
            <a:avLst/>
            <a:gdLst>
              <a:gd name="connsiteX0" fmla="*/ 240830 w 263408"/>
              <a:gd name="connsiteY0" fmla="*/ 0 h 462845"/>
              <a:gd name="connsiteX1" fmla="*/ 3763 w 263408"/>
              <a:gd name="connsiteY1" fmla="*/ 225778 h 462845"/>
              <a:gd name="connsiteX2" fmla="*/ 263408 w 263408"/>
              <a:gd name="connsiteY2" fmla="*/ 462845 h 462845"/>
            </a:gdLst>
            <a:ahLst/>
            <a:cxnLst>
              <a:cxn ang="0">
                <a:pos x="connsiteX0" y="connsiteY0"/>
              </a:cxn>
              <a:cxn ang="0">
                <a:pos x="connsiteX1" y="connsiteY1"/>
              </a:cxn>
              <a:cxn ang="0">
                <a:pos x="connsiteX2" y="connsiteY2"/>
              </a:cxn>
            </a:cxnLst>
            <a:rect l="l" t="t" r="r" b="b"/>
            <a:pathLst>
              <a:path w="263408" h="462845">
                <a:moveTo>
                  <a:pt x="240830" y="0"/>
                </a:moveTo>
                <a:cubicBezTo>
                  <a:pt x="120415" y="74318"/>
                  <a:pt x="0" y="148637"/>
                  <a:pt x="3763" y="225778"/>
                </a:cubicBezTo>
                <a:cubicBezTo>
                  <a:pt x="7526" y="302919"/>
                  <a:pt x="135467" y="382882"/>
                  <a:pt x="263408" y="462845"/>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9" name="任意多边形 18"/>
          <p:cNvSpPr/>
          <p:nvPr/>
        </p:nvSpPr>
        <p:spPr bwMode="auto">
          <a:xfrm>
            <a:off x="2740919" y="3251737"/>
            <a:ext cx="279573"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20" name="任意多边形 19"/>
          <p:cNvSpPr/>
          <p:nvPr/>
        </p:nvSpPr>
        <p:spPr bwMode="auto">
          <a:xfrm>
            <a:off x="2736040" y="4045390"/>
            <a:ext cx="279573" cy="110672"/>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21" name="椭圆 20"/>
          <p:cNvSpPr>
            <a:spLocks noChangeAspect="1"/>
          </p:cNvSpPr>
          <p:nvPr/>
        </p:nvSpPr>
        <p:spPr bwMode="auto">
          <a:xfrm>
            <a:off x="2047873" y="4128242"/>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22" name="椭圆 21"/>
          <p:cNvSpPr>
            <a:spLocks noChangeAspect="1"/>
          </p:cNvSpPr>
          <p:nvPr/>
        </p:nvSpPr>
        <p:spPr bwMode="auto">
          <a:xfrm>
            <a:off x="2660902" y="4122527"/>
            <a:ext cx="85817" cy="88233"/>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cxnSp>
        <p:nvCxnSpPr>
          <p:cNvPr id="26" name="直接连接符 25"/>
          <p:cNvCxnSpPr/>
          <p:nvPr/>
        </p:nvCxnSpPr>
        <p:spPr>
          <a:xfrm flipV="1">
            <a:off x="2130643" y="3255431"/>
            <a:ext cx="514667" cy="0"/>
          </a:xfrm>
          <a:prstGeom prst="line">
            <a:avLst/>
          </a:prstGeom>
          <a:noFill/>
          <a:ln w="50800" cap="flat" cmpd="sng" algn="ctr">
            <a:solidFill>
              <a:srgbClr val="0070C0"/>
            </a:solidFill>
            <a:prstDash val="solid"/>
          </a:ln>
          <a:effectLst/>
        </p:spPr>
      </p:cxnSp>
      <p:cxnSp>
        <p:nvCxnSpPr>
          <p:cNvPr id="27" name="直接连接符 26"/>
          <p:cNvCxnSpPr/>
          <p:nvPr/>
        </p:nvCxnSpPr>
        <p:spPr>
          <a:xfrm flipV="1">
            <a:off x="2139613" y="4054697"/>
            <a:ext cx="514667" cy="0"/>
          </a:xfrm>
          <a:prstGeom prst="line">
            <a:avLst/>
          </a:prstGeom>
          <a:noFill/>
          <a:ln w="50800" cap="flat" cmpd="sng" algn="ctr">
            <a:solidFill>
              <a:srgbClr val="0070C0"/>
            </a:solidFill>
            <a:prstDash val="solid"/>
          </a:ln>
          <a:effectLst/>
        </p:spPr>
      </p:cxnSp>
      <p:cxnSp>
        <p:nvCxnSpPr>
          <p:cNvPr id="28" name="直接连接符 27"/>
          <p:cNvCxnSpPr/>
          <p:nvPr/>
        </p:nvCxnSpPr>
        <p:spPr>
          <a:xfrm flipV="1">
            <a:off x="2131333" y="3358053"/>
            <a:ext cx="514667" cy="0"/>
          </a:xfrm>
          <a:prstGeom prst="line">
            <a:avLst/>
          </a:prstGeom>
          <a:noFill/>
          <a:ln w="50800" cap="flat" cmpd="sng" algn="ctr">
            <a:solidFill>
              <a:srgbClr val="0070C0"/>
            </a:solidFill>
            <a:prstDash val="solid"/>
          </a:ln>
          <a:effectLst/>
        </p:spPr>
      </p:cxnSp>
      <p:cxnSp>
        <p:nvCxnSpPr>
          <p:cNvPr id="29" name="直接连接符 28"/>
          <p:cNvCxnSpPr/>
          <p:nvPr/>
        </p:nvCxnSpPr>
        <p:spPr>
          <a:xfrm flipV="1">
            <a:off x="2137905" y="4169981"/>
            <a:ext cx="514667" cy="0"/>
          </a:xfrm>
          <a:prstGeom prst="line">
            <a:avLst/>
          </a:prstGeom>
          <a:noFill/>
          <a:ln w="50800" cap="flat" cmpd="sng" algn="ctr">
            <a:solidFill>
              <a:srgbClr val="0070C0"/>
            </a:solidFill>
            <a:prstDash val="solid"/>
          </a:ln>
          <a:effectLst/>
        </p:spPr>
      </p:cxnSp>
      <p:sp>
        <p:nvSpPr>
          <p:cNvPr id="32" name="TextBox 85"/>
          <p:cNvSpPr txBox="1">
            <a:spLocks noChangeArrowheads="1"/>
          </p:cNvSpPr>
          <p:nvPr/>
        </p:nvSpPr>
        <p:spPr bwMode="auto">
          <a:xfrm>
            <a:off x="2202275" y="4024374"/>
            <a:ext cx="314793"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GRE</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33" name="TextBox 85"/>
          <p:cNvSpPr txBox="1">
            <a:spLocks noChangeArrowheads="1"/>
          </p:cNvSpPr>
          <p:nvPr/>
        </p:nvSpPr>
        <p:spPr bwMode="auto">
          <a:xfrm>
            <a:off x="2438433" y="3064655"/>
            <a:ext cx="228231"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①</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34" name="TextBox 85"/>
          <p:cNvSpPr txBox="1">
            <a:spLocks noChangeArrowheads="1"/>
          </p:cNvSpPr>
          <p:nvPr/>
        </p:nvSpPr>
        <p:spPr bwMode="auto">
          <a:xfrm>
            <a:off x="2438433" y="3361834"/>
            <a:ext cx="228231"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②</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35" name="TextBox 85"/>
          <p:cNvSpPr txBox="1">
            <a:spLocks noChangeArrowheads="1"/>
          </p:cNvSpPr>
          <p:nvPr/>
        </p:nvSpPr>
        <p:spPr bwMode="auto">
          <a:xfrm>
            <a:off x="2438433" y="3857135"/>
            <a:ext cx="228231"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③</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36" name="TextBox 85"/>
          <p:cNvSpPr txBox="1">
            <a:spLocks noChangeArrowheads="1"/>
          </p:cNvSpPr>
          <p:nvPr/>
        </p:nvSpPr>
        <p:spPr bwMode="auto">
          <a:xfrm>
            <a:off x="2438433" y="4169555"/>
            <a:ext cx="228231"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④</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37" name="圆角矩形 36"/>
          <p:cNvSpPr/>
          <p:nvPr/>
        </p:nvSpPr>
        <p:spPr>
          <a:xfrm>
            <a:off x="1905306" y="2251718"/>
            <a:ext cx="1327940" cy="352769"/>
          </a:xfrm>
          <a:prstGeom prst="roundRect">
            <a:avLst/>
          </a:prstGeom>
          <a:solidFill>
            <a:srgbClr val="2D2015">
              <a:lumMod val="50000"/>
              <a:lumOff val="5000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en-US" altLang="zh-CN" sz="1000" b="1" kern="0" dirty="0" smtClean="0">
                <a:solidFill>
                  <a:srgbClr val="FFFFFF"/>
                </a:solidFill>
                <a:latin typeface="微软雅黑" panose="020B0503020204020204" pitchFamily="34" charset="-122"/>
                <a:ea typeface="微软雅黑" panose="020B0503020204020204" pitchFamily="34" charset="-122"/>
              </a:rPr>
              <a:t>Controller</a:t>
            </a:r>
            <a:endParaRPr lang="en-US" altLang="zh-CN" sz="1000" b="1" kern="0" dirty="0">
              <a:solidFill>
                <a:srgbClr val="FFFFFF"/>
              </a:solidFill>
              <a:latin typeface="微软雅黑" panose="020B0503020204020204" pitchFamily="34" charset="-122"/>
              <a:ea typeface="微软雅黑" panose="020B0503020204020204" pitchFamily="34" charset="-122"/>
            </a:endParaRPr>
          </a:p>
        </p:txBody>
      </p:sp>
      <p:sp>
        <p:nvSpPr>
          <p:cNvPr id="39" name="TextBox 85"/>
          <p:cNvSpPr txBox="1">
            <a:spLocks noChangeArrowheads="1"/>
          </p:cNvSpPr>
          <p:nvPr/>
        </p:nvSpPr>
        <p:spPr bwMode="auto">
          <a:xfrm>
            <a:off x="2106083" y="3240622"/>
            <a:ext cx="228211" cy="223110"/>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1000" b="1" kern="0" dirty="0" smtClean="0">
                <a:solidFill>
                  <a:srgbClr val="FF0000"/>
                </a:solidFill>
                <a:latin typeface="微软雅黑" panose="020B0503020204020204" pitchFamily="34" charset="-122"/>
                <a:ea typeface="微软雅黑" panose="020B0503020204020204" pitchFamily="34" charset="-122"/>
              </a:rPr>
              <a:t>X</a:t>
            </a:r>
            <a:endParaRPr lang="zh-CN" altLang="en-US" sz="1000" b="1" kern="0" dirty="0" smtClean="0">
              <a:solidFill>
                <a:srgbClr val="FF0000"/>
              </a:solidFill>
              <a:latin typeface="微软雅黑" panose="020B0503020204020204" pitchFamily="34" charset="-122"/>
              <a:ea typeface="微软雅黑" panose="020B0503020204020204" pitchFamily="34" charset="-122"/>
            </a:endParaRPr>
          </a:p>
        </p:txBody>
      </p:sp>
      <p:cxnSp>
        <p:nvCxnSpPr>
          <p:cNvPr id="40" name="直接箭头连接符 39"/>
          <p:cNvCxnSpPr>
            <a:stCxn id="37" idx="2"/>
            <a:endCxn id="13" idx="6"/>
          </p:cNvCxnSpPr>
          <p:nvPr/>
        </p:nvCxnSpPr>
        <p:spPr bwMode="auto">
          <a:xfrm flipH="1">
            <a:off x="2133688" y="2604487"/>
            <a:ext cx="435588" cy="752927"/>
          </a:xfrm>
          <a:prstGeom prst="straightConnector1">
            <a:avLst/>
          </a:prstGeom>
          <a:noFill/>
          <a:ln w="9525" cap="flat" cmpd="sng" algn="ctr">
            <a:solidFill>
              <a:srgbClr val="2D2015"/>
            </a:solidFill>
            <a:prstDash val="dash"/>
            <a:round/>
            <a:headEnd type="stealth" w="lg" len="lg"/>
            <a:tailEnd type="none"/>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箭头连接符 40"/>
          <p:cNvCxnSpPr>
            <a:endCxn id="8" idx="0"/>
          </p:cNvCxnSpPr>
          <p:nvPr/>
        </p:nvCxnSpPr>
        <p:spPr bwMode="auto">
          <a:xfrm flipH="1">
            <a:off x="2090781" y="2613259"/>
            <a:ext cx="341373" cy="593976"/>
          </a:xfrm>
          <a:prstGeom prst="straightConnector1">
            <a:avLst/>
          </a:prstGeom>
          <a:noFill/>
          <a:ln w="9525" cap="flat" cmpd="sng" algn="ctr">
            <a:solidFill>
              <a:srgbClr val="2D2015"/>
            </a:solidFill>
            <a:prstDash val="dash"/>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9" name="TextBox 85"/>
          <p:cNvSpPr txBox="1">
            <a:spLocks noChangeArrowheads="1"/>
          </p:cNvSpPr>
          <p:nvPr/>
        </p:nvSpPr>
        <p:spPr bwMode="auto">
          <a:xfrm>
            <a:off x="1940081" y="2738193"/>
            <a:ext cx="936826" cy="176953"/>
          </a:xfrm>
          <a:prstGeom prst="rect">
            <a:avLst/>
          </a:prstGeom>
          <a:noFill/>
          <a:ln w="9525">
            <a:noFill/>
            <a:miter lim="800000"/>
          </a:ln>
        </p:spPr>
        <p:txBody>
          <a:bodyPr wrap="square" lIns="68542" tIns="34271" rIns="68542" bIns="34271">
            <a:spAutoFit/>
          </a:bodyPr>
          <a:lstStyle/>
          <a:p>
            <a:pPr algn="ctr" defTabSz="685165" fontAlgn="auto">
              <a:spcBef>
                <a:spcPts val="0"/>
              </a:spcBef>
              <a:spcAft>
                <a:spcPts val="0"/>
              </a:spcAft>
              <a:defRPr/>
            </a:pPr>
            <a:r>
              <a:rPr lang="en-US" altLang="zh-CN" sz="700" kern="0" dirty="0" smtClean="0">
                <a:solidFill>
                  <a:sysClr val="windowText" lastClr="000000"/>
                </a:solidFill>
                <a:latin typeface="微软雅黑" panose="020B0503020204020204" pitchFamily="34" charset="-122"/>
                <a:ea typeface="微软雅黑" panose="020B0503020204020204" pitchFamily="34" charset="-122"/>
              </a:rPr>
              <a:t>XMPP over TCP</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50" name="TextBox 85"/>
          <p:cNvSpPr txBox="1">
            <a:spLocks noChangeArrowheads="1"/>
          </p:cNvSpPr>
          <p:nvPr/>
        </p:nvSpPr>
        <p:spPr bwMode="auto">
          <a:xfrm>
            <a:off x="3852305" y="2204393"/>
            <a:ext cx="629493" cy="176953"/>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正常转发流</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51" name="TextBox 85"/>
          <p:cNvSpPr txBox="1">
            <a:spLocks noChangeArrowheads="1"/>
          </p:cNvSpPr>
          <p:nvPr/>
        </p:nvSpPr>
        <p:spPr bwMode="auto">
          <a:xfrm>
            <a:off x="3852302" y="2404417"/>
            <a:ext cx="669489" cy="284655"/>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异常时转发流</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cxnSp>
        <p:nvCxnSpPr>
          <p:cNvPr id="53" name="直接连接符 52"/>
          <p:cNvCxnSpPr/>
          <p:nvPr/>
        </p:nvCxnSpPr>
        <p:spPr bwMode="auto">
          <a:xfrm flipV="1">
            <a:off x="3441937" y="2295593"/>
            <a:ext cx="411373" cy="5715"/>
          </a:xfrm>
          <a:prstGeom prst="line">
            <a:avLst/>
          </a:prstGeom>
          <a:noFill/>
          <a:ln w="25400">
            <a:solidFill>
              <a:srgbClr val="7030A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5" name="直接连接符 54"/>
          <p:cNvCxnSpPr/>
          <p:nvPr/>
        </p:nvCxnSpPr>
        <p:spPr bwMode="auto">
          <a:xfrm flipV="1">
            <a:off x="3447652" y="2501333"/>
            <a:ext cx="411373" cy="5715"/>
          </a:xfrm>
          <a:prstGeom prst="line">
            <a:avLst/>
          </a:prstGeom>
          <a:noFill/>
          <a:ln w="25400">
            <a:solidFill>
              <a:srgbClr val="FFC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6" name="TextBox 85"/>
          <p:cNvSpPr txBox="1">
            <a:spLocks noChangeArrowheads="1"/>
          </p:cNvSpPr>
          <p:nvPr/>
        </p:nvSpPr>
        <p:spPr bwMode="auto">
          <a:xfrm>
            <a:off x="3685416" y="2587885"/>
            <a:ext cx="228211" cy="223110"/>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1000" b="1" kern="0" dirty="0" smtClean="0">
                <a:solidFill>
                  <a:srgbClr val="FF0000"/>
                </a:solidFill>
                <a:latin typeface="微软雅黑" panose="020B0503020204020204" pitchFamily="34" charset="-122"/>
                <a:ea typeface="微软雅黑" panose="020B0503020204020204" pitchFamily="34" charset="-122"/>
              </a:rPr>
              <a:t>X</a:t>
            </a:r>
            <a:endParaRPr lang="zh-CN" altLang="en-US" sz="1000" b="1" kern="0" dirty="0" smtClean="0">
              <a:solidFill>
                <a:srgbClr val="FF0000"/>
              </a:solidFill>
              <a:latin typeface="微软雅黑" panose="020B0503020204020204" pitchFamily="34" charset="-122"/>
              <a:ea typeface="微软雅黑" panose="020B0503020204020204" pitchFamily="34" charset="-122"/>
            </a:endParaRPr>
          </a:p>
        </p:txBody>
      </p:sp>
      <p:sp>
        <p:nvSpPr>
          <p:cNvPr id="57" name="TextBox 85"/>
          <p:cNvSpPr txBox="1">
            <a:spLocks noChangeArrowheads="1"/>
          </p:cNvSpPr>
          <p:nvPr/>
        </p:nvSpPr>
        <p:spPr bwMode="auto">
          <a:xfrm>
            <a:off x="3685416" y="2787910"/>
            <a:ext cx="228211" cy="223110"/>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1000" b="1" kern="0" dirty="0" smtClean="0">
                <a:solidFill>
                  <a:srgbClr val="00B050"/>
                </a:solidFill>
                <a:latin typeface="微软雅黑" panose="020B0503020204020204" pitchFamily="34" charset="-122"/>
                <a:ea typeface="微软雅黑" panose="020B0503020204020204" pitchFamily="34" charset="-122"/>
              </a:rPr>
              <a:t>X</a:t>
            </a:r>
            <a:endParaRPr lang="zh-CN" altLang="en-US" sz="1000" b="1" kern="0" dirty="0" smtClean="0">
              <a:solidFill>
                <a:srgbClr val="00B050"/>
              </a:solidFill>
              <a:latin typeface="微软雅黑" panose="020B0503020204020204" pitchFamily="34" charset="-122"/>
              <a:ea typeface="微软雅黑" panose="020B0503020204020204" pitchFamily="34" charset="-122"/>
            </a:endParaRPr>
          </a:p>
        </p:txBody>
      </p:sp>
      <p:sp>
        <p:nvSpPr>
          <p:cNvPr id="58" name="TextBox 85"/>
          <p:cNvSpPr txBox="1">
            <a:spLocks noChangeArrowheads="1"/>
          </p:cNvSpPr>
          <p:nvPr/>
        </p:nvSpPr>
        <p:spPr bwMode="auto">
          <a:xfrm>
            <a:off x="3852302" y="2604443"/>
            <a:ext cx="669489" cy="176953"/>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链接故障</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59" name="TextBox 85"/>
          <p:cNvSpPr txBox="1">
            <a:spLocks noChangeArrowheads="1"/>
          </p:cNvSpPr>
          <p:nvPr/>
        </p:nvSpPr>
        <p:spPr bwMode="auto">
          <a:xfrm>
            <a:off x="3852302" y="2804467"/>
            <a:ext cx="669489" cy="284655"/>
          </a:xfrm>
          <a:prstGeom prst="rect">
            <a:avLst/>
          </a:prstGeom>
          <a:noFill/>
          <a:ln w="9525">
            <a:noFill/>
            <a:miter lim="800000"/>
          </a:ln>
        </p:spPr>
        <p:txBody>
          <a:bodyPr wrap="squar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主动切断链接</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60" name="TextBox 85"/>
          <p:cNvSpPr txBox="1">
            <a:spLocks noChangeArrowheads="1"/>
          </p:cNvSpPr>
          <p:nvPr/>
        </p:nvSpPr>
        <p:spPr bwMode="auto">
          <a:xfrm>
            <a:off x="2106083" y="3137752"/>
            <a:ext cx="228211" cy="223110"/>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1000" b="1" kern="0" dirty="0" smtClean="0">
                <a:solidFill>
                  <a:srgbClr val="00B050"/>
                </a:solidFill>
                <a:latin typeface="微软雅黑" panose="020B0503020204020204" pitchFamily="34" charset="-122"/>
                <a:ea typeface="微软雅黑" panose="020B0503020204020204" pitchFamily="34" charset="-122"/>
              </a:rPr>
              <a:t>X</a:t>
            </a:r>
            <a:endParaRPr lang="zh-CN" altLang="en-US" sz="1000" b="1" kern="0" dirty="0" smtClean="0">
              <a:solidFill>
                <a:srgbClr val="00B050"/>
              </a:solidFill>
              <a:latin typeface="微软雅黑" panose="020B0503020204020204" pitchFamily="34" charset="-122"/>
              <a:ea typeface="微软雅黑" panose="020B0503020204020204" pitchFamily="34" charset="-122"/>
            </a:endParaRPr>
          </a:p>
        </p:txBody>
      </p:sp>
      <p:sp>
        <p:nvSpPr>
          <p:cNvPr id="61" name="任意多边形 60"/>
          <p:cNvSpPr/>
          <p:nvPr/>
        </p:nvSpPr>
        <p:spPr bwMode="auto">
          <a:xfrm>
            <a:off x="1171270" y="3348379"/>
            <a:ext cx="628486" cy="1235646"/>
          </a:xfrm>
          <a:custGeom>
            <a:avLst/>
            <a:gdLst>
              <a:gd name="connsiteX0" fmla="*/ 0 w 838200"/>
              <a:gd name="connsiteY0" fmla="*/ 1927860 h 1927860"/>
              <a:gd name="connsiteX1" fmla="*/ 175260 w 838200"/>
              <a:gd name="connsiteY1" fmla="*/ 312420 h 1927860"/>
              <a:gd name="connsiteX2" fmla="*/ 617220 w 838200"/>
              <a:gd name="connsiteY2" fmla="*/ 266700 h 1927860"/>
              <a:gd name="connsiteX3" fmla="*/ 838200 w 838200"/>
              <a:gd name="connsiteY3" fmla="*/ 1912620 h 1927860"/>
            </a:gdLst>
            <a:ahLst/>
            <a:cxnLst>
              <a:cxn ang="0">
                <a:pos x="connsiteX0" y="connsiteY0"/>
              </a:cxn>
              <a:cxn ang="0">
                <a:pos x="connsiteX1" y="connsiteY1"/>
              </a:cxn>
              <a:cxn ang="0">
                <a:pos x="connsiteX2" y="connsiteY2"/>
              </a:cxn>
              <a:cxn ang="0">
                <a:pos x="connsiteX3" y="connsiteY3"/>
              </a:cxn>
            </a:cxnLst>
            <a:rect l="l" t="t" r="r" b="b"/>
            <a:pathLst>
              <a:path w="838200" h="1927860">
                <a:moveTo>
                  <a:pt x="0" y="1927860"/>
                </a:moveTo>
                <a:cubicBezTo>
                  <a:pt x="36195" y="1258570"/>
                  <a:pt x="72390" y="589280"/>
                  <a:pt x="175260" y="312420"/>
                </a:cubicBezTo>
                <a:cubicBezTo>
                  <a:pt x="278130" y="35560"/>
                  <a:pt x="506730" y="0"/>
                  <a:pt x="617220" y="266700"/>
                </a:cubicBezTo>
                <a:cubicBezTo>
                  <a:pt x="727710" y="533400"/>
                  <a:pt x="782955" y="1223010"/>
                  <a:pt x="838200" y="1912620"/>
                </a:cubicBezTo>
              </a:path>
            </a:pathLst>
          </a:custGeom>
          <a:noFill/>
          <a:ln w="12700">
            <a:solidFill>
              <a:srgbClr val="FFC000"/>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52" name="圆角矩形 51"/>
          <p:cNvSpPr/>
          <p:nvPr/>
        </p:nvSpPr>
        <p:spPr>
          <a:xfrm>
            <a:off x="737045" y="1247937"/>
            <a:ext cx="516665" cy="494783"/>
          </a:xfrm>
          <a:prstGeom prst="roundRect">
            <a:avLst/>
          </a:prstGeom>
          <a:solidFill>
            <a:srgbClr val="BBE0E3">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700" kern="0" dirty="0" smtClean="0">
                <a:solidFill>
                  <a:srgbClr val="000000"/>
                </a:solidFill>
                <a:latin typeface="微软雅黑" panose="020B0503020204020204" pitchFamily="34" charset="-122"/>
                <a:ea typeface="微软雅黑" panose="020B0503020204020204" pitchFamily="34" charset="-122"/>
              </a:rPr>
              <a:t>交换机</a:t>
            </a:r>
            <a:endParaRPr lang="zh-CN" altLang="en-US" sz="700" kern="0" dirty="0">
              <a:solidFill>
                <a:srgbClr val="000000"/>
              </a:solidFill>
              <a:latin typeface="微软雅黑" panose="020B0503020204020204" pitchFamily="34" charset="-122"/>
              <a:ea typeface="微软雅黑" panose="020B0503020204020204" pitchFamily="34" charset="-122"/>
            </a:endParaRPr>
          </a:p>
        </p:txBody>
      </p:sp>
      <p:sp>
        <p:nvSpPr>
          <p:cNvPr id="54" name="圆角矩形 53"/>
          <p:cNvSpPr/>
          <p:nvPr/>
        </p:nvSpPr>
        <p:spPr>
          <a:xfrm>
            <a:off x="1620302" y="1328232"/>
            <a:ext cx="699385" cy="312004"/>
          </a:xfrm>
          <a:prstGeom prst="roundRect">
            <a:avLst/>
          </a:prstGeom>
          <a:solidFill>
            <a:srgbClr val="00B050">
              <a:alpha val="70000"/>
            </a:srgbClr>
          </a:solidFill>
          <a:ln w="25400" cap="flat" cmpd="sng" algn="ctr">
            <a:solidFill>
              <a:srgbClr val="BBE0E3">
                <a:shade val="50000"/>
              </a:srgbClr>
            </a:solidFill>
            <a:prstDash val="solid"/>
          </a:ln>
          <a:effectLst/>
        </p:spPr>
        <p:txBody>
          <a:bodyPr lIns="68542" tIns="34271" rIns="68542" bIns="34271" anchor="ctr"/>
          <a:lstStyle/>
          <a:p>
            <a:pPr algn="ctr" defTabSz="685165" fontAlgn="auto">
              <a:spcBef>
                <a:spcPts val="0"/>
              </a:spcBef>
              <a:spcAft>
                <a:spcPts val="0"/>
              </a:spcAft>
              <a:defRPr/>
            </a:pPr>
            <a:r>
              <a:rPr lang="zh-CN" altLang="en-US" sz="600" b="1" kern="0" dirty="0" smtClean="0">
                <a:solidFill>
                  <a:srgbClr val="FFFFFF"/>
                </a:solidFill>
                <a:latin typeface="微软雅黑" panose="020B0503020204020204" pitchFamily="34" charset="-122"/>
                <a:ea typeface="微软雅黑" panose="020B0503020204020204" pitchFamily="34" charset="-122"/>
              </a:rPr>
              <a:t>业务设备</a:t>
            </a:r>
            <a:endParaRPr lang="en-US" altLang="zh-CN" sz="600" b="1" kern="0" dirty="0">
              <a:solidFill>
                <a:srgbClr val="FFFFFF"/>
              </a:solidFill>
              <a:latin typeface="微软雅黑" panose="020B0503020204020204" pitchFamily="34" charset="-122"/>
              <a:ea typeface="微软雅黑" panose="020B0503020204020204" pitchFamily="34" charset="-122"/>
            </a:endParaRPr>
          </a:p>
        </p:txBody>
      </p:sp>
      <p:sp>
        <p:nvSpPr>
          <p:cNvPr id="62" name="椭圆 61"/>
          <p:cNvSpPr>
            <a:spLocks noChangeAspect="1"/>
          </p:cNvSpPr>
          <p:nvPr/>
        </p:nvSpPr>
        <p:spPr bwMode="auto">
          <a:xfrm>
            <a:off x="1184412" y="1388958"/>
            <a:ext cx="61022" cy="78038"/>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700" kern="0" dirty="0" smtClean="0">
              <a:solidFill>
                <a:srgbClr val="B2B2B2"/>
              </a:solidFill>
              <a:latin typeface="Arial" panose="020B0604020202020204" pitchFamily="34" charset="0"/>
              <a:ea typeface="宋体" panose="02010600030101010101" pitchFamily="2" charset="-122"/>
            </a:endParaRPr>
          </a:p>
        </p:txBody>
      </p:sp>
      <p:sp>
        <p:nvSpPr>
          <p:cNvPr id="63" name="椭圆 62"/>
          <p:cNvSpPr>
            <a:spLocks noChangeAspect="1"/>
          </p:cNvSpPr>
          <p:nvPr/>
        </p:nvSpPr>
        <p:spPr bwMode="auto">
          <a:xfrm>
            <a:off x="1621531" y="1383904"/>
            <a:ext cx="61022" cy="78038"/>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700" kern="0" dirty="0" smtClean="0">
              <a:solidFill>
                <a:srgbClr val="B2B2B2"/>
              </a:solidFill>
              <a:latin typeface="Arial" panose="020B0604020202020204" pitchFamily="34" charset="0"/>
              <a:ea typeface="宋体" panose="02010600030101010101" pitchFamily="2" charset="-122"/>
            </a:endParaRPr>
          </a:p>
        </p:txBody>
      </p:sp>
      <p:sp>
        <p:nvSpPr>
          <p:cNvPr id="64" name="椭圆 63"/>
          <p:cNvSpPr>
            <a:spLocks noChangeAspect="1"/>
          </p:cNvSpPr>
          <p:nvPr/>
        </p:nvSpPr>
        <p:spPr bwMode="auto">
          <a:xfrm>
            <a:off x="1184412" y="1505623"/>
            <a:ext cx="61022" cy="78038"/>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700" kern="0" dirty="0" smtClean="0">
              <a:solidFill>
                <a:srgbClr val="B2B2B2"/>
              </a:solidFill>
              <a:latin typeface="Arial" panose="020B0604020202020204" pitchFamily="34" charset="0"/>
              <a:ea typeface="宋体" panose="02010600030101010101" pitchFamily="2" charset="-122"/>
            </a:endParaRPr>
          </a:p>
        </p:txBody>
      </p:sp>
      <p:sp>
        <p:nvSpPr>
          <p:cNvPr id="65" name="椭圆 64"/>
          <p:cNvSpPr>
            <a:spLocks noChangeAspect="1"/>
          </p:cNvSpPr>
          <p:nvPr/>
        </p:nvSpPr>
        <p:spPr bwMode="auto">
          <a:xfrm>
            <a:off x="1622022" y="1500568"/>
            <a:ext cx="61022" cy="78038"/>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700" kern="0" dirty="0" smtClean="0">
              <a:solidFill>
                <a:srgbClr val="B2B2B2"/>
              </a:solidFill>
              <a:latin typeface="Arial" panose="020B0604020202020204" pitchFamily="34" charset="0"/>
              <a:ea typeface="宋体" panose="02010600030101010101" pitchFamily="2" charset="-122"/>
            </a:endParaRPr>
          </a:p>
        </p:txBody>
      </p:sp>
      <p:sp>
        <p:nvSpPr>
          <p:cNvPr id="66" name="任意多边形 65"/>
          <p:cNvSpPr/>
          <p:nvPr/>
        </p:nvSpPr>
        <p:spPr bwMode="auto">
          <a:xfrm>
            <a:off x="1050001" y="1535193"/>
            <a:ext cx="149836" cy="413267"/>
          </a:xfrm>
          <a:custGeom>
            <a:avLst/>
            <a:gdLst>
              <a:gd name="connsiteX0" fmla="*/ 240830 w 263408"/>
              <a:gd name="connsiteY0" fmla="*/ 0 h 462845"/>
              <a:gd name="connsiteX1" fmla="*/ 3763 w 263408"/>
              <a:gd name="connsiteY1" fmla="*/ 225778 h 462845"/>
              <a:gd name="connsiteX2" fmla="*/ 263408 w 263408"/>
              <a:gd name="connsiteY2" fmla="*/ 462845 h 462845"/>
            </a:gdLst>
            <a:ahLst/>
            <a:cxnLst>
              <a:cxn ang="0">
                <a:pos x="connsiteX0" y="connsiteY0"/>
              </a:cxn>
              <a:cxn ang="0">
                <a:pos x="connsiteX1" y="connsiteY1"/>
              </a:cxn>
              <a:cxn ang="0">
                <a:pos x="connsiteX2" y="connsiteY2"/>
              </a:cxn>
            </a:cxnLst>
            <a:rect l="l" t="t" r="r" b="b"/>
            <a:pathLst>
              <a:path w="263408" h="462845">
                <a:moveTo>
                  <a:pt x="240830" y="0"/>
                </a:moveTo>
                <a:cubicBezTo>
                  <a:pt x="120415" y="74318"/>
                  <a:pt x="0" y="148637"/>
                  <a:pt x="3763" y="225778"/>
                </a:cubicBezTo>
                <a:cubicBezTo>
                  <a:pt x="7526" y="302919"/>
                  <a:pt x="135467" y="382882"/>
                  <a:pt x="263408" y="462845"/>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z="700" dirty="0" smtClean="0">
              <a:solidFill>
                <a:srgbClr val="000000"/>
              </a:solidFill>
              <a:latin typeface="Arial" panose="020B0604020202020204" pitchFamily="34" charset="0"/>
              <a:ea typeface="宋体" panose="02010600030101010101" pitchFamily="2" charset="-122"/>
            </a:endParaRPr>
          </a:p>
        </p:txBody>
      </p:sp>
      <p:sp>
        <p:nvSpPr>
          <p:cNvPr id="67" name="任意多边形 66"/>
          <p:cNvSpPr/>
          <p:nvPr/>
        </p:nvSpPr>
        <p:spPr bwMode="auto">
          <a:xfrm>
            <a:off x="1677213" y="1428321"/>
            <a:ext cx="198794" cy="97883"/>
          </a:xfrm>
          <a:custGeom>
            <a:avLst/>
            <a:gdLst>
              <a:gd name="connsiteX0" fmla="*/ 11289 w 351838"/>
              <a:gd name="connsiteY0" fmla="*/ 0 h 135466"/>
              <a:gd name="connsiteX1" fmla="*/ 349956 w 351838"/>
              <a:gd name="connsiteY1" fmla="*/ 45155 h 135466"/>
              <a:gd name="connsiteX2" fmla="*/ 0 w 351838"/>
              <a:gd name="connsiteY2" fmla="*/ 135466 h 135466"/>
            </a:gdLst>
            <a:ahLst/>
            <a:cxnLst>
              <a:cxn ang="0">
                <a:pos x="connsiteX0" y="connsiteY0"/>
              </a:cxn>
              <a:cxn ang="0">
                <a:pos x="connsiteX1" y="connsiteY1"/>
              </a:cxn>
              <a:cxn ang="0">
                <a:pos x="connsiteX2" y="connsiteY2"/>
              </a:cxn>
            </a:cxnLst>
            <a:rect l="l" t="t" r="r" b="b"/>
            <a:pathLst>
              <a:path w="351838" h="135466">
                <a:moveTo>
                  <a:pt x="11289" y="0"/>
                </a:moveTo>
                <a:cubicBezTo>
                  <a:pt x="181563" y="11288"/>
                  <a:pt x="351838" y="22577"/>
                  <a:pt x="349956" y="45155"/>
                </a:cubicBezTo>
                <a:cubicBezTo>
                  <a:pt x="348074" y="67733"/>
                  <a:pt x="174037" y="101599"/>
                  <a:pt x="0" y="135466"/>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z="700" dirty="0" smtClean="0">
              <a:solidFill>
                <a:srgbClr val="000000"/>
              </a:solidFill>
              <a:latin typeface="Arial" panose="020B0604020202020204" pitchFamily="34" charset="0"/>
              <a:ea typeface="宋体" panose="02010600030101010101" pitchFamily="2" charset="-122"/>
            </a:endParaRPr>
          </a:p>
        </p:txBody>
      </p:sp>
      <p:cxnSp>
        <p:nvCxnSpPr>
          <p:cNvPr id="68" name="直接连接符 67"/>
          <p:cNvCxnSpPr/>
          <p:nvPr/>
        </p:nvCxnSpPr>
        <p:spPr>
          <a:xfrm flipV="1">
            <a:off x="1243267" y="1431586"/>
            <a:ext cx="365962" cy="0"/>
          </a:xfrm>
          <a:prstGeom prst="line">
            <a:avLst/>
          </a:prstGeom>
          <a:noFill/>
          <a:ln w="50800" cap="flat" cmpd="sng" algn="ctr">
            <a:solidFill>
              <a:srgbClr val="0070C0"/>
            </a:solidFill>
            <a:prstDash val="solid"/>
          </a:ln>
          <a:effectLst/>
        </p:spPr>
      </p:cxnSp>
      <p:cxnSp>
        <p:nvCxnSpPr>
          <p:cNvPr id="69" name="直接连接符 68"/>
          <p:cNvCxnSpPr/>
          <p:nvPr/>
        </p:nvCxnSpPr>
        <p:spPr>
          <a:xfrm flipV="1">
            <a:off x="1243758" y="1545209"/>
            <a:ext cx="365962" cy="0"/>
          </a:xfrm>
          <a:prstGeom prst="line">
            <a:avLst/>
          </a:prstGeom>
          <a:noFill/>
          <a:ln w="50800" cap="flat" cmpd="sng" algn="ctr">
            <a:solidFill>
              <a:srgbClr val="0070C0"/>
            </a:solidFill>
            <a:prstDash val="solid"/>
          </a:ln>
          <a:effectLst/>
        </p:spPr>
      </p:cxnSp>
      <p:sp>
        <p:nvSpPr>
          <p:cNvPr id="70" name="任意多边形 69"/>
          <p:cNvSpPr/>
          <p:nvPr/>
        </p:nvSpPr>
        <p:spPr bwMode="auto">
          <a:xfrm>
            <a:off x="811319" y="1398287"/>
            <a:ext cx="362586" cy="550173"/>
          </a:xfrm>
          <a:custGeom>
            <a:avLst/>
            <a:gdLst>
              <a:gd name="connsiteX0" fmla="*/ 0 w 1207911"/>
              <a:gd name="connsiteY0" fmla="*/ 2092206 h 2092206"/>
              <a:gd name="connsiteX1" fmla="*/ 203200 w 1207911"/>
              <a:gd name="connsiteY1" fmla="*/ 342429 h 2092206"/>
              <a:gd name="connsiteX2" fmla="*/ 1207911 w 1207911"/>
              <a:gd name="connsiteY2" fmla="*/ 37629 h 2092206"/>
            </a:gdLst>
            <a:ahLst/>
            <a:cxnLst>
              <a:cxn ang="0">
                <a:pos x="connsiteX0" y="connsiteY0"/>
              </a:cxn>
              <a:cxn ang="0">
                <a:pos x="connsiteX1" y="connsiteY1"/>
              </a:cxn>
              <a:cxn ang="0">
                <a:pos x="connsiteX2" y="connsiteY2"/>
              </a:cxn>
            </a:cxnLst>
            <a:rect l="l" t="t" r="r" b="b"/>
            <a:pathLst>
              <a:path w="1207911" h="2092206">
                <a:moveTo>
                  <a:pt x="0" y="2092206"/>
                </a:moveTo>
                <a:cubicBezTo>
                  <a:pt x="941" y="1388532"/>
                  <a:pt x="1882" y="684858"/>
                  <a:pt x="203200" y="342429"/>
                </a:cubicBezTo>
                <a:cubicBezTo>
                  <a:pt x="404518" y="0"/>
                  <a:pt x="806214" y="18814"/>
                  <a:pt x="1207911" y="37629"/>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grpSp>
        <p:nvGrpSpPr>
          <p:cNvPr id="3" name="组合 70"/>
          <p:cNvGrpSpPr/>
          <p:nvPr/>
        </p:nvGrpSpPr>
        <p:grpSpPr>
          <a:xfrm>
            <a:off x="2759626" y="926690"/>
            <a:ext cx="1582643" cy="582063"/>
            <a:chOff x="3703320" y="4125650"/>
            <a:chExt cx="2110740" cy="776084"/>
          </a:xfrm>
        </p:grpSpPr>
        <p:sp>
          <p:nvSpPr>
            <p:cNvPr id="72" name="圆角矩形 71"/>
            <p:cNvSpPr/>
            <p:nvPr/>
          </p:nvSpPr>
          <p:spPr>
            <a:xfrm>
              <a:off x="3703320" y="4125650"/>
              <a:ext cx="689066" cy="659710"/>
            </a:xfrm>
            <a:prstGeom prst="roundRect">
              <a:avLst/>
            </a:prstGeom>
            <a:solidFill>
              <a:srgbClr val="BBE0E3">
                <a:alpha val="70000"/>
              </a:srgbClr>
            </a:solidFill>
            <a:ln w="25400" cap="flat" cmpd="sng" algn="ctr">
              <a:solidFill>
                <a:srgbClr val="BBE0E3">
                  <a:shade val="50000"/>
                </a:srgbClr>
              </a:solidFill>
              <a:prstDash val="solid"/>
            </a:ln>
            <a:effectLst/>
          </p:spPr>
          <p:txBody>
            <a:bodyPr anchor="ctr"/>
            <a:lstStyle/>
            <a:p>
              <a:pPr algn="ctr" defTabSz="685165" fontAlgn="auto">
                <a:spcBef>
                  <a:spcPts val="0"/>
                </a:spcBef>
                <a:spcAft>
                  <a:spcPts val="0"/>
                </a:spcAft>
                <a:defRPr/>
              </a:pPr>
              <a:r>
                <a:rPr lang="zh-CN" altLang="en-US" sz="700" kern="0" dirty="0" smtClean="0">
                  <a:solidFill>
                    <a:srgbClr val="000000"/>
                  </a:solidFill>
                  <a:latin typeface="微软雅黑" panose="020B0503020204020204" pitchFamily="34" charset="-122"/>
                  <a:ea typeface="微软雅黑" panose="020B0503020204020204" pitchFamily="34" charset="-122"/>
                </a:rPr>
                <a:t>交换机</a:t>
              </a:r>
              <a:endParaRPr lang="zh-CN" altLang="en-US" sz="700" kern="0" dirty="0">
                <a:solidFill>
                  <a:srgbClr val="000000"/>
                </a:solidFill>
                <a:latin typeface="微软雅黑" panose="020B0503020204020204" pitchFamily="34" charset="-122"/>
                <a:ea typeface="微软雅黑" panose="020B0503020204020204" pitchFamily="34" charset="-122"/>
              </a:endParaRPr>
            </a:p>
          </p:txBody>
        </p:sp>
        <p:sp>
          <p:nvSpPr>
            <p:cNvPr id="73" name="圆角矩形 72"/>
            <p:cNvSpPr/>
            <p:nvPr/>
          </p:nvSpPr>
          <p:spPr>
            <a:xfrm>
              <a:off x="4881304" y="4232710"/>
              <a:ext cx="932756" cy="416005"/>
            </a:xfrm>
            <a:prstGeom prst="roundRect">
              <a:avLst/>
            </a:prstGeom>
            <a:solidFill>
              <a:srgbClr val="00B050">
                <a:alpha val="70000"/>
              </a:srgbClr>
            </a:solidFill>
            <a:ln w="25400" cap="flat" cmpd="sng" algn="ctr">
              <a:solidFill>
                <a:srgbClr val="BBE0E3">
                  <a:shade val="50000"/>
                </a:srgbClr>
              </a:solidFill>
              <a:prstDash val="solid"/>
            </a:ln>
            <a:effectLst/>
          </p:spPr>
          <p:txBody>
            <a:bodyPr anchor="ctr"/>
            <a:lstStyle/>
            <a:p>
              <a:pPr algn="ctr" defTabSz="685165" fontAlgn="auto">
                <a:spcBef>
                  <a:spcPts val="0"/>
                </a:spcBef>
                <a:spcAft>
                  <a:spcPts val="0"/>
                </a:spcAft>
                <a:defRPr/>
              </a:pPr>
              <a:r>
                <a:rPr lang="zh-CN" altLang="en-US" sz="600" b="1" kern="0" dirty="0" smtClean="0">
                  <a:solidFill>
                    <a:srgbClr val="FFFFFF"/>
                  </a:solidFill>
                  <a:latin typeface="微软雅黑" panose="020B0503020204020204" pitchFamily="34" charset="-122"/>
                  <a:ea typeface="微软雅黑" panose="020B0503020204020204" pitchFamily="34" charset="-122"/>
                </a:rPr>
                <a:t>业务设备</a:t>
              </a:r>
              <a:endParaRPr lang="en-US" altLang="zh-CN" sz="600" b="1" kern="0" dirty="0">
                <a:solidFill>
                  <a:srgbClr val="FFFFFF"/>
                </a:solidFill>
                <a:latin typeface="微软雅黑" panose="020B0503020204020204" pitchFamily="34" charset="-122"/>
                <a:ea typeface="微软雅黑" panose="020B0503020204020204" pitchFamily="34" charset="-122"/>
              </a:endParaRPr>
            </a:p>
          </p:txBody>
        </p:sp>
        <p:sp>
          <p:nvSpPr>
            <p:cNvPr id="74" name="椭圆 73"/>
            <p:cNvSpPr>
              <a:spLocks noChangeAspect="1"/>
            </p:cNvSpPr>
            <p:nvPr/>
          </p:nvSpPr>
          <p:spPr bwMode="auto">
            <a:xfrm>
              <a:off x="4299967" y="4313681"/>
              <a:ext cx="81384" cy="104050"/>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defTabSz="685165">
                <a:defRPr/>
              </a:pPr>
              <a:endParaRPr lang="zh-CN" altLang="en-US" sz="700" kern="0" dirty="0" smtClean="0">
                <a:solidFill>
                  <a:srgbClr val="B2B2B2"/>
                </a:solidFill>
                <a:latin typeface="Arial" panose="020B0604020202020204" pitchFamily="34" charset="0"/>
                <a:ea typeface="宋体" panose="02010600030101010101" pitchFamily="2" charset="-122"/>
              </a:endParaRPr>
            </a:p>
          </p:txBody>
        </p:sp>
        <p:sp>
          <p:nvSpPr>
            <p:cNvPr id="75" name="椭圆 74"/>
            <p:cNvSpPr>
              <a:spLocks noChangeAspect="1"/>
            </p:cNvSpPr>
            <p:nvPr/>
          </p:nvSpPr>
          <p:spPr bwMode="auto">
            <a:xfrm>
              <a:off x="4882944" y="4306942"/>
              <a:ext cx="81384" cy="104050"/>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defTabSz="685165">
                <a:defRPr/>
              </a:pPr>
              <a:endParaRPr lang="zh-CN" altLang="en-US" sz="700" kern="0" dirty="0" smtClean="0">
                <a:solidFill>
                  <a:srgbClr val="B2B2B2"/>
                </a:solidFill>
                <a:latin typeface="Arial" panose="020B0604020202020204" pitchFamily="34" charset="0"/>
                <a:ea typeface="宋体" panose="02010600030101010101" pitchFamily="2" charset="-122"/>
              </a:endParaRPr>
            </a:p>
          </p:txBody>
        </p:sp>
        <p:sp>
          <p:nvSpPr>
            <p:cNvPr id="76" name="椭圆 75"/>
            <p:cNvSpPr>
              <a:spLocks noChangeAspect="1"/>
            </p:cNvSpPr>
            <p:nvPr/>
          </p:nvSpPr>
          <p:spPr bwMode="auto">
            <a:xfrm>
              <a:off x="4299967" y="4469234"/>
              <a:ext cx="81384" cy="104050"/>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defTabSz="685165">
                <a:defRPr/>
              </a:pPr>
              <a:endParaRPr lang="zh-CN" altLang="en-US" sz="700" kern="0" dirty="0" smtClean="0">
                <a:solidFill>
                  <a:srgbClr val="B2B2B2"/>
                </a:solidFill>
                <a:latin typeface="Arial" panose="020B0604020202020204" pitchFamily="34" charset="0"/>
                <a:ea typeface="宋体" panose="02010600030101010101" pitchFamily="2" charset="-122"/>
              </a:endParaRPr>
            </a:p>
          </p:txBody>
        </p:sp>
        <p:sp>
          <p:nvSpPr>
            <p:cNvPr id="77" name="椭圆 76"/>
            <p:cNvSpPr>
              <a:spLocks noChangeAspect="1"/>
            </p:cNvSpPr>
            <p:nvPr/>
          </p:nvSpPr>
          <p:spPr bwMode="auto">
            <a:xfrm>
              <a:off x="4883599" y="4462494"/>
              <a:ext cx="81384" cy="104050"/>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defTabSz="685165">
                <a:defRPr/>
              </a:pPr>
              <a:endParaRPr lang="zh-CN" altLang="en-US" sz="700" kern="0" dirty="0" smtClean="0">
                <a:solidFill>
                  <a:srgbClr val="B2B2B2"/>
                </a:solidFill>
                <a:latin typeface="Arial" panose="020B0604020202020204" pitchFamily="34" charset="0"/>
                <a:ea typeface="宋体" panose="02010600030101010101" pitchFamily="2" charset="-122"/>
              </a:endParaRPr>
            </a:p>
          </p:txBody>
        </p:sp>
        <p:cxnSp>
          <p:nvCxnSpPr>
            <p:cNvPr id="78" name="直接连接符 77"/>
            <p:cNvCxnSpPr/>
            <p:nvPr/>
          </p:nvCxnSpPr>
          <p:spPr>
            <a:xfrm flipV="1">
              <a:off x="4378461" y="4370517"/>
              <a:ext cx="488076" cy="0"/>
            </a:xfrm>
            <a:prstGeom prst="line">
              <a:avLst/>
            </a:prstGeom>
            <a:noFill/>
            <a:ln w="50800" cap="flat" cmpd="sng" algn="ctr">
              <a:solidFill>
                <a:srgbClr val="0070C0"/>
              </a:solidFill>
              <a:prstDash val="solid"/>
            </a:ln>
            <a:effectLst/>
          </p:spPr>
        </p:cxnSp>
        <p:cxnSp>
          <p:nvCxnSpPr>
            <p:cNvPr id="79" name="直接连接符 78"/>
            <p:cNvCxnSpPr/>
            <p:nvPr/>
          </p:nvCxnSpPr>
          <p:spPr>
            <a:xfrm flipV="1">
              <a:off x="4379116" y="4522015"/>
              <a:ext cx="488076" cy="0"/>
            </a:xfrm>
            <a:prstGeom prst="line">
              <a:avLst/>
            </a:prstGeom>
            <a:noFill/>
            <a:ln w="50800" cap="flat" cmpd="sng" algn="ctr">
              <a:solidFill>
                <a:srgbClr val="0070C0"/>
              </a:solidFill>
              <a:prstDash val="solid"/>
            </a:ln>
            <a:effectLst/>
          </p:spPr>
        </p:cxnSp>
        <p:sp>
          <p:nvSpPr>
            <p:cNvPr id="80" name="任意多边形 79"/>
            <p:cNvSpPr/>
            <p:nvPr/>
          </p:nvSpPr>
          <p:spPr bwMode="auto">
            <a:xfrm>
              <a:off x="3802379" y="4345168"/>
              <a:ext cx="483575" cy="556566"/>
            </a:xfrm>
            <a:custGeom>
              <a:avLst/>
              <a:gdLst>
                <a:gd name="connsiteX0" fmla="*/ 0 w 1207911"/>
                <a:gd name="connsiteY0" fmla="*/ 2092206 h 2092206"/>
                <a:gd name="connsiteX1" fmla="*/ 203200 w 1207911"/>
                <a:gd name="connsiteY1" fmla="*/ 342429 h 2092206"/>
                <a:gd name="connsiteX2" fmla="*/ 1207911 w 1207911"/>
                <a:gd name="connsiteY2" fmla="*/ 37629 h 2092206"/>
                <a:gd name="connsiteX0-1" fmla="*/ 4464 w 1250442"/>
                <a:gd name="connsiteY0-2" fmla="*/ 1780698 h 1780698"/>
                <a:gd name="connsiteX1-3" fmla="*/ 207664 w 1250442"/>
                <a:gd name="connsiteY1-4" fmla="*/ 30921 h 1780698"/>
                <a:gd name="connsiteX2-5" fmla="*/ 1250443 w 1250442"/>
                <a:gd name="connsiteY2-6" fmla="*/ 1595168 h 1780698"/>
                <a:gd name="connsiteX0-7" fmla="*/ 4464 w 1250442"/>
                <a:gd name="connsiteY0-8" fmla="*/ 1780698 h 1780698"/>
                <a:gd name="connsiteX1-9" fmla="*/ 207664 w 1250442"/>
                <a:gd name="connsiteY1-10" fmla="*/ 30921 h 1780698"/>
                <a:gd name="connsiteX2-11" fmla="*/ 1250443 w 1250442"/>
                <a:gd name="connsiteY2-12" fmla="*/ 1595168 h 1780698"/>
                <a:gd name="connsiteX0-13" fmla="*/ 0 w 1245978"/>
                <a:gd name="connsiteY0-14" fmla="*/ 2063228 h 2063228"/>
                <a:gd name="connsiteX1-15" fmla="*/ 583877 w 1245978"/>
                <a:gd name="connsiteY1-16" fmla="*/ 30923 h 2063228"/>
                <a:gd name="connsiteX2-17" fmla="*/ 1245979 w 1245978"/>
                <a:gd name="connsiteY2-18" fmla="*/ 1877698 h 2063228"/>
                <a:gd name="connsiteX0-19" fmla="*/ 0 w 1207913"/>
                <a:gd name="connsiteY0-20" fmla="*/ 2037870 h 2037870"/>
                <a:gd name="connsiteX1-21" fmla="*/ 583877 w 1207913"/>
                <a:gd name="connsiteY1-22" fmla="*/ 5565 h 2037870"/>
                <a:gd name="connsiteX2-23" fmla="*/ 1207913 w 1207913"/>
                <a:gd name="connsiteY2-24" fmla="*/ 2004472 h 2037870"/>
              </a:gdLst>
              <a:ahLst/>
              <a:cxnLst>
                <a:cxn ang="0">
                  <a:pos x="connsiteX0-1" y="connsiteY0-2"/>
                </a:cxn>
                <a:cxn ang="0">
                  <a:pos x="connsiteX1-3" y="connsiteY1-4"/>
                </a:cxn>
                <a:cxn ang="0">
                  <a:pos x="connsiteX2-5" y="connsiteY2-6"/>
                </a:cxn>
              </a:cxnLst>
              <a:rect l="l" t="t" r="r" b="b"/>
              <a:pathLst>
                <a:path w="1207913" h="2037870">
                  <a:moveTo>
                    <a:pt x="0" y="2037870"/>
                  </a:moveTo>
                  <a:cubicBezTo>
                    <a:pt x="941" y="1334196"/>
                    <a:pt x="382558" y="11131"/>
                    <a:pt x="583877" y="5565"/>
                  </a:cubicBezTo>
                  <a:cubicBezTo>
                    <a:pt x="785196" y="-1"/>
                    <a:pt x="1053655" y="1616194"/>
                    <a:pt x="1207913" y="2004472"/>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81" name="TextBox 85"/>
            <p:cNvSpPr txBox="1">
              <a:spLocks noChangeArrowheads="1"/>
            </p:cNvSpPr>
            <p:nvPr/>
          </p:nvSpPr>
          <p:spPr bwMode="auto">
            <a:xfrm>
              <a:off x="4461128" y="4223805"/>
              <a:ext cx="366007" cy="328295"/>
            </a:xfrm>
            <a:prstGeom prst="rect">
              <a:avLst/>
            </a:prstGeom>
            <a:noFill/>
            <a:ln w="9525">
              <a:noFill/>
              <a:miter lim="800000"/>
            </a:ln>
          </p:spPr>
          <p:txBody>
            <a:bodyPr wrap="none">
              <a:spAutoFit/>
            </a:bodyPr>
            <a:lstStyle/>
            <a:p>
              <a:pPr defTabSz="685165" fontAlgn="auto">
                <a:spcBef>
                  <a:spcPts val="0"/>
                </a:spcBef>
                <a:spcAft>
                  <a:spcPts val="0"/>
                </a:spcAft>
                <a:defRPr/>
              </a:pPr>
              <a:r>
                <a:rPr lang="en-US" altLang="zh-CN" sz="1000" b="1" kern="0" dirty="0" smtClean="0">
                  <a:solidFill>
                    <a:srgbClr val="FF0000"/>
                  </a:solidFill>
                  <a:latin typeface="微软雅黑" panose="020B0503020204020204" pitchFamily="34" charset="-122"/>
                  <a:ea typeface="微软雅黑" panose="020B0503020204020204" pitchFamily="34" charset="-122"/>
                </a:rPr>
                <a:t>X</a:t>
              </a:r>
              <a:endParaRPr lang="zh-CN" altLang="en-US" sz="1000" b="1" kern="0" dirty="0" smtClean="0">
                <a:solidFill>
                  <a:srgbClr val="FF0000"/>
                </a:solidFill>
                <a:latin typeface="微软雅黑" panose="020B0503020204020204" pitchFamily="34" charset="-122"/>
                <a:ea typeface="微软雅黑" panose="020B0503020204020204" pitchFamily="34" charset="-122"/>
              </a:endParaRPr>
            </a:p>
          </p:txBody>
        </p:sp>
      </p:grpSp>
      <p:grpSp>
        <p:nvGrpSpPr>
          <p:cNvPr id="4" name="组合 81"/>
          <p:cNvGrpSpPr/>
          <p:nvPr/>
        </p:nvGrpSpPr>
        <p:grpSpPr>
          <a:xfrm>
            <a:off x="2759626" y="1541019"/>
            <a:ext cx="1582643" cy="552472"/>
            <a:chOff x="3680460" y="5223883"/>
            <a:chExt cx="2110740" cy="736629"/>
          </a:xfrm>
        </p:grpSpPr>
        <p:sp>
          <p:nvSpPr>
            <p:cNvPr id="83" name="圆角矩形 82"/>
            <p:cNvSpPr/>
            <p:nvPr/>
          </p:nvSpPr>
          <p:spPr>
            <a:xfrm>
              <a:off x="3680460" y="5223883"/>
              <a:ext cx="689066" cy="659710"/>
            </a:xfrm>
            <a:prstGeom prst="roundRect">
              <a:avLst/>
            </a:prstGeom>
            <a:solidFill>
              <a:srgbClr val="BBE0E3">
                <a:alpha val="70000"/>
              </a:srgbClr>
            </a:solidFill>
            <a:ln w="25400" cap="flat" cmpd="sng" algn="ctr">
              <a:solidFill>
                <a:srgbClr val="BBE0E3">
                  <a:shade val="50000"/>
                </a:srgbClr>
              </a:solidFill>
              <a:prstDash val="solid"/>
            </a:ln>
            <a:effectLst/>
          </p:spPr>
          <p:txBody>
            <a:bodyPr anchor="ctr"/>
            <a:lstStyle/>
            <a:p>
              <a:pPr algn="ctr" defTabSz="685165" fontAlgn="auto">
                <a:spcBef>
                  <a:spcPts val="0"/>
                </a:spcBef>
                <a:spcAft>
                  <a:spcPts val="0"/>
                </a:spcAft>
                <a:defRPr/>
              </a:pPr>
              <a:r>
                <a:rPr lang="zh-CN" altLang="en-US" sz="700" kern="0" dirty="0" smtClean="0">
                  <a:solidFill>
                    <a:srgbClr val="000000"/>
                  </a:solidFill>
                  <a:latin typeface="微软雅黑" panose="020B0503020204020204" pitchFamily="34" charset="-122"/>
                  <a:ea typeface="微软雅黑" panose="020B0503020204020204" pitchFamily="34" charset="-122"/>
                </a:rPr>
                <a:t>交换机</a:t>
              </a:r>
              <a:endParaRPr lang="zh-CN" altLang="en-US" sz="700" kern="0" dirty="0">
                <a:solidFill>
                  <a:srgbClr val="000000"/>
                </a:solidFill>
                <a:latin typeface="微软雅黑" panose="020B0503020204020204" pitchFamily="34" charset="-122"/>
                <a:ea typeface="微软雅黑" panose="020B0503020204020204" pitchFamily="34" charset="-122"/>
              </a:endParaRPr>
            </a:p>
          </p:txBody>
        </p:sp>
        <p:sp>
          <p:nvSpPr>
            <p:cNvPr id="84" name="圆角矩形 83"/>
            <p:cNvSpPr/>
            <p:nvPr/>
          </p:nvSpPr>
          <p:spPr>
            <a:xfrm>
              <a:off x="4858444" y="5330943"/>
              <a:ext cx="932756" cy="416005"/>
            </a:xfrm>
            <a:prstGeom prst="roundRect">
              <a:avLst/>
            </a:prstGeom>
            <a:solidFill>
              <a:srgbClr val="00B050">
                <a:alpha val="70000"/>
              </a:srgbClr>
            </a:solidFill>
            <a:ln w="25400" cap="flat" cmpd="sng" algn="ctr">
              <a:solidFill>
                <a:srgbClr val="BBE0E3">
                  <a:shade val="50000"/>
                </a:srgbClr>
              </a:solidFill>
              <a:prstDash val="solid"/>
            </a:ln>
            <a:effectLst/>
          </p:spPr>
          <p:txBody>
            <a:bodyPr anchor="ctr"/>
            <a:lstStyle/>
            <a:p>
              <a:pPr algn="ctr" defTabSz="685165" fontAlgn="auto">
                <a:spcBef>
                  <a:spcPts val="0"/>
                </a:spcBef>
                <a:spcAft>
                  <a:spcPts val="0"/>
                </a:spcAft>
                <a:defRPr/>
              </a:pPr>
              <a:r>
                <a:rPr lang="zh-CN" altLang="en-US" sz="600" b="1" kern="0" dirty="0" smtClean="0">
                  <a:solidFill>
                    <a:srgbClr val="FFFFFF"/>
                  </a:solidFill>
                  <a:latin typeface="微软雅黑" panose="020B0503020204020204" pitchFamily="34" charset="-122"/>
                  <a:ea typeface="微软雅黑" panose="020B0503020204020204" pitchFamily="34" charset="-122"/>
                </a:rPr>
                <a:t>业务设备</a:t>
              </a:r>
              <a:endParaRPr lang="en-US" altLang="zh-CN" sz="600" b="1" kern="0" dirty="0">
                <a:solidFill>
                  <a:srgbClr val="FFFFFF"/>
                </a:solidFill>
                <a:latin typeface="微软雅黑" panose="020B0503020204020204" pitchFamily="34" charset="-122"/>
                <a:ea typeface="微软雅黑" panose="020B0503020204020204" pitchFamily="34" charset="-122"/>
              </a:endParaRPr>
            </a:p>
          </p:txBody>
        </p:sp>
        <p:sp>
          <p:nvSpPr>
            <p:cNvPr id="85" name="椭圆 84"/>
            <p:cNvSpPr>
              <a:spLocks noChangeAspect="1"/>
            </p:cNvSpPr>
            <p:nvPr/>
          </p:nvSpPr>
          <p:spPr bwMode="auto">
            <a:xfrm>
              <a:off x="4277107" y="5411914"/>
              <a:ext cx="81384" cy="104050"/>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defTabSz="685165">
                <a:defRPr/>
              </a:pPr>
              <a:endParaRPr lang="zh-CN" altLang="en-US" sz="700" kern="0" dirty="0" smtClean="0">
                <a:solidFill>
                  <a:srgbClr val="B2B2B2"/>
                </a:solidFill>
                <a:latin typeface="Arial" panose="020B0604020202020204" pitchFamily="34" charset="0"/>
                <a:ea typeface="宋体" panose="02010600030101010101" pitchFamily="2" charset="-122"/>
              </a:endParaRPr>
            </a:p>
          </p:txBody>
        </p:sp>
        <p:sp>
          <p:nvSpPr>
            <p:cNvPr id="86" name="椭圆 85"/>
            <p:cNvSpPr>
              <a:spLocks noChangeAspect="1"/>
            </p:cNvSpPr>
            <p:nvPr/>
          </p:nvSpPr>
          <p:spPr bwMode="auto">
            <a:xfrm>
              <a:off x="4860084" y="5405175"/>
              <a:ext cx="81384" cy="104050"/>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defTabSz="685165">
                <a:defRPr/>
              </a:pPr>
              <a:endParaRPr lang="zh-CN" altLang="en-US" sz="700" kern="0" dirty="0" smtClean="0">
                <a:solidFill>
                  <a:srgbClr val="B2B2B2"/>
                </a:solidFill>
                <a:latin typeface="Arial" panose="020B0604020202020204" pitchFamily="34" charset="0"/>
                <a:ea typeface="宋体" panose="02010600030101010101" pitchFamily="2" charset="-122"/>
              </a:endParaRPr>
            </a:p>
          </p:txBody>
        </p:sp>
        <p:sp>
          <p:nvSpPr>
            <p:cNvPr id="87" name="椭圆 86"/>
            <p:cNvSpPr>
              <a:spLocks noChangeAspect="1"/>
            </p:cNvSpPr>
            <p:nvPr/>
          </p:nvSpPr>
          <p:spPr bwMode="auto">
            <a:xfrm>
              <a:off x="4277107" y="5567467"/>
              <a:ext cx="81384" cy="104050"/>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defTabSz="685165">
                <a:defRPr/>
              </a:pPr>
              <a:endParaRPr lang="zh-CN" altLang="en-US" sz="700" kern="0" dirty="0" smtClean="0">
                <a:solidFill>
                  <a:srgbClr val="B2B2B2"/>
                </a:solidFill>
                <a:latin typeface="Arial" panose="020B0604020202020204" pitchFamily="34" charset="0"/>
                <a:ea typeface="宋体" panose="02010600030101010101" pitchFamily="2" charset="-122"/>
              </a:endParaRPr>
            </a:p>
          </p:txBody>
        </p:sp>
        <p:sp>
          <p:nvSpPr>
            <p:cNvPr id="88" name="椭圆 87"/>
            <p:cNvSpPr>
              <a:spLocks noChangeAspect="1"/>
            </p:cNvSpPr>
            <p:nvPr/>
          </p:nvSpPr>
          <p:spPr bwMode="auto">
            <a:xfrm>
              <a:off x="4860739" y="5560727"/>
              <a:ext cx="81384" cy="104050"/>
            </a:xfrm>
            <a:prstGeom prst="ellipse">
              <a:avLst/>
            </a:prstGeom>
            <a:solidFill>
              <a:srgbClr val="0070C0"/>
            </a:solidFill>
            <a:ln w="15875" cap="flat" cmpd="sng" algn="ctr">
              <a:solidFill>
                <a:srgbClr val="2D201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defTabSz="685165">
                <a:defRPr/>
              </a:pPr>
              <a:endParaRPr lang="zh-CN" altLang="en-US" sz="700" kern="0" dirty="0" smtClean="0">
                <a:solidFill>
                  <a:srgbClr val="B2B2B2"/>
                </a:solidFill>
                <a:latin typeface="Arial" panose="020B0604020202020204" pitchFamily="34" charset="0"/>
                <a:ea typeface="宋体" panose="02010600030101010101" pitchFamily="2" charset="-122"/>
              </a:endParaRPr>
            </a:p>
          </p:txBody>
        </p:sp>
        <p:cxnSp>
          <p:nvCxnSpPr>
            <p:cNvPr id="89" name="直接连接符 88"/>
            <p:cNvCxnSpPr/>
            <p:nvPr/>
          </p:nvCxnSpPr>
          <p:spPr>
            <a:xfrm flipV="1">
              <a:off x="4355601" y="5468750"/>
              <a:ext cx="488076" cy="0"/>
            </a:xfrm>
            <a:prstGeom prst="line">
              <a:avLst/>
            </a:prstGeom>
            <a:noFill/>
            <a:ln w="50800" cap="flat" cmpd="sng" algn="ctr">
              <a:solidFill>
                <a:srgbClr val="0070C0"/>
              </a:solidFill>
              <a:prstDash val="solid"/>
            </a:ln>
            <a:effectLst/>
          </p:spPr>
        </p:cxnSp>
        <p:cxnSp>
          <p:nvCxnSpPr>
            <p:cNvPr id="90" name="直接连接符 89"/>
            <p:cNvCxnSpPr/>
            <p:nvPr/>
          </p:nvCxnSpPr>
          <p:spPr>
            <a:xfrm flipV="1">
              <a:off x="4356256" y="5620248"/>
              <a:ext cx="488076" cy="0"/>
            </a:xfrm>
            <a:prstGeom prst="line">
              <a:avLst/>
            </a:prstGeom>
            <a:noFill/>
            <a:ln w="50800" cap="flat" cmpd="sng" algn="ctr">
              <a:solidFill>
                <a:srgbClr val="0070C0"/>
              </a:solidFill>
              <a:prstDash val="solid"/>
            </a:ln>
            <a:effectLst/>
          </p:spPr>
        </p:cxnSp>
        <p:sp>
          <p:nvSpPr>
            <p:cNvPr id="91" name="任意多边形 90"/>
            <p:cNvSpPr/>
            <p:nvPr/>
          </p:nvSpPr>
          <p:spPr bwMode="auto">
            <a:xfrm>
              <a:off x="3741420" y="5424349"/>
              <a:ext cx="483574" cy="536163"/>
            </a:xfrm>
            <a:custGeom>
              <a:avLst/>
              <a:gdLst>
                <a:gd name="connsiteX0" fmla="*/ 0 w 1207911"/>
                <a:gd name="connsiteY0" fmla="*/ 2092206 h 2092206"/>
                <a:gd name="connsiteX1" fmla="*/ 203200 w 1207911"/>
                <a:gd name="connsiteY1" fmla="*/ 342429 h 2092206"/>
                <a:gd name="connsiteX2" fmla="*/ 1207911 w 1207911"/>
                <a:gd name="connsiteY2" fmla="*/ 37629 h 2092206"/>
              </a:gdLst>
              <a:ahLst/>
              <a:cxnLst>
                <a:cxn ang="0">
                  <a:pos x="connsiteX0" y="connsiteY0"/>
                </a:cxn>
                <a:cxn ang="0">
                  <a:pos x="connsiteX1" y="connsiteY1"/>
                </a:cxn>
                <a:cxn ang="0">
                  <a:pos x="connsiteX2" y="connsiteY2"/>
                </a:cxn>
              </a:cxnLst>
              <a:rect l="l" t="t" r="r" b="b"/>
              <a:pathLst>
                <a:path w="1207911" h="2092206">
                  <a:moveTo>
                    <a:pt x="0" y="2092206"/>
                  </a:moveTo>
                  <a:cubicBezTo>
                    <a:pt x="941" y="1388532"/>
                    <a:pt x="1882" y="684858"/>
                    <a:pt x="203200" y="342429"/>
                  </a:cubicBezTo>
                  <a:cubicBezTo>
                    <a:pt x="404518" y="0"/>
                    <a:pt x="806214" y="18814"/>
                    <a:pt x="1207911" y="37629"/>
                  </a:cubicBezTo>
                </a:path>
              </a:pathLst>
            </a:custGeom>
            <a:noFill/>
            <a:ln w="9525" cap="flat" cmpd="sng" algn="ctr">
              <a:solidFill>
                <a:srgbClr val="7030A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92" name="TextBox 85"/>
            <p:cNvSpPr txBox="1">
              <a:spLocks noChangeArrowheads="1"/>
            </p:cNvSpPr>
            <p:nvPr/>
          </p:nvSpPr>
          <p:spPr bwMode="auto">
            <a:xfrm>
              <a:off x="4438268" y="5322038"/>
              <a:ext cx="366007" cy="328295"/>
            </a:xfrm>
            <a:prstGeom prst="rect">
              <a:avLst/>
            </a:prstGeom>
            <a:noFill/>
            <a:ln w="9525">
              <a:noFill/>
              <a:miter lim="800000"/>
            </a:ln>
          </p:spPr>
          <p:txBody>
            <a:bodyPr wrap="none">
              <a:spAutoFit/>
            </a:bodyPr>
            <a:lstStyle/>
            <a:p>
              <a:pPr defTabSz="685165" fontAlgn="auto">
                <a:spcBef>
                  <a:spcPts val="0"/>
                </a:spcBef>
                <a:spcAft>
                  <a:spcPts val="0"/>
                </a:spcAft>
                <a:defRPr/>
              </a:pPr>
              <a:r>
                <a:rPr lang="en-US" altLang="zh-CN" sz="1000" b="1" kern="0" dirty="0" smtClean="0">
                  <a:solidFill>
                    <a:srgbClr val="FF0000"/>
                  </a:solidFill>
                  <a:latin typeface="微软雅黑" panose="020B0503020204020204" pitchFamily="34" charset="-122"/>
                  <a:ea typeface="微软雅黑" panose="020B0503020204020204" pitchFamily="34" charset="-122"/>
                </a:rPr>
                <a:t>X</a:t>
              </a:r>
              <a:endParaRPr lang="zh-CN" altLang="en-US" sz="1000" b="1" kern="0" dirty="0" smtClean="0">
                <a:solidFill>
                  <a:srgbClr val="FF0000"/>
                </a:solidFill>
                <a:latin typeface="微软雅黑" panose="020B0503020204020204" pitchFamily="34" charset="-122"/>
                <a:ea typeface="微软雅黑" panose="020B0503020204020204" pitchFamily="34" charset="-122"/>
              </a:endParaRPr>
            </a:p>
          </p:txBody>
        </p:sp>
      </p:grpSp>
      <p:sp>
        <p:nvSpPr>
          <p:cNvPr id="93" name="TextBox 85"/>
          <p:cNvSpPr txBox="1">
            <a:spLocks noChangeArrowheads="1"/>
          </p:cNvSpPr>
          <p:nvPr/>
        </p:nvSpPr>
        <p:spPr bwMode="auto">
          <a:xfrm>
            <a:off x="3059301" y="1597491"/>
            <a:ext cx="228211" cy="223110"/>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1000" b="1" kern="0" dirty="0" smtClean="0">
                <a:solidFill>
                  <a:srgbClr val="FF0000"/>
                </a:solidFill>
                <a:latin typeface="微软雅黑" panose="020B0503020204020204" pitchFamily="34" charset="-122"/>
                <a:ea typeface="微软雅黑" panose="020B0503020204020204" pitchFamily="34" charset="-122"/>
              </a:rPr>
              <a:t>X</a:t>
            </a:r>
            <a:endParaRPr lang="zh-CN" altLang="en-US" sz="1000" b="1" kern="0" dirty="0" smtClean="0">
              <a:solidFill>
                <a:srgbClr val="FF0000"/>
              </a:solidFill>
              <a:latin typeface="微软雅黑" panose="020B0503020204020204" pitchFamily="34" charset="-122"/>
              <a:ea typeface="微软雅黑" panose="020B0503020204020204" pitchFamily="34" charset="-122"/>
            </a:endParaRPr>
          </a:p>
        </p:txBody>
      </p:sp>
      <p:sp>
        <p:nvSpPr>
          <p:cNvPr id="94" name="右箭头 93"/>
          <p:cNvSpPr/>
          <p:nvPr/>
        </p:nvSpPr>
        <p:spPr bwMode="auto">
          <a:xfrm rot="19824032">
            <a:off x="2353888" y="1136324"/>
            <a:ext cx="325670" cy="165735"/>
          </a:xfrm>
          <a:prstGeom prst="rightArrow">
            <a:avLst>
              <a:gd name="adj1" fmla="val 50000"/>
              <a:gd name="adj2" fmla="val 70690"/>
            </a:avLst>
          </a:prstGeom>
          <a:solidFill>
            <a:srgbClr val="C0000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95" name="右箭头 94"/>
          <p:cNvSpPr/>
          <p:nvPr/>
        </p:nvSpPr>
        <p:spPr bwMode="auto">
          <a:xfrm rot="1773579">
            <a:off x="2353968" y="1669328"/>
            <a:ext cx="325670" cy="165735"/>
          </a:xfrm>
          <a:prstGeom prst="rightArrow">
            <a:avLst>
              <a:gd name="adj1" fmla="val 50000"/>
              <a:gd name="adj2" fmla="val 70690"/>
            </a:avLst>
          </a:prstGeom>
          <a:solidFill>
            <a:srgbClr val="C0000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96" name="TextBox 85"/>
          <p:cNvSpPr txBox="1">
            <a:spLocks noChangeArrowheads="1"/>
          </p:cNvSpPr>
          <p:nvPr/>
        </p:nvSpPr>
        <p:spPr bwMode="auto">
          <a:xfrm>
            <a:off x="2270835" y="972334"/>
            <a:ext cx="497536"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直接转发</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97" name="TextBox 85"/>
          <p:cNvSpPr txBox="1">
            <a:spLocks noChangeArrowheads="1"/>
          </p:cNvSpPr>
          <p:nvPr/>
        </p:nvSpPr>
        <p:spPr bwMode="auto">
          <a:xfrm>
            <a:off x="2333685" y="1831092"/>
            <a:ext cx="317999" cy="176953"/>
          </a:xfrm>
          <a:prstGeom prst="rect">
            <a:avLst/>
          </a:prstGeom>
          <a:noFill/>
          <a:ln w="9525">
            <a:noFill/>
            <a:miter lim="800000"/>
          </a:ln>
        </p:spPr>
        <p:txBody>
          <a:bodyPr wrap="none" lIns="68542" tIns="34271" rIns="68542" bIns="34271">
            <a:spAutoFit/>
          </a:bodyPr>
          <a:lstStyle/>
          <a:p>
            <a:pPr defTabSz="685165" fontAlgn="auto">
              <a:spcBef>
                <a:spcPts val="0"/>
              </a:spcBef>
              <a:spcAft>
                <a:spcPts val="0"/>
              </a:spcAft>
              <a:defRPr/>
            </a:pPr>
            <a:r>
              <a:rPr lang="zh-CN" altLang="en-US" sz="700" kern="0" dirty="0" smtClean="0">
                <a:solidFill>
                  <a:sysClr val="windowText" lastClr="000000"/>
                </a:solidFill>
                <a:latin typeface="微软雅黑" panose="020B0503020204020204" pitchFamily="34" charset="-122"/>
                <a:ea typeface="微软雅黑" panose="020B0503020204020204" pitchFamily="34" charset="-122"/>
              </a:rPr>
              <a:t>丢弃</a:t>
            </a:r>
            <a:endParaRPr lang="zh-CN" altLang="en-US" sz="7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98" name="AutoShape 2"/>
          <p:cNvSpPr>
            <a:spLocks noChangeArrowheads="1"/>
          </p:cNvSpPr>
          <p:nvPr/>
        </p:nvSpPr>
        <p:spPr bwMode="auto">
          <a:xfrm>
            <a:off x="658245" y="872730"/>
            <a:ext cx="3918517" cy="1251347"/>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99" name="TextBox 85"/>
          <p:cNvSpPr txBox="1">
            <a:spLocks noChangeArrowheads="1"/>
          </p:cNvSpPr>
          <p:nvPr/>
        </p:nvSpPr>
        <p:spPr bwMode="auto">
          <a:xfrm>
            <a:off x="658246" y="876225"/>
            <a:ext cx="1156330" cy="223100"/>
          </a:xfrm>
          <a:prstGeom prst="rect">
            <a:avLst/>
          </a:prstGeom>
          <a:solidFill>
            <a:schemeClr val="bg1">
              <a:lumMod val="85000"/>
            </a:schemeClr>
          </a:solid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1000" kern="0" dirty="0" smtClean="0">
                <a:solidFill>
                  <a:sysClr val="windowText" lastClr="000000"/>
                </a:solidFill>
                <a:latin typeface="微软雅黑" panose="020B0503020204020204" pitchFamily="34" charset="-122"/>
                <a:ea typeface="微软雅黑" panose="020B0503020204020204" pitchFamily="34" charset="-122"/>
              </a:rPr>
              <a:t>GRE</a:t>
            </a:r>
            <a:r>
              <a:rPr lang="zh-CN" altLang="en-US" sz="1000" kern="0" dirty="0" smtClean="0">
                <a:solidFill>
                  <a:sysClr val="windowText" lastClr="000000"/>
                </a:solidFill>
                <a:latin typeface="微软雅黑" panose="020B0503020204020204" pitchFamily="34" charset="-122"/>
                <a:ea typeface="微软雅黑" panose="020B0503020204020204" pitchFamily="34" charset="-122"/>
              </a:rPr>
              <a:t>隧道故障处理</a:t>
            </a:r>
            <a:endParaRPr lang="zh-CN" altLang="en-US" sz="10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02" name="TextBox 85"/>
          <p:cNvSpPr txBox="1">
            <a:spLocks noChangeArrowheads="1"/>
          </p:cNvSpPr>
          <p:nvPr/>
        </p:nvSpPr>
        <p:spPr bwMode="auto">
          <a:xfrm>
            <a:off x="658246" y="2183619"/>
            <a:ext cx="1156330" cy="223100"/>
          </a:xfrm>
          <a:prstGeom prst="rect">
            <a:avLst/>
          </a:prstGeom>
          <a:solidFill>
            <a:schemeClr val="bg1">
              <a:lumMod val="85000"/>
            </a:schemeClr>
          </a:solidFill>
          <a:ln w="9525">
            <a:noFill/>
            <a:miter lim="800000"/>
          </a:ln>
        </p:spPr>
        <p:txBody>
          <a:bodyPr wrap="none" lIns="68542" tIns="34271" rIns="68542" bIns="34271">
            <a:spAutoFit/>
          </a:bodyPr>
          <a:lstStyle/>
          <a:p>
            <a:pPr defTabSz="685165" fontAlgn="auto">
              <a:spcBef>
                <a:spcPts val="0"/>
              </a:spcBef>
              <a:spcAft>
                <a:spcPts val="0"/>
              </a:spcAft>
              <a:defRPr/>
            </a:pPr>
            <a:r>
              <a:rPr lang="en-US" altLang="zh-CN" sz="1000" kern="0" dirty="0" smtClean="0">
                <a:solidFill>
                  <a:sysClr val="windowText" lastClr="000000"/>
                </a:solidFill>
                <a:latin typeface="微软雅黑" panose="020B0503020204020204" pitchFamily="34" charset="-122"/>
                <a:ea typeface="微软雅黑" panose="020B0503020204020204" pitchFamily="34" charset="-122"/>
              </a:rPr>
              <a:t>GRE</a:t>
            </a:r>
            <a:r>
              <a:rPr lang="zh-CN" altLang="en-US" sz="1000" kern="0" dirty="0" smtClean="0">
                <a:solidFill>
                  <a:sysClr val="windowText" lastClr="000000"/>
                </a:solidFill>
                <a:latin typeface="微软雅黑" panose="020B0503020204020204" pitchFamily="34" charset="-122"/>
                <a:ea typeface="微软雅黑" panose="020B0503020204020204" pitchFamily="34" charset="-122"/>
              </a:rPr>
              <a:t>隧道故障联动</a:t>
            </a:r>
            <a:endParaRPr lang="zh-CN" altLang="en-US" sz="1000" kern="0" dirty="0" smtClean="0">
              <a:solidFill>
                <a:sysClr val="windowText" lastClr="000000"/>
              </a:solidFill>
              <a:latin typeface="微软雅黑" panose="020B0503020204020204" pitchFamily="34" charset="-122"/>
              <a:ea typeface="微软雅黑" panose="020B0503020204020204" pitchFamily="34" charset="-122"/>
            </a:endParaRPr>
          </a:p>
        </p:txBody>
      </p:sp>
      <p:sp>
        <p:nvSpPr>
          <p:cNvPr id="106" name="内容占位符 2"/>
          <p:cNvSpPr txBox="1"/>
          <p:nvPr/>
        </p:nvSpPr>
        <p:spPr bwMode="auto">
          <a:xfrm>
            <a:off x="4879103" y="872730"/>
            <a:ext cx="3606655" cy="1251347"/>
          </a:xfrm>
          <a:prstGeom prst="rect">
            <a:avLst/>
          </a:prstGeom>
          <a:noFill/>
          <a:ln w="6350">
            <a:solidFill>
              <a:schemeClr val="bg1">
                <a:lumMod val="75000"/>
              </a:schemeClr>
            </a:solidFill>
            <a:prstDash val="solid"/>
            <a:round/>
          </a:ln>
        </p:spPr>
        <p:txBody>
          <a:bodyPr wrap="square" lIns="68542" tIns="34271" rIns="68542" bIns="34271" anchor="t" anchorCtr="0"/>
          <a:lstStyle/>
          <a:p>
            <a:pPr>
              <a:defRPr/>
            </a:pPr>
            <a:r>
              <a:rPr lang="zh-CN" altLang="en-US" sz="1000" b="1" kern="0" dirty="0" smtClean="0">
                <a:solidFill>
                  <a:srgbClr val="2D2015"/>
                </a:solidFill>
                <a:latin typeface="微软雅黑" panose="020B0503020204020204" pitchFamily="34" charset="-122"/>
                <a:ea typeface="微软雅黑" panose="020B0503020204020204" pitchFamily="34" charset="-122"/>
              </a:rPr>
              <a:t>主要流程：</a:t>
            </a:r>
            <a:endParaRPr lang="en-US" altLang="zh-CN" sz="1000" b="1"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Wingdings" panose="05000000000000000000" pitchFamily="2" charset="2"/>
              <a:buChar char="Ø"/>
              <a:defRPr/>
            </a:pPr>
            <a:r>
              <a:rPr lang="en-US" altLang="zh-CN" sz="1000" b="1" kern="0" dirty="0" smtClean="0">
                <a:solidFill>
                  <a:sysClr val="windowText" lastClr="000000"/>
                </a:solidFill>
                <a:latin typeface="微软雅黑" panose="020B0503020204020204" pitchFamily="34" charset="-122"/>
                <a:ea typeface="微软雅黑" panose="020B0503020204020204" pitchFamily="34" charset="-122"/>
              </a:rPr>
              <a:t>GRE</a:t>
            </a:r>
            <a:r>
              <a:rPr lang="zh-CN" altLang="en-US" sz="1000" b="1" kern="0" dirty="0" smtClean="0">
                <a:solidFill>
                  <a:sysClr val="windowText" lastClr="000000"/>
                </a:solidFill>
                <a:latin typeface="微软雅黑" panose="020B0503020204020204" pitchFamily="34" charset="-122"/>
                <a:ea typeface="微软雅黑" panose="020B0503020204020204" pitchFamily="34" charset="-122"/>
              </a:rPr>
              <a:t>隧道保活机制</a:t>
            </a:r>
            <a:r>
              <a:rPr lang="zh-CN" altLang="en-US" sz="1000" kern="0" dirty="0" smtClean="0">
                <a:solidFill>
                  <a:sysClr val="windowText" lastClr="000000"/>
                </a:solidFill>
                <a:latin typeface="微软雅黑" panose="020B0503020204020204" pitchFamily="34" charset="-122"/>
                <a:ea typeface="微软雅黑" panose="020B0503020204020204" pitchFamily="34" charset="-122"/>
              </a:rPr>
              <a:t>：</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GRE</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隧道默认开启</a:t>
            </a:r>
            <a:r>
              <a:rPr lang="en-US" altLang="zh-CN" sz="900" kern="0" dirty="0" err="1" smtClean="0">
                <a:solidFill>
                  <a:sysClr val="windowText" lastClr="000000"/>
                </a:solidFill>
                <a:latin typeface="微软雅黑" panose="020B0503020204020204" pitchFamily="34" charset="-122"/>
                <a:ea typeface="微软雅黑" panose="020B0503020204020204" pitchFamily="34" charset="-122"/>
              </a:rPr>
              <a:t>Keepalive</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保活机制；</a:t>
            </a:r>
            <a:endParaRPr lang="en-US" altLang="zh-CN" sz="900" b="1" kern="0" dirty="0" smtClean="0">
              <a:solidFill>
                <a:sysClr val="windowText" lastClr="000000"/>
              </a:solidFill>
              <a:latin typeface="微软雅黑" panose="020B0503020204020204" pitchFamily="34" charset="-122"/>
              <a:ea typeface="微软雅黑" panose="020B0503020204020204" pitchFamily="34" charset="-122"/>
            </a:endParaRPr>
          </a:p>
          <a:p>
            <a:pPr marL="257175" indent="-257175">
              <a:lnSpc>
                <a:spcPct val="150000"/>
              </a:lnSpc>
              <a:buFont typeface="Wingdings" panose="05000000000000000000" pitchFamily="2" charset="2"/>
              <a:buChar char="Ø"/>
              <a:defRPr/>
            </a:pPr>
            <a:r>
              <a:rPr lang="en-US" altLang="zh-CN" sz="1000" b="1" kern="0" dirty="0" smtClean="0">
                <a:solidFill>
                  <a:sysClr val="windowText" lastClr="000000"/>
                </a:solidFill>
                <a:latin typeface="微软雅黑" panose="020B0503020204020204" pitchFamily="34" charset="-122"/>
                <a:ea typeface="微软雅黑" panose="020B0503020204020204" pitchFamily="34" charset="-122"/>
              </a:rPr>
              <a:t>GRE</a:t>
            </a:r>
            <a:r>
              <a:rPr lang="zh-CN" altLang="en-US" sz="1000" b="1" kern="0" dirty="0" smtClean="0">
                <a:solidFill>
                  <a:sysClr val="windowText" lastClr="000000"/>
                </a:solidFill>
                <a:latin typeface="微软雅黑" panose="020B0503020204020204" pitchFamily="34" charset="-122"/>
                <a:ea typeface="微软雅黑" panose="020B0503020204020204" pitchFamily="34" charset="-122"/>
              </a:rPr>
              <a:t>隧道故障处理</a:t>
            </a:r>
            <a:r>
              <a:rPr lang="zh-CN" altLang="en-US" sz="1000" kern="0" dirty="0" smtClean="0">
                <a:solidFill>
                  <a:sysClr val="windowText" lastClr="000000"/>
                </a:solidFill>
                <a:latin typeface="微软雅黑" panose="020B0503020204020204" pitchFamily="34" charset="-122"/>
                <a:ea typeface="微软雅黑" panose="020B0503020204020204" pitchFamily="34" charset="-122"/>
              </a:rPr>
              <a:t>：</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为了增加</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MSV</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业务链场景的可靠性，可以通过配置当</a:t>
            </a:r>
            <a:r>
              <a:rPr lang="en-US" altLang="zh-CN" sz="900" kern="0" dirty="0" smtClean="0">
                <a:solidFill>
                  <a:sysClr val="windowText" lastClr="000000"/>
                </a:solidFill>
                <a:latin typeface="微软雅黑" panose="020B0503020204020204" pitchFamily="34" charset="-122"/>
                <a:ea typeface="微软雅黑" panose="020B0503020204020204" pitchFamily="34" charset="-122"/>
              </a:rPr>
              <a:t>GRE</a:t>
            </a: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隧道故障时丢弃或直接转发报文。</a:t>
            </a:r>
            <a:endParaRPr lang="en-US" altLang="zh-CN" sz="900" b="1" kern="0" dirty="0" smtClean="0">
              <a:solidFill>
                <a:srgbClr val="2D2015"/>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cut/>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圆角矩形 53"/>
          <p:cNvSpPr/>
          <p:nvPr/>
        </p:nvSpPr>
        <p:spPr bwMode="auto">
          <a:xfrm>
            <a:off x="2873794" y="1674161"/>
            <a:ext cx="1466468" cy="2844051"/>
          </a:xfrm>
          <a:prstGeom prst="roundRect">
            <a:avLst>
              <a:gd name="adj" fmla="val 6583"/>
            </a:avLst>
          </a:prstGeom>
          <a:solidFill>
            <a:schemeClr val="bg1">
              <a:lumMod val="95000"/>
              <a:alpha val="50196"/>
            </a:schemeClr>
          </a:solid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ctr" anchorCtr="0" compatLnSpc="1"/>
          <a:lstStyle/>
          <a:p>
            <a:pPr algn="ctr" defTabSz="685165">
              <a:buClr>
                <a:srgbClr val="CC9900"/>
              </a:buClr>
            </a:pPr>
            <a:endParaRPr lang="en-US" altLang="zh-CN" sz="1200" b="1" dirty="0" smtClean="0">
              <a:solidFill>
                <a:srgbClr val="FFFFFF">
                  <a:lumMod val="65000"/>
                </a:srgbClr>
              </a:solidFill>
              <a:latin typeface="Arial" panose="020B0604020202020204" pitchFamily="34" charset="0"/>
              <a:ea typeface="宋体" panose="02010600030101010101" pitchFamily="2" charset="-122"/>
            </a:endParaRPr>
          </a:p>
          <a:p>
            <a:pPr algn="ctr" defTabSz="685165">
              <a:buClr>
                <a:srgbClr val="CC9900"/>
              </a:buClr>
            </a:pPr>
            <a:endParaRPr lang="en-US" altLang="zh-CN" sz="800" b="1" dirty="0" smtClean="0">
              <a:solidFill>
                <a:srgbClr val="FFFFFF">
                  <a:lumMod val="65000"/>
                </a:srgbClr>
              </a:solidFill>
              <a:latin typeface="Arial" panose="020B0604020202020204" pitchFamily="34" charset="0"/>
              <a:ea typeface="宋体" panose="02010600030101010101" pitchFamily="2" charset="-122"/>
            </a:endParaRPr>
          </a:p>
          <a:p>
            <a:pPr algn="ctr" defTabSz="685165">
              <a:buClr>
                <a:srgbClr val="CC9900"/>
              </a:buClr>
            </a:pPr>
            <a:r>
              <a:rPr lang="en-US" altLang="zh-CN" sz="1200" b="1" dirty="0" smtClean="0">
                <a:solidFill>
                  <a:srgbClr val="FFFFFF">
                    <a:lumMod val="65000"/>
                  </a:srgbClr>
                </a:solidFill>
                <a:latin typeface="Arial" panose="020B0604020202020204" pitchFamily="34" charset="0"/>
                <a:ea typeface="宋体" panose="02010600030101010101" pitchFamily="2" charset="-122"/>
              </a:rPr>
              <a:t>Controller</a:t>
            </a:r>
            <a:r>
              <a:rPr lang="zh-CN" altLang="en-US" sz="1200" b="1" dirty="0" smtClean="0">
                <a:solidFill>
                  <a:srgbClr val="FFFFFF">
                    <a:lumMod val="65000"/>
                  </a:srgbClr>
                </a:solidFill>
                <a:latin typeface="Arial" panose="020B0604020202020204" pitchFamily="34" charset="0"/>
                <a:ea typeface="宋体" panose="02010600030101010101" pitchFamily="2" charset="-122"/>
              </a:rPr>
              <a:t>侧配置</a:t>
            </a:r>
            <a:endParaRPr lang="zh-CN" altLang="en-US" sz="1200" b="1" dirty="0" smtClean="0">
              <a:solidFill>
                <a:srgbClr val="FFFFFF">
                  <a:lumMod val="65000"/>
                </a:srgbClr>
              </a:solidFill>
              <a:latin typeface="Arial" panose="020B0604020202020204" pitchFamily="34" charset="0"/>
              <a:ea typeface="宋体" panose="02010600030101010101" pitchFamily="2" charset="-122"/>
            </a:endParaRPr>
          </a:p>
        </p:txBody>
      </p:sp>
      <p:sp>
        <p:nvSpPr>
          <p:cNvPr id="53" name="圆角矩形 52"/>
          <p:cNvSpPr/>
          <p:nvPr/>
        </p:nvSpPr>
        <p:spPr bwMode="auto">
          <a:xfrm>
            <a:off x="877429" y="961627"/>
            <a:ext cx="1466468" cy="1775222"/>
          </a:xfrm>
          <a:prstGeom prst="roundRect">
            <a:avLst>
              <a:gd name="adj" fmla="val 6583"/>
            </a:avLst>
          </a:prstGeom>
          <a:solidFill>
            <a:schemeClr val="bg1">
              <a:lumMod val="95000"/>
              <a:alpha val="50196"/>
            </a:schemeClr>
          </a:solid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ctr" anchorCtr="0" compatLnSpc="1"/>
          <a:lstStyle/>
          <a:p>
            <a:pPr algn="ctr" defTabSz="685165">
              <a:buClr>
                <a:srgbClr val="CC9900"/>
              </a:buClr>
            </a:pPr>
            <a:endParaRPr lang="en-US" altLang="zh-CN" sz="500" b="1" dirty="0" smtClean="0">
              <a:solidFill>
                <a:srgbClr val="FFFFFF">
                  <a:lumMod val="65000"/>
                </a:srgbClr>
              </a:solidFill>
              <a:latin typeface="Arial" panose="020B0604020202020204" pitchFamily="34" charset="0"/>
              <a:ea typeface="宋体" panose="02010600030101010101" pitchFamily="2" charset="-122"/>
            </a:endParaRPr>
          </a:p>
          <a:p>
            <a:pPr algn="ctr" defTabSz="685165">
              <a:buClr>
                <a:srgbClr val="CC9900"/>
              </a:buClr>
            </a:pPr>
            <a:r>
              <a:rPr lang="zh-CN" altLang="en-US" sz="1300" b="1" dirty="0" smtClean="0">
                <a:solidFill>
                  <a:srgbClr val="FFFFFF">
                    <a:lumMod val="65000"/>
                  </a:srgbClr>
                </a:solidFill>
                <a:latin typeface="Arial" panose="020B0604020202020204" pitchFamily="34" charset="0"/>
                <a:ea typeface="宋体" panose="02010600030101010101" pitchFamily="2" charset="-122"/>
              </a:rPr>
              <a:t>设备侧配置</a:t>
            </a:r>
            <a:endParaRPr lang="zh-CN" altLang="en-US" sz="1300" b="1" dirty="0" smtClean="0">
              <a:solidFill>
                <a:srgbClr val="FFFFFF">
                  <a:lumMod val="65000"/>
                </a:srgbClr>
              </a:solidFill>
              <a:latin typeface="Arial" panose="020B0604020202020204" pitchFamily="34" charset="0"/>
              <a:ea typeface="宋体" panose="02010600030101010101" pitchFamily="2" charset="-122"/>
            </a:endParaRPr>
          </a:p>
        </p:txBody>
      </p:sp>
      <p:sp>
        <p:nvSpPr>
          <p:cNvPr id="2" name="标题 1"/>
          <p:cNvSpPr>
            <a:spLocks noGrp="1"/>
          </p:cNvSpPr>
          <p:nvPr>
            <p:ph type="title"/>
          </p:nvPr>
        </p:nvSpPr>
        <p:spPr/>
        <p:txBody>
          <a:bodyPr/>
          <a:lstStyle/>
          <a:p>
            <a:r>
              <a:rPr lang="en-US" altLang="zh-CN" dirty="0" smtClean="0"/>
              <a:t>MSV</a:t>
            </a:r>
            <a:r>
              <a:rPr lang="zh-CN" altLang="en-US" dirty="0" smtClean="0"/>
              <a:t>业务链配置流程</a:t>
            </a:r>
            <a:endParaRPr lang="zh-CN" altLang="en-US" dirty="0"/>
          </a:p>
        </p:txBody>
      </p:sp>
      <p:sp>
        <p:nvSpPr>
          <p:cNvPr id="209" name="AutoShape 2"/>
          <p:cNvSpPr>
            <a:spLocks noChangeArrowheads="1"/>
          </p:cNvSpPr>
          <p:nvPr/>
        </p:nvSpPr>
        <p:spPr bwMode="auto">
          <a:xfrm>
            <a:off x="658245" y="863206"/>
            <a:ext cx="3918517"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210" name="内容占位符 2"/>
          <p:cNvSpPr txBox="1"/>
          <p:nvPr/>
        </p:nvSpPr>
        <p:spPr bwMode="auto">
          <a:xfrm>
            <a:off x="4879103" y="863206"/>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a:defRPr/>
            </a:pPr>
            <a:r>
              <a:rPr lang="en-US" altLang="zh-CN" sz="900" kern="0" dirty="0" smtClean="0">
                <a:solidFill>
                  <a:srgbClr val="2D2015"/>
                </a:solidFill>
                <a:latin typeface="微软雅黑" panose="020B0503020204020204" pitchFamily="34" charset="-122"/>
                <a:ea typeface="微软雅黑" panose="020B0503020204020204" pitchFamily="34" charset="-122"/>
              </a:rPr>
              <a:t>MSV</a:t>
            </a:r>
            <a:r>
              <a:rPr lang="zh-CN" altLang="en-US" sz="900" kern="0" dirty="0" smtClean="0">
                <a:solidFill>
                  <a:srgbClr val="2D2015"/>
                </a:solidFill>
                <a:latin typeface="微软雅黑" panose="020B0503020204020204" pitchFamily="34" charset="-122"/>
                <a:ea typeface="微软雅黑" panose="020B0503020204020204" pitchFamily="34" charset="-122"/>
              </a:rPr>
              <a:t>业务链配置主要包括两大步骤：</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ea"/>
              <a:buAutoNum type="circleNumDbPlain"/>
              <a:defRPr/>
            </a:pPr>
            <a:r>
              <a:rPr lang="zh-CN" altLang="en-US" sz="900" kern="0" dirty="0" smtClean="0">
                <a:solidFill>
                  <a:srgbClr val="2D2015"/>
                </a:solidFill>
                <a:latin typeface="微软雅黑" panose="020B0503020204020204" pitchFamily="34" charset="-122"/>
                <a:ea typeface="微软雅黑" panose="020B0503020204020204" pitchFamily="34" charset="-122"/>
              </a:rPr>
              <a:t>基础的连线、网络及路由预配置，主要在设备侧配置；</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marL="257175" indent="-257175">
              <a:buFont typeface="+mj-ea"/>
              <a:buAutoNum type="circleNumDbPlain"/>
              <a:defRPr/>
            </a:pPr>
            <a:r>
              <a:rPr lang="en-US" altLang="zh-CN" sz="900" kern="0" dirty="0" smtClean="0">
                <a:solidFill>
                  <a:srgbClr val="2D2015"/>
                </a:solidFill>
                <a:latin typeface="微软雅黑" panose="020B0503020204020204" pitchFamily="34" charset="-122"/>
                <a:ea typeface="微软雅黑" panose="020B0503020204020204" pitchFamily="34" charset="-122"/>
              </a:rPr>
              <a:t>MSV</a:t>
            </a:r>
            <a:r>
              <a:rPr lang="zh-CN" altLang="en-US" sz="900" kern="0" dirty="0" smtClean="0">
                <a:solidFill>
                  <a:srgbClr val="2D2015"/>
                </a:solidFill>
                <a:latin typeface="微软雅黑" panose="020B0503020204020204" pitchFamily="34" charset="-122"/>
                <a:ea typeface="微软雅黑" panose="020B0503020204020204" pitchFamily="34" charset="-122"/>
              </a:rPr>
              <a:t>业务链的业务配置，主要在</a:t>
            </a:r>
            <a:r>
              <a:rPr lang="en-US" altLang="zh-CN" sz="900" kern="0" dirty="0" smtClean="0">
                <a:solidFill>
                  <a:srgbClr val="2D2015"/>
                </a:solidFill>
                <a:latin typeface="微软雅黑" panose="020B0503020204020204" pitchFamily="34" charset="-122"/>
                <a:ea typeface="微软雅黑" panose="020B0503020204020204" pitchFamily="34" charset="-122"/>
              </a:rPr>
              <a:t>Controller</a:t>
            </a:r>
            <a:r>
              <a:rPr lang="zh-CN" altLang="en-US" sz="900" kern="0" dirty="0" smtClean="0">
                <a:solidFill>
                  <a:srgbClr val="2D2015"/>
                </a:solidFill>
                <a:latin typeface="微软雅黑" panose="020B0503020204020204" pitchFamily="34" charset="-122"/>
                <a:ea typeface="微软雅黑" panose="020B0503020204020204" pitchFamily="34" charset="-122"/>
              </a:rPr>
              <a:t>侧配置。</a:t>
            </a: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a:defRPr/>
            </a:pPr>
            <a:endParaRPr lang="en-US" altLang="zh-CN" sz="900" b="1" kern="0" dirty="0" smtClean="0">
              <a:solidFill>
                <a:srgbClr val="2D2015"/>
              </a:solidFill>
              <a:latin typeface="微软雅黑" panose="020B0503020204020204" pitchFamily="34" charset="-122"/>
              <a:ea typeface="微软雅黑" panose="020B0503020204020204" pitchFamily="34" charset="-122"/>
            </a:endParaRPr>
          </a:p>
          <a:p>
            <a:pPr>
              <a:defRPr/>
            </a:pPr>
            <a:r>
              <a:rPr lang="zh-CN" altLang="en-US" sz="900" b="1" kern="0" dirty="0" smtClean="0">
                <a:solidFill>
                  <a:srgbClr val="2D2015"/>
                </a:solidFill>
                <a:latin typeface="微软雅黑" panose="020B0503020204020204" pitchFamily="34" charset="-122"/>
                <a:ea typeface="微软雅黑" panose="020B0503020204020204" pitchFamily="34" charset="-122"/>
              </a:rPr>
              <a:t>预配置流程：</a:t>
            </a:r>
            <a:endParaRPr lang="en-US" altLang="zh-CN" sz="900" b="1"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对各个设备进行物理连线；</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在编排设备、业务设备上各配置两个</a:t>
            </a:r>
            <a:r>
              <a:rPr lang="en-US" altLang="zh-CN" sz="800" kern="0" dirty="0" smtClean="0">
                <a:solidFill>
                  <a:srgbClr val="2D2015"/>
                </a:solidFill>
                <a:latin typeface="微软雅黑" panose="020B0503020204020204" pitchFamily="34" charset="-122"/>
                <a:ea typeface="微软雅黑" panose="020B0503020204020204" pitchFamily="34" charset="-122"/>
              </a:rPr>
              <a:t>Loopback</a:t>
            </a:r>
            <a:r>
              <a:rPr lang="zh-CN" altLang="en-US" sz="800" kern="0" dirty="0" smtClean="0">
                <a:solidFill>
                  <a:srgbClr val="2D2015"/>
                </a:solidFill>
                <a:latin typeface="微软雅黑" panose="020B0503020204020204" pitchFamily="34" charset="-122"/>
                <a:ea typeface="微软雅黑" panose="020B0503020204020204" pitchFamily="34" charset="-122"/>
              </a:rPr>
              <a:t>接口；</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配置接口、</a:t>
            </a:r>
            <a:r>
              <a:rPr lang="en-US" altLang="zh-CN" sz="800" kern="0" dirty="0" smtClean="0">
                <a:solidFill>
                  <a:srgbClr val="2D2015"/>
                </a:solidFill>
                <a:latin typeface="微软雅黑" panose="020B0503020204020204" pitchFamily="34" charset="-122"/>
                <a:ea typeface="微软雅黑" panose="020B0503020204020204" pitchFamily="34" charset="-122"/>
              </a:rPr>
              <a:t>VLAN</a:t>
            </a:r>
            <a:r>
              <a:rPr lang="zh-CN" altLang="en-US" sz="800" kern="0" dirty="0" smtClean="0">
                <a:solidFill>
                  <a:srgbClr val="2D2015"/>
                </a:solidFill>
                <a:latin typeface="微软雅黑" panose="020B0503020204020204" pitchFamily="34" charset="-122"/>
                <a:ea typeface="微软雅黑" panose="020B0503020204020204" pitchFamily="34" charset="-122"/>
              </a:rPr>
              <a:t>和路由等基础网络配置，保证各接口联通；</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配置交换机、业务设备向</a:t>
            </a:r>
            <a:r>
              <a:rPr lang="en-US" altLang="zh-CN" sz="800" kern="0" dirty="0" smtClean="0">
                <a:solidFill>
                  <a:srgbClr val="2D2015"/>
                </a:solidFill>
                <a:latin typeface="微软雅黑" panose="020B0503020204020204" pitchFamily="34" charset="-122"/>
                <a:ea typeface="微软雅黑" panose="020B0503020204020204" pitchFamily="34" charset="-122"/>
              </a:rPr>
              <a:t>Controller</a:t>
            </a:r>
            <a:r>
              <a:rPr lang="zh-CN" altLang="en-US" sz="800" kern="0" dirty="0" smtClean="0">
                <a:solidFill>
                  <a:srgbClr val="2D2015"/>
                </a:solidFill>
                <a:latin typeface="微软雅黑" panose="020B0503020204020204" pitchFamily="34" charset="-122"/>
                <a:ea typeface="微软雅黑" panose="020B0503020204020204" pitchFamily="34" charset="-122"/>
              </a:rPr>
              <a:t>注册上线；</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endParaRPr lang="en-US" altLang="zh-CN" sz="900" kern="0" dirty="0" smtClean="0">
              <a:solidFill>
                <a:srgbClr val="2D2015"/>
              </a:solidFill>
              <a:latin typeface="微软雅黑" panose="020B0503020204020204" pitchFamily="34" charset="-122"/>
              <a:ea typeface="微软雅黑" panose="020B0503020204020204" pitchFamily="34" charset="-122"/>
            </a:endParaRPr>
          </a:p>
          <a:p>
            <a:pPr>
              <a:defRPr/>
            </a:pPr>
            <a:r>
              <a:rPr lang="en-US" altLang="zh-CN" sz="900" b="1" kern="0" dirty="0" smtClean="0">
                <a:solidFill>
                  <a:srgbClr val="2D2015"/>
                </a:solidFill>
                <a:latin typeface="微软雅黑" panose="020B0503020204020204" pitchFamily="34" charset="-122"/>
                <a:ea typeface="微软雅黑" panose="020B0503020204020204" pitchFamily="34" charset="-122"/>
              </a:rPr>
              <a:t>MSV</a:t>
            </a:r>
            <a:r>
              <a:rPr lang="zh-CN" altLang="en-US" sz="900" b="1" kern="0" dirty="0" smtClean="0">
                <a:solidFill>
                  <a:srgbClr val="2D2015"/>
                </a:solidFill>
                <a:latin typeface="微软雅黑" panose="020B0503020204020204" pitchFamily="34" charset="-122"/>
                <a:ea typeface="微软雅黑" panose="020B0503020204020204" pitchFamily="34" charset="-122"/>
              </a:rPr>
              <a:t>业务链配置流程：</a:t>
            </a:r>
            <a:endParaRPr lang="en-US" altLang="zh-CN" sz="900" b="1"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en-US" altLang="zh-CN" sz="800" kern="0" dirty="0" smtClean="0">
                <a:solidFill>
                  <a:srgbClr val="2D2015"/>
                </a:solidFill>
                <a:latin typeface="微软雅黑" panose="020B0503020204020204" pitchFamily="34" charset="-122"/>
                <a:ea typeface="微软雅黑" panose="020B0503020204020204" pitchFamily="34" charset="-122"/>
              </a:rPr>
              <a:t>Controller</a:t>
            </a:r>
            <a:r>
              <a:rPr lang="zh-CN" altLang="en-US" sz="800" kern="0" dirty="0" smtClean="0">
                <a:solidFill>
                  <a:srgbClr val="2D2015"/>
                </a:solidFill>
                <a:latin typeface="微软雅黑" panose="020B0503020204020204" pitchFamily="34" charset="-122"/>
                <a:ea typeface="微软雅黑" panose="020B0503020204020204" pitchFamily="34" charset="-122"/>
              </a:rPr>
              <a:t>上手动或周期性的从已注册的设备同步配置信息；</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增加业务链所需的资源，包括编排设备、业务设备及自动创建隧道口使用的</a:t>
            </a:r>
            <a:r>
              <a:rPr lang="en-US" altLang="zh-CN" sz="800" kern="0" dirty="0" smtClean="0">
                <a:solidFill>
                  <a:srgbClr val="2D2015"/>
                </a:solidFill>
                <a:latin typeface="微软雅黑" panose="020B0503020204020204" pitchFamily="34" charset="-122"/>
                <a:ea typeface="微软雅黑" panose="020B0503020204020204" pitchFamily="34" charset="-122"/>
              </a:rPr>
              <a:t>IP</a:t>
            </a:r>
            <a:r>
              <a:rPr lang="zh-CN" altLang="en-US" sz="800" kern="0" dirty="0" smtClean="0">
                <a:solidFill>
                  <a:srgbClr val="2D2015"/>
                </a:solidFill>
                <a:latin typeface="微软雅黑" panose="020B0503020204020204" pitchFamily="34" charset="-122"/>
                <a:ea typeface="微软雅黑" panose="020B0503020204020204" pitchFamily="34" charset="-122"/>
              </a:rPr>
              <a:t>地址池；</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部署下发。将会在编排设备和业务设备之间创建来回两条隧道，相互对接联通；在业务设备上创建出入隧道口的相互引流策略；</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按</a:t>
            </a:r>
            <a:r>
              <a:rPr lang="en-US" altLang="zh-CN" sz="800" kern="0" dirty="0" smtClean="0">
                <a:solidFill>
                  <a:srgbClr val="2D2015"/>
                </a:solidFill>
                <a:latin typeface="微软雅黑" panose="020B0503020204020204" pitchFamily="34" charset="-122"/>
                <a:ea typeface="微软雅黑" panose="020B0503020204020204" pitchFamily="34" charset="-122"/>
              </a:rPr>
              <a:t>ACL</a:t>
            </a:r>
            <a:r>
              <a:rPr lang="zh-CN" altLang="en-US" sz="800" kern="0" dirty="0" smtClean="0">
                <a:solidFill>
                  <a:srgbClr val="2D2015"/>
                </a:solidFill>
                <a:latin typeface="微软雅黑" panose="020B0503020204020204" pitchFamily="34" charset="-122"/>
                <a:ea typeface="微软雅黑" panose="020B0503020204020204" pitchFamily="34" charset="-122"/>
              </a:rPr>
              <a:t>或</a:t>
            </a:r>
            <a:r>
              <a:rPr lang="en-US" altLang="zh-CN" sz="800" kern="0" dirty="0" smtClean="0">
                <a:solidFill>
                  <a:srgbClr val="2D2015"/>
                </a:solidFill>
                <a:latin typeface="微软雅黑" panose="020B0503020204020204" pitchFamily="34" charset="-122"/>
                <a:ea typeface="微软雅黑" panose="020B0503020204020204" pitchFamily="34" charset="-122"/>
              </a:rPr>
              <a:t>UCL</a:t>
            </a:r>
            <a:r>
              <a:rPr lang="zh-CN" altLang="en-US" sz="800" kern="0" dirty="0" smtClean="0">
                <a:solidFill>
                  <a:srgbClr val="2D2015"/>
                </a:solidFill>
                <a:latin typeface="微软雅黑" panose="020B0503020204020204" pitchFamily="34" charset="-122"/>
                <a:ea typeface="微软雅黑" panose="020B0503020204020204" pitchFamily="34" charset="-122"/>
              </a:rPr>
              <a:t>的方式配置业务流规则</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选择编排设备、业务设备、业务流规则，调整业务设备编排顺序，关联业务流形成一条业务链。</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业务链部署下发。在编排设备上创建业务流策略和向各个业务设备引流的策略。</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endParaRPr lang="en-US" altLang="zh-CN" sz="900" kern="0" dirty="0" smtClean="0">
              <a:solidFill>
                <a:srgbClr val="2D2015"/>
              </a:solidFill>
              <a:latin typeface="微软雅黑" panose="020B0503020204020204" pitchFamily="34" charset="-122"/>
              <a:ea typeface="微软雅黑" panose="020B0503020204020204" pitchFamily="34" charset="-122"/>
            </a:endParaRPr>
          </a:p>
        </p:txBody>
      </p:sp>
      <p:sp>
        <p:nvSpPr>
          <p:cNvPr id="6" name="圆角矩形 5"/>
          <p:cNvSpPr/>
          <p:nvPr/>
        </p:nvSpPr>
        <p:spPr bwMode="auto">
          <a:xfrm>
            <a:off x="981384" y="1045931"/>
            <a:ext cx="1264115" cy="257175"/>
          </a:xfrm>
          <a:prstGeom prst="roundRect">
            <a:avLst/>
          </a:prstGeom>
          <a:solidFill>
            <a:schemeClr val="bg1">
              <a:lumMod val="85000"/>
              <a:alpha val="70000"/>
            </a:schemeClr>
          </a:solidFill>
          <a:ln w="25400" cap="flat" cmpd="sng" algn="ctr">
            <a:solidFill>
              <a:srgbClr val="BBE0E3">
                <a:shade val="50000"/>
              </a:srgb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lgn="ctr" fontAlgn="auto">
              <a:spcBef>
                <a:spcPts val="0"/>
              </a:spcBef>
              <a:spcAft>
                <a:spcPts val="0"/>
              </a:spcAft>
              <a:buClr>
                <a:srgbClr val="CC9900"/>
              </a:buClr>
              <a:defRPr/>
            </a:pPr>
            <a:r>
              <a:rPr lang="zh-CN" altLang="en-US" sz="700" kern="0" dirty="0" smtClean="0">
                <a:solidFill>
                  <a:srgbClr val="000000"/>
                </a:solidFill>
                <a:latin typeface="微软雅黑" panose="020B0503020204020204" pitchFamily="34" charset="-122"/>
                <a:ea typeface="微软雅黑" panose="020B0503020204020204" pitchFamily="34" charset="-122"/>
              </a:rPr>
              <a:t>设备连线</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7" name="圆角矩形 6"/>
          <p:cNvSpPr/>
          <p:nvPr/>
        </p:nvSpPr>
        <p:spPr bwMode="auto">
          <a:xfrm>
            <a:off x="981384" y="1972934"/>
            <a:ext cx="1264115" cy="257175"/>
          </a:xfrm>
          <a:prstGeom prst="roundRect">
            <a:avLst/>
          </a:prstGeom>
          <a:solidFill>
            <a:schemeClr val="bg1">
              <a:lumMod val="85000"/>
              <a:alpha val="70000"/>
            </a:schemeClr>
          </a:solidFill>
          <a:ln w="25400" cap="flat" cmpd="sng" algn="ctr">
            <a:solidFill>
              <a:srgbClr val="BBE0E3">
                <a:shade val="50000"/>
              </a:srgb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lgn="ctr" fontAlgn="auto">
              <a:spcBef>
                <a:spcPts val="0"/>
              </a:spcBef>
              <a:spcAft>
                <a:spcPts val="0"/>
              </a:spcAft>
              <a:buClr>
                <a:srgbClr val="CC9900"/>
              </a:buClr>
              <a:defRPr/>
            </a:pPr>
            <a:r>
              <a:rPr lang="zh-CN" altLang="en-US" sz="700" kern="0" dirty="0" smtClean="0">
                <a:solidFill>
                  <a:srgbClr val="000000"/>
                </a:solidFill>
                <a:latin typeface="微软雅黑" panose="020B0503020204020204" pitchFamily="34" charset="-122"/>
                <a:ea typeface="微软雅黑" panose="020B0503020204020204" pitchFamily="34" charset="-122"/>
              </a:rPr>
              <a:t>基础网络、路由配置</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8" name="圆角矩形 7"/>
          <p:cNvSpPr/>
          <p:nvPr/>
        </p:nvSpPr>
        <p:spPr bwMode="auto">
          <a:xfrm>
            <a:off x="981384" y="1468253"/>
            <a:ext cx="1264115" cy="339539"/>
          </a:xfrm>
          <a:prstGeom prst="roundRect">
            <a:avLst/>
          </a:prstGeom>
          <a:solidFill>
            <a:schemeClr val="bg1">
              <a:lumMod val="85000"/>
              <a:alpha val="70000"/>
            </a:schemeClr>
          </a:solidFill>
          <a:ln w="25400" cap="flat" cmpd="sng" algn="ctr">
            <a:solidFill>
              <a:srgbClr val="BBE0E3">
                <a:shade val="50000"/>
              </a:srgb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lgn="ctr" fontAlgn="auto">
              <a:spcBef>
                <a:spcPts val="0"/>
              </a:spcBef>
              <a:spcAft>
                <a:spcPts val="0"/>
              </a:spcAft>
              <a:buClr>
                <a:srgbClr val="CC9900"/>
              </a:buClr>
              <a:defRPr/>
            </a:pPr>
            <a:r>
              <a:rPr lang="zh-CN" altLang="en-US" sz="700" kern="0" dirty="0" smtClean="0">
                <a:solidFill>
                  <a:srgbClr val="000000"/>
                </a:solidFill>
                <a:latin typeface="微软雅黑" panose="020B0503020204020204" pitchFamily="34" charset="-122"/>
                <a:ea typeface="微软雅黑" panose="020B0503020204020204" pitchFamily="34" charset="-122"/>
              </a:rPr>
              <a:t>在编排设备、业务设备上各配置两个</a:t>
            </a:r>
            <a:r>
              <a:rPr lang="en-US" altLang="zh-CN" sz="700" kern="0" dirty="0" smtClean="0">
                <a:solidFill>
                  <a:srgbClr val="000000"/>
                </a:solidFill>
                <a:latin typeface="微软雅黑" panose="020B0503020204020204" pitchFamily="34" charset="-122"/>
                <a:ea typeface="微软雅黑" panose="020B0503020204020204" pitchFamily="34" charset="-122"/>
              </a:rPr>
              <a:t>Loopback</a:t>
            </a:r>
            <a:r>
              <a:rPr lang="zh-CN" altLang="en-US" sz="700" kern="0" dirty="0" smtClean="0">
                <a:solidFill>
                  <a:srgbClr val="000000"/>
                </a:solidFill>
                <a:latin typeface="微软雅黑" panose="020B0503020204020204" pitchFamily="34" charset="-122"/>
                <a:ea typeface="微软雅黑" panose="020B0503020204020204" pitchFamily="34" charset="-122"/>
              </a:rPr>
              <a:t>接口</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9" name="圆角矩形 8"/>
          <p:cNvSpPr/>
          <p:nvPr/>
        </p:nvSpPr>
        <p:spPr bwMode="auto">
          <a:xfrm>
            <a:off x="981381" y="2395256"/>
            <a:ext cx="1264115" cy="257175"/>
          </a:xfrm>
          <a:prstGeom prst="roundRect">
            <a:avLst/>
          </a:prstGeom>
          <a:solidFill>
            <a:schemeClr val="bg1">
              <a:lumMod val="85000"/>
              <a:alpha val="70000"/>
            </a:schemeClr>
          </a:solidFill>
          <a:ln w="25400" cap="flat" cmpd="sng" algn="ctr">
            <a:solidFill>
              <a:srgbClr val="BBE0E3">
                <a:shade val="50000"/>
              </a:srgb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lgn="ctr" fontAlgn="auto">
              <a:spcBef>
                <a:spcPts val="0"/>
              </a:spcBef>
              <a:spcAft>
                <a:spcPts val="0"/>
              </a:spcAft>
              <a:buClr>
                <a:srgbClr val="CC9900"/>
              </a:buClr>
              <a:defRPr/>
            </a:pPr>
            <a:r>
              <a:rPr lang="zh-CN" altLang="en-US" sz="700" kern="0" dirty="0" smtClean="0">
                <a:solidFill>
                  <a:srgbClr val="000000"/>
                </a:solidFill>
                <a:latin typeface="微软雅黑" panose="020B0503020204020204" pitchFamily="34" charset="-122"/>
                <a:ea typeface="微软雅黑" panose="020B0503020204020204" pitchFamily="34" charset="-122"/>
              </a:rPr>
              <a:t>编排设备、业务设备向</a:t>
            </a:r>
            <a:r>
              <a:rPr lang="en-US" altLang="zh-CN" sz="700" kern="0" dirty="0" smtClean="0">
                <a:solidFill>
                  <a:srgbClr val="000000"/>
                </a:solidFill>
                <a:latin typeface="微软雅黑" panose="020B0503020204020204" pitchFamily="34" charset="-122"/>
                <a:ea typeface="微软雅黑" panose="020B0503020204020204" pitchFamily="34" charset="-122"/>
              </a:rPr>
              <a:t>Controller</a:t>
            </a:r>
            <a:r>
              <a:rPr lang="zh-CN" altLang="en-US" sz="700" kern="0" dirty="0" smtClean="0">
                <a:solidFill>
                  <a:srgbClr val="000000"/>
                </a:solidFill>
                <a:latin typeface="微软雅黑" panose="020B0503020204020204" pitchFamily="34" charset="-122"/>
                <a:ea typeface="微软雅黑" panose="020B0503020204020204" pitchFamily="34" charset="-122"/>
              </a:rPr>
              <a:t>注册</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10" name="圆角矩形 9"/>
          <p:cNvSpPr/>
          <p:nvPr/>
        </p:nvSpPr>
        <p:spPr bwMode="auto">
          <a:xfrm>
            <a:off x="2984467" y="3324029"/>
            <a:ext cx="1264115" cy="257175"/>
          </a:xfrm>
          <a:prstGeom prst="roundRect">
            <a:avLst/>
          </a:prstGeom>
          <a:solidFill>
            <a:srgbClr val="BBE0E3">
              <a:alpha val="70000"/>
            </a:srgbClr>
          </a:solidFill>
          <a:ln w="25400" cap="flat" cmpd="sng" algn="ctr">
            <a:solidFill>
              <a:srgbClr val="BBE0E3">
                <a:shade val="50000"/>
              </a:srgb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lgn="ctr" fontAlgn="auto">
              <a:spcBef>
                <a:spcPts val="0"/>
              </a:spcBef>
              <a:spcAft>
                <a:spcPts val="0"/>
              </a:spcAft>
              <a:buClr>
                <a:srgbClr val="CC9900"/>
              </a:buClr>
              <a:defRPr/>
            </a:pPr>
            <a:r>
              <a:rPr lang="zh-CN" altLang="en-US" sz="700" kern="0" dirty="0" smtClean="0">
                <a:solidFill>
                  <a:srgbClr val="000000"/>
                </a:solidFill>
                <a:latin typeface="微软雅黑" panose="020B0503020204020204" pitchFamily="34" charset="-122"/>
                <a:ea typeface="微软雅黑" panose="020B0503020204020204" pitchFamily="34" charset="-122"/>
              </a:rPr>
              <a:t>增加一条业务流</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11" name="圆角矩形 10"/>
          <p:cNvSpPr/>
          <p:nvPr/>
        </p:nvSpPr>
        <p:spPr bwMode="auto">
          <a:xfrm>
            <a:off x="2984467" y="2199603"/>
            <a:ext cx="1264115" cy="535781"/>
          </a:xfrm>
          <a:prstGeom prst="roundRect">
            <a:avLst/>
          </a:prstGeom>
          <a:solidFill>
            <a:srgbClr val="BBE0E3">
              <a:alpha val="70000"/>
            </a:srgbClr>
          </a:solidFill>
          <a:ln w="25400" cap="flat" cmpd="sng" algn="ctr">
            <a:solidFill>
              <a:srgbClr val="BBE0E3">
                <a:shade val="50000"/>
              </a:srgb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lgn="ctr" fontAlgn="auto">
              <a:spcBef>
                <a:spcPts val="0"/>
              </a:spcBef>
              <a:spcAft>
                <a:spcPts val="0"/>
              </a:spcAft>
              <a:buClr>
                <a:srgbClr val="CC9900"/>
              </a:buClr>
              <a:defRPr/>
            </a:pPr>
            <a:r>
              <a:rPr lang="zh-CN" altLang="en-US" sz="700" kern="0" dirty="0" smtClean="0">
                <a:solidFill>
                  <a:srgbClr val="000000"/>
                </a:solidFill>
                <a:latin typeface="微软雅黑" panose="020B0503020204020204" pitchFamily="34" charset="-122"/>
                <a:ea typeface="微软雅黑" panose="020B0503020204020204" pitchFamily="34" charset="-122"/>
              </a:rPr>
              <a:t>增加业务链所需的资源，包括编排设备、业务设备以及自动创建隧道口使用的</a:t>
            </a:r>
            <a:r>
              <a:rPr lang="en-US" altLang="zh-CN" sz="700" kern="0" dirty="0" smtClean="0">
                <a:solidFill>
                  <a:srgbClr val="000000"/>
                </a:solidFill>
                <a:latin typeface="微软雅黑" panose="020B0503020204020204" pitchFamily="34" charset="-122"/>
                <a:ea typeface="微软雅黑" panose="020B0503020204020204" pitchFamily="34" charset="-122"/>
              </a:rPr>
              <a:t>IP</a:t>
            </a:r>
            <a:r>
              <a:rPr lang="zh-CN" altLang="en-US" sz="700" kern="0" dirty="0" smtClean="0">
                <a:solidFill>
                  <a:srgbClr val="000000"/>
                </a:solidFill>
                <a:latin typeface="微软雅黑" panose="020B0503020204020204" pitchFamily="34" charset="-122"/>
                <a:ea typeface="微软雅黑" panose="020B0503020204020204" pitchFamily="34" charset="-122"/>
              </a:rPr>
              <a:t>地址池</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12" name="圆角矩形 11"/>
          <p:cNvSpPr/>
          <p:nvPr/>
        </p:nvSpPr>
        <p:spPr bwMode="auto">
          <a:xfrm>
            <a:off x="2984467" y="3746939"/>
            <a:ext cx="1264115" cy="257175"/>
          </a:xfrm>
          <a:prstGeom prst="roundRect">
            <a:avLst/>
          </a:prstGeom>
          <a:solidFill>
            <a:srgbClr val="BBE0E3">
              <a:alpha val="70000"/>
            </a:srgbClr>
          </a:solidFill>
          <a:ln w="25400" cap="flat" cmpd="sng" algn="ctr">
            <a:solidFill>
              <a:srgbClr val="BBE0E3">
                <a:shade val="50000"/>
              </a:srgb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lgn="ctr" fontAlgn="auto">
              <a:spcBef>
                <a:spcPts val="0"/>
              </a:spcBef>
              <a:spcAft>
                <a:spcPts val="0"/>
              </a:spcAft>
              <a:buClr>
                <a:srgbClr val="CC9900"/>
              </a:buClr>
              <a:defRPr/>
            </a:pPr>
            <a:r>
              <a:rPr lang="zh-CN" altLang="en-US" sz="700" kern="0" dirty="0" smtClean="0">
                <a:solidFill>
                  <a:srgbClr val="000000"/>
                </a:solidFill>
                <a:latin typeface="微软雅黑" panose="020B0503020204020204" pitchFamily="34" charset="-122"/>
                <a:ea typeface="微软雅黑" panose="020B0503020204020204" pitchFamily="34" charset="-122"/>
              </a:rPr>
              <a:t>增加一条业务链</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13" name="圆角矩形 12"/>
          <p:cNvSpPr/>
          <p:nvPr/>
        </p:nvSpPr>
        <p:spPr bwMode="auto">
          <a:xfrm>
            <a:off x="2984467" y="2901119"/>
            <a:ext cx="1264115" cy="257175"/>
          </a:xfrm>
          <a:prstGeom prst="roundRect">
            <a:avLst/>
          </a:prstGeom>
          <a:solidFill>
            <a:srgbClr val="BBE0E3">
              <a:alpha val="70000"/>
            </a:srgbClr>
          </a:solidFill>
          <a:ln w="25400" cap="flat" cmpd="sng" algn="ctr">
            <a:solidFill>
              <a:srgbClr val="BBE0E3">
                <a:shade val="50000"/>
              </a:srgb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lgn="ctr" fontAlgn="auto">
              <a:spcBef>
                <a:spcPts val="0"/>
              </a:spcBef>
              <a:spcAft>
                <a:spcPts val="0"/>
              </a:spcAft>
              <a:buClr>
                <a:srgbClr val="CC9900"/>
              </a:buClr>
              <a:defRPr/>
            </a:pPr>
            <a:r>
              <a:rPr lang="zh-CN" altLang="en-US" sz="700" kern="0" dirty="0" smtClean="0">
                <a:solidFill>
                  <a:srgbClr val="000000"/>
                </a:solidFill>
                <a:latin typeface="微软雅黑" panose="020B0503020204020204" pitchFamily="34" charset="-122"/>
                <a:ea typeface="微软雅黑" panose="020B0503020204020204" pitchFamily="34" charset="-122"/>
              </a:rPr>
              <a:t>隧道部署下发</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14" name="圆角矩形 13"/>
          <p:cNvSpPr/>
          <p:nvPr/>
        </p:nvSpPr>
        <p:spPr bwMode="auto">
          <a:xfrm>
            <a:off x="2984467" y="4169849"/>
            <a:ext cx="1264115" cy="257175"/>
          </a:xfrm>
          <a:prstGeom prst="roundRect">
            <a:avLst/>
          </a:prstGeom>
          <a:solidFill>
            <a:srgbClr val="BBE0E3">
              <a:alpha val="70000"/>
            </a:srgbClr>
          </a:solidFill>
          <a:ln w="25400" cap="flat" cmpd="sng" algn="ctr">
            <a:solidFill>
              <a:srgbClr val="BBE0E3">
                <a:shade val="50000"/>
              </a:srgb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lgn="ctr" fontAlgn="auto">
              <a:spcBef>
                <a:spcPts val="0"/>
              </a:spcBef>
              <a:spcAft>
                <a:spcPts val="0"/>
              </a:spcAft>
              <a:buClr>
                <a:srgbClr val="CC9900"/>
              </a:buClr>
              <a:defRPr/>
            </a:pPr>
            <a:r>
              <a:rPr lang="zh-CN" altLang="en-US" sz="700" kern="0" dirty="0" smtClean="0">
                <a:solidFill>
                  <a:srgbClr val="000000"/>
                </a:solidFill>
                <a:latin typeface="微软雅黑" panose="020B0503020204020204" pitchFamily="34" charset="-122"/>
                <a:ea typeface="微软雅黑" panose="020B0503020204020204" pitchFamily="34" charset="-122"/>
              </a:rPr>
              <a:t>业务链部署下发</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cxnSp>
        <p:nvCxnSpPr>
          <p:cNvPr id="16" name="直接箭头连接符 15"/>
          <p:cNvCxnSpPr>
            <a:stCxn id="6" idx="2"/>
            <a:endCxn id="8" idx="0"/>
          </p:cNvCxnSpPr>
          <p:nvPr/>
        </p:nvCxnSpPr>
        <p:spPr bwMode="auto">
          <a:xfrm rot="5400000">
            <a:off x="1530871" y="1385678"/>
            <a:ext cx="165145" cy="1191"/>
          </a:xfrm>
          <a:prstGeom prst="straightConnector1">
            <a:avLst/>
          </a:prstGeom>
          <a:noFill/>
          <a:ln w="15875">
            <a:solidFill>
              <a:schemeClr val="bg1">
                <a:lumMod val="50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直接箭头连接符 16"/>
          <p:cNvCxnSpPr>
            <a:stCxn id="8" idx="2"/>
            <a:endCxn id="7" idx="0"/>
          </p:cNvCxnSpPr>
          <p:nvPr/>
        </p:nvCxnSpPr>
        <p:spPr bwMode="auto">
          <a:xfrm rot="5400000">
            <a:off x="1530871" y="1890361"/>
            <a:ext cx="165145" cy="1191"/>
          </a:xfrm>
          <a:prstGeom prst="straightConnector1">
            <a:avLst/>
          </a:prstGeom>
          <a:noFill/>
          <a:ln w="15875">
            <a:solidFill>
              <a:schemeClr val="bg1">
                <a:lumMod val="50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 name="直接箭头连接符 19"/>
          <p:cNvCxnSpPr>
            <a:stCxn id="7" idx="2"/>
            <a:endCxn id="9" idx="0"/>
          </p:cNvCxnSpPr>
          <p:nvPr/>
        </p:nvCxnSpPr>
        <p:spPr bwMode="auto">
          <a:xfrm rot="5400000">
            <a:off x="1530870" y="2312683"/>
            <a:ext cx="165145" cy="1"/>
          </a:xfrm>
          <a:prstGeom prst="straightConnector1">
            <a:avLst/>
          </a:prstGeom>
          <a:noFill/>
          <a:ln w="15875">
            <a:solidFill>
              <a:schemeClr val="bg1">
                <a:lumMod val="50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直接箭头连接符 22"/>
          <p:cNvCxnSpPr>
            <a:stCxn id="11" idx="2"/>
            <a:endCxn id="13" idx="0"/>
          </p:cNvCxnSpPr>
          <p:nvPr/>
        </p:nvCxnSpPr>
        <p:spPr bwMode="auto">
          <a:xfrm rot="5400000">
            <a:off x="3533657" y="2818250"/>
            <a:ext cx="165735" cy="1191"/>
          </a:xfrm>
          <a:prstGeom prst="straightConnector1">
            <a:avLst/>
          </a:prstGeom>
          <a:noFill/>
          <a:ln w="15875">
            <a:solidFill>
              <a:schemeClr val="bg1">
                <a:lumMod val="50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箭头连接符 25"/>
          <p:cNvCxnSpPr>
            <a:stCxn id="13" idx="2"/>
            <a:endCxn id="10" idx="0"/>
          </p:cNvCxnSpPr>
          <p:nvPr/>
        </p:nvCxnSpPr>
        <p:spPr bwMode="auto">
          <a:xfrm rot="5400000">
            <a:off x="3533657" y="3241160"/>
            <a:ext cx="165735" cy="1191"/>
          </a:xfrm>
          <a:prstGeom prst="straightConnector1">
            <a:avLst/>
          </a:prstGeom>
          <a:noFill/>
          <a:ln w="15875">
            <a:solidFill>
              <a:schemeClr val="bg1">
                <a:lumMod val="50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 name="直接箭头连接符 28"/>
          <p:cNvCxnSpPr>
            <a:stCxn id="10" idx="2"/>
            <a:endCxn id="12" idx="0"/>
          </p:cNvCxnSpPr>
          <p:nvPr/>
        </p:nvCxnSpPr>
        <p:spPr bwMode="auto">
          <a:xfrm rot="5400000">
            <a:off x="3533657" y="3664070"/>
            <a:ext cx="165735" cy="1191"/>
          </a:xfrm>
          <a:prstGeom prst="straightConnector1">
            <a:avLst/>
          </a:prstGeom>
          <a:noFill/>
          <a:ln w="15875">
            <a:solidFill>
              <a:schemeClr val="bg1">
                <a:lumMod val="50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 name="直接箭头连接符 31"/>
          <p:cNvCxnSpPr>
            <a:stCxn id="12" idx="2"/>
            <a:endCxn id="14" idx="0"/>
          </p:cNvCxnSpPr>
          <p:nvPr/>
        </p:nvCxnSpPr>
        <p:spPr bwMode="auto">
          <a:xfrm rot="5400000">
            <a:off x="3533657" y="4086980"/>
            <a:ext cx="165735" cy="1191"/>
          </a:xfrm>
          <a:prstGeom prst="straightConnector1">
            <a:avLst/>
          </a:prstGeom>
          <a:noFill/>
          <a:ln w="15875">
            <a:solidFill>
              <a:schemeClr val="bg1">
                <a:lumMod val="50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形状 35"/>
          <p:cNvCxnSpPr>
            <a:stCxn id="53" idx="2"/>
            <a:endCxn id="54" idx="0"/>
          </p:cNvCxnSpPr>
          <p:nvPr/>
        </p:nvCxnSpPr>
        <p:spPr bwMode="auto">
          <a:xfrm rot="5400000" flipH="1" flipV="1">
            <a:off x="2077503" y="1207324"/>
            <a:ext cx="1062689" cy="1996365"/>
          </a:xfrm>
          <a:prstGeom prst="bentConnector5">
            <a:avLst>
              <a:gd name="adj1" fmla="val -6644"/>
              <a:gd name="adj2" fmla="val 50000"/>
              <a:gd name="adj3" fmla="val 116134"/>
            </a:avLst>
          </a:prstGeom>
          <a:noFill/>
          <a:ln w="15875">
            <a:solidFill>
              <a:schemeClr val="bg1">
                <a:lumMod val="50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线形标注 1(带强调线) 60"/>
          <p:cNvSpPr/>
          <p:nvPr/>
        </p:nvSpPr>
        <p:spPr bwMode="auto">
          <a:xfrm>
            <a:off x="1014989" y="2897841"/>
            <a:ext cx="1445184" cy="463924"/>
          </a:xfrm>
          <a:prstGeom prst="accentCallout1">
            <a:avLst>
              <a:gd name="adj1" fmla="val 71919"/>
              <a:gd name="adj2" fmla="val 99921"/>
              <a:gd name="adj3" fmla="val 29614"/>
              <a:gd name="adj4" fmla="val 132339"/>
            </a:avLst>
          </a:prstGeom>
          <a:solidFill>
            <a:schemeClr val="bg1">
              <a:lumMod val="95000"/>
            </a:schemeClr>
          </a:solid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marL="171450" indent="-171450" defTabSz="685165">
              <a:buClr>
                <a:srgbClr val="000000"/>
              </a:buClr>
              <a:buFont typeface="+mj-ea"/>
              <a:buAutoNum type="circleNumDbPlain"/>
            </a:pPr>
            <a:r>
              <a:rPr lang="zh-CN" altLang="en-US" sz="700" kern="0" dirty="0" smtClean="0">
                <a:solidFill>
                  <a:srgbClr val="000000"/>
                </a:solidFill>
                <a:latin typeface="微软雅黑" panose="020B0503020204020204" pitchFamily="34" charset="-122"/>
                <a:ea typeface="微软雅黑" panose="020B0503020204020204" pitchFamily="34" charset="-122"/>
              </a:rPr>
              <a:t>在编排设备、业务设备间创建来回两条隧道，相互对接连通；</a:t>
            </a:r>
            <a:endParaRPr lang="en-US" altLang="zh-CN" sz="700" kern="0" dirty="0" smtClean="0">
              <a:solidFill>
                <a:srgbClr val="000000"/>
              </a:solidFill>
              <a:latin typeface="微软雅黑" panose="020B0503020204020204" pitchFamily="34" charset="-122"/>
              <a:ea typeface="微软雅黑" panose="020B0503020204020204" pitchFamily="34" charset="-122"/>
            </a:endParaRPr>
          </a:p>
          <a:p>
            <a:pPr marL="171450" indent="-171450" defTabSz="685165">
              <a:buClr>
                <a:srgbClr val="000000"/>
              </a:buClr>
              <a:buFont typeface="+mj-ea"/>
              <a:buAutoNum type="circleNumDbPlain"/>
            </a:pPr>
            <a:r>
              <a:rPr lang="zh-CN" altLang="en-US" sz="700" kern="0" dirty="0" smtClean="0">
                <a:solidFill>
                  <a:srgbClr val="000000"/>
                </a:solidFill>
                <a:latin typeface="微软雅黑" panose="020B0503020204020204" pitchFamily="34" charset="-122"/>
                <a:ea typeface="微软雅黑" panose="020B0503020204020204" pitchFamily="34" charset="-122"/>
              </a:rPr>
              <a:t>在业务设备上创建出入隧道口相互引流的策略；</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62" name="线形标注 1(带强调线) 61"/>
          <p:cNvSpPr/>
          <p:nvPr/>
        </p:nvSpPr>
        <p:spPr bwMode="auto">
          <a:xfrm>
            <a:off x="1014989" y="4141694"/>
            <a:ext cx="1458628" cy="356347"/>
          </a:xfrm>
          <a:prstGeom prst="accentCallout1">
            <a:avLst>
              <a:gd name="adj1" fmla="val 71919"/>
              <a:gd name="adj2" fmla="val 99921"/>
              <a:gd name="adj3" fmla="val 37122"/>
              <a:gd name="adj4" fmla="val 133299"/>
            </a:avLst>
          </a:prstGeom>
          <a:solidFill>
            <a:schemeClr val="bg1">
              <a:lumMod val="95000"/>
            </a:schemeClr>
          </a:solid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pPr>
            <a:r>
              <a:rPr lang="zh-CN" altLang="en-US" sz="700" kern="0" dirty="0" smtClean="0">
                <a:solidFill>
                  <a:srgbClr val="000000"/>
                </a:solidFill>
                <a:latin typeface="微软雅黑" panose="020B0503020204020204" pitchFamily="34" charset="-122"/>
                <a:ea typeface="微软雅黑" panose="020B0503020204020204" pitchFamily="34" charset="-122"/>
              </a:rPr>
              <a:t>在编排设备上创建：</a:t>
            </a:r>
            <a:endParaRPr lang="en-US" altLang="zh-CN" sz="700" kern="0" dirty="0" smtClean="0">
              <a:solidFill>
                <a:srgbClr val="000000"/>
              </a:solidFill>
              <a:latin typeface="微软雅黑" panose="020B0503020204020204" pitchFamily="34" charset="-122"/>
              <a:ea typeface="微软雅黑" panose="020B0503020204020204" pitchFamily="34" charset="-122"/>
            </a:endParaRPr>
          </a:p>
          <a:p>
            <a:pPr marL="171450" indent="-171450" defTabSz="685165">
              <a:buFont typeface="+mj-ea"/>
              <a:buAutoNum type="circleNumDbPlain"/>
            </a:pPr>
            <a:r>
              <a:rPr lang="zh-CN" altLang="en-US" sz="700" kern="0" dirty="0" smtClean="0">
                <a:solidFill>
                  <a:srgbClr val="000000"/>
                </a:solidFill>
                <a:latin typeface="微软雅黑" panose="020B0503020204020204" pitchFamily="34" charset="-122"/>
                <a:ea typeface="微软雅黑" panose="020B0503020204020204" pitchFamily="34" charset="-122"/>
              </a:rPr>
              <a:t>业务流策略；</a:t>
            </a:r>
            <a:endParaRPr lang="en-US" altLang="zh-CN" sz="700" kern="0" dirty="0" smtClean="0">
              <a:solidFill>
                <a:srgbClr val="000000"/>
              </a:solidFill>
              <a:latin typeface="微软雅黑" panose="020B0503020204020204" pitchFamily="34" charset="-122"/>
              <a:ea typeface="微软雅黑" panose="020B0503020204020204" pitchFamily="34" charset="-122"/>
            </a:endParaRPr>
          </a:p>
          <a:p>
            <a:pPr marL="171450" indent="-171450" defTabSz="685165">
              <a:buFont typeface="+mj-ea"/>
              <a:buAutoNum type="circleNumDbPlain"/>
            </a:pPr>
            <a:r>
              <a:rPr lang="zh-CN" altLang="en-US" sz="700" kern="0" dirty="0" smtClean="0">
                <a:solidFill>
                  <a:srgbClr val="000000"/>
                </a:solidFill>
                <a:latin typeface="微软雅黑" panose="020B0503020204020204" pitchFamily="34" charset="-122"/>
                <a:ea typeface="微软雅黑" panose="020B0503020204020204" pitchFamily="34" charset="-122"/>
              </a:rPr>
              <a:t>向各个业务设备引流的策略；</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64" name="圆角矩形 63"/>
          <p:cNvSpPr/>
          <p:nvPr/>
        </p:nvSpPr>
        <p:spPr bwMode="auto">
          <a:xfrm>
            <a:off x="2621476" y="965238"/>
            <a:ext cx="296923" cy="162000"/>
          </a:xfrm>
          <a:prstGeom prst="roundRect">
            <a:avLst/>
          </a:prstGeom>
          <a:solidFill>
            <a:schemeClr val="bg1">
              <a:lumMod val="85000"/>
              <a:alpha val="70000"/>
            </a:schemeClr>
          </a:solidFill>
          <a:ln w="25400" cap="flat" cmpd="sng" algn="ctr">
            <a:solidFill>
              <a:srgbClr val="BBE0E3">
                <a:shade val="50000"/>
              </a:srgb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lgn="ctr" fontAlgn="auto">
              <a:spcBef>
                <a:spcPts val="0"/>
              </a:spcBef>
              <a:spcAft>
                <a:spcPts val="0"/>
              </a:spcAft>
              <a:buClr>
                <a:srgbClr val="CC9900"/>
              </a:buClr>
              <a:defRPr/>
            </a:pP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65" name="圆角矩形 64"/>
          <p:cNvSpPr/>
          <p:nvPr/>
        </p:nvSpPr>
        <p:spPr bwMode="auto">
          <a:xfrm>
            <a:off x="3542392" y="965238"/>
            <a:ext cx="296923" cy="162000"/>
          </a:xfrm>
          <a:prstGeom prst="roundRect">
            <a:avLst/>
          </a:prstGeom>
          <a:solidFill>
            <a:srgbClr val="BBE0E3">
              <a:alpha val="70000"/>
            </a:srgbClr>
          </a:solidFill>
          <a:ln w="25400" cap="flat" cmpd="sng" algn="ctr">
            <a:solidFill>
              <a:srgbClr val="BBE0E3">
                <a:shade val="50000"/>
              </a:srgb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lgn="ctr" fontAlgn="auto">
              <a:spcBef>
                <a:spcPts val="0"/>
              </a:spcBef>
              <a:spcAft>
                <a:spcPts val="0"/>
              </a:spcAft>
              <a:buClr>
                <a:srgbClr val="CC9900"/>
              </a:buClr>
              <a:defRPr/>
            </a:pP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66" name="TextBox 65"/>
          <p:cNvSpPr txBox="1"/>
          <p:nvPr/>
        </p:nvSpPr>
        <p:spPr>
          <a:xfrm>
            <a:off x="2900745" y="968191"/>
            <a:ext cx="587305" cy="176953"/>
          </a:xfrm>
          <a:prstGeom prst="rect">
            <a:avLst/>
          </a:prstGeom>
          <a:noFill/>
        </p:spPr>
        <p:txBody>
          <a:bodyPr wrap="none" lIns="68542" tIns="34271" rIns="68542" bIns="34271" rtlCol="0">
            <a:spAutoFit/>
          </a:bodyPr>
          <a:lstStyle/>
          <a:p>
            <a:pPr algn="ctr" fontAlgn="auto">
              <a:spcBef>
                <a:spcPts val="0"/>
              </a:spcBef>
              <a:spcAft>
                <a:spcPts val="0"/>
              </a:spcAft>
              <a:buClr>
                <a:srgbClr val="CC9900"/>
              </a:buClr>
              <a:defRPr/>
            </a:pPr>
            <a:r>
              <a:rPr lang="zh-CN" altLang="en-US" sz="700" kern="0" dirty="0" smtClean="0">
                <a:solidFill>
                  <a:srgbClr val="000000"/>
                </a:solidFill>
                <a:latin typeface="微软雅黑" panose="020B0503020204020204" pitchFamily="34" charset="-122"/>
                <a:ea typeface="微软雅黑" panose="020B0503020204020204" pitchFamily="34" charset="-122"/>
              </a:rPr>
              <a:t>预配置流程</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67" name="TextBox 66"/>
          <p:cNvSpPr txBox="1"/>
          <p:nvPr/>
        </p:nvSpPr>
        <p:spPr>
          <a:xfrm>
            <a:off x="3820043" y="968181"/>
            <a:ext cx="677072" cy="176953"/>
          </a:xfrm>
          <a:prstGeom prst="rect">
            <a:avLst/>
          </a:prstGeom>
          <a:noFill/>
        </p:spPr>
        <p:txBody>
          <a:bodyPr wrap="none" lIns="68542" tIns="34271" rIns="68542" bIns="34271" rtlCol="0">
            <a:spAutoFit/>
          </a:bodyPr>
          <a:lstStyle/>
          <a:p>
            <a:pPr algn="ctr" fontAlgn="auto">
              <a:spcBef>
                <a:spcPts val="0"/>
              </a:spcBef>
              <a:spcAft>
                <a:spcPts val="0"/>
              </a:spcAft>
              <a:buClr>
                <a:srgbClr val="CC9900"/>
              </a:buClr>
              <a:defRPr/>
            </a:pPr>
            <a:r>
              <a:rPr lang="zh-CN" altLang="en-US" sz="700" kern="0" dirty="0" smtClean="0">
                <a:solidFill>
                  <a:srgbClr val="000000"/>
                </a:solidFill>
                <a:latin typeface="微软雅黑" panose="020B0503020204020204" pitchFamily="34" charset="-122"/>
                <a:ea typeface="微软雅黑" panose="020B0503020204020204" pitchFamily="34" charset="-122"/>
              </a:rPr>
              <a:t>业务配置流程</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sp>
        <p:nvSpPr>
          <p:cNvPr id="68" name="圆角矩形 67"/>
          <p:cNvSpPr/>
          <p:nvPr/>
        </p:nvSpPr>
        <p:spPr bwMode="auto">
          <a:xfrm>
            <a:off x="2984467" y="1778288"/>
            <a:ext cx="1264115" cy="257175"/>
          </a:xfrm>
          <a:prstGeom prst="roundRect">
            <a:avLst/>
          </a:prstGeom>
          <a:solidFill>
            <a:srgbClr val="BBE0E3">
              <a:alpha val="70000"/>
            </a:srgbClr>
          </a:solidFill>
          <a:ln w="25400" cap="flat" cmpd="sng" algn="ctr">
            <a:solidFill>
              <a:srgbClr val="BBE0E3">
                <a:shade val="50000"/>
              </a:srgbClr>
            </a:solidFill>
            <a:prstDash val="soli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68542" tIns="34271" rIns="68542" bIns="34271" anchor="ctr"/>
          <a:lstStyle/>
          <a:p>
            <a:pPr algn="ctr" fontAlgn="auto">
              <a:spcBef>
                <a:spcPts val="0"/>
              </a:spcBef>
              <a:spcAft>
                <a:spcPts val="0"/>
              </a:spcAft>
              <a:buClr>
                <a:srgbClr val="CC9900"/>
              </a:buClr>
              <a:defRPr/>
            </a:pPr>
            <a:r>
              <a:rPr lang="zh-CN" altLang="en-US" sz="700" kern="0" dirty="0" smtClean="0">
                <a:solidFill>
                  <a:srgbClr val="000000"/>
                </a:solidFill>
                <a:latin typeface="微软雅黑" panose="020B0503020204020204" pitchFamily="34" charset="-122"/>
                <a:ea typeface="微软雅黑" panose="020B0503020204020204" pitchFamily="34" charset="-122"/>
              </a:rPr>
              <a:t>设备信息同步（手动</a:t>
            </a:r>
            <a:r>
              <a:rPr lang="en-US" altLang="zh-CN" sz="700" kern="0" dirty="0" smtClean="0">
                <a:solidFill>
                  <a:srgbClr val="000000"/>
                </a:solidFill>
                <a:latin typeface="微软雅黑" panose="020B0503020204020204" pitchFamily="34" charset="-122"/>
                <a:ea typeface="微软雅黑" panose="020B0503020204020204" pitchFamily="34" charset="-122"/>
              </a:rPr>
              <a:t>/</a:t>
            </a:r>
            <a:r>
              <a:rPr lang="zh-CN" altLang="en-US" sz="700" kern="0" dirty="0" smtClean="0">
                <a:solidFill>
                  <a:srgbClr val="000000"/>
                </a:solidFill>
                <a:latin typeface="微软雅黑" panose="020B0503020204020204" pitchFamily="34" charset="-122"/>
                <a:ea typeface="微软雅黑" panose="020B0503020204020204" pitchFamily="34" charset="-122"/>
              </a:rPr>
              <a:t>周期）</a:t>
            </a:r>
            <a:endParaRPr lang="zh-CN" altLang="en-US" sz="700" kern="0" dirty="0" smtClean="0">
              <a:solidFill>
                <a:srgbClr val="000000"/>
              </a:solidFill>
              <a:latin typeface="微软雅黑" panose="020B0503020204020204" pitchFamily="34" charset="-122"/>
              <a:ea typeface="微软雅黑" panose="020B0503020204020204" pitchFamily="34" charset="-122"/>
            </a:endParaRPr>
          </a:p>
        </p:txBody>
      </p:sp>
      <p:cxnSp>
        <p:nvCxnSpPr>
          <p:cNvPr id="69" name="直接箭头连接符 68"/>
          <p:cNvCxnSpPr>
            <a:stCxn id="68" idx="2"/>
            <a:endCxn id="11" idx="0"/>
          </p:cNvCxnSpPr>
          <p:nvPr/>
        </p:nvCxnSpPr>
        <p:spPr bwMode="auto">
          <a:xfrm rot="5400000">
            <a:off x="3534457" y="2117531"/>
            <a:ext cx="164138" cy="1191"/>
          </a:xfrm>
          <a:prstGeom prst="straightConnector1">
            <a:avLst/>
          </a:prstGeom>
          <a:noFill/>
          <a:ln w="15875">
            <a:solidFill>
              <a:schemeClr val="bg1">
                <a:lumMod val="50000"/>
              </a:schemeClr>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Tree>
  </p:cSld>
  <p:clrMapOvr>
    <a:masterClrMapping/>
  </p:clrMapOvr>
  <p:transition advClick="0" advTm="8000">
    <p:cut/>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 name="内容占位符 2"/>
          <p:cNvSpPr txBox="1"/>
          <p:nvPr/>
        </p:nvSpPr>
        <p:spPr bwMode="auto">
          <a:xfrm>
            <a:off x="5870634" y="872729"/>
            <a:ext cx="2707967" cy="3751659"/>
          </a:xfrm>
          <a:prstGeom prst="rect">
            <a:avLst/>
          </a:prstGeom>
          <a:noFill/>
          <a:ln w="6350">
            <a:solidFill>
              <a:schemeClr val="bg1">
                <a:lumMod val="75000"/>
              </a:schemeClr>
            </a:solidFill>
            <a:prstDash val="solid"/>
            <a:round/>
          </a:ln>
        </p:spPr>
        <p:txBody>
          <a:bodyPr wrap="square" lIns="68562" tIns="34281" rIns="68562" bIns="34281" anchor="t" anchorCtr="0"/>
          <a:lstStyle/>
          <a:p>
            <a:pPr marL="257175" indent="-257175">
              <a:lnSpc>
                <a:spcPct val="150000"/>
              </a:lnSpc>
              <a:defRPr/>
            </a:pPr>
            <a:r>
              <a:rPr lang="en-US" altLang="zh-CN" sz="800" b="1" kern="0" dirty="0" smtClean="0">
                <a:solidFill>
                  <a:srgbClr val="2D2015"/>
                </a:solidFill>
                <a:latin typeface="微软雅黑" panose="020B0503020204020204" pitchFamily="34" charset="-122"/>
                <a:ea typeface="微软雅黑" panose="020B0503020204020204" pitchFamily="34" charset="-122"/>
              </a:rPr>
              <a:t>Agile Controller</a:t>
            </a:r>
            <a:r>
              <a:rPr lang="zh-CN" altLang="en-US" sz="800" b="1" kern="0" dirty="0" smtClean="0">
                <a:solidFill>
                  <a:srgbClr val="2D2015"/>
                </a:solidFill>
                <a:latin typeface="微软雅黑" panose="020B0503020204020204" pitchFamily="34" charset="-122"/>
                <a:ea typeface="微软雅黑" panose="020B0503020204020204" pitchFamily="34" charset="-122"/>
              </a:rPr>
              <a:t>上</a:t>
            </a:r>
            <a:r>
              <a:rPr lang="en-US" altLang="zh-CN" sz="800" b="1" kern="0" dirty="0" smtClean="0">
                <a:solidFill>
                  <a:srgbClr val="2D2015"/>
                </a:solidFill>
                <a:latin typeface="微软雅黑" panose="020B0503020204020204" pitchFamily="34" charset="-122"/>
                <a:ea typeface="微软雅黑" panose="020B0503020204020204" pitchFamily="34" charset="-122"/>
              </a:rPr>
              <a:t>MSV</a:t>
            </a:r>
            <a:r>
              <a:rPr lang="zh-CN" altLang="en-US" sz="800" b="1" kern="0" dirty="0" smtClean="0">
                <a:solidFill>
                  <a:srgbClr val="2D2015"/>
                </a:solidFill>
                <a:latin typeface="微软雅黑" panose="020B0503020204020204" pitchFamily="34" charset="-122"/>
                <a:ea typeface="微软雅黑" panose="020B0503020204020204" pitchFamily="34" charset="-122"/>
              </a:rPr>
              <a:t>业务链配置如图所示：</a:t>
            </a:r>
            <a:endParaRPr lang="en-US" altLang="zh-CN" sz="800" b="1" kern="0" dirty="0" smtClean="0">
              <a:solidFill>
                <a:srgbClr val="2D2015"/>
              </a:solidFill>
              <a:latin typeface="微软雅黑" panose="020B0503020204020204" pitchFamily="34" charset="-122"/>
              <a:ea typeface="微软雅黑" panose="020B0503020204020204" pitchFamily="34" charset="-122"/>
            </a:endParaRPr>
          </a:p>
          <a:p>
            <a:pPr lvl="0">
              <a:lnSpc>
                <a:spcPct val="150000"/>
              </a:lnSpc>
              <a:defRPr/>
            </a:pPr>
            <a:r>
              <a:rPr lang="zh-CN" altLang="en-US" sz="800" kern="0" dirty="0" smtClean="0">
                <a:solidFill>
                  <a:srgbClr val="2D2015"/>
                </a:solidFill>
                <a:latin typeface="微软雅黑" panose="020B0503020204020204" pitchFamily="34" charset="-122"/>
                <a:ea typeface="微软雅黑" panose="020B0503020204020204" pitchFamily="34" charset="-122"/>
              </a:rPr>
              <a:t>首先增加业务链所需的资源，包括编排设备、业务设备及自动创建隧道口使用的</a:t>
            </a:r>
            <a:r>
              <a:rPr lang="en-US" altLang="zh-CN" sz="800" kern="0" dirty="0" smtClean="0">
                <a:solidFill>
                  <a:srgbClr val="2D2015"/>
                </a:solidFill>
                <a:latin typeface="微软雅黑" panose="020B0503020204020204" pitchFamily="34" charset="-122"/>
                <a:ea typeface="微软雅黑" panose="020B0503020204020204" pitchFamily="34" charset="-122"/>
              </a:rPr>
              <a:t>IP</a:t>
            </a:r>
            <a:r>
              <a:rPr lang="zh-CN" altLang="en-US" sz="800" kern="0" dirty="0" smtClean="0">
                <a:solidFill>
                  <a:srgbClr val="2D2015"/>
                </a:solidFill>
                <a:latin typeface="微软雅黑" panose="020B0503020204020204" pitchFamily="34" charset="-122"/>
                <a:ea typeface="微软雅黑" panose="020B0503020204020204" pitchFamily="34" charset="-122"/>
              </a:rPr>
              <a:t>地址池：</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如左图所示，编排设备列表中显示了注册到</a:t>
            </a:r>
            <a:r>
              <a:rPr lang="en-US" altLang="zh-CN" sz="800" kern="0" dirty="0" smtClean="0">
                <a:solidFill>
                  <a:srgbClr val="2D2015"/>
                </a:solidFill>
                <a:latin typeface="微软雅黑" panose="020B0503020204020204" pitchFamily="34" charset="-122"/>
                <a:ea typeface="微软雅黑" panose="020B0503020204020204" pitchFamily="34" charset="-122"/>
              </a:rPr>
              <a:t>Agile Controller</a:t>
            </a:r>
            <a:r>
              <a:rPr lang="zh-CN" altLang="en-US" sz="800" kern="0" dirty="0" smtClean="0">
                <a:solidFill>
                  <a:srgbClr val="2D2015"/>
                </a:solidFill>
                <a:latin typeface="微软雅黑" panose="020B0503020204020204" pitchFamily="34" charset="-122"/>
                <a:ea typeface="微软雅黑" panose="020B0503020204020204" pitchFamily="34" charset="-122"/>
              </a:rPr>
              <a:t>的所有编排设备，选择一个编排设备（即交换机）并拖拽到右侧编排设备示意图中；</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业务设备列表中显示了注册到</a:t>
            </a:r>
            <a:r>
              <a:rPr lang="en-US" altLang="zh-CN" sz="800" kern="0" dirty="0" smtClean="0">
                <a:solidFill>
                  <a:srgbClr val="2D2015"/>
                </a:solidFill>
                <a:latin typeface="微软雅黑" panose="020B0503020204020204" pitchFamily="34" charset="-122"/>
                <a:ea typeface="微软雅黑" panose="020B0503020204020204" pitchFamily="34" charset="-122"/>
              </a:rPr>
              <a:t>Agile Controller</a:t>
            </a:r>
            <a:r>
              <a:rPr lang="zh-CN" altLang="en-US" sz="800" kern="0" dirty="0" smtClean="0">
                <a:solidFill>
                  <a:srgbClr val="2D2015"/>
                </a:solidFill>
                <a:latin typeface="微软雅黑" panose="020B0503020204020204" pitchFamily="34" charset="-122"/>
                <a:ea typeface="微软雅黑" panose="020B0503020204020204" pitchFamily="34" charset="-122"/>
              </a:rPr>
              <a:t>的所有业务设备，选择；</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点击按钮</a:t>
            </a:r>
            <a:r>
              <a:rPr lang="en-US" altLang="zh-CN" sz="800" kern="0" dirty="0" smtClean="0">
                <a:solidFill>
                  <a:srgbClr val="2D2015"/>
                </a:solidFill>
                <a:latin typeface="微软雅黑" panose="020B0503020204020204" pitchFamily="34" charset="-122"/>
                <a:ea typeface="微软雅黑" panose="020B0503020204020204" pitchFamily="34" charset="-122"/>
              </a:rPr>
              <a:t>3</a:t>
            </a:r>
            <a:r>
              <a:rPr lang="zh-CN" altLang="en-US" sz="800" kern="0" dirty="0" smtClean="0">
                <a:solidFill>
                  <a:srgbClr val="2D2015"/>
                </a:solidFill>
                <a:latin typeface="微软雅黑" panose="020B0503020204020204" pitchFamily="34" charset="-122"/>
                <a:ea typeface="微软雅黑" panose="020B0503020204020204" pitchFamily="34" charset="-122"/>
              </a:rPr>
              <a:t>时，将会出现右上图所示窗口，列表展示出当前已经注册到</a:t>
            </a:r>
            <a:r>
              <a:rPr lang="en-US" altLang="zh-CN" sz="800" kern="0" dirty="0" smtClean="0">
                <a:solidFill>
                  <a:srgbClr val="2D2015"/>
                </a:solidFill>
                <a:latin typeface="微软雅黑" panose="020B0503020204020204" pitchFamily="34" charset="-122"/>
                <a:ea typeface="微软雅黑" panose="020B0503020204020204" pitchFamily="34" charset="-122"/>
              </a:rPr>
              <a:t>Agile Controller</a:t>
            </a:r>
            <a:r>
              <a:rPr lang="zh-CN" altLang="en-US" sz="800" kern="0" dirty="0" smtClean="0">
                <a:solidFill>
                  <a:srgbClr val="2D2015"/>
                </a:solidFill>
                <a:latin typeface="微软雅黑" panose="020B0503020204020204" pitchFamily="34" charset="-122"/>
                <a:ea typeface="微软雅黑" panose="020B0503020204020204" pitchFamily="34" charset="-122"/>
              </a:rPr>
              <a:t>的业务设备，用户可以选择其中若干个作为业务设备。</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p:txBody>
      </p:sp>
      <p:pic>
        <p:nvPicPr>
          <p:cNvPr id="1026" name="Picture 2" descr="image001"/>
          <p:cNvPicPr>
            <a:picLocks noChangeAspect="1" noChangeArrowheads="1"/>
          </p:cNvPicPr>
          <p:nvPr/>
        </p:nvPicPr>
        <p:blipFill>
          <a:blip r:embed="rId1" cstate="print"/>
          <a:srcRect/>
          <a:stretch>
            <a:fillRect/>
          </a:stretch>
        </p:blipFill>
        <p:spPr bwMode="auto">
          <a:xfrm>
            <a:off x="373063" y="865802"/>
            <a:ext cx="5155253" cy="3134915"/>
          </a:xfrm>
          <a:prstGeom prst="rect">
            <a:avLst/>
          </a:prstGeom>
          <a:noFill/>
          <a:ln w="9525">
            <a:noFill/>
            <a:miter lim="800000"/>
            <a:headEnd/>
            <a:tailEnd/>
          </a:ln>
        </p:spPr>
      </p:pic>
      <p:sp>
        <p:nvSpPr>
          <p:cNvPr id="12" name="标题 1"/>
          <p:cNvSpPr>
            <a:spLocks noGrp="1"/>
          </p:cNvSpPr>
          <p:nvPr>
            <p:ph type="title"/>
          </p:nvPr>
        </p:nvSpPr>
        <p:spPr>
          <a:xfrm>
            <a:off x="381000" y="289069"/>
            <a:ext cx="8233971" cy="559338"/>
          </a:xfrm>
        </p:spPr>
        <p:txBody>
          <a:bodyPr lIns="67412" tIns="33707" rIns="67412" bIns="33707"/>
          <a:lstStyle/>
          <a:p>
            <a:r>
              <a:rPr lang="en-US" altLang="zh-CN" sz="2800" dirty="0" smtClean="0">
                <a:cs typeface="+mj-cs"/>
              </a:rPr>
              <a:t>MSV</a:t>
            </a:r>
            <a:r>
              <a:rPr lang="zh-CN" altLang="en-US" sz="2800" dirty="0" smtClean="0">
                <a:cs typeface="+mj-cs"/>
              </a:rPr>
              <a:t>业务链配置说明</a:t>
            </a:r>
            <a:r>
              <a:rPr lang="en-US" altLang="zh-CN" sz="2800" dirty="0" smtClean="0">
                <a:cs typeface="+mj-cs"/>
              </a:rPr>
              <a:t>—</a:t>
            </a:r>
            <a:r>
              <a:rPr lang="zh-CN" altLang="en-US" sz="2800" dirty="0" smtClean="0">
                <a:cs typeface="+mj-cs"/>
              </a:rPr>
              <a:t>增加业务链资源</a:t>
            </a:r>
            <a:endParaRPr lang="zh-CN" altLang="en-US" sz="2800" dirty="0">
              <a:cs typeface="+mj-cs"/>
            </a:endParaRPr>
          </a:p>
        </p:txBody>
      </p:sp>
    </p:spTree>
  </p:cSld>
  <p:clrMapOvr>
    <a:masterClrMapping/>
  </p:clrMapOvr>
  <p:transition advClick="0" advTm="8000">
    <p:cut/>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a:lstStyle/>
          <a:p>
            <a:r>
              <a:rPr kumimoji="1" lang="zh-CN" altLang="en-US" dirty="0" smtClean="0">
                <a:latin typeface="微软雅黑" panose="020B0503020204020204" pitchFamily="34" charset="-122"/>
                <a:ea typeface="微软雅黑" panose="020B0503020204020204" pitchFamily="34" charset="-122"/>
                <a:sym typeface="Arial" panose="020B0604020202020204"/>
              </a:rPr>
              <a:t>业务随行：自由移动下的网络挑战 </a:t>
            </a:r>
            <a:endParaRPr lang="zh-CN" altLang="en-US" dirty="0"/>
          </a:p>
        </p:txBody>
      </p:sp>
      <p:sp>
        <p:nvSpPr>
          <p:cNvPr id="283" name="椭圆 282"/>
          <p:cNvSpPr/>
          <p:nvPr/>
        </p:nvSpPr>
        <p:spPr bwMode="auto">
          <a:xfrm>
            <a:off x="684583" y="3407114"/>
            <a:ext cx="816854" cy="307634"/>
          </a:xfrm>
          <a:prstGeom prst="ellipse">
            <a:avLst/>
          </a:prstGeom>
          <a:solidFill>
            <a:srgbClr val="FFFFFF">
              <a:lumMod val="75000"/>
            </a:srgbClr>
          </a:solidFill>
          <a:ln w="19050">
            <a:noFill/>
            <a:prstDash val="dash"/>
            <a:tailEnd type="arrow"/>
          </a:ln>
          <a:effectLst>
            <a:outerShdw blurRad="50800" dist="38100" dir="2700000" algn="tl" rotWithShape="0">
              <a:prstClr val="black">
                <a:alpha val="40000"/>
              </a:prstClr>
            </a:outerShdw>
          </a:effectLst>
        </p:spPr>
        <p:txBody>
          <a:bodyPr rtlCol="0" anchor="ctr"/>
          <a:lstStyle/>
          <a:p>
            <a:pPr algn="ctr" fontAlgn="auto">
              <a:spcBef>
                <a:spcPts val="0"/>
              </a:spcBef>
              <a:spcAft>
                <a:spcPts val="0"/>
              </a:spcAft>
              <a:defRPr/>
            </a:pPr>
            <a:endParaRPr lang="zh-CN" altLang="en-US" kern="0" dirty="0">
              <a:solidFill>
                <a:sysClr val="windowText" lastClr="000000"/>
              </a:solidFill>
              <a:latin typeface="Arial" panose="020B0604020202020204"/>
              <a:ea typeface="微软雅黑" panose="020B0503020204020204" pitchFamily="34" charset="-122"/>
              <a:cs typeface="Arial" panose="020B0604020202020204" pitchFamily="34" charset="0"/>
              <a:sym typeface="Arial" panose="020B0604020202020204"/>
            </a:endParaRPr>
          </a:p>
        </p:txBody>
      </p:sp>
      <p:sp>
        <p:nvSpPr>
          <p:cNvPr id="284" name="椭圆 283"/>
          <p:cNvSpPr/>
          <p:nvPr/>
        </p:nvSpPr>
        <p:spPr bwMode="auto">
          <a:xfrm>
            <a:off x="3014345" y="2324350"/>
            <a:ext cx="1259466" cy="299486"/>
          </a:xfrm>
          <a:prstGeom prst="ellipse">
            <a:avLst/>
          </a:prstGeom>
          <a:solidFill>
            <a:srgbClr val="FFFFFF">
              <a:lumMod val="75000"/>
            </a:srgbClr>
          </a:solidFill>
          <a:ln w="19050">
            <a:noFill/>
            <a:prstDash val="dash"/>
            <a:tailEnd type="arrow"/>
          </a:ln>
          <a:effectLst>
            <a:outerShdw blurRad="50800" dist="38100" dir="2700000" algn="tl" rotWithShape="0">
              <a:prstClr val="black">
                <a:alpha val="40000"/>
              </a:prstClr>
            </a:outerShdw>
          </a:effectLst>
        </p:spPr>
        <p:txBody>
          <a:bodyPr rtlCol="0" anchor="ctr"/>
          <a:lstStyle/>
          <a:p>
            <a:pPr algn="ctr" fontAlgn="auto">
              <a:spcBef>
                <a:spcPts val="0"/>
              </a:spcBef>
              <a:spcAft>
                <a:spcPts val="0"/>
              </a:spcAft>
              <a:defRPr/>
            </a:pPr>
            <a:endParaRPr lang="zh-CN" altLang="en-US" kern="0" dirty="0">
              <a:solidFill>
                <a:sysClr val="windowText" lastClr="000000"/>
              </a:solidFill>
              <a:latin typeface="Arial" panose="020B0604020202020204"/>
              <a:ea typeface="微软雅黑" panose="020B0503020204020204" pitchFamily="34" charset="-122"/>
              <a:cs typeface="Arial" panose="020B0604020202020204" pitchFamily="34" charset="0"/>
              <a:sym typeface="Arial" panose="020B0604020202020204"/>
            </a:endParaRPr>
          </a:p>
        </p:txBody>
      </p:sp>
      <p:sp>
        <p:nvSpPr>
          <p:cNvPr id="285" name="椭圆 284"/>
          <p:cNvSpPr/>
          <p:nvPr/>
        </p:nvSpPr>
        <p:spPr bwMode="auto">
          <a:xfrm>
            <a:off x="1796690" y="2954560"/>
            <a:ext cx="1138630" cy="317065"/>
          </a:xfrm>
          <a:prstGeom prst="ellipse">
            <a:avLst/>
          </a:prstGeom>
          <a:solidFill>
            <a:srgbClr val="FFFFFF">
              <a:lumMod val="75000"/>
            </a:srgbClr>
          </a:solidFill>
          <a:ln w="19050">
            <a:noFill/>
            <a:prstDash val="dash"/>
            <a:tailEnd type="arrow"/>
          </a:ln>
          <a:effectLst>
            <a:outerShdw blurRad="50800" dist="38100" dir="2700000" algn="tl" rotWithShape="0">
              <a:prstClr val="black">
                <a:alpha val="40000"/>
              </a:prstClr>
            </a:outerShdw>
          </a:effectLst>
        </p:spPr>
        <p:txBody>
          <a:bodyPr rtlCol="0" anchor="ctr"/>
          <a:lstStyle/>
          <a:p>
            <a:pPr algn="ctr" fontAlgn="auto">
              <a:spcBef>
                <a:spcPts val="0"/>
              </a:spcBef>
              <a:spcAft>
                <a:spcPts val="0"/>
              </a:spcAft>
              <a:defRPr/>
            </a:pPr>
            <a:endParaRPr lang="zh-CN" altLang="en-US" kern="0" dirty="0">
              <a:solidFill>
                <a:sysClr val="windowText" lastClr="000000"/>
              </a:solidFill>
              <a:latin typeface="Arial" panose="020B0604020202020204"/>
              <a:ea typeface="微软雅黑" panose="020B0503020204020204" pitchFamily="34" charset="-122"/>
              <a:cs typeface="Arial" panose="020B0604020202020204" pitchFamily="34" charset="0"/>
              <a:sym typeface="Arial" panose="020B0604020202020204"/>
            </a:endParaRPr>
          </a:p>
        </p:txBody>
      </p:sp>
      <p:sp>
        <p:nvSpPr>
          <p:cNvPr id="287" name="任意多边形 286"/>
          <p:cNvSpPr/>
          <p:nvPr/>
        </p:nvSpPr>
        <p:spPr bwMode="auto">
          <a:xfrm>
            <a:off x="838200" y="1029869"/>
            <a:ext cx="6474530" cy="2542904"/>
          </a:xfrm>
          <a:custGeom>
            <a:avLst/>
            <a:gdLst>
              <a:gd name="connsiteX0" fmla="*/ 114300 w 114300"/>
              <a:gd name="connsiteY0" fmla="*/ 0 h 135992"/>
              <a:gd name="connsiteX1" fmla="*/ 47625 w 114300"/>
              <a:gd name="connsiteY1" fmla="*/ 76200 h 135992"/>
              <a:gd name="connsiteX2" fmla="*/ 0 w 114300"/>
              <a:gd name="connsiteY2" fmla="*/ 133350 h 135992"/>
              <a:gd name="connsiteX0-1" fmla="*/ 298066 w 298066"/>
              <a:gd name="connsiteY0-2" fmla="*/ 0 h 133350"/>
              <a:gd name="connsiteX1-3" fmla="*/ 39861 w 298066"/>
              <a:gd name="connsiteY1-4" fmla="*/ 73495 h 133350"/>
              <a:gd name="connsiteX2-5" fmla="*/ 183766 w 298066"/>
              <a:gd name="connsiteY2-6" fmla="*/ 133350 h 133350"/>
              <a:gd name="connsiteX0-7" fmla="*/ 392327 w 392327"/>
              <a:gd name="connsiteY0-8" fmla="*/ 0 h 409243"/>
              <a:gd name="connsiteX1-9" fmla="*/ 134122 w 392327"/>
              <a:gd name="connsiteY1-10" fmla="*/ 73495 h 409243"/>
              <a:gd name="connsiteX2-11" fmla="*/ 0 w 392327"/>
              <a:gd name="connsiteY2-12" fmla="*/ 409243 h 409243"/>
              <a:gd name="connsiteX0-13" fmla="*/ 436305 w 436305"/>
              <a:gd name="connsiteY0-14" fmla="*/ 0 h 409243"/>
              <a:gd name="connsiteX1-15" fmla="*/ 178100 w 436305"/>
              <a:gd name="connsiteY1-16" fmla="*/ 73495 h 409243"/>
              <a:gd name="connsiteX2-17" fmla="*/ 22354 w 436305"/>
              <a:gd name="connsiteY2-18" fmla="*/ 265074 h 409243"/>
              <a:gd name="connsiteX3" fmla="*/ 43978 w 436305"/>
              <a:gd name="connsiteY3" fmla="*/ 409243 h 409243"/>
              <a:gd name="connsiteX0-19" fmla="*/ 469342 w 555840"/>
              <a:gd name="connsiteY0-20" fmla="*/ 0 h 539075"/>
              <a:gd name="connsiteX1-21" fmla="*/ 211137 w 555840"/>
              <a:gd name="connsiteY1-22" fmla="*/ 73495 h 539075"/>
              <a:gd name="connsiteX2-23" fmla="*/ 55391 w 555840"/>
              <a:gd name="connsiteY2-24" fmla="*/ 265074 h 539075"/>
              <a:gd name="connsiteX3-25" fmla="*/ 543483 w 555840"/>
              <a:gd name="connsiteY3-26" fmla="*/ 539075 h 539075"/>
              <a:gd name="connsiteX0-27" fmla="*/ 506412 w 592910"/>
              <a:gd name="connsiteY0-28" fmla="*/ 0 h 539075"/>
              <a:gd name="connsiteX1-29" fmla="*/ 248207 w 592910"/>
              <a:gd name="connsiteY1-30" fmla="*/ 73495 h 539075"/>
              <a:gd name="connsiteX2-31" fmla="*/ 55391 w 592910"/>
              <a:gd name="connsiteY2-32" fmla="*/ 375972 h 539075"/>
              <a:gd name="connsiteX3-33" fmla="*/ 580553 w 592910"/>
              <a:gd name="connsiteY3-34" fmla="*/ 539075 h 539075"/>
              <a:gd name="connsiteX0-35" fmla="*/ 510531 w 621742"/>
              <a:gd name="connsiteY0-36" fmla="*/ 0 h 566123"/>
              <a:gd name="connsiteX1-37" fmla="*/ 252326 w 621742"/>
              <a:gd name="connsiteY1-38" fmla="*/ 73495 h 566123"/>
              <a:gd name="connsiteX2-39" fmla="*/ 59510 w 621742"/>
              <a:gd name="connsiteY2-40" fmla="*/ 375972 h 566123"/>
              <a:gd name="connsiteX3-41" fmla="*/ 609385 w 621742"/>
              <a:gd name="connsiteY3-42" fmla="*/ 566123 h 566123"/>
              <a:gd name="connsiteX0-43" fmla="*/ 510531 w 609385"/>
              <a:gd name="connsiteY0-44" fmla="*/ 0 h 566123"/>
              <a:gd name="connsiteX1-45" fmla="*/ 252326 w 609385"/>
              <a:gd name="connsiteY1-46" fmla="*/ 73495 h 566123"/>
              <a:gd name="connsiteX2-47" fmla="*/ 59510 w 609385"/>
              <a:gd name="connsiteY2-48" fmla="*/ 375972 h 566123"/>
              <a:gd name="connsiteX3-49" fmla="*/ 609385 w 609385"/>
              <a:gd name="connsiteY3-50" fmla="*/ 566123 h 566123"/>
              <a:gd name="connsiteX0-51" fmla="*/ 512590 w 623801"/>
              <a:gd name="connsiteY0-52" fmla="*/ 0 h 541779"/>
              <a:gd name="connsiteX1-53" fmla="*/ 254385 w 623801"/>
              <a:gd name="connsiteY1-54" fmla="*/ 73495 h 541779"/>
              <a:gd name="connsiteX2-55" fmla="*/ 61569 w 623801"/>
              <a:gd name="connsiteY2-56" fmla="*/ 375972 h 541779"/>
              <a:gd name="connsiteX3-57" fmla="*/ 623801 w 623801"/>
              <a:gd name="connsiteY3-58" fmla="*/ 541779 h 541779"/>
              <a:gd name="connsiteX0-59" fmla="*/ 512590 w 623801"/>
              <a:gd name="connsiteY0-60" fmla="*/ 0 h 541779"/>
              <a:gd name="connsiteX1-61" fmla="*/ 254385 w 623801"/>
              <a:gd name="connsiteY1-62" fmla="*/ 73495 h 541779"/>
              <a:gd name="connsiteX2-63" fmla="*/ 61569 w 623801"/>
              <a:gd name="connsiteY2-64" fmla="*/ 375972 h 541779"/>
              <a:gd name="connsiteX3-65" fmla="*/ 623801 w 623801"/>
              <a:gd name="connsiteY3-66" fmla="*/ 541779 h 541779"/>
              <a:gd name="connsiteX0-67" fmla="*/ 512590 w 623801"/>
              <a:gd name="connsiteY0-68" fmla="*/ 0 h 541779"/>
              <a:gd name="connsiteX1-69" fmla="*/ 254385 w 623801"/>
              <a:gd name="connsiteY1-70" fmla="*/ 73495 h 541779"/>
              <a:gd name="connsiteX2-71" fmla="*/ 61569 w 623801"/>
              <a:gd name="connsiteY2-72" fmla="*/ 400316 h 541779"/>
              <a:gd name="connsiteX3-73" fmla="*/ 623801 w 623801"/>
              <a:gd name="connsiteY3-74" fmla="*/ 541779 h 541779"/>
              <a:gd name="connsiteX0-75" fmla="*/ 512590 w 623801"/>
              <a:gd name="connsiteY0-76" fmla="*/ 0 h 541779"/>
              <a:gd name="connsiteX1-77" fmla="*/ 254385 w 623801"/>
              <a:gd name="connsiteY1-78" fmla="*/ 73495 h 541779"/>
              <a:gd name="connsiteX2-79" fmla="*/ 61569 w 623801"/>
              <a:gd name="connsiteY2-80" fmla="*/ 400316 h 541779"/>
              <a:gd name="connsiteX3-81" fmla="*/ 623801 w 623801"/>
              <a:gd name="connsiteY3-82" fmla="*/ 541779 h 541779"/>
              <a:gd name="connsiteX0-83" fmla="*/ 441539 w 552750"/>
              <a:gd name="connsiteY0-84" fmla="*/ 0 h 541779"/>
              <a:gd name="connsiteX1-85" fmla="*/ 183334 w 552750"/>
              <a:gd name="connsiteY1-86" fmla="*/ 73495 h 541779"/>
              <a:gd name="connsiteX2-87" fmla="*/ 61569 w 552750"/>
              <a:gd name="connsiteY2-88" fmla="*/ 424659 h 541779"/>
              <a:gd name="connsiteX3-89" fmla="*/ 552750 w 552750"/>
              <a:gd name="connsiteY3-90" fmla="*/ 541779 h 541779"/>
              <a:gd name="connsiteX0-91" fmla="*/ 455441 w 566652"/>
              <a:gd name="connsiteY0-92" fmla="*/ 0 h 541779"/>
              <a:gd name="connsiteX1-93" fmla="*/ 113828 w 566652"/>
              <a:gd name="connsiteY1-94" fmla="*/ 103248 h 541779"/>
              <a:gd name="connsiteX2-95" fmla="*/ 75471 w 566652"/>
              <a:gd name="connsiteY2-96" fmla="*/ 424659 h 541779"/>
              <a:gd name="connsiteX3-97" fmla="*/ 566652 w 566652"/>
              <a:gd name="connsiteY3-98" fmla="*/ 541779 h 541779"/>
              <a:gd name="connsiteX0-99" fmla="*/ 538849 w 566652"/>
              <a:gd name="connsiteY0-100" fmla="*/ 0 h 587761"/>
              <a:gd name="connsiteX1-101" fmla="*/ 113828 w 566652"/>
              <a:gd name="connsiteY1-102" fmla="*/ 149230 h 587761"/>
              <a:gd name="connsiteX2-103" fmla="*/ 75471 w 566652"/>
              <a:gd name="connsiteY2-104" fmla="*/ 470641 h 587761"/>
              <a:gd name="connsiteX3-105" fmla="*/ 566652 w 566652"/>
              <a:gd name="connsiteY3-106" fmla="*/ 587761 h 587761"/>
              <a:gd name="connsiteX0-107" fmla="*/ 573817 w 601620"/>
              <a:gd name="connsiteY0-108" fmla="*/ 0 h 587761"/>
              <a:gd name="connsiteX1-109" fmla="*/ 148796 w 601620"/>
              <a:gd name="connsiteY1-110" fmla="*/ 149230 h 587761"/>
              <a:gd name="connsiteX2-111" fmla="*/ 110439 w 601620"/>
              <a:gd name="connsiteY2-112" fmla="*/ 470641 h 587761"/>
              <a:gd name="connsiteX3-113" fmla="*/ 601620 w 601620"/>
              <a:gd name="connsiteY3-114" fmla="*/ 587761 h 587761"/>
              <a:gd name="connsiteX0-115" fmla="*/ 570728 w 598531"/>
              <a:gd name="connsiteY0-116" fmla="*/ 0 h 587761"/>
              <a:gd name="connsiteX1-117" fmla="*/ 148796 w 598531"/>
              <a:gd name="connsiteY1-118" fmla="*/ 160049 h 587761"/>
              <a:gd name="connsiteX2-119" fmla="*/ 107350 w 598531"/>
              <a:gd name="connsiteY2-120" fmla="*/ 470641 h 587761"/>
              <a:gd name="connsiteX3-121" fmla="*/ 598531 w 598531"/>
              <a:gd name="connsiteY3-122" fmla="*/ 587761 h 587761"/>
              <a:gd name="connsiteX0-123" fmla="*/ 570728 w 598531"/>
              <a:gd name="connsiteY0-124" fmla="*/ 0 h 587761"/>
              <a:gd name="connsiteX1-125" fmla="*/ 148796 w 598531"/>
              <a:gd name="connsiteY1-126" fmla="*/ 160049 h 587761"/>
              <a:gd name="connsiteX2-127" fmla="*/ 107350 w 598531"/>
              <a:gd name="connsiteY2-128" fmla="*/ 470641 h 587761"/>
              <a:gd name="connsiteX3-129" fmla="*/ 598531 w 598531"/>
              <a:gd name="connsiteY3-130" fmla="*/ 587761 h 587761"/>
              <a:gd name="connsiteX0-131" fmla="*/ 570728 w 598531"/>
              <a:gd name="connsiteY0-132" fmla="*/ 0 h 587761"/>
              <a:gd name="connsiteX1-133" fmla="*/ 148796 w 598531"/>
              <a:gd name="connsiteY1-134" fmla="*/ 160049 h 587761"/>
              <a:gd name="connsiteX2-135" fmla="*/ 107350 w 598531"/>
              <a:gd name="connsiteY2-136" fmla="*/ 470641 h 587761"/>
              <a:gd name="connsiteX3-137" fmla="*/ 598531 w 598531"/>
              <a:gd name="connsiteY3-138" fmla="*/ 587761 h 587761"/>
              <a:gd name="connsiteX0-139" fmla="*/ 570728 w 598531"/>
              <a:gd name="connsiteY0-140" fmla="*/ 0 h 587761"/>
              <a:gd name="connsiteX1-141" fmla="*/ 148796 w 598531"/>
              <a:gd name="connsiteY1-142" fmla="*/ 160049 h 587761"/>
              <a:gd name="connsiteX2-143" fmla="*/ 107350 w 598531"/>
              <a:gd name="connsiteY2-144" fmla="*/ 470641 h 587761"/>
              <a:gd name="connsiteX3-145" fmla="*/ 598531 w 598531"/>
              <a:gd name="connsiteY3-146" fmla="*/ 587761 h 587761"/>
              <a:gd name="connsiteX0-147" fmla="*/ 570728 w 598531"/>
              <a:gd name="connsiteY0-148" fmla="*/ 0 h 587761"/>
              <a:gd name="connsiteX1-149" fmla="*/ 148796 w 598531"/>
              <a:gd name="connsiteY1-150" fmla="*/ 160049 h 587761"/>
              <a:gd name="connsiteX2-151" fmla="*/ 107350 w 598531"/>
              <a:gd name="connsiteY2-152" fmla="*/ 470641 h 587761"/>
              <a:gd name="connsiteX3-153" fmla="*/ 598531 w 598531"/>
              <a:gd name="connsiteY3-154" fmla="*/ 587761 h 587761"/>
              <a:gd name="connsiteX0-155" fmla="*/ 549104 w 576907"/>
              <a:gd name="connsiteY0-156" fmla="*/ 0 h 587761"/>
              <a:gd name="connsiteX1-157" fmla="*/ 127172 w 576907"/>
              <a:gd name="connsiteY1-158" fmla="*/ 160049 h 587761"/>
              <a:gd name="connsiteX2-159" fmla="*/ 85726 w 576907"/>
              <a:gd name="connsiteY2-160" fmla="*/ 470641 h 587761"/>
              <a:gd name="connsiteX3-161" fmla="*/ 576907 w 576907"/>
              <a:gd name="connsiteY3-162" fmla="*/ 587761 h 587761"/>
              <a:gd name="connsiteX0-163" fmla="*/ 592353 w 620156"/>
              <a:gd name="connsiteY0-164" fmla="*/ 0 h 587761"/>
              <a:gd name="connsiteX1-165" fmla="*/ 127172 w 620156"/>
              <a:gd name="connsiteY1-166" fmla="*/ 157344 h 587761"/>
              <a:gd name="connsiteX2-167" fmla="*/ 128975 w 620156"/>
              <a:gd name="connsiteY2-168" fmla="*/ 470641 h 587761"/>
              <a:gd name="connsiteX3-169" fmla="*/ 620156 w 620156"/>
              <a:gd name="connsiteY3-170" fmla="*/ 587761 h 587761"/>
              <a:gd name="connsiteX0-171" fmla="*/ 697385 w 697385"/>
              <a:gd name="connsiteY0-172" fmla="*/ 0 h 671611"/>
              <a:gd name="connsiteX1-173" fmla="*/ 127172 w 697385"/>
              <a:gd name="connsiteY1-174" fmla="*/ 241194 h 671611"/>
              <a:gd name="connsiteX2-175" fmla="*/ 128975 w 697385"/>
              <a:gd name="connsiteY2-176" fmla="*/ 554491 h 671611"/>
              <a:gd name="connsiteX3-177" fmla="*/ 620156 w 697385"/>
              <a:gd name="connsiteY3-178" fmla="*/ 671611 h 671611"/>
              <a:gd name="connsiteX0-179" fmla="*/ 697385 w 697385"/>
              <a:gd name="connsiteY0-180" fmla="*/ 0 h 671611"/>
              <a:gd name="connsiteX1-181" fmla="*/ 127172 w 697385"/>
              <a:gd name="connsiteY1-182" fmla="*/ 241194 h 671611"/>
              <a:gd name="connsiteX2-183" fmla="*/ 128975 w 697385"/>
              <a:gd name="connsiteY2-184" fmla="*/ 554491 h 671611"/>
              <a:gd name="connsiteX3-185" fmla="*/ 620156 w 697385"/>
              <a:gd name="connsiteY3-186" fmla="*/ 671611 h 671611"/>
              <a:gd name="connsiteX0-187" fmla="*/ 731366 w 731366"/>
              <a:gd name="connsiteY0-188" fmla="*/ 0 h 671611"/>
              <a:gd name="connsiteX1-189" fmla="*/ 127172 w 731366"/>
              <a:gd name="connsiteY1-190" fmla="*/ 256997 h 671611"/>
              <a:gd name="connsiteX2-191" fmla="*/ 162956 w 731366"/>
              <a:gd name="connsiteY2-192" fmla="*/ 554491 h 671611"/>
              <a:gd name="connsiteX3-193" fmla="*/ 654137 w 731366"/>
              <a:gd name="connsiteY3-194" fmla="*/ 671611 h 671611"/>
              <a:gd name="connsiteX0-195" fmla="*/ 703563 w 703563"/>
              <a:gd name="connsiteY0-196" fmla="*/ 0 h 671611"/>
              <a:gd name="connsiteX1-197" fmla="*/ 99369 w 703563"/>
              <a:gd name="connsiteY1-198" fmla="*/ 256997 h 671611"/>
              <a:gd name="connsiteX2-199" fmla="*/ 135153 w 703563"/>
              <a:gd name="connsiteY2-200" fmla="*/ 554491 h 671611"/>
              <a:gd name="connsiteX3-201" fmla="*/ 626334 w 703563"/>
              <a:gd name="connsiteY3-202" fmla="*/ 671611 h 671611"/>
              <a:gd name="connsiteX0-203" fmla="*/ 734455 w 734455"/>
              <a:gd name="connsiteY0-204" fmla="*/ 0 h 734821"/>
              <a:gd name="connsiteX1-205" fmla="*/ 99369 w 734455"/>
              <a:gd name="connsiteY1-206" fmla="*/ 320207 h 734821"/>
              <a:gd name="connsiteX2-207" fmla="*/ 135153 w 734455"/>
              <a:gd name="connsiteY2-208" fmla="*/ 617701 h 734821"/>
              <a:gd name="connsiteX3-209" fmla="*/ 626334 w 734455"/>
              <a:gd name="connsiteY3-210" fmla="*/ 734821 h 734821"/>
              <a:gd name="connsiteX0-211" fmla="*/ 734455 w 734455"/>
              <a:gd name="connsiteY0-212" fmla="*/ 0 h 734821"/>
              <a:gd name="connsiteX1-213" fmla="*/ 99369 w 734455"/>
              <a:gd name="connsiteY1-214" fmla="*/ 320207 h 734821"/>
              <a:gd name="connsiteX2-215" fmla="*/ 135153 w 734455"/>
              <a:gd name="connsiteY2-216" fmla="*/ 617701 h 734821"/>
              <a:gd name="connsiteX3-217" fmla="*/ 626334 w 734455"/>
              <a:gd name="connsiteY3-218" fmla="*/ 734821 h 734821"/>
              <a:gd name="connsiteX0-219" fmla="*/ 722098 w 722098"/>
              <a:gd name="connsiteY0-220" fmla="*/ 0 h 734821"/>
              <a:gd name="connsiteX1-221" fmla="*/ 99369 w 722098"/>
              <a:gd name="connsiteY1-222" fmla="*/ 283334 h 734821"/>
              <a:gd name="connsiteX2-223" fmla="*/ 122796 w 722098"/>
              <a:gd name="connsiteY2-224" fmla="*/ 617701 h 734821"/>
              <a:gd name="connsiteX3-225" fmla="*/ 613977 w 722098"/>
              <a:gd name="connsiteY3-226" fmla="*/ 734821 h 734821"/>
              <a:gd name="connsiteX0-227" fmla="*/ 722098 w 722098"/>
              <a:gd name="connsiteY0-228" fmla="*/ 0 h 734821"/>
              <a:gd name="connsiteX1-229" fmla="*/ 99369 w 722098"/>
              <a:gd name="connsiteY1-230" fmla="*/ 283334 h 734821"/>
              <a:gd name="connsiteX2-231" fmla="*/ 122796 w 722098"/>
              <a:gd name="connsiteY2-232" fmla="*/ 617701 h 734821"/>
              <a:gd name="connsiteX3-233" fmla="*/ 613977 w 722098"/>
              <a:gd name="connsiteY3-234" fmla="*/ 734821 h 734821"/>
              <a:gd name="connsiteX0-235" fmla="*/ 728319 w 728319"/>
              <a:gd name="connsiteY0-236" fmla="*/ 0 h 734821"/>
              <a:gd name="connsiteX1-237" fmla="*/ 105590 w 728319"/>
              <a:gd name="connsiteY1-238" fmla="*/ 283334 h 734821"/>
              <a:gd name="connsiteX2-239" fmla="*/ 129017 w 728319"/>
              <a:gd name="connsiteY2-240" fmla="*/ 617701 h 734821"/>
              <a:gd name="connsiteX3-241" fmla="*/ 620198 w 728319"/>
              <a:gd name="connsiteY3-242" fmla="*/ 734821 h 734821"/>
              <a:gd name="connsiteX0-243" fmla="*/ 728319 w 728319"/>
              <a:gd name="connsiteY0-244" fmla="*/ 0 h 734821"/>
              <a:gd name="connsiteX1-245" fmla="*/ 105590 w 728319"/>
              <a:gd name="connsiteY1-246" fmla="*/ 283334 h 734821"/>
              <a:gd name="connsiteX2-247" fmla="*/ 129017 w 728319"/>
              <a:gd name="connsiteY2-248" fmla="*/ 617701 h 734821"/>
              <a:gd name="connsiteX3-249" fmla="*/ 620198 w 728319"/>
              <a:gd name="connsiteY3-250" fmla="*/ 734821 h 734821"/>
              <a:gd name="connsiteX0-251" fmla="*/ 728319 w 728319"/>
              <a:gd name="connsiteY0-252" fmla="*/ 0 h 734821"/>
              <a:gd name="connsiteX1-253" fmla="*/ 105590 w 728319"/>
              <a:gd name="connsiteY1-254" fmla="*/ 283334 h 734821"/>
              <a:gd name="connsiteX2-255" fmla="*/ 129017 w 728319"/>
              <a:gd name="connsiteY2-256" fmla="*/ 617701 h 734821"/>
              <a:gd name="connsiteX3-257" fmla="*/ 620198 w 728319"/>
              <a:gd name="connsiteY3-258" fmla="*/ 734821 h 734821"/>
              <a:gd name="connsiteX0-259" fmla="*/ 728319 w 728319"/>
              <a:gd name="connsiteY0-260" fmla="*/ 0 h 734821"/>
              <a:gd name="connsiteX1-261" fmla="*/ 105590 w 728319"/>
              <a:gd name="connsiteY1-262" fmla="*/ 283334 h 734821"/>
              <a:gd name="connsiteX2-263" fmla="*/ 129017 w 728319"/>
              <a:gd name="connsiteY2-264" fmla="*/ 617701 h 734821"/>
              <a:gd name="connsiteX3-265" fmla="*/ 620198 w 728319"/>
              <a:gd name="connsiteY3-266" fmla="*/ 734821 h 734821"/>
              <a:gd name="connsiteX0-267" fmla="*/ 728319 w 728319"/>
              <a:gd name="connsiteY0-268" fmla="*/ 0 h 734821"/>
              <a:gd name="connsiteX1-269" fmla="*/ 105590 w 728319"/>
              <a:gd name="connsiteY1-270" fmla="*/ 283334 h 734821"/>
              <a:gd name="connsiteX2-271" fmla="*/ 129017 w 728319"/>
              <a:gd name="connsiteY2-272" fmla="*/ 617701 h 734821"/>
              <a:gd name="connsiteX3-273" fmla="*/ 620198 w 728319"/>
              <a:gd name="connsiteY3-274" fmla="*/ 734821 h 734821"/>
              <a:gd name="connsiteX0-275" fmla="*/ 1299838 w 1299838"/>
              <a:gd name="connsiteY0-276" fmla="*/ 0 h 1096041"/>
              <a:gd name="connsiteX1-277" fmla="*/ 677109 w 1299838"/>
              <a:gd name="connsiteY1-278" fmla="*/ 283334 h 1096041"/>
              <a:gd name="connsiteX2-279" fmla="*/ 700536 w 1299838"/>
              <a:gd name="connsiteY2-280" fmla="*/ 617701 h 1096041"/>
              <a:gd name="connsiteX3-281" fmla="*/ 203887 w 1299838"/>
              <a:gd name="connsiteY3-282" fmla="*/ 1096041 h 1096041"/>
              <a:gd name="connsiteX0-283" fmla="*/ 1095951 w 1095951"/>
              <a:gd name="connsiteY0-284" fmla="*/ 0 h 1096041"/>
              <a:gd name="connsiteX1-285" fmla="*/ 473222 w 1095951"/>
              <a:gd name="connsiteY1-286" fmla="*/ 283334 h 1096041"/>
              <a:gd name="connsiteX2-287" fmla="*/ 496649 w 1095951"/>
              <a:gd name="connsiteY2-288" fmla="*/ 617701 h 1096041"/>
              <a:gd name="connsiteX3-289" fmla="*/ 0 w 1095951"/>
              <a:gd name="connsiteY3-290" fmla="*/ 1096041 h 1096041"/>
              <a:gd name="connsiteX0-291" fmla="*/ 1147490 w 1147490"/>
              <a:gd name="connsiteY0-292" fmla="*/ 0 h 1096041"/>
              <a:gd name="connsiteX1-293" fmla="*/ 524761 w 1147490"/>
              <a:gd name="connsiteY1-294" fmla="*/ 283334 h 1096041"/>
              <a:gd name="connsiteX2-295" fmla="*/ 548188 w 1147490"/>
              <a:gd name="connsiteY2-296" fmla="*/ 617701 h 1096041"/>
              <a:gd name="connsiteX3-297" fmla="*/ 0 w 1147490"/>
              <a:gd name="connsiteY3-298" fmla="*/ 1096041 h 1096041"/>
              <a:gd name="connsiteX0-299" fmla="*/ 1147490 w 1147490"/>
              <a:gd name="connsiteY0-300" fmla="*/ 0 h 1096041"/>
              <a:gd name="connsiteX1-301" fmla="*/ 524761 w 1147490"/>
              <a:gd name="connsiteY1-302" fmla="*/ 283334 h 1096041"/>
              <a:gd name="connsiteX2-303" fmla="*/ 518123 w 1147490"/>
              <a:gd name="connsiteY2-304" fmla="*/ 829626 h 1096041"/>
              <a:gd name="connsiteX3-305" fmla="*/ 0 w 1147490"/>
              <a:gd name="connsiteY3-306" fmla="*/ 1096041 h 1096041"/>
              <a:gd name="connsiteX0-307" fmla="*/ 1147490 w 1147490"/>
              <a:gd name="connsiteY0-308" fmla="*/ 0 h 1096041"/>
              <a:gd name="connsiteX1-309" fmla="*/ 932778 w 1147490"/>
              <a:gd name="connsiteY1-310" fmla="*/ 499281 h 1096041"/>
              <a:gd name="connsiteX2-311" fmla="*/ 518123 w 1147490"/>
              <a:gd name="connsiteY2-312" fmla="*/ 829626 h 1096041"/>
              <a:gd name="connsiteX3-313" fmla="*/ 0 w 1147490"/>
              <a:gd name="connsiteY3-314" fmla="*/ 1096041 h 1096041"/>
              <a:gd name="connsiteX0-315" fmla="*/ 1147490 w 1147490"/>
              <a:gd name="connsiteY0-316" fmla="*/ 0 h 1096041"/>
              <a:gd name="connsiteX1-317" fmla="*/ 932778 w 1147490"/>
              <a:gd name="connsiteY1-318" fmla="*/ 499281 h 1096041"/>
              <a:gd name="connsiteX2-319" fmla="*/ 518123 w 1147490"/>
              <a:gd name="connsiteY2-320" fmla="*/ 829626 h 1096041"/>
              <a:gd name="connsiteX3-321" fmla="*/ 0 w 1147490"/>
              <a:gd name="connsiteY3-322" fmla="*/ 1096041 h 1096041"/>
              <a:gd name="connsiteX0-323" fmla="*/ 1147490 w 1147490"/>
              <a:gd name="connsiteY0-324" fmla="*/ 0 h 1096041"/>
              <a:gd name="connsiteX1-325" fmla="*/ 932778 w 1147490"/>
              <a:gd name="connsiteY1-326" fmla="*/ 499281 h 1096041"/>
              <a:gd name="connsiteX2-327" fmla="*/ 518123 w 1147490"/>
              <a:gd name="connsiteY2-328" fmla="*/ 829626 h 1096041"/>
              <a:gd name="connsiteX3-329" fmla="*/ 0 w 1147490"/>
              <a:gd name="connsiteY3-330" fmla="*/ 1096041 h 1096041"/>
              <a:gd name="connsiteX0-331" fmla="*/ 1147490 w 1147490"/>
              <a:gd name="connsiteY0-332" fmla="*/ 0 h 1096041"/>
              <a:gd name="connsiteX1-333" fmla="*/ 932778 w 1147490"/>
              <a:gd name="connsiteY1-334" fmla="*/ 499281 h 1096041"/>
              <a:gd name="connsiteX2-335" fmla="*/ 518123 w 1147490"/>
              <a:gd name="connsiteY2-336" fmla="*/ 829626 h 1096041"/>
              <a:gd name="connsiteX3-337" fmla="*/ 0 w 1147490"/>
              <a:gd name="connsiteY3-338" fmla="*/ 1096041 h 1096041"/>
              <a:gd name="connsiteX0-339" fmla="*/ 1147490 w 1147490"/>
              <a:gd name="connsiteY0-340" fmla="*/ 0 h 1096041"/>
              <a:gd name="connsiteX1-341" fmla="*/ 932778 w 1147490"/>
              <a:gd name="connsiteY1-342" fmla="*/ 499281 h 1096041"/>
              <a:gd name="connsiteX2-343" fmla="*/ 518123 w 1147490"/>
              <a:gd name="connsiteY2-344" fmla="*/ 829626 h 1096041"/>
              <a:gd name="connsiteX3-345" fmla="*/ 0 w 1147490"/>
              <a:gd name="connsiteY3-346" fmla="*/ 1096041 h 1096041"/>
              <a:gd name="connsiteX0-347" fmla="*/ 1147490 w 1147490"/>
              <a:gd name="connsiteY0-348" fmla="*/ 0 h 1096041"/>
              <a:gd name="connsiteX1-349" fmla="*/ 932778 w 1147490"/>
              <a:gd name="connsiteY1-350" fmla="*/ 499281 h 1096041"/>
              <a:gd name="connsiteX2-351" fmla="*/ 639743 w 1147490"/>
              <a:gd name="connsiteY2-352" fmla="*/ 848729 h 1096041"/>
              <a:gd name="connsiteX3-353" fmla="*/ 518123 w 1147490"/>
              <a:gd name="connsiteY3-354" fmla="*/ 829626 h 1096041"/>
              <a:gd name="connsiteX4" fmla="*/ 0 w 1147490"/>
              <a:gd name="connsiteY4" fmla="*/ 1096041 h 1096041"/>
              <a:gd name="connsiteX0-355" fmla="*/ 1147490 w 1147490"/>
              <a:gd name="connsiteY0-356" fmla="*/ 0 h 1096041"/>
              <a:gd name="connsiteX1-357" fmla="*/ 932778 w 1147490"/>
              <a:gd name="connsiteY1-358" fmla="*/ 499281 h 1096041"/>
              <a:gd name="connsiteX2-359" fmla="*/ 639743 w 1147490"/>
              <a:gd name="connsiteY2-360" fmla="*/ 848729 h 1096041"/>
              <a:gd name="connsiteX3-361" fmla="*/ 518123 w 1147490"/>
              <a:gd name="connsiteY3-362" fmla="*/ 829626 h 1096041"/>
              <a:gd name="connsiteX4-363" fmla="*/ 0 w 1147490"/>
              <a:gd name="connsiteY4-364" fmla="*/ 1096041 h 1096041"/>
              <a:gd name="connsiteX0-365" fmla="*/ 1147490 w 1147490"/>
              <a:gd name="connsiteY0-366" fmla="*/ 0 h 1096041"/>
              <a:gd name="connsiteX1-367" fmla="*/ 932778 w 1147490"/>
              <a:gd name="connsiteY1-368" fmla="*/ 499281 h 1096041"/>
              <a:gd name="connsiteX2-369" fmla="*/ 639743 w 1147490"/>
              <a:gd name="connsiteY2-370" fmla="*/ 848729 h 1096041"/>
              <a:gd name="connsiteX3-371" fmla="*/ 518123 w 1147490"/>
              <a:gd name="connsiteY3-372" fmla="*/ 829626 h 1096041"/>
              <a:gd name="connsiteX4-373" fmla="*/ 0 w 1147490"/>
              <a:gd name="connsiteY4-374" fmla="*/ 1096041 h 1096041"/>
              <a:gd name="connsiteX0-375" fmla="*/ 1147490 w 1147490"/>
              <a:gd name="connsiteY0-376" fmla="*/ 0 h 1096041"/>
              <a:gd name="connsiteX1-377" fmla="*/ 932778 w 1147490"/>
              <a:gd name="connsiteY1-378" fmla="*/ 499281 h 1096041"/>
              <a:gd name="connsiteX2-379" fmla="*/ 639743 w 1147490"/>
              <a:gd name="connsiteY2-380" fmla="*/ 848729 h 1096041"/>
              <a:gd name="connsiteX3-381" fmla="*/ 518123 w 1147490"/>
              <a:gd name="connsiteY3-382" fmla="*/ 829626 h 1096041"/>
              <a:gd name="connsiteX4-383" fmla="*/ 0 w 1147490"/>
              <a:gd name="connsiteY4-384" fmla="*/ 1096041 h 1096041"/>
              <a:gd name="connsiteX0-385" fmla="*/ 1147490 w 1147490"/>
              <a:gd name="connsiteY0-386" fmla="*/ 0 h 1096041"/>
              <a:gd name="connsiteX1-387" fmla="*/ 932778 w 1147490"/>
              <a:gd name="connsiteY1-388" fmla="*/ 499281 h 1096041"/>
              <a:gd name="connsiteX2-389" fmla="*/ 639743 w 1147490"/>
              <a:gd name="connsiteY2-390" fmla="*/ 829097 h 1096041"/>
              <a:gd name="connsiteX3-391" fmla="*/ 518123 w 1147490"/>
              <a:gd name="connsiteY3-392" fmla="*/ 829626 h 1096041"/>
              <a:gd name="connsiteX4-393" fmla="*/ 0 w 1147490"/>
              <a:gd name="connsiteY4-394" fmla="*/ 1096041 h 1096041"/>
              <a:gd name="connsiteX0-395" fmla="*/ 1147490 w 1147490"/>
              <a:gd name="connsiteY0-396" fmla="*/ 0 h 1096041"/>
              <a:gd name="connsiteX1-397" fmla="*/ 932778 w 1147490"/>
              <a:gd name="connsiteY1-398" fmla="*/ 499281 h 1096041"/>
              <a:gd name="connsiteX2-399" fmla="*/ 639743 w 1147490"/>
              <a:gd name="connsiteY2-400" fmla="*/ 852655 h 1096041"/>
              <a:gd name="connsiteX3-401" fmla="*/ 518123 w 1147490"/>
              <a:gd name="connsiteY3-402" fmla="*/ 829626 h 1096041"/>
              <a:gd name="connsiteX4-403" fmla="*/ 0 w 1147490"/>
              <a:gd name="connsiteY4-404" fmla="*/ 1096041 h 1096041"/>
              <a:gd name="connsiteX0-405" fmla="*/ 1147490 w 1147490"/>
              <a:gd name="connsiteY0-406" fmla="*/ 0 h 1096041"/>
              <a:gd name="connsiteX1-407" fmla="*/ 932778 w 1147490"/>
              <a:gd name="connsiteY1-408" fmla="*/ 499281 h 1096041"/>
              <a:gd name="connsiteX2-409" fmla="*/ 652628 w 1147490"/>
              <a:gd name="connsiteY2-410" fmla="*/ 840876 h 1096041"/>
              <a:gd name="connsiteX3-411" fmla="*/ 518123 w 1147490"/>
              <a:gd name="connsiteY3-412" fmla="*/ 829626 h 1096041"/>
              <a:gd name="connsiteX4-413" fmla="*/ 0 w 1147490"/>
              <a:gd name="connsiteY4-414" fmla="*/ 1096041 h 1096041"/>
              <a:gd name="connsiteX0-415" fmla="*/ 1147490 w 1147490"/>
              <a:gd name="connsiteY0-416" fmla="*/ 0 h 1096041"/>
              <a:gd name="connsiteX1-417" fmla="*/ 932778 w 1147490"/>
              <a:gd name="connsiteY1-418" fmla="*/ 499281 h 1096041"/>
              <a:gd name="connsiteX2-419" fmla="*/ 652628 w 1147490"/>
              <a:gd name="connsiteY2-420" fmla="*/ 840876 h 1096041"/>
              <a:gd name="connsiteX3-421" fmla="*/ 518123 w 1147490"/>
              <a:gd name="connsiteY3-422" fmla="*/ 829626 h 1096041"/>
              <a:gd name="connsiteX4-423" fmla="*/ 0 w 1147490"/>
              <a:gd name="connsiteY4-424" fmla="*/ 1096041 h 1096041"/>
              <a:gd name="connsiteX0-425" fmla="*/ 1147490 w 1147490"/>
              <a:gd name="connsiteY0-426" fmla="*/ 0 h 1096041"/>
              <a:gd name="connsiteX1-427" fmla="*/ 932778 w 1147490"/>
              <a:gd name="connsiteY1-428" fmla="*/ 499281 h 1096041"/>
              <a:gd name="connsiteX2-429" fmla="*/ 652628 w 1147490"/>
              <a:gd name="connsiteY2-430" fmla="*/ 840876 h 1096041"/>
              <a:gd name="connsiteX3-431" fmla="*/ 518123 w 1147490"/>
              <a:gd name="connsiteY3-432" fmla="*/ 829626 h 1096041"/>
              <a:gd name="connsiteX4-433" fmla="*/ 0 w 1147490"/>
              <a:gd name="connsiteY4-434" fmla="*/ 1096041 h 1096041"/>
              <a:gd name="connsiteX0-435" fmla="*/ 1147490 w 1147490"/>
              <a:gd name="connsiteY0-436" fmla="*/ 0 h 1096041"/>
              <a:gd name="connsiteX1-437" fmla="*/ 932778 w 1147490"/>
              <a:gd name="connsiteY1-438" fmla="*/ 499281 h 1096041"/>
              <a:gd name="connsiteX2-439" fmla="*/ 652628 w 1147490"/>
              <a:gd name="connsiteY2-440" fmla="*/ 840876 h 1096041"/>
              <a:gd name="connsiteX3-441" fmla="*/ 466584 w 1147490"/>
              <a:gd name="connsiteY3-442" fmla="*/ 813921 h 1096041"/>
              <a:gd name="connsiteX4-443" fmla="*/ 0 w 1147490"/>
              <a:gd name="connsiteY4-444" fmla="*/ 1096041 h 1096041"/>
              <a:gd name="connsiteX0-445" fmla="*/ 1147490 w 1147490"/>
              <a:gd name="connsiteY0-446" fmla="*/ 0 h 1096041"/>
              <a:gd name="connsiteX1-447" fmla="*/ 932778 w 1147490"/>
              <a:gd name="connsiteY1-448" fmla="*/ 499281 h 1096041"/>
              <a:gd name="connsiteX2-449" fmla="*/ 579615 w 1147490"/>
              <a:gd name="connsiteY2-450" fmla="*/ 833023 h 1096041"/>
              <a:gd name="connsiteX3-451" fmla="*/ 466584 w 1147490"/>
              <a:gd name="connsiteY3-452" fmla="*/ 813921 h 1096041"/>
              <a:gd name="connsiteX4-453" fmla="*/ 0 w 1147490"/>
              <a:gd name="connsiteY4-454" fmla="*/ 1096041 h 1096041"/>
              <a:gd name="connsiteX0-455" fmla="*/ 1147490 w 1147490"/>
              <a:gd name="connsiteY0-456" fmla="*/ 0 h 1096041"/>
              <a:gd name="connsiteX1-457" fmla="*/ 932778 w 1147490"/>
              <a:gd name="connsiteY1-458" fmla="*/ 499281 h 1096041"/>
              <a:gd name="connsiteX2-459" fmla="*/ 579615 w 1147490"/>
              <a:gd name="connsiteY2-460" fmla="*/ 833023 h 1096041"/>
              <a:gd name="connsiteX3-461" fmla="*/ 445109 w 1147490"/>
              <a:gd name="connsiteY3-462" fmla="*/ 829626 h 1096041"/>
              <a:gd name="connsiteX4-463" fmla="*/ 0 w 1147490"/>
              <a:gd name="connsiteY4-464" fmla="*/ 1096041 h 1096041"/>
              <a:gd name="connsiteX0-465" fmla="*/ 1147490 w 1147490"/>
              <a:gd name="connsiteY0-466" fmla="*/ 0 h 1096041"/>
              <a:gd name="connsiteX1-467" fmla="*/ 932778 w 1147490"/>
              <a:gd name="connsiteY1-468" fmla="*/ 499281 h 1096041"/>
              <a:gd name="connsiteX2-469" fmla="*/ 540961 w 1147490"/>
              <a:gd name="connsiteY2-470" fmla="*/ 833023 h 1096041"/>
              <a:gd name="connsiteX3-471" fmla="*/ 445109 w 1147490"/>
              <a:gd name="connsiteY3-472" fmla="*/ 829626 h 1096041"/>
              <a:gd name="connsiteX4-473" fmla="*/ 0 w 1147490"/>
              <a:gd name="connsiteY4-474" fmla="*/ 1096041 h 1096041"/>
              <a:gd name="connsiteX0-475" fmla="*/ 1147490 w 1147490"/>
              <a:gd name="connsiteY0-476" fmla="*/ 0 h 1096041"/>
              <a:gd name="connsiteX1-477" fmla="*/ 885534 w 1147490"/>
              <a:gd name="connsiteY1-478" fmla="*/ 503208 h 1096041"/>
              <a:gd name="connsiteX2-479" fmla="*/ 540961 w 1147490"/>
              <a:gd name="connsiteY2-480" fmla="*/ 833023 h 1096041"/>
              <a:gd name="connsiteX3-481" fmla="*/ 445109 w 1147490"/>
              <a:gd name="connsiteY3-482" fmla="*/ 829626 h 1096041"/>
              <a:gd name="connsiteX4-483" fmla="*/ 0 w 1147490"/>
              <a:gd name="connsiteY4-484" fmla="*/ 1096041 h 1096041"/>
              <a:gd name="connsiteX0-485" fmla="*/ 1147490 w 1147490"/>
              <a:gd name="connsiteY0-486" fmla="*/ 0 h 1096041"/>
              <a:gd name="connsiteX1-487" fmla="*/ 885534 w 1147490"/>
              <a:gd name="connsiteY1-488" fmla="*/ 503208 h 1096041"/>
              <a:gd name="connsiteX2-489" fmla="*/ 540961 w 1147490"/>
              <a:gd name="connsiteY2-490" fmla="*/ 833023 h 1096041"/>
              <a:gd name="connsiteX3-491" fmla="*/ 410749 w 1147490"/>
              <a:gd name="connsiteY3-492" fmla="*/ 829626 h 1096041"/>
              <a:gd name="connsiteX4-493" fmla="*/ 0 w 1147490"/>
              <a:gd name="connsiteY4-494" fmla="*/ 1096041 h 1096041"/>
              <a:gd name="connsiteX0-495" fmla="*/ 1147490 w 1147490"/>
              <a:gd name="connsiteY0-496" fmla="*/ 0 h 1096041"/>
              <a:gd name="connsiteX1-497" fmla="*/ 885534 w 1147490"/>
              <a:gd name="connsiteY1-498" fmla="*/ 503208 h 1096041"/>
              <a:gd name="connsiteX2-499" fmla="*/ 540961 w 1147490"/>
              <a:gd name="connsiteY2-500" fmla="*/ 833023 h 1096041"/>
              <a:gd name="connsiteX3-501" fmla="*/ 410749 w 1147490"/>
              <a:gd name="connsiteY3-502" fmla="*/ 829626 h 1096041"/>
              <a:gd name="connsiteX4-503" fmla="*/ 0 w 1147490"/>
              <a:gd name="connsiteY4-504" fmla="*/ 1096041 h 1096041"/>
              <a:gd name="connsiteX0-505" fmla="*/ 1147490 w 1147490"/>
              <a:gd name="connsiteY0-506" fmla="*/ 0 h 1096041"/>
              <a:gd name="connsiteX1-507" fmla="*/ 885534 w 1147490"/>
              <a:gd name="connsiteY1-508" fmla="*/ 503208 h 1096041"/>
              <a:gd name="connsiteX2-509" fmla="*/ 540961 w 1147490"/>
              <a:gd name="connsiteY2-510" fmla="*/ 833023 h 1096041"/>
              <a:gd name="connsiteX3-511" fmla="*/ 410749 w 1147490"/>
              <a:gd name="connsiteY3-512" fmla="*/ 829626 h 1096041"/>
              <a:gd name="connsiteX4-513" fmla="*/ 0 w 1147490"/>
              <a:gd name="connsiteY4-514" fmla="*/ 1096041 h 1096041"/>
              <a:gd name="connsiteX0-515" fmla="*/ 1147490 w 1147490"/>
              <a:gd name="connsiteY0-516" fmla="*/ 0 h 1096041"/>
              <a:gd name="connsiteX1-517" fmla="*/ 885534 w 1147490"/>
              <a:gd name="connsiteY1-518" fmla="*/ 507134 h 1096041"/>
              <a:gd name="connsiteX2-519" fmla="*/ 540961 w 1147490"/>
              <a:gd name="connsiteY2-520" fmla="*/ 833023 h 1096041"/>
              <a:gd name="connsiteX3-521" fmla="*/ 410749 w 1147490"/>
              <a:gd name="connsiteY3-522" fmla="*/ 829626 h 1096041"/>
              <a:gd name="connsiteX4-523" fmla="*/ 0 w 1147490"/>
              <a:gd name="connsiteY4-524" fmla="*/ 1096041 h 1096041"/>
              <a:gd name="connsiteX0-525" fmla="*/ 1147490 w 1147490"/>
              <a:gd name="connsiteY0-526" fmla="*/ 0 h 1096041"/>
              <a:gd name="connsiteX1-527" fmla="*/ 885534 w 1147490"/>
              <a:gd name="connsiteY1-528" fmla="*/ 507134 h 1096041"/>
              <a:gd name="connsiteX2-529" fmla="*/ 540961 w 1147490"/>
              <a:gd name="connsiteY2-530" fmla="*/ 833023 h 1096041"/>
              <a:gd name="connsiteX3-531" fmla="*/ 410749 w 1147490"/>
              <a:gd name="connsiteY3-532" fmla="*/ 829626 h 1096041"/>
              <a:gd name="connsiteX4-533" fmla="*/ 0 w 1147490"/>
              <a:gd name="connsiteY4-534" fmla="*/ 1096041 h 1096041"/>
              <a:gd name="connsiteX0-535" fmla="*/ 1147490 w 1147490"/>
              <a:gd name="connsiteY0-536" fmla="*/ 0 h 1096041"/>
              <a:gd name="connsiteX1-537" fmla="*/ 1039170 w 1147490"/>
              <a:gd name="connsiteY1-538" fmla="*/ 483582 h 1096041"/>
              <a:gd name="connsiteX2-539" fmla="*/ 885534 w 1147490"/>
              <a:gd name="connsiteY2-540" fmla="*/ 507134 h 1096041"/>
              <a:gd name="connsiteX3-541" fmla="*/ 540961 w 1147490"/>
              <a:gd name="connsiteY3-542" fmla="*/ 833023 h 1096041"/>
              <a:gd name="connsiteX4-543" fmla="*/ 410749 w 1147490"/>
              <a:gd name="connsiteY4-544" fmla="*/ 829626 h 1096041"/>
              <a:gd name="connsiteX5" fmla="*/ 0 w 1147490"/>
              <a:gd name="connsiteY5" fmla="*/ 1096041 h 1096041"/>
              <a:gd name="connsiteX0-545" fmla="*/ 1147490 w 1147490"/>
              <a:gd name="connsiteY0-546" fmla="*/ 0 h 1096041"/>
              <a:gd name="connsiteX1-547" fmla="*/ 1039170 w 1147490"/>
              <a:gd name="connsiteY1-548" fmla="*/ 483582 h 1096041"/>
              <a:gd name="connsiteX2-549" fmla="*/ 885534 w 1147490"/>
              <a:gd name="connsiteY2-550" fmla="*/ 507134 h 1096041"/>
              <a:gd name="connsiteX3-551" fmla="*/ 540961 w 1147490"/>
              <a:gd name="connsiteY3-552" fmla="*/ 833023 h 1096041"/>
              <a:gd name="connsiteX4-553" fmla="*/ 410749 w 1147490"/>
              <a:gd name="connsiteY4-554" fmla="*/ 829626 h 1096041"/>
              <a:gd name="connsiteX5-555" fmla="*/ 0 w 1147490"/>
              <a:gd name="connsiteY5-556" fmla="*/ 1096041 h 1096041"/>
              <a:gd name="connsiteX0-557" fmla="*/ 1147490 w 1147490"/>
              <a:gd name="connsiteY0-558" fmla="*/ 0 h 1096041"/>
              <a:gd name="connsiteX1-559" fmla="*/ 1039170 w 1147490"/>
              <a:gd name="connsiteY1-560" fmla="*/ 503213 h 1096041"/>
              <a:gd name="connsiteX2-561" fmla="*/ 885534 w 1147490"/>
              <a:gd name="connsiteY2-562" fmla="*/ 507134 h 1096041"/>
              <a:gd name="connsiteX3-563" fmla="*/ 540961 w 1147490"/>
              <a:gd name="connsiteY3-564" fmla="*/ 833023 h 1096041"/>
              <a:gd name="connsiteX4-565" fmla="*/ 410749 w 1147490"/>
              <a:gd name="connsiteY4-566" fmla="*/ 829626 h 1096041"/>
              <a:gd name="connsiteX5-567" fmla="*/ 0 w 1147490"/>
              <a:gd name="connsiteY5-568" fmla="*/ 1096041 h 1096041"/>
              <a:gd name="connsiteX0-569" fmla="*/ 1147490 w 1147490"/>
              <a:gd name="connsiteY0-570" fmla="*/ 0 h 1096041"/>
              <a:gd name="connsiteX1-571" fmla="*/ 1039170 w 1147490"/>
              <a:gd name="connsiteY1-572" fmla="*/ 503213 h 1096041"/>
              <a:gd name="connsiteX2-573" fmla="*/ 885534 w 1147490"/>
              <a:gd name="connsiteY2-574" fmla="*/ 507134 h 1096041"/>
              <a:gd name="connsiteX3-575" fmla="*/ 540961 w 1147490"/>
              <a:gd name="connsiteY3-576" fmla="*/ 833023 h 1096041"/>
              <a:gd name="connsiteX4-577" fmla="*/ 410749 w 1147490"/>
              <a:gd name="connsiteY4-578" fmla="*/ 829626 h 1096041"/>
              <a:gd name="connsiteX5-579" fmla="*/ 0 w 1147490"/>
              <a:gd name="connsiteY5-580" fmla="*/ 1096041 h 1096041"/>
              <a:gd name="connsiteX0-581" fmla="*/ 1147490 w 1147490"/>
              <a:gd name="connsiteY0-582" fmla="*/ 0 h 1096041"/>
              <a:gd name="connsiteX1-583" fmla="*/ 1039170 w 1147490"/>
              <a:gd name="connsiteY1-584" fmla="*/ 503213 h 1096041"/>
              <a:gd name="connsiteX2-585" fmla="*/ 885534 w 1147490"/>
              <a:gd name="connsiteY2-586" fmla="*/ 507134 h 1096041"/>
              <a:gd name="connsiteX3-587" fmla="*/ 540961 w 1147490"/>
              <a:gd name="connsiteY3-588" fmla="*/ 833023 h 1096041"/>
              <a:gd name="connsiteX4-589" fmla="*/ 410749 w 1147490"/>
              <a:gd name="connsiteY4-590" fmla="*/ 829626 h 1096041"/>
              <a:gd name="connsiteX5-591" fmla="*/ 0 w 1147490"/>
              <a:gd name="connsiteY5-592" fmla="*/ 1096041 h 1096041"/>
              <a:gd name="connsiteX0-593" fmla="*/ 1186144 w 1186144"/>
              <a:gd name="connsiteY0-594" fmla="*/ 0 h 1072483"/>
              <a:gd name="connsiteX1-595" fmla="*/ 1039170 w 1186144"/>
              <a:gd name="connsiteY1-596" fmla="*/ 479655 h 1072483"/>
              <a:gd name="connsiteX2-597" fmla="*/ 885534 w 1186144"/>
              <a:gd name="connsiteY2-598" fmla="*/ 483576 h 1072483"/>
              <a:gd name="connsiteX3-599" fmla="*/ 540961 w 1186144"/>
              <a:gd name="connsiteY3-600" fmla="*/ 809465 h 1072483"/>
              <a:gd name="connsiteX4-601" fmla="*/ 410749 w 1186144"/>
              <a:gd name="connsiteY4-602" fmla="*/ 806068 h 1072483"/>
              <a:gd name="connsiteX5-603" fmla="*/ 0 w 1186144"/>
              <a:gd name="connsiteY5-604" fmla="*/ 1072483 h 1072483"/>
              <a:gd name="connsiteX0-605" fmla="*/ 1186144 w 1186144"/>
              <a:gd name="connsiteY0-606" fmla="*/ 0 h 1072483"/>
              <a:gd name="connsiteX1-607" fmla="*/ 1039170 w 1186144"/>
              <a:gd name="connsiteY1-608" fmla="*/ 479655 h 1072483"/>
              <a:gd name="connsiteX2-609" fmla="*/ 829700 w 1186144"/>
              <a:gd name="connsiteY2-610" fmla="*/ 479650 h 1072483"/>
              <a:gd name="connsiteX3-611" fmla="*/ 540961 w 1186144"/>
              <a:gd name="connsiteY3-612" fmla="*/ 809465 h 1072483"/>
              <a:gd name="connsiteX4-613" fmla="*/ 410749 w 1186144"/>
              <a:gd name="connsiteY4-614" fmla="*/ 806068 h 1072483"/>
              <a:gd name="connsiteX5-615" fmla="*/ 0 w 1186144"/>
              <a:gd name="connsiteY5-616" fmla="*/ 1072483 h 1072483"/>
              <a:gd name="connsiteX0-617" fmla="*/ 1186144 w 1186144"/>
              <a:gd name="connsiteY0-618" fmla="*/ 0 h 1072483"/>
              <a:gd name="connsiteX1-619" fmla="*/ 987631 w 1186144"/>
              <a:gd name="connsiteY1-620" fmla="*/ 475729 h 1072483"/>
              <a:gd name="connsiteX2-621" fmla="*/ 829700 w 1186144"/>
              <a:gd name="connsiteY2-622" fmla="*/ 479650 h 1072483"/>
              <a:gd name="connsiteX3-623" fmla="*/ 540961 w 1186144"/>
              <a:gd name="connsiteY3-624" fmla="*/ 809465 h 1072483"/>
              <a:gd name="connsiteX4-625" fmla="*/ 410749 w 1186144"/>
              <a:gd name="connsiteY4-626" fmla="*/ 806068 h 1072483"/>
              <a:gd name="connsiteX5-627" fmla="*/ 0 w 1186144"/>
              <a:gd name="connsiteY5-628" fmla="*/ 1072483 h 1072483"/>
              <a:gd name="connsiteX0-629" fmla="*/ 1186144 w 1186144"/>
              <a:gd name="connsiteY0-630" fmla="*/ 0 h 1072483"/>
              <a:gd name="connsiteX1-631" fmla="*/ 987631 w 1186144"/>
              <a:gd name="connsiteY1-632" fmla="*/ 475729 h 1072483"/>
              <a:gd name="connsiteX2-633" fmla="*/ 795341 w 1186144"/>
              <a:gd name="connsiteY2-634" fmla="*/ 479650 h 1072483"/>
              <a:gd name="connsiteX3-635" fmla="*/ 540961 w 1186144"/>
              <a:gd name="connsiteY3-636" fmla="*/ 809465 h 1072483"/>
              <a:gd name="connsiteX4-637" fmla="*/ 410749 w 1186144"/>
              <a:gd name="connsiteY4-638" fmla="*/ 806068 h 1072483"/>
              <a:gd name="connsiteX5-639" fmla="*/ 0 w 1186144"/>
              <a:gd name="connsiteY5-640" fmla="*/ 1072483 h 1072483"/>
              <a:gd name="connsiteX0-641" fmla="*/ 1186144 w 1186144"/>
              <a:gd name="connsiteY0-642" fmla="*/ 0 h 1072483"/>
              <a:gd name="connsiteX1-643" fmla="*/ 948977 w 1186144"/>
              <a:gd name="connsiteY1-644" fmla="*/ 479655 h 1072483"/>
              <a:gd name="connsiteX2-645" fmla="*/ 795341 w 1186144"/>
              <a:gd name="connsiteY2-646" fmla="*/ 479650 h 1072483"/>
              <a:gd name="connsiteX3-647" fmla="*/ 540961 w 1186144"/>
              <a:gd name="connsiteY3-648" fmla="*/ 809465 h 1072483"/>
              <a:gd name="connsiteX4-649" fmla="*/ 410749 w 1186144"/>
              <a:gd name="connsiteY4-650" fmla="*/ 806068 h 1072483"/>
              <a:gd name="connsiteX5-651" fmla="*/ 0 w 1186144"/>
              <a:gd name="connsiteY5-652" fmla="*/ 1072483 h 1072483"/>
              <a:gd name="connsiteX0-653" fmla="*/ 1186144 w 1186144"/>
              <a:gd name="connsiteY0-654" fmla="*/ 0 h 1072483"/>
              <a:gd name="connsiteX1-655" fmla="*/ 948977 w 1186144"/>
              <a:gd name="connsiteY1-656" fmla="*/ 479655 h 1072483"/>
              <a:gd name="connsiteX2-657" fmla="*/ 795341 w 1186144"/>
              <a:gd name="connsiteY2-658" fmla="*/ 479650 h 1072483"/>
              <a:gd name="connsiteX3-659" fmla="*/ 528076 w 1186144"/>
              <a:gd name="connsiteY3-660" fmla="*/ 821244 h 1072483"/>
              <a:gd name="connsiteX4-661" fmla="*/ 410749 w 1186144"/>
              <a:gd name="connsiteY4-662" fmla="*/ 806068 h 1072483"/>
              <a:gd name="connsiteX5-663" fmla="*/ 0 w 1186144"/>
              <a:gd name="connsiteY5-664" fmla="*/ 1072483 h 1072483"/>
              <a:gd name="connsiteX0-665" fmla="*/ 1186144 w 1186144"/>
              <a:gd name="connsiteY0-666" fmla="*/ 0 h 1072483"/>
              <a:gd name="connsiteX1-667" fmla="*/ 948977 w 1186144"/>
              <a:gd name="connsiteY1-668" fmla="*/ 479655 h 1072483"/>
              <a:gd name="connsiteX2-669" fmla="*/ 795341 w 1186144"/>
              <a:gd name="connsiteY2-670" fmla="*/ 479650 h 1072483"/>
              <a:gd name="connsiteX3-671" fmla="*/ 528076 w 1186144"/>
              <a:gd name="connsiteY3-672" fmla="*/ 821244 h 1072483"/>
              <a:gd name="connsiteX4-673" fmla="*/ 354915 w 1186144"/>
              <a:gd name="connsiteY4-674" fmla="*/ 798215 h 1072483"/>
              <a:gd name="connsiteX5-675" fmla="*/ 0 w 1186144"/>
              <a:gd name="connsiteY5-676" fmla="*/ 1072483 h 1072483"/>
              <a:gd name="connsiteX0-677" fmla="*/ 1186144 w 1186144"/>
              <a:gd name="connsiteY0-678" fmla="*/ 0 h 1072483"/>
              <a:gd name="connsiteX1-679" fmla="*/ 948977 w 1186144"/>
              <a:gd name="connsiteY1-680" fmla="*/ 479655 h 1072483"/>
              <a:gd name="connsiteX2-681" fmla="*/ 795341 w 1186144"/>
              <a:gd name="connsiteY2-682" fmla="*/ 479650 h 1072483"/>
              <a:gd name="connsiteX3-683" fmla="*/ 528076 w 1186144"/>
              <a:gd name="connsiteY3-684" fmla="*/ 821244 h 1072483"/>
              <a:gd name="connsiteX4-685" fmla="*/ 307671 w 1186144"/>
              <a:gd name="connsiteY4-686" fmla="*/ 794288 h 1072483"/>
              <a:gd name="connsiteX5-687" fmla="*/ 0 w 1186144"/>
              <a:gd name="connsiteY5-688" fmla="*/ 1072483 h 1072483"/>
              <a:gd name="connsiteX0-689" fmla="*/ 1186144 w 1186144"/>
              <a:gd name="connsiteY0-690" fmla="*/ 0 h 1072483"/>
              <a:gd name="connsiteX1-691" fmla="*/ 948977 w 1186144"/>
              <a:gd name="connsiteY1-692" fmla="*/ 479655 h 1072483"/>
              <a:gd name="connsiteX2-693" fmla="*/ 795341 w 1186144"/>
              <a:gd name="connsiteY2-694" fmla="*/ 479650 h 1072483"/>
              <a:gd name="connsiteX3-695" fmla="*/ 528076 w 1186144"/>
              <a:gd name="connsiteY3-696" fmla="*/ 821244 h 1072483"/>
              <a:gd name="connsiteX4-697" fmla="*/ 307671 w 1186144"/>
              <a:gd name="connsiteY4-698" fmla="*/ 794288 h 1072483"/>
              <a:gd name="connsiteX5-699" fmla="*/ 0 w 1186144"/>
              <a:gd name="connsiteY5-700" fmla="*/ 1072483 h 1072483"/>
              <a:gd name="connsiteX0-701" fmla="*/ 1186144 w 1186144"/>
              <a:gd name="connsiteY0-702" fmla="*/ 0 h 1072483"/>
              <a:gd name="connsiteX1-703" fmla="*/ 948977 w 1186144"/>
              <a:gd name="connsiteY1-704" fmla="*/ 479655 h 1072483"/>
              <a:gd name="connsiteX2-705" fmla="*/ 795341 w 1186144"/>
              <a:gd name="connsiteY2-706" fmla="*/ 479650 h 1072483"/>
              <a:gd name="connsiteX3-707" fmla="*/ 528076 w 1186144"/>
              <a:gd name="connsiteY3-708" fmla="*/ 821244 h 1072483"/>
              <a:gd name="connsiteX4-709" fmla="*/ 307671 w 1186144"/>
              <a:gd name="connsiteY4-710" fmla="*/ 794288 h 1072483"/>
              <a:gd name="connsiteX5-711" fmla="*/ 0 w 1186144"/>
              <a:gd name="connsiteY5-712" fmla="*/ 1072483 h 1072483"/>
              <a:gd name="connsiteX0-713" fmla="*/ 1186144 w 1186144"/>
              <a:gd name="connsiteY0-714" fmla="*/ 0 h 1072483"/>
              <a:gd name="connsiteX1-715" fmla="*/ 948977 w 1186144"/>
              <a:gd name="connsiteY1-716" fmla="*/ 479655 h 1072483"/>
              <a:gd name="connsiteX2-717" fmla="*/ 795341 w 1186144"/>
              <a:gd name="connsiteY2-718" fmla="*/ 479650 h 1072483"/>
              <a:gd name="connsiteX3-719" fmla="*/ 476537 w 1186144"/>
              <a:gd name="connsiteY3-720" fmla="*/ 813391 h 1072483"/>
              <a:gd name="connsiteX4-721" fmla="*/ 307671 w 1186144"/>
              <a:gd name="connsiteY4-722" fmla="*/ 794288 h 1072483"/>
              <a:gd name="connsiteX5-723" fmla="*/ 0 w 1186144"/>
              <a:gd name="connsiteY5-724" fmla="*/ 1072483 h 1072483"/>
              <a:gd name="connsiteX0-725" fmla="*/ 1186144 w 1186144"/>
              <a:gd name="connsiteY0-726" fmla="*/ 0 h 1072483"/>
              <a:gd name="connsiteX1-727" fmla="*/ 948977 w 1186144"/>
              <a:gd name="connsiteY1-728" fmla="*/ 479655 h 1072483"/>
              <a:gd name="connsiteX2-729" fmla="*/ 795341 w 1186144"/>
              <a:gd name="connsiteY2-730" fmla="*/ 479650 h 1072483"/>
              <a:gd name="connsiteX3-731" fmla="*/ 442178 w 1186144"/>
              <a:gd name="connsiteY3-732" fmla="*/ 809465 h 1072483"/>
              <a:gd name="connsiteX4-733" fmla="*/ 307671 w 1186144"/>
              <a:gd name="connsiteY4-734" fmla="*/ 794288 h 1072483"/>
              <a:gd name="connsiteX5-735" fmla="*/ 0 w 1186144"/>
              <a:gd name="connsiteY5-736" fmla="*/ 1072483 h 1072483"/>
              <a:gd name="connsiteX0-737" fmla="*/ 1186144 w 1186144"/>
              <a:gd name="connsiteY0-738" fmla="*/ 0 h 1072483"/>
              <a:gd name="connsiteX1-739" fmla="*/ 948977 w 1186144"/>
              <a:gd name="connsiteY1-740" fmla="*/ 479655 h 1072483"/>
              <a:gd name="connsiteX2-741" fmla="*/ 795341 w 1186144"/>
              <a:gd name="connsiteY2-742" fmla="*/ 479650 h 1072483"/>
              <a:gd name="connsiteX3-743" fmla="*/ 442178 w 1186144"/>
              <a:gd name="connsiteY3-744" fmla="*/ 809465 h 1072483"/>
              <a:gd name="connsiteX4-745" fmla="*/ 311966 w 1186144"/>
              <a:gd name="connsiteY4-746" fmla="*/ 798215 h 1072483"/>
              <a:gd name="connsiteX5-747" fmla="*/ 0 w 1186144"/>
              <a:gd name="connsiteY5-748" fmla="*/ 1072483 h 1072483"/>
              <a:gd name="connsiteX0-749" fmla="*/ 1186144 w 1186144"/>
              <a:gd name="connsiteY0-750" fmla="*/ 0 h 1072483"/>
              <a:gd name="connsiteX1-751" fmla="*/ 948977 w 1186144"/>
              <a:gd name="connsiteY1-752" fmla="*/ 479655 h 1072483"/>
              <a:gd name="connsiteX2-753" fmla="*/ 748097 w 1186144"/>
              <a:gd name="connsiteY2-754" fmla="*/ 479650 h 1072483"/>
              <a:gd name="connsiteX3-755" fmla="*/ 442178 w 1186144"/>
              <a:gd name="connsiteY3-756" fmla="*/ 809465 h 1072483"/>
              <a:gd name="connsiteX4-757" fmla="*/ 311966 w 1186144"/>
              <a:gd name="connsiteY4-758" fmla="*/ 798215 h 1072483"/>
              <a:gd name="connsiteX5-759" fmla="*/ 0 w 1186144"/>
              <a:gd name="connsiteY5-760" fmla="*/ 1072483 h 1072483"/>
              <a:gd name="connsiteX0-761" fmla="*/ 1186144 w 1186144"/>
              <a:gd name="connsiteY0-762" fmla="*/ 0 h 1072483"/>
              <a:gd name="connsiteX1-763" fmla="*/ 901733 w 1186144"/>
              <a:gd name="connsiteY1-764" fmla="*/ 487508 h 1072483"/>
              <a:gd name="connsiteX2-765" fmla="*/ 748097 w 1186144"/>
              <a:gd name="connsiteY2-766" fmla="*/ 479650 h 1072483"/>
              <a:gd name="connsiteX3-767" fmla="*/ 442178 w 1186144"/>
              <a:gd name="connsiteY3-768" fmla="*/ 809465 h 1072483"/>
              <a:gd name="connsiteX4-769" fmla="*/ 311966 w 1186144"/>
              <a:gd name="connsiteY4-770" fmla="*/ 798215 h 1072483"/>
              <a:gd name="connsiteX5-771" fmla="*/ 0 w 1186144"/>
              <a:gd name="connsiteY5-772" fmla="*/ 1072483 h 1072483"/>
              <a:gd name="connsiteX0-773" fmla="*/ 1186144 w 1198082"/>
              <a:gd name="connsiteY0-774" fmla="*/ 0 h 1072483"/>
              <a:gd name="connsiteX1-775" fmla="*/ 1198082 w 1198082"/>
              <a:gd name="connsiteY1-776" fmla="*/ 20278 h 1072483"/>
              <a:gd name="connsiteX2-777" fmla="*/ 901733 w 1198082"/>
              <a:gd name="connsiteY2-778" fmla="*/ 487508 h 1072483"/>
              <a:gd name="connsiteX3-779" fmla="*/ 748097 w 1198082"/>
              <a:gd name="connsiteY3-780" fmla="*/ 479650 h 1072483"/>
              <a:gd name="connsiteX4-781" fmla="*/ 442178 w 1198082"/>
              <a:gd name="connsiteY4-782" fmla="*/ 809465 h 1072483"/>
              <a:gd name="connsiteX5-783" fmla="*/ 311966 w 1198082"/>
              <a:gd name="connsiteY5-784" fmla="*/ 798215 h 1072483"/>
              <a:gd name="connsiteX6" fmla="*/ 0 w 1198082"/>
              <a:gd name="connsiteY6" fmla="*/ 1072483 h 1072483"/>
              <a:gd name="connsiteX0-785" fmla="*/ 1186144 w 1198082"/>
              <a:gd name="connsiteY0-786" fmla="*/ 0 h 1072483"/>
              <a:gd name="connsiteX1-787" fmla="*/ 1198082 w 1198082"/>
              <a:gd name="connsiteY1-788" fmla="*/ 20278 h 1072483"/>
              <a:gd name="connsiteX2-789" fmla="*/ 901733 w 1198082"/>
              <a:gd name="connsiteY2-790" fmla="*/ 487508 h 1072483"/>
              <a:gd name="connsiteX3-791" fmla="*/ 718033 w 1198082"/>
              <a:gd name="connsiteY3-792" fmla="*/ 471797 h 1072483"/>
              <a:gd name="connsiteX4-793" fmla="*/ 442178 w 1198082"/>
              <a:gd name="connsiteY4-794" fmla="*/ 809465 h 1072483"/>
              <a:gd name="connsiteX5-795" fmla="*/ 311966 w 1198082"/>
              <a:gd name="connsiteY5-796" fmla="*/ 798215 h 1072483"/>
              <a:gd name="connsiteX6-797" fmla="*/ 0 w 1198082"/>
              <a:gd name="connsiteY6-798" fmla="*/ 1072483 h 1072483"/>
              <a:gd name="connsiteX0-799" fmla="*/ 1186144 w 1198082"/>
              <a:gd name="connsiteY0-800" fmla="*/ 0 h 1072483"/>
              <a:gd name="connsiteX1-801" fmla="*/ 1198082 w 1198082"/>
              <a:gd name="connsiteY1-802" fmla="*/ 20278 h 1072483"/>
              <a:gd name="connsiteX2-803" fmla="*/ 880258 w 1198082"/>
              <a:gd name="connsiteY2-804" fmla="*/ 479655 h 1072483"/>
              <a:gd name="connsiteX3-805" fmla="*/ 718033 w 1198082"/>
              <a:gd name="connsiteY3-806" fmla="*/ 471797 h 1072483"/>
              <a:gd name="connsiteX4-807" fmla="*/ 442178 w 1198082"/>
              <a:gd name="connsiteY4-808" fmla="*/ 809465 h 1072483"/>
              <a:gd name="connsiteX5-809" fmla="*/ 311966 w 1198082"/>
              <a:gd name="connsiteY5-810" fmla="*/ 798215 h 1072483"/>
              <a:gd name="connsiteX6-811" fmla="*/ 0 w 1198082"/>
              <a:gd name="connsiteY6-812" fmla="*/ 1072483 h 1072483"/>
              <a:gd name="connsiteX0-813" fmla="*/ 1186144 w 1186144"/>
              <a:gd name="connsiteY0-814" fmla="*/ 0 h 1072483"/>
              <a:gd name="connsiteX1-815" fmla="*/ 880258 w 1186144"/>
              <a:gd name="connsiteY1-816" fmla="*/ 479655 h 1072483"/>
              <a:gd name="connsiteX2-817" fmla="*/ 718033 w 1186144"/>
              <a:gd name="connsiteY2-818" fmla="*/ 471797 h 1072483"/>
              <a:gd name="connsiteX3-819" fmla="*/ 442178 w 1186144"/>
              <a:gd name="connsiteY3-820" fmla="*/ 809465 h 1072483"/>
              <a:gd name="connsiteX4-821" fmla="*/ 311966 w 1186144"/>
              <a:gd name="connsiteY4-822" fmla="*/ 798215 h 1072483"/>
              <a:gd name="connsiteX5-823" fmla="*/ 0 w 1186144"/>
              <a:gd name="connsiteY5-824" fmla="*/ 1072483 h 1072483"/>
              <a:gd name="connsiteX0-825" fmla="*/ 1124391 w 1124391"/>
              <a:gd name="connsiteY0-826" fmla="*/ 0 h 959640"/>
              <a:gd name="connsiteX1-827" fmla="*/ 880258 w 1124391"/>
              <a:gd name="connsiteY1-828" fmla="*/ 366812 h 959640"/>
              <a:gd name="connsiteX2-829" fmla="*/ 718033 w 1124391"/>
              <a:gd name="connsiteY2-830" fmla="*/ 358954 h 959640"/>
              <a:gd name="connsiteX3-831" fmla="*/ 442178 w 1124391"/>
              <a:gd name="connsiteY3-832" fmla="*/ 696622 h 959640"/>
              <a:gd name="connsiteX4-833" fmla="*/ 311966 w 1124391"/>
              <a:gd name="connsiteY4-834" fmla="*/ 685372 h 959640"/>
              <a:gd name="connsiteX5-835" fmla="*/ 0 w 1124391"/>
              <a:gd name="connsiteY5-836" fmla="*/ 959640 h 959640"/>
              <a:gd name="connsiteX0-837" fmla="*/ 1078296 w 1078296"/>
              <a:gd name="connsiteY0-838" fmla="*/ 0 h 883826"/>
              <a:gd name="connsiteX1-839" fmla="*/ 880258 w 1078296"/>
              <a:gd name="connsiteY1-840" fmla="*/ 290998 h 883826"/>
              <a:gd name="connsiteX2-841" fmla="*/ 718033 w 1078296"/>
              <a:gd name="connsiteY2-842" fmla="*/ 283140 h 883826"/>
              <a:gd name="connsiteX3-843" fmla="*/ 442178 w 1078296"/>
              <a:gd name="connsiteY3-844" fmla="*/ 620808 h 883826"/>
              <a:gd name="connsiteX4-845" fmla="*/ 311966 w 1078296"/>
              <a:gd name="connsiteY4-846" fmla="*/ 609558 h 883826"/>
              <a:gd name="connsiteX5-847" fmla="*/ 0 w 1078296"/>
              <a:gd name="connsiteY5-848" fmla="*/ 883826 h 883826"/>
              <a:gd name="connsiteX0-849" fmla="*/ 1080948 w 1080948"/>
              <a:gd name="connsiteY0-850" fmla="*/ 0 h 886341"/>
              <a:gd name="connsiteX1-851" fmla="*/ 882910 w 1080948"/>
              <a:gd name="connsiteY1-852" fmla="*/ 290998 h 886341"/>
              <a:gd name="connsiteX2-853" fmla="*/ 720685 w 1080948"/>
              <a:gd name="connsiteY2-854" fmla="*/ 283140 h 886341"/>
              <a:gd name="connsiteX3-855" fmla="*/ 444830 w 1080948"/>
              <a:gd name="connsiteY3-856" fmla="*/ 620808 h 886341"/>
              <a:gd name="connsiteX4-857" fmla="*/ 314618 w 1080948"/>
              <a:gd name="connsiteY4-858" fmla="*/ 609558 h 886341"/>
              <a:gd name="connsiteX5-859" fmla="*/ 51994 w 1080948"/>
              <a:gd name="connsiteY5-860" fmla="*/ 840630 h 886341"/>
              <a:gd name="connsiteX6-861" fmla="*/ 2652 w 1080948"/>
              <a:gd name="connsiteY6-862" fmla="*/ 883826 h 886341"/>
              <a:gd name="connsiteX0-863" fmla="*/ 1172002 w 1172002"/>
              <a:gd name="connsiteY0-864" fmla="*/ 0 h 882775"/>
              <a:gd name="connsiteX1-865" fmla="*/ 973964 w 1172002"/>
              <a:gd name="connsiteY1-866" fmla="*/ 290998 h 882775"/>
              <a:gd name="connsiteX2-867" fmla="*/ 811739 w 1172002"/>
              <a:gd name="connsiteY2-868" fmla="*/ 283140 h 882775"/>
              <a:gd name="connsiteX3-869" fmla="*/ 535884 w 1172002"/>
              <a:gd name="connsiteY3-870" fmla="*/ 620808 h 882775"/>
              <a:gd name="connsiteX4-871" fmla="*/ 405672 w 1172002"/>
              <a:gd name="connsiteY4-872" fmla="*/ 609558 h 882775"/>
              <a:gd name="connsiteX5-873" fmla="*/ 143048 w 1172002"/>
              <a:gd name="connsiteY5-874" fmla="*/ 840630 h 882775"/>
              <a:gd name="connsiteX6-875" fmla="*/ 0 w 1172002"/>
              <a:gd name="connsiteY6-876" fmla="*/ 862428 h 882775"/>
              <a:gd name="connsiteX0-877" fmla="*/ 1172002 w 1172002"/>
              <a:gd name="connsiteY0-878" fmla="*/ 0 h 882775"/>
              <a:gd name="connsiteX1-879" fmla="*/ 973964 w 1172002"/>
              <a:gd name="connsiteY1-880" fmla="*/ 290998 h 882775"/>
              <a:gd name="connsiteX2-881" fmla="*/ 811739 w 1172002"/>
              <a:gd name="connsiteY2-882" fmla="*/ 283140 h 882775"/>
              <a:gd name="connsiteX3-883" fmla="*/ 535884 w 1172002"/>
              <a:gd name="connsiteY3-884" fmla="*/ 620808 h 882775"/>
              <a:gd name="connsiteX4-885" fmla="*/ 405672 w 1172002"/>
              <a:gd name="connsiteY4-886" fmla="*/ 609558 h 882775"/>
              <a:gd name="connsiteX5-887" fmla="*/ 143048 w 1172002"/>
              <a:gd name="connsiteY5-888" fmla="*/ 840630 h 882775"/>
              <a:gd name="connsiteX6-889" fmla="*/ 0 w 1172002"/>
              <a:gd name="connsiteY6-890" fmla="*/ 862428 h 882775"/>
              <a:gd name="connsiteX0-891" fmla="*/ 1172002 w 1172002"/>
              <a:gd name="connsiteY0-892" fmla="*/ 0 h 888889"/>
              <a:gd name="connsiteX1-893" fmla="*/ 973964 w 1172002"/>
              <a:gd name="connsiteY1-894" fmla="*/ 290998 h 888889"/>
              <a:gd name="connsiteX2-895" fmla="*/ 811739 w 1172002"/>
              <a:gd name="connsiteY2-896" fmla="*/ 283140 h 888889"/>
              <a:gd name="connsiteX3-897" fmla="*/ 535884 w 1172002"/>
              <a:gd name="connsiteY3-898" fmla="*/ 620808 h 888889"/>
              <a:gd name="connsiteX4-899" fmla="*/ 405672 w 1172002"/>
              <a:gd name="connsiteY4-900" fmla="*/ 609558 h 888889"/>
              <a:gd name="connsiteX5-901" fmla="*/ 153841 w 1172002"/>
              <a:gd name="connsiteY5-902" fmla="*/ 846744 h 888889"/>
              <a:gd name="connsiteX6-903" fmla="*/ 0 w 1172002"/>
              <a:gd name="connsiteY6-904" fmla="*/ 862428 h 888889"/>
              <a:gd name="connsiteX0-905" fmla="*/ 1172002 w 1172002"/>
              <a:gd name="connsiteY0-906" fmla="*/ 0 h 862428"/>
              <a:gd name="connsiteX1-907" fmla="*/ 973964 w 1172002"/>
              <a:gd name="connsiteY1-908" fmla="*/ 290998 h 862428"/>
              <a:gd name="connsiteX2-909" fmla="*/ 811739 w 1172002"/>
              <a:gd name="connsiteY2-910" fmla="*/ 283140 h 862428"/>
              <a:gd name="connsiteX3-911" fmla="*/ 535884 w 1172002"/>
              <a:gd name="connsiteY3-912" fmla="*/ 620808 h 862428"/>
              <a:gd name="connsiteX4-913" fmla="*/ 405672 w 1172002"/>
              <a:gd name="connsiteY4-914" fmla="*/ 609558 h 862428"/>
              <a:gd name="connsiteX5-915" fmla="*/ 153841 w 1172002"/>
              <a:gd name="connsiteY5-916" fmla="*/ 846744 h 862428"/>
              <a:gd name="connsiteX6-917" fmla="*/ 0 w 1172002"/>
              <a:gd name="connsiteY6-918" fmla="*/ 862428 h 862428"/>
              <a:gd name="connsiteX0-919" fmla="*/ 1172002 w 1172002"/>
              <a:gd name="connsiteY0-920" fmla="*/ 0 h 858320"/>
              <a:gd name="connsiteX1-921" fmla="*/ 973964 w 1172002"/>
              <a:gd name="connsiteY1-922" fmla="*/ 290998 h 858320"/>
              <a:gd name="connsiteX2-923" fmla="*/ 811739 w 1172002"/>
              <a:gd name="connsiteY2-924" fmla="*/ 283140 h 858320"/>
              <a:gd name="connsiteX3-925" fmla="*/ 535884 w 1172002"/>
              <a:gd name="connsiteY3-926" fmla="*/ 620808 h 858320"/>
              <a:gd name="connsiteX4-927" fmla="*/ 405672 w 1172002"/>
              <a:gd name="connsiteY4-928" fmla="*/ 609558 h 858320"/>
              <a:gd name="connsiteX5-929" fmla="*/ 153841 w 1172002"/>
              <a:gd name="connsiteY5-930" fmla="*/ 846744 h 858320"/>
              <a:gd name="connsiteX6-931" fmla="*/ 0 w 1172002"/>
              <a:gd name="connsiteY6-932" fmla="*/ 850201 h 858320"/>
              <a:gd name="connsiteX0-933" fmla="*/ 1172002 w 1172002"/>
              <a:gd name="connsiteY0-934" fmla="*/ 0 h 850201"/>
              <a:gd name="connsiteX1-935" fmla="*/ 973964 w 1172002"/>
              <a:gd name="connsiteY1-936" fmla="*/ 290998 h 850201"/>
              <a:gd name="connsiteX2-937" fmla="*/ 811739 w 1172002"/>
              <a:gd name="connsiteY2-938" fmla="*/ 283140 h 850201"/>
              <a:gd name="connsiteX3-939" fmla="*/ 535884 w 1172002"/>
              <a:gd name="connsiteY3-940" fmla="*/ 620808 h 850201"/>
              <a:gd name="connsiteX4-941" fmla="*/ 405672 w 1172002"/>
              <a:gd name="connsiteY4-942" fmla="*/ 609558 h 850201"/>
              <a:gd name="connsiteX5-943" fmla="*/ 153841 w 1172002"/>
              <a:gd name="connsiteY5-944" fmla="*/ 846744 h 850201"/>
              <a:gd name="connsiteX6-945" fmla="*/ 0 w 1172002"/>
              <a:gd name="connsiteY6-946" fmla="*/ 850201 h 850201"/>
              <a:gd name="connsiteX0-947" fmla="*/ 1172002 w 1172002"/>
              <a:gd name="connsiteY0-948" fmla="*/ 0 h 850201"/>
              <a:gd name="connsiteX1-949" fmla="*/ 973964 w 1172002"/>
              <a:gd name="connsiteY1-950" fmla="*/ 290998 h 850201"/>
              <a:gd name="connsiteX2-951" fmla="*/ 811739 w 1172002"/>
              <a:gd name="connsiteY2-952" fmla="*/ 283140 h 850201"/>
              <a:gd name="connsiteX3-953" fmla="*/ 543080 w 1172002"/>
              <a:gd name="connsiteY3-954" fmla="*/ 611638 h 850201"/>
              <a:gd name="connsiteX4-955" fmla="*/ 405672 w 1172002"/>
              <a:gd name="connsiteY4-956" fmla="*/ 609558 h 850201"/>
              <a:gd name="connsiteX5-957" fmla="*/ 153841 w 1172002"/>
              <a:gd name="connsiteY5-958" fmla="*/ 846744 h 850201"/>
              <a:gd name="connsiteX6-959" fmla="*/ 0 w 1172002"/>
              <a:gd name="connsiteY6-960" fmla="*/ 850201 h 850201"/>
              <a:gd name="connsiteX0-961" fmla="*/ 1172002 w 1172002"/>
              <a:gd name="connsiteY0-962" fmla="*/ 0 h 850201"/>
              <a:gd name="connsiteX1-963" fmla="*/ 973964 w 1172002"/>
              <a:gd name="connsiteY1-964" fmla="*/ 290998 h 850201"/>
              <a:gd name="connsiteX2-965" fmla="*/ 811739 w 1172002"/>
              <a:gd name="connsiteY2-966" fmla="*/ 283140 h 850201"/>
              <a:gd name="connsiteX3-967" fmla="*/ 543080 w 1172002"/>
              <a:gd name="connsiteY3-968" fmla="*/ 611638 h 850201"/>
              <a:gd name="connsiteX4-969" fmla="*/ 405672 w 1172002"/>
              <a:gd name="connsiteY4-970" fmla="*/ 609558 h 850201"/>
              <a:gd name="connsiteX5-971" fmla="*/ 153841 w 1172002"/>
              <a:gd name="connsiteY5-972" fmla="*/ 846744 h 850201"/>
              <a:gd name="connsiteX6-973" fmla="*/ 0 w 1172002"/>
              <a:gd name="connsiteY6-974" fmla="*/ 850201 h 850201"/>
              <a:gd name="connsiteX0-975" fmla="*/ 1172002 w 1172002"/>
              <a:gd name="connsiteY0-976" fmla="*/ 0 h 850201"/>
              <a:gd name="connsiteX1-977" fmla="*/ 963465 w 1172002"/>
              <a:gd name="connsiteY1-978" fmla="*/ 281827 h 850201"/>
              <a:gd name="connsiteX2-979" fmla="*/ 811739 w 1172002"/>
              <a:gd name="connsiteY2-980" fmla="*/ 283140 h 850201"/>
              <a:gd name="connsiteX3-981" fmla="*/ 543080 w 1172002"/>
              <a:gd name="connsiteY3-982" fmla="*/ 611638 h 850201"/>
              <a:gd name="connsiteX4-983" fmla="*/ 405672 w 1172002"/>
              <a:gd name="connsiteY4-984" fmla="*/ 609558 h 850201"/>
              <a:gd name="connsiteX5-985" fmla="*/ 153841 w 1172002"/>
              <a:gd name="connsiteY5-986" fmla="*/ 846744 h 850201"/>
              <a:gd name="connsiteX6-987" fmla="*/ 0 w 1172002"/>
              <a:gd name="connsiteY6-988" fmla="*/ 850201 h 850201"/>
              <a:gd name="connsiteX0-989" fmla="*/ 1308251 w 1308251"/>
              <a:gd name="connsiteY0-990" fmla="*/ 0 h 1044184"/>
              <a:gd name="connsiteX1-991" fmla="*/ 963465 w 1308251"/>
              <a:gd name="connsiteY1-992" fmla="*/ 475810 h 1044184"/>
              <a:gd name="connsiteX2-993" fmla="*/ 811739 w 1308251"/>
              <a:gd name="connsiteY2-994" fmla="*/ 477123 h 1044184"/>
              <a:gd name="connsiteX3-995" fmla="*/ 543080 w 1308251"/>
              <a:gd name="connsiteY3-996" fmla="*/ 805621 h 1044184"/>
              <a:gd name="connsiteX4-997" fmla="*/ 405672 w 1308251"/>
              <a:gd name="connsiteY4-998" fmla="*/ 803541 h 1044184"/>
              <a:gd name="connsiteX5-999" fmla="*/ 153841 w 1308251"/>
              <a:gd name="connsiteY5-1000" fmla="*/ 1040727 h 1044184"/>
              <a:gd name="connsiteX6-1001" fmla="*/ 0 w 1308251"/>
              <a:gd name="connsiteY6-1002" fmla="*/ 1044184 h 1044184"/>
              <a:gd name="connsiteX0-1003" fmla="*/ 1308251 w 1308251"/>
              <a:gd name="connsiteY0-1004" fmla="*/ 0 h 1044184"/>
              <a:gd name="connsiteX1-1005" fmla="*/ 1150909 w 1308251"/>
              <a:gd name="connsiteY1-1006" fmla="*/ 186510 h 1044184"/>
              <a:gd name="connsiteX2-1007" fmla="*/ 963465 w 1308251"/>
              <a:gd name="connsiteY2-1008" fmla="*/ 475810 h 1044184"/>
              <a:gd name="connsiteX3-1009" fmla="*/ 811739 w 1308251"/>
              <a:gd name="connsiteY3-1010" fmla="*/ 477123 h 1044184"/>
              <a:gd name="connsiteX4-1011" fmla="*/ 543080 w 1308251"/>
              <a:gd name="connsiteY4-1012" fmla="*/ 805621 h 1044184"/>
              <a:gd name="connsiteX5-1013" fmla="*/ 405672 w 1308251"/>
              <a:gd name="connsiteY5-1014" fmla="*/ 803541 h 1044184"/>
              <a:gd name="connsiteX6-1015" fmla="*/ 153841 w 1308251"/>
              <a:gd name="connsiteY6-1016" fmla="*/ 1040727 h 1044184"/>
              <a:gd name="connsiteX7" fmla="*/ 0 w 1308251"/>
              <a:gd name="connsiteY7" fmla="*/ 1044184 h 1044184"/>
              <a:gd name="connsiteX0-1017" fmla="*/ 1809057 w 1809057"/>
              <a:gd name="connsiteY0-1018" fmla="*/ 0 h 919033"/>
              <a:gd name="connsiteX1-1019" fmla="*/ 1150909 w 1809057"/>
              <a:gd name="connsiteY1-1020" fmla="*/ 61359 h 919033"/>
              <a:gd name="connsiteX2-1021" fmla="*/ 963465 w 1809057"/>
              <a:gd name="connsiteY2-1022" fmla="*/ 350659 h 919033"/>
              <a:gd name="connsiteX3-1023" fmla="*/ 811739 w 1809057"/>
              <a:gd name="connsiteY3-1024" fmla="*/ 351972 h 919033"/>
              <a:gd name="connsiteX4-1025" fmla="*/ 543080 w 1809057"/>
              <a:gd name="connsiteY4-1026" fmla="*/ 680470 h 919033"/>
              <a:gd name="connsiteX5-1027" fmla="*/ 405672 w 1809057"/>
              <a:gd name="connsiteY5-1028" fmla="*/ 678390 h 919033"/>
              <a:gd name="connsiteX6-1029" fmla="*/ 153841 w 1809057"/>
              <a:gd name="connsiteY6-1030" fmla="*/ 915576 h 919033"/>
              <a:gd name="connsiteX7-1031" fmla="*/ 0 w 1809057"/>
              <a:gd name="connsiteY7-1032" fmla="*/ 919033 h 919033"/>
              <a:gd name="connsiteX0-1033" fmla="*/ 1809057 w 1809057"/>
              <a:gd name="connsiteY0-1034" fmla="*/ 19989 h 939022"/>
              <a:gd name="connsiteX1-1035" fmla="*/ 1206145 w 1809057"/>
              <a:gd name="connsiteY1-1036" fmla="*/ 0 h 939022"/>
              <a:gd name="connsiteX2-1037" fmla="*/ 963465 w 1809057"/>
              <a:gd name="connsiteY2-1038" fmla="*/ 370648 h 939022"/>
              <a:gd name="connsiteX3-1039" fmla="*/ 811739 w 1809057"/>
              <a:gd name="connsiteY3-1040" fmla="*/ 371961 h 939022"/>
              <a:gd name="connsiteX4-1041" fmla="*/ 543080 w 1809057"/>
              <a:gd name="connsiteY4-1042" fmla="*/ 700459 h 939022"/>
              <a:gd name="connsiteX5-1043" fmla="*/ 405672 w 1809057"/>
              <a:gd name="connsiteY5-1044" fmla="*/ 698379 h 939022"/>
              <a:gd name="connsiteX6-1045" fmla="*/ 153841 w 1809057"/>
              <a:gd name="connsiteY6-1046" fmla="*/ 935565 h 939022"/>
              <a:gd name="connsiteX7-1047" fmla="*/ 0 w 1809057"/>
              <a:gd name="connsiteY7-1048" fmla="*/ 939022 h 939022"/>
              <a:gd name="connsiteX0-1049" fmla="*/ 1809057 w 1809057"/>
              <a:gd name="connsiteY0-1050" fmla="*/ 78432 h 997465"/>
              <a:gd name="connsiteX1-1051" fmla="*/ 1206145 w 1809057"/>
              <a:gd name="connsiteY1-1052" fmla="*/ 58443 h 997465"/>
              <a:gd name="connsiteX2-1053" fmla="*/ 963465 w 1809057"/>
              <a:gd name="connsiteY2-1054" fmla="*/ 429091 h 997465"/>
              <a:gd name="connsiteX3-1055" fmla="*/ 811739 w 1809057"/>
              <a:gd name="connsiteY3-1056" fmla="*/ 430404 h 997465"/>
              <a:gd name="connsiteX4-1057" fmla="*/ 543080 w 1809057"/>
              <a:gd name="connsiteY4-1058" fmla="*/ 758902 h 997465"/>
              <a:gd name="connsiteX5-1059" fmla="*/ 405672 w 1809057"/>
              <a:gd name="connsiteY5-1060" fmla="*/ 756822 h 997465"/>
              <a:gd name="connsiteX6-1061" fmla="*/ 153841 w 1809057"/>
              <a:gd name="connsiteY6-1062" fmla="*/ 994008 h 997465"/>
              <a:gd name="connsiteX7-1063" fmla="*/ 0 w 1809057"/>
              <a:gd name="connsiteY7-1064" fmla="*/ 997465 h 997465"/>
              <a:gd name="connsiteX0-1065" fmla="*/ 1809057 w 1809057"/>
              <a:gd name="connsiteY0-1066" fmla="*/ 78432 h 997465"/>
              <a:gd name="connsiteX1-1067" fmla="*/ 1206145 w 1809057"/>
              <a:gd name="connsiteY1-1068" fmla="*/ 58443 h 997465"/>
              <a:gd name="connsiteX2-1069" fmla="*/ 963465 w 1809057"/>
              <a:gd name="connsiteY2-1070" fmla="*/ 429091 h 997465"/>
              <a:gd name="connsiteX3-1071" fmla="*/ 811739 w 1809057"/>
              <a:gd name="connsiteY3-1072" fmla="*/ 430404 h 997465"/>
              <a:gd name="connsiteX4-1073" fmla="*/ 543080 w 1809057"/>
              <a:gd name="connsiteY4-1074" fmla="*/ 758902 h 997465"/>
              <a:gd name="connsiteX5-1075" fmla="*/ 405672 w 1809057"/>
              <a:gd name="connsiteY5-1076" fmla="*/ 756822 h 997465"/>
              <a:gd name="connsiteX6-1077" fmla="*/ 153841 w 1809057"/>
              <a:gd name="connsiteY6-1078" fmla="*/ 994008 h 997465"/>
              <a:gd name="connsiteX7-1079" fmla="*/ 0 w 1809057"/>
              <a:gd name="connsiteY7-1080" fmla="*/ 997465 h 997465"/>
              <a:gd name="connsiteX0-1081" fmla="*/ 1809057 w 1809057"/>
              <a:gd name="connsiteY0-1082" fmla="*/ 75303 h 994336"/>
              <a:gd name="connsiteX1-1083" fmla="*/ 1173004 w 1809057"/>
              <a:gd name="connsiteY1-1084" fmla="*/ 58443 h 994336"/>
              <a:gd name="connsiteX2-1085" fmla="*/ 963465 w 1809057"/>
              <a:gd name="connsiteY2-1086" fmla="*/ 425962 h 994336"/>
              <a:gd name="connsiteX3-1087" fmla="*/ 811739 w 1809057"/>
              <a:gd name="connsiteY3-1088" fmla="*/ 427275 h 994336"/>
              <a:gd name="connsiteX4-1089" fmla="*/ 543080 w 1809057"/>
              <a:gd name="connsiteY4-1090" fmla="*/ 755773 h 994336"/>
              <a:gd name="connsiteX5-1091" fmla="*/ 405672 w 1809057"/>
              <a:gd name="connsiteY5-1092" fmla="*/ 753693 h 994336"/>
              <a:gd name="connsiteX6-1093" fmla="*/ 153841 w 1809057"/>
              <a:gd name="connsiteY6-1094" fmla="*/ 990879 h 994336"/>
              <a:gd name="connsiteX7-1095" fmla="*/ 0 w 1809057"/>
              <a:gd name="connsiteY7-1096" fmla="*/ 994336 h 994336"/>
              <a:gd name="connsiteX0-1097" fmla="*/ 1809057 w 1849783"/>
              <a:gd name="connsiteY0-1098" fmla="*/ 78635 h 997668"/>
              <a:gd name="connsiteX1-1099" fmla="*/ 1743774 w 1849783"/>
              <a:gd name="connsiteY1-1100" fmla="*/ 52388 h 997668"/>
              <a:gd name="connsiteX2-1101" fmla="*/ 1173004 w 1849783"/>
              <a:gd name="connsiteY2-1102" fmla="*/ 61775 h 997668"/>
              <a:gd name="connsiteX3-1103" fmla="*/ 963465 w 1849783"/>
              <a:gd name="connsiteY3-1104" fmla="*/ 429294 h 997668"/>
              <a:gd name="connsiteX4-1105" fmla="*/ 811739 w 1849783"/>
              <a:gd name="connsiteY4-1106" fmla="*/ 430607 h 997668"/>
              <a:gd name="connsiteX5-1107" fmla="*/ 543080 w 1849783"/>
              <a:gd name="connsiteY5-1108" fmla="*/ 759105 h 997668"/>
              <a:gd name="connsiteX6-1109" fmla="*/ 405672 w 1849783"/>
              <a:gd name="connsiteY6-1110" fmla="*/ 757025 h 997668"/>
              <a:gd name="connsiteX7-1111" fmla="*/ 153841 w 1849783"/>
              <a:gd name="connsiteY7-1112" fmla="*/ 994211 h 997668"/>
              <a:gd name="connsiteX8" fmla="*/ 0 w 1849783"/>
              <a:gd name="connsiteY8" fmla="*/ 997668 h 997668"/>
              <a:gd name="connsiteX0-1113" fmla="*/ 1798010 w 1847942"/>
              <a:gd name="connsiteY0-1114" fmla="*/ 375867 h 997668"/>
              <a:gd name="connsiteX1-1115" fmla="*/ 1743774 w 1847942"/>
              <a:gd name="connsiteY1-1116" fmla="*/ 52388 h 997668"/>
              <a:gd name="connsiteX2-1117" fmla="*/ 1173004 w 1847942"/>
              <a:gd name="connsiteY2-1118" fmla="*/ 61775 h 997668"/>
              <a:gd name="connsiteX3-1119" fmla="*/ 963465 w 1847942"/>
              <a:gd name="connsiteY3-1120" fmla="*/ 429294 h 997668"/>
              <a:gd name="connsiteX4-1121" fmla="*/ 811739 w 1847942"/>
              <a:gd name="connsiteY4-1122" fmla="*/ 430607 h 997668"/>
              <a:gd name="connsiteX5-1123" fmla="*/ 543080 w 1847942"/>
              <a:gd name="connsiteY5-1124" fmla="*/ 759105 h 997668"/>
              <a:gd name="connsiteX6-1125" fmla="*/ 405672 w 1847942"/>
              <a:gd name="connsiteY6-1126" fmla="*/ 757025 h 997668"/>
              <a:gd name="connsiteX7-1127" fmla="*/ 153841 w 1847942"/>
              <a:gd name="connsiteY7-1128" fmla="*/ 994211 h 997668"/>
              <a:gd name="connsiteX8-1129" fmla="*/ 0 w 1847942"/>
              <a:gd name="connsiteY8-1130" fmla="*/ 997668 h 997668"/>
              <a:gd name="connsiteX0-1131" fmla="*/ 1798010 w 1899496"/>
              <a:gd name="connsiteY0-1132" fmla="*/ 375867 h 997668"/>
              <a:gd name="connsiteX1-1133" fmla="*/ 1795328 w 1899496"/>
              <a:gd name="connsiteY1-1134" fmla="*/ 83676 h 997668"/>
              <a:gd name="connsiteX2-1135" fmla="*/ 1173004 w 1899496"/>
              <a:gd name="connsiteY2-1136" fmla="*/ 61775 h 997668"/>
              <a:gd name="connsiteX3-1137" fmla="*/ 963465 w 1899496"/>
              <a:gd name="connsiteY3-1138" fmla="*/ 429294 h 997668"/>
              <a:gd name="connsiteX4-1139" fmla="*/ 811739 w 1899496"/>
              <a:gd name="connsiteY4-1140" fmla="*/ 430607 h 997668"/>
              <a:gd name="connsiteX5-1141" fmla="*/ 543080 w 1899496"/>
              <a:gd name="connsiteY5-1142" fmla="*/ 759105 h 997668"/>
              <a:gd name="connsiteX6-1143" fmla="*/ 405672 w 1899496"/>
              <a:gd name="connsiteY6-1144" fmla="*/ 757025 h 997668"/>
              <a:gd name="connsiteX7-1145" fmla="*/ 153841 w 1899496"/>
              <a:gd name="connsiteY7-1146" fmla="*/ 994211 h 997668"/>
              <a:gd name="connsiteX8-1147" fmla="*/ 0 w 1899496"/>
              <a:gd name="connsiteY8-1148" fmla="*/ 997668 h 997668"/>
              <a:gd name="connsiteX0-1149" fmla="*/ 1798010 w 1903178"/>
              <a:gd name="connsiteY0-1150" fmla="*/ 338322 h 960123"/>
              <a:gd name="connsiteX1-1151" fmla="*/ 1795328 w 1903178"/>
              <a:gd name="connsiteY1-1152" fmla="*/ 46131 h 960123"/>
              <a:gd name="connsiteX2-1153" fmla="*/ 1150910 w 1903178"/>
              <a:gd name="connsiteY2-1154" fmla="*/ 61775 h 960123"/>
              <a:gd name="connsiteX3-1155" fmla="*/ 963465 w 1903178"/>
              <a:gd name="connsiteY3-1156" fmla="*/ 391749 h 960123"/>
              <a:gd name="connsiteX4-1157" fmla="*/ 811739 w 1903178"/>
              <a:gd name="connsiteY4-1158" fmla="*/ 393062 h 960123"/>
              <a:gd name="connsiteX5-1159" fmla="*/ 543080 w 1903178"/>
              <a:gd name="connsiteY5-1160" fmla="*/ 721560 h 960123"/>
              <a:gd name="connsiteX6-1161" fmla="*/ 405672 w 1903178"/>
              <a:gd name="connsiteY6-1162" fmla="*/ 719480 h 960123"/>
              <a:gd name="connsiteX7-1163" fmla="*/ 153841 w 1903178"/>
              <a:gd name="connsiteY7-1164" fmla="*/ 956666 h 960123"/>
              <a:gd name="connsiteX8-1165" fmla="*/ 0 w 1903178"/>
              <a:gd name="connsiteY8-1166" fmla="*/ 960123 h 960123"/>
              <a:gd name="connsiteX0-1167" fmla="*/ 1798010 w 1800071"/>
              <a:gd name="connsiteY0-1168" fmla="*/ 344539 h 966340"/>
              <a:gd name="connsiteX1-1169" fmla="*/ 1692221 w 1800071"/>
              <a:gd name="connsiteY1-1170" fmla="*/ 46091 h 966340"/>
              <a:gd name="connsiteX2-1171" fmla="*/ 1150910 w 1800071"/>
              <a:gd name="connsiteY2-1172" fmla="*/ 67992 h 966340"/>
              <a:gd name="connsiteX3-1173" fmla="*/ 963465 w 1800071"/>
              <a:gd name="connsiteY3-1174" fmla="*/ 397966 h 966340"/>
              <a:gd name="connsiteX4-1175" fmla="*/ 811739 w 1800071"/>
              <a:gd name="connsiteY4-1176" fmla="*/ 399279 h 966340"/>
              <a:gd name="connsiteX5-1177" fmla="*/ 543080 w 1800071"/>
              <a:gd name="connsiteY5-1178" fmla="*/ 727777 h 966340"/>
              <a:gd name="connsiteX6-1179" fmla="*/ 405672 w 1800071"/>
              <a:gd name="connsiteY6-1180" fmla="*/ 725697 h 966340"/>
              <a:gd name="connsiteX7-1181" fmla="*/ 153841 w 1800071"/>
              <a:gd name="connsiteY7-1182" fmla="*/ 962883 h 966340"/>
              <a:gd name="connsiteX8-1183" fmla="*/ 0 w 1800071"/>
              <a:gd name="connsiteY8-1184" fmla="*/ 966340 h 966340"/>
              <a:gd name="connsiteX0-1185" fmla="*/ 1798010 w 1802526"/>
              <a:gd name="connsiteY0-1186" fmla="*/ 366481 h 988282"/>
              <a:gd name="connsiteX1-1187" fmla="*/ 1692221 w 1802526"/>
              <a:gd name="connsiteY1-1188" fmla="*/ 68033 h 988282"/>
              <a:gd name="connsiteX2-1189" fmla="*/ 1136181 w 1802526"/>
              <a:gd name="connsiteY2-1190" fmla="*/ 61775 h 988282"/>
              <a:gd name="connsiteX3-1191" fmla="*/ 963465 w 1802526"/>
              <a:gd name="connsiteY3-1192" fmla="*/ 419908 h 988282"/>
              <a:gd name="connsiteX4-1193" fmla="*/ 811739 w 1802526"/>
              <a:gd name="connsiteY4-1194" fmla="*/ 421221 h 988282"/>
              <a:gd name="connsiteX5-1195" fmla="*/ 543080 w 1802526"/>
              <a:gd name="connsiteY5-1196" fmla="*/ 749719 h 988282"/>
              <a:gd name="connsiteX6-1197" fmla="*/ 405672 w 1802526"/>
              <a:gd name="connsiteY6-1198" fmla="*/ 747639 h 988282"/>
              <a:gd name="connsiteX7-1199" fmla="*/ 153841 w 1802526"/>
              <a:gd name="connsiteY7-1200" fmla="*/ 984825 h 988282"/>
              <a:gd name="connsiteX8-1201" fmla="*/ 0 w 1802526"/>
              <a:gd name="connsiteY8-1202" fmla="*/ 988282 h 988282"/>
              <a:gd name="connsiteX0-1203" fmla="*/ 1798010 w 1857762"/>
              <a:gd name="connsiteY0-1204" fmla="*/ 366481 h 988282"/>
              <a:gd name="connsiteX1-1205" fmla="*/ 1747457 w 1857762"/>
              <a:gd name="connsiteY1-1206" fmla="*/ 58647 h 988282"/>
              <a:gd name="connsiteX2-1207" fmla="*/ 1136181 w 1857762"/>
              <a:gd name="connsiteY2-1208" fmla="*/ 61775 h 988282"/>
              <a:gd name="connsiteX3-1209" fmla="*/ 963465 w 1857762"/>
              <a:gd name="connsiteY3-1210" fmla="*/ 419908 h 988282"/>
              <a:gd name="connsiteX4-1211" fmla="*/ 811739 w 1857762"/>
              <a:gd name="connsiteY4-1212" fmla="*/ 421221 h 988282"/>
              <a:gd name="connsiteX5-1213" fmla="*/ 543080 w 1857762"/>
              <a:gd name="connsiteY5-1214" fmla="*/ 749719 h 988282"/>
              <a:gd name="connsiteX6-1215" fmla="*/ 405672 w 1857762"/>
              <a:gd name="connsiteY6-1216" fmla="*/ 747639 h 988282"/>
              <a:gd name="connsiteX7-1217" fmla="*/ 153841 w 1857762"/>
              <a:gd name="connsiteY7-1218" fmla="*/ 984825 h 988282"/>
              <a:gd name="connsiteX8-1219" fmla="*/ 0 w 1857762"/>
              <a:gd name="connsiteY8-1220" fmla="*/ 988282 h 988282"/>
              <a:gd name="connsiteX0-1221" fmla="*/ 1798010 w 1857762"/>
              <a:gd name="connsiteY0-1222" fmla="*/ 366481 h 988282"/>
              <a:gd name="connsiteX1-1223" fmla="*/ 1747457 w 1857762"/>
              <a:gd name="connsiteY1-1224" fmla="*/ 58647 h 988282"/>
              <a:gd name="connsiteX2-1225" fmla="*/ 1136181 w 1857762"/>
              <a:gd name="connsiteY2-1226" fmla="*/ 61775 h 988282"/>
              <a:gd name="connsiteX3-1227" fmla="*/ 963465 w 1857762"/>
              <a:gd name="connsiteY3-1228" fmla="*/ 419908 h 988282"/>
              <a:gd name="connsiteX4-1229" fmla="*/ 811739 w 1857762"/>
              <a:gd name="connsiteY4-1230" fmla="*/ 421221 h 988282"/>
              <a:gd name="connsiteX5-1231" fmla="*/ 543080 w 1857762"/>
              <a:gd name="connsiteY5-1232" fmla="*/ 749719 h 988282"/>
              <a:gd name="connsiteX6-1233" fmla="*/ 405672 w 1857762"/>
              <a:gd name="connsiteY6-1234" fmla="*/ 747639 h 988282"/>
              <a:gd name="connsiteX7-1235" fmla="*/ 153841 w 1857762"/>
              <a:gd name="connsiteY7-1236" fmla="*/ 984825 h 988282"/>
              <a:gd name="connsiteX8-1237" fmla="*/ 0 w 1857762"/>
              <a:gd name="connsiteY8-1238" fmla="*/ 988282 h 988282"/>
              <a:gd name="connsiteX0-1239" fmla="*/ 1798010 w 1860831"/>
              <a:gd name="connsiteY0-1240" fmla="*/ 397769 h 1019570"/>
              <a:gd name="connsiteX1-1241" fmla="*/ 1747457 w 1860831"/>
              <a:gd name="connsiteY1-1242" fmla="*/ 89935 h 1019570"/>
              <a:gd name="connsiteX2-1243" fmla="*/ 1117769 w 1860831"/>
              <a:gd name="connsiteY2-1244" fmla="*/ 61775 h 1019570"/>
              <a:gd name="connsiteX3-1245" fmla="*/ 963465 w 1860831"/>
              <a:gd name="connsiteY3-1246" fmla="*/ 451196 h 1019570"/>
              <a:gd name="connsiteX4-1247" fmla="*/ 811739 w 1860831"/>
              <a:gd name="connsiteY4-1248" fmla="*/ 452509 h 1019570"/>
              <a:gd name="connsiteX5-1249" fmla="*/ 543080 w 1860831"/>
              <a:gd name="connsiteY5-1250" fmla="*/ 781007 h 1019570"/>
              <a:gd name="connsiteX6-1251" fmla="*/ 405672 w 1860831"/>
              <a:gd name="connsiteY6-1252" fmla="*/ 778927 h 1019570"/>
              <a:gd name="connsiteX7-1253" fmla="*/ 153841 w 1860831"/>
              <a:gd name="connsiteY7-1254" fmla="*/ 1016113 h 1019570"/>
              <a:gd name="connsiteX8-1255" fmla="*/ 0 w 1860831"/>
              <a:gd name="connsiteY8-1256" fmla="*/ 1019570 h 1019570"/>
              <a:gd name="connsiteX0-1257" fmla="*/ 1798010 w 1860831"/>
              <a:gd name="connsiteY0-1258" fmla="*/ 394640 h 1016441"/>
              <a:gd name="connsiteX1-1259" fmla="*/ 1747457 w 1860831"/>
              <a:gd name="connsiteY1-1260" fmla="*/ 86806 h 1016441"/>
              <a:gd name="connsiteX2-1261" fmla="*/ 1117769 w 1860831"/>
              <a:gd name="connsiteY2-1262" fmla="*/ 58646 h 1016441"/>
              <a:gd name="connsiteX3-1263" fmla="*/ 963465 w 1860831"/>
              <a:gd name="connsiteY3-1264" fmla="*/ 448067 h 1016441"/>
              <a:gd name="connsiteX4-1265" fmla="*/ 811739 w 1860831"/>
              <a:gd name="connsiteY4-1266" fmla="*/ 449380 h 1016441"/>
              <a:gd name="connsiteX5-1267" fmla="*/ 543080 w 1860831"/>
              <a:gd name="connsiteY5-1268" fmla="*/ 777878 h 1016441"/>
              <a:gd name="connsiteX6-1269" fmla="*/ 405672 w 1860831"/>
              <a:gd name="connsiteY6-1270" fmla="*/ 775798 h 1016441"/>
              <a:gd name="connsiteX7-1271" fmla="*/ 153841 w 1860831"/>
              <a:gd name="connsiteY7-1272" fmla="*/ 1012984 h 1016441"/>
              <a:gd name="connsiteX8-1273" fmla="*/ 0 w 1860831"/>
              <a:gd name="connsiteY8-1274" fmla="*/ 1016441 h 1016441"/>
              <a:gd name="connsiteX0-1275" fmla="*/ 1798010 w 1860831"/>
              <a:gd name="connsiteY0-1276" fmla="*/ 405590 h 1027391"/>
              <a:gd name="connsiteX1-1277" fmla="*/ 1747457 w 1860831"/>
              <a:gd name="connsiteY1-1278" fmla="*/ 97756 h 1027391"/>
              <a:gd name="connsiteX2-1279" fmla="*/ 1418387 w 1860831"/>
              <a:gd name="connsiteY2-1280" fmla="*/ 113399 h 1027391"/>
              <a:gd name="connsiteX3-1281" fmla="*/ 1117769 w 1860831"/>
              <a:gd name="connsiteY3-1282" fmla="*/ 69596 h 1027391"/>
              <a:gd name="connsiteX4-1283" fmla="*/ 963465 w 1860831"/>
              <a:gd name="connsiteY4-1284" fmla="*/ 459017 h 1027391"/>
              <a:gd name="connsiteX5-1285" fmla="*/ 811739 w 1860831"/>
              <a:gd name="connsiteY5-1286" fmla="*/ 460330 h 1027391"/>
              <a:gd name="connsiteX6-1287" fmla="*/ 543080 w 1860831"/>
              <a:gd name="connsiteY6-1288" fmla="*/ 788828 h 1027391"/>
              <a:gd name="connsiteX7-1289" fmla="*/ 405672 w 1860831"/>
              <a:gd name="connsiteY7-1290" fmla="*/ 786748 h 1027391"/>
              <a:gd name="connsiteX8-1291" fmla="*/ 153841 w 1860831"/>
              <a:gd name="connsiteY8-1292" fmla="*/ 1023934 h 1027391"/>
              <a:gd name="connsiteX9" fmla="*/ 0 w 1860831"/>
              <a:gd name="connsiteY9" fmla="*/ 1027391 h 1027391"/>
              <a:gd name="connsiteX0-1293" fmla="*/ 1798010 w 1860831"/>
              <a:gd name="connsiteY0-1294" fmla="*/ 371174 h 992975"/>
              <a:gd name="connsiteX1-1295" fmla="*/ 1747457 w 1860831"/>
              <a:gd name="connsiteY1-1296" fmla="*/ 63340 h 992975"/>
              <a:gd name="connsiteX2-1297" fmla="*/ 1418387 w 1860831"/>
              <a:gd name="connsiteY2-1298" fmla="*/ 78983 h 992975"/>
              <a:gd name="connsiteX3-1299" fmla="*/ 1147228 w 1860831"/>
              <a:gd name="connsiteY3-1300" fmla="*/ 69596 h 992975"/>
              <a:gd name="connsiteX4-1301" fmla="*/ 963465 w 1860831"/>
              <a:gd name="connsiteY4-1302" fmla="*/ 424601 h 992975"/>
              <a:gd name="connsiteX5-1303" fmla="*/ 811739 w 1860831"/>
              <a:gd name="connsiteY5-1304" fmla="*/ 425914 h 992975"/>
              <a:gd name="connsiteX6-1305" fmla="*/ 543080 w 1860831"/>
              <a:gd name="connsiteY6-1306" fmla="*/ 754412 h 992975"/>
              <a:gd name="connsiteX7-1307" fmla="*/ 405672 w 1860831"/>
              <a:gd name="connsiteY7-1308" fmla="*/ 752332 h 992975"/>
              <a:gd name="connsiteX8-1309" fmla="*/ 153841 w 1860831"/>
              <a:gd name="connsiteY8-1310" fmla="*/ 989518 h 992975"/>
              <a:gd name="connsiteX9-1311" fmla="*/ 0 w 1860831"/>
              <a:gd name="connsiteY9-1312" fmla="*/ 992975 h 992975"/>
              <a:gd name="connsiteX0-1313" fmla="*/ 1798010 w 1860831"/>
              <a:gd name="connsiteY0-1314" fmla="*/ 371174 h 992975"/>
              <a:gd name="connsiteX1-1315" fmla="*/ 1747457 w 1860831"/>
              <a:gd name="connsiteY1-1316" fmla="*/ 63340 h 992975"/>
              <a:gd name="connsiteX2-1317" fmla="*/ 1493371 w 1860831"/>
              <a:gd name="connsiteY2-1318" fmla="*/ 88369 h 992975"/>
              <a:gd name="connsiteX3-1319" fmla="*/ 1147228 w 1860831"/>
              <a:gd name="connsiteY3-1320" fmla="*/ 69596 h 992975"/>
              <a:gd name="connsiteX4-1321" fmla="*/ 963465 w 1860831"/>
              <a:gd name="connsiteY4-1322" fmla="*/ 424601 h 992975"/>
              <a:gd name="connsiteX5-1323" fmla="*/ 811739 w 1860831"/>
              <a:gd name="connsiteY5-1324" fmla="*/ 425914 h 992975"/>
              <a:gd name="connsiteX6-1325" fmla="*/ 543080 w 1860831"/>
              <a:gd name="connsiteY6-1326" fmla="*/ 754412 h 992975"/>
              <a:gd name="connsiteX7-1327" fmla="*/ 405672 w 1860831"/>
              <a:gd name="connsiteY7-1328" fmla="*/ 752332 h 992975"/>
              <a:gd name="connsiteX8-1329" fmla="*/ 153841 w 1860831"/>
              <a:gd name="connsiteY8-1330" fmla="*/ 989518 h 992975"/>
              <a:gd name="connsiteX9-1331" fmla="*/ 0 w 1860831"/>
              <a:gd name="connsiteY9-1332" fmla="*/ 992975 h 992975"/>
              <a:gd name="connsiteX0-1333" fmla="*/ 1798010 w 1871878"/>
              <a:gd name="connsiteY0-1334" fmla="*/ 384170 h 1005971"/>
              <a:gd name="connsiteX1-1335" fmla="*/ 1758504 w 1871878"/>
              <a:gd name="connsiteY1-1336" fmla="*/ 60692 h 1005971"/>
              <a:gd name="connsiteX2-1337" fmla="*/ 1493371 w 1871878"/>
              <a:gd name="connsiteY2-1338" fmla="*/ 101365 h 1005971"/>
              <a:gd name="connsiteX3-1339" fmla="*/ 1147228 w 1871878"/>
              <a:gd name="connsiteY3-1340" fmla="*/ 82592 h 1005971"/>
              <a:gd name="connsiteX4-1341" fmla="*/ 963465 w 1871878"/>
              <a:gd name="connsiteY4-1342" fmla="*/ 437597 h 1005971"/>
              <a:gd name="connsiteX5-1343" fmla="*/ 811739 w 1871878"/>
              <a:gd name="connsiteY5-1344" fmla="*/ 438910 h 1005971"/>
              <a:gd name="connsiteX6-1345" fmla="*/ 543080 w 1871878"/>
              <a:gd name="connsiteY6-1346" fmla="*/ 767408 h 1005971"/>
              <a:gd name="connsiteX7-1347" fmla="*/ 405672 w 1871878"/>
              <a:gd name="connsiteY7-1348" fmla="*/ 765328 h 1005971"/>
              <a:gd name="connsiteX8-1349" fmla="*/ 153841 w 1871878"/>
              <a:gd name="connsiteY8-1350" fmla="*/ 1002514 h 1005971"/>
              <a:gd name="connsiteX9-1351" fmla="*/ 0 w 1871878"/>
              <a:gd name="connsiteY9-1352" fmla="*/ 1005971 h 1005971"/>
              <a:gd name="connsiteX0-1353" fmla="*/ 1798010 w 1871878"/>
              <a:gd name="connsiteY0-1354" fmla="*/ 384170 h 1005971"/>
              <a:gd name="connsiteX1-1355" fmla="*/ 1758504 w 1871878"/>
              <a:gd name="connsiteY1-1356" fmla="*/ 60692 h 1005971"/>
              <a:gd name="connsiteX2-1357" fmla="*/ 1493371 w 1871878"/>
              <a:gd name="connsiteY2-1358" fmla="*/ 101365 h 1005971"/>
              <a:gd name="connsiteX3-1359" fmla="*/ 1147228 w 1871878"/>
              <a:gd name="connsiteY3-1360" fmla="*/ 82592 h 1005971"/>
              <a:gd name="connsiteX4-1361" fmla="*/ 963465 w 1871878"/>
              <a:gd name="connsiteY4-1362" fmla="*/ 437597 h 1005971"/>
              <a:gd name="connsiteX5-1363" fmla="*/ 811739 w 1871878"/>
              <a:gd name="connsiteY5-1364" fmla="*/ 438910 h 1005971"/>
              <a:gd name="connsiteX6-1365" fmla="*/ 543080 w 1871878"/>
              <a:gd name="connsiteY6-1366" fmla="*/ 767408 h 1005971"/>
              <a:gd name="connsiteX7-1367" fmla="*/ 405672 w 1871878"/>
              <a:gd name="connsiteY7-1368" fmla="*/ 765328 h 1005971"/>
              <a:gd name="connsiteX8-1369" fmla="*/ 153841 w 1871878"/>
              <a:gd name="connsiteY8-1370" fmla="*/ 1002514 h 1005971"/>
              <a:gd name="connsiteX9-1371" fmla="*/ 0 w 1871878"/>
              <a:gd name="connsiteY9-1372" fmla="*/ 1005971 h 1005971"/>
              <a:gd name="connsiteX0-1373" fmla="*/ 1798010 w 1871878"/>
              <a:gd name="connsiteY0-1374" fmla="*/ 371174 h 992975"/>
              <a:gd name="connsiteX1-1375" fmla="*/ 1758504 w 1871878"/>
              <a:gd name="connsiteY1-1376" fmla="*/ 47696 h 992975"/>
              <a:gd name="connsiteX2-1377" fmla="*/ 1493371 w 1871878"/>
              <a:gd name="connsiteY2-1378" fmla="*/ 88369 h 992975"/>
              <a:gd name="connsiteX3-1379" fmla="*/ 1147228 w 1871878"/>
              <a:gd name="connsiteY3-1380" fmla="*/ 69596 h 992975"/>
              <a:gd name="connsiteX4-1381" fmla="*/ 963465 w 1871878"/>
              <a:gd name="connsiteY4-1382" fmla="*/ 424601 h 992975"/>
              <a:gd name="connsiteX5-1383" fmla="*/ 811739 w 1871878"/>
              <a:gd name="connsiteY5-1384" fmla="*/ 425914 h 992975"/>
              <a:gd name="connsiteX6-1385" fmla="*/ 543080 w 1871878"/>
              <a:gd name="connsiteY6-1386" fmla="*/ 754412 h 992975"/>
              <a:gd name="connsiteX7-1387" fmla="*/ 405672 w 1871878"/>
              <a:gd name="connsiteY7-1388" fmla="*/ 752332 h 992975"/>
              <a:gd name="connsiteX8-1389" fmla="*/ 153841 w 1871878"/>
              <a:gd name="connsiteY8-1390" fmla="*/ 989518 h 992975"/>
              <a:gd name="connsiteX9-1391" fmla="*/ 0 w 1871878"/>
              <a:gd name="connsiteY9-1392" fmla="*/ 992975 h 992975"/>
              <a:gd name="connsiteX0-1393" fmla="*/ 1798010 w 1849783"/>
              <a:gd name="connsiteY0-1394" fmla="*/ 381041 h 1002842"/>
              <a:gd name="connsiteX1-1395" fmla="*/ 1736409 w 1849783"/>
              <a:gd name="connsiteY1-1396" fmla="*/ 38791 h 1002842"/>
              <a:gd name="connsiteX2-1397" fmla="*/ 1493371 w 1849783"/>
              <a:gd name="connsiteY2-1398" fmla="*/ 98236 h 1002842"/>
              <a:gd name="connsiteX3-1399" fmla="*/ 1147228 w 1849783"/>
              <a:gd name="connsiteY3-1400" fmla="*/ 79463 h 1002842"/>
              <a:gd name="connsiteX4-1401" fmla="*/ 963465 w 1849783"/>
              <a:gd name="connsiteY4-1402" fmla="*/ 434468 h 1002842"/>
              <a:gd name="connsiteX5-1403" fmla="*/ 811739 w 1849783"/>
              <a:gd name="connsiteY5-1404" fmla="*/ 435781 h 1002842"/>
              <a:gd name="connsiteX6-1405" fmla="*/ 543080 w 1849783"/>
              <a:gd name="connsiteY6-1406" fmla="*/ 764279 h 1002842"/>
              <a:gd name="connsiteX7-1407" fmla="*/ 405672 w 1849783"/>
              <a:gd name="connsiteY7-1408" fmla="*/ 762199 h 1002842"/>
              <a:gd name="connsiteX8-1409" fmla="*/ 153841 w 1849783"/>
              <a:gd name="connsiteY8-1410" fmla="*/ 999385 h 1002842"/>
              <a:gd name="connsiteX9-1411" fmla="*/ 0 w 1849783"/>
              <a:gd name="connsiteY9-1412" fmla="*/ 1002842 h 1002842"/>
              <a:gd name="connsiteX0-1413" fmla="*/ 1798010 w 1849783"/>
              <a:gd name="connsiteY0-1414" fmla="*/ 381041 h 1002842"/>
              <a:gd name="connsiteX1-1415" fmla="*/ 1736409 w 1849783"/>
              <a:gd name="connsiteY1-1416" fmla="*/ 38791 h 1002842"/>
              <a:gd name="connsiteX2-1417" fmla="*/ 1463912 w 1849783"/>
              <a:gd name="connsiteY2-1418" fmla="*/ 88850 h 1002842"/>
              <a:gd name="connsiteX3-1419" fmla="*/ 1147228 w 1849783"/>
              <a:gd name="connsiteY3-1420" fmla="*/ 79463 h 1002842"/>
              <a:gd name="connsiteX4-1421" fmla="*/ 963465 w 1849783"/>
              <a:gd name="connsiteY4-1422" fmla="*/ 434468 h 1002842"/>
              <a:gd name="connsiteX5-1423" fmla="*/ 811739 w 1849783"/>
              <a:gd name="connsiteY5-1424" fmla="*/ 435781 h 1002842"/>
              <a:gd name="connsiteX6-1425" fmla="*/ 543080 w 1849783"/>
              <a:gd name="connsiteY6-1426" fmla="*/ 764279 h 1002842"/>
              <a:gd name="connsiteX7-1427" fmla="*/ 405672 w 1849783"/>
              <a:gd name="connsiteY7-1428" fmla="*/ 762199 h 1002842"/>
              <a:gd name="connsiteX8-1429" fmla="*/ 153841 w 1849783"/>
              <a:gd name="connsiteY8-1430" fmla="*/ 999385 h 1002842"/>
              <a:gd name="connsiteX9-1431" fmla="*/ 0 w 1849783"/>
              <a:gd name="connsiteY9-1432" fmla="*/ 1002842 h 1002842"/>
              <a:gd name="connsiteX0-1433" fmla="*/ 1779598 w 1849783"/>
              <a:gd name="connsiteY0-1434" fmla="*/ 424844 h 1002842"/>
              <a:gd name="connsiteX1-1435" fmla="*/ 1736409 w 1849783"/>
              <a:gd name="connsiteY1-1436" fmla="*/ 38791 h 1002842"/>
              <a:gd name="connsiteX2-1437" fmla="*/ 1463912 w 1849783"/>
              <a:gd name="connsiteY2-1438" fmla="*/ 88850 h 1002842"/>
              <a:gd name="connsiteX3-1439" fmla="*/ 1147228 w 1849783"/>
              <a:gd name="connsiteY3-1440" fmla="*/ 79463 h 1002842"/>
              <a:gd name="connsiteX4-1441" fmla="*/ 963465 w 1849783"/>
              <a:gd name="connsiteY4-1442" fmla="*/ 434468 h 1002842"/>
              <a:gd name="connsiteX5-1443" fmla="*/ 811739 w 1849783"/>
              <a:gd name="connsiteY5-1444" fmla="*/ 435781 h 1002842"/>
              <a:gd name="connsiteX6-1445" fmla="*/ 543080 w 1849783"/>
              <a:gd name="connsiteY6-1446" fmla="*/ 764279 h 1002842"/>
              <a:gd name="connsiteX7-1447" fmla="*/ 405672 w 1849783"/>
              <a:gd name="connsiteY7-1448" fmla="*/ 762199 h 1002842"/>
              <a:gd name="connsiteX8-1449" fmla="*/ 153841 w 1849783"/>
              <a:gd name="connsiteY8-1450" fmla="*/ 999385 h 1002842"/>
              <a:gd name="connsiteX9-1451" fmla="*/ 0 w 1849783"/>
              <a:gd name="connsiteY9-1452" fmla="*/ 1002842 h 1002842"/>
              <a:gd name="connsiteX0-1453" fmla="*/ 1832182 w 1849783"/>
              <a:gd name="connsiteY0-1454" fmla="*/ 514488 h 1002842"/>
              <a:gd name="connsiteX1-1455" fmla="*/ 1736409 w 1849783"/>
              <a:gd name="connsiteY1-1456" fmla="*/ 38791 h 1002842"/>
              <a:gd name="connsiteX2-1457" fmla="*/ 1463912 w 1849783"/>
              <a:gd name="connsiteY2-1458" fmla="*/ 88850 h 1002842"/>
              <a:gd name="connsiteX3-1459" fmla="*/ 1147228 w 1849783"/>
              <a:gd name="connsiteY3-1460" fmla="*/ 79463 h 1002842"/>
              <a:gd name="connsiteX4-1461" fmla="*/ 963465 w 1849783"/>
              <a:gd name="connsiteY4-1462" fmla="*/ 434468 h 1002842"/>
              <a:gd name="connsiteX5-1463" fmla="*/ 811739 w 1849783"/>
              <a:gd name="connsiteY5-1464" fmla="*/ 435781 h 1002842"/>
              <a:gd name="connsiteX6-1465" fmla="*/ 543080 w 1849783"/>
              <a:gd name="connsiteY6-1466" fmla="*/ 764279 h 1002842"/>
              <a:gd name="connsiteX7-1467" fmla="*/ 405672 w 1849783"/>
              <a:gd name="connsiteY7-1468" fmla="*/ 762199 h 1002842"/>
              <a:gd name="connsiteX8-1469" fmla="*/ 153841 w 1849783"/>
              <a:gd name="connsiteY8-1470" fmla="*/ 999385 h 1002842"/>
              <a:gd name="connsiteX9-1471" fmla="*/ 0 w 1849783"/>
              <a:gd name="connsiteY9-1472" fmla="*/ 1002842 h 1002842"/>
              <a:gd name="connsiteX0-1473" fmla="*/ 1832182 w 1937422"/>
              <a:gd name="connsiteY0-1474" fmla="*/ 504621 h 992975"/>
              <a:gd name="connsiteX1-1475" fmla="*/ 1824048 w 1937422"/>
              <a:gd name="connsiteY1-1476" fmla="*/ 70758 h 992975"/>
              <a:gd name="connsiteX2-1477" fmla="*/ 1463912 w 1937422"/>
              <a:gd name="connsiteY2-1478" fmla="*/ 78983 h 992975"/>
              <a:gd name="connsiteX3-1479" fmla="*/ 1147228 w 1937422"/>
              <a:gd name="connsiteY3-1480" fmla="*/ 69596 h 992975"/>
              <a:gd name="connsiteX4-1481" fmla="*/ 963465 w 1937422"/>
              <a:gd name="connsiteY4-1482" fmla="*/ 424601 h 992975"/>
              <a:gd name="connsiteX5-1483" fmla="*/ 811739 w 1937422"/>
              <a:gd name="connsiteY5-1484" fmla="*/ 425914 h 992975"/>
              <a:gd name="connsiteX6-1485" fmla="*/ 543080 w 1937422"/>
              <a:gd name="connsiteY6-1486" fmla="*/ 754412 h 992975"/>
              <a:gd name="connsiteX7-1487" fmla="*/ 405672 w 1937422"/>
              <a:gd name="connsiteY7-1488" fmla="*/ 752332 h 992975"/>
              <a:gd name="connsiteX8-1489" fmla="*/ 153841 w 1937422"/>
              <a:gd name="connsiteY8-1490" fmla="*/ 989518 h 992975"/>
              <a:gd name="connsiteX9-1491" fmla="*/ 0 w 1937422"/>
              <a:gd name="connsiteY9-1492" fmla="*/ 992975 h 992975"/>
              <a:gd name="connsiteX0-1493" fmla="*/ 1832182 w 1899445"/>
              <a:gd name="connsiteY0-1494" fmla="*/ 504621 h 992975"/>
              <a:gd name="connsiteX1-1495" fmla="*/ 1786071 w 1899445"/>
              <a:gd name="connsiteY1-1496" fmla="*/ 52829 h 992975"/>
              <a:gd name="connsiteX2-1497" fmla="*/ 1463912 w 1899445"/>
              <a:gd name="connsiteY2-1498" fmla="*/ 78983 h 992975"/>
              <a:gd name="connsiteX3-1499" fmla="*/ 1147228 w 1899445"/>
              <a:gd name="connsiteY3-1500" fmla="*/ 69596 h 992975"/>
              <a:gd name="connsiteX4-1501" fmla="*/ 963465 w 1899445"/>
              <a:gd name="connsiteY4-1502" fmla="*/ 424601 h 992975"/>
              <a:gd name="connsiteX5-1503" fmla="*/ 811739 w 1899445"/>
              <a:gd name="connsiteY5-1504" fmla="*/ 425914 h 992975"/>
              <a:gd name="connsiteX6-1505" fmla="*/ 543080 w 1899445"/>
              <a:gd name="connsiteY6-1506" fmla="*/ 754412 h 992975"/>
              <a:gd name="connsiteX7-1507" fmla="*/ 405672 w 1899445"/>
              <a:gd name="connsiteY7-1508" fmla="*/ 752332 h 992975"/>
              <a:gd name="connsiteX8-1509" fmla="*/ 153841 w 1899445"/>
              <a:gd name="connsiteY8-1510" fmla="*/ 989518 h 992975"/>
              <a:gd name="connsiteX9-1511" fmla="*/ 0 w 1899445"/>
              <a:gd name="connsiteY9-1512" fmla="*/ 992975 h 992975"/>
              <a:gd name="connsiteX0-1513" fmla="*/ 1832182 w 1899445"/>
              <a:gd name="connsiteY0-1514" fmla="*/ 492668 h 981022"/>
              <a:gd name="connsiteX1-1515" fmla="*/ 1786071 w 1899445"/>
              <a:gd name="connsiteY1-1516" fmla="*/ 40876 h 981022"/>
              <a:gd name="connsiteX2-1517" fmla="*/ 1463912 w 1899445"/>
              <a:gd name="connsiteY2-1518" fmla="*/ 67030 h 981022"/>
              <a:gd name="connsiteX3-1519" fmla="*/ 1147228 w 1899445"/>
              <a:gd name="connsiteY3-1520" fmla="*/ 69596 h 981022"/>
              <a:gd name="connsiteX4-1521" fmla="*/ 963465 w 1899445"/>
              <a:gd name="connsiteY4-1522" fmla="*/ 412648 h 981022"/>
              <a:gd name="connsiteX5-1523" fmla="*/ 811739 w 1899445"/>
              <a:gd name="connsiteY5-1524" fmla="*/ 413961 h 981022"/>
              <a:gd name="connsiteX6-1525" fmla="*/ 543080 w 1899445"/>
              <a:gd name="connsiteY6-1526" fmla="*/ 742459 h 981022"/>
              <a:gd name="connsiteX7-1527" fmla="*/ 405672 w 1899445"/>
              <a:gd name="connsiteY7-1528" fmla="*/ 740379 h 981022"/>
              <a:gd name="connsiteX8-1529" fmla="*/ 153841 w 1899445"/>
              <a:gd name="connsiteY8-1530" fmla="*/ 977565 h 981022"/>
              <a:gd name="connsiteX9-1531" fmla="*/ 0 w 1899445"/>
              <a:gd name="connsiteY9-1532" fmla="*/ 981022 h 981022"/>
              <a:gd name="connsiteX0-1533" fmla="*/ 1832182 w 1899445"/>
              <a:gd name="connsiteY0-1534" fmla="*/ 492668 h 981022"/>
              <a:gd name="connsiteX1-1535" fmla="*/ 1786071 w 1899445"/>
              <a:gd name="connsiteY1-1536" fmla="*/ 40876 h 981022"/>
              <a:gd name="connsiteX2-1537" fmla="*/ 1463912 w 1899445"/>
              <a:gd name="connsiteY2-1538" fmla="*/ 67030 h 981022"/>
              <a:gd name="connsiteX3-1539" fmla="*/ 1147228 w 1899445"/>
              <a:gd name="connsiteY3-1540" fmla="*/ 69596 h 981022"/>
              <a:gd name="connsiteX4-1541" fmla="*/ 934252 w 1899445"/>
              <a:gd name="connsiteY4-1542" fmla="*/ 412648 h 981022"/>
              <a:gd name="connsiteX5-1543" fmla="*/ 811739 w 1899445"/>
              <a:gd name="connsiteY5-1544" fmla="*/ 413961 h 981022"/>
              <a:gd name="connsiteX6-1545" fmla="*/ 543080 w 1899445"/>
              <a:gd name="connsiteY6-1546" fmla="*/ 742459 h 981022"/>
              <a:gd name="connsiteX7-1547" fmla="*/ 405672 w 1899445"/>
              <a:gd name="connsiteY7-1548" fmla="*/ 740379 h 981022"/>
              <a:gd name="connsiteX8-1549" fmla="*/ 153841 w 1899445"/>
              <a:gd name="connsiteY8-1550" fmla="*/ 977565 h 981022"/>
              <a:gd name="connsiteX9-1551" fmla="*/ 0 w 1899445"/>
              <a:gd name="connsiteY9-1552" fmla="*/ 981022 h 981022"/>
              <a:gd name="connsiteX0-1553" fmla="*/ 1832182 w 1899445"/>
              <a:gd name="connsiteY0-1554" fmla="*/ 492668 h 981022"/>
              <a:gd name="connsiteX1-1555" fmla="*/ 1786071 w 1899445"/>
              <a:gd name="connsiteY1-1556" fmla="*/ 40876 h 981022"/>
              <a:gd name="connsiteX2-1557" fmla="*/ 1463912 w 1899445"/>
              <a:gd name="connsiteY2-1558" fmla="*/ 67030 h 981022"/>
              <a:gd name="connsiteX3-1559" fmla="*/ 1147228 w 1899445"/>
              <a:gd name="connsiteY3-1560" fmla="*/ 69596 h 981022"/>
              <a:gd name="connsiteX4-1561" fmla="*/ 928410 w 1899445"/>
              <a:gd name="connsiteY4-1562" fmla="*/ 427589 h 981022"/>
              <a:gd name="connsiteX5-1563" fmla="*/ 811739 w 1899445"/>
              <a:gd name="connsiteY5-1564" fmla="*/ 413961 h 981022"/>
              <a:gd name="connsiteX6-1565" fmla="*/ 543080 w 1899445"/>
              <a:gd name="connsiteY6-1566" fmla="*/ 742459 h 981022"/>
              <a:gd name="connsiteX7-1567" fmla="*/ 405672 w 1899445"/>
              <a:gd name="connsiteY7-1568" fmla="*/ 740379 h 981022"/>
              <a:gd name="connsiteX8-1569" fmla="*/ 153841 w 1899445"/>
              <a:gd name="connsiteY8-1570" fmla="*/ 977565 h 981022"/>
              <a:gd name="connsiteX9-1571" fmla="*/ 0 w 1899445"/>
              <a:gd name="connsiteY9-1572" fmla="*/ 981022 h 981022"/>
              <a:gd name="connsiteX0-1573" fmla="*/ 1832182 w 1899445"/>
              <a:gd name="connsiteY0-1574" fmla="*/ 492668 h 981022"/>
              <a:gd name="connsiteX1-1575" fmla="*/ 1786071 w 1899445"/>
              <a:gd name="connsiteY1-1576" fmla="*/ 40876 h 981022"/>
              <a:gd name="connsiteX2-1577" fmla="*/ 1463912 w 1899445"/>
              <a:gd name="connsiteY2-1578" fmla="*/ 67030 h 981022"/>
              <a:gd name="connsiteX3-1579" fmla="*/ 1147228 w 1899445"/>
              <a:gd name="connsiteY3-1580" fmla="*/ 69596 h 981022"/>
              <a:gd name="connsiteX4-1581" fmla="*/ 928410 w 1899445"/>
              <a:gd name="connsiteY4-1582" fmla="*/ 427589 h 981022"/>
              <a:gd name="connsiteX5-1583" fmla="*/ 811739 w 1899445"/>
              <a:gd name="connsiteY5-1584" fmla="*/ 413961 h 981022"/>
              <a:gd name="connsiteX6-1585" fmla="*/ 543080 w 1899445"/>
              <a:gd name="connsiteY6-1586" fmla="*/ 742459 h 981022"/>
              <a:gd name="connsiteX7-1587" fmla="*/ 405672 w 1899445"/>
              <a:gd name="connsiteY7-1588" fmla="*/ 740379 h 981022"/>
              <a:gd name="connsiteX8-1589" fmla="*/ 153841 w 1899445"/>
              <a:gd name="connsiteY8-1590" fmla="*/ 977565 h 981022"/>
              <a:gd name="connsiteX9-1591" fmla="*/ 0 w 1899445"/>
              <a:gd name="connsiteY9-1592" fmla="*/ 981022 h 981022"/>
              <a:gd name="connsiteX0-1593" fmla="*/ 1832182 w 1899445"/>
              <a:gd name="connsiteY0-1594" fmla="*/ 501633 h 989987"/>
              <a:gd name="connsiteX1-1595" fmla="*/ 1786071 w 1899445"/>
              <a:gd name="connsiteY1-1596" fmla="*/ 49841 h 989987"/>
              <a:gd name="connsiteX2-1597" fmla="*/ 1463912 w 1899445"/>
              <a:gd name="connsiteY2-1598" fmla="*/ 75995 h 989987"/>
              <a:gd name="connsiteX3-1599" fmla="*/ 1167677 w 1899445"/>
              <a:gd name="connsiteY3-1600" fmla="*/ 69596 h 989987"/>
              <a:gd name="connsiteX4-1601" fmla="*/ 928410 w 1899445"/>
              <a:gd name="connsiteY4-1602" fmla="*/ 436554 h 989987"/>
              <a:gd name="connsiteX5-1603" fmla="*/ 811739 w 1899445"/>
              <a:gd name="connsiteY5-1604" fmla="*/ 422926 h 989987"/>
              <a:gd name="connsiteX6-1605" fmla="*/ 543080 w 1899445"/>
              <a:gd name="connsiteY6-1606" fmla="*/ 751424 h 989987"/>
              <a:gd name="connsiteX7-1607" fmla="*/ 405672 w 1899445"/>
              <a:gd name="connsiteY7-1608" fmla="*/ 749344 h 989987"/>
              <a:gd name="connsiteX8-1609" fmla="*/ 153841 w 1899445"/>
              <a:gd name="connsiteY8-1610" fmla="*/ 986530 h 989987"/>
              <a:gd name="connsiteX9-1611" fmla="*/ 0 w 1899445"/>
              <a:gd name="connsiteY9-1612" fmla="*/ 989987 h 989987"/>
              <a:gd name="connsiteX0-1613" fmla="*/ 1832182 w 1832182"/>
              <a:gd name="connsiteY0-1614" fmla="*/ 501633 h 989987"/>
              <a:gd name="connsiteX1-1615" fmla="*/ 1692589 w 1832182"/>
              <a:gd name="connsiteY1-1616" fmla="*/ 55818 h 989987"/>
              <a:gd name="connsiteX2-1617" fmla="*/ 1463912 w 1832182"/>
              <a:gd name="connsiteY2-1618" fmla="*/ 75995 h 989987"/>
              <a:gd name="connsiteX3-1619" fmla="*/ 1167677 w 1832182"/>
              <a:gd name="connsiteY3-1620" fmla="*/ 69596 h 989987"/>
              <a:gd name="connsiteX4-1621" fmla="*/ 928410 w 1832182"/>
              <a:gd name="connsiteY4-1622" fmla="*/ 436554 h 989987"/>
              <a:gd name="connsiteX5-1623" fmla="*/ 811739 w 1832182"/>
              <a:gd name="connsiteY5-1624" fmla="*/ 422926 h 989987"/>
              <a:gd name="connsiteX6-1625" fmla="*/ 543080 w 1832182"/>
              <a:gd name="connsiteY6-1626" fmla="*/ 751424 h 989987"/>
              <a:gd name="connsiteX7-1627" fmla="*/ 405672 w 1832182"/>
              <a:gd name="connsiteY7-1628" fmla="*/ 749344 h 989987"/>
              <a:gd name="connsiteX8-1629" fmla="*/ 153841 w 1832182"/>
              <a:gd name="connsiteY8-1630" fmla="*/ 986530 h 989987"/>
              <a:gd name="connsiteX9-1631" fmla="*/ 0 w 1832182"/>
              <a:gd name="connsiteY9-1632" fmla="*/ 989987 h 989987"/>
              <a:gd name="connsiteX0-1633" fmla="*/ 1832182 w 1832182"/>
              <a:gd name="connsiteY0-1634" fmla="*/ 484606 h 972960"/>
              <a:gd name="connsiteX1-1635" fmla="*/ 1692589 w 1832182"/>
              <a:gd name="connsiteY1-1636" fmla="*/ 38791 h 972960"/>
              <a:gd name="connsiteX2-1637" fmla="*/ 1463912 w 1832182"/>
              <a:gd name="connsiteY2-1638" fmla="*/ 58968 h 972960"/>
              <a:gd name="connsiteX3-1639" fmla="*/ 1115125 w 1832182"/>
              <a:gd name="connsiteY3-1640" fmla="*/ 78032 h 972960"/>
              <a:gd name="connsiteX4-1641" fmla="*/ 928410 w 1832182"/>
              <a:gd name="connsiteY4-1642" fmla="*/ 419527 h 972960"/>
              <a:gd name="connsiteX5-1643" fmla="*/ 811739 w 1832182"/>
              <a:gd name="connsiteY5-1644" fmla="*/ 405899 h 972960"/>
              <a:gd name="connsiteX6-1645" fmla="*/ 543080 w 1832182"/>
              <a:gd name="connsiteY6-1646" fmla="*/ 734397 h 972960"/>
              <a:gd name="connsiteX7-1647" fmla="*/ 405672 w 1832182"/>
              <a:gd name="connsiteY7-1648" fmla="*/ 732317 h 972960"/>
              <a:gd name="connsiteX8-1649" fmla="*/ 153841 w 1832182"/>
              <a:gd name="connsiteY8-1650" fmla="*/ 969503 h 972960"/>
              <a:gd name="connsiteX9-1651" fmla="*/ 0 w 1832182"/>
              <a:gd name="connsiteY9-1652" fmla="*/ 972960 h 972960"/>
              <a:gd name="connsiteX0-1653" fmla="*/ 1832182 w 1832182"/>
              <a:gd name="connsiteY0-1654" fmla="*/ 484606 h 972960"/>
              <a:gd name="connsiteX1-1655" fmla="*/ 1692589 w 1832182"/>
              <a:gd name="connsiteY1-1656" fmla="*/ 38791 h 972960"/>
              <a:gd name="connsiteX2-1657" fmla="*/ 1463912 w 1832182"/>
              <a:gd name="connsiteY2-1658" fmla="*/ 58968 h 972960"/>
              <a:gd name="connsiteX3-1659" fmla="*/ 1115125 w 1832182"/>
              <a:gd name="connsiteY3-1660" fmla="*/ 78032 h 972960"/>
              <a:gd name="connsiteX4-1661" fmla="*/ 928410 w 1832182"/>
              <a:gd name="connsiteY4-1662" fmla="*/ 419527 h 972960"/>
              <a:gd name="connsiteX5-1663" fmla="*/ 811739 w 1832182"/>
              <a:gd name="connsiteY5-1664" fmla="*/ 405899 h 972960"/>
              <a:gd name="connsiteX6-1665" fmla="*/ 543080 w 1832182"/>
              <a:gd name="connsiteY6-1666" fmla="*/ 734397 h 972960"/>
              <a:gd name="connsiteX7-1667" fmla="*/ 405672 w 1832182"/>
              <a:gd name="connsiteY7-1668" fmla="*/ 732317 h 972960"/>
              <a:gd name="connsiteX8-1669" fmla="*/ 153841 w 1832182"/>
              <a:gd name="connsiteY8-1670" fmla="*/ 969503 h 972960"/>
              <a:gd name="connsiteX9-1671" fmla="*/ 0 w 1832182"/>
              <a:gd name="connsiteY9-1672" fmla="*/ 972960 h 972960"/>
              <a:gd name="connsiteX0-1673" fmla="*/ 1832182 w 1832182"/>
              <a:gd name="connsiteY0-1674" fmla="*/ 476170 h 964524"/>
              <a:gd name="connsiteX1-1675" fmla="*/ 1706419 w 1832182"/>
              <a:gd name="connsiteY1-1676" fmla="*/ 58647 h 964524"/>
              <a:gd name="connsiteX2-1677" fmla="*/ 1463912 w 1832182"/>
              <a:gd name="connsiteY2-1678" fmla="*/ 50532 h 964524"/>
              <a:gd name="connsiteX3-1679" fmla="*/ 1115125 w 1832182"/>
              <a:gd name="connsiteY3-1680" fmla="*/ 69596 h 964524"/>
              <a:gd name="connsiteX4-1681" fmla="*/ 928410 w 1832182"/>
              <a:gd name="connsiteY4-1682" fmla="*/ 411091 h 964524"/>
              <a:gd name="connsiteX5-1683" fmla="*/ 811739 w 1832182"/>
              <a:gd name="connsiteY5-1684" fmla="*/ 397463 h 964524"/>
              <a:gd name="connsiteX6-1685" fmla="*/ 543080 w 1832182"/>
              <a:gd name="connsiteY6-1686" fmla="*/ 725961 h 964524"/>
              <a:gd name="connsiteX7-1687" fmla="*/ 405672 w 1832182"/>
              <a:gd name="connsiteY7-1688" fmla="*/ 723881 h 964524"/>
              <a:gd name="connsiteX8-1689" fmla="*/ 153841 w 1832182"/>
              <a:gd name="connsiteY8-1690" fmla="*/ 961067 h 964524"/>
              <a:gd name="connsiteX9-1691" fmla="*/ 0 w 1832182"/>
              <a:gd name="connsiteY9-1692" fmla="*/ 964524 h 964524"/>
              <a:gd name="connsiteX0-1693" fmla="*/ 1832182 w 1832182"/>
              <a:gd name="connsiteY0-1694" fmla="*/ 476170 h 964524"/>
              <a:gd name="connsiteX1-1695" fmla="*/ 1706419 w 1832182"/>
              <a:gd name="connsiteY1-1696" fmla="*/ 58647 h 964524"/>
              <a:gd name="connsiteX2-1697" fmla="*/ 1461146 w 1832182"/>
              <a:gd name="connsiteY2-1698" fmla="*/ 70337 h 964524"/>
              <a:gd name="connsiteX3-1699" fmla="*/ 1115125 w 1832182"/>
              <a:gd name="connsiteY3-1700" fmla="*/ 69596 h 964524"/>
              <a:gd name="connsiteX4-1701" fmla="*/ 928410 w 1832182"/>
              <a:gd name="connsiteY4-1702" fmla="*/ 411091 h 964524"/>
              <a:gd name="connsiteX5-1703" fmla="*/ 811739 w 1832182"/>
              <a:gd name="connsiteY5-1704" fmla="*/ 397463 h 964524"/>
              <a:gd name="connsiteX6-1705" fmla="*/ 543080 w 1832182"/>
              <a:gd name="connsiteY6-1706" fmla="*/ 725961 h 964524"/>
              <a:gd name="connsiteX7-1707" fmla="*/ 405672 w 1832182"/>
              <a:gd name="connsiteY7-1708" fmla="*/ 723881 h 964524"/>
              <a:gd name="connsiteX8-1709" fmla="*/ 153841 w 1832182"/>
              <a:gd name="connsiteY8-1710" fmla="*/ 961067 h 964524"/>
              <a:gd name="connsiteX9-1711" fmla="*/ 0 w 1832182"/>
              <a:gd name="connsiteY9-1712" fmla="*/ 964524 h 964524"/>
              <a:gd name="connsiteX0-1713" fmla="*/ 1832182 w 1852984"/>
              <a:gd name="connsiteY0-1714" fmla="*/ 476170 h 964524"/>
              <a:gd name="connsiteX1-1715" fmla="*/ 1739610 w 1852984"/>
              <a:gd name="connsiteY1-1716" fmla="*/ 55818 h 964524"/>
              <a:gd name="connsiteX2-1717" fmla="*/ 1461146 w 1852984"/>
              <a:gd name="connsiteY2-1718" fmla="*/ 70337 h 964524"/>
              <a:gd name="connsiteX3-1719" fmla="*/ 1115125 w 1852984"/>
              <a:gd name="connsiteY3-1720" fmla="*/ 69596 h 964524"/>
              <a:gd name="connsiteX4-1721" fmla="*/ 928410 w 1852984"/>
              <a:gd name="connsiteY4-1722" fmla="*/ 411091 h 964524"/>
              <a:gd name="connsiteX5-1723" fmla="*/ 811739 w 1852984"/>
              <a:gd name="connsiteY5-1724" fmla="*/ 397463 h 964524"/>
              <a:gd name="connsiteX6-1725" fmla="*/ 543080 w 1852984"/>
              <a:gd name="connsiteY6-1726" fmla="*/ 725961 h 964524"/>
              <a:gd name="connsiteX7-1727" fmla="*/ 405672 w 1852984"/>
              <a:gd name="connsiteY7-1728" fmla="*/ 723881 h 964524"/>
              <a:gd name="connsiteX8-1729" fmla="*/ 153841 w 1852984"/>
              <a:gd name="connsiteY8-1730" fmla="*/ 961067 h 964524"/>
              <a:gd name="connsiteX9-1731" fmla="*/ 0 w 1852984"/>
              <a:gd name="connsiteY9-1732" fmla="*/ 964524 h 964524"/>
              <a:gd name="connsiteX0-1733" fmla="*/ 1832182 w 1832182"/>
              <a:gd name="connsiteY0-1734" fmla="*/ 476170 h 964524"/>
              <a:gd name="connsiteX1-1735" fmla="*/ 1709185 w 1832182"/>
              <a:gd name="connsiteY1-1736" fmla="*/ 44501 h 964524"/>
              <a:gd name="connsiteX2-1737" fmla="*/ 1461146 w 1832182"/>
              <a:gd name="connsiteY2-1738" fmla="*/ 70337 h 964524"/>
              <a:gd name="connsiteX3-1739" fmla="*/ 1115125 w 1832182"/>
              <a:gd name="connsiteY3-1740" fmla="*/ 69596 h 964524"/>
              <a:gd name="connsiteX4-1741" fmla="*/ 928410 w 1832182"/>
              <a:gd name="connsiteY4-1742" fmla="*/ 411091 h 964524"/>
              <a:gd name="connsiteX5-1743" fmla="*/ 811739 w 1832182"/>
              <a:gd name="connsiteY5-1744" fmla="*/ 397463 h 964524"/>
              <a:gd name="connsiteX6-1745" fmla="*/ 543080 w 1832182"/>
              <a:gd name="connsiteY6-1746" fmla="*/ 725961 h 964524"/>
              <a:gd name="connsiteX7-1747" fmla="*/ 405672 w 1832182"/>
              <a:gd name="connsiteY7-1748" fmla="*/ 723881 h 964524"/>
              <a:gd name="connsiteX8-1749" fmla="*/ 153841 w 1832182"/>
              <a:gd name="connsiteY8-1750" fmla="*/ 961067 h 964524"/>
              <a:gd name="connsiteX9-1751" fmla="*/ 0 w 1832182"/>
              <a:gd name="connsiteY9-1752" fmla="*/ 964524 h 964524"/>
              <a:gd name="connsiteX0-1753" fmla="*/ 1832182 w 1839155"/>
              <a:gd name="connsiteY0-1754" fmla="*/ 476170 h 964524"/>
              <a:gd name="connsiteX1-1755" fmla="*/ 1725781 w 1839155"/>
              <a:gd name="connsiteY1-1756" fmla="*/ 50159 h 964524"/>
              <a:gd name="connsiteX2-1757" fmla="*/ 1461146 w 1839155"/>
              <a:gd name="connsiteY2-1758" fmla="*/ 70337 h 964524"/>
              <a:gd name="connsiteX3-1759" fmla="*/ 1115125 w 1839155"/>
              <a:gd name="connsiteY3-1760" fmla="*/ 69596 h 964524"/>
              <a:gd name="connsiteX4-1761" fmla="*/ 928410 w 1839155"/>
              <a:gd name="connsiteY4-1762" fmla="*/ 411091 h 964524"/>
              <a:gd name="connsiteX5-1763" fmla="*/ 811739 w 1839155"/>
              <a:gd name="connsiteY5-1764" fmla="*/ 397463 h 964524"/>
              <a:gd name="connsiteX6-1765" fmla="*/ 543080 w 1839155"/>
              <a:gd name="connsiteY6-1766" fmla="*/ 725961 h 964524"/>
              <a:gd name="connsiteX7-1767" fmla="*/ 405672 w 1839155"/>
              <a:gd name="connsiteY7-1768" fmla="*/ 723881 h 964524"/>
              <a:gd name="connsiteX8-1769" fmla="*/ 153841 w 1839155"/>
              <a:gd name="connsiteY8-1770" fmla="*/ 961067 h 964524"/>
              <a:gd name="connsiteX9-1771" fmla="*/ 0 w 1839155"/>
              <a:gd name="connsiteY9-1772" fmla="*/ 964524 h 964524"/>
              <a:gd name="connsiteX0-1773" fmla="*/ 1832182 w 1839155"/>
              <a:gd name="connsiteY0-1774" fmla="*/ 476170 h 964524"/>
              <a:gd name="connsiteX1-1775" fmla="*/ 1725781 w 1839155"/>
              <a:gd name="connsiteY1-1776" fmla="*/ 50159 h 964524"/>
              <a:gd name="connsiteX2-1777" fmla="*/ 1461146 w 1839155"/>
              <a:gd name="connsiteY2-1778" fmla="*/ 70337 h 964524"/>
              <a:gd name="connsiteX3-1779" fmla="*/ 1106827 w 1839155"/>
              <a:gd name="connsiteY3-1780" fmla="*/ 69596 h 964524"/>
              <a:gd name="connsiteX4-1781" fmla="*/ 928410 w 1839155"/>
              <a:gd name="connsiteY4-1782" fmla="*/ 411091 h 964524"/>
              <a:gd name="connsiteX5-1783" fmla="*/ 811739 w 1839155"/>
              <a:gd name="connsiteY5-1784" fmla="*/ 397463 h 964524"/>
              <a:gd name="connsiteX6-1785" fmla="*/ 543080 w 1839155"/>
              <a:gd name="connsiteY6-1786" fmla="*/ 725961 h 964524"/>
              <a:gd name="connsiteX7-1787" fmla="*/ 405672 w 1839155"/>
              <a:gd name="connsiteY7-1788" fmla="*/ 723881 h 964524"/>
              <a:gd name="connsiteX8-1789" fmla="*/ 153841 w 1839155"/>
              <a:gd name="connsiteY8-1790" fmla="*/ 961067 h 964524"/>
              <a:gd name="connsiteX9-1791" fmla="*/ 0 w 1839155"/>
              <a:gd name="connsiteY9-1792" fmla="*/ 964524 h 964524"/>
              <a:gd name="connsiteX0-1793" fmla="*/ 1832182 w 1839155"/>
              <a:gd name="connsiteY0-1794" fmla="*/ 476170 h 964524"/>
              <a:gd name="connsiteX1-1795" fmla="*/ 1725781 w 1839155"/>
              <a:gd name="connsiteY1-1796" fmla="*/ 50159 h 964524"/>
              <a:gd name="connsiteX2-1797" fmla="*/ 1461146 w 1839155"/>
              <a:gd name="connsiteY2-1798" fmla="*/ 70337 h 964524"/>
              <a:gd name="connsiteX3-1799" fmla="*/ 1106827 w 1839155"/>
              <a:gd name="connsiteY3-1800" fmla="*/ 69596 h 964524"/>
              <a:gd name="connsiteX4-1801" fmla="*/ 928410 w 1839155"/>
              <a:gd name="connsiteY4-1802" fmla="*/ 411091 h 964524"/>
              <a:gd name="connsiteX5-1803" fmla="*/ 800675 w 1839155"/>
              <a:gd name="connsiteY5-1804" fmla="*/ 417267 h 964524"/>
              <a:gd name="connsiteX6-1805" fmla="*/ 543080 w 1839155"/>
              <a:gd name="connsiteY6-1806" fmla="*/ 725961 h 964524"/>
              <a:gd name="connsiteX7-1807" fmla="*/ 405672 w 1839155"/>
              <a:gd name="connsiteY7-1808" fmla="*/ 723881 h 964524"/>
              <a:gd name="connsiteX8-1809" fmla="*/ 153841 w 1839155"/>
              <a:gd name="connsiteY8-1810" fmla="*/ 961067 h 964524"/>
              <a:gd name="connsiteX9-1811" fmla="*/ 0 w 1839155"/>
              <a:gd name="connsiteY9-1812" fmla="*/ 964524 h 964524"/>
              <a:gd name="connsiteX0-1813" fmla="*/ 1832182 w 1839155"/>
              <a:gd name="connsiteY0-1814" fmla="*/ 686995 h 1175349"/>
              <a:gd name="connsiteX1-1815" fmla="*/ 1725781 w 1839155"/>
              <a:gd name="connsiteY1-1816" fmla="*/ 260984 h 1175349"/>
              <a:gd name="connsiteX2-1817" fmla="*/ 1461146 w 1839155"/>
              <a:gd name="connsiteY2-1818" fmla="*/ 281162 h 1175349"/>
              <a:gd name="connsiteX3-1819" fmla="*/ 1307264 w 1839155"/>
              <a:gd name="connsiteY3-1820" fmla="*/ 69596 h 1175349"/>
              <a:gd name="connsiteX4-1821" fmla="*/ 928410 w 1839155"/>
              <a:gd name="connsiteY4-1822" fmla="*/ 621916 h 1175349"/>
              <a:gd name="connsiteX5-1823" fmla="*/ 800675 w 1839155"/>
              <a:gd name="connsiteY5-1824" fmla="*/ 628092 h 1175349"/>
              <a:gd name="connsiteX6-1825" fmla="*/ 543080 w 1839155"/>
              <a:gd name="connsiteY6-1826" fmla="*/ 936786 h 1175349"/>
              <a:gd name="connsiteX7-1827" fmla="*/ 405672 w 1839155"/>
              <a:gd name="connsiteY7-1828" fmla="*/ 934706 h 1175349"/>
              <a:gd name="connsiteX8-1829" fmla="*/ 153841 w 1839155"/>
              <a:gd name="connsiteY8-1830" fmla="*/ 1171892 h 1175349"/>
              <a:gd name="connsiteX9-1831" fmla="*/ 0 w 1839155"/>
              <a:gd name="connsiteY9-1832" fmla="*/ 1175349 h 1175349"/>
              <a:gd name="connsiteX0-1833" fmla="*/ 1832182 w 2233456"/>
              <a:gd name="connsiteY0-1834" fmla="*/ 744145 h 1232499"/>
              <a:gd name="connsiteX1-1835" fmla="*/ 2120082 w 2233456"/>
              <a:gd name="connsiteY1-1836" fmla="*/ 38791 h 1232499"/>
              <a:gd name="connsiteX2-1837" fmla="*/ 1461146 w 2233456"/>
              <a:gd name="connsiteY2-1838" fmla="*/ 338312 h 1232499"/>
              <a:gd name="connsiteX3-1839" fmla="*/ 1307264 w 2233456"/>
              <a:gd name="connsiteY3-1840" fmla="*/ 126746 h 1232499"/>
              <a:gd name="connsiteX4-1841" fmla="*/ 928410 w 2233456"/>
              <a:gd name="connsiteY4-1842" fmla="*/ 679066 h 1232499"/>
              <a:gd name="connsiteX5-1843" fmla="*/ 800675 w 2233456"/>
              <a:gd name="connsiteY5-1844" fmla="*/ 685242 h 1232499"/>
              <a:gd name="connsiteX6-1845" fmla="*/ 543080 w 2233456"/>
              <a:gd name="connsiteY6-1846" fmla="*/ 993936 h 1232499"/>
              <a:gd name="connsiteX7-1847" fmla="*/ 405672 w 2233456"/>
              <a:gd name="connsiteY7-1848" fmla="*/ 991856 h 1232499"/>
              <a:gd name="connsiteX8-1849" fmla="*/ 153841 w 2233456"/>
              <a:gd name="connsiteY8-1850" fmla="*/ 1229042 h 1232499"/>
              <a:gd name="connsiteX9-1851" fmla="*/ 0 w 2233456"/>
              <a:gd name="connsiteY9-1852" fmla="*/ 1232499 h 1232499"/>
              <a:gd name="connsiteX0-1853" fmla="*/ 1832182 w 2233456"/>
              <a:gd name="connsiteY0-1854" fmla="*/ 775768 h 1264122"/>
              <a:gd name="connsiteX1-1855" fmla="*/ 2120082 w 2233456"/>
              <a:gd name="connsiteY1-1856" fmla="*/ 38791 h 1264122"/>
              <a:gd name="connsiteX2-1857" fmla="*/ 1461146 w 2233456"/>
              <a:gd name="connsiteY2-1858" fmla="*/ 369935 h 1264122"/>
              <a:gd name="connsiteX3-1859" fmla="*/ 1307264 w 2233456"/>
              <a:gd name="connsiteY3-1860" fmla="*/ 158369 h 1264122"/>
              <a:gd name="connsiteX4-1861" fmla="*/ 928410 w 2233456"/>
              <a:gd name="connsiteY4-1862" fmla="*/ 710689 h 1264122"/>
              <a:gd name="connsiteX5-1863" fmla="*/ 800675 w 2233456"/>
              <a:gd name="connsiteY5-1864" fmla="*/ 716865 h 1264122"/>
              <a:gd name="connsiteX6-1865" fmla="*/ 543080 w 2233456"/>
              <a:gd name="connsiteY6-1866" fmla="*/ 1025559 h 1264122"/>
              <a:gd name="connsiteX7-1867" fmla="*/ 405672 w 2233456"/>
              <a:gd name="connsiteY7-1868" fmla="*/ 1023479 h 1264122"/>
              <a:gd name="connsiteX8-1869" fmla="*/ 153841 w 2233456"/>
              <a:gd name="connsiteY8-1870" fmla="*/ 1260665 h 1264122"/>
              <a:gd name="connsiteX9-1871" fmla="*/ 0 w 2233456"/>
              <a:gd name="connsiteY9-1872" fmla="*/ 1264122 h 1264122"/>
              <a:gd name="connsiteX0-1873" fmla="*/ 1832182 w 2233456"/>
              <a:gd name="connsiteY0-1874" fmla="*/ 775768 h 1264122"/>
              <a:gd name="connsiteX1-1875" fmla="*/ 2120082 w 2233456"/>
              <a:gd name="connsiteY1-1876" fmla="*/ 38791 h 1264122"/>
              <a:gd name="connsiteX2-1877" fmla="*/ 1701013 w 2233456"/>
              <a:gd name="connsiteY2-1878" fmla="*/ 196004 h 1264122"/>
              <a:gd name="connsiteX3-1879" fmla="*/ 1307264 w 2233456"/>
              <a:gd name="connsiteY3-1880" fmla="*/ 158369 h 1264122"/>
              <a:gd name="connsiteX4-1881" fmla="*/ 928410 w 2233456"/>
              <a:gd name="connsiteY4-1882" fmla="*/ 710689 h 1264122"/>
              <a:gd name="connsiteX5-1883" fmla="*/ 800675 w 2233456"/>
              <a:gd name="connsiteY5-1884" fmla="*/ 716865 h 1264122"/>
              <a:gd name="connsiteX6-1885" fmla="*/ 543080 w 2233456"/>
              <a:gd name="connsiteY6-1886" fmla="*/ 1025559 h 1264122"/>
              <a:gd name="connsiteX7-1887" fmla="*/ 405672 w 2233456"/>
              <a:gd name="connsiteY7-1888" fmla="*/ 1023479 h 1264122"/>
              <a:gd name="connsiteX8-1889" fmla="*/ 153841 w 2233456"/>
              <a:gd name="connsiteY8-1890" fmla="*/ 1260665 h 1264122"/>
              <a:gd name="connsiteX9-1891" fmla="*/ 0 w 2233456"/>
              <a:gd name="connsiteY9-1892" fmla="*/ 1264122 h 1264122"/>
              <a:gd name="connsiteX0-1893" fmla="*/ 2127908 w 2233456"/>
              <a:gd name="connsiteY0-1894" fmla="*/ 612379 h 1264122"/>
              <a:gd name="connsiteX1-1895" fmla="*/ 2120082 w 2233456"/>
              <a:gd name="connsiteY1-1896" fmla="*/ 38791 h 1264122"/>
              <a:gd name="connsiteX2-1897" fmla="*/ 1701013 w 2233456"/>
              <a:gd name="connsiteY2-1898" fmla="*/ 196004 h 1264122"/>
              <a:gd name="connsiteX3-1899" fmla="*/ 1307264 w 2233456"/>
              <a:gd name="connsiteY3-1900" fmla="*/ 158369 h 1264122"/>
              <a:gd name="connsiteX4-1901" fmla="*/ 928410 w 2233456"/>
              <a:gd name="connsiteY4-1902" fmla="*/ 710689 h 1264122"/>
              <a:gd name="connsiteX5-1903" fmla="*/ 800675 w 2233456"/>
              <a:gd name="connsiteY5-1904" fmla="*/ 716865 h 1264122"/>
              <a:gd name="connsiteX6-1905" fmla="*/ 543080 w 2233456"/>
              <a:gd name="connsiteY6-1906" fmla="*/ 1025559 h 1264122"/>
              <a:gd name="connsiteX7-1907" fmla="*/ 405672 w 2233456"/>
              <a:gd name="connsiteY7-1908" fmla="*/ 1023479 h 1264122"/>
              <a:gd name="connsiteX8-1909" fmla="*/ 153841 w 2233456"/>
              <a:gd name="connsiteY8-1910" fmla="*/ 1260665 h 1264122"/>
              <a:gd name="connsiteX9-1911" fmla="*/ 0 w 2233456"/>
              <a:gd name="connsiteY9-1912" fmla="*/ 1264122 h 1264122"/>
              <a:gd name="connsiteX0-1913" fmla="*/ 2183767 w 2233456"/>
              <a:gd name="connsiteY0-1914" fmla="*/ 554402 h 1264122"/>
              <a:gd name="connsiteX1-1915" fmla="*/ 2120082 w 2233456"/>
              <a:gd name="connsiteY1-1916" fmla="*/ 38791 h 1264122"/>
              <a:gd name="connsiteX2-1917" fmla="*/ 1701013 w 2233456"/>
              <a:gd name="connsiteY2-1918" fmla="*/ 196004 h 1264122"/>
              <a:gd name="connsiteX3-1919" fmla="*/ 1307264 w 2233456"/>
              <a:gd name="connsiteY3-1920" fmla="*/ 158369 h 1264122"/>
              <a:gd name="connsiteX4-1921" fmla="*/ 928410 w 2233456"/>
              <a:gd name="connsiteY4-1922" fmla="*/ 710689 h 1264122"/>
              <a:gd name="connsiteX5-1923" fmla="*/ 800675 w 2233456"/>
              <a:gd name="connsiteY5-1924" fmla="*/ 716865 h 1264122"/>
              <a:gd name="connsiteX6-1925" fmla="*/ 543080 w 2233456"/>
              <a:gd name="connsiteY6-1926" fmla="*/ 1025559 h 1264122"/>
              <a:gd name="connsiteX7-1927" fmla="*/ 405672 w 2233456"/>
              <a:gd name="connsiteY7-1928" fmla="*/ 1023479 h 1264122"/>
              <a:gd name="connsiteX8-1929" fmla="*/ 153841 w 2233456"/>
              <a:gd name="connsiteY8-1930" fmla="*/ 1260665 h 1264122"/>
              <a:gd name="connsiteX9-1931" fmla="*/ 0 w 2233456"/>
              <a:gd name="connsiteY9-1932" fmla="*/ 1264122 h 1264122"/>
              <a:gd name="connsiteX0-1933" fmla="*/ 2183767 w 2183767"/>
              <a:gd name="connsiteY0-1934" fmla="*/ 501696 h 1211416"/>
              <a:gd name="connsiteX1-1935" fmla="*/ 2060937 w 2183767"/>
              <a:gd name="connsiteY1-1936" fmla="*/ 38791 h 1211416"/>
              <a:gd name="connsiteX2-1937" fmla="*/ 1701013 w 2183767"/>
              <a:gd name="connsiteY2-1938" fmla="*/ 143298 h 1211416"/>
              <a:gd name="connsiteX3-1939" fmla="*/ 1307264 w 2183767"/>
              <a:gd name="connsiteY3-1940" fmla="*/ 105663 h 1211416"/>
              <a:gd name="connsiteX4-1941" fmla="*/ 928410 w 2183767"/>
              <a:gd name="connsiteY4-1942" fmla="*/ 657983 h 1211416"/>
              <a:gd name="connsiteX5-1943" fmla="*/ 800675 w 2183767"/>
              <a:gd name="connsiteY5-1944" fmla="*/ 664159 h 1211416"/>
              <a:gd name="connsiteX6-1945" fmla="*/ 543080 w 2183767"/>
              <a:gd name="connsiteY6-1946" fmla="*/ 972853 h 1211416"/>
              <a:gd name="connsiteX7-1947" fmla="*/ 405672 w 2183767"/>
              <a:gd name="connsiteY7-1948" fmla="*/ 970773 h 1211416"/>
              <a:gd name="connsiteX8-1949" fmla="*/ 153841 w 2183767"/>
              <a:gd name="connsiteY8-1950" fmla="*/ 1207959 h 1211416"/>
              <a:gd name="connsiteX9-1951" fmla="*/ 0 w 2183767"/>
              <a:gd name="connsiteY9-1952" fmla="*/ 1211416 h 1211416"/>
              <a:gd name="connsiteX0-1953" fmla="*/ 2180272 w 2180272"/>
              <a:gd name="connsiteY0-1954" fmla="*/ 501696 h 1207959"/>
              <a:gd name="connsiteX1-1955" fmla="*/ 2057442 w 2180272"/>
              <a:gd name="connsiteY1-1956" fmla="*/ 38791 h 1207959"/>
              <a:gd name="connsiteX2-1957" fmla="*/ 1697518 w 2180272"/>
              <a:gd name="connsiteY2-1958" fmla="*/ 143298 h 1207959"/>
              <a:gd name="connsiteX3-1959" fmla="*/ 1303769 w 2180272"/>
              <a:gd name="connsiteY3-1960" fmla="*/ 105663 h 1207959"/>
              <a:gd name="connsiteX4-1961" fmla="*/ 924915 w 2180272"/>
              <a:gd name="connsiteY4-1962" fmla="*/ 657983 h 1207959"/>
              <a:gd name="connsiteX5-1963" fmla="*/ 797180 w 2180272"/>
              <a:gd name="connsiteY5-1964" fmla="*/ 664159 h 1207959"/>
              <a:gd name="connsiteX6-1965" fmla="*/ 539585 w 2180272"/>
              <a:gd name="connsiteY6-1966" fmla="*/ 972853 h 1207959"/>
              <a:gd name="connsiteX7-1967" fmla="*/ 402177 w 2180272"/>
              <a:gd name="connsiteY7-1968" fmla="*/ 970773 h 1207959"/>
              <a:gd name="connsiteX8-1969" fmla="*/ 150346 w 2180272"/>
              <a:gd name="connsiteY8-1970" fmla="*/ 1207959 h 1207959"/>
              <a:gd name="connsiteX9-1971" fmla="*/ 0 w 2180272"/>
              <a:gd name="connsiteY9-1972" fmla="*/ 1150546 h 1207959"/>
              <a:gd name="connsiteX0-1973" fmla="*/ 2180272 w 2180272"/>
              <a:gd name="connsiteY0-1974" fmla="*/ 501696 h 1165350"/>
              <a:gd name="connsiteX1-1975" fmla="*/ 2057442 w 2180272"/>
              <a:gd name="connsiteY1-1976" fmla="*/ 38791 h 1165350"/>
              <a:gd name="connsiteX2-1977" fmla="*/ 1697518 w 2180272"/>
              <a:gd name="connsiteY2-1978" fmla="*/ 143298 h 1165350"/>
              <a:gd name="connsiteX3-1979" fmla="*/ 1303769 w 2180272"/>
              <a:gd name="connsiteY3-1980" fmla="*/ 105663 h 1165350"/>
              <a:gd name="connsiteX4-1981" fmla="*/ 924915 w 2180272"/>
              <a:gd name="connsiteY4-1982" fmla="*/ 657983 h 1165350"/>
              <a:gd name="connsiteX5-1983" fmla="*/ 797180 w 2180272"/>
              <a:gd name="connsiteY5-1984" fmla="*/ 664159 h 1165350"/>
              <a:gd name="connsiteX6-1985" fmla="*/ 539585 w 2180272"/>
              <a:gd name="connsiteY6-1986" fmla="*/ 972853 h 1165350"/>
              <a:gd name="connsiteX7-1987" fmla="*/ 402177 w 2180272"/>
              <a:gd name="connsiteY7-1988" fmla="*/ 970773 h 1165350"/>
              <a:gd name="connsiteX8-1989" fmla="*/ 174809 w 2180272"/>
              <a:gd name="connsiteY8-1990" fmla="*/ 1165350 h 1165350"/>
              <a:gd name="connsiteX9-1991" fmla="*/ 0 w 2180272"/>
              <a:gd name="connsiteY9-1992" fmla="*/ 1150546 h 1165350"/>
              <a:gd name="connsiteX0-1993" fmla="*/ 2180272 w 2180272"/>
              <a:gd name="connsiteY0-1994" fmla="*/ 501696 h 1150546"/>
              <a:gd name="connsiteX1-1995" fmla="*/ 2057442 w 2180272"/>
              <a:gd name="connsiteY1-1996" fmla="*/ 38791 h 1150546"/>
              <a:gd name="connsiteX2-1997" fmla="*/ 1697518 w 2180272"/>
              <a:gd name="connsiteY2-1998" fmla="*/ 143298 h 1150546"/>
              <a:gd name="connsiteX3-1999" fmla="*/ 1303769 w 2180272"/>
              <a:gd name="connsiteY3-2000" fmla="*/ 105663 h 1150546"/>
              <a:gd name="connsiteX4-2001" fmla="*/ 924915 w 2180272"/>
              <a:gd name="connsiteY4-2002" fmla="*/ 657983 h 1150546"/>
              <a:gd name="connsiteX5-2003" fmla="*/ 797180 w 2180272"/>
              <a:gd name="connsiteY5-2004" fmla="*/ 664159 h 1150546"/>
              <a:gd name="connsiteX6-2005" fmla="*/ 539585 w 2180272"/>
              <a:gd name="connsiteY6-2006" fmla="*/ 972853 h 1150546"/>
              <a:gd name="connsiteX7-2007" fmla="*/ 402177 w 2180272"/>
              <a:gd name="connsiteY7-2008" fmla="*/ 970773 h 1150546"/>
              <a:gd name="connsiteX8-2009" fmla="*/ 178304 w 2180272"/>
              <a:gd name="connsiteY8-2010" fmla="*/ 1147089 h 1150546"/>
              <a:gd name="connsiteX9-2011" fmla="*/ 0 w 2180272"/>
              <a:gd name="connsiteY9-2012" fmla="*/ 1150546 h 1150546"/>
              <a:gd name="connsiteX0-2013" fmla="*/ 2180272 w 2180272"/>
              <a:gd name="connsiteY0-2014" fmla="*/ 501696 h 1150546"/>
              <a:gd name="connsiteX1-2015" fmla="*/ 2057442 w 2180272"/>
              <a:gd name="connsiteY1-2016" fmla="*/ 38791 h 1150546"/>
              <a:gd name="connsiteX2-2017" fmla="*/ 1697518 w 2180272"/>
              <a:gd name="connsiteY2-2018" fmla="*/ 143298 h 1150546"/>
              <a:gd name="connsiteX3-2019" fmla="*/ 1303769 w 2180272"/>
              <a:gd name="connsiteY3-2020" fmla="*/ 105663 h 1150546"/>
              <a:gd name="connsiteX4-2021" fmla="*/ 924915 w 2180272"/>
              <a:gd name="connsiteY4-2022" fmla="*/ 657983 h 1150546"/>
              <a:gd name="connsiteX5-2023" fmla="*/ 797180 w 2180272"/>
              <a:gd name="connsiteY5-2024" fmla="*/ 664159 h 1150546"/>
              <a:gd name="connsiteX6-2025" fmla="*/ 539585 w 2180272"/>
              <a:gd name="connsiteY6-2026" fmla="*/ 972853 h 1150546"/>
              <a:gd name="connsiteX7-2027" fmla="*/ 381209 w 2180272"/>
              <a:gd name="connsiteY7-2028" fmla="*/ 964686 h 1150546"/>
              <a:gd name="connsiteX8-2029" fmla="*/ 178304 w 2180272"/>
              <a:gd name="connsiteY8-2030" fmla="*/ 1147089 h 1150546"/>
              <a:gd name="connsiteX9-2031" fmla="*/ 0 w 2180272"/>
              <a:gd name="connsiteY9-2032" fmla="*/ 1150546 h 1150546"/>
              <a:gd name="connsiteX0-2033" fmla="*/ 2180272 w 2180272"/>
              <a:gd name="connsiteY0-2034" fmla="*/ 501696 h 1153176"/>
              <a:gd name="connsiteX1-2035" fmla="*/ 2057442 w 2180272"/>
              <a:gd name="connsiteY1-2036" fmla="*/ 38791 h 1153176"/>
              <a:gd name="connsiteX2-2037" fmla="*/ 1697518 w 2180272"/>
              <a:gd name="connsiteY2-2038" fmla="*/ 143298 h 1153176"/>
              <a:gd name="connsiteX3-2039" fmla="*/ 1303769 w 2180272"/>
              <a:gd name="connsiteY3-2040" fmla="*/ 105663 h 1153176"/>
              <a:gd name="connsiteX4-2041" fmla="*/ 924915 w 2180272"/>
              <a:gd name="connsiteY4-2042" fmla="*/ 657983 h 1153176"/>
              <a:gd name="connsiteX5-2043" fmla="*/ 797180 w 2180272"/>
              <a:gd name="connsiteY5-2044" fmla="*/ 664159 h 1153176"/>
              <a:gd name="connsiteX6-2045" fmla="*/ 539585 w 2180272"/>
              <a:gd name="connsiteY6-2046" fmla="*/ 972853 h 1153176"/>
              <a:gd name="connsiteX7-2047" fmla="*/ 381209 w 2180272"/>
              <a:gd name="connsiteY7-2048" fmla="*/ 964686 h 1153176"/>
              <a:gd name="connsiteX8-2049" fmla="*/ 188788 w 2180272"/>
              <a:gd name="connsiteY8-2050" fmla="*/ 1153176 h 1153176"/>
              <a:gd name="connsiteX9-2051" fmla="*/ 0 w 2180272"/>
              <a:gd name="connsiteY9-2052" fmla="*/ 1150546 h 1153176"/>
              <a:gd name="connsiteX0-2053" fmla="*/ 2180272 w 2180272"/>
              <a:gd name="connsiteY0-2054" fmla="*/ 501696 h 1153176"/>
              <a:gd name="connsiteX1-2055" fmla="*/ 2057442 w 2180272"/>
              <a:gd name="connsiteY1-2056" fmla="*/ 38791 h 1153176"/>
              <a:gd name="connsiteX2-2057" fmla="*/ 1697518 w 2180272"/>
              <a:gd name="connsiteY2-2058" fmla="*/ 143298 h 1153176"/>
              <a:gd name="connsiteX3-2059" fmla="*/ 1303769 w 2180272"/>
              <a:gd name="connsiteY3-2060" fmla="*/ 105663 h 1153176"/>
              <a:gd name="connsiteX4-2061" fmla="*/ 924915 w 2180272"/>
              <a:gd name="connsiteY4-2062" fmla="*/ 657983 h 1153176"/>
              <a:gd name="connsiteX5-2063" fmla="*/ 797180 w 2180272"/>
              <a:gd name="connsiteY5-2064" fmla="*/ 664159 h 1153176"/>
              <a:gd name="connsiteX6-2065" fmla="*/ 539585 w 2180272"/>
              <a:gd name="connsiteY6-2066" fmla="*/ 972853 h 1153176"/>
              <a:gd name="connsiteX7-2067" fmla="*/ 381209 w 2180272"/>
              <a:gd name="connsiteY7-2068" fmla="*/ 964686 h 1153176"/>
              <a:gd name="connsiteX8-2069" fmla="*/ 188788 w 2180272"/>
              <a:gd name="connsiteY8-2070" fmla="*/ 1153176 h 1153176"/>
              <a:gd name="connsiteX9-2071" fmla="*/ 0 w 2180272"/>
              <a:gd name="connsiteY9-2072" fmla="*/ 1150546 h 1153176"/>
              <a:gd name="connsiteX0-2073" fmla="*/ 2170694 w 2170816"/>
              <a:gd name="connsiteY0-2074" fmla="*/ 569186 h 1153176"/>
              <a:gd name="connsiteX1-2075" fmla="*/ 2057442 w 2170816"/>
              <a:gd name="connsiteY1-2076" fmla="*/ 38791 h 1153176"/>
              <a:gd name="connsiteX2-2077" fmla="*/ 1697518 w 2170816"/>
              <a:gd name="connsiteY2-2078" fmla="*/ 143298 h 1153176"/>
              <a:gd name="connsiteX3-2079" fmla="*/ 1303769 w 2170816"/>
              <a:gd name="connsiteY3-2080" fmla="*/ 105663 h 1153176"/>
              <a:gd name="connsiteX4-2081" fmla="*/ 924915 w 2170816"/>
              <a:gd name="connsiteY4-2082" fmla="*/ 657983 h 1153176"/>
              <a:gd name="connsiteX5-2083" fmla="*/ 797180 w 2170816"/>
              <a:gd name="connsiteY5-2084" fmla="*/ 664159 h 1153176"/>
              <a:gd name="connsiteX6-2085" fmla="*/ 539585 w 2170816"/>
              <a:gd name="connsiteY6-2086" fmla="*/ 972853 h 1153176"/>
              <a:gd name="connsiteX7-2087" fmla="*/ 381209 w 2170816"/>
              <a:gd name="connsiteY7-2088" fmla="*/ 964686 h 1153176"/>
              <a:gd name="connsiteX8-2089" fmla="*/ 188788 w 2170816"/>
              <a:gd name="connsiteY8-2090" fmla="*/ 1153176 h 1153176"/>
              <a:gd name="connsiteX9-2091" fmla="*/ 0 w 2170816"/>
              <a:gd name="connsiteY9-2092" fmla="*/ 1150546 h 1153176"/>
              <a:gd name="connsiteX0-2093" fmla="*/ 2170694 w 2193165"/>
              <a:gd name="connsiteY0-2094" fmla="*/ 563625 h 1147615"/>
              <a:gd name="connsiteX1-2095" fmla="*/ 2079791 w 2193165"/>
              <a:gd name="connsiteY1-2096" fmla="*/ 38791 h 1147615"/>
              <a:gd name="connsiteX2-2097" fmla="*/ 1697518 w 2193165"/>
              <a:gd name="connsiteY2-2098" fmla="*/ 137737 h 1147615"/>
              <a:gd name="connsiteX3-2099" fmla="*/ 1303769 w 2193165"/>
              <a:gd name="connsiteY3-2100" fmla="*/ 100102 h 1147615"/>
              <a:gd name="connsiteX4-2101" fmla="*/ 924915 w 2193165"/>
              <a:gd name="connsiteY4-2102" fmla="*/ 652422 h 1147615"/>
              <a:gd name="connsiteX5-2103" fmla="*/ 797180 w 2193165"/>
              <a:gd name="connsiteY5-2104" fmla="*/ 658598 h 1147615"/>
              <a:gd name="connsiteX6-2105" fmla="*/ 539585 w 2193165"/>
              <a:gd name="connsiteY6-2106" fmla="*/ 967292 h 1147615"/>
              <a:gd name="connsiteX7-2107" fmla="*/ 381209 w 2193165"/>
              <a:gd name="connsiteY7-2108" fmla="*/ 959125 h 1147615"/>
              <a:gd name="connsiteX8-2109" fmla="*/ 188788 w 2193165"/>
              <a:gd name="connsiteY8-2110" fmla="*/ 1147615 h 1147615"/>
              <a:gd name="connsiteX9-2111" fmla="*/ 0 w 2193165"/>
              <a:gd name="connsiteY9-2112" fmla="*/ 1144985 h 1147615"/>
              <a:gd name="connsiteX0-2113" fmla="*/ 2170694 w 2170694"/>
              <a:gd name="connsiteY0-2114" fmla="*/ 552503 h 1136493"/>
              <a:gd name="connsiteX1-2115" fmla="*/ 2054250 w 2170694"/>
              <a:gd name="connsiteY1-2116" fmla="*/ 38791 h 1136493"/>
              <a:gd name="connsiteX2-2117" fmla="*/ 1697518 w 2170694"/>
              <a:gd name="connsiteY2-2118" fmla="*/ 126615 h 1136493"/>
              <a:gd name="connsiteX3-2119" fmla="*/ 1303769 w 2170694"/>
              <a:gd name="connsiteY3-2120" fmla="*/ 88980 h 1136493"/>
              <a:gd name="connsiteX4-2121" fmla="*/ 924915 w 2170694"/>
              <a:gd name="connsiteY4-2122" fmla="*/ 641300 h 1136493"/>
              <a:gd name="connsiteX5-2123" fmla="*/ 797180 w 2170694"/>
              <a:gd name="connsiteY5-2124" fmla="*/ 647476 h 1136493"/>
              <a:gd name="connsiteX6-2125" fmla="*/ 539585 w 2170694"/>
              <a:gd name="connsiteY6-2126" fmla="*/ 956170 h 1136493"/>
              <a:gd name="connsiteX7-2127" fmla="*/ 381209 w 2170694"/>
              <a:gd name="connsiteY7-2128" fmla="*/ 948003 h 1136493"/>
              <a:gd name="connsiteX8-2129" fmla="*/ 188788 w 2170694"/>
              <a:gd name="connsiteY8-2130" fmla="*/ 1136493 h 1136493"/>
              <a:gd name="connsiteX9-2131" fmla="*/ 0 w 2170694"/>
              <a:gd name="connsiteY9-2132" fmla="*/ 1133863 h 1136493"/>
              <a:gd name="connsiteX0-2133" fmla="*/ 2170694 w 2170694"/>
              <a:gd name="connsiteY0-2134" fmla="*/ 521503 h 1105493"/>
              <a:gd name="connsiteX1-2135" fmla="*/ 2054250 w 2170694"/>
              <a:gd name="connsiteY1-2136" fmla="*/ 7791 h 1105493"/>
              <a:gd name="connsiteX2-2137" fmla="*/ 1697518 w 2170694"/>
              <a:gd name="connsiteY2-2138" fmla="*/ 95615 h 1105493"/>
              <a:gd name="connsiteX3-2139" fmla="*/ 1303769 w 2170694"/>
              <a:gd name="connsiteY3-2140" fmla="*/ 57980 h 1105493"/>
              <a:gd name="connsiteX4-2141" fmla="*/ 1040045 w 2170694"/>
              <a:gd name="connsiteY4-2142" fmla="*/ 623646 h 1105493"/>
              <a:gd name="connsiteX5-2143" fmla="*/ 797180 w 2170694"/>
              <a:gd name="connsiteY5-2144" fmla="*/ 616476 h 1105493"/>
              <a:gd name="connsiteX6-2145" fmla="*/ 539585 w 2170694"/>
              <a:gd name="connsiteY6-2146" fmla="*/ 925170 h 1105493"/>
              <a:gd name="connsiteX7-2147" fmla="*/ 381209 w 2170694"/>
              <a:gd name="connsiteY7-2148" fmla="*/ 917003 h 1105493"/>
              <a:gd name="connsiteX8-2149" fmla="*/ 188788 w 2170694"/>
              <a:gd name="connsiteY8-2150" fmla="*/ 1105493 h 1105493"/>
              <a:gd name="connsiteX9-2151" fmla="*/ 0 w 2170694"/>
              <a:gd name="connsiteY9-2152" fmla="*/ 1102863 h 1105493"/>
              <a:gd name="connsiteX0-2153" fmla="*/ 2170694 w 2170694"/>
              <a:gd name="connsiteY0-2154" fmla="*/ 521503 h 1105493"/>
              <a:gd name="connsiteX1-2155" fmla="*/ 2054250 w 2170694"/>
              <a:gd name="connsiteY1-2156" fmla="*/ 7791 h 1105493"/>
              <a:gd name="connsiteX2-2157" fmla="*/ 1697518 w 2170694"/>
              <a:gd name="connsiteY2-2158" fmla="*/ 95615 h 1105493"/>
              <a:gd name="connsiteX3-2159" fmla="*/ 1303769 w 2170694"/>
              <a:gd name="connsiteY3-2160" fmla="*/ 57980 h 1105493"/>
              <a:gd name="connsiteX4-2161" fmla="*/ 1040045 w 2170694"/>
              <a:gd name="connsiteY4-2162" fmla="*/ 623646 h 1105493"/>
              <a:gd name="connsiteX5-2163" fmla="*/ 797180 w 2170694"/>
              <a:gd name="connsiteY5-2164" fmla="*/ 616476 h 1105493"/>
              <a:gd name="connsiteX6-2165" fmla="*/ 606006 w 2170694"/>
              <a:gd name="connsiteY6-2166" fmla="*/ 925170 h 1105493"/>
              <a:gd name="connsiteX7-2167" fmla="*/ 381209 w 2170694"/>
              <a:gd name="connsiteY7-2168" fmla="*/ 917003 h 1105493"/>
              <a:gd name="connsiteX8-2169" fmla="*/ 188788 w 2170694"/>
              <a:gd name="connsiteY8-2170" fmla="*/ 1105493 h 1105493"/>
              <a:gd name="connsiteX9-2171" fmla="*/ 0 w 2170694"/>
              <a:gd name="connsiteY9-2172" fmla="*/ 1102863 h 1105493"/>
              <a:gd name="connsiteX0-2173" fmla="*/ 2170694 w 2170694"/>
              <a:gd name="connsiteY0-2174" fmla="*/ 521503 h 1105493"/>
              <a:gd name="connsiteX1-2175" fmla="*/ 2054250 w 2170694"/>
              <a:gd name="connsiteY1-2176" fmla="*/ 7791 h 1105493"/>
              <a:gd name="connsiteX2-2177" fmla="*/ 1697518 w 2170694"/>
              <a:gd name="connsiteY2-2178" fmla="*/ 95615 h 1105493"/>
              <a:gd name="connsiteX3-2179" fmla="*/ 1303769 w 2170694"/>
              <a:gd name="connsiteY3-2180" fmla="*/ 57980 h 1105493"/>
              <a:gd name="connsiteX4-2181" fmla="*/ 1040045 w 2170694"/>
              <a:gd name="connsiteY4-2182" fmla="*/ 623646 h 1105493"/>
              <a:gd name="connsiteX5-2183" fmla="*/ 797180 w 2170694"/>
              <a:gd name="connsiteY5-2184" fmla="*/ 616476 h 1105493"/>
              <a:gd name="connsiteX6-2185" fmla="*/ 606006 w 2170694"/>
              <a:gd name="connsiteY6-2186" fmla="*/ 925170 h 1105493"/>
              <a:gd name="connsiteX7-2187" fmla="*/ 381209 w 2170694"/>
              <a:gd name="connsiteY7-2188" fmla="*/ 917003 h 1105493"/>
              <a:gd name="connsiteX8-2189" fmla="*/ 188788 w 2170694"/>
              <a:gd name="connsiteY8-2190" fmla="*/ 1105493 h 1105493"/>
              <a:gd name="connsiteX9-2191" fmla="*/ 0 w 2170694"/>
              <a:gd name="connsiteY9-2192" fmla="*/ 1102863 h 1105493"/>
              <a:gd name="connsiteX0-2193" fmla="*/ 2170694 w 2170694"/>
              <a:gd name="connsiteY0-2194" fmla="*/ 521503 h 1105493"/>
              <a:gd name="connsiteX1-2195" fmla="*/ 2054250 w 2170694"/>
              <a:gd name="connsiteY1-2196" fmla="*/ 7791 h 1105493"/>
              <a:gd name="connsiteX2-2197" fmla="*/ 1697518 w 2170694"/>
              <a:gd name="connsiteY2-2198" fmla="*/ 95615 h 1105493"/>
              <a:gd name="connsiteX3-2199" fmla="*/ 1303769 w 2170694"/>
              <a:gd name="connsiteY3-2200" fmla="*/ 57980 h 1105493"/>
              <a:gd name="connsiteX4-2201" fmla="*/ 1040045 w 2170694"/>
              <a:gd name="connsiteY4-2202" fmla="*/ 623646 h 1105493"/>
              <a:gd name="connsiteX5-2203" fmla="*/ 797180 w 2170694"/>
              <a:gd name="connsiteY5-2204" fmla="*/ 616476 h 1105493"/>
              <a:gd name="connsiteX6-2205" fmla="*/ 606006 w 2170694"/>
              <a:gd name="connsiteY6-2206" fmla="*/ 925170 h 1105493"/>
              <a:gd name="connsiteX7-2207" fmla="*/ 381209 w 2170694"/>
              <a:gd name="connsiteY7-2208" fmla="*/ 917003 h 1105493"/>
              <a:gd name="connsiteX8-2209" fmla="*/ 188788 w 2170694"/>
              <a:gd name="connsiteY8-2210" fmla="*/ 1105493 h 1105493"/>
              <a:gd name="connsiteX9-2211" fmla="*/ 0 w 2170694"/>
              <a:gd name="connsiteY9-2212" fmla="*/ 1102863 h 1105493"/>
              <a:gd name="connsiteX0-2213" fmla="*/ 2170694 w 2170694"/>
              <a:gd name="connsiteY0-2214" fmla="*/ 521503 h 1105493"/>
              <a:gd name="connsiteX1-2215" fmla="*/ 2054250 w 2170694"/>
              <a:gd name="connsiteY1-2216" fmla="*/ 7791 h 1105493"/>
              <a:gd name="connsiteX2-2217" fmla="*/ 1697518 w 2170694"/>
              <a:gd name="connsiteY2-2218" fmla="*/ 95615 h 1105493"/>
              <a:gd name="connsiteX3-2219" fmla="*/ 1303769 w 2170694"/>
              <a:gd name="connsiteY3-2220" fmla="*/ 57980 h 1105493"/>
              <a:gd name="connsiteX4-2221" fmla="*/ 1040045 w 2170694"/>
              <a:gd name="connsiteY4-2222" fmla="*/ 623646 h 1105493"/>
              <a:gd name="connsiteX5-2223" fmla="*/ 797180 w 2170694"/>
              <a:gd name="connsiteY5-2224" fmla="*/ 616476 h 1105493"/>
              <a:gd name="connsiteX6-2225" fmla="*/ 606006 w 2170694"/>
              <a:gd name="connsiteY6-2226" fmla="*/ 925170 h 1105493"/>
              <a:gd name="connsiteX7-2227" fmla="*/ 381209 w 2170694"/>
              <a:gd name="connsiteY7-2228" fmla="*/ 917003 h 1105493"/>
              <a:gd name="connsiteX8-2229" fmla="*/ 188788 w 2170694"/>
              <a:gd name="connsiteY8-2230" fmla="*/ 1105493 h 1105493"/>
              <a:gd name="connsiteX9-2231" fmla="*/ 0 w 2170694"/>
              <a:gd name="connsiteY9-2232" fmla="*/ 1102863 h 1105493"/>
            </a:gdLst>
            <a:ahLst/>
            <a:cxnLst>
              <a:cxn ang="0">
                <a:pos x="connsiteX0-1" y="connsiteY0-2"/>
              </a:cxn>
              <a:cxn ang="0">
                <a:pos x="connsiteX1-3" y="connsiteY1-4"/>
              </a:cxn>
              <a:cxn ang="0">
                <a:pos x="connsiteX2-5" y="connsiteY2-6"/>
              </a:cxn>
              <a:cxn ang="0">
                <a:pos x="connsiteX3-25" y="connsiteY3-26"/>
              </a:cxn>
              <a:cxn ang="0">
                <a:pos x="connsiteX4-363" y="connsiteY4-364"/>
              </a:cxn>
              <a:cxn ang="0">
                <a:pos x="connsiteX5-555" y="connsiteY5-556"/>
              </a:cxn>
              <a:cxn ang="0">
                <a:pos x="connsiteX6-797" y="connsiteY6-798"/>
              </a:cxn>
              <a:cxn ang="0">
                <a:pos x="connsiteX7-1031" y="connsiteY7-1032"/>
              </a:cxn>
              <a:cxn ang="0">
                <a:pos x="connsiteX8-1129" y="connsiteY8-1130"/>
              </a:cxn>
              <a:cxn ang="0">
                <a:pos x="connsiteX9-1311" y="connsiteY9-1312"/>
              </a:cxn>
            </a:cxnLst>
            <a:rect l="l" t="t" r="r" b="b"/>
            <a:pathLst>
              <a:path w="2170694" h="1105493">
                <a:moveTo>
                  <a:pt x="2170694" y="521503"/>
                </a:moveTo>
                <a:cubicBezTo>
                  <a:pt x="2080642" y="371121"/>
                  <a:pt x="2167624" y="63790"/>
                  <a:pt x="2054250" y="7791"/>
                </a:cubicBezTo>
                <a:cubicBezTo>
                  <a:pt x="1961743" y="-31000"/>
                  <a:pt x="1822598" y="87250"/>
                  <a:pt x="1697518" y="95615"/>
                </a:cubicBezTo>
                <a:cubicBezTo>
                  <a:pt x="1572438" y="103980"/>
                  <a:pt x="1387177" y="-11616"/>
                  <a:pt x="1303769" y="57980"/>
                </a:cubicBezTo>
                <a:cubicBezTo>
                  <a:pt x="1227320" y="173473"/>
                  <a:pt x="1088251" y="558665"/>
                  <a:pt x="1040045" y="623646"/>
                </a:cubicBezTo>
                <a:cubicBezTo>
                  <a:pt x="979206" y="629641"/>
                  <a:pt x="918153" y="617784"/>
                  <a:pt x="797180" y="616476"/>
                </a:cubicBezTo>
                <a:cubicBezTo>
                  <a:pt x="718947" y="728517"/>
                  <a:pt x="646997" y="855588"/>
                  <a:pt x="606006" y="925170"/>
                </a:cubicBezTo>
                <a:cubicBezTo>
                  <a:pt x="520638" y="924837"/>
                  <a:pt x="442021" y="922246"/>
                  <a:pt x="381209" y="917003"/>
                </a:cubicBezTo>
                <a:cubicBezTo>
                  <a:pt x="203308" y="1099728"/>
                  <a:pt x="238411" y="1057234"/>
                  <a:pt x="188788" y="1105493"/>
                </a:cubicBezTo>
                <a:cubicBezTo>
                  <a:pt x="117579" y="1104842"/>
                  <a:pt x="7624" y="1095664"/>
                  <a:pt x="0" y="1102863"/>
                </a:cubicBezTo>
              </a:path>
            </a:pathLst>
          </a:custGeom>
          <a:noFill/>
          <a:ln w="28575">
            <a:gradFill flip="none" rotWithShape="1">
              <a:gsLst>
                <a:gs pos="28000">
                  <a:srgbClr val="000000"/>
                </a:gs>
                <a:gs pos="83000">
                  <a:srgbClr val="FF0000"/>
                </a:gs>
              </a:gsLst>
              <a:lin ang="0" scaled="1"/>
              <a:tileRect/>
            </a:gradFill>
            <a:prstDash val="sysDot"/>
            <a:headEnd type="stealth" w="lg" len="lg"/>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121918" tIns="60960" rIns="121918" bIns="60960" rtlCol="0" anchor="ctr"/>
          <a:lstStyle/>
          <a:p>
            <a:pPr algn="ctr" fontAlgn="auto">
              <a:spcBef>
                <a:spcPts val="0"/>
              </a:spcBef>
              <a:spcAft>
                <a:spcPts val="0"/>
              </a:spcAft>
              <a:defRPr/>
            </a:pPr>
            <a:r>
              <a:rPr lang="en-US" altLang="zh-CN" kern="0" dirty="0" smtClean="0">
                <a:solidFill>
                  <a:sysClr val="windowText" lastClr="000000"/>
                </a:solidFill>
                <a:latin typeface="Arial" panose="020B0604020202020204" pitchFamily="34" charset="0"/>
                <a:ea typeface="微软雅黑" panose="020B0503020204020204" pitchFamily="34" charset="-122"/>
                <a:cs typeface="Arial" panose="020B0604020202020204" pitchFamily="34" charset="0"/>
              </a:rPr>
              <a:t> </a:t>
            </a:r>
            <a:endParaRPr lang="zh-CN" altLang="en-US" kern="0" dirty="0">
              <a:solidFill>
                <a:sysClr val="windowText" lastClr="000000"/>
              </a:solidFill>
              <a:latin typeface="Arial" panose="020B0604020202020204" pitchFamily="34" charset="0"/>
              <a:ea typeface="微软雅黑" panose="020B0503020204020204" pitchFamily="34" charset="-122"/>
              <a:cs typeface="Arial" panose="020B0604020202020204" pitchFamily="34" charset="0"/>
            </a:endParaRPr>
          </a:p>
        </p:txBody>
      </p:sp>
      <p:sp>
        <p:nvSpPr>
          <p:cNvPr id="288" name="矩形 287"/>
          <p:cNvSpPr/>
          <p:nvPr/>
        </p:nvSpPr>
        <p:spPr>
          <a:xfrm>
            <a:off x="651890" y="3741566"/>
            <a:ext cx="957041" cy="134969"/>
          </a:xfrm>
          <a:prstGeom prst="rect">
            <a:avLst/>
          </a:prstGeom>
        </p:spPr>
        <p:txBody>
          <a:bodyPr wrap="square" lIns="0" tIns="0" rIns="0" bIns="0">
            <a:spAutoFit/>
          </a:bodyPr>
          <a:lstStyle/>
          <a:p>
            <a:pPr algn="ctr" fontAlgn="auto">
              <a:spcBef>
                <a:spcPts val="0"/>
              </a:spcBef>
              <a:spcAft>
                <a:spcPts val="0"/>
              </a:spcAft>
              <a:defRPr/>
            </a:pPr>
            <a:r>
              <a:rPr lang="zh-CN" altLang="en-US" sz="1100" kern="0" dirty="0" smtClean="0">
                <a:solidFill>
                  <a:srgbClr val="000000">
                    <a:lumMod val="75000"/>
                    <a:lumOff val="25000"/>
                  </a:srgbClr>
                </a:solidFill>
                <a:latin typeface="Arial" panose="020B0604020202020204"/>
                <a:ea typeface="微软雅黑" panose="020B0503020204020204" pitchFamily="34" charset="-122"/>
                <a:cs typeface="Arial" panose="020B0604020202020204" pitchFamily="34" charset="0"/>
                <a:sym typeface="Arial" panose="020B0604020202020204"/>
              </a:rPr>
              <a:t>北京</a:t>
            </a:r>
            <a:endParaRPr lang="zh-CN" altLang="en-US" sz="1100" kern="0" dirty="0">
              <a:solidFill>
                <a:srgbClr val="000000">
                  <a:lumMod val="75000"/>
                  <a:lumOff val="25000"/>
                </a:srgbClr>
              </a:solidFill>
              <a:latin typeface="Arial" panose="020B0604020202020204"/>
              <a:ea typeface="微软雅黑" panose="020B0503020204020204" pitchFamily="34" charset="-122"/>
              <a:cs typeface="Arial" panose="020B0604020202020204" pitchFamily="34" charset="0"/>
              <a:sym typeface="Arial" panose="020B0604020202020204"/>
            </a:endParaRPr>
          </a:p>
        </p:txBody>
      </p:sp>
      <p:sp>
        <p:nvSpPr>
          <p:cNvPr id="289" name="矩形 288"/>
          <p:cNvSpPr/>
          <p:nvPr/>
        </p:nvSpPr>
        <p:spPr>
          <a:xfrm>
            <a:off x="1965804" y="3295954"/>
            <a:ext cx="957041" cy="134969"/>
          </a:xfrm>
          <a:prstGeom prst="rect">
            <a:avLst/>
          </a:prstGeom>
        </p:spPr>
        <p:txBody>
          <a:bodyPr wrap="square" lIns="0" tIns="0" rIns="0" bIns="0">
            <a:spAutoFit/>
          </a:bodyPr>
          <a:lstStyle/>
          <a:p>
            <a:pPr algn="ctr" fontAlgn="auto">
              <a:spcBef>
                <a:spcPts val="0"/>
              </a:spcBef>
              <a:spcAft>
                <a:spcPts val="0"/>
              </a:spcAft>
              <a:defRPr/>
            </a:pPr>
            <a:r>
              <a:rPr lang="zh-CN" altLang="en-US" sz="1100" kern="0" dirty="0" smtClean="0">
                <a:solidFill>
                  <a:srgbClr val="000000">
                    <a:lumMod val="75000"/>
                    <a:lumOff val="25000"/>
                  </a:srgbClr>
                </a:solidFill>
                <a:latin typeface="Arial" panose="020B0604020202020204"/>
                <a:ea typeface="微软雅黑" panose="020B0503020204020204" pitchFamily="34" charset="-122"/>
                <a:cs typeface="Arial" panose="020B0604020202020204" pitchFamily="34" charset="0"/>
                <a:sym typeface="Arial" panose="020B0604020202020204"/>
              </a:rPr>
              <a:t>深圳</a:t>
            </a:r>
            <a:endParaRPr lang="zh-CN" altLang="en-US" sz="1100" kern="0" dirty="0">
              <a:solidFill>
                <a:srgbClr val="000000">
                  <a:lumMod val="75000"/>
                  <a:lumOff val="25000"/>
                </a:srgbClr>
              </a:solidFill>
              <a:latin typeface="Arial" panose="020B0604020202020204"/>
              <a:ea typeface="微软雅黑" panose="020B0503020204020204" pitchFamily="34" charset="-122"/>
              <a:cs typeface="Arial" panose="020B0604020202020204" pitchFamily="34" charset="0"/>
              <a:sym typeface="Arial" panose="020B0604020202020204"/>
            </a:endParaRPr>
          </a:p>
        </p:txBody>
      </p:sp>
      <p:sp>
        <p:nvSpPr>
          <p:cNvPr id="290" name="矩形 289"/>
          <p:cNvSpPr/>
          <p:nvPr/>
        </p:nvSpPr>
        <p:spPr>
          <a:xfrm>
            <a:off x="3282186" y="2639576"/>
            <a:ext cx="957041" cy="134969"/>
          </a:xfrm>
          <a:prstGeom prst="rect">
            <a:avLst/>
          </a:prstGeom>
        </p:spPr>
        <p:txBody>
          <a:bodyPr wrap="square" lIns="0" tIns="0" rIns="0" bIns="0">
            <a:spAutoFit/>
          </a:bodyPr>
          <a:lstStyle/>
          <a:p>
            <a:pPr algn="ctr" fontAlgn="auto">
              <a:spcBef>
                <a:spcPts val="0"/>
              </a:spcBef>
              <a:spcAft>
                <a:spcPts val="0"/>
              </a:spcAft>
              <a:defRPr/>
            </a:pPr>
            <a:r>
              <a:rPr lang="zh-CN" altLang="en-US" sz="1100" kern="0" dirty="0" smtClean="0">
                <a:solidFill>
                  <a:srgbClr val="000000">
                    <a:lumMod val="75000"/>
                    <a:lumOff val="25000"/>
                  </a:srgbClr>
                </a:solidFill>
                <a:latin typeface="Arial" panose="020B0604020202020204"/>
                <a:ea typeface="微软雅黑" panose="020B0503020204020204" pitchFamily="34" charset="-122"/>
                <a:cs typeface="Arial" panose="020B0604020202020204" pitchFamily="34" charset="0"/>
                <a:sym typeface="Arial" panose="020B0604020202020204"/>
              </a:rPr>
              <a:t>硅谷</a:t>
            </a:r>
            <a:endParaRPr lang="zh-CN" altLang="en-US" sz="1100" kern="0" dirty="0">
              <a:solidFill>
                <a:srgbClr val="000000">
                  <a:lumMod val="75000"/>
                  <a:lumOff val="25000"/>
                </a:srgbClr>
              </a:solidFill>
              <a:latin typeface="Arial" panose="020B0604020202020204"/>
              <a:ea typeface="微软雅黑" panose="020B0503020204020204" pitchFamily="34" charset="-122"/>
              <a:cs typeface="Arial" panose="020B0604020202020204" pitchFamily="34" charset="0"/>
              <a:sym typeface="Arial" panose="020B0604020202020204"/>
            </a:endParaRPr>
          </a:p>
        </p:txBody>
      </p:sp>
      <p:grpSp>
        <p:nvGrpSpPr>
          <p:cNvPr id="3" name="组合 4"/>
          <p:cNvGrpSpPr/>
          <p:nvPr/>
        </p:nvGrpSpPr>
        <p:grpSpPr>
          <a:xfrm>
            <a:off x="1223397" y="1692294"/>
            <a:ext cx="921400" cy="255407"/>
            <a:chOff x="909466" y="2001300"/>
            <a:chExt cx="866483" cy="240247"/>
          </a:xfrm>
        </p:grpSpPr>
        <p:grpSp>
          <p:nvGrpSpPr>
            <p:cNvPr id="4" name="组合 193"/>
            <p:cNvGrpSpPr/>
            <p:nvPr/>
          </p:nvGrpSpPr>
          <p:grpSpPr>
            <a:xfrm flipH="1">
              <a:off x="1299527" y="2001300"/>
              <a:ext cx="476422" cy="240247"/>
              <a:chOff x="6322350" y="3222104"/>
              <a:chExt cx="1674812" cy="1322388"/>
            </a:xfrm>
            <a:solidFill>
              <a:srgbClr val="000000">
                <a:lumMod val="50000"/>
                <a:lumOff val="50000"/>
              </a:srgbClr>
            </a:solidFill>
            <a:effectLst/>
          </p:grpSpPr>
          <p:sp>
            <p:nvSpPr>
              <p:cNvPr id="532" name="Freeform 30"/>
              <p:cNvSpPr>
                <a:spLocks noEditPoints="1"/>
              </p:cNvSpPr>
              <p:nvPr/>
            </p:nvSpPr>
            <p:spPr bwMode="auto">
              <a:xfrm>
                <a:off x="6322350" y="3336394"/>
                <a:ext cx="1674812" cy="661987"/>
              </a:xfrm>
              <a:custGeom>
                <a:avLst/>
                <a:gdLst/>
                <a:ahLst/>
                <a:cxnLst>
                  <a:cxn ang="0">
                    <a:pos x="1047" y="3786"/>
                  </a:cxn>
                  <a:cxn ang="0">
                    <a:pos x="196" y="5543"/>
                  </a:cxn>
                  <a:cxn ang="0">
                    <a:pos x="2066" y="6601"/>
                  </a:cxn>
                  <a:cxn ang="0">
                    <a:pos x="5239" y="6675"/>
                  </a:cxn>
                  <a:cxn ang="0">
                    <a:pos x="6325" y="5624"/>
                  </a:cxn>
                  <a:cxn ang="0">
                    <a:pos x="7887" y="5291"/>
                  </a:cxn>
                  <a:cxn ang="0">
                    <a:pos x="12932" y="6675"/>
                  </a:cxn>
                  <a:cxn ang="0">
                    <a:pos x="15005" y="6568"/>
                  </a:cxn>
                  <a:cxn ang="0">
                    <a:pos x="16532" y="5682"/>
                  </a:cxn>
                  <a:cxn ang="0">
                    <a:pos x="16879" y="3508"/>
                  </a:cxn>
                  <a:cxn ang="0">
                    <a:pos x="16691" y="1655"/>
                  </a:cxn>
                  <a:cxn ang="0">
                    <a:pos x="15793" y="149"/>
                  </a:cxn>
                  <a:cxn ang="0">
                    <a:pos x="14211" y="569"/>
                  </a:cxn>
                  <a:cxn ang="0">
                    <a:pos x="13739" y="1919"/>
                  </a:cxn>
                  <a:cxn ang="0">
                    <a:pos x="13305" y="3735"/>
                  </a:cxn>
                  <a:cxn ang="0">
                    <a:pos x="13399" y="4434"/>
                  </a:cxn>
                  <a:cxn ang="0">
                    <a:pos x="12956" y="4499"/>
                  </a:cxn>
                  <a:cxn ang="0">
                    <a:pos x="12924" y="3774"/>
                  </a:cxn>
                  <a:cxn ang="0">
                    <a:pos x="12520" y="3767"/>
                  </a:cxn>
                  <a:cxn ang="0">
                    <a:pos x="12504" y="4492"/>
                  </a:cxn>
                  <a:cxn ang="0">
                    <a:pos x="12057" y="4444"/>
                  </a:cxn>
                  <a:cxn ang="0">
                    <a:pos x="12136" y="3736"/>
                  </a:cxn>
                  <a:cxn ang="0">
                    <a:pos x="11700" y="3834"/>
                  </a:cxn>
                  <a:cxn ang="0">
                    <a:pos x="11306" y="4511"/>
                  </a:cxn>
                  <a:cxn ang="0">
                    <a:pos x="11199" y="3823"/>
                  </a:cxn>
                  <a:cxn ang="0">
                    <a:pos x="10772" y="3739"/>
                  </a:cxn>
                  <a:cxn ang="0">
                    <a:pos x="10836" y="4453"/>
                  </a:cxn>
                  <a:cxn ang="0">
                    <a:pos x="10385" y="4486"/>
                  </a:cxn>
                  <a:cxn ang="0">
                    <a:pos x="10385" y="3760"/>
                  </a:cxn>
                  <a:cxn ang="0">
                    <a:pos x="9979" y="3784"/>
                  </a:cxn>
                  <a:cxn ang="0">
                    <a:pos x="9931" y="4503"/>
                  </a:cxn>
                  <a:cxn ang="0">
                    <a:pos x="9496" y="4424"/>
                  </a:cxn>
                  <a:cxn ang="0">
                    <a:pos x="9605" y="3734"/>
                  </a:cxn>
                  <a:cxn ang="0">
                    <a:pos x="9148" y="4400"/>
                  </a:cxn>
                  <a:cxn ang="0">
                    <a:pos x="8731" y="4509"/>
                  </a:cxn>
                  <a:cxn ang="0">
                    <a:pos x="8652" y="3802"/>
                  </a:cxn>
                  <a:cxn ang="0">
                    <a:pos x="8238" y="3748"/>
                  </a:cxn>
                  <a:cxn ang="0">
                    <a:pos x="8271" y="4471"/>
                  </a:cxn>
                  <a:cxn ang="0">
                    <a:pos x="7816" y="4471"/>
                  </a:cxn>
                  <a:cxn ang="0">
                    <a:pos x="7849" y="3748"/>
                  </a:cxn>
                  <a:cxn ang="0">
                    <a:pos x="7437" y="3802"/>
                  </a:cxn>
                  <a:cxn ang="0">
                    <a:pos x="7357" y="4509"/>
                  </a:cxn>
                  <a:cxn ang="0">
                    <a:pos x="6941" y="4400"/>
                  </a:cxn>
                  <a:cxn ang="0">
                    <a:pos x="6484" y="3734"/>
                  </a:cxn>
                  <a:cxn ang="0">
                    <a:pos x="6592" y="4424"/>
                  </a:cxn>
                  <a:cxn ang="0">
                    <a:pos x="6157" y="4503"/>
                  </a:cxn>
                  <a:cxn ang="0">
                    <a:pos x="6108" y="3784"/>
                  </a:cxn>
                  <a:cxn ang="0">
                    <a:pos x="5702" y="3760"/>
                  </a:cxn>
                  <a:cxn ang="0">
                    <a:pos x="5702" y="4486"/>
                  </a:cxn>
                  <a:cxn ang="0">
                    <a:pos x="5252" y="4453"/>
                  </a:cxn>
                  <a:cxn ang="0">
                    <a:pos x="5316" y="3739"/>
                  </a:cxn>
                  <a:cxn ang="0">
                    <a:pos x="4889" y="3823"/>
                  </a:cxn>
                  <a:cxn ang="0">
                    <a:pos x="4781" y="4511"/>
                  </a:cxn>
                  <a:cxn ang="0">
                    <a:pos x="4388" y="3834"/>
                  </a:cxn>
                  <a:cxn ang="0">
                    <a:pos x="3952" y="3736"/>
                  </a:cxn>
                  <a:cxn ang="0">
                    <a:pos x="4032" y="4444"/>
                  </a:cxn>
                  <a:cxn ang="0">
                    <a:pos x="3585" y="4492"/>
                  </a:cxn>
                  <a:cxn ang="0">
                    <a:pos x="3568" y="3767"/>
                  </a:cxn>
                  <a:cxn ang="0">
                    <a:pos x="3164" y="3774"/>
                  </a:cxn>
                  <a:cxn ang="0">
                    <a:pos x="3131" y="4499"/>
                  </a:cxn>
                  <a:cxn ang="0">
                    <a:pos x="2689" y="4434"/>
                  </a:cxn>
                  <a:cxn ang="0">
                    <a:pos x="2784" y="3735"/>
                  </a:cxn>
                </a:cxnLst>
                <a:rect l="0" t="0" r="r" b="b"/>
                <a:pathLst>
                  <a:path w="16880" h="6675">
                    <a:moveTo>
                      <a:pt x="13509" y="3300"/>
                    </a:moveTo>
                    <a:lnTo>
                      <a:pt x="2947" y="3300"/>
                    </a:lnTo>
                    <a:lnTo>
                      <a:pt x="2913" y="3304"/>
                    </a:lnTo>
                    <a:lnTo>
                      <a:pt x="2819" y="3318"/>
                    </a:lnTo>
                    <a:lnTo>
                      <a:pt x="2750" y="3327"/>
                    </a:lnTo>
                    <a:lnTo>
                      <a:pt x="2671" y="3340"/>
                    </a:lnTo>
                    <a:lnTo>
                      <a:pt x="2581" y="3356"/>
                    </a:lnTo>
                    <a:lnTo>
                      <a:pt x="2481" y="3374"/>
                    </a:lnTo>
                    <a:lnTo>
                      <a:pt x="2372" y="3395"/>
                    </a:lnTo>
                    <a:lnTo>
                      <a:pt x="2256" y="3419"/>
                    </a:lnTo>
                    <a:lnTo>
                      <a:pt x="2132" y="3446"/>
                    </a:lnTo>
                    <a:lnTo>
                      <a:pt x="2005" y="3476"/>
                    </a:lnTo>
                    <a:lnTo>
                      <a:pt x="1872" y="3510"/>
                    </a:lnTo>
                    <a:lnTo>
                      <a:pt x="1735" y="3546"/>
                    </a:lnTo>
                    <a:lnTo>
                      <a:pt x="1597" y="3587"/>
                    </a:lnTo>
                    <a:lnTo>
                      <a:pt x="1459" y="3631"/>
                    </a:lnTo>
                    <a:lnTo>
                      <a:pt x="1320" y="3678"/>
                    </a:lnTo>
                    <a:lnTo>
                      <a:pt x="1183" y="3730"/>
                    </a:lnTo>
                    <a:lnTo>
                      <a:pt x="1047" y="3786"/>
                    </a:lnTo>
                    <a:lnTo>
                      <a:pt x="916" y="3845"/>
                    </a:lnTo>
                    <a:lnTo>
                      <a:pt x="788" y="3909"/>
                    </a:lnTo>
                    <a:lnTo>
                      <a:pt x="666" y="3976"/>
                    </a:lnTo>
                    <a:lnTo>
                      <a:pt x="551" y="4048"/>
                    </a:lnTo>
                    <a:lnTo>
                      <a:pt x="444" y="4125"/>
                    </a:lnTo>
                    <a:lnTo>
                      <a:pt x="346" y="4207"/>
                    </a:lnTo>
                    <a:lnTo>
                      <a:pt x="257" y="4293"/>
                    </a:lnTo>
                    <a:lnTo>
                      <a:pt x="180" y="4383"/>
                    </a:lnTo>
                    <a:lnTo>
                      <a:pt x="115" y="4479"/>
                    </a:lnTo>
                    <a:lnTo>
                      <a:pt x="63" y="4579"/>
                    </a:lnTo>
                    <a:lnTo>
                      <a:pt x="26" y="4684"/>
                    </a:lnTo>
                    <a:lnTo>
                      <a:pt x="5" y="4795"/>
                    </a:lnTo>
                    <a:lnTo>
                      <a:pt x="0" y="4911"/>
                    </a:lnTo>
                    <a:lnTo>
                      <a:pt x="8" y="5027"/>
                    </a:lnTo>
                    <a:lnTo>
                      <a:pt x="27" y="5140"/>
                    </a:lnTo>
                    <a:lnTo>
                      <a:pt x="57" y="5247"/>
                    </a:lnTo>
                    <a:lnTo>
                      <a:pt x="95" y="5350"/>
                    </a:lnTo>
                    <a:lnTo>
                      <a:pt x="141" y="5449"/>
                    </a:lnTo>
                    <a:lnTo>
                      <a:pt x="196" y="5543"/>
                    </a:lnTo>
                    <a:lnTo>
                      <a:pt x="258" y="5634"/>
                    </a:lnTo>
                    <a:lnTo>
                      <a:pt x="327" y="5720"/>
                    </a:lnTo>
                    <a:lnTo>
                      <a:pt x="403" y="5804"/>
                    </a:lnTo>
                    <a:lnTo>
                      <a:pt x="485" y="5881"/>
                    </a:lnTo>
                    <a:lnTo>
                      <a:pt x="572" y="5956"/>
                    </a:lnTo>
                    <a:lnTo>
                      <a:pt x="665" y="6026"/>
                    </a:lnTo>
                    <a:lnTo>
                      <a:pt x="761" y="6092"/>
                    </a:lnTo>
                    <a:lnTo>
                      <a:pt x="861" y="6155"/>
                    </a:lnTo>
                    <a:lnTo>
                      <a:pt x="965" y="6213"/>
                    </a:lnTo>
                    <a:lnTo>
                      <a:pt x="1072" y="6268"/>
                    </a:lnTo>
                    <a:lnTo>
                      <a:pt x="1179" y="6320"/>
                    </a:lnTo>
                    <a:lnTo>
                      <a:pt x="1290" y="6367"/>
                    </a:lnTo>
                    <a:lnTo>
                      <a:pt x="1402" y="6411"/>
                    </a:lnTo>
                    <a:lnTo>
                      <a:pt x="1514" y="6451"/>
                    </a:lnTo>
                    <a:lnTo>
                      <a:pt x="1626" y="6488"/>
                    </a:lnTo>
                    <a:lnTo>
                      <a:pt x="1739" y="6522"/>
                    </a:lnTo>
                    <a:lnTo>
                      <a:pt x="1849" y="6551"/>
                    </a:lnTo>
                    <a:lnTo>
                      <a:pt x="1959" y="6578"/>
                    </a:lnTo>
                    <a:lnTo>
                      <a:pt x="2066" y="6601"/>
                    </a:lnTo>
                    <a:lnTo>
                      <a:pt x="2171" y="6621"/>
                    </a:lnTo>
                    <a:lnTo>
                      <a:pt x="2272" y="6638"/>
                    </a:lnTo>
                    <a:lnTo>
                      <a:pt x="2371" y="6652"/>
                    </a:lnTo>
                    <a:lnTo>
                      <a:pt x="2464" y="6662"/>
                    </a:lnTo>
                    <a:lnTo>
                      <a:pt x="2554" y="6670"/>
                    </a:lnTo>
                    <a:lnTo>
                      <a:pt x="2639" y="6674"/>
                    </a:lnTo>
                    <a:lnTo>
                      <a:pt x="2718" y="6675"/>
                    </a:lnTo>
                    <a:lnTo>
                      <a:pt x="2788" y="6675"/>
                    </a:lnTo>
                    <a:lnTo>
                      <a:pt x="2890" y="6675"/>
                    </a:lnTo>
                    <a:lnTo>
                      <a:pt x="3019" y="6675"/>
                    </a:lnTo>
                    <a:lnTo>
                      <a:pt x="3178" y="6675"/>
                    </a:lnTo>
                    <a:lnTo>
                      <a:pt x="3360" y="6675"/>
                    </a:lnTo>
                    <a:lnTo>
                      <a:pt x="3568" y="6675"/>
                    </a:lnTo>
                    <a:lnTo>
                      <a:pt x="3799" y="6675"/>
                    </a:lnTo>
                    <a:lnTo>
                      <a:pt x="4050" y="6675"/>
                    </a:lnTo>
                    <a:lnTo>
                      <a:pt x="4321" y="6675"/>
                    </a:lnTo>
                    <a:lnTo>
                      <a:pt x="4611" y="6675"/>
                    </a:lnTo>
                    <a:lnTo>
                      <a:pt x="4917" y="6675"/>
                    </a:lnTo>
                    <a:lnTo>
                      <a:pt x="5239" y="6675"/>
                    </a:lnTo>
                    <a:lnTo>
                      <a:pt x="5574" y="6675"/>
                    </a:lnTo>
                    <a:lnTo>
                      <a:pt x="5922" y="6675"/>
                    </a:lnTo>
                    <a:lnTo>
                      <a:pt x="6279" y="6675"/>
                    </a:lnTo>
                    <a:lnTo>
                      <a:pt x="6647" y="6675"/>
                    </a:lnTo>
                    <a:lnTo>
                      <a:pt x="6333" y="6082"/>
                    </a:lnTo>
                    <a:lnTo>
                      <a:pt x="6331" y="6073"/>
                    </a:lnTo>
                    <a:lnTo>
                      <a:pt x="6325" y="6049"/>
                    </a:lnTo>
                    <a:lnTo>
                      <a:pt x="6316" y="6011"/>
                    </a:lnTo>
                    <a:lnTo>
                      <a:pt x="6307" y="5962"/>
                    </a:lnTo>
                    <a:lnTo>
                      <a:pt x="6304" y="5934"/>
                    </a:lnTo>
                    <a:lnTo>
                      <a:pt x="6300" y="5904"/>
                    </a:lnTo>
                    <a:lnTo>
                      <a:pt x="6297" y="5871"/>
                    </a:lnTo>
                    <a:lnTo>
                      <a:pt x="6296" y="5838"/>
                    </a:lnTo>
                    <a:lnTo>
                      <a:pt x="6296" y="5804"/>
                    </a:lnTo>
                    <a:lnTo>
                      <a:pt x="6298" y="5769"/>
                    </a:lnTo>
                    <a:lnTo>
                      <a:pt x="6302" y="5733"/>
                    </a:lnTo>
                    <a:lnTo>
                      <a:pt x="6307" y="5696"/>
                    </a:lnTo>
                    <a:lnTo>
                      <a:pt x="6314" y="5660"/>
                    </a:lnTo>
                    <a:lnTo>
                      <a:pt x="6325" y="5624"/>
                    </a:lnTo>
                    <a:lnTo>
                      <a:pt x="6337" y="5588"/>
                    </a:lnTo>
                    <a:lnTo>
                      <a:pt x="6353" y="5553"/>
                    </a:lnTo>
                    <a:lnTo>
                      <a:pt x="6372" y="5519"/>
                    </a:lnTo>
                    <a:lnTo>
                      <a:pt x="6394" y="5486"/>
                    </a:lnTo>
                    <a:lnTo>
                      <a:pt x="6421" y="5456"/>
                    </a:lnTo>
                    <a:lnTo>
                      <a:pt x="6450" y="5427"/>
                    </a:lnTo>
                    <a:lnTo>
                      <a:pt x="6484" y="5401"/>
                    </a:lnTo>
                    <a:lnTo>
                      <a:pt x="6522" y="5376"/>
                    </a:lnTo>
                    <a:lnTo>
                      <a:pt x="6565" y="5355"/>
                    </a:lnTo>
                    <a:lnTo>
                      <a:pt x="6613" y="5336"/>
                    </a:lnTo>
                    <a:lnTo>
                      <a:pt x="6665" y="5320"/>
                    </a:lnTo>
                    <a:lnTo>
                      <a:pt x="6724" y="5309"/>
                    </a:lnTo>
                    <a:lnTo>
                      <a:pt x="6786" y="5301"/>
                    </a:lnTo>
                    <a:lnTo>
                      <a:pt x="6855" y="5297"/>
                    </a:lnTo>
                    <a:lnTo>
                      <a:pt x="7015" y="5295"/>
                    </a:lnTo>
                    <a:lnTo>
                      <a:pt x="7204" y="5293"/>
                    </a:lnTo>
                    <a:lnTo>
                      <a:pt x="7416" y="5292"/>
                    </a:lnTo>
                    <a:lnTo>
                      <a:pt x="7645" y="5291"/>
                    </a:lnTo>
                    <a:lnTo>
                      <a:pt x="7887" y="5291"/>
                    </a:lnTo>
                    <a:lnTo>
                      <a:pt x="8136" y="5291"/>
                    </a:lnTo>
                    <a:lnTo>
                      <a:pt x="8387" y="5291"/>
                    </a:lnTo>
                    <a:lnTo>
                      <a:pt x="8635" y="5292"/>
                    </a:lnTo>
                    <a:lnTo>
                      <a:pt x="8874" y="5292"/>
                    </a:lnTo>
                    <a:lnTo>
                      <a:pt x="9097" y="5293"/>
                    </a:lnTo>
                    <a:lnTo>
                      <a:pt x="9302" y="5294"/>
                    </a:lnTo>
                    <a:lnTo>
                      <a:pt x="9481" y="5295"/>
                    </a:lnTo>
                    <a:lnTo>
                      <a:pt x="9630" y="5296"/>
                    </a:lnTo>
                    <a:lnTo>
                      <a:pt x="9743" y="5297"/>
                    </a:lnTo>
                    <a:lnTo>
                      <a:pt x="9815" y="5297"/>
                    </a:lnTo>
                    <a:lnTo>
                      <a:pt x="9840" y="5297"/>
                    </a:lnTo>
                    <a:lnTo>
                      <a:pt x="10345" y="6675"/>
                    </a:lnTo>
                    <a:lnTo>
                      <a:pt x="10759" y="6675"/>
                    </a:lnTo>
                    <a:lnTo>
                      <a:pt x="11161" y="6675"/>
                    </a:lnTo>
                    <a:lnTo>
                      <a:pt x="11550" y="6675"/>
                    </a:lnTo>
                    <a:lnTo>
                      <a:pt x="11925" y="6675"/>
                    </a:lnTo>
                    <a:lnTo>
                      <a:pt x="12281" y="6675"/>
                    </a:lnTo>
                    <a:lnTo>
                      <a:pt x="12618" y="6675"/>
                    </a:lnTo>
                    <a:lnTo>
                      <a:pt x="12932" y="6675"/>
                    </a:lnTo>
                    <a:lnTo>
                      <a:pt x="13223" y="6675"/>
                    </a:lnTo>
                    <a:lnTo>
                      <a:pt x="13488" y="6675"/>
                    </a:lnTo>
                    <a:lnTo>
                      <a:pt x="13724" y="6675"/>
                    </a:lnTo>
                    <a:lnTo>
                      <a:pt x="13930" y="6675"/>
                    </a:lnTo>
                    <a:lnTo>
                      <a:pt x="14104" y="6675"/>
                    </a:lnTo>
                    <a:lnTo>
                      <a:pt x="14243" y="6675"/>
                    </a:lnTo>
                    <a:lnTo>
                      <a:pt x="14344" y="6675"/>
                    </a:lnTo>
                    <a:lnTo>
                      <a:pt x="14407" y="6675"/>
                    </a:lnTo>
                    <a:lnTo>
                      <a:pt x="14428" y="6675"/>
                    </a:lnTo>
                    <a:lnTo>
                      <a:pt x="14448" y="6673"/>
                    </a:lnTo>
                    <a:lnTo>
                      <a:pt x="14504" y="6665"/>
                    </a:lnTo>
                    <a:lnTo>
                      <a:pt x="14545" y="6659"/>
                    </a:lnTo>
                    <a:lnTo>
                      <a:pt x="14593" y="6652"/>
                    </a:lnTo>
                    <a:lnTo>
                      <a:pt x="14648" y="6642"/>
                    </a:lnTo>
                    <a:lnTo>
                      <a:pt x="14709" y="6632"/>
                    </a:lnTo>
                    <a:lnTo>
                      <a:pt x="14776" y="6619"/>
                    </a:lnTo>
                    <a:lnTo>
                      <a:pt x="14848" y="6604"/>
                    </a:lnTo>
                    <a:lnTo>
                      <a:pt x="14924" y="6587"/>
                    </a:lnTo>
                    <a:lnTo>
                      <a:pt x="15005" y="6568"/>
                    </a:lnTo>
                    <a:lnTo>
                      <a:pt x="15089" y="6547"/>
                    </a:lnTo>
                    <a:lnTo>
                      <a:pt x="15176" y="6524"/>
                    </a:lnTo>
                    <a:lnTo>
                      <a:pt x="15265" y="6497"/>
                    </a:lnTo>
                    <a:lnTo>
                      <a:pt x="15357" y="6469"/>
                    </a:lnTo>
                    <a:lnTo>
                      <a:pt x="15448" y="6438"/>
                    </a:lnTo>
                    <a:lnTo>
                      <a:pt x="15540" y="6404"/>
                    </a:lnTo>
                    <a:lnTo>
                      <a:pt x="15633" y="6368"/>
                    </a:lnTo>
                    <a:lnTo>
                      <a:pt x="15725" y="6329"/>
                    </a:lnTo>
                    <a:lnTo>
                      <a:pt x="15816" y="6287"/>
                    </a:lnTo>
                    <a:lnTo>
                      <a:pt x="15904" y="6241"/>
                    </a:lnTo>
                    <a:lnTo>
                      <a:pt x="15991" y="6193"/>
                    </a:lnTo>
                    <a:lnTo>
                      <a:pt x="16075" y="6141"/>
                    </a:lnTo>
                    <a:lnTo>
                      <a:pt x="16155" y="6087"/>
                    </a:lnTo>
                    <a:lnTo>
                      <a:pt x="16231" y="6028"/>
                    </a:lnTo>
                    <a:lnTo>
                      <a:pt x="16303" y="5966"/>
                    </a:lnTo>
                    <a:lnTo>
                      <a:pt x="16369" y="5901"/>
                    </a:lnTo>
                    <a:lnTo>
                      <a:pt x="16430" y="5832"/>
                    </a:lnTo>
                    <a:lnTo>
                      <a:pt x="16484" y="5759"/>
                    </a:lnTo>
                    <a:lnTo>
                      <a:pt x="16532" y="5682"/>
                    </a:lnTo>
                    <a:lnTo>
                      <a:pt x="16571" y="5602"/>
                    </a:lnTo>
                    <a:lnTo>
                      <a:pt x="16606" y="5516"/>
                    </a:lnTo>
                    <a:lnTo>
                      <a:pt x="16638" y="5424"/>
                    </a:lnTo>
                    <a:lnTo>
                      <a:pt x="16668" y="5326"/>
                    </a:lnTo>
                    <a:lnTo>
                      <a:pt x="16695" y="5223"/>
                    </a:lnTo>
                    <a:lnTo>
                      <a:pt x="16721" y="5116"/>
                    </a:lnTo>
                    <a:lnTo>
                      <a:pt x="16744" y="5004"/>
                    </a:lnTo>
                    <a:lnTo>
                      <a:pt x="16765" y="4890"/>
                    </a:lnTo>
                    <a:lnTo>
                      <a:pt x="16785" y="4770"/>
                    </a:lnTo>
                    <a:lnTo>
                      <a:pt x="16802" y="4650"/>
                    </a:lnTo>
                    <a:lnTo>
                      <a:pt x="16817" y="4526"/>
                    </a:lnTo>
                    <a:lnTo>
                      <a:pt x="16830" y="4400"/>
                    </a:lnTo>
                    <a:lnTo>
                      <a:pt x="16842" y="4273"/>
                    </a:lnTo>
                    <a:lnTo>
                      <a:pt x="16853" y="4146"/>
                    </a:lnTo>
                    <a:lnTo>
                      <a:pt x="16861" y="4017"/>
                    </a:lnTo>
                    <a:lnTo>
                      <a:pt x="16867" y="3889"/>
                    </a:lnTo>
                    <a:lnTo>
                      <a:pt x="16873" y="3760"/>
                    </a:lnTo>
                    <a:lnTo>
                      <a:pt x="16876" y="3633"/>
                    </a:lnTo>
                    <a:lnTo>
                      <a:pt x="16879" y="3508"/>
                    </a:lnTo>
                    <a:lnTo>
                      <a:pt x="16880" y="3383"/>
                    </a:lnTo>
                    <a:lnTo>
                      <a:pt x="16880" y="3262"/>
                    </a:lnTo>
                    <a:lnTo>
                      <a:pt x="16878" y="3143"/>
                    </a:lnTo>
                    <a:lnTo>
                      <a:pt x="16876" y="3027"/>
                    </a:lnTo>
                    <a:lnTo>
                      <a:pt x="16872" y="2916"/>
                    </a:lnTo>
                    <a:lnTo>
                      <a:pt x="16867" y="2807"/>
                    </a:lnTo>
                    <a:lnTo>
                      <a:pt x="16861" y="2704"/>
                    </a:lnTo>
                    <a:lnTo>
                      <a:pt x="16855" y="2606"/>
                    </a:lnTo>
                    <a:lnTo>
                      <a:pt x="16847" y="2513"/>
                    </a:lnTo>
                    <a:lnTo>
                      <a:pt x="16840" y="2426"/>
                    </a:lnTo>
                    <a:lnTo>
                      <a:pt x="16830" y="2347"/>
                    </a:lnTo>
                    <a:lnTo>
                      <a:pt x="16821" y="2273"/>
                    </a:lnTo>
                    <a:lnTo>
                      <a:pt x="16811" y="2207"/>
                    </a:lnTo>
                    <a:lnTo>
                      <a:pt x="16801" y="2149"/>
                    </a:lnTo>
                    <a:lnTo>
                      <a:pt x="16777" y="2030"/>
                    </a:lnTo>
                    <a:lnTo>
                      <a:pt x="16747" y="1891"/>
                    </a:lnTo>
                    <a:lnTo>
                      <a:pt x="16730" y="1816"/>
                    </a:lnTo>
                    <a:lnTo>
                      <a:pt x="16712" y="1738"/>
                    </a:lnTo>
                    <a:lnTo>
                      <a:pt x="16691" y="1655"/>
                    </a:lnTo>
                    <a:lnTo>
                      <a:pt x="16669" y="1571"/>
                    </a:lnTo>
                    <a:lnTo>
                      <a:pt x="16644" y="1484"/>
                    </a:lnTo>
                    <a:lnTo>
                      <a:pt x="16617" y="1396"/>
                    </a:lnTo>
                    <a:lnTo>
                      <a:pt x="16588" y="1306"/>
                    </a:lnTo>
                    <a:lnTo>
                      <a:pt x="16556" y="1216"/>
                    </a:lnTo>
                    <a:lnTo>
                      <a:pt x="16522" y="1127"/>
                    </a:lnTo>
                    <a:lnTo>
                      <a:pt x="16485" y="1037"/>
                    </a:lnTo>
                    <a:lnTo>
                      <a:pt x="16446" y="948"/>
                    </a:lnTo>
                    <a:lnTo>
                      <a:pt x="16404" y="859"/>
                    </a:lnTo>
                    <a:lnTo>
                      <a:pt x="16358" y="773"/>
                    </a:lnTo>
                    <a:lnTo>
                      <a:pt x="16309" y="689"/>
                    </a:lnTo>
                    <a:lnTo>
                      <a:pt x="16258" y="607"/>
                    </a:lnTo>
                    <a:lnTo>
                      <a:pt x="16203" y="529"/>
                    </a:lnTo>
                    <a:lnTo>
                      <a:pt x="16144" y="454"/>
                    </a:lnTo>
                    <a:lnTo>
                      <a:pt x="16081" y="383"/>
                    </a:lnTo>
                    <a:lnTo>
                      <a:pt x="16015" y="318"/>
                    </a:lnTo>
                    <a:lnTo>
                      <a:pt x="15945" y="255"/>
                    </a:lnTo>
                    <a:lnTo>
                      <a:pt x="15871" y="200"/>
                    </a:lnTo>
                    <a:lnTo>
                      <a:pt x="15793" y="149"/>
                    </a:lnTo>
                    <a:lnTo>
                      <a:pt x="15711" y="106"/>
                    </a:lnTo>
                    <a:lnTo>
                      <a:pt x="15623" y="69"/>
                    </a:lnTo>
                    <a:lnTo>
                      <a:pt x="15533" y="41"/>
                    </a:lnTo>
                    <a:lnTo>
                      <a:pt x="15437" y="18"/>
                    </a:lnTo>
                    <a:lnTo>
                      <a:pt x="15337" y="6"/>
                    </a:lnTo>
                    <a:lnTo>
                      <a:pt x="15232" y="0"/>
                    </a:lnTo>
                    <a:lnTo>
                      <a:pt x="15127" y="6"/>
                    </a:lnTo>
                    <a:lnTo>
                      <a:pt x="15026" y="18"/>
                    </a:lnTo>
                    <a:lnTo>
                      <a:pt x="14930" y="38"/>
                    </a:lnTo>
                    <a:lnTo>
                      <a:pt x="14840" y="66"/>
                    </a:lnTo>
                    <a:lnTo>
                      <a:pt x="14753" y="101"/>
                    </a:lnTo>
                    <a:lnTo>
                      <a:pt x="14671" y="142"/>
                    </a:lnTo>
                    <a:lnTo>
                      <a:pt x="14593" y="189"/>
                    </a:lnTo>
                    <a:lnTo>
                      <a:pt x="14520" y="241"/>
                    </a:lnTo>
                    <a:lnTo>
                      <a:pt x="14449" y="299"/>
                    </a:lnTo>
                    <a:lnTo>
                      <a:pt x="14384" y="361"/>
                    </a:lnTo>
                    <a:lnTo>
                      <a:pt x="14323" y="428"/>
                    </a:lnTo>
                    <a:lnTo>
                      <a:pt x="14265" y="496"/>
                    </a:lnTo>
                    <a:lnTo>
                      <a:pt x="14211" y="569"/>
                    </a:lnTo>
                    <a:lnTo>
                      <a:pt x="14160" y="645"/>
                    </a:lnTo>
                    <a:lnTo>
                      <a:pt x="14113" y="723"/>
                    </a:lnTo>
                    <a:lnTo>
                      <a:pt x="14069" y="802"/>
                    </a:lnTo>
                    <a:lnTo>
                      <a:pt x="14028" y="882"/>
                    </a:lnTo>
                    <a:lnTo>
                      <a:pt x="13991" y="964"/>
                    </a:lnTo>
                    <a:lnTo>
                      <a:pt x="13957" y="1045"/>
                    </a:lnTo>
                    <a:lnTo>
                      <a:pt x="13925" y="1127"/>
                    </a:lnTo>
                    <a:lnTo>
                      <a:pt x="13896" y="1208"/>
                    </a:lnTo>
                    <a:lnTo>
                      <a:pt x="13871" y="1287"/>
                    </a:lnTo>
                    <a:lnTo>
                      <a:pt x="13848" y="1366"/>
                    </a:lnTo>
                    <a:lnTo>
                      <a:pt x="13827" y="1442"/>
                    </a:lnTo>
                    <a:lnTo>
                      <a:pt x="13809" y="1515"/>
                    </a:lnTo>
                    <a:lnTo>
                      <a:pt x="13792" y="1585"/>
                    </a:lnTo>
                    <a:lnTo>
                      <a:pt x="13778" y="1652"/>
                    </a:lnTo>
                    <a:lnTo>
                      <a:pt x="13767" y="1716"/>
                    </a:lnTo>
                    <a:lnTo>
                      <a:pt x="13757" y="1774"/>
                    </a:lnTo>
                    <a:lnTo>
                      <a:pt x="13750" y="1828"/>
                    </a:lnTo>
                    <a:lnTo>
                      <a:pt x="13743" y="1876"/>
                    </a:lnTo>
                    <a:lnTo>
                      <a:pt x="13739" y="1919"/>
                    </a:lnTo>
                    <a:lnTo>
                      <a:pt x="13731" y="2004"/>
                    </a:lnTo>
                    <a:lnTo>
                      <a:pt x="13718" y="2099"/>
                    </a:lnTo>
                    <a:lnTo>
                      <a:pt x="13703" y="2203"/>
                    </a:lnTo>
                    <a:lnTo>
                      <a:pt x="13687" y="2313"/>
                    </a:lnTo>
                    <a:lnTo>
                      <a:pt x="13669" y="2426"/>
                    </a:lnTo>
                    <a:lnTo>
                      <a:pt x="13650" y="2541"/>
                    </a:lnTo>
                    <a:lnTo>
                      <a:pt x="13630" y="2656"/>
                    </a:lnTo>
                    <a:lnTo>
                      <a:pt x="13610" y="2768"/>
                    </a:lnTo>
                    <a:lnTo>
                      <a:pt x="13591" y="2874"/>
                    </a:lnTo>
                    <a:lnTo>
                      <a:pt x="13572" y="2974"/>
                    </a:lnTo>
                    <a:lnTo>
                      <a:pt x="13555" y="3065"/>
                    </a:lnTo>
                    <a:lnTo>
                      <a:pt x="13540" y="3143"/>
                    </a:lnTo>
                    <a:lnTo>
                      <a:pt x="13527" y="3209"/>
                    </a:lnTo>
                    <a:lnTo>
                      <a:pt x="13518" y="3257"/>
                    </a:lnTo>
                    <a:lnTo>
                      <a:pt x="13511" y="3289"/>
                    </a:lnTo>
                    <a:lnTo>
                      <a:pt x="13509" y="3300"/>
                    </a:lnTo>
                    <a:close/>
                    <a:moveTo>
                      <a:pt x="13009" y="3734"/>
                    </a:moveTo>
                    <a:lnTo>
                      <a:pt x="13293" y="3734"/>
                    </a:lnTo>
                    <a:lnTo>
                      <a:pt x="13305" y="3735"/>
                    </a:lnTo>
                    <a:lnTo>
                      <a:pt x="13315" y="3736"/>
                    </a:lnTo>
                    <a:lnTo>
                      <a:pt x="13326" y="3739"/>
                    </a:lnTo>
                    <a:lnTo>
                      <a:pt x="13336" y="3744"/>
                    </a:lnTo>
                    <a:lnTo>
                      <a:pt x="13346" y="3748"/>
                    </a:lnTo>
                    <a:lnTo>
                      <a:pt x="13354" y="3753"/>
                    </a:lnTo>
                    <a:lnTo>
                      <a:pt x="13363" y="3760"/>
                    </a:lnTo>
                    <a:lnTo>
                      <a:pt x="13371" y="3767"/>
                    </a:lnTo>
                    <a:lnTo>
                      <a:pt x="13378" y="3774"/>
                    </a:lnTo>
                    <a:lnTo>
                      <a:pt x="13385" y="3784"/>
                    </a:lnTo>
                    <a:lnTo>
                      <a:pt x="13390" y="3792"/>
                    </a:lnTo>
                    <a:lnTo>
                      <a:pt x="13394" y="3802"/>
                    </a:lnTo>
                    <a:lnTo>
                      <a:pt x="13399" y="3812"/>
                    </a:lnTo>
                    <a:lnTo>
                      <a:pt x="13401" y="3823"/>
                    </a:lnTo>
                    <a:lnTo>
                      <a:pt x="13403" y="3834"/>
                    </a:lnTo>
                    <a:lnTo>
                      <a:pt x="13404" y="3845"/>
                    </a:lnTo>
                    <a:lnTo>
                      <a:pt x="13404" y="4400"/>
                    </a:lnTo>
                    <a:lnTo>
                      <a:pt x="13403" y="4412"/>
                    </a:lnTo>
                    <a:lnTo>
                      <a:pt x="13401" y="4424"/>
                    </a:lnTo>
                    <a:lnTo>
                      <a:pt x="13399" y="4434"/>
                    </a:lnTo>
                    <a:lnTo>
                      <a:pt x="13394" y="4444"/>
                    </a:lnTo>
                    <a:lnTo>
                      <a:pt x="13390" y="4453"/>
                    </a:lnTo>
                    <a:lnTo>
                      <a:pt x="13385" y="4463"/>
                    </a:lnTo>
                    <a:lnTo>
                      <a:pt x="13378" y="4471"/>
                    </a:lnTo>
                    <a:lnTo>
                      <a:pt x="13371" y="4479"/>
                    </a:lnTo>
                    <a:lnTo>
                      <a:pt x="13363" y="4486"/>
                    </a:lnTo>
                    <a:lnTo>
                      <a:pt x="13354" y="4492"/>
                    </a:lnTo>
                    <a:lnTo>
                      <a:pt x="13346" y="4499"/>
                    </a:lnTo>
                    <a:lnTo>
                      <a:pt x="13336" y="4503"/>
                    </a:lnTo>
                    <a:lnTo>
                      <a:pt x="13326" y="4507"/>
                    </a:lnTo>
                    <a:lnTo>
                      <a:pt x="13315" y="4509"/>
                    </a:lnTo>
                    <a:lnTo>
                      <a:pt x="13305" y="4511"/>
                    </a:lnTo>
                    <a:lnTo>
                      <a:pt x="13293" y="4511"/>
                    </a:lnTo>
                    <a:lnTo>
                      <a:pt x="13009" y="4511"/>
                    </a:lnTo>
                    <a:lnTo>
                      <a:pt x="12998" y="4511"/>
                    </a:lnTo>
                    <a:lnTo>
                      <a:pt x="12987" y="4509"/>
                    </a:lnTo>
                    <a:lnTo>
                      <a:pt x="12977" y="4507"/>
                    </a:lnTo>
                    <a:lnTo>
                      <a:pt x="12966" y="4503"/>
                    </a:lnTo>
                    <a:lnTo>
                      <a:pt x="12956" y="4499"/>
                    </a:lnTo>
                    <a:lnTo>
                      <a:pt x="12947" y="4492"/>
                    </a:lnTo>
                    <a:lnTo>
                      <a:pt x="12939" y="4486"/>
                    </a:lnTo>
                    <a:lnTo>
                      <a:pt x="12931" y="4479"/>
                    </a:lnTo>
                    <a:lnTo>
                      <a:pt x="12924" y="4471"/>
                    </a:lnTo>
                    <a:lnTo>
                      <a:pt x="12917" y="4463"/>
                    </a:lnTo>
                    <a:lnTo>
                      <a:pt x="12912" y="4453"/>
                    </a:lnTo>
                    <a:lnTo>
                      <a:pt x="12908" y="4444"/>
                    </a:lnTo>
                    <a:lnTo>
                      <a:pt x="12904" y="4434"/>
                    </a:lnTo>
                    <a:lnTo>
                      <a:pt x="12902" y="4424"/>
                    </a:lnTo>
                    <a:lnTo>
                      <a:pt x="12899" y="4412"/>
                    </a:lnTo>
                    <a:lnTo>
                      <a:pt x="12899" y="4400"/>
                    </a:lnTo>
                    <a:lnTo>
                      <a:pt x="12899" y="3845"/>
                    </a:lnTo>
                    <a:lnTo>
                      <a:pt x="12899" y="3834"/>
                    </a:lnTo>
                    <a:lnTo>
                      <a:pt x="12902" y="3823"/>
                    </a:lnTo>
                    <a:lnTo>
                      <a:pt x="12904" y="3812"/>
                    </a:lnTo>
                    <a:lnTo>
                      <a:pt x="12908" y="3802"/>
                    </a:lnTo>
                    <a:lnTo>
                      <a:pt x="12912" y="3792"/>
                    </a:lnTo>
                    <a:lnTo>
                      <a:pt x="12917" y="3784"/>
                    </a:lnTo>
                    <a:lnTo>
                      <a:pt x="12924" y="3774"/>
                    </a:lnTo>
                    <a:lnTo>
                      <a:pt x="12931" y="3767"/>
                    </a:lnTo>
                    <a:lnTo>
                      <a:pt x="12939" y="3760"/>
                    </a:lnTo>
                    <a:lnTo>
                      <a:pt x="12947" y="3753"/>
                    </a:lnTo>
                    <a:lnTo>
                      <a:pt x="12956" y="3748"/>
                    </a:lnTo>
                    <a:lnTo>
                      <a:pt x="12966" y="3744"/>
                    </a:lnTo>
                    <a:lnTo>
                      <a:pt x="12977" y="3739"/>
                    </a:lnTo>
                    <a:lnTo>
                      <a:pt x="12987" y="3736"/>
                    </a:lnTo>
                    <a:lnTo>
                      <a:pt x="12998" y="3735"/>
                    </a:lnTo>
                    <a:lnTo>
                      <a:pt x="13009" y="3734"/>
                    </a:lnTo>
                    <a:close/>
                    <a:moveTo>
                      <a:pt x="12158" y="3734"/>
                    </a:moveTo>
                    <a:lnTo>
                      <a:pt x="12442" y="3734"/>
                    </a:lnTo>
                    <a:lnTo>
                      <a:pt x="12453" y="3735"/>
                    </a:lnTo>
                    <a:lnTo>
                      <a:pt x="12464" y="3736"/>
                    </a:lnTo>
                    <a:lnTo>
                      <a:pt x="12474" y="3739"/>
                    </a:lnTo>
                    <a:lnTo>
                      <a:pt x="12485" y="3744"/>
                    </a:lnTo>
                    <a:lnTo>
                      <a:pt x="12494" y="3748"/>
                    </a:lnTo>
                    <a:lnTo>
                      <a:pt x="12504" y="3753"/>
                    </a:lnTo>
                    <a:lnTo>
                      <a:pt x="12512" y="3760"/>
                    </a:lnTo>
                    <a:lnTo>
                      <a:pt x="12520" y="3767"/>
                    </a:lnTo>
                    <a:lnTo>
                      <a:pt x="12527" y="3774"/>
                    </a:lnTo>
                    <a:lnTo>
                      <a:pt x="12533" y="3784"/>
                    </a:lnTo>
                    <a:lnTo>
                      <a:pt x="12539" y="3792"/>
                    </a:lnTo>
                    <a:lnTo>
                      <a:pt x="12543" y="3802"/>
                    </a:lnTo>
                    <a:lnTo>
                      <a:pt x="12547" y="3812"/>
                    </a:lnTo>
                    <a:lnTo>
                      <a:pt x="12550" y="3823"/>
                    </a:lnTo>
                    <a:lnTo>
                      <a:pt x="12551" y="3834"/>
                    </a:lnTo>
                    <a:lnTo>
                      <a:pt x="12552" y="3845"/>
                    </a:lnTo>
                    <a:lnTo>
                      <a:pt x="12552" y="4400"/>
                    </a:lnTo>
                    <a:lnTo>
                      <a:pt x="12551" y="4412"/>
                    </a:lnTo>
                    <a:lnTo>
                      <a:pt x="12550" y="4424"/>
                    </a:lnTo>
                    <a:lnTo>
                      <a:pt x="12547" y="4434"/>
                    </a:lnTo>
                    <a:lnTo>
                      <a:pt x="12543" y="4444"/>
                    </a:lnTo>
                    <a:lnTo>
                      <a:pt x="12539" y="4453"/>
                    </a:lnTo>
                    <a:lnTo>
                      <a:pt x="12533" y="4463"/>
                    </a:lnTo>
                    <a:lnTo>
                      <a:pt x="12527" y="4471"/>
                    </a:lnTo>
                    <a:lnTo>
                      <a:pt x="12520" y="4479"/>
                    </a:lnTo>
                    <a:lnTo>
                      <a:pt x="12512" y="4486"/>
                    </a:lnTo>
                    <a:lnTo>
                      <a:pt x="12504" y="4492"/>
                    </a:lnTo>
                    <a:lnTo>
                      <a:pt x="12494" y="4499"/>
                    </a:lnTo>
                    <a:lnTo>
                      <a:pt x="12485" y="4503"/>
                    </a:lnTo>
                    <a:lnTo>
                      <a:pt x="12474" y="4507"/>
                    </a:lnTo>
                    <a:lnTo>
                      <a:pt x="12464" y="4509"/>
                    </a:lnTo>
                    <a:lnTo>
                      <a:pt x="12453" y="4511"/>
                    </a:lnTo>
                    <a:lnTo>
                      <a:pt x="12442" y="4511"/>
                    </a:lnTo>
                    <a:lnTo>
                      <a:pt x="12158" y="4511"/>
                    </a:lnTo>
                    <a:lnTo>
                      <a:pt x="12147" y="4511"/>
                    </a:lnTo>
                    <a:lnTo>
                      <a:pt x="12136" y="4509"/>
                    </a:lnTo>
                    <a:lnTo>
                      <a:pt x="12125" y="4507"/>
                    </a:lnTo>
                    <a:lnTo>
                      <a:pt x="12116" y="4503"/>
                    </a:lnTo>
                    <a:lnTo>
                      <a:pt x="12105" y="4499"/>
                    </a:lnTo>
                    <a:lnTo>
                      <a:pt x="12097" y="4492"/>
                    </a:lnTo>
                    <a:lnTo>
                      <a:pt x="12088" y="4486"/>
                    </a:lnTo>
                    <a:lnTo>
                      <a:pt x="12080" y="4479"/>
                    </a:lnTo>
                    <a:lnTo>
                      <a:pt x="12072" y="4471"/>
                    </a:lnTo>
                    <a:lnTo>
                      <a:pt x="12066" y="4463"/>
                    </a:lnTo>
                    <a:lnTo>
                      <a:pt x="12061" y="4453"/>
                    </a:lnTo>
                    <a:lnTo>
                      <a:pt x="12057" y="4444"/>
                    </a:lnTo>
                    <a:lnTo>
                      <a:pt x="12052" y="4434"/>
                    </a:lnTo>
                    <a:lnTo>
                      <a:pt x="12050" y="4424"/>
                    </a:lnTo>
                    <a:lnTo>
                      <a:pt x="12048" y="4412"/>
                    </a:lnTo>
                    <a:lnTo>
                      <a:pt x="12048" y="4400"/>
                    </a:lnTo>
                    <a:lnTo>
                      <a:pt x="12048" y="3845"/>
                    </a:lnTo>
                    <a:lnTo>
                      <a:pt x="12048" y="3834"/>
                    </a:lnTo>
                    <a:lnTo>
                      <a:pt x="12050" y="3823"/>
                    </a:lnTo>
                    <a:lnTo>
                      <a:pt x="12052" y="3812"/>
                    </a:lnTo>
                    <a:lnTo>
                      <a:pt x="12057" y="3802"/>
                    </a:lnTo>
                    <a:lnTo>
                      <a:pt x="12061" y="3792"/>
                    </a:lnTo>
                    <a:lnTo>
                      <a:pt x="12066" y="3784"/>
                    </a:lnTo>
                    <a:lnTo>
                      <a:pt x="12072" y="3774"/>
                    </a:lnTo>
                    <a:lnTo>
                      <a:pt x="12080" y="3767"/>
                    </a:lnTo>
                    <a:lnTo>
                      <a:pt x="12088" y="3760"/>
                    </a:lnTo>
                    <a:lnTo>
                      <a:pt x="12097" y="3753"/>
                    </a:lnTo>
                    <a:lnTo>
                      <a:pt x="12105" y="3748"/>
                    </a:lnTo>
                    <a:lnTo>
                      <a:pt x="12116" y="3744"/>
                    </a:lnTo>
                    <a:lnTo>
                      <a:pt x="12125" y="3739"/>
                    </a:lnTo>
                    <a:lnTo>
                      <a:pt x="12136" y="3736"/>
                    </a:lnTo>
                    <a:lnTo>
                      <a:pt x="12147" y="3735"/>
                    </a:lnTo>
                    <a:lnTo>
                      <a:pt x="12158" y="3734"/>
                    </a:lnTo>
                    <a:close/>
                    <a:moveTo>
                      <a:pt x="11306" y="3734"/>
                    </a:moveTo>
                    <a:lnTo>
                      <a:pt x="11591" y="3734"/>
                    </a:lnTo>
                    <a:lnTo>
                      <a:pt x="11602" y="3735"/>
                    </a:lnTo>
                    <a:lnTo>
                      <a:pt x="11612" y="3736"/>
                    </a:lnTo>
                    <a:lnTo>
                      <a:pt x="11623" y="3739"/>
                    </a:lnTo>
                    <a:lnTo>
                      <a:pt x="11633" y="3744"/>
                    </a:lnTo>
                    <a:lnTo>
                      <a:pt x="11643" y="3748"/>
                    </a:lnTo>
                    <a:lnTo>
                      <a:pt x="11652" y="3753"/>
                    </a:lnTo>
                    <a:lnTo>
                      <a:pt x="11661" y="3760"/>
                    </a:lnTo>
                    <a:lnTo>
                      <a:pt x="11668" y="3767"/>
                    </a:lnTo>
                    <a:lnTo>
                      <a:pt x="11676" y="3774"/>
                    </a:lnTo>
                    <a:lnTo>
                      <a:pt x="11682" y="3784"/>
                    </a:lnTo>
                    <a:lnTo>
                      <a:pt x="11687" y="3792"/>
                    </a:lnTo>
                    <a:lnTo>
                      <a:pt x="11693" y="3802"/>
                    </a:lnTo>
                    <a:lnTo>
                      <a:pt x="11696" y="3812"/>
                    </a:lnTo>
                    <a:lnTo>
                      <a:pt x="11699" y="3823"/>
                    </a:lnTo>
                    <a:lnTo>
                      <a:pt x="11700" y="3834"/>
                    </a:lnTo>
                    <a:lnTo>
                      <a:pt x="11701" y="3845"/>
                    </a:lnTo>
                    <a:lnTo>
                      <a:pt x="11701" y="4400"/>
                    </a:lnTo>
                    <a:lnTo>
                      <a:pt x="11700" y="4412"/>
                    </a:lnTo>
                    <a:lnTo>
                      <a:pt x="11699" y="4424"/>
                    </a:lnTo>
                    <a:lnTo>
                      <a:pt x="11696" y="4434"/>
                    </a:lnTo>
                    <a:lnTo>
                      <a:pt x="11693" y="4444"/>
                    </a:lnTo>
                    <a:lnTo>
                      <a:pt x="11687" y="4453"/>
                    </a:lnTo>
                    <a:lnTo>
                      <a:pt x="11682" y="4463"/>
                    </a:lnTo>
                    <a:lnTo>
                      <a:pt x="11676" y="4471"/>
                    </a:lnTo>
                    <a:lnTo>
                      <a:pt x="11668" y="4479"/>
                    </a:lnTo>
                    <a:lnTo>
                      <a:pt x="11661" y="4486"/>
                    </a:lnTo>
                    <a:lnTo>
                      <a:pt x="11652" y="4492"/>
                    </a:lnTo>
                    <a:lnTo>
                      <a:pt x="11643" y="4499"/>
                    </a:lnTo>
                    <a:lnTo>
                      <a:pt x="11633" y="4503"/>
                    </a:lnTo>
                    <a:lnTo>
                      <a:pt x="11623" y="4507"/>
                    </a:lnTo>
                    <a:lnTo>
                      <a:pt x="11612" y="4509"/>
                    </a:lnTo>
                    <a:lnTo>
                      <a:pt x="11602" y="4511"/>
                    </a:lnTo>
                    <a:lnTo>
                      <a:pt x="11591" y="4511"/>
                    </a:lnTo>
                    <a:lnTo>
                      <a:pt x="11306" y="4511"/>
                    </a:lnTo>
                    <a:lnTo>
                      <a:pt x="11296" y="4511"/>
                    </a:lnTo>
                    <a:lnTo>
                      <a:pt x="11284" y="4509"/>
                    </a:lnTo>
                    <a:lnTo>
                      <a:pt x="11274" y="4507"/>
                    </a:lnTo>
                    <a:lnTo>
                      <a:pt x="11264" y="4503"/>
                    </a:lnTo>
                    <a:lnTo>
                      <a:pt x="11254" y="4499"/>
                    </a:lnTo>
                    <a:lnTo>
                      <a:pt x="11245" y="4492"/>
                    </a:lnTo>
                    <a:lnTo>
                      <a:pt x="11237" y="4486"/>
                    </a:lnTo>
                    <a:lnTo>
                      <a:pt x="11229" y="4479"/>
                    </a:lnTo>
                    <a:lnTo>
                      <a:pt x="11222" y="4471"/>
                    </a:lnTo>
                    <a:lnTo>
                      <a:pt x="11216" y="4463"/>
                    </a:lnTo>
                    <a:lnTo>
                      <a:pt x="11209" y="4453"/>
                    </a:lnTo>
                    <a:lnTo>
                      <a:pt x="11205" y="4444"/>
                    </a:lnTo>
                    <a:lnTo>
                      <a:pt x="11201" y="4434"/>
                    </a:lnTo>
                    <a:lnTo>
                      <a:pt x="11199" y="4424"/>
                    </a:lnTo>
                    <a:lnTo>
                      <a:pt x="11197" y="4412"/>
                    </a:lnTo>
                    <a:lnTo>
                      <a:pt x="11197" y="4400"/>
                    </a:lnTo>
                    <a:lnTo>
                      <a:pt x="11197" y="3845"/>
                    </a:lnTo>
                    <a:lnTo>
                      <a:pt x="11197" y="3834"/>
                    </a:lnTo>
                    <a:lnTo>
                      <a:pt x="11199" y="3823"/>
                    </a:lnTo>
                    <a:lnTo>
                      <a:pt x="11201" y="3812"/>
                    </a:lnTo>
                    <a:lnTo>
                      <a:pt x="11205" y="3802"/>
                    </a:lnTo>
                    <a:lnTo>
                      <a:pt x="11209" y="3792"/>
                    </a:lnTo>
                    <a:lnTo>
                      <a:pt x="11216" y="3784"/>
                    </a:lnTo>
                    <a:lnTo>
                      <a:pt x="11222" y="3774"/>
                    </a:lnTo>
                    <a:lnTo>
                      <a:pt x="11229" y="3767"/>
                    </a:lnTo>
                    <a:lnTo>
                      <a:pt x="11237" y="3760"/>
                    </a:lnTo>
                    <a:lnTo>
                      <a:pt x="11245" y="3753"/>
                    </a:lnTo>
                    <a:lnTo>
                      <a:pt x="11254" y="3748"/>
                    </a:lnTo>
                    <a:lnTo>
                      <a:pt x="11264" y="3744"/>
                    </a:lnTo>
                    <a:lnTo>
                      <a:pt x="11274" y="3739"/>
                    </a:lnTo>
                    <a:lnTo>
                      <a:pt x="11284" y="3736"/>
                    </a:lnTo>
                    <a:lnTo>
                      <a:pt x="11296" y="3735"/>
                    </a:lnTo>
                    <a:lnTo>
                      <a:pt x="11306" y="3734"/>
                    </a:lnTo>
                    <a:close/>
                    <a:moveTo>
                      <a:pt x="10456" y="3734"/>
                    </a:moveTo>
                    <a:lnTo>
                      <a:pt x="10740" y="3734"/>
                    </a:lnTo>
                    <a:lnTo>
                      <a:pt x="10750" y="3735"/>
                    </a:lnTo>
                    <a:lnTo>
                      <a:pt x="10762" y="3736"/>
                    </a:lnTo>
                    <a:lnTo>
                      <a:pt x="10772" y="3739"/>
                    </a:lnTo>
                    <a:lnTo>
                      <a:pt x="10782" y="3744"/>
                    </a:lnTo>
                    <a:lnTo>
                      <a:pt x="10792" y="3748"/>
                    </a:lnTo>
                    <a:lnTo>
                      <a:pt x="10801" y="3753"/>
                    </a:lnTo>
                    <a:lnTo>
                      <a:pt x="10810" y="3760"/>
                    </a:lnTo>
                    <a:lnTo>
                      <a:pt x="10818" y="3767"/>
                    </a:lnTo>
                    <a:lnTo>
                      <a:pt x="10824" y="3774"/>
                    </a:lnTo>
                    <a:lnTo>
                      <a:pt x="10831" y="3784"/>
                    </a:lnTo>
                    <a:lnTo>
                      <a:pt x="10836" y="3792"/>
                    </a:lnTo>
                    <a:lnTo>
                      <a:pt x="10841" y="3802"/>
                    </a:lnTo>
                    <a:lnTo>
                      <a:pt x="10844" y="3812"/>
                    </a:lnTo>
                    <a:lnTo>
                      <a:pt x="10848" y="3823"/>
                    </a:lnTo>
                    <a:lnTo>
                      <a:pt x="10850" y="3834"/>
                    </a:lnTo>
                    <a:lnTo>
                      <a:pt x="10850" y="3845"/>
                    </a:lnTo>
                    <a:lnTo>
                      <a:pt x="10850" y="4400"/>
                    </a:lnTo>
                    <a:lnTo>
                      <a:pt x="10850" y="4412"/>
                    </a:lnTo>
                    <a:lnTo>
                      <a:pt x="10848" y="4424"/>
                    </a:lnTo>
                    <a:lnTo>
                      <a:pt x="10844" y="4434"/>
                    </a:lnTo>
                    <a:lnTo>
                      <a:pt x="10841" y="4444"/>
                    </a:lnTo>
                    <a:lnTo>
                      <a:pt x="10836" y="4453"/>
                    </a:lnTo>
                    <a:lnTo>
                      <a:pt x="10831" y="4463"/>
                    </a:lnTo>
                    <a:lnTo>
                      <a:pt x="10824" y="4471"/>
                    </a:lnTo>
                    <a:lnTo>
                      <a:pt x="10818" y="4479"/>
                    </a:lnTo>
                    <a:lnTo>
                      <a:pt x="10810" y="4486"/>
                    </a:lnTo>
                    <a:lnTo>
                      <a:pt x="10801" y="4492"/>
                    </a:lnTo>
                    <a:lnTo>
                      <a:pt x="10792" y="4499"/>
                    </a:lnTo>
                    <a:lnTo>
                      <a:pt x="10782" y="4503"/>
                    </a:lnTo>
                    <a:lnTo>
                      <a:pt x="10772" y="4507"/>
                    </a:lnTo>
                    <a:lnTo>
                      <a:pt x="10762" y="4509"/>
                    </a:lnTo>
                    <a:lnTo>
                      <a:pt x="10750" y="4511"/>
                    </a:lnTo>
                    <a:lnTo>
                      <a:pt x="10740" y="4511"/>
                    </a:lnTo>
                    <a:lnTo>
                      <a:pt x="10456" y="4511"/>
                    </a:lnTo>
                    <a:lnTo>
                      <a:pt x="10445" y="4511"/>
                    </a:lnTo>
                    <a:lnTo>
                      <a:pt x="10434" y="4509"/>
                    </a:lnTo>
                    <a:lnTo>
                      <a:pt x="10422" y="4507"/>
                    </a:lnTo>
                    <a:lnTo>
                      <a:pt x="10413" y="4503"/>
                    </a:lnTo>
                    <a:lnTo>
                      <a:pt x="10403" y="4499"/>
                    </a:lnTo>
                    <a:lnTo>
                      <a:pt x="10394" y="4492"/>
                    </a:lnTo>
                    <a:lnTo>
                      <a:pt x="10385" y="4486"/>
                    </a:lnTo>
                    <a:lnTo>
                      <a:pt x="10378" y="4479"/>
                    </a:lnTo>
                    <a:lnTo>
                      <a:pt x="10371" y="4471"/>
                    </a:lnTo>
                    <a:lnTo>
                      <a:pt x="10364" y="4463"/>
                    </a:lnTo>
                    <a:lnTo>
                      <a:pt x="10358" y="4453"/>
                    </a:lnTo>
                    <a:lnTo>
                      <a:pt x="10354" y="4444"/>
                    </a:lnTo>
                    <a:lnTo>
                      <a:pt x="10351" y="4434"/>
                    </a:lnTo>
                    <a:lnTo>
                      <a:pt x="10347" y="4424"/>
                    </a:lnTo>
                    <a:lnTo>
                      <a:pt x="10346" y="4412"/>
                    </a:lnTo>
                    <a:lnTo>
                      <a:pt x="10345" y="4400"/>
                    </a:lnTo>
                    <a:lnTo>
                      <a:pt x="10345" y="3845"/>
                    </a:lnTo>
                    <a:lnTo>
                      <a:pt x="10346" y="3834"/>
                    </a:lnTo>
                    <a:lnTo>
                      <a:pt x="10347" y="3823"/>
                    </a:lnTo>
                    <a:lnTo>
                      <a:pt x="10351" y="3812"/>
                    </a:lnTo>
                    <a:lnTo>
                      <a:pt x="10354" y="3802"/>
                    </a:lnTo>
                    <a:lnTo>
                      <a:pt x="10358" y="3792"/>
                    </a:lnTo>
                    <a:lnTo>
                      <a:pt x="10364" y="3784"/>
                    </a:lnTo>
                    <a:lnTo>
                      <a:pt x="10371" y="3774"/>
                    </a:lnTo>
                    <a:lnTo>
                      <a:pt x="10378" y="3767"/>
                    </a:lnTo>
                    <a:lnTo>
                      <a:pt x="10385" y="3760"/>
                    </a:lnTo>
                    <a:lnTo>
                      <a:pt x="10394" y="3753"/>
                    </a:lnTo>
                    <a:lnTo>
                      <a:pt x="10403" y="3748"/>
                    </a:lnTo>
                    <a:lnTo>
                      <a:pt x="10413" y="3744"/>
                    </a:lnTo>
                    <a:lnTo>
                      <a:pt x="10422" y="3739"/>
                    </a:lnTo>
                    <a:lnTo>
                      <a:pt x="10434" y="3736"/>
                    </a:lnTo>
                    <a:lnTo>
                      <a:pt x="10445" y="3735"/>
                    </a:lnTo>
                    <a:lnTo>
                      <a:pt x="10456" y="3734"/>
                    </a:lnTo>
                    <a:close/>
                    <a:moveTo>
                      <a:pt x="9605" y="3734"/>
                    </a:moveTo>
                    <a:lnTo>
                      <a:pt x="9889" y="3734"/>
                    </a:lnTo>
                    <a:lnTo>
                      <a:pt x="9899" y="3735"/>
                    </a:lnTo>
                    <a:lnTo>
                      <a:pt x="9911" y="3736"/>
                    </a:lnTo>
                    <a:lnTo>
                      <a:pt x="9921" y="3739"/>
                    </a:lnTo>
                    <a:lnTo>
                      <a:pt x="9931" y="3744"/>
                    </a:lnTo>
                    <a:lnTo>
                      <a:pt x="9940" y="3748"/>
                    </a:lnTo>
                    <a:lnTo>
                      <a:pt x="9950" y="3753"/>
                    </a:lnTo>
                    <a:lnTo>
                      <a:pt x="9958" y="3760"/>
                    </a:lnTo>
                    <a:lnTo>
                      <a:pt x="9967" y="3767"/>
                    </a:lnTo>
                    <a:lnTo>
                      <a:pt x="9973" y="3774"/>
                    </a:lnTo>
                    <a:lnTo>
                      <a:pt x="9979" y="3784"/>
                    </a:lnTo>
                    <a:lnTo>
                      <a:pt x="9986" y="3792"/>
                    </a:lnTo>
                    <a:lnTo>
                      <a:pt x="9990" y="3802"/>
                    </a:lnTo>
                    <a:lnTo>
                      <a:pt x="9993" y="3812"/>
                    </a:lnTo>
                    <a:lnTo>
                      <a:pt x="9996" y="3823"/>
                    </a:lnTo>
                    <a:lnTo>
                      <a:pt x="9998" y="3834"/>
                    </a:lnTo>
                    <a:lnTo>
                      <a:pt x="9999" y="3845"/>
                    </a:lnTo>
                    <a:lnTo>
                      <a:pt x="9999" y="4400"/>
                    </a:lnTo>
                    <a:lnTo>
                      <a:pt x="9998" y="4412"/>
                    </a:lnTo>
                    <a:lnTo>
                      <a:pt x="9996" y="4424"/>
                    </a:lnTo>
                    <a:lnTo>
                      <a:pt x="9993" y="4434"/>
                    </a:lnTo>
                    <a:lnTo>
                      <a:pt x="9990" y="4444"/>
                    </a:lnTo>
                    <a:lnTo>
                      <a:pt x="9986" y="4453"/>
                    </a:lnTo>
                    <a:lnTo>
                      <a:pt x="9979" y="4463"/>
                    </a:lnTo>
                    <a:lnTo>
                      <a:pt x="9973" y="4471"/>
                    </a:lnTo>
                    <a:lnTo>
                      <a:pt x="9967" y="4479"/>
                    </a:lnTo>
                    <a:lnTo>
                      <a:pt x="9958" y="4486"/>
                    </a:lnTo>
                    <a:lnTo>
                      <a:pt x="9950" y="4492"/>
                    </a:lnTo>
                    <a:lnTo>
                      <a:pt x="9940" y="4499"/>
                    </a:lnTo>
                    <a:lnTo>
                      <a:pt x="9931" y="4503"/>
                    </a:lnTo>
                    <a:lnTo>
                      <a:pt x="9921" y="4507"/>
                    </a:lnTo>
                    <a:lnTo>
                      <a:pt x="9911" y="4509"/>
                    </a:lnTo>
                    <a:lnTo>
                      <a:pt x="9899" y="4511"/>
                    </a:lnTo>
                    <a:lnTo>
                      <a:pt x="9889" y="4511"/>
                    </a:lnTo>
                    <a:lnTo>
                      <a:pt x="9605" y="4511"/>
                    </a:lnTo>
                    <a:lnTo>
                      <a:pt x="9593" y="4511"/>
                    </a:lnTo>
                    <a:lnTo>
                      <a:pt x="9583" y="4509"/>
                    </a:lnTo>
                    <a:lnTo>
                      <a:pt x="9572" y="4507"/>
                    </a:lnTo>
                    <a:lnTo>
                      <a:pt x="9561" y="4503"/>
                    </a:lnTo>
                    <a:lnTo>
                      <a:pt x="9552" y="4499"/>
                    </a:lnTo>
                    <a:lnTo>
                      <a:pt x="9542" y="4492"/>
                    </a:lnTo>
                    <a:lnTo>
                      <a:pt x="9534" y="4486"/>
                    </a:lnTo>
                    <a:lnTo>
                      <a:pt x="9527" y="4479"/>
                    </a:lnTo>
                    <a:lnTo>
                      <a:pt x="9519" y="4471"/>
                    </a:lnTo>
                    <a:lnTo>
                      <a:pt x="9513" y="4463"/>
                    </a:lnTo>
                    <a:lnTo>
                      <a:pt x="9508" y="4453"/>
                    </a:lnTo>
                    <a:lnTo>
                      <a:pt x="9502" y="4444"/>
                    </a:lnTo>
                    <a:lnTo>
                      <a:pt x="9499" y="4434"/>
                    </a:lnTo>
                    <a:lnTo>
                      <a:pt x="9496" y="4424"/>
                    </a:lnTo>
                    <a:lnTo>
                      <a:pt x="9495" y="4412"/>
                    </a:lnTo>
                    <a:lnTo>
                      <a:pt x="9494" y="4400"/>
                    </a:lnTo>
                    <a:lnTo>
                      <a:pt x="9494" y="3845"/>
                    </a:lnTo>
                    <a:lnTo>
                      <a:pt x="9495" y="3834"/>
                    </a:lnTo>
                    <a:lnTo>
                      <a:pt x="9496" y="3823"/>
                    </a:lnTo>
                    <a:lnTo>
                      <a:pt x="9499" y="3812"/>
                    </a:lnTo>
                    <a:lnTo>
                      <a:pt x="9502" y="3802"/>
                    </a:lnTo>
                    <a:lnTo>
                      <a:pt x="9508" y="3792"/>
                    </a:lnTo>
                    <a:lnTo>
                      <a:pt x="9513" y="3784"/>
                    </a:lnTo>
                    <a:lnTo>
                      <a:pt x="9519" y="3774"/>
                    </a:lnTo>
                    <a:lnTo>
                      <a:pt x="9527" y="3767"/>
                    </a:lnTo>
                    <a:lnTo>
                      <a:pt x="9534" y="3760"/>
                    </a:lnTo>
                    <a:lnTo>
                      <a:pt x="9542" y="3753"/>
                    </a:lnTo>
                    <a:lnTo>
                      <a:pt x="9552" y="3748"/>
                    </a:lnTo>
                    <a:lnTo>
                      <a:pt x="9561" y="3744"/>
                    </a:lnTo>
                    <a:lnTo>
                      <a:pt x="9572" y="3739"/>
                    </a:lnTo>
                    <a:lnTo>
                      <a:pt x="9583" y="3736"/>
                    </a:lnTo>
                    <a:lnTo>
                      <a:pt x="9593" y="3735"/>
                    </a:lnTo>
                    <a:lnTo>
                      <a:pt x="9605" y="3734"/>
                    </a:lnTo>
                    <a:close/>
                    <a:moveTo>
                      <a:pt x="8753" y="3734"/>
                    </a:moveTo>
                    <a:lnTo>
                      <a:pt x="9037" y="3734"/>
                    </a:lnTo>
                    <a:lnTo>
                      <a:pt x="9049" y="3735"/>
                    </a:lnTo>
                    <a:lnTo>
                      <a:pt x="9059" y="3736"/>
                    </a:lnTo>
                    <a:lnTo>
                      <a:pt x="9070" y="3739"/>
                    </a:lnTo>
                    <a:lnTo>
                      <a:pt x="9080" y="3744"/>
                    </a:lnTo>
                    <a:lnTo>
                      <a:pt x="9090" y="3748"/>
                    </a:lnTo>
                    <a:lnTo>
                      <a:pt x="9098" y="3753"/>
                    </a:lnTo>
                    <a:lnTo>
                      <a:pt x="9107" y="3760"/>
                    </a:lnTo>
                    <a:lnTo>
                      <a:pt x="9115" y="3767"/>
                    </a:lnTo>
                    <a:lnTo>
                      <a:pt x="9123" y="3774"/>
                    </a:lnTo>
                    <a:lnTo>
                      <a:pt x="9129" y="3784"/>
                    </a:lnTo>
                    <a:lnTo>
                      <a:pt x="9134" y="3792"/>
                    </a:lnTo>
                    <a:lnTo>
                      <a:pt x="9138" y="3802"/>
                    </a:lnTo>
                    <a:lnTo>
                      <a:pt x="9143" y="3812"/>
                    </a:lnTo>
                    <a:lnTo>
                      <a:pt x="9145" y="3823"/>
                    </a:lnTo>
                    <a:lnTo>
                      <a:pt x="9147" y="3834"/>
                    </a:lnTo>
                    <a:lnTo>
                      <a:pt x="9148" y="3845"/>
                    </a:lnTo>
                    <a:lnTo>
                      <a:pt x="9148" y="4400"/>
                    </a:lnTo>
                    <a:lnTo>
                      <a:pt x="9147" y="4412"/>
                    </a:lnTo>
                    <a:lnTo>
                      <a:pt x="9145" y="4424"/>
                    </a:lnTo>
                    <a:lnTo>
                      <a:pt x="9143" y="4434"/>
                    </a:lnTo>
                    <a:lnTo>
                      <a:pt x="9138" y="4444"/>
                    </a:lnTo>
                    <a:lnTo>
                      <a:pt x="9134" y="4453"/>
                    </a:lnTo>
                    <a:lnTo>
                      <a:pt x="9129" y="4463"/>
                    </a:lnTo>
                    <a:lnTo>
                      <a:pt x="9123" y="4471"/>
                    </a:lnTo>
                    <a:lnTo>
                      <a:pt x="9115" y="4479"/>
                    </a:lnTo>
                    <a:lnTo>
                      <a:pt x="9107" y="4486"/>
                    </a:lnTo>
                    <a:lnTo>
                      <a:pt x="9098" y="4492"/>
                    </a:lnTo>
                    <a:lnTo>
                      <a:pt x="9090" y="4499"/>
                    </a:lnTo>
                    <a:lnTo>
                      <a:pt x="9080" y="4503"/>
                    </a:lnTo>
                    <a:lnTo>
                      <a:pt x="9070" y="4507"/>
                    </a:lnTo>
                    <a:lnTo>
                      <a:pt x="9059" y="4509"/>
                    </a:lnTo>
                    <a:lnTo>
                      <a:pt x="9049" y="4511"/>
                    </a:lnTo>
                    <a:lnTo>
                      <a:pt x="9037" y="4511"/>
                    </a:lnTo>
                    <a:lnTo>
                      <a:pt x="8753" y="4511"/>
                    </a:lnTo>
                    <a:lnTo>
                      <a:pt x="8742" y="4511"/>
                    </a:lnTo>
                    <a:lnTo>
                      <a:pt x="8731" y="4509"/>
                    </a:lnTo>
                    <a:lnTo>
                      <a:pt x="8721" y="4507"/>
                    </a:lnTo>
                    <a:lnTo>
                      <a:pt x="8710" y="4503"/>
                    </a:lnTo>
                    <a:lnTo>
                      <a:pt x="8701" y="4499"/>
                    </a:lnTo>
                    <a:lnTo>
                      <a:pt x="8691" y="4492"/>
                    </a:lnTo>
                    <a:lnTo>
                      <a:pt x="8683" y="4486"/>
                    </a:lnTo>
                    <a:lnTo>
                      <a:pt x="8675" y="4479"/>
                    </a:lnTo>
                    <a:lnTo>
                      <a:pt x="8668" y="4471"/>
                    </a:lnTo>
                    <a:lnTo>
                      <a:pt x="8662" y="4463"/>
                    </a:lnTo>
                    <a:lnTo>
                      <a:pt x="8656" y="4453"/>
                    </a:lnTo>
                    <a:lnTo>
                      <a:pt x="8652" y="4444"/>
                    </a:lnTo>
                    <a:lnTo>
                      <a:pt x="8648" y="4434"/>
                    </a:lnTo>
                    <a:lnTo>
                      <a:pt x="8646" y="4424"/>
                    </a:lnTo>
                    <a:lnTo>
                      <a:pt x="8644" y="4412"/>
                    </a:lnTo>
                    <a:lnTo>
                      <a:pt x="8644" y="4400"/>
                    </a:lnTo>
                    <a:lnTo>
                      <a:pt x="8644" y="3845"/>
                    </a:lnTo>
                    <a:lnTo>
                      <a:pt x="8644" y="3834"/>
                    </a:lnTo>
                    <a:lnTo>
                      <a:pt x="8646" y="3823"/>
                    </a:lnTo>
                    <a:lnTo>
                      <a:pt x="8648" y="3812"/>
                    </a:lnTo>
                    <a:lnTo>
                      <a:pt x="8652" y="3802"/>
                    </a:lnTo>
                    <a:lnTo>
                      <a:pt x="8656" y="3792"/>
                    </a:lnTo>
                    <a:lnTo>
                      <a:pt x="8662" y="3784"/>
                    </a:lnTo>
                    <a:lnTo>
                      <a:pt x="8668" y="3774"/>
                    </a:lnTo>
                    <a:lnTo>
                      <a:pt x="8675" y="3767"/>
                    </a:lnTo>
                    <a:lnTo>
                      <a:pt x="8683" y="3760"/>
                    </a:lnTo>
                    <a:lnTo>
                      <a:pt x="8691" y="3753"/>
                    </a:lnTo>
                    <a:lnTo>
                      <a:pt x="8701" y="3748"/>
                    </a:lnTo>
                    <a:lnTo>
                      <a:pt x="8710" y="3744"/>
                    </a:lnTo>
                    <a:lnTo>
                      <a:pt x="8721" y="3739"/>
                    </a:lnTo>
                    <a:lnTo>
                      <a:pt x="8731" y="3736"/>
                    </a:lnTo>
                    <a:lnTo>
                      <a:pt x="8742" y="3735"/>
                    </a:lnTo>
                    <a:lnTo>
                      <a:pt x="8753" y="3734"/>
                    </a:lnTo>
                    <a:close/>
                    <a:moveTo>
                      <a:pt x="7902" y="3734"/>
                    </a:moveTo>
                    <a:lnTo>
                      <a:pt x="8186" y="3734"/>
                    </a:lnTo>
                    <a:lnTo>
                      <a:pt x="8197" y="3735"/>
                    </a:lnTo>
                    <a:lnTo>
                      <a:pt x="8208" y="3736"/>
                    </a:lnTo>
                    <a:lnTo>
                      <a:pt x="8218" y="3739"/>
                    </a:lnTo>
                    <a:lnTo>
                      <a:pt x="8229" y="3744"/>
                    </a:lnTo>
                    <a:lnTo>
                      <a:pt x="8238" y="3748"/>
                    </a:lnTo>
                    <a:lnTo>
                      <a:pt x="8248" y="3753"/>
                    </a:lnTo>
                    <a:lnTo>
                      <a:pt x="8256" y="3760"/>
                    </a:lnTo>
                    <a:lnTo>
                      <a:pt x="8264" y="3767"/>
                    </a:lnTo>
                    <a:lnTo>
                      <a:pt x="8271" y="3774"/>
                    </a:lnTo>
                    <a:lnTo>
                      <a:pt x="8278" y="3784"/>
                    </a:lnTo>
                    <a:lnTo>
                      <a:pt x="8283" y="3792"/>
                    </a:lnTo>
                    <a:lnTo>
                      <a:pt x="8288" y="3802"/>
                    </a:lnTo>
                    <a:lnTo>
                      <a:pt x="8291" y="3812"/>
                    </a:lnTo>
                    <a:lnTo>
                      <a:pt x="8294" y="3823"/>
                    </a:lnTo>
                    <a:lnTo>
                      <a:pt x="8295" y="3834"/>
                    </a:lnTo>
                    <a:lnTo>
                      <a:pt x="8297" y="3845"/>
                    </a:lnTo>
                    <a:lnTo>
                      <a:pt x="8297" y="4400"/>
                    </a:lnTo>
                    <a:lnTo>
                      <a:pt x="8295" y="4412"/>
                    </a:lnTo>
                    <a:lnTo>
                      <a:pt x="8294" y="4424"/>
                    </a:lnTo>
                    <a:lnTo>
                      <a:pt x="8291" y="4434"/>
                    </a:lnTo>
                    <a:lnTo>
                      <a:pt x="8288" y="4444"/>
                    </a:lnTo>
                    <a:lnTo>
                      <a:pt x="8283" y="4453"/>
                    </a:lnTo>
                    <a:lnTo>
                      <a:pt x="8278" y="4463"/>
                    </a:lnTo>
                    <a:lnTo>
                      <a:pt x="8271" y="4471"/>
                    </a:lnTo>
                    <a:lnTo>
                      <a:pt x="8264" y="4479"/>
                    </a:lnTo>
                    <a:lnTo>
                      <a:pt x="8256" y="4486"/>
                    </a:lnTo>
                    <a:lnTo>
                      <a:pt x="8248" y="4492"/>
                    </a:lnTo>
                    <a:lnTo>
                      <a:pt x="8238" y="4499"/>
                    </a:lnTo>
                    <a:lnTo>
                      <a:pt x="8229" y="4503"/>
                    </a:lnTo>
                    <a:lnTo>
                      <a:pt x="8218" y="4507"/>
                    </a:lnTo>
                    <a:lnTo>
                      <a:pt x="8208" y="4509"/>
                    </a:lnTo>
                    <a:lnTo>
                      <a:pt x="8197" y="4511"/>
                    </a:lnTo>
                    <a:lnTo>
                      <a:pt x="8186" y="4511"/>
                    </a:lnTo>
                    <a:lnTo>
                      <a:pt x="7902" y="4511"/>
                    </a:lnTo>
                    <a:lnTo>
                      <a:pt x="7891" y="4511"/>
                    </a:lnTo>
                    <a:lnTo>
                      <a:pt x="7880" y="4509"/>
                    </a:lnTo>
                    <a:lnTo>
                      <a:pt x="7869" y="4507"/>
                    </a:lnTo>
                    <a:lnTo>
                      <a:pt x="7860" y="4503"/>
                    </a:lnTo>
                    <a:lnTo>
                      <a:pt x="7849" y="4499"/>
                    </a:lnTo>
                    <a:lnTo>
                      <a:pt x="7841" y="4492"/>
                    </a:lnTo>
                    <a:lnTo>
                      <a:pt x="7832" y="4486"/>
                    </a:lnTo>
                    <a:lnTo>
                      <a:pt x="7824" y="4479"/>
                    </a:lnTo>
                    <a:lnTo>
                      <a:pt x="7816" y="4471"/>
                    </a:lnTo>
                    <a:lnTo>
                      <a:pt x="7811" y="4463"/>
                    </a:lnTo>
                    <a:lnTo>
                      <a:pt x="7805" y="4453"/>
                    </a:lnTo>
                    <a:lnTo>
                      <a:pt x="7801" y="4444"/>
                    </a:lnTo>
                    <a:lnTo>
                      <a:pt x="7796" y="4434"/>
                    </a:lnTo>
                    <a:lnTo>
                      <a:pt x="7794" y="4424"/>
                    </a:lnTo>
                    <a:lnTo>
                      <a:pt x="7792" y="4412"/>
                    </a:lnTo>
                    <a:lnTo>
                      <a:pt x="7792" y="4400"/>
                    </a:lnTo>
                    <a:lnTo>
                      <a:pt x="7792" y="3845"/>
                    </a:lnTo>
                    <a:lnTo>
                      <a:pt x="7792" y="3834"/>
                    </a:lnTo>
                    <a:lnTo>
                      <a:pt x="7794" y="3823"/>
                    </a:lnTo>
                    <a:lnTo>
                      <a:pt x="7796" y="3812"/>
                    </a:lnTo>
                    <a:lnTo>
                      <a:pt x="7801" y="3802"/>
                    </a:lnTo>
                    <a:lnTo>
                      <a:pt x="7805" y="3792"/>
                    </a:lnTo>
                    <a:lnTo>
                      <a:pt x="7811" y="3784"/>
                    </a:lnTo>
                    <a:lnTo>
                      <a:pt x="7816" y="3774"/>
                    </a:lnTo>
                    <a:lnTo>
                      <a:pt x="7824" y="3767"/>
                    </a:lnTo>
                    <a:lnTo>
                      <a:pt x="7832" y="3760"/>
                    </a:lnTo>
                    <a:lnTo>
                      <a:pt x="7841" y="3753"/>
                    </a:lnTo>
                    <a:lnTo>
                      <a:pt x="7849" y="3748"/>
                    </a:lnTo>
                    <a:lnTo>
                      <a:pt x="7860" y="3744"/>
                    </a:lnTo>
                    <a:lnTo>
                      <a:pt x="7869" y="3739"/>
                    </a:lnTo>
                    <a:lnTo>
                      <a:pt x="7880" y="3736"/>
                    </a:lnTo>
                    <a:lnTo>
                      <a:pt x="7891" y="3735"/>
                    </a:lnTo>
                    <a:lnTo>
                      <a:pt x="7902" y="3734"/>
                    </a:lnTo>
                    <a:close/>
                    <a:moveTo>
                      <a:pt x="7052" y="3734"/>
                    </a:moveTo>
                    <a:lnTo>
                      <a:pt x="7335" y="3734"/>
                    </a:lnTo>
                    <a:lnTo>
                      <a:pt x="7346" y="3735"/>
                    </a:lnTo>
                    <a:lnTo>
                      <a:pt x="7357" y="3736"/>
                    </a:lnTo>
                    <a:lnTo>
                      <a:pt x="7367" y="3739"/>
                    </a:lnTo>
                    <a:lnTo>
                      <a:pt x="7378" y="3744"/>
                    </a:lnTo>
                    <a:lnTo>
                      <a:pt x="7387" y="3748"/>
                    </a:lnTo>
                    <a:lnTo>
                      <a:pt x="7397" y="3753"/>
                    </a:lnTo>
                    <a:lnTo>
                      <a:pt x="7405" y="3760"/>
                    </a:lnTo>
                    <a:lnTo>
                      <a:pt x="7412" y="3767"/>
                    </a:lnTo>
                    <a:lnTo>
                      <a:pt x="7420" y="3774"/>
                    </a:lnTo>
                    <a:lnTo>
                      <a:pt x="7426" y="3784"/>
                    </a:lnTo>
                    <a:lnTo>
                      <a:pt x="7431" y="3792"/>
                    </a:lnTo>
                    <a:lnTo>
                      <a:pt x="7437" y="3802"/>
                    </a:lnTo>
                    <a:lnTo>
                      <a:pt x="7440" y="3812"/>
                    </a:lnTo>
                    <a:lnTo>
                      <a:pt x="7443" y="3823"/>
                    </a:lnTo>
                    <a:lnTo>
                      <a:pt x="7444" y="3834"/>
                    </a:lnTo>
                    <a:lnTo>
                      <a:pt x="7445" y="3845"/>
                    </a:lnTo>
                    <a:lnTo>
                      <a:pt x="7445" y="4400"/>
                    </a:lnTo>
                    <a:lnTo>
                      <a:pt x="7444" y="4412"/>
                    </a:lnTo>
                    <a:lnTo>
                      <a:pt x="7443" y="4424"/>
                    </a:lnTo>
                    <a:lnTo>
                      <a:pt x="7440" y="4434"/>
                    </a:lnTo>
                    <a:lnTo>
                      <a:pt x="7437" y="4444"/>
                    </a:lnTo>
                    <a:lnTo>
                      <a:pt x="7431" y="4453"/>
                    </a:lnTo>
                    <a:lnTo>
                      <a:pt x="7426" y="4463"/>
                    </a:lnTo>
                    <a:lnTo>
                      <a:pt x="7420" y="4471"/>
                    </a:lnTo>
                    <a:lnTo>
                      <a:pt x="7412" y="4479"/>
                    </a:lnTo>
                    <a:lnTo>
                      <a:pt x="7405" y="4486"/>
                    </a:lnTo>
                    <a:lnTo>
                      <a:pt x="7397" y="4492"/>
                    </a:lnTo>
                    <a:lnTo>
                      <a:pt x="7387" y="4499"/>
                    </a:lnTo>
                    <a:lnTo>
                      <a:pt x="7378" y="4503"/>
                    </a:lnTo>
                    <a:lnTo>
                      <a:pt x="7367" y="4507"/>
                    </a:lnTo>
                    <a:lnTo>
                      <a:pt x="7357" y="4509"/>
                    </a:lnTo>
                    <a:lnTo>
                      <a:pt x="7346" y="4511"/>
                    </a:lnTo>
                    <a:lnTo>
                      <a:pt x="7335" y="4511"/>
                    </a:lnTo>
                    <a:lnTo>
                      <a:pt x="7052" y="4511"/>
                    </a:lnTo>
                    <a:lnTo>
                      <a:pt x="7040" y="4511"/>
                    </a:lnTo>
                    <a:lnTo>
                      <a:pt x="7028" y="4509"/>
                    </a:lnTo>
                    <a:lnTo>
                      <a:pt x="7018" y="4507"/>
                    </a:lnTo>
                    <a:lnTo>
                      <a:pt x="7008" y="4503"/>
                    </a:lnTo>
                    <a:lnTo>
                      <a:pt x="6998" y="4499"/>
                    </a:lnTo>
                    <a:lnTo>
                      <a:pt x="6989" y="4492"/>
                    </a:lnTo>
                    <a:lnTo>
                      <a:pt x="6981" y="4486"/>
                    </a:lnTo>
                    <a:lnTo>
                      <a:pt x="6974" y="4479"/>
                    </a:lnTo>
                    <a:lnTo>
                      <a:pt x="6966" y="4471"/>
                    </a:lnTo>
                    <a:lnTo>
                      <a:pt x="6960" y="4463"/>
                    </a:lnTo>
                    <a:lnTo>
                      <a:pt x="6954" y="4453"/>
                    </a:lnTo>
                    <a:lnTo>
                      <a:pt x="6949" y="4444"/>
                    </a:lnTo>
                    <a:lnTo>
                      <a:pt x="6945" y="4434"/>
                    </a:lnTo>
                    <a:lnTo>
                      <a:pt x="6943" y="4424"/>
                    </a:lnTo>
                    <a:lnTo>
                      <a:pt x="6941" y="4412"/>
                    </a:lnTo>
                    <a:lnTo>
                      <a:pt x="6941" y="4400"/>
                    </a:lnTo>
                    <a:lnTo>
                      <a:pt x="6941" y="3845"/>
                    </a:lnTo>
                    <a:lnTo>
                      <a:pt x="6941" y="3834"/>
                    </a:lnTo>
                    <a:lnTo>
                      <a:pt x="6943" y="3823"/>
                    </a:lnTo>
                    <a:lnTo>
                      <a:pt x="6945" y="3812"/>
                    </a:lnTo>
                    <a:lnTo>
                      <a:pt x="6949" y="3802"/>
                    </a:lnTo>
                    <a:lnTo>
                      <a:pt x="6954" y="3792"/>
                    </a:lnTo>
                    <a:lnTo>
                      <a:pt x="6960" y="3784"/>
                    </a:lnTo>
                    <a:lnTo>
                      <a:pt x="6966" y="3774"/>
                    </a:lnTo>
                    <a:lnTo>
                      <a:pt x="6974" y="3767"/>
                    </a:lnTo>
                    <a:lnTo>
                      <a:pt x="6981" y="3760"/>
                    </a:lnTo>
                    <a:lnTo>
                      <a:pt x="6989" y="3753"/>
                    </a:lnTo>
                    <a:lnTo>
                      <a:pt x="6998" y="3748"/>
                    </a:lnTo>
                    <a:lnTo>
                      <a:pt x="7008" y="3744"/>
                    </a:lnTo>
                    <a:lnTo>
                      <a:pt x="7018" y="3739"/>
                    </a:lnTo>
                    <a:lnTo>
                      <a:pt x="7028" y="3736"/>
                    </a:lnTo>
                    <a:lnTo>
                      <a:pt x="7040" y="3735"/>
                    </a:lnTo>
                    <a:lnTo>
                      <a:pt x="7052" y="3734"/>
                    </a:lnTo>
                    <a:close/>
                    <a:moveTo>
                      <a:pt x="6200" y="3734"/>
                    </a:moveTo>
                    <a:lnTo>
                      <a:pt x="6484" y="3734"/>
                    </a:lnTo>
                    <a:lnTo>
                      <a:pt x="6495" y="3735"/>
                    </a:lnTo>
                    <a:lnTo>
                      <a:pt x="6506" y="3736"/>
                    </a:lnTo>
                    <a:lnTo>
                      <a:pt x="6516" y="3739"/>
                    </a:lnTo>
                    <a:lnTo>
                      <a:pt x="6526" y="3744"/>
                    </a:lnTo>
                    <a:lnTo>
                      <a:pt x="6536" y="3748"/>
                    </a:lnTo>
                    <a:lnTo>
                      <a:pt x="6545" y="3753"/>
                    </a:lnTo>
                    <a:lnTo>
                      <a:pt x="6554" y="3760"/>
                    </a:lnTo>
                    <a:lnTo>
                      <a:pt x="6562" y="3767"/>
                    </a:lnTo>
                    <a:lnTo>
                      <a:pt x="6568" y="3774"/>
                    </a:lnTo>
                    <a:lnTo>
                      <a:pt x="6575" y="3784"/>
                    </a:lnTo>
                    <a:lnTo>
                      <a:pt x="6580" y="3792"/>
                    </a:lnTo>
                    <a:lnTo>
                      <a:pt x="6585" y="3802"/>
                    </a:lnTo>
                    <a:lnTo>
                      <a:pt x="6588" y="3812"/>
                    </a:lnTo>
                    <a:lnTo>
                      <a:pt x="6592" y="3823"/>
                    </a:lnTo>
                    <a:lnTo>
                      <a:pt x="6594" y="3834"/>
                    </a:lnTo>
                    <a:lnTo>
                      <a:pt x="6594" y="3845"/>
                    </a:lnTo>
                    <a:lnTo>
                      <a:pt x="6594" y="4400"/>
                    </a:lnTo>
                    <a:lnTo>
                      <a:pt x="6594" y="4412"/>
                    </a:lnTo>
                    <a:lnTo>
                      <a:pt x="6592" y="4424"/>
                    </a:lnTo>
                    <a:lnTo>
                      <a:pt x="6588" y="4434"/>
                    </a:lnTo>
                    <a:lnTo>
                      <a:pt x="6585" y="4444"/>
                    </a:lnTo>
                    <a:lnTo>
                      <a:pt x="6580" y="4453"/>
                    </a:lnTo>
                    <a:lnTo>
                      <a:pt x="6575" y="4463"/>
                    </a:lnTo>
                    <a:lnTo>
                      <a:pt x="6568" y="4471"/>
                    </a:lnTo>
                    <a:lnTo>
                      <a:pt x="6562" y="4479"/>
                    </a:lnTo>
                    <a:lnTo>
                      <a:pt x="6554" y="4486"/>
                    </a:lnTo>
                    <a:lnTo>
                      <a:pt x="6545" y="4492"/>
                    </a:lnTo>
                    <a:lnTo>
                      <a:pt x="6536" y="4499"/>
                    </a:lnTo>
                    <a:lnTo>
                      <a:pt x="6526" y="4503"/>
                    </a:lnTo>
                    <a:lnTo>
                      <a:pt x="6516" y="4507"/>
                    </a:lnTo>
                    <a:lnTo>
                      <a:pt x="6506" y="4509"/>
                    </a:lnTo>
                    <a:lnTo>
                      <a:pt x="6495" y="4511"/>
                    </a:lnTo>
                    <a:lnTo>
                      <a:pt x="6484" y="4511"/>
                    </a:lnTo>
                    <a:lnTo>
                      <a:pt x="6200" y="4511"/>
                    </a:lnTo>
                    <a:lnTo>
                      <a:pt x="6189" y="4511"/>
                    </a:lnTo>
                    <a:lnTo>
                      <a:pt x="6178" y="4509"/>
                    </a:lnTo>
                    <a:lnTo>
                      <a:pt x="6166" y="4507"/>
                    </a:lnTo>
                    <a:lnTo>
                      <a:pt x="6157" y="4503"/>
                    </a:lnTo>
                    <a:lnTo>
                      <a:pt x="6147" y="4499"/>
                    </a:lnTo>
                    <a:lnTo>
                      <a:pt x="6138" y="4492"/>
                    </a:lnTo>
                    <a:lnTo>
                      <a:pt x="6130" y="4486"/>
                    </a:lnTo>
                    <a:lnTo>
                      <a:pt x="6122" y="4479"/>
                    </a:lnTo>
                    <a:lnTo>
                      <a:pt x="6115" y="4471"/>
                    </a:lnTo>
                    <a:lnTo>
                      <a:pt x="6108" y="4463"/>
                    </a:lnTo>
                    <a:lnTo>
                      <a:pt x="6102" y="4453"/>
                    </a:lnTo>
                    <a:lnTo>
                      <a:pt x="6098" y="4444"/>
                    </a:lnTo>
                    <a:lnTo>
                      <a:pt x="6095" y="4434"/>
                    </a:lnTo>
                    <a:lnTo>
                      <a:pt x="6092" y="4424"/>
                    </a:lnTo>
                    <a:lnTo>
                      <a:pt x="6091" y="4412"/>
                    </a:lnTo>
                    <a:lnTo>
                      <a:pt x="6089" y="4400"/>
                    </a:lnTo>
                    <a:lnTo>
                      <a:pt x="6089" y="3845"/>
                    </a:lnTo>
                    <a:lnTo>
                      <a:pt x="6091" y="3834"/>
                    </a:lnTo>
                    <a:lnTo>
                      <a:pt x="6092" y="3823"/>
                    </a:lnTo>
                    <a:lnTo>
                      <a:pt x="6095" y="3812"/>
                    </a:lnTo>
                    <a:lnTo>
                      <a:pt x="6098" y="3802"/>
                    </a:lnTo>
                    <a:lnTo>
                      <a:pt x="6102" y="3792"/>
                    </a:lnTo>
                    <a:lnTo>
                      <a:pt x="6108" y="3784"/>
                    </a:lnTo>
                    <a:lnTo>
                      <a:pt x="6115" y="3774"/>
                    </a:lnTo>
                    <a:lnTo>
                      <a:pt x="6122" y="3767"/>
                    </a:lnTo>
                    <a:lnTo>
                      <a:pt x="6130" y="3760"/>
                    </a:lnTo>
                    <a:lnTo>
                      <a:pt x="6138" y="3753"/>
                    </a:lnTo>
                    <a:lnTo>
                      <a:pt x="6147" y="3748"/>
                    </a:lnTo>
                    <a:lnTo>
                      <a:pt x="6157" y="3744"/>
                    </a:lnTo>
                    <a:lnTo>
                      <a:pt x="6166" y="3739"/>
                    </a:lnTo>
                    <a:lnTo>
                      <a:pt x="6178" y="3736"/>
                    </a:lnTo>
                    <a:lnTo>
                      <a:pt x="6189" y="3735"/>
                    </a:lnTo>
                    <a:lnTo>
                      <a:pt x="6200" y="3734"/>
                    </a:lnTo>
                    <a:close/>
                    <a:moveTo>
                      <a:pt x="5349" y="3734"/>
                    </a:moveTo>
                    <a:lnTo>
                      <a:pt x="5633" y="3734"/>
                    </a:lnTo>
                    <a:lnTo>
                      <a:pt x="5643" y="3735"/>
                    </a:lnTo>
                    <a:lnTo>
                      <a:pt x="5655" y="3736"/>
                    </a:lnTo>
                    <a:lnTo>
                      <a:pt x="5665" y="3739"/>
                    </a:lnTo>
                    <a:lnTo>
                      <a:pt x="5675" y="3744"/>
                    </a:lnTo>
                    <a:lnTo>
                      <a:pt x="5684" y="3748"/>
                    </a:lnTo>
                    <a:lnTo>
                      <a:pt x="5694" y="3753"/>
                    </a:lnTo>
                    <a:lnTo>
                      <a:pt x="5702" y="3760"/>
                    </a:lnTo>
                    <a:lnTo>
                      <a:pt x="5711" y="3767"/>
                    </a:lnTo>
                    <a:lnTo>
                      <a:pt x="5718" y="3774"/>
                    </a:lnTo>
                    <a:lnTo>
                      <a:pt x="5723" y="3784"/>
                    </a:lnTo>
                    <a:lnTo>
                      <a:pt x="5730" y="3792"/>
                    </a:lnTo>
                    <a:lnTo>
                      <a:pt x="5734" y="3802"/>
                    </a:lnTo>
                    <a:lnTo>
                      <a:pt x="5737" y="3812"/>
                    </a:lnTo>
                    <a:lnTo>
                      <a:pt x="5740" y="3823"/>
                    </a:lnTo>
                    <a:lnTo>
                      <a:pt x="5742" y="3834"/>
                    </a:lnTo>
                    <a:lnTo>
                      <a:pt x="5743" y="3845"/>
                    </a:lnTo>
                    <a:lnTo>
                      <a:pt x="5743" y="4400"/>
                    </a:lnTo>
                    <a:lnTo>
                      <a:pt x="5742" y="4412"/>
                    </a:lnTo>
                    <a:lnTo>
                      <a:pt x="5740" y="4424"/>
                    </a:lnTo>
                    <a:lnTo>
                      <a:pt x="5737" y="4434"/>
                    </a:lnTo>
                    <a:lnTo>
                      <a:pt x="5734" y="4444"/>
                    </a:lnTo>
                    <a:lnTo>
                      <a:pt x="5730" y="4453"/>
                    </a:lnTo>
                    <a:lnTo>
                      <a:pt x="5723" y="4463"/>
                    </a:lnTo>
                    <a:lnTo>
                      <a:pt x="5718" y="4471"/>
                    </a:lnTo>
                    <a:lnTo>
                      <a:pt x="5711" y="4479"/>
                    </a:lnTo>
                    <a:lnTo>
                      <a:pt x="5702" y="4486"/>
                    </a:lnTo>
                    <a:lnTo>
                      <a:pt x="5694" y="4492"/>
                    </a:lnTo>
                    <a:lnTo>
                      <a:pt x="5684" y="4499"/>
                    </a:lnTo>
                    <a:lnTo>
                      <a:pt x="5675" y="4503"/>
                    </a:lnTo>
                    <a:lnTo>
                      <a:pt x="5665" y="4507"/>
                    </a:lnTo>
                    <a:lnTo>
                      <a:pt x="5655" y="4509"/>
                    </a:lnTo>
                    <a:lnTo>
                      <a:pt x="5643" y="4511"/>
                    </a:lnTo>
                    <a:lnTo>
                      <a:pt x="5633" y="4511"/>
                    </a:lnTo>
                    <a:lnTo>
                      <a:pt x="5349" y="4511"/>
                    </a:lnTo>
                    <a:lnTo>
                      <a:pt x="5337" y="4511"/>
                    </a:lnTo>
                    <a:lnTo>
                      <a:pt x="5327" y="4509"/>
                    </a:lnTo>
                    <a:lnTo>
                      <a:pt x="5316" y="4507"/>
                    </a:lnTo>
                    <a:lnTo>
                      <a:pt x="5306" y="4503"/>
                    </a:lnTo>
                    <a:lnTo>
                      <a:pt x="5296" y="4499"/>
                    </a:lnTo>
                    <a:lnTo>
                      <a:pt x="5287" y="4492"/>
                    </a:lnTo>
                    <a:lnTo>
                      <a:pt x="5278" y="4486"/>
                    </a:lnTo>
                    <a:lnTo>
                      <a:pt x="5271" y="4479"/>
                    </a:lnTo>
                    <a:lnTo>
                      <a:pt x="5263" y="4471"/>
                    </a:lnTo>
                    <a:lnTo>
                      <a:pt x="5257" y="4463"/>
                    </a:lnTo>
                    <a:lnTo>
                      <a:pt x="5252" y="4453"/>
                    </a:lnTo>
                    <a:lnTo>
                      <a:pt x="5247" y="4444"/>
                    </a:lnTo>
                    <a:lnTo>
                      <a:pt x="5243" y="4434"/>
                    </a:lnTo>
                    <a:lnTo>
                      <a:pt x="5240" y="4424"/>
                    </a:lnTo>
                    <a:lnTo>
                      <a:pt x="5239" y="4412"/>
                    </a:lnTo>
                    <a:lnTo>
                      <a:pt x="5238" y="4400"/>
                    </a:lnTo>
                    <a:lnTo>
                      <a:pt x="5238" y="3845"/>
                    </a:lnTo>
                    <a:lnTo>
                      <a:pt x="5239" y="3834"/>
                    </a:lnTo>
                    <a:lnTo>
                      <a:pt x="5240" y="3823"/>
                    </a:lnTo>
                    <a:lnTo>
                      <a:pt x="5243" y="3812"/>
                    </a:lnTo>
                    <a:lnTo>
                      <a:pt x="5247" y="3802"/>
                    </a:lnTo>
                    <a:lnTo>
                      <a:pt x="5252" y="3792"/>
                    </a:lnTo>
                    <a:lnTo>
                      <a:pt x="5257" y="3784"/>
                    </a:lnTo>
                    <a:lnTo>
                      <a:pt x="5263" y="3774"/>
                    </a:lnTo>
                    <a:lnTo>
                      <a:pt x="5271" y="3767"/>
                    </a:lnTo>
                    <a:lnTo>
                      <a:pt x="5278" y="3760"/>
                    </a:lnTo>
                    <a:lnTo>
                      <a:pt x="5287" y="3753"/>
                    </a:lnTo>
                    <a:lnTo>
                      <a:pt x="5296" y="3748"/>
                    </a:lnTo>
                    <a:lnTo>
                      <a:pt x="5306" y="3744"/>
                    </a:lnTo>
                    <a:lnTo>
                      <a:pt x="5316" y="3739"/>
                    </a:lnTo>
                    <a:lnTo>
                      <a:pt x="5327" y="3736"/>
                    </a:lnTo>
                    <a:lnTo>
                      <a:pt x="5337" y="3735"/>
                    </a:lnTo>
                    <a:lnTo>
                      <a:pt x="5349" y="3734"/>
                    </a:lnTo>
                    <a:close/>
                    <a:moveTo>
                      <a:pt x="4497" y="3734"/>
                    </a:moveTo>
                    <a:lnTo>
                      <a:pt x="4781" y="3734"/>
                    </a:lnTo>
                    <a:lnTo>
                      <a:pt x="4793" y="3735"/>
                    </a:lnTo>
                    <a:lnTo>
                      <a:pt x="4803" y="3736"/>
                    </a:lnTo>
                    <a:lnTo>
                      <a:pt x="4814" y="3739"/>
                    </a:lnTo>
                    <a:lnTo>
                      <a:pt x="4825" y="3744"/>
                    </a:lnTo>
                    <a:lnTo>
                      <a:pt x="4834" y="3748"/>
                    </a:lnTo>
                    <a:lnTo>
                      <a:pt x="4842" y="3753"/>
                    </a:lnTo>
                    <a:lnTo>
                      <a:pt x="4851" y="3760"/>
                    </a:lnTo>
                    <a:lnTo>
                      <a:pt x="4859" y="3767"/>
                    </a:lnTo>
                    <a:lnTo>
                      <a:pt x="4867" y="3774"/>
                    </a:lnTo>
                    <a:lnTo>
                      <a:pt x="4873" y="3784"/>
                    </a:lnTo>
                    <a:lnTo>
                      <a:pt x="4878" y="3792"/>
                    </a:lnTo>
                    <a:lnTo>
                      <a:pt x="4883" y="3802"/>
                    </a:lnTo>
                    <a:lnTo>
                      <a:pt x="4887" y="3812"/>
                    </a:lnTo>
                    <a:lnTo>
                      <a:pt x="4889" y="3823"/>
                    </a:lnTo>
                    <a:lnTo>
                      <a:pt x="4891" y="3834"/>
                    </a:lnTo>
                    <a:lnTo>
                      <a:pt x="4892" y="3845"/>
                    </a:lnTo>
                    <a:lnTo>
                      <a:pt x="4892" y="4400"/>
                    </a:lnTo>
                    <a:lnTo>
                      <a:pt x="4891" y="4412"/>
                    </a:lnTo>
                    <a:lnTo>
                      <a:pt x="4889" y="4424"/>
                    </a:lnTo>
                    <a:lnTo>
                      <a:pt x="4887" y="4434"/>
                    </a:lnTo>
                    <a:lnTo>
                      <a:pt x="4883" y="4444"/>
                    </a:lnTo>
                    <a:lnTo>
                      <a:pt x="4878" y="4453"/>
                    </a:lnTo>
                    <a:lnTo>
                      <a:pt x="4873" y="4463"/>
                    </a:lnTo>
                    <a:lnTo>
                      <a:pt x="4867" y="4471"/>
                    </a:lnTo>
                    <a:lnTo>
                      <a:pt x="4859" y="4479"/>
                    </a:lnTo>
                    <a:lnTo>
                      <a:pt x="4851" y="4486"/>
                    </a:lnTo>
                    <a:lnTo>
                      <a:pt x="4842" y="4492"/>
                    </a:lnTo>
                    <a:lnTo>
                      <a:pt x="4834" y="4499"/>
                    </a:lnTo>
                    <a:lnTo>
                      <a:pt x="4825" y="4503"/>
                    </a:lnTo>
                    <a:lnTo>
                      <a:pt x="4814" y="4507"/>
                    </a:lnTo>
                    <a:lnTo>
                      <a:pt x="4803" y="4509"/>
                    </a:lnTo>
                    <a:lnTo>
                      <a:pt x="4793" y="4511"/>
                    </a:lnTo>
                    <a:lnTo>
                      <a:pt x="4781" y="4511"/>
                    </a:lnTo>
                    <a:lnTo>
                      <a:pt x="4497" y="4511"/>
                    </a:lnTo>
                    <a:lnTo>
                      <a:pt x="4486" y="4511"/>
                    </a:lnTo>
                    <a:lnTo>
                      <a:pt x="4475" y="4509"/>
                    </a:lnTo>
                    <a:lnTo>
                      <a:pt x="4465" y="4507"/>
                    </a:lnTo>
                    <a:lnTo>
                      <a:pt x="4454" y="4503"/>
                    </a:lnTo>
                    <a:lnTo>
                      <a:pt x="4445" y="4499"/>
                    </a:lnTo>
                    <a:lnTo>
                      <a:pt x="4435" y="4492"/>
                    </a:lnTo>
                    <a:lnTo>
                      <a:pt x="4427" y="4486"/>
                    </a:lnTo>
                    <a:lnTo>
                      <a:pt x="4419" y="4479"/>
                    </a:lnTo>
                    <a:lnTo>
                      <a:pt x="4412" y="4471"/>
                    </a:lnTo>
                    <a:lnTo>
                      <a:pt x="4406" y="4463"/>
                    </a:lnTo>
                    <a:lnTo>
                      <a:pt x="4400" y="4453"/>
                    </a:lnTo>
                    <a:lnTo>
                      <a:pt x="4396" y="4444"/>
                    </a:lnTo>
                    <a:lnTo>
                      <a:pt x="4392" y="4434"/>
                    </a:lnTo>
                    <a:lnTo>
                      <a:pt x="4390" y="4424"/>
                    </a:lnTo>
                    <a:lnTo>
                      <a:pt x="4388" y="4412"/>
                    </a:lnTo>
                    <a:lnTo>
                      <a:pt x="4388" y="4400"/>
                    </a:lnTo>
                    <a:lnTo>
                      <a:pt x="4388" y="3845"/>
                    </a:lnTo>
                    <a:lnTo>
                      <a:pt x="4388" y="3834"/>
                    </a:lnTo>
                    <a:lnTo>
                      <a:pt x="4390" y="3823"/>
                    </a:lnTo>
                    <a:lnTo>
                      <a:pt x="4392" y="3812"/>
                    </a:lnTo>
                    <a:lnTo>
                      <a:pt x="4396" y="3802"/>
                    </a:lnTo>
                    <a:lnTo>
                      <a:pt x="4400" y="3792"/>
                    </a:lnTo>
                    <a:lnTo>
                      <a:pt x="4406" y="3784"/>
                    </a:lnTo>
                    <a:lnTo>
                      <a:pt x="4412" y="3774"/>
                    </a:lnTo>
                    <a:lnTo>
                      <a:pt x="4419" y="3767"/>
                    </a:lnTo>
                    <a:lnTo>
                      <a:pt x="4427" y="3760"/>
                    </a:lnTo>
                    <a:lnTo>
                      <a:pt x="4435" y="3753"/>
                    </a:lnTo>
                    <a:lnTo>
                      <a:pt x="4445" y="3748"/>
                    </a:lnTo>
                    <a:lnTo>
                      <a:pt x="4454" y="3744"/>
                    </a:lnTo>
                    <a:lnTo>
                      <a:pt x="4465" y="3739"/>
                    </a:lnTo>
                    <a:lnTo>
                      <a:pt x="4475" y="3736"/>
                    </a:lnTo>
                    <a:lnTo>
                      <a:pt x="4486" y="3735"/>
                    </a:lnTo>
                    <a:lnTo>
                      <a:pt x="4497" y="3734"/>
                    </a:lnTo>
                    <a:close/>
                    <a:moveTo>
                      <a:pt x="3646" y="3734"/>
                    </a:moveTo>
                    <a:lnTo>
                      <a:pt x="3930" y="3734"/>
                    </a:lnTo>
                    <a:lnTo>
                      <a:pt x="3941" y="3735"/>
                    </a:lnTo>
                    <a:lnTo>
                      <a:pt x="3952" y="3736"/>
                    </a:lnTo>
                    <a:lnTo>
                      <a:pt x="3963" y="3739"/>
                    </a:lnTo>
                    <a:lnTo>
                      <a:pt x="3973" y="3744"/>
                    </a:lnTo>
                    <a:lnTo>
                      <a:pt x="3983" y="3748"/>
                    </a:lnTo>
                    <a:lnTo>
                      <a:pt x="3992" y="3753"/>
                    </a:lnTo>
                    <a:lnTo>
                      <a:pt x="4001" y="3760"/>
                    </a:lnTo>
                    <a:lnTo>
                      <a:pt x="4008" y="3767"/>
                    </a:lnTo>
                    <a:lnTo>
                      <a:pt x="4015" y="3774"/>
                    </a:lnTo>
                    <a:lnTo>
                      <a:pt x="4022" y="3784"/>
                    </a:lnTo>
                    <a:lnTo>
                      <a:pt x="4027" y="3792"/>
                    </a:lnTo>
                    <a:lnTo>
                      <a:pt x="4032" y="3802"/>
                    </a:lnTo>
                    <a:lnTo>
                      <a:pt x="4035" y="3812"/>
                    </a:lnTo>
                    <a:lnTo>
                      <a:pt x="4039" y="3823"/>
                    </a:lnTo>
                    <a:lnTo>
                      <a:pt x="4040" y="3834"/>
                    </a:lnTo>
                    <a:lnTo>
                      <a:pt x="4041" y="3845"/>
                    </a:lnTo>
                    <a:lnTo>
                      <a:pt x="4041" y="4400"/>
                    </a:lnTo>
                    <a:lnTo>
                      <a:pt x="4040" y="4412"/>
                    </a:lnTo>
                    <a:lnTo>
                      <a:pt x="4039" y="4424"/>
                    </a:lnTo>
                    <a:lnTo>
                      <a:pt x="4035" y="4434"/>
                    </a:lnTo>
                    <a:lnTo>
                      <a:pt x="4032" y="4444"/>
                    </a:lnTo>
                    <a:lnTo>
                      <a:pt x="4027" y="4453"/>
                    </a:lnTo>
                    <a:lnTo>
                      <a:pt x="4022" y="4463"/>
                    </a:lnTo>
                    <a:lnTo>
                      <a:pt x="4015" y="4471"/>
                    </a:lnTo>
                    <a:lnTo>
                      <a:pt x="4008" y="4479"/>
                    </a:lnTo>
                    <a:lnTo>
                      <a:pt x="4001" y="4486"/>
                    </a:lnTo>
                    <a:lnTo>
                      <a:pt x="3992" y="4492"/>
                    </a:lnTo>
                    <a:lnTo>
                      <a:pt x="3983" y="4499"/>
                    </a:lnTo>
                    <a:lnTo>
                      <a:pt x="3973" y="4503"/>
                    </a:lnTo>
                    <a:lnTo>
                      <a:pt x="3963" y="4507"/>
                    </a:lnTo>
                    <a:lnTo>
                      <a:pt x="3952" y="4509"/>
                    </a:lnTo>
                    <a:lnTo>
                      <a:pt x="3941" y="4511"/>
                    </a:lnTo>
                    <a:lnTo>
                      <a:pt x="3930" y="4511"/>
                    </a:lnTo>
                    <a:lnTo>
                      <a:pt x="3646" y="4511"/>
                    </a:lnTo>
                    <a:lnTo>
                      <a:pt x="3636" y="4511"/>
                    </a:lnTo>
                    <a:lnTo>
                      <a:pt x="3624" y="4509"/>
                    </a:lnTo>
                    <a:lnTo>
                      <a:pt x="3613" y="4507"/>
                    </a:lnTo>
                    <a:lnTo>
                      <a:pt x="3604" y="4503"/>
                    </a:lnTo>
                    <a:lnTo>
                      <a:pt x="3593" y="4499"/>
                    </a:lnTo>
                    <a:lnTo>
                      <a:pt x="3585" y="4492"/>
                    </a:lnTo>
                    <a:lnTo>
                      <a:pt x="3576" y="4486"/>
                    </a:lnTo>
                    <a:lnTo>
                      <a:pt x="3568" y="4479"/>
                    </a:lnTo>
                    <a:lnTo>
                      <a:pt x="3562" y="4471"/>
                    </a:lnTo>
                    <a:lnTo>
                      <a:pt x="3555" y="4463"/>
                    </a:lnTo>
                    <a:lnTo>
                      <a:pt x="3549" y="4453"/>
                    </a:lnTo>
                    <a:lnTo>
                      <a:pt x="3545" y="4444"/>
                    </a:lnTo>
                    <a:lnTo>
                      <a:pt x="3541" y="4434"/>
                    </a:lnTo>
                    <a:lnTo>
                      <a:pt x="3538" y="4424"/>
                    </a:lnTo>
                    <a:lnTo>
                      <a:pt x="3536" y="4412"/>
                    </a:lnTo>
                    <a:lnTo>
                      <a:pt x="3536" y="4400"/>
                    </a:lnTo>
                    <a:lnTo>
                      <a:pt x="3536" y="3845"/>
                    </a:lnTo>
                    <a:lnTo>
                      <a:pt x="3536" y="3834"/>
                    </a:lnTo>
                    <a:lnTo>
                      <a:pt x="3538" y="3823"/>
                    </a:lnTo>
                    <a:lnTo>
                      <a:pt x="3541" y="3812"/>
                    </a:lnTo>
                    <a:lnTo>
                      <a:pt x="3545" y="3802"/>
                    </a:lnTo>
                    <a:lnTo>
                      <a:pt x="3549" y="3792"/>
                    </a:lnTo>
                    <a:lnTo>
                      <a:pt x="3555" y="3784"/>
                    </a:lnTo>
                    <a:lnTo>
                      <a:pt x="3562" y="3774"/>
                    </a:lnTo>
                    <a:lnTo>
                      <a:pt x="3568" y="3767"/>
                    </a:lnTo>
                    <a:lnTo>
                      <a:pt x="3576" y="3760"/>
                    </a:lnTo>
                    <a:lnTo>
                      <a:pt x="3585" y="3753"/>
                    </a:lnTo>
                    <a:lnTo>
                      <a:pt x="3593" y="3748"/>
                    </a:lnTo>
                    <a:lnTo>
                      <a:pt x="3604" y="3744"/>
                    </a:lnTo>
                    <a:lnTo>
                      <a:pt x="3613" y="3739"/>
                    </a:lnTo>
                    <a:lnTo>
                      <a:pt x="3624" y="3736"/>
                    </a:lnTo>
                    <a:lnTo>
                      <a:pt x="3636" y="3735"/>
                    </a:lnTo>
                    <a:lnTo>
                      <a:pt x="3646" y="3734"/>
                    </a:lnTo>
                    <a:close/>
                    <a:moveTo>
                      <a:pt x="2796" y="3734"/>
                    </a:moveTo>
                    <a:lnTo>
                      <a:pt x="3080" y="3734"/>
                    </a:lnTo>
                    <a:lnTo>
                      <a:pt x="3090" y="3735"/>
                    </a:lnTo>
                    <a:lnTo>
                      <a:pt x="3101" y="3736"/>
                    </a:lnTo>
                    <a:lnTo>
                      <a:pt x="3111" y="3739"/>
                    </a:lnTo>
                    <a:lnTo>
                      <a:pt x="3122" y="3744"/>
                    </a:lnTo>
                    <a:lnTo>
                      <a:pt x="3131" y="3748"/>
                    </a:lnTo>
                    <a:lnTo>
                      <a:pt x="3141" y="3753"/>
                    </a:lnTo>
                    <a:lnTo>
                      <a:pt x="3149" y="3760"/>
                    </a:lnTo>
                    <a:lnTo>
                      <a:pt x="3157" y="3767"/>
                    </a:lnTo>
                    <a:lnTo>
                      <a:pt x="3164" y="3774"/>
                    </a:lnTo>
                    <a:lnTo>
                      <a:pt x="3170" y="3784"/>
                    </a:lnTo>
                    <a:lnTo>
                      <a:pt x="3176" y="3792"/>
                    </a:lnTo>
                    <a:lnTo>
                      <a:pt x="3181" y="3802"/>
                    </a:lnTo>
                    <a:lnTo>
                      <a:pt x="3184" y="3812"/>
                    </a:lnTo>
                    <a:lnTo>
                      <a:pt x="3187" y="3823"/>
                    </a:lnTo>
                    <a:lnTo>
                      <a:pt x="3188" y="3834"/>
                    </a:lnTo>
                    <a:lnTo>
                      <a:pt x="3189" y="3845"/>
                    </a:lnTo>
                    <a:lnTo>
                      <a:pt x="3189" y="4400"/>
                    </a:lnTo>
                    <a:lnTo>
                      <a:pt x="3188" y="4412"/>
                    </a:lnTo>
                    <a:lnTo>
                      <a:pt x="3187" y="4424"/>
                    </a:lnTo>
                    <a:lnTo>
                      <a:pt x="3184" y="4434"/>
                    </a:lnTo>
                    <a:lnTo>
                      <a:pt x="3181" y="4444"/>
                    </a:lnTo>
                    <a:lnTo>
                      <a:pt x="3176" y="4453"/>
                    </a:lnTo>
                    <a:lnTo>
                      <a:pt x="3170" y="4463"/>
                    </a:lnTo>
                    <a:lnTo>
                      <a:pt x="3164" y="4471"/>
                    </a:lnTo>
                    <a:lnTo>
                      <a:pt x="3157" y="4479"/>
                    </a:lnTo>
                    <a:lnTo>
                      <a:pt x="3149" y="4486"/>
                    </a:lnTo>
                    <a:lnTo>
                      <a:pt x="3141" y="4492"/>
                    </a:lnTo>
                    <a:lnTo>
                      <a:pt x="3131" y="4499"/>
                    </a:lnTo>
                    <a:lnTo>
                      <a:pt x="3122" y="4503"/>
                    </a:lnTo>
                    <a:lnTo>
                      <a:pt x="3111" y="4507"/>
                    </a:lnTo>
                    <a:lnTo>
                      <a:pt x="3101" y="4509"/>
                    </a:lnTo>
                    <a:lnTo>
                      <a:pt x="3090" y="4511"/>
                    </a:lnTo>
                    <a:lnTo>
                      <a:pt x="3080" y="4511"/>
                    </a:lnTo>
                    <a:lnTo>
                      <a:pt x="2796" y="4511"/>
                    </a:lnTo>
                    <a:lnTo>
                      <a:pt x="2784" y="4511"/>
                    </a:lnTo>
                    <a:lnTo>
                      <a:pt x="2773" y="4509"/>
                    </a:lnTo>
                    <a:lnTo>
                      <a:pt x="2762" y="4507"/>
                    </a:lnTo>
                    <a:lnTo>
                      <a:pt x="2752" y="4503"/>
                    </a:lnTo>
                    <a:lnTo>
                      <a:pt x="2742" y="4499"/>
                    </a:lnTo>
                    <a:lnTo>
                      <a:pt x="2734" y="4492"/>
                    </a:lnTo>
                    <a:lnTo>
                      <a:pt x="2725" y="4486"/>
                    </a:lnTo>
                    <a:lnTo>
                      <a:pt x="2718" y="4479"/>
                    </a:lnTo>
                    <a:lnTo>
                      <a:pt x="2710" y="4471"/>
                    </a:lnTo>
                    <a:lnTo>
                      <a:pt x="2704" y="4463"/>
                    </a:lnTo>
                    <a:lnTo>
                      <a:pt x="2698" y="4453"/>
                    </a:lnTo>
                    <a:lnTo>
                      <a:pt x="2693" y="4444"/>
                    </a:lnTo>
                    <a:lnTo>
                      <a:pt x="2689" y="4434"/>
                    </a:lnTo>
                    <a:lnTo>
                      <a:pt x="2687" y="4424"/>
                    </a:lnTo>
                    <a:lnTo>
                      <a:pt x="2685" y="4412"/>
                    </a:lnTo>
                    <a:lnTo>
                      <a:pt x="2685" y="4400"/>
                    </a:lnTo>
                    <a:lnTo>
                      <a:pt x="2685" y="3845"/>
                    </a:lnTo>
                    <a:lnTo>
                      <a:pt x="2685" y="3834"/>
                    </a:lnTo>
                    <a:lnTo>
                      <a:pt x="2687" y="3823"/>
                    </a:lnTo>
                    <a:lnTo>
                      <a:pt x="2689" y="3812"/>
                    </a:lnTo>
                    <a:lnTo>
                      <a:pt x="2693" y="3802"/>
                    </a:lnTo>
                    <a:lnTo>
                      <a:pt x="2698" y="3792"/>
                    </a:lnTo>
                    <a:lnTo>
                      <a:pt x="2704" y="3784"/>
                    </a:lnTo>
                    <a:lnTo>
                      <a:pt x="2710" y="3774"/>
                    </a:lnTo>
                    <a:lnTo>
                      <a:pt x="2718" y="3767"/>
                    </a:lnTo>
                    <a:lnTo>
                      <a:pt x="2725" y="3760"/>
                    </a:lnTo>
                    <a:lnTo>
                      <a:pt x="2734" y="3753"/>
                    </a:lnTo>
                    <a:lnTo>
                      <a:pt x="2742" y="3748"/>
                    </a:lnTo>
                    <a:lnTo>
                      <a:pt x="2752" y="3744"/>
                    </a:lnTo>
                    <a:lnTo>
                      <a:pt x="2762" y="3739"/>
                    </a:lnTo>
                    <a:lnTo>
                      <a:pt x="2773" y="3736"/>
                    </a:lnTo>
                    <a:lnTo>
                      <a:pt x="2784" y="3735"/>
                    </a:lnTo>
                    <a:lnTo>
                      <a:pt x="2796" y="3734"/>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33" name="Freeform 31"/>
              <p:cNvSpPr>
                <a:spLocks noEditPoints="1"/>
              </p:cNvSpPr>
              <p:nvPr/>
            </p:nvSpPr>
            <p:spPr bwMode="auto">
              <a:xfrm>
                <a:off x="6952587" y="3222104"/>
                <a:ext cx="538162" cy="455613"/>
              </a:xfrm>
              <a:custGeom>
                <a:avLst/>
                <a:gdLst/>
                <a:ahLst/>
                <a:cxnLst>
                  <a:cxn ang="0">
                    <a:pos x="580" y="4565"/>
                  </a:cxn>
                  <a:cxn ang="0">
                    <a:pos x="959" y="3918"/>
                  </a:cxn>
                  <a:cxn ang="0">
                    <a:pos x="1614" y="2805"/>
                  </a:cxn>
                  <a:cxn ang="0">
                    <a:pos x="2264" y="1715"/>
                  </a:cxn>
                  <a:cxn ang="0">
                    <a:pos x="2543" y="1260"/>
                  </a:cxn>
                  <a:cxn ang="0">
                    <a:pos x="2678" y="1057"/>
                  </a:cxn>
                  <a:cxn ang="0">
                    <a:pos x="2816" y="871"/>
                  </a:cxn>
                  <a:cxn ang="0">
                    <a:pos x="2965" y="698"/>
                  </a:cxn>
                  <a:cxn ang="0">
                    <a:pos x="3127" y="540"/>
                  </a:cxn>
                  <a:cxn ang="0">
                    <a:pos x="3304" y="401"/>
                  </a:cxn>
                  <a:cxn ang="0">
                    <a:pos x="3503" y="279"/>
                  </a:cxn>
                  <a:cxn ang="0">
                    <a:pos x="3722" y="180"/>
                  </a:cxn>
                  <a:cxn ang="0">
                    <a:pos x="3968" y="105"/>
                  </a:cxn>
                  <a:cxn ang="0">
                    <a:pos x="4225" y="54"/>
                  </a:cxn>
                  <a:cxn ang="0">
                    <a:pos x="4454" y="22"/>
                  </a:cxn>
                  <a:cxn ang="0">
                    <a:pos x="4652" y="5"/>
                  </a:cxn>
                  <a:cxn ang="0">
                    <a:pos x="4921" y="2"/>
                  </a:cxn>
                  <a:cxn ang="0">
                    <a:pos x="5100" y="17"/>
                  </a:cxn>
                  <a:cxn ang="0">
                    <a:pos x="771" y="2251"/>
                  </a:cxn>
                  <a:cxn ang="0">
                    <a:pos x="676" y="3793"/>
                  </a:cxn>
                  <a:cxn ang="0">
                    <a:pos x="530" y="3759"/>
                  </a:cxn>
                  <a:cxn ang="0">
                    <a:pos x="395" y="3699"/>
                  </a:cxn>
                  <a:cxn ang="0">
                    <a:pos x="274" y="3615"/>
                  </a:cxn>
                  <a:cxn ang="0">
                    <a:pos x="172" y="3511"/>
                  </a:cxn>
                  <a:cxn ang="0">
                    <a:pos x="91" y="3389"/>
                  </a:cxn>
                  <a:cxn ang="0">
                    <a:pos x="34" y="3252"/>
                  </a:cxn>
                  <a:cxn ang="0">
                    <a:pos x="3" y="3103"/>
                  </a:cxn>
                  <a:cxn ang="0">
                    <a:pos x="1" y="2985"/>
                  </a:cxn>
                  <a:cxn ang="0">
                    <a:pos x="24" y="2833"/>
                  </a:cxn>
                  <a:cxn ang="0">
                    <a:pos x="76" y="2691"/>
                  </a:cxn>
                  <a:cxn ang="0">
                    <a:pos x="153" y="2563"/>
                  </a:cxn>
                  <a:cxn ang="0">
                    <a:pos x="253" y="2453"/>
                  </a:cxn>
                  <a:cxn ang="0">
                    <a:pos x="371" y="2364"/>
                  </a:cxn>
                  <a:cxn ang="0">
                    <a:pos x="507" y="2299"/>
                  </a:cxn>
                  <a:cxn ang="0">
                    <a:pos x="654" y="2261"/>
                  </a:cxn>
                  <a:cxn ang="0">
                    <a:pos x="4722" y="2254"/>
                  </a:cxn>
                  <a:cxn ang="0">
                    <a:pos x="4865" y="2282"/>
                  </a:cxn>
                  <a:cxn ang="0">
                    <a:pos x="4997" y="2335"/>
                  </a:cxn>
                  <a:cxn ang="0">
                    <a:pos x="5116" y="2409"/>
                  </a:cxn>
                  <a:cxn ang="0">
                    <a:pos x="5219" y="2504"/>
                  </a:cxn>
                  <a:cxn ang="0">
                    <a:pos x="5304" y="2615"/>
                  </a:cxn>
                  <a:cxn ang="0">
                    <a:pos x="5368" y="2741"/>
                  </a:cxn>
                  <a:cxn ang="0">
                    <a:pos x="5408" y="2878"/>
                  </a:cxn>
                  <a:cxn ang="0">
                    <a:pos x="5423" y="3025"/>
                  </a:cxn>
                  <a:cxn ang="0">
                    <a:pos x="5413" y="3143"/>
                  </a:cxn>
                  <a:cxn ang="0">
                    <a:pos x="5375" y="3291"/>
                  </a:cxn>
                  <a:cxn ang="0">
                    <a:pos x="5310" y="3426"/>
                  </a:cxn>
                  <a:cxn ang="0">
                    <a:pos x="5221" y="3545"/>
                  </a:cxn>
                  <a:cxn ang="0">
                    <a:pos x="5112" y="3645"/>
                  </a:cxn>
                  <a:cxn ang="0">
                    <a:pos x="4984" y="3722"/>
                  </a:cxn>
                  <a:cxn ang="0">
                    <a:pos x="4843" y="3774"/>
                  </a:cxn>
                  <a:cxn ang="0">
                    <a:pos x="4691" y="3797"/>
                  </a:cxn>
                </a:cxnLst>
                <a:rect l="0" t="0" r="r" b="b"/>
                <a:pathLst>
                  <a:path w="5423" h="4597">
                    <a:moveTo>
                      <a:pt x="5142" y="23"/>
                    </a:moveTo>
                    <a:lnTo>
                      <a:pt x="3637" y="4597"/>
                    </a:lnTo>
                    <a:lnTo>
                      <a:pt x="562" y="4597"/>
                    </a:lnTo>
                    <a:lnTo>
                      <a:pt x="580" y="4565"/>
                    </a:lnTo>
                    <a:lnTo>
                      <a:pt x="634" y="4473"/>
                    </a:lnTo>
                    <a:lnTo>
                      <a:pt x="719" y="4329"/>
                    </a:lnTo>
                    <a:lnTo>
                      <a:pt x="828" y="4142"/>
                    </a:lnTo>
                    <a:lnTo>
                      <a:pt x="959" y="3918"/>
                    </a:lnTo>
                    <a:lnTo>
                      <a:pt x="1109" y="3664"/>
                    </a:lnTo>
                    <a:lnTo>
                      <a:pt x="1270" y="3389"/>
                    </a:lnTo>
                    <a:lnTo>
                      <a:pt x="1440" y="3100"/>
                    </a:lnTo>
                    <a:lnTo>
                      <a:pt x="1614" y="2805"/>
                    </a:lnTo>
                    <a:lnTo>
                      <a:pt x="1788" y="2511"/>
                    </a:lnTo>
                    <a:lnTo>
                      <a:pt x="1957" y="2227"/>
                    </a:lnTo>
                    <a:lnTo>
                      <a:pt x="2117" y="1958"/>
                    </a:lnTo>
                    <a:lnTo>
                      <a:pt x="2264" y="1715"/>
                    </a:lnTo>
                    <a:lnTo>
                      <a:pt x="2393" y="1503"/>
                    </a:lnTo>
                    <a:lnTo>
                      <a:pt x="2449" y="1411"/>
                    </a:lnTo>
                    <a:lnTo>
                      <a:pt x="2499" y="1330"/>
                    </a:lnTo>
                    <a:lnTo>
                      <a:pt x="2543" y="1260"/>
                    </a:lnTo>
                    <a:lnTo>
                      <a:pt x="2580" y="1203"/>
                    </a:lnTo>
                    <a:lnTo>
                      <a:pt x="2611" y="1155"/>
                    </a:lnTo>
                    <a:lnTo>
                      <a:pt x="2645" y="1105"/>
                    </a:lnTo>
                    <a:lnTo>
                      <a:pt x="2678" y="1057"/>
                    </a:lnTo>
                    <a:lnTo>
                      <a:pt x="2711" y="1010"/>
                    </a:lnTo>
                    <a:lnTo>
                      <a:pt x="2746" y="962"/>
                    </a:lnTo>
                    <a:lnTo>
                      <a:pt x="2781" y="917"/>
                    </a:lnTo>
                    <a:lnTo>
                      <a:pt x="2816" y="871"/>
                    </a:lnTo>
                    <a:lnTo>
                      <a:pt x="2853" y="827"/>
                    </a:lnTo>
                    <a:lnTo>
                      <a:pt x="2889" y="783"/>
                    </a:lnTo>
                    <a:lnTo>
                      <a:pt x="2927" y="740"/>
                    </a:lnTo>
                    <a:lnTo>
                      <a:pt x="2965" y="698"/>
                    </a:lnTo>
                    <a:lnTo>
                      <a:pt x="3005" y="657"/>
                    </a:lnTo>
                    <a:lnTo>
                      <a:pt x="3044" y="618"/>
                    </a:lnTo>
                    <a:lnTo>
                      <a:pt x="3085" y="578"/>
                    </a:lnTo>
                    <a:lnTo>
                      <a:pt x="3127" y="540"/>
                    </a:lnTo>
                    <a:lnTo>
                      <a:pt x="3170" y="503"/>
                    </a:lnTo>
                    <a:lnTo>
                      <a:pt x="3214" y="467"/>
                    </a:lnTo>
                    <a:lnTo>
                      <a:pt x="3259" y="434"/>
                    </a:lnTo>
                    <a:lnTo>
                      <a:pt x="3304" y="401"/>
                    </a:lnTo>
                    <a:lnTo>
                      <a:pt x="3352" y="368"/>
                    </a:lnTo>
                    <a:lnTo>
                      <a:pt x="3400" y="337"/>
                    </a:lnTo>
                    <a:lnTo>
                      <a:pt x="3451" y="308"/>
                    </a:lnTo>
                    <a:lnTo>
                      <a:pt x="3503" y="279"/>
                    </a:lnTo>
                    <a:lnTo>
                      <a:pt x="3555" y="252"/>
                    </a:lnTo>
                    <a:lnTo>
                      <a:pt x="3609" y="226"/>
                    </a:lnTo>
                    <a:lnTo>
                      <a:pt x="3665" y="203"/>
                    </a:lnTo>
                    <a:lnTo>
                      <a:pt x="3722" y="180"/>
                    </a:lnTo>
                    <a:lnTo>
                      <a:pt x="3781" y="159"/>
                    </a:lnTo>
                    <a:lnTo>
                      <a:pt x="3841" y="140"/>
                    </a:lnTo>
                    <a:lnTo>
                      <a:pt x="3904" y="121"/>
                    </a:lnTo>
                    <a:lnTo>
                      <a:pt x="3968" y="105"/>
                    </a:lnTo>
                    <a:lnTo>
                      <a:pt x="4033" y="90"/>
                    </a:lnTo>
                    <a:lnTo>
                      <a:pt x="4099" y="76"/>
                    </a:lnTo>
                    <a:lnTo>
                      <a:pt x="4163" y="65"/>
                    </a:lnTo>
                    <a:lnTo>
                      <a:pt x="4225" y="54"/>
                    </a:lnTo>
                    <a:lnTo>
                      <a:pt x="4286" y="43"/>
                    </a:lnTo>
                    <a:lnTo>
                      <a:pt x="4344" y="36"/>
                    </a:lnTo>
                    <a:lnTo>
                      <a:pt x="4399" y="29"/>
                    </a:lnTo>
                    <a:lnTo>
                      <a:pt x="4454" y="22"/>
                    </a:lnTo>
                    <a:lnTo>
                      <a:pt x="4507" y="16"/>
                    </a:lnTo>
                    <a:lnTo>
                      <a:pt x="4557" y="12"/>
                    </a:lnTo>
                    <a:lnTo>
                      <a:pt x="4605" y="8"/>
                    </a:lnTo>
                    <a:lnTo>
                      <a:pt x="4652" y="5"/>
                    </a:lnTo>
                    <a:lnTo>
                      <a:pt x="4697" y="3"/>
                    </a:lnTo>
                    <a:lnTo>
                      <a:pt x="4779" y="1"/>
                    </a:lnTo>
                    <a:lnTo>
                      <a:pt x="4854" y="0"/>
                    </a:lnTo>
                    <a:lnTo>
                      <a:pt x="4921" y="2"/>
                    </a:lnTo>
                    <a:lnTo>
                      <a:pt x="4979" y="5"/>
                    </a:lnTo>
                    <a:lnTo>
                      <a:pt x="5027" y="8"/>
                    </a:lnTo>
                    <a:lnTo>
                      <a:pt x="5068" y="13"/>
                    </a:lnTo>
                    <a:lnTo>
                      <a:pt x="5100" y="17"/>
                    </a:lnTo>
                    <a:lnTo>
                      <a:pt x="5123" y="20"/>
                    </a:lnTo>
                    <a:lnTo>
                      <a:pt x="5137" y="22"/>
                    </a:lnTo>
                    <a:lnTo>
                      <a:pt x="5142" y="23"/>
                    </a:lnTo>
                    <a:close/>
                    <a:moveTo>
                      <a:pt x="771" y="2251"/>
                    </a:moveTo>
                    <a:lnTo>
                      <a:pt x="1557" y="2251"/>
                    </a:lnTo>
                    <a:lnTo>
                      <a:pt x="754" y="3798"/>
                    </a:lnTo>
                    <a:lnTo>
                      <a:pt x="715" y="3796"/>
                    </a:lnTo>
                    <a:lnTo>
                      <a:pt x="676" y="3793"/>
                    </a:lnTo>
                    <a:lnTo>
                      <a:pt x="638" y="3787"/>
                    </a:lnTo>
                    <a:lnTo>
                      <a:pt x="601" y="3779"/>
                    </a:lnTo>
                    <a:lnTo>
                      <a:pt x="566" y="3771"/>
                    </a:lnTo>
                    <a:lnTo>
                      <a:pt x="530" y="3759"/>
                    </a:lnTo>
                    <a:lnTo>
                      <a:pt x="495" y="3747"/>
                    </a:lnTo>
                    <a:lnTo>
                      <a:pt x="460" y="3733"/>
                    </a:lnTo>
                    <a:lnTo>
                      <a:pt x="426" y="3717"/>
                    </a:lnTo>
                    <a:lnTo>
                      <a:pt x="395" y="3699"/>
                    </a:lnTo>
                    <a:lnTo>
                      <a:pt x="363" y="3681"/>
                    </a:lnTo>
                    <a:lnTo>
                      <a:pt x="332" y="3660"/>
                    </a:lnTo>
                    <a:lnTo>
                      <a:pt x="303" y="3639"/>
                    </a:lnTo>
                    <a:lnTo>
                      <a:pt x="274" y="3615"/>
                    </a:lnTo>
                    <a:lnTo>
                      <a:pt x="247" y="3591"/>
                    </a:lnTo>
                    <a:lnTo>
                      <a:pt x="221" y="3566"/>
                    </a:lnTo>
                    <a:lnTo>
                      <a:pt x="195" y="3539"/>
                    </a:lnTo>
                    <a:lnTo>
                      <a:pt x="172" y="3511"/>
                    </a:lnTo>
                    <a:lnTo>
                      <a:pt x="150" y="3482"/>
                    </a:lnTo>
                    <a:lnTo>
                      <a:pt x="129" y="3451"/>
                    </a:lnTo>
                    <a:lnTo>
                      <a:pt x="109" y="3421"/>
                    </a:lnTo>
                    <a:lnTo>
                      <a:pt x="91" y="3389"/>
                    </a:lnTo>
                    <a:lnTo>
                      <a:pt x="74" y="3355"/>
                    </a:lnTo>
                    <a:lnTo>
                      <a:pt x="59" y="3321"/>
                    </a:lnTo>
                    <a:lnTo>
                      <a:pt x="45" y="3288"/>
                    </a:lnTo>
                    <a:lnTo>
                      <a:pt x="34" y="3252"/>
                    </a:lnTo>
                    <a:lnTo>
                      <a:pt x="23" y="3216"/>
                    </a:lnTo>
                    <a:lnTo>
                      <a:pt x="15" y="3179"/>
                    </a:lnTo>
                    <a:lnTo>
                      <a:pt x="9" y="3142"/>
                    </a:lnTo>
                    <a:lnTo>
                      <a:pt x="3" y="3103"/>
                    </a:lnTo>
                    <a:lnTo>
                      <a:pt x="1" y="3064"/>
                    </a:lnTo>
                    <a:lnTo>
                      <a:pt x="0" y="3025"/>
                    </a:lnTo>
                    <a:lnTo>
                      <a:pt x="0" y="3025"/>
                    </a:lnTo>
                    <a:lnTo>
                      <a:pt x="1" y="2985"/>
                    </a:lnTo>
                    <a:lnTo>
                      <a:pt x="3" y="2946"/>
                    </a:lnTo>
                    <a:lnTo>
                      <a:pt x="9" y="2908"/>
                    </a:lnTo>
                    <a:lnTo>
                      <a:pt x="16" y="2870"/>
                    </a:lnTo>
                    <a:lnTo>
                      <a:pt x="24" y="2833"/>
                    </a:lnTo>
                    <a:lnTo>
                      <a:pt x="35" y="2796"/>
                    </a:lnTo>
                    <a:lnTo>
                      <a:pt x="47" y="2760"/>
                    </a:lnTo>
                    <a:lnTo>
                      <a:pt x="60" y="2725"/>
                    </a:lnTo>
                    <a:lnTo>
                      <a:pt x="76" y="2691"/>
                    </a:lnTo>
                    <a:lnTo>
                      <a:pt x="93" y="2657"/>
                    </a:lnTo>
                    <a:lnTo>
                      <a:pt x="112" y="2626"/>
                    </a:lnTo>
                    <a:lnTo>
                      <a:pt x="132" y="2594"/>
                    </a:lnTo>
                    <a:lnTo>
                      <a:pt x="153" y="2563"/>
                    </a:lnTo>
                    <a:lnTo>
                      <a:pt x="176" y="2534"/>
                    </a:lnTo>
                    <a:lnTo>
                      <a:pt x="201" y="2506"/>
                    </a:lnTo>
                    <a:lnTo>
                      <a:pt x="227" y="2479"/>
                    </a:lnTo>
                    <a:lnTo>
                      <a:pt x="253" y="2453"/>
                    </a:lnTo>
                    <a:lnTo>
                      <a:pt x="281" y="2429"/>
                    </a:lnTo>
                    <a:lnTo>
                      <a:pt x="310" y="2406"/>
                    </a:lnTo>
                    <a:lnTo>
                      <a:pt x="341" y="2385"/>
                    </a:lnTo>
                    <a:lnTo>
                      <a:pt x="371" y="2364"/>
                    </a:lnTo>
                    <a:lnTo>
                      <a:pt x="404" y="2345"/>
                    </a:lnTo>
                    <a:lnTo>
                      <a:pt x="437" y="2328"/>
                    </a:lnTo>
                    <a:lnTo>
                      <a:pt x="472" y="2313"/>
                    </a:lnTo>
                    <a:lnTo>
                      <a:pt x="507" y="2299"/>
                    </a:lnTo>
                    <a:lnTo>
                      <a:pt x="542" y="2287"/>
                    </a:lnTo>
                    <a:lnTo>
                      <a:pt x="579" y="2277"/>
                    </a:lnTo>
                    <a:lnTo>
                      <a:pt x="616" y="2268"/>
                    </a:lnTo>
                    <a:lnTo>
                      <a:pt x="654" y="2261"/>
                    </a:lnTo>
                    <a:lnTo>
                      <a:pt x="692" y="2256"/>
                    </a:lnTo>
                    <a:lnTo>
                      <a:pt x="731" y="2253"/>
                    </a:lnTo>
                    <a:lnTo>
                      <a:pt x="771" y="2251"/>
                    </a:lnTo>
                    <a:close/>
                    <a:moveTo>
                      <a:pt x="4722" y="2254"/>
                    </a:moveTo>
                    <a:lnTo>
                      <a:pt x="4759" y="2260"/>
                    </a:lnTo>
                    <a:lnTo>
                      <a:pt x="4795" y="2265"/>
                    </a:lnTo>
                    <a:lnTo>
                      <a:pt x="4830" y="2274"/>
                    </a:lnTo>
                    <a:lnTo>
                      <a:pt x="4865" y="2282"/>
                    </a:lnTo>
                    <a:lnTo>
                      <a:pt x="4898" y="2294"/>
                    </a:lnTo>
                    <a:lnTo>
                      <a:pt x="4932" y="2305"/>
                    </a:lnTo>
                    <a:lnTo>
                      <a:pt x="4965" y="2319"/>
                    </a:lnTo>
                    <a:lnTo>
                      <a:pt x="4997" y="2335"/>
                    </a:lnTo>
                    <a:lnTo>
                      <a:pt x="5028" y="2352"/>
                    </a:lnTo>
                    <a:lnTo>
                      <a:pt x="5058" y="2370"/>
                    </a:lnTo>
                    <a:lnTo>
                      <a:pt x="5087" y="2389"/>
                    </a:lnTo>
                    <a:lnTo>
                      <a:pt x="5116" y="2409"/>
                    </a:lnTo>
                    <a:lnTo>
                      <a:pt x="5143" y="2431"/>
                    </a:lnTo>
                    <a:lnTo>
                      <a:pt x="5170" y="2454"/>
                    </a:lnTo>
                    <a:lnTo>
                      <a:pt x="5195" y="2479"/>
                    </a:lnTo>
                    <a:lnTo>
                      <a:pt x="5219" y="2504"/>
                    </a:lnTo>
                    <a:lnTo>
                      <a:pt x="5242" y="2530"/>
                    </a:lnTo>
                    <a:lnTo>
                      <a:pt x="5263" y="2557"/>
                    </a:lnTo>
                    <a:lnTo>
                      <a:pt x="5285" y="2587"/>
                    </a:lnTo>
                    <a:lnTo>
                      <a:pt x="5304" y="2615"/>
                    </a:lnTo>
                    <a:lnTo>
                      <a:pt x="5322" y="2646"/>
                    </a:lnTo>
                    <a:lnTo>
                      <a:pt x="5338" y="2676"/>
                    </a:lnTo>
                    <a:lnTo>
                      <a:pt x="5354" y="2708"/>
                    </a:lnTo>
                    <a:lnTo>
                      <a:pt x="5368" y="2741"/>
                    </a:lnTo>
                    <a:lnTo>
                      <a:pt x="5381" y="2775"/>
                    </a:lnTo>
                    <a:lnTo>
                      <a:pt x="5391" y="2809"/>
                    </a:lnTo>
                    <a:lnTo>
                      <a:pt x="5401" y="2843"/>
                    </a:lnTo>
                    <a:lnTo>
                      <a:pt x="5408" y="2878"/>
                    </a:lnTo>
                    <a:lnTo>
                      <a:pt x="5414" y="2914"/>
                    </a:lnTo>
                    <a:lnTo>
                      <a:pt x="5419" y="2951"/>
                    </a:lnTo>
                    <a:lnTo>
                      <a:pt x="5422" y="2988"/>
                    </a:lnTo>
                    <a:lnTo>
                      <a:pt x="5423" y="3025"/>
                    </a:lnTo>
                    <a:lnTo>
                      <a:pt x="5423" y="3025"/>
                    </a:lnTo>
                    <a:lnTo>
                      <a:pt x="5422" y="3066"/>
                    </a:lnTo>
                    <a:lnTo>
                      <a:pt x="5419" y="3105"/>
                    </a:lnTo>
                    <a:lnTo>
                      <a:pt x="5413" y="3143"/>
                    </a:lnTo>
                    <a:lnTo>
                      <a:pt x="5407" y="3181"/>
                    </a:lnTo>
                    <a:lnTo>
                      <a:pt x="5397" y="3218"/>
                    </a:lnTo>
                    <a:lnTo>
                      <a:pt x="5387" y="3255"/>
                    </a:lnTo>
                    <a:lnTo>
                      <a:pt x="5375" y="3291"/>
                    </a:lnTo>
                    <a:lnTo>
                      <a:pt x="5362" y="3326"/>
                    </a:lnTo>
                    <a:lnTo>
                      <a:pt x="5346" y="3361"/>
                    </a:lnTo>
                    <a:lnTo>
                      <a:pt x="5329" y="3393"/>
                    </a:lnTo>
                    <a:lnTo>
                      <a:pt x="5310" y="3426"/>
                    </a:lnTo>
                    <a:lnTo>
                      <a:pt x="5290" y="3457"/>
                    </a:lnTo>
                    <a:lnTo>
                      <a:pt x="5269" y="3487"/>
                    </a:lnTo>
                    <a:lnTo>
                      <a:pt x="5246" y="3517"/>
                    </a:lnTo>
                    <a:lnTo>
                      <a:pt x="5221" y="3545"/>
                    </a:lnTo>
                    <a:lnTo>
                      <a:pt x="5196" y="3571"/>
                    </a:lnTo>
                    <a:lnTo>
                      <a:pt x="5169" y="3597"/>
                    </a:lnTo>
                    <a:lnTo>
                      <a:pt x="5141" y="3622"/>
                    </a:lnTo>
                    <a:lnTo>
                      <a:pt x="5112" y="3645"/>
                    </a:lnTo>
                    <a:lnTo>
                      <a:pt x="5081" y="3666"/>
                    </a:lnTo>
                    <a:lnTo>
                      <a:pt x="5049" y="3686"/>
                    </a:lnTo>
                    <a:lnTo>
                      <a:pt x="5018" y="3705"/>
                    </a:lnTo>
                    <a:lnTo>
                      <a:pt x="4984" y="3722"/>
                    </a:lnTo>
                    <a:lnTo>
                      <a:pt x="4950" y="3738"/>
                    </a:lnTo>
                    <a:lnTo>
                      <a:pt x="4915" y="3752"/>
                    </a:lnTo>
                    <a:lnTo>
                      <a:pt x="4879" y="3763"/>
                    </a:lnTo>
                    <a:lnTo>
                      <a:pt x="4843" y="3774"/>
                    </a:lnTo>
                    <a:lnTo>
                      <a:pt x="4806" y="3782"/>
                    </a:lnTo>
                    <a:lnTo>
                      <a:pt x="4768" y="3790"/>
                    </a:lnTo>
                    <a:lnTo>
                      <a:pt x="4730" y="3794"/>
                    </a:lnTo>
                    <a:lnTo>
                      <a:pt x="4691" y="3797"/>
                    </a:lnTo>
                    <a:lnTo>
                      <a:pt x="4652" y="3798"/>
                    </a:lnTo>
                    <a:lnTo>
                      <a:pt x="4240" y="3798"/>
                    </a:lnTo>
                    <a:lnTo>
                      <a:pt x="4722" y="2254"/>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34" name="Freeform 32"/>
              <p:cNvSpPr>
                <a:spLocks noEditPoints="1"/>
              </p:cNvSpPr>
              <p:nvPr/>
            </p:nvSpPr>
            <p:spPr bwMode="auto">
              <a:xfrm>
                <a:off x="6963700" y="3928542"/>
                <a:ext cx="538162" cy="615950"/>
              </a:xfrm>
              <a:custGeom>
                <a:avLst/>
                <a:gdLst/>
                <a:ahLst/>
                <a:cxnLst>
                  <a:cxn ang="0">
                    <a:pos x="148" y="501"/>
                  </a:cxn>
                  <a:cxn ang="0">
                    <a:pos x="144" y="409"/>
                  </a:cxn>
                  <a:cxn ang="0">
                    <a:pos x="154" y="317"/>
                  </a:cxn>
                  <a:cxn ang="0">
                    <a:pos x="186" y="221"/>
                  </a:cxn>
                  <a:cxn ang="0">
                    <a:pos x="247" y="130"/>
                  </a:cxn>
                  <a:cxn ang="0">
                    <a:pos x="346" y="58"/>
                  </a:cxn>
                  <a:cxn ang="0">
                    <a:pos x="493" y="15"/>
                  </a:cxn>
                  <a:cxn ang="0">
                    <a:pos x="712" y="2"/>
                  </a:cxn>
                  <a:cxn ang="0">
                    <a:pos x="1325" y="4"/>
                  </a:cxn>
                  <a:cxn ang="0">
                    <a:pos x="2149" y="24"/>
                  </a:cxn>
                  <a:cxn ang="0">
                    <a:pos x="2800" y="49"/>
                  </a:cxn>
                  <a:cxn ang="0">
                    <a:pos x="5245" y="6186"/>
                  </a:cxn>
                  <a:cxn ang="0">
                    <a:pos x="5094" y="6201"/>
                  </a:cxn>
                  <a:cxn ang="0">
                    <a:pos x="4922" y="6204"/>
                  </a:cxn>
                  <a:cxn ang="0">
                    <a:pos x="4699" y="6190"/>
                  </a:cxn>
                  <a:cxn ang="0">
                    <a:pos x="4437" y="6150"/>
                  </a:cxn>
                  <a:cxn ang="0">
                    <a:pos x="4147" y="6072"/>
                  </a:cxn>
                  <a:cxn ang="0">
                    <a:pos x="3838" y="5947"/>
                  </a:cxn>
                  <a:cxn ang="0">
                    <a:pos x="3523" y="5764"/>
                  </a:cxn>
                  <a:cxn ang="0">
                    <a:pos x="3220" y="5524"/>
                  </a:cxn>
                  <a:cxn ang="0">
                    <a:pos x="2946" y="5251"/>
                  </a:cxn>
                  <a:cxn ang="0">
                    <a:pos x="2704" y="4965"/>
                  </a:cxn>
                  <a:cxn ang="0">
                    <a:pos x="2498" y="4684"/>
                  </a:cxn>
                  <a:cxn ang="0">
                    <a:pos x="2333" y="4432"/>
                  </a:cxn>
                  <a:cxn ang="0">
                    <a:pos x="2209" y="4227"/>
                  </a:cxn>
                  <a:cxn ang="0">
                    <a:pos x="2107" y="4037"/>
                  </a:cxn>
                  <a:cxn ang="0">
                    <a:pos x="1676" y="3962"/>
                  </a:cxn>
                  <a:cxn ang="0">
                    <a:pos x="654" y="3954"/>
                  </a:cxn>
                  <a:cxn ang="0">
                    <a:pos x="506" y="3916"/>
                  </a:cxn>
                  <a:cxn ang="0">
                    <a:pos x="371" y="3851"/>
                  </a:cxn>
                  <a:cxn ang="0">
                    <a:pos x="253" y="3761"/>
                  </a:cxn>
                  <a:cxn ang="0">
                    <a:pos x="153" y="3651"/>
                  </a:cxn>
                  <a:cxn ang="0">
                    <a:pos x="76" y="3524"/>
                  </a:cxn>
                  <a:cxn ang="0">
                    <a:pos x="23" y="3383"/>
                  </a:cxn>
                  <a:cxn ang="0">
                    <a:pos x="1" y="3229"/>
                  </a:cxn>
                  <a:cxn ang="0">
                    <a:pos x="3" y="3111"/>
                  </a:cxn>
                  <a:cxn ang="0">
                    <a:pos x="34" y="2960"/>
                  </a:cxn>
                  <a:cxn ang="0">
                    <a:pos x="93" y="2821"/>
                  </a:cxn>
                  <a:cxn ang="0">
                    <a:pos x="176" y="2699"/>
                  </a:cxn>
                  <a:cxn ang="0">
                    <a:pos x="281" y="2593"/>
                  </a:cxn>
                  <a:cxn ang="0">
                    <a:pos x="404" y="2510"/>
                  </a:cxn>
                  <a:cxn ang="0">
                    <a:pos x="542" y="2451"/>
                  </a:cxn>
                  <a:cxn ang="0">
                    <a:pos x="692" y="2420"/>
                  </a:cxn>
                  <a:cxn ang="0">
                    <a:pos x="4651" y="2416"/>
                  </a:cxn>
                  <a:cxn ang="0">
                    <a:pos x="4806" y="2432"/>
                  </a:cxn>
                  <a:cxn ang="0">
                    <a:pos x="4950" y="2477"/>
                  </a:cxn>
                  <a:cxn ang="0">
                    <a:pos x="5081" y="2548"/>
                  </a:cxn>
                  <a:cxn ang="0">
                    <a:pos x="5196" y="2644"/>
                  </a:cxn>
                  <a:cxn ang="0">
                    <a:pos x="5290" y="2758"/>
                  </a:cxn>
                  <a:cxn ang="0">
                    <a:pos x="5362" y="2889"/>
                  </a:cxn>
                  <a:cxn ang="0">
                    <a:pos x="5407" y="3034"/>
                  </a:cxn>
                  <a:cxn ang="0">
                    <a:pos x="5423" y="3189"/>
                  </a:cxn>
                  <a:cxn ang="0">
                    <a:pos x="5416" y="3283"/>
                  </a:cxn>
                  <a:cxn ang="0">
                    <a:pos x="5392" y="3403"/>
                  </a:cxn>
                  <a:cxn ang="0">
                    <a:pos x="5350" y="3514"/>
                  </a:cxn>
                  <a:cxn ang="0">
                    <a:pos x="5292" y="3617"/>
                  </a:cxn>
                  <a:cxn ang="0">
                    <a:pos x="5220" y="3709"/>
                  </a:cxn>
                  <a:cxn ang="0">
                    <a:pos x="5135" y="3790"/>
                  </a:cxn>
                  <a:cxn ang="0">
                    <a:pos x="5038" y="3858"/>
                  </a:cxn>
                  <a:cxn ang="0">
                    <a:pos x="4931" y="3909"/>
                  </a:cxn>
                </a:cxnLst>
                <a:rect l="0" t="0" r="r" b="b"/>
                <a:pathLst>
                  <a:path w="5423" h="6204">
                    <a:moveTo>
                      <a:pt x="155" y="547"/>
                    </a:moveTo>
                    <a:lnTo>
                      <a:pt x="154" y="541"/>
                    </a:lnTo>
                    <a:lnTo>
                      <a:pt x="151" y="526"/>
                    </a:lnTo>
                    <a:lnTo>
                      <a:pt x="148" y="501"/>
                    </a:lnTo>
                    <a:lnTo>
                      <a:pt x="145" y="468"/>
                    </a:lnTo>
                    <a:lnTo>
                      <a:pt x="144" y="450"/>
                    </a:lnTo>
                    <a:lnTo>
                      <a:pt x="144" y="430"/>
                    </a:lnTo>
                    <a:lnTo>
                      <a:pt x="144" y="409"/>
                    </a:lnTo>
                    <a:lnTo>
                      <a:pt x="145" y="387"/>
                    </a:lnTo>
                    <a:lnTo>
                      <a:pt x="147" y="365"/>
                    </a:lnTo>
                    <a:lnTo>
                      <a:pt x="150" y="342"/>
                    </a:lnTo>
                    <a:lnTo>
                      <a:pt x="154" y="317"/>
                    </a:lnTo>
                    <a:lnTo>
                      <a:pt x="159" y="293"/>
                    </a:lnTo>
                    <a:lnTo>
                      <a:pt x="167" y="269"/>
                    </a:lnTo>
                    <a:lnTo>
                      <a:pt x="175" y="244"/>
                    </a:lnTo>
                    <a:lnTo>
                      <a:pt x="186" y="221"/>
                    </a:lnTo>
                    <a:lnTo>
                      <a:pt x="197" y="197"/>
                    </a:lnTo>
                    <a:lnTo>
                      <a:pt x="212" y="174"/>
                    </a:lnTo>
                    <a:lnTo>
                      <a:pt x="228" y="151"/>
                    </a:lnTo>
                    <a:lnTo>
                      <a:pt x="247" y="130"/>
                    </a:lnTo>
                    <a:lnTo>
                      <a:pt x="268" y="110"/>
                    </a:lnTo>
                    <a:lnTo>
                      <a:pt x="291" y="92"/>
                    </a:lnTo>
                    <a:lnTo>
                      <a:pt x="318" y="74"/>
                    </a:lnTo>
                    <a:lnTo>
                      <a:pt x="346" y="58"/>
                    </a:lnTo>
                    <a:lnTo>
                      <a:pt x="378" y="44"/>
                    </a:lnTo>
                    <a:lnTo>
                      <a:pt x="413" y="33"/>
                    </a:lnTo>
                    <a:lnTo>
                      <a:pt x="452" y="22"/>
                    </a:lnTo>
                    <a:lnTo>
                      <a:pt x="493" y="15"/>
                    </a:lnTo>
                    <a:lnTo>
                      <a:pt x="538" y="10"/>
                    </a:lnTo>
                    <a:lnTo>
                      <a:pt x="588" y="7"/>
                    </a:lnTo>
                    <a:lnTo>
                      <a:pt x="647" y="4"/>
                    </a:lnTo>
                    <a:lnTo>
                      <a:pt x="712" y="2"/>
                    </a:lnTo>
                    <a:lnTo>
                      <a:pt x="785" y="1"/>
                    </a:lnTo>
                    <a:lnTo>
                      <a:pt x="947" y="0"/>
                    </a:lnTo>
                    <a:lnTo>
                      <a:pt x="1129" y="1"/>
                    </a:lnTo>
                    <a:lnTo>
                      <a:pt x="1325" y="4"/>
                    </a:lnTo>
                    <a:lnTo>
                      <a:pt x="1530" y="7"/>
                    </a:lnTo>
                    <a:lnTo>
                      <a:pt x="1739" y="13"/>
                    </a:lnTo>
                    <a:lnTo>
                      <a:pt x="1947" y="18"/>
                    </a:lnTo>
                    <a:lnTo>
                      <a:pt x="2149" y="24"/>
                    </a:lnTo>
                    <a:lnTo>
                      <a:pt x="2340" y="31"/>
                    </a:lnTo>
                    <a:lnTo>
                      <a:pt x="2516" y="37"/>
                    </a:lnTo>
                    <a:lnTo>
                      <a:pt x="2671" y="43"/>
                    </a:lnTo>
                    <a:lnTo>
                      <a:pt x="2800" y="49"/>
                    </a:lnTo>
                    <a:lnTo>
                      <a:pt x="2898" y="52"/>
                    </a:lnTo>
                    <a:lnTo>
                      <a:pt x="2961" y="55"/>
                    </a:lnTo>
                    <a:lnTo>
                      <a:pt x="2984" y="55"/>
                    </a:lnTo>
                    <a:lnTo>
                      <a:pt x="5245" y="6186"/>
                    </a:lnTo>
                    <a:lnTo>
                      <a:pt x="5235" y="6187"/>
                    </a:lnTo>
                    <a:lnTo>
                      <a:pt x="5205" y="6191"/>
                    </a:lnTo>
                    <a:lnTo>
                      <a:pt x="5158" y="6197"/>
                    </a:lnTo>
                    <a:lnTo>
                      <a:pt x="5094" y="6201"/>
                    </a:lnTo>
                    <a:lnTo>
                      <a:pt x="5057" y="6203"/>
                    </a:lnTo>
                    <a:lnTo>
                      <a:pt x="5015" y="6204"/>
                    </a:lnTo>
                    <a:lnTo>
                      <a:pt x="4970" y="6204"/>
                    </a:lnTo>
                    <a:lnTo>
                      <a:pt x="4922" y="6204"/>
                    </a:lnTo>
                    <a:lnTo>
                      <a:pt x="4870" y="6203"/>
                    </a:lnTo>
                    <a:lnTo>
                      <a:pt x="4816" y="6200"/>
                    </a:lnTo>
                    <a:lnTo>
                      <a:pt x="4759" y="6197"/>
                    </a:lnTo>
                    <a:lnTo>
                      <a:pt x="4699" y="6190"/>
                    </a:lnTo>
                    <a:lnTo>
                      <a:pt x="4637" y="6184"/>
                    </a:lnTo>
                    <a:lnTo>
                      <a:pt x="4572" y="6174"/>
                    </a:lnTo>
                    <a:lnTo>
                      <a:pt x="4506" y="6164"/>
                    </a:lnTo>
                    <a:lnTo>
                      <a:pt x="4437" y="6150"/>
                    </a:lnTo>
                    <a:lnTo>
                      <a:pt x="4367" y="6134"/>
                    </a:lnTo>
                    <a:lnTo>
                      <a:pt x="4295" y="6116"/>
                    </a:lnTo>
                    <a:lnTo>
                      <a:pt x="4221" y="6096"/>
                    </a:lnTo>
                    <a:lnTo>
                      <a:pt x="4147" y="6072"/>
                    </a:lnTo>
                    <a:lnTo>
                      <a:pt x="4071" y="6046"/>
                    </a:lnTo>
                    <a:lnTo>
                      <a:pt x="3994" y="6017"/>
                    </a:lnTo>
                    <a:lnTo>
                      <a:pt x="3916" y="5984"/>
                    </a:lnTo>
                    <a:lnTo>
                      <a:pt x="3838" y="5947"/>
                    </a:lnTo>
                    <a:lnTo>
                      <a:pt x="3759" y="5907"/>
                    </a:lnTo>
                    <a:lnTo>
                      <a:pt x="3681" y="5864"/>
                    </a:lnTo>
                    <a:lnTo>
                      <a:pt x="3602" y="5816"/>
                    </a:lnTo>
                    <a:lnTo>
                      <a:pt x="3523" y="5764"/>
                    </a:lnTo>
                    <a:lnTo>
                      <a:pt x="3445" y="5708"/>
                    </a:lnTo>
                    <a:lnTo>
                      <a:pt x="3368" y="5650"/>
                    </a:lnTo>
                    <a:lnTo>
                      <a:pt x="3293" y="5589"/>
                    </a:lnTo>
                    <a:lnTo>
                      <a:pt x="3220" y="5524"/>
                    </a:lnTo>
                    <a:lnTo>
                      <a:pt x="3148" y="5459"/>
                    </a:lnTo>
                    <a:lnTo>
                      <a:pt x="3080" y="5391"/>
                    </a:lnTo>
                    <a:lnTo>
                      <a:pt x="3011" y="5322"/>
                    </a:lnTo>
                    <a:lnTo>
                      <a:pt x="2946" y="5251"/>
                    </a:lnTo>
                    <a:lnTo>
                      <a:pt x="2882" y="5180"/>
                    </a:lnTo>
                    <a:lnTo>
                      <a:pt x="2821" y="5108"/>
                    </a:lnTo>
                    <a:lnTo>
                      <a:pt x="2761" y="5037"/>
                    </a:lnTo>
                    <a:lnTo>
                      <a:pt x="2704" y="4965"/>
                    </a:lnTo>
                    <a:lnTo>
                      <a:pt x="2649" y="4894"/>
                    </a:lnTo>
                    <a:lnTo>
                      <a:pt x="2596" y="4823"/>
                    </a:lnTo>
                    <a:lnTo>
                      <a:pt x="2547" y="4753"/>
                    </a:lnTo>
                    <a:lnTo>
                      <a:pt x="2498" y="4684"/>
                    </a:lnTo>
                    <a:lnTo>
                      <a:pt x="2453" y="4619"/>
                    </a:lnTo>
                    <a:lnTo>
                      <a:pt x="2411" y="4554"/>
                    </a:lnTo>
                    <a:lnTo>
                      <a:pt x="2370" y="4492"/>
                    </a:lnTo>
                    <a:lnTo>
                      <a:pt x="2333" y="4432"/>
                    </a:lnTo>
                    <a:lnTo>
                      <a:pt x="2297" y="4376"/>
                    </a:lnTo>
                    <a:lnTo>
                      <a:pt x="2265" y="4322"/>
                    </a:lnTo>
                    <a:lnTo>
                      <a:pt x="2236" y="4272"/>
                    </a:lnTo>
                    <a:lnTo>
                      <a:pt x="2209" y="4227"/>
                    </a:lnTo>
                    <a:lnTo>
                      <a:pt x="2165" y="4147"/>
                    </a:lnTo>
                    <a:lnTo>
                      <a:pt x="2133" y="4088"/>
                    </a:lnTo>
                    <a:lnTo>
                      <a:pt x="2113" y="4051"/>
                    </a:lnTo>
                    <a:lnTo>
                      <a:pt x="2107" y="4037"/>
                    </a:lnTo>
                    <a:lnTo>
                      <a:pt x="155" y="547"/>
                    </a:lnTo>
                    <a:close/>
                    <a:moveTo>
                      <a:pt x="771" y="2416"/>
                    </a:moveTo>
                    <a:lnTo>
                      <a:pt x="861" y="2416"/>
                    </a:lnTo>
                    <a:lnTo>
                      <a:pt x="1676" y="3962"/>
                    </a:lnTo>
                    <a:lnTo>
                      <a:pt x="771" y="3962"/>
                    </a:lnTo>
                    <a:lnTo>
                      <a:pt x="731" y="3962"/>
                    </a:lnTo>
                    <a:lnTo>
                      <a:pt x="692" y="3959"/>
                    </a:lnTo>
                    <a:lnTo>
                      <a:pt x="654" y="3954"/>
                    </a:lnTo>
                    <a:lnTo>
                      <a:pt x="616" y="3947"/>
                    </a:lnTo>
                    <a:lnTo>
                      <a:pt x="578" y="3939"/>
                    </a:lnTo>
                    <a:lnTo>
                      <a:pt x="542" y="3928"/>
                    </a:lnTo>
                    <a:lnTo>
                      <a:pt x="506" y="3916"/>
                    </a:lnTo>
                    <a:lnTo>
                      <a:pt x="472" y="3902"/>
                    </a:lnTo>
                    <a:lnTo>
                      <a:pt x="437" y="3886"/>
                    </a:lnTo>
                    <a:lnTo>
                      <a:pt x="404" y="3869"/>
                    </a:lnTo>
                    <a:lnTo>
                      <a:pt x="371" y="3851"/>
                    </a:lnTo>
                    <a:lnTo>
                      <a:pt x="341" y="3830"/>
                    </a:lnTo>
                    <a:lnTo>
                      <a:pt x="310" y="3809"/>
                    </a:lnTo>
                    <a:lnTo>
                      <a:pt x="281" y="3786"/>
                    </a:lnTo>
                    <a:lnTo>
                      <a:pt x="253" y="3761"/>
                    </a:lnTo>
                    <a:lnTo>
                      <a:pt x="226" y="3736"/>
                    </a:lnTo>
                    <a:lnTo>
                      <a:pt x="201" y="3708"/>
                    </a:lnTo>
                    <a:lnTo>
                      <a:pt x="176" y="3681"/>
                    </a:lnTo>
                    <a:lnTo>
                      <a:pt x="153" y="3651"/>
                    </a:lnTo>
                    <a:lnTo>
                      <a:pt x="132" y="3621"/>
                    </a:lnTo>
                    <a:lnTo>
                      <a:pt x="112" y="3590"/>
                    </a:lnTo>
                    <a:lnTo>
                      <a:pt x="93" y="3557"/>
                    </a:lnTo>
                    <a:lnTo>
                      <a:pt x="76" y="3524"/>
                    </a:lnTo>
                    <a:lnTo>
                      <a:pt x="60" y="3490"/>
                    </a:lnTo>
                    <a:lnTo>
                      <a:pt x="47" y="3455"/>
                    </a:lnTo>
                    <a:lnTo>
                      <a:pt x="34" y="3419"/>
                    </a:lnTo>
                    <a:lnTo>
                      <a:pt x="23" y="3383"/>
                    </a:lnTo>
                    <a:lnTo>
                      <a:pt x="15" y="3345"/>
                    </a:lnTo>
                    <a:lnTo>
                      <a:pt x="9" y="3307"/>
                    </a:lnTo>
                    <a:lnTo>
                      <a:pt x="3" y="3269"/>
                    </a:lnTo>
                    <a:lnTo>
                      <a:pt x="1" y="3229"/>
                    </a:lnTo>
                    <a:lnTo>
                      <a:pt x="0" y="3189"/>
                    </a:lnTo>
                    <a:lnTo>
                      <a:pt x="0" y="3189"/>
                    </a:lnTo>
                    <a:lnTo>
                      <a:pt x="1" y="3150"/>
                    </a:lnTo>
                    <a:lnTo>
                      <a:pt x="3" y="3111"/>
                    </a:lnTo>
                    <a:lnTo>
                      <a:pt x="9" y="3072"/>
                    </a:lnTo>
                    <a:lnTo>
                      <a:pt x="15" y="3034"/>
                    </a:lnTo>
                    <a:lnTo>
                      <a:pt x="23" y="2997"/>
                    </a:lnTo>
                    <a:lnTo>
                      <a:pt x="34" y="2960"/>
                    </a:lnTo>
                    <a:lnTo>
                      <a:pt x="47" y="2924"/>
                    </a:lnTo>
                    <a:lnTo>
                      <a:pt x="60" y="2889"/>
                    </a:lnTo>
                    <a:lnTo>
                      <a:pt x="76" y="2855"/>
                    </a:lnTo>
                    <a:lnTo>
                      <a:pt x="93" y="2821"/>
                    </a:lnTo>
                    <a:lnTo>
                      <a:pt x="112" y="2790"/>
                    </a:lnTo>
                    <a:lnTo>
                      <a:pt x="132" y="2758"/>
                    </a:lnTo>
                    <a:lnTo>
                      <a:pt x="153" y="2728"/>
                    </a:lnTo>
                    <a:lnTo>
                      <a:pt x="176" y="2699"/>
                    </a:lnTo>
                    <a:lnTo>
                      <a:pt x="201" y="2670"/>
                    </a:lnTo>
                    <a:lnTo>
                      <a:pt x="226" y="2644"/>
                    </a:lnTo>
                    <a:lnTo>
                      <a:pt x="253" y="2618"/>
                    </a:lnTo>
                    <a:lnTo>
                      <a:pt x="281" y="2593"/>
                    </a:lnTo>
                    <a:lnTo>
                      <a:pt x="310" y="2571"/>
                    </a:lnTo>
                    <a:lnTo>
                      <a:pt x="341" y="2548"/>
                    </a:lnTo>
                    <a:lnTo>
                      <a:pt x="371" y="2528"/>
                    </a:lnTo>
                    <a:lnTo>
                      <a:pt x="404" y="2510"/>
                    </a:lnTo>
                    <a:lnTo>
                      <a:pt x="437" y="2492"/>
                    </a:lnTo>
                    <a:lnTo>
                      <a:pt x="472" y="2477"/>
                    </a:lnTo>
                    <a:lnTo>
                      <a:pt x="506" y="2463"/>
                    </a:lnTo>
                    <a:lnTo>
                      <a:pt x="542" y="2451"/>
                    </a:lnTo>
                    <a:lnTo>
                      <a:pt x="578" y="2441"/>
                    </a:lnTo>
                    <a:lnTo>
                      <a:pt x="616" y="2432"/>
                    </a:lnTo>
                    <a:lnTo>
                      <a:pt x="654" y="2425"/>
                    </a:lnTo>
                    <a:lnTo>
                      <a:pt x="692" y="2420"/>
                    </a:lnTo>
                    <a:lnTo>
                      <a:pt x="731" y="2417"/>
                    </a:lnTo>
                    <a:lnTo>
                      <a:pt x="771" y="2416"/>
                    </a:lnTo>
                    <a:close/>
                    <a:moveTo>
                      <a:pt x="4353" y="2416"/>
                    </a:moveTo>
                    <a:lnTo>
                      <a:pt x="4651" y="2416"/>
                    </a:lnTo>
                    <a:lnTo>
                      <a:pt x="4691" y="2417"/>
                    </a:lnTo>
                    <a:lnTo>
                      <a:pt x="4730" y="2420"/>
                    </a:lnTo>
                    <a:lnTo>
                      <a:pt x="4768" y="2425"/>
                    </a:lnTo>
                    <a:lnTo>
                      <a:pt x="4806" y="2432"/>
                    </a:lnTo>
                    <a:lnTo>
                      <a:pt x="4843" y="2441"/>
                    </a:lnTo>
                    <a:lnTo>
                      <a:pt x="4879" y="2451"/>
                    </a:lnTo>
                    <a:lnTo>
                      <a:pt x="4915" y="2463"/>
                    </a:lnTo>
                    <a:lnTo>
                      <a:pt x="4950" y="2477"/>
                    </a:lnTo>
                    <a:lnTo>
                      <a:pt x="4984" y="2492"/>
                    </a:lnTo>
                    <a:lnTo>
                      <a:pt x="5018" y="2510"/>
                    </a:lnTo>
                    <a:lnTo>
                      <a:pt x="5049" y="2528"/>
                    </a:lnTo>
                    <a:lnTo>
                      <a:pt x="5081" y="2548"/>
                    </a:lnTo>
                    <a:lnTo>
                      <a:pt x="5112" y="2571"/>
                    </a:lnTo>
                    <a:lnTo>
                      <a:pt x="5141" y="2594"/>
                    </a:lnTo>
                    <a:lnTo>
                      <a:pt x="5169" y="2618"/>
                    </a:lnTo>
                    <a:lnTo>
                      <a:pt x="5196" y="2644"/>
                    </a:lnTo>
                    <a:lnTo>
                      <a:pt x="5221" y="2670"/>
                    </a:lnTo>
                    <a:lnTo>
                      <a:pt x="5246" y="2699"/>
                    </a:lnTo>
                    <a:lnTo>
                      <a:pt x="5269" y="2728"/>
                    </a:lnTo>
                    <a:lnTo>
                      <a:pt x="5290" y="2758"/>
                    </a:lnTo>
                    <a:lnTo>
                      <a:pt x="5310" y="2790"/>
                    </a:lnTo>
                    <a:lnTo>
                      <a:pt x="5329" y="2822"/>
                    </a:lnTo>
                    <a:lnTo>
                      <a:pt x="5346" y="2855"/>
                    </a:lnTo>
                    <a:lnTo>
                      <a:pt x="5362" y="2889"/>
                    </a:lnTo>
                    <a:lnTo>
                      <a:pt x="5375" y="2925"/>
                    </a:lnTo>
                    <a:lnTo>
                      <a:pt x="5387" y="2961"/>
                    </a:lnTo>
                    <a:lnTo>
                      <a:pt x="5397" y="2997"/>
                    </a:lnTo>
                    <a:lnTo>
                      <a:pt x="5407" y="3034"/>
                    </a:lnTo>
                    <a:lnTo>
                      <a:pt x="5413" y="3072"/>
                    </a:lnTo>
                    <a:lnTo>
                      <a:pt x="5419" y="3111"/>
                    </a:lnTo>
                    <a:lnTo>
                      <a:pt x="5421" y="3150"/>
                    </a:lnTo>
                    <a:lnTo>
                      <a:pt x="5423" y="3189"/>
                    </a:lnTo>
                    <a:lnTo>
                      <a:pt x="5423" y="3189"/>
                    </a:lnTo>
                    <a:lnTo>
                      <a:pt x="5422" y="3221"/>
                    </a:lnTo>
                    <a:lnTo>
                      <a:pt x="5420" y="3252"/>
                    </a:lnTo>
                    <a:lnTo>
                      <a:pt x="5416" y="3283"/>
                    </a:lnTo>
                    <a:lnTo>
                      <a:pt x="5412" y="3313"/>
                    </a:lnTo>
                    <a:lnTo>
                      <a:pt x="5407" y="3344"/>
                    </a:lnTo>
                    <a:lnTo>
                      <a:pt x="5401" y="3373"/>
                    </a:lnTo>
                    <a:lnTo>
                      <a:pt x="5392" y="3403"/>
                    </a:lnTo>
                    <a:lnTo>
                      <a:pt x="5384" y="3430"/>
                    </a:lnTo>
                    <a:lnTo>
                      <a:pt x="5373" y="3459"/>
                    </a:lnTo>
                    <a:lnTo>
                      <a:pt x="5363" y="3487"/>
                    </a:lnTo>
                    <a:lnTo>
                      <a:pt x="5350" y="3514"/>
                    </a:lnTo>
                    <a:lnTo>
                      <a:pt x="5337" y="3540"/>
                    </a:lnTo>
                    <a:lnTo>
                      <a:pt x="5324" y="3567"/>
                    </a:lnTo>
                    <a:lnTo>
                      <a:pt x="5308" y="3592"/>
                    </a:lnTo>
                    <a:lnTo>
                      <a:pt x="5292" y="3617"/>
                    </a:lnTo>
                    <a:lnTo>
                      <a:pt x="5276" y="3641"/>
                    </a:lnTo>
                    <a:lnTo>
                      <a:pt x="5258" y="3665"/>
                    </a:lnTo>
                    <a:lnTo>
                      <a:pt x="5239" y="3687"/>
                    </a:lnTo>
                    <a:lnTo>
                      <a:pt x="5220" y="3709"/>
                    </a:lnTo>
                    <a:lnTo>
                      <a:pt x="5199" y="3731"/>
                    </a:lnTo>
                    <a:lnTo>
                      <a:pt x="5178" y="3752"/>
                    </a:lnTo>
                    <a:lnTo>
                      <a:pt x="5157" y="3772"/>
                    </a:lnTo>
                    <a:lnTo>
                      <a:pt x="5135" y="3790"/>
                    </a:lnTo>
                    <a:lnTo>
                      <a:pt x="5112" y="3808"/>
                    </a:lnTo>
                    <a:lnTo>
                      <a:pt x="5087" y="3826"/>
                    </a:lnTo>
                    <a:lnTo>
                      <a:pt x="5063" y="3842"/>
                    </a:lnTo>
                    <a:lnTo>
                      <a:pt x="5038" y="3858"/>
                    </a:lnTo>
                    <a:lnTo>
                      <a:pt x="5012" y="3871"/>
                    </a:lnTo>
                    <a:lnTo>
                      <a:pt x="4985" y="3885"/>
                    </a:lnTo>
                    <a:lnTo>
                      <a:pt x="4959" y="3898"/>
                    </a:lnTo>
                    <a:lnTo>
                      <a:pt x="4931" y="3909"/>
                    </a:lnTo>
                    <a:lnTo>
                      <a:pt x="4904" y="3919"/>
                    </a:lnTo>
                    <a:lnTo>
                      <a:pt x="4353" y="2416"/>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grpSp>
        <p:cxnSp>
          <p:nvCxnSpPr>
            <p:cNvPr id="529" name="直接箭头连接符 903"/>
            <p:cNvCxnSpPr>
              <a:cxnSpLocks noChangeShapeType="1"/>
            </p:cNvCxnSpPr>
            <p:nvPr/>
          </p:nvCxnSpPr>
          <p:spPr bwMode="auto">
            <a:xfrm flipH="1">
              <a:off x="909466" y="2092470"/>
              <a:ext cx="390061" cy="0"/>
            </a:xfrm>
            <a:prstGeom prst="straightConnector1">
              <a:avLst/>
            </a:prstGeom>
            <a:noFill/>
            <a:ln w="9525">
              <a:solidFill>
                <a:srgbClr val="000000">
                  <a:lumMod val="50000"/>
                  <a:lumOff val="50000"/>
                </a:srgbClr>
              </a:solidFill>
              <a:prstDash val="sysDot"/>
              <a:round/>
              <a:tailEnd type="none" w="med" len="med"/>
            </a:ln>
          </p:spPr>
        </p:cxnSp>
        <p:cxnSp>
          <p:nvCxnSpPr>
            <p:cNvPr id="530" name="直接箭头连接符 529"/>
            <p:cNvCxnSpPr>
              <a:cxnSpLocks noChangeShapeType="1"/>
            </p:cNvCxnSpPr>
            <p:nvPr/>
          </p:nvCxnSpPr>
          <p:spPr bwMode="auto">
            <a:xfrm flipH="1" flipV="1">
              <a:off x="989630" y="2178769"/>
              <a:ext cx="490671" cy="1"/>
            </a:xfrm>
            <a:prstGeom prst="straightConnector1">
              <a:avLst/>
            </a:prstGeom>
            <a:noFill/>
            <a:ln w="9525">
              <a:solidFill>
                <a:srgbClr val="000000">
                  <a:lumMod val="50000"/>
                  <a:lumOff val="50000"/>
                </a:srgbClr>
              </a:solidFill>
              <a:prstDash val="sysDot"/>
              <a:round/>
              <a:tailEnd type="none" w="med" len="med"/>
            </a:ln>
          </p:spPr>
        </p:cxnSp>
        <p:cxnSp>
          <p:nvCxnSpPr>
            <p:cNvPr id="531" name="直接箭头连接符 530"/>
            <p:cNvCxnSpPr>
              <a:cxnSpLocks noChangeShapeType="1"/>
            </p:cNvCxnSpPr>
            <p:nvPr/>
          </p:nvCxnSpPr>
          <p:spPr bwMode="auto">
            <a:xfrm flipH="1" flipV="1">
              <a:off x="971552" y="2009491"/>
              <a:ext cx="490671" cy="1"/>
            </a:xfrm>
            <a:prstGeom prst="straightConnector1">
              <a:avLst/>
            </a:prstGeom>
            <a:noFill/>
            <a:ln w="9525">
              <a:solidFill>
                <a:srgbClr val="000000">
                  <a:lumMod val="50000"/>
                  <a:lumOff val="50000"/>
                </a:srgbClr>
              </a:solidFill>
              <a:prstDash val="sysDot"/>
              <a:round/>
              <a:tailEnd type="none" w="med" len="med"/>
            </a:ln>
          </p:spPr>
        </p:cxnSp>
      </p:grpSp>
      <p:grpSp>
        <p:nvGrpSpPr>
          <p:cNvPr id="5" name="组合 398"/>
          <p:cNvGrpSpPr/>
          <p:nvPr/>
        </p:nvGrpSpPr>
        <p:grpSpPr>
          <a:xfrm>
            <a:off x="7314071" y="2243046"/>
            <a:ext cx="539766" cy="733722"/>
            <a:chOff x="10287403" y="1826574"/>
            <a:chExt cx="2327266" cy="2817813"/>
          </a:xfrm>
          <a:solidFill>
            <a:srgbClr val="990000"/>
          </a:solidFill>
        </p:grpSpPr>
        <p:sp>
          <p:nvSpPr>
            <p:cNvPr id="406" name="Freeform 21"/>
            <p:cNvSpPr/>
            <p:nvPr/>
          </p:nvSpPr>
          <p:spPr bwMode="auto">
            <a:xfrm>
              <a:off x="11073215" y="2025012"/>
              <a:ext cx="203200" cy="33338"/>
            </a:xfrm>
            <a:custGeom>
              <a:avLst/>
              <a:gdLst/>
              <a:ahLst/>
              <a:cxnLst>
                <a:cxn ang="0">
                  <a:pos x="1169" y="0"/>
                </a:cxn>
                <a:cxn ang="0">
                  <a:pos x="1190" y="2"/>
                </a:cxn>
                <a:cxn ang="0">
                  <a:pos x="1212" y="9"/>
                </a:cxn>
                <a:cxn ang="0">
                  <a:pos x="1229" y="19"/>
                </a:cxn>
                <a:cxn ang="0">
                  <a:pos x="1246" y="32"/>
                </a:cxn>
                <a:cxn ang="0">
                  <a:pos x="1259" y="49"/>
                </a:cxn>
                <a:cxn ang="0">
                  <a:pos x="1269" y="66"/>
                </a:cxn>
                <a:cxn ang="0">
                  <a:pos x="1276" y="87"/>
                </a:cxn>
                <a:cxn ang="0">
                  <a:pos x="1278" y="110"/>
                </a:cxn>
                <a:cxn ang="0">
                  <a:pos x="1276" y="131"/>
                </a:cxn>
                <a:cxn ang="0">
                  <a:pos x="1269" y="152"/>
                </a:cxn>
                <a:cxn ang="0">
                  <a:pos x="1259" y="170"/>
                </a:cxn>
                <a:cxn ang="0">
                  <a:pos x="1246" y="186"/>
                </a:cxn>
                <a:cxn ang="0">
                  <a:pos x="1229" y="200"/>
                </a:cxn>
                <a:cxn ang="0">
                  <a:pos x="1212" y="210"/>
                </a:cxn>
                <a:cxn ang="0">
                  <a:pos x="1190" y="216"/>
                </a:cxn>
                <a:cxn ang="0">
                  <a:pos x="1169" y="218"/>
                </a:cxn>
                <a:cxn ang="0">
                  <a:pos x="97" y="217"/>
                </a:cxn>
                <a:cxn ang="0">
                  <a:pos x="76" y="213"/>
                </a:cxn>
                <a:cxn ang="0">
                  <a:pos x="56" y="205"/>
                </a:cxn>
                <a:cxn ang="0">
                  <a:pos x="38" y="193"/>
                </a:cxn>
                <a:cxn ang="0">
                  <a:pos x="24" y="178"/>
                </a:cxn>
                <a:cxn ang="0">
                  <a:pos x="12" y="161"/>
                </a:cxn>
                <a:cxn ang="0">
                  <a:pos x="4" y="142"/>
                </a:cxn>
                <a:cxn ang="0">
                  <a:pos x="0" y="121"/>
                </a:cxn>
                <a:cxn ang="0">
                  <a:pos x="0" y="99"/>
                </a:cxn>
                <a:cxn ang="0">
                  <a:pos x="4" y="76"/>
                </a:cxn>
                <a:cxn ang="0">
                  <a:pos x="12" y="58"/>
                </a:cxn>
                <a:cxn ang="0">
                  <a:pos x="24" y="40"/>
                </a:cxn>
                <a:cxn ang="0">
                  <a:pos x="38" y="25"/>
                </a:cxn>
                <a:cxn ang="0">
                  <a:pos x="56" y="13"/>
                </a:cxn>
                <a:cxn ang="0">
                  <a:pos x="76" y="5"/>
                </a:cxn>
                <a:cxn ang="0">
                  <a:pos x="97" y="1"/>
                </a:cxn>
              </a:cxnLst>
              <a:rect l="0" t="0" r="r" b="b"/>
              <a:pathLst>
                <a:path w="1278" h="218">
                  <a:moveTo>
                    <a:pt x="108" y="0"/>
                  </a:moveTo>
                  <a:lnTo>
                    <a:pt x="1169" y="0"/>
                  </a:lnTo>
                  <a:lnTo>
                    <a:pt x="1180" y="1"/>
                  </a:lnTo>
                  <a:lnTo>
                    <a:pt x="1190" y="2"/>
                  </a:lnTo>
                  <a:lnTo>
                    <a:pt x="1202" y="5"/>
                  </a:lnTo>
                  <a:lnTo>
                    <a:pt x="1212" y="9"/>
                  </a:lnTo>
                  <a:lnTo>
                    <a:pt x="1220" y="13"/>
                  </a:lnTo>
                  <a:lnTo>
                    <a:pt x="1229" y="19"/>
                  </a:lnTo>
                  <a:lnTo>
                    <a:pt x="1238" y="25"/>
                  </a:lnTo>
                  <a:lnTo>
                    <a:pt x="1246" y="32"/>
                  </a:lnTo>
                  <a:lnTo>
                    <a:pt x="1253" y="40"/>
                  </a:lnTo>
                  <a:lnTo>
                    <a:pt x="1259" y="49"/>
                  </a:lnTo>
                  <a:lnTo>
                    <a:pt x="1265" y="58"/>
                  </a:lnTo>
                  <a:lnTo>
                    <a:pt x="1269" y="66"/>
                  </a:lnTo>
                  <a:lnTo>
                    <a:pt x="1272" y="76"/>
                  </a:lnTo>
                  <a:lnTo>
                    <a:pt x="1276" y="87"/>
                  </a:lnTo>
                  <a:lnTo>
                    <a:pt x="1277" y="99"/>
                  </a:lnTo>
                  <a:lnTo>
                    <a:pt x="1278" y="110"/>
                  </a:lnTo>
                  <a:lnTo>
                    <a:pt x="1277" y="121"/>
                  </a:lnTo>
                  <a:lnTo>
                    <a:pt x="1276" y="131"/>
                  </a:lnTo>
                  <a:lnTo>
                    <a:pt x="1272" y="142"/>
                  </a:lnTo>
                  <a:lnTo>
                    <a:pt x="1269" y="152"/>
                  </a:lnTo>
                  <a:lnTo>
                    <a:pt x="1265" y="161"/>
                  </a:lnTo>
                  <a:lnTo>
                    <a:pt x="1259" y="170"/>
                  </a:lnTo>
                  <a:lnTo>
                    <a:pt x="1253" y="178"/>
                  </a:lnTo>
                  <a:lnTo>
                    <a:pt x="1246" y="186"/>
                  </a:lnTo>
                  <a:lnTo>
                    <a:pt x="1238" y="193"/>
                  </a:lnTo>
                  <a:lnTo>
                    <a:pt x="1229" y="200"/>
                  </a:lnTo>
                  <a:lnTo>
                    <a:pt x="1220" y="205"/>
                  </a:lnTo>
                  <a:lnTo>
                    <a:pt x="1212" y="210"/>
                  </a:lnTo>
                  <a:lnTo>
                    <a:pt x="1202" y="213"/>
                  </a:lnTo>
                  <a:lnTo>
                    <a:pt x="1190" y="216"/>
                  </a:lnTo>
                  <a:lnTo>
                    <a:pt x="1180" y="217"/>
                  </a:lnTo>
                  <a:lnTo>
                    <a:pt x="1169" y="218"/>
                  </a:lnTo>
                  <a:lnTo>
                    <a:pt x="108" y="218"/>
                  </a:lnTo>
                  <a:lnTo>
                    <a:pt x="97" y="217"/>
                  </a:lnTo>
                  <a:lnTo>
                    <a:pt x="86" y="216"/>
                  </a:lnTo>
                  <a:lnTo>
                    <a:pt x="76" y="213"/>
                  </a:lnTo>
                  <a:lnTo>
                    <a:pt x="66" y="210"/>
                  </a:lnTo>
                  <a:lnTo>
                    <a:pt x="56" y="205"/>
                  </a:lnTo>
                  <a:lnTo>
                    <a:pt x="47" y="200"/>
                  </a:lnTo>
                  <a:lnTo>
                    <a:pt x="38" y="193"/>
                  </a:lnTo>
                  <a:lnTo>
                    <a:pt x="31" y="186"/>
                  </a:lnTo>
                  <a:lnTo>
                    <a:pt x="24" y="178"/>
                  </a:lnTo>
                  <a:lnTo>
                    <a:pt x="17" y="170"/>
                  </a:lnTo>
                  <a:lnTo>
                    <a:pt x="12" y="161"/>
                  </a:lnTo>
                  <a:lnTo>
                    <a:pt x="7" y="152"/>
                  </a:lnTo>
                  <a:lnTo>
                    <a:pt x="4" y="142"/>
                  </a:lnTo>
                  <a:lnTo>
                    <a:pt x="2" y="131"/>
                  </a:lnTo>
                  <a:lnTo>
                    <a:pt x="0" y="121"/>
                  </a:lnTo>
                  <a:lnTo>
                    <a:pt x="0" y="110"/>
                  </a:lnTo>
                  <a:lnTo>
                    <a:pt x="0" y="99"/>
                  </a:lnTo>
                  <a:lnTo>
                    <a:pt x="2" y="87"/>
                  </a:lnTo>
                  <a:lnTo>
                    <a:pt x="4" y="76"/>
                  </a:lnTo>
                  <a:lnTo>
                    <a:pt x="7" y="66"/>
                  </a:lnTo>
                  <a:lnTo>
                    <a:pt x="12" y="58"/>
                  </a:lnTo>
                  <a:lnTo>
                    <a:pt x="17" y="49"/>
                  </a:lnTo>
                  <a:lnTo>
                    <a:pt x="24" y="40"/>
                  </a:lnTo>
                  <a:lnTo>
                    <a:pt x="31" y="32"/>
                  </a:lnTo>
                  <a:lnTo>
                    <a:pt x="38" y="25"/>
                  </a:lnTo>
                  <a:lnTo>
                    <a:pt x="47" y="19"/>
                  </a:lnTo>
                  <a:lnTo>
                    <a:pt x="56" y="13"/>
                  </a:lnTo>
                  <a:lnTo>
                    <a:pt x="66" y="9"/>
                  </a:lnTo>
                  <a:lnTo>
                    <a:pt x="76" y="5"/>
                  </a:lnTo>
                  <a:lnTo>
                    <a:pt x="86" y="2"/>
                  </a:lnTo>
                  <a:lnTo>
                    <a:pt x="97" y="1"/>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07" name="Freeform 22"/>
            <p:cNvSpPr/>
            <p:nvPr/>
          </p:nvSpPr>
          <p:spPr bwMode="auto">
            <a:xfrm>
              <a:off x="10455678" y="2025012"/>
              <a:ext cx="28575" cy="30163"/>
            </a:xfrm>
            <a:custGeom>
              <a:avLst/>
              <a:gdLst/>
              <a:ahLst/>
              <a:cxnLst>
                <a:cxn ang="0">
                  <a:pos x="101" y="182"/>
                </a:cxn>
                <a:cxn ang="0">
                  <a:pos x="119" y="178"/>
                </a:cxn>
                <a:cxn ang="0">
                  <a:pos x="135" y="170"/>
                </a:cxn>
                <a:cxn ang="0">
                  <a:pos x="150" y="162"/>
                </a:cxn>
                <a:cxn ang="0">
                  <a:pos x="162" y="148"/>
                </a:cxn>
                <a:cxn ang="0">
                  <a:pos x="172" y="134"/>
                </a:cxn>
                <a:cxn ang="0">
                  <a:pos x="179" y="117"/>
                </a:cxn>
                <a:cxn ang="0">
                  <a:pos x="182" y="99"/>
                </a:cxn>
                <a:cxn ang="0">
                  <a:pos x="182" y="82"/>
                </a:cxn>
                <a:cxn ang="0">
                  <a:pos x="179" y="64"/>
                </a:cxn>
                <a:cxn ang="0">
                  <a:pos x="172" y="47"/>
                </a:cxn>
                <a:cxn ang="0">
                  <a:pos x="162" y="33"/>
                </a:cxn>
                <a:cxn ang="0">
                  <a:pos x="150" y="21"/>
                </a:cxn>
                <a:cxn ang="0">
                  <a:pos x="135" y="11"/>
                </a:cxn>
                <a:cxn ang="0">
                  <a:pos x="119" y="3"/>
                </a:cxn>
                <a:cxn ang="0">
                  <a:pos x="101" y="0"/>
                </a:cxn>
                <a:cxn ang="0">
                  <a:pos x="82" y="0"/>
                </a:cxn>
                <a:cxn ang="0">
                  <a:pos x="64" y="3"/>
                </a:cxn>
                <a:cxn ang="0">
                  <a:pos x="48" y="11"/>
                </a:cxn>
                <a:cxn ang="0">
                  <a:pos x="33" y="21"/>
                </a:cxn>
                <a:cxn ang="0">
                  <a:pos x="21" y="33"/>
                </a:cxn>
                <a:cxn ang="0">
                  <a:pos x="11" y="47"/>
                </a:cxn>
                <a:cxn ang="0">
                  <a:pos x="4" y="64"/>
                </a:cxn>
                <a:cxn ang="0">
                  <a:pos x="0" y="82"/>
                </a:cxn>
                <a:cxn ang="0">
                  <a:pos x="0" y="99"/>
                </a:cxn>
                <a:cxn ang="0">
                  <a:pos x="4" y="117"/>
                </a:cxn>
                <a:cxn ang="0">
                  <a:pos x="11" y="134"/>
                </a:cxn>
                <a:cxn ang="0">
                  <a:pos x="21" y="148"/>
                </a:cxn>
                <a:cxn ang="0">
                  <a:pos x="33" y="162"/>
                </a:cxn>
                <a:cxn ang="0">
                  <a:pos x="48" y="170"/>
                </a:cxn>
                <a:cxn ang="0">
                  <a:pos x="64" y="178"/>
                </a:cxn>
                <a:cxn ang="0">
                  <a:pos x="82" y="182"/>
                </a:cxn>
              </a:cxnLst>
              <a:rect l="0" t="0" r="r" b="b"/>
              <a:pathLst>
                <a:path w="183" h="182">
                  <a:moveTo>
                    <a:pt x="91" y="182"/>
                  </a:moveTo>
                  <a:lnTo>
                    <a:pt x="101" y="182"/>
                  </a:lnTo>
                  <a:lnTo>
                    <a:pt x="110" y="180"/>
                  </a:lnTo>
                  <a:lnTo>
                    <a:pt x="119" y="178"/>
                  </a:lnTo>
                  <a:lnTo>
                    <a:pt x="126" y="175"/>
                  </a:lnTo>
                  <a:lnTo>
                    <a:pt x="135" y="170"/>
                  </a:lnTo>
                  <a:lnTo>
                    <a:pt x="142" y="166"/>
                  </a:lnTo>
                  <a:lnTo>
                    <a:pt x="150" y="162"/>
                  </a:lnTo>
                  <a:lnTo>
                    <a:pt x="156" y="155"/>
                  </a:lnTo>
                  <a:lnTo>
                    <a:pt x="162" y="148"/>
                  </a:lnTo>
                  <a:lnTo>
                    <a:pt x="167" y="142"/>
                  </a:lnTo>
                  <a:lnTo>
                    <a:pt x="172" y="134"/>
                  </a:lnTo>
                  <a:lnTo>
                    <a:pt x="175" y="126"/>
                  </a:lnTo>
                  <a:lnTo>
                    <a:pt x="179" y="117"/>
                  </a:lnTo>
                  <a:lnTo>
                    <a:pt x="181" y="109"/>
                  </a:lnTo>
                  <a:lnTo>
                    <a:pt x="182" y="99"/>
                  </a:lnTo>
                  <a:lnTo>
                    <a:pt x="183" y="91"/>
                  </a:lnTo>
                  <a:lnTo>
                    <a:pt x="182" y="82"/>
                  </a:lnTo>
                  <a:lnTo>
                    <a:pt x="181" y="72"/>
                  </a:lnTo>
                  <a:lnTo>
                    <a:pt x="179" y="64"/>
                  </a:lnTo>
                  <a:lnTo>
                    <a:pt x="175" y="55"/>
                  </a:lnTo>
                  <a:lnTo>
                    <a:pt x="172" y="47"/>
                  </a:lnTo>
                  <a:lnTo>
                    <a:pt x="167" y="40"/>
                  </a:lnTo>
                  <a:lnTo>
                    <a:pt x="162" y="33"/>
                  </a:lnTo>
                  <a:lnTo>
                    <a:pt x="156" y="26"/>
                  </a:lnTo>
                  <a:lnTo>
                    <a:pt x="150" y="21"/>
                  </a:lnTo>
                  <a:lnTo>
                    <a:pt x="142" y="15"/>
                  </a:lnTo>
                  <a:lnTo>
                    <a:pt x="135" y="11"/>
                  </a:lnTo>
                  <a:lnTo>
                    <a:pt x="126" y="6"/>
                  </a:lnTo>
                  <a:lnTo>
                    <a:pt x="119" y="3"/>
                  </a:lnTo>
                  <a:lnTo>
                    <a:pt x="110" y="1"/>
                  </a:lnTo>
                  <a:lnTo>
                    <a:pt x="101" y="0"/>
                  </a:lnTo>
                  <a:lnTo>
                    <a:pt x="91" y="0"/>
                  </a:lnTo>
                  <a:lnTo>
                    <a:pt x="82" y="0"/>
                  </a:lnTo>
                  <a:lnTo>
                    <a:pt x="73" y="1"/>
                  </a:lnTo>
                  <a:lnTo>
                    <a:pt x="64" y="3"/>
                  </a:lnTo>
                  <a:lnTo>
                    <a:pt x="55" y="6"/>
                  </a:lnTo>
                  <a:lnTo>
                    <a:pt x="48" y="11"/>
                  </a:lnTo>
                  <a:lnTo>
                    <a:pt x="40" y="15"/>
                  </a:lnTo>
                  <a:lnTo>
                    <a:pt x="33" y="21"/>
                  </a:lnTo>
                  <a:lnTo>
                    <a:pt x="27" y="26"/>
                  </a:lnTo>
                  <a:lnTo>
                    <a:pt x="21" y="33"/>
                  </a:lnTo>
                  <a:lnTo>
                    <a:pt x="16" y="40"/>
                  </a:lnTo>
                  <a:lnTo>
                    <a:pt x="11" y="47"/>
                  </a:lnTo>
                  <a:lnTo>
                    <a:pt x="7" y="55"/>
                  </a:lnTo>
                  <a:lnTo>
                    <a:pt x="4" y="64"/>
                  </a:lnTo>
                  <a:lnTo>
                    <a:pt x="2" y="72"/>
                  </a:lnTo>
                  <a:lnTo>
                    <a:pt x="0" y="82"/>
                  </a:lnTo>
                  <a:lnTo>
                    <a:pt x="0" y="91"/>
                  </a:lnTo>
                  <a:lnTo>
                    <a:pt x="0" y="99"/>
                  </a:lnTo>
                  <a:lnTo>
                    <a:pt x="2" y="109"/>
                  </a:lnTo>
                  <a:lnTo>
                    <a:pt x="4" y="117"/>
                  </a:lnTo>
                  <a:lnTo>
                    <a:pt x="7" y="126"/>
                  </a:lnTo>
                  <a:lnTo>
                    <a:pt x="11" y="134"/>
                  </a:lnTo>
                  <a:lnTo>
                    <a:pt x="16" y="142"/>
                  </a:lnTo>
                  <a:lnTo>
                    <a:pt x="21" y="148"/>
                  </a:lnTo>
                  <a:lnTo>
                    <a:pt x="27" y="155"/>
                  </a:lnTo>
                  <a:lnTo>
                    <a:pt x="33" y="162"/>
                  </a:lnTo>
                  <a:lnTo>
                    <a:pt x="40" y="166"/>
                  </a:lnTo>
                  <a:lnTo>
                    <a:pt x="48" y="170"/>
                  </a:lnTo>
                  <a:lnTo>
                    <a:pt x="55" y="175"/>
                  </a:lnTo>
                  <a:lnTo>
                    <a:pt x="64" y="178"/>
                  </a:lnTo>
                  <a:lnTo>
                    <a:pt x="73" y="180"/>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08" name="Freeform 23"/>
            <p:cNvSpPr/>
            <p:nvPr/>
          </p:nvSpPr>
          <p:spPr bwMode="auto">
            <a:xfrm>
              <a:off x="10495365" y="2025012"/>
              <a:ext cx="30163" cy="30163"/>
            </a:xfrm>
            <a:custGeom>
              <a:avLst/>
              <a:gdLst/>
              <a:ahLst/>
              <a:cxnLst>
                <a:cxn ang="0">
                  <a:pos x="101" y="182"/>
                </a:cxn>
                <a:cxn ang="0">
                  <a:pos x="119" y="178"/>
                </a:cxn>
                <a:cxn ang="0">
                  <a:pos x="135" y="170"/>
                </a:cxn>
                <a:cxn ang="0">
                  <a:pos x="150" y="162"/>
                </a:cxn>
                <a:cxn ang="0">
                  <a:pos x="162" y="148"/>
                </a:cxn>
                <a:cxn ang="0">
                  <a:pos x="172" y="134"/>
                </a:cxn>
                <a:cxn ang="0">
                  <a:pos x="178" y="117"/>
                </a:cxn>
                <a:cxn ang="0">
                  <a:pos x="182" y="99"/>
                </a:cxn>
                <a:cxn ang="0">
                  <a:pos x="182" y="82"/>
                </a:cxn>
                <a:cxn ang="0">
                  <a:pos x="178" y="64"/>
                </a:cxn>
                <a:cxn ang="0">
                  <a:pos x="172" y="47"/>
                </a:cxn>
                <a:cxn ang="0">
                  <a:pos x="162" y="33"/>
                </a:cxn>
                <a:cxn ang="0">
                  <a:pos x="150" y="21"/>
                </a:cxn>
                <a:cxn ang="0">
                  <a:pos x="135" y="11"/>
                </a:cxn>
                <a:cxn ang="0">
                  <a:pos x="119" y="3"/>
                </a:cxn>
                <a:cxn ang="0">
                  <a:pos x="101" y="0"/>
                </a:cxn>
                <a:cxn ang="0">
                  <a:pos x="82" y="0"/>
                </a:cxn>
                <a:cxn ang="0">
                  <a:pos x="64" y="3"/>
                </a:cxn>
                <a:cxn ang="0">
                  <a:pos x="48" y="11"/>
                </a:cxn>
                <a:cxn ang="0">
                  <a:pos x="33" y="21"/>
                </a:cxn>
                <a:cxn ang="0">
                  <a:pos x="21" y="33"/>
                </a:cxn>
                <a:cxn ang="0">
                  <a:pos x="11" y="47"/>
                </a:cxn>
                <a:cxn ang="0">
                  <a:pos x="4" y="64"/>
                </a:cxn>
                <a:cxn ang="0">
                  <a:pos x="1" y="82"/>
                </a:cxn>
                <a:cxn ang="0">
                  <a:pos x="1" y="99"/>
                </a:cxn>
                <a:cxn ang="0">
                  <a:pos x="4" y="117"/>
                </a:cxn>
                <a:cxn ang="0">
                  <a:pos x="11" y="134"/>
                </a:cxn>
                <a:cxn ang="0">
                  <a:pos x="21" y="148"/>
                </a:cxn>
                <a:cxn ang="0">
                  <a:pos x="33" y="162"/>
                </a:cxn>
                <a:cxn ang="0">
                  <a:pos x="48" y="170"/>
                </a:cxn>
                <a:cxn ang="0">
                  <a:pos x="64" y="178"/>
                </a:cxn>
                <a:cxn ang="0">
                  <a:pos x="82" y="182"/>
                </a:cxn>
              </a:cxnLst>
              <a:rect l="0" t="0" r="r" b="b"/>
              <a:pathLst>
                <a:path w="183" h="182">
                  <a:moveTo>
                    <a:pt x="92" y="182"/>
                  </a:moveTo>
                  <a:lnTo>
                    <a:pt x="101" y="182"/>
                  </a:lnTo>
                  <a:lnTo>
                    <a:pt x="110" y="180"/>
                  </a:lnTo>
                  <a:lnTo>
                    <a:pt x="119" y="178"/>
                  </a:lnTo>
                  <a:lnTo>
                    <a:pt x="127" y="175"/>
                  </a:lnTo>
                  <a:lnTo>
                    <a:pt x="135" y="170"/>
                  </a:lnTo>
                  <a:lnTo>
                    <a:pt x="142" y="166"/>
                  </a:lnTo>
                  <a:lnTo>
                    <a:pt x="150" y="162"/>
                  </a:lnTo>
                  <a:lnTo>
                    <a:pt x="156" y="155"/>
                  </a:lnTo>
                  <a:lnTo>
                    <a:pt x="162" y="148"/>
                  </a:lnTo>
                  <a:lnTo>
                    <a:pt x="167" y="142"/>
                  </a:lnTo>
                  <a:lnTo>
                    <a:pt x="172" y="134"/>
                  </a:lnTo>
                  <a:lnTo>
                    <a:pt x="175" y="126"/>
                  </a:lnTo>
                  <a:lnTo>
                    <a:pt x="178" y="117"/>
                  </a:lnTo>
                  <a:lnTo>
                    <a:pt x="181" y="109"/>
                  </a:lnTo>
                  <a:lnTo>
                    <a:pt x="182" y="99"/>
                  </a:lnTo>
                  <a:lnTo>
                    <a:pt x="183" y="91"/>
                  </a:lnTo>
                  <a:lnTo>
                    <a:pt x="182" y="82"/>
                  </a:lnTo>
                  <a:lnTo>
                    <a:pt x="181" y="72"/>
                  </a:lnTo>
                  <a:lnTo>
                    <a:pt x="178" y="64"/>
                  </a:lnTo>
                  <a:lnTo>
                    <a:pt x="175" y="55"/>
                  </a:lnTo>
                  <a:lnTo>
                    <a:pt x="172" y="47"/>
                  </a:lnTo>
                  <a:lnTo>
                    <a:pt x="167" y="40"/>
                  </a:lnTo>
                  <a:lnTo>
                    <a:pt x="162" y="33"/>
                  </a:lnTo>
                  <a:lnTo>
                    <a:pt x="156" y="26"/>
                  </a:lnTo>
                  <a:lnTo>
                    <a:pt x="150" y="21"/>
                  </a:lnTo>
                  <a:lnTo>
                    <a:pt x="142" y="15"/>
                  </a:lnTo>
                  <a:lnTo>
                    <a:pt x="135" y="11"/>
                  </a:lnTo>
                  <a:lnTo>
                    <a:pt x="127" y="6"/>
                  </a:lnTo>
                  <a:lnTo>
                    <a:pt x="119" y="3"/>
                  </a:lnTo>
                  <a:lnTo>
                    <a:pt x="110" y="1"/>
                  </a:lnTo>
                  <a:lnTo>
                    <a:pt x="101" y="0"/>
                  </a:lnTo>
                  <a:lnTo>
                    <a:pt x="92" y="0"/>
                  </a:lnTo>
                  <a:lnTo>
                    <a:pt x="82" y="0"/>
                  </a:lnTo>
                  <a:lnTo>
                    <a:pt x="73" y="1"/>
                  </a:lnTo>
                  <a:lnTo>
                    <a:pt x="64" y="3"/>
                  </a:lnTo>
                  <a:lnTo>
                    <a:pt x="55" y="6"/>
                  </a:lnTo>
                  <a:lnTo>
                    <a:pt x="48" y="11"/>
                  </a:lnTo>
                  <a:lnTo>
                    <a:pt x="40" y="15"/>
                  </a:lnTo>
                  <a:lnTo>
                    <a:pt x="33" y="21"/>
                  </a:lnTo>
                  <a:lnTo>
                    <a:pt x="26" y="26"/>
                  </a:lnTo>
                  <a:lnTo>
                    <a:pt x="21" y="33"/>
                  </a:lnTo>
                  <a:lnTo>
                    <a:pt x="15" y="40"/>
                  </a:lnTo>
                  <a:lnTo>
                    <a:pt x="11" y="47"/>
                  </a:lnTo>
                  <a:lnTo>
                    <a:pt x="8" y="55"/>
                  </a:lnTo>
                  <a:lnTo>
                    <a:pt x="4" y="64"/>
                  </a:lnTo>
                  <a:lnTo>
                    <a:pt x="2" y="72"/>
                  </a:lnTo>
                  <a:lnTo>
                    <a:pt x="1" y="82"/>
                  </a:lnTo>
                  <a:lnTo>
                    <a:pt x="0" y="91"/>
                  </a:lnTo>
                  <a:lnTo>
                    <a:pt x="1" y="99"/>
                  </a:lnTo>
                  <a:lnTo>
                    <a:pt x="2" y="109"/>
                  </a:lnTo>
                  <a:lnTo>
                    <a:pt x="4" y="117"/>
                  </a:lnTo>
                  <a:lnTo>
                    <a:pt x="8" y="126"/>
                  </a:lnTo>
                  <a:lnTo>
                    <a:pt x="11" y="134"/>
                  </a:lnTo>
                  <a:lnTo>
                    <a:pt x="15" y="142"/>
                  </a:lnTo>
                  <a:lnTo>
                    <a:pt x="21" y="148"/>
                  </a:lnTo>
                  <a:lnTo>
                    <a:pt x="26" y="155"/>
                  </a:lnTo>
                  <a:lnTo>
                    <a:pt x="33" y="162"/>
                  </a:lnTo>
                  <a:lnTo>
                    <a:pt x="40" y="166"/>
                  </a:lnTo>
                  <a:lnTo>
                    <a:pt x="48" y="170"/>
                  </a:lnTo>
                  <a:lnTo>
                    <a:pt x="55" y="175"/>
                  </a:lnTo>
                  <a:lnTo>
                    <a:pt x="64" y="178"/>
                  </a:lnTo>
                  <a:lnTo>
                    <a:pt x="73" y="180"/>
                  </a:lnTo>
                  <a:lnTo>
                    <a:pt x="82" y="182"/>
                  </a:lnTo>
                  <a:lnTo>
                    <a:pt x="92"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09" name="Freeform 24"/>
            <p:cNvSpPr/>
            <p:nvPr/>
          </p:nvSpPr>
          <p:spPr bwMode="auto">
            <a:xfrm>
              <a:off x="10536640" y="2025012"/>
              <a:ext cx="28575" cy="30163"/>
            </a:xfrm>
            <a:custGeom>
              <a:avLst/>
              <a:gdLst/>
              <a:ahLst/>
              <a:cxnLst>
                <a:cxn ang="0">
                  <a:pos x="101" y="182"/>
                </a:cxn>
                <a:cxn ang="0">
                  <a:pos x="118" y="178"/>
                </a:cxn>
                <a:cxn ang="0">
                  <a:pos x="135" y="170"/>
                </a:cxn>
                <a:cxn ang="0">
                  <a:pos x="149" y="162"/>
                </a:cxn>
                <a:cxn ang="0">
                  <a:pos x="162" y="148"/>
                </a:cxn>
                <a:cxn ang="0">
                  <a:pos x="172" y="134"/>
                </a:cxn>
                <a:cxn ang="0">
                  <a:pos x="178" y="117"/>
                </a:cxn>
                <a:cxn ang="0">
                  <a:pos x="183" y="99"/>
                </a:cxn>
                <a:cxn ang="0">
                  <a:pos x="183" y="82"/>
                </a:cxn>
                <a:cxn ang="0">
                  <a:pos x="178" y="64"/>
                </a:cxn>
                <a:cxn ang="0">
                  <a:pos x="172" y="47"/>
                </a:cxn>
                <a:cxn ang="0">
                  <a:pos x="162" y="33"/>
                </a:cxn>
                <a:cxn ang="0">
                  <a:pos x="149" y="21"/>
                </a:cxn>
                <a:cxn ang="0">
                  <a:pos x="135" y="11"/>
                </a:cxn>
                <a:cxn ang="0">
                  <a:pos x="118" y="3"/>
                </a:cxn>
                <a:cxn ang="0">
                  <a:pos x="101" y="0"/>
                </a:cxn>
                <a:cxn ang="0">
                  <a:pos x="82" y="0"/>
                </a:cxn>
                <a:cxn ang="0">
                  <a:pos x="64" y="3"/>
                </a:cxn>
                <a:cxn ang="0">
                  <a:pos x="47" y="11"/>
                </a:cxn>
                <a:cxn ang="0">
                  <a:pos x="33" y="21"/>
                </a:cxn>
                <a:cxn ang="0">
                  <a:pos x="21" y="33"/>
                </a:cxn>
                <a:cxn ang="0">
                  <a:pos x="11" y="47"/>
                </a:cxn>
                <a:cxn ang="0">
                  <a:pos x="4" y="64"/>
                </a:cxn>
                <a:cxn ang="0">
                  <a:pos x="1" y="82"/>
                </a:cxn>
                <a:cxn ang="0">
                  <a:pos x="1" y="99"/>
                </a:cxn>
                <a:cxn ang="0">
                  <a:pos x="4" y="117"/>
                </a:cxn>
                <a:cxn ang="0">
                  <a:pos x="11" y="134"/>
                </a:cxn>
                <a:cxn ang="0">
                  <a:pos x="21" y="148"/>
                </a:cxn>
                <a:cxn ang="0">
                  <a:pos x="33" y="162"/>
                </a:cxn>
                <a:cxn ang="0">
                  <a:pos x="47" y="170"/>
                </a:cxn>
                <a:cxn ang="0">
                  <a:pos x="64" y="178"/>
                </a:cxn>
                <a:cxn ang="0">
                  <a:pos x="82" y="182"/>
                </a:cxn>
              </a:cxnLst>
              <a:rect l="0" t="0" r="r" b="b"/>
              <a:pathLst>
                <a:path w="183" h="182">
                  <a:moveTo>
                    <a:pt x="92" y="182"/>
                  </a:moveTo>
                  <a:lnTo>
                    <a:pt x="101" y="182"/>
                  </a:lnTo>
                  <a:lnTo>
                    <a:pt x="109" y="180"/>
                  </a:lnTo>
                  <a:lnTo>
                    <a:pt x="118" y="178"/>
                  </a:lnTo>
                  <a:lnTo>
                    <a:pt x="127" y="175"/>
                  </a:lnTo>
                  <a:lnTo>
                    <a:pt x="135" y="170"/>
                  </a:lnTo>
                  <a:lnTo>
                    <a:pt x="143" y="166"/>
                  </a:lnTo>
                  <a:lnTo>
                    <a:pt x="149" y="162"/>
                  </a:lnTo>
                  <a:lnTo>
                    <a:pt x="156" y="155"/>
                  </a:lnTo>
                  <a:lnTo>
                    <a:pt x="162" y="148"/>
                  </a:lnTo>
                  <a:lnTo>
                    <a:pt x="167" y="142"/>
                  </a:lnTo>
                  <a:lnTo>
                    <a:pt x="172" y="134"/>
                  </a:lnTo>
                  <a:lnTo>
                    <a:pt x="176" y="126"/>
                  </a:lnTo>
                  <a:lnTo>
                    <a:pt x="178" y="117"/>
                  </a:lnTo>
                  <a:lnTo>
                    <a:pt x="180" y="109"/>
                  </a:lnTo>
                  <a:lnTo>
                    <a:pt x="183" y="99"/>
                  </a:lnTo>
                  <a:lnTo>
                    <a:pt x="183" y="91"/>
                  </a:lnTo>
                  <a:lnTo>
                    <a:pt x="183" y="82"/>
                  </a:lnTo>
                  <a:lnTo>
                    <a:pt x="180" y="72"/>
                  </a:lnTo>
                  <a:lnTo>
                    <a:pt x="178" y="64"/>
                  </a:lnTo>
                  <a:lnTo>
                    <a:pt x="176" y="55"/>
                  </a:lnTo>
                  <a:lnTo>
                    <a:pt x="172" y="47"/>
                  </a:lnTo>
                  <a:lnTo>
                    <a:pt x="167" y="40"/>
                  </a:lnTo>
                  <a:lnTo>
                    <a:pt x="162" y="33"/>
                  </a:lnTo>
                  <a:lnTo>
                    <a:pt x="156" y="26"/>
                  </a:lnTo>
                  <a:lnTo>
                    <a:pt x="149" y="21"/>
                  </a:lnTo>
                  <a:lnTo>
                    <a:pt x="143" y="15"/>
                  </a:lnTo>
                  <a:lnTo>
                    <a:pt x="135" y="11"/>
                  </a:lnTo>
                  <a:lnTo>
                    <a:pt x="127" y="6"/>
                  </a:lnTo>
                  <a:lnTo>
                    <a:pt x="118" y="3"/>
                  </a:lnTo>
                  <a:lnTo>
                    <a:pt x="109" y="1"/>
                  </a:lnTo>
                  <a:lnTo>
                    <a:pt x="101" y="0"/>
                  </a:lnTo>
                  <a:lnTo>
                    <a:pt x="92" y="0"/>
                  </a:lnTo>
                  <a:lnTo>
                    <a:pt x="82" y="0"/>
                  </a:lnTo>
                  <a:lnTo>
                    <a:pt x="73" y="1"/>
                  </a:lnTo>
                  <a:lnTo>
                    <a:pt x="64" y="3"/>
                  </a:lnTo>
                  <a:lnTo>
                    <a:pt x="56" y="6"/>
                  </a:lnTo>
                  <a:lnTo>
                    <a:pt x="47" y="11"/>
                  </a:lnTo>
                  <a:lnTo>
                    <a:pt x="41" y="15"/>
                  </a:lnTo>
                  <a:lnTo>
                    <a:pt x="33" y="21"/>
                  </a:lnTo>
                  <a:lnTo>
                    <a:pt x="26" y="26"/>
                  </a:lnTo>
                  <a:lnTo>
                    <a:pt x="21" y="33"/>
                  </a:lnTo>
                  <a:lnTo>
                    <a:pt x="15" y="40"/>
                  </a:lnTo>
                  <a:lnTo>
                    <a:pt x="11" y="47"/>
                  </a:lnTo>
                  <a:lnTo>
                    <a:pt x="7" y="55"/>
                  </a:lnTo>
                  <a:lnTo>
                    <a:pt x="4" y="64"/>
                  </a:lnTo>
                  <a:lnTo>
                    <a:pt x="2" y="72"/>
                  </a:lnTo>
                  <a:lnTo>
                    <a:pt x="1" y="82"/>
                  </a:lnTo>
                  <a:lnTo>
                    <a:pt x="0" y="91"/>
                  </a:lnTo>
                  <a:lnTo>
                    <a:pt x="1" y="99"/>
                  </a:lnTo>
                  <a:lnTo>
                    <a:pt x="2" y="109"/>
                  </a:lnTo>
                  <a:lnTo>
                    <a:pt x="4" y="117"/>
                  </a:lnTo>
                  <a:lnTo>
                    <a:pt x="7" y="126"/>
                  </a:lnTo>
                  <a:lnTo>
                    <a:pt x="11" y="134"/>
                  </a:lnTo>
                  <a:lnTo>
                    <a:pt x="15" y="142"/>
                  </a:lnTo>
                  <a:lnTo>
                    <a:pt x="21" y="148"/>
                  </a:lnTo>
                  <a:lnTo>
                    <a:pt x="26" y="155"/>
                  </a:lnTo>
                  <a:lnTo>
                    <a:pt x="33" y="162"/>
                  </a:lnTo>
                  <a:lnTo>
                    <a:pt x="41" y="166"/>
                  </a:lnTo>
                  <a:lnTo>
                    <a:pt x="47" y="170"/>
                  </a:lnTo>
                  <a:lnTo>
                    <a:pt x="56" y="175"/>
                  </a:lnTo>
                  <a:lnTo>
                    <a:pt x="64" y="178"/>
                  </a:lnTo>
                  <a:lnTo>
                    <a:pt x="73" y="180"/>
                  </a:lnTo>
                  <a:lnTo>
                    <a:pt x="82" y="182"/>
                  </a:lnTo>
                  <a:lnTo>
                    <a:pt x="92"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10" name="Freeform 25"/>
            <p:cNvSpPr/>
            <p:nvPr/>
          </p:nvSpPr>
          <p:spPr bwMode="auto">
            <a:xfrm>
              <a:off x="10576328" y="2025012"/>
              <a:ext cx="28575" cy="30163"/>
            </a:xfrm>
            <a:custGeom>
              <a:avLst/>
              <a:gdLst/>
              <a:ahLst/>
              <a:cxnLst>
                <a:cxn ang="0">
                  <a:pos x="100" y="182"/>
                </a:cxn>
                <a:cxn ang="0">
                  <a:pos x="118" y="178"/>
                </a:cxn>
                <a:cxn ang="0">
                  <a:pos x="135" y="170"/>
                </a:cxn>
                <a:cxn ang="0">
                  <a:pos x="149" y="162"/>
                </a:cxn>
                <a:cxn ang="0">
                  <a:pos x="161" y="148"/>
                </a:cxn>
                <a:cxn ang="0">
                  <a:pos x="171" y="134"/>
                </a:cxn>
                <a:cxn ang="0">
                  <a:pos x="178" y="117"/>
                </a:cxn>
                <a:cxn ang="0">
                  <a:pos x="182" y="99"/>
                </a:cxn>
                <a:cxn ang="0">
                  <a:pos x="182" y="82"/>
                </a:cxn>
                <a:cxn ang="0">
                  <a:pos x="178" y="64"/>
                </a:cxn>
                <a:cxn ang="0">
                  <a:pos x="171" y="47"/>
                </a:cxn>
                <a:cxn ang="0">
                  <a:pos x="161" y="33"/>
                </a:cxn>
                <a:cxn ang="0">
                  <a:pos x="149" y="21"/>
                </a:cxn>
                <a:cxn ang="0">
                  <a:pos x="135" y="11"/>
                </a:cxn>
                <a:cxn ang="0">
                  <a:pos x="118" y="3"/>
                </a:cxn>
                <a:cxn ang="0">
                  <a:pos x="100" y="0"/>
                </a:cxn>
                <a:cxn ang="0">
                  <a:pos x="82" y="0"/>
                </a:cxn>
                <a:cxn ang="0">
                  <a:pos x="64" y="3"/>
                </a:cxn>
                <a:cxn ang="0">
                  <a:pos x="48" y="11"/>
                </a:cxn>
                <a:cxn ang="0">
                  <a:pos x="33" y="21"/>
                </a:cxn>
                <a:cxn ang="0">
                  <a:pos x="21" y="33"/>
                </a:cxn>
                <a:cxn ang="0">
                  <a:pos x="11" y="47"/>
                </a:cxn>
                <a:cxn ang="0">
                  <a:pos x="4" y="64"/>
                </a:cxn>
                <a:cxn ang="0">
                  <a:pos x="1" y="82"/>
                </a:cxn>
                <a:cxn ang="0">
                  <a:pos x="1" y="99"/>
                </a:cxn>
                <a:cxn ang="0">
                  <a:pos x="4" y="117"/>
                </a:cxn>
                <a:cxn ang="0">
                  <a:pos x="11" y="134"/>
                </a:cxn>
                <a:cxn ang="0">
                  <a:pos x="21" y="148"/>
                </a:cxn>
                <a:cxn ang="0">
                  <a:pos x="33" y="162"/>
                </a:cxn>
                <a:cxn ang="0">
                  <a:pos x="48" y="170"/>
                </a:cxn>
                <a:cxn ang="0">
                  <a:pos x="64" y="178"/>
                </a:cxn>
                <a:cxn ang="0">
                  <a:pos x="82" y="182"/>
                </a:cxn>
              </a:cxnLst>
              <a:rect l="0" t="0" r="r" b="b"/>
              <a:pathLst>
                <a:path w="182" h="182">
                  <a:moveTo>
                    <a:pt x="92" y="182"/>
                  </a:moveTo>
                  <a:lnTo>
                    <a:pt x="100" y="182"/>
                  </a:lnTo>
                  <a:lnTo>
                    <a:pt x="109" y="180"/>
                  </a:lnTo>
                  <a:lnTo>
                    <a:pt x="118" y="178"/>
                  </a:lnTo>
                  <a:lnTo>
                    <a:pt x="127" y="175"/>
                  </a:lnTo>
                  <a:lnTo>
                    <a:pt x="135" y="170"/>
                  </a:lnTo>
                  <a:lnTo>
                    <a:pt x="143" y="166"/>
                  </a:lnTo>
                  <a:lnTo>
                    <a:pt x="149" y="162"/>
                  </a:lnTo>
                  <a:lnTo>
                    <a:pt x="156" y="155"/>
                  </a:lnTo>
                  <a:lnTo>
                    <a:pt x="161" y="148"/>
                  </a:lnTo>
                  <a:lnTo>
                    <a:pt x="167" y="142"/>
                  </a:lnTo>
                  <a:lnTo>
                    <a:pt x="171" y="134"/>
                  </a:lnTo>
                  <a:lnTo>
                    <a:pt x="176" y="126"/>
                  </a:lnTo>
                  <a:lnTo>
                    <a:pt x="178" y="117"/>
                  </a:lnTo>
                  <a:lnTo>
                    <a:pt x="180" y="109"/>
                  </a:lnTo>
                  <a:lnTo>
                    <a:pt x="182" y="99"/>
                  </a:lnTo>
                  <a:lnTo>
                    <a:pt x="182" y="91"/>
                  </a:lnTo>
                  <a:lnTo>
                    <a:pt x="182" y="82"/>
                  </a:lnTo>
                  <a:lnTo>
                    <a:pt x="180" y="72"/>
                  </a:lnTo>
                  <a:lnTo>
                    <a:pt x="178" y="64"/>
                  </a:lnTo>
                  <a:lnTo>
                    <a:pt x="176" y="55"/>
                  </a:lnTo>
                  <a:lnTo>
                    <a:pt x="171" y="47"/>
                  </a:lnTo>
                  <a:lnTo>
                    <a:pt x="167" y="40"/>
                  </a:lnTo>
                  <a:lnTo>
                    <a:pt x="161" y="33"/>
                  </a:lnTo>
                  <a:lnTo>
                    <a:pt x="156" y="26"/>
                  </a:lnTo>
                  <a:lnTo>
                    <a:pt x="149" y="21"/>
                  </a:lnTo>
                  <a:lnTo>
                    <a:pt x="143" y="15"/>
                  </a:lnTo>
                  <a:lnTo>
                    <a:pt x="135" y="11"/>
                  </a:lnTo>
                  <a:lnTo>
                    <a:pt x="127" y="6"/>
                  </a:lnTo>
                  <a:lnTo>
                    <a:pt x="118" y="3"/>
                  </a:lnTo>
                  <a:lnTo>
                    <a:pt x="109" y="1"/>
                  </a:lnTo>
                  <a:lnTo>
                    <a:pt x="100" y="0"/>
                  </a:lnTo>
                  <a:lnTo>
                    <a:pt x="92" y="0"/>
                  </a:lnTo>
                  <a:lnTo>
                    <a:pt x="82" y="0"/>
                  </a:lnTo>
                  <a:lnTo>
                    <a:pt x="73" y="1"/>
                  </a:lnTo>
                  <a:lnTo>
                    <a:pt x="64" y="3"/>
                  </a:lnTo>
                  <a:lnTo>
                    <a:pt x="56" y="6"/>
                  </a:lnTo>
                  <a:lnTo>
                    <a:pt x="48" y="11"/>
                  </a:lnTo>
                  <a:lnTo>
                    <a:pt x="41" y="15"/>
                  </a:lnTo>
                  <a:lnTo>
                    <a:pt x="33" y="21"/>
                  </a:lnTo>
                  <a:lnTo>
                    <a:pt x="27" y="26"/>
                  </a:lnTo>
                  <a:lnTo>
                    <a:pt x="21" y="33"/>
                  </a:lnTo>
                  <a:lnTo>
                    <a:pt x="16" y="40"/>
                  </a:lnTo>
                  <a:lnTo>
                    <a:pt x="11" y="47"/>
                  </a:lnTo>
                  <a:lnTo>
                    <a:pt x="7" y="55"/>
                  </a:lnTo>
                  <a:lnTo>
                    <a:pt x="4" y="64"/>
                  </a:lnTo>
                  <a:lnTo>
                    <a:pt x="2" y="72"/>
                  </a:lnTo>
                  <a:lnTo>
                    <a:pt x="1" y="82"/>
                  </a:lnTo>
                  <a:lnTo>
                    <a:pt x="0" y="91"/>
                  </a:lnTo>
                  <a:lnTo>
                    <a:pt x="1" y="99"/>
                  </a:lnTo>
                  <a:lnTo>
                    <a:pt x="2" y="109"/>
                  </a:lnTo>
                  <a:lnTo>
                    <a:pt x="4" y="117"/>
                  </a:lnTo>
                  <a:lnTo>
                    <a:pt x="7" y="126"/>
                  </a:lnTo>
                  <a:lnTo>
                    <a:pt x="11" y="134"/>
                  </a:lnTo>
                  <a:lnTo>
                    <a:pt x="16" y="142"/>
                  </a:lnTo>
                  <a:lnTo>
                    <a:pt x="21" y="148"/>
                  </a:lnTo>
                  <a:lnTo>
                    <a:pt x="27" y="155"/>
                  </a:lnTo>
                  <a:lnTo>
                    <a:pt x="33" y="162"/>
                  </a:lnTo>
                  <a:lnTo>
                    <a:pt x="41" y="166"/>
                  </a:lnTo>
                  <a:lnTo>
                    <a:pt x="48" y="170"/>
                  </a:lnTo>
                  <a:lnTo>
                    <a:pt x="56" y="175"/>
                  </a:lnTo>
                  <a:lnTo>
                    <a:pt x="64" y="178"/>
                  </a:lnTo>
                  <a:lnTo>
                    <a:pt x="73" y="180"/>
                  </a:lnTo>
                  <a:lnTo>
                    <a:pt x="82" y="182"/>
                  </a:lnTo>
                  <a:lnTo>
                    <a:pt x="92"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11" name="Freeform 26"/>
            <p:cNvSpPr/>
            <p:nvPr/>
          </p:nvSpPr>
          <p:spPr bwMode="auto">
            <a:xfrm>
              <a:off x="10616015" y="2025012"/>
              <a:ext cx="28575" cy="30163"/>
            </a:xfrm>
            <a:custGeom>
              <a:avLst/>
              <a:gdLst/>
              <a:ahLst/>
              <a:cxnLst>
                <a:cxn ang="0">
                  <a:pos x="100" y="182"/>
                </a:cxn>
                <a:cxn ang="0">
                  <a:pos x="118" y="178"/>
                </a:cxn>
                <a:cxn ang="0">
                  <a:pos x="135" y="170"/>
                </a:cxn>
                <a:cxn ang="0">
                  <a:pos x="149" y="162"/>
                </a:cxn>
                <a:cxn ang="0">
                  <a:pos x="161" y="148"/>
                </a:cxn>
                <a:cxn ang="0">
                  <a:pos x="171" y="134"/>
                </a:cxn>
                <a:cxn ang="0">
                  <a:pos x="179" y="117"/>
                </a:cxn>
                <a:cxn ang="0">
                  <a:pos x="182" y="99"/>
                </a:cxn>
                <a:cxn ang="0">
                  <a:pos x="182" y="82"/>
                </a:cxn>
                <a:cxn ang="0">
                  <a:pos x="179" y="64"/>
                </a:cxn>
                <a:cxn ang="0">
                  <a:pos x="171" y="47"/>
                </a:cxn>
                <a:cxn ang="0">
                  <a:pos x="161" y="33"/>
                </a:cxn>
                <a:cxn ang="0">
                  <a:pos x="149" y="21"/>
                </a:cxn>
                <a:cxn ang="0">
                  <a:pos x="135" y="11"/>
                </a:cxn>
                <a:cxn ang="0">
                  <a:pos x="118" y="3"/>
                </a:cxn>
                <a:cxn ang="0">
                  <a:pos x="100" y="0"/>
                </a:cxn>
                <a:cxn ang="0">
                  <a:pos x="82" y="0"/>
                </a:cxn>
                <a:cxn ang="0">
                  <a:pos x="64" y="3"/>
                </a:cxn>
                <a:cxn ang="0">
                  <a:pos x="48" y="11"/>
                </a:cxn>
                <a:cxn ang="0">
                  <a:pos x="34" y="21"/>
                </a:cxn>
                <a:cxn ang="0">
                  <a:pos x="20" y="33"/>
                </a:cxn>
                <a:cxn ang="0">
                  <a:pos x="10" y="47"/>
                </a:cxn>
                <a:cxn ang="0">
                  <a:pos x="4" y="64"/>
                </a:cxn>
                <a:cxn ang="0">
                  <a:pos x="0" y="82"/>
                </a:cxn>
                <a:cxn ang="0">
                  <a:pos x="0" y="99"/>
                </a:cxn>
                <a:cxn ang="0">
                  <a:pos x="4" y="117"/>
                </a:cxn>
                <a:cxn ang="0">
                  <a:pos x="10" y="134"/>
                </a:cxn>
                <a:cxn ang="0">
                  <a:pos x="20" y="148"/>
                </a:cxn>
                <a:cxn ang="0">
                  <a:pos x="34" y="162"/>
                </a:cxn>
                <a:cxn ang="0">
                  <a:pos x="48" y="170"/>
                </a:cxn>
                <a:cxn ang="0">
                  <a:pos x="64" y="178"/>
                </a:cxn>
                <a:cxn ang="0">
                  <a:pos x="82" y="182"/>
                </a:cxn>
              </a:cxnLst>
              <a:rect l="0" t="0" r="r" b="b"/>
              <a:pathLst>
                <a:path w="182" h="182">
                  <a:moveTo>
                    <a:pt x="91" y="182"/>
                  </a:moveTo>
                  <a:lnTo>
                    <a:pt x="100" y="182"/>
                  </a:lnTo>
                  <a:lnTo>
                    <a:pt x="109" y="180"/>
                  </a:lnTo>
                  <a:lnTo>
                    <a:pt x="118" y="178"/>
                  </a:lnTo>
                  <a:lnTo>
                    <a:pt x="127" y="175"/>
                  </a:lnTo>
                  <a:lnTo>
                    <a:pt x="135" y="170"/>
                  </a:lnTo>
                  <a:lnTo>
                    <a:pt x="142" y="166"/>
                  </a:lnTo>
                  <a:lnTo>
                    <a:pt x="149" y="162"/>
                  </a:lnTo>
                  <a:lnTo>
                    <a:pt x="156" y="155"/>
                  </a:lnTo>
                  <a:lnTo>
                    <a:pt x="161" y="148"/>
                  </a:lnTo>
                  <a:lnTo>
                    <a:pt x="167" y="142"/>
                  </a:lnTo>
                  <a:lnTo>
                    <a:pt x="171" y="134"/>
                  </a:lnTo>
                  <a:lnTo>
                    <a:pt x="176" y="126"/>
                  </a:lnTo>
                  <a:lnTo>
                    <a:pt x="179" y="117"/>
                  </a:lnTo>
                  <a:lnTo>
                    <a:pt x="181" y="109"/>
                  </a:lnTo>
                  <a:lnTo>
                    <a:pt x="182" y="99"/>
                  </a:lnTo>
                  <a:lnTo>
                    <a:pt x="182" y="91"/>
                  </a:lnTo>
                  <a:lnTo>
                    <a:pt x="182" y="82"/>
                  </a:lnTo>
                  <a:lnTo>
                    <a:pt x="181" y="72"/>
                  </a:lnTo>
                  <a:lnTo>
                    <a:pt x="179" y="64"/>
                  </a:lnTo>
                  <a:lnTo>
                    <a:pt x="176" y="55"/>
                  </a:lnTo>
                  <a:lnTo>
                    <a:pt x="171" y="47"/>
                  </a:lnTo>
                  <a:lnTo>
                    <a:pt x="167" y="40"/>
                  </a:lnTo>
                  <a:lnTo>
                    <a:pt x="161" y="33"/>
                  </a:lnTo>
                  <a:lnTo>
                    <a:pt x="156" y="26"/>
                  </a:lnTo>
                  <a:lnTo>
                    <a:pt x="149" y="21"/>
                  </a:lnTo>
                  <a:lnTo>
                    <a:pt x="142" y="15"/>
                  </a:lnTo>
                  <a:lnTo>
                    <a:pt x="135" y="11"/>
                  </a:lnTo>
                  <a:lnTo>
                    <a:pt x="127" y="6"/>
                  </a:lnTo>
                  <a:lnTo>
                    <a:pt x="118" y="3"/>
                  </a:lnTo>
                  <a:lnTo>
                    <a:pt x="109" y="1"/>
                  </a:lnTo>
                  <a:lnTo>
                    <a:pt x="100" y="0"/>
                  </a:lnTo>
                  <a:lnTo>
                    <a:pt x="91" y="0"/>
                  </a:lnTo>
                  <a:lnTo>
                    <a:pt x="82" y="0"/>
                  </a:lnTo>
                  <a:lnTo>
                    <a:pt x="73" y="1"/>
                  </a:lnTo>
                  <a:lnTo>
                    <a:pt x="64" y="3"/>
                  </a:lnTo>
                  <a:lnTo>
                    <a:pt x="56" y="6"/>
                  </a:lnTo>
                  <a:lnTo>
                    <a:pt x="48" y="11"/>
                  </a:lnTo>
                  <a:lnTo>
                    <a:pt x="40" y="15"/>
                  </a:lnTo>
                  <a:lnTo>
                    <a:pt x="34" y="21"/>
                  </a:lnTo>
                  <a:lnTo>
                    <a:pt x="27" y="26"/>
                  </a:lnTo>
                  <a:lnTo>
                    <a:pt x="20" y="33"/>
                  </a:lnTo>
                  <a:lnTo>
                    <a:pt x="16" y="40"/>
                  </a:lnTo>
                  <a:lnTo>
                    <a:pt x="10" y="47"/>
                  </a:lnTo>
                  <a:lnTo>
                    <a:pt x="7" y="55"/>
                  </a:lnTo>
                  <a:lnTo>
                    <a:pt x="4" y="64"/>
                  </a:lnTo>
                  <a:lnTo>
                    <a:pt x="2" y="72"/>
                  </a:lnTo>
                  <a:lnTo>
                    <a:pt x="0" y="82"/>
                  </a:lnTo>
                  <a:lnTo>
                    <a:pt x="0" y="91"/>
                  </a:lnTo>
                  <a:lnTo>
                    <a:pt x="0" y="99"/>
                  </a:lnTo>
                  <a:lnTo>
                    <a:pt x="2" y="109"/>
                  </a:lnTo>
                  <a:lnTo>
                    <a:pt x="4" y="117"/>
                  </a:lnTo>
                  <a:lnTo>
                    <a:pt x="7" y="126"/>
                  </a:lnTo>
                  <a:lnTo>
                    <a:pt x="10" y="134"/>
                  </a:lnTo>
                  <a:lnTo>
                    <a:pt x="16" y="142"/>
                  </a:lnTo>
                  <a:lnTo>
                    <a:pt x="20" y="148"/>
                  </a:lnTo>
                  <a:lnTo>
                    <a:pt x="27" y="155"/>
                  </a:lnTo>
                  <a:lnTo>
                    <a:pt x="34" y="162"/>
                  </a:lnTo>
                  <a:lnTo>
                    <a:pt x="40" y="166"/>
                  </a:lnTo>
                  <a:lnTo>
                    <a:pt x="48" y="170"/>
                  </a:lnTo>
                  <a:lnTo>
                    <a:pt x="56" y="175"/>
                  </a:lnTo>
                  <a:lnTo>
                    <a:pt x="64" y="178"/>
                  </a:lnTo>
                  <a:lnTo>
                    <a:pt x="73" y="180"/>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12" name="Freeform 27"/>
            <p:cNvSpPr/>
            <p:nvPr/>
          </p:nvSpPr>
          <p:spPr bwMode="auto">
            <a:xfrm>
              <a:off x="11073215" y="2212337"/>
              <a:ext cx="203200" cy="34925"/>
            </a:xfrm>
            <a:custGeom>
              <a:avLst/>
              <a:gdLst/>
              <a:ahLst/>
              <a:cxnLst>
                <a:cxn ang="0">
                  <a:pos x="1169" y="0"/>
                </a:cxn>
                <a:cxn ang="0">
                  <a:pos x="1190" y="3"/>
                </a:cxn>
                <a:cxn ang="0">
                  <a:pos x="1212" y="9"/>
                </a:cxn>
                <a:cxn ang="0">
                  <a:pos x="1229" y="19"/>
                </a:cxn>
                <a:cxn ang="0">
                  <a:pos x="1246" y="33"/>
                </a:cxn>
                <a:cxn ang="0">
                  <a:pos x="1259" y="49"/>
                </a:cxn>
                <a:cxn ang="0">
                  <a:pos x="1269" y="67"/>
                </a:cxn>
                <a:cxn ang="0">
                  <a:pos x="1276" y="88"/>
                </a:cxn>
                <a:cxn ang="0">
                  <a:pos x="1278" y="109"/>
                </a:cxn>
                <a:cxn ang="0">
                  <a:pos x="1276" y="131"/>
                </a:cxn>
                <a:cxn ang="0">
                  <a:pos x="1269" y="152"/>
                </a:cxn>
                <a:cxn ang="0">
                  <a:pos x="1259" y="170"/>
                </a:cxn>
                <a:cxn ang="0">
                  <a:pos x="1246" y="187"/>
                </a:cxn>
                <a:cxn ang="0">
                  <a:pos x="1229" y="200"/>
                </a:cxn>
                <a:cxn ang="0">
                  <a:pos x="1212" y="210"/>
                </a:cxn>
                <a:cxn ang="0">
                  <a:pos x="1190" y="217"/>
                </a:cxn>
                <a:cxn ang="0">
                  <a:pos x="1169" y="219"/>
                </a:cxn>
                <a:cxn ang="0">
                  <a:pos x="97" y="218"/>
                </a:cxn>
                <a:cxn ang="0">
                  <a:pos x="76" y="213"/>
                </a:cxn>
                <a:cxn ang="0">
                  <a:pos x="56" y="206"/>
                </a:cxn>
                <a:cxn ang="0">
                  <a:pos x="38" y="193"/>
                </a:cxn>
                <a:cxn ang="0">
                  <a:pos x="24" y="179"/>
                </a:cxn>
                <a:cxn ang="0">
                  <a:pos x="12" y="161"/>
                </a:cxn>
                <a:cxn ang="0">
                  <a:pos x="4" y="142"/>
                </a:cxn>
                <a:cxn ang="0">
                  <a:pos x="0" y="120"/>
                </a:cxn>
                <a:cxn ang="0">
                  <a:pos x="0" y="98"/>
                </a:cxn>
                <a:cxn ang="0">
                  <a:pos x="4" y="77"/>
                </a:cxn>
                <a:cxn ang="0">
                  <a:pos x="12" y="58"/>
                </a:cxn>
                <a:cxn ang="0">
                  <a:pos x="24" y="40"/>
                </a:cxn>
                <a:cxn ang="0">
                  <a:pos x="38" y="26"/>
                </a:cxn>
                <a:cxn ang="0">
                  <a:pos x="56" y="14"/>
                </a:cxn>
                <a:cxn ang="0">
                  <a:pos x="76" y="6"/>
                </a:cxn>
                <a:cxn ang="0">
                  <a:pos x="97" y="2"/>
                </a:cxn>
              </a:cxnLst>
              <a:rect l="0" t="0" r="r" b="b"/>
              <a:pathLst>
                <a:path w="1278" h="219">
                  <a:moveTo>
                    <a:pt x="108" y="0"/>
                  </a:moveTo>
                  <a:lnTo>
                    <a:pt x="1169" y="0"/>
                  </a:lnTo>
                  <a:lnTo>
                    <a:pt x="1180" y="2"/>
                  </a:lnTo>
                  <a:lnTo>
                    <a:pt x="1190" y="3"/>
                  </a:lnTo>
                  <a:lnTo>
                    <a:pt x="1202" y="6"/>
                  </a:lnTo>
                  <a:lnTo>
                    <a:pt x="1212" y="9"/>
                  </a:lnTo>
                  <a:lnTo>
                    <a:pt x="1220" y="14"/>
                  </a:lnTo>
                  <a:lnTo>
                    <a:pt x="1229" y="19"/>
                  </a:lnTo>
                  <a:lnTo>
                    <a:pt x="1238" y="26"/>
                  </a:lnTo>
                  <a:lnTo>
                    <a:pt x="1246" y="33"/>
                  </a:lnTo>
                  <a:lnTo>
                    <a:pt x="1253" y="40"/>
                  </a:lnTo>
                  <a:lnTo>
                    <a:pt x="1259" y="49"/>
                  </a:lnTo>
                  <a:lnTo>
                    <a:pt x="1265" y="58"/>
                  </a:lnTo>
                  <a:lnTo>
                    <a:pt x="1269" y="67"/>
                  </a:lnTo>
                  <a:lnTo>
                    <a:pt x="1272" y="77"/>
                  </a:lnTo>
                  <a:lnTo>
                    <a:pt x="1276" y="88"/>
                  </a:lnTo>
                  <a:lnTo>
                    <a:pt x="1277" y="98"/>
                  </a:lnTo>
                  <a:lnTo>
                    <a:pt x="1278" y="109"/>
                  </a:lnTo>
                  <a:lnTo>
                    <a:pt x="1277" y="120"/>
                  </a:lnTo>
                  <a:lnTo>
                    <a:pt x="1276" y="131"/>
                  </a:lnTo>
                  <a:lnTo>
                    <a:pt x="1272" y="142"/>
                  </a:lnTo>
                  <a:lnTo>
                    <a:pt x="1269" y="152"/>
                  </a:lnTo>
                  <a:lnTo>
                    <a:pt x="1265" y="161"/>
                  </a:lnTo>
                  <a:lnTo>
                    <a:pt x="1259" y="170"/>
                  </a:lnTo>
                  <a:lnTo>
                    <a:pt x="1253" y="179"/>
                  </a:lnTo>
                  <a:lnTo>
                    <a:pt x="1246" y="187"/>
                  </a:lnTo>
                  <a:lnTo>
                    <a:pt x="1238" y="193"/>
                  </a:lnTo>
                  <a:lnTo>
                    <a:pt x="1229" y="200"/>
                  </a:lnTo>
                  <a:lnTo>
                    <a:pt x="1220" y="206"/>
                  </a:lnTo>
                  <a:lnTo>
                    <a:pt x="1212" y="210"/>
                  </a:lnTo>
                  <a:lnTo>
                    <a:pt x="1202" y="213"/>
                  </a:lnTo>
                  <a:lnTo>
                    <a:pt x="1190" y="217"/>
                  </a:lnTo>
                  <a:lnTo>
                    <a:pt x="1180" y="218"/>
                  </a:lnTo>
                  <a:lnTo>
                    <a:pt x="1169" y="219"/>
                  </a:lnTo>
                  <a:lnTo>
                    <a:pt x="108" y="219"/>
                  </a:lnTo>
                  <a:lnTo>
                    <a:pt x="97" y="218"/>
                  </a:lnTo>
                  <a:lnTo>
                    <a:pt x="86" y="217"/>
                  </a:lnTo>
                  <a:lnTo>
                    <a:pt x="76" y="213"/>
                  </a:lnTo>
                  <a:lnTo>
                    <a:pt x="66" y="210"/>
                  </a:lnTo>
                  <a:lnTo>
                    <a:pt x="56" y="206"/>
                  </a:lnTo>
                  <a:lnTo>
                    <a:pt x="47" y="200"/>
                  </a:lnTo>
                  <a:lnTo>
                    <a:pt x="38" y="193"/>
                  </a:lnTo>
                  <a:lnTo>
                    <a:pt x="31" y="187"/>
                  </a:lnTo>
                  <a:lnTo>
                    <a:pt x="24" y="179"/>
                  </a:lnTo>
                  <a:lnTo>
                    <a:pt x="17" y="170"/>
                  </a:lnTo>
                  <a:lnTo>
                    <a:pt x="12" y="161"/>
                  </a:lnTo>
                  <a:lnTo>
                    <a:pt x="7" y="152"/>
                  </a:lnTo>
                  <a:lnTo>
                    <a:pt x="4" y="142"/>
                  </a:lnTo>
                  <a:lnTo>
                    <a:pt x="2" y="131"/>
                  </a:lnTo>
                  <a:lnTo>
                    <a:pt x="0" y="120"/>
                  </a:lnTo>
                  <a:lnTo>
                    <a:pt x="0" y="109"/>
                  </a:lnTo>
                  <a:lnTo>
                    <a:pt x="0" y="98"/>
                  </a:lnTo>
                  <a:lnTo>
                    <a:pt x="2" y="88"/>
                  </a:lnTo>
                  <a:lnTo>
                    <a:pt x="4" y="77"/>
                  </a:lnTo>
                  <a:lnTo>
                    <a:pt x="7" y="67"/>
                  </a:lnTo>
                  <a:lnTo>
                    <a:pt x="12" y="58"/>
                  </a:lnTo>
                  <a:lnTo>
                    <a:pt x="17" y="49"/>
                  </a:lnTo>
                  <a:lnTo>
                    <a:pt x="24" y="40"/>
                  </a:lnTo>
                  <a:lnTo>
                    <a:pt x="31" y="33"/>
                  </a:lnTo>
                  <a:lnTo>
                    <a:pt x="38" y="26"/>
                  </a:lnTo>
                  <a:lnTo>
                    <a:pt x="47" y="19"/>
                  </a:lnTo>
                  <a:lnTo>
                    <a:pt x="56" y="14"/>
                  </a:lnTo>
                  <a:lnTo>
                    <a:pt x="66" y="9"/>
                  </a:lnTo>
                  <a:lnTo>
                    <a:pt x="76" y="6"/>
                  </a:lnTo>
                  <a:lnTo>
                    <a:pt x="86" y="3"/>
                  </a:lnTo>
                  <a:lnTo>
                    <a:pt x="97" y="2"/>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13" name="Freeform 28"/>
            <p:cNvSpPr/>
            <p:nvPr/>
          </p:nvSpPr>
          <p:spPr bwMode="auto">
            <a:xfrm>
              <a:off x="10455678" y="2213924"/>
              <a:ext cx="28575" cy="28575"/>
            </a:xfrm>
            <a:custGeom>
              <a:avLst/>
              <a:gdLst/>
              <a:ahLst/>
              <a:cxnLst>
                <a:cxn ang="0">
                  <a:pos x="101" y="182"/>
                </a:cxn>
                <a:cxn ang="0">
                  <a:pos x="119" y="179"/>
                </a:cxn>
                <a:cxn ang="0">
                  <a:pos x="135" y="171"/>
                </a:cxn>
                <a:cxn ang="0">
                  <a:pos x="150" y="161"/>
                </a:cxn>
                <a:cxn ang="0">
                  <a:pos x="162" y="149"/>
                </a:cxn>
                <a:cxn ang="0">
                  <a:pos x="172" y="134"/>
                </a:cxn>
                <a:cxn ang="0">
                  <a:pos x="179" y="118"/>
                </a:cxn>
                <a:cxn ang="0">
                  <a:pos x="182" y="100"/>
                </a:cxn>
                <a:cxn ang="0">
                  <a:pos x="182" y="82"/>
                </a:cxn>
                <a:cxn ang="0">
                  <a:pos x="179" y="63"/>
                </a:cxn>
                <a:cxn ang="0">
                  <a:pos x="172" y="48"/>
                </a:cxn>
                <a:cxn ang="0">
                  <a:pos x="162" y="33"/>
                </a:cxn>
                <a:cxn ang="0">
                  <a:pos x="150" y="20"/>
                </a:cxn>
                <a:cxn ang="0">
                  <a:pos x="135" y="11"/>
                </a:cxn>
                <a:cxn ang="0">
                  <a:pos x="119" y="4"/>
                </a:cxn>
                <a:cxn ang="0">
                  <a:pos x="101" y="0"/>
                </a:cxn>
                <a:cxn ang="0">
                  <a:pos x="82" y="0"/>
                </a:cxn>
                <a:cxn ang="0">
                  <a:pos x="64" y="4"/>
                </a:cxn>
                <a:cxn ang="0">
                  <a:pos x="48" y="11"/>
                </a:cxn>
                <a:cxn ang="0">
                  <a:pos x="33" y="20"/>
                </a:cxn>
                <a:cxn ang="0">
                  <a:pos x="21" y="33"/>
                </a:cxn>
                <a:cxn ang="0">
                  <a:pos x="11" y="48"/>
                </a:cxn>
                <a:cxn ang="0">
                  <a:pos x="4" y="63"/>
                </a:cxn>
                <a:cxn ang="0">
                  <a:pos x="0" y="82"/>
                </a:cxn>
                <a:cxn ang="0">
                  <a:pos x="0" y="100"/>
                </a:cxn>
                <a:cxn ang="0">
                  <a:pos x="4" y="118"/>
                </a:cxn>
                <a:cxn ang="0">
                  <a:pos x="11" y="134"/>
                </a:cxn>
                <a:cxn ang="0">
                  <a:pos x="21" y="149"/>
                </a:cxn>
                <a:cxn ang="0">
                  <a:pos x="33" y="161"/>
                </a:cxn>
                <a:cxn ang="0">
                  <a:pos x="48" y="171"/>
                </a:cxn>
                <a:cxn ang="0">
                  <a:pos x="64" y="179"/>
                </a:cxn>
                <a:cxn ang="0">
                  <a:pos x="82" y="182"/>
                </a:cxn>
              </a:cxnLst>
              <a:rect l="0" t="0" r="r" b="b"/>
              <a:pathLst>
                <a:path w="183" h="182">
                  <a:moveTo>
                    <a:pt x="91" y="182"/>
                  </a:moveTo>
                  <a:lnTo>
                    <a:pt x="101" y="182"/>
                  </a:lnTo>
                  <a:lnTo>
                    <a:pt x="110" y="181"/>
                  </a:lnTo>
                  <a:lnTo>
                    <a:pt x="119" y="179"/>
                  </a:lnTo>
                  <a:lnTo>
                    <a:pt x="126" y="175"/>
                  </a:lnTo>
                  <a:lnTo>
                    <a:pt x="135" y="171"/>
                  </a:lnTo>
                  <a:lnTo>
                    <a:pt x="142" y="167"/>
                  </a:lnTo>
                  <a:lnTo>
                    <a:pt x="150" y="161"/>
                  </a:lnTo>
                  <a:lnTo>
                    <a:pt x="156" y="156"/>
                  </a:lnTo>
                  <a:lnTo>
                    <a:pt x="162" y="149"/>
                  </a:lnTo>
                  <a:lnTo>
                    <a:pt x="167" y="142"/>
                  </a:lnTo>
                  <a:lnTo>
                    <a:pt x="172" y="134"/>
                  </a:lnTo>
                  <a:lnTo>
                    <a:pt x="175" y="127"/>
                  </a:lnTo>
                  <a:lnTo>
                    <a:pt x="179" y="118"/>
                  </a:lnTo>
                  <a:lnTo>
                    <a:pt x="181" y="109"/>
                  </a:lnTo>
                  <a:lnTo>
                    <a:pt x="182" y="100"/>
                  </a:lnTo>
                  <a:lnTo>
                    <a:pt x="183" y="91"/>
                  </a:lnTo>
                  <a:lnTo>
                    <a:pt x="182" y="82"/>
                  </a:lnTo>
                  <a:lnTo>
                    <a:pt x="181" y="72"/>
                  </a:lnTo>
                  <a:lnTo>
                    <a:pt x="179" y="63"/>
                  </a:lnTo>
                  <a:lnTo>
                    <a:pt x="175" y="56"/>
                  </a:lnTo>
                  <a:lnTo>
                    <a:pt x="172" y="48"/>
                  </a:lnTo>
                  <a:lnTo>
                    <a:pt x="167" y="40"/>
                  </a:lnTo>
                  <a:lnTo>
                    <a:pt x="162" y="33"/>
                  </a:lnTo>
                  <a:lnTo>
                    <a:pt x="156" y="27"/>
                  </a:lnTo>
                  <a:lnTo>
                    <a:pt x="150" y="20"/>
                  </a:lnTo>
                  <a:lnTo>
                    <a:pt x="142" y="16"/>
                  </a:lnTo>
                  <a:lnTo>
                    <a:pt x="135" y="11"/>
                  </a:lnTo>
                  <a:lnTo>
                    <a:pt x="126" y="7"/>
                  </a:lnTo>
                  <a:lnTo>
                    <a:pt x="119" y="4"/>
                  </a:lnTo>
                  <a:lnTo>
                    <a:pt x="110" y="1"/>
                  </a:lnTo>
                  <a:lnTo>
                    <a:pt x="101" y="0"/>
                  </a:lnTo>
                  <a:lnTo>
                    <a:pt x="91" y="0"/>
                  </a:lnTo>
                  <a:lnTo>
                    <a:pt x="82" y="0"/>
                  </a:lnTo>
                  <a:lnTo>
                    <a:pt x="73" y="1"/>
                  </a:lnTo>
                  <a:lnTo>
                    <a:pt x="64" y="4"/>
                  </a:lnTo>
                  <a:lnTo>
                    <a:pt x="55" y="7"/>
                  </a:lnTo>
                  <a:lnTo>
                    <a:pt x="48" y="11"/>
                  </a:lnTo>
                  <a:lnTo>
                    <a:pt x="40" y="16"/>
                  </a:lnTo>
                  <a:lnTo>
                    <a:pt x="33" y="20"/>
                  </a:lnTo>
                  <a:lnTo>
                    <a:pt x="27" y="27"/>
                  </a:lnTo>
                  <a:lnTo>
                    <a:pt x="21" y="33"/>
                  </a:lnTo>
                  <a:lnTo>
                    <a:pt x="16" y="40"/>
                  </a:lnTo>
                  <a:lnTo>
                    <a:pt x="11" y="48"/>
                  </a:lnTo>
                  <a:lnTo>
                    <a:pt x="7" y="56"/>
                  </a:lnTo>
                  <a:lnTo>
                    <a:pt x="4" y="63"/>
                  </a:lnTo>
                  <a:lnTo>
                    <a:pt x="2" y="72"/>
                  </a:lnTo>
                  <a:lnTo>
                    <a:pt x="0" y="82"/>
                  </a:lnTo>
                  <a:lnTo>
                    <a:pt x="0" y="91"/>
                  </a:lnTo>
                  <a:lnTo>
                    <a:pt x="0" y="100"/>
                  </a:lnTo>
                  <a:lnTo>
                    <a:pt x="2" y="109"/>
                  </a:lnTo>
                  <a:lnTo>
                    <a:pt x="4" y="118"/>
                  </a:lnTo>
                  <a:lnTo>
                    <a:pt x="7" y="127"/>
                  </a:lnTo>
                  <a:lnTo>
                    <a:pt x="11" y="134"/>
                  </a:lnTo>
                  <a:lnTo>
                    <a:pt x="16" y="142"/>
                  </a:lnTo>
                  <a:lnTo>
                    <a:pt x="21" y="149"/>
                  </a:lnTo>
                  <a:lnTo>
                    <a:pt x="27" y="156"/>
                  </a:lnTo>
                  <a:lnTo>
                    <a:pt x="33" y="161"/>
                  </a:lnTo>
                  <a:lnTo>
                    <a:pt x="40" y="167"/>
                  </a:lnTo>
                  <a:lnTo>
                    <a:pt x="48" y="171"/>
                  </a:lnTo>
                  <a:lnTo>
                    <a:pt x="55" y="175"/>
                  </a:lnTo>
                  <a:lnTo>
                    <a:pt x="64" y="179"/>
                  </a:lnTo>
                  <a:lnTo>
                    <a:pt x="73" y="181"/>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14" name="Freeform 29"/>
            <p:cNvSpPr/>
            <p:nvPr/>
          </p:nvSpPr>
          <p:spPr bwMode="auto">
            <a:xfrm>
              <a:off x="10495365" y="2213924"/>
              <a:ext cx="30163" cy="28575"/>
            </a:xfrm>
            <a:custGeom>
              <a:avLst/>
              <a:gdLst/>
              <a:ahLst/>
              <a:cxnLst>
                <a:cxn ang="0">
                  <a:pos x="101" y="182"/>
                </a:cxn>
                <a:cxn ang="0">
                  <a:pos x="119" y="179"/>
                </a:cxn>
                <a:cxn ang="0">
                  <a:pos x="135" y="171"/>
                </a:cxn>
                <a:cxn ang="0">
                  <a:pos x="150" y="161"/>
                </a:cxn>
                <a:cxn ang="0">
                  <a:pos x="162" y="149"/>
                </a:cxn>
                <a:cxn ang="0">
                  <a:pos x="172" y="134"/>
                </a:cxn>
                <a:cxn ang="0">
                  <a:pos x="178" y="118"/>
                </a:cxn>
                <a:cxn ang="0">
                  <a:pos x="182" y="100"/>
                </a:cxn>
                <a:cxn ang="0">
                  <a:pos x="182" y="82"/>
                </a:cxn>
                <a:cxn ang="0">
                  <a:pos x="178" y="63"/>
                </a:cxn>
                <a:cxn ang="0">
                  <a:pos x="172" y="48"/>
                </a:cxn>
                <a:cxn ang="0">
                  <a:pos x="162" y="33"/>
                </a:cxn>
                <a:cxn ang="0">
                  <a:pos x="150" y="20"/>
                </a:cxn>
                <a:cxn ang="0">
                  <a:pos x="135" y="11"/>
                </a:cxn>
                <a:cxn ang="0">
                  <a:pos x="119" y="4"/>
                </a:cxn>
                <a:cxn ang="0">
                  <a:pos x="101" y="0"/>
                </a:cxn>
                <a:cxn ang="0">
                  <a:pos x="82" y="0"/>
                </a:cxn>
                <a:cxn ang="0">
                  <a:pos x="64" y="4"/>
                </a:cxn>
                <a:cxn ang="0">
                  <a:pos x="48" y="11"/>
                </a:cxn>
                <a:cxn ang="0">
                  <a:pos x="33" y="20"/>
                </a:cxn>
                <a:cxn ang="0">
                  <a:pos x="21" y="33"/>
                </a:cxn>
                <a:cxn ang="0">
                  <a:pos x="11" y="48"/>
                </a:cxn>
                <a:cxn ang="0">
                  <a:pos x="4" y="63"/>
                </a:cxn>
                <a:cxn ang="0">
                  <a:pos x="1" y="82"/>
                </a:cxn>
                <a:cxn ang="0">
                  <a:pos x="1" y="100"/>
                </a:cxn>
                <a:cxn ang="0">
                  <a:pos x="4" y="118"/>
                </a:cxn>
                <a:cxn ang="0">
                  <a:pos x="11" y="134"/>
                </a:cxn>
                <a:cxn ang="0">
                  <a:pos x="21" y="149"/>
                </a:cxn>
                <a:cxn ang="0">
                  <a:pos x="33" y="161"/>
                </a:cxn>
                <a:cxn ang="0">
                  <a:pos x="48" y="171"/>
                </a:cxn>
                <a:cxn ang="0">
                  <a:pos x="64" y="179"/>
                </a:cxn>
                <a:cxn ang="0">
                  <a:pos x="82" y="182"/>
                </a:cxn>
              </a:cxnLst>
              <a:rect l="0" t="0" r="r" b="b"/>
              <a:pathLst>
                <a:path w="183" h="182">
                  <a:moveTo>
                    <a:pt x="92" y="182"/>
                  </a:moveTo>
                  <a:lnTo>
                    <a:pt x="101" y="182"/>
                  </a:lnTo>
                  <a:lnTo>
                    <a:pt x="110" y="181"/>
                  </a:lnTo>
                  <a:lnTo>
                    <a:pt x="119" y="179"/>
                  </a:lnTo>
                  <a:lnTo>
                    <a:pt x="127" y="175"/>
                  </a:lnTo>
                  <a:lnTo>
                    <a:pt x="135" y="171"/>
                  </a:lnTo>
                  <a:lnTo>
                    <a:pt x="142" y="167"/>
                  </a:lnTo>
                  <a:lnTo>
                    <a:pt x="150" y="161"/>
                  </a:lnTo>
                  <a:lnTo>
                    <a:pt x="156" y="156"/>
                  </a:lnTo>
                  <a:lnTo>
                    <a:pt x="162" y="149"/>
                  </a:lnTo>
                  <a:lnTo>
                    <a:pt x="167" y="142"/>
                  </a:lnTo>
                  <a:lnTo>
                    <a:pt x="172" y="134"/>
                  </a:lnTo>
                  <a:lnTo>
                    <a:pt x="175" y="127"/>
                  </a:lnTo>
                  <a:lnTo>
                    <a:pt x="178" y="118"/>
                  </a:lnTo>
                  <a:lnTo>
                    <a:pt x="181" y="109"/>
                  </a:lnTo>
                  <a:lnTo>
                    <a:pt x="182" y="100"/>
                  </a:lnTo>
                  <a:lnTo>
                    <a:pt x="183" y="91"/>
                  </a:lnTo>
                  <a:lnTo>
                    <a:pt x="182" y="82"/>
                  </a:lnTo>
                  <a:lnTo>
                    <a:pt x="181" y="72"/>
                  </a:lnTo>
                  <a:lnTo>
                    <a:pt x="178" y="63"/>
                  </a:lnTo>
                  <a:lnTo>
                    <a:pt x="175" y="56"/>
                  </a:lnTo>
                  <a:lnTo>
                    <a:pt x="172" y="48"/>
                  </a:lnTo>
                  <a:lnTo>
                    <a:pt x="167" y="40"/>
                  </a:lnTo>
                  <a:lnTo>
                    <a:pt x="162" y="33"/>
                  </a:lnTo>
                  <a:lnTo>
                    <a:pt x="156" y="27"/>
                  </a:lnTo>
                  <a:lnTo>
                    <a:pt x="150" y="20"/>
                  </a:lnTo>
                  <a:lnTo>
                    <a:pt x="142" y="16"/>
                  </a:lnTo>
                  <a:lnTo>
                    <a:pt x="135" y="11"/>
                  </a:lnTo>
                  <a:lnTo>
                    <a:pt x="127" y="7"/>
                  </a:lnTo>
                  <a:lnTo>
                    <a:pt x="119" y="4"/>
                  </a:lnTo>
                  <a:lnTo>
                    <a:pt x="110" y="1"/>
                  </a:lnTo>
                  <a:lnTo>
                    <a:pt x="101" y="0"/>
                  </a:lnTo>
                  <a:lnTo>
                    <a:pt x="92" y="0"/>
                  </a:lnTo>
                  <a:lnTo>
                    <a:pt x="82" y="0"/>
                  </a:lnTo>
                  <a:lnTo>
                    <a:pt x="73" y="1"/>
                  </a:lnTo>
                  <a:lnTo>
                    <a:pt x="64" y="4"/>
                  </a:lnTo>
                  <a:lnTo>
                    <a:pt x="55" y="7"/>
                  </a:lnTo>
                  <a:lnTo>
                    <a:pt x="48" y="11"/>
                  </a:lnTo>
                  <a:lnTo>
                    <a:pt x="40" y="16"/>
                  </a:lnTo>
                  <a:lnTo>
                    <a:pt x="33" y="20"/>
                  </a:lnTo>
                  <a:lnTo>
                    <a:pt x="26" y="27"/>
                  </a:lnTo>
                  <a:lnTo>
                    <a:pt x="21" y="33"/>
                  </a:lnTo>
                  <a:lnTo>
                    <a:pt x="15" y="40"/>
                  </a:lnTo>
                  <a:lnTo>
                    <a:pt x="11" y="48"/>
                  </a:lnTo>
                  <a:lnTo>
                    <a:pt x="8" y="56"/>
                  </a:lnTo>
                  <a:lnTo>
                    <a:pt x="4" y="63"/>
                  </a:lnTo>
                  <a:lnTo>
                    <a:pt x="2" y="72"/>
                  </a:lnTo>
                  <a:lnTo>
                    <a:pt x="1" y="82"/>
                  </a:lnTo>
                  <a:lnTo>
                    <a:pt x="0" y="91"/>
                  </a:lnTo>
                  <a:lnTo>
                    <a:pt x="1" y="100"/>
                  </a:lnTo>
                  <a:lnTo>
                    <a:pt x="2" y="109"/>
                  </a:lnTo>
                  <a:lnTo>
                    <a:pt x="4" y="118"/>
                  </a:lnTo>
                  <a:lnTo>
                    <a:pt x="8" y="127"/>
                  </a:lnTo>
                  <a:lnTo>
                    <a:pt x="11" y="134"/>
                  </a:lnTo>
                  <a:lnTo>
                    <a:pt x="15" y="142"/>
                  </a:lnTo>
                  <a:lnTo>
                    <a:pt x="21" y="149"/>
                  </a:lnTo>
                  <a:lnTo>
                    <a:pt x="26" y="156"/>
                  </a:lnTo>
                  <a:lnTo>
                    <a:pt x="33" y="161"/>
                  </a:lnTo>
                  <a:lnTo>
                    <a:pt x="40" y="167"/>
                  </a:lnTo>
                  <a:lnTo>
                    <a:pt x="48" y="171"/>
                  </a:lnTo>
                  <a:lnTo>
                    <a:pt x="55" y="175"/>
                  </a:lnTo>
                  <a:lnTo>
                    <a:pt x="64" y="179"/>
                  </a:lnTo>
                  <a:lnTo>
                    <a:pt x="73" y="181"/>
                  </a:lnTo>
                  <a:lnTo>
                    <a:pt x="82" y="182"/>
                  </a:lnTo>
                  <a:lnTo>
                    <a:pt x="92"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15" name="Freeform 30"/>
            <p:cNvSpPr/>
            <p:nvPr/>
          </p:nvSpPr>
          <p:spPr bwMode="auto">
            <a:xfrm>
              <a:off x="10536640" y="2213924"/>
              <a:ext cx="28575" cy="28575"/>
            </a:xfrm>
            <a:custGeom>
              <a:avLst/>
              <a:gdLst/>
              <a:ahLst/>
              <a:cxnLst>
                <a:cxn ang="0">
                  <a:pos x="101" y="182"/>
                </a:cxn>
                <a:cxn ang="0">
                  <a:pos x="118" y="179"/>
                </a:cxn>
                <a:cxn ang="0">
                  <a:pos x="135" y="171"/>
                </a:cxn>
                <a:cxn ang="0">
                  <a:pos x="149" y="161"/>
                </a:cxn>
                <a:cxn ang="0">
                  <a:pos x="162" y="149"/>
                </a:cxn>
                <a:cxn ang="0">
                  <a:pos x="172" y="134"/>
                </a:cxn>
                <a:cxn ang="0">
                  <a:pos x="178" y="118"/>
                </a:cxn>
                <a:cxn ang="0">
                  <a:pos x="183" y="100"/>
                </a:cxn>
                <a:cxn ang="0">
                  <a:pos x="183" y="82"/>
                </a:cxn>
                <a:cxn ang="0">
                  <a:pos x="178" y="63"/>
                </a:cxn>
                <a:cxn ang="0">
                  <a:pos x="172" y="48"/>
                </a:cxn>
                <a:cxn ang="0">
                  <a:pos x="162" y="33"/>
                </a:cxn>
                <a:cxn ang="0">
                  <a:pos x="149" y="20"/>
                </a:cxn>
                <a:cxn ang="0">
                  <a:pos x="135" y="11"/>
                </a:cxn>
                <a:cxn ang="0">
                  <a:pos x="118" y="4"/>
                </a:cxn>
                <a:cxn ang="0">
                  <a:pos x="101" y="0"/>
                </a:cxn>
                <a:cxn ang="0">
                  <a:pos x="82" y="0"/>
                </a:cxn>
                <a:cxn ang="0">
                  <a:pos x="64" y="4"/>
                </a:cxn>
                <a:cxn ang="0">
                  <a:pos x="47" y="11"/>
                </a:cxn>
                <a:cxn ang="0">
                  <a:pos x="33" y="20"/>
                </a:cxn>
                <a:cxn ang="0">
                  <a:pos x="21" y="33"/>
                </a:cxn>
                <a:cxn ang="0">
                  <a:pos x="11" y="48"/>
                </a:cxn>
                <a:cxn ang="0">
                  <a:pos x="4" y="63"/>
                </a:cxn>
                <a:cxn ang="0">
                  <a:pos x="1" y="82"/>
                </a:cxn>
                <a:cxn ang="0">
                  <a:pos x="1" y="100"/>
                </a:cxn>
                <a:cxn ang="0">
                  <a:pos x="4" y="118"/>
                </a:cxn>
                <a:cxn ang="0">
                  <a:pos x="11" y="134"/>
                </a:cxn>
                <a:cxn ang="0">
                  <a:pos x="21" y="149"/>
                </a:cxn>
                <a:cxn ang="0">
                  <a:pos x="33" y="161"/>
                </a:cxn>
                <a:cxn ang="0">
                  <a:pos x="47" y="171"/>
                </a:cxn>
                <a:cxn ang="0">
                  <a:pos x="64" y="179"/>
                </a:cxn>
                <a:cxn ang="0">
                  <a:pos x="82" y="182"/>
                </a:cxn>
              </a:cxnLst>
              <a:rect l="0" t="0" r="r" b="b"/>
              <a:pathLst>
                <a:path w="183" h="182">
                  <a:moveTo>
                    <a:pt x="92" y="182"/>
                  </a:moveTo>
                  <a:lnTo>
                    <a:pt x="101" y="182"/>
                  </a:lnTo>
                  <a:lnTo>
                    <a:pt x="109" y="181"/>
                  </a:lnTo>
                  <a:lnTo>
                    <a:pt x="118" y="179"/>
                  </a:lnTo>
                  <a:lnTo>
                    <a:pt x="127" y="175"/>
                  </a:lnTo>
                  <a:lnTo>
                    <a:pt x="135" y="171"/>
                  </a:lnTo>
                  <a:lnTo>
                    <a:pt x="143" y="167"/>
                  </a:lnTo>
                  <a:lnTo>
                    <a:pt x="149" y="161"/>
                  </a:lnTo>
                  <a:lnTo>
                    <a:pt x="156" y="156"/>
                  </a:lnTo>
                  <a:lnTo>
                    <a:pt x="162" y="149"/>
                  </a:lnTo>
                  <a:lnTo>
                    <a:pt x="167" y="142"/>
                  </a:lnTo>
                  <a:lnTo>
                    <a:pt x="172" y="134"/>
                  </a:lnTo>
                  <a:lnTo>
                    <a:pt x="176" y="127"/>
                  </a:lnTo>
                  <a:lnTo>
                    <a:pt x="178" y="118"/>
                  </a:lnTo>
                  <a:lnTo>
                    <a:pt x="180" y="109"/>
                  </a:lnTo>
                  <a:lnTo>
                    <a:pt x="183" y="100"/>
                  </a:lnTo>
                  <a:lnTo>
                    <a:pt x="183" y="91"/>
                  </a:lnTo>
                  <a:lnTo>
                    <a:pt x="183" y="82"/>
                  </a:lnTo>
                  <a:lnTo>
                    <a:pt x="180" y="72"/>
                  </a:lnTo>
                  <a:lnTo>
                    <a:pt x="178" y="63"/>
                  </a:lnTo>
                  <a:lnTo>
                    <a:pt x="176" y="56"/>
                  </a:lnTo>
                  <a:lnTo>
                    <a:pt x="172" y="48"/>
                  </a:lnTo>
                  <a:lnTo>
                    <a:pt x="167" y="40"/>
                  </a:lnTo>
                  <a:lnTo>
                    <a:pt x="162" y="33"/>
                  </a:lnTo>
                  <a:lnTo>
                    <a:pt x="156" y="27"/>
                  </a:lnTo>
                  <a:lnTo>
                    <a:pt x="149" y="20"/>
                  </a:lnTo>
                  <a:lnTo>
                    <a:pt x="143" y="16"/>
                  </a:lnTo>
                  <a:lnTo>
                    <a:pt x="135" y="11"/>
                  </a:lnTo>
                  <a:lnTo>
                    <a:pt x="127" y="7"/>
                  </a:lnTo>
                  <a:lnTo>
                    <a:pt x="118" y="4"/>
                  </a:lnTo>
                  <a:lnTo>
                    <a:pt x="109" y="1"/>
                  </a:lnTo>
                  <a:lnTo>
                    <a:pt x="101" y="0"/>
                  </a:lnTo>
                  <a:lnTo>
                    <a:pt x="92" y="0"/>
                  </a:lnTo>
                  <a:lnTo>
                    <a:pt x="82" y="0"/>
                  </a:lnTo>
                  <a:lnTo>
                    <a:pt x="73" y="1"/>
                  </a:lnTo>
                  <a:lnTo>
                    <a:pt x="64" y="4"/>
                  </a:lnTo>
                  <a:lnTo>
                    <a:pt x="56" y="7"/>
                  </a:lnTo>
                  <a:lnTo>
                    <a:pt x="47" y="11"/>
                  </a:lnTo>
                  <a:lnTo>
                    <a:pt x="41" y="16"/>
                  </a:lnTo>
                  <a:lnTo>
                    <a:pt x="33" y="20"/>
                  </a:lnTo>
                  <a:lnTo>
                    <a:pt x="26" y="27"/>
                  </a:lnTo>
                  <a:lnTo>
                    <a:pt x="21" y="33"/>
                  </a:lnTo>
                  <a:lnTo>
                    <a:pt x="15" y="40"/>
                  </a:lnTo>
                  <a:lnTo>
                    <a:pt x="11" y="48"/>
                  </a:lnTo>
                  <a:lnTo>
                    <a:pt x="7" y="56"/>
                  </a:lnTo>
                  <a:lnTo>
                    <a:pt x="4" y="63"/>
                  </a:lnTo>
                  <a:lnTo>
                    <a:pt x="2" y="72"/>
                  </a:lnTo>
                  <a:lnTo>
                    <a:pt x="1" y="82"/>
                  </a:lnTo>
                  <a:lnTo>
                    <a:pt x="0" y="91"/>
                  </a:lnTo>
                  <a:lnTo>
                    <a:pt x="1" y="100"/>
                  </a:lnTo>
                  <a:lnTo>
                    <a:pt x="2" y="109"/>
                  </a:lnTo>
                  <a:lnTo>
                    <a:pt x="4" y="118"/>
                  </a:lnTo>
                  <a:lnTo>
                    <a:pt x="7" y="127"/>
                  </a:lnTo>
                  <a:lnTo>
                    <a:pt x="11" y="134"/>
                  </a:lnTo>
                  <a:lnTo>
                    <a:pt x="15" y="142"/>
                  </a:lnTo>
                  <a:lnTo>
                    <a:pt x="21" y="149"/>
                  </a:lnTo>
                  <a:lnTo>
                    <a:pt x="26" y="156"/>
                  </a:lnTo>
                  <a:lnTo>
                    <a:pt x="33" y="161"/>
                  </a:lnTo>
                  <a:lnTo>
                    <a:pt x="41" y="167"/>
                  </a:lnTo>
                  <a:lnTo>
                    <a:pt x="47" y="171"/>
                  </a:lnTo>
                  <a:lnTo>
                    <a:pt x="56" y="175"/>
                  </a:lnTo>
                  <a:lnTo>
                    <a:pt x="64" y="179"/>
                  </a:lnTo>
                  <a:lnTo>
                    <a:pt x="73" y="181"/>
                  </a:lnTo>
                  <a:lnTo>
                    <a:pt x="82" y="182"/>
                  </a:lnTo>
                  <a:lnTo>
                    <a:pt x="92"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16" name="Freeform 31"/>
            <p:cNvSpPr/>
            <p:nvPr/>
          </p:nvSpPr>
          <p:spPr bwMode="auto">
            <a:xfrm>
              <a:off x="10576328" y="2213924"/>
              <a:ext cx="28575" cy="28575"/>
            </a:xfrm>
            <a:custGeom>
              <a:avLst/>
              <a:gdLst/>
              <a:ahLst/>
              <a:cxnLst>
                <a:cxn ang="0">
                  <a:pos x="100" y="182"/>
                </a:cxn>
                <a:cxn ang="0">
                  <a:pos x="118" y="179"/>
                </a:cxn>
                <a:cxn ang="0">
                  <a:pos x="135" y="171"/>
                </a:cxn>
                <a:cxn ang="0">
                  <a:pos x="149" y="161"/>
                </a:cxn>
                <a:cxn ang="0">
                  <a:pos x="161" y="149"/>
                </a:cxn>
                <a:cxn ang="0">
                  <a:pos x="171" y="134"/>
                </a:cxn>
                <a:cxn ang="0">
                  <a:pos x="178" y="118"/>
                </a:cxn>
                <a:cxn ang="0">
                  <a:pos x="182" y="100"/>
                </a:cxn>
                <a:cxn ang="0">
                  <a:pos x="182" y="82"/>
                </a:cxn>
                <a:cxn ang="0">
                  <a:pos x="178" y="63"/>
                </a:cxn>
                <a:cxn ang="0">
                  <a:pos x="171" y="48"/>
                </a:cxn>
                <a:cxn ang="0">
                  <a:pos x="161" y="33"/>
                </a:cxn>
                <a:cxn ang="0">
                  <a:pos x="149" y="20"/>
                </a:cxn>
                <a:cxn ang="0">
                  <a:pos x="135" y="11"/>
                </a:cxn>
                <a:cxn ang="0">
                  <a:pos x="118" y="4"/>
                </a:cxn>
                <a:cxn ang="0">
                  <a:pos x="100" y="0"/>
                </a:cxn>
                <a:cxn ang="0">
                  <a:pos x="82" y="0"/>
                </a:cxn>
                <a:cxn ang="0">
                  <a:pos x="64" y="4"/>
                </a:cxn>
                <a:cxn ang="0">
                  <a:pos x="48" y="11"/>
                </a:cxn>
                <a:cxn ang="0">
                  <a:pos x="33" y="20"/>
                </a:cxn>
                <a:cxn ang="0">
                  <a:pos x="21" y="33"/>
                </a:cxn>
                <a:cxn ang="0">
                  <a:pos x="11" y="48"/>
                </a:cxn>
                <a:cxn ang="0">
                  <a:pos x="4" y="63"/>
                </a:cxn>
                <a:cxn ang="0">
                  <a:pos x="1" y="82"/>
                </a:cxn>
                <a:cxn ang="0">
                  <a:pos x="1" y="100"/>
                </a:cxn>
                <a:cxn ang="0">
                  <a:pos x="4" y="118"/>
                </a:cxn>
                <a:cxn ang="0">
                  <a:pos x="11" y="134"/>
                </a:cxn>
                <a:cxn ang="0">
                  <a:pos x="21" y="149"/>
                </a:cxn>
                <a:cxn ang="0">
                  <a:pos x="33" y="161"/>
                </a:cxn>
                <a:cxn ang="0">
                  <a:pos x="48" y="171"/>
                </a:cxn>
                <a:cxn ang="0">
                  <a:pos x="64" y="179"/>
                </a:cxn>
                <a:cxn ang="0">
                  <a:pos x="82" y="182"/>
                </a:cxn>
              </a:cxnLst>
              <a:rect l="0" t="0" r="r" b="b"/>
              <a:pathLst>
                <a:path w="182" h="182">
                  <a:moveTo>
                    <a:pt x="92" y="182"/>
                  </a:moveTo>
                  <a:lnTo>
                    <a:pt x="100" y="182"/>
                  </a:lnTo>
                  <a:lnTo>
                    <a:pt x="109" y="181"/>
                  </a:lnTo>
                  <a:lnTo>
                    <a:pt x="118" y="179"/>
                  </a:lnTo>
                  <a:lnTo>
                    <a:pt x="127" y="175"/>
                  </a:lnTo>
                  <a:lnTo>
                    <a:pt x="135" y="171"/>
                  </a:lnTo>
                  <a:lnTo>
                    <a:pt x="143" y="167"/>
                  </a:lnTo>
                  <a:lnTo>
                    <a:pt x="149" y="161"/>
                  </a:lnTo>
                  <a:lnTo>
                    <a:pt x="156" y="156"/>
                  </a:lnTo>
                  <a:lnTo>
                    <a:pt x="161" y="149"/>
                  </a:lnTo>
                  <a:lnTo>
                    <a:pt x="167" y="142"/>
                  </a:lnTo>
                  <a:lnTo>
                    <a:pt x="171" y="134"/>
                  </a:lnTo>
                  <a:lnTo>
                    <a:pt x="176" y="127"/>
                  </a:lnTo>
                  <a:lnTo>
                    <a:pt x="178" y="118"/>
                  </a:lnTo>
                  <a:lnTo>
                    <a:pt x="180" y="109"/>
                  </a:lnTo>
                  <a:lnTo>
                    <a:pt x="182" y="100"/>
                  </a:lnTo>
                  <a:lnTo>
                    <a:pt x="182" y="91"/>
                  </a:lnTo>
                  <a:lnTo>
                    <a:pt x="182" y="82"/>
                  </a:lnTo>
                  <a:lnTo>
                    <a:pt x="180" y="72"/>
                  </a:lnTo>
                  <a:lnTo>
                    <a:pt x="178" y="63"/>
                  </a:lnTo>
                  <a:lnTo>
                    <a:pt x="176" y="56"/>
                  </a:lnTo>
                  <a:lnTo>
                    <a:pt x="171" y="48"/>
                  </a:lnTo>
                  <a:lnTo>
                    <a:pt x="167" y="40"/>
                  </a:lnTo>
                  <a:lnTo>
                    <a:pt x="161" y="33"/>
                  </a:lnTo>
                  <a:lnTo>
                    <a:pt x="156" y="27"/>
                  </a:lnTo>
                  <a:lnTo>
                    <a:pt x="149" y="20"/>
                  </a:lnTo>
                  <a:lnTo>
                    <a:pt x="143" y="16"/>
                  </a:lnTo>
                  <a:lnTo>
                    <a:pt x="135" y="11"/>
                  </a:lnTo>
                  <a:lnTo>
                    <a:pt x="127" y="7"/>
                  </a:lnTo>
                  <a:lnTo>
                    <a:pt x="118" y="4"/>
                  </a:lnTo>
                  <a:lnTo>
                    <a:pt x="109" y="1"/>
                  </a:lnTo>
                  <a:lnTo>
                    <a:pt x="100" y="0"/>
                  </a:lnTo>
                  <a:lnTo>
                    <a:pt x="92" y="0"/>
                  </a:lnTo>
                  <a:lnTo>
                    <a:pt x="82" y="0"/>
                  </a:lnTo>
                  <a:lnTo>
                    <a:pt x="73" y="1"/>
                  </a:lnTo>
                  <a:lnTo>
                    <a:pt x="64" y="4"/>
                  </a:lnTo>
                  <a:lnTo>
                    <a:pt x="56" y="7"/>
                  </a:lnTo>
                  <a:lnTo>
                    <a:pt x="48" y="11"/>
                  </a:lnTo>
                  <a:lnTo>
                    <a:pt x="41" y="16"/>
                  </a:lnTo>
                  <a:lnTo>
                    <a:pt x="33" y="20"/>
                  </a:lnTo>
                  <a:lnTo>
                    <a:pt x="27" y="27"/>
                  </a:lnTo>
                  <a:lnTo>
                    <a:pt x="21" y="33"/>
                  </a:lnTo>
                  <a:lnTo>
                    <a:pt x="16" y="40"/>
                  </a:lnTo>
                  <a:lnTo>
                    <a:pt x="11" y="48"/>
                  </a:lnTo>
                  <a:lnTo>
                    <a:pt x="7" y="56"/>
                  </a:lnTo>
                  <a:lnTo>
                    <a:pt x="4" y="63"/>
                  </a:lnTo>
                  <a:lnTo>
                    <a:pt x="2" y="72"/>
                  </a:lnTo>
                  <a:lnTo>
                    <a:pt x="1" y="82"/>
                  </a:lnTo>
                  <a:lnTo>
                    <a:pt x="0" y="91"/>
                  </a:lnTo>
                  <a:lnTo>
                    <a:pt x="1" y="100"/>
                  </a:lnTo>
                  <a:lnTo>
                    <a:pt x="2" y="109"/>
                  </a:lnTo>
                  <a:lnTo>
                    <a:pt x="4" y="118"/>
                  </a:lnTo>
                  <a:lnTo>
                    <a:pt x="7" y="127"/>
                  </a:lnTo>
                  <a:lnTo>
                    <a:pt x="11" y="134"/>
                  </a:lnTo>
                  <a:lnTo>
                    <a:pt x="16" y="142"/>
                  </a:lnTo>
                  <a:lnTo>
                    <a:pt x="21" y="149"/>
                  </a:lnTo>
                  <a:lnTo>
                    <a:pt x="27" y="156"/>
                  </a:lnTo>
                  <a:lnTo>
                    <a:pt x="33" y="161"/>
                  </a:lnTo>
                  <a:lnTo>
                    <a:pt x="41" y="167"/>
                  </a:lnTo>
                  <a:lnTo>
                    <a:pt x="48" y="171"/>
                  </a:lnTo>
                  <a:lnTo>
                    <a:pt x="56" y="175"/>
                  </a:lnTo>
                  <a:lnTo>
                    <a:pt x="64" y="179"/>
                  </a:lnTo>
                  <a:lnTo>
                    <a:pt x="73" y="181"/>
                  </a:lnTo>
                  <a:lnTo>
                    <a:pt x="82" y="182"/>
                  </a:lnTo>
                  <a:lnTo>
                    <a:pt x="92"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17" name="Freeform 32"/>
            <p:cNvSpPr/>
            <p:nvPr/>
          </p:nvSpPr>
          <p:spPr bwMode="auto">
            <a:xfrm>
              <a:off x="10616015" y="2213924"/>
              <a:ext cx="28575" cy="28575"/>
            </a:xfrm>
            <a:custGeom>
              <a:avLst/>
              <a:gdLst/>
              <a:ahLst/>
              <a:cxnLst>
                <a:cxn ang="0">
                  <a:pos x="100" y="182"/>
                </a:cxn>
                <a:cxn ang="0">
                  <a:pos x="118" y="179"/>
                </a:cxn>
                <a:cxn ang="0">
                  <a:pos x="135" y="171"/>
                </a:cxn>
                <a:cxn ang="0">
                  <a:pos x="149" y="161"/>
                </a:cxn>
                <a:cxn ang="0">
                  <a:pos x="161" y="149"/>
                </a:cxn>
                <a:cxn ang="0">
                  <a:pos x="171" y="134"/>
                </a:cxn>
                <a:cxn ang="0">
                  <a:pos x="179" y="118"/>
                </a:cxn>
                <a:cxn ang="0">
                  <a:pos x="182" y="100"/>
                </a:cxn>
                <a:cxn ang="0">
                  <a:pos x="182" y="82"/>
                </a:cxn>
                <a:cxn ang="0">
                  <a:pos x="179" y="63"/>
                </a:cxn>
                <a:cxn ang="0">
                  <a:pos x="171" y="48"/>
                </a:cxn>
                <a:cxn ang="0">
                  <a:pos x="161" y="33"/>
                </a:cxn>
                <a:cxn ang="0">
                  <a:pos x="149" y="20"/>
                </a:cxn>
                <a:cxn ang="0">
                  <a:pos x="135" y="11"/>
                </a:cxn>
                <a:cxn ang="0">
                  <a:pos x="118" y="4"/>
                </a:cxn>
                <a:cxn ang="0">
                  <a:pos x="100" y="0"/>
                </a:cxn>
                <a:cxn ang="0">
                  <a:pos x="82" y="0"/>
                </a:cxn>
                <a:cxn ang="0">
                  <a:pos x="64" y="4"/>
                </a:cxn>
                <a:cxn ang="0">
                  <a:pos x="48" y="11"/>
                </a:cxn>
                <a:cxn ang="0">
                  <a:pos x="34" y="20"/>
                </a:cxn>
                <a:cxn ang="0">
                  <a:pos x="20" y="33"/>
                </a:cxn>
                <a:cxn ang="0">
                  <a:pos x="10" y="48"/>
                </a:cxn>
                <a:cxn ang="0">
                  <a:pos x="4" y="63"/>
                </a:cxn>
                <a:cxn ang="0">
                  <a:pos x="0" y="82"/>
                </a:cxn>
                <a:cxn ang="0">
                  <a:pos x="0" y="100"/>
                </a:cxn>
                <a:cxn ang="0">
                  <a:pos x="4" y="118"/>
                </a:cxn>
                <a:cxn ang="0">
                  <a:pos x="10" y="134"/>
                </a:cxn>
                <a:cxn ang="0">
                  <a:pos x="20" y="149"/>
                </a:cxn>
                <a:cxn ang="0">
                  <a:pos x="34" y="161"/>
                </a:cxn>
                <a:cxn ang="0">
                  <a:pos x="48" y="171"/>
                </a:cxn>
                <a:cxn ang="0">
                  <a:pos x="64" y="179"/>
                </a:cxn>
                <a:cxn ang="0">
                  <a:pos x="82" y="182"/>
                </a:cxn>
              </a:cxnLst>
              <a:rect l="0" t="0" r="r" b="b"/>
              <a:pathLst>
                <a:path w="182" h="182">
                  <a:moveTo>
                    <a:pt x="91" y="182"/>
                  </a:moveTo>
                  <a:lnTo>
                    <a:pt x="100" y="182"/>
                  </a:lnTo>
                  <a:lnTo>
                    <a:pt x="109" y="181"/>
                  </a:lnTo>
                  <a:lnTo>
                    <a:pt x="118" y="179"/>
                  </a:lnTo>
                  <a:lnTo>
                    <a:pt x="127" y="175"/>
                  </a:lnTo>
                  <a:lnTo>
                    <a:pt x="135" y="171"/>
                  </a:lnTo>
                  <a:lnTo>
                    <a:pt x="142" y="167"/>
                  </a:lnTo>
                  <a:lnTo>
                    <a:pt x="149" y="161"/>
                  </a:lnTo>
                  <a:lnTo>
                    <a:pt x="156" y="156"/>
                  </a:lnTo>
                  <a:lnTo>
                    <a:pt x="161" y="149"/>
                  </a:lnTo>
                  <a:lnTo>
                    <a:pt x="167" y="142"/>
                  </a:lnTo>
                  <a:lnTo>
                    <a:pt x="171" y="134"/>
                  </a:lnTo>
                  <a:lnTo>
                    <a:pt x="176" y="127"/>
                  </a:lnTo>
                  <a:lnTo>
                    <a:pt x="179" y="118"/>
                  </a:lnTo>
                  <a:lnTo>
                    <a:pt x="181" y="109"/>
                  </a:lnTo>
                  <a:lnTo>
                    <a:pt x="182" y="100"/>
                  </a:lnTo>
                  <a:lnTo>
                    <a:pt x="182" y="91"/>
                  </a:lnTo>
                  <a:lnTo>
                    <a:pt x="182" y="82"/>
                  </a:lnTo>
                  <a:lnTo>
                    <a:pt x="181" y="72"/>
                  </a:lnTo>
                  <a:lnTo>
                    <a:pt x="179" y="63"/>
                  </a:lnTo>
                  <a:lnTo>
                    <a:pt x="176" y="56"/>
                  </a:lnTo>
                  <a:lnTo>
                    <a:pt x="171" y="48"/>
                  </a:lnTo>
                  <a:lnTo>
                    <a:pt x="167" y="40"/>
                  </a:lnTo>
                  <a:lnTo>
                    <a:pt x="161" y="33"/>
                  </a:lnTo>
                  <a:lnTo>
                    <a:pt x="156" y="27"/>
                  </a:lnTo>
                  <a:lnTo>
                    <a:pt x="149" y="20"/>
                  </a:lnTo>
                  <a:lnTo>
                    <a:pt x="142" y="16"/>
                  </a:lnTo>
                  <a:lnTo>
                    <a:pt x="135" y="11"/>
                  </a:lnTo>
                  <a:lnTo>
                    <a:pt x="127" y="7"/>
                  </a:lnTo>
                  <a:lnTo>
                    <a:pt x="118" y="4"/>
                  </a:lnTo>
                  <a:lnTo>
                    <a:pt x="109" y="1"/>
                  </a:lnTo>
                  <a:lnTo>
                    <a:pt x="100" y="0"/>
                  </a:lnTo>
                  <a:lnTo>
                    <a:pt x="91" y="0"/>
                  </a:lnTo>
                  <a:lnTo>
                    <a:pt x="82" y="0"/>
                  </a:lnTo>
                  <a:lnTo>
                    <a:pt x="73" y="1"/>
                  </a:lnTo>
                  <a:lnTo>
                    <a:pt x="64" y="4"/>
                  </a:lnTo>
                  <a:lnTo>
                    <a:pt x="56" y="7"/>
                  </a:lnTo>
                  <a:lnTo>
                    <a:pt x="48" y="11"/>
                  </a:lnTo>
                  <a:lnTo>
                    <a:pt x="40" y="16"/>
                  </a:lnTo>
                  <a:lnTo>
                    <a:pt x="34" y="20"/>
                  </a:lnTo>
                  <a:lnTo>
                    <a:pt x="27" y="27"/>
                  </a:lnTo>
                  <a:lnTo>
                    <a:pt x="20" y="33"/>
                  </a:lnTo>
                  <a:lnTo>
                    <a:pt x="16" y="40"/>
                  </a:lnTo>
                  <a:lnTo>
                    <a:pt x="10" y="48"/>
                  </a:lnTo>
                  <a:lnTo>
                    <a:pt x="7" y="56"/>
                  </a:lnTo>
                  <a:lnTo>
                    <a:pt x="4" y="63"/>
                  </a:lnTo>
                  <a:lnTo>
                    <a:pt x="2" y="72"/>
                  </a:lnTo>
                  <a:lnTo>
                    <a:pt x="0" y="82"/>
                  </a:lnTo>
                  <a:lnTo>
                    <a:pt x="0" y="91"/>
                  </a:lnTo>
                  <a:lnTo>
                    <a:pt x="0" y="100"/>
                  </a:lnTo>
                  <a:lnTo>
                    <a:pt x="2" y="109"/>
                  </a:lnTo>
                  <a:lnTo>
                    <a:pt x="4" y="118"/>
                  </a:lnTo>
                  <a:lnTo>
                    <a:pt x="7" y="127"/>
                  </a:lnTo>
                  <a:lnTo>
                    <a:pt x="10" y="134"/>
                  </a:lnTo>
                  <a:lnTo>
                    <a:pt x="16" y="142"/>
                  </a:lnTo>
                  <a:lnTo>
                    <a:pt x="20" y="149"/>
                  </a:lnTo>
                  <a:lnTo>
                    <a:pt x="27" y="156"/>
                  </a:lnTo>
                  <a:lnTo>
                    <a:pt x="34" y="161"/>
                  </a:lnTo>
                  <a:lnTo>
                    <a:pt x="40" y="167"/>
                  </a:lnTo>
                  <a:lnTo>
                    <a:pt x="48" y="171"/>
                  </a:lnTo>
                  <a:lnTo>
                    <a:pt x="56" y="175"/>
                  </a:lnTo>
                  <a:lnTo>
                    <a:pt x="64" y="179"/>
                  </a:lnTo>
                  <a:lnTo>
                    <a:pt x="73" y="181"/>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18" name="Freeform 33"/>
            <p:cNvSpPr/>
            <p:nvPr/>
          </p:nvSpPr>
          <p:spPr bwMode="auto">
            <a:xfrm>
              <a:off x="11073215" y="2399662"/>
              <a:ext cx="203200" cy="34925"/>
            </a:xfrm>
            <a:custGeom>
              <a:avLst/>
              <a:gdLst/>
              <a:ahLst/>
              <a:cxnLst>
                <a:cxn ang="0">
                  <a:pos x="1169" y="0"/>
                </a:cxn>
                <a:cxn ang="0">
                  <a:pos x="1190" y="2"/>
                </a:cxn>
                <a:cxn ang="0">
                  <a:pos x="1212" y="9"/>
                </a:cxn>
                <a:cxn ang="0">
                  <a:pos x="1229" y="19"/>
                </a:cxn>
                <a:cxn ang="0">
                  <a:pos x="1246" y="32"/>
                </a:cxn>
                <a:cxn ang="0">
                  <a:pos x="1259" y="49"/>
                </a:cxn>
                <a:cxn ang="0">
                  <a:pos x="1269" y="67"/>
                </a:cxn>
                <a:cxn ang="0">
                  <a:pos x="1276" y="88"/>
                </a:cxn>
                <a:cxn ang="0">
                  <a:pos x="1278" y="109"/>
                </a:cxn>
                <a:cxn ang="0">
                  <a:pos x="1276" y="131"/>
                </a:cxn>
                <a:cxn ang="0">
                  <a:pos x="1269" y="151"/>
                </a:cxn>
                <a:cxn ang="0">
                  <a:pos x="1259" y="170"/>
                </a:cxn>
                <a:cxn ang="0">
                  <a:pos x="1246" y="186"/>
                </a:cxn>
                <a:cxn ang="0">
                  <a:pos x="1229" y="200"/>
                </a:cxn>
                <a:cxn ang="0">
                  <a:pos x="1212" y="210"/>
                </a:cxn>
                <a:cxn ang="0">
                  <a:pos x="1190" y="216"/>
                </a:cxn>
                <a:cxn ang="0">
                  <a:pos x="1169" y="219"/>
                </a:cxn>
                <a:cxn ang="0">
                  <a:pos x="97" y="217"/>
                </a:cxn>
                <a:cxn ang="0">
                  <a:pos x="76" y="213"/>
                </a:cxn>
                <a:cxn ang="0">
                  <a:pos x="56" y="205"/>
                </a:cxn>
                <a:cxn ang="0">
                  <a:pos x="38" y="193"/>
                </a:cxn>
                <a:cxn ang="0">
                  <a:pos x="24" y="179"/>
                </a:cxn>
                <a:cxn ang="0">
                  <a:pos x="12" y="161"/>
                </a:cxn>
                <a:cxn ang="0">
                  <a:pos x="4" y="142"/>
                </a:cxn>
                <a:cxn ang="0">
                  <a:pos x="0" y="120"/>
                </a:cxn>
                <a:cxn ang="0">
                  <a:pos x="0" y="98"/>
                </a:cxn>
                <a:cxn ang="0">
                  <a:pos x="4" y="77"/>
                </a:cxn>
                <a:cxn ang="0">
                  <a:pos x="12" y="58"/>
                </a:cxn>
                <a:cxn ang="0">
                  <a:pos x="24" y="40"/>
                </a:cxn>
                <a:cxn ang="0">
                  <a:pos x="38" y="26"/>
                </a:cxn>
                <a:cxn ang="0">
                  <a:pos x="56" y="13"/>
                </a:cxn>
                <a:cxn ang="0">
                  <a:pos x="76" y="6"/>
                </a:cxn>
                <a:cxn ang="0">
                  <a:pos x="97" y="1"/>
                </a:cxn>
              </a:cxnLst>
              <a:rect l="0" t="0" r="r" b="b"/>
              <a:pathLst>
                <a:path w="1278" h="219">
                  <a:moveTo>
                    <a:pt x="108" y="0"/>
                  </a:moveTo>
                  <a:lnTo>
                    <a:pt x="1169" y="0"/>
                  </a:lnTo>
                  <a:lnTo>
                    <a:pt x="1180" y="1"/>
                  </a:lnTo>
                  <a:lnTo>
                    <a:pt x="1190" y="2"/>
                  </a:lnTo>
                  <a:lnTo>
                    <a:pt x="1202" y="6"/>
                  </a:lnTo>
                  <a:lnTo>
                    <a:pt x="1212" y="9"/>
                  </a:lnTo>
                  <a:lnTo>
                    <a:pt x="1220" y="13"/>
                  </a:lnTo>
                  <a:lnTo>
                    <a:pt x="1229" y="19"/>
                  </a:lnTo>
                  <a:lnTo>
                    <a:pt x="1238" y="26"/>
                  </a:lnTo>
                  <a:lnTo>
                    <a:pt x="1246" y="32"/>
                  </a:lnTo>
                  <a:lnTo>
                    <a:pt x="1253" y="40"/>
                  </a:lnTo>
                  <a:lnTo>
                    <a:pt x="1259" y="49"/>
                  </a:lnTo>
                  <a:lnTo>
                    <a:pt x="1265" y="58"/>
                  </a:lnTo>
                  <a:lnTo>
                    <a:pt x="1269" y="67"/>
                  </a:lnTo>
                  <a:lnTo>
                    <a:pt x="1272" y="77"/>
                  </a:lnTo>
                  <a:lnTo>
                    <a:pt x="1276" y="88"/>
                  </a:lnTo>
                  <a:lnTo>
                    <a:pt x="1277" y="98"/>
                  </a:lnTo>
                  <a:lnTo>
                    <a:pt x="1278" y="109"/>
                  </a:lnTo>
                  <a:lnTo>
                    <a:pt x="1277" y="120"/>
                  </a:lnTo>
                  <a:lnTo>
                    <a:pt x="1276" y="131"/>
                  </a:lnTo>
                  <a:lnTo>
                    <a:pt x="1272" y="142"/>
                  </a:lnTo>
                  <a:lnTo>
                    <a:pt x="1269" y="151"/>
                  </a:lnTo>
                  <a:lnTo>
                    <a:pt x="1265" y="161"/>
                  </a:lnTo>
                  <a:lnTo>
                    <a:pt x="1259" y="170"/>
                  </a:lnTo>
                  <a:lnTo>
                    <a:pt x="1253" y="179"/>
                  </a:lnTo>
                  <a:lnTo>
                    <a:pt x="1246" y="186"/>
                  </a:lnTo>
                  <a:lnTo>
                    <a:pt x="1238" y="193"/>
                  </a:lnTo>
                  <a:lnTo>
                    <a:pt x="1229" y="200"/>
                  </a:lnTo>
                  <a:lnTo>
                    <a:pt x="1220" y="205"/>
                  </a:lnTo>
                  <a:lnTo>
                    <a:pt x="1212" y="210"/>
                  </a:lnTo>
                  <a:lnTo>
                    <a:pt x="1202" y="213"/>
                  </a:lnTo>
                  <a:lnTo>
                    <a:pt x="1190" y="216"/>
                  </a:lnTo>
                  <a:lnTo>
                    <a:pt x="1180" y="217"/>
                  </a:lnTo>
                  <a:lnTo>
                    <a:pt x="1169" y="219"/>
                  </a:lnTo>
                  <a:lnTo>
                    <a:pt x="108" y="219"/>
                  </a:lnTo>
                  <a:lnTo>
                    <a:pt x="97" y="217"/>
                  </a:lnTo>
                  <a:lnTo>
                    <a:pt x="86" y="216"/>
                  </a:lnTo>
                  <a:lnTo>
                    <a:pt x="76" y="213"/>
                  </a:lnTo>
                  <a:lnTo>
                    <a:pt x="66" y="210"/>
                  </a:lnTo>
                  <a:lnTo>
                    <a:pt x="56" y="205"/>
                  </a:lnTo>
                  <a:lnTo>
                    <a:pt x="47" y="200"/>
                  </a:lnTo>
                  <a:lnTo>
                    <a:pt x="38" y="193"/>
                  </a:lnTo>
                  <a:lnTo>
                    <a:pt x="31" y="186"/>
                  </a:lnTo>
                  <a:lnTo>
                    <a:pt x="24" y="179"/>
                  </a:lnTo>
                  <a:lnTo>
                    <a:pt x="17" y="170"/>
                  </a:lnTo>
                  <a:lnTo>
                    <a:pt x="12" y="161"/>
                  </a:lnTo>
                  <a:lnTo>
                    <a:pt x="7" y="151"/>
                  </a:lnTo>
                  <a:lnTo>
                    <a:pt x="4" y="142"/>
                  </a:lnTo>
                  <a:lnTo>
                    <a:pt x="2" y="131"/>
                  </a:lnTo>
                  <a:lnTo>
                    <a:pt x="0" y="120"/>
                  </a:lnTo>
                  <a:lnTo>
                    <a:pt x="0" y="109"/>
                  </a:lnTo>
                  <a:lnTo>
                    <a:pt x="0" y="98"/>
                  </a:lnTo>
                  <a:lnTo>
                    <a:pt x="2" y="88"/>
                  </a:lnTo>
                  <a:lnTo>
                    <a:pt x="4" y="77"/>
                  </a:lnTo>
                  <a:lnTo>
                    <a:pt x="7" y="67"/>
                  </a:lnTo>
                  <a:lnTo>
                    <a:pt x="12" y="58"/>
                  </a:lnTo>
                  <a:lnTo>
                    <a:pt x="17" y="49"/>
                  </a:lnTo>
                  <a:lnTo>
                    <a:pt x="24" y="40"/>
                  </a:lnTo>
                  <a:lnTo>
                    <a:pt x="31" y="32"/>
                  </a:lnTo>
                  <a:lnTo>
                    <a:pt x="38" y="26"/>
                  </a:lnTo>
                  <a:lnTo>
                    <a:pt x="47" y="19"/>
                  </a:lnTo>
                  <a:lnTo>
                    <a:pt x="56" y="13"/>
                  </a:lnTo>
                  <a:lnTo>
                    <a:pt x="66" y="9"/>
                  </a:lnTo>
                  <a:lnTo>
                    <a:pt x="76" y="6"/>
                  </a:lnTo>
                  <a:lnTo>
                    <a:pt x="86" y="2"/>
                  </a:lnTo>
                  <a:lnTo>
                    <a:pt x="97" y="1"/>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19" name="Freeform 34"/>
            <p:cNvSpPr/>
            <p:nvPr/>
          </p:nvSpPr>
          <p:spPr bwMode="auto">
            <a:xfrm>
              <a:off x="10455678" y="2401249"/>
              <a:ext cx="28575" cy="28575"/>
            </a:xfrm>
            <a:custGeom>
              <a:avLst/>
              <a:gdLst/>
              <a:ahLst/>
              <a:cxnLst>
                <a:cxn ang="0">
                  <a:pos x="101" y="183"/>
                </a:cxn>
                <a:cxn ang="0">
                  <a:pos x="119" y="179"/>
                </a:cxn>
                <a:cxn ang="0">
                  <a:pos x="135" y="172"/>
                </a:cxn>
                <a:cxn ang="0">
                  <a:pos x="150" y="162"/>
                </a:cxn>
                <a:cxn ang="0">
                  <a:pos x="162" y="149"/>
                </a:cxn>
                <a:cxn ang="0">
                  <a:pos x="172" y="135"/>
                </a:cxn>
                <a:cxn ang="0">
                  <a:pos x="179" y="118"/>
                </a:cxn>
                <a:cxn ang="0">
                  <a:pos x="182" y="101"/>
                </a:cxn>
                <a:cxn ang="0">
                  <a:pos x="182" y="82"/>
                </a:cxn>
                <a:cxn ang="0">
                  <a:pos x="179" y="64"/>
                </a:cxn>
                <a:cxn ang="0">
                  <a:pos x="172" y="48"/>
                </a:cxn>
                <a:cxn ang="0">
                  <a:pos x="162" y="33"/>
                </a:cxn>
                <a:cxn ang="0">
                  <a:pos x="150" y="21"/>
                </a:cxn>
                <a:cxn ang="0">
                  <a:pos x="135" y="11"/>
                </a:cxn>
                <a:cxn ang="0">
                  <a:pos x="119" y="4"/>
                </a:cxn>
                <a:cxn ang="0">
                  <a:pos x="101" y="1"/>
                </a:cxn>
                <a:cxn ang="0">
                  <a:pos x="82" y="1"/>
                </a:cxn>
                <a:cxn ang="0">
                  <a:pos x="64" y="4"/>
                </a:cxn>
                <a:cxn ang="0">
                  <a:pos x="48" y="11"/>
                </a:cxn>
                <a:cxn ang="0">
                  <a:pos x="33" y="21"/>
                </a:cxn>
                <a:cxn ang="0">
                  <a:pos x="21" y="33"/>
                </a:cxn>
                <a:cxn ang="0">
                  <a:pos x="11" y="48"/>
                </a:cxn>
                <a:cxn ang="0">
                  <a:pos x="4" y="64"/>
                </a:cxn>
                <a:cxn ang="0">
                  <a:pos x="0" y="82"/>
                </a:cxn>
                <a:cxn ang="0">
                  <a:pos x="0" y="101"/>
                </a:cxn>
                <a:cxn ang="0">
                  <a:pos x="4" y="118"/>
                </a:cxn>
                <a:cxn ang="0">
                  <a:pos x="11" y="135"/>
                </a:cxn>
                <a:cxn ang="0">
                  <a:pos x="21" y="149"/>
                </a:cxn>
                <a:cxn ang="0">
                  <a:pos x="33" y="162"/>
                </a:cxn>
                <a:cxn ang="0">
                  <a:pos x="48" y="172"/>
                </a:cxn>
                <a:cxn ang="0">
                  <a:pos x="64" y="179"/>
                </a:cxn>
                <a:cxn ang="0">
                  <a:pos x="82" y="183"/>
                </a:cxn>
              </a:cxnLst>
              <a:rect l="0" t="0" r="r" b="b"/>
              <a:pathLst>
                <a:path w="183" h="183">
                  <a:moveTo>
                    <a:pt x="91" y="183"/>
                  </a:moveTo>
                  <a:lnTo>
                    <a:pt x="101" y="183"/>
                  </a:lnTo>
                  <a:lnTo>
                    <a:pt x="110" y="182"/>
                  </a:lnTo>
                  <a:lnTo>
                    <a:pt x="119" y="179"/>
                  </a:lnTo>
                  <a:lnTo>
                    <a:pt x="126" y="176"/>
                  </a:lnTo>
                  <a:lnTo>
                    <a:pt x="135" y="172"/>
                  </a:lnTo>
                  <a:lnTo>
                    <a:pt x="142" y="167"/>
                  </a:lnTo>
                  <a:lnTo>
                    <a:pt x="150" y="162"/>
                  </a:lnTo>
                  <a:lnTo>
                    <a:pt x="156" y="156"/>
                  </a:lnTo>
                  <a:lnTo>
                    <a:pt x="162" y="149"/>
                  </a:lnTo>
                  <a:lnTo>
                    <a:pt x="167" y="143"/>
                  </a:lnTo>
                  <a:lnTo>
                    <a:pt x="172" y="135"/>
                  </a:lnTo>
                  <a:lnTo>
                    <a:pt x="175" y="127"/>
                  </a:lnTo>
                  <a:lnTo>
                    <a:pt x="179" y="118"/>
                  </a:lnTo>
                  <a:lnTo>
                    <a:pt x="181" y="110"/>
                  </a:lnTo>
                  <a:lnTo>
                    <a:pt x="182" y="101"/>
                  </a:lnTo>
                  <a:lnTo>
                    <a:pt x="183" y="92"/>
                  </a:lnTo>
                  <a:lnTo>
                    <a:pt x="182" y="82"/>
                  </a:lnTo>
                  <a:lnTo>
                    <a:pt x="181" y="73"/>
                  </a:lnTo>
                  <a:lnTo>
                    <a:pt x="179" y="64"/>
                  </a:lnTo>
                  <a:lnTo>
                    <a:pt x="175" y="56"/>
                  </a:lnTo>
                  <a:lnTo>
                    <a:pt x="172" y="48"/>
                  </a:lnTo>
                  <a:lnTo>
                    <a:pt x="167" y="41"/>
                  </a:lnTo>
                  <a:lnTo>
                    <a:pt x="162" y="33"/>
                  </a:lnTo>
                  <a:lnTo>
                    <a:pt x="156" y="27"/>
                  </a:lnTo>
                  <a:lnTo>
                    <a:pt x="150" y="21"/>
                  </a:lnTo>
                  <a:lnTo>
                    <a:pt x="142" y="16"/>
                  </a:lnTo>
                  <a:lnTo>
                    <a:pt x="135" y="11"/>
                  </a:lnTo>
                  <a:lnTo>
                    <a:pt x="126" y="7"/>
                  </a:lnTo>
                  <a:lnTo>
                    <a:pt x="119" y="4"/>
                  </a:lnTo>
                  <a:lnTo>
                    <a:pt x="110" y="2"/>
                  </a:lnTo>
                  <a:lnTo>
                    <a:pt x="101" y="1"/>
                  </a:lnTo>
                  <a:lnTo>
                    <a:pt x="91" y="0"/>
                  </a:lnTo>
                  <a:lnTo>
                    <a:pt x="82" y="1"/>
                  </a:lnTo>
                  <a:lnTo>
                    <a:pt x="73" y="2"/>
                  </a:lnTo>
                  <a:lnTo>
                    <a:pt x="64" y="4"/>
                  </a:lnTo>
                  <a:lnTo>
                    <a:pt x="55" y="7"/>
                  </a:lnTo>
                  <a:lnTo>
                    <a:pt x="48" y="11"/>
                  </a:lnTo>
                  <a:lnTo>
                    <a:pt x="40" y="16"/>
                  </a:lnTo>
                  <a:lnTo>
                    <a:pt x="33" y="21"/>
                  </a:lnTo>
                  <a:lnTo>
                    <a:pt x="27" y="27"/>
                  </a:lnTo>
                  <a:lnTo>
                    <a:pt x="21" y="33"/>
                  </a:lnTo>
                  <a:lnTo>
                    <a:pt x="16" y="41"/>
                  </a:lnTo>
                  <a:lnTo>
                    <a:pt x="11" y="48"/>
                  </a:lnTo>
                  <a:lnTo>
                    <a:pt x="7" y="56"/>
                  </a:lnTo>
                  <a:lnTo>
                    <a:pt x="4" y="64"/>
                  </a:lnTo>
                  <a:lnTo>
                    <a:pt x="2" y="73"/>
                  </a:lnTo>
                  <a:lnTo>
                    <a:pt x="0" y="82"/>
                  </a:lnTo>
                  <a:lnTo>
                    <a:pt x="0" y="92"/>
                  </a:lnTo>
                  <a:lnTo>
                    <a:pt x="0" y="101"/>
                  </a:lnTo>
                  <a:lnTo>
                    <a:pt x="2" y="110"/>
                  </a:lnTo>
                  <a:lnTo>
                    <a:pt x="4" y="118"/>
                  </a:lnTo>
                  <a:lnTo>
                    <a:pt x="7" y="127"/>
                  </a:lnTo>
                  <a:lnTo>
                    <a:pt x="11" y="135"/>
                  </a:lnTo>
                  <a:lnTo>
                    <a:pt x="16" y="143"/>
                  </a:lnTo>
                  <a:lnTo>
                    <a:pt x="21" y="149"/>
                  </a:lnTo>
                  <a:lnTo>
                    <a:pt x="27" y="156"/>
                  </a:lnTo>
                  <a:lnTo>
                    <a:pt x="33" y="162"/>
                  </a:lnTo>
                  <a:lnTo>
                    <a:pt x="40" y="167"/>
                  </a:lnTo>
                  <a:lnTo>
                    <a:pt x="48" y="172"/>
                  </a:lnTo>
                  <a:lnTo>
                    <a:pt x="55" y="176"/>
                  </a:lnTo>
                  <a:lnTo>
                    <a:pt x="64" y="179"/>
                  </a:lnTo>
                  <a:lnTo>
                    <a:pt x="73" y="182"/>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20" name="Freeform 35"/>
            <p:cNvSpPr/>
            <p:nvPr/>
          </p:nvSpPr>
          <p:spPr bwMode="auto">
            <a:xfrm>
              <a:off x="10495365" y="2401249"/>
              <a:ext cx="30163" cy="28575"/>
            </a:xfrm>
            <a:custGeom>
              <a:avLst/>
              <a:gdLst/>
              <a:ahLst/>
              <a:cxnLst>
                <a:cxn ang="0">
                  <a:pos x="101" y="183"/>
                </a:cxn>
                <a:cxn ang="0">
                  <a:pos x="119" y="179"/>
                </a:cxn>
                <a:cxn ang="0">
                  <a:pos x="135" y="172"/>
                </a:cxn>
                <a:cxn ang="0">
                  <a:pos x="150" y="162"/>
                </a:cxn>
                <a:cxn ang="0">
                  <a:pos x="162" y="149"/>
                </a:cxn>
                <a:cxn ang="0">
                  <a:pos x="172" y="135"/>
                </a:cxn>
                <a:cxn ang="0">
                  <a:pos x="178" y="118"/>
                </a:cxn>
                <a:cxn ang="0">
                  <a:pos x="182" y="101"/>
                </a:cxn>
                <a:cxn ang="0">
                  <a:pos x="182" y="82"/>
                </a:cxn>
                <a:cxn ang="0">
                  <a:pos x="178" y="64"/>
                </a:cxn>
                <a:cxn ang="0">
                  <a:pos x="172" y="48"/>
                </a:cxn>
                <a:cxn ang="0">
                  <a:pos x="162" y="33"/>
                </a:cxn>
                <a:cxn ang="0">
                  <a:pos x="150" y="21"/>
                </a:cxn>
                <a:cxn ang="0">
                  <a:pos x="135" y="11"/>
                </a:cxn>
                <a:cxn ang="0">
                  <a:pos x="119" y="4"/>
                </a:cxn>
                <a:cxn ang="0">
                  <a:pos x="101" y="1"/>
                </a:cxn>
                <a:cxn ang="0">
                  <a:pos x="82" y="1"/>
                </a:cxn>
                <a:cxn ang="0">
                  <a:pos x="64" y="4"/>
                </a:cxn>
                <a:cxn ang="0">
                  <a:pos x="48" y="11"/>
                </a:cxn>
                <a:cxn ang="0">
                  <a:pos x="33" y="21"/>
                </a:cxn>
                <a:cxn ang="0">
                  <a:pos x="21" y="33"/>
                </a:cxn>
                <a:cxn ang="0">
                  <a:pos x="11" y="48"/>
                </a:cxn>
                <a:cxn ang="0">
                  <a:pos x="4" y="64"/>
                </a:cxn>
                <a:cxn ang="0">
                  <a:pos x="1" y="82"/>
                </a:cxn>
                <a:cxn ang="0">
                  <a:pos x="1" y="101"/>
                </a:cxn>
                <a:cxn ang="0">
                  <a:pos x="4" y="118"/>
                </a:cxn>
                <a:cxn ang="0">
                  <a:pos x="11" y="135"/>
                </a:cxn>
                <a:cxn ang="0">
                  <a:pos x="21" y="149"/>
                </a:cxn>
                <a:cxn ang="0">
                  <a:pos x="33" y="162"/>
                </a:cxn>
                <a:cxn ang="0">
                  <a:pos x="48" y="172"/>
                </a:cxn>
                <a:cxn ang="0">
                  <a:pos x="64" y="179"/>
                </a:cxn>
                <a:cxn ang="0">
                  <a:pos x="82" y="183"/>
                </a:cxn>
              </a:cxnLst>
              <a:rect l="0" t="0" r="r" b="b"/>
              <a:pathLst>
                <a:path w="183" h="183">
                  <a:moveTo>
                    <a:pt x="92" y="183"/>
                  </a:moveTo>
                  <a:lnTo>
                    <a:pt x="101" y="183"/>
                  </a:lnTo>
                  <a:lnTo>
                    <a:pt x="110" y="182"/>
                  </a:lnTo>
                  <a:lnTo>
                    <a:pt x="119" y="179"/>
                  </a:lnTo>
                  <a:lnTo>
                    <a:pt x="127" y="176"/>
                  </a:lnTo>
                  <a:lnTo>
                    <a:pt x="135" y="172"/>
                  </a:lnTo>
                  <a:lnTo>
                    <a:pt x="142" y="167"/>
                  </a:lnTo>
                  <a:lnTo>
                    <a:pt x="150" y="162"/>
                  </a:lnTo>
                  <a:lnTo>
                    <a:pt x="156" y="156"/>
                  </a:lnTo>
                  <a:lnTo>
                    <a:pt x="162" y="149"/>
                  </a:lnTo>
                  <a:lnTo>
                    <a:pt x="167" y="143"/>
                  </a:lnTo>
                  <a:lnTo>
                    <a:pt x="172" y="135"/>
                  </a:lnTo>
                  <a:lnTo>
                    <a:pt x="175" y="127"/>
                  </a:lnTo>
                  <a:lnTo>
                    <a:pt x="178" y="118"/>
                  </a:lnTo>
                  <a:lnTo>
                    <a:pt x="181" y="110"/>
                  </a:lnTo>
                  <a:lnTo>
                    <a:pt x="182" y="101"/>
                  </a:lnTo>
                  <a:lnTo>
                    <a:pt x="183" y="92"/>
                  </a:lnTo>
                  <a:lnTo>
                    <a:pt x="182" y="82"/>
                  </a:lnTo>
                  <a:lnTo>
                    <a:pt x="181" y="73"/>
                  </a:lnTo>
                  <a:lnTo>
                    <a:pt x="178" y="64"/>
                  </a:lnTo>
                  <a:lnTo>
                    <a:pt x="175" y="56"/>
                  </a:lnTo>
                  <a:lnTo>
                    <a:pt x="172" y="48"/>
                  </a:lnTo>
                  <a:lnTo>
                    <a:pt x="167" y="41"/>
                  </a:lnTo>
                  <a:lnTo>
                    <a:pt x="162" y="33"/>
                  </a:lnTo>
                  <a:lnTo>
                    <a:pt x="156" y="27"/>
                  </a:lnTo>
                  <a:lnTo>
                    <a:pt x="150" y="21"/>
                  </a:lnTo>
                  <a:lnTo>
                    <a:pt x="142" y="16"/>
                  </a:lnTo>
                  <a:lnTo>
                    <a:pt x="135" y="11"/>
                  </a:lnTo>
                  <a:lnTo>
                    <a:pt x="127" y="7"/>
                  </a:lnTo>
                  <a:lnTo>
                    <a:pt x="119" y="4"/>
                  </a:lnTo>
                  <a:lnTo>
                    <a:pt x="110" y="2"/>
                  </a:lnTo>
                  <a:lnTo>
                    <a:pt x="101" y="1"/>
                  </a:lnTo>
                  <a:lnTo>
                    <a:pt x="92" y="0"/>
                  </a:lnTo>
                  <a:lnTo>
                    <a:pt x="82" y="1"/>
                  </a:lnTo>
                  <a:lnTo>
                    <a:pt x="73" y="2"/>
                  </a:lnTo>
                  <a:lnTo>
                    <a:pt x="64" y="4"/>
                  </a:lnTo>
                  <a:lnTo>
                    <a:pt x="55" y="7"/>
                  </a:lnTo>
                  <a:lnTo>
                    <a:pt x="48" y="11"/>
                  </a:lnTo>
                  <a:lnTo>
                    <a:pt x="40" y="16"/>
                  </a:lnTo>
                  <a:lnTo>
                    <a:pt x="33" y="21"/>
                  </a:lnTo>
                  <a:lnTo>
                    <a:pt x="26" y="27"/>
                  </a:lnTo>
                  <a:lnTo>
                    <a:pt x="21" y="33"/>
                  </a:lnTo>
                  <a:lnTo>
                    <a:pt x="15" y="41"/>
                  </a:lnTo>
                  <a:lnTo>
                    <a:pt x="11" y="48"/>
                  </a:lnTo>
                  <a:lnTo>
                    <a:pt x="8" y="56"/>
                  </a:lnTo>
                  <a:lnTo>
                    <a:pt x="4" y="64"/>
                  </a:lnTo>
                  <a:lnTo>
                    <a:pt x="2" y="73"/>
                  </a:lnTo>
                  <a:lnTo>
                    <a:pt x="1" y="82"/>
                  </a:lnTo>
                  <a:lnTo>
                    <a:pt x="0" y="92"/>
                  </a:lnTo>
                  <a:lnTo>
                    <a:pt x="1" y="101"/>
                  </a:lnTo>
                  <a:lnTo>
                    <a:pt x="2" y="110"/>
                  </a:lnTo>
                  <a:lnTo>
                    <a:pt x="4" y="118"/>
                  </a:lnTo>
                  <a:lnTo>
                    <a:pt x="8" y="127"/>
                  </a:lnTo>
                  <a:lnTo>
                    <a:pt x="11" y="135"/>
                  </a:lnTo>
                  <a:lnTo>
                    <a:pt x="15" y="143"/>
                  </a:lnTo>
                  <a:lnTo>
                    <a:pt x="21" y="149"/>
                  </a:lnTo>
                  <a:lnTo>
                    <a:pt x="26" y="156"/>
                  </a:lnTo>
                  <a:lnTo>
                    <a:pt x="33" y="162"/>
                  </a:lnTo>
                  <a:lnTo>
                    <a:pt x="40" y="167"/>
                  </a:lnTo>
                  <a:lnTo>
                    <a:pt x="48" y="172"/>
                  </a:lnTo>
                  <a:lnTo>
                    <a:pt x="55" y="176"/>
                  </a:lnTo>
                  <a:lnTo>
                    <a:pt x="64" y="179"/>
                  </a:lnTo>
                  <a:lnTo>
                    <a:pt x="73" y="182"/>
                  </a:lnTo>
                  <a:lnTo>
                    <a:pt x="82" y="183"/>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21" name="Freeform 36"/>
            <p:cNvSpPr/>
            <p:nvPr/>
          </p:nvSpPr>
          <p:spPr bwMode="auto">
            <a:xfrm>
              <a:off x="10536640" y="2401249"/>
              <a:ext cx="28575" cy="28575"/>
            </a:xfrm>
            <a:custGeom>
              <a:avLst/>
              <a:gdLst/>
              <a:ahLst/>
              <a:cxnLst>
                <a:cxn ang="0">
                  <a:pos x="101" y="183"/>
                </a:cxn>
                <a:cxn ang="0">
                  <a:pos x="118" y="179"/>
                </a:cxn>
                <a:cxn ang="0">
                  <a:pos x="135" y="172"/>
                </a:cxn>
                <a:cxn ang="0">
                  <a:pos x="149" y="162"/>
                </a:cxn>
                <a:cxn ang="0">
                  <a:pos x="162" y="149"/>
                </a:cxn>
                <a:cxn ang="0">
                  <a:pos x="172" y="135"/>
                </a:cxn>
                <a:cxn ang="0">
                  <a:pos x="178" y="118"/>
                </a:cxn>
                <a:cxn ang="0">
                  <a:pos x="183" y="101"/>
                </a:cxn>
                <a:cxn ang="0">
                  <a:pos x="183" y="82"/>
                </a:cxn>
                <a:cxn ang="0">
                  <a:pos x="178" y="64"/>
                </a:cxn>
                <a:cxn ang="0">
                  <a:pos x="172" y="48"/>
                </a:cxn>
                <a:cxn ang="0">
                  <a:pos x="162" y="33"/>
                </a:cxn>
                <a:cxn ang="0">
                  <a:pos x="149" y="21"/>
                </a:cxn>
                <a:cxn ang="0">
                  <a:pos x="135" y="11"/>
                </a:cxn>
                <a:cxn ang="0">
                  <a:pos x="118" y="4"/>
                </a:cxn>
                <a:cxn ang="0">
                  <a:pos x="101" y="1"/>
                </a:cxn>
                <a:cxn ang="0">
                  <a:pos x="82" y="1"/>
                </a:cxn>
                <a:cxn ang="0">
                  <a:pos x="64" y="4"/>
                </a:cxn>
                <a:cxn ang="0">
                  <a:pos x="47" y="11"/>
                </a:cxn>
                <a:cxn ang="0">
                  <a:pos x="33" y="21"/>
                </a:cxn>
                <a:cxn ang="0">
                  <a:pos x="21" y="33"/>
                </a:cxn>
                <a:cxn ang="0">
                  <a:pos x="11" y="48"/>
                </a:cxn>
                <a:cxn ang="0">
                  <a:pos x="4" y="64"/>
                </a:cxn>
                <a:cxn ang="0">
                  <a:pos x="1" y="82"/>
                </a:cxn>
                <a:cxn ang="0">
                  <a:pos x="1" y="101"/>
                </a:cxn>
                <a:cxn ang="0">
                  <a:pos x="4" y="118"/>
                </a:cxn>
                <a:cxn ang="0">
                  <a:pos x="11" y="135"/>
                </a:cxn>
                <a:cxn ang="0">
                  <a:pos x="21" y="149"/>
                </a:cxn>
                <a:cxn ang="0">
                  <a:pos x="33" y="162"/>
                </a:cxn>
                <a:cxn ang="0">
                  <a:pos x="47" y="172"/>
                </a:cxn>
                <a:cxn ang="0">
                  <a:pos x="64" y="179"/>
                </a:cxn>
                <a:cxn ang="0">
                  <a:pos x="82" y="183"/>
                </a:cxn>
              </a:cxnLst>
              <a:rect l="0" t="0" r="r" b="b"/>
              <a:pathLst>
                <a:path w="183" h="183">
                  <a:moveTo>
                    <a:pt x="92" y="183"/>
                  </a:moveTo>
                  <a:lnTo>
                    <a:pt x="101" y="183"/>
                  </a:lnTo>
                  <a:lnTo>
                    <a:pt x="109" y="182"/>
                  </a:lnTo>
                  <a:lnTo>
                    <a:pt x="118" y="179"/>
                  </a:lnTo>
                  <a:lnTo>
                    <a:pt x="127" y="176"/>
                  </a:lnTo>
                  <a:lnTo>
                    <a:pt x="135" y="172"/>
                  </a:lnTo>
                  <a:lnTo>
                    <a:pt x="143" y="167"/>
                  </a:lnTo>
                  <a:lnTo>
                    <a:pt x="149" y="162"/>
                  </a:lnTo>
                  <a:lnTo>
                    <a:pt x="156" y="156"/>
                  </a:lnTo>
                  <a:lnTo>
                    <a:pt x="162" y="149"/>
                  </a:lnTo>
                  <a:lnTo>
                    <a:pt x="167" y="143"/>
                  </a:lnTo>
                  <a:lnTo>
                    <a:pt x="172" y="135"/>
                  </a:lnTo>
                  <a:lnTo>
                    <a:pt x="176" y="127"/>
                  </a:lnTo>
                  <a:lnTo>
                    <a:pt x="178" y="118"/>
                  </a:lnTo>
                  <a:lnTo>
                    <a:pt x="180" y="110"/>
                  </a:lnTo>
                  <a:lnTo>
                    <a:pt x="183" y="101"/>
                  </a:lnTo>
                  <a:lnTo>
                    <a:pt x="183" y="92"/>
                  </a:lnTo>
                  <a:lnTo>
                    <a:pt x="183" y="82"/>
                  </a:lnTo>
                  <a:lnTo>
                    <a:pt x="180" y="73"/>
                  </a:lnTo>
                  <a:lnTo>
                    <a:pt x="178" y="64"/>
                  </a:lnTo>
                  <a:lnTo>
                    <a:pt x="176" y="56"/>
                  </a:lnTo>
                  <a:lnTo>
                    <a:pt x="172" y="48"/>
                  </a:lnTo>
                  <a:lnTo>
                    <a:pt x="167" y="41"/>
                  </a:lnTo>
                  <a:lnTo>
                    <a:pt x="162" y="33"/>
                  </a:lnTo>
                  <a:lnTo>
                    <a:pt x="156" y="27"/>
                  </a:lnTo>
                  <a:lnTo>
                    <a:pt x="149" y="21"/>
                  </a:lnTo>
                  <a:lnTo>
                    <a:pt x="143" y="16"/>
                  </a:lnTo>
                  <a:lnTo>
                    <a:pt x="135" y="11"/>
                  </a:lnTo>
                  <a:lnTo>
                    <a:pt x="127" y="7"/>
                  </a:lnTo>
                  <a:lnTo>
                    <a:pt x="118" y="4"/>
                  </a:lnTo>
                  <a:lnTo>
                    <a:pt x="109" y="2"/>
                  </a:lnTo>
                  <a:lnTo>
                    <a:pt x="101" y="1"/>
                  </a:lnTo>
                  <a:lnTo>
                    <a:pt x="92" y="0"/>
                  </a:lnTo>
                  <a:lnTo>
                    <a:pt x="82" y="1"/>
                  </a:lnTo>
                  <a:lnTo>
                    <a:pt x="73" y="2"/>
                  </a:lnTo>
                  <a:lnTo>
                    <a:pt x="64" y="4"/>
                  </a:lnTo>
                  <a:lnTo>
                    <a:pt x="56" y="7"/>
                  </a:lnTo>
                  <a:lnTo>
                    <a:pt x="47" y="11"/>
                  </a:lnTo>
                  <a:lnTo>
                    <a:pt x="41" y="16"/>
                  </a:lnTo>
                  <a:lnTo>
                    <a:pt x="33" y="21"/>
                  </a:lnTo>
                  <a:lnTo>
                    <a:pt x="26" y="27"/>
                  </a:lnTo>
                  <a:lnTo>
                    <a:pt x="21" y="33"/>
                  </a:lnTo>
                  <a:lnTo>
                    <a:pt x="15" y="41"/>
                  </a:lnTo>
                  <a:lnTo>
                    <a:pt x="11" y="48"/>
                  </a:lnTo>
                  <a:lnTo>
                    <a:pt x="7" y="56"/>
                  </a:lnTo>
                  <a:lnTo>
                    <a:pt x="4" y="64"/>
                  </a:lnTo>
                  <a:lnTo>
                    <a:pt x="2" y="73"/>
                  </a:lnTo>
                  <a:lnTo>
                    <a:pt x="1" y="82"/>
                  </a:lnTo>
                  <a:lnTo>
                    <a:pt x="0" y="92"/>
                  </a:lnTo>
                  <a:lnTo>
                    <a:pt x="1" y="101"/>
                  </a:lnTo>
                  <a:lnTo>
                    <a:pt x="2" y="110"/>
                  </a:lnTo>
                  <a:lnTo>
                    <a:pt x="4" y="118"/>
                  </a:lnTo>
                  <a:lnTo>
                    <a:pt x="7" y="127"/>
                  </a:lnTo>
                  <a:lnTo>
                    <a:pt x="11" y="135"/>
                  </a:lnTo>
                  <a:lnTo>
                    <a:pt x="15" y="143"/>
                  </a:lnTo>
                  <a:lnTo>
                    <a:pt x="21" y="149"/>
                  </a:lnTo>
                  <a:lnTo>
                    <a:pt x="26" y="156"/>
                  </a:lnTo>
                  <a:lnTo>
                    <a:pt x="33" y="162"/>
                  </a:lnTo>
                  <a:lnTo>
                    <a:pt x="41" y="167"/>
                  </a:lnTo>
                  <a:lnTo>
                    <a:pt x="47" y="172"/>
                  </a:lnTo>
                  <a:lnTo>
                    <a:pt x="56" y="176"/>
                  </a:lnTo>
                  <a:lnTo>
                    <a:pt x="64" y="179"/>
                  </a:lnTo>
                  <a:lnTo>
                    <a:pt x="73" y="182"/>
                  </a:lnTo>
                  <a:lnTo>
                    <a:pt x="82" y="183"/>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22" name="Freeform 37"/>
            <p:cNvSpPr/>
            <p:nvPr/>
          </p:nvSpPr>
          <p:spPr bwMode="auto">
            <a:xfrm>
              <a:off x="10576328" y="2401249"/>
              <a:ext cx="28575" cy="28575"/>
            </a:xfrm>
            <a:custGeom>
              <a:avLst/>
              <a:gdLst/>
              <a:ahLst/>
              <a:cxnLst>
                <a:cxn ang="0">
                  <a:pos x="100" y="183"/>
                </a:cxn>
                <a:cxn ang="0">
                  <a:pos x="118" y="179"/>
                </a:cxn>
                <a:cxn ang="0">
                  <a:pos x="135" y="172"/>
                </a:cxn>
                <a:cxn ang="0">
                  <a:pos x="149" y="162"/>
                </a:cxn>
                <a:cxn ang="0">
                  <a:pos x="161" y="149"/>
                </a:cxn>
                <a:cxn ang="0">
                  <a:pos x="171" y="135"/>
                </a:cxn>
                <a:cxn ang="0">
                  <a:pos x="178" y="118"/>
                </a:cxn>
                <a:cxn ang="0">
                  <a:pos x="182" y="101"/>
                </a:cxn>
                <a:cxn ang="0">
                  <a:pos x="182" y="82"/>
                </a:cxn>
                <a:cxn ang="0">
                  <a:pos x="178" y="64"/>
                </a:cxn>
                <a:cxn ang="0">
                  <a:pos x="171" y="48"/>
                </a:cxn>
                <a:cxn ang="0">
                  <a:pos x="161" y="33"/>
                </a:cxn>
                <a:cxn ang="0">
                  <a:pos x="149" y="21"/>
                </a:cxn>
                <a:cxn ang="0">
                  <a:pos x="135" y="11"/>
                </a:cxn>
                <a:cxn ang="0">
                  <a:pos x="118" y="4"/>
                </a:cxn>
                <a:cxn ang="0">
                  <a:pos x="100" y="1"/>
                </a:cxn>
                <a:cxn ang="0">
                  <a:pos x="82" y="1"/>
                </a:cxn>
                <a:cxn ang="0">
                  <a:pos x="64" y="4"/>
                </a:cxn>
                <a:cxn ang="0">
                  <a:pos x="48" y="11"/>
                </a:cxn>
                <a:cxn ang="0">
                  <a:pos x="33" y="21"/>
                </a:cxn>
                <a:cxn ang="0">
                  <a:pos x="21" y="33"/>
                </a:cxn>
                <a:cxn ang="0">
                  <a:pos x="11" y="48"/>
                </a:cxn>
                <a:cxn ang="0">
                  <a:pos x="4" y="64"/>
                </a:cxn>
                <a:cxn ang="0">
                  <a:pos x="1" y="82"/>
                </a:cxn>
                <a:cxn ang="0">
                  <a:pos x="1" y="101"/>
                </a:cxn>
                <a:cxn ang="0">
                  <a:pos x="4" y="118"/>
                </a:cxn>
                <a:cxn ang="0">
                  <a:pos x="11" y="135"/>
                </a:cxn>
                <a:cxn ang="0">
                  <a:pos x="21" y="149"/>
                </a:cxn>
                <a:cxn ang="0">
                  <a:pos x="33" y="162"/>
                </a:cxn>
                <a:cxn ang="0">
                  <a:pos x="48" y="172"/>
                </a:cxn>
                <a:cxn ang="0">
                  <a:pos x="64" y="179"/>
                </a:cxn>
                <a:cxn ang="0">
                  <a:pos x="82" y="183"/>
                </a:cxn>
              </a:cxnLst>
              <a:rect l="0" t="0" r="r" b="b"/>
              <a:pathLst>
                <a:path w="182" h="183">
                  <a:moveTo>
                    <a:pt x="92" y="183"/>
                  </a:moveTo>
                  <a:lnTo>
                    <a:pt x="100" y="183"/>
                  </a:lnTo>
                  <a:lnTo>
                    <a:pt x="109" y="182"/>
                  </a:lnTo>
                  <a:lnTo>
                    <a:pt x="118" y="179"/>
                  </a:lnTo>
                  <a:lnTo>
                    <a:pt x="127" y="176"/>
                  </a:lnTo>
                  <a:lnTo>
                    <a:pt x="135" y="172"/>
                  </a:lnTo>
                  <a:lnTo>
                    <a:pt x="143" y="167"/>
                  </a:lnTo>
                  <a:lnTo>
                    <a:pt x="149" y="162"/>
                  </a:lnTo>
                  <a:lnTo>
                    <a:pt x="156" y="156"/>
                  </a:lnTo>
                  <a:lnTo>
                    <a:pt x="161" y="149"/>
                  </a:lnTo>
                  <a:lnTo>
                    <a:pt x="167" y="143"/>
                  </a:lnTo>
                  <a:lnTo>
                    <a:pt x="171" y="135"/>
                  </a:lnTo>
                  <a:lnTo>
                    <a:pt x="176" y="127"/>
                  </a:lnTo>
                  <a:lnTo>
                    <a:pt x="178" y="118"/>
                  </a:lnTo>
                  <a:lnTo>
                    <a:pt x="180" y="110"/>
                  </a:lnTo>
                  <a:lnTo>
                    <a:pt x="182" y="101"/>
                  </a:lnTo>
                  <a:lnTo>
                    <a:pt x="182" y="92"/>
                  </a:lnTo>
                  <a:lnTo>
                    <a:pt x="182" y="82"/>
                  </a:lnTo>
                  <a:lnTo>
                    <a:pt x="180" y="73"/>
                  </a:lnTo>
                  <a:lnTo>
                    <a:pt x="178" y="64"/>
                  </a:lnTo>
                  <a:lnTo>
                    <a:pt x="176" y="56"/>
                  </a:lnTo>
                  <a:lnTo>
                    <a:pt x="171" y="48"/>
                  </a:lnTo>
                  <a:lnTo>
                    <a:pt x="167" y="41"/>
                  </a:lnTo>
                  <a:lnTo>
                    <a:pt x="161" y="33"/>
                  </a:lnTo>
                  <a:lnTo>
                    <a:pt x="156" y="27"/>
                  </a:lnTo>
                  <a:lnTo>
                    <a:pt x="149" y="21"/>
                  </a:lnTo>
                  <a:lnTo>
                    <a:pt x="143" y="16"/>
                  </a:lnTo>
                  <a:lnTo>
                    <a:pt x="135" y="11"/>
                  </a:lnTo>
                  <a:lnTo>
                    <a:pt x="127" y="7"/>
                  </a:lnTo>
                  <a:lnTo>
                    <a:pt x="118" y="4"/>
                  </a:lnTo>
                  <a:lnTo>
                    <a:pt x="109" y="2"/>
                  </a:lnTo>
                  <a:lnTo>
                    <a:pt x="100" y="1"/>
                  </a:lnTo>
                  <a:lnTo>
                    <a:pt x="92" y="0"/>
                  </a:lnTo>
                  <a:lnTo>
                    <a:pt x="82" y="1"/>
                  </a:lnTo>
                  <a:lnTo>
                    <a:pt x="73" y="2"/>
                  </a:lnTo>
                  <a:lnTo>
                    <a:pt x="64" y="4"/>
                  </a:lnTo>
                  <a:lnTo>
                    <a:pt x="56" y="7"/>
                  </a:lnTo>
                  <a:lnTo>
                    <a:pt x="48" y="11"/>
                  </a:lnTo>
                  <a:lnTo>
                    <a:pt x="41" y="16"/>
                  </a:lnTo>
                  <a:lnTo>
                    <a:pt x="33" y="21"/>
                  </a:lnTo>
                  <a:lnTo>
                    <a:pt x="27" y="27"/>
                  </a:lnTo>
                  <a:lnTo>
                    <a:pt x="21" y="33"/>
                  </a:lnTo>
                  <a:lnTo>
                    <a:pt x="16" y="41"/>
                  </a:lnTo>
                  <a:lnTo>
                    <a:pt x="11" y="48"/>
                  </a:lnTo>
                  <a:lnTo>
                    <a:pt x="7" y="56"/>
                  </a:lnTo>
                  <a:lnTo>
                    <a:pt x="4" y="64"/>
                  </a:lnTo>
                  <a:lnTo>
                    <a:pt x="2" y="73"/>
                  </a:lnTo>
                  <a:lnTo>
                    <a:pt x="1" y="82"/>
                  </a:lnTo>
                  <a:lnTo>
                    <a:pt x="0" y="92"/>
                  </a:lnTo>
                  <a:lnTo>
                    <a:pt x="1" y="101"/>
                  </a:lnTo>
                  <a:lnTo>
                    <a:pt x="2" y="110"/>
                  </a:lnTo>
                  <a:lnTo>
                    <a:pt x="4" y="118"/>
                  </a:lnTo>
                  <a:lnTo>
                    <a:pt x="7" y="127"/>
                  </a:lnTo>
                  <a:lnTo>
                    <a:pt x="11" y="135"/>
                  </a:lnTo>
                  <a:lnTo>
                    <a:pt x="16" y="143"/>
                  </a:lnTo>
                  <a:lnTo>
                    <a:pt x="21" y="149"/>
                  </a:lnTo>
                  <a:lnTo>
                    <a:pt x="27" y="156"/>
                  </a:lnTo>
                  <a:lnTo>
                    <a:pt x="33" y="162"/>
                  </a:lnTo>
                  <a:lnTo>
                    <a:pt x="41" y="167"/>
                  </a:lnTo>
                  <a:lnTo>
                    <a:pt x="48" y="172"/>
                  </a:lnTo>
                  <a:lnTo>
                    <a:pt x="56" y="176"/>
                  </a:lnTo>
                  <a:lnTo>
                    <a:pt x="64" y="179"/>
                  </a:lnTo>
                  <a:lnTo>
                    <a:pt x="73" y="182"/>
                  </a:lnTo>
                  <a:lnTo>
                    <a:pt x="82" y="183"/>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23" name="Freeform 38"/>
            <p:cNvSpPr/>
            <p:nvPr/>
          </p:nvSpPr>
          <p:spPr bwMode="auto">
            <a:xfrm>
              <a:off x="10616015" y="2401249"/>
              <a:ext cx="28575" cy="28575"/>
            </a:xfrm>
            <a:custGeom>
              <a:avLst/>
              <a:gdLst/>
              <a:ahLst/>
              <a:cxnLst>
                <a:cxn ang="0">
                  <a:pos x="100" y="183"/>
                </a:cxn>
                <a:cxn ang="0">
                  <a:pos x="118" y="179"/>
                </a:cxn>
                <a:cxn ang="0">
                  <a:pos x="135" y="172"/>
                </a:cxn>
                <a:cxn ang="0">
                  <a:pos x="149" y="162"/>
                </a:cxn>
                <a:cxn ang="0">
                  <a:pos x="161" y="149"/>
                </a:cxn>
                <a:cxn ang="0">
                  <a:pos x="171" y="135"/>
                </a:cxn>
                <a:cxn ang="0">
                  <a:pos x="179" y="118"/>
                </a:cxn>
                <a:cxn ang="0">
                  <a:pos x="182" y="101"/>
                </a:cxn>
                <a:cxn ang="0">
                  <a:pos x="182" y="82"/>
                </a:cxn>
                <a:cxn ang="0">
                  <a:pos x="179" y="64"/>
                </a:cxn>
                <a:cxn ang="0">
                  <a:pos x="171" y="48"/>
                </a:cxn>
                <a:cxn ang="0">
                  <a:pos x="161" y="33"/>
                </a:cxn>
                <a:cxn ang="0">
                  <a:pos x="149" y="21"/>
                </a:cxn>
                <a:cxn ang="0">
                  <a:pos x="135" y="11"/>
                </a:cxn>
                <a:cxn ang="0">
                  <a:pos x="118" y="4"/>
                </a:cxn>
                <a:cxn ang="0">
                  <a:pos x="100" y="1"/>
                </a:cxn>
                <a:cxn ang="0">
                  <a:pos x="82" y="1"/>
                </a:cxn>
                <a:cxn ang="0">
                  <a:pos x="64" y="4"/>
                </a:cxn>
                <a:cxn ang="0">
                  <a:pos x="48" y="11"/>
                </a:cxn>
                <a:cxn ang="0">
                  <a:pos x="34" y="21"/>
                </a:cxn>
                <a:cxn ang="0">
                  <a:pos x="20" y="33"/>
                </a:cxn>
                <a:cxn ang="0">
                  <a:pos x="10" y="48"/>
                </a:cxn>
                <a:cxn ang="0">
                  <a:pos x="4" y="64"/>
                </a:cxn>
                <a:cxn ang="0">
                  <a:pos x="0" y="82"/>
                </a:cxn>
                <a:cxn ang="0">
                  <a:pos x="0" y="101"/>
                </a:cxn>
                <a:cxn ang="0">
                  <a:pos x="4" y="118"/>
                </a:cxn>
                <a:cxn ang="0">
                  <a:pos x="10" y="135"/>
                </a:cxn>
                <a:cxn ang="0">
                  <a:pos x="20" y="149"/>
                </a:cxn>
                <a:cxn ang="0">
                  <a:pos x="34" y="162"/>
                </a:cxn>
                <a:cxn ang="0">
                  <a:pos x="48" y="172"/>
                </a:cxn>
                <a:cxn ang="0">
                  <a:pos x="64" y="179"/>
                </a:cxn>
                <a:cxn ang="0">
                  <a:pos x="82" y="183"/>
                </a:cxn>
              </a:cxnLst>
              <a:rect l="0" t="0" r="r" b="b"/>
              <a:pathLst>
                <a:path w="182" h="183">
                  <a:moveTo>
                    <a:pt x="91" y="183"/>
                  </a:moveTo>
                  <a:lnTo>
                    <a:pt x="100" y="183"/>
                  </a:lnTo>
                  <a:lnTo>
                    <a:pt x="109" y="182"/>
                  </a:lnTo>
                  <a:lnTo>
                    <a:pt x="118" y="179"/>
                  </a:lnTo>
                  <a:lnTo>
                    <a:pt x="127" y="176"/>
                  </a:lnTo>
                  <a:lnTo>
                    <a:pt x="135" y="172"/>
                  </a:lnTo>
                  <a:lnTo>
                    <a:pt x="142" y="167"/>
                  </a:lnTo>
                  <a:lnTo>
                    <a:pt x="149" y="162"/>
                  </a:lnTo>
                  <a:lnTo>
                    <a:pt x="156" y="156"/>
                  </a:lnTo>
                  <a:lnTo>
                    <a:pt x="161" y="149"/>
                  </a:lnTo>
                  <a:lnTo>
                    <a:pt x="167" y="143"/>
                  </a:lnTo>
                  <a:lnTo>
                    <a:pt x="171" y="135"/>
                  </a:lnTo>
                  <a:lnTo>
                    <a:pt x="176" y="127"/>
                  </a:lnTo>
                  <a:lnTo>
                    <a:pt x="179" y="118"/>
                  </a:lnTo>
                  <a:lnTo>
                    <a:pt x="181" y="110"/>
                  </a:lnTo>
                  <a:lnTo>
                    <a:pt x="182" y="101"/>
                  </a:lnTo>
                  <a:lnTo>
                    <a:pt x="182" y="92"/>
                  </a:lnTo>
                  <a:lnTo>
                    <a:pt x="182" y="82"/>
                  </a:lnTo>
                  <a:lnTo>
                    <a:pt x="181" y="73"/>
                  </a:lnTo>
                  <a:lnTo>
                    <a:pt x="179" y="64"/>
                  </a:lnTo>
                  <a:lnTo>
                    <a:pt x="176" y="56"/>
                  </a:lnTo>
                  <a:lnTo>
                    <a:pt x="171" y="48"/>
                  </a:lnTo>
                  <a:lnTo>
                    <a:pt x="167" y="41"/>
                  </a:lnTo>
                  <a:lnTo>
                    <a:pt x="161" y="33"/>
                  </a:lnTo>
                  <a:lnTo>
                    <a:pt x="156" y="27"/>
                  </a:lnTo>
                  <a:lnTo>
                    <a:pt x="149" y="21"/>
                  </a:lnTo>
                  <a:lnTo>
                    <a:pt x="142" y="16"/>
                  </a:lnTo>
                  <a:lnTo>
                    <a:pt x="135" y="11"/>
                  </a:lnTo>
                  <a:lnTo>
                    <a:pt x="127" y="7"/>
                  </a:lnTo>
                  <a:lnTo>
                    <a:pt x="118" y="4"/>
                  </a:lnTo>
                  <a:lnTo>
                    <a:pt x="109" y="2"/>
                  </a:lnTo>
                  <a:lnTo>
                    <a:pt x="100" y="1"/>
                  </a:lnTo>
                  <a:lnTo>
                    <a:pt x="91" y="0"/>
                  </a:lnTo>
                  <a:lnTo>
                    <a:pt x="82" y="1"/>
                  </a:lnTo>
                  <a:lnTo>
                    <a:pt x="73" y="2"/>
                  </a:lnTo>
                  <a:lnTo>
                    <a:pt x="64" y="4"/>
                  </a:lnTo>
                  <a:lnTo>
                    <a:pt x="56" y="7"/>
                  </a:lnTo>
                  <a:lnTo>
                    <a:pt x="48" y="11"/>
                  </a:lnTo>
                  <a:lnTo>
                    <a:pt x="40" y="16"/>
                  </a:lnTo>
                  <a:lnTo>
                    <a:pt x="34" y="21"/>
                  </a:lnTo>
                  <a:lnTo>
                    <a:pt x="27" y="27"/>
                  </a:lnTo>
                  <a:lnTo>
                    <a:pt x="20" y="33"/>
                  </a:lnTo>
                  <a:lnTo>
                    <a:pt x="16" y="41"/>
                  </a:lnTo>
                  <a:lnTo>
                    <a:pt x="10" y="48"/>
                  </a:lnTo>
                  <a:lnTo>
                    <a:pt x="7" y="56"/>
                  </a:lnTo>
                  <a:lnTo>
                    <a:pt x="4" y="64"/>
                  </a:lnTo>
                  <a:lnTo>
                    <a:pt x="2" y="73"/>
                  </a:lnTo>
                  <a:lnTo>
                    <a:pt x="0" y="82"/>
                  </a:lnTo>
                  <a:lnTo>
                    <a:pt x="0" y="92"/>
                  </a:lnTo>
                  <a:lnTo>
                    <a:pt x="0" y="101"/>
                  </a:lnTo>
                  <a:lnTo>
                    <a:pt x="2" y="110"/>
                  </a:lnTo>
                  <a:lnTo>
                    <a:pt x="4" y="118"/>
                  </a:lnTo>
                  <a:lnTo>
                    <a:pt x="7" y="127"/>
                  </a:lnTo>
                  <a:lnTo>
                    <a:pt x="10" y="135"/>
                  </a:lnTo>
                  <a:lnTo>
                    <a:pt x="16" y="143"/>
                  </a:lnTo>
                  <a:lnTo>
                    <a:pt x="20" y="149"/>
                  </a:lnTo>
                  <a:lnTo>
                    <a:pt x="27" y="156"/>
                  </a:lnTo>
                  <a:lnTo>
                    <a:pt x="34" y="162"/>
                  </a:lnTo>
                  <a:lnTo>
                    <a:pt x="40" y="167"/>
                  </a:lnTo>
                  <a:lnTo>
                    <a:pt x="48" y="172"/>
                  </a:lnTo>
                  <a:lnTo>
                    <a:pt x="56" y="176"/>
                  </a:lnTo>
                  <a:lnTo>
                    <a:pt x="64" y="179"/>
                  </a:lnTo>
                  <a:lnTo>
                    <a:pt x="73" y="182"/>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24" name="Freeform 39"/>
            <p:cNvSpPr/>
            <p:nvPr/>
          </p:nvSpPr>
          <p:spPr bwMode="auto">
            <a:xfrm>
              <a:off x="11073215" y="3714112"/>
              <a:ext cx="203200" cy="34925"/>
            </a:xfrm>
            <a:custGeom>
              <a:avLst/>
              <a:gdLst/>
              <a:ahLst/>
              <a:cxnLst>
                <a:cxn ang="0">
                  <a:pos x="1169" y="0"/>
                </a:cxn>
                <a:cxn ang="0">
                  <a:pos x="1190" y="2"/>
                </a:cxn>
                <a:cxn ang="0">
                  <a:pos x="1212" y="9"/>
                </a:cxn>
                <a:cxn ang="0">
                  <a:pos x="1229" y="19"/>
                </a:cxn>
                <a:cxn ang="0">
                  <a:pos x="1246" y="32"/>
                </a:cxn>
                <a:cxn ang="0">
                  <a:pos x="1259" y="49"/>
                </a:cxn>
                <a:cxn ang="0">
                  <a:pos x="1269" y="68"/>
                </a:cxn>
                <a:cxn ang="0">
                  <a:pos x="1276" y="88"/>
                </a:cxn>
                <a:cxn ang="0">
                  <a:pos x="1278" y="110"/>
                </a:cxn>
                <a:cxn ang="0">
                  <a:pos x="1276" y="131"/>
                </a:cxn>
                <a:cxn ang="0">
                  <a:pos x="1269" y="152"/>
                </a:cxn>
                <a:cxn ang="0">
                  <a:pos x="1259" y="170"/>
                </a:cxn>
                <a:cxn ang="0">
                  <a:pos x="1246" y="186"/>
                </a:cxn>
                <a:cxn ang="0">
                  <a:pos x="1229" y="200"/>
                </a:cxn>
                <a:cxn ang="0">
                  <a:pos x="1212" y="210"/>
                </a:cxn>
                <a:cxn ang="0">
                  <a:pos x="1190" y="216"/>
                </a:cxn>
                <a:cxn ang="0">
                  <a:pos x="1169" y="219"/>
                </a:cxn>
                <a:cxn ang="0">
                  <a:pos x="97" y="218"/>
                </a:cxn>
                <a:cxn ang="0">
                  <a:pos x="76" y="213"/>
                </a:cxn>
                <a:cxn ang="0">
                  <a:pos x="56" y="205"/>
                </a:cxn>
                <a:cxn ang="0">
                  <a:pos x="38" y="193"/>
                </a:cxn>
                <a:cxn ang="0">
                  <a:pos x="24" y="179"/>
                </a:cxn>
                <a:cxn ang="0">
                  <a:pos x="12" y="161"/>
                </a:cxn>
                <a:cxn ang="0">
                  <a:pos x="4" y="142"/>
                </a:cxn>
                <a:cxn ang="0">
                  <a:pos x="0" y="121"/>
                </a:cxn>
                <a:cxn ang="0">
                  <a:pos x="0" y="99"/>
                </a:cxn>
                <a:cxn ang="0">
                  <a:pos x="4" y="78"/>
                </a:cxn>
                <a:cxn ang="0">
                  <a:pos x="12" y="58"/>
                </a:cxn>
                <a:cxn ang="0">
                  <a:pos x="24" y="40"/>
                </a:cxn>
                <a:cxn ang="0">
                  <a:pos x="38" y="26"/>
                </a:cxn>
                <a:cxn ang="0">
                  <a:pos x="56" y="13"/>
                </a:cxn>
                <a:cxn ang="0">
                  <a:pos x="76" y="6"/>
                </a:cxn>
                <a:cxn ang="0">
                  <a:pos x="97" y="1"/>
                </a:cxn>
              </a:cxnLst>
              <a:rect l="0" t="0" r="r" b="b"/>
              <a:pathLst>
                <a:path w="1278" h="219">
                  <a:moveTo>
                    <a:pt x="108" y="0"/>
                  </a:moveTo>
                  <a:lnTo>
                    <a:pt x="1169" y="0"/>
                  </a:lnTo>
                  <a:lnTo>
                    <a:pt x="1180" y="1"/>
                  </a:lnTo>
                  <a:lnTo>
                    <a:pt x="1190" y="2"/>
                  </a:lnTo>
                  <a:lnTo>
                    <a:pt x="1202" y="6"/>
                  </a:lnTo>
                  <a:lnTo>
                    <a:pt x="1212" y="9"/>
                  </a:lnTo>
                  <a:lnTo>
                    <a:pt x="1220" y="13"/>
                  </a:lnTo>
                  <a:lnTo>
                    <a:pt x="1229" y="19"/>
                  </a:lnTo>
                  <a:lnTo>
                    <a:pt x="1238" y="26"/>
                  </a:lnTo>
                  <a:lnTo>
                    <a:pt x="1246" y="32"/>
                  </a:lnTo>
                  <a:lnTo>
                    <a:pt x="1253" y="40"/>
                  </a:lnTo>
                  <a:lnTo>
                    <a:pt x="1259" y="49"/>
                  </a:lnTo>
                  <a:lnTo>
                    <a:pt x="1265" y="58"/>
                  </a:lnTo>
                  <a:lnTo>
                    <a:pt x="1269" y="68"/>
                  </a:lnTo>
                  <a:lnTo>
                    <a:pt x="1272" y="78"/>
                  </a:lnTo>
                  <a:lnTo>
                    <a:pt x="1276" y="88"/>
                  </a:lnTo>
                  <a:lnTo>
                    <a:pt x="1277" y="99"/>
                  </a:lnTo>
                  <a:lnTo>
                    <a:pt x="1278" y="110"/>
                  </a:lnTo>
                  <a:lnTo>
                    <a:pt x="1277" y="121"/>
                  </a:lnTo>
                  <a:lnTo>
                    <a:pt x="1276" y="131"/>
                  </a:lnTo>
                  <a:lnTo>
                    <a:pt x="1272" y="142"/>
                  </a:lnTo>
                  <a:lnTo>
                    <a:pt x="1269" y="152"/>
                  </a:lnTo>
                  <a:lnTo>
                    <a:pt x="1265" y="161"/>
                  </a:lnTo>
                  <a:lnTo>
                    <a:pt x="1259" y="170"/>
                  </a:lnTo>
                  <a:lnTo>
                    <a:pt x="1253" y="179"/>
                  </a:lnTo>
                  <a:lnTo>
                    <a:pt x="1246" y="186"/>
                  </a:lnTo>
                  <a:lnTo>
                    <a:pt x="1238" y="193"/>
                  </a:lnTo>
                  <a:lnTo>
                    <a:pt x="1229" y="200"/>
                  </a:lnTo>
                  <a:lnTo>
                    <a:pt x="1220" y="205"/>
                  </a:lnTo>
                  <a:lnTo>
                    <a:pt x="1212" y="210"/>
                  </a:lnTo>
                  <a:lnTo>
                    <a:pt x="1202" y="213"/>
                  </a:lnTo>
                  <a:lnTo>
                    <a:pt x="1190" y="216"/>
                  </a:lnTo>
                  <a:lnTo>
                    <a:pt x="1180" y="218"/>
                  </a:lnTo>
                  <a:lnTo>
                    <a:pt x="1169" y="219"/>
                  </a:lnTo>
                  <a:lnTo>
                    <a:pt x="108" y="219"/>
                  </a:lnTo>
                  <a:lnTo>
                    <a:pt x="97" y="218"/>
                  </a:lnTo>
                  <a:lnTo>
                    <a:pt x="86" y="216"/>
                  </a:lnTo>
                  <a:lnTo>
                    <a:pt x="76" y="213"/>
                  </a:lnTo>
                  <a:lnTo>
                    <a:pt x="66" y="210"/>
                  </a:lnTo>
                  <a:lnTo>
                    <a:pt x="56" y="205"/>
                  </a:lnTo>
                  <a:lnTo>
                    <a:pt x="47" y="200"/>
                  </a:lnTo>
                  <a:lnTo>
                    <a:pt x="38" y="193"/>
                  </a:lnTo>
                  <a:lnTo>
                    <a:pt x="31" y="186"/>
                  </a:lnTo>
                  <a:lnTo>
                    <a:pt x="24" y="179"/>
                  </a:lnTo>
                  <a:lnTo>
                    <a:pt x="17" y="170"/>
                  </a:lnTo>
                  <a:lnTo>
                    <a:pt x="12" y="161"/>
                  </a:lnTo>
                  <a:lnTo>
                    <a:pt x="7" y="152"/>
                  </a:lnTo>
                  <a:lnTo>
                    <a:pt x="4" y="142"/>
                  </a:lnTo>
                  <a:lnTo>
                    <a:pt x="2" y="131"/>
                  </a:lnTo>
                  <a:lnTo>
                    <a:pt x="0" y="121"/>
                  </a:lnTo>
                  <a:lnTo>
                    <a:pt x="0" y="110"/>
                  </a:lnTo>
                  <a:lnTo>
                    <a:pt x="0" y="99"/>
                  </a:lnTo>
                  <a:lnTo>
                    <a:pt x="2" y="88"/>
                  </a:lnTo>
                  <a:lnTo>
                    <a:pt x="4" y="78"/>
                  </a:lnTo>
                  <a:lnTo>
                    <a:pt x="7" y="68"/>
                  </a:lnTo>
                  <a:lnTo>
                    <a:pt x="12" y="58"/>
                  </a:lnTo>
                  <a:lnTo>
                    <a:pt x="17" y="49"/>
                  </a:lnTo>
                  <a:lnTo>
                    <a:pt x="24" y="40"/>
                  </a:lnTo>
                  <a:lnTo>
                    <a:pt x="31" y="32"/>
                  </a:lnTo>
                  <a:lnTo>
                    <a:pt x="38" y="26"/>
                  </a:lnTo>
                  <a:lnTo>
                    <a:pt x="47" y="19"/>
                  </a:lnTo>
                  <a:lnTo>
                    <a:pt x="56" y="13"/>
                  </a:lnTo>
                  <a:lnTo>
                    <a:pt x="66" y="9"/>
                  </a:lnTo>
                  <a:lnTo>
                    <a:pt x="76" y="6"/>
                  </a:lnTo>
                  <a:lnTo>
                    <a:pt x="86" y="2"/>
                  </a:lnTo>
                  <a:lnTo>
                    <a:pt x="97" y="1"/>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25" name="Freeform 40"/>
            <p:cNvSpPr/>
            <p:nvPr/>
          </p:nvSpPr>
          <p:spPr bwMode="auto">
            <a:xfrm>
              <a:off x="10455678" y="3715699"/>
              <a:ext cx="28575" cy="28575"/>
            </a:xfrm>
            <a:custGeom>
              <a:avLst/>
              <a:gdLst/>
              <a:ahLst/>
              <a:cxnLst>
                <a:cxn ang="0">
                  <a:pos x="101" y="182"/>
                </a:cxn>
                <a:cxn ang="0">
                  <a:pos x="119" y="178"/>
                </a:cxn>
                <a:cxn ang="0">
                  <a:pos x="135" y="172"/>
                </a:cxn>
                <a:cxn ang="0">
                  <a:pos x="150" y="162"/>
                </a:cxn>
                <a:cxn ang="0">
                  <a:pos x="162" y="150"/>
                </a:cxn>
                <a:cxn ang="0">
                  <a:pos x="172" y="134"/>
                </a:cxn>
                <a:cxn ang="0">
                  <a:pos x="179" y="119"/>
                </a:cxn>
                <a:cxn ang="0">
                  <a:pos x="182" y="101"/>
                </a:cxn>
                <a:cxn ang="0">
                  <a:pos x="182" y="82"/>
                </a:cxn>
                <a:cxn ang="0">
                  <a:pos x="179" y="64"/>
                </a:cxn>
                <a:cxn ang="0">
                  <a:pos x="172" y="48"/>
                </a:cxn>
                <a:cxn ang="0">
                  <a:pos x="162" y="33"/>
                </a:cxn>
                <a:cxn ang="0">
                  <a:pos x="150" y="21"/>
                </a:cxn>
                <a:cxn ang="0">
                  <a:pos x="135" y="11"/>
                </a:cxn>
                <a:cxn ang="0">
                  <a:pos x="119" y="3"/>
                </a:cxn>
                <a:cxn ang="0">
                  <a:pos x="101" y="0"/>
                </a:cxn>
                <a:cxn ang="0">
                  <a:pos x="82" y="0"/>
                </a:cxn>
                <a:cxn ang="0">
                  <a:pos x="64" y="3"/>
                </a:cxn>
                <a:cxn ang="0">
                  <a:pos x="48" y="11"/>
                </a:cxn>
                <a:cxn ang="0">
                  <a:pos x="33" y="21"/>
                </a:cxn>
                <a:cxn ang="0">
                  <a:pos x="21" y="33"/>
                </a:cxn>
                <a:cxn ang="0">
                  <a:pos x="11" y="48"/>
                </a:cxn>
                <a:cxn ang="0">
                  <a:pos x="4" y="64"/>
                </a:cxn>
                <a:cxn ang="0">
                  <a:pos x="0" y="82"/>
                </a:cxn>
                <a:cxn ang="0">
                  <a:pos x="0" y="101"/>
                </a:cxn>
                <a:cxn ang="0">
                  <a:pos x="4" y="119"/>
                </a:cxn>
                <a:cxn ang="0">
                  <a:pos x="11" y="134"/>
                </a:cxn>
                <a:cxn ang="0">
                  <a:pos x="21" y="150"/>
                </a:cxn>
                <a:cxn ang="0">
                  <a:pos x="33" y="162"/>
                </a:cxn>
                <a:cxn ang="0">
                  <a:pos x="48" y="172"/>
                </a:cxn>
                <a:cxn ang="0">
                  <a:pos x="64" y="178"/>
                </a:cxn>
                <a:cxn ang="0">
                  <a:pos x="82" y="182"/>
                </a:cxn>
              </a:cxnLst>
              <a:rect l="0" t="0" r="r" b="b"/>
              <a:pathLst>
                <a:path w="183" h="182">
                  <a:moveTo>
                    <a:pt x="91" y="182"/>
                  </a:moveTo>
                  <a:lnTo>
                    <a:pt x="101" y="182"/>
                  </a:lnTo>
                  <a:lnTo>
                    <a:pt x="110" y="181"/>
                  </a:lnTo>
                  <a:lnTo>
                    <a:pt x="119" y="178"/>
                  </a:lnTo>
                  <a:lnTo>
                    <a:pt x="126" y="175"/>
                  </a:lnTo>
                  <a:lnTo>
                    <a:pt x="135" y="172"/>
                  </a:lnTo>
                  <a:lnTo>
                    <a:pt x="142" y="166"/>
                  </a:lnTo>
                  <a:lnTo>
                    <a:pt x="150" y="162"/>
                  </a:lnTo>
                  <a:lnTo>
                    <a:pt x="156" y="155"/>
                  </a:lnTo>
                  <a:lnTo>
                    <a:pt x="162" y="150"/>
                  </a:lnTo>
                  <a:lnTo>
                    <a:pt x="167" y="142"/>
                  </a:lnTo>
                  <a:lnTo>
                    <a:pt x="172" y="134"/>
                  </a:lnTo>
                  <a:lnTo>
                    <a:pt x="175" y="126"/>
                  </a:lnTo>
                  <a:lnTo>
                    <a:pt x="179" y="119"/>
                  </a:lnTo>
                  <a:lnTo>
                    <a:pt x="181" y="110"/>
                  </a:lnTo>
                  <a:lnTo>
                    <a:pt x="182" y="101"/>
                  </a:lnTo>
                  <a:lnTo>
                    <a:pt x="183" y="91"/>
                  </a:lnTo>
                  <a:lnTo>
                    <a:pt x="182" y="82"/>
                  </a:lnTo>
                  <a:lnTo>
                    <a:pt x="181" y="73"/>
                  </a:lnTo>
                  <a:lnTo>
                    <a:pt x="179" y="64"/>
                  </a:lnTo>
                  <a:lnTo>
                    <a:pt x="175" y="55"/>
                  </a:lnTo>
                  <a:lnTo>
                    <a:pt x="172" y="48"/>
                  </a:lnTo>
                  <a:lnTo>
                    <a:pt x="167" y="40"/>
                  </a:lnTo>
                  <a:lnTo>
                    <a:pt x="162" y="33"/>
                  </a:lnTo>
                  <a:lnTo>
                    <a:pt x="156" y="26"/>
                  </a:lnTo>
                  <a:lnTo>
                    <a:pt x="150" y="21"/>
                  </a:lnTo>
                  <a:lnTo>
                    <a:pt x="142" y="15"/>
                  </a:lnTo>
                  <a:lnTo>
                    <a:pt x="135" y="11"/>
                  </a:lnTo>
                  <a:lnTo>
                    <a:pt x="126" y="6"/>
                  </a:lnTo>
                  <a:lnTo>
                    <a:pt x="119" y="3"/>
                  </a:lnTo>
                  <a:lnTo>
                    <a:pt x="110" y="1"/>
                  </a:lnTo>
                  <a:lnTo>
                    <a:pt x="101" y="0"/>
                  </a:lnTo>
                  <a:lnTo>
                    <a:pt x="91" y="0"/>
                  </a:lnTo>
                  <a:lnTo>
                    <a:pt x="82" y="0"/>
                  </a:lnTo>
                  <a:lnTo>
                    <a:pt x="73" y="1"/>
                  </a:lnTo>
                  <a:lnTo>
                    <a:pt x="64" y="3"/>
                  </a:lnTo>
                  <a:lnTo>
                    <a:pt x="55" y="6"/>
                  </a:lnTo>
                  <a:lnTo>
                    <a:pt x="48" y="11"/>
                  </a:lnTo>
                  <a:lnTo>
                    <a:pt x="40" y="15"/>
                  </a:lnTo>
                  <a:lnTo>
                    <a:pt x="33" y="21"/>
                  </a:lnTo>
                  <a:lnTo>
                    <a:pt x="27" y="26"/>
                  </a:lnTo>
                  <a:lnTo>
                    <a:pt x="21" y="33"/>
                  </a:lnTo>
                  <a:lnTo>
                    <a:pt x="16" y="40"/>
                  </a:lnTo>
                  <a:lnTo>
                    <a:pt x="11" y="48"/>
                  </a:lnTo>
                  <a:lnTo>
                    <a:pt x="7" y="55"/>
                  </a:lnTo>
                  <a:lnTo>
                    <a:pt x="4" y="64"/>
                  </a:lnTo>
                  <a:lnTo>
                    <a:pt x="2" y="73"/>
                  </a:lnTo>
                  <a:lnTo>
                    <a:pt x="0" y="82"/>
                  </a:lnTo>
                  <a:lnTo>
                    <a:pt x="0" y="91"/>
                  </a:lnTo>
                  <a:lnTo>
                    <a:pt x="0" y="101"/>
                  </a:lnTo>
                  <a:lnTo>
                    <a:pt x="2" y="110"/>
                  </a:lnTo>
                  <a:lnTo>
                    <a:pt x="4" y="119"/>
                  </a:lnTo>
                  <a:lnTo>
                    <a:pt x="7" y="126"/>
                  </a:lnTo>
                  <a:lnTo>
                    <a:pt x="11" y="134"/>
                  </a:lnTo>
                  <a:lnTo>
                    <a:pt x="16" y="142"/>
                  </a:lnTo>
                  <a:lnTo>
                    <a:pt x="21" y="150"/>
                  </a:lnTo>
                  <a:lnTo>
                    <a:pt x="27" y="155"/>
                  </a:lnTo>
                  <a:lnTo>
                    <a:pt x="33" y="162"/>
                  </a:lnTo>
                  <a:lnTo>
                    <a:pt x="40" y="166"/>
                  </a:lnTo>
                  <a:lnTo>
                    <a:pt x="48" y="172"/>
                  </a:lnTo>
                  <a:lnTo>
                    <a:pt x="55" y="175"/>
                  </a:lnTo>
                  <a:lnTo>
                    <a:pt x="64" y="178"/>
                  </a:lnTo>
                  <a:lnTo>
                    <a:pt x="73" y="181"/>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26" name="Freeform 41"/>
            <p:cNvSpPr/>
            <p:nvPr/>
          </p:nvSpPr>
          <p:spPr bwMode="auto">
            <a:xfrm>
              <a:off x="10495365" y="3715699"/>
              <a:ext cx="30163" cy="28575"/>
            </a:xfrm>
            <a:custGeom>
              <a:avLst/>
              <a:gdLst/>
              <a:ahLst/>
              <a:cxnLst>
                <a:cxn ang="0">
                  <a:pos x="101" y="182"/>
                </a:cxn>
                <a:cxn ang="0">
                  <a:pos x="119" y="178"/>
                </a:cxn>
                <a:cxn ang="0">
                  <a:pos x="135" y="172"/>
                </a:cxn>
                <a:cxn ang="0">
                  <a:pos x="150" y="162"/>
                </a:cxn>
                <a:cxn ang="0">
                  <a:pos x="162" y="150"/>
                </a:cxn>
                <a:cxn ang="0">
                  <a:pos x="172" y="134"/>
                </a:cxn>
                <a:cxn ang="0">
                  <a:pos x="178" y="119"/>
                </a:cxn>
                <a:cxn ang="0">
                  <a:pos x="182" y="101"/>
                </a:cxn>
                <a:cxn ang="0">
                  <a:pos x="182" y="82"/>
                </a:cxn>
                <a:cxn ang="0">
                  <a:pos x="178" y="64"/>
                </a:cxn>
                <a:cxn ang="0">
                  <a:pos x="172" y="48"/>
                </a:cxn>
                <a:cxn ang="0">
                  <a:pos x="162" y="33"/>
                </a:cxn>
                <a:cxn ang="0">
                  <a:pos x="150" y="21"/>
                </a:cxn>
                <a:cxn ang="0">
                  <a:pos x="135" y="11"/>
                </a:cxn>
                <a:cxn ang="0">
                  <a:pos x="119" y="3"/>
                </a:cxn>
                <a:cxn ang="0">
                  <a:pos x="101" y="0"/>
                </a:cxn>
                <a:cxn ang="0">
                  <a:pos x="82" y="0"/>
                </a:cxn>
                <a:cxn ang="0">
                  <a:pos x="64" y="3"/>
                </a:cxn>
                <a:cxn ang="0">
                  <a:pos x="48" y="11"/>
                </a:cxn>
                <a:cxn ang="0">
                  <a:pos x="33" y="21"/>
                </a:cxn>
                <a:cxn ang="0">
                  <a:pos x="21" y="33"/>
                </a:cxn>
                <a:cxn ang="0">
                  <a:pos x="11" y="48"/>
                </a:cxn>
                <a:cxn ang="0">
                  <a:pos x="4" y="64"/>
                </a:cxn>
                <a:cxn ang="0">
                  <a:pos x="1" y="82"/>
                </a:cxn>
                <a:cxn ang="0">
                  <a:pos x="1" y="101"/>
                </a:cxn>
                <a:cxn ang="0">
                  <a:pos x="4" y="119"/>
                </a:cxn>
                <a:cxn ang="0">
                  <a:pos x="11" y="134"/>
                </a:cxn>
                <a:cxn ang="0">
                  <a:pos x="21" y="150"/>
                </a:cxn>
                <a:cxn ang="0">
                  <a:pos x="33" y="162"/>
                </a:cxn>
                <a:cxn ang="0">
                  <a:pos x="48" y="172"/>
                </a:cxn>
                <a:cxn ang="0">
                  <a:pos x="64" y="178"/>
                </a:cxn>
                <a:cxn ang="0">
                  <a:pos x="82" y="182"/>
                </a:cxn>
              </a:cxnLst>
              <a:rect l="0" t="0" r="r" b="b"/>
              <a:pathLst>
                <a:path w="183" h="182">
                  <a:moveTo>
                    <a:pt x="92" y="182"/>
                  </a:moveTo>
                  <a:lnTo>
                    <a:pt x="101" y="182"/>
                  </a:lnTo>
                  <a:lnTo>
                    <a:pt x="110" y="181"/>
                  </a:lnTo>
                  <a:lnTo>
                    <a:pt x="119" y="178"/>
                  </a:lnTo>
                  <a:lnTo>
                    <a:pt x="127" y="175"/>
                  </a:lnTo>
                  <a:lnTo>
                    <a:pt x="135" y="172"/>
                  </a:lnTo>
                  <a:lnTo>
                    <a:pt x="142" y="166"/>
                  </a:lnTo>
                  <a:lnTo>
                    <a:pt x="150" y="162"/>
                  </a:lnTo>
                  <a:lnTo>
                    <a:pt x="156" y="155"/>
                  </a:lnTo>
                  <a:lnTo>
                    <a:pt x="162" y="150"/>
                  </a:lnTo>
                  <a:lnTo>
                    <a:pt x="167" y="142"/>
                  </a:lnTo>
                  <a:lnTo>
                    <a:pt x="172" y="134"/>
                  </a:lnTo>
                  <a:lnTo>
                    <a:pt x="175" y="126"/>
                  </a:lnTo>
                  <a:lnTo>
                    <a:pt x="178" y="119"/>
                  </a:lnTo>
                  <a:lnTo>
                    <a:pt x="181" y="110"/>
                  </a:lnTo>
                  <a:lnTo>
                    <a:pt x="182" y="101"/>
                  </a:lnTo>
                  <a:lnTo>
                    <a:pt x="183" y="91"/>
                  </a:lnTo>
                  <a:lnTo>
                    <a:pt x="182" y="82"/>
                  </a:lnTo>
                  <a:lnTo>
                    <a:pt x="181" y="73"/>
                  </a:lnTo>
                  <a:lnTo>
                    <a:pt x="178" y="64"/>
                  </a:lnTo>
                  <a:lnTo>
                    <a:pt x="175" y="55"/>
                  </a:lnTo>
                  <a:lnTo>
                    <a:pt x="172" y="48"/>
                  </a:lnTo>
                  <a:lnTo>
                    <a:pt x="167" y="40"/>
                  </a:lnTo>
                  <a:lnTo>
                    <a:pt x="162" y="33"/>
                  </a:lnTo>
                  <a:lnTo>
                    <a:pt x="156" y="26"/>
                  </a:lnTo>
                  <a:lnTo>
                    <a:pt x="150" y="21"/>
                  </a:lnTo>
                  <a:lnTo>
                    <a:pt x="142" y="15"/>
                  </a:lnTo>
                  <a:lnTo>
                    <a:pt x="135" y="11"/>
                  </a:lnTo>
                  <a:lnTo>
                    <a:pt x="127" y="6"/>
                  </a:lnTo>
                  <a:lnTo>
                    <a:pt x="119" y="3"/>
                  </a:lnTo>
                  <a:lnTo>
                    <a:pt x="110" y="1"/>
                  </a:lnTo>
                  <a:lnTo>
                    <a:pt x="101" y="0"/>
                  </a:lnTo>
                  <a:lnTo>
                    <a:pt x="92" y="0"/>
                  </a:lnTo>
                  <a:lnTo>
                    <a:pt x="82" y="0"/>
                  </a:lnTo>
                  <a:lnTo>
                    <a:pt x="73" y="1"/>
                  </a:lnTo>
                  <a:lnTo>
                    <a:pt x="64" y="3"/>
                  </a:lnTo>
                  <a:lnTo>
                    <a:pt x="55" y="6"/>
                  </a:lnTo>
                  <a:lnTo>
                    <a:pt x="48" y="11"/>
                  </a:lnTo>
                  <a:lnTo>
                    <a:pt x="40" y="15"/>
                  </a:lnTo>
                  <a:lnTo>
                    <a:pt x="33" y="21"/>
                  </a:lnTo>
                  <a:lnTo>
                    <a:pt x="26" y="26"/>
                  </a:lnTo>
                  <a:lnTo>
                    <a:pt x="21" y="33"/>
                  </a:lnTo>
                  <a:lnTo>
                    <a:pt x="15" y="40"/>
                  </a:lnTo>
                  <a:lnTo>
                    <a:pt x="11" y="48"/>
                  </a:lnTo>
                  <a:lnTo>
                    <a:pt x="8" y="55"/>
                  </a:lnTo>
                  <a:lnTo>
                    <a:pt x="4" y="64"/>
                  </a:lnTo>
                  <a:lnTo>
                    <a:pt x="2" y="73"/>
                  </a:lnTo>
                  <a:lnTo>
                    <a:pt x="1" y="82"/>
                  </a:lnTo>
                  <a:lnTo>
                    <a:pt x="0" y="91"/>
                  </a:lnTo>
                  <a:lnTo>
                    <a:pt x="1" y="101"/>
                  </a:lnTo>
                  <a:lnTo>
                    <a:pt x="2" y="110"/>
                  </a:lnTo>
                  <a:lnTo>
                    <a:pt x="4" y="119"/>
                  </a:lnTo>
                  <a:lnTo>
                    <a:pt x="8" y="126"/>
                  </a:lnTo>
                  <a:lnTo>
                    <a:pt x="11" y="134"/>
                  </a:lnTo>
                  <a:lnTo>
                    <a:pt x="15" y="142"/>
                  </a:lnTo>
                  <a:lnTo>
                    <a:pt x="21" y="150"/>
                  </a:lnTo>
                  <a:lnTo>
                    <a:pt x="26" y="155"/>
                  </a:lnTo>
                  <a:lnTo>
                    <a:pt x="33" y="162"/>
                  </a:lnTo>
                  <a:lnTo>
                    <a:pt x="40" y="166"/>
                  </a:lnTo>
                  <a:lnTo>
                    <a:pt x="48" y="172"/>
                  </a:lnTo>
                  <a:lnTo>
                    <a:pt x="55" y="175"/>
                  </a:lnTo>
                  <a:lnTo>
                    <a:pt x="64" y="178"/>
                  </a:lnTo>
                  <a:lnTo>
                    <a:pt x="73" y="181"/>
                  </a:lnTo>
                  <a:lnTo>
                    <a:pt x="82" y="182"/>
                  </a:lnTo>
                  <a:lnTo>
                    <a:pt x="92"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27" name="Freeform 42"/>
            <p:cNvSpPr/>
            <p:nvPr/>
          </p:nvSpPr>
          <p:spPr bwMode="auto">
            <a:xfrm>
              <a:off x="10536640" y="3715699"/>
              <a:ext cx="28575" cy="28575"/>
            </a:xfrm>
            <a:custGeom>
              <a:avLst/>
              <a:gdLst/>
              <a:ahLst/>
              <a:cxnLst>
                <a:cxn ang="0">
                  <a:pos x="101" y="182"/>
                </a:cxn>
                <a:cxn ang="0">
                  <a:pos x="118" y="178"/>
                </a:cxn>
                <a:cxn ang="0">
                  <a:pos x="135" y="172"/>
                </a:cxn>
                <a:cxn ang="0">
                  <a:pos x="149" y="162"/>
                </a:cxn>
                <a:cxn ang="0">
                  <a:pos x="162" y="150"/>
                </a:cxn>
                <a:cxn ang="0">
                  <a:pos x="172" y="134"/>
                </a:cxn>
                <a:cxn ang="0">
                  <a:pos x="178" y="119"/>
                </a:cxn>
                <a:cxn ang="0">
                  <a:pos x="183" y="101"/>
                </a:cxn>
                <a:cxn ang="0">
                  <a:pos x="183" y="82"/>
                </a:cxn>
                <a:cxn ang="0">
                  <a:pos x="178" y="64"/>
                </a:cxn>
                <a:cxn ang="0">
                  <a:pos x="172" y="48"/>
                </a:cxn>
                <a:cxn ang="0">
                  <a:pos x="162" y="33"/>
                </a:cxn>
                <a:cxn ang="0">
                  <a:pos x="149" y="21"/>
                </a:cxn>
                <a:cxn ang="0">
                  <a:pos x="135" y="11"/>
                </a:cxn>
                <a:cxn ang="0">
                  <a:pos x="118" y="3"/>
                </a:cxn>
                <a:cxn ang="0">
                  <a:pos x="101" y="0"/>
                </a:cxn>
                <a:cxn ang="0">
                  <a:pos x="82" y="0"/>
                </a:cxn>
                <a:cxn ang="0">
                  <a:pos x="64" y="3"/>
                </a:cxn>
                <a:cxn ang="0">
                  <a:pos x="47" y="11"/>
                </a:cxn>
                <a:cxn ang="0">
                  <a:pos x="33" y="21"/>
                </a:cxn>
                <a:cxn ang="0">
                  <a:pos x="21" y="33"/>
                </a:cxn>
                <a:cxn ang="0">
                  <a:pos x="11" y="48"/>
                </a:cxn>
                <a:cxn ang="0">
                  <a:pos x="4" y="64"/>
                </a:cxn>
                <a:cxn ang="0">
                  <a:pos x="1" y="82"/>
                </a:cxn>
                <a:cxn ang="0">
                  <a:pos x="1" y="101"/>
                </a:cxn>
                <a:cxn ang="0">
                  <a:pos x="4" y="119"/>
                </a:cxn>
                <a:cxn ang="0">
                  <a:pos x="11" y="134"/>
                </a:cxn>
                <a:cxn ang="0">
                  <a:pos x="21" y="150"/>
                </a:cxn>
                <a:cxn ang="0">
                  <a:pos x="33" y="162"/>
                </a:cxn>
                <a:cxn ang="0">
                  <a:pos x="47" y="172"/>
                </a:cxn>
                <a:cxn ang="0">
                  <a:pos x="64" y="178"/>
                </a:cxn>
                <a:cxn ang="0">
                  <a:pos x="82" y="182"/>
                </a:cxn>
              </a:cxnLst>
              <a:rect l="0" t="0" r="r" b="b"/>
              <a:pathLst>
                <a:path w="183" h="182">
                  <a:moveTo>
                    <a:pt x="92" y="182"/>
                  </a:moveTo>
                  <a:lnTo>
                    <a:pt x="101" y="182"/>
                  </a:lnTo>
                  <a:lnTo>
                    <a:pt x="109" y="181"/>
                  </a:lnTo>
                  <a:lnTo>
                    <a:pt x="118" y="178"/>
                  </a:lnTo>
                  <a:lnTo>
                    <a:pt x="127" y="175"/>
                  </a:lnTo>
                  <a:lnTo>
                    <a:pt x="135" y="172"/>
                  </a:lnTo>
                  <a:lnTo>
                    <a:pt x="143" y="166"/>
                  </a:lnTo>
                  <a:lnTo>
                    <a:pt x="149" y="162"/>
                  </a:lnTo>
                  <a:lnTo>
                    <a:pt x="156" y="155"/>
                  </a:lnTo>
                  <a:lnTo>
                    <a:pt x="162" y="150"/>
                  </a:lnTo>
                  <a:lnTo>
                    <a:pt x="167" y="142"/>
                  </a:lnTo>
                  <a:lnTo>
                    <a:pt x="172" y="134"/>
                  </a:lnTo>
                  <a:lnTo>
                    <a:pt x="176" y="126"/>
                  </a:lnTo>
                  <a:lnTo>
                    <a:pt x="178" y="119"/>
                  </a:lnTo>
                  <a:lnTo>
                    <a:pt x="180" y="110"/>
                  </a:lnTo>
                  <a:lnTo>
                    <a:pt x="183" y="101"/>
                  </a:lnTo>
                  <a:lnTo>
                    <a:pt x="183" y="91"/>
                  </a:lnTo>
                  <a:lnTo>
                    <a:pt x="183" y="82"/>
                  </a:lnTo>
                  <a:lnTo>
                    <a:pt x="180" y="73"/>
                  </a:lnTo>
                  <a:lnTo>
                    <a:pt x="178" y="64"/>
                  </a:lnTo>
                  <a:lnTo>
                    <a:pt x="176" y="55"/>
                  </a:lnTo>
                  <a:lnTo>
                    <a:pt x="172" y="48"/>
                  </a:lnTo>
                  <a:lnTo>
                    <a:pt x="167" y="40"/>
                  </a:lnTo>
                  <a:lnTo>
                    <a:pt x="162" y="33"/>
                  </a:lnTo>
                  <a:lnTo>
                    <a:pt x="156" y="26"/>
                  </a:lnTo>
                  <a:lnTo>
                    <a:pt x="149" y="21"/>
                  </a:lnTo>
                  <a:lnTo>
                    <a:pt x="143" y="15"/>
                  </a:lnTo>
                  <a:lnTo>
                    <a:pt x="135" y="11"/>
                  </a:lnTo>
                  <a:lnTo>
                    <a:pt x="127" y="6"/>
                  </a:lnTo>
                  <a:lnTo>
                    <a:pt x="118" y="3"/>
                  </a:lnTo>
                  <a:lnTo>
                    <a:pt x="109" y="1"/>
                  </a:lnTo>
                  <a:lnTo>
                    <a:pt x="101" y="0"/>
                  </a:lnTo>
                  <a:lnTo>
                    <a:pt x="92" y="0"/>
                  </a:lnTo>
                  <a:lnTo>
                    <a:pt x="82" y="0"/>
                  </a:lnTo>
                  <a:lnTo>
                    <a:pt x="73" y="1"/>
                  </a:lnTo>
                  <a:lnTo>
                    <a:pt x="64" y="3"/>
                  </a:lnTo>
                  <a:lnTo>
                    <a:pt x="56" y="6"/>
                  </a:lnTo>
                  <a:lnTo>
                    <a:pt x="47" y="11"/>
                  </a:lnTo>
                  <a:lnTo>
                    <a:pt x="41" y="15"/>
                  </a:lnTo>
                  <a:lnTo>
                    <a:pt x="33" y="21"/>
                  </a:lnTo>
                  <a:lnTo>
                    <a:pt x="26" y="26"/>
                  </a:lnTo>
                  <a:lnTo>
                    <a:pt x="21" y="33"/>
                  </a:lnTo>
                  <a:lnTo>
                    <a:pt x="15" y="40"/>
                  </a:lnTo>
                  <a:lnTo>
                    <a:pt x="11" y="48"/>
                  </a:lnTo>
                  <a:lnTo>
                    <a:pt x="7" y="55"/>
                  </a:lnTo>
                  <a:lnTo>
                    <a:pt x="4" y="64"/>
                  </a:lnTo>
                  <a:lnTo>
                    <a:pt x="2" y="73"/>
                  </a:lnTo>
                  <a:lnTo>
                    <a:pt x="1" y="82"/>
                  </a:lnTo>
                  <a:lnTo>
                    <a:pt x="0" y="91"/>
                  </a:lnTo>
                  <a:lnTo>
                    <a:pt x="1" y="101"/>
                  </a:lnTo>
                  <a:lnTo>
                    <a:pt x="2" y="110"/>
                  </a:lnTo>
                  <a:lnTo>
                    <a:pt x="4" y="119"/>
                  </a:lnTo>
                  <a:lnTo>
                    <a:pt x="7" y="126"/>
                  </a:lnTo>
                  <a:lnTo>
                    <a:pt x="11" y="134"/>
                  </a:lnTo>
                  <a:lnTo>
                    <a:pt x="15" y="142"/>
                  </a:lnTo>
                  <a:lnTo>
                    <a:pt x="21" y="150"/>
                  </a:lnTo>
                  <a:lnTo>
                    <a:pt x="26" y="155"/>
                  </a:lnTo>
                  <a:lnTo>
                    <a:pt x="33" y="162"/>
                  </a:lnTo>
                  <a:lnTo>
                    <a:pt x="41" y="166"/>
                  </a:lnTo>
                  <a:lnTo>
                    <a:pt x="47" y="172"/>
                  </a:lnTo>
                  <a:lnTo>
                    <a:pt x="56" y="175"/>
                  </a:lnTo>
                  <a:lnTo>
                    <a:pt x="64" y="178"/>
                  </a:lnTo>
                  <a:lnTo>
                    <a:pt x="73" y="181"/>
                  </a:lnTo>
                  <a:lnTo>
                    <a:pt x="82" y="182"/>
                  </a:lnTo>
                  <a:lnTo>
                    <a:pt x="92"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28" name="Freeform 43"/>
            <p:cNvSpPr/>
            <p:nvPr/>
          </p:nvSpPr>
          <p:spPr bwMode="auto">
            <a:xfrm>
              <a:off x="10576328" y="3715699"/>
              <a:ext cx="28575" cy="28575"/>
            </a:xfrm>
            <a:custGeom>
              <a:avLst/>
              <a:gdLst/>
              <a:ahLst/>
              <a:cxnLst>
                <a:cxn ang="0">
                  <a:pos x="100" y="182"/>
                </a:cxn>
                <a:cxn ang="0">
                  <a:pos x="118" y="178"/>
                </a:cxn>
                <a:cxn ang="0">
                  <a:pos x="135" y="172"/>
                </a:cxn>
                <a:cxn ang="0">
                  <a:pos x="149" y="162"/>
                </a:cxn>
                <a:cxn ang="0">
                  <a:pos x="161" y="150"/>
                </a:cxn>
                <a:cxn ang="0">
                  <a:pos x="171" y="134"/>
                </a:cxn>
                <a:cxn ang="0">
                  <a:pos x="178" y="119"/>
                </a:cxn>
                <a:cxn ang="0">
                  <a:pos x="182" y="101"/>
                </a:cxn>
                <a:cxn ang="0">
                  <a:pos x="182" y="82"/>
                </a:cxn>
                <a:cxn ang="0">
                  <a:pos x="178" y="64"/>
                </a:cxn>
                <a:cxn ang="0">
                  <a:pos x="171" y="48"/>
                </a:cxn>
                <a:cxn ang="0">
                  <a:pos x="161" y="33"/>
                </a:cxn>
                <a:cxn ang="0">
                  <a:pos x="149" y="21"/>
                </a:cxn>
                <a:cxn ang="0">
                  <a:pos x="135" y="11"/>
                </a:cxn>
                <a:cxn ang="0">
                  <a:pos x="118" y="3"/>
                </a:cxn>
                <a:cxn ang="0">
                  <a:pos x="100" y="0"/>
                </a:cxn>
                <a:cxn ang="0">
                  <a:pos x="82" y="0"/>
                </a:cxn>
                <a:cxn ang="0">
                  <a:pos x="64" y="3"/>
                </a:cxn>
                <a:cxn ang="0">
                  <a:pos x="48" y="11"/>
                </a:cxn>
                <a:cxn ang="0">
                  <a:pos x="33" y="21"/>
                </a:cxn>
                <a:cxn ang="0">
                  <a:pos x="21" y="33"/>
                </a:cxn>
                <a:cxn ang="0">
                  <a:pos x="11" y="48"/>
                </a:cxn>
                <a:cxn ang="0">
                  <a:pos x="4" y="64"/>
                </a:cxn>
                <a:cxn ang="0">
                  <a:pos x="1" y="82"/>
                </a:cxn>
                <a:cxn ang="0">
                  <a:pos x="1" y="101"/>
                </a:cxn>
                <a:cxn ang="0">
                  <a:pos x="4" y="119"/>
                </a:cxn>
                <a:cxn ang="0">
                  <a:pos x="11" y="134"/>
                </a:cxn>
                <a:cxn ang="0">
                  <a:pos x="21" y="150"/>
                </a:cxn>
                <a:cxn ang="0">
                  <a:pos x="33" y="162"/>
                </a:cxn>
                <a:cxn ang="0">
                  <a:pos x="48" y="172"/>
                </a:cxn>
                <a:cxn ang="0">
                  <a:pos x="64" y="178"/>
                </a:cxn>
                <a:cxn ang="0">
                  <a:pos x="82" y="182"/>
                </a:cxn>
              </a:cxnLst>
              <a:rect l="0" t="0" r="r" b="b"/>
              <a:pathLst>
                <a:path w="182" h="182">
                  <a:moveTo>
                    <a:pt x="92" y="182"/>
                  </a:moveTo>
                  <a:lnTo>
                    <a:pt x="100" y="182"/>
                  </a:lnTo>
                  <a:lnTo>
                    <a:pt x="109" y="181"/>
                  </a:lnTo>
                  <a:lnTo>
                    <a:pt x="118" y="178"/>
                  </a:lnTo>
                  <a:lnTo>
                    <a:pt x="127" y="175"/>
                  </a:lnTo>
                  <a:lnTo>
                    <a:pt x="135" y="172"/>
                  </a:lnTo>
                  <a:lnTo>
                    <a:pt x="143" y="166"/>
                  </a:lnTo>
                  <a:lnTo>
                    <a:pt x="149" y="162"/>
                  </a:lnTo>
                  <a:lnTo>
                    <a:pt x="156" y="155"/>
                  </a:lnTo>
                  <a:lnTo>
                    <a:pt x="161" y="150"/>
                  </a:lnTo>
                  <a:lnTo>
                    <a:pt x="167" y="142"/>
                  </a:lnTo>
                  <a:lnTo>
                    <a:pt x="171" y="134"/>
                  </a:lnTo>
                  <a:lnTo>
                    <a:pt x="176" y="126"/>
                  </a:lnTo>
                  <a:lnTo>
                    <a:pt x="178" y="119"/>
                  </a:lnTo>
                  <a:lnTo>
                    <a:pt x="180" y="110"/>
                  </a:lnTo>
                  <a:lnTo>
                    <a:pt x="182" y="101"/>
                  </a:lnTo>
                  <a:lnTo>
                    <a:pt x="182" y="91"/>
                  </a:lnTo>
                  <a:lnTo>
                    <a:pt x="182" y="82"/>
                  </a:lnTo>
                  <a:lnTo>
                    <a:pt x="180" y="73"/>
                  </a:lnTo>
                  <a:lnTo>
                    <a:pt x="178" y="64"/>
                  </a:lnTo>
                  <a:lnTo>
                    <a:pt x="176" y="55"/>
                  </a:lnTo>
                  <a:lnTo>
                    <a:pt x="171" y="48"/>
                  </a:lnTo>
                  <a:lnTo>
                    <a:pt x="167" y="40"/>
                  </a:lnTo>
                  <a:lnTo>
                    <a:pt x="161" y="33"/>
                  </a:lnTo>
                  <a:lnTo>
                    <a:pt x="156" y="26"/>
                  </a:lnTo>
                  <a:lnTo>
                    <a:pt x="149" y="21"/>
                  </a:lnTo>
                  <a:lnTo>
                    <a:pt x="143" y="15"/>
                  </a:lnTo>
                  <a:lnTo>
                    <a:pt x="135" y="11"/>
                  </a:lnTo>
                  <a:lnTo>
                    <a:pt x="127" y="6"/>
                  </a:lnTo>
                  <a:lnTo>
                    <a:pt x="118" y="3"/>
                  </a:lnTo>
                  <a:lnTo>
                    <a:pt x="109" y="1"/>
                  </a:lnTo>
                  <a:lnTo>
                    <a:pt x="100" y="0"/>
                  </a:lnTo>
                  <a:lnTo>
                    <a:pt x="92" y="0"/>
                  </a:lnTo>
                  <a:lnTo>
                    <a:pt x="82" y="0"/>
                  </a:lnTo>
                  <a:lnTo>
                    <a:pt x="73" y="1"/>
                  </a:lnTo>
                  <a:lnTo>
                    <a:pt x="64" y="3"/>
                  </a:lnTo>
                  <a:lnTo>
                    <a:pt x="56" y="6"/>
                  </a:lnTo>
                  <a:lnTo>
                    <a:pt x="48" y="11"/>
                  </a:lnTo>
                  <a:lnTo>
                    <a:pt x="41" y="15"/>
                  </a:lnTo>
                  <a:lnTo>
                    <a:pt x="33" y="21"/>
                  </a:lnTo>
                  <a:lnTo>
                    <a:pt x="27" y="26"/>
                  </a:lnTo>
                  <a:lnTo>
                    <a:pt x="21" y="33"/>
                  </a:lnTo>
                  <a:lnTo>
                    <a:pt x="16" y="40"/>
                  </a:lnTo>
                  <a:lnTo>
                    <a:pt x="11" y="48"/>
                  </a:lnTo>
                  <a:lnTo>
                    <a:pt x="7" y="55"/>
                  </a:lnTo>
                  <a:lnTo>
                    <a:pt x="4" y="64"/>
                  </a:lnTo>
                  <a:lnTo>
                    <a:pt x="2" y="73"/>
                  </a:lnTo>
                  <a:lnTo>
                    <a:pt x="1" y="82"/>
                  </a:lnTo>
                  <a:lnTo>
                    <a:pt x="0" y="91"/>
                  </a:lnTo>
                  <a:lnTo>
                    <a:pt x="1" y="101"/>
                  </a:lnTo>
                  <a:lnTo>
                    <a:pt x="2" y="110"/>
                  </a:lnTo>
                  <a:lnTo>
                    <a:pt x="4" y="119"/>
                  </a:lnTo>
                  <a:lnTo>
                    <a:pt x="7" y="126"/>
                  </a:lnTo>
                  <a:lnTo>
                    <a:pt x="11" y="134"/>
                  </a:lnTo>
                  <a:lnTo>
                    <a:pt x="16" y="142"/>
                  </a:lnTo>
                  <a:lnTo>
                    <a:pt x="21" y="150"/>
                  </a:lnTo>
                  <a:lnTo>
                    <a:pt x="27" y="155"/>
                  </a:lnTo>
                  <a:lnTo>
                    <a:pt x="33" y="162"/>
                  </a:lnTo>
                  <a:lnTo>
                    <a:pt x="41" y="166"/>
                  </a:lnTo>
                  <a:lnTo>
                    <a:pt x="48" y="172"/>
                  </a:lnTo>
                  <a:lnTo>
                    <a:pt x="56" y="175"/>
                  </a:lnTo>
                  <a:lnTo>
                    <a:pt x="64" y="178"/>
                  </a:lnTo>
                  <a:lnTo>
                    <a:pt x="73" y="181"/>
                  </a:lnTo>
                  <a:lnTo>
                    <a:pt x="82" y="182"/>
                  </a:lnTo>
                  <a:lnTo>
                    <a:pt x="92"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29" name="Freeform 44"/>
            <p:cNvSpPr/>
            <p:nvPr/>
          </p:nvSpPr>
          <p:spPr bwMode="auto">
            <a:xfrm>
              <a:off x="10616015" y="3715699"/>
              <a:ext cx="28575" cy="28575"/>
            </a:xfrm>
            <a:custGeom>
              <a:avLst/>
              <a:gdLst/>
              <a:ahLst/>
              <a:cxnLst>
                <a:cxn ang="0">
                  <a:pos x="100" y="182"/>
                </a:cxn>
                <a:cxn ang="0">
                  <a:pos x="118" y="178"/>
                </a:cxn>
                <a:cxn ang="0">
                  <a:pos x="135" y="172"/>
                </a:cxn>
                <a:cxn ang="0">
                  <a:pos x="149" y="162"/>
                </a:cxn>
                <a:cxn ang="0">
                  <a:pos x="161" y="150"/>
                </a:cxn>
                <a:cxn ang="0">
                  <a:pos x="171" y="134"/>
                </a:cxn>
                <a:cxn ang="0">
                  <a:pos x="179" y="119"/>
                </a:cxn>
                <a:cxn ang="0">
                  <a:pos x="182" y="101"/>
                </a:cxn>
                <a:cxn ang="0">
                  <a:pos x="182" y="82"/>
                </a:cxn>
                <a:cxn ang="0">
                  <a:pos x="179" y="64"/>
                </a:cxn>
                <a:cxn ang="0">
                  <a:pos x="171" y="48"/>
                </a:cxn>
                <a:cxn ang="0">
                  <a:pos x="161" y="33"/>
                </a:cxn>
                <a:cxn ang="0">
                  <a:pos x="149" y="21"/>
                </a:cxn>
                <a:cxn ang="0">
                  <a:pos x="135" y="11"/>
                </a:cxn>
                <a:cxn ang="0">
                  <a:pos x="118" y="3"/>
                </a:cxn>
                <a:cxn ang="0">
                  <a:pos x="100" y="0"/>
                </a:cxn>
                <a:cxn ang="0">
                  <a:pos x="82" y="0"/>
                </a:cxn>
                <a:cxn ang="0">
                  <a:pos x="64" y="3"/>
                </a:cxn>
                <a:cxn ang="0">
                  <a:pos x="48" y="11"/>
                </a:cxn>
                <a:cxn ang="0">
                  <a:pos x="34" y="21"/>
                </a:cxn>
                <a:cxn ang="0">
                  <a:pos x="20" y="33"/>
                </a:cxn>
                <a:cxn ang="0">
                  <a:pos x="10" y="48"/>
                </a:cxn>
                <a:cxn ang="0">
                  <a:pos x="4" y="64"/>
                </a:cxn>
                <a:cxn ang="0">
                  <a:pos x="0" y="82"/>
                </a:cxn>
                <a:cxn ang="0">
                  <a:pos x="0" y="101"/>
                </a:cxn>
                <a:cxn ang="0">
                  <a:pos x="4" y="119"/>
                </a:cxn>
                <a:cxn ang="0">
                  <a:pos x="10" y="134"/>
                </a:cxn>
                <a:cxn ang="0">
                  <a:pos x="20" y="150"/>
                </a:cxn>
                <a:cxn ang="0">
                  <a:pos x="34" y="162"/>
                </a:cxn>
                <a:cxn ang="0">
                  <a:pos x="48" y="172"/>
                </a:cxn>
                <a:cxn ang="0">
                  <a:pos x="64" y="178"/>
                </a:cxn>
                <a:cxn ang="0">
                  <a:pos x="82" y="182"/>
                </a:cxn>
              </a:cxnLst>
              <a:rect l="0" t="0" r="r" b="b"/>
              <a:pathLst>
                <a:path w="182" h="182">
                  <a:moveTo>
                    <a:pt x="91" y="182"/>
                  </a:moveTo>
                  <a:lnTo>
                    <a:pt x="100" y="182"/>
                  </a:lnTo>
                  <a:lnTo>
                    <a:pt x="109" y="181"/>
                  </a:lnTo>
                  <a:lnTo>
                    <a:pt x="118" y="178"/>
                  </a:lnTo>
                  <a:lnTo>
                    <a:pt x="127" y="175"/>
                  </a:lnTo>
                  <a:lnTo>
                    <a:pt x="135" y="172"/>
                  </a:lnTo>
                  <a:lnTo>
                    <a:pt x="142" y="166"/>
                  </a:lnTo>
                  <a:lnTo>
                    <a:pt x="149" y="162"/>
                  </a:lnTo>
                  <a:lnTo>
                    <a:pt x="156" y="155"/>
                  </a:lnTo>
                  <a:lnTo>
                    <a:pt x="161" y="150"/>
                  </a:lnTo>
                  <a:lnTo>
                    <a:pt x="167" y="142"/>
                  </a:lnTo>
                  <a:lnTo>
                    <a:pt x="171" y="134"/>
                  </a:lnTo>
                  <a:lnTo>
                    <a:pt x="176" y="126"/>
                  </a:lnTo>
                  <a:lnTo>
                    <a:pt x="179" y="119"/>
                  </a:lnTo>
                  <a:lnTo>
                    <a:pt x="181" y="110"/>
                  </a:lnTo>
                  <a:lnTo>
                    <a:pt x="182" y="101"/>
                  </a:lnTo>
                  <a:lnTo>
                    <a:pt x="182" y="91"/>
                  </a:lnTo>
                  <a:lnTo>
                    <a:pt x="182" y="82"/>
                  </a:lnTo>
                  <a:lnTo>
                    <a:pt x="181" y="73"/>
                  </a:lnTo>
                  <a:lnTo>
                    <a:pt x="179" y="64"/>
                  </a:lnTo>
                  <a:lnTo>
                    <a:pt x="176" y="55"/>
                  </a:lnTo>
                  <a:lnTo>
                    <a:pt x="171" y="48"/>
                  </a:lnTo>
                  <a:lnTo>
                    <a:pt x="167" y="40"/>
                  </a:lnTo>
                  <a:lnTo>
                    <a:pt x="161" y="33"/>
                  </a:lnTo>
                  <a:lnTo>
                    <a:pt x="156" y="26"/>
                  </a:lnTo>
                  <a:lnTo>
                    <a:pt x="149" y="21"/>
                  </a:lnTo>
                  <a:lnTo>
                    <a:pt x="142" y="15"/>
                  </a:lnTo>
                  <a:lnTo>
                    <a:pt x="135" y="11"/>
                  </a:lnTo>
                  <a:lnTo>
                    <a:pt x="127" y="6"/>
                  </a:lnTo>
                  <a:lnTo>
                    <a:pt x="118" y="3"/>
                  </a:lnTo>
                  <a:lnTo>
                    <a:pt x="109" y="1"/>
                  </a:lnTo>
                  <a:lnTo>
                    <a:pt x="100" y="0"/>
                  </a:lnTo>
                  <a:lnTo>
                    <a:pt x="91" y="0"/>
                  </a:lnTo>
                  <a:lnTo>
                    <a:pt x="82" y="0"/>
                  </a:lnTo>
                  <a:lnTo>
                    <a:pt x="73" y="1"/>
                  </a:lnTo>
                  <a:lnTo>
                    <a:pt x="64" y="3"/>
                  </a:lnTo>
                  <a:lnTo>
                    <a:pt x="56" y="6"/>
                  </a:lnTo>
                  <a:lnTo>
                    <a:pt x="48" y="11"/>
                  </a:lnTo>
                  <a:lnTo>
                    <a:pt x="40" y="15"/>
                  </a:lnTo>
                  <a:lnTo>
                    <a:pt x="34" y="21"/>
                  </a:lnTo>
                  <a:lnTo>
                    <a:pt x="27" y="26"/>
                  </a:lnTo>
                  <a:lnTo>
                    <a:pt x="20" y="33"/>
                  </a:lnTo>
                  <a:lnTo>
                    <a:pt x="16" y="40"/>
                  </a:lnTo>
                  <a:lnTo>
                    <a:pt x="10" y="48"/>
                  </a:lnTo>
                  <a:lnTo>
                    <a:pt x="7" y="55"/>
                  </a:lnTo>
                  <a:lnTo>
                    <a:pt x="4" y="64"/>
                  </a:lnTo>
                  <a:lnTo>
                    <a:pt x="2" y="73"/>
                  </a:lnTo>
                  <a:lnTo>
                    <a:pt x="0" y="82"/>
                  </a:lnTo>
                  <a:lnTo>
                    <a:pt x="0" y="91"/>
                  </a:lnTo>
                  <a:lnTo>
                    <a:pt x="0" y="101"/>
                  </a:lnTo>
                  <a:lnTo>
                    <a:pt x="2" y="110"/>
                  </a:lnTo>
                  <a:lnTo>
                    <a:pt x="4" y="119"/>
                  </a:lnTo>
                  <a:lnTo>
                    <a:pt x="7" y="126"/>
                  </a:lnTo>
                  <a:lnTo>
                    <a:pt x="10" y="134"/>
                  </a:lnTo>
                  <a:lnTo>
                    <a:pt x="16" y="142"/>
                  </a:lnTo>
                  <a:lnTo>
                    <a:pt x="20" y="150"/>
                  </a:lnTo>
                  <a:lnTo>
                    <a:pt x="27" y="155"/>
                  </a:lnTo>
                  <a:lnTo>
                    <a:pt x="34" y="162"/>
                  </a:lnTo>
                  <a:lnTo>
                    <a:pt x="40" y="166"/>
                  </a:lnTo>
                  <a:lnTo>
                    <a:pt x="48" y="172"/>
                  </a:lnTo>
                  <a:lnTo>
                    <a:pt x="56" y="175"/>
                  </a:lnTo>
                  <a:lnTo>
                    <a:pt x="64" y="178"/>
                  </a:lnTo>
                  <a:lnTo>
                    <a:pt x="73" y="181"/>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30" name="Freeform 45"/>
            <p:cNvSpPr/>
            <p:nvPr/>
          </p:nvSpPr>
          <p:spPr bwMode="auto">
            <a:xfrm>
              <a:off x="11073215" y="2775899"/>
              <a:ext cx="203200" cy="33338"/>
            </a:xfrm>
            <a:custGeom>
              <a:avLst/>
              <a:gdLst/>
              <a:ahLst/>
              <a:cxnLst>
                <a:cxn ang="0">
                  <a:pos x="1169" y="0"/>
                </a:cxn>
                <a:cxn ang="0">
                  <a:pos x="1190" y="2"/>
                </a:cxn>
                <a:cxn ang="0">
                  <a:pos x="1212" y="9"/>
                </a:cxn>
                <a:cxn ang="0">
                  <a:pos x="1229" y="19"/>
                </a:cxn>
                <a:cxn ang="0">
                  <a:pos x="1246" y="32"/>
                </a:cxn>
                <a:cxn ang="0">
                  <a:pos x="1259" y="48"/>
                </a:cxn>
                <a:cxn ang="0">
                  <a:pos x="1269" y="67"/>
                </a:cxn>
                <a:cxn ang="0">
                  <a:pos x="1276" y="87"/>
                </a:cxn>
                <a:cxn ang="0">
                  <a:pos x="1278" y="109"/>
                </a:cxn>
                <a:cxn ang="0">
                  <a:pos x="1276" y="131"/>
                </a:cxn>
                <a:cxn ang="0">
                  <a:pos x="1269" y="151"/>
                </a:cxn>
                <a:cxn ang="0">
                  <a:pos x="1259" y="170"/>
                </a:cxn>
                <a:cxn ang="0">
                  <a:pos x="1246" y="187"/>
                </a:cxn>
                <a:cxn ang="0">
                  <a:pos x="1229" y="200"/>
                </a:cxn>
                <a:cxn ang="0">
                  <a:pos x="1212" y="210"/>
                </a:cxn>
                <a:cxn ang="0">
                  <a:pos x="1190" y="215"/>
                </a:cxn>
                <a:cxn ang="0">
                  <a:pos x="1169" y="218"/>
                </a:cxn>
                <a:cxn ang="0">
                  <a:pos x="97" y="218"/>
                </a:cxn>
                <a:cxn ang="0">
                  <a:pos x="76" y="213"/>
                </a:cxn>
                <a:cxn ang="0">
                  <a:pos x="56" y="204"/>
                </a:cxn>
                <a:cxn ang="0">
                  <a:pos x="38" y="193"/>
                </a:cxn>
                <a:cxn ang="0">
                  <a:pos x="24" y="179"/>
                </a:cxn>
                <a:cxn ang="0">
                  <a:pos x="12" y="161"/>
                </a:cxn>
                <a:cxn ang="0">
                  <a:pos x="4" y="141"/>
                </a:cxn>
                <a:cxn ang="0">
                  <a:pos x="0" y="120"/>
                </a:cxn>
                <a:cxn ang="0">
                  <a:pos x="0" y="98"/>
                </a:cxn>
                <a:cxn ang="0">
                  <a:pos x="4" y="77"/>
                </a:cxn>
                <a:cxn ang="0">
                  <a:pos x="12" y="57"/>
                </a:cxn>
                <a:cxn ang="0">
                  <a:pos x="24" y="40"/>
                </a:cxn>
                <a:cxn ang="0">
                  <a:pos x="38" y="25"/>
                </a:cxn>
                <a:cxn ang="0">
                  <a:pos x="56" y="14"/>
                </a:cxn>
                <a:cxn ang="0">
                  <a:pos x="76" y="5"/>
                </a:cxn>
                <a:cxn ang="0">
                  <a:pos x="97" y="0"/>
                </a:cxn>
              </a:cxnLst>
              <a:rect l="0" t="0" r="r" b="b"/>
              <a:pathLst>
                <a:path w="1278" h="218">
                  <a:moveTo>
                    <a:pt x="108" y="0"/>
                  </a:moveTo>
                  <a:lnTo>
                    <a:pt x="1169" y="0"/>
                  </a:lnTo>
                  <a:lnTo>
                    <a:pt x="1180" y="0"/>
                  </a:lnTo>
                  <a:lnTo>
                    <a:pt x="1190" y="2"/>
                  </a:lnTo>
                  <a:lnTo>
                    <a:pt x="1202" y="5"/>
                  </a:lnTo>
                  <a:lnTo>
                    <a:pt x="1212" y="9"/>
                  </a:lnTo>
                  <a:lnTo>
                    <a:pt x="1220" y="14"/>
                  </a:lnTo>
                  <a:lnTo>
                    <a:pt x="1229" y="19"/>
                  </a:lnTo>
                  <a:lnTo>
                    <a:pt x="1238" y="25"/>
                  </a:lnTo>
                  <a:lnTo>
                    <a:pt x="1246" y="32"/>
                  </a:lnTo>
                  <a:lnTo>
                    <a:pt x="1253" y="40"/>
                  </a:lnTo>
                  <a:lnTo>
                    <a:pt x="1259" y="48"/>
                  </a:lnTo>
                  <a:lnTo>
                    <a:pt x="1265" y="57"/>
                  </a:lnTo>
                  <a:lnTo>
                    <a:pt x="1269" y="67"/>
                  </a:lnTo>
                  <a:lnTo>
                    <a:pt x="1272" y="77"/>
                  </a:lnTo>
                  <a:lnTo>
                    <a:pt x="1276" y="87"/>
                  </a:lnTo>
                  <a:lnTo>
                    <a:pt x="1277" y="98"/>
                  </a:lnTo>
                  <a:lnTo>
                    <a:pt x="1278" y="109"/>
                  </a:lnTo>
                  <a:lnTo>
                    <a:pt x="1277" y="120"/>
                  </a:lnTo>
                  <a:lnTo>
                    <a:pt x="1276" y="131"/>
                  </a:lnTo>
                  <a:lnTo>
                    <a:pt x="1272" y="141"/>
                  </a:lnTo>
                  <a:lnTo>
                    <a:pt x="1269" y="151"/>
                  </a:lnTo>
                  <a:lnTo>
                    <a:pt x="1265" y="161"/>
                  </a:lnTo>
                  <a:lnTo>
                    <a:pt x="1259" y="170"/>
                  </a:lnTo>
                  <a:lnTo>
                    <a:pt x="1253" y="179"/>
                  </a:lnTo>
                  <a:lnTo>
                    <a:pt x="1246" y="187"/>
                  </a:lnTo>
                  <a:lnTo>
                    <a:pt x="1238" y="193"/>
                  </a:lnTo>
                  <a:lnTo>
                    <a:pt x="1229" y="200"/>
                  </a:lnTo>
                  <a:lnTo>
                    <a:pt x="1220" y="204"/>
                  </a:lnTo>
                  <a:lnTo>
                    <a:pt x="1212" y="210"/>
                  </a:lnTo>
                  <a:lnTo>
                    <a:pt x="1202" y="213"/>
                  </a:lnTo>
                  <a:lnTo>
                    <a:pt x="1190" y="215"/>
                  </a:lnTo>
                  <a:lnTo>
                    <a:pt x="1180" y="218"/>
                  </a:lnTo>
                  <a:lnTo>
                    <a:pt x="1169" y="218"/>
                  </a:lnTo>
                  <a:lnTo>
                    <a:pt x="108" y="218"/>
                  </a:lnTo>
                  <a:lnTo>
                    <a:pt x="97" y="218"/>
                  </a:lnTo>
                  <a:lnTo>
                    <a:pt x="86" y="215"/>
                  </a:lnTo>
                  <a:lnTo>
                    <a:pt x="76" y="213"/>
                  </a:lnTo>
                  <a:lnTo>
                    <a:pt x="66" y="210"/>
                  </a:lnTo>
                  <a:lnTo>
                    <a:pt x="56" y="204"/>
                  </a:lnTo>
                  <a:lnTo>
                    <a:pt x="47" y="200"/>
                  </a:lnTo>
                  <a:lnTo>
                    <a:pt x="38" y="193"/>
                  </a:lnTo>
                  <a:lnTo>
                    <a:pt x="31" y="187"/>
                  </a:lnTo>
                  <a:lnTo>
                    <a:pt x="24" y="179"/>
                  </a:lnTo>
                  <a:lnTo>
                    <a:pt x="17" y="170"/>
                  </a:lnTo>
                  <a:lnTo>
                    <a:pt x="12" y="161"/>
                  </a:lnTo>
                  <a:lnTo>
                    <a:pt x="7" y="151"/>
                  </a:lnTo>
                  <a:lnTo>
                    <a:pt x="4" y="141"/>
                  </a:lnTo>
                  <a:lnTo>
                    <a:pt x="2" y="131"/>
                  </a:lnTo>
                  <a:lnTo>
                    <a:pt x="0" y="120"/>
                  </a:lnTo>
                  <a:lnTo>
                    <a:pt x="0" y="109"/>
                  </a:lnTo>
                  <a:lnTo>
                    <a:pt x="0" y="98"/>
                  </a:lnTo>
                  <a:lnTo>
                    <a:pt x="2" y="87"/>
                  </a:lnTo>
                  <a:lnTo>
                    <a:pt x="4" y="77"/>
                  </a:lnTo>
                  <a:lnTo>
                    <a:pt x="7" y="67"/>
                  </a:lnTo>
                  <a:lnTo>
                    <a:pt x="12" y="57"/>
                  </a:lnTo>
                  <a:lnTo>
                    <a:pt x="17" y="48"/>
                  </a:lnTo>
                  <a:lnTo>
                    <a:pt x="24" y="40"/>
                  </a:lnTo>
                  <a:lnTo>
                    <a:pt x="31" y="32"/>
                  </a:lnTo>
                  <a:lnTo>
                    <a:pt x="38" y="25"/>
                  </a:lnTo>
                  <a:lnTo>
                    <a:pt x="47" y="19"/>
                  </a:lnTo>
                  <a:lnTo>
                    <a:pt x="56" y="14"/>
                  </a:lnTo>
                  <a:lnTo>
                    <a:pt x="66" y="9"/>
                  </a:lnTo>
                  <a:lnTo>
                    <a:pt x="76" y="5"/>
                  </a:lnTo>
                  <a:lnTo>
                    <a:pt x="86" y="2"/>
                  </a:lnTo>
                  <a:lnTo>
                    <a:pt x="97" y="0"/>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31" name="Freeform 46"/>
            <p:cNvSpPr/>
            <p:nvPr/>
          </p:nvSpPr>
          <p:spPr bwMode="auto">
            <a:xfrm>
              <a:off x="10455678" y="2775899"/>
              <a:ext cx="28575" cy="30163"/>
            </a:xfrm>
            <a:custGeom>
              <a:avLst/>
              <a:gdLst/>
              <a:ahLst/>
              <a:cxnLst>
                <a:cxn ang="0">
                  <a:pos x="101" y="183"/>
                </a:cxn>
                <a:cxn ang="0">
                  <a:pos x="119" y="178"/>
                </a:cxn>
                <a:cxn ang="0">
                  <a:pos x="135" y="172"/>
                </a:cxn>
                <a:cxn ang="0">
                  <a:pos x="150" y="162"/>
                </a:cxn>
                <a:cxn ang="0">
                  <a:pos x="162" y="150"/>
                </a:cxn>
                <a:cxn ang="0">
                  <a:pos x="172" y="135"/>
                </a:cxn>
                <a:cxn ang="0">
                  <a:pos x="179" y="119"/>
                </a:cxn>
                <a:cxn ang="0">
                  <a:pos x="182" y="101"/>
                </a:cxn>
                <a:cxn ang="0">
                  <a:pos x="182" y="82"/>
                </a:cxn>
                <a:cxn ang="0">
                  <a:pos x="179" y="64"/>
                </a:cxn>
                <a:cxn ang="0">
                  <a:pos x="172" y="48"/>
                </a:cxn>
                <a:cxn ang="0">
                  <a:pos x="162" y="33"/>
                </a:cxn>
                <a:cxn ang="0">
                  <a:pos x="150" y="21"/>
                </a:cxn>
                <a:cxn ang="0">
                  <a:pos x="135" y="11"/>
                </a:cxn>
                <a:cxn ang="0">
                  <a:pos x="119" y="4"/>
                </a:cxn>
                <a:cxn ang="0">
                  <a:pos x="101" y="1"/>
                </a:cxn>
                <a:cxn ang="0">
                  <a:pos x="82" y="1"/>
                </a:cxn>
                <a:cxn ang="0">
                  <a:pos x="64" y="4"/>
                </a:cxn>
                <a:cxn ang="0">
                  <a:pos x="48" y="11"/>
                </a:cxn>
                <a:cxn ang="0">
                  <a:pos x="33" y="21"/>
                </a:cxn>
                <a:cxn ang="0">
                  <a:pos x="21" y="33"/>
                </a:cxn>
                <a:cxn ang="0">
                  <a:pos x="11" y="48"/>
                </a:cxn>
                <a:cxn ang="0">
                  <a:pos x="4" y="64"/>
                </a:cxn>
                <a:cxn ang="0">
                  <a:pos x="0" y="82"/>
                </a:cxn>
                <a:cxn ang="0">
                  <a:pos x="0" y="101"/>
                </a:cxn>
                <a:cxn ang="0">
                  <a:pos x="4" y="119"/>
                </a:cxn>
                <a:cxn ang="0">
                  <a:pos x="11" y="135"/>
                </a:cxn>
                <a:cxn ang="0">
                  <a:pos x="21" y="150"/>
                </a:cxn>
                <a:cxn ang="0">
                  <a:pos x="33" y="162"/>
                </a:cxn>
                <a:cxn ang="0">
                  <a:pos x="48" y="172"/>
                </a:cxn>
                <a:cxn ang="0">
                  <a:pos x="64" y="178"/>
                </a:cxn>
                <a:cxn ang="0">
                  <a:pos x="82" y="183"/>
                </a:cxn>
              </a:cxnLst>
              <a:rect l="0" t="0" r="r" b="b"/>
              <a:pathLst>
                <a:path w="183" h="183">
                  <a:moveTo>
                    <a:pt x="91" y="183"/>
                  </a:moveTo>
                  <a:lnTo>
                    <a:pt x="101" y="183"/>
                  </a:lnTo>
                  <a:lnTo>
                    <a:pt x="110" y="181"/>
                  </a:lnTo>
                  <a:lnTo>
                    <a:pt x="119" y="178"/>
                  </a:lnTo>
                  <a:lnTo>
                    <a:pt x="126" y="176"/>
                  </a:lnTo>
                  <a:lnTo>
                    <a:pt x="135" y="172"/>
                  </a:lnTo>
                  <a:lnTo>
                    <a:pt x="142" y="167"/>
                  </a:lnTo>
                  <a:lnTo>
                    <a:pt x="150" y="162"/>
                  </a:lnTo>
                  <a:lnTo>
                    <a:pt x="156" y="156"/>
                  </a:lnTo>
                  <a:lnTo>
                    <a:pt x="162" y="150"/>
                  </a:lnTo>
                  <a:lnTo>
                    <a:pt x="167" y="143"/>
                  </a:lnTo>
                  <a:lnTo>
                    <a:pt x="172" y="135"/>
                  </a:lnTo>
                  <a:lnTo>
                    <a:pt x="175" y="127"/>
                  </a:lnTo>
                  <a:lnTo>
                    <a:pt x="179" y="119"/>
                  </a:lnTo>
                  <a:lnTo>
                    <a:pt x="181" y="110"/>
                  </a:lnTo>
                  <a:lnTo>
                    <a:pt x="182" y="101"/>
                  </a:lnTo>
                  <a:lnTo>
                    <a:pt x="183" y="92"/>
                  </a:lnTo>
                  <a:lnTo>
                    <a:pt x="182" y="82"/>
                  </a:lnTo>
                  <a:lnTo>
                    <a:pt x="181" y="73"/>
                  </a:lnTo>
                  <a:lnTo>
                    <a:pt x="179" y="64"/>
                  </a:lnTo>
                  <a:lnTo>
                    <a:pt x="175" y="56"/>
                  </a:lnTo>
                  <a:lnTo>
                    <a:pt x="172" y="48"/>
                  </a:lnTo>
                  <a:lnTo>
                    <a:pt x="167" y="41"/>
                  </a:lnTo>
                  <a:lnTo>
                    <a:pt x="162" y="33"/>
                  </a:lnTo>
                  <a:lnTo>
                    <a:pt x="156" y="26"/>
                  </a:lnTo>
                  <a:lnTo>
                    <a:pt x="150" y="21"/>
                  </a:lnTo>
                  <a:lnTo>
                    <a:pt x="142" y="15"/>
                  </a:lnTo>
                  <a:lnTo>
                    <a:pt x="135" y="11"/>
                  </a:lnTo>
                  <a:lnTo>
                    <a:pt x="126" y="8"/>
                  </a:lnTo>
                  <a:lnTo>
                    <a:pt x="119" y="4"/>
                  </a:lnTo>
                  <a:lnTo>
                    <a:pt x="110" y="2"/>
                  </a:lnTo>
                  <a:lnTo>
                    <a:pt x="101" y="1"/>
                  </a:lnTo>
                  <a:lnTo>
                    <a:pt x="91" y="0"/>
                  </a:lnTo>
                  <a:lnTo>
                    <a:pt x="82" y="1"/>
                  </a:lnTo>
                  <a:lnTo>
                    <a:pt x="73" y="2"/>
                  </a:lnTo>
                  <a:lnTo>
                    <a:pt x="64" y="4"/>
                  </a:lnTo>
                  <a:lnTo>
                    <a:pt x="55" y="8"/>
                  </a:lnTo>
                  <a:lnTo>
                    <a:pt x="48" y="11"/>
                  </a:lnTo>
                  <a:lnTo>
                    <a:pt x="40" y="15"/>
                  </a:lnTo>
                  <a:lnTo>
                    <a:pt x="33" y="21"/>
                  </a:lnTo>
                  <a:lnTo>
                    <a:pt x="27" y="26"/>
                  </a:lnTo>
                  <a:lnTo>
                    <a:pt x="21" y="33"/>
                  </a:lnTo>
                  <a:lnTo>
                    <a:pt x="16" y="41"/>
                  </a:lnTo>
                  <a:lnTo>
                    <a:pt x="11" y="48"/>
                  </a:lnTo>
                  <a:lnTo>
                    <a:pt x="7" y="56"/>
                  </a:lnTo>
                  <a:lnTo>
                    <a:pt x="4" y="64"/>
                  </a:lnTo>
                  <a:lnTo>
                    <a:pt x="2" y="73"/>
                  </a:lnTo>
                  <a:lnTo>
                    <a:pt x="0" y="82"/>
                  </a:lnTo>
                  <a:lnTo>
                    <a:pt x="0" y="92"/>
                  </a:lnTo>
                  <a:lnTo>
                    <a:pt x="0" y="101"/>
                  </a:lnTo>
                  <a:lnTo>
                    <a:pt x="2" y="110"/>
                  </a:lnTo>
                  <a:lnTo>
                    <a:pt x="4" y="119"/>
                  </a:lnTo>
                  <a:lnTo>
                    <a:pt x="7" y="127"/>
                  </a:lnTo>
                  <a:lnTo>
                    <a:pt x="11" y="135"/>
                  </a:lnTo>
                  <a:lnTo>
                    <a:pt x="16" y="143"/>
                  </a:lnTo>
                  <a:lnTo>
                    <a:pt x="21" y="150"/>
                  </a:lnTo>
                  <a:lnTo>
                    <a:pt x="27" y="156"/>
                  </a:lnTo>
                  <a:lnTo>
                    <a:pt x="33" y="162"/>
                  </a:lnTo>
                  <a:lnTo>
                    <a:pt x="40" y="167"/>
                  </a:lnTo>
                  <a:lnTo>
                    <a:pt x="48" y="172"/>
                  </a:lnTo>
                  <a:lnTo>
                    <a:pt x="55" y="176"/>
                  </a:lnTo>
                  <a:lnTo>
                    <a:pt x="64" y="178"/>
                  </a:lnTo>
                  <a:lnTo>
                    <a:pt x="73" y="181"/>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32" name="Freeform 47"/>
            <p:cNvSpPr/>
            <p:nvPr/>
          </p:nvSpPr>
          <p:spPr bwMode="auto">
            <a:xfrm>
              <a:off x="10495365" y="2775899"/>
              <a:ext cx="30163" cy="30163"/>
            </a:xfrm>
            <a:custGeom>
              <a:avLst/>
              <a:gdLst/>
              <a:ahLst/>
              <a:cxnLst>
                <a:cxn ang="0">
                  <a:pos x="101" y="183"/>
                </a:cxn>
                <a:cxn ang="0">
                  <a:pos x="119" y="178"/>
                </a:cxn>
                <a:cxn ang="0">
                  <a:pos x="135" y="172"/>
                </a:cxn>
                <a:cxn ang="0">
                  <a:pos x="150" y="162"/>
                </a:cxn>
                <a:cxn ang="0">
                  <a:pos x="162" y="150"/>
                </a:cxn>
                <a:cxn ang="0">
                  <a:pos x="172" y="135"/>
                </a:cxn>
                <a:cxn ang="0">
                  <a:pos x="178" y="119"/>
                </a:cxn>
                <a:cxn ang="0">
                  <a:pos x="182" y="101"/>
                </a:cxn>
                <a:cxn ang="0">
                  <a:pos x="182" y="82"/>
                </a:cxn>
                <a:cxn ang="0">
                  <a:pos x="178" y="64"/>
                </a:cxn>
                <a:cxn ang="0">
                  <a:pos x="172" y="48"/>
                </a:cxn>
                <a:cxn ang="0">
                  <a:pos x="162" y="33"/>
                </a:cxn>
                <a:cxn ang="0">
                  <a:pos x="150" y="21"/>
                </a:cxn>
                <a:cxn ang="0">
                  <a:pos x="135" y="11"/>
                </a:cxn>
                <a:cxn ang="0">
                  <a:pos x="119" y="4"/>
                </a:cxn>
                <a:cxn ang="0">
                  <a:pos x="101" y="1"/>
                </a:cxn>
                <a:cxn ang="0">
                  <a:pos x="82" y="1"/>
                </a:cxn>
                <a:cxn ang="0">
                  <a:pos x="64" y="4"/>
                </a:cxn>
                <a:cxn ang="0">
                  <a:pos x="48" y="11"/>
                </a:cxn>
                <a:cxn ang="0">
                  <a:pos x="33" y="21"/>
                </a:cxn>
                <a:cxn ang="0">
                  <a:pos x="21" y="33"/>
                </a:cxn>
                <a:cxn ang="0">
                  <a:pos x="11" y="48"/>
                </a:cxn>
                <a:cxn ang="0">
                  <a:pos x="4" y="64"/>
                </a:cxn>
                <a:cxn ang="0">
                  <a:pos x="1" y="82"/>
                </a:cxn>
                <a:cxn ang="0">
                  <a:pos x="1" y="101"/>
                </a:cxn>
                <a:cxn ang="0">
                  <a:pos x="4" y="119"/>
                </a:cxn>
                <a:cxn ang="0">
                  <a:pos x="11" y="135"/>
                </a:cxn>
                <a:cxn ang="0">
                  <a:pos x="21" y="150"/>
                </a:cxn>
                <a:cxn ang="0">
                  <a:pos x="33" y="162"/>
                </a:cxn>
                <a:cxn ang="0">
                  <a:pos x="48" y="172"/>
                </a:cxn>
                <a:cxn ang="0">
                  <a:pos x="64" y="178"/>
                </a:cxn>
                <a:cxn ang="0">
                  <a:pos x="82" y="183"/>
                </a:cxn>
              </a:cxnLst>
              <a:rect l="0" t="0" r="r" b="b"/>
              <a:pathLst>
                <a:path w="183" h="183">
                  <a:moveTo>
                    <a:pt x="92" y="183"/>
                  </a:moveTo>
                  <a:lnTo>
                    <a:pt x="101" y="183"/>
                  </a:lnTo>
                  <a:lnTo>
                    <a:pt x="110" y="181"/>
                  </a:lnTo>
                  <a:lnTo>
                    <a:pt x="119" y="178"/>
                  </a:lnTo>
                  <a:lnTo>
                    <a:pt x="127" y="176"/>
                  </a:lnTo>
                  <a:lnTo>
                    <a:pt x="135" y="172"/>
                  </a:lnTo>
                  <a:lnTo>
                    <a:pt x="142" y="167"/>
                  </a:lnTo>
                  <a:lnTo>
                    <a:pt x="150" y="162"/>
                  </a:lnTo>
                  <a:lnTo>
                    <a:pt x="156" y="156"/>
                  </a:lnTo>
                  <a:lnTo>
                    <a:pt x="162" y="150"/>
                  </a:lnTo>
                  <a:lnTo>
                    <a:pt x="167" y="143"/>
                  </a:lnTo>
                  <a:lnTo>
                    <a:pt x="172" y="135"/>
                  </a:lnTo>
                  <a:lnTo>
                    <a:pt x="175" y="127"/>
                  </a:lnTo>
                  <a:lnTo>
                    <a:pt x="178" y="119"/>
                  </a:lnTo>
                  <a:lnTo>
                    <a:pt x="181" y="110"/>
                  </a:lnTo>
                  <a:lnTo>
                    <a:pt x="182" y="101"/>
                  </a:lnTo>
                  <a:lnTo>
                    <a:pt x="183" y="92"/>
                  </a:lnTo>
                  <a:lnTo>
                    <a:pt x="182" y="82"/>
                  </a:lnTo>
                  <a:lnTo>
                    <a:pt x="181" y="73"/>
                  </a:lnTo>
                  <a:lnTo>
                    <a:pt x="178" y="64"/>
                  </a:lnTo>
                  <a:lnTo>
                    <a:pt x="175" y="56"/>
                  </a:lnTo>
                  <a:lnTo>
                    <a:pt x="172" y="48"/>
                  </a:lnTo>
                  <a:lnTo>
                    <a:pt x="167" y="41"/>
                  </a:lnTo>
                  <a:lnTo>
                    <a:pt x="162" y="33"/>
                  </a:lnTo>
                  <a:lnTo>
                    <a:pt x="156" y="26"/>
                  </a:lnTo>
                  <a:lnTo>
                    <a:pt x="150" y="21"/>
                  </a:lnTo>
                  <a:lnTo>
                    <a:pt x="142" y="15"/>
                  </a:lnTo>
                  <a:lnTo>
                    <a:pt x="135" y="11"/>
                  </a:lnTo>
                  <a:lnTo>
                    <a:pt x="127" y="8"/>
                  </a:lnTo>
                  <a:lnTo>
                    <a:pt x="119" y="4"/>
                  </a:lnTo>
                  <a:lnTo>
                    <a:pt x="110" y="2"/>
                  </a:lnTo>
                  <a:lnTo>
                    <a:pt x="101" y="1"/>
                  </a:lnTo>
                  <a:lnTo>
                    <a:pt x="92" y="0"/>
                  </a:lnTo>
                  <a:lnTo>
                    <a:pt x="82" y="1"/>
                  </a:lnTo>
                  <a:lnTo>
                    <a:pt x="73" y="2"/>
                  </a:lnTo>
                  <a:lnTo>
                    <a:pt x="64" y="4"/>
                  </a:lnTo>
                  <a:lnTo>
                    <a:pt x="55" y="8"/>
                  </a:lnTo>
                  <a:lnTo>
                    <a:pt x="48" y="11"/>
                  </a:lnTo>
                  <a:lnTo>
                    <a:pt x="40" y="15"/>
                  </a:lnTo>
                  <a:lnTo>
                    <a:pt x="33" y="21"/>
                  </a:lnTo>
                  <a:lnTo>
                    <a:pt x="26" y="26"/>
                  </a:lnTo>
                  <a:lnTo>
                    <a:pt x="21" y="33"/>
                  </a:lnTo>
                  <a:lnTo>
                    <a:pt x="15" y="41"/>
                  </a:lnTo>
                  <a:lnTo>
                    <a:pt x="11" y="48"/>
                  </a:lnTo>
                  <a:lnTo>
                    <a:pt x="8" y="56"/>
                  </a:lnTo>
                  <a:lnTo>
                    <a:pt x="4" y="64"/>
                  </a:lnTo>
                  <a:lnTo>
                    <a:pt x="2" y="73"/>
                  </a:lnTo>
                  <a:lnTo>
                    <a:pt x="1" y="82"/>
                  </a:lnTo>
                  <a:lnTo>
                    <a:pt x="0" y="92"/>
                  </a:lnTo>
                  <a:lnTo>
                    <a:pt x="1" y="101"/>
                  </a:lnTo>
                  <a:lnTo>
                    <a:pt x="2" y="110"/>
                  </a:lnTo>
                  <a:lnTo>
                    <a:pt x="4" y="119"/>
                  </a:lnTo>
                  <a:lnTo>
                    <a:pt x="8" y="127"/>
                  </a:lnTo>
                  <a:lnTo>
                    <a:pt x="11" y="135"/>
                  </a:lnTo>
                  <a:lnTo>
                    <a:pt x="15" y="143"/>
                  </a:lnTo>
                  <a:lnTo>
                    <a:pt x="21" y="150"/>
                  </a:lnTo>
                  <a:lnTo>
                    <a:pt x="26" y="156"/>
                  </a:lnTo>
                  <a:lnTo>
                    <a:pt x="33" y="162"/>
                  </a:lnTo>
                  <a:lnTo>
                    <a:pt x="40" y="167"/>
                  </a:lnTo>
                  <a:lnTo>
                    <a:pt x="48" y="172"/>
                  </a:lnTo>
                  <a:lnTo>
                    <a:pt x="55" y="176"/>
                  </a:lnTo>
                  <a:lnTo>
                    <a:pt x="64" y="178"/>
                  </a:lnTo>
                  <a:lnTo>
                    <a:pt x="73" y="181"/>
                  </a:lnTo>
                  <a:lnTo>
                    <a:pt x="82" y="183"/>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33" name="Freeform 48"/>
            <p:cNvSpPr/>
            <p:nvPr/>
          </p:nvSpPr>
          <p:spPr bwMode="auto">
            <a:xfrm>
              <a:off x="10536640" y="2775899"/>
              <a:ext cx="28575" cy="30163"/>
            </a:xfrm>
            <a:custGeom>
              <a:avLst/>
              <a:gdLst/>
              <a:ahLst/>
              <a:cxnLst>
                <a:cxn ang="0">
                  <a:pos x="101" y="183"/>
                </a:cxn>
                <a:cxn ang="0">
                  <a:pos x="118" y="178"/>
                </a:cxn>
                <a:cxn ang="0">
                  <a:pos x="135" y="172"/>
                </a:cxn>
                <a:cxn ang="0">
                  <a:pos x="149" y="162"/>
                </a:cxn>
                <a:cxn ang="0">
                  <a:pos x="162" y="150"/>
                </a:cxn>
                <a:cxn ang="0">
                  <a:pos x="172" y="135"/>
                </a:cxn>
                <a:cxn ang="0">
                  <a:pos x="178" y="119"/>
                </a:cxn>
                <a:cxn ang="0">
                  <a:pos x="183" y="101"/>
                </a:cxn>
                <a:cxn ang="0">
                  <a:pos x="183" y="82"/>
                </a:cxn>
                <a:cxn ang="0">
                  <a:pos x="178" y="64"/>
                </a:cxn>
                <a:cxn ang="0">
                  <a:pos x="172" y="48"/>
                </a:cxn>
                <a:cxn ang="0">
                  <a:pos x="162" y="33"/>
                </a:cxn>
                <a:cxn ang="0">
                  <a:pos x="149" y="21"/>
                </a:cxn>
                <a:cxn ang="0">
                  <a:pos x="135" y="11"/>
                </a:cxn>
                <a:cxn ang="0">
                  <a:pos x="118" y="4"/>
                </a:cxn>
                <a:cxn ang="0">
                  <a:pos x="101" y="1"/>
                </a:cxn>
                <a:cxn ang="0">
                  <a:pos x="82" y="1"/>
                </a:cxn>
                <a:cxn ang="0">
                  <a:pos x="64" y="4"/>
                </a:cxn>
                <a:cxn ang="0">
                  <a:pos x="47" y="11"/>
                </a:cxn>
                <a:cxn ang="0">
                  <a:pos x="33" y="21"/>
                </a:cxn>
                <a:cxn ang="0">
                  <a:pos x="21" y="33"/>
                </a:cxn>
                <a:cxn ang="0">
                  <a:pos x="11" y="48"/>
                </a:cxn>
                <a:cxn ang="0">
                  <a:pos x="4" y="64"/>
                </a:cxn>
                <a:cxn ang="0">
                  <a:pos x="1" y="82"/>
                </a:cxn>
                <a:cxn ang="0">
                  <a:pos x="1" y="101"/>
                </a:cxn>
                <a:cxn ang="0">
                  <a:pos x="4" y="119"/>
                </a:cxn>
                <a:cxn ang="0">
                  <a:pos x="11" y="135"/>
                </a:cxn>
                <a:cxn ang="0">
                  <a:pos x="21" y="150"/>
                </a:cxn>
                <a:cxn ang="0">
                  <a:pos x="33" y="162"/>
                </a:cxn>
                <a:cxn ang="0">
                  <a:pos x="47" y="172"/>
                </a:cxn>
                <a:cxn ang="0">
                  <a:pos x="64" y="178"/>
                </a:cxn>
                <a:cxn ang="0">
                  <a:pos x="82" y="183"/>
                </a:cxn>
              </a:cxnLst>
              <a:rect l="0" t="0" r="r" b="b"/>
              <a:pathLst>
                <a:path w="183" h="183">
                  <a:moveTo>
                    <a:pt x="92" y="183"/>
                  </a:moveTo>
                  <a:lnTo>
                    <a:pt x="101" y="183"/>
                  </a:lnTo>
                  <a:lnTo>
                    <a:pt x="109" y="181"/>
                  </a:lnTo>
                  <a:lnTo>
                    <a:pt x="118" y="178"/>
                  </a:lnTo>
                  <a:lnTo>
                    <a:pt x="127" y="176"/>
                  </a:lnTo>
                  <a:lnTo>
                    <a:pt x="135" y="172"/>
                  </a:lnTo>
                  <a:lnTo>
                    <a:pt x="143" y="167"/>
                  </a:lnTo>
                  <a:lnTo>
                    <a:pt x="149" y="162"/>
                  </a:lnTo>
                  <a:lnTo>
                    <a:pt x="156" y="156"/>
                  </a:lnTo>
                  <a:lnTo>
                    <a:pt x="162" y="150"/>
                  </a:lnTo>
                  <a:lnTo>
                    <a:pt x="167" y="143"/>
                  </a:lnTo>
                  <a:lnTo>
                    <a:pt x="172" y="135"/>
                  </a:lnTo>
                  <a:lnTo>
                    <a:pt x="176" y="127"/>
                  </a:lnTo>
                  <a:lnTo>
                    <a:pt x="178" y="119"/>
                  </a:lnTo>
                  <a:lnTo>
                    <a:pt x="180" y="110"/>
                  </a:lnTo>
                  <a:lnTo>
                    <a:pt x="183" y="101"/>
                  </a:lnTo>
                  <a:lnTo>
                    <a:pt x="183" y="92"/>
                  </a:lnTo>
                  <a:lnTo>
                    <a:pt x="183" y="82"/>
                  </a:lnTo>
                  <a:lnTo>
                    <a:pt x="180" y="73"/>
                  </a:lnTo>
                  <a:lnTo>
                    <a:pt x="178" y="64"/>
                  </a:lnTo>
                  <a:lnTo>
                    <a:pt x="176" y="56"/>
                  </a:lnTo>
                  <a:lnTo>
                    <a:pt x="172" y="48"/>
                  </a:lnTo>
                  <a:lnTo>
                    <a:pt x="167" y="41"/>
                  </a:lnTo>
                  <a:lnTo>
                    <a:pt x="162" y="33"/>
                  </a:lnTo>
                  <a:lnTo>
                    <a:pt x="156" y="26"/>
                  </a:lnTo>
                  <a:lnTo>
                    <a:pt x="149" y="21"/>
                  </a:lnTo>
                  <a:lnTo>
                    <a:pt x="143" y="15"/>
                  </a:lnTo>
                  <a:lnTo>
                    <a:pt x="135" y="11"/>
                  </a:lnTo>
                  <a:lnTo>
                    <a:pt x="127" y="8"/>
                  </a:lnTo>
                  <a:lnTo>
                    <a:pt x="118" y="4"/>
                  </a:lnTo>
                  <a:lnTo>
                    <a:pt x="109" y="2"/>
                  </a:lnTo>
                  <a:lnTo>
                    <a:pt x="101" y="1"/>
                  </a:lnTo>
                  <a:lnTo>
                    <a:pt x="92" y="0"/>
                  </a:lnTo>
                  <a:lnTo>
                    <a:pt x="82" y="1"/>
                  </a:lnTo>
                  <a:lnTo>
                    <a:pt x="73" y="2"/>
                  </a:lnTo>
                  <a:lnTo>
                    <a:pt x="64" y="4"/>
                  </a:lnTo>
                  <a:lnTo>
                    <a:pt x="56" y="8"/>
                  </a:lnTo>
                  <a:lnTo>
                    <a:pt x="47" y="11"/>
                  </a:lnTo>
                  <a:lnTo>
                    <a:pt x="41" y="15"/>
                  </a:lnTo>
                  <a:lnTo>
                    <a:pt x="33" y="21"/>
                  </a:lnTo>
                  <a:lnTo>
                    <a:pt x="26" y="26"/>
                  </a:lnTo>
                  <a:lnTo>
                    <a:pt x="21" y="33"/>
                  </a:lnTo>
                  <a:lnTo>
                    <a:pt x="15" y="41"/>
                  </a:lnTo>
                  <a:lnTo>
                    <a:pt x="11" y="48"/>
                  </a:lnTo>
                  <a:lnTo>
                    <a:pt x="7" y="56"/>
                  </a:lnTo>
                  <a:lnTo>
                    <a:pt x="4" y="64"/>
                  </a:lnTo>
                  <a:lnTo>
                    <a:pt x="2" y="73"/>
                  </a:lnTo>
                  <a:lnTo>
                    <a:pt x="1" y="82"/>
                  </a:lnTo>
                  <a:lnTo>
                    <a:pt x="0" y="92"/>
                  </a:lnTo>
                  <a:lnTo>
                    <a:pt x="1" y="101"/>
                  </a:lnTo>
                  <a:lnTo>
                    <a:pt x="2" y="110"/>
                  </a:lnTo>
                  <a:lnTo>
                    <a:pt x="4" y="119"/>
                  </a:lnTo>
                  <a:lnTo>
                    <a:pt x="7" y="127"/>
                  </a:lnTo>
                  <a:lnTo>
                    <a:pt x="11" y="135"/>
                  </a:lnTo>
                  <a:lnTo>
                    <a:pt x="15" y="143"/>
                  </a:lnTo>
                  <a:lnTo>
                    <a:pt x="21" y="150"/>
                  </a:lnTo>
                  <a:lnTo>
                    <a:pt x="26" y="156"/>
                  </a:lnTo>
                  <a:lnTo>
                    <a:pt x="33" y="162"/>
                  </a:lnTo>
                  <a:lnTo>
                    <a:pt x="41" y="167"/>
                  </a:lnTo>
                  <a:lnTo>
                    <a:pt x="47" y="172"/>
                  </a:lnTo>
                  <a:lnTo>
                    <a:pt x="56" y="176"/>
                  </a:lnTo>
                  <a:lnTo>
                    <a:pt x="64" y="178"/>
                  </a:lnTo>
                  <a:lnTo>
                    <a:pt x="73" y="181"/>
                  </a:lnTo>
                  <a:lnTo>
                    <a:pt x="82" y="183"/>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34" name="Freeform 49"/>
            <p:cNvSpPr/>
            <p:nvPr/>
          </p:nvSpPr>
          <p:spPr bwMode="auto">
            <a:xfrm>
              <a:off x="10576328" y="2775899"/>
              <a:ext cx="28575" cy="30163"/>
            </a:xfrm>
            <a:custGeom>
              <a:avLst/>
              <a:gdLst/>
              <a:ahLst/>
              <a:cxnLst>
                <a:cxn ang="0">
                  <a:pos x="100" y="183"/>
                </a:cxn>
                <a:cxn ang="0">
                  <a:pos x="118" y="178"/>
                </a:cxn>
                <a:cxn ang="0">
                  <a:pos x="135" y="172"/>
                </a:cxn>
                <a:cxn ang="0">
                  <a:pos x="149" y="162"/>
                </a:cxn>
                <a:cxn ang="0">
                  <a:pos x="161" y="150"/>
                </a:cxn>
                <a:cxn ang="0">
                  <a:pos x="171" y="135"/>
                </a:cxn>
                <a:cxn ang="0">
                  <a:pos x="178" y="119"/>
                </a:cxn>
                <a:cxn ang="0">
                  <a:pos x="182" y="101"/>
                </a:cxn>
                <a:cxn ang="0">
                  <a:pos x="182" y="82"/>
                </a:cxn>
                <a:cxn ang="0">
                  <a:pos x="178" y="64"/>
                </a:cxn>
                <a:cxn ang="0">
                  <a:pos x="171" y="48"/>
                </a:cxn>
                <a:cxn ang="0">
                  <a:pos x="161" y="33"/>
                </a:cxn>
                <a:cxn ang="0">
                  <a:pos x="149" y="21"/>
                </a:cxn>
                <a:cxn ang="0">
                  <a:pos x="135" y="11"/>
                </a:cxn>
                <a:cxn ang="0">
                  <a:pos x="118" y="4"/>
                </a:cxn>
                <a:cxn ang="0">
                  <a:pos x="100" y="1"/>
                </a:cxn>
                <a:cxn ang="0">
                  <a:pos x="82" y="1"/>
                </a:cxn>
                <a:cxn ang="0">
                  <a:pos x="64" y="4"/>
                </a:cxn>
                <a:cxn ang="0">
                  <a:pos x="48" y="11"/>
                </a:cxn>
                <a:cxn ang="0">
                  <a:pos x="33" y="21"/>
                </a:cxn>
                <a:cxn ang="0">
                  <a:pos x="21" y="33"/>
                </a:cxn>
                <a:cxn ang="0">
                  <a:pos x="11" y="48"/>
                </a:cxn>
                <a:cxn ang="0">
                  <a:pos x="4" y="64"/>
                </a:cxn>
                <a:cxn ang="0">
                  <a:pos x="1" y="82"/>
                </a:cxn>
                <a:cxn ang="0">
                  <a:pos x="1" y="101"/>
                </a:cxn>
                <a:cxn ang="0">
                  <a:pos x="4" y="119"/>
                </a:cxn>
                <a:cxn ang="0">
                  <a:pos x="11" y="135"/>
                </a:cxn>
                <a:cxn ang="0">
                  <a:pos x="21" y="150"/>
                </a:cxn>
                <a:cxn ang="0">
                  <a:pos x="33" y="162"/>
                </a:cxn>
                <a:cxn ang="0">
                  <a:pos x="48" y="172"/>
                </a:cxn>
                <a:cxn ang="0">
                  <a:pos x="64" y="178"/>
                </a:cxn>
                <a:cxn ang="0">
                  <a:pos x="82" y="183"/>
                </a:cxn>
              </a:cxnLst>
              <a:rect l="0" t="0" r="r" b="b"/>
              <a:pathLst>
                <a:path w="182" h="183">
                  <a:moveTo>
                    <a:pt x="92" y="183"/>
                  </a:moveTo>
                  <a:lnTo>
                    <a:pt x="100" y="183"/>
                  </a:lnTo>
                  <a:lnTo>
                    <a:pt x="109" y="181"/>
                  </a:lnTo>
                  <a:lnTo>
                    <a:pt x="118" y="178"/>
                  </a:lnTo>
                  <a:lnTo>
                    <a:pt x="127" y="176"/>
                  </a:lnTo>
                  <a:lnTo>
                    <a:pt x="135" y="172"/>
                  </a:lnTo>
                  <a:lnTo>
                    <a:pt x="143" y="167"/>
                  </a:lnTo>
                  <a:lnTo>
                    <a:pt x="149" y="162"/>
                  </a:lnTo>
                  <a:lnTo>
                    <a:pt x="156" y="156"/>
                  </a:lnTo>
                  <a:lnTo>
                    <a:pt x="161" y="150"/>
                  </a:lnTo>
                  <a:lnTo>
                    <a:pt x="167" y="143"/>
                  </a:lnTo>
                  <a:lnTo>
                    <a:pt x="171" y="135"/>
                  </a:lnTo>
                  <a:lnTo>
                    <a:pt x="176" y="127"/>
                  </a:lnTo>
                  <a:lnTo>
                    <a:pt x="178" y="119"/>
                  </a:lnTo>
                  <a:lnTo>
                    <a:pt x="180" y="110"/>
                  </a:lnTo>
                  <a:lnTo>
                    <a:pt x="182" y="101"/>
                  </a:lnTo>
                  <a:lnTo>
                    <a:pt x="182" y="92"/>
                  </a:lnTo>
                  <a:lnTo>
                    <a:pt x="182" y="82"/>
                  </a:lnTo>
                  <a:lnTo>
                    <a:pt x="180" y="73"/>
                  </a:lnTo>
                  <a:lnTo>
                    <a:pt x="178" y="64"/>
                  </a:lnTo>
                  <a:lnTo>
                    <a:pt x="176" y="56"/>
                  </a:lnTo>
                  <a:lnTo>
                    <a:pt x="171" y="48"/>
                  </a:lnTo>
                  <a:lnTo>
                    <a:pt x="167" y="41"/>
                  </a:lnTo>
                  <a:lnTo>
                    <a:pt x="161" y="33"/>
                  </a:lnTo>
                  <a:lnTo>
                    <a:pt x="156" y="26"/>
                  </a:lnTo>
                  <a:lnTo>
                    <a:pt x="149" y="21"/>
                  </a:lnTo>
                  <a:lnTo>
                    <a:pt x="143" y="15"/>
                  </a:lnTo>
                  <a:lnTo>
                    <a:pt x="135" y="11"/>
                  </a:lnTo>
                  <a:lnTo>
                    <a:pt x="127" y="8"/>
                  </a:lnTo>
                  <a:lnTo>
                    <a:pt x="118" y="4"/>
                  </a:lnTo>
                  <a:lnTo>
                    <a:pt x="109" y="2"/>
                  </a:lnTo>
                  <a:lnTo>
                    <a:pt x="100" y="1"/>
                  </a:lnTo>
                  <a:lnTo>
                    <a:pt x="92" y="0"/>
                  </a:lnTo>
                  <a:lnTo>
                    <a:pt x="82" y="1"/>
                  </a:lnTo>
                  <a:lnTo>
                    <a:pt x="73" y="2"/>
                  </a:lnTo>
                  <a:lnTo>
                    <a:pt x="64" y="4"/>
                  </a:lnTo>
                  <a:lnTo>
                    <a:pt x="56" y="8"/>
                  </a:lnTo>
                  <a:lnTo>
                    <a:pt x="48" y="11"/>
                  </a:lnTo>
                  <a:lnTo>
                    <a:pt x="41" y="15"/>
                  </a:lnTo>
                  <a:lnTo>
                    <a:pt x="33" y="21"/>
                  </a:lnTo>
                  <a:lnTo>
                    <a:pt x="27" y="26"/>
                  </a:lnTo>
                  <a:lnTo>
                    <a:pt x="21" y="33"/>
                  </a:lnTo>
                  <a:lnTo>
                    <a:pt x="16" y="41"/>
                  </a:lnTo>
                  <a:lnTo>
                    <a:pt x="11" y="48"/>
                  </a:lnTo>
                  <a:lnTo>
                    <a:pt x="7" y="56"/>
                  </a:lnTo>
                  <a:lnTo>
                    <a:pt x="4" y="64"/>
                  </a:lnTo>
                  <a:lnTo>
                    <a:pt x="2" y="73"/>
                  </a:lnTo>
                  <a:lnTo>
                    <a:pt x="1" y="82"/>
                  </a:lnTo>
                  <a:lnTo>
                    <a:pt x="0" y="92"/>
                  </a:lnTo>
                  <a:lnTo>
                    <a:pt x="1" y="101"/>
                  </a:lnTo>
                  <a:lnTo>
                    <a:pt x="2" y="110"/>
                  </a:lnTo>
                  <a:lnTo>
                    <a:pt x="4" y="119"/>
                  </a:lnTo>
                  <a:lnTo>
                    <a:pt x="7" y="127"/>
                  </a:lnTo>
                  <a:lnTo>
                    <a:pt x="11" y="135"/>
                  </a:lnTo>
                  <a:lnTo>
                    <a:pt x="16" y="143"/>
                  </a:lnTo>
                  <a:lnTo>
                    <a:pt x="21" y="150"/>
                  </a:lnTo>
                  <a:lnTo>
                    <a:pt x="27" y="156"/>
                  </a:lnTo>
                  <a:lnTo>
                    <a:pt x="33" y="162"/>
                  </a:lnTo>
                  <a:lnTo>
                    <a:pt x="41" y="167"/>
                  </a:lnTo>
                  <a:lnTo>
                    <a:pt x="48" y="172"/>
                  </a:lnTo>
                  <a:lnTo>
                    <a:pt x="56" y="176"/>
                  </a:lnTo>
                  <a:lnTo>
                    <a:pt x="64" y="178"/>
                  </a:lnTo>
                  <a:lnTo>
                    <a:pt x="73" y="181"/>
                  </a:lnTo>
                  <a:lnTo>
                    <a:pt x="82" y="183"/>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35" name="Freeform 50"/>
            <p:cNvSpPr/>
            <p:nvPr/>
          </p:nvSpPr>
          <p:spPr bwMode="auto">
            <a:xfrm>
              <a:off x="10616015" y="2775899"/>
              <a:ext cx="28575" cy="30163"/>
            </a:xfrm>
            <a:custGeom>
              <a:avLst/>
              <a:gdLst/>
              <a:ahLst/>
              <a:cxnLst>
                <a:cxn ang="0">
                  <a:pos x="100" y="183"/>
                </a:cxn>
                <a:cxn ang="0">
                  <a:pos x="118" y="178"/>
                </a:cxn>
                <a:cxn ang="0">
                  <a:pos x="135" y="172"/>
                </a:cxn>
                <a:cxn ang="0">
                  <a:pos x="149" y="162"/>
                </a:cxn>
                <a:cxn ang="0">
                  <a:pos x="161" y="150"/>
                </a:cxn>
                <a:cxn ang="0">
                  <a:pos x="171" y="135"/>
                </a:cxn>
                <a:cxn ang="0">
                  <a:pos x="179" y="119"/>
                </a:cxn>
                <a:cxn ang="0">
                  <a:pos x="182" y="101"/>
                </a:cxn>
                <a:cxn ang="0">
                  <a:pos x="182" y="82"/>
                </a:cxn>
                <a:cxn ang="0">
                  <a:pos x="179" y="64"/>
                </a:cxn>
                <a:cxn ang="0">
                  <a:pos x="171" y="48"/>
                </a:cxn>
                <a:cxn ang="0">
                  <a:pos x="161" y="33"/>
                </a:cxn>
                <a:cxn ang="0">
                  <a:pos x="149" y="21"/>
                </a:cxn>
                <a:cxn ang="0">
                  <a:pos x="135" y="11"/>
                </a:cxn>
                <a:cxn ang="0">
                  <a:pos x="118" y="4"/>
                </a:cxn>
                <a:cxn ang="0">
                  <a:pos x="100" y="1"/>
                </a:cxn>
                <a:cxn ang="0">
                  <a:pos x="82" y="1"/>
                </a:cxn>
                <a:cxn ang="0">
                  <a:pos x="64" y="4"/>
                </a:cxn>
                <a:cxn ang="0">
                  <a:pos x="48" y="11"/>
                </a:cxn>
                <a:cxn ang="0">
                  <a:pos x="34" y="21"/>
                </a:cxn>
                <a:cxn ang="0">
                  <a:pos x="20" y="33"/>
                </a:cxn>
                <a:cxn ang="0">
                  <a:pos x="10" y="48"/>
                </a:cxn>
                <a:cxn ang="0">
                  <a:pos x="4" y="64"/>
                </a:cxn>
                <a:cxn ang="0">
                  <a:pos x="0" y="82"/>
                </a:cxn>
                <a:cxn ang="0">
                  <a:pos x="0" y="101"/>
                </a:cxn>
                <a:cxn ang="0">
                  <a:pos x="4" y="119"/>
                </a:cxn>
                <a:cxn ang="0">
                  <a:pos x="10" y="135"/>
                </a:cxn>
                <a:cxn ang="0">
                  <a:pos x="20" y="150"/>
                </a:cxn>
                <a:cxn ang="0">
                  <a:pos x="34" y="162"/>
                </a:cxn>
                <a:cxn ang="0">
                  <a:pos x="48" y="172"/>
                </a:cxn>
                <a:cxn ang="0">
                  <a:pos x="64" y="178"/>
                </a:cxn>
                <a:cxn ang="0">
                  <a:pos x="82" y="183"/>
                </a:cxn>
              </a:cxnLst>
              <a:rect l="0" t="0" r="r" b="b"/>
              <a:pathLst>
                <a:path w="182" h="183">
                  <a:moveTo>
                    <a:pt x="91" y="183"/>
                  </a:moveTo>
                  <a:lnTo>
                    <a:pt x="100" y="183"/>
                  </a:lnTo>
                  <a:lnTo>
                    <a:pt x="109" y="181"/>
                  </a:lnTo>
                  <a:lnTo>
                    <a:pt x="118" y="178"/>
                  </a:lnTo>
                  <a:lnTo>
                    <a:pt x="127" y="176"/>
                  </a:lnTo>
                  <a:lnTo>
                    <a:pt x="135" y="172"/>
                  </a:lnTo>
                  <a:lnTo>
                    <a:pt x="142" y="167"/>
                  </a:lnTo>
                  <a:lnTo>
                    <a:pt x="149" y="162"/>
                  </a:lnTo>
                  <a:lnTo>
                    <a:pt x="156" y="156"/>
                  </a:lnTo>
                  <a:lnTo>
                    <a:pt x="161" y="150"/>
                  </a:lnTo>
                  <a:lnTo>
                    <a:pt x="167" y="143"/>
                  </a:lnTo>
                  <a:lnTo>
                    <a:pt x="171" y="135"/>
                  </a:lnTo>
                  <a:lnTo>
                    <a:pt x="176" y="127"/>
                  </a:lnTo>
                  <a:lnTo>
                    <a:pt x="179" y="119"/>
                  </a:lnTo>
                  <a:lnTo>
                    <a:pt x="181" y="110"/>
                  </a:lnTo>
                  <a:lnTo>
                    <a:pt x="182" y="101"/>
                  </a:lnTo>
                  <a:lnTo>
                    <a:pt x="182" y="92"/>
                  </a:lnTo>
                  <a:lnTo>
                    <a:pt x="182" y="82"/>
                  </a:lnTo>
                  <a:lnTo>
                    <a:pt x="181" y="73"/>
                  </a:lnTo>
                  <a:lnTo>
                    <a:pt x="179" y="64"/>
                  </a:lnTo>
                  <a:lnTo>
                    <a:pt x="176" y="56"/>
                  </a:lnTo>
                  <a:lnTo>
                    <a:pt x="171" y="48"/>
                  </a:lnTo>
                  <a:lnTo>
                    <a:pt x="167" y="41"/>
                  </a:lnTo>
                  <a:lnTo>
                    <a:pt x="161" y="33"/>
                  </a:lnTo>
                  <a:lnTo>
                    <a:pt x="156" y="26"/>
                  </a:lnTo>
                  <a:lnTo>
                    <a:pt x="149" y="21"/>
                  </a:lnTo>
                  <a:lnTo>
                    <a:pt x="142" y="15"/>
                  </a:lnTo>
                  <a:lnTo>
                    <a:pt x="135" y="11"/>
                  </a:lnTo>
                  <a:lnTo>
                    <a:pt x="127" y="8"/>
                  </a:lnTo>
                  <a:lnTo>
                    <a:pt x="118" y="4"/>
                  </a:lnTo>
                  <a:lnTo>
                    <a:pt x="109" y="2"/>
                  </a:lnTo>
                  <a:lnTo>
                    <a:pt x="100" y="1"/>
                  </a:lnTo>
                  <a:lnTo>
                    <a:pt x="91" y="0"/>
                  </a:lnTo>
                  <a:lnTo>
                    <a:pt x="82" y="1"/>
                  </a:lnTo>
                  <a:lnTo>
                    <a:pt x="73" y="2"/>
                  </a:lnTo>
                  <a:lnTo>
                    <a:pt x="64" y="4"/>
                  </a:lnTo>
                  <a:lnTo>
                    <a:pt x="56" y="8"/>
                  </a:lnTo>
                  <a:lnTo>
                    <a:pt x="48" y="11"/>
                  </a:lnTo>
                  <a:lnTo>
                    <a:pt x="40" y="15"/>
                  </a:lnTo>
                  <a:lnTo>
                    <a:pt x="34" y="21"/>
                  </a:lnTo>
                  <a:lnTo>
                    <a:pt x="27" y="26"/>
                  </a:lnTo>
                  <a:lnTo>
                    <a:pt x="20" y="33"/>
                  </a:lnTo>
                  <a:lnTo>
                    <a:pt x="16" y="41"/>
                  </a:lnTo>
                  <a:lnTo>
                    <a:pt x="10" y="48"/>
                  </a:lnTo>
                  <a:lnTo>
                    <a:pt x="7" y="56"/>
                  </a:lnTo>
                  <a:lnTo>
                    <a:pt x="4" y="64"/>
                  </a:lnTo>
                  <a:lnTo>
                    <a:pt x="2" y="73"/>
                  </a:lnTo>
                  <a:lnTo>
                    <a:pt x="0" y="82"/>
                  </a:lnTo>
                  <a:lnTo>
                    <a:pt x="0" y="92"/>
                  </a:lnTo>
                  <a:lnTo>
                    <a:pt x="0" y="101"/>
                  </a:lnTo>
                  <a:lnTo>
                    <a:pt x="2" y="110"/>
                  </a:lnTo>
                  <a:lnTo>
                    <a:pt x="4" y="119"/>
                  </a:lnTo>
                  <a:lnTo>
                    <a:pt x="7" y="127"/>
                  </a:lnTo>
                  <a:lnTo>
                    <a:pt x="10" y="135"/>
                  </a:lnTo>
                  <a:lnTo>
                    <a:pt x="16" y="143"/>
                  </a:lnTo>
                  <a:lnTo>
                    <a:pt x="20" y="150"/>
                  </a:lnTo>
                  <a:lnTo>
                    <a:pt x="27" y="156"/>
                  </a:lnTo>
                  <a:lnTo>
                    <a:pt x="34" y="162"/>
                  </a:lnTo>
                  <a:lnTo>
                    <a:pt x="40" y="167"/>
                  </a:lnTo>
                  <a:lnTo>
                    <a:pt x="48" y="172"/>
                  </a:lnTo>
                  <a:lnTo>
                    <a:pt x="56" y="176"/>
                  </a:lnTo>
                  <a:lnTo>
                    <a:pt x="64" y="178"/>
                  </a:lnTo>
                  <a:lnTo>
                    <a:pt x="73" y="181"/>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36" name="Freeform 51"/>
            <p:cNvSpPr/>
            <p:nvPr/>
          </p:nvSpPr>
          <p:spPr bwMode="auto">
            <a:xfrm>
              <a:off x="11073215" y="2963224"/>
              <a:ext cx="203200" cy="34925"/>
            </a:xfrm>
            <a:custGeom>
              <a:avLst/>
              <a:gdLst/>
              <a:ahLst/>
              <a:cxnLst>
                <a:cxn ang="0">
                  <a:pos x="1169" y="0"/>
                </a:cxn>
                <a:cxn ang="0">
                  <a:pos x="1190" y="2"/>
                </a:cxn>
                <a:cxn ang="0">
                  <a:pos x="1212" y="9"/>
                </a:cxn>
                <a:cxn ang="0">
                  <a:pos x="1229" y="19"/>
                </a:cxn>
                <a:cxn ang="0">
                  <a:pos x="1246" y="32"/>
                </a:cxn>
                <a:cxn ang="0">
                  <a:pos x="1259" y="48"/>
                </a:cxn>
                <a:cxn ang="0">
                  <a:pos x="1269" y="66"/>
                </a:cxn>
                <a:cxn ang="0">
                  <a:pos x="1276" y="86"/>
                </a:cxn>
                <a:cxn ang="0">
                  <a:pos x="1278" y="109"/>
                </a:cxn>
                <a:cxn ang="0">
                  <a:pos x="1276" y="131"/>
                </a:cxn>
                <a:cxn ang="0">
                  <a:pos x="1269" y="151"/>
                </a:cxn>
                <a:cxn ang="0">
                  <a:pos x="1259" y="170"/>
                </a:cxn>
                <a:cxn ang="0">
                  <a:pos x="1246" y="185"/>
                </a:cxn>
                <a:cxn ang="0">
                  <a:pos x="1229" y="198"/>
                </a:cxn>
                <a:cxn ang="0">
                  <a:pos x="1212" y="209"/>
                </a:cxn>
                <a:cxn ang="0">
                  <a:pos x="1190" y="215"/>
                </a:cxn>
                <a:cxn ang="0">
                  <a:pos x="1169" y="217"/>
                </a:cxn>
                <a:cxn ang="0">
                  <a:pos x="97" y="217"/>
                </a:cxn>
                <a:cxn ang="0">
                  <a:pos x="76" y="213"/>
                </a:cxn>
                <a:cxn ang="0">
                  <a:pos x="56" y="204"/>
                </a:cxn>
                <a:cxn ang="0">
                  <a:pos x="38" y="193"/>
                </a:cxn>
                <a:cxn ang="0">
                  <a:pos x="24" y="177"/>
                </a:cxn>
                <a:cxn ang="0">
                  <a:pos x="12" y="161"/>
                </a:cxn>
                <a:cxn ang="0">
                  <a:pos x="4" y="141"/>
                </a:cxn>
                <a:cxn ang="0">
                  <a:pos x="0" y="120"/>
                </a:cxn>
                <a:cxn ang="0">
                  <a:pos x="0" y="97"/>
                </a:cxn>
                <a:cxn ang="0">
                  <a:pos x="4" y="76"/>
                </a:cxn>
                <a:cxn ang="0">
                  <a:pos x="12" y="56"/>
                </a:cxn>
                <a:cxn ang="0">
                  <a:pos x="24" y="40"/>
                </a:cxn>
                <a:cxn ang="0">
                  <a:pos x="38" y="24"/>
                </a:cxn>
                <a:cxn ang="0">
                  <a:pos x="56" y="13"/>
                </a:cxn>
                <a:cxn ang="0">
                  <a:pos x="76" y="4"/>
                </a:cxn>
                <a:cxn ang="0">
                  <a:pos x="97" y="0"/>
                </a:cxn>
              </a:cxnLst>
              <a:rect l="0" t="0" r="r" b="b"/>
              <a:pathLst>
                <a:path w="1278" h="217">
                  <a:moveTo>
                    <a:pt x="108" y="0"/>
                  </a:moveTo>
                  <a:lnTo>
                    <a:pt x="1169" y="0"/>
                  </a:lnTo>
                  <a:lnTo>
                    <a:pt x="1180" y="0"/>
                  </a:lnTo>
                  <a:lnTo>
                    <a:pt x="1190" y="2"/>
                  </a:lnTo>
                  <a:lnTo>
                    <a:pt x="1202" y="4"/>
                  </a:lnTo>
                  <a:lnTo>
                    <a:pt x="1212" y="9"/>
                  </a:lnTo>
                  <a:lnTo>
                    <a:pt x="1220" y="13"/>
                  </a:lnTo>
                  <a:lnTo>
                    <a:pt x="1229" y="19"/>
                  </a:lnTo>
                  <a:lnTo>
                    <a:pt x="1238" y="24"/>
                  </a:lnTo>
                  <a:lnTo>
                    <a:pt x="1246" y="32"/>
                  </a:lnTo>
                  <a:lnTo>
                    <a:pt x="1253" y="40"/>
                  </a:lnTo>
                  <a:lnTo>
                    <a:pt x="1259" y="48"/>
                  </a:lnTo>
                  <a:lnTo>
                    <a:pt x="1265" y="56"/>
                  </a:lnTo>
                  <a:lnTo>
                    <a:pt x="1269" y="66"/>
                  </a:lnTo>
                  <a:lnTo>
                    <a:pt x="1272" y="76"/>
                  </a:lnTo>
                  <a:lnTo>
                    <a:pt x="1276" y="86"/>
                  </a:lnTo>
                  <a:lnTo>
                    <a:pt x="1277" y="97"/>
                  </a:lnTo>
                  <a:lnTo>
                    <a:pt x="1278" y="109"/>
                  </a:lnTo>
                  <a:lnTo>
                    <a:pt x="1277" y="120"/>
                  </a:lnTo>
                  <a:lnTo>
                    <a:pt x="1276" y="131"/>
                  </a:lnTo>
                  <a:lnTo>
                    <a:pt x="1272" y="141"/>
                  </a:lnTo>
                  <a:lnTo>
                    <a:pt x="1269" y="151"/>
                  </a:lnTo>
                  <a:lnTo>
                    <a:pt x="1265" y="161"/>
                  </a:lnTo>
                  <a:lnTo>
                    <a:pt x="1259" y="170"/>
                  </a:lnTo>
                  <a:lnTo>
                    <a:pt x="1253" y="177"/>
                  </a:lnTo>
                  <a:lnTo>
                    <a:pt x="1246" y="185"/>
                  </a:lnTo>
                  <a:lnTo>
                    <a:pt x="1238" y="193"/>
                  </a:lnTo>
                  <a:lnTo>
                    <a:pt x="1229" y="198"/>
                  </a:lnTo>
                  <a:lnTo>
                    <a:pt x="1220" y="204"/>
                  </a:lnTo>
                  <a:lnTo>
                    <a:pt x="1212" y="209"/>
                  </a:lnTo>
                  <a:lnTo>
                    <a:pt x="1202" y="213"/>
                  </a:lnTo>
                  <a:lnTo>
                    <a:pt x="1190" y="215"/>
                  </a:lnTo>
                  <a:lnTo>
                    <a:pt x="1180" y="217"/>
                  </a:lnTo>
                  <a:lnTo>
                    <a:pt x="1169" y="217"/>
                  </a:lnTo>
                  <a:lnTo>
                    <a:pt x="108" y="217"/>
                  </a:lnTo>
                  <a:lnTo>
                    <a:pt x="97" y="217"/>
                  </a:lnTo>
                  <a:lnTo>
                    <a:pt x="86" y="215"/>
                  </a:lnTo>
                  <a:lnTo>
                    <a:pt x="76" y="213"/>
                  </a:lnTo>
                  <a:lnTo>
                    <a:pt x="66" y="209"/>
                  </a:lnTo>
                  <a:lnTo>
                    <a:pt x="56" y="204"/>
                  </a:lnTo>
                  <a:lnTo>
                    <a:pt x="47" y="198"/>
                  </a:lnTo>
                  <a:lnTo>
                    <a:pt x="38" y="193"/>
                  </a:lnTo>
                  <a:lnTo>
                    <a:pt x="31" y="185"/>
                  </a:lnTo>
                  <a:lnTo>
                    <a:pt x="24" y="177"/>
                  </a:lnTo>
                  <a:lnTo>
                    <a:pt x="17" y="170"/>
                  </a:lnTo>
                  <a:lnTo>
                    <a:pt x="12" y="161"/>
                  </a:lnTo>
                  <a:lnTo>
                    <a:pt x="7" y="151"/>
                  </a:lnTo>
                  <a:lnTo>
                    <a:pt x="4" y="141"/>
                  </a:lnTo>
                  <a:lnTo>
                    <a:pt x="2" y="131"/>
                  </a:lnTo>
                  <a:lnTo>
                    <a:pt x="0" y="120"/>
                  </a:lnTo>
                  <a:lnTo>
                    <a:pt x="0" y="109"/>
                  </a:lnTo>
                  <a:lnTo>
                    <a:pt x="0" y="97"/>
                  </a:lnTo>
                  <a:lnTo>
                    <a:pt x="2" y="86"/>
                  </a:lnTo>
                  <a:lnTo>
                    <a:pt x="4" y="76"/>
                  </a:lnTo>
                  <a:lnTo>
                    <a:pt x="7" y="66"/>
                  </a:lnTo>
                  <a:lnTo>
                    <a:pt x="12" y="56"/>
                  </a:lnTo>
                  <a:lnTo>
                    <a:pt x="17" y="48"/>
                  </a:lnTo>
                  <a:lnTo>
                    <a:pt x="24" y="40"/>
                  </a:lnTo>
                  <a:lnTo>
                    <a:pt x="31" y="32"/>
                  </a:lnTo>
                  <a:lnTo>
                    <a:pt x="38" y="24"/>
                  </a:lnTo>
                  <a:lnTo>
                    <a:pt x="47" y="19"/>
                  </a:lnTo>
                  <a:lnTo>
                    <a:pt x="56" y="13"/>
                  </a:lnTo>
                  <a:lnTo>
                    <a:pt x="66" y="9"/>
                  </a:lnTo>
                  <a:lnTo>
                    <a:pt x="76" y="4"/>
                  </a:lnTo>
                  <a:lnTo>
                    <a:pt x="86" y="2"/>
                  </a:lnTo>
                  <a:lnTo>
                    <a:pt x="97" y="0"/>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37" name="Freeform 52"/>
            <p:cNvSpPr/>
            <p:nvPr/>
          </p:nvSpPr>
          <p:spPr bwMode="auto">
            <a:xfrm>
              <a:off x="10455678" y="2964812"/>
              <a:ext cx="28575" cy="28575"/>
            </a:xfrm>
            <a:custGeom>
              <a:avLst/>
              <a:gdLst/>
              <a:ahLst/>
              <a:cxnLst>
                <a:cxn ang="0">
                  <a:pos x="101" y="182"/>
                </a:cxn>
                <a:cxn ang="0">
                  <a:pos x="119" y="179"/>
                </a:cxn>
                <a:cxn ang="0">
                  <a:pos x="135" y="172"/>
                </a:cxn>
                <a:cxn ang="0">
                  <a:pos x="150" y="162"/>
                </a:cxn>
                <a:cxn ang="0">
                  <a:pos x="162" y="150"/>
                </a:cxn>
                <a:cxn ang="0">
                  <a:pos x="172" y="136"/>
                </a:cxn>
                <a:cxn ang="0">
                  <a:pos x="179" y="119"/>
                </a:cxn>
                <a:cxn ang="0">
                  <a:pos x="182" y="101"/>
                </a:cxn>
                <a:cxn ang="0">
                  <a:pos x="182" y="83"/>
                </a:cxn>
                <a:cxn ang="0">
                  <a:pos x="179" y="65"/>
                </a:cxn>
                <a:cxn ang="0">
                  <a:pos x="172" y="48"/>
                </a:cxn>
                <a:cxn ang="0">
                  <a:pos x="162" y="34"/>
                </a:cxn>
                <a:cxn ang="0">
                  <a:pos x="150" y="22"/>
                </a:cxn>
                <a:cxn ang="0">
                  <a:pos x="135" y="12"/>
                </a:cxn>
                <a:cxn ang="0">
                  <a:pos x="119" y="5"/>
                </a:cxn>
                <a:cxn ang="0">
                  <a:pos x="101" y="2"/>
                </a:cxn>
                <a:cxn ang="0">
                  <a:pos x="82" y="2"/>
                </a:cxn>
                <a:cxn ang="0">
                  <a:pos x="64" y="5"/>
                </a:cxn>
                <a:cxn ang="0">
                  <a:pos x="48" y="12"/>
                </a:cxn>
                <a:cxn ang="0">
                  <a:pos x="33" y="22"/>
                </a:cxn>
                <a:cxn ang="0">
                  <a:pos x="21" y="34"/>
                </a:cxn>
                <a:cxn ang="0">
                  <a:pos x="11" y="48"/>
                </a:cxn>
                <a:cxn ang="0">
                  <a:pos x="4" y="65"/>
                </a:cxn>
                <a:cxn ang="0">
                  <a:pos x="0" y="83"/>
                </a:cxn>
                <a:cxn ang="0">
                  <a:pos x="0" y="101"/>
                </a:cxn>
                <a:cxn ang="0">
                  <a:pos x="4" y="119"/>
                </a:cxn>
                <a:cxn ang="0">
                  <a:pos x="11" y="136"/>
                </a:cxn>
                <a:cxn ang="0">
                  <a:pos x="21" y="150"/>
                </a:cxn>
                <a:cxn ang="0">
                  <a:pos x="33" y="162"/>
                </a:cxn>
                <a:cxn ang="0">
                  <a:pos x="48" y="172"/>
                </a:cxn>
                <a:cxn ang="0">
                  <a:pos x="64" y="179"/>
                </a:cxn>
                <a:cxn ang="0">
                  <a:pos x="82" y="182"/>
                </a:cxn>
              </a:cxnLst>
              <a:rect l="0" t="0" r="r" b="b"/>
              <a:pathLst>
                <a:path w="183" h="184">
                  <a:moveTo>
                    <a:pt x="91" y="184"/>
                  </a:moveTo>
                  <a:lnTo>
                    <a:pt x="101" y="182"/>
                  </a:lnTo>
                  <a:lnTo>
                    <a:pt x="110" y="181"/>
                  </a:lnTo>
                  <a:lnTo>
                    <a:pt x="119" y="179"/>
                  </a:lnTo>
                  <a:lnTo>
                    <a:pt x="126" y="176"/>
                  </a:lnTo>
                  <a:lnTo>
                    <a:pt x="135" y="172"/>
                  </a:lnTo>
                  <a:lnTo>
                    <a:pt x="142" y="168"/>
                  </a:lnTo>
                  <a:lnTo>
                    <a:pt x="150" y="162"/>
                  </a:lnTo>
                  <a:lnTo>
                    <a:pt x="156" y="157"/>
                  </a:lnTo>
                  <a:lnTo>
                    <a:pt x="162" y="150"/>
                  </a:lnTo>
                  <a:lnTo>
                    <a:pt x="167" y="144"/>
                  </a:lnTo>
                  <a:lnTo>
                    <a:pt x="172" y="136"/>
                  </a:lnTo>
                  <a:lnTo>
                    <a:pt x="175" y="128"/>
                  </a:lnTo>
                  <a:lnTo>
                    <a:pt x="179" y="119"/>
                  </a:lnTo>
                  <a:lnTo>
                    <a:pt x="181" y="110"/>
                  </a:lnTo>
                  <a:lnTo>
                    <a:pt x="182" y="101"/>
                  </a:lnTo>
                  <a:lnTo>
                    <a:pt x="183" y="93"/>
                  </a:lnTo>
                  <a:lnTo>
                    <a:pt x="182" y="83"/>
                  </a:lnTo>
                  <a:lnTo>
                    <a:pt x="181" y="74"/>
                  </a:lnTo>
                  <a:lnTo>
                    <a:pt x="179" y="65"/>
                  </a:lnTo>
                  <a:lnTo>
                    <a:pt x="175" y="57"/>
                  </a:lnTo>
                  <a:lnTo>
                    <a:pt x="172" y="48"/>
                  </a:lnTo>
                  <a:lnTo>
                    <a:pt x="167" y="42"/>
                  </a:lnTo>
                  <a:lnTo>
                    <a:pt x="162" y="34"/>
                  </a:lnTo>
                  <a:lnTo>
                    <a:pt x="156" y="27"/>
                  </a:lnTo>
                  <a:lnTo>
                    <a:pt x="150" y="22"/>
                  </a:lnTo>
                  <a:lnTo>
                    <a:pt x="142" y="16"/>
                  </a:lnTo>
                  <a:lnTo>
                    <a:pt x="135" y="12"/>
                  </a:lnTo>
                  <a:lnTo>
                    <a:pt x="126" y="8"/>
                  </a:lnTo>
                  <a:lnTo>
                    <a:pt x="119" y="5"/>
                  </a:lnTo>
                  <a:lnTo>
                    <a:pt x="110" y="3"/>
                  </a:lnTo>
                  <a:lnTo>
                    <a:pt x="101" y="2"/>
                  </a:lnTo>
                  <a:lnTo>
                    <a:pt x="91" y="0"/>
                  </a:lnTo>
                  <a:lnTo>
                    <a:pt x="82" y="2"/>
                  </a:lnTo>
                  <a:lnTo>
                    <a:pt x="73" y="3"/>
                  </a:lnTo>
                  <a:lnTo>
                    <a:pt x="64" y="5"/>
                  </a:lnTo>
                  <a:lnTo>
                    <a:pt x="55" y="8"/>
                  </a:lnTo>
                  <a:lnTo>
                    <a:pt x="48" y="12"/>
                  </a:lnTo>
                  <a:lnTo>
                    <a:pt x="40" y="16"/>
                  </a:lnTo>
                  <a:lnTo>
                    <a:pt x="33" y="22"/>
                  </a:lnTo>
                  <a:lnTo>
                    <a:pt x="27" y="27"/>
                  </a:lnTo>
                  <a:lnTo>
                    <a:pt x="21" y="34"/>
                  </a:lnTo>
                  <a:lnTo>
                    <a:pt x="16" y="42"/>
                  </a:lnTo>
                  <a:lnTo>
                    <a:pt x="11" y="48"/>
                  </a:lnTo>
                  <a:lnTo>
                    <a:pt x="7" y="57"/>
                  </a:lnTo>
                  <a:lnTo>
                    <a:pt x="4" y="65"/>
                  </a:lnTo>
                  <a:lnTo>
                    <a:pt x="2" y="74"/>
                  </a:lnTo>
                  <a:lnTo>
                    <a:pt x="0" y="83"/>
                  </a:lnTo>
                  <a:lnTo>
                    <a:pt x="0" y="93"/>
                  </a:lnTo>
                  <a:lnTo>
                    <a:pt x="0" y="101"/>
                  </a:lnTo>
                  <a:lnTo>
                    <a:pt x="2" y="110"/>
                  </a:lnTo>
                  <a:lnTo>
                    <a:pt x="4" y="119"/>
                  </a:lnTo>
                  <a:lnTo>
                    <a:pt x="7" y="128"/>
                  </a:lnTo>
                  <a:lnTo>
                    <a:pt x="11" y="136"/>
                  </a:lnTo>
                  <a:lnTo>
                    <a:pt x="16" y="144"/>
                  </a:lnTo>
                  <a:lnTo>
                    <a:pt x="21" y="150"/>
                  </a:lnTo>
                  <a:lnTo>
                    <a:pt x="27" y="157"/>
                  </a:lnTo>
                  <a:lnTo>
                    <a:pt x="33" y="162"/>
                  </a:lnTo>
                  <a:lnTo>
                    <a:pt x="40" y="168"/>
                  </a:lnTo>
                  <a:lnTo>
                    <a:pt x="48" y="172"/>
                  </a:lnTo>
                  <a:lnTo>
                    <a:pt x="55" y="176"/>
                  </a:lnTo>
                  <a:lnTo>
                    <a:pt x="64" y="179"/>
                  </a:lnTo>
                  <a:lnTo>
                    <a:pt x="73" y="181"/>
                  </a:lnTo>
                  <a:lnTo>
                    <a:pt x="82" y="182"/>
                  </a:lnTo>
                  <a:lnTo>
                    <a:pt x="91" y="184"/>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38" name="Freeform 53"/>
            <p:cNvSpPr/>
            <p:nvPr/>
          </p:nvSpPr>
          <p:spPr bwMode="auto">
            <a:xfrm>
              <a:off x="10495365" y="2964812"/>
              <a:ext cx="30163" cy="28575"/>
            </a:xfrm>
            <a:custGeom>
              <a:avLst/>
              <a:gdLst/>
              <a:ahLst/>
              <a:cxnLst>
                <a:cxn ang="0">
                  <a:pos x="101" y="182"/>
                </a:cxn>
                <a:cxn ang="0">
                  <a:pos x="119" y="179"/>
                </a:cxn>
                <a:cxn ang="0">
                  <a:pos x="135" y="172"/>
                </a:cxn>
                <a:cxn ang="0">
                  <a:pos x="150" y="162"/>
                </a:cxn>
                <a:cxn ang="0">
                  <a:pos x="162" y="150"/>
                </a:cxn>
                <a:cxn ang="0">
                  <a:pos x="172" y="136"/>
                </a:cxn>
                <a:cxn ang="0">
                  <a:pos x="178" y="119"/>
                </a:cxn>
                <a:cxn ang="0">
                  <a:pos x="182" y="101"/>
                </a:cxn>
                <a:cxn ang="0">
                  <a:pos x="182" y="83"/>
                </a:cxn>
                <a:cxn ang="0">
                  <a:pos x="178" y="65"/>
                </a:cxn>
                <a:cxn ang="0">
                  <a:pos x="172" y="48"/>
                </a:cxn>
                <a:cxn ang="0">
                  <a:pos x="162" y="34"/>
                </a:cxn>
                <a:cxn ang="0">
                  <a:pos x="150" y="22"/>
                </a:cxn>
                <a:cxn ang="0">
                  <a:pos x="135" y="12"/>
                </a:cxn>
                <a:cxn ang="0">
                  <a:pos x="119" y="5"/>
                </a:cxn>
                <a:cxn ang="0">
                  <a:pos x="101" y="2"/>
                </a:cxn>
                <a:cxn ang="0">
                  <a:pos x="82" y="2"/>
                </a:cxn>
                <a:cxn ang="0">
                  <a:pos x="64" y="5"/>
                </a:cxn>
                <a:cxn ang="0">
                  <a:pos x="48" y="12"/>
                </a:cxn>
                <a:cxn ang="0">
                  <a:pos x="33" y="22"/>
                </a:cxn>
                <a:cxn ang="0">
                  <a:pos x="21" y="34"/>
                </a:cxn>
                <a:cxn ang="0">
                  <a:pos x="11" y="48"/>
                </a:cxn>
                <a:cxn ang="0">
                  <a:pos x="4" y="65"/>
                </a:cxn>
                <a:cxn ang="0">
                  <a:pos x="1" y="83"/>
                </a:cxn>
                <a:cxn ang="0">
                  <a:pos x="1" y="101"/>
                </a:cxn>
                <a:cxn ang="0">
                  <a:pos x="4" y="119"/>
                </a:cxn>
                <a:cxn ang="0">
                  <a:pos x="11" y="136"/>
                </a:cxn>
                <a:cxn ang="0">
                  <a:pos x="21" y="150"/>
                </a:cxn>
                <a:cxn ang="0">
                  <a:pos x="33" y="162"/>
                </a:cxn>
                <a:cxn ang="0">
                  <a:pos x="48" y="172"/>
                </a:cxn>
                <a:cxn ang="0">
                  <a:pos x="64" y="179"/>
                </a:cxn>
                <a:cxn ang="0">
                  <a:pos x="82" y="182"/>
                </a:cxn>
              </a:cxnLst>
              <a:rect l="0" t="0" r="r" b="b"/>
              <a:pathLst>
                <a:path w="183" h="184">
                  <a:moveTo>
                    <a:pt x="92" y="184"/>
                  </a:moveTo>
                  <a:lnTo>
                    <a:pt x="101" y="182"/>
                  </a:lnTo>
                  <a:lnTo>
                    <a:pt x="110" y="181"/>
                  </a:lnTo>
                  <a:lnTo>
                    <a:pt x="119" y="179"/>
                  </a:lnTo>
                  <a:lnTo>
                    <a:pt x="127" y="176"/>
                  </a:lnTo>
                  <a:lnTo>
                    <a:pt x="135" y="172"/>
                  </a:lnTo>
                  <a:lnTo>
                    <a:pt x="142" y="168"/>
                  </a:lnTo>
                  <a:lnTo>
                    <a:pt x="150" y="162"/>
                  </a:lnTo>
                  <a:lnTo>
                    <a:pt x="156" y="157"/>
                  </a:lnTo>
                  <a:lnTo>
                    <a:pt x="162" y="150"/>
                  </a:lnTo>
                  <a:lnTo>
                    <a:pt x="167" y="144"/>
                  </a:lnTo>
                  <a:lnTo>
                    <a:pt x="172" y="136"/>
                  </a:lnTo>
                  <a:lnTo>
                    <a:pt x="175" y="128"/>
                  </a:lnTo>
                  <a:lnTo>
                    <a:pt x="178" y="119"/>
                  </a:lnTo>
                  <a:lnTo>
                    <a:pt x="181" y="110"/>
                  </a:lnTo>
                  <a:lnTo>
                    <a:pt x="182" y="101"/>
                  </a:lnTo>
                  <a:lnTo>
                    <a:pt x="183" y="93"/>
                  </a:lnTo>
                  <a:lnTo>
                    <a:pt x="182" y="83"/>
                  </a:lnTo>
                  <a:lnTo>
                    <a:pt x="181" y="74"/>
                  </a:lnTo>
                  <a:lnTo>
                    <a:pt x="178" y="65"/>
                  </a:lnTo>
                  <a:lnTo>
                    <a:pt x="175" y="57"/>
                  </a:lnTo>
                  <a:lnTo>
                    <a:pt x="172" y="48"/>
                  </a:lnTo>
                  <a:lnTo>
                    <a:pt x="167" y="42"/>
                  </a:lnTo>
                  <a:lnTo>
                    <a:pt x="162" y="34"/>
                  </a:lnTo>
                  <a:lnTo>
                    <a:pt x="156" y="27"/>
                  </a:lnTo>
                  <a:lnTo>
                    <a:pt x="150" y="22"/>
                  </a:lnTo>
                  <a:lnTo>
                    <a:pt x="142" y="16"/>
                  </a:lnTo>
                  <a:lnTo>
                    <a:pt x="135" y="12"/>
                  </a:lnTo>
                  <a:lnTo>
                    <a:pt x="127" y="8"/>
                  </a:lnTo>
                  <a:lnTo>
                    <a:pt x="119" y="5"/>
                  </a:lnTo>
                  <a:lnTo>
                    <a:pt x="110" y="3"/>
                  </a:lnTo>
                  <a:lnTo>
                    <a:pt x="101" y="2"/>
                  </a:lnTo>
                  <a:lnTo>
                    <a:pt x="92" y="0"/>
                  </a:lnTo>
                  <a:lnTo>
                    <a:pt x="82" y="2"/>
                  </a:lnTo>
                  <a:lnTo>
                    <a:pt x="73" y="3"/>
                  </a:lnTo>
                  <a:lnTo>
                    <a:pt x="64" y="5"/>
                  </a:lnTo>
                  <a:lnTo>
                    <a:pt x="55" y="8"/>
                  </a:lnTo>
                  <a:lnTo>
                    <a:pt x="48" y="12"/>
                  </a:lnTo>
                  <a:lnTo>
                    <a:pt x="40" y="16"/>
                  </a:lnTo>
                  <a:lnTo>
                    <a:pt x="33" y="22"/>
                  </a:lnTo>
                  <a:lnTo>
                    <a:pt x="26" y="27"/>
                  </a:lnTo>
                  <a:lnTo>
                    <a:pt x="21" y="34"/>
                  </a:lnTo>
                  <a:lnTo>
                    <a:pt x="15" y="42"/>
                  </a:lnTo>
                  <a:lnTo>
                    <a:pt x="11" y="48"/>
                  </a:lnTo>
                  <a:lnTo>
                    <a:pt x="8" y="57"/>
                  </a:lnTo>
                  <a:lnTo>
                    <a:pt x="4" y="65"/>
                  </a:lnTo>
                  <a:lnTo>
                    <a:pt x="2" y="74"/>
                  </a:lnTo>
                  <a:lnTo>
                    <a:pt x="1" y="83"/>
                  </a:lnTo>
                  <a:lnTo>
                    <a:pt x="0" y="93"/>
                  </a:lnTo>
                  <a:lnTo>
                    <a:pt x="1" y="101"/>
                  </a:lnTo>
                  <a:lnTo>
                    <a:pt x="2" y="110"/>
                  </a:lnTo>
                  <a:lnTo>
                    <a:pt x="4" y="119"/>
                  </a:lnTo>
                  <a:lnTo>
                    <a:pt x="8" y="128"/>
                  </a:lnTo>
                  <a:lnTo>
                    <a:pt x="11" y="136"/>
                  </a:lnTo>
                  <a:lnTo>
                    <a:pt x="15" y="144"/>
                  </a:lnTo>
                  <a:lnTo>
                    <a:pt x="21" y="150"/>
                  </a:lnTo>
                  <a:lnTo>
                    <a:pt x="26" y="157"/>
                  </a:lnTo>
                  <a:lnTo>
                    <a:pt x="33" y="162"/>
                  </a:lnTo>
                  <a:lnTo>
                    <a:pt x="40" y="168"/>
                  </a:lnTo>
                  <a:lnTo>
                    <a:pt x="48" y="172"/>
                  </a:lnTo>
                  <a:lnTo>
                    <a:pt x="55" y="176"/>
                  </a:lnTo>
                  <a:lnTo>
                    <a:pt x="64" y="179"/>
                  </a:lnTo>
                  <a:lnTo>
                    <a:pt x="73" y="181"/>
                  </a:lnTo>
                  <a:lnTo>
                    <a:pt x="82" y="182"/>
                  </a:lnTo>
                  <a:lnTo>
                    <a:pt x="92" y="184"/>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39" name="Freeform 54"/>
            <p:cNvSpPr/>
            <p:nvPr/>
          </p:nvSpPr>
          <p:spPr bwMode="auto">
            <a:xfrm>
              <a:off x="10536640" y="2964812"/>
              <a:ext cx="28575" cy="28575"/>
            </a:xfrm>
            <a:custGeom>
              <a:avLst/>
              <a:gdLst/>
              <a:ahLst/>
              <a:cxnLst>
                <a:cxn ang="0">
                  <a:pos x="101" y="182"/>
                </a:cxn>
                <a:cxn ang="0">
                  <a:pos x="118" y="179"/>
                </a:cxn>
                <a:cxn ang="0">
                  <a:pos x="135" y="172"/>
                </a:cxn>
                <a:cxn ang="0">
                  <a:pos x="149" y="162"/>
                </a:cxn>
                <a:cxn ang="0">
                  <a:pos x="162" y="150"/>
                </a:cxn>
                <a:cxn ang="0">
                  <a:pos x="172" y="136"/>
                </a:cxn>
                <a:cxn ang="0">
                  <a:pos x="178" y="119"/>
                </a:cxn>
                <a:cxn ang="0">
                  <a:pos x="183" y="101"/>
                </a:cxn>
                <a:cxn ang="0">
                  <a:pos x="183" y="83"/>
                </a:cxn>
                <a:cxn ang="0">
                  <a:pos x="178" y="65"/>
                </a:cxn>
                <a:cxn ang="0">
                  <a:pos x="172" y="48"/>
                </a:cxn>
                <a:cxn ang="0">
                  <a:pos x="162" y="34"/>
                </a:cxn>
                <a:cxn ang="0">
                  <a:pos x="149" y="22"/>
                </a:cxn>
                <a:cxn ang="0">
                  <a:pos x="135" y="12"/>
                </a:cxn>
                <a:cxn ang="0">
                  <a:pos x="118" y="5"/>
                </a:cxn>
                <a:cxn ang="0">
                  <a:pos x="101" y="2"/>
                </a:cxn>
                <a:cxn ang="0">
                  <a:pos x="82" y="2"/>
                </a:cxn>
                <a:cxn ang="0">
                  <a:pos x="64" y="5"/>
                </a:cxn>
                <a:cxn ang="0">
                  <a:pos x="47" y="12"/>
                </a:cxn>
                <a:cxn ang="0">
                  <a:pos x="33" y="22"/>
                </a:cxn>
                <a:cxn ang="0">
                  <a:pos x="21" y="34"/>
                </a:cxn>
                <a:cxn ang="0">
                  <a:pos x="11" y="48"/>
                </a:cxn>
                <a:cxn ang="0">
                  <a:pos x="4" y="65"/>
                </a:cxn>
                <a:cxn ang="0">
                  <a:pos x="1" y="83"/>
                </a:cxn>
                <a:cxn ang="0">
                  <a:pos x="1" y="101"/>
                </a:cxn>
                <a:cxn ang="0">
                  <a:pos x="4" y="119"/>
                </a:cxn>
                <a:cxn ang="0">
                  <a:pos x="11" y="136"/>
                </a:cxn>
                <a:cxn ang="0">
                  <a:pos x="21" y="150"/>
                </a:cxn>
                <a:cxn ang="0">
                  <a:pos x="33" y="162"/>
                </a:cxn>
                <a:cxn ang="0">
                  <a:pos x="47" y="172"/>
                </a:cxn>
                <a:cxn ang="0">
                  <a:pos x="64" y="179"/>
                </a:cxn>
                <a:cxn ang="0">
                  <a:pos x="82" y="182"/>
                </a:cxn>
              </a:cxnLst>
              <a:rect l="0" t="0" r="r" b="b"/>
              <a:pathLst>
                <a:path w="183" h="184">
                  <a:moveTo>
                    <a:pt x="92" y="184"/>
                  </a:moveTo>
                  <a:lnTo>
                    <a:pt x="101" y="182"/>
                  </a:lnTo>
                  <a:lnTo>
                    <a:pt x="109" y="181"/>
                  </a:lnTo>
                  <a:lnTo>
                    <a:pt x="118" y="179"/>
                  </a:lnTo>
                  <a:lnTo>
                    <a:pt x="127" y="176"/>
                  </a:lnTo>
                  <a:lnTo>
                    <a:pt x="135" y="172"/>
                  </a:lnTo>
                  <a:lnTo>
                    <a:pt x="143" y="168"/>
                  </a:lnTo>
                  <a:lnTo>
                    <a:pt x="149" y="162"/>
                  </a:lnTo>
                  <a:lnTo>
                    <a:pt x="156" y="157"/>
                  </a:lnTo>
                  <a:lnTo>
                    <a:pt x="162" y="150"/>
                  </a:lnTo>
                  <a:lnTo>
                    <a:pt x="167" y="144"/>
                  </a:lnTo>
                  <a:lnTo>
                    <a:pt x="172" y="136"/>
                  </a:lnTo>
                  <a:lnTo>
                    <a:pt x="176" y="128"/>
                  </a:lnTo>
                  <a:lnTo>
                    <a:pt x="178" y="119"/>
                  </a:lnTo>
                  <a:lnTo>
                    <a:pt x="180" y="110"/>
                  </a:lnTo>
                  <a:lnTo>
                    <a:pt x="183" y="101"/>
                  </a:lnTo>
                  <a:lnTo>
                    <a:pt x="183" y="93"/>
                  </a:lnTo>
                  <a:lnTo>
                    <a:pt x="183" y="83"/>
                  </a:lnTo>
                  <a:lnTo>
                    <a:pt x="180" y="74"/>
                  </a:lnTo>
                  <a:lnTo>
                    <a:pt x="178" y="65"/>
                  </a:lnTo>
                  <a:lnTo>
                    <a:pt x="176" y="57"/>
                  </a:lnTo>
                  <a:lnTo>
                    <a:pt x="172" y="48"/>
                  </a:lnTo>
                  <a:lnTo>
                    <a:pt x="167" y="42"/>
                  </a:lnTo>
                  <a:lnTo>
                    <a:pt x="162" y="34"/>
                  </a:lnTo>
                  <a:lnTo>
                    <a:pt x="156" y="27"/>
                  </a:lnTo>
                  <a:lnTo>
                    <a:pt x="149" y="22"/>
                  </a:lnTo>
                  <a:lnTo>
                    <a:pt x="143" y="16"/>
                  </a:lnTo>
                  <a:lnTo>
                    <a:pt x="135" y="12"/>
                  </a:lnTo>
                  <a:lnTo>
                    <a:pt x="127" y="8"/>
                  </a:lnTo>
                  <a:lnTo>
                    <a:pt x="118" y="5"/>
                  </a:lnTo>
                  <a:lnTo>
                    <a:pt x="109" y="3"/>
                  </a:lnTo>
                  <a:lnTo>
                    <a:pt x="101" y="2"/>
                  </a:lnTo>
                  <a:lnTo>
                    <a:pt x="92" y="0"/>
                  </a:lnTo>
                  <a:lnTo>
                    <a:pt x="82" y="2"/>
                  </a:lnTo>
                  <a:lnTo>
                    <a:pt x="73" y="3"/>
                  </a:lnTo>
                  <a:lnTo>
                    <a:pt x="64" y="5"/>
                  </a:lnTo>
                  <a:lnTo>
                    <a:pt x="56" y="8"/>
                  </a:lnTo>
                  <a:lnTo>
                    <a:pt x="47" y="12"/>
                  </a:lnTo>
                  <a:lnTo>
                    <a:pt x="41" y="16"/>
                  </a:lnTo>
                  <a:lnTo>
                    <a:pt x="33" y="22"/>
                  </a:lnTo>
                  <a:lnTo>
                    <a:pt x="26" y="27"/>
                  </a:lnTo>
                  <a:lnTo>
                    <a:pt x="21" y="34"/>
                  </a:lnTo>
                  <a:lnTo>
                    <a:pt x="15" y="42"/>
                  </a:lnTo>
                  <a:lnTo>
                    <a:pt x="11" y="48"/>
                  </a:lnTo>
                  <a:lnTo>
                    <a:pt x="7" y="57"/>
                  </a:lnTo>
                  <a:lnTo>
                    <a:pt x="4" y="65"/>
                  </a:lnTo>
                  <a:lnTo>
                    <a:pt x="2" y="74"/>
                  </a:lnTo>
                  <a:lnTo>
                    <a:pt x="1" y="83"/>
                  </a:lnTo>
                  <a:lnTo>
                    <a:pt x="0" y="93"/>
                  </a:lnTo>
                  <a:lnTo>
                    <a:pt x="1" y="101"/>
                  </a:lnTo>
                  <a:lnTo>
                    <a:pt x="2" y="110"/>
                  </a:lnTo>
                  <a:lnTo>
                    <a:pt x="4" y="119"/>
                  </a:lnTo>
                  <a:lnTo>
                    <a:pt x="7" y="128"/>
                  </a:lnTo>
                  <a:lnTo>
                    <a:pt x="11" y="136"/>
                  </a:lnTo>
                  <a:lnTo>
                    <a:pt x="15" y="144"/>
                  </a:lnTo>
                  <a:lnTo>
                    <a:pt x="21" y="150"/>
                  </a:lnTo>
                  <a:lnTo>
                    <a:pt x="26" y="157"/>
                  </a:lnTo>
                  <a:lnTo>
                    <a:pt x="33" y="162"/>
                  </a:lnTo>
                  <a:lnTo>
                    <a:pt x="41" y="168"/>
                  </a:lnTo>
                  <a:lnTo>
                    <a:pt x="47" y="172"/>
                  </a:lnTo>
                  <a:lnTo>
                    <a:pt x="56" y="176"/>
                  </a:lnTo>
                  <a:lnTo>
                    <a:pt x="64" y="179"/>
                  </a:lnTo>
                  <a:lnTo>
                    <a:pt x="73" y="181"/>
                  </a:lnTo>
                  <a:lnTo>
                    <a:pt x="82" y="182"/>
                  </a:lnTo>
                  <a:lnTo>
                    <a:pt x="92" y="184"/>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40" name="Freeform 55"/>
            <p:cNvSpPr/>
            <p:nvPr/>
          </p:nvSpPr>
          <p:spPr bwMode="auto">
            <a:xfrm>
              <a:off x="10576328" y="2964812"/>
              <a:ext cx="28575" cy="28575"/>
            </a:xfrm>
            <a:custGeom>
              <a:avLst/>
              <a:gdLst/>
              <a:ahLst/>
              <a:cxnLst>
                <a:cxn ang="0">
                  <a:pos x="100" y="182"/>
                </a:cxn>
                <a:cxn ang="0">
                  <a:pos x="118" y="179"/>
                </a:cxn>
                <a:cxn ang="0">
                  <a:pos x="135" y="172"/>
                </a:cxn>
                <a:cxn ang="0">
                  <a:pos x="149" y="162"/>
                </a:cxn>
                <a:cxn ang="0">
                  <a:pos x="161" y="150"/>
                </a:cxn>
                <a:cxn ang="0">
                  <a:pos x="171" y="136"/>
                </a:cxn>
                <a:cxn ang="0">
                  <a:pos x="178" y="119"/>
                </a:cxn>
                <a:cxn ang="0">
                  <a:pos x="182" y="101"/>
                </a:cxn>
                <a:cxn ang="0">
                  <a:pos x="182" y="83"/>
                </a:cxn>
                <a:cxn ang="0">
                  <a:pos x="178" y="65"/>
                </a:cxn>
                <a:cxn ang="0">
                  <a:pos x="171" y="48"/>
                </a:cxn>
                <a:cxn ang="0">
                  <a:pos x="161" y="34"/>
                </a:cxn>
                <a:cxn ang="0">
                  <a:pos x="149" y="22"/>
                </a:cxn>
                <a:cxn ang="0">
                  <a:pos x="135" y="12"/>
                </a:cxn>
                <a:cxn ang="0">
                  <a:pos x="118" y="5"/>
                </a:cxn>
                <a:cxn ang="0">
                  <a:pos x="100" y="2"/>
                </a:cxn>
                <a:cxn ang="0">
                  <a:pos x="82" y="2"/>
                </a:cxn>
                <a:cxn ang="0">
                  <a:pos x="64" y="5"/>
                </a:cxn>
                <a:cxn ang="0">
                  <a:pos x="48" y="12"/>
                </a:cxn>
                <a:cxn ang="0">
                  <a:pos x="33" y="22"/>
                </a:cxn>
                <a:cxn ang="0">
                  <a:pos x="21" y="34"/>
                </a:cxn>
                <a:cxn ang="0">
                  <a:pos x="11" y="48"/>
                </a:cxn>
                <a:cxn ang="0">
                  <a:pos x="4" y="65"/>
                </a:cxn>
                <a:cxn ang="0">
                  <a:pos x="1" y="83"/>
                </a:cxn>
                <a:cxn ang="0">
                  <a:pos x="1" y="101"/>
                </a:cxn>
                <a:cxn ang="0">
                  <a:pos x="4" y="119"/>
                </a:cxn>
                <a:cxn ang="0">
                  <a:pos x="11" y="136"/>
                </a:cxn>
                <a:cxn ang="0">
                  <a:pos x="21" y="150"/>
                </a:cxn>
                <a:cxn ang="0">
                  <a:pos x="33" y="162"/>
                </a:cxn>
                <a:cxn ang="0">
                  <a:pos x="48" y="172"/>
                </a:cxn>
                <a:cxn ang="0">
                  <a:pos x="64" y="179"/>
                </a:cxn>
                <a:cxn ang="0">
                  <a:pos x="82" y="182"/>
                </a:cxn>
              </a:cxnLst>
              <a:rect l="0" t="0" r="r" b="b"/>
              <a:pathLst>
                <a:path w="182" h="184">
                  <a:moveTo>
                    <a:pt x="92" y="184"/>
                  </a:moveTo>
                  <a:lnTo>
                    <a:pt x="100" y="182"/>
                  </a:lnTo>
                  <a:lnTo>
                    <a:pt x="109" y="181"/>
                  </a:lnTo>
                  <a:lnTo>
                    <a:pt x="118" y="179"/>
                  </a:lnTo>
                  <a:lnTo>
                    <a:pt x="127" y="176"/>
                  </a:lnTo>
                  <a:lnTo>
                    <a:pt x="135" y="172"/>
                  </a:lnTo>
                  <a:lnTo>
                    <a:pt x="143" y="168"/>
                  </a:lnTo>
                  <a:lnTo>
                    <a:pt x="149" y="162"/>
                  </a:lnTo>
                  <a:lnTo>
                    <a:pt x="156" y="157"/>
                  </a:lnTo>
                  <a:lnTo>
                    <a:pt x="161" y="150"/>
                  </a:lnTo>
                  <a:lnTo>
                    <a:pt x="167" y="144"/>
                  </a:lnTo>
                  <a:lnTo>
                    <a:pt x="171" y="136"/>
                  </a:lnTo>
                  <a:lnTo>
                    <a:pt x="176" y="128"/>
                  </a:lnTo>
                  <a:lnTo>
                    <a:pt x="178" y="119"/>
                  </a:lnTo>
                  <a:lnTo>
                    <a:pt x="180" y="110"/>
                  </a:lnTo>
                  <a:lnTo>
                    <a:pt x="182" y="101"/>
                  </a:lnTo>
                  <a:lnTo>
                    <a:pt x="182" y="93"/>
                  </a:lnTo>
                  <a:lnTo>
                    <a:pt x="182" y="83"/>
                  </a:lnTo>
                  <a:lnTo>
                    <a:pt x="180" y="74"/>
                  </a:lnTo>
                  <a:lnTo>
                    <a:pt x="178" y="65"/>
                  </a:lnTo>
                  <a:lnTo>
                    <a:pt x="176" y="57"/>
                  </a:lnTo>
                  <a:lnTo>
                    <a:pt x="171" y="48"/>
                  </a:lnTo>
                  <a:lnTo>
                    <a:pt x="167" y="42"/>
                  </a:lnTo>
                  <a:lnTo>
                    <a:pt x="161" y="34"/>
                  </a:lnTo>
                  <a:lnTo>
                    <a:pt x="156" y="27"/>
                  </a:lnTo>
                  <a:lnTo>
                    <a:pt x="149" y="22"/>
                  </a:lnTo>
                  <a:lnTo>
                    <a:pt x="143" y="16"/>
                  </a:lnTo>
                  <a:lnTo>
                    <a:pt x="135" y="12"/>
                  </a:lnTo>
                  <a:lnTo>
                    <a:pt x="127" y="8"/>
                  </a:lnTo>
                  <a:lnTo>
                    <a:pt x="118" y="5"/>
                  </a:lnTo>
                  <a:lnTo>
                    <a:pt x="109" y="3"/>
                  </a:lnTo>
                  <a:lnTo>
                    <a:pt x="100" y="2"/>
                  </a:lnTo>
                  <a:lnTo>
                    <a:pt x="92" y="0"/>
                  </a:lnTo>
                  <a:lnTo>
                    <a:pt x="82" y="2"/>
                  </a:lnTo>
                  <a:lnTo>
                    <a:pt x="73" y="3"/>
                  </a:lnTo>
                  <a:lnTo>
                    <a:pt x="64" y="5"/>
                  </a:lnTo>
                  <a:lnTo>
                    <a:pt x="56" y="8"/>
                  </a:lnTo>
                  <a:lnTo>
                    <a:pt x="48" y="12"/>
                  </a:lnTo>
                  <a:lnTo>
                    <a:pt x="41" y="16"/>
                  </a:lnTo>
                  <a:lnTo>
                    <a:pt x="33" y="22"/>
                  </a:lnTo>
                  <a:lnTo>
                    <a:pt x="27" y="27"/>
                  </a:lnTo>
                  <a:lnTo>
                    <a:pt x="21" y="34"/>
                  </a:lnTo>
                  <a:lnTo>
                    <a:pt x="16" y="42"/>
                  </a:lnTo>
                  <a:lnTo>
                    <a:pt x="11" y="48"/>
                  </a:lnTo>
                  <a:lnTo>
                    <a:pt x="7" y="57"/>
                  </a:lnTo>
                  <a:lnTo>
                    <a:pt x="4" y="65"/>
                  </a:lnTo>
                  <a:lnTo>
                    <a:pt x="2" y="74"/>
                  </a:lnTo>
                  <a:lnTo>
                    <a:pt x="1" y="83"/>
                  </a:lnTo>
                  <a:lnTo>
                    <a:pt x="0" y="93"/>
                  </a:lnTo>
                  <a:lnTo>
                    <a:pt x="1" y="101"/>
                  </a:lnTo>
                  <a:lnTo>
                    <a:pt x="2" y="110"/>
                  </a:lnTo>
                  <a:lnTo>
                    <a:pt x="4" y="119"/>
                  </a:lnTo>
                  <a:lnTo>
                    <a:pt x="7" y="128"/>
                  </a:lnTo>
                  <a:lnTo>
                    <a:pt x="11" y="136"/>
                  </a:lnTo>
                  <a:lnTo>
                    <a:pt x="16" y="144"/>
                  </a:lnTo>
                  <a:lnTo>
                    <a:pt x="21" y="150"/>
                  </a:lnTo>
                  <a:lnTo>
                    <a:pt x="27" y="157"/>
                  </a:lnTo>
                  <a:lnTo>
                    <a:pt x="33" y="162"/>
                  </a:lnTo>
                  <a:lnTo>
                    <a:pt x="41" y="168"/>
                  </a:lnTo>
                  <a:lnTo>
                    <a:pt x="48" y="172"/>
                  </a:lnTo>
                  <a:lnTo>
                    <a:pt x="56" y="176"/>
                  </a:lnTo>
                  <a:lnTo>
                    <a:pt x="64" y="179"/>
                  </a:lnTo>
                  <a:lnTo>
                    <a:pt x="73" y="181"/>
                  </a:lnTo>
                  <a:lnTo>
                    <a:pt x="82" y="182"/>
                  </a:lnTo>
                  <a:lnTo>
                    <a:pt x="92" y="184"/>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41" name="Freeform 56"/>
            <p:cNvSpPr/>
            <p:nvPr/>
          </p:nvSpPr>
          <p:spPr bwMode="auto">
            <a:xfrm>
              <a:off x="10616015" y="2964812"/>
              <a:ext cx="28575" cy="28575"/>
            </a:xfrm>
            <a:custGeom>
              <a:avLst/>
              <a:gdLst/>
              <a:ahLst/>
              <a:cxnLst>
                <a:cxn ang="0">
                  <a:pos x="100" y="182"/>
                </a:cxn>
                <a:cxn ang="0">
                  <a:pos x="118" y="179"/>
                </a:cxn>
                <a:cxn ang="0">
                  <a:pos x="135" y="172"/>
                </a:cxn>
                <a:cxn ang="0">
                  <a:pos x="149" y="162"/>
                </a:cxn>
                <a:cxn ang="0">
                  <a:pos x="161" y="150"/>
                </a:cxn>
                <a:cxn ang="0">
                  <a:pos x="171" y="136"/>
                </a:cxn>
                <a:cxn ang="0">
                  <a:pos x="179" y="119"/>
                </a:cxn>
                <a:cxn ang="0">
                  <a:pos x="182" y="101"/>
                </a:cxn>
                <a:cxn ang="0">
                  <a:pos x="182" y="83"/>
                </a:cxn>
                <a:cxn ang="0">
                  <a:pos x="179" y="65"/>
                </a:cxn>
                <a:cxn ang="0">
                  <a:pos x="171" y="48"/>
                </a:cxn>
                <a:cxn ang="0">
                  <a:pos x="161" y="34"/>
                </a:cxn>
                <a:cxn ang="0">
                  <a:pos x="149" y="22"/>
                </a:cxn>
                <a:cxn ang="0">
                  <a:pos x="135" y="12"/>
                </a:cxn>
                <a:cxn ang="0">
                  <a:pos x="118" y="5"/>
                </a:cxn>
                <a:cxn ang="0">
                  <a:pos x="100" y="2"/>
                </a:cxn>
                <a:cxn ang="0">
                  <a:pos x="82" y="2"/>
                </a:cxn>
                <a:cxn ang="0">
                  <a:pos x="64" y="5"/>
                </a:cxn>
                <a:cxn ang="0">
                  <a:pos x="48" y="12"/>
                </a:cxn>
                <a:cxn ang="0">
                  <a:pos x="34" y="22"/>
                </a:cxn>
                <a:cxn ang="0">
                  <a:pos x="20" y="34"/>
                </a:cxn>
                <a:cxn ang="0">
                  <a:pos x="10" y="48"/>
                </a:cxn>
                <a:cxn ang="0">
                  <a:pos x="4" y="65"/>
                </a:cxn>
                <a:cxn ang="0">
                  <a:pos x="0" y="83"/>
                </a:cxn>
                <a:cxn ang="0">
                  <a:pos x="0" y="101"/>
                </a:cxn>
                <a:cxn ang="0">
                  <a:pos x="4" y="119"/>
                </a:cxn>
                <a:cxn ang="0">
                  <a:pos x="10" y="136"/>
                </a:cxn>
                <a:cxn ang="0">
                  <a:pos x="20" y="150"/>
                </a:cxn>
                <a:cxn ang="0">
                  <a:pos x="34" y="162"/>
                </a:cxn>
                <a:cxn ang="0">
                  <a:pos x="48" y="172"/>
                </a:cxn>
                <a:cxn ang="0">
                  <a:pos x="64" y="179"/>
                </a:cxn>
                <a:cxn ang="0">
                  <a:pos x="82" y="182"/>
                </a:cxn>
              </a:cxnLst>
              <a:rect l="0" t="0" r="r" b="b"/>
              <a:pathLst>
                <a:path w="182" h="184">
                  <a:moveTo>
                    <a:pt x="91" y="184"/>
                  </a:moveTo>
                  <a:lnTo>
                    <a:pt x="100" y="182"/>
                  </a:lnTo>
                  <a:lnTo>
                    <a:pt x="109" y="181"/>
                  </a:lnTo>
                  <a:lnTo>
                    <a:pt x="118" y="179"/>
                  </a:lnTo>
                  <a:lnTo>
                    <a:pt x="127" y="176"/>
                  </a:lnTo>
                  <a:lnTo>
                    <a:pt x="135" y="172"/>
                  </a:lnTo>
                  <a:lnTo>
                    <a:pt x="142" y="168"/>
                  </a:lnTo>
                  <a:lnTo>
                    <a:pt x="149" y="162"/>
                  </a:lnTo>
                  <a:lnTo>
                    <a:pt x="156" y="157"/>
                  </a:lnTo>
                  <a:lnTo>
                    <a:pt x="161" y="150"/>
                  </a:lnTo>
                  <a:lnTo>
                    <a:pt x="167" y="144"/>
                  </a:lnTo>
                  <a:lnTo>
                    <a:pt x="171" y="136"/>
                  </a:lnTo>
                  <a:lnTo>
                    <a:pt x="176" y="128"/>
                  </a:lnTo>
                  <a:lnTo>
                    <a:pt x="179" y="119"/>
                  </a:lnTo>
                  <a:lnTo>
                    <a:pt x="181" y="110"/>
                  </a:lnTo>
                  <a:lnTo>
                    <a:pt x="182" y="101"/>
                  </a:lnTo>
                  <a:lnTo>
                    <a:pt x="182" y="93"/>
                  </a:lnTo>
                  <a:lnTo>
                    <a:pt x="182" y="83"/>
                  </a:lnTo>
                  <a:lnTo>
                    <a:pt x="181" y="74"/>
                  </a:lnTo>
                  <a:lnTo>
                    <a:pt x="179" y="65"/>
                  </a:lnTo>
                  <a:lnTo>
                    <a:pt x="176" y="57"/>
                  </a:lnTo>
                  <a:lnTo>
                    <a:pt x="171" y="48"/>
                  </a:lnTo>
                  <a:lnTo>
                    <a:pt x="167" y="42"/>
                  </a:lnTo>
                  <a:lnTo>
                    <a:pt x="161" y="34"/>
                  </a:lnTo>
                  <a:lnTo>
                    <a:pt x="156" y="27"/>
                  </a:lnTo>
                  <a:lnTo>
                    <a:pt x="149" y="22"/>
                  </a:lnTo>
                  <a:lnTo>
                    <a:pt x="142" y="16"/>
                  </a:lnTo>
                  <a:lnTo>
                    <a:pt x="135" y="12"/>
                  </a:lnTo>
                  <a:lnTo>
                    <a:pt x="127" y="8"/>
                  </a:lnTo>
                  <a:lnTo>
                    <a:pt x="118" y="5"/>
                  </a:lnTo>
                  <a:lnTo>
                    <a:pt x="109" y="3"/>
                  </a:lnTo>
                  <a:lnTo>
                    <a:pt x="100" y="2"/>
                  </a:lnTo>
                  <a:lnTo>
                    <a:pt x="91" y="0"/>
                  </a:lnTo>
                  <a:lnTo>
                    <a:pt x="82" y="2"/>
                  </a:lnTo>
                  <a:lnTo>
                    <a:pt x="73" y="3"/>
                  </a:lnTo>
                  <a:lnTo>
                    <a:pt x="64" y="5"/>
                  </a:lnTo>
                  <a:lnTo>
                    <a:pt x="56" y="8"/>
                  </a:lnTo>
                  <a:lnTo>
                    <a:pt x="48" y="12"/>
                  </a:lnTo>
                  <a:lnTo>
                    <a:pt x="40" y="16"/>
                  </a:lnTo>
                  <a:lnTo>
                    <a:pt x="34" y="22"/>
                  </a:lnTo>
                  <a:lnTo>
                    <a:pt x="27" y="27"/>
                  </a:lnTo>
                  <a:lnTo>
                    <a:pt x="20" y="34"/>
                  </a:lnTo>
                  <a:lnTo>
                    <a:pt x="16" y="42"/>
                  </a:lnTo>
                  <a:lnTo>
                    <a:pt x="10" y="48"/>
                  </a:lnTo>
                  <a:lnTo>
                    <a:pt x="7" y="57"/>
                  </a:lnTo>
                  <a:lnTo>
                    <a:pt x="4" y="65"/>
                  </a:lnTo>
                  <a:lnTo>
                    <a:pt x="2" y="74"/>
                  </a:lnTo>
                  <a:lnTo>
                    <a:pt x="0" y="83"/>
                  </a:lnTo>
                  <a:lnTo>
                    <a:pt x="0" y="93"/>
                  </a:lnTo>
                  <a:lnTo>
                    <a:pt x="0" y="101"/>
                  </a:lnTo>
                  <a:lnTo>
                    <a:pt x="2" y="110"/>
                  </a:lnTo>
                  <a:lnTo>
                    <a:pt x="4" y="119"/>
                  </a:lnTo>
                  <a:lnTo>
                    <a:pt x="7" y="128"/>
                  </a:lnTo>
                  <a:lnTo>
                    <a:pt x="10" y="136"/>
                  </a:lnTo>
                  <a:lnTo>
                    <a:pt x="16" y="144"/>
                  </a:lnTo>
                  <a:lnTo>
                    <a:pt x="20" y="150"/>
                  </a:lnTo>
                  <a:lnTo>
                    <a:pt x="27" y="157"/>
                  </a:lnTo>
                  <a:lnTo>
                    <a:pt x="34" y="162"/>
                  </a:lnTo>
                  <a:lnTo>
                    <a:pt x="40" y="168"/>
                  </a:lnTo>
                  <a:lnTo>
                    <a:pt x="48" y="172"/>
                  </a:lnTo>
                  <a:lnTo>
                    <a:pt x="56" y="176"/>
                  </a:lnTo>
                  <a:lnTo>
                    <a:pt x="64" y="179"/>
                  </a:lnTo>
                  <a:lnTo>
                    <a:pt x="73" y="181"/>
                  </a:lnTo>
                  <a:lnTo>
                    <a:pt x="82" y="182"/>
                  </a:lnTo>
                  <a:lnTo>
                    <a:pt x="91" y="184"/>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42" name="Freeform 57"/>
            <p:cNvSpPr/>
            <p:nvPr/>
          </p:nvSpPr>
          <p:spPr bwMode="auto">
            <a:xfrm>
              <a:off x="11073215" y="3150549"/>
              <a:ext cx="203200" cy="34925"/>
            </a:xfrm>
            <a:custGeom>
              <a:avLst/>
              <a:gdLst/>
              <a:ahLst/>
              <a:cxnLst>
                <a:cxn ang="0">
                  <a:pos x="1169" y="0"/>
                </a:cxn>
                <a:cxn ang="0">
                  <a:pos x="1190" y="3"/>
                </a:cxn>
                <a:cxn ang="0">
                  <a:pos x="1212" y="8"/>
                </a:cxn>
                <a:cxn ang="0">
                  <a:pos x="1229" y="19"/>
                </a:cxn>
                <a:cxn ang="0">
                  <a:pos x="1246" y="33"/>
                </a:cxn>
                <a:cxn ang="0">
                  <a:pos x="1259" y="48"/>
                </a:cxn>
                <a:cxn ang="0">
                  <a:pos x="1269" y="67"/>
                </a:cxn>
                <a:cxn ang="0">
                  <a:pos x="1276" y="87"/>
                </a:cxn>
                <a:cxn ang="0">
                  <a:pos x="1278" y="109"/>
                </a:cxn>
                <a:cxn ang="0">
                  <a:pos x="1276" y="131"/>
                </a:cxn>
                <a:cxn ang="0">
                  <a:pos x="1269" y="151"/>
                </a:cxn>
                <a:cxn ang="0">
                  <a:pos x="1259" y="170"/>
                </a:cxn>
                <a:cxn ang="0">
                  <a:pos x="1246" y="186"/>
                </a:cxn>
                <a:cxn ang="0">
                  <a:pos x="1229" y="199"/>
                </a:cxn>
                <a:cxn ang="0">
                  <a:pos x="1212" y="209"/>
                </a:cxn>
                <a:cxn ang="0">
                  <a:pos x="1190" y="216"/>
                </a:cxn>
                <a:cxn ang="0">
                  <a:pos x="1169" y="218"/>
                </a:cxn>
                <a:cxn ang="0">
                  <a:pos x="97" y="218"/>
                </a:cxn>
                <a:cxn ang="0">
                  <a:pos x="76" y="213"/>
                </a:cxn>
                <a:cxn ang="0">
                  <a:pos x="56" y="205"/>
                </a:cxn>
                <a:cxn ang="0">
                  <a:pos x="38" y="193"/>
                </a:cxn>
                <a:cxn ang="0">
                  <a:pos x="24" y="178"/>
                </a:cxn>
                <a:cxn ang="0">
                  <a:pos x="12" y="161"/>
                </a:cxn>
                <a:cxn ang="0">
                  <a:pos x="4" y="141"/>
                </a:cxn>
                <a:cxn ang="0">
                  <a:pos x="0" y="120"/>
                </a:cxn>
                <a:cxn ang="0">
                  <a:pos x="0" y="98"/>
                </a:cxn>
                <a:cxn ang="0">
                  <a:pos x="4" y="77"/>
                </a:cxn>
                <a:cxn ang="0">
                  <a:pos x="12" y="57"/>
                </a:cxn>
                <a:cxn ang="0">
                  <a:pos x="24" y="40"/>
                </a:cxn>
                <a:cxn ang="0">
                  <a:pos x="38" y="25"/>
                </a:cxn>
                <a:cxn ang="0">
                  <a:pos x="56" y="14"/>
                </a:cxn>
                <a:cxn ang="0">
                  <a:pos x="76" y="5"/>
                </a:cxn>
                <a:cxn ang="0">
                  <a:pos x="97" y="0"/>
                </a:cxn>
              </a:cxnLst>
              <a:rect l="0" t="0" r="r" b="b"/>
              <a:pathLst>
                <a:path w="1278" h="218">
                  <a:moveTo>
                    <a:pt x="108" y="0"/>
                  </a:moveTo>
                  <a:lnTo>
                    <a:pt x="1169" y="0"/>
                  </a:lnTo>
                  <a:lnTo>
                    <a:pt x="1180" y="0"/>
                  </a:lnTo>
                  <a:lnTo>
                    <a:pt x="1190" y="3"/>
                  </a:lnTo>
                  <a:lnTo>
                    <a:pt x="1202" y="5"/>
                  </a:lnTo>
                  <a:lnTo>
                    <a:pt x="1212" y="8"/>
                  </a:lnTo>
                  <a:lnTo>
                    <a:pt x="1220" y="14"/>
                  </a:lnTo>
                  <a:lnTo>
                    <a:pt x="1229" y="19"/>
                  </a:lnTo>
                  <a:lnTo>
                    <a:pt x="1238" y="25"/>
                  </a:lnTo>
                  <a:lnTo>
                    <a:pt x="1246" y="33"/>
                  </a:lnTo>
                  <a:lnTo>
                    <a:pt x="1253" y="40"/>
                  </a:lnTo>
                  <a:lnTo>
                    <a:pt x="1259" y="48"/>
                  </a:lnTo>
                  <a:lnTo>
                    <a:pt x="1265" y="57"/>
                  </a:lnTo>
                  <a:lnTo>
                    <a:pt x="1269" y="67"/>
                  </a:lnTo>
                  <a:lnTo>
                    <a:pt x="1272" y="77"/>
                  </a:lnTo>
                  <a:lnTo>
                    <a:pt x="1276" y="87"/>
                  </a:lnTo>
                  <a:lnTo>
                    <a:pt x="1277" y="98"/>
                  </a:lnTo>
                  <a:lnTo>
                    <a:pt x="1278" y="109"/>
                  </a:lnTo>
                  <a:lnTo>
                    <a:pt x="1277" y="120"/>
                  </a:lnTo>
                  <a:lnTo>
                    <a:pt x="1276" y="131"/>
                  </a:lnTo>
                  <a:lnTo>
                    <a:pt x="1272" y="141"/>
                  </a:lnTo>
                  <a:lnTo>
                    <a:pt x="1269" y="151"/>
                  </a:lnTo>
                  <a:lnTo>
                    <a:pt x="1265" y="161"/>
                  </a:lnTo>
                  <a:lnTo>
                    <a:pt x="1259" y="170"/>
                  </a:lnTo>
                  <a:lnTo>
                    <a:pt x="1253" y="178"/>
                  </a:lnTo>
                  <a:lnTo>
                    <a:pt x="1246" y="186"/>
                  </a:lnTo>
                  <a:lnTo>
                    <a:pt x="1238" y="193"/>
                  </a:lnTo>
                  <a:lnTo>
                    <a:pt x="1229" y="199"/>
                  </a:lnTo>
                  <a:lnTo>
                    <a:pt x="1220" y="205"/>
                  </a:lnTo>
                  <a:lnTo>
                    <a:pt x="1212" y="209"/>
                  </a:lnTo>
                  <a:lnTo>
                    <a:pt x="1202" y="213"/>
                  </a:lnTo>
                  <a:lnTo>
                    <a:pt x="1190" y="216"/>
                  </a:lnTo>
                  <a:lnTo>
                    <a:pt x="1180" y="218"/>
                  </a:lnTo>
                  <a:lnTo>
                    <a:pt x="1169" y="218"/>
                  </a:lnTo>
                  <a:lnTo>
                    <a:pt x="108" y="218"/>
                  </a:lnTo>
                  <a:lnTo>
                    <a:pt x="97" y="218"/>
                  </a:lnTo>
                  <a:lnTo>
                    <a:pt x="86" y="216"/>
                  </a:lnTo>
                  <a:lnTo>
                    <a:pt x="76" y="213"/>
                  </a:lnTo>
                  <a:lnTo>
                    <a:pt x="66" y="209"/>
                  </a:lnTo>
                  <a:lnTo>
                    <a:pt x="56" y="205"/>
                  </a:lnTo>
                  <a:lnTo>
                    <a:pt x="47" y="199"/>
                  </a:lnTo>
                  <a:lnTo>
                    <a:pt x="38" y="193"/>
                  </a:lnTo>
                  <a:lnTo>
                    <a:pt x="31" y="186"/>
                  </a:lnTo>
                  <a:lnTo>
                    <a:pt x="24" y="178"/>
                  </a:lnTo>
                  <a:lnTo>
                    <a:pt x="17" y="170"/>
                  </a:lnTo>
                  <a:lnTo>
                    <a:pt x="12" y="161"/>
                  </a:lnTo>
                  <a:lnTo>
                    <a:pt x="7" y="151"/>
                  </a:lnTo>
                  <a:lnTo>
                    <a:pt x="4" y="141"/>
                  </a:lnTo>
                  <a:lnTo>
                    <a:pt x="2" y="131"/>
                  </a:lnTo>
                  <a:lnTo>
                    <a:pt x="0" y="120"/>
                  </a:lnTo>
                  <a:lnTo>
                    <a:pt x="0" y="109"/>
                  </a:lnTo>
                  <a:lnTo>
                    <a:pt x="0" y="98"/>
                  </a:lnTo>
                  <a:lnTo>
                    <a:pt x="2" y="87"/>
                  </a:lnTo>
                  <a:lnTo>
                    <a:pt x="4" y="77"/>
                  </a:lnTo>
                  <a:lnTo>
                    <a:pt x="7" y="67"/>
                  </a:lnTo>
                  <a:lnTo>
                    <a:pt x="12" y="57"/>
                  </a:lnTo>
                  <a:lnTo>
                    <a:pt x="17" y="48"/>
                  </a:lnTo>
                  <a:lnTo>
                    <a:pt x="24" y="40"/>
                  </a:lnTo>
                  <a:lnTo>
                    <a:pt x="31" y="33"/>
                  </a:lnTo>
                  <a:lnTo>
                    <a:pt x="38" y="25"/>
                  </a:lnTo>
                  <a:lnTo>
                    <a:pt x="47" y="19"/>
                  </a:lnTo>
                  <a:lnTo>
                    <a:pt x="56" y="14"/>
                  </a:lnTo>
                  <a:lnTo>
                    <a:pt x="66" y="8"/>
                  </a:lnTo>
                  <a:lnTo>
                    <a:pt x="76" y="5"/>
                  </a:lnTo>
                  <a:lnTo>
                    <a:pt x="86" y="3"/>
                  </a:lnTo>
                  <a:lnTo>
                    <a:pt x="97" y="0"/>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43" name="Freeform 58"/>
            <p:cNvSpPr/>
            <p:nvPr/>
          </p:nvSpPr>
          <p:spPr bwMode="auto">
            <a:xfrm>
              <a:off x="10455678" y="3152137"/>
              <a:ext cx="28575" cy="28575"/>
            </a:xfrm>
            <a:custGeom>
              <a:avLst/>
              <a:gdLst/>
              <a:ahLst/>
              <a:cxnLst>
                <a:cxn ang="0">
                  <a:pos x="101" y="182"/>
                </a:cxn>
                <a:cxn ang="0">
                  <a:pos x="119" y="179"/>
                </a:cxn>
                <a:cxn ang="0">
                  <a:pos x="135" y="172"/>
                </a:cxn>
                <a:cxn ang="0">
                  <a:pos x="150" y="162"/>
                </a:cxn>
                <a:cxn ang="0">
                  <a:pos x="162" y="150"/>
                </a:cxn>
                <a:cxn ang="0">
                  <a:pos x="172" y="135"/>
                </a:cxn>
                <a:cxn ang="0">
                  <a:pos x="179" y="119"/>
                </a:cxn>
                <a:cxn ang="0">
                  <a:pos x="182" y="101"/>
                </a:cxn>
                <a:cxn ang="0">
                  <a:pos x="182" y="82"/>
                </a:cxn>
                <a:cxn ang="0">
                  <a:pos x="179" y="64"/>
                </a:cxn>
                <a:cxn ang="0">
                  <a:pos x="172" y="48"/>
                </a:cxn>
                <a:cxn ang="0">
                  <a:pos x="162" y="33"/>
                </a:cxn>
                <a:cxn ang="0">
                  <a:pos x="150" y="21"/>
                </a:cxn>
                <a:cxn ang="0">
                  <a:pos x="135" y="11"/>
                </a:cxn>
                <a:cxn ang="0">
                  <a:pos x="119" y="4"/>
                </a:cxn>
                <a:cxn ang="0">
                  <a:pos x="101" y="0"/>
                </a:cxn>
                <a:cxn ang="0">
                  <a:pos x="82" y="0"/>
                </a:cxn>
                <a:cxn ang="0">
                  <a:pos x="64" y="4"/>
                </a:cxn>
                <a:cxn ang="0">
                  <a:pos x="48" y="11"/>
                </a:cxn>
                <a:cxn ang="0">
                  <a:pos x="33" y="21"/>
                </a:cxn>
                <a:cxn ang="0">
                  <a:pos x="21" y="33"/>
                </a:cxn>
                <a:cxn ang="0">
                  <a:pos x="11" y="48"/>
                </a:cxn>
                <a:cxn ang="0">
                  <a:pos x="4" y="64"/>
                </a:cxn>
                <a:cxn ang="0">
                  <a:pos x="0" y="82"/>
                </a:cxn>
                <a:cxn ang="0">
                  <a:pos x="0" y="101"/>
                </a:cxn>
                <a:cxn ang="0">
                  <a:pos x="4" y="119"/>
                </a:cxn>
                <a:cxn ang="0">
                  <a:pos x="11" y="135"/>
                </a:cxn>
                <a:cxn ang="0">
                  <a:pos x="21" y="150"/>
                </a:cxn>
                <a:cxn ang="0">
                  <a:pos x="33" y="162"/>
                </a:cxn>
                <a:cxn ang="0">
                  <a:pos x="48" y="172"/>
                </a:cxn>
                <a:cxn ang="0">
                  <a:pos x="64" y="179"/>
                </a:cxn>
                <a:cxn ang="0">
                  <a:pos x="82" y="182"/>
                </a:cxn>
              </a:cxnLst>
              <a:rect l="0" t="0" r="r" b="b"/>
              <a:pathLst>
                <a:path w="183" h="183">
                  <a:moveTo>
                    <a:pt x="91" y="183"/>
                  </a:moveTo>
                  <a:lnTo>
                    <a:pt x="101" y="182"/>
                  </a:lnTo>
                  <a:lnTo>
                    <a:pt x="110" y="181"/>
                  </a:lnTo>
                  <a:lnTo>
                    <a:pt x="119" y="179"/>
                  </a:lnTo>
                  <a:lnTo>
                    <a:pt x="126" y="175"/>
                  </a:lnTo>
                  <a:lnTo>
                    <a:pt x="135" y="172"/>
                  </a:lnTo>
                  <a:lnTo>
                    <a:pt x="142" y="168"/>
                  </a:lnTo>
                  <a:lnTo>
                    <a:pt x="150" y="162"/>
                  </a:lnTo>
                  <a:lnTo>
                    <a:pt x="156" y="156"/>
                  </a:lnTo>
                  <a:lnTo>
                    <a:pt x="162" y="150"/>
                  </a:lnTo>
                  <a:lnTo>
                    <a:pt x="167" y="142"/>
                  </a:lnTo>
                  <a:lnTo>
                    <a:pt x="172" y="135"/>
                  </a:lnTo>
                  <a:lnTo>
                    <a:pt x="175" y="127"/>
                  </a:lnTo>
                  <a:lnTo>
                    <a:pt x="179" y="119"/>
                  </a:lnTo>
                  <a:lnTo>
                    <a:pt x="181" y="110"/>
                  </a:lnTo>
                  <a:lnTo>
                    <a:pt x="182" y="101"/>
                  </a:lnTo>
                  <a:lnTo>
                    <a:pt x="183" y="91"/>
                  </a:lnTo>
                  <a:lnTo>
                    <a:pt x="182" y="82"/>
                  </a:lnTo>
                  <a:lnTo>
                    <a:pt x="181" y="73"/>
                  </a:lnTo>
                  <a:lnTo>
                    <a:pt x="179" y="64"/>
                  </a:lnTo>
                  <a:lnTo>
                    <a:pt x="175" y="56"/>
                  </a:lnTo>
                  <a:lnTo>
                    <a:pt x="172" y="48"/>
                  </a:lnTo>
                  <a:lnTo>
                    <a:pt x="167" y="40"/>
                  </a:lnTo>
                  <a:lnTo>
                    <a:pt x="162" y="33"/>
                  </a:lnTo>
                  <a:lnTo>
                    <a:pt x="156" y="27"/>
                  </a:lnTo>
                  <a:lnTo>
                    <a:pt x="150" y="21"/>
                  </a:lnTo>
                  <a:lnTo>
                    <a:pt x="142" y="16"/>
                  </a:lnTo>
                  <a:lnTo>
                    <a:pt x="135" y="11"/>
                  </a:lnTo>
                  <a:lnTo>
                    <a:pt x="126" y="8"/>
                  </a:lnTo>
                  <a:lnTo>
                    <a:pt x="119" y="4"/>
                  </a:lnTo>
                  <a:lnTo>
                    <a:pt x="110" y="2"/>
                  </a:lnTo>
                  <a:lnTo>
                    <a:pt x="101" y="0"/>
                  </a:lnTo>
                  <a:lnTo>
                    <a:pt x="91" y="0"/>
                  </a:lnTo>
                  <a:lnTo>
                    <a:pt x="82" y="0"/>
                  </a:lnTo>
                  <a:lnTo>
                    <a:pt x="73" y="2"/>
                  </a:lnTo>
                  <a:lnTo>
                    <a:pt x="64" y="4"/>
                  </a:lnTo>
                  <a:lnTo>
                    <a:pt x="55" y="8"/>
                  </a:lnTo>
                  <a:lnTo>
                    <a:pt x="48" y="11"/>
                  </a:lnTo>
                  <a:lnTo>
                    <a:pt x="40" y="16"/>
                  </a:lnTo>
                  <a:lnTo>
                    <a:pt x="33" y="21"/>
                  </a:lnTo>
                  <a:lnTo>
                    <a:pt x="27" y="27"/>
                  </a:lnTo>
                  <a:lnTo>
                    <a:pt x="21" y="33"/>
                  </a:lnTo>
                  <a:lnTo>
                    <a:pt x="16" y="40"/>
                  </a:lnTo>
                  <a:lnTo>
                    <a:pt x="11" y="48"/>
                  </a:lnTo>
                  <a:lnTo>
                    <a:pt x="7" y="56"/>
                  </a:lnTo>
                  <a:lnTo>
                    <a:pt x="4" y="64"/>
                  </a:lnTo>
                  <a:lnTo>
                    <a:pt x="2" y="73"/>
                  </a:lnTo>
                  <a:lnTo>
                    <a:pt x="0" y="82"/>
                  </a:lnTo>
                  <a:lnTo>
                    <a:pt x="0" y="91"/>
                  </a:lnTo>
                  <a:lnTo>
                    <a:pt x="0" y="101"/>
                  </a:lnTo>
                  <a:lnTo>
                    <a:pt x="2" y="110"/>
                  </a:lnTo>
                  <a:lnTo>
                    <a:pt x="4" y="119"/>
                  </a:lnTo>
                  <a:lnTo>
                    <a:pt x="7" y="127"/>
                  </a:lnTo>
                  <a:lnTo>
                    <a:pt x="11" y="135"/>
                  </a:lnTo>
                  <a:lnTo>
                    <a:pt x="16" y="142"/>
                  </a:lnTo>
                  <a:lnTo>
                    <a:pt x="21" y="150"/>
                  </a:lnTo>
                  <a:lnTo>
                    <a:pt x="27" y="156"/>
                  </a:lnTo>
                  <a:lnTo>
                    <a:pt x="33" y="162"/>
                  </a:lnTo>
                  <a:lnTo>
                    <a:pt x="40" y="168"/>
                  </a:lnTo>
                  <a:lnTo>
                    <a:pt x="48" y="172"/>
                  </a:lnTo>
                  <a:lnTo>
                    <a:pt x="55" y="175"/>
                  </a:lnTo>
                  <a:lnTo>
                    <a:pt x="64" y="179"/>
                  </a:lnTo>
                  <a:lnTo>
                    <a:pt x="73" y="181"/>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44" name="Freeform 59"/>
            <p:cNvSpPr/>
            <p:nvPr/>
          </p:nvSpPr>
          <p:spPr bwMode="auto">
            <a:xfrm>
              <a:off x="10495365" y="3152137"/>
              <a:ext cx="30163" cy="28575"/>
            </a:xfrm>
            <a:custGeom>
              <a:avLst/>
              <a:gdLst/>
              <a:ahLst/>
              <a:cxnLst>
                <a:cxn ang="0">
                  <a:pos x="101" y="182"/>
                </a:cxn>
                <a:cxn ang="0">
                  <a:pos x="119" y="179"/>
                </a:cxn>
                <a:cxn ang="0">
                  <a:pos x="135" y="172"/>
                </a:cxn>
                <a:cxn ang="0">
                  <a:pos x="150" y="162"/>
                </a:cxn>
                <a:cxn ang="0">
                  <a:pos x="162" y="150"/>
                </a:cxn>
                <a:cxn ang="0">
                  <a:pos x="172" y="135"/>
                </a:cxn>
                <a:cxn ang="0">
                  <a:pos x="178" y="119"/>
                </a:cxn>
                <a:cxn ang="0">
                  <a:pos x="182" y="101"/>
                </a:cxn>
                <a:cxn ang="0">
                  <a:pos x="182" y="82"/>
                </a:cxn>
                <a:cxn ang="0">
                  <a:pos x="178" y="64"/>
                </a:cxn>
                <a:cxn ang="0">
                  <a:pos x="172" y="48"/>
                </a:cxn>
                <a:cxn ang="0">
                  <a:pos x="162" y="33"/>
                </a:cxn>
                <a:cxn ang="0">
                  <a:pos x="150" y="21"/>
                </a:cxn>
                <a:cxn ang="0">
                  <a:pos x="135" y="11"/>
                </a:cxn>
                <a:cxn ang="0">
                  <a:pos x="119" y="4"/>
                </a:cxn>
                <a:cxn ang="0">
                  <a:pos x="101" y="0"/>
                </a:cxn>
                <a:cxn ang="0">
                  <a:pos x="82" y="0"/>
                </a:cxn>
                <a:cxn ang="0">
                  <a:pos x="64" y="4"/>
                </a:cxn>
                <a:cxn ang="0">
                  <a:pos x="48" y="11"/>
                </a:cxn>
                <a:cxn ang="0">
                  <a:pos x="33" y="21"/>
                </a:cxn>
                <a:cxn ang="0">
                  <a:pos x="21" y="33"/>
                </a:cxn>
                <a:cxn ang="0">
                  <a:pos x="11" y="48"/>
                </a:cxn>
                <a:cxn ang="0">
                  <a:pos x="4" y="64"/>
                </a:cxn>
                <a:cxn ang="0">
                  <a:pos x="1" y="82"/>
                </a:cxn>
                <a:cxn ang="0">
                  <a:pos x="1" y="101"/>
                </a:cxn>
                <a:cxn ang="0">
                  <a:pos x="4" y="119"/>
                </a:cxn>
                <a:cxn ang="0">
                  <a:pos x="11" y="135"/>
                </a:cxn>
                <a:cxn ang="0">
                  <a:pos x="21" y="150"/>
                </a:cxn>
                <a:cxn ang="0">
                  <a:pos x="33" y="162"/>
                </a:cxn>
                <a:cxn ang="0">
                  <a:pos x="48" y="172"/>
                </a:cxn>
                <a:cxn ang="0">
                  <a:pos x="64" y="179"/>
                </a:cxn>
                <a:cxn ang="0">
                  <a:pos x="82" y="182"/>
                </a:cxn>
              </a:cxnLst>
              <a:rect l="0" t="0" r="r" b="b"/>
              <a:pathLst>
                <a:path w="183" h="183">
                  <a:moveTo>
                    <a:pt x="92" y="183"/>
                  </a:moveTo>
                  <a:lnTo>
                    <a:pt x="101" y="182"/>
                  </a:lnTo>
                  <a:lnTo>
                    <a:pt x="110" y="181"/>
                  </a:lnTo>
                  <a:lnTo>
                    <a:pt x="119" y="179"/>
                  </a:lnTo>
                  <a:lnTo>
                    <a:pt x="127" y="175"/>
                  </a:lnTo>
                  <a:lnTo>
                    <a:pt x="135" y="172"/>
                  </a:lnTo>
                  <a:lnTo>
                    <a:pt x="142" y="168"/>
                  </a:lnTo>
                  <a:lnTo>
                    <a:pt x="150" y="162"/>
                  </a:lnTo>
                  <a:lnTo>
                    <a:pt x="156" y="156"/>
                  </a:lnTo>
                  <a:lnTo>
                    <a:pt x="162" y="150"/>
                  </a:lnTo>
                  <a:lnTo>
                    <a:pt x="167" y="142"/>
                  </a:lnTo>
                  <a:lnTo>
                    <a:pt x="172" y="135"/>
                  </a:lnTo>
                  <a:lnTo>
                    <a:pt x="175" y="127"/>
                  </a:lnTo>
                  <a:lnTo>
                    <a:pt x="178" y="119"/>
                  </a:lnTo>
                  <a:lnTo>
                    <a:pt x="181" y="110"/>
                  </a:lnTo>
                  <a:lnTo>
                    <a:pt x="182" y="101"/>
                  </a:lnTo>
                  <a:lnTo>
                    <a:pt x="183" y="91"/>
                  </a:lnTo>
                  <a:lnTo>
                    <a:pt x="182" y="82"/>
                  </a:lnTo>
                  <a:lnTo>
                    <a:pt x="181" y="73"/>
                  </a:lnTo>
                  <a:lnTo>
                    <a:pt x="178" y="64"/>
                  </a:lnTo>
                  <a:lnTo>
                    <a:pt x="175" y="56"/>
                  </a:lnTo>
                  <a:lnTo>
                    <a:pt x="172" y="48"/>
                  </a:lnTo>
                  <a:lnTo>
                    <a:pt x="167" y="40"/>
                  </a:lnTo>
                  <a:lnTo>
                    <a:pt x="162" y="33"/>
                  </a:lnTo>
                  <a:lnTo>
                    <a:pt x="156" y="27"/>
                  </a:lnTo>
                  <a:lnTo>
                    <a:pt x="150" y="21"/>
                  </a:lnTo>
                  <a:lnTo>
                    <a:pt x="142" y="16"/>
                  </a:lnTo>
                  <a:lnTo>
                    <a:pt x="135" y="11"/>
                  </a:lnTo>
                  <a:lnTo>
                    <a:pt x="127" y="8"/>
                  </a:lnTo>
                  <a:lnTo>
                    <a:pt x="119" y="4"/>
                  </a:lnTo>
                  <a:lnTo>
                    <a:pt x="110" y="2"/>
                  </a:lnTo>
                  <a:lnTo>
                    <a:pt x="101" y="0"/>
                  </a:lnTo>
                  <a:lnTo>
                    <a:pt x="92" y="0"/>
                  </a:lnTo>
                  <a:lnTo>
                    <a:pt x="82" y="0"/>
                  </a:lnTo>
                  <a:lnTo>
                    <a:pt x="73" y="2"/>
                  </a:lnTo>
                  <a:lnTo>
                    <a:pt x="64" y="4"/>
                  </a:lnTo>
                  <a:lnTo>
                    <a:pt x="55" y="8"/>
                  </a:lnTo>
                  <a:lnTo>
                    <a:pt x="48" y="11"/>
                  </a:lnTo>
                  <a:lnTo>
                    <a:pt x="40" y="16"/>
                  </a:lnTo>
                  <a:lnTo>
                    <a:pt x="33" y="21"/>
                  </a:lnTo>
                  <a:lnTo>
                    <a:pt x="26" y="27"/>
                  </a:lnTo>
                  <a:lnTo>
                    <a:pt x="21" y="33"/>
                  </a:lnTo>
                  <a:lnTo>
                    <a:pt x="15" y="40"/>
                  </a:lnTo>
                  <a:lnTo>
                    <a:pt x="11" y="48"/>
                  </a:lnTo>
                  <a:lnTo>
                    <a:pt x="8" y="56"/>
                  </a:lnTo>
                  <a:lnTo>
                    <a:pt x="4" y="64"/>
                  </a:lnTo>
                  <a:lnTo>
                    <a:pt x="2" y="73"/>
                  </a:lnTo>
                  <a:lnTo>
                    <a:pt x="1" y="82"/>
                  </a:lnTo>
                  <a:lnTo>
                    <a:pt x="0" y="91"/>
                  </a:lnTo>
                  <a:lnTo>
                    <a:pt x="1" y="101"/>
                  </a:lnTo>
                  <a:lnTo>
                    <a:pt x="2" y="110"/>
                  </a:lnTo>
                  <a:lnTo>
                    <a:pt x="4" y="119"/>
                  </a:lnTo>
                  <a:lnTo>
                    <a:pt x="8" y="127"/>
                  </a:lnTo>
                  <a:lnTo>
                    <a:pt x="11" y="135"/>
                  </a:lnTo>
                  <a:lnTo>
                    <a:pt x="15" y="142"/>
                  </a:lnTo>
                  <a:lnTo>
                    <a:pt x="21" y="150"/>
                  </a:lnTo>
                  <a:lnTo>
                    <a:pt x="26" y="156"/>
                  </a:lnTo>
                  <a:lnTo>
                    <a:pt x="33" y="162"/>
                  </a:lnTo>
                  <a:lnTo>
                    <a:pt x="40" y="168"/>
                  </a:lnTo>
                  <a:lnTo>
                    <a:pt x="48" y="172"/>
                  </a:lnTo>
                  <a:lnTo>
                    <a:pt x="55" y="175"/>
                  </a:lnTo>
                  <a:lnTo>
                    <a:pt x="64" y="179"/>
                  </a:lnTo>
                  <a:lnTo>
                    <a:pt x="73" y="181"/>
                  </a:lnTo>
                  <a:lnTo>
                    <a:pt x="82" y="182"/>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45" name="Freeform 60"/>
            <p:cNvSpPr/>
            <p:nvPr/>
          </p:nvSpPr>
          <p:spPr bwMode="auto">
            <a:xfrm>
              <a:off x="10536640" y="3152137"/>
              <a:ext cx="28575" cy="28575"/>
            </a:xfrm>
            <a:custGeom>
              <a:avLst/>
              <a:gdLst/>
              <a:ahLst/>
              <a:cxnLst>
                <a:cxn ang="0">
                  <a:pos x="101" y="182"/>
                </a:cxn>
                <a:cxn ang="0">
                  <a:pos x="118" y="179"/>
                </a:cxn>
                <a:cxn ang="0">
                  <a:pos x="135" y="172"/>
                </a:cxn>
                <a:cxn ang="0">
                  <a:pos x="149" y="162"/>
                </a:cxn>
                <a:cxn ang="0">
                  <a:pos x="162" y="150"/>
                </a:cxn>
                <a:cxn ang="0">
                  <a:pos x="172" y="135"/>
                </a:cxn>
                <a:cxn ang="0">
                  <a:pos x="178" y="119"/>
                </a:cxn>
                <a:cxn ang="0">
                  <a:pos x="183" y="101"/>
                </a:cxn>
                <a:cxn ang="0">
                  <a:pos x="183" y="82"/>
                </a:cxn>
                <a:cxn ang="0">
                  <a:pos x="178" y="64"/>
                </a:cxn>
                <a:cxn ang="0">
                  <a:pos x="172" y="48"/>
                </a:cxn>
                <a:cxn ang="0">
                  <a:pos x="162" y="33"/>
                </a:cxn>
                <a:cxn ang="0">
                  <a:pos x="149" y="21"/>
                </a:cxn>
                <a:cxn ang="0">
                  <a:pos x="135" y="11"/>
                </a:cxn>
                <a:cxn ang="0">
                  <a:pos x="118" y="4"/>
                </a:cxn>
                <a:cxn ang="0">
                  <a:pos x="101" y="0"/>
                </a:cxn>
                <a:cxn ang="0">
                  <a:pos x="82" y="0"/>
                </a:cxn>
                <a:cxn ang="0">
                  <a:pos x="64" y="4"/>
                </a:cxn>
                <a:cxn ang="0">
                  <a:pos x="47" y="11"/>
                </a:cxn>
                <a:cxn ang="0">
                  <a:pos x="33" y="21"/>
                </a:cxn>
                <a:cxn ang="0">
                  <a:pos x="21" y="33"/>
                </a:cxn>
                <a:cxn ang="0">
                  <a:pos x="11" y="48"/>
                </a:cxn>
                <a:cxn ang="0">
                  <a:pos x="4" y="64"/>
                </a:cxn>
                <a:cxn ang="0">
                  <a:pos x="1" y="82"/>
                </a:cxn>
                <a:cxn ang="0">
                  <a:pos x="1" y="101"/>
                </a:cxn>
                <a:cxn ang="0">
                  <a:pos x="4" y="119"/>
                </a:cxn>
                <a:cxn ang="0">
                  <a:pos x="11" y="135"/>
                </a:cxn>
                <a:cxn ang="0">
                  <a:pos x="21" y="150"/>
                </a:cxn>
                <a:cxn ang="0">
                  <a:pos x="33" y="162"/>
                </a:cxn>
                <a:cxn ang="0">
                  <a:pos x="47" y="172"/>
                </a:cxn>
                <a:cxn ang="0">
                  <a:pos x="64" y="179"/>
                </a:cxn>
                <a:cxn ang="0">
                  <a:pos x="82" y="182"/>
                </a:cxn>
              </a:cxnLst>
              <a:rect l="0" t="0" r="r" b="b"/>
              <a:pathLst>
                <a:path w="183" h="183">
                  <a:moveTo>
                    <a:pt x="92" y="183"/>
                  </a:moveTo>
                  <a:lnTo>
                    <a:pt x="101" y="182"/>
                  </a:lnTo>
                  <a:lnTo>
                    <a:pt x="109" y="181"/>
                  </a:lnTo>
                  <a:lnTo>
                    <a:pt x="118" y="179"/>
                  </a:lnTo>
                  <a:lnTo>
                    <a:pt x="127" y="175"/>
                  </a:lnTo>
                  <a:lnTo>
                    <a:pt x="135" y="172"/>
                  </a:lnTo>
                  <a:lnTo>
                    <a:pt x="143" y="168"/>
                  </a:lnTo>
                  <a:lnTo>
                    <a:pt x="149" y="162"/>
                  </a:lnTo>
                  <a:lnTo>
                    <a:pt x="156" y="156"/>
                  </a:lnTo>
                  <a:lnTo>
                    <a:pt x="162" y="150"/>
                  </a:lnTo>
                  <a:lnTo>
                    <a:pt x="167" y="142"/>
                  </a:lnTo>
                  <a:lnTo>
                    <a:pt x="172" y="135"/>
                  </a:lnTo>
                  <a:lnTo>
                    <a:pt x="176" y="127"/>
                  </a:lnTo>
                  <a:lnTo>
                    <a:pt x="178" y="119"/>
                  </a:lnTo>
                  <a:lnTo>
                    <a:pt x="180" y="110"/>
                  </a:lnTo>
                  <a:lnTo>
                    <a:pt x="183" y="101"/>
                  </a:lnTo>
                  <a:lnTo>
                    <a:pt x="183" y="91"/>
                  </a:lnTo>
                  <a:lnTo>
                    <a:pt x="183" y="82"/>
                  </a:lnTo>
                  <a:lnTo>
                    <a:pt x="180" y="73"/>
                  </a:lnTo>
                  <a:lnTo>
                    <a:pt x="178" y="64"/>
                  </a:lnTo>
                  <a:lnTo>
                    <a:pt x="176" y="56"/>
                  </a:lnTo>
                  <a:lnTo>
                    <a:pt x="172" y="48"/>
                  </a:lnTo>
                  <a:lnTo>
                    <a:pt x="167" y="40"/>
                  </a:lnTo>
                  <a:lnTo>
                    <a:pt x="162" y="33"/>
                  </a:lnTo>
                  <a:lnTo>
                    <a:pt x="156" y="27"/>
                  </a:lnTo>
                  <a:lnTo>
                    <a:pt x="149" y="21"/>
                  </a:lnTo>
                  <a:lnTo>
                    <a:pt x="143" y="16"/>
                  </a:lnTo>
                  <a:lnTo>
                    <a:pt x="135" y="11"/>
                  </a:lnTo>
                  <a:lnTo>
                    <a:pt x="127" y="8"/>
                  </a:lnTo>
                  <a:lnTo>
                    <a:pt x="118" y="4"/>
                  </a:lnTo>
                  <a:lnTo>
                    <a:pt x="109" y="2"/>
                  </a:lnTo>
                  <a:lnTo>
                    <a:pt x="101" y="0"/>
                  </a:lnTo>
                  <a:lnTo>
                    <a:pt x="92" y="0"/>
                  </a:lnTo>
                  <a:lnTo>
                    <a:pt x="82" y="0"/>
                  </a:lnTo>
                  <a:lnTo>
                    <a:pt x="73" y="2"/>
                  </a:lnTo>
                  <a:lnTo>
                    <a:pt x="64" y="4"/>
                  </a:lnTo>
                  <a:lnTo>
                    <a:pt x="56" y="8"/>
                  </a:lnTo>
                  <a:lnTo>
                    <a:pt x="47" y="11"/>
                  </a:lnTo>
                  <a:lnTo>
                    <a:pt x="41" y="16"/>
                  </a:lnTo>
                  <a:lnTo>
                    <a:pt x="33" y="21"/>
                  </a:lnTo>
                  <a:lnTo>
                    <a:pt x="26" y="27"/>
                  </a:lnTo>
                  <a:lnTo>
                    <a:pt x="21" y="33"/>
                  </a:lnTo>
                  <a:lnTo>
                    <a:pt x="15" y="40"/>
                  </a:lnTo>
                  <a:lnTo>
                    <a:pt x="11" y="48"/>
                  </a:lnTo>
                  <a:lnTo>
                    <a:pt x="7" y="56"/>
                  </a:lnTo>
                  <a:lnTo>
                    <a:pt x="4" y="64"/>
                  </a:lnTo>
                  <a:lnTo>
                    <a:pt x="2" y="73"/>
                  </a:lnTo>
                  <a:lnTo>
                    <a:pt x="1" y="82"/>
                  </a:lnTo>
                  <a:lnTo>
                    <a:pt x="0" y="91"/>
                  </a:lnTo>
                  <a:lnTo>
                    <a:pt x="1" y="101"/>
                  </a:lnTo>
                  <a:lnTo>
                    <a:pt x="2" y="110"/>
                  </a:lnTo>
                  <a:lnTo>
                    <a:pt x="4" y="119"/>
                  </a:lnTo>
                  <a:lnTo>
                    <a:pt x="7" y="127"/>
                  </a:lnTo>
                  <a:lnTo>
                    <a:pt x="11" y="135"/>
                  </a:lnTo>
                  <a:lnTo>
                    <a:pt x="15" y="142"/>
                  </a:lnTo>
                  <a:lnTo>
                    <a:pt x="21" y="150"/>
                  </a:lnTo>
                  <a:lnTo>
                    <a:pt x="26" y="156"/>
                  </a:lnTo>
                  <a:lnTo>
                    <a:pt x="33" y="162"/>
                  </a:lnTo>
                  <a:lnTo>
                    <a:pt x="41" y="168"/>
                  </a:lnTo>
                  <a:lnTo>
                    <a:pt x="47" y="172"/>
                  </a:lnTo>
                  <a:lnTo>
                    <a:pt x="56" y="175"/>
                  </a:lnTo>
                  <a:lnTo>
                    <a:pt x="64" y="179"/>
                  </a:lnTo>
                  <a:lnTo>
                    <a:pt x="73" y="181"/>
                  </a:lnTo>
                  <a:lnTo>
                    <a:pt x="82" y="182"/>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46" name="Freeform 61"/>
            <p:cNvSpPr/>
            <p:nvPr/>
          </p:nvSpPr>
          <p:spPr bwMode="auto">
            <a:xfrm>
              <a:off x="10576328" y="3152137"/>
              <a:ext cx="28575" cy="28575"/>
            </a:xfrm>
            <a:custGeom>
              <a:avLst/>
              <a:gdLst/>
              <a:ahLst/>
              <a:cxnLst>
                <a:cxn ang="0">
                  <a:pos x="100" y="182"/>
                </a:cxn>
                <a:cxn ang="0">
                  <a:pos x="118" y="179"/>
                </a:cxn>
                <a:cxn ang="0">
                  <a:pos x="135" y="172"/>
                </a:cxn>
                <a:cxn ang="0">
                  <a:pos x="149" y="162"/>
                </a:cxn>
                <a:cxn ang="0">
                  <a:pos x="161" y="150"/>
                </a:cxn>
                <a:cxn ang="0">
                  <a:pos x="171" y="135"/>
                </a:cxn>
                <a:cxn ang="0">
                  <a:pos x="178" y="119"/>
                </a:cxn>
                <a:cxn ang="0">
                  <a:pos x="182" y="101"/>
                </a:cxn>
                <a:cxn ang="0">
                  <a:pos x="182" y="82"/>
                </a:cxn>
                <a:cxn ang="0">
                  <a:pos x="178" y="64"/>
                </a:cxn>
                <a:cxn ang="0">
                  <a:pos x="171" y="48"/>
                </a:cxn>
                <a:cxn ang="0">
                  <a:pos x="161" y="33"/>
                </a:cxn>
                <a:cxn ang="0">
                  <a:pos x="149" y="21"/>
                </a:cxn>
                <a:cxn ang="0">
                  <a:pos x="135" y="11"/>
                </a:cxn>
                <a:cxn ang="0">
                  <a:pos x="118" y="4"/>
                </a:cxn>
                <a:cxn ang="0">
                  <a:pos x="100" y="0"/>
                </a:cxn>
                <a:cxn ang="0">
                  <a:pos x="82" y="0"/>
                </a:cxn>
                <a:cxn ang="0">
                  <a:pos x="64" y="4"/>
                </a:cxn>
                <a:cxn ang="0">
                  <a:pos x="48" y="11"/>
                </a:cxn>
                <a:cxn ang="0">
                  <a:pos x="33" y="21"/>
                </a:cxn>
                <a:cxn ang="0">
                  <a:pos x="21" y="33"/>
                </a:cxn>
                <a:cxn ang="0">
                  <a:pos x="11" y="48"/>
                </a:cxn>
                <a:cxn ang="0">
                  <a:pos x="4" y="64"/>
                </a:cxn>
                <a:cxn ang="0">
                  <a:pos x="1" y="82"/>
                </a:cxn>
                <a:cxn ang="0">
                  <a:pos x="1" y="101"/>
                </a:cxn>
                <a:cxn ang="0">
                  <a:pos x="4" y="119"/>
                </a:cxn>
                <a:cxn ang="0">
                  <a:pos x="11" y="135"/>
                </a:cxn>
                <a:cxn ang="0">
                  <a:pos x="21" y="150"/>
                </a:cxn>
                <a:cxn ang="0">
                  <a:pos x="33" y="162"/>
                </a:cxn>
                <a:cxn ang="0">
                  <a:pos x="48" y="172"/>
                </a:cxn>
                <a:cxn ang="0">
                  <a:pos x="64" y="179"/>
                </a:cxn>
                <a:cxn ang="0">
                  <a:pos x="82" y="182"/>
                </a:cxn>
              </a:cxnLst>
              <a:rect l="0" t="0" r="r" b="b"/>
              <a:pathLst>
                <a:path w="182" h="183">
                  <a:moveTo>
                    <a:pt x="92" y="183"/>
                  </a:moveTo>
                  <a:lnTo>
                    <a:pt x="100" y="182"/>
                  </a:lnTo>
                  <a:lnTo>
                    <a:pt x="109" y="181"/>
                  </a:lnTo>
                  <a:lnTo>
                    <a:pt x="118" y="179"/>
                  </a:lnTo>
                  <a:lnTo>
                    <a:pt x="127" y="175"/>
                  </a:lnTo>
                  <a:lnTo>
                    <a:pt x="135" y="172"/>
                  </a:lnTo>
                  <a:lnTo>
                    <a:pt x="143" y="168"/>
                  </a:lnTo>
                  <a:lnTo>
                    <a:pt x="149" y="162"/>
                  </a:lnTo>
                  <a:lnTo>
                    <a:pt x="156" y="156"/>
                  </a:lnTo>
                  <a:lnTo>
                    <a:pt x="161" y="150"/>
                  </a:lnTo>
                  <a:lnTo>
                    <a:pt x="167" y="142"/>
                  </a:lnTo>
                  <a:lnTo>
                    <a:pt x="171" y="135"/>
                  </a:lnTo>
                  <a:lnTo>
                    <a:pt x="176" y="127"/>
                  </a:lnTo>
                  <a:lnTo>
                    <a:pt x="178" y="119"/>
                  </a:lnTo>
                  <a:lnTo>
                    <a:pt x="180" y="110"/>
                  </a:lnTo>
                  <a:lnTo>
                    <a:pt x="182" y="101"/>
                  </a:lnTo>
                  <a:lnTo>
                    <a:pt x="182" y="91"/>
                  </a:lnTo>
                  <a:lnTo>
                    <a:pt x="182" y="82"/>
                  </a:lnTo>
                  <a:lnTo>
                    <a:pt x="180" y="73"/>
                  </a:lnTo>
                  <a:lnTo>
                    <a:pt x="178" y="64"/>
                  </a:lnTo>
                  <a:lnTo>
                    <a:pt x="176" y="56"/>
                  </a:lnTo>
                  <a:lnTo>
                    <a:pt x="171" y="48"/>
                  </a:lnTo>
                  <a:lnTo>
                    <a:pt x="167" y="40"/>
                  </a:lnTo>
                  <a:lnTo>
                    <a:pt x="161" y="33"/>
                  </a:lnTo>
                  <a:lnTo>
                    <a:pt x="156" y="27"/>
                  </a:lnTo>
                  <a:lnTo>
                    <a:pt x="149" y="21"/>
                  </a:lnTo>
                  <a:lnTo>
                    <a:pt x="143" y="16"/>
                  </a:lnTo>
                  <a:lnTo>
                    <a:pt x="135" y="11"/>
                  </a:lnTo>
                  <a:lnTo>
                    <a:pt x="127" y="8"/>
                  </a:lnTo>
                  <a:lnTo>
                    <a:pt x="118" y="4"/>
                  </a:lnTo>
                  <a:lnTo>
                    <a:pt x="109" y="2"/>
                  </a:lnTo>
                  <a:lnTo>
                    <a:pt x="100" y="0"/>
                  </a:lnTo>
                  <a:lnTo>
                    <a:pt x="92" y="0"/>
                  </a:lnTo>
                  <a:lnTo>
                    <a:pt x="82" y="0"/>
                  </a:lnTo>
                  <a:lnTo>
                    <a:pt x="73" y="2"/>
                  </a:lnTo>
                  <a:lnTo>
                    <a:pt x="64" y="4"/>
                  </a:lnTo>
                  <a:lnTo>
                    <a:pt x="56" y="8"/>
                  </a:lnTo>
                  <a:lnTo>
                    <a:pt x="48" y="11"/>
                  </a:lnTo>
                  <a:lnTo>
                    <a:pt x="41" y="16"/>
                  </a:lnTo>
                  <a:lnTo>
                    <a:pt x="33" y="21"/>
                  </a:lnTo>
                  <a:lnTo>
                    <a:pt x="27" y="27"/>
                  </a:lnTo>
                  <a:lnTo>
                    <a:pt x="21" y="33"/>
                  </a:lnTo>
                  <a:lnTo>
                    <a:pt x="16" y="40"/>
                  </a:lnTo>
                  <a:lnTo>
                    <a:pt x="11" y="48"/>
                  </a:lnTo>
                  <a:lnTo>
                    <a:pt x="7" y="56"/>
                  </a:lnTo>
                  <a:lnTo>
                    <a:pt x="4" y="64"/>
                  </a:lnTo>
                  <a:lnTo>
                    <a:pt x="2" y="73"/>
                  </a:lnTo>
                  <a:lnTo>
                    <a:pt x="1" y="82"/>
                  </a:lnTo>
                  <a:lnTo>
                    <a:pt x="0" y="91"/>
                  </a:lnTo>
                  <a:lnTo>
                    <a:pt x="1" y="101"/>
                  </a:lnTo>
                  <a:lnTo>
                    <a:pt x="2" y="110"/>
                  </a:lnTo>
                  <a:lnTo>
                    <a:pt x="4" y="119"/>
                  </a:lnTo>
                  <a:lnTo>
                    <a:pt x="7" y="127"/>
                  </a:lnTo>
                  <a:lnTo>
                    <a:pt x="11" y="135"/>
                  </a:lnTo>
                  <a:lnTo>
                    <a:pt x="16" y="142"/>
                  </a:lnTo>
                  <a:lnTo>
                    <a:pt x="21" y="150"/>
                  </a:lnTo>
                  <a:lnTo>
                    <a:pt x="27" y="156"/>
                  </a:lnTo>
                  <a:lnTo>
                    <a:pt x="33" y="162"/>
                  </a:lnTo>
                  <a:lnTo>
                    <a:pt x="41" y="168"/>
                  </a:lnTo>
                  <a:lnTo>
                    <a:pt x="48" y="172"/>
                  </a:lnTo>
                  <a:lnTo>
                    <a:pt x="56" y="175"/>
                  </a:lnTo>
                  <a:lnTo>
                    <a:pt x="64" y="179"/>
                  </a:lnTo>
                  <a:lnTo>
                    <a:pt x="73" y="181"/>
                  </a:lnTo>
                  <a:lnTo>
                    <a:pt x="82" y="182"/>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47" name="Freeform 62"/>
            <p:cNvSpPr/>
            <p:nvPr/>
          </p:nvSpPr>
          <p:spPr bwMode="auto">
            <a:xfrm>
              <a:off x="10616015" y="3152137"/>
              <a:ext cx="28575" cy="28575"/>
            </a:xfrm>
            <a:custGeom>
              <a:avLst/>
              <a:gdLst/>
              <a:ahLst/>
              <a:cxnLst>
                <a:cxn ang="0">
                  <a:pos x="100" y="182"/>
                </a:cxn>
                <a:cxn ang="0">
                  <a:pos x="118" y="179"/>
                </a:cxn>
                <a:cxn ang="0">
                  <a:pos x="135" y="172"/>
                </a:cxn>
                <a:cxn ang="0">
                  <a:pos x="149" y="162"/>
                </a:cxn>
                <a:cxn ang="0">
                  <a:pos x="161" y="150"/>
                </a:cxn>
                <a:cxn ang="0">
                  <a:pos x="171" y="135"/>
                </a:cxn>
                <a:cxn ang="0">
                  <a:pos x="179" y="119"/>
                </a:cxn>
                <a:cxn ang="0">
                  <a:pos x="182" y="101"/>
                </a:cxn>
                <a:cxn ang="0">
                  <a:pos x="182" y="82"/>
                </a:cxn>
                <a:cxn ang="0">
                  <a:pos x="179" y="64"/>
                </a:cxn>
                <a:cxn ang="0">
                  <a:pos x="171" y="48"/>
                </a:cxn>
                <a:cxn ang="0">
                  <a:pos x="161" y="33"/>
                </a:cxn>
                <a:cxn ang="0">
                  <a:pos x="149" y="21"/>
                </a:cxn>
                <a:cxn ang="0">
                  <a:pos x="135" y="11"/>
                </a:cxn>
                <a:cxn ang="0">
                  <a:pos x="118" y="4"/>
                </a:cxn>
                <a:cxn ang="0">
                  <a:pos x="100" y="0"/>
                </a:cxn>
                <a:cxn ang="0">
                  <a:pos x="82" y="0"/>
                </a:cxn>
                <a:cxn ang="0">
                  <a:pos x="64" y="4"/>
                </a:cxn>
                <a:cxn ang="0">
                  <a:pos x="48" y="11"/>
                </a:cxn>
                <a:cxn ang="0">
                  <a:pos x="34" y="21"/>
                </a:cxn>
                <a:cxn ang="0">
                  <a:pos x="20" y="33"/>
                </a:cxn>
                <a:cxn ang="0">
                  <a:pos x="10" y="48"/>
                </a:cxn>
                <a:cxn ang="0">
                  <a:pos x="4" y="64"/>
                </a:cxn>
                <a:cxn ang="0">
                  <a:pos x="0" y="82"/>
                </a:cxn>
                <a:cxn ang="0">
                  <a:pos x="0" y="101"/>
                </a:cxn>
                <a:cxn ang="0">
                  <a:pos x="4" y="119"/>
                </a:cxn>
                <a:cxn ang="0">
                  <a:pos x="10" y="135"/>
                </a:cxn>
                <a:cxn ang="0">
                  <a:pos x="20" y="150"/>
                </a:cxn>
                <a:cxn ang="0">
                  <a:pos x="34" y="162"/>
                </a:cxn>
                <a:cxn ang="0">
                  <a:pos x="48" y="172"/>
                </a:cxn>
                <a:cxn ang="0">
                  <a:pos x="64" y="179"/>
                </a:cxn>
                <a:cxn ang="0">
                  <a:pos x="82" y="182"/>
                </a:cxn>
              </a:cxnLst>
              <a:rect l="0" t="0" r="r" b="b"/>
              <a:pathLst>
                <a:path w="182" h="183">
                  <a:moveTo>
                    <a:pt x="91" y="183"/>
                  </a:moveTo>
                  <a:lnTo>
                    <a:pt x="100" y="182"/>
                  </a:lnTo>
                  <a:lnTo>
                    <a:pt x="109" y="181"/>
                  </a:lnTo>
                  <a:lnTo>
                    <a:pt x="118" y="179"/>
                  </a:lnTo>
                  <a:lnTo>
                    <a:pt x="127" y="175"/>
                  </a:lnTo>
                  <a:lnTo>
                    <a:pt x="135" y="172"/>
                  </a:lnTo>
                  <a:lnTo>
                    <a:pt x="142" y="168"/>
                  </a:lnTo>
                  <a:lnTo>
                    <a:pt x="149" y="162"/>
                  </a:lnTo>
                  <a:lnTo>
                    <a:pt x="156" y="156"/>
                  </a:lnTo>
                  <a:lnTo>
                    <a:pt x="161" y="150"/>
                  </a:lnTo>
                  <a:lnTo>
                    <a:pt x="167" y="142"/>
                  </a:lnTo>
                  <a:lnTo>
                    <a:pt x="171" y="135"/>
                  </a:lnTo>
                  <a:lnTo>
                    <a:pt x="176" y="127"/>
                  </a:lnTo>
                  <a:lnTo>
                    <a:pt x="179" y="119"/>
                  </a:lnTo>
                  <a:lnTo>
                    <a:pt x="181" y="110"/>
                  </a:lnTo>
                  <a:lnTo>
                    <a:pt x="182" y="101"/>
                  </a:lnTo>
                  <a:lnTo>
                    <a:pt x="182" y="91"/>
                  </a:lnTo>
                  <a:lnTo>
                    <a:pt x="182" y="82"/>
                  </a:lnTo>
                  <a:lnTo>
                    <a:pt x="181" y="73"/>
                  </a:lnTo>
                  <a:lnTo>
                    <a:pt x="179" y="64"/>
                  </a:lnTo>
                  <a:lnTo>
                    <a:pt x="176" y="56"/>
                  </a:lnTo>
                  <a:lnTo>
                    <a:pt x="171" y="48"/>
                  </a:lnTo>
                  <a:lnTo>
                    <a:pt x="167" y="40"/>
                  </a:lnTo>
                  <a:lnTo>
                    <a:pt x="161" y="33"/>
                  </a:lnTo>
                  <a:lnTo>
                    <a:pt x="156" y="27"/>
                  </a:lnTo>
                  <a:lnTo>
                    <a:pt x="149" y="21"/>
                  </a:lnTo>
                  <a:lnTo>
                    <a:pt x="142" y="16"/>
                  </a:lnTo>
                  <a:lnTo>
                    <a:pt x="135" y="11"/>
                  </a:lnTo>
                  <a:lnTo>
                    <a:pt x="127" y="8"/>
                  </a:lnTo>
                  <a:lnTo>
                    <a:pt x="118" y="4"/>
                  </a:lnTo>
                  <a:lnTo>
                    <a:pt x="109" y="2"/>
                  </a:lnTo>
                  <a:lnTo>
                    <a:pt x="100" y="0"/>
                  </a:lnTo>
                  <a:lnTo>
                    <a:pt x="91" y="0"/>
                  </a:lnTo>
                  <a:lnTo>
                    <a:pt x="82" y="0"/>
                  </a:lnTo>
                  <a:lnTo>
                    <a:pt x="73" y="2"/>
                  </a:lnTo>
                  <a:lnTo>
                    <a:pt x="64" y="4"/>
                  </a:lnTo>
                  <a:lnTo>
                    <a:pt x="56" y="8"/>
                  </a:lnTo>
                  <a:lnTo>
                    <a:pt x="48" y="11"/>
                  </a:lnTo>
                  <a:lnTo>
                    <a:pt x="40" y="16"/>
                  </a:lnTo>
                  <a:lnTo>
                    <a:pt x="34" y="21"/>
                  </a:lnTo>
                  <a:lnTo>
                    <a:pt x="27" y="27"/>
                  </a:lnTo>
                  <a:lnTo>
                    <a:pt x="20" y="33"/>
                  </a:lnTo>
                  <a:lnTo>
                    <a:pt x="16" y="40"/>
                  </a:lnTo>
                  <a:lnTo>
                    <a:pt x="10" y="48"/>
                  </a:lnTo>
                  <a:lnTo>
                    <a:pt x="7" y="56"/>
                  </a:lnTo>
                  <a:lnTo>
                    <a:pt x="4" y="64"/>
                  </a:lnTo>
                  <a:lnTo>
                    <a:pt x="2" y="73"/>
                  </a:lnTo>
                  <a:lnTo>
                    <a:pt x="0" y="82"/>
                  </a:lnTo>
                  <a:lnTo>
                    <a:pt x="0" y="91"/>
                  </a:lnTo>
                  <a:lnTo>
                    <a:pt x="0" y="101"/>
                  </a:lnTo>
                  <a:lnTo>
                    <a:pt x="2" y="110"/>
                  </a:lnTo>
                  <a:lnTo>
                    <a:pt x="4" y="119"/>
                  </a:lnTo>
                  <a:lnTo>
                    <a:pt x="7" y="127"/>
                  </a:lnTo>
                  <a:lnTo>
                    <a:pt x="10" y="135"/>
                  </a:lnTo>
                  <a:lnTo>
                    <a:pt x="16" y="142"/>
                  </a:lnTo>
                  <a:lnTo>
                    <a:pt x="20" y="150"/>
                  </a:lnTo>
                  <a:lnTo>
                    <a:pt x="27" y="156"/>
                  </a:lnTo>
                  <a:lnTo>
                    <a:pt x="34" y="162"/>
                  </a:lnTo>
                  <a:lnTo>
                    <a:pt x="40" y="168"/>
                  </a:lnTo>
                  <a:lnTo>
                    <a:pt x="48" y="172"/>
                  </a:lnTo>
                  <a:lnTo>
                    <a:pt x="56" y="175"/>
                  </a:lnTo>
                  <a:lnTo>
                    <a:pt x="64" y="179"/>
                  </a:lnTo>
                  <a:lnTo>
                    <a:pt x="73" y="181"/>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48" name="Freeform 63"/>
            <p:cNvSpPr/>
            <p:nvPr/>
          </p:nvSpPr>
          <p:spPr bwMode="auto">
            <a:xfrm>
              <a:off x="11073215" y="3337874"/>
              <a:ext cx="203200" cy="34925"/>
            </a:xfrm>
            <a:custGeom>
              <a:avLst/>
              <a:gdLst/>
              <a:ahLst/>
              <a:cxnLst>
                <a:cxn ang="0">
                  <a:pos x="1169" y="0"/>
                </a:cxn>
                <a:cxn ang="0">
                  <a:pos x="1190" y="2"/>
                </a:cxn>
                <a:cxn ang="0">
                  <a:pos x="1212" y="8"/>
                </a:cxn>
                <a:cxn ang="0">
                  <a:pos x="1229" y="18"/>
                </a:cxn>
                <a:cxn ang="0">
                  <a:pos x="1246" y="31"/>
                </a:cxn>
                <a:cxn ang="0">
                  <a:pos x="1259" y="48"/>
                </a:cxn>
                <a:cxn ang="0">
                  <a:pos x="1269" y="67"/>
                </a:cxn>
                <a:cxn ang="0">
                  <a:pos x="1276" y="87"/>
                </a:cxn>
                <a:cxn ang="0">
                  <a:pos x="1278" y="109"/>
                </a:cxn>
                <a:cxn ang="0">
                  <a:pos x="1276" y="131"/>
                </a:cxn>
                <a:cxn ang="0">
                  <a:pos x="1269" y="151"/>
                </a:cxn>
                <a:cxn ang="0">
                  <a:pos x="1259" y="170"/>
                </a:cxn>
                <a:cxn ang="0">
                  <a:pos x="1246" y="185"/>
                </a:cxn>
                <a:cxn ang="0">
                  <a:pos x="1229" y="199"/>
                </a:cxn>
                <a:cxn ang="0">
                  <a:pos x="1212" y="209"/>
                </a:cxn>
                <a:cxn ang="0">
                  <a:pos x="1190" y="215"/>
                </a:cxn>
                <a:cxn ang="0">
                  <a:pos x="1169" y="217"/>
                </a:cxn>
                <a:cxn ang="0">
                  <a:pos x="97" y="217"/>
                </a:cxn>
                <a:cxn ang="0">
                  <a:pos x="76" y="213"/>
                </a:cxn>
                <a:cxn ang="0">
                  <a:pos x="56" y="204"/>
                </a:cxn>
                <a:cxn ang="0">
                  <a:pos x="38" y="193"/>
                </a:cxn>
                <a:cxn ang="0">
                  <a:pos x="24" y="177"/>
                </a:cxn>
                <a:cxn ang="0">
                  <a:pos x="12" y="161"/>
                </a:cxn>
                <a:cxn ang="0">
                  <a:pos x="4" y="141"/>
                </a:cxn>
                <a:cxn ang="0">
                  <a:pos x="0" y="120"/>
                </a:cxn>
                <a:cxn ang="0">
                  <a:pos x="0" y="98"/>
                </a:cxn>
                <a:cxn ang="0">
                  <a:pos x="4" y="77"/>
                </a:cxn>
                <a:cxn ang="0">
                  <a:pos x="12" y="57"/>
                </a:cxn>
                <a:cxn ang="0">
                  <a:pos x="24" y="39"/>
                </a:cxn>
                <a:cxn ang="0">
                  <a:pos x="38" y="24"/>
                </a:cxn>
                <a:cxn ang="0">
                  <a:pos x="56" y="13"/>
                </a:cxn>
                <a:cxn ang="0">
                  <a:pos x="76" y="4"/>
                </a:cxn>
                <a:cxn ang="0">
                  <a:pos x="97" y="0"/>
                </a:cxn>
              </a:cxnLst>
              <a:rect l="0" t="0" r="r" b="b"/>
              <a:pathLst>
                <a:path w="1278" h="217">
                  <a:moveTo>
                    <a:pt x="108" y="0"/>
                  </a:moveTo>
                  <a:lnTo>
                    <a:pt x="1169" y="0"/>
                  </a:lnTo>
                  <a:lnTo>
                    <a:pt x="1180" y="0"/>
                  </a:lnTo>
                  <a:lnTo>
                    <a:pt x="1190" y="2"/>
                  </a:lnTo>
                  <a:lnTo>
                    <a:pt x="1202" y="4"/>
                  </a:lnTo>
                  <a:lnTo>
                    <a:pt x="1212" y="8"/>
                  </a:lnTo>
                  <a:lnTo>
                    <a:pt x="1220" y="13"/>
                  </a:lnTo>
                  <a:lnTo>
                    <a:pt x="1229" y="18"/>
                  </a:lnTo>
                  <a:lnTo>
                    <a:pt x="1238" y="24"/>
                  </a:lnTo>
                  <a:lnTo>
                    <a:pt x="1246" y="31"/>
                  </a:lnTo>
                  <a:lnTo>
                    <a:pt x="1253" y="39"/>
                  </a:lnTo>
                  <a:lnTo>
                    <a:pt x="1259" y="48"/>
                  </a:lnTo>
                  <a:lnTo>
                    <a:pt x="1265" y="57"/>
                  </a:lnTo>
                  <a:lnTo>
                    <a:pt x="1269" y="67"/>
                  </a:lnTo>
                  <a:lnTo>
                    <a:pt x="1272" y="77"/>
                  </a:lnTo>
                  <a:lnTo>
                    <a:pt x="1276" y="87"/>
                  </a:lnTo>
                  <a:lnTo>
                    <a:pt x="1277" y="98"/>
                  </a:lnTo>
                  <a:lnTo>
                    <a:pt x="1278" y="109"/>
                  </a:lnTo>
                  <a:lnTo>
                    <a:pt x="1277" y="120"/>
                  </a:lnTo>
                  <a:lnTo>
                    <a:pt x="1276" y="131"/>
                  </a:lnTo>
                  <a:lnTo>
                    <a:pt x="1272" y="141"/>
                  </a:lnTo>
                  <a:lnTo>
                    <a:pt x="1269" y="151"/>
                  </a:lnTo>
                  <a:lnTo>
                    <a:pt x="1265" y="161"/>
                  </a:lnTo>
                  <a:lnTo>
                    <a:pt x="1259" y="170"/>
                  </a:lnTo>
                  <a:lnTo>
                    <a:pt x="1253" y="177"/>
                  </a:lnTo>
                  <a:lnTo>
                    <a:pt x="1246" y="185"/>
                  </a:lnTo>
                  <a:lnTo>
                    <a:pt x="1238" y="193"/>
                  </a:lnTo>
                  <a:lnTo>
                    <a:pt x="1229" y="199"/>
                  </a:lnTo>
                  <a:lnTo>
                    <a:pt x="1220" y="204"/>
                  </a:lnTo>
                  <a:lnTo>
                    <a:pt x="1212" y="209"/>
                  </a:lnTo>
                  <a:lnTo>
                    <a:pt x="1202" y="213"/>
                  </a:lnTo>
                  <a:lnTo>
                    <a:pt x="1190" y="215"/>
                  </a:lnTo>
                  <a:lnTo>
                    <a:pt x="1180" y="217"/>
                  </a:lnTo>
                  <a:lnTo>
                    <a:pt x="1169" y="217"/>
                  </a:lnTo>
                  <a:lnTo>
                    <a:pt x="108" y="217"/>
                  </a:lnTo>
                  <a:lnTo>
                    <a:pt x="97" y="217"/>
                  </a:lnTo>
                  <a:lnTo>
                    <a:pt x="86" y="215"/>
                  </a:lnTo>
                  <a:lnTo>
                    <a:pt x="76" y="213"/>
                  </a:lnTo>
                  <a:lnTo>
                    <a:pt x="66" y="209"/>
                  </a:lnTo>
                  <a:lnTo>
                    <a:pt x="56" y="204"/>
                  </a:lnTo>
                  <a:lnTo>
                    <a:pt x="47" y="199"/>
                  </a:lnTo>
                  <a:lnTo>
                    <a:pt x="38" y="193"/>
                  </a:lnTo>
                  <a:lnTo>
                    <a:pt x="31" y="185"/>
                  </a:lnTo>
                  <a:lnTo>
                    <a:pt x="24" y="177"/>
                  </a:lnTo>
                  <a:lnTo>
                    <a:pt x="17" y="170"/>
                  </a:lnTo>
                  <a:lnTo>
                    <a:pt x="12" y="161"/>
                  </a:lnTo>
                  <a:lnTo>
                    <a:pt x="7" y="151"/>
                  </a:lnTo>
                  <a:lnTo>
                    <a:pt x="4" y="141"/>
                  </a:lnTo>
                  <a:lnTo>
                    <a:pt x="2" y="131"/>
                  </a:lnTo>
                  <a:lnTo>
                    <a:pt x="0" y="120"/>
                  </a:lnTo>
                  <a:lnTo>
                    <a:pt x="0" y="109"/>
                  </a:lnTo>
                  <a:lnTo>
                    <a:pt x="0" y="98"/>
                  </a:lnTo>
                  <a:lnTo>
                    <a:pt x="2" y="87"/>
                  </a:lnTo>
                  <a:lnTo>
                    <a:pt x="4" y="77"/>
                  </a:lnTo>
                  <a:lnTo>
                    <a:pt x="7" y="67"/>
                  </a:lnTo>
                  <a:lnTo>
                    <a:pt x="12" y="57"/>
                  </a:lnTo>
                  <a:lnTo>
                    <a:pt x="17" y="48"/>
                  </a:lnTo>
                  <a:lnTo>
                    <a:pt x="24" y="39"/>
                  </a:lnTo>
                  <a:lnTo>
                    <a:pt x="31" y="31"/>
                  </a:lnTo>
                  <a:lnTo>
                    <a:pt x="38" y="24"/>
                  </a:lnTo>
                  <a:lnTo>
                    <a:pt x="47" y="18"/>
                  </a:lnTo>
                  <a:lnTo>
                    <a:pt x="56" y="13"/>
                  </a:lnTo>
                  <a:lnTo>
                    <a:pt x="66" y="8"/>
                  </a:lnTo>
                  <a:lnTo>
                    <a:pt x="76" y="4"/>
                  </a:lnTo>
                  <a:lnTo>
                    <a:pt x="86" y="2"/>
                  </a:lnTo>
                  <a:lnTo>
                    <a:pt x="97" y="0"/>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49" name="Freeform 64"/>
            <p:cNvSpPr/>
            <p:nvPr/>
          </p:nvSpPr>
          <p:spPr bwMode="auto">
            <a:xfrm>
              <a:off x="10455678" y="3339462"/>
              <a:ext cx="28575" cy="28575"/>
            </a:xfrm>
            <a:custGeom>
              <a:avLst/>
              <a:gdLst/>
              <a:ahLst/>
              <a:cxnLst>
                <a:cxn ang="0">
                  <a:pos x="101" y="182"/>
                </a:cxn>
                <a:cxn ang="0">
                  <a:pos x="119" y="178"/>
                </a:cxn>
                <a:cxn ang="0">
                  <a:pos x="135" y="172"/>
                </a:cxn>
                <a:cxn ang="0">
                  <a:pos x="150" y="162"/>
                </a:cxn>
                <a:cxn ang="0">
                  <a:pos x="162" y="149"/>
                </a:cxn>
                <a:cxn ang="0">
                  <a:pos x="172" y="135"/>
                </a:cxn>
                <a:cxn ang="0">
                  <a:pos x="179" y="118"/>
                </a:cxn>
                <a:cxn ang="0">
                  <a:pos x="182" y="101"/>
                </a:cxn>
                <a:cxn ang="0">
                  <a:pos x="182" y="82"/>
                </a:cxn>
                <a:cxn ang="0">
                  <a:pos x="179" y="64"/>
                </a:cxn>
                <a:cxn ang="0">
                  <a:pos x="172" y="47"/>
                </a:cxn>
                <a:cxn ang="0">
                  <a:pos x="162" y="33"/>
                </a:cxn>
                <a:cxn ang="0">
                  <a:pos x="150" y="21"/>
                </a:cxn>
                <a:cxn ang="0">
                  <a:pos x="135" y="11"/>
                </a:cxn>
                <a:cxn ang="0">
                  <a:pos x="119" y="4"/>
                </a:cxn>
                <a:cxn ang="0">
                  <a:pos x="101" y="0"/>
                </a:cxn>
                <a:cxn ang="0">
                  <a:pos x="82" y="0"/>
                </a:cxn>
                <a:cxn ang="0">
                  <a:pos x="64" y="4"/>
                </a:cxn>
                <a:cxn ang="0">
                  <a:pos x="48" y="11"/>
                </a:cxn>
                <a:cxn ang="0">
                  <a:pos x="33" y="21"/>
                </a:cxn>
                <a:cxn ang="0">
                  <a:pos x="21" y="33"/>
                </a:cxn>
                <a:cxn ang="0">
                  <a:pos x="11" y="47"/>
                </a:cxn>
                <a:cxn ang="0">
                  <a:pos x="4" y="64"/>
                </a:cxn>
                <a:cxn ang="0">
                  <a:pos x="0" y="82"/>
                </a:cxn>
                <a:cxn ang="0">
                  <a:pos x="0" y="101"/>
                </a:cxn>
                <a:cxn ang="0">
                  <a:pos x="4" y="118"/>
                </a:cxn>
                <a:cxn ang="0">
                  <a:pos x="11" y="135"/>
                </a:cxn>
                <a:cxn ang="0">
                  <a:pos x="21" y="149"/>
                </a:cxn>
                <a:cxn ang="0">
                  <a:pos x="33" y="162"/>
                </a:cxn>
                <a:cxn ang="0">
                  <a:pos x="48" y="172"/>
                </a:cxn>
                <a:cxn ang="0">
                  <a:pos x="64" y="178"/>
                </a:cxn>
                <a:cxn ang="0">
                  <a:pos x="82" y="182"/>
                </a:cxn>
              </a:cxnLst>
              <a:rect l="0" t="0" r="r" b="b"/>
              <a:pathLst>
                <a:path w="183" h="183">
                  <a:moveTo>
                    <a:pt x="91" y="183"/>
                  </a:moveTo>
                  <a:lnTo>
                    <a:pt x="101" y="182"/>
                  </a:lnTo>
                  <a:lnTo>
                    <a:pt x="110" y="180"/>
                  </a:lnTo>
                  <a:lnTo>
                    <a:pt x="119" y="178"/>
                  </a:lnTo>
                  <a:lnTo>
                    <a:pt x="126" y="175"/>
                  </a:lnTo>
                  <a:lnTo>
                    <a:pt x="135" y="172"/>
                  </a:lnTo>
                  <a:lnTo>
                    <a:pt x="142" y="167"/>
                  </a:lnTo>
                  <a:lnTo>
                    <a:pt x="150" y="162"/>
                  </a:lnTo>
                  <a:lnTo>
                    <a:pt x="156" y="156"/>
                  </a:lnTo>
                  <a:lnTo>
                    <a:pt x="162" y="149"/>
                  </a:lnTo>
                  <a:lnTo>
                    <a:pt x="167" y="142"/>
                  </a:lnTo>
                  <a:lnTo>
                    <a:pt x="172" y="135"/>
                  </a:lnTo>
                  <a:lnTo>
                    <a:pt x="175" y="126"/>
                  </a:lnTo>
                  <a:lnTo>
                    <a:pt x="179" y="118"/>
                  </a:lnTo>
                  <a:lnTo>
                    <a:pt x="181" y="109"/>
                  </a:lnTo>
                  <a:lnTo>
                    <a:pt x="182" y="101"/>
                  </a:lnTo>
                  <a:lnTo>
                    <a:pt x="183" y="91"/>
                  </a:lnTo>
                  <a:lnTo>
                    <a:pt x="182" y="82"/>
                  </a:lnTo>
                  <a:lnTo>
                    <a:pt x="181" y="73"/>
                  </a:lnTo>
                  <a:lnTo>
                    <a:pt x="179" y="64"/>
                  </a:lnTo>
                  <a:lnTo>
                    <a:pt x="175" y="55"/>
                  </a:lnTo>
                  <a:lnTo>
                    <a:pt x="172" y="47"/>
                  </a:lnTo>
                  <a:lnTo>
                    <a:pt x="167" y="40"/>
                  </a:lnTo>
                  <a:lnTo>
                    <a:pt x="162" y="33"/>
                  </a:lnTo>
                  <a:lnTo>
                    <a:pt x="156" y="26"/>
                  </a:lnTo>
                  <a:lnTo>
                    <a:pt x="150" y="21"/>
                  </a:lnTo>
                  <a:lnTo>
                    <a:pt x="142" y="15"/>
                  </a:lnTo>
                  <a:lnTo>
                    <a:pt x="135" y="11"/>
                  </a:lnTo>
                  <a:lnTo>
                    <a:pt x="126" y="6"/>
                  </a:lnTo>
                  <a:lnTo>
                    <a:pt x="119" y="4"/>
                  </a:lnTo>
                  <a:lnTo>
                    <a:pt x="110" y="2"/>
                  </a:lnTo>
                  <a:lnTo>
                    <a:pt x="101" y="0"/>
                  </a:lnTo>
                  <a:lnTo>
                    <a:pt x="91" y="0"/>
                  </a:lnTo>
                  <a:lnTo>
                    <a:pt x="82" y="0"/>
                  </a:lnTo>
                  <a:lnTo>
                    <a:pt x="73" y="2"/>
                  </a:lnTo>
                  <a:lnTo>
                    <a:pt x="64" y="4"/>
                  </a:lnTo>
                  <a:lnTo>
                    <a:pt x="55" y="6"/>
                  </a:lnTo>
                  <a:lnTo>
                    <a:pt x="48" y="11"/>
                  </a:lnTo>
                  <a:lnTo>
                    <a:pt x="40" y="15"/>
                  </a:lnTo>
                  <a:lnTo>
                    <a:pt x="33" y="21"/>
                  </a:lnTo>
                  <a:lnTo>
                    <a:pt x="27" y="26"/>
                  </a:lnTo>
                  <a:lnTo>
                    <a:pt x="21" y="33"/>
                  </a:lnTo>
                  <a:lnTo>
                    <a:pt x="16" y="40"/>
                  </a:lnTo>
                  <a:lnTo>
                    <a:pt x="11" y="47"/>
                  </a:lnTo>
                  <a:lnTo>
                    <a:pt x="7" y="55"/>
                  </a:lnTo>
                  <a:lnTo>
                    <a:pt x="4" y="64"/>
                  </a:lnTo>
                  <a:lnTo>
                    <a:pt x="2" y="73"/>
                  </a:lnTo>
                  <a:lnTo>
                    <a:pt x="0" y="82"/>
                  </a:lnTo>
                  <a:lnTo>
                    <a:pt x="0" y="91"/>
                  </a:lnTo>
                  <a:lnTo>
                    <a:pt x="0" y="101"/>
                  </a:lnTo>
                  <a:lnTo>
                    <a:pt x="2" y="109"/>
                  </a:lnTo>
                  <a:lnTo>
                    <a:pt x="4" y="118"/>
                  </a:lnTo>
                  <a:lnTo>
                    <a:pt x="7" y="126"/>
                  </a:lnTo>
                  <a:lnTo>
                    <a:pt x="11" y="135"/>
                  </a:lnTo>
                  <a:lnTo>
                    <a:pt x="16" y="142"/>
                  </a:lnTo>
                  <a:lnTo>
                    <a:pt x="21" y="149"/>
                  </a:lnTo>
                  <a:lnTo>
                    <a:pt x="27" y="156"/>
                  </a:lnTo>
                  <a:lnTo>
                    <a:pt x="33" y="162"/>
                  </a:lnTo>
                  <a:lnTo>
                    <a:pt x="40" y="167"/>
                  </a:lnTo>
                  <a:lnTo>
                    <a:pt x="48" y="172"/>
                  </a:lnTo>
                  <a:lnTo>
                    <a:pt x="55" y="175"/>
                  </a:lnTo>
                  <a:lnTo>
                    <a:pt x="64" y="178"/>
                  </a:lnTo>
                  <a:lnTo>
                    <a:pt x="73" y="180"/>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50" name="Freeform 65"/>
            <p:cNvSpPr/>
            <p:nvPr/>
          </p:nvSpPr>
          <p:spPr bwMode="auto">
            <a:xfrm>
              <a:off x="10495365" y="3339462"/>
              <a:ext cx="30163" cy="28575"/>
            </a:xfrm>
            <a:custGeom>
              <a:avLst/>
              <a:gdLst/>
              <a:ahLst/>
              <a:cxnLst>
                <a:cxn ang="0">
                  <a:pos x="101" y="182"/>
                </a:cxn>
                <a:cxn ang="0">
                  <a:pos x="119" y="178"/>
                </a:cxn>
                <a:cxn ang="0">
                  <a:pos x="135" y="172"/>
                </a:cxn>
                <a:cxn ang="0">
                  <a:pos x="150" y="162"/>
                </a:cxn>
                <a:cxn ang="0">
                  <a:pos x="162" y="149"/>
                </a:cxn>
                <a:cxn ang="0">
                  <a:pos x="172" y="135"/>
                </a:cxn>
                <a:cxn ang="0">
                  <a:pos x="178" y="118"/>
                </a:cxn>
                <a:cxn ang="0">
                  <a:pos x="182" y="101"/>
                </a:cxn>
                <a:cxn ang="0">
                  <a:pos x="182" y="82"/>
                </a:cxn>
                <a:cxn ang="0">
                  <a:pos x="178" y="64"/>
                </a:cxn>
                <a:cxn ang="0">
                  <a:pos x="172" y="47"/>
                </a:cxn>
                <a:cxn ang="0">
                  <a:pos x="162" y="33"/>
                </a:cxn>
                <a:cxn ang="0">
                  <a:pos x="150" y="21"/>
                </a:cxn>
                <a:cxn ang="0">
                  <a:pos x="135" y="11"/>
                </a:cxn>
                <a:cxn ang="0">
                  <a:pos x="119" y="4"/>
                </a:cxn>
                <a:cxn ang="0">
                  <a:pos x="101" y="0"/>
                </a:cxn>
                <a:cxn ang="0">
                  <a:pos x="82" y="0"/>
                </a:cxn>
                <a:cxn ang="0">
                  <a:pos x="64" y="4"/>
                </a:cxn>
                <a:cxn ang="0">
                  <a:pos x="48" y="11"/>
                </a:cxn>
                <a:cxn ang="0">
                  <a:pos x="33" y="21"/>
                </a:cxn>
                <a:cxn ang="0">
                  <a:pos x="21" y="33"/>
                </a:cxn>
                <a:cxn ang="0">
                  <a:pos x="11" y="47"/>
                </a:cxn>
                <a:cxn ang="0">
                  <a:pos x="4" y="64"/>
                </a:cxn>
                <a:cxn ang="0">
                  <a:pos x="1" y="82"/>
                </a:cxn>
                <a:cxn ang="0">
                  <a:pos x="1" y="101"/>
                </a:cxn>
                <a:cxn ang="0">
                  <a:pos x="4" y="118"/>
                </a:cxn>
                <a:cxn ang="0">
                  <a:pos x="11" y="135"/>
                </a:cxn>
                <a:cxn ang="0">
                  <a:pos x="21" y="149"/>
                </a:cxn>
                <a:cxn ang="0">
                  <a:pos x="33" y="162"/>
                </a:cxn>
                <a:cxn ang="0">
                  <a:pos x="48" y="172"/>
                </a:cxn>
                <a:cxn ang="0">
                  <a:pos x="64" y="178"/>
                </a:cxn>
                <a:cxn ang="0">
                  <a:pos x="82" y="182"/>
                </a:cxn>
              </a:cxnLst>
              <a:rect l="0" t="0" r="r" b="b"/>
              <a:pathLst>
                <a:path w="183" h="183">
                  <a:moveTo>
                    <a:pt x="92" y="183"/>
                  </a:moveTo>
                  <a:lnTo>
                    <a:pt x="101" y="182"/>
                  </a:lnTo>
                  <a:lnTo>
                    <a:pt x="110" y="180"/>
                  </a:lnTo>
                  <a:lnTo>
                    <a:pt x="119" y="178"/>
                  </a:lnTo>
                  <a:lnTo>
                    <a:pt x="127" y="175"/>
                  </a:lnTo>
                  <a:lnTo>
                    <a:pt x="135" y="172"/>
                  </a:lnTo>
                  <a:lnTo>
                    <a:pt x="142" y="167"/>
                  </a:lnTo>
                  <a:lnTo>
                    <a:pt x="150" y="162"/>
                  </a:lnTo>
                  <a:lnTo>
                    <a:pt x="156" y="156"/>
                  </a:lnTo>
                  <a:lnTo>
                    <a:pt x="162" y="149"/>
                  </a:lnTo>
                  <a:lnTo>
                    <a:pt x="167" y="142"/>
                  </a:lnTo>
                  <a:lnTo>
                    <a:pt x="172" y="135"/>
                  </a:lnTo>
                  <a:lnTo>
                    <a:pt x="175" y="126"/>
                  </a:lnTo>
                  <a:lnTo>
                    <a:pt x="178" y="118"/>
                  </a:lnTo>
                  <a:lnTo>
                    <a:pt x="181" y="109"/>
                  </a:lnTo>
                  <a:lnTo>
                    <a:pt x="182" y="101"/>
                  </a:lnTo>
                  <a:lnTo>
                    <a:pt x="183" y="91"/>
                  </a:lnTo>
                  <a:lnTo>
                    <a:pt x="182" y="82"/>
                  </a:lnTo>
                  <a:lnTo>
                    <a:pt x="181" y="73"/>
                  </a:lnTo>
                  <a:lnTo>
                    <a:pt x="178" y="64"/>
                  </a:lnTo>
                  <a:lnTo>
                    <a:pt x="175" y="55"/>
                  </a:lnTo>
                  <a:lnTo>
                    <a:pt x="172" y="47"/>
                  </a:lnTo>
                  <a:lnTo>
                    <a:pt x="167" y="40"/>
                  </a:lnTo>
                  <a:lnTo>
                    <a:pt x="162" y="33"/>
                  </a:lnTo>
                  <a:lnTo>
                    <a:pt x="156" y="26"/>
                  </a:lnTo>
                  <a:lnTo>
                    <a:pt x="150" y="21"/>
                  </a:lnTo>
                  <a:lnTo>
                    <a:pt x="142" y="15"/>
                  </a:lnTo>
                  <a:lnTo>
                    <a:pt x="135" y="11"/>
                  </a:lnTo>
                  <a:lnTo>
                    <a:pt x="127" y="6"/>
                  </a:lnTo>
                  <a:lnTo>
                    <a:pt x="119" y="4"/>
                  </a:lnTo>
                  <a:lnTo>
                    <a:pt x="110" y="2"/>
                  </a:lnTo>
                  <a:lnTo>
                    <a:pt x="101" y="0"/>
                  </a:lnTo>
                  <a:lnTo>
                    <a:pt x="92" y="0"/>
                  </a:lnTo>
                  <a:lnTo>
                    <a:pt x="82" y="0"/>
                  </a:lnTo>
                  <a:lnTo>
                    <a:pt x="73" y="2"/>
                  </a:lnTo>
                  <a:lnTo>
                    <a:pt x="64" y="4"/>
                  </a:lnTo>
                  <a:lnTo>
                    <a:pt x="55" y="6"/>
                  </a:lnTo>
                  <a:lnTo>
                    <a:pt x="48" y="11"/>
                  </a:lnTo>
                  <a:lnTo>
                    <a:pt x="40" y="15"/>
                  </a:lnTo>
                  <a:lnTo>
                    <a:pt x="33" y="21"/>
                  </a:lnTo>
                  <a:lnTo>
                    <a:pt x="26" y="26"/>
                  </a:lnTo>
                  <a:lnTo>
                    <a:pt x="21" y="33"/>
                  </a:lnTo>
                  <a:lnTo>
                    <a:pt x="15" y="40"/>
                  </a:lnTo>
                  <a:lnTo>
                    <a:pt x="11" y="47"/>
                  </a:lnTo>
                  <a:lnTo>
                    <a:pt x="8" y="55"/>
                  </a:lnTo>
                  <a:lnTo>
                    <a:pt x="4" y="64"/>
                  </a:lnTo>
                  <a:lnTo>
                    <a:pt x="2" y="73"/>
                  </a:lnTo>
                  <a:lnTo>
                    <a:pt x="1" y="82"/>
                  </a:lnTo>
                  <a:lnTo>
                    <a:pt x="0" y="91"/>
                  </a:lnTo>
                  <a:lnTo>
                    <a:pt x="1" y="101"/>
                  </a:lnTo>
                  <a:lnTo>
                    <a:pt x="2" y="109"/>
                  </a:lnTo>
                  <a:lnTo>
                    <a:pt x="4" y="118"/>
                  </a:lnTo>
                  <a:lnTo>
                    <a:pt x="8" y="126"/>
                  </a:lnTo>
                  <a:lnTo>
                    <a:pt x="11" y="135"/>
                  </a:lnTo>
                  <a:lnTo>
                    <a:pt x="15" y="142"/>
                  </a:lnTo>
                  <a:lnTo>
                    <a:pt x="21" y="149"/>
                  </a:lnTo>
                  <a:lnTo>
                    <a:pt x="26" y="156"/>
                  </a:lnTo>
                  <a:lnTo>
                    <a:pt x="33" y="162"/>
                  </a:lnTo>
                  <a:lnTo>
                    <a:pt x="40" y="167"/>
                  </a:lnTo>
                  <a:lnTo>
                    <a:pt x="48" y="172"/>
                  </a:lnTo>
                  <a:lnTo>
                    <a:pt x="55" y="175"/>
                  </a:lnTo>
                  <a:lnTo>
                    <a:pt x="64" y="178"/>
                  </a:lnTo>
                  <a:lnTo>
                    <a:pt x="73" y="180"/>
                  </a:lnTo>
                  <a:lnTo>
                    <a:pt x="82" y="182"/>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51" name="Freeform 66"/>
            <p:cNvSpPr/>
            <p:nvPr/>
          </p:nvSpPr>
          <p:spPr bwMode="auto">
            <a:xfrm>
              <a:off x="10536640" y="3339462"/>
              <a:ext cx="28575" cy="28575"/>
            </a:xfrm>
            <a:custGeom>
              <a:avLst/>
              <a:gdLst/>
              <a:ahLst/>
              <a:cxnLst>
                <a:cxn ang="0">
                  <a:pos x="101" y="182"/>
                </a:cxn>
                <a:cxn ang="0">
                  <a:pos x="118" y="178"/>
                </a:cxn>
                <a:cxn ang="0">
                  <a:pos x="135" y="172"/>
                </a:cxn>
                <a:cxn ang="0">
                  <a:pos x="149" y="162"/>
                </a:cxn>
                <a:cxn ang="0">
                  <a:pos x="162" y="149"/>
                </a:cxn>
                <a:cxn ang="0">
                  <a:pos x="172" y="135"/>
                </a:cxn>
                <a:cxn ang="0">
                  <a:pos x="178" y="118"/>
                </a:cxn>
                <a:cxn ang="0">
                  <a:pos x="183" y="101"/>
                </a:cxn>
                <a:cxn ang="0">
                  <a:pos x="183" y="82"/>
                </a:cxn>
                <a:cxn ang="0">
                  <a:pos x="178" y="64"/>
                </a:cxn>
                <a:cxn ang="0">
                  <a:pos x="172" y="47"/>
                </a:cxn>
                <a:cxn ang="0">
                  <a:pos x="162" y="33"/>
                </a:cxn>
                <a:cxn ang="0">
                  <a:pos x="149" y="21"/>
                </a:cxn>
                <a:cxn ang="0">
                  <a:pos x="135" y="11"/>
                </a:cxn>
                <a:cxn ang="0">
                  <a:pos x="118" y="4"/>
                </a:cxn>
                <a:cxn ang="0">
                  <a:pos x="101" y="0"/>
                </a:cxn>
                <a:cxn ang="0">
                  <a:pos x="82" y="0"/>
                </a:cxn>
                <a:cxn ang="0">
                  <a:pos x="64" y="4"/>
                </a:cxn>
                <a:cxn ang="0">
                  <a:pos x="47" y="11"/>
                </a:cxn>
                <a:cxn ang="0">
                  <a:pos x="33" y="21"/>
                </a:cxn>
                <a:cxn ang="0">
                  <a:pos x="21" y="33"/>
                </a:cxn>
                <a:cxn ang="0">
                  <a:pos x="11" y="47"/>
                </a:cxn>
                <a:cxn ang="0">
                  <a:pos x="4" y="64"/>
                </a:cxn>
                <a:cxn ang="0">
                  <a:pos x="1" y="82"/>
                </a:cxn>
                <a:cxn ang="0">
                  <a:pos x="1" y="101"/>
                </a:cxn>
                <a:cxn ang="0">
                  <a:pos x="4" y="118"/>
                </a:cxn>
                <a:cxn ang="0">
                  <a:pos x="11" y="135"/>
                </a:cxn>
                <a:cxn ang="0">
                  <a:pos x="21" y="149"/>
                </a:cxn>
                <a:cxn ang="0">
                  <a:pos x="33" y="162"/>
                </a:cxn>
                <a:cxn ang="0">
                  <a:pos x="47" y="172"/>
                </a:cxn>
                <a:cxn ang="0">
                  <a:pos x="64" y="178"/>
                </a:cxn>
                <a:cxn ang="0">
                  <a:pos x="82" y="182"/>
                </a:cxn>
              </a:cxnLst>
              <a:rect l="0" t="0" r="r" b="b"/>
              <a:pathLst>
                <a:path w="183" h="183">
                  <a:moveTo>
                    <a:pt x="92" y="183"/>
                  </a:moveTo>
                  <a:lnTo>
                    <a:pt x="101" y="182"/>
                  </a:lnTo>
                  <a:lnTo>
                    <a:pt x="109" y="180"/>
                  </a:lnTo>
                  <a:lnTo>
                    <a:pt x="118" y="178"/>
                  </a:lnTo>
                  <a:lnTo>
                    <a:pt x="127" y="175"/>
                  </a:lnTo>
                  <a:lnTo>
                    <a:pt x="135" y="172"/>
                  </a:lnTo>
                  <a:lnTo>
                    <a:pt x="143" y="167"/>
                  </a:lnTo>
                  <a:lnTo>
                    <a:pt x="149" y="162"/>
                  </a:lnTo>
                  <a:lnTo>
                    <a:pt x="156" y="156"/>
                  </a:lnTo>
                  <a:lnTo>
                    <a:pt x="162" y="149"/>
                  </a:lnTo>
                  <a:lnTo>
                    <a:pt x="167" y="142"/>
                  </a:lnTo>
                  <a:lnTo>
                    <a:pt x="172" y="135"/>
                  </a:lnTo>
                  <a:lnTo>
                    <a:pt x="176" y="126"/>
                  </a:lnTo>
                  <a:lnTo>
                    <a:pt x="178" y="118"/>
                  </a:lnTo>
                  <a:lnTo>
                    <a:pt x="180" y="109"/>
                  </a:lnTo>
                  <a:lnTo>
                    <a:pt x="183" y="101"/>
                  </a:lnTo>
                  <a:lnTo>
                    <a:pt x="183" y="91"/>
                  </a:lnTo>
                  <a:lnTo>
                    <a:pt x="183" y="82"/>
                  </a:lnTo>
                  <a:lnTo>
                    <a:pt x="180" y="73"/>
                  </a:lnTo>
                  <a:lnTo>
                    <a:pt x="178" y="64"/>
                  </a:lnTo>
                  <a:lnTo>
                    <a:pt x="176" y="55"/>
                  </a:lnTo>
                  <a:lnTo>
                    <a:pt x="172" y="47"/>
                  </a:lnTo>
                  <a:lnTo>
                    <a:pt x="167" y="40"/>
                  </a:lnTo>
                  <a:lnTo>
                    <a:pt x="162" y="33"/>
                  </a:lnTo>
                  <a:lnTo>
                    <a:pt x="156" y="26"/>
                  </a:lnTo>
                  <a:lnTo>
                    <a:pt x="149" y="21"/>
                  </a:lnTo>
                  <a:lnTo>
                    <a:pt x="143" y="15"/>
                  </a:lnTo>
                  <a:lnTo>
                    <a:pt x="135" y="11"/>
                  </a:lnTo>
                  <a:lnTo>
                    <a:pt x="127" y="6"/>
                  </a:lnTo>
                  <a:lnTo>
                    <a:pt x="118" y="4"/>
                  </a:lnTo>
                  <a:lnTo>
                    <a:pt x="109" y="2"/>
                  </a:lnTo>
                  <a:lnTo>
                    <a:pt x="101" y="0"/>
                  </a:lnTo>
                  <a:lnTo>
                    <a:pt x="92" y="0"/>
                  </a:lnTo>
                  <a:lnTo>
                    <a:pt x="82" y="0"/>
                  </a:lnTo>
                  <a:lnTo>
                    <a:pt x="73" y="2"/>
                  </a:lnTo>
                  <a:lnTo>
                    <a:pt x="64" y="4"/>
                  </a:lnTo>
                  <a:lnTo>
                    <a:pt x="56" y="6"/>
                  </a:lnTo>
                  <a:lnTo>
                    <a:pt x="47" y="11"/>
                  </a:lnTo>
                  <a:lnTo>
                    <a:pt x="41" y="15"/>
                  </a:lnTo>
                  <a:lnTo>
                    <a:pt x="33" y="21"/>
                  </a:lnTo>
                  <a:lnTo>
                    <a:pt x="26" y="26"/>
                  </a:lnTo>
                  <a:lnTo>
                    <a:pt x="21" y="33"/>
                  </a:lnTo>
                  <a:lnTo>
                    <a:pt x="15" y="40"/>
                  </a:lnTo>
                  <a:lnTo>
                    <a:pt x="11" y="47"/>
                  </a:lnTo>
                  <a:lnTo>
                    <a:pt x="7" y="55"/>
                  </a:lnTo>
                  <a:lnTo>
                    <a:pt x="4" y="64"/>
                  </a:lnTo>
                  <a:lnTo>
                    <a:pt x="2" y="73"/>
                  </a:lnTo>
                  <a:lnTo>
                    <a:pt x="1" y="82"/>
                  </a:lnTo>
                  <a:lnTo>
                    <a:pt x="0" y="91"/>
                  </a:lnTo>
                  <a:lnTo>
                    <a:pt x="1" y="101"/>
                  </a:lnTo>
                  <a:lnTo>
                    <a:pt x="2" y="109"/>
                  </a:lnTo>
                  <a:lnTo>
                    <a:pt x="4" y="118"/>
                  </a:lnTo>
                  <a:lnTo>
                    <a:pt x="7" y="126"/>
                  </a:lnTo>
                  <a:lnTo>
                    <a:pt x="11" y="135"/>
                  </a:lnTo>
                  <a:lnTo>
                    <a:pt x="15" y="142"/>
                  </a:lnTo>
                  <a:lnTo>
                    <a:pt x="21" y="149"/>
                  </a:lnTo>
                  <a:lnTo>
                    <a:pt x="26" y="156"/>
                  </a:lnTo>
                  <a:lnTo>
                    <a:pt x="33" y="162"/>
                  </a:lnTo>
                  <a:lnTo>
                    <a:pt x="41" y="167"/>
                  </a:lnTo>
                  <a:lnTo>
                    <a:pt x="47" y="172"/>
                  </a:lnTo>
                  <a:lnTo>
                    <a:pt x="56" y="175"/>
                  </a:lnTo>
                  <a:lnTo>
                    <a:pt x="64" y="178"/>
                  </a:lnTo>
                  <a:lnTo>
                    <a:pt x="73" y="180"/>
                  </a:lnTo>
                  <a:lnTo>
                    <a:pt x="82" y="182"/>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52" name="Freeform 67"/>
            <p:cNvSpPr/>
            <p:nvPr/>
          </p:nvSpPr>
          <p:spPr bwMode="auto">
            <a:xfrm>
              <a:off x="10576328" y="3339462"/>
              <a:ext cx="28575" cy="28575"/>
            </a:xfrm>
            <a:custGeom>
              <a:avLst/>
              <a:gdLst/>
              <a:ahLst/>
              <a:cxnLst>
                <a:cxn ang="0">
                  <a:pos x="100" y="182"/>
                </a:cxn>
                <a:cxn ang="0">
                  <a:pos x="118" y="178"/>
                </a:cxn>
                <a:cxn ang="0">
                  <a:pos x="135" y="172"/>
                </a:cxn>
                <a:cxn ang="0">
                  <a:pos x="149" y="162"/>
                </a:cxn>
                <a:cxn ang="0">
                  <a:pos x="161" y="149"/>
                </a:cxn>
                <a:cxn ang="0">
                  <a:pos x="171" y="135"/>
                </a:cxn>
                <a:cxn ang="0">
                  <a:pos x="178" y="118"/>
                </a:cxn>
                <a:cxn ang="0">
                  <a:pos x="182" y="101"/>
                </a:cxn>
                <a:cxn ang="0">
                  <a:pos x="182" y="82"/>
                </a:cxn>
                <a:cxn ang="0">
                  <a:pos x="178" y="64"/>
                </a:cxn>
                <a:cxn ang="0">
                  <a:pos x="171" y="47"/>
                </a:cxn>
                <a:cxn ang="0">
                  <a:pos x="161" y="33"/>
                </a:cxn>
                <a:cxn ang="0">
                  <a:pos x="149" y="21"/>
                </a:cxn>
                <a:cxn ang="0">
                  <a:pos x="135" y="11"/>
                </a:cxn>
                <a:cxn ang="0">
                  <a:pos x="118" y="4"/>
                </a:cxn>
                <a:cxn ang="0">
                  <a:pos x="100" y="0"/>
                </a:cxn>
                <a:cxn ang="0">
                  <a:pos x="82" y="0"/>
                </a:cxn>
                <a:cxn ang="0">
                  <a:pos x="64" y="4"/>
                </a:cxn>
                <a:cxn ang="0">
                  <a:pos x="48" y="11"/>
                </a:cxn>
                <a:cxn ang="0">
                  <a:pos x="33" y="21"/>
                </a:cxn>
                <a:cxn ang="0">
                  <a:pos x="21" y="33"/>
                </a:cxn>
                <a:cxn ang="0">
                  <a:pos x="11" y="47"/>
                </a:cxn>
                <a:cxn ang="0">
                  <a:pos x="4" y="64"/>
                </a:cxn>
                <a:cxn ang="0">
                  <a:pos x="1" y="82"/>
                </a:cxn>
                <a:cxn ang="0">
                  <a:pos x="1" y="101"/>
                </a:cxn>
                <a:cxn ang="0">
                  <a:pos x="4" y="118"/>
                </a:cxn>
                <a:cxn ang="0">
                  <a:pos x="11" y="135"/>
                </a:cxn>
                <a:cxn ang="0">
                  <a:pos x="21" y="149"/>
                </a:cxn>
                <a:cxn ang="0">
                  <a:pos x="33" y="162"/>
                </a:cxn>
                <a:cxn ang="0">
                  <a:pos x="48" y="172"/>
                </a:cxn>
                <a:cxn ang="0">
                  <a:pos x="64" y="178"/>
                </a:cxn>
                <a:cxn ang="0">
                  <a:pos x="82" y="182"/>
                </a:cxn>
              </a:cxnLst>
              <a:rect l="0" t="0" r="r" b="b"/>
              <a:pathLst>
                <a:path w="182" h="183">
                  <a:moveTo>
                    <a:pt x="92" y="183"/>
                  </a:moveTo>
                  <a:lnTo>
                    <a:pt x="100" y="182"/>
                  </a:lnTo>
                  <a:lnTo>
                    <a:pt x="109" y="180"/>
                  </a:lnTo>
                  <a:lnTo>
                    <a:pt x="118" y="178"/>
                  </a:lnTo>
                  <a:lnTo>
                    <a:pt x="127" y="175"/>
                  </a:lnTo>
                  <a:lnTo>
                    <a:pt x="135" y="172"/>
                  </a:lnTo>
                  <a:lnTo>
                    <a:pt x="143" y="167"/>
                  </a:lnTo>
                  <a:lnTo>
                    <a:pt x="149" y="162"/>
                  </a:lnTo>
                  <a:lnTo>
                    <a:pt x="156" y="156"/>
                  </a:lnTo>
                  <a:lnTo>
                    <a:pt x="161" y="149"/>
                  </a:lnTo>
                  <a:lnTo>
                    <a:pt x="167" y="142"/>
                  </a:lnTo>
                  <a:lnTo>
                    <a:pt x="171" y="135"/>
                  </a:lnTo>
                  <a:lnTo>
                    <a:pt x="176" y="126"/>
                  </a:lnTo>
                  <a:lnTo>
                    <a:pt x="178" y="118"/>
                  </a:lnTo>
                  <a:lnTo>
                    <a:pt x="180" y="109"/>
                  </a:lnTo>
                  <a:lnTo>
                    <a:pt x="182" y="101"/>
                  </a:lnTo>
                  <a:lnTo>
                    <a:pt x="182" y="91"/>
                  </a:lnTo>
                  <a:lnTo>
                    <a:pt x="182" y="82"/>
                  </a:lnTo>
                  <a:lnTo>
                    <a:pt x="180" y="73"/>
                  </a:lnTo>
                  <a:lnTo>
                    <a:pt x="178" y="64"/>
                  </a:lnTo>
                  <a:lnTo>
                    <a:pt x="176" y="55"/>
                  </a:lnTo>
                  <a:lnTo>
                    <a:pt x="171" y="47"/>
                  </a:lnTo>
                  <a:lnTo>
                    <a:pt x="167" y="40"/>
                  </a:lnTo>
                  <a:lnTo>
                    <a:pt x="161" y="33"/>
                  </a:lnTo>
                  <a:lnTo>
                    <a:pt x="156" y="26"/>
                  </a:lnTo>
                  <a:lnTo>
                    <a:pt x="149" y="21"/>
                  </a:lnTo>
                  <a:lnTo>
                    <a:pt x="143" y="15"/>
                  </a:lnTo>
                  <a:lnTo>
                    <a:pt x="135" y="11"/>
                  </a:lnTo>
                  <a:lnTo>
                    <a:pt x="127" y="6"/>
                  </a:lnTo>
                  <a:lnTo>
                    <a:pt x="118" y="4"/>
                  </a:lnTo>
                  <a:lnTo>
                    <a:pt x="109" y="2"/>
                  </a:lnTo>
                  <a:lnTo>
                    <a:pt x="100" y="0"/>
                  </a:lnTo>
                  <a:lnTo>
                    <a:pt x="92" y="0"/>
                  </a:lnTo>
                  <a:lnTo>
                    <a:pt x="82" y="0"/>
                  </a:lnTo>
                  <a:lnTo>
                    <a:pt x="73" y="2"/>
                  </a:lnTo>
                  <a:lnTo>
                    <a:pt x="64" y="4"/>
                  </a:lnTo>
                  <a:lnTo>
                    <a:pt x="56" y="6"/>
                  </a:lnTo>
                  <a:lnTo>
                    <a:pt x="48" y="11"/>
                  </a:lnTo>
                  <a:lnTo>
                    <a:pt x="41" y="15"/>
                  </a:lnTo>
                  <a:lnTo>
                    <a:pt x="33" y="21"/>
                  </a:lnTo>
                  <a:lnTo>
                    <a:pt x="27" y="26"/>
                  </a:lnTo>
                  <a:lnTo>
                    <a:pt x="21" y="33"/>
                  </a:lnTo>
                  <a:lnTo>
                    <a:pt x="16" y="40"/>
                  </a:lnTo>
                  <a:lnTo>
                    <a:pt x="11" y="47"/>
                  </a:lnTo>
                  <a:lnTo>
                    <a:pt x="7" y="55"/>
                  </a:lnTo>
                  <a:lnTo>
                    <a:pt x="4" y="64"/>
                  </a:lnTo>
                  <a:lnTo>
                    <a:pt x="2" y="73"/>
                  </a:lnTo>
                  <a:lnTo>
                    <a:pt x="1" y="82"/>
                  </a:lnTo>
                  <a:lnTo>
                    <a:pt x="0" y="91"/>
                  </a:lnTo>
                  <a:lnTo>
                    <a:pt x="1" y="101"/>
                  </a:lnTo>
                  <a:lnTo>
                    <a:pt x="2" y="109"/>
                  </a:lnTo>
                  <a:lnTo>
                    <a:pt x="4" y="118"/>
                  </a:lnTo>
                  <a:lnTo>
                    <a:pt x="7" y="126"/>
                  </a:lnTo>
                  <a:lnTo>
                    <a:pt x="11" y="135"/>
                  </a:lnTo>
                  <a:lnTo>
                    <a:pt x="16" y="142"/>
                  </a:lnTo>
                  <a:lnTo>
                    <a:pt x="21" y="149"/>
                  </a:lnTo>
                  <a:lnTo>
                    <a:pt x="27" y="156"/>
                  </a:lnTo>
                  <a:lnTo>
                    <a:pt x="33" y="162"/>
                  </a:lnTo>
                  <a:lnTo>
                    <a:pt x="41" y="167"/>
                  </a:lnTo>
                  <a:lnTo>
                    <a:pt x="48" y="172"/>
                  </a:lnTo>
                  <a:lnTo>
                    <a:pt x="56" y="175"/>
                  </a:lnTo>
                  <a:lnTo>
                    <a:pt x="64" y="178"/>
                  </a:lnTo>
                  <a:lnTo>
                    <a:pt x="73" y="180"/>
                  </a:lnTo>
                  <a:lnTo>
                    <a:pt x="82" y="182"/>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53" name="Freeform 68"/>
            <p:cNvSpPr/>
            <p:nvPr/>
          </p:nvSpPr>
          <p:spPr bwMode="auto">
            <a:xfrm>
              <a:off x="10616015" y="3339462"/>
              <a:ext cx="28575" cy="28575"/>
            </a:xfrm>
            <a:custGeom>
              <a:avLst/>
              <a:gdLst/>
              <a:ahLst/>
              <a:cxnLst>
                <a:cxn ang="0">
                  <a:pos x="100" y="182"/>
                </a:cxn>
                <a:cxn ang="0">
                  <a:pos x="118" y="178"/>
                </a:cxn>
                <a:cxn ang="0">
                  <a:pos x="135" y="172"/>
                </a:cxn>
                <a:cxn ang="0">
                  <a:pos x="149" y="162"/>
                </a:cxn>
                <a:cxn ang="0">
                  <a:pos x="161" y="149"/>
                </a:cxn>
                <a:cxn ang="0">
                  <a:pos x="171" y="135"/>
                </a:cxn>
                <a:cxn ang="0">
                  <a:pos x="179" y="118"/>
                </a:cxn>
                <a:cxn ang="0">
                  <a:pos x="182" y="101"/>
                </a:cxn>
                <a:cxn ang="0">
                  <a:pos x="182" y="82"/>
                </a:cxn>
                <a:cxn ang="0">
                  <a:pos x="179" y="64"/>
                </a:cxn>
                <a:cxn ang="0">
                  <a:pos x="171" y="47"/>
                </a:cxn>
                <a:cxn ang="0">
                  <a:pos x="161" y="33"/>
                </a:cxn>
                <a:cxn ang="0">
                  <a:pos x="149" y="21"/>
                </a:cxn>
                <a:cxn ang="0">
                  <a:pos x="135" y="11"/>
                </a:cxn>
                <a:cxn ang="0">
                  <a:pos x="118" y="4"/>
                </a:cxn>
                <a:cxn ang="0">
                  <a:pos x="100" y="0"/>
                </a:cxn>
                <a:cxn ang="0">
                  <a:pos x="82" y="0"/>
                </a:cxn>
                <a:cxn ang="0">
                  <a:pos x="64" y="4"/>
                </a:cxn>
                <a:cxn ang="0">
                  <a:pos x="48" y="11"/>
                </a:cxn>
                <a:cxn ang="0">
                  <a:pos x="34" y="21"/>
                </a:cxn>
                <a:cxn ang="0">
                  <a:pos x="20" y="33"/>
                </a:cxn>
                <a:cxn ang="0">
                  <a:pos x="10" y="47"/>
                </a:cxn>
                <a:cxn ang="0">
                  <a:pos x="4" y="64"/>
                </a:cxn>
                <a:cxn ang="0">
                  <a:pos x="0" y="82"/>
                </a:cxn>
                <a:cxn ang="0">
                  <a:pos x="0" y="101"/>
                </a:cxn>
                <a:cxn ang="0">
                  <a:pos x="4" y="118"/>
                </a:cxn>
                <a:cxn ang="0">
                  <a:pos x="10" y="135"/>
                </a:cxn>
                <a:cxn ang="0">
                  <a:pos x="20" y="149"/>
                </a:cxn>
                <a:cxn ang="0">
                  <a:pos x="34" y="162"/>
                </a:cxn>
                <a:cxn ang="0">
                  <a:pos x="48" y="172"/>
                </a:cxn>
                <a:cxn ang="0">
                  <a:pos x="64" y="178"/>
                </a:cxn>
                <a:cxn ang="0">
                  <a:pos x="82" y="182"/>
                </a:cxn>
              </a:cxnLst>
              <a:rect l="0" t="0" r="r" b="b"/>
              <a:pathLst>
                <a:path w="182" h="183">
                  <a:moveTo>
                    <a:pt x="91" y="183"/>
                  </a:moveTo>
                  <a:lnTo>
                    <a:pt x="100" y="182"/>
                  </a:lnTo>
                  <a:lnTo>
                    <a:pt x="109" y="180"/>
                  </a:lnTo>
                  <a:lnTo>
                    <a:pt x="118" y="178"/>
                  </a:lnTo>
                  <a:lnTo>
                    <a:pt x="127" y="175"/>
                  </a:lnTo>
                  <a:lnTo>
                    <a:pt x="135" y="172"/>
                  </a:lnTo>
                  <a:lnTo>
                    <a:pt x="142" y="167"/>
                  </a:lnTo>
                  <a:lnTo>
                    <a:pt x="149" y="162"/>
                  </a:lnTo>
                  <a:lnTo>
                    <a:pt x="156" y="156"/>
                  </a:lnTo>
                  <a:lnTo>
                    <a:pt x="161" y="149"/>
                  </a:lnTo>
                  <a:lnTo>
                    <a:pt x="167" y="142"/>
                  </a:lnTo>
                  <a:lnTo>
                    <a:pt x="171" y="135"/>
                  </a:lnTo>
                  <a:lnTo>
                    <a:pt x="176" y="126"/>
                  </a:lnTo>
                  <a:lnTo>
                    <a:pt x="179" y="118"/>
                  </a:lnTo>
                  <a:lnTo>
                    <a:pt x="181" y="109"/>
                  </a:lnTo>
                  <a:lnTo>
                    <a:pt x="182" y="101"/>
                  </a:lnTo>
                  <a:lnTo>
                    <a:pt x="182" y="91"/>
                  </a:lnTo>
                  <a:lnTo>
                    <a:pt x="182" y="82"/>
                  </a:lnTo>
                  <a:lnTo>
                    <a:pt x="181" y="73"/>
                  </a:lnTo>
                  <a:lnTo>
                    <a:pt x="179" y="64"/>
                  </a:lnTo>
                  <a:lnTo>
                    <a:pt x="176" y="55"/>
                  </a:lnTo>
                  <a:lnTo>
                    <a:pt x="171" y="47"/>
                  </a:lnTo>
                  <a:lnTo>
                    <a:pt x="167" y="40"/>
                  </a:lnTo>
                  <a:lnTo>
                    <a:pt x="161" y="33"/>
                  </a:lnTo>
                  <a:lnTo>
                    <a:pt x="156" y="26"/>
                  </a:lnTo>
                  <a:lnTo>
                    <a:pt x="149" y="21"/>
                  </a:lnTo>
                  <a:lnTo>
                    <a:pt x="142" y="15"/>
                  </a:lnTo>
                  <a:lnTo>
                    <a:pt x="135" y="11"/>
                  </a:lnTo>
                  <a:lnTo>
                    <a:pt x="127" y="6"/>
                  </a:lnTo>
                  <a:lnTo>
                    <a:pt x="118" y="4"/>
                  </a:lnTo>
                  <a:lnTo>
                    <a:pt x="109" y="2"/>
                  </a:lnTo>
                  <a:lnTo>
                    <a:pt x="100" y="0"/>
                  </a:lnTo>
                  <a:lnTo>
                    <a:pt x="91" y="0"/>
                  </a:lnTo>
                  <a:lnTo>
                    <a:pt x="82" y="0"/>
                  </a:lnTo>
                  <a:lnTo>
                    <a:pt x="73" y="2"/>
                  </a:lnTo>
                  <a:lnTo>
                    <a:pt x="64" y="4"/>
                  </a:lnTo>
                  <a:lnTo>
                    <a:pt x="56" y="6"/>
                  </a:lnTo>
                  <a:lnTo>
                    <a:pt x="48" y="11"/>
                  </a:lnTo>
                  <a:lnTo>
                    <a:pt x="40" y="15"/>
                  </a:lnTo>
                  <a:lnTo>
                    <a:pt x="34" y="21"/>
                  </a:lnTo>
                  <a:lnTo>
                    <a:pt x="27" y="26"/>
                  </a:lnTo>
                  <a:lnTo>
                    <a:pt x="20" y="33"/>
                  </a:lnTo>
                  <a:lnTo>
                    <a:pt x="16" y="40"/>
                  </a:lnTo>
                  <a:lnTo>
                    <a:pt x="10" y="47"/>
                  </a:lnTo>
                  <a:lnTo>
                    <a:pt x="7" y="55"/>
                  </a:lnTo>
                  <a:lnTo>
                    <a:pt x="4" y="64"/>
                  </a:lnTo>
                  <a:lnTo>
                    <a:pt x="2" y="73"/>
                  </a:lnTo>
                  <a:lnTo>
                    <a:pt x="0" y="82"/>
                  </a:lnTo>
                  <a:lnTo>
                    <a:pt x="0" y="91"/>
                  </a:lnTo>
                  <a:lnTo>
                    <a:pt x="0" y="101"/>
                  </a:lnTo>
                  <a:lnTo>
                    <a:pt x="2" y="109"/>
                  </a:lnTo>
                  <a:lnTo>
                    <a:pt x="4" y="118"/>
                  </a:lnTo>
                  <a:lnTo>
                    <a:pt x="7" y="126"/>
                  </a:lnTo>
                  <a:lnTo>
                    <a:pt x="10" y="135"/>
                  </a:lnTo>
                  <a:lnTo>
                    <a:pt x="16" y="142"/>
                  </a:lnTo>
                  <a:lnTo>
                    <a:pt x="20" y="149"/>
                  </a:lnTo>
                  <a:lnTo>
                    <a:pt x="27" y="156"/>
                  </a:lnTo>
                  <a:lnTo>
                    <a:pt x="34" y="162"/>
                  </a:lnTo>
                  <a:lnTo>
                    <a:pt x="40" y="167"/>
                  </a:lnTo>
                  <a:lnTo>
                    <a:pt x="48" y="172"/>
                  </a:lnTo>
                  <a:lnTo>
                    <a:pt x="56" y="175"/>
                  </a:lnTo>
                  <a:lnTo>
                    <a:pt x="64" y="178"/>
                  </a:lnTo>
                  <a:lnTo>
                    <a:pt x="73" y="180"/>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54" name="Freeform 69"/>
            <p:cNvSpPr/>
            <p:nvPr/>
          </p:nvSpPr>
          <p:spPr bwMode="auto">
            <a:xfrm>
              <a:off x="11073215" y="3526787"/>
              <a:ext cx="203200" cy="33338"/>
            </a:xfrm>
            <a:custGeom>
              <a:avLst/>
              <a:gdLst/>
              <a:ahLst/>
              <a:cxnLst>
                <a:cxn ang="0">
                  <a:pos x="1169" y="0"/>
                </a:cxn>
                <a:cxn ang="0">
                  <a:pos x="1190" y="2"/>
                </a:cxn>
                <a:cxn ang="0">
                  <a:pos x="1212" y="7"/>
                </a:cxn>
                <a:cxn ang="0">
                  <a:pos x="1229" y="17"/>
                </a:cxn>
                <a:cxn ang="0">
                  <a:pos x="1246" y="31"/>
                </a:cxn>
                <a:cxn ang="0">
                  <a:pos x="1259" y="47"/>
                </a:cxn>
                <a:cxn ang="0">
                  <a:pos x="1269" y="66"/>
                </a:cxn>
                <a:cxn ang="0">
                  <a:pos x="1276" y="86"/>
                </a:cxn>
                <a:cxn ang="0">
                  <a:pos x="1278" y="108"/>
                </a:cxn>
                <a:cxn ang="0">
                  <a:pos x="1276" y="130"/>
                </a:cxn>
                <a:cxn ang="0">
                  <a:pos x="1269" y="150"/>
                </a:cxn>
                <a:cxn ang="0">
                  <a:pos x="1259" y="169"/>
                </a:cxn>
                <a:cxn ang="0">
                  <a:pos x="1246" y="185"/>
                </a:cxn>
                <a:cxn ang="0">
                  <a:pos x="1229" y="198"/>
                </a:cxn>
                <a:cxn ang="0">
                  <a:pos x="1212" y="208"/>
                </a:cxn>
                <a:cxn ang="0">
                  <a:pos x="1190" y="215"/>
                </a:cxn>
                <a:cxn ang="0">
                  <a:pos x="1169" y="217"/>
                </a:cxn>
                <a:cxn ang="0">
                  <a:pos x="97" y="216"/>
                </a:cxn>
                <a:cxn ang="0">
                  <a:pos x="76" y="213"/>
                </a:cxn>
                <a:cxn ang="0">
                  <a:pos x="56" y="204"/>
                </a:cxn>
                <a:cxn ang="0">
                  <a:pos x="38" y="192"/>
                </a:cxn>
                <a:cxn ang="0">
                  <a:pos x="24" y="177"/>
                </a:cxn>
                <a:cxn ang="0">
                  <a:pos x="12" y="159"/>
                </a:cxn>
                <a:cxn ang="0">
                  <a:pos x="4" y="140"/>
                </a:cxn>
                <a:cxn ang="0">
                  <a:pos x="0" y="119"/>
                </a:cxn>
                <a:cxn ang="0">
                  <a:pos x="0" y="97"/>
                </a:cxn>
                <a:cxn ang="0">
                  <a:pos x="4" y="76"/>
                </a:cxn>
                <a:cxn ang="0">
                  <a:pos x="12" y="56"/>
                </a:cxn>
                <a:cxn ang="0">
                  <a:pos x="24" y="38"/>
                </a:cxn>
                <a:cxn ang="0">
                  <a:pos x="38" y="24"/>
                </a:cxn>
                <a:cxn ang="0">
                  <a:pos x="56" y="12"/>
                </a:cxn>
                <a:cxn ang="0">
                  <a:pos x="76" y="4"/>
                </a:cxn>
                <a:cxn ang="0">
                  <a:pos x="97" y="0"/>
                </a:cxn>
              </a:cxnLst>
              <a:rect l="0" t="0" r="r" b="b"/>
              <a:pathLst>
                <a:path w="1278" h="217">
                  <a:moveTo>
                    <a:pt x="108" y="0"/>
                  </a:moveTo>
                  <a:lnTo>
                    <a:pt x="1169" y="0"/>
                  </a:lnTo>
                  <a:lnTo>
                    <a:pt x="1180" y="0"/>
                  </a:lnTo>
                  <a:lnTo>
                    <a:pt x="1190" y="2"/>
                  </a:lnTo>
                  <a:lnTo>
                    <a:pt x="1202" y="4"/>
                  </a:lnTo>
                  <a:lnTo>
                    <a:pt x="1212" y="7"/>
                  </a:lnTo>
                  <a:lnTo>
                    <a:pt x="1220" y="12"/>
                  </a:lnTo>
                  <a:lnTo>
                    <a:pt x="1229" y="17"/>
                  </a:lnTo>
                  <a:lnTo>
                    <a:pt x="1238" y="24"/>
                  </a:lnTo>
                  <a:lnTo>
                    <a:pt x="1246" y="31"/>
                  </a:lnTo>
                  <a:lnTo>
                    <a:pt x="1253" y="38"/>
                  </a:lnTo>
                  <a:lnTo>
                    <a:pt x="1259" y="47"/>
                  </a:lnTo>
                  <a:lnTo>
                    <a:pt x="1265" y="56"/>
                  </a:lnTo>
                  <a:lnTo>
                    <a:pt x="1269" y="66"/>
                  </a:lnTo>
                  <a:lnTo>
                    <a:pt x="1272" y="76"/>
                  </a:lnTo>
                  <a:lnTo>
                    <a:pt x="1276" y="86"/>
                  </a:lnTo>
                  <a:lnTo>
                    <a:pt x="1277" y="97"/>
                  </a:lnTo>
                  <a:lnTo>
                    <a:pt x="1278" y="108"/>
                  </a:lnTo>
                  <a:lnTo>
                    <a:pt x="1277" y="119"/>
                  </a:lnTo>
                  <a:lnTo>
                    <a:pt x="1276" y="130"/>
                  </a:lnTo>
                  <a:lnTo>
                    <a:pt x="1272" y="140"/>
                  </a:lnTo>
                  <a:lnTo>
                    <a:pt x="1269" y="150"/>
                  </a:lnTo>
                  <a:lnTo>
                    <a:pt x="1265" y="159"/>
                  </a:lnTo>
                  <a:lnTo>
                    <a:pt x="1259" y="169"/>
                  </a:lnTo>
                  <a:lnTo>
                    <a:pt x="1253" y="177"/>
                  </a:lnTo>
                  <a:lnTo>
                    <a:pt x="1246" y="185"/>
                  </a:lnTo>
                  <a:lnTo>
                    <a:pt x="1238" y="192"/>
                  </a:lnTo>
                  <a:lnTo>
                    <a:pt x="1229" y="198"/>
                  </a:lnTo>
                  <a:lnTo>
                    <a:pt x="1220" y="204"/>
                  </a:lnTo>
                  <a:lnTo>
                    <a:pt x="1212" y="208"/>
                  </a:lnTo>
                  <a:lnTo>
                    <a:pt x="1202" y="213"/>
                  </a:lnTo>
                  <a:lnTo>
                    <a:pt x="1190" y="215"/>
                  </a:lnTo>
                  <a:lnTo>
                    <a:pt x="1180" y="216"/>
                  </a:lnTo>
                  <a:lnTo>
                    <a:pt x="1169" y="217"/>
                  </a:lnTo>
                  <a:lnTo>
                    <a:pt x="108" y="217"/>
                  </a:lnTo>
                  <a:lnTo>
                    <a:pt x="97" y="216"/>
                  </a:lnTo>
                  <a:lnTo>
                    <a:pt x="86" y="215"/>
                  </a:lnTo>
                  <a:lnTo>
                    <a:pt x="76" y="213"/>
                  </a:lnTo>
                  <a:lnTo>
                    <a:pt x="66" y="208"/>
                  </a:lnTo>
                  <a:lnTo>
                    <a:pt x="56" y="204"/>
                  </a:lnTo>
                  <a:lnTo>
                    <a:pt x="47" y="198"/>
                  </a:lnTo>
                  <a:lnTo>
                    <a:pt x="38" y="192"/>
                  </a:lnTo>
                  <a:lnTo>
                    <a:pt x="31" y="185"/>
                  </a:lnTo>
                  <a:lnTo>
                    <a:pt x="24" y="177"/>
                  </a:lnTo>
                  <a:lnTo>
                    <a:pt x="17" y="169"/>
                  </a:lnTo>
                  <a:lnTo>
                    <a:pt x="12" y="159"/>
                  </a:lnTo>
                  <a:lnTo>
                    <a:pt x="7" y="150"/>
                  </a:lnTo>
                  <a:lnTo>
                    <a:pt x="4" y="140"/>
                  </a:lnTo>
                  <a:lnTo>
                    <a:pt x="2" y="130"/>
                  </a:lnTo>
                  <a:lnTo>
                    <a:pt x="0" y="119"/>
                  </a:lnTo>
                  <a:lnTo>
                    <a:pt x="0" y="108"/>
                  </a:lnTo>
                  <a:lnTo>
                    <a:pt x="0" y="97"/>
                  </a:lnTo>
                  <a:lnTo>
                    <a:pt x="2" y="86"/>
                  </a:lnTo>
                  <a:lnTo>
                    <a:pt x="4" y="76"/>
                  </a:lnTo>
                  <a:lnTo>
                    <a:pt x="7" y="66"/>
                  </a:lnTo>
                  <a:lnTo>
                    <a:pt x="12" y="56"/>
                  </a:lnTo>
                  <a:lnTo>
                    <a:pt x="17" y="47"/>
                  </a:lnTo>
                  <a:lnTo>
                    <a:pt x="24" y="38"/>
                  </a:lnTo>
                  <a:lnTo>
                    <a:pt x="31" y="31"/>
                  </a:lnTo>
                  <a:lnTo>
                    <a:pt x="38" y="24"/>
                  </a:lnTo>
                  <a:lnTo>
                    <a:pt x="47" y="17"/>
                  </a:lnTo>
                  <a:lnTo>
                    <a:pt x="56" y="12"/>
                  </a:lnTo>
                  <a:lnTo>
                    <a:pt x="66" y="7"/>
                  </a:lnTo>
                  <a:lnTo>
                    <a:pt x="76" y="4"/>
                  </a:lnTo>
                  <a:lnTo>
                    <a:pt x="86" y="2"/>
                  </a:lnTo>
                  <a:lnTo>
                    <a:pt x="97" y="0"/>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55" name="Freeform 70"/>
            <p:cNvSpPr/>
            <p:nvPr/>
          </p:nvSpPr>
          <p:spPr bwMode="auto">
            <a:xfrm>
              <a:off x="10455678" y="3526787"/>
              <a:ext cx="28575" cy="30163"/>
            </a:xfrm>
            <a:custGeom>
              <a:avLst/>
              <a:gdLst/>
              <a:ahLst/>
              <a:cxnLst>
                <a:cxn ang="0">
                  <a:pos x="101" y="182"/>
                </a:cxn>
                <a:cxn ang="0">
                  <a:pos x="119" y="179"/>
                </a:cxn>
                <a:cxn ang="0">
                  <a:pos x="135" y="172"/>
                </a:cxn>
                <a:cxn ang="0">
                  <a:pos x="150" y="162"/>
                </a:cxn>
                <a:cxn ang="0">
                  <a:pos x="162" y="150"/>
                </a:cxn>
                <a:cxn ang="0">
                  <a:pos x="172" y="134"/>
                </a:cxn>
                <a:cxn ang="0">
                  <a:pos x="179" y="119"/>
                </a:cxn>
                <a:cxn ang="0">
                  <a:pos x="182" y="101"/>
                </a:cxn>
                <a:cxn ang="0">
                  <a:pos x="182" y="82"/>
                </a:cxn>
                <a:cxn ang="0">
                  <a:pos x="179" y="65"/>
                </a:cxn>
                <a:cxn ang="0">
                  <a:pos x="172" y="48"/>
                </a:cxn>
                <a:cxn ang="0">
                  <a:pos x="162" y="34"/>
                </a:cxn>
                <a:cxn ang="0">
                  <a:pos x="150" y="21"/>
                </a:cxn>
                <a:cxn ang="0">
                  <a:pos x="135" y="11"/>
                </a:cxn>
                <a:cxn ang="0">
                  <a:pos x="119" y="5"/>
                </a:cxn>
                <a:cxn ang="0">
                  <a:pos x="101" y="0"/>
                </a:cxn>
                <a:cxn ang="0">
                  <a:pos x="82" y="0"/>
                </a:cxn>
                <a:cxn ang="0">
                  <a:pos x="64" y="5"/>
                </a:cxn>
                <a:cxn ang="0">
                  <a:pos x="48" y="11"/>
                </a:cxn>
                <a:cxn ang="0">
                  <a:pos x="33" y="21"/>
                </a:cxn>
                <a:cxn ang="0">
                  <a:pos x="21" y="34"/>
                </a:cxn>
                <a:cxn ang="0">
                  <a:pos x="11" y="48"/>
                </a:cxn>
                <a:cxn ang="0">
                  <a:pos x="4" y="65"/>
                </a:cxn>
                <a:cxn ang="0">
                  <a:pos x="0" y="82"/>
                </a:cxn>
                <a:cxn ang="0">
                  <a:pos x="0" y="101"/>
                </a:cxn>
                <a:cxn ang="0">
                  <a:pos x="4" y="119"/>
                </a:cxn>
                <a:cxn ang="0">
                  <a:pos x="11" y="134"/>
                </a:cxn>
                <a:cxn ang="0">
                  <a:pos x="21" y="150"/>
                </a:cxn>
                <a:cxn ang="0">
                  <a:pos x="33" y="162"/>
                </a:cxn>
                <a:cxn ang="0">
                  <a:pos x="48" y="172"/>
                </a:cxn>
                <a:cxn ang="0">
                  <a:pos x="64" y="179"/>
                </a:cxn>
                <a:cxn ang="0">
                  <a:pos x="82" y="182"/>
                </a:cxn>
              </a:cxnLst>
              <a:rect l="0" t="0" r="r" b="b"/>
              <a:pathLst>
                <a:path w="183" h="183">
                  <a:moveTo>
                    <a:pt x="91" y="183"/>
                  </a:moveTo>
                  <a:lnTo>
                    <a:pt x="101" y="182"/>
                  </a:lnTo>
                  <a:lnTo>
                    <a:pt x="110" y="181"/>
                  </a:lnTo>
                  <a:lnTo>
                    <a:pt x="119" y="179"/>
                  </a:lnTo>
                  <a:lnTo>
                    <a:pt x="126" y="176"/>
                  </a:lnTo>
                  <a:lnTo>
                    <a:pt x="135" y="172"/>
                  </a:lnTo>
                  <a:lnTo>
                    <a:pt x="142" y="168"/>
                  </a:lnTo>
                  <a:lnTo>
                    <a:pt x="150" y="162"/>
                  </a:lnTo>
                  <a:lnTo>
                    <a:pt x="156" y="156"/>
                  </a:lnTo>
                  <a:lnTo>
                    <a:pt x="162" y="150"/>
                  </a:lnTo>
                  <a:lnTo>
                    <a:pt x="167" y="142"/>
                  </a:lnTo>
                  <a:lnTo>
                    <a:pt x="172" y="134"/>
                  </a:lnTo>
                  <a:lnTo>
                    <a:pt x="175" y="127"/>
                  </a:lnTo>
                  <a:lnTo>
                    <a:pt x="179" y="119"/>
                  </a:lnTo>
                  <a:lnTo>
                    <a:pt x="181" y="110"/>
                  </a:lnTo>
                  <a:lnTo>
                    <a:pt x="182" y="101"/>
                  </a:lnTo>
                  <a:lnTo>
                    <a:pt x="183" y="91"/>
                  </a:lnTo>
                  <a:lnTo>
                    <a:pt x="182" y="82"/>
                  </a:lnTo>
                  <a:lnTo>
                    <a:pt x="181" y="73"/>
                  </a:lnTo>
                  <a:lnTo>
                    <a:pt x="179" y="65"/>
                  </a:lnTo>
                  <a:lnTo>
                    <a:pt x="175" y="56"/>
                  </a:lnTo>
                  <a:lnTo>
                    <a:pt x="172" y="48"/>
                  </a:lnTo>
                  <a:lnTo>
                    <a:pt x="167" y="40"/>
                  </a:lnTo>
                  <a:lnTo>
                    <a:pt x="162" y="34"/>
                  </a:lnTo>
                  <a:lnTo>
                    <a:pt x="156" y="27"/>
                  </a:lnTo>
                  <a:lnTo>
                    <a:pt x="150" y="21"/>
                  </a:lnTo>
                  <a:lnTo>
                    <a:pt x="142" y="16"/>
                  </a:lnTo>
                  <a:lnTo>
                    <a:pt x="135" y="11"/>
                  </a:lnTo>
                  <a:lnTo>
                    <a:pt x="126" y="7"/>
                  </a:lnTo>
                  <a:lnTo>
                    <a:pt x="119" y="5"/>
                  </a:lnTo>
                  <a:lnTo>
                    <a:pt x="110" y="2"/>
                  </a:lnTo>
                  <a:lnTo>
                    <a:pt x="101" y="0"/>
                  </a:lnTo>
                  <a:lnTo>
                    <a:pt x="91" y="0"/>
                  </a:lnTo>
                  <a:lnTo>
                    <a:pt x="82" y="0"/>
                  </a:lnTo>
                  <a:lnTo>
                    <a:pt x="73" y="2"/>
                  </a:lnTo>
                  <a:lnTo>
                    <a:pt x="64" y="5"/>
                  </a:lnTo>
                  <a:lnTo>
                    <a:pt x="55" y="7"/>
                  </a:lnTo>
                  <a:lnTo>
                    <a:pt x="48" y="11"/>
                  </a:lnTo>
                  <a:lnTo>
                    <a:pt x="40" y="16"/>
                  </a:lnTo>
                  <a:lnTo>
                    <a:pt x="33" y="21"/>
                  </a:lnTo>
                  <a:lnTo>
                    <a:pt x="27" y="27"/>
                  </a:lnTo>
                  <a:lnTo>
                    <a:pt x="21" y="34"/>
                  </a:lnTo>
                  <a:lnTo>
                    <a:pt x="16" y="40"/>
                  </a:lnTo>
                  <a:lnTo>
                    <a:pt x="11" y="48"/>
                  </a:lnTo>
                  <a:lnTo>
                    <a:pt x="7" y="56"/>
                  </a:lnTo>
                  <a:lnTo>
                    <a:pt x="4" y="65"/>
                  </a:lnTo>
                  <a:lnTo>
                    <a:pt x="2" y="73"/>
                  </a:lnTo>
                  <a:lnTo>
                    <a:pt x="0" y="82"/>
                  </a:lnTo>
                  <a:lnTo>
                    <a:pt x="0" y="91"/>
                  </a:lnTo>
                  <a:lnTo>
                    <a:pt x="0" y="101"/>
                  </a:lnTo>
                  <a:lnTo>
                    <a:pt x="2" y="110"/>
                  </a:lnTo>
                  <a:lnTo>
                    <a:pt x="4" y="119"/>
                  </a:lnTo>
                  <a:lnTo>
                    <a:pt x="7" y="127"/>
                  </a:lnTo>
                  <a:lnTo>
                    <a:pt x="11" y="134"/>
                  </a:lnTo>
                  <a:lnTo>
                    <a:pt x="16" y="142"/>
                  </a:lnTo>
                  <a:lnTo>
                    <a:pt x="21" y="150"/>
                  </a:lnTo>
                  <a:lnTo>
                    <a:pt x="27" y="156"/>
                  </a:lnTo>
                  <a:lnTo>
                    <a:pt x="33" y="162"/>
                  </a:lnTo>
                  <a:lnTo>
                    <a:pt x="40" y="168"/>
                  </a:lnTo>
                  <a:lnTo>
                    <a:pt x="48" y="172"/>
                  </a:lnTo>
                  <a:lnTo>
                    <a:pt x="55" y="176"/>
                  </a:lnTo>
                  <a:lnTo>
                    <a:pt x="64" y="179"/>
                  </a:lnTo>
                  <a:lnTo>
                    <a:pt x="73" y="181"/>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56" name="Freeform 71"/>
            <p:cNvSpPr/>
            <p:nvPr/>
          </p:nvSpPr>
          <p:spPr bwMode="auto">
            <a:xfrm>
              <a:off x="10495365" y="3526787"/>
              <a:ext cx="30163" cy="30163"/>
            </a:xfrm>
            <a:custGeom>
              <a:avLst/>
              <a:gdLst/>
              <a:ahLst/>
              <a:cxnLst>
                <a:cxn ang="0">
                  <a:pos x="101" y="182"/>
                </a:cxn>
                <a:cxn ang="0">
                  <a:pos x="119" y="179"/>
                </a:cxn>
                <a:cxn ang="0">
                  <a:pos x="135" y="172"/>
                </a:cxn>
                <a:cxn ang="0">
                  <a:pos x="150" y="162"/>
                </a:cxn>
                <a:cxn ang="0">
                  <a:pos x="162" y="150"/>
                </a:cxn>
                <a:cxn ang="0">
                  <a:pos x="172" y="134"/>
                </a:cxn>
                <a:cxn ang="0">
                  <a:pos x="178" y="119"/>
                </a:cxn>
                <a:cxn ang="0">
                  <a:pos x="182" y="101"/>
                </a:cxn>
                <a:cxn ang="0">
                  <a:pos x="182" y="82"/>
                </a:cxn>
                <a:cxn ang="0">
                  <a:pos x="178" y="65"/>
                </a:cxn>
                <a:cxn ang="0">
                  <a:pos x="172" y="48"/>
                </a:cxn>
                <a:cxn ang="0">
                  <a:pos x="162" y="34"/>
                </a:cxn>
                <a:cxn ang="0">
                  <a:pos x="150" y="21"/>
                </a:cxn>
                <a:cxn ang="0">
                  <a:pos x="135" y="11"/>
                </a:cxn>
                <a:cxn ang="0">
                  <a:pos x="119" y="5"/>
                </a:cxn>
                <a:cxn ang="0">
                  <a:pos x="101" y="0"/>
                </a:cxn>
                <a:cxn ang="0">
                  <a:pos x="82" y="0"/>
                </a:cxn>
                <a:cxn ang="0">
                  <a:pos x="64" y="5"/>
                </a:cxn>
                <a:cxn ang="0">
                  <a:pos x="48" y="11"/>
                </a:cxn>
                <a:cxn ang="0">
                  <a:pos x="33" y="21"/>
                </a:cxn>
                <a:cxn ang="0">
                  <a:pos x="21" y="34"/>
                </a:cxn>
                <a:cxn ang="0">
                  <a:pos x="11" y="48"/>
                </a:cxn>
                <a:cxn ang="0">
                  <a:pos x="4" y="65"/>
                </a:cxn>
                <a:cxn ang="0">
                  <a:pos x="1" y="82"/>
                </a:cxn>
                <a:cxn ang="0">
                  <a:pos x="1" y="101"/>
                </a:cxn>
                <a:cxn ang="0">
                  <a:pos x="4" y="119"/>
                </a:cxn>
                <a:cxn ang="0">
                  <a:pos x="11" y="134"/>
                </a:cxn>
                <a:cxn ang="0">
                  <a:pos x="21" y="150"/>
                </a:cxn>
                <a:cxn ang="0">
                  <a:pos x="33" y="162"/>
                </a:cxn>
                <a:cxn ang="0">
                  <a:pos x="48" y="172"/>
                </a:cxn>
                <a:cxn ang="0">
                  <a:pos x="64" y="179"/>
                </a:cxn>
                <a:cxn ang="0">
                  <a:pos x="82" y="182"/>
                </a:cxn>
              </a:cxnLst>
              <a:rect l="0" t="0" r="r" b="b"/>
              <a:pathLst>
                <a:path w="183" h="183">
                  <a:moveTo>
                    <a:pt x="92" y="183"/>
                  </a:moveTo>
                  <a:lnTo>
                    <a:pt x="101" y="182"/>
                  </a:lnTo>
                  <a:lnTo>
                    <a:pt x="110" y="181"/>
                  </a:lnTo>
                  <a:lnTo>
                    <a:pt x="119" y="179"/>
                  </a:lnTo>
                  <a:lnTo>
                    <a:pt x="127" y="176"/>
                  </a:lnTo>
                  <a:lnTo>
                    <a:pt x="135" y="172"/>
                  </a:lnTo>
                  <a:lnTo>
                    <a:pt x="142" y="168"/>
                  </a:lnTo>
                  <a:lnTo>
                    <a:pt x="150" y="162"/>
                  </a:lnTo>
                  <a:lnTo>
                    <a:pt x="156" y="156"/>
                  </a:lnTo>
                  <a:lnTo>
                    <a:pt x="162" y="150"/>
                  </a:lnTo>
                  <a:lnTo>
                    <a:pt x="167" y="142"/>
                  </a:lnTo>
                  <a:lnTo>
                    <a:pt x="172" y="134"/>
                  </a:lnTo>
                  <a:lnTo>
                    <a:pt x="175" y="127"/>
                  </a:lnTo>
                  <a:lnTo>
                    <a:pt x="178" y="119"/>
                  </a:lnTo>
                  <a:lnTo>
                    <a:pt x="181" y="110"/>
                  </a:lnTo>
                  <a:lnTo>
                    <a:pt x="182" y="101"/>
                  </a:lnTo>
                  <a:lnTo>
                    <a:pt x="183" y="91"/>
                  </a:lnTo>
                  <a:lnTo>
                    <a:pt x="182" y="82"/>
                  </a:lnTo>
                  <a:lnTo>
                    <a:pt x="181" y="73"/>
                  </a:lnTo>
                  <a:lnTo>
                    <a:pt x="178" y="65"/>
                  </a:lnTo>
                  <a:lnTo>
                    <a:pt x="175" y="56"/>
                  </a:lnTo>
                  <a:lnTo>
                    <a:pt x="172" y="48"/>
                  </a:lnTo>
                  <a:lnTo>
                    <a:pt x="167" y="40"/>
                  </a:lnTo>
                  <a:lnTo>
                    <a:pt x="162" y="34"/>
                  </a:lnTo>
                  <a:lnTo>
                    <a:pt x="156" y="27"/>
                  </a:lnTo>
                  <a:lnTo>
                    <a:pt x="150" y="21"/>
                  </a:lnTo>
                  <a:lnTo>
                    <a:pt x="142" y="16"/>
                  </a:lnTo>
                  <a:lnTo>
                    <a:pt x="135" y="11"/>
                  </a:lnTo>
                  <a:lnTo>
                    <a:pt x="127" y="7"/>
                  </a:lnTo>
                  <a:lnTo>
                    <a:pt x="119" y="5"/>
                  </a:lnTo>
                  <a:lnTo>
                    <a:pt x="110" y="2"/>
                  </a:lnTo>
                  <a:lnTo>
                    <a:pt x="101" y="0"/>
                  </a:lnTo>
                  <a:lnTo>
                    <a:pt x="92" y="0"/>
                  </a:lnTo>
                  <a:lnTo>
                    <a:pt x="82" y="0"/>
                  </a:lnTo>
                  <a:lnTo>
                    <a:pt x="73" y="2"/>
                  </a:lnTo>
                  <a:lnTo>
                    <a:pt x="64" y="5"/>
                  </a:lnTo>
                  <a:lnTo>
                    <a:pt x="55" y="7"/>
                  </a:lnTo>
                  <a:lnTo>
                    <a:pt x="48" y="11"/>
                  </a:lnTo>
                  <a:lnTo>
                    <a:pt x="40" y="16"/>
                  </a:lnTo>
                  <a:lnTo>
                    <a:pt x="33" y="21"/>
                  </a:lnTo>
                  <a:lnTo>
                    <a:pt x="26" y="27"/>
                  </a:lnTo>
                  <a:lnTo>
                    <a:pt x="21" y="34"/>
                  </a:lnTo>
                  <a:lnTo>
                    <a:pt x="15" y="40"/>
                  </a:lnTo>
                  <a:lnTo>
                    <a:pt x="11" y="48"/>
                  </a:lnTo>
                  <a:lnTo>
                    <a:pt x="8" y="56"/>
                  </a:lnTo>
                  <a:lnTo>
                    <a:pt x="4" y="65"/>
                  </a:lnTo>
                  <a:lnTo>
                    <a:pt x="2" y="73"/>
                  </a:lnTo>
                  <a:lnTo>
                    <a:pt x="1" y="82"/>
                  </a:lnTo>
                  <a:lnTo>
                    <a:pt x="0" y="91"/>
                  </a:lnTo>
                  <a:lnTo>
                    <a:pt x="1" y="101"/>
                  </a:lnTo>
                  <a:lnTo>
                    <a:pt x="2" y="110"/>
                  </a:lnTo>
                  <a:lnTo>
                    <a:pt x="4" y="119"/>
                  </a:lnTo>
                  <a:lnTo>
                    <a:pt x="8" y="127"/>
                  </a:lnTo>
                  <a:lnTo>
                    <a:pt x="11" y="134"/>
                  </a:lnTo>
                  <a:lnTo>
                    <a:pt x="15" y="142"/>
                  </a:lnTo>
                  <a:lnTo>
                    <a:pt x="21" y="150"/>
                  </a:lnTo>
                  <a:lnTo>
                    <a:pt x="26" y="156"/>
                  </a:lnTo>
                  <a:lnTo>
                    <a:pt x="33" y="162"/>
                  </a:lnTo>
                  <a:lnTo>
                    <a:pt x="40" y="168"/>
                  </a:lnTo>
                  <a:lnTo>
                    <a:pt x="48" y="172"/>
                  </a:lnTo>
                  <a:lnTo>
                    <a:pt x="55" y="176"/>
                  </a:lnTo>
                  <a:lnTo>
                    <a:pt x="64" y="179"/>
                  </a:lnTo>
                  <a:lnTo>
                    <a:pt x="73" y="181"/>
                  </a:lnTo>
                  <a:lnTo>
                    <a:pt x="82" y="182"/>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57" name="Freeform 72"/>
            <p:cNvSpPr/>
            <p:nvPr/>
          </p:nvSpPr>
          <p:spPr bwMode="auto">
            <a:xfrm>
              <a:off x="10536640" y="3526787"/>
              <a:ext cx="28575" cy="30163"/>
            </a:xfrm>
            <a:custGeom>
              <a:avLst/>
              <a:gdLst/>
              <a:ahLst/>
              <a:cxnLst>
                <a:cxn ang="0">
                  <a:pos x="101" y="182"/>
                </a:cxn>
                <a:cxn ang="0">
                  <a:pos x="118" y="179"/>
                </a:cxn>
                <a:cxn ang="0">
                  <a:pos x="135" y="172"/>
                </a:cxn>
                <a:cxn ang="0">
                  <a:pos x="149" y="162"/>
                </a:cxn>
                <a:cxn ang="0">
                  <a:pos x="162" y="150"/>
                </a:cxn>
                <a:cxn ang="0">
                  <a:pos x="172" y="134"/>
                </a:cxn>
                <a:cxn ang="0">
                  <a:pos x="178" y="119"/>
                </a:cxn>
                <a:cxn ang="0">
                  <a:pos x="183" y="101"/>
                </a:cxn>
                <a:cxn ang="0">
                  <a:pos x="183" y="82"/>
                </a:cxn>
                <a:cxn ang="0">
                  <a:pos x="178" y="65"/>
                </a:cxn>
                <a:cxn ang="0">
                  <a:pos x="172" y="48"/>
                </a:cxn>
                <a:cxn ang="0">
                  <a:pos x="162" y="34"/>
                </a:cxn>
                <a:cxn ang="0">
                  <a:pos x="149" y="21"/>
                </a:cxn>
                <a:cxn ang="0">
                  <a:pos x="135" y="11"/>
                </a:cxn>
                <a:cxn ang="0">
                  <a:pos x="118" y="5"/>
                </a:cxn>
                <a:cxn ang="0">
                  <a:pos x="101" y="0"/>
                </a:cxn>
                <a:cxn ang="0">
                  <a:pos x="82" y="0"/>
                </a:cxn>
                <a:cxn ang="0">
                  <a:pos x="64" y="5"/>
                </a:cxn>
                <a:cxn ang="0">
                  <a:pos x="47" y="11"/>
                </a:cxn>
                <a:cxn ang="0">
                  <a:pos x="33" y="21"/>
                </a:cxn>
                <a:cxn ang="0">
                  <a:pos x="21" y="34"/>
                </a:cxn>
                <a:cxn ang="0">
                  <a:pos x="11" y="48"/>
                </a:cxn>
                <a:cxn ang="0">
                  <a:pos x="4" y="65"/>
                </a:cxn>
                <a:cxn ang="0">
                  <a:pos x="1" y="82"/>
                </a:cxn>
                <a:cxn ang="0">
                  <a:pos x="1" y="101"/>
                </a:cxn>
                <a:cxn ang="0">
                  <a:pos x="4" y="119"/>
                </a:cxn>
                <a:cxn ang="0">
                  <a:pos x="11" y="134"/>
                </a:cxn>
                <a:cxn ang="0">
                  <a:pos x="21" y="150"/>
                </a:cxn>
                <a:cxn ang="0">
                  <a:pos x="33" y="162"/>
                </a:cxn>
                <a:cxn ang="0">
                  <a:pos x="47" y="172"/>
                </a:cxn>
                <a:cxn ang="0">
                  <a:pos x="64" y="179"/>
                </a:cxn>
                <a:cxn ang="0">
                  <a:pos x="82" y="182"/>
                </a:cxn>
              </a:cxnLst>
              <a:rect l="0" t="0" r="r" b="b"/>
              <a:pathLst>
                <a:path w="183" h="183">
                  <a:moveTo>
                    <a:pt x="92" y="183"/>
                  </a:moveTo>
                  <a:lnTo>
                    <a:pt x="101" y="182"/>
                  </a:lnTo>
                  <a:lnTo>
                    <a:pt x="109" y="181"/>
                  </a:lnTo>
                  <a:lnTo>
                    <a:pt x="118" y="179"/>
                  </a:lnTo>
                  <a:lnTo>
                    <a:pt x="127" y="176"/>
                  </a:lnTo>
                  <a:lnTo>
                    <a:pt x="135" y="172"/>
                  </a:lnTo>
                  <a:lnTo>
                    <a:pt x="143" y="168"/>
                  </a:lnTo>
                  <a:lnTo>
                    <a:pt x="149" y="162"/>
                  </a:lnTo>
                  <a:lnTo>
                    <a:pt x="156" y="156"/>
                  </a:lnTo>
                  <a:lnTo>
                    <a:pt x="162" y="150"/>
                  </a:lnTo>
                  <a:lnTo>
                    <a:pt x="167" y="142"/>
                  </a:lnTo>
                  <a:lnTo>
                    <a:pt x="172" y="134"/>
                  </a:lnTo>
                  <a:lnTo>
                    <a:pt x="176" y="127"/>
                  </a:lnTo>
                  <a:lnTo>
                    <a:pt x="178" y="119"/>
                  </a:lnTo>
                  <a:lnTo>
                    <a:pt x="180" y="110"/>
                  </a:lnTo>
                  <a:lnTo>
                    <a:pt x="183" y="101"/>
                  </a:lnTo>
                  <a:lnTo>
                    <a:pt x="183" y="91"/>
                  </a:lnTo>
                  <a:lnTo>
                    <a:pt x="183" y="82"/>
                  </a:lnTo>
                  <a:lnTo>
                    <a:pt x="180" y="73"/>
                  </a:lnTo>
                  <a:lnTo>
                    <a:pt x="178" y="65"/>
                  </a:lnTo>
                  <a:lnTo>
                    <a:pt x="176" y="56"/>
                  </a:lnTo>
                  <a:lnTo>
                    <a:pt x="172" y="48"/>
                  </a:lnTo>
                  <a:lnTo>
                    <a:pt x="167" y="40"/>
                  </a:lnTo>
                  <a:lnTo>
                    <a:pt x="162" y="34"/>
                  </a:lnTo>
                  <a:lnTo>
                    <a:pt x="156" y="27"/>
                  </a:lnTo>
                  <a:lnTo>
                    <a:pt x="149" y="21"/>
                  </a:lnTo>
                  <a:lnTo>
                    <a:pt x="143" y="16"/>
                  </a:lnTo>
                  <a:lnTo>
                    <a:pt x="135" y="11"/>
                  </a:lnTo>
                  <a:lnTo>
                    <a:pt x="127" y="7"/>
                  </a:lnTo>
                  <a:lnTo>
                    <a:pt x="118" y="5"/>
                  </a:lnTo>
                  <a:lnTo>
                    <a:pt x="109" y="2"/>
                  </a:lnTo>
                  <a:lnTo>
                    <a:pt x="101" y="0"/>
                  </a:lnTo>
                  <a:lnTo>
                    <a:pt x="92" y="0"/>
                  </a:lnTo>
                  <a:lnTo>
                    <a:pt x="82" y="0"/>
                  </a:lnTo>
                  <a:lnTo>
                    <a:pt x="73" y="2"/>
                  </a:lnTo>
                  <a:lnTo>
                    <a:pt x="64" y="5"/>
                  </a:lnTo>
                  <a:lnTo>
                    <a:pt x="56" y="7"/>
                  </a:lnTo>
                  <a:lnTo>
                    <a:pt x="47" y="11"/>
                  </a:lnTo>
                  <a:lnTo>
                    <a:pt x="41" y="16"/>
                  </a:lnTo>
                  <a:lnTo>
                    <a:pt x="33" y="21"/>
                  </a:lnTo>
                  <a:lnTo>
                    <a:pt x="26" y="27"/>
                  </a:lnTo>
                  <a:lnTo>
                    <a:pt x="21" y="34"/>
                  </a:lnTo>
                  <a:lnTo>
                    <a:pt x="15" y="40"/>
                  </a:lnTo>
                  <a:lnTo>
                    <a:pt x="11" y="48"/>
                  </a:lnTo>
                  <a:lnTo>
                    <a:pt x="7" y="56"/>
                  </a:lnTo>
                  <a:lnTo>
                    <a:pt x="4" y="65"/>
                  </a:lnTo>
                  <a:lnTo>
                    <a:pt x="2" y="73"/>
                  </a:lnTo>
                  <a:lnTo>
                    <a:pt x="1" y="82"/>
                  </a:lnTo>
                  <a:lnTo>
                    <a:pt x="0" y="91"/>
                  </a:lnTo>
                  <a:lnTo>
                    <a:pt x="1" y="101"/>
                  </a:lnTo>
                  <a:lnTo>
                    <a:pt x="2" y="110"/>
                  </a:lnTo>
                  <a:lnTo>
                    <a:pt x="4" y="119"/>
                  </a:lnTo>
                  <a:lnTo>
                    <a:pt x="7" y="127"/>
                  </a:lnTo>
                  <a:lnTo>
                    <a:pt x="11" y="134"/>
                  </a:lnTo>
                  <a:lnTo>
                    <a:pt x="15" y="142"/>
                  </a:lnTo>
                  <a:lnTo>
                    <a:pt x="21" y="150"/>
                  </a:lnTo>
                  <a:lnTo>
                    <a:pt x="26" y="156"/>
                  </a:lnTo>
                  <a:lnTo>
                    <a:pt x="33" y="162"/>
                  </a:lnTo>
                  <a:lnTo>
                    <a:pt x="41" y="168"/>
                  </a:lnTo>
                  <a:lnTo>
                    <a:pt x="47" y="172"/>
                  </a:lnTo>
                  <a:lnTo>
                    <a:pt x="56" y="176"/>
                  </a:lnTo>
                  <a:lnTo>
                    <a:pt x="64" y="179"/>
                  </a:lnTo>
                  <a:lnTo>
                    <a:pt x="73" y="181"/>
                  </a:lnTo>
                  <a:lnTo>
                    <a:pt x="82" y="182"/>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58" name="Freeform 73"/>
            <p:cNvSpPr/>
            <p:nvPr/>
          </p:nvSpPr>
          <p:spPr bwMode="auto">
            <a:xfrm>
              <a:off x="10576328" y="3526787"/>
              <a:ext cx="28575" cy="30163"/>
            </a:xfrm>
            <a:custGeom>
              <a:avLst/>
              <a:gdLst/>
              <a:ahLst/>
              <a:cxnLst>
                <a:cxn ang="0">
                  <a:pos x="100" y="182"/>
                </a:cxn>
                <a:cxn ang="0">
                  <a:pos x="118" y="179"/>
                </a:cxn>
                <a:cxn ang="0">
                  <a:pos x="135" y="172"/>
                </a:cxn>
                <a:cxn ang="0">
                  <a:pos x="149" y="162"/>
                </a:cxn>
                <a:cxn ang="0">
                  <a:pos x="161" y="150"/>
                </a:cxn>
                <a:cxn ang="0">
                  <a:pos x="171" y="134"/>
                </a:cxn>
                <a:cxn ang="0">
                  <a:pos x="178" y="119"/>
                </a:cxn>
                <a:cxn ang="0">
                  <a:pos x="182" y="101"/>
                </a:cxn>
                <a:cxn ang="0">
                  <a:pos x="182" y="82"/>
                </a:cxn>
                <a:cxn ang="0">
                  <a:pos x="178" y="65"/>
                </a:cxn>
                <a:cxn ang="0">
                  <a:pos x="171" y="48"/>
                </a:cxn>
                <a:cxn ang="0">
                  <a:pos x="161" y="34"/>
                </a:cxn>
                <a:cxn ang="0">
                  <a:pos x="149" y="21"/>
                </a:cxn>
                <a:cxn ang="0">
                  <a:pos x="135" y="11"/>
                </a:cxn>
                <a:cxn ang="0">
                  <a:pos x="118" y="5"/>
                </a:cxn>
                <a:cxn ang="0">
                  <a:pos x="100" y="0"/>
                </a:cxn>
                <a:cxn ang="0">
                  <a:pos x="82" y="0"/>
                </a:cxn>
                <a:cxn ang="0">
                  <a:pos x="64" y="5"/>
                </a:cxn>
                <a:cxn ang="0">
                  <a:pos x="48" y="11"/>
                </a:cxn>
                <a:cxn ang="0">
                  <a:pos x="33" y="21"/>
                </a:cxn>
                <a:cxn ang="0">
                  <a:pos x="21" y="34"/>
                </a:cxn>
                <a:cxn ang="0">
                  <a:pos x="11" y="48"/>
                </a:cxn>
                <a:cxn ang="0">
                  <a:pos x="4" y="65"/>
                </a:cxn>
                <a:cxn ang="0">
                  <a:pos x="1" y="82"/>
                </a:cxn>
                <a:cxn ang="0">
                  <a:pos x="1" y="101"/>
                </a:cxn>
                <a:cxn ang="0">
                  <a:pos x="4" y="119"/>
                </a:cxn>
                <a:cxn ang="0">
                  <a:pos x="11" y="134"/>
                </a:cxn>
                <a:cxn ang="0">
                  <a:pos x="21" y="150"/>
                </a:cxn>
                <a:cxn ang="0">
                  <a:pos x="33" y="162"/>
                </a:cxn>
                <a:cxn ang="0">
                  <a:pos x="48" y="172"/>
                </a:cxn>
                <a:cxn ang="0">
                  <a:pos x="64" y="179"/>
                </a:cxn>
                <a:cxn ang="0">
                  <a:pos x="82" y="182"/>
                </a:cxn>
              </a:cxnLst>
              <a:rect l="0" t="0" r="r" b="b"/>
              <a:pathLst>
                <a:path w="182" h="183">
                  <a:moveTo>
                    <a:pt x="92" y="183"/>
                  </a:moveTo>
                  <a:lnTo>
                    <a:pt x="100" y="182"/>
                  </a:lnTo>
                  <a:lnTo>
                    <a:pt x="109" y="181"/>
                  </a:lnTo>
                  <a:lnTo>
                    <a:pt x="118" y="179"/>
                  </a:lnTo>
                  <a:lnTo>
                    <a:pt x="127" y="176"/>
                  </a:lnTo>
                  <a:lnTo>
                    <a:pt x="135" y="172"/>
                  </a:lnTo>
                  <a:lnTo>
                    <a:pt x="143" y="168"/>
                  </a:lnTo>
                  <a:lnTo>
                    <a:pt x="149" y="162"/>
                  </a:lnTo>
                  <a:lnTo>
                    <a:pt x="156" y="156"/>
                  </a:lnTo>
                  <a:lnTo>
                    <a:pt x="161" y="150"/>
                  </a:lnTo>
                  <a:lnTo>
                    <a:pt x="167" y="142"/>
                  </a:lnTo>
                  <a:lnTo>
                    <a:pt x="171" y="134"/>
                  </a:lnTo>
                  <a:lnTo>
                    <a:pt x="176" y="127"/>
                  </a:lnTo>
                  <a:lnTo>
                    <a:pt x="178" y="119"/>
                  </a:lnTo>
                  <a:lnTo>
                    <a:pt x="180" y="110"/>
                  </a:lnTo>
                  <a:lnTo>
                    <a:pt x="182" y="101"/>
                  </a:lnTo>
                  <a:lnTo>
                    <a:pt x="182" y="91"/>
                  </a:lnTo>
                  <a:lnTo>
                    <a:pt x="182" y="82"/>
                  </a:lnTo>
                  <a:lnTo>
                    <a:pt x="180" y="73"/>
                  </a:lnTo>
                  <a:lnTo>
                    <a:pt x="178" y="65"/>
                  </a:lnTo>
                  <a:lnTo>
                    <a:pt x="176" y="56"/>
                  </a:lnTo>
                  <a:lnTo>
                    <a:pt x="171" y="48"/>
                  </a:lnTo>
                  <a:lnTo>
                    <a:pt x="167" y="40"/>
                  </a:lnTo>
                  <a:lnTo>
                    <a:pt x="161" y="34"/>
                  </a:lnTo>
                  <a:lnTo>
                    <a:pt x="156" y="27"/>
                  </a:lnTo>
                  <a:lnTo>
                    <a:pt x="149" y="21"/>
                  </a:lnTo>
                  <a:lnTo>
                    <a:pt x="143" y="16"/>
                  </a:lnTo>
                  <a:lnTo>
                    <a:pt x="135" y="11"/>
                  </a:lnTo>
                  <a:lnTo>
                    <a:pt x="127" y="7"/>
                  </a:lnTo>
                  <a:lnTo>
                    <a:pt x="118" y="5"/>
                  </a:lnTo>
                  <a:lnTo>
                    <a:pt x="109" y="2"/>
                  </a:lnTo>
                  <a:lnTo>
                    <a:pt x="100" y="0"/>
                  </a:lnTo>
                  <a:lnTo>
                    <a:pt x="92" y="0"/>
                  </a:lnTo>
                  <a:lnTo>
                    <a:pt x="82" y="0"/>
                  </a:lnTo>
                  <a:lnTo>
                    <a:pt x="73" y="2"/>
                  </a:lnTo>
                  <a:lnTo>
                    <a:pt x="64" y="5"/>
                  </a:lnTo>
                  <a:lnTo>
                    <a:pt x="56" y="7"/>
                  </a:lnTo>
                  <a:lnTo>
                    <a:pt x="48" y="11"/>
                  </a:lnTo>
                  <a:lnTo>
                    <a:pt x="41" y="16"/>
                  </a:lnTo>
                  <a:lnTo>
                    <a:pt x="33" y="21"/>
                  </a:lnTo>
                  <a:lnTo>
                    <a:pt x="27" y="27"/>
                  </a:lnTo>
                  <a:lnTo>
                    <a:pt x="21" y="34"/>
                  </a:lnTo>
                  <a:lnTo>
                    <a:pt x="16" y="40"/>
                  </a:lnTo>
                  <a:lnTo>
                    <a:pt x="11" y="48"/>
                  </a:lnTo>
                  <a:lnTo>
                    <a:pt x="7" y="56"/>
                  </a:lnTo>
                  <a:lnTo>
                    <a:pt x="4" y="65"/>
                  </a:lnTo>
                  <a:lnTo>
                    <a:pt x="2" y="73"/>
                  </a:lnTo>
                  <a:lnTo>
                    <a:pt x="1" y="82"/>
                  </a:lnTo>
                  <a:lnTo>
                    <a:pt x="0" y="91"/>
                  </a:lnTo>
                  <a:lnTo>
                    <a:pt x="1" y="101"/>
                  </a:lnTo>
                  <a:lnTo>
                    <a:pt x="2" y="110"/>
                  </a:lnTo>
                  <a:lnTo>
                    <a:pt x="4" y="119"/>
                  </a:lnTo>
                  <a:lnTo>
                    <a:pt x="7" y="127"/>
                  </a:lnTo>
                  <a:lnTo>
                    <a:pt x="11" y="134"/>
                  </a:lnTo>
                  <a:lnTo>
                    <a:pt x="16" y="142"/>
                  </a:lnTo>
                  <a:lnTo>
                    <a:pt x="21" y="150"/>
                  </a:lnTo>
                  <a:lnTo>
                    <a:pt x="27" y="156"/>
                  </a:lnTo>
                  <a:lnTo>
                    <a:pt x="33" y="162"/>
                  </a:lnTo>
                  <a:lnTo>
                    <a:pt x="41" y="168"/>
                  </a:lnTo>
                  <a:lnTo>
                    <a:pt x="48" y="172"/>
                  </a:lnTo>
                  <a:lnTo>
                    <a:pt x="56" y="176"/>
                  </a:lnTo>
                  <a:lnTo>
                    <a:pt x="64" y="179"/>
                  </a:lnTo>
                  <a:lnTo>
                    <a:pt x="73" y="181"/>
                  </a:lnTo>
                  <a:lnTo>
                    <a:pt x="82" y="182"/>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59" name="Freeform 74"/>
            <p:cNvSpPr/>
            <p:nvPr/>
          </p:nvSpPr>
          <p:spPr bwMode="auto">
            <a:xfrm>
              <a:off x="10616015" y="3526787"/>
              <a:ext cx="28575" cy="30163"/>
            </a:xfrm>
            <a:custGeom>
              <a:avLst/>
              <a:gdLst/>
              <a:ahLst/>
              <a:cxnLst>
                <a:cxn ang="0">
                  <a:pos x="100" y="182"/>
                </a:cxn>
                <a:cxn ang="0">
                  <a:pos x="118" y="179"/>
                </a:cxn>
                <a:cxn ang="0">
                  <a:pos x="135" y="172"/>
                </a:cxn>
                <a:cxn ang="0">
                  <a:pos x="149" y="162"/>
                </a:cxn>
                <a:cxn ang="0">
                  <a:pos x="161" y="150"/>
                </a:cxn>
                <a:cxn ang="0">
                  <a:pos x="171" y="134"/>
                </a:cxn>
                <a:cxn ang="0">
                  <a:pos x="179" y="119"/>
                </a:cxn>
                <a:cxn ang="0">
                  <a:pos x="182" y="101"/>
                </a:cxn>
                <a:cxn ang="0">
                  <a:pos x="182" y="82"/>
                </a:cxn>
                <a:cxn ang="0">
                  <a:pos x="179" y="65"/>
                </a:cxn>
                <a:cxn ang="0">
                  <a:pos x="171" y="48"/>
                </a:cxn>
                <a:cxn ang="0">
                  <a:pos x="161" y="34"/>
                </a:cxn>
                <a:cxn ang="0">
                  <a:pos x="149" y="21"/>
                </a:cxn>
                <a:cxn ang="0">
                  <a:pos x="135" y="11"/>
                </a:cxn>
                <a:cxn ang="0">
                  <a:pos x="118" y="5"/>
                </a:cxn>
                <a:cxn ang="0">
                  <a:pos x="100" y="0"/>
                </a:cxn>
                <a:cxn ang="0">
                  <a:pos x="82" y="0"/>
                </a:cxn>
                <a:cxn ang="0">
                  <a:pos x="64" y="5"/>
                </a:cxn>
                <a:cxn ang="0">
                  <a:pos x="48" y="11"/>
                </a:cxn>
                <a:cxn ang="0">
                  <a:pos x="34" y="21"/>
                </a:cxn>
                <a:cxn ang="0">
                  <a:pos x="20" y="34"/>
                </a:cxn>
                <a:cxn ang="0">
                  <a:pos x="10" y="48"/>
                </a:cxn>
                <a:cxn ang="0">
                  <a:pos x="4" y="65"/>
                </a:cxn>
                <a:cxn ang="0">
                  <a:pos x="0" y="82"/>
                </a:cxn>
                <a:cxn ang="0">
                  <a:pos x="0" y="101"/>
                </a:cxn>
                <a:cxn ang="0">
                  <a:pos x="4" y="119"/>
                </a:cxn>
                <a:cxn ang="0">
                  <a:pos x="10" y="134"/>
                </a:cxn>
                <a:cxn ang="0">
                  <a:pos x="20" y="150"/>
                </a:cxn>
                <a:cxn ang="0">
                  <a:pos x="34" y="162"/>
                </a:cxn>
                <a:cxn ang="0">
                  <a:pos x="48" y="172"/>
                </a:cxn>
                <a:cxn ang="0">
                  <a:pos x="64" y="179"/>
                </a:cxn>
                <a:cxn ang="0">
                  <a:pos x="82" y="182"/>
                </a:cxn>
              </a:cxnLst>
              <a:rect l="0" t="0" r="r" b="b"/>
              <a:pathLst>
                <a:path w="182" h="183">
                  <a:moveTo>
                    <a:pt x="91" y="183"/>
                  </a:moveTo>
                  <a:lnTo>
                    <a:pt x="100" y="182"/>
                  </a:lnTo>
                  <a:lnTo>
                    <a:pt x="109" y="181"/>
                  </a:lnTo>
                  <a:lnTo>
                    <a:pt x="118" y="179"/>
                  </a:lnTo>
                  <a:lnTo>
                    <a:pt x="127" y="176"/>
                  </a:lnTo>
                  <a:lnTo>
                    <a:pt x="135" y="172"/>
                  </a:lnTo>
                  <a:lnTo>
                    <a:pt x="142" y="168"/>
                  </a:lnTo>
                  <a:lnTo>
                    <a:pt x="149" y="162"/>
                  </a:lnTo>
                  <a:lnTo>
                    <a:pt x="156" y="156"/>
                  </a:lnTo>
                  <a:lnTo>
                    <a:pt x="161" y="150"/>
                  </a:lnTo>
                  <a:lnTo>
                    <a:pt x="167" y="142"/>
                  </a:lnTo>
                  <a:lnTo>
                    <a:pt x="171" y="134"/>
                  </a:lnTo>
                  <a:lnTo>
                    <a:pt x="176" y="127"/>
                  </a:lnTo>
                  <a:lnTo>
                    <a:pt x="179" y="119"/>
                  </a:lnTo>
                  <a:lnTo>
                    <a:pt x="181" y="110"/>
                  </a:lnTo>
                  <a:lnTo>
                    <a:pt x="182" y="101"/>
                  </a:lnTo>
                  <a:lnTo>
                    <a:pt x="182" y="91"/>
                  </a:lnTo>
                  <a:lnTo>
                    <a:pt x="182" y="82"/>
                  </a:lnTo>
                  <a:lnTo>
                    <a:pt x="181" y="73"/>
                  </a:lnTo>
                  <a:lnTo>
                    <a:pt x="179" y="65"/>
                  </a:lnTo>
                  <a:lnTo>
                    <a:pt x="176" y="56"/>
                  </a:lnTo>
                  <a:lnTo>
                    <a:pt x="171" y="48"/>
                  </a:lnTo>
                  <a:lnTo>
                    <a:pt x="167" y="40"/>
                  </a:lnTo>
                  <a:lnTo>
                    <a:pt x="161" y="34"/>
                  </a:lnTo>
                  <a:lnTo>
                    <a:pt x="156" y="27"/>
                  </a:lnTo>
                  <a:lnTo>
                    <a:pt x="149" y="21"/>
                  </a:lnTo>
                  <a:lnTo>
                    <a:pt x="142" y="16"/>
                  </a:lnTo>
                  <a:lnTo>
                    <a:pt x="135" y="11"/>
                  </a:lnTo>
                  <a:lnTo>
                    <a:pt x="127" y="7"/>
                  </a:lnTo>
                  <a:lnTo>
                    <a:pt x="118" y="5"/>
                  </a:lnTo>
                  <a:lnTo>
                    <a:pt x="109" y="2"/>
                  </a:lnTo>
                  <a:lnTo>
                    <a:pt x="100" y="0"/>
                  </a:lnTo>
                  <a:lnTo>
                    <a:pt x="91" y="0"/>
                  </a:lnTo>
                  <a:lnTo>
                    <a:pt x="82" y="0"/>
                  </a:lnTo>
                  <a:lnTo>
                    <a:pt x="73" y="2"/>
                  </a:lnTo>
                  <a:lnTo>
                    <a:pt x="64" y="5"/>
                  </a:lnTo>
                  <a:lnTo>
                    <a:pt x="56" y="7"/>
                  </a:lnTo>
                  <a:lnTo>
                    <a:pt x="48" y="11"/>
                  </a:lnTo>
                  <a:lnTo>
                    <a:pt x="40" y="16"/>
                  </a:lnTo>
                  <a:lnTo>
                    <a:pt x="34" y="21"/>
                  </a:lnTo>
                  <a:lnTo>
                    <a:pt x="27" y="27"/>
                  </a:lnTo>
                  <a:lnTo>
                    <a:pt x="20" y="34"/>
                  </a:lnTo>
                  <a:lnTo>
                    <a:pt x="16" y="40"/>
                  </a:lnTo>
                  <a:lnTo>
                    <a:pt x="10" y="48"/>
                  </a:lnTo>
                  <a:lnTo>
                    <a:pt x="7" y="56"/>
                  </a:lnTo>
                  <a:lnTo>
                    <a:pt x="4" y="65"/>
                  </a:lnTo>
                  <a:lnTo>
                    <a:pt x="2" y="73"/>
                  </a:lnTo>
                  <a:lnTo>
                    <a:pt x="0" y="82"/>
                  </a:lnTo>
                  <a:lnTo>
                    <a:pt x="0" y="91"/>
                  </a:lnTo>
                  <a:lnTo>
                    <a:pt x="0" y="101"/>
                  </a:lnTo>
                  <a:lnTo>
                    <a:pt x="2" y="110"/>
                  </a:lnTo>
                  <a:lnTo>
                    <a:pt x="4" y="119"/>
                  </a:lnTo>
                  <a:lnTo>
                    <a:pt x="7" y="127"/>
                  </a:lnTo>
                  <a:lnTo>
                    <a:pt x="10" y="134"/>
                  </a:lnTo>
                  <a:lnTo>
                    <a:pt x="16" y="142"/>
                  </a:lnTo>
                  <a:lnTo>
                    <a:pt x="20" y="150"/>
                  </a:lnTo>
                  <a:lnTo>
                    <a:pt x="27" y="156"/>
                  </a:lnTo>
                  <a:lnTo>
                    <a:pt x="34" y="162"/>
                  </a:lnTo>
                  <a:lnTo>
                    <a:pt x="40" y="168"/>
                  </a:lnTo>
                  <a:lnTo>
                    <a:pt x="48" y="172"/>
                  </a:lnTo>
                  <a:lnTo>
                    <a:pt x="56" y="176"/>
                  </a:lnTo>
                  <a:lnTo>
                    <a:pt x="64" y="179"/>
                  </a:lnTo>
                  <a:lnTo>
                    <a:pt x="73" y="181"/>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60" name="Freeform 75"/>
            <p:cNvSpPr/>
            <p:nvPr/>
          </p:nvSpPr>
          <p:spPr bwMode="auto">
            <a:xfrm>
              <a:off x="11073215" y="2586987"/>
              <a:ext cx="203200" cy="34925"/>
            </a:xfrm>
            <a:custGeom>
              <a:avLst/>
              <a:gdLst/>
              <a:ahLst/>
              <a:cxnLst>
                <a:cxn ang="0">
                  <a:pos x="1169" y="0"/>
                </a:cxn>
                <a:cxn ang="0">
                  <a:pos x="1190" y="2"/>
                </a:cxn>
                <a:cxn ang="0">
                  <a:pos x="1212" y="8"/>
                </a:cxn>
                <a:cxn ang="0">
                  <a:pos x="1229" y="18"/>
                </a:cxn>
                <a:cxn ang="0">
                  <a:pos x="1246" y="32"/>
                </a:cxn>
                <a:cxn ang="0">
                  <a:pos x="1259" y="47"/>
                </a:cxn>
                <a:cxn ang="0">
                  <a:pos x="1269" y="66"/>
                </a:cxn>
                <a:cxn ang="0">
                  <a:pos x="1276" y="87"/>
                </a:cxn>
                <a:cxn ang="0">
                  <a:pos x="1278" y="108"/>
                </a:cxn>
                <a:cxn ang="0">
                  <a:pos x="1276" y="131"/>
                </a:cxn>
                <a:cxn ang="0">
                  <a:pos x="1269" y="150"/>
                </a:cxn>
                <a:cxn ang="0">
                  <a:pos x="1259" y="169"/>
                </a:cxn>
                <a:cxn ang="0">
                  <a:pos x="1246" y="186"/>
                </a:cxn>
                <a:cxn ang="0">
                  <a:pos x="1229" y="199"/>
                </a:cxn>
                <a:cxn ang="0">
                  <a:pos x="1212" y="209"/>
                </a:cxn>
                <a:cxn ang="0">
                  <a:pos x="1190" y="215"/>
                </a:cxn>
                <a:cxn ang="0">
                  <a:pos x="1169" y="217"/>
                </a:cxn>
                <a:cxn ang="0">
                  <a:pos x="97" y="217"/>
                </a:cxn>
                <a:cxn ang="0">
                  <a:pos x="76" y="213"/>
                </a:cxn>
                <a:cxn ang="0">
                  <a:pos x="56" y="205"/>
                </a:cxn>
                <a:cxn ang="0">
                  <a:pos x="38" y="193"/>
                </a:cxn>
                <a:cxn ang="0">
                  <a:pos x="24" y="178"/>
                </a:cxn>
                <a:cxn ang="0">
                  <a:pos x="12" y="160"/>
                </a:cxn>
                <a:cxn ang="0">
                  <a:pos x="4" y="141"/>
                </a:cxn>
                <a:cxn ang="0">
                  <a:pos x="0" y="119"/>
                </a:cxn>
                <a:cxn ang="0">
                  <a:pos x="0" y="97"/>
                </a:cxn>
                <a:cxn ang="0">
                  <a:pos x="4" y="76"/>
                </a:cxn>
                <a:cxn ang="0">
                  <a:pos x="12" y="57"/>
                </a:cxn>
                <a:cxn ang="0">
                  <a:pos x="24" y="40"/>
                </a:cxn>
                <a:cxn ang="0">
                  <a:pos x="38" y="25"/>
                </a:cxn>
                <a:cxn ang="0">
                  <a:pos x="56" y="13"/>
                </a:cxn>
                <a:cxn ang="0">
                  <a:pos x="76" y="4"/>
                </a:cxn>
                <a:cxn ang="0">
                  <a:pos x="97" y="1"/>
                </a:cxn>
              </a:cxnLst>
              <a:rect l="0" t="0" r="r" b="b"/>
              <a:pathLst>
                <a:path w="1278" h="217">
                  <a:moveTo>
                    <a:pt x="108" y="0"/>
                  </a:moveTo>
                  <a:lnTo>
                    <a:pt x="1169" y="0"/>
                  </a:lnTo>
                  <a:lnTo>
                    <a:pt x="1180" y="1"/>
                  </a:lnTo>
                  <a:lnTo>
                    <a:pt x="1190" y="2"/>
                  </a:lnTo>
                  <a:lnTo>
                    <a:pt x="1202" y="4"/>
                  </a:lnTo>
                  <a:lnTo>
                    <a:pt x="1212" y="8"/>
                  </a:lnTo>
                  <a:lnTo>
                    <a:pt x="1220" y="13"/>
                  </a:lnTo>
                  <a:lnTo>
                    <a:pt x="1229" y="18"/>
                  </a:lnTo>
                  <a:lnTo>
                    <a:pt x="1238" y="25"/>
                  </a:lnTo>
                  <a:lnTo>
                    <a:pt x="1246" y="32"/>
                  </a:lnTo>
                  <a:lnTo>
                    <a:pt x="1253" y="40"/>
                  </a:lnTo>
                  <a:lnTo>
                    <a:pt x="1259" y="47"/>
                  </a:lnTo>
                  <a:lnTo>
                    <a:pt x="1265" y="57"/>
                  </a:lnTo>
                  <a:lnTo>
                    <a:pt x="1269" y="66"/>
                  </a:lnTo>
                  <a:lnTo>
                    <a:pt x="1272" y="76"/>
                  </a:lnTo>
                  <a:lnTo>
                    <a:pt x="1276" y="87"/>
                  </a:lnTo>
                  <a:lnTo>
                    <a:pt x="1277" y="97"/>
                  </a:lnTo>
                  <a:lnTo>
                    <a:pt x="1278" y="108"/>
                  </a:lnTo>
                  <a:lnTo>
                    <a:pt x="1277" y="119"/>
                  </a:lnTo>
                  <a:lnTo>
                    <a:pt x="1276" y="131"/>
                  </a:lnTo>
                  <a:lnTo>
                    <a:pt x="1272" y="141"/>
                  </a:lnTo>
                  <a:lnTo>
                    <a:pt x="1269" y="150"/>
                  </a:lnTo>
                  <a:lnTo>
                    <a:pt x="1265" y="160"/>
                  </a:lnTo>
                  <a:lnTo>
                    <a:pt x="1259" y="169"/>
                  </a:lnTo>
                  <a:lnTo>
                    <a:pt x="1253" y="178"/>
                  </a:lnTo>
                  <a:lnTo>
                    <a:pt x="1246" y="186"/>
                  </a:lnTo>
                  <a:lnTo>
                    <a:pt x="1238" y="193"/>
                  </a:lnTo>
                  <a:lnTo>
                    <a:pt x="1229" y="199"/>
                  </a:lnTo>
                  <a:lnTo>
                    <a:pt x="1220" y="205"/>
                  </a:lnTo>
                  <a:lnTo>
                    <a:pt x="1212" y="209"/>
                  </a:lnTo>
                  <a:lnTo>
                    <a:pt x="1202" y="213"/>
                  </a:lnTo>
                  <a:lnTo>
                    <a:pt x="1190" y="215"/>
                  </a:lnTo>
                  <a:lnTo>
                    <a:pt x="1180" y="217"/>
                  </a:lnTo>
                  <a:lnTo>
                    <a:pt x="1169" y="217"/>
                  </a:lnTo>
                  <a:lnTo>
                    <a:pt x="108" y="217"/>
                  </a:lnTo>
                  <a:lnTo>
                    <a:pt x="97" y="217"/>
                  </a:lnTo>
                  <a:lnTo>
                    <a:pt x="86" y="215"/>
                  </a:lnTo>
                  <a:lnTo>
                    <a:pt x="76" y="213"/>
                  </a:lnTo>
                  <a:lnTo>
                    <a:pt x="66" y="209"/>
                  </a:lnTo>
                  <a:lnTo>
                    <a:pt x="56" y="205"/>
                  </a:lnTo>
                  <a:lnTo>
                    <a:pt x="47" y="199"/>
                  </a:lnTo>
                  <a:lnTo>
                    <a:pt x="38" y="193"/>
                  </a:lnTo>
                  <a:lnTo>
                    <a:pt x="31" y="186"/>
                  </a:lnTo>
                  <a:lnTo>
                    <a:pt x="24" y="178"/>
                  </a:lnTo>
                  <a:lnTo>
                    <a:pt x="17" y="169"/>
                  </a:lnTo>
                  <a:lnTo>
                    <a:pt x="12" y="160"/>
                  </a:lnTo>
                  <a:lnTo>
                    <a:pt x="7" y="150"/>
                  </a:lnTo>
                  <a:lnTo>
                    <a:pt x="4" y="141"/>
                  </a:lnTo>
                  <a:lnTo>
                    <a:pt x="2" y="131"/>
                  </a:lnTo>
                  <a:lnTo>
                    <a:pt x="0" y="119"/>
                  </a:lnTo>
                  <a:lnTo>
                    <a:pt x="0" y="108"/>
                  </a:lnTo>
                  <a:lnTo>
                    <a:pt x="0" y="97"/>
                  </a:lnTo>
                  <a:lnTo>
                    <a:pt x="2" y="87"/>
                  </a:lnTo>
                  <a:lnTo>
                    <a:pt x="4" y="76"/>
                  </a:lnTo>
                  <a:lnTo>
                    <a:pt x="7" y="66"/>
                  </a:lnTo>
                  <a:lnTo>
                    <a:pt x="12" y="57"/>
                  </a:lnTo>
                  <a:lnTo>
                    <a:pt x="17" y="47"/>
                  </a:lnTo>
                  <a:lnTo>
                    <a:pt x="24" y="40"/>
                  </a:lnTo>
                  <a:lnTo>
                    <a:pt x="31" y="32"/>
                  </a:lnTo>
                  <a:lnTo>
                    <a:pt x="38" y="25"/>
                  </a:lnTo>
                  <a:lnTo>
                    <a:pt x="47" y="18"/>
                  </a:lnTo>
                  <a:lnTo>
                    <a:pt x="56" y="13"/>
                  </a:lnTo>
                  <a:lnTo>
                    <a:pt x="66" y="8"/>
                  </a:lnTo>
                  <a:lnTo>
                    <a:pt x="76" y="4"/>
                  </a:lnTo>
                  <a:lnTo>
                    <a:pt x="86" y="2"/>
                  </a:lnTo>
                  <a:lnTo>
                    <a:pt x="97" y="1"/>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61" name="Freeform 76"/>
            <p:cNvSpPr/>
            <p:nvPr/>
          </p:nvSpPr>
          <p:spPr bwMode="auto">
            <a:xfrm>
              <a:off x="10455678" y="2588574"/>
              <a:ext cx="28575" cy="28575"/>
            </a:xfrm>
            <a:custGeom>
              <a:avLst/>
              <a:gdLst/>
              <a:ahLst/>
              <a:cxnLst>
                <a:cxn ang="0">
                  <a:pos x="101" y="183"/>
                </a:cxn>
                <a:cxn ang="0">
                  <a:pos x="119" y="179"/>
                </a:cxn>
                <a:cxn ang="0">
                  <a:pos x="135" y="172"/>
                </a:cxn>
                <a:cxn ang="0">
                  <a:pos x="150" y="162"/>
                </a:cxn>
                <a:cxn ang="0">
                  <a:pos x="162" y="150"/>
                </a:cxn>
                <a:cxn ang="0">
                  <a:pos x="172" y="136"/>
                </a:cxn>
                <a:cxn ang="0">
                  <a:pos x="179" y="119"/>
                </a:cxn>
                <a:cxn ang="0">
                  <a:pos x="182" y="101"/>
                </a:cxn>
                <a:cxn ang="0">
                  <a:pos x="182" y="82"/>
                </a:cxn>
                <a:cxn ang="0">
                  <a:pos x="179" y="65"/>
                </a:cxn>
                <a:cxn ang="0">
                  <a:pos x="172" y="49"/>
                </a:cxn>
                <a:cxn ang="0">
                  <a:pos x="162" y="34"/>
                </a:cxn>
                <a:cxn ang="0">
                  <a:pos x="150" y="21"/>
                </a:cxn>
                <a:cxn ang="0">
                  <a:pos x="135" y="11"/>
                </a:cxn>
                <a:cxn ang="0">
                  <a:pos x="119" y="5"/>
                </a:cxn>
                <a:cxn ang="0">
                  <a:pos x="101" y="1"/>
                </a:cxn>
                <a:cxn ang="0">
                  <a:pos x="82" y="1"/>
                </a:cxn>
                <a:cxn ang="0">
                  <a:pos x="64" y="5"/>
                </a:cxn>
                <a:cxn ang="0">
                  <a:pos x="48" y="11"/>
                </a:cxn>
                <a:cxn ang="0">
                  <a:pos x="33" y="21"/>
                </a:cxn>
                <a:cxn ang="0">
                  <a:pos x="21" y="34"/>
                </a:cxn>
                <a:cxn ang="0">
                  <a:pos x="11" y="49"/>
                </a:cxn>
                <a:cxn ang="0">
                  <a:pos x="4" y="65"/>
                </a:cxn>
                <a:cxn ang="0">
                  <a:pos x="0" y="82"/>
                </a:cxn>
                <a:cxn ang="0">
                  <a:pos x="0" y="101"/>
                </a:cxn>
                <a:cxn ang="0">
                  <a:pos x="4" y="119"/>
                </a:cxn>
                <a:cxn ang="0">
                  <a:pos x="11" y="136"/>
                </a:cxn>
                <a:cxn ang="0">
                  <a:pos x="21" y="150"/>
                </a:cxn>
                <a:cxn ang="0">
                  <a:pos x="33" y="162"/>
                </a:cxn>
                <a:cxn ang="0">
                  <a:pos x="48" y="172"/>
                </a:cxn>
                <a:cxn ang="0">
                  <a:pos x="64" y="179"/>
                </a:cxn>
                <a:cxn ang="0">
                  <a:pos x="82" y="183"/>
                </a:cxn>
              </a:cxnLst>
              <a:rect l="0" t="0" r="r" b="b"/>
              <a:pathLst>
                <a:path w="183" h="183">
                  <a:moveTo>
                    <a:pt x="91" y="183"/>
                  </a:moveTo>
                  <a:lnTo>
                    <a:pt x="101" y="183"/>
                  </a:lnTo>
                  <a:lnTo>
                    <a:pt x="110" y="181"/>
                  </a:lnTo>
                  <a:lnTo>
                    <a:pt x="119" y="179"/>
                  </a:lnTo>
                  <a:lnTo>
                    <a:pt x="126" y="177"/>
                  </a:lnTo>
                  <a:lnTo>
                    <a:pt x="135" y="172"/>
                  </a:lnTo>
                  <a:lnTo>
                    <a:pt x="142" y="168"/>
                  </a:lnTo>
                  <a:lnTo>
                    <a:pt x="150" y="162"/>
                  </a:lnTo>
                  <a:lnTo>
                    <a:pt x="156" y="157"/>
                  </a:lnTo>
                  <a:lnTo>
                    <a:pt x="162" y="150"/>
                  </a:lnTo>
                  <a:lnTo>
                    <a:pt x="167" y="143"/>
                  </a:lnTo>
                  <a:lnTo>
                    <a:pt x="172" y="136"/>
                  </a:lnTo>
                  <a:lnTo>
                    <a:pt x="175" y="128"/>
                  </a:lnTo>
                  <a:lnTo>
                    <a:pt x="179" y="119"/>
                  </a:lnTo>
                  <a:lnTo>
                    <a:pt x="181" y="110"/>
                  </a:lnTo>
                  <a:lnTo>
                    <a:pt x="182" y="101"/>
                  </a:lnTo>
                  <a:lnTo>
                    <a:pt x="183" y="92"/>
                  </a:lnTo>
                  <a:lnTo>
                    <a:pt x="182" y="82"/>
                  </a:lnTo>
                  <a:lnTo>
                    <a:pt x="181" y="73"/>
                  </a:lnTo>
                  <a:lnTo>
                    <a:pt x="179" y="65"/>
                  </a:lnTo>
                  <a:lnTo>
                    <a:pt x="175" y="57"/>
                  </a:lnTo>
                  <a:lnTo>
                    <a:pt x="172" y="49"/>
                  </a:lnTo>
                  <a:lnTo>
                    <a:pt x="167" y="41"/>
                  </a:lnTo>
                  <a:lnTo>
                    <a:pt x="162" y="34"/>
                  </a:lnTo>
                  <a:lnTo>
                    <a:pt x="156" y="28"/>
                  </a:lnTo>
                  <a:lnTo>
                    <a:pt x="150" y="21"/>
                  </a:lnTo>
                  <a:lnTo>
                    <a:pt x="142" y="16"/>
                  </a:lnTo>
                  <a:lnTo>
                    <a:pt x="135" y="11"/>
                  </a:lnTo>
                  <a:lnTo>
                    <a:pt x="126" y="8"/>
                  </a:lnTo>
                  <a:lnTo>
                    <a:pt x="119" y="5"/>
                  </a:lnTo>
                  <a:lnTo>
                    <a:pt x="110" y="2"/>
                  </a:lnTo>
                  <a:lnTo>
                    <a:pt x="101" y="1"/>
                  </a:lnTo>
                  <a:lnTo>
                    <a:pt x="91" y="0"/>
                  </a:lnTo>
                  <a:lnTo>
                    <a:pt x="82" y="1"/>
                  </a:lnTo>
                  <a:lnTo>
                    <a:pt x="73" y="2"/>
                  </a:lnTo>
                  <a:lnTo>
                    <a:pt x="64" y="5"/>
                  </a:lnTo>
                  <a:lnTo>
                    <a:pt x="55" y="8"/>
                  </a:lnTo>
                  <a:lnTo>
                    <a:pt x="48" y="11"/>
                  </a:lnTo>
                  <a:lnTo>
                    <a:pt x="40" y="16"/>
                  </a:lnTo>
                  <a:lnTo>
                    <a:pt x="33" y="21"/>
                  </a:lnTo>
                  <a:lnTo>
                    <a:pt x="27" y="28"/>
                  </a:lnTo>
                  <a:lnTo>
                    <a:pt x="21" y="34"/>
                  </a:lnTo>
                  <a:lnTo>
                    <a:pt x="16" y="41"/>
                  </a:lnTo>
                  <a:lnTo>
                    <a:pt x="11" y="49"/>
                  </a:lnTo>
                  <a:lnTo>
                    <a:pt x="7" y="57"/>
                  </a:lnTo>
                  <a:lnTo>
                    <a:pt x="4" y="65"/>
                  </a:lnTo>
                  <a:lnTo>
                    <a:pt x="2" y="73"/>
                  </a:lnTo>
                  <a:lnTo>
                    <a:pt x="0" y="82"/>
                  </a:lnTo>
                  <a:lnTo>
                    <a:pt x="0" y="92"/>
                  </a:lnTo>
                  <a:lnTo>
                    <a:pt x="0" y="101"/>
                  </a:lnTo>
                  <a:lnTo>
                    <a:pt x="2" y="110"/>
                  </a:lnTo>
                  <a:lnTo>
                    <a:pt x="4" y="119"/>
                  </a:lnTo>
                  <a:lnTo>
                    <a:pt x="7" y="128"/>
                  </a:lnTo>
                  <a:lnTo>
                    <a:pt x="11" y="136"/>
                  </a:lnTo>
                  <a:lnTo>
                    <a:pt x="16" y="143"/>
                  </a:lnTo>
                  <a:lnTo>
                    <a:pt x="21" y="150"/>
                  </a:lnTo>
                  <a:lnTo>
                    <a:pt x="27" y="157"/>
                  </a:lnTo>
                  <a:lnTo>
                    <a:pt x="33" y="162"/>
                  </a:lnTo>
                  <a:lnTo>
                    <a:pt x="40" y="168"/>
                  </a:lnTo>
                  <a:lnTo>
                    <a:pt x="48" y="172"/>
                  </a:lnTo>
                  <a:lnTo>
                    <a:pt x="55" y="177"/>
                  </a:lnTo>
                  <a:lnTo>
                    <a:pt x="64" y="179"/>
                  </a:lnTo>
                  <a:lnTo>
                    <a:pt x="73" y="181"/>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62" name="Freeform 77"/>
            <p:cNvSpPr/>
            <p:nvPr/>
          </p:nvSpPr>
          <p:spPr bwMode="auto">
            <a:xfrm>
              <a:off x="10495365" y="2588574"/>
              <a:ext cx="30163" cy="28575"/>
            </a:xfrm>
            <a:custGeom>
              <a:avLst/>
              <a:gdLst/>
              <a:ahLst/>
              <a:cxnLst>
                <a:cxn ang="0">
                  <a:pos x="101" y="183"/>
                </a:cxn>
                <a:cxn ang="0">
                  <a:pos x="119" y="179"/>
                </a:cxn>
                <a:cxn ang="0">
                  <a:pos x="135" y="172"/>
                </a:cxn>
                <a:cxn ang="0">
                  <a:pos x="150" y="162"/>
                </a:cxn>
                <a:cxn ang="0">
                  <a:pos x="162" y="150"/>
                </a:cxn>
                <a:cxn ang="0">
                  <a:pos x="172" y="136"/>
                </a:cxn>
                <a:cxn ang="0">
                  <a:pos x="178" y="119"/>
                </a:cxn>
                <a:cxn ang="0">
                  <a:pos x="182" y="101"/>
                </a:cxn>
                <a:cxn ang="0">
                  <a:pos x="182" y="82"/>
                </a:cxn>
                <a:cxn ang="0">
                  <a:pos x="178" y="65"/>
                </a:cxn>
                <a:cxn ang="0">
                  <a:pos x="172" y="49"/>
                </a:cxn>
                <a:cxn ang="0">
                  <a:pos x="162" y="34"/>
                </a:cxn>
                <a:cxn ang="0">
                  <a:pos x="150" y="21"/>
                </a:cxn>
                <a:cxn ang="0">
                  <a:pos x="135" y="11"/>
                </a:cxn>
                <a:cxn ang="0">
                  <a:pos x="119" y="5"/>
                </a:cxn>
                <a:cxn ang="0">
                  <a:pos x="101" y="1"/>
                </a:cxn>
                <a:cxn ang="0">
                  <a:pos x="82" y="1"/>
                </a:cxn>
                <a:cxn ang="0">
                  <a:pos x="64" y="5"/>
                </a:cxn>
                <a:cxn ang="0">
                  <a:pos x="48" y="11"/>
                </a:cxn>
                <a:cxn ang="0">
                  <a:pos x="33" y="21"/>
                </a:cxn>
                <a:cxn ang="0">
                  <a:pos x="21" y="34"/>
                </a:cxn>
                <a:cxn ang="0">
                  <a:pos x="11" y="49"/>
                </a:cxn>
                <a:cxn ang="0">
                  <a:pos x="4" y="65"/>
                </a:cxn>
                <a:cxn ang="0">
                  <a:pos x="1" y="82"/>
                </a:cxn>
                <a:cxn ang="0">
                  <a:pos x="1" y="101"/>
                </a:cxn>
                <a:cxn ang="0">
                  <a:pos x="4" y="119"/>
                </a:cxn>
                <a:cxn ang="0">
                  <a:pos x="11" y="136"/>
                </a:cxn>
                <a:cxn ang="0">
                  <a:pos x="21" y="150"/>
                </a:cxn>
                <a:cxn ang="0">
                  <a:pos x="33" y="162"/>
                </a:cxn>
                <a:cxn ang="0">
                  <a:pos x="48" y="172"/>
                </a:cxn>
                <a:cxn ang="0">
                  <a:pos x="64" y="179"/>
                </a:cxn>
                <a:cxn ang="0">
                  <a:pos x="82" y="183"/>
                </a:cxn>
              </a:cxnLst>
              <a:rect l="0" t="0" r="r" b="b"/>
              <a:pathLst>
                <a:path w="183" h="183">
                  <a:moveTo>
                    <a:pt x="92" y="183"/>
                  </a:moveTo>
                  <a:lnTo>
                    <a:pt x="101" y="183"/>
                  </a:lnTo>
                  <a:lnTo>
                    <a:pt x="110" y="181"/>
                  </a:lnTo>
                  <a:lnTo>
                    <a:pt x="119" y="179"/>
                  </a:lnTo>
                  <a:lnTo>
                    <a:pt x="127" y="177"/>
                  </a:lnTo>
                  <a:lnTo>
                    <a:pt x="135" y="172"/>
                  </a:lnTo>
                  <a:lnTo>
                    <a:pt x="142" y="168"/>
                  </a:lnTo>
                  <a:lnTo>
                    <a:pt x="150" y="162"/>
                  </a:lnTo>
                  <a:lnTo>
                    <a:pt x="156" y="157"/>
                  </a:lnTo>
                  <a:lnTo>
                    <a:pt x="162" y="150"/>
                  </a:lnTo>
                  <a:lnTo>
                    <a:pt x="167" y="143"/>
                  </a:lnTo>
                  <a:lnTo>
                    <a:pt x="172" y="136"/>
                  </a:lnTo>
                  <a:lnTo>
                    <a:pt x="175" y="128"/>
                  </a:lnTo>
                  <a:lnTo>
                    <a:pt x="178" y="119"/>
                  </a:lnTo>
                  <a:lnTo>
                    <a:pt x="181" y="110"/>
                  </a:lnTo>
                  <a:lnTo>
                    <a:pt x="182" y="101"/>
                  </a:lnTo>
                  <a:lnTo>
                    <a:pt x="183" y="92"/>
                  </a:lnTo>
                  <a:lnTo>
                    <a:pt x="182" y="82"/>
                  </a:lnTo>
                  <a:lnTo>
                    <a:pt x="181" y="73"/>
                  </a:lnTo>
                  <a:lnTo>
                    <a:pt x="178" y="65"/>
                  </a:lnTo>
                  <a:lnTo>
                    <a:pt x="175" y="57"/>
                  </a:lnTo>
                  <a:lnTo>
                    <a:pt x="172" y="49"/>
                  </a:lnTo>
                  <a:lnTo>
                    <a:pt x="167" y="41"/>
                  </a:lnTo>
                  <a:lnTo>
                    <a:pt x="162" y="34"/>
                  </a:lnTo>
                  <a:lnTo>
                    <a:pt x="156" y="28"/>
                  </a:lnTo>
                  <a:lnTo>
                    <a:pt x="150" y="21"/>
                  </a:lnTo>
                  <a:lnTo>
                    <a:pt x="142" y="16"/>
                  </a:lnTo>
                  <a:lnTo>
                    <a:pt x="135" y="11"/>
                  </a:lnTo>
                  <a:lnTo>
                    <a:pt x="127" y="8"/>
                  </a:lnTo>
                  <a:lnTo>
                    <a:pt x="119" y="5"/>
                  </a:lnTo>
                  <a:lnTo>
                    <a:pt x="110" y="2"/>
                  </a:lnTo>
                  <a:lnTo>
                    <a:pt x="101" y="1"/>
                  </a:lnTo>
                  <a:lnTo>
                    <a:pt x="92" y="0"/>
                  </a:lnTo>
                  <a:lnTo>
                    <a:pt x="82" y="1"/>
                  </a:lnTo>
                  <a:lnTo>
                    <a:pt x="73" y="2"/>
                  </a:lnTo>
                  <a:lnTo>
                    <a:pt x="64" y="5"/>
                  </a:lnTo>
                  <a:lnTo>
                    <a:pt x="55" y="8"/>
                  </a:lnTo>
                  <a:lnTo>
                    <a:pt x="48" y="11"/>
                  </a:lnTo>
                  <a:lnTo>
                    <a:pt x="40" y="16"/>
                  </a:lnTo>
                  <a:lnTo>
                    <a:pt x="33" y="21"/>
                  </a:lnTo>
                  <a:lnTo>
                    <a:pt x="26" y="28"/>
                  </a:lnTo>
                  <a:lnTo>
                    <a:pt x="21" y="34"/>
                  </a:lnTo>
                  <a:lnTo>
                    <a:pt x="15" y="41"/>
                  </a:lnTo>
                  <a:lnTo>
                    <a:pt x="11" y="49"/>
                  </a:lnTo>
                  <a:lnTo>
                    <a:pt x="8" y="57"/>
                  </a:lnTo>
                  <a:lnTo>
                    <a:pt x="4" y="65"/>
                  </a:lnTo>
                  <a:lnTo>
                    <a:pt x="2" y="73"/>
                  </a:lnTo>
                  <a:lnTo>
                    <a:pt x="1" y="82"/>
                  </a:lnTo>
                  <a:lnTo>
                    <a:pt x="0" y="92"/>
                  </a:lnTo>
                  <a:lnTo>
                    <a:pt x="1" y="101"/>
                  </a:lnTo>
                  <a:lnTo>
                    <a:pt x="2" y="110"/>
                  </a:lnTo>
                  <a:lnTo>
                    <a:pt x="4" y="119"/>
                  </a:lnTo>
                  <a:lnTo>
                    <a:pt x="8" y="128"/>
                  </a:lnTo>
                  <a:lnTo>
                    <a:pt x="11" y="136"/>
                  </a:lnTo>
                  <a:lnTo>
                    <a:pt x="15" y="143"/>
                  </a:lnTo>
                  <a:lnTo>
                    <a:pt x="21" y="150"/>
                  </a:lnTo>
                  <a:lnTo>
                    <a:pt x="26" y="157"/>
                  </a:lnTo>
                  <a:lnTo>
                    <a:pt x="33" y="162"/>
                  </a:lnTo>
                  <a:lnTo>
                    <a:pt x="40" y="168"/>
                  </a:lnTo>
                  <a:lnTo>
                    <a:pt x="48" y="172"/>
                  </a:lnTo>
                  <a:lnTo>
                    <a:pt x="55" y="177"/>
                  </a:lnTo>
                  <a:lnTo>
                    <a:pt x="64" y="179"/>
                  </a:lnTo>
                  <a:lnTo>
                    <a:pt x="73" y="181"/>
                  </a:lnTo>
                  <a:lnTo>
                    <a:pt x="82" y="183"/>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63" name="Freeform 78"/>
            <p:cNvSpPr/>
            <p:nvPr/>
          </p:nvSpPr>
          <p:spPr bwMode="auto">
            <a:xfrm>
              <a:off x="10536640" y="2588574"/>
              <a:ext cx="28575" cy="28575"/>
            </a:xfrm>
            <a:custGeom>
              <a:avLst/>
              <a:gdLst/>
              <a:ahLst/>
              <a:cxnLst>
                <a:cxn ang="0">
                  <a:pos x="101" y="183"/>
                </a:cxn>
                <a:cxn ang="0">
                  <a:pos x="118" y="179"/>
                </a:cxn>
                <a:cxn ang="0">
                  <a:pos x="135" y="172"/>
                </a:cxn>
                <a:cxn ang="0">
                  <a:pos x="149" y="162"/>
                </a:cxn>
                <a:cxn ang="0">
                  <a:pos x="162" y="150"/>
                </a:cxn>
                <a:cxn ang="0">
                  <a:pos x="172" y="136"/>
                </a:cxn>
                <a:cxn ang="0">
                  <a:pos x="178" y="119"/>
                </a:cxn>
                <a:cxn ang="0">
                  <a:pos x="183" y="101"/>
                </a:cxn>
                <a:cxn ang="0">
                  <a:pos x="183" y="82"/>
                </a:cxn>
                <a:cxn ang="0">
                  <a:pos x="178" y="65"/>
                </a:cxn>
                <a:cxn ang="0">
                  <a:pos x="172" y="49"/>
                </a:cxn>
                <a:cxn ang="0">
                  <a:pos x="162" y="34"/>
                </a:cxn>
                <a:cxn ang="0">
                  <a:pos x="149" y="21"/>
                </a:cxn>
                <a:cxn ang="0">
                  <a:pos x="135" y="11"/>
                </a:cxn>
                <a:cxn ang="0">
                  <a:pos x="118" y="5"/>
                </a:cxn>
                <a:cxn ang="0">
                  <a:pos x="101" y="1"/>
                </a:cxn>
                <a:cxn ang="0">
                  <a:pos x="82" y="1"/>
                </a:cxn>
                <a:cxn ang="0">
                  <a:pos x="64" y="5"/>
                </a:cxn>
                <a:cxn ang="0">
                  <a:pos x="47" y="11"/>
                </a:cxn>
                <a:cxn ang="0">
                  <a:pos x="33" y="21"/>
                </a:cxn>
                <a:cxn ang="0">
                  <a:pos x="21" y="34"/>
                </a:cxn>
                <a:cxn ang="0">
                  <a:pos x="11" y="49"/>
                </a:cxn>
                <a:cxn ang="0">
                  <a:pos x="4" y="65"/>
                </a:cxn>
                <a:cxn ang="0">
                  <a:pos x="1" y="82"/>
                </a:cxn>
                <a:cxn ang="0">
                  <a:pos x="1" y="101"/>
                </a:cxn>
                <a:cxn ang="0">
                  <a:pos x="4" y="119"/>
                </a:cxn>
                <a:cxn ang="0">
                  <a:pos x="11" y="136"/>
                </a:cxn>
                <a:cxn ang="0">
                  <a:pos x="21" y="150"/>
                </a:cxn>
                <a:cxn ang="0">
                  <a:pos x="33" y="162"/>
                </a:cxn>
                <a:cxn ang="0">
                  <a:pos x="47" y="172"/>
                </a:cxn>
                <a:cxn ang="0">
                  <a:pos x="64" y="179"/>
                </a:cxn>
                <a:cxn ang="0">
                  <a:pos x="82" y="183"/>
                </a:cxn>
              </a:cxnLst>
              <a:rect l="0" t="0" r="r" b="b"/>
              <a:pathLst>
                <a:path w="183" h="183">
                  <a:moveTo>
                    <a:pt x="92" y="183"/>
                  </a:moveTo>
                  <a:lnTo>
                    <a:pt x="101" y="183"/>
                  </a:lnTo>
                  <a:lnTo>
                    <a:pt x="109" y="181"/>
                  </a:lnTo>
                  <a:lnTo>
                    <a:pt x="118" y="179"/>
                  </a:lnTo>
                  <a:lnTo>
                    <a:pt x="127" y="177"/>
                  </a:lnTo>
                  <a:lnTo>
                    <a:pt x="135" y="172"/>
                  </a:lnTo>
                  <a:lnTo>
                    <a:pt x="143" y="168"/>
                  </a:lnTo>
                  <a:lnTo>
                    <a:pt x="149" y="162"/>
                  </a:lnTo>
                  <a:lnTo>
                    <a:pt x="156" y="157"/>
                  </a:lnTo>
                  <a:lnTo>
                    <a:pt x="162" y="150"/>
                  </a:lnTo>
                  <a:lnTo>
                    <a:pt x="167" y="143"/>
                  </a:lnTo>
                  <a:lnTo>
                    <a:pt x="172" y="136"/>
                  </a:lnTo>
                  <a:lnTo>
                    <a:pt x="176" y="128"/>
                  </a:lnTo>
                  <a:lnTo>
                    <a:pt x="178" y="119"/>
                  </a:lnTo>
                  <a:lnTo>
                    <a:pt x="180" y="110"/>
                  </a:lnTo>
                  <a:lnTo>
                    <a:pt x="183" y="101"/>
                  </a:lnTo>
                  <a:lnTo>
                    <a:pt x="183" y="92"/>
                  </a:lnTo>
                  <a:lnTo>
                    <a:pt x="183" y="82"/>
                  </a:lnTo>
                  <a:lnTo>
                    <a:pt x="180" y="73"/>
                  </a:lnTo>
                  <a:lnTo>
                    <a:pt x="178" y="65"/>
                  </a:lnTo>
                  <a:lnTo>
                    <a:pt x="176" y="57"/>
                  </a:lnTo>
                  <a:lnTo>
                    <a:pt x="172" y="49"/>
                  </a:lnTo>
                  <a:lnTo>
                    <a:pt x="167" y="41"/>
                  </a:lnTo>
                  <a:lnTo>
                    <a:pt x="162" y="34"/>
                  </a:lnTo>
                  <a:lnTo>
                    <a:pt x="156" y="28"/>
                  </a:lnTo>
                  <a:lnTo>
                    <a:pt x="149" y="21"/>
                  </a:lnTo>
                  <a:lnTo>
                    <a:pt x="143" y="16"/>
                  </a:lnTo>
                  <a:lnTo>
                    <a:pt x="135" y="11"/>
                  </a:lnTo>
                  <a:lnTo>
                    <a:pt x="127" y="8"/>
                  </a:lnTo>
                  <a:lnTo>
                    <a:pt x="118" y="5"/>
                  </a:lnTo>
                  <a:lnTo>
                    <a:pt x="109" y="2"/>
                  </a:lnTo>
                  <a:lnTo>
                    <a:pt x="101" y="1"/>
                  </a:lnTo>
                  <a:lnTo>
                    <a:pt x="92" y="0"/>
                  </a:lnTo>
                  <a:lnTo>
                    <a:pt x="82" y="1"/>
                  </a:lnTo>
                  <a:lnTo>
                    <a:pt x="73" y="2"/>
                  </a:lnTo>
                  <a:lnTo>
                    <a:pt x="64" y="5"/>
                  </a:lnTo>
                  <a:lnTo>
                    <a:pt x="56" y="8"/>
                  </a:lnTo>
                  <a:lnTo>
                    <a:pt x="47" y="11"/>
                  </a:lnTo>
                  <a:lnTo>
                    <a:pt x="41" y="16"/>
                  </a:lnTo>
                  <a:lnTo>
                    <a:pt x="33" y="21"/>
                  </a:lnTo>
                  <a:lnTo>
                    <a:pt x="26" y="28"/>
                  </a:lnTo>
                  <a:lnTo>
                    <a:pt x="21" y="34"/>
                  </a:lnTo>
                  <a:lnTo>
                    <a:pt x="15" y="41"/>
                  </a:lnTo>
                  <a:lnTo>
                    <a:pt x="11" y="49"/>
                  </a:lnTo>
                  <a:lnTo>
                    <a:pt x="7" y="57"/>
                  </a:lnTo>
                  <a:lnTo>
                    <a:pt x="4" y="65"/>
                  </a:lnTo>
                  <a:lnTo>
                    <a:pt x="2" y="73"/>
                  </a:lnTo>
                  <a:lnTo>
                    <a:pt x="1" y="82"/>
                  </a:lnTo>
                  <a:lnTo>
                    <a:pt x="0" y="92"/>
                  </a:lnTo>
                  <a:lnTo>
                    <a:pt x="1" y="101"/>
                  </a:lnTo>
                  <a:lnTo>
                    <a:pt x="2" y="110"/>
                  </a:lnTo>
                  <a:lnTo>
                    <a:pt x="4" y="119"/>
                  </a:lnTo>
                  <a:lnTo>
                    <a:pt x="7" y="128"/>
                  </a:lnTo>
                  <a:lnTo>
                    <a:pt x="11" y="136"/>
                  </a:lnTo>
                  <a:lnTo>
                    <a:pt x="15" y="143"/>
                  </a:lnTo>
                  <a:lnTo>
                    <a:pt x="21" y="150"/>
                  </a:lnTo>
                  <a:lnTo>
                    <a:pt x="26" y="157"/>
                  </a:lnTo>
                  <a:lnTo>
                    <a:pt x="33" y="162"/>
                  </a:lnTo>
                  <a:lnTo>
                    <a:pt x="41" y="168"/>
                  </a:lnTo>
                  <a:lnTo>
                    <a:pt x="47" y="172"/>
                  </a:lnTo>
                  <a:lnTo>
                    <a:pt x="56" y="177"/>
                  </a:lnTo>
                  <a:lnTo>
                    <a:pt x="64" y="179"/>
                  </a:lnTo>
                  <a:lnTo>
                    <a:pt x="73" y="181"/>
                  </a:lnTo>
                  <a:lnTo>
                    <a:pt x="82" y="183"/>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64" name="Freeform 79"/>
            <p:cNvSpPr/>
            <p:nvPr/>
          </p:nvSpPr>
          <p:spPr bwMode="auto">
            <a:xfrm>
              <a:off x="10576328" y="2588574"/>
              <a:ext cx="28575" cy="28575"/>
            </a:xfrm>
            <a:custGeom>
              <a:avLst/>
              <a:gdLst/>
              <a:ahLst/>
              <a:cxnLst>
                <a:cxn ang="0">
                  <a:pos x="100" y="183"/>
                </a:cxn>
                <a:cxn ang="0">
                  <a:pos x="118" y="179"/>
                </a:cxn>
                <a:cxn ang="0">
                  <a:pos x="135" y="172"/>
                </a:cxn>
                <a:cxn ang="0">
                  <a:pos x="149" y="162"/>
                </a:cxn>
                <a:cxn ang="0">
                  <a:pos x="161" y="150"/>
                </a:cxn>
                <a:cxn ang="0">
                  <a:pos x="171" y="136"/>
                </a:cxn>
                <a:cxn ang="0">
                  <a:pos x="178" y="119"/>
                </a:cxn>
                <a:cxn ang="0">
                  <a:pos x="182" y="101"/>
                </a:cxn>
                <a:cxn ang="0">
                  <a:pos x="182" y="82"/>
                </a:cxn>
                <a:cxn ang="0">
                  <a:pos x="178" y="65"/>
                </a:cxn>
                <a:cxn ang="0">
                  <a:pos x="171" y="49"/>
                </a:cxn>
                <a:cxn ang="0">
                  <a:pos x="161" y="34"/>
                </a:cxn>
                <a:cxn ang="0">
                  <a:pos x="149" y="21"/>
                </a:cxn>
                <a:cxn ang="0">
                  <a:pos x="135" y="11"/>
                </a:cxn>
                <a:cxn ang="0">
                  <a:pos x="118" y="5"/>
                </a:cxn>
                <a:cxn ang="0">
                  <a:pos x="100" y="1"/>
                </a:cxn>
                <a:cxn ang="0">
                  <a:pos x="82" y="1"/>
                </a:cxn>
                <a:cxn ang="0">
                  <a:pos x="64" y="5"/>
                </a:cxn>
                <a:cxn ang="0">
                  <a:pos x="48" y="11"/>
                </a:cxn>
                <a:cxn ang="0">
                  <a:pos x="33" y="21"/>
                </a:cxn>
                <a:cxn ang="0">
                  <a:pos x="21" y="34"/>
                </a:cxn>
                <a:cxn ang="0">
                  <a:pos x="11" y="49"/>
                </a:cxn>
                <a:cxn ang="0">
                  <a:pos x="4" y="65"/>
                </a:cxn>
                <a:cxn ang="0">
                  <a:pos x="1" y="82"/>
                </a:cxn>
                <a:cxn ang="0">
                  <a:pos x="1" y="101"/>
                </a:cxn>
                <a:cxn ang="0">
                  <a:pos x="4" y="119"/>
                </a:cxn>
                <a:cxn ang="0">
                  <a:pos x="11" y="136"/>
                </a:cxn>
                <a:cxn ang="0">
                  <a:pos x="21" y="150"/>
                </a:cxn>
                <a:cxn ang="0">
                  <a:pos x="33" y="162"/>
                </a:cxn>
                <a:cxn ang="0">
                  <a:pos x="48" y="172"/>
                </a:cxn>
                <a:cxn ang="0">
                  <a:pos x="64" y="179"/>
                </a:cxn>
                <a:cxn ang="0">
                  <a:pos x="82" y="183"/>
                </a:cxn>
              </a:cxnLst>
              <a:rect l="0" t="0" r="r" b="b"/>
              <a:pathLst>
                <a:path w="182" h="183">
                  <a:moveTo>
                    <a:pt x="92" y="183"/>
                  </a:moveTo>
                  <a:lnTo>
                    <a:pt x="100" y="183"/>
                  </a:lnTo>
                  <a:lnTo>
                    <a:pt x="109" y="181"/>
                  </a:lnTo>
                  <a:lnTo>
                    <a:pt x="118" y="179"/>
                  </a:lnTo>
                  <a:lnTo>
                    <a:pt x="127" y="177"/>
                  </a:lnTo>
                  <a:lnTo>
                    <a:pt x="135" y="172"/>
                  </a:lnTo>
                  <a:lnTo>
                    <a:pt x="143" y="168"/>
                  </a:lnTo>
                  <a:lnTo>
                    <a:pt x="149" y="162"/>
                  </a:lnTo>
                  <a:lnTo>
                    <a:pt x="156" y="157"/>
                  </a:lnTo>
                  <a:lnTo>
                    <a:pt x="161" y="150"/>
                  </a:lnTo>
                  <a:lnTo>
                    <a:pt x="167" y="143"/>
                  </a:lnTo>
                  <a:lnTo>
                    <a:pt x="171" y="136"/>
                  </a:lnTo>
                  <a:lnTo>
                    <a:pt x="176" y="128"/>
                  </a:lnTo>
                  <a:lnTo>
                    <a:pt x="178" y="119"/>
                  </a:lnTo>
                  <a:lnTo>
                    <a:pt x="180" y="110"/>
                  </a:lnTo>
                  <a:lnTo>
                    <a:pt x="182" y="101"/>
                  </a:lnTo>
                  <a:lnTo>
                    <a:pt x="182" y="92"/>
                  </a:lnTo>
                  <a:lnTo>
                    <a:pt x="182" y="82"/>
                  </a:lnTo>
                  <a:lnTo>
                    <a:pt x="180" y="73"/>
                  </a:lnTo>
                  <a:lnTo>
                    <a:pt x="178" y="65"/>
                  </a:lnTo>
                  <a:lnTo>
                    <a:pt x="176" y="57"/>
                  </a:lnTo>
                  <a:lnTo>
                    <a:pt x="171" y="49"/>
                  </a:lnTo>
                  <a:lnTo>
                    <a:pt x="167" y="41"/>
                  </a:lnTo>
                  <a:lnTo>
                    <a:pt x="161" y="34"/>
                  </a:lnTo>
                  <a:lnTo>
                    <a:pt x="156" y="28"/>
                  </a:lnTo>
                  <a:lnTo>
                    <a:pt x="149" y="21"/>
                  </a:lnTo>
                  <a:lnTo>
                    <a:pt x="143" y="16"/>
                  </a:lnTo>
                  <a:lnTo>
                    <a:pt x="135" y="11"/>
                  </a:lnTo>
                  <a:lnTo>
                    <a:pt x="127" y="8"/>
                  </a:lnTo>
                  <a:lnTo>
                    <a:pt x="118" y="5"/>
                  </a:lnTo>
                  <a:lnTo>
                    <a:pt x="109" y="2"/>
                  </a:lnTo>
                  <a:lnTo>
                    <a:pt x="100" y="1"/>
                  </a:lnTo>
                  <a:lnTo>
                    <a:pt x="92" y="0"/>
                  </a:lnTo>
                  <a:lnTo>
                    <a:pt x="82" y="1"/>
                  </a:lnTo>
                  <a:lnTo>
                    <a:pt x="73" y="2"/>
                  </a:lnTo>
                  <a:lnTo>
                    <a:pt x="64" y="5"/>
                  </a:lnTo>
                  <a:lnTo>
                    <a:pt x="56" y="8"/>
                  </a:lnTo>
                  <a:lnTo>
                    <a:pt x="48" y="11"/>
                  </a:lnTo>
                  <a:lnTo>
                    <a:pt x="41" y="16"/>
                  </a:lnTo>
                  <a:lnTo>
                    <a:pt x="33" y="21"/>
                  </a:lnTo>
                  <a:lnTo>
                    <a:pt x="27" y="28"/>
                  </a:lnTo>
                  <a:lnTo>
                    <a:pt x="21" y="34"/>
                  </a:lnTo>
                  <a:lnTo>
                    <a:pt x="16" y="41"/>
                  </a:lnTo>
                  <a:lnTo>
                    <a:pt x="11" y="49"/>
                  </a:lnTo>
                  <a:lnTo>
                    <a:pt x="7" y="57"/>
                  </a:lnTo>
                  <a:lnTo>
                    <a:pt x="4" y="65"/>
                  </a:lnTo>
                  <a:lnTo>
                    <a:pt x="2" y="73"/>
                  </a:lnTo>
                  <a:lnTo>
                    <a:pt x="1" y="82"/>
                  </a:lnTo>
                  <a:lnTo>
                    <a:pt x="0" y="92"/>
                  </a:lnTo>
                  <a:lnTo>
                    <a:pt x="1" y="101"/>
                  </a:lnTo>
                  <a:lnTo>
                    <a:pt x="2" y="110"/>
                  </a:lnTo>
                  <a:lnTo>
                    <a:pt x="4" y="119"/>
                  </a:lnTo>
                  <a:lnTo>
                    <a:pt x="7" y="128"/>
                  </a:lnTo>
                  <a:lnTo>
                    <a:pt x="11" y="136"/>
                  </a:lnTo>
                  <a:lnTo>
                    <a:pt x="16" y="143"/>
                  </a:lnTo>
                  <a:lnTo>
                    <a:pt x="21" y="150"/>
                  </a:lnTo>
                  <a:lnTo>
                    <a:pt x="27" y="157"/>
                  </a:lnTo>
                  <a:lnTo>
                    <a:pt x="33" y="162"/>
                  </a:lnTo>
                  <a:lnTo>
                    <a:pt x="41" y="168"/>
                  </a:lnTo>
                  <a:lnTo>
                    <a:pt x="48" y="172"/>
                  </a:lnTo>
                  <a:lnTo>
                    <a:pt x="56" y="177"/>
                  </a:lnTo>
                  <a:lnTo>
                    <a:pt x="64" y="179"/>
                  </a:lnTo>
                  <a:lnTo>
                    <a:pt x="73" y="181"/>
                  </a:lnTo>
                  <a:lnTo>
                    <a:pt x="82" y="183"/>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65" name="Freeform 80"/>
            <p:cNvSpPr/>
            <p:nvPr/>
          </p:nvSpPr>
          <p:spPr bwMode="auto">
            <a:xfrm>
              <a:off x="10616015" y="2588574"/>
              <a:ext cx="28575" cy="28575"/>
            </a:xfrm>
            <a:custGeom>
              <a:avLst/>
              <a:gdLst/>
              <a:ahLst/>
              <a:cxnLst>
                <a:cxn ang="0">
                  <a:pos x="100" y="183"/>
                </a:cxn>
                <a:cxn ang="0">
                  <a:pos x="118" y="179"/>
                </a:cxn>
                <a:cxn ang="0">
                  <a:pos x="135" y="172"/>
                </a:cxn>
                <a:cxn ang="0">
                  <a:pos x="149" y="162"/>
                </a:cxn>
                <a:cxn ang="0">
                  <a:pos x="161" y="150"/>
                </a:cxn>
                <a:cxn ang="0">
                  <a:pos x="171" y="136"/>
                </a:cxn>
                <a:cxn ang="0">
                  <a:pos x="179" y="119"/>
                </a:cxn>
                <a:cxn ang="0">
                  <a:pos x="182" y="101"/>
                </a:cxn>
                <a:cxn ang="0">
                  <a:pos x="182" y="82"/>
                </a:cxn>
                <a:cxn ang="0">
                  <a:pos x="179" y="65"/>
                </a:cxn>
                <a:cxn ang="0">
                  <a:pos x="171" y="49"/>
                </a:cxn>
                <a:cxn ang="0">
                  <a:pos x="161" y="34"/>
                </a:cxn>
                <a:cxn ang="0">
                  <a:pos x="149" y="21"/>
                </a:cxn>
                <a:cxn ang="0">
                  <a:pos x="135" y="11"/>
                </a:cxn>
                <a:cxn ang="0">
                  <a:pos x="118" y="5"/>
                </a:cxn>
                <a:cxn ang="0">
                  <a:pos x="100" y="1"/>
                </a:cxn>
                <a:cxn ang="0">
                  <a:pos x="82" y="1"/>
                </a:cxn>
                <a:cxn ang="0">
                  <a:pos x="64" y="5"/>
                </a:cxn>
                <a:cxn ang="0">
                  <a:pos x="48" y="11"/>
                </a:cxn>
                <a:cxn ang="0">
                  <a:pos x="34" y="21"/>
                </a:cxn>
                <a:cxn ang="0">
                  <a:pos x="20" y="34"/>
                </a:cxn>
                <a:cxn ang="0">
                  <a:pos x="10" y="49"/>
                </a:cxn>
                <a:cxn ang="0">
                  <a:pos x="4" y="65"/>
                </a:cxn>
                <a:cxn ang="0">
                  <a:pos x="0" y="82"/>
                </a:cxn>
                <a:cxn ang="0">
                  <a:pos x="0" y="101"/>
                </a:cxn>
                <a:cxn ang="0">
                  <a:pos x="4" y="119"/>
                </a:cxn>
                <a:cxn ang="0">
                  <a:pos x="10" y="136"/>
                </a:cxn>
                <a:cxn ang="0">
                  <a:pos x="20" y="150"/>
                </a:cxn>
                <a:cxn ang="0">
                  <a:pos x="34" y="162"/>
                </a:cxn>
                <a:cxn ang="0">
                  <a:pos x="48" y="172"/>
                </a:cxn>
                <a:cxn ang="0">
                  <a:pos x="64" y="179"/>
                </a:cxn>
                <a:cxn ang="0">
                  <a:pos x="82" y="183"/>
                </a:cxn>
              </a:cxnLst>
              <a:rect l="0" t="0" r="r" b="b"/>
              <a:pathLst>
                <a:path w="182" h="183">
                  <a:moveTo>
                    <a:pt x="91" y="183"/>
                  </a:moveTo>
                  <a:lnTo>
                    <a:pt x="100" y="183"/>
                  </a:lnTo>
                  <a:lnTo>
                    <a:pt x="109" y="181"/>
                  </a:lnTo>
                  <a:lnTo>
                    <a:pt x="118" y="179"/>
                  </a:lnTo>
                  <a:lnTo>
                    <a:pt x="127" y="177"/>
                  </a:lnTo>
                  <a:lnTo>
                    <a:pt x="135" y="172"/>
                  </a:lnTo>
                  <a:lnTo>
                    <a:pt x="142" y="168"/>
                  </a:lnTo>
                  <a:lnTo>
                    <a:pt x="149" y="162"/>
                  </a:lnTo>
                  <a:lnTo>
                    <a:pt x="156" y="157"/>
                  </a:lnTo>
                  <a:lnTo>
                    <a:pt x="161" y="150"/>
                  </a:lnTo>
                  <a:lnTo>
                    <a:pt x="167" y="143"/>
                  </a:lnTo>
                  <a:lnTo>
                    <a:pt x="171" y="136"/>
                  </a:lnTo>
                  <a:lnTo>
                    <a:pt x="176" y="128"/>
                  </a:lnTo>
                  <a:lnTo>
                    <a:pt x="179" y="119"/>
                  </a:lnTo>
                  <a:lnTo>
                    <a:pt x="181" y="110"/>
                  </a:lnTo>
                  <a:lnTo>
                    <a:pt x="182" y="101"/>
                  </a:lnTo>
                  <a:lnTo>
                    <a:pt x="182" y="92"/>
                  </a:lnTo>
                  <a:lnTo>
                    <a:pt x="182" y="82"/>
                  </a:lnTo>
                  <a:lnTo>
                    <a:pt x="181" y="73"/>
                  </a:lnTo>
                  <a:lnTo>
                    <a:pt x="179" y="65"/>
                  </a:lnTo>
                  <a:lnTo>
                    <a:pt x="176" y="57"/>
                  </a:lnTo>
                  <a:lnTo>
                    <a:pt x="171" y="49"/>
                  </a:lnTo>
                  <a:lnTo>
                    <a:pt x="167" y="41"/>
                  </a:lnTo>
                  <a:lnTo>
                    <a:pt x="161" y="34"/>
                  </a:lnTo>
                  <a:lnTo>
                    <a:pt x="156" y="28"/>
                  </a:lnTo>
                  <a:lnTo>
                    <a:pt x="149" y="21"/>
                  </a:lnTo>
                  <a:lnTo>
                    <a:pt x="142" y="16"/>
                  </a:lnTo>
                  <a:lnTo>
                    <a:pt x="135" y="11"/>
                  </a:lnTo>
                  <a:lnTo>
                    <a:pt x="127" y="8"/>
                  </a:lnTo>
                  <a:lnTo>
                    <a:pt x="118" y="5"/>
                  </a:lnTo>
                  <a:lnTo>
                    <a:pt x="109" y="2"/>
                  </a:lnTo>
                  <a:lnTo>
                    <a:pt x="100" y="1"/>
                  </a:lnTo>
                  <a:lnTo>
                    <a:pt x="91" y="0"/>
                  </a:lnTo>
                  <a:lnTo>
                    <a:pt x="82" y="1"/>
                  </a:lnTo>
                  <a:lnTo>
                    <a:pt x="73" y="2"/>
                  </a:lnTo>
                  <a:lnTo>
                    <a:pt x="64" y="5"/>
                  </a:lnTo>
                  <a:lnTo>
                    <a:pt x="56" y="8"/>
                  </a:lnTo>
                  <a:lnTo>
                    <a:pt x="48" y="11"/>
                  </a:lnTo>
                  <a:lnTo>
                    <a:pt x="40" y="16"/>
                  </a:lnTo>
                  <a:lnTo>
                    <a:pt x="34" y="21"/>
                  </a:lnTo>
                  <a:lnTo>
                    <a:pt x="27" y="28"/>
                  </a:lnTo>
                  <a:lnTo>
                    <a:pt x="20" y="34"/>
                  </a:lnTo>
                  <a:lnTo>
                    <a:pt x="16" y="41"/>
                  </a:lnTo>
                  <a:lnTo>
                    <a:pt x="10" y="49"/>
                  </a:lnTo>
                  <a:lnTo>
                    <a:pt x="7" y="57"/>
                  </a:lnTo>
                  <a:lnTo>
                    <a:pt x="4" y="65"/>
                  </a:lnTo>
                  <a:lnTo>
                    <a:pt x="2" y="73"/>
                  </a:lnTo>
                  <a:lnTo>
                    <a:pt x="0" y="82"/>
                  </a:lnTo>
                  <a:lnTo>
                    <a:pt x="0" y="92"/>
                  </a:lnTo>
                  <a:lnTo>
                    <a:pt x="0" y="101"/>
                  </a:lnTo>
                  <a:lnTo>
                    <a:pt x="2" y="110"/>
                  </a:lnTo>
                  <a:lnTo>
                    <a:pt x="4" y="119"/>
                  </a:lnTo>
                  <a:lnTo>
                    <a:pt x="7" y="128"/>
                  </a:lnTo>
                  <a:lnTo>
                    <a:pt x="10" y="136"/>
                  </a:lnTo>
                  <a:lnTo>
                    <a:pt x="16" y="143"/>
                  </a:lnTo>
                  <a:lnTo>
                    <a:pt x="20" y="150"/>
                  </a:lnTo>
                  <a:lnTo>
                    <a:pt x="27" y="157"/>
                  </a:lnTo>
                  <a:lnTo>
                    <a:pt x="34" y="162"/>
                  </a:lnTo>
                  <a:lnTo>
                    <a:pt x="40" y="168"/>
                  </a:lnTo>
                  <a:lnTo>
                    <a:pt x="48" y="172"/>
                  </a:lnTo>
                  <a:lnTo>
                    <a:pt x="56" y="177"/>
                  </a:lnTo>
                  <a:lnTo>
                    <a:pt x="64" y="179"/>
                  </a:lnTo>
                  <a:lnTo>
                    <a:pt x="73" y="181"/>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66" name="Freeform 81"/>
            <p:cNvSpPr>
              <a:spLocks noEditPoints="1"/>
            </p:cNvSpPr>
            <p:nvPr/>
          </p:nvSpPr>
          <p:spPr bwMode="auto">
            <a:xfrm>
              <a:off x="10287403" y="1826574"/>
              <a:ext cx="1163638" cy="2817813"/>
            </a:xfrm>
            <a:custGeom>
              <a:avLst/>
              <a:gdLst/>
              <a:ahLst/>
              <a:cxnLst>
                <a:cxn ang="0">
                  <a:pos x="7277" y="17716"/>
                </a:cxn>
                <a:cxn ang="0">
                  <a:pos x="7" y="108"/>
                </a:cxn>
                <a:cxn ang="0">
                  <a:pos x="6787" y="11256"/>
                </a:cxn>
                <a:cxn ang="0">
                  <a:pos x="6874" y="12138"/>
                </a:cxn>
                <a:cxn ang="0">
                  <a:pos x="664" y="12286"/>
                </a:cxn>
                <a:cxn ang="0">
                  <a:pos x="438" y="12054"/>
                </a:cxn>
                <a:cxn ang="0">
                  <a:pos x="625" y="11218"/>
                </a:cxn>
                <a:cxn ang="0">
                  <a:pos x="6849" y="10134"/>
                </a:cxn>
                <a:cxn ang="0">
                  <a:pos x="6826" y="11025"/>
                </a:cxn>
                <a:cxn ang="0">
                  <a:pos x="578" y="11077"/>
                </a:cxn>
                <a:cxn ang="0">
                  <a:pos x="446" y="10211"/>
                </a:cxn>
                <a:cxn ang="0">
                  <a:pos x="704" y="8842"/>
                </a:cxn>
                <a:cxn ang="0">
                  <a:pos x="6887" y="9028"/>
                </a:cxn>
                <a:cxn ang="0">
                  <a:pos x="6755" y="9895"/>
                </a:cxn>
                <a:cxn ang="0">
                  <a:pos x="507" y="9842"/>
                </a:cxn>
                <a:cxn ang="0">
                  <a:pos x="483" y="8952"/>
                </a:cxn>
                <a:cxn ang="0">
                  <a:pos x="6707" y="7670"/>
                </a:cxn>
                <a:cxn ang="0">
                  <a:pos x="6895" y="8507"/>
                </a:cxn>
                <a:cxn ang="0">
                  <a:pos x="6669" y="8739"/>
                </a:cxn>
                <a:cxn ang="0">
                  <a:pos x="458" y="8590"/>
                </a:cxn>
                <a:cxn ang="0">
                  <a:pos x="544" y="7709"/>
                </a:cxn>
                <a:cxn ang="0">
                  <a:pos x="6787" y="6526"/>
                </a:cxn>
                <a:cxn ang="0">
                  <a:pos x="6874" y="7407"/>
                </a:cxn>
                <a:cxn ang="0">
                  <a:pos x="664" y="7556"/>
                </a:cxn>
                <a:cxn ang="0">
                  <a:pos x="438" y="7324"/>
                </a:cxn>
                <a:cxn ang="0">
                  <a:pos x="625" y="6488"/>
                </a:cxn>
                <a:cxn ang="0">
                  <a:pos x="6849" y="5404"/>
                </a:cxn>
                <a:cxn ang="0">
                  <a:pos x="6826" y="6296"/>
                </a:cxn>
                <a:cxn ang="0">
                  <a:pos x="578" y="6347"/>
                </a:cxn>
                <a:cxn ang="0">
                  <a:pos x="446" y="5480"/>
                </a:cxn>
                <a:cxn ang="0">
                  <a:pos x="704" y="4111"/>
                </a:cxn>
                <a:cxn ang="0">
                  <a:pos x="6887" y="4298"/>
                </a:cxn>
                <a:cxn ang="0">
                  <a:pos x="6755" y="5164"/>
                </a:cxn>
                <a:cxn ang="0">
                  <a:pos x="507" y="5113"/>
                </a:cxn>
                <a:cxn ang="0">
                  <a:pos x="483" y="4221"/>
                </a:cxn>
                <a:cxn ang="0">
                  <a:pos x="3868" y="13193"/>
                </a:cxn>
                <a:cxn ang="0">
                  <a:pos x="4226" y="13800"/>
                </a:cxn>
                <a:cxn ang="0">
                  <a:pos x="3706" y="14270"/>
                </a:cxn>
                <a:cxn ang="0">
                  <a:pos x="3139" y="13854"/>
                </a:cxn>
                <a:cxn ang="0">
                  <a:pos x="3436" y="13214"/>
                </a:cxn>
                <a:cxn ang="0">
                  <a:pos x="5725" y="15090"/>
                </a:cxn>
                <a:cxn ang="0">
                  <a:pos x="1624" y="15153"/>
                </a:cxn>
                <a:cxn ang="0">
                  <a:pos x="5640" y="15449"/>
                </a:cxn>
                <a:cxn ang="0">
                  <a:pos x="5600" y="15705"/>
                </a:cxn>
                <a:cxn ang="0">
                  <a:pos x="1659" y="15469"/>
                </a:cxn>
                <a:cxn ang="0">
                  <a:pos x="5722" y="16082"/>
                </a:cxn>
                <a:cxn ang="0">
                  <a:pos x="1613" y="16095"/>
                </a:cxn>
                <a:cxn ang="0">
                  <a:pos x="6707" y="2941"/>
                </a:cxn>
                <a:cxn ang="0">
                  <a:pos x="6895" y="3776"/>
                </a:cxn>
                <a:cxn ang="0">
                  <a:pos x="6669" y="4009"/>
                </a:cxn>
                <a:cxn ang="0">
                  <a:pos x="458" y="3861"/>
                </a:cxn>
                <a:cxn ang="0">
                  <a:pos x="544" y="2979"/>
                </a:cxn>
                <a:cxn ang="0">
                  <a:pos x="6787" y="1796"/>
                </a:cxn>
                <a:cxn ang="0">
                  <a:pos x="6874" y="2678"/>
                </a:cxn>
                <a:cxn ang="0">
                  <a:pos x="664" y="2827"/>
                </a:cxn>
                <a:cxn ang="0">
                  <a:pos x="438" y="2594"/>
                </a:cxn>
                <a:cxn ang="0">
                  <a:pos x="625" y="1758"/>
                </a:cxn>
                <a:cxn ang="0">
                  <a:pos x="6849" y="673"/>
                </a:cxn>
                <a:cxn ang="0">
                  <a:pos x="6826" y="1565"/>
                </a:cxn>
                <a:cxn ang="0">
                  <a:pos x="578" y="1617"/>
                </a:cxn>
                <a:cxn ang="0">
                  <a:pos x="446" y="750"/>
                </a:cxn>
              </a:cxnLst>
              <a:rect l="0" t="0" r="r" b="b"/>
              <a:pathLst>
                <a:path w="7333" h="17750">
                  <a:moveTo>
                    <a:pt x="152" y="0"/>
                  </a:moveTo>
                  <a:lnTo>
                    <a:pt x="7181" y="0"/>
                  </a:lnTo>
                  <a:lnTo>
                    <a:pt x="7196" y="1"/>
                  </a:lnTo>
                  <a:lnTo>
                    <a:pt x="7211" y="3"/>
                  </a:lnTo>
                  <a:lnTo>
                    <a:pt x="7225" y="7"/>
                  </a:lnTo>
                  <a:lnTo>
                    <a:pt x="7240" y="12"/>
                  </a:lnTo>
                  <a:lnTo>
                    <a:pt x="7253" y="19"/>
                  </a:lnTo>
                  <a:lnTo>
                    <a:pt x="7265" y="27"/>
                  </a:lnTo>
                  <a:lnTo>
                    <a:pt x="7277" y="36"/>
                  </a:lnTo>
                  <a:lnTo>
                    <a:pt x="7287" y="44"/>
                  </a:lnTo>
                  <a:lnTo>
                    <a:pt x="7297" y="55"/>
                  </a:lnTo>
                  <a:lnTo>
                    <a:pt x="7306" y="68"/>
                  </a:lnTo>
                  <a:lnTo>
                    <a:pt x="7314" y="80"/>
                  </a:lnTo>
                  <a:lnTo>
                    <a:pt x="7321" y="93"/>
                  </a:lnTo>
                  <a:lnTo>
                    <a:pt x="7325" y="108"/>
                  </a:lnTo>
                  <a:lnTo>
                    <a:pt x="7329" y="122"/>
                  </a:lnTo>
                  <a:lnTo>
                    <a:pt x="7332" y="138"/>
                  </a:lnTo>
                  <a:lnTo>
                    <a:pt x="7333" y="153"/>
                  </a:lnTo>
                  <a:lnTo>
                    <a:pt x="7333" y="17597"/>
                  </a:lnTo>
                  <a:lnTo>
                    <a:pt x="7332" y="17612"/>
                  </a:lnTo>
                  <a:lnTo>
                    <a:pt x="7329" y="17628"/>
                  </a:lnTo>
                  <a:lnTo>
                    <a:pt x="7325" y="17642"/>
                  </a:lnTo>
                  <a:lnTo>
                    <a:pt x="7321" y="17657"/>
                  </a:lnTo>
                  <a:lnTo>
                    <a:pt x="7314" y="17670"/>
                  </a:lnTo>
                  <a:lnTo>
                    <a:pt x="7306" y="17682"/>
                  </a:lnTo>
                  <a:lnTo>
                    <a:pt x="7297" y="17695"/>
                  </a:lnTo>
                  <a:lnTo>
                    <a:pt x="7287" y="17706"/>
                  </a:lnTo>
                  <a:lnTo>
                    <a:pt x="7277" y="17716"/>
                  </a:lnTo>
                  <a:lnTo>
                    <a:pt x="7265" y="17723"/>
                  </a:lnTo>
                  <a:lnTo>
                    <a:pt x="7253" y="17731"/>
                  </a:lnTo>
                  <a:lnTo>
                    <a:pt x="7240" y="17738"/>
                  </a:lnTo>
                  <a:lnTo>
                    <a:pt x="7225" y="17743"/>
                  </a:lnTo>
                  <a:lnTo>
                    <a:pt x="7211" y="17747"/>
                  </a:lnTo>
                  <a:lnTo>
                    <a:pt x="7196" y="17749"/>
                  </a:lnTo>
                  <a:lnTo>
                    <a:pt x="7181" y="17750"/>
                  </a:lnTo>
                  <a:lnTo>
                    <a:pt x="152" y="17750"/>
                  </a:lnTo>
                  <a:lnTo>
                    <a:pt x="136" y="17749"/>
                  </a:lnTo>
                  <a:lnTo>
                    <a:pt x="121" y="17747"/>
                  </a:lnTo>
                  <a:lnTo>
                    <a:pt x="106" y="17743"/>
                  </a:lnTo>
                  <a:lnTo>
                    <a:pt x="93" y="17738"/>
                  </a:lnTo>
                  <a:lnTo>
                    <a:pt x="80" y="17731"/>
                  </a:lnTo>
                  <a:lnTo>
                    <a:pt x="68" y="17723"/>
                  </a:lnTo>
                  <a:lnTo>
                    <a:pt x="55" y="17716"/>
                  </a:lnTo>
                  <a:lnTo>
                    <a:pt x="44" y="17706"/>
                  </a:lnTo>
                  <a:lnTo>
                    <a:pt x="34" y="17695"/>
                  </a:lnTo>
                  <a:lnTo>
                    <a:pt x="26" y="17682"/>
                  </a:lnTo>
                  <a:lnTo>
                    <a:pt x="19" y="17670"/>
                  </a:lnTo>
                  <a:lnTo>
                    <a:pt x="12" y="17657"/>
                  </a:lnTo>
                  <a:lnTo>
                    <a:pt x="7" y="17642"/>
                  </a:lnTo>
                  <a:lnTo>
                    <a:pt x="3" y="17628"/>
                  </a:lnTo>
                  <a:lnTo>
                    <a:pt x="1" y="17612"/>
                  </a:lnTo>
                  <a:lnTo>
                    <a:pt x="0" y="17597"/>
                  </a:lnTo>
                  <a:lnTo>
                    <a:pt x="0" y="153"/>
                  </a:lnTo>
                  <a:lnTo>
                    <a:pt x="1" y="138"/>
                  </a:lnTo>
                  <a:lnTo>
                    <a:pt x="3" y="122"/>
                  </a:lnTo>
                  <a:lnTo>
                    <a:pt x="7" y="108"/>
                  </a:lnTo>
                  <a:lnTo>
                    <a:pt x="12" y="93"/>
                  </a:lnTo>
                  <a:lnTo>
                    <a:pt x="19" y="80"/>
                  </a:lnTo>
                  <a:lnTo>
                    <a:pt x="26" y="68"/>
                  </a:lnTo>
                  <a:lnTo>
                    <a:pt x="34" y="55"/>
                  </a:lnTo>
                  <a:lnTo>
                    <a:pt x="44" y="44"/>
                  </a:lnTo>
                  <a:lnTo>
                    <a:pt x="55" y="36"/>
                  </a:lnTo>
                  <a:lnTo>
                    <a:pt x="68" y="27"/>
                  </a:lnTo>
                  <a:lnTo>
                    <a:pt x="80" y="19"/>
                  </a:lnTo>
                  <a:lnTo>
                    <a:pt x="93" y="12"/>
                  </a:lnTo>
                  <a:lnTo>
                    <a:pt x="106" y="7"/>
                  </a:lnTo>
                  <a:lnTo>
                    <a:pt x="121" y="3"/>
                  </a:lnTo>
                  <a:lnTo>
                    <a:pt x="136" y="1"/>
                  </a:lnTo>
                  <a:lnTo>
                    <a:pt x="152" y="0"/>
                  </a:lnTo>
                  <a:close/>
                  <a:moveTo>
                    <a:pt x="704" y="11207"/>
                  </a:moveTo>
                  <a:lnTo>
                    <a:pt x="6628" y="11207"/>
                  </a:lnTo>
                  <a:lnTo>
                    <a:pt x="6642" y="11207"/>
                  </a:lnTo>
                  <a:lnTo>
                    <a:pt x="6655" y="11208"/>
                  </a:lnTo>
                  <a:lnTo>
                    <a:pt x="6669" y="11209"/>
                  </a:lnTo>
                  <a:lnTo>
                    <a:pt x="6682" y="11211"/>
                  </a:lnTo>
                  <a:lnTo>
                    <a:pt x="6694" y="11215"/>
                  </a:lnTo>
                  <a:lnTo>
                    <a:pt x="6707" y="11218"/>
                  </a:lnTo>
                  <a:lnTo>
                    <a:pt x="6720" y="11221"/>
                  </a:lnTo>
                  <a:lnTo>
                    <a:pt x="6732" y="11226"/>
                  </a:lnTo>
                  <a:lnTo>
                    <a:pt x="6744" y="11231"/>
                  </a:lnTo>
                  <a:lnTo>
                    <a:pt x="6755" y="11237"/>
                  </a:lnTo>
                  <a:lnTo>
                    <a:pt x="6766" y="11242"/>
                  </a:lnTo>
                  <a:lnTo>
                    <a:pt x="6777" y="11249"/>
                  </a:lnTo>
                  <a:lnTo>
                    <a:pt x="6787" y="11256"/>
                  </a:lnTo>
                  <a:lnTo>
                    <a:pt x="6797" y="11263"/>
                  </a:lnTo>
                  <a:lnTo>
                    <a:pt x="6807" y="11271"/>
                  </a:lnTo>
                  <a:lnTo>
                    <a:pt x="6817" y="11279"/>
                  </a:lnTo>
                  <a:lnTo>
                    <a:pt x="6826" y="11288"/>
                  </a:lnTo>
                  <a:lnTo>
                    <a:pt x="6834" y="11297"/>
                  </a:lnTo>
                  <a:lnTo>
                    <a:pt x="6842" y="11307"/>
                  </a:lnTo>
                  <a:lnTo>
                    <a:pt x="6849" y="11316"/>
                  </a:lnTo>
                  <a:lnTo>
                    <a:pt x="6856" y="11327"/>
                  </a:lnTo>
                  <a:lnTo>
                    <a:pt x="6863" y="11337"/>
                  </a:lnTo>
                  <a:lnTo>
                    <a:pt x="6868" y="11348"/>
                  </a:lnTo>
                  <a:lnTo>
                    <a:pt x="6874" y="11358"/>
                  </a:lnTo>
                  <a:lnTo>
                    <a:pt x="6879" y="11370"/>
                  </a:lnTo>
                  <a:lnTo>
                    <a:pt x="6883" y="11381"/>
                  </a:lnTo>
                  <a:lnTo>
                    <a:pt x="6887" y="11392"/>
                  </a:lnTo>
                  <a:lnTo>
                    <a:pt x="6889" y="11404"/>
                  </a:lnTo>
                  <a:lnTo>
                    <a:pt x="6893" y="11417"/>
                  </a:lnTo>
                  <a:lnTo>
                    <a:pt x="6894" y="11429"/>
                  </a:lnTo>
                  <a:lnTo>
                    <a:pt x="6895" y="11442"/>
                  </a:lnTo>
                  <a:lnTo>
                    <a:pt x="6895" y="11454"/>
                  </a:lnTo>
                  <a:lnTo>
                    <a:pt x="6895" y="12041"/>
                  </a:lnTo>
                  <a:lnTo>
                    <a:pt x="6895" y="12054"/>
                  </a:lnTo>
                  <a:lnTo>
                    <a:pt x="6894" y="12067"/>
                  </a:lnTo>
                  <a:lnTo>
                    <a:pt x="6893" y="12079"/>
                  </a:lnTo>
                  <a:lnTo>
                    <a:pt x="6889" y="12091"/>
                  </a:lnTo>
                  <a:lnTo>
                    <a:pt x="6887" y="12103"/>
                  </a:lnTo>
                  <a:lnTo>
                    <a:pt x="6883" y="12115"/>
                  </a:lnTo>
                  <a:lnTo>
                    <a:pt x="6879" y="12127"/>
                  </a:lnTo>
                  <a:lnTo>
                    <a:pt x="6874" y="12138"/>
                  </a:lnTo>
                  <a:lnTo>
                    <a:pt x="6868" y="12149"/>
                  </a:lnTo>
                  <a:lnTo>
                    <a:pt x="6863" y="12160"/>
                  </a:lnTo>
                  <a:lnTo>
                    <a:pt x="6856" y="12170"/>
                  </a:lnTo>
                  <a:lnTo>
                    <a:pt x="6849" y="12180"/>
                  </a:lnTo>
                  <a:lnTo>
                    <a:pt x="6842" y="12190"/>
                  </a:lnTo>
                  <a:lnTo>
                    <a:pt x="6834" y="12199"/>
                  </a:lnTo>
                  <a:lnTo>
                    <a:pt x="6826" y="12208"/>
                  </a:lnTo>
                  <a:lnTo>
                    <a:pt x="6817" y="12216"/>
                  </a:lnTo>
                  <a:lnTo>
                    <a:pt x="6807" y="12224"/>
                  </a:lnTo>
                  <a:lnTo>
                    <a:pt x="6797" y="12232"/>
                  </a:lnTo>
                  <a:lnTo>
                    <a:pt x="6787" y="12240"/>
                  </a:lnTo>
                  <a:lnTo>
                    <a:pt x="6777" y="12246"/>
                  </a:lnTo>
                  <a:lnTo>
                    <a:pt x="6766" y="12253"/>
                  </a:lnTo>
                  <a:lnTo>
                    <a:pt x="6755" y="12260"/>
                  </a:lnTo>
                  <a:lnTo>
                    <a:pt x="6744" y="12265"/>
                  </a:lnTo>
                  <a:lnTo>
                    <a:pt x="6732" y="12270"/>
                  </a:lnTo>
                  <a:lnTo>
                    <a:pt x="6720" y="12274"/>
                  </a:lnTo>
                  <a:lnTo>
                    <a:pt x="6707" y="12279"/>
                  </a:lnTo>
                  <a:lnTo>
                    <a:pt x="6694" y="12282"/>
                  </a:lnTo>
                  <a:lnTo>
                    <a:pt x="6682" y="12284"/>
                  </a:lnTo>
                  <a:lnTo>
                    <a:pt x="6669" y="12286"/>
                  </a:lnTo>
                  <a:lnTo>
                    <a:pt x="6655" y="12287"/>
                  </a:lnTo>
                  <a:lnTo>
                    <a:pt x="6642" y="12289"/>
                  </a:lnTo>
                  <a:lnTo>
                    <a:pt x="6628" y="12290"/>
                  </a:lnTo>
                  <a:lnTo>
                    <a:pt x="704" y="12290"/>
                  </a:lnTo>
                  <a:lnTo>
                    <a:pt x="691" y="12289"/>
                  </a:lnTo>
                  <a:lnTo>
                    <a:pt x="678" y="12287"/>
                  </a:lnTo>
                  <a:lnTo>
                    <a:pt x="664" y="12286"/>
                  </a:lnTo>
                  <a:lnTo>
                    <a:pt x="651" y="12284"/>
                  </a:lnTo>
                  <a:lnTo>
                    <a:pt x="638" y="12282"/>
                  </a:lnTo>
                  <a:lnTo>
                    <a:pt x="625" y="12279"/>
                  </a:lnTo>
                  <a:lnTo>
                    <a:pt x="613" y="12274"/>
                  </a:lnTo>
                  <a:lnTo>
                    <a:pt x="601" y="12270"/>
                  </a:lnTo>
                  <a:lnTo>
                    <a:pt x="589" y="12265"/>
                  </a:lnTo>
                  <a:lnTo>
                    <a:pt x="578" y="12260"/>
                  </a:lnTo>
                  <a:lnTo>
                    <a:pt x="566" y="12253"/>
                  </a:lnTo>
                  <a:lnTo>
                    <a:pt x="556" y="12246"/>
                  </a:lnTo>
                  <a:lnTo>
                    <a:pt x="544" y="12240"/>
                  </a:lnTo>
                  <a:lnTo>
                    <a:pt x="534" y="12232"/>
                  </a:lnTo>
                  <a:lnTo>
                    <a:pt x="524" y="12224"/>
                  </a:lnTo>
                  <a:lnTo>
                    <a:pt x="516" y="12216"/>
                  </a:lnTo>
                  <a:lnTo>
                    <a:pt x="507" y="12208"/>
                  </a:lnTo>
                  <a:lnTo>
                    <a:pt x="498" y="12199"/>
                  </a:lnTo>
                  <a:lnTo>
                    <a:pt x="490" y="12190"/>
                  </a:lnTo>
                  <a:lnTo>
                    <a:pt x="483" y="12180"/>
                  </a:lnTo>
                  <a:lnTo>
                    <a:pt x="476" y="12170"/>
                  </a:lnTo>
                  <a:lnTo>
                    <a:pt x="469" y="12160"/>
                  </a:lnTo>
                  <a:lnTo>
                    <a:pt x="463" y="12149"/>
                  </a:lnTo>
                  <a:lnTo>
                    <a:pt x="458" y="12138"/>
                  </a:lnTo>
                  <a:lnTo>
                    <a:pt x="454" y="12127"/>
                  </a:lnTo>
                  <a:lnTo>
                    <a:pt x="449" y="12115"/>
                  </a:lnTo>
                  <a:lnTo>
                    <a:pt x="446" y="12103"/>
                  </a:lnTo>
                  <a:lnTo>
                    <a:pt x="442" y="12091"/>
                  </a:lnTo>
                  <a:lnTo>
                    <a:pt x="440" y="12079"/>
                  </a:lnTo>
                  <a:lnTo>
                    <a:pt x="439" y="12067"/>
                  </a:lnTo>
                  <a:lnTo>
                    <a:pt x="438" y="12054"/>
                  </a:lnTo>
                  <a:lnTo>
                    <a:pt x="437" y="12041"/>
                  </a:lnTo>
                  <a:lnTo>
                    <a:pt x="437" y="11454"/>
                  </a:lnTo>
                  <a:lnTo>
                    <a:pt x="438" y="11442"/>
                  </a:lnTo>
                  <a:lnTo>
                    <a:pt x="439" y="11429"/>
                  </a:lnTo>
                  <a:lnTo>
                    <a:pt x="440" y="11417"/>
                  </a:lnTo>
                  <a:lnTo>
                    <a:pt x="442" y="11404"/>
                  </a:lnTo>
                  <a:lnTo>
                    <a:pt x="446" y="11392"/>
                  </a:lnTo>
                  <a:lnTo>
                    <a:pt x="449" y="11381"/>
                  </a:lnTo>
                  <a:lnTo>
                    <a:pt x="454" y="11370"/>
                  </a:lnTo>
                  <a:lnTo>
                    <a:pt x="458" y="11358"/>
                  </a:lnTo>
                  <a:lnTo>
                    <a:pt x="463" y="11348"/>
                  </a:lnTo>
                  <a:lnTo>
                    <a:pt x="469" y="11337"/>
                  </a:lnTo>
                  <a:lnTo>
                    <a:pt x="476" y="11327"/>
                  </a:lnTo>
                  <a:lnTo>
                    <a:pt x="483" y="11316"/>
                  </a:lnTo>
                  <a:lnTo>
                    <a:pt x="490" y="11307"/>
                  </a:lnTo>
                  <a:lnTo>
                    <a:pt x="498" y="11297"/>
                  </a:lnTo>
                  <a:lnTo>
                    <a:pt x="507" y="11288"/>
                  </a:lnTo>
                  <a:lnTo>
                    <a:pt x="516" y="11279"/>
                  </a:lnTo>
                  <a:lnTo>
                    <a:pt x="524" y="11271"/>
                  </a:lnTo>
                  <a:lnTo>
                    <a:pt x="534" y="11263"/>
                  </a:lnTo>
                  <a:lnTo>
                    <a:pt x="544" y="11256"/>
                  </a:lnTo>
                  <a:lnTo>
                    <a:pt x="556" y="11249"/>
                  </a:lnTo>
                  <a:lnTo>
                    <a:pt x="566" y="11242"/>
                  </a:lnTo>
                  <a:lnTo>
                    <a:pt x="578" y="11237"/>
                  </a:lnTo>
                  <a:lnTo>
                    <a:pt x="589" y="11231"/>
                  </a:lnTo>
                  <a:lnTo>
                    <a:pt x="601" y="11226"/>
                  </a:lnTo>
                  <a:lnTo>
                    <a:pt x="613" y="11221"/>
                  </a:lnTo>
                  <a:lnTo>
                    <a:pt x="625" y="11218"/>
                  </a:lnTo>
                  <a:lnTo>
                    <a:pt x="638" y="11215"/>
                  </a:lnTo>
                  <a:lnTo>
                    <a:pt x="651" y="11211"/>
                  </a:lnTo>
                  <a:lnTo>
                    <a:pt x="664" y="11209"/>
                  </a:lnTo>
                  <a:lnTo>
                    <a:pt x="678" y="11208"/>
                  </a:lnTo>
                  <a:lnTo>
                    <a:pt x="691" y="11207"/>
                  </a:lnTo>
                  <a:lnTo>
                    <a:pt x="704" y="11207"/>
                  </a:lnTo>
                  <a:close/>
                  <a:moveTo>
                    <a:pt x="704" y="10024"/>
                  </a:moveTo>
                  <a:lnTo>
                    <a:pt x="6628" y="10024"/>
                  </a:lnTo>
                  <a:lnTo>
                    <a:pt x="6642" y="10024"/>
                  </a:lnTo>
                  <a:lnTo>
                    <a:pt x="6655" y="10025"/>
                  </a:lnTo>
                  <a:lnTo>
                    <a:pt x="6669" y="10027"/>
                  </a:lnTo>
                  <a:lnTo>
                    <a:pt x="6682" y="10029"/>
                  </a:lnTo>
                  <a:lnTo>
                    <a:pt x="6694" y="10032"/>
                  </a:lnTo>
                  <a:lnTo>
                    <a:pt x="6707" y="10035"/>
                  </a:lnTo>
                  <a:lnTo>
                    <a:pt x="6720" y="10039"/>
                  </a:lnTo>
                  <a:lnTo>
                    <a:pt x="6732" y="10043"/>
                  </a:lnTo>
                  <a:lnTo>
                    <a:pt x="6744" y="10049"/>
                  </a:lnTo>
                  <a:lnTo>
                    <a:pt x="6755" y="10054"/>
                  </a:lnTo>
                  <a:lnTo>
                    <a:pt x="6766" y="10060"/>
                  </a:lnTo>
                  <a:lnTo>
                    <a:pt x="6777" y="10066"/>
                  </a:lnTo>
                  <a:lnTo>
                    <a:pt x="6787" y="10073"/>
                  </a:lnTo>
                  <a:lnTo>
                    <a:pt x="6797" y="10081"/>
                  </a:lnTo>
                  <a:lnTo>
                    <a:pt x="6807" y="10089"/>
                  </a:lnTo>
                  <a:lnTo>
                    <a:pt x="6817" y="10096"/>
                  </a:lnTo>
                  <a:lnTo>
                    <a:pt x="6826" y="10105"/>
                  </a:lnTo>
                  <a:lnTo>
                    <a:pt x="6834" y="10114"/>
                  </a:lnTo>
                  <a:lnTo>
                    <a:pt x="6842" y="10124"/>
                  </a:lnTo>
                  <a:lnTo>
                    <a:pt x="6849" y="10134"/>
                  </a:lnTo>
                  <a:lnTo>
                    <a:pt x="6856" y="10144"/>
                  </a:lnTo>
                  <a:lnTo>
                    <a:pt x="6863" y="10154"/>
                  </a:lnTo>
                  <a:lnTo>
                    <a:pt x="6868" y="10165"/>
                  </a:lnTo>
                  <a:lnTo>
                    <a:pt x="6874" y="10175"/>
                  </a:lnTo>
                  <a:lnTo>
                    <a:pt x="6879" y="10187"/>
                  </a:lnTo>
                  <a:lnTo>
                    <a:pt x="6883" y="10198"/>
                  </a:lnTo>
                  <a:lnTo>
                    <a:pt x="6887" y="10211"/>
                  </a:lnTo>
                  <a:lnTo>
                    <a:pt x="6889" y="10222"/>
                  </a:lnTo>
                  <a:lnTo>
                    <a:pt x="6893" y="10234"/>
                  </a:lnTo>
                  <a:lnTo>
                    <a:pt x="6894" y="10246"/>
                  </a:lnTo>
                  <a:lnTo>
                    <a:pt x="6895" y="10260"/>
                  </a:lnTo>
                  <a:lnTo>
                    <a:pt x="6895" y="10272"/>
                  </a:lnTo>
                  <a:lnTo>
                    <a:pt x="6895" y="10859"/>
                  </a:lnTo>
                  <a:lnTo>
                    <a:pt x="6895" y="10872"/>
                  </a:lnTo>
                  <a:lnTo>
                    <a:pt x="6894" y="10884"/>
                  </a:lnTo>
                  <a:lnTo>
                    <a:pt x="6893" y="10896"/>
                  </a:lnTo>
                  <a:lnTo>
                    <a:pt x="6889" y="10908"/>
                  </a:lnTo>
                  <a:lnTo>
                    <a:pt x="6887" y="10921"/>
                  </a:lnTo>
                  <a:lnTo>
                    <a:pt x="6883" y="10933"/>
                  </a:lnTo>
                  <a:lnTo>
                    <a:pt x="6879" y="10944"/>
                  </a:lnTo>
                  <a:lnTo>
                    <a:pt x="6874" y="10955"/>
                  </a:lnTo>
                  <a:lnTo>
                    <a:pt x="6868" y="10966"/>
                  </a:lnTo>
                  <a:lnTo>
                    <a:pt x="6863" y="10977"/>
                  </a:lnTo>
                  <a:lnTo>
                    <a:pt x="6856" y="10987"/>
                  </a:lnTo>
                  <a:lnTo>
                    <a:pt x="6849" y="10997"/>
                  </a:lnTo>
                  <a:lnTo>
                    <a:pt x="6842" y="11007"/>
                  </a:lnTo>
                  <a:lnTo>
                    <a:pt x="6834" y="11016"/>
                  </a:lnTo>
                  <a:lnTo>
                    <a:pt x="6826" y="11025"/>
                  </a:lnTo>
                  <a:lnTo>
                    <a:pt x="6817" y="11034"/>
                  </a:lnTo>
                  <a:lnTo>
                    <a:pt x="6807" y="11043"/>
                  </a:lnTo>
                  <a:lnTo>
                    <a:pt x="6797" y="11050"/>
                  </a:lnTo>
                  <a:lnTo>
                    <a:pt x="6787" y="11057"/>
                  </a:lnTo>
                  <a:lnTo>
                    <a:pt x="6777" y="11064"/>
                  </a:lnTo>
                  <a:lnTo>
                    <a:pt x="6766" y="11070"/>
                  </a:lnTo>
                  <a:lnTo>
                    <a:pt x="6755" y="11077"/>
                  </a:lnTo>
                  <a:lnTo>
                    <a:pt x="6744" y="11083"/>
                  </a:lnTo>
                  <a:lnTo>
                    <a:pt x="6732" y="11087"/>
                  </a:lnTo>
                  <a:lnTo>
                    <a:pt x="6720" y="11092"/>
                  </a:lnTo>
                  <a:lnTo>
                    <a:pt x="6707" y="11096"/>
                  </a:lnTo>
                  <a:lnTo>
                    <a:pt x="6694" y="11099"/>
                  </a:lnTo>
                  <a:lnTo>
                    <a:pt x="6682" y="11102"/>
                  </a:lnTo>
                  <a:lnTo>
                    <a:pt x="6669" y="11104"/>
                  </a:lnTo>
                  <a:lnTo>
                    <a:pt x="6655" y="11106"/>
                  </a:lnTo>
                  <a:lnTo>
                    <a:pt x="6642" y="11106"/>
                  </a:lnTo>
                  <a:lnTo>
                    <a:pt x="6628" y="11107"/>
                  </a:lnTo>
                  <a:lnTo>
                    <a:pt x="704" y="11107"/>
                  </a:lnTo>
                  <a:lnTo>
                    <a:pt x="691" y="11106"/>
                  </a:lnTo>
                  <a:lnTo>
                    <a:pt x="678" y="11106"/>
                  </a:lnTo>
                  <a:lnTo>
                    <a:pt x="664" y="11104"/>
                  </a:lnTo>
                  <a:lnTo>
                    <a:pt x="651" y="11102"/>
                  </a:lnTo>
                  <a:lnTo>
                    <a:pt x="638" y="11099"/>
                  </a:lnTo>
                  <a:lnTo>
                    <a:pt x="625" y="11096"/>
                  </a:lnTo>
                  <a:lnTo>
                    <a:pt x="613" y="11092"/>
                  </a:lnTo>
                  <a:lnTo>
                    <a:pt x="601" y="11087"/>
                  </a:lnTo>
                  <a:lnTo>
                    <a:pt x="589" y="11083"/>
                  </a:lnTo>
                  <a:lnTo>
                    <a:pt x="578" y="11077"/>
                  </a:lnTo>
                  <a:lnTo>
                    <a:pt x="566" y="11070"/>
                  </a:lnTo>
                  <a:lnTo>
                    <a:pt x="556" y="11064"/>
                  </a:lnTo>
                  <a:lnTo>
                    <a:pt x="544" y="11057"/>
                  </a:lnTo>
                  <a:lnTo>
                    <a:pt x="534" y="11050"/>
                  </a:lnTo>
                  <a:lnTo>
                    <a:pt x="524" y="11043"/>
                  </a:lnTo>
                  <a:lnTo>
                    <a:pt x="516" y="11034"/>
                  </a:lnTo>
                  <a:lnTo>
                    <a:pt x="507" y="11025"/>
                  </a:lnTo>
                  <a:lnTo>
                    <a:pt x="498" y="11016"/>
                  </a:lnTo>
                  <a:lnTo>
                    <a:pt x="490" y="11007"/>
                  </a:lnTo>
                  <a:lnTo>
                    <a:pt x="483" y="10997"/>
                  </a:lnTo>
                  <a:lnTo>
                    <a:pt x="476" y="10987"/>
                  </a:lnTo>
                  <a:lnTo>
                    <a:pt x="469" y="10977"/>
                  </a:lnTo>
                  <a:lnTo>
                    <a:pt x="463" y="10966"/>
                  </a:lnTo>
                  <a:lnTo>
                    <a:pt x="458" y="10955"/>
                  </a:lnTo>
                  <a:lnTo>
                    <a:pt x="454" y="10944"/>
                  </a:lnTo>
                  <a:lnTo>
                    <a:pt x="449" y="10933"/>
                  </a:lnTo>
                  <a:lnTo>
                    <a:pt x="446" y="10921"/>
                  </a:lnTo>
                  <a:lnTo>
                    <a:pt x="442" y="10908"/>
                  </a:lnTo>
                  <a:lnTo>
                    <a:pt x="440" y="10896"/>
                  </a:lnTo>
                  <a:lnTo>
                    <a:pt x="439" y="10884"/>
                  </a:lnTo>
                  <a:lnTo>
                    <a:pt x="438" y="10872"/>
                  </a:lnTo>
                  <a:lnTo>
                    <a:pt x="437" y="10859"/>
                  </a:lnTo>
                  <a:lnTo>
                    <a:pt x="437" y="10272"/>
                  </a:lnTo>
                  <a:lnTo>
                    <a:pt x="438" y="10260"/>
                  </a:lnTo>
                  <a:lnTo>
                    <a:pt x="439" y="10246"/>
                  </a:lnTo>
                  <a:lnTo>
                    <a:pt x="440" y="10234"/>
                  </a:lnTo>
                  <a:lnTo>
                    <a:pt x="442" y="10222"/>
                  </a:lnTo>
                  <a:lnTo>
                    <a:pt x="446" y="10211"/>
                  </a:lnTo>
                  <a:lnTo>
                    <a:pt x="449" y="10198"/>
                  </a:lnTo>
                  <a:lnTo>
                    <a:pt x="454" y="10187"/>
                  </a:lnTo>
                  <a:lnTo>
                    <a:pt x="458" y="10175"/>
                  </a:lnTo>
                  <a:lnTo>
                    <a:pt x="463" y="10165"/>
                  </a:lnTo>
                  <a:lnTo>
                    <a:pt x="469" y="10154"/>
                  </a:lnTo>
                  <a:lnTo>
                    <a:pt x="476" y="10144"/>
                  </a:lnTo>
                  <a:lnTo>
                    <a:pt x="483" y="10134"/>
                  </a:lnTo>
                  <a:lnTo>
                    <a:pt x="490" y="10124"/>
                  </a:lnTo>
                  <a:lnTo>
                    <a:pt x="498" y="10114"/>
                  </a:lnTo>
                  <a:lnTo>
                    <a:pt x="507" y="10105"/>
                  </a:lnTo>
                  <a:lnTo>
                    <a:pt x="516" y="10096"/>
                  </a:lnTo>
                  <a:lnTo>
                    <a:pt x="524" y="10089"/>
                  </a:lnTo>
                  <a:lnTo>
                    <a:pt x="534" y="10081"/>
                  </a:lnTo>
                  <a:lnTo>
                    <a:pt x="544" y="10073"/>
                  </a:lnTo>
                  <a:lnTo>
                    <a:pt x="556" y="10066"/>
                  </a:lnTo>
                  <a:lnTo>
                    <a:pt x="566" y="10060"/>
                  </a:lnTo>
                  <a:lnTo>
                    <a:pt x="578" y="10054"/>
                  </a:lnTo>
                  <a:lnTo>
                    <a:pt x="589" y="10049"/>
                  </a:lnTo>
                  <a:lnTo>
                    <a:pt x="601" y="10043"/>
                  </a:lnTo>
                  <a:lnTo>
                    <a:pt x="613" y="10039"/>
                  </a:lnTo>
                  <a:lnTo>
                    <a:pt x="625" y="10035"/>
                  </a:lnTo>
                  <a:lnTo>
                    <a:pt x="638" y="10032"/>
                  </a:lnTo>
                  <a:lnTo>
                    <a:pt x="651" y="10029"/>
                  </a:lnTo>
                  <a:lnTo>
                    <a:pt x="664" y="10027"/>
                  </a:lnTo>
                  <a:lnTo>
                    <a:pt x="678" y="10025"/>
                  </a:lnTo>
                  <a:lnTo>
                    <a:pt x="691" y="10024"/>
                  </a:lnTo>
                  <a:lnTo>
                    <a:pt x="704" y="10024"/>
                  </a:lnTo>
                  <a:close/>
                  <a:moveTo>
                    <a:pt x="704" y="8842"/>
                  </a:moveTo>
                  <a:lnTo>
                    <a:pt x="6628" y="8842"/>
                  </a:lnTo>
                  <a:lnTo>
                    <a:pt x="6642" y="8842"/>
                  </a:lnTo>
                  <a:lnTo>
                    <a:pt x="6655" y="8843"/>
                  </a:lnTo>
                  <a:lnTo>
                    <a:pt x="6669" y="8845"/>
                  </a:lnTo>
                  <a:lnTo>
                    <a:pt x="6682" y="8846"/>
                  </a:lnTo>
                  <a:lnTo>
                    <a:pt x="6694" y="8849"/>
                  </a:lnTo>
                  <a:lnTo>
                    <a:pt x="6707" y="8853"/>
                  </a:lnTo>
                  <a:lnTo>
                    <a:pt x="6720" y="8857"/>
                  </a:lnTo>
                  <a:lnTo>
                    <a:pt x="6732" y="8862"/>
                  </a:lnTo>
                  <a:lnTo>
                    <a:pt x="6744" y="8866"/>
                  </a:lnTo>
                  <a:lnTo>
                    <a:pt x="6755" y="8872"/>
                  </a:lnTo>
                  <a:lnTo>
                    <a:pt x="6766" y="8877"/>
                  </a:lnTo>
                  <a:lnTo>
                    <a:pt x="6777" y="8884"/>
                  </a:lnTo>
                  <a:lnTo>
                    <a:pt x="6787" y="8891"/>
                  </a:lnTo>
                  <a:lnTo>
                    <a:pt x="6797" y="8898"/>
                  </a:lnTo>
                  <a:lnTo>
                    <a:pt x="6807" y="8906"/>
                  </a:lnTo>
                  <a:lnTo>
                    <a:pt x="6817" y="8915"/>
                  </a:lnTo>
                  <a:lnTo>
                    <a:pt x="6826" y="8923"/>
                  </a:lnTo>
                  <a:lnTo>
                    <a:pt x="6834" y="8932"/>
                  </a:lnTo>
                  <a:lnTo>
                    <a:pt x="6842" y="8942"/>
                  </a:lnTo>
                  <a:lnTo>
                    <a:pt x="6849" y="8952"/>
                  </a:lnTo>
                  <a:lnTo>
                    <a:pt x="6856" y="8962"/>
                  </a:lnTo>
                  <a:lnTo>
                    <a:pt x="6863" y="8972"/>
                  </a:lnTo>
                  <a:lnTo>
                    <a:pt x="6868" y="8983"/>
                  </a:lnTo>
                  <a:lnTo>
                    <a:pt x="6874" y="8994"/>
                  </a:lnTo>
                  <a:lnTo>
                    <a:pt x="6879" y="9005"/>
                  </a:lnTo>
                  <a:lnTo>
                    <a:pt x="6883" y="9016"/>
                  </a:lnTo>
                  <a:lnTo>
                    <a:pt x="6887" y="9028"/>
                  </a:lnTo>
                  <a:lnTo>
                    <a:pt x="6889" y="9039"/>
                  </a:lnTo>
                  <a:lnTo>
                    <a:pt x="6893" y="9051"/>
                  </a:lnTo>
                  <a:lnTo>
                    <a:pt x="6894" y="9065"/>
                  </a:lnTo>
                  <a:lnTo>
                    <a:pt x="6895" y="9077"/>
                  </a:lnTo>
                  <a:lnTo>
                    <a:pt x="6895" y="9089"/>
                  </a:lnTo>
                  <a:lnTo>
                    <a:pt x="6895" y="9676"/>
                  </a:lnTo>
                  <a:lnTo>
                    <a:pt x="6895" y="9689"/>
                  </a:lnTo>
                  <a:lnTo>
                    <a:pt x="6894" y="9701"/>
                  </a:lnTo>
                  <a:lnTo>
                    <a:pt x="6893" y="9714"/>
                  </a:lnTo>
                  <a:lnTo>
                    <a:pt x="6889" y="9726"/>
                  </a:lnTo>
                  <a:lnTo>
                    <a:pt x="6887" y="9738"/>
                  </a:lnTo>
                  <a:lnTo>
                    <a:pt x="6883" y="9750"/>
                  </a:lnTo>
                  <a:lnTo>
                    <a:pt x="6879" y="9761"/>
                  </a:lnTo>
                  <a:lnTo>
                    <a:pt x="6874" y="9772"/>
                  </a:lnTo>
                  <a:lnTo>
                    <a:pt x="6868" y="9784"/>
                  </a:lnTo>
                  <a:lnTo>
                    <a:pt x="6863" y="9795"/>
                  </a:lnTo>
                  <a:lnTo>
                    <a:pt x="6856" y="9805"/>
                  </a:lnTo>
                  <a:lnTo>
                    <a:pt x="6849" y="9815"/>
                  </a:lnTo>
                  <a:lnTo>
                    <a:pt x="6842" y="9825"/>
                  </a:lnTo>
                  <a:lnTo>
                    <a:pt x="6834" y="9834"/>
                  </a:lnTo>
                  <a:lnTo>
                    <a:pt x="6826" y="9842"/>
                  </a:lnTo>
                  <a:lnTo>
                    <a:pt x="6817" y="9851"/>
                  </a:lnTo>
                  <a:lnTo>
                    <a:pt x="6807" y="9860"/>
                  </a:lnTo>
                  <a:lnTo>
                    <a:pt x="6797" y="9868"/>
                  </a:lnTo>
                  <a:lnTo>
                    <a:pt x="6787" y="9875"/>
                  </a:lnTo>
                  <a:lnTo>
                    <a:pt x="6777" y="9882"/>
                  </a:lnTo>
                  <a:lnTo>
                    <a:pt x="6766" y="9888"/>
                  </a:lnTo>
                  <a:lnTo>
                    <a:pt x="6755" y="9895"/>
                  </a:lnTo>
                  <a:lnTo>
                    <a:pt x="6744" y="9900"/>
                  </a:lnTo>
                  <a:lnTo>
                    <a:pt x="6732" y="9905"/>
                  </a:lnTo>
                  <a:lnTo>
                    <a:pt x="6720" y="9909"/>
                  </a:lnTo>
                  <a:lnTo>
                    <a:pt x="6707" y="9913"/>
                  </a:lnTo>
                  <a:lnTo>
                    <a:pt x="6694" y="9917"/>
                  </a:lnTo>
                  <a:lnTo>
                    <a:pt x="6682" y="9919"/>
                  </a:lnTo>
                  <a:lnTo>
                    <a:pt x="6669" y="9921"/>
                  </a:lnTo>
                  <a:lnTo>
                    <a:pt x="6655" y="9923"/>
                  </a:lnTo>
                  <a:lnTo>
                    <a:pt x="6642" y="9924"/>
                  </a:lnTo>
                  <a:lnTo>
                    <a:pt x="6628" y="9924"/>
                  </a:lnTo>
                  <a:lnTo>
                    <a:pt x="704" y="9924"/>
                  </a:lnTo>
                  <a:lnTo>
                    <a:pt x="691" y="9924"/>
                  </a:lnTo>
                  <a:lnTo>
                    <a:pt x="678" y="9923"/>
                  </a:lnTo>
                  <a:lnTo>
                    <a:pt x="664" y="9921"/>
                  </a:lnTo>
                  <a:lnTo>
                    <a:pt x="651" y="9919"/>
                  </a:lnTo>
                  <a:lnTo>
                    <a:pt x="638" y="9917"/>
                  </a:lnTo>
                  <a:lnTo>
                    <a:pt x="625" y="9913"/>
                  </a:lnTo>
                  <a:lnTo>
                    <a:pt x="613" y="9909"/>
                  </a:lnTo>
                  <a:lnTo>
                    <a:pt x="601" y="9905"/>
                  </a:lnTo>
                  <a:lnTo>
                    <a:pt x="589" y="9900"/>
                  </a:lnTo>
                  <a:lnTo>
                    <a:pt x="578" y="9895"/>
                  </a:lnTo>
                  <a:lnTo>
                    <a:pt x="566" y="9888"/>
                  </a:lnTo>
                  <a:lnTo>
                    <a:pt x="556" y="9882"/>
                  </a:lnTo>
                  <a:lnTo>
                    <a:pt x="544" y="9875"/>
                  </a:lnTo>
                  <a:lnTo>
                    <a:pt x="534" y="9868"/>
                  </a:lnTo>
                  <a:lnTo>
                    <a:pt x="524" y="9860"/>
                  </a:lnTo>
                  <a:lnTo>
                    <a:pt x="516" y="9851"/>
                  </a:lnTo>
                  <a:lnTo>
                    <a:pt x="507" y="9842"/>
                  </a:lnTo>
                  <a:lnTo>
                    <a:pt x="498" y="9834"/>
                  </a:lnTo>
                  <a:lnTo>
                    <a:pt x="490" y="9825"/>
                  </a:lnTo>
                  <a:lnTo>
                    <a:pt x="483" y="9815"/>
                  </a:lnTo>
                  <a:lnTo>
                    <a:pt x="476" y="9805"/>
                  </a:lnTo>
                  <a:lnTo>
                    <a:pt x="469" y="9795"/>
                  </a:lnTo>
                  <a:lnTo>
                    <a:pt x="463" y="9784"/>
                  </a:lnTo>
                  <a:lnTo>
                    <a:pt x="458" y="9772"/>
                  </a:lnTo>
                  <a:lnTo>
                    <a:pt x="454" y="9761"/>
                  </a:lnTo>
                  <a:lnTo>
                    <a:pt x="449" y="9750"/>
                  </a:lnTo>
                  <a:lnTo>
                    <a:pt x="446" y="9738"/>
                  </a:lnTo>
                  <a:lnTo>
                    <a:pt x="442" y="9726"/>
                  </a:lnTo>
                  <a:lnTo>
                    <a:pt x="440" y="9714"/>
                  </a:lnTo>
                  <a:lnTo>
                    <a:pt x="439" y="9701"/>
                  </a:lnTo>
                  <a:lnTo>
                    <a:pt x="438" y="9689"/>
                  </a:lnTo>
                  <a:lnTo>
                    <a:pt x="437" y="9676"/>
                  </a:lnTo>
                  <a:lnTo>
                    <a:pt x="437" y="9089"/>
                  </a:lnTo>
                  <a:lnTo>
                    <a:pt x="438" y="9077"/>
                  </a:lnTo>
                  <a:lnTo>
                    <a:pt x="439" y="9065"/>
                  </a:lnTo>
                  <a:lnTo>
                    <a:pt x="440" y="9051"/>
                  </a:lnTo>
                  <a:lnTo>
                    <a:pt x="442" y="9039"/>
                  </a:lnTo>
                  <a:lnTo>
                    <a:pt x="446" y="9028"/>
                  </a:lnTo>
                  <a:lnTo>
                    <a:pt x="449" y="9016"/>
                  </a:lnTo>
                  <a:lnTo>
                    <a:pt x="454" y="9005"/>
                  </a:lnTo>
                  <a:lnTo>
                    <a:pt x="458" y="8994"/>
                  </a:lnTo>
                  <a:lnTo>
                    <a:pt x="463" y="8983"/>
                  </a:lnTo>
                  <a:lnTo>
                    <a:pt x="469" y="8972"/>
                  </a:lnTo>
                  <a:lnTo>
                    <a:pt x="476" y="8962"/>
                  </a:lnTo>
                  <a:lnTo>
                    <a:pt x="483" y="8952"/>
                  </a:lnTo>
                  <a:lnTo>
                    <a:pt x="490" y="8942"/>
                  </a:lnTo>
                  <a:lnTo>
                    <a:pt x="498" y="8932"/>
                  </a:lnTo>
                  <a:lnTo>
                    <a:pt x="507" y="8923"/>
                  </a:lnTo>
                  <a:lnTo>
                    <a:pt x="516" y="8915"/>
                  </a:lnTo>
                  <a:lnTo>
                    <a:pt x="524" y="8906"/>
                  </a:lnTo>
                  <a:lnTo>
                    <a:pt x="534" y="8898"/>
                  </a:lnTo>
                  <a:lnTo>
                    <a:pt x="544" y="8891"/>
                  </a:lnTo>
                  <a:lnTo>
                    <a:pt x="556" y="8884"/>
                  </a:lnTo>
                  <a:lnTo>
                    <a:pt x="566" y="8877"/>
                  </a:lnTo>
                  <a:lnTo>
                    <a:pt x="578" y="8872"/>
                  </a:lnTo>
                  <a:lnTo>
                    <a:pt x="589" y="8866"/>
                  </a:lnTo>
                  <a:lnTo>
                    <a:pt x="601" y="8862"/>
                  </a:lnTo>
                  <a:lnTo>
                    <a:pt x="613" y="8857"/>
                  </a:lnTo>
                  <a:lnTo>
                    <a:pt x="625" y="8853"/>
                  </a:lnTo>
                  <a:lnTo>
                    <a:pt x="638" y="8849"/>
                  </a:lnTo>
                  <a:lnTo>
                    <a:pt x="651" y="8846"/>
                  </a:lnTo>
                  <a:lnTo>
                    <a:pt x="664" y="8845"/>
                  </a:lnTo>
                  <a:lnTo>
                    <a:pt x="678" y="8843"/>
                  </a:lnTo>
                  <a:lnTo>
                    <a:pt x="691" y="8842"/>
                  </a:lnTo>
                  <a:lnTo>
                    <a:pt x="704" y="8842"/>
                  </a:lnTo>
                  <a:close/>
                  <a:moveTo>
                    <a:pt x="704" y="7659"/>
                  </a:moveTo>
                  <a:lnTo>
                    <a:pt x="6628" y="7659"/>
                  </a:lnTo>
                  <a:lnTo>
                    <a:pt x="6642" y="7659"/>
                  </a:lnTo>
                  <a:lnTo>
                    <a:pt x="6655" y="7660"/>
                  </a:lnTo>
                  <a:lnTo>
                    <a:pt x="6669" y="7662"/>
                  </a:lnTo>
                  <a:lnTo>
                    <a:pt x="6682" y="7665"/>
                  </a:lnTo>
                  <a:lnTo>
                    <a:pt x="6694" y="7667"/>
                  </a:lnTo>
                  <a:lnTo>
                    <a:pt x="6707" y="7670"/>
                  </a:lnTo>
                  <a:lnTo>
                    <a:pt x="6720" y="7675"/>
                  </a:lnTo>
                  <a:lnTo>
                    <a:pt x="6732" y="7679"/>
                  </a:lnTo>
                  <a:lnTo>
                    <a:pt x="6744" y="7684"/>
                  </a:lnTo>
                  <a:lnTo>
                    <a:pt x="6755" y="7689"/>
                  </a:lnTo>
                  <a:lnTo>
                    <a:pt x="6766" y="7696"/>
                  </a:lnTo>
                  <a:lnTo>
                    <a:pt x="6777" y="7701"/>
                  </a:lnTo>
                  <a:lnTo>
                    <a:pt x="6787" y="7709"/>
                  </a:lnTo>
                  <a:lnTo>
                    <a:pt x="6797" y="7716"/>
                  </a:lnTo>
                  <a:lnTo>
                    <a:pt x="6807" y="7723"/>
                  </a:lnTo>
                  <a:lnTo>
                    <a:pt x="6817" y="7732"/>
                  </a:lnTo>
                  <a:lnTo>
                    <a:pt x="6826" y="7740"/>
                  </a:lnTo>
                  <a:lnTo>
                    <a:pt x="6834" y="7750"/>
                  </a:lnTo>
                  <a:lnTo>
                    <a:pt x="6842" y="7759"/>
                  </a:lnTo>
                  <a:lnTo>
                    <a:pt x="6849" y="7769"/>
                  </a:lnTo>
                  <a:lnTo>
                    <a:pt x="6856" y="7779"/>
                  </a:lnTo>
                  <a:lnTo>
                    <a:pt x="6863" y="7789"/>
                  </a:lnTo>
                  <a:lnTo>
                    <a:pt x="6868" y="7800"/>
                  </a:lnTo>
                  <a:lnTo>
                    <a:pt x="6874" y="7811"/>
                  </a:lnTo>
                  <a:lnTo>
                    <a:pt x="6879" y="7822"/>
                  </a:lnTo>
                  <a:lnTo>
                    <a:pt x="6883" y="7833"/>
                  </a:lnTo>
                  <a:lnTo>
                    <a:pt x="6887" y="7846"/>
                  </a:lnTo>
                  <a:lnTo>
                    <a:pt x="6889" y="7858"/>
                  </a:lnTo>
                  <a:lnTo>
                    <a:pt x="6893" y="7870"/>
                  </a:lnTo>
                  <a:lnTo>
                    <a:pt x="6894" y="7882"/>
                  </a:lnTo>
                  <a:lnTo>
                    <a:pt x="6895" y="7894"/>
                  </a:lnTo>
                  <a:lnTo>
                    <a:pt x="6895" y="7907"/>
                  </a:lnTo>
                  <a:lnTo>
                    <a:pt x="6895" y="8494"/>
                  </a:lnTo>
                  <a:lnTo>
                    <a:pt x="6895" y="8507"/>
                  </a:lnTo>
                  <a:lnTo>
                    <a:pt x="6894" y="8519"/>
                  </a:lnTo>
                  <a:lnTo>
                    <a:pt x="6893" y="8531"/>
                  </a:lnTo>
                  <a:lnTo>
                    <a:pt x="6889" y="8543"/>
                  </a:lnTo>
                  <a:lnTo>
                    <a:pt x="6887" y="8556"/>
                  </a:lnTo>
                  <a:lnTo>
                    <a:pt x="6883" y="8568"/>
                  </a:lnTo>
                  <a:lnTo>
                    <a:pt x="6879" y="8579"/>
                  </a:lnTo>
                  <a:lnTo>
                    <a:pt x="6874" y="8590"/>
                  </a:lnTo>
                  <a:lnTo>
                    <a:pt x="6868" y="8601"/>
                  </a:lnTo>
                  <a:lnTo>
                    <a:pt x="6863" y="8612"/>
                  </a:lnTo>
                  <a:lnTo>
                    <a:pt x="6856" y="8622"/>
                  </a:lnTo>
                  <a:lnTo>
                    <a:pt x="6849" y="8632"/>
                  </a:lnTo>
                  <a:lnTo>
                    <a:pt x="6842" y="8642"/>
                  </a:lnTo>
                  <a:lnTo>
                    <a:pt x="6834" y="8651"/>
                  </a:lnTo>
                  <a:lnTo>
                    <a:pt x="6826" y="8661"/>
                  </a:lnTo>
                  <a:lnTo>
                    <a:pt x="6817" y="8669"/>
                  </a:lnTo>
                  <a:lnTo>
                    <a:pt x="6807" y="8678"/>
                  </a:lnTo>
                  <a:lnTo>
                    <a:pt x="6797" y="8685"/>
                  </a:lnTo>
                  <a:lnTo>
                    <a:pt x="6787" y="8692"/>
                  </a:lnTo>
                  <a:lnTo>
                    <a:pt x="6777" y="8700"/>
                  </a:lnTo>
                  <a:lnTo>
                    <a:pt x="6766" y="8706"/>
                  </a:lnTo>
                  <a:lnTo>
                    <a:pt x="6755" y="8712"/>
                  </a:lnTo>
                  <a:lnTo>
                    <a:pt x="6744" y="8717"/>
                  </a:lnTo>
                  <a:lnTo>
                    <a:pt x="6732" y="8722"/>
                  </a:lnTo>
                  <a:lnTo>
                    <a:pt x="6720" y="8726"/>
                  </a:lnTo>
                  <a:lnTo>
                    <a:pt x="6707" y="8731"/>
                  </a:lnTo>
                  <a:lnTo>
                    <a:pt x="6694" y="8734"/>
                  </a:lnTo>
                  <a:lnTo>
                    <a:pt x="6682" y="8736"/>
                  </a:lnTo>
                  <a:lnTo>
                    <a:pt x="6669" y="8739"/>
                  </a:lnTo>
                  <a:lnTo>
                    <a:pt x="6655" y="8741"/>
                  </a:lnTo>
                  <a:lnTo>
                    <a:pt x="6642" y="8742"/>
                  </a:lnTo>
                  <a:lnTo>
                    <a:pt x="6628" y="8742"/>
                  </a:lnTo>
                  <a:lnTo>
                    <a:pt x="704" y="8742"/>
                  </a:lnTo>
                  <a:lnTo>
                    <a:pt x="691" y="8742"/>
                  </a:lnTo>
                  <a:lnTo>
                    <a:pt x="678" y="8741"/>
                  </a:lnTo>
                  <a:lnTo>
                    <a:pt x="664" y="8739"/>
                  </a:lnTo>
                  <a:lnTo>
                    <a:pt x="651" y="8736"/>
                  </a:lnTo>
                  <a:lnTo>
                    <a:pt x="638" y="8734"/>
                  </a:lnTo>
                  <a:lnTo>
                    <a:pt x="625" y="8731"/>
                  </a:lnTo>
                  <a:lnTo>
                    <a:pt x="613" y="8726"/>
                  </a:lnTo>
                  <a:lnTo>
                    <a:pt x="601" y="8722"/>
                  </a:lnTo>
                  <a:lnTo>
                    <a:pt x="589" y="8717"/>
                  </a:lnTo>
                  <a:lnTo>
                    <a:pt x="578" y="8712"/>
                  </a:lnTo>
                  <a:lnTo>
                    <a:pt x="566" y="8706"/>
                  </a:lnTo>
                  <a:lnTo>
                    <a:pt x="556" y="8700"/>
                  </a:lnTo>
                  <a:lnTo>
                    <a:pt x="544" y="8692"/>
                  </a:lnTo>
                  <a:lnTo>
                    <a:pt x="534" y="8685"/>
                  </a:lnTo>
                  <a:lnTo>
                    <a:pt x="524" y="8678"/>
                  </a:lnTo>
                  <a:lnTo>
                    <a:pt x="516" y="8669"/>
                  </a:lnTo>
                  <a:lnTo>
                    <a:pt x="507" y="8661"/>
                  </a:lnTo>
                  <a:lnTo>
                    <a:pt x="498" y="8651"/>
                  </a:lnTo>
                  <a:lnTo>
                    <a:pt x="490" y="8642"/>
                  </a:lnTo>
                  <a:lnTo>
                    <a:pt x="483" y="8632"/>
                  </a:lnTo>
                  <a:lnTo>
                    <a:pt x="476" y="8622"/>
                  </a:lnTo>
                  <a:lnTo>
                    <a:pt x="469" y="8612"/>
                  </a:lnTo>
                  <a:lnTo>
                    <a:pt x="463" y="8601"/>
                  </a:lnTo>
                  <a:lnTo>
                    <a:pt x="458" y="8590"/>
                  </a:lnTo>
                  <a:lnTo>
                    <a:pt x="454" y="8579"/>
                  </a:lnTo>
                  <a:lnTo>
                    <a:pt x="449" y="8568"/>
                  </a:lnTo>
                  <a:lnTo>
                    <a:pt x="446" y="8556"/>
                  </a:lnTo>
                  <a:lnTo>
                    <a:pt x="442" y="8543"/>
                  </a:lnTo>
                  <a:lnTo>
                    <a:pt x="440" y="8531"/>
                  </a:lnTo>
                  <a:lnTo>
                    <a:pt x="439" y="8519"/>
                  </a:lnTo>
                  <a:lnTo>
                    <a:pt x="438" y="8507"/>
                  </a:lnTo>
                  <a:lnTo>
                    <a:pt x="437" y="8494"/>
                  </a:lnTo>
                  <a:lnTo>
                    <a:pt x="437" y="7907"/>
                  </a:lnTo>
                  <a:lnTo>
                    <a:pt x="438" y="7894"/>
                  </a:lnTo>
                  <a:lnTo>
                    <a:pt x="439" y="7882"/>
                  </a:lnTo>
                  <a:lnTo>
                    <a:pt x="440" y="7870"/>
                  </a:lnTo>
                  <a:lnTo>
                    <a:pt x="442" y="7858"/>
                  </a:lnTo>
                  <a:lnTo>
                    <a:pt x="446" y="7846"/>
                  </a:lnTo>
                  <a:lnTo>
                    <a:pt x="449" y="7833"/>
                  </a:lnTo>
                  <a:lnTo>
                    <a:pt x="454" y="7822"/>
                  </a:lnTo>
                  <a:lnTo>
                    <a:pt x="458" y="7811"/>
                  </a:lnTo>
                  <a:lnTo>
                    <a:pt x="463" y="7800"/>
                  </a:lnTo>
                  <a:lnTo>
                    <a:pt x="469" y="7789"/>
                  </a:lnTo>
                  <a:lnTo>
                    <a:pt x="476" y="7779"/>
                  </a:lnTo>
                  <a:lnTo>
                    <a:pt x="483" y="7769"/>
                  </a:lnTo>
                  <a:lnTo>
                    <a:pt x="490" y="7759"/>
                  </a:lnTo>
                  <a:lnTo>
                    <a:pt x="498" y="7750"/>
                  </a:lnTo>
                  <a:lnTo>
                    <a:pt x="507" y="7740"/>
                  </a:lnTo>
                  <a:lnTo>
                    <a:pt x="516" y="7732"/>
                  </a:lnTo>
                  <a:lnTo>
                    <a:pt x="524" y="7723"/>
                  </a:lnTo>
                  <a:lnTo>
                    <a:pt x="534" y="7716"/>
                  </a:lnTo>
                  <a:lnTo>
                    <a:pt x="544" y="7709"/>
                  </a:lnTo>
                  <a:lnTo>
                    <a:pt x="556" y="7701"/>
                  </a:lnTo>
                  <a:lnTo>
                    <a:pt x="566" y="7696"/>
                  </a:lnTo>
                  <a:lnTo>
                    <a:pt x="578" y="7689"/>
                  </a:lnTo>
                  <a:lnTo>
                    <a:pt x="589" y="7684"/>
                  </a:lnTo>
                  <a:lnTo>
                    <a:pt x="601" y="7679"/>
                  </a:lnTo>
                  <a:lnTo>
                    <a:pt x="613" y="7675"/>
                  </a:lnTo>
                  <a:lnTo>
                    <a:pt x="625" y="7670"/>
                  </a:lnTo>
                  <a:lnTo>
                    <a:pt x="638" y="7667"/>
                  </a:lnTo>
                  <a:lnTo>
                    <a:pt x="651" y="7665"/>
                  </a:lnTo>
                  <a:lnTo>
                    <a:pt x="664" y="7662"/>
                  </a:lnTo>
                  <a:lnTo>
                    <a:pt x="678" y="7660"/>
                  </a:lnTo>
                  <a:lnTo>
                    <a:pt x="691" y="7659"/>
                  </a:lnTo>
                  <a:lnTo>
                    <a:pt x="704" y="7659"/>
                  </a:lnTo>
                  <a:close/>
                  <a:moveTo>
                    <a:pt x="704" y="6477"/>
                  </a:moveTo>
                  <a:lnTo>
                    <a:pt x="6628" y="6477"/>
                  </a:lnTo>
                  <a:lnTo>
                    <a:pt x="6642" y="6477"/>
                  </a:lnTo>
                  <a:lnTo>
                    <a:pt x="6655" y="6478"/>
                  </a:lnTo>
                  <a:lnTo>
                    <a:pt x="6669" y="6480"/>
                  </a:lnTo>
                  <a:lnTo>
                    <a:pt x="6682" y="6482"/>
                  </a:lnTo>
                  <a:lnTo>
                    <a:pt x="6694" y="6484"/>
                  </a:lnTo>
                  <a:lnTo>
                    <a:pt x="6707" y="6488"/>
                  </a:lnTo>
                  <a:lnTo>
                    <a:pt x="6720" y="6492"/>
                  </a:lnTo>
                  <a:lnTo>
                    <a:pt x="6732" y="6497"/>
                  </a:lnTo>
                  <a:lnTo>
                    <a:pt x="6744" y="6501"/>
                  </a:lnTo>
                  <a:lnTo>
                    <a:pt x="6755" y="6506"/>
                  </a:lnTo>
                  <a:lnTo>
                    <a:pt x="6766" y="6513"/>
                  </a:lnTo>
                  <a:lnTo>
                    <a:pt x="6777" y="6519"/>
                  </a:lnTo>
                  <a:lnTo>
                    <a:pt x="6787" y="6526"/>
                  </a:lnTo>
                  <a:lnTo>
                    <a:pt x="6797" y="6533"/>
                  </a:lnTo>
                  <a:lnTo>
                    <a:pt x="6807" y="6541"/>
                  </a:lnTo>
                  <a:lnTo>
                    <a:pt x="6817" y="6550"/>
                  </a:lnTo>
                  <a:lnTo>
                    <a:pt x="6826" y="6559"/>
                  </a:lnTo>
                  <a:lnTo>
                    <a:pt x="6834" y="6568"/>
                  </a:lnTo>
                  <a:lnTo>
                    <a:pt x="6842" y="6576"/>
                  </a:lnTo>
                  <a:lnTo>
                    <a:pt x="6849" y="6586"/>
                  </a:lnTo>
                  <a:lnTo>
                    <a:pt x="6856" y="6596"/>
                  </a:lnTo>
                  <a:lnTo>
                    <a:pt x="6863" y="6606"/>
                  </a:lnTo>
                  <a:lnTo>
                    <a:pt x="6868" y="6617"/>
                  </a:lnTo>
                  <a:lnTo>
                    <a:pt x="6874" y="6629"/>
                  </a:lnTo>
                  <a:lnTo>
                    <a:pt x="6879" y="6640"/>
                  </a:lnTo>
                  <a:lnTo>
                    <a:pt x="6883" y="6651"/>
                  </a:lnTo>
                  <a:lnTo>
                    <a:pt x="6887" y="6663"/>
                  </a:lnTo>
                  <a:lnTo>
                    <a:pt x="6889" y="6675"/>
                  </a:lnTo>
                  <a:lnTo>
                    <a:pt x="6893" y="6687"/>
                  </a:lnTo>
                  <a:lnTo>
                    <a:pt x="6894" y="6700"/>
                  </a:lnTo>
                  <a:lnTo>
                    <a:pt x="6895" y="6712"/>
                  </a:lnTo>
                  <a:lnTo>
                    <a:pt x="6895" y="6725"/>
                  </a:lnTo>
                  <a:lnTo>
                    <a:pt x="6895" y="7312"/>
                  </a:lnTo>
                  <a:lnTo>
                    <a:pt x="6895" y="7324"/>
                  </a:lnTo>
                  <a:lnTo>
                    <a:pt x="6894" y="7336"/>
                  </a:lnTo>
                  <a:lnTo>
                    <a:pt x="6893" y="7350"/>
                  </a:lnTo>
                  <a:lnTo>
                    <a:pt x="6889" y="7362"/>
                  </a:lnTo>
                  <a:lnTo>
                    <a:pt x="6887" y="7373"/>
                  </a:lnTo>
                  <a:lnTo>
                    <a:pt x="6883" y="7385"/>
                  </a:lnTo>
                  <a:lnTo>
                    <a:pt x="6879" y="7396"/>
                  </a:lnTo>
                  <a:lnTo>
                    <a:pt x="6874" y="7407"/>
                  </a:lnTo>
                  <a:lnTo>
                    <a:pt x="6868" y="7418"/>
                  </a:lnTo>
                  <a:lnTo>
                    <a:pt x="6863" y="7429"/>
                  </a:lnTo>
                  <a:lnTo>
                    <a:pt x="6856" y="7439"/>
                  </a:lnTo>
                  <a:lnTo>
                    <a:pt x="6849" y="7449"/>
                  </a:lnTo>
                  <a:lnTo>
                    <a:pt x="6842" y="7459"/>
                  </a:lnTo>
                  <a:lnTo>
                    <a:pt x="6834" y="7469"/>
                  </a:lnTo>
                  <a:lnTo>
                    <a:pt x="6826" y="7478"/>
                  </a:lnTo>
                  <a:lnTo>
                    <a:pt x="6817" y="7486"/>
                  </a:lnTo>
                  <a:lnTo>
                    <a:pt x="6807" y="7495"/>
                  </a:lnTo>
                  <a:lnTo>
                    <a:pt x="6797" y="7503"/>
                  </a:lnTo>
                  <a:lnTo>
                    <a:pt x="6787" y="7510"/>
                  </a:lnTo>
                  <a:lnTo>
                    <a:pt x="6777" y="7517"/>
                  </a:lnTo>
                  <a:lnTo>
                    <a:pt x="6766" y="7524"/>
                  </a:lnTo>
                  <a:lnTo>
                    <a:pt x="6755" y="7529"/>
                  </a:lnTo>
                  <a:lnTo>
                    <a:pt x="6744" y="7535"/>
                  </a:lnTo>
                  <a:lnTo>
                    <a:pt x="6732" y="7539"/>
                  </a:lnTo>
                  <a:lnTo>
                    <a:pt x="6720" y="7544"/>
                  </a:lnTo>
                  <a:lnTo>
                    <a:pt x="6707" y="7548"/>
                  </a:lnTo>
                  <a:lnTo>
                    <a:pt x="6694" y="7552"/>
                  </a:lnTo>
                  <a:lnTo>
                    <a:pt x="6682" y="7554"/>
                  </a:lnTo>
                  <a:lnTo>
                    <a:pt x="6669" y="7556"/>
                  </a:lnTo>
                  <a:lnTo>
                    <a:pt x="6655" y="7558"/>
                  </a:lnTo>
                  <a:lnTo>
                    <a:pt x="6642" y="7559"/>
                  </a:lnTo>
                  <a:lnTo>
                    <a:pt x="6628" y="7559"/>
                  </a:lnTo>
                  <a:lnTo>
                    <a:pt x="704" y="7559"/>
                  </a:lnTo>
                  <a:lnTo>
                    <a:pt x="691" y="7559"/>
                  </a:lnTo>
                  <a:lnTo>
                    <a:pt x="678" y="7558"/>
                  </a:lnTo>
                  <a:lnTo>
                    <a:pt x="664" y="7556"/>
                  </a:lnTo>
                  <a:lnTo>
                    <a:pt x="651" y="7554"/>
                  </a:lnTo>
                  <a:lnTo>
                    <a:pt x="638" y="7552"/>
                  </a:lnTo>
                  <a:lnTo>
                    <a:pt x="625" y="7548"/>
                  </a:lnTo>
                  <a:lnTo>
                    <a:pt x="613" y="7544"/>
                  </a:lnTo>
                  <a:lnTo>
                    <a:pt x="601" y="7539"/>
                  </a:lnTo>
                  <a:lnTo>
                    <a:pt x="589" y="7535"/>
                  </a:lnTo>
                  <a:lnTo>
                    <a:pt x="578" y="7529"/>
                  </a:lnTo>
                  <a:lnTo>
                    <a:pt x="566" y="7524"/>
                  </a:lnTo>
                  <a:lnTo>
                    <a:pt x="556" y="7517"/>
                  </a:lnTo>
                  <a:lnTo>
                    <a:pt x="544" y="7510"/>
                  </a:lnTo>
                  <a:lnTo>
                    <a:pt x="534" y="7503"/>
                  </a:lnTo>
                  <a:lnTo>
                    <a:pt x="524" y="7495"/>
                  </a:lnTo>
                  <a:lnTo>
                    <a:pt x="516" y="7486"/>
                  </a:lnTo>
                  <a:lnTo>
                    <a:pt x="507" y="7478"/>
                  </a:lnTo>
                  <a:lnTo>
                    <a:pt x="498" y="7469"/>
                  </a:lnTo>
                  <a:lnTo>
                    <a:pt x="490" y="7459"/>
                  </a:lnTo>
                  <a:lnTo>
                    <a:pt x="483" y="7449"/>
                  </a:lnTo>
                  <a:lnTo>
                    <a:pt x="476" y="7439"/>
                  </a:lnTo>
                  <a:lnTo>
                    <a:pt x="469" y="7429"/>
                  </a:lnTo>
                  <a:lnTo>
                    <a:pt x="463" y="7418"/>
                  </a:lnTo>
                  <a:lnTo>
                    <a:pt x="458" y="7407"/>
                  </a:lnTo>
                  <a:lnTo>
                    <a:pt x="454" y="7396"/>
                  </a:lnTo>
                  <a:lnTo>
                    <a:pt x="449" y="7385"/>
                  </a:lnTo>
                  <a:lnTo>
                    <a:pt x="446" y="7373"/>
                  </a:lnTo>
                  <a:lnTo>
                    <a:pt x="442" y="7362"/>
                  </a:lnTo>
                  <a:lnTo>
                    <a:pt x="440" y="7350"/>
                  </a:lnTo>
                  <a:lnTo>
                    <a:pt x="439" y="7336"/>
                  </a:lnTo>
                  <a:lnTo>
                    <a:pt x="438" y="7324"/>
                  </a:lnTo>
                  <a:lnTo>
                    <a:pt x="437" y="7312"/>
                  </a:lnTo>
                  <a:lnTo>
                    <a:pt x="437" y="6725"/>
                  </a:lnTo>
                  <a:lnTo>
                    <a:pt x="438" y="6712"/>
                  </a:lnTo>
                  <a:lnTo>
                    <a:pt x="439" y="6700"/>
                  </a:lnTo>
                  <a:lnTo>
                    <a:pt x="440" y="6687"/>
                  </a:lnTo>
                  <a:lnTo>
                    <a:pt x="442" y="6675"/>
                  </a:lnTo>
                  <a:lnTo>
                    <a:pt x="446" y="6663"/>
                  </a:lnTo>
                  <a:lnTo>
                    <a:pt x="449" y="6651"/>
                  </a:lnTo>
                  <a:lnTo>
                    <a:pt x="454" y="6640"/>
                  </a:lnTo>
                  <a:lnTo>
                    <a:pt x="458" y="6629"/>
                  </a:lnTo>
                  <a:lnTo>
                    <a:pt x="463" y="6617"/>
                  </a:lnTo>
                  <a:lnTo>
                    <a:pt x="469" y="6606"/>
                  </a:lnTo>
                  <a:lnTo>
                    <a:pt x="476" y="6596"/>
                  </a:lnTo>
                  <a:lnTo>
                    <a:pt x="483" y="6586"/>
                  </a:lnTo>
                  <a:lnTo>
                    <a:pt x="490" y="6576"/>
                  </a:lnTo>
                  <a:lnTo>
                    <a:pt x="498" y="6568"/>
                  </a:lnTo>
                  <a:lnTo>
                    <a:pt x="507" y="6559"/>
                  </a:lnTo>
                  <a:lnTo>
                    <a:pt x="516" y="6550"/>
                  </a:lnTo>
                  <a:lnTo>
                    <a:pt x="524" y="6541"/>
                  </a:lnTo>
                  <a:lnTo>
                    <a:pt x="534" y="6533"/>
                  </a:lnTo>
                  <a:lnTo>
                    <a:pt x="544" y="6526"/>
                  </a:lnTo>
                  <a:lnTo>
                    <a:pt x="556" y="6519"/>
                  </a:lnTo>
                  <a:lnTo>
                    <a:pt x="566" y="6513"/>
                  </a:lnTo>
                  <a:lnTo>
                    <a:pt x="578" y="6506"/>
                  </a:lnTo>
                  <a:lnTo>
                    <a:pt x="589" y="6501"/>
                  </a:lnTo>
                  <a:lnTo>
                    <a:pt x="601" y="6497"/>
                  </a:lnTo>
                  <a:lnTo>
                    <a:pt x="613" y="6492"/>
                  </a:lnTo>
                  <a:lnTo>
                    <a:pt x="625" y="6488"/>
                  </a:lnTo>
                  <a:lnTo>
                    <a:pt x="638" y="6484"/>
                  </a:lnTo>
                  <a:lnTo>
                    <a:pt x="651" y="6482"/>
                  </a:lnTo>
                  <a:lnTo>
                    <a:pt x="664" y="6480"/>
                  </a:lnTo>
                  <a:lnTo>
                    <a:pt x="678" y="6478"/>
                  </a:lnTo>
                  <a:lnTo>
                    <a:pt x="691" y="6477"/>
                  </a:lnTo>
                  <a:lnTo>
                    <a:pt x="704" y="6477"/>
                  </a:lnTo>
                  <a:close/>
                  <a:moveTo>
                    <a:pt x="704" y="5294"/>
                  </a:moveTo>
                  <a:lnTo>
                    <a:pt x="6628" y="5294"/>
                  </a:lnTo>
                  <a:lnTo>
                    <a:pt x="6642" y="5295"/>
                  </a:lnTo>
                  <a:lnTo>
                    <a:pt x="6655" y="5295"/>
                  </a:lnTo>
                  <a:lnTo>
                    <a:pt x="6669" y="5297"/>
                  </a:lnTo>
                  <a:lnTo>
                    <a:pt x="6682" y="5299"/>
                  </a:lnTo>
                  <a:lnTo>
                    <a:pt x="6694" y="5302"/>
                  </a:lnTo>
                  <a:lnTo>
                    <a:pt x="6707" y="5305"/>
                  </a:lnTo>
                  <a:lnTo>
                    <a:pt x="6720" y="5309"/>
                  </a:lnTo>
                  <a:lnTo>
                    <a:pt x="6732" y="5314"/>
                  </a:lnTo>
                  <a:lnTo>
                    <a:pt x="6744" y="5318"/>
                  </a:lnTo>
                  <a:lnTo>
                    <a:pt x="6755" y="5324"/>
                  </a:lnTo>
                  <a:lnTo>
                    <a:pt x="6766" y="5331"/>
                  </a:lnTo>
                  <a:lnTo>
                    <a:pt x="6777" y="5337"/>
                  </a:lnTo>
                  <a:lnTo>
                    <a:pt x="6787" y="5344"/>
                  </a:lnTo>
                  <a:lnTo>
                    <a:pt x="6797" y="5351"/>
                  </a:lnTo>
                  <a:lnTo>
                    <a:pt x="6807" y="5358"/>
                  </a:lnTo>
                  <a:lnTo>
                    <a:pt x="6817" y="5367"/>
                  </a:lnTo>
                  <a:lnTo>
                    <a:pt x="6826" y="5376"/>
                  </a:lnTo>
                  <a:lnTo>
                    <a:pt x="6834" y="5385"/>
                  </a:lnTo>
                  <a:lnTo>
                    <a:pt x="6842" y="5394"/>
                  </a:lnTo>
                  <a:lnTo>
                    <a:pt x="6849" y="5404"/>
                  </a:lnTo>
                  <a:lnTo>
                    <a:pt x="6856" y="5414"/>
                  </a:lnTo>
                  <a:lnTo>
                    <a:pt x="6863" y="5424"/>
                  </a:lnTo>
                  <a:lnTo>
                    <a:pt x="6868" y="5435"/>
                  </a:lnTo>
                  <a:lnTo>
                    <a:pt x="6874" y="5446"/>
                  </a:lnTo>
                  <a:lnTo>
                    <a:pt x="6879" y="5457"/>
                  </a:lnTo>
                  <a:lnTo>
                    <a:pt x="6883" y="5468"/>
                  </a:lnTo>
                  <a:lnTo>
                    <a:pt x="6887" y="5480"/>
                  </a:lnTo>
                  <a:lnTo>
                    <a:pt x="6889" y="5493"/>
                  </a:lnTo>
                  <a:lnTo>
                    <a:pt x="6893" y="5505"/>
                  </a:lnTo>
                  <a:lnTo>
                    <a:pt x="6894" y="5517"/>
                  </a:lnTo>
                  <a:lnTo>
                    <a:pt x="6895" y="5529"/>
                  </a:lnTo>
                  <a:lnTo>
                    <a:pt x="6895" y="5542"/>
                  </a:lnTo>
                  <a:lnTo>
                    <a:pt x="6895" y="6129"/>
                  </a:lnTo>
                  <a:lnTo>
                    <a:pt x="6895" y="6142"/>
                  </a:lnTo>
                  <a:lnTo>
                    <a:pt x="6894" y="6155"/>
                  </a:lnTo>
                  <a:lnTo>
                    <a:pt x="6893" y="6167"/>
                  </a:lnTo>
                  <a:lnTo>
                    <a:pt x="6889" y="6179"/>
                  </a:lnTo>
                  <a:lnTo>
                    <a:pt x="6887" y="6190"/>
                  </a:lnTo>
                  <a:lnTo>
                    <a:pt x="6883" y="6203"/>
                  </a:lnTo>
                  <a:lnTo>
                    <a:pt x="6879" y="6214"/>
                  </a:lnTo>
                  <a:lnTo>
                    <a:pt x="6874" y="6226"/>
                  </a:lnTo>
                  <a:lnTo>
                    <a:pt x="6868" y="6236"/>
                  </a:lnTo>
                  <a:lnTo>
                    <a:pt x="6863" y="6247"/>
                  </a:lnTo>
                  <a:lnTo>
                    <a:pt x="6856" y="6257"/>
                  </a:lnTo>
                  <a:lnTo>
                    <a:pt x="6849" y="6267"/>
                  </a:lnTo>
                  <a:lnTo>
                    <a:pt x="6842" y="6277"/>
                  </a:lnTo>
                  <a:lnTo>
                    <a:pt x="6834" y="6287"/>
                  </a:lnTo>
                  <a:lnTo>
                    <a:pt x="6826" y="6296"/>
                  </a:lnTo>
                  <a:lnTo>
                    <a:pt x="6817" y="6305"/>
                  </a:lnTo>
                  <a:lnTo>
                    <a:pt x="6807" y="6312"/>
                  </a:lnTo>
                  <a:lnTo>
                    <a:pt x="6797" y="6320"/>
                  </a:lnTo>
                  <a:lnTo>
                    <a:pt x="6787" y="6328"/>
                  </a:lnTo>
                  <a:lnTo>
                    <a:pt x="6777" y="6335"/>
                  </a:lnTo>
                  <a:lnTo>
                    <a:pt x="6766" y="6341"/>
                  </a:lnTo>
                  <a:lnTo>
                    <a:pt x="6755" y="6347"/>
                  </a:lnTo>
                  <a:lnTo>
                    <a:pt x="6744" y="6352"/>
                  </a:lnTo>
                  <a:lnTo>
                    <a:pt x="6732" y="6358"/>
                  </a:lnTo>
                  <a:lnTo>
                    <a:pt x="6720" y="6362"/>
                  </a:lnTo>
                  <a:lnTo>
                    <a:pt x="6707" y="6366"/>
                  </a:lnTo>
                  <a:lnTo>
                    <a:pt x="6694" y="6369"/>
                  </a:lnTo>
                  <a:lnTo>
                    <a:pt x="6682" y="6372"/>
                  </a:lnTo>
                  <a:lnTo>
                    <a:pt x="6669" y="6374"/>
                  </a:lnTo>
                  <a:lnTo>
                    <a:pt x="6655" y="6376"/>
                  </a:lnTo>
                  <a:lnTo>
                    <a:pt x="6642" y="6377"/>
                  </a:lnTo>
                  <a:lnTo>
                    <a:pt x="6628" y="6377"/>
                  </a:lnTo>
                  <a:lnTo>
                    <a:pt x="704" y="6377"/>
                  </a:lnTo>
                  <a:lnTo>
                    <a:pt x="691" y="6377"/>
                  </a:lnTo>
                  <a:lnTo>
                    <a:pt x="678" y="6376"/>
                  </a:lnTo>
                  <a:lnTo>
                    <a:pt x="664" y="6374"/>
                  </a:lnTo>
                  <a:lnTo>
                    <a:pt x="651" y="6372"/>
                  </a:lnTo>
                  <a:lnTo>
                    <a:pt x="638" y="6369"/>
                  </a:lnTo>
                  <a:lnTo>
                    <a:pt x="625" y="6366"/>
                  </a:lnTo>
                  <a:lnTo>
                    <a:pt x="613" y="6362"/>
                  </a:lnTo>
                  <a:lnTo>
                    <a:pt x="601" y="6358"/>
                  </a:lnTo>
                  <a:lnTo>
                    <a:pt x="589" y="6352"/>
                  </a:lnTo>
                  <a:lnTo>
                    <a:pt x="578" y="6347"/>
                  </a:lnTo>
                  <a:lnTo>
                    <a:pt x="566" y="6341"/>
                  </a:lnTo>
                  <a:lnTo>
                    <a:pt x="556" y="6335"/>
                  </a:lnTo>
                  <a:lnTo>
                    <a:pt x="544" y="6328"/>
                  </a:lnTo>
                  <a:lnTo>
                    <a:pt x="534" y="6320"/>
                  </a:lnTo>
                  <a:lnTo>
                    <a:pt x="524" y="6312"/>
                  </a:lnTo>
                  <a:lnTo>
                    <a:pt x="516" y="6305"/>
                  </a:lnTo>
                  <a:lnTo>
                    <a:pt x="507" y="6296"/>
                  </a:lnTo>
                  <a:lnTo>
                    <a:pt x="498" y="6287"/>
                  </a:lnTo>
                  <a:lnTo>
                    <a:pt x="490" y="6277"/>
                  </a:lnTo>
                  <a:lnTo>
                    <a:pt x="483" y="6267"/>
                  </a:lnTo>
                  <a:lnTo>
                    <a:pt x="476" y="6257"/>
                  </a:lnTo>
                  <a:lnTo>
                    <a:pt x="469" y="6247"/>
                  </a:lnTo>
                  <a:lnTo>
                    <a:pt x="463" y="6236"/>
                  </a:lnTo>
                  <a:lnTo>
                    <a:pt x="458" y="6226"/>
                  </a:lnTo>
                  <a:lnTo>
                    <a:pt x="454" y="6214"/>
                  </a:lnTo>
                  <a:lnTo>
                    <a:pt x="449" y="6203"/>
                  </a:lnTo>
                  <a:lnTo>
                    <a:pt x="446" y="6190"/>
                  </a:lnTo>
                  <a:lnTo>
                    <a:pt x="442" y="6179"/>
                  </a:lnTo>
                  <a:lnTo>
                    <a:pt x="440" y="6167"/>
                  </a:lnTo>
                  <a:lnTo>
                    <a:pt x="439" y="6155"/>
                  </a:lnTo>
                  <a:lnTo>
                    <a:pt x="438" y="6142"/>
                  </a:lnTo>
                  <a:lnTo>
                    <a:pt x="437" y="6129"/>
                  </a:lnTo>
                  <a:lnTo>
                    <a:pt x="437" y="5542"/>
                  </a:lnTo>
                  <a:lnTo>
                    <a:pt x="438" y="5529"/>
                  </a:lnTo>
                  <a:lnTo>
                    <a:pt x="439" y="5517"/>
                  </a:lnTo>
                  <a:lnTo>
                    <a:pt x="440" y="5505"/>
                  </a:lnTo>
                  <a:lnTo>
                    <a:pt x="442" y="5493"/>
                  </a:lnTo>
                  <a:lnTo>
                    <a:pt x="446" y="5480"/>
                  </a:lnTo>
                  <a:lnTo>
                    <a:pt x="449" y="5468"/>
                  </a:lnTo>
                  <a:lnTo>
                    <a:pt x="454" y="5457"/>
                  </a:lnTo>
                  <a:lnTo>
                    <a:pt x="458" y="5446"/>
                  </a:lnTo>
                  <a:lnTo>
                    <a:pt x="463" y="5435"/>
                  </a:lnTo>
                  <a:lnTo>
                    <a:pt x="469" y="5424"/>
                  </a:lnTo>
                  <a:lnTo>
                    <a:pt x="476" y="5414"/>
                  </a:lnTo>
                  <a:lnTo>
                    <a:pt x="483" y="5404"/>
                  </a:lnTo>
                  <a:lnTo>
                    <a:pt x="490" y="5394"/>
                  </a:lnTo>
                  <a:lnTo>
                    <a:pt x="498" y="5385"/>
                  </a:lnTo>
                  <a:lnTo>
                    <a:pt x="507" y="5376"/>
                  </a:lnTo>
                  <a:lnTo>
                    <a:pt x="516" y="5367"/>
                  </a:lnTo>
                  <a:lnTo>
                    <a:pt x="524" y="5358"/>
                  </a:lnTo>
                  <a:lnTo>
                    <a:pt x="534" y="5351"/>
                  </a:lnTo>
                  <a:lnTo>
                    <a:pt x="544" y="5344"/>
                  </a:lnTo>
                  <a:lnTo>
                    <a:pt x="556" y="5337"/>
                  </a:lnTo>
                  <a:lnTo>
                    <a:pt x="566" y="5331"/>
                  </a:lnTo>
                  <a:lnTo>
                    <a:pt x="578" y="5324"/>
                  </a:lnTo>
                  <a:lnTo>
                    <a:pt x="589" y="5318"/>
                  </a:lnTo>
                  <a:lnTo>
                    <a:pt x="601" y="5314"/>
                  </a:lnTo>
                  <a:lnTo>
                    <a:pt x="613" y="5309"/>
                  </a:lnTo>
                  <a:lnTo>
                    <a:pt x="625" y="5305"/>
                  </a:lnTo>
                  <a:lnTo>
                    <a:pt x="638" y="5302"/>
                  </a:lnTo>
                  <a:lnTo>
                    <a:pt x="651" y="5299"/>
                  </a:lnTo>
                  <a:lnTo>
                    <a:pt x="664" y="5297"/>
                  </a:lnTo>
                  <a:lnTo>
                    <a:pt x="678" y="5295"/>
                  </a:lnTo>
                  <a:lnTo>
                    <a:pt x="691" y="5295"/>
                  </a:lnTo>
                  <a:lnTo>
                    <a:pt x="704" y="5294"/>
                  </a:lnTo>
                  <a:close/>
                  <a:moveTo>
                    <a:pt x="704" y="4111"/>
                  </a:moveTo>
                  <a:lnTo>
                    <a:pt x="6628" y="4111"/>
                  </a:lnTo>
                  <a:lnTo>
                    <a:pt x="6642" y="4112"/>
                  </a:lnTo>
                  <a:lnTo>
                    <a:pt x="6655" y="4112"/>
                  </a:lnTo>
                  <a:lnTo>
                    <a:pt x="6669" y="4115"/>
                  </a:lnTo>
                  <a:lnTo>
                    <a:pt x="6682" y="4117"/>
                  </a:lnTo>
                  <a:lnTo>
                    <a:pt x="6694" y="4119"/>
                  </a:lnTo>
                  <a:lnTo>
                    <a:pt x="6707" y="4122"/>
                  </a:lnTo>
                  <a:lnTo>
                    <a:pt x="6720" y="4127"/>
                  </a:lnTo>
                  <a:lnTo>
                    <a:pt x="6732" y="4131"/>
                  </a:lnTo>
                  <a:lnTo>
                    <a:pt x="6744" y="4136"/>
                  </a:lnTo>
                  <a:lnTo>
                    <a:pt x="6755" y="4141"/>
                  </a:lnTo>
                  <a:lnTo>
                    <a:pt x="6766" y="4148"/>
                  </a:lnTo>
                  <a:lnTo>
                    <a:pt x="6777" y="4155"/>
                  </a:lnTo>
                  <a:lnTo>
                    <a:pt x="6787" y="4161"/>
                  </a:lnTo>
                  <a:lnTo>
                    <a:pt x="6797" y="4169"/>
                  </a:lnTo>
                  <a:lnTo>
                    <a:pt x="6807" y="4177"/>
                  </a:lnTo>
                  <a:lnTo>
                    <a:pt x="6817" y="4185"/>
                  </a:lnTo>
                  <a:lnTo>
                    <a:pt x="6826" y="4193"/>
                  </a:lnTo>
                  <a:lnTo>
                    <a:pt x="6834" y="4202"/>
                  </a:lnTo>
                  <a:lnTo>
                    <a:pt x="6842" y="4211"/>
                  </a:lnTo>
                  <a:lnTo>
                    <a:pt x="6849" y="4221"/>
                  </a:lnTo>
                  <a:lnTo>
                    <a:pt x="6856" y="4231"/>
                  </a:lnTo>
                  <a:lnTo>
                    <a:pt x="6863" y="4241"/>
                  </a:lnTo>
                  <a:lnTo>
                    <a:pt x="6868" y="4252"/>
                  </a:lnTo>
                  <a:lnTo>
                    <a:pt x="6874" y="4263"/>
                  </a:lnTo>
                  <a:lnTo>
                    <a:pt x="6879" y="4274"/>
                  </a:lnTo>
                  <a:lnTo>
                    <a:pt x="6883" y="4287"/>
                  </a:lnTo>
                  <a:lnTo>
                    <a:pt x="6887" y="4298"/>
                  </a:lnTo>
                  <a:lnTo>
                    <a:pt x="6889" y="4310"/>
                  </a:lnTo>
                  <a:lnTo>
                    <a:pt x="6893" y="4322"/>
                  </a:lnTo>
                  <a:lnTo>
                    <a:pt x="6894" y="4334"/>
                  </a:lnTo>
                  <a:lnTo>
                    <a:pt x="6895" y="4347"/>
                  </a:lnTo>
                  <a:lnTo>
                    <a:pt x="6895" y="4360"/>
                  </a:lnTo>
                  <a:lnTo>
                    <a:pt x="6895" y="4947"/>
                  </a:lnTo>
                  <a:lnTo>
                    <a:pt x="6895" y="4959"/>
                  </a:lnTo>
                  <a:lnTo>
                    <a:pt x="6894" y="4972"/>
                  </a:lnTo>
                  <a:lnTo>
                    <a:pt x="6893" y="4984"/>
                  </a:lnTo>
                  <a:lnTo>
                    <a:pt x="6889" y="4997"/>
                  </a:lnTo>
                  <a:lnTo>
                    <a:pt x="6887" y="5009"/>
                  </a:lnTo>
                  <a:lnTo>
                    <a:pt x="6883" y="5020"/>
                  </a:lnTo>
                  <a:lnTo>
                    <a:pt x="6879" y="5031"/>
                  </a:lnTo>
                  <a:lnTo>
                    <a:pt x="6874" y="5043"/>
                  </a:lnTo>
                  <a:lnTo>
                    <a:pt x="6868" y="5054"/>
                  </a:lnTo>
                  <a:lnTo>
                    <a:pt x="6863" y="5064"/>
                  </a:lnTo>
                  <a:lnTo>
                    <a:pt x="6856" y="5074"/>
                  </a:lnTo>
                  <a:lnTo>
                    <a:pt x="6849" y="5085"/>
                  </a:lnTo>
                  <a:lnTo>
                    <a:pt x="6842" y="5094"/>
                  </a:lnTo>
                  <a:lnTo>
                    <a:pt x="6834" y="5104"/>
                  </a:lnTo>
                  <a:lnTo>
                    <a:pt x="6826" y="5113"/>
                  </a:lnTo>
                  <a:lnTo>
                    <a:pt x="6817" y="5122"/>
                  </a:lnTo>
                  <a:lnTo>
                    <a:pt x="6807" y="5130"/>
                  </a:lnTo>
                  <a:lnTo>
                    <a:pt x="6797" y="5138"/>
                  </a:lnTo>
                  <a:lnTo>
                    <a:pt x="6787" y="5145"/>
                  </a:lnTo>
                  <a:lnTo>
                    <a:pt x="6777" y="5152"/>
                  </a:lnTo>
                  <a:lnTo>
                    <a:pt x="6766" y="5159"/>
                  </a:lnTo>
                  <a:lnTo>
                    <a:pt x="6755" y="5164"/>
                  </a:lnTo>
                  <a:lnTo>
                    <a:pt x="6744" y="5170"/>
                  </a:lnTo>
                  <a:lnTo>
                    <a:pt x="6732" y="5175"/>
                  </a:lnTo>
                  <a:lnTo>
                    <a:pt x="6720" y="5180"/>
                  </a:lnTo>
                  <a:lnTo>
                    <a:pt x="6707" y="5183"/>
                  </a:lnTo>
                  <a:lnTo>
                    <a:pt x="6694" y="5186"/>
                  </a:lnTo>
                  <a:lnTo>
                    <a:pt x="6682" y="5190"/>
                  </a:lnTo>
                  <a:lnTo>
                    <a:pt x="6669" y="5192"/>
                  </a:lnTo>
                  <a:lnTo>
                    <a:pt x="6655" y="5193"/>
                  </a:lnTo>
                  <a:lnTo>
                    <a:pt x="6642" y="5194"/>
                  </a:lnTo>
                  <a:lnTo>
                    <a:pt x="6628" y="5194"/>
                  </a:lnTo>
                  <a:lnTo>
                    <a:pt x="704" y="5194"/>
                  </a:lnTo>
                  <a:lnTo>
                    <a:pt x="691" y="5194"/>
                  </a:lnTo>
                  <a:lnTo>
                    <a:pt x="678" y="5193"/>
                  </a:lnTo>
                  <a:lnTo>
                    <a:pt x="664" y="5192"/>
                  </a:lnTo>
                  <a:lnTo>
                    <a:pt x="651" y="5190"/>
                  </a:lnTo>
                  <a:lnTo>
                    <a:pt x="638" y="5186"/>
                  </a:lnTo>
                  <a:lnTo>
                    <a:pt x="625" y="5183"/>
                  </a:lnTo>
                  <a:lnTo>
                    <a:pt x="613" y="5180"/>
                  </a:lnTo>
                  <a:lnTo>
                    <a:pt x="601" y="5175"/>
                  </a:lnTo>
                  <a:lnTo>
                    <a:pt x="589" y="5170"/>
                  </a:lnTo>
                  <a:lnTo>
                    <a:pt x="578" y="5164"/>
                  </a:lnTo>
                  <a:lnTo>
                    <a:pt x="566" y="5159"/>
                  </a:lnTo>
                  <a:lnTo>
                    <a:pt x="556" y="5152"/>
                  </a:lnTo>
                  <a:lnTo>
                    <a:pt x="544" y="5145"/>
                  </a:lnTo>
                  <a:lnTo>
                    <a:pt x="534" y="5138"/>
                  </a:lnTo>
                  <a:lnTo>
                    <a:pt x="524" y="5130"/>
                  </a:lnTo>
                  <a:lnTo>
                    <a:pt x="516" y="5122"/>
                  </a:lnTo>
                  <a:lnTo>
                    <a:pt x="507" y="5113"/>
                  </a:lnTo>
                  <a:lnTo>
                    <a:pt x="498" y="5104"/>
                  </a:lnTo>
                  <a:lnTo>
                    <a:pt x="490" y="5094"/>
                  </a:lnTo>
                  <a:lnTo>
                    <a:pt x="483" y="5085"/>
                  </a:lnTo>
                  <a:lnTo>
                    <a:pt x="476" y="5074"/>
                  </a:lnTo>
                  <a:lnTo>
                    <a:pt x="469" y="5064"/>
                  </a:lnTo>
                  <a:lnTo>
                    <a:pt x="463" y="5054"/>
                  </a:lnTo>
                  <a:lnTo>
                    <a:pt x="458" y="5043"/>
                  </a:lnTo>
                  <a:lnTo>
                    <a:pt x="454" y="5031"/>
                  </a:lnTo>
                  <a:lnTo>
                    <a:pt x="449" y="5020"/>
                  </a:lnTo>
                  <a:lnTo>
                    <a:pt x="446" y="5009"/>
                  </a:lnTo>
                  <a:lnTo>
                    <a:pt x="442" y="4997"/>
                  </a:lnTo>
                  <a:lnTo>
                    <a:pt x="440" y="4984"/>
                  </a:lnTo>
                  <a:lnTo>
                    <a:pt x="439" y="4972"/>
                  </a:lnTo>
                  <a:lnTo>
                    <a:pt x="438" y="4959"/>
                  </a:lnTo>
                  <a:lnTo>
                    <a:pt x="437" y="4947"/>
                  </a:lnTo>
                  <a:lnTo>
                    <a:pt x="437" y="4360"/>
                  </a:lnTo>
                  <a:lnTo>
                    <a:pt x="438" y="4347"/>
                  </a:lnTo>
                  <a:lnTo>
                    <a:pt x="439" y="4334"/>
                  </a:lnTo>
                  <a:lnTo>
                    <a:pt x="440" y="4322"/>
                  </a:lnTo>
                  <a:lnTo>
                    <a:pt x="442" y="4310"/>
                  </a:lnTo>
                  <a:lnTo>
                    <a:pt x="446" y="4298"/>
                  </a:lnTo>
                  <a:lnTo>
                    <a:pt x="449" y="4287"/>
                  </a:lnTo>
                  <a:lnTo>
                    <a:pt x="454" y="4274"/>
                  </a:lnTo>
                  <a:lnTo>
                    <a:pt x="458" y="4263"/>
                  </a:lnTo>
                  <a:lnTo>
                    <a:pt x="463" y="4252"/>
                  </a:lnTo>
                  <a:lnTo>
                    <a:pt x="469" y="4241"/>
                  </a:lnTo>
                  <a:lnTo>
                    <a:pt x="476" y="4231"/>
                  </a:lnTo>
                  <a:lnTo>
                    <a:pt x="483" y="4221"/>
                  </a:lnTo>
                  <a:lnTo>
                    <a:pt x="490" y="4211"/>
                  </a:lnTo>
                  <a:lnTo>
                    <a:pt x="498" y="4202"/>
                  </a:lnTo>
                  <a:lnTo>
                    <a:pt x="507" y="4193"/>
                  </a:lnTo>
                  <a:lnTo>
                    <a:pt x="516" y="4185"/>
                  </a:lnTo>
                  <a:lnTo>
                    <a:pt x="524" y="4177"/>
                  </a:lnTo>
                  <a:lnTo>
                    <a:pt x="534" y="4169"/>
                  </a:lnTo>
                  <a:lnTo>
                    <a:pt x="544" y="4161"/>
                  </a:lnTo>
                  <a:lnTo>
                    <a:pt x="556" y="4155"/>
                  </a:lnTo>
                  <a:lnTo>
                    <a:pt x="566" y="4148"/>
                  </a:lnTo>
                  <a:lnTo>
                    <a:pt x="578" y="4141"/>
                  </a:lnTo>
                  <a:lnTo>
                    <a:pt x="589" y="4136"/>
                  </a:lnTo>
                  <a:lnTo>
                    <a:pt x="601" y="4131"/>
                  </a:lnTo>
                  <a:lnTo>
                    <a:pt x="613" y="4127"/>
                  </a:lnTo>
                  <a:lnTo>
                    <a:pt x="625" y="4122"/>
                  </a:lnTo>
                  <a:lnTo>
                    <a:pt x="638" y="4119"/>
                  </a:lnTo>
                  <a:lnTo>
                    <a:pt x="651" y="4117"/>
                  </a:lnTo>
                  <a:lnTo>
                    <a:pt x="664" y="4115"/>
                  </a:lnTo>
                  <a:lnTo>
                    <a:pt x="678" y="4112"/>
                  </a:lnTo>
                  <a:lnTo>
                    <a:pt x="691" y="4112"/>
                  </a:lnTo>
                  <a:lnTo>
                    <a:pt x="704" y="4111"/>
                  </a:lnTo>
                  <a:close/>
                  <a:moveTo>
                    <a:pt x="3677" y="13159"/>
                  </a:moveTo>
                  <a:lnTo>
                    <a:pt x="3706" y="13159"/>
                  </a:lnTo>
                  <a:lnTo>
                    <a:pt x="3733" y="13162"/>
                  </a:lnTo>
                  <a:lnTo>
                    <a:pt x="3761" y="13165"/>
                  </a:lnTo>
                  <a:lnTo>
                    <a:pt x="3789" y="13171"/>
                  </a:lnTo>
                  <a:lnTo>
                    <a:pt x="3816" y="13176"/>
                  </a:lnTo>
                  <a:lnTo>
                    <a:pt x="3842" y="13184"/>
                  </a:lnTo>
                  <a:lnTo>
                    <a:pt x="3868" y="13193"/>
                  </a:lnTo>
                  <a:lnTo>
                    <a:pt x="3893" y="13203"/>
                  </a:lnTo>
                  <a:lnTo>
                    <a:pt x="3918" y="13214"/>
                  </a:lnTo>
                  <a:lnTo>
                    <a:pt x="3941" y="13226"/>
                  </a:lnTo>
                  <a:lnTo>
                    <a:pt x="3964" y="13239"/>
                  </a:lnTo>
                  <a:lnTo>
                    <a:pt x="3987" y="13254"/>
                  </a:lnTo>
                  <a:lnTo>
                    <a:pt x="4008" y="13269"/>
                  </a:lnTo>
                  <a:lnTo>
                    <a:pt x="4030" y="13286"/>
                  </a:lnTo>
                  <a:lnTo>
                    <a:pt x="4051" y="13304"/>
                  </a:lnTo>
                  <a:lnTo>
                    <a:pt x="4069" y="13322"/>
                  </a:lnTo>
                  <a:lnTo>
                    <a:pt x="4088" y="13341"/>
                  </a:lnTo>
                  <a:lnTo>
                    <a:pt x="4105" y="13361"/>
                  </a:lnTo>
                  <a:lnTo>
                    <a:pt x="4122" y="13382"/>
                  </a:lnTo>
                  <a:lnTo>
                    <a:pt x="4137" y="13405"/>
                  </a:lnTo>
                  <a:lnTo>
                    <a:pt x="4152" y="13427"/>
                  </a:lnTo>
                  <a:lnTo>
                    <a:pt x="4165" y="13450"/>
                  </a:lnTo>
                  <a:lnTo>
                    <a:pt x="4177" y="13474"/>
                  </a:lnTo>
                  <a:lnTo>
                    <a:pt x="4189" y="13499"/>
                  </a:lnTo>
                  <a:lnTo>
                    <a:pt x="4198" y="13524"/>
                  </a:lnTo>
                  <a:lnTo>
                    <a:pt x="4207" y="13550"/>
                  </a:lnTo>
                  <a:lnTo>
                    <a:pt x="4215" y="13577"/>
                  </a:lnTo>
                  <a:lnTo>
                    <a:pt x="4221" y="13603"/>
                  </a:lnTo>
                  <a:lnTo>
                    <a:pt x="4226" y="13630"/>
                  </a:lnTo>
                  <a:lnTo>
                    <a:pt x="4229" y="13658"/>
                  </a:lnTo>
                  <a:lnTo>
                    <a:pt x="4231" y="13686"/>
                  </a:lnTo>
                  <a:lnTo>
                    <a:pt x="4232" y="13715"/>
                  </a:lnTo>
                  <a:lnTo>
                    <a:pt x="4231" y="13743"/>
                  </a:lnTo>
                  <a:lnTo>
                    <a:pt x="4229" y="13772"/>
                  </a:lnTo>
                  <a:lnTo>
                    <a:pt x="4226" y="13800"/>
                  </a:lnTo>
                  <a:lnTo>
                    <a:pt x="4221" y="13826"/>
                  </a:lnTo>
                  <a:lnTo>
                    <a:pt x="4215" y="13854"/>
                  </a:lnTo>
                  <a:lnTo>
                    <a:pt x="4207" y="13879"/>
                  </a:lnTo>
                  <a:lnTo>
                    <a:pt x="4198" y="13905"/>
                  </a:lnTo>
                  <a:lnTo>
                    <a:pt x="4189" y="13930"/>
                  </a:lnTo>
                  <a:lnTo>
                    <a:pt x="4177" y="13955"/>
                  </a:lnTo>
                  <a:lnTo>
                    <a:pt x="4165" y="13979"/>
                  </a:lnTo>
                  <a:lnTo>
                    <a:pt x="4152" y="14003"/>
                  </a:lnTo>
                  <a:lnTo>
                    <a:pt x="4137" y="14025"/>
                  </a:lnTo>
                  <a:lnTo>
                    <a:pt x="4122" y="14047"/>
                  </a:lnTo>
                  <a:lnTo>
                    <a:pt x="4105" y="14068"/>
                  </a:lnTo>
                  <a:lnTo>
                    <a:pt x="4088" y="14088"/>
                  </a:lnTo>
                  <a:lnTo>
                    <a:pt x="4069" y="14107"/>
                  </a:lnTo>
                  <a:lnTo>
                    <a:pt x="4051" y="14126"/>
                  </a:lnTo>
                  <a:lnTo>
                    <a:pt x="4030" y="14143"/>
                  </a:lnTo>
                  <a:lnTo>
                    <a:pt x="4008" y="14160"/>
                  </a:lnTo>
                  <a:lnTo>
                    <a:pt x="3987" y="14176"/>
                  </a:lnTo>
                  <a:lnTo>
                    <a:pt x="3964" y="14190"/>
                  </a:lnTo>
                  <a:lnTo>
                    <a:pt x="3941" y="14203"/>
                  </a:lnTo>
                  <a:lnTo>
                    <a:pt x="3918" y="14216"/>
                  </a:lnTo>
                  <a:lnTo>
                    <a:pt x="3893" y="14227"/>
                  </a:lnTo>
                  <a:lnTo>
                    <a:pt x="3868" y="14237"/>
                  </a:lnTo>
                  <a:lnTo>
                    <a:pt x="3842" y="14245"/>
                  </a:lnTo>
                  <a:lnTo>
                    <a:pt x="3816" y="14253"/>
                  </a:lnTo>
                  <a:lnTo>
                    <a:pt x="3789" y="14259"/>
                  </a:lnTo>
                  <a:lnTo>
                    <a:pt x="3761" y="14264"/>
                  </a:lnTo>
                  <a:lnTo>
                    <a:pt x="3733" y="14268"/>
                  </a:lnTo>
                  <a:lnTo>
                    <a:pt x="3706" y="14270"/>
                  </a:lnTo>
                  <a:lnTo>
                    <a:pt x="3677" y="14270"/>
                  </a:lnTo>
                  <a:lnTo>
                    <a:pt x="3648" y="14270"/>
                  </a:lnTo>
                  <a:lnTo>
                    <a:pt x="3620" y="14268"/>
                  </a:lnTo>
                  <a:lnTo>
                    <a:pt x="3593" y="14264"/>
                  </a:lnTo>
                  <a:lnTo>
                    <a:pt x="3565" y="14259"/>
                  </a:lnTo>
                  <a:lnTo>
                    <a:pt x="3538" y="14253"/>
                  </a:lnTo>
                  <a:lnTo>
                    <a:pt x="3512" y="14245"/>
                  </a:lnTo>
                  <a:lnTo>
                    <a:pt x="3486" y="14237"/>
                  </a:lnTo>
                  <a:lnTo>
                    <a:pt x="3461" y="14227"/>
                  </a:lnTo>
                  <a:lnTo>
                    <a:pt x="3436" y="14216"/>
                  </a:lnTo>
                  <a:lnTo>
                    <a:pt x="3413" y="14203"/>
                  </a:lnTo>
                  <a:lnTo>
                    <a:pt x="3390" y="14190"/>
                  </a:lnTo>
                  <a:lnTo>
                    <a:pt x="3366" y="14176"/>
                  </a:lnTo>
                  <a:lnTo>
                    <a:pt x="3345" y="14160"/>
                  </a:lnTo>
                  <a:lnTo>
                    <a:pt x="3324" y="14143"/>
                  </a:lnTo>
                  <a:lnTo>
                    <a:pt x="3304" y="14126"/>
                  </a:lnTo>
                  <a:lnTo>
                    <a:pt x="3284" y="14107"/>
                  </a:lnTo>
                  <a:lnTo>
                    <a:pt x="3267" y="14088"/>
                  </a:lnTo>
                  <a:lnTo>
                    <a:pt x="3249" y="14068"/>
                  </a:lnTo>
                  <a:lnTo>
                    <a:pt x="3232" y="14047"/>
                  </a:lnTo>
                  <a:lnTo>
                    <a:pt x="3217" y="14025"/>
                  </a:lnTo>
                  <a:lnTo>
                    <a:pt x="3202" y="14003"/>
                  </a:lnTo>
                  <a:lnTo>
                    <a:pt x="3189" y="13979"/>
                  </a:lnTo>
                  <a:lnTo>
                    <a:pt x="3177" y="13955"/>
                  </a:lnTo>
                  <a:lnTo>
                    <a:pt x="3166" y="13930"/>
                  </a:lnTo>
                  <a:lnTo>
                    <a:pt x="3156" y="13905"/>
                  </a:lnTo>
                  <a:lnTo>
                    <a:pt x="3147" y="13879"/>
                  </a:lnTo>
                  <a:lnTo>
                    <a:pt x="3139" y="13854"/>
                  </a:lnTo>
                  <a:lnTo>
                    <a:pt x="3132" y="13826"/>
                  </a:lnTo>
                  <a:lnTo>
                    <a:pt x="3128" y="13800"/>
                  </a:lnTo>
                  <a:lnTo>
                    <a:pt x="3125" y="13772"/>
                  </a:lnTo>
                  <a:lnTo>
                    <a:pt x="3122" y="13743"/>
                  </a:lnTo>
                  <a:lnTo>
                    <a:pt x="3121" y="13715"/>
                  </a:lnTo>
                  <a:lnTo>
                    <a:pt x="3122" y="13686"/>
                  </a:lnTo>
                  <a:lnTo>
                    <a:pt x="3125" y="13658"/>
                  </a:lnTo>
                  <a:lnTo>
                    <a:pt x="3128" y="13630"/>
                  </a:lnTo>
                  <a:lnTo>
                    <a:pt x="3132" y="13603"/>
                  </a:lnTo>
                  <a:lnTo>
                    <a:pt x="3139" y="13577"/>
                  </a:lnTo>
                  <a:lnTo>
                    <a:pt x="3147" y="13550"/>
                  </a:lnTo>
                  <a:lnTo>
                    <a:pt x="3156" y="13524"/>
                  </a:lnTo>
                  <a:lnTo>
                    <a:pt x="3166" y="13499"/>
                  </a:lnTo>
                  <a:lnTo>
                    <a:pt x="3177" y="13474"/>
                  </a:lnTo>
                  <a:lnTo>
                    <a:pt x="3189" y="13450"/>
                  </a:lnTo>
                  <a:lnTo>
                    <a:pt x="3202" y="13427"/>
                  </a:lnTo>
                  <a:lnTo>
                    <a:pt x="3217" y="13405"/>
                  </a:lnTo>
                  <a:lnTo>
                    <a:pt x="3232" y="13382"/>
                  </a:lnTo>
                  <a:lnTo>
                    <a:pt x="3249" y="13361"/>
                  </a:lnTo>
                  <a:lnTo>
                    <a:pt x="3267" y="13341"/>
                  </a:lnTo>
                  <a:lnTo>
                    <a:pt x="3284" y="13322"/>
                  </a:lnTo>
                  <a:lnTo>
                    <a:pt x="3304" y="13304"/>
                  </a:lnTo>
                  <a:lnTo>
                    <a:pt x="3324" y="13286"/>
                  </a:lnTo>
                  <a:lnTo>
                    <a:pt x="3345" y="13269"/>
                  </a:lnTo>
                  <a:lnTo>
                    <a:pt x="3366" y="13254"/>
                  </a:lnTo>
                  <a:lnTo>
                    <a:pt x="3390" y="13239"/>
                  </a:lnTo>
                  <a:lnTo>
                    <a:pt x="3413" y="13226"/>
                  </a:lnTo>
                  <a:lnTo>
                    <a:pt x="3436" y="13214"/>
                  </a:lnTo>
                  <a:lnTo>
                    <a:pt x="3461" y="13203"/>
                  </a:lnTo>
                  <a:lnTo>
                    <a:pt x="3486" y="13193"/>
                  </a:lnTo>
                  <a:lnTo>
                    <a:pt x="3512" y="13184"/>
                  </a:lnTo>
                  <a:lnTo>
                    <a:pt x="3538" y="13176"/>
                  </a:lnTo>
                  <a:lnTo>
                    <a:pt x="3565" y="13171"/>
                  </a:lnTo>
                  <a:lnTo>
                    <a:pt x="3593" y="13165"/>
                  </a:lnTo>
                  <a:lnTo>
                    <a:pt x="3620" y="13162"/>
                  </a:lnTo>
                  <a:lnTo>
                    <a:pt x="3648" y="13159"/>
                  </a:lnTo>
                  <a:lnTo>
                    <a:pt x="3677" y="13159"/>
                  </a:lnTo>
                  <a:close/>
                  <a:moveTo>
                    <a:pt x="1748" y="14955"/>
                  </a:moveTo>
                  <a:lnTo>
                    <a:pt x="5585" y="14955"/>
                  </a:lnTo>
                  <a:lnTo>
                    <a:pt x="5600" y="14957"/>
                  </a:lnTo>
                  <a:lnTo>
                    <a:pt x="5613" y="14958"/>
                  </a:lnTo>
                  <a:lnTo>
                    <a:pt x="5626" y="14961"/>
                  </a:lnTo>
                  <a:lnTo>
                    <a:pt x="5640" y="14965"/>
                  </a:lnTo>
                  <a:lnTo>
                    <a:pt x="5652" y="14972"/>
                  </a:lnTo>
                  <a:lnTo>
                    <a:pt x="5663" y="14979"/>
                  </a:lnTo>
                  <a:lnTo>
                    <a:pt x="5674" y="14987"/>
                  </a:lnTo>
                  <a:lnTo>
                    <a:pt x="5684" y="14994"/>
                  </a:lnTo>
                  <a:lnTo>
                    <a:pt x="5693" y="15004"/>
                  </a:lnTo>
                  <a:lnTo>
                    <a:pt x="5701" y="15014"/>
                  </a:lnTo>
                  <a:lnTo>
                    <a:pt x="5708" y="15025"/>
                  </a:lnTo>
                  <a:lnTo>
                    <a:pt x="5714" y="15038"/>
                  </a:lnTo>
                  <a:lnTo>
                    <a:pt x="5718" y="15050"/>
                  </a:lnTo>
                  <a:lnTo>
                    <a:pt x="5722" y="15062"/>
                  </a:lnTo>
                  <a:lnTo>
                    <a:pt x="5724" y="15075"/>
                  </a:lnTo>
                  <a:lnTo>
                    <a:pt x="5725" y="15090"/>
                  </a:lnTo>
                  <a:lnTo>
                    <a:pt x="5725" y="15090"/>
                  </a:lnTo>
                  <a:lnTo>
                    <a:pt x="5724" y="15103"/>
                  </a:lnTo>
                  <a:lnTo>
                    <a:pt x="5722" y="15116"/>
                  </a:lnTo>
                  <a:lnTo>
                    <a:pt x="5718" y="15130"/>
                  </a:lnTo>
                  <a:lnTo>
                    <a:pt x="5714" y="15142"/>
                  </a:lnTo>
                  <a:lnTo>
                    <a:pt x="5708" y="15153"/>
                  </a:lnTo>
                  <a:lnTo>
                    <a:pt x="5701" y="15164"/>
                  </a:lnTo>
                  <a:lnTo>
                    <a:pt x="5693" y="15175"/>
                  </a:lnTo>
                  <a:lnTo>
                    <a:pt x="5684" y="15184"/>
                  </a:lnTo>
                  <a:lnTo>
                    <a:pt x="5674" y="15193"/>
                  </a:lnTo>
                  <a:lnTo>
                    <a:pt x="5663" y="15201"/>
                  </a:lnTo>
                  <a:lnTo>
                    <a:pt x="5652" y="15207"/>
                  </a:lnTo>
                  <a:lnTo>
                    <a:pt x="5640" y="15213"/>
                  </a:lnTo>
                  <a:lnTo>
                    <a:pt x="5626" y="15217"/>
                  </a:lnTo>
                  <a:lnTo>
                    <a:pt x="5613" y="15221"/>
                  </a:lnTo>
                  <a:lnTo>
                    <a:pt x="5600" y="15223"/>
                  </a:lnTo>
                  <a:lnTo>
                    <a:pt x="5585" y="15224"/>
                  </a:lnTo>
                  <a:lnTo>
                    <a:pt x="1748" y="15224"/>
                  </a:lnTo>
                  <a:lnTo>
                    <a:pt x="1733" y="15223"/>
                  </a:lnTo>
                  <a:lnTo>
                    <a:pt x="1720" y="15221"/>
                  </a:lnTo>
                  <a:lnTo>
                    <a:pt x="1705" y="15217"/>
                  </a:lnTo>
                  <a:lnTo>
                    <a:pt x="1693" y="15213"/>
                  </a:lnTo>
                  <a:lnTo>
                    <a:pt x="1681" y="15207"/>
                  </a:lnTo>
                  <a:lnTo>
                    <a:pt x="1669" y="15201"/>
                  </a:lnTo>
                  <a:lnTo>
                    <a:pt x="1659" y="15193"/>
                  </a:lnTo>
                  <a:lnTo>
                    <a:pt x="1649" y="15184"/>
                  </a:lnTo>
                  <a:lnTo>
                    <a:pt x="1640" y="15175"/>
                  </a:lnTo>
                  <a:lnTo>
                    <a:pt x="1631" y="15164"/>
                  </a:lnTo>
                  <a:lnTo>
                    <a:pt x="1624" y="15153"/>
                  </a:lnTo>
                  <a:lnTo>
                    <a:pt x="1619" y="15142"/>
                  </a:lnTo>
                  <a:lnTo>
                    <a:pt x="1613" y="15130"/>
                  </a:lnTo>
                  <a:lnTo>
                    <a:pt x="1610" y="15116"/>
                  </a:lnTo>
                  <a:lnTo>
                    <a:pt x="1608" y="15103"/>
                  </a:lnTo>
                  <a:lnTo>
                    <a:pt x="1608" y="15090"/>
                  </a:lnTo>
                  <a:lnTo>
                    <a:pt x="1608" y="15090"/>
                  </a:lnTo>
                  <a:lnTo>
                    <a:pt x="1608" y="15075"/>
                  </a:lnTo>
                  <a:lnTo>
                    <a:pt x="1610" y="15062"/>
                  </a:lnTo>
                  <a:lnTo>
                    <a:pt x="1613" y="15050"/>
                  </a:lnTo>
                  <a:lnTo>
                    <a:pt x="1619" y="15038"/>
                  </a:lnTo>
                  <a:lnTo>
                    <a:pt x="1624" y="15025"/>
                  </a:lnTo>
                  <a:lnTo>
                    <a:pt x="1631" y="15014"/>
                  </a:lnTo>
                  <a:lnTo>
                    <a:pt x="1640" y="15004"/>
                  </a:lnTo>
                  <a:lnTo>
                    <a:pt x="1649" y="14994"/>
                  </a:lnTo>
                  <a:lnTo>
                    <a:pt x="1659" y="14987"/>
                  </a:lnTo>
                  <a:lnTo>
                    <a:pt x="1669" y="14979"/>
                  </a:lnTo>
                  <a:lnTo>
                    <a:pt x="1681" y="14972"/>
                  </a:lnTo>
                  <a:lnTo>
                    <a:pt x="1693" y="14965"/>
                  </a:lnTo>
                  <a:lnTo>
                    <a:pt x="1705" y="14961"/>
                  </a:lnTo>
                  <a:lnTo>
                    <a:pt x="1720" y="14958"/>
                  </a:lnTo>
                  <a:lnTo>
                    <a:pt x="1733" y="14957"/>
                  </a:lnTo>
                  <a:lnTo>
                    <a:pt x="1748" y="14955"/>
                  </a:lnTo>
                  <a:close/>
                  <a:moveTo>
                    <a:pt x="1748" y="15438"/>
                  </a:moveTo>
                  <a:lnTo>
                    <a:pt x="5585" y="15438"/>
                  </a:lnTo>
                  <a:lnTo>
                    <a:pt x="5600" y="15439"/>
                  </a:lnTo>
                  <a:lnTo>
                    <a:pt x="5613" y="15440"/>
                  </a:lnTo>
                  <a:lnTo>
                    <a:pt x="5626" y="15444"/>
                  </a:lnTo>
                  <a:lnTo>
                    <a:pt x="5640" y="15449"/>
                  </a:lnTo>
                  <a:lnTo>
                    <a:pt x="5652" y="15455"/>
                  </a:lnTo>
                  <a:lnTo>
                    <a:pt x="5663" y="15461"/>
                  </a:lnTo>
                  <a:lnTo>
                    <a:pt x="5674" y="15469"/>
                  </a:lnTo>
                  <a:lnTo>
                    <a:pt x="5684" y="15478"/>
                  </a:lnTo>
                  <a:lnTo>
                    <a:pt x="5693" y="15487"/>
                  </a:lnTo>
                  <a:lnTo>
                    <a:pt x="5701" y="15497"/>
                  </a:lnTo>
                  <a:lnTo>
                    <a:pt x="5708" y="15508"/>
                  </a:lnTo>
                  <a:lnTo>
                    <a:pt x="5714" y="15520"/>
                  </a:lnTo>
                  <a:lnTo>
                    <a:pt x="5718" y="15532"/>
                  </a:lnTo>
                  <a:lnTo>
                    <a:pt x="5722" y="15546"/>
                  </a:lnTo>
                  <a:lnTo>
                    <a:pt x="5724" y="15559"/>
                  </a:lnTo>
                  <a:lnTo>
                    <a:pt x="5725" y="15572"/>
                  </a:lnTo>
                  <a:lnTo>
                    <a:pt x="5725" y="15572"/>
                  </a:lnTo>
                  <a:lnTo>
                    <a:pt x="5724" y="15586"/>
                  </a:lnTo>
                  <a:lnTo>
                    <a:pt x="5722" y="15599"/>
                  </a:lnTo>
                  <a:lnTo>
                    <a:pt x="5718" y="15612"/>
                  </a:lnTo>
                  <a:lnTo>
                    <a:pt x="5714" y="15624"/>
                  </a:lnTo>
                  <a:lnTo>
                    <a:pt x="5708" y="15636"/>
                  </a:lnTo>
                  <a:lnTo>
                    <a:pt x="5701" y="15647"/>
                  </a:lnTo>
                  <a:lnTo>
                    <a:pt x="5693" y="15658"/>
                  </a:lnTo>
                  <a:lnTo>
                    <a:pt x="5684" y="15667"/>
                  </a:lnTo>
                  <a:lnTo>
                    <a:pt x="5674" y="15675"/>
                  </a:lnTo>
                  <a:lnTo>
                    <a:pt x="5663" y="15683"/>
                  </a:lnTo>
                  <a:lnTo>
                    <a:pt x="5652" y="15690"/>
                  </a:lnTo>
                  <a:lnTo>
                    <a:pt x="5640" y="15695"/>
                  </a:lnTo>
                  <a:lnTo>
                    <a:pt x="5626" y="15700"/>
                  </a:lnTo>
                  <a:lnTo>
                    <a:pt x="5613" y="15703"/>
                  </a:lnTo>
                  <a:lnTo>
                    <a:pt x="5600" y="15705"/>
                  </a:lnTo>
                  <a:lnTo>
                    <a:pt x="5585" y="15707"/>
                  </a:lnTo>
                  <a:lnTo>
                    <a:pt x="1748" y="15707"/>
                  </a:lnTo>
                  <a:lnTo>
                    <a:pt x="1733" y="15705"/>
                  </a:lnTo>
                  <a:lnTo>
                    <a:pt x="1720" y="15703"/>
                  </a:lnTo>
                  <a:lnTo>
                    <a:pt x="1705" y="15700"/>
                  </a:lnTo>
                  <a:lnTo>
                    <a:pt x="1693" y="15695"/>
                  </a:lnTo>
                  <a:lnTo>
                    <a:pt x="1681" y="15690"/>
                  </a:lnTo>
                  <a:lnTo>
                    <a:pt x="1669" y="15683"/>
                  </a:lnTo>
                  <a:lnTo>
                    <a:pt x="1659" y="15675"/>
                  </a:lnTo>
                  <a:lnTo>
                    <a:pt x="1649" y="15667"/>
                  </a:lnTo>
                  <a:lnTo>
                    <a:pt x="1640" y="15658"/>
                  </a:lnTo>
                  <a:lnTo>
                    <a:pt x="1631" y="15647"/>
                  </a:lnTo>
                  <a:lnTo>
                    <a:pt x="1624" y="15636"/>
                  </a:lnTo>
                  <a:lnTo>
                    <a:pt x="1619" y="15624"/>
                  </a:lnTo>
                  <a:lnTo>
                    <a:pt x="1613" y="15612"/>
                  </a:lnTo>
                  <a:lnTo>
                    <a:pt x="1610" y="15599"/>
                  </a:lnTo>
                  <a:lnTo>
                    <a:pt x="1608" y="15586"/>
                  </a:lnTo>
                  <a:lnTo>
                    <a:pt x="1608" y="15572"/>
                  </a:lnTo>
                  <a:lnTo>
                    <a:pt x="1608" y="15572"/>
                  </a:lnTo>
                  <a:lnTo>
                    <a:pt x="1608" y="15559"/>
                  </a:lnTo>
                  <a:lnTo>
                    <a:pt x="1610" y="15546"/>
                  </a:lnTo>
                  <a:lnTo>
                    <a:pt x="1613" y="15532"/>
                  </a:lnTo>
                  <a:lnTo>
                    <a:pt x="1619" y="15520"/>
                  </a:lnTo>
                  <a:lnTo>
                    <a:pt x="1624" y="15508"/>
                  </a:lnTo>
                  <a:lnTo>
                    <a:pt x="1631" y="15497"/>
                  </a:lnTo>
                  <a:lnTo>
                    <a:pt x="1640" y="15487"/>
                  </a:lnTo>
                  <a:lnTo>
                    <a:pt x="1649" y="15478"/>
                  </a:lnTo>
                  <a:lnTo>
                    <a:pt x="1659" y="15469"/>
                  </a:lnTo>
                  <a:lnTo>
                    <a:pt x="1669" y="15461"/>
                  </a:lnTo>
                  <a:lnTo>
                    <a:pt x="1681" y="15455"/>
                  </a:lnTo>
                  <a:lnTo>
                    <a:pt x="1693" y="15449"/>
                  </a:lnTo>
                  <a:lnTo>
                    <a:pt x="1705" y="15444"/>
                  </a:lnTo>
                  <a:lnTo>
                    <a:pt x="1720" y="15440"/>
                  </a:lnTo>
                  <a:lnTo>
                    <a:pt x="1733" y="15439"/>
                  </a:lnTo>
                  <a:lnTo>
                    <a:pt x="1748" y="15438"/>
                  </a:lnTo>
                  <a:close/>
                  <a:moveTo>
                    <a:pt x="1748" y="15921"/>
                  </a:moveTo>
                  <a:lnTo>
                    <a:pt x="5585" y="15921"/>
                  </a:lnTo>
                  <a:lnTo>
                    <a:pt x="5600" y="15922"/>
                  </a:lnTo>
                  <a:lnTo>
                    <a:pt x="5613" y="15924"/>
                  </a:lnTo>
                  <a:lnTo>
                    <a:pt x="5626" y="15927"/>
                  </a:lnTo>
                  <a:lnTo>
                    <a:pt x="5640" y="15932"/>
                  </a:lnTo>
                  <a:lnTo>
                    <a:pt x="5652" y="15937"/>
                  </a:lnTo>
                  <a:lnTo>
                    <a:pt x="5663" y="15944"/>
                  </a:lnTo>
                  <a:lnTo>
                    <a:pt x="5674" y="15952"/>
                  </a:lnTo>
                  <a:lnTo>
                    <a:pt x="5684" y="15961"/>
                  </a:lnTo>
                  <a:lnTo>
                    <a:pt x="5693" y="15969"/>
                  </a:lnTo>
                  <a:lnTo>
                    <a:pt x="5701" y="15981"/>
                  </a:lnTo>
                  <a:lnTo>
                    <a:pt x="5708" y="15992"/>
                  </a:lnTo>
                  <a:lnTo>
                    <a:pt x="5714" y="16003"/>
                  </a:lnTo>
                  <a:lnTo>
                    <a:pt x="5718" y="16015"/>
                  </a:lnTo>
                  <a:lnTo>
                    <a:pt x="5722" y="16028"/>
                  </a:lnTo>
                  <a:lnTo>
                    <a:pt x="5724" y="16042"/>
                  </a:lnTo>
                  <a:lnTo>
                    <a:pt x="5725" y="16055"/>
                  </a:lnTo>
                  <a:lnTo>
                    <a:pt x="5725" y="16055"/>
                  </a:lnTo>
                  <a:lnTo>
                    <a:pt x="5724" y="16068"/>
                  </a:lnTo>
                  <a:lnTo>
                    <a:pt x="5722" y="16082"/>
                  </a:lnTo>
                  <a:lnTo>
                    <a:pt x="5718" y="16095"/>
                  </a:lnTo>
                  <a:lnTo>
                    <a:pt x="5714" y="16107"/>
                  </a:lnTo>
                  <a:lnTo>
                    <a:pt x="5708" y="16119"/>
                  </a:lnTo>
                  <a:lnTo>
                    <a:pt x="5701" y="16129"/>
                  </a:lnTo>
                  <a:lnTo>
                    <a:pt x="5693" y="16140"/>
                  </a:lnTo>
                  <a:lnTo>
                    <a:pt x="5684" y="16149"/>
                  </a:lnTo>
                  <a:lnTo>
                    <a:pt x="5674" y="16158"/>
                  </a:lnTo>
                  <a:lnTo>
                    <a:pt x="5663" y="16166"/>
                  </a:lnTo>
                  <a:lnTo>
                    <a:pt x="5652" y="16172"/>
                  </a:lnTo>
                  <a:lnTo>
                    <a:pt x="5640" y="16178"/>
                  </a:lnTo>
                  <a:lnTo>
                    <a:pt x="5626" y="16182"/>
                  </a:lnTo>
                  <a:lnTo>
                    <a:pt x="5613" y="16186"/>
                  </a:lnTo>
                  <a:lnTo>
                    <a:pt x="5600" y="16188"/>
                  </a:lnTo>
                  <a:lnTo>
                    <a:pt x="5585" y="16189"/>
                  </a:lnTo>
                  <a:lnTo>
                    <a:pt x="1748" y="16189"/>
                  </a:lnTo>
                  <a:lnTo>
                    <a:pt x="1733" y="16188"/>
                  </a:lnTo>
                  <a:lnTo>
                    <a:pt x="1720" y="16186"/>
                  </a:lnTo>
                  <a:lnTo>
                    <a:pt x="1705" y="16182"/>
                  </a:lnTo>
                  <a:lnTo>
                    <a:pt x="1693" y="16178"/>
                  </a:lnTo>
                  <a:lnTo>
                    <a:pt x="1681" y="16172"/>
                  </a:lnTo>
                  <a:lnTo>
                    <a:pt x="1669" y="16166"/>
                  </a:lnTo>
                  <a:lnTo>
                    <a:pt x="1659" y="16158"/>
                  </a:lnTo>
                  <a:lnTo>
                    <a:pt x="1649" y="16149"/>
                  </a:lnTo>
                  <a:lnTo>
                    <a:pt x="1640" y="16140"/>
                  </a:lnTo>
                  <a:lnTo>
                    <a:pt x="1631" y="16129"/>
                  </a:lnTo>
                  <a:lnTo>
                    <a:pt x="1624" y="16119"/>
                  </a:lnTo>
                  <a:lnTo>
                    <a:pt x="1619" y="16107"/>
                  </a:lnTo>
                  <a:lnTo>
                    <a:pt x="1613" y="16095"/>
                  </a:lnTo>
                  <a:lnTo>
                    <a:pt x="1610" y="16082"/>
                  </a:lnTo>
                  <a:lnTo>
                    <a:pt x="1608" y="16068"/>
                  </a:lnTo>
                  <a:lnTo>
                    <a:pt x="1608" y="16055"/>
                  </a:lnTo>
                  <a:lnTo>
                    <a:pt x="1608" y="16055"/>
                  </a:lnTo>
                  <a:lnTo>
                    <a:pt x="1608" y="16042"/>
                  </a:lnTo>
                  <a:lnTo>
                    <a:pt x="1610" y="16028"/>
                  </a:lnTo>
                  <a:lnTo>
                    <a:pt x="1613" y="16015"/>
                  </a:lnTo>
                  <a:lnTo>
                    <a:pt x="1619" y="16003"/>
                  </a:lnTo>
                  <a:lnTo>
                    <a:pt x="1624" y="15992"/>
                  </a:lnTo>
                  <a:lnTo>
                    <a:pt x="1631" y="15981"/>
                  </a:lnTo>
                  <a:lnTo>
                    <a:pt x="1640" y="15969"/>
                  </a:lnTo>
                  <a:lnTo>
                    <a:pt x="1649" y="15961"/>
                  </a:lnTo>
                  <a:lnTo>
                    <a:pt x="1659" y="15952"/>
                  </a:lnTo>
                  <a:lnTo>
                    <a:pt x="1669" y="15944"/>
                  </a:lnTo>
                  <a:lnTo>
                    <a:pt x="1681" y="15937"/>
                  </a:lnTo>
                  <a:lnTo>
                    <a:pt x="1693" y="15932"/>
                  </a:lnTo>
                  <a:lnTo>
                    <a:pt x="1705" y="15927"/>
                  </a:lnTo>
                  <a:lnTo>
                    <a:pt x="1720" y="15924"/>
                  </a:lnTo>
                  <a:lnTo>
                    <a:pt x="1733" y="15922"/>
                  </a:lnTo>
                  <a:lnTo>
                    <a:pt x="1748" y="15921"/>
                  </a:lnTo>
                  <a:close/>
                  <a:moveTo>
                    <a:pt x="704" y="2929"/>
                  </a:moveTo>
                  <a:lnTo>
                    <a:pt x="6628" y="2929"/>
                  </a:lnTo>
                  <a:lnTo>
                    <a:pt x="6642" y="2930"/>
                  </a:lnTo>
                  <a:lnTo>
                    <a:pt x="6655" y="2931"/>
                  </a:lnTo>
                  <a:lnTo>
                    <a:pt x="6669" y="2932"/>
                  </a:lnTo>
                  <a:lnTo>
                    <a:pt x="6682" y="2934"/>
                  </a:lnTo>
                  <a:lnTo>
                    <a:pt x="6694" y="2938"/>
                  </a:lnTo>
                  <a:lnTo>
                    <a:pt x="6707" y="2941"/>
                  </a:lnTo>
                  <a:lnTo>
                    <a:pt x="6720" y="2944"/>
                  </a:lnTo>
                  <a:lnTo>
                    <a:pt x="6732" y="2949"/>
                  </a:lnTo>
                  <a:lnTo>
                    <a:pt x="6744" y="2954"/>
                  </a:lnTo>
                  <a:lnTo>
                    <a:pt x="6755" y="2960"/>
                  </a:lnTo>
                  <a:lnTo>
                    <a:pt x="6766" y="2965"/>
                  </a:lnTo>
                  <a:lnTo>
                    <a:pt x="6777" y="2972"/>
                  </a:lnTo>
                  <a:lnTo>
                    <a:pt x="6787" y="2979"/>
                  </a:lnTo>
                  <a:lnTo>
                    <a:pt x="6797" y="2986"/>
                  </a:lnTo>
                  <a:lnTo>
                    <a:pt x="6807" y="2994"/>
                  </a:lnTo>
                  <a:lnTo>
                    <a:pt x="6817" y="3002"/>
                  </a:lnTo>
                  <a:lnTo>
                    <a:pt x="6826" y="3011"/>
                  </a:lnTo>
                  <a:lnTo>
                    <a:pt x="6834" y="3020"/>
                  </a:lnTo>
                  <a:lnTo>
                    <a:pt x="6842" y="3029"/>
                  </a:lnTo>
                  <a:lnTo>
                    <a:pt x="6849" y="3039"/>
                  </a:lnTo>
                  <a:lnTo>
                    <a:pt x="6856" y="3049"/>
                  </a:lnTo>
                  <a:lnTo>
                    <a:pt x="6863" y="3060"/>
                  </a:lnTo>
                  <a:lnTo>
                    <a:pt x="6868" y="3070"/>
                  </a:lnTo>
                  <a:lnTo>
                    <a:pt x="6874" y="3081"/>
                  </a:lnTo>
                  <a:lnTo>
                    <a:pt x="6879" y="3092"/>
                  </a:lnTo>
                  <a:lnTo>
                    <a:pt x="6883" y="3104"/>
                  </a:lnTo>
                  <a:lnTo>
                    <a:pt x="6887" y="3115"/>
                  </a:lnTo>
                  <a:lnTo>
                    <a:pt x="6889" y="3127"/>
                  </a:lnTo>
                  <a:lnTo>
                    <a:pt x="6893" y="3140"/>
                  </a:lnTo>
                  <a:lnTo>
                    <a:pt x="6894" y="3152"/>
                  </a:lnTo>
                  <a:lnTo>
                    <a:pt x="6895" y="3164"/>
                  </a:lnTo>
                  <a:lnTo>
                    <a:pt x="6895" y="3177"/>
                  </a:lnTo>
                  <a:lnTo>
                    <a:pt x="6895" y="3764"/>
                  </a:lnTo>
                  <a:lnTo>
                    <a:pt x="6895" y="3776"/>
                  </a:lnTo>
                  <a:lnTo>
                    <a:pt x="6894" y="3790"/>
                  </a:lnTo>
                  <a:lnTo>
                    <a:pt x="6893" y="3802"/>
                  </a:lnTo>
                  <a:lnTo>
                    <a:pt x="6889" y="3814"/>
                  </a:lnTo>
                  <a:lnTo>
                    <a:pt x="6887" y="3826"/>
                  </a:lnTo>
                  <a:lnTo>
                    <a:pt x="6883" y="3837"/>
                  </a:lnTo>
                  <a:lnTo>
                    <a:pt x="6879" y="3850"/>
                  </a:lnTo>
                  <a:lnTo>
                    <a:pt x="6874" y="3861"/>
                  </a:lnTo>
                  <a:lnTo>
                    <a:pt x="6868" y="3872"/>
                  </a:lnTo>
                  <a:lnTo>
                    <a:pt x="6863" y="3882"/>
                  </a:lnTo>
                  <a:lnTo>
                    <a:pt x="6856" y="3893"/>
                  </a:lnTo>
                  <a:lnTo>
                    <a:pt x="6849" y="3903"/>
                  </a:lnTo>
                  <a:lnTo>
                    <a:pt x="6842" y="3912"/>
                  </a:lnTo>
                  <a:lnTo>
                    <a:pt x="6834" y="3922"/>
                  </a:lnTo>
                  <a:lnTo>
                    <a:pt x="6826" y="3931"/>
                  </a:lnTo>
                  <a:lnTo>
                    <a:pt x="6817" y="3939"/>
                  </a:lnTo>
                  <a:lnTo>
                    <a:pt x="6807" y="3947"/>
                  </a:lnTo>
                  <a:lnTo>
                    <a:pt x="6797" y="3955"/>
                  </a:lnTo>
                  <a:lnTo>
                    <a:pt x="6787" y="3963"/>
                  </a:lnTo>
                  <a:lnTo>
                    <a:pt x="6777" y="3969"/>
                  </a:lnTo>
                  <a:lnTo>
                    <a:pt x="6766" y="3976"/>
                  </a:lnTo>
                  <a:lnTo>
                    <a:pt x="6755" y="3982"/>
                  </a:lnTo>
                  <a:lnTo>
                    <a:pt x="6744" y="3987"/>
                  </a:lnTo>
                  <a:lnTo>
                    <a:pt x="6732" y="3993"/>
                  </a:lnTo>
                  <a:lnTo>
                    <a:pt x="6720" y="3997"/>
                  </a:lnTo>
                  <a:lnTo>
                    <a:pt x="6707" y="4000"/>
                  </a:lnTo>
                  <a:lnTo>
                    <a:pt x="6694" y="4004"/>
                  </a:lnTo>
                  <a:lnTo>
                    <a:pt x="6682" y="4007"/>
                  </a:lnTo>
                  <a:lnTo>
                    <a:pt x="6669" y="4009"/>
                  </a:lnTo>
                  <a:lnTo>
                    <a:pt x="6655" y="4010"/>
                  </a:lnTo>
                  <a:lnTo>
                    <a:pt x="6642" y="4012"/>
                  </a:lnTo>
                  <a:lnTo>
                    <a:pt x="6628" y="4012"/>
                  </a:lnTo>
                  <a:lnTo>
                    <a:pt x="704" y="4012"/>
                  </a:lnTo>
                  <a:lnTo>
                    <a:pt x="691" y="4012"/>
                  </a:lnTo>
                  <a:lnTo>
                    <a:pt x="678" y="4010"/>
                  </a:lnTo>
                  <a:lnTo>
                    <a:pt x="664" y="4009"/>
                  </a:lnTo>
                  <a:lnTo>
                    <a:pt x="651" y="4007"/>
                  </a:lnTo>
                  <a:lnTo>
                    <a:pt x="638" y="4004"/>
                  </a:lnTo>
                  <a:lnTo>
                    <a:pt x="625" y="4000"/>
                  </a:lnTo>
                  <a:lnTo>
                    <a:pt x="613" y="3997"/>
                  </a:lnTo>
                  <a:lnTo>
                    <a:pt x="601" y="3993"/>
                  </a:lnTo>
                  <a:lnTo>
                    <a:pt x="589" y="3987"/>
                  </a:lnTo>
                  <a:lnTo>
                    <a:pt x="578" y="3982"/>
                  </a:lnTo>
                  <a:lnTo>
                    <a:pt x="566" y="3976"/>
                  </a:lnTo>
                  <a:lnTo>
                    <a:pt x="556" y="3969"/>
                  </a:lnTo>
                  <a:lnTo>
                    <a:pt x="544" y="3963"/>
                  </a:lnTo>
                  <a:lnTo>
                    <a:pt x="534" y="3955"/>
                  </a:lnTo>
                  <a:lnTo>
                    <a:pt x="524" y="3947"/>
                  </a:lnTo>
                  <a:lnTo>
                    <a:pt x="516" y="3939"/>
                  </a:lnTo>
                  <a:lnTo>
                    <a:pt x="507" y="3931"/>
                  </a:lnTo>
                  <a:lnTo>
                    <a:pt x="498" y="3922"/>
                  </a:lnTo>
                  <a:lnTo>
                    <a:pt x="490" y="3912"/>
                  </a:lnTo>
                  <a:lnTo>
                    <a:pt x="483" y="3903"/>
                  </a:lnTo>
                  <a:lnTo>
                    <a:pt x="476" y="3893"/>
                  </a:lnTo>
                  <a:lnTo>
                    <a:pt x="469" y="3882"/>
                  </a:lnTo>
                  <a:lnTo>
                    <a:pt x="463" y="3872"/>
                  </a:lnTo>
                  <a:lnTo>
                    <a:pt x="458" y="3861"/>
                  </a:lnTo>
                  <a:lnTo>
                    <a:pt x="454" y="3850"/>
                  </a:lnTo>
                  <a:lnTo>
                    <a:pt x="449" y="3837"/>
                  </a:lnTo>
                  <a:lnTo>
                    <a:pt x="446" y="3826"/>
                  </a:lnTo>
                  <a:lnTo>
                    <a:pt x="442" y="3814"/>
                  </a:lnTo>
                  <a:lnTo>
                    <a:pt x="440" y="3802"/>
                  </a:lnTo>
                  <a:lnTo>
                    <a:pt x="439" y="3790"/>
                  </a:lnTo>
                  <a:lnTo>
                    <a:pt x="438" y="3776"/>
                  </a:lnTo>
                  <a:lnTo>
                    <a:pt x="437" y="3764"/>
                  </a:lnTo>
                  <a:lnTo>
                    <a:pt x="437" y="3177"/>
                  </a:lnTo>
                  <a:lnTo>
                    <a:pt x="438" y="3164"/>
                  </a:lnTo>
                  <a:lnTo>
                    <a:pt x="439" y="3152"/>
                  </a:lnTo>
                  <a:lnTo>
                    <a:pt x="440" y="3140"/>
                  </a:lnTo>
                  <a:lnTo>
                    <a:pt x="442" y="3127"/>
                  </a:lnTo>
                  <a:lnTo>
                    <a:pt x="446" y="3115"/>
                  </a:lnTo>
                  <a:lnTo>
                    <a:pt x="449" y="3104"/>
                  </a:lnTo>
                  <a:lnTo>
                    <a:pt x="454" y="3092"/>
                  </a:lnTo>
                  <a:lnTo>
                    <a:pt x="458" y="3081"/>
                  </a:lnTo>
                  <a:lnTo>
                    <a:pt x="463" y="3070"/>
                  </a:lnTo>
                  <a:lnTo>
                    <a:pt x="469" y="3060"/>
                  </a:lnTo>
                  <a:lnTo>
                    <a:pt x="476" y="3049"/>
                  </a:lnTo>
                  <a:lnTo>
                    <a:pt x="483" y="3039"/>
                  </a:lnTo>
                  <a:lnTo>
                    <a:pt x="490" y="3029"/>
                  </a:lnTo>
                  <a:lnTo>
                    <a:pt x="498" y="3020"/>
                  </a:lnTo>
                  <a:lnTo>
                    <a:pt x="507" y="3011"/>
                  </a:lnTo>
                  <a:lnTo>
                    <a:pt x="516" y="3002"/>
                  </a:lnTo>
                  <a:lnTo>
                    <a:pt x="524" y="2994"/>
                  </a:lnTo>
                  <a:lnTo>
                    <a:pt x="534" y="2986"/>
                  </a:lnTo>
                  <a:lnTo>
                    <a:pt x="544" y="2979"/>
                  </a:lnTo>
                  <a:lnTo>
                    <a:pt x="556" y="2972"/>
                  </a:lnTo>
                  <a:lnTo>
                    <a:pt x="566" y="2965"/>
                  </a:lnTo>
                  <a:lnTo>
                    <a:pt x="578" y="2960"/>
                  </a:lnTo>
                  <a:lnTo>
                    <a:pt x="589" y="2954"/>
                  </a:lnTo>
                  <a:lnTo>
                    <a:pt x="601" y="2949"/>
                  </a:lnTo>
                  <a:lnTo>
                    <a:pt x="613" y="2944"/>
                  </a:lnTo>
                  <a:lnTo>
                    <a:pt x="625" y="2941"/>
                  </a:lnTo>
                  <a:lnTo>
                    <a:pt x="638" y="2938"/>
                  </a:lnTo>
                  <a:lnTo>
                    <a:pt x="651" y="2934"/>
                  </a:lnTo>
                  <a:lnTo>
                    <a:pt x="664" y="2932"/>
                  </a:lnTo>
                  <a:lnTo>
                    <a:pt x="678" y="2931"/>
                  </a:lnTo>
                  <a:lnTo>
                    <a:pt x="691" y="2930"/>
                  </a:lnTo>
                  <a:lnTo>
                    <a:pt x="704" y="2929"/>
                  </a:lnTo>
                  <a:close/>
                  <a:moveTo>
                    <a:pt x="704" y="1747"/>
                  </a:moveTo>
                  <a:lnTo>
                    <a:pt x="6628" y="1747"/>
                  </a:lnTo>
                  <a:lnTo>
                    <a:pt x="6642" y="1747"/>
                  </a:lnTo>
                  <a:lnTo>
                    <a:pt x="6655" y="1748"/>
                  </a:lnTo>
                  <a:lnTo>
                    <a:pt x="6669" y="1749"/>
                  </a:lnTo>
                  <a:lnTo>
                    <a:pt x="6682" y="1752"/>
                  </a:lnTo>
                  <a:lnTo>
                    <a:pt x="6694" y="1755"/>
                  </a:lnTo>
                  <a:lnTo>
                    <a:pt x="6707" y="1758"/>
                  </a:lnTo>
                  <a:lnTo>
                    <a:pt x="6720" y="1762"/>
                  </a:lnTo>
                  <a:lnTo>
                    <a:pt x="6732" y="1766"/>
                  </a:lnTo>
                  <a:lnTo>
                    <a:pt x="6744" y="1772"/>
                  </a:lnTo>
                  <a:lnTo>
                    <a:pt x="6755" y="1777"/>
                  </a:lnTo>
                  <a:lnTo>
                    <a:pt x="6766" y="1783"/>
                  </a:lnTo>
                  <a:lnTo>
                    <a:pt x="6777" y="1789"/>
                  </a:lnTo>
                  <a:lnTo>
                    <a:pt x="6787" y="1796"/>
                  </a:lnTo>
                  <a:lnTo>
                    <a:pt x="6797" y="1804"/>
                  </a:lnTo>
                  <a:lnTo>
                    <a:pt x="6807" y="1812"/>
                  </a:lnTo>
                  <a:lnTo>
                    <a:pt x="6817" y="1819"/>
                  </a:lnTo>
                  <a:lnTo>
                    <a:pt x="6826" y="1828"/>
                  </a:lnTo>
                  <a:lnTo>
                    <a:pt x="6834" y="1837"/>
                  </a:lnTo>
                  <a:lnTo>
                    <a:pt x="6842" y="1846"/>
                  </a:lnTo>
                  <a:lnTo>
                    <a:pt x="6849" y="1856"/>
                  </a:lnTo>
                  <a:lnTo>
                    <a:pt x="6856" y="1866"/>
                  </a:lnTo>
                  <a:lnTo>
                    <a:pt x="6863" y="1877"/>
                  </a:lnTo>
                  <a:lnTo>
                    <a:pt x="6868" y="1887"/>
                  </a:lnTo>
                  <a:lnTo>
                    <a:pt x="6874" y="1898"/>
                  </a:lnTo>
                  <a:lnTo>
                    <a:pt x="6879" y="1909"/>
                  </a:lnTo>
                  <a:lnTo>
                    <a:pt x="6883" y="1921"/>
                  </a:lnTo>
                  <a:lnTo>
                    <a:pt x="6887" y="1933"/>
                  </a:lnTo>
                  <a:lnTo>
                    <a:pt x="6889" y="1945"/>
                  </a:lnTo>
                  <a:lnTo>
                    <a:pt x="6893" y="1957"/>
                  </a:lnTo>
                  <a:lnTo>
                    <a:pt x="6894" y="1969"/>
                  </a:lnTo>
                  <a:lnTo>
                    <a:pt x="6895" y="1981"/>
                  </a:lnTo>
                  <a:lnTo>
                    <a:pt x="6895" y="1995"/>
                  </a:lnTo>
                  <a:lnTo>
                    <a:pt x="6895" y="2582"/>
                  </a:lnTo>
                  <a:lnTo>
                    <a:pt x="6895" y="2594"/>
                  </a:lnTo>
                  <a:lnTo>
                    <a:pt x="6894" y="2607"/>
                  </a:lnTo>
                  <a:lnTo>
                    <a:pt x="6893" y="2619"/>
                  </a:lnTo>
                  <a:lnTo>
                    <a:pt x="6889" y="2631"/>
                  </a:lnTo>
                  <a:lnTo>
                    <a:pt x="6887" y="2644"/>
                  </a:lnTo>
                  <a:lnTo>
                    <a:pt x="6883" y="2655"/>
                  </a:lnTo>
                  <a:lnTo>
                    <a:pt x="6879" y="2667"/>
                  </a:lnTo>
                  <a:lnTo>
                    <a:pt x="6874" y="2678"/>
                  </a:lnTo>
                  <a:lnTo>
                    <a:pt x="6868" y="2689"/>
                  </a:lnTo>
                  <a:lnTo>
                    <a:pt x="6863" y="2699"/>
                  </a:lnTo>
                  <a:lnTo>
                    <a:pt x="6856" y="2710"/>
                  </a:lnTo>
                  <a:lnTo>
                    <a:pt x="6849" y="2720"/>
                  </a:lnTo>
                  <a:lnTo>
                    <a:pt x="6842" y="2730"/>
                  </a:lnTo>
                  <a:lnTo>
                    <a:pt x="6834" y="2739"/>
                  </a:lnTo>
                  <a:lnTo>
                    <a:pt x="6826" y="2748"/>
                  </a:lnTo>
                  <a:lnTo>
                    <a:pt x="6817" y="2757"/>
                  </a:lnTo>
                  <a:lnTo>
                    <a:pt x="6807" y="2765"/>
                  </a:lnTo>
                  <a:lnTo>
                    <a:pt x="6797" y="2772"/>
                  </a:lnTo>
                  <a:lnTo>
                    <a:pt x="6787" y="2780"/>
                  </a:lnTo>
                  <a:lnTo>
                    <a:pt x="6777" y="2787"/>
                  </a:lnTo>
                  <a:lnTo>
                    <a:pt x="6766" y="2793"/>
                  </a:lnTo>
                  <a:lnTo>
                    <a:pt x="6755" y="2799"/>
                  </a:lnTo>
                  <a:lnTo>
                    <a:pt x="6744" y="2805"/>
                  </a:lnTo>
                  <a:lnTo>
                    <a:pt x="6732" y="2810"/>
                  </a:lnTo>
                  <a:lnTo>
                    <a:pt x="6720" y="2814"/>
                  </a:lnTo>
                  <a:lnTo>
                    <a:pt x="6707" y="2818"/>
                  </a:lnTo>
                  <a:lnTo>
                    <a:pt x="6694" y="2821"/>
                  </a:lnTo>
                  <a:lnTo>
                    <a:pt x="6682" y="2824"/>
                  </a:lnTo>
                  <a:lnTo>
                    <a:pt x="6669" y="2827"/>
                  </a:lnTo>
                  <a:lnTo>
                    <a:pt x="6655" y="2828"/>
                  </a:lnTo>
                  <a:lnTo>
                    <a:pt x="6642" y="2829"/>
                  </a:lnTo>
                  <a:lnTo>
                    <a:pt x="6628" y="2829"/>
                  </a:lnTo>
                  <a:lnTo>
                    <a:pt x="704" y="2829"/>
                  </a:lnTo>
                  <a:lnTo>
                    <a:pt x="691" y="2829"/>
                  </a:lnTo>
                  <a:lnTo>
                    <a:pt x="678" y="2828"/>
                  </a:lnTo>
                  <a:lnTo>
                    <a:pt x="664" y="2827"/>
                  </a:lnTo>
                  <a:lnTo>
                    <a:pt x="651" y="2824"/>
                  </a:lnTo>
                  <a:lnTo>
                    <a:pt x="638" y="2821"/>
                  </a:lnTo>
                  <a:lnTo>
                    <a:pt x="625" y="2818"/>
                  </a:lnTo>
                  <a:lnTo>
                    <a:pt x="613" y="2814"/>
                  </a:lnTo>
                  <a:lnTo>
                    <a:pt x="601" y="2810"/>
                  </a:lnTo>
                  <a:lnTo>
                    <a:pt x="589" y="2805"/>
                  </a:lnTo>
                  <a:lnTo>
                    <a:pt x="578" y="2799"/>
                  </a:lnTo>
                  <a:lnTo>
                    <a:pt x="566" y="2793"/>
                  </a:lnTo>
                  <a:lnTo>
                    <a:pt x="556" y="2787"/>
                  </a:lnTo>
                  <a:lnTo>
                    <a:pt x="544" y="2780"/>
                  </a:lnTo>
                  <a:lnTo>
                    <a:pt x="534" y="2772"/>
                  </a:lnTo>
                  <a:lnTo>
                    <a:pt x="524" y="2765"/>
                  </a:lnTo>
                  <a:lnTo>
                    <a:pt x="516" y="2757"/>
                  </a:lnTo>
                  <a:lnTo>
                    <a:pt x="507" y="2748"/>
                  </a:lnTo>
                  <a:lnTo>
                    <a:pt x="498" y="2739"/>
                  </a:lnTo>
                  <a:lnTo>
                    <a:pt x="490" y="2730"/>
                  </a:lnTo>
                  <a:lnTo>
                    <a:pt x="483" y="2720"/>
                  </a:lnTo>
                  <a:lnTo>
                    <a:pt x="476" y="2710"/>
                  </a:lnTo>
                  <a:lnTo>
                    <a:pt x="469" y="2699"/>
                  </a:lnTo>
                  <a:lnTo>
                    <a:pt x="463" y="2689"/>
                  </a:lnTo>
                  <a:lnTo>
                    <a:pt x="458" y="2678"/>
                  </a:lnTo>
                  <a:lnTo>
                    <a:pt x="454" y="2667"/>
                  </a:lnTo>
                  <a:lnTo>
                    <a:pt x="449" y="2655"/>
                  </a:lnTo>
                  <a:lnTo>
                    <a:pt x="446" y="2644"/>
                  </a:lnTo>
                  <a:lnTo>
                    <a:pt x="442" y="2631"/>
                  </a:lnTo>
                  <a:lnTo>
                    <a:pt x="440" y="2619"/>
                  </a:lnTo>
                  <a:lnTo>
                    <a:pt x="439" y="2607"/>
                  </a:lnTo>
                  <a:lnTo>
                    <a:pt x="438" y="2594"/>
                  </a:lnTo>
                  <a:lnTo>
                    <a:pt x="437" y="2582"/>
                  </a:lnTo>
                  <a:lnTo>
                    <a:pt x="437" y="1995"/>
                  </a:lnTo>
                  <a:lnTo>
                    <a:pt x="438" y="1981"/>
                  </a:lnTo>
                  <a:lnTo>
                    <a:pt x="439" y="1969"/>
                  </a:lnTo>
                  <a:lnTo>
                    <a:pt x="440" y="1957"/>
                  </a:lnTo>
                  <a:lnTo>
                    <a:pt x="442" y="1945"/>
                  </a:lnTo>
                  <a:lnTo>
                    <a:pt x="446" y="1933"/>
                  </a:lnTo>
                  <a:lnTo>
                    <a:pt x="449" y="1921"/>
                  </a:lnTo>
                  <a:lnTo>
                    <a:pt x="454" y="1909"/>
                  </a:lnTo>
                  <a:lnTo>
                    <a:pt x="458" y="1898"/>
                  </a:lnTo>
                  <a:lnTo>
                    <a:pt x="463" y="1887"/>
                  </a:lnTo>
                  <a:lnTo>
                    <a:pt x="469" y="1877"/>
                  </a:lnTo>
                  <a:lnTo>
                    <a:pt x="476" y="1866"/>
                  </a:lnTo>
                  <a:lnTo>
                    <a:pt x="483" y="1856"/>
                  </a:lnTo>
                  <a:lnTo>
                    <a:pt x="490" y="1846"/>
                  </a:lnTo>
                  <a:lnTo>
                    <a:pt x="498" y="1837"/>
                  </a:lnTo>
                  <a:lnTo>
                    <a:pt x="507" y="1828"/>
                  </a:lnTo>
                  <a:lnTo>
                    <a:pt x="516" y="1819"/>
                  </a:lnTo>
                  <a:lnTo>
                    <a:pt x="524" y="1812"/>
                  </a:lnTo>
                  <a:lnTo>
                    <a:pt x="534" y="1804"/>
                  </a:lnTo>
                  <a:lnTo>
                    <a:pt x="544" y="1796"/>
                  </a:lnTo>
                  <a:lnTo>
                    <a:pt x="556" y="1789"/>
                  </a:lnTo>
                  <a:lnTo>
                    <a:pt x="566" y="1783"/>
                  </a:lnTo>
                  <a:lnTo>
                    <a:pt x="578" y="1777"/>
                  </a:lnTo>
                  <a:lnTo>
                    <a:pt x="589" y="1772"/>
                  </a:lnTo>
                  <a:lnTo>
                    <a:pt x="601" y="1766"/>
                  </a:lnTo>
                  <a:lnTo>
                    <a:pt x="613" y="1762"/>
                  </a:lnTo>
                  <a:lnTo>
                    <a:pt x="625" y="1758"/>
                  </a:lnTo>
                  <a:lnTo>
                    <a:pt x="638" y="1755"/>
                  </a:lnTo>
                  <a:lnTo>
                    <a:pt x="651" y="1752"/>
                  </a:lnTo>
                  <a:lnTo>
                    <a:pt x="664" y="1749"/>
                  </a:lnTo>
                  <a:lnTo>
                    <a:pt x="678" y="1748"/>
                  </a:lnTo>
                  <a:lnTo>
                    <a:pt x="691" y="1747"/>
                  </a:lnTo>
                  <a:lnTo>
                    <a:pt x="704" y="1747"/>
                  </a:lnTo>
                  <a:close/>
                  <a:moveTo>
                    <a:pt x="704" y="565"/>
                  </a:moveTo>
                  <a:lnTo>
                    <a:pt x="6628" y="565"/>
                  </a:lnTo>
                  <a:lnTo>
                    <a:pt x="6642" y="565"/>
                  </a:lnTo>
                  <a:lnTo>
                    <a:pt x="6655" y="566"/>
                  </a:lnTo>
                  <a:lnTo>
                    <a:pt x="6669" y="567"/>
                  </a:lnTo>
                  <a:lnTo>
                    <a:pt x="6682" y="569"/>
                  </a:lnTo>
                  <a:lnTo>
                    <a:pt x="6694" y="572"/>
                  </a:lnTo>
                  <a:lnTo>
                    <a:pt x="6707" y="576"/>
                  </a:lnTo>
                  <a:lnTo>
                    <a:pt x="6720" y="579"/>
                  </a:lnTo>
                  <a:lnTo>
                    <a:pt x="6732" y="584"/>
                  </a:lnTo>
                  <a:lnTo>
                    <a:pt x="6744" y="589"/>
                  </a:lnTo>
                  <a:lnTo>
                    <a:pt x="6755" y="595"/>
                  </a:lnTo>
                  <a:lnTo>
                    <a:pt x="6766" y="600"/>
                  </a:lnTo>
                  <a:lnTo>
                    <a:pt x="6777" y="607"/>
                  </a:lnTo>
                  <a:lnTo>
                    <a:pt x="6787" y="613"/>
                  </a:lnTo>
                  <a:lnTo>
                    <a:pt x="6797" y="621"/>
                  </a:lnTo>
                  <a:lnTo>
                    <a:pt x="6807" y="629"/>
                  </a:lnTo>
                  <a:lnTo>
                    <a:pt x="6817" y="637"/>
                  </a:lnTo>
                  <a:lnTo>
                    <a:pt x="6826" y="646"/>
                  </a:lnTo>
                  <a:lnTo>
                    <a:pt x="6834" y="655"/>
                  </a:lnTo>
                  <a:lnTo>
                    <a:pt x="6842" y="665"/>
                  </a:lnTo>
                  <a:lnTo>
                    <a:pt x="6849" y="673"/>
                  </a:lnTo>
                  <a:lnTo>
                    <a:pt x="6856" y="683"/>
                  </a:lnTo>
                  <a:lnTo>
                    <a:pt x="6863" y="694"/>
                  </a:lnTo>
                  <a:lnTo>
                    <a:pt x="6868" y="704"/>
                  </a:lnTo>
                  <a:lnTo>
                    <a:pt x="6874" y="716"/>
                  </a:lnTo>
                  <a:lnTo>
                    <a:pt x="6879" y="727"/>
                  </a:lnTo>
                  <a:lnTo>
                    <a:pt x="6883" y="739"/>
                  </a:lnTo>
                  <a:lnTo>
                    <a:pt x="6887" y="750"/>
                  </a:lnTo>
                  <a:lnTo>
                    <a:pt x="6889" y="762"/>
                  </a:lnTo>
                  <a:lnTo>
                    <a:pt x="6893" y="774"/>
                  </a:lnTo>
                  <a:lnTo>
                    <a:pt x="6894" y="787"/>
                  </a:lnTo>
                  <a:lnTo>
                    <a:pt x="6895" y="800"/>
                  </a:lnTo>
                  <a:lnTo>
                    <a:pt x="6895" y="812"/>
                  </a:lnTo>
                  <a:lnTo>
                    <a:pt x="6895" y="1399"/>
                  </a:lnTo>
                  <a:lnTo>
                    <a:pt x="6895" y="1412"/>
                  </a:lnTo>
                  <a:lnTo>
                    <a:pt x="6894" y="1424"/>
                  </a:lnTo>
                  <a:lnTo>
                    <a:pt x="6893" y="1437"/>
                  </a:lnTo>
                  <a:lnTo>
                    <a:pt x="6889" y="1449"/>
                  </a:lnTo>
                  <a:lnTo>
                    <a:pt x="6887" y="1461"/>
                  </a:lnTo>
                  <a:lnTo>
                    <a:pt x="6883" y="1472"/>
                  </a:lnTo>
                  <a:lnTo>
                    <a:pt x="6879" y="1484"/>
                  </a:lnTo>
                  <a:lnTo>
                    <a:pt x="6874" y="1495"/>
                  </a:lnTo>
                  <a:lnTo>
                    <a:pt x="6868" y="1507"/>
                  </a:lnTo>
                  <a:lnTo>
                    <a:pt x="6863" y="1517"/>
                  </a:lnTo>
                  <a:lnTo>
                    <a:pt x="6856" y="1528"/>
                  </a:lnTo>
                  <a:lnTo>
                    <a:pt x="6849" y="1538"/>
                  </a:lnTo>
                  <a:lnTo>
                    <a:pt x="6842" y="1548"/>
                  </a:lnTo>
                  <a:lnTo>
                    <a:pt x="6834" y="1556"/>
                  </a:lnTo>
                  <a:lnTo>
                    <a:pt x="6826" y="1565"/>
                  </a:lnTo>
                  <a:lnTo>
                    <a:pt x="6817" y="1574"/>
                  </a:lnTo>
                  <a:lnTo>
                    <a:pt x="6807" y="1582"/>
                  </a:lnTo>
                  <a:lnTo>
                    <a:pt x="6797" y="1590"/>
                  </a:lnTo>
                  <a:lnTo>
                    <a:pt x="6787" y="1598"/>
                  </a:lnTo>
                  <a:lnTo>
                    <a:pt x="6777" y="1604"/>
                  </a:lnTo>
                  <a:lnTo>
                    <a:pt x="6766" y="1611"/>
                  </a:lnTo>
                  <a:lnTo>
                    <a:pt x="6755" y="1617"/>
                  </a:lnTo>
                  <a:lnTo>
                    <a:pt x="6744" y="1622"/>
                  </a:lnTo>
                  <a:lnTo>
                    <a:pt x="6732" y="1627"/>
                  </a:lnTo>
                  <a:lnTo>
                    <a:pt x="6720" y="1632"/>
                  </a:lnTo>
                  <a:lnTo>
                    <a:pt x="6707" y="1635"/>
                  </a:lnTo>
                  <a:lnTo>
                    <a:pt x="6694" y="1639"/>
                  </a:lnTo>
                  <a:lnTo>
                    <a:pt x="6682" y="1642"/>
                  </a:lnTo>
                  <a:lnTo>
                    <a:pt x="6669" y="1644"/>
                  </a:lnTo>
                  <a:lnTo>
                    <a:pt x="6655" y="1645"/>
                  </a:lnTo>
                  <a:lnTo>
                    <a:pt x="6642" y="1646"/>
                  </a:lnTo>
                  <a:lnTo>
                    <a:pt x="6628" y="1647"/>
                  </a:lnTo>
                  <a:lnTo>
                    <a:pt x="704" y="1647"/>
                  </a:lnTo>
                  <a:lnTo>
                    <a:pt x="691" y="1646"/>
                  </a:lnTo>
                  <a:lnTo>
                    <a:pt x="678" y="1645"/>
                  </a:lnTo>
                  <a:lnTo>
                    <a:pt x="664" y="1644"/>
                  </a:lnTo>
                  <a:lnTo>
                    <a:pt x="651" y="1642"/>
                  </a:lnTo>
                  <a:lnTo>
                    <a:pt x="638" y="1639"/>
                  </a:lnTo>
                  <a:lnTo>
                    <a:pt x="625" y="1635"/>
                  </a:lnTo>
                  <a:lnTo>
                    <a:pt x="613" y="1632"/>
                  </a:lnTo>
                  <a:lnTo>
                    <a:pt x="601" y="1627"/>
                  </a:lnTo>
                  <a:lnTo>
                    <a:pt x="589" y="1622"/>
                  </a:lnTo>
                  <a:lnTo>
                    <a:pt x="578" y="1617"/>
                  </a:lnTo>
                  <a:lnTo>
                    <a:pt x="566" y="1611"/>
                  </a:lnTo>
                  <a:lnTo>
                    <a:pt x="556" y="1604"/>
                  </a:lnTo>
                  <a:lnTo>
                    <a:pt x="544" y="1598"/>
                  </a:lnTo>
                  <a:lnTo>
                    <a:pt x="534" y="1590"/>
                  </a:lnTo>
                  <a:lnTo>
                    <a:pt x="524" y="1582"/>
                  </a:lnTo>
                  <a:lnTo>
                    <a:pt x="516" y="1574"/>
                  </a:lnTo>
                  <a:lnTo>
                    <a:pt x="507" y="1565"/>
                  </a:lnTo>
                  <a:lnTo>
                    <a:pt x="498" y="1556"/>
                  </a:lnTo>
                  <a:lnTo>
                    <a:pt x="490" y="1548"/>
                  </a:lnTo>
                  <a:lnTo>
                    <a:pt x="483" y="1538"/>
                  </a:lnTo>
                  <a:lnTo>
                    <a:pt x="476" y="1528"/>
                  </a:lnTo>
                  <a:lnTo>
                    <a:pt x="469" y="1517"/>
                  </a:lnTo>
                  <a:lnTo>
                    <a:pt x="463" y="1507"/>
                  </a:lnTo>
                  <a:lnTo>
                    <a:pt x="458" y="1495"/>
                  </a:lnTo>
                  <a:lnTo>
                    <a:pt x="454" y="1484"/>
                  </a:lnTo>
                  <a:lnTo>
                    <a:pt x="449" y="1472"/>
                  </a:lnTo>
                  <a:lnTo>
                    <a:pt x="446" y="1461"/>
                  </a:lnTo>
                  <a:lnTo>
                    <a:pt x="442" y="1449"/>
                  </a:lnTo>
                  <a:lnTo>
                    <a:pt x="440" y="1437"/>
                  </a:lnTo>
                  <a:lnTo>
                    <a:pt x="439" y="1424"/>
                  </a:lnTo>
                  <a:lnTo>
                    <a:pt x="438" y="1412"/>
                  </a:lnTo>
                  <a:lnTo>
                    <a:pt x="437" y="1399"/>
                  </a:lnTo>
                  <a:lnTo>
                    <a:pt x="437" y="812"/>
                  </a:lnTo>
                  <a:lnTo>
                    <a:pt x="438" y="800"/>
                  </a:lnTo>
                  <a:lnTo>
                    <a:pt x="439" y="787"/>
                  </a:lnTo>
                  <a:lnTo>
                    <a:pt x="440" y="774"/>
                  </a:lnTo>
                  <a:lnTo>
                    <a:pt x="442" y="762"/>
                  </a:lnTo>
                  <a:lnTo>
                    <a:pt x="446" y="750"/>
                  </a:lnTo>
                  <a:lnTo>
                    <a:pt x="449" y="739"/>
                  </a:lnTo>
                  <a:lnTo>
                    <a:pt x="454" y="727"/>
                  </a:lnTo>
                  <a:lnTo>
                    <a:pt x="458" y="716"/>
                  </a:lnTo>
                  <a:lnTo>
                    <a:pt x="463" y="704"/>
                  </a:lnTo>
                  <a:lnTo>
                    <a:pt x="469" y="694"/>
                  </a:lnTo>
                  <a:lnTo>
                    <a:pt x="476" y="683"/>
                  </a:lnTo>
                  <a:lnTo>
                    <a:pt x="483" y="673"/>
                  </a:lnTo>
                  <a:lnTo>
                    <a:pt x="490" y="665"/>
                  </a:lnTo>
                  <a:lnTo>
                    <a:pt x="498" y="655"/>
                  </a:lnTo>
                  <a:lnTo>
                    <a:pt x="507" y="646"/>
                  </a:lnTo>
                  <a:lnTo>
                    <a:pt x="516" y="637"/>
                  </a:lnTo>
                  <a:lnTo>
                    <a:pt x="524" y="629"/>
                  </a:lnTo>
                  <a:lnTo>
                    <a:pt x="534" y="621"/>
                  </a:lnTo>
                  <a:lnTo>
                    <a:pt x="544" y="613"/>
                  </a:lnTo>
                  <a:lnTo>
                    <a:pt x="556" y="607"/>
                  </a:lnTo>
                  <a:lnTo>
                    <a:pt x="566" y="600"/>
                  </a:lnTo>
                  <a:lnTo>
                    <a:pt x="578" y="595"/>
                  </a:lnTo>
                  <a:lnTo>
                    <a:pt x="589" y="589"/>
                  </a:lnTo>
                  <a:lnTo>
                    <a:pt x="601" y="584"/>
                  </a:lnTo>
                  <a:lnTo>
                    <a:pt x="613" y="579"/>
                  </a:lnTo>
                  <a:lnTo>
                    <a:pt x="625" y="576"/>
                  </a:lnTo>
                  <a:lnTo>
                    <a:pt x="638" y="572"/>
                  </a:lnTo>
                  <a:lnTo>
                    <a:pt x="651" y="569"/>
                  </a:lnTo>
                  <a:lnTo>
                    <a:pt x="664" y="567"/>
                  </a:lnTo>
                  <a:lnTo>
                    <a:pt x="678" y="566"/>
                  </a:lnTo>
                  <a:lnTo>
                    <a:pt x="691" y="565"/>
                  </a:lnTo>
                  <a:lnTo>
                    <a:pt x="704" y="565"/>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67" name="Freeform 82"/>
            <p:cNvSpPr/>
            <p:nvPr/>
          </p:nvSpPr>
          <p:spPr bwMode="auto">
            <a:xfrm>
              <a:off x="12235265" y="2025012"/>
              <a:ext cx="203200" cy="33338"/>
            </a:xfrm>
            <a:custGeom>
              <a:avLst/>
              <a:gdLst/>
              <a:ahLst/>
              <a:cxnLst>
                <a:cxn ang="0">
                  <a:pos x="1170" y="0"/>
                </a:cxn>
                <a:cxn ang="0">
                  <a:pos x="1192" y="2"/>
                </a:cxn>
                <a:cxn ang="0">
                  <a:pos x="1212" y="9"/>
                </a:cxn>
                <a:cxn ang="0">
                  <a:pos x="1231" y="19"/>
                </a:cxn>
                <a:cxn ang="0">
                  <a:pos x="1246" y="32"/>
                </a:cxn>
                <a:cxn ang="0">
                  <a:pos x="1259" y="49"/>
                </a:cxn>
                <a:cxn ang="0">
                  <a:pos x="1271" y="66"/>
                </a:cxn>
                <a:cxn ang="0">
                  <a:pos x="1276" y="87"/>
                </a:cxn>
                <a:cxn ang="0">
                  <a:pos x="1278" y="110"/>
                </a:cxn>
                <a:cxn ang="0">
                  <a:pos x="1276" y="131"/>
                </a:cxn>
                <a:cxn ang="0">
                  <a:pos x="1271" y="152"/>
                </a:cxn>
                <a:cxn ang="0">
                  <a:pos x="1259" y="170"/>
                </a:cxn>
                <a:cxn ang="0">
                  <a:pos x="1246" y="186"/>
                </a:cxn>
                <a:cxn ang="0">
                  <a:pos x="1231" y="200"/>
                </a:cxn>
                <a:cxn ang="0">
                  <a:pos x="1212" y="210"/>
                </a:cxn>
                <a:cxn ang="0">
                  <a:pos x="1192" y="216"/>
                </a:cxn>
                <a:cxn ang="0">
                  <a:pos x="1170" y="218"/>
                </a:cxn>
                <a:cxn ang="0">
                  <a:pos x="97" y="217"/>
                </a:cxn>
                <a:cxn ang="0">
                  <a:pos x="76" y="213"/>
                </a:cxn>
                <a:cxn ang="0">
                  <a:pos x="56" y="205"/>
                </a:cxn>
                <a:cxn ang="0">
                  <a:pos x="40" y="193"/>
                </a:cxn>
                <a:cxn ang="0">
                  <a:pos x="24" y="178"/>
                </a:cxn>
                <a:cxn ang="0">
                  <a:pos x="13" y="161"/>
                </a:cxn>
                <a:cxn ang="0">
                  <a:pos x="4" y="142"/>
                </a:cxn>
                <a:cxn ang="0">
                  <a:pos x="0" y="121"/>
                </a:cxn>
                <a:cxn ang="0">
                  <a:pos x="0" y="99"/>
                </a:cxn>
                <a:cxn ang="0">
                  <a:pos x="4" y="76"/>
                </a:cxn>
                <a:cxn ang="0">
                  <a:pos x="13" y="58"/>
                </a:cxn>
                <a:cxn ang="0">
                  <a:pos x="24" y="40"/>
                </a:cxn>
                <a:cxn ang="0">
                  <a:pos x="40" y="25"/>
                </a:cxn>
                <a:cxn ang="0">
                  <a:pos x="56" y="13"/>
                </a:cxn>
                <a:cxn ang="0">
                  <a:pos x="76" y="5"/>
                </a:cxn>
                <a:cxn ang="0">
                  <a:pos x="97" y="1"/>
                </a:cxn>
              </a:cxnLst>
              <a:rect l="0" t="0" r="r" b="b"/>
              <a:pathLst>
                <a:path w="1278" h="218">
                  <a:moveTo>
                    <a:pt x="108" y="0"/>
                  </a:moveTo>
                  <a:lnTo>
                    <a:pt x="1170" y="0"/>
                  </a:lnTo>
                  <a:lnTo>
                    <a:pt x="1181" y="1"/>
                  </a:lnTo>
                  <a:lnTo>
                    <a:pt x="1192" y="2"/>
                  </a:lnTo>
                  <a:lnTo>
                    <a:pt x="1202" y="5"/>
                  </a:lnTo>
                  <a:lnTo>
                    <a:pt x="1212" y="9"/>
                  </a:lnTo>
                  <a:lnTo>
                    <a:pt x="1222" y="13"/>
                  </a:lnTo>
                  <a:lnTo>
                    <a:pt x="1231" y="19"/>
                  </a:lnTo>
                  <a:lnTo>
                    <a:pt x="1238" y="25"/>
                  </a:lnTo>
                  <a:lnTo>
                    <a:pt x="1246" y="32"/>
                  </a:lnTo>
                  <a:lnTo>
                    <a:pt x="1254" y="40"/>
                  </a:lnTo>
                  <a:lnTo>
                    <a:pt x="1259" y="49"/>
                  </a:lnTo>
                  <a:lnTo>
                    <a:pt x="1265" y="58"/>
                  </a:lnTo>
                  <a:lnTo>
                    <a:pt x="1271" y="66"/>
                  </a:lnTo>
                  <a:lnTo>
                    <a:pt x="1274" y="76"/>
                  </a:lnTo>
                  <a:lnTo>
                    <a:pt x="1276" y="87"/>
                  </a:lnTo>
                  <a:lnTo>
                    <a:pt x="1278" y="99"/>
                  </a:lnTo>
                  <a:lnTo>
                    <a:pt x="1278" y="110"/>
                  </a:lnTo>
                  <a:lnTo>
                    <a:pt x="1278" y="121"/>
                  </a:lnTo>
                  <a:lnTo>
                    <a:pt x="1276" y="131"/>
                  </a:lnTo>
                  <a:lnTo>
                    <a:pt x="1274" y="142"/>
                  </a:lnTo>
                  <a:lnTo>
                    <a:pt x="1271" y="152"/>
                  </a:lnTo>
                  <a:lnTo>
                    <a:pt x="1265" y="161"/>
                  </a:lnTo>
                  <a:lnTo>
                    <a:pt x="1259" y="170"/>
                  </a:lnTo>
                  <a:lnTo>
                    <a:pt x="1254" y="178"/>
                  </a:lnTo>
                  <a:lnTo>
                    <a:pt x="1246" y="186"/>
                  </a:lnTo>
                  <a:lnTo>
                    <a:pt x="1238" y="193"/>
                  </a:lnTo>
                  <a:lnTo>
                    <a:pt x="1231" y="200"/>
                  </a:lnTo>
                  <a:lnTo>
                    <a:pt x="1222" y="205"/>
                  </a:lnTo>
                  <a:lnTo>
                    <a:pt x="1212" y="210"/>
                  </a:lnTo>
                  <a:lnTo>
                    <a:pt x="1202" y="213"/>
                  </a:lnTo>
                  <a:lnTo>
                    <a:pt x="1192" y="216"/>
                  </a:lnTo>
                  <a:lnTo>
                    <a:pt x="1181" y="217"/>
                  </a:lnTo>
                  <a:lnTo>
                    <a:pt x="1170" y="218"/>
                  </a:lnTo>
                  <a:lnTo>
                    <a:pt x="108" y="218"/>
                  </a:lnTo>
                  <a:lnTo>
                    <a:pt x="97" y="217"/>
                  </a:lnTo>
                  <a:lnTo>
                    <a:pt x="86" y="216"/>
                  </a:lnTo>
                  <a:lnTo>
                    <a:pt x="76" y="213"/>
                  </a:lnTo>
                  <a:lnTo>
                    <a:pt x="66" y="210"/>
                  </a:lnTo>
                  <a:lnTo>
                    <a:pt x="56" y="205"/>
                  </a:lnTo>
                  <a:lnTo>
                    <a:pt x="47" y="200"/>
                  </a:lnTo>
                  <a:lnTo>
                    <a:pt x="40" y="193"/>
                  </a:lnTo>
                  <a:lnTo>
                    <a:pt x="32" y="186"/>
                  </a:lnTo>
                  <a:lnTo>
                    <a:pt x="24" y="178"/>
                  </a:lnTo>
                  <a:lnTo>
                    <a:pt x="19" y="170"/>
                  </a:lnTo>
                  <a:lnTo>
                    <a:pt x="13" y="161"/>
                  </a:lnTo>
                  <a:lnTo>
                    <a:pt x="9" y="152"/>
                  </a:lnTo>
                  <a:lnTo>
                    <a:pt x="4" y="142"/>
                  </a:lnTo>
                  <a:lnTo>
                    <a:pt x="2" y="131"/>
                  </a:lnTo>
                  <a:lnTo>
                    <a:pt x="0" y="121"/>
                  </a:lnTo>
                  <a:lnTo>
                    <a:pt x="0" y="110"/>
                  </a:lnTo>
                  <a:lnTo>
                    <a:pt x="0" y="99"/>
                  </a:lnTo>
                  <a:lnTo>
                    <a:pt x="2" y="87"/>
                  </a:lnTo>
                  <a:lnTo>
                    <a:pt x="4" y="76"/>
                  </a:lnTo>
                  <a:lnTo>
                    <a:pt x="9" y="66"/>
                  </a:lnTo>
                  <a:lnTo>
                    <a:pt x="13" y="58"/>
                  </a:lnTo>
                  <a:lnTo>
                    <a:pt x="19" y="49"/>
                  </a:lnTo>
                  <a:lnTo>
                    <a:pt x="24" y="40"/>
                  </a:lnTo>
                  <a:lnTo>
                    <a:pt x="32" y="32"/>
                  </a:lnTo>
                  <a:lnTo>
                    <a:pt x="40" y="25"/>
                  </a:lnTo>
                  <a:lnTo>
                    <a:pt x="47" y="19"/>
                  </a:lnTo>
                  <a:lnTo>
                    <a:pt x="56" y="13"/>
                  </a:lnTo>
                  <a:lnTo>
                    <a:pt x="66" y="9"/>
                  </a:lnTo>
                  <a:lnTo>
                    <a:pt x="76" y="5"/>
                  </a:lnTo>
                  <a:lnTo>
                    <a:pt x="86" y="2"/>
                  </a:lnTo>
                  <a:lnTo>
                    <a:pt x="97" y="1"/>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68" name="Freeform 83"/>
            <p:cNvSpPr/>
            <p:nvPr/>
          </p:nvSpPr>
          <p:spPr bwMode="auto">
            <a:xfrm>
              <a:off x="11619315" y="2025012"/>
              <a:ext cx="28575" cy="30163"/>
            </a:xfrm>
            <a:custGeom>
              <a:avLst/>
              <a:gdLst/>
              <a:ahLst/>
              <a:cxnLst>
                <a:cxn ang="0">
                  <a:pos x="101" y="182"/>
                </a:cxn>
                <a:cxn ang="0">
                  <a:pos x="119" y="178"/>
                </a:cxn>
                <a:cxn ang="0">
                  <a:pos x="136" y="170"/>
                </a:cxn>
                <a:cxn ang="0">
                  <a:pos x="150" y="162"/>
                </a:cxn>
                <a:cxn ang="0">
                  <a:pos x="162" y="148"/>
                </a:cxn>
                <a:cxn ang="0">
                  <a:pos x="172" y="134"/>
                </a:cxn>
                <a:cxn ang="0">
                  <a:pos x="179" y="117"/>
                </a:cxn>
                <a:cxn ang="0">
                  <a:pos x="183" y="99"/>
                </a:cxn>
                <a:cxn ang="0">
                  <a:pos x="183" y="82"/>
                </a:cxn>
                <a:cxn ang="0">
                  <a:pos x="179" y="64"/>
                </a:cxn>
                <a:cxn ang="0">
                  <a:pos x="172" y="47"/>
                </a:cxn>
                <a:cxn ang="0">
                  <a:pos x="162" y="33"/>
                </a:cxn>
                <a:cxn ang="0">
                  <a:pos x="150" y="21"/>
                </a:cxn>
                <a:cxn ang="0">
                  <a:pos x="136" y="11"/>
                </a:cxn>
                <a:cxn ang="0">
                  <a:pos x="119" y="3"/>
                </a:cxn>
                <a:cxn ang="0">
                  <a:pos x="101" y="0"/>
                </a:cxn>
                <a:cxn ang="0">
                  <a:pos x="82" y="0"/>
                </a:cxn>
                <a:cxn ang="0">
                  <a:pos x="65" y="3"/>
                </a:cxn>
                <a:cxn ang="0">
                  <a:pos x="49" y="11"/>
                </a:cxn>
                <a:cxn ang="0">
                  <a:pos x="34" y="21"/>
                </a:cxn>
                <a:cxn ang="0">
                  <a:pos x="21" y="33"/>
                </a:cxn>
                <a:cxn ang="0">
                  <a:pos x="11" y="47"/>
                </a:cxn>
                <a:cxn ang="0">
                  <a:pos x="5" y="64"/>
                </a:cxn>
                <a:cxn ang="0">
                  <a:pos x="1" y="82"/>
                </a:cxn>
                <a:cxn ang="0">
                  <a:pos x="1" y="99"/>
                </a:cxn>
                <a:cxn ang="0">
                  <a:pos x="5" y="117"/>
                </a:cxn>
                <a:cxn ang="0">
                  <a:pos x="11" y="134"/>
                </a:cxn>
                <a:cxn ang="0">
                  <a:pos x="21" y="148"/>
                </a:cxn>
                <a:cxn ang="0">
                  <a:pos x="34" y="162"/>
                </a:cxn>
                <a:cxn ang="0">
                  <a:pos x="49" y="170"/>
                </a:cxn>
                <a:cxn ang="0">
                  <a:pos x="65" y="178"/>
                </a:cxn>
                <a:cxn ang="0">
                  <a:pos x="82" y="182"/>
                </a:cxn>
              </a:cxnLst>
              <a:rect l="0" t="0" r="r" b="b"/>
              <a:pathLst>
                <a:path w="183" h="182">
                  <a:moveTo>
                    <a:pt x="92" y="182"/>
                  </a:moveTo>
                  <a:lnTo>
                    <a:pt x="101" y="182"/>
                  </a:lnTo>
                  <a:lnTo>
                    <a:pt x="110" y="180"/>
                  </a:lnTo>
                  <a:lnTo>
                    <a:pt x="119" y="178"/>
                  </a:lnTo>
                  <a:lnTo>
                    <a:pt x="128" y="175"/>
                  </a:lnTo>
                  <a:lnTo>
                    <a:pt x="136" y="170"/>
                  </a:lnTo>
                  <a:lnTo>
                    <a:pt x="143" y="166"/>
                  </a:lnTo>
                  <a:lnTo>
                    <a:pt x="150" y="162"/>
                  </a:lnTo>
                  <a:lnTo>
                    <a:pt x="157" y="155"/>
                  </a:lnTo>
                  <a:lnTo>
                    <a:pt x="162" y="148"/>
                  </a:lnTo>
                  <a:lnTo>
                    <a:pt x="168" y="142"/>
                  </a:lnTo>
                  <a:lnTo>
                    <a:pt x="172" y="134"/>
                  </a:lnTo>
                  <a:lnTo>
                    <a:pt x="177" y="126"/>
                  </a:lnTo>
                  <a:lnTo>
                    <a:pt x="179" y="117"/>
                  </a:lnTo>
                  <a:lnTo>
                    <a:pt x="181" y="109"/>
                  </a:lnTo>
                  <a:lnTo>
                    <a:pt x="183" y="99"/>
                  </a:lnTo>
                  <a:lnTo>
                    <a:pt x="183" y="91"/>
                  </a:lnTo>
                  <a:lnTo>
                    <a:pt x="183" y="82"/>
                  </a:lnTo>
                  <a:lnTo>
                    <a:pt x="181" y="72"/>
                  </a:lnTo>
                  <a:lnTo>
                    <a:pt x="179" y="64"/>
                  </a:lnTo>
                  <a:lnTo>
                    <a:pt x="177" y="55"/>
                  </a:lnTo>
                  <a:lnTo>
                    <a:pt x="172" y="47"/>
                  </a:lnTo>
                  <a:lnTo>
                    <a:pt x="168" y="40"/>
                  </a:lnTo>
                  <a:lnTo>
                    <a:pt x="162" y="33"/>
                  </a:lnTo>
                  <a:lnTo>
                    <a:pt x="157" y="26"/>
                  </a:lnTo>
                  <a:lnTo>
                    <a:pt x="150" y="21"/>
                  </a:lnTo>
                  <a:lnTo>
                    <a:pt x="143" y="15"/>
                  </a:lnTo>
                  <a:lnTo>
                    <a:pt x="136" y="11"/>
                  </a:lnTo>
                  <a:lnTo>
                    <a:pt x="128" y="6"/>
                  </a:lnTo>
                  <a:lnTo>
                    <a:pt x="119" y="3"/>
                  </a:lnTo>
                  <a:lnTo>
                    <a:pt x="110" y="1"/>
                  </a:lnTo>
                  <a:lnTo>
                    <a:pt x="101" y="0"/>
                  </a:lnTo>
                  <a:lnTo>
                    <a:pt x="92" y="0"/>
                  </a:lnTo>
                  <a:lnTo>
                    <a:pt x="82" y="0"/>
                  </a:lnTo>
                  <a:lnTo>
                    <a:pt x="73" y="1"/>
                  </a:lnTo>
                  <a:lnTo>
                    <a:pt x="65" y="3"/>
                  </a:lnTo>
                  <a:lnTo>
                    <a:pt x="57" y="6"/>
                  </a:lnTo>
                  <a:lnTo>
                    <a:pt x="49" y="11"/>
                  </a:lnTo>
                  <a:lnTo>
                    <a:pt x="41" y="15"/>
                  </a:lnTo>
                  <a:lnTo>
                    <a:pt x="34" y="21"/>
                  </a:lnTo>
                  <a:lnTo>
                    <a:pt x="28" y="26"/>
                  </a:lnTo>
                  <a:lnTo>
                    <a:pt x="21" y="33"/>
                  </a:lnTo>
                  <a:lnTo>
                    <a:pt x="16" y="40"/>
                  </a:lnTo>
                  <a:lnTo>
                    <a:pt x="11" y="47"/>
                  </a:lnTo>
                  <a:lnTo>
                    <a:pt x="8" y="55"/>
                  </a:lnTo>
                  <a:lnTo>
                    <a:pt x="5" y="64"/>
                  </a:lnTo>
                  <a:lnTo>
                    <a:pt x="2" y="72"/>
                  </a:lnTo>
                  <a:lnTo>
                    <a:pt x="1" y="82"/>
                  </a:lnTo>
                  <a:lnTo>
                    <a:pt x="0" y="91"/>
                  </a:lnTo>
                  <a:lnTo>
                    <a:pt x="1" y="99"/>
                  </a:lnTo>
                  <a:lnTo>
                    <a:pt x="2" y="109"/>
                  </a:lnTo>
                  <a:lnTo>
                    <a:pt x="5" y="117"/>
                  </a:lnTo>
                  <a:lnTo>
                    <a:pt x="8" y="126"/>
                  </a:lnTo>
                  <a:lnTo>
                    <a:pt x="11" y="134"/>
                  </a:lnTo>
                  <a:lnTo>
                    <a:pt x="16" y="142"/>
                  </a:lnTo>
                  <a:lnTo>
                    <a:pt x="21" y="148"/>
                  </a:lnTo>
                  <a:lnTo>
                    <a:pt x="28" y="155"/>
                  </a:lnTo>
                  <a:lnTo>
                    <a:pt x="34" y="162"/>
                  </a:lnTo>
                  <a:lnTo>
                    <a:pt x="41" y="166"/>
                  </a:lnTo>
                  <a:lnTo>
                    <a:pt x="49" y="170"/>
                  </a:lnTo>
                  <a:lnTo>
                    <a:pt x="57" y="175"/>
                  </a:lnTo>
                  <a:lnTo>
                    <a:pt x="65" y="178"/>
                  </a:lnTo>
                  <a:lnTo>
                    <a:pt x="73" y="180"/>
                  </a:lnTo>
                  <a:lnTo>
                    <a:pt x="82" y="182"/>
                  </a:lnTo>
                  <a:lnTo>
                    <a:pt x="92"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69" name="Freeform 84"/>
            <p:cNvSpPr/>
            <p:nvPr/>
          </p:nvSpPr>
          <p:spPr bwMode="auto">
            <a:xfrm>
              <a:off x="11659003" y="2025012"/>
              <a:ext cx="28575" cy="30163"/>
            </a:xfrm>
            <a:custGeom>
              <a:avLst/>
              <a:gdLst/>
              <a:ahLst/>
              <a:cxnLst>
                <a:cxn ang="0">
                  <a:pos x="100" y="182"/>
                </a:cxn>
                <a:cxn ang="0">
                  <a:pos x="118" y="178"/>
                </a:cxn>
                <a:cxn ang="0">
                  <a:pos x="134" y="170"/>
                </a:cxn>
                <a:cxn ang="0">
                  <a:pos x="149" y="162"/>
                </a:cxn>
                <a:cxn ang="0">
                  <a:pos x="161" y="148"/>
                </a:cxn>
                <a:cxn ang="0">
                  <a:pos x="171" y="134"/>
                </a:cxn>
                <a:cxn ang="0">
                  <a:pos x="179" y="117"/>
                </a:cxn>
                <a:cxn ang="0">
                  <a:pos x="182" y="99"/>
                </a:cxn>
                <a:cxn ang="0">
                  <a:pos x="182" y="82"/>
                </a:cxn>
                <a:cxn ang="0">
                  <a:pos x="179" y="64"/>
                </a:cxn>
                <a:cxn ang="0">
                  <a:pos x="171" y="47"/>
                </a:cxn>
                <a:cxn ang="0">
                  <a:pos x="161" y="33"/>
                </a:cxn>
                <a:cxn ang="0">
                  <a:pos x="149" y="21"/>
                </a:cxn>
                <a:cxn ang="0">
                  <a:pos x="134" y="11"/>
                </a:cxn>
                <a:cxn ang="0">
                  <a:pos x="118" y="3"/>
                </a:cxn>
                <a:cxn ang="0">
                  <a:pos x="100" y="0"/>
                </a:cxn>
                <a:cxn ang="0">
                  <a:pos x="81" y="0"/>
                </a:cxn>
                <a:cxn ang="0">
                  <a:pos x="63" y="3"/>
                </a:cxn>
                <a:cxn ang="0">
                  <a:pos x="48" y="11"/>
                </a:cxn>
                <a:cxn ang="0">
                  <a:pos x="32" y="21"/>
                </a:cxn>
                <a:cxn ang="0">
                  <a:pos x="20" y="33"/>
                </a:cxn>
                <a:cxn ang="0">
                  <a:pos x="10" y="47"/>
                </a:cxn>
                <a:cxn ang="0">
                  <a:pos x="4" y="64"/>
                </a:cxn>
                <a:cxn ang="0">
                  <a:pos x="0" y="82"/>
                </a:cxn>
                <a:cxn ang="0">
                  <a:pos x="0" y="99"/>
                </a:cxn>
                <a:cxn ang="0">
                  <a:pos x="4" y="117"/>
                </a:cxn>
                <a:cxn ang="0">
                  <a:pos x="10" y="134"/>
                </a:cxn>
                <a:cxn ang="0">
                  <a:pos x="20" y="148"/>
                </a:cxn>
                <a:cxn ang="0">
                  <a:pos x="32" y="162"/>
                </a:cxn>
                <a:cxn ang="0">
                  <a:pos x="48" y="170"/>
                </a:cxn>
                <a:cxn ang="0">
                  <a:pos x="63" y="178"/>
                </a:cxn>
                <a:cxn ang="0">
                  <a:pos x="81" y="182"/>
                </a:cxn>
              </a:cxnLst>
              <a:rect l="0" t="0" r="r" b="b"/>
              <a:pathLst>
                <a:path w="182" h="182">
                  <a:moveTo>
                    <a:pt x="91" y="182"/>
                  </a:moveTo>
                  <a:lnTo>
                    <a:pt x="100" y="182"/>
                  </a:lnTo>
                  <a:lnTo>
                    <a:pt x="109" y="180"/>
                  </a:lnTo>
                  <a:lnTo>
                    <a:pt x="118" y="178"/>
                  </a:lnTo>
                  <a:lnTo>
                    <a:pt x="127" y="175"/>
                  </a:lnTo>
                  <a:lnTo>
                    <a:pt x="134" y="170"/>
                  </a:lnTo>
                  <a:lnTo>
                    <a:pt x="142" y="166"/>
                  </a:lnTo>
                  <a:lnTo>
                    <a:pt x="149" y="162"/>
                  </a:lnTo>
                  <a:lnTo>
                    <a:pt x="155" y="155"/>
                  </a:lnTo>
                  <a:lnTo>
                    <a:pt x="161" y="148"/>
                  </a:lnTo>
                  <a:lnTo>
                    <a:pt x="167" y="142"/>
                  </a:lnTo>
                  <a:lnTo>
                    <a:pt x="171" y="134"/>
                  </a:lnTo>
                  <a:lnTo>
                    <a:pt x="175" y="126"/>
                  </a:lnTo>
                  <a:lnTo>
                    <a:pt x="179" y="117"/>
                  </a:lnTo>
                  <a:lnTo>
                    <a:pt x="181" y="109"/>
                  </a:lnTo>
                  <a:lnTo>
                    <a:pt x="182" y="99"/>
                  </a:lnTo>
                  <a:lnTo>
                    <a:pt x="182" y="91"/>
                  </a:lnTo>
                  <a:lnTo>
                    <a:pt x="182" y="82"/>
                  </a:lnTo>
                  <a:lnTo>
                    <a:pt x="181" y="72"/>
                  </a:lnTo>
                  <a:lnTo>
                    <a:pt x="179" y="64"/>
                  </a:lnTo>
                  <a:lnTo>
                    <a:pt x="175" y="55"/>
                  </a:lnTo>
                  <a:lnTo>
                    <a:pt x="171" y="47"/>
                  </a:lnTo>
                  <a:lnTo>
                    <a:pt x="167" y="40"/>
                  </a:lnTo>
                  <a:lnTo>
                    <a:pt x="161" y="33"/>
                  </a:lnTo>
                  <a:lnTo>
                    <a:pt x="155" y="26"/>
                  </a:lnTo>
                  <a:lnTo>
                    <a:pt x="149" y="21"/>
                  </a:lnTo>
                  <a:lnTo>
                    <a:pt x="142" y="15"/>
                  </a:lnTo>
                  <a:lnTo>
                    <a:pt x="134" y="11"/>
                  </a:lnTo>
                  <a:lnTo>
                    <a:pt x="127" y="6"/>
                  </a:lnTo>
                  <a:lnTo>
                    <a:pt x="118" y="3"/>
                  </a:lnTo>
                  <a:lnTo>
                    <a:pt x="109" y="1"/>
                  </a:lnTo>
                  <a:lnTo>
                    <a:pt x="100" y="0"/>
                  </a:lnTo>
                  <a:lnTo>
                    <a:pt x="91" y="0"/>
                  </a:lnTo>
                  <a:lnTo>
                    <a:pt x="81" y="0"/>
                  </a:lnTo>
                  <a:lnTo>
                    <a:pt x="72" y="1"/>
                  </a:lnTo>
                  <a:lnTo>
                    <a:pt x="63" y="3"/>
                  </a:lnTo>
                  <a:lnTo>
                    <a:pt x="56" y="6"/>
                  </a:lnTo>
                  <a:lnTo>
                    <a:pt x="48" y="11"/>
                  </a:lnTo>
                  <a:lnTo>
                    <a:pt x="40" y="15"/>
                  </a:lnTo>
                  <a:lnTo>
                    <a:pt x="32" y="21"/>
                  </a:lnTo>
                  <a:lnTo>
                    <a:pt x="27" y="26"/>
                  </a:lnTo>
                  <a:lnTo>
                    <a:pt x="20" y="33"/>
                  </a:lnTo>
                  <a:lnTo>
                    <a:pt x="16" y="40"/>
                  </a:lnTo>
                  <a:lnTo>
                    <a:pt x="10" y="47"/>
                  </a:lnTo>
                  <a:lnTo>
                    <a:pt x="7" y="55"/>
                  </a:lnTo>
                  <a:lnTo>
                    <a:pt x="4" y="64"/>
                  </a:lnTo>
                  <a:lnTo>
                    <a:pt x="1" y="72"/>
                  </a:lnTo>
                  <a:lnTo>
                    <a:pt x="0" y="82"/>
                  </a:lnTo>
                  <a:lnTo>
                    <a:pt x="0" y="91"/>
                  </a:lnTo>
                  <a:lnTo>
                    <a:pt x="0" y="99"/>
                  </a:lnTo>
                  <a:lnTo>
                    <a:pt x="1" y="109"/>
                  </a:lnTo>
                  <a:lnTo>
                    <a:pt x="4" y="117"/>
                  </a:lnTo>
                  <a:lnTo>
                    <a:pt x="7" y="126"/>
                  </a:lnTo>
                  <a:lnTo>
                    <a:pt x="10" y="134"/>
                  </a:lnTo>
                  <a:lnTo>
                    <a:pt x="16" y="142"/>
                  </a:lnTo>
                  <a:lnTo>
                    <a:pt x="20" y="148"/>
                  </a:lnTo>
                  <a:lnTo>
                    <a:pt x="27" y="155"/>
                  </a:lnTo>
                  <a:lnTo>
                    <a:pt x="32" y="162"/>
                  </a:lnTo>
                  <a:lnTo>
                    <a:pt x="40" y="166"/>
                  </a:lnTo>
                  <a:lnTo>
                    <a:pt x="48" y="170"/>
                  </a:lnTo>
                  <a:lnTo>
                    <a:pt x="56" y="175"/>
                  </a:lnTo>
                  <a:lnTo>
                    <a:pt x="63" y="178"/>
                  </a:lnTo>
                  <a:lnTo>
                    <a:pt x="72" y="180"/>
                  </a:lnTo>
                  <a:lnTo>
                    <a:pt x="81"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70" name="Freeform 85"/>
            <p:cNvSpPr/>
            <p:nvPr/>
          </p:nvSpPr>
          <p:spPr bwMode="auto">
            <a:xfrm>
              <a:off x="11698690" y="2025012"/>
              <a:ext cx="30163" cy="30163"/>
            </a:xfrm>
            <a:custGeom>
              <a:avLst/>
              <a:gdLst/>
              <a:ahLst/>
              <a:cxnLst>
                <a:cxn ang="0">
                  <a:pos x="100" y="182"/>
                </a:cxn>
                <a:cxn ang="0">
                  <a:pos x="118" y="178"/>
                </a:cxn>
                <a:cxn ang="0">
                  <a:pos x="134" y="170"/>
                </a:cxn>
                <a:cxn ang="0">
                  <a:pos x="149" y="162"/>
                </a:cxn>
                <a:cxn ang="0">
                  <a:pos x="162" y="148"/>
                </a:cxn>
                <a:cxn ang="0">
                  <a:pos x="171" y="134"/>
                </a:cxn>
                <a:cxn ang="0">
                  <a:pos x="179" y="117"/>
                </a:cxn>
                <a:cxn ang="0">
                  <a:pos x="182" y="99"/>
                </a:cxn>
                <a:cxn ang="0">
                  <a:pos x="182" y="82"/>
                </a:cxn>
                <a:cxn ang="0">
                  <a:pos x="179" y="64"/>
                </a:cxn>
                <a:cxn ang="0">
                  <a:pos x="171" y="47"/>
                </a:cxn>
                <a:cxn ang="0">
                  <a:pos x="162" y="33"/>
                </a:cxn>
                <a:cxn ang="0">
                  <a:pos x="149" y="21"/>
                </a:cxn>
                <a:cxn ang="0">
                  <a:pos x="134" y="11"/>
                </a:cxn>
                <a:cxn ang="0">
                  <a:pos x="118" y="3"/>
                </a:cxn>
                <a:cxn ang="0">
                  <a:pos x="100" y="0"/>
                </a:cxn>
                <a:cxn ang="0">
                  <a:pos x="82" y="0"/>
                </a:cxn>
                <a:cxn ang="0">
                  <a:pos x="64" y="3"/>
                </a:cxn>
                <a:cxn ang="0">
                  <a:pos x="48" y="11"/>
                </a:cxn>
                <a:cxn ang="0">
                  <a:pos x="33" y="21"/>
                </a:cxn>
                <a:cxn ang="0">
                  <a:pos x="20" y="33"/>
                </a:cxn>
                <a:cxn ang="0">
                  <a:pos x="11" y="47"/>
                </a:cxn>
                <a:cxn ang="0">
                  <a:pos x="3" y="64"/>
                </a:cxn>
                <a:cxn ang="0">
                  <a:pos x="0" y="82"/>
                </a:cxn>
                <a:cxn ang="0">
                  <a:pos x="0" y="99"/>
                </a:cxn>
                <a:cxn ang="0">
                  <a:pos x="3" y="117"/>
                </a:cxn>
                <a:cxn ang="0">
                  <a:pos x="11" y="134"/>
                </a:cxn>
                <a:cxn ang="0">
                  <a:pos x="20" y="148"/>
                </a:cxn>
                <a:cxn ang="0">
                  <a:pos x="33" y="162"/>
                </a:cxn>
                <a:cxn ang="0">
                  <a:pos x="48" y="170"/>
                </a:cxn>
                <a:cxn ang="0">
                  <a:pos x="64" y="178"/>
                </a:cxn>
                <a:cxn ang="0">
                  <a:pos x="82" y="182"/>
                </a:cxn>
              </a:cxnLst>
              <a:rect l="0" t="0" r="r" b="b"/>
              <a:pathLst>
                <a:path w="182" h="182">
                  <a:moveTo>
                    <a:pt x="91" y="182"/>
                  </a:moveTo>
                  <a:lnTo>
                    <a:pt x="100" y="182"/>
                  </a:lnTo>
                  <a:lnTo>
                    <a:pt x="110" y="180"/>
                  </a:lnTo>
                  <a:lnTo>
                    <a:pt x="118" y="178"/>
                  </a:lnTo>
                  <a:lnTo>
                    <a:pt x="126" y="175"/>
                  </a:lnTo>
                  <a:lnTo>
                    <a:pt x="134" y="170"/>
                  </a:lnTo>
                  <a:lnTo>
                    <a:pt x="142" y="166"/>
                  </a:lnTo>
                  <a:lnTo>
                    <a:pt x="149" y="162"/>
                  </a:lnTo>
                  <a:lnTo>
                    <a:pt x="155" y="155"/>
                  </a:lnTo>
                  <a:lnTo>
                    <a:pt x="162" y="148"/>
                  </a:lnTo>
                  <a:lnTo>
                    <a:pt x="166" y="142"/>
                  </a:lnTo>
                  <a:lnTo>
                    <a:pt x="171" y="134"/>
                  </a:lnTo>
                  <a:lnTo>
                    <a:pt x="175" y="126"/>
                  </a:lnTo>
                  <a:lnTo>
                    <a:pt x="179" y="117"/>
                  </a:lnTo>
                  <a:lnTo>
                    <a:pt x="181" y="109"/>
                  </a:lnTo>
                  <a:lnTo>
                    <a:pt x="182" y="99"/>
                  </a:lnTo>
                  <a:lnTo>
                    <a:pt x="182" y="91"/>
                  </a:lnTo>
                  <a:lnTo>
                    <a:pt x="182" y="82"/>
                  </a:lnTo>
                  <a:lnTo>
                    <a:pt x="181" y="72"/>
                  </a:lnTo>
                  <a:lnTo>
                    <a:pt x="179" y="64"/>
                  </a:lnTo>
                  <a:lnTo>
                    <a:pt x="175" y="55"/>
                  </a:lnTo>
                  <a:lnTo>
                    <a:pt x="171" y="47"/>
                  </a:lnTo>
                  <a:lnTo>
                    <a:pt x="166" y="40"/>
                  </a:lnTo>
                  <a:lnTo>
                    <a:pt x="162" y="33"/>
                  </a:lnTo>
                  <a:lnTo>
                    <a:pt x="155" y="26"/>
                  </a:lnTo>
                  <a:lnTo>
                    <a:pt x="149" y="21"/>
                  </a:lnTo>
                  <a:lnTo>
                    <a:pt x="142" y="15"/>
                  </a:lnTo>
                  <a:lnTo>
                    <a:pt x="134" y="11"/>
                  </a:lnTo>
                  <a:lnTo>
                    <a:pt x="126" y="6"/>
                  </a:lnTo>
                  <a:lnTo>
                    <a:pt x="118" y="3"/>
                  </a:lnTo>
                  <a:lnTo>
                    <a:pt x="110" y="1"/>
                  </a:lnTo>
                  <a:lnTo>
                    <a:pt x="100" y="0"/>
                  </a:lnTo>
                  <a:lnTo>
                    <a:pt x="91" y="0"/>
                  </a:lnTo>
                  <a:lnTo>
                    <a:pt x="82" y="0"/>
                  </a:lnTo>
                  <a:lnTo>
                    <a:pt x="72" y="1"/>
                  </a:lnTo>
                  <a:lnTo>
                    <a:pt x="64" y="3"/>
                  </a:lnTo>
                  <a:lnTo>
                    <a:pt x="55" y="6"/>
                  </a:lnTo>
                  <a:lnTo>
                    <a:pt x="48" y="11"/>
                  </a:lnTo>
                  <a:lnTo>
                    <a:pt x="40" y="15"/>
                  </a:lnTo>
                  <a:lnTo>
                    <a:pt x="33" y="21"/>
                  </a:lnTo>
                  <a:lnTo>
                    <a:pt x="27" y="26"/>
                  </a:lnTo>
                  <a:lnTo>
                    <a:pt x="20" y="33"/>
                  </a:lnTo>
                  <a:lnTo>
                    <a:pt x="16" y="40"/>
                  </a:lnTo>
                  <a:lnTo>
                    <a:pt x="11" y="47"/>
                  </a:lnTo>
                  <a:lnTo>
                    <a:pt x="7" y="55"/>
                  </a:lnTo>
                  <a:lnTo>
                    <a:pt x="3" y="64"/>
                  </a:lnTo>
                  <a:lnTo>
                    <a:pt x="1" y="72"/>
                  </a:lnTo>
                  <a:lnTo>
                    <a:pt x="0" y="82"/>
                  </a:lnTo>
                  <a:lnTo>
                    <a:pt x="0" y="91"/>
                  </a:lnTo>
                  <a:lnTo>
                    <a:pt x="0" y="99"/>
                  </a:lnTo>
                  <a:lnTo>
                    <a:pt x="1" y="109"/>
                  </a:lnTo>
                  <a:lnTo>
                    <a:pt x="3" y="117"/>
                  </a:lnTo>
                  <a:lnTo>
                    <a:pt x="7" y="126"/>
                  </a:lnTo>
                  <a:lnTo>
                    <a:pt x="11" y="134"/>
                  </a:lnTo>
                  <a:lnTo>
                    <a:pt x="16" y="142"/>
                  </a:lnTo>
                  <a:lnTo>
                    <a:pt x="20" y="148"/>
                  </a:lnTo>
                  <a:lnTo>
                    <a:pt x="27" y="155"/>
                  </a:lnTo>
                  <a:lnTo>
                    <a:pt x="33" y="162"/>
                  </a:lnTo>
                  <a:lnTo>
                    <a:pt x="40" y="166"/>
                  </a:lnTo>
                  <a:lnTo>
                    <a:pt x="48" y="170"/>
                  </a:lnTo>
                  <a:lnTo>
                    <a:pt x="55" y="175"/>
                  </a:lnTo>
                  <a:lnTo>
                    <a:pt x="64" y="178"/>
                  </a:lnTo>
                  <a:lnTo>
                    <a:pt x="72" y="180"/>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71" name="Freeform 86"/>
            <p:cNvSpPr/>
            <p:nvPr/>
          </p:nvSpPr>
          <p:spPr bwMode="auto">
            <a:xfrm>
              <a:off x="11739965" y="2025012"/>
              <a:ext cx="28575" cy="30163"/>
            </a:xfrm>
            <a:custGeom>
              <a:avLst/>
              <a:gdLst/>
              <a:ahLst/>
              <a:cxnLst>
                <a:cxn ang="0">
                  <a:pos x="101" y="182"/>
                </a:cxn>
                <a:cxn ang="0">
                  <a:pos x="118" y="178"/>
                </a:cxn>
                <a:cxn ang="0">
                  <a:pos x="134" y="170"/>
                </a:cxn>
                <a:cxn ang="0">
                  <a:pos x="148" y="162"/>
                </a:cxn>
                <a:cxn ang="0">
                  <a:pos x="162" y="148"/>
                </a:cxn>
                <a:cxn ang="0">
                  <a:pos x="172" y="134"/>
                </a:cxn>
                <a:cxn ang="0">
                  <a:pos x="178" y="117"/>
                </a:cxn>
                <a:cxn ang="0">
                  <a:pos x="182" y="99"/>
                </a:cxn>
                <a:cxn ang="0">
                  <a:pos x="182" y="82"/>
                </a:cxn>
                <a:cxn ang="0">
                  <a:pos x="178" y="64"/>
                </a:cxn>
                <a:cxn ang="0">
                  <a:pos x="172" y="47"/>
                </a:cxn>
                <a:cxn ang="0">
                  <a:pos x="162" y="33"/>
                </a:cxn>
                <a:cxn ang="0">
                  <a:pos x="148" y="21"/>
                </a:cxn>
                <a:cxn ang="0">
                  <a:pos x="134" y="11"/>
                </a:cxn>
                <a:cxn ang="0">
                  <a:pos x="118" y="3"/>
                </a:cxn>
                <a:cxn ang="0">
                  <a:pos x="101" y="0"/>
                </a:cxn>
                <a:cxn ang="0">
                  <a:pos x="82" y="0"/>
                </a:cxn>
                <a:cxn ang="0">
                  <a:pos x="64" y="3"/>
                </a:cxn>
                <a:cxn ang="0">
                  <a:pos x="48" y="11"/>
                </a:cxn>
                <a:cxn ang="0">
                  <a:pos x="33" y="21"/>
                </a:cxn>
                <a:cxn ang="0">
                  <a:pos x="21" y="33"/>
                </a:cxn>
                <a:cxn ang="0">
                  <a:pos x="11" y="47"/>
                </a:cxn>
                <a:cxn ang="0">
                  <a:pos x="3" y="64"/>
                </a:cxn>
                <a:cxn ang="0">
                  <a:pos x="0" y="82"/>
                </a:cxn>
                <a:cxn ang="0">
                  <a:pos x="0" y="99"/>
                </a:cxn>
                <a:cxn ang="0">
                  <a:pos x="3" y="117"/>
                </a:cxn>
                <a:cxn ang="0">
                  <a:pos x="11" y="134"/>
                </a:cxn>
                <a:cxn ang="0">
                  <a:pos x="21" y="148"/>
                </a:cxn>
                <a:cxn ang="0">
                  <a:pos x="33" y="162"/>
                </a:cxn>
                <a:cxn ang="0">
                  <a:pos x="48" y="170"/>
                </a:cxn>
                <a:cxn ang="0">
                  <a:pos x="64" y="178"/>
                </a:cxn>
                <a:cxn ang="0">
                  <a:pos x="82" y="182"/>
                </a:cxn>
              </a:cxnLst>
              <a:rect l="0" t="0" r="r" b="b"/>
              <a:pathLst>
                <a:path w="183" h="182">
                  <a:moveTo>
                    <a:pt x="91" y="182"/>
                  </a:moveTo>
                  <a:lnTo>
                    <a:pt x="101" y="182"/>
                  </a:lnTo>
                  <a:lnTo>
                    <a:pt x="110" y="180"/>
                  </a:lnTo>
                  <a:lnTo>
                    <a:pt x="118" y="178"/>
                  </a:lnTo>
                  <a:lnTo>
                    <a:pt x="126" y="175"/>
                  </a:lnTo>
                  <a:lnTo>
                    <a:pt x="134" y="170"/>
                  </a:lnTo>
                  <a:lnTo>
                    <a:pt x="142" y="166"/>
                  </a:lnTo>
                  <a:lnTo>
                    <a:pt x="148" y="162"/>
                  </a:lnTo>
                  <a:lnTo>
                    <a:pt x="155" y="155"/>
                  </a:lnTo>
                  <a:lnTo>
                    <a:pt x="162" y="148"/>
                  </a:lnTo>
                  <a:lnTo>
                    <a:pt x="166" y="142"/>
                  </a:lnTo>
                  <a:lnTo>
                    <a:pt x="172" y="134"/>
                  </a:lnTo>
                  <a:lnTo>
                    <a:pt x="175" y="126"/>
                  </a:lnTo>
                  <a:lnTo>
                    <a:pt x="178" y="117"/>
                  </a:lnTo>
                  <a:lnTo>
                    <a:pt x="181" y="109"/>
                  </a:lnTo>
                  <a:lnTo>
                    <a:pt x="182" y="99"/>
                  </a:lnTo>
                  <a:lnTo>
                    <a:pt x="183" y="91"/>
                  </a:lnTo>
                  <a:lnTo>
                    <a:pt x="182" y="82"/>
                  </a:lnTo>
                  <a:lnTo>
                    <a:pt x="181" y="72"/>
                  </a:lnTo>
                  <a:lnTo>
                    <a:pt x="178" y="64"/>
                  </a:lnTo>
                  <a:lnTo>
                    <a:pt x="175" y="55"/>
                  </a:lnTo>
                  <a:lnTo>
                    <a:pt x="172" y="47"/>
                  </a:lnTo>
                  <a:lnTo>
                    <a:pt x="166" y="40"/>
                  </a:lnTo>
                  <a:lnTo>
                    <a:pt x="162" y="33"/>
                  </a:lnTo>
                  <a:lnTo>
                    <a:pt x="155" y="26"/>
                  </a:lnTo>
                  <a:lnTo>
                    <a:pt x="148" y="21"/>
                  </a:lnTo>
                  <a:lnTo>
                    <a:pt x="142" y="15"/>
                  </a:lnTo>
                  <a:lnTo>
                    <a:pt x="134" y="11"/>
                  </a:lnTo>
                  <a:lnTo>
                    <a:pt x="126" y="6"/>
                  </a:lnTo>
                  <a:lnTo>
                    <a:pt x="118" y="3"/>
                  </a:lnTo>
                  <a:lnTo>
                    <a:pt x="110" y="1"/>
                  </a:lnTo>
                  <a:lnTo>
                    <a:pt x="101" y="0"/>
                  </a:lnTo>
                  <a:lnTo>
                    <a:pt x="91" y="0"/>
                  </a:lnTo>
                  <a:lnTo>
                    <a:pt x="82" y="0"/>
                  </a:lnTo>
                  <a:lnTo>
                    <a:pt x="73" y="1"/>
                  </a:lnTo>
                  <a:lnTo>
                    <a:pt x="64" y="3"/>
                  </a:lnTo>
                  <a:lnTo>
                    <a:pt x="55" y="6"/>
                  </a:lnTo>
                  <a:lnTo>
                    <a:pt x="48" y="11"/>
                  </a:lnTo>
                  <a:lnTo>
                    <a:pt x="40" y="15"/>
                  </a:lnTo>
                  <a:lnTo>
                    <a:pt x="33" y="21"/>
                  </a:lnTo>
                  <a:lnTo>
                    <a:pt x="26" y="26"/>
                  </a:lnTo>
                  <a:lnTo>
                    <a:pt x="21" y="33"/>
                  </a:lnTo>
                  <a:lnTo>
                    <a:pt x="15" y="40"/>
                  </a:lnTo>
                  <a:lnTo>
                    <a:pt x="11" y="47"/>
                  </a:lnTo>
                  <a:lnTo>
                    <a:pt x="6" y="55"/>
                  </a:lnTo>
                  <a:lnTo>
                    <a:pt x="3" y="64"/>
                  </a:lnTo>
                  <a:lnTo>
                    <a:pt x="1" y="72"/>
                  </a:lnTo>
                  <a:lnTo>
                    <a:pt x="0" y="82"/>
                  </a:lnTo>
                  <a:lnTo>
                    <a:pt x="0" y="91"/>
                  </a:lnTo>
                  <a:lnTo>
                    <a:pt x="0" y="99"/>
                  </a:lnTo>
                  <a:lnTo>
                    <a:pt x="1" y="109"/>
                  </a:lnTo>
                  <a:lnTo>
                    <a:pt x="3" y="117"/>
                  </a:lnTo>
                  <a:lnTo>
                    <a:pt x="6" y="126"/>
                  </a:lnTo>
                  <a:lnTo>
                    <a:pt x="11" y="134"/>
                  </a:lnTo>
                  <a:lnTo>
                    <a:pt x="15" y="142"/>
                  </a:lnTo>
                  <a:lnTo>
                    <a:pt x="21" y="148"/>
                  </a:lnTo>
                  <a:lnTo>
                    <a:pt x="26" y="155"/>
                  </a:lnTo>
                  <a:lnTo>
                    <a:pt x="33" y="162"/>
                  </a:lnTo>
                  <a:lnTo>
                    <a:pt x="40" y="166"/>
                  </a:lnTo>
                  <a:lnTo>
                    <a:pt x="48" y="170"/>
                  </a:lnTo>
                  <a:lnTo>
                    <a:pt x="55" y="175"/>
                  </a:lnTo>
                  <a:lnTo>
                    <a:pt x="64" y="178"/>
                  </a:lnTo>
                  <a:lnTo>
                    <a:pt x="73" y="180"/>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72" name="Freeform 87"/>
            <p:cNvSpPr/>
            <p:nvPr/>
          </p:nvSpPr>
          <p:spPr bwMode="auto">
            <a:xfrm>
              <a:off x="11779653" y="2025012"/>
              <a:ext cx="28575" cy="30163"/>
            </a:xfrm>
            <a:custGeom>
              <a:avLst/>
              <a:gdLst/>
              <a:ahLst/>
              <a:cxnLst>
                <a:cxn ang="0">
                  <a:pos x="101" y="182"/>
                </a:cxn>
                <a:cxn ang="0">
                  <a:pos x="118" y="178"/>
                </a:cxn>
                <a:cxn ang="0">
                  <a:pos x="134" y="170"/>
                </a:cxn>
                <a:cxn ang="0">
                  <a:pos x="149" y="162"/>
                </a:cxn>
                <a:cxn ang="0">
                  <a:pos x="162" y="148"/>
                </a:cxn>
                <a:cxn ang="0">
                  <a:pos x="172" y="134"/>
                </a:cxn>
                <a:cxn ang="0">
                  <a:pos x="178" y="117"/>
                </a:cxn>
                <a:cxn ang="0">
                  <a:pos x="182" y="99"/>
                </a:cxn>
                <a:cxn ang="0">
                  <a:pos x="182" y="82"/>
                </a:cxn>
                <a:cxn ang="0">
                  <a:pos x="178" y="64"/>
                </a:cxn>
                <a:cxn ang="0">
                  <a:pos x="172" y="47"/>
                </a:cxn>
                <a:cxn ang="0">
                  <a:pos x="162" y="33"/>
                </a:cxn>
                <a:cxn ang="0">
                  <a:pos x="149" y="21"/>
                </a:cxn>
                <a:cxn ang="0">
                  <a:pos x="134" y="11"/>
                </a:cxn>
                <a:cxn ang="0">
                  <a:pos x="118" y="3"/>
                </a:cxn>
                <a:cxn ang="0">
                  <a:pos x="101" y="0"/>
                </a:cxn>
                <a:cxn ang="0">
                  <a:pos x="82" y="0"/>
                </a:cxn>
                <a:cxn ang="0">
                  <a:pos x="64" y="3"/>
                </a:cxn>
                <a:cxn ang="0">
                  <a:pos x="47" y="11"/>
                </a:cxn>
                <a:cxn ang="0">
                  <a:pos x="33" y="21"/>
                </a:cxn>
                <a:cxn ang="0">
                  <a:pos x="21" y="33"/>
                </a:cxn>
                <a:cxn ang="0">
                  <a:pos x="11" y="47"/>
                </a:cxn>
                <a:cxn ang="0">
                  <a:pos x="4" y="64"/>
                </a:cxn>
                <a:cxn ang="0">
                  <a:pos x="0" y="82"/>
                </a:cxn>
                <a:cxn ang="0">
                  <a:pos x="0" y="99"/>
                </a:cxn>
                <a:cxn ang="0">
                  <a:pos x="4" y="117"/>
                </a:cxn>
                <a:cxn ang="0">
                  <a:pos x="11" y="134"/>
                </a:cxn>
                <a:cxn ang="0">
                  <a:pos x="21" y="148"/>
                </a:cxn>
                <a:cxn ang="0">
                  <a:pos x="33" y="162"/>
                </a:cxn>
                <a:cxn ang="0">
                  <a:pos x="47" y="170"/>
                </a:cxn>
                <a:cxn ang="0">
                  <a:pos x="64" y="178"/>
                </a:cxn>
                <a:cxn ang="0">
                  <a:pos x="82" y="182"/>
                </a:cxn>
              </a:cxnLst>
              <a:rect l="0" t="0" r="r" b="b"/>
              <a:pathLst>
                <a:path w="183" h="182">
                  <a:moveTo>
                    <a:pt x="91" y="182"/>
                  </a:moveTo>
                  <a:lnTo>
                    <a:pt x="101" y="182"/>
                  </a:lnTo>
                  <a:lnTo>
                    <a:pt x="109" y="180"/>
                  </a:lnTo>
                  <a:lnTo>
                    <a:pt x="118" y="178"/>
                  </a:lnTo>
                  <a:lnTo>
                    <a:pt x="126" y="175"/>
                  </a:lnTo>
                  <a:lnTo>
                    <a:pt x="134" y="170"/>
                  </a:lnTo>
                  <a:lnTo>
                    <a:pt x="142" y="166"/>
                  </a:lnTo>
                  <a:lnTo>
                    <a:pt x="149" y="162"/>
                  </a:lnTo>
                  <a:lnTo>
                    <a:pt x="156" y="155"/>
                  </a:lnTo>
                  <a:lnTo>
                    <a:pt x="162" y="148"/>
                  </a:lnTo>
                  <a:lnTo>
                    <a:pt x="167" y="142"/>
                  </a:lnTo>
                  <a:lnTo>
                    <a:pt x="172" y="134"/>
                  </a:lnTo>
                  <a:lnTo>
                    <a:pt x="175" y="126"/>
                  </a:lnTo>
                  <a:lnTo>
                    <a:pt x="178" y="117"/>
                  </a:lnTo>
                  <a:lnTo>
                    <a:pt x="180" y="109"/>
                  </a:lnTo>
                  <a:lnTo>
                    <a:pt x="182" y="99"/>
                  </a:lnTo>
                  <a:lnTo>
                    <a:pt x="183" y="91"/>
                  </a:lnTo>
                  <a:lnTo>
                    <a:pt x="182" y="82"/>
                  </a:lnTo>
                  <a:lnTo>
                    <a:pt x="180" y="72"/>
                  </a:lnTo>
                  <a:lnTo>
                    <a:pt x="178" y="64"/>
                  </a:lnTo>
                  <a:lnTo>
                    <a:pt x="175" y="55"/>
                  </a:lnTo>
                  <a:lnTo>
                    <a:pt x="172" y="47"/>
                  </a:lnTo>
                  <a:lnTo>
                    <a:pt x="167" y="40"/>
                  </a:lnTo>
                  <a:lnTo>
                    <a:pt x="162" y="33"/>
                  </a:lnTo>
                  <a:lnTo>
                    <a:pt x="156" y="26"/>
                  </a:lnTo>
                  <a:lnTo>
                    <a:pt x="149" y="21"/>
                  </a:lnTo>
                  <a:lnTo>
                    <a:pt x="142" y="15"/>
                  </a:lnTo>
                  <a:lnTo>
                    <a:pt x="134" y="11"/>
                  </a:lnTo>
                  <a:lnTo>
                    <a:pt x="126" y="6"/>
                  </a:lnTo>
                  <a:lnTo>
                    <a:pt x="118" y="3"/>
                  </a:lnTo>
                  <a:lnTo>
                    <a:pt x="109" y="1"/>
                  </a:lnTo>
                  <a:lnTo>
                    <a:pt x="101" y="0"/>
                  </a:lnTo>
                  <a:lnTo>
                    <a:pt x="91" y="0"/>
                  </a:lnTo>
                  <a:lnTo>
                    <a:pt x="82" y="0"/>
                  </a:lnTo>
                  <a:lnTo>
                    <a:pt x="73" y="1"/>
                  </a:lnTo>
                  <a:lnTo>
                    <a:pt x="64" y="3"/>
                  </a:lnTo>
                  <a:lnTo>
                    <a:pt x="55" y="6"/>
                  </a:lnTo>
                  <a:lnTo>
                    <a:pt x="47" y="11"/>
                  </a:lnTo>
                  <a:lnTo>
                    <a:pt x="40" y="15"/>
                  </a:lnTo>
                  <a:lnTo>
                    <a:pt x="33" y="21"/>
                  </a:lnTo>
                  <a:lnTo>
                    <a:pt x="26" y="26"/>
                  </a:lnTo>
                  <a:lnTo>
                    <a:pt x="21" y="33"/>
                  </a:lnTo>
                  <a:lnTo>
                    <a:pt x="15" y="40"/>
                  </a:lnTo>
                  <a:lnTo>
                    <a:pt x="11" y="47"/>
                  </a:lnTo>
                  <a:lnTo>
                    <a:pt x="6" y="55"/>
                  </a:lnTo>
                  <a:lnTo>
                    <a:pt x="4" y="64"/>
                  </a:lnTo>
                  <a:lnTo>
                    <a:pt x="2" y="72"/>
                  </a:lnTo>
                  <a:lnTo>
                    <a:pt x="0" y="82"/>
                  </a:lnTo>
                  <a:lnTo>
                    <a:pt x="0" y="91"/>
                  </a:lnTo>
                  <a:lnTo>
                    <a:pt x="0" y="99"/>
                  </a:lnTo>
                  <a:lnTo>
                    <a:pt x="2" y="109"/>
                  </a:lnTo>
                  <a:lnTo>
                    <a:pt x="4" y="117"/>
                  </a:lnTo>
                  <a:lnTo>
                    <a:pt x="6" y="126"/>
                  </a:lnTo>
                  <a:lnTo>
                    <a:pt x="11" y="134"/>
                  </a:lnTo>
                  <a:lnTo>
                    <a:pt x="15" y="142"/>
                  </a:lnTo>
                  <a:lnTo>
                    <a:pt x="21" y="148"/>
                  </a:lnTo>
                  <a:lnTo>
                    <a:pt x="26" y="155"/>
                  </a:lnTo>
                  <a:lnTo>
                    <a:pt x="33" y="162"/>
                  </a:lnTo>
                  <a:lnTo>
                    <a:pt x="40" y="166"/>
                  </a:lnTo>
                  <a:lnTo>
                    <a:pt x="47" y="170"/>
                  </a:lnTo>
                  <a:lnTo>
                    <a:pt x="55" y="175"/>
                  </a:lnTo>
                  <a:lnTo>
                    <a:pt x="64" y="178"/>
                  </a:lnTo>
                  <a:lnTo>
                    <a:pt x="73" y="180"/>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73" name="Freeform 88"/>
            <p:cNvSpPr/>
            <p:nvPr/>
          </p:nvSpPr>
          <p:spPr bwMode="auto">
            <a:xfrm>
              <a:off x="12235265" y="2212337"/>
              <a:ext cx="203200" cy="34925"/>
            </a:xfrm>
            <a:custGeom>
              <a:avLst/>
              <a:gdLst/>
              <a:ahLst/>
              <a:cxnLst>
                <a:cxn ang="0">
                  <a:pos x="1170" y="0"/>
                </a:cxn>
                <a:cxn ang="0">
                  <a:pos x="1192" y="3"/>
                </a:cxn>
                <a:cxn ang="0">
                  <a:pos x="1212" y="9"/>
                </a:cxn>
                <a:cxn ang="0">
                  <a:pos x="1231" y="19"/>
                </a:cxn>
                <a:cxn ang="0">
                  <a:pos x="1246" y="33"/>
                </a:cxn>
                <a:cxn ang="0">
                  <a:pos x="1259" y="49"/>
                </a:cxn>
                <a:cxn ang="0">
                  <a:pos x="1271" y="67"/>
                </a:cxn>
                <a:cxn ang="0">
                  <a:pos x="1276" y="88"/>
                </a:cxn>
                <a:cxn ang="0">
                  <a:pos x="1278" y="109"/>
                </a:cxn>
                <a:cxn ang="0">
                  <a:pos x="1276" y="131"/>
                </a:cxn>
                <a:cxn ang="0">
                  <a:pos x="1271" y="152"/>
                </a:cxn>
                <a:cxn ang="0">
                  <a:pos x="1259" y="170"/>
                </a:cxn>
                <a:cxn ang="0">
                  <a:pos x="1246" y="187"/>
                </a:cxn>
                <a:cxn ang="0">
                  <a:pos x="1231" y="200"/>
                </a:cxn>
                <a:cxn ang="0">
                  <a:pos x="1212" y="210"/>
                </a:cxn>
                <a:cxn ang="0">
                  <a:pos x="1192" y="217"/>
                </a:cxn>
                <a:cxn ang="0">
                  <a:pos x="1170" y="219"/>
                </a:cxn>
                <a:cxn ang="0">
                  <a:pos x="97" y="218"/>
                </a:cxn>
                <a:cxn ang="0">
                  <a:pos x="76" y="213"/>
                </a:cxn>
                <a:cxn ang="0">
                  <a:pos x="56" y="206"/>
                </a:cxn>
                <a:cxn ang="0">
                  <a:pos x="40" y="193"/>
                </a:cxn>
                <a:cxn ang="0">
                  <a:pos x="24" y="179"/>
                </a:cxn>
                <a:cxn ang="0">
                  <a:pos x="13" y="161"/>
                </a:cxn>
                <a:cxn ang="0">
                  <a:pos x="4" y="142"/>
                </a:cxn>
                <a:cxn ang="0">
                  <a:pos x="0" y="120"/>
                </a:cxn>
                <a:cxn ang="0">
                  <a:pos x="0" y="98"/>
                </a:cxn>
                <a:cxn ang="0">
                  <a:pos x="4" y="77"/>
                </a:cxn>
                <a:cxn ang="0">
                  <a:pos x="13" y="58"/>
                </a:cxn>
                <a:cxn ang="0">
                  <a:pos x="24" y="40"/>
                </a:cxn>
                <a:cxn ang="0">
                  <a:pos x="40" y="26"/>
                </a:cxn>
                <a:cxn ang="0">
                  <a:pos x="56" y="14"/>
                </a:cxn>
                <a:cxn ang="0">
                  <a:pos x="76" y="6"/>
                </a:cxn>
                <a:cxn ang="0">
                  <a:pos x="97" y="2"/>
                </a:cxn>
              </a:cxnLst>
              <a:rect l="0" t="0" r="r" b="b"/>
              <a:pathLst>
                <a:path w="1278" h="219">
                  <a:moveTo>
                    <a:pt x="108" y="0"/>
                  </a:moveTo>
                  <a:lnTo>
                    <a:pt x="1170" y="0"/>
                  </a:lnTo>
                  <a:lnTo>
                    <a:pt x="1181" y="2"/>
                  </a:lnTo>
                  <a:lnTo>
                    <a:pt x="1192" y="3"/>
                  </a:lnTo>
                  <a:lnTo>
                    <a:pt x="1202" y="6"/>
                  </a:lnTo>
                  <a:lnTo>
                    <a:pt x="1212" y="9"/>
                  </a:lnTo>
                  <a:lnTo>
                    <a:pt x="1222" y="14"/>
                  </a:lnTo>
                  <a:lnTo>
                    <a:pt x="1231" y="19"/>
                  </a:lnTo>
                  <a:lnTo>
                    <a:pt x="1238" y="26"/>
                  </a:lnTo>
                  <a:lnTo>
                    <a:pt x="1246" y="33"/>
                  </a:lnTo>
                  <a:lnTo>
                    <a:pt x="1254" y="40"/>
                  </a:lnTo>
                  <a:lnTo>
                    <a:pt x="1259" y="49"/>
                  </a:lnTo>
                  <a:lnTo>
                    <a:pt x="1265" y="58"/>
                  </a:lnTo>
                  <a:lnTo>
                    <a:pt x="1271" y="67"/>
                  </a:lnTo>
                  <a:lnTo>
                    <a:pt x="1274" y="77"/>
                  </a:lnTo>
                  <a:lnTo>
                    <a:pt x="1276" y="88"/>
                  </a:lnTo>
                  <a:lnTo>
                    <a:pt x="1278" y="98"/>
                  </a:lnTo>
                  <a:lnTo>
                    <a:pt x="1278" y="109"/>
                  </a:lnTo>
                  <a:lnTo>
                    <a:pt x="1278" y="120"/>
                  </a:lnTo>
                  <a:lnTo>
                    <a:pt x="1276" y="131"/>
                  </a:lnTo>
                  <a:lnTo>
                    <a:pt x="1274" y="142"/>
                  </a:lnTo>
                  <a:lnTo>
                    <a:pt x="1271" y="152"/>
                  </a:lnTo>
                  <a:lnTo>
                    <a:pt x="1265" y="161"/>
                  </a:lnTo>
                  <a:lnTo>
                    <a:pt x="1259" y="170"/>
                  </a:lnTo>
                  <a:lnTo>
                    <a:pt x="1254" y="179"/>
                  </a:lnTo>
                  <a:lnTo>
                    <a:pt x="1246" y="187"/>
                  </a:lnTo>
                  <a:lnTo>
                    <a:pt x="1238" y="193"/>
                  </a:lnTo>
                  <a:lnTo>
                    <a:pt x="1231" y="200"/>
                  </a:lnTo>
                  <a:lnTo>
                    <a:pt x="1222" y="206"/>
                  </a:lnTo>
                  <a:lnTo>
                    <a:pt x="1212" y="210"/>
                  </a:lnTo>
                  <a:lnTo>
                    <a:pt x="1202" y="213"/>
                  </a:lnTo>
                  <a:lnTo>
                    <a:pt x="1192" y="217"/>
                  </a:lnTo>
                  <a:lnTo>
                    <a:pt x="1181" y="218"/>
                  </a:lnTo>
                  <a:lnTo>
                    <a:pt x="1170" y="219"/>
                  </a:lnTo>
                  <a:lnTo>
                    <a:pt x="108" y="219"/>
                  </a:lnTo>
                  <a:lnTo>
                    <a:pt x="97" y="218"/>
                  </a:lnTo>
                  <a:lnTo>
                    <a:pt x="86" y="217"/>
                  </a:lnTo>
                  <a:lnTo>
                    <a:pt x="76" y="213"/>
                  </a:lnTo>
                  <a:lnTo>
                    <a:pt x="66" y="210"/>
                  </a:lnTo>
                  <a:lnTo>
                    <a:pt x="56" y="206"/>
                  </a:lnTo>
                  <a:lnTo>
                    <a:pt x="47" y="200"/>
                  </a:lnTo>
                  <a:lnTo>
                    <a:pt x="40" y="193"/>
                  </a:lnTo>
                  <a:lnTo>
                    <a:pt x="32" y="187"/>
                  </a:lnTo>
                  <a:lnTo>
                    <a:pt x="24" y="179"/>
                  </a:lnTo>
                  <a:lnTo>
                    <a:pt x="19" y="170"/>
                  </a:lnTo>
                  <a:lnTo>
                    <a:pt x="13" y="161"/>
                  </a:lnTo>
                  <a:lnTo>
                    <a:pt x="9" y="152"/>
                  </a:lnTo>
                  <a:lnTo>
                    <a:pt x="4" y="142"/>
                  </a:lnTo>
                  <a:lnTo>
                    <a:pt x="2" y="131"/>
                  </a:lnTo>
                  <a:lnTo>
                    <a:pt x="0" y="120"/>
                  </a:lnTo>
                  <a:lnTo>
                    <a:pt x="0" y="109"/>
                  </a:lnTo>
                  <a:lnTo>
                    <a:pt x="0" y="98"/>
                  </a:lnTo>
                  <a:lnTo>
                    <a:pt x="2" y="88"/>
                  </a:lnTo>
                  <a:lnTo>
                    <a:pt x="4" y="77"/>
                  </a:lnTo>
                  <a:lnTo>
                    <a:pt x="9" y="67"/>
                  </a:lnTo>
                  <a:lnTo>
                    <a:pt x="13" y="58"/>
                  </a:lnTo>
                  <a:lnTo>
                    <a:pt x="19" y="49"/>
                  </a:lnTo>
                  <a:lnTo>
                    <a:pt x="24" y="40"/>
                  </a:lnTo>
                  <a:lnTo>
                    <a:pt x="32" y="33"/>
                  </a:lnTo>
                  <a:lnTo>
                    <a:pt x="40" y="26"/>
                  </a:lnTo>
                  <a:lnTo>
                    <a:pt x="47" y="19"/>
                  </a:lnTo>
                  <a:lnTo>
                    <a:pt x="56" y="14"/>
                  </a:lnTo>
                  <a:lnTo>
                    <a:pt x="66" y="9"/>
                  </a:lnTo>
                  <a:lnTo>
                    <a:pt x="76" y="6"/>
                  </a:lnTo>
                  <a:lnTo>
                    <a:pt x="86" y="3"/>
                  </a:lnTo>
                  <a:lnTo>
                    <a:pt x="97" y="2"/>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74" name="Freeform 89"/>
            <p:cNvSpPr/>
            <p:nvPr/>
          </p:nvSpPr>
          <p:spPr bwMode="auto">
            <a:xfrm>
              <a:off x="11619315" y="2213924"/>
              <a:ext cx="28575" cy="28575"/>
            </a:xfrm>
            <a:custGeom>
              <a:avLst/>
              <a:gdLst/>
              <a:ahLst/>
              <a:cxnLst>
                <a:cxn ang="0">
                  <a:pos x="101" y="182"/>
                </a:cxn>
                <a:cxn ang="0">
                  <a:pos x="119" y="179"/>
                </a:cxn>
                <a:cxn ang="0">
                  <a:pos x="136" y="171"/>
                </a:cxn>
                <a:cxn ang="0">
                  <a:pos x="150" y="161"/>
                </a:cxn>
                <a:cxn ang="0">
                  <a:pos x="162" y="149"/>
                </a:cxn>
                <a:cxn ang="0">
                  <a:pos x="172" y="134"/>
                </a:cxn>
                <a:cxn ang="0">
                  <a:pos x="179" y="118"/>
                </a:cxn>
                <a:cxn ang="0">
                  <a:pos x="183" y="100"/>
                </a:cxn>
                <a:cxn ang="0">
                  <a:pos x="183" y="82"/>
                </a:cxn>
                <a:cxn ang="0">
                  <a:pos x="179" y="63"/>
                </a:cxn>
                <a:cxn ang="0">
                  <a:pos x="172" y="48"/>
                </a:cxn>
                <a:cxn ang="0">
                  <a:pos x="162" y="33"/>
                </a:cxn>
                <a:cxn ang="0">
                  <a:pos x="150" y="20"/>
                </a:cxn>
                <a:cxn ang="0">
                  <a:pos x="136" y="11"/>
                </a:cxn>
                <a:cxn ang="0">
                  <a:pos x="119" y="4"/>
                </a:cxn>
                <a:cxn ang="0">
                  <a:pos x="101" y="0"/>
                </a:cxn>
                <a:cxn ang="0">
                  <a:pos x="82" y="0"/>
                </a:cxn>
                <a:cxn ang="0">
                  <a:pos x="65" y="4"/>
                </a:cxn>
                <a:cxn ang="0">
                  <a:pos x="49" y="11"/>
                </a:cxn>
                <a:cxn ang="0">
                  <a:pos x="34" y="20"/>
                </a:cxn>
                <a:cxn ang="0">
                  <a:pos x="21" y="33"/>
                </a:cxn>
                <a:cxn ang="0">
                  <a:pos x="11" y="48"/>
                </a:cxn>
                <a:cxn ang="0">
                  <a:pos x="5" y="63"/>
                </a:cxn>
                <a:cxn ang="0">
                  <a:pos x="1" y="82"/>
                </a:cxn>
                <a:cxn ang="0">
                  <a:pos x="1" y="100"/>
                </a:cxn>
                <a:cxn ang="0">
                  <a:pos x="5" y="118"/>
                </a:cxn>
                <a:cxn ang="0">
                  <a:pos x="11" y="134"/>
                </a:cxn>
                <a:cxn ang="0">
                  <a:pos x="21" y="149"/>
                </a:cxn>
                <a:cxn ang="0">
                  <a:pos x="34" y="161"/>
                </a:cxn>
                <a:cxn ang="0">
                  <a:pos x="49" y="171"/>
                </a:cxn>
                <a:cxn ang="0">
                  <a:pos x="65" y="179"/>
                </a:cxn>
                <a:cxn ang="0">
                  <a:pos x="82" y="182"/>
                </a:cxn>
              </a:cxnLst>
              <a:rect l="0" t="0" r="r" b="b"/>
              <a:pathLst>
                <a:path w="183" h="182">
                  <a:moveTo>
                    <a:pt x="92" y="182"/>
                  </a:moveTo>
                  <a:lnTo>
                    <a:pt x="101" y="182"/>
                  </a:lnTo>
                  <a:lnTo>
                    <a:pt x="110" y="181"/>
                  </a:lnTo>
                  <a:lnTo>
                    <a:pt x="119" y="179"/>
                  </a:lnTo>
                  <a:lnTo>
                    <a:pt x="128" y="175"/>
                  </a:lnTo>
                  <a:lnTo>
                    <a:pt x="136" y="171"/>
                  </a:lnTo>
                  <a:lnTo>
                    <a:pt x="143" y="167"/>
                  </a:lnTo>
                  <a:lnTo>
                    <a:pt x="150" y="161"/>
                  </a:lnTo>
                  <a:lnTo>
                    <a:pt x="157" y="156"/>
                  </a:lnTo>
                  <a:lnTo>
                    <a:pt x="162" y="149"/>
                  </a:lnTo>
                  <a:lnTo>
                    <a:pt x="168" y="142"/>
                  </a:lnTo>
                  <a:lnTo>
                    <a:pt x="172" y="134"/>
                  </a:lnTo>
                  <a:lnTo>
                    <a:pt x="177" y="127"/>
                  </a:lnTo>
                  <a:lnTo>
                    <a:pt x="179" y="118"/>
                  </a:lnTo>
                  <a:lnTo>
                    <a:pt x="181" y="109"/>
                  </a:lnTo>
                  <a:lnTo>
                    <a:pt x="183" y="100"/>
                  </a:lnTo>
                  <a:lnTo>
                    <a:pt x="183" y="91"/>
                  </a:lnTo>
                  <a:lnTo>
                    <a:pt x="183" y="82"/>
                  </a:lnTo>
                  <a:lnTo>
                    <a:pt x="181" y="72"/>
                  </a:lnTo>
                  <a:lnTo>
                    <a:pt x="179" y="63"/>
                  </a:lnTo>
                  <a:lnTo>
                    <a:pt x="177" y="56"/>
                  </a:lnTo>
                  <a:lnTo>
                    <a:pt x="172" y="48"/>
                  </a:lnTo>
                  <a:lnTo>
                    <a:pt x="168" y="40"/>
                  </a:lnTo>
                  <a:lnTo>
                    <a:pt x="162" y="33"/>
                  </a:lnTo>
                  <a:lnTo>
                    <a:pt x="157" y="27"/>
                  </a:lnTo>
                  <a:lnTo>
                    <a:pt x="150" y="20"/>
                  </a:lnTo>
                  <a:lnTo>
                    <a:pt x="143" y="16"/>
                  </a:lnTo>
                  <a:lnTo>
                    <a:pt x="136" y="11"/>
                  </a:lnTo>
                  <a:lnTo>
                    <a:pt x="128" y="7"/>
                  </a:lnTo>
                  <a:lnTo>
                    <a:pt x="119" y="4"/>
                  </a:lnTo>
                  <a:lnTo>
                    <a:pt x="110" y="1"/>
                  </a:lnTo>
                  <a:lnTo>
                    <a:pt x="101" y="0"/>
                  </a:lnTo>
                  <a:lnTo>
                    <a:pt x="92" y="0"/>
                  </a:lnTo>
                  <a:lnTo>
                    <a:pt x="82" y="0"/>
                  </a:lnTo>
                  <a:lnTo>
                    <a:pt x="73" y="1"/>
                  </a:lnTo>
                  <a:lnTo>
                    <a:pt x="65" y="4"/>
                  </a:lnTo>
                  <a:lnTo>
                    <a:pt x="57" y="7"/>
                  </a:lnTo>
                  <a:lnTo>
                    <a:pt x="49" y="11"/>
                  </a:lnTo>
                  <a:lnTo>
                    <a:pt x="41" y="16"/>
                  </a:lnTo>
                  <a:lnTo>
                    <a:pt x="34" y="20"/>
                  </a:lnTo>
                  <a:lnTo>
                    <a:pt x="28" y="27"/>
                  </a:lnTo>
                  <a:lnTo>
                    <a:pt x="21" y="33"/>
                  </a:lnTo>
                  <a:lnTo>
                    <a:pt x="16" y="40"/>
                  </a:lnTo>
                  <a:lnTo>
                    <a:pt x="11" y="48"/>
                  </a:lnTo>
                  <a:lnTo>
                    <a:pt x="8" y="56"/>
                  </a:lnTo>
                  <a:lnTo>
                    <a:pt x="5" y="63"/>
                  </a:lnTo>
                  <a:lnTo>
                    <a:pt x="2" y="72"/>
                  </a:lnTo>
                  <a:lnTo>
                    <a:pt x="1" y="82"/>
                  </a:lnTo>
                  <a:lnTo>
                    <a:pt x="0" y="91"/>
                  </a:lnTo>
                  <a:lnTo>
                    <a:pt x="1" y="100"/>
                  </a:lnTo>
                  <a:lnTo>
                    <a:pt x="2" y="109"/>
                  </a:lnTo>
                  <a:lnTo>
                    <a:pt x="5" y="118"/>
                  </a:lnTo>
                  <a:lnTo>
                    <a:pt x="8" y="127"/>
                  </a:lnTo>
                  <a:lnTo>
                    <a:pt x="11" y="134"/>
                  </a:lnTo>
                  <a:lnTo>
                    <a:pt x="16" y="142"/>
                  </a:lnTo>
                  <a:lnTo>
                    <a:pt x="21" y="149"/>
                  </a:lnTo>
                  <a:lnTo>
                    <a:pt x="28" y="156"/>
                  </a:lnTo>
                  <a:lnTo>
                    <a:pt x="34" y="161"/>
                  </a:lnTo>
                  <a:lnTo>
                    <a:pt x="41" y="167"/>
                  </a:lnTo>
                  <a:lnTo>
                    <a:pt x="49" y="171"/>
                  </a:lnTo>
                  <a:lnTo>
                    <a:pt x="57" y="175"/>
                  </a:lnTo>
                  <a:lnTo>
                    <a:pt x="65" y="179"/>
                  </a:lnTo>
                  <a:lnTo>
                    <a:pt x="73" y="181"/>
                  </a:lnTo>
                  <a:lnTo>
                    <a:pt x="82" y="182"/>
                  </a:lnTo>
                  <a:lnTo>
                    <a:pt x="92"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75" name="Freeform 90"/>
            <p:cNvSpPr/>
            <p:nvPr/>
          </p:nvSpPr>
          <p:spPr bwMode="auto">
            <a:xfrm>
              <a:off x="11659003" y="2213924"/>
              <a:ext cx="28575" cy="28575"/>
            </a:xfrm>
            <a:custGeom>
              <a:avLst/>
              <a:gdLst/>
              <a:ahLst/>
              <a:cxnLst>
                <a:cxn ang="0">
                  <a:pos x="100" y="182"/>
                </a:cxn>
                <a:cxn ang="0">
                  <a:pos x="118" y="179"/>
                </a:cxn>
                <a:cxn ang="0">
                  <a:pos x="134" y="171"/>
                </a:cxn>
                <a:cxn ang="0">
                  <a:pos x="149" y="161"/>
                </a:cxn>
                <a:cxn ang="0">
                  <a:pos x="161" y="149"/>
                </a:cxn>
                <a:cxn ang="0">
                  <a:pos x="171" y="134"/>
                </a:cxn>
                <a:cxn ang="0">
                  <a:pos x="179" y="118"/>
                </a:cxn>
                <a:cxn ang="0">
                  <a:pos x="182" y="100"/>
                </a:cxn>
                <a:cxn ang="0">
                  <a:pos x="182" y="82"/>
                </a:cxn>
                <a:cxn ang="0">
                  <a:pos x="179" y="63"/>
                </a:cxn>
                <a:cxn ang="0">
                  <a:pos x="171" y="48"/>
                </a:cxn>
                <a:cxn ang="0">
                  <a:pos x="161" y="33"/>
                </a:cxn>
                <a:cxn ang="0">
                  <a:pos x="149" y="20"/>
                </a:cxn>
                <a:cxn ang="0">
                  <a:pos x="134" y="11"/>
                </a:cxn>
                <a:cxn ang="0">
                  <a:pos x="118" y="4"/>
                </a:cxn>
                <a:cxn ang="0">
                  <a:pos x="100" y="0"/>
                </a:cxn>
                <a:cxn ang="0">
                  <a:pos x="81" y="0"/>
                </a:cxn>
                <a:cxn ang="0">
                  <a:pos x="63" y="4"/>
                </a:cxn>
                <a:cxn ang="0">
                  <a:pos x="48" y="11"/>
                </a:cxn>
                <a:cxn ang="0">
                  <a:pos x="32" y="20"/>
                </a:cxn>
                <a:cxn ang="0">
                  <a:pos x="20" y="33"/>
                </a:cxn>
                <a:cxn ang="0">
                  <a:pos x="10" y="48"/>
                </a:cxn>
                <a:cxn ang="0">
                  <a:pos x="4" y="63"/>
                </a:cxn>
                <a:cxn ang="0">
                  <a:pos x="0" y="82"/>
                </a:cxn>
                <a:cxn ang="0">
                  <a:pos x="0" y="100"/>
                </a:cxn>
                <a:cxn ang="0">
                  <a:pos x="4" y="118"/>
                </a:cxn>
                <a:cxn ang="0">
                  <a:pos x="10" y="134"/>
                </a:cxn>
                <a:cxn ang="0">
                  <a:pos x="20" y="149"/>
                </a:cxn>
                <a:cxn ang="0">
                  <a:pos x="32" y="161"/>
                </a:cxn>
                <a:cxn ang="0">
                  <a:pos x="48" y="171"/>
                </a:cxn>
                <a:cxn ang="0">
                  <a:pos x="63" y="179"/>
                </a:cxn>
                <a:cxn ang="0">
                  <a:pos x="81" y="182"/>
                </a:cxn>
              </a:cxnLst>
              <a:rect l="0" t="0" r="r" b="b"/>
              <a:pathLst>
                <a:path w="182" h="182">
                  <a:moveTo>
                    <a:pt x="91" y="182"/>
                  </a:moveTo>
                  <a:lnTo>
                    <a:pt x="100" y="182"/>
                  </a:lnTo>
                  <a:lnTo>
                    <a:pt x="109" y="181"/>
                  </a:lnTo>
                  <a:lnTo>
                    <a:pt x="118" y="179"/>
                  </a:lnTo>
                  <a:lnTo>
                    <a:pt x="127" y="175"/>
                  </a:lnTo>
                  <a:lnTo>
                    <a:pt x="134" y="171"/>
                  </a:lnTo>
                  <a:lnTo>
                    <a:pt x="142" y="167"/>
                  </a:lnTo>
                  <a:lnTo>
                    <a:pt x="149" y="161"/>
                  </a:lnTo>
                  <a:lnTo>
                    <a:pt x="155" y="156"/>
                  </a:lnTo>
                  <a:lnTo>
                    <a:pt x="161" y="149"/>
                  </a:lnTo>
                  <a:lnTo>
                    <a:pt x="167" y="142"/>
                  </a:lnTo>
                  <a:lnTo>
                    <a:pt x="171" y="134"/>
                  </a:lnTo>
                  <a:lnTo>
                    <a:pt x="175" y="127"/>
                  </a:lnTo>
                  <a:lnTo>
                    <a:pt x="179" y="118"/>
                  </a:lnTo>
                  <a:lnTo>
                    <a:pt x="181" y="109"/>
                  </a:lnTo>
                  <a:lnTo>
                    <a:pt x="182" y="100"/>
                  </a:lnTo>
                  <a:lnTo>
                    <a:pt x="182" y="91"/>
                  </a:lnTo>
                  <a:lnTo>
                    <a:pt x="182" y="82"/>
                  </a:lnTo>
                  <a:lnTo>
                    <a:pt x="181" y="72"/>
                  </a:lnTo>
                  <a:lnTo>
                    <a:pt x="179" y="63"/>
                  </a:lnTo>
                  <a:lnTo>
                    <a:pt x="175" y="56"/>
                  </a:lnTo>
                  <a:lnTo>
                    <a:pt x="171" y="48"/>
                  </a:lnTo>
                  <a:lnTo>
                    <a:pt x="167" y="40"/>
                  </a:lnTo>
                  <a:lnTo>
                    <a:pt x="161" y="33"/>
                  </a:lnTo>
                  <a:lnTo>
                    <a:pt x="155" y="27"/>
                  </a:lnTo>
                  <a:lnTo>
                    <a:pt x="149" y="20"/>
                  </a:lnTo>
                  <a:lnTo>
                    <a:pt x="142" y="16"/>
                  </a:lnTo>
                  <a:lnTo>
                    <a:pt x="134" y="11"/>
                  </a:lnTo>
                  <a:lnTo>
                    <a:pt x="127" y="7"/>
                  </a:lnTo>
                  <a:lnTo>
                    <a:pt x="118" y="4"/>
                  </a:lnTo>
                  <a:lnTo>
                    <a:pt x="109" y="1"/>
                  </a:lnTo>
                  <a:lnTo>
                    <a:pt x="100" y="0"/>
                  </a:lnTo>
                  <a:lnTo>
                    <a:pt x="91" y="0"/>
                  </a:lnTo>
                  <a:lnTo>
                    <a:pt x="81" y="0"/>
                  </a:lnTo>
                  <a:lnTo>
                    <a:pt x="72" y="1"/>
                  </a:lnTo>
                  <a:lnTo>
                    <a:pt x="63" y="4"/>
                  </a:lnTo>
                  <a:lnTo>
                    <a:pt x="56" y="7"/>
                  </a:lnTo>
                  <a:lnTo>
                    <a:pt x="48" y="11"/>
                  </a:lnTo>
                  <a:lnTo>
                    <a:pt x="40" y="16"/>
                  </a:lnTo>
                  <a:lnTo>
                    <a:pt x="32" y="20"/>
                  </a:lnTo>
                  <a:lnTo>
                    <a:pt x="27" y="27"/>
                  </a:lnTo>
                  <a:lnTo>
                    <a:pt x="20" y="33"/>
                  </a:lnTo>
                  <a:lnTo>
                    <a:pt x="16" y="40"/>
                  </a:lnTo>
                  <a:lnTo>
                    <a:pt x="10" y="48"/>
                  </a:lnTo>
                  <a:lnTo>
                    <a:pt x="7" y="56"/>
                  </a:lnTo>
                  <a:lnTo>
                    <a:pt x="4" y="63"/>
                  </a:lnTo>
                  <a:lnTo>
                    <a:pt x="1" y="72"/>
                  </a:lnTo>
                  <a:lnTo>
                    <a:pt x="0" y="82"/>
                  </a:lnTo>
                  <a:lnTo>
                    <a:pt x="0" y="91"/>
                  </a:lnTo>
                  <a:lnTo>
                    <a:pt x="0" y="100"/>
                  </a:lnTo>
                  <a:lnTo>
                    <a:pt x="1" y="109"/>
                  </a:lnTo>
                  <a:lnTo>
                    <a:pt x="4" y="118"/>
                  </a:lnTo>
                  <a:lnTo>
                    <a:pt x="7" y="127"/>
                  </a:lnTo>
                  <a:lnTo>
                    <a:pt x="10" y="134"/>
                  </a:lnTo>
                  <a:lnTo>
                    <a:pt x="16" y="142"/>
                  </a:lnTo>
                  <a:lnTo>
                    <a:pt x="20" y="149"/>
                  </a:lnTo>
                  <a:lnTo>
                    <a:pt x="27" y="156"/>
                  </a:lnTo>
                  <a:lnTo>
                    <a:pt x="32" y="161"/>
                  </a:lnTo>
                  <a:lnTo>
                    <a:pt x="40" y="167"/>
                  </a:lnTo>
                  <a:lnTo>
                    <a:pt x="48" y="171"/>
                  </a:lnTo>
                  <a:lnTo>
                    <a:pt x="56" y="175"/>
                  </a:lnTo>
                  <a:lnTo>
                    <a:pt x="63" y="179"/>
                  </a:lnTo>
                  <a:lnTo>
                    <a:pt x="72" y="181"/>
                  </a:lnTo>
                  <a:lnTo>
                    <a:pt x="81"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76" name="Freeform 91"/>
            <p:cNvSpPr/>
            <p:nvPr/>
          </p:nvSpPr>
          <p:spPr bwMode="auto">
            <a:xfrm>
              <a:off x="11698690" y="2213924"/>
              <a:ext cx="30163" cy="28575"/>
            </a:xfrm>
            <a:custGeom>
              <a:avLst/>
              <a:gdLst/>
              <a:ahLst/>
              <a:cxnLst>
                <a:cxn ang="0">
                  <a:pos x="100" y="182"/>
                </a:cxn>
                <a:cxn ang="0">
                  <a:pos x="118" y="179"/>
                </a:cxn>
                <a:cxn ang="0">
                  <a:pos x="134" y="171"/>
                </a:cxn>
                <a:cxn ang="0">
                  <a:pos x="149" y="161"/>
                </a:cxn>
                <a:cxn ang="0">
                  <a:pos x="162" y="149"/>
                </a:cxn>
                <a:cxn ang="0">
                  <a:pos x="171" y="134"/>
                </a:cxn>
                <a:cxn ang="0">
                  <a:pos x="179" y="118"/>
                </a:cxn>
                <a:cxn ang="0">
                  <a:pos x="182" y="100"/>
                </a:cxn>
                <a:cxn ang="0">
                  <a:pos x="182" y="82"/>
                </a:cxn>
                <a:cxn ang="0">
                  <a:pos x="179" y="63"/>
                </a:cxn>
                <a:cxn ang="0">
                  <a:pos x="171" y="48"/>
                </a:cxn>
                <a:cxn ang="0">
                  <a:pos x="162" y="33"/>
                </a:cxn>
                <a:cxn ang="0">
                  <a:pos x="149" y="20"/>
                </a:cxn>
                <a:cxn ang="0">
                  <a:pos x="134" y="11"/>
                </a:cxn>
                <a:cxn ang="0">
                  <a:pos x="118" y="4"/>
                </a:cxn>
                <a:cxn ang="0">
                  <a:pos x="100" y="0"/>
                </a:cxn>
                <a:cxn ang="0">
                  <a:pos x="82" y="0"/>
                </a:cxn>
                <a:cxn ang="0">
                  <a:pos x="64" y="4"/>
                </a:cxn>
                <a:cxn ang="0">
                  <a:pos x="48" y="11"/>
                </a:cxn>
                <a:cxn ang="0">
                  <a:pos x="33" y="20"/>
                </a:cxn>
                <a:cxn ang="0">
                  <a:pos x="20" y="33"/>
                </a:cxn>
                <a:cxn ang="0">
                  <a:pos x="11" y="48"/>
                </a:cxn>
                <a:cxn ang="0">
                  <a:pos x="3" y="63"/>
                </a:cxn>
                <a:cxn ang="0">
                  <a:pos x="0" y="82"/>
                </a:cxn>
                <a:cxn ang="0">
                  <a:pos x="0" y="100"/>
                </a:cxn>
                <a:cxn ang="0">
                  <a:pos x="3" y="118"/>
                </a:cxn>
                <a:cxn ang="0">
                  <a:pos x="11" y="134"/>
                </a:cxn>
                <a:cxn ang="0">
                  <a:pos x="20" y="149"/>
                </a:cxn>
                <a:cxn ang="0">
                  <a:pos x="33" y="161"/>
                </a:cxn>
                <a:cxn ang="0">
                  <a:pos x="48" y="171"/>
                </a:cxn>
                <a:cxn ang="0">
                  <a:pos x="64" y="179"/>
                </a:cxn>
                <a:cxn ang="0">
                  <a:pos x="82" y="182"/>
                </a:cxn>
              </a:cxnLst>
              <a:rect l="0" t="0" r="r" b="b"/>
              <a:pathLst>
                <a:path w="182" h="182">
                  <a:moveTo>
                    <a:pt x="91" y="182"/>
                  </a:moveTo>
                  <a:lnTo>
                    <a:pt x="100" y="182"/>
                  </a:lnTo>
                  <a:lnTo>
                    <a:pt x="110" y="181"/>
                  </a:lnTo>
                  <a:lnTo>
                    <a:pt x="118" y="179"/>
                  </a:lnTo>
                  <a:lnTo>
                    <a:pt x="126" y="175"/>
                  </a:lnTo>
                  <a:lnTo>
                    <a:pt x="134" y="171"/>
                  </a:lnTo>
                  <a:lnTo>
                    <a:pt x="142" y="167"/>
                  </a:lnTo>
                  <a:lnTo>
                    <a:pt x="149" y="161"/>
                  </a:lnTo>
                  <a:lnTo>
                    <a:pt x="155" y="156"/>
                  </a:lnTo>
                  <a:lnTo>
                    <a:pt x="162" y="149"/>
                  </a:lnTo>
                  <a:lnTo>
                    <a:pt x="166" y="142"/>
                  </a:lnTo>
                  <a:lnTo>
                    <a:pt x="171" y="134"/>
                  </a:lnTo>
                  <a:lnTo>
                    <a:pt x="175" y="127"/>
                  </a:lnTo>
                  <a:lnTo>
                    <a:pt x="179" y="118"/>
                  </a:lnTo>
                  <a:lnTo>
                    <a:pt x="181" y="109"/>
                  </a:lnTo>
                  <a:lnTo>
                    <a:pt x="182" y="100"/>
                  </a:lnTo>
                  <a:lnTo>
                    <a:pt x="182" y="91"/>
                  </a:lnTo>
                  <a:lnTo>
                    <a:pt x="182" y="82"/>
                  </a:lnTo>
                  <a:lnTo>
                    <a:pt x="181" y="72"/>
                  </a:lnTo>
                  <a:lnTo>
                    <a:pt x="179" y="63"/>
                  </a:lnTo>
                  <a:lnTo>
                    <a:pt x="175" y="56"/>
                  </a:lnTo>
                  <a:lnTo>
                    <a:pt x="171" y="48"/>
                  </a:lnTo>
                  <a:lnTo>
                    <a:pt x="166" y="40"/>
                  </a:lnTo>
                  <a:lnTo>
                    <a:pt x="162" y="33"/>
                  </a:lnTo>
                  <a:lnTo>
                    <a:pt x="155" y="27"/>
                  </a:lnTo>
                  <a:lnTo>
                    <a:pt x="149" y="20"/>
                  </a:lnTo>
                  <a:lnTo>
                    <a:pt x="142" y="16"/>
                  </a:lnTo>
                  <a:lnTo>
                    <a:pt x="134" y="11"/>
                  </a:lnTo>
                  <a:lnTo>
                    <a:pt x="126" y="7"/>
                  </a:lnTo>
                  <a:lnTo>
                    <a:pt x="118" y="4"/>
                  </a:lnTo>
                  <a:lnTo>
                    <a:pt x="110" y="1"/>
                  </a:lnTo>
                  <a:lnTo>
                    <a:pt x="100" y="0"/>
                  </a:lnTo>
                  <a:lnTo>
                    <a:pt x="91" y="0"/>
                  </a:lnTo>
                  <a:lnTo>
                    <a:pt x="82" y="0"/>
                  </a:lnTo>
                  <a:lnTo>
                    <a:pt x="72" y="1"/>
                  </a:lnTo>
                  <a:lnTo>
                    <a:pt x="64" y="4"/>
                  </a:lnTo>
                  <a:lnTo>
                    <a:pt x="55" y="7"/>
                  </a:lnTo>
                  <a:lnTo>
                    <a:pt x="48" y="11"/>
                  </a:lnTo>
                  <a:lnTo>
                    <a:pt x="40" y="16"/>
                  </a:lnTo>
                  <a:lnTo>
                    <a:pt x="33" y="20"/>
                  </a:lnTo>
                  <a:lnTo>
                    <a:pt x="27" y="27"/>
                  </a:lnTo>
                  <a:lnTo>
                    <a:pt x="20" y="33"/>
                  </a:lnTo>
                  <a:lnTo>
                    <a:pt x="16" y="40"/>
                  </a:lnTo>
                  <a:lnTo>
                    <a:pt x="11" y="48"/>
                  </a:lnTo>
                  <a:lnTo>
                    <a:pt x="7" y="56"/>
                  </a:lnTo>
                  <a:lnTo>
                    <a:pt x="3" y="63"/>
                  </a:lnTo>
                  <a:lnTo>
                    <a:pt x="1" y="72"/>
                  </a:lnTo>
                  <a:lnTo>
                    <a:pt x="0" y="82"/>
                  </a:lnTo>
                  <a:lnTo>
                    <a:pt x="0" y="91"/>
                  </a:lnTo>
                  <a:lnTo>
                    <a:pt x="0" y="100"/>
                  </a:lnTo>
                  <a:lnTo>
                    <a:pt x="1" y="109"/>
                  </a:lnTo>
                  <a:lnTo>
                    <a:pt x="3" y="118"/>
                  </a:lnTo>
                  <a:lnTo>
                    <a:pt x="7" y="127"/>
                  </a:lnTo>
                  <a:lnTo>
                    <a:pt x="11" y="134"/>
                  </a:lnTo>
                  <a:lnTo>
                    <a:pt x="16" y="142"/>
                  </a:lnTo>
                  <a:lnTo>
                    <a:pt x="20" y="149"/>
                  </a:lnTo>
                  <a:lnTo>
                    <a:pt x="27" y="156"/>
                  </a:lnTo>
                  <a:lnTo>
                    <a:pt x="33" y="161"/>
                  </a:lnTo>
                  <a:lnTo>
                    <a:pt x="40" y="167"/>
                  </a:lnTo>
                  <a:lnTo>
                    <a:pt x="48" y="171"/>
                  </a:lnTo>
                  <a:lnTo>
                    <a:pt x="55" y="175"/>
                  </a:lnTo>
                  <a:lnTo>
                    <a:pt x="64" y="179"/>
                  </a:lnTo>
                  <a:lnTo>
                    <a:pt x="72" y="181"/>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77" name="Freeform 92"/>
            <p:cNvSpPr/>
            <p:nvPr/>
          </p:nvSpPr>
          <p:spPr bwMode="auto">
            <a:xfrm>
              <a:off x="11739965" y="2213924"/>
              <a:ext cx="28575" cy="28575"/>
            </a:xfrm>
            <a:custGeom>
              <a:avLst/>
              <a:gdLst/>
              <a:ahLst/>
              <a:cxnLst>
                <a:cxn ang="0">
                  <a:pos x="101" y="182"/>
                </a:cxn>
                <a:cxn ang="0">
                  <a:pos x="118" y="179"/>
                </a:cxn>
                <a:cxn ang="0">
                  <a:pos x="134" y="171"/>
                </a:cxn>
                <a:cxn ang="0">
                  <a:pos x="148" y="161"/>
                </a:cxn>
                <a:cxn ang="0">
                  <a:pos x="162" y="149"/>
                </a:cxn>
                <a:cxn ang="0">
                  <a:pos x="172" y="134"/>
                </a:cxn>
                <a:cxn ang="0">
                  <a:pos x="178" y="118"/>
                </a:cxn>
                <a:cxn ang="0">
                  <a:pos x="182" y="100"/>
                </a:cxn>
                <a:cxn ang="0">
                  <a:pos x="182" y="82"/>
                </a:cxn>
                <a:cxn ang="0">
                  <a:pos x="178" y="63"/>
                </a:cxn>
                <a:cxn ang="0">
                  <a:pos x="172" y="48"/>
                </a:cxn>
                <a:cxn ang="0">
                  <a:pos x="162" y="33"/>
                </a:cxn>
                <a:cxn ang="0">
                  <a:pos x="148" y="20"/>
                </a:cxn>
                <a:cxn ang="0">
                  <a:pos x="134" y="11"/>
                </a:cxn>
                <a:cxn ang="0">
                  <a:pos x="118" y="4"/>
                </a:cxn>
                <a:cxn ang="0">
                  <a:pos x="101" y="0"/>
                </a:cxn>
                <a:cxn ang="0">
                  <a:pos x="82" y="0"/>
                </a:cxn>
                <a:cxn ang="0">
                  <a:pos x="64" y="4"/>
                </a:cxn>
                <a:cxn ang="0">
                  <a:pos x="48" y="11"/>
                </a:cxn>
                <a:cxn ang="0">
                  <a:pos x="33" y="20"/>
                </a:cxn>
                <a:cxn ang="0">
                  <a:pos x="21" y="33"/>
                </a:cxn>
                <a:cxn ang="0">
                  <a:pos x="11" y="48"/>
                </a:cxn>
                <a:cxn ang="0">
                  <a:pos x="3" y="63"/>
                </a:cxn>
                <a:cxn ang="0">
                  <a:pos x="0" y="82"/>
                </a:cxn>
                <a:cxn ang="0">
                  <a:pos x="0" y="100"/>
                </a:cxn>
                <a:cxn ang="0">
                  <a:pos x="3" y="118"/>
                </a:cxn>
                <a:cxn ang="0">
                  <a:pos x="11" y="134"/>
                </a:cxn>
                <a:cxn ang="0">
                  <a:pos x="21" y="149"/>
                </a:cxn>
                <a:cxn ang="0">
                  <a:pos x="33" y="161"/>
                </a:cxn>
                <a:cxn ang="0">
                  <a:pos x="48" y="171"/>
                </a:cxn>
                <a:cxn ang="0">
                  <a:pos x="64" y="179"/>
                </a:cxn>
                <a:cxn ang="0">
                  <a:pos x="82" y="182"/>
                </a:cxn>
              </a:cxnLst>
              <a:rect l="0" t="0" r="r" b="b"/>
              <a:pathLst>
                <a:path w="183" h="182">
                  <a:moveTo>
                    <a:pt x="91" y="182"/>
                  </a:moveTo>
                  <a:lnTo>
                    <a:pt x="101" y="182"/>
                  </a:lnTo>
                  <a:lnTo>
                    <a:pt x="110" y="181"/>
                  </a:lnTo>
                  <a:lnTo>
                    <a:pt x="118" y="179"/>
                  </a:lnTo>
                  <a:lnTo>
                    <a:pt x="126" y="175"/>
                  </a:lnTo>
                  <a:lnTo>
                    <a:pt x="134" y="171"/>
                  </a:lnTo>
                  <a:lnTo>
                    <a:pt x="142" y="167"/>
                  </a:lnTo>
                  <a:lnTo>
                    <a:pt x="148" y="161"/>
                  </a:lnTo>
                  <a:lnTo>
                    <a:pt x="155" y="156"/>
                  </a:lnTo>
                  <a:lnTo>
                    <a:pt x="162" y="149"/>
                  </a:lnTo>
                  <a:lnTo>
                    <a:pt x="166" y="142"/>
                  </a:lnTo>
                  <a:lnTo>
                    <a:pt x="172" y="134"/>
                  </a:lnTo>
                  <a:lnTo>
                    <a:pt x="175" y="127"/>
                  </a:lnTo>
                  <a:lnTo>
                    <a:pt x="178" y="118"/>
                  </a:lnTo>
                  <a:lnTo>
                    <a:pt x="181" y="109"/>
                  </a:lnTo>
                  <a:lnTo>
                    <a:pt x="182" y="100"/>
                  </a:lnTo>
                  <a:lnTo>
                    <a:pt x="183" y="91"/>
                  </a:lnTo>
                  <a:lnTo>
                    <a:pt x="182" y="82"/>
                  </a:lnTo>
                  <a:lnTo>
                    <a:pt x="181" y="72"/>
                  </a:lnTo>
                  <a:lnTo>
                    <a:pt x="178" y="63"/>
                  </a:lnTo>
                  <a:lnTo>
                    <a:pt x="175" y="56"/>
                  </a:lnTo>
                  <a:lnTo>
                    <a:pt x="172" y="48"/>
                  </a:lnTo>
                  <a:lnTo>
                    <a:pt x="166" y="40"/>
                  </a:lnTo>
                  <a:lnTo>
                    <a:pt x="162" y="33"/>
                  </a:lnTo>
                  <a:lnTo>
                    <a:pt x="155" y="27"/>
                  </a:lnTo>
                  <a:lnTo>
                    <a:pt x="148" y="20"/>
                  </a:lnTo>
                  <a:lnTo>
                    <a:pt x="142" y="16"/>
                  </a:lnTo>
                  <a:lnTo>
                    <a:pt x="134" y="11"/>
                  </a:lnTo>
                  <a:lnTo>
                    <a:pt x="126" y="7"/>
                  </a:lnTo>
                  <a:lnTo>
                    <a:pt x="118" y="4"/>
                  </a:lnTo>
                  <a:lnTo>
                    <a:pt x="110" y="1"/>
                  </a:lnTo>
                  <a:lnTo>
                    <a:pt x="101" y="0"/>
                  </a:lnTo>
                  <a:lnTo>
                    <a:pt x="91" y="0"/>
                  </a:lnTo>
                  <a:lnTo>
                    <a:pt x="82" y="0"/>
                  </a:lnTo>
                  <a:lnTo>
                    <a:pt x="73" y="1"/>
                  </a:lnTo>
                  <a:lnTo>
                    <a:pt x="64" y="4"/>
                  </a:lnTo>
                  <a:lnTo>
                    <a:pt x="55" y="7"/>
                  </a:lnTo>
                  <a:lnTo>
                    <a:pt x="48" y="11"/>
                  </a:lnTo>
                  <a:lnTo>
                    <a:pt x="40" y="16"/>
                  </a:lnTo>
                  <a:lnTo>
                    <a:pt x="33" y="20"/>
                  </a:lnTo>
                  <a:lnTo>
                    <a:pt x="26" y="27"/>
                  </a:lnTo>
                  <a:lnTo>
                    <a:pt x="21" y="33"/>
                  </a:lnTo>
                  <a:lnTo>
                    <a:pt x="15" y="40"/>
                  </a:lnTo>
                  <a:lnTo>
                    <a:pt x="11" y="48"/>
                  </a:lnTo>
                  <a:lnTo>
                    <a:pt x="6" y="56"/>
                  </a:lnTo>
                  <a:lnTo>
                    <a:pt x="3" y="63"/>
                  </a:lnTo>
                  <a:lnTo>
                    <a:pt x="1" y="72"/>
                  </a:lnTo>
                  <a:lnTo>
                    <a:pt x="0" y="82"/>
                  </a:lnTo>
                  <a:lnTo>
                    <a:pt x="0" y="91"/>
                  </a:lnTo>
                  <a:lnTo>
                    <a:pt x="0" y="100"/>
                  </a:lnTo>
                  <a:lnTo>
                    <a:pt x="1" y="109"/>
                  </a:lnTo>
                  <a:lnTo>
                    <a:pt x="3" y="118"/>
                  </a:lnTo>
                  <a:lnTo>
                    <a:pt x="6" y="127"/>
                  </a:lnTo>
                  <a:lnTo>
                    <a:pt x="11" y="134"/>
                  </a:lnTo>
                  <a:lnTo>
                    <a:pt x="15" y="142"/>
                  </a:lnTo>
                  <a:lnTo>
                    <a:pt x="21" y="149"/>
                  </a:lnTo>
                  <a:lnTo>
                    <a:pt x="26" y="156"/>
                  </a:lnTo>
                  <a:lnTo>
                    <a:pt x="33" y="161"/>
                  </a:lnTo>
                  <a:lnTo>
                    <a:pt x="40" y="167"/>
                  </a:lnTo>
                  <a:lnTo>
                    <a:pt x="48" y="171"/>
                  </a:lnTo>
                  <a:lnTo>
                    <a:pt x="55" y="175"/>
                  </a:lnTo>
                  <a:lnTo>
                    <a:pt x="64" y="179"/>
                  </a:lnTo>
                  <a:lnTo>
                    <a:pt x="73" y="181"/>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78" name="Freeform 93"/>
            <p:cNvSpPr/>
            <p:nvPr/>
          </p:nvSpPr>
          <p:spPr bwMode="auto">
            <a:xfrm>
              <a:off x="11779653" y="2213924"/>
              <a:ext cx="28575" cy="28575"/>
            </a:xfrm>
            <a:custGeom>
              <a:avLst/>
              <a:gdLst/>
              <a:ahLst/>
              <a:cxnLst>
                <a:cxn ang="0">
                  <a:pos x="101" y="182"/>
                </a:cxn>
                <a:cxn ang="0">
                  <a:pos x="118" y="179"/>
                </a:cxn>
                <a:cxn ang="0">
                  <a:pos x="134" y="171"/>
                </a:cxn>
                <a:cxn ang="0">
                  <a:pos x="149" y="161"/>
                </a:cxn>
                <a:cxn ang="0">
                  <a:pos x="162" y="149"/>
                </a:cxn>
                <a:cxn ang="0">
                  <a:pos x="172" y="134"/>
                </a:cxn>
                <a:cxn ang="0">
                  <a:pos x="178" y="118"/>
                </a:cxn>
                <a:cxn ang="0">
                  <a:pos x="182" y="100"/>
                </a:cxn>
                <a:cxn ang="0">
                  <a:pos x="182" y="82"/>
                </a:cxn>
                <a:cxn ang="0">
                  <a:pos x="178" y="63"/>
                </a:cxn>
                <a:cxn ang="0">
                  <a:pos x="172" y="48"/>
                </a:cxn>
                <a:cxn ang="0">
                  <a:pos x="162" y="33"/>
                </a:cxn>
                <a:cxn ang="0">
                  <a:pos x="149" y="20"/>
                </a:cxn>
                <a:cxn ang="0">
                  <a:pos x="134" y="11"/>
                </a:cxn>
                <a:cxn ang="0">
                  <a:pos x="118" y="4"/>
                </a:cxn>
                <a:cxn ang="0">
                  <a:pos x="101" y="0"/>
                </a:cxn>
                <a:cxn ang="0">
                  <a:pos x="82" y="0"/>
                </a:cxn>
                <a:cxn ang="0">
                  <a:pos x="64" y="4"/>
                </a:cxn>
                <a:cxn ang="0">
                  <a:pos x="47" y="11"/>
                </a:cxn>
                <a:cxn ang="0">
                  <a:pos x="33" y="20"/>
                </a:cxn>
                <a:cxn ang="0">
                  <a:pos x="21" y="33"/>
                </a:cxn>
                <a:cxn ang="0">
                  <a:pos x="11" y="48"/>
                </a:cxn>
                <a:cxn ang="0">
                  <a:pos x="4" y="63"/>
                </a:cxn>
                <a:cxn ang="0">
                  <a:pos x="0" y="82"/>
                </a:cxn>
                <a:cxn ang="0">
                  <a:pos x="0" y="100"/>
                </a:cxn>
                <a:cxn ang="0">
                  <a:pos x="4" y="118"/>
                </a:cxn>
                <a:cxn ang="0">
                  <a:pos x="11" y="134"/>
                </a:cxn>
                <a:cxn ang="0">
                  <a:pos x="21" y="149"/>
                </a:cxn>
                <a:cxn ang="0">
                  <a:pos x="33" y="161"/>
                </a:cxn>
                <a:cxn ang="0">
                  <a:pos x="47" y="171"/>
                </a:cxn>
                <a:cxn ang="0">
                  <a:pos x="64" y="179"/>
                </a:cxn>
                <a:cxn ang="0">
                  <a:pos x="82" y="182"/>
                </a:cxn>
              </a:cxnLst>
              <a:rect l="0" t="0" r="r" b="b"/>
              <a:pathLst>
                <a:path w="183" h="182">
                  <a:moveTo>
                    <a:pt x="91" y="182"/>
                  </a:moveTo>
                  <a:lnTo>
                    <a:pt x="101" y="182"/>
                  </a:lnTo>
                  <a:lnTo>
                    <a:pt x="109" y="181"/>
                  </a:lnTo>
                  <a:lnTo>
                    <a:pt x="118" y="179"/>
                  </a:lnTo>
                  <a:lnTo>
                    <a:pt x="126" y="175"/>
                  </a:lnTo>
                  <a:lnTo>
                    <a:pt x="134" y="171"/>
                  </a:lnTo>
                  <a:lnTo>
                    <a:pt x="142" y="167"/>
                  </a:lnTo>
                  <a:lnTo>
                    <a:pt x="149" y="161"/>
                  </a:lnTo>
                  <a:lnTo>
                    <a:pt x="156" y="156"/>
                  </a:lnTo>
                  <a:lnTo>
                    <a:pt x="162" y="149"/>
                  </a:lnTo>
                  <a:lnTo>
                    <a:pt x="167" y="142"/>
                  </a:lnTo>
                  <a:lnTo>
                    <a:pt x="172" y="134"/>
                  </a:lnTo>
                  <a:lnTo>
                    <a:pt x="175" y="127"/>
                  </a:lnTo>
                  <a:lnTo>
                    <a:pt x="178" y="118"/>
                  </a:lnTo>
                  <a:lnTo>
                    <a:pt x="180" y="109"/>
                  </a:lnTo>
                  <a:lnTo>
                    <a:pt x="182" y="100"/>
                  </a:lnTo>
                  <a:lnTo>
                    <a:pt x="183" y="91"/>
                  </a:lnTo>
                  <a:lnTo>
                    <a:pt x="182" y="82"/>
                  </a:lnTo>
                  <a:lnTo>
                    <a:pt x="180" y="72"/>
                  </a:lnTo>
                  <a:lnTo>
                    <a:pt x="178" y="63"/>
                  </a:lnTo>
                  <a:lnTo>
                    <a:pt x="175" y="56"/>
                  </a:lnTo>
                  <a:lnTo>
                    <a:pt x="172" y="48"/>
                  </a:lnTo>
                  <a:lnTo>
                    <a:pt x="167" y="40"/>
                  </a:lnTo>
                  <a:lnTo>
                    <a:pt x="162" y="33"/>
                  </a:lnTo>
                  <a:lnTo>
                    <a:pt x="156" y="27"/>
                  </a:lnTo>
                  <a:lnTo>
                    <a:pt x="149" y="20"/>
                  </a:lnTo>
                  <a:lnTo>
                    <a:pt x="142" y="16"/>
                  </a:lnTo>
                  <a:lnTo>
                    <a:pt x="134" y="11"/>
                  </a:lnTo>
                  <a:lnTo>
                    <a:pt x="126" y="7"/>
                  </a:lnTo>
                  <a:lnTo>
                    <a:pt x="118" y="4"/>
                  </a:lnTo>
                  <a:lnTo>
                    <a:pt x="109" y="1"/>
                  </a:lnTo>
                  <a:lnTo>
                    <a:pt x="101" y="0"/>
                  </a:lnTo>
                  <a:lnTo>
                    <a:pt x="91" y="0"/>
                  </a:lnTo>
                  <a:lnTo>
                    <a:pt x="82" y="0"/>
                  </a:lnTo>
                  <a:lnTo>
                    <a:pt x="73" y="1"/>
                  </a:lnTo>
                  <a:lnTo>
                    <a:pt x="64" y="4"/>
                  </a:lnTo>
                  <a:lnTo>
                    <a:pt x="55" y="7"/>
                  </a:lnTo>
                  <a:lnTo>
                    <a:pt x="47" y="11"/>
                  </a:lnTo>
                  <a:lnTo>
                    <a:pt x="40" y="16"/>
                  </a:lnTo>
                  <a:lnTo>
                    <a:pt x="33" y="20"/>
                  </a:lnTo>
                  <a:lnTo>
                    <a:pt x="26" y="27"/>
                  </a:lnTo>
                  <a:lnTo>
                    <a:pt x="21" y="33"/>
                  </a:lnTo>
                  <a:lnTo>
                    <a:pt x="15" y="40"/>
                  </a:lnTo>
                  <a:lnTo>
                    <a:pt x="11" y="48"/>
                  </a:lnTo>
                  <a:lnTo>
                    <a:pt x="6" y="56"/>
                  </a:lnTo>
                  <a:lnTo>
                    <a:pt x="4" y="63"/>
                  </a:lnTo>
                  <a:lnTo>
                    <a:pt x="2" y="72"/>
                  </a:lnTo>
                  <a:lnTo>
                    <a:pt x="0" y="82"/>
                  </a:lnTo>
                  <a:lnTo>
                    <a:pt x="0" y="91"/>
                  </a:lnTo>
                  <a:lnTo>
                    <a:pt x="0" y="100"/>
                  </a:lnTo>
                  <a:lnTo>
                    <a:pt x="2" y="109"/>
                  </a:lnTo>
                  <a:lnTo>
                    <a:pt x="4" y="118"/>
                  </a:lnTo>
                  <a:lnTo>
                    <a:pt x="6" y="127"/>
                  </a:lnTo>
                  <a:lnTo>
                    <a:pt x="11" y="134"/>
                  </a:lnTo>
                  <a:lnTo>
                    <a:pt x="15" y="142"/>
                  </a:lnTo>
                  <a:lnTo>
                    <a:pt x="21" y="149"/>
                  </a:lnTo>
                  <a:lnTo>
                    <a:pt x="26" y="156"/>
                  </a:lnTo>
                  <a:lnTo>
                    <a:pt x="33" y="161"/>
                  </a:lnTo>
                  <a:lnTo>
                    <a:pt x="40" y="167"/>
                  </a:lnTo>
                  <a:lnTo>
                    <a:pt x="47" y="171"/>
                  </a:lnTo>
                  <a:lnTo>
                    <a:pt x="55" y="175"/>
                  </a:lnTo>
                  <a:lnTo>
                    <a:pt x="64" y="179"/>
                  </a:lnTo>
                  <a:lnTo>
                    <a:pt x="73" y="181"/>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79" name="Freeform 94"/>
            <p:cNvSpPr/>
            <p:nvPr/>
          </p:nvSpPr>
          <p:spPr bwMode="auto">
            <a:xfrm>
              <a:off x="12235265" y="2399662"/>
              <a:ext cx="203200" cy="34925"/>
            </a:xfrm>
            <a:custGeom>
              <a:avLst/>
              <a:gdLst/>
              <a:ahLst/>
              <a:cxnLst>
                <a:cxn ang="0">
                  <a:pos x="1170" y="0"/>
                </a:cxn>
                <a:cxn ang="0">
                  <a:pos x="1192" y="2"/>
                </a:cxn>
                <a:cxn ang="0">
                  <a:pos x="1212" y="9"/>
                </a:cxn>
                <a:cxn ang="0">
                  <a:pos x="1231" y="19"/>
                </a:cxn>
                <a:cxn ang="0">
                  <a:pos x="1246" y="32"/>
                </a:cxn>
                <a:cxn ang="0">
                  <a:pos x="1259" y="49"/>
                </a:cxn>
                <a:cxn ang="0">
                  <a:pos x="1271" y="67"/>
                </a:cxn>
                <a:cxn ang="0">
                  <a:pos x="1276" y="88"/>
                </a:cxn>
                <a:cxn ang="0">
                  <a:pos x="1278" y="109"/>
                </a:cxn>
                <a:cxn ang="0">
                  <a:pos x="1276" y="131"/>
                </a:cxn>
                <a:cxn ang="0">
                  <a:pos x="1271" y="151"/>
                </a:cxn>
                <a:cxn ang="0">
                  <a:pos x="1259" y="170"/>
                </a:cxn>
                <a:cxn ang="0">
                  <a:pos x="1246" y="186"/>
                </a:cxn>
                <a:cxn ang="0">
                  <a:pos x="1231" y="200"/>
                </a:cxn>
                <a:cxn ang="0">
                  <a:pos x="1212" y="210"/>
                </a:cxn>
                <a:cxn ang="0">
                  <a:pos x="1192" y="216"/>
                </a:cxn>
                <a:cxn ang="0">
                  <a:pos x="1170" y="219"/>
                </a:cxn>
                <a:cxn ang="0">
                  <a:pos x="97" y="217"/>
                </a:cxn>
                <a:cxn ang="0">
                  <a:pos x="76" y="213"/>
                </a:cxn>
                <a:cxn ang="0">
                  <a:pos x="56" y="205"/>
                </a:cxn>
                <a:cxn ang="0">
                  <a:pos x="40" y="193"/>
                </a:cxn>
                <a:cxn ang="0">
                  <a:pos x="24" y="179"/>
                </a:cxn>
                <a:cxn ang="0">
                  <a:pos x="13" y="161"/>
                </a:cxn>
                <a:cxn ang="0">
                  <a:pos x="4" y="142"/>
                </a:cxn>
                <a:cxn ang="0">
                  <a:pos x="0" y="120"/>
                </a:cxn>
                <a:cxn ang="0">
                  <a:pos x="0" y="98"/>
                </a:cxn>
                <a:cxn ang="0">
                  <a:pos x="4" y="77"/>
                </a:cxn>
                <a:cxn ang="0">
                  <a:pos x="13" y="58"/>
                </a:cxn>
                <a:cxn ang="0">
                  <a:pos x="24" y="40"/>
                </a:cxn>
                <a:cxn ang="0">
                  <a:pos x="40" y="26"/>
                </a:cxn>
                <a:cxn ang="0">
                  <a:pos x="56" y="13"/>
                </a:cxn>
                <a:cxn ang="0">
                  <a:pos x="76" y="6"/>
                </a:cxn>
                <a:cxn ang="0">
                  <a:pos x="97" y="1"/>
                </a:cxn>
              </a:cxnLst>
              <a:rect l="0" t="0" r="r" b="b"/>
              <a:pathLst>
                <a:path w="1278" h="219">
                  <a:moveTo>
                    <a:pt x="108" y="0"/>
                  </a:moveTo>
                  <a:lnTo>
                    <a:pt x="1170" y="0"/>
                  </a:lnTo>
                  <a:lnTo>
                    <a:pt x="1181" y="1"/>
                  </a:lnTo>
                  <a:lnTo>
                    <a:pt x="1192" y="2"/>
                  </a:lnTo>
                  <a:lnTo>
                    <a:pt x="1202" y="6"/>
                  </a:lnTo>
                  <a:lnTo>
                    <a:pt x="1212" y="9"/>
                  </a:lnTo>
                  <a:lnTo>
                    <a:pt x="1222" y="13"/>
                  </a:lnTo>
                  <a:lnTo>
                    <a:pt x="1231" y="19"/>
                  </a:lnTo>
                  <a:lnTo>
                    <a:pt x="1238" y="26"/>
                  </a:lnTo>
                  <a:lnTo>
                    <a:pt x="1246" y="32"/>
                  </a:lnTo>
                  <a:lnTo>
                    <a:pt x="1254" y="40"/>
                  </a:lnTo>
                  <a:lnTo>
                    <a:pt x="1259" y="49"/>
                  </a:lnTo>
                  <a:lnTo>
                    <a:pt x="1265" y="58"/>
                  </a:lnTo>
                  <a:lnTo>
                    <a:pt x="1271" y="67"/>
                  </a:lnTo>
                  <a:lnTo>
                    <a:pt x="1274" y="77"/>
                  </a:lnTo>
                  <a:lnTo>
                    <a:pt x="1276" y="88"/>
                  </a:lnTo>
                  <a:lnTo>
                    <a:pt x="1278" y="98"/>
                  </a:lnTo>
                  <a:lnTo>
                    <a:pt x="1278" y="109"/>
                  </a:lnTo>
                  <a:lnTo>
                    <a:pt x="1278" y="120"/>
                  </a:lnTo>
                  <a:lnTo>
                    <a:pt x="1276" y="131"/>
                  </a:lnTo>
                  <a:lnTo>
                    <a:pt x="1274" y="142"/>
                  </a:lnTo>
                  <a:lnTo>
                    <a:pt x="1271" y="151"/>
                  </a:lnTo>
                  <a:lnTo>
                    <a:pt x="1265" y="161"/>
                  </a:lnTo>
                  <a:lnTo>
                    <a:pt x="1259" y="170"/>
                  </a:lnTo>
                  <a:lnTo>
                    <a:pt x="1254" y="179"/>
                  </a:lnTo>
                  <a:lnTo>
                    <a:pt x="1246" y="186"/>
                  </a:lnTo>
                  <a:lnTo>
                    <a:pt x="1238" y="193"/>
                  </a:lnTo>
                  <a:lnTo>
                    <a:pt x="1231" y="200"/>
                  </a:lnTo>
                  <a:lnTo>
                    <a:pt x="1222" y="205"/>
                  </a:lnTo>
                  <a:lnTo>
                    <a:pt x="1212" y="210"/>
                  </a:lnTo>
                  <a:lnTo>
                    <a:pt x="1202" y="213"/>
                  </a:lnTo>
                  <a:lnTo>
                    <a:pt x="1192" y="216"/>
                  </a:lnTo>
                  <a:lnTo>
                    <a:pt x="1181" y="217"/>
                  </a:lnTo>
                  <a:lnTo>
                    <a:pt x="1170" y="219"/>
                  </a:lnTo>
                  <a:lnTo>
                    <a:pt x="108" y="219"/>
                  </a:lnTo>
                  <a:lnTo>
                    <a:pt x="97" y="217"/>
                  </a:lnTo>
                  <a:lnTo>
                    <a:pt x="86" y="216"/>
                  </a:lnTo>
                  <a:lnTo>
                    <a:pt x="76" y="213"/>
                  </a:lnTo>
                  <a:lnTo>
                    <a:pt x="66" y="210"/>
                  </a:lnTo>
                  <a:lnTo>
                    <a:pt x="56" y="205"/>
                  </a:lnTo>
                  <a:lnTo>
                    <a:pt x="47" y="200"/>
                  </a:lnTo>
                  <a:lnTo>
                    <a:pt x="40" y="193"/>
                  </a:lnTo>
                  <a:lnTo>
                    <a:pt x="32" y="186"/>
                  </a:lnTo>
                  <a:lnTo>
                    <a:pt x="24" y="179"/>
                  </a:lnTo>
                  <a:lnTo>
                    <a:pt x="19" y="170"/>
                  </a:lnTo>
                  <a:lnTo>
                    <a:pt x="13" y="161"/>
                  </a:lnTo>
                  <a:lnTo>
                    <a:pt x="9" y="151"/>
                  </a:lnTo>
                  <a:lnTo>
                    <a:pt x="4" y="142"/>
                  </a:lnTo>
                  <a:lnTo>
                    <a:pt x="2" y="131"/>
                  </a:lnTo>
                  <a:lnTo>
                    <a:pt x="0" y="120"/>
                  </a:lnTo>
                  <a:lnTo>
                    <a:pt x="0" y="109"/>
                  </a:lnTo>
                  <a:lnTo>
                    <a:pt x="0" y="98"/>
                  </a:lnTo>
                  <a:lnTo>
                    <a:pt x="2" y="88"/>
                  </a:lnTo>
                  <a:lnTo>
                    <a:pt x="4" y="77"/>
                  </a:lnTo>
                  <a:lnTo>
                    <a:pt x="9" y="67"/>
                  </a:lnTo>
                  <a:lnTo>
                    <a:pt x="13" y="58"/>
                  </a:lnTo>
                  <a:lnTo>
                    <a:pt x="19" y="49"/>
                  </a:lnTo>
                  <a:lnTo>
                    <a:pt x="24" y="40"/>
                  </a:lnTo>
                  <a:lnTo>
                    <a:pt x="32" y="32"/>
                  </a:lnTo>
                  <a:lnTo>
                    <a:pt x="40" y="26"/>
                  </a:lnTo>
                  <a:lnTo>
                    <a:pt x="47" y="19"/>
                  </a:lnTo>
                  <a:lnTo>
                    <a:pt x="56" y="13"/>
                  </a:lnTo>
                  <a:lnTo>
                    <a:pt x="66" y="9"/>
                  </a:lnTo>
                  <a:lnTo>
                    <a:pt x="76" y="6"/>
                  </a:lnTo>
                  <a:lnTo>
                    <a:pt x="86" y="2"/>
                  </a:lnTo>
                  <a:lnTo>
                    <a:pt x="97" y="1"/>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80" name="Freeform 95"/>
            <p:cNvSpPr/>
            <p:nvPr/>
          </p:nvSpPr>
          <p:spPr bwMode="auto">
            <a:xfrm>
              <a:off x="11619315" y="2401249"/>
              <a:ext cx="28575" cy="28575"/>
            </a:xfrm>
            <a:custGeom>
              <a:avLst/>
              <a:gdLst/>
              <a:ahLst/>
              <a:cxnLst>
                <a:cxn ang="0">
                  <a:pos x="101" y="183"/>
                </a:cxn>
                <a:cxn ang="0">
                  <a:pos x="119" y="179"/>
                </a:cxn>
                <a:cxn ang="0">
                  <a:pos x="136" y="172"/>
                </a:cxn>
                <a:cxn ang="0">
                  <a:pos x="150" y="162"/>
                </a:cxn>
                <a:cxn ang="0">
                  <a:pos x="162" y="149"/>
                </a:cxn>
                <a:cxn ang="0">
                  <a:pos x="172" y="135"/>
                </a:cxn>
                <a:cxn ang="0">
                  <a:pos x="179" y="118"/>
                </a:cxn>
                <a:cxn ang="0">
                  <a:pos x="183" y="101"/>
                </a:cxn>
                <a:cxn ang="0">
                  <a:pos x="183" y="82"/>
                </a:cxn>
                <a:cxn ang="0">
                  <a:pos x="179" y="64"/>
                </a:cxn>
                <a:cxn ang="0">
                  <a:pos x="172" y="48"/>
                </a:cxn>
                <a:cxn ang="0">
                  <a:pos x="162" y="33"/>
                </a:cxn>
                <a:cxn ang="0">
                  <a:pos x="150" y="21"/>
                </a:cxn>
                <a:cxn ang="0">
                  <a:pos x="136" y="11"/>
                </a:cxn>
                <a:cxn ang="0">
                  <a:pos x="119" y="4"/>
                </a:cxn>
                <a:cxn ang="0">
                  <a:pos x="101" y="1"/>
                </a:cxn>
                <a:cxn ang="0">
                  <a:pos x="82" y="1"/>
                </a:cxn>
                <a:cxn ang="0">
                  <a:pos x="65" y="4"/>
                </a:cxn>
                <a:cxn ang="0">
                  <a:pos x="49" y="11"/>
                </a:cxn>
                <a:cxn ang="0">
                  <a:pos x="34" y="21"/>
                </a:cxn>
                <a:cxn ang="0">
                  <a:pos x="21" y="33"/>
                </a:cxn>
                <a:cxn ang="0">
                  <a:pos x="11" y="48"/>
                </a:cxn>
                <a:cxn ang="0">
                  <a:pos x="5" y="64"/>
                </a:cxn>
                <a:cxn ang="0">
                  <a:pos x="1" y="82"/>
                </a:cxn>
                <a:cxn ang="0">
                  <a:pos x="1" y="101"/>
                </a:cxn>
                <a:cxn ang="0">
                  <a:pos x="5" y="118"/>
                </a:cxn>
                <a:cxn ang="0">
                  <a:pos x="11" y="135"/>
                </a:cxn>
                <a:cxn ang="0">
                  <a:pos x="21" y="149"/>
                </a:cxn>
                <a:cxn ang="0">
                  <a:pos x="34" y="162"/>
                </a:cxn>
                <a:cxn ang="0">
                  <a:pos x="49" y="172"/>
                </a:cxn>
                <a:cxn ang="0">
                  <a:pos x="65" y="179"/>
                </a:cxn>
                <a:cxn ang="0">
                  <a:pos x="82" y="183"/>
                </a:cxn>
              </a:cxnLst>
              <a:rect l="0" t="0" r="r" b="b"/>
              <a:pathLst>
                <a:path w="183" h="183">
                  <a:moveTo>
                    <a:pt x="92" y="183"/>
                  </a:moveTo>
                  <a:lnTo>
                    <a:pt x="101" y="183"/>
                  </a:lnTo>
                  <a:lnTo>
                    <a:pt x="110" y="182"/>
                  </a:lnTo>
                  <a:lnTo>
                    <a:pt x="119" y="179"/>
                  </a:lnTo>
                  <a:lnTo>
                    <a:pt x="128" y="176"/>
                  </a:lnTo>
                  <a:lnTo>
                    <a:pt x="136" y="172"/>
                  </a:lnTo>
                  <a:lnTo>
                    <a:pt x="143" y="167"/>
                  </a:lnTo>
                  <a:lnTo>
                    <a:pt x="150" y="162"/>
                  </a:lnTo>
                  <a:lnTo>
                    <a:pt x="157" y="156"/>
                  </a:lnTo>
                  <a:lnTo>
                    <a:pt x="162" y="149"/>
                  </a:lnTo>
                  <a:lnTo>
                    <a:pt x="168" y="143"/>
                  </a:lnTo>
                  <a:lnTo>
                    <a:pt x="172" y="135"/>
                  </a:lnTo>
                  <a:lnTo>
                    <a:pt x="177" y="127"/>
                  </a:lnTo>
                  <a:lnTo>
                    <a:pt x="179" y="118"/>
                  </a:lnTo>
                  <a:lnTo>
                    <a:pt x="181" y="110"/>
                  </a:lnTo>
                  <a:lnTo>
                    <a:pt x="183" y="101"/>
                  </a:lnTo>
                  <a:lnTo>
                    <a:pt x="183" y="92"/>
                  </a:lnTo>
                  <a:lnTo>
                    <a:pt x="183" y="82"/>
                  </a:lnTo>
                  <a:lnTo>
                    <a:pt x="181" y="73"/>
                  </a:lnTo>
                  <a:lnTo>
                    <a:pt x="179" y="64"/>
                  </a:lnTo>
                  <a:lnTo>
                    <a:pt x="177" y="56"/>
                  </a:lnTo>
                  <a:lnTo>
                    <a:pt x="172" y="48"/>
                  </a:lnTo>
                  <a:lnTo>
                    <a:pt x="168" y="41"/>
                  </a:lnTo>
                  <a:lnTo>
                    <a:pt x="162" y="33"/>
                  </a:lnTo>
                  <a:lnTo>
                    <a:pt x="157" y="27"/>
                  </a:lnTo>
                  <a:lnTo>
                    <a:pt x="150" y="21"/>
                  </a:lnTo>
                  <a:lnTo>
                    <a:pt x="143" y="16"/>
                  </a:lnTo>
                  <a:lnTo>
                    <a:pt x="136" y="11"/>
                  </a:lnTo>
                  <a:lnTo>
                    <a:pt x="128" y="7"/>
                  </a:lnTo>
                  <a:lnTo>
                    <a:pt x="119" y="4"/>
                  </a:lnTo>
                  <a:lnTo>
                    <a:pt x="110" y="2"/>
                  </a:lnTo>
                  <a:lnTo>
                    <a:pt x="101" y="1"/>
                  </a:lnTo>
                  <a:lnTo>
                    <a:pt x="92" y="0"/>
                  </a:lnTo>
                  <a:lnTo>
                    <a:pt x="82" y="1"/>
                  </a:lnTo>
                  <a:lnTo>
                    <a:pt x="73" y="2"/>
                  </a:lnTo>
                  <a:lnTo>
                    <a:pt x="65" y="4"/>
                  </a:lnTo>
                  <a:lnTo>
                    <a:pt x="57" y="7"/>
                  </a:lnTo>
                  <a:lnTo>
                    <a:pt x="49" y="11"/>
                  </a:lnTo>
                  <a:lnTo>
                    <a:pt x="41" y="16"/>
                  </a:lnTo>
                  <a:lnTo>
                    <a:pt x="34" y="21"/>
                  </a:lnTo>
                  <a:lnTo>
                    <a:pt x="28" y="27"/>
                  </a:lnTo>
                  <a:lnTo>
                    <a:pt x="21" y="33"/>
                  </a:lnTo>
                  <a:lnTo>
                    <a:pt x="16" y="41"/>
                  </a:lnTo>
                  <a:lnTo>
                    <a:pt x="11" y="48"/>
                  </a:lnTo>
                  <a:lnTo>
                    <a:pt x="8" y="56"/>
                  </a:lnTo>
                  <a:lnTo>
                    <a:pt x="5" y="64"/>
                  </a:lnTo>
                  <a:lnTo>
                    <a:pt x="2" y="73"/>
                  </a:lnTo>
                  <a:lnTo>
                    <a:pt x="1" y="82"/>
                  </a:lnTo>
                  <a:lnTo>
                    <a:pt x="0" y="92"/>
                  </a:lnTo>
                  <a:lnTo>
                    <a:pt x="1" y="101"/>
                  </a:lnTo>
                  <a:lnTo>
                    <a:pt x="2" y="110"/>
                  </a:lnTo>
                  <a:lnTo>
                    <a:pt x="5" y="118"/>
                  </a:lnTo>
                  <a:lnTo>
                    <a:pt x="8" y="127"/>
                  </a:lnTo>
                  <a:lnTo>
                    <a:pt x="11" y="135"/>
                  </a:lnTo>
                  <a:lnTo>
                    <a:pt x="16" y="143"/>
                  </a:lnTo>
                  <a:lnTo>
                    <a:pt x="21" y="149"/>
                  </a:lnTo>
                  <a:lnTo>
                    <a:pt x="28" y="156"/>
                  </a:lnTo>
                  <a:lnTo>
                    <a:pt x="34" y="162"/>
                  </a:lnTo>
                  <a:lnTo>
                    <a:pt x="41" y="167"/>
                  </a:lnTo>
                  <a:lnTo>
                    <a:pt x="49" y="172"/>
                  </a:lnTo>
                  <a:lnTo>
                    <a:pt x="57" y="176"/>
                  </a:lnTo>
                  <a:lnTo>
                    <a:pt x="65" y="179"/>
                  </a:lnTo>
                  <a:lnTo>
                    <a:pt x="73" y="182"/>
                  </a:lnTo>
                  <a:lnTo>
                    <a:pt x="82" y="183"/>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81" name="Freeform 96"/>
            <p:cNvSpPr/>
            <p:nvPr/>
          </p:nvSpPr>
          <p:spPr bwMode="auto">
            <a:xfrm>
              <a:off x="11659003" y="2401249"/>
              <a:ext cx="28575" cy="28575"/>
            </a:xfrm>
            <a:custGeom>
              <a:avLst/>
              <a:gdLst/>
              <a:ahLst/>
              <a:cxnLst>
                <a:cxn ang="0">
                  <a:pos x="100" y="183"/>
                </a:cxn>
                <a:cxn ang="0">
                  <a:pos x="118" y="179"/>
                </a:cxn>
                <a:cxn ang="0">
                  <a:pos x="134" y="172"/>
                </a:cxn>
                <a:cxn ang="0">
                  <a:pos x="149" y="162"/>
                </a:cxn>
                <a:cxn ang="0">
                  <a:pos x="161" y="149"/>
                </a:cxn>
                <a:cxn ang="0">
                  <a:pos x="171" y="135"/>
                </a:cxn>
                <a:cxn ang="0">
                  <a:pos x="179" y="118"/>
                </a:cxn>
                <a:cxn ang="0">
                  <a:pos x="182" y="101"/>
                </a:cxn>
                <a:cxn ang="0">
                  <a:pos x="182" y="82"/>
                </a:cxn>
                <a:cxn ang="0">
                  <a:pos x="179" y="64"/>
                </a:cxn>
                <a:cxn ang="0">
                  <a:pos x="171" y="48"/>
                </a:cxn>
                <a:cxn ang="0">
                  <a:pos x="161" y="33"/>
                </a:cxn>
                <a:cxn ang="0">
                  <a:pos x="149" y="21"/>
                </a:cxn>
                <a:cxn ang="0">
                  <a:pos x="134" y="11"/>
                </a:cxn>
                <a:cxn ang="0">
                  <a:pos x="118" y="4"/>
                </a:cxn>
                <a:cxn ang="0">
                  <a:pos x="100" y="1"/>
                </a:cxn>
                <a:cxn ang="0">
                  <a:pos x="81" y="1"/>
                </a:cxn>
                <a:cxn ang="0">
                  <a:pos x="63" y="4"/>
                </a:cxn>
                <a:cxn ang="0">
                  <a:pos x="48" y="11"/>
                </a:cxn>
                <a:cxn ang="0">
                  <a:pos x="32" y="21"/>
                </a:cxn>
                <a:cxn ang="0">
                  <a:pos x="20" y="33"/>
                </a:cxn>
                <a:cxn ang="0">
                  <a:pos x="10" y="48"/>
                </a:cxn>
                <a:cxn ang="0">
                  <a:pos x="4" y="64"/>
                </a:cxn>
                <a:cxn ang="0">
                  <a:pos x="0" y="82"/>
                </a:cxn>
                <a:cxn ang="0">
                  <a:pos x="0" y="101"/>
                </a:cxn>
                <a:cxn ang="0">
                  <a:pos x="4" y="118"/>
                </a:cxn>
                <a:cxn ang="0">
                  <a:pos x="10" y="135"/>
                </a:cxn>
                <a:cxn ang="0">
                  <a:pos x="20" y="149"/>
                </a:cxn>
                <a:cxn ang="0">
                  <a:pos x="32" y="162"/>
                </a:cxn>
                <a:cxn ang="0">
                  <a:pos x="48" y="172"/>
                </a:cxn>
                <a:cxn ang="0">
                  <a:pos x="63" y="179"/>
                </a:cxn>
                <a:cxn ang="0">
                  <a:pos x="81" y="183"/>
                </a:cxn>
              </a:cxnLst>
              <a:rect l="0" t="0" r="r" b="b"/>
              <a:pathLst>
                <a:path w="182" h="183">
                  <a:moveTo>
                    <a:pt x="91" y="183"/>
                  </a:moveTo>
                  <a:lnTo>
                    <a:pt x="100" y="183"/>
                  </a:lnTo>
                  <a:lnTo>
                    <a:pt x="109" y="182"/>
                  </a:lnTo>
                  <a:lnTo>
                    <a:pt x="118" y="179"/>
                  </a:lnTo>
                  <a:lnTo>
                    <a:pt x="127" y="176"/>
                  </a:lnTo>
                  <a:lnTo>
                    <a:pt x="134" y="172"/>
                  </a:lnTo>
                  <a:lnTo>
                    <a:pt x="142" y="167"/>
                  </a:lnTo>
                  <a:lnTo>
                    <a:pt x="149" y="162"/>
                  </a:lnTo>
                  <a:lnTo>
                    <a:pt x="155" y="156"/>
                  </a:lnTo>
                  <a:lnTo>
                    <a:pt x="161" y="149"/>
                  </a:lnTo>
                  <a:lnTo>
                    <a:pt x="167" y="143"/>
                  </a:lnTo>
                  <a:lnTo>
                    <a:pt x="171" y="135"/>
                  </a:lnTo>
                  <a:lnTo>
                    <a:pt x="175" y="127"/>
                  </a:lnTo>
                  <a:lnTo>
                    <a:pt x="179" y="118"/>
                  </a:lnTo>
                  <a:lnTo>
                    <a:pt x="181" y="110"/>
                  </a:lnTo>
                  <a:lnTo>
                    <a:pt x="182" y="101"/>
                  </a:lnTo>
                  <a:lnTo>
                    <a:pt x="182" y="92"/>
                  </a:lnTo>
                  <a:lnTo>
                    <a:pt x="182" y="82"/>
                  </a:lnTo>
                  <a:lnTo>
                    <a:pt x="181" y="73"/>
                  </a:lnTo>
                  <a:lnTo>
                    <a:pt x="179" y="64"/>
                  </a:lnTo>
                  <a:lnTo>
                    <a:pt x="175" y="56"/>
                  </a:lnTo>
                  <a:lnTo>
                    <a:pt x="171" y="48"/>
                  </a:lnTo>
                  <a:lnTo>
                    <a:pt x="167" y="41"/>
                  </a:lnTo>
                  <a:lnTo>
                    <a:pt x="161" y="33"/>
                  </a:lnTo>
                  <a:lnTo>
                    <a:pt x="155" y="27"/>
                  </a:lnTo>
                  <a:lnTo>
                    <a:pt x="149" y="21"/>
                  </a:lnTo>
                  <a:lnTo>
                    <a:pt x="142" y="16"/>
                  </a:lnTo>
                  <a:lnTo>
                    <a:pt x="134" y="11"/>
                  </a:lnTo>
                  <a:lnTo>
                    <a:pt x="127" y="7"/>
                  </a:lnTo>
                  <a:lnTo>
                    <a:pt x="118" y="4"/>
                  </a:lnTo>
                  <a:lnTo>
                    <a:pt x="109" y="2"/>
                  </a:lnTo>
                  <a:lnTo>
                    <a:pt x="100" y="1"/>
                  </a:lnTo>
                  <a:lnTo>
                    <a:pt x="91" y="0"/>
                  </a:lnTo>
                  <a:lnTo>
                    <a:pt x="81" y="1"/>
                  </a:lnTo>
                  <a:lnTo>
                    <a:pt x="72" y="2"/>
                  </a:lnTo>
                  <a:lnTo>
                    <a:pt x="63" y="4"/>
                  </a:lnTo>
                  <a:lnTo>
                    <a:pt x="56" y="7"/>
                  </a:lnTo>
                  <a:lnTo>
                    <a:pt x="48" y="11"/>
                  </a:lnTo>
                  <a:lnTo>
                    <a:pt x="40" y="16"/>
                  </a:lnTo>
                  <a:lnTo>
                    <a:pt x="32" y="21"/>
                  </a:lnTo>
                  <a:lnTo>
                    <a:pt x="27" y="27"/>
                  </a:lnTo>
                  <a:lnTo>
                    <a:pt x="20" y="33"/>
                  </a:lnTo>
                  <a:lnTo>
                    <a:pt x="16" y="41"/>
                  </a:lnTo>
                  <a:lnTo>
                    <a:pt x="10" y="48"/>
                  </a:lnTo>
                  <a:lnTo>
                    <a:pt x="7" y="56"/>
                  </a:lnTo>
                  <a:lnTo>
                    <a:pt x="4" y="64"/>
                  </a:lnTo>
                  <a:lnTo>
                    <a:pt x="1" y="73"/>
                  </a:lnTo>
                  <a:lnTo>
                    <a:pt x="0" y="82"/>
                  </a:lnTo>
                  <a:lnTo>
                    <a:pt x="0" y="92"/>
                  </a:lnTo>
                  <a:lnTo>
                    <a:pt x="0" y="101"/>
                  </a:lnTo>
                  <a:lnTo>
                    <a:pt x="1" y="110"/>
                  </a:lnTo>
                  <a:lnTo>
                    <a:pt x="4" y="118"/>
                  </a:lnTo>
                  <a:lnTo>
                    <a:pt x="7" y="127"/>
                  </a:lnTo>
                  <a:lnTo>
                    <a:pt x="10" y="135"/>
                  </a:lnTo>
                  <a:lnTo>
                    <a:pt x="16" y="143"/>
                  </a:lnTo>
                  <a:lnTo>
                    <a:pt x="20" y="149"/>
                  </a:lnTo>
                  <a:lnTo>
                    <a:pt x="27" y="156"/>
                  </a:lnTo>
                  <a:lnTo>
                    <a:pt x="32" y="162"/>
                  </a:lnTo>
                  <a:lnTo>
                    <a:pt x="40" y="167"/>
                  </a:lnTo>
                  <a:lnTo>
                    <a:pt x="48" y="172"/>
                  </a:lnTo>
                  <a:lnTo>
                    <a:pt x="56" y="176"/>
                  </a:lnTo>
                  <a:lnTo>
                    <a:pt x="63" y="179"/>
                  </a:lnTo>
                  <a:lnTo>
                    <a:pt x="72" y="182"/>
                  </a:lnTo>
                  <a:lnTo>
                    <a:pt x="81"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82" name="Freeform 97"/>
            <p:cNvSpPr/>
            <p:nvPr/>
          </p:nvSpPr>
          <p:spPr bwMode="auto">
            <a:xfrm>
              <a:off x="11698690" y="2401249"/>
              <a:ext cx="30163" cy="28575"/>
            </a:xfrm>
            <a:custGeom>
              <a:avLst/>
              <a:gdLst/>
              <a:ahLst/>
              <a:cxnLst>
                <a:cxn ang="0">
                  <a:pos x="100" y="183"/>
                </a:cxn>
                <a:cxn ang="0">
                  <a:pos x="118" y="179"/>
                </a:cxn>
                <a:cxn ang="0">
                  <a:pos x="134" y="172"/>
                </a:cxn>
                <a:cxn ang="0">
                  <a:pos x="149" y="162"/>
                </a:cxn>
                <a:cxn ang="0">
                  <a:pos x="162" y="149"/>
                </a:cxn>
                <a:cxn ang="0">
                  <a:pos x="171" y="135"/>
                </a:cxn>
                <a:cxn ang="0">
                  <a:pos x="179" y="118"/>
                </a:cxn>
                <a:cxn ang="0">
                  <a:pos x="182" y="101"/>
                </a:cxn>
                <a:cxn ang="0">
                  <a:pos x="182" y="82"/>
                </a:cxn>
                <a:cxn ang="0">
                  <a:pos x="179" y="64"/>
                </a:cxn>
                <a:cxn ang="0">
                  <a:pos x="171" y="48"/>
                </a:cxn>
                <a:cxn ang="0">
                  <a:pos x="162" y="33"/>
                </a:cxn>
                <a:cxn ang="0">
                  <a:pos x="149" y="21"/>
                </a:cxn>
                <a:cxn ang="0">
                  <a:pos x="134" y="11"/>
                </a:cxn>
                <a:cxn ang="0">
                  <a:pos x="118" y="4"/>
                </a:cxn>
                <a:cxn ang="0">
                  <a:pos x="100" y="1"/>
                </a:cxn>
                <a:cxn ang="0">
                  <a:pos x="82" y="1"/>
                </a:cxn>
                <a:cxn ang="0">
                  <a:pos x="64" y="4"/>
                </a:cxn>
                <a:cxn ang="0">
                  <a:pos x="48" y="11"/>
                </a:cxn>
                <a:cxn ang="0">
                  <a:pos x="33" y="21"/>
                </a:cxn>
                <a:cxn ang="0">
                  <a:pos x="20" y="33"/>
                </a:cxn>
                <a:cxn ang="0">
                  <a:pos x="11" y="48"/>
                </a:cxn>
                <a:cxn ang="0">
                  <a:pos x="3" y="64"/>
                </a:cxn>
                <a:cxn ang="0">
                  <a:pos x="0" y="82"/>
                </a:cxn>
                <a:cxn ang="0">
                  <a:pos x="0" y="101"/>
                </a:cxn>
                <a:cxn ang="0">
                  <a:pos x="3" y="118"/>
                </a:cxn>
                <a:cxn ang="0">
                  <a:pos x="11" y="135"/>
                </a:cxn>
                <a:cxn ang="0">
                  <a:pos x="20" y="149"/>
                </a:cxn>
                <a:cxn ang="0">
                  <a:pos x="33" y="162"/>
                </a:cxn>
                <a:cxn ang="0">
                  <a:pos x="48" y="172"/>
                </a:cxn>
                <a:cxn ang="0">
                  <a:pos x="64" y="179"/>
                </a:cxn>
                <a:cxn ang="0">
                  <a:pos x="82" y="183"/>
                </a:cxn>
              </a:cxnLst>
              <a:rect l="0" t="0" r="r" b="b"/>
              <a:pathLst>
                <a:path w="182" h="183">
                  <a:moveTo>
                    <a:pt x="91" y="183"/>
                  </a:moveTo>
                  <a:lnTo>
                    <a:pt x="100" y="183"/>
                  </a:lnTo>
                  <a:lnTo>
                    <a:pt x="110" y="182"/>
                  </a:lnTo>
                  <a:lnTo>
                    <a:pt x="118" y="179"/>
                  </a:lnTo>
                  <a:lnTo>
                    <a:pt x="126" y="176"/>
                  </a:lnTo>
                  <a:lnTo>
                    <a:pt x="134" y="172"/>
                  </a:lnTo>
                  <a:lnTo>
                    <a:pt x="142" y="167"/>
                  </a:lnTo>
                  <a:lnTo>
                    <a:pt x="149" y="162"/>
                  </a:lnTo>
                  <a:lnTo>
                    <a:pt x="155" y="156"/>
                  </a:lnTo>
                  <a:lnTo>
                    <a:pt x="162" y="149"/>
                  </a:lnTo>
                  <a:lnTo>
                    <a:pt x="166" y="143"/>
                  </a:lnTo>
                  <a:lnTo>
                    <a:pt x="171" y="135"/>
                  </a:lnTo>
                  <a:lnTo>
                    <a:pt x="175" y="127"/>
                  </a:lnTo>
                  <a:lnTo>
                    <a:pt x="179" y="118"/>
                  </a:lnTo>
                  <a:lnTo>
                    <a:pt x="181" y="110"/>
                  </a:lnTo>
                  <a:lnTo>
                    <a:pt x="182" y="101"/>
                  </a:lnTo>
                  <a:lnTo>
                    <a:pt x="182" y="92"/>
                  </a:lnTo>
                  <a:lnTo>
                    <a:pt x="182" y="82"/>
                  </a:lnTo>
                  <a:lnTo>
                    <a:pt x="181" y="73"/>
                  </a:lnTo>
                  <a:lnTo>
                    <a:pt x="179" y="64"/>
                  </a:lnTo>
                  <a:lnTo>
                    <a:pt x="175" y="56"/>
                  </a:lnTo>
                  <a:lnTo>
                    <a:pt x="171" y="48"/>
                  </a:lnTo>
                  <a:lnTo>
                    <a:pt x="166" y="41"/>
                  </a:lnTo>
                  <a:lnTo>
                    <a:pt x="162" y="33"/>
                  </a:lnTo>
                  <a:lnTo>
                    <a:pt x="155" y="27"/>
                  </a:lnTo>
                  <a:lnTo>
                    <a:pt x="149" y="21"/>
                  </a:lnTo>
                  <a:lnTo>
                    <a:pt x="142" y="16"/>
                  </a:lnTo>
                  <a:lnTo>
                    <a:pt x="134" y="11"/>
                  </a:lnTo>
                  <a:lnTo>
                    <a:pt x="126" y="7"/>
                  </a:lnTo>
                  <a:lnTo>
                    <a:pt x="118" y="4"/>
                  </a:lnTo>
                  <a:lnTo>
                    <a:pt x="110" y="2"/>
                  </a:lnTo>
                  <a:lnTo>
                    <a:pt x="100" y="1"/>
                  </a:lnTo>
                  <a:lnTo>
                    <a:pt x="91" y="0"/>
                  </a:lnTo>
                  <a:lnTo>
                    <a:pt x="82" y="1"/>
                  </a:lnTo>
                  <a:lnTo>
                    <a:pt x="72" y="2"/>
                  </a:lnTo>
                  <a:lnTo>
                    <a:pt x="64" y="4"/>
                  </a:lnTo>
                  <a:lnTo>
                    <a:pt x="55" y="7"/>
                  </a:lnTo>
                  <a:lnTo>
                    <a:pt x="48" y="11"/>
                  </a:lnTo>
                  <a:lnTo>
                    <a:pt x="40" y="16"/>
                  </a:lnTo>
                  <a:lnTo>
                    <a:pt x="33" y="21"/>
                  </a:lnTo>
                  <a:lnTo>
                    <a:pt x="27" y="27"/>
                  </a:lnTo>
                  <a:lnTo>
                    <a:pt x="20" y="33"/>
                  </a:lnTo>
                  <a:lnTo>
                    <a:pt x="16" y="41"/>
                  </a:lnTo>
                  <a:lnTo>
                    <a:pt x="11" y="48"/>
                  </a:lnTo>
                  <a:lnTo>
                    <a:pt x="7" y="56"/>
                  </a:lnTo>
                  <a:lnTo>
                    <a:pt x="3" y="64"/>
                  </a:lnTo>
                  <a:lnTo>
                    <a:pt x="1" y="73"/>
                  </a:lnTo>
                  <a:lnTo>
                    <a:pt x="0" y="82"/>
                  </a:lnTo>
                  <a:lnTo>
                    <a:pt x="0" y="92"/>
                  </a:lnTo>
                  <a:lnTo>
                    <a:pt x="0" y="101"/>
                  </a:lnTo>
                  <a:lnTo>
                    <a:pt x="1" y="110"/>
                  </a:lnTo>
                  <a:lnTo>
                    <a:pt x="3" y="118"/>
                  </a:lnTo>
                  <a:lnTo>
                    <a:pt x="7" y="127"/>
                  </a:lnTo>
                  <a:lnTo>
                    <a:pt x="11" y="135"/>
                  </a:lnTo>
                  <a:lnTo>
                    <a:pt x="16" y="143"/>
                  </a:lnTo>
                  <a:lnTo>
                    <a:pt x="20" y="149"/>
                  </a:lnTo>
                  <a:lnTo>
                    <a:pt x="27" y="156"/>
                  </a:lnTo>
                  <a:lnTo>
                    <a:pt x="33" y="162"/>
                  </a:lnTo>
                  <a:lnTo>
                    <a:pt x="40" y="167"/>
                  </a:lnTo>
                  <a:lnTo>
                    <a:pt x="48" y="172"/>
                  </a:lnTo>
                  <a:lnTo>
                    <a:pt x="55" y="176"/>
                  </a:lnTo>
                  <a:lnTo>
                    <a:pt x="64" y="179"/>
                  </a:lnTo>
                  <a:lnTo>
                    <a:pt x="72" y="182"/>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83" name="Freeform 98"/>
            <p:cNvSpPr/>
            <p:nvPr/>
          </p:nvSpPr>
          <p:spPr bwMode="auto">
            <a:xfrm>
              <a:off x="11739965" y="2401249"/>
              <a:ext cx="28575" cy="28575"/>
            </a:xfrm>
            <a:custGeom>
              <a:avLst/>
              <a:gdLst/>
              <a:ahLst/>
              <a:cxnLst>
                <a:cxn ang="0">
                  <a:pos x="101" y="183"/>
                </a:cxn>
                <a:cxn ang="0">
                  <a:pos x="118" y="179"/>
                </a:cxn>
                <a:cxn ang="0">
                  <a:pos x="134" y="172"/>
                </a:cxn>
                <a:cxn ang="0">
                  <a:pos x="148" y="162"/>
                </a:cxn>
                <a:cxn ang="0">
                  <a:pos x="162" y="149"/>
                </a:cxn>
                <a:cxn ang="0">
                  <a:pos x="172" y="135"/>
                </a:cxn>
                <a:cxn ang="0">
                  <a:pos x="178" y="118"/>
                </a:cxn>
                <a:cxn ang="0">
                  <a:pos x="182" y="101"/>
                </a:cxn>
                <a:cxn ang="0">
                  <a:pos x="182" y="82"/>
                </a:cxn>
                <a:cxn ang="0">
                  <a:pos x="178" y="64"/>
                </a:cxn>
                <a:cxn ang="0">
                  <a:pos x="172" y="48"/>
                </a:cxn>
                <a:cxn ang="0">
                  <a:pos x="162" y="33"/>
                </a:cxn>
                <a:cxn ang="0">
                  <a:pos x="148" y="21"/>
                </a:cxn>
                <a:cxn ang="0">
                  <a:pos x="134" y="11"/>
                </a:cxn>
                <a:cxn ang="0">
                  <a:pos x="118" y="4"/>
                </a:cxn>
                <a:cxn ang="0">
                  <a:pos x="101" y="1"/>
                </a:cxn>
                <a:cxn ang="0">
                  <a:pos x="82" y="1"/>
                </a:cxn>
                <a:cxn ang="0">
                  <a:pos x="64" y="4"/>
                </a:cxn>
                <a:cxn ang="0">
                  <a:pos x="48" y="11"/>
                </a:cxn>
                <a:cxn ang="0">
                  <a:pos x="33" y="21"/>
                </a:cxn>
                <a:cxn ang="0">
                  <a:pos x="21" y="33"/>
                </a:cxn>
                <a:cxn ang="0">
                  <a:pos x="11" y="48"/>
                </a:cxn>
                <a:cxn ang="0">
                  <a:pos x="3" y="64"/>
                </a:cxn>
                <a:cxn ang="0">
                  <a:pos x="0" y="82"/>
                </a:cxn>
                <a:cxn ang="0">
                  <a:pos x="0" y="101"/>
                </a:cxn>
                <a:cxn ang="0">
                  <a:pos x="3" y="118"/>
                </a:cxn>
                <a:cxn ang="0">
                  <a:pos x="11" y="135"/>
                </a:cxn>
                <a:cxn ang="0">
                  <a:pos x="21" y="149"/>
                </a:cxn>
                <a:cxn ang="0">
                  <a:pos x="33" y="162"/>
                </a:cxn>
                <a:cxn ang="0">
                  <a:pos x="48" y="172"/>
                </a:cxn>
                <a:cxn ang="0">
                  <a:pos x="64" y="179"/>
                </a:cxn>
                <a:cxn ang="0">
                  <a:pos x="82" y="183"/>
                </a:cxn>
              </a:cxnLst>
              <a:rect l="0" t="0" r="r" b="b"/>
              <a:pathLst>
                <a:path w="183" h="183">
                  <a:moveTo>
                    <a:pt x="91" y="183"/>
                  </a:moveTo>
                  <a:lnTo>
                    <a:pt x="101" y="183"/>
                  </a:lnTo>
                  <a:lnTo>
                    <a:pt x="110" y="182"/>
                  </a:lnTo>
                  <a:lnTo>
                    <a:pt x="118" y="179"/>
                  </a:lnTo>
                  <a:lnTo>
                    <a:pt x="126" y="176"/>
                  </a:lnTo>
                  <a:lnTo>
                    <a:pt x="134" y="172"/>
                  </a:lnTo>
                  <a:lnTo>
                    <a:pt x="142" y="167"/>
                  </a:lnTo>
                  <a:lnTo>
                    <a:pt x="148" y="162"/>
                  </a:lnTo>
                  <a:lnTo>
                    <a:pt x="155" y="156"/>
                  </a:lnTo>
                  <a:lnTo>
                    <a:pt x="162" y="149"/>
                  </a:lnTo>
                  <a:lnTo>
                    <a:pt x="166" y="143"/>
                  </a:lnTo>
                  <a:lnTo>
                    <a:pt x="172" y="135"/>
                  </a:lnTo>
                  <a:lnTo>
                    <a:pt x="175" y="127"/>
                  </a:lnTo>
                  <a:lnTo>
                    <a:pt x="178" y="118"/>
                  </a:lnTo>
                  <a:lnTo>
                    <a:pt x="181" y="110"/>
                  </a:lnTo>
                  <a:lnTo>
                    <a:pt x="182" y="101"/>
                  </a:lnTo>
                  <a:lnTo>
                    <a:pt x="183" y="92"/>
                  </a:lnTo>
                  <a:lnTo>
                    <a:pt x="182" y="82"/>
                  </a:lnTo>
                  <a:lnTo>
                    <a:pt x="181" y="73"/>
                  </a:lnTo>
                  <a:lnTo>
                    <a:pt x="178" y="64"/>
                  </a:lnTo>
                  <a:lnTo>
                    <a:pt x="175" y="56"/>
                  </a:lnTo>
                  <a:lnTo>
                    <a:pt x="172" y="48"/>
                  </a:lnTo>
                  <a:lnTo>
                    <a:pt x="166" y="41"/>
                  </a:lnTo>
                  <a:lnTo>
                    <a:pt x="162" y="33"/>
                  </a:lnTo>
                  <a:lnTo>
                    <a:pt x="155" y="27"/>
                  </a:lnTo>
                  <a:lnTo>
                    <a:pt x="148" y="21"/>
                  </a:lnTo>
                  <a:lnTo>
                    <a:pt x="142" y="16"/>
                  </a:lnTo>
                  <a:lnTo>
                    <a:pt x="134" y="11"/>
                  </a:lnTo>
                  <a:lnTo>
                    <a:pt x="126" y="7"/>
                  </a:lnTo>
                  <a:lnTo>
                    <a:pt x="118" y="4"/>
                  </a:lnTo>
                  <a:lnTo>
                    <a:pt x="110" y="2"/>
                  </a:lnTo>
                  <a:lnTo>
                    <a:pt x="101" y="1"/>
                  </a:lnTo>
                  <a:lnTo>
                    <a:pt x="91" y="0"/>
                  </a:lnTo>
                  <a:lnTo>
                    <a:pt x="82" y="1"/>
                  </a:lnTo>
                  <a:lnTo>
                    <a:pt x="73" y="2"/>
                  </a:lnTo>
                  <a:lnTo>
                    <a:pt x="64" y="4"/>
                  </a:lnTo>
                  <a:lnTo>
                    <a:pt x="55" y="7"/>
                  </a:lnTo>
                  <a:lnTo>
                    <a:pt x="48" y="11"/>
                  </a:lnTo>
                  <a:lnTo>
                    <a:pt x="40" y="16"/>
                  </a:lnTo>
                  <a:lnTo>
                    <a:pt x="33" y="21"/>
                  </a:lnTo>
                  <a:lnTo>
                    <a:pt x="26" y="27"/>
                  </a:lnTo>
                  <a:lnTo>
                    <a:pt x="21" y="33"/>
                  </a:lnTo>
                  <a:lnTo>
                    <a:pt x="15" y="41"/>
                  </a:lnTo>
                  <a:lnTo>
                    <a:pt x="11" y="48"/>
                  </a:lnTo>
                  <a:lnTo>
                    <a:pt x="6" y="56"/>
                  </a:lnTo>
                  <a:lnTo>
                    <a:pt x="3" y="64"/>
                  </a:lnTo>
                  <a:lnTo>
                    <a:pt x="1" y="73"/>
                  </a:lnTo>
                  <a:lnTo>
                    <a:pt x="0" y="82"/>
                  </a:lnTo>
                  <a:lnTo>
                    <a:pt x="0" y="92"/>
                  </a:lnTo>
                  <a:lnTo>
                    <a:pt x="0" y="101"/>
                  </a:lnTo>
                  <a:lnTo>
                    <a:pt x="1" y="110"/>
                  </a:lnTo>
                  <a:lnTo>
                    <a:pt x="3" y="118"/>
                  </a:lnTo>
                  <a:lnTo>
                    <a:pt x="6" y="127"/>
                  </a:lnTo>
                  <a:lnTo>
                    <a:pt x="11" y="135"/>
                  </a:lnTo>
                  <a:lnTo>
                    <a:pt x="15" y="143"/>
                  </a:lnTo>
                  <a:lnTo>
                    <a:pt x="21" y="149"/>
                  </a:lnTo>
                  <a:lnTo>
                    <a:pt x="26" y="156"/>
                  </a:lnTo>
                  <a:lnTo>
                    <a:pt x="33" y="162"/>
                  </a:lnTo>
                  <a:lnTo>
                    <a:pt x="40" y="167"/>
                  </a:lnTo>
                  <a:lnTo>
                    <a:pt x="48" y="172"/>
                  </a:lnTo>
                  <a:lnTo>
                    <a:pt x="55" y="176"/>
                  </a:lnTo>
                  <a:lnTo>
                    <a:pt x="64" y="179"/>
                  </a:lnTo>
                  <a:lnTo>
                    <a:pt x="73" y="182"/>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84" name="Freeform 99"/>
            <p:cNvSpPr/>
            <p:nvPr/>
          </p:nvSpPr>
          <p:spPr bwMode="auto">
            <a:xfrm>
              <a:off x="11779653" y="2401249"/>
              <a:ext cx="28575" cy="28575"/>
            </a:xfrm>
            <a:custGeom>
              <a:avLst/>
              <a:gdLst/>
              <a:ahLst/>
              <a:cxnLst>
                <a:cxn ang="0">
                  <a:pos x="101" y="183"/>
                </a:cxn>
                <a:cxn ang="0">
                  <a:pos x="118" y="179"/>
                </a:cxn>
                <a:cxn ang="0">
                  <a:pos x="134" y="172"/>
                </a:cxn>
                <a:cxn ang="0">
                  <a:pos x="149" y="162"/>
                </a:cxn>
                <a:cxn ang="0">
                  <a:pos x="162" y="149"/>
                </a:cxn>
                <a:cxn ang="0">
                  <a:pos x="172" y="135"/>
                </a:cxn>
                <a:cxn ang="0">
                  <a:pos x="178" y="118"/>
                </a:cxn>
                <a:cxn ang="0">
                  <a:pos x="182" y="101"/>
                </a:cxn>
                <a:cxn ang="0">
                  <a:pos x="182" y="82"/>
                </a:cxn>
                <a:cxn ang="0">
                  <a:pos x="178" y="64"/>
                </a:cxn>
                <a:cxn ang="0">
                  <a:pos x="172" y="48"/>
                </a:cxn>
                <a:cxn ang="0">
                  <a:pos x="162" y="33"/>
                </a:cxn>
                <a:cxn ang="0">
                  <a:pos x="149" y="21"/>
                </a:cxn>
                <a:cxn ang="0">
                  <a:pos x="134" y="11"/>
                </a:cxn>
                <a:cxn ang="0">
                  <a:pos x="118" y="4"/>
                </a:cxn>
                <a:cxn ang="0">
                  <a:pos x="101" y="1"/>
                </a:cxn>
                <a:cxn ang="0">
                  <a:pos x="82" y="1"/>
                </a:cxn>
                <a:cxn ang="0">
                  <a:pos x="64" y="4"/>
                </a:cxn>
                <a:cxn ang="0">
                  <a:pos x="47" y="11"/>
                </a:cxn>
                <a:cxn ang="0">
                  <a:pos x="33" y="21"/>
                </a:cxn>
                <a:cxn ang="0">
                  <a:pos x="21" y="33"/>
                </a:cxn>
                <a:cxn ang="0">
                  <a:pos x="11" y="48"/>
                </a:cxn>
                <a:cxn ang="0">
                  <a:pos x="4" y="64"/>
                </a:cxn>
                <a:cxn ang="0">
                  <a:pos x="0" y="82"/>
                </a:cxn>
                <a:cxn ang="0">
                  <a:pos x="0" y="101"/>
                </a:cxn>
                <a:cxn ang="0">
                  <a:pos x="4" y="118"/>
                </a:cxn>
                <a:cxn ang="0">
                  <a:pos x="11" y="135"/>
                </a:cxn>
                <a:cxn ang="0">
                  <a:pos x="21" y="149"/>
                </a:cxn>
                <a:cxn ang="0">
                  <a:pos x="33" y="162"/>
                </a:cxn>
                <a:cxn ang="0">
                  <a:pos x="47" y="172"/>
                </a:cxn>
                <a:cxn ang="0">
                  <a:pos x="64" y="179"/>
                </a:cxn>
                <a:cxn ang="0">
                  <a:pos x="82" y="183"/>
                </a:cxn>
              </a:cxnLst>
              <a:rect l="0" t="0" r="r" b="b"/>
              <a:pathLst>
                <a:path w="183" h="183">
                  <a:moveTo>
                    <a:pt x="91" y="183"/>
                  </a:moveTo>
                  <a:lnTo>
                    <a:pt x="101" y="183"/>
                  </a:lnTo>
                  <a:lnTo>
                    <a:pt x="109" y="182"/>
                  </a:lnTo>
                  <a:lnTo>
                    <a:pt x="118" y="179"/>
                  </a:lnTo>
                  <a:lnTo>
                    <a:pt x="126" y="176"/>
                  </a:lnTo>
                  <a:lnTo>
                    <a:pt x="134" y="172"/>
                  </a:lnTo>
                  <a:lnTo>
                    <a:pt x="142" y="167"/>
                  </a:lnTo>
                  <a:lnTo>
                    <a:pt x="149" y="162"/>
                  </a:lnTo>
                  <a:lnTo>
                    <a:pt x="156" y="156"/>
                  </a:lnTo>
                  <a:lnTo>
                    <a:pt x="162" y="149"/>
                  </a:lnTo>
                  <a:lnTo>
                    <a:pt x="167" y="143"/>
                  </a:lnTo>
                  <a:lnTo>
                    <a:pt x="172" y="135"/>
                  </a:lnTo>
                  <a:lnTo>
                    <a:pt x="175" y="127"/>
                  </a:lnTo>
                  <a:lnTo>
                    <a:pt x="178" y="118"/>
                  </a:lnTo>
                  <a:lnTo>
                    <a:pt x="180" y="110"/>
                  </a:lnTo>
                  <a:lnTo>
                    <a:pt x="182" y="101"/>
                  </a:lnTo>
                  <a:lnTo>
                    <a:pt x="183" y="92"/>
                  </a:lnTo>
                  <a:lnTo>
                    <a:pt x="182" y="82"/>
                  </a:lnTo>
                  <a:lnTo>
                    <a:pt x="180" y="73"/>
                  </a:lnTo>
                  <a:lnTo>
                    <a:pt x="178" y="64"/>
                  </a:lnTo>
                  <a:lnTo>
                    <a:pt x="175" y="56"/>
                  </a:lnTo>
                  <a:lnTo>
                    <a:pt x="172" y="48"/>
                  </a:lnTo>
                  <a:lnTo>
                    <a:pt x="167" y="41"/>
                  </a:lnTo>
                  <a:lnTo>
                    <a:pt x="162" y="33"/>
                  </a:lnTo>
                  <a:lnTo>
                    <a:pt x="156" y="27"/>
                  </a:lnTo>
                  <a:lnTo>
                    <a:pt x="149" y="21"/>
                  </a:lnTo>
                  <a:lnTo>
                    <a:pt x="142" y="16"/>
                  </a:lnTo>
                  <a:lnTo>
                    <a:pt x="134" y="11"/>
                  </a:lnTo>
                  <a:lnTo>
                    <a:pt x="126" y="7"/>
                  </a:lnTo>
                  <a:lnTo>
                    <a:pt x="118" y="4"/>
                  </a:lnTo>
                  <a:lnTo>
                    <a:pt x="109" y="2"/>
                  </a:lnTo>
                  <a:lnTo>
                    <a:pt x="101" y="1"/>
                  </a:lnTo>
                  <a:lnTo>
                    <a:pt x="91" y="0"/>
                  </a:lnTo>
                  <a:lnTo>
                    <a:pt x="82" y="1"/>
                  </a:lnTo>
                  <a:lnTo>
                    <a:pt x="73" y="2"/>
                  </a:lnTo>
                  <a:lnTo>
                    <a:pt x="64" y="4"/>
                  </a:lnTo>
                  <a:lnTo>
                    <a:pt x="55" y="7"/>
                  </a:lnTo>
                  <a:lnTo>
                    <a:pt x="47" y="11"/>
                  </a:lnTo>
                  <a:lnTo>
                    <a:pt x="40" y="16"/>
                  </a:lnTo>
                  <a:lnTo>
                    <a:pt x="33" y="21"/>
                  </a:lnTo>
                  <a:lnTo>
                    <a:pt x="26" y="27"/>
                  </a:lnTo>
                  <a:lnTo>
                    <a:pt x="21" y="33"/>
                  </a:lnTo>
                  <a:lnTo>
                    <a:pt x="15" y="41"/>
                  </a:lnTo>
                  <a:lnTo>
                    <a:pt x="11" y="48"/>
                  </a:lnTo>
                  <a:lnTo>
                    <a:pt x="6" y="56"/>
                  </a:lnTo>
                  <a:lnTo>
                    <a:pt x="4" y="64"/>
                  </a:lnTo>
                  <a:lnTo>
                    <a:pt x="2" y="73"/>
                  </a:lnTo>
                  <a:lnTo>
                    <a:pt x="0" y="82"/>
                  </a:lnTo>
                  <a:lnTo>
                    <a:pt x="0" y="92"/>
                  </a:lnTo>
                  <a:lnTo>
                    <a:pt x="0" y="101"/>
                  </a:lnTo>
                  <a:lnTo>
                    <a:pt x="2" y="110"/>
                  </a:lnTo>
                  <a:lnTo>
                    <a:pt x="4" y="118"/>
                  </a:lnTo>
                  <a:lnTo>
                    <a:pt x="6" y="127"/>
                  </a:lnTo>
                  <a:lnTo>
                    <a:pt x="11" y="135"/>
                  </a:lnTo>
                  <a:lnTo>
                    <a:pt x="15" y="143"/>
                  </a:lnTo>
                  <a:lnTo>
                    <a:pt x="21" y="149"/>
                  </a:lnTo>
                  <a:lnTo>
                    <a:pt x="26" y="156"/>
                  </a:lnTo>
                  <a:lnTo>
                    <a:pt x="33" y="162"/>
                  </a:lnTo>
                  <a:lnTo>
                    <a:pt x="40" y="167"/>
                  </a:lnTo>
                  <a:lnTo>
                    <a:pt x="47" y="172"/>
                  </a:lnTo>
                  <a:lnTo>
                    <a:pt x="55" y="176"/>
                  </a:lnTo>
                  <a:lnTo>
                    <a:pt x="64" y="179"/>
                  </a:lnTo>
                  <a:lnTo>
                    <a:pt x="73" y="182"/>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85" name="Freeform 100"/>
            <p:cNvSpPr/>
            <p:nvPr/>
          </p:nvSpPr>
          <p:spPr bwMode="auto">
            <a:xfrm>
              <a:off x="12235265" y="3714112"/>
              <a:ext cx="203200" cy="34925"/>
            </a:xfrm>
            <a:custGeom>
              <a:avLst/>
              <a:gdLst/>
              <a:ahLst/>
              <a:cxnLst>
                <a:cxn ang="0">
                  <a:pos x="1170" y="0"/>
                </a:cxn>
                <a:cxn ang="0">
                  <a:pos x="1192" y="2"/>
                </a:cxn>
                <a:cxn ang="0">
                  <a:pos x="1212" y="9"/>
                </a:cxn>
                <a:cxn ang="0">
                  <a:pos x="1231" y="19"/>
                </a:cxn>
                <a:cxn ang="0">
                  <a:pos x="1246" y="32"/>
                </a:cxn>
                <a:cxn ang="0">
                  <a:pos x="1259" y="49"/>
                </a:cxn>
                <a:cxn ang="0">
                  <a:pos x="1271" y="68"/>
                </a:cxn>
                <a:cxn ang="0">
                  <a:pos x="1276" y="88"/>
                </a:cxn>
                <a:cxn ang="0">
                  <a:pos x="1278" y="110"/>
                </a:cxn>
                <a:cxn ang="0">
                  <a:pos x="1276" y="131"/>
                </a:cxn>
                <a:cxn ang="0">
                  <a:pos x="1271" y="152"/>
                </a:cxn>
                <a:cxn ang="0">
                  <a:pos x="1259" y="170"/>
                </a:cxn>
                <a:cxn ang="0">
                  <a:pos x="1246" y="186"/>
                </a:cxn>
                <a:cxn ang="0">
                  <a:pos x="1231" y="200"/>
                </a:cxn>
                <a:cxn ang="0">
                  <a:pos x="1212" y="210"/>
                </a:cxn>
                <a:cxn ang="0">
                  <a:pos x="1192" y="216"/>
                </a:cxn>
                <a:cxn ang="0">
                  <a:pos x="1170" y="219"/>
                </a:cxn>
                <a:cxn ang="0">
                  <a:pos x="97" y="218"/>
                </a:cxn>
                <a:cxn ang="0">
                  <a:pos x="76" y="213"/>
                </a:cxn>
                <a:cxn ang="0">
                  <a:pos x="56" y="205"/>
                </a:cxn>
                <a:cxn ang="0">
                  <a:pos x="40" y="193"/>
                </a:cxn>
                <a:cxn ang="0">
                  <a:pos x="24" y="179"/>
                </a:cxn>
                <a:cxn ang="0">
                  <a:pos x="13" y="161"/>
                </a:cxn>
                <a:cxn ang="0">
                  <a:pos x="4" y="142"/>
                </a:cxn>
                <a:cxn ang="0">
                  <a:pos x="0" y="121"/>
                </a:cxn>
                <a:cxn ang="0">
                  <a:pos x="0" y="99"/>
                </a:cxn>
                <a:cxn ang="0">
                  <a:pos x="4" y="78"/>
                </a:cxn>
                <a:cxn ang="0">
                  <a:pos x="13" y="58"/>
                </a:cxn>
                <a:cxn ang="0">
                  <a:pos x="24" y="40"/>
                </a:cxn>
                <a:cxn ang="0">
                  <a:pos x="40" y="26"/>
                </a:cxn>
                <a:cxn ang="0">
                  <a:pos x="56" y="13"/>
                </a:cxn>
                <a:cxn ang="0">
                  <a:pos x="76" y="6"/>
                </a:cxn>
                <a:cxn ang="0">
                  <a:pos x="97" y="1"/>
                </a:cxn>
              </a:cxnLst>
              <a:rect l="0" t="0" r="r" b="b"/>
              <a:pathLst>
                <a:path w="1278" h="219">
                  <a:moveTo>
                    <a:pt x="108" y="0"/>
                  </a:moveTo>
                  <a:lnTo>
                    <a:pt x="1170" y="0"/>
                  </a:lnTo>
                  <a:lnTo>
                    <a:pt x="1181" y="1"/>
                  </a:lnTo>
                  <a:lnTo>
                    <a:pt x="1192" y="2"/>
                  </a:lnTo>
                  <a:lnTo>
                    <a:pt x="1202" y="6"/>
                  </a:lnTo>
                  <a:lnTo>
                    <a:pt x="1212" y="9"/>
                  </a:lnTo>
                  <a:lnTo>
                    <a:pt x="1222" y="13"/>
                  </a:lnTo>
                  <a:lnTo>
                    <a:pt x="1231" y="19"/>
                  </a:lnTo>
                  <a:lnTo>
                    <a:pt x="1238" y="26"/>
                  </a:lnTo>
                  <a:lnTo>
                    <a:pt x="1246" y="32"/>
                  </a:lnTo>
                  <a:lnTo>
                    <a:pt x="1254" y="40"/>
                  </a:lnTo>
                  <a:lnTo>
                    <a:pt x="1259" y="49"/>
                  </a:lnTo>
                  <a:lnTo>
                    <a:pt x="1265" y="58"/>
                  </a:lnTo>
                  <a:lnTo>
                    <a:pt x="1271" y="68"/>
                  </a:lnTo>
                  <a:lnTo>
                    <a:pt x="1274" y="78"/>
                  </a:lnTo>
                  <a:lnTo>
                    <a:pt x="1276" y="88"/>
                  </a:lnTo>
                  <a:lnTo>
                    <a:pt x="1278" y="99"/>
                  </a:lnTo>
                  <a:lnTo>
                    <a:pt x="1278" y="110"/>
                  </a:lnTo>
                  <a:lnTo>
                    <a:pt x="1278" y="121"/>
                  </a:lnTo>
                  <a:lnTo>
                    <a:pt x="1276" y="131"/>
                  </a:lnTo>
                  <a:lnTo>
                    <a:pt x="1274" y="142"/>
                  </a:lnTo>
                  <a:lnTo>
                    <a:pt x="1271" y="152"/>
                  </a:lnTo>
                  <a:lnTo>
                    <a:pt x="1265" y="161"/>
                  </a:lnTo>
                  <a:lnTo>
                    <a:pt x="1259" y="170"/>
                  </a:lnTo>
                  <a:lnTo>
                    <a:pt x="1254" y="179"/>
                  </a:lnTo>
                  <a:lnTo>
                    <a:pt x="1246" y="186"/>
                  </a:lnTo>
                  <a:lnTo>
                    <a:pt x="1238" y="193"/>
                  </a:lnTo>
                  <a:lnTo>
                    <a:pt x="1231" y="200"/>
                  </a:lnTo>
                  <a:lnTo>
                    <a:pt x="1222" y="205"/>
                  </a:lnTo>
                  <a:lnTo>
                    <a:pt x="1212" y="210"/>
                  </a:lnTo>
                  <a:lnTo>
                    <a:pt x="1202" y="213"/>
                  </a:lnTo>
                  <a:lnTo>
                    <a:pt x="1192" y="216"/>
                  </a:lnTo>
                  <a:lnTo>
                    <a:pt x="1181" y="218"/>
                  </a:lnTo>
                  <a:lnTo>
                    <a:pt x="1170" y="219"/>
                  </a:lnTo>
                  <a:lnTo>
                    <a:pt x="108" y="219"/>
                  </a:lnTo>
                  <a:lnTo>
                    <a:pt x="97" y="218"/>
                  </a:lnTo>
                  <a:lnTo>
                    <a:pt x="86" y="216"/>
                  </a:lnTo>
                  <a:lnTo>
                    <a:pt x="76" y="213"/>
                  </a:lnTo>
                  <a:lnTo>
                    <a:pt x="66" y="210"/>
                  </a:lnTo>
                  <a:lnTo>
                    <a:pt x="56" y="205"/>
                  </a:lnTo>
                  <a:lnTo>
                    <a:pt x="47" y="200"/>
                  </a:lnTo>
                  <a:lnTo>
                    <a:pt x="40" y="193"/>
                  </a:lnTo>
                  <a:lnTo>
                    <a:pt x="32" y="186"/>
                  </a:lnTo>
                  <a:lnTo>
                    <a:pt x="24" y="179"/>
                  </a:lnTo>
                  <a:lnTo>
                    <a:pt x="19" y="170"/>
                  </a:lnTo>
                  <a:lnTo>
                    <a:pt x="13" y="161"/>
                  </a:lnTo>
                  <a:lnTo>
                    <a:pt x="9" y="152"/>
                  </a:lnTo>
                  <a:lnTo>
                    <a:pt x="4" y="142"/>
                  </a:lnTo>
                  <a:lnTo>
                    <a:pt x="2" y="131"/>
                  </a:lnTo>
                  <a:lnTo>
                    <a:pt x="0" y="121"/>
                  </a:lnTo>
                  <a:lnTo>
                    <a:pt x="0" y="110"/>
                  </a:lnTo>
                  <a:lnTo>
                    <a:pt x="0" y="99"/>
                  </a:lnTo>
                  <a:lnTo>
                    <a:pt x="2" y="88"/>
                  </a:lnTo>
                  <a:lnTo>
                    <a:pt x="4" y="78"/>
                  </a:lnTo>
                  <a:lnTo>
                    <a:pt x="9" y="68"/>
                  </a:lnTo>
                  <a:lnTo>
                    <a:pt x="13" y="58"/>
                  </a:lnTo>
                  <a:lnTo>
                    <a:pt x="19" y="49"/>
                  </a:lnTo>
                  <a:lnTo>
                    <a:pt x="24" y="40"/>
                  </a:lnTo>
                  <a:lnTo>
                    <a:pt x="32" y="32"/>
                  </a:lnTo>
                  <a:lnTo>
                    <a:pt x="40" y="26"/>
                  </a:lnTo>
                  <a:lnTo>
                    <a:pt x="47" y="19"/>
                  </a:lnTo>
                  <a:lnTo>
                    <a:pt x="56" y="13"/>
                  </a:lnTo>
                  <a:lnTo>
                    <a:pt x="66" y="9"/>
                  </a:lnTo>
                  <a:lnTo>
                    <a:pt x="76" y="6"/>
                  </a:lnTo>
                  <a:lnTo>
                    <a:pt x="86" y="2"/>
                  </a:lnTo>
                  <a:lnTo>
                    <a:pt x="97" y="1"/>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86" name="Freeform 101"/>
            <p:cNvSpPr/>
            <p:nvPr/>
          </p:nvSpPr>
          <p:spPr bwMode="auto">
            <a:xfrm>
              <a:off x="11619315" y="3715699"/>
              <a:ext cx="28575" cy="28575"/>
            </a:xfrm>
            <a:custGeom>
              <a:avLst/>
              <a:gdLst/>
              <a:ahLst/>
              <a:cxnLst>
                <a:cxn ang="0">
                  <a:pos x="101" y="182"/>
                </a:cxn>
                <a:cxn ang="0">
                  <a:pos x="119" y="178"/>
                </a:cxn>
                <a:cxn ang="0">
                  <a:pos x="136" y="172"/>
                </a:cxn>
                <a:cxn ang="0">
                  <a:pos x="150" y="162"/>
                </a:cxn>
                <a:cxn ang="0">
                  <a:pos x="162" y="150"/>
                </a:cxn>
                <a:cxn ang="0">
                  <a:pos x="172" y="134"/>
                </a:cxn>
                <a:cxn ang="0">
                  <a:pos x="179" y="119"/>
                </a:cxn>
                <a:cxn ang="0">
                  <a:pos x="183" y="101"/>
                </a:cxn>
                <a:cxn ang="0">
                  <a:pos x="183" y="82"/>
                </a:cxn>
                <a:cxn ang="0">
                  <a:pos x="179" y="64"/>
                </a:cxn>
                <a:cxn ang="0">
                  <a:pos x="172" y="48"/>
                </a:cxn>
                <a:cxn ang="0">
                  <a:pos x="162" y="33"/>
                </a:cxn>
                <a:cxn ang="0">
                  <a:pos x="150" y="21"/>
                </a:cxn>
                <a:cxn ang="0">
                  <a:pos x="136" y="11"/>
                </a:cxn>
                <a:cxn ang="0">
                  <a:pos x="119" y="3"/>
                </a:cxn>
                <a:cxn ang="0">
                  <a:pos x="101" y="0"/>
                </a:cxn>
                <a:cxn ang="0">
                  <a:pos x="82" y="0"/>
                </a:cxn>
                <a:cxn ang="0">
                  <a:pos x="65" y="3"/>
                </a:cxn>
                <a:cxn ang="0">
                  <a:pos x="49" y="11"/>
                </a:cxn>
                <a:cxn ang="0">
                  <a:pos x="34" y="21"/>
                </a:cxn>
                <a:cxn ang="0">
                  <a:pos x="21" y="33"/>
                </a:cxn>
                <a:cxn ang="0">
                  <a:pos x="11" y="48"/>
                </a:cxn>
                <a:cxn ang="0">
                  <a:pos x="5" y="64"/>
                </a:cxn>
                <a:cxn ang="0">
                  <a:pos x="1" y="82"/>
                </a:cxn>
                <a:cxn ang="0">
                  <a:pos x="1" y="101"/>
                </a:cxn>
                <a:cxn ang="0">
                  <a:pos x="5" y="119"/>
                </a:cxn>
                <a:cxn ang="0">
                  <a:pos x="11" y="134"/>
                </a:cxn>
                <a:cxn ang="0">
                  <a:pos x="21" y="150"/>
                </a:cxn>
                <a:cxn ang="0">
                  <a:pos x="34" y="162"/>
                </a:cxn>
                <a:cxn ang="0">
                  <a:pos x="49" y="172"/>
                </a:cxn>
                <a:cxn ang="0">
                  <a:pos x="65" y="178"/>
                </a:cxn>
                <a:cxn ang="0">
                  <a:pos x="82" y="182"/>
                </a:cxn>
              </a:cxnLst>
              <a:rect l="0" t="0" r="r" b="b"/>
              <a:pathLst>
                <a:path w="183" h="182">
                  <a:moveTo>
                    <a:pt x="92" y="182"/>
                  </a:moveTo>
                  <a:lnTo>
                    <a:pt x="101" y="182"/>
                  </a:lnTo>
                  <a:lnTo>
                    <a:pt x="110" y="181"/>
                  </a:lnTo>
                  <a:lnTo>
                    <a:pt x="119" y="178"/>
                  </a:lnTo>
                  <a:lnTo>
                    <a:pt x="128" y="175"/>
                  </a:lnTo>
                  <a:lnTo>
                    <a:pt x="136" y="172"/>
                  </a:lnTo>
                  <a:lnTo>
                    <a:pt x="143" y="166"/>
                  </a:lnTo>
                  <a:lnTo>
                    <a:pt x="150" y="162"/>
                  </a:lnTo>
                  <a:lnTo>
                    <a:pt x="157" y="155"/>
                  </a:lnTo>
                  <a:lnTo>
                    <a:pt x="162" y="150"/>
                  </a:lnTo>
                  <a:lnTo>
                    <a:pt x="168" y="142"/>
                  </a:lnTo>
                  <a:lnTo>
                    <a:pt x="172" y="134"/>
                  </a:lnTo>
                  <a:lnTo>
                    <a:pt x="177" y="126"/>
                  </a:lnTo>
                  <a:lnTo>
                    <a:pt x="179" y="119"/>
                  </a:lnTo>
                  <a:lnTo>
                    <a:pt x="181" y="110"/>
                  </a:lnTo>
                  <a:lnTo>
                    <a:pt x="183" y="101"/>
                  </a:lnTo>
                  <a:lnTo>
                    <a:pt x="183" y="91"/>
                  </a:lnTo>
                  <a:lnTo>
                    <a:pt x="183" y="82"/>
                  </a:lnTo>
                  <a:lnTo>
                    <a:pt x="181" y="73"/>
                  </a:lnTo>
                  <a:lnTo>
                    <a:pt x="179" y="64"/>
                  </a:lnTo>
                  <a:lnTo>
                    <a:pt x="177" y="55"/>
                  </a:lnTo>
                  <a:lnTo>
                    <a:pt x="172" y="48"/>
                  </a:lnTo>
                  <a:lnTo>
                    <a:pt x="168" y="40"/>
                  </a:lnTo>
                  <a:lnTo>
                    <a:pt x="162" y="33"/>
                  </a:lnTo>
                  <a:lnTo>
                    <a:pt x="157" y="26"/>
                  </a:lnTo>
                  <a:lnTo>
                    <a:pt x="150" y="21"/>
                  </a:lnTo>
                  <a:lnTo>
                    <a:pt x="143" y="15"/>
                  </a:lnTo>
                  <a:lnTo>
                    <a:pt x="136" y="11"/>
                  </a:lnTo>
                  <a:lnTo>
                    <a:pt x="128" y="6"/>
                  </a:lnTo>
                  <a:lnTo>
                    <a:pt x="119" y="3"/>
                  </a:lnTo>
                  <a:lnTo>
                    <a:pt x="110" y="1"/>
                  </a:lnTo>
                  <a:lnTo>
                    <a:pt x="101" y="0"/>
                  </a:lnTo>
                  <a:lnTo>
                    <a:pt x="92" y="0"/>
                  </a:lnTo>
                  <a:lnTo>
                    <a:pt x="82" y="0"/>
                  </a:lnTo>
                  <a:lnTo>
                    <a:pt x="73" y="1"/>
                  </a:lnTo>
                  <a:lnTo>
                    <a:pt x="65" y="3"/>
                  </a:lnTo>
                  <a:lnTo>
                    <a:pt x="57" y="6"/>
                  </a:lnTo>
                  <a:lnTo>
                    <a:pt x="49" y="11"/>
                  </a:lnTo>
                  <a:lnTo>
                    <a:pt x="41" y="15"/>
                  </a:lnTo>
                  <a:lnTo>
                    <a:pt x="34" y="21"/>
                  </a:lnTo>
                  <a:lnTo>
                    <a:pt x="28" y="26"/>
                  </a:lnTo>
                  <a:lnTo>
                    <a:pt x="21" y="33"/>
                  </a:lnTo>
                  <a:lnTo>
                    <a:pt x="16" y="40"/>
                  </a:lnTo>
                  <a:lnTo>
                    <a:pt x="11" y="48"/>
                  </a:lnTo>
                  <a:lnTo>
                    <a:pt x="8" y="55"/>
                  </a:lnTo>
                  <a:lnTo>
                    <a:pt x="5" y="64"/>
                  </a:lnTo>
                  <a:lnTo>
                    <a:pt x="2" y="73"/>
                  </a:lnTo>
                  <a:lnTo>
                    <a:pt x="1" y="82"/>
                  </a:lnTo>
                  <a:lnTo>
                    <a:pt x="0" y="91"/>
                  </a:lnTo>
                  <a:lnTo>
                    <a:pt x="1" y="101"/>
                  </a:lnTo>
                  <a:lnTo>
                    <a:pt x="2" y="110"/>
                  </a:lnTo>
                  <a:lnTo>
                    <a:pt x="5" y="119"/>
                  </a:lnTo>
                  <a:lnTo>
                    <a:pt x="8" y="126"/>
                  </a:lnTo>
                  <a:lnTo>
                    <a:pt x="11" y="134"/>
                  </a:lnTo>
                  <a:lnTo>
                    <a:pt x="16" y="142"/>
                  </a:lnTo>
                  <a:lnTo>
                    <a:pt x="21" y="150"/>
                  </a:lnTo>
                  <a:lnTo>
                    <a:pt x="28" y="155"/>
                  </a:lnTo>
                  <a:lnTo>
                    <a:pt x="34" y="162"/>
                  </a:lnTo>
                  <a:lnTo>
                    <a:pt x="41" y="166"/>
                  </a:lnTo>
                  <a:lnTo>
                    <a:pt x="49" y="172"/>
                  </a:lnTo>
                  <a:lnTo>
                    <a:pt x="57" y="175"/>
                  </a:lnTo>
                  <a:lnTo>
                    <a:pt x="65" y="178"/>
                  </a:lnTo>
                  <a:lnTo>
                    <a:pt x="73" y="181"/>
                  </a:lnTo>
                  <a:lnTo>
                    <a:pt x="82" y="182"/>
                  </a:lnTo>
                  <a:lnTo>
                    <a:pt x="92"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87" name="Freeform 102"/>
            <p:cNvSpPr/>
            <p:nvPr/>
          </p:nvSpPr>
          <p:spPr bwMode="auto">
            <a:xfrm>
              <a:off x="11659003" y="3715699"/>
              <a:ext cx="28575" cy="28575"/>
            </a:xfrm>
            <a:custGeom>
              <a:avLst/>
              <a:gdLst/>
              <a:ahLst/>
              <a:cxnLst>
                <a:cxn ang="0">
                  <a:pos x="100" y="182"/>
                </a:cxn>
                <a:cxn ang="0">
                  <a:pos x="118" y="178"/>
                </a:cxn>
                <a:cxn ang="0">
                  <a:pos x="134" y="172"/>
                </a:cxn>
                <a:cxn ang="0">
                  <a:pos x="149" y="162"/>
                </a:cxn>
                <a:cxn ang="0">
                  <a:pos x="161" y="150"/>
                </a:cxn>
                <a:cxn ang="0">
                  <a:pos x="171" y="134"/>
                </a:cxn>
                <a:cxn ang="0">
                  <a:pos x="179" y="119"/>
                </a:cxn>
                <a:cxn ang="0">
                  <a:pos x="182" y="101"/>
                </a:cxn>
                <a:cxn ang="0">
                  <a:pos x="182" y="82"/>
                </a:cxn>
                <a:cxn ang="0">
                  <a:pos x="179" y="64"/>
                </a:cxn>
                <a:cxn ang="0">
                  <a:pos x="171" y="48"/>
                </a:cxn>
                <a:cxn ang="0">
                  <a:pos x="161" y="33"/>
                </a:cxn>
                <a:cxn ang="0">
                  <a:pos x="149" y="21"/>
                </a:cxn>
                <a:cxn ang="0">
                  <a:pos x="134" y="11"/>
                </a:cxn>
                <a:cxn ang="0">
                  <a:pos x="118" y="3"/>
                </a:cxn>
                <a:cxn ang="0">
                  <a:pos x="100" y="0"/>
                </a:cxn>
                <a:cxn ang="0">
                  <a:pos x="81" y="0"/>
                </a:cxn>
                <a:cxn ang="0">
                  <a:pos x="63" y="3"/>
                </a:cxn>
                <a:cxn ang="0">
                  <a:pos x="48" y="11"/>
                </a:cxn>
                <a:cxn ang="0">
                  <a:pos x="32" y="21"/>
                </a:cxn>
                <a:cxn ang="0">
                  <a:pos x="20" y="33"/>
                </a:cxn>
                <a:cxn ang="0">
                  <a:pos x="10" y="48"/>
                </a:cxn>
                <a:cxn ang="0">
                  <a:pos x="4" y="64"/>
                </a:cxn>
                <a:cxn ang="0">
                  <a:pos x="0" y="82"/>
                </a:cxn>
                <a:cxn ang="0">
                  <a:pos x="0" y="101"/>
                </a:cxn>
                <a:cxn ang="0">
                  <a:pos x="4" y="119"/>
                </a:cxn>
                <a:cxn ang="0">
                  <a:pos x="10" y="134"/>
                </a:cxn>
                <a:cxn ang="0">
                  <a:pos x="20" y="150"/>
                </a:cxn>
                <a:cxn ang="0">
                  <a:pos x="32" y="162"/>
                </a:cxn>
                <a:cxn ang="0">
                  <a:pos x="48" y="172"/>
                </a:cxn>
                <a:cxn ang="0">
                  <a:pos x="63" y="178"/>
                </a:cxn>
                <a:cxn ang="0">
                  <a:pos x="81" y="182"/>
                </a:cxn>
              </a:cxnLst>
              <a:rect l="0" t="0" r="r" b="b"/>
              <a:pathLst>
                <a:path w="182" h="182">
                  <a:moveTo>
                    <a:pt x="91" y="182"/>
                  </a:moveTo>
                  <a:lnTo>
                    <a:pt x="100" y="182"/>
                  </a:lnTo>
                  <a:lnTo>
                    <a:pt x="109" y="181"/>
                  </a:lnTo>
                  <a:lnTo>
                    <a:pt x="118" y="178"/>
                  </a:lnTo>
                  <a:lnTo>
                    <a:pt x="127" y="175"/>
                  </a:lnTo>
                  <a:lnTo>
                    <a:pt x="134" y="172"/>
                  </a:lnTo>
                  <a:lnTo>
                    <a:pt x="142" y="166"/>
                  </a:lnTo>
                  <a:lnTo>
                    <a:pt x="149" y="162"/>
                  </a:lnTo>
                  <a:lnTo>
                    <a:pt x="155" y="155"/>
                  </a:lnTo>
                  <a:lnTo>
                    <a:pt x="161" y="150"/>
                  </a:lnTo>
                  <a:lnTo>
                    <a:pt x="167" y="142"/>
                  </a:lnTo>
                  <a:lnTo>
                    <a:pt x="171" y="134"/>
                  </a:lnTo>
                  <a:lnTo>
                    <a:pt x="175" y="126"/>
                  </a:lnTo>
                  <a:lnTo>
                    <a:pt x="179" y="119"/>
                  </a:lnTo>
                  <a:lnTo>
                    <a:pt x="181" y="110"/>
                  </a:lnTo>
                  <a:lnTo>
                    <a:pt x="182" y="101"/>
                  </a:lnTo>
                  <a:lnTo>
                    <a:pt x="182" y="91"/>
                  </a:lnTo>
                  <a:lnTo>
                    <a:pt x="182" y="82"/>
                  </a:lnTo>
                  <a:lnTo>
                    <a:pt x="181" y="73"/>
                  </a:lnTo>
                  <a:lnTo>
                    <a:pt x="179" y="64"/>
                  </a:lnTo>
                  <a:lnTo>
                    <a:pt x="175" y="55"/>
                  </a:lnTo>
                  <a:lnTo>
                    <a:pt x="171" y="48"/>
                  </a:lnTo>
                  <a:lnTo>
                    <a:pt x="167" y="40"/>
                  </a:lnTo>
                  <a:lnTo>
                    <a:pt x="161" y="33"/>
                  </a:lnTo>
                  <a:lnTo>
                    <a:pt x="155" y="26"/>
                  </a:lnTo>
                  <a:lnTo>
                    <a:pt x="149" y="21"/>
                  </a:lnTo>
                  <a:lnTo>
                    <a:pt x="142" y="15"/>
                  </a:lnTo>
                  <a:lnTo>
                    <a:pt x="134" y="11"/>
                  </a:lnTo>
                  <a:lnTo>
                    <a:pt x="127" y="6"/>
                  </a:lnTo>
                  <a:lnTo>
                    <a:pt x="118" y="3"/>
                  </a:lnTo>
                  <a:lnTo>
                    <a:pt x="109" y="1"/>
                  </a:lnTo>
                  <a:lnTo>
                    <a:pt x="100" y="0"/>
                  </a:lnTo>
                  <a:lnTo>
                    <a:pt x="91" y="0"/>
                  </a:lnTo>
                  <a:lnTo>
                    <a:pt x="81" y="0"/>
                  </a:lnTo>
                  <a:lnTo>
                    <a:pt x="72" y="1"/>
                  </a:lnTo>
                  <a:lnTo>
                    <a:pt x="63" y="3"/>
                  </a:lnTo>
                  <a:lnTo>
                    <a:pt x="56" y="6"/>
                  </a:lnTo>
                  <a:lnTo>
                    <a:pt x="48" y="11"/>
                  </a:lnTo>
                  <a:lnTo>
                    <a:pt x="40" y="15"/>
                  </a:lnTo>
                  <a:lnTo>
                    <a:pt x="32" y="21"/>
                  </a:lnTo>
                  <a:lnTo>
                    <a:pt x="27" y="26"/>
                  </a:lnTo>
                  <a:lnTo>
                    <a:pt x="20" y="33"/>
                  </a:lnTo>
                  <a:lnTo>
                    <a:pt x="16" y="40"/>
                  </a:lnTo>
                  <a:lnTo>
                    <a:pt x="10" y="48"/>
                  </a:lnTo>
                  <a:lnTo>
                    <a:pt x="7" y="55"/>
                  </a:lnTo>
                  <a:lnTo>
                    <a:pt x="4" y="64"/>
                  </a:lnTo>
                  <a:lnTo>
                    <a:pt x="1" y="73"/>
                  </a:lnTo>
                  <a:lnTo>
                    <a:pt x="0" y="82"/>
                  </a:lnTo>
                  <a:lnTo>
                    <a:pt x="0" y="91"/>
                  </a:lnTo>
                  <a:lnTo>
                    <a:pt x="0" y="101"/>
                  </a:lnTo>
                  <a:lnTo>
                    <a:pt x="1" y="110"/>
                  </a:lnTo>
                  <a:lnTo>
                    <a:pt x="4" y="119"/>
                  </a:lnTo>
                  <a:lnTo>
                    <a:pt x="7" y="126"/>
                  </a:lnTo>
                  <a:lnTo>
                    <a:pt x="10" y="134"/>
                  </a:lnTo>
                  <a:lnTo>
                    <a:pt x="16" y="142"/>
                  </a:lnTo>
                  <a:lnTo>
                    <a:pt x="20" y="150"/>
                  </a:lnTo>
                  <a:lnTo>
                    <a:pt x="27" y="155"/>
                  </a:lnTo>
                  <a:lnTo>
                    <a:pt x="32" y="162"/>
                  </a:lnTo>
                  <a:lnTo>
                    <a:pt x="40" y="166"/>
                  </a:lnTo>
                  <a:lnTo>
                    <a:pt x="48" y="172"/>
                  </a:lnTo>
                  <a:lnTo>
                    <a:pt x="56" y="175"/>
                  </a:lnTo>
                  <a:lnTo>
                    <a:pt x="63" y="178"/>
                  </a:lnTo>
                  <a:lnTo>
                    <a:pt x="72" y="181"/>
                  </a:lnTo>
                  <a:lnTo>
                    <a:pt x="81"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88" name="Freeform 103"/>
            <p:cNvSpPr/>
            <p:nvPr/>
          </p:nvSpPr>
          <p:spPr bwMode="auto">
            <a:xfrm>
              <a:off x="11698690" y="3715699"/>
              <a:ext cx="30163" cy="28575"/>
            </a:xfrm>
            <a:custGeom>
              <a:avLst/>
              <a:gdLst/>
              <a:ahLst/>
              <a:cxnLst>
                <a:cxn ang="0">
                  <a:pos x="100" y="182"/>
                </a:cxn>
                <a:cxn ang="0">
                  <a:pos x="118" y="178"/>
                </a:cxn>
                <a:cxn ang="0">
                  <a:pos x="134" y="172"/>
                </a:cxn>
                <a:cxn ang="0">
                  <a:pos x="149" y="162"/>
                </a:cxn>
                <a:cxn ang="0">
                  <a:pos x="162" y="150"/>
                </a:cxn>
                <a:cxn ang="0">
                  <a:pos x="171" y="134"/>
                </a:cxn>
                <a:cxn ang="0">
                  <a:pos x="179" y="119"/>
                </a:cxn>
                <a:cxn ang="0">
                  <a:pos x="182" y="101"/>
                </a:cxn>
                <a:cxn ang="0">
                  <a:pos x="182" y="82"/>
                </a:cxn>
                <a:cxn ang="0">
                  <a:pos x="179" y="64"/>
                </a:cxn>
                <a:cxn ang="0">
                  <a:pos x="171" y="48"/>
                </a:cxn>
                <a:cxn ang="0">
                  <a:pos x="162" y="33"/>
                </a:cxn>
                <a:cxn ang="0">
                  <a:pos x="149" y="21"/>
                </a:cxn>
                <a:cxn ang="0">
                  <a:pos x="134" y="11"/>
                </a:cxn>
                <a:cxn ang="0">
                  <a:pos x="118" y="3"/>
                </a:cxn>
                <a:cxn ang="0">
                  <a:pos x="100" y="0"/>
                </a:cxn>
                <a:cxn ang="0">
                  <a:pos x="82" y="0"/>
                </a:cxn>
                <a:cxn ang="0">
                  <a:pos x="64" y="3"/>
                </a:cxn>
                <a:cxn ang="0">
                  <a:pos x="48" y="11"/>
                </a:cxn>
                <a:cxn ang="0">
                  <a:pos x="33" y="21"/>
                </a:cxn>
                <a:cxn ang="0">
                  <a:pos x="20" y="33"/>
                </a:cxn>
                <a:cxn ang="0">
                  <a:pos x="11" y="48"/>
                </a:cxn>
                <a:cxn ang="0">
                  <a:pos x="3" y="64"/>
                </a:cxn>
                <a:cxn ang="0">
                  <a:pos x="0" y="82"/>
                </a:cxn>
                <a:cxn ang="0">
                  <a:pos x="0" y="101"/>
                </a:cxn>
                <a:cxn ang="0">
                  <a:pos x="3" y="119"/>
                </a:cxn>
                <a:cxn ang="0">
                  <a:pos x="11" y="134"/>
                </a:cxn>
                <a:cxn ang="0">
                  <a:pos x="20" y="150"/>
                </a:cxn>
                <a:cxn ang="0">
                  <a:pos x="33" y="162"/>
                </a:cxn>
                <a:cxn ang="0">
                  <a:pos x="48" y="172"/>
                </a:cxn>
                <a:cxn ang="0">
                  <a:pos x="64" y="178"/>
                </a:cxn>
                <a:cxn ang="0">
                  <a:pos x="82" y="182"/>
                </a:cxn>
              </a:cxnLst>
              <a:rect l="0" t="0" r="r" b="b"/>
              <a:pathLst>
                <a:path w="182" h="182">
                  <a:moveTo>
                    <a:pt x="91" y="182"/>
                  </a:moveTo>
                  <a:lnTo>
                    <a:pt x="100" y="182"/>
                  </a:lnTo>
                  <a:lnTo>
                    <a:pt x="110" y="181"/>
                  </a:lnTo>
                  <a:lnTo>
                    <a:pt x="118" y="178"/>
                  </a:lnTo>
                  <a:lnTo>
                    <a:pt x="126" y="175"/>
                  </a:lnTo>
                  <a:lnTo>
                    <a:pt x="134" y="172"/>
                  </a:lnTo>
                  <a:lnTo>
                    <a:pt x="142" y="166"/>
                  </a:lnTo>
                  <a:lnTo>
                    <a:pt x="149" y="162"/>
                  </a:lnTo>
                  <a:lnTo>
                    <a:pt x="155" y="155"/>
                  </a:lnTo>
                  <a:lnTo>
                    <a:pt x="162" y="150"/>
                  </a:lnTo>
                  <a:lnTo>
                    <a:pt x="166" y="142"/>
                  </a:lnTo>
                  <a:lnTo>
                    <a:pt x="171" y="134"/>
                  </a:lnTo>
                  <a:lnTo>
                    <a:pt x="175" y="126"/>
                  </a:lnTo>
                  <a:lnTo>
                    <a:pt x="179" y="119"/>
                  </a:lnTo>
                  <a:lnTo>
                    <a:pt x="181" y="110"/>
                  </a:lnTo>
                  <a:lnTo>
                    <a:pt x="182" y="101"/>
                  </a:lnTo>
                  <a:lnTo>
                    <a:pt x="182" y="91"/>
                  </a:lnTo>
                  <a:lnTo>
                    <a:pt x="182" y="82"/>
                  </a:lnTo>
                  <a:lnTo>
                    <a:pt x="181" y="73"/>
                  </a:lnTo>
                  <a:lnTo>
                    <a:pt x="179" y="64"/>
                  </a:lnTo>
                  <a:lnTo>
                    <a:pt x="175" y="55"/>
                  </a:lnTo>
                  <a:lnTo>
                    <a:pt x="171" y="48"/>
                  </a:lnTo>
                  <a:lnTo>
                    <a:pt x="166" y="40"/>
                  </a:lnTo>
                  <a:lnTo>
                    <a:pt x="162" y="33"/>
                  </a:lnTo>
                  <a:lnTo>
                    <a:pt x="155" y="26"/>
                  </a:lnTo>
                  <a:lnTo>
                    <a:pt x="149" y="21"/>
                  </a:lnTo>
                  <a:lnTo>
                    <a:pt x="142" y="15"/>
                  </a:lnTo>
                  <a:lnTo>
                    <a:pt x="134" y="11"/>
                  </a:lnTo>
                  <a:lnTo>
                    <a:pt x="126" y="6"/>
                  </a:lnTo>
                  <a:lnTo>
                    <a:pt x="118" y="3"/>
                  </a:lnTo>
                  <a:lnTo>
                    <a:pt x="110" y="1"/>
                  </a:lnTo>
                  <a:lnTo>
                    <a:pt x="100" y="0"/>
                  </a:lnTo>
                  <a:lnTo>
                    <a:pt x="91" y="0"/>
                  </a:lnTo>
                  <a:lnTo>
                    <a:pt x="82" y="0"/>
                  </a:lnTo>
                  <a:lnTo>
                    <a:pt x="72" y="1"/>
                  </a:lnTo>
                  <a:lnTo>
                    <a:pt x="64" y="3"/>
                  </a:lnTo>
                  <a:lnTo>
                    <a:pt x="55" y="6"/>
                  </a:lnTo>
                  <a:lnTo>
                    <a:pt x="48" y="11"/>
                  </a:lnTo>
                  <a:lnTo>
                    <a:pt x="40" y="15"/>
                  </a:lnTo>
                  <a:lnTo>
                    <a:pt x="33" y="21"/>
                  </a:lnTo>
                  <a:lnTo>
                    <a:pt x="27" y="26"/>
                  </a:lnTo>
                  <a:lnTo>
                    <a:pt x="20" y="33"/>
                  </a:lnTo>
                  <a:lnTo>
                    <a:pt x="16" y="40"/>
                  </a:lnTo>
                  <a:lnTo>
                    <a:pt x="11" y="48"/>
                  </a:lnTo>
                  <a:lnTo>
                    <a:pt x="7" y="55"/>
                  </a:lnTo>
                  <a:lnTo>
                    <a:pt x="3" y="64"/>
                  </a:lnTo>
                  <a:lnTo>
                    <a:pt x="1" y="73"/>
                  </a:lnTo>
                  <a:lnTo>
                    <a:pt x="0" y="82"/>
                  </a:lnTo>
                  <a:lnTo>
                    <a:pt x="0" y="91"/>
                  </a:lnTo>
                  <a:lnTo>
                    <a:pt x="0" y="101"/>
                  </a:lnTo>
                  <a:lnTo>
                    <a:pt x="1" y="110"/>
                  </a:lnTo>
                  <a:lnTo>
                    <a:pt x="3" y="119"/>
                  </a:lnTo>
                  <a:lnTo>
                    <a:pt x="7" y="126"/>
                  </a:lnTo>
                  <a:lnTo>
                    <a:pt x="11" y="134"/>
                  </a:lnTo>
                  <a:lnTo>
                    <a:pt x="16" y="142"/>
                  </a:lnTo>
                  <a:lnTo>
                    <a:pt x="20" y="150"/>
                  </a:lnTo>
                  <a:lnTo>
                    <a:pt x="27" y="155"/>
                  </a:lnTo>
                  <a:lnTo>
                    <a:pt x="33" y="162"/>
                  </a:lnTo>
                  <a:lnTo>
                    <a:pt x="40" y="166"/>
                  </a:lnTo>
                  <a:lnTo>
                    <a:pt x="48" y="172"/>
                  </a:lnTo>
                  <a:lnTo>
                    <a:pt x="55" y="175"/>
                  </a:lnTo>
                  <a:lnTo>
                    <a:pt x="64" y="178"/>
                  </a:lnTo>
                  <a:lnTo>
                    <a:pt x="72" y="181"/>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89" name="Freeform 104"/>
            <p:cNvSpPr/>
            <p:nvPr/>
          </p:nvSpPr>
          <p:spPr bwMode="auto">
            <a:xfrm>
              <a:off x="11739965" y="3715699"/>
              <a:ext cx="28575" cy="28575"/>
            </a:xfrm>
            <a:custGeom>
              <a:avLst/>
              <a:gdLst/>
              <a:ahLst/>
              <a:cxnLst>
                <a:cxn ang="0">
                  <a:pos x="101" y="182"/>
                </a:cxn>
                <a:cxn ang="0">
                  <a:pos x="118" y="178"/>
                </a:cxn>
                <a:cxn ang="0">
                  <a:pos x="134" y="172"/>
                </a:cxn>
                <a:cxn ang="0">
                  <a:pos x="148" y="162"/>
                </a:cxn>
                <a:cxn ang="0">
                  <a:pos x="162" y="150"/>
                </a:cxn>
                <a:cxn ang="0">
                  <a:pos x="172" y="134"/>
                </a:cxn>
                <a:cxn ang="0">
                  <a:pos x="178" y="119"/>
                </a:cxn>
                <a:cxn ang="0">
                  <a:pos x="182" y="101"/>
                </a:cxn>
                <a:cxn ang="0">
                  <a:pos x="182" y="82"/>
                </a:cxn>
                <a:cxn ang="0">
                  <a:pos x="178" y="64"/>
                </a:cxn>
                <a:cxn ang="0">
                  <a:pos x="172" y="48"/>
                </a:cxn>
                <a:cxn ang="0">
                  <a:pos x="162" y="33"/>
                </a:cxn>
                <a:cxn ang="0">
                  <a:pos x="148" y="21"/>
                </a:cxn>
                <a:cxn ang="0">
                  <a:pos x="134" y="11"/>
                </a:cxn>
                <a:cxn ang="0">
                  <a:pos x="118" y="3"/>
                </a:cxn>
                <a:cxn ang="0">
                  <a:pos x="101" y="0"/>
                </a:cxn>
                <a:cxn ang="0">
                  <a:pos x="82" y="0"/>
                </a:cxn>
                <a:cxn ang="0">
                  <a:pos x="64" y="3"/>
                </a:cxn>
                <a:cxn ang="0">
                  <a:pos x="48" y="11"/>
                </a:cxn>
                <a:cxn ang="0">
                  <a:pos x="33" y="21"/>
                </a:cxn>
                <a:cxn ang="0">
                  <a:pos x="21" y="33"/>
                </a:cxn>
                <a:cxn ang="0">
                  <a:pos x="11" y="48"/>
                </a:cxn>
                <a:cxn ang="0">
                  <a:pos x="3" y="64"/>
                </a:cxn>
                <a:cxn ang="0">
                  <a:pos x="0" y="82"/>
                </a:cxn>
                <a:cxn ang="0">
                  <a:pos x="0" y="101"/>
                </a:cxn>
                <a:cxn ang="0">
                  <a:pos x="3" y="119"/>
                </a:cxn>
                <a:cxn ang="0">
                  <a:pos x="11" y="134"/>
                </a:cxn>
                <a:cxn ang="0">
                  <a:pos x="21" y="150"/>
                </a:cxn>
                <a:cxn ang="0">
                  <a:pos x="33" y="162"/>
                </a:cxn>
                <a:cxn ang="0">
                  <a:pos x="48" y="172"/>
                </a:cxn>
                <a:cxn ang="0">
                  <a:pos x="64" y="178"/>
                </a:cxn>
                <a:cxn ang="0">
                  <a:pos x="82" y="182"/>
                </a:cxn>
              </a:cxnLst>
              <a:rect l="0" t="0" r="r" b="b"/>
              <a:pathLst>
                <a:path w="183" h="182">
                  <a:moveTo>
                    <a:pt x="91" y="182"/>
                  </a:moveTo>
                  <a:lnTo>
                    <a:pt x="101" y="182"/>
                  </a:lnTo>
                  <a:lnTo>
                    <a:pt x="110" y="181"/>
                  </a:lnTo>
                  <a:lnTo>
                    <a:pt x="118" y="178"/>
                  </a:lnTo>
                  <a:lnTo>
                    <a:pt x="126" y="175"/>
                  </a:lnTo>
                  <a:lnTo>
                    <a:pt x="134" y="172"/>
                  </a:lnTo>
                  <a:lnTo>
                    <a:pt x="142" y="166"/>
                  </a:lnTo>
                  <a:lnTo>
                    <a:pt x="148" y="162"/>
                  </a:lnTo>
                  <a:lnTo>
                    <a:pt x="155" y="155"/>
                  </a:lnTo>
                  <a:lnTo>
                    <a:pt x="162" y="150"/>
                  </a:lnTo>
                  <a:lnTo>
                    <a:pt x="166" y="142"/>
                  </a:lnTo>
                  <a:lnTo>
                    <a:pt x="172" y="134"/>
                  </a:lnTo>
                  <a:lnTo>
                    <a:pt x="175" y="126"/>
                  </a:lnTo>
                  <a:lnTo>
                    <a:pt x="178" y="119"/>
                  </a:lnTo>
                  <a:lnTo>
                    <a:pt x="181" y="110"/>
                  </a:lnTo>
                  <a:lnTo>
                    <a:pt x="182" y="101"/>
                  </a:lnTo>
                  <a:lnTo>
                    <a:pt x="183" y="91"/>
                  </a:lnTo>
                  <a:lnTo>
                    <a:pt x="182" y="82"/>
                  </a:lnTo>
                  <a:lnTo>
                    <a:pt x="181" y="73"/>
                  </a:lnTo>
                  <a:lnTo>
                    <a:pt x="178" y="64"/>
                  </a:lnTo>
                  <a:lnTo>
                    <a:pt x="175" y="55"/>
                  </a:lnTo>
                  <a:lnTo>
                    <a:pt x="172" y="48"/>
                  </a:lnTo>
                  <a:lnTo>
                    <a:pt x="166" y="40"/>
                  </a:lnTo>
                  <a:lnTo>
                    <a:pt x="162" y="33"/>
                  </a:lnTo>
                  <a:lnTo>
                    <a:pt x="155" y="26"/>
                  </a:lnTo>
                  <a:lnTo>
                    <a:pt x="148" y="21"/>
                  </a:lnTo>
                  <a:lnTo>
                    <a:pt x="142" y="15"/>
                  </a:lnTo>
                  <a:lnTo>
                    <a:pt x="134" y="11"/>
                  </a:lnTo>
                  <a:lnTo>
                    <a:pt x="126" y="6"/>
                  </a:lnTo>
                  <a:lnTo>
                    <a:pt x="118" y="3"/>
                  </a:lnTo>
                  <a:lnTo>
                    <a:pt x="110" y="1"/>
                  </a:lnTo>
                  <a:lnTo>
                    <a:pt x="101" y="0"/>
                  </a:lnTo>
                  <a:lnTo>
                    <a:pt x="91" y="0"/>
                  </a:lnTo>
                  <a:lnTo>
                    <a:pt x="82" y="0"/>
                  </a:lnTo>
                  <a:lnTo>
                    <a:pt x="73" y="1"/>
                  </a:lnTo>
                  <a:lnTo>
                    <a:pt x="64" y="3"/>
                  </a:lnTo>
                  <a:lnTo>
                    <a:pt x="55" y="6"/>
                  </a:lnTo>
                  <a:lnTo>
                    <a:pt x="48" y="11"/>
                  </a:lnTo>
                  <a:lnTo>
                    <a:pt x="40" y="15"/>
                  </a:lnTo>
                  <a:lnTo>
                    <a:pt x="33" y="21"/>
                  </a:lnTo>
                  <a:lnTo>
                    <a:pt x="26" y="26"/>
                  </a:lnTo>
                  <a:lnTo>
                    <a:pt x="21" y="33"/>
                  </a:lnTo>
                  <a:lnTo>
                    <a:pt x="15" y="40"/>
                  </a:lnTo>
                  <a:lnTo>
                    <a:pt x="11" y="48"/>
                  </a:lnTo>
                  <a:lnTo>
                    <a:pt x="6" y="55"/>
                  </a:lnTo>
                  <a:lnTo>
                    <a:pt x="3" y="64"/>
                  </a:lnTo>
                  <a:lnTo>
                    <a:pt x="1" y="73"/>
                  </a:lnTo>
                  <a:lnTo>
                    <a:pt x="0" y="82"/>
                  </a:lnTo>
                  <a:lnTo>
                    <a:pt x="0" y="91"/>
                  </a:lnTo>
                  <a:lnTo>
                    <a:pt x="0" y="101"/>
                  </a:lnTo>
                  <a:lnTo>
                    <a:pt x="1" y="110"/>
                  </a:lnTo>
                  <a:lnTo>
                    <a:pt x="3" y="119"/>
                  </a:lnTo>
                  <a:lnTo>
                    <a:pt x="6" y="126"/>
                  </a:lnTo>
                  <a:lnTo>
                    <a:pt x="11" y="134"/>
                  </a:lnTo>
                  <a:lnTo>
                    <a:pt x="15" y="142"/>
                  </a:lnTo>
                  <a:lnTo>
                    <a:pt x="21" y="150"/>
                  </a:lnTo>
                  <a:lnTo>
                    <a:pt x="26" y="155"/>
                  </a:lnTo>
                  <a:lnTo>
                    <a:pt x="33" y="162"/>
                  </a:lnTo>
                  <a:lnTo>
                    <a:pt x="40" y="166"/>
                  </a:lnTo>
                  <a:lnTo>
                    <a:pt x="48" y="172"/>
                  </a:lnTo>
                  <a:lnTo>
                    <a:pt x="55" y="175"/>
                  </a:lnTo>
                  <a:lnTo>
                    <a:pt x="64" y="178"/>
                  </a:lnTo>
                  <a:lnTo>
                    <a:pt x="73" y="181"/>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90" name="Freeform 105"/>
            <p:cNvSpPr/>
            <p:nvPr/>
          </p:nvSpPr>
          <p:spPr bwMode="auto">
            <a:xfrm>
              <a:off x="11779653" y="3715699"/>
              <a:ext cx="28575" cy="28575"/>
            </a:xfrm>
            <a:custGeom>
              <a:avLst/>
              <a:gdLst/>
              <a:ahLst/>
              <a:cxnLst>
                <a:cxn ang="0">
                  <a:pos x="101" y="182"/>
                </a:cxn>
                <a:cxn ang="0">
                  <a:pos x="118" y="178"/>
                </a:cxn>
                <a:cxn ang="0">
                  <a:pos x="134" y="172"/>
                </a:cxn>
                <a:cxn ang="0">
                  <a:pos x="149" y="162"/>
                </a:cxn>
                <a:cxn ang="0">
                  <a:pos x="162" y="150"/>
                </a:cxn>
                <a:cxn ang="0">
                  <a:pos x="172" y="134"/>
                </a:cxn>
                <a:cxn ang="0">
                  <a:pos x="178" y="119"/>
                </a:cxn>
                <a:cxn ang="0">
                  <a:pos x="182" y="101"/>
                </a:cxn>
                <a:cxn ang="0">
                  <a:pos x="182" y="82"/>
                </a:cxn>
                <a:cxn ang="0">
                  <a:pos x="178" y="64"/>
                </a:cxn>
                <a:cxn ang="0">
                  <a:pos x="172" y="48"/>
                </a:cxn>
                <a:cxn ang="0">
                  <a:pos x="162" y="33"/>
                </a:cxn>
                <a:cxn ang="0">
                  <a:pos x="149" y="21"/>
                </a:cxn>
                <a:cxn ang="0">
                  <a:pos x="134" y="11"/>
                </a:cxn>
                <a:cxn ang="0">
                  <a:pos x="118" y="3"/>
                </a:cxn>
                <a:cxn ang="0">
                  <a:pos x="101" y="0"/>
                </a:cxn>
                <a:cxn ang="0">
                  <a:pos x="82" y="0"/>
                </a:cxn>
                <a:cxn ang="0">
                  <a:pos x="64" y="3"/>
                </a:cxn>
                <a:cxn ang="0">
                  <a:pos x="47" y="11"/>
                </a:cxn>
                <a:cxn ang="0">
                  <a:pos x="33" y="21"/>
                </a:cxn>
                <a:cxn ang="0">
                  <a:pos x="21" y="33"/>
                </a:cxn>
                <a:cxn ang="0">
                  <a:pos x="11" y="48"/>
                </a:cxn>
                <a:cxn ang="0">
                  <a:pos x="4" y="64"/>
                </a:cxn>
                <a:cxn ang="0">
                  <a:pos x="0" y="82"/>
                </a:cxn>
                <a:cxn ang="0">
                  <a:pos x="0" y="101"/>
                </a:cxn>
                <a:cxn ang="0">
                  <a:pos x="4" y="119"/>
                </a:cxn>
                <a:cxn ang="0">
                  <a:pos x="11" y="134"/>
                </a:cxn>
                <a:cxn ang="0">
                  <a:pos x="21" y="150"/>
                </a:cxn>
                <a:cxn ang="0">
                  <a:pos x="33" y="162"/>
                </a:cxn>
                <a:cxn ang="0">
                  <a:pos x="47" y="172"/>
                </a:cxn>
                <a:cxn ang="0">
                  <a:pos x="64" y="178"/>
                </a:cxn>
                <a:cxn ang="0">
                  <a:pos x="82" y="182"/>
                </a:cxn>
              </a:cxnLst>
              <a:rect l="0" t="0" r="r" b="b"/>
              <a:pathLst>
                <a:path w="183" h="182">
                  <a:moveTo>
                    <a:pt x="91" y="182"/>
                  </a:moveTo>
                  <a:lnTo>
                    <a:pt x="101" y="182"/>
                  </a:lnTo>
                  <a:lnTo>
                    <a:pt x="109" y="181"/>
                  </a:lnTo>
                  <a:lnTo>
                    <a:pt x="118" y="178"/>
                  </a:lnTo>
                  <a:lnTo>
                    <a:pt x="126" y="175"/>
                  </a:lnTo>
                  <a:lnTo>
                    <a:pt x="134" y="172"/>
                  </a:lnTo>
                  <a:lnTo>
                    <a:pt x="142" y="166"/>
                  </a:lnTo>
                  <a:lnTo>
                    <a:pt x="149" y="162"/>
                  </a:lnTo>
                  <a:lnTo>
                    <a:pt x="156" y="155"/>
                  </a:lnTo>
                  <a:lnTo>
                    <a:pt x="162" y="150"/>
                  </a:lnTo>
                  <a:lnTo>
                    <a:pt x="167" y="142"/>
                  </a:lnTo>
                  <a:lnTo>
                    <a:pt x="172" y="134"/>
                  </a:lnTo>
                  <a:lnTo>
                    <a:pt x="175" y="126"/>
                  </a:lnTo>
                  <a:lnTo>
                    <a:pt x="178" y="119"/>
                  </a:lnTo>
                  <a:lnTo>
                    <a:pt x="180" y="110"/>
                  </a:lnTo>
                  <a:lnTo>
                    <a:pt x="182" y="101"/>
                  </a:lnTo>
                  <a:lnTo>
                    <a:pt x="183" y="91"/>
                  </a:lnTo>
                  <a:lnTo>
                    <a:pt x="182" y="82"/>
                  </a:lnTo>
                  <a:lnTo>
                    <a:pt x="180" y="73"/>
                  </a:lnTo>
                  <a:lnTo>
                    <a:pt x="178" y="64"/>
                  </a:lnTo>
                  <a:lnTo>
                    <a:pt x="175" y="55"/>
                  </a:lnTo>
                  <a:lnTo>
                    <a:pt x="172" y="48"/>
                  </a:lnTo>
                  <a:lnTo>
                    <a:pt x="167" y="40"/>
                  </a:lnTo>
                  <a:lnTo>
                    <a:pt x="162" y="33"/>
                  </a:lnTo>
                  <a:lnTo>
                    <a:pt x="156" y="26"/>
                  </a:lnTo>
                  <a:lnTo>
                    <a:pt x="149" y="21"/>
                  </a:lnTo>
                  <a:lnTo>
                    <a:pt x="142" y="15"/>
                  </a:lnTo>
                  <a:lnTo>
                    <a:pt x="134" y="11"/>
                  </a:lnTo>
                  <a:lnTo>
                    <a:pt x="126" y="6"/>
                  </a:lnTo>
                  <a:lnTo>
                    <a:pt x="118" y="3"/>
                  </a:lnTo>
                  <a:lnTo>
                    <a:pt x="109" y="1"/>
                  </a:lnTo>
                  <a:lnTo>
                    <a:pt x="101" y="0"/>
                  </a:lnTo>
                  <a:lnTo>
                    <a:pt x="91" y="0"/>
                  </a:lnTo>
                  <a:lnTo>
                    <a:pt x="82" y="0"/>
                  </a:lnTo>
                  <a:lnTo>
                    <a:pt x="73" y="1"/>
                  </a:lnTo>
                  <a:lnTo>
                    <a:pt x="64" y="3"/>
                  </a:lnTo>
                  <a:lnTo>
                    <a:pt x="55" y="6"/>
                  </a:lnTo>
                  <a:lnTo>
                    <a:pt x="47" y="11"/>
                  </a:lnTo>
                  <a:lnTo>
                    <a:pt x="40" y="15"/>
                  </a:lnTo>
                  <a:lnTo>
                    <a:pt x="33" y="21"/>
                  </a:lnTo>
                  <a:lnTo>
                    <a:pt x="26" y="26"/>
                  </a:lnTo>
                  <a:lnTo>
                    <a:pt x="21" y="33"/>
                  </a:lnTo>
                  <a:lnTo>
                    <a:pt x="15" y="40"/>
                  </a:lnTo>
                  <a:lnTo>
                    <a:pt x="11" y="48"/>
                  </a:lnTo>
                  <a:lnTo>
                    <a:pt x="6" y="55"/>
                  </a:lnTo>
                  <a:lnTo>
                    <a:pt x="4" y="64"/>
                  </a:lnTo>
                  <a:lnTo>
                    <a:pt x="2" y="73"/>
                  </a:lnTo>
                  <a:lnTo>
                    <a:pt x="0" y="82"/>
                  </a:lnTo>
                  <a:lnTo>
                    <a:pt x="0" y="91"/>
                  </a:lnTo>
                  <a:lnTo>
                    <a:pt x="0" y="101"/>
                  </a:lnTo>
                  <a:lnTo>
                    <a:pt x="2" y="110"/>
                  </a:lnTo>
                  <a:lnTo>
                    <a:pt x="4" y="119"/>
                  </a:lnTo>
                  <a:lnTo>
                    <a:pt x="6" y="126"/>
                  </a:lnTo>
                  <a:lnTo>
                    <a:pt x="11" y="134"/>
                  </a:lnTo>
                  <a:lnTo>
                    <a:pt x="15" y="142"/>
                  </a:lnTo>
                  <a:lnTo>
                    <a:pt x="21" y="150"/>
                  </a:lnTo>
                  <a:lnTo>
                    <a:pt x="26" y="155"/>
                  </a:lnTo>
                  <a:lnTo>
                    <a:pt x="33" y="162"/>
                  </a:lnTo>
                  <a:lnTo>
                    <a:pt x="40" y="166"/>
                  </a:lnTo>
                  <a:lnTo>
                    <a:pt x="47" y="172"/>
                  </a:lnTo>
                  <a:lnTo>
                    <a:pt x="55" y="175"/>
                  </a:lnTo>
                  <a:lnTo>
                    <a:pt x="64" y="178"/>
                  </a:lnTo>
                  <a:lnTo>
                    <a:pt x="73" y="181"/>
                  </a:lnTo>
                  <a:lnTo>
                    <a:pt x="82" y="182"/>
                  </a:lnTo>
                  <a:lnTo>
                    <a:pt x="91" y="182"/>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91" name="Freeform 106"/>
            <p:cNvSpPr/>
            <p:nvPr/>
          </p:nvSpPr>
          <p:spPr bwMode="auto">
            <a:xfrm>
              <a:off x="12235265" y="2775899"/>
              <a:ext cx="203200" cy="33338"/>
            </a:xfrm>
            <a:custGeom>
              <a:avLst/>
              <a:gdLst/>
              <a:ahLst/>
              <a:cxnLst>
                <a:cxn ang="0">
                  <a:pos x="1170" y="0"/>
                </a:cxn>
                <a:cxn ang="0">
                  <a:pos x="1192" y="2"/>
                </a:cxn>
                <a:cxn ang="0">
                  <a:pos x="1212" y="9"/>
                </a:cxn>
                <a:cxn ang="0">
                  <a:pos x="1231" y="19"/>
                </a:cxn>
                <a:cxn ang="0">
                  <a:pos x="1246" y="32"/>
                </a:cxn>
                <a:cxn ang="0">
                  <a:pos x="1259" y="48"/>
                </a:cxn>
                <a:cxn ang="0">
                  <a:pos x="1271" y="67"/>
                </a:cxn>
                <a:cxn ang="0">
                  <a:pos x="1276" y="87"/>
                </a:cxn>
                <a:cxn ang="0">
                  <a:pos x="1278" y="109"/>
                </a:cxn>
                <a:cxn ang="0">
                  <a:pos x="1276" y="131"/>
                </a:cxn>
                <a:cxn ang="0">
                  <a:pos x="1271" y="151"/>
                </a:cxn>
                <a:cxn ang="0">
                  <a:pos x="1259" y="170"/>
                </a:cxn>
                <a:cxn ang="0">
                  <a:pos x="1246" y="187"/>
                </a:cxn>
                <a:cxn ang="0">
                  <a:pos x="1231" y="200"/>
                </a:cxn>
                <a:cxn ang="0">
                  <a:pos x="1212" y="210"/>
                </a:cxn>
                <a:cxn ang="0">
                  <a:pos x="1192" y="215"/>
                </a:cxn>
                <a:cxn ang="0">
                  <a:pos x="1170" y="218"/>
                </a:cxn>
                <a:cxn ang="0">
                  <a:pos x="97" y="218"/>
                </a:cxn>
                <a:cxn ang="0">
                  <a:pos x="76" y="213"/>
                </a:cxn>
                <a:cxn ang="0">
                  <a:pos x="56" y="204"/>
                </a:cxn>
                <a:cxn ang="0">
                  <a:pos x="40" y="193"/>
                </a:cxn>
                <a:cxn ang="0">
                  <a:pos x="24" y="179"/>
                </a:cxn>
                <a:cxn ang="0">
                  <a:pos x="13" y="161"/>
                </a:cxn>
                <a:cxn ang="0">
                  <a:pos x="4" y="141"/>
                </a:cxn>
                <a:cxn ang="0">
                  <a:pos x="0" y="120"/>
                </a:cxn>
                <a:cxn ang="0">
                  <a:pos x="0" y="98"/>
                </a:cxn>
                <a:cxn ang="0">
                  <a:pos x="4" y="77"/>
                </a:cxn>
                <a:cxn ang="0">
                  <a:pos x="13" y="57"/>
                </a:cxn>
                <a:cxn ang="0">
                  <a:pos x="24" y="40"/>
                </a:cxn>
                <a:cxn ang="0">
                  <a:pos x="40" y="25"/>
                </a:cxn>
                <a:cxn ang="0">
                  <a:pos x="56" y="14"/>
                </a:cxn>
                <a:cxn ang="0">
                  <a:pos x="76" y="5"/>
                </a:cxn>
                <a:cxn ang="0">
                  <a:pos x="97" y="0"/>
                </a:cxn>
              </a:cxnLst>
              <a:rect l="0" t="0" r="r" b="b"/>
              <a:pathLst>
                <a:path w="1278" h="218">
                  <a:moveTo>
                    <a:pt x="108" y="0"/>
                  </a:moveTo>
                  <a:lnTo>
                    <a:pt x="1170" y="0"/>
                  </a:lnTo>
                  <a:lnTo>
                    <a:pt x="1181" y="0"/>
                  </a:lnTo>
                  <a:lnTo>
                    <a:pt x="1192" y="2"/>
                  </a:lnTo>
                  <a:lnTo>
                    <a:pt x="1202" y="5"/>
                  </a:lnTo>
                  <a:lnTo>
                    <a:pt x="1212" y="9"/>
                  </a:lnTo>
                  <a:lnTo>
                    <a:pt x="1222" y="14"/>
                  </a:lnTo>
                  <a:lnTo>
                    <a:pt x="1231" y="19"/>
                  </a:lnTo>
                  <a:lnTo>
                    <a:pt x="1238" y="25"/>
                  </a:lnTo>
                  <a:lnTo>
                    <a:pt x="1246" y="32"/>
                  </a:lnTo>
                  <a:lnTo>
                    <a:pt x="1254" y="40"/>
                  </a:lnTo>
                  <a:lnTo>
                    <a:pt x="1259" y="48"/>
                  </a:lnTo>
                  <a:lnTo>
                    <a:pt x="1265" y="57"/>
                  </a:lnTo>
                  <a:lnTo>
                    <a:pt x="1271" y="67"/>
                  </a:lnTo>
                  <a:lnTo>
                    <a:pt x="1274" y="77"/>
                  </a:lnTo>
                  <a:lnTo>
                    <a:pt x="1276" y="87"/>
                  </a:lnTo>
                  <a:lnTo>
                    <a:pt x="1278" y="98"/>
                  </a:lnTo>
                  <a:lnTo>
                    <a:pt x="1278" y="109"/>
                  </a:lnTo>
                  <a:lnTo>
                    <a:pt x="1278" y="120"/>
                  </a:lnTo>
                  <a:lnTo>
                    <a:pt x="1276" y="131"/>
                  </a:lnTo>
                  <a:lnTo>
                    <a:pt x="1274" y="141"/>
                  </a:lnTo>
                  <a:lnTo>
                    <a:pt x="1271" y="151"/>
                  </a:lnTo>
                  <a:lnTo>
                    <a:pt x="1265" y="161"/>
                  </a:lnTo>
                  <a:lnTo>
                    <a:pt x="1259" y="170"/>
                  </a:lnTo>
                  <a:lnTo>
                    <a:pt x="1254" y="179"/>
                  </a:lnTo>
                  <a:lnTo>
                    <a:pt x="1246" y="187"/>
                  </a:lnTo>
                  <a:lnTo>
                    <a:pt x="1238" y="193"/>
                  </a:lnTo>
                  <a:lnTo>
                    <a:pt x="1231" y="200"/>
                  </a:lnTo>
                  <a:lnTo>
                    <a:pt x="1222" y="204"/>
                  </a:lnTo>
                  <a:lnTo>
                    <a:pt x="1212" y="210"/>
                  </a:lnTo>
                  <a:lnTo>
                    <a:pt x="1202" y="213"/>
                  </a:lnTo>
                  <a:lnTo>
                    <a:pt x="1192" y="215"/>
                  </a:lnTo>
                  <a:lnTo>
                    <a:pt x="1181" y="218"/>
                  </a:lnTo>
                  <a:lnTo>
                    <a:pt x="1170" y="218"/>
                  </a:lnTo>
                  <a:lnTo>
                    <a:pt x="108" y="218"/>
                  </a:lnTo>
                  <a:lnTo>
                    <a:pt x="97" y="218"/>
                  </a:lnTo>
                  <a:lnTo>
                    <a:pt x="86" y="215"/>
                  </a:lnTo>
                  <a:lnTo>
                    <a:pt x="76" y="213"/>
                  </a:lnTo>
                  <a:lnTo>
                    <a:pt x="66" y="210"/>
                  </a:lnTo>
                  <a:lnTo>
                    <a:pt x="56" y="204"/>
                  </a:lnTo>
                  <a:lnTo>
                    <a:pt x="47" y="200"/>
                  </a:lnTo>
                  <a:lnTo>
                    <a:pt x="40" y="193"/>
                  </a:lnTo>
                  <a:lnTo>
                    <a:pt x="32" y="187"/>
                  </a:lnTo>
                  <a:lnTo>
                    <a:pt x="24" y="179"/>
                  </a:lnTo>
                  <a:lnTo>
                    <a:pt x="19" y="170"/>
                  </a:lnTo>
                  <a:lnTo>
                    <a:pt x="13" y="161"/>
                  </a:lnTo>
                  <a:lnTo>
                    <a:pt x="9" y="151"/>
                  </a:lnTo>
                  <a:lnTo>
                    <a:pt x="4" y="141"/>
                  </a:lnTo>
                  <a:lnTo>
                    <a:pt x="2" y="131"/>
                  </a:lnTo>
                  <a:lnTo>
                    <a:pt x="0" y="120"/>
                  </a:lnTo>
                  <a:lnTo>
                    <a:pt x="0" y="109"/>
                  </a:lnTo>
                  <a:lnTo>
                    <a:pt x="0" y="98"/>
                  </a:lnTo>
                  <a:lnTo>
                    <a:pt x="2" y="87"/>
                  </a:lnTo>
                  <a:lnTo>
                    <a:pt x="4" y="77"/>
                  </a:lnTo>
                  <a:lnTo>
                    <a:pt x="9" y="67"/>
                  </a:lnTo>
                  <a:lnTo>
                    <a:pt x="13" y="57"/>
                  </a:lnTo>
                  <a:lnTo>
                    <a:pt x="19" y="48"/>
                  </a:lnTo>
                  <a:lnTo>
                    <a:pt x="24" y="40"/>
                  </a:lnTo>
                  <a:lnTo>
                    <a:pt x="32" y="32"/>
                  </a:lnTo>
                  <a:lnTo>
                    <a:pt x="40" y="25"/>
                  </a:lnTo>
                  <a:lnTo>
                    <a:pt x="47" y="19"/>
                  </a:lnTo>
                  <a:lnTo>
                    <a:pt x="56" y="14"/>
                  </a:lnTo>
                  <a:lnTo>
                    <a:pt x="66" y="9"/>
                  </a:lnTo>
                  <a:lnTo>
                    <a:pt x="76" y="5"/>
                  </a:lnTo>
                  <a:lnTo>
                    <a:pt x="86" y="2"/>
                  </a:lnTo>
                  <a:lnTo>
                    <a:pt x="97" y="0"/>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92" name="Freeform 107"/>
            <p:cNvSpPr/>
            <p:nvPr/>
          </p:nvSpPr>
          <p:spPr bwMode="auto">
            <a:xfrm>
              <a:off x="11619315" y="2775899"/>
              <a:ext cx="28575" cy="30163"/>
            </a:xfrm>
            <a:custGeom>
              <a:avLst/>
              <a:gdLst/>
              <a:ahLst/>
              <a:cxnLst>
                <a:cxn ang="0">
                  <a:pos x="101" y="183"/>
                </a:cxn>
                <a:cxn ang="0">
                  <a:pos x="119" y="178"/>
                </a:cxn>
                <a:cxn ang="0">
                  <a:pos x="136" y="172"/>
                </a:cxn>
                <a:cxn ang="0">
                  <a:pos x="150" y="162"/>
                </a:cxn>
                <a:cxn ang="0">
                  <a:pos x="162" y="150"/>
                </a:cxn>
                <a:cxn ang="0">
                  <a:pos x="172" y="135"/>
                </a:cxn>
                <a:cxn ang="0">
                  <a:pos x="179" y="119"/>
                </a:cxn>
                <a:cxn ang="0">
                  <a:pos x="183" y="101"/>
                </a:cxn>
                <a:cxn ang="0">
                  <a:pos x="183" y="82"/>
                </a:cxn>
                <a:cxn ang="0">
                  <a:pos x="179" y="64"/>
                </a:cxn>
                <a:cxn ang="0">
                  <a:pos x="172" y="48"/>
                </a:cxn>
                <a:cxn ang="0">
                  <a:pos x="162" y="33"/>
                </a:cxn>
                <a:cxn ang="0">
                  <a:pos x="150" y="21"/>
                </a:cxn>
                <a:cxn ang="0">
                  <a:pos x="136" y="11"/>
                </a:cxn>
                <a:cxn ang="0">
                  <a:pos x="119" y="4"/>
                </a:cxn>
                <a:cxn ang="0">
                  <a:pos x="101" y="1"/>
                </a:cxn>
                <a:cxn ang="0">
                  <a:pos x="82" y="1"/>
                </a:cxn>
                <a:cxn ang="0">
                  <a:pos x="65" y="4"/>
                </a:cxn>
                <a:cxn ang="0">
                  <a:pos x="49" y="11"/>
                </a:cxn>
                <a:cxn ang="0">
                  <a:pos x="34" y="21"/>
                </a:cxn>
                <a:cxn ang="0">
                  <a:pos x="21" y="33"/>
                </a:cxn>
                <a:cxn ang="0">
                  <a:pos x="11" y="48"/>
                </a:cxn>
                <a:cxn ang="0">
                  <a:pos x="5" y="64"/>
                </a:cxn>
                <a:cxn ang="0">
                  <a:pos x="1" y="82"/>
                </a:cxn>
                <a:cxn ang="0">
                  <a:pos x="1" y="101"/>
                </a:cxn>
                <a:cxn ang="0">
                  <a:pos x="5" y="119"/>
                </a:cxn>
                <a:cxn ang="0">
                  <a:pos x="11" y="135"/>
                </a:cxn>
                <a:cxn ang="0">
                  <a:pos x="21" y="150"/>
                </a:cxn>
                <a:cxn ang="0">
                  <a:pos x="34" y="162"/>
                </a:cxn>
                <a:cxn ang="0">
                  <a:pos x="49" y="172"/>
                </a:cxn>
                <a:cxn ang="0">
                  <a:pos x="65" y="178"/>
                </a:cxn>
                <a:cxn ang="0">
                  <a:pos x="82" y="183"/>
                </a:cxn>
              </a:cxnLst>
              <a:rect l="0" t="0" r="r" b="b"/>
              <a:pathLst>
                <a:path w="183" h="183">
                  <a:moveTo>
                    <a:pt x="92" y="183"/>
                  </a:moveTo>
                  <a:lnTo>
                    <a:pt x="101" y="183"/>
                  </a:lnTo>
                  <a:lnTo>
                    <a:pt x="110" y="181"/>
                  </a:lnTo>
                  <a:lnTo>
                    <a:pt x="119" y="178"/>
                  </a:lnTo>
                  <a:lnTo>
                    <a:pt x="128" y="176"/>
                  </a:lnTo>
                  <a:lnTo>
                    <a:pt x="136" y="172"/>
                  </a:lnTo>
                  <a:lnTo>
                    <a:pt x="143" y="167"/>
                  </a:lnTo>
                  <a:lnTo>
                    <a:pt x="150" y="162"/>
                  </a:lnTo>
                  <a:lnTo>
                    <a:pt x="157" y="156"/>
                  </a:lnTo>
                  <a:lnTo>
                    <a:pt x="162" y="150"/>
                  </a:lnTo>
                  <a:lnTo>
                    <a:pt x="168" y="143"/>
                  </a:lnTo>
                  <a:lnTo>
                    <a:pt x="172" y="135"/>
                  </a:lnTo>
                  <a:lnTo>
                    <a:pt x="177" y="127"/>
                  </a:lnTo>
                  <a:lnTo>
                    <a:pt x="179" y="119"/>
                  </a:lnTo>
                  <a:lnTo>
                    <a:pt x="181" y="110"/>
                  </a:lnTo>
                  <a:lnTo>
                    <a:pt x="183" y="101"/>
                  </a:lnTo>
                  <a:lnTo>
                    <a:pt x="183" y="92"/>
                  </a:lnTo>
                  <a:lnTo>
                    <a:pt x="183" y="82"/>
                  </a:lnTo>
                  <a:lnTo>
                    <a:pt x="181" y="73"/>
                  </a:lnTo>
                  <a:lnTo>
                    <a:pt x="179" y="64"/>
                  </a:lnTo>
                  <a:lnTo>
                    <a:pt x="177" y="56"/>
                  </a:lnTo>
                  <a:lnTo>
                    <a:pt x="172" y="48"/>
                  </a:lnTo>
                  <a:lnTo>
                    <a:pt x="168" y="41"/>
                  </a:lnTo>
                  <a:lnTo>
                    <a:pt x="162" y="33"/>
                  </a:lnTo>
                  <a:lnTo>
                    <a:pt x="157" y="26"/>
                  </a:lnTo>
                  <a:lnTo>
                    <a:pt x="150" y="21"/>
                  </a:lnTo>
                  <a:lnTo>
                    <a:pt x="143" y="15"/>
                  </a:lnTo>
                  <a:lnTo>
                    <a:pt x="136" y="11"/>
                  </a:lnTo>
                  <a:lnTo>
                    <a:pt x="128" y="8"/>
                  </a:lnTo>
                  <a:lnTo>
                    <a:pt x="119" y="4"/>
                  </a:lnTo>
                  <a:lnTo>
                    <a:pt x="110" y="2"/>
                  </a:lnTo>
                  <a:lnTo>
                    <a:pt x="101" y="1"/>
                  </a:lnTo>
                  <a:lnTo>
                    <a:pt x="92" y="0"/>
                  </a:lnTo>
                  <a:lnTo>
                    <a:pt x="82" y="1"/>
                  </a:lnTo>
                  <a:lnTo>
                    <a:pt x="73" y="2"/>
                  </a:lnTo>
                  <a:lnTo>
                    <a:pt x="65" y="4"/>
                  </a:lnTo>
                  <a:lnTo>
                    <a:pt x="57" y="8"/>
                  </a:lnTo>
                  <a:lnTo>
                    <a:pt x="49" y="11"/>
                  </a:lnTo>
                  <a:lnTo>
                    <a:pt x="41" y="15"/>
                  </a:lnTo>
                  <a:lnTo>
                    <a:pt x="34" y="21"/>
                  </a:lnTo>
                  <a:lnTo>
                    <a:pt x="28" y="26"/>
                  </a:lnTo>
                  <a:lnTo>
                    <a:pt x="21" y="33"/>
                  </a:lnTo>
                  <a:lnTo>
                    <a:pt x="16" y="41"/>
                  </a:lnTo>
                  <a:lnTo>
                    <a:pt x="11" y="48"/>
                  </a:lnTo>
                  <a:lnTo>
                    <a:pt x="8" y="56"/>
                  </a:lnTo>
                  <a:lnTo>
                    <a:pt x="5" y="64"/>
                  </a:lnTo>
                  <a:lnTo>
                    <a:pt x="2" y="73"/>
                  </a:lnTo>
                  <a:lnTo>
                    <a:pt x="1" y="82"/>
                  </a:lnTo>
                  <a:lnTo>
                    <a:pt x="0" y="92"/>
                  </a:lnTo>
                  <a:lnTo>
                    <a:pt x="1" y="101"/>
                  </a:lnTo>
                  <a:lnTo>
                    <a:pt x="2" y="110"/>
                  </a:lnTo>
                  <a:lnTo>
                    <a:pt x="5" y="119"/>
                  </a:lnTo>
                  <a:lnTo>
                    <a:pt x="8" y="127"/>
                  </a:lnTo>
                  <a:lnTo>
                    <a:pt x="11" y="135"/>
                  </a:lnTo>
                  <a:lnTo>
                    <a:pt x="16" y="143"/>
                  </a:lnTo>
                  <a:lnTo>
                    <a:pt x="21" y="150"/>
                  </a:lnTo>
                  <a:lnTo>
                    <a:pt x="28" y="156"/>
                  </a:lnTo>
                  <a:lnTo>
                    <a:pt x="34" y="162"/>
                  </a:lnTo>
                  <a:lnTo>
                    <a:pt x="41" y="167"/>
                  </a:lnTo>
                  <a:lnTo>
                    <a:pt x="49" y="172"/>
                  </a:lnTo>
                  <a:lnTo>
                    <a:pt x="57" y="176"/>
                  </a:lnTo>
                  <a:lnTo>
                    <a:pt x="65" y="178"/>
                  </a:lnTo>
                  <a:lnTo>
                    <a:pt x="73" y="181"/>
                  </a:lnTo>
                  <a:lnTo>
                    <a:pt x="82" y="183"/>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93" name="Freeform 108"/>
            <p:cNvSpPr/>
            <p:nvPr/>
          </p:nvSpPr>
          <p:spPr bwMode="auto">
            <a:xfrm>
              <a:off x="11659003" y="2775899"/>
              <a:ext cx="28575" cy="30163"/>
            </a:xfrm>
            <a:custGeom>
              <a:avLst/>
              <a:gdLst/>
              <a:ahLst/>
              <a:cxnLst>
                <a:cxn ang="0">
                  <a:pos x="100" y="183"/>
                </a:cxn>
                <a:cxn ang="0">
                  <a:pos x="118" y="178"/>
                </a:cxn>
                <a:cxn ang="0">
                  <a:pos x="134" y="172"/>
                </a:cxn>
                <a:cxn ang="0">
                  <a:pos x="149" y="162"/>
                </a:cxn>
                <a:cxn ang="0">
                  <a:pos x="161" y="150"/>
                </a:cxn>
                <a:cxn ang="0">
                  <a:pos x="171" y="135"/>
                </a:cxn>
                <a:cxn ang="0">
                  <a:pos x="179" y="119"/>
                </a:cxn>
                <a:cxn ang="0">
                  <a:pos x="182" y="101"/>
                </a:cxn>
                <a:cxn ang="0">
                  <a:pos x="182" y="82"/>
                </a:cxn>
                <a:cxn ang="0">
                  <a:pos x="179" y="64"/>
                </a:cxn>
                <a:cxn ang="0">
                  <a:pos x="171" y="48"/>
                </a:cxn>
                <a:cxn ang="0">
                  <a:pos x="161" y="33"/>
                </a:cxn>
                <a:cxn ang="0">
                  <a:pos x="149" y="21"/>
                </a:cxn>
                <a:cxn ang="0">
                  <a:pos x="134" y="11"/>
                </a:cxn>
                <a:cxn ang="0">
                  <a:pos x="118" y="4"/>
                </a:cxn>
                <a:cxn ang="0">
                  <a:pos x="100" y="1"/>
                </a:cxn>
                <a:cxn ang="0">
                  <a:pos x="81" y="1"/>
                </a:cxn>
                <a:cxn ang="0">
                  <a:pos x="63" y="4"/>
                </a:cxn>
                <a:cxn ang="0">
                  <a:pos x="48" y="11"/>
                </a:cxn>
                <a:cxn ang="0">
                  <a:pos x="32" y="21"/>
                </a:cxn>
                <a:cxn ang="0">
                  <a:pos x="20" y="33"/>
                </a:cxn>
                <a:cxn ang="0">
                  <a:pos x="10" y="48"/>
                </a:cxn>
                <a:cxn ang="0">
                  <a:pos x="4" y="64"/>
                </a:cxn>
                <a:cxn ang="0">
                  <a:pos x="0" y="82"/>
                </a:cxn>
                <a:cxn ang="0">
                  <a:pos x="0" y="101"/>
                </a:cxn>
                <a:cxn ang="0">
                  <a:pos x="4" y="119"/>
                </a:cxn>
                <a:cxn ang="0">
                  <a:pos x="10" y="135"/>
                </a:cxn>
                <a:cxn ang="0">
                  <a:pos x="20" y="150"/>
                </a:cxn>
                <a:cxn ang="0">
                  <a:pos x="32" y="162"/>
                </a:cxn>
                <a:cxn ang="0">
                  <a:pos x="48" y="172"/>
                </a:cxn>
                <a:cxn ang="0">
                  <a:pos x="63" y="178"/>
                </a:cxn>
                <a:cxn ang="0">
                  <a:pos x="81" y="183"/>
                </a:cxn>
              </a:cxnLst>
              <a:rect l="0" t="0" r="r" b="b"/>
              <a:pathLst>
                <a:path w="182" h="183">
                  <a:moveTo>
                    <a:pt x="91" y="183"/>
                  </a:moveTo>
                  <a:lnTo>
                    <a:pt x="100" y="183"/>
                  </a:lnTo>
                  <a:lnTo>
                    <a:pt x="109" y="181"/>
                  </a:lnTo>
                  <a:lnTo>
                    <a:pt x="118" y="178"/>
                  </a:lnTo>
                  <a:lnTo>
                    <a:pt x="127" y="176"/>
                  </a:lnTo>
                  <a:lnTo>
                    <a:pt x="134" y="172"/>
                  </a:lnTo>
                  <a:lnTo>
                    <a:pt x="142" y="167"/>
                  </a:lnTo>
                  <a:lnTo>
                    <a:pt x="149" y="162"/>
                  </a:lnTo>
                  <a:lnTo>
                    <a:pt x="155" y="156"/>
                  </a:lnTo>
                  <a:lnTo>
                    <a:pt x="161" y="150"/>
                  </a:lnTo>
                  <a:lnTo>
                    <a:pt x="167" y="143"/>
                  </a:lnTo>
                  <a:lnTo>
                    <a:pt x="171" y="135"/>
                  </a:lnTo>
                  <a:lnTo>
                    <a:pt x="175" y="127"/>
                  </a:lnTo>
                  <a:lnTo>
                    <a:pt x="179" y="119"/>
                  </a:lnTo>
                  <a:lnTo>
                    <a:pt x="181" y="110"/>
                  </a:lnTo>
                  <a:lnTo>
                    <a:pt x="182" y="101"/>
                  </a:lnTo>
                  <a:lnTo>
                    <a:pt x="182" y="92"/>
                  </a:lnTo>
                  <a:lnTo>
                    <a:pt x="182" y="82"/>
                  </a:lnTo>
                  <a:lnTo>
                    <a:pt x="181" y="73"/>
                  </a:lnTo>
                  <a:lnTo>
                    <a:pt x="179" y="64"/>
                  </a:lnTo>
                  <a:lnTo>
                    <a:pt x="175" y="56"/>
                  </a:lnTo>
                  <a:lnTo>
                    <a:pt x="171" y="48"/>
                  </a:lnTo>
                  <a:lnTo>
                    <a:pt x="167" y="41"/>
                  </a:lnTo>
                  <a:lnTo>
                    <a:pt x="161" y="33"/>
                  </a:lnTo>
                  <a:lnTo>
                    <a:pt x="155" y="26"/>
                  </a:lnTo>
                  <a:lnTo>
                    <a:pt x="149" y="21"/>
                  </a:lnTo>
                  <a:lnTo>
                    <a:pt x="142" y="15"/>
                  </a:lnTo>
                  <a:lnTo>
                    <a:pt x="134" y="11"/>
                  </a:lnTo>
                  <a:lnTo>
                    <a:pt x="127" y="8"/>
                  </a:lnTo>
                  <a:lnTo>
                    <a:pt x="118" y="4"/>
                  </a:lnTo>
                  <a:lnTo>
                    <a:pt x="109" y="2"/>
                  </a:lnTo>
                  <a:lnTo>
                    <a:pt x="100" y="1"/>
                  </a:lnTo>
                  <a:lnTo>
                    <a:pt x="91" y="0"/>
                  </a:lnTo>
                  <a:lnTo>
                    <a:pt x="81" y="1"/>
                  </a:lnTo>
                  <a:lnTo>
                    <a:pt x="72" y="2"/>
                  </a:lnTo>
                  <a:lnTo>
                    <a:pt x="63" y="4"/>
                  </a:lnTo>
                  <a:lnTo>
                    <a:pt x="56" y="8"/>
                  </a:lnTo>
                  <a:lnTo>
                    <a:pt x="48" y="11"/>
                  </a:lnTo>
                  <a:lnTo>
                    <a:pt x="40" y="15"/>
                  </a:lnTo>
                  <a:lnTo>
                    <a:pt x="32" y="21"/>
                  </a:lnTo>
                  <a:lnTo>
                    <a:pt x="27" y="26"/>
                  </a:lnTo>
                  <a:lnTo>
                    <a:pt x="20" y="33"/>
                  </a:lnTo>
                  <a:lnTo>
                    <a:pt x="16" y="41"/>
                  </a:lnTo>
                  <a:lnTo>
                    <a:pt x="10" y="48"/>
                  </a:lnTo>
                  <a:lnTo>
                    <a:pt x="7" y="56"/>
                  </a:lnTo>
                  <a:lnTo>
                    <a:pt x="4" y="64"/>
                  </a:lnTo>
                  <a:lnTo>
                    <a:pt x="1" y="73"/>
                  </a:lnTo>
                  <a:lnTo>
                    <a:pt x="0" y="82"/>
                  </a:lnTo>
                  <a:lnTo>
                    <a:pt x="0" y="92"/>
                  </a:lnTo>
                  <a:lnTo>
                    <a:pt x="0" y="101"/>
                  </a:lnTo>
                  <a:lnTo>
                    <a:pt x="1" y="110"/>
                  </a:lnTo>
                  <a:lnTo>
                    <a:pt x="4" y="119"/>
                  </a:lnTo>
                  <a:lnTo>
                    <a:pt x="7" y="127"/>
                  </a:lnTo>
                  <a:lnTo>
                    <a:pt x="10" y="135"/>
                  </a:lnTo>
                  <a:lnTo>
                    <a:pt x="16" y="143"/>
                  </a:lnTo>
                  <a:lnTo>
                    <a:pt x="20" y="150"/>
                  </a:lnTo>
                  <a:lnTo>
                    <a:pt x="27" y="156"/>
                  </a:lnTo>
                  <a:lnTo>
                    <a:pt x="32" y="162"/>
                  </a:lnTo>
                  <a:lnTo>
                    <a:pt x="40" y="167"/>
                  </a:lnTo>
                  <a:lnTo>
                    <a:pt x="48" y="172"/>
                  </a:lnTo>
                  <a:lnTo>
                    <a:pt x="56" y="176"/>
                  </a:lnTo>
                  <a:lnTo>
                    <a:pt x="63" y="178"/>
                  </a:lnTo>
                  <a:lnTo>
                    <a:pt x="72" y="181"/>
                  </a:lnTo>
                  <a:lnTo>
                    <a:pt x="81"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94" name="Freeform 109"/>
            <p:cNvSpPr/>
            <p:nvPr/>
          </p:nvSpPr>
          <p:spPr bwMode="auto">
            <a:xfrm>
              <a:off x="11698690" y="2775899"/>
              <a:ext cx="30163" cy="30163"/>
            </a:xfrm>
            <a:custGeom>
              <a:avLst/>
              <a:gdLst/>
              <a:ahLst/>
              <a:cxnLst>
                <a:cxn ang="0">
                  <a:pos x="100" y="183"/>
                </a:cxn>
                <a:cxn ang="0">
                  <a:pos x="118" y="178"/>
                </a:cxn>
                <a:cxn ang="0">
                  <a:pos x="134" y="172"/>
                </a:cxn>
                <a:cxn ang="0">
                  <a:pos x="149" y="162"/>
                </a:cxn>
                <a:cxn ang="0">
                  <a:pos x="162" y="150"/>
                </a:cxn>
                <a:cxn ang="0">
                  <a:pos x="171" y="135"/>
                </a:cxn>
                <a:cxn ang="0">
                  <a:pos x="179" y="119"/>
                </a:cxn>
                <a:cxn ang="0">
                  <a:pos x="182" y="101"/>
                </a:cxn>
                <a:cxn ang="0">
                  <a:pos x="182" y="82"/>
                </a:cxn>
                <a:cxn ang="0">
                  <a:pos x="179" y="64"/>
                </a:cxn>
                <a:cxn ang="0">
                  <a:pos x="171" y="48"/>
                </a:cxn>
                <a:cxn ang="0">
                  <a:pos x="162" y="33"/>
                </a:cxn>
                <a:cxn ang="0">
                  <a:pos x="149" y="21"/>
                </a:cxn>
                <a:cxn ang="0">
                  <a:pos x="134" y="11"/>
                </a:cxn>
                <a:cxn ang="0">
                  <a:pos x="118" y="4"/>
                </a:cxn>
                <a:cxn ang="0">
                  <a:pos x="100" y="1"/>
                </a:cxn>
                <a:cxn ang="0">
                  <a:pos x="82" y="1"/>
                </a:cxn>
                <a:cxn ang="0">
                  <a:pos x="64" y="4"/>
                </a:cxn>
                <a:cxn ang="0">
                  <a:pos x="48" y="11"/>
                </a:cxn>
                <a:cxn ang="0">
                  <a:pos x="33" y="21"/>
                </a:cxn>
                <a:cxn ang="0">
                  <a:pos x="20" y="33"/>
                </a:cxn>
                <a:cxn ang="0">
                  <a:pos x="11" y="48"/>
                </a:cxn>
                <a:cxn ang="0">
                  <a:pos x="3" y="64"/>
                </a:cxn>
                <a:cxn ang="0">
                  <a:pos x="0" y="82"/>
                </a:cxn>
                <a:cxn ang="0">
                  <a:pos x="0" y="101"/>
                </a:cxn>
                <a:cxn ang="0">
                  <a:pos x="3" y="119"/>
                </a:cxn>
                <a:cxn ang="0">
                  <a:pos x="11" y="135"/>
                </a:cxn>
                <a:cxn ang="0">
                  <a:pos x="20" y="150"/>
                </a:cxn>
                <a:cxn ang="0">
                  <a:pos x="33" y="162"/>
                </a:cxn>
                <a:cxn ang="0">
                  <a:pos x="48" y="172"/>
                </a:cxn>
                <a:cxn ang="0">
                  <a:pos x="64" y="178"/>
                </a:cxn>
                <a:cxn ang="0">
                  <a:pos x="82" y="183"/>
                </a:cxn>
              </a:cxnLst>
              <a:rect l="0" t="0" r="r" b="b"/>
              <a:pathLst>
                <a:path w="182" h="183">
                  <a:moveTo>
                    <a:pt x="91" y="183"/>
                  </a:moveTo>
                  <a:lnTo>
                    <a:pt x="100" y="183"/>
                  </a:lnTo>
                  <a:lnTo>
                    <a:pt x="110" y="181"/>
                  </a:lnTo>
                  <a:lnTo>
                    <a:pt x="118" y="178"/>
                  </a:lnTo>
                  <a:lnTo>
                    <a:pt x="126" y="176"/>
                  </a:lnTo>
                  <a:lnTo>
                    <a:pt x="134" y="172"/>
                  </a:lnTo>
                  <a:lnTo>
                    <a:pt x="142" y="167"/>
                  </a:lnTo>
                  <a:lnTo>
                    <a:pt x="149" y="162"/>
                  </a:lnTo>
                  <a:lnTo>
                    <a:pt x="155" y="156"/>
                  </a:lnTo>
                  <a:lnTo>
                    <a:pt x="162" y="150"/>
                  </a:lnTo>
                  <a:lnTo>
                    <a:pt x="166" y="143"/>
                  </a:lnTo>
                  <a:lnTo>
                    <a:pt x="171" y="135"/>
                  </a:lnTo>
                  <a:lnTo>
                    <a:pt x="175" y="127"/>
                  </a:lnTo>
                  <a:lnTo>
                    <a:pt x="179" y="119"/>
                  </a:lnTo>
                  <a:lnTo>
                    <a:pt x="181" y="110"/>
                  </a:lnTo>
                  <a:lnTo>
                    <a:pt x="182" y="101"/>
                  </a:lnTo>
                  <a:lnTo>
                    <a:pt x="182" y="92"/>
                  </a:lnTo>
                  <a:lnTo>
                    <a:pt x="182" y="82"/>
                  </a:lnTo>
                  <a:lnTo>
                    <a:pt x="181" y="73"/>
                  </a:lnTo>
                  <a:lnTo>
                    <a:pt x="179" y="64"/>
                  </a:lnTo>
                  <a:lnTo>
                    <a:pt x="175" y="56"/>
                  </a:lnTo>
                  <a:lnTo>
                    <a:pt x="171" y="48"/>
                  </a:lnTo>
                  <a:lnTo>
                    <a:pt x="166" y="41"/>
                  </a:lnTo>
                  <a:lnTo>
                    <a:pt x="162" y="33"/>
                  </a:lnTo>
                  <a:lnTo>
                    <a:pt x="155" y="26"/>
                  </a:lnTo>
                  <a:lnTo>
                    <a:pt x="149" y="21"/>
                  </a:lnTo>
                  <a:lnTo>
                    <a:pt x="142" y="15"/>
                  </a:lnTo>
                  <a:lnTo>
                    <a:pt x="134" y="11"/>
                  </a:lnTo>
                  <a:lnTo>
                    <a:pt x="126" y="8"/>
                  </a:lnTo>
                  <a:lnTo>
                    <a:pt x="118" y="4"/>
                  </a:lnTo>
                  <a:lnTo>
                    <a:pt x="110" y="2"/>
                  </a:lnTo>
                  <a:lnTo>
                    <a:pt x="100" y="1"/>
                  </a:lnTo>
                  <a:lnTo>
                    <a:pt x="91" y="0"/>
                  </a:lnTo>
                  <a:lnTo>
                    <a:pt x="82" y="1"/>
                  </a:lnTo>
                  <a:lnTo>
                    <a:pt x="72" y="2"/>
                  </a:lnTo>
                  <a:lnTo>
                    <a:pt x="64" y="4"/>
                  </a:lnTo>
                  <a:lnTo>
                    <a:pt x="55" y="8"/>
                  </a:lnTo>
                  <a:lnTo>
                    <a:pt x="48" y="11"/>
                  </a:lnTo>
                  <a:lnTo>
                    <a:pt x="40" y="15"/>
                  </a:lnTo>
                  <a:lnTo>
                    <a:pt x="33" y="21"/>
                  </a:lnTo>
                  <a:lnTo>
                    <a:pt x="27" y="26"/>
                  </a:lnTo>
                  <a:lnTo>
                    <a:pt x="20" y="33"/>
                  </a:lnTo>
                  <a:lnTo>
                    <a:pt x="16" y="41"/>
                  </a:lnTo>
                  <a:lnTo>
                    <a:pt x="11" y="48"/>
                  </a:lnTo>
                  <a:lnTo>
                    <a:pt x="7" y="56"/>
                  </a:lnTo>
                  <a:lnTo>
                    <a:pt x="3" y="64"/>
                  </a:lnTo>
                  <a:lnTo>
                    <a:pt x="1" y="73"/>
                  </a:lnTo>
                  <a:lnTo>
                    <a:pt x="0" y="82"/>
                  </a:lnTo>
                  <a:lnTo>
                    <a:pt x="0" y="92"/>
                  </a:lnTo>
                  <a:lnTo>
                    <a:pt x="0" y="101"/>
                  </a:lnTo>
                  <a:lnTo>
                    <a:pt x="1" y="110"/>
                  </a:lnTo>
                  <a:lnTo>
                    <a:pt x="3" y="119"/>
                  </a:lnTo>
                  <a:lnTo>
                    <a:pt x="7" y="127"/>
                  </a:lnTo>
                  <a:lnTo>
                    <a:pt x="11" y="135"/>
                  </a:lnTo>
                  <a:lnTo>
                    <a:pt x="16" y="143"/>
                  </a:lnTo>
                  <a:lnTo>
                    <a:pt x="20" y="150"/>
                  </a:lnTo>
                  <a:lnTo>
                    <a:pt x="27" y="156"/>
                  </a:lnTo>
                  <a:lnTo>
                    <a:pt x="33" y="162"/>
                  </a:lnTo>
                  <a:lnTo>
                    <a:pt x="40" y="167"/>
                  </a:lnTo>
                  <a:lnTo>
                    <a:pt x="48" y="172"/>
                  </a:lnTo>
                  <a:lnTo>
                    <a:pt x="55" y="176"/>
                  </a:lnTo>
                  <a:lnTo>
                    <a:pt x="64" y="178"/>
                  </a:lnTo>
                  <a:lnTo>
                    <a:pt x="72" y="181"/>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95" name="Freeform 110"/>
            <p:cNvSpPr/>
            <p:nvPr/>
          </p:nvSpPr>
          <p:spPr bwMode="auto">
            <a:xfrm>
              <a:off x="11739965" y="2775899"/>
              <a:ext cx="28575" cy="30163"/>
            </a:xfrm>
            <a:custGeom>
              <a:avLst/>
              <a:gdLst/>
              <a:ahLst/>
              <a:cxnLst>
                <a:cxn ang="0">
                  <a:pos x="101" y="183"/>
                </a:cxn>
                <a:cxn ang="0">
                  <a:pos x="118" y="178"/>
                </a:cxn>
                <a:cxn ang="0">
                  <a:pos x="134" y="172"/>
                </a:cxn>
                <a:cxn ang="0">
                  <a:pos x="148" y="162"/>
                </a:cxn>
                <a:cxn ang="0">
                  <a:pos x="162" y="150"/>
                </a:cxn>
                <a:cxn ang="0">
                  <a:pos x="172" y="135"/>
                </a:cxn>
                <a:cxn ang="0">
                  <a:pos x="178" y="119"/>
                </a:cxn>
                <a:cxn ang="0">
                  <a:pos x="182" y="101"/>
                </a:cxn>
                <a:cxn ang="0">
                  <a:pos x="182" y="82"/>
                </a:cxn>
                <a:cxn ang="0">
                  <a:pos x="178" y="64"/>
                </a:cxn>
                <a:cxn ang="0">
                  <a:pos x="172" y="48"/>
                </a:cxn>
                <a:cxn ang="0">
                  <a:pos x="162" y="33"/>
                </a:cxn>
                <a:cxn ang="0">
                  <a:pos x="148" y="21"/>
                </a:cxn>
                <a:cxn ang="0">
                  <a:pos x="134" y="11"/>
                </a:cxn>
                <a:cxn ang="0">
                  <a:pos x="118" y="4"/>
                </a:cxn>
                <a:cxn ang="0">
                  <a:pos x="101" y="1"/>
                </a:cxn>
                <a:cxn ang="0">
                  <a:pos x="82" y="1"/>
                </a:cxn>
                <a:cxn ang="0">
                  <a:pos x="64" y="4"/>
                </a:cxn>
                <a:cxn ang="0">
                  <a:pos x="48" y="11"/>
                </a:cxn>
                <a:cxn ang="0">
                  <a:pos x="33" y="21"/>
                </a:cxn>
                <a:cxn ang="0">
                  <a:pos x="21" y="33"/>
                </a:cxn>
                <a:cxn ang="0">
                  <a:pos x="11" y="48"/>
                </a:cxn>
                <a:cxn ang="0">
                  <a:pos x="3" y="64"/>
                </a:cxn>
                <a:cxn ang="0">
                  <a:pos x="0" y="82"/>
                </a:cxn>
                <a:cxn ang="0">
                  <a:pos x="0" y="101"/>
                </a:cxn>
                <a:cxn ang="0">
                  <a:pos x="3" y="119"/>
                </a:cxn>
                <a:cxn ang="0">
                  <a:pos x="11" y="135"/>
                </a:cxn>
                <a:cxn ang="0">
                  <a:pos x="21" y="150"/>
                </a:cxn>
                <a:cxn ang="0">
                  <a:pos x="33" y="162"/>
                </a:cxn>
                <a:cxn ang="0">
                  <a:pos x="48" y="172"/>
                </a:cxn>
                <a:cxn ang="0">
                  <a:pos x="64" y="178"/>
                </a:cxn>
                <a:cxn ang="0">
                  <a:pos x="82" y="183"/>
                </a:cxn>
              </a:cxnLst>
              <a:rect l="0" t="0" r="r" b="b"/>
              <a:pathLst>
                <a:path w="183" h="183">
                  <a:moveTo>
                    <a:pt x="91" y="183"/>
                  </a:moveTo>
                  <a:lnTo>
                    <a:pt x="101" y="183"/>
                  </a:lnTo>
                  <a:lnTo>
                    <a:pt x="110" y="181"/>
                  </a:lnTo>
                  <a:lnTo>
                    <a:pt x="118" y="178"/>
                  </a:lnTo>
                  <a:lnTo>
                    <a:pt x="126" y="176"/>
                  </a:lnTo>
                  <a:lnTo>
                    <a:pt x="134" y="172"/>
                  </a:lnTo>
                  <a:lnTo>
                    <a:pt x="142" y="167"/>
                  </a:lnTo>
                  <a:lnTo>
                    <a:pt x="148" y="162"/>
                  </a:lnTo>
                  <a:lnTo>
                    <a:pt x="155" y="156"/>
                  </a:lnTo>
                  <a:lnTo>
                    <a:pt x="162" y="150"/>
                  </a:lnTo>
                  <a:lnTo>
                    <a:pt x="166" y="143"/>
                  </a:lnTo>
                  <a:lnTo>
                    <a:pt x="172" y="135"/>
                  </a:lnTo>
                  <a:lnTo>
                    <a:pt x="175" y="127"/>
                  </a:lnTo>
                  <a:lnTo>
                    <a:pt x="178" y="119"/>
                  </a:lnTo>
                  <a:lnTo>
                    <a:pt x="181" y="110"/>
                  </a:lnTo>
                  <a:lnTo>
                    <a:pt x="182" y="101"/>
                  </a:lnTo>
                  <a:lnTo>
                    <a:pt x="183" y="92"/>
                  </a:lnTo>
                  <a:lnTo>
                    <a:pt x="182" y="82"/>
                  </a:lnTo>
                  <a:lnTo>
                    <a:pt x="181" y="73"/>
                  </a:lnTo>
                  <a:lnTo>
                    <a:pt x="178" y="64"/>
                  </a:lnTo>
                  <a:lnTo>
                    <a:pt x="175" y="56"/>
                  </a:lnTo>
                  <a:lnTo>
                    <a:pt x="172" y="48"/>
                  </a:lnTo>
                  <a:lnTo>
                    <a:pt x="166" y="41"/>
                  </a:lnTo>
                  <a:lnTo>
                    <a:pt x="162" y="33"/>
                  </a:lnTo>
                  <a:lnTo>
                    <a:pt x="155" y="26"/>
                  </a:lnTo>
                  <a:lnTo>
                    <a:pt x="148" y="21"/>
                  </a:lnTo>
                  <a:lnTo>
                    <a:pt x="142" y="15"/>
                  </a:lnTo>
                  <a:lnTo>
                    <a:pt x="134" y="11"/>
                  </a:lnTo>
                  <a:lnTo>
                    <a:pt x="126" y="8"/>
                  </a:lnTo>
                  <a:lnTo>
                    <a:pt x="118" y="4"/>
                  </a:lnTo>
                  <a:lnTo>
                    <a:pt x="110" y="2"/>
                  </a:lnTo>
                  <a:lnTo>
                    <a:pt x="101" y="1"/>
                  </a:lnTo>
                  <a:lnTo>
                    <a:pt x="91" y="0"/>
                  </a:lnTo>
                  <a:lnTo>
                    <a:pt x="82" y="1"/>
                  </a:lnTo>
                  <a:lnTo>
                    <a:pt x="73" y="2"/>
                  </a:lnTo>
                  <a:lnTo>
                    <a:pt x="64" y="4"/>
                  </a:lnTo>
                  <a:lnTo>
                    <a:pt x="55" y="8"/>
                  </a:lnTo>
                  <a:lnTo>
                    <a:pt x="48" y="11"/>
                  </a:lnTo>
                  <a:lnTo>
                    <a:pt x="40" y="15"/>
                  </a:lnTo>
                  <a:lnTo>
                    <a:pt x="33" y="21"/>
                  </a:lnTo>
                  <a:lnTo>
                    <a:pt x="26" y="26"/>
                  </a:lnTo>
                  <a:lnTo>
                    <a:pt x="21" y="33"/>
                  </a:lnTo>
                  <a:lnTo>
                    <a:pt x="15" y="41"/>
                  </a:lnTo>
                  <a:lnTo>
                    <a:pt x="11" y="48"/>
                  </a:lnTo>
                  <a:lnTo>
                    <a:pt x="6" y="56"/>
                  </a:lnTo>
                  <a:lnTo>
                    <a:pt x="3" y="64"/>
                  </a:lnTo>
                  <a:lnTo>
                    <a:pt x="1" y="73"/>
                  </a:lnTo>
                  <a:lnTo>
                    <a:pt x="0" y="82"/>
                  </a:lnTo>
                  <a:lnTo>
                    <a:pt x="0" y="92"/>
                  </a:lnTo>
                  <a:lnTo>
                    <a:pt x="0" y="101"/>
                  </a:lnTo>
                  <a:lnTo>
                    <a:pt x="1" y="110"/>
                  </a:lnTo>
                  <a:lnTo>
                    <a:pt x="3" y="119"/>
                  </a:lnTo>
                  <a:lnTo>
                    <a:pt x="6" y="127"/>
                  </a:lnTo>
                  <a:lnTo>
                    <a:pt x="11" y="135"/>
                  </a:lnTo>
                  <a:lnTo>
                    <a:pt x="15" y="143"/>
                  </a:lnTo>
                  <a:lnTo>
                    <a:pt x="21" y="150"/>
                  </a:lnTo>
                  <a:lnTo>
                    <a:pt x="26" y="156"/>
                  </a:lnTo>
                  <a:lnTo>
                    <a:pt x="33" y="162"/>
                  </a:lnTo>
                  <a:lnTo>
                    <a:pt x="40" y="167"/>
                  </a:lnTo>
                  <a:lnTo>
                    <a:pt x="48" y="172"/>
                  </a:lnTo>
                  <a:lnTo>
                    <a:pt x="55" y="176"/>
                  </a:lnTo>
                  <a:lnTo>
                    <a:pt x="64" y="178"/>
                  </a:lnTo>
                  <a:lnTo>
                    <a:pt x="73" y="181"/>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96" name="Freeform 111"/>
            <p:cNvSpPr/>
            <p:nvPr/>
          </p:nvSpPr>
          <p:spPr bwMode="auto">
            <a:xfrm>
              <a:off x="11779653" y="2775899"/>
              <a:ext cx="28575" cy="30163"/>
            </a:xfrm>
            <a:custGeom>
              <a:avLst/>
              <a:gdLst/>
              <a:ahLst/>
              <a:cxnLst>
                <a:cxn ang="0">
                  <a:pos x="101" y="183"/>
                </a:cxn>
                <a:cxn ang="0">
                  <a:pos x="118" y="178"/>
                </a:cxn>
                <a:cxn ang="0">
                  <a:pos x="134" y="172"/>
                </a:cxn>
                <a:cxn ang="0">
                  <a:pos x="149" y="162"/>
                </a:cxn>
                <a:cxn ang="0">
                  <a:pos x="162" y="150"/>
                </a:cxn>
                <a:cxn ang="0">
                  <a:pos x="172" y="135"/>
                </a:cxn>
                <a:cxn ang="0">
                  <a:pos x="178" y="119"/>
                </a:cxn>
                <a:cxn ang="0">
                  <a:pos x="182" y="101"/>
                </a:cxn>
                <a:cxn ang="0">
                  <a:pos x="182" y="82"/>
                </a:cxn>
                <a:cxn ang="0">
                  <a:pos x="178" y="64"/>
                </a:cxn>
                <a:cxn ang="0">
                  <a:pos x="172" y="48"/>
                </a:cxn>
                <a:cxn ang="0">
                  <a:pos x="162" y="33"/>
                </a:cxn>
                <a:cxn ang="0">
                  <a:pos x="149" y="21"/>
                </a:cxn>
                <a:cxn ang="0">
                  <a:pos x="134" y="11"/>
                </a:cxn>
                <a:cxn ang="0">
                  <a:pos x="118" y="4"/>
                </a:cxn>
                <a:cxn ang="0">
                  <a:pos x="101" y="1"/>
                </a:cxn>
                <a:cxn ang="0">
                  <a:pos x="82" y="1"/>
                </a:cxn>
                <a:cxn ang="0">
                  <a:pos x="64" y="4"/>
                </a:cxn>
                <a:cxn ang="0">
                  <a:pos x="47" y="11"/>
                </a:cxn>
                <a:cxn ang="0">
                  <a:pos x="33" y="21"/>
                </a:cxn>
                <a:cxn ang="0">
                  <a:pos x="21" y="33"/>
                </a:cxn>
                <a:cxn ang="0">
                  <a:pos x="11" y="48"/>
                </a:cxn>
                <a:cxn ang="0">
                  <a:pos x="4" y="64"/>
                </a:cxn>
                <a:cxn ang="0">
                  <a:pos x="0" y="82"/>
                </a:cxn>
                <a:cxn ang="0">
                  <a:pos x="0" y="101"/>
                </a:cxn>
                <a:cxn ang="0">
                  <a:pos x="4" y="119"/>
                </a:cxn>
                <a:cxn ang="0">
                  <a:pos x="11" y="135"/>
                </a:cxn>
                <a:cxn ang="0">
                  <a:pos x="21" y="150"/>
                </a:cxn>
                <a:cxn ang="0">
                  <a:pos x="33" y="162"/>
                </a:cxn>
                <a:cxn ang="0">
                  <a:pos x="47" y="172"/>
                </a:cxn>
                <a:cxn ang="0">
                  <a:pos x="64" y="178"/>
                </a:cxn>
                <a:cxn ang="0">
                  <a:pos x="82" y="183"/>
                </a:cxn>
              </a:cxnLst>
              <a:rect l="0" t="0" r="r" b="b"/>
              <a:pathLst>
                <a:path w="183" h="183">
                  <a:moveTo>
                    <a:pt x="91" y="183"/>
                  </a:moveTo>
                  <a:lnTo>
                    <a:pt x="101" y="183"/>
                  </a:lnTo>
                  <a:lnTo>
                    <a:pt x="109" y="181"/>
                  </a:lnTo>
                  <a:lnTo>
                    <a:pt x="118" y="178"/>
                  </a:lnTo>
                  <a:lnTo>
                    <a:pt x="126" y="176"/>
                  </a:lnTo>
                  <a:lnTo>
                    <a:pt x="134" y="172"/>
                  </a:lnTo>
                  <a:lnTo>
                    <a:pt x="142" y="167"/>
                  </a:lnTo>
                  <a:lnTo>
                    <a:pt x="149" y="162"/>
                  </a:lnTo>
                  <a:lnTo>
                    <a:pt x="156" y="156"/>
                  </a:lnTo>
                  <a:lnTo>
                    <a:pt x="162" y="150"/>
                  </a:lnTo>
                  <a:lnTo>
                    <a:pt x="167" y="143"/>
                  </a:lnTo>
                  <a:lnTo>
                    <a:pt x="172" y="135"/>
                  </a:lnTo>
                  <a:lnTo>
                    <a:pt x="175" y="127"/>
                  </a:lnTo>
                  <a:lnTo>
                    <a:pt x="178" y="119"/>
                  </a:lnTo>
                  <a:lnTo>
                    <a:pt x="180" y="110"/>
                  </a:lnTo>
                  <a:lnTo>
                    <a:pt x="182" y="101"/>
                  </a:lnTo>
                  <a:lnTo>
                    <a:pt x="183" y="92"/>
                  </a:lnTo>
                  <a:lnTo>
                    <a:pt x="182" y="82"/>
                  </a:lnTo>
                  <a:lnTo>
                    <a:pt x="180" y="73"/>
                  </a:lnTo>
                  <a:lnTo>
                    <a:pt x="178" y="64"/>
                  </a:lnTo>
                  <a:lnTo>
                    <a:pt x="175" y="56"/>
                  </a:lnTo>
                  <a:lnTo>
                    <a:pt x="172" y="48"/>
                  </a:lnTo>
                  <a:lnTo>
                    <a:pt x="167" y="41"/>
                  </a:lnTo>
                  <a:lnTo>
                    <a:pt x="162" y="33"/>
                  </a:lnTo>
                  <a:lnTo>
                    <a:pt x="156" y="26"/>
                  </a:lnTo>
                  <a:lnTo>
                    <a:pt x="149" y="21"/>
                  </a:lnTo>
                  <a:lnTo>
                    <a:pt x="142" y="15"/>
                  </a:lnTo>
                  <a:lnTo>
                    <a:pt x="134" y="11"/>
                  </a:lnTo>
                  <a:lnTo>
                    <a:pt x="126" y="8"/>
                  </a:lnTo>
                  <a:lnTo>
                    <a:pt x="118" y="4"/>
                  </a:lnTo>
                  <a:lnTo>
                    <a:pt x="109" y="2"/>
                  </a:lnTo>
                  <a:lnTo>
                    <a:pt x="101" y="1"/>
                  </a:lnTo>
                  <a:lnTo>
                    <a:pt x="91" y="0"/>
                  </a:lnTo>
                  <a:lnTo>
                    <a:pt x="82" y="1"/>
                  </a:lnTo>
                  <a:lnTo>
                    <a:pt x="73" y="2"/>
                  </a:lnTo>
                  <a:lnTo>
                    <a:pt x="64" y="4"/>
                  </a:lnTo>
                  <a:lnTo>
                    <a:pt x="55" y="8"/>
                  </a:lnTo>
                  <a:lnTo>
                    <a:pt x="47" y="11"/>
                  </a:lnTo>
                  <a:lnTo>
                    <a:pt x="40" y="15"/>
                  </a:lnTo>
                  <a:lnTo>
                    <a:pt x="33" y="21"/>
                  </a:lnTo>
                  <a:lnTo>
                    <a:pt x="26" y="26"/>
                  </a:lnTo>
                  <a:lnTo>
                    <a:pt x="21" y="33"/>
                  </a:lnTo>
                  <a:lnTo>
                    <a:pt x="15" y="41"/>
                  </a:lnTo>
                  <a:lnTo>
                    <a:pt x="11" y="48"/>
                  </a:lnTo>
                  <a:lnTo>
                    <a:pt x="6" y="56"/>
                  </a:lnTo>
                  <a:lnTo>
                    <a:pt x="4" y="64"/>
                  </a:lnTo>
                  <a:lnTo>
                    <a:pt x="2" y="73"/>
                  </a:lnTo>
                  <a:lnTo>
                    <a:pt x="0" y="82"/>
                  </a:lnTo>
                  <a:lnTo>
                    <a:pt x="0" y="92"/>
                  </a:lnTo>
                  <a:lnTo>
                    <a:pt x="0" y="101"/>
                  </a:lnTo>
                  <a:lnTo>
                    <a:pt x="2" y="110"/>
                  </a:lnTo>
                  <a:lnTo>
                    <a:pt x="4" y="119"/>
                  </a:lnTo>
                  <a:lnTo>
                    <a:pt x="6" y="127"/>
                  </a:lnTo>
                  <a:lnTo>
                    <a:pt x="11" y="135"/>
                  </a:lnTo>
                  <a:lnTo>
                    <a:pt x="15" y="143"/>
                  </a:lnTo>
                  <a:lnTo>
                    <a:pt x="21" y="150"/>
                  </a:lnTo>
                  <a:lnTo>
                    <a:pt x="26" y="156"/>
                  </a:lnTo>
                  <a:lnTo>
                    <a:pt x="33" y="162"/>
                  </a:lnTo>
                  <a:lnTo>
                    <a:pt x="40" y="167"/>
                  </a:lnTo>
                  <a:lnTo>
                    <a:pt x="47" y="172"/>
                  </a:lnTo>
                  <a:lnTo>
                    <a:pt x="55" y="176"/>
                  </a:lnTo>
                  <a:lnTo>
                    <a:pt x="64" y="178"/>
                  </a:lnTo>
                  <a:lnTo>
                    <a:pt x="73" y="181"/>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97" name="Freeform 112"/>
            <p:cNvSpPr/>
            <p:nvPr/>
          </p:nvSpPr>
          <p:spPr bwMode="auto">
            <a:xfrm>
              <a:off x="12235265" y="2963224"/>
              <a:ext cx="203200" cy="34925"/>
            </a:xfrm>
            <a:custGeom>
              <a:avLst/>
              <a:gdLst/>
              <a:ahLst/>
              <a:cxnLst>
                <a:cxn ang="0">
                  <a:pos x="1170" y="0"/>
                </a:cxn>
                <a:cxn ang="0">
                  <a:pos x="1192" y="2"/>
                </a:cxn>
                <a:cxn ang="0">
                  <a:pos x="1212" y="9"/>
                </a:cxn>
                <a:cxn ang="0">
                  <a:pos x="1231" y="19"/>
                </a:cxn>
                <a:cxn ang="0">
                  <a:pos x="1246" y="32"/>
                </a:cxn>
                <a:cxn ang="0">
                  <a:pos x="1259" y="48"/>
                </a:cxn>
                <a:cxn ang="0">
                  <a:pos x="1271" y="66"/>
                </a:cxn>
                <a:cxn ang="0">
                  <a:pos x="1276" y="86"/>
                </a:cxn>
                <a:cxn ang="0">
                  <a:pos x="1278" y="109"/>
                </a:cxn>
                <a:cxn ang="0">
                  <a:pos x="1276" y="131"/>
                </a:cxn>
                <a:cxn ang="0">
                  <a:pos x="1271" y="151"/>
                </a:cxn>
                <a:cxn ang="0">
                  <a:pos x="1259" y="170"/>
                </a:cxn>
                <a:cxn ang="0">
                  <a:pos x="1246" y="185"/>
                </a:cxn>
                <a:cxn ang="0">
                  <a:pos x="1231" y="198"/>
                </a:cxn>
                <a:cxn ang="0">
                  <a:pos x="1212" y="209"/>
                </a:cxn>
                <a:cxn ang="0">
                  <a:pos x="1192" y="215"/>
                </a:cxn>
                <a:cxn ang="0">
                  <a:pos x="1170" y="217"/>
                </a:cxn>
                <a:cxn ang="0">
                  <a:pos x="97" y="217"/>
                </a:cxn>
                <a:cxn ang="0">
                  <a:pos x="76" y="213"/>
                </a:cxn>
                <a:cxn ang="0">
                  <a:pos x="56" y="204"/>
                </a:cxn>
                <a:cxn ang="0">
                  <a:pos x="40" y="193"/>
                </a:cxn>
                <a:cxn ang="0">
                  <a:pos x="24" y="177"/>
                </a:cxn>
                <a:cxn ang="0">
                  <a:pos x="13" y="161"/>
                </a:cxn>
                <a:cxn ang="0">
                  <a:pos x="4" y="141"/>
                </a:cxn>
                <a:cxn ang="0">
                  <a:pos x="0" y="120"/>
                </a:cxn>
                <a:cxn ang="0">
                  <a:pos x="0" y="97"/>
                </a:cxn>
                <a:cxn ang="0">
                  <a:pos x="4" y="76"/>
                </a:cxn>
                <a:cxn ang="0">
                  <a:pos x="13" y="56"/>
                </a:cxn>
                <a:cxn ang="0">
                  <a:pos x="24" y="40"/>
                </a:cxn>
                <a:cxn ang="0">
                  <a:pos x="40" y="24"/>
                </a:cxn>
                <a:cxn ang="0">
                  <a:pos x="56" y="13"/>
                </a:cxn>
                <a:cxn ang="0">
                  <a:pos x="76" y="4"/>
                </a:cxn>
                <a:cxn ang="0">
                  <a:pos x="97" y="0"/>
                </a:cxn>
              </a:cxnLst>
              <a:rect l="0" t="0" r="r" b="b"/>
              <a:pathLst>
                <a:path w="1278" h="217">
                  <a:moveTo>
                    <a:pt x="108" y="0"/>
                  </a:moveTo>
                  <a:lnTo>
                    <a:pt x="1170" y="0"/>
                  </a:lnTo>
                  <a:lnTo>
                    <a:pt x="1181" y="0"/>
                  </a:lnTo>
                  <a:lnTo>
                    <a:pt x="1192" y="2"/>
                  </a:lnTo>
                  <a:lnTo>
                    <a:pt x="1202" y="4"/>
                  </a:lnTo>
                  <a:lnTo>
                    <a:pt x="1212" y="9"/>
                  </a:lnTo>
                  <a:lnTo>
                    <a:pt x="1222" y="13"/>
                  </a:lnTo>
                  <a:lnTo>
                    <a:pt x="1231" y="19"/>
                  </a:lnTo>
                  <a:lnTo>
                    <a:pt x="1238" y="24"/>
                  </a:lnTo>
                  <a:lnTo>
                    <a:pt x="1246" y="32"/>
                  </a:lnTo>
                  <a:lnTo>
                    <a:pt x="1254" y="40"/>
                  </a:lnTo>
                  <a:lnTo>
                    <a:pt x="1259" y="48"/>
                  </a:lnTo>
                  <a:lnTo>
                    <a:pt x="1265" y="56"/>
                  </a:lnTo>
                  <a:lnTo>
                    <a:pt x="1271" y="66"/>
                  </a:lnTo>
                  <a:lnTo>
                    <a:pt x="1274" y="76"/>
                  </a:lnTo>
                  <a:lnTo>
                    <a:pt x="1276" y="86"/>
                  </a:lnTo>
                  <a:lnTo>
                    <a:pt x="1278" y="97"/>
                  </a:lnTo>
                  <a:lnTo>
                    <a:pt x="1278" y="109"/>
                  </a:lnTo>
                  <a:lnTo>
                    <a:pt x="1278" y="120"/>
                  </a:lnTo>
                  <a:lnTo>
                    <a:pt x="1276" y="131"/>
                  </a:lnTo>
                  <a:lnTo>
                    <a:pt x="1274" y="141"/>
                  </a:lnTo>
                  <a:lnTo>
                    <a:pt x="1271" y="151"/>
                  </a:lnTo>
                  <a:lnTo>
                    <a:pt x="1265" y="161"/>
                  </a:lnTo>
                  <a:lnTo>
                    <a:pt x="1259" y="170"/>
                  </a:lnTo>
                  <a:lnTo>
                    <a:pt x="1254" y="177"/>
                  </a:lnTo>
                  <a:lnTo>
                    <a:pt x="1246" y="185"/>
                  </a:lnTo>
                  <a:lnTo>
                    <a:pt x="1238" y="193"/>
                  </a:lnTo>
                  <a:lnTo>
                    <a:pt x="1231" y="198"/>
                  </a:lnTo>
                  <a:lnTo>
                    <a:pt x="1222" y="204"/>
                  </a:lnTo>
                  <a:lnTo>
                    <a:pt x="1212" y="209"/>
                  </a:lnTo>
                  <a:lnTo>
                    <a:pt x="1202" y="213"/>
                  </a:lnTo>
                  <a:lnTo>
                    <a:pt x="1192" y="215"/>
                  </a:lnTo>
                  <a:lnTo>
                    <a:pt x="1181" y="217"/>
                  </a:lnTo>
                  <a:lnTo>
                    <a:pt x="1170" y="217"/>
                  </a:lnTo>
                  <a:lnTo>
                    <a:pt x="108" y="217"/>
                  </a:lnTo>
                  <a:lnTo>
                    <a:pt x="97" y="217"/>
                  </a:lnTo>
                  <a:lnTo>
                    <a:pt x="86" y="215"/>
                  </a:lnTo>
                  <a:lnTo>
                    <a:pt x="76" y="213"/>
                  </a:lnTo>
                  <a:lnTo>
                    <a:pt x="66" y="209"/>
                  </a:lnTo>
                  <a:lnTo>
                    <a:pt x="56" y="204"/>
                  </a:lnTo>
                  <a:lnTo>
                    <a:pt x="47" y="198"/>
                  </a:lnTo>
                  <a:lnTo>
                    <a:pt x="40" y="193"/>
                  </a:lnTo>
                  <a:lnTo>
                    <a:pt x="32" y="185"/>
                  </a:lnTo>
                  <a:lnTo>
                    <a:pt x="24" y="177"/>
                  </a:lnTo>
                  <a:lnTo>
                    <a:pt x="19" y="170"/>
                  </a:lnTo>
                  <a:lnTo>
                    <a:pt x="13" y="161"/>
                  </a:lnTo>
                  <a:lnTo>
                    <a:pt x="9" y="151"/>
                  </a:lnTo>
                  <a:lnTo>
                    <a:pt x="4" y="141"/>
                  </a:lnTo>
                  <a:lnTo>
                    <a:pt x="2" y="131"/>
                  </a:lnTo>
                  <a:lnTo>
                    <a:pt x="0" y="120"/>
                  </a:lnTo>
                  <a:lnTo>
                    <a:pt x="0" y="109"/>
                  </a:lnTo>
                  <a:lnTo>
                    <a:pt x="0" y="97"/>
                  </a:lnTo>
                  <a:lnTo>
                    <a:pt x="2" y="86"/>
                  </a:lnTo>
                  <a:lnTo>
                    <a:pt x="4" y="76"/>
                  </a:lnTo>
                  <a:lnTo>
                    <a:pt x="9" y="66"/>
                  </a:lnTo>
                  <a:lnTo>
                    <a:pt x="13" y="56"/>
                  </a:lnTo>
                  <a:lnTo>
                    <a:pt x="19" y="48"/>
                  </a:lnTo>
                  <a:lnTo>
                    <a:pt x="24" y="40"/>
                  </a:lnTo>
                  <a:lnTo>
                    <a:pt x="32" y="32"/>
                  </a:lnTo>
                  <a:lnTo>
                    <a:pt x="40" y="24"/>
                  </a:lnTo>
                  <a:lnTo>
                    <a:pt x="47" y="19"/>
                  </a:lnTo>
                  <a:lnTo>
                    <a:pt x="56" y="13"/>
                  </a:lnTo>
                  <a:lnTo>
                    <a:pt x="66" y="9"/>
                  </a:lnTo>
                  <a:lnTo>
                    <a:pt x="76" y="4"/>
                  </a:lnTo>
                  <a:lnTo>
                    <a:pt x="86" y="2"/>
                  </a:lnTo>
                  <a:lnTo>
                    <a:pt x="97" y="0"/>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98" name="Freeform 113"/>
            <p:cNvSpPr/>
            <p:nvPr/>
          </p:nvSpPr>
          <p:spPr bwMode="auto">
            <a:xfrm>
              <a:off x="11619315" y="2964812"/>
              <a:ext cx="28575" cy="28575"/>
            </a:xfrm>
            <a:custGeom>
              <a:avLst/>
              <a:gdLst/>
              <a:ahLst/>
              <a:cxnLst>
                <a:cxn ang="0">
                  <a:pos x="101" y="182"/>
                </a:cxn>
                <a:cxn ang="0">
                  <a:pos x="119" y="179"/>
                </a:cxn>
                <a:cxn ang="0">
                  <a:pos x="136" y="172"/>
                </a:cxn>
                <a:cxn ang="0">
                  <a:pos x="150" y="162"/>
                </a:cxn>
                <a:cxn ang="0">
                  <a:pos x="162" y="150"/>
                </a:cxn>
                <a:cxn ang="0">
                  <a:pos x="172" y="136"/>
                </a:cxn>
                <a:cxn ang="0">
                  <a:pos x="179" y="119"/>
                </a:cxn>
                <a:cxn ang="0">
                  <a:pos x="183" y="101"/>
                </a:cxn>
                <a:cxn ang="0">
                  <a:pos x="183" y="83"/>
                </a:cxn>
                <a:cxn ang="0">
                  <a:pos x="179" y="65"/>
                </a:cxn>
                <a:cxn ang="0">
                  <a:pos x="172" y="48"/>
                </a:cxn>
                <a:cxn ang="0">
                  <a:pos x="162" y="34"/>
                </a:cxn>
                <a:cxn ang="0">
                  <a:pos x="150" y="22"/>
                </a:cxn>
                <a:cxn ang="0">
                  <a:pos x="136" y="12"/>
                </a:cxn>
                <a:cxn ang="0">
                  <a:pos x="119" y="5"/>
                </a:cxn>
                <a:cxn ang="0">
                  <a:pos x="101" y="2"/>
                </a:cxn>
                <a:cxn ang="0">
                  <a:pos x="82" y="2"/>
                </a:cxn>
                <a:cxn ang="0">
                  <a:pos x="65" y="5"/>
                </a:cxn>
                <a:cxn ang="0">
                  <a:pos x="49" y="12"/>
                </a:cxn>
                <a:cxn ang="0">
                  <a:pos x="34" y="22"/>
                </a:cxn>
                <a:cxn ang="0">
                  <a:pos x="21" y="34"/>
                </a:cxn>
                <a:cxn ang="0">
                  <a:pos x="11" y="48"/>
                </a:cxn>
                <a:cxn ang="0">
                  <a:pos x="5" y="65"/>
                </a:cxn>
                <a:cxn ang="0">
                  <a:pos x="1" y="83"/>
                </a:cxn>
                <a:cxn ang="0">
                  <a:pos x="1" y="101"/>
                </a:cxn>
                <a:cxn ang="0">
                  <a:pos x="5" y="119"/>
                </a:cxn>
                <a:cxn ang="0">
                  <a:pos x="11" y="136"/>
                </a:cxn>
                <a:cxn ang="0">
                  <a:pos x="21" y="150"/>
                </a:cxn>
                <a:cxn ang="0">
                  <a:pos x="34" y="162"/>
                </a:cxn>
                <a:cxn ang="0">
                  <a:pos x="49" y="172"/>
                </a:cxn>
                <a:cxn ang="0">
                  <a:pos x="65" y="179"/>
                </a:cxn>
                <a:cxn ang="0">
                  <a:pos x="82" y="182"/>
                </a:cxn>
              </a:cxnLst>
              <a:rect l="0" t="0" r="r" b="b"/>
              <a:pathLst>
                <a:path w="183" h="184">
                  <a:moveTo>
                    <a:pt x="92" y="184"/>
                  </a:moveTo>
                  <a:lnTo>
                    <a:pt x="101" y="182"/>
                  </a:lnTo>
                  <a:lnTo>
                    <a:pt x="110" y="181"/>
                  </a:lnTo>
                  <a:lnTo>
                    <a:pt x="119" y="179"/>
                  </a:lnTo>
                  <a:lnTo>
                    <a:pt x="128" y="176"/>
                  </a:lnTo>
                  <a:lnTo>
                    <a:pt x="136" y="172"/>
                  </a:lnTo>
                  <a:lnTo>
                    <a:pt x="143" y="168"/>
                  </a:lnTo>
                  <a:lnTo>
                    <a:pt x="150" y="162"/>
                  </a:lnTo>
                  <a:lnTo>
                    <a:pt x="157" y="157"/>
                  </a:lnTo>
                  <a:lnTo>
                    <a:pt x="162" y="150"/>
                  </a:lnTo>
                  <a:lnTo>
                    <a:pt x="168" y="144"/>
                  </a:lnTo>
                  <a:lnTo>
                    <a:pt x="172" y="136"/>
                  </a:lnTo>
                  <a:lnTo>
                    <a:pt x="177" y="128"/>
                  </a:lnTo>
                  <a:lnTo>
                    <a:pt x="179" y="119"/>
                  </a:lnTo>
                  <a:lnTo>
                    <a:pt x="181" y="110"/>
                  </a:lnTo>
                  <a:lnTo>
                    <a:pt x="183" y="101"/>
                  </a:lnTo>
                  <a:lnTo>
                    <a:pt x="183" y="93"/>
                  </a:lnTo>
                  <a:lnTo>
                    <a:pt x="183" y="83"/>
                  </a:lnTo>
                  <a:lnTo>
                    <a:pt x="181" y="74"/>
                  </a:lnTo>
                  <a:lnTo>
                    <a:pt x="179" y="65"/>
                  </a:lnTo>
                  <a:lnTo>
                    <a:pt x="177" y="57"/>
                  </a:lnTo>
                  <a:lnTo>
                    <a:pt x="172" y="48"/>
                  </a:lnTo>
                  <a:lnTo>
                    <a:pt x="168" y="42"/>
                  </a:lnTo>
                  <a:lnTo>
                    <a:pt x="162" y="34"/>
                  </a:lnTo>
                  <a:lnTo>
                    <a:pt x="157" y="27"/>
                  </a:lnTo>
                  <a:lnTo>
                    <a:pt x="150" y="22"/>
                  </a:lnTo>
                  <a:lnTo>
                    <a:pt x="143" y="16"/>
                  </a:lnTo>
                  <a:lnTo>
                    <a:pt x="136" y="12"/>
                  </a:lnTo>
                  <a:lnTo>
                    <a:pt x="128" y="8"/>
                  </a:lnTo>
                  <a:lnTo>
                    <a:pt x="119" y="5"/>
                  </a:lnTo>
                  <a:lnTo>
                    <a:pt x="110" y="3"/>
                  </a:lnTo>
                  <a:lnTo>
                    <a:pt x="101" y="2"/>
                  </a:lnTo>
                  <a:lnTo>
                    <a:pt x="92" y="0"/>
                  </a:lnTo>
                  <a:lnTo>
                    <a:pt x="82" y="2"/>
                  </a:lnTo>
                  <a:lnTo>
                    <a:pt x="73" y="3"/>
                  </a:lnTo>
                  <a:lnTo>
                    <a:pt x="65" y="5"/>
                  </a:lnTo>
                  <a:lnTo>
                    <a:pt x="57" y="8"/>
                  </a:lnTo>
                  <a:lnTo>
                    <a:pt x="49" y="12"/>
                  </a:lnTo>
                  <a:lnTo>
                    <a:pt x="41" y="16"/>
                  </a:lnTo>
                  <a:lnTo>
                    <a:pt x="34" y="22"/>
                  </a:lnTo>
                  <a:lnTo>
                    <a:pt x="28" y="27"/>
                  </a:lnTo>
                  <a:lnTo>
                    <a:pt x="21" y="34"/>
                  </a:lnTo>
                  <a:lnTo>
                    <a:pt x="16" y="42"/>
                  </a:lnTo>
                  <a:lnTo>
                    <a:pt x="11" y="48"/>
                  </a:lnTo>
                  <a:lnTo>
                    <a:pt x="8" y="57"/>
                  </a:lnTo>
                  <a:lnTo>
                    <a:pt x="5" y="65"/>
                  </a:lnTo>
                  <a:lnTo>
                    <a:pt x="2" y="74"/>
                  </a:lnTo>
                  <a:lnTo>
                    <a:pt x="1" y="83"/>
                  </a:lnTo>
                  <a:lnTo>
                    <a:pt x="0" y="93"/>
                  </a:lnTo>
                  <a:lnTo>
                    <a:pt x="1" y="101"/>
                  </a:lnTo>
                  <a:lnTo>
                    <a:pt x="2" y="110"/>
                  </a:lnTo>
                  <a:lnTo>
                    <a:pt x="5" y="119"/>
                  </a:lnTo>
                  <a:lnTo>
                    <a:pt x="8" y="128"/>
                  </a:lnTo>
                  <a:lnTo>
                    <a:pt x="11" y="136"/>
                  </a:lnTo>
                  <a:lnTo>
                    <a:pt x="16" y="144"/>
                  </a:lnTo>
                  <a:lnTo>
                    <a:pt x="21" y="150"/>
                  </a:lnTo>
                  <a:lnTo>
                    <a:pt x="28" y="157"/>
                  </a:lnTo>
                  <a:lnTo>
                    <a:pt x="34" y="162"/>
                  </a:lnTo>
                  <a:lnTo>
                    <a:pt x="41" y="168"/>
                  </a:lnTo>
                  <a:lnTo>
                    <a:pt x="49" y="172"/>
                  </a:lnTo>
                  <a:lnTo>
                    <a:pt x="57" y="176"/>
                  </a:lnTo>
                  <a:lnTo>
                    <a:pt x="65" y="179"/>
                  </a:lnTo>
                  <a:lnTo>
                    <a:pt x="73" y="181"/>
                  </a:lnTo>
                  <a:lnTo>
                    <a:pt x="82" y="182"/>
                  </a:lnTo>
                  <a:lnTo>
                    <a:pt x="92" y="184"/>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99" name="Freeform 114"/>
            <p:cNvSpPr/>
            <p:nvPr/>
          </p:nvSpPr>
          <p:spPr bwMode="auto">
            <a:xfrm>
              <a:off x="11659003" y="2964812"/>
              <a:ext cx="28575" cy="28575"/>
            </a:xfrm>
            <a:custGeom>
              <a:avLst/>
              <a:gdLst/>
              <a:ahLst/>
              <a:cxnLst>
                <a:cxn ang="0">
                  <a:pos x="100" y="182"/>
                </a:cxn>
                <a:cxn ang="0">
                  <a:pos x="118" y="179"/>
                </a:cxn>
                <a:cxn ang="0">
                  <a:pos x="134" y="172"/>
                </a:cxn>
                <a:cxn ang="0">
                  <a:pos x="149" y="162"/>
                </a:cxn>
                <a:cxn ang="0">
                  <a:pos x="161" y="150"/>
                </a:cxn>
                <a:cxn ang="0">
                  <a:pos x="171" y="136"/>
                </a:cxn>
                <a:cxn ang="0">
                  <a:pos x="179" y="119"/>
                </a:cxn>
                <a:cxn ang="0">
                  <a:pos x="182" y="101"/>
                </a:cxn>
                <a:cxn ang="0">
                  <a:pos x="182" y="83"/>
                </a:cxn>
                <a:cxn ang="0">
                  <a:pos x="179" y="65"/>
                </a:cxn>
                <a:cxn ang="0">
                  <a:pos x="171" y="48"/>
                </a:cxn>
                <a:cxn ang="0">
                  <a:pos x="161" y="34"/>
                </a:cxn>
                <a:cxn ang="0">
                  <a:pos x="149" y="22"/>
                </a:cxn>
                <a:cxn ang="0">
                  <a:pos x="134" y="12"/>
                </a:cxn>
                <a:cxn ang="0">
                  <a:pos x="118" y="5"/>
                </a:cxn>
                <a:cxn ang="0">
                  <a:pos x="100" y="2"/>
                </a:cxn>
                <a:cxn ang="0">
                  <a:pos x="81" y="2"/>
                </a:cxn>
                <a:cxn ang="0">
                  <a:pos x="63" y="5"/>
                </a:cxn>
                <a:cxn ang="0">
                  <a:pos x="48" y="12"/>
                </a:cxn>
                <a:cxn ang="0">
                  <a:pos x="32" y="22"/>
                </a:cxn>
                <a:cxn ang="0">
                  <a:pos x="20" y="34"/>
                </a:cxn>
                <a:cxn ang="0">
                  <a:pos x="10" y="48"/>
                </a:cxn>
                <a:cxn ang="0">
                  <a:pos x="4" y="65"/>
                </a:cxn>
                <a:cxn ang="0">
                  <a:pos x="0" y="83"/>
                </a:cxn>
                <a:cxn ang="0">
                  <a:pos x="0" y="101"/>
                </a:cxn>
                <a:cxn ang="0">
                  <a:pos x="4" y="119"/>
                </a:cxn>
                <a:cxn ang="0">
                  <a:pos x="10" y="136"/>
                </a:cxn>
                <a:cxn ang="0">
                  <a:pos x="20" y="150"/>
                </a:cxn>
                <a:cxn ang="0">
                  <a:pos x="32" y="162"/>
                </a:cxn>
                <a:cxn ang="0">
                  <a:pos x="48" y="172"/>
                </a:cxn>
                <a:cxn ang="0">
                  <a:pos x="63" y="179"/>
                </a:cxn>
                <a:cxn ang="0">
                  <a:pos x="81" y="182"/>
                </a:cxn>
              </a:cxnLst>
              <a:rect l="0" t="0" r="r" b="b"/>
              <a:pathLst>
                <a:path w="182" h="184">
                  <a:moveTo>
                    <a:pt x="91" y="184"/>
                  </a:moveTo>
                  <a:lnTo>
                    <a:pt x="100" y="182"/>
                  </a:lnTo>
                  <a:lnTo>
                    <a:pt x="109" y="181"/>
                  </a:lnTo>
                  <a:lnTo>
                    <a:pt x="118" y="179"/>
                  </a:lnTo>
                  <a:lnTo>
                    <a:pt x="127" y="176"/>
                  </a:lnTo>
                  <a:lnTo>
                    <a:pt x="134" y="172"/>
                  </a:lnTo>
                  <a:lnTo>
                    <a:pt x="142" y="168"/>
                  </a:lnTo>
                  <a:lnTo>
                    <a:pt x="149" y="162"/>
                  </a:lnTo>
                  <a:lnTo>
                    <a:pt x="155" y="157"/>
                  </a:lnTo>
                  <a:lnTo>
                    <a:pt x="161" y="150"/>
                  </a:lnTo>
                  <a:lnTo>
                    <a:pt x="167" y="144"/>
                  </a:lnTo>
                  <a:lnTo>
                    <a:pt x="171" y="136"/>
                  </a:lnTo>
                  <a:lnTo>
                    <a:pt x="175" y="128"/>
                  </a:lnTo>
                  <a:lnTo>
                    <a:pt x="179" y="119"/>
                  </a:lnTo>
                  <a:lnTo>
                    <a:pt x="181" y="110"/>
                  </a:lnTo>
                  <a:lnTo>
                    <a:pt x="182" y="101"/>
                  </a:lnTo>
                  <a:lnTo>
                    <a:pt x="182" y="93"/>
                  </a:lnTo>
                  <a:lnTo>
                    <a:pt x="182" y="83"/>
                  </a:lnTo>
                  <a:lnTo>
                    <a:pt x="181" y="74"/>
                  </a:lnTo>
                  <a:lnTo>
                    <a:pt x="179" y="65"/>
                  </a:lnTo>
                  <a:lnTo>
                    <a:pt x="175" y="57"/>
                  </a:lnTo>
                  <a:lnTo>
                    <a:pt x="171" y="48"/>
                  </a:lnTo>
                  <a:lnTo>
                    <a:pt x="167" y="42"/>
                  </a:lnTo>
                  <a:lnTo>
                    <a:pt x="161" y="34"/>
                  </a:lnTo>
                  <a:lnTo>
                    <a:pt x="155" y="27"/>
                  </a:lnTo>
                  <a:lnTo>
                    <a:pt x="149" y="22"/>
                  </a:lnTo>
                  <a:lnTo>
                    <a:pt x="142" y="16"/>
                  </a:lnTo>
                  <a:lnTo>
                    <a:pt x="134" y="12"/>
                  </a:lnTo>
                  <a:lnTo>
                    <a:pt x="127" y="8"/>
                  </a:lnTo>
                  <a:lnTo>
                    <a:pt x="118" y="5"/>
                  </a:lnTo>
                  <a:lnTo>
                    <a:pt x="109" y="3"/>
                  </a:lnTo>
                  <a:lnTo>
                    <a:pt x="100" y="2"/>
                  </a:lnTo>
                  <a:lnTo>
                    <a:pt x="91" y="0"/>
                  </a:lnTo>
                  <a:lnTo>
                    <a:pt x="81" y="2"/>
                  </a:lnTo>
                  <a:lnTo>
                    <a:pt x="72" y="3"/>
                  </a:lnTo>
                  <a:lnTo>
                    <a:pt x="63" y="5"/>
                  </a:lnTo>
                  <a:lnTo>
                    <a:pt x="56" y="8"/>
                  </a:lnTo>
                  <a:lnTo>
                    <a:pt x="48" y="12"/>
                  </a:lnTo>
                  <a:lnTo>
                    <a:pt x="40" y="16"/>
                  </a:lnTo>
                  <a:lnTo>
                    <a:pt x="32" y="22"/>
                  </a:lnTo>
                  <a:lnTo>
                    <a:pt x="27" y="27"/>
                  </a:lnTo>
                  <a:lnTo>
                    <a:pt x="20" y="34"/>
                  </a:lnTo>
                  <a:lnTo>
                    <a:pt x="16" y="42"/>
                  </a:lnTo>
                  <a:lnTo>
                    <a:pt x="10" y="48"/>
                  </a:lnTo>
                  <a:lnTo>
                    <a:pt x="7" y="57"/>
                  </a:lnTo>
                  <a:lnTo>
                    <a:pt x="4" y="65"/>
                  </a:lnTo>
                  <a:lnTo>
                    <a:pt x="1" y="74"/>
                  </a:lnTo>
                  <a:lnTo>
                    <a:pt x="0" y="83"/>
                  </a:lnTo>
                  <a:lnTo>
                    <a:pt x="0" y="93"/>
                  </a:lnTo>
                  <a:lnTo>
                    <a:pt x="0" y="101"/>
                  </a:lnTo>
                  <a:lnTo>
                    <a:pt x="1" y="110"/>
                  </a:lnTo>
                  <a:lnTo>
                    <a:pt x="4" y="119"/>
                  </a:lnTo>
                  <a:lnTo>
                    <a:pt x="7" y="128"/>
                  </a:lnTo>
                  <a:lnTo>
                    <a:pt x="10" y="136"/>
                  </a:lnTo>
                  <a:lnTo>
                    <a:pt x="16" y="144"/>
                  </a:lnTo>
                  <a:lnTo>
                    <a:pt x="20" y="150"/>
                  </a:lnTo>
                  <a:lnTo>
                    <a:pt x="27" y="157"/>
                  </a:lnTo>
                  <a:lnTo>
                    <a:pt x="32" y="162"/>
                  </a:lnTo>
                  <a:lnTo>
                    <a:pt x="40" y="168"/>
                  </a:lnTo>
                  <a:lnTo>
                    <a:pt x="48" y="172"/>
                  </a:lnTo>
                  <a:lnTo>
                    <a:pt x="56" y="176"/>
                  </a:lnTo>
                  <a:lnTo>
                    <a:pt x="63" y="179"/>
                  </a:lnTo>
                  <a:lnTo>
                    <a:pt x="72" y="181"/>
                  </a:lnTo>
                  <a:lnTo>
                    <a:pt x="81" y="182"/>
                  </a:lnTo>
                  <a:lnTo>
                    <a:pt x="91" y="184"/>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00" name="Freeform 115"/>
            <p:cNvSpPr/>
            <p:nvPr/>
          </p:nvSpPr>
          <p:spPr bwMode="auto">
            <a:xfrm>
              <a:off x="11698690" y="2964812"/>
              <a:ext cx="30163" cy="28575"/>
            </a:xfrm>
            <a:custGeom>
              <a:avLst/>
              <a:gdLst/>
              <a:ahLst/>
              <a:cxnLst>
                <a:cxn ang="0">
                  <a:pos x="100" y="182"/>
                </a:cxn>
                <a:cxn ang="0">
                  <a:pos x="118" y="179"/>
                </a:cxn>
                <a:cxn ang="0">
                  <a:pos x="134" y="172"/>
                </a:cxn>
                <a:cxn ang="0">
                  <a:pos x="149" y="162"/>
                </a:cxn>
                <a:cxn ang="0">
                  <a:pos x="162" y="150"/>
                </a:cxn>
                <a:cxn ang="0">
                  <a:pos x="171" y="136"/>
                </a:cxn>
                <a:cxn ang="0">
                  <a:pos x="179" y="119"/>
                </a:cxn>
                <a:cxn ang="0">
                  <a:pos x="182" y="101"/>
                </a:cxn>
                <a:cxn ang="0">
                  <a:pos x="182" y="83"/>
                </a:cxn>
                <a:cxn ang="0">
                  <a:pos x="179" y="65"/>
                </a:cxn>
                <a:cxn ang="0">
                  <a:pos x="171" y="48"/>
                </a:cxn>
                <a:cxn ang="0">
                  <a:pos x="162" y="34"/>
                </a:cxn>
                <a:cxn ang="0">
                  <a:pos x="149" y="22"/>
                </a:cxn>
                <a:cxn ang="0">
                  <a:pos x="134" y="12"/>
                </a:cxn>
                <a:cxn ang="0">
                  <a:pos x="118" y="5"/>
                </a:cxn>
                <a:cxn ang="0">
                  <a:pos x="100" y="2"/>
                </a:cxn>
                <a:cxn ang="0">
                  <a:pos x="82" y="2"/>
                </a:cxn>
                <a:cxn ang="0">
                  <a:pos x="64" y="5"/>
                </a:cxn>
                <a:cxn ang="0">
                  <a:pos x="48" y="12"/>
                </a:cxn>
                <a:cxn ang="0">
                  <a:pos x="33" y="22"/>
                </a:cxn>
                <a:cxn ang="0">
                  <a:pos x="20" y="34"/>
                </a:cxn>
                <a:cxn ang="0">
                  <a:pos x="11" y="48"/>
                </a:cxn>
                <a:cxn ang="0">
                  <a:pos x="3" y="65"/>
                </a:cxn>
                <a:cxn ang="0">
                  <a:pos x="0" y="83"/>
                </a:cxn>
                <a:cxn ang="0">
                  <a:pos x="0" y="101"/>
                </a:cxn>
                <a:cxn ang="0">
                  <a:pos x="3" y="119"/>
                </a:cxn>
                <a:cxn ang="0">
                  <a:pos x="11" y="136"/>
                </a:cxn>
                <a:cxn ang="0">
                  <a:pos x="20" y="150"/>
                </a:cxn>
                <a:cxn ang="0">
                  <a:pos x="33" y="162"/>
                </a:cxn>
                <a:cxn ang="0">
                  <a:pos x="48" y="172"/>
                </a:cxn>
                <a:cxn ang="0">
                  <a:pos x="64" y="179"/>
                </a:cxn>
                <a:cxn ang="0">
                  <a:pos x="82" y="182"/>
                </a:cxn>
              </a:cxnLst>
              <a:rect l="0" t="0" r="r" b="b"/>
              <a:pathLst>
                <a:path w="182" h="184">
                  <a:moveTo>
                    <a:pt x="91" y="184"/>
                  </a:moveTo>
                  <a:lnTo>
                    <a:pt x="100" y="182"/>
                  </a:lnTo>
                  <a:lnTo>
                    <a:pt x="110" y="181"/>
                  </a:lnTo>
                  <a:lnTo>
                    <a:pt x="118" y="179"/>
                  </a:lnTo>
                  <a:lnTo>
                    <a:pt x="126" y="176"/>
                  </a:lnTo>
                  <a:lnTo>
                    <a:pt x="134" y="172"/>
                  </a:lnTo>
                  <a:lnTo>
                    <a:pt x="142" y="168"/>
                  </a:lnTo>
                  <a:lnTo>
                    <a:pt x="149" y="162"/>
                  </a:lnTo>
                  <a:lnTo>
                    <a:pt x="155" y="157"/>
                  </a:lnTo>
                  <a:lnTo>
                    <a:pt x="162" y="150"/>
                  </a:lnTo>
                  <a:lnTo>
                    <a:pt x="166" y="144"/>
                  </a:lnTo>
                  <a:lnTo>
                    <a:pt x="171" y="136"/>
                  </a:lnTo>
                  <a:lnTo>
                    <a:pt x="175" y="128"/>
                  </a:lnTo>
                  <a:lnTo>
                    <a:pt x="179" y="119"/>
                  </a:lnTo>
                  <a:lnTo>
                    <a:pt x="181" y="110"/>
                  </a:lnTo>
                  <a:lnTo>
                    <a:pt x="182" y="101"/>
                  </a:lnTo>
                  <a:lnTo>
                    <a:pt x="182" y="93"/>
                  </a:lnTo>
                  <a:lnTo>
                    <a:pt x="182" y="83"/>
                  </a:lnTo>
                  <a:lnTo>
                    <a:pt x="181" y="74"/>
                  </a:lnTo>
                  <a:lnTo>
                    <a:pt x="179" y="65"/>
                  </a:lnTo>
                  <a:lnTo>
                    <a:pt x="175" y="57"/>
                  </a:lnTo>
                  <a:lnTo>
                    <a:pt x="171" y="48"/>
                  </a:lnTo>
                  <a:lnTo>
                    <a:pt x="166" y="42"/>
                  </a:lnTo>
                  <a:lnTo>
                    <a:pt x="162" y="34"/>
                  </a:lnTo>
                  <a:lnTo>
                    <a:pt x="155" y="27"/>
                  </a:lnTo>
                  <a:lnTo>
                    <a:pt x="149" y="22"/>
                  </a:lnTo>
                  <a:lnTo>
                    <a:pt x="142" y="16"/>
                  </a:lnTo>
                  <a:lnTo>
                    <a:pt x="134" y="12"/>
                  </a:lnTo>
                  <a:lnTo>
                    <a:pt x="126" y="8"/>
                  </a:lnTo>
                  <a:lnTo>
                    <a:pt x="118" y="5"/>
                  </a:lnTo>
                  <a:lnTo>
                    <a:pt x="110" y="3"/>
                  </a:lnTo>
                  <a:lnTo>
                    <a:pt x="100" y="2"/>
                  </a:lnTo>
                  <a:lnTo>
                    <a:pt x="91" y="0"/>
                  </a:lnTo>
                  <a:lnTo>
                    <a:pt x="82" y="2"/>
                  </a:lnTo>
                  <a:lnTo>
                    <a:pt x="72" y="3"/>
                  </a:lnTo>
                  <a:lnTo>
                    <a:pt x="64" y="5"/>
                  </a:lnTo>
                  <a:lnTo>
                    <a:pt x="55" y="8"/>
                  </a:lnTo>
                  <a:lnTo>
                    <a:pt x="48" y="12"/>
                  </a:lnTo>
                  <a:lnTo>
                    <a:pt x="40" y="16"/>
                  </a:lnTo>
                  <a:lnTo>
                    <a:pt x="33" y="22"/>
                  </a:lnTo>
                  <a:lnTo>
                    <a:pt x="27" y="27"/>
                  </a:lnTo>
                  <a:lnTo>
                    <a:pt x="20" y="34"/>
                  </a:lnTo>
                  <a:lnTo>
                    <a:pt x="16" y="42"/>
                  </a:lnTo>
                  <a:lnTo>
                    <a:pt x="11" y="48"/>
                  </a:lnTo>
                  <a:lnTo>
                    <a:pt x="7" y="57"/>
                  </a:lnTo>
                  <a:lnTo>
                    <a:pt x="3" y="65"/>
                  </a:lnTo>
                  <a:lnTo>
                    <a:pt x="1" y="74"/>
                  </a:lnTo>
                  <a:lnTo>
                    <a:pt x="0" y="83"/>
                  </a:lnTo>
                  <a:lnTo>
                    <a:pt x="0" y="93"/>
                  </a:lnTo>
                  <a:lnTo>
                    <a:pt x="0" y="101"/>
                  </a:lnTo>
                  <a:lnTo>
                    <a:pt x="1" y="110"/>
                  </a:lnTo>
                  <a:lnTo>
                    <a:pt x="3" y="119"/>
                  </a:lnTo>
                  <a:lnTo>
                    <a:pt x="7" y="128"/>
                  </a:lnTo>
                  <a:lnTo>
                    <a:pt x="11" y="136"/>
                  </a:lnTo>
                  <a:lnTo>
                    <a:pt x="16" y="144"/>
                  </a:lnTo>
                  <a:lnTo>
                    <a:pt x="20" y="150"/>
                  </a:lnTo>
                  <a:lnTo>
                    <a:pt x="27" y="157"/>
                  </a:lnTo>
                  <a:lnTo>
                    <a:pt x="33" y="162"/>
                  </a:lnTo>
                  <a:lnTo>
                    <a:pt x="40" y="168"/>
                  </a:lnTo>
                  <a:lnTo>
                    <a:pt x="48" y="172"/>
                  </a:lnTo>
                  <a:lnTo>
                    <a:pt x="55" y="176"/>
                  </a:lnTo>
                  <a:lnTo>
                    <a:pt x="64" y="179"/>
                  </a:lnTo>
                  <a:lnTo>
                    <a:pt x="72" y="181"/>
                  </a:lnTo>
                  <a:lnTo>
                    <a:pt x="82" y="182"/>
                  </a:lnTo>
                  <a:lnTo>
                    <a:pt x="91" y="184"/>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01" name="Freeform 116"/>
            <p:cNvSpPr/>
            <p:nvPr/>
          </p:nvSpPr>
          <p:spPr bwMode="auto">
            <a:xfrm>
              <a:off x="11739965" y="2964812"/>
              <a:ext cx="28575" cy="28575"/>
            </a:xfrm>
            <a:custGeom>
              <a:avLst/>
              <a:gdLst/>
              <a:ahLst/>
              <a:cxnLst>
                <a:cxn ang="0">
                  <a:pos x="101" y="182"/>
                </a:cxn>
                <a:cxn ang="0">
                  <a:pos x="118" y="179"/>
                </a:cxn>
                <a:cxn ang="0">
                  <a:pos x="134" y="172"/>
                </a:cxn>
                <a:cxn ang="0">
                  <a:pos x="148" y="162"/>
                </a:cxn>
                <a:cxn ang="0">
                  <a:pos x="162" y="150"/>
                </a:cxn>
                <a:cxn ang="0">
                  <a:pos x="172" y="136"/>
                </a:cxn>
                <a:cxn ang="0">
                  <a:pos x="178" y="119"/>
                </a:cxn>
                <a:cxn ang="0">
                  <a:pos x="182" y="101"/>
                </a:cxn>
                <a:cxn ang="0">
                  <a:pos x="182" y="83"/>
                </a:cxn>
                <a:cxn ang="0">
                  <a:pos x="178" y="65"/>
                </a:cxn>
                <a:cxn ang="0">
                  <a:pos x="172" y="48"/>
                </a:cxn>
                <a:cxn ang="0">
                  <a:pos x="162" y="34"/>
                </a:cxn>
                <a:cxn ang="0">
                  <a:pos x="148" y="22"/>
                </a:cxn>
                <a:cxn ang="0">
                  <a:pos x="134" y="12"/>
                </a:cxn>
                <a:cxn ang="0">
                  <a:pos x="118" y="5"/>
                </a:cxn>
                <a:cxn ang="0">
                  <a:pos x="101" y="2"/>
                </a:cxn>
                <a:cxn ang="0">
                  <a:pos x="82" y="2"/>
                </a:cxn>
                <a:cxn ang="0">
                  <a:pos x="64" y="5"/>
                </a:cxn>
                <a:cxn ang="0">
                  <a:pos x="48" y="12"/>
                </a:cxn>
                <a:cxn ang="0">
                  <a:pos x="33" y="22"/>
                </a:cxn>
                <a:cxn ang="0">
                  <a:pos x="21" y="34"/>
                </a:cxn>
                <a:cxn ang="0">
                  <a:pos x="11" y="48"/>
                </a:cxn>
                <a:cxn ang="0">
                  <a:pos x="3" y="65"/>
                </a:cxn>
                <a:cxn ang="0">
                  <a:pos x="0" y="83"/>
                </a:cxn>
                <a:cxn ang="0">
                  <a:pos x="0" y="101"/>
                </a:cxn>
                <a:cxn ang="0">
                  <a:pos x="3" y="119"/>
                </a:cxn>
                <a:cxn ang="0">
                  <a:pos x="11" y="136"/>
                </a:cxn>
                <a:cxn ang="0">
                  <a:pos x="21" y="150"/>
                </a:cxn>
                <a:cxn ang="0">
                  <a:pos x="33" y="162"/>
                </a:cxn>
                <a:cxn ang="0">
                  <a:pos x="48" y="172"/>
                </a:cxn>
                <a:cxn ang="0">
                  <a:pos x="64" y="179"/>
                </a:cxn>
                <a:cxn ang="0">
                  <a:pos x="82" y="182"/>
                </a:cxn>
              </a:cxnLst>
              <a:rect l="0" t="0" r="r" b="b"/>
              <a:pathLst>
                <a:path w="183" h="184">
                  <a:moveTo>
                    <a:pt x="91" y="184"/>
                  </a:moveTo>
                  <a:lnTo>
                    <a:pt x="101" y="182"/>
                  </a:lnTo>
                  <a:lnTo>
                    <a:pt x="110" y="181"/>
                  </a:lnTo>
                  <a:lnTo>
                    <a:pt x="118" y="179"/>
                  </a:lnTo>
                  <a:lnTo>
                    <a:pt x="126" y="176"/>
                  </a:lnTo>
                  <a:lnTo>
                    <a:pt x="134" y="172"/>
                  </a:lnTo>
                  <a:lnTo>
                    <a:pt x="142" y="168"/>
                  </a:lnTo>
                  <a:lnTo>
                    <a:pt x="148" y="162"/>
                  </a:lnTo>
                  <a:lnTo>
                    <a:pt x="155" y="157"/>
                  </a:lnTo>
                  <a:lnTo>
                    <a:pt x="162" y="150"/>
                  </a:lnTo>
                  <a:lnTo>
                    <a:pt x="166" y="144"/>
                  </a:lnTo>
                  <a:lnTo>
                    <a:pt x="172" y="136"/>
                  </a:lnTo>
                  <a:lnTo>
                    <a:pt x="175" y="128"/>
                  </a:lnTo>
                  <a:lnTo>
                    <a:pt x="178" y="119"/>
                  </a:lnTo>
                  <a:lnTo>
                    <a:pt x="181" y="110"/>
                  </a:lnTo>
                  <a:lnTo>
                    <a:pt x="182" y="101"/>
                  </a:lnTo>
                  <a:lnTo>
                    <a:pt x="183" y="93"/>
                  </a:lnTo>
                  <a:lnTo>
                    <a:pt x="182" y="83"/>
                  </a:lnTo>
                  <a:lnTo>
                    <a:pt x="181" y="74"/>
                  </a:lnTo>
                  <a:lnTo>
                    <a:pt x="178" y="65"/>
                  </a:lnTo>
                  <a:lnTo>
                    <a:pt x="175" y="57"/>
                  </a:lnTo>
                  <a:lnTo>
                    <a:pt x="172" y="48"/>
                  </a:lnTo>
                  <a:lnTo>
                    <a:pt x="166" y="42"/>
                  </a:lnTo>
                  <a:lnTo>
                    <a:pt x="162" y="34"/>
                  </a:lnTo>
                  <a:lnTo>
                    <a:pt x="155" y="27"/>
                  </a:lnTo>
                  <a:lnTo>
                    <a:pt x="148" y="22"/>
                  </a:lnTo>
                  <a:lnTo>
                    <a:pt x="142" y="16"/>
                  </a:lnTo>
                  <a:lnTo>
                    <a:pt x="134" y="12"/>
                  </a:lnTo>
                  <a:lnTo>
                    <a:pt x="126" y="8"/>
                  </a:lnTo>
                  <a:lnTo>
                    <a:pt x="118" y="5"/>
                  </a:lnTo>
                  <a:lnTo>
                    <a:pt x="110" y="3"/>
                  </a:lnTo>
                  <a:lnTo>
                    <a:pt x="101" y="2"/>
                  </a:lnTo>
                  <a:lnTo>
                    <a:pt x="91" y="0"/>
                  </a:lnTo>
                  <a:lnTo>
                    <a:pt x="82" y="2"/>
                  </a:lnTo>
                  <a:lnTo>
                    <a:pt x="73" y="3"/>
                  </a:lnTo>
                  <a:lnTo>
                    <a:pt x="64" y="5"/>
                  </a:lnTo>
                  <a:lnTo>
                    <a:pt x="55" y="8"/>
                  </a:lnTo>
                  <a:lnTo>
                    <a:pt x="48" y="12"/>
                  </a:lnTo>
                  <a:lnTo>
                    <a:pt x="40" y="16"/>
                  </a:lnTo>
                  <a:lnTo>
                    <a:pt x="33" y="22"/>
                  </a:lnTo>
                  <a:lnTo>
                    <a:pt x="26" y="27"/>
                  </a:lnTo>
                  <a:lnTo>
                    <a:pt x="21" y="34"/>
                  </a:lnTo>
                  <a:lnTo>
                    <a:pt x="15" y="42"/>
                  </a:lnTo>
                  <a:lnTo>
                    <a:pt x="11" y="48"/>
                  </a:lnTo>
                  <a:lnTo>
                    <a:pt x="6" y="57"/>
                  </a:lnTo>
                  <a:lnTo>
                    <a:pt x="3" y="65"/>
                  </a:lnTo>
                  <a:lnTo>
                    <a:pt x="1" y="74"/>
                  </a:lnTo>
                  <a:lnTo>
                    <a:pt x="0" y="83"/>
                  </a:lnTo>
                  <a:lnTo>
                    <a:pt x="0" y="93"/>
                  </a:lnTo>
                  <a:lnTo>
                    <a:pt x="0" y="101"/>
                  </a:lnTo>
                  <a:lnTo>
                    <a:pt x="1" y="110"/>
                  </a:lnTo>
                  <a:lnTo>
                    <a:pt x="3" y="119"/>
                  </a:lnTo>
                  <a:lnTo>
                    <a:pt x="6" y="128"/>
                  </a:lnTo>
                  <a:lnTo>
                    <a:pt x="11" y="136"/>
                  </a:lnTo>
                  <a:lnTo>
                    <a:pt x="15" y="144"/>
                  </a:lnTo>
                  <a:lnTo>
                    <a:pt x="21" y="150"/>
                  </a:lnTo>
                  <a:lnTo>
                    <a:pt x="26" y="157"/>
                  </a:lnTo>
                  <a:lnTo>
                    <a:pt x="33" y="162"/>
                  </a:lnTo>
                  <a:lnTo>
                    <a:pt x="40" y="168"/>
                  </a:lnTo>
                  <a:lnTo>
                    <a:pt x="48" y="172"/>
                  </a:lnTo>
                  <a:lnTo>
                    <a:pt x="55" y="176"/>
                  </a:lnTo>
                  <a:lnTo>
                    <a:pt x="64" y="179"/>
                  </a:lnTo>
                  <a:lnTo>
                    <a:pt x="73" y="181"/>
                  </a:lnTo>
                  <a:lnTo>
                    <a:pt x="82" y="182"/>
                  </a:lnTo>
                  <a:lnTo>
                    <a:pt x="91" y="184"/>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02" name="Freeform 117"/>
            <p:cNvSpPr/>
            <p:nvPr/>
          </p:nvSpPr>
          <p:spPr bwMode="auto">
            <a:xfrm>
              <a:off x="11779653" y="2964812"/>
              <a:ext cx="28575" cy="28575"/>
            </a:xfrm>
            <a:custGeom>
              <a:avLst/>
              <a:gdLst/>
              <a:ahLst/>
              <a:cxnLst>
                <a:cxn ang="0">
                  <a:pos x="101" y="182"/>
                </a:cxn>
                <a:cxn ang="0">
                  <a:pos x="118" y="179"/>
                </a:cxn>
                <a:cxn ang="0">
                  <a:pos x="134" y="172"/>
                </a:cxn>
                <a:cxn ang="0">
                  <a:pos x="149" y="162"/>
                </a:cxn>
                <a:cxn ang="0">
                  <a:pos x="162" y="150"/>
                </a:cxn>
                <a:cxn ang="0">
                  <a:pos x="172" y="136"/>
                </a:cxn>
                <a:cxn ang="0">
                  <a:pos x="178" y="119"/>
                </a:cxn>
                <a:cxn ang="0">
                  <a:pos x="182" y="101"/>
                </a:cxn>
                <a:cxn ang="0">
                  <a:pos x="182" y="83"/>
                </a:cxn>
                <a:cxn ang="0">
                  <a:pos x="178" y="65"/>
                </a:cxn>
                <a:cxn ang="0">
                  <a:pos x="172" y="48"/>
                </a:cxn>
                <a:cxn ang="0">
                  <a:pos x="162" y="34"/>
                </a:cxn>
                <a:cxn ang="0">
                  <a:pos x="149" y="22"/>
                </a:cxn>
                <a:cxn ang="0">
                  <a:pos x="134" y="12"/>
                </a:cxn>
                <a:cxn ang="0">
                  <a:pos x="118" y="5"/>
                </a:cxn>
                <a:cxn ang="0">
                  <a:pos x="101" y="2"/>
                </a:cxn>
                <a:cxn ang="0">
                  <a:pos x="82" y="2"/>
                </a:cxn>
                <a:cxn ang="0">
                  <a:pos x="64" y="5"/>
                </a:cxn>
                <a:cxn ang="0">
                  <a:pos x="47" y="12"/>
                </a:cxn>
                <a:cxn ang="0">
                  <a:pos x="33" y="22"/>
                </a:cxn>
                <a:cxn ang="0">
                  <a:pos x="21" y="34"/>
                </a:cxn>
                <a:cxn ang="0">
                  <a:pos x="11" y="48"/>
                </a:cxn>
                <a:cxn ang="0">
                  <a:pos x="4" y="65"/>
                </a:cxn>
                <a:cxn ang="0">
                  <a:pos x="0" y="83"/>
                </a:cxn>
                <a:cxn ang="0">
                  <a:pos x="0" y="101"/>
                </a:cxn>
                <a:cxn ang="0">
                  <a:pos x="4" y="119"/>
                </a:cxn>
                <a:cxn ang="0">
                  <a:pos x="11" y="136"/>
                </a:cxn>
                <a:cxn ang="0">
                  <a:pos x="21" y="150"/>
                </a:cxn>
                <a:cxn ang="0">
                  <a:pos x="33" y="162"/>
                </a:cxn>
                <a:cxn ang="0">
                  <a:pos x="47" y="172"/>
                </a:cxn>
                <a:cxn ang="0">
                  <a:pos x="64" y="179"/>
                </a:cxn>
                <a:cxn ang="0">
                  <a:pos x="82" y="182"/>
                </a:cxn>
              </a:cxnLst>
              <a:rect l="0" t="0" r="r" b="b"/>
              <a:pathLst>
                <a:path w="183" h="184">
                  <a:moveTo>
                    <a:pt x="91" y="184"/>
                  </a:moveTo>
                  <a:lnTo>
                    <a:pt x="101" y="182"/>
                  </a:lnTo>
                  <a:lnTo>
                    <a:pt x="109" y="181"/>
                  </a:lnTo>
                  <a:lnTo>
                    <a:pt x="118" y="179"/>
                  </a:lnTo>
                  <a:lnTo>
                    <a:pt x="126" y="176"/>
                  </a:lnTo>
                  <a:lnTo>
                    <a:pt x="134" y="172"/>
                  </a:lnTo>
                  <a:lnTo>
                    <a:pt x="142" y="168"/>
                  </a:lnTo>
                  <a:lnTo>
                    <a:pt x="149" y="162"/>
                  </a:lnTo>
                  <a:lnTo>
                    <a:pt x="156" y="157"/>
                  </a:lnTo>
                  <a:lnTo>
                    <a:pt x="162" y="150"/>
                  </a:lnTo>
                  <a:lnTo>
                    <a:pt x="167" y="144"/>
                  </a:lnTo>
                  <a:lnTo>
                    <a:pt x="172" y="136"/>
                  </a:lnTo>
                  <a:lnTo>
                    <a:pt x="175" y="128"/>
                  </a:lnTo>
                  <a:lnTo>
                    <a:pt x="178" y="119"/>
                  </a:lnTo>
                  <a:lnTo>
                    <a:pt x="180" y="110"/>
                  </a:lnTo>
                  <a:lnTo>
                    <a:pt x="182" y="101"/>
                  </a:lnTo>
                  <a:lnTo>
                    <a:pt x="183" y="93"/>
                  </a:lnTo>
                  <a:lnTo>
                    <a:pt x="182" y="83"/>
                  </a:lnTo>
                  <a:lnTo>
                    <a:pt x="180" y="74"/>
                  </a:lnTo>
                  <a:lnTo>
                    <a:pt x="178" y="65"/>
                  </a:lnTo>
                  <a:lnTo>
                    <a:pt x="175" y="57"/>
                  </a:lnTo>
                  <a:lnTo>
                    <a:pt x="172" y="48"/>
                  </a:lnTo>
                  <a:lnTo>
                    <a:pt x="167" y="42"/>
                  </a:lnTo>
                  <a:lnTo>
                    <a:pt x="162" y="34"/>
                  </a:lnTo>
                  <a:lnTo>
                    <a:pt x="156" y="27"/>
                  </a:lnTo>
                  <a:lnTo>
                    <a:pt x="149" y="22"/>
                  </a:lnTo>
                  <a:lnTo>
                    <a:pt x="142" y="16"/>
                  </a:lnTo>
                  <a:lnTo>
                    <a:pt x="134" y="12"/>
                  </a:lnTo>
                  <a:lnTo>
                    <a:pt x="126" y="8"/>
                  </a:lnTo>
                  <a:lnTo>
                    <a:pt x="118" y="5"/>
                  </a:lnTo>
                  <a:lnTo>
                    <a:pt x="109" y="3"/>
                  </a:lnTo>
                  <a:lnTo>
                    <a:pt x="101" y="2"/>
                  </a:lnTo>
                  <a:lnTo>
                    <a:pt x="91" y="0"/>
                  </a:lnTo>
                  <a:lnTo>
                    <a:pt x="82" y="2"/>
                  </a:lnTo>
                  <a:lnTo>
                    <a:pt x="73" y="3"/>
                  </a:lnTo>
                  <a:lnTo>
                    <a:pt x="64" y="5"/>
                  </a:lnTo>
                  <a:lnTo>
                    <a:pt x="55" y="8"/>
                  </a:lnTo>
                  <a:lnTo>
                    <a:pt x="47" y="12"/>
                  </a:lnTo>
                  <a:lnTo>
                    <a:pt x="40" y="16"/>
                  </a:lnTo>
                  <a:lnTo>
                    <a:pt x="33" y="22"/>
                  </a:lnTo>
                  <a:lnTo>
                    <a:pt x="26" y="27"/>
                  </a:lnTo>
                  <a:lnTo>
                    <a:pt x="21" y="34"/>
                  </a:lnTo>
                  <a:lnTo>
                    <a:pt x="15" y="42"/>
                  </a:lnTo>
                  <a:lnTo>
                    <a:pt x="11" y="48"/>
                  </a:lnTo>
                  <a:lnTo>
                    <a:pt x="6" y="57"/>
                  </a:lnTo>
                  <a:lnTo>
                    <a:pt x="4" y="65"/>
                  </a:lnTo>
                  <a:lnTo>
                    <a:pt x="2" y="74"/>
                  </a:lnTo>
                  <a:lnTo>
                    <a:pt x="0" y="83"/>
                  </a:lnTo>
                  <a:lnTo>
                    <a:pt x="0" y="93"/>
                  </a:lnTo>
                  <a:lnTo>
                    <a:pt x="0" y="101"/>
                  </a:lnTo>
                  <a:lnTo>
                    <a:pt x="2" y="110"/>
                  </a:lnTo>
                  <a:lnTo>
                    <a:pt x="4" y="119"/>
                  </a:lnTo>
                  <a:lnTo>
                    <a:pt x="6" y="128"/>
                  </a:lnTo>
                  <a:lnTo>
                    <a:pt x="11" y="136"/>
                  </a:lnTo>
                  <a:lnTo>
                    <a:pt x="15" y="144"/>
                  </a:lnTo>
                  <a:lnTo>
                    <a:pt x="21" y="150"/>
                  </a:lnTo>
                  <a:lnTo>
                    <a:pt x="26" y="157"/>
                  </a:lnTo>
                  <a:lnTo>
                    <a:pt x="33" y="162"/>
                  </a:lnTo>
                  <a:lnTo>
                    <a:pt x="40" y="168"/>
                  </a:lnTo>
                  <a:lnTo>
                    <a:pt x="47" y="172"/>
                  </a:lnTo>
                  <a:lnTo>
                    <a:pt x="55" y="176"/>
                  </a:lnTo>
                  <a:lnTo>
                    <a:pt x="64" y="179"/>
                  </a:lnTo>
                  <a:lnTo>
                    <a:pt x="73" y="181"/>
                  </a:lnTo>
                  <a:lnTo>
                    <a:pt x="82" y="182"/>
                  </a:lnTo>
                  <a:lnTo>
                    <a:pt x="91" y="184"/>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03" name="Freeform 118"/>
            <p:cNvSpPr/>
            <p:nvPr/>
          </p:nvSpPr>
          <p:spPr bwMode="auto">
            <a:xfrm>
              <a:off x="12235265" y="3150549"/>
              <a:ext cx="203200" cy="34925"/>
            </a:xfrm>
            <a:custGeom>
              <a:avLst/>
              <a:gdLst/>
              <a:ahLst/>
              <a:cxnLst>
                <a:cxn ang="0">
                  <a:pos x="1170" y="0"/>
                </a:cxn>
                <a:cxn ang="0">
                  <a:pos x="1192" y="3"/>
                </a:cxn>
                <a:cxn ang="0">
                  <a:pos x="1212" y="8"/>
                </a:cxn>
                <a:cxn ang="0">
                  <a:pos x="1231" y="19"/>
                </a:cxn>
                <a:cxn ang="0">
                  <a:pos x="1246" y="33"/>
                </a:cxn>
                <a:cxn ang="0">
                  <a:pos x="1259" y="48"/>
                </a:cxn>
                <a:cxn ang="0">
                  <a:pos x="1271" y="67"/>
                </a:cxn>
                <a:cxn ang="0">
                  <a:pos x="1276" y="87"/>
                </a:cxn>
                <a:cxn ang="0">
                  <a:pos x="1278" y="109"/>
                </a:cxn>
                <a:cxn ang="0">
                  <a:pos x="1276" y="131"/>
                </a:cxn>
                <a:cxn ang="0">
                  <a:pos x="1271" y="151"/>
                </a:cxn>
                <a:cxn ang="0">
                  <a:pos x="1259" y="170"/>
                </a:cxn>
                <a:cxn ang="0">
                  <a:pos x="1246" y="186"/>
                </a:cxn>
                <a:cxn ang="0">
                  <a:pos x="1231" y="199"/>
                </a:cxn>
                <a:cxn ang="0">
                  <a:pos x="1212" y="209"/>
                </a:cxn>
                <a:cxn ang="0">
                  <a:pos x="1192" y="216"/>
                </a:cxn>
                <a:cxn ang="0">
                  <a:pos x="1170" y="218"/>
                </a:cxn>
                <a:cxn ang="0">
                  <a:pos x="97" y="218"/>
                </a:cxn>
                <a:cxn ang="0">
                  <a:pos x="76" y="213"/>
                </a:cxn>
                <a:cxn ang="0">
                  <a:pos x="56" y="205"/>
                </a:cxn>
                <a:cxn ang="0">
                  <a:pos x="40" y="193"/>
                </a:cxn>
                <a:cxn ang="0">
                  <a:pos x="24" y="178"/>
                </a:cxn>
                <a:cxn ang="0">
                  <a:pos x="13" y="161"/>
                </a:cxn>
                <a:cxn ang="0">
                  <a:pos x="4" y="141"/>
                </a:cxn>
                <a:cxn ang="0">
                  <a:pos x="0" y="120"/>
                </a:cxn>
                <a:cxn ang="0">
                  <a:pos x="0" y="98"/>
                </a:cxn>
                <a:cxn ang="0">
                  <a:pos x="4" y="77"/>
                </a:cxn>
                <a:cxn ang="0">
                  <a:pos x="13" y="57"/>
                </a:cxn>
                <a:cxn ang="0">
                  <a:pos x="24" y="40"/>
                </a:cxn>
                <a:cxn ang="0">
                  <a:pos x="40" y="25"/>
                </a:cxn>
                <a:cxn ang="0">
                  <a:pos x="56" y="14"/>
                </a:cxn>
                <a:cxn ang="0">
                  <a:pos x="76" y="5"/>
                </a:cxn>
                <a:cxn ang="0">
                  <a:pos x="97" y="0"/>
                </a:cxn>
              </a:cxnLst>
              <a:rect l="0" t="0" r="r" b="b"/>
              <a:pathLst>
                <a:path w="1278" h="218">
                  <a:moveTo>
                    <a:pt x="108" y="0"/>
                  </a:moveTo>
                  <a:lnTo>
                    <a:pt x="1170" y="0"/>
                  </a:lnTo>
                  <a:lnTo>
                    <a:pt x="1181" y="0"/>
                  </a:lnTo>
                  <a:lnTo>
                    <a:pt x="1192" y="3"/>
                  </a:lnTo>
                  <a:lnTo>
                    <a:pt x="1202" y="5"/>
                  </a:lnTo>
                  <a:lnTo>
                    <a:pt x="1212" y="8"/>
                  </a:lnTo>
                  <a:lnTo>
                    <a:pt x="1222" y="14"/>
                  </a:lnTo>
                  <a:lnTo>
                    <a:pt x="1231" y="19"/>
                  </a:lnTo>
                  <a:lnTo>
                    <a:pt x="1238" y="25"/>
                  </a:lnTo>
                  <a:lnTo>
                    <a:pt x="1246" y="33"/>
                  </a:lnTo>
                  <a:lnTo>
                    <a:pt x="1254" y="40"/>
                  </a:lnTo>
                  <a:lnTo>
                    <a:pt x="1259" y="48"/>
                  </a:lnTo>
                  <a:lnTo>
                    <a:pt x="1265" y="57"/>
                  </a:lnTo>
                  <a:lnTo>
                    <a:pt x="1271" y="67"/>
                  </a:lnTo>
                  <a:lnTo>
                    <a:pt x="1274" y="77"/>
                  </a:lnTo>
                  <a:lnTo>
                    <a:pt x="1276" y="87"/>
                  </a:lnTo>
                  <a:lnTo>
                    <a:pt x="1278" y="98"/>
                  </a:lnTo>
                  <a:lnTo>
                    <a:pt x="1278" y="109"/>
                  </a:lnTo>
                  <a:lnTo>
                    <a:pt x="1278" y="120"/>
                  </a:lnTo>
                  <a:lnTo>
                    <a:pt x="1276" y="131"/>
                  </a:lnTo>
                  <a:lnTo>
                    <a:pt x="1274" y="141"/>
                  </a:lnTo>
                  <a:lnTo>
                    <a:pt x="1271" y="151"/>
                  </a:lnTo>
                  <a:lnTo>
                    <a:pt x="1265" y="161"/>
                  </a:lnTo>
                  <a:lnTo>
                    <a:pt x="1259" y="170"/>
                  </a:lnTo>
                  <a:lnTo>
                    <a:pt x="1254" y="178"/>
                  </a:lnTo>
                  <a:lnTo>
                    <a:pt x="1246" y="186"/>
                  </a:lnTo>
                  <a:lnTo>
                    <a:pt x="1238" y="193"/>
                  </a:lnTo>
                  <a:lnTo>
                    <a:pt x="1231" y="199"/>
                  </a:lnTo>
                  <a:lnTo>
                    <a:pt x="1222" y="205"/>
                  </a:lnTo>
                  <a:lnTo>
                    <a:pt x="1212" y="209"/>
                  </a:lnTo>
                  <a:lnTo>
                    <a:pt x="1202" y="213"/>
                  </a:lnTo>
                  <a:lnTo>
                    <a:pt x="1192" y="216"/>
                  </a:lnTo>
                  <a:lnTo>
                    <a:pt x="1181" y="218"/>
                  </a:lnTo>
                  <a:lnTo>
                    <a:pt x="1170" y="218"/>
                  </a:lnTo>
                  <a:lnTo>
                    <a:pt x="108" y="218"/>
                  </a:lnTo>
                  <a:lnTo>
                    <a:pt x="97" y="218"/>
                  </a:lnTo>
                  <a:lnTo>
                    <a:pt x="86" y="216"/>
                  </a:lnTo>
                  <a:lnTo>
                    <a:pt x="76" y="213"/>
                  </a:lnTo>
                  <a:lnTo>
                    <a:pt x="66" y="209"/>
                  </a:lnTo>
                  <a:lnTo>
                    <a:pt x="56" y="205"/>
                  </a:lnTo>
                  <a:lnTo>
                    <a:pt x="47" y="199"/>
                  </a:lnTo>
                  <a:lnTo>
                    <a:pt x="40" y="193"/>
                  </a:lnTo>
                  <a:lnTo>
                    <a:pt x="32" y="186"/>
                  </a:lnTo>
                  <a:lnTo>
                    <a:pt x="24" y="178"/>
                  </a:lnTo>
                  <a:lnTo>
                    <a:pt x="19" y="170"/>
                  </a:lnTo>
                  <a:lnTo>
                    <a:pt x="13" y="161"/>
                  </a:lnTo>
                  <a:lnTo>
                    <a:pt x="9" y="151"/>
                  </a:lnTo>
                  <a:lnTo>
                    <a:pt x="4" y="141"/>
                  </a:lnTo>
                  <a:lnTo>
                    <a:pt x="2" y="131"/>
                  </a:lnTo>
                  <a:lnTo>
                    <a:pt x="0" y="120"/>
                  </a:lnTo>
                  <a:lnTo>
                    <a:pt x="0" y="109"/>
                  </a:lnTo>
                  <a:lnTo>
                    <a:pt x="0" y="98"/>
                  </a:lnTo>
                  <a:lnTo>
                    <a:pt x="2" y="87"/>
                  </a:lnTo>
                  <a:lnTo>
                    <a:pt x="4" y="77"/>
                  </a:lnTo>
                  <a:lnTo>
                    <a:pt x="9" y="67"/>
                  </a:lnTo>
                  <a:lnTo>
                    <a:pt x="13" y="57"/>
                  </a:lnTo>
                  <a:lnTo>
                    <a:pt x="19" y="48"/>
                  </a:lnTo>
                  <a:lnTo>
                    <a:pt x="24" y="40"/>
                  </a:lnTo>
                  <a:lnTo>
                    <a:pt x="32" y="33"/>
                  </a:lnTo>
                  <a:lnTo>
                    <a:pt x="40" y="25"/>
                  </a:lnTo>
                  <a:lnTo>
                    <a:pt x="47" y="19"/>
                  </a:lnTo>
                  <a:lnTo>
                    <a:pt x="56" y="14"/>
                  </a:lnTo>
                  <a:lnTo>
                    <a:pt x="66" y="8"/>
                  </a:lnTo>
                  <a:lnTo>
                    <a:pt x="76" y="5"/>
                  </a:lnTo>
                  <a:lnTo>
                    <a:pt x="86" y="3"/>
                  </a:lnTo>
                  <a:lnTo>
                    <a:pt x="97" y="0"/>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04" name="Freeform 119"/>
            <p:cNvSpPr/>
            <p:nvPr/>
          </p:nvSpPr>
          <p:spPr bwMode="auto">
            <a:xfrm>
              <a:off x="11619315" y="3152137"/>
              <a:ext cx="28575" cy="28575"/>
            </a:xfrm>
            <a:custGeom>
              <a:avLst/>
              <a:gdLst/>
              <a:ahLst/>
              <a:cxnLst>
                <a:cxn ang="0">
                  <a:pos x="101" y="182"/>
                </a:cxn>
                <a:cxn ang="0">
                  <a:pos x="119" y="179"/>
                </a:cxn>
                <a:cxn ang="0">
                  <a:pos x="136" y="172"/>
                </a:cxn>
                <a:cxn ang="0">
                  <a:pos x="150" y="162"/>
                </a:cxn>
                <a:cxn ang="0">
                  <a:pos x="162" y="150"/>
                </a:cxn>
                <a:cxn ang="0">
                  <a:pos x="172" y="135"/>
                </a:cxn>
                <a:cxn ang="0">
                  <a:pos x="179" y="119"/>
                </a:cxn>
                <a:cxn ang="0">
                  <a:pos x="183" y="101"/>
                </a:cxn>
                <a:cxn ang="0">
                  <a:pos x="183" y="82"/>
                </a:cxn>
                <a:cxn ang="0">
                  <a:pos x="179" y="64"/>
                </a:cxn>
                <a:cxn ang="0">
                  <a:pos x="172" y="48"/>
                </a:cxn>
                <a:cxn ang="0">
                  <a:pos x="162" y="33"/>
                </a:cxn>
                <a:cxn ang="0">
                  <a:pos x="150" y="21"/>
                </a:cxn>
                <a:cxn ang="0">
                  <a:pos x="136" y="11"/>
                </a:cxn>
                <a:cxn ang="0">
                  <a:pos x="119" y="4"/>
                </a:cxn>
                <a:cxn ang="0">
                  <a:pos x="101" y="0"/>
                </a:cxn>
                <a:cxn ang="0">
                  <a:pos x="82" y="0"/>
                </a:cxn>
                <a:cxn ang="0">
                  <a:pos x="65" y="4"/>
                </a:cxn>
                <a:cxn ang="0">
                  <a:pos x="49" y="11"/>
                </a:cxn>
                <a:cxn ang="0">
                  <a:pos x="34" y="21"/>
                </a:cxn>
                <a:cxn ang="0">
                  <a:pos x="21" y="33"/>
                </a:cxn>
                <a:cxn ang="0">
                  <a:pos x="11" y="48"/>
                </a:cxn>
                <a:cxn ang="0">
                  <a:pos x="5" y="64"/>
                </a:cxn>
                <a:cxn ang="0">
                  <a:pos x="1" y="82"/>
                </a:cxn>
                <a:cxn ang="0">
                  <a:pos x="1" y="101"/>
                </a:cxn>
                <a:cxn ang="0">
                  <a:pos x="5" y="119"/>
                </a:cxn>
                <a:cxn ang="0">
                  <a:pos x="11" y="135"/>
                </a:cxn>
                <a:cxn ang="0">
                  <a:pos x="21" y="150"/>
                </a:cxn>
                <a:cxn ang="0">
                  <a:pos x="34" y="162"/>
                </a:cxn>
                <a:cxn ang="0">
                  <a:pos x="49" y="172"/>
                </a:cxn>
                <a:cxn ang="0">
                  <a:pos x="65" y="179"/>
                </a:cxn>
                <a:cxn ang="0">
                  <a:pos x="82" y="182"/>
                </a:cxn>
              </a:cxnLst>
              <a:rect l="0" t="0" r="r" b="b"/>
              <a:pathLst>
                <a:path w="183" h="183">
                  <a:moveTo>
                    <a:pt x="92" y="183"/>
                  </a:moveTo>
                  <a:lnTo>
                    <a:pt x="101" y="182"/>
                  </a:lnTo>
                  <a:lnTo>
                    <a:pt x="110" y="181"/>
                  </a:lnTo>
                  <a:lnTo>
                    <a:pt x="119" y="179"/>
                  </a:lnTo>
                  <a:lnTo>
                    <a:pt x="128" y="175"/>
                  </a:lnTo>
                  <a:lnTo>
                    <a:pt x="136" y="172"/>
                  </a:lnTo>
                  <a:lnTo>
                    <a:pt x="143" y="168"/>
                  </a:lnTo>
                  <a:lnTo>
                    <a:pt x="150" y="162"/>
                  </a:lnTo>
                  <a:lnTo>
                    <a:pt x="157" y="156"/>
                  </a:lnTo>
                  <a:lnTo>
                    <a:pt x="162" y="150"/>
                  </a:lnTo>
                  <a:lnTo>
                    <a:pt x="168" y="142"/>
                  </a:lnTo>
                  <a:lnTo>
                    <a:pt x="172" y="135"/>
                  </a:lnTo>
                  <a:lnTo>
                    <a:pt x="177" y="127"/>
                  </a:lnTo>
                  <a:lnTo>
                    <a:pt x="179" y="119"/>
                  </a:lnTo>
                  <a:lnTo>
                    <a:pt x="181" y="110"/>
                  </a:lnTo>
                  <a:lnTo>
                    <a:pt x="183" y="101"/>
                  </a:lnTo>
                  <a:lnTo>
                    <a:pt x="183" y="91"/>
                  </a:lnTo>
                  <a:lnTo>
                    <a:pt x="183" y="82"/>
                  </a:lnTo>
                  <a:lnTo>
                    <a:pt x="181" y="73"/>
                  </a:lnTo>
                  <a:lnTo>
                    <a:pt x="179" y="64"/>
                  </a:lnTo>
                  <a:lnTo>
                    <a:pt x="177" y="56"/>
                  </a:lnTo>
                  <a:lnTo>
                    <a:pt x="172" y="48"/>
                  </a:lnTo>
                  <a:lnTo>
                    <a:pt x="168" y="40"/>
                  </a:lnTo>
                  <a:lnTo>
                    <a:pt x="162" y="33"/>
                  </a:lnTo>
                  <a:lnTo>
                    <a:pt x="157" y="27"/>
                  </a:lnTo>
                  <a:lnTo>
                    <a:pt x="150" y="21"/>
                  </a:lnTo>
                  <a:lnTo>
                    <a:pt x="143" y="16"/>
                  </a:lnTo>
                  <a:lnTo>
                    <a:pt x="136" y="11"/>
                  </a:lnTo>
                  <a:lnTo>
                    <a:pt x="128" y="8"/>
                  </a:lnTo>
                  <a:lnTo>
                    <a:pt x="119" y="4"/>
                  </a:lnTo>
                  <a:lnTo>
                    <a:pt x="110" y="2"/>
                  </a:lnTo>
                  <a:lnTo>
                    <a:pt x="101" y="0"/>
                  </a:lnTo>
                  <a:lnTo>
                    <a:pt x="92" y="0"/>
                  </a:lnTo>
                  <a:lnTo>
                    <a:pt x="82" y="0"/>
                  </a:lnTo>
                  <a:lnTo>
                    <a:pt x="73" y="2"/>
                  </a:lnTo>
                  <a:lnTo>
                    <a:pt x="65" y="4"/>
                  </a:lnTo>
                  <a:lnTo>
                    <a:pt x="57" y="8"/>
                  </a:lnTo>
                  <a:lnTo>
                    <a:pt x="49" y="11"/>
                  </a:lnTo>
                  <a:lnTo>
                    <a:pt x="41" y="16"/>
                  </a:lnTo>
                  <a:lnTo>
                    <a:pt x="34" y="21"/>
                  </a:lnTo>
                  <a:lnTo>
                    <a:pt x="28" y="27"/>
                  </a:lnTo>
                  <a:lnTo>
                    <a:pt x="21" y="33"/>
                  </a:lnTo>
                  <a:lnTo>
                    <a:pt x="16" y="40"/>
                  </a:lnTo>
                  <a:lnTo>
                    <a:pt x="11" y="48"/>
                  </a:lnTo>
                  <a:lnTo>
                    <a:pt x="8" y="56"/>
                  </a:lnTo>
                  <a:lnTo>
                    <a:pt x="5" y="64"/>
                  </a:lnTo>
                  <a:lnTo>
                    <a:pt x="2" y="73"/>
                  </a:lnTo>
                  <a:lnTo>
                    <a:pt x="1" y="82"/>
                  </a:lnTo>
                  <a:lnTo>
                    <a:pt x="0" y="91"/>
                  </a:lnTo>
                  <a:lnTo>
                    <a:pt x="1" y="101"/>
                  </a:lnTo>
                  <a:lnTo>
                    <a:pt x="2" y="110"/>
                  </a:lnTo>
                  <a:lnTo>
                    <a:pt x="5" y="119"/>
                  </a:lnTo>
                  <a:lnTo>
                    <a:pt x="8" y="127"/>
                  </a:lnTo>
                  <a:lnTo>
                    <a:pt x="11" y="135"/>
                  </a:lnTo>
                  <a:lnTo>
                    <a:pt x="16" y="142"/>
                  </a:lnTo>
                  <a:lnTo>
                    <a:pt x="21" y="150"/>
                  </a:lnTo>
                  <a:lnTo>
                    <a:pt x="28" y="156"/>
                  </a:lnTo>
                  <a:lnTo>
                    <a:pt x="34" y="162"/>
                  </a:lnTo>
                  <a:lnTo>
                    <a:pt x="41" y="168"/>
                  </a:lnTo>
                  <a:lnTo>
                    <a:pt x="49" y="172"/>
                  </a:lnTo>
                  <a:lnTo>
                    <a:pt x="57" y="175"/>
                  </a:lnTo>
                  <a:lnTo>
                    <a:pt x="65" y="179"/>
                  </a:lnTo>
                  <a:lnTo>
                    <a:pt x="73" y="181"/>
                  </a:lnTo>
                  <a:lnTo>
                    <a:pt x="82" y="182"/>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05" name="Freeform 120"/>
            <p:cNvSpPr/>
            <p:nvPr/>
          </p:nvSpPr>
          <p:spPr bwMode="auto">
            <a:xfrm>
              <a:off x="11659003" y="3152137"/>
              <a:ext cx="28575" cy="28575"/>
            </a:xfrm>
            <a:custGeom>
              <a:avLst/>
              <a:gdLst/>
              <a:ahLst/>
              <a:cxnLst>
                <a:cxn ang="0">
                  <a:pos x="100" y="182"/>
                </a:cxn>
                <a:cxn ang="0">
                  <a:pos x="118" y="179"/>
                </a:cxn>
                <a:cxn ang="0">
                  <a:pos x="134" y="172"/>
                </a:cxn>
                <a:cxn ang="0">
                  <a:pos x="149" y="162"/>
                </a:cxn>
                <a:cxn ang="0">
                  <a:pos x="161" y="150"/>
                </a:cxn>
                <a:cxn ang="0">
                  <a:pos x="171" y="135"/>
                </a:cxn>
                <a:cxn ang="0">
                  <a:pos x="179" y="119"/>
                </a:cxn>
                <a:cxn ang="0">
                  <a:pos x="182" y="101"/>
                </a:cxn>
                <a:cxn ang="0">
                  <a:pos x="182" y="82"/>
                </a:cxn>
                <a:cxn ang="0">
                  <a:pos x="179" y="64"/>
                </a:cxn>
                <a:cxn ang="0">
                  <a:pos x="171" y="48"/>
                </a:cxn>
                <a:cxn ang="0">
                  <a:pos x="161" y="33"/>
                </a:cxn>
                <a:cxn ang="0">
                  <a:pos x="149" y="21"/>
                </a:cxn>
                <a:cxn ang="0">
                  <a:pos x="134" y="11"/>
                </a:cxn>
                <a:cxn ang="0">
                  <a:pos x="118" y="4"/>
                </a:cxn>
                <a:cxn ang="0">
                  <a:pos x="100" y="0"/>
                </a:cxn>
                <a:cxn ang="0">
                  <a:pos x="81" y="0"/>
                </a:cxn>
                <a:cxn ang="0">
                  <a:pos x="63" y="4"/>
                </a:cxn>
                <a:cxn ang="0">
                  <a:pos x="48" y="11"/>
                </a:cxn>
                <a:cxn ang="0">
                  <a:pos x="32" y="21"/>
                </a:cxn>
                <a:cxn ang="0">
                  <a:pos x="20" y="33"/>
                </a:cxn>
                <a:cxn ang="0">
                  <a:pos x="10" y="48"/>
                </a:cxn>
                <a:cxn ang="0">
                  <a:pos x="4" y="64"/>
                </a:cxn>
                <a:cxn ang="0">
                  <a:pos x="0" y="82"/>
                </a:cxn>
                <a:cxn ang="0">
                  <a:pos x="0" y="101"/>
                </a:cxn>
                <a:cxn ang="0">
                  <a:pos x="4" y="119"/>
                </a:cxn>
                <a:cxn ang="0">
                  <a:pos x="10" y="135"/>
                </a:cxn>
                <a:cxn ang="0">
                  <a:pos x="20" y="150"/>
                </a:cxn>
                <a:cxn ang="0">
                  <a:pos x="32" y="162"/>
                </a:cxn>
                <a:cxn ang="0">
                  <a:pos x="48" y="172"/>
                </a:cxn>
                <a:cxn ang="0">
                  <a:pos x="63" y="179"/>
                </a:cxn>
                <a:cxn ang="0">
                  <a:pos x="81" y="182"/>
                </a:cxn>
              </a:cxnLst>
              <a:rect l="0" t="0" r="r" b="b"/>
              <a:pathLst>
                <a:path w="182" h="183">
                  <a:moveTo>
                    <a:pt x="91" y="183"/>
                  </a:moveTo>
                  <a:lnTo>
                    <a:pt x="100" y="182"/>
                  </a:lnTo>
                  <a:lnTo>
                    <a:pt x="109" y="181"/>
                  </a:lnTo>
                  <a:lnTo>
                    <a:pt x="118" y="179"/>
                  </a:lnTo>
                  <a:lnTo>
                    <a:pt x="127" y="175"/>
                  </a:lnTo>
                  <a:lnTo>
                    <a:pt x="134" y="172"/>
                  </a:lnTo>
                  <a:lnTo>
                    <a:pt x="142" y="168"/>
                  </a:lnTo>
                  <a:lnTo>
                    <a:pt x="149" y="162"/>
                  </a:lnTo>
                  <a:lnTo>
                    <a:pt x="155" y="156"/>
                  </a:lnTo>
                  <a:lnTo>
                    <a:pt x="161" y="150"/>
                  </a:lnTo>
                  <a:lnTo>
                    <a:pt x="167" y="142"/>
                  </a:lnTo>
                  <a:lnTo>
                    <a:pt x="171" y="135"/>
                  </a:lnTo>
                  <a:lnTo>
                    <a:pt x="175" y="127"/>
                  </a:lnTo>
                  <a:lnTo>
                    <a:pt x="179" y="119"/>
                  </a:lnTo>
                  <a:lnTo>
                    <a:pt x="181" y="110"/>
                  </a:lnTo>
                  <a:lnTo>
                    <a:pt x="182" y="101"/>
                  </a:lnTo>
                  <a:lnTo>
                    <a:pt x="182" y="91"/>
                  </a:lnTo>
                  <a:lnTo>
                    <a:pt x="182" y="82"/>
                  </a:lnTo>
                  <a:lnTo>
                    <a:pt x="181" y="73"/>
                  </a:lnTo>
                  <a:lnTo>
                    <a:pt x="179" y="64"/>
                  </a:lnTo>
                  <a:lnTo>
                    <a:pt x="175" y="56"/>
                  </a:lnTo>
                  <a:lnTo>
                    <a:pt x="171" y="48"/>
                  </a:lnTo>
                  <a:lnTo>
                    <a:pt x="167" y="40"/>
                  </a:lnTo>
                  <a:lnTo>
                    <a:pt x="161" y="33"/>
                  </a:lnTo>
                  <a:lnTo>
                    <a:pt x="155" y="27"/>
                  </a:lnTo>
                  <a:lnTo>
                    <a:pt x="149" y="21"/>
                  </a:lnTo>
                  <a:lnTo>
                    <a:pt x="142" y="16"/>
                  </a:lnTo>
                  <a:lnTo>
                    <a:pt x="134" y="11"/>
                  </a:lnTo>
                  <a:lnTo>
                    <a:pt x="127" y="8"/>
                  </a:lnTo>
                  <a:lnTo>
                    <a:pt x="118" y="4"/>
                  </a:lnTo>
                  <a:lnTo>
                    <a:pt x="109" y="2"/>
                  </a:lnTo>
                  <a:lnTo>
                    <a:pt x="100" y="0"/>
                  </a:lnTo>
                  <a:lnTo>
                    <a:pt x="91" y="0"/>
                  </a:lnTo>
                  <a:lnTo>
                    <a:pt x="81" y="0"/>
                  </a:lnTo>
                  <a:lnTo>
                    <a:pt x="72" y="2"/>
                  </a:lnTo>
                  <a:lnTo>
                    <a:pt x="63" y="4"/>
                  </a:lnTo>
                  <a:lnTo>
                    <a:pt x="56" y="8"/>
                  </a:lnTo>
                  <a:lnTo>
                    <a:pt x="48" y="11"/>
                  </a:lnTo>
                  <a:lnTo>
                    <a:pt x="40" y="16"/>
                  </a:lnTo>
                  <a:lnTo>
                    <a:pt x="32" y="21"/>
                  </a:lnTo>
                  <a:lnTo>
                    <a:pt x="27" y="27"/>
                  </a:lnTo>
                  <a:lnTo>
                    <a:pt x="20" y="33"/>
                  </a:lnTo>
                  <a:lnTo>
                    <a:pt x="16" y="40"/>
                  </a:lnTo>
                  <a:lnTo>
                    <a:pt x="10" y="48"/>
                  </a:lnTo>
                  <a:lnTo>
                    <a:pt x="7" y="56"/>
                  </a:lnTo>
                  <a:lnTo>
                    <a:pt x="4" y="64"/>
                  </a:lnTo>
                  <a:lnTo>
                    <a:pt x="1" y="73"/>
                  </a:lnTo>
                  <a:lnTo>
                    <a:pt x="0" y="82"/>
                  </a:lnTo>
                  <a:lnTo>
                    <a:pt x="0" y="91"/>
                  </a:lnTo>
                  <a:lnTo>
                    <a:pt x="0" y="101"/>
                  </a:lnTo>
                  <a:lnTo>
                    <a:pt x="1" y="110"/>
                  </a:lnTo>
                  <a:lnTo>
                    <a:pt x="4" y="119"/>
                  </a:lnTo>
                  <a:lnTo>
                    <a:pt x="7" y="127"/>
                  </a:lnTo>
                  <a:lnTo>
                    <a:pt x="10" y="135"/>
                  </a:lnTo>
                  <a:lnTo>
                    <a:pt x="16" y="142"/>
                  </a:lnTo>
                  <a:lnTo>
                    <a:pt x="20" y="150"/>
                  </a:lnTo>
                  <a:lnTo>
                    <a:pt x="27" y="156"/>
                  </a:lnTo>
                  <a:lnTo>
                    <a:pt x="32" y="162"/>
                  </a:lnTo>
                  <a:lnTo>
                    <a:pt x="40" y="168"/>
                  </a:lnTo>
                  <a:lnTo>
                    <a:pt x="48" y="172"/>
                  </a:lnTo>
                  <a:lnTo>
                    <a:pt x="56" y="175"/>
                  </a:lnTo>
                  <a:lnTo>
                    <a:pt x="63" y="179"/>
                  </a:lnTo>
                  <a:lnTo>
                    <a:pt x="72" y="181"/>
                  </a:lnTo>
                  <a:lnTo>
                    <a:pt x="81"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06" name="Freeform 121"/>
            <p:cNvSpPr/>
            <p:nvPr/>
          </p:nvSpPr>
          <p:spPr bwMode="auto">
            <a:xfrm>
              <a:off x="11698690" y="3152137"/>
              <a:ext cx="30163" cy="28575"/>
            </a:xfrm>
            <a:custGeom>
              <a:avLst/>
              <a:gdLst/>
              <a:ahLst/>
              <a:cxnLst>
                <a:cxn ang="0">
                  <a:pos x="100" y="182"/>
                </a:cxn>
                <a:cxn ang="0">
                  <a:pos x="118" y="179"/>
                </a:cxn>
                <a:cxn ang="0">
                  <a:pos x="134" y="172"/>
                </a:cxn>
                <a:cxn ang="0">
                  <a:pos x="149" y="162"/>
                </a:cxn>
                <a:cxn ang="0">
                  <a:pos x="162" y="150"/>
                </a:cxn>
                <a:cxn ang="0">
                  <a:pos x="171" y="135"/>
                </a:cxn>
                <a:cxn ang="0">
                  <a:pos x="179" y="119"/>
                </a:cxn>
                <a:cxn ang="0">
                  <a:pos x="182" y="101"/>
                </a:cxn>
                <a:cxn ang="0">
                  <a:pos x="182" y="82"/>
                </a:cxn>
                <a:cxn ang="0">
                  <a:pos x="179" y="64"/>
                </a:cxn>
                <a:cxn ang="0">
                  <a:pos x="171" y="48"/>
                </a:cxn>
                <a:cxn ang="0">
                  <a:pos x="162" y="33"/>
                </a:cxn>
                <a:cxn ang="0">
                  <a:pos x="149" y="21"/>
                </a:cxn>
                <a:cxn ang="0">
                  <a:pos x="134" y="11"/>
                </a:cxn>
                <a:cxn ang="0">
                  <a:pos x="118" y="4"/>
                </a:cxn>
                <a:cxn ang="0">
                  <a:pos x="100" y="0"/>
                </a:cxn>
                <a:cxn ang="0">
                  <a:pos x="82" y="0"/>
                </a:cxn>
                <a:cxn ang="0">
                  <a:pos x="64" y="4"/>
                </a:cxn>
                <a:cxn ang="0">
                  <a:pos x="48" y="11"/>
                </a:cxn>
                <a:cxn ang="0">
                  <a:pos x="33" y="21"/>
                </a:cxn>
                <a:cxn ang="0">
                  <a:pos x="20" y="33"/>
                </a:cxn>
                <a:cxn ang="0">
                  <a:pos x="11" y="48"/>
                </a:cxn>
                <a:cxn ang="0">
                  <a:pos x="3" y="64"/>
                </a:cxn>
                <a:cxn ang="0">
                  <a:pos x="0" y="82"/>
                </a:cxn>
                <a:cxn ang="0">
                  <a:pos x="0" y="101"/>
                </a:cxn>
                <a:cxn ang="0">
                  <a:pos x="3" y="119"/>
                </a:cxn>
                <a:cxn ang="0">
                  <a:pos x="11" y="135"/>
                </a:cxn>
                <a:cxn ang="0">
                  <a:pos x="20" y="150"/>
                </a:cxn>
                <a:cxn ang="0">
                  <a:pos x="33" y="162"/>
                </a:cxn>
                <a:cxn ang="0">
                  <a:pos x="48" y="172"/>
                </a:cxn>
                <a:cxn ang="0">
                  <a:pos x="64" y="179"/>
                </a:cxn>
                <a:cxn ang="0">
                  <a:pos x="82" y="182"/>
                </a:cxn>
              </a:cxnLst>
              <a:rect l="0" t="0" r="r" b="b"/>
              <a:pathLst>
                <a:path w="182" h="183">
                  <a:moveTo>
                    <a:pt x="91" y="183"/>
                  </a:moveTo>
                  <a:lnTo>
                    <a:pt x="100" y="182"/>
                  </a:lnTo>
                  <a:lnTo>
                    <a:pt x="110" y="181"/>
                  </a:lnTo>
                  <a:lnTo>
                    <a:pt x="118" y="179"/>
                  </a:lnTo>
                  <a:lnTo>
                    <a:pt x="126" y="175"/>
                  </a:lnTo>
                  <a:lnTo>
                    <a:pt x="134" y="172"/>
                  </a:lnTo>
                  <a:lnTo>
                    <a:pt x="142" y="168"/>
                  </a:lnTo>
                  <a:lnTo>
                    <a:pt x="149" y="162"/>
                  </a:lnTo>
                  <a:lnTo>
                    <a:pt x="155" y="156"/>
                  </a:lnTo>
                  <a:lnTo>
                    <a:pt x="162" y="150"/>
                  </a:lnTo>
                  <a:lnTo>
                    <a:pt x="166" y="142"/>
                  </a:lnTo>
                  <a:lnTo>
                    <a:pt x="171" y="135"/>
                  </a:lnTo>
                  <a:lnTo>
                    <a:pt x="175" y="127"/>
                  </a:lnTo>
                  <a:lnTo>
                    <a:pt x="179" y="119"/>
                  </a:lnTo>
                  <a:lnTo>
                    <a:pt x="181" y="110"/>
                  </a:lnTo>
                  <a:lnTo>
                    <a:pt x="182" y="101"/>
                  </a:lnTo>
                  <a:lnTo>
                    <a:pt x="182" y="91"/>
                  </a:lnTo>
                  <a:lnTo>
                    <a:pt x="182" y="82"/>
                  </a:lnTo>
                  <a:lnTo>
                    <a:pt x="181" y="73"/>
                  </a:lnTo>
                  <a:lnTo>
                    <a:pt x="179" y="64"/>
                  </a:lnTo>
                  <a:lnTo>
                    <a:pt x="175" y="56"/>
                  </a:lnTo>
                  <a:lnTo>
                    <a:pt x="171" y="48"/>
                  </a:lnTo>
                  <a:lnTo>
                    <a:pt x="166" y="40"/>
                  </a:lnTo>
                  <a:lnTo>
                    <a:pt x="162" y="33"/>
                  </a:lnTo>
                  <a:lnTo>
                    <a:pt x="155" y="27"/>
                  </a:lnTo>
                  <a:lnTo>
                    <a:pt x="149" y="21"/>
                  </a:lnTo>
                  <a:lnTo>
                    <a:pt x="142" y="16"/>
                  </a:lnTo>
                  <a:lnTo>
                    <a:pt x="134" y="11"/>
                  </a:lnTo>
                  <a:lnTo>
                    <a:pt x="126" y="8"/>
                  </a:lnTo>
                  <a:lnTo>
                    <a:pt x="118" y="4"/>
                  </a:lnTo>
                  <a:lnTo>
                    <a:pt x="110" y="2"/>
                  </a:lnTo>
                  <a:lnTo>
                    <a:pt x="100" y="0"/>
                  </a:lnTo>
                  <a:lnTo>
                    <a:pt x="91" y="0"/>
                  </a:lnTo>
                  <a:lnTo>
                    <a:pt x="82" y="0"/>
                  </a:lnTo>
                  <a:lnTo>
                    <a:pt x="72" y="2"/>
                  </a:lnTo>
                  <a:lnTo>
                    <a:pt x="64" y="4"/>
                  </a:lnTo>
                  <a:lnTo>
                    <a:pt x="55" y="8"/>
                  </a:lnTo>
                  <a:lnTo>
                    <a:pt x="48" y="11"/>
                  </a:lnTo>
                  <a:lnTo>
                    <a:pt x="40" y="16"/>
                  </a:lnTo>
                  <a:lnTo>
                    <a:pt x="33" y="21"/>
                  </a:lnTo>
                  <a:lnTo>
                    <a:pt x="27" y="27"/>
                  </a:lnTo>
                  <a:lnTo>
                    <a:pt x="20" y="33"/>
                  </a:lnTo>
                  <a:lnTo>
                    <a:pt x="16" y="40"/>
                  </a:lnTo>
                  <a:lnTo>
                    <a:pt x="11" y="48"/>
                  </a:lnTo>
                  <a:lnTo>
                    <a:pt x="7" y="56"/>
                  </a:lnTo>
                  <a:lnTo>
                    <a:pt x="3" y="64"/>
                  </a:lnTo>
                  <a:lnTo>
                    <a:pt x="1" y="73"/>
                  </a:lnTo>
                  <a:lnTo>
                    <a:pt x="0" y="82"/>
                  </a:lnTo>
                  <a:lnTo>
                    <a:pt x="0" y="91"/>
                  </a:lnTo>
                  <a:lnTo>
                    <a:pt x="0" y="101"/>
                  </a:lnTo>
                  <a:lnTo>
                    <a:pt x="1" y="110"/>
                  </a:lnTo>
                  <a:lnTo>
                    <a:pt x="3" y="119"/>
                  </a:lnTo>
                  <a:lnTo>
                    <a:pt x="7" y="127"/>
                  </a:lnTo>
                  <a:lnTo>
                    <a:pt x="11" y="135"/>
                  </a:lnTo>
                  <a:lnTo>
                    <a:pt x="16" y="142"/>
                  </a:lnTo>
                  <a:lnTo>
                    <a:pt x="20" y="150"/>
                  </a:lnTo>
                  <a:lnTo>
                    <a:pt x="27" y="156"/>
                  </a:lnTo>
                  <a:lnTo>
                    <a:pt x="33" y="162"/>
                  </a:lnTo>
                  <a:lnTo>
                    <a:pt x="40" y="168"/>
                  </a:lnTo>
                  <a:lnTo>
                    <a:pt x="48" y="172"/>
                  </a:lnTo>
                  <a:lnTo>
                    <a:pt x="55" y="175"/>
                  </a:lnTo>
                  <a:lnTo>
                    <a:pt x="64" y="179"/>
                  </a:lnTo>
                  <a:lnTo>
                    <a:pt x="72" y="181"/>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07" name="Freeform 122"/>
            <p:cNvSpPr/>
            <p:nvPr/>
          </p:nvSpPr>
          <p:spPr bwMode="auto">
            <a:xfrm>
              <a:off x="11739965" y="3152137"/>
              <a:ext cx="28575" cy="28575"/>
            </a:xfrm>
            <a:custGeom>
              <a:avLst/>
              <a:gdLst/>
              <a:ahLst/>
              <a:cxnLst>
                <a:cxn ang="0">
                  <a:pos x="101" y="182"/>
                </a:cxn>
                <a:cxn ang="0">
                  <a:pos x="118" y="179"/>
                </a:cxn>
                <a:cxn ang="0">
                  <a:pos x="134" y="172"/>
                </a:cxn>
                <a:cxn ang="0">
                  <a:pos x="148" y="162"/>
                </a:cxn>
                <a:cxn ang="0">
                  <a:pos x="162" y="150"/>
                </a:cxn>
                <a:cxn ang="0">
                  <a:pos x="172" y="135"/>
                </a:cxn>
                <a:cxn ang="0">
                  <a:pos x="178" y="119"/>
                </a:cxn>
                <a:cxn ang="0">
                  <a:pos x="182" y="101"/>
                </a:cxn>
                <a:cxn ang="0">
                  <a:pos x="182" y="82"/>
                </a:cxn>
                <a:cxn ang="0">
                  <a:pos x="178" y="64"/>
                </a:cxn>
                <a:cxn ang="0">
                  <a:pos x="172" y="48"/>
                </a:cxn>
                <a:cxn ang="0">
                  <a:pos x="162" y="33"/>
                </a:cxn>
                <a:cxn ang="0">
                  <a:pos x="148" y="21"/>
                </a:cxn>
                <a:cxn ang="0">
                  <a:pos x="134" y="11"/>
                </a:cxn>
                <a:cxn ang="0">
                  <a:pos x="118" y="4"/>
                </a:cxn>
                <a:cxn ang="0">
                  <a:pos x="101" y="0"/>
                </a:cxn>
                <a:cxn ang="0">
                  <a:pos x="82" y="0"/>
                </a:cxn>
                <a:cxn ang="0">
                  <a:pos x="64" y="4"/>
                </a:cxn>
                <a:cxn ang="0">
                  <a:pos x="48" y="11"/>
                </a:cxn>
                <a:cxn ang="0">
                  <a:pos x="33" y="21"/>
                </a:cxn>
                <a:cxn ang="0">
                  <a:pos x="21" y="33"/>
                </a:cxn>
                <a:cxn ang="0">
                  <a:pos x="11" y="48"/>
                </a:cxn>
                <a:cxn ang="0">
                  <a:pos x="3" y="64"/>
                </a:cxn>
                <a:cxn ang="0">
                  <a:pos x="0" y="82"/>
                </a:cxn>
                <a:cxn ang="0">
                  <a:pos x="0" y="101"/>
                </a:cxn>
                <a:cxn ang="0">
                  <a:pos x="3" y="119"/>
                </a:cxn>
                <a:cxn ang="0">
                  <a:pos x="11" y="135"/>
                </a:cxn>
                <a:cxn ang="0">
                  <a:pos x="21" y="150"/>
                </a:cxn>
                <a:cxn ang="0">
                  <a:pos x="33" y="162"/>
                </a:cxn>
                <a:cxn ang="0">
                  <a:pos x="48" y="172"/>
                </a:cxn>
                <a:cxn ang="0">
                  <a:pos x="64" y="179"/>
                </a:cxn>
                <a:cxn ang="0">
                  <a:pos x="82" y="182"/>
                </a:cxn>
              </a:cxnLst>
              <a:rect l="0" t="0" r="r" b="b"/>
              <a:pathLst>
                <a:path w="183" h="183">
                  <a:moveTo>
                    <a:pt x="91" y="183"/>
                  </a:moveTo>
                  <a:lnTo>
                    <a:pt x="101" y="182"/>
                  </a:lnTo>
                  <a:lnTo>
                    <a:pt x="110" y="181"/>
                  </a:lnTo>
                  <a:lnTo>
                    <a:pt x="118" y="179"/>
                  </a:lnTo>
                  <a:lnTo>
                    <a:pt x="126" y="175"/>
                  </a:lnTo>
                  <a:lnTo>
                    <a:pt x="134" y="172"/>
                  </a:lnTo>
                  <a:lnTo>
                    <a:pt x="142" y="168"/>
                  </a:lnTo>
                  <a:lnTo>
                    <a:pt x="148" y="162"/>
                  </a:lnTo>
                  <a:lnTo>
                    <a:pt x="155" y="156"/>
                  </a:lnTo>
                  <a:lnTo>
                    <a:pt x="162" y="150"/>
                  </a:lnTo>
                  <a:lnTo>
                    <a:pt x="166" y="142"/>
                  </a:lnTo>
                  <a:lnTo>
                    <a:pt x="172" y="135"/>
                  </a:lnTo>
                  <a:lnTo>
                    <a:pt x="175" y="127"/>
                  </a:lnTo>
                  <a:lnTo>
                    <a:pt x="178" y="119"/>
                  </a:lnTo>
                  <a:lnTo>
                    <a:pt x="181" y="110"/>
                  </a:lnTo>
                  <a:lnTo>
                    <a:pt x="182" y="101"/>
                  </a:lnTo>
                  <a:lnTo>
                    <a:pt x="183" y="91"/>
                  </a:lnTo>
                  <a:lnTo>
                    <a:pt x="182" y="82"/>
                  </a:lnTo>
                  <a:lnTo>
                    <a:pt x="181" y="73"/>
                  </a:lnTo>
                  <a:lnTo>
                    <a:pt x="178" y="64"/>
                  </a:lnTo>
                  <a:lnTo>
                    <a:pt x="175" y="56"/>
                  </a:lnTo>
                  <a:lnTo>
                    <a:pt x="172" y="48"/>
                  </a:lnTo>
                  <a:lnTo>
                    <a:pt x="166" y="40"/>
                  </a:lnTo>
                  <a:lnTo>
                    <a:pt x="162" y="33"/>
                  </a:lnTo>
                  <a:lnTo>
                    <a:pt x="155" y="27"/>
                  </a:lnTo>
                  <a:lnTo>
                    <a:pt x="148" y="21"/>
                  </a:lnTo>
                  <a:lnTo>
                    <a:pt x="142" y="16"/>
                  </a:lnTo>
                  <a:lnTo>
                    <a:pt x="134" y="11"/>
                  </a:lnTo>
                  <a:lnTo>
                    <a:pt x="126" y="8"/>
                  </a:lnTo>
                  <a:lnTo>
                    <a:pt x="118" y="4"/>
                  </a:lnTo>
                  <a:lnTo>
                    <a:pt x="110" y="2"/>
                  </a:lnTo>
                  <a:lnTo>
                    <a:pt x="101" y="0"/>
                  </a:lnTo>
                  <a:lnTo>
                    <a:pt x="91" y="0"/>
                  </a:lnTo>
                  <a:lnTo>
                    <a:pt x="82" y="0"/>
                  </a:lnTo>
                  <a:lnTo>
                    <a:pt x="73" y="2"/>
                  </a:lnTo>
                  <a:lnTo>
                    <a:pt x="64" y="4"/>
                  </a:lnTo>
                  <a:lnTo>
                    <a:pt x="55" y="8"/>
                  </a:lnTo>
                  <a:lnTo>
                    <a:pt x="48" y="11"/>
                  </a:lnTo>
                  <a:lnTo>
                    <a:pt x="40" y="16"/>
                  </a:lnTo>
                  <a:lnTo>
                    <a:pt x="33" y="21"/>
                  </a:lnTo>
                  <a:lnTo>
                    <a:pt x="26" y="27"/>
                  </a:lnTo>
                  <a:lnTo>
                    <a:pt x="21" y="33"/>
                  </a:lnTo>
                  <a:lnTo>
                    <a:pt x="15" y="40"/>
                  </a:lnTo>
                  <a:lnTo>
                    <a:pt x="11" y="48"/>
                  </a:lnTo>
                  <a:lnTo>
                    <a:pt x="6" y="56"/>
                  </a:lnTo>
                  <a:lnTo>
                    <a:pt x="3" y="64"/>
                  </a:lnTo>
                  <a:lnTo>
                    <a:pt x="1" y="73"/>
                  </a:lnTo>
                  <a:lnTo>
                    <a:pt x="0" y="82"/>
                  </a:lnTo>
                  <a:lnTo>
                    <a:pt x="0" y="91"/>
                  </a:lnTo>
                  <a:lnTo>
                    <a:pt x="0" y="101"/>
                  </a:lnTo>
                  <a:lnTo>
                    <a:pt x="1" y="110"/>
                  </a:lnTo>
                  <a:lnTo>
                    <a:pt x="3" y="119"/>
                  </a:lnTo>
                  <a:lnTo>
                    <a:pt x="6" y="127"/>
                  </a:lnTo>
                  <a:lnTo>
                    <a:pt x="11" y="135"/>
                  </a:lnTo>
                  <a:lnTo>
                    <a:pt x="15" y="142"/>
                  </a:lnTo>
                  <a:lnTo>
                    <a:pt x="21" y="150"/>
                  </a:lnTo>
                  <a:lnTo>
                    <a:pt x="26" y="156"/>
                  </a:lnTo>
                  <a:lnTo>
                    <a:pt x="33" y="162"/>
                  </a:lnTo>
                  <a:lnTo>
                    <a:pt x="40" y="168"/>
                  </a:lnTo>
                  <a:lnTo>
                    <a:pt x="48" y="172"/>
                  </a:lnTo>
                  <a:lnTo>
                    <a:pt x="55" y="175"/>
                  </a:lnTo>
                  <a:lnTo>
                    <a:pt x="64" y="179"/>
                  </a:lnTo>
                  <a:lnTo>
                    <a:pt x="73" y="181"/>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08" name="Freeform 123"/>
            <p:cNvSpPr/>
            <p:nvPr/>
          </p:nvSpPr>
          <p:spPr bwMode="auto">
            <a:xfrm>
              <a:off x="11779653" y="3152137"/>
              <a:ext cx="28575" cy="28575"/>
            </a:xfrm>
            <a:custGeom>
              <a:avLst/>
              <a:gdLst/>
              <a:ahLst/>
              <a:cxnLst>
                <a:cxn ang="0">
                  <a:pos x="101" y="182"/>
                </a:cxn>
                <a:cxn ang="0">
                  <a:pos x="118" y="179"/>
                </a:cxn>
                <a:cxn ang="0">
                  <a:pos x="134" y="172"/>
                </a:cxn>
                <a:cxn ang="0">
                  <a:pos x="149" y="162"/>
                </a:cxn>
                <a:cxn ang="0">
                  <a:pos x="162" y="150"/>
                </a:cxn>
                <a:cxn ang="0">
                  <a:pos x="172" y="135"/>
                </a:cxn>
                <a:cxn ang="0">
                  <a:pos x="178" y="119"/>
                </a:cxn>
                <a:cxn ang="0">
                  <a:pos x="182" y="101"/>
                </a:cxn>
                <a:cxn ang="0">
                  <a:pos x="182" y="82"/>
                </a:cxn>
                <a:cxn ang="0">
                  <a:pos x="178" y="64"/>
                </a:cxn>
                <a:cxn ang="0">
                  <a:pos x="172" y="48"/>
                </a:cxn>
                <a:cxn ang="0">
                  <a:pos x="162" y="33"/>
                </a:cxn>
                <a:cxn ang="0">
                  <a:pos x="149" y="21"/>
                </a:cxn>
                <a:cxn ang="0">
                  <a:pos x="134" y="11"/>
                </a:cxn>
                <a:cxn ang="0">
                  <a:pos x="118" y="4"/>
                </a:cxn>
                <a:cxn ang="0">
                  <a:pos x="101" y="0"/>
                </a:cxn>
                <a:cxn ang="0">
                  <a:pos x="82" y="0"/>
                </a:cxn>
                <a:cxn ang="0">
                  <a:pos x="64" y="4"/>
                </a:cxn>
                <a:cxn ang="0">
                  <a:pos x="47" y="11"/>
                </a:cxn>
                <a:cxn ang="0">
                  <a:pos x="33" y="21"/>
                </a:cxn>
                <a:cxn ang="0">
                  <a:pos x="21" y="33"/>
                </a:cxn>
                <a:cxn ang="0">
                  <a:pos x="11" y="48"/>
                </a:cxn>
                <a:cxn ang="0">
                  <a:pos x="4" y="64"/>
                </a:cxn>
                <a:cxn ang="0">
                  <a:pos x="0" y="82"/>
                </a:cxn>
                <a:cxn ang="0">
                  <a:pos x="0" y="101"/>
                </a:cxn>
                <a:cxn ang="0">
                  <a:pos x="4" y="119"/>
                </a:cxn>
                <a:cxn ang="0">
                  <a:pos x="11" y="135"/>
                </a:cxn>
                <a:cxn ang="0">
                  <a:pos x="21" y="150"/>
                </a:cxn>
                <a:cxn ang="0">
                  <a:pos x="33" y="162"/>
                </a:cxn>
                <a:cxn ang="0">
                  <a:pos x="47" y="172"/>
                </a:cxn>
                <a:cxn ang="0">
                  <a:pos x="64" y="179"/>
                </a:cxn>
                <a:cxn ang="0">
                  <a:pos x="82" y="182"/>
                </a:cxn>
              </a:cxnLst>
              <a:rect l="0" t="0" r="r" b="b"/>
              <a:pathLst>
                <a:path w="183" h="183">
                  <a:moveTo>
                    <a:pt x="91" y="183"/>
                  </a:moveTo>
                  <a:lnTo>
                    <a:pt x="101" y="182"/>
                  </a:lnTo>
                  <a:lnTo>
                    <a:pt x="109" y="181"/>
                  </a:lnTo>
                  <a:lnTo>
                    <a:pt x="118" y="179"/>
                  </a:lnTo>
                  <a:lnTo>
                    <a:pt x="126" y="175"/>
                  </a:lnTo>
                  <a:lnTo>
                    <a:pt x="134" y="172"/>
                  </a:lnTo>
                  <a:lnTo>
                    <a:pt x="142" y="168"/>
                  </a:lnTo>
                  <a:lnTo>
                    <a:pt x="149" y="162"/>
                  </a:lnTo>
                  <a:lnTo>
                    <a:pt x="156" y="156"/>
                  </a:lnTo>
                  <a:lnTo>
                    <a:pt x="162" y="150"/>
                  </a:lnTo>
                  <a:lnTo>
                    <a:pt x="167" y="142"/>
                  </a:lnTo>
                  <a:lnTo>
                    <a:pt x="172" y="135"/>
                  </a:lnTo>
                  <a:lnTo>
                    <a:pt x="175" y="127"/>
                  </a:lnTo>
                  <a:lnTo>
                    <a:pt x="178" y="119"/>
                  </a:lnTo>
                  <a:lnTo>
                    <a:pt x="180" y="110"/>
                  </a:lnTo>
                  <a:lnTo>
                    <a:pt x="182" y="101"/>
                  </a:lnTo>
                  <a:lnTo>
                    <a:pt x="183" y="91"/>
                  </a:lnTo>
                  <a:lnTo>
                    <a:pt x="182" y="82"/>
                  </a:lnTo>
                  <a:lnTo>
                    <a:pt x="180" y="73"/>
                  </a:lnTo>
                  <a:lnTo>
                    <a:pt x="178" y="64"/>
                  </a:lnTo>
                  <a:lnTo>
                    <a:pt x="175" y="56"/>
                  </a:lnTo>
                  <a:lnTo>
                    <a:pt x="172" y="48"/>
                  </a:lnTo>
                  <a:lnTo>
                    <a:pt x="167" y="40"/>
                  </a:lnTo>
                  <a:lnTo>
                    <a:pt x="162" y="33"/>
                  </a:lnTo>
                  <a:lnTo>
                    <a:pt x="156" y="27"/>
                  </a:lnTo>
                  <a:lnTo>
                    <a:pt x="149" y="21"/>
                  </a:lnTo>
                  <a:lnTo>
                    <a:pt x="142" y="16"/>
                  </a:lnTo>
                  <a:lnTo>
                    <a:pt x="134" y="11"/>
                  </a:lnTo>
                  <a:lnTo>
                    <a:pt x="126" y="8"/>
                  </a:lnTo>
                  <a:lnTo>
                    <a:pt x="118" y="4"/>
                  </a:lnTo>
                  <a:lnTo>
                    <a:pt x="109" y="2"/>
                  </a:lnTo>
                  <a:lnTo>
                    <a:pt x="101" y="0"/>
                  </a:lnTo>
                  <a:lnTo>
                    <a:pt x="91" y="0"/>
                  </a:lnTo>
                  <a:lnTo>
                    <a:pt x="82" y="0"/>
                  </a:lnTo>
                  <a:lnTo>
                    <a:pt x="73" y="2"/>
                  </a:lnTo>
                  <a:lnTo>
                    <a:pt x="64" y="4"/>
                  </a:lnTo>
                  <a:lnTo>
                    <a:pt x="55" y="8"/>
                  </a:lnTo>
                  <a:lnTo>
                    <a:pt x="47" y="11"/>
                  </a:lnTo>
                  <a:lnTo>
                    <a:pt x="40" y="16"/>
                  </a:lnTo>
                  <a:lnTo>
                    <a:pt x="33" y="21"/>
                  </a:lnTo>
                  <a:lnTo>
                    <a:pt x="26" y="27"/>
                  </a:lnTo>
                  <a:lnTo>
                    <a:pt x="21" y="33"/>
                  </a:lnTo>
                  <a:lnTo>
                    <a:pt x="15" y="40"/>
                  </a:lnTo>
                  <a:lnTo>
                    <a:pt x="11" y="48"/>
                  </a:lnTo>
                  <a:lnTo>
                    <a:pt x="6" y="56"/>
                  </a:lnTo>
                  <a:lnTo>
                    <a:pt x="4" y="64"/>
                  </a:lnTo>
                  <a:lnTo>
                    <a:pt x="2" y="73"/>
                  </a:lnTo>
                  <a:lnTo>
                    <a:pt x="0" y="82"/>
                  </a:lnTo>
                  <a:lnTo>
                    <a:pt x="0" y="91"/>
                  </a:lnTo>
                  <a:lnTo>
                    <a:pt x="0" y="101"/>
                  </a:lnTo>
                  <a:lnTo>
                    <a:pt x="2" y="110"/>
                  </a:lnTo>
                  <a:lnTo>
                    <a:pt x="4" y="119"/>
                  </a:lnTo>
                  <a:lnTo>
                    <a:pt x="6" y="127"/>
                  </a:lnTo>
                  <a:lnTo>
                    <a:pt x="11" y="135"/>
                  </a:lnTo>
                  <a:lnTo>
                    <a:pt x="15" y="142"/>
                  </a:lnTo>
                  <a:lnTo>
                    <a:pt x="21" y="150"/>
                  </a:lnTo>
                  <a:lnTo>
                    <a:pt x="26" y="156"/>
                  </a:lnTo>
                  <a:lnTo>
                    <a:pt x="33" y="162"/>
                  </a:lnTo>
                  <a:lnTo>
                    <a:pt x="40" y="168"/>
                  </a:lnTo>
                  <a:lnTo>
                    <a:pt x="47" y="172"/>
                  </a:lnTo>
                  <a:lnTo>
                    <a:pt x="55" y="175"/>
                  </a:lnTo>
                  <a:lnTo>
                    <a:pt x="64" y="179"/>
                  </a:lnTo>
                  <a:lnTo>
                    <a:pt x="73" y="181"/>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09" name="Freeform 124"/>
            <p:cNvSpPr/>
            <p:nvPr/>
          </p:nvSpPr>
          <p:spPr bwMode="auto">
            <a:xfrm>
              <a:off x="12235265" y="3337874"/>
              <a:ext cx="203200" cy="34925"/>
            </a:xfrm>
            <a:custGeom>
              <a:avLst/>
              <a:gdLst/>
              <a:ahLst/>
              <a:cxnLst>
                <a:cxn ang="0">
                  <a:pos x="1170" y="0"/>
                </a:cxn>
                <a:cxn ang="0">
                  <a:pos x="1192" y="2"/>
                </a:cxn>
                <a:cxn ang="0">
                  <a:pos x="1212" y="8"/>
                </a:cxn>
                <a:cxn ang="0">
                  <a:pos x="1231" y="18"/>
                </a:cxn>
                <a:cxn ang="0">
                  <a:pos x="1246" y="31"/>
                </a:cxn>
                <a:cxn ang="0">
                  <a:pos x="1259" y="48"/>
                </a:cxn>
                <a:cxn ang="0">
                  <a:pos x="1271" y="67"/>
                </a:cxn>
                <a:cxn ang="0">
                  <a:pos x="1276" y="87"/>
                </a:cxn>
                <a:cxn ang="0">
                  <a:pos x="1278" y="109"/>
                </a:cxn>
                <a:cxn ang="0">
                  <a:pos x="1276" y="131"/>
                </a:cxn>
                <a:cxn ang="0">
                  <a:pos x="1271" y="151"/>
                </a:cxn>
                <a:cxn ang="0">
                  <a:pos x="1259" y="170"/>
                </a:cxn>
                <a:cxn ang="0">
                  <a:pos x="1246" y="185"/>
                </a:cxn>
                <a:cxn ang="0">
                  <a:pos x="1231" y="199"/>
                </a:cxn>
                <a:cxn ang="0">
                  <a:pos x="1212" y="209"/>
                </a:cxn>
                <a:cxn ang="0">
                  <a:pos x="1192" y="215"/>
                </a:cxn>
                <a:cxn ang="0">
                  <a:pos x="1170" y="217"/>
                </a:cxn>
                <a:cxn ang="0">
                  <a:pos x="97" y="217"/>
                </a:cxn>
                <a:cxn ang="0">
                  <a:pos x="76" y="213"/>
                </a:cxn>
                <a:cxn ang="0">
                  <a:pos x="56" y="204"/>
                </a:cxn>
                <a:cxn ang="0">
                  <a:pos x="40" y="193"/>
                </a:cxn>
                <a:cxn ang="0">
                  <a:pos x="24" y="177"/>
                </a:cxn>
                <a:cxn ang="0">
                  <a:pos x="13" y="161"/>
                </a:cxn>
                <a:cxn ang="0">
                  <a:pos x="4" y="141"/>
                </a:cxn>
                <a:cxn ang="0">
                  <a:pos x="0" y="120"/>
                </a:cxn>
                <a:cxn ang="0">
                  <a:pos x="0" y="98"/>
                </a:cxn>
                <a:cxn ang="0">
                  <a:pos x="4" y="77"/>
                </a:cxn>
                <a:cxn ang="0">
                  <a:pos x="13" y="57"/>
                </a:cxn>
                <a:cxn ang="0">
                  <a:pos x="24" y="39"/>
                </a:cxn>
                <a:cxn ang="0">
                  <a:pos x="40" y="24"/>
                </a:cxn>
                <a:cxn ang="0">
                  <a:pos x="56" y="13"/>
                </a:cxn>
                <a:cxn ang="0">
                  <a:pos x="76" y="4"/>
                </a:cxn>
                <a:cxn ang="0">
                  <a:pos x="97" y="0"/>
                </a:cxn>
              </a:cxnLst>
              <a:rect l="0" t="0" r="r" b="b"/>
              <a:pathLst>
                <a:path w="1278" h="217">
                  <a:moveTo>
                    <a:pt x="108" y="0"/>
                  </a:moveTo>
                  <a:lnTo>
                    <a:pt x="1170" y="0"/>
                  </a:lnTo>
                  <a:lnTo>
                    <a:pt x="1181" y="0"/>
                  </a:lnTo>
                  <a:lnTo>
                    <a:pt x="1192" y="2"/>
                  </a:lnTo>
                  <a:lnTo>
                    <a:pt x="1202" y="4"/>
                  </a:lnTo>
                  <a:lnTo>
                    <a:pt x="1212" y="8"/>
                  </a:lnTo>
                  <a:lnTo>
                    <a:pt x="1222" y="13"/>
                  </a:lnTo>
                  <a:lnTo>
                    <a:pt x="1231" y="18"/>
                  </a:lnTo>
                  <a:lnTo>
                    <a:pt x="1238" y="24"/>
                  </a:lnTo>
                  <a:lnTo>
                    <a:pt x="1246" y="31"/>
                  </a:lnTo>
                  <a:lnTo>
                    <a:pt x="1254" y="39"/>
                  </a:lnTo>
                  <a:lnTo>
                    <a:pt x="1259" y="48"/>
                  </a:lnTo>
                  <a:lnTo>
                    <a:pt x="1265" y="57"/>
                  </a:lnTo>
                  <a:lnTo>
                    <a:pt x="1271" y="67"/>
                  </a:lnTo>
                  <a:lnTo>
                    <a:pt x="1274" y="77"/>
                  </a:lnTo>
                  <a:lnTo>
                    <a:pt x="1276" y="87"/>
                  </a:lnTo>
                  <a:lnTo>
                    <a:pt x="1278" y="98"/>
                  </a:lnTo>
                  <a:lnTo>
                    <a:pt x="1278" y="109"/>
                  </a:lnTo>
                  <a:lnTo>
                    <a:pt x="1278" y="120"/>
                  </a:lnTo>
                  <a:lnTo>
                    <a:pt x="1276" y="131"/>
                  </a:lnTo>
                  <a:lnTo>
                    <a:pt x="1274" y="141"/>
                  </a:lnTo>
                  <a:lnTo>
                    <a:pt x="1271" y="151"/>
                  </a:lnTo>
                  <a:lnTo>
                    <a:pt x="1265" y="161"/>
                  </a:lnTo>
                  <a:lnTo>
                    <a:pt x="1259" y="170"/>
                  </a:lnTo>
                  <a:lnTo>
                    <a:pt x="1254" y="177"/>
                  </a:lnTo>
                  <a:lnTo>
                    <a:pt x="1246" y="185"/>
                  </a:lnTo>
                  <a:lnTo>
                    <a:pt x="1238" y="193"/>
                  </a:lnTo>
                  <a:lnTo>
                    <a:pt x="1231" y="199"/>
                  </a:lnTo>
                  <a:lnTo>
                    <a:pt x="1222" y="204"/>
                  </a:lnTo>
                  <a:lnTo>
                    <a:pt x="1212" y="209"/>
                  </a:lnTo>
                  <a:lnTo>
                    <a:pt x="1202" y="213"/>
                  </a:lnTo>
                  <a:lnTo>
                    <a:pt x="1192" y="215"/>
                  </a:lnTo>
                  <a:lnTo>
                    <a:pt x="1181" y="217"/>
                  </a:lnTo>
                  <a:lnTo>
                    <a:pt x="1170" y="217"/>
                  </a:lnTo>
                  <a:lnTo>
                    <a:pt x="108" y="217"/>
                  </a:lnTo>
                  <a:lnTo>
                    <a:pt x="97" y="217"/>
                  </a:lnTo>
                  <a:lnTo>
                    <a:pt x="86" y="215"/>
                  </a:lnTo>
                  <a:lnTo>
                    <a:pt x="76" y="213"/>
                  </a:lnTo>
                  <a:lnTo>
                    <a:pt x="66" y="209"/>
                  </a:lnTo>
                  <a:lnTo>
                    <a:pt x="56" y="204"/>
                  </a:lnTo>
                  <a:lnTo>
                    <a:pt x="47" y="199"/>
                  </a:lnTo>
                  <a:lnTo>
                    <a:pt x="40" y="193"/>
                  </a:lnTo>
                  <a:lnTo>
                    <a:pt x="32" y="185"/>
                  </a:lnTo>
                  <a:lnTo>
                    <a:pt x="24" y="177"/>
                  </a:lnTo>
                  <a:lnTo>
                    <a:pt x="19" y="170"/>
                  </a:lnTo>
                  <a:lnTo>
                    <a:pt x="13" y="161"/>
                  </a:lnTo>
                  <a:lnTo>
                    <a:pt x="9" y="151"/>
                  </a:lnTo>
                  <a:lnTo>
                    <a:pt x="4" y="141"/>
                  </a:lnTo>
                  <a:lnTo>
                    <a:pt x="2" y="131"/>
                  </a:lnTo>
                  <a:lnTo>
                    <a:pt x="0" y="120"/>
                  </a:lnTo>
                  <a:lnTo>
                    <a:pt x="0" y="109"/>
                  </a:lnTo>
                  <a:lnTo>
                    <a:pt x="0" y="98"/>
                  </a:lnTo>
                  <a:lnTo>
                    <a:pt x="2" y="87"/>
                  </a:lnTo>
                  <a:lnTo>
                    <a:pt x="4" y="77"/>
                  </a:lnTo>
                  <a:lnTo>
                    <a:pt x="9" y="67"/>
                  </a:lnTo>
                  <a:lnTo>
                    <a:pt x="13" y="57"/>
                  </a:lnTo>
                  <a:lnTo>
                    <a:pt x="19" y="48"/>
                  </a:lnTo>
                  <a:lnTo>
                    <a:pt x="24" y="39"/>
                  </a:lnTo>
                  <a:lnTo>
                    <a:pt x="32" y="31"/>
                  </a:lnTo>
                  <a:lnTo>
                    <a:pt x="40" y="24"/>
                  </a:lnTo>
                  <a:lnTo>
                    <a:pt x="47" y="18"/>
                  </a:lnTo>
                  <a:lnTo>
                    <a:pt x="56" y="13"/>
                  </a:lnTo>
                  <a:lnTo>
                    <a:pt x="66" y="8"/>
                  </a:lnTo>
                  <a:lnTo>
                    <a:pt x="76" y="4"/>
                  </a:lnTo>
                  <a:lnTo>
                    <a:pt x="86" y="2"/>
                  </a:lnTo>
                  <a:lnTo>
                    <a:pt x="97" y="0"/>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10" name="Freeform 125"/>
            <p:cNvSpPr/>
            <p:nvPr/>
          </p:nvSpPr>
          <p:spPr bwMode="auto">
            <a:xfrm>
              <a:off x="11619315" y="3339462"/>
              <a:ext cx="28575" cy="28575"/>
            </a:xfrm>
            <a:custGeom>
              <a:avLst/>
              <a:gdLst/>
              <a:ahLst/>
              <a:cxnLst>
                <a:cxn ang="0">
                  <a:pos x="101" y="182"/>
                </a:cxn>
                <a:cxn ang="0">
                  <a:pos x="119" y="178"/>
                </a:cxn>
                <a:cxn ang="0">
                  <a:pos x="136" y="172"/>
                </a:cxn>
                <a:cxn ang="0">
                  <a:pos x="150" y="162"/>
                </a:cxn>
                <a:cxn ang="0">
                  <a:pos x="162" y="149"/>
                </a:cxn>
                <a:cxn ang="0">
                  <a:pos x="172" y="135"/>
                </a:cxn>
                <a:cxn ang="0">
                  <a:pos x="179" y="118"/>
                </a:cxn>
                <a:cxn ang="0">
                  <a:pos x="183" y="101"/>
                </a:cxn>
                <a:cxn ang="0">
                  <a:pos x="183" y="82"/>
                </a:cxn>
                <a:cxn ang="0">
                  <a:pos x="179" y="64"/>
                </a:cxn>
                <a:cxn ang="0">
                  <a:pos x="172" y="47"/>
                </a:cxn>
                <a:cxn ang="0">
                  <a:pos x="162" y="33"/>
                </a:cxn>
                <a:cxn ang="0">
                  <a:pos x="150" y="21"/>
                </a:cxn>
                <a:cxn ang="0">
                  <a:pos x="136" y="11"/>
                </a:cxn>
                <a:cxn ang="0">
                  <a:pos x="119" y="4"/>
                </a:cxn>
                <a:cxn ang="0">
                  <a:pos x="101" y="0"/>
                </a:cxn>
                <a:cxn ang="0">
                  <a:pos x="82" y="0"/>
                </a:cxn>
                <a:cxn ang="0">
                  <a:pos x="65" y="4"/>
                </a:cxn>
                <a:cxn ang="0">
                  <a:pos x="49" y="11"/>
                </a:cxn>
                <a:cxn ang="0">
                  <a:pos x="34" y="21"/>
                </a:cxn>
                <a:cxn ang="0">
                  <a:pos x="21" y="33"/>
                </a:cxn>
                <a:cxn ang="0">
                  <a:pos x="11" y="47"/>
                </a:cxn>
                <a:cxn ang="0">
                  <a:pos x="5" y="64"/>
                </a:cxn>
                <a:cxn ang="0">
                  <a:pos x="1" y="82"/>
                </a:cxn>
                <a:cxn ang="0">
                  <a:pos x="1" y="101"/>
                </a:cxn>
                <a:cxn ang="0">
                  <a:pos x="5" y="118"/>
                </a:cxn>
                <a:cxn ang="0">
                  <a:pos x="11" y="135"/>
                </a:cxn>
                <a:cxn ang="0">
                  <a:pos x="21" y="149"/>
                </a:cxn>
                <a:cxn ang="0">
                  <a:pos x="34" y="162"/>
                </a:cxn>
                <a:cxn ang="0">
                  <a:pos x="49" y="172"/>
                </a:cxn>
                <a:cxn ang="0">
                  <a:pos x="65" y="178"/>
                </a:cxn>
                <a:cxn ang="0">
                  <a:pos x="82" y="182"/>
                </a:cxn>
              </a:cxnLst>
              <a:rect l="0" t="0" r="r" b="b"/>
              <a:pathLst>
                <a:path w="183" h="183">
                  <a:moveTo>
                    <a:pt x="92" y="183"/>
                  </a:moveTo>
                  <a:lnTo>
                    <a:pt x="101" y="182"/>
                  </a:lnTo>
                  <a:lnTo>
                    <a:pt x="110" y="180"/>
                  </a:lnTo>
                  <a:lnTo>
                    <a:pt x="119" y="178"/>
                  </a:lnTo>
                  <a:lnTo>
                    <a:pt x="128" y="175"/>
                  </a:lnTo>
                  <a:lnTo>
                    <a:pt x="136" y="172"/>
                  </a:lnTo>
                  <a:lnTo>
                    <a:pt x="143" y="167"/>
                  </a:lnTo>
                  <a:lnTo>
                    <a:pt x="150" y="162"/>
                  </a:lnTo>
                  <a:lnTo>
                    <a:pt x="157" y="156"/>
                  </a:lnTo>
                  <a:lnTo>
                    <a:pt x="162" y="149"/>
                  </a:lnTo>
                  <a:lnTo>
                    <a:pt x="168" y="142"/>
                  </a:lnTo>
                  <a:lnTo>
                    <a:pt x="172" y="135"/>
                  </a:lnTo>
                  <a:lnTo>
                    <a:pt x="177" y="126"/>
                  </a:lnTo>
                  <a:lnTo>
                    <a:pt x="179" y="118"/>
                  </a:lnTo>
                  <a:lnTo>
                    <a:pt x="181" y="109"/>
                  </a:lnTo>
                  <a:lnTo>
                    <a:pt x="183" y="101"/>
                  </a:lnTo>
                  <a:lnTo>
                    <a:pt x="183" y="91"/>
                  </a:lnTo>
                  <a:lnTo>
                    <a:pt x="183" y="82"/>
                  </a:lnTo>
                  <a:lnTo>
                    <a:pt x="181" y="73"/>
                  </a:lnTo>
                  <a:lnTo>
                    <a:pt x="179" y="64"/>
                  </a:lnTo>
                  <a:lnTo>
                    <a:pt x="177" y="55"/>
                  </a:lnTo>
                  <a:lnTo>
                    <a:pt x="172" y="47"/>
                  </a:lnTo>
                  <a:lnTo>
                    <a:pt x="168" y="40"/>
                  </a:lnTo>
                  <a:lnTo>
                    <a:pt x="162" y="33"/>
                  </a:lnTo>
                  <a:lnTo>
                    <a:pt x="157" y="26"/>
                  </a:lnTo>
                  <a:lnTo>
                    <a:pt x="150" y="21"/>
                  </a:lnTo>
                  <a:lnTo>
                    <a:pt x="143" y="15"/>
                  </a:lnTo>
                  <a:lnTo>
                    <a:pt x="136" y="11"/>
                  </a:lnTo>
                  <a:lnTo>
                    <a:pt x="128" y="6"/>
                  </a:lnTo>
                  <a:lnTo>
                    <a:pt x="119" y="4"/>
                  </a:lnTo>
                  <a:lnTo>
                    <a:pt x="110" y="2"/>
                  </a:lnTo>
                  <a:lnTo>
                    <a:pt x="101" y="0"/>
                  </a:lnTo>
                  <a:lnTo>
                    <a:pt x="92" y="0"/>
                  </a:lnTo>
                  <a:lnTo>
                    <a:pt x="82" y="0"/>
                  </a:lnTo>
                  <a:lnTo>
                    <a:pt x="73" y="2"/>
                  </a:lnTo>
                  <a:lnTo>
                    <a:pt x="65" y="4"/>
                  </a:lnTo>
                  <a:lnTo>
                    <a:pt x="57" y="6"/>
                  </a:lnTo>
                  <a:lnTo>
                    <a:pt x="49" y="11"/>
                  </a:lnTo>
                  <a:lnTo>
                    <a:pt x="41" y="15"/>
                  </a:lnTo>
                  <a:lnTo>
                    <a:pt x="34" y="21"/>
                  </a:lnTo>
                  <a:lnTo>
                    <a:pt x="28" y="26"/>
                  </a:lnTo>
                  <a:lnTo>
                    <a:pt x="21" y="33"/>
                  </a:lnTo>
                  <a:lnTo>
                    <a:pt x="16" y="40"/>
                  </a:lnTo>
                  <a:lnTo>
                    <a:pt x="11" y="47"/>
                  </a:lnTo>
                  <a:lnTo>
                    <a:pt x="8" y="55"/>
                  </a:lnTo>
                  <a:lnTo>
                    <a:pt x="5" y="64"/>
                  </a:lnTo>
                  <a:lnTo>
                    <a:pt x="2" y="73"/>
                  </a:lnTo>
                  <a:lnTo>
                    <a:pt x="1" y="82"/>
                  </a:lnTo>
                  <a:lnTo>
                    <a:pt x="0" y="91"/>
                  </a:lnTo>
                  <a:lnTo>
                    <a:pt x="1" y="101"/>
                  </a:lnTo>
                  <a:lnTo>
                    <a:pt x="2" y="109"/>
                  </a:lnTo>
                  <a:lnTo>
                    <a:pt x="5" y="118"/>
                  </a:lnTo>
                  <a:lnTo>
                    <a:pt x="8" y="126"/>
                  </a:lnTo>
                  <a:lnTo>
                    <a:pt x="11" y="135"/>
                  </a:lnTo>
                  <a:lnTo>
                    <a:pt x="16" y="142"/>
                  </a:lnTo>
                  <a:lnTo>
                    <a:pt x="21" y="149"/>
                  </a:lnTo>
                  <a:lnTo>
                    <a:pt x="28" y="156"/>
                  </a:lnTo>
                  <a:lnTo>
                    <a:pt x="34" y="162"/>
                  </a:lnTo>
                  <a:lnTo>
                    <a:pt x="41" y="167"/>
                  </a:lnTo>
                  <a:lnTo>
                    <a:pt x="49" y="172"/>
                  </a:lnTo>
                  <a:lnTo>
                    <a:pt x="57" y="175"/>
                  </a:lnTo>
                  <a:lnTo>
                    <a:pt x="65" y="178"/>
                  </a:lnTo>
                  <a:lnTo>
                    <a:pt x="73" y="180"/>
                  </a:lnTo>
                  <a:lnTo>
                    <a:pt x="82" y="182"/>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11" name="Freeform 126"/>
            <p:cNvSpPr/>
            <p:nvPr/>
          </p:nvSpPr>
          <p:spPr bwMode="auto">
            <a:xfrm>
              <a:off x="11659003" y="3339462"/>
              <a:ext cx="28575" cy="28575"/>
            </a:xfrm>
            <a:custGeom>
              <a:avLst/>
              <a:gdLst/>
              <a:ahLst/>
              <a:cxnLst>
                <a:cxn ang="0">
                  <a:pos x="100" y="182"/>
                </a:cxn>
                <a:cxn ang="0">
                  <a:pos x="118" y="178"/>
                </a:cxn>
                <a:cxn ang="0">
                  <a:pos x="134" y="172"/>
                </a:cxn>
                <a:cxn ang="0">
                  <a:pos x="149" y="162"/>
                </a:cxn>
                <a:cxn ang="0">
                  <a:pos x="161" y="149"/>
                </a:cxn>
                <a:cxn ang="0">
                  <a:pos x="171" y="135"/>
                </a:cxn>
                <a:cxn ang="0">
                  <a:pos x="179" y="118"/>
                </a:cxn>
                <a:cxn ang="0">
                  <a:pos x="182" y="101"/>
                </a:cxn>
                <a:cxn ang="0">
                  <a:pos x="182" y="82"/>
                </a:cxn>
                <a:cxn ang="0">
                  <a:pos x="179" y="64"/>
                </a:cxn>
                <a:cxn ang="0">
                  <a:pos x="171" y="47"/>
                </a:cxn>
                <a:cxn ang="0">
                  <a:pos x="161" y="33"/>
                </a:cxn>
                <a:cxn ang="0">
                  <a:pos x="149" y="21"/>
                </a:cxn>
                <a:cxn ang="0">
                  <a:pos x="134" y="11"/>
                </a:cxn>
                <a:cxn ang="0">
                  <a:pos x="118" y="4"/>
                </a:cxn>
                <a:cxn ang="0">
                  <a:pos x="100" y="0"/>
                </a:cxn>
                <a:cxn ang="0">
                  <a:pos x="81" y="0"/>
                </a:cxn>
                <a:cxn ang="0">
                  <a:pos x="63" y="4"/>
                </a:cxn>
                <a:cxn ang="0">
                  <a:pos x="48" y="11"/>
                </a:cxn>
                <a:cxn ang="0">
                  <a:pos x="32" y="21"/>
                </a:cxn>
                <a:cxn ang="0">
                  <a:pos x="20" y="33"/>
                </a:cxn>
                <a:cxn ang="0">
                  <a:pos x="10" y="47"/>
                </a:cxn>
                <a:cxn ang="0">
                  <a:pos x="4" y="64"/>
                </a:cxn>
                <a:cxn ang="0">
                  <a:pos x="0" y="82"/>
                </a:cxn>
                <a:cxn ang="0">
                  <a:pos x="0" y="101"/>
                </a:cxn>
                <a:cxn ang="0">
                  <a:pos x="4" y="118"/>
                </a:cxn>
                <a:cxn ang="0">
                  <a:pos x="10" y="135"/>
                </a:cxn>
                <a:cxn ang="0">
                  <a:pos x="20" y="149"/>
                </a:cxn>
                <a:cxn ang="0">
                  <a:pos x="32" y="162"/>
                </a:cxn>
                <a:cxn ang="0">
                  <a:pos x="48" y="172"/>
                </a:cxn>
                <a:cxn ang="0">
                  <a:pos x="63" y="178"/>
                </a:cxn>
                <a:cxn ang="0">
                  <a:pos x="81" y="182"/>
                </a:cxn>
              </a:cxnLst>
              <a:rect l="0" t="0" r="r" b="b"/>
              <a:pathLst>
                <a:path w="182" h="183">
                  <a:moveTo>
                    <a:pt x="91" y="183"/>
                  </a:moveTo>
                  <a:lnTo>
                    <a:pt x="100" y="182"/>
                  </a:lnTo>
                  <a:lnTo>
                    <a:pt x="109" y="180"/>
                  </a:lnTo>
                  <a:lnTo>
                    <a:pt x="118" y="178"/>
                  </a:lnTo>
                  <a:lnTo>
                    <a:pt x="127" y="175"/>
                  </a:lnTo>
                  <a:lnTo>
                    <a:pt x="134" y="172"/>
                  </a:lnTo>
                  <a:lnTo>
                    <a:pt x="142" y="167"/>
                  </a:lnTo>
                  <a:lnTo>
                    <a:pt x="149" y="162"/>
                  </a:lnTo>
                  <a:lnTo>
                    <a:pt x="155" y="156"/>
                  </a:lnTo>
                  <a:lnTo>
                    <a:pt x="161" y="149"/>
                  </a:lnTo>
                  <a:lnTo>
                    <a:pt x="167" y="142"/>
                  </a:lnTo>
                  <a:lnTo>
                    <a:pt x="171" y="135"/>
                  </a:lnTo>
                  <a:lnTo>
                    <a:pt x="175" y="126"/>
                  </a:lnTo>
                  <a:lnTo>
                    <a:pt x="179" y="118"/>
                  </a:lnTo>
                  <a:lnTo>
                    <a:pt x="181" y="109"/>
                  </a:lnTo>
                  <a:lnTo>
                    <a:pt x="182" y="101"/>
                  </a:lnTo>
                  <a:lnTo>
                    <a:pt x="182" y="91"/>
                  </a:lnTo>
                  <a:lnTo>
                    <a:pt x="182" y="82"/>
                  </a:lnTo>
                  <a:lnTo>
                    <a:pt x="181" y="73"/>
                  </a:lnTo>
                  <a:lnTo>
                    <a:pt x="179" y="64"/>
                  </a:lnTo>
                  <a:lnTo>
                    <a:pt x="175" y="55"/>
                  </a:lnTo>
                  <a:lnTo>
                    <a:pt x="171" y="47"/>
                  </a:lnTo>
                  <a:lnTo>
                    <a:pt x="167" y="40"/>
                  </a:lnTo>
                  <a:lnTo>
                    <a:pt x="161" y="33"/>
                  </a:lnTo>
                  <a:lnTo>
                    <a:pt x="155" y="26"/>
                  </a:lnTo>
                  <a:lnTo>
                    <a:pt x="149" y="21"/>
                  </a:lnTo>
                  <a:lnTo>
                    <a:pt x="142" y="15"/>
                  </a:lnTo>
                  <a:lnTo>
                    <a:pt x="134" y="11"/>
                  </a:lnTo>
                  <a:lnTo>
                    <a:pt x="127" y="6"/>
                  </a:lnTo>
                  <a:lnTo>
                    <a:pt x="118" y="4"/>
                  </a:lnTo>
                  <a:lnTo>
                    <a:pt x="109" y="2"/>
                  </a:lnTo>
                  <a:lnTo>
                    <a:pt x="100" y="0"/>
                  </a:lnTo>
                  <a:lnTo>
                    <a:pt x="91" y="0"/>
                  </a:lnTo>
                  <a:lnTo>
                    <a:pt x="81" y="0"/>
                  </a:lnTo>
                  <a:lnTo>
                    <a:pt x="72" y="2"/>
                  </a:lnTo>
                  <a:lnTo>
                    <a:pt x="63" y="4"/>
                  </a:lnTo>
                  <a:lnTo>
                    <a:pt x="56" y="6"/>
                  </a:lnTo>
                  <a:lnTo>
                    <a:pt x="48" y="11"/>
                  </a:lnTo>
                  <a:lnTo>
                    <a:pt x="40" y="15"/>
                  </a:lnTo>
                  <a:lnTo>
                    <a:pt x="32" y="21"/>
                  </a:lnTo>
                  <a:lnTo>
                    <a:pt x="27" y="26"/>
                  </a:lnTo>
                  <a:lnTo>
                    <a:pt x="20" y="33"/>
                  </a:lnTo>
                  <a:lnTo>
                    <a:pt x="16" y="40"/>
                  </a:lnTo>
                  <a:lnTo>
                    <a:pt x="10" y="47"/>
                  </a:lnTo>
                  <a:lnTo>
                    <a:pt x="7" y="55"/>
                  </a:lnTo>
                  <a:lnTo>
                    <a:pt x="4" y="64"/>
                  </a:lnTo>
                  <a:lnTo>
                    <a:pt x="1" y="73"/>
                  </a:lnTo>
                  <a:lnTo>
                    <a:pt x="0" y="82"/>
                  </a:lnTo>
                  <a:lnTo>
                    <a:pt x="0" y="91"/>
                  </a:lnTo>
                  <a:lnTo>
                    <a:pt x="0" y="101"/>
                  </a:lnTo>
                  <a:lnTo>
                    <a:pt x="1" y="109"/>
                  </a:lnTo>
                  <a:lnTo>
                    <a:pt x="4" y="118"/>
                  </a:lnTo>
                  <a:lnTo>
                    <a:pt x="7" y="126"/>
                  </a:lnTo>
                  <a:lnTo>
                    <a:pt x="10" y="135"/>
                  </a:lnTo>
                  <a:lnTo>
                    <a:pt x="16" y="142"/>
                  </a:lnTo>
                  <a:lnTo>
                    <a:pt x="20" y="149"/>
                  </a:lnTo>
                  <a:lnTo>
                    <a:pt x="27" y="156"/>
                  </a:lnTo>
                  <a:lnTo>
                    <a:pt x="32" y="162"/>
                  </a:lnTo>
                  <a:lnTo>
                    <a:pt x="40" y="167"/>
                  </a:lnTo>
                  <a:lnTo>
                    <a:pt x="48" y="172"/>
                  </a:lnTo>
                  <a:lnTo>
                    <a:pt x="56" y="175"/>
                  </a:lnTo>
                  <a:lnTo>
                    <a:pt x="63" y="178"/>
                  </a:lnTo>
                  <a:lnTo>
                    <a:pt x="72" y="180"/>
                  </a:lnTo>
                  <a:lnTo>
                    <a:pt x="81"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12" name="Freeform 127"/>
            <p:cNvSpPr/>
            <p:nvPr/>
          </p:nvSpPr>
          <p:spPr bwMode="auto">
            <a:xfrm>
              <a:off x="11698690" y="3339462"/>
              <a:ext cx="30163" cy="28575"/>
            </a:xfrm>
            <a:custGeom>
              <a:avLst/>
              <a:gdLst/>
              <a:ahLst/>
              <a:cxnLst>
                <a:cxn ang="0">
                  <a:pos x="100" y="182"/>
                </a:cxn>
                <a:cxn ang="0">
                  <a:pos x="118" y="178"/>
                </a:cxn>
                <a:cxn ang="0">
                  <a:pos x="134" y="172"/>
                </a:cxn>
                <a:cxn ang="0">
                  <a:pos x="149" y="162"/>
                </a:cxn>
                <a:cxn ang="0">
                  <a:pos x="162" y="149"/>
                </a:cxn>
                <a:cxn ang="0">
                  <a:pos x="171" y="135"/>
                </a:cxn>
                <a:cxn ang="0">
                  <a:pos x="179" y="118"/>
                </a:cxn>
                <a:cxn ang="0">
                  <a:pos x="182" y="101"/>
                </a:cxn>
                <a:cxn ang="0">
                  <a:pos x="182" y="82"/>
                </a:cxn>
                <a:cxn ang="0">
                  <a:pos x="179" y="64"/>
                </a:cxn>
                <a:cxn ang="0">
                  <a:pos x="171" y="47"/>
                </a:cxn>
                <a:cxn ang="0">
                  <a:pos x="162" y="33"/>
                </a:cxn>
                <a:cxn ang="0">
                  <a:pos x="149" y="21"/>
                </a:cxn>
                <a:cxn ang="0">
                  <a:pos x="134" y="11"/>
                </a:cxn>
                <a:cxn ang="0">
                  <a:pos x="118" y="4"/>
                </a:cxn>
                <a:cxn ang="0">
                  <a:pos x="100" y="0"/>
                </a:cxn>
                <a:cxn ang="0">
                  <a:pos x="82" y="0"/>
                </a:cxn>
                <a:cxn ang="0">
                  <a:pos x="64" y="4"/>
                </a:cxn>
                <a:cxn ang="0">
                  <a:pos x="48" y="11"/>
                </a:cxn>
                <a:cxn ang="0">
                  <a:pos x="33" y="21"/>
                </a:cxn>
                <a:cxn ang="0">
                  <a:pos x="20" y="33"/>
                </a:cxn>
                <a:cxn ang="0">
                  <a:pos x="11" y="47"/>
                </a:cxn>
                <a:cxn ang="0">
                  <a:pos x="3" y="64"/>
                </a:cxn>
                <a:cxn ang="0">
                  <a:pos x="0" y="82"/>
                </a:cxn>
                <a:cxn ang="0">
                  <a:pos x="0" y="101"/>
                </a:cxn>
                <a:cxn ang="0">
                  <a:pos x="3" y="118"/>
                </a:cxn>
                <a:cxn ang="0">
                  <a:pos x="11" y="135"/>
                </a:cxn>
                <a:cxn ang="0">
                  <a:pos x="20" y="149"/>
                </a:cxn>
                <a:cxn ang="0">
                  <a:pos x="33" y="162"/>
                </a:cxn>
                <a:cxn ang="0">
                  <a:pos x="48" y="172"/>
                </a:cxn>
                <a:cxn ang="0">
                  <a:pos x="64" y="178"/>
                </a:cxn>
                <a:cxn ang="0">
                  <a:pos x="82" y="182"/>
                </a:cxn>
              </a:cxnLst>
              <a:rect l="0" t="0" r="r" b="b"/>
              <a:pathLst>
                <a:path w="182" h="183">
                  <a:moveTo>
                    <a:pt x="91" y="183"/>
                  </a:moveTo>
                  <a:lnTo>
                    <a:pt x="100" y="182"/>
                  </a:lnTo>
                  <a:lnTo>
                    <a:pt x="110" y="180"/>
                  </a:lnTo>
                  <a:lnTo>
                    <a:pt x="118" y="178"/>
                  </a:lnTo>
                  <a:lnTo>
                    <a:pt x="126" y="175"/>
                  </a:lnTo>
                  <a:lnTo>
                    <a:pt x="134" y="172"/>
                  </a:lnTo>
                  <a:lnTo>
                    <a:pt x="142" y="167"/>
                  </a:lnTo>
                  <a:lnTo>
                    <a:pt x="149" y="162"/>
                  </a:lnTo>
                  <a:lnTo>
                    <a:pt x="155" y="156"/>
                  </a:lnTo>
                  <a:lnTo>
                    <a:pt x="162" y="149"/>
                  </a:lnTo>
                  <a:lnTo>
                    <a:pt x="166" y="142"/>
                  </a:lnTo>
                  <a:lnTo>
                    <a:pt x="171" y="135"/>
                  </a:lnTo>
                  <a:lnTo>
                    <a:pt x="175" y="126"/>
                  </a:lnTo>
                  <a:lnTo>
                    <a:pt x="179" y="118"/>
                  </a:lnTo>
                  <a:lnTo>
                    <a:pt x="181" y="109"/>
                  </a:lnTo>
                  <a:lnTo>
                    <a:pt x="182" y="101"/>
                  </a:lnTo>
                  <a:lnTo>
                    <a:pt x="182" y="91"/>
                  </a:lnTo>
                  <a:lnTo>
                    <a:pt x="182" y="82"/>
                  </a:lnTo>
                  <a:lnTo>
                    <a:pt x="181" y="73"/>
                  </a:lnTo>
                  <a:lnTo>
                    <a:pt x="179" y="64"/>
                  </a:lnTo>
                  <a:lnTo>
                    <a:pt x="175" y="55"/>
                  </a:lnTo>
                  <a:lnTo>
                    <a:pt x="171" y="47"/>
                  </a:lnTo>
                  <a:lnTo>
                    <a:pt x="166" y="40"/>
                  </a:lnTo>
                  <a:lnTo>
                    <a:pt x="162" y="33"/>
                  </a:lnTo>
                  <a:lnTo>
                    <a:pt x="155" y="26"/>
                  </a:lnTo>
                  <a:lnTo>
                    <a:pt x="149" y="21"/>
                  </a:lnTo>
                  <a:lnTo>
                    <a:pt x="142" y="15"/>
                  </a:lnTo>
                  <a:lnTo>
                    <a:pt x="134" y="11"/>
                  </a:lnTo>
                  <a:lnTo>
                    <a:pt x="126" y="6"/>
                  </a:lnTo>
                  <a:lnTo>
                    <a:pt x="118" y="4"/>
                  </a:lnTo>
                  <a:lnTo>
                    <a:pt x="110" y="2"/>
                  </a:lnTo>
                  <a:lnTo>
                    <a:pt x="100" y="0"/>
                  </a:lnTo>
                  <a:lnTo>
                    <a:pt x="91" y="0"/>
                  </a:lnTo>
                  <a:lnTo>
                    <a:pt x="82" y="0"/>
                  </a:lnTo>
                  <a:lnTo>
                    <a:pt x="72" y="2"/>
                  </a:lnTo>
                  <a:lnTo>
                    <a:pt x="64" y="4"/>
                  </a:lnTo>
                  <a:lnTo>
                    <a:pt x="55" y="6"/>
                  </a:lnTo>
                  <a:lnTo>
                    <a:pt x="48" y="11"/>
                  </a:lnTo>
                  <a:lnTo>
                    <a:pt x="40" y="15"/>
                  </a:lnTo>
                  <a:lnTo>
                    <a:pt x="33" y="21"/>
                  </a:lnTo>
                  <a:lnTo>
                    <a:pt x="27" y="26"/>
                  </a:lnTo>
                  <a:lnTo>
                    <a:pt x="20" y="33"/>
                  </a:lnTo>
                  <a:lnTo>
                    <a:pt x="16" y="40"/>
                  </a:lnTo>
                  <a:lnTo>
                    <a:pt x="11" y="47"/>
                  </a:lnTo>
                  <a:lnTo>
                    <a:pt x="7" y="55"/>
                  </a:lnTo>
                  <a:lnTo>
                    <a:pt x="3" y="64"/>
                  </a:lnTo>
                  <a:lnTo>
                    <a:pt x="1" y="73"/>
                  </a:lnTo>
                  <a:lnTo>
                    <a:pt x="0" y="82"/>
                  </a:lnTo>
                  <a:lnTo>
                    <a:pt x="0" y="91"/>
                  </a:lnTo>
                  <a:lnTo>
                    <a:pt x="0" y="101"/>
                  </a:lnTo>
                  <a:lnTo>
                    <a:pt x="1" y="109"/>
                  </a:lnTo>
                  <a:lnTo>
                    <a:pt x="3" y="118"/>
                  </a:lnTo>
                  <a:lnTo>
                    <a:pt x="7" y="126"/>
                  </a:lnTo>
                  <a:lnTo>
                    <a:pt x="11" y="135"/>
                  </a:lnTo>
                  <a:lnTo>
                    <a:pt x="16" y="142"/>
                  </a:lnTo>
                  <a:lnTo>
                    <a:pt x="20" y="149"/>
                  </a:lnTo>
                  <a:lnTo>
                    <a:pt x="27" y="156"/>
                  </a:lnTo>
                  <a:lnTo>
                    <a:pt x="33" y="162"/>
                  </a:lnTo>
                  <a:lnTo>
                    <a:pt x="40" y="167"/>
                  </a:lnTo>
                  <a:lnTo>
                    <a:pt x="48" y="172"/>
                  </a:lnTo>
                  <a:lnTo>
                    <a:pt x="55" y="175"/>
                  </a:lnTo>
                  <a:lnTo>
                    <a:pt x="64" y="178"/>
                  </a:lnTo>
                  <a:lnTo>
                    <a:pt x="72" y="180"/>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13" name="Freeform 128"/>
            <p:cNvSpPr/>
            <p:nvPr/>
          </p:nvSpPr>
          <p:spPr bwMode="auto">
            <a:xfrm>
              <a:off x="11739965" y="3339462"/>
              <a:ext cx="28575" cy="28575"/>
            </a:xfrm>
            <a:custGeom>
              <a:avLst/>
              <a:gdLst/>
              <a:ahLst/>
              <a:cxnLst>
                <a:cxn ang="0">
                  <a:pos x="101" y="182"/>
                </a:cxn>
                <a:cxn ang="0">
                  <a:pos x="118" y="178"/>
                </a:cxn>
                <a:cxn ang="0">
                  <a:pos x="134" y="172"/>
                </a:cxn>
                <a:cxn ang="0">
                  <a:pos x="148" y="162"/>
                </a:cxn>
                <a:cxn ang="0">
                  <a:pos x="162" y="149"/>
                </a:cxn>
                <a:cxn ang="0">
                  <a:pos x="172" y="135"/>
                </a:cxn>
                <a:cxn ang="0">
                  <a:pos x="178" y="118"/>
                </a:cxn>
                <a:cxn ang="0">
                  <a:pos x="182" y="101"/>
                </a:cxn>
                <a:cxn ang="0">
                  <a:pos x="182" y="82"/>
                </a:cxn>
                <a:cxn ang="0">
                  <a:pos x="178" y="64"/>
                </a:cxn>
                <a:cxn ang="0">
                  <a:pos x="172" y="47"/>
                </a:cxn>
                <a:cxn ang="0">
                  <a:pos x="162" y="33"/>
                </a:cxn>
                <a:cxn ang="0">
                  <a:pos x="148" y="21"/>
                </a:cxn>
                <a:cxn ang="0">
                  <a:pos x="134" y="11"/>
                </a:cxn>
                <a:cxn ang="0">
                  <a:pos x="118" y="4"/>
                </a:cxn>
                <a:cxn ang="0">
                  <a:pos x="101" y="0"/>
                </a:cxn>
                <a:cxn ang="0">
                  <a:pos x="82" y="0"/>
                </a:cxn>
                <a:cxn ang="0">
                  <a:pos x="64" y="4"/>
                </a:cxn>
                <a:cxn ang="0">
                  <a:pos x="48" y="11"/>
                </a:cxn>
                <a:cxn ang="0">
                  <a:pos x="33" y="21"/>
                </a:cxn>
                <a:cxn ang="0">
                  <a:pos x="21" y="33"/>
                </a:cxn>
                <a:cxn ang="0">
                  <a:pos x="11" y="47"/>
                </a:cxn>
                <a:cxn ang="0">
                  <a:pos x="3" y="64"/>
                </a:cxn>
                <a:cxn ang="0">
                  <a:pos x="0" y="82"/>
                </a:cxn>
                <a:cxn ang="0">
                  <a:pos x="0" y="101"/>
                </a:cxn>
                <a:cxn ang="0">
                  <a:pos x="3" y="118"/>
                </a:cxn>
                <a:cxn ang="0">
                  <a:pos x="11" y="135"/>
                </a:cxn>
                <a:cxn ang="0">
                  <a:pos x="21" y="149"/>
                </a:cxn>
                <a:cxn ang="0">
                  <a:pos x="33" y="162"/>
                </a:cxn>
                <a:cxn ang="0">
                  <a:pos x="48" y="172"/>
                </a:cxn>
                <a:cxn ang="0">
                  <a:pos x="64" y="178"/>
                </a:cxn>
                <a:cxn ang="0">
                  <a:pos x="82" y="182"/>
                </a:cxn>
              </a:cxnLst>
              <a:rect l="0" t="0" r="r" b="b"/>
              <a:pathLst>
                <a:path w="183" h="183">
                  <a:moveTo>
                    <a:pt x="91" y="183"/>
                  </a:moveTo>
                  <a:lnTo>
                    <a:pt x="101" y="182"/>
                  </a:lnTo>
                  <a:lnTo>
                    <a:pt x="110" y="180"/>
                  </a:lnTo>
                  <a:lnTo>
                    <a:pt x="118" y="178"/>
                  </a:lnTo>
                  <a:lnTo>
                    <a:pt x="126" y="175"/>
                  </a:lnTo>
                  <a:lnTo>
                    <a:pt x="134" y="172"/>
                  </a:lnTo>
                  <a:lnTo>
                    <a:pt x="142" y="167"/>
                  </a:lnTo>
                  <a:lnTo>
                    <a:pt x="148" y="162"/>
                  </a:lnTo>
                  <a:lnTo>
                    <a:pt x="155" y="156"/>
                  </a:lnTo>
                  <a:lnTo>
                    <a:pt x="162" y="149"/>
                  </a:lnTo>
                  <a:lnTo>
                    <a:pt x="166" y="142"/>
                  </a:lnTo>
                  <a:lnTo>
                    <a:pt x="172" y="135"/>
                  </a:lnTo>
                  <a:lnTo>
                    <a:pt x="175" y="126"/>
                  </a:lnTo>
                  <a:lnTo>
                    <a:pt x="178" y="118"/>
                  </a:lnTo>
                  <a:lnTo>
                    <a:pt x="181" y="109"/>
                  </a:lnTo>
                  <a:lnTo>
                    <a:pt x="182" y="101"/>
                  </a:lnTo>
                  <a:lnTo>
                    <a:pt x="183" y="91"/>
                  </a:lnTo>
                  <a:lnTo>
                    <a:pt x="182" y="82"/>
                  </a:lnTo>
                  <a:lnTo>
                    <a:pt x="181" y="73"/>
                  </a:lnTo>
                  <a:lnTo>
                    <a:pt x="178" y="64"/>
                  </a:lnTo>
                  <a:lnTo>
                    <a:pt x="175" y="55"/>
                  </a:lnTo>
                  <a:lnTo>
                    <a:pt x="172" y="47"/>
                  </a:lnTo>
                  <a:lnTo>
                    <a:pt x="166" y="40"/>
                  </a:lnTo>
                  <a:lnTo>
                    <a:pt x="162" y="33"/>
                  </a:lnTo>
                  <a:lnTo>
                    <a:pt x="155" y="26"/>
                  </a:lnTo>
                  <a:lnTo>
                    <a:pt x="148" y="21"/>
                  </a:lnTo>
                  <a:lnTo>
                    <a:pt x="142" y="15"/>
                  </a:lnTo>
                  <a:lnTo>
                    <a:pt x="134" y="11"/>
                  </a:lnTo>
                  <a:lnTo>
                    <a:pt x="126" y="6"/>
                  </a:lnTo>
                  <a:lnTo>
                    <a:pt x="118" y="4"/>
                  </a:lnTo>
                  <a:lnTo>
                    <a:pt x="110" y="2"/>
                  </a:lnTo>
                  <a:lnTo>
                    <a:pt x="101" y="0"/>
                  </a:lnTo>
                  <a:lnTo>
                    <a:pt x="91" y="0"/>
                  </a:lnTo>
                  <a:lnTo>
                    <a:pt x="82" y="0"/>
                  </a:lnTo>
                  <a:lnTo>
                    <a:pt x="73" y="2"/>
                  </a:lnTo>
                  <a:lnTo>
                    <a:pt x="64" y="4"/>
                  </a:lnTo>
                  <a:lnTo>
                    <a:pt x="55" y="6"/>
                  </a:lnTo>
                  <a:lnTo>
                    <a:pt x="48" y="11"/>
                  </a:lnTo>
                  <a:lnTo>
                    <a:pt x="40" y="15"/>
                  </a:lnTo>
                  <a:lnTo>
                    <a:pt x="33" y="21"/>
                  </a:lnTo>
                  <a:lnTo>
                    <a:pt x="26" y="26"/>
                  </a:lnTo>
                  <a:lnTo>
                    <a:pt x="21" y="33"/>
                  </a:lnTo>
                  <a:lnTo>
                    <a:pt x="15" y="40"/>
                  </a:lnTo>
                  <a:lnTo>
                    <a:pt x="11" y="47"/>
                  </a:lnTo>
                  <a:lnTo>
                    <a:pt x="6" y="55"/>
                  </a:lnTo>
                  <a:lnTo>
                    <a:pt x="3" y="64"/>
                  </a:lnTo>
                  <a:lnTo>
                    <a:pt x="1" y="73"/>
                  </a:lnTo>
                  <a:lnTo>
                    <a:pt x="0" y="82"/>
                  </a:lnTo>
                  <a:lnTo>
                    <a:pt x="0" y="91"/>
                  </a:lnTo>
                  <a:lnTo>
                    <a:pt x="0" y="101"/>
                  </a:lnTo>
                  <a:lnTo>
                    <a:pt x="1" y="109"/>
                  </a:lnTo>
                  <a:lnTo>
                    <a:pt x="3" y="118"/>
                  </a:lnTo>
                  <a:lnTo>
                    <a:pt x="6" y="126"/>
                  </a:lnTo>
                  <a:lnTo>
                    <a:pt x="11" y="135"/>
                  </a:lnTo>
                  <a:lnTo>
                    <a:pt x="15" y="142"/>
                  </a:lnTo>
                  <a:lnTo>
                    <a:pt x="21" y="149"/>
                  </a:lnTo>
                  <a:lnTo>
                    <a:pt x="26" y="156"/>
                  </a:lnTo>
                  <a:lnTo>
                    <a:pt x="33" y="162"/>
                  </a:lnTo>
                  <a:lnTo>
                    <a:pt x="40" y="167"/>
                  </a:lnTo>
                  <a:lnTo>
                    <a:pt x="48" y="172"/>
                  </a:lnTo>
                  <a:lnTo>
                    <a:pt x="55" y="175"/>
                  </a:lnTo>
                  <a:lnTo>
                    <a:pt x="64" y="178"/>
                  </a:lnTo>
                  <a:lnTo>
                    <a:pt x="73" y="180"/>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14" name="Freeform 129"/>
            <p:cNvSpPr/>
            <p:nvPr/>
          </p:nvSpPr>
          <p:spPr bwMode="auto">
            <a:xfrm>
              <a:off x="11779653" y="3339462"/>
              <a:ext cx="28575" cy="28575"/>
            </a:xfrm>
            <a:custGeom>
              <a:avLst/>
              <a:gdLst/>
              <a:ahLst/>
              <a:cxnLst>
                <a:cxn ang="0">
                  <a:pos x="101" y="182"/>
                </a:cxn>
                <a:cxn ang="0">
                  <a:pos x="118" y="178"/>
                </a:cxn>
                <a:cxn ang="0">
                  <a:pos x="134" y="172"/>
                </a:cxn>
                <a:cxn ang="0">
                  <a:pos x="149" y="162"/>
                </a:cxn>
                <a:cxn ang="0">
                  <a:pos x="162" y="149"/>
                </a:cxn>
                <a:cxn ang="0">
                  <a:pos x="172" y="135"/>
                </a:cxn>
                <a:cxn ang="0">
                  <a:pos x="178" y="118"/>
                </a:cxn>
                <a:cxn ang="0">
                  <a:pos x="182" y="101"/>
                </a:cxn>
                <a:cxn ang="0">
                  <a:pos x="182" y="82"/>
                </a:cxn>
                <a:cxn ang="0">
                  <a:pos x="178" y="64"/>
                </a:cxn>
                <a:cxn ang="0">
                  <a:pos x="172" y="47"/>
                </a:cxn>
                <a:cxn ang="0">
                  <a:pos x="162" y="33"/>
                </a:cxn>
                <a:cxn ang="0">
                  <a:pos x="149" y="21"/>
                </a:cxn>
                <a:cxn ang="0">
                  <a:pos x="134" y="11"/>
                </a:cxn>
                <a:cxn ang="0">
                  <a:pos x="118" y="4"/>
                </a:cxn>
                <a:cxn ang="0">
                  <a:pos x="101" y="0"/>
                </a:cxn>
                <a:cxn ang="0">
                  <a:pos x="82" y="0"/>
                </a:cxn>
                <a:cxn ang="0">
                  <a:pos x="64" y="4"/>
                </a:cxn>
                <a:cxn ang="0">
                  <a:pos x="47" y="11"/>
                </a:cxn>
                <a:cxn ang="0">
                  <a:pos x="33" y="21"/>
                </a:cxn>
                <a:cxn ang="0">
                  <a:pos x="21" y="33"/>
                </a:cxn>
                <a:cxn ang="0">
                  <a:pos x="11" y="47"/>
                </a:cxn>
                <a:cxn ang="0">
                  <a:pos x="4" y="64"/>
                </a:cxn>
                <a:cxn ang="0">
                  <a:pos x="0" y="82"/>
                </a:cxn>
                <a:cxn ang="0">
                  <a:pos x="0" y="101"/>
                </a:cxn>
                <a:cxn ang="0">
                  <a:pos x="4" y="118"/>
                </a:cxn>
                <a:cxn ang="0">
                  <a:pos x="11" y="135"/>
                </a:cxn>
                <a:cxn ang="0">
                  <a:pos x="21" y="149"/>
                </a:cxn>
                <a:cxn ang="0">
                  <a:pos x="33" y="162"/>
                </a:cxn>
                <a:cxn ang="0">
                  <a:pos x="47" y="172"/>
                </a:cxn>
                <a:cxn ang="0">
                  <a:pos x="64" y="178"/>
                </a:cxn>
                <a:cxn ang="0">
                  <a:pos x="82" y="182"/>
                </a:cxn>
              </a:cxnLst>
              <a:rect l="0" t="0" r="r" b="b"/>
              <a:pathLst>
                <a:path w="183" h="183">
                  <a:moveTo>
                    <a:pt x="91" y="183"/>
                  </a:moveTo>
                  <a:lnTo>
                    <a:pt x="101" y="182"/>
                  </a:lnTo>
                  <a:lnTo>
                    <a:pt x="109" y="180"/>
                  </a:lnTo>
                  <a:lnTo>
                    <a:pt x="118" y="178"/>
                  </a:lnTo>
                  <a:lnTo>
                    <a:pt x="126" y="175"/>
                  </a:lnTo>
                  <a:lnTo>
                    <a:pt x="134" y="172"/>
                  </a:lnTo>
                  <a:lnTo>
                    <a:pt x="142" y="167"/>
                  </a:lnTo>
                  <a:lnTo>
                    <a:pt x="149" y="162"/>
                  </a:lnTo>
                  <a:lnTo>
                    <a:pt x="156" y="156"/>
                  </a:lnTo>
                  <a:lnTo>
                    <a:pt x="162" y="149"/>
                  </a:lnTo>
                  <a:lnTo>
                    <a:pt x="167" y="142"/>
                  </a:lnTo>
                  <a:lnTo>
                    <a:pt x="172" y="135"/>
                  </a:lnTo>
                  <a:lnTo>
                    <a:pt x="175" y="126"/>
                  </a:lnTo>
                  <a:lnTo>
                    <a:pt x="178" y="118"/>
                  </a:lnTo>
                  <a:lnTo>
                    <a:pt x="180" y="109"/>
                  </a:lnTo>
                  <a:lnTo>
                    <a:pt x="182" y="101"/>
                  </a:lnTo>
                  <a:lnTo>
                    <a:pt x="183" y="91"/>
                  </a:lnTo>
                  <a:lnTo>
                    <a:pt x="182" y="82"/>
                  </a:lnTo>
                  <a:lnTo>
                    <a:pt x="180" y="73"/>
                  </a:lnTo>
                  <a:lnTo>
                    <a:pt x="178" y="64"/>
                  </a:lnTo>
                  <a:lnTo>
                    <a:pt x="175" y="55"/>
                  </a:lnTo>
                  <a:lnTo>
                    <a:pt x="172" y="47"/>
                  </a:lnTo>
                  <a:lnTo>
                    <a:pt x="167" y="40"/>
                  </a:lnTo>
                  <a:lnTo>
                    <a:pt x="162" y="33"/>
                  </a:lnTo>
                  <a:lnTo>
                    <a:pt x="156" y="26"/>
                  </a:lnTo>
                  <a:lnTo>
                    <a:pt x="149" y="21"/>
                  </a:lnTo>
                  <a:lnTo>
                    <a:pt x="142" y="15"/>
                  </a:lnTo>
                  <a:lnTo>
                    <a:pt x="134" y="11"/>
                  </a:lnTo>
                  <a:lnTo>
                    <a:pt x="126" y="6"/>
                  </a:lnTo>
                  <a:lnTo>
                    <a:pt x="118" y="4"/>
                  </a:lnTo>
                  <a:lnTo>
                    <a:pt x="109" y="2"/>
                  </a:lnTo>
                  <a:lnTo>
                    <a:pt x="101" y="0"/>
                  </a:lnTo>
                  <a:lnTo>
                    <a:pt x="91" y="0"/>
                  </a:lnTo>
                  <a:lnTo>
                    <a:pt x="82" y="0"/>
                  </a:lnTo>
                  <a:lnTo>
                    <a:pt x="73" y="2"/>
                  </a:lnTo>
                  <a:lnTo>
                    <a:pt x="64" y="4"/>
                  </a:lnTo>
                  <a:lnTo>
                    <a:pt x="55" y="6"/>
                  </a:lnTo>
                  <a:lnTo>
                    <a:pt x="47" y="11"/>
                  </a:lnTo>
                  <a:lnTo>
                    <a:pt x="40" y="15"/>
                  </a:lnTo>
                  <a:lnTo>
                    <a:pt x="33" y="21"/>
                  </a:lnTo>
                  <a:lnTo>
                    <a:pt x="26" y="26"/>
                  </a:lnTo>
                  <a:lnTo>
                    <a:pt x="21" y="33"/>
                  </a:lnTo>
                  <a:lnTo>
                    <a:pt x="15" y="40"/>
                  </a:lnTo>
                  <a:lnTo>
                    <a:pt x="11" y="47"/>
                  </a:lnTo>
                  <a:lnTo>
                    <a:pt x="6" y="55"/>
                  </a:lnTo>
                  <a:lnTo>
                    <a:pt x="4" y="64"/>
                  </a:lnTo>
                  <a:lnTo>
                    <a:pt x="2" y="73"/>
                  </a:lnTo>
                  <a:lnTo>
                    <a:pt x="0" y="82"/>
                  </a:lnTo>
                  <a:lnTo>
                    <a:pt x="0" y="91"/>
                  </a:lnTo>
                  <a:lnTo>
                    <a:pt x="0" y="101"/>
                  </a:lnTo>
                  <a:lnTo>
                    <a:pt x="2" y="109"/>
                  </a:lnTo>
                  <a:lnTo>
                    <a:pt x="4" y="118"/>
                  </a:lnTo>
                  <a:lnTo>
                    <a:pt x="6" y="126"/>
                  </a:lnTo>
                  <a:lnTo>
                    <a:pt x="11" y="135"/>
                  </a:lnTo>
                  <a:lnTo>
                    <a:pt x="15" y="142"/>
                  </a:lnTo>
                  <a:lnTo>
                    <a:pt x="21" y="149"/>
                  </a:lnTo>
                  <a:lnTo>
                    <a:pt x="26" y="156"/>
                  </a:lnTo>
                  <a:lnTo>
                    <a:pt x="33" y="162"/>
                  </a:lnTo>
                  <a:lnTo>
                    <a:pt x="40" y="167"/>
                  </a:lnTo>
                  <a:lnTo>
                    <a:pt x="47" y="172"/>
                  </a:lnTo>
                  <a:lnTo>
                    <a:pt x="55" y="175"/>
                  </a:lnTo>
                  <a:lnTo>
                    <a:pt x="64" y="178"/>
                  </a:lnTo>
                  <a:lnTo>
                    <a:pt x="73" y="180"/>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15" name="Freeform 130"/>
            <p:cNvSpPr/>
            <p:nvPr/>
          </p:nvSpPr>
          <p:spPr bwMode="auto">
            <a:xfrm>
              <a:off x="12235265" y="3526787"/>
              <a:ext cx="203200" cy="33338"/>
            </a:xfrm>
            <a:custGeom>
              <a:avLst/>
              <a:gdLst/>
              <a:ahLst/>
              <a:cxnLst>
                <a:cxn ang="0">
                  <a:pos x="1170" y="0"/>
                </a:cxn>
                <a:cxn ang="0">
                  <a:pos x="1192" y="2"/>
                </a:cxn>
                <a:cxn ang="0">
                  <a:pos x="1212" y="7"/>
                </a:cxn>
                <a:cxn ang="0">
                  <a:pos x="1231" y="17"/>
                </a:cxn>
                <a:cxn ang="0">
                  <a:pos x="1246" y="31"/>
                </a:cxn>
                <a:cxn ang="0">
                  <a:pos x="1259" y="47"/>
                </a:cxn>
                <a:cxn ang="0">
                  <a:pos x="1271" y="66"/>
                </a:cxn>
                <a:cxn ang="0">
                  <a:pos x="1276" y="86"/>
                </a:cxn>
                <a:cxn ang="0">
                  <a:pos x="1278" y="108"/>
                </a:cxn>
                <a:cxn ang="0">
                  <a:pos x="1276" y="130"/>
                </a:cxn>
                <a:cxn ang="0">
                  <a:pos x="1271" y="150"/>
                </a:cxn>
                <a:cxn ang="0">
                  <a:pos x="1259" y="169"/>
                </a:cxn>
                <a:cxn ang="0">
                  <a:pos x="1246" y="185"/>
                </a:cxn>
                <a:cxn ang="0">
                  <a:pos x="1231" y="198"/>
                </a:cxn>
                <a:cxn ang="0">
                  <a:pos x="1212" y="208"/>
                </a:cxn>
                <a:cxn ang="0">
                  <a:pos x="1192" y="215"/>
                </a:cxn>
                <a:cxn ang="0">
                  <a:pos x="1170" y="217"/>
                </a:cxn>
                <a:cxn ang="0">
                  <a:pos x="97" y="216"/>
                </a:cxn>
                <a:cxn ang="0">
                  <a:pos x="76" y="213"/>
                </a:cxn>
                <a:cxn ang="0">
                  <a:pos x="56" y="204"/>
                </a:cxn>
                <a:cxn ang="0">
                  <a:pos x="40" y="192"/>
                </a:cxn>
                <a:cxn ang="0">
                  <a:pos x="24" y="177"/>
                </a:cxn>
                <a:cxn ang="0">
                  <a:pos x="13" y="159"/>
                </a:cxn>
                <a:cxn ang="0">
                  <a:pos x="4" y="140"/>
                </a:cxn>
                <a:cxn ang="0">
                  <a:pos x="0" y="119"/>
                </a:cxn>
                <a:cxn ang="0">
                  <a:pos x="0" y="97"/>
                </a:cxn>
                <a:cxn ang="0">
                  <a:pos x="4" y="76"/>
                </a:cxn>
                <a:cxn ang="0">
                  <a:pos x="13" y="56"/>
                </a:cxn>
                <a:cxn ang="0">
                  <a:pos x="24" y="38"/>
                </a:cxn>
                <a:cxn ang="0">
                  <a:pos x="40" y="24"/>
                </a:cxn>
                <a:cxn ang="0">
                  <a:pos x="56" y="12"/>
                </a:cxn>
                <a:cxn ang="0">
                  <a:pos x="76" y="4"/>
                </a:cxn>
                <a:cxn ang="0">
                  <a:pos x="97" y="0"/>
                </a:cxn>
              </a:cxnLst>
              <a:rect l="0" t="0" r="r" b="b"/>
              <a:pathLst>
                <a:path w="1278" h="217">
                  <a:moveTo>
                    <a:pt x="108" y="0"/>
                  </a:moveTo>
                  <a:lnTo>
                    <a:pt x="1170" y="0"/>
                  </a:lnTo>
                  <a:lnTo>
                    <a:pt x="1181" y="0"/>
                  </a:lnTo>
                  <a:lnTo>
                    <a:pt x="1192" y="2"/>
                  </a:lnTo>
                  <a:lnTo>
                    <a:pt x="1202" y="4"/>
                  </a:lnTo>
                  <a:lnTo>
                    <a:pt x="1212" y="7"/>
                  </a:lnTo>
                  <a:lnTo>
                    <a:pt x="1222" y="12"/>
                  </a:lnTo>
                  <a:lnTo>
                    <a:pt x="1231" y="17"/>
                  </a:lnTo>
                  <a:lnTo>
                    <a:pt x="1238" y="24"/>
                  </a:lnTo>
                  <a:lnTo>
                    <a:pt x="1246" y="31"/>
                  </a:lnTo>
                  <a:lnTo>
                    <a:pt x="1254" y="38"/>
                  </a:lnTo>
                  <a:lnTo>
                    <a:pt x="1259" y="47"/>
                  </a:lnTo>
                  <a:lnTo>
                    <a:pt x="1265" y="56"/>
                  </a:lnTo>
                  <a:lnTo>
                    <a:pt x="1271" y="66"/>
                  </a:lnTo>
                  <a:lnTo>
                    <a:pt x="1274" y="76"/>
                  </a:lnTo>
                  <a:lnTo>
                    <a:pt x="1276" y="86"/>
                  </a:lnTo>
                  <a:lnTo>
                    <a:pt x="1278" y="97"/>
                  </a:lnTo>
                  <a:lnTo>
                    <a:pt x="1278" y="108"/>
                  </a:lnTo>
                  <a:lnTo>
                    <a:pt x="1278" y="119"/>
                  </a:lnTo>
                  <a:lnTo>
                    <a:pt x="1276" y="130"/>
                  </a:lnTo>
                  <a:lnTo>
                    <a:pt x="1274" y="140"/>
                  </a:lnTo>
                  <a:lnTo>
                    <a:pt x="1271" y="150"/>
                  </a:lnTo>
                  <a:lnTo>
                    <a:pt x="1265" y="159"/>
                  </a:lnTo>
                  <a:lnTo>
                    <a:pt x="1259" y="169"/>
                  </a:lnTo>
                  <a:lnTo>
                    <a:pt x="1254" y="177"/>
                  </a:lnTo>
                  <a:lnTo>
                    <a:pt x="1246" y="185"/>
                  </a:lnTo>
                  <a:lnTo>
                    <a:pt x="1238" y="192"/>
                  </a:lnTo>
                  <a:lnTo>
                    <a:pt x="1231" y="198"/>
                  </a:lnTo>
                  <a:lnTo>
                    <a:pt x="1222" y="204"/>
                  </a:lnTo>
                  <a:lnTo>
                    <a:pt x="1212" y="208"/>
                  </a:lnTo>
                  <a:lnTo>
                    <a:pt x="1202" y="213"/>
                  </a:lnTo>
                  <a:lnTo>
                    <a:pt x="1192" y="215"/>
                  </a:lnTo>
                  <a:lnTo>
                    <a:pt x="1181" y="216"/>
                  </a:lnTo>
                  <a:lnTo>
                    <a:pt x="1170" y="217"/>
                  </a:lnTo>
                  <a:lnTo>
                    <a:pt x="108" y="217"/>
                  </a:lnTo>
                  <a:lnTo>
                    <a:pt x="97" y="216"/>
                  </a:lnTo>
                  <a:lnTo>
                    <a:pt x="86" y="215"/>
                  </a:lnTo>
                  <a:lnTo>
                    <a:pt x="76" y="213"/>
                  </a:lnTo>
                  <a:lnTo>
                    <a:pt x="66" y="208"/>
                  </a:lnTo>
                  <a:lnTo>
                    <a:pt x="56" y="204"/>
                  </a:lnTo>
                  <a:lnTo>
                    <a:pt x="47" y="198"/>
                  </a:lnTo>
                  <a:lnTo>
                    <a:pt x="40" y="192"/>
                  </a:lnTo>
                  <a:lnTo>
                    <a:pt x="32" y="185"/>
                  </a:lnTo>
                  <a:lnTo>
                    <a:pt x="24" y="177"/>
                  </a:lnTo>
                  <a:lnTo>
                    <a:pt x="19" y="169"/>
                  </a:lnTo>
                  <a:lnTo>
                    <a:pt x="13" y="159"/>
                  </a:lnTo>
                  <a:lnTo>
                    <a:pt x="9" y="150"/>
                  </a:lnTo>
                  <a:lnTo>
                    <a:pt x="4" y="140"/>
                  </a:lnTo>
                  <a:lnTo>
                    <a:pt x="2" y="130"/>
                  </a:lnTo>
                  <a:lnTo>
                    <a:pt x="0" y="119"/>
                  </a:lnTo>
                  <a:lnTo>
                    <a:pt x="0" y="108"/>
                  </a:lnTo>
                  <a:lnTo>
                    <a:pt x="0" y="97"/>
                  </a:lnTo>
                  <a:lnTo>
                    <a:pt x="2" y="86"/>
                  </a:lnTo>
                  <a:lnTo>
                    <a:pt x="4" y="76"/>
                  </a:lnTo>
                  <a:lnTo>
                    <a:pt x="9" y="66"/>
                  </a:lnTo>
                  <a:lnTo>
                    <a:pt x="13" y="56"/>
                  </a:lnTo>
                  <a:lnTo>
                    <a:pt x="19" y="47"/>
                  </a:lnTo>
                  <a:lnTo>
                    <a:pt x="24" y="38"/>
                  </a:lnTo>
                  <a:lnTo>
                    <a:pt x="32" y="31"/>
                  </a:lnTo>
                  <a:lnTo>
                    <a:pt x="40" y="24"/>
                  </a:lnTo>
                  <a:lnTo>
                    <a:pt x="47" y="17"/>
                  </a:lnTo>
                  <a:lnTo>
                    <a:pt x="56" y="12"/>
                  </a:lnTo>
                  <a:lnTo>
                    <a:pt x="66" y="7"/>
                  </a:lnTo>
                  <a:lnTo>
                    <a:pt x="76" y="4"/>
                  </a:lnTo>
                  <a:lnTo>
                    <a:pt x="86" y="2"/>
                  </a:lnTo>
                  <a:lnTo>
                    <a:pt x="97" y="0"/>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16" name="Freeform 131"/>
            <p:cNvSpPr/>
            <p:nvPr/>
          </p:nvSpPr>
          <p:spPr bwMode="auto">
            <a:xfrm>
              <a:off x="11619315" y="3526787"/>
              <a:ext cx="28575" cy="30163"/>
            </a:xfrm>
            <a:custGeom>
              <a:avLst/>
              <a:gdLst/>
              <a:ahLst/>
              <a:cxnLst>
                <a:cxn ang="0">
                  <a:pos x="101" y="182"/>
                </a:cxn>
                <a:cxn ang="0">
                  <a:pos x="119" y="179"/>
                </a:cxn>
                <a:cxn ang="0">
                  <a:pos x="136" y="172"/>
                </a:cxn>
                <a:cxn ang="0">
                  <a:pos x="150" y="162"/>
                </a:cxn>
                <a:cxn ang="0">
                  <a:pos x="162" y="150"/>
                </a:cxn>
                <a:cxn ang="0">
                  <a:pos x="172" y="134"/>
                </a:cxn>
                <a:cxn ang="0">
                  <a:pos x="179" y="119"/>
                </a:cxn>
                <a:cxn ang="0">
                  <a:pos x="183" y="101"/>
                </a:cxn>
                <a:cxn ang="0">
                  <a:pos x="183" y="82"/>
                </a:cxn>
                <a:cxn ang="0">
                  <a:pos x="179" y="65"/>
                </a:cxn>
                <a:cxn ang="0">
                  <a:pos x="172" y="48"/>
                </a:cxn>
                <a:cxn ang="0">
                  <a:pos x="162" y="34"/>
                </a:cxn>
                <a:cxn ang="0">
                  <a:pos x="150" y="21"/>
                </a:cxn>
                <a:cxn ang="0">
                  <a:pos x="136" y="11"/>
                </a:cxn>
                <a:cxn ang="0">
                  <a:pos x="119" y="5"/>
                </a:cxn>
                <a:cxn ang="0">
                  <a:pos x="101" y="0"/>
                </a:cxn>
                <a:cxn ang="0">
                  <a:pos x="82" y="0"/>
                </a:cxn>
                <a:cxn ang="0">
                  <a:pos x="65" y="5"/>
                </a:cxn>
                <a:cxn ang="0">
                  <a:pos x="49" y="11"/>
                </a:cxn>
                <a:cxn ang="0">
                  <a:pos x="34" y="21"/>
                </a:cxn>
                <a:cxn ang="0">
                  <a:pos x="21" y="34"/>
                </a:cxn>
                <a:cxn ang="0">
                  <a:pos x="11" y="48"/>
                </a:cxn>
                <a:cxn ang="0">
                  <a:pos x="5" y="65"/>
                </a:cxn>
                <a:cxn ang="0">
                  <a:pos x="1" y="82"/>
                </a:cxn>
                <a:cxn ang="0">
                  <a:pos x="1" y="101"/>
                </a:cxn>
                <a:cxn ang="0">
                  <a:pos x="5" y="119"/>
                </a:cxn>
                <a:cxn ang="0">
                  <a:pos x="11" y="134"/>
                </a:cxn>
                <a:cxn ang="0">
                  <a:pos x="21" y="150"/>
                </a:cxn>
                <a:cxn ang="0">
                  <a:pos x="34" y="162"/>
                </a:cxn>
                <a:cxn ang="0">
                  <a:pos x="49" y="172"/>
                </a:cxn>
                <a:cxn ang="0">
                  <a:pos x="65" y="179"/>
                </a:cxn>
                <a:cxn ang="0">
                  <a:pos x="82" y="182"/>
                </a:cxn>
              </a:cxnLst>
              <a:rect l="0" t="0" r="r" b="b"/>
              <a:pathLst>
                <a:path w="183" h="183">
                  <a:moveTo>
                    <a:pt x="92" y="183"/>
                  </a:moveTo>
                  <a:lnTo>
                    <a:pt x="101" y="182"/>
                  </a:lnTo>
                  <a:lnTo>
                    <a:pt x="110" y="181"/>
                  </a:lnTo>
                  <a:lnTo>
                    <a:pt x="119" y="179"/>
                  </a:lnTo>
                  <a:lnTo>
                    <a:pt x="128" y="176"/>
                  </a:lnTo>
                  <a:lnTo>
                    <a:pt x="136" y="172"/>
                  </a:lnTo>
                  <a:lnTo>
                    <a:pt x="143" y="168"/>
                  </a:lnTo>
                  <a:lnTo>
                    <a:pt x="150" y="162"/>
                  </a:lnTo>
                  <a:lnTo>
                    <a:pt x="157" y="156"/>
                  </a:lnTo>
                  <a:lnTo>
                    <a:pt x="162" y="150"/>
                  </a:lnTo>
                  <a:lnTo>
                    <a:pt x="168" y="142"/>
                  </a:lnTo>
                  <a:lnTo>
                    <a:pt x="172" y="134"/>
                  </a:lnTo>
                  <a:lnTo>
                    <a:pt x="177" y="127"/>
                  </a:lnTo>
                  <a:lnTo>
                    <a:pt x="179" y="119"/>
                  </a:lnTo>
                  <a:lnTo>
                    <a:pt x="181" y="110"/>
                  </a:lnTo>
                  <a:lnTo>
                    <a:pt x="183" y="101"/>
                  </a:lnTo>
                  <a:lnTo>
                    <a:pt x="183" y="91"/>
                  </a:lnTo>
                  <a:lnTo>
                    <a:pt x="183" y="82"/>
                  </a:lnTo>
                  <a:lnTo>
                    <a:pt x="181" y="73"/>
                  </a:lnTo>
                  <a:lnTo>
                    <a:pt x="179" y="65"/>
                  </a:lnTo>
                  <a:lnTo>
                    <a:pt x="177" y="56"/>
                  </a:lnTo>
                  <a:lnTo>
                    <a:pt x="172" y="48"/>
                  </a:lnTo>
                  <a:lnTo>
                    <a:pt x="168" y="40"/>
                  </a:lnTo>
                  <a:lnTo>
                    <a:pt x="162" y="34"/>
                  </a:lnTo>
                  <a:lnTo>
                    <a:pt x="157" y="27"/>
                  </a:lnTo>
                  <a:lnTo>
                    <a:pt x="150" y="21"/>
                  </a:lnTo>
                  <a:lnTo>
                    <a:pt x="143" y="16"/>
                  </a:lnTo>
                  <a:lnTo>
                    <a:pt x="136" y="11"/>
                  </a:lnTo>
                  <a:lnTo>
                    <a:pt x="128" y="7"/>
                  </a:lnTo>
                  <a:lnTo>
                    <a:pt x="119" y="5"/>
                  </a:lnTo>
                  <a:lnTo>
                    <a:pt x="110" y="2"/>
                  </a:lnTo>
                  <a:lnTo>
                    <a:pt x="101" y="0"/>
                  </a:lnTo>
                  <a:lnTo>
                    <a:pt x="92" y="0"/>
                  </a:lnTo>
                  <a:lnTo>
                    <a:pt x="82" y="0"/>
                  </a:lnTo>
                  <a:lnTo>
                    <a:pt x="73" y="2"/>
                  </a:lnTo>
                  <a:lnTo>
                    <a:pt x="65" y="5"/>
                  </a:lnTo>
                  <a:lnTo>
                    <a:pt x="57" y="7"/>
                  </a:lnTo>
                  <a:lnTo>
                    <a:pt x="49" y="11"/>
                  </a:lnTo>
                  <a:lnTo>
                    <a:pt x="41" y="16"/>
                  </a:lnTo>
                  <a:lnTo>
                    <a:pt x="34" y="21"/>
                  </a:lnTo>
                  <a:lnTo>
                    <a:pt x="28" y="27"/>
                  </a:lnTo>
                  <a:lnTo>
                    <a:pt x="21" y="34"/>
                  </a:lnTo>
                  <a:lnTo>
                    <a:pt x="16" y="40"/>
                  </a:lnTo>
                  <a:lnTo>
                    <a:pt x="11" y="48"/>
                  </a:lnTo>
                  <a:lnTo>
                    <a:pt x="8" y="56"/>
                  </a:lnTo>
                  <a:lnTo>
                    <a:pt x="5" y="65"/>
                  </a:lnTo>
                  <a:lnTo>
                    <a:pt x="2" y="73"/>
                  </a:lnTo>
                  <a:lnTo>
                    <a:pt x="1" y="82"/>
                  </a:lnTo>
                  <a:lnTo>
                    <a:pt x="0" y="91"/>
                  </a:lnTo>
                  <a:lnTo>
                    <a:pt x="1" y="101"/>
                  </a:lnTo>
                  <a:lnTo>
                    <a:pt x="2" y="110"/>
                  </a:lnTo>
                  <a:lnTo>
                    <a:pt x="5" y="119"/>
                  </a:lnTo>
                  <a:lnTo>
                    <a:pt x="8" y="127"/>
                  </a:lnTo>
                  <a:lnTo>
                    <a:pt x="11" y="134"/>
                  </a:lnTo>
                  <a:lnTo>
                    <a:pt x="16" y="142"/>
                  </a:lnTo>
                  <a:lnTo>
                    <a:pt x="21" y="150"/>
                  </a:lnTo>
                  <a:lnTo>
                    <a:pt x="28" y="156"/>
                  </a:lnTo>
                  <a:lnTo>
                    <a:pt x="34" y="162"/>
                  </a:lnTo>
                  <a:lnTo>
                    <a:pt x="41" y="168"/>
                  </a:lnTo>
                  <a:lnTo>
                    <a:pt x="49" y="172"/>
                  </a:lnTo>
                  <a:lnTo>
                    <a:pt x="57" y="176"/>
                  </a:lnTo>
                  <a:lnTo>
                    <a:pt x="65" y="179"/>
                  </a:lnTo>
                  <a:lnTo>
                    <a:pt x="73" y="181"/>
                  </a:lnTo>
                  <a:lnTo>
                    <a:pt x="82" y="182"/>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17" name="Freeform 132"/>
            <p:cNvSpPr/>
            <p:nvPr/>
          </p:nvSpPr>
          <p:spPr bwMode="auto">
            <a:xfrm>
              <a:off x="11659003" y="3526787"/>
              <a:ext cx="28575" cy="30163"/>
            </a:xfrm>
            <a:custGeom>
              <a:avLst/>
              <a:gdLst/>
              <a:ahLst/>
              <a:cxnLst>
                <a:cxn ang="0">
                  <a:pos x="100" y="182"/>
                </a:cxn>
                <a:cxn ang="0">
                  <a:pos x="118" y="179"/>
                </a:cxn>
                <a:cxn ang="0">
                  <a:pos x="134" y="172"/>
                </a:cxn>
                <a:cxn ang="0">
                  <a:pos x="149" y="162"/>
                </a:cxn>
                <a:cxn ang="0">
                  <a:pos x="161" y="150"/>
                </a:cxn>
                <a:cxn ang="0">
                  <a:pos x="171" y="134"/>
                </a:cxn>
                <a:cxn ang="0">
                  <a:pos x="179" y="119"/>
                </a:cxn>
                <a:cxn ang="0">
                  <a:pos x="182" y="101"/>
                </a:cxn>
                <a:cxn ang="0">
                  <a:pos x="182" y="82"/>
                </a:cxn>
                <a:cxn ang="0">
                  <a:pos x="179" y="65"/>
                </a:cxn>
                <a:cxn ang="0">
                  <a:pos x="171" y="48"/>
                </a:cxn>
                <a:cxn ang="0">
                  <a:pos x="161" y="34"/>
                </a:cxn>
                <a:cxn ang="0">
                  <a:pos x="149" y="21"/>
                </a:cxn>
                <a:cxn ang="0">
                  <a:pos x="134" y="11"/>
                </a:cxn>
                <a:cxn ang="0">
                  <a:pos x="118" y="5"/>
                </a:cxn>
                <a:cxn ang="0">
                  <a:pos x="100" y="0"/>
                </a:cxn>
                <a:cxn ang="0">
                  <a:pos x="81" y="0"/>
                </a:cxn>
                <a:cxn ang="0">
                  <a:pos x="63" y="5"/>
                </a:cxn>
                <a:cxn ang="0">
                  <a:pos x="48" y="11"/>
                </a:cxn>
                <a:cxn ang="0">
                  <a:pos x="32" y="21"/>
                </a:cxn>
                <a:cxn ang="0">
                  <a:pos x="20" y="34"/>
                </a:cxn>
                <a:cxn ang="0">
                  <a:pos x="10" y="48"/>
                </a:cxn>
                <a:cxn ang="0">
                  <a:pos x="4" y="65"/>
                </a:cxn>
                <a:cxn ang="0">
                  <a:pos x="0" y="82"/>
                </a:cxn>
                <a:cxn ang="0">
                  <a:pos x="0" y="101"/>
                </a:cxn>
                <a:cxn ang="0">
                  <a:pos x="4" y="119"/>
                </a:cxn>
                <a:cxn ang="0">
                  <a:pos x="10" y="134"/>
                </a:cxn>
                <a:cxn ang="0">
                  <a:pos x="20" y="150"/>
                </a:cxn>
                <a:cxn ang="0">
                  <a:pos x="32" y="162"/>
                </a:cxn>
                <a:cxn ang="0">
                  <a:pos x="48" y="172"/>
                </a:cxn>
                <a:cxn ang="0">
                  <a:pos x="63" y="179"/>
                </a:cxn>
                <a:cxn ang="0">
                  <a:pos x="81" y="182"/>
                </a:cxn>
              </a:cxnLst>
              <a:rect l="0" t="0" r="r" b="b"/>
              <a:pathLst>
                <a:path w="182" h="183">
                  <a:moveTo>
                    <a:pt x="91" y="183"/>
                  </a:moveTo>
                  <a:lnTo>
                    <a:pt x="100" y="182"/>
                  </a:lnTo>
                  <a:lnTo>
                    <a:pt x="109" y="181"/>
                  </a:lnTo>
                  <a:lnTo>
                    <a:pt x="118" y="179"/>
                  </a:lnTo>
                  <a:lnTo>
                    <a:pt x="127" y="176"/>
                  </a:lnTo>
                  <a:lnTo>
                    <a:pt x="134" y="172"/>
                  </a:lnTo>
                  <a:lnTo>
                    <a:pt x="142" y="168"/>
                  </a:lnTo>
                  <a:lnTo>
                    <a:pt x="149" y="162"/>
                  </a:lnTo>
                  <a:lnTo>
                    <a:pt x="155" y="156"/>
                  </a:lnTo>
                  <a:lnTo>
                    <a:pt x="161" y="150"/>
                  </a:lnTo>
                  <a:lnTo>
                    <a:pt x="167" y="142"/>
                  </a:lnTo>
                  <a:lnTo>
                    <a:pt x="171" y="134"/>
                  </a:lnTo>
                  <a:lnTo>
                    <a:pt x="175" y="127"/>
                  </a:lnTo>
                  <a:lnTo>
                    <a:pt x="179" y="119"/>
                  </a:lnTo>
                  <a:lnTo>
                    <a:pt x="181" y="110"/>
                  </a:lnTo>
                  <a:lnTo>
                    <a:pt x="182" y="101"/>
                  </a:lnTo>
                  <a:lnTo>
                    <a:pt x="182" y="91"/>
                  </a:lnTo>
                  <a:lnTo>
                    <a:pt x="182" y="82"/>
                  </a:lnTo>
                  <a:lnTo>
                    <a:pt x="181" y="73"/>
                  </a:lnTo>
                  <a:lnTo>
                    <a:pt x="179" y="65"/>
                  </a:lnTo>
                  <a:lnTo>
                    <a:pt x="175" y="56"/>
                  </a:lnTo>
                  <a:lnTo>
                    <a:pt x="171" y="48"/>
                  </a:lnTo>
                  <a:lnTo>
                    <a:pt x="167" y="40"/>
                  </a:lnTo>
                  <a:lnTo>
                    <a:pt x="161" y="34"/>
                  </a:lnTo>
                  <a:lnTo>
                    <a:pt x="155" y="27"/>
                  </a:lnTo>
                  <a:lnTo>
                    <a:pt x="149" y="21"/>
                  </a:lnTo>
                  <a:lnTo>
                    <a:pt x="142" y="16"/>
                  </a:lnTo>
                  <a:lnTo>
                    <a:pt x="134" y="11"/>
                  </a:lnTo>
                  <a:lnTo>
                    <a:pt x="127" y="7"/>
                  </a:lnTo>
                  <a:lnTo>
                    <a:pt x="118" y="5"/>
                  </a:lnTo>
                  <a:lnTo>
                    <a:pt x="109" y="2"/>
                  </a:lnTo>
                  <a:lnTo>
                    <a:pt x="100" y="0"/>
                  </a:lnTo>
                  <a:lnTo>
                    <a:pt x="91" y="0"/>
                  </a:lnTo>
                  <a:lnTo>
                    <a:pt x="81" y="0"/>
                  </a:lnTo>
                  <a:lnTo>
                    <a:pt x="72" y="2"/>
                  </a:lnTo>
                  <a:lnTo>
                    <a:pt x="63" y="5"/>
                  </a:lnTo>
                  <a:lnTo>
                    <a:pt x="56" y="7"/>
                  </a:lnTo>
                  <a:lnTo>
                    <a:pt x="48" y="11"/>
                  </a:lnTo>
                  <a:lnTo>
                    <a:pt x="40" y="16"/>
                  </a:lnTo>
                  <a:lnTo>
                    <a:pt x="32" y="21"/>
                  </a:lnTo>
                  <a:lnTo>
                    <a:pt x="27" y="27"/>
                  </a:lnTo>
                  <a:lnTo>
                    <a:pt x="20" y="34"/>
                  </a:lnTo>
                  <a:lnTo>
                    <a:pt x="16" y="40"/>
                  </a:lnTo>
                  <a:lnTo>
                    <a:pt x="10" y="48"/>
                  </a:lnTo>
                  <a:lnTo>
                    <a:pt x="7" y="56"/>
                  </a:lnTo>
                  <a:lnTo>
                    <a:pt x="4" y="65"/>
                  </a:lnTo>
                  <a:lnTo>
                    <a:pt x="1" y="73"/>
                  </a:lnTo>
                  <a:lnTo>
                    <a:pt x="0" y="82"/>
                  </a:lnTo>
                  <a:lnTo>
                    <a:pt x="0" y="91"/>
                  </a:lnTo>
                  <a:lnTo>
                    <a:pt x="0" y="101"/>
                  </a:lnTo>
                  <a:lnTo>
                    <a:pt x="1" y="110"/>
                  </a:lnTo>
                  <a:lnTo>
                    <a:pt x="4" y="119"/>
                  </a:lnTo>
                  <a:lnTo>
                    <a:pt x="7" y="127"/>
                  </a:lnTo>
                  <a:lnTo>
                    <a:pt x="10" y="134"/>
                  </a:lnTo>
                  <a:lnTo>
                    <a:pt x="16" y="142"/>
                  </a:lnTo>
                  <a:lnTo>
                    <a:pt x="20" y="150"/>
                  </a:lnTo>
                  <a:lnTo>
                    <a:pt x="27" y="156"/>
                  </a:lnTo>
                  <a:lnTo>
                    <a:pt x="32" y="162"/>
                  </a:lnTo>
                  <a:lnTo>
                    <a:pt x="40" y="168"/>
                  </a:lnTo>
                  <a:lnTo>
                    <a:pt x="48" y="172"/>
                  </a:lnTo>
                  <a:lnTo>
                    <a:pt x="56" y="176"/>
                  </a:lnTo>
                  <a:lnTo>
                    <a:pt x="63" y="179"/>
                  </a:lnTo>
                  <a:lnTo>
                    <a:pt x="72" y="181"/>
                  </a:lnTo>
                  <a:lnTo>
                    <a:pt x="81"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18" name="Freeform 133"/>
            <p:cNvSpPr/>
            <p:nvPr/>
          </p:nvSpPr>
          <p:spPr bwMode="auto">
            <a:xfrm>
              <a:off x="11698690" y="3526787"/>
              <a:ext cx="30163" cy="30163"/>
            </a:xfrm>
            <a:custGeom>
              <a:avLst/>
              <a:gdLst/>
              <a:ahLst/>
              <a:cxnLst>
                <a:cxn ang="0">
                  <a:pos x="100" y="182"/>
                </a:cxn>
                <a:cxn ang="0">
                  <a:pos x="118" y="179"/>
                </a:cxn>
                <a:cxn ang="0">
                  <a:pos x="134" y="172"/>
                </a:cxn>
                <a:cxn ang="0">
                  <a:pos x="149" y="162"/>
                </a:cxn>
                <a:cxn ang="0">
                  <a:pos x="162" y="150"/>
                </a:cxn>
                <a:cxn ang="0">
                  <a:pos x="171" y="134"/>
                </a:cxn>
                <a:cxn ang="0">
                  <a:pos x="179" y="119"/>
                </a:cxn>
                <a:cxn ang="0">
                  <a:pos x="182" y="101"/>
                </a:cxn>
                <a:cxn ang="0">
                  <a:pos x="182" y="82"/>
                </a:cxn>
                <a:cxn ang="0">
                  <a:pos x="179" y="65"/>
                </a:cxn>
                <a:cxn ang="0">
                  <a:pos x="171" y="48"/>
                </a:cxn>
                <a:cxn ang="0">
                  <a:pos x="162" y="34"/>
                </a:cxn>
                <a:cxn ang="0">
                  <a:pos x="149" y="21"/>
                </a:cxn>
                <a:cxn ang="0">
                  <a:pos x="134" y="11"/>
                </a:cxn>
                <a:cxn ang="0">
                  <a:pos x="118" y="5"/>
                </a:cxn>
                <a:cxn ang="0">
                  <a:pos x="100" y="0"/>
                </a:cxn>
                <a:cxn ang="0">
                  <a:pos x="82" y="0"/>
                </a:cxn>
                <a:cxn ang="0">
                  <a:pos x="64" y="5"/>
                </a:cxn>
                <a:cxn ang="0">
                  <a:pos x="48" y="11"/>
                </a:cxn>
                <a:cxn ang="0">
                  <a:pos x="33" y="21"/>
                </a:cxn>
                <a:cxn ang="0">
                  <a:pos x="20" y="34"/>
                </a:cxn>
                <a:cxn ang="0">
                  <a:pos x="11" y="48"/>
                </a:cxn>
                <a:cxn ang="0">
                  <a:pos x="3" y="65"/>
                </a:cxn>
                <a:cxn ang="0">
                  <a:pos x="0" y="82"/>
                </a:cxn>
                <a:cxn ang="0">
                  <a:pos x="0" y="101"/>
                </a:cxn>
                <a:cxn ang="0">
                  <a:pos x="3" y="119"/>
                </a:cxn>
                <a:cxn ang="0">
                  <a:pos x="11" y="134"/>
                </a:cxn>
                <a:cxn ang="0">
                  <a:pos x="20" y="150"/>
                </a:cxn>
                <a:cxn ang="0">
                  <a:pos x="33" y="162"/>
                </a:cxn>
                <a:cxn ang="0">
                  <a:pos x="48" y="172"/>
                </a:cxn>
                <a:cxn ang="0">
                  <a:pos x="64" y="179"/>
                </a:cxn>
                <a:cxn ang="0">
                  <a:pos x="82" y="182"/>
                </a:cxn>
              </a:cxnLst>
              <a:rect l="0" t="0" r="r" b="b"/>
              <a:pathLst>
                <a:path w="182" h="183">
                  <a:moveTo>
                    <a:pt x="91" y="183"/>
                  </a:moveTo>
                  <a:lnTo>
                    <a:pt x="100" y="182"/>
                  </a:lnTo>
                  <a:lnTo>
                    <a:pt x="110" y="181"/>
                  </a:lnTo>
                  <a:lnTo>
                    <a:pt x="118" y="179"/>
                  </a:lnTo>
                  <a:lnTo>
                    <a:pt x="126" y="176"/>
                  </a:lnTo>
                  <a:lnTo>
                    <a:pt x="134" y="172"/>
                  </a:lnTo>
                  <a:lnTo>
                    <a:pt x="142" y="168"/>
                  </a:lnTo>
                  <a:lnTo>
                    <a:pt x="149" y="162"/>
                  </a:lnTo>
                  <a:lnTo>
                    <a:pt x="155" y="156"/>
                  </a:lnTo>
                  <a:lnTo>
                    <a:pt x="162" y="150"/>
                  </a:lnTo>
                  <a:lnTo>
                    <a:pt x="166" y="142"/>
                  </a:lnTo>
                  <a:lnTo>
                    <a:pt x="171" y="134"/>
                  </a:lnTo>
                  <a:lnTo>
                    <a:pt x="175" y="127"/>
                  </a:lnTo>
                  <a:lnTo>
                    <a:pt x="179" y="119"/>
                  </a:lnTo>
                  <a:lnTo>
                    <a:pt x="181" y="110"/>
                  </a:lnTo>
                  <a:lnTo>
                    <a:pt x="182" y="101"/>
                  </a:lnTo>
                  <a:lnTo>
                    <a:pt x="182" y="91"/>
                  </a:lnTo>
                  <a:lnTo>
                    <a:pt x="182" y="82"/>
                  </a:lnTo>
                  <a:lnTo>
                    <a:pt x="181" y="73"/>
                  </a:lnTo>
                  <a:lnTo>
                    <a:pt x="179" y="65"/>
                  </a:lnTo>
                  <a:lnTo>
                    <a:pt x="175" y="56"/>
                  </a:lnTo>
                  <a:lnTo>
                    <a:pt x="171" y="48"/>
                  </a:lnTo>
                  <a:lnTo>
                    <a:pt x="166" y="40"/>
                  </a:lnTo>
                  <a:lnTo>
                    <a:pt x="162" y="34"/>
                  </a:lnTo>
                  <a:lnTo>
                    <a:pt x="155" y="27"/>
                  </a:lnTo>
                  <a:lnTo>
                    <a:pt x="149" y="21"/>
                  </a:lnTo>
                  <a:lnTo>
                    <a:pt x="142" y="16"/>
                  </a:lnTo>
                  <a:lnTo>
                    <a:pt x="134" y="11"/>
                  </a:lnTo>
                  <a:lnTo>
                    <a:pt x="126" y="7"/>
                  </a:lnTo>
                  <a:lnTo>
                    <a:pt x="118" y="5"/>
                  </a:lnTo>
                  <a:lnTo>
                    <a:pt x="110" y="2"/>
                  </a:lnTo>
                  <a:lnTo>
                    <a:pt x="100" y="0"/>
                  </a:lnTo>
                  <a:lnTo>
                    <a:pt x="91" y="0"/>
                  </a:lnTo>
                  <a:lnTo>
                    <a:pt x="82" y="0"/>
                  </a:lnTo>
                  <a:lnTo>
                    <a:pt x="72" y="2"/>
                  </a:lnTo>
                  <a:lnTo>
                    <a:pt x="64" y="5"/>
                  </a:lnTo>
                  <a:lnTo>
                    <a:pt x="55" y="7"/>
                  </a:lnTo>
                  <a:lnTo>
                    <a:pt x="48" y="11"/>
                  </a:lnTo>
                  <a:lnTo>
                    <a:pt x="40" y="16"/>
                  </a:lnTo>
                  <a:lnTo>
                    <a:pt x="33" y="21"/>
                  </a:lnTo>
                  <a:lnTo>
                    <a:pt x="27" y="27"/>
                  </a:lnTo>
                  <a:lnTo>
                    <a:pt x="20" y="34"/>
                  </a:lnTo>
                  <a:lnTo>
                    <a:pt x="16" y="40"/>
                  </a:lnTo>
                  <a:lnTo>
                    <a:pt x="11" y="48"/>
                  </a:lnTo>
                  <a:lnTo>
                    <a:pt x="7" y="56"/>
                  </a:lnTo>
                  <a:lnTo>
                    <a:pt x="3" y="65"/>
                  </a:lnTo>
                  <a:lnTo>
                    <a:pt x="1" y="73"/>
                  </a:lnTo>
                  <a:lnTo>
                    <a:pt x="0" y="82"/>
                  </a:lnTo>
                  <a:lnTo>
                    <a:pt x="0" y="91"/>
                  </a:lnTo>
                  <a:lnTo>
                    <a:pt x="0" y="101"/>
                  </a:lnTo>
                  <a:lnTo>
                    <a:pt x="1" y="110"/>
                  </a:lnTo>
                  <a:lnTo>
                    <a:pt x="3" y="119"/>
                  </a:lnTo>
                  <a:lnTo>
                    <a:pt x="7" y="127"/>
                  </a:lnTo>
                  <a:lnTo>
                    <a:pt x="11" y="134"/>
                  </a:lnTo>
                  <a:lnTo>
                    <a:pt x="16" y="142"/>
                  </a:lnTo>
                  <a:lnTo>
                    <a:pt x="20" y="150"/>
                  </a:lnTo>
                  <a:lnTo>
                    <a:pt x="27" y="156"/>
                  </a:lnTo>
                  <a:lnTo>
                    <a:pt x="33" y="162"/>
                  </a:lnTo>
                  <a:lnTo>
                    <a:pt x="40" y="168"/>
                  </a:lnTo>
                  <a:lnTo>
                    <a:pt x="48" y="172"/>
                  </a:lnTo>
                  <a:lnTo>
                    <a:pt x="55" y="176"/>
                  </a:lnTo>
                  <a:lnTo>
                    <a:pt x="64" y="179"/>
                  </a:lnTo>
                  <a:lnTo>
                    <a:pt x="72" y="181"/>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19" name="Freeform 134"/>
            <p:cNvSpPr/>
            <p:nvPr/>
          </p:nvSpPr>
          <p:spPr bwMode="auto">
            <a:xfrm>
              <a:off x="11739965" y="3526787"/>
              <a:ext cx="28575" cy="30163"/>
            </a:xfrm>
            <a:custGeom>
              <a:avLst/>
              <a:gdLst/>
              <a:ahLst/>
              <a:cxnLst>
                <a:cxn ang="0">
                  <a:pos x="101" y="182"/>
                </a:cxn>
                <a:cxn ang="0">
                  <a:pos x="118" y="179"/>
                </a:cxn>
                <a:cxn ang="0">
                  <a:pos x="134" y="172"/>
                </a:cxn>
                <a:cxn ang="0">
                  <a:pos x="148" y="162"/>
                </a:cxn>
                <a:cxn ang="0">
                  <a:pos x="162" y="150"/>
                </a:cxn>
                <a:cxn ang="0">
                  <a:pos x="172" y="134"/>
                </a:cxn>
                <a:cxn ang="0">
                  <a:pos x="178" y="119"/>
                </a:cxn>
                <a:cxn ang="0">
                  <a:pos x="182" y="101"/>
                </a:cxn>
                <a:cxn ang="0">
                  <a:pos x="182" y="82"/>
                </a:cxn>
                <a:cxn ang="0">
                  <a:pos x="178" y="65"/>
                </a:cxn>
                <a:cxn ang="0">
                  <a:pos x="172" y="48"/>
                </a:cxn>
                <a:cxn ang="0">
                  <a:pos x="162" y="34"/>
                </a:cxn>
                <a:cxn ang="0">
                  <a:pos x="148" y="21"/>
                </a:cxn>
                <a:cxn ang="0">
                  <a:pos x="134" y="11"/>
                </a:cxn>
                <a:cxn ang="0">
                  <a:pos x="118" y="5"/>
                </a:cxn>
                <a:cxn ang="0">
                  <a:pos x="101" y="0"/>
                </a:cxn>
                <a:cxn ang="0">
                  <a:pos x="82" y="0"/>
                </a:cxn>
                <a:cxn ang="0">
                  <a:pos x="64" y="5"/>
                </a:cxn>
                <a:cxn ang="0">
                  <a:pos x="48" y="11"/>
                </a:cxn>
                <a:cxn ang="0">
                  <a:pos x="33" y="21"/>
                </a:cxn>
                <a:cxn ang="0">
                  <a:pos x="21" y="34"/>
                </a:cxn>
                <a:cxn ang="0">
                  <a:pos x="11" y="48"/>
                </a:cxn>
                <a:cxn ang="0">
                  <a:pos x="3" y="65"/>
                </a:cxn>
                <a:cxn ang="0">
                  <a:pos x="0" y="82"/>
                </a:cxn>
                <a:cxn ang="0">
                  <a:pos x="0" y="101"/>
                </a:cxn>
                <a:cxn ang="0">
                  <a:pos x="3" y="119"/>
                </a:cxn>
                <a:cxn ang="0">
                  <a:pos x="11" y="134"/>
                </a:cxn>
                <a:cxn ang="0">
                  <a:pos x="21" y="150"/>
                </a:cxn>
                <a:cxn ang="0">
                  <a:pos x="33" y="162"/>
                </a:cxn>
                <a:cxn ang="0">
                  <a:pos x="48" y="172"/>
                </a:cxn>
                <a:cxn ang="0">
                  <a:pos x="64" y="179"/>
                </a:cxn>
                <a:cxn ang="0">
                  <a:pos x="82" y="182"/>
                </a:cxn>
              </a:cxnLst>
              <a:rect l="0" t="0" r="r" b="b"/>
              <a:pathLst>
                <a:path w="183" h="183">
                  <a:moveTo>
                    <a:pt x="91" y="183"/>
                  </a:moveTo>
                  <a:lnTo>
                    <a:pt x="101" y="182"/>
                  </a:lnTo>
                  <a:lnTo>
                    <a:pt x="110" y="181"/>
                  </a:lnTo>
                  <a:lnTo>
                    <a:pt x="118" y="179"/>
                  </a:lnTo>
                  <a:lnTo>
                    <a:pt x="126" y="176"/>
                  </a:lnTo>
                  <a:lnTo>
                    <a:pt x="134" y="172"/>
                  </a:lnTo>
                  <a:lnTo>
                    <a:pt x="142" y="168"/>
                  </a:lnTo>
                  <a:lnTo>
                    <a:pt x="148" y="162"/>
                  </a:lnTo>
                  <a:lnTo>
                    <a:pt x="155" y="156"/>
                  </a:lnTo>
                  <a:lnTo>
                    <a:pt x="162" y="150"/>
                  </a:lnTo>
                  <a:lnTo>
                    <a:pt x="166" y="142"/>
                  </a:lnTo>
                  <a:lnTo>
                    <a:pt x="172" y="134"/>
                  </a:lnTo>
                  <a:lnTo>
                    <a:pt x="175" y="127"/>
                  </a:lnTo>
                  <a:lnTo>
                    <a:pt x="178" y="119"/>
                  </a:lnTo>
                  <a:lnTo>
                    <a:pt x="181" y="110"/>
                  </a:lnTo>
                  <a:lnTo>
                    <a:pt x="182" y="101"/>
                  </a:lnTo>
                  <a:lnTo>
                    <a:pt x="183" y="91"/>
                  </a:lnTo>
                  <a:lnTo>
                    <a:pt x="182" y="82"/>
                  </a:lnTo>
                  <a:lnTo>
                    <a:pt x="181" y="73"/>
                  </a:lnTo>
                  <a:lnTo>
                    <a:pt x="178" y="65"/>
                  </a:lnTo>
                  <a:lnTo>
                    <a:pt x="175" y="56"/>
                  </a:lnTo>
                  <a:lnTo>
                    <a:pt x="172" y="48"/>
                  </a:lnTo>
                  <a:lnTo>
                    <a:pt x="166" y="40"/>
                  </a:lnTo>
                  <a:lnTo>
                    <a:pt x="162" y="34"/>
                  </a:lnTo>
                  <a:lnTo>
                    <a:pt x="155" y="27"/>
                  </a:lnTo>
                  <a:lnTo>
                    <a:pt x="148" y="21"/>
                  </a:lnTo>
                  <a:lnTo>
                    <a:pt x="142" y="16"/>
                  </a:lnTo>
                  <a:lnTo>
                    <a:pt x="134" y="11"/>
                  </a:lnTo>
                  <a:lnTo>
                    <a:pt x="126" y="7"/>
                  </a:lnTo>
                  <a:lnTo>
                    <a:pt x="118" y="5"/>
                  </a:lnTo>
                  <a:lnTo>
                    <a:pt x="110" y="2"/>
                  </a:lnTo>
                  <a:lnTo>
                    <a:pt x="101" y="0"/>
                  </a:lnTo>
                  <a:lnTo>
                    <a:pt x="91" y="0"/>
                  </a:lnTo>
                  <a:lnTo>
                    <a:pt x="82" y="0"/>
                  </a:lnTo>
                  <a:lnTo>
                    <a:pt x="73" y="2"/>
                  </a:lnTo>
                  <a:lnTo>
                    <a:pt x="64" y="5"/>
                  </a:lnTo>
                  <a:lnTo>
                    <a:pt x="55" y="7"/>
                  </a:lnTo>
                  <a:lnTo>
                    <a:pt x="48" y="11"/>
                  </a:lnTo>
                  <a:lnTo>
                    <a:pt x="40" y="16"/>
                  </a:lnTo>
                  <a:lnTo>
                    <a:pt x="33" y="21"/>
                  </a:lnTo>
                  <a:lnTo>
                    <a:pt x="26" y="27"/>
                  </a:lnTo>
                  <a:lnTo>
                    <a:pt x="21" y="34"/>
                  </a:lnTo>
                  <a:lnTo>
                    <a:pt x="15" y="40"/>
                  </a:lnTo>
                  <a:lnTo>
                    <a:pt x="11" y="48"/>
                  </a:lnTo>
                  <a:lnTo>
                    <a:pt x="6" y="56"/>
                  </a:lnTo>
                  <a:lnTo>
                    <a:pt x="3" y="65"/>
                  </a:lnTo>
                  <a:lnTo>
                    <a:pt x="1" y="73"/>
                  </a:lnTo>
                  <a:lnTo>
                    <a:pt x="0" y="82"/>
                  </a:lnTo>
                  <a:lnTo>
                    <a:pt x="0" y="91"/>
                  </a:lnTo>
                  <a:lnTo>
                    <a:pt x="0" y="101"/>
                  </a:lnTo>
                  <a:lnTo>
                    <a:pt x="1" y="110"/>
                  </a:lnTo>
                  <a:lnTo>
                    <a:pt x="3" y="119"/>
                  </a:lnTo>
                  <a:lnTo>
                    <a:pt x="6" y="127"/>
                  </a:lnTo>
                  <a:lnTo>
                    <a:pt x="11" y="134"/>
                  </a:lnTo>
                  <a:lnTo>
                    <a:pt x="15" y="142"/>
                  </a:lnTo>
                  <a:lnTo>
                    <a:pt x="21" y="150"/>
                  </a:lnTo>
                  <a:lnTo>
                    <a:pt x="26" y="156"/>
                  </a:lnTo>
                  <a:lnTo>
                    <a:pt x="33" y="162"/>
                  </a:lnTo>
                  <a:lnTo>
                    <a:pt x="40" y="168"/>
                  </a:lnTo>
                  <a:lnTo>
                    <a:pt x="48" y="172"/>
                  </a:lnTo>
                  <a:lnTo>
                    <a:pt x="55" y="176"/>
                  </a:lnTo>
                  <a:lnTo>
                    <a:pt x="64" y="179"/>
                  </a:lnTo>
                  <a:lnTo>
                    <a:pt x="73" y="181"/>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20" name="Freeform 135"/>
            <p:cNvSpPr/>
            <p:nvPr/>
          </p:nvSpPr>
          <p:spPr bwMode="auto">
            <a:xfrm>
              <a:off x="11779653" y="3526787"/>
              <a:ext cx="28575" cy="30163"/>
            </a:xfrm>
            <a:custGeom>
              <a:avLst/>
              <a:gdLst/>
              <a:ahLst/>
              <a:cxnLst>
                <a:cxn ang="0">
                  <a:pos x="101" y="182"/>
                </a:cxn>
                <a:cxn ang="0">
                  <a:pos x="118" y="179"/>
                </a:cxn>
                <a:cxn ang="0">
                  <a:pos x="134" y="172"/>
                </a:cxn>
                <a:cxn ang="0">
                  <a:pos x="149" y="162"/>
                </a:cxn>
                <a:cxn ang="0">
                  <a:pos x="162" y="150"/>
                </a:cxn>
                <a:cxn ang="0">
                  <a:pos x="172" y="134"/>
                </a:cxn>
                <a:cxn ang="0">
                  <a:pos x="178" y="119"/>
                </a:cxn>
                <a:cxn ang="0">
                  <a:pos x="182" y="101"/>
                </a:cxn>
                <a:cxn ang="0">
                  <a:pos x="182" y="82"/>
                </a:cxn>
                <a:cxn ang="0">
                  <a:pos x="178" y="65"/>
                </a:cxn>
                <a:cxn ang="0">
                  <a:pos x="172" y="48"/>
                </a:cxn>
                <a:cxn ang="0">
                  <a:pos x="162" y="34"/>
                </a:cxn>
                <a:cxn ang="0">
                  <a:pos x="149" y="21"/>
                </a:cxn>
                <a:cxn ang="0">
                  <a:pos x="134" y="11"/>
                </a:cxn>
                <a:cxn ang="0">
                  <a:pos x="118" y="5"/>
                </a:cxn>
                <a:cxn ang="0">
                  <a:pos x="101" y="0"/>
                </a:cxn>
                <a:cxn ang="0">
                  <a:pos x="82" y="0"/>
                </a:cxn>
                <a:cxn ang="0">
                  <a:pos x="64" y="5"/>
                </a:cxn>
                <a:cxn ang="0">
                  <a:pos x="47" y="11"/>
                </a:cxn>
                <a:cxn ang="0">
                  <a:pos x="33" y="21"/>
                </a:cxn>
                <a:cxn ang="0">
                  <a:pos x="21" y="34"/>
                </a:cxn>
                <a:cxn ang="0">
                  <a:pos x="11" y="48"/>
                </a:cxn>
                <a:cxn ang="0">
                  <a:pos x="4" y="65"/>
                </a:cxn>
                <a:cxn ang="0">
                  <a:pos x="0" y="82"/>
                </a:cxn>
                <a:cxn ang="0">
                  <a:pos x="0" y="101"/>
                </a:cxn>
                <a:cxn ang="0">
                  <a:pos x="4" y="119"/>
                </a:cxn>
                <a:cxn ang="0">
                  <a:pos x="11" y="134"/>
                </a:cxn>
                <a:cxn ang="0">
                  <a:pos x="21" y="150"/>
                </a:cxn>
                <a:cxn ang="0">
                  <a:pos x="33" y="162"/>
                </a:cxn>
                <a:cxn ang="0">
                  <a:pos x="47" y="172"/>
                </a:cxn>
                <a:cxn ang="0">
                  <a:pos x="64" y="179"/>
                </a:cxn>
                <a:cxn ang="0">
                  <a:pos x="82" y="182"/>
                </a:cxn>
              </a:cxnLst>
              <a:rect l="0" t="0" r="r" b="b"/>
              <a:pathLst>
                <a:path w="183" h="183">
                  <a:moveTo>
                    <a:pt x="91" y="183"/>
                  </a:moveTo>
                  <a:lnTo>
                    <a:pt x="101" y="182"/>
                  </a:lnTo>
                  <a:lnTo>
                    <a:pt x="109" y="181"/>
                  </a:lnTo>
                  <a:lnTo>
                    <a:pt x="118" y="179"/>
                  </a:lnTo>
                  <a:lnTo>
                    <a:pt x="126" y="176"/>
                  </a:lnTo>
                  <a:lnTo>
                    <a:pt x="134" y="172"/>
                  </a:lnTo>
                  <a:lnTo>
                    <a:pt x="142" y="168"/>
                  </a:lnTo>
                  <a:lnTo>
                    <a:pt x="149" y="162"/>
                  </a:lnTo>
                  <a:lnTo>
                    <a:pt x="156" y="156"/>
                  </a:lnTo>
                  <a:lnTo>
                    <a:pt x="162" y="150"/>
                  </a:lnTo>
                  <a:lnTo>
                    <a:pt x="167" y="142"/>
                  </a:lnTo>
                  <a:lnTo>
                    <a:pt x="172" y="134"/>
                  </a:lnTo>
                  <a:lnTo>
                    <a:pt x="175" y="127"/>
                  </a:lnTo>
                  <a:lnTo>
                    <a:pt x="178" y="119"/>
                  </a:lnTo>
                  <a:lnTo>
                    <a:pt x="180" y="110"/>
                  </a:lnTo>
                  <a:lnTo>
                    <a:pt x="182" y="101"/>
                  </a:lnTo>
                  <a:lnTo>
                    <a:pt x="183" y="91"/>
                  </a:lnTo>
                  <a:lnTo>
                    <a:pt x="182" y="82"/>
                  </a:lnTo>
                  <a:lnTo>
                    <a:pt x="180" y="73"/>
                  </a:lnTo>
                  <a:lnTo>
                    <a:pt x="178" y="65"/>
                  </a:lnTo>
                  <a:lnTo>
                    <a:pt x="175" y="56"/>
                  </a:lnTo>
                  <a:lnTo>
                    <a:pt x="172" y="48"/>
                  </a:lnTo>
                  <a:lnTo>
                    <a:pt x="167" y="40"/>
                  </a:lnTo>
                  <a:lnTo>
                    <a:pt x="162" y="34"/>
                  </a:lnTo>
                  <a:lnTo>
                    <a:pt x="156" y="27"/>
                  </a:lnTo>
                  <a:lnTo>
                    <a:pt x="149" y="21"/>
                  </a:lnTo>
                  <a:lnTo>
                    <a:pt x="142" y="16"/>
                  </a:lnTo>
                  <a:lnTo>
                    <a:pt x="134" y="11"/>
                  </a:lnTo>
                  <a:lnTo>
                    <a:pt x="126" y="7"/>
                  </a:lnTo>
                  <a:lnTo>
                    <a:pt x="118" y="5"/>
                  </a:lnTo>
                  <a:lnTo>
                    <a:pt x="109" y="2"/>
                  </a:lnTo>
                  <a:lnTo>
                    <a:pt x="101" y="0"/>
                  </a:lnTo>
                  <a:lnTo>
                    <a:pt x="91" y="0"/>
                  </a:lnTo>
                  <a:lnTo>
                    <a:pt x="82" y="0"/>
                  </a:lnTo>
                  <a:lnTo>
                    <a:pt x="73" y="2"/>
                  </a:lnTo>
                  <a:lnTo>
                    <a:pt x="64" y="5"/>
                  </a:lnTo>
                  <a:lnTo>
                    <a:pt x="55" y="7"/>
                  </a:lnTo>
                  <a:lnTo>
                    <a:pt x="47" y="11"/>
                  </a:lnTo>
                  <a:lnTo>
                    <a:pt x="40" y="16"/>
                  </a:lnTo>
                  <a:lnTo>
                    <a:pt x="33" y="21"/>
                  </a:lnTo>
                  <a:lnTo>
                    <a:pt x="26" y="27"/>
                  </a:lnTo>
                  <a:lnTo>
                    <a:pt x="21" y="34"/>
                  </a:lnTo>
                  <a:lnTo>
                    <a:pt x="15" y="40"/>
                  </a:lnTo>
                  <a:lnTo>
                    <a:pt x="11" y="48"/>
                  </a:lnTo>
                  <a:lnTo>
                    <a:pt x="6" y="56"/>
                  </a:lnTo>
                  <a:lnTo>
                    <a:pt x="4" y="65"/>
                  </a:lnTo>
                  <a:lnTo>
                    <a:pt x="2" y="73"/>
                  </a:lnTo>
                  <a:lnTo>
                    <a:pt x="0" y="82"/>
                  </a:lnTo>
                  <a:lnTo>
                    <a:pt x="0" y="91"/>
                  </a:lnTo>
                  <a:lnTo>
                    <a:pt x="0" y="101"/>
                  </a:lnTo>
                  <a:lnTo>
                    <a:pt x="2" y="110"/>
                  </a:lnTo>
                  <a:lnTo>
                    <a:pt x="4" y="119"/>
                  </a:lnTo>
                  <a:lnTo>
                    <a:pt x="6" y="127"/>
                  </a:lnTo>
                  <a:lnTo>
                    <a:pt x="11" y="134"/>
                  </a:lnTo>
                  <a:lnTo>
                    <a:pt x="15" y="142"/>
                  </a:lnTo>
                  <a:lnTo>
                    <a:pt x="21" y="150"/>
                  </a:lnTo>
                  <a:lnTo>
                    <a:pt x="26" y="156"/>
                  </a:lnTo>
                  <a:lnTo>
                    <a:pt x="33" y="162"/>
                  </a:lnTo>
                  <a:lnTo>
                    <a:pt x="40" y="168"/>
                  </a:lnTo>
                  <a:lnTo>
                    <a:pt x="47" y="172"/>
                  </a:lnTo>
                  <a:lnTo>
                    <a:pt x="55" y="176"/>
                  </a:lnTo>
                  <a:lnTo>
                    <a:pt x="64" y="179"/>
                  </a:lnTo>
                  <a:lnTo>
                    <a:pt x="73" y="181"/>
                  </a:lnTo>
                  <a:lnTo>
                    <a:pt x="82" y="182"/>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21" name="Freeform 136"/>
            <p:cNvSpPr/>
            <p:nvPr/>
          </p:nvSpPr>
          <p:spPr bwMode="auto">
            <a:xfrm>
              <a:off x="12235265" y="2586987"/>
              <a:ext cx="203200" cy="34925"/>
            </a:xfrm>
            <a:custGeom>
              <a:avLst/>
              <a:gdLst/>
              <a:ahLst/>
              <a:cxnLst>
                <a:cxn ang="0">
                  <a:pos x="1170" y="0"/>
                </a:cxn>
                <a:cxn ang="0">
                  <a:pos x="1192" y="2"/>
                </a:cxn>
                <a:cxn ang="0">
                  <a:pos x="1212" y="8"/>
                </a:cxn>
                <a:cxn ang="0">
                  <a:pos x="1231" y="18"/>
                </a:cxn>
                <a:cxn ang="0">
                  <a:pos x="1246" y="32"/>
                </a:cxn>
                <a:cxn ang="0">
                  <a:pos x="1259" y="47"/>
                </a:cxn>
                <a:cxn ang="0">
                  <a:pos x="1271" y="66"/>
                </a:cxn>
                <a:cxn ang="0">
                  <a:pos x="1276" y="87"/>
                </a:cxn>
                <a:cxn ang="0">
                  <a:pos x="1278" y="108"/>
                </a:cxn>
                <a:cxn ang="0">
                  <a:pos x="1276" y="131"/>
                </a:cxn>
                <a:cxn ang="0">
                  <a:pos x="1271" y="150"/>
                </a:cxn>
                <a:cxn ang="0">
                  <a:pos x="1259" y="169"/>
                </a:cxn>
                <a:cxn ang="0">
                  <a:pos x="1246" y="186"/>
                </a:cxn>
                <a:cxn ang="0">
                  <a:pos x="1231" y="199"/>
                </a:cxn>
                <a:cxn ang="0">
                  <a:pos x="1212" y="209"/>
                </a:cxn>
                <a:cxn ang="0">
                  <a:pos x="1192" y="215"/>
                </a:cxn>
                <a:cxn ang="0">
                  <a:pos x="1170" y="217"/>
                </a:cxn>
                <a:cxn ang="0">
                  <a:pos x="97" y="217"/>
                </a:cxn>
                <a:cxn ang="0">
                  <a:pos x="76" y="213"/>
                </a:cxn>
                <a:cxn ang="0">
                  <a:pos x="56" y="205"/>
                </a:cxn>
                <a:cxn ang="0">
                  <a:pos x="40" y="193"/>
                </a:cxn>
                <a:cxn ang="0">
                  <a:pos x="24" y="178"/>
                </a:cxn>
                <a:cxn ang="0">
                  <a:pos x="13" y="160"/>
                </a:cxn>
                <a:cxn ang="0">
                  <a:pos x="4" y="141"/>
                </a:cxn>
                <a:cxn ang="0">
                  <a:pos x="0" y="119"/>
                </a:cxn>
                <a:cxn ang="0">
                  <a:pos x="0" y="97"/>
                </a:cxn>
                <a:cxn ang="0">
                  <a:pos x="4" y="76"/>
                </a:cxn>
                <a:cxn ang="0">
                  <a:pos x="13" y="57"/>
                </a:cxn>
                <a:cxn ang="0">
                  <a:pos x="24" y="40"/>
                </a:cxn>
                <a:cxn ang="0">
                  <a:pos x="40" y="25"/>
                </a:cxn>
                <a:cxn ang="0">
                  <a:pos x="56" y="13"/>
                </a:cxn>
                <a:cxn ang="0">
                  <a:pos x="76" y="4"/>
                </a:cxn>
                <a:cxn ang="0">
                  <a:pos x="97" y="1"/>
                </a:cxn>
              </a:cxnLst>
              <a:rect l="0" t="0" r="r" b="b"/>
              <a:pathLst>
                <a:path w="1278" h="217">
                  <a:moveTo>
                    <a:pt x="108" y="0"/>
                  </a:moveTo>
                  <a:lnTo>
                    <a:pt x="1170" y="0"/>
                  </a:lnTo>
                  <a:lnTo>
                    <a:pt x="1181" y="1"/>
                  </a:lnTo>
                  <a:lnTo>
                    <a:pt x="1192" y="2"/>
                  </a:lnTo>
                  <a:lnTo>
                    <a:pt x="1202" y="4"/>
                  </a:lnTo>
                  <a:lnTo>
                    <a:pt x="1212" y="8"/>
                  </a:lnTo>
                  <a:lnTo>
                    <a:pt x="1222" y="13"/>
                  </a:lnTo>
                  <a:lnTo>
                    <a:pt x="1231" y="18"/>
                  </a:lnTo>
                  <a:lnTo>
                    <a:pt x="1238" y="25"/>
                  </a:lnTo>
                  <a:lnTo>
                    <a:pt x="1246" y="32"/>
                  </a:lnTo>
                  <a:lnTo>
                    <a:pt x="1254" y="40"/>
                  </a:lnTo>
                  <a:lnTo>
                    <a:pt x="1259" y="47"/>
                  </a:lnTo>
                  <a:lnTo>
                    <a:pt x="1265" y="57"/>
                  </a:lnTo>
                  <a:lnTo>
                    <a:pt x="1271" y="66"/>
                  </a:lnTo>
                  <a:lnTo>
                    <a:pt x="1274" y="76"/>
                  </a:lnTo>
                  <a:lnTo>
                    <a:pt x="1276" y="87"/>
                  </a:lnTo>
                  <a:lnTo>
                    <a:pt x="1278" y="97"/>
                  </a:lnTo>
                  <a:lnTo>
                    <a:pt x="1278" y="108"/>
                  </a:lnTo>
                  <a:lnTo>
                    <a:pt x="1278" y="119"/>
                  </a:lnTo>
                  <a:lnTo>
                    <a:pt x="1276" y="131"/>
                  </a:lnTo>
                  <a:lnTo>
                    <a:pt x="1274" y="141"/>
                  </a:lnTo>
                  <a:lnTo>
                    <a:pt x="1271" y="150"/>
                  </a:lnTo>
                  <a:lnTo>
                    <a:pt x="1265" y="160"/>
                  </a:lnTo>
                  <a:lnTo>
                    <a:pt x="1259" y="169"/>
                  </a:lnTo>
                  <a:lnTo>
                    <a:pt x="1254" y="178"/>
                  </a:lnTo>
                  <a:lnTo>
                    <a:pt x="1246" y="186"/>
                  </a:lnTo>
                  <a:lnTo>
                    <a:pt x="1238" y="193"/>
                  </a:lnTo>
                  <a:lnTo>
                    <a:pt x="1231" y="199"/>
                  </a:lnTo>
                  <a:lnTo>
                    <a:pt x="1222" y="205"/>
                  </a:lnTo>
                  <a:lnTo>
                    <a:pt x="1212" y="209"/>
                  </a:lnTo>
                  <a:lnTo>
                    <a:pt x="1202" y="213"/>
                  </a:lnTo>
                  <a:lnTo>
                    <a:pt x="1192" y="215"/>
                  </a:lnTo>
                  <a:lnTo>
                    <a:pt x="1181" y="217"/>
                  </a:lnTo>
                  <a:lnTo>
                    <a:pt x="1170" y="217"/>
                  </a:lnTo>
                  <a:lnTo>
                    <a:pt x="108" y="217"/>
                  </a:lnTo>
                  <a:lnTo>
                    <a:pt x="97" y="217"/>
                  </a:lnTo>
                  <a:lnTo>
                    <a:pt x="86" y="215"/>
                  </a:lnTo>
                  <a:lnTo>
                    <a:pt x="76" y="213"/>
                  </a:lnTo>
                  <a:lnTo>
                    <a:pt x="66" y="209"/>
                  </a:lnTo>
                  <a:lnTo>
                    <a:pt x="56" y="205"/>
                  </a:lnTo>
                  <a:lnTo>
                    <a:pt x="47" y="199"/>
                  </a:lnTo>
                  <a:lnTo>
                    <a:pt x="40" y="193"/>
                  </a:lnTo>
                  <a:lnTo>
                    <a:pt x="32" y="186"/>
                  </a:lnTo>
                  <a:lnTo>
                    <a:pt x="24" y="178"/>
                  </a:lnTo>
                  <a:lnTo>
                    <a:pt x="19" y="169"/>
                  </a:lnTo>
                  <a:lnTo>
                    <a:pt x="13" y="160"/>
                  </a:lnTo>
                  <a:lnTo>
                    <a:pt x="9" y="150"/>
                  </a:lnTo>
                  <a:lnTo>
                    <a:pt x="4" y="141"/>
                  </a:lnTo>
                  <a:lnTo>
                    <a:pt x="2" y="131"/>
                  </a:lnTo>
                  <a:lnTo>
                    <a:pt x="0" y="119"/>
                  </a:lnTo>
                  <a:lnTo>
                    <a:pt x="0" y="108"/>
                  </a:lnTo>
                  <a:lnTo>
                    <a:pt x="0" y="97"/>
                  </a:lnTo>
                  <a:lnTo>
                    <a:pt x="2" y="87"/>
                  </a:lnTo>
                  <a:lnTo>
                    <a:pt x="4" y="76"/>
                  </a:lnTo>
                  <a:lnTo>
                    <a:pt x="9" y="66"/>
                  </a:lnTo>
                  <a:lnTo>
                    <a:pt x="13" y="57"/>
                  </a:lnTo>
                  <a:lnTo>
                    <a:pt x="19" y="47"/>
                  </a:lnTo>
                  <a:lnTo>
                    <a:pt x="24" y="40"/>
                  </a:lnTo>
                  <a:lnTo>
                    <a:pt x="32" y="32"/>
                  </a:lnTo>
                  <a:lnTo>
                    <a:pt x="40" y="25"/>
                  </a:lnTo>
                  <a:lnTo>
                    <a:pt x="47" y="18"/>
                  </a:lnTo>
                  <a:lnTo>
                    <a:pt x="56" y="13"/>
                  </a:lnTo>
                  <a:lnTo>
                    <a:pt x="66" y="8"/>
                  </a:lnTo>
                  <a:lnTo>
                    <a:pt x="76" y="4"/>
                  </a:lnTo>
                  <a:lnTo>
                    <a:pt x="86" y="2"/>
                  </a:lnTo>
                  <a:lnTo>
                    <a:pt x="97" y="1"/>
                  </a:lnTo>
                  <a:lnTo>
                    <a:pt x="108"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22" name="Freeform 137"/>
            <p:cNvSpPr/>
            <p:nvPr/>
          </p:nvSpPr>
          <p:spPr bwMode="auto">
            <a:xfrm>
              <a:off x="11619315" y="2588574"/>
              <a:ext cx="28575" cy="28575"/>
            </a:xfrm>
            <a:custGeom>
              <a:avLst/>
              <a:gdLst/>
              <a:ahLst/>
              <a:cxnLst>
                <a:cxn ang="0">
                  <a:pos x="101" y="183"/>
                </a:cxn>
                <a:cxn ang="0">
                  <a:pos x="119" y="179"/>
                </a:cxn>
                <a:cxn ang="0">
                  <a:pos x="136" y="172"/>
                </a:cxn>
                <a:cxn ang="0">
                  <a:pos x="150" y="162"/>
                </a:cxn>
                <a:cxn ang="0">
                  <a:pos x="162" y="150"/>
                </a:cxn>
                <a:cxn ang="0">
                  <a:pos x="172" y="136"/>
                </a:cxn>
                <a:cxn ang="0">
                  <a:pos x="179" y="119"/>
                </a:cxn>
                <a:cxn ang="0">
                  <a:pos x="183" y="101"/>
                </a:cxn>
                <a:cxn ang="0">
                  <a:pos x="183" y="82"/>
                </a:cxn>
                <a:cxn ang="0">
                  <a:pos x="179" y="65"/>
                </a:cxn>
                <a:cxn ang="0">
                  <a:pos x="172" y="49"/>
                </a:cxn>
                <a:cxn ang="0">
                  <a:pos x="162" y="34"/>
                </a:cxn>
                <a:cxn ang="0">
                  <a:pos x="150" y="21"/>
                </a:cxn>
                <a:cxn ang="0">
                  <a:pos x="136" y="11"/>
                </a:cxn>
                <a:cxn ang="0">
                  <a:pos x="119" y="5"/>
                </a:cxn>
                <a:cxn ang="0">
                  <a:pos x="101" y="1"/>
                </a:cxn>
                <a:cxn ang="0">
                  <a:pos x="82" y="1"/>
                </a:cxn>
                <a:cxn ang="0">
                  <a:pos x="65" y="5"/>
                </a:cxn>
                <a:cxn ang="0">
                  <a:pos x="49" y="11"/>
                </a:cxn>
                <a:cxn ang="0">
                  <a:pos x="34" y="21"/>
                </a:cxn>
                <a:cxn ang="0">
                  <a:pos x="21" y="34"/>
                </a:cxn>
                <a:cxn ang="0">
                  <a:pos x="11" y="49"/>
                </a:cxn>
                <a:cxn ang="0">
                  <a:pos x="5" y="65"/>
                </a:cxn>
                <a:cxn ang="0">
                  <a:pos x="1" y="82"/>
                </a:cxn>
                <a:cxn ang="0">
                  <a:pos x="1" y="101"/>
                </a:cxn>
                <a:cxn ang="0">
                  <a:pos x="5" y="119"/>
                </a:cxn>
                <a:cxn ang="0">
                  <a:pos x="11" y="136"/>
                </a:cxn>
                <a:cxn ang="0">
                  <a:pos x="21" y="150"/>
                </a:cxn>
                <a:cxn ang="0">
                  <a:pos x="34" y="162"/>
                </a:cxn>
                <a:cxn ang="0">
                  <a:pos x="49" y="172"/>
                </a:cxn>
                <a:cxn ang="0">
                  <a:pos x="65" y="179"/>
                </a:cxn>
                <a:cxn ang="0">
                  <a:pos x="82" y="183"/>
                </a:cxn>
              </a:cxnLst>
              <a:rect l="0" t="0" r="r" b="b"/>
              <a:pathLst>
                <a:path w="183" h="183">
                  <a:moveTo>
                    <a:pt x="92" y="183"/>
                  </a:moveTo>
                  <a:lnTo>
                    <a:pt x="101" y="183"/>
                  </a:lnTo>
                  <a:lnTo>
                    <a:pt x="110" y="181"/>
                  </a:lnTo>
                  <a:lnTo>
                    <a:pt x="119" y="179"/>
                  </a:lnTo>
                  <a:lnTo>
                    <a:pt x="128" y="177"/>
                  </a:lnTo>
                  <a:lnTo>
                    <a:pt x="136" y="172"/>
                  </a:lnTo>
                  <a:lnTo>
                    <a:pt x="143" y="168"/>
                  </a:lnTo>
                  <a:lnTo>
                    <a:pt x="150" y="162"/>
                  </a:lnTo>
                  <a:lnTo>
                    <a:pt x="157" y="157"/>
                  </a:lnTo>
                  <a:lnTo>
                    <a:pt x="162" y="150"/>
                  </a:lnTo>
                  <a:lnTo>
                    <a:pt x="168" y="143"/>
                  </a:lnTo>
                  <a:lnTo>
                    <a:pt x="172" y="136"/>
                  </a:lnTo>
                  <a:lnTo>
                    <a:pt x="177" y="128"/>
                  </a:lnTo>
                  <a:lnTo>
                    <a:pt x="179" y="119"/>
                  </a:lnTo>
                  <a:lnTo>
                    <a:pt x="181" y="110"/>
                  </a:lnTo>
                  <a:lnTo>
                    <a:pt x="183" y="101"/>
                  </a:lnTo>
                  <a:lnTo>
                    <a:pt x="183" y="92"/>
                  </a:lnTo>
                  <a:lnTo>
                    <a:pt x="183" y="82"/>
                  </a:lnTo>
                  <a:lnTo>
                    <a:pt x="181" y="73"/>
                  </a:lnTo>
                  <a:lnTo>
                    <a:pt x="179" y="65"/>
                  </a:lnTo>
                  <a:lnTo>
                    <a:pt x="177" y="57"/>
                  </a:lnTo>
                  <a:lnTo>
                    <a:pt x="172" y="49"/>
                  </a:lnTo>
                  <a:lnTo>
                    <a:pt x="168" y="41"/>
                  </a:lnTo>
                  <a:lnTo>
                    <a:pt x="162" y="34"/>
                  </a:lnTo>
                  <a:lnTo>
                    <a:pt x="157" y="28"/>
                  </a:lnTo>
                  <a:lnTo>
                    <a:pt x="150" y="21"/>
                  </a:lnTo>
                  <a:lnTo>
                    <a:pt x="143" y="16"/>
                  </a:lnTo>
                  <a:lnTo>
                    <a:pt x="136" y="11"/>
                  </a:lnTo>
                  <a:lnTo>
                    <a:pt x="128" y="8"/>
                  </a:lnTo>
                  <a:lnTo>
                    <a:pt x="119" y="5"/>
                  </a:lnTo>
                  <a:lnTo>
                    <a:pt x="110" y="2"/>
                  </a:lnTo>
                  <a:lnTo>
                    <a:pt x="101" y="1"/>
                  </a:lnTo>
                  <a:lnTo>
                    <a:pt x="92" y="0"/>
                  </a:lnTo>
                  <a:lnTo>
                    <a:pt x="82" y="1"/>
                  </a:lnTo>
                  <a:lnTo>
                    <a:pt x="73" y="2"/>
                  </a:lnTo>
                  <a:lnTo>
                    <a:pt x="65" y="5"/>
                  </a:lnTo>
                  <a:lnTo>
                    <a:pt x="57" y="8"/>
                  </a:lnTo>
                  <a:lnTo>
                    <a:pt x="49" y="11"/>
                  </a:lnTo>
                  <a:lnTo>
                    <a:pt x="41" y="16"/>
                  </a:lnTo>
                  <a:lnTo>
                    <a:pt x="34" y="21"/>
                  </a:lnTo>
                  <a:lnTo>
                    <a:pt x="28" y="28"/>
                  </a:lnTo>
                  <a:lnTo>
                    <a:pt x="21" y="34"/>
                  </a:lnTo>
                  <a:lnTo>
                    <a:pt x="16" y="41"/>
                  </a:lnTo>
                  <a:lnTo>
                    <a:pt x="11" y="49"/>
                  </a:lnTo>
                  <a:lnTo>
                    <a:pt x="8" y="57"/>
                  </a:lnTo>
                  <a:lnTo>
                    <a:pt x="5" y="65"/>
                  </a:lnTo>
                  <a:lnTo>
                    <a:pt x="2" y="73"/>
                  </a:lnTo>
                  <a:lnTo>
                    <a:pt x="1" y="82"/>
                  </a:lnTo>
                  <a:lnTo>
                    <a:pt x="0" y="92"/>
                  </a:lnTo>
                  <a:lnTo>
                    <a:pt x="1" y="101"/>
                  </a:lnTo>
                  <a:lnTo>
                    <a:pt x="2" y="110"/>
                  </a:lnTo>
                  <a:lnTo>
                    <a:pt x="5" y="119"/>
                  </a:lnTo>
                  <a:lnTo>
                    <a:pt x="8" y="128"/>
                  </a:lnTo>
                  <a:lnTo>
                    <a:pt x="11" y="136"/>
                  </a:lnTo>
                  <a:lnTo>
                    <a:pt x="16" y="143"/>
                  </a:lnTo>
                  <a:lnTo>
                    <a:pt x="21" y="150"/>
                  </a:lnTo>
                  <a:lnTo>
                    <a:pt x="28" y="157"/>
                  </a:lnTo>
                  <a:lnTo>
                    <a:pt x="34" y="162"/>
                  </a:lnTo>
                  <a:lnTo>
                    <a:pt x="41" y="168"/>
                  </a:lnTo>
                  <a:lnTo>
                    <a:pt x="49" y="172"/>
                  </a:lnTo>
                  <a:lnTo>
                    <a:pt x="57" y="177"/>
                  </a:lnTo>
                  <a:lnTo>
                    <a:pt x="65" y="179"/>
                  </a:lnTo>
                  <a:lnTo>
                    <a:pt x="73" y="181"/>
                  </a:lnTo>
                  <a:lnTo>
                    <a:pt x="82" y="183"/>
                  </a:lnTo>
                  <a:lnTo>
                    <a:pt x="92"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23" name="Freeform 138"/>
            <p:cNvSpPr/>
            <p:nvPr/>
          </p:nvSpPr>
          <p:spPr bwMode="auto">
            <a:xfrm>
              <a:off x="11659003" y="2588574"/>
              <a:ext cx="28575" cy="28575"/>
            </a:xfrm>
            <a:custGeom>
              <a:avLst/>
              <a:gdLst/>
              <a:ahLst/>
              <a:cxnLst>
                <a:cxn ang="0">
                  <a:pos x="100" y="183"/>
                </a:cxn>
                <a:cxn ang="0">
                  <a:pos x="118" y="179"/>
                </a:cxn>
                <a:cxn ang="0">
                  <a:pos x="134" y="172"/>
                </a:cxn>
                <a:cxn ang="0">
                  <a:pos x="149" y="162"/>
                </a:cxn>
                <a:cxn ang="0">
                  <a:pos x="161" y="150"/>
                </a:cxn>
                <a:cxn ang="0">
                  <a:pos x="171" y="136"/>
                </a:cxn>
                <a:cxn ang="0">
                  <a:pos x="179" y="119"/>
                </a:cxn>
                <a:cxn ang="0">
                  <a:pos x="182" y="101"/>
                </a:cxn>
                <a:cxn ang="0">
                  <a:pos x="182" y="82"/>
                </a:cxn>
                <a:cxn ang="0">
                  <a:pos x="179" y="65"/>
                </a:cxn>
                <a:cxn ang="0">
                  <a:pos x="171" y="49"/>
                </a:cxn>
                <a:cxn ang="0">
                  <a:pos x="161" y="34"/>
                </a:cxn>
                <a:cxn ang="0">
                  <a:pos x="149" y="21"/>
                </a:cxn>
                <a:cxn ang="0">
                  <a:pos x="134" y="11"/>
                </a:cxn>
                <a:cxn ang="0">
                  <a:pos x="118" y="5"/>
                </a:cxn>
                <a:cxn ang="0">
                  <a:pos x="100" y="1"/>
                </a:cxn>
                <a:cxn ang="0">
                  <a:pos x="81" y="1"/>
                </a:cxn>
                <a:cxn ang="0">
                  <a:pos x="63" y="5"/>
                </a:cxn>
                <a:cxn ang="0">
                  <a:pos x="48" y="11"/>
                </a:cxn>
                <a:cxn ang="0">
                  <a:pos x="32" y="21"/>
                </a:cxn>
                <a:cxn ang="0">
                  <a:pos x="20" y="34"/>
                </a:cxn>
                <a:cxn ang="0">
                  <a:pos x="10" y="49"/>
                </a:cxn>
                <a:cxn ang="0">
                  <a:pos x="4" y="65"/>
                </a:cxn>
                <a:cxn ang="0">
                  <a:pos x="0" y="82"/>
                </a:cxn>
                <a:cxn ang="0">
                  <a:pos x="0" y="101"/>
                </a:cxn>
                <a:cxn ang="0">
                  <a:pos x="4" y="119"/>
                </a:cxn>
                <a:cxn ang="0">
                  <a:pos x="10" y="136"/>
                </a:cxn>
                <a:cxn ang="0">
                  <a:pos x="20" y="150"/>
                </a:cxn>
                <a:cxn ang="0">
                  <a:pos x="32" y="162"/>
                </a:cxn>
                <a:cxn ang="0">
                  <a:pos x="48" y="172"/>
                </a:cxn>
                <a:cxn ang="0">
                  <a:pos x="63" y="179"/>
                </a:cxn>
                <a:cxn ang="0">
                  <a:pos x="81" y="183"/>
                </a:cxn>
              </a:cxnLst>
              <a:rect l="0" t="0" r="r" b="b"/>
              <a:pathLst>
                <a:path w="182" h="183">
                  <a:moveTo>
                    <a:pt x="91" y="183"/>
                  </a:moveTo>
                  <a:lnTo>
                    <a:pt x="100" y="183"/>
                  </a:lnTo>
                  <a:lnTo>
                    <a:pt x="109" y="181"/>
                  </a:lnTo>
                  <a:lnTo>
                    <a:pt x="118" y="179"/>
                  </a:lnTo>
                  <a:lnTo>
                    <a:pt x="127" y="177"/>
                  </a:lnTo>
                  <a:lnTo>
                    <a:pt x="134" y="172"/>
                  </a:lnTo>
                  <a:lnTo>
                    <a:pt x="142" y="168"/>
                  </a:lnTo>
                  <a:lnTo>
                    <a:pt x="149" y="162"/>
                  </a:lnTo>
                  <a:lnTo>
                    <a:pt x="155" y="157"/>
                  </a:lnTo>
                  <a:lnTo>
                    <a:pt x="161" y="150"/>
                  </a:lnTo>
                  <a:lnTo>
                    <a:pt x="167" y="143"/>
                  </a:lnTo>
                  <a:lnTo>
                    <a:pt x="171" y="136"/>
                  </a:lnTo>
                  <a:lnTo>
                    <a:pt x="175" y="128"/>
                  </a:lnTo>
                  <a:lnTo>
                    <a:pt x="179" y="119"/>
                  </a:lnTo>
                  <a:lnTo>
                    <a:pt x="181" y="110"/>
                  </a:lnTo>
                  <a:lnTo>
                    <a:pt x="182" y="101"/>
                  </a:lnTo>
                  <a:lnTo>
                    <a:pt x="182" y="92"/>
                  </a:lnTo>
                  <a:lnTo>
                    <a:pt x="182" y="82"/>
                  </a:lnTo>
                  <a:lnTo>
                    <a:pt x="181" y="73"/>
                  </a:lnTo>
                  <a:lnTo>
                    <a:pt x="179" y="65"/>
                  </a:lnTo>
                  <a:lnTo>
                    <a:pt x="175" y="57"/>
                  </a:lnTo>
                  <a:lnTo>
                    <a:pt x="171" y="49"/>
                  </a:lnTo>
                  <a:lnTo>
                    <a:pt x="167" y="41"/>
                  </a:lnTo>
                  <a:lnTo>
                    <a:pt x="161" y="34"/>
                  </a:lnTo>
                  <a:lnTo>
                    <a:pt x="155" y="28"/>
                  </a:lnTo>
                  <a:lnTo>
                    <a:pt x="149" y="21"/>
                  </a:lnTo>
                  <a:lnTo>
                    <a:pt x="142" y="16"/>
                  </a:lnTo>
                  <a:lnTo>
                    <a:pt x="134" y="11"/>
                  </a:lnTo>
                  <a:lnTo>
                    <a:pt x="127" y="8"/>
                  </a:lnTo>
                  <a:lnTo>
                    <a:pt x="118" y="5"/>
                  </a:lnTo>
                  <a:lnTo>
                    <a:pt x="109" y="2"/>
                  </a:lnTo>
                  <a:lnTo>
                    <a:pt x="100" y="1"/>
                  </a:lnTo>
                  <a:lnTo>
                    <a:pt x="91" y="0"/>
                  </a:lnTo>
                  <a:lnTo>
                    <a:pt x="81" y="1"/>
                  </a:lnTo>
                  <a:lnTo>
                    <a:pt x="72" y="2"/>
                  </a:lnTo>
                  <a:lnTo>
                    <a:pt x="63" y="5"/>
                  </a:lnTo>
                  <a:lnTo>
                    <a:pt x="56" y="8"/>
                  </a:lnTo>
                  <a:lnTo>
                    <a:pt x="48" y="11"/>
                  </a:lnTo>
                  <a:lnTo>
                    <a:pt x="40" y="16"/>
                  </a:lnTo>
                  <a:lnTo>
                    <a:pt x="32" y="21"/>
                  </a:lnTo>
                  <a:lnTo>
                    <a:pt x="27" y="28"/>
                  </a:lnTo>
                  <a:lnTo>
                    <a:pt x="20" y="34"/>
                  </a:lnTo>
                  <a:lnTo>
                    <a:pt x="16" y="41"/>
                  </a:lnTo>
                  <a:lnTo>
                    <a:pt x="10" y="49"/>
                  </a:lnTo>
                  <a:lnTo>
                    <a:pt x="7" y="57"/>
                  </a:lnTo>
                  <a:lnTo>
                    <a:pt x="4" y="65"/>
                  </a:lnTo>
                  <a:lnTo>
                    <a:pt x="1" y="73"/>
                  </a:lnTo>
                  <a:lnTo>
                    <a:pt x="0" y="82"/>
                  </a:lnTo>
                  <a:lnTo>
                    <a:pt x="0" y="92"/>
                  </a:lnTo>
                  <a:lnTo>
                    <a:pt x="0" y="101"/>
                  </a:lnTo>
                  <a:lnTo>
                    <a:pt x="1" y="110"/>
                  </a:lnTo>
                  <a:lnTo>
                    <a:pt x="4" y="119"/>
                  </a:lnTo>
                  <a:lnTo>
                    <a:pt x="7" y="128"/>
                  </a:lnTo>
                  <a:lnTo>
                    <a:pt x="10" y="136"/>
                  </a:lnTo>
                  <a:lnTo>
                    <a:pt x="16" y="143"/>
                  </a:lnTo>
                  <a:lnTo>
                    <a:pt x="20" y="150"/>
                  </a:lnTo>
                  <a:lnTo>
                    <a:pt x="27" y="157"/>
                  </a:lnTo>
                  <a:lnTo>
                    <a:pt x="32" y="162"/>
                  </a:lnTo>
                  <a:lnTo>
                    <a:pt x="40" y="168"/>
                  </a:lnTo>
                  <a:lnTo>
                    <a:pt x="48" y="172"/>
                  </a:lnTo>
                  <a:lnTo>
                    <a:pt x="56" y="177"/>
                  </a:lnTo>
                  <a:lnTo>
                    <a:pt x="63" y="179"/>
                  </a:lnTo>
                  <a:lnTo>
                    <a:pt x="72" y="181"/>
                  </a:lnTo>
                  <a:lnTo>
                    <a:pt x="81"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24" name="Freeform 139"/>
            <p:cNvSpPr/>
            <p:nvPr/>
          </p:nvSpPr>
          <p:spPr bwMode="auto">
            <a:xfrm>
              <a:off x="11698690" y="2588574"/>
              <a:ext cx="30163" cy="28575"/>
            </a:xfrm>
            <a:custGeom>
              <a:avLst/>
              <a:gdLst/>
              <a:ahLst/>
              <a:cxnLst>
                <a:cxn ang="0">
                  <a:pos x="100" y="183"/>
                </a:cxn>
                <a:cxn ang="0">
                  <a:pos x="118" y="179"/>
                </a:cxn>
                <a:cxn ang="0">
                  <a:pos x="134" y="172"/>
                </a:cxn>
                <a:cxn ang="0">
                  <a:pos x="149" y="162"/>
                </a:cxn>
                <a:cxn ang="0">
                  <a:pos x="162" y="150"/>
                </a:cxn>
                <a:cxn ang="0">
                  <a:pos x="171" y="136"/>
                </a:cxn>
                <a:cxn ang="0">
                  <a:pos x="179" y="119"/>
                </a:cxn>
                <a:cxn ang="0">
                  <a:pos x="182" y="101"/>
                </a:cxn>
                <a:cxn ang="0">
                  <a:pos x="182" y="82"/>
                </a:cxn>
                <a:cxn ang="0">
                  <a:pos x="179" y="65"/>
                </a:cxn>
                <a:cxn ang="0">
                  <a:pos x="171" y="49"/>
                </a:cxn>
                <a:cxn ang="0">
                  <a:pos x="162" y="34"/>
                </a:cxn>
                <a:cxn ang="0">
                  <a:pos x="149" y="21"/>
                </a:cxn>
                <a:cxn ang="0">
                  <a:pos x="134" y="11"/>
                </a:cxn>
                <a:cxn ang="0">
                  <a:pos x="118" y="5"/>
                </a:cxn>
                <a:cxn ang="0">
                  <a:pos x="100" y="1"/>
                </a:cxn>
                <a:cxn ang="0">
                  <a:pos x="82" y="1"/>
                </a:cxn>
                <a:cxn ang="0">
                  <a:pos x="64" y="5"/>
                </a:cxn>
                <a:cxn ang="0">
                  <a:pos x="48" y="11"/>
                </a:cxn>
                <a:cxn ang="0">
                  <a:pos x="33" y="21"/>
                </a:cxn>
                <a:cxn ang="0">
                  <a:pos x="20" y="34"/>
                </a:cxn>
                <a:cxn ang="0">
                  <a:pos x="11" y="49"/>
                </a:cxn>
                <a:cxn ang="0">
                  <a:pos x="3" y="65"/>
                </a:cxn>
                <a:cxn ang="0">
                  <a:pos x="0" y="82"/>
                </a:cxn>
                <a:cxn ang="0">
                  <a:pos x="0" y="101"/>
                </a:cxn>
                <a:cxn ang="0">
                  <a:pos x="3" y="119"/>
                </a:cxn>
                <a:cxn ang="0">
                  <a:pos x="11" y="136"/>
                </a:cxn>
                <a:cxn ang="0">
                  <a:pos x="20" y="150"/>
                </a:cxn>
                <a:cxn ang="0">
                  <a:pos x="33" y="162"/>
                </a:cxn>
                <a:cxn ang="0">
                  <a:pos x="48" y="172"/>
                </a:cxn>
                <a:cxn ang="0">
                  <a:pos x="64" y="179"/>
                </a:cxn>
                <a:cxn ang="0">
                  <a:pos x="82" y="183"/>
                </a:cxn>
              </a:cxnLst>
              <a:rect l="0" t="0" r="r" b="b"/>
              <a:pathLst>
                <a:path w="182" h="183">
                  <a:moveTo>
                    <a:pt x="91" y="183"/>
                  </a:moveTo>
                  <a:lnTo>
                    <a:pt x="100" y="183"/>
                  </a:lnTo>
                  <a:lnTo>
                    <a:pt x="110" y="181"/>
                  </a:lnTo>
                  <a:lnTo>
                    <a:pt x="118" y="179"/>
                  </a:lnTo>
                  <a:lnTo>
                    <a:pt x="126" y="177"/>
                  </a:lnTo>
                  <a:lnTo>
                    <a:pt x="134" y="172"/>
                  </a:lnTo>
                  <a:lnTo>
                    <a:pt x="142" y="168"/>
                  </a:lnTo>
                  <a:lnTo>
                    <a:pt x="149" y="162"/>
                  </a:lnTo>
                  <a:lnTo>
                    <a:pt x="155" y="157"/>
                  </a:lnTo>
                  <a:lnTo>
                    <a:pt x="162" y="150"/>
                  </a:lnTo>
                  <a:lnTo>
                    <a:pt x="166" y="143"/>
                  </a:lnTo>
                  <a:lnTo>
                    <a:pt x="171" y="136"/>
                  </a:lnTo>
                  <a:lnTo>
                    <a:pt x="175" y="128"/>
                  </a:lnTo>
                  <a:lnTo>
                    <a:pt x="179" y="119"/>
                  </a:lnTo>
                  <a:lnTo>
                    <a:pt x="181" y="110"/>
                  </a:lnTo>
                  <a:lnTo>
                    <a:pt x="182" y="101"/>
                  </a:lnTo>
                  <a:lnTo>
                    <a:pt x="182" y="92"/>
                  </a:lnTo>
                  <a:lnTo>
                    <a:pt x="182" y="82"/>
                  </a:lnTo>
                  <a:lnTo>
                    <a:pt x="181" y="73"/>
                  </a:lnTo>
                  <a:lnTo>
                    <a:pt x="179" y="65"/>
                  </a:lnTo>
                  <a:lnTo>
                    <a:pt x="175" y="57"/>
                  </a:lnTo>
                  <a:lnTo>
                    <a:pt x="171" y="49"/>
                  </a:lnTo>
                  <a:lnTo>
                    <a:pt x="166" y="41"/>
                  </a:lnTo>
                  <a:lnTo>
                    <a:pt x="162" y="34"/>
                  </a:lnTo>
                  <a:lnTo>
                    <a:pt x="155" y="28"/>
                  </a:lnTo>
                  <a:lnTo>
                    <a:pt x="149" y="21"/>
                  </a:lnTo>
                  <a:lnTo>
                    <a:pt x="142" y="16"/>
                  </a:lnTo>
                  <a:lnTo>
                    <a:pt x="134" y="11"/>
                  </a:lnTo>
                  <a:lnTo>
                    <a:pt x="126" y="8"/>
                  </a:lnTo>
                  <a:lnTo>
                    <a:pt x="118" y="5"/>
                  </a:lnTo>
                  <a:lnTo>
                    <a:pt x="110" y="2"/>
                  </a:lnTo>
                  <a:lnTo>
                    <a:pt x="100" y="1"/>
                  </a:lnTo>
                  <a:lnTo>
                    <a:pt x="91" y="0"/>
                  </a:lnTo>
                  <a:lnTo>
                    <a:pt x="82" y="1"/>
                  </a:lnTo>
                  <a:lnTo>
                    <a:pt x="72" y="2"/>
                  </a:lnTo>
                  <a:lnTo>
                    <a:pt x="64" y="5"/>
                  </a:lnTo>
                  <a:lnTo>
                    <a:pt x="55" y="8"/>
                  </a:lnTo>
                  <a:lnTo>
                    <a:pt x="48" y="11"/>
                  </a:lnTo>
                  <a:lnTo>
                    <a:pt x="40" y="16"/>
                  </a:lnTo>
                  <a:lnTo>
                    <a:pt x="33" y="21"/>
                  </a:lnTo>
                  <a:lnTo>
                    <a:pt x="27" y="28"/>
                  </a:lnTo>
                  <a:lnTo>
                    <a:pt x="20" y="34"/>
                  </a:lnTo>
                  <a:lnTo>
                    <a:pt x="16" y="41"/>
                  </a:lnTo>
                  <a:lnTo>
                    <a:pt x="11" y="49"/>
                  </a:lnTo>
                  <a:lnTo>
                    <a:pt x="7" y="57"/>
                  </a:lnTo>
                  <a:lnTo>
                    <a:pt x="3" y="65"/>
                  </a:lnTo>
                  <a:lnTo>
                    <a:pt x="1" y="73"/>
                  </a:lnTo>
                  <a:lnTo>
                    <a:pt x="0" y="82"/>
                  </a:lnTo>
                  <a:lnTo>
                    <a:pt x="0" y="92"/>
                  </a:lnTo>
                  <a:lnTo>
                    <a:pt x="0" y="101"/>
                  </a:lnTo>
                  <a:lnTo>
                    <a:pt x="1" y="110"/>
                  </a:lnTo>
                  <a:lnTo>
                    <a:pt x="3" y="119"/>
                  </a:lnTo>
                  <a:lnTo>
                    <a:pt x="7" y="128"/>
                  </a:lnTo>
                  <a:lnTo>
                    <a:pt x="11" y="136"/>
                  </a:lnTo>
                  <a:lnTo>
                    <a:pt x="16" y="143"/>
                  </a:lnTo>
                  <a:lnTo>
                    <a:pt x="20" y="150"/>
                  </a:lnTo>
                  <a:lnTo>
                    <a:pt x="27" y="157"/>
                  </a:lnTo>
                  <a:lnTo>
                    <a:pt x="33" y="162"/>
                  </a:lnTo>
                  <a:lnTo>
                    <a:pt x="40" y="168"/>
                  </a:lnTo>
                  <a:lnTo>
                    <a:pt x="48" y="172"/>
                  </a:lnTo>
                  <a:lnTo>
                    <a:pt x="55" y="177"/>
                  </a:lnTo>
                  <a:lnTo>
                    <a:pt x="64" y="179"/>
                  </a:lnTo>
                  <a:lnTo>
                    <a:pt x="72" y="181"/>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25" name="Freeform 140"/>
            <p:cNvSpPr/>
            <p:nvPr/>
          </p:nvSpPr>
          <p:spPr bwMode="auto">
            <a:xfrm>
              <a:off x="11739965" y="2588574"/>
              <a:ext cx="28575" cy="28575"/>
            </a:xfrm>
            <a:custGeom>
              <a:avLst/>
              <a:gdLst/>
              <a:ahLst/>
              <a:cxnLst>
                <a:cxn ang="0">
                  <a:pos x="101" y="183"/>
                </a:cxn>
                <a:cxn ang="0">
                  <a:pos x="118" y="179"/>
                </a:cxn>
                <a:cxn ang="0">
                  <a:pos x="134" y="172"/>
                </a:cxn>
                <a:cxn ang="0">
                  <a:pos x="148" y="162"/>
                </a:cxn>
                <a:cxn ang="0">
                  <a:pos x="162" y="150"/>
                </a:cxn>
                <a:cxn ang="0">
                  <a:pos x="172" y="136"/>
                </a:cxn>
                <a:cxn ang="0">
                  <a:pos x="178" y="119"/>
                </a:cxn>
                <a:cxn ang="0">
                  <a:pos x="182" y="101"/>
                </a:cxn>
                <a:cxn ang="0">
                  <a:pos x="182" y="82"/>
                </a:cxn>
                <a:cxn ang="0">
                  <a:pos x="178" y="65"/>
                </a:cxn>
                <a:cxn ang="0">
                  <a:pos x="172" y="49"/>
                </a:cxn>
                <a:cxn ang="0">
                  <a:pos x="162" y="34"/>
                </a:cxn>
                <a:cxn ang="0">
                  <a:pos x="148" y="21"/>
                </a:cxn>
                <a:cxn ang="0">
                  <a:pos x="134" y="11"/>
                </a:cxn>
                <a:cxn ang="0">
                  <a:pos x="118" y="5"/>
                </a:cxn>
                <a:cxn ang="0">
                  <a:pos x="101" y="1"/>
                </a:cxn>
                <a:cxn ang="0">
                  <a:pos x="82" y="1"/>
                </a:cxn>
                <a:cxn ang="0">
                  <a:pos x="64" y="5"/>
                </a:cxn>
                <a:cxn ang="0">
                  <a:pos x="48" y="11"/>
                </a:cxn>
                <a:cxn ang="0">
                  <a:pos x="33" y="21"/>
                </a:cxn>
                <a:cxn ang="0">
                  <a:pos x="21" y="34"/>
                </a:cxn>
                <a:cxn ang="0">
                  <a:pos x="11" y="49"/>
                </a:cxn>
                <a:cxn ang="0">
                  <a:pos x="3" y="65"/>
                </a:cxn>
                <a:cxn ang="0">
                  <a:pos x="0" y="82"/>
                </a:cxn>
                <a:cxn ang="0">
                  <a:pos x="0" y="101"/>
                </a:cxn>
                <a:cxn ang="0">
                  <a:pos x="3" y="119"/>
                </a:cxn>
                <a:cxn ang="0">
                  <a:pos x="11" y="136"/>
                </a:cxn>
                <a:cxn ang="0">
                  <a:pos x="21" y="150"/>
                </a:cxn>
                <a:cxn ang="0">
                  <a:pos x="33" y="162"/>
                </a:cxn>
                <a:cxn ang="0">
                  <a:pos x="48" y="172"/>
                </a:cxn>
                <a:cxn ang="0">
                  <a:pos x="64" y="179"/>
                </a:cxn>
                <a:cxn ang="0">
                  <a:pos x="82" y="183"/>
                </a:cxn>
              </a:cxnLst>
              <a:rect l="0" t="0" r="r" b="b"/>
              <a:pathLst>
                <a:path w="183" h="183">
                  <a:moveTo>
                    <a:pt x="91" y="183"/>
                  </a:moveTo>
                  <a:lnTo>
                    <a:pt x="101" y="183"/>
                  </a:lnTo>
                  <a:lnTo>
                    <a:pt x="110" y="181"/>
                  </a:lnTo>
                  <a:lnTo>
                    <a:pt x="118" y="179"/>
                  </a:lnTo>
                  <a:lnTo>
                    <a:pt x="126" y="177"/>
                  </a:lnTo>
                  <a:lnTo>
                    <a:pt x="134" y="172"/>
                  </a:lnTo>
                  <a:lnTo>
                    <a:pt x="142" y="168"/>
                  </a:lnTo>
                  <a:lnTo>
                    <a:pt x="148" y="162"/>
                  </a:lnTo>
                  <a:lnTo>
                    <a:pt x="155" y="157"/>
                  </a:lnTo>
                  <a:lnTo>
                    <a:pt x="162" y="150"/>
                  </a:lnTo>
                  <a:lnTo>
                    <a:pt x="166" y="143"/>
                  </a:lnTo>
                  <a:lnTo>
                    <a:pt x="172" y="136"/>
                  </a:lnTo>
                  <a:lnTo>
                    <a:pt x="175" y="128"/>
                  </a:lnTo>
                  <a:lnTo>
                    <a:pt x="178" y="119"/>
                  </a:lnTo>
                  <a:lnTo>
                    <a:pt x="181" y="110"/>
                  </a:lnTo>
                  <a:lnTo>
                    <a:pt x="182" y="101"/>
                  </a:lnTo>
                  <a:lnTo>
                    <a:pt x="183" y="92"/>
                  </a:lnTo>
                  <a:lnTo>
                    <a:pt x="182" y="82"/>
                  </a:lnTo>
                  <a:lnTo>
                    <a:pt x="181" y="73"/>
                  </a:lnTo>
                  <a:lnTo>
                    <a:pt x="178" y="65"/>
                  </a:lnTo>
                  <a:lnTo>
                    <a:pt x="175" y="57"/>
                  </a:lnTo>
                  <a:lnTo>
                    <a:pt x="172" y="49"/>
                  </a:lnTo>
                  <a:lnTo>
                    <a:pt x="166" y="41"/>
                  </a:lnTo>
                  <a:lnTo>
                    <a:pt x="162" y="34"/>
                  </a:lnTo>
                  <a:lnTo>
                    <a:pt x="155" y="28"/>
                  </a:lnTo>
                  <a:lnTo>
                    <a:pt x="148" y="21"/>
                  </a:lnTo>
                  <a:lnTo>
                    <a:pt x="142" y="16"/>
                  </a:lnTo>
                  <a:lnTo>
                    <a:pt x="134" y="11"/>
                  </a:lnTo>
                  <a:lnTo>
                    <a:pt x="126" y="8"/>
                  </a:lnTo>
                  <a:lnTo>
                    <a:pt x="118" y="5"/>
                  </a:lnTo>
                  <a:lnTo>
                    <a:pt x="110" y="2"/>
                  </a:lnTo>
                  <a:lnTo>
                    <a:pt x="101" y="1"/>
                  </a:lnTo>
                  <a:lnTo>
                    <a:pt x="91" y="0"/>
                  </a:lnTo>
                  <a:lnTo>
                    <a:pt x="82" y="1"/>
                  </a:lnTo>
                  <a:lnTo>
                    <a:pt x="73" y="2"/>
                  </a:lnTo>
                  <a:lnTo>
                    <a:pt x="64" y="5"/>
                  </a:lnTo>
                  <a:lnTo>
                    <a:pt x="55" y="8"/>
                  </a:lnTo>
                  <a:lnTo>
                    <a:pt x="48" y="11"/>
                  </a:lnTo>
                  <a:lnTo>
                    <a:pt x="40" y="16"/>
                  </a:lnTo>
                  <a:lnTo>
                    <a:pt x="33" y="21"/>
                  </a:lnTo>
                  <a:lnTo>
                    <a:pt x="26" y="28"/>
                  </a:lnTo>
                  <a:lnTo>
                    <a:pt x="21" y="34"/>
                  </a:lnTo>
                  <a:lnTo>
                    <a:pt x="15" y="41"/>
                  </a:lnTo>
                  <a:lnTo>
                    <a:pt x="11" y="49"/>
                  </a:lnTo>
                  <a:lnTo>
                    <a:pt x="6" y="57"/>
                  </a:lnTo>
                  <a:lnTo>
                    <a:pt x="3" y="65"/>
                  </a:lnTo>
                  <a:lnTo>
                    <a:pt x="1" y="73"/>
                  </a:lnTo>
                  <a:lnTo>
                    <a:pt x="0" y="82"/>
                  </a:lnTo>
                  <a:lnTo>
                    <a:pt x="0" y="92"/>
                  </a:lnTo>
                  <a:lnTo>
                    <a:pt x="0" y="101"/>
                  </a:lnTo>
                  <a:lnTo>
                    <a:pt x="1" y="110"/>
                  </a:lnTo>
                  <a:lnTo>
                    <a:pt x="3" y="119"/>
                  </a:lnTo>
                  <a:lnTo>
                    <a:pt x="6" y="128"/>
                  </a:lnTo>
                  <a:lnTo>
                    <a:pt x="11" y="136"/>
                  </a:lnTo>
                  <a:lnTo>
                    <a:pt x="15" y="143"/>
                  </a:lnTo>
                  <a:lnTo>
                    <a:pt x="21" y="150"/>
                  </a:lnTo>
                  <a:lnTo>
                    <a:pt x="26" y="157"/>
                  </a:lnTo>
                  <a:lnTo>
                    <a:pt x="33" y="162"/>
                  </a:lnTo>
                  <a:lnTo>
                    <a:pt x="40" y="168"/>
                  </a:lnTo>
                  <a:lnTo>
                    <a:pt x="48" y="172"/>
                  </a:lnTo>
                  <a:lnTo>
                    <a:pt x="55" y="177"/>
                  </a:lnTo>
                  <a:lnTo>
                    <a:pt x="64" y="179"/>
                  </a:lnTo>
                  <a:lnTo>
                    <a:pt x="73" y="181"/>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26" name="Freeform 141"/>
            <p:cNvSpPr/>
            <p:nvPr/>
          </p:nvSpPr>
          <p:spPr bwMode="auto">
            <a:xfrm>
              <a:off x="11779653" y="2588574"/>
              <a:ext cx="28575" cy="28575"/>
            </a:xfrm>
            <a:custGeom>
              <a:avLst/>
              <a:gdLst/>
              <a:ahLst/>
              <a:cxnLst>
                <a:cxn ang="0">
                  <a:pos x="101" y="183"/>
                </a:cxn>
                <a:cxn ang="0">
                  <a:pos x="118" y="179"/>
                </a:cxn>
                <a:cxn ang="0">
                  <a:pos x="134" y="172"/>
                </a:cxn>
                <a:cxn ang="0">
                  <a:pos x="149" y="162"/>
                </a:cxn>
                <a:cxn ang="0">
                  <a:pos x="162" y="150"/>
                </a:cxn>
                <a:cxn ang="0">
                  <a:pos x="172" y="136"/>
                </a:cxn>
                <a:cxn ang="0">
                  <a:pos x="178" y="119"/>
                </a:cxn>
                <a:cxn ang="0">
                  <a:pos x="182" y="101"/>
                </a:cxn>
                <a:cxn ang="0">
                  <a:pos x="182" y="82"/>
                </a:cxn>
                <a:cxn ang="0">
                  <a:pos x="178" y="65"/>
                </a:cxn>
                <a:cxn ang="0">
                  <a:pos x="172" y="49"/>
                </a:cxn>
                <a:cxn ang="0">
                  <a:pos x="162" y="34"/>
                </a:cxn>
                <a:cxn ang="0">
                  <a:pos x="149" y="21"/>
                </a:cxn>
                <a:cxn ang="0">
                  <a:pos x="134" y="11"/>
                </a:cxn>
                <a:cxn ang="0">
                  <a:pos x="118" y="5"/>
                </a:cxn>
                <a:cxn ang="0">
                  <a:pos x="101" y="1"/>
                </a:cxn>
                <a:cxn ang="0">
                  <a:pos x="82" y="1"/>
                </a:cxn>
                <a:cxn ang="0">
                  <a:pos x="64" y="5"/>
                </a:cxn>
                <a:cxn ang="0">
                  <a:pos x="47" y="11"/>
                </a:cxn>
                <a:cxn ang="0">
                  <a:pos x="33" y="21"/>
                </a:cxn>
                <a:cxn ang="0">
                  <a:pos x="21" y="34"/>
                </a:cxn>
                <a:cxn ang="0">
                  <a:pos x="11" y="49"/>
                </a:cxn>
                <a:cxn ang="0">
                  <a:pos x="4" y="65"/>
                </a:cxn>
                <a:cxn ang="0">
                  <a:pos x="0" y="82"/>
                </a:cxn>
                <a:cxn ang="0">
                  <a:pos x="0" y="101"/>
                </a:cxn>
                <a:cxn ang="0">
                  <a:pos x="4" y="119"/>
                </a:cxn>
                <a:cxn ang="0">
                  <a:pos x="11" y="136"/>
                </a:cxn>
                <a:cxn ang="0">
                  <a:pos x="21" y="150"/>
                </a:cxn>
                <a:cxn ang="0">
                  <a:pos x="33" y="162"/>
                </a:cxn>
                <a:cxn ang="0">
                  <a:pos x="47" y="172"/>
                </a:cxn>
                <a:cxn ang="0">
                  <a:pos x="64" y="179"/>
                </a:cxn>
                <a:cxn ang="0">
                  <a:pos x="82" y="183"/>
                </a:cxn>
              </a:cxnLst>
              <a:rect l="0" t="0" r="r" b="b"/>
              <a:pathLst>
                <a:path w="183" h="183">
                  <a:moveTo>
                    <a:pt x="91" y="183"/>
                  </a:moveTo>
                  <a:lnTo>
                    <a:pt x="101" y="183"/>
                  </a:lnTo>
                  <a:lnTo>
                    <a:pt x="109" y="181"/>
                  </a:lnTo>
                  <a:lnTo>
                    <a:pt x="118" y="179"/>
                  </a:lnTo>
                  <a:lnTo>
                    <a:pt x="126" y="177"/>
                  </a:lnTo>
                  <a:lnTo>
                    <a:pt x="134" y="172"/>
                  </a:lnTo>
                  <a:lnTo>
                    <a:pt x="142" y="168"/>
                  </a:lnTo>
                  <a:lnTo>
                    <a:pt x="149" y="162"/>
                  </a:lnTo>
                  <a:lnTo>
                    <a:pt x="156" y="157"/>
                  </a:lnTo>
                  <a:lnTo>
                    <a:pt x="162" y="150"/>
                  </a:lnTo>
                  <a:lnTo>
                    <a:pt x="167" y="143"/>
                  </a:lnTo>
                  <a:lnTo>
                    <a:pt x="172" y="136"/>
                  </a:lnTo>
                  <a:lnTo>
                    <a:pt x="175" y="128"/>
                  </a:lnTo>
                  <a:lnTo>
                    <a:pt x="178" y="119"/>
                  </a:lnTo>
                  <a:lnTo>
                    <a:pt x="180" y="110"/>
                  </a:lnTo>
                  <a:lnTo>
                    <a:pt x="182" y="101"/>
                  </a:lnTo>
                  <a:lnTo>
                    <a:pt x="183" y="92"/>
                  </a:lnTo>
                  <a:lnTo>
                    <a:pt x="182" y="82"/>
                  </a:lnTo>
                  <a:lnTo>
                    <a:pt x="180" y="73"/>
                  </a:lnTo>
                  <a:lnTo>
                    <a:pt x="178" y="65"/>
                  </a:lnTo>
                  <a:lnTo>
                    <a:pt x="175" y="57"/>
                  </a:lnTo>
                  <a:lnTo>
                    <a:pt x="172" y="49"/>
                  </a:lnTo>
                  <a:lnTo>
                    <a:pt x="167" y="41"/>
                  </a:lnTo>
                  <a:lnTo>
                    <a:pt x="162" y="34"/>
                  </a:lnTo>
                  <a:lnTo>
                    <a:pt x="156" y="28"/>
                  </a:lnTo>
                  <a:lnTo>
                    <a:pt x="149" y="21"/>
                  </a:lnTo>
                  <a:lnTo>
                    <a:pt x="142" y="16"/>
                  </a:lnTo>
                  <a:lnTo>
                    <a:pt x="134" y="11"/>
                  </a:lnTo>
                  <a:lnTo>
                    <a:pt x="126" y="8"/>
                  </a:lnTo>
                  <a:lnTo>
                    <a:pt x="118" y="5"/>
                  </a:lnTo>
                  <a:lnTo>
                    <a:pt x="109" y="2"/>
                  </a:lnTo>
                  <a:lnTo>
                    <a:pt x="101" y="1"/>
                  </a:lnTo>
                  <a:lnTo>
                    <a:pt x="91" y="0"/>
                  </a:lnTo>
                  <a:lnTo>
                    <a:pt x="82" y="1"/>
                  </a:lnTo>
                  <a:lnTo>
                    <a:pt x="73" y="2"/>
                  </a:lnTo>
                  <a:lnTo>
                    <a:pt x="64" y="5"/>
                  </a:lnTo>
                  <a:lnTo>
                    <a:pt x="55" y="8"/>
                  </a:lnTo>
                  <a:lnTo>
                    <a:pt x="47" y="11"/>
                  </a:lnTo>
                  <a:lnTo>
                    <a:pt x="40" y="16"/>
                  </a:lnTo>
                  <a:lnTo>
                    <a:pt x="33" y="21"/>
                  </a:lnTo>
                  <a:lnTo>
                    <a:pt x="26" y="28"/>
                  </a:lnTo>
                  <a:lnTo>
                    <a:pt x="21" y="34"/>
                  </a:lnTo>
                  <a:lnTo>
                    <a:pt x="15" y="41"/>
                  </a:lnTo>
                  <a:lnTo>
                    <a:pt x="11" y="49"/>
                  </a:lnTo>
                  <a:lnTo>
                    <a:pt x="6" y="57"/>
                  </a:lnTo>
                  <a:lnTo>
                    <a:pt x="4" y="65"/>
                  </a:lnTo>
                  <a:lnTo>
                    <a:pt x="2" y="73"/>
                  </a:lnTo>
                  <a:lnTo>
                    <a:pt x="0" y="82"/>
                  </a:lnTo>
                  <a:lnTo>
                    <a:pt x="0" y="92"/>
                  </a:lnTo>
                  <a:lnTo>
                    <a:pt x="0" y="101"/>
                  </a:lnTo>
                  <a:lnTo>
                    <a:pt x="2" y="110"/>
                  </a:lnTo>
                  <a:lnTo>
                    <a:pt x="4" y="119"/>
                  </a:lnTo>
                  <a:lnTo>
                    <a:pt x="6" y="128"/>
                  </a:lnTo>
                  <a:lnTo>
                    <a:pt x="11" y="136"/>
                  </a:lnTo>
                  <a:lnTo>
                    <a:pt x="15" y="143"/>
                  </a:lnTo>
                  <a:lnTo>
                    <a:pt x="21" y="150"/>
                  </a:lnTo>
                  <a:lnTo>
                    <a:pt x="26" y="157"/>
                  </a:lnTo>
                  <a:lnTo>
                    <a:pt x="33" y="162"/>
                  </a:lnTo>
                  <a:lnTo>
                    <a:pt x="40" y="168"/>
                  </a:lnTo>
                  <a:lnTo>
                    <a:pt x="47" y="172"/>
                  </a:lnTo>
                  <a:lnTo>
                    <a:pt x="55" y="177"/>
                  </a:lnTo>
                  <a:lnTo>
                    <a:pt x="64" y="179"/>
                  </a:lnTo>
                  <a:lnTo>
                    <a:pt x="73" y="181"/>
                  </a:lnTo>
                  <a:lnTo>
                    <a:pt x="82" y="183"/>
                  </a:lnTo>
                  <a:lnTo>
                    <a:pt x="91" y="183"/>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527" name="Freeform 142"/>
            <p:cNvSpPr>
              <a:spLocks noEditPoints="1"/>
            </p:cNvSpPr>
            <p:nvPr/>
          </p:nvSpPr>
          <p:spPr bwMode="auto">
            <a:xfrm>
              <a:off x="11451031" y="1826574"/>
              <a:ext cx="1163638" cy="2817813"/>
            </a:xfrm>
            <a:custGeom>
              <a:avLst/>
              <a:gdLst/>
              <a:ahLst/>
              <a:cxnLst>
                <a:cxn ang="0">
                  <a:pos x="7278" y="17716"/>
                </a:cxn>
                <a:cxn ang="0">
                  <a:pos x="8" y="108"/>
                </a:cxn>
                <a:cxn ang="0">
                  <a:pos x="6789" y="11256"/>
                </a:cxn>
                <a:cxn ang="0">
                  <a:pos x="6875" y="12138"/>
                </a:cxn>
                <a:cxn ang="0">
                  <a:pos x="664" y="12286"/>
                </a:cxn>
                <a:cxn ang="0">
                  <a:pos x="438" y="12054"/>
                </a:cxn>
                <a:cxn ang="0">
                  <a:pos x="626" y="11218"/>
                </a:cxn>
                <a:cxn ang="0">
                  <a:pos x="6850" y="10134"/>
                </a:cxn>
                <a:cxn ang="0">
                  <a:pos x="6826" y="11025"/>
                </a:cxn>
                <a:cxn ang="0">
                  <a:pos x="578" y="11077"/>
                </a:cxn>
                <a:cxn ang="0">
                  <a:pos x="446" y="10211"/>
                </a:cxn>
                <a:cxn ang="0">
                  <a:pos x="705" y="8842"/>
                </a:cxn>
                <a:cxn ang="0">
                  <a:pos x="6887" y="9028"/>
                </a:cxn>
                <a:cxn ang="0">
                  <a:pos x="6755" y="9895"/>
                </a:cxn>
                <a:cxn ang="0">
                  <a:pos x="507" y="9842"/>
                </a:cxn>
                <a:cxn ang="0">
                  <a:pos x="484" y="8952"/>
                </a:cxn>
                <a:cxn ang="0">
                  <a:pos x="6708" y="7670"/>
                </a:cxn>
                <a:cxn ang="0">
                  <a:pos x="6895" y="8507"/>
                </a:cxn>
                <a:cxn ang="0">
                  <a:pos x="6669" y="8739"/>
                </a:cxn>
                <a:cxn ang="0">
                  <a:pos x="459" y="8590"/>
                </a:cxn>
                <a:cxn ang="0">
                  <a:pos x="546" y="7709"/>
                </a:cxn>
                <a:cxn ang="0">
                  <a:pos x="6789" y="6526"/>
                </a:cxn>
                <a:cxn ang="0">
                  <a:pos x="6875" y="7407"/>
                </a:cxn>
                <a:cxn ang="0">
                  <a:pos x="664" y="7556"/>
                </a:cxn>
                <a:cxn ang="0">
                  <a:pos x="438" y="7324"/>
                </a:cxn>
                <a:cxn ang="0">
                  <a:pos x="626" y="6488"/>
                </a:cxn>
                <a:cxn ang="0">
                  <a:pos x="6850" y="5404"/>
                </a:cxn>
                <a:cxn ang="0">
                  <a:pos x="6826" y="6296"/>
                </a:cxn>
                <a:cxn ang="0">
                  <a:pos x="578" y="6347"/>
                </a:cxn>
                <a:cxn ang="0">
                  <a:pos x="446" y="5480"/>
                </a:cxn>
                <a:cxn ang="0">
                  <a:pos x="705" y="4111"/>
                </a:cxn>
                <a:cxn ang="0">
                  <a:pos x="6887" y="4298"/>
                </a:cxn>
                <a:cxn ang="0">
                  <a:pos x="6755" y="5164"/>
                </a:cxn>
                <a:cxn ang="0">
                  <a:pos x="507" y="5113"/>
                </a:cxn>
                <a:cxn ang="0">
                  <a:pos x="484" y="4221"/>
                </a:cxn>
                <a:cxn ang="0">
                  <a:pos x="3868" y="13193"/>
                </a:cxn>
                <a:cxn ang="0">
                  <a:pos x="4227" y="13800"/>
                </a:cxn>
                <a:cxn ang="0">
                  <a:pos x="3706" y="14270"/>
                </a:cxn>
                <a:cxn ang="0">
                  <a:pos x="3139" y="13854"/>
                </a:cxn>
                <a:cxn ang="0">
                  <a:pos x="3438" y="13214"/>
                </a:cxn>
                <a:cxn ang="0">
                  <a:pos x="5725" y="15090"/>
                </a:cxn>
                <a:cxn ang="0">
                  <a:pos x="1625" y="15153"/>
                </a:cxn>
                <a:cxn ang="0">
                  <a:pos x="5640" y="15449"/>
                </a:cxn>
                <a:cxn ang="0">
                  <a:pos x="5600" y="15705"/>
                </a:cxn>
                <a:cxn ang="0">
                  <a:pos x="1659" y="15469"/>
                </a:cxn>
                <a:cxn ang="0">
                  <a:pos x="5723" y="16082"/>
                </a:cxn>
                <a:cxn ang="0">
                  <a:pos x="1615" y="16095"/>
                </a:cxn>
                <a:cxn ang="0">
                  <a:pos x="6708" y="2941"/>
                </a:cxn>
                <a:cxn ang="0">
                  <a:pos x="6895" y="3776"/>
                </a:cxn>
                <a:cxn ang="0">
                  <a:pos x="6669" y="4009"/>
                </a:cxn>
                <a:cxn ang="0">
                  <a:pos x="459" y="3861"/>
                </a:cxn>
                <a:cxn ang="0">
                  <a:pos x="546" y="2979"/>
                </a:cxn>
                <a:cxn ang="0">
                  <a:pos x="6789" y="1796"/>
                </a:cxn>
                <a:cxn ang="0">
                  <a:pos x="6875" y="2678"/>
                </a:cxn>
                <a:cxn ang="0">
                  <a:pos x="664" y="2827"/>
                </a:cxn>
                <a:cxn ang="0">
                  <a:pos x="438" y="2594"/>
                </a:cxn>
                <a:cxn ang="0">
                  <a:pos x="626" y="1758"/>
                </a:cxn>
                <a:cxn ang="0">
                  <a:pos x="6850" y="673"/>
                </a:cxn>
                <a:cxn ang="0">
                  <a:pos x="6826" y="1565"/>
                </a:cxn>
                <a:cxn ang="0">
                  <a:pos x="578" y="1617"/>
                </a:cxn>
                <a:cxn ang="0">
                  <a:pos x="446" y="750"/>
                </a:cxn>
              </a:cxnLst>
              <a:rect l="0" t="0" r="r" b="b"/>
              <a:pathLst>
                <a:path w="7333" h="17750">
                  <a:moveTo>
                    <a:pt x="152" y="0"/>
                  </a:moveTo>
                  <a:lnTo>
                    <a:pt x="7181" y="0"/>
                  </a:lnTo>
                  <a:lnTo>
                    <a:pt x="7197" y="1"/>
                  </a:lnTo>
                  <a:lnTo>
                    <a:pt x="7211" y="3"/>
                  </a:lnTo>
                  <a:lnTo>
                    <a:pt x="7227" y="7"/>
                  </a:lnTo>
                  <a:lnTo>
                    <a:pt x="7240" y="12"/>
                  </a:lnTo>
                  <a:lnTo>
                    <a:pt x="7253" y="19"/>
                  </a:lnTo>
                  <a:lnTo>
                    <a:pt x="7265" y="27"/>
                  </a:lnTo>
                  <a:lnTo>
                    <a:pt x="7278" y="36"/>
                  </a:lnTo>
                  <a:lnTo>
                    <a:pt x="7289" y="44"/>
                  </a:lnTo>
                  <a:lnTo>
                    <a:pt x="7299" y="55"/>
                  </a:lnTo>
                  <a:lnTo>
                    <a:pt x="7306" y="68"/>
                  </a:lnTo>
                  <a:lnTo>
                    <a:pt x="7314" y="80"/>
                  </a:lnTo>
                  <a:lnTo>
                    <a:pt x="7321" y="93"/>
                  </a:lnTo>
                  <a:lnTo>
                    <a:pt x="7326" y="108"/>
                  </a:lnTo>
                  <a:lnTo>
                    <a:pt x="7330" y="122"/>
                  </a:lnTo>
                  <a:lnTo>
                    <a:pt x="7332" y="138"/>
                  </a:lnTo>
                  <a:lnTo>
                    <a:pt x="7333" y="153"/>
                  </a:lnTo>
                  <a:lnTo>
                    <a:pt x="7333" y="17597"/>
                  </a:lnTo>
                  <a:lnTo>
                    <a:pt x="7332" y="17612"/>
                  </a:lnTo>
                  <a:lnTo>
                    <a:pt x="7330" y="17628"/>
                  </a:lnTo>
                  <a:lnTo>
                    <a:pt x="7326" y="17642"/>
                  </a:lnTo>
                  <a:lnTo>
                    <a:pt x="7321" y="17657"/>
                  </a:lnTo>
                  <a:lnTo>
                    <a:pt x="7314" y="17670"/>
                  </a:lnTo>
                  <a:lnTo>
                    <a:pt x="7306" y="17682"/>
                  </a:lnTo>
                  <a:lnTo>
                    <a:pt x="7299" y="17695"/>
                  </a:lnTo>
                  <a:lnTo>
                    <a:pt x="7289" y="17706"/>
                  </a:lnTo>
                  <a:lnTo>
                    <a:pt x="7278" y="17716"/>
                  </a:lnTo>
                  <a:lnTo>
                    <a:pt x="7265" y="17723"/>
                  </a:lnTo>
                  <a:lnTo>
                    <a:pt x="7253" y="17731"/>
                  </a:lnTo>
                  <a:lnTo>
                    <a:pt x="7240" y="17738"/>
                  </a:lnTo>
                  <a:lnTo>
                    <a:pt x="7227" y="17743"/>
                  </a:lnTo>
                  <a:lnTo>
                    <a:pt x="7211" y="17747"/>
                  </a:lnTo>
                  <a:lnTo>
                    <a:pt x="7197" y="17749"/>
                  </a:lnTo>
                  <a:lnTo>
                    <a:pt x="7181" y="17750"/>
                  </a:lnTo>
                  <a:lnTo>
                    <a:pt x="152" y="17750"/>
                  </a:lnTo>
                  <a:lnTo>
                    <a:pt x="137" y="17749"/>
                  </a:lnTo>
                  <a:lnTo>
                    <a:pt x="122" y="17747"/>
                  </a:lnTo>
                  <a:lnTo>
                    <a:pt x="108" y="17743"/>
                  </a:lnTo>
                  <a:lnTo>
                    <a:pt x="93" y="17738"/>
                  </a:lnTo>
                  <a:lnTo>
                    <a:pt x="80" y="17731"/>
                  </a:lnTo>
                  <a:lnTo>
                    <a:pt x="68" y="17723"/>
                  </a:lnTo>
                  <a:lnTo>
                    <a:pt x="56" y="17716"/>
                  </a:lnTo>
                  <a:lnTo>
                    <a:pt x="46" y="17706"/>
                  </a:lnTo>
                  <a:lnTo>
                    <a:pt x="36" y="17695"/>
                  </a:lnTo>
                  <a:lnTo>
                    <a:pt x="27" y="17682"/>
                  </a:lnTo>
                  <a:lnTo>
                    <a:pt x="19" y="17670"/>
                  </a:lnTo>
                  <a:lnTo>
                    <a:pt x="12" y="17657"/>
                  </a:lnTo>
                  <a:lnTo>
                    <a:pt x="8" y="17642"/>
                  </a:lnTo>
                  <a:lnTo>
                    <a:pt x="4" y="17628"/>
                  </a:lnTo>
                  <a:lnTo>
                    <a:pt x="1" y="17612"/>
                  </a:lnTo>
                  <a:lnTo>
                    <a:pt x="0" y="17597"/>
                  </a:lnTo>
                  <a:lnTo>
                    <a:pt x="0" y="153"/>
                  </a:lnTo>
                  <a:lnTo>
                    <a:pt x="1" y="138"/>
                  </a:lnTo>
                  <a:lnTo>
                    <a:pt x="4" y="122"/>
                  </a:lnTo>
                  <a:lnTo>
                    <a:pt x="8" y="108"/>
                  </a:lnTo>
                  <a:lnTo>
                    <a:pt x="12" y="93"/>
                  </a:lnTo>
                  <a:lnTo>
                    <a:pt x="19" y="80"/>
                  </a:lnTo>
                  <a:lnTo>
                    <a:pt x="27" y="68"/>
                  </a:lnTo>
                  <a:lnTo>
                    <a:pt x="36" y="55"/>
                  </a:lnTo>
                  <a:lnTo>
                    <a:pt x="46" y="44"/>
                  </a:lnTo>
                  <a:lnTo>
                    <a:pt x="56" y="36"/>
                  </a:lnTo>
                  <a:lnTo>
                    <a:pt x="68" y="27"/>
                  </a:lnTo>
                  <a:lnTo>
                    <a:pt x="80" y="19"/>
                  </a:lnTo>
                  <a:lnTo>
                    <a:pt x="93" y="12"/>
                  </a:lnTo>
                  <a:lnTo>
                    <a:pt x="108" y="7"/>
                  </a:lnTo>
                  <a:lnTo>
                    <a:pt x="122" y="3"/>
                  </a:lnTo>
                  <a:lnTo>
                    <a:pt x="137" y="1"/>
                  </a:lnTo>
                  <a:lnTo>
                    <a:pt x="152" y="0"/>
                  </a:lnTo>
                  <a:close/>
                  <a:moveTo>
                    <a:pt x="705" y="11207"/>
                  </a:moveTo>
                  <a:lnTo>
                    <a:pt x="6629" y="11207"/>
                  </a:lnTo>
                  <a:lnTo>
                    <a:pt x="6642" y="11207"/>
                  </a:lnTo>
                  <a:lnTo>
                    <a:pt x="6655" y="11208"/>
                  </a:lnTo>
                  <a:lnTo>
                    <a:pt x="6669" y="11209"/>
                  </a:lnTo>
                  <a:lnTo>
                    <a:pt x="6682" y="11211"/>
                  </a:lnTo>
                  <a:lnTo>
                    <a:pt x="6695" y="11215"/>
                  </a:lnTo>
                  <a:lnTo>
                    <a:pt x="6708" y="11218"/>
                  </a:lnTo>
                  <a:lnTo>
                    <a:pt x="6720" y="11221"/>
                  </a:lnTo>
                  <a:lnTo>
                    <a:pt x="6732" y="11226"/>
                  </a:lnTo>
                  <a:lnTo>
                    <a:pt x="6744" y="11231"/>
                  </a:lnTo>
                  <a:lnTo>
                    <a:pt x="6755" y="11237"/>
                  </a:lnTo>
                  <a:lnTo>
                    <a:pt x="6766" y="11242"/>
                  </a:lnTo>
                  <a:lnTo>
                    <a:pt x="6777" y="11249"/>
                  </a:lnTo>
                  <a:lnTo>
                    <a:pt x="6789" y="11256"/>
                  </a:lnTo>
                  <a:lnTo>
                    <a:pt x="6799" y="11263"/>
                  </a:lnTo>
                  <a:lnTo>
                    <a:pt x="6809" y="11271"/>
                  </a:lnTo>
                  <a:lnTo>
                    <a:pt x="6817" y="11279"/>
                  </a:lnTo>
                  <a:lnTo>
                    <a:pt x="6826" y="11288"/>
                  </a:lnTo>
                  <a:lnTo>
                    <a:pt x="6834" y="11297"/>
                  </a:lnTo>
                  <a:lnTo>
                    <a:pt x="6843" y="11307"/>
                  </a:lnTo>
                  <a:lnTo>
                    <a:pt x="6850" y="11316"/>
                  </a:lnTo>
                  <a:lnTo>
                    <a:pt x="6857" y="11327"/>
                  </a:lnTo>
                  <a:lnTo>
                    <a:pt x="6863" y="11337"/>
                  </a:lnTo>
                  <a:lnTo>
                    <a:pt x="6870" y="11348"/>
                  </a:lnTo>
                  <a:lnTo>
                    <a:pt x="6875" y="11358"/>
                  </a:lnTo>
                  <a:lnTo>
                    <a:pt x="6879" y="11370"/>
                  </a:lnTo>
                  <a:lnTo>
                    <a:pt x="6884" y="11381"/>
                  </a:lnTo>
                  <a:lnTo>
                    <a:pt x="6887" y="11392"/>
                  </a:lnTo>
                  <a:lnTo>
                    <a:pt x="6891" y="11404"/>
                  </a:lnTo>
                  <a:lnTo>
                    <a:pt x="6893" y="11417"/>
                  </a:lnTo>
                  <a:lnTo>
                    <a:pt x="6894" y="11429"/>
                  </a:lnTo>
                  <a:lnTo>
                    <a:pt x="6895" y="11442"/>
                  </a:lnTo>
                  <a:lnTo>
                    <a:pt x="6896" y="11454"/>
                  </a:lnTo>
                  <a:lnTo>
                    <a:pt x="6896" y="12041"/>
                  </a:lnTo>
                  <a:lnTo>
                    <a:pt x="6895" y="12054"/>
                  </a:lnTo>
                  <a:lnTo>
                    <a:pt x="6894" y="12067"/>
                  </a:lnTo>
                  <a:lnTo>
                    <a:pt x="6893" y="12079"/>
                  </a:lnTo>
                  <a:lnTo>
                    <a:pt x="6891" y="12091"/>
                  </a:lnTo>
                  <a:lnTo>
                    <a:pt x="6887" y="12103"/>
                  </a:lnTo>
                  <a:lnTo>
                    <a:pt x="6884" y="12115"/>
                  </a:lnTo>
                  <a:lnTo>
                    <a:pt x="6879" y="12127"/>
                  </a:lnTo>
                  <a:lnTo>
                    <a:pt x="6875" y="12138"/>
                  </a:lnTo>
                  <a:lnTo>
                    <a:pt x="6870" y="12149"/>
                  </a:lnTo>
                  <a:lnTo>
                    <a:pt x="6863" y="12160"/>
                  </a:lnTo>
                  <a:lnTo>
                    <a:pt x="6857" y="12170"/>
                  </a:lnTo>
                  <a:lnTo>
                    <a:pt x="6850" y="12180"/>
                  </a:lnTo>
                  <a:lnTo>
                    <a:pt x="6843" y="12190"/>
                  </a:lnTo>
                  <a:lnTo>
                    <a:pt x="6834" y="12199"/>
                  </a:lnTo>
                  <a:lnTo>
                    <a:pt x="6826" y="12208"/>
                  </a:lnTo>
                  <a:lnTo>
                    <a:pt x="6817" y="12216"/>
                  </a:lnTo>
                  <a:lnTo>
                    <a:pt x="6809" y="12224"/>
                  </a:lnTo>
                  <a:lnTo>
                    <a:pt x="6799" y="12232"/>
                  </a:lnTo>
                  <a:lnTo>
                    <a:pt x="6789" y="12240"/>
                  </a:lnTo>
                  <a:lnTo>
                    <a:pt x="6777" y="12246"/>
                  </a:lnTo>
                  <a:lnTo>
                    <a:pt x="6766" y="12253"/>
                  </a:lnTo>
                  <a:lnTo>
                    <a:pt x="6755" y="12260"/>
                  </a:lnTo>
                  <a:lnTo>
                    <a:pt x="6744" y="12265"/>
                  </a:lnTo>
                  <a:lnTo>
                    <a:pt x="6732" y="12270"/>
                  </a:lnTo>
                  <a:lnTo>
                    <a:pt x="6720" y="12274"/>
                  </a:lnTo>
                  <a:lnTo>
                    <a:pt x="6708" y="12279"/>
                  </a:lnTo>
                  <a:lnTo>
                    <a:pt x="6695" y="12282"/>
                  </a:lnTo>
                  <a:lnTo>
                    <a:pt x="6682" y="12284"/>
                  </a:lnTo>
                  <a:lnTo>
                    <a:pt x="6669" y="12286"/>
                  </a:lnTo>
                  <a:lnTo>
                    <a:pt x="6655" y="12287"/>
                  </a:lnTo>
                  <a:lnTo>
                    <a:pt x="6642" y="12289"/>
                  </a:lnTo>
                  <a:lnTo>
                    <a:pt x="6629" y="12290"/>
                  </a:lnTo>
                  <a:lnTo>
                    <a:pt x="705" y="12290"/>
                  </a:lnTo>
                  <a:lnTo>
                    <a:pt x="691" y="12289"/>
                  </a:lnTo>
                  <a:lnTo>
                    <a:pt x="678" y="12287"/>
                  </a:lnTo>
                  <a:lnTo>
                    <a:pt x="664" y="12286"/>
                  </a:lnTo>
                  <a:lnTo>
                    <a:pt x="651" y="12284"/>
                  </a:lnTo>
                  <a:lnTo>
                    <a:pt x="638" y="12282"/>
                  </a:lnTo>
                  <a:lnTo>
                    <a:pt x="626" y="12279"/>
                  </a:lnTo>
                  <a:lnTo>
                    <a:pt x="613" y="12274"/>
                  </a:lnTo>
                  <a:lnTo>
                    <a:pt x="601" y="12270"/>
                  </a:lnTo>
                  <a:lnTo>
                    <a:pt x="589" y="12265"/>
                  </a:lnTo>
                  <a:lnTo>
                    <a:pt x="578" y="12260"/>
                  </a:lnTo>
                  <a:lnTo>
                    <a:pt x="567" y="12253"/>
                  </a:lnTo>
                  <a:lnTo>
                    <a:pt x="556" y="12246"/>
                  </a:lnTo>
                  <a:lnTo>
                    <a:pt x="546" y="12240"/>
                  </a:lnTo>
                  <a:lnTo>
                    <a:pt x="536" y="12232"/>
                  </a:lnTo>
                  <a:lnTo>
                    <a:pt x="526" y="12224"/>
                  </a:lnTo>
                  <a:lnTo>
                    <a:pt x="516" y="12216"/>
                  </a:lnTo>
                  <a:lnTo>
                    <a:pt x="507" y="12208"/>
                  </a:lnTo>
                  <a:lnTo>
                    <a:pt x="499" y="12199"/>
                  </a:lnTo>
                  <a:lnTo>
                    <a:pt x="491" y="12190"/>
                  </a:lnTo>
                  <a:lnTo>
                    <a:pt x="484" y="12180"/>
                  </a:lnTo>
                  <a:lnTo>
                    <a:pt x="477" y="12170"/>
                  </a:lnTo>
                  <a:lnTo>
                    <a:pt x="470" y="12160"/>
                  </a:lnTo>
                  <a:lnTo>
                    <a:pt x="464" y="12149"/>
                  </a:lnTo>
                  <a:lnTo>
                    <a:pt x="459" y="12138"/>
                  </a:lnTo>
                  <a:lnTo>
                    <a:pt x="454" y="12127"/>
                  </a:lnTo>
                  <a:lnTo>
                    <a:pt x="450" y="12115"/>
                  </a:lnTo>
                  <a:lnTo>
                    <a:pt x="446" y="12103"/>
                  </a:lnTo>
                  <a:lnTo>
                    <a:pt x="444" y="12091"/>
                  </a:lnTo>
                  <a:lnTo>
                    <a:pt x="440" y="12079"/>
                  </a:lnTo>
                  <a:lnTo>
                    <a:pt x="439" y="12067"/>
                  </a:lnTo>
                  <a:lnTo>
                    <a:pt x="438" y="12054"/>
                  </a:lnTo>
                  <a:lnTo>
                    <a:pt x="438" y="12041"/>
                  </a:lnTo>
                  <a:lnTo>
                    <a:pt x="438" y="11454"/>
                  </a:lnTo>
                  <a:lnTo>
                    <a:pt x="438" y="11442"/>
                  </a:lnTo>
                  <a:lnTo>
                    <a:pt x="439" y="11429"/>
                  </a:lnTo>
                  <a:lnTo>
                    <a:pt x="440" y="11417"/>
                  </a:lnTo>
                  <a:lnTo>
                    <a:pt x="444" y="11404"/>
                  </a:lnTo>
                  <a:lnTo>
                    <a:pt x="446" y="11392"/>
                  </a:lnTo>
                  <a:lnTo>
                    <a:pt x="450" y="11381"/>
                  </a:lnTo>
                  <a:lnTo>
                    <a:pt x="454" y="11370"/>
                  </a:lnTo>
                  <a:lnTo>
                    <a:pt x="459" y="11358"/>
                  </a:lnTo>
                  <a:lnTo>
                    <a:pt x="464" y="11348"/>
                  </a:lnTo>
                  <a:lnTo>
                    <a:pt x="470" y="11337"/>
                  </a:lnTo>
                  <a:lnTo>
                    <a:pt x="477" y="11327"/>
                  </a:lnTo>
                  <a:lnTo>
                    <a:pt x="484" y="11316"/>
                  </a:lnTo>
                  <a:lnTo>
                    <a:pt x="491" y="11307"/>
                  </a:lnTo>
                  <a:lnTo>
                    <a:pt x="499" y="11297"/>
                  </a:lnTo>
                  <a:lnTo>
                    <a:pt x="507" y="11288"/>
                  </a:lnTo>
                  <a:lnTo>
                    <a:pt x="516" y="11279"/>
                  </a:lnTo>
                  <a:lnTo>
                    <a:pt x="526" y="11271"/>
                  </a:lnTo>
                  <a:lnTo>
                    <a:pt x="536" y="11263"/>
                  </a:lnTo>
                  <a:lnTo>
                    <a:pt x="546" y="11256"/>
                  </a:lnTo>
                  <a:lnTo>
                    <a:pt x="556" y="11249"/>
                  </a:lnTo>
                  <a:lnTo>
                    <a:pt x="567" y="11242"/>
                  </a:lnTo>
                  <a:lnTo>
                    <a:pt x="578" y="11237"/>
                  </a:lnTo>
                  <a:lnTo>
                    <a:pt x="589" y="11231"/>
                  </a:lnTo>
                  <a:lnTo>
                    <a:pt x="601" y="11226"/>
                  </a:lnTo>
                  <a:lnTo>
                    <a:pt x="613" y="11221"/>
                  </a:lnTo>
                  <a:lnTo>
                    <a:pt x="626" y="11218"/>
                  </a:lnTo>
                  <a:lnTo>
                    <a:pt x="638" y="11215"/>
                  </a:lnTo>
                  <a:lnTo>
                    <a:pt x="651" y="11211"/>
                  </a:lnTo>
                  <a:lnTo>
                    <a:pt x="664" y="11209"/>
                  </a:lnTo>
                  <a:lnTo>
                    <a:pt x="678" y="11208"/>
                  </a:lnTo>
                  <a:lnTo>
                    <a:pt x="691" y="11207"/>
                  </a:lnTo>
                  <a:lnTo>
                    <a:pt x="705" y="11207"/>
                  </a:lnTo>
                  <a:close/>
                  <a:moveTo>
                    <a:pt x="705" y="10024"/>
                  </a:moveTo>
                  <a:lnTo>
                    <a:pt x="6629" y="10024"/>
                  </a:lnTo>
                  <a:lnTo>
                    <a:pt x="6642" y="10024"/>
                  </a:lnTo>
                  <a:lnTo>
                    <a:pt x="6655" y="10025"/>
                  </a:lnTo>
                  <a:lnTo>
                    <a:pt x="6669" y="10027"/>
                  </a:lnTo>
                  <a:lnTo>
                    <a:pt x="6682" y="10029"/>
                  </a:lnTo>
                  <a:lnTo>
                    <a:pt x="6695" y="10032"/>
                  </a:lnTo>
                  <a:lnTo>
                    <a:pt x="6708" y="10035"/>
                  </a:lnTo>
                  <a:lnTo>
                    <a:pt x="6720" y="10039"/>
                  </a:lnTo>
                  <a:lnTo>
                    <a:pt x="6732" y="10043"/>
                  </a:lnTo>
                  <a:lnTo>
                    <a:pt x="6744" y="10049"/>
                  </a:lnTo>
                  <a:lnTo>
                    <a:pt x="6755" y="10054"/>
                  </a:lnTo>
                  <a:lnTo>
                    <a:pt x="6766" y="10060"/>
                  </a:lnTo>
                  <a:lnTo>
                    <a:pt x="6777" y="10066"/>
                  </a:lnTo>
                  <a:lnTo>
                    <a:pt x="6789" y="10073"/>
                  </a:lnTo>
                  <a:lnTo>
                    <a:pt x="6799" y="10081"/>
                  </a:lnTo>
                  <a:lnTo>
                    <a:pt x="6809" y="10089"/>
                  </a:lnTo>
                  <a:lnTo>
                    <a:pt x="6817" y="10096"/>
                  </a:lnTo>
                  <a:lnTo>
                    <a:pt x="6826" y="10105"/>
                  </a:lnTo>
                  <a:lnTo>
                    <a:pt x="6834" y="10114"/>
                  </a:lnTo>
                  <a:lnTo>
                    <a:pt x="6843" y="10124"/>
                  </a:lnTo>
                  <a:lnTo>
                    <a:pt x="6850" y="10134"/>
                  </a:lnTo>
                  <a:lnTo>
                    <a:pt x="6857" y="10144"/>
                  </a:lnTo>
                  <a:lnTo>
                    <a:pt x="6863" y="10154"/>
                  </a:lnTo>
                  <a:lnTo>
                    <a:pt x="6870" y="10165"/>
                  </a:lnTo>
                  <a:lnTo>
                    <a:pt x="6875" y="10175"/>
                  </a:lnTo>
                  <a:lnTo>
                    <a:pt x="6879" y="10187"/>
                  </a:lnTo>
                  <a:lnTo>
                    <a:pt x="6884" y="10198"/>
                  </a:lnTo>
                  <a:lnTo>
                    <a:pt x="6887" y="10211"/>
                  </a:lnTo>
                  <a:lnTo>
                    <a:pt x="6891" y="10222"/>
                  </a:lnTo>
                  <a:lnTo>
                    <a:pt x="6893" y="10234"/>
                  </a:lnTo>
                  <a:lnTo>
                    <a:pt x="6894" y="10246"/>
                  </a:lnTo>
                  <a:lnTo>
                    <a:pt x="6895" y="10260"/>
                  </a:lnTo>
                  <a:lnTo>
                    <a:pt x="6896" y="10272"/>
                  </a:lnTo>
                  <a:lnTo>
                    <a:pt x="6896" y="10859"/>
                  </a:lnTo>
                  <a:lnTo>
                    <a:pt x="6895" y="10872"/>
                  </a:lnTo>
                  <a:lnTo>
                    <a:pt x="6894" y="10884"/>
                  </a:lnTo>
                  <a:lnTo>
                    <a:pt x="6893" y="10896"/>
                  </a:lnTo>
                  <a:lnTo>
                    <a:pt x="6891" y="10908"/>
                  </a:lnTo>
                  <a:lnTo>
                    <a:pt x="6887" y="10921"/>
                  </a:lnTo>
                  <a:lnTo>
                    <a:pt x="6884" y="10933"/>
                  </a:lnTo>
                  <a:lnTo>
                    <a:pt x="6879" y="10944"/>
                  </a:lnTo>
                  <a:lnTo>
                    <a:pt x="6875" y="10955"/>
                  </a:lnTo>
                  <a:lnTo>
                    <a:pt x="6870" y="10966"/>
                  </a:lnTo>
                  <a:lnTo>
                    <a:pt x="6863" y="10977"/>
                  </a:lnTo>
                  <a:lnTo>
                    <a:pt x="6857" y="10987"/>
                  </a:lnTo>
                  <a:lnTo>
                    <a:pt x="6850" y="10997"/>
                  </a:lnTo>
                  <a:lnTo>
                    <a:pt x="6843" y="11007"/>
                  </a:lnTo>
                  <a:lnTo>
                    <a:pt x="6834" y="11016"/>
                  </a:lnTo>
                  <a:lnTo>
                    <a:pt x="6826" y="11025"/>
                  </a:lnTo>
                  <a:lnTo>
                    <a:pt x="6817" y="11034"/>
                  </a:lnTo>
                  <a:lnTo>
                    <a:pt x="6809" y="11043"/>
                  </a:lnTo>
                  <a:lnTo>
                    <a:pt x="6799" y="11050"/>
                  </a:lnTo>
                  <a:lnTo>
                    <a:pt x="6789" y="11057"/>
                  </a:lnTo>
                  <a:lnTo>
                    <a:pt x="6777" y="11064"/>
                  </a:lnTo>
                  <a:lnTo>
                    <a:pt x="6766" y="11070"/>
                  </a:lnTo>
                  <a:lnTo>
                    <a:pt x="6755" y="11077"/>
                  </a:lnTo>
                  <a:lnTo>
                    <a:pt x="6744" y="11083"/>
                  </a:lnTo>
                  <a:lnTo>
                    <a:pt x="6732" y="11087"/>
                  </a:lnTo>
                  <a:lnTo>
                    <a:pt x="6720" y="11092"/>
                  </a:lnTo>
                  <a:lnTo>
                    <a:pt x="6708" y="11096"/>
                  </a:lnTo>
                  <a:lnTo>
                    <a:pt x="6695" y="11099"/>
                  </a:lnTo>
                  <a:lnTo>
                    <a:pt x="6682" y="11102"/>
                  </a:lnTo>
                  <a:lnTo>
                    <a:pt x="6669" y="11104"/>
                  </a:lnTo>
                  <a:lnTo>
                    <a:pt x="6655" y="11106"/>
                  </a:lnTo>
                  <a:lnTo>
                    <a:pt x="6642" y="11106"/>
                  </a:lnTo>
                  <a:lnTo>
                    <a:pt x="6629" y="11107"/>
                  </a:lnTo>
                  <a:lnTo>
                    <a:pt x="705" y="11107"/>
                  </a:lnTo>
                  <a:lnTo>
                    <a:pt x="691" y="11106"/>
                  </a:lnTo>
                  <a:lnTo>
                    <a:pt x="678" y="11106"/>
                  </a:lnTo>
                  <a:lnTo>
                    <a:pt x="664" y="11104"/>
                  </a:lnTo>
                  <a:lnTo>
                    <a:pt x="651" y="11102"/>
                  </a:lnTo>
                  <a:lnTo>
                    <a:pt x="638" y="11099"/>
                  </a:lnTo>
                  <a:lnTo>
                    <a:pt x="626" y="11096"/>
                  </a:lnTo>
                  <a:lnTo>
                    <a:pt x="613" y="11092"/>
                  </a:lnTo>
                  <a:lnTo>
                    <a:pt x="601" y="11087"/>
                  </a:lnTo>
                  <a:lnTo>
                    <a:pt x="589" y="11083"/>
                  </a:lnTo>
                  <a:lnTo>
                    <a:pt x="578" y="11077"/>
                  </a:lnTo>
                  <a:lnTo>
                    <a:pt x="567" y="11070"/>
                  </a:lnTo>
                  <a:lnTo>
                    <a:pt x="556" y="11064"/>
                  </a:lnTo>
                  <a:lnTo>
                    <a:pt x="546" y="11057"/>
                  </a:lnTo>
                  <a:lnTo>
                    <a:pt x="536" y="11050"/>
                  </a:lnTo>
                  <a:lnTo>
                    <a:pt x="526" y="11043"/>
                  </a:lnTo>
                  <a:lnTo>
                    <a:pt x="516" y="11034"/>
                  </a:lnTo>
                  <a:lnTo>
                    <a:pt x="507" y="11025"/>
                  </a:lnTo>
                  <a:lnTo>
                    <a:pt x="499" y="11016"/>
                  </a:lnTo>
                  <a:lnTo>
                    <a:pt x="491" y="11007"/>
                  </a:lnTo>
                  <a:lnTo>
                    <a:pt x="484" y="10997"/>
                  </a:lnTo>
                  <a:lnTo>
                    <a:pt x="477" y="10987"/>
                  </a:lnTo>
                  <a:lnTo>
                    <a:pt x="470" y="10977"/>
                  </a:lnTo>
                  <a:lnTo>
                    <a:pt x="464" y="10966"/>
                  </a:lnTo>
                  <a:lnTo>
                    <a:pt x="459" y="10955"/>
                  </a:lnTo>
                  <a:lnTo>
                    <a:pt x="454" y="10944"/>
                  </a:lnTo>
                  <a:lnTo>
                    <a:pt x="450" y="10933"/>
                  </a:lnTo>
                  <a:lnTo>
                    <a:pt x="446" y="10921"/>
                  </a:lnTo>
                  <a:lnTo>
                    <a:pt x="444" y="10908"/>
                  </a:lnTo>
                  <a:lnTo>
                    <a:pt x="440" y="10896"/>
                  </a:lnTo>
                  <a:lnTo>
                    <a:pt x="439" y="10884"/>
                  </a:lnTo>
                  <a:lnTo>
                    <a:pt x="438" y="10872"/>
                  </a:lnTo>
                  <a:lnTo>
                    <a:pt x="438" y="10859"/>
                  </a:lnTo>
                  <a:lnTo>
                    <a:pt x="438" y="10272"/>
                  </a:lnTo>
                  <a:lnTo>
                    <a:pt x="438" y="10260"/>
                  </a:lnTo>
                  <a:lnTo>
                    <a:pt x="439" y="10246"/>
                  </a:lnTo>
                  <a:lnTo>
                    <a:pt x="440" y="10234"/>
                  </a:lnTo>
                  <a:lnTo>
                    <a:pt x="444" y="10222"/>
                  </a:lnTo>
                  <a:lnTo>
                    <a:pt x="446" y="10211"/>
                  </a:lnTo>
                  <a:lnTo>
                    <a:pt x="450" y="10198"/>
                  </a:lnTo>
                  <a:lnTo>
                    <a:pt x="454" y="10187"/>
                  </a:lnTo>
                  <a:lnTo>
                    <a:pt x="459" y="10175"/>
                  </a:lnTo>
                  <a:lnTo>
                    <a:pt x="464" y="10165"/>
                  </a:lnTo>
                  <a:lnTo>
                    <a:pt x="470" y="10154"/>
                  </a:lnTo>
                  <a:lnTo>
                    <a:pt x="477" y="10144"/>
                  </a:lnTo>
                  <a:lnTo>
                    <a:pt x="484" y="10134"/>
                  </a:lnTo>
                  <a:lnTo>
                    <a:pt x="491" y="10124"/>
                  </a:lnTo>
                  <a:lnTo>
                    <a:pt x="499" y="10114"/>
                  </a:lnTo>
                  <a:lnTo>
                    <a:pt x="507" y="10105"/>
                  </a:lnTo>
                  <a:lnTo>
                    <a:pt x="516" y="10096"/>
                  </a:lnTo>
                  <a:lnTo>
                    <a:pt x="526" y="10089"/>
                  </a:lnTo>
                  <a:lnTo>
                    <a:pt x="536" y="10081"/>
                  </a:lnTo>
                  <a:lnTo>
                    <a:pt x="546" y="10073"/>
                  </a:lnTo>
                  <a:lnTo>
                    <a:pt x="556" y="10066"/>
                  </a:lnTo>
                  <a:lnTo>
                    <a:pt x="567" y="10060"/>
                  </a:lnTo>
                  <a:lnTo>
                    <a:pt x="578" y="10054"/>
                  </a:lnTo>
                  <a:lnTo>
                    <a:pt x="589" y="10049"/>
                  </a:lnTo>
                  <a:lnTo>
                    <a:pt x="601" y="10043"/>
                  </a:lnTo>
                  <a:lnTo>
                    <a:pt x="613" y="10039"/>
                  </a:lnTo>
                  <a:lnTo>
                    <a:pt x="626" y="10035"/>
                  </a:lnTo>
                  <a:lnTo>
                    <a:pt x="638" y="10032"/>
                  </a:lnTo>
                  <a:lnTo>
                    <a:pt x="651" y="10029"/>
                  </a:lnTo>
                  <a:lnTo>
                    <a:pt x="664" y="10027"/>
                  </a:lnTo>
                  <a:lnTo>
                    <a:pt x="678" y="10025"/>
                  </a:lnTo>
                  <a:lnTo>
                    <a:pt x="691" y="10024"/>
                  </a:lnTo>
                  <a:lnTo>
                    <a:pt x="705" y="10024"/>
                  </a:lnTo>
                  <a:close/>
                  <a:moveTo>
                    <a:pt x="705" y="8842"/>
                  </a:moveTo>
                  <a:lnTo>
                    <a:pt x="6629" y="8842"/>
                  </a:lnTo>
                  <a:lnTo>
                    <a:pt x="6642" y="8842"/>
                  </a:lnTo>
                  <a:lnTo>
                    <a:pt x="6655" y="8843"/>
                  </a:lnTo>
                  <a:lnTo>
                    <a:pt x="6669" y="8845"/>
                  </a:lnTo>
                  <a:lnTo>
                    <a:pt x="6682" y="8846"/>
                  </a:lnTo>
                  <a:lnTo>
                    <a:pt x="6695" y="8849"/>
                  </a:lnTo>
                  <a:lnTo>
                    <a:pt x="6708" y="8853"/>
                  </a:lnTo>
                  <a:lnTo>
                    <a:pt x="6720" y="8857"/>
                  </a:lnTo>
                  <a:lnTo>
                    <a:pt x="6732" y="8862"/>
                  </a:lnTo>
                  <a:lnTo>
                    <a:pt x="6744" y="8866"/>
                  </a:lnTo>
                  <a:lnTo>
                    <a:pt x="6755" y="8872"/>
                  </a:lnTo>
                  <a:lnTo>
                    <a:pt x="6766" y="8877"/>
                  </a:lnTo>
                  <a:lnTo>
                    <a:pt x="6777" y="8884"/>
                  </a:lnTo>
                  <a:lnTo>
                    <a:pt x="6789" y="8891"/>
                  </a:lnTo>
                  <a:lnTo>
                    <a:pt x="6799" y="8898"/>
                  </a:lnTo>
                  <a:lnTo>
                    <a:pt x="6809" y="8906"/>
                  </a:lnTo>
                  <a:lnTo>
                    <a:pt x="6817" y="8915"/>
                  </a:lnTo>
                  <a:lnTo>
                    <a:pt x="6826" y="8923"/>
                  </a:lnTo>
                  <a:lnTo>
                    <a:pt x="6834" y="8932"/>
                  </a:lnTo>
                  <a:lnTo>
                    <a:pt x="6843" y="8942"/>
                  </a:lnTo>
                  <a:lnTo>
                    <a:pt x="6850" y="8952"/>
                  </a:lnTo>
                  <a:lnTo>
                    <a:pt x="6857" y="8962"/>
                  </a:lnTo>
                  <a:lnTo>
                    <a:pt x="6863" y="8972"/>
                  </a:lnTo>
                  <a:lnTo>
                    <a:pt x="6870" y="8983"/>
                  </a:lnTo>
                  <a:lnTo>
                    <a:pt x="6875" y="8994"/>
                  </a:lnTo>
                  <a:lnTo>
                    <a:pt x="6879" y="9005"/>
                  </a:lnTo>
                  <a:lnTo>
                    <a:pt x="6884" y="9016"/>
                  </a:lnTo>
                  <a:lnTo>
                    <a:pt x="6887" y="9028"/>
                  </a:lnTo>
                  <a:lnTo>
                    <a:pt x="6891" y="9039"/>
                  </a:lnTo>
                  <a:lnTo>
                    <a:pt x="6893" y="9051"/>
                  </a:lnTo>
                  <a:lnTo>
                    <a:pt x="6894" y="9065"/>
                  </a:lnTo>
                  <a:lnTo>
                    <a:pt x="6895" y="9077"/>
                  </a:lnTo>
                  <a:lnTo>
                    <a:pt x="6896" y="9089"/>
                  </a:lnTo>
                  <a:lnTo>
                    <a:pt x="6896" y="9676"/>
                  </a:lnTo>
                  <a:lnTo>
                    <a:pt x="6895" y="9689"/>
                  </a:lnTo>
                  <a:lnTo>
                    <a:pt x="6894" y="9701"/>
                  </a:lnTo>
                  <a:lnTo>
                    <a:pt x="6893" y="9714"/>
                  </a:lnTo>
                  <a:lnTo>
                    <a:pt x="6891" y="9726"/>
                  </a:lnTo>
                  <a:lnTo>
                    <a:pt x="6887" y="9738"/>
                  </a:lnTo>
                  <a:lnTo>
                    <a:pt x="6884" y="9750"/>
                  </a:lnTo>
                  <a:lnTo>
                    <a:pt x="6879" y="9761"/>
                  </a:lnTo>
                  <a:lnTo>
                    <a:pt x="6875" y="9772"/>
                  </a:lnTo>
                  <a:lnTo>
                    <a:pt x="6870" y="9784"/>
                  </a:lnTo>
                  <a:lnTo>
                    <a:pt x="6863" y="9795"/>
                  </a:lnTo>
                  <a:lnTo>
                    <a:pt x="6857" y="9805"/>
                  </a:lnTo>
                  <a:lnTo>
                    <a:pt x="6850" y="9815"/>
                  </a:lnTo>
                  <a:lnTo>
                    <a:pt x="6843" y="9825"/>
                  </a:lnTo>
                  <a:lnTo>
                    <a:pt x="6834" y="9834"/>
                  </a:lnTo>
                  <a:lnTo>
                    <a:pt x="6826" y="9842"/>
                  </a:lnTo>
                  <a:lnTo>
                    <a:pt x="6817" y="9851"/>
                  </a:lnTo>
                  <a:lnTo>
                    <a:pt x="6809" y="9860"/>
                  </a:lnTo>
                  <a:lnTo>
                    <a:pt x="6799" y="9868"/>
                  </a:lnTo>
                  <a:lnTo>
                    <a:pt x="6789" y="9875"/>
                  </a:lnTo>
                  <a:lnTo>
                    <a:pt x="6777" y="9882"/>
                  </a:lnTo>
                  <a:lnTo>
                    <a:pt x="6766" y="9888"/>
                  </a:lnTo>
                  <a:lnTo>
                    <a:pt x="6755" y="9895"/>
                  </a:lnTo>
                  <a:lnTo>
                    <a:pt x="6744" y="9900"/>
                  </a:lnTo>
                  <a:lnTo>
                    <a:pt x="6732" y="9905"/>
                  </a:lnTo>
                  <a:lnTo>
                    <a:pt x="6720" y="9909"/>
                  </a:lnTo>
                  <a:lnTo>
                    <a:pt x="6708" y="9913"/>
                  </a:lnTo>
                  <a:lnTo>
                    <a:pt x="6695" y="9917"/>
                  </a:lnTo>
                  <a:lnTo>
                    <a:pt x="6682" y="9919"/>
                  </a:lnTo>
                  <a:lnTo>
                    <a:pt x="6669" y="9921"/>
                  </a:lnTo>
                  <a:lnTo>
                    <a:pt x="6655" y="9923"/>
                  </a:lnTo>
                  <a:lnTo>
                    <a:pt x="6642" y="9924"/>
                  </a:lnTo>
                  <a:lnTo>
                    <a:pt x="6629" y="9924"/>
                  </a:lnTo>
                  <a:lnTo>
                    <a:pt x="705" y="9924"/>
                  </a:lnTo>
                  <a:lnTo>
                    <a:pt x="691" y="9924"/>
                  </a:lnTo>
                  <a:lnTo>
                    <a:pt x="678" y="9923"/>
                  </a:lnTo>
                  <a:lnTo>
                    <a:pt x="664" y="9921"/>
                  </a:lnTo>
                  <a:lnTo>
                    <a:pt x="651" y="9919"/>
                  </a:lnTo>
                  <a:lnTo>
                    <a:pt x="638" y="9917"/>
                  </a:lnTo>
                  <a:lnTo>
                    <a:pt x="626" y="9913"/>
                  </a:lnTo>
                  <a:lnTo>
                    <a:pt x="613" y="9909"/>
                  </a:lnTo>
                  <a:lnTo>
                    <a:pt x="601" y="9905"/>
                  </a:lnTo>
                  <a:lnTo>
                    <a:pt x="589" y="9900"/>
                  </a:lnTo>
                  <a:lnTo>
                    <a:pt x="578" y="9895"/>
                  </a:lnTo>
                  <a:lnTo>
                    <a:pt x="567" y="9888"/>
                  </a:lnTo>
                  <a:lnTo>
                    <a:pt x="556" y="9882"/>
                  </a:lnTo>
                  <a:lnTo>
                    <a:pt x="546" y="9875"/>
                  </a:lnTo>
                  <a:lnTo>
                    <a:pt x="536" y="9868"/>
                  </a:lnTo>
                  <a:lnTo>
                    <a:pt x="526" y="9860"/>
                  </a:lnTo>
                  <a:lnTo>
                    <a:pt x="516" y="9851"/>
                  </a:lnTo>
                  <a:lnTo>
                    <a:pt x="507" y="9842"/>
                  </a:lnTo>
                  <a:lnTo>
                    <a:pt x="499" y="9834"/>
                  </a:lnTo>
                  <a:lnTo>
                    <a:pt x="491" y="9825"/>
                  </a:lnTo>
                  <a:lnTo>
                    <a:pt x="484" y="9815"/>
                  </a:lnTo>
                  <a:lnTo>
                    <a:pt x="477" y="9805"/>
                  </a:lnTo>
                  <a:lnTo>
                    <a:pt x="470" y="9795"/>
                  </a:lnTo>
                  <a:lnTo>
                    <a:pt x="464" y="9784"/>
                  </a:lnTo>
                  <a:lnTo>
                    <a:pt x="459" y="9772"/>
                  </a:lnTo>
                  <a:lnTo>
                    <a:pt x="454" y="9761"/>
                  </a:lnTo>
                  <a:lnTo>
                    <a:pt x="450" y="9750"/>
                  </a:lnTo>
                  <a:lnTo>
                    <a:pt x="446" y="9738"/>
                  </a:lnTo>
                  <a:lnTo>
                    <a:pt x="444" y="9726"/>
                  </a:lnTo>
                  <a:lnTo>
                    <a:pt x="440" y="9714"/>
                  </a:lnTo>
                  <a:lnTo>
                    <a:pt x="439" y="9701"/>
                  </a:lnTo>
                  <a:lnTo>
                    <a:pt x="438" y="9689"/>
                  </a:lnTo>
                  <a:lnTo>
                    <a:pt x="438" y="9676"/>
                  </a:lnTo>
                  <a:lnTo>
                    <a:pt x="438" y="9089"/>
                  </a:lnTo>
                  <a:lnTo>
                    <a:pt x="438" y="9077"/>
                  </a:lnTo>
                  <a:lnTo>
                    <a:pt x="439" y="9065"/>
                  </a:lnTo>
                  <a:lnTo>
                    <a:pt x="440" y="9051"/>
                  </a:lnTo>
                  <a:lnTo>
                    <a:pt x="444" y="9039"/>
                  </a:lnTo>
                  <a:lnTo>
                    <a:pt x="446" y="9028"/>
                  </a:lnTo>
                  <a:lnTo>
                    <a:pt x="450" y="9016"/>
                  </a:lnTo>
                  <a:lnTo>
                    <a:pt x="454" y="9005"/>
                  </a:lnTo>
                  <a:lnTo>
                    <a:pt x="459" y="8994"/>
                  </a:lnTo>
                  <a:lnTo>
                    <a:pt x="464" y="8983"/>
                  </a:lnTo>
                  <a:lnTo>
                    <a:pt x="470" y="8972"/>
                  </a:lnTo>
                  <a:lnTo>
                    <a:pt x="477" y="8962"/>
                  </a:lnTo>
                  <a:lnTo>
                    <a:pt x="484" y="8952"/>
                  </a:lnTo>
                  <a:lnTo>
                    <a:pt x="491" y="8942"/>
                  </a:lnTo>
                  <a:lnTo>
                    <a:pt x="499" y="8932"/>
                  </a:lnTo>
                  <a:lnTo>
                    <a:pt x="507" y="8923"/>
                  </a:lnTo>
                  <a:lnTo>
                    <a:pt x="516" y="8915"/>
                  </a:lnTo>
                  <a:lnTo>
                    <a:pt x="526" y="8906"/>
                  </a:lnTo>
                  <a:lnTo>
                    <a:pt x="536" y="8898"/>
                  </a:lnTo>
                  <a:lnTo>
                    <a:pt x="546" y="8891"/>
                  </a:lnTo>
                  <a:lnTo>
                    <a:pt x="556" y="8884"/>
                  </a:lnTo>
                  <a:lnTo>
                    <a:pt x="567" y="8877"/>
                  </a:lnTo>
                  <a:lnTo>
                    <a:pt x="578" y="8872"/>
                  </a:lnTo>
                  <a:lnTo>
                    <a:pt x="589" y="8866"/>
                  </a:lnTo>
                  <a:lnTo>
                    <a:pt x="601" y="8862"/>
                  </a:lnTo>
                  <a:lnTo>
                    <a:pt x="613" y="8857"/>
                  </a:lnTo>
                  <a:lnTo>
                    <a:pt x="626" y="8853"/>
                  </a:lnTo>
                  <a:lnTo>
                    <a:pt x="638" y="8849"/>
                  </a:lnTo>
                  <a:lnTo>
                    <a:pt x="651" y="8846"/>
                  </a:lnTo>
                  <a:lnTo>
                    <a:pt x="664" y="8845"/>
                  </a:lnTo>
                  <a:lnTo>
                    <a:pt x="678" y="8843"/>
                  </a:lnTo>
                  <a:lnTo>
                    <a:pt x="691" y="8842"/>
                  </a:lnTo>
                  <a:lnTo>
                    <a:pt x="705" y="8842"/>
                  </a:lnTo>
                  <a:close/>
                  <a:moveTo>
                    <a:pt x="705" y="7659"/>
                  </a:moveTo>
                  <a:lnTo>
                    <a:pt x="6629" y="7659"/>
                  </a:lnTo>
                  <a:lnTo>
                    <a:pt x="6642" y="7659"/>
                  </a:lnTo>
                  <a:lnTo>
                    <a:pt x="6655" y="7660"/>
                  </a:lnTo>
                  <a:lnTo>
                    <a:pt x="6669" y="7662"/>
                  </a:lnTo>
                  <a:lnTo>
                    <a:pt x="6682" y="7665"/>
                  </a:lnTo>
                  <a:lnTo>
                    <a:pt x="6695" y="7667"/>
                  </a:lnTo>
                  <a:lnTo>
                    <a:pt x="6708" y="7670"/>
                  </a:lnTo>
                  <a:lnTo>
                    <a:pt x="6720" y="7675"/>
                  </a:lnTo>
                  <a:lnTo>
                    <a:pt x="6732" y="7679"/>
                  </a:lnTo>
                  <a:lnTo>
                    <a:pt x="6744" y="7684"/>
                  </a:lnTo>
                  <a:lnTo>
                    <a:pt x="6755" y="7689"/>
                  </a:lnTo>
                  <a:lnTo>
                    <a:pt x="6766" y="7696"/>
                  </a:lnTo>
                  <a:lnTo>
                    <a:pt x="6777" y="7701"/>
                  </a:lnTo>
                  <a:lnTo>
                    <a:pt x="6789" y="7709"/>
                  </a:lnTo>
                  <a:lnTo>
                    <a:pt x="6799" y="7716"/>
                  </a:lnTo>
                  <a:lnTo>
                    <a:pt x="6809" y="7723"/>
                  </a:lnTo>
                  <a:lnTo>
                    <a:pt x="6817" y="7732"/>
                  </a:lnTo>
                  <a:lnTo>
                    <a:pt x="6826" y="7740"/>
                  </a:lnTo>
                  <a:lnTo>
                    <a:pt x="6834" y="7750"/>
                  </a:lnTo>
                  <a:lnTo>
                    <a:pt x="6843" y="7759"/>
                  </a:lnTo>
                  <a:lnTo>
                    <a:pt x="6850" y="7769"/>
                  </a:lnTo>
                  <a:lnTo>
                    <a:pt x="6857" y="7779"/>
                  </a:lnTo>
                  <a:lnTo>
                    <a:pt x="6863" y="7789"/>
                  </a:lnTo>
                  <a:lnTo>
                    <a:pt x="6870" y="7800"/>
                  </a:lnTo>
                  <a:lnTo>
                    <a:pt x="6875" y="7811"/>
                  </a:lnTo>
                  <a:lnTo>
                    <a:pt x="6879" y="7822"/>
                  </a:lnTo>
                  <a:lnTo>
                    <a:pt x="6884" y="7833"/>
                  </a:lnTo>
                  <a:lnTo>
                    <a:pt x="6887" y="7846"/>
                  </a:lnTo>
                  <a:lnTo>
                    <a:pt x="6891" y="7858"/>
                  </a:lnTo>
                  <a:lnTo>
                    <a:pt x="6893" y="7870"/>
                  </a:lnTo>
                  <a:lnTo>
                    <a:pt x="6894" y="7882"/>
                  </a:lnTo>
                  <a:lnTo>
                    <a:pt x="6895" y="7894"/>
                  </a:lnTo>
                  <a:lnTo>
                    <a:pt x="6896" y="7907"/>
                  </a:lnTo>
                  <a:lnTo>
                    <a:pt x="6896" y="8494"/>
                  </a:lnTo>
                  <a:lnTo>
                    <a:pt x="6895" y="8507"/>
                  </a:lnTo>
                  <a:lnTo>
                    <a:pt x="6894" y="8519"/>
                  </a:lnTo>
                  <a:lnTo>
                    <a:pt x="6893" y="8531"/>
                  </a:lnTo>
                  <a:lnTo>
                    <a:pt x="6891" y="8543"/>
                  </a:lnTo>
                  <a:lnTo>
                    <a:pt x="6887" y="8556"/>
                  </a:lnTo>
                  <a:lnTo>
                    <a:pt x="6884" y="8568"/>
                  </a:lnTo>
                  <a:lnTo>
                    <a:pt x="6879" y="8579"/>
                  </a:lnTo>
                  <a:lnTo>
                    <a:pt x="6875" y="8590"/>
                  </a:lnTo>
                  <a:lnTo>
                    <a:pt x="6870" y="8601"/>
                  </a:lnTo>
                  <a:lnTo>
                    <a:pt x="6863" y="8612"/>
                  </a:lnTo>
                  <a:lnTo>
                    <a:pt x="6857" y="8622"/>
                  </a:lnTo>
                  <a:lnTo>
                    <a:pt x="6850" y="8632"/>
                  </a:lnTo>
                  <a:lnTo>
                    <a:pt x="6843" y="8642"/>
                  </a:lnTo>
                  <a:lnTo>
                    <a:pt x="6834" y="8651"/>
                  </a:lnTo>
                  <a:lnTo>
                    <a:pt x="6826" y="8661"/>
                  </a:lnTo>
                  <a:lnTo>
                    <a:pt x="6817" y="8669"/>
                  </a:lnTo>
                  <a:lnTo>
                    <a:pt x="6809" y="8678"/>
                  </a:lnTo>
                  <a:lnTo>
                    <a:pt x="6799" y="8685"/>
                  </a:lnTo>
                  <a:lnTo>
                    <a:pt x="6789" y="8692"/>
                  </a:lnTo>
                  <a:lnTo>
                    <a:pt x="6777" y="8700"/>
                  </a:lnTo>
                  <a:lnTo>
                    <a:pt x="6766" y="8706"/>
                  </a:lnTo>
                  <a:lnTo>
                    <a:pt x="6755" y="8712"/>
                  </a:lnTo>
                  <a:lnTo>
                    <a:pt x="6744" y="8717"/>
                  </a:lnTo>
                  <a:lnTo>
                    <a:pt x="6732" y="8722"/>
                  </a:lnTo>
                  <a:lnTo>
                    <a:pt x="6720" y="8726"/>
                  </a:lnTo>
                  <a:lnTo>
                    <a:pt x="6708" y="8731"/>
                  </a:lnTo>
                  <a:lnTo>
                    <a:pt x="6695" y="8734"/>
                  </a:lnTo>
                  <a:lnTo>
                    <a:pt x="6682" y="8736"/>
                  </a:lnTo>
                  <a:lnTo>
                    <a:pt x="6669" y="8739"/>
                  </a:lnTo>
                  <a:lnTo>
                    <a:pt x="6655" y="8741"/>
                  </a:lnTo>
                  <a:lnTo>
                    <a:pt x="6642" y="8742"/>
                  </a:lnTo>
                  <a:lnTo>
                    <a:pt x="6629" y="8742"/>
                  </a:lnTo>
                  <a:lnTo>
                    <a:pt x="705" y="8742"/>
                  </a:lnTo>
                  <a:lnTo>
                    <a:pt x="691" y="8742"/>
                  </a:lnTo>
                  <a:lnTo>
                    <a:pt x="678" y="8741"/>
                  </a:lnTo>
                  <a:lnTo>
                    <a:pt x="664" y="8739"/>
                  </a:lnTo>
                  <a:lnTo>
                    <a:pt x="651" y="8736"/>
                  </a:lnTo>
                  <a:lnTo>
                    <a:pt x="638" y="8734"/>
                  </a:lnTo>
                  <a:lnTo>
                    <a:pt x="626" y="8731"/>
                  </a:lnTo>
                  <a:lnTo>
                    <a:pt x="613" y="8726"/>
                  </a:lnTo>
                  <a:lnTo>
                    <a:pt x="601" y="8722"/>
                  </a:lnTo>
                  <a:lnTo>
                    <a:pt x="589" y="8717"/>
                  </a:lnTo>
                  <a:lnTo>
                    <a:pt x="578" y="8712"/>
                  </a:lnTo>
                  <a:lnTo>
                    <a:pt x="567" y="8706"/>
                  </a:lnTo>
                  <a:lnTo>
                    <a:pt x="556" y="8700"/>
                  </a:lnTo>
                  <a:lnTo>
                    <a:pt x="546" y="8692"/>
                  </a:lnTo>
                  <a:lnTo>
                    <a:pt x="536" y="8685"/>
                  </a:lnTo>
                  <a:lnTo>
                    <a:pt x="526" y="8678"/>
                  </a:lnTo>
                  <a:lnTo>
                    <a:pt x="516" y="8669"/>
                  </a:lnTo>
                  <a:lnTo>
                    <a:pt x="507" y="8661"/>
                  </a:lnTo>
                  <a:lnTo>
                    <a:pt x="499" y="8651"/>
                  </a:lnTo>
                  <a:lnTo>
                    <a:pt x="491" y="8642"/>
                  </a:lnTo>
                  <a:lnTo>
                    <a:pt x="484" y="8632"/>
                  </a:lnTo>
                  <a:lnTo>
                    <a:pt x="477" y="8622"/>
                  </a:lnTo>
                  <a:lnTo>
                    <a:pt x="470" y="8612"/>
                  </a:lnTo>
                  <a:lnTo>
                    <a:pt x="464" y="8601"/>
                  </a:lnTo>
                  <a:lnTo>
                    <a:pt x="459" y="8590"/>
                  </a:lnTo>
                  <a:lnTo>
                    <a:pt x="454" y="8579"/>
                  </a:lnTo>
                  <a:lnTo>
                    <a:pt x="450" y="8568"/>
                  </a:lnTo>
                  <a:lnTo>
                    <a:pt x="446" y="8556"/>
                  </a:lnTo>
                  <a:lnTo>
                    <a:pt x="444" y="8543"/>
                  </a:lnTo>
                  <a:lnTo>
                    <a:pt x="440" y="8531"/>
                  </a:lnTo>
                  <a:lnTo>
                    <a:pt x="439" y="8519"/>
                  </a:lnTo>
                  <a:lnTo>
                    <a:pt x="438" y="8507"/>
                  </a:lnTo>
                  <a:lnTo>
                    <a:pt x="438" y="8494"/>
                  </a:lnTo>
                  <a:lnTo>
                    <a:pt x="438" y="7907"/>
                  </a:lnTo>
                  <a:lnTo>
                    <a:pt x="438" y="7894"/>
                  </a:lnTo>
                  <a:lnTo>
                    <a:pt x="439" y="7882"/>
                  </a:lnTo>
                  <a:lnTo>
                    <a:pt x="440" y="7870"/>
                  </a:lnTo>
                  <a:lnTo>
                    <a:pt x="444" y="7858"/>
                  </a:lnTo>
                  <a:lnTo>
                    <a:pt x="446" y="7846"/>
                  </a:lnTo>
                  <a:lnTo>
                    <a:pt x="450" y="7833"/>
                  </a:lnTo>
                  <a:lnTo>
                    <a:pt x="454" y="7822"/>
                  </a:lnTo>
                  <a:lnTo>
                    <a:pt x="459" y="7811"/>
                  </a:lnTo>
                  <a:lnTo>
                    <a:pt x="464" y="7800"/>
                  </a:lnTo>
                  <a:lnTo>
                    <a:pt x="470" y="7789"/>
                  </a:lnTo>
                  <a:lnTo>
                    <a:pt x="477" y="7779"/>
                  </a:lnTo>
                  <a:lnTo>
                    <a:pt x="484" y="7769"/>
                  </a:lnTo>
                  <a:lnTo>
                    <a:pt x="491" y="7759"/>
                  </a:lnTo>
                  <a:lnTo>
                    <a:pt x="499" y="7750"/>
                  </a:lnTo>
                  <a:lnTo>
                    <a:pt x="507" y="7740"/>
                  </a:lnTo>
                  <a:lnTo>
                    <a:pt x="516" y="7732"/>
                  </a:lnTo>
                  <a:lnTo>
                    <a:pt x="526" y="7723"/>
                  </a:lnTo>
                  <a:lnTo>
                    <a:pt x="536" y="7716"/>
                  </a:lnTo>
                  <a:lnTo>
                    <a:pt x="546" y="7709"/>
                  </a:lnTo>
                  <a:lnTo>
                    <a:pt x="556" y="7701"/>
                  </a:lnTo>
                  <a:lnTo>
                    <a:pt x="567" y="7696"/>
                  </a:lnTo>
                  <a:lnTo>
                    <a:pt x="578" y="7689"/>
                  </a:lnTo>
                  <a:lnTo>
                    <a:pt x="589" y="7684"/>
                  </a:lnTo>
                  <a:lnTo>
                    <a:pt x="601" y="7679"/>
                  </a:lnTo>
                  <a:lnTo>
                    <a:pt x="613" y="7675"/>
                  </a:lnTo>
                  <a:lnTo>
                    <a:pt x="626" y="7670"/>
                  </a:lnTo>
                  <a:lnTo>
                    <a:pt x="638" y="7667"/>
                  </a:lnTo>
                  <a:lnTo>
                    <a:pt x="651" y="7665"/>
                  </a:lnTo>
                  <a:lnTo>
                    <a:pt x="664" y="7662"/>
                  </a:lnTo>
                  <a:lnTo>
                    <a:pt x="678" y="7660"/>
                  </a:lnTo>
                  <a:lnTo>
                    <a:pt x="691" y="7659"/>
                  </a:lnTo>
                  <a:lnTo>
                    <a:pt x="705" y="7659"/>
                  </a:lnTo>
                  <a:close/>
                  <a:moveTo>
                    <a:pt x="705" y="6477"/>
                  </a:moveTo>
                  <a:lnTo>
                    <a:pt x="6629" y="6477"/>
                  </a:lnTo>
                  <a:lnTo>
                    <a:pt x="6642" y="6477"/>
                  </a:lnTo>
                  <a:lnTo>
                    <a:pt x="6655" y="6478"/>
                  </a:lnTo>
                  <a:lnTo>
                    <a:pt x="6669" y="6480"/>
                  </a:lnTo>
                  <a:lnTo>
                    <a:pt x="6682" y="6482"/>
                  </a:lnTo>
                  <a:lnTo>
                    <a:pt x="6695" y="6484"/>
                  </a:lnTo>
                  <a:lnTo>
                    <a:pt x="6708" y="6488"/>
                  </a:lnTo>
                  <a:lnTo>
                    <a:pt x="6720" y="6492"/>
                  </a:lnTo>
                  <a:lnTo>
                    <a:pt x="6732" y="6497"/>
                  </a:lnTo>
                  <a:lnTo>
                    <a:pt x="6744" y="6501"/>
                  </a:lnTo>
                  <a:lnTo>
                    <a:pt x="6755" y="6506"/>
                  </a:lnTo>
                  <a:lnTo>
                    <a:pt x="6766" y="6513"/>
                  </a:lnTo>
                  <a:lnTo>
                    <a:pt x="6777" y="6519"/>
                  </a:lnTo>
                  <a:lnTo>
                    <a:pt x="6789" y="6526"/>
                  </a:lnTo>
                  <a:lnTo>
                    <a:pt x="6799" y="6533"/>
                  </a:lnTo>
                  <a:lnTo>
                    <a:pt x="6809" y="6541"/>
                  </a:lnTo>
                  <a:lnTo>
                    <a:pt x="6817" y="6550"/>
                  </a:lnTo>
                  <a:lnTo>
                    <a:pt x="6826" y="6559"/>
                  </a:lnTo>
                  <a:lnTo>
                    <a:pt x="6834" y="6568"/>
                  </a:lnTo>
                  <a:lnTo>
                    <a:pt x="6843" y="6576"/>
                  </a:lnTo>
                  <a:lnTo>
                    <a:pt x="6850" y="6586"/>
                  </a:lnTo>
                  <a:lnTo>
                    <a:pt x="6857" y="6596"/>
                  </a:lnTo>
                  <a:lnTo>
                    <a:pt x="6863" y="6606"/>
                  </a:lnTo>
                  <a:lnTo>
                    <a:pt x="6870" y="6617"/>
                  </a:lnTo>
                  <a:lnTo>
                    <a:pt x="6875" y="6629"/>
                  </a:lnTo>
                  <a:lnTo>
                    <a:pt x="6879" y="6640"/>
                  </a:lnTo>
                  <a:lnTo>
                    <a:pt x="6884" y="6651"/>
                  </a:lnTo>
                  <a:lnTo>
                    <a:pt x="6887" y="6663"/>
                  </a:lnTo>
                  <a:lnTo>
                    <a:pt x="6891" y="6675"/>
                  </a:lnTo>
                  <a:lnTo>
                    <a:pt x="6893" y="6687"/>
                  </a:lnTo>
                  <a:lnTo>
                    <a:pt x="6894" y="6700"/>
                  </a:lnTo>
                  <a:lnTo>
                    <a:pt x="6895" y="6712"/>
                  </a:lnTo>
                  <a:lnTo>
                    <a:pt x="6896" y="6725"/>
                  </a:lnTo>
                  <a:lnTo>
                    <a:pt x="6896" y="7312"/>
                  </a:lnTo>
                  <a:lnTo>
                    <a:pt x="6895" y="7324"/>
                  </a:lnTo>
                  <a:lnTo>
                    <a:pt x="6894" y="7336"/>
                  </a:lnTo>
                  <a:lnTo>
                    <a:pt x="6893" y="7350"/>
                  </a:lnTo>
                  <a:lnTo>
                    <a:pt x="6891" y="7362"/>
                  </a:lnTo>
                  <a:lnTo>
                    <a:pt x="6887" y="7373"/>
                  </a:lnTo>
                  <a:lnTo>
                    <a:pt x="6884" y="7385"/>
                  </a:lnTo>
                  <a:lnTo>
                    <a:pt x="6879" y="7396"/>
                  </a:lnTo>
                  <a:lnTo>
                    <a:pt x="6875" y="7407"/>
                  </a:lnTo>
                  <a:lnTo>
                    <a:pt x="6870" y="7418"/>
                  </a:lnTo>
                  <a:lnTo>
                    <a:pt x="6863" y="7429"/>
                  </a:lnTo>
                  <a:lnTo>
                    <a:pt x="6857" y="7439"/>
                  </a:lnTo>
                  <a:lnTo>
                    <a:pt x="6850" y="7449"/>
                  </a:lnTo>
                  <a:lnTo>
                    <a:pt x="6843" y="7459"/>
                  </a:lnTo>
                  <a:lnTo>
                    <a:pt x="6834" y="7469"/>
                  </a:lnTo>
                  <a:lnTo>
                    <a:pt x="6826" y="7478"/>
                  </a:lnTo>
                  <a:lnTo>
                    <a:pt x="6817" y="7486"/>
                  </a:lnTo>
                  <a:lnTo>
                    <a:pt x="6809" y="7495"/>
                  </a:lnTo>
                  <a:lnTo>
                    <a:pt x="6799" y="7503"/>
                  </a:lnTo>
                  <a:lnTo>
                    <a:pt x="6789" y="7510"/>
                  </a:lnTo>
                  <a:lnTo>
                    <a:pt x="6777" y="7517"/>
                  </a:lnTo>
                  <a:lnTo>
                    <a:pt x="6766" y="7524"/>
                  </a:lnTo>
                  <a:lnTo>
                    <a:pt x="6755" y="7529"/>
                  </a:lnTo>
                  <a:lnTo>
                    <a:pt x="6744" y="7535"/>
                  </a:lnTo>
                  <a:lnTo>
                    <a:pt x="6732" y="7539"/>
                  </a:lnTo>
                  <a:lnTo>
                    <a:pt x="6720" y="7544"/>
                  </a:lnTo>
                  <a:lnTo>
                    <a:pt x="6708" y="7548"/>
                  </a:lnTo>
                  <a:lnTo>
                    <a:pt x="6695" y="7552"/>
                  </a:lnTo>
                  <a:lnTo>
                    <a:pt x="6682" y="7554"/>
                  </a:lnTo>
                  <a:lnTo>
                    <a:pt x="6669" y="7556"/>
                  </a:lnTo>
                  <a:lnTo>
                    <a:pt x="6655" y="7558"/>
                  </a:lnTo>
                  <a:lnTo>
                    <a:pt x="6642" y="7559"/>
                  </a:lnTo>
                  <a:lnTo>
                    <a:pt x="6629" y="7559"/>
                  </a:lnTo>
                  <a:lnTo>
                    <a:pt x="705" y="7559"/>
                  </a:lnTo>
                  <a:lnTo>
                    <a:pt x="691" y="7559"/>
                  </a:lnTo>
                  <a:lnTo>
                    <a:pt x="678" y="7558"/>
                  </a:lnTo>
                  <a:lnTo>
                    <a:pt x="664" y="7556"/>
                  </a:lnTo>
                  <a:lnTo>
                    <a:pt x="651" y="7554"/>
                  </a:lnTo>
                  <a:lnTo>
                    <a:pt x="638" y="7552"/>
                  </a:lnTo>
                  <a:lnTo>
                    <a:pt x="626" y="7548"/>
                  </a:lnTo>
                  <a:lnTo>
                    <a:pt x="613" y="7544"/>
                  </a:lnTo>
                  <a:lnTo>
                    <a:pt x="601" y="7539"/>
                  </a:lnTo>
                  <a:lnTo>
                    <a:pt x="589" y="7535"/>
                  </a:lnTo>
                  <a:lnTo>
                    <a:pt x="578" y="7529"/>
                  </a:lnTo>
                  <a:lnTo>
                    <a:pt x="567" y="7524"/>
                  </a:lnTo>
                  <a:lnTo>
                    <a:pt x="556" y="7517"/>
                  </a:lnTo>
                  <a:lnTo>
                    <a:pt x="546" y="7510"/>
                  </a:lnTo>
                  <a:lnTo>
                    <a:pt x="536" y="7503"/>
                  </a:lnTo>
                  <a:lnTo>
                    <a:pt x="526" y="7495"/>
                  </a:lnTo>
                  <a:lnTo>
                    <a:pt x="516" y="7486"/>
                  </a:lnTo>
                  <a:lnTo>
                    <a:pt x="507" y="7478"/>
                  </a:lnTo>
                  <a:lnTo>
                    <a:pt x="499" y="7469"/>
                  </a:lnTo>
                  <a:lnTo>
                    <a:pt x="491" y="7459"/>
                  </a:lnTo>
                  <a:lnTo>
                    <a:pt x="484" y="7449"/>
                  </a:lnTo>
                  <a:lnTo>
                    <a:pt x="477" y="7439"/>
                  </a:lnTo>
                  <a:lnTo>
                    <a:pt x="470" y="7429"/>
                  </a:lnTo>
                  <a:lnTo>
                    <a:pt x="464" y="7418"/>
                  </a:lnTo>
                  <a:lnTo>
                    <a:pt x="459" y="7407"/>
                  </a:lnTo>
                  <a:lnTo>
                    <a:pt x="454" y="7396"/>
                  </a:lnTo>
                  <a:lnTo>
                    <a:pt x="450" y="7385"/>
                  </a:lnTo>
                  <a:lnTo>
                    <a:pt x="446" y="7373"/>
                  </a:lnTo>
                  <a:lnTo>
                    <a:pt x="444" y="7362"/>
                  </a:lnTo>
                  <a:lnTo>
                    <a:pt x="440" y="7350"/>
                  </a:lnTo>
                  <a:lnTo>
                    <a:pt x="439" y="7336"/>
                  </a:lnTo>
                  <a:lnTo>
                    <a:pt x="438" y="7324"/>
                  </a:lnTo>
                  <a:lnTo>
                    <a:pt x="438" y="7312"/>
                  </a:lnTo>
                  <a:lnTo>
                    <a:pt x="438" y="6725"/>
                  </a:lnTo>
                  <a:lnTo>
                    <a:pt x="438" y="6712"/>
                  </a:lnTo>
                  <a:lnTo>
                    <a:pt x="439" y="6700"/>
                  </a:lnTo>
                  <a:lnTo>
                    <a:pt x="440" y="6687"/>
                  </a:lnTo>
                  <a:lnTo>
                    <a:pt x="444" y="6675"/>
                  </a:lnTo>
                  <a:lnTo>
                    <a:pt x="446" y="6663"/>
                  </a:lnTo>
                  <a:lnTo>
                    <a:pt x="450" y="6651"/>
                  </a:lnTo>
                  <a:lnTo>
                    <a:pt x="454" y="6640"/>
                  </a:lnTo>
                  <a:lnTo>
                    <a:pt x="459" y="6629"/>
                  </a:lnTo>
                  <a:lnTo>
                    <a:pt x="464" y="6617"/>
                  </a:lnTo>
                  <a:lnTo>
                    <a:pt x="470" y="6606"/>
                  </a:lnTo>
                  <a:lnTo>
                    <a:pt x="477" y="6596"/>
                  </a:lnTo>
                  <a:lnTo>
                    <a:pt x="484" y="6586"/>
                  </a:lnTo>
                  <a:lnTo>
                    <a:pt x="491" y="6576"/>
                  </a:lnTo>
                  <a:lnTo>
                    <a:pt x="499" y="6568"/>
                  </a:lnTo>
                  <a:lnTo>
                    <a:pt x="507" y="6559"/>
                  </a:lnTo>
                  <a:lnTo>
                    <a:pt x="516" y="6550"/>
                  </a:lnTo>
                  <a:lnTo>
                    <a:pt x="526" y="6541"/>
                  </a:lnTo>
                  <a:lnTo>
                    <a:pt x="536" y="6533"/>
                  </a:lnTo>
                  <a:lnTo>
                    <a:pt x="546" y="6526"/>
                  </a:lnTo>
                  <a:lnTo>
                    <a:pt x="556" y="6519"/>
                  </a:lnTo>
                  <a:lnTo>
                    <a:pt x="567" y="6513"/>
                  </a:lnTo>
                  <a:lnTo>
                    <a:pt x="578" y="6506"/>
                  </a:lnTo>
                  <a:lnTo>
                    <a:pt x="589" y="6501"/>
                  </a:lnTo>
                  <a:lnTo>
                    <a:pt x="601" y="6497"/>
                  </a:lnTo>
                  <a:lnTo>
                    <a:pt x="613" y="6492"/>
                  </a:lnTo>
                  <a:lnTo>
                    <a:pt x="626" y="6488"/>
                  </a:lnTo>
                  <a:lnTo>
                    <a:pt x="638" y="6484"/>
                  </a:lnTo>
                  <a:lnTo>
                    <a:pt x="651" y="6482"/>
                  </a:lnTo>
                  <a:lnTo>
                    <a:pt x="664" y="6480"/>
                  </a:lnTo>
                  <a:lnTo>
                    <a:pt x="678" y="6478"/>
                  </a:lnTo>
                  <a:lnTo>
                    <a:pt x="691" y="6477"/>
                  </a:lnTo>
                  <a:lnTo>
                    <a:pt x="705" y="6477"/>
                  </a:lnTo>
                  <a:close/>
                  <a:moveTo>
                    <a:pt x="705" y="5294"/>
                  </a:moveTo>
                  <a:lnTo>
                    <a:pt x="6629" y="5294"/>
                  </a:lnTo>
                  <a:lnTo>
                    <a:pt x="6642" y="5295"/>
                  </a:lnTo>
                  <a:lnTo>
                    <a:pt x="6655" y="5295"/>
                  </a:lnTo>
                  <a:lnTo>
                    <a:pt x="6669" y="5297"/>
                  </a:lnTo>
                  <a:lnTo>
                    <a:pt x="6682" y="5299"/>
                  </a:lnTo>
                  <a:lnTo>
                    <a:pt x="6695" y="5302"/>
                  </a:lnTo>
                  <a:lnTo>
                    <a:pt x="6708" y="5305"/>
                  </a:lnTo>
                  <a:lnTo>
                    <a:pt x="6720" y="5309"/>
                  </a:lnTo>
                  <a:lnTo>
                    <a:pt x="6732" y="5314"/>
                  </a:lnTo>
                  <a:lnTo>
                    <a:pt x="6744" y="5318"/>
                  </a:lnTo>
                  <a:lnTo>
                    <a:pt x="6755" y="5324"/>
                  </a:lnTo>
                  <a:lnTo>
                    <a:pt x="6766" y="5331"/>
                  </a:lnTo>
                  <a:lnTo>
                    <a:pt x="6777" y="5337"/>
                  </a:lnTo>
                  <a:lnTo>
                    <a:pt x="6789" y="5344"/>
                  </a:lnTo>
                  <a:lnTo>
                    <a:pt x="6799" y="5351"/>
                  </a:lnTo>
                  <a:lnTo>
                    <a:pt x="6809" y="5358"/>
                  </a:lnTo>
                  <a:lnTo>
                    <a:pt x="6817" y="5367"/>
                  </a:lnTo>
                  <a:lnTo>
                    <a:pt x="6826" y="5376"/>
                  </a:lnTo>
                  <a:lnTo>
                    <a:pt x="6834" y="5385"/>
                  </a:lnTo>
                  <a:lnTo>
                    <a:pt x="6843" y="5394"/>
                  </a:lnTo>
                  <a:lnTo>
                    <a:pt x="6850" y="5404"/>
                  </a:lnTo>
                  <a:lnTo>
                    <a:pt x="6857" y="5414"/>
                  </a:lnTo>
                  <a:lnTo>
                    <a:pt x="6863" y="5424"/>
                  </a:lnTo>
                  <a:lnTo>
                    <a:pt x="6870" y="5435"/>
                  </a:lnTo>
                  <a:lnTo>
                    <a:pt x="6875" y="5446"/>
                  </a:lnTo>
                  <a:lnTo>
                    <a:pt x="6879" y="5457"/>
                  </a:lnTo>
                  <a:lnTo>
                    <a:pt x="6884" y="5468"/>
                  </a:lnTo>
                  <a:lnTo>
                    <a:pt x="6887" y="5480"/>
                  </a:lnTo>
                  <a:lnTo>
                    <a:pt x="6891" y="5493"/>
                  </a:lnTo>
                  <a:lnTo>
                    <a:pt x="6893" y="5505"/>
                  </a:lnTo>
                  <a:lnTo>
                    <a:pt x="6894" y="5517"/>
                  </a:lnTo>
                  <a:lnTo>
                    <a:pt x="6895" y="5529"/>
                  </a:lnTo>
                  <a:lnTo>
                    <a:pt x="6896" y="5542"/>
                  </a:lnTo>
                  <a:lnTo>
                    <a:pt x="6896" y="6129"/>
                  </a:lnTo>
                  <a:lnTo>
                    <a:pt x="6895" y="6142"/>
                  </a:lnTo>
                  <a:lnTo>
                    <a:pt x="6894" y="6155"/>
                  </a:lnTo>
                  <a:lnTo>
                    <a:pt x="6893" y="6167"/>
                  </a:lnTo>
                  <a:lnTo>
                    <a:pt x="6891" y="6179"/>
                  </a:lnTo>
                  <a:lnTo>
                    <a:pt x="6887" y="6190"/>
                  </a:lnTo>
                  <a:lnTo>
                    <a:pt x="6884" y="6203"/>
                  </a:lnTo>
                  <a:lnTo>
                    <a:pt x="6879" y="6214"/>
                  </a:lnTo>
                  <a:lnTo>
                    <a:pt x="6875" y="6226"/>
                  </a:lnTo>
                  <a:lnTo>
                    <a:pt x="6870" y="6236"/>
                  </a:lnTo>
                  <a:lnTo>
                    <a:pt x="6863" y="6247"/>
                  </a:lnTo>
                  <a:lnTo>
                    <a:pt x="6857" y="6257"/>
                  </a:lnTo>
                  <a:lnTo>
                    <a:pt x="6850" y="6267"/>
                  </a:lnTo>
                  <a:lnTo>
                    <a:pt x="6843" y="6277"/>
                  </a:lnTo>
                  <a:lnTo>
                    <a:pt x="6834" y="6287"/>
                  </a:lnTo>
                  <a:lnTo>
                    <a:pt x="6826" y="6296"/>
                  </a:lnTo>
                  <a:lnTo>
                    <a:pt x="6817" y="6305"/>
                  </a:lnTo>
                  <a:lnTo>
                    <a:pt x="6809" y="6312"/>
                  </a:lnTo>
                  <a:lnTo>
                    <a:pt x="6799" y="6320"/>
                  </a:lnTo>
                  <a:lnTo>
                    <a:pt x="6789" y="6328"/>
                  </a:lnTo>
                  <a:lnTo>
                    <a:pt x="6777" y="6335"/>
                  </a:lnTo>
                  <a:lnTo>
                    <a:pt x="6766" y="6341"/>
                  </a:lnTo>
                  <a:lnTo>
                    <a:pt x="6755" y="6347"/>
                  </a:lnTo>
                  <a:lnTo>
                    <a:pt x="6744" y="6352"/>
                  </a:lnTo>
                  <a:lnTo>
                    <a:pt x="6732" y="6358"/>
                  </a:lnTo>
                  <a:lnTo>
                    <a:pt x="6720" y="6362"/>
                  </a:lnTo>
                  <a:lnTo>
                    <a:pt x="6708" y="6366"/>
                  </a:lnTo>
                  <a:lnTo>
                    <a:pt x="6695" y="6369"/>
                  </a:lnTo>
                  <a:lnTo>
                    <a:pt x="6682" y="6372"/>
                  </a:lnTo>
                  <a:lnTo>
                    <a:pt x="6669" y="6374"/>
                  </a:lnTo>
                  <a:lnTo>
                    <a:pt x="6655" y="6376"/>
                  </a:lnTo>
                  <a:lnTo>
                    <a:pt x="6642" y="6377"/>
                  </a:lnTo>
                  <a:lnTo>
                    <a:pt x="6629" y="6377"/>
                  </a:lnTo>
                  <a:lnTo>
                    <a:pt x="705" y="6377"/>
                  </a:lnTo>
                  <a:lnTo>
                    <a:pt x="691" y="6377"/>
                  </a:lnTo>
                  <a:lnTo>
                    <a:pt x="678" y="6376"/>
                  </a:lnTo>
                  <a:lnTo>
                    <a:pt x="664" y="6374"/>
                  </a:lnTo>
                  <a:lnTo>
                    <a:pt x="651" y="6372"/>
                  </a:lnTo>
                  <a:lnTo>
                    <a:pt x="638" y="6369"/>
                  </a:lnTo>
                  <a:lnTo>
                    <a:pt x="626" y="6366"/>
                  </a:lnTo>
                  <a:lnTo>
                    <a:pt x="613" y="6362"/>
                  </a:lnTo>
                  <a:lnTo>
                    <a:pt x="601" y="6358"/>
                  </a:lnTo>
                  <a:lnTo>
                    <a:pt x="589" y="6352"/>
                  </a:lnTo>
                  <a:lnTo>
                    <a:pt x="578" y="6347"/>
                  </a:lnTo>
                  <a:lnTo>
                    <a:pt x="567" y="6341"/>
                  </a:lnTo>
                  <a:lnTo>
                    <a:pt x="556" y="6335"/>
                  </a:lnTo>
                  <a:lnTo>
                    <a:pt x="546" y="6328"/>
                  </a:lnTo>
                  <a:lnTo>
                    <a:pt x="536" y="6320"/>
                  </a:lnTo>
                  <a:lnTo>
                    <a:pt x="526" y="6312"/>
                  </a:lnTo>
                  <a:lnTo>
                    <a:pt x="516" y="6305"/>
                  </a:lnTo>
                  <a:lnTo>
                    <a:pt x="507" y="6296"/>
                  </a:lnTo>
                  <a:lnTo>
                    <a:pt x="499" y="6287"/>
                  </a:lnTo>
                  <a:lnTo>
                    <a:pt x="491" y="6277"/>
                  </a:lnTo>
                  <a:lnTo>
                    <a:pt x="484" y="6267"/>
                  </a:lnTo>
                  <a:lnTo>
                    <a:pt x="477" y="6257"/>
                  </a:lnTo>
                  <a:lnTo>
                    <a:pt x="470" y="6247"/>
                  </a:lnTo>
                  <a:lnTo>
                    <a:pt x="464" y="6236"/>
                  </a:lnTo>
                  <a:lnTo>
                    <a:pt x="459" y="6226"/>
                  </a:lnTo>
                  <a:lnTo>
                    <a:pt x="454" y="6214"/>
                  </a:lnTo>
                  <a:lnTo>
                    <a:pt x="450" y="6203"/>
                  </a:lnTo>
                  <a:lnTo>
                    <a:pt x="446" y="6190"/>
                  </a:lnTo>
                  <a:lnTo>
                    <a:pt x="444" y="6179"/>
                  </a:lnTo>
                  <a:lnTo>
                    <a:pt x="440" y="6167"/>
                  </a:lnTo>
                  <a:lnTo>
                    <a:pt x="439" y="6155"/>
                  </a:lnTo>
                  <a:lnTo>
                    <a:pt x="438" y="6142"/>
                  </a:lnTo>
                  <a:lnTo>
                    <a:pt x="438" y="6129"/>
                  </a:lnTo>
                  <a:lnTo>
                    <a:pt x="438" y="5542"/>
                  </a:lnTo>
                  <a:lnTo>
                    <a:pt x="438" y="5529"/>
                  </a:lnTo>
                  <a:lnTo>
                    <a:pt x="439" y="5517"/>
                  </a:lnTo>
                  <a:lnTo>
                    <a:pt x="440" y="5505"/>
                  </a:lnTo>
                  <a:lnTo>
                    <a:pt x="444" y="5493"/>
                  </a:lnTo>
                  <a:lnTo>
                    <a:pt x="446" y="5480"/>
                  </a:lnTo>
                  <a:lnTo>
                    <a:pt x="450" y="5468"/>
                  </a:lnTo>
                  <a:lnTo>
                    <a:pt x="454" y="5457"/>
                  </a:lnTo>
                  <a:lnTo>
                    <a:pt x="459" y="5446"/>
                  </a:lnTo>
                  <a:lnTo>
                    <a:pt x="464" y="5435"/>
                  </a:lnTo>
                  <a:lnTo>
                    <a:pt x="470" y="5424"/>
                  </a:lnTo>
                  <a:lnTo>
                    <a:pt x="477" y="5414"/>
                  </a:lnTo>
                  <a:lnTo>
                    <a:pt x="484" y="5404"/>
                  </a:lnTo>
                  <a:lnTo>
                    <a:pt x="491" y="5394"/>
                  </a:lnTo>
                  <a:lnTo>
                    <a:pt x="499" y="5385"/>
                  </a:lnTo>
                  <a:lnTo>
                    <a:pt x="507" y="5376"/>
                  </a:lnTo>
                  <a:lnTo>
                    <a:pt x="516" y="5367"/>
                  </a:lnTo>
                  <a:lnTo>
                    <a:pt x="526" y="5358"/>
                  </a:lnTo>
                  <a:lnTo>
                    <a:pt x="536" y="5351"/>
                  </a:lnTo>
                  <a:lnTo>
                    <a:pt x="546" y="5344"/>
                  </a:lnTo>
                  <a:lnTo>
                    <a:pt x="556" y="5337"/>
                  </a:lnTo>
                  <a:lnTo>
                    <a:pt x="567" y="5331"/>
                  </a:lnTo>
                  <a:lnTo>
                    <a:pt x="578" y="5324"/>
                  </a:lnTo>
                  <a:lnTo>
                    <a:pt x="589" y="5318"/>
                  </a:lnTo>
                  <a:lnTo>
                    <a:pt x="601" y="5314"/>
                  </a:lnTo>
                  <a:lnTo>
                    <a:pt x="613" y="5309"/>
                  </a:lnTo>
                  <a:lnTo>
                    <a:pt x="626" y="5305"/>
                  </a:lnTo>
                  <a:lnTo>
                    <a:pt x="638" y="5302"/>
                  </a:lnTo>
                  <a:lnTo>
                    <a:pt x="651" y="5299"/>
                  </a:lnTo>
                  <a:lnTo>
                    <a:pt x="664" y="5297"/>
                  </a:lnTo>
                  <a:lnTo>
                    <a:pt x="678" y="5295"/>
                  </a:lnTo>
                  <a:lnTo>
                    <a:pt x="691" y="5295"/>
                  </a:lnTo>
                  <a:lnTo>
                    <a:pt x="705" y="5294"/>
                  </a:lnTo>
                  <a:close/>
                  <a:moveTo>
                    <a:pt x="705" y="4111"/>
                  </a:moveTo>
                  <a:lnTo>
                    <a:pt x="6629" y="4111"/>
                  </a:lnTo>
                  <a:lnTo>
                    <a:pt x="6642" y="4112"/>
                  </a:lnTo>
                  <a:lnTo>
                    <a:pt x="6655" y="4112"/>
                  </a:lnTo>
                  <a:lnTo>
                    <a:pt x="6669" y="4115"/>
                  </a:lnTo>
                  <a:lnTo>
                    <a:pt x="6682" y="4117"/>
                  </a:lnTo>
                  <a:lnTo>
                    <a:pt x="6695" y="4119"/>
                  </a:lnTo>
                  <a:lnTo>
                    <a:pt x="6708" y="4122"/>
                  </a:lnTo>
                  <a:lnTo>
                    <a:pt x="6720" y="4127"/>
                  </a:lnTo>
                  <a:lnTo>
                    <a:pt x="6732" y="4131"/>
                  </a:lnTo>
                  <a:lnTo>
                    <a:pt x="6744" y="4136"/>
                  </a:lnTo>
                  <a:lnTo>
                    <a:pt x="6755" y="4141"/>
                  </a:lnTo>
                  <a:lnTo>
                    <a:pt x="6766" y="4148"/>
                  </a:lnTo>
                  <a:lnTo>
                    <a:pt x="6777" y="4155"/>
                  </a:lnTo>
                  <a:lnTo>
                    <a:pt x="6789" y="4161"/>
                  </a:lnTo>
                  <a:lnTo>
                    <a:pt x="6799" y="4169"/>
                  </a:lnTo>
                  <a:lnTo>
                    <a:pt x="6809" y="4177"/>
                  </a:lnTo>
                  <a:lnTo>
                    <a:pt x="6817" y="4185"/>
                  </a:lnTo>
                  <a:lnTo>
                    <a:pt x="6826" y="4193"/>
                  </a:lnTo>
                  <a:lnTo>
                    <a:pt x="6834" y="4202"/>
                  </a:lnTo>
                  <a:lnTo>
                    <a:pt x="6843" y="4211"/>
                  </a:lnTo>
                  <a:lnTo>
                    <a:pt x="6850" y="4221"/>
                  </a:lnTo>
                  <a:lnTo>
                    <a:pt x="6857" y="4231"/>
                  </a:lnTo>
                  <a:lnTo>
                    <a:pt x="6863" y="4241"/>
                  </a:lnTo>
                  <a:lnTo>
                    <a:pt x="6870" y="4252"/>
                  </a:lnTo>
                  <a:lnTo>
                    <a:pt x="6875" y="4263"/>
                  </a:lnTo>
                  <a:lnTo>
                    <a:pt x="6879" y="4274"/>
                  </a:lnTo>
                  <a:lnTo>
                    <a:pt x="6884" y="4287"/>
                  </a:lnTo>
                  <a:lnTo>
                    <a:pt x="6887" y="4298"/>
                  </a:lnTo>
                  <a:lnTo>
                    <a:pt x="6891" y="4310"/>
                  </a:lnTo>
                  <a:lnTo>
                    <a:pt x="6893" y="4322"/>
                  </a:lnTo>
                  <a:lnTo>
                    <a:pt x="6894" y="4334"/>
                  </a:lnTo>
                  <a:lnTo>
                    <a:pt x="6895" y="4347"/>
                  </a:lnTo>
                  <a:lnTo>
                    <a:pt x="6896" y="4360"/>
                  </a:lnTo>
                  <a:lnTo>
                    <a:pt x="6896" y="4947"/>
                  </a:lnTo>
                  <a:lnTo>
                    <a:pt x="6895" y="4959"/>
                  </a:lnTo>
                  <a:lnTo>
                    <a:pt x="6894" y="4972"/>
                  </a:lnTo>
                  <a:lnTo>
                    <a:pt x="6893" y="4984"/>
                  </a:lnTo>
                  <a:lnTo>
                    <a:pt x="6891" y="4997"/>
                  </a:lnTo>
                  <a:lnTo>
                    <a:pt x="6887" y="5009"/>
                  </a:lnTo>
                  <a:lnTo>
                    <a:pt x="6884" y="5020"/>
                  </a:lnTo>
                  <a:lnTo>
                    <a:pt x="6879" y="5031"/>
                  </a:lnTo>
                  <a:lnTo>
                    <a:pt x="6875" y="5043"/>
                  </a:lnTo>
                  <a:lnTo>
                    <a:pt x="6870" y="5054"/>
                  </a:lnTo>
                  <a:lnTo>
                    <a:pt x="6863" y="5064"/>
                  </a:lnTo>
                  <a:lnTo>
                    <a:pt x="6857" y="5074"/>
                  </a:lnTo>
                  <a:lnTo>
                    <a:pt x="6850" y="5085"/>
                  </a:lnTo>
                  <a:lnTo>
                    <a:pt x="6843" y="5094"/>
                  </a:lnTo>
                  <a:lnTo>
                    <a:pt x="6834" y="5104"/>
                  </a:lnTo>
                  <a:lnTo>
                    <a:pt x="6826" y="5113"/>
                  </a:lnTo>
                  <a:lnTo>
                    <a:pt x="6817" y="5122"/>
                  </a:lnTo>
                  <a:lnTo>
                    <a:pt x="6809" y="5130"/>
                  </a:lnTo>
                  <a:lnTo>
                    <a:pt x="6799" y="5138"/>
                  </a:lnTo>
                  <a:lnTo>
                    <a:pt x="6789" y="5145"/>
                  </a:lnTo>
                  <a:lnTo>
                    <a:pt x="6777" y="5152"/>
                  </a:lnTo>
                  <a:lnTo>
                    <a:pt x="6766" y="5159"/>
                  </a:lnTo>
                  <a:lnTo>
                    <a:pt x="6755" y="5164"/>
                  </a:lnTo>
                  <a:lnTo>
                    <a:pt x="6744" y="5170"/>
                  </a:lnTo>
                  <a:lnTo>
                    <a:pt x="6732" y="5175"/>
                  </a:lnTo>
                  <a:lnTo>
                    <a:pt x="6720" y="5180"/>
                  </a:lnTo>
                  <a:lnTo>
                    <a:pt x="6708" y="5183"/>
                  </a:lnTo>
                  <a:lnTo>
                    <a:pt x="6695" y="5186"/>
                  </a:lnTo>
                  <a:lnTo>
                    <a:pt x="6682" y="5190"/>
                  </a:lnTo>
                  <a:lnTo>
                    <a:pt x="6669" y="5192"/>
                  </a:lnTo>
                  <a:lnTo>
                    <a:pt x="6655" y="5193"/>
                  </a:lnTo>
                  <a:lnTo>
                    <a:pt x="6642" y="5194"/>
                  </a:lnTo>
                  <a:lnTo>
                    <a:pt x="6629" y="5194"/>
                  </a:lnTo>
                  <a:lnTo>
                    <a:pt x="705" y="5194"/>
                  </a:lnTo>
                  <a:lnTo>
                    <a:pt x="691" y="5194"/>
                  </a:lnTo>
                  <a:lnTo>
                    <a:pt x="678" y="5193"/>
                  </a:lnTo>
                  <a:lnTo>
                    <a:pt x="664" y="5192"/>
                  </a:lnTo>
                  <a:lnTo>
                    <a:pt x="651" y="5190"/>
                  </a:lnTo>
                  <a:lnTo>
                    <a:pt x="638" y="5186"/>
                  </a:lnTo>
                  <a:lnTo>
                    <a:pt x="626" y="5183"/>
                  </a:lnTo>
                  <a:lnTo>
                    <a:pt x="613" y="5180"/>
                  </a:lnTo>
                  <a:lnTo>
                    <a:pt x="601" y="5175"/>
                  </a:lnTo>
                  <a:lnTo>
                    <a:pt x="589" y="5170"/>
                  </a:lnTo>
                  <a:lnTo>
                    <a:pt x="578" y="5164"/>
                  </a:lnTo>
                  <a:lnTo>
                    <a:pt x="567" y="5159"/>
                  </a:lnTo>
                  <a:lnTo>
                    <a:pt x="556" y="5152"/>
                  </a:lnTo>
                  <a:lnTo>
                    <a:pt x="546" y="5145"/>
                  </a:lnTo>
                  <a:lnTo>
                    <a:pt x="536" y="5138"/>
                  </a:lnTo>
                  <a:lnTo>
                    <a:pt x="526" y="5130"/>
                  </a:lnTo>
                  <a:lnTo>
                    <a:pt x="516" y="5122"/>
                  </a:lnTo>
                  <a:lnTo>
                    <a:pt x="507" y="5113"/>
                  </a:lnTo>
                  <a:lnTo>
                    <a:pt x="499" y="5104"/>
                  </a:lnTo>
                  <a:lnTo>
                    <a:pt x="491" y="5094"/>
                  </a:lnTo>
                  <a:lnTo>
                    <a:pt x="484" y="5085"/>
                  </a:lnTo>
                  <a:lnTo>
                    <a:pt x="477" y="5074"/>
                  </a:lnTo>
                  <a:lnTo>
                    <a:pt x="470" y="5064"/>
                  </a:lnTo>
                  <a:lnTo>
                    <a:pt x="464" y="5054"/>
                  </a:lnTo>
                  <a:lnTo>
                    <a:pt x="459" y="5043"/>
                  </a:lnTo>
                  <a:lnTo>
                    <a:pt x="454" y="5031"/>
                  </a:lnTo>
                  <a:lnTo>
                    <a:pt x="450" y="5020"/>
                  </a:lnTo>
                  <a:lnTo>
                    <a:pt x="446" y="5009"/>
                  </a:lnTo>
                  <a:lnTo>
                    <a:pt x="444" y="4997"/>
                  </a:lnTo>
                  <a:lnTo>
                    <a:pt x="440" y="4984"/>
                  </a:lnTo>
                  <a:lnTo>
                    <a:pt x="439" y="4972"/>
                  </a:lnTo>
                  <a:lnTo>
                    <a:pt x="438" y="4959"/>
                  </a:lnTo>
                  <a:lnTo>
                    <a:pt x="438" y="4947"/>
                  </a:lnTo>
                  <a:lnTo>
                    <a:pt x="438" y="4360"/>
                  </a:lnTo>
                  <a:lnTo>
                    <a:pt x="438" y="4347"/>
                  </a:lnTo>
                  <a:lnTo>
                    <a:pt x="439" y="4334"/>
                  </a:lnTo>
                  <a:lnTo>
                    <a:pt x="440" y="4322"/>
                  </a:lnTo>
                  <a:lnTo>
                    <a:pt x="444" y="4310"/>
                  </a:lnTo>
                  <a:lnTo>
                    <a:pt x="446" y="4298"/>
                  </a:lnTo>
                  <a:lnTo>
                    <a:pt x="450" y="4287"/>
                  </a:lnTo>
                  <a:lnTo>
                    <a:pt x="454" y="4274"/>
                  </a:lnTo>
                  <a:lnTo>
                    <a:pt x="459" y="4263"/>
                  </a:lnTo>
                  <a:lnTo>
                    <a:pt x="464" y="4252"/>
                  </a:lnTo>
                  <a:lnTo>
                    <a:pt x="470" y="4241"/>
                  </a:lnTo>
                  <a:lnTo>
                    <a:pt x="477" y="4231"/>
                  </a:lnTo>
                  <a:lnTo>
                    <a:pt x="484" y="4221"/>
                  </a:lnTo>
                  <a:lnTo>
                    <a:pt x="491" y="4211"/>
                  </a:lnTo>
                  <a:lnTo>
                    <a:pt x="499" y="4202"/>
                  </a:lnTo>
                  <a:lnTo>
                    <a:pt x="507" y="4193"/>
                  </a:lnTo>
                  <a:lnTo>
                    <a:pt x="516" y="4185"/>
                  </a:lnTo>
                  <a:lnTo>
                    <a:pt x="526" y="4177"/>
                  </a:lnTo>
                  <a:lnTo>
                    <a:pt x="536" y="4169"/>
                  </a:lnTo>
                  <a:lnTo>
                    <a:pt x="546" y="4161"/>
                  </a:lnTo>
                  <a:lnTo>
                    <a:pt x="556" y="4155"/>
                  </a:lnTo>
                  <a:lnTo>
                    <a:pt x="567" y="4148"/>
                  </a:lnTo>
                  <a:lnTo>
                    <a:pt x="578" y="4141"/>
                  </a:lnTo>
                  <a:lnTo>
                    <a:pt x="589" y="4136"/>
                  </a:lnTo>
                  <a:lnTo>
                    <a:pt x="601" y="4131"/>
                  </a:lnTo>
                  <a:lnTo>
                    <a:pt x="613" y="4127"/>
                  </a:lnTo>
                  <a:lnTo>
                    <a:pt x="626" y="4122"/>
                  </a:lnTo>
                  <a:lnTo>
                    <a:pt x="638" y="4119"/>
                  </a:lnTo>
                  <a:lnTo>
                    <a:pt x="651" y="4117"/>
                  </a:lnTo>
                  <a:lnTo>
                    <a:pt x="664" y="4115"/>
                  </a:lnTo>
                  <a:lnTo>
                    <a:pt x="678" y="4112"/>
                  </a:lnTo>
                  <a:lnTo>
                    <a:pt x="691" y="4112"/>
                  </a:lnTo>
                  <a:lnTo>
                    <a:pt x="705" y="4111"/>
                  </a:lnTo>
                  <a:close/>
                  <a:moveTo>
                    <a:pt x="3677" y="13159"/>
                  </a:moveTo>
                  <a:lnTo>
                    <a:pt x="3706" y="13159"/>
                  </a:lnTo>
                  <a:lnTo>
                    <a:pt x="3735" y="13162"/>
                  </a:lnTo>
                  <a:lnTo>
                    <a:pt x="3763" y="13165"/>
                  </a:lnTo>
                  <a:lnTo>
                    <a:pt x="3789" y="13171"/>
                  </a:lnTo>
                  <a:lnTo>
                    <a:pt x="3816" y="13176"/>
                  </a:lnTo>
                  <a:lnTo>
                    <a:pt x="3842" y="13184"/>
                  </a:lnTo>
                  <a:lnTo>
                    <a:pt x="3868" y="13193"/>
                  </a:lnTo>
                  <a:lnTo>
                    <a:pt x="3893" y="13203"/>
                  </a:lnTo>
                  <a:lnTo>
                    <a:pt x="3918" y="13214"/>
                  </a:lnTo>
                  <a:lnTo>
                    <a:pt x="3942" y="13226"/>
                  </a:lnTo>
                  <a:lnTo>
                    <a:pt x="3965" y="13239"/>
                  </a:lnTo>
                  <a:lnTo>
                    <a:pt x="3988" y="13254"/>
                  </a:lnTo>
                  <a:lnTo>
                    <a:pt x="4010" y="13269"/>
                  </a:lnTo>
                  <a:lnTo>
                    <a:pt x="4031" y="13286"/>
                  </a:lnTo>
                  <a:lnTo>
                    <a:pt x="4051" y="13304"/>
                  </a:lnTo>
                  <a:lnTo>
                    <a:pt x="4070" y="13322"/>
                  </a:lnTo>
                  <a:lnTo>
                    <a:pt x="4089" y="13341"/>
                  </a:lnTo>
                  <a:lnTo>
                    <a:pt x="4106" y="13361"/>
                  </a:lnTo>
                  <a:lnTo>
                    <a:pt x="4123" y="13382"/>
                  </a:lnTo>
                  <a:lnTo>
                    <a:pt x="4138" y="13405"/>
                  </a:lnTo>
                  <a:lnTo>
                    <a:pt x="4153" y="13427"/>
                  </a:lnTo>
                  <a:lnTo>
                    <a:pt x="4166" y="13450"/>
                  </a:lnTo>
                  <a:lnTo>
                    <a:pt x="4178" y="13474"/>
                  </a:lnTo>
                  <a:lnTo>
                    <a:pt x="4189" y="13499"/>
                  </a:lnTo>
                  <a:lnTo>
                    <a:pt x="4199" y="13524"/>
                  </a:lnTo>
                  <a:lnTo>
                    <a:pt x="4208" y="13550"/>
                  </a:lnTo>
                  <a:lnTo>
                    <a:pt x="4216" y="13577"/>
                  </a:lnTo>
                  <a:lnTo>
                    <a:pt x="4222" y="13603"/>
                  </a:lnTo>
                  <a:lnTo>
                    <a:pt x="4227" y="13630"/>
                  </a:lnTo>
                  <a:lnTo>
                    <a:pt x="4230" y="13658"/>
                  </a:lnTo>
                  <a:lnTo>
                    <a:pt x="4233" y="13686"/>
                  </a:lnTo>
                  <a:lnTo>
                    <a:pt x="4233" y="13715"/>
                  </a:lnTo>
                  <a:lnTo>
                    <a:pt x="4233" y="13743"/>
                  </a:lnTo>
                  <a:lnTo>
                    <a:pt x="4230" y="13772"/>
                  </a:lnTo>
                  <a:lnTo>
                    <a:pt x="4227" y="13800"/>
                  </a:lnTo>
                  <a:lnTo>
                    <a:pt x="4222" y="13826"/>
                  </a:lnTo>
                  <a:lnTo>
                    <a:pt x="4216" y="13854"/>
                  </a:lnTo>
                  <a:lnTo>
                    <a:pt x="4208" y="13879"/>
                  </a:lnTo>
                  <a:lnTo>
                    <a:pt x="4199" y="13905"/>
                  </a:lnTo>
                  <a:lnTo>
                    <a:pt x="4189" y="13930"/>
                  </a:lnTo>
                  <a:lnTo>
                    <a:pt x="4178" y="13955"/>
                  </a:lnTo>
                  <a:lnTo>
                    <a:pt x="4166" y="13979"/>
                  </a:lnTo>
                  <a:lnTo>
                    <a:pt x="4153" y="14003"/>
                  </a:lnTo>
                  <a:lnTo>
                    <a:pt x="4138" y="14025"/>
                  </a:lnTo>
                  <a:lnTo>
                    <a:pt x="4123" y="14047"/>
                  </a:lnTo>
                  <a:lnTo>
                    <a:pt x="4106" y="14068"/>
                  </a:lnTo>
                  <a:lnTo>
                    <a:pt x="4089" y="14088"/>
                  </a:lnTo>
                  <a:lnTo>
                    <a:pt x="4070" y="14107"/>
                  </a:lnTo>
                  <a:lnTo>
                    <a:pt x="4051" y="14126"/>
                  </a:lnTo>
                  <a:lnTo>
                    <a:pt x="4031" y="14143"/>
                  </a:lnTo>
                  <a:lnTo>
                    <a:pt x="4010" y="14160"/>
                  </a:lnTo>
                  <a:lnTo>
                    <a:pt x="3988" y="14176"/>
                  </a:lnTo>
                  <a:lnTo>
                    <a:pt x="3965" y="14190"/>
                  </a:lnTo>
                  <a:lnTo>
                    <a:pt x="3942" y="14203"/>
                  </a:lnTo>
                  <a:lnTo>
                    <a:pt x="3918" y="14216"/>
                  </a:lnTo>
                  <a:lnTo>
                    <a:pt x="3893" y="14227"/>
                  </a:lnTo>
                  <a:lnTo>
                    <a:pt x="3868" y="14237"/>
                  </a:lnTo>
                  <a:lnTo>
                    <a:pt x="3842" y="14245"/>
                  </a:lnTo>
                  <a:lnTo>
                    <a:pt x="3816" y="14253"/>
                  </a:lnTo>
                  <a:lnTo>
                    <a:pt x="3789" y="14259"/>
                  </a:lnTo>
                  <a:lnTo>
                    <a:pt x="3763" y="14264"/>
                  </a:lnTo>
                  <a:lnTo>
                    <a:pt x="3735" y="14268"/>
                  </a:lnTo>
                  <a:lnTo>
                    <a:pt x="3706" y="14270"/>
                  </a:lnTo>
                  <a:lnTo>
                    <a:pt x="3677" y="14270"/>
                  </a:lnTo>
                  <a:lnTo>
                    <a:pt x="3649" y="14270"/>
                  </a:lnTo>
                  <a:lnTo>
                    <a:pt x="3621" y="14268"/>
                  </a:lnTo>
                  <a:lnTo>
                    <a:pt x="3593" y="14264"/>
                  </a:lnTo>
                  <a:lnTo>
                    <a:pt x="3566" y="14259"/>
                  </a:lnTo>
                  <a:lnTo>
                    <a:pt x="3539" y="14253"/>
                  </a:lnTo>
                  <a:lnTo>
                    <a:pt x="3513" y="14245"/>
                  </a:lnTo>
                  <a:lnTo>
                    <a:pt x="3488" y="14237"/>
                  </a:lnTo>
                  <a:lnTo>
                    <a:pt x="3462" y="14227"/>
                  </a:lnTo>
                  <a:lnTo>
                    <a:pt x="3438" y="14216"/>
                  </a:lnTo>
                  <a:lnTo>
                    <a:pt x="3413" y="14203"/>
                  </a:lnTo>
                  <a:lnTo>
                    <a:pt x="3390" y="14190"/>
                  </a:lnTo>
                  <a:lnTo>
                    <a:pt x="3368" y="14176"/>
                  </a:lnTo>
                  <a:lnTo>
                    <a:pt x="3346" y="14160"/>
                  </a:lnTo>
                  <a:lnTo>
                    <a:pt x="3325" y="14143"/>
                  </a:lnTo>
                  <a:lnTo>
                    <a:pt x="3305" y="14126"/>
                  </a:lnTo>
                  <a:lnTo>
                    <a:pt x="3286" y="14107"/>
                  </a:lnTo>
                  <a:lnTo>
                    <a:pt x="3267" y="14088"/>
                  </a:lnTo>
                  <a:lnTo>
                    <a:pt x="3249" y="14068"/>
                  </a:lnTo>
                  <a:lnTo>
                    <a:pt x="3233" y="14047"/>
                  </a:lnTo>
                  <a:lnTo>
                    <a:pt x="3217" y="14025"/>
                  </a:lnTo>
                  <a:lnTo>
                    <a:pt x="3203" y="14003"/>
                  </a:lnTo>
                  <a:lnTo>
                    <a:pt x="3189" y="13979"/>
                  </a:lnTo>
                  <a:lnTo>
                    <a:pt x="3177" y="13955"/>
                  </a:lnTo>
                  <a:lnTo>
                    <a:pt x="3166" y="13930"/>
                  </a:lnTo>
                  <a:lnTo>
                    <a:pt x="3156" y="13905"/>
                  </a:lnTo>
                  <a:lnTo>
                    <a:pt x="3147" y="13879"/>
                  </a:lnTo>
                  <a:lnTo>
                    <a:pt x="3139" y="13854"/>
                  </a:lnTo>
                  <a:lnTo>
                    <a:pt x="3134" y="13826"/>
                  </a:lnTo>
                  <a:lnTo>
                    <a:pt x="3128" y="13800"/>
                  </a:lnTo>
                  <a:lnTo>
                    <a:pt x="3125" y="13772"/>
                  </a:lnTo>
                  <a:lnTo>
                    <a:pt x="3123" y="13743"/>
                  </a:lnTo>
                  <a:lnTo>
                    <a:pt x="3123" y="13715"/>
                  </a:lnTo>
                  <a:lnTo>
                    <a:pt x="3123" y="13686"/>
                  </a:lnTo>
                  <a:lnTo>
                    <a:pt x="3125" y="13658"/>
                  </a:lnTo>
                  <a:lnTo>
                    <a:pt x="3128" y="13630"/>
                  </a:lnTo>
                  <a:lnTo>
                    <a:pt x="3134" y="13603"/>
                  </a:lnTo>
                  <a:lnTo>
                    <a:pt x="3139" y="13577"/>
                  </a:lnTo>
                  <a:lnTo>
                    <a:pt x="3147" y="13550"/>
                  </a:lnTo>
                  <a:lnTo>
                    <a:pt x="3156" y="13524"/>
                  </a:lnTo>
                  <a:lnTo>
                    <a:pt x="3166" y="13499"/>
                  </a:lnTo>
                  <a:lnTo>
                    <a:pt x="3177" y="13474"/>
                  </a:lnTo>
                  <a:lnTo>
                    <a:pt x="3189" y="13450"/>
                  </a:lnTo>
                  <a:lnTo>
                    <a:pt x="3203" y="13427"/>
                  </a:lnTo>
                  <a:lnTo>
                    <a:pt x="3217" y="13405"/>
                  </a:lnTo>
                  <a:lnTo>
                    <a:pt x="3233" y="13382"/>
                  </a:lnTo>
                  <a:lnTo>
                    <a:pt x="3249" y="13361"/>
                  </a:lnTo>
                  <a:lnTo>
                    <a:pt x="3267" y="13341"/>
                  </a:lnTo>
                  <a:lnTo>
                    <a:pt x="3286" y="13322"/>
                  </a:lnTo>
                  <a:lnTo>
                    <a:pt x="3305" y="13304"/>
                  </a:lnTo>
                  <a:lnTo>
                    <a:pt x="3325" y="13286"/>
                  </a:lnTo>
                  <a:lnTo>
                    <a:pt x="3346" y="13269"/>
                  </a:lnTo>
                  <a:lnTo>
                    <a:pt x="3368" y="13254"/>
                  </a:lnTo>
                  <a:lnTo>
                    <a:pt x="3390" y="13239"/>
                  </a:lnTo>
                  <a:lnTo>
                    <a:pt x="3413" y="13226"/>
                  </a:lnTo>
                  <a:lnTo>
                    <a:pt x="3438" y="13214"/>
                  </a:lnTo>
                  <a:lnTo>
                    <a:pt x="3462" y="13203"/>
                  </a:lnTo>
                  <a:lnTo>
                    <a:pt x="3488" y="13193"/>
                  </a:lnTo>
                  <a:lnTo>
                    <a:pt x="3513" y="13184"/>
                  </a:lnTo>
                  <a:lnTo>
                    <a:pt x="3539" y="13176"/>
                  </a:lnTo>
                  <a:lnTo>
                    <a:pt x="3566" y="13171"/>
                  </a:lnTo>
                  <a:lnTo>
                    <a:pt x="3593" y="13165"/>
                  </a:lnTo>
                  <a:lnTo>
                    <a:pt x="3621" y="13162"/>
                  </a:lnTo>
                  <a:lnTo>
                    <a:pt x="3649" y="13159"/>
                  </a:lnTo>
                  <a:lnTo>
                    <a:pt x="3677" y="13159"/>
                  </a:lnTo>
                  <a:close/>
                  <a:moveTo>
                    <a:pt x="1748" y="14955"/>
                  </a:moveTo>
                  <a:lnTo>
                    <a:pt x="5585" y="14955"/>
                  </a:lnTo>
                  <a:lnTo>
                    <a:pt x="5600" y="14957"/>
                  </a:lnTo>
                  <a:lnTo>
                    <a:pt x="5613" y="14958"/>
                  </a:lnTo>
                  <a:lnTo>
                    <a:pt x="5626" y="14961"/>
                  </a:lnTo>
                  <a:lnTo>
                    <a:pt x="5640" y="14965"/>
                  </a:lnTo>
                  <a:lnTo>
                    <a:pt x="5652" y="14972"/>
                  </a:lnTo>
                  <a:lnTo>
                    <a:pt x="5663" y="14979"/>
                  </a:lnTo>
                  <a:lnTo>
                    <a:pt x="5674" y="14987"/>
                  </a:lnTo>
                  <a:lnTo>
                    <a:pt x="5684" y="14994"/>
                  </a:lnTo>
                  <a:lnTo>
                    <a:pt x="5693" y="15004"/>
                  </a:lnTo>
                  <a:lnTo>
                    <a:pt x="5702" y="15014"/>
                  </a:lnTo>
                  <a:lnTo>
                    <a:pt x="5709" y="15025"/>
                  </a:lnTo>
                  <a:lnTo>
                    <a:pt x="5714" y="15038"/>
                  </a:lnTo>
                  <a:lnTo>
                    <a:pt x="5720" y="15050"/>
                  </a:lnTo>
                  <a:lnTo>
                    <a:pt x="5723" y="15062"/>
                  </a:lnTo>
                  <a:lnTo>
                    <a:pt x="5725" y="15075"/>
                  </a:lnTo>
                  <a:lnTo>
                    <a:pt x="5725" y="15090"/>
                  </a:lnTo>
                  <a:lnTo>
                    <a:pt x="5725" y="15090"/>
                  </a:lnTo>
                  <a:lnTo>
                    <a:pt x="5725" y="15103"/>
                  </a:lnTo>
                  <a:lnTo>
                    <a:pt x="5723" y="15116"/>
                  </a:lnTo>
                  <a:lnTo>
                    <a:pt x="5720" y="15130"/>
                  </a:lnTo>
                  <a:lnTo>
                    <a:pt x="5714" y="15142"/>
                  </a:lnTo>
                  <a:lnTo>
                    <a:pt x="5709" y="15153"/>
                  </a:lnTo>
                  <a:lnTo>
                    <a:pt x="5702" y="15164"/>
                  </a:lnTo>
                  <a:lnTo>
                    <a:pt x="5693" y="15175"/>
                  </a:lnTo>
                  <a:lnTo>
                    <a:pt x="5684" y="15184"/>
                  </a:lnTo>
                  <a:lnTo>
                    <a:pt x="5674" y="15193"/>
                  </a:lnTo>
                  <a:lnTo>
                    <a:pt x="5663" y="15201"/>
                  </a:lnTo>
                  <a:lnTo>
                    <a:pt x="5652" y="15207"/>
                  </a:lnTo>
                  <a:lnTo>
                    <a:pt x="5640" y="15213"/>
                  </a:lnTo>
                  <a:lnTo>
                    <a:pt x="5626" y="15217"/>
                  </a:lnTo>
                  <a:lnTo>
                    <a:pt x="5613" y="15221"/>
                  </a:lnTo>
                  <a:lnTo>
                    <a:pt x="5600" y="15223"/>
                  </a:lnTo>
                  <a:lnTo>
                    <a:pt x="5585" y="15224"/>
                  </a:lnTo>
                  <a:lnTo>
                    <a:pt x="1748" y="15224"/>
                  </a:lnTo>
                  <a:lnTo>
                    <a:pt x="1733" y="15223"/>
                  </a:lnTo>
                  <a:lnTo>
                    <a:pt x="1720" y="15221"/>
                  </a:lnTo>
                  <a:lnTo>
                    <a:pt x="1707" y="15217"/>
                  </a:lnTo>
                  <a:lnTo>
                    <a:pt x="1693" y="15213"/>
                  </a:lnTo>
                  <a:lnTo>
                    <a:pt x="1681" y="15207"/>
                  </a:lnTo>
                  <a:lnTo>
                    <a:pt x="1670" y="15201"/>
                  </a:lnTo>
                  <a:lnTo>
                    <a:pt x="1659" y="15193"/>
                  </a:lnTo>
                  <a:lnTo>
                    <a:pt x="1649" y="15184"/>
                  </a:lnTo>
                  <a:lnTo>
                    <a:pt x="1640" y="15175"/>
                  </a:lnTo>
                  <a:lnTo>
                    <a:pt x="1632" y="15164"/>
                  </a:lnTo>
                  <a:lnTo>
                    <a:pt x="1625" y="15153"/>
                  </a:lnTo>
                  <a:lnTo>
                    <a:pt x="1619" y="15142"/>
                  </a:lnTo>
                  <a:lnTo>
                    <a:pt x="1615" y="15130"/>
                  </a:lnTo>
                  <a:lnTo>
                    <a:pt x="1611" y="15116"/>
                  </a:lnTo>
                  <a:lnTo>
                    <a:pt x="1609" y="15103"/>
                  </a:lnTo>
                  <a:lnTo>
                    <a:pt x="1608" y="15090"/>
                  </a:lnTo>
                  <a:lnTo>
                    <a:pt x="1608" y="15090"/>
                  </a:lnTo>
                  <a:lnTo>
                    <a:pt x="1609" y="15075"/>
                  </a:lnTo>
                  <a:lnTo>
                    <a:pt x="1611" y="15062"/>
                  </a:lnTo>
                  <a:lnTo>
                    <a:pt x="1615" y="15050"/>
                  </a:lnTo>
                  <a:lnTo>
                    <a:pt x="1619" y="15038"/>
                  </a:lnTo>
                  <a:lnTo>
                    <a:pt x="1625" y="15025"/>
                  </a:lnTo>
                  <a:lnTo>
                    <a:pt x="1632" y="15014"/>
                  </a:lnTo>
                  <a:lnTo>
                    <a:pt x="1640" y="15004"/>
                  </a:lnTo>
                  <a:lnTo>
                    <a:pt x="1649" y="14994"/>
                  </a:lnTo>
                  <a:lnTo>
                    <a:pt x="1659" y="14987"/>
                  </a:lnTo>
                  <a:lnTo>
                    <a:pt x="1670" y="14979"/>
                  </a:lnTo>
                  <a:lnTo>
                    <a:pt x="1681" y="14972"/>
                  </a:lnTo>
                  <a:lnTo>
                    <a:pt x="1693" y="14965"/>
                  </a:lnTo>
                  <a:lnTo>
                    <a:pt x="1707" y="14961"/>
                  </a:lnTo>
                  <a:lnTo>
                    <a:pt x="1720" y="14958"/>
                  </a:lnTo>
                  <a:lnTo>
                    <a:pt x="1733" y="14957"/>
                  </a:lnTo>
                  <a:lnTo>
                    <a:pt x="1748" y="14955"/>
                  </a:lnTo>
                  <a:close/>
                  <a:moveTo>
                    <a:pt x="1748" y="15438"/>
                  </a:moveTo>
                  <a:lnTo>
                    <a:pt x="5585" y="15438"/>
                  </a:lnTo>
                  <a:lnTo>
                    <a:pt x="5600" y="15439"/>
                  </a:lnTo>
                  <a:lnTo>
                    <a:pt x="5613" y="15440"/>
                  </a:lnTo>
                  <a:lnTo>
                    <a:pt x="5626" y="15444"/>
                  </a:lnTo>
                  <a:lnTo>
                    <a:pt x="5640" y="15449"/>
                  </a:lnTo>
                  <a:lnTo>
                    <a:pt x="5652" y="15455"/>
                  </a:lnTo>
                  <a:lnTo>
                    <a:pt x="5663" y="15461"/>
                  </a:lnTo>
                  <a:lnTo>
                    <a:pt x="5674" y="15469"/>
                  </a:lnTo>
                  <a:lnTo>
                    <a:pt x="5684" y="15478"/>
                  </a:lnTo>
                  <a:lnTo>
                    <a:pt x="5693" y="15487"/>
                  </a:lnTo>
                  <a:lnTo>
                    <a:pt x="5702" y="15497"/>
                  </a:lnTo>
                  <a:lnTo>
                    <a:pt x="5709" y="15508"/>
                  </a:lnTo>
                  <a:lnTo>
                    <a:pt x="5714" y="15520"/>
                  </a:lnTo>
                  <a:lnTo>
                    <a:pt x="5720" y="15532"/>
                  </a:lnTo>
                  <a:lnTo>
                    <a:pt x="5723" y="15546"/>
                  </a:lnTo>
                  <a:lnTo>
                    <a:pt x="5725" y="15559"/>
                  </a:lnTo>
                  <a:lnTo>
                    <a:pt x="5725" y="15572"/>
                  </a:lnTo>
                  <a:lnTo>
                    <a:pt x="5725" y="15572"/>
                  </a:lnTo>
                  <a:lnTo>
                    <a:pt x="5725" y="15586"/>
                  </a:lnTo>
                  <a:lnTo>
                    <a:pt x="5723" y="15599"/>
                  </a:lnTo>
                  <a:lnTo>
                    <a:pt x="5720" y="15612"/>
                  </a:lnTo>
                  <a:lnTo>
                    <a:pt x="5714" y="15624"/>
                  </a:lnTo>
                  <a:lnTo>
                    <a:pt x="5709" y="15636"/>
                  </a:lnTo>
                  <a:lnTo>
                    <a:pt x="5702" y="15647"/>
                  </a:lnTo>
                  <a:lnTo>
                    <a:pt x="5693" y="15658"/>
                  </a:lnTo>
                  <a:lnTo>
                    <a:pt x="5684" y="15667"/>
                  </a:lnTo>
                  <a:lnTo>
                    <a:pt x="5674" y="15675"/>
                  </a:lnTo>
                  <a:lnTo>
                    <a:pt x="5663" y="15683"/>
                  </a:lnTo>
                  <a:lnTo>
                    <a:pt x="5652" y="15690"/>
                  </a:lnTo>
                  <a:lnTo>
                    <a:pt x="5640" y="15695"/>
                  </a:lnTo>
                  <a:lnTo>
                    <a:pt x="5626" y="15700"/>
                  </a:lnTo>
                  <a:lnTo>
                    <a:pt x="5613" y="15703"/>
                  </a:lnTo>
                  <a:lnTo>
                    <a:pt x="5600" y="15705"/>
                  </a:lnTo>
                  <a:lnTo>
                    <a:pt x="5585" y="15707"/>
                  </a:lnTo>
                  <a:lnTo>
                    <a:pt x="1748" y="15707"/>
                  </a:lnTo>
                  <a:lnTo>
                    <a:pt x="1733" y="15705"/>
                  </a:lnTo>
                  <a:lnTo>
                    <a:pt x="1720" y="15703"/>
                  </a:lnTo>
                  <a:lnTo>
                    <a:pt x="1707" y="15700"/>
                  </a:lnTo>
                  <a:lnTo>
                    <a:pt x="1693" y="15695"/>
                  </a:lnTo>
                  <a:lnTo>
                    <a:pt x="1681" y="15690"/>
                  </a:lnTo>
                  <a:lnTo>
                    <a:pt x="1670" y="15683"/>
                  </a:lnTo>
                  <a:lnTo>
                    <a:pt x="1659" y="15675"/>
                  </a:lnTo>
                  <a:lnTo>
                    <a:pt x="1649" y="15667"/>
                  </a:lnTo>
                  <a:lnTo>
                    <a:pt x="1640" y="15658"/>
                  </a:lnTo>
                  <a:lnTo>
                    <a:pt x="1632" y="15647"/>
                  </a:lnTo>
                  <a:lnTo>
                    <a:pt x="1625" y="15636"/>
                  </a:lnTo>
                  <a:lnTo>
                    <a:pt x="1619" y="15624"/>
                  </a:lnTo>
                  <a:lnTo>
                    <a:pt x="1615" y="15612"/>
                  </a:lnTo>
                  <a:lnTo>
                    <a:pt x="1611" y="15599"/>
                  </a:lnTo>
                  <a:lnTo>
                    <a:pt x="1609" y="15586"/>
                  </a:lnTo>
                  <a:lnTo>
                    <a:pt x="1608" y="15572"/>
                  </a:lnTo>
                  <a:lnTo>
                    <a:pt x="1608" y="15572"/>
                  </a:lnTo>
                  <a:lnTo>
                    <a:pt x="1609" y="15559"/>
                  </a:lnTo>
                  <a:lnTo>
                    <a:pt x="1611" y="15546"/>
                  </a:lnTo>
                  <a:lnTo>
                    <a:pt x="1615" y="15532"/>
                  </a:lnTo>
                  <a:lnTo>
                    <a:pt x="1619" y="15520"/>
                  </a:lnTo>
                  <a:lnTo>
                    <a:pt x="1625" y="15508"/>
                  </a:lnTo>
                  <a:lnTo>
                    <a:pt x="1632" y="15497"/>
                  </a:lnTo>
                  <a:lnTo>
                    <a:pt x="1640" y="15487"/>
                  </a:lnTo>
                  <a:lnTo>
                    <a:pt x="1649" y="15478"/>
                  </a:lnTo>
                  <a:lnTo>
                    <a:pt x="1659" y="15469"/>
                  </a:lnTo>
                  <a:lnTo>
                    <a:pt x="1670" y="15461"/>
                  </a:lnTo>
                  <a:lnTo>
                    <a:pt x="1681" y="15455"/>
                  </a:lnTo>
                  <a:lnTo>
                    <a:pt x="1693" y="15449"/>
                  </a:lnTo>
                  <a:lnTo>
                    <a:pt x="1707" y="15444"/>
                  </a:lnTo>
                  <a:lnTo>
                    <a:pt x="1720" y="15440"/>
                  </a:lnTo>
                  <a:lnTo>
                    <a:pt x="1733" y="15439"/>
                  </a:lnTo>
                  <a:lnTo>
                    <a:pt x="1748" y="15438"/>
                  </a:lnTo>
                  <a:close/>
                  <a:moveTo>
                    <a:pt x="1748" y="15921"/>
                  </a:moveTo>
                  <a:lnTo>
                    <a:pt x="5585" y="15921"/>
                  </a:lnTo>
                  <a:lnTo>
                    <a:pt x="5600" y="15922"/>
                  </a:lnTo>
                  <a:lnTo>
                    <a:pt x="5613" y="15924"/>
                  </a:lnTo>
                  <a:lnTo>
                    <a:pt x="5626" y="15927"/>
                  </a:lnTo>
                  <a:lnTo>
                    <a:pt x="5640" y="15932"/>
                  </a:lnTo>
                  <a:lnTo>
                    <a:pt x="5652" y="15937"/>
                  </a:lnTo>
                  <a:lnTo>
                    <a:pt x="5663" y="15944"/>
                  </a:lnTo>
                  <a:lnTo>
                    <a:pt x="5674" y="15952"/>
                  </a:lnTo>
                  <a:lnTo>
                    <a:pt x="5684" y="15961"/>
                  </a:lnTo>
                  <a:lnTo>
                    <a:pt x="5693" y="15969"/>
                  </a:lnTo>
                  <a:lnTo>
                    <a:pt x="5702" y="15981"/>
                  </a:lnTo>
                  <a:lnTo>
                    <a:pt x="5709" y="15992"/>
                  </a:lnTo>
                  <a:lnTo>
                    <a:pt x="5714" y="16003"/>
                  </a:lnTo>
                  <a:lnTo>
                    <a:pt x="5720" y="16015"/>
                  </a:lnTo>
                  <a:lnTo>
                    <a:pt x="5723" y="16028"/>
                  </a:lnTo>
                  <a:lnTo>
                    <a:pt x="5725" y="16042"/>
                  </a:lnTo>
                  <a:lnTo>
                    <a:pt x="5725" y="16055"/>
                  </a:lnTo>
                  <a:lnTo>
                    <a:pt x="5725" y="16055"/>
                  </a:lnTo>
                  <a:lnTo>
                    <a:pt x="5725" y="16068"/>
                  </a:lnTo>
                  <a:lnTo>
                    <a:pt x="5723" y="16082"/>
                  </a:lnTo>
                  <a:lnTo>
                    <a:pt x="5720" y="16095"/>
                  </a:lnTo>
                  <a:lnTo>
                    <a:pt x="5714" y="16107"/>
                  </a:lnTo>
                  <a:lnTo>
                    <a:pt x="5709" y="16119"/>
                  </a:lnTo>
                  <a:lnTo>
                    <a:pt x="5702" y="16129"/>
                  </a:lnTo>
                  <a:lnTo>
                    <a:pt x="5693" y="16140"/>
                  </a:lnTo>
                  <a:lnTo>
                    <a:pt x="5684" y="16149"/>
                  </a:lnTo>
                  <a:lnTo>
                    <a:pt x="5674" y="16158"/>
                  </a:lnTo>
                  <a:lnTo>
                    <a:pt x="5663" y="16166"/>
                  </a:lnTo>
                  <a:lnTo>
                    <a:pt x="5652" y="16172"/>
                  </a:lnTo>
                  <a:lnTo>
                    <a:pt x="5640" y="16178"/>
                  </a:lnTo>
                  <a:lnTo>
                    <a:pt x="5626" y="16182"/>
                  </a:lnTo>
                  <a:lnTo>
                    <a:pt x="5613" y="16186"/>
                  </a:lnTo>
                  <a:lnTo>
                    <a:pt x="5600" y="16188"/>
                  </a:lnTo>
                  <a:lnTo>
                    <a:pt x="5585" y="16189"/>
                  </a:lnTo>
                  <a:lnTo>
                    <a:pt x="1748" y="16189"/>
                  </a:lnTo>
                  <a:lnTo>
                    <a:pt x="1733" y="16188"/>
                  </a:lnTo>
                  <a:lnTo>
                    <a:pt x="1720" y="16186"/>
                  </a:lnTo>
                  <a:lnTo>
                    <a:pt x="1707" y="16182"/>
                  </a:lnTo>
                  <a:lnTo>
                    <a:pt x="1693" y="16178"/>
                  </a:lnTo>
                  <a:lnTo>
                    <a:pt x="1681" y="16172"/>
                  </a:lnTo>
                  <a:lnTo>
                    <a:pt x="1670" y="16166"/>
                  </a:lnTo>
                  <a:lnTo>
                    <a:pt x="1659" y="16158"/>
                  </a:lnTo>
                  <a:lnTo>
                    <a:pt x="1649" y="16149"/>
                  </a:lnTo>
                  <a:lnTo>
                    <a:pt x="1640" y="16140"/>
                  </a:lnTo>
                  <a:lnTo>
                    <a:pt x="1632" y="16129"/>
                  </a:lnTo>
                  <a:lnTo>
                    <a:pt x="1625" y="16119"/>
                  </a:lnTo>
                  <a:lnTo>
                    <a:pt x="1619" y="16107"/>
                  </a:lnTo>
                  <a:lnTo>
                    <a:pt x="1615" y="16095"/>
                  </a:lnTo>
                  <a:lnTo>
                    <a:pt x="1611" y="16082"/>
                  </a:lnTo>
                  <a:lnTo>
                    <a:pt x="1609" y="16068"/>
                  </a:lnTo>
                  <a:lnTo>
                    <a:pt x="1608" y="16055"/>
                  </a:lnTo>
                  <a:lnTo>
                    <a:pt x="1608" y="16055"/>
                  </a:lnTo>
                  <a:lnTo>
                    <a:pt x="1609" y="16042"/>
                  </a:lnTo>
                  <a:lnTo>
                    <a:pt x="1611" y="16028"/>
                  </a:lnTo>
                  <a:lnTo>
                    <a:pt x="1615" y="16015"/>
                  </a:lnTo>
                  <a:lnTo>
                    <a:pt x="1619" y="16003"/>
                  </a:lnTo>
                  <a:lnTo>
                    <a:pt x="1625" y="15992"/>
                  </a:lnTo>
                  <a:lnTo>
                    <a:pt x="1632" y="15981"/>
                  </a:lnTo>
                  <a:lnTo>
                    <a:pt x="1640" y="15969"/>
                  </a:lnTo>
                  <a:lnTo>
                    <a:pt x="1649" y="15961"/>
                  </a:lnTo>
                  <a:lnTo>
                    <a:pt x="1659" y="15952"/>
                  </a:lnTo>
                  <a:lnTo>
                    <a:pt x="1670" y="15944"/>
                  </a:lnTo>
                  <a:lnTo>
                    <a:pt x="1681" y="15937"/>
                  </a:lnTo>
                  <a:lnTo>
                    <a:pt x="1693" y="15932"/>
                  </a:lnTo>
                  <a:lnTo>
                    <a:pt x="1707" y="15927"/>
                  </a:lnTo>
                  <a:lnTo>
                    <a:pt x="1720" y="15924"/>
                  </a:lnTo>
                  <a:lnTo>
                    <a:pt x="1733" y="15922"/>
                  </a:lnTo>
                  <a:lnTo>
                    <a:pt x="1748" y="15921"/>
                  </a:lnTo>
                  <a:close/>
                  <a:moveTo>
                    <a:pt x="705" y="2929"/>
                  </a:moveTo>
                  <a:lnTo>
                    <a:pt x="6629" y="2929"/>
                  </a:lnTo>
                  <a:lnTo>
                    <a:pt x="6642" y="2930"/>
                  </a:lnTo>
                  <a:lnTo>
                    <a:pt x="6655" y="2931"/>
                  </a:lnTo>
                  <a:lnTo>
                    <a:pt x="6669" y="2932"/>
                  </a:lnTo>
                  <a:lnTo>
                    <a:pt x="6682" y="2934"/>
                  </a:lnTo>
                  <a:lnTo>
                    <a:pt x="6695" y="2938"/>
                  </a:lnTo>
                  <a:lnTo>
                    <a:pt x="6708" y="2941"/>
                  </a:lnTo>
                  <a:lnTo>
                    <a:pt x="6720" y="2944"/>
                  </a:lnTo>
                  <a:lnTo>
                    <a:pt x="6732" y="2949"/>
                  </a:lnTo>
                  <a:lnTo>
                    <a:pt x="6744" y="2954"/>
                  </a:lnTo>
                  <a:lnTo>
                    <a:pt x="6755" y="2960"/>
                  </a:lnTo>
                  <a:lnTo>
                    <a:pt x="6766" y="2965"/>
                  </a:lnTo>
                  <a:lnTo>
                    <a:pt x="6777" y="2972"/>
                  </a:lnTo>
                  <a:lnTo>
                    <a:pt x="6789" y="2979"/>
                  </a:lnTo>
                  <a:lnTo>
                    <a:pt x="6799" y="2986"/>
                  </a:lnTo>
                  <a:lnTo>
                    <a:pt x="6809" y="2994"/>
                  </a:lnTo>
                  <a:lnTo>
                    <a:pt x="6817" y="3002"/>
                  </a:lnTo>
                  <a:lnTo>
                    <a:pt x="6826" y="3011"/>
                  </a:lnTo>
                  <a:lnTo>
                    <a:pt x="6834" y="3020"/>
                  </a:lnTo>
                  <a:lnTo>
                    <a:pt x="6843" y="3029"/>
                  </a:lnTo>
                  <a:lnTo>
                    <a:pt x="6850" y="3039"/>
                  </a:lnTo>
                  <a:lnTo>
                    <a:pt x="6857" y="3049"/>
                  </a:lnTo>
                  <a:lnTo>
                    <a:pt x="6863" y="3060"/>
                  </a:lnTo>
                  <a:lnTo>
                    <a:pt x="6870" y="3070"/>
                  </a:lnTo>
                  <a:lnTo>
                    <a:pt x="6875" y="3081"/>
                  </a:lnTo>
                  <a:lnTo>
                    <a:pt x="6879" y="3092"/>
                  </a:lnTo>
                  <a:lnTo>
                    <a:pt x="6884" y="3104"/>
                  </a:lnTo>
                  <a:lnTo>
                    <a:pt x="6887" y="3115"/>
                  </a:lnTo>
                  <a:lnTo>
                    <a:pt x="6891" y="3127"/>
                  </a:lnTo>
                  <a:lnTo>
                    <a:pt x="6893" y="3140"/>
                  </a:lnTo>
                  <a:lnTo>
                    <a:pt x="6894" y="3152"/>
                  </a:lnTo>
                  <a:lnTo>
                    <a:pt x="6895" y="3164"/>
                  </a:lnTo>
                  <a:lnTo>
                    <a:pt x="6896" y="3177"/>
                  </a:lnTo>
                  <a:lnTo>
                    <a:pt x="6896" y="3764"/>
                  </a:lnTo>
                  <a:lnTo>
                    <a:pt x="6895" y="3776"/>
                  </a:lnTo>
                  <a:lnTo>
                    <a:pt x="6894" y="3790"/>
                  </a:lnTo>
                  <a:lnTo>
                    <a:pt x="6893" y="3802"/>
                  </a:lnTo>
                  <a:lnTo>
                    <a:pt x="6891" y="3814"/>
                  </a:lnTo>
                  <a:lnTo>
                    <a:pt x="6887" y="3826"/>
                  </a:lnTo>
                  <a:lnTo>
                    <a:pt x="6884" y="3837"/>
                  </a:lnTo>
                  <a:lnTo>
                    <a:pt x="6879" y="3850"/>
                  </a:lnTo>
                  <a:lnTo>
                    <a:pt x="6875" y="3861"/>
                  </a:lnTo>
                  <a:lnTo>
                    <a:pt x="6870" y="3872"/>
                  </a:lnTo>
                  <a:lnTo>
                    <a:pt x="6863" y="3882"/>
                  </a:lnTo>
                  <a:lnTo>
                    <a:pt x="6857" y="3893"/>
                  </a:lnTo>
                  <a:lnTo>
                    <a:pt x="6850" y="3903"/>
                  </a:lnTo>
                  <a:lnTo>
                    <a:pt x="6843" y="3912"/>
                  </a:lnTo>
                  <a:lnTo>
                    <a:pt x="6834" y="3922"/>
                  </a:lnTo>
                  <a:lnTo>
                    <a:pt x="6826" y="3931"/>
                  </a:lnTo>
                  <a:lnTo>
                    <a:pt x="6817" y="3939"/>
                  </a:lnTo>
                  <a:lnTo>
                    <a:pt x="6809" y="3947"/>
                  </a:lnTo>
                  <a:lnTo>
                    <a:pt x="6799" y="3955"/>
                  </a:lnTo>
                  <a:lnTo>
                    <a:pt x="6789" y="3963"/>
                  </a:lnTo>
                  <a:lnTo>
                    <a:pt x="6777" y="3969"/>
                  </a:lnTo>
                  <a:lnTo>
                    <a:pt x="6766" y="3976"/>
                  </a:lnTo>
                  <a:lnTo>
                    <a:pt x="6755" y="3982"/>
                  </a:lnTo>
                  <a:lnTo>
                    <a:pt x="6744" y="3987"/>
                  </a:lnTo>
                  <a:lnTo>
                    <a:pt x="6732" y="3993"/>
                  </a:lnTo>
                  <a:lnTo>
                    <a:pt x="6720" y="3997"/>
                  </a:lnTo>
                  <a:lnTo>
                    <a:pt x="6708" y="4000"/>
                  </a:lnTo>
                  <a:lnTo>
                    <a:pt x="6695" y="4004"/>
                  </a:lnTo>
                  <a:lnTo>
                    <a:pt x="6682" y="4007"/>
                  </a:lnTo>
                  <a:lnTo>
                    <a:pt x="6669" y="4009"/>
                  </a:lnTo>
                  <a:lnTo>
                    <a:pt x="6655" y="4010"/>
                  </a:lnTo>
                  <a:lnTo>
                    <a:pt x="6642" y="4012"/>
                  </a:lnTo>
                  <a:lnTo>
                    <a:pt x="6629" y="4012"/>
                  </a:lnTo>
                  <a:lnTo>
                    <a:pt x="705" y="4012"/>
                  </a:lnTo>
                  <a:lnTo>
                    <a:pt x="691" y="4012"/>
                  </a:lnTo>
                  <a:lnTo>
                    <a:pt x="678" y="4010"/>
                  </a:lnTo>
                  <a:lnTo>
                    <a:pt x="664" y="4009"/>
                  </a:lnTo>
                  <a:lnTo>
                    <a:pt x="651" y="4007"/>
                  </a:lnTo>
                  <a:lnTo>
                    <a:pt x="638" y="4004"/>
                  </a:lnTo>
                  <a:lnTo>
                    <a:pt x="626" y="4000"/>
                  </a:lnTo>
                  <a:lnTo>
                    <a:pt x="613" y="3997"/>
                  </a:lnTo>
                  <a:lnTo>
                    <a:pt x="601" y="3993"/>
                  </a:lnTo>
                  <a:lnTo>
                    <a:pt x="589" y="3987"/>
                  </a:lnTo>
                  <a:lnTo>
                    <a:pt x="578" y="3982"/>
                  </a:lnTo>
                  <a:lnTo>
                    <a:pt x="567" y="3976"/>
                  </a:lnTo>
                  <a:lnTo>
                    <a:pt x="556" y="3969"/>
                  </a:lnTo>
                  <a:lnTo>
                    <a:pt x="546" y="3963"/>
                  </a:lnTo>
                  <a:lnTo>
                    <a:pt x="536" y="3955"/>
                  </a:lnTo>
                  <a:lnTo>
                    <a:pt x="526" y="3947"/>
                  </a:lnTo>
                  <a:lnTo>
                    <a:pt x="516" y="3939"/>
                  </a:lnTo>
                  <a:lnTo>
                    <a:pt x="507" y="3931"/>
                  </a:lnTo>
                  <a:lnTo>
                    <a:pt x="499" y="3922"/>
                  </a:lnTo>
                  <a:lnTo>
                    <a:pt x="491" y="3912"/>
                  </a:lnTo>
                  <a:lnTo>
                    <a:pt x="484" y="3903"/>
                  </a:lnTo>
                  <a:lnTo>
                    <a:pt x="477" y="3893"/>
                  </a:lnTo>
                  <a:lnTo>
                    <a:pt x="470" y="3882"/>
                  </a:lnTo>
                  <a:lnTo>
                    <a:pt x="464" y="3872"/>
                  </a:lnTo>
                  <a:lnTo>
                    <a:pt x="459" y="3861"/>
                  </a:lnTo>
                  <a:lnTo>
                    <a:pt x="454" y="3850"/>
                  </a:lnTo>
                  <a:lnTo>
                    <a:pt x="450" y="3837"/>
                  </a:lnTo>
                  <a:lnTo>
                    <a:pt x="446" y="3826"/>
                  </a:lnTo>
                  <a:lnTo>
                    <a:pt x="444" y="3814"/>
                  </a:lnTo>
                  <a:lnTo>
                    <a:pt x="440" y="3802"/>
                  </a:lnTo>
                  <a:lnTo>
                    <a:pt x="439" y="3790"/>
                  </a:lnTo>
                  <a:lnTo>
                    <a:pt x="438" y="3776"/>
                  </a:lnTo>
                  <a:lnTo>
                    <a:pt x="438" y="3764"/>
                  </a:lnTo>
                  <a:lnTo>
                    <a:pt x="438" y="3177"/>
                  </a:lnTo>
                  <a:lnTo>
                    <a:pt x="438" y="3164"/>
                  </a:lnTo>
                  <a:lnTo>
                    <a:pt x="439" y="3152"/>
                  </a:lnTo>
                  <a:lnTo>
                    <a:pt x="440" y="3140"/>
                  </a:lnTo>
                  <a:lnTo>
                    <a:pt x="444" y="3127"/>
                  </a:lnTo>
                  <a:lnTo>
                    <a:pt x="446" y="3115"/>
                  </a:lnTo>
                  <a:lnTo>
                    <a:pt x="450" y="3104"/>
                  </a:lnTo>
                  <a:lnTo>
                    <a:pt x="454" y="3092"/>
                  </a:lnTo>
                  <a:lnTo>
                    <a:pt x="459" y="3081"/>
                  </a:lnTo>
                  <a:lnTo>
                    <a:pt x="464" y="3070"/>
                  </a:lnTo>
                  <a:lnTo>
                    <a:pt x="470" y="3060"/>
                  </a:lnTo>
                  <a:lnTo>
                    <a:pt x="477" y="3049"/>
                  </a:lnTo>
                  <a:lnTo>
                    <a:pt x="484" y="3039"/>
                  </a:lnTo>
                  <a:lnTo>
                    <a:pt x="491" y="3029"/>
                  </a:lnTo>
                  <a:lnTo>
                    <a:pt x="499" y="3020"/>
                  </a:lnTo>
                  <a:lnTo>
                    <a:pt x="507" y="3011"/>
                  </a:lnTo>
                  <a:lnTo>
                    <a:pt x="516" y="3002"/>
                  </a:lnTo>
                  <a:lnTo>
                    <a:pt x="526" y="2994"/>
                  </a:lnTo>
                  <a:lnTo>
                    <a:pt x="536" y="2986"/>
                  </a:lnTo>
                  <a:lnTo>
                    <a:pt x="546" y="2979"/>
                  </a:lnTo>
                  <a:lnTo>
                    <a:pt x="556" y="2972"/>
                  </a:lnTo>
                  <a:lnTo>
                    <a:pt x="567" y="2965"/>
                  </a:lnTo>
                  <a:lnTo>
                    <a:pt x="578" y="2960"/>
                  </a:lnTo>
                  <a:lnTo>
                    <a:pt x="589" y="2954"/>
                  </a:lnTo>
                  <a:lnTo>
                    <a:pt x="601" y="2949"/>
                  </a:lnTo>
                  <a:lnTo>
                    <a:pt x="613" y="2944"/>
                  </a:lnTo>
                  <a:lnTo>
                    <a:pt x="626" y="2941"/>
                  </a:lnTo>
                  <a:lnTo>
                    <a:pt x="638" y="2938"/>
                  </a:lnTo>
                  <a:lnTo>
                    <a:pt x="651" y="2934"/>
                  </a:lnTo>
                  <a:lnTo>
                    <a:pt x="664" y="2932"/>
                  </a:lnTo>
                  <a:lnTo>
                    <a:pt x="678" y="2931"/>
                  </a:lnTo>
                  <a:lnTo>
                    <a:pt x="691" y="2930"/>
                  </a:lnTo>
                  <a:lnTo>
                    <a:pt x="705" y="2929"/>
                  </a:lnTo>
                  <a:close/>
                  <a:moveTo>
                    <a:pt x="705" y="1747"/>
                  </a:moveTo>
                  <a:lnTo>
                    <a:pt x="6629" y="1747"/>
                  </a:lnTo>
                  <a:lnTo>
                    <a:pt x="6642" y="1747"/>
                  </a:lnTo>
                  <a:lnTo>
                    <a:pt x="6655" y="1748"/>
                  </a:lnTo>
                  <a:lnTo>
                    <a:pt x="6669" y="1749"/>
                  </a:lnTo>
                  <a:lnTo>
                    <a:pt x="6682" y="1752"/>
                  </a:lnTo>
                  <a:lnTo>
                    <a:pt x="6695" y="1755"/>
                  </a:lnTo>
                  <a:lnTo>
                    <a:pt x="6708" y="1758"/>
                  </a:lnTo>
                  <a:lnTo>
                    <a:pt x="6720" y="1762"/>
                  </a:lnTo>
                  <a:lnTo>
                    <a:pt x="6732" y="1766"/>
                  </a:lnTo>
                  <a:lnTo>
                    <a:pt x="6744" y="1772"/>
                  </a:lnTo>
                  <a:lnTo>
                    <a:pt x="6755" y="1777"/>
                  </a:lnTo>
                  <a:lnTo>
                    <a:pt x="6766" y="1783"/>
                  </a:lnTo>
                  <a:lnTo>
                    <a:pt x="6777" y="1789"/>
                  </a:lnTo>
                  <a:lnTo>
                    <a:pt x="6789" y="1796"/>
                  </a:lnTo>
                  <a:lnTo>
                    <a:pt x="6799" y="1804"/>
                  </a:lnTo>
                  <a:lnTo>
                    <a:pt x="6809" y="1812"/>
                  </a:lnTo>
                  <a:lnTo>
                    <a:pt x="6817" y="1819"/>
                  </a:lnTo>
                  <a:lnTo>
                    <a:pt x="6826" y="1828"/>
                  </a:lnTo>
                  <a:lnTo>
                    <a:pt x="6834" y="1837"/>
                  </a:lnTo>
                  <a:lnTo>
                    <a:pt x="6843" y="1846"/>
                  </a:lnTo>
                  <a:lnTo>
                    <a:pt x="6850" y="1856"/>
                  </a:lnTo>
                  <a:lnTo>
                    <a:pt x="6857" y="1866"/>
                  </a:lnTo>
                  <a:lnTo>
                    <a:pt x="6863" y="1877"/>
                  </a:lnTo>
                  <a:lnTo>
                    <a:pt x="6870" y="1887"/>
                  </a:lnTo>
                  <a:lnTo>
                    <a:pt x="6875" y="1898"/>
                  </a:lnTo>
                  <a:lnTo>
                    <a:pt x="6879" y="1909"/>
                  </a:lnTo>
                  <a:lnTo>
                    <a:pt x="6884" y="1921"/>
                  </a:lnTo>
                  <a:lnTo>
                    <a:pt x="6887" y="1933"/>
                  </a:lnTo>
                  <a:lnTo>
                    <a:pt x="6891" y="1945"/>
                  </a:lnTo>
                  <a:lnTo>
                    <a:pt x="6893" y="1957"/>
                  </a:lnTo>
                  <a:lnTo>
                    <a:pt x="6894" y="1969"/>
                  </a:lnTo>
                  <a:lnTo>
                    <a:pt x="6895" y="1981"/>
                  </a:lnTo>
                  <a:lnTo>
                    <a:pt x="6896" y="1995"/>
                  </a:lnTo>
                  <a:lnTo>
                    <a:pt x="6896" y="2582"/>
                  </a:lnTo>
                  <a:lnTo>
                    <a:pt x="6895" y="2594"/>
                  </a:lnTo>
                  <a:lnTo>
                    <a:pt x="6894" y="2607"/>
                  </a:lnTo>
                  <a:lnTo>
                    <a:pt x="6893" y="2619"/>
                  </a:lnTo>
                  <a:lnTo>
                    <a:pt x="6891" y="2631"/>
                  </a:lnTo>
                  <a:lnTo>
                    <a:pt x="6887" y="2644"/>
                  </a:lnTo>
                  <a:lnTo>
                    <a:pt x="6884" y="2655"/>
                  </a:lnTo>
                  <a:lnTo>
                    <a:pt x="6879" y="2667"/>
                  </a:lnTo>
                  <a:lnTo>
                    <a:pt x="6875" y="2678"/>
                  </a:lnTo>
                  <a:lnTo>
                    <a:pt x="6870" y="2689"/>
                  </a:lnTo>
                  <a:lnTo>
                    <a:pt x="6863" y="2699"/>
                  </a:lnTo>
                  <a:lnTo>
                    <a:pt x="6857" y="2710"/>
                  </a:lnTo>
                  <a:lnTo>
                    <a:pt x="6850" y="2720"/>
                  </a:lnTo>
                  <a:lnTo>
                    <a:pt x="6843" y="2730"/>
                  </a:lnTo>
                  <a:lnTo>
                    <a:pt x="6834" y="2739"/>
                  </a:lnTo>
                  <a:lnTo>
                    <a:pt x="6826" y="2748"/>
                  </a:lnTo>
                  <a:lnTo>
                    <a:pt x="6817" y="2757"/>
                  </a:lnTo>
                  <a:lnTo>
                    <a:pt x="6809" y="2765"/>
                  </a:lnTo>
                  <a:lnTo>
                    <a:pt x="6799" y="2772"/>
                  </a:lnTo>
                  <a:lnTo>
                    <a:pt x="6789" y="2780"/>
                  </a:lnTo>
                  <a:lnTo>
                    <a:pt x="6777" y="2787"/>
                  </a:lnTo>
                  <a:lnTo>
                    <a:pt x="6766" y="2793"/>
                  </a:lnTo>
                  <a:lnTo>
                    <a:pt x="6755" y="2799"/>
                  </a:lnTo>
                  <a:lnTo>
                    <a:pt x="6744" y="2805"/>
                  </a:lnTo>
                  <a:lnTo>
                    <a:pt x="6732" y="2810"/>
                  </a:lnTo>
                  <a:lnTo>
                    <a:pt x="6720" y="2814"/>
                  </a:lnTo>
                  <a:lnTo>
                    <a:pt x="6708" y="2818"/>
                  </a:lnTo>
                  <a:lnTo>
                    <a:pt x="6695" y="2821"/>
                  </a:lnTo>
                  <a:lnTo>
                    <a:pt x="6682" y="2824"/>
                  </a:lnTo>
                  <a:lnTo>
                    <a:pt x="6669" y="2827"/>
                  </a:lnTo>
                  <a:lnTo>
                    <a:pt x="6655" y="2828"/>
                  </a:lnTo>
                  <a:lnTo>
                    <a:pt x="6642" y="2829"/>
                  </a:lnTo>
                  <a:lnTo>
                    <a:pt x="6629" y="2829"/>
                  </a:lnTo>
                  <a:lnTo>
                    <a:pt x="705" y="2829"/>
                  </a:lnTo>
                  <a:lnTo>
                    <a:pt x="691" y="2829"/>
                  </a:lnTo>
                  <a:lnTo>
                    <a:pt x="678" y="2828"/>
                  </a:lnTo>
                  <a:lnTo>
                    <a:pt x="664" y="2827"/>
                  </a:lnTo>
                  <a:lnTo>
                    <a:pt x="651" y="2824"/>
                  </a:lnTo>
                  <a:lnTo>
                    <a:pt x="638" y="2821"/>
                  </a:lnTo>
                  <a:lnTo>
                    <a:pt x="626" y="2818"/>
                  </a:lnTo>
                  <a:lnTo>
                    <a:pt x="613" y="2814"/>
                  </a:lnTo>
                  <a:lnTo>
                    <a:pt x="601" y="2810"/>
                  </a:lnTo>
                  <a:lnTo>
                    <a:pt x="589" y="2805"/>
                  </a:lnTo>
                  <a:lnTo>
                    <a:pt x="578" y="2799"/>
                  </a:lnTo>
                  <a:lnTo>
                    <a:pt x="567" y="2793"/>
                  </a:lnTo>
                  <a:lnTo>
                    <a:pt x="556" y="2787"/>
                  </a:lnTo>
                  <a:lnTo>
                    <a:pt x="546" y="2780"/>
                  </a:lnTo>
                  <a:lnTo>
                    <a:pt x="536" y="2772"/>
                  </a:lnTo>
                  <a:lnTo>
                    <a:pt x="526" y="2765"/>
                  </a:lnTo>
                  <a:lnTo>
                    <a:pt x="516" y="2757"/>
                  </a:lnTo>
                  <a:lnTo>
                    <a:pt x="507" y="2748"/>
                  </a:lnTo>
                  <a:lnTo>
                    <a:pt x="499" y="2739"/>
                  </a:lnTo>
                  <a:lnTo>
                    <a:pt x="491" y="2730"/>
                  </a:lnTo>
                  <a:lnTo>
                    <a:pt x="484" y="2720"/>
                  </a:lnTo>
                  <a:lnTo>
                    <a:pt x="477" y="2710"/>
                  </a:lnTo>
                  <a:lnTo>
                    <a:pt x="470" y="2699"/>
                  </a:lnTo>
                  <a:lnTo>
                    <a:pt x="464" y="2689"/>
                  </a:lnTo>
                  <a:lnTo>
                    <a:pt x="459" y="2678"/>
                  </a:lnTo>
                  <a:lnTo>
                    <a:pt x="454" y="2667"/>
                  </a:lnTo>
                  <a:lnTo>
                    <a:pt x="450" y="2655"/>
                  </a:lnTo>
                  <a:lnTo>
                    <a:pt x="446" y="2644"/>
                  </a:lnTo>
                  <a:lnTo>
                    <a:pt x="444" y="2631"/>
                  </a:lnTo>
                  <a:lnTo>
                    <a:pt x="440" y="2619"/>
                  </a:lnTo>
                  <a:lnTo>
                    <a:pt x="439" y="2607"/>
                  </a:lnTo>
                  <a:lnTo>
                    <a:pt x="438" y="2594"/>
                  </a:lnTo>
                  <a:lnTo>
                    <a:pt x="438" y="2582"/>
                  </a:lnTo>
                  <a:lnTo>
                    <a:pt x="438" y="1995"/>
                  </a:lnTo>
                  <a:lnTo>
                    <a:pt x="438" y="1981"/>
                  </a:lnTo>
                  <a:lnTo>
                    <a:pt x="439" y="1969"/>
                  </a:lnTo>
                  <a:lnTo>
                    <a:pt x="440" y="1957"/>
                  </a:lnTo>
                  <a:lnTo>
                    <a:pt x="444" y="1945"/>
                  </a:lnTo>
                  <a:lnTo>
                    <a:pt x="446" y="1933"/>
                  </a:lnTo>
                  <a:lnTo>
                    <a:pt x="450" y="1921"/>
                  </a:lnTo>
                  <a:lnTo>
                    <a:pt x="454" y="1909"/>
                  </a:lnTo>
                  <a:lnTo>
                    <a:pt x="459" y="1898"/>
                  </a:lnTo>
                  <a:lnTo>
                    <a:pt x="464" y="1887"/>
                  </a:lnTo>
                  <a:lnTo>
                    <a:pt x="470" y="1877"/>
                  </a:lnTo>
                  <a:lnTo>
                    <a:pt x="477" y="1866"/>
                  </a:lnTo>
                  <a:lnTo>
                    <a:pt x="484" y="1856"/>
                  </a:lnTo>
                  <a:lnTo>
                    <a:pt x="491" y="1846"/>
                  </a:lnTo>
                  <a:lnTo>
                    <a:pt x="499" y="1837"/>
                  </a:lnTo>
                  <a:lnTo>
                    <a:pt x="507" y="1828"/>
                  </a:lnTo>
                  <a:lnTo>
                    <a:pt x="516" y="1819"/>
                  </a:lnTo>
                  <a:lnTo>
                    <a:pt x="526" y="1812"/>
                  </a:lnTo>
                  <a:lnTo>
                    <a:pt x="536" y="1804"/>
                  </a:lnTo>
                  <a:lnTo>
                    <a:pt x="546" y="1796"/>
                  </a:lnTo>
                  <a:lnTo>
                    <a:pt x="556" y="1789"/>
                  </a:lnTo>
                  <a:lnTo>
                    <a:pt x="567" y="1783"/>
                  </a:lnTo>
                  <a:lnTo>
                    <a:pt x="578" y="1777"/>
                  </a:lnTo>
                  <a:lnTo>
                    <a:pt x="589" y="1772"/>
                  </a:lnTo>
                  <a:lnTo>
                    <a:pt x="601" y="1766"/>
                  </a:lnTo>
                  <a:lnTo>
                    <a:pt x="613" y="1762"/>
                  </a:lnTo>
                  <a:lnTo>
                    <a:pt x="626" y="1758"/>
                  </a:lnTo>
                  <a:lnTo>
                    <a:pt x="638" y="1755"/>
                  </a:lnTo>
                  <a:lnTo>
                    <a:pt x="651" y="1752"/>
                  </a:lnTo>
                  <a:lnTo>
                    <a:pt x="664" y="1749"/>
                  </a:lnTo>
                  <a:lnTo>
                    <a:pt x="678" y="1748"/>
                  </a:lnTo>
                  <a:lnTo>
                    <a:pt x="691" y="1747"/>
                  </a:lnTo>
                  <a:lnTo>
                    <a:pt x="705" y="1747"/>
                  </a:lnTo>
                  <a:close/>
                  <a:moveTo>
                    <a:pt x="705" y="565"/>
                  </a:moveTo>
                  <a:lnTo>
                    <a:pt x="6629" y="565"/>
                  </a:lnTo>
                  <a:lnTo>
                    <a:pt x="6642" y="565"/>
                  </a:lnTo>
                  <a:lnTo>
                    <a:pt x="6655" y="566"/>
                  </a:lnTo>
                  <a:lnTo>
                    <a:pt x="6669" y="567"/>
                  </a:lnTo>
                  <a:lnTo>
                    <a:pt x="6682" y="569"/>
                  </a:lnTo>
                  <a:lnTo>
                    <a:pt x="6695" y="572"/>
                  </a:lnTo>
                  <a:lnTo>
                    <a:pt x="6708" y="576"/>
                  </a:lnTo>
                  <a:lnTo>
                    <a:pt x="6720" y="579"/>
                  </a:lnTo>
                  <a:lnTo>
                    <a:pt x="6732" y="584"/>
                  </a:lnTo>
                  <a:lnTo>
                    <a:pt x="6744" y="589"/>
                  </a:lnTo>
                  <a:lnTo>
                    <a:pt x="6755" y="595"/>
                  </a:lnTo>
                  <a:lnTo>
                    <a:pt x="6766" y="600"/>
                  </a:lnTo>
                  <a:lnTo>
                    <a:pt x="6777" y="607"/>
                  </a:lnTo>
                  <a:lnTo>
                    <a:pt x="6789" y="613"/>
                  </a:lnTo>
                  <a:lnTo>
                    <a:pt x="6799" y="621"/>
                  </a:lnTo>
                  <a:lnTo>
                    <a:pt x="6809" y="629"/>
                  </a:lnTo>
                  <a:lnTo>
                    <a:pt x="6817" y="637"/>
                  </a:lnTo>
                  <a:lnTo>
                    <a:pt x="6826" y="646"/>
                  </a:lnTo>
                  <a:lnTo>
                    <a:pt x="6834" y="655"/>
                  </a:lnTo>
                  <a:lnTo>
                    <a:pt x="6843" y="665"/>
                  </a:lnTo>
                  <a:lnTo>
                    <a:pt x="6850" y="673"/>
                  </a:lnTo>
                  <a:lnTo>
                    <a:pt x="6857" y="683"/>
                  </a:lnTo>
                  <a:lnTo>
                    <a:pt x="6863" y="694"/>
                  </a:lnTo>
                  <a:lnTo>
                    <a:pt x="6870" y="704"/>
                  </a:lnTo>
                  <a:lnTo>
                    <a:pt x="6875" y="716"/>
                  </a:lnTo>
                  <a:lnTo>
                    <a:pt x="6879" y="727"/>
                  </a:lnTo>
                  <a:lnTo>
                    <a:pt x="6884" y="739"/>
                  </a:lnTo>
                  <a:lnTo>
                    <a:pt x="6887" y="750"/>
                  </a:lnTo>
                  <a:lnTo>
                    <a:pt x="6891" y="762"/>
                  </a:lnTo>
                  <a:lnTo>
                    <a:pt x="6893" y="774"/>
                  </a:lnTo>
                  <a:lnTo>
                    <a:pt x="6894" y="787"/>
                  </a:lnTo>
                  <a:lnTo>
                    <a:pt x="6895" y="800"/>
                  </a:lnTo>
                  <a:lnTo>
                    <a:pt x="6896" y="812"/>
                  </a:lnTo>
                  <a:lnTo>
                    <a:pt x="6896" y="1399"/>
                  </a:lnTo>
                  <a:lnTo>
                    <a:pt x="6895" y="1412"/>
                  </a:lnTo>
                  <a:lnTo>
                    <a:pt x="6894" y="1424"/>
                  </a:lnTo>
                  <a:lnTo>
                    <a:pt x="6893" y="1437"/>
                  </a:lnTo>
                  <a:lnTo>
                    <a:pt x="6891" y="1449"/>
                  </a:lnTo>
                  <a:lnTo>
                    <a:pt x="6887" y="1461"/>
                  </a:lnTo>
                  <a:lnTo>
                    <a:pt x="6884" y="1472"/>
                  </a:lnTo>
                  <a:lnTo>
                    <a:pt x="6879" y="1484"/>
                  </a:lnTo>
                  <a:lnTo>
                    <a:pt x="6875" y="1495"/>
                  </a:lnTo>
                  <a:lnTo>
                    <a:pt x="6870" y="1507"/>
                  </a:lnTo>
                  <a:lnTo>
                    <a:pt x="6863" y="1517"/>
                  </a:lnTo>
                  <a:lnTo>
                    <a:pt x="6857" y="1528"/>
                  </a:lnTo>
                  <a:lnTo>
                    <a:pt x="6850" y="1538"/>
                  </a:lnTo>
                  <a:lnTo>
                    <a:pt x="6843" y="1548"/>
                  </a:lnTo>
                  <a:lnTo>
                    <a:pt x="6834" y="1556"/>
                  </a:lnTo>
                  <a:lnTo>
                    <a:pt x="6826" y="1565"/>
                  </a:lnTo>
                  <a:lnTo>
                    <a:pt x="6817" y="1574"/>
                  </a:lnTo>
                  <a:lnTo>
                    <a:pt x="6809" y="1582"/>
                  </a:lnTo>
                  <a:lnTo>
                    <a:pt x="6799" y="1590"/>
                  </a:lnTo>
                  <a:lnTo>
                    <a:pt x="6789" y="1598"/>
                  </a:lnTo>
                  <a:lnTo>
                    <a:pt x="6777" y="1604"/>
                  </a:lnTo>
                  <a:lnTo>
                    <a:pt x="6766" y="1611"/>
                  </a:lnTo>
                  <a:lnTo>
                    <a:pt x="6755" y="1617"/>
                  </a:lnTo>
                  <a:lnTo>
                    <a:pt x="6744" y="1622"/>
                  </a:lnTo>
                  <a:lnTo>
                    <a:pt x="6732" y="1627"/>
                  </a:lnTo>
                  <a:lnTo>
                    <a:pt x="6720" y="1632"/>
                  </a:lnTo>
                  <a:lnTo>
                    <a:pt x="6708" y="1635"/>
                  </a:lnTo>
                  <a:lnTo>
                    <a:pt x="6695" y="1639"/>
                  </a:lnTo>
                  <a:lnTo>
                    <a:pt x="6682" y="1642"/>
                  </a:lnTo>
                  <a:lnTo>
                    <a:pt x="6669" y="1644"/>
                  </a:lnTo>
                  <a:lnTo>
                    <a:pt x="6655" y="1645"/>
                  </a:lnTo>
                  <a:lnTo>
                    <a:pt x="6642" y="1646"/>
                  </a:lnTo>
                  <a:lnTo>
                    <a:pt x="6629" y="1647"/>
                  </a:lnTo>
                  <a:lnTo>
                    <a:pt x="705" y="1647"/>
                  </a:lnTo>
                  <a:lnTo>
                    <a:pt x="691" y="1646"/>
                  </a:lnTo>
                  <a:lnTo>
                    <a:pt x="678" y="1645"/>
                  </a:lnTo>
                  <a:lnTo>
                    <a:pt x="664" y="1644"/>
                  </a:lnTo>
                  <a:lnTo>
                    <a:pt x="651" y="1642"/>
                  </a:lnTo>
                  <a:lnTo>
                    <a:pt x="638" y="1639"/>
                  </a:lnTo>
                  <a:lnTo>
                    <a:pt x="626" y="1635"/>
                  </a:lnTo>
                  <a:lnTo>
                    <a:pt x="613" y="1632"/>
                  </a:lnTo>
                  <a:lnTo>
                    <a:pt x="601" y="1627"/>
                  </a:lnTo>
                  <a:lnTo>
                    <a:pt x="589" y="1622"/>
                  </a:lnTo>
                  <a:lnTo>
                    <a:pt x="578" y="1617"/>
                  </a:lnTo>
                  <a:lnTo>
                    <a:pt x="567" y="1611"/>
                  </a:lnTo>
                  <a:lnTo>
                    <a:pt x="556" y="1604"/>
                  </a:lnTo>
                  <a:lnTo>
                    <a:pt x="546" y="1598"/>
                  </a:lnTo>
                  <a:lnTo>
                    <a:pt x="536" y="1590"/>
                  </a:lnTo>
                  <a:lnTo>
                    <a:pt x="526" y="1582"/>
                  </a:lnTo>
                  <a:lnTo>
                    <a:pt x="516" y="1574"/>
                  </a:lnTo>
                  <a:lnTo>
                    <a:pt x="507" y="1565"/>
                  </a:lnTo>
                  <a:lnTo>
                    <a:pt x="499" y="1556"/>
                  </a:lnTo>
                  <a:lnTo>
                    <a:pt x="491" y="1548"/>
                  </a:lnTo>
                  <a:lnTo>
                    <a:pt x="484" y="1538"/>
                  </a:lnTo>
                  <a:lnTo>
                    <a:pt x="477" y="1528"/>
                  </a:lnTo>
                  <a:lnTo>
                    <a:pt x="470" y="1517"/>
                  </a:lnTo>
                  <a:lnTo>
                    <a:pt x="464" y="1507"/>
                  </a:lnTo>
                  <a:lnTo>
                    <a:pt x="459" y="1495"/>
                  </a:lnTo>
                  <a:lnTo>
                    <a:pt x="454" y="1484"/>
                  </a:lnTo>
                  <a:lnTo>
                    <a:pt x="450" y="1472"/>
                  </a:lnTo>
                  <a:lnTo>
                    <a:pt x="446" y="1461"/>
                  </a:lnTo>
                  <a:lnTo>
                    <a:pt x="444" y="1449"/>
                  </a:lnTo>
                  <a:lnTo>
                    <a:pt x="440" y="1437"/>
                  </a:lnTo>
                  <a:lnTo>
                    <a:pt x="439" y="1424"/>
                  </a:lnTo>
                  <a:lnTo>
                    <a:pt x="438" y="1412"/>
                  </a:lnTo>
                  <a:lnTo>
                    <a:pt x="438" y="1399"/>
                  </a:lnTo>
                  <a:lnTo>
                    <a:pt x="438" y="812"/>
                  </a:lnTo>
                  <a:lnTo>
                    <a:pt x="438" y="800"/>
                  </a:lnTo>
                  <a:lnTo>
                    <a:pt x="439" y="787"/>
                  </a:lnTo>
                  <a:lnTo>
                    <a:pt x="440" y="774"/>
                  </a:lnTo>
                  <a:lnTo>
                    <a:pt x="444" y="762"/>
                  </a:lnTo>
                  <a:lnTo>
                    <a:pt x="446" y="750"/>
                  </a:lnTo>
                  <a:lnTo>
                    <a:pt x="450" y="739"/>
                  </a:lnTo>
                  <a:lnTo>
                    <a:pt x="454" y="727"/>
                  </a:lnTo>
                  <a:lnTo>
                    <a:pt x="459" y="716"/>
                  </a:lnTo>
                  <a:lnTo>
                    <a:pt x="464" y="704"/>
                  </a:lnTo>
                  <a:lnTo>
                    <a:pt x="470" y="694"/>
                  </a:lnTo>
                  <a:lnTo>
                    <a:pt x="477" y="683"/>
                  </a:lnTo>
                  <a:lnTo>
                    <a:pt x="484" y="673"/>
                  </a:lnTo>
                  <a:lnTo>
                    <a:pt x="491" y="665"/>
                  </a:lnTo>
                  <a:lnTo>
                    <a:pt x="499" y="655"/>
                  </a:lnTo>
                  <a:lnTo>
                    <a:pt x="507" y="646"/>
                  </a:lnTo>
                  <a:lnTo>
                    <a:pt x="516" y="637"/>
                  </a:lnTo>
                  <a:lnTo>
                    <a:pt x="526" y="629"/>
                  </a:lnTo>
                  <a:lnTo>
                    <a:pt x="536" y="621"/>
                  </a:lnTo>
                  <a:lnTo>
                    <a:pt x="546" y="613"/>
                  </a:lnTo>
                  <a:lnTo>
                    <a:pt x="556" y="607"/>
                  </a:lnTo>
                  <a:lnTo>
                    <a:pt x="567" y="600"/>
                  </a:lnTo>
                  <a:lnTo>
                    <a:pt x="578" y="595"/>
                  </a:lnTo>
                  <a:lnTo>
                    <a:pt x="589" y="589"/>
                  </a:lnTo>
                  <a:lnTo>
                    <a:pt x="601" y="584"/>
                  </a:lnTo>
                  <a:lnTo>
                    <a:pt x="613" y="579"/>
                  </a:lnTo>
                  <a:lnTo>
                    <a:pt x="626" y="576"/>
                  </a:lnTo>
                  <a:lnTo>
                    <a:pt x="638" y="572"/>
                  </a:lnTo>
                  <a:lnTo>
                    <a:pt x="651" y="569"/>
                  </a:lnTo>
                  <a:lnTo>
                    <a:pt x="664" y="567"/>
                  </a:lnTo>
                  <a:lnTo>
                    <a:pt x="678" y="566"/>
                  </a:lnTo>
                  <a:lnTo>
                    <a:pt x="691" y="565"/>
                  </a:lnTo>
                  <a:lnTo>
                    <a:pt x="705" y="565"/>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grpSp>
      <p:sp>
        <p:nvSpPr>
          <p:cNvPr id="293" name="矩形 292"/>
          <p:cNvSpPr/>
          <p:nvPr/>
        </p:nvSpPr>
        <p:spPr>
          <a:xfrm>
            <a:off x="7199234" y="3059507"/>
            <a:ext cx="1373266" cy="1292662"/>
          </a:xfrm>
          <a:prstGeom prst="rect">
            <a:avLst/>
          </a:prstGeom>
        </p:spPr>
        <p:txBody>
          <a:bodyPr wrap="square" lIns="0" tIns="0" rIns="0" bIns="0">
            <a:spAutoFit/>
          </a:bodyPr>
          <a:lstStyle/>
          <a:p>
            <a:pPr marL="241300" indent="-241300" fontAlgn="auto">
              <a:lnSpc>
                <a:spcPct val="150000"/>
              </a:lnSpc>
              <a:spcBef>
                <a:spcPts val="0"/>
              </a:spcBef>
              <a:spcAft>
                <a:spcPts val="0"/>
              </a:spcAft>
              <a:buFontTx/>
              <a:buAutoNum type="arabicPeriod"/>
              <a:defRPr/>
            </a:pPr>
            <a:r>
              <a:rPr lang="zh-CN" altLang="en-US" sz="1400" kern="0" dirty="0" smtClean="0">
                <a:solidFill>
                  <a:srgbClr val="990000"/>
                </a:solidFill>
                <a:latin typeface="Arial" panose="020B0604020202020204"/>
                <a:ea typeface="微软雅黑" panose="020B0503020204020204" pitchFamily="34" charset="-122"/>
                <a:cs typeface="Arial" panose="020B0604020202020204" pitchFamily="34" charset="0"/>
                <a:sym typeface="Arial" panose="020B0604020202020204"/>
              </a:rPr>
              <a:t>策略：权限</a:t>
            </a:r>
            <a:endParaRPr lang="en-US" altLang="zh-CN" sz="1400" kern="0" dirty="0" smtClean="0">
              <a:solidFill>
                <a:srgbClr val="990000"/>
              </a:solidFill>
              <a:latin typeface="Arial" panose="020B0604020202020204"/>
              <a:ea typeface="微软雅黑" panose="020B0503020204020204" pitchFamily="34" charset="-122"/>
              <a:cs typeface="Arial" panose="020B0604020202020204" pitchFamily="34" charset="0"/>
              <a:sym typeface="Arial" panose="020B0604020202020204"/>
            </a:endParaRPr>
          </a:p>
          <a:p>
            <a:pPr marL="241300" indent="-241300" fontAlgn="auto">
              <a:lnSpc>
                <a:spcPct val="150000"/>
              </a:lnSpc>
              <a:spcBef>
                <a:spcPts val="0"/>
              </a:spcBef>
              <a:spcAft>
                <a:spcPts val="0"/>
              </a:spcAft>
              <a:buFontTx/>
              <a:buAutoNum type="arabicPeriod"/>
              <a:defRPr/>
            </a:pPr>
            <a:r>
              <a:rPr lang="zh-CN" altLang="en-US" sz="1400" kern="0" dirty="0" smtClean="0">
                <a:solidFill>
                  <a:srgbClr val="990000"/>
                </a:solidFill>
                <a:latin typeface="Arial" panose="020B0604020202020204"/>
                <a:ea typeface="微软雅黑" panose="020B0503020204020204" pitchFamily="34" charset="-122"/>
                <a:cs typeface="Arial" panose="020B0604020202020204" pitchFamily="34" charset="0"/>
                <a:sym typeface="Arial" panose="020B0604020202020204"/>
              </a:rPr>
              <a:t>策略：安全</a:t>
            </a:r>
            <a:endParaRPr lang="en-US" altLang="zh-CN" sz="1400" kern="0" dirty="0" smtClean="0">
              <a:solidFill>
                <a:srgbClr val="990000"/>
              </a:solidFill>
              <a:latin typeface="Arial" panose="020B0604020202020204"/>
              <a:ea typeface="微软雅黑" panose="020B0503020204020204" pitchFamily="34" charset="-122"/>
              <a:cs typeface="Arial" panose="020B0604020202020204" pitchFamily="34" charset="0"/>
              <a:sym typeface="Arial" panose="020B0604020202020204"/>
            </a:endParaRPr>
          </a:p>
          <a:p>
            <a:pPr marL="241300" indent="-241300" fontAlgn="auto">
              <a:lnSpc>
                <a:spcPct val="150000"/>
              </a:lnSpc>
              <a:spcBef>
                <a:spcPts val="0"/>
              </a:spcBef>
              <a:spcAft>
                <a:spcPts val="0"/>
              </a:spcAft>
              <a:buFontTx/>
              <a:buAutoNum type="arabicPeriod"/>
              <a:defRPr/>
            </a:pPr>
            <a:r>
              <a:rPr lang="zh-CN" altLang="en-US" sz="1400" kern="0" dirty="0" smtClean="0">
                <a:solidFill>
                  <a:srgbClr val="990000"/>
                </a:solidFill>
                <a:latin typeface="Arial" panose="020B0604020202020204"/>
                <a:ea typeface="微软雅黑" panose="020B0503020204020204" pitchFamily="34" charset="-122"/>
                <a:cs typeface="Arial" panose="020B0604020202020204" pitchFamily="34" charset="0"/>
                <a:sym typeface="Arial" panose="020B0604020202020204"/>
              </a:rPr>
              <a:t>体验：优先级</a:t>
            </a:r>
            <a:endParaRPr lang="en-US" altLang="zh-CN" sz="1400" kern="0" dirty="0" smtClean="0">
              <a:solidFill>
                <a:srgbClr val="990000"/>
              </a:solidFill>
              <a:latin typeface="Arial" panose="020B0604020202020204"/>
              <a:ea typeface="微软雅黑" panose="020B0503020204020204" pitchFamily="34" charset="-122"/>
              <a:cs typeface="Arial" panose="020B0604020202020204" pitchFamily="34" charset="0"/>
              <a:sym typeface="Arial" panose="020B0604020202020204"/>
            </a:endParaRPr>
          </a:p>
          <a:p>
            <a:pPr marL="241300" indent="-241300" fontAlgn="auto">
              <a:lnSpc>
                <a:spcPct val="150000"/>
              </a:lnSpc>
              <a:spcBef>
                <a:spcPts val="0"/>
              </a:spcBef>
              <a:spcAft>
                <a:spcPts val="0"/>
              </a:spcAft>
              <a:buFontTx/>
              <a:buAutoNum type="arabicPeriod"/>
              <a:defRPr/>
            </a:pPr>
            <a:r>
              <a:rPr lang="zh-CN" altLang="en-US" sz="1400" kern="0" dirty="0" smtClean="0">
                <a:solidFill>
                  <a:srgbClr val="990000"/>
                </a:solidFill>
                <a:latin typeface="Arial" panose="020B0604020202020204"/>
                <a:ea typeface="微软雅黑" panose="020B0503020204020204" pitchFamily="34" charset="-122"/>
                <a:cs typeface="Arial" panose="020B0604020202020204" pitchFamily="34" charset="0"/>
                <a:sym typeface="Arial" panose="020B0604020202020204"/>
              </a:rPr>
              <a:t>体验：带宽</a:t>
            </a:r>
            <a:endParaRPr lang="en-US" altLang="zh-CN" sz="1400" kern="0" dirty="0">
              <a:solidFill>
                <a:srgbClr val="990000"/>
              </a:solidFill>
              <a:latin typeface="Arial" panose="020B0604020202020204"/>
              <a:ea typeface="微软雅黑" panose="020B0503020204020204" pitchFamily="34" charset="-122"/>
              <a:cs typeface="Arial" panose="020B0604020202020204" pitchFamily="34" charset="0"/>
              <a:sym typeface="Arial" panose="020B0604020202020204"/>
            </a:endParaRPr>
          </a:p>
        </p:txBody>
      </p:sp>
      <p:sp>
        <p:nvSpPr>
          <p:cNvPr id="294" name="矩形 293"/>
          <p:cNvSpPr/>
          <p:nvPr/>
        </p:nvSpPr>
        <p:spPr>
          <a:xfrm>
            <a:off x="7915528" y="2052649"/>
            <a:ext cx="1076072" cy="492443"/>
          </a:xfrm>
          <a:prstGeom prst="rect">
            <a:avLst/>
          </a:prstGeom>
        </p:spPr>
        <p:txBody>
          <a:bodyPr wrap="square" lIns="0" tIns="0" rIns="0" bIns="0">
            <a:spAutoFit/>
          </a:bodyPr>
          <a:lstStyle/>
          <a:p>
            <a:pPr fontAlgn="auto">
              <a:spcBef>
                <a:spcPts val="0"/>
              </a:spcBef>
              <a:spcAft>
                <a:spcPts val="0"/>
              </a:spcAft>
              <a:defRPr/>
            </a:pPr>
            <a:r>
              <a:rPr lang="en-US" altLang="zh-CN" sz="1600" b="1" kern="0" dirty="0" smtClean="0">
                <a:solidFill>
                  <a:srgbClr val="990000"/>
                </a:solidFill>
                <a:latin typeface="微软雅黑" panose="020B0503020204020204" pitchFamily="34" charset="-122"/>
                <a:ea typeface="微软雅黑" panose="020B0503020204020204" pitchFamily="34" charset="-122"/>
                <a:cs typeface="Arial" panose="020B0604020202020204" pitchFamily="34" charset="0"/>
                <a:sym typeface="Arial" panose="020B0604020202020204"/>
              </a:rPr>
              <a:t>Agile Controller</a:t>
            </a:r>
            <a:endParaRPr lang="en-US" altLang="zh-CN" sz="1600" b="1" kern="0" dirty="0">
              <a:solidFill>
                <a:srgbClr val="990000"/>
              </a:solidFill>
              <a:latin typeface="微软雅黑" panose="020B0503020204020204" pitchFamily="34" charset="-122"/>
              <a:ea typeface="微软雅黑" panose="020B0503020204020204" pitchFamily="34" charset="-122"/>
              <a:cs typeface="Arial" panose="020B0604020202020204" pitchFamily="34" charset="0"/>
              <a:sym typeface="Arial" panose="020B0604020202020204"/>
            </a:endParaRPr>
          </a:p>
        </p:txBody>
      </p:sp>
      <p:cxnSp>
        <p:nvCxnSpPr>
          <p:cNvPr id="295" name="直接连接符 294"/>
          <p:cNvCxnSpPr/>
          <p:nvPr/>
        </p:nvCxnSpPr>
        <p:spPr bwMode="auto">
          <a:xfrm>
            <a:off x="5937685" y="1586304"/>
            <a:ext cx="0" cy="771215"/>
          </a:xfrm>
          <a:prstGeom prst="line">
            <a:avLst/>
          </a:prstGeom>
          <a:solidFill>
            <a:srgbClr val="000000">
              <a:lumMod val="50000"/>
              <a:lumOff val="50000"/>
            </a:srgbClr>
          </a:solidFill>
          <a:ln w="19050">
            <a:solidFill>
              <a:srgbClr val="000000">
                <a:lumMod val="65000"/>
                <a:lumOff val="35000"/>
              </a:srgbClr>
            </a:solid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6" name="Freeform 13"/>
          <p:cNvSpPr>
            <a:spLocks noEditPoints="1"/>
          </p:cNvSpPr>
          <p:nvPr/>
        </p:nvSpPr>
        <p:spPr bwMode="auto">
          <a:xfrm flipV="1">
            <a:off x="5043712" y="3070258"/>
            <a:ext cx="419465" cy="110959"/>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rgbClr val="000000">
              <a:lumMod val="50000"/>
              <a:lumOff val="50000"/>
            </a:srgbClr>
          </a:solidFill>
          <a:ln w="9525">
            <a:noFill/>
            <a:round/>
          </a:ln>
        </p:spPr>
        <p:txBody>
          <a:bodyPr lIns="121918" tIns="60960" rIns="121918" bIns="60960"/>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297" name="Freeform 27"/>
          <p:cNvSpPr>
            <a:spLocks noEditPoints="1"/>
          </p:cNvSpPr>
          <p:nvPr/>
        </p:nvSpPr>
        <p:spPr bwMode="auto">
          <a:xfrm>
            <a:off x="5570759" y="1278121"/>
            <a:ext cx="717483" cy="328875"/>
          </a:xfrm>
          <a:custGeom>
            <a:avLst/>
            <a:gdLst/>
            <a:ahLst/>
            <a:cxnLst>
              <a:cxn ang="0">
                <a:pos x="8324" y="38"/>
              </a:cxn>
              <a:cxn ang="0">
                <a:pos x="9087" y="203"/>
              </a:cxn>
              <a:cxn ang="0">
                <a:pos x="9799" y="487"/>
              </a:cxn>
              <a:cxn ang="0">
                <a:pos x="10451" y="880"/>
              </a:cxn>
              <a:cxn ang="0">
                <a:pos x="11031" y="1370"/>
              </a:cxn>
              <a:cxn ang="0">
                <a:pos x="11529" y="1947"/>
              </a:cxn>
              <a:cxn ang="0">
                <a:pos x="11934" y="2598"/>
              </a:cxn>
              <a:cxn ang="0">
                <a:pos x="12234" y="3314"/>
              </a:cxn>
              <a:cxn ang="0">
                <a:pos x="12378" y="3497"/>
              </a:cxn>
              <a:cxn ang="0">
                <a:pos x="12496" y="3494"/>
              </a:cxn>
              <a:cxn ang="0">
                <a:pos x="13119" y="3540"/>
              </a:cxn>
              <a:cxn ang="0">
                <a:pos x="13870" y="3738"/>
              </a:cxn>
              <a:cxn ang="0">
                <a:pos x="14554" y="4074"/>
              </a:cxn>
              <a:cxn ang="0">
                <a:pos x="15156" y="4535"/>
              </a:cxn>
              <a:cxn ang="0">
                <a:pos x="15663" y="5102"/>
              </a:cxn>
              <a:cxn ang="0">
                <a:pos x="16056" y="5761"/>
              </a:cxn>
              <a:cxn ang="0">
                <a:pos x="16320" y="6494"/>
              </a:cxn>
              <a:cxn ang="0">
                <a:pos x="16438" y="7286"/>
              </a:cxn>
              <a:cxn ang="0">
                <a:pos x="16401" y="8075"/>
              </a:cxn>
              <a:cxn ang="0">
                <a:pos x="16222" y="8813"/>
              </a:cxn>
              <a:cxn ang="0">
                <a:pos x="15915" y="9491"/>
              </a:cxn>
              <a:cxn ang="0">
                <a:pos x="15494" y="10093"/>
              </a:cxn>
              <a:cxn ang="0">
                <a:pos x="14974" y="10606"/>
              </a:cxn>
              <a:cxn ang="0">
                <a:pos x="14369" y="11014"/>
              </a:cxn>
              <a:cxn ang="0">
                <a:pos x="13693" y="11305"/>
              </a:cxn>
              <a:cxn ang="0">
                <a:pos x="12960" y="11462"/>
              </a:cxn>
              <a:cxn ang="0">
                <a:pos x="3341" y="11487"/>
              </a:cxn>
              <a:cxn ang="0">
                <a:pos x="2760" y="11436"/>
              </a:cxn>
              <a:cxn ang="0">
                <a:pos x="2156" y="11265"/>
              </a:cxn>
              <a:cxn ang="0">
                <a:pos x="1603" y="10987"/>
              </a:cxn>
              <a:cxn ang="0">
                <a:pos x="1113" y="10615"/>
              </a:cxn>
              <a:cxn ang="0">
                <a:pos x="697" y="10159"/>
              </a:cxn>
              <a:cxn ang="0">
                <a:pos x="368" y="9631"/>
              </a:cxn>
              <a:cxn ang="0">
                <a:pos x="137" y="9044"/>
              </a:cxn>
              <a:cxn ang="0">
                <a:pos x="15" y="8410"/>
              </a:cxn>
              <a:cxn ang="0">
                <a:pos x="15" y="7754"/>
              </a:cxn>
              <a:cxn ang="0">
                <a:pos x="132" y="7132"/>
              </a:cxn>
              <a:cxn ang="0">
                <a:pos x="354" y="6556"/>
              </a:cxn>
              <a:cxn ang="0">
                <a:pos x="671" y="6034"/>
              </a:cxn>
              <a:cxn ang="0">
                <a:pos x="1072" y="5582"/>
              </a:cxn>
              <a:cxn ang="0">
                <a:pos x="1546" y="5208"/>
              </a:cxn>
              <a:cxn ang="0">
                <a:pos x="2082" y="4924"/>
              </a:cxn>
              <a:cxn ang="0">
                <a:pos x="2668" y="4741"/>
              </a:cxn>
              <a:cxn ang="0">
                <a:pos x="3015" y="4212"/>
              </a:cxn>
              <a:cxn ang="0">
                <a:pos x="3225" y="3295"/>
              </a:cxn>
              <a:cxn ang="0">
                <a:pos x="3597" y="2453"/>
              </a:cxn>
              <a:cxn ang="0">
                <a:pos x="4113" y="1704"/>
              </a:cxn>
              <a:cxn ang="0">
                <a:pos x="4754" y="1069"/>
              </a:cxn>
              <a:cxn ang="0">
                <a:pos x="5503" y="565"/>
              </a:cxn>
              <a:cxn ang="0">
                <a:pos x="6342" y="211"/>
              </a:cxn>
              <a:cxn ang="0">
                <a:pos x="7250" y="25"/>
              </a:cxn>
              <a:cxn ang="0">
                <a:pos x="9148" y="9515"/>
              </a:cxn>
              <a:cxn ang="0">
                <a:pos x="9106" y="9484"/>
              </a:cxn>
              <a:cxn ang="0">
                <a:pos x="9023" y="9509"/>
              </a:cxn>
              <a:cxn ang="0">
                <a:pos x="9156" y="9528"/>
              </a:cxn>
              <a:cxn ang="0">
                <a:pos x="6408" y="9503"/>
              </a:cxn>
              <a:cxn ang="0">
                <a:pos x="6368" y="9519"/>
              </a:cxn>
            </a:cxnLst>
            <a:rect l="0" t="0" r="r" b="b"/>
            <a:pathLst>
              <a:path w="16443" h="11487">
                <a:moveTo>
                  <a:pt x="7726" y="0"/>
                </a:moveTo>
                <a:lnTo>
                  <a:pt x="7928" y="4"/>
                </a:lnTo>
                <a:lnTo>
                  <a:pt x="8127" y="17"/>
                </a:lnTo>
                <a:lnTo>
                  <a:pt x="8324" y="38"/>
                </a:lnTo>
                <a:lnTo>
                  <a:pt x="8519" y="68"/>
                </a:lnTo>
                <a:lnTo>
                  <a:pt x="8711" y="105"/>
                </a:lnTo>
                <a:lnTo>
                  <a:pt x="8900" y="150"/>
                </a:lnTo>
                <a:lnTo>
                  <a:pt x="9087" y="203"/>
                </a:lnTo>
                <a:lnTo>
                  <a:pt x="9270" y="263"/>
                </a:lnTo>
                <a:lnTo>
                  <a:pt x="9450" y="331"/>
                </a:lnTo>
                <a:lnTo>
                  <a:pt x="9626" y="406"/>
                </a:lnTo>
                <a:lnTo>
                  <a:pt x="9799" y="487"/>
                </a:lnTo>
                <a:lnTo>
                  <a:pt x="9969" y="576"/>
                </a:lnTo>
                <a:lnTo>
                  <a:pt x="10133" y="670"/>
                </a:lnTo>
                <a:lnTo>
                  <a:pt x="10294" y="772"/>
                </a:lnTo>
                <a:lnTo>
                  <a:pt x="10451" y="880"/>
                </a:lnTo>
                <a:lnTo>
                  <a:pt x="10604" y="994"/>
                </a:lnTo>
                <a:lnTo>
                  <a:pt x="10751" y="1113"/>
                </a:lnTo>
                <a:lnTo>
                  <a:pt x="10893" y="1239"/>
                </a:lnTo>
                <a:lnTo>
                  <a:pt x="11031" y="1370"/>
                </a:lnTo>
                <a:lnTo>
                  <a:pt x="11164" y="1507"/>
                </a:lnTo>
                <a:lnTo>
                  <a:pt x="11291" y="1648"/>
                </a:lnTo>
                <a:lnTo>
                  <a:pt x="11412" y="1795"/>
                </a:lnTo>
                <a:lnTo>
                  <a:pt x="11529" y="1947"/>
                </a:lnTo>
                <a:lnTo>
                  <a:pt x="11640" y="2102"/>
                </a:lnTo>
                <a:lnTo>
                  <a:pt x="11743" y="2264"/>
                </a:lnTo>
                <a:lnTo>
                  <a:pt x="11842" y="2429"/>
                </a:lnTo>
                <a:lnTo>
                  <a:pt x="11934" y="2598"/>
                </a:lnTo>
                <a:lnTo>
                  <a:pt x="12019" y="2772"/>
                </a:lnTo>
                <a:lnTo>
                  <a:pt x="12097" y="2948"/>
                </a:lnTo>
                <a:lnTo>
                  <a:pt x="12169" y="3129"/>
                </a:lnTo>
                <a:lnTo>
                  <a:pt x="12234" y="3314"/>
                </a:lnTo>
                <a:lnTo>
                  <a:pt x="12291" y="3501"/>
                </a:lnTo>
                <a:lnTo>
                  <a:pt x="12320" y="3499"/>
                </a:lnTo>
                <a:lnTo>
                  <a:pt x="12349" y="3498"/>
                </a:lnTo>
                <a:lnTo>
                  <a:pt x="12378" y="3497"/>
                </a:lnTo>
                <a:lnTo>
                  <a:pt x="12407" y="3496"/>
                </a:lnTo>
                <a:lnTo>
                  <a:pt x="12437" y="3495"/>
                </a:lnTo>
                <a:lnTo>
                  <a:pt x="12466" y="3494"/>
                </a:lnTo>
                <a:lnTo>
                  <a:pt x="12496" y="3494"/>
                </a:lnTo>
                <a:lnTo>
                  <a:pt x="12524" y="3494"/>
                </a:lnTo>
                <a:lnTo>
                  <a:pt x="12726" y="3499"/>
                </a:lnTo>
                <a:lnTo>
                  <a:pt x="12924" y="3515"/>
                </a:lnTo>
                <a:lnTo>
                  <a:pt x="13119" y="3540"/>
                </a:lnTo>
                <a:lnTo>
                  <a:pt x="13313" y="3575"/>
                </a:lnTo>
                <a:lnTo>
                  <a:pt x="13502" y="3621"/>
                </a:lnTo>
                <a:lnTo>
                  <a:pt x="13688" y="3674"/>
                </a:lnTo>
                <a:lnTo>
                  <a:pt x="13870" y="3738"/>
                </a:lnTo>
                <a:lnTo>
                  <a:pt x="14047" y="3809"/>
                </a:lnTo>
                <a:lnTo>
                  <a:pt x="14221" y="3889"/>
                </a:lnTo>
                <a:lnTo>
                  <a:pt x="14390" y="3977"/>
                </a:lnTo>
                <a:lnTo>
                  <a:pt x="14554" y="4074"/>
                </a:lnTo>
                <a:lnTo>
                  <a:pt x="14712" y="4179"/>
                </a:lnTo>
                <a:lnTo>
                  <a:pt x="14867" y="4290"/>
                </a:lnTo>
                <a:lnTo>
                  <a:pt x="15015" y="4409"/>
                </a:lnTo>
                <a:lnTo>
                  <a:pt x="15156" y="4535"/>
                </a:lnTo>
                <a:lnTo>
                  <a:pt x="15293" y="4667"/>
                </a:lnTo>
                <a:lnTo>
                  <a:pt x="15423" y="4806"/>
                </a:lnTo>
                <a:lnTo>
                  <a:pt x="15546" y="4951"/>
                </a:lnTo>
                <a:lnTo>
                  <a:pt x="15663" y="5102"/>
                </a:lnTo>
                <a:lnTo>
                  <a:pt x="15772" y="5259"/>
                </a:lnTo>
                <a:lnTo>
                  <a:pt x="15875" y="5421"/>
                </a:lnTo>
                <a:lnTo>
                  <a:pt x="15969" y="5588"/>
                </a:lnTo>
                <a:lnTo>
                  <a:pt x="16056" y="5761"/>
                </a:lnTo>
                <a:lnTo>
                  <a:pt x="16134" y="5938"/>
                </a:lnTo>
                <a:lnTo>
                  <a:pt x="16205" y="6119"/>
                </a:lnTo>
                <a:lnTo>
                  <a:pt x="16266" y="6305"/>
                </a:lnTo>
                <a:lnTo>
                  <a:pt x="16320" y="6494"/>
                </a:lnTo>
                <a:lnTo>
                  <a:pt x="16363" y="6687"/>
                </a:lnTo>
                <a:lnTo>
                  <a:pt x="16398" y="6884"/>
                </a:lnTo>
                <a:lnTo>
                  <a:pt x="16422" y="7083"/>
                </a:lnTo>
                <a:lnTo>
                  <a:pt x="16438" y="7286"/>
                </a:lnTo>
                <a:lnTo>
                  <a:pt x="16443" y="7490"/>
                </a:lnTo>
                <a:lnTo>
                  <a:pt x="16438" y="7688"/>
                </a:lnTo>
                <a:lnTo>
                  <a:pt x="16425" y="7883"/>
                </a:lnTo>
                <a:lnTo>
                  <a:pt x="16401" y="8075"/>
                </a:lnTo>
                <a:lnTo>
                  <a:pt x="16369" y="8264"/>
                </a:lnTo>
                <a:lnTo>
                  <a:pt x="16328" y="8451"/>
                </a:lnTo>
                <a:lnTo>
                  <a:pt x="16280" y="8634"/>
                </a:lnTo>
                <a:lnTo>
                  <a:pt x="16222" y="8813"/>
                </a:lnTo>
                <a:lnTo>
                  <a:pt x="16156" y="8989"/>
                </a:lnTo>
                <a:lnTo>
                  <a:pt x="16083" y="9161"/>
                </a:lnTo>
                <a:lnTo>
                  <a:pt x="16003" y="9328"/>
                </a:lnTo>
                <a:lnTo>
                  <a:pt x="15915" y="9491"/>
                </a:lnTo>
                <a:lnTo>
                  <a:pt x="15820" y="9649"/>
                </a:lnTo>
                <a:lnTo>
                  <a:pt x="15717" y="9802"/>
                </a:lnTo>
                <a:lnTo>
                  <a:pt x="15610" y="9950"/>
                </a:lnTo>
                <a:lnTo>
                  <a:pt x="15494" y="10093"/>
                </a:lnTo>
                <a:lnTo>
                  <a:pt x="15373" y="10230"/>
                </a:lnTo>
                <a:lnTo>
                  <a:pt x="15246" y="10361"/>
                </a:lnTo>
                <a:lnTo>
                  <a:pt x="15113" y="10487"/>
                </a:lnTo>
                <a:lnTo>
                  <a:pt x="14974" y="10606"/>
                </a:lnTo>
                <a:lnTo>
                  <a:pt x="14831" y="10718"/>
                </a:lnTo>
                <a:lnTo>
                  <a:pt x="14682" y="10824"/>
                </a:lnTo>
                <a:lnTo>
                  <a:pt x="14527" y="10923"/>
                </a:lnTo>
                <a:lnTo>
                  <a:pt x="14369" y="11014"/>
                </a:lnTo>
                <a:lnTo>
                  <a:pt x="14206" y="11098"/>
                </a:lnTo>
                <a:lnTo>
                  <a:pt x="14039" y="11176"/>
                </a:lnTo>
                <a:lnTo>
                  <a:pt x="13868" y="11244"/>
                </a:lnTo>
                <a:lnTo>
                  <a:pt x="13693" y="11305"/>
                </a:lnTo>
                <a:lnTo>
                  <a:pt x="13514" y="11357"/>
                </a:lnTo>
                <a:lnTo>
                  <a:pt x="13332" y="11401"/>
                </a:lnTo>
                <a:lnTo>
                  <a:pt x="13147" y="11436"/>
                </a:lnTo>
                <a:lnTo>
                  <a:pt x="12960" y="11462"/>
                </a:lnTo>
                <a:lnTo>
                  <a:pt x="12770" y="11479"/>
                </a:lnTo>
                <a:lnTo>
                  <a:pt x="12770" y="11487"/>
                </a:lnTo>
                <a:lnTo>
                  <a:pt x="12524" y="11487"/>
                </a:lnTo>
                <a:lnTo>
                  <a:pt x="3341" y="11487"/>
                </a:lnTo>
                <a:lnTo>
                  <a:pt x="3079" y="11487"/>
                </a:lnTo>
                <a:lnTo>
                  <a:pt x="3079" y="11477"/>
                </a:lnTo>
                <a:lnTo>
                  <a:pt x="2919" y="11459"/>
                </a:lnTo>
                <a:lnTo>
                  <a:pt x="2760" y="11436"/>
                </a:lnTo>
                <a:lnTo>
                  <a:pt x="2605" y="11404"/>
                </a:lnTo>
                <a:lnTo>
                  <a:pt x="2453" y="11365"/>
                </a:lnTo>
                <a:lnTo>
                  <a:pt x="2303" y="11318"/>
                </a:lnTo>
                <a:lnTo>
                  <a:pt x="2156" y="11265"/>
                </a:lnTo>
                <a:lnTo>
                  <a:pt x="2013" y="11205"/>
                </a:lnTo>
                <a:lnTo>
                  <a:pt x="1872" y="11139"/>
                </a:lnTo>
                <a:lnTo>
                  <a:pt x="1736" y="11067"/>
                </a:lnTo>
                <a:lnTo>
                  <a:pt x="1603" y="10987"/>
                </a:lnTo>
                <a:lnTo>
                  <a:pt x="1474" y="10903"/>
                </a:lnTo>
                <a:lnTo>
                  <a:pt x="1349" y="10813"/>
                </a:lnTo>
                <a:lnTo>
                  <a:pt x="1229" y="10716"/>
                </a:lnTo>
                <a:lnTo>
                  <a:pt x="1113" y="10615"/>
                </a:lnTo>
                <a:lnTo>
                  <a:pt x="1001" y="10508"/>
                </a:lnTo>
                <a:lnTo>
                  <a:pt x="895" y="10396"/>
                </a:lnTo>
                <a:lnTo>
                  <a:pt x="793" y="10280"/>
                </a:lnTo>
                <a:lnTo>
                  <a:pt x="697" y="10159"/>
                </a:lnTo>
                <a:lnTo>
                  <a:pt x="606" y="10033"/>
                </a:lnTo>
                <a:lnTo>
                  <a:pt x="521" y="9903"/>
                </a:lnTo>
                <a:lnTo>
                  <a:pt x="441" y="9769"/>
                </a:lnTo>
                <a:lnTo>
                  <a:pt x="368" y="9631"/>
                </a:lnTo>
                <a:lnTo>
                  <a:pt x="300" y="9490"/>
                </a:lnTo>
                <a:lnTo>
                  <a:pt x="239" y="9345"/>
                </a:lnTo>
                <a:lnTo>
                  <a:pt x="185" y="9197"/>
                </a:lnTo>
                <a:lnTo>
                  <a:pt x="137" y="9044"/>
                </a:lnTo>
                <a:lnTo>
                  <a:pt x="96" y="8890"/>
                </a:lnTo>
                <a:lnTo>
                  <a:pt x="62" y="8733"/>
                </a:lnTo>
                <a:lnTo>
                  <a:pt x="35" y="8573"/>
                </a:lnTo>
                <a:lnTo>
                  <a:pt x="15" y="8410"/>
                </a:lnTo>
                <a:lnTo>
                  <a:pt x="4" y="8246"/>
                </a:lnTo>
                <a:lnTo>
                  <a:pt x="0" y="8079"/>
                </a:lnTo>
                <a:lnTo>
                  <a:pt x="4" y="7916"/>
                </a:lnTo>
                <a:lnTo>
                  <a:pt x="15" y="7754"/>
                </a:lnTo>
                <a:lnTo>
                  <a:pt x="34" y="7596"/>
                </a:lnTo>
                <a:lnTo>
                  <a:pt x="60" y="7439"/>
                </a:lnTo>
                <a:lnTo>
                  <a:pt x="92" y="7284"/>
                </a:lnTo>
                <a:lnTo>
                  <a:pt x="132" y="7132"/>
                </a:lnTo>
                <a:lnTo>
                  <a:pt x="178" y="6983"/>
                </a:lnTo>
                <a:lnTo>
                  <a:pt x="230" y="6837"/>
                </a:lnTo>
                <a:lnTo>
                  <a:pt x="289" y="6694"/>
                </a:lnTo>
                <a:lnTo>
                  <a:pt x="354" y="6556"/>
                </a:lnTo>
                <a:lnTo>
                  <a:pt x="424" y="6420"/>
                </a:lnTo>
                <a:lnTo>
                  <a:pt x="502" y="6287"/>
                </a:lnTo>
                <a:lnTo>
                  <a:pt x="584" y="6159"/>
                </a:lnTo>
                <a:lnTo>
                  <a:pt x="671" y="6034"/>
                </a:lnTo>
                <a:lnTo>
                  <a:pt x="765" y="5914"/>
                </a:lnTo>
                <a:lnTo>
                  <a:pt x="862" y="5799"/>
                </a:lnTo>
                <a:lnTo>
                  <a:pt x="965" y="5688"/>
                </a:lnTo>
                <a:lnTo>
                  <a:pt x="1072" y="5582"/>
                </a:lnTo>
                <a:lnTo>
                  <a:pt x="1184" y="5480"/>
                </a:lnTo>
                <a:lnTo>
                  <a:pt x="1301" y="5384"/>
                </a:lnTo>
                <a:lnTo>
                  <a:pt x="1421" y="5293"/>
                </a:lnTo>
                <a:lnTo>
                  <a:pt x="1546" y="5208"/>
                </a:lnTo>
                <a:lnTo>
                  <a:pt x="1675" y="5128"/>
                </a:lnTo>
                <a:lnTo>
                  <a:pt x="1807" y="5054"/>
                </a:lnTo>
                <a:lnTo>
                  <a:pt x="1942" y="4986"/>
                </a:lnTo>
                <a:lnTo>
                  <a:pt x="2082" y="4924"/>
                </a:lnTo>
                <a:lnTo>
                  <a:pt x="2224" y="4869"/>
                </a:lnTo>
                <a:lnTo>
                  <a:pt x="2369" y="4819"/>
                </a:lnTo>
                <a:lnTo>
                  <a:pt x="2517" y="4777"/>
                </a:lnTo>
                <a:lnTo>
                  <a:pt x="2668" y="4741"/>
                </a:lnTo>
                <a:lnTo>
                  <a:pt x="2821" y="4713"/>
                </a:lnTo>
                <a:lnTo>
                  <a:pt x="2976" y="4692"/>
                </a:lnTo>
                <a:lnTo>
                  <a:pt x="2990" y="4450"/>
                </a:lnTo>
                <a:lnTo>
                  <a:pt x="3015" y="4212"/>
                </a:lnTo>
                <a:lnTo>
                  <a:pt x="3051" y="3976"/>
                </a:lnTo>
                <a:lnTo>
                  <a:pt x="3098" y="3744"/>
                </a:lnTo>
                <a:lnTo>
                  <a:pt x="3156" y="3517"/>
                </a:lnTo>
                <a:lnTo>
                  <a:pt x="3225" y="3295"/>
                </a:lnTo>
                <a:lnTo>
                  <a:pt x="3303" y="3076"/>
                </a:lnTo>
                <a:lnTo>
                  <a:pt x="3391" y="2863"/>
                </a:lnTo>
                <a:lnTo>
                  <a:pt x="3489" y="2655"/>
                </a:lnTo>
                <a:lnTo>
                  <a:pt x="3597" y="2453"/>
                </a:lnTo>
                <a:lnTo>
                  <a:pt x="3713" y="2256"/>
                </a:lnTo>
                <a:lnTo>
                  <a:pt x="3837" y="2065"/>
                </a:lnTo>
                <a:lnTo>
                  <a:pt x="3971" y="1882"/>
                </a:lnTo>
                <a:lnTo>
                  <a:pt x="4113" y="1704"/>
                </a:lnTo>
                <a:lnTo>
                  <a:pt x="4262" y="1535"/>
                </a:lnTo>
                <a:lnTo>
                  <a:pt x="4419" y="1371"/>
                </a:lnTo>
                <a:lnTo>
                  <a:pt x="4583" y="1216"/>
                </a:lnTo>
                <a:lnTo>
                  <a:pt x="4754" y="1069"/>
                </a:lnTo>
                <a:lnTo>
                  <a:pt x="4932" y="930"/>
                </a:lnTo>
                <a:lnTo>
                  <a:pt x="5117" y="800"/>
                </a:lnTo>
                <a:lnTo>
                  <a:pt x="5307" y="677"/>
                </a:lnTo>
                <a:lnTo>
                  <a:pt x="5503" y="565"/>
                </a:lnTo>
                <a:lnTo>
                  <a:pt x="5705" y="462"/>
                </a:lnTo>
                <a:lnTo>
                  <a:pt x="5912" y="368"/>
                </a:lnTo>
                <a:lnTo>
                  <a:pt x="6124" y="284"/>
                </a:lnTo>
                <a:lnTo>
                  <a:pt x="6342" y="211"/>
                </a:lnTo>
                <a:lnTo>
                  <a:pt x="6563" y="147"/>
                </a:lnTo>
                <a:lnTo>
                  <a:pt x="6788" y="95"/>
                </a:lnTo>
                <a:lnTo>
                  <a:pt x="7018" y="54"/>
                </a:lnTo>
                <a:lnTo>
                  <a:pt x="7250" y="25"/>
                </a:lnTo>
                <a:lnTo>
                  <a:pt x="7487" y="6"/>
                </a:lnTo>
                <a:lnTo>
                  <a:pt x="7726" y="0"/>
                </a:lnTo>
                <a:close/>
                <a:moveTo>
                  <a:pt x="9156" y="9528"/>
                </a:moveTo>
                <a:lnTo>
                  <a:pt x="9148" y="9515"/>
                </a:lnTo>
                <a:lnTo>
                  <a:pt x="9141" y="9503"/>
                </a:lnTo>
                <a:lnTo>
                  <a:pt x="9134" y="9491"/>
                </a:lnTo>
                <a:lnTo>
                  <a:pt x="9127" y="9478"/>
                </a:lnTo>
                <a:lnTo>
                  <a:pt x="9106" y="9484"/>
                </a:lnTo>
                <a:lnTo>
                  <a:pt x="9086" y="9491"/>
                </a:lnTo>
                <a:lnTo>
                  <a:pt x="9065" y="9498"/>
                </a:lnTo>
                <a:lnTo>
                  <a:pt x="9045" y="9503"/>
                </a:lnTo>
                <a:lnTo>
                  <a:pt x="9023" y="9509"/>
                </a:lnTo>
                <a:lnTo>
                  <a:pt x="9003" y="9515"/>
                </a:lnTo>
                <a:lnTo>
                  <a:pt x="8982" y="9521"/>
                </a:lnTo>
                <a:lnTo>
                  <a:pt x="8961" y="9528"/>
                </a:lnTo>
                <a:lnTo>
                  <a:pt x="9156" y="9528"/>
                </a:lnTo>
                <a:close/>
                <a:moveTo>
                  <a:pt x="6492" y="9528"/>
                </a:moveTo>
                <a:lnTo>
                  <a:pt x="6464" y="9519"/>
                </a:lnTo>
                <a:lnTo>
                  <a:pt x="6435" y="9511"/>
                </a:lnTo>
                <a:lnTo>
                  <a:pt x="6408" y="9503"/>
                </a:lnTo>
                <a:lnTo>
                  <a:pt x="6379" y="9495"/>
                </a:lnTo>
                <a:lnTo>
                  <a:pt x="6376" y="9503"/>
                </a:lnTo>
                <a:lnTo>
                  <a:pt x="6372" y="9511"/>
                </a:lnTo>
                <a:lnTo>
                  <a:pt x="6368" y="9519"/>
                </a:lnTo>
                <a:lnTo>
                  <a:pt x="6364" y="9528"/>
                </a:lnTo>
                <a:lnTo>
                  <a:pt x="6492" y="9528"/>
                </a:lnTo>
                <a:close/>
              </a:path>
            </a:pathLst>
          </a:custGeom>
          <a:solidFill>
            <a:srgbClr val="000000">
              <a:lumMod val="50000"/>
              <a:lumOff val="50000"/>
            </a:srgbClr>
          </a:solidFill>
          <a:ln w="9525">
            <a:noFill/>
            <a:round/>
          </a:ln>
        </p:spPr>
        <p:txBody>
          <a:bodyPr lIns="121918" tIns="60960" rIns="121918" bIns="60960"/>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grpSp>
        <p:nvGrpSpPr>
          <p:cNvPr id="6" name="组合 624"/>
          <p:cNvGrpSpPr/>
          <p:nvPr/>
        </p:nvGrpSpPr>
        <p:grpSpPr>
          <a:xfrm>
            <a:off x="5988917" y="2080919"/>
            <a:ext cx="194352" cy="131852"/>
            <a:chOff x="-1618534" y="2713542"/>
            <a:chExt cx="795326" cy="527513"/>
          </a:xfrm>
          <a:solidFill>
            <a:srgbClr val="000000">
              <a:lumMod val="50000"/>
              <a:lumOff val="50000"/>
            </a:srgbClr>
          </a:solidFill>
        </p:grpSpPr>
        <p:sp>
          <p:nvSpPr>
            <p:cNvPr id="400" name="Freeform 40"/>
            <p:cNvSpPr/>
            <p:nvPr/>
          </p:nvSpPr>
          <p:spPr bwMode="auto">
            <a:xfrm>
              <a:off x="-1326373" y="2713542"/>
              <a:ext cx="251583" cy="154196"/>
            </a:xfrm>
            <a:custGeom>
              <a:avLst/>
              <a:gdLst/>
              <a:ahLst/>
              <a:cxnLst>
                <a:cxn ang="0">
                  <a:pos x="124" y="4"/>
                </a:cxn>
                <a:cxn ang="0">
                  <a:pos x="124" y="0"/>
                </a:cxn>
                <a:cxn ang="0">
                  <a:pos x="124" y="0"/>
                </a:cxn>
                <a:cxn ang="0">
                  <a:pos x="122" y="0"/>
                </a:cxn>
                <a:cxn ang="0">
                  <a:pos x="10" y="0"/>
                </a:cxn>
                <a:cxn ang="0">
                  <a:pos x="10" y="0"/>
                </a:cxn>
                <a:cxn ang="0">
                  <a:pos x="6" y="0"/>
                </a:cxn>
                <a:cxn ang="0">
                  <a:pos x="2" y="2"/>
                </a:cxn>
                <a:cxn ang="0">
                  <a:pos x="0" y="6"/>
                </a:cxn>
                <a:cxn ang="0">
                  <a:pos x="0" y="10"/>
                </a:cxn>
                <a:cxn ang="0">
                  <a:pos x="0" y="66"/>
                </a:cxn>
                <a:cxn ang="0">
                  <a:pos x="0" y="66"/>
                </a:cxn>
                <a:cxn ang="0">
                  <a:pos x="0" y="70"/>
                </a:cxn>
                <a:cxn ang="0">
                  <a:pos x="2" y="72"/>
                </a:cxn>
                <a:cxn ang="0">
                  <a:pos x="6" y="74"/>
                </a:cxn>
                <a:cxn ang="0">
                  <a:pos x="10" y="76"/>
                </a:cxn>
                <a:cxn ang="0">
                  <a:pos x="100" y="76"/>
                </a:cxn>
                <a:cxn ang="0">
                  <a:pos x="100" y="76"/>
                </a:cxn>
                <a:cxn ang="0">
                  <a:pos x="110" y="64"/>
                </a:cxn>
                <a:cxn ang="0">
                  <a:pos x="116" y="52"/>
                </a:cxn>
                <a:cxn ang="0">
                  <a:pos x="120" y="40"/>
                </a:cxn>
                <a:cxn ang="0">
                  <a:pos x="122" y="28"/>
                </a:cxn>
                <a:cxn ang="0">
                  <a:pos x="124" y="12"/>
                </a:cxn>
                <a:cxn ang="0">
                  <a:pos x="124" y="4"/>
                </a:cxn>
                <a:cxn ang="0">
                  <a:pos x="124" y="4"/>
                </a:cxn>
              </a:cxnLst>
              <a:rect l="0" t="0" r="r" b="b"/>
              <a:pathLst>
                <a:path w="124" h="76">
                  <a:moveTo>
                    <a:pt x="124" y="4"/>
                  </a:moveTo>
                  <a:lnTo>
                    <a:pt x="124" y="0"/>
                  </a:lnTo>
                  <a:lnTo>
                    <a:pt x="124" y="0"/>
                  </a:lnTo>
                  <a:lnTo>
                    <a:pt x="122" y="0"/>
                  </a:lnTo>
                  <a:lnTo>
                    <a:pt x="10" y="0"/>
                  </a:lnTo>
                  <a:lnTo>
                    <a:pt x="10" y="0"/>
                  </a:lnTo>
                  <a:lnTo>
                    <a:pt x="6" y="0"/>
                  </a:lnTo>
                  <a:lnTo>
                    <a:pt x="2" y="2"/>
                  </a:lnTo>
                  <a:lnTo>
                    <a:pt x="0" y="6"/>
                  </a:lnTo>
                  <a:lnTo>
                    <a:pt x="0" y="10"/>
                  </a:lnTo>
                  <a:lnTo>
                    <a:pt x="0" y="66"/>
                  </a:lnTo>
                  <a:lnTo>
                    <a:pt x="0" y="66"/>
                  </a:lnTo>
                  <a:lnTo>
                    <a:pt x="0" y="70"/>
                  </a:lnTo>
                  <a:lnTo>
                    <a:pt x="2" y="72"/>
                  </a:lnTo>
                  <a:lnTo>
                    <a:pt x="6" y="74"/>
                  </a:lnTo>
                  <a:lnTo>
                    <a:pt x="10" y="76"/>
                  </a:lnTo>
                  <a:lnTo>
                    <a:pt x="100" y="76"/>
                  </a:lnTo>
                  <a:lnTo>
                    <a:pt x="100" y="76"/>
                  </a:lnTo>
                  <a:lnTo>
                    <a:pt x="110" y="64"/>
                  </a:lnTo>
                  <a:lnTo>
                    <a:pt x="116" y="52"/>
                  </a:lnTo>
                  <a:lnTo>
                    <a:pt x="120" y="40"/>
                  </a:lnTo>
                  <a:lnTo>
                    <a:pt x="122" y="28"/>
                  </a:lnTo>
                  <a:lnTo>
                    <a:pt x="124" y="12"/>
                  </a:lnTo>
                  <a:lnTo>
                    <a:pt x="124" y="4"/>
                  </a:lnTo>
                  <a:lnTo>
                    <a:pt x="124" y="4"/>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01" name="Freeform 41"/>
            <p:cNvSpPr/>
            <p:nvPr/>
          </p:nvSpPr>
          <p:spPr bwMode="auto">
            <a:xfrm>
              <a:off x="-1610418" y="2713542"/>
              <a:ext cx="247525" cy="154196"/>
            </a:xfrm>
            <a:custGeom>
              <a:avLst/>
              <a:gdLst/>
              <a:ahLst/>
              <a:cxnLst>
                <a:cxn ang="0">
                  <a:pos x="10" y="76"/>
                </a:cxn>
                <a:cxn ang="0">
                  <a:pos x="112" y="76"/>
                </a:cxn>
                <a:cxn ang="0">
                  <a:pos x="112" y="76"/>
                </a:cxn>
                <a:cxn ang="0">
                  <a:pos x="116" y="74"/>
                </a:cxn>
                <a:cxn ang="0">
                  <a:pos x="120" y="72"/>
                </a:cxn>
                <a:cxn ang="0">
                  <a:pos x="122" y="70"/>
                </a:cxn>
                <a:cxn ang="0">
                  <a:pos x="122" y="66"/>
                </a:cxn>
                <a:cxn ang="0">
                  <a:pos x="122" y="10"/>
                </a:cxn>
                <a:cxn ang="0">
                  <a:pos x="122" y="10"/>
                </a:cxn>
                <a:cxn ang="0">
                  <a:pos x="122" y="6"/>
                </a:cxn>
                <a:cxn ang="0">
                  <a:pos x="120" y="2"/>
                </a:cxn>
                <a:cxn ang="0">
                  <a:pos x="116" y="0"/>
                </a:cxn>
                <a:cxn ang="0">
                  <a:pos x="112" y="0"/>
                </a:cxn>
                <a:cxn ang="0">
                  <a:pos x="10" y="0"/>
                </a:cxn>
                <a:cxn ang="0">
                  <a:pos x="10" y="0"/>
                </a:cxn>
                <a:cxn ang="0">
                  <a:pos x="6" y="0"/>
                </a:cxn>
                <a:cxn ang="0">
                  <a:pos x="2" y="2"/>
                </a:cxn>
                <a:cxn ang="0">
                  <a:pos x="0" y="6"/>
                </a:cxn>
                <a:cxn ang="0">
                  <a:pos x="0" y="10"/>
                </a:cxn>
                <a:cxn ang="0">
                  <a:pos x="0" y="66"/>
                </a:cxn>
                <a:cxn ang="0">
                  <a:pos x="0" y="66"/>
                </a:cxn>
                <a:cxn ang="0">
                  <a:pos x="0" y="70"/>
                </a:cxn>
                <a:cxn ang="0">
                  <a:pos x="2" y="72"/>
                </a:cxn>
                <a:cxn ang="0">
                  <a:pos x="6" y="74"/>
                </a:cxn>
                <a:cxn ang="0">
                  <a:pos x="10" y="76"/>
                </a:cxn>
                <a:cxn ang="0">
                  <a:pos x="10" y="76"/>
                </a:cxn>
              </a:cxnLst>
              <a:rect l="0" t="0" r="r" b="b"/>
              <a:pathLst>
                <a:path w="122" h="76">
                  <a:moveTo>
                    <a:pt x="10" y="76"/>
                  </a:moveTo>
                  <a:lnTo>
                    <a:pt x="112" y="76"/>
                  </a:lnTo>
                  <a:lnTo>
                    <a:pt x="112" y="76"/>
                  </a:lnTo>
                  <a:lnTo>
                    <a:pt x="116" y="74"/>
                  </a:lnTo>
                  <a:lnTo>
                    <a:pt x="120" y="72"/>
                  </a:lnTo>
                  <a:lnTo>
                    <a:pt x="122" y="70"/>
                  </a:lnTo>
                  <a:lnTo>
                    <a:pt x="122" y="66"/>
                  </a:lnTo>
                  <a:lnTo>
                    <a:pt x="122" y="10"/>
                  </a:lnTo>
                  <a:lnTo>
                    <a:pt x="122" y="10"/>
                  </a:lnTo>
                  <a:lnTo>
                    <a:pt x="122" y="6"/>
                  </a:lnTo>
                  <a:lnTo>
                    <a:pt x="120" y="2"/>
                  </a:lnTo>
                  <a:lnTo>
                    <a:pt x="116" y="0"/>
                  </a:lnTo>
                  <a:lnTo>
                    <a:pt x="112" y="0"/>
                  </a:lnTo>
                  <a:lnTo>
                    <a:pt x="10" y="0"/>
                  </a:lnTo>
                  <a:lnTo>
                    <a:pt x="10" y="0"/>
                  </a:lnTo>
                  <a:lnTo>
                    <a:pt x="6" y="0"/>
                  </a:lnTo>
                  <a:lnTo>
                    <a:pt x="2" y="2"/>
                  </a:lnTo>
                  <a:lnTo>
                    <a:pt x="0" y="6"/>
                  </a:lnTo>
                  <a:lnTo>
                    <a:pt x="0" y="10"/>
                  </a:lnTo>
                  <a:lnTo>
                    <a:pt x="0" y="66"/>
                  </a:lnTo>
                  <a:lnTo>
                    <a:pt x="0" y="66"/>
                  </a:lnTo>
                  <a:lnTo>
                    <a:pt x="0" y="70"/>
                  </a:lnTo>
                  <a:lnTo>
                    <a:pt x="2" y="72"/>
                  </a:lnTo>
                  <a:lnTo>
                    <a:pt x="6" y="74"/>
                  </a:lnTo>
                  <a:lnTo>
                    <a:pt x="10" y="76"/>
                  </a:lnTo>
                  <a:lnTo>
                    <a:pt x="10" y="76"/>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02" name="Freeform 42"/>
            <p:cNvSpPr/>
            <p:nvPr/>
          </p:nvSpPr>
          <p:spPr bwMode="auto">
            <a:xfrm>
              <a:off x="-1618534" y="2900200"/>
              <a:ext cx="466645" cy="154196"/>
            </a:xfrm>
            <a:custGeom>
              <a:avLst/>
              <a:gdLst/>
              <a:ahLst/>
              <a:cxnLst>
                <a:cxn ang="0">
                  <a:pos x="186" y="76"/>
                </a:cxn>
                <a:cxn ang="0">
                  <a:pos x="186" y="76"/>
                </a:cxn>
                <a:cxn ang="0">
                  <a:pos x="188" y="66"/>
                </a:cxn>
                <a:cxn ang="0">
                  <a:pos x="192" y="56"/>
                </a:cxn>
                <a:cxn ang="0">
                  <a:pos x="202" y="36"/>
                </a:cxn>
                <a:cxn ang="0">
                  <a:pos x="214" y="18"/>
                </a:cxn>
                <a:cxn ang="0">
                  <a:pos x="230" y="0"/>
                </a:cxn>
                <a:cxn ang="0">
                  <a:pos x="230" y="0"/>
                </a:cxn>
                <a:cxn ang="0">
                  <a:pos x="226" y="0"/>
                </a:cxn>
                <a:cxn ang="0">
                  <a:pos x="10" y="0"/>
                </a:cxn>
                <a:cxn ang="0">
                  <a:pos x="10" y="0"/>
                </a:cxn>
                <a:cxn ang="0">
                  <a:pos x="6" y="0"/>
                </a:cxn>
                <a:cxn ang="0">
                  <a:pos x="4" y="4"/>
                </a:cxn>
                <a:cxn ang="0">
                  <a:pos x="2" y="6"/>
                </a:cxn>
                <a:cxn ang="0">
                  <a:pos x="0" y="10"/>
                </a:cxn>
                <a:cxn ang="0">
                  <a:pos x="0" y="66"/>
                </a:cxn>
                <a:cxn ang="0">
                  <a:pos x="0" y="66"/>
                </a:cxn>
                <a:cxn ang="0">
                  <a:pos x="2" y="70"/>
                </a:cxn>
                <a:cxn ang="0">
                  <a:pos x="4" y="74"/>
                </a:cxn>
                <a:cxn ang="0">
                  <a:pos x="6" y="76"/>
                </a:cxn>
                <a:cxn ang="0">
                  <a:pos x="10" y="76"/>
                </a:cxn>
                <a:cxn ang="0">
                  <a:pos x="186" y="76"/>
                </a:cxn>
              </a:cxnLst>
              <a:rect l="0" t="0" r="r" b="b"/>
              <a:pathLst>
                <a:path w="230" h="76">
                  <a:moveTo>
                    <a:pt x="186" y="76"/>
                  </a:moveTo>
                  <a:lnTo>
                    <a:pt x="186" y="76"/>
                  </a:lnTo>
                  <a:lnTo>
                    <a:pt x="188" y="66"/>
                  </a:lnTo>
                  <a:lnTo>
                    <a:pt x="192" y="56"/>
                  </a:lnTo>
                  <a:lnTo>
                    <a:pt x="202" y="36"/>
                  </a:lnTo>
                  <a:lnTo>
                    <a:pt x="214" y="18"/>
                  </a:lnTo>
                  <a:lnTo>
                    <a:pt x="230" y="0"/>
                  </a:lnTo>
                  <a:lnTo>
                    <a:pt x="230" y="0"/>
                  </a:lnTo>
                  <a:lnTo>
                    <a:pt x="226" y="0"/>
                  </a:lnTo>
                  <a:lnTo>
                    <a:pt x="10" y="0"/>
                  </a:lnTo>
                  <a:lnTo>
                    <a:pt x="10" y="0"/>
                  </a:lnTo>
                  <a:lnTo>
                    <a:pt x="6" y="0"/>
                  </a:lnTo>
                  <a:lnTo>
                    <a:pt x="4" y="4"/>
                  </a:lnTo>
                  <a:lnTo>
                    <a:pt x="2" y="6"/>
                  </a:lnTo>
                  <a:lnTo>
                    <a:pt x="0" y="10"/>
                  </a:lnTo>
                  <a:lnTo>
                    <a:pt x="0" y="66"/>
                  </a:lnTo>
                  <a:lnTo>
                    <a:pt x="0" y="66"/>
                  </a:lnTo>
                  <a:lnTo>
                    <a:pt x="2" y="70"/>
                  </a:lnTo>
                  <a:lnTo>
                    <a:pt x="4" y="74"/>
                  </a:lnTo>
                  <a:lnTo>
                    <a:pt x="6" y="76"/>
                  </a:lnTo>
                  <a:lnTo>
                    <a:pt x="10" y="76"/>
                  </a:lnTo>
                  <a:lnTo>
                    <a:pt x="186" y="76"/>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03" name="Freeform 43"/>
            <p:cNvSpPr/>
            <p:nvPr/>
          </p:nvSpPr>
          <p:spPr bwMode="auto">
            <a:xfrm>
              <a:off x="-1610418" y="3086858"/>
              <a:ext cx="247525" cy="154196"/>
            </a:xfrm>
            <a:custGeom>
              <a:avLst/>
              <a:gdLst/>
              <a:ahLst/>
              <a:cxnLst>
                <a:cxn ang="0">
                  <a:pos x="112" y="0"/>
                </a:cxn>
                <a:cxn ang="0">
                  <a:pos x="10" y="0"/>
                </a:cxn>
                <a:cxn ang="0">
                  <a:pos x="10" y="0"/>
                </a:cxn>
                <a:cxn ang="0">
                  <a:pos x="6" y="2"/>
                </a:cxn>
                <a:cxn ang="0">
                  <a:pos x="2" y="4"/>
                </a:cxn>
                <a:cxn ang="0">
                  <a:pos x="0" y="6"/>
                </a:cxn>
                <a:cxn ang="0">
                  <a:pos x="0" y="12"/>
                </a:cxn>
                <a:cxn ang="0">
                  <a:pos x="0" y="66"/>
                </a:cxn>
                <a:cxn ang="0">
                  <a:pos x="0" y="66"/>
                </a:cxn>
                <a:cxn ang="0">
                  <a:pos x="0" y="70"/>
                </a:cxn>
                <a:cxn ang="0">
                  <a:pos x="2" y="74"/>
                </a:cxn>
                <a:cxn ang="0">
                  <a:pos x="6" y="76"/>
                </a:cxn>
                <a:cxn ang="0">
                  <a:pos x="10" y="76"/>
                </a:cxn>
                <a:cxn ang="0">
                  <a:pos x="112" y="76"/>
                </a:cxn>
                <a:cxn ang="0">
                  <a:pos x="112" y="76"/>
                </a:cxn>
                <a:cxn ang="0">
                  <a:pos x="116" y="76"/>
                </a:cxn>
                <a:cxn ang="0">
                  <a:pos x="120" y="74"/>
                </a:cxn>
                <a:cxn ang="0">
                  <a:pos x="122" y="70"/>
                </a:cxn>
                <a:cxn ang="0">
                  <a:pos x="122" y="66"/>
                </a:cxn>
                <a:cxn ang="0">
                  <a:pos x="122" y="12"/>
                </a:cxn>
                <a:cxn ang="0">
                  <a:pos x="122" y="12"/>
                </a:cxn>
                <a:cxn ang="0">
                  <a:pos x="122" y="6"/>
                </a:cxn>
                <a:cxn ang="0">
                  <a:pos x="120" y="4"/>
                </a:cxn>
                <a:cxn ang="0">
                  <a:pos x="116" y="2"/>
                </a:cxn>
                <a:cxn ang="0">
                  <a:pos x="112" y="0"/>
                </a:cxn>
                <a:cxn ang="0">
                  <a:pos x="112" y="0"/>
                </a:cxn>
              </a:cxnLst>
              <a:rect l="0" t="0" r="r" b="b"/>
              <a:pathLst>
                <a:path w="122" h="76">
                  <a:moveTo>
                    <a:pt x="112" y="0"/>
                  </a:moveTo>
                  <a:lnTo>
                    <a:pt x="10" y="0"/>
                  </a:lnTo>
                  <a:lnTo>
                    <a:pt x="10" y="0"/>
                  </a:lnTo>
                  <a:lnTo>
                    <a:pt x="6" y="2"/>
                  </a:lnTo>
                  <a:lnTo>
                    <a:pt x="2" y="4"/>
                  </a:lnTo>
                  <a:lnTo>
                    <a:pt x="0" y="6"/>
                  </a:lnTo>
                  <a:lnTo>
                    <a:pt x="0" y="12"/>
                  </a:lnTo>
                  <a:lnTo>
                    <a:pt x="0" y="66"/>
                  </a:lnTo>
                  <a:lnTo>
                    <a:pt x="0" y="66"/>
                  </a:lnTo>
                  <a:lnTo>
                    <a:pt x="0" y="70"/>
                  </a:lnTo>
                  <a:lnTo>
                    <a:pt x="2" y="74"/>
                  </a:lnTo>
                  <a:lnTo>
                    <a:pt x="6" y="76"/>
                  </a:lnTo>
                  <a:lnTo>
                    <a:pt x="10" y="76"/>
                  </a:lnTo>
                  <a:lnTo>
                    <a:pt x="112" y="76"/>
                  </a:lnTo>
                  <a:lnTo>
                    <a:pt x="112" y="76"/>
                  </a:lnTo>
                  <a:lnTo>
                    <a:pt x="116" y="76"/>
                  </a:lnTo>
                  <a:lnTo>
                    <a:pt x="120" y="74"/>
                  </a:lnTo>
                  <a:lnTo>
                    <a:pt x="122" y="70"/>
                  </a:lnTo>
                  <a:lnTo>
                    <a:pt x="122" y="66"/>
                  </a:lnTo>
                  <a:lnTo>
                    <a:pt x="122" y="12"/>
                  </a:lnTo>
                  <a:lnTo>
                    <a:pt x="122" y="12"/>
                  </a:lnTo>
                  <a:lnTo>
                    <a:pt x="122" y="6"/>
                  </a:lnTo>
                  <a:lnTo>
                    <a:pt x="120" y="4"/>
                  </a:lnTo>
                  <a:lnTo>
                    <a:pt x="116" y="2"/>
                  </a:lnTo>
                  <a:lnTo>
                    <a:pt x="112" y="0"/>
                  </a:lnTo>
                  <a:lnTo>
                    <a:pt x="112" y="0"/>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04" name="Freeform 44"/>
            <p:cNvSpPr/>
            <p:nvPr/>
          </p:nvSpPr>
          <p:spPr bwMode="auto">
            <a:xfrm>
              <a:off x="-1326373" y="3086858"/>
              <a:ext cx="182600" cy="154196"/>
            </a:xfrm>
            <a:custGeom>
              <a:avLst/>
              <a:gdLst/>
              <a:ahLst/>
              <a:cxnLst>
                <a:cxn ang="0">
                  <a:pos x="44" y="16"/>
                </a:cxn>
                <a:cxn ang="0">
                  <a:pos x="44" y="16"/>
                </a:cxn>
                <a:cxn ang="0">
                  <a:pos x="40" y="0"/>
                </a:cxn>
                <a:cxn ang="0">
                  <a:pos x="10" y="0"/>
                </a:cxn>
                <a:cxn ang="0">
                  <a:pos x="10" y="0"/>
                </a:cxn>
                <a:cxn ang="0">
                  <a:pos x="6" y="2"/>
                </a:cxn>
                <a:cxn ang="0">
                  <a:pos x="2" y="4"/>
                </a:cxn>
                <a:cxn ang="0">
                  <a:pos x="0" y="6"/>
                </a:cxn>
                <a:cxn ang="0">
                  <a:pos x="0" y="12"/>
                </a:cxn>
                <a:cxn ang="0">
                  <a:pos x="0" y="66"/>
                </a:cxn>
                <a:cxn ang="0">
                  <a:pos x="0" y="66"/>
                </a:cxn>
                <a:cxn ang="0">
                  <a:pos x="0" y="70"/>
                </a:cxn>
                <a:cxn ang="0">
                  <a:pos x="2" y="74"/>
                </a:cxn>
                <a:cxn ang="0">
                  <a:pos x="6" y="76"/>
                </a:cxn>
                <a:cxn ang="0">
                  <a:pos x="10" y="76"/>
                </a:cxn>
                <a:cxn ang="0">
                  <a:pos x="90" y="76"/>
                </a:cxn>
                <a:cxn ang="0">
                  <a:pos x="90" y="76"/>
                </a:cxn>
                <a:cxn ang="0">
                  <a:pos x="74" y="66"/>
                </a:cxn>
                <a:cxn ang="0">
                  <a:pos x="62" y="50"/>
                </a:cxn>
                <a:cxn ang="0">
                  <a:pos x="50" y="34"/>
                </a:cxn>
                <a:cxn ang="0">
                  <a:pos x="44" y="16"/>
                </a:cxn>
                <a:cxn ang="0">
                  <a:pos x="44" y="16"/>
                </a:cxn>
              </a:cxnLst>
              <a:rect l="0" t="0" r="r" b="b"/>
              <a:pathLst>
                <a:path w="90" h="76">
                  <a:moveTo>
                    <a:pt x="44" y="16"/>
                  </a:moveTo>
                  <a:lnTo>
                    <a:pt x="44" y="16"/>
                  </a:lnTo>
                  <a:lnTo>
                    <a:pt x="40" y="0"/>
                  </a:lnTo>
                  <a:lnTo>
                    <a:pt x="10" y="0"/>
                  </a:lnTo>
                  <a:lnTo>
                    <a:pt x="10" y="0"/>
                  </a:lnTo>
                  <a:lnTo>
                    <a:pt x="6" y="2"/>
                  </a:lnTo>
                  <a:lnTo>
                    <a:pt x="2" y="4"/>
                  </a:lnTo>
                  <a:lnTo>
                    <a:pt x="0" y="6"/>
                  </a:lnTo>
                  <a:lnTo>
                    <a:pt x="0" y="12"/>
                  </a:lnTo>
                  <a:lnTo>
                    <a:pt x="0" y="66"/>
                  </a:lnTo>
                  <a:lnTo>
                    <a:pt x="0" y="66"/>
                  </a:lnTo>
                  <a:lnTo>
                    <a:pt x="0" y="70"/>
                  </a:lnTo>
                  <a:lnTo>
                    <a:pt x="2" y="74"/>
                  </a:lnTo>
                  <a:lnTo>
                    <a:pt x="6" y="76"/>
                  </a:lnTo>
                  <a:lnTo>
                    <a:pt x="10" y="76"/>
                  </a:lnTo>
                  <a:lnTo>
                    <a:pt x="90" y="76"/>
                  </a:lnTo>
                  <a:lnTo>
                    <a:pt x="90" y="76"/>
                  </a:lnTo>
                  <a:lnTo>
                    <a:pt x="74" y="66"/>
                  </a:lnTo>
                  <a:lnTo>
                    <a:pt x="62" y="50"/>
                  </a:lnTo>
                  <a:lnTo>
                    <a:pt x="50" y="34"/>
                  </a:lnTo>
                  <a:lnTo>
                    <a:pt x="44" y="16"/>
                  </a:lnTo>
                  <a:lnTo>
                    <a:pt x="44" y="16"/>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405" name="Freeform 45"/>
            <p:cNvSpPr/>
            <p:nvPr/>
          </p:nvSpPr>
          <p:spPr bwMode="auto">
            <a:xfrm>
              <a:off x="-1216813" y="2721658"/>
              <a:ext cx="393605" cy="519397"/>
            </a:xfrm>
            <a:custGeom>
              <a:avLst/>
              <a:gdLst/>
              <a:ahLst/>
              <a:cxnLst>
                <a:cxn ang="0">
                  <a:pos x="194" y="144"/>
                </a:cxn>
                <a:cxn ang="0">
                  <a:pos x="188" y="112"/>
                </a:cxn>
                <a:cxn ang="0">
                  <a:pos x="174" y="82"/>
                </a:cxn>
                <a:cxn ang="0">
                  <a:pos x="156" y="58"/>
                </a:cxn>
                <a:cxn ang="0">
                  <a:pos x="116" y="22"/>
                </a:cxn>
                <a:cxn ang="0">
                  <a:pos x="84" y="0"/>
                </a:cxn>
                <a:cxn ang="0">
                  <a:pos x="84" y="8"/>
                </a:cxn>
                <a:cxn ang="0">
                  <a:pos x="78" y="42"/>
                </a:cxn>
                <a:cxn ang="0">
                  <a:pos x="64" y="72"/>
                </a:cxn>
                <a:cxn ang="0">
                  <a:pos x="52" y="86"/>
                </a:cxn>
                <a:cxn ang="0">
                  <a:pos x="20" y="122"/>
                </a:cxn>
                <a:cxn ang="0">
                  <a:pos x="6" y="150"/>
                </a:cxn>
                <a:cxn ang="0">
                  <a:pos x="0" y="178"/>
                </a:cxn>
                <a:cxn ang="0">
                  <a:pos x="2" y="192"/>
                </a:cxn>
                <a:cxn ang="0">
                  <a:pos x="12" y="214"/>
                </a:cxn>
                <a:cxn ang="0">
                  <a:pos x="28" y="234"/>
                </a:cxn>
                <a:cxn ang="0">
                  <a:pos x="46" y="248"/>
                </a:cxn>
                <a:cxn ang="0">
                  <a:pos x="70" y="256"/>
                </a:cxn>
                <a:cxn ang="0">
                  <a:pos x="64" y="240"/>
                </a:cxn>
                <a:cxn ang="0">
                  <a:pos x="64" y="214"/>
                </a:cxn>
                <a:cxn ang="0">
                  <a:pos x="72" y="196"/>
                </a:cxn>
                <a:cxn ang="0">
                  <a:pos x="78" y="186"/>
                </a:cxn>
                <a:cxn ang="0">
                  <a:pos x="104" y="146"/>
                </a:cxn>
                <a:cxn ang="0">
                  <a:pos x="112" y="128"/>
                </a:cxn>
                <a:cxn ang="0">
                  <a:pos x="120" y="140"/>
                </a:cxn>
                <a:cxn ang="0">
                  <a:pos x="132" y="168"/>
                </a:cxn>
                <a:cxn ang="0">
                  <a:pos x="140" y="206"/>
                </a:cxn>
                <a:cxn ang="0">
                  <a:pos x="138" y="228"/>
                </a:cxn>
                <a:cxn ang="0">
                  <a:pos x="130" y="248"/>
                </a:cxn>
                <a:cxn ang="0">
                  <a:pos x="142" y="242"/>
                </a:cxn>
                <a:cxn ang="0">
                  <a:pos x="166" y="224"/>
                </a:cxn>
                <a:cxn ang="0">
                  <a:pos x="186" y="200"/>
                </a:cxn>
                <a:cxn ang="0">
                  <a:pos x="194" y="166"/>
                </a:cxn>
                <a:cxn ang="0">
                  <a:pos x="194" y="144"/>
                </a:cxn>
              </a:cxnLst>
              <a:rect l="0" t="0" r="r" b="b"/>
              <a:pathLst>
                <a:path w="194" h="256">
                  <a:moveTo>
                    <a:pt x="194" y="144"/>
                  </a:moveTo>
                  <a:lnTo>
                    <a:pt x="194" y="144"/>
                  </a:lnTo>
                  <a:lnTo>
                    <a:pt x="192" y="128"/>
                  </a:lnTo>
                  <a:lnTo>
                    <a:pt x="188" y="112"/>
                  </a:lnTo>
                  <a:lnTo>
                    <a:pt x="180" y="96"/>
                  </a:lnTo>
                  <a:lnTo>
                    <a:pt x="174" y="82"/>
                  </a:lnTo>
                  <a:lnTo>
                    <a:pt x="164" y="70"/>
                  </a:lnTo>
                  <a:lnTo>
                    <a:pt x="156" y="58"/>
                  </a:lnTo>
                  <a:lnTo>
                    <a:pt x="136" y="38"/>
                  </a:lnTo>
                  <a:lnTo>
                    <a:pt x="116" y="22"/>
                  </a:lnTo>
                  <a:lnTo>
                    <a:pt x="100" y="10"/>
                  </a:lnTo>
                  <a:lnTo>
                    <a:pt x="84" y="0"/>
                  </a:lnTo>
                  <a:lnTo>
                    <a:pt x="84" y="0"/>
                  </a:lnTo>
                  <a:lnTo>
                    <a:pt x="84" y="8"/>
                  </a:lnTo>
                  <a:lnTo>
                    <a:pt x="82" y="30"/>
                  </a:lnTo>
                  <a:lnTo>
                    <a:pt x="78" y="42"/>
                  </a:lnTo>
                  <a:lnTo>
                    <a:pt x="72" y="58"/>
                  </a:lnTo>
                  <a:lnTo>
                    <a:pt x="64" y="72"/>
                  </a:lnTo>
                  <a:lnTo>
                    <a:pt x="52" y="86"/>
                  </a:lnTo>
                  <a:lnTo>
                    <a:pt x="52" y="86"/>
                  </a:lnTo>
                  <a:lnTo>
                    <a:pt x="30" y="110"/>
                  </a:lnTo>
                  <a:lnTo>
                    <a:pt x="20" y="122"/>
                  </a:lnTo>
                  <a:lnTo>
                    <a:pt x="12" y="136"/>
                  </a:lnTo>
                  <a:lnTo>
                    <a:pt x="6" y="150"/>
                  </a:lnTo>
                  <a:lnTo>
                    <a:pt x="2" y="164"/>
                  </a:lnTo>
                  <a:lnTo>
                    <a:pt x="0" y="178"/>
                  </a:lnTo>
                  <a:lnTo>
                    <a:pt x="2" y="192"/>
                  </a:lnTo>
                  <a:lnTo>
                    <a:pt x="2" y="192"/>
                  </a:lnTo>
                  <a:lnTo>
                    <a:pt x="8" y="204"/>
                  </a:lnTo>
                  <a:lnTo>
                    <a:pt x="12" y="214"/>
                  </a:lnTo>
                  <a:lnTo>
                    <a:pt x="20" y="224"/>
                  </a:lnTo>
                  <a:lnTo>
                    <a:pt x="28" y="234"/>
                  </a:lnTo>
                  <a:lnTo>
                    <a:pt x="36" y="242"/>
                  </a:lnTo>
                  <a:lnTo>
                    <a:pt x="46" y="248"/>
                  </a:lnTo>
                  <a:lnTo>
                    <a:pt x="58" y="254"/>
                  </a:lnTo>
                  <a:lnTo>
                    <a:pt x="70" y="256"/>
                  </a:lnTo>
                  <a:lnTo>
                    <a:pt x="70" y="256"/>
                  </a:lnTo>
                  <a:lnTo>
                    <a:pt x="64" y="240"/>
                  </a:lnTo>
                  <a:lnTo>
                    <a:pt x="64" y="222"/>
                  </a:lnTo>
                  <a:lnTo>
                    <a:pt x="64" y="214"/>
                  </a:lnTo>
                  <a:lnTo>
                    <a:pt x="66" y="204"/>
                  </a:lnTo>
                  <a:lnTo>
                    <a:pt x="72" y="196"/>
                  </a:lnTo>
                  <a:lnTo>
                    <a:pt x="78" y="186"/>
                  </a:lnTo>
                  <a:lnTo>
                    <a:pt x="78" y="186"/>
                  </a:lnTo>
                  <a:lnTo>
                    <a:pt x="94" y="164"/>
                  </a:lnTo>
                  <a:lnTo>
                    <a:pt x="104" y="146"/>
                  </a:lnTo>
                  <a:lnTo>
                    <a:pt x="112" y="128"/>
                  </a:lnTo>
                  <a:lnTo>
                    <a:pt x="112" y="128"/>
                  </a:lnTo>
                  <a:lnTo>
                    <a:pt x="114" y="130"/>
                  </a:lnTo>
                  <a:lnTo>
                    <a:pt x="120" y="140"/>
                  </a:lnTo>
                  <a:lnTo>
                    <a:pt x="126" y="152"/>
                  </a:lnTo>
                  <a:lnTo>
                    <a:pt x="132" y="168"/>
                  </a:lnTo>
                  <a:lnTo>
                    <a:pt x="138" y="186"/>
                  </a:lnTo>
                  <a:lnTo>
                    <a:pt x="140" y="206"/>
                  </a:lnTo>
                  <a:lnTo>
                    <a:pt x="138" y="218"/>
                  </a:lnTo>
                  <a:lnTo>
                    <a:pt x="138" y="228"/>
                  </a:lnTo>
                  <a:lnTo>
                    <a:pt x="134" y="238"/>
                  </a:lnTo>
                  <a:lnTo>
                    <a:pt x="130" y="248"/>
                  </a:lnTo>
                  <a:lnTo>
                    <a:pt x="130" y="248"/>
                  </a:lnTo>
                  <a:lnTo>
                    <a:pt x="142" y="242"/>
                  </a:lnTo>
                  <a:lnTo>
                    <a:pt x="154" y="234"/>
                  </a:lnTo>
                  <a:lnTo>
                    <a:pt x="166" y="224"/>
                  </a:lnTo>
                  <a:lnTo>
                    <a:pt x="176" y="212"/>
                  </a:lnTo>
                  <a:lnTo>
                    <a:pt x="186" y="200"/>
                  </a:lnTo>
                  <a:lnTo>
                    <a:pt x="192" y="184"/>
                  </a:lnTo>
                  <a:lnTo>
                    <a:pt x="194" y="166"/>
                  </a:lnTo>
                  <a:lnTo>
                    <a:pt x="194" y="144"/>
                  </a:lnTo>
                  <a:lnTo>
                    <a:pt x="194" y="144"/>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grpSp>
      <p:grpSp>
        <p:nvGrpSpPr>
          <p:cNvPr id="7" name="组合 621"/>
          <p:cNvGrpSpPr/>
          <p:nvPr/>
        </p:nvGrpSpPr>
        <p:grpSpPr>
          <a:xfrm>
            <a:off x="5988022" y="1791647"/>
            <a:ext cx="197916" cy="114422"/>
            <a:chOff x="-983298" y="1666240"/>
            <a:chExt cx="547688" cy="309563"/>
          </a:xfrm>
          <a:solidFill>
            <a:srgbClr val="000000">
              <a:lumMod val="50000"/>
              <a:lumOff val="50000"/>
            </a:srgbClr>
          </a:solidFill>
        </p:grpSpPr>
        <p:sp>
          <p:nvSpPr>
            <p:cNvPr id="398" name="Freeform 21"/>
            <p:cNvSpPr/>
            <p:nvPr/>
          </p:nvSpPr>
          <p:spPr bwMode="auto">
            <a:xfrm>
              <a:off x="-983298" y="1798003"/>
              <a:ext cx="547688" cy="177800"/>
            </a:xfrm>
            <a:custGeom>
              <a:avLst/>
              <a:gdLst/>
              <a:ahLst/>
              <a:cxnLst>
                <a:cxn ang="0">
                  <a:pos x="16188" y="2345"/>
                </a:cxn>
                <a:cxn ang="0">
                  <a:pos x="16149" y="2515"/>
                </a:cxn>
                <a:cxn ang="0">
                  <a:pos x="15935" y="2950"/>
                </a:cxn>
                <a:cxn ang="0">
                  <a:pos x="15566" y="3361"/>
                </a:cxn>
                <a:cxn ang="0">
                  <a:pos x="15052" y="3745"/>
                </a:cxn>
                <a:cxn ang="0">
                  <a:pos x="14408" y="4094"/>
                </a:cxn>
                <a:cxn ang="0">
                  <a:pos x="13647" y="4406"/>
                </a:cxn>
                <a:cxn ang="0">
                  <a:pos x="12779" y="4677"/>
                </a:cxn>
                <a:cxn ang="0">
                  <a:pos x="11817" y="4900"/>
                </a:cxn>
                <a:cxn ang="0">
                  <a:pos x="10774" y="5071"/>
                </a:cxn>
                <a:cxn ang="0">
                  <a:pos x="9662" y="5187"/>
                </a:cxn>
                <a:cxn ang="0">
                  <a:pos x="8495" y="5241"/>
                </a:cxn>
                <a:cxn ang="0">
                  <a:pos x="7295" y="5230"/>
                </a:cxn>
                <a:cxn ang="0">
                  <a:pos x="6139" y="5155"/>
                </a:cxn>
                <a:cxn ang="0">
                  <a:pos x="5043" y="5019"/>
                </a:cxn>
                <a:cxn ang="0">
                  <a:pos x="4021" y="4827"/>
                </a:cxn>
                <a:cxn ang="0">
                  <a:pos x="3087" y="4585"/>
                </a:cxn>
                <a:cxn ang="0">
                  <a:pos x="2251" y="4298"/>
                </a:cxn>
                <a:cxn ang="0">
                  <a:pos x="1527" y="3969"/>
                </a:cxn>
                <a:cxn ang="0">
                  <a:pos x="927" y="3604"/>
                </a:cxn>
                <a:cxn ang="0">
                  <a:pos x="465" y="3208"/>
                </a:cxn>
                <a:cxn ang="0">
                  <a:pos x="151" y="2784"/>
                </a:cxn>
                <a:cxn ang="0">
                  <a:pos x="0" y="2340"/>
                </a:cxn>
                <a:cxn ang="0">
                  <a:pos x="102" y="141"/>
                </a:cxn>
                <a:cxn ang="0">
                  <a:pos x="467" y="524"/>
                </a:cxn>
                <a:cxn ang="0">
                  <a:pos x="944" y="884"/>
                </a:cxn>
                <a:cxn ang="0">
                  <a:pos x="1522" y="1217"/>
                </a:cxn>
                <a:cxn ang="0">
                  <a:pos x="2195" y="1518"/>
                </a:cxn>
                <a:cxn ang="0">
                  <a:pos x="2954" y="1785"/>
                </a:cxn>
                <a:cxn ang="0">
                  <a:pos x="3789" y="2015"/>
                </a:cxn>
                <a:cxn ang="0">
                  <a:pos x="4694" y="2204"/>
                </a:cxn>
                <a:cxn ang="0">
                  <a:pos x="5658" y="2348"/>
                </a:cxn>
                <a:cxn ang="0">
                  <a:pos x="6675" y="2444"/>
                </a:cxn>
                <a:cxn ang="0">
                  <a:pos x="7734" y="2489"/>
                </a:cxn>
                <a:cxn ang="0">
                  <a:pos x="8814" y="2480"/>
                </a:cxn>
                <a:cxn ang="0">
                  <a:pos x="9861" y="2417"/>
                </a:cxn>
                <a:cxn ang="0">
                  <a:pos x="10863" y="2304"/>
                </a:cxn>
                <a:cxn ang="0">
                  <a:pos x="11810" y="2144"/>
                </a:cxn>
                <a:cxn ang="0">
                  <a:pos x="12693" y="1941"/>
                </a:cxn>
                <a:cxn ang="0">
                  <a:pos x="13505" y="1697"/>
                </a:cxn>
                <a:cxn ang="0">
                  <a:pos x="14236" y="1418"/>
                </a:cxn>
                <a:cxn ang="0">
                  <a:pos x="14879" y="1104"/>
                </a:cxn>
                <a:cxn ang="0">
                  <a:pos x="15425" y="761"/>
                </a:cxn>
                <a:cxn ang="0">
                  <a:pos x="15864" y="392"/>
                </a:cxn>
                <a:cxn ang="0">
                  <a:pos x="16188" y="0"/>
                </a:cxn>
              </a:cxnLst>
              <a:rect l="0" t="0" r="r" b="b"/>
              <a:pathLst>
                <a:path w="16189" h="5245">
                  <a:moveTo>
                    <a:pt x="16189" y="2340"/>
                  </a:moveTo>
                  <a:lnTo>
                    <a:pt x="16189" y="2343"/>
                  </a:lnTo>
                  <a:lnTo>
                    <a:pt x="16188" y="2345"/>
                  </a:lnTo>
                  <a:lnTo>
                    <a:pt x="16188" y="2366"/>
                  </a:lnTo>
                  <a:lnTo>
                    <a:pt x="16185" y="2366"/>
                  </a:lnTo>
                  <a:lnTo>
                    <a:pt x="16149" y="2515"/>
                  </a:lnTo>
                  <a:lnTo>
                    <a:pt x="16096" y="2662"/>
                  </a:lnTo>
                  <a:lnTo>
                    <a:pt x="16025" y="2808"/>
                  </a:lnTo>
                  <a:lnTo>
                    <a:pt x="15935" y="2950"/>
                  </a:lnTo>
                  <a:lnTo>
                    <a:pt x="15828" y="3090"/>
                  </a:lnTo>
                  <a:lnTo>
                    <a:pt x="15704" y="3227"/>
                  </a:lnTo>
                  <a:lnTo>
                    <a:pt x="15566" y="3361"/>
                  </a:lnTo>
                  <a:lnTo>
                    <a:pt x="15409" y="3492"/>
                  </a:lnTo>
                  <a:lnTo>
                    <a:pt x="15238" y="3620"/>
                  </a:lnTo>
                  <a:lnTo>
                    <a:pt x="15052" y="3745"/>
                  </a:lnTo>
                  <a:lnTo>
                    <a:pt x="14851" y="3864"/>
                  </a:lnTo>
                  <a:lnTo>
                    <a:pt x="14637" y="3981"/>
                  </a:lnTo>
                  <a:lnTo>
                    <a:pt x="14408" y="4094"/>
                  </a:lnTo>
                  <a:lnTo>
                    <a:pt x="14167" y="4202"/>
                  </a:lnTo>
                  <a:lnTo>
                    <a:pt x="13913" y="4307"/>
                  </a:lnTo>
                  <a:lnTo>
                    <a:pt x="13647" y="4406"/>
                  </a:lnTo>
                  <a:lnTo>
                    <a:pt x="13368" y="4502"/>
                  </a:lnTo>
                  <a:lnTo>
                    <a:pt x="13079" y="4592"/>
                  </a:lnTo>
                  <a:lnTo>
                    <a:pt x="12779" y="4677"/>
                  </a:lnTo>
                  <a:lnTo>
                    <a:pt x="12468" y="4757"/>
                  </a:lnTo>
                  <a:lnTo>
                    <a:pt x="12147" y="4831"/>
                  </a:lnTo>
                  <a:lnTo>
                    <a:pt x="11817" y="4900"/>
                  </a:lnTo>
                  <a:lnTo>
                    <a:pt x="11478" y="4964"/>
                  </a:lnTo>
                  <a:lnTo>
                    <a:pt x="11131" y="5021"/>
                  </a:lnTo>
                  <a:lnTo>
                    <a:pt x="10774" y="5071"/>
                  </a:lnTo>
                  <a:lnTo>
                    <a:pt x="10411" y="5117"/>
                  </a:lnTo>
                  <a:lnTo>
                    <a:pt x="10040" y="5156"/>
                  </a:lnTo>
                  <a:lnTo>
                    <a:pt x="9662" y="5187"/>
                  </a:lnTo>
                  <a:lnTo>
                    <a:pt x="9279" y="5213"/>
                  </a:lnTo>
                  <a:lnTo>
                    <a:pt x="8889" y="5231"/>
                  </a:lnTo>
                  <a:lnTo>
                    <a:pt x="8495" y="5241"/>
                  </a:lnTo>
                  <a:lnTo>
                    <a:pt x="8095" y="5245"/>
                  </a:lnTo>
                  <a:lnTo>
                    <a:pt x="7692" y="5241"/>
                  </a:lnTo>
                  <a:lnTo>
                    <a:pt x="7295" y="5230"/>
                  </a:lnTo>
                  <a:lnTo>
                    <a:pt x="6904" y="5211"/>
                  </a:lnTo>
                  <a:lnTo>
                    <a:pt x="6518" y="5186"/>
                  </a:lnTo>
                  <a:lnTo>
                    <a:pt x="6139" y="5155"/>
                  </a:lnTo>
                  <a:lnTo>
                    <a:pt x="5766" y="5115"/>
                  </a:lnTo>
                  <a:lnTo>
                    <a:pt x="5401" y="5070"/>
                  </a:lnTo>
                  <a:lnTo>
                    <a:pt x="5043" y="5019"/>
                  </a:lnTo>
                  <a:lnTo>
                    <a:pt x="4693" y="4961"/>
                  </a:lnTo>
                  <a:lnTo>
                    <a:pt x="4353" y="4897"/>
                  </a:lnTo>
                  <a:lnTo>
                    <a:pt x="4021" y="4827"/>
                  </a:lnTo>
                  <a:lnTo>
                    <a:pt x="3700" y="4752"/>
                  </a:lnTo>
                  <a:lnTo>
                    <a:pt x="3388" y="4671"/>
                  </a:lnTo>
                  <a:lnTo>
                    <a:pt x="3087" y="4585"/>
                  </a:lnTo>
                  <a:lnTo>
                    <a:pt x="2797" y="4494"/>
                  </a:lnTo>
                  <a:lnTo>
                    <a:pt x="2519" y="4398"/>
                  </a:lnTo>
                  <a:lnTo>
                    <a:pt x="2251" y="4298"/>
                  </a:lnTo>
                  <a:lnTo>
                    <a:pt x="1997" y="4192"/>
                  </a:lnTo>
                  <a:lnTo>
                    <a:pt x="1755" y="4083"/>
                  </a:lnTo>
                  <a:lnTo>
                    <a:pt x="1527" y="3969"/>
                  </a:lnTo>
                  <a:lnTo>
                    <a:pt x="1314" y="3851"/>
                  </a:lnTo>
                  <a:lnTo>
                    <a:pt x="1113" y="3729"/>
                  </a:lnTo>
                  <a:lnTo>
                    <a:pt x="927" y="3604"/>
                  </a:lnTo>
                  <a:lnTo>
                    <a:pt x="757" y="3476"/>
                  </a:lnTo>
                  <a:lnTo>
                    <a:pt x="603" y="3343"/>
                  </a:lnTo>
                  <a:lnTo>
                    <a:pt x="465" y="3208"/>
                  </a:lnTo>
                  <a:lnTo>
                    <a:pt x="343" y="3069"/>
                  </a:lnTo>
                  <a:lnTo>
                    <a:pt x="238" y="2928"/>
                  </a:lnTo>
                  <a:lnTo>
                    <a:pt x="151" y="2784"/>
                  </a:lnTo>
                  <a:lnTo>
                    <a:pt x="82" y="2639"/>
                  </a:lnTo>
                  <a:lnTo>
                    <a:pt x="32" y="2490"/>
                  </a:lnTo>
                  <a:lnTo>
                    <a:pt x="0" y="2340"/>
                  </a:lnTo>
                  <a:lnTo>
                    <a:pt x="6" y="2340"/>
                  </a:lnTo>
                  <a:lnTo>
                    <a:pt x="6" y="8"/>
                  </a:lnTo>
                  <a:lnTo>
                    <a:pt x="102" y="141"/>
                  </a:lnTo>
                  <a:lnTo>
                    <a:pt x="211" y="271"/>
                  </a:lnTo>
                  <a:lnTo>
                    <a:pt x="333" y="399"/>
                  </a:lnTo>
                  <a:lnTo>
                    <a:pt x="467" y="524"/>
                  </a:lnTo>
                  <a:lnTo>
                    <a:pt x="613" y="647"/>
                  </a:lnTo>
                  <a:lnTo>
                    <a:pt x="772" y="767"/>
                  </a:lnTo>
                  <a:lnTo>
                    <a:pt x="944" y="884"/>
                  </a:lnTo>
                  <a:lnTo>
                    <a:pt x="1125" y="998"/>
                  </a:lnTo>
                  <a:lnTo>
                    <a:pt x="1319" y="1109"/>
                  </a:lnTo>
                  <a:lnTo>
                    <a:pt x="1522" y="1217"/>
                  </a:lnTo>
                  <a:lnTo>
                    <a:pt x="1736" y="1320"/>
                  </a:lnTo>
                  <a:lnTo>
                    <a:pt x="1961" y="1421"/>
                  </a:lnTo>
                  <a:lnTo>
                    <a:pt x="2195" y="1518"/>
                  </a:lnTo>
                  <a:lnTo>
                    <a:pt x="2440" y="1611"/>
                  </a:lnTo>
                  <a:lnTo>
                    <a:pt x="2692" y="1700"/>
                  </a:lnTo>
                  <a:lnTo>
                    <a:pt x="2954" y="1785"/>
                  </a:lnTo>
                  <a:lnTo>
                    <a:pt x="3225" y="1866"/>
                  </a:lnTo>
                  <a:lnTo>
                    <a:pt x="3504" y="1943"/>
                  </a:lnTo>
                  <a:lnTo>
                    <a:pt x="3789" y="2015"/>
                  </a:lnTo>
                  <a:lnTo>
                    <a:pt x="4084" y="2083"/>
                  </a:lnTo>
                  <a:lnTo>
                    <a:pt x="4385" y="2146"/>
                  </a:lnTo>
                  <a:lnTo>
                    <a:pt x="4694" y="2204"/>
                  </a:lnTo>
                  <a:lnTo>
                    <a:pt x="5010" y="2256"/>
                  </a:lnTo>
                  <a:lnTo>
                    <a:pt x="5331" y="2305"/>
                  </a:lnTo>
                  <a:lnTo>
                    <a:pt x="5658" y="2348"/>
                  </a:lnTo>
                  <a:lnTo>
                    <a:pt x="5992" y="2385"/>
                  </a:lnTo>
                  <a:lnTo>
                    <a:pt x="6331" y="2418"/>
                  </a:lnTo>
                  <a:lnTo>
                    <a:pt x="6675" y="2444"/>
                  </a:lnTo>
                  <a:lnTo>
                    <a:pt x="7023" y="2464"/>
                  </a:lnTo>
                  <a:lnTo>
                    <a:pt x="7376" y="2480"/>
                  </a:lnTo>
                  <a:lnTo>
                    <a:pt x="7734" y="2489"/>
                  </a:lnTo>
                  <a:lnTo>
                    <a:pt x="8095" y="2492"/>
                  </a:lnTo>
                  <a:lnTo>
                    <a:pt x="8456" y="2489"/>
                  </a:lnTo>
                  <a:lnTo>
                    <a:pt x="8814" y="2480"/>
                  </a:lnTo>
                  <a:lnTo>
                    <a:pt x="9168" y="2464"/>
                  </a:lnTo>
                  <a:lnTo>
                    <a:pt x="9517" y="2444"/>
                  </a:lnTo>
                  <a:lnTo>
                    <a:pt x="9861" y="2417"/>
                  </a:lnTo>
                  <a:lnTo>
                    <a:pt x="10200" y="2385"/>
                  </a:lnTo>
                  <a:lnTo>
                    <a:pt x="10535" y="2347"/>
                  </a:lnTo>
                  <a:lnTo>
                    <a:pt x="10863" y="2304"/>
                  </a:lnTo>
                  <a:lnTo>
                    <a:pt x="11184" y="2255"/>
                  </a:lnTo>
                  <a:lnTo>
                    <a:pt x="11501" y="2203"/>
                  </a:lnTo>
                  <a:lnTo>
                    <a:pt x="11810" y="2144"/>
                  </a:lnTo>
                  <a:lnTo>
                    <a:pt x="12112" y="2081"/>
                  </a:lnTo>
                  <a:lnTo>
                    <a:pt x="12406" y="2013"/>
                  </a:lnTo>
                  <a:lnTo>
                    <a:pt x="12693" y="1941"/>
                  </a:lnTo>
                  <a:lnTo>
                    <a:pt x="12972" y="1863"/>
                  </a:lnTo>
                  <a:lnTo>
                    <a:pt x="13243" y="1782"/>
                  </a:lnTo>
                  <a:lnTo>
                    <a:pt x="13505" y="1697"/>
                  </a:lnTo>
                  <a:lnTo>
                    <a:pt x="13758" y="1608"/>
                  </a:lnTo>
                  <a:lnTo>
                    <a:pt x="14002" y="1514"/>
                  </a:lnTo>
                  <a:lnTo>
                    <a:pt x="14236" y="1418"/>
                  </a:lnTo>
                  <a:lnTo>
                    <a:pt x="14461" y="1316"/>
                  </a:lnTo>
                  <a:lnTo>
                    <a:pt x="14675" y="1212"/>
                  </a:lnTo>
                  <a:lnTo>
                    <a:pt x="14879" y="1104"/>
                  </a:lnTo>
                  <a:lnTo>
                    <a:pt x="15072" y="993"/>
                  </a:lnTo>
                  <a:lnTo>
                    <a:pt x="15253" y="879"/>
                  </a:lnTo>
                  <a:lnTo>
                    <a:pt x="15425" y="761"/>
                  </a:lnTo>
                  <a:lnTo>
                    <a:pt x="15583" y="641"/>
                  </a:lnTo>
                  <a:lnTo>
                    <a:pt x="15730" y="517"/>
                  </a:lnTo>
                  <a:lnTo>
                    <a:pt x="15864" y="392"/>
                  </a:lnTo>
                  <a:lnTo>
                    <a:pt x="15985" y="264"/>
                  </a:lnTo>
                  <a:lnTo>
                    <a:pt x="16094" y="133"/>
                  </a:lnTo>
                  <a:lnTo>
                    <a:pt x="16188" y="0"/>
                  </a:lnTo>
                  <a:lnTo>
                    <a:pt x="16188" y="2340"/>
                  </a:lnTo>
                  <a:lnTo>
                    <a:pt x="16189" y="2340"/>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99" name="Freeform 22"/>
            <p:cNvSpPr>
              <a:spLocks noEditPoints="1"/>
            </p:cNvSpPr>
            <p:nvPr/>
          </p:nvSpPr>
          <p:spPr bwMode="auto">
            <a:xfrm>
              <a:off x="-983298" y="1666240"/>
              <a:ext cx="547688" cy="207963"/>
            </a:xfrm>
            <a:custGeom>
              <a:avLst/>
              <a:gdLst/>
              <a:ahLst/>
              <a:cxnLst>
                <a:cxn ang="0">
                  <a:pos x="8934" y="16"/>
                </a:cxn>
                <a:cxn ang="0">
                  <a:pos x="10129" y="97"/>
                </a:cxn>
                <a:cxn ang="0">
                  <a:pos x="11258" y="243"/>
                </a:cxn>
                <a:cxn ang="0">
                  <a:pos x="12306" y="447"/>
                </a:cxn>
                <a:cxn ang="0">
                  <a:pos x="13260" y="705"/>
                </a:cxn>
                <a:cxn ang="0">
                  <a:pos x="14105" y="1010"/>
                </a:cxn>
                <a:cxn ang="0">
                  <a:pos x="14828" y="1358"/>
                </a:cxn>
                <a:cxn ang="0">
                  <a:pos x="15413" y="1745"/>
                </a:cxn>
                <a:cxn ang="0">
                  <a:pos x="15849" y="2163"/>
                </a:cxn>
                <a:cxn ang="0">
                  <a:pos x="16122" y="2609"/>
                </a:cxn>
                <a:cxn ang="0">
                  <a:pos x="16215" y="3077"/>
                </a:cxn>
                <a:cxn ang="0">
                  <a:pos x="16122" y="3545"/>
                </a:cxn>
                <a:cxn ang="0">
                  <a:pos x="15849" y="3991"/>
                </a:cxn>
                <a:cxn ang="0">
                  <a:pos x="15413" y="4409"/>
                </a:cxn>
                <a:cxn ang="0">
                  <a:pos x="14828" y="4796"/>
                </a:cxn>
                <a:cxn ang="0">
                  <a:pos x="14105" y="5144"/>
                </a:cxn>
                <a:cxn ang="0">
                  <a:pos x="13260" y="5449"/>
                </a:cxn>
                <a:cxn ang="0">
                  <a:pos x="12306" y="5707"/>
                </a:cxn>
                <a:cxn ang="0">
                  <a:pos x="11258" y="5911"/>
                </a:cxn>
                <a:cxn ang="0">
                  <a:pos x="10129" y="6057"/>
                </a:cxn>
                <a:cxn ang="0">
                  <a:pos x="8934" y="6138"/>
                </a:cxn>
                <a:cxn ang="0">
                  <a:pos x="7691" y="6150"/>
                </a:cxn>
                <a:cxn ang="0">
                  <a:pos x="6477" y="6091"/>
                </a:cxn>
                <a:cxn ang="0">
                  <a:pos x="5325" y="5967"/>
                </a:cxn>
                <a:cxn ang="0">
                  <a:pos x="4248" y="5781"/>
                </a:cxn>
                <a:cxn ang="0">
                  <a:pos x="3262" y="5542"/>
                </a:cxn>
                <a:cxn ang="0">
                  <a:pos x="2380" y="5252"/>
                </a:cxn>
                <a:cxn ang="0">
                  <a:pos x="1614" y="4916"/>
                </a:cxn>
                <a:cxn ang="0">
                  <a:pos x="981" y="4542"/>
                </a:cxn>
                <a:cxn ang="0">
                  <a:pos x="494" y="4133"/>
                </a:cxn>
                <a:cxn ang="0">
                  <a:pos x="165" y="3696"/>
                </a:cxn>
                <a:cxn ang="0">
                  <a:pos x="10" y="3235"/>
                </a:cxn>
                <a:cxn ang="0">
                  <a:pos x="42" y="2763"/>
                </a:cxn>
                <a:cxn ang="0">
                  <a:pos x="256" y="2310"/>
                </a:cxn>
                <a:cxn ang="0">
                  <a:pos x="638" y="1881"/>
                </a:cxn>
                <a:cxn ang="0">
                  <a:pos x="1177" y="1483"/>
                </a:cxn>
                <a:cxn ang="0">
                  <a:pos x="1856" y="1122"/>
                </a:cxn>
                <a:cxn ang="0">
                  <a:pos x="2661" y="801"/>
                </a:cxn>
                <a:cxn ang="0">
                  <a:pos x="3579" y="527"/>
                </a:cxn>
                <a:cxn ang="0">
                  <a:pos x="4598" y="305"/>
                </a:cxn>
                <a:cxn ang="0">
                  <a:pos x="5701" y="139"/>
                </a:cxn>
                <a:cxn ang="0">
                  <a:pos x="6875" y="36"/>
                </a:cxn>
                <a:cxn ang="0">
                  <a:pos x="8108" y="0"/>
                </a:cxn>
                <a:cxn ang="0">
                  <a:pos x="6158" y="5404"/>
                </a:cxn>
                <a:cxn ang="0">
                  <a:pos x="6381" y="3535"/>
                </a:cxn>
                <a:cxn ang="0">
                  <a:pos x="8154" y="2469"/>
                </a:cxn>
                <a:cxn ang="0">
                  <a:pos x="12688" y="1647"/>
                </a:cxn>
                <a:cxn ang="0">
                  <a:pos x="10617" y="1086"/>
                </a:cxn>
                <a:cxn ang="0">
                  <a:pos x="9647" y="3871"/>
                </a:cxn>
                <a:cxn ang="0">
                  <a:pos x="11195" y="2918"/>
                </a:cxn>
                <a:cxn ang="0">
                  <a:pos x="13547" y="4824"/>
                </a:cxn>
                <a:cxn ang="0">
                  <a:pos x="6773" y="1946"/>
                </a:cxn>
                <a:cxn ang="0">
                  <a:pos x="1325" y="2039"/>
                </a:cxn>
              </a:cxnLst>
              <a:rect l="0" t="0" r="r" b="b"/>
              <a:pathLst>
                <a:path w="16215" h="6154">
                  <a:moveTo>
                    <a:pt x="8108" y="0"/>
                  </a:moveTo>
                  <a:lnTo>
                    <a:pt x="8524" y="4"/>
                  </a:lnTo>
                  <a:lnTo>
                    <a:pt x="8934" y="16"/>
                  </a:lnTo>
                  <a:lnTo>
                    <a:pt x="9340" y="36"/>
                  </a:lnTo>
                  <a:lnTo>
                    <a:pt x="9738" y="63"/>
                  </a:lnTo>
                  <a:lnTo>
                    <a:pt x="10129" y="97"/>
                  </a:lnTo>
                  <a:lnTo>
                    <a:pt x="10513" y="139"/>
                  </a:lnTo>
                  <a:lnTo>
                    <a:pt x="10890" y="187"/>
                  </a:lnTo>
                  <a:lnTo>
                    <a:pt x="11258" y="243"/>
                  </a:lnTo>
                  <a:lnTo>
                    <a:pt x="11617" y="305"/>
                  </a:lnTo>
                  <a:lnTo>
                    <a:pt x="11967" y="373"/>
                  </a:lnTo>
                  <a:lnTo>
                    <a:pt x="12306" y="447"/>
                  </a:lnTo>
                  <a:lnTo>
                    <a:pt x="12636" y="527"/>
                  </a:lnTo>
                  <a:lnTo>
                    <a:pt x="12953" y="613"/>
                  </a:lnTo>
                  <a:lnTo>
                    <a:pt x="13260" y="705"/>
                  </a:lnTo>
                  <a:lnTo>
                    <a:pt x="13554" y="801"/>
                  </a:lnTo>
                  <a:lnTo>
                    <a:pt x="13835" y="902"/>
                  </a:lnTo>
                  <a:lnTo>
                    <a:pt x="14105" y="1010"/>
                  </a:lnTo>
                  <a:lnTo>
                    <a:pt x="14359" y="1122"/>
                  </a:lnTo>
                  <a:lnTo>
                    <a:pt x="14601" y="1237"/>
                  </a:lnTo>
                  <a:lnTo>
                    <a:pt x="14828" y="1358"/>
                  </a:lnTo>
                  <a:lnTo>
                    <a:pt x="15038" y="1483"/>
                  </a:lnTo>
                  <a:lnTo>
                    <a:pt x="15234" y="1612"/>
                  </a:lnTo>
                  <a:lnTo>
                    <a:pt x="15413" y="1745"/>
                  </a:lnTo>
                  <a:lnTo>
                    <a:pt x="15577" y="1881"/>
                  </a:lnTo>
                  <a:lnTo>
                    <a:pt x="15721" y="2021"/>
                  </a:lnTo>
                  <a:lnTo>
                    <a:pt x="15849" y="2163"/>
                  </a:lnTo>
                  <a:lnTo>
                    <a:pt x="15959" y="2310"/>
                  </a:lnTo>
                  <a:lnTo>
                    <a:pt x="16050" y="2458"/>
                  </a:lnTo>
                  <a:lnTo>
                    <a:pt x="16122" y="2609"/>
                  </a:lnTo>
                  <a:lnTo>
                    <a:pt x="16173" y="2763"/>
                  </a:lnTo>
                  <a:lnTo>
                    <a:pt x="16205" y="2919"/>
                  </a:lnTo>
                  <a:lnTo>
                    <a:pt x="16215" y="3077"/>
                  </a:lnTo>
                  <a:lnTo>
                    <a:pt x="16205" y="3235"/>
                  </a:lnTo>
                  <a:lnTo>
                    <a:pt x="16173" y="3391"/>
                  </a:lnTo>
                  <a:lnTo>
                    <a:pt x="16122" y="3545"/>
                  </a:lnTo>
                  <a:lnTo>
                    <a:pt x="16050" y="3696"/>
                  </a:lnTo>
                  <a:lnTo>
                    <a:pt x="15959" y="3844"/>
                  </a:lnTo>
                  <a:lnTo>
                    <a:pt x="15849" y="3991"/>
                  </a:lnTo>
                  <a:lnTo>
                    <a:pt x="15721" y="4133"/>
                  </a:lnTo>
                  <a:lnTo>
                    <a:pt x="15577" y="4273"/>
                  </a:lnTo>
                  <a:lnTo>
                    <a:pt x="15413" y="4409"/>
                  </a:lnTo>
                  <a:lnTo>
                    <a:pt x="15234" y="4542"/>
                  </a:lnTo>
                  <a:lnTo>
                    <a:pt x="15038" y="4671"/>
                  </a:lnTo>
                  <a:lnTo>
                    <a:pt x="14828" y="4796"/>
                  </a:lnTo>
                  <a:lnTo>
                    <a:pt x="14601" y="4916"/>
                  </a:lnTo>
                  <a:lnTo>
                    <a:pt x="14359" y="5032"/>
                  </a:lnTo>
                  <a:lnTo>
                    <a:pt x="14105" y="5144"/>
                  </a:lnTo>
                  <a:lnTo>
                    <a:pt x="13835" y="5252"/>
                  </a:lnTo>
                  <a:lnTo>
                    <a:pt x="13554" y="5353"/>
                  </a:lnTo>
                  <a:lnTo>
                    <a:pt x="13260" y="5449"/>
                  </a:lnTo>
                  <a:lnTo>
                    <a:pt x="12953" y="5542"/>
                  </a:lnTo>
                  <a:lnTo>
                    <a:pt x="12636" y="5627"/>
                  </a:lnTo>
                  <a:lnTo>
                    <a:pt x="12306" y="5707"/>
                  </a:lnTo>
                  <a:lnTo>
                    <a:pt x="11967" y="5781"/>
                  </a:lnTo>
                  <a:lnTo>
                    <a:pt x="11617" y="5849"/>
                  </a:lnTo>
                  <a:lnTo>
                    <a:pt x="11258" y="5911"/>
                  </a:lnTo>
                  <a:lnTo>
                    <a:pt x="10890" y="5967"/>
                  </a:lnTo>
                  <a:lnTo>
                    <a:pt x="10513" y="6015"/>
                  </a:lnTo>
                  <a:lnTo>
                    <a:pt x="10129" y="6057"/>
                  </a:lnTo>
                  <a:lnTo>
                    <a:pt x="9738" y="6091"/>
                  </a:lnTo>
                  <a:lnTo>
                    <a:pt x="9340" y="6118"/>
                  </a:lnTo>
                  <a:lnTo>
                    <a:pt x="8934" y="6138"/>
                  </a:lnTo>
                  <a:lnTo>
                    <a:pt x="8524" y="6150"/>
                  </a:lnTo>
                  <a:lnTo>
                    <a:pt x="8108" y="6154"/>
                  </a:lnTo>
                  <a:lnTo>
                    <a:pt x="7691" y="6150"/>
                  </a:lnTo>
                  <a:lnTo>
                    <a:pt x="7281" y="6138"/>
                  </a:lnTo>
                  <a:lnTo>
                    <a:pt x="6875" y="6118"/>
                  </a:lnTo>
                  <a:lnTo>
                    <a:pt x="6477" y="6091"/>
                  </a:lnTo>
                  <a:lnTo>
                    <a:pt x="6086" y="6057"/>
                  </a:lnTo>
                  <a:lnTo>
                    <a:pt x="5701" y="6015"/>
                  </a:lnTo>
                  <a:lnTo>
                    <a:pt x="5325" y="5967"/>
                  </a:lnTo>
                  <a:lnTo>
                    <a:pt x="4957" y="5911"/>
                  </a:lnTo>
                  <a:lnTo>
                    <a:pt x="4598" y="5849"/>
                  </a:lnTo>
                  <a:lnTo>
                    <a:pt x="4248" y="5781"/>
                  </a:lnTo>
                  <a:lnTo>
                    <a:pt x="3909" y="5707"/>
                  </a:lnTo>
                  <a:lnTo>
                    <a:pt x="3579" y="5627"/>
                  </a:lnTo>
                  <a:lnTo>
                    <a:pt x="3262" y="5542"/>
                  </a:lnTo>
                  <a:lnTo>
                    <a:pt x="2955" y="5449"/>
                  </a:lnTo>
                  <a:lnTo>
                    <a:pt x="2661" y="5353"/>
                  </a:lnTo>
                  <a:lnTo>
                    <a:pt x="2380" y="5252"/>
                  </a:lnTo>
                  <a:lnTo>
                    <a:pt x="2110" y="5144"/>
                  </a:lnTo>
                  <a:lnTo>
                    <a:pt x="1856" y="5032"/>
                  </a:lnTo>
                  <a:lnTo>
                    <a:pt x="1614" y="4916"/>
                  </a:lnTo>
                  <a:lnTo>
                    <a:pt x="1387" y="4796"/>
                  </a:lnTo>
                  <a:lnTo>
                    <a:pt x="1177" y="4671"/>
                  </a:lnTo>
                  <a:lnTo>
                    <a:pt x="981" y="4542"/>
                  </a:lnTo>
                  <a:lnTo>
                    <a:pt x="802" y="4409"/>
                  </a:lnTo>
                  <a:lnTo>
                    <a:pt x="638" y="4273"/>
                  </a:lnTo>
                  <a:lnTo>
                    <a:pt x="494" y="4133"/>
                  </a:lnTo>
                  <a:lnTo>
                    <a:pt x="366" y="3991"/>
                  </a:lnTo>
                  <a:lnTo>
                    <a:pt x="256" y="3844"/>
                  </a:lnTo>
                  <a:lnTo>
                    <a:pt x="165" y="3696"/>
                  </a:lnTo>
                  <a:lnTo>
                    <a:pt x="93" y="3545"/>
                  </a:lnTo>
                  <a:lnTo>
                    <a:pt x="42" y="3391"/>
                  </a:lnTo>
                  <a:lnTo>
                    <a:pt x="10" y="3235"/>
                  </a:lnTo>
                  <a:lnTo>
                    <a:pt x="0" y="3077"/>
                  </a:lnTo>
                  <a:lnTo>
                    <a:pt x="10" y="2919"/>
                  </a:lnTo>
                  <a:lnTo>
                    <a:pt x="42" y="2763"/>
                  </a:lnTo>
                  <a:lnTo>
                    <a:pt x="93" y="2609"/>
                  </a:lnTo>
                  <a:lnTo>
                    <a:pt x="165" y="2458"/>
                  </a:lnTo>
                  <a:lnTo>
                    <a:pt x="256" y="2310"/>
                  </a:lnTo>
                  <a:lnTo>
                    <a:pt x="366" y="2163"/>
                  </a:lnTo>
                  <a:lnTo>
                    <a:pt x="494" y="2021"/>
                  </a:lnTo>
                  <a:lnTo>
                    <a:pt x="638" y="1881"/>
                  </a:lnTo>
                  <a:lnTo>
                    <a:pt x="802" y="1745"/>
                  </a:lnTo>
                  <a:lnTo>
                    <a:pt x="981" y="1612"/>
                  </a:lnTo>
                  <a:lnTo>
                    <a:pt x="1177" y="1483"/>
                  </a:lnTo>
                  <a:lnTo>
                    <a:pt x="1387" y="1358"/>
                  </a:lnTo>
                  <a:lnTo>
                    <a:pt x="1614" y="1237"/>
                  </a:lnTo>
                  <a:lnTo>
                    <a:pt x="1856" y="1122"/>
                  </a:lnTo>
                  <a:lnTo>
                    <a:pt x="2110" y="1010"/>
                  </a:lnTo>
                  <a:lnTo>
                    <a:pt x="2380" y="902"/>
                  </a:lnTo>
                  <a:lnTo>
                    <a:pt x="2661" y="801"/>
                  </a:lnTo>
                  <a:lnTo>
                    <a:pt x="2955" y="705"/>
                  </a:lnTo>
                  <a:lnTo>
                    <a:pt x="3262" y="613"/>
                  </a:lnTo>
                  <a:lnTo>
                    <a:pt x="3579" y="527"/>
                  </a:lnTo>
                  <a:lnTo>
                    <a:pt x="3909" y="447"/>
                  </a:lnTo>
                  <a:lnTo>
                    <a:pt x="4248" y="373"/>
                  </a:lnTo>
                  <a:lnTo>
                    <a:pt x="4598" y="305"/>
                  </a:lnTo>
                  <a:lnTo>
                    <a:pt x="4957" y="243"/>
                  </a:lnTo>
                  <a:lnTo>
                    <a:pt x="5325" y="187"/>
                  </a:lnTo>
                  <a:lnTo>
                    <a:pt x="5701" y="139"/>
                  </a:lnTo>
                  <a:lnTo>
                    <a:pt x="6086" y="97"/>
                  </a:lnTo>
                  <a:lnTo>
                    <a:pt x="6477" y="63"/>
                  </a:lnTo>
                  <a:lnTo>
                    <a:pt x="6875" y="36"/>
                  </a:lnTo>
                  <a:lnTo>
                    <a:pt x="7281" y="16"/>
                  </a:lnTo>
                  <a:lnTo>
                    <a:pt x="7691" y="4"/>
                  </a:lnTo>
                  <a:lnTo>
                    <a:pt x="8108" y="0"/>
                  </a:lnTo>
                  <a:close/>
                  <a:moveTo>
                    <a:pt x="3135" y="4675"/>
                  </a:moveTo>
                  <a:lnTo>
                    <a:pt x="3787" y="5515"/>
                  </a:lnTo>
                  <a:lnTo>
                    <a:pt x="6158" y="5404"/>
                  </a:lnTo>
                  <a:lnTo>
                    <a:pt x="5243" y="5179"/>
                  </a:lnTo>
                  <a:lnTo>
                    <a:pt x="7687" y="3759"/>
                  </a:lnTo>
                  <a:lnTo>
                    <a:pt x="6381" y="3535"/>
                  </a:lnTo>
                  <a:lnTo>
                    <a:pt x="3936" y="4880"/>
                  </a:lnTo>
                  <a:lnTo>
                    <a:pt x="3135" y="4675"/>
                  </a:lnTo>
                  <a:close/>
                  <a:moveTo>
                    <a:pt x="8154" y="2469"/>
                  </a:moveTo>
                  <a:lnTo>
                    <a:pt x="9497" y="2824"/>
                  </a:lnTo>
                  <a:lnTo>
                    <a:pt x="11792" y="1404"/>
                  </a:lnTo>
                  <a:lnTo>
                    <a:pt x="12688" y="1647"/>
                  </a:lnTo>
                  <a:lnTo>
                    <a:pt x="11979" y="767"/>
                  </a:lnTo>
                  <a:lnTo>
                    <a:pt x="9833" y="862"/>
                  </a:lnTo>
                  <a:lnTo>
                    <a:pt x="10617" y="1086"/>
                  </a:lnTo>
                  <a:lnTo>
                    <a:pt x="8154" y="2469"/>
                  </a:lnTo>
                  <a:close/>
                  <a:moveTo>
                    <a:pt x="13547" y="4824"/>
                  </a:moveTo>
                  <a:lnTo>
                    <a:pt x="9647" y="3871"/>
                  </a:lnTo>
                  <a:lnTo>
                    <a:pt x="9068" y="4264"/>
                  </a:lnTo>
                  <a:lnTo>
                    <a:pt x="9012" y="3235"/>
                  </a:lnTo>
                  <a:lnTo>
                    <a:pt x="11195" y="2918"/>
                  </a:lnTo>
                  <a:lnTo>
                    <a:pt x="10561" y="3254"/>
                  </a:lnTo>
                  <a:lnTo>
                    <a:pt x="14516" y="4133"/>
                  </a:lnTo>
                  <a:lnTo>
                    <a:pt x="13547" y="4824"/>
                  </a:lnTo>
                  <a:close/>
                  <a:moveTo>
                    <a:pt x="4534" y="3291"/>
                  </a:moveTo>
                  <a:lnTo>
                    <a:pt x="6885" y="3011"/>
                  </a:lnTo>
                  <a:lnTo>
                    <a:pt x="6773" y="1946"/>
                  </a:lnTo>
                  <a:lnTo>
                    <a:pt x="6176" y="2300"/>
                  </a:lnTo>
                  <a:lnTo>
                    <a:pt x="2463" y="1478"/>
                  </a:lnTo>
                  <a:lnTo>
                    <a:pt x="1325" y="2039"/>
                  </a:lnTo>
                  <a:lnTo>
                    <a:pt x="5019" y="2955"/>
                  </a:lnTo>
                  <a:lnTo>
                    <a:pt x="4534" y="3291"/>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grpSp>
      <p:sp>
        <p:nvSpPr>
          <p:cNvPr id="300" name="矩形 317"/>
          <p:cNvSpPr>
            <a:spLocks noChangeArrowheads="1"/>
          </p:cNvSpPr>
          <p:nvPr/>
        </p:nvSpPr>
        <p:spPr bwMode="auto">
          <a:xfrm>
            <a:off x="5576390" y="1431671"/>
            <a:ext cx="707734" cy="138499"/>
          </a:xfrm>
          <a:prstGeom prst="rect">
            <a:avLst/>
          </a:prstGeom>
          <a:noFill/>
          <a:ln w="9525">
            <a:noFill/>
            <a:miter lim="800000"/>
          </a:ln>
        </p:spPr>
        <p:txBody>
          <a:bodyPr wrap="square" lIns="0" tIns="0" rIns="0" bIns="0">
            <a:spAutoFit/>
          </a:bodyPr>
          <a:lstStyle/>
          <a:p>
            <a:pPr fontAlgn="auto">
              <a:spcBef>
                <a:spcPts val="0"/>
              </a:spcBef>
              <a:spcAft>
                <a:spcPts val="0"/>
              </a:spcAft>
              <a:defRPr/>
            </a:pPr>
            <a:r>
              <a:rPr lang="en-US" altLang="zh-CN" sz="900" kern="0" dirty="0">
                <a:solidFill>
                  <a:srgbClr val="FFFFFF"/>
                </a:solidFill>
                <a:latin typeface="Arial" panose="020B0604020202020204"/>
                <a:ea typeface="微软雅黑" panose="020B0503020204020204" pitchFamily="34" charset="-122"/>
                <a:cs typeface="Arial" panose="020B0604020202020204" pitchFamily="34" charset="0"/>
                <a:sym typeface="Arial" panose="020B0604020202020204"/>
              </a:rPr>
              <a:t>WAN/Internet</a:t>
            </a:r>
            <a:endParaRPr lang="en-US" altLang="zh-CN" sz="900" kern="0" dirty="0">
              <a:solidFill>
                <a:srgbClr val="FFFFFF"/>
              </a:solidFill>
              <a:latin typeface="Arial" panose="020B0604020202020204"/>
              <a:ea typeface="微软雅黑" panose="020B0503020204020204" pitchFamily="34" charset="-122"/>
              <a:cs typeface="Arial" panose="020B0604020202020204" pitchFamily="34" charset="0"/>
              <a:sym typeface="Arial" panose="020B0604020202020204"/>
            </a:endParaRPr>
          </a:p>
        </p:txBody>
      </p:sp>
      <p:grpSp>
        <p:nvGrpSpPr>
          <p:cNvPr id="8" name="组合 624"/>
          <p:cNvGrpSpPr/>
          <p:nvPr/>
        </p:nvGrpSpPr>
        <p:grpSpPr>
          <a:xfrm>
            <a:off x="5697907" y="2084357"/>
            <a:ext cx="194352" cy="131852"/>
            <a:chOff x="-1618534" y="2713542"/>
            <a:chExt cx="795326" cy="527513"/>
          </a:xfrm>
          <a:solidFill>
            <a:srgbClr val="000000">
              <a:lumMod val="50000"/>
              <a:lumOff val="50000"/>
            </a:srgbClr>
          </a:solidFill>
        </p:grpSpPr>
        <p:sp>
          <p:nvSpPr>
            <p:cNvPr id="392" name="Freeform 40"/>
            <p:cNvSpPr/>
            <p:nvPr/>
          </p:nvSpPr>
          <p:spPr bwMode="auto">
            <a:xfrm>
              <a:off x="-1326373" y="2713542"/>
              <a:ext cx="251583" cy="154196"/>
            </a:xfrm>
            <a:custGeom>
              <a:avLst/>
              <a:gdLst/>
              <a:ahLst/>
              <a:cxnLst>
                <a:cxn ang="0">
                  <a:pos x="124" y="4"/>
                </a:cxn>
                <a:cxn ang="0">
                  <a:pos x="124" y="0"/>
                </a:cxn>
                <a:cxn ang="0">
                  <a:pos x="124" y="0"/>
                </a:cxn>
                <a:cxn ang="0">
                  <a:pos x="122" y="0"/>
                </a:cxn>
                <a:cxn ang="0">
                  <a:pos x="10" y="0"/>
                </a:cxn>
                <a:cxn ang="0">
                  <a:pos x="10" y="0"/>
                </a:cxn>
                <a:cxn ang="0">
                  <a:pos x="6" y="0"/>
                </a:cxn>
                <a:cxn ang="0">
                  <a:pos x="2" y="2"/>
                </a:cxn>
                <a:cxn ang="0">
                  <a:pos x="0" y="6"/>
                </a:cxn>
                <a:cxn ang="0">
                  <a:pos x="0" y="10"/>
                </a:cxn>
                <a:cxn ang="0">
                  <a:pos x="0" y="66"/>
                </a:cxn>
                <a:cxn ang="0">
                  <a:pos x="0" y="66"/>
                </a:cxn>
                <a:cxn ang="0">
                  <a:pos x="0" y="70"/>
                </a:cxn>
                <a:cxn ang="0">
                  <a:pos x="2" y="72"/>
                </a:cxn>
                <a:cxn ang="0">
                  <a:pos x="6" y="74"/>
                </a:cxn>
                <a:cxn ang="0">
                  <a:pos x="10" y="76"/>
                </a:cxn>
                <a:cxn ang="0">
                  <a:pos x="100" y="76"/>
                </a:cxn>
                <a:cxn ang="0">
                  <a:pos x="100" y="76"/>
                </a:cxn>
                <a:cxn ang="0">
                  <a:pos x="110" y="64"/>
                </a:cxn>
                <a:cxn ang="0">
                  <a:pos x="116" y="52"/>
                </a:cxn>
                <a:cxn ang="0">
                  <a:pos x="120" y="40"/>
                </a:cxn>
                <a:cxn ang="0">
                  <a:pos x="122" y="28"/>
                </a:cxn>
                <a:cxn ang="0">
                  <a:pos x="124" y="12"/>
                </a:cxn>
                <a:cxn ang="0">
                  <a:pos x="124" y="4"/>
                </a:cxn>
                <a:cxn ang="0">
                  <a:pos x="124" y="4"/>
                </a:cxn>
              </a:cxnLst>
              <a:rect l="0" t="0" r="r" b="b"/>
              <a:pathLst>
                <a:path w="124" h="76">
                  <a:moveTo>
                    <a:pt x="124" y="4"/>
                  </a:moveTo>
                  <a:lnTo>
                    <a:pt x="124" y="0"/>
                  </a:lnTo>
                  <a:lnTo>
                    <a:pt x="124" y="0"/>
                  </a:lnTo>
                  <a:lnTo>
                    <a:pt x="122" y="0"/>
                  </a:lnTo>
                  <a:lnTo>
                    <a:pt x="10" y="0"/>
                  </a:lnTo>
                  <a:lnTo>
                    <a:pt x="10" y="0"/>
                  </a:lnTo>
                  <a:lnTo>
                    <a:pt x="6" y="0"/>
                  </a:lnTo>
                  <a:lnTo>
                    <a:pt x="2" y="2"/>
                  </a:lnTo>
                  <a:lnTo>
                    <a:pt x="0" y="6"/>
                  </a:lnTo>
                  <a:lnTo>
                    <a:pt x="0" y="10"/>
                  </a:lnTo>
                  <a:lnTo>
                    <a:pt x="0" y="66"/>
                  </a:lnTo>
                  <a:lnTo>
                    <a:pt x="0" y="66"/>
                  </a:lnTo>
                  <a:lnTo>
                    <a:pt x="0" y="70"/>
                  </a:lnTo>
                  <a:lnTo>
                    <a:pt x="2" y="72"/>
                  </a:lnTo>
                  <a:lnTo>
                    <a:pt x="6" y="74"/>
                  </a:lnTo>
                  <a:lnTo>
                    <a:pt x="10" y="76"/>
                  </a:lnTo>
                  <a:lnTo>
                    <a:pt x="100" y="76"/>
                  </a:lnTo>
                  <a:lnTo>
                    <a:pt x="100" y="76"/>
                  </a:lnTo>
                  <a:lnTo>
                    <a:pt x="110" y="64"/>
                  </a:lnTo>
                  <a:lnTo>
                    <a:pt x="116" y="52"/>
                  </a:lnTo>
                  <a:lnTo>
                    <a:pt x="120" y="40"/>
                  </a:lnTo>
                  <a:lnTo>
                    <a:pt x="122" y="28"/>
                  </a:lnTo>
                  <a:lnTo>
                    <a:pt x="124" y="12"/>
                  </a:lnTo>
                  <a:lnTo>
                    <a:pt x="124" y="4"/>
                  </a:lnTo>
                  <a:lnTo>
                    <a:pt x="124" y="4"/>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93" name="Freeform 41"/>
            <p:cNvSpPr/>
            <p:nvPr/>
          </p:nvSpPr>
          <p:spPr bwMode="auto">
            <a:xfrm>
              <a:off x="-1610418" y="2713542"/>
              <a:ext cx="247525" cy="154196"/>
            </a:xfrm>
            <a:custGeom>
              <a:avLst/>
              <a:gdLst/>
              <a:ahLst/>
              <a:cxnLst>
                <a:cxn ang="0">
                  <a:pos x="10" y="76"/>
                </a:cxn>
                <a:cxn ang="0">
                  <a:pos x="112" y="76"/>
                </a:cxn>
                <a:cxn ang="0">
                  <a:pos x="112" y="76"/>
                </a:cxn>
                <a:cxn ang="0">
                  <a:pos x="116" y="74"/>
                </a:cxn>
                <a:cxn ang="0">
                  <a:pos x="120" y="72"/>
                </a:cxn>
                <a:cxn ang="0">
                  <a:pos x="122" y="70"/>
                </a:cxn>
                <a:cxn ang="0">
                  <a:pos x="122" y="66"/>
                </a:cxn>
                <a:cxn ang="0">
                  <a:pos x="122" y="10"/>
                </a:cxn>
                <a:cxn ang="0">
                  <a:pos x="122" y="10"/>
                </a:cxn>
                <a:cxn ang="0">
                  <a:pos x="122" y="6"/>
                </a:cxn>
                <a:cxn ang="0">
                  <a:pos x="120" y="2"/>
                </a:cxn>
                <a:cxn ang="0">
                  <a:pos x="116" y="0"/>
                </a:cxn>
                <a:cxn ang="0">
                  <a:pos x="112" y="0"/>
                </a:cxn>
                <a:cxn ang="0">
                  <a:pos x="10" y="0"/>
                </a:cxn>
                <a:cxn ang="0">
                  <a:pos x="10" y="0"/>
                </a:cxn>
                <a:cxn ang="0">
                  <a:pos x="6" y="0"/>
                </a:cxn>
                <a:cxn ang="0">
                  <a:pos x="2" y="2"/>
                </a:cxn>
                <a:cxn ang="0">
                  <a:pos x="0" y="6"/>
                </a:cxn>
                <a:cxn ang="0">
                  <a:pos x="0" y="10"/>
                </a:cxn>
                <a:cxn ang="0">
                  <a:pos x="0" y="66"/>
                </a:cxn>
                <a:cxn ang="0">
                  <a:pos x="0" y="66"/>
                </a:cxn>
                <a:cxn ang="0">
                  <a:pos x="0" y="70"/>
                </a:cxn>
                <a:cxn ang="0">
                  <a:pos x="2" y="72"/>
                </a:cxn>
                <a:cxn ang="0">
                  <a:pos x="6" y="74"/>
                </a:cxn>
                <a:cxn ang="0">
                  <a:pos x="10" y="76"/>
                </a:cxn>
                <a:cxn ang="0">
                  <a:pos x="10" y="76"/>
                </a:cxn>
              </a:cxnLst>
              <a:rect l="0" t="0" r="r" b="b"/>
              <a:pathLst>
                <a:path w="122" h="76">
                  <a:moveTo>
                    <a:pt x="10" y="76"/>
                  </a:moveTo>
                  <a:lnTo>
                    <a:pt x="112" y="76"/>
                  </a:lnTo>
                  <a:lnTo>
                    <a:pt x="112" y="76"/>
                  </a:lnTo>
                  <a:lnTo>
                    <a:pt x="116" y="74"/>
                  </a:lnTo>
                  <a:lnTo>
                    <a:pt x="120" y="72"/>
                  </a:lnTo>
                  <a:lnTo>
                    <a:pt x="122" y="70"/>
                  </a:lnTo>
                  <a:lnTo>
                    <a:pt x="122" y="66"/>
                  </a:lnTo>
                  <a:lnTo>
                    <a:pt x="122" y="10"/>
                  </a:lnTo>
                  <a:lnTo>
                    <a:pt x="122" y="10"/>
                  </a:lnTo>
                  <a:lnTo>
                    <a:pt x="122" y="6"/>
                  </a:lnTo>
                  <a:lnTo>
                    <a:pt x="120" y="2"/>
                  </a:lnTo>
                  <a:lnTo>
                    <a:pt x="116" y="0"/>
                  </a:lnTo>
                  <a:lnTo>
                    <a:pt x="112" y="0"/>
                  </a:lnTo>
                  <a:lnTo>
                    <a:pt x="10" y="0"/>
                  </a:lnTo>
                  <a:lnTo>
                    <a:pt x="10" y="0"/>
                  </a:lnTo>
                  <a:lnTo>
                    <a:pt x="6" y="0"/>
                  </a:lnTo>
                  <a:lnTo>
                    <a:pt x="2" y="2"/>
                  </a:lnTo>
                  <a:lnTo>
                    <a:pt x="0" y="6"/>
                  </a:lnTo>
                  <a:lnTo>
                    <a:pt x="0" y="10"/>
                  </a:lnTo>
                  <a:lnTo>
                    <a:pt x="0" y="66"/>
                  </a:lnTo>
                  <a:lnTo>
                    <a:pt x="0" y="66"/>
                  </a:lnTo>
                  <a:lnTo>
                    <a:pt x="0" y="70"/>
                  </a:lnTo>
                  <a:lnTo>
                    <a:pt x="2" y="72"/>
                  </a:lnTo>
                  <a:lnTo>
                    <a:pt x="6" y="74"/>
                  </a:lnTo>
                  <a:lnTo>
                    <a:pt x="10" y="76"/>
                  </a:lnTo>
                  <a:lnTo>
                    <a:pt x="10" y="76"/>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94" name="Freeform 42"/>
            <p:cNvSpPr/>
            <p:nvPr/>
          </p:nvSpPr>
          <p:spPr bwMode="auto">
            <a:xfrm>
              <a:off x="-1618534" y="2900200"/>
              <a:ext cx="466645" cy="154196"/>
            </a:xfrm>
            <a:custGeom>
              <a:avLst/>
              <a:gdLst/>
              <a:ahLst/>
              <a:cxnLst>
                <a:cxn ang="0">
                  <a:pos x="186" y="76"/>
                </a:cxn>
                <a:cxn ang="0">
                  <a:pos x="186" y="76"/>
                </a:cxn>
                <a:cxn ang="0">
                  <a:pos x="188" y="66"/>
                </a:cxn>
                <a:cxn ang="0">
                  <a:pos x="192" y="56"/>
                </a:cxn>
                <a:cxn ang="0">
                  <a:pos x="202" y="36"/>
                </a:cxn>
                <a:cxn ang="0">
                  <a:pos x="214" y="18"/>
                </a:cxn>
                <a:cxn ang="0">
                  <a:pos x="230" y="0"/>
                </a:cxn>
                <a:cxn ang="0">
                  <a:pos x="230" y="0"/>
                </a:cxn>
                <a:cxn ang="0">
                  <a:pos x="226" y="0"/>
                </a:cxn>
                <a:cxn ang="0">
                  <a:pos x="10" y="0"/>
                </a:cxn>
                <a:cxn ang="0">
                  <a:pos x="10" y="0"/>
                </a:cxn>
                <a:cxn ang="0">
                  <a:pos x="6" y="0"/>
                </a:cxn>
                <a:cxn ang="0">
                  <a:pos x="4" y="4"/>
                </a:cxn>
                <a:cxn ang="0">
                  <a:pos x="2" y="6"/>
                </a:cxn>
                <a:cxn ang="0">
                  <a:pos x="0" y="10"/>
                </a:cxn>
                <a:cxn ang="0">
                  <a:pos x="0" y="66"/>
                </a:cxn>
                <a:cxn ang="0">
                  <a:pos x="0" y="66"/>
                </a:cxn>
                <a:cxn ang="0">
                  <a:pos x="2" y="70"/>
                </a:cxn>
                <a:cxn ang="0">
                  <a:pos x="4" y="74"/>
                </a:cxn>
                <a:cxn ang="0">
                  <a:pos x="6" y="76"/>
                </a:cxn>
                <a:cxn ang="0">
                  <a:pos x="10" y="76"/>
                </a:cxn>
                <a:cxn ang="0">
                  <a:pos x="186" y="76"/>
                </a:cxn>
              </a:cxnLst>
              <a:rect l="0" t="0" r="r" b="b"/>
              <a:pathLst>
                <a:path w="230" h="76">
                  <a:moveTo>
                    <a:pt x="186" y="76"/>
                  </a:moveTo>
                  <a:lnTo>
                    <a:pt x="186" y="76"/>
                  </a:lnTo>
                  <a:lnTo>
                    <a:pt x="188" y="66"/>
                  </a:lnTo>
                  <a:lnTo>
                    <a:pt x="192" y="56"/>
                  </a:lnTo>
                  <a:lnTo>
                    <a:pt x="202" y="36"/>
                  </a:lnTo>
                  <a:lnTo>
                    <a:pt x="214" y="18"/>
                  </a:lnTo>
                  <a:lnTo>
                    <a:pt x="230" y="0"/>
                  </a:lnTo>
                  <a:lnTo>
                    <a:pt x="230" y="0"/>
                  </a:lnTo>
                  <a:lnTo>
                    <a:pt x="226" y="0"/>
                  </a:lnTo>
                  <a:lnTo>
                    <a:pt x="10" y="0"/>
                  </a:lnTo>
                  <a:lnTo>
                    <a:pt x="10" y="0"/>
                  </a:lnTo>
                  <a:lnTo>
                    <a:pt x="6" y="0"/>
                  </a:lnTo>
                  <a:lnTo>
                    <a:pt x="4" y="4"/>
                  </a:lnTo>
                  <a:lnTo>
                    <a:pt x="2" y="6"/>
                  </a:lnTo>
                  <a:lnTo>
                    <a:pt x="0" y="10"/>
                  </a:lnTo>
                  <a:lnTo>
                    <a:pt x="0" y="66"/>
                  </a:lnTo>
                  <a:lnTo>
                    <a:pt x="0" y="66"/>
                  </a:lnTo>
                  <a:lnTo>
                    <a:pt x="2" y="70"/>
                  </a:lnTo>
                  <a:lnTo>
                    <a:pt x="4" y="74"/>
                  </a:lnTo>
                  <a:lnTo>
                    <a:pt x="6" y="76"/>
                  </a:lnTo>
                  <a:lnTo>
                    <a:pt x="10" y="76"/>
                  </a:lnTo>
                  <a:lnTo>
                    <a:pt x="186" y="76"/>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95" name="Freeform 43"/>
            <p:cNvSpPr/>
            <p:nvPr/>
          </p:nvSpPr>
          <p:spPr bwMode="auto">
            <a:xfrm>
              <a:off x="-1610418" y="3086858"/>
              <a:ext cx="247525" cy="154196"/>
            </a:xfrm>
            <a:custGeom>
              <a:avLst/>
              <a:gdLst/>
              <a:ahLst/>
              <a:cxnLst>
                <a:cxn ang="0">
                  <a:pos x="112" y="0"/>
                </a:cxn>
                <a:cxn ang="0">
                  <a:pos x="10" y="0"/>
                </a:cxn>
                <a:cxn ang="0">
                  <a:pos x="10" y="0"/>
                </a:cxn>
                <a:cxn ang="0">
                  <a:pos x="6" y="2"/>
                </a:cxn>
                <a:cxn ang="0">
                  <a:pos x="2" y="4"/>
                </a:cxn>
                <a:cxn ang="0">
                  <a:pos x="0" y="6"/>
                </a:cxn>
                <a:cxn ang="0">
                  <a:pos x="0" y="12"/>
                </a:cxn>
                <a:cxn ang="0">
                  <a:pos x="0" y="66"/>
                </a:cxn>
                <a:cxn ang="0">
                  <a:pos x="0" y="66"/>
                </a:cxn>
                <a:cxn ang="0">
                  <a:pos x="0" y="70"/>
                </a:cxn>
                <a:cxn ang="0">
                  <a:pos x="2" y="74"/>
                </a:cxn>
                <a:cxn ang="0">
                  <a:pos x="6" y="76"/>
                </a:cxn>
                <a:cxn ang="0">
                  <a:pos x="10" y="76"/>
                </a:cxn>
                <a:cxn ang="0">
                  <a:pos x="112" y="76"/>
                </a:cxn>
                <a:cxn ang="0">
                  <a:pos x="112" y="76"/>
                </a:cxn>
                <a:cxn ang="0">
                  <a:pos x="116" y="76"/>
                </a:cxn>
                <a:cxn ang="0">
                  <a:pos x="120" y="74"/>
                </a:cxn>
                <a:cxn ang="0">
                  <a:pos x="122" y="70"/>
                </a:cxn>
                <a:cxn ang="0">
                  <a:pos x="122" y="66"/>
                </a:cxn>
                <a:cxn ang="0">
                  <a:pos x="122" y="12"/>
                </a:cxn>
                <a:cxn ang="0">
                  <a:pos x="122" y="12"/>
                </a:cxn>
                <a:cxn ang="0">
                  <a:pos x="122" y="6"/>
                </a:cxn>
                <a:cxn ang="0">
                  <a:pos x="120" y="4"/>
                </a:cxn>
                <a:cxn ang="0">
                  <a:pos x="116" y="2"/>
                </a:cxn>
                <a:cxn ang="0">
                  <a:pos x="112" y="0"/>
                </a:cxn>
                <a:cxn ang="0">
                  <a:pos x="112" y="0"/>
                </a:cxn>
              </a:cxnLst>
              <a:rect l="0" t="0" r="r" b="b"/>
              <a:pathLst>
                <a:path w="122" h="76">
                  <a:moveTo>
                    <a:pt x="112" y="0"/>
                  </a:moveTo>
                  <a:lnTo>
                    <a:pt x="10" y="0"/>
                  </a:lnTo>
                  <a:lnTo>
                    <a:pt x="10" y="0"/>
                  </a:lnTo>
                  <a:lnTo>
                    <a:pt x="6" y="2"/>
                  </a:lnTo>
                  <a:lnTo>
                    <a:pt x="2" y="4"/>
                  </a:lnTo>
                  <a:lnTo>
                    <a:pt x="0" y="6"/>
                  </a:lnTo>
                  <a:lnTo>
                    <a:pt x="0" y="12"/>
                  </a:lnTo>
                  <a:lnTo>
                    <a:pt x="0" y="66"/>
                  </a:lnTo>
                  <a:lnTo>
                    <a:pt x="0" y="66"/>
                  </a:lnTo>
                  <a:lnTo>
                    <a:pt x="0" y="70"/>
                  </a:lnTo>
                  <a:lnTo>
                    <a:pt x="2" y="74"/>
                  </a:lnTo>
                  <a:lnTo>
                    <a:pt x="6" y="76"/>
                  </a:lnTo>
                  <a:lnTo>
                    <a:pt x="10" y="76"/>
                  </a:lnTo>
                  <a:lnTo>
                    <a:pt x="112" y="76"/>
                  </a:lnTo>
                  <a:lnTo>
                    <a:pt x="112" y="76"/>
                  </a:lnTo>
                  <a:lnTo>
                    <a:pt x="116" y="76"/>
                  </a:lnTo>
                  <a:lnTo>
                    <a:pt x="120" y="74"/>
                  </a:lnTo>
                  <a:lnTo>
                    <a:pt x="122" y="70"/>
                  </a:lnTo>
                  <a:lnTo>
                    <a:pt x="122" y="66"/>
                  </a:lnTo>
                  <a:lnTo>
                    <a:pt x="122" y="12"/>
                  </a:lnTo>
                  <a:lnTo>
                    <a:pt x="122" y="12"/>
                  </a:lnTo>
                  <a:lnTo>
                    <a:pt x="122" y="6"/>
                  </a:lnTo>
                  <a:lnTo>
                    <a:pt x="120" y="4"/>
                  </a:lnTo>
                  <a:lnTo>
                    <a:pt x="116" y="2"/>
                  </a:lnTo>
                  <a:lnTo>
                    <a:pt x="112" y="0"/>
                  </a:lnTo>
                  <a:lnTo>
                    <a:pt x="112" y="0"/>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96" name="Freeform 44"/>
            <p:cNvSpPr/>
            <p:nvPr/>
          </p:nvSpPr>
          <p:spPr bwMode="auto">
            <a:xfrm>
              <a:off x="-1326373" y="3086858"/>
              <a:ext cx="182600" cy="154196"/>
            </a:xfrm>
            <a:custGeom>
              <a:avLst/>
              <a:gdLst/>
              <a:ahLst/>
              <a:cxnLst>
                <a:cxn ang="0">
                  <a:pos x="44" y="16"/>
                </a:cxn>
                <a:cxn ang="0">
                  <a:pos x="44" y="16"/>
                </a:cxn>
                <a:cxn ang="0">
                  <a:pos x="40" y="0"/>
                </a:cxn>
                <a:cxn ang="0">
                  <a:pos x="10" y="0"/>
                </a:cxn>
                <a:cxn ang="0">
                  <a:pos x="10" y="0"/>
                </a:cxn>
                <a:cxn ang="0">
                  <a:pos x="6" y="2"/>
                </a:cxn>
                <a:cxn ang="0">
                  <a:pos x="2" y="4"/>
                </a:cxn>
                <a:cxn ang="0">
                  <a:pos x="0" y="6"/>
                </a:cxn>
                <a:cxn ang="0">
                  <a:pos x="0" y="12"/>
                </a:cxn>
                <a:cxn ang="0">
                  <a:pos x="0" y="66"/>
                </a:cxn>
                <a:cxn ang="0">
                  <a:pos x="0" y="66"/>
                </a:cxn>
                <a:cxn ang="0">
                  <a:pos x="0" y="70"/>
                </a:cxn>
                <a:cxn ang="0">
                  <a:pos x="2" y="74"/>
                </a:cxn>
                <a:cxn ang="0">
                  <a:pos x="6" y="76"/>
                </a:cxn>
                <a:cxn ang="0">
                  <a:pos x="10" y="76"/>
                </a:cxn>
                <a:cxn ang="0">
                  <a:pos x="90" y="76"/>
                </a:cxn>
                <a:cxn ang="0">
                  <a:pos x="90" y="76"/>
                </a:cxn>
                <a:cxn ang="0">
                  <a:pos x="74" y="66"/>
                </a:cxn>
                <a:cxn ang="0">
                  <a:pos x="62" y="50"/>
                </a:cxn>
                <a:cxn ang="0">
                  <a:pos x="50" y="34"/>
                </a:cxn>
                <a:cxn ang="0">
                  <a:pos x="44" y="16"/>
                </a:cxn>
                <a:cxn ang="0">
                  <a:pos x="44" y="16"/>
                </a:cxn>
              </a:cxnLst>
              <a:rect l="0" t="0" r="r" b="b"/>
              <a:pathLst>
                <a:path w="90" h="76">
                  <a:moveTo>
                    <a:pt x="44" y="16"/>
                  </a:moveTo>
                  <a:lnTo>
                    <a:pt x="44" y="16"/>
                  </a:lnTo>
                  <a:lnTo>
                    <a:pt x="40" y="0"/>
                  </a:lnTo>
                  <a:lnTo>
                    <a:pt x="10" y="0"/>
                  </a:lnTo>
                  <a:lnTo>
                    <a:pt x="10" y="0"/>
                  </a:lnTo>
                  <a:lnTo>
                    <a:pt x="6" y="2"/>
                  </a:lnTo>
                  <a:lnTo>
                    <a:pt x="2" y="4"/>
                  </a:lnTo>
                  <a:lnTo>
                    <a:pt x="0" y="6"/>
                  </a:lnTo>
                  <a:lnTo>
                    <a:pt x="0" y="12"/>
                  </a:lnTo>
                  <a:lnTo>
                    <a:pt x="0" y="66"/>
                  </a:lnTo>
                  <a:lnTo>
                    <a:pt x="0" y="66"/>
                  </a:lnTo>
                  <a:lnTo>
                    <a:pt x="0" y="70"/>
                  </a:lnTo>
                  <a:lnTo>
                    <a:pt x="2" y="74"/>
                  </a:lnTo>
                  <a:lnTo>
                    <a:pt x="6" y="76"/>
                  </a:lnTo>
                  <a:lnTo>
                    <a:pt x="10" y="76"/>
                  </a:lnTo>
                  <a:lnTo>
                    <a:pt x="90" y="76"/>
                  </a:lnTo>
                  <a:lnTo>
                    <a:pt x="90" y="76"/>
                  </a:lnTo>
                  <a:lnTo>
                    <a:pt x="74" y="66"/>
                  </a:lnTo>
                  <a:lnTo>
                    <a:pt x="62" y="50"/>
                  </a:lnTo>
                  <a:lnTo>
                    <a:pt x="50" y="34"/>
                  </a:lnTo>
                  <a:lnTo>
                    <a:pt x="44" y="16"/>
                  </a:lnTo>
                  <a:lnTo>
                    <a:pt x="44" y="16"/>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97" name="Freeform 45"/>
            <p:cNvSpPr/>
            <p:nvPr/>
          </p:nvSpPr>
          <p:spPr bwMode="auto">
            <a:xfrm>
              <a:off x="-1216813" y="2721658"/>
              <a:ext cx="393605" cy="519397"/>
            </a:xfrm>
            <a:custGeom>
              <a:avLst/>
              <a:gdLst/>
              <a:ahLst/>
              <a:cxnLst>
                <a:cxn ang="0">
                  <a:pos x="194" y="144"/>
                </a:cxn>
                <a:cxn ang="0">
                  <a:pos x="188" y="112"/>
                </a:cxn>
                <a:cxn ang="0">
                  <a:pos x="174" y="82"/>
                </a:cxn>
                <a:cxn ang="0">
                  <a:pos x="156" y="58"/>
                </a:cxn>
                <a:cxn ang="0">
                  <a:pos x="116" y="22"/>
                </a:cxn>
                <a:cxn ang="0">
                  <a:pos x="84" y="0"/>
                </a:cxn>
                <a:cxn ang="0">
                  <a:pos x="84" y="8"/>
                </a:cxn>
                <a:cxn ang="0">
                  <a:pos x="78" y="42"/>
                </a:cxn>
                <a:cxn ang="0">
                  <a:pos x="64" y="72"/>
                </a:cxn>
                <a:cxn ang="0">
                  <a:pos x="52" y="86"/>
                </a:cxn>
                <a:cxn ang="0">
                  <a:pos x="20" y="122"/>
                </a:cxn>
                <a:cxn ang="0">
                  <a:pos x="6" y="150"/>
                </a:cxn>
                <a:cxn ang="0">
                  <a:pos x="0" y="178"/>
                </a:cxn>
                <a:cxn ang="0">
                  <a:pos x="2" y="192"/>
                </a:cxn>
                <a:cxn ang="0">
                  <a:pos x="12" y="214"/>
                </a:cxn>
                <a:cxn ang="0">
                  <a:pos x="28" y="234"/>
                </a:cxn>
                <a:cxn ang="0">
                  <a:pos x="46" y="248"/>
                </a:cxn>
                <a:cxn ang="0">
                  <a:pos x="70" y="256"/>
                </a:cxn>
                <a:cxn ang="0">
                  <a:pos x="64" y="240"/>
                </a:cxn>
                <a:cxn ang="0">
                  <a:pos x="64" y="214"/>
                </a:cxn>
                <a:cxn ang="0">
                  <a:pos x="72" y="196"/>
                </a:cxn>
                <a:cxn ang="0">
                  <a:pos x="78" y="186"/>
                </a:cxn>
                <a:cxn ang="0">
                  <a:pos x="104" y="146"/>
                </a:cxn>
                <a:cxn ang="0">
                  <a:pos x="112" y="128"/>
                </a:cxn>
                <a:cxn ang="0">
                  <a:pos x="120" y="140"/>
                </a:cxn>
                <a:cxn ang="0">
                  <a:pos x="132" y="168"/>
                </a:cxn>
                <a:cxn ang="0">
                  <a:pos x="140" y="206"/>
                </a:cxn>
                <a:cxn ang="0">
                  <a:pos x="138" y="228"/>
                </a:cxn>
                <a:cxn ang="0">
                  <a:pos x="130" y="248"/>
                </a:cxn>
                <a:cxn ang="0">
                  <a:pos x="142" y="242"/>
                </a:cxn>
                <a:cxn ang="0">
                  <a:pos x="166" y="224"/>
                </a:cxn>
                <a:cxn ang="0">
                  <a:pos x="186" y="200"/>
                </a:cxn>
                <a:cxn ang="0">
                  <a:pos x="194" y="166"/>
                </a:cxn>
                <a:cxn ang="0">
                  <a:pos x="194" y="144"/>
                </a:cxn>
              </a:cxnLst>
              <a:rect l="0" t="0" r="r" b="b"/>
              <a:pathLst>
                <a:path w="194" h="256">
                  <a:moveTo>
                    <a:pt x="194" y="144"/>
                  </a:moveTo>
                  <a:lnTo>
                    <a:pt x="194" y="144"/>
                  </a:lnTo>
                  <a:lnTo>
                    <a:pt x="192" y="128"/>
                  </a:lnTo>
                  <a:lnTo>
                    <a:pt x="188" y="112"/>
                  </a:lnTo>
                  <a:lnTo>
                    <a:pt x="180" y="96"/>
                  </a:lnTo>
                  <a:lnTo>
                    <a:pt x="174" y="82"/>
                  </a:lnTo>
                  <a:lnTo>
                    <a:pt x="164" y="70"/>
                  </a:lnTo>
                  <a:lnTo>
                    <a:pt x="156" y="58"/>
                  </a:lnTo>
                  <a:lnTo>
                    <a:pt x="136" y="38"/>
                  </a:lnTo>
                  <a:lnTo>
                    <a:pt x="116" y="22"/>
                  </a:lnTo>
                  <a:lnTo>
                    <a:pt x="100" y="10"/>
                  </a:lnTo>
                  <a:lnTo>
                    <a:pt x="84" y="0"/>
                  </a:lnTo>
                  <a:lnTo>
                    <a:pt x="84" y="0"/>
                  </a:lnTo>
                  <a:lnTo>
                    <a:pt x="84" y="8"/>
                  </a:lnTo>
                  <a:lnTo>
                    <a:pt x="82" y="30"/>
                  </a:lnTo>
                  <a:lnTo>
                    <a:pt x="78" y="42"/>
                  </a:lnTo>
                  <a:lnTo>
                    <a:pt x="72" y="58"/>
                  </a:lnTo>
                  <a:lnTo>
                    <a:pt x="64" y="72"/>
                  </a:lnTo>
                  <a:lnTo>
                    <a:pt x="52" y="86"/>
                  </a:lnTo>
                  <a:lnTo>
                    <a:pt x="52" y="86"/>
                  </a:lnTo>
                  <a:lnTo>
                    <a:pt x="30" y="110"/>
                  </a:lnTo>
                  <a:lnTo>
                    <a:pt x="20" y="122"/>
                  </a:lnTo>
                  <a:lnTo>
                    <a:pt x="12" y="136"/>
                  </a:lnTo>
                  <a:lnTo>
                    <a:pt x="6" y="150"/>
                  </a:lnTo>
                  <a:lnTo>
                    <a:pt x="2" y="164"/>
                  </a:lnTo>
                  <a:lnTo>
                    <a:pt x="0" y="178"/>
                  </a:lnTo>
                  <a:lnTo>
                    <a:pt x="2" y="192"/>
                  </a:lnTo>
                  <a:lnTo>
                    <a:pt x="2" y="192"/>
                  </a:lnTo>
                  <a:lnTo>
                    <a:pt x="8" y="204"/>
                  </a:lnTo>
                  <a:lnTo>
                    <a:pt x="12" y="214"/>
                  </a:lnTo>
                  <a:lnTo>
                    <a:pt x="20" y="224"/>
                  </a:lnTo>
                  <a:lnTo>
                    <a:pt x="28" y="234"/>
                  </a:lnTo>
                  <a:lnTo>
                    <a:pt x="36" y="242"/>
                  </a:lnTo>
                  <a:lnTo>
                    <a:pt x="46" y="248"/>
                  </a:lnTo>
                  <a:lnTo>
                    <a:pt x="58" y="254"/>
                  </a:lnTo>
                  <a:lnTo>
                    <a:pt x="70" y="256"/>
                  </a:lnTo>
                  <a:lnTo>
                    <a:pt x="70" y="256"/>
                  </a:lnTo>
                  <a:lnTo>
                    <a:pt x="64" y="240"/>
                  </a:lnTo>
                  <a:lnTo>
                    <a:pt x="64" y="222"/>
                  </a:lnTo>
                  <a:lnTo>
                    <a:pt x="64" y="214"/>
                  </a:lnTo>
                  <a:lnTo>
                    <a:pt x="66" y="204"/>
                  </a:lnTo>
                  <a:lnTo>
                    <a:pt x="72" y="196"/>
                  </a:lnTo>
                  <a:lnTo>
                    <a:pt x="78" y="186"/>
                  </a:lnTo>
                  <a:lnTo>
                    <a:pt x="78" y="186"/>
                  </a:lnTo>
                  <a:lnTo>
                    <a:pt x="94" y="164"/>
                  </a:lnTo>
                  <a:lnTo>
                    <a:pt x="104" y="146"/>
                  </a:lnTo>
                  <a:lnTo>
                    <a:pt x="112" y="128"/>
                  </a:lnTo>
                  <a:lnTo>
                    <a:pt x="112" y="128"/>
                  </a:lnTo>
                  <a:lnTo>
                    <a:pt x="114" y="130"/>
                  </a:lnTo>
                  <a:lnTo>
                    <a:pt x="120" y="140"/>
                  </a:lnTo>
                  <a:lnTo>
                    <a:pt x="126" y="152"/>
                  </a:lnTo>
                  <a:lnTo>
                    <a:pt x="132" y="168"/>
                  </a:lnTo>
                  <a:lnTo>
                    <a:pt x="138" y="186"/>
                  </a:lnTo>
                  <a:lnTo>
                    <a:pt x="140" y="206"/>
                  </a:lnTo>
                  <a:lnTo>
                    <a:pt x="138" y="218"/>
                  </a:lnTo>
                  <a:lnTo>
                    <a:pt x="138" y="228"/>
                  </a:lnTo>
                  <a:lnTo>
                    <a:pt x="134" y="238"/>
                  </a:lnTo>
                  <a:lnTo>
                    <a:pt x="130" y="248"/>
                  </a:lnTo>
                  <a:lnTo>
                    <a:pt x="130" y="248"/>
                  </a:lnTo>
                  <a:lnTo>
                    <a:pt x="142" y="242"/>
                  </a:lnTo>
                  <a:lnTo>
                    <a:pt x="154" y="234"/>
                  </a:lnTo>
                  <a:lnTo>
                    <a:pt x="166" y="224"/>
                  </a:lnTo>
                  <a:lnTo>
                    <a:pt x="176" y="212"/>
                  </a:lnTo>
                  <a:lnTo>
                    <a:pt x="186" y="200"/>
                  </a:lnTo>
                  <a:lnTo>
                    <a:pt x="192" y="184"/>
                  </a:lnTo>
                  <a:lnTo>
                    <a:pt x="194" y="166"/>
                  </a:lnTo>
                  <a:lnTo>
                    <a:pt x="194" y="144"/>
                  </a:lnTo>
                  <a:lnTo>
                    <a:pt x="194" y="144"/>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grpSp>
      <p:grpSp>
        <p:nvGrpSpPr>
          <p:cNvPr id="9" name="组合 621"/>
          <p:cNvGrpSpPr/>
          <p:nvPr/>
        </p:nvGrpSpPr>
        <p:grpSpPr>
          <a:xfrm>
            <a:off x="5691881" y="1792541"/>
            <a:ext cx="197916" cy="114422"/>
            <a:chOff x="-983298" y="1666240"/>
            <a:chExt cx="547688" cy="309563"/>
          </a:xfrm>
          <a:solidFill>
            <a:srgbClr val="000000">
              <a:lumMod val="50000"/>
              <a:lumOff val="50000"/>
            </a:srgbClr>
          </a:solidFill>
        </p:grpSpPr>
        <p:sp>
          <p:nvSpPr>
            <p:cNvPr id="390" name="Freeform 21"/>
            <p:cNvSpPr/>
            <p:nvPr/>
          </p:nvSpPr>
          <p:spPr bwMode="auto">
            <a:xfrm>
              <a:off x="-983298" y="1798003"/>
              <a:ext cx="547688" cy="177800"/>
            </a:xfrm>
            <a:custGeom>
              <a:avLst/>
              <a:gdLst/>
              <a:ahLst/>
              <a:cxnLst>
                <a:cxn ang="0">
                  <a:pos x="16188" y="2345"/>
                </a:cxn>
                <a:cxn ang="0">
                  <a:pos x="16149" y="2515"/>
                </a:cxn>
                <a:cxn ang="0">
                  <a:pos x="15935" y="2950"/>
                </a:cxn>
                <a:cxn ang="0">
                  <a:pos x="15566" y="3361"/>
                </a:cxn>
                <a:cxn ang="0">
                  <a:pos x="15052" y="3745"/>
                </a:cxn>
                <a:cxn ang="0">
                  <a:pos x="14408" y="4094"/>
                </a:cxn>
                <a:cxn ang="0">
                  <a:pos x="13647" y="4406"/>
                </a:cxn>
                <a:cxn ang="0">
                  <a:pos x="12779" y="4677"/>
                </a:cxn>
                <a:cxn ang="0">
                  <a:pos x="11817" y="4900"/>
                </a:cxn>
                <a:cxn ang="0">
                  <a:pos x="10774" y="5071"/>
                </a:cxn>
                <a:cxn ang="0">
                  <a:pos x="9662" y="5187"/>
                </a:cxn>
                <a:cxn ang="0">
                  <a:pos x="8495" y="5241"/>
                </a:cxn>
                <a:cxn ang="0">
                  <a:pos x="7295" y="5230"/>
                </a:cxn>
                <a:cxn ang="0">
                  <a:pos x="6139" y="5155"/>
                </a:cxn>
                <a:cxn ang="0">
                  <a:pos x="5043" y="5019"/>
                </a:cxn>
                <a:cxn ang="0">
                  <a:pos x="4021" y="4827"/>
                </a:cxn>
                <a:cxn ang="0">
                  <a:pos x="3087" y="4585"/>
                </a:cxn>
                <a:cxn ang="0">
                  <a:pos x="2251" y="4298"/>
                </a:cxn>
                <a:cxn ang="0">
                  <a:pos x="1527" y="3969"/>
                </a:cxn>
                <a:cxn ang="0">
                  <a:pos x="927" y="3604"/>
                </a:cxn>
                <a:cxn ang="0">
                  <a:pos x="465" y="3208"/>
                </a:cxn>
                <a:cxn ang="0">
                  <a:pos x="151" y="2784"/>
                </a:cxn>
                <a:cxn ang="0">
                  <a:pos x="0" y="2340"/>
                </a:cxn>
                <a:cxn ang="0">
                  <a:pos x="102" y="141"/>
                </a:cxn>
                <a:cxn ang="0">
                  <a:pos x="467" y="524"/>
                </a:cxn>
                <a:cxn ang="0">
                  <a:pos x="944" y="884"/>
                </a:cxn>
                <a:cxn ang="0">
                  <a:pos x="1522" y="1217"/>
                </a:cxn>
                <a:cxn ang="0">
                  <a:pos x="2195" y="1518"/>
                </a:cxn>
                <a:cxn ang="0">
                  <a:pos x="2954" y="1785"/>
                </a:cxn>
                <a:cxn ang="0">
                  <a:pos x="3789" y="2015"/>
                </a:cxn>
                <a:cxn ang="0">
                  <a:pos x="4694" y="2204"/>
                </a:cxn>
                <a:cxn ang="0">
                  <a:pos x="5658" y="2348"/>
                </a:cxn>
                <a:cxn ang="0">
                  <a:pos x="6675" y="2444"/>
                </a:cxn>
                <a:cxn ang="0">
                  <a:pos x="7734" y="2489"/>
                </a:cxn>
                <a:cxn ang="0">
                  <a:pos x="8814" y="2480"/>
                </a:cxn>
                <a:cxn ang="0">
                  <a:pos x="9861" y="2417"/>
                </a:cxn>
                <a:cxn ang="0">
                  <a:pos x="10863" y="2304"/>
                </a:cxn>
                <a:cxn ang="0">
                  <a:pos x="11810" y="2144"/>
                </a:cxn>
                <a:cxn ang="0">
                  <a:pos x="12693" y="1941"/>
                </a:cxn>
                <a:cxn ang="0">
                  <a:pos x="13505" y="1697"/>
                </a:cxn>
                <a:cxn ang="0">
                  <a:pos x="14236" y="1418"/>
                </a:cxn>
                <a:cxn ang="0">
                  <a:pos x="14879" y="1104"/>
                </a:cxn>
                <a:cxn ang="0">
                  <a:pos x="15425" y="761"/>
                </a:cxn>
                <a:cxn ang="0">
                  <a:pos x="15864" y="392"/>
                </a:cxn>
                <a:cxn ang="0">
                  <a:pos x="16188" y="0"/>
                </a:cxn>
              </a:cxnLst>
              <a:rect l="0" t="0" r="r" b="b"/>
              <a:pathLst>
                <a:path w="16189" h="5245">
                  <a:moveTo>
                    <a:pt x="16189" y="2340"/>
                  </a:moveTo>
                  <a:lnTo>
                    <a:pt x="16189" y="2343"/>
                  </a:lnTo>
                  <a:lnTo>
                    <a:pt x="16188" y="2345"/>
                  </a:lnTo>
                  <a:lnTo>
                    <a:pt x="16188" y="2366"/>
                  </a:lnTo>
                  <a:lnTo>
                    <a:pt x="16185" y="2366"/>
                  </a:lnTo>
                  <a:lnTo>
                    <a:pt x="16149" y="2515"/>
                  </a:lnTo>
                  <a:lnTo>
                    <a:pt x="16096" y="2662"/>
                  </a:lnTo>
                  <a:lnTo>
                    <a:pt x="16025" y="2808"/>
                  </a:lnTo>
                  <a:lnTo>
                    <a:pt x="15935" y="2950"/>
                  </a:lnTo>
                  <a:lnTo>
                    <a:pt x="15828" y="3090"/>
                  </a:lnTo>
                  <a:lnTo>
                    <a:pt x="15704" y="3227"/>
                  </a:lnTo>
                  <a:lnTo>
                    <a:pt x="15566" y="3361"/>
                  </a:lnTo>
                  <a:lnTo>
                    <a:pt x="15409" y="3492"/>
                  </a:lnTo>
                  <a:lnTo>
                    <a:pt x="15238" y="3620"/>
                  </a:lnTo>
                  <a:lnTo>
                    <a:pt x="15052" y="3745"/>
                  </a:lnTo>
                  <a:lnTo>
                    <a:pt x="14851" y="3864"/>
                  </a:lnTo>
                  <a:lnTo>
                    <a:pt x="14637" y="3981"/>
                  </a:lnTo>
                  <a:lnTo>
                    <a:pt x="14408" y="4094"/>
                  </a:lnTo>
                  <a:lnTo>
                    <a:pt x="14167" y="4202"/>
                  </a:lnTo>
                  <a:lnTo>
                    <a:pt x="13913" y="4307"/>
                  </a:lnTo>
                  <a:lnTo>
                    <a:pt x="13647" y="4406"/>
                  </a:lnTo>
                  <a:lnTo>
                    <a:pt x="13368" y="4502"/>
                  </a:lnTo>
                  <a:lnTo>
                    <a:pt x="13079" y="4592"/>
                  </a:lnTo>
                  <a:lnTo>
                    <a:pt x="12779" y="4677"/>
                  </a:lnTo>
                  <a:lnTo>
                    <a:pt x="12468" y="4757"/>
                  </a:lnTo>
                  <a:lnTo>
                    <a:pt x="12147" y="4831"/>
                  </a:lnTo>
                  <a:lnTo>
                    <a:pt x="11817" y="4900"/>
                  </a:lnTo>
                  <a:lnTo>
                    <a:pt x="11478" y="4964"/>
                  </a:lnTo>
                  <a:lnTo>
                    <a:pt x="11131" y="5021"/>
                  </a:lnTo>
                  <a:lnTo>
                    <a:pt x="10774" y="5071"/>
                  </a:lnTo>
                  <a:lnTo>
                    <a:pt x="10411" y="5117"/>
                  </a:lnTo>
                  <a:lnTo>
                    <a:pt x="10040" y="5156"/>
                  </a:lnTo>
                  <a:lnTo>
                    <a:pt x="9662" y="5187"/>
                  </a:lnTo>
                  <a:lnTo>
                    <a:pt x="9279" y="5213"/>
                  </a:lnTo>
                  <a:lnTo>
                    <a:pt x="8889" y="5231"/>
                  </a:lnTo>
                  <a:lnTo>
                    <a:pt x="8495" y="5241"/>
                  </a:lnTo>
                  <a:lnTo>
                    <a:pt x="8095" y="5245"/>
                  </a:lnTo>
                  <a:lnTo>
                    <a:pt x="7692" y="5241"/>
                  </a:lnTo>
                  <a:lnTo>
                    <a:pt x="7295" y="5230"/>
                  </a:lnTo>
                  <a:lnTo>
                    <a:pt x="6904" y="5211"/>
                  </a:lnTo>
                  <a:lnTo>
                    <a:pt x="6518" y="5186"/>
                  </a:lnTo>
                  <a:lnTo>
                    <a:pt x="6139" y="5155"/>
                  </a:lnTo>
                  <a:lnTo>
                    <a:pt x="5766" y="5115"/>
                  </a:lnTo>
                  <a:lnTo>
                    <a:pt x="5401" y="5070"/>
                  </a:lnTo>
                  <a:lnTo>
                    <a:pt x="5043" y="5019"/>
                  </a:lnTo>
                  <a:lnTo>
                    <a:pt x="4693" y="4961"/>
                  </a:lnTo>
                  <a:lnTo>
                    <a:pt x="4353" y="4897"/>
                  </a:lnTo>
                  <a:lnTo>
                    <a:pt x="4021" y="4827"/>
                  </a:lnTo>
                  <a:lnTo>
                    <a:pt x="3700" y="4752"/>
                  </a:lnTo>
                  <a:lnTo>
                    <a:pt x="3388" y="4671"/>
                  </a:lnTo>
                  <a:lnTo>
                    <a:pt x="3087" y="4585"/>
                  </a:lnTo>
                  <a:lnTo>
                    <a:pt x="2797" y="4494"/>
                  </a:lnTo>
                  <a:lnTo>
                    <a:pt x="2519" y="4398"/>
                  </a:lnTo>
                  <a:lnTo>
                    <a:pt x="2251" y="4298"/>
                  </a:lnTo>
                  <a:lnTo>
                    <a:pt x="1997" y="4192"/>
                  </a:lnTo>
                  <a:lnTo>
                    <a:pt x="1755" y="4083"/>
                  </a:lnTo>
                  <a:lnTo>
                    <a:pt x="1527" y="3969"/>
                  </a:lnTo>
                  <a:lnTo>
                    <a:pt x="1314" y="3851"/>
                  </a:lnTo>
                  <a:lnTo>
                    <a:pt x="1113" y="3729"/>
                  </a:lnTo>
                  <a:lnTo>
                    <a:pt x="927" y="3604"/>
                  </a:lnTo>
                  <a:lnTo>
                    <a:pt x="757" y="3476"/>
                  </a:lnTo>
                  <a:lnTo>
                    <a:pt x="603" y="3343"/>
                  </a:lnTo>
                  <a:lnTo>
                    <a:pt x="465" y="3208"/>
                  </a:lnTo>
                  <a:lnTo>
                    <a:pt x="343" y="3069"/>
                  </a:lnTo>
                  <a:lnTo>
                    <a:pt x="238" y="2928"/>
                  </a:lnTo>
                  <a:lnTo>
                    <a:pt x="151" y="2784"/>
                  </a:lnTo>
                  <a:lnTo>
                    <a:pt x="82" y="2639"/>
                  </a:lnTo>
                  <a:lnTo>
                    <a:pt x="32" y="2490"/>
                  </a:lnTo>
                  <a:lnTo>
                    <a:pt x="0" y="2340"/>
                  </a:lnTo>
                  <a:lnTo>
                    <a:pt x="6" y="2340"/>
                  </a:lnTo>
                  <a:lnTo>
                    <a:pt x="6" y="8"/>
                  </a:lnTo>
                  <a:lnTo>
                    <a:pt x="102" y="141"/>
                  </a:lnTo>
                  <a:lnTo>
                    <a:pt x="211" y="271"/>
                  </a:lnTo>
                  <a:lnTo>
                    <a:pt x="333" y="399"/>
                  </a:lnTo>
                  <a:lnTo>
                    <a:pt x="467" y="524"/>
                  </a:lnTo>
                  <a:lnTo>
                    <a:pt x="613" y="647"/>
                  </a:lnTo>
                  <a:lnTo>
                    <a:pt x="772" y="767"/>
                  </a:lnTo>
                  <a:lnTo>
                    <a:pt x="944" y="884"/>
                  </a:lnTo>
                  <a:lnTo>
                    <a:pt x="1125" y="998"/>
                  </a:lnTo>
                  <a:lnTo>
                    <a:pt x="1319" y="1109"/>
                  </a:lnTo>
                  <a:lnTo>
                    <a:pt x="1522" y="1217"/>
                  </a:lnTo>
                  <a:lnTo>
                    <a:pt x="1736" y="1320"/>
                  </a:lnTo>
                  <a:lnTo>
                    <a:pt x="1961" y="1421"/>
                  </a:lnTo>
                  <a:lnTo>
                    <a:pt x="2195" y="1518"/>
                  </a:lnTo>
                  <a:lnTo>
                    <a:pt x="2440" y="1611"/>
                  </a:lnTo>
                  <a:lnTo>
                    <a:pt x="2692" y="1700"/>
                  </a:lnTo>
                  <a:lnTo>
                    <a:pt x="2954" y="1785"/>
                  </a:lnTo>
                  <a:lnTo>
                    <a:pt x="3225" y="1866"/>
                  </a:lnTo>
                  <a:lnTo>
                    <a:pt x="3504" y="1943"/>
                  </a:lnTo>
                  <a:lnTo>
                    <a:pt x="3789" y="2015"/>
                  </a:lnTo>
                  <a:lnTo>
                    <a:pt x="4084" y="2083"/>
                  </a:lnTo>
                  <a:lnTo>
                    <a:pt x="4385" y="2146"/>
                  </a:lnTo>
                  <a:lnTo>
                    <a:pt x="4694" y="2204"/>
                  </a:lnTo>
                  <a:lnTo>
                    <a:pt x="5010" y="2256"/>
                  </a:lnTo>
                  <a:lnTo>
                    <a:pt x="5331" y="2305"/>
                  </a:lnTo>
                  <a:lnTo>
                    <a:pt x="5658" y="2348"/>
                  </a:lnTo>
                  <a:lnTo>
                    <a:pt x="5992" y="2385"/>
                  </a:lnTo>
                  <a:lnTo>
                    <a:pt x="6331" y="2418"/>
                  </a:lnTo>
                  <a:lnTo>
                    <a:pt x="6675" y="2444"/>
                  </a:lnTo>
                  <a:lnTo>
                    <a:pt x="7023" y="2464"/>
                  </a:lnTo>
                  <a:lnTo>
                    <a:pt x="7376" y="2480"/>
                  </a:lnTo>
                  <a:lnTo>
                    <a:pt x="7734" y="2489"/>
                  </a:lnTo>
                  <a:lnTo>
                    <a:pt x="8095" y="2492"/>
                  </a:lnTo>
                  <a:lnTo>
                    <a:pt x="8456" y="2489"/>
                  </a:lnTo>
                  <a:lnTo>
                    <a:pt x="8814" y="2480"/>
                  </a:lnTo>
                  <a:lnTo>
                    <a:pt x="9168" y="2464"/>
                  </a:lnTo>
                  <a:lnTo>
                    <a:pt x="9517" y="2444"/>
                  </a:lnTo>
                  <a:lnTo>
                    <a:pt x="9861" y="2417"/>
                  </a:lnTo>
                  <a:lnTo>
                    <a:pt x="10200" y="2385"/>
                  </a:lnTo>
                  <a:lnTo>
                    <a:pt x="10535" y="2347"/>
                  </a:lnTo>
                  <a:lnTo>
                    <a:pt x="10863" y="2304"/>
                  </a:lnTo>
                  <a:lnTo>
                    <a:pt x="11184" y="2255"/>
                  </a:lnTo>
                  <a:lnTo>
                    <a:pt x="11501" y="2203"/>
                  </a:lnTo>
                  <a:lnTo>
                    <a:pt x="11810" y="2144"/>
                  </a:lnTo>
                  <a:lnTo>
                    <a:pt x="12112" y="2081"/>
                  </a:lnTo>
                  <a:lnTo>
                    <a:pt x="12406" y="2013"/>
                  </a:lnTo>
                  <a:lnTo>
                    <a:pt x="12693" y="1941"/>
                  </a:lnTo>
                  <a:lnTo>
                    <a:pt x="12972" y="1863"/>
                  </a:lnTo>
                  <a:lnTo>
                    <a:pt x="13243" y="1782"/>
                  </a:lnTo>
                  <a:lnTo>
                    <a:pt x="13505" y="1697"/>
                  </a:lnTo>
                  <a:lnTo>
                    <a:pt x="13758" y="1608"/>
                  </a:lnTo>
                  <a:lnTo>
                    <a:pt x="14002" y="1514"/>
                  </a:lnTo>
                  <a:lnTo>
                    <a:pt x="14236" y="1418"/>
                  </a:lnTo>
                  <a:lnTo>
                    <a:pt x="14461" y="1316"/>
                  </a:lnTo>
                  <a:lnTo>
                    <a:pt x="14675" y="1212"/>
                  </a:lnTo>
                  <a:lnTo>
                    <a:pt x="14879" y="1104"/>
                  </a:lnTo>
                  <a:lnTo>
                    <a:pt x="15072" y="993"/>
                  </a:lnTo>
                  <a:lnTo>
                    <a:pt x="15253" y="879"/>
                  </a:lnTo>
                  <a:lnTo>
                    <a:pt x="15425" y="761"/>
                  </a:lnTo>
                  <a:lnTo>
                    <a:pt x="15583" y="641"/>
                  </a:lnTo>
                  <a:lnTo>
                    <a:pt x="15730" y="517"/>
                  </a:lnTo>
                  <a:lnTo>
                    <a:pt x="15864" y="392"/>
                  </a:lnTo>
                  <a:lnTo>
                    <a:pt x="15985" y="264"/>
                  </a:lnTo>
                  <a:lnTo>
                    <a:pt x="16094" y="133"/>
                  </a:lnTo>
                  <a:lnTo>
                    <a:pt x="16188" y="0"/>
                  </a:lnTo>
                  <a:lnTo>
                    <a:pt x="16188" y="2340"/>
                  </a:lnTo>
                  <a:lnTo>
                    <a:pt x="16189" y="2340"/>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91" name="Freeform 22"/>
            <p:cNvSpPr>
              <a:spLocks noEditPoints="1"/>
            </p:cNvSpPr>
            <p:nvPr/>
          </p:nvSpPr>
          <p:spPr bwMode="auto">
            <a:xfrm>
              <a:off x="-983298" y="1666240"/>
              <a:ext cx="547688" cy="207963"/>
            </a:xfrm>
            <a:custGeom>
              <a:avLst/>
              <a:gdLst/>
              <a:ahLst/>
              <a:cxnLst>
                <a:cxn ang="0">
                  <a:pos x="8934" y="16"/>
                </a:cxn>
                <a:cxn ang="0">
                  <a:pos x="10129" y="97"/>
                </a:cxn>
                <a:cxn ang="0">
                  <a:pos x="11258" y="243"/>
                </a:cxn>
                <a:cxn ang="0">
                  <a:pos x="12306" y="447"/>
                </a:cxn>
                <a:cxn ang="0">
                  <a:pos x="13260" y="705"/>
                </a:cxn>
                <a:cxn ang="0">
                  <a:pos x="14105" y="1010"/>
                </a:cxn>
                <a:cxn ang="0">
                  <a:pos x="14828" y="1358"/>
                </a:cxn>
                <a:cxn ang="0">
                  <a:pos x="15413" y="1745"/>
                </a:cxn>
                <a:cxn ang="0">
                  <a:pos x="15849" y="2163"/>
                </a:cxn>
                <a:cxn ang="0">
                  <a:pos x="16122" y="2609"/>
                </a:cxn>
                <a:cxn ang="0">
                  <a:pos x="16215" y="3077"/>
                </a:cxn>
                <a:cxn ang="0">
                  <a:pos x="16122" y="3545"/>
                </a:cxn>
                <a:cxn ang="0">
                  <a:pos x="15849" y="3991"/>
                </a:cxn>
                <a:cxn ang="0">
                  <a:pos x="15413" y="4409"/>
                </a:cxn>
                <a:cxn ang="0">
                  <a:pos x="14828" y="4796"/>
                </a:cxn>
                <a:cxn ang="0">
                  <a:pos x="14105" y="5144"/>
                </a:cxn>
                <a:cxn ang="0">
                  <a:pos x="13260" y="5449"/>
                </a:cxn>
                <a:cxn ang="0">
                  <a:pos x="12306" y="5707"/>
                </a:cxn>
                <a:cxn ang="0">
                  <a:pos x="11258" y="5911"/>
                </a:cxn>
                <a:cxn ang="0">
                  <a:pos x="10129" y="6057"/>
                </a:cxn>
                <a:cxn ang="0">
                  <a:pos x="8934" y="6138"/>
                </a:cxn>
                <a:cxn ang="0">
                  <a:pos x="7691" y="6150"/>
                </a:cxn>
                <a:cxn ang="0">
                  <a:pos x="6477" y="6091"/>
                </a:cxn>
                <a:cxn ang="0">
                  <a:pos x="5325" y="5967"/>
                </a:cxn>
                <a:cxn ang="0">
                  <a:pos x="4248" y="5781"/>
                </a:cxn>
                <a:cxn ang="0">
                  <a:pos x="3262" y="5542"/>
                </a:cxn>
                <a:cxn ang="0">
                  <a:pos x="2380" y="5252"/>
                </a:cxn>
                <a:cxn ang="0">
                  <a:pos x="1614" y="4916"/>
                </a:cxn>
                <a:cxn ang="0">
                  <a:pos x="981" y="4542"/>
                </a:cxn>
                <a:cxn ang="0">
                  <a:pos x="494" y="4133"/>
                </a:cxn>
                <a:cxn ang="0">
                  <a:pos x="165" y="3696"/>
                </a:cxn>
                <a:cxn ang="0">
                  <a:pos x="10" y="3235"/>
                </a:cxn>
                <a:cxn ang="0">
                  <a:pos x="42" y="2763"/>
                </a:cxn>
                <a:cxn ang="0">
                  <a:pos x="256" y="2310"/>
                </a:cxn>
                <a:cxn ang="0">
                  <a:pos x="638" y="1881"/>
                </a:cxn>
                <a:cxn ang="0">
                  <a:pos x="1177" y="1483"/>
                </a:cxn>
                <a:cxn ang="0">
                  <a:pos x="1856" y="1122"/>
                </a:cxn>
                <a:cxn ang="0">
                  <a:pos x="2661" y="801"/>
                </a:cxn>
                <a:cxn ang="0">
                  <a:pos x="3579" y="527"/>
                </a:cxn>
                <a:cxn ang="0">
                  <a:pos x="4598" y="305"/>
                </a:cxn>
                <a:cxn ang="0">
                  <a:pos x="5701" y="139"/>
                </a:cxn>
                <a:cxn ang="0">
                  <a:pos x="6875" y="36"/>
                </a:cxn>
                <a:cxn ang="0">
                  <a:pos x="8108" y="0"/>
                </a:cxn>
                <a:cxn ang="0">
                  <a:pos x="6158" y="5404"/>
                </a:cxn>
                <a:cxn ang="0">
                  <a:pos x="6381" y="3535"/>
                </a:cxn>
                <a:cxn ang="0">
                  <a:pos x="8154" y="2469"/>
                </a:cxn>
                <a:cxn ang="0">
                  <a:pos x="12688" y="1647"/>
                </a:cxn>
                <a:cxn ang="0">
                  <a:pos x="10617" y="1086"/>
                </a:cxn>
                <a:cxn ang="0">
                  <a:pos x="9647" y="3871"/>
                </a:cxn>
                <a:cxn ang="0">
                  <a:pos x="11195" y="2918"/>
                </a:cxn>
                <a:cxn ang="0">
                  <a:pos x="13547" y="4824"/>
                </a:cxn>
                <a:cxn ang="0">
                  <a:pos x="6773" y="1946"/>
                </a:cxn>
                <a:cxn ang="0">
                  <a:pos x="1325" y="2039"/>
                </a:cxn>
              </a:cxnLst>
              <a:rect l="0" t="0" r="r" b="b"/>
              <a:pathLst>
                <a:path w="16215" h="6154">
                  <a:moveTo>
                    <a:pt x="8108" y="0"/>
                  </a:moveTo>
                  <a:lnTo>
                    <a:pt x="8524" y="4"/>
                  </a:lnTo>
                  <a:lnTo>
                    <a:pt x="8934" y="16"/>
                  </a:lnTo>
                  <a:lnTo>
                    <a:pt x="9340" y="36"/>
                  </a:lnTo>
                  <a:lnTo>
                    <a:pt x="9738" y="63"/>
                  </a:lnTo>
                  <a:lnTo>
                    <a:pt x="10129" y="97"/>
                  </a:lnTo>
                  <a:lnTo>
                    <a:pt x="10513" y="139"/>
                  </a:lnTo>
                  <a:lnTo>
                    <a:pt x="10890" y="187"/>
                  </a:lnTo>
                  <a:lnTo>
                    <a:pt x="11258" y="243"/>
                  </a:lnTo>
                  <a:lnTo>
                    <a:pt x="11617" y="305"/>
                  </a:lnTo>
                  <a:lnTo>
                    <a:pt x="11967" y="373"/>
                  </a:lnTo>
                  <a:lnTo>
                    <a:pt x="12306" y="447"/>
                  </a:lnTo>
                  <a:lnTo>
                    <a:pt x="12636" y="527"/>
                  </a:lnTo>
                  <a:lnTo>
                    <a:pt x="12953" y="613"/>
                  </a:lnTo>
                  <a:lnTo>
                    <a:pt x="13260" y="705"/>
                  </a:lnTo>
                  <a:lnTo>
                    <a:pt x="13554" y="801"/>
                  </a:lnTo>
                  <a:lnTo>
                    <a:pt x="13835" y="902"/>
                  </a:lnTo>
                  <a:lnTo>
                    <a:pt x="14105" y="1010"/>
                  </a:lnTo>
                  <a:lnTo>
                    <a:pt x="14359" y="1122"/>
                  </a:lnTo>
                  <a:lnTo>
                    <a:pt x="14601" y="1237"/>
                  </a:lnTo>
                  <a:lnTo>
                    <a:pt x="14828" y="1358"/>
                  </a:lnTo>
                  <a:lnTo>
                    <a:pt x="15038" y="1483"/>
                  </a:lnTo>
                  <a:lnTo>
                    <a:pt x="15234" y="1612"/>
                  </a:lnTo>
                  <a:lnTo>
                    <a:pt x="15413" y="1745"/>
                  </a:lnTo>
                  <a:lnTo>
                    <a:pt x="15577" y="1881"/>
                  </a:lnTo>
                  <a:lnTo>
                    <a:pt x="15721" y="2021"/>
                  </a:lnTo>
                  <a:lnTo>
                    <a:pt x="15849" y="2163"/>
                  </a:lnTo>
                  <a:lnTo>
                    <a:pt x="15959" y="2310"/>
                  </a:lnTo>
                  <a:lnTo>
                    <a:pt x="16050" y="2458"/>
                  </a:lnTo>
                  <a:lnTo>
                    <a:pt x="16122" y="2609"/>
                  </a:lnTo>
                  <a:lnTo>
                    <a:pt x="16173" y="2763"/>
                  </a:lnTo>
                  <a:lnTo>
                    <a:pt x="16205" y="2919"/>
                  </a:lnTo>
                  <a:lnTo>
                    <a:pt x="16215" y="3077"/>
                  </a:lnTo>
                  <a:lnTo>
                    <a:pt x="16205" y="3235"/>
                  </a:lnTo>
                  <a:lnTo>
                    <a:pt x="16173" y="3391"/>
                  </a:lnTo>
                  <a:lnTo>
                    <a:pt x="16122" y="3545"/>
                  </a:lnTo>
                  <a:lnTo>
                    <a:pt x="16050" y="3696"/>
                  </a:lnTo>
                  <a:lnTo>
                    <a:pt x="15959" y="3844"/>
                  </a:lnTo>
                  <a:lnTo>
                    <a:pt x="15849" y="3991"/>
                  </a:lnTo>
                  <a:lnTo>
                    <a:pt x="15721" y="4133"/>
                  </a:lnTo>
                  <a:lnTo>
                    <a:pt x="15577" y="4273"/>
                  </a:lnTo>
                  <a:lnTo>
                    <a:pt x="15413" y="4409"/>
                  </a:lnTo>
                  <a:lnTo>
                    <a:pt x="15234" y="4542"/>
                  </a:lnTo>
                  <a:lnTo>
                    <a:pt x="15038" y="4671"/>
                  </a:lnTo>
                  <a:lnTo>
                    <a:pt x="14828" y="4796"/>
                  </a:lnTo>
                  <a:lnTo>
                    <a:pt x="14601" y="4916"/>
                  </a:lnTo>
                  <a:lnTo>
                    <a:pt x="14359" y="5032"/>
                  </a:lnTo>
                  <a:lnTo>
                    <a:pt x="14105" y="5144"/>
                  </a:lnTo>
                  <a:lnTo>
                    <a:pt x="13835" y="5252"/>
                  </a:lnTo>
                  <a:lnTo>
                    <a:pt x="13554" y="5353"/>
                  </a:lnTo>
                  <a:lnTo>
                    <a:pt x="13260" y="5449"/>
                  </a:lnTo>
                  <a:lnTo>
                    <a:pt x="12953" y="5542"/>
                  </a:lnTo>
                  <a:lnTo>
                    <a:pt x="12636" y="5627"/>
                  </a:lnTo>
                  <a:lnTo>
                    <a:pt x="12306" y="5707"/>
                  </a:lnTo>
                  <a:lnTo>
                    <a:pt x="11967" y="5781"/>
                  </a:lnTo>
                  <a:lnTo>
                    <a:pt x="11617" y="5849"/>
                  </a:lnTo>
                  <a:lnTo>
                    <a:pt x="11258" y="5911"/>
                  </a:lnTo>
                  <a:lnTo>
                    <a:pt x="10890" y="5967"/>
                  </a:lnTo>
                  <a:lnTo>
                    <a:pt x="10513" y="6015"/>
                  </a:lnTo>
                  <a:lnTo>
                    <a:pt x="10129" y="6057"/>
                  </a:lnTo>
                  <a:lnTo>
                    <a:pt x="9738" y="6091"/>
                  </a:lnTo>
                  <a:lnTo>
                    <a:pt x="9340" y="6118"/>
                  </a:lnTo>
                  <a:lnTo>
                    <a:pt x="8934" y="6138"/>
                  </a:lnTo>
                  <a:lnTo>
                    <a:pt x="8524" y="6150"/>
                  </a:lnTo>
                  <a:lnTo>
                    <a:pt x="8108" y="6154"/>
                  </a:lnTo>
                  <a:lnTo>
                    <a:pt x="7691" y="6150"/>
                  </a:lnTo>
                  <a:lnTo>
                    <a:pt x="7281" y="6138"/>
                  </a:lnTo>
                  <a:lnTo>
                    <a:pt x="6875" y="6118"/>
                  </a:lnTo>
                  <a:lnTo>
                    <a:pt x="6477" y="6091"/>
                  </a:lnTo>
                  <a:lnTo>
                    <a:pt x="6086" y="6057"/>
                  </a:lnTo>
                  <a:lnTo>
                    <a:pt x="5701" y="6015"/>
                  </a:lnTo>
                  <a:lnTo>
                    <a:pt x="5325" y="5967"/>
                  </a:lnTo>
                  <a:lnTo>
                    <a:pt x="4957" y="5911"/>
                  </a:lnTo>
                  <a:lnTo>
                    <a:pt x="4598" y="5849"/>
                  </a:lnTo>
                  <a:lnTo>
                    <a:pt x="4248" y="5781"/>
                  </a:lnTo>
                  <a:lnTo>
                    <a:pt x="3909" y="5707"/>
                  </a:lnTo>
                  <a:lnTo>
                    <a:pt x="3579" y="5627"/>
                  </a:lnTo>
                  <a:lnTo>
                    <a:pt x="3262" y="5542"/>
                  </a:lnTo>
                  <a:lnTo>
                    <a:pt x="2955" y="5449"/>
                  </a:lnTo>
                  <a:lnTo>
                    <a:pt x="2661" y="5353"/>
                  </a:lnTo>
                  <a:lnTo>
                    <a:pt x="2380" y="5252"/>
                  </a:lnTo>
                  <a:lnTo>
                    <a:pt x="2110" y="5144"/>
                  </a:lnTo>
                  <a:lnTo>
                    <a:pt x="1856" y="5032"/>
                  </a:lnTo>
                  <a:lnTo>
                    <a:pt x="1614" y="4916"/>
                  </a:lnTo>
                  <a:lnTo>
                    <a:pt x="1387" y="4796"/>
                  </a:lnTo>
                  <a:lnTo>
                    <a:pt x="1177" y="4671"/>
                  </a:lnTo>
                  <a:lnTo>
                    <a:pt x="981" y="4542"/>
                  </a:lnTo>
                  <a:lnTo>
                    <a:pt x="802" y="4409"/>
                  </a:lnTo>
                  <a:lnTo>
                    <a:pt x="638" y="4273"/>
                  </a:lnTo>
                  <a:lnTo>
                    <a:pt x="494" y="4133"/>
                  </a:lnTo>
                  <a:lnTo>
                    <a:pt x="366" y="3991"/>
                  </a:lnTo>
                  <a:lnTo>
                    <a:pt x="256" y="3844"/>
                  </a:lnTo>
                  <a:lnTo>
                    <a:pt x="165" y="3696"/>
                  </a:lnTo>
                  <a:lnTo>
                    <a:pt x="93" y="3545"/>
                  </a:lnTo>
                  <a:lnTo>
                    <a:pt x="42" y="3391"/>
                  </a:lnTo>
                  <a:lnTo>
                    <a:pt x="10" y="3235"/>
                  </a:lnTo>
                  <a:lnTo>
                    <a:pt x="0" y="3077"/>
                  </a:lnTo>
                  <a:lnTo>
                    <a:pt x="10" y="2919"/>
                  </a:lnTo>
                  <a:lnTo>
                    <a:pt x="42" y="2763"/>
                  </a:lnTo>
                  <a:lnTo>
                    <a:pt x="93" y="2609"/>
                  </a:lnTo>
                  <a:lnTo>
                    <a:pt x="165" y="2458"/>
                  </a:lnTo>
                  <a:lnTo>
                    <a:pt x="256" y="2310"/>
                  </a:lnTo>
                  <a:lnTo>
                    <a:pt x="366" y="2163"/>
                  </a:lnTo>
                  <a:lnTo>
                    <a:pt x="494" y="2021"/>
                  </a:lnTo>
                  <a:lnTo>
                    <a:pt x="638" y="1881"/>
                  </a:lnTo>
                  <a:lnTo>
                    <a:pt x="802" y="1745"/>
                  </a:lnTo>
                  <a:lnTo>
                    <a:pt x="981" y="1612"/>
                  </a:lnTo>
                  <a:lnTo>
                    <a:pt x="1177" y="1483"/>
                  </a:lnTo>
                  <a:lnTo>
                    <a:pt x="1387" y="1358"/>
                  </a:lnTo>
                  <a:lnTo>
                    <a:pt x="1614" y="1237"/>
                  </a:lnTo>
                  <a:lnTo>
                    <a:pt x="1856" y="1122"/>
                  </a:lnTo>
                  <a:lnTo>
                    <a:pt x="2110" y="1010"/>
                  </a:lnTo>
                  <a:lnTo>
                    <a:pt x="2380" y="902"/>
                  </a:lnTo>
                  <a:lnTo>
                    <a:pt x="2661" y="801"/>
                  </a:lnTo>
                  <a:lnTo>
                    <a:pt x="2955" y="705"/>
                  </a:lnTo>
                  <a:lnTo>
                    <a:pt x="3262" y="613"/>
                  </a:lnTo>
                  <a:lnTo>
                    <a:pt x="3579" y="527"/>
                  </a:lnTo>
                  <a:lnTo>
                    <a:pt x="3909" y="447"/>
                  </a:lnTo>
                  <a:lnTo>
                    <a:pt x="4248" y="373"/>
                  </a:lnTo>
                  <a:lnTo>
                    <a:pt x="4598" y="305"/>
                  </a:lnTo>
                  <a:lnTo>
                    <a:pt x="4957" y="243"/>
                  </a:lnTo>
                  <a:lnTo>
                    <a:pt x="5325" y="187"/>
                  </a:lnTo>
                  <a:lnTo>
                    <a:pt x="5701" y="139"/>
                  </a:lnTo>
                  <a:lnTo>
                    <a:pt x="6086" y="97"/>
                  </a:lnTo>
                  <a:lnTo>
                    <a:pt x="6477" y="63"/>
                  </a:lnTo>
                  <a:lnTo>
                    <a:pt x="6875" y="36"/>
                  </a:lnTo>
                  <a:lnTo>
                    <a:pt x="7281" y="16"/>
                  </a:lnTo>
                  <a:lnTo>
                    <a:pt x="7691" y="4"/>
                  </a:lnTo>
                  <a:lnTo>
                    <a:pt x="8108" y="0"/>
                  </a:lnTo>
                  <a:close/>
                  <a:moveTo>
                    <a:pt x="3135" y="4675"/>
                  </a:moveTo>
                  <a:lnTo>
                    <a:pt x="3787" y="5515"/>
                  </a:lnTo>
                  <a:lnTo>
                    <a:pt x="6158" y="5404"/>
                  </a:lnTo>
                  <a:lnTo>
                    <a:pt x="5243" y="5179"/>
                  </a:lnTo>
                  <a:lnTo>
                    <a:pt x="7687" y="3759"/>
                  </a:lnTo>
                  <a:lnTo>
                    <a:pt x="6381" y="3535"/>
                  </a:lnTo>
                  <a:lnTo>
                    <a:pt x="3936" y="4880"/>
                  </a:lnTo>
                  <a:lnTo>
                    <a:pt x="3135" y="4675"/>
                  </a:lnTo>
                  <a:close/>
                  <a:moveTo>
                    <a:pt x="8154" y="2469"/>
                  </a:moveTo>
                  <a:lnTo>
                    <a:pt x="9497" y="2824"/>
                  </a:lnTo>
                  <a:lnTo>
                    <a:pt x="11792" y="1404"/>
                  </a:lnTo>
                  <a:lnTo>
                    <a:pt x="12688" y="1647"/>
                  </a:lnTo>
                  <a:lnTo>
                    <a:pt x="11979" y="767"/>
                  </a:lnTo>
                  <a:lnTo>
                    <a:pt x="9833" y="862"/>
                  </a:lnTo>
                  <a:lnTo>
                    <a:pt x="10617" y="1086"/>
                  </a:lnTo>
                  <a:lnTo>
                    <a:pt x="8154" y="2469"/>
                  </a:lnTo>
                  <a:close/>
                  <a:moveTo>
                    <a:pt x="13547" y="4824"/>
                  </a:moveTo>
                  <a:lnTo>
                    <a:pt x="9647" y="3871"/>
                  </a:lnTo>
                  <a:lnTo>
                    <a:pt x="9068" y="4264"/>
                  </a:lnTo>
                  <a:lnTo>
                    <a:pt x="9012" y="3235"/>
                  </a:lnTo>
                  <a:lnTo>
                    <a:pt x="11195" y="2918"/>
                  </a:lnTo>
                  <a:lnTo>
                    <a:pt x="10561" y="3254"/>
                  </a:lnTo>
                  <a:lnTo>
                    <a:pt x="14516" y="4133"/>
                  </a:lnTo>
                  <a:lnTo>
                    <a:pt x="13547" y="4824"/>
                  </a:lnTo>
                  <a:close/>
                  <a:moveTo>
                    <a:pt x="4534" y="3291"/>
                  </a:moveTo>
                  <a:lnTo>
                    <a:pt x="6885" y="3011"/>
                  </a:lnTo>
                  <a:lnTo>
                    <a:pt x="6773" y="1946"/>
                  </a:lnTo>
                  <a:lnTo>
                    <a:pt x="6176" y="2300"/>
                  </a:lnTo>
                  <a:lnTo>
                    <a:pt x="2463" y="1478"/>
                  </a:lnTo>
                  <a:lnTo>
                    <a:pt x="1325" y="2039"/>
                  </a:lnTo>
                  <a:lnTo>
                    <a:pt x="5019" y="2955"/>
                  </a:lnTo>
                  <a:lnTo>
                    <a:pt x="4534" y="3291"/>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grpSp>
      <p:cxnSp>
        <p:nvCxnSpPr>
          <p:cNvPr id="303" name="直接连接符 302"/>
          <p:cNvCxnSpPr/>
          <p:nvPr/>
        </p:nvCxnSpPr>
        <p:spPr bwMode="auto">
          <a:xfrm>
            <a:off x="5430684" y="2819905"/>
            <a:ext cx="965238" cy="0"/>
          </a:xfrm>
          <a:prstGeom prst="line">
            <a:avLst/>
          </a:prstGeom>
          <a:solidFill>
            <a:srgbClr val="000000">
              <a:lumMod val="50000"/>
              <a:lumOff val="50000"/>
            </a:srgbClr>
          </a:solidFill>
          <a:ln w="19050">
            <a:solidFill>
              <a:srgbClr val="000000">
                <a:lumMod val="65000"/>
                <a:lumOff val="35000"/>
              </a:srgbClr>
            </a:solid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4" name="直接连接符 303"/>
          <p:cNvCxnSpPr/>
          <p:nvPr/>
        </p:nvCxnSpPr>
        <p:spPr bwMode="auto">
          <a:xfrm>
            <a:off x="5430685" y="2819906"/>
            <a:ext cx="0" cy="232972"/>
          </a:xfrm>
          <a:prstGeom prst="line">
            <a:avLst/>
          </a:prstGeom>
          <a:solidFill>
            <a:srgbClr val="000000">
              <a:lumMod val="50000"/>
              <a:lumOff val="50000"/>
            </a:srgbClr>
          </a:solidFill>
          <a:ln w="19050">
            <a:solidFill>
              <a:srgbClr val="000000">
                <a:lumMod val="65000"/>
                <a:lumOff val="35000"/>
              </a:srgbClr>
            </a:solid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5" name="直接连接符 304"/>
          <p:cNvCxnSpPr/>
          <p:nvPr/>
        </p:nvCxnSpPr>
        <p:spPr bwMode="auto">
          <a:xfrm>
            <a:off x="6390331" y="2819906"/>
            <a:ext cx="0" cy="232972"/>
          </a:xfrm>
          <a:prstGeom prst="line">
            <a:avLst/>
          </a:prstGeom>
          <a:solidFill>
            <a:srgbClr val="000000">
              <a:lumMod val="50000"/>
              <a:lumOff val="50000"/>
            </a:srgbClr>
          </a:solidFill>
          <a:ln w="19050">
            <a:solidFill>
              <a:srgbClr val="000000">
                <a:lumMod val="65000"/>
                <a:lumOff val="35000"/>
              </a:srgbClr>
            </a:solid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6" name="直接连接符 305"/>
          <p:cNvCxnSpPr/>
          <p:nvPr/>
        </p:nvCxnSpPr>
        <p:spPr bwMode="auto">
          <a:xfrm>
            <a:off x="5946605" y="2729853"/>
            <a:ext cx="2256" cy="90052"/>
          </a:xfrm>
          <a:prstGeom prst="line">
            <a:avLst/>
          </a:prstGeom>
          <a:solidFill>
            <a:srgbClr val="000000">
              <a:lumMod val="50000"/>
              <a:lumOff val="50000"/>
            </a:srgbClr>
          </a:solidFill>
          <a:ln w="19050">
            <a:solidFill>
              <a:srgbClr val="000000">
                <a:lumMod val="65000"/>
                <a:lumOff val="35000"/>
              </a:srgbClr>
            </a:solidFill>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07" name="Freeform 13"/>
          <p:cNvSpPr>
            <a:spLocks noEditPoints="1"/>
          </p:cNvSpPr>
          <p:nvPr/>
        </p:nvSpPr>
        <p:spPr bwMode="auto">
          <a:xfrm flipV="1">
            <a:off x="5507534" y="3076579"/>
            <a:ext cx="419465" cy="110959"/>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solidFill>
            <a:srgbClr val="000000">
              <a:lumMod val="50000"/>
              <a:lumOff val="50000"/>
            </a:srgbClr>
          </a:solidFill>
          <a:ln w="9525">
            <a:noFill/>
            <a:round/>
          </a:ln>
        </p:spPr>
        <p:txBody>
          <a:bodyPr lIns="121918" tIns="60960" rIns="121918" bIns="60960"/>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cxnSp>
        <p:nvCxnSpPr>
          <p:cNvPr id="308" name="直接箭头连接符 903"/>
          <p:cNvCxnSpPr>
            <a:cxnSpLocks noChangeShapeType="1"/>
          </p:cNvCxnSpPr>
          <p:nvPr/>
        </p:nvCxnSpPr>
        <p:spPr bwMode="auto">
          <a:xfrm flipH="1" flipV="1">
            <a:off x="4884829" y="1642937"/>
            <a:ext cx="8582" cy="622862"/>
          </a:xfrm>
          <a:prstGeom prst="straightConnector1">
            <a:avLst/>
          </a:prstGeom>
          <a:noFill/>
          <a:ln w="9525">
            <a:solidFill>
              <a:srgbClr val="FFFFFF">
                <a:lumMod val="95000"/>
              </a:srgbClr>
            </a:solidFill>
            <a:prstDash val="sysDot"/>
            <a:round/>
            <a:tailEnd type="none" w="med" len="med"/>
          </a:ln>
        </p:spPr>
      </p:cxnSp>
      <p:cxnSp>
        <p:nvCxnSpPr>
          <p:cNvPr id="309" name="直接箭头连接符 903"/>
          <p:cNvCxnSpPr>
            <a:cxnSpLocks noChangeShapeType="1"/>
          </p:cNvCxnSpPr>
          <p:nvPr/>
        </p:nvCxnSpPr>
        <p:spPr bwMode="auto">
          <a:xfrm flipV="1">
            <a:off x="4905415" y="2869115"/>
            <a:ext cx="5392" cy="464794"/>
          </a:xfrm>
          <a:prstGeom prst="straightConnector1">
            <a:avLst/>
          </a:prstGeom>
          <a:noFill/>
          <a:ln w="9525">
            <a:solidFill>
              <a:srgbClr val="FFFFFF">
                <a:lumMod val="95000"/>
              </a:srgbClr>
            </a:solidFill>
            <a:prstDash val="sysDot"/>
            <a:round/>
            <a:tailEnd type="none" w="med" len="med"/>
          </a:ln>
        </p:spPr>
      </p:cxnSp>
      <p:cxnSp>
        <p:nvCxnSpPr>
          <p:cNvPr id="310" name="直接箭头连接符 903"/>
          <p:cNvCxnSpPr>
            <a:cxnSpLocks noChangeShapeType="1"/>
          </p:cNvCxnSpPr>
          <p:nvPr/>
        </p:nvCxnSpPr>
        <p:spPr bwMode="auto">
          <a:xfrm flipH="1" flipV="1">
            <a:off x="4659652" y="1655795"/>
            <a:ext cx="1061767" cy="1"/>
          </a:xfrm>
          <a:prstGeom prst="straightConnector1">
            <a:avLst/>
          </a:prstGeom>
          <a:noFill/>
          <a:ln w="9525">
            <a:solidFill>
              <a:srgbClr val="FFFFFF">
                <a:lumMod val="95000"/>
              </a:srgbClr>
            </a:solidFill>
            <a:prstDash val="sysDot"/>
            <a:round/>
            <a:tailEnd type="none" w="med" len="med"/>
          </a:ln>
        </p:spPr>
      </p:cxnSp>
      <p:grpSp>
        <p:nvGrpSpPr>
          <p:cNvPr id="10" name="组合 278"/>
          <p:cNvGrpSpPr/>
          <p:nvPr/>
        </p:nvGrpSpPr>
        <p:grpSpPr>
          <a:xfrm>
            <a:off x="6185808" y="2177491"/>
            <a:ext cx="1132391" cy="904391"/>
            <a:chOff x="8312528" y="3061746"/>
            <a:chExt cx="1420236" cy="1134279"/>
          </a:xfrm>
        </p:grpSpPr>
        <p:cxnSp>
          <p:nvCxnSpPr>
            <p:cNvPr id="384" name="直接箭头连接符 902"/>
            <p:cNvCxnSpPr>
              <a:cxnSpLocks noChangeShapeType="1"/>
            </p:cNvCxnSpPr>
            <p:nvPr/>
          </p:nvCxnSpPr>
          <p:spPr bwMode="auto">
            <a:xfrm flipH="1" flipV="1">
              <a:off x="8364867" y="3061746"/>
              <a:ext cx="1362721" cy="389052"/>
            </a:xfrm>
            <a:prstGeom prst="straightConnector1">
              <a:avLst/>
            </a:prstGeom>
            <a:noFill/>
            <a:ln w="19050">
              <a:solidFill>
                <a:srgbClr val="C00000"/>
              </a:solidFill>
              <a:prstDash val="sysDot"/>
              <a:round/>
              <a:tailEnd type="stealth" w="med" len="med"/>
            </a:ln>
          </p:spPr>
        </p:cxnSp>
        <p:cxnSp>
          <p:nvCxnSpPr>
            <p:cNvPr id="385" name="直接箭头连接符 903"/>
            <p:cNvCxnSpPr>
              <a:cxnSpLocks noChangeShapeType="1"/>
            </p:cNvCxnSpPr>
            <p:nvPr/>
          </p:nvCxnSpPr>
          <p:spPr bwMode="auto">
            <a:xfrm flipH="1">
              <a:off x="8322474" y="3804228"/>
              <a:ext cx="1405112" cy="391797"/>
            </a:xfrm>
            <a:prstGeom prst="straightConnector1">
              <a:avLst/>
            </a:prstGeom>
            <a:noFill/>
            <a:ln w="19050">
              <a:solidFill>
                <a:srgbClr val="C00000"/>
              </a:solidFill>
              <a:prstDash val="sysDot"/>
              <a:round/>
              <a:tailEnd type="stealth" w="med" len="med"/>
            </a:ln>
          </p:spPr>
        </p:cxnSp>
        <p:cxnSp>
          <p:nvCxnSpPr>
            <p:cNvPr id="386" name="直接箭头连接符 905"/>
            <p:cNvCxnSpPr>
              <a:cxnSpLocks noChangeShapeType="1"/>
            </p:cNvCxnSpPr>
            <p:nvPr/>
          </p:nvCxnSpPr>
          <p:spPr bwMode="auto">
            <a:xfrm flipH="1" flipV="1">
              <a:off x="8312528" y="3551397"/>
              <a:ext cx="1420236" cy="10337"/>
            </a:xfrm>
            <a:prstGeom prst="straightConnector1">
              <a:avLst/>
            </a:prstGeom>
            <a:noFill/>
            <a:ln w="19050">
              <a:solidFill>
                <a:srgbClr val="C00000"/>
              </a:solidFill>
              <a:prstDash val="sysDot"/>
              <a:round/>
              <a:tailEnd type="stealth" w="med" len="med"/>
            </a:ln>
          </p:spPr>
        </p:cxnSp>
      </p:grpSp>
      <p:cxnSp>
        <p:nvCxnSpPr>
          <p:cNvPr id="313" name="直接箭头连接符 903"/>
          <p:cNvCxnSpPr>
            <a:cxnSpLocks noChangeShapeType="1"/>
            <a:endCxn id="335" idx="3"/>
          </p:cNvCxnSpPr>
          <p:nvPr/>
        </p:nvCxnSpPr>
        <p:spPr bwMode="auto">
          <a:xfrm flipH="1">
            <a:off x="6096548" y="2407240"/>
            <a:ext cx="904099" cy="139551"/>
          </a:xfrm>
          <a:prstGeom prst="straightConnector1">
            <a:avLst/>
          </a:prstGeom>
          <a:noFill/>
          <a:ln w="9525">
            <a:solidFill>
              <a:srgbClr val="FFFFFF">
                <a:lumMod val="95000"/>
              </a:srgbClr>
            </a:solidFill>
            <a:prstDash val="sysDot"/>
            <a:round/>
            <a:tailEnd type="none" w="med" len="med"/>
          </a:ln>
        </p:spPr>
      </p:cxnSp>
      <p:sp>
        <p:nvSpPr>
          <p:cNvPr id="314" name="矩形 313"/>
          <p:cNvSpPr/>
          <p:nvPr/>
        </p:nvSpPr>
        <p:spPr>
          <a:xfrm>
            <a:off x="7853702" y="2558002"/>
            <a:ext cx="826748" cy="400110"/>
          </a:xfrm>
          <a:prstGeom prst="rect">
            <a:avLst/>
          </a:prstGeom>
        </p:spPr>
        <p:txBody>
          <a:bodyPr wrap="square" lIns="0" tIns="0" rIns="0" bIns="0">
            <a:spAutoFit/>
          </a:bodyPr>
          <a:lstStyle/>
          <a:p>
            <a:pPr algn="ctr" fontAlgn="auto">
              <a:spcBef>
                <a:spcPts val="0"/>
              </a:spcBef>
              <a:spcAft>
                <a:spcPts val="0"/>
              </a:spcAft>
              <a:defRPr/>
            </a:pPr>
            <a:r>
              <a:rPr lang="zh-CN" altLang="en-US" sz="1300" b="1" kern="0" dirty="0">
                <a:solidFill>
                  <a:srgbClr val="990000"/>
                </a:solidFill>
                <a:latin typeface="微软雅黑" panose="020B0503020204020204" pitchFamily="34" charset="-122"/>
                <a:ea typeface="微软雅黑" panose="020B0503020204020204" pitchFamily="34" charset="-122"/>
                <a:cs typeface="Arial" panose="020B0604020202020204" pitchFamily="34" charset="0"/>
                <a:sym typeface="Arial" panose="020B0604020202020204"/>
              </a:rPr>
              <a:t>自</a:t>
            </a:r>
            <a:r>
              <a:rPr lang="zh-CN" altLang="en-US" sz="1300" b="1" kern="0" dirty="0" smtClean="0">
                <a:solidFill>
                  <a:srgbClr val="990000"/>
                </a:solidFill>
                <a:latin typeface="微软雅黑" panose="020B0503020204020204" pitchFamily="34" charset="-122"/>
                <a:ea typeface="微软雅黑" panose="020B0503020204020204" pitchFamily="34" charset="-122"/>
                <a:cs typeface="Arial" panose="020B0604020202020204" pitchFamily="34" charset="0"/>
                <a:sym typeface="Arial" panose="020B0604020202020204"/>
              </a:rPr>
              <a:t>动翻译</a:t>
            </a:r>
            <a:endParaRPr lang="en-US" altLang="zh-CN" sz="1300" b="1" kern="0" dirty="0" smtClean="0">
              <a:solidFill>
                <a:srgbClr val="990000"/>
              </a:solidFill>
              <a:latin typeface="微软雅黑" panose="020B0503020204020204" pitchFamily="34" charset="-122"/>
              <a:ea typeface="微软雅黑" panose="020B0503020204020204" pitchFamily="34" charset="-122"/>
              <a:cs typeface="Arial" panose="020B0604020202020204" pitchFamily="34" charset="0"/>
              <a:sym typeface="Arial" panose="020B0604020202020204"/>
            </a:endParaRPr>
          </a:p>
          <a:p>
            <a:pPr algn="ctr" fontAlgn="auto">
              <a:spcBef>
                <a:spcPts val="0"/>
              </a:spcBef>
              <a:spcAft>
                <a:spcPts val="0"/>
              </a:spcAft>
              <a:defRPr/>
            </a:pPr>
            <a:r>
              <a:rPr lang="zh-CN" altLang="en-US" sz="1300" b="1" kern="0" dirty="0" smtClean="0">
                <a:solidFill>
                  <a:srgbClr val="990000"/>
                </a:solidFill>
                <a:latin typeface="微软雅黑" panose="020B0503020204020204" pitchFamily="34" charset="-122"/>
                <a:ea typeface="微软雅黑" panose="020B0503020204020204" pitchFamily="34" charset="-122"/>
                <a:cs typeface="Arial" panose="020B0604020202020204" pitchFamily="34" charset="0"/>
                <a:sym typeface="Arial" panose="020B0604020202020204"/>
              </a:rPr>
              <a:t>自动部署</a:t>
            </a:r>
            <a:endParaRPr lang="en-US" altLang="zh-CN" sz="1300" b="1" kern="0" dirty="0">
              <a:solidFill>
                <a:srgbClr val="990000"/>
              </a:solidFill>
              <a:latin typeface="微软雅黑" panose="020B0503020204020204" pitchFamily="34" charset="-122"/>
              <a:ea typeface="微软雅黑" panose="020B0503020204020204" pitchFamily="34" charset="-122"/>
              <a:cs typeface="Arial" panose="020B0604020202020204" pitchFamily="34" charset="0"/>
              <a:sym typeface="Arial" panose="020B0604020202020204"/>
            </a:endParaRPr>
          </a:p>
        </p:txBody>
      </p:sp>
      <p:sp>
        <p:nvSpPr>
          <p:cNvPr id="316" name="TextBox 315"/>
          <p:cNvSpPr txBox="1"/>
          <p:nvPr/>
        </p:nvSpPr>
        <p:spPr>
          <a:xfrm>
            <a:off x="6681330" y="1346200"/>
            <a:ext cx="1148220" cy="260349"/>
          </a:xfrm>
          <a:prstGeom prst="foldedCorner">
            <a:avLst>
              <a:gd name="adj" fmla="val 31912"/>
            </a:avLst>
          </a:prstGeom>
          <a:solidFill>
            <a:srgbClr val="FFFFFF">
              <a:lumMod val="95000"/>
            </a:srgbClr>
          </a:solidFill>
          <a:ln w="9525" cap="flat" cmpd="sng" algn="ctr">
            <a:noFill/>
            <a:prstDash val="solid"/>
          </a:ln>
          <a:effectLst>
            <a:outerShdw blurRad="50800" dist="38100" dir="2700000" algn="tl" rotWithShape="0">
              <a:prstClr val="black">
                <a:alpha val="40000"/>
              </a:prstClr>
            </a:outerShdw>
          </a:effectLst>
          <a:scene3d>
            <a:camera prst="orthographicFront">
              <a:rot lat="0" lon="0" rev="0"/>
            </a:camera>
            <a:lightRig rig="threePt" dir="t"/>
          </a:scene3d>
        </p:spPr>
        <p:txBody>
          <a:bodyPr wrap="square" lIns="121935" tIns="60968" rIns="121935" bIns="60968" anchor="t">
            <a:noAutofit/>
          </a:bodyPr>
          <a:lstStyle/>
          <a:p>
            <a:pPr algn="ctr" fontAlgn="auto">
              <a:spcBef>
                <a:spcPts val="0"/>
              </a:spcBef>
              <a:spcAft>
                <a:spcPts val="0"/>
              </a:spcAft>
              <a:defRPr/>
            </a:pPr>
            <a:r>
              <a:rPr lang="zh-CN" altLang="en-US" sz="1200" b="1" kern="0" dirty="0" smtClean="0">
                <a:solidFill>
                  <a:srgbClr val="C00000"/>
                </a:solidFill>
                <a:latin typeface="Arial" panose="020B0604020202020204"/>
                <a:ea typeface="微软雅黑" panose="020B0503020204020204" pitchFamily="34" charset="-122"/>
                <a:sym typeface="Arial" panose="020B0604020202020204"/>
              </a:rPr>
              <a:t>用户：</a:t>
            </a:r>
            <a:r>
              <a:rPr lang="en-US" altLang="zh-CN" sz="1200" b="1" kern="0" dirty="0" smtClean="0">
                <a:solidFill>
                  <a:srgbClr val="C00000"/>
                </a:solidFill>
                <a:latin typeface="Arial" panose="020B0604020202020204"/>
                <a:ea typeface="微软雅黑" panose="020B0503020204020204" pitchFamily="34" charset="-122"/>
                <a:sym typeface="Arial" panose="020B0604020202020204"/>
              </a:rPr>
              <a:t>xx</a:t>
            </a:r>
            <a:endParaRPr lang="zh-CN" altLang="en-US" sz="1200" b="1" kern="0" dirty="0">
              <a:solidFill>
                <a:srgbClr val="C00000"/>
              </a:solidFill>
              <a:latin typeface="Arial" panose="020B0604020202020204"/>
              <a:ea typeface="微软雅黑" panose="020B0503020204020204" pitchFamily="34" charset="-122"/>
              <a:sym typeface="Arial" panose="020B0604020202020204"/>
            </a:endParaRPr>
          </a:p>
        </p:txBody>
      </p:sp>
      <p:sp>
        <p:nvSpPr>
          <p:cNvPr id="317" name="TextBox 316"/>
          <p:cNvSpPr txBox="1"/>
          <p:nvPr/>
        </p:nvSpPr>
        <p:spPr>
          <a:xfrm>
            <a:off x="6681330" y="1655979"/>
            <a:ext cx="1141870" cy="255372"/>
          </a:xfrm>
          <a:prstGeom prst="foldedCorner">
            <a:avLst>
              <a:gd name="adj" fmla="val 31912"/>
            </a:avLst>
          </a:prstGeom>
          <a:solidFill>
            <a:srgbClr val="FFFFFF">
              <a:lumMod val="95000"/>
            </a:srgbClr>
          </a:solidFill>
          <a:ln w="9525" cap="flat" cmpd="sng" algn="ctr">
            <a:noFill/>
            <a:prstDash val="solid"/>
          </a:ln>
          <a:effectLst>
            <a:outerShdw blurRad="50800" dist="38100" dir="2700000" algn="tl" rotWithShape="0">
              <a:prstClr val="black">
                <a:alpha val="40000"/>
              </a:prstClr>
            </a:outerShdw>
          </a:effectLst>
          <a:scene3d>
            <a:camera prst="orthographicFront">
              <a:rot lat="0" lon="0" rev="0"/>
            </a:camera>
            <a:lightRig rig="threePt" dir="t"/>
          </a:scene3d>
        </p:spPr>
        <p:txBody>
          <a:bodyPr wrap="square" lIns="121935" tIns="60968" rIns="121935" bIns="60968" anchor="t">
            <a:noAutofit/>
          </a:bodyPr>
          <a:lstStyle/>
          <a:p>
            <a:pPr algn="ctr" fontAlgn="auto">
              <a:spcBef>
                <a:spcPts val="0"/>
              </a:spcBef>
              <a:spcAft>
                <a:spcPts val="0"/>
              </a:spcAft>
              <a:defRPr/>
            </a:pPr>
            <a:r>
              <a:rPr lang="zh-CN" altLang="en-US" sz="1200" b="1" kern="0" dirty="0" smtClean="0">
                <a:solidFill>
                  <a:srgbClr val="C00000"/>
                </a:solidFill>
                <a:latin typeface="Arial" panose="020B0604020202020204"/>
                <a:ea typeface="微软雅黑" panose="020B0503020204020204" pitchFamily="34" charset="-122"/>
                <a:sym typeface="Arial" panose="020B0604020202020204"/>
              </a:rPr>
              <a:t>位置：深圳</a:t>
            </a:r>
            <a:endParaRPr lang="zh-CN" altLang="en-US" sz="1200" b="1" kern="0" dirty="0">
              <a:solidFill>
                <a:srgbClr val="C00000"/>
              </a:solidFill>
              <a:latin typeface="Arial" panose="020B0604020202020204"/>
              <a:ea typeface="微软雅黑" panose="020B0503020204020204" pitchFamily="34" charset="-122"/>
              <a:sym typeface="Arial" panose="020B0604020202020204"/>
            </a:endParaRPr>
          </a:p>
        </p:txBody>
      </p:sp>
      <p:grpSp>
        <p:nvGrpSpPr>
          <p:cNvPr id="11" name="组合 275"/>
          <p:cNvGrpSpPr/>
          <p:nvPr/>
        </p:nvGrpSpPr>
        <p:grpSpPr>
          <a:xfrm>
            <a:off x="511175" y="2644577"/>
            <a:ext cx="1265065" cy="874732"/>
            <a:chOff x="1296220" y="4677371"/>
            <a:chExt cx="1586634" cy="1097081"/>
          </a:xfrm>
        </p:grpSpPr>
        <p:grpSp>
          <p:nvGrpSpPr>
            <p:cNvPr id="12" name="组合 131"/>
            <p:cNvGrpSpPr/>
            <p:nvPr/>
          </p:nvGrpSpPr>
          <p:grpSpPr>
            <a:xfrm>
              <a:off x="2055297" y="5083488"/>
              <a:ext cx="294326" cy="690964"/>
              <a:chOff x="5607050" y="1714500"/>
              <a:chExt cx="901700" cy="2971800"/>
            </a:xfrm>
            <a:solidFill>
              <a:srgbClr val="000000">
                <a:lumMod val="50000"/>
                <a:lumOff val="50000"/>
              </a:srgbClr>
            </a:solidFill>
          </p:grpSpPr>
          <p:sp>
            <p:nvSpPr>
              <p:cNvPr id="382" name="Freeform 22"/>
              <p:cNvSpPr/>
              <p:nvPr/>
            </p:nvSpPr>
            <p:spPr bwMode="auto">
              <a:xfrm>
                <a:off x="6026150" y="1714500"/>
                <a:ext cx="288925" cy="479425"/>
              </a:xfrm>
              <a:custGeom>
                <a:avLst/>
                <a:gdLst/>
                <a:ahLst/>
                <a:cxnLst>
                  <a:cxn ang="0">
                    <a:pos x="1638" y="1062"/>
                  </a:cxn>
                  <a:cxn ang="0">
                    <a:pos x="1602" y="1241"/>
                  </a:cxn>
                  <a:cxn ang="0">
                    <a:pos x="1620" y="1441"/>
                  </a:cxn>
                  <a:cxn ang="0">
                    <a:pos x="1584" y="1584"/>
                  </a:cxn>
                  <a:cxn ang="0">
                    <a:pos x="1512" y="1998"/>
                  </a:cxn>
                  <a:cxn ang="0">
                    <a:pos x="1440" y="2142"/>
                  </a:cxn>
                  <a:cxn ang="0">
                    <a:pos x="1386" y="2268"/>
                  </a:cxn>
                  <a:cxn ang="0">
                    <a:pos x="1278" y="2412"/>
                  </a:cxn>
                  <a:cxn ang="0">
                    <a:pos x="1242" y="2520"/>
                  </a:cxn>
                  <a:cxn ang="0">
                    <a:pos x="1188" y="2574"/>
                  </a:cxn>
                  <a:cxn ang="0">
                    <a:pos x="1080" y="2664"/>
                  </a:cxn>
                  <a:cxn ang="0">
                    <a:pos x="937" y="2718"/>
                  </a:cxn>
                  <a:cxn ang="0">
                    <a:pos x="738" y="2610"/>
                  </a:cxn>
                  <a:cxn ang="0">
                    <a:pos x="450" y="2358"/>
                  </a:cxn>
                  <a:cxn ang="0">
                    <a:pos x="162" y="1998"/>
                  </a:cxn>
                  <a:cxn ang="0">
                    <a:pos x="54" y="1890"/>
                  </a:cxn>
                  <a:cxn ang="0">
                    <a:pos x="36" y="1602"/>
                  </a:cxn>
                  <a:cxn ang="0">
                    <a:pos x="0" y="1296"/>
                  </a:cxn>
                  <a:cxn ang="0">
                    <a:pos x="0" y="1152"/>
                  </a:cxn>
                  <a:cxn ang="0">
                    <a:pos x="18" y="1098"/>
                  </a:cxn>
                  <a:cxn ang="0">
                    <a:pos x="0" y="865"/>
                  </a:cxn>
                  <a:cxn ang="0">
                    <a:pos x="54" y="558"/>
                  </a:cxn>
                  <a:cxn ang="0">
                    <a:pos x="162" y="306"/>
                  </a:cxn>
                  <a:cxn ang="0">
                    <a:pos x="288" y="180"/>
                  </a:cxn>
                  <a:cxn ang="0">
                    <a:pos x="486" y="72"/>
                  </a:cxn>
                  <a:cxn ang="0">
                    <a:pos x="738" y="18"/>
                  </a:cxn>
                  <a:cxn ang="0">
                    <a:pos x="1062" y="0"/>
                  </a:cxn>
                  <a:cxn ang="0">
                    <a:pos x="1296" y="90"/>
                  </a:cxn>
                  <a:cxn ang="0">
                    <a:pos x="1422" y="198"/>
                  </a:cxn>
                  <a:cxn ang="0">
                    <a:pos x="1476" y="396"/>
                  </a:cxn>
                  <a:cxn ang="0">
                    <a:pos x="1566" y="594"/>
                  </a:cxn>
                  <a:cxn ang="0">
                    <a:pos x="1602" y="810"/>
                  </a:cxn>
                </a:cxnLst>
                <a:rect l="0" t="0" r="r" b="b"/>
                <a:pathLst>
                  <a:path w="1638" h="2718">
                    <a:moveTo>
                      <a:pt x="1620" y="1026"/>
                    </a:moveTo>
                    <a:lnTo>
                      <a:pt x="1638" y="1062"/>
                    </a:lnTo>
                    <a:lnTo>
                      <a:pt x="1620" y="1188"/>
                    </a:lnTo>
                    <a:lnTo>
                      <a:pt x="1602" y="1241"/>
                    </a:lnTo>
                    <a:lnTo>
                      <a:pt x="1620" y="1350"/>
                    </a:lnTo>
                    <a:lnTo>
                      <a:pt x="1620" y="1441"/>
                    </a:lnTo>
                    <a:lnTo>
                      <a:pt x="1602" y="1530"/>
                    </a:lnTo>
                    <a:lnTo>
                      <a:pt x="1584" y="1584"/>
                    </a:lnTo>
                    <a:lnTo>
                      <a:pt x="1548" y="1890"/>
                    </a:lnTo>
                    <a:lnTo>
                      <a:pt x="1512" y="1998"/>
                    </a:lnTo>
                    <a:lnTo>
                      <a:pt x="1494" y="2070"/>
                    </a:lnTo>
                    <a:lnTo>
                      <a:pt x="1440" y="2142"/>
                    </a:lnTo>
                    <a:lnTo>
                      <a:pt x="1422" y="2178"/>
                    </a:lnTo>
                    <a:lnTo>
                      <a:pt x="1386" y="2268"/>
                    </a:lnTo>
                    <a:lnTo>
                      <a:pt x="1332" y="2376"/>
                    </a:lnTo>
                    <a:lnTo>
                      <a:pt x="1278" y="2412"/>
                    </a:lnTo>
                    <a:lnTo>
                      <a:pt x="1224" y="2430"/>
                    </a:lnTo>
                    <a:lnTo>
                      <a:pt x="1242" y="2520"/>
                    </a:lnTo>
                    <a:lnTo>
                      <a:pt x="1206" y="2520"/>
                    </a:lnTo>
                    <a:lnTo>
                      <a:pt x="1188" y="2574"/>
                    </a:lnTo>
                    <a:lnTo>
                      <a:pt x="1152" y="2610"/>
                    </a:lnTo>
                    <a:lnTo>
                      <a:pt x="1080" y="2664"/>
                    </a:lnTo>
                    <a:lnTo>
                      <a:pt x="1008" y="2700"/>
                    </a:lnTo>
                    <a:lnTo>
                      <a:pt x="937" y="2718"/>
                    </a:lnTo>
                    <a:lnTo>
                      <a:pt x="900" y="2718"/>
                    </a:lnTo>
                    <a:lnTo>
                      <a:pt x="738" y="2610"/>
                    </a:lnTo>
                    <a:lnTo>
                      <a:pt x="576" y="2484"/>
                    </a:lnTo>
                    <a:lnTo>
                      <a:pt x="450" y="2358"/>
                    </a:lnTo>
                    <a:lnTo>
                      <a:pt x="324" y="2214"/>
                    </a:lnTo>
                    <a:lnTo>
                      <a:pt x="162" y="1998"/>
                    </a:lnTo>
                    <a:lnTo>
                      <a:pt x="108" y="1890"/>
                    </a:lnTo>
                    <a:lnTo>
                      <a:pt x="54" y="1890"/>
                    </a:lnTo>
                    <a:lnTo>
                      <a:pt x="108" y="1854"/>
                    </a:lnTo>
                    <a:lnTo>
                      <a:pt x="36" y="1602"/>
                    </a:lnTo>
                    <a:lnTo>
                      <a:pt x="0" y="1386"/>
                    </a:lnTo>
                    <a:lnTo>
                      <a:pt x="0" y="1296"/>
                    </a:lnTo>
                    <a:lnTo>
                      <a:pt x="0" y="1206"/>
                    </a:lnTo>
                    <a:lnTo>
                      <a:pt x="0" y="1152"/>
                    </a:lnTo>
                    <a:lnTo>
                      <a:pt x="0" y="1116"/>
                    </a:lnTo>
                    <a:lnTo>
                      <a:pt x="18" y="1098"/>
                    </a:lnTo>
                    <a:lnTo>
                      <a:pt x="0" y="990"/>
                    </a:lnTo>
                    <a:lnTo>
                      <a:pt x="0" y="865"/>
                    </a:lnTo>
                    <a:lnTo>
                      <a:pt x="18" y="720"/>
                    </a:lnTo>
                    <a:lnTo>
                      <a:pt x="54" y="558"/>
                    </a:lnTo>
                    <a:lnTo>
                      <a:pt x="126" y="396"/>
                    </a:lnTo>
                    <a:lnTo>
                      <a:pt x="162" y="306"/>
                    </a:lnTo>
                    <a:lnTo>
                      <a:pt x="234" y="234"/>
                    </a:lnTo>
                    <a:lnTo>
                      <a:pt x="288" y="180"/>
                    </a:lnTo>
                    <a:lnTo>
                      <a:pt x="378" y="108"/>
                    </a:lnTo>
                    <a:lnTo>
                      <a:pt x="486" y="72"/>
                    </a:lnTo>
                    <a:lnTo>
                      <a:pt x="594" y="36"/>
                    </a:lnTo>
                    <a:lnTo>
                      <a:pt x="738" y="18"/>
                    </a:lnTo>
                    <a:lnTo>
                      <a:pt x="900" y="0"/>
                    </a:lnTo>
                    <a:lnTo>
                      <a:pt x="1062" y="0"/>
                    </a:lnTo>
                    <a:lnTo>
                      <a:pt x="1224" y="36"/>
                    </a:lnTo>
                    <a:lnTo>
                      <a:pt x="1296" y="90"/>
                    </a:lnTo>
                    <a:lnTo>
                      <a:pt x="1368" y="126"/>
                    </a:lnTo>
                    <a:lnTo>
                      <a:pt x="1422" y="198"/>
                    </a:lnTo>
                    <a:lnTo>
                      <a:pt x="1458" y="270"/>
                    </a:lnTo>
                    <a:lnTo>
                      <a:pt x="1476" y="396"/>
                    </a:lnTo>
                    <a:lnTo>
                      <a:pt x="1530" y="486"/>
                    </a:lnTo>
                    <a:lnTo>
                      <a:pt x="1566" y="594"/>
                    </a:lnTo>
                    <a:lnTo>
                      <a:pt x="1584" y="702"/>
                    </a:lnTo>
                    <a:lnTo>
                      <a:pt x="1602" y="810"/>
                    </a:lnTo>
                    <a:lnTo>
                      <a:pt x="1620" y="1026"/>
                    </a:lnTo>
                    <a:close/>
                  </a:path>
                </a:pathLst>
              </a:custGeom>
              <a:grp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a:solidFill>
                    <a:srgbClr val="FFFFFF"/>
                  </a:solidFill>
                  <a:latin typeface="微软雅黑" panose="020B0503020204020204" pitchFamily="34" charset="-122"/>
                  <a:ea typeface="微软雅黑" panose="020B0503020204020204" pitchFamily="34" charset="-122"/>
                </a:endParaRPr>
              </a:p>
            </p:txBody>
          </p:sp>
          <p:sp>
            <p:nvSpPr>
              <p:cNvPr id="383" name="Freeform 23"/>
              <p:cNvSpPr>
                <a:spLocks noEditPoints="1"/>
              </p:cNvSpPr>
              <p:nvPr/>
            </p:nvSpPr>
            <p:spPr bwMode="auto">
              <a:xfrm>
                <a:off x="5607050" y="2047875"/>
                <a:ext cx="901700" cy="2638425"/>
              </a:xfrm>
              <a:custGeom>
                <a:avLst/>
                <a:gdLst/>
                <a:ahLst/>
                <a:cxnLst>
                  <a:cxn ang="0">
                    <a:pos x="3618" y="630"/>
                  </a:cxn>
                  <a:cxn ang="0">
                    <a:pos x="4445" y="1278"/>
                  </a:cxn>
                  <a:cxn ang="0">
                    <a:pos x="4716" y="3618"/>
                  </a:cxn>
                  <a:cxn ang="0">
                    <a:pos x="4842" y="5112"/>
                  </a:cxn>
                  <a:cxn ang="0">
                    <a:pos x="5076" y="6624"/>
                  </a:cxn>
                  <a:cxn ang="0">
                    <a:pos x="5040" y="6894"/>
                  </a:cxn>
                  <a:cxn ang="0">
                    <a:pos x="5040" y="7650"/>
                  </a:cxn>
                  <a:cxn ang="0">
                    <a:pos x="4752" y="7848"/>
                  </a:cxn>
                  <a:cxn ang="0">
                    <a:pos x="4788" y="7578"/>
                  </a:cxn>
                  <a:cxn ang="0">
                    <a:pos x="4410" y="7614"/>
                  </a:cxn>
                  <a:cxn ang="0">
                    <a:pos x="4464" y="7380"/>
                  </a:cxn>
                  <a:cxn ang="0">
                    <a:pos x="4518" y="7056"/>
                  </a:cxn>
                  <a:cxn ang="0">
                    <a:pos x="4248" y="7632"/>
                  </a:cxn>
                  <a:cxn ang="0">
                    <a:pos x="4122" y="7686"/>
                  </a:cxn>
                  <a:cxn ang="0">
                    <a:pos x="3492" y="10242"/>
                  </a:cxn>
                  <a:cxn ang="0">
                    <a:pos x="2916" y="12258"/>
                  </a:cxn>
                  <a:cxn ang="0">
                    <a:pos x="2664" y="13482"/>
                  </a:cxn>
                  <a:cxn ang="0">
                    <a:pos x="2826" y="13914"/>
                  </a:cxn>
                  <a:cxn ang="0">
                    <a:pos x="3636" y="14202"/>
                  </a:cxn>
                  <a:cxn ang="0">
                    <a:pos x="3474" y="14418"/>
                  </a:cxn>
                  <a:cxn ang="0">
                    <a:pos x="2664" y="14598"/>
                  </a:cxn>
                  <a:cxn ang="0">
                    <a:pos x="2808" y="14886"/>
                  </a:cxn>
                  <a:cxn ang="0">
                    <a:pos x="1710" y="14886"/>
                  </a:cxn>
                  <a:cxn ang="0">
                    <a:pos x="1296" y="14310"/>
                  </a:cxn>
                  <a:cxn ang="0">
                    <a:pos x="1134" y="13302"/>
                  </a:cxn>
                  <a:cxn ang="0">
                    <a:pos x="1242" y="11844"/>
                  </a:cxn>
                  <a:cxn ang="0">
                    <a:pos x="1314" y="10494"/>
                  </a:cxn>
                  <a:cxn ang="0">
                    <a:pos x="864" y="10620"/>
                  </a:cxn>
                  <a:cxn ang="0">
                    <a:pos x="0" y="10170"/>
                  </a:cxn>
                  <a:cxn ang="0">
                    <a:pos x="216" y="8370"/>
                  </a:cxn>
                  <a:cxn ang="0">
                    <a:pos x="684" y="8082"/>
                  </a:cxn>
                  <a:cxn ang="0">
                    <a:pos x="667" y="7488"/>
                  </a:cxn>
                  <a:cxn ang="0">
                    <a:pos x="594" y="6948"/>
                  </a:cxn>
                  <a:cxn ang="0">
                    <a:pos x="486" y="6823"/>
                  </a:cxn>
                  <a:cxn ang="0">
                    <a:pos x="306" y="4590"/>
                  </a:cxn>
                  <a:cxn ang="0">
                    <a:pos x="540" y="2070"/>
                  </a:cxn>
                  <a:cxn ang="0">
                    <a:pos x="936" y="881"/>
                  </a:cxn>
                  <a:cxn ang="0">
                    <a:pos x="2250" y="288"/>
                  </a:cxn>
                  <a:cxn ang="0">
                    <a:pos x="2448" y="108"/>
                  </a:cxn>
                  <a:cxn ang="0">
                    <a:pos x="3006" y="1440"/>
                  </a:cxn>
                  <a:cxn ang="0">
                    <a:pos x="3330" y="1224"/>
                  </a:cxn>
                  <a:cxn ang="0">
                    <a:pos x="3474" y="900"/>
                  </a:cxn>
                  <a:cxn ang="0">
                    <a:pos x="3564" y="1206"/>
                  </a:cxn>
                  <a:cxn ang="0">
                    <a:pos x="3618" y="1926"/>
                  </a:cxn>
                  <a:cxn ang="0">
                    <a:pos x="4069" y="3510"/>
                  </a:cxn>
                  <a:cxn ang="0">
                    <a:pos x="3636" y="972"/>
                  </a:cxn>
                  <a:cxn ang="0">
                    <a:pos x="3330" y="5472"/>
                  </a:cxn>
                  <a:cxn ang="0">
                    <a:pos x="3168" y="5508"/>
                  </a:cxn>
                  <a:cxn ang="0">
                    <a:pos x="3330" y="5544"/>
                  </a:cxn>
                  <a:cxn ang="0">
                    <a:pos x="3420" y="3402"/>
                  </a:cxn>
                  <a:cxn ang="0">
                    <a:pos x="3456" y="3582"/>
                  </a:cxn>
                  <a:cxn ang="0">
                    <a:pos x="3474" y="4410"/>
                  </a:cxn>
                  <a:cxn ang="0">
                    <a:pos x="3330" y="4500"/>
                  </a:cxn>
                  <a:cxn ang="0">
                    <a:pos x="3492" y="4464"/>
                  </a:cxn>
                  <a:cxn ang="0">
                    <a:pos x="792" y="7956"/>
                  </a:cxn>
                </a:cxnLst>
                <a:rect l="0" t="0" r="r" b="b"/>
                <a:pathLst>
                  <a:path w="5112" h="14958">
                    <a:moveTo>
                      <a:pt x="3384" y="5490"/>
                    </a:moveTo>
                    <a:lnTo>
                      <a:pt x="3438" y="5526"/>
                    </a:lnTo>
                    <a:lnTo>
                      <a:pt x="3492" y="5526"/>
                    </a:lnTo>
                    <a:lnTo>
                      <a:pt x="3528" y="5508"/>
                    </a:lnTo>
                    <a:lnTo>
                      <a:pt x="3384" y="5328"/>
                    </a:lnTo>
                    <a:lnTo>
                      <a:pt x="3384" y="5490"/>
                    </a:lnTo>
                    <a:close/>
                    <a:moveTo>
                      <a:pt x="3618" y="630"/>
                    </a:moveTo>
                    <a:lnTo>
                      <a:pt x="3816" y="792"/>
                    </a:lnTo>
                    <a:lnTo>
                      <a:pt x="4032" y="936"/>
                    </a:lnTo>
                    <a:lnTo>
                      <a:pt x="4194" y="1044"/>
                    </a:lnTo>
                    <a:lnTo>
                      <a:pt x="4302" y="1116"/>
                    </a:lnTo>
                    <a:lnTo>
                      <a:pt x="4338" y="1134"/>
                    </a:lnTo>
                    <a:lnTo>
                      <a:pt x="4410" y="1206"/>
                    </a:lnTo>
                    <a:lnTo>
                      <a:pt x="4445" y="1278"/>
                    </a:lnTo>
                    <a:lnTo>
                      <a:pt x="4482" y="1350"/>
                    </a:lnTo>
                    <a:lnTo>
                      <a:pt x="4518" y="1457"/>
                    </a:lnTo>
                    <a:lnTo>
                      <a:pt x="4536" y="1584"/>
                    </a:lnTo>
                    <a:lnTo>
                      <a:pt x="4590" y="1998"/>
                    </a:lnTo>
                    <a:lnTo>
                      <a:pt x="4662" y="2502"/>
                    </a:lnTo>
                    <a:lnTo>
                      <a:pt x="4680" y="3024"/>
                    </a:lnTo>
                    <a:lnTo>
                      <a:pt x="4716" y="3618"/>
                    </a:lnTo>
                    <a:lnTo>
                      <a:pt x="4734" y="4014"/>
                    </a:lnTo>
                    <a:lnTo>
                      <a:pt x="4770" y="4302"/>
                    </a:lnTo>
                    <a:lnTo>
                      <a:pt x="4788" y="4500"/>
                    </a:lnTo>
                    <a:lnTo>
                      <a:pt x="4806" y="4608"/>
                    </a:lnTo>
                    <a:lnTo>
                      <a:pt x="4806" y="4770"/>
                    </a:lnTo>
                    <a:lnTo>
                      <a:pt x="4823" y="4896"/>
                    </a:lnTo>
                    <a:lnTo>
                      <a:pt x="4842" y="5112"/>
                    </a:lnTo>
                    <a:lnTo>
                      <a:pt x="4860" y="5364"/>
                    </a:lnTo>
                    <a:lnTo>
                      <a:pt x="4878" y="5598"/>
                    </a:lnTo>
                    <a:lnTo>
                      <a:pt x="4932" y="5814"/>
                    </a:lnTo>
                    <a:lnTo>
                      <a:pt x="4968" y="6012"/>
                    </a:lnTo>
                    <a:lnTo>
                      <a:pt x="4986" y="6282"/>
                    </a:lnTo>
                    <a:lnTo>
                      <a:pt x="5023" y="6444"/>
                    </a:lnTo>
                    <a:lnTo>
                      <a:pt x="5076" y="6624"/>
                    </a:lnTo>
                    <a:lnTo>
                      <a:pt x="5112" y="6714"/>
                    </a:lnTo>
                    <a:lnTo>
                      <a:pt x="5112" y="6732"/>
                    </a:lnTo>
                    <a:lnTo>
                      <a:pt x="5076" y="6750"/>
                    </a:lnTo>
                    <a:lnTo>
                      <a:pt x="5040" y="6750"/>
                    </a:lnTo>
                    <a:lnTo>
                      <a:pt x="5023" y="6750"/>
                    </a:lnTo>
                    <a:lnTo>
                      <a:pt x="5040" y="6804"/>
                    </a:lnTo>
                    <a:lnTo>
                      <a:pt x="5040" y="6894"/>
                    </a:lnTo>
                    <a:lnTo>
                      <a:pt x="5058" y="6966"/>
                    </a:lnTo>
                    <a:lnTo>
                      <a:pt x="5040" y="7056"/>
                    </a:lnTo>
                    <a:lnTo>
                      <a:pt x="5058" y="7254"/>
                    </a:lnTo>
                    <a:lnTo>
                      <a:pt x="5076" y="7434"/>
                    </a:lnTo>
                    <a:lnTo>
                      <a:pt x="5058" y="7506"/>
                    </a:lnTo>
                    <a:lnTo>
                      <a:pt x="5058" y="7578"/>
                    </a:lnTo>
                    <a:lnTo>
                      <a:pt x="5040" y="7650"/>
                    </a:lnTo>
                    <a:lnTo>
                      <a:pt x="4986" y="7758"/>
                    </a:lnTo>
                    <a:lnTo>
                      <a:pt x="4950" y="7812"/>
                    </a:lnTo>
                    <a:lnTo>
                      <a:pt x="4914" y="7830"/>
                    </a:lnTo>
                    <a:lnTo>
                      <a:pt x="4878" y="7830"/>
                    </a:lnTo>
                    <a:lnTo>
                      <a:pt x="4842" y="7775"/>
                    </a:lnTo>
                    <a:lnTo>
                      <a:pt x="4806" y="7812"/>
                    </a:lnTo>
                    <a:lnTo>
                      <a:pt x="4752" y="7848"/>
                    </a:lnTo>
                    <a:lnTo>
                      <a:pt x="4716" y="7866"/>
                    </a:lnTo>
                    <a:lnTo>
                      <a:pt x="4662" y="7866"/>
                    </a:lnTo>
                    <a:lnTo>
                      <a:pt x="4644" y="7830"/>
                    </a:lnTo>
                    <a:lnTo>
                      <a:pt x="4644" y="7794"/>
                    </a:lnTo>
                    <a:lnTo>
                      <a:pt x="4680" y="7722"/>
                    </a:lnTo>
                    <a:lnTo>
                      <a:pt x="4734" y="7650"/>
                    </a:lnTo>
                    <a:lnTo>
                      <a:pt x="4788" y="7578"/>
                    </a:lnTo>
                    <a:lnTo>
                      <a:pt x="4823" y="7506"/>
                    </a:lnTo>
                    <a:lnTo>
                      <a:pt x="4806" y="7434"/>
                    </a:lnTo>
                    <a:lnTo>
                      <a:pt x="4680" y="7506"/>
                    </a:lnTo>
                    <a:lnTo>
                      <a:pt x="4590" y="7560"/>
                    </a:lnTo>
                    <a:lnTo>
                      <a:pt x="4500" y="7596"/>
                    </a:lnTo>
                    <a:lnTo>
                      <a:pt x="4482" y="7596"/>
                    </a:lnTo>
                    <a:lnTo>
                      <a:pt x="4410" y="7614"/>
                    </a:lnTo>
                    <a:lnTo>
                      <a:pt x="4392" y="7614"/>
                    </a:lnTo>
                    <a:lnTo>
                      <a:pt x="4374" y="7596"/>
                    </a:lnTo>
                    <a:lnTo>
                      <a:pt x="4374" y="7542"/>
                    </a:lnTo>
                    <a:lnTo>
                      <a:pt x="4392" y="7470"/>
                    </a:lnTo>
                    <a:lnTo>
                      <a:pt x="4445" y="7416"/>
                    </a:lnTo>
                    <a:lnTo>
                      <a:pt x="4445" y="7399"/>
                    </a:lnTo>
                    <a:lnTo>
                      <a:pt x="4464" y="7380"/>
                    </a:lnTo>
                    <a:lnTo>
                      <a:pt x="4518" y="7344"/>
                    </a:lnTo>
                    <a:lnTo>
                      <a:pt x="4500" y="7308"/>
                    </a:lnTo>
                    <a:lnTo>
                      <a:pt x="4500" y="7272"/>
                    </a:lnTo>
                    <a:lnTo>
                      <a:pt x="4500" y="7218"/>
                    </a:lnTo>
                    <a:lnTo>
                      <a:pt x="4500" y="7182"/>
                    </a:lnTo>
                    <a:lnTo>
                      <a:pt x="4500" y="7128"/>
                    </a:lnTo>
                    <a:lnTo>
                      <a:pt x="4518" y="7056"/>
                    </a:lnTo>
                    <a:lnTo>
                      <a:pt x="4500" y="7074"/>
                    </a:lnTo>
                    <a:lnTo>
                      <a:pt x="4428" y="7074"/>
                    </a:lnTo>
                    <a:lnTo>
                      <a:pt x="4356" y="7056"/>
                    </a:lnTo>
                    <a:lnTo>
                      <a:pt x="4320" y="7020"/>
                    </a:lnTo>
                    <a:lnTo>
                      <a:pt x="4302" y="6984"/>
                    </a:lnTo>
                    <a:lnTo>
                      <a:pt x="4266" y="7344"/>
                    </a:lnTo>
                    <a:lnTo>
                      <a:pt x="4248" y="7632"/>
                    </a:lnTo>
                    <a:lnTo>
                      <a:pt x="4266" y="7812"/>
                    </a:lnTo>
                    <a:lnTo>
                      <a:pt x="4248" y="7830"/>
                    </a:lnTo>
                    <a:lnTo>
                      <a:pt x="4230" y="7866"/>
                    </a:lnTo>
                    <a:lnTo>
                      <a:pt x="4230" y="7884"/>
                    </a:lnTo>
                    <a:lnTo>
                      <a:pt x="4212" y="7866"/>
                    </a:lnTo>
                    <a:lnTo>
                      <a:pt x="4176" y="7740"/>
                    </a:lnTo>
                    <a:lnTo>
                      <a:pt x="4122" y="7686"/>
                    </a:lnTo>
                    <a:lnTo>
                      <a:pt x="4014" y="7560"/>
                    </a:lnTo>
                    <a:lnTo>
                      <a:pt x="3978" y="7775"/>
                    </a:lnTo>
                    <a:lnTo>
                      <a:pt x="3942" y="8064"/>
                    </a:lnTo>
                    <a:lnTo>
                      <a:pt x="3798" y="8820"/>
                    </a:lnTo>
                    <a:lnTo>
                      <a:pt x="3691" y="9432"/>
                    </a:lnTo>
                    <a:lnTo>
                      <a:pt x="3600" y="9864"/>
                    </a:lnTo>
                    <a:lnTo>
                      <a:pt x="3492" y="10242"/>
                    </a:lnTo>
                    <a:lnTo>
                      <a:pt x="3420" y="10530"/>
                    </a:lnTo>
                    <a:lnTo>
                      <a:pt x="3366" y="10674"/>
                    </a:lnTo>
                    <a:lnTo>
                      <a:pt x="3384" y="10800"/>
                    </a:lnTo>
                    <a:lnTo>
                      <a:pt x="3366" y="10908"/>
                    </a:lnTo>
                    <a:lnTo>
                      <a:pt x="3348" y="10980"/>
                    </a:lnTo>
                    <a:lnTo>
                      <a:pt x="3078" y="11700"/>
                    </a:lnTo>
                    <a:lnTo>
                      <a:pt x="2916" y="12258"/>
                    </a:lnTo>
                    <a:lnTo>
                      <a:pt x="2844" y="12474"/>
                    </a:lnTo>
                    <a:lnTo>
                      <a:pt x="2826" y="12600"/>
                    </a:lnTo>
                    <a:lnTo>
                      <a:pt x="2754" y="12762"/>
                    </a:lnTo>
                    <a:lnTo>
                      <a:pt x="2682" y="12888"/>
                    </a:lnTo>
                    <a:lnTo>
                      <a:pt x="2628" y="12996"/>
                    </a:lnTo>
                    <a:lnTo>
                      <a:pt x="2646" y="13176"/>
                    </a:lnTo>
                    <a:lnTo>
                      <a:pt x="2664" y="13482"/>
                    </a:lnTo>
                    <a:lnTo>
                      <a:pt x="2682" y="13590"/>
                    </a:lnTo>
                    <a:lnTo>
                      <a:pt x="2718" y="13662"/>
                    </a:lnTo>
                    <a:lnTo>
                      <a:pt x="2736" y="13717"/>
                    </a:lnTo>
                    <a:lnTo>
                      <a:pt x="2754" y="13734"/>
                    </a:lnTo>
                    <a:lnTo>
                      <a:pt x="2754" y="13788"/>
                    </a:lnTo>
                    <a:lnTo>
                      <a:pt x="2772" y="13860"/>
                    </a:lnTo>
                    <a:lnTo>
                      <a:pt x="2826" y="13914"/>
                    </a:lnTo>
                    <a:lnTo>
                      <a:pt x="2898" y="13950"/>
                    </a:lnTo>
                    <a:lnTo>
                      <a:pt x="3096" y="14040"/>
                    </a:lnTo>
                    <a:lnTo>
                      <a:pt x="3258" y="14112"/>
                    </a:lnTo>
                    <a:lnTo>
                      <a:pt x="3384" y="14148"/>
                    </a:lnTo>
                    <a:lnTo>
                      <a:pt x="3438" y="14148"/>
                    </a:lnTo>
                    <a:lnTo>
                      <a:pt x="3546" y="14166"/>
                    </a:lnTo>
                    <a:lnTo>
                      <a:pt x="3636" y="14202"/>
                    </a:lnTo>
                    <a:lnTo>
                      <a:pt x="3672" y="14238"/>
                    </a:lnTo>
                    <a:lnTo>
                      <a:pt x="3672" y="14274"/>
                    </a:lnTo>
                    <a:lnTo>
                      <a:pt x="3672" y="14293"/>
                    </a:lnTo>
                    <a:lnTo>
                      <a:pt x="3654" y="14328"/>
                    </a:lnTo>
                    <a:lnTo>
                      <a:pt x="3600" y="14382"/>
                    </a:lnTo>
                    <a:lnTo>
                      <a:pt x="3546" y="14400"/>
                    </a:lnTo>
                    <a:lnTo>
                      <a:pt x="3474" y="14418"/>
                    </a:lnTo>
                    <a:lnTo>
                      <a:pt x="3276" y="14454"/>
                    </a:lnTo>
                    <a:lnTo>
                      <a:pt x="3024" y="14490"/>
                    </a:lnTo>
                    <a:lnTo>
                      <a:pt x="2826" y="14472"/>
                    </a:lnTo>
                    <a:lnTo>
                      <a:pt x="2557" y="14436"/>
                    </a:lnTo>
                    <a:lnTo>
                      <a:pt x="2610" y="14490"/>
                    </a:lnTo>
                    <a:lnTo>
                      <a:pt x="2628" y="14544"/>
                    </a:lnTo>
                    <a:lnTo>
                      <a:pt x="2664" y="14598"/>
                    </a:lnTo>
                    <a:lnTo>
                      <a:pt x="2700" y="14634"/>
                    </a:lnTo>
                    <a:lnTo>
                      <a:pt x="2808" y="14669"/>
                    </a:lnTo>
                    <a:lnTo>
                      <a:pt x="2844" y="14742"/>
                    </a:lnTo>
                    <a:lnTo>
                      <a:pt x="2862" y="14796"/>
                    </a:lnTo>
                    <a:lnTo>
                      <a:pt x="2844" y="14832"/>
                    </a:lnTo>
                    <a:lnTo>
                      <a:pt x="2826" y="14868"/>
                    </a:lnTo>
                    <a:lnTo>
                      <a:pt x="2808" y="14886"/>
                    </a:lnTo>
                    <a:lnTo>
                      <a:pt x="2736" y="14922"/>
                    </a:lnTo>
                    <a:lnTo>
                      <a:pt x="2592" y="14958"/>
                    </a:lnTo>
                    <a:lnTo>
                      <a:pt x="2340" y="14958"/>
                    </a:lnTo>
                    <a:lnTo>
                      <a:pt x="2250" y="14958"/>
                    </a:lnTo>
                    <a:lnTo>
                      <a:pt x="2052" y="14940"/>
                    </a:lnTo>
                    <a:lnTo>
                      <a:pt x="1818" y="14904"/>
                    </a:lnTo>
                    <a:lnTo>
                      <a:pt x="1710" y="14886"/>
                    </a:lnTo>
                    <a:lnTo>
                      <a:pt x="1620" y="14832"/>
                    </a:lnTo>
                    <a:lnTo>
                      <a:pt x="1548" y="14688"/>
                    </a:lnTo>
                    <a:lnTo>
                      <a:pt x="1476" y="14688"/>
                    </a:lnTo>
                    <a:lnTo>
                      <a:pt x="1386" y="14634"/>
                    </a:lnTo>
                    <a:lnTo>
                      <a:pt x="1332" y="14598"/>
                    </a:lnTo>
                    <a:lnTo>
                      <a:pt x="1296" y="14562"/>
                    </a:lnTo>
                    <a:lnTo>
                      <a:pt x="1296" y="14310"/>
                    </a:lnTo>
                    <a:lnTo>
                      <a:pt x="1278" y="14112"/>
                    </a:lnTo>
                    <a:lnTo>
                      <a:pt x="1260" y="13806"/>
                    </a:lnTo>
                    <a:lnTo>
                      <a:pt x="1260" y="13698"/>
                    </a:lnTo>
                    <a:lnTo>
                      <a:pt x="1242" y="13608"/>
                    </a:lnTo>
                    <a:lnTo>
                      <a:pt x="1224" y="13554"/>
                    </a:lnTo>
                    <a:lnTo>
                      <a:pt x="1188" y="13482"/>
                    </a:lnTo>
                    <a:lnTo>
                      <a:pt x="1134" y="13302"/>
                    </a:lnTo>
                    <a:lnTo>
                      <a:pt x="1116" y="13176"/>
                    </a:lnTo>
                    <a:lnTo>
                      <a:pt x="1116" y="13014"/>
                    </a:lnTo>
                    <a:lnTo>
                      <a:pt x="1116" y="12852"/>
                    </a:lnTo>
                    <a:lnTo>
                      <a:pt x="1134" y="12690"/>
                    </a:lnTo>
                    <a:lnTo>
                      <a:pt x="1188" y="12366"/>
                    </a:lnTo>
                    <a:lnTo>
                      <a:pt x="1224" y="12096"/>
                    </a:lnTo>
                    <a:lnTo>
                      <a:pt x="1242" y="11844"/>
                    </a:lnTo>
                    <a:lnTo>
                      <a:pt x="1278" y="11592"/>
                    </a:lnTo>
                    <a:lnTo>
                      <a:pt x="1314" y="11394"/>
                    </a:lnTo>
                    <a:lnTo>
                      <a:pt x="1332" y="11196"/>
                    </a:lnTo>
                    <a:lnTo>
                      <a:pt x="1332" y="10962"/>
                    </a:lnTo>
                    <a:lnTo>
                      <a:pt x="1332" y="10728"/>
                    </a:lnTo>
                    <a:lnTo>
                      <a:pt x="1350" y="10457"/>
                    </a:lnTo>
                    <a:lnTo>
                      <a:pt x="1314" y="10494"/>
                    </a:lnTo>
                    <a:lnTo>
                      <a:pt x="1260" y="10566"/>
                    </a:lnTo>
                    <a:lnTo>
                      <a:pt x="1206" y="10602"/>
                    </a:lnTo>
                    <a:lnTo>
                      <a:pt x="1152" y="10620"/>
                    </a:lnTo>
                    <a:lnTo>
                      <a:pt x="1080" y="10620"/>
                    </a:lnTo>
                    <a:lnTo>
                      <a:pt x="1008" y="10602"/>
                    </a:lnTo>
                    <a:lnTo>
                      <a:pt x="936" y="10620"/>
                    </a:lnTo>
                    <a:lnTo>
                      <a:pt x="864" y="10620"/>
                    </a:lnTo>
                    <a:lnTo>
                      <a:pt x="774" y="10602"/>
                    </a:lnTo>
                    <a:lnTo>
                      <a:pt x="108" y="10440"/>
                    </a:lnTo>
                    <a:lnTo>
                      <a:pt x="89" y="10440"/>
                    </a:lnTo>
                    <a:lnTo>
                      <a:pt x="54" y="10386"/>
                    </a:lnTo>
                    <a:lnTo>
                      <a:pt x="18" y="10314"/>
                    </a:lnTo>
                    <a:lnTo>
                      <a:pt x="0" y="10260"/>
                    </a:lnTo>
                    <a:lnTo>
                      <a:pt x="0" y="10170"/>
                    </a:lnTo>
                    <a:lnTo>
                      <a:pt x="162" y="9018"/>
                    </a:lnTo>
                    <a:lnTo>
                      <a:pt x="144" y="9000"/>
                    </a:lnTo>
                    <a:lnTo>
                      <a:pt x="126" y="8929"/>
                    </a:lnTo>
                    <a:lnTo>
                      <a:pt x="126" y="8820"/>
                    </a:lnTo>
                    <a:lnTo>
                      <a:pt x="144" y="8640"/>
                    </a:lnTo>
                    <a:lnTo>
                      <a:pt x="162" y="8550"/>
                    </a:lnTo>
                    <a:lnTo>
                      <a:pt x="216" y="8370"/>
                    </a:lnTo>
                    <a:lnTo>
                      <a:pt x="270" y="8262"/>
                    </a:lnTo>
                    <a:lnTo>
                      <a:pt x="342" y="8172"/>
                    </a:lnTo>
                    <a:lnTo>
                      <a:pt x="414" y="8118"/>
                    </a:lnTo>
                    <a:lnTo>
                      <a:pt x="450" y="8118"/>
                    </a:lnTo>
                    <a:lnTo>
                      <a:pt x="504" y="8118"/>
                    </a:lnTo>
                    <a:lnTo>
                      <a:pt x="702" y="8172"/>
                    </a:lnTo>
                    <a:lnTo>
                      <a:pt x="684" y="8082"/>
                    </a:lnTo>
                    <a:lnTo>
                      <a:pt x="684" y="8010"/>
                    </a:lnTo>
                    <a:lnTo>
                      <a:pt x="702" y="7992"/>
                    </a:lnTo>
                    <a:lnTo>
                      <a:pt x="720" y="7975"/>
                    </a:lnTo>
                    <a:lnTo>
                      <a:pt x="756" y="7524"/>
                    </a:lnTo>
                    <a:lnTo>
                      <a:pt x="738" y="7524"/>
                    </a:lnTo>
                    <a:lnTo>
                      <a:pt x="684" y="7506"/>
                    </a:lnTo>
                    <a:lnTo>
                      <a:pt x="667" y="7488"/>
                    </a:lnTo>
                    <a:lnTo>
                      <a:pt x="630" y="7452"/>
                    </a:lnTo>
                    <a:lnTo>
                      <a:pt x="630" y="7416"/>
                    </a:lnTo>
                    <a:lnTo>
                      <a:pt x="630" y="7344"/>
                    </a:lnTo>
                    <a:lnTo>
                      <a:pt x="630" y="7199"/>
                    </a:lnTo>
                    <a:lnTo>
                      <a:pt x="630" y="7056"/>
                    </a:lnTo>
                    <a:lnTo>
                      <a:pt x="612" y="6930"/>
                    </a:lnTo>
                    <a:lnTo>
                      <a:pt x="594" y="6948"/>
                    </a:lnTo>
                    <a:lnTo>
                      <a:pt x="522" y="6966"/>
                    </a:lnTo>
                    <a:lnTo>
                      <a:pt x="486" y="6966"/>
                    </a:lnTo>
                    <a:lnTo>
                      <a:pt x="468" y="6948"/>
                    </a:lnTo>
                    <a:lnTo>
                      <a:pt x="468" y="6912"/>
                    </a:lnTo>
                    <a:lnTo>
                      <a:pt x="468" y="6840"/>
                    </a:lnTo>
                    <a:lnTo>
                      <a:pt x="468" y="6858"/>
                    </a:lnTo>
                    <a:lnTo>
                      <a:pt x="486" y="6823"/>
                    </a:lnTo>
                    <a:lnTo>
                      <a:pt x="486" y="6678"/>
                    </a:lnTo>
                    <a:lnTo>
                      <a:pt x="486" y="6354"/>
                    </a:lnTo>
                    <a:lnTo>
                      <a:pt x="450" y="5869"/>
                    </a:lnTo>
                    <a:lnTo>
                      <a:pt x="414" y="5472"/>
                    </a:lnTo>
                    <a:lnTo>
                      <a:pt x="360" y="5166"/>
                    </a:lnTo>
                    <a:lnTo>
                      <a:pt x="342" y="5004"/>
                    </a:lnTo>
                    <a:lnTo>
                      <a:pt x="306" y="4590"/>
                    </a:lnTo>
                    <a:lnTo>
                      <a:pt x="289" y="4338"/>
                    </a:lnTo>
                    <a:lnTo>
                      <a:pt x="289" y="4050"/>
                    </a:lnTo>
                    <a:lnTo>
                      <a:pt x="324" y="3780"/>
                    </a:lnTo>
                    <a:lnTo>
                      <a:pt x="378" y="3528"/>
                    </a:lnTo>
                    <a:lnTo>
                      <a:pt x="450" y="2970"/>
                    </a:lnTo>
                    <a:lnTo>
                      <a:pt x="504" y="2484"/>
                    </a:lnTo>
                    <a:lnTo>
                      <a:pt x="540" y="2070"/>
                    </a:lnTo>
                    <a:lnTo>
                      <a:pt x="558" y="1890"/>
                    </a:lnTo>
                    <a:lnTo>
                      <a:pt x="594" y="1710"/>
                    </a:lnTo>
                    <a:lnTo>
                      <a:pt x="648" y="1494"/>
                    </a:lnTo>
                    <a:lnTo>
                      <a:pt x="720" y="1278"/>
                    </a:lnTo>
                    <a:lnTo>
                      <a:pt x="810" y="1062"/>
                    </a:lnTo>
                    <a:lnTo>
                      <a:pt x="882" y="972"/>
                    </a:lnTo>
                    <a:lnTo>
                      <a:pt x="936" y="881"/>
                    </a:lnTo>
                    <a:lnTo>
                      <a:pt x="1008" y="828"/>
                    </a:lnTo>
                    <a:lnTo>
                      <a:pt x="1080" y="774"/>
                    </a:lnTo>
                    <a:lnTo>
                      <a:pt x="1260" y="720"/>
                    </a:lnTo>
                    <a:lnTo>
                      <a:pt x="1674" y="594"/>
                    </a:lnTo>
                    <a:lnTo>
                      <a:pt x="1908" y="486"/>
                    </a:lnTo>
                    <a:lnTo>
                      <a:pt x="2106" y="396"/>
                    </a:lnTo>
                    <a:lnTo>
                      <a:pt x="2250" y="288"/>
                    </a:lnTo>
                    <a:lnTo>
                      <a:pt x="2304" y="234"/>
                    </a:lnTo>
                    <a:lnTo>
                      <a:pt x="2322" y="180"/>
                    </a:lnTo>
                    <a:lnTo>
                      <a:pt x="2358" y="126"/>
                    </a:lnTo>
                    <a:lnTo>
                      <a:pt x="2430" y="0"/>
                    </a:lnTo>
                    <a:lnTo>
                      <a:pt x="2484" y="0"/>
                    </a:lnTo>
                    <a:lnTo>
                      <a:pt x="2466" y="54"/>
                    </a:lnTo>
                    <a:lnTo>
                      <a:pt x="2448" y="108"/>
                    </a:lnTo>
                    <a:lnTo>
                      <a:pt x="2448" y="216"/>
                    </a:lnTo>
                    <a:lnTo>
                      <a:pt x="2484" y="342"/>
                    </a:lnTo>
                    <a:lnTo>
                      <a:pt x="2538" y="486"/>
                    </a:lnTo>
                    <a:lnTo>
                      <a:pt x="2646" y="702"/>
                    </a:lnTo>
                    <a:lnTo>
                      <a:pt x="2700" y="792"/>
                    </a:lnTo>
                    <a:lnTo>
                      <a:pt x="2826" y="1081"/>
                    </a:lnTo>
                    <a:lnTo>
                      <a:pt x="3006" y="1440"/>
                    </a:lnTo>
                    <a:lnTo>
                      <a:pt x="3222" y="1890"/>
                    </a:lnTo>
                    <a:lnTo>
                      <a:pt x="3222" y="1728"/>
                    </a:lnTo>
                    <a:lnTo>
                      <a:pt x="3258" y="1584"/>
                    </a:lnTo>
                    <a:lnTo>
                      <a:pt x="3294" y="1457"/>
                    </a:lnTo>
                    <a:lnTo>
                      <a:pt x="3330" y="1350"/>
                    </a:lnTo>
                    <a:lnTo>
                      <a:pt x="3348" y="1278"/>
                    </a:lnTo>
                    <a:lnTo>
                      <a:pt x="3330" y="1224"/>
                    </a:lnTo>
                    <a:lnTo>
                      <a:pt x="3313" y="1224"/>
                    </a:lnTo>
                    <a:lnTo>
                      <a:pt x="3096" y="954"/>
                    </a:lnTo>
                    <a:lnTo>
                      <a:pt x="3222" y="881"/>
                    </a:lnTo>
                    <a:lnTo>
                      <a:pt x="3313" y="846"/>
                    </a:lnTo>
                    <a:lnTo>
                      <a:pt x="3366" y="846"/>
                    </a:lnTo>
                    <a:lnTo>
                      <a:pt x="3420" y="846"/>
                    </a:lnTo>
                    <a:lnTo>
                      <a:pt x="3474" y="900"/>
                    </a:lnTo>
                    <a:lnTo>
                      <a:pt x="3528" y="936"/>
                    </a:lnTo>
                    <a:lnTo>
                      <a:pt x="3528" y="954"/>
                    </a:lnTo>
                    <a:lnTo>
                      <a:pt x="3564" y="1008"/>
                    </a:lnTo>
                    <a:lnTo>
                      <a:pt x="3582" y="1062"/>
                    </a:lnTo>
                    <a:lnTo>
                      <a:pt x="3600" y="1098"/>
                    </a:lnTo>
                    <a:lnTo>
                      <a:pt x="3582" y="1152"/>
                    </a:lnTo>
                    <a:lnTo>
                      <a:pt x="3564" y="1206"/>
                    </a:lnTo>
                    <a:lnTo>
                      <a:pt x="3546" y="1242"/>
                    </a:lnTo>
                    <a:lnTo>
                      <a:pt x="3564" y="1368"/>
                    </a:lnTo>
                    <a:lnTo>
                      <a:pt x="3564" y="1476"/>
                    </a:lnTo>
                    <a:lnTo>
                      <a:pt x="3564" y="1602"/>
                    </a:lnTo>
                    <a:lnTo>
                      <a:pt x="3564" y="1710"/>
                    </a:lnTo>
                    <a:lnTo>
                      <a:pt x="3582" y="1818"/>
                    </a:lnTo>
                    <a:lnTo>
                      <a:pt x="3618" y="1926"/>
                    </a:lnTo>
                    <a:lnTo>
                      <a:pt x="3726" y="2214"/>
                    </a:lnTo>
                    <a:lnTo>
                      <a:pt x="3816" y="2556"/>
                    </a:lnTo>
                    <a:lnTo>
                      <a:pt x="3906" y="2934"/>
                    </a:lnTo>
                    <a:lnTo>
                      <a:pt x="3960" y="3294"/>
                    </a:lnTo>
                    <a:lnTo>
                      <a:pt x="4069" y="3906"/>
                    </a:lnTo>
                    <a:lnTo>
                      <a:pt x="4086" y="4158"/>
                    </a:lnTo>
                    <a:lnTo>
                      <a:pt x="4069" y="3510"/>
                    </a:lnTo>
                    <a:lnTo>
                      <a:pt x="4014" y="2916"/>
                    </a:lnTo>
                    <a:lnTo>
                      <a:pt x="3942" y="2394"/>
                    </a:lnTo>
                    <a:lnTo>
                      <a:pt x="3870" y="1944"/>
                    </a:lnTo>
                    <a:lnTo>
                      <a:pt x="3798" y="1584"/>
                    </a:lnTo>
                    <a:lnTo>
                      <a:pt x="3726" y="1296"/>
                    </a:lnTo>
                    <a:lnTo>
                      <a:pt x="3672" y="1081"/>
                    </a:lnTo>
                    <a:lnTo>
                      <a:pt x="3636" y="972"/>
                    </a:lnTo>
                    <a:lnTo>
                      <a:pt x="3636" y="864"/>
                    </a:lnTo>
                    <a:lnTo>
                      <a:pt x="3618" y="774"/>
                    </a:lnTo>
                    <a:lnTo>
                      <a:pt x="3600" y="666"/>
                    </a:lnTo>
                    <a:lnTo>
                      <a:pt x="3582" y="630"/>
                    </a:lnTo>
                    <a:lnTo>
                      <a:pt x="3618" y="630"/>
                    </a:lnTo>
                    <a:close/>
                    <a:moveTo>
                      <a:pt x="3330" y="5508"/>
                    </a:moveTo>
                    <a:lnTo>
                      <a:pt x="3330" y="5472"/>
                    </a:lnTo>
                    <a:lnTo>
                      <a:pt x="3313" y="5454"/>
                    </a:lnTo>
                    <a:lnTo>
                      <a:pt x="3276" y="5436"/>
                    </a:lnTo>
                    <a:lnTo>
                      <a:pt x="3258" y="5418"/>
                    </a:lnTo>
                    <a:lnTo>
                      <a:pt x="3222" y="5436"/>
                    </a:lnTo>
                    <a:lnTo>
                      <a:pt x="3186" y="5454"/>
                    </a:lnTo>
                    <a:lnTo>
                      <a:pt x="3168" y="5472"/>
                    </a:lnTo>
                    <a:lnTo>
                      <a:pt x="3168" y="5508"/>
                    </a:lnTo>
                    <a:lnTo>
                      <a:pt x="3168" y="5544"/>
                    </a:lnTo>
                    <a:lnTo>
                      <a:pt x="3186" y="5580"/>
                    </a:lnTo>
                    <a:lnTo>
                      <a:pt x="3222" y="5598"/>
                    </a:lnTo>
                    <a:lnTo>
                      <a:pt x="3258" y="5616"/>
                    </a:lnTo>
                    <a:lnTo>
                      <a:pt x="3276" y="5598"/>
                    </a:lnTo>
                    <a:lnTo>
                      <a:pt x="3313" y="5580"/>
                    </a:lnTo>
                    <a:lnTo>
                      <a:pt x="3330" y="5544"/>
                    </a:lnTo>
                    <a:lnTo>
                      <a:pt x="3330" y="5508"/>
                    </a:lnTo>
                    <a:close/>
                    <a:moveTo>
                      <a:pt x="3546" y="3492"/>
                    </a:moveTo>
                    <a:lnTo>
                      <a:pt x="3546" y="3456"/>
                    </a:lnTo>
                    <a:lnTo>
                      <a:pt x="3528" y="3420"/>
                    </a:lnTo>
                    <a:lnTo>
                      <a:pt x="3492" y="3402"/>
                    </a:lnTo>
                    <a:lnTo>
                      <a:pt x="3456" y="3402"/>
                    </a:lnTo>
                    <a:lnTo>
                      <a:pt x="3420" y="3402"/>
                    </a:lnTo>
                    <a:lnTo>
                      <a:pt x="3402" y="3420"/>
                    </a:lnTo>
                    <a:lnTo>
                      <a:pt x="3384" y="3456"/>
                    </a:lnTo>
                    <a:lnTo>
                      <a:pt x="3366" y="3492"/>
                    </a:lnTo>
                    <a:lnTo>
                      <a:pt x="3384" y="3528"/>
                    </a:lnTo>
                    <a:lnTo>
                      <a:pt x="3402" y="3563"/>
                    </a:lnTo>
                    <a:lnTo>
                      <a:pt x="3420" y="3582"/>
                    </a:lnTo>
                    <a:lnTo>
                      <a:pt x="3456" y="3582"/>
                    </a:lnTo>
                    <a:lnTo>
                      <a:pt x="3492" y="3582"/>
                    </a:lnTo>
                    <a:lnTo>
                      <a:pt x="3528" y="3563"/>
                    </a:lnTo>
                    <a:lnTo>
                      <a:pt x="3546" y="3528"/>
                    </a:lnTo>
                    <a:lnTo>
                      <a:pt x="3546" y="3492"/>
                    </a:lnTo>
                    <a:close/>
                    <a:moveTo>
                      <a:pt x="3492" y="4464"/>
                    </a:moveTo>
                    <a:lnTo>
                      <a:pt x="3492" y="4428"/>
                    </a:lnTo>
                    <a:lnTo>
                      <a:pt x="3474" y="4410"/>
                    </a:lnTo>
                    <a:lnTo>
                      <a:pt x="3456" y="4374"/>
                    </a:lnTo>
                    <a:lnTo>
                      <a:pt x="3420" y="4374"/>
                    </a:lnTo>
                    <a:lnTo>
                      <a:pt x="3384" y="4374"/>
                    </a:lnTo>
                    <a:lnTo>
                      <a:pt x="3348" y="4410"/>
                    </a:lnTo>
                    <a:lnTo>
                      <a:pt x="3330" y="4428"/>
                    </a:lnTo>
                    <a:lnTo>
                      <a:pt x="3330" y="4464"/>
                    </a:lnTo>
                    <a:lnTo>
                      <a:pt x="3330" y="4500"/>
                    </a:lnTo>
                    <a:lnTo>
                      <a:pt x="3348" y="4536"/>
                    </a:lnTo>
                    <a:lnTo>
                      <a:pt x="3384" y="4554"/>
                    </a:lnTo>
                    <a:lnTo>
                      <a:pt x="3420" y="4554"/>
                    </a:lnTo>
                    <a:lnTo>
                      <a:pt x="3456" y="4554"/>
                    </a:lnTo>
                    <a:lnTo>
                      <a:pt x="3474" y="4536"/>
                    </a:lnTo>
                    <a:lnTo>
                      <a:pt x="3492" y="4500"/>
                    </a:lnTo>
                    <a:lnTo>
                      <a:pt x="3492" y="4464"/>
                    </a:lnTo>
                    <a:close/>
                    <a:moveTo>
                      <a:pt x="1242" y="8334"/>
                    </a:moveTo>
                    <a:lnTo>
                      <a:pt x="1278" y="8100"/>
                    </a:lnTo>
                    <a:lnTo>
                      <a:pt x="1260" y="7884"/>
                    </a:lnTo>
                    <a:lnTo>
                      <a:pt x="1260" y="7794"/>
                    </a:lnTo>
                    <a:lnTo>
                      <a:pt x="1224" y="7704"/>
                    </a:lnTo>
                    <a:lnTo>
                      <a:pt x="846" y="7560"/>
                    </a:lnTo>
                    <a:lnTo>
                      <a:pt x="792" y="7956"/>
                    </a:lnTo>
                    <a:lnTo>
                      <a:pt x="792" y="7975"/>
                    </a:lnTo>
                    <a:lnTo>
                      <a:pt x="828" y="8010"/>
                    </a:lnTo>
                    <a:lnTo>
                      <a:pt x="828" y="8082"/>
                    </a:lnTo>
                    <a:lnTo>
                      <a:pt x="828" y="8136"/>
                    </a:lnTo>
                    <a:lnTo>
                      <a:pt x="810" y="8190"/>
                    </a:lnTo>
                    <a:lnTo>
                      <a:pt x="1242" y="8334"/>
                    </a:lnTo>
                    <a:close/>
                  </a:path>
                </a:pathLst>
              </a:custGeom>
              <a:grp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a:solidFill>
                    <a:srgbClr val="FFFFFF"/>
                  </a:solidFill>
                  <a:latin typeface="微软雅黑" panose="020B0503020204020204" pitchFamily="34" charset="-122"/>
                  <a:ea typeface="微软雅黑" panose="020B0503020204020204" pitchFamily="34" charset="-122"/>
                </a:endParaRPr>
              </a:p>
            </p:txBody>
          </p:sp>
        </p:grpSp>
        <p:sp>
          <p:nvSpPr>
            <p:cNvPr id="377" name="Freeform 134"/>
            <p:cNvSpPr/>
            <p:nvPr/>
          </p:nvSpPr>
          <p:spPr bwMode="auto">
            <a:xfrm>
              <a:off x="1689735" y="4677371"/>
              <a:ext cx="1012152" cy="376151"/>
            </a:xfrm>
            <a:custGeom>
              <a:avLst/>
              <a:gdLst/>
              <a:ahLst/>
              <a:cxnLst>
                <a:cxn ang="0">
                  <a:pos x="504" y="1260"/>
                </a:cxn>
                <a:cxn ang="0">
                  <a:pos x="180" y="1115"/>
                </a:cxn>
                <a:cxn ang="0">
                  <a:pos x="36" y="936"/>
                </a:cxn>
                <a:cxn ang="0">
                  <a:pos x="0" y="756"/>
                </a:cxn>
                <a:cxn ang="0">
                  <a:pos x="180" y="576"/>
                </a:cxn>
                <a:cxn ang="0">
                  <a:pos x="468" y="432"/>
                </a:cxn>
                <a:cxn ang="0">
                  <a:pos x="936" y="360"/>
                </a:cxn>
                <a:cxn ang="0">
                  <a:pos x="1728" y="324"/>
                </a:cxn>
                <a:cxn ang="0">
                  <a:pos x="2052" y="216"/>
                </a:cxn>
                <a:cxn ang="0">
                  <a:pos x="2628" y="36"/>
                </a:cxn>
                <a:cxn ang="0">
                  <a:pos x="3312" y="0"/>
                </a:cxn>
                <a:cxn ang="0">
                  <a:pos x="3888" y="72"/>
                </a:cxn>
                <a:cxn ang="0">
                  <a:pos x="4356" y="288"/>
                </a:cxn>
                <a:cxn ang="0">
                  <a:pos x="4608" y="360"/>
                </a:cxn>
                <a:cxn ang="0">
                  <a:pos x="5472" y="432"/>
                </a:cxn>
                <a:cxn ang="0">
                  <a:pos x="5940" y="648"/>
                </a:cxn>
                <a:cxn ang="0">
                  <a:pos x="6156" y="828"/>
                </a:cxn>
                <a:cxn ang="0">
                  <a:pos x="6228" y="1044"/>
                </a:cxn>
                <a:cxn ang="0">
                  <a:pos x="6156" y="1260"/>
                </a:cxn>
                <a:cxn ang="0">
                  <a:pos x="5868" y="1476"/>
                </a:cxn>
                <a:cxn ang="0">
                  <a:pos x="5544" y="1656"/>
                </a:cxn>
                <a:cxn ang="0">
                  <a:pos x="5220" y="2016"/>
                </a:cxn>
                <a:cxn ang="0">
                  <a:pos x="4968" y="2160"/>
                </a:cxn>
                <a:cxn ang="0">
                  <a:pos x="4680" y="2232"/>
                </a:cxn>
                <a:cxn ang="0">
                  <a:pos x="4320" y="2160"/>
                </a:cxn>
                <a:cxn ang="0">
                  <a:pos x="4104" y="2160"/>
                </a:cxn>
                <a:cxn ang="0">
                  <a:pos x="3744" y="2303"/>
                </a:cxn>
                <a:cxn ang="0">
                  <a:pos x="3276" y="2412"/>
                </a:cxn>
                <a:cxn ang="0">
                  <a:pos x="2808" y="2376"/>
                </a:cxn>
                <a:cxn ang="0">
                  <a:pos x="2376" y="2196"/>
                </a:cxn>
                <a:cxn ang="0">
                  <a:pos x="2160" y="2052"/>
                </a:cxn>
                <a:cxn ang="0">
                  <a:pos x="1872" y="2088"/>
                </a:cxn>
                <a:cxn ang="0">
                  <a:pos x="1548" y="2052"/>
                </a:cxn>
                <a:cxn ang="0">
                  <a:pos x="1260" y="1944"/>
                </a:cxn>
                <a:cxn ang="0">
                  <a:pos x="1116" y="1728"/>
                </a:cxn>
                <a:cxn ang="0">
                  <a:pos x="1080" y="1476"/>
                </a:cxn>
                <a:cxn ang="0">
                  <a:pos x="972" y="1368"/>
                </a:cxn>
              </a:cxnLst>
              <a:rect l="0" t="0" r="r" b="b"/>
              <a:pathLst>
                <a:path w="6228" h="2412">
                  <a:moveTo>
                    <a:pt x="972" y="1368"/>
                  </a:moveTo>
                  <a:lnTo>
                    <a:pt x="504" y="1260"/>
                  </a:lnTo>
                  <a:lnTo>
                    <a:pt x="324" y="1188"/>
                  </a:lnTo>
                  <a:lnTo>
                    <a:pt x="180" y="1115"/>
                  </a:lnTo>
                  <a:lnTo>
                    <a:pt x="72" y="1008"/>
                  </a:lnTo>
                  <a:lnTo>
                    <a:pt x="36" y="936"/>
                  </a:lnTo>
                  <a:lnTo>
                    <a:pt x="0" y="828"/>
                  </a:lnTo>
                  <a:lnTo>
                    <a:pt x="0" y="756"/>
                  </a:lnTo>
                  <a:lnTo>
                    <a:pt x="72" y="648"/>
                  </a:lnTo>
                  <a:lnTo>
                    <a:pt x="180" y="576"/>
                  </a:lnTo>
                  <a:lnTo>
                    <a:pt x="288" y="504"/>
                  </a:lnTo>
                  <a:lnTo>
                    <a:pt x="468" y="432"/>
                  </a:lnTo>
                  <a:lnTo>
                    <a:pt x="684" y="396"/>
                  </a:lnTo>
                  <a:lnTo>
                    <a:pt x="936" y="360"/>
                  </a:lnTo>
                  <a:lnTo>
                    <a:pt x="1584" y="360"/>
                  </a:lnTo>
                  <a:lnTo>
                    <a:pt x="1728" y="324"/>
                  </a:lnTo>
                  <a:lnTo>
                    <a:pt x="1872" y="288"/>
                  </a:lnTo>
                  <a:lnTo>
                    <a:pt x="2052" y="216"/>
                  </a:lnTo>
                  <a:lnTo>
                    <a:pt x="2340" y="108"/>
                  </a:lnTo>
                  <a:lnTo>
                    <a:pt x="2628" y="36"/>
                  </a:lnTo>
                  <a:lnTo>
                    <a:pt x="2952" y="0"/>
                  </a:lnTo>
                  <a:lnTo>
                    <a:pt x="3312" y="0"/>
                  </a:lnTo>
                  <a:lnTo>
                    <a:pt x="3600" y="36"/>
                  </a:lnTo>
                  <a:lnTo>
                    <a:pt x="3888" y="72"/>
                  </a:lnTo>
                  <a:lnTo>
                    <a:pt x="4140" y="180"/>
                  </a:lnTo>
                  <a:lnTo>
                    <a:pt x="4356" y="288"/>
                  </a:lnTo>
                  <a:lnTo>
                    <a:pt x="4500" y="360"/>
                  </a:lnTo>
                  <a:lnTo>
                    <a:pt x="4608" y="360"/>
                  </a:lnTo>
                  <a:lnTo>
                    <a:pt x="5040" y="360"/>
                  </a:lnTo>
                  <a:lnTo>
                    <a:pt x="5472" y="432"/>
                  </a:lnTo>
                  <a:lnTo>
                    <a:pt x="5796" y="540"/>
                  </a:lnTo>
                  <a:lnTo>
                    <a:pt x="5940" y="648"/>
                  </a:lnTo>
                  <a:lnTo>
                    <a:pt x="6048" y="720"/>
                  </a:lnTo>
                  <a:lnTo>
                    <a:pt x="6156" y="828"/>
                  </a:lnTo>
                  <a:lnTo>
                    <a:pt x="6192" y="936"/>
                  </a:lnTo>
                  <a:lnTo>
                    <a:pt x="6228" y="1044"/>
                  </a:lnTo>
                  <a:lnTo>
                    <a:pt x="6192" y="1152"/>
                  </a:lnTo>
                  <a:lnTo>
                    <a:pt x="6156" y="1260"/>
                  </a:lnTo>
                  <a:lnTo>
                    <a:pt x="6048" y="1404"/>
                  </a:lnTo>
                  <a:lnTo>
                    <a:pt x="5868" y="1476"/>
                  </a:lnTo>
                  <a:lnTo>
                    <a:pt x="5688" y="1584"/>
                  </a:lnTo>
                  <a:lnTo>
                    <a:pt x="5544" y="1656"/>
                  </a:lnTo>
                  <a:lnTo>
                    <a:pt x="5400" y="1836"/>
                  </a:lnTo>
                  <a:lnTo>
                    <a:pt x="5220" y="2016"/>
                  </a:lnTo>
                  <a:lnTo>
                    <a:pt x="5112" y="2088"/>
                  </a:lnTo>
                  <a:lnTo>
                    <a:pt x="4968" y="2160"/>
                  </a:lnTo>
                  <a:lnTo>
                    <a:pt x="4824" y="2196"/>
                  </a:lnTo>
                  <a:lnTo>
                    <a:pt x="4680" y="2232"/>
                  </a:lnTo>
                  <a:lnTo>
                    <a:pt x="4500" y="2196"/>
                  </a:lnTo>
                  <a:lnTo>
                    <a:pt x="4320" y="2160"/>
                  </a:lnTo>
                  <a:lnTo>
                    <a:pt x="4176" y="2124"/>
                  </a:lnTo>
                  <a:lnTo>
                    <a:pt x="4104" y="2160"/>
                  </a:lnTo>
                  <a:lnTo>
                    <a:pt x="3996" y="2196"/>
                  </a:lnTo>
                  <a:lnTo>
                    <a:pt x="3744" y="2303"/>
                  </a:lnTo>
                  <a:lnTo>
                    <a:pt x="3528" y="2376"/>
                  </a:lnTo>
                  <a:lnTo>
                    <a:pt x="3276" y="2412"/>
                  </a:lnTo>
                  <a:lnTo>
                    <a:pt x="3024" y="2412"/>
                  </a:lnTo>
                  <a:lnTo>
                    <a:pt x="2808" y="2376"/>
                  </a:lnTo>
                  <a:lnTo>
                    <a:pt x="2592" y="2303"/>
                  </a:lnTo>
                  <a:lnTo>
                    <a:pt x="2376" y="2196"/>
                  </a:lnTo>
                  <a:lnTo>
                    <a:pt x="2232" y="2088"/>
                  </a:lnTo>
                  <a:lnTo>
                    <a:pt x="2160" y="2052"/>
                  </a:lnTo>
                  <a:lnTo>
                    <a:pt x="2016" y="2052"/>
                  </a:lnTo>
                  <a:lnTo>
                    <a:pt x="1872" y="2088"/>
                  </a:lnTo>
                  <a:lnTo>
                    <a:pt x="1728" y="2088"/>
                  </a:lnTo>
                  <a:lnTo>
                    <a:pt x="1548" y="2052"/>
                  </a:lnTo>
                  <a:lnTo>
                    <a:pt x="1404" y="2016"/>
                  </a:lnTo>
                  <a:lnTo>
                    <a:pt x="1260" y="1944"/>
                  </a:lnTo>
                  <a:lnTo>
                    <a:pt x="1152" y="1836"/>
                  </a:lnTo>
                  <a:lnTo>
                    <a:pt x="1116" y="1728"/>
                  </a:lnTo>
                  <a:lnTo>
                    <a:pt x="1080" y="1584"/>
                  </a:lnTo>
                  <a:lnTo>
                    <a:pt x="1080" y="1476"/>
                  </a:lnTo>
                  <a:lnTo>
                    <a:pt x="1044" y="1404"/>
                  </a:lnTo>
                  <a:lnTo>
                    <a:pt x="972" y="1368"/>
                  </a:lnTo>
                  <a:close/>
                </a:path>
              </a:pathLst>
            </a:custGeom>
            <a:solidFill>
              <a:srgbClr val="000000">
                <a:lumMod val="50000"/>
                <a:lumOff val="50000"/>
              </a:srgbClr>
            </a:solid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dirty="0">
                <a:solidFill>
                  <a:srgbClr val="FFFFFF"/>
                </a:solidFill>
                <a:latin typeface="微软雅黑" panose="020B0503020204020204" pitchFamily="34" charset="-122"/>
                <a:ea typeface="微软雅黑" panose="020B0503020204020204" pitchFamily="34" charset="-122"/>
              </a:endParaRPr>
            </a:p>
          </p:txBody>
        </p:sp>
        <p:cxnSp>
          <p:nvCxnSpPr>
            <p:cNvPr id="378" name="直接箭头连接符 377"/>
            <p:cNvCxnSpPr>
              <a:cxnSpLocks noChangeShapeType="1"/>
            </p:cNvCxnSpPr>
            <p:nvPr/>
          </p:nvCxnSpPr>
          <p:spPr bwMode="auto">
            <a:xfrm flipH="1">
              <a:off x="1379052" y="4944353"/>
              <a:ext cx="409680" cy="0"/>
            </a:xfrm>
            <a:prstGeom prst="straightConnector1">
              <a:avLst/>
            </a:prstGeom>
            <a:noFill/>
            <a:ln w="9525">
              <a:solidFill>
                <a:srgbClr val="FFFFFF">
                  <a:lumMod val="75000"/>
                </a:srgbClr>
              </a:solidFill>
              <a:prstDash val="sysDot"/>
              <a:round/>
              <a:tailEnd type="none" w="med" len="med"/>
            </a:ln>
          </p:spPr>
        </p:cxnSp>
        <p:cxnSp>
          <p:nvCxnSpPr>
            <p:cNvPr id="379" name="直接箭头连接符 378"/>
            <p:cNvCxnSpPr>
              <a:cxnSpLocks noChangeShapeType="1"/>
            </p:cNvCxnSpPr>
            <p:nvPr/>
          </p:nvCxnSpPr>
          <p:spPr bwMode="auto">
            <a:xfrm flipH="1">
              <a:off x="1296220" y="4839249"/>
              <a:ext cx="409680" cy="0"/>
            </a:xfrm>
            <a:prstGeom prst="straightConnector1">
              <a:avLst/>
            </a:prstGeom>
            <a:noFill/>
            <a:ln w="9525">
              <a:solidFill>
                <a:srgbClr val="FFFFFF">
                  <a:lumMod val="75000"/>
                </a:srgbClr>
              </a:solidFill>
              <a:prstDash val="sysDot"/>
              <a:round/>
              <a:tailEnd type="none" w="med" len="med"/>
            </a:ln>
          </p:spPr>
        </p:cxnSp>
        <p:cxnSp>
          <p:nvCxnSpPr>
            <p:cNvPr id="380" name="直接箭头连接符 379"/>
            <p:cNvCxnSpPr>
              <a:cxnSpLocks noChangeShapeType="1"/>
            </p:cNvCxnSpPr>
            <p:nvPr/>
          </p:nvCxnSpPr>
          <p:spPr bwMode="auto">
            <a:xfrm flipH="1">
              <a:off x="1583892" y="5021429"/>
              <a:ext cx="409680" cy="0"/>
            </a:xfrm>
            <a:prstGeom prst="straightConnector1">
              <a:avLst/>
            </a:prstGeom>
            <a:noFill/>
            <a:ln w="9525">
              <a:solidFill>
                <a:srgbClr val="FFFFFF">
                  <a:lumMod val="75000"/>
                </a:srgbClr>
              </a:solidFill>
              <a:prstDash val="sysDot"/>
              <a:round/>
              <a:tailEnd type="none" w="med" len="med"/>
            </a:ln>
          </p:spPr>
        </p:cxnSp>
        <p:sp>
          <p:nvSpPr>
            <p:cNvPr id="381" name="矩形 380"/>
            <p:cNvSpPr/>
            <p:nvPr/>
          </p:nvSpPr>
          <p:spPr>
            <a:xfrm>
              <a:off x="1833798" y="4717757"/>
              <a:ext cx="1049056" cy="289508"/>
            </a:xfrm>
            <a:prstGeom prst="rect">
              <a:avLst/>
            </a:prstGeom>
            <a:noFill/>
          </p:spPr>
          <p:txBody>
            <a:bodyPr wrap="square">
              <a:spAutoFit/>
            </a:bodyPr>
            <a:lstStyle/>
            <a:p>
              <a:pPr fontAlgn="auto">
                <a:spcBef>
                  <a:spcPts val="0"/>
                </a:spcBef>
                <a:spcAft>
                  <a:spcPts val="0"/>
                </a:spcAft>
                <a:defRPr/>
              </a:pPr>
              <a:r>
                <a:rPr lang="zh-CN" altLang="en-US" sz="900" b="1" kern="0" dirty="0" smtClean="0">
                  <a:solidFill>
                    <a:srgbClr val="FFFFFF"/>
                  </a:solidFill>
                  <a:latin typeface="Arial" panose="020B0604020202020204"/>
                  <a:ea typeface="微软雅黑" panose="020B0503020204020204" pitchFamily="34" charset="-122"/>
                  <a:sym typeface="Arial" panose="020B0604020202020204"/>
                </a:rPr>
                <a:t>网络资源</a:t>
              </a:r>
              <a:endParaRPr lang="zh-CN" altLang="en-US" sz="900" b="1" kern="0" dirty="0">
                <a:solidFill>
                  <a:srgbClr val="FFFFFF"/>
                </a:solidFill>
                <a:latin typeface="Arial" panose="020B0604020202020204"/>
                <a:ea typeface="微软雅黑" panose="020B0503020204020204" pitchFamily="34" charset="-122"/>
                <a:sym typeface="Arial" panose="020B0604020202020204"/>
              </a:endParaRPr>
            </a:p>
          </p:txBody>
        </p:sp>
      </p:grpSp>
      <p:grpSp>
        <p:nvGrpSpPr>
          <p:cNvPr id="13" name="组合 294"/>
          <p:cNvGrpSpPr/>
          <p:nvPr/>
        </p:nvGrpSpPr>
        <p:grpSpPr>
          <a:xfrm>
            <a:off x="1781177" y="2135948"/>
            <a:ext cx="1148713" cy="987528"/>
            <a:chOff x="2885603" y="3462404"/>
            <a:chExt cx="1440706" cy="1238549"/>
          </a:xfrm>
        </p:grpSpPr>
        <p:grpSp>
          <p:nvGrpSpPr>
            <p:cNvPr id="14" name="组合 131"/>
            <p:cNvGrpSpPr/>
            <p:nvPr/>
          </p:nvGrpSpPr>
          <p:grpSpPr>
            <a:xfrm>
              <a:off x="3645574" y="3903992"/>
              <a:ext cx="291942" cy="796961"/>
              <a:chOff x="5607050" y="1714500"/>
              <a:chExt cx="901700" cy="2971800"/>
            </a:xfrm>
            <a:solidFill>
              <a:srgbClr val="000000">
                <a:lumMod val="50000"/>
                <a:lumOff val="50000"/>
              </a:srgbClr>
            </a:solidFill>
          </p:grpSpPr>
          <p:sp>
            <p:nvSpPr>
              <p:cNvPr id="374" name="Freeform 22"/>
              <p:cNvSpPr/>
              <p:nvPr/>
            </p:nvSpPr>
            <p:spPr bwMode="auto">
              <a:xfrm>
                <a:off x="6026150" y="1714500"/>
                <a:ext cx="288925" cy="479425"/>
              </a:xfrm>
              <a:custGeom>
                <a:avLst/>
                <a:gdLst/>
                <a:ahLst/>
                <a:cxnLst>
                  <a:cxn ang="0">
                    <a:pos x="1638" y="1062"/>
                  </a:cxn>
                  <a:cxn ang="0">
                    <a:pos x="1602" y="1241"/>
                  </a:cxn>
                  <a:cxn ang="0">
                    <a:pos x="1620" y="1441"/>
                  </a:cxn>
                  <a:cxn ang="0">
                    <a:pos x="1584" y="1584"/>
                  </a:cxn>
                  <a:cxn ang="0">
                    <a:pos x="1512" y="1998"/>
                  </a:cxn>
                  <a:cxn ang="0">
                    <a:pos x="1440" y="2142"/>
                  </a:cxn>
                  <a:cxn ang="0">
                    <a:pos x="1386" y="2268"/>
                  </a:cxn>
                  <a:cxn ang="0">
                    <a:pos x="1278" y="2412"/>
                  </a:cxn>
                  <a:cxn ang="0">
                    <a:pos x="1242" y="2520"/>
                  </a:cxn>
                  <a:cxn ang="0">
                    <a:pos x="1188" y="2574"/>
                  </a:cxn>
                  <a:cxn ang="0">
                    <a:pos x="1080" y="2664"/>
                  </a:cxn>
                  <a:cxn ang="0">
                    <a:pos x="937" y="2718"/>
                  </a:cxn>
                  <a:cxn ang="0">
                    <a:pos x="738" y="2610"/>
                  </a:cxn>
                  <a:cxn ang="0">
                    <a:pos x="450" y="2358"/>
                  </a:cxn>
                  <a:cxn ang="0">
                    <a:pos x="162" y="1998"/>
                  </a:cxn>
                  <a:cxn ang="0">
                    <a:pos x="54" y="1890"/>
                  </a:cxn>
                  <a:cxn ang="0">
                    <a:pos x="36" y="1602"/>
                  </a:cxn>
                  <a:cxn ang="0">
                    <a:pos x="0" y="1296"/>
                  </a:cxn>
                  <a:cxn ang="0">
                    <a:pos x="0" y="1152"/>
                  </a:cxn>
                  <a:cxn ang="0">
                    <a:pos x="18" y="1098"/>
                  </a:cxn>
                  <a:cxn ang="0">
                    <a:pos x="0" y="865"/>
                  </a:cxn>
                  <a:cxn ang="0">
                    <a:pos x="54" y="558"/>
                  </a:cxn>
                  <a:cxn ang="0">
                    <a:pos x="162" y="306"/>
                  </a:cxn>
                  <a:cxn ang="0">
                    <a:pos x="288" y="180"/>
                  </a:cxn>
                  <a:cxn ang="0">
                    <a:pos x="486" y="72"/>
                  </a:cxn>
                  <a:cxn ang="0">
                    <a:pos x="738" y="18"/>
                  </a:cxn>
                  <a:cxn ang="0">
                    <a:pos x="1062" y="0"/>
                  </a:cxn>
                  <a:cxn ang="0">
                    <a:pos x="1296" y="90"/>
                  </a:cxn>
                  <a:cxn ang="0">
                    <a:pos x="1422" y="198"/>
                  </a:cxn>
                  <a:cxn ang="0">
                    <a:pos x="1476" y="396"/>
                  </a:cxn>
                  <a:cxn ang="0">
                    <a:pos x="1566" y="594"/>
                  </a:cxn>
                  <a:cxn ang="0">
                    <a:pos x="1602" y="810"/>
                  </a:cxn>
                </a:cxnLst>
                <a:rect l="0" t="0" r="r" b="b"/>
                <a:pathLst>
                  <a:path w="1638" h="2718">
                    <a:moveTo>
                      <a:pt x="1620" y="1026"/>
                    </a:moveTo>
                    <a:lnTo>
                      <a:pt x="1638" y="1062"/>
                    </a:lnTo>
                    <a:lnTo>
                      <a:pt x="1620" y="1188"/>
                    </a:lnTo>
                    <a:lnTo>
                      <a:pt x="1602" y="1241"/>
                    </a:lnTo>
                    <a:lnTo>
                      <a:pt x="1620" y="1350"/>
                    </a:lnTo>
                    <a:lnTo>
                      <a:pt x="1620" y="1441"/>
                    </a:lnTo>
                    <a:lnTo>
                      <a:pt x="1602" y="1530"/>
                    </a:lnTo>
                    <a:lnTo>
                      <a:pt x="1584" y="1584"/>
                    </a:lnTo>
                    <a:lnTo>
                      <a:pt x="1548" y="1890"/>
                    </a:lnTo>
                    <a:lnTo>
                      <a:pt x="1512" y="1998"/>
                    </a:lnTo>
                    <a:lnTo>
                      <a:pt x="1494" y="2070"/>
                    </a:lnTo>
                    <a:lnTo>
                      <a:pt x="1440" y="2142"/>
                    </a:lnTo>
                    <a:lnTo>
                      <a:pt x="1422" y="2178"/>
                    </a:lnTo>
                    <a:lnTo>
                      <a:pt x="1386" y="2268"/>
                    </a:lnTo>
                    <a:lnTo>
                      <a:pt x="1332" y="2376"/>
                    </a:lnTo>
                    <a:lnTo>
                      <a:pt x="1278" y="2412"/>
                    </a:lnTo>
                    <a:lnTo>
                      <a:pt x="1224" y="2430"/>
                    </a:lnTo>
                    <a:lnTo>
                      <a:pt x="1242" y="2520"/>
                    </a:lnTo>
                    <a:lnTo>
                      <a:pt x="1206" y="2520"/>
                    </a:lnTo>
                    <a:lnTo>
                      <a:pt x="1188" y="2574"/>
                    </a:lnTo>
                    <a:lnTo>
                      <a:pt x="1152" y="2610"/>
                    </a:lnTo>
                    <a:lnTo>
                      <a:pt x="1080" y="2664"/>
                    </a:lnTo>
                    <a:lnTo>
                      <a:pt x="1008" y="2700"/>
                    </a:lnTo>
                    <a:lnTo>
                      <a:pt x="937" y="2718"/>
                    </a:lnTo>
                    <a:lnTo>
                      <a:pt x="900" y="2718"/>
                    </a:lnTo>
                    <a:lnTo>
                      <a:pt x="738" y="2610"/>
                    </a:lnTo>
                    <a:lnTo>
                      <a:pt x="576" y="2484"/>
                    </a:lnTo>
                    <a:lnTo>
                      <a:pt x="450" y="2358"/>
                    </a:lnTo>
                    <a:lnTo>
                      <a:pt x="324" y="2214"/>
                    </a:lnTo>
                    <a:lnTo>
                      <a:pt x="162" y="1998"/>
                    </a:lnTo>
                    <a:lnTo>
                      <a:pt x="108" y="1890"/>
                    </a:lnTo>
                    <a:lnTo>
                      <a:pt x="54" y="1890"/>
                    </a:lnTo>
                    <a:lnTo>
                      <a:pt x="108" y="1854"/>
                    </a:lnTo>
                    <a:lnTo>
                      <a:pt x="36" y="1602"/>
                    </a:lnTo>
                    <a:lnTo>
                      <a:pt x="0" y="1386"/>
                    </a:lnTo>
                    <a:lnTo>
                      <a:pt x="0" y="1296"/>
                    </a:lnTo>
                    <a:lnTo>
                      <a:pt x="0" y="1206"/>
                    </a:lnTo>
                    <a:lnTo>
                      <a:pt x="0" y="1152"/>
                    </a:lnTo>
                    <a:lnTo>
                      <a:pt x="0" y="1116"/>
                    </a:lnTo>
                    <a:lnTo>
                      <a:pt x="18" y="1098"/>
                    </a:lnTo>
                    <a:lnTo>
                      <a:pt x="0" y="990"/>
                    </a:lnTo>
                    <a:lnTo>
                      <a:pt x="0" y="865"/>
                    </a:lnTo>
                    <a:lnTo>
                      <a:pt x="18" y="720"/>
                    </a:lnTo>
                    <a:lnTo>
                      <a:pt x="54" y="558"/>
                    </a:lnTo>
                    <a:lnTo>
                      <a:pt x="126" y="396"/>
                    </a:lnTo>
                    <a:lnTo>
                      <a:pt x="162" y="306"/>
                    </a:lnTo>
                    <a:lnTo>
                      <a:pt x="234" y="234"/>
                    </a:lnTo>
                    <a:lnTo>
                      <a:pt x="288" y="180"/>
                    </a:lnTo>
                    <a:lnTo>
                      <a:pt x="378" y="108"/>
                    </a:lnTo>
                    <a:lnTo>
                      <a:pt x="486" y="72"/>
                    </a:lnTo>
                    <a:lnTo>
                      <a:pt x="594" y="36"/>
                    </a:lnTo>
                    <a:lnTo>
                      <a:pt x="738" y="18"/>
                    </a:lnTo>
                    <a:lnTo>
                      <a:pt x="900" y="0"/>
                    </a:lnTo>
                    <a:lnTo>
                      <a:pt x="1062" y="0"/>
                    </a:lnTo>
                    <a:lnTo>
                      <a:pt x="1224" y="36"/>
                    </a:lnTo>
                    <a:lnTo>
                      <a:pt x="1296" y="90"/>
                    </a:lnTo>
                    <a:lnTo>
                      <a:pt x="1368" y="126"/>
                    </a:lnTo>
                    <a:lnTo>
                      <a:pt x="1422" y="198"/>
                    </a:lnTo>
                    <a:lnTo>
                      <a:pt x="1458" y="270"/>
                    </a:lnTo>
                    <a:lnTo>
                      <a:pt x="1476" y="396"/>
                    </a:lnTo>
                    <a:lnTo>
                      <a:pt x="1530" y="486"/>
                    </a:lnTo>
                    <a:lnTo>
                      <a:pt x="1566" y="594"/>
                    </a:lnTo>
                    <a:lnTo>
                      <a:pt x="1584" y="702"/>
                    </a:lnTo>
                    <a:lnTo>
                      <a:pt x="1602" y="810"/>
                    </a:lnTo>
                    <a:lnTo>
                      <a:pt x="1620" y="1026"/>
                    </a:lnTo>
                    <a:close/>
                  </a:path>
                </a:pathLst>
              </a:custGeom>
              <a:grp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a:solidFill>
                    <a:srgbClr val="FFFFFF"/>
                  </a:solidFill>
                  <a:latin typeface="微软雅黑" panose="020B0503020204020204" pitchFamily="34" charset="-122"/>
                  <a:ea typeface="微软雅黑" panose="020B0503020204020204" pitchFamily="34" charset="-122"/>
                </a:endParaRPr>
              </a:p>
            </p:txBody>
          </p:sp>
          <p:sp>
            <p:nvSpPr>
              <p:cNvPr id="375" name="Freeform 23"/>
              <p:cNvSpPr>
                <a:spLocks noEditPoints="1"/>
              </p:cNvSpPr>
              <p:nvPr/>
            </p:nvSpPr>
            <p:spPr bwMode="auto">
              <a:xfrm>
                <a:off x="5607050" y="2047875"/>
                <a:ext cx="901700" cy="2638425"/>
              </a:xfrm>
              <a:custGeom>
                <a:avLst/>
                <a:gdLst/>
                <a:ahLst/>
                <a:cxnLst>
                  <a:cxn ang="0">
                    <a:pos x="3618" y="630"/>
                  </a:cxn>
                  <a:cxn ang="0">
                    <a:pos x="4445" y="1278"/>
                  </a:cxn>
                  <a:cxn ang="0">
                    <a:pos x="4716" y="3618"/>
                  </a:cxn>
                  <a:cxn ang="0">
                    <a:pos x="4842" y="5112"/>
                  </a:cxn>
                  <a:cxn ang="0">
                    <a:pos x="5076" y="6624"/>
                  </a:cxn>
                  <a:cxn ang="0">
                    <a:pos x="5040" y="6894"/>
                  </a:cxn>
                  <a:cxn ang="0">
                    <a:pos x="5040" y="7650"/>
                  </a:cxn>
                  <a:cxn ang="0">
                    <a:pos x="4752" y="7848"/>
                  </a:cxn>
                  <a:cxn ang="0">
                    <a:pos x="4788" y="7578"/>
                  </a:cxn>
                  <a:cxn ang="0">
                    <a:pos x="4410" y="7614"/>
                  </a:cxn>
                  <a:cxn ang="0">
                    <a:pos x="4464" y="7380"/>
                  </a:cxn>
                  <a:cxn ang="0">
                    <a:pos x="4518" y="7056"/>
                  </a:cxn>
                  <a:cxn ang="0">
                    <a:pos x="4248" y="7632"/>
                  </a:cxn>
                  <a:cxn ang="0">
                    <a:pos x="4122" y="7686"/>
                  </a:cxn>
                  <a:cxn ang="0">
                    <a:pos x="3492" y="10242"/>
                  </a:cxn>
                  <a:cxn ang="0">
                    <a:pos x="2916" y="12258"/>
                  </a:cxn>
                  <a:cxn ang="0">
                    <a:pos x="2664" y="13482"/>
                  </a:cxn>
                  <a:cxn ang="0">
                    <a:pos x="2826" y="13914"/>
                  </a:cxn>
                  <a:cxn ang="0">
                    <a:pos x="3636" y="14202"/>
                  </a:cxn>
                  <a:cxn ang="0">
                    <a:pos x="3474" y="14418"/>
                  </a:cxn>
                  <a:cxn ang="0">
                    <a:pos x="2664" y="14598"/>
                  </a:cxn>
                  <a:cxn ang="0">
                    <a:pos x="2808" y="14886"/>
                  </a:cxn>
                  <a:cxn ang="0">
                    <a:pos x="1710" y="14886"/>
                  </a:cxn>
                  <a:cxn ang="0">
                    <a:pos x="1296" y="14310"/>
                  </a:cxn>
                  <a:cxn ang="0">
                    <a:pos x="1134" y="13302"/>
                  </a:cxn>
                  <a:cxn ang="0">
                    <a:pos x="1242" y="11844"/>
                  </a:cxn>
                  <a:cxn ang="0">
                    <a:pos x="1314" y="10494"/>
                  </a:cxn>
                  <a:cxn ang="0">
                    <a:pos x="864" y="10620"/>
                  </a:cxn>
                  <a:cxn ang="0">
                    <a:pos x="0" y="10170"/>
                  </a:cxn>
                  <a:cxn ang="0">
                    <a:pos x="216" y="8370"/>
                  </a:cxn>
                  <a:cxn ang="0">
                    <a:pos x="684" y="8082"/>
                  </a:cxn>
                  <a:cxn ang="0">
                    <a:pos x="667" y="7488"/>
                  </a:cxn>
                  <a:cxn ang="0">
                    <a:pos x="594" y="6948"/>
                  </a:cxn>
                  <a:cxn ang="0">
                    <a:pos x="486" y="6823"/>
                  </a:cxn>
                  <a:cxn ang="0">
                    <a:pos x="306" y="4590"/>
                  </a:cxn>
                  <a:cxn ang="0">
                    <a:pos x="540" y="2070"/>
                  </a:cxn>
                  <a:cxn ang="0">
                    <a:pos x="936" y="881"/>
                  </a:cxn>
                  <a:cxn ang="0">
                    <a:pos x="2250" y="288"/>
                  </a:cxn>
                  <a:cxn ang="0">
                    <a:pos x="2448" y="108"/>
                  </a:cxn>
                  <a:cxn ang="0">
                    <a:pos x="3006" y="1440"/>
                  </a:cxn>
                  <a:cxn ang="0">
                    <a:pos x="3330" y="1224"/>
                  </a:cxn>
                  <a:cxn ang="0">
                    <a:pos x="3474" y="900"/>
                  </a:cxn>
                  <a:cxn ang="0">
                    <a:pos x="3564" y="1206"/>
                  </a:cxn>
                  <a:cxn ang="0">
                    <a:pos x="3618" y="1926"/>
                  </a:cxn>
                  <a:cxn ang="0">
                    <a:pos x="4069" y="3510"/>
                  </a:cxn>
                  <a:cxn ang="0">
                    <a:pos x="3636" y="972"/>
                  </a:cxn>
                  <a:cxn ang="0">
                    <a:pos x="3330" y="5472"/>
                  </a:cxn>
                  <a:cxn ang="0">
                    <a:pos x="3168" y="5508"/>
                  </a:cxn>
                  <a:cxn ang="0">
                    <a:pos x="3330" y="5544"/>
                  </a:cxn>
                  <a:cxn ang="0">
                    <a:pos x="3420" y="3402"/>
                  </a:cxn>
                  <a:cxn ang="0">
                    <a:pos x="3456" y="3582"/>
                  </a:cxn>
                  <a:cxn ang="0">
                    <a:pos x="3474" y="4410"/>
                  </a:cxn>
                  <a:cxn ang="0">
                    <a:pos x="3330" y="4500"/>
                  </a:cxn>
                  <a:cxn ang="0">
                    <a:pos x="3492" y="4464"/>
                  </a:cxn>
                  <a:cxn ang="0">
                    <a:pos x="792" y="7956"/>
                  </a:cxn>
                </a:cxnLst>
                <a:rect l="0" t="0" r="r" b="b"/>
                <a:pathLst>
                  <a:path w="5112" h="14958">
                    <a:moveTo>
                      <a:pt x="3384" y="5490"/>
                    </a:moveTo>
                    <a:lnTo>
                      <a:pt x="3438" y="5526"/>
                    </a:lnTo>
                    <a:lnTo>
                      <a:pt x="3492" y="5526"/>
                    </a:lnTo>
                    <a:lnTo>
                      <a:pt x="3528" y="5508"/>
                    </a:lnTo>
                    <a:lnTo>
                      <a:pt x="3384" y="5328"/>
                    </a:lnTo>
                    <a:lnTo>
                      <a:pt x="3384" y="5490"/>
                    </a:lnTo>
                    <a:close/>
                    <a:moveTo>
                      <a:pt x="3618" y="630"/>
                    </a:moveTo>
                    <a:lnTo>
                      <a:pt x="3816" y="792"/>
                    </a:lnTo>
                    <a:lnTo>
                      <a:pt x="4032" y="936"/>
                    </a:lnTo>
                    <a:lnTo>
                      <a:pt x="4194" y="1044"/>
                    </a:lnTo>
                    <a:lnTo>
                      <a:pt x="4302" y="1116"/>
                    </a:lnTo>
                    <a:lnTo>
                      <a:pt x="4338" y="1134"/>
                    </a:lnTo>
                    <a:lnTo>
                      <a:pt x="4410" y="1206"/>
                    </a:lnTo>
                    <a:lnTo>
                      <a:pt x="4445" y="1278"/>
                    </a:lnTo>
                    <a:lnTo>
                      <a:pt x="4482" y="1350"/>
                    </a:lnTo>
                    <a:lnTo>
                      <a:pt x="4518" y="1457"/>
                    </a:lnTo>
                    <a:lnTo>
                      <a:pt x="4536" y="1584"/>
                    </a:lnTo>
                    <a:lnTo>
                      <a:pt x="4590" y="1998"/>
                    </a:lnTo>
                    <a:lnTo>
                      <a:pt x="4662" y="2502"/>
                    </a:lnTo>
                    <a:lnTo>
                      <a:pt x="4680" y="3024"/>
                    </a:lnTo>
                    <a:lnTo>
                      <a:pt x="4716" y="3618"/>
                    </a:lnTo>
                    <a:lnTo>
                      <a:pt x="4734" y="4014"/>
                    </a:lnTo>
                    <a:lnTo>
                      <a:pt x="4770" y="4302"/>
                    </a:lnTo>
                    <a:lnTo>
                      <a:pt x="4788" y="4500"/>
                    </a:lnTo>
                    <a:lnTo>
                      <a:pt x="4806" y="4608"/>
                    </a:lnTo>
                    <a:lnTo>
                      <a:pt x="4806" y="4770"/>
                    </a:lnTo>
                    <a:lnTo>
                      <a:pt x="4823" y="4896"/>
                    </a:lnTo>
                    <a:lnTo>
                      <a:pt x="4842" y="5112"/>
                    </a:lnTo>
                    <a:lnTo>
                      <a:pt x="4860" y="5364"/>
                    </a:lnTo>
                    <a:lnTo>
                      <a:pt x="4878" y="5598"/>
                    </a:lnTo>
                    <a:lnTo>
                      <a:pt x="4932" y="5814"/>
                    </a:lnTo>
                    <a:lnTo>
                      <a:pt x="4968" y="6012"/>
                    </a:lnTo>
                    <a:lnTo>
                      <a:pt x="4986" y="6282"/>
                    </a:lnTo>
                    <a:lnTo>
                      <a:pt x="5023" y="6444"/>
                    </a:lnTo>
                    <a:lnTo>
                      <a:pt x="5076" y="6624"/>
                    </a:lnTo>
                    <a:lnTo>
                      <a:pt x="5112" y="6714"/>
                    </a:lnTo>
                    <a:lnTo>
                      <a:pt x="5112" y="6732"/>
                    </a:lnTo>
                    <a:lnTo>
                      <a:pt x="5076" y="6750"/>
                    </a:lnTo>
                    <a:lnTo>
                      <a:pt x="5040" y="6750"/>
                    </a:lnTo>
                    <a:lnTo>
                      <a:pt x="5023" y="6750"/>
                    </a:lnTo>
                    <a:lnTo>
                      <a:pt x="5040" y="6804"/>
                    </a:lnTo>
                    <a:lnTo>
                      <a:pt x="5040" y="6894"/>
                    </a:lnTo>
                    <a:lnTo>
                      <a:pt x="5058" y="6966"/>
                    </a:lnTo>
                    <a:lnTo>
                      <a:pt x="5040" y="7056"/>
                    </a:lnTo>
                    <a:lnTo>
                      <a:pt x="5058" y="7254"/>
                    </a:lnTo>
                    <a:lnTo>
                      <a:pt x="5076" y="7434"/>
                    </a:lnTo>
                    <a:lnTo>
                      <a:pt x="5058" y="7506"/>
                    </a:lnTo>
                    <a:lnTo>
                      <a:pt x="5058" y="7578"/>
                    </a:lnTo>
                    <a:lnTo>
                      <a:pt x="5040" y="7650"/>
                    </a:lnTo>
                    <a:lnTo>
                      <a:pt x="4986" y="7758"/>
                    </a:lnTo>
                    <a:lnTo>
                      <a:pt x="4950" y="7812"/>
                    </a:lnTo>
                    <a:lnTo>
                      <a:pt x="4914" y="7830"/>
                    </a:lnTo>
                    <a:lnTo>
                      <a:pt x="4878" y="7830"/>
                    </a:lnTo>
                    <a:lnTo>
                      <a:pt x="4842" y="7775"/>
                    </a:lnTo>
                    <a:lnTo>
                      <a:pt x="4806" y="7812"/>
                    </a:lnTo>
                    <a:lnTo>
                      <a:pt x="4752" y="7848"/>
                    </a:lnTo>
                    <a:lnTo>
                      <a:pt x="4716" y="7866"/>
                    </a:lnTo>
                    <a:lnTo>
                      <a:pt x="4662" y="7866"/>
                    </a:lnTo>
                    <a:lnTo>
                      <a:pt x="4644" y="7830"/>
                    </a:lnTo>
                    <a:lnTo>
                      <a:pt x="4644" y="7794"/>
                    </a:lnTo>
                    <a:lnTo>
                      <a:pt x="4680" y="7722"/>
                    </a:lnTo>
                    <a:lnTo>
                      <a:pt x="4734" y="7650"/>
                    </a:lnTo>
                    <a:lnTo>
                      <a:pt x="4788" y="7578"/>
                    </a:lnTo>
                    <a:lnTo>
                      <a:pt x="4823" y="7506"/>
                    </a:lnTo>
                    <a:lnTo>
                      <a:pt x="4806" y="7434"/>
                    </a:lnTo>
                    <a:lnTo>
                      <a:pt x="4680" y="7506"/>
                    </a:lnTo>
                    <a:lnTo>
                      <a:pt x="4590" y="7560"/>
                    </a:lnTo>
                    <a:lnTo>
                      <a:pt x="4500" y="7596"/>
                    </a:lnTo>
                    <a:lnTo>
                      <a:pt x="4482" y="7596"/>
                    </a:lnTo>
                    <a:lnTo>
                      <a:pt x="4410" y="7614"/>
                    </a:lnTo>
                    <a:lnTo>
                      <a:pt x="4392" y="7614"/>
                    </a:lnTo>
                    <a:lnTo>
                      <a:pt x="4374" y="7596"/>
                    </a:lnTo>
                    <a:lnTo>
                      <a:pt x="4374" y="7542"/>
                    </a:lnTo>
                    <a:lnTo>
                      <a:pt x="4392" y="7470"/>
                    </a:lnTo>
                    <a:lnTo>
                      <a:pt x="4445" y="7416"/>
                    </a:lnTo>
                    <a:lnTo>
                      <a:pt x="4445" y="7399"/>
                    </a:lnTo>
                    <a:lnTo>
                      <a:pt x="4464" y="7380"/>
                    </a:lnTo>
                    <a:lnTo>
                      <a:pt x="4518" y="7344"/>
                    </a:lnTo>
                    <a:lnTo>
                      <a:pt x="4500" y="7308"/>
                    </a:lnTo>
                    <a:lnTo>
                      <a:pt x="4500" y="7272"/>
                    </a:lnTo>
                    <a:lnTo>
                      <a:pt x="4500" y="7218"/>
                    </a:lnTo>
                    <a:lnTo>
                      <a:pt x="4500" y="7182"/>
                    </a:lnTo>
                    <a:lnTo>
                      <a:pt x="4500" y="7128"/>
                    </a:lnTo>
                    <a:lnTo>
                      <a:pt x="4518" y="7056"/>
                    </a:lnTo>
                    <a:lnTo>
                      <a:pt x="4500" y="7074"/>
                    </a:lnTo>
                    <a:lnTo>
                      <a:pt x="4428" y="7074"/>
                    </a:lnTo>
                    <a:lnTo>
                      <a:pt x="4356" y="7056"/>
                    </a:lnTo>
                    <a:lnTo>
                      <a:pt x="4320" y="7020"/>
                    </a:lnTo>
                    <a:lnTo>
                      <a:pt x="4302" y="6984"/>
                    </a:lnTo>
                    <a:lnTo>
                      <a:pt x="4266" y="7344"/>
                    </a:lnTo>
                    <a:lnTo>
                      <a:pt x="4248" y="7632"/>
                    </a:lnTo>
                    <a:lnTo>
                      <a:pt x="4266" y="7812"/>
                    </a:lnTo>
                    <a:lnTo>
                      <a:pt x="4248" y="7830"/>
                    </a:lnTo>
                    <a:lnTo>
                      <a:pt x="4230" y="7866"/>
                    </a:lnTo>
                    <a:lnTo>
                      <a:pt x="4230" y="7884"/>
                    </a:lnTo>
                    <a:lnTo>
                      <a:pt x="4212" y="7866"/>
                    </a:lnTo>
                    <a:lnTo>
                      <a:pt x="4176" y="7740"/>
                    </a:lnTo>
                    <a:lnTo>
                      <a:pt x="4122" y="7686"/>
                    </a:lnTo>
                    <a:lnTo>
                      <a:pt x="4014" y="7560"/>
                    </a:lnTo>
                    <a:lnTo>
                      <a:pt x="3978" y="7775"/>
                    </a:lnTo>
                    <a:lnTo>
                      <a:pt x="3942" y="8064"/>
                    </a:lnTo>
                    <a:lnTo>
                      <a:pt x="3798" y="8820"/>
                    </a:lnTo>
                    <a:lnTo>
                      <a:pt x="3691" y="9432"/>
                    </a:lnTo>
                    <a:lnTo>
                      <a:pt x="3600" y="9864"/>
                    </a:lnTo>
                    <a:lnTo>
                      <a:pt x="3492" y="10242"/>
                    </a:lnTo>
                    <a:lnTo>
                      <a:pt x="3420" y="10530"/>
                    </a:lnTo>
                    <a:lnTo>
                      <a:pt x="3366" y="10674"/>
                    </a:lnTo>
                    <a:lnTo>
                      <a:pt x="3384" y="10800"/>
                    </a:lnTo>
                    <a:lnTo>
                      <a:pt x="3366" y="10908"/>
                    </a:lnTo>
                    <a:lnTo>
                      <a:pt x="3348" y="10980"/>
                    </a:lnTo>
                    <a:lnTo>
                      <a:pt x="3078" y="11700"/>
                    </a:lnTo>
                    <a:lnTo>
                      <a:pt x="2916" y="12258"/>
                    </a:lnTo>
                    <a:lnTo>
                      <a:pt x="2844" y="12474"/>
                    </a:lnTo>
                    <a:lnTo>
                      <a:pt x="2826" y="12600"/>
                    </a:lnTo>
                    <a:lnTo>
                      <a:pt x="2754" y="12762"/>
                    </a:lnTo>
                    <a:lnTo>
                      <a:pt x="2682" y="12888"/>
                    </a:lnTo>
                    <a:lnTo>
                      <a:pt x="2628" y="12996"/>
                    </a:lnTo>
                    <a:lnTo>
                      <a:pt x="2646" y="13176"/>
                    </a:lnTo>
                    <a:lnTo>
                      <a:pt x="2664" y="13482"/>
                    </a:lnTo>
                    <a:lnTo>
                      <a:pt x="2682" y="13590"/>
                    </a:lnTo>
                    <a:lnTo>
                      <a:pt x="2718" y="13662"/>
                    </a:lnTo>
                    <a:lnTo>
                      <a:pt x="2736" y="13717"/>
                    </a:lnTo>
                    <a:lnTo>
                      <a:pt x="2754" y="13734"/>
                    </a:lnTo>
                    <a:lnTo>
                      <a:pt x="2754" y="13788"/>
                    </a:lnTo>
                    <a:lnTo>
                      <a:pt x="2772" y="13860"/>
                    </a:lnTo>
                    <a:lnTo>
                      <a:pt x="2826" y="13914"/>
                    </a:lnTo>
                    <a:lnTo>
                      <a:pt x="2898" y="13950"/>
                    </a:lnTo>
                    <a:lnTo>
                      <a:pt x="3096" y="14040"/>
                    </a:lnTo>
                    <a:lnTo>
                      <a:pt x="3258" y="14112"/>
                    </a:lnTo>
                    <a:lnTo>
                      <a:pt x="3384" y="14148"/>
                    </a:lnTo>
                    <a:lnTo>
                      <a:pt x="3438" y="14148"/>
                    </a:lnTo>
                    <a:lnTo>
                      <a:pt x="3546" y="14166"/>
                    </a:lnTo>
                    <a:lnTo>
                      <a:pt x="3636" y="14202"/>
                    </a:lnTo>
                    <a:lnTo>
                      <a:pt x="3672" y="14238"/>
                    </a:lnTo>
                    <a:lnTo>
                      <a:pt x="3672" y="14274"/>
                    </a:lnTo>
                    <a:lnTo>
                      <a:pt x="3672" y="14293"/>
                    </a:lnTo>
                    <a:lnTo>
                      <a:pt x="3654" y="14328"/>
                    </a:lnTo>
                    <a:lnTo>
                      <a:pt x="3600" y="14382"/>
                    </a:lnTo>
                    <a:lnTo>
                      <a:pt x="3546" y="14400"/>
                    </a:lnTo>
                    <a:lnTo>
                      <a:pt x="3474" y="14418"/>
                    </a:lnTo>
                    <a:lnTo>
                      <a:pt x="3276" y="14454"/>
                    </a:lnTo>
                    <a:lnTo>
                      <a:pt x="3024" y="14490"/>
                    </a:lnTo>
                    <a:lnTo>
                      <a:pt x="2826" y="14472"/>
                    </a:lnTo>
                    <a:lnTo>
                      <a:pt x="2557" y="14436"/>
                    </a:lnTo>
                    <a:lnTo>
                      <a:pt x="2610" y="14490"/>
                    </a:lnTo>
                    <a:lnTo>
                      <a:pt x="2628" y="14544"/>
                    </a:lnTo>
                    <a:lnTo>
                      <a:pt x="2664" y="14598"/>
                    </a:lnTo>
                    <a:lnTo>
                      <a:pt x="2700" y="14634"/>
                    </a:lnTo>
                    <a:lnTo>
                      <a:pt x="2808" y="14669"/>
                    </a:lnTo>
                    <a:lnTo>
                      <a:pt x="2844" y="14742"/>
                    </a:lnTo>
                    <a:lnTo>
                      <a:pt x="2862" y="14796"/>
                    </a:lnTo>
                    <a:lnTo>
                      <a:pt x="2844" y="14832"/>
                    </a:lnTo>
                    <a:lnTo>
                      <a:pt x="2826" y="14868"/>
                    </a:lnTo>
                    <a:lnTo>
                      <a:pt x="2808" y="14886"/>
                    </a:lnTo>
                    <a:lnTo>
                      <a:pt x="2736" y="14922"/>
                    </a:lnTo>
                    <a:lnTo>
                      <a:pt x="2592" y="14958"/>
                    </a:lnTo>
                    <a:lnTo>
                      <a:pt x="2340" y="14958"/>
                    </a:lnTo>
                    <a:lnTo>
                      <a:pt x="2250" y="14958"/>
                    </a:lnTo>
                    <a:lnTo>
                      <a:pt x="2052" y="14940"/>
                    </a:lnTo>
                    <a:lnTo>
                      <a:pt x="1818" y="14904"/>
                    </a:lnTo>
                    <a:lnTo>
                      <a:pt x="1710" y="14886"/>
                    </a:lnTo>
                    <a:lnTo>
                      <a:pt x="1620" y="14832"/>
                    </a:lnTo>
                    <a:lnTo>
                      <a:pt x="1548" y="14688"/>
                    </a:lnTo>
                    <a:lnTo>
                      <a:pt x="1476" y="14688"/>
                    </a:lnTo>
                    <a:lnTo>
                      <a:pt x="1386" y="14634"/>
                    </a:lnTo>
                    <a:lnTo>
                      <a:pt x="1332" y="14598"/>
                    </a:lnTo>
                    <a:lnTo>
                      <a:pt x="1296" y="14562"/>
                    </a:lnTo>
                    <a:lnTo>
                      <a:pt x="1296" y="14310"/>
                    </a:lnTo>
                    <a:lnTo>
                      <a:pt x="1278" y="14112"/>
                    </a:lnTo>
                    <a:lnTo>
                      <a:pt x="1260" y="13806"/>
                    </a:lnTo>
                    <a:lnTo>
                      <a:pt x="1260" y="13698"/>
                    </a:lnTo>
                    <a:lnTo>
                      <a:pt x="1242" y="13608"/>
                    </a:lnTo>
                    <a:lnTo>
                      <a:pt x="1224" y="13554"/>
                    </a:lnTo>
                    <a:lnTo>
                      <a:pt x="1188" y="13482"/>
                    </a:lnTo>
                    <a:lnTo>
                      <a:pt x="1134" y="13302"/>
                    </a:lnTo>
                    <a:lnTo>
                      <a:pt x="1116" y="13176"/>
                    </a:lnTo>
                    <a:lnTo>
                      <a:pt x="1116" y="13014"/>
                    </a:lnTo>
                    <a:lnTo>
                      <a:pt x="1116" y="12852"/>
                    </a:lnTo>
                    <a:lnTo>
                      <a:pt x="1134" y="12690"/>
                    </a:lnTo>
                    <a:lnTo>
                      <a:pt x="1188" y="12366"/>
                    </a:lnTo>
                    <a:lnTo>
                      <a:pt x="1224" y="12096"/>
                    </a:lnTo>
                    <a:lnTo>
                      <a:pt x="1242" y="11844"/>
                    </a:lnTo>
                    <a:lnTo>
                      <a:pt x="1278" y="11592"/>
                    </a:lnTo>
                    <a:lnTo>
                      <a:pt x="1314" y="11394"/>
                    </a:lnTo>
                    <a:lnTo>
                      <a:pt x="1332" y="11196"/>
                    </a:lnTo>
                    <a:lnTo>
                      <a:pt x="1332" y="10962"/>
                    </a:lnTo>
                    <a:lnTo>
                      <a:pt x="1332" y="10728"/>
                    </a:lnTo>
                    <a:lnTo>
                      <a:pt x="1350" y="10457"/>
                    </a:lnTo>
                    <a:lnTo>
                      <a:pt x="1314" y="10494"/>
                    </a:lnTo>
                    <a:lnTo>
                      <a:pt x="1260" y="10566"/>
                    </a:lnTo>
                    <a:lnTo>
                      <a:pt x="1206" y="10602"/>
                    </a:lnTo>
                    <a:lnTo>
                      <a:pt x="1152" y="10620"/>
                    </a:lnTo>
                    <a:lnTo>
                      <a:pt x="1080" y="10620"/>
                    </a:lnTo>
                    <a:lnTo>
                      <a:pt x="1008" y="10602"/>
                    </a:lnTo>
                    <a:lnTo>
                      <a:pt x="936" y="10620"/>
                    </a:lnTo>
                    <a:lnTo>
                      <a:pt x="864" y="10620"/>
                    </a:lnTo>
                    <a:lnTo>
                      <a:pt x="774" y="10602"/>
                    </a:lnTo>
                    <a:lnTo>
                      <a:pt x="108" y="10440"/>
                    </a:lnTo>
                    <a:lnTo>
                      <a:pt x="89" y="10440"/>
                    </a:lnTo>
                    <a:lnTo>
                      <a:pt x="54" y="10386"/>
                    </a:lnTo>
                    <a:lnTo>
                      <a:pt x="18" y="10314"/>
                    </a:lnTo>
                    <a:lnTo>
                      <a:pt x="0" y="10260"/>
                    </a:lnTo>
                    <a:lnTo>
                      <a:pt x="0" y="10170"/>
                    </a:lnTo>
                    <a:lnTo>
                      <a:pt x="162" y="9018"/>
                    </a:lnTo>
                    <a:lnTo>
                      <a:pt x="144" y="9000"/>
                    </a:lnTo>
                    <a:lnTo>
                      <a:pt x="126" y="8929"/>
                    </a:lnTo>
                    <a:lnTo>
                      <a:pt x="126" y="8820"/>
                    </a:lnTo>
                    <a:lnTo>
                      <a:pt x="144" y="8640"/>
                    </a:lnTo>
                    <a:lnTo>
                      <a:pt x="162" y="8550"/>
                    </a:lnTo>
                    <a:lnTo>
                      <a:pt x="216" y="8370"/>
                    </a:lnTo>
                    <a:lnTo>
                      <a:pt x="270" y="8262"/>
                    </a:lnTo>
                    <a:lnTo>
                      <a:pt x="342" y="8172"/>
                    </a:lnTo>
                    <a:lnTo>
                      <a:pt x="414" y="8118"/>
                    </a:lnTo>
                    <a:lnTo>
                      <a:pt x="450" y="8118"/>
                    </a:lnTo>
                    <a:lnTo>
                      <a:pt x="504" y="8118"/>
                    </a:lnTo>
                    <a:lnTo>
                      <a:pt x="702" y="8172"/>
                    </a:lnTo>
                    <a:lnTo>
                      <a:pt x="684" y="8082"/>
                    </a:lnTo>
                    <a:lnTo>
                      <a:pt x="684" y="8010"/>
                    </a:lnTo>
                    <a:lnTo>
                      <a:pt x="702" y="7992"/>
                    </a:lnTo>
                    <a:lnTo>
                      <a:pt x="720" y="7975"/>
                    </a:lnTo>
                    <a:lnTo>
                      <a:pt x="756" y="7524"/>
                    </a:lnTo>
                    <a:lnTo>
                      <a:pt x="738" y="7524"/>
                    </a:lnTo>
                    <a:lnTo>
                      <a:pt x="684" y="7506"/>
                    </a:lnTo>
                    <a:lnTo>
                      <a:pt x="667" y="7488"/>
                    </a:lnTo>
                    <a:lnTo>
                      <a:pt x="630" y="7452"/>
                    </a:lnTo>
                    <a:lnTo>
                      <a:pt x="630" y="7416"/>
                    </a:lnTo>
                    <a:lnTo>
                      <a:pt x="630" y="7344"/>
                    </a:lnTo>
                    <a:lnTo>
                      <a:pt x="630" y="7199"/>
                    </a:lnTo>
                    <a:lnTo>
                      <a:pt x="630" y="7056"/>
                    </a:lnTo>
                    <a:lnTo>
                      <a:pt x="612" y="6930"/>
                    </a:lnTo>
                    <a:lnTo>
                      <a:pt x="594" y="6948"/>
                    </a:lnTo>
                    <a:lnTo>
                      <a:pt x="522" y="6966"/>
                    </a:lnTo>
                    <a:lnTo>
                      <a:pt x="486" y="6966"/>
                    </a:lnTo>
                    <a:lnTo>
                      <a:pt x="468" y="6948"/>
                    </a:lnTo>
                    <a:lnTo>
                      <a:pt x="468" y="6912"/>
                    </a:lnTo>
                    <a:lnTo>
                      <a:pt x="468" y="6840"/>
                    </a:lnTo>
                    <a:lnTo>
                      <a:pt x="468" y="6858"/>
                    </a:lnTo>
                    <a:lnTo>
                      <a:pt x="486" y="6823"/>
                    </a:lnTo>
                    <a:lnTo>
                      <a:pt x="486" y="6678"/>
                    </a:lnTo>
                    <a:lnTo>
                      <a:pt x="486" y="6354"/>
                    </a:lnTo>
                    <a:lnTo>
                      <a:pt x="450" y="5869"/>
                    </a:lnTo>
                    <a:lnTo>
                      <a:pt x="414" y="5472"/>
                    </a:lnTo>
                    <a:lnTo>
                      <a:pt x="360" y="5166"/>
                    </a:lnTo>
                    <a:lnTo>
                      <a:pt x="342" y="5004"/>
                    </a:lnTo>
                    <a:lnTo>
                      <a:pt x="306" y="4590"/>
                    </a:lnTo>
                    <a:lnTo>
                      <a:pt x="289" y="4338"/>
                    </a:lnTo>
                    <a:lnTo>
                      <a:pt x="289" y="4050"/>
                    </a:lnTo>
                    <a:lnTo>
                      <a:pt x="324" y="3780"/>
                    </a:lnTo>
                    <a:lnTo>
                      <a:pt x="378" y="3528"/>
                    </a:lnTo>
                    <a:lnTo>
                      <a:pt x="450" y="2970"/>
                    </a:lnTo>
                    <a:lnTo>
                      <a:pt x="504" y="2484"/>
                    </a:lnTo>
                    <a:lnTo>
                      <a:pt x="540" y="2070"/>
                    </a:lnTo>
                    <a:lnTo>
                      <a:pt x="558" y="1890"/>
                    </a:lnTo>
                    <a:lnTo>
                      <a:pt x="594" y="1710"/>
                    </a:lnTo>
                    <a:lnTo>
                      <a:pt x="648" y="1494"/>
                    </a:lnTo>
                    <a:lnTo>
                      <a:pt x="720" y="1278"/>
                    </a:lnTo>
                    <a:lnTo>
                      <a:pt x="810" y="1062"/>
                    </a:lnTo>
                    <a:lnTo>
                      <a:pt x="882" y="972"/>
                    </a:lnTo>
                    <a:lnTo>
                      <a:pt x="936" y="881"/>
                    </a:lnTo>
                    <a:lnTo>
                      <a:pt x="1008" y="828"/>
                    </a:lnTo>
                    <a:lnTo>
                      <a:pt x="1080" y="774"/>
                    </a:lnTo>
                    <a:lnTo>
                      <a:pt x="1260" y="720"/>
                    </a:lnTo>
                    <a:lnTo>
                      <a:pt x="1674" y="594"/>
                    </a:lnTo>
                    <a:lnTo>
                      <a:pt x="1908" y="486"/>
                    </a:lnTo>
                    <a:lnTo>
                      <a:pt x="2106" y="396"/>
                    </a:lnTo>
                    <a:lnTo>
                      <a:pt x="2250" y="288"/>
                    </a:lnTo>
                    <a:lnTo>
                      <a:pt x="2304" y="234"/>
                    </a:lnTo>
                    <a:lnTo>
                      <a:pt x="2322" y="180"/>
                    </a:lnTo>
                    <a:lnTo>
                      <a:pt x="2358" y="126"/>
                    </a:lnTo>
                    <a:lnTo>
                      <a:pt x="2430" y="0"/>
                    </a:lnTo>
                    <a:lnTo>
                      <a:pt x="2484" y="0"/>
                    </a:lnTo>
                    <a:lnTo>
                      <a:pt x="2466" y="54"/>
                    </a:lnTo>
                    <a:lnTo>
                      <a:pt x="2448" y="108"/>
                    </a:lnTo>
                    <a:lnTo>
                      <a:pt x="2448" y="216"/>
                    </a:lnTo>
                    <a:lnTo>
                      <a:pt x="2484" y="342"/>
                    </a:lnTo>
                    <a:lnTo>
                      <a:pt x="2538" y="486"/>
                    </a:lnTo>
                    <a:lnTo>
                      <a:pt x="2646" y="702"/>
                    </a:lnTo>
                    <a:lnTo>
                      <a:pt x="2700" y="792"/>
                    </a:lnTo>
                    <a:lnTo>
                      <a:pt x="2826" y="1081"/>
                    </a:lnTo>
                    <a:lnTo>
                      <a:pt x="3006" y="1440"/>
                    </a:lnTo>
                    <a:lnTo>
                      <a:pt x="3222" y="1890"/>
                    </a:lnTo>
                    <a:lnTo>
                      <a:pt x="3222" y="1728"/>
                    </a:lnTo>
                    <a:lnTo>
                      <a:pt x="3258" y="1584"/>
                    </a:lnTo>
                    <a:lnTo>
                      <a:pt x="3294" y="1457"/>
                    </a:lnTo>
                    <a:lnTo>
                      <a:pt x="3330" y="1350"/>
                    </a:lnTo>
                    <a:lnTo>
                      <a:pt x="3348" y="1278"/>
                    </a:lnTo>
                    <a:lnTo>
                      <a:pt x="3330" y="1224"/>
                    </a:lnTo>
                    <a:lnTo>
                      <a:pt x="3313" y="1224"/>
                    </a:lnTo>
                    <a:lnTo>
                      <a:pt x="3096" y="954"/>
                    </a:lnTo>
                    <a:lnTo>
                      <a:pt x="3222" y="881"/>
                    </a:lnTo>
                    <a:lnTo>
                      <a:pt x="3313" y="846"/>
                    </a:lnTo>
                    <a:lnTo>
                      <a:pt x="3366" y="846"/>
                    </a:lnTo>
                    <a:lnTo>
                      <a:pt x="3420" y="846"/>
                    </a:lnTo>
                    <a:lnTo>
                      <a:pt x="3474" y="900"/>
                    </a:lnTo>
                    <a:lnTo>
                      <a:pt x="3528" y="936"/>
                    </a:lnTo>
                    <a:lnTo>
                      <a:pt x="3528" y="954"/>
                    </a:lnTo>
                    <a:lnTo>
                      <a:pt x="3564" y="1008"/>
                    </a:lnTo>
                    <a:lnTo>
                      <a:pt x="3582" y="1062"/>
                    </a:lnTo>
                    <a:lnTo>
                      <a:pt x="3600" y="1098"/>
                    </a:lnTo>
                    <a:lnTo>
                      <a:pt x="3582" y="1152"/>
                    </a:lnTo>
                    <a:lnTo>
                      <a:pt x="3564" y="1206"/>
                    </a:lnTo>
                    <a:lnTo>
                      <a:pt x="3546" y="1242"/>
                    </a:lnTo>
                    <a:lnTo>
                      <a:pt x="3564" y="1368"/>
                    </a:lnTo>
                    <a:lnTo>
                      <a:pt x="3564" y="1476"/>
                    </a:lnTo>
                    <a:lnTo>
                      <a:pt x="3564" y="1602"/>
                    </a:lnTo>
                    <a:lnTo>
                      <a:pt x="3564" y="1710"/>
                    </a:lnTo>
                    <a:lnTo>
                      <a:pt x="3582" y="1818"/>
                    </a:lnTo>
                    <a:lnTo>
                      <a:pt x="3618" y="1926"/>
                    </a:lnTo>
                    <a:lnTo>
                      <a:pt x="3726" y="2214"/>
                    </a:lnTo>
                    <a:lnTo>
                      <a:pt x="3816" y="2556"/>
                    </a:lnTo>
                    <a:lnTo>
                      <a:pt x="3906" y="2934"/>
                    </a:lnTo>
                    <a:lnTo>
                      <a:pt x="3960" y="3294"/>
                    </a:lnTo>
                    <a:lnTo>
                      <a:pt x="4069" y="3906"/>
                    </a:lnTo>
                    <a:lnTo>
                      <a:pt x="4086" y="4158"/>
                    </a:lnTo>
                    <a:lnTo>
                      <a:pt x="4069" y="3510"/>
                    </a:lnTo>
                    <a:lnTo>
                      <a:pt x="4014" y="2916"/>
                    </a:lnTo>
                    <a:lnTo>
                      <a:pt x="3942" y="2394"/>
                    </a:lnTo>
                    <a:lnTo>
                      <a:pt x="3870" y="1944"/>
                    </a:lnTo>
                    <a:lnTo>
                      <a:pt x="3798" y="1584"/>
                    </a:lnTo>
                    <a:lnTo>
                      <a:pt x="3726" y="1296"/>
                    </a:lnTo>
                    <a:lnTo>
                      <a:pt x="3672" y="1081"/>
                    </a:lnTo>
                    <a:lnTo>
                      <a:pt x="3636" y="972"/>
                    </a:lnTo>
                    <a:lnTo>
                      <a:pt x="3636" y="864"/>
                    </a:lnTo>
                    <a:lnTo>
                      <a:pt x="3618" y="774"/>
                    </a:lnTo>
                    <a:lnTo>
                      <a:pt x="3600" y="666"/>
                    </a:lnTo>
                    <a:lnTo>
                      <a:pt x="3582" y="630"/>
                    </a:lnTo>
                    <a:lnTo>
                      <a:pt x="3618" y="630"/>
                    </a:lnTo>
                    <a:close/>
                    <a:moveTo>
                      <a:pt x="3330" y="5508"/>
                    </a:moveTo>
                    <a:lnTo>
                      <a:pt x="3330" y="5472"/>
                    </a:lnTo>
                    <a:lnTo>
                      <a:pt x="3313" y="5454"/>
                    </a:lnTo>
                    <a:lnTo>
                      <a:pt x="3276" y="5436"/>
                    </a:lnTo>
                    <a:lnTo>
                      <a:pt x="3258" y="5418"/>
                    </a:lnTo>
                    <a:lnTo>
                      <a:pt x="3222" y="5436"/>
                    </a:lnTo>
                    <a:lnTo>
                      <a:pt x="3186" y="5454"/>
                    </a:lnTo>
                    <a:lnTo>
                      <a:pt x="3168" y="5472"/>
                    </a:lnTo>
                    <a:lnTo>
                      <a:pt x="3168" y="5508"/>
                    </a:lnTo>
                    <a:lnTo>
                      <a:pt x="3168" y="5544"/>
                    </a:lnTo>
                    <a:lnTo>
                      <a:pt x="3186" y="5580"/>
                    </a:lnTo>
                    <a:lnTo>
                      <a:pt x="3222" y="5598"/>
                    </a:lnTo>
                    <a:lnTo>
                      <a:pt x="3258" y="5616"/>
                    </a:lnTo>
                    <a:lnTo>
                      <a:pt x="3276" y="5598"/>
                    </a:lnTo>
                    <a:lnTo>
                      <a:pt x="3313" y="5580"/>
                    </a:lnTo>
                    <a:lnTo>
                      <a:pt x="3330" y="5544"/>
                    </a:lnTo>
                    <a:lnTo>
                      <a:pt x="3330" y="5508"/>
                    </a:lnTo>
                    <a:close/>
                    <a:moveTo>
                      <a:pt x="3546" y="3492"/>
                    </a:moveTo>
                    <a:lnTo>
                      <a:pt x="3546" y="3456"/>
                    </a:lnTo>
                    <a:lnTo>
                      <a:pt x="3528" y="3420"/>
                    </a:lnTo>
                    <a:lnTo>
                      <a:pt x="3492" y="3402"/>
                    </a:lnTo>
                    <a:lnTo>
                      <a:pt x="3456" y="3402"/>
                    </a:lnTo>
                    <a:lnTo>
                      <a:pt x="3420" y="3402"/>
                    </a:lnTo>
                    <a:lnTo>
                      <a:pt x="3402" y="3420"/>
                    </a:lnTo>
                    <a:lnTo>
                      <a:pt x="3384" y="3456"/>
                    </a:lnTo>
                    <a:lnTo>
                      <a:pt x="3366" y="3492"/>
                    </a:lnTo>
                    <a:lnTo>
                      <a:pt x="3384" y="3528"/>
                    </a:lnTo>
                    <a:lnTo>
                      <a:pt x="3402" y="3563"/>
                    </a:lnTo>
                    <a:lnTo>
                      <a:pt x="3420" y="3582"/>
                    </a:lnTo>
                    <a:lnTo>
                      <a:pt x="3456" y="3582"/>
                    </a:lnTo>
                    <a:lnTo>
                      <a:pt x="3492" y="3582"/>
                    </a:lnTo>
                    <a:lnTo>
                      <a:pt x="3528" y="3563"/>
                    </a:lnTo>
                    <a:lnTo>
                      <a:pt x="3546" y="3528"/>
                    </a:lnTo>
                    <a:lnTo>
                      <a:pt x="3546" y="3492"/>
                    </a:lnTo>
                    <a:close/>
                    <a:moveTo>
                      <a:pt x="3492" y="4464"/>
                    </a:moveTo>
                    <a:lnTo>
                      <a:pt x="3492" y="4428"/>
                    </a:lnTo>
                    <a:lnTo>
                      <a:pt x="3474" y="4410"/>
                    </a:lnTo>
                    <a:lnTo>
                      <a:pt x="3456" y="4374"/>
                    </a:lnTo>
                    <a:lnTo>
                      <a:pt x="3420" y="4374"/>
                    </a:lnTo>
                    <a:lnTo>
                      <a:pt x="3384" y="4374"/>
                    </a:lnTo>
                    <a:lnTo>
                      <a:pt x="3348" y="4410"/>
                    </a:lnTo>
                    <a:lnTo>
                      <a:pt x="3330" y="4428"/>
                    </a:lnTo>
                    <a:lnTo>
                      <a:pt x="3330" y="4464"/>
                    </a:lnTo>
                    <a:lnTo>
                      <a:pt x="3330" y="4500"/>
                    </a:lnTo>
                    <a:lnTo>
                      <a:pt x="3348" y="4536"/>
                    </a:lnTo>
                    <a:lnTo>
                      <a:pt x="3384" y="4554"/>
                    </a:lnTo>
                    <a:lnTo>
                      <a:pt x="3420" y="4554"/>
                    </a:lnTo>
                    <a:lnTo>
                      <a:pt x="3456" y="4554"/>
                    </a:lnTo>
                    <a:lnTo>
                      <a:pt x="3474" y="4536"/>
                    </a:lnTo>
                    <a:lnTo>
                      <a:pt x="3492" y="4500"/>
                    </a:lnTo>
                    <a:lnTo>
                      <a:pt x="3492" y="4464"/>
                    </a:lnTo>
                    <a:close/>
                    <a:moveTo>
                      <a:pt x="1242" y="8334"/>
                    </a:moveTo>
                    <a:lnTo>
                      <a:pt x="1278" y="8100"/>
                    </a:lnTo>
                    <a:lnTo>
                      <a:pt x="1260" y="7884"/>
                    </a:lnTo>
                    <a:lnTo>
                      <a:pt x="1260" y="7794"/>
                    </a:lnTo>
                    <a:lnTo>
                      <a:pt x="1224" y="7704"/>
                    </a:lnTo>
                    <a:lnTo>
                      <a:pt x="846" y="7560"/>
                    </a:lnTo>
                    <a:lnTo>
                      <a:pt x="792" y="7956"/>
                    </a:lnTo>
                    <a:lnTo>
                      <a:pt x="792" y="7975"/>
                    </a:lnTo>
                    <a:lnTo>
                      <a:pt x="828" y="8010"/>
                    </a:lnTo>
                    <a:lnTo>
                      <a:pt x="828" y="8082"/>
                    </a:lnTo>
                    <a:lnTo>
                      <a:pt x="828" y="8136"/>
                    </a:lnTo>
                    <a:lnTo>
                      <a:pt x="810" y="8190"/>
                    </a:lnTo>
                    <a:lnTo>
                      <a:pt x="1242" y="8334"/>
                    </a:lnTo>
                    <a:close/>
                  </a:path>
                </a:pathLst>
              </a:custGeom>
              <a:grp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a:solidFill>
                    <a:srgbClr val="FFFFFF"/>
                  </a:solidFill>
                  <a:latin typeface="微软雅黑" panose="020B0503020204020204" pitchFamily="34" charset="-122"/>
                  <a:ea typeface="微软雅黑" panose="020B0503020204020204" pitchFamily="34" charset="-122"/>
                </a:endParaRPr>
              </a:p>
            </p:txBody>
          </p:sp>
        </p:grpSp>
        <p:sp>
          <p:nvSpPr>
            <p:cNvPr id="369" name="Freeform 134"/>
            <p:cNvSpPr/>
            <p:nvPr/>
          </p:nvSpPr>
          <p:spPr bwMode="auto">
            <a:xfrm>
              <a:off x="3293166" y="3462404"/>
              <a:ext cx="1033143" cy="384229"/>
            </a:xfrm>
            <a:custGeom>
              <a:avLst/>
              <a:gdLst/>
              <a:ahLst/>
              <a:cxnLst>
                <a:cxn ang="0">
                  <a:pos x="504" y="1260"/>
                </a:cxn>
                <a:cxn ang="0">
                  <a:pos x="180" y="1115"/>
                </a:cxn>
                <a:cxn ang="0">
                  <a:pos x="36" y="936"/>
                </a:cxn>
                <a:cxn ang="0">
                  <a:pos x="0" y="756"/>
                </a:cxn>
                <a:cxn ang="0">
                  <a:pos x="180" y="576"/>
                </a:cxn>
                <a:cxn ang="0">
                  <a:pos x="468" y="432"/>
                </a:cxn>
                <a:cxn ang="0">
                  <a:pos x="936" y="360"/>
                </a:cxn>
                <a:cxn ang="0">
                  <a:pos x="1728" y="324"/>
                </a:cxn>
                <a:cxn ang="0">
                  <a:pos x="2052" y="216"/>
                </a:cxn>
                <a:cxn ang="0">
                  <a:pos x="2628" y="36"/>
                </a:cxn>
                <a:cxn ang="0">
                  <a:pos x="3312" y="0"/>
                </a:cxn>
                <a:cxn ang="0">
                  <a:pos x="3888" y="72"/>
                </a:cxn>
                <a:cxn ang="0">
                  <a:pos x="4356" y="288"/>
                </a:cxn>
                <a:cxn ang="0">
                  <a:pos x="4608" y="360"/>
                </a:cxn>
                <a:cxn ang="0">
                  <a:pos x="5472" y="432"/>
                </a:cxn>
                <a:cxn ang="0">
                  <a:pos x="5940" y="648"/>
                </a:cxn>
                <a:cxn ang="0">
                  <a:pos x="6156" y="828"/>
                </a:cxn>
                <a:cxn ang="0">
                  <a:pos x="6228" y="1044"/>
                </a:cxn>
                <a:cxn ang="0">
                  <a:pos x="6156" y="1260"/>
                </a:cxn>
                <a:cxn ang="0">
                  <a:pos x="5868" y="1476"/>
                </a:cxn>
                <a:cxn ang="0">
                  <a:pos x="5544" y="1656"/>
                </a:cxn>
                <a:cxn ang="0">
                  <a:pos x="5220" y="2016"/>
                </a:cxn>
                <a:cxn ang="0">
                  <a:pos x="4968" y="2160"/>
                </a:cxn>
                <a:cxn ang="0">
                  <a:pos x="4680" y="2232"/>
                </a:cxn>
                <a:cxn ang="0">
                  <a:pos x="4320" y="2160"/>
                </a:cxn>
                <a:cxn ang="0">
                  <a:pos x="4104" y="2160"/>
                </a:cxn>
                <a:cxn ang="0">
                  <a:pos x="3744" y="2303"/>
                </a:cxn>
                <a:cxn ang="0">
                  <a:pos x="3276" y="2412"/>
                </a:cxn>
                <a:cxn ang="0">
                  <a:pos x="2808" y="2376"/>
                </a:cxn>
                <a:cxn ang="0">
                  <a:pos x="2376" y="2196"/>
                </a:cxn>
                <a:cxn ang="0">
                  <a:pos x="2160" y="2052"/>
                </a:cxn>
                <a:cxn ang="0">
                  <a:pos x="1872" y="2088"/>
                </a:cxn>
                <a:cxn ang="0">
                  <a:pos x="1548" y="2052"/>
                </a:cxn>
                <a:cxn ang="0">
                  <a:pos x="1260" y="1944"/>
                </a:cxn>
                <a:cxn ang="0">
                  <a:pos x="1116" y="1728"/>
                </a:cxn>
                <a:cxn ang="0">
                  <a:pos x="1080" y="1476"/>
                </a:cxn>
                <a:cxn ang="0">
                  <a:pos x="972" y="1368"/>
                </a:cxn>
              </a:cxnLst>
              <a:rect l="0" t="0" r="r" b="b"/>
              <a:pathLst>
                <a:path w="6228" h="2412">
                  <a:moveTo>
                    <a:pt x="972" y="1368"/>
                  </a:moveTo>
                  <a:lnTo>
                    <a:pt x="504" y="1260"/>
                  </a:lnTo>
                  <a:lnTo>
                    <a:pt x="324" y="1188"/>
                  </a:lnTo>
                  <a:lnTo>
                    <a:pt x="180" y="1115"/>
                  </a:lnTo>
                  <a:lnTo>
                    <a:pt x="72" y="1008"/>
                  </a:lnTo>
                  <a:lnTo>
                    <a:pt x="36" y="936"/>
                  </a:lnTo>
                  <a:lnTo>
                    <a:pt x="0" y="828"/>
                  </a:lnTo>
                  <a:lnTo>
                    <a:pt x="0" y="756"/>
                  </a:lnTo>
                  <a:lnTo>
                    <a:pt x="72" y="648"/>
                  </a:lnTo>
                  <a:lnTo>
                    <a:pt x="180" y="576"/>
                  </a:lnTo>
                  <a:lnTo>
                    <a:pt x="288" y="504"/>
                  </a:lnTo>
                  <a:lnTo>
                    <a:pt x="468" y="432"/>
                  </a:lnTo>
                  <a:lnTo>
                    <a:pt x="684" y="396"/>
                  </a:lnTo>
                  <a:lnTo>
                    <a:pt x="936" y="360"/>
                  </a:lnTo>
                  <a:lnTo>
                    <a:pt x="1584" y="360"/>
                  </a:lnTo>
                  <a:lnTo>
                    <a:pt x="1728" y="324"/>
                  </a:lnTo>
                  <a:lnTo>
                    <a:pt x="1872" y="288"/>
                  </a:lnTo>
                  <a:lnTo>
                    <a:pt x="2052" y="216"/>
                  </a:lnTo>
                  <a:lnTo>
                    <a:pt x="2340" y="108"/>
                  </a:lnTo>
                  <a:lnTo>
                    <a:pt x="2628" y="36"/>
                  </a:lnTo>
                  <a:lnTo>
                    <a:pt x="2952" y="0"/>
                  </a:lnTo>
                  <a:lnTo>
                    <a:pt x="3312" y="0"/>
                  </a:lnTo>
                  <a:lnTo>
                    <a:pt x="3600" y="36"/>
                  </a:lnTo>
                  <a:lnTo>
                    <a:pt x="3888" y="72"/>
                  </a:lnTo>
                  <a:lnTo>
                    <a:pt x="4140" y="180"/>
                  </a:lnTo>
                  <a:lnTo>
                    <a:pt x="4356" y="288"/>
                  </a:lnTo>
                  <a:lnTo>
                    <a:pt x="4500" y="360"/>
                  </a:lnTo>
                  <a:lnTo>
                    <a:pt x="4608" y="360"/>
                  </a:lnTo>
                  <a:lnTo>
                    <a:pt x="5040" y="360"/>
                  </a:lnTo>
                  <a:lnTo>
                    <a:pt x="5472" y="432"/>
                  </a:lnTo>
                  <a:lnTo>
                    <a:pt x="5796" y="540"/>
                  </a:lnTo>
                  <a:lnTo>
                    <a:pt x="5940" y="648"/>
                  </a:lnTo>
                  <a:lnTo>
                    <a:pt x="6048" y="720"/>
                  </a:lnTo>
                  <a:lnTo>
                    <a:pt x="6156" y="828"/>
                  </a:lnTo>
                  <a:lnTo>
                    <a:pt x="6192" y="936"/>
                  </a:lnTo>
                  <a:lnTo>
                    <a:pt x="6228" y="1044"/>
                  </a:lnTo>
                  <a:lnTo>
                    <a:pt x="6192" y="1152"/>
                  </a:lnTo>
                  <a:lnTo>
                    <a:pt x="6156" y="1260"/>
                  </a:lnTo>
                  <a:lnTo>
                    <a:pt x="6048" y="1404"/>
                  </a:lnTo>
                  <a:lnTo>
                    <a:pt x="5868" y="1476"/>
                  </a:lnTo>
                  <a:lnTo>
                    <a:pt x="5688" y="1584"/>
                  </a:lnTo>
                  <a:lnTo>
                    <a:pt x="5544" y="1656"/>
                  </a:lnTo>
                  <a:lnTo>
                    <a:pt x="5400" y="1836"/>
                  </a:lnTo>
                  <a:lnTo>
                    <a:pt x="5220" y="2016"/>
                  </a:lnTo>
                  <a:lnTo>
                    <a:pt x="5112" y="2088"/>
                  </a:lnTo>
                  <a:lnTo>
                    <a:pt x="4968" y="2160"/>
                  </a:lnTo>
                  <a:lnTo>
                    <a:pt x="4824" y="2196"/>
                  </a:lnTo>
                  <a:lnTo>
                    <a:pt x="4680" y="2232"/>
                  </a:lnTo>
                  <a:lnTo>
                    <a:pt x="4500" y="2196"/>
                  </a:lnTo>
                  <a:lnTo>
                    <a:pt x="4320" y="2160"/>
                  </a:lnTo>
                  <a:lnTo>
                    <a:pt x="4176" y="2124"/>
                  </a:lnTo>
                  <a:lnTo>
                    <a:pt x="4104" y="2160"/>
                  </a:lnTo>
                  <a:lnTo>
                    <a:pt x="3996" y="2196"/>
                  </a:lnTo>
                  <a:lnTo>
                    <a:pt x="3744" y="2303"/>
                  </a:lnTo>
                  <a:lnTo>
                    <a:pt x="3528" y="2376"/>
                  </a:lnTo>
                  <a:lnTo>
                    <a:pt x="3276" y="2412"/>
                  </a:lnTo>
                  <a:lnTo>
                    <a:pt x="3024" y="2412"/>
                  </a:lnTo>
                  <a:lnTo>
                    <a:pt x="2808" y="2376"/>
                  </a:lnTo>
                  <a:lnTo>
                    <a:pt x="2592" y="2303"/>
                  </a:lnTo>
                  <a:lnTo>
                    <a:pt x="2376" y="2196"/>
                  </a:lnTo>
                  <a:lnTo>
                    <a:pt x="2232" y="2088"/>
                  </a:lnTo>
                  <a:lnTo>
                    <a:pt x="2160" y="2052"/>
                  </a:lnTo>
                  <a:lnTo>
                    <a:pt x="2016" y="2052"/>
                  </a:lnTo>
                  <a:lnTo>
                    <a:pt x="1872" y="2088"/>
                  </a:lnTo>
                  <a:lnTo>
                    <a:pt x="1728" y="2088"/>
                  </a:lnTo>
                  <a:lnTo>
                    <a:pt x="1548" y="2052"/>
                  </a:lnTo>
                  <a:lnTo>
                    <a:pt x="1404" y="2016"/>
                  </a:lnTo>
                  <a:lnTo>
                    <a:pt x="1260" y="1944"/>
                  </a:lnTo>
                  <a:lnTo>
                    <a:pt x="1152" y="1836"/>
                  </a:lnTo>
                  <a:lnTo>
                    <a:pt x="1116" y="1728"/>
                  </a:lnTo>
                  <a:lnTo>
                    <a:pt x="1080" y="1584"/>
                  </a:lnTo>
                  <a:lnTo>
                    <a:pt x="1080" y="1476"/>
                  </a:lnTo>
                  <a:lnTo>
                    <a:pt x="1044" y="1404"/>
                  </a:lnTo>
                  <a:lnTo>
                    <a:pt x="972" y="1368"/>
                  </a:lnTo>
                  <a:close/>
                </a:path>
              </a:pathLst>
            </a:custGeom>
            <a:solidFill>
              <a:srgbClr val="000000">
                <a:lumMod val="50000"/>
                <a:lumOff val="50000"/>
              </a:srgbClr>
            </a:solid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dirty="0">
                <a:solidFill>
                  <a:srgbClr val="FFFFFF"/>
                </a:solidFill>
                <a:latin typeface="微软雅黑" panose="020B0503020204020204" pitchFamily="34" charset="-122"/>
                <a:ea typeface="微软雅黑" panose="020B0503020204020204" pitchFamily="34" charset="-122"/>
              </a:endParaRPr>
            </a:p>
          </p:txBody>
        </p:sp>
        <p:cxnSp>
          <p:nvCxnSpPr>
            <p:cNvPr id="370" name="直接箭头连接符 369"/>
            <p:cNvCxnSpPr>
              <a:cxnSpLocks noChangeShapeType="1"/>
            </p:cNvCxnSpPr>
            <p:nvPr/>
          </p:nvCxnSpPr>
          <p:spPr bwMode="auto">
            <a:xfrm flipH="1">
              <a:off x="2971391" y="3733484"/>
              <a:ext cx="424303" cy="0"/>
            </a:xfrm>
            <a:prstGeom prst="straightConnector1">
              <a:avLst/>
            </a:prstGeom>
            <a:noFill/>
            <a:ln w="9525">
              <a:solidFill>
                <a:srgbClr val="FFFFFF">
                  <a:lumMod val="65000"/>
                </a:srgbClr>
              </a:solidFill>
              <a:prstDash val="sysDot"/>
              <a:round/>
              <a:tailEnd type="none" w="med" len="med"/>
            </a:ln>
          </p:spPr>
        </p:cxnSp>
        <p:cxnSp>
          <p:nvCxnSpPr>
            <p:cNvPr id="371" name="直接箭头连接符 370"/>
            <p:cNvCxnSpPr>
              <a:cxnSpLocks noChangeShapeType="1"/>
            </p:cNvCxnSpPr>
            <p:nvPr/>
          </p:nvCxnSpPr>
          <p:spPr bwMode="auto">
            <a:xfrm flipH="1">
              <a:off x="2885603" y="3624551"/>
              <a:ext cx="424303" cy="0"/>
            </a:xfrm>
            <a:prstGeom prst="straightConnector1">
              <a:avLst/>
            </a:prstGeom>
            <a:noFill/>
            <a:ln w="9525">
              <a:solidFill>
                <a:srgbClr val="FFFFFF">
                  <a:lumMod val="65000"/>
                </a:srgbClr>
              </a:solidFill>
              <a:prstDash val="sysDot"/>
              <a:round/>
              <a:tailEnd type="none" w="med" len="med"/>
            </a:ln>
          </p:spPr>
        </p:cxnSp>
        <p:cxnSp>
          <p:nvCxnSpPr>
            <p:cNvPr id="372" name="直接箭头连接符 371"/>
            <p:cNvCxnSpPr>
              <a:cxnSpLocks noChangeShapeType="1"/>
            </p:cNvCxnSpPr>
            <p:nvPr/>
          </p:nvCxnSpPr>
          <p:spPr bwMode="auto">
            <a:xfrm flipH="1">
              <a:off x="3183543" y="3813369"/>
              <a:ext cx="424303" cy="0"/>
            </a:xfrm>
            <a:prstGeom prst="straightConnector1">
              <a:avLst/>
            </a:prstGeom>
            <a:noFill/>
            <a:ln w="9525">
              <a:solidFill>
                <a:srgbClr val="FFFFFF">
                  <a:lumMod val="65000"/>
                </a:srgbClr>
              </a:solidFill>
              <a:prstDash val="sysDot"/>
              <a:round/>
              <a:tailEnd type="none" w="med" len="med"/>
            </a:ln>
          </p:spPr>
        </p:cxnSp>
        <p:sp>
          <p:nvSpPr>
            <p:cNvPr id="373" name="矩形 372"/>
            <p:cNvSpPr/>
            <p:nvPr/>
          </p:nvSpPr>
          <p:spPr>
            <a:xfrm>
              <a:off x="3441755" y="3512338"/>
              <a:ext cx="828804" cy="291443"/>
            </a:xfrm>
            <a:prstGeom prst="rect">
              <a:avLst/>
            </a:prstGeom>
          </p:spPr>
          <p:txBody>
            <a:bodyPr wrap="square">
              <a:spAutoFit/>
            </a:bodyPr>
            <a:lstStyle/>
            <a:p>
              <a:pPr fontAlgn="auto">
                <a:spcBef>
                  <a:spcPts val="0"/>
                </a:spcBef>
                <a:spcAft>
                  <a:spcPts val="0"/>
                </a:spcAft>
                <a:defRPr/>
              </a:pPr>
              <a:r>
                <a:rPr lang="zh-CN" altLang="en-US" sz="900" b="1" kern="0" dirty="0" smtClean="0">
                  <a:solidFill>
                    <a:srgbClr val="FFFFFF"/>
                  </a:solidFill>
                  <a:latin typeface="Arial" panose="020B0604020202020204"/>
                  <a:ea typeface="微软雅黑" panose="020B0503020204020204" pitchFamily="34" charset="-122"/>
                  <a:sym typeface="Arial" panose="020B0604020202020204"/>
                </a:rPr>
                <a:t>网络资源</a:t>
              </a:r>
              <a:endParaRPr lang="zh-CN" altLang="en-US" sz="900" b="1" kern="0" dirty="0">
                <a:solidFill>
                  <a:srgbClr val="FFFFFF"/>
                </a:solidFill>
                <a:latin typeface="Arial" panose="020B0604020202020204"/>
                <a:ea typeface="微软雅黑" panose="020B0503020204020204" pitchFamily="34" charset="-122"/>
                <a:sym typeface="Arial" panose="020B0604020202020204"/>
              </a:endParaRPr>
            </a:p>
          </p:txBody>
        </p:sp>
      </p:grpSp>
      <p:grpSp>
        <p:nvGrpSpPr>
          <p:cNvPr id="15" name="组合 303"/>
          <p:cNvGrpSpPr/>
          <p:nvPr/>
        </p:nvGrpSpPr>
        <p:grpSpPr>
          <a:xfrm>
            <a:off x="2979296" y="1381771"/>
            <a:ext cx="1225674" cy="1065758"/>
            <a:chOff x="4356838" y="1876841"/>
            <a:chExt cx="1537230" cy="1336664"/>
          </a:xfrm>
        </p:grpSpPr>
        <p:grpSp>
          <p:nvGrpSpPr>
            <p:cNvPr id="16" name="组合 131"/>
            <p:cNvGrpSpPr/>
            <p:nvPr/>
          </p:nvGrpSpPr>
          <p:grpSpPr>
            <a:xfrm>
              <a:off x="5210899" y="2334181"/>
              <a:ext cx="328087" cy="879324"/>
              <a:chOff x="5607050" y="1714500"/>
              <a:chExt cx="901700" cy="2971800"/>
            </a:xfrm>
            <a:solidFill>
              <a:srgbClr val="000000">
                <a:lumMod val="50000"/>
                <a:lumOff val="50000"/>
              </a:srgbClr>
            </a:solidFill>
          </p:grpSpPr>
          <p:sp>
            <p:nvSpPr>
              <p:cNvPr id="366" name="Freeform 22"/>
              <p:cNvSpPr/>
              <p:nvPr/>
            </p:nvSpPr>
            <p:spPr bwMode="auto">
              <a:xfrm>
                <a:off x="6026150" y="1714500"/>
                <a:ext cx="288925" cy="479425"/>
              </a:xfrm>
              <a:custGeom>
                <a:avLst/>
                <a:gdLst/>
                <a:ahLst/>
                <a:cxnLst>
                  <a:cxn ang="0">
                    <a:pos x="1638" y="1062"/>
                  </a:cxn>
                  <a:cxn ang="0">
                    <a:pos x="1602" y="1241"/>
                  </a:cxn>
                  <a:cxn ang="0">
                    <a:pos x="1620" y="1441"/>
                  </a:cxn>
                  <a:cxn ang="0">
                    <a:pos x="1584" y="1584"/>
                  </a:cxn>
                  <a:cxn ang="0">
                    <a:pos x="1512" y="1998"/>
                  </a:cxn>
                  <a:cxn ang="0">
                    <a:pos x="1440" y="2142"/>
                  </a:cxn>
                  <a:cxn ang="0">
                    <a:pos x="1386" y="2268"/>
                  </a:cxn>
                  <a:cxn ang="0">
                    <a:pos x="1278" y="2412"/>
                  </a:cxn>
                  <a:cxn ang="0">
                    <a:pos x="1242" y="2520"/>
                  </a:cxn>
                  <a:cxn ang="0">
                    <a:pos x="1188" y="2574"/>
                  </a:cxn>
                  <a:cxn ang="0">
                    <a:pos x="1080" y="2664"/>
                  </a:cxn>
                  <a:cxn ang="0">
                    <a:pos x="937" y="2718"/>
                  </a:cxn>
                  <a:cxn ang="0">
                    <a:pos x="738" y="2610"/>
                  </a:cxn>
                  <a:cxn ang="0">
                    <a:pos x="450" y="2358"/>
                  </a:cxn>
                  <a:cxn ang="0">
                    <a:pos x="162" y="1998"/>
                  </a:cxn>
                  <a:cxn ang="0">
                    <a:pos x="54" y="1890"/>
                  </a:cxn>
                  <a:cxn ang="0">
                    <a:pos x="36" y="1602"/>
                  </a:cxn>
                  <a:cxn ang="0">
                    <a:pos x="0" y="1296"/>
                  </a:cxn>
                  <a:cxn ang="0">
                    <a:pos x="0" y="1152"/>
                  </a:cxn>
                  <a:cxn ang="0">
                    <a:pos x="18" y="1098"/>
                  </a:cxn>
                  <a:cxn ang="0">
                    <a:pos x="0" y="865"/>
                  </a:cxn>
                  <a:cxn ang="0">
                    <a:pos x="54" y="558"/>
                  </a:cxn>
                  <a:cxn ang="0">
                    <a:pos x="162" y="306"/>
                  </a:cxn>
                  <a:cxn ang="0">
                    <a:pos x="288" y="180"/>
                  </a:cxn>
                  <a:cxn ang="0">
                    <a:pos x="486" y="72"/>
                  </a:cxn>
                  <a:cxn ang="0">
                    <a:pos x="738" y="18"/>
                  </a:cxn>
                  <a:cxn ang="0">
                    <a:pos x="1062" y="0"/>
                  </a:cxn>
                  <a:cxn ang="0">
                    <a:pos x="1296" y="90"/>
                  </a:cxn>
                  <a:cxn ang="0">
                    <a:pos x="1422" y="198"/>
                  </a:cxn>
                  <a:cxn ang="0">
                    <a:pos x="1476" y="396"/>
                  </a:cxn>
                  <a:cxn ang="0">
                    <a:pos x="1566" y="594"/>
                  </a:cxn>
                  <a:cxn ang="0">
                    <a:pos x="1602" y="810"/>
                  </a:cxn>
                </a:cxnLst>
                <a:rect l="0" t="0" r="r" b="b"/>
                <a:pathLst>
                  <a:path w="1638" h="2718">
                    <a:moveTo>
                      <a:pt x="1620" y="1026"/>
                    </a:moveTo>
                    <a:lnTo>
                      <a:pt x="1638" y="1062"/>
                    </a:lnTo>
                    <a:lnTo>
                      <a:pt x="1620" y="1188"/>
                    </a:lnTo>
                    <a:lnTo>
                      <a:pt x="1602" y="1241"/>
                    </a:lnTo>
                    <a:lnTo>
                      <a:pt x="1620" y="1350"/>
                    </a:lnTo>
                    <a:lnTo>
                      <a:pt x="1620" y="1441"/>
                    </a:lnTo>
                    <a:lnTo>
                      <a:pt x="1602" y="1530"/>
                    </a:lnTo>
                    <a:lnTo>
                      <a:pt x="1584" y="1584"/>
                    </a:lnTo>
                    <a:lnTo>
                      <a:pt x="1548" y="1890"/>
                    </a:lnTo>
                    <a:lnTo>
                      <a:pt x="1512" y="1998"/>
                    </a:lnTo>
                    <a:lnTo>
                      <a:pt x="1494" y="2070"/>
                    </a:lnTo>
                    <a:lnTo>
                      <a:pt x="1440" y="2142"/>
                    </a:lnTo>
                    <a:lnTo>
                      <a:pt x="1422" y="2178"/>
                    </a:lnTo>
                    <a:lnTo>
                      <a:pt x="1386" y="2268"/>
                    </a:lnTo>
                    <a:lnTo>
                      <a:pt x="1332" y="2376"/>
                    </a:lnTo>
                    <a:lnTo>
                      <a:pt x="1278" y="2412"/>
                    </a:lnTo>
                    <a:lnTo>
                      <a:pt x="1224" y="2430"/>
                    </a:lnTo>
                    <a:lnTo>
                      <a:pt x="1242" y="2520"/>
                    </a:lnTo>
                    <a:lnTo>
                      <a:pt x="1206" y="2520"/>
                    </a:lnTo>
                    <a:lnTo>
                      <a:pt x="1188" y="2574"/>
                    </a:lnTo>
                    <a:lnTo>
                      <a:pt x="1152" y="2610"/>
                    </a:lnTo>
                    <a:lnTo>
                      <a:pt x="1080" y="2664"/>
                    </a:lnTo>
                    <a:lnTo>
                      <a:pt x="1008" y="2700"/>
                    </a:lnTo>
                    <a:lnTo>
                      <a:pt x="937" y="2718"/>
                    </a:lnTo>
                    <a:lnTo>
                      <a:pt x="900" y="2718"/>
                    </a:lnTo>
                    <a:lnTo>
                      <a:pt x="738" y="2610"/>
                    </a:lnTo>
                    <a:lnTo>
                      <a:pt x="576" y="2484"/>
                    </a:lnTo>
                    <a:lnTo>
                      <a:pt x="450" y="2358"/>
                    </a:lnTo>
                    <a:lnTo>
                      <a:pt x="324" y="2214"/>
                    </a:lnTo>
                    <a:lnTo>
                      <a:pt x="162" y="1998"/>
                    </a:lnTo>
                    <a:lnTo>
                      <a:pt x="108" y="1890"/>
                    </a:lnTo>
                    <a:lnTo>
                      <a:pt x="54" y="1890"/>
                    </a:lnTo>
                    <a:lnTo>
                      <a:pt x="108" y="1854"/>
                    </a:lnTo>
                    <a:lnTo>
                      <a:pt x="36" y="1602"/>
                    </a:lnTo>
                    <a:lnTo>
                      <a:pt x="0" y="1386"/>
                    </a:lnTo>
                    <a:lnTo>
                      <a:pt x="0" y="1296"/>
                    </a:lnTo>
                    <a:lnTo>
                      <a:pt x="0" y="1206"/>
                    </a:lnTo>
                    <a:lnTo>
                      <a:pt x="0" y="1152"/>
                    </a:lnTo>
                    <a:lnTo>
                      <a:pt x="0" y="1116"/>
                    </a:lnTo>
                    <a:lnTo>
                      <a:pt x="18" y="1098"/>
                    </a:lnTo>
                    <a:lnTo>
                      <a:pt x="0" y="990"/>
                    </a:lnTo>
                    <a:lnTo>
                      <a:pt x="0" y="865"/>
                    </a:lnTo>
                    <a:lnTo>
                      <a:pt x="18" y="720"/>
                    </a:lnTo>
                    <a:lnTo>
                      <a:pt x="54" y="558"/>
                    </a:lnTo>
                    <a:lnTo>
                      <a:pt x="126" y="396"/>
                    </a:lnTo>
                    <a:lnTo>
                      <a:pt x="162" y="306"/>
                    </a:lnTo>
                    <a:lnTo>
                      <a:pt x="234" y="234"/>
                    </a:lnTo>
                    <a:lnTo>
                      <a:pt x="288" y="180"/>
                    </a:lnTo>
                    <a:lnTo>
                      <a:pt x="378" y="108"/>
                    </a:lnTo>
                    <a:lnTo>
                      <a:pt x="486" y="72"/>
                    </a:lnTo>
                    <a:lnTo>
                      <a:pt x="594" y="36"/>
                    </a:lnTo>
                    <a:lnTo>
                      <a:pt x="738" y="18"/>
                    </a:lnTo>
                    <a:lnTo>
                      <a:pt x="900" y="0"/>
                    </a:lnTo>
                    <a:lnTo>
                      <a:pt x="1062" y="0"/>
                    </a:lnTo>
                    <a:lnTo>
                      <a:pt x="1224" y="36"/>
                    </a:lnTo>
                    <a:lnTo>
                      <a:pt x="1296" y="90"/>
                    </a:lnTo>
                    <a:lnTo>
                      <a:pt x="1368" y="126"/>
                    </a:lnTo>
                    <a:lnTo>
                      <a:pt x="1422" y="198"/>
                    </a:lnTo>
                    <a:lnTo>
                      <a:pt x="1458" y="270"/>
                    </a:lnTo>
                    <a:lnTo>
                      <a:pt x="1476" y="396"/>
                    </a:lnTo>
                    <a:lnTo>
                      <a:pt x="1530" y="486"/>
                    </a:lnTo>
                    <a:lnTo>
                      <a:pt x="1566" y="594"/>
                    </a:lnTo>
                    <a:lnTo>
                      <a:pt x="1584" y="702"/>
                    </a:lnTo>
                    <a:lnTo>
                      <a:pt x="1602" y="810"/>
                    </a:lnTo>
                    <a:lnTo>
                      <a:pt x="1620" y="1026"/>
                    </a:lnTo>
                    <a:close/>
                  </a:path>
                </a:pathLst>
              </a:custGeom>
              <a:grp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a:solidFill>
                    <a:srgbClr val="FFFFFF"/>
                  </a:solidFill>
                  <a:latin typeface="微软雅黑" panose="020B0503020204020204" pitchFamily="34" charset="-122"/>
                  <a:ea typeface="微软雅黑" panose="020B0503020204020204" pitchFamily="34" charset="-122"/>
                </a:endParaRPr>
              </a:p>
            </p:txBody>
          </p:sp>
          <p:sp>
            <p:nvSpPr>
              <p:cNvPr id="367" name="Freeform 23"/>
              <p:cNvSpPr>
                <a:spLocks noEditPoints="1"/>
              </p:cNvSpPr>
              <p:nvPr/>
            </p:nvSpPr>
            <p:spPr bwMode="auto">
              <a:xfrm>
                <a:off x="5607050" y="2047875"/>
                <a:ext cx="901700" cy="2638425"/>
              </a:xfrm>
              <a:custGeom>
                <a:avLst/>
                <a:gdLst/>
                <a:ahLst/>
                <a:cxnLst>
                  <a:cxn ang="0">
                    <a:pos x="3618" y="630"/>
                  </a:cxn>
                  <a:cxn ang="0">
                    <a:pos x="4445" y="1278"/>
                  </a:cxn>
                  <a:cxn ang="0">
                    <a:pos x="4716" y="3618"/>
                  </a:cxn>
                  <a:cxn ang="0">
                    <a:pos x="4842" y="5112"/>
                  </a:cxn>
                  <a:cxn ang="0">
                    <a:pos x="5076" y="6624"/>
                  </a:cxn>
                  <a:cxn ang="0">
                    <a:pos x="5040" y="6894"/>
                  </a:cxn>
                  <a:cxn ang="0">
                    <a:pos x="5040" y="7650"/>
                  </a:cxn>
                  <a:cxn ang="0">
                    <a:pos x="4752" y="7848"/>
                  </a:cxn>
                  <a:cxn ang="0">
                    <a:pos x="4788" y="7578"/>
                  </a:cxn>
                  <a:cxn ang="0">
                    <a:pos x="4410" y="7614"/>
                  </a:cxn>
                  <a:cxn ang="0">
                    <a:pos x="4464" y="7380"/>
                  </a:cxn>
                  <a:cxn ang="0">
                    <a:pos x="4518" y="7056"/>
                  </a:cxn>
                  <a:cxn ang="0">
                    <a:pos x="4248" y="7632"/>
                  </a:cxn>
                  <a:cxn ang="0">
                    <a:pos x="4122" y="7686"/>
                  </a:cxn>
                  <a:cxn ang="0">
                    <a:pos x="3492" y="10242"/>
                  </a:cxn>
                  <a:cxn ang="0">
                    <a:pos x="2916" y="12258"/>
                  </a:cxn>
                  <a:cxn ang="0">
                    <a:pos x="2664" y="13482"/>
                  </a:cxn>
                  <a:cxn ang="0">
                    <a:pos x="2826" y="13914"/>
                  </a:cxn>
                  <a:cxn ang="0">
                    <a:pos x="3636" y="14202"/>
                  </a:cxn>
                  <a:cxn ang="0">
                    <a:pos x="3474" y="14418"/>
                  </a:cxn>
                  <a:cxn ang="0">
                    <a:pos x="2664" y="14598"/>
                  </a:cxn>
                  <a:cxn ang="0">
                    <a:pos x="2808" y="14886"/>
                  </a:cxn>
                  <a:cxn ang="0">
                    <a:pos x="1710" y="14886"/>
                  </a:cxn>
                  <a:cxn ang="0">
                    <a:pos x="1296" y="14310"/>
                  </a:cxn>
                  <a:cxn ang="0">
                    <a:pos x="1134" y="13302"/>
                  </a:cxn>
                  <a:cxn ang="0">
                    <a:pos x="1242" y="11844"/>
                  </a:cxn>
                  <a:cxn ang="0">
                    <a:pos x="1314" y="10494"/>
                  </a:cxn>
                  <a:cxn ang="0">
                    <a:pos x="864" y="10620"/>
                  </a:cxn>
                  <a:cxn ang="0">
                    <a:pos x="0" y="10170"/>
                  </a:cxn>
                  <a:cxn ang="0">
                    <a:pos x="216" y="8370"/>
                  </a:cxn>
                  <a:cxn ang="0">
                    <a:pos x="684" y="8082"/>
                  </a:cxn>
                  <a:cxn ang="0">
                    <a:pos x="667" y="7488"/>
                  </a:cxn>
                  <a:cxn ang="0">
                    <a:pos x="594" y="6948"/>
                  </a:cxn>
                  <a:cxn ang="0">
                    <a:pos x="486" y="6823"/>
                  </a:cxn>
                  <a:cxn ang="0">
                    <a:pos x="306" y="4590"/>
                  </a:cxn>
                  <a:cxn ang="0">
                    <a:pos x="540" y="2070"/>
                  </a:cxn>
                  <a:cxn ang="0">
                    <a:pos x="936" y="881"/>
                  </a:cxn>
                  <a:cxn ang="0">
                    <a:pos x="2250" y="288"/>
                  </a:cxn>
                  <a:cxn ang="0">
                    <a:pos x="2448" y="108"/>
                  </a:cxn>
                  <a:cxn ang="0">
                    <a:pos x="3006" y="1440"/>
                  </a:cxn>
                  <a:cxn ang="0">
                    <a:pos x="3330" y="1224"/>
                  </a:cxn>
                  <a:cxn ang="0">
                    <a:pos x="3474" y="900"/>
                  </a:cxn>
                  <a:cxn ang="0">
                    <a:pos x="3564" y="1206"/>
                  </a:cxn>
                  <a:cxn ang="0">
                    <a:pos x="3618" y="1926"/>
                  </a:cxn>
                  <a:cxn ang="0">
                    <a:pos x="4069" y="3510"/>
                  </a:cxn>
                  <a:cxn ang="0">
                    <a:pos x="3636" y="972"/>
                  </a:cxn>
                  <a:cxn ang="0">
                    <a:pos x="3330" y="5472"/>
                  </a:cxn>
                  <a:cxn ang="0">
                    <a:pos x="3168" y="5508"/>
                  </a:cxn>
                  <a:cxn ang="0">
                    <a:pos x="3330" y="5544"/>
                  </a:cxn>
                  <a:cxn ang="0">
                    <a:pos x="3420" y="3402"/>
                  </a:cxn>
                  <a:cxn ang="0">
                    <a:pos x="3456" y="3582"/>
                  </a:cxn>
                  <a:cxn ang="0">
                    <a:pos x="3474" y="4410"/>
                  </a:cxn>
                  <a:cxn ang="0">
                    <a:pos x="3330" y="4500"/>
                  </a:cxn>
                  <a:cxn ang="0">
                    <a:pos x="3492" y="4464"/>
                  </a:cxn>
                  <a:cxn ang="0">
                    <a:pos x="792" y="7956"/>
                  </a:cxn>
                </a:cxnLst>
                <a:rect l="0" t="0" r="r" b="b"/>
                <a:pathLst>
                  <a:path w="5112" h="14958">
                    <a:moveTo>
                      <a:pt x="3384" y="5490"/>
                    </a:moveTo>
                    <a:lnTo>
                      <a:pt x="3438" y="5526"/>
                    </a:lnTo>
                    <a:lnTo>
                      <a:pt x="3492" y="5526"/>
                    </a:lnTo>
                    <a:lnTo>
                      <a:pt x="3528" y="5508"/>
                    </a:lnTo>
                    <a:lnTo>
                      <a:pt x="3384" y="5328"/>
                    </a:lnTo>
                    <a:lnTo>
                      <a:pt x="3384" y="5490"/>
                    </a:lnTo>
                    <a:close/>
                    <a:moveTo>
                      <a:pt x="3618" y="630"/>
                    </a:moveTo>
                    <a:lnTo>
                      <a:pt x="3816" y="792"/>
                    </a:lnTo>
                    <a:lnTo>
                      <a:pt x="4032" y="936"/>
                    </a:lnTo>
                    <a:lnTo>
                      <a:pt x="4194" y="1044"/>
                    </a:lnTo>
                    <a:lnTo>
                      <a:pt x="4302" y="1116"/>
                    </a:lnTo>
                    <a:lnTo>
                      <a:pt x="4338" y="1134"/>
                    </a:lnTo>
                    <a:lnTo>
                      <a:pt x="4410" y="1206"/>
                    </a:lnTo>
                    <a:lnTo>
                      <a:pt x="4445" y="1278"/>
                    </a:lnTo>
                    <a:lnTo>
                      <a:pt x="4482" y="1350"/>
                    </a:lnTo>
                    <a:lnTo>
                      <a:pt x="4518" y="1457"/>
                    </a:lnTo>
                    <a:lnTo>
                      <a:pt x="4536" y="1584"/>
                    </a:lnTo>
                    <a:lnTo>
                      <a:pt x="4590" y="1998"/>
                    </a:lnTo>
                    <a:lnTo>
                      <a:pt x="4662" y="2502"/>
                    </a:lnTo>
                    <a:lnTo>
                      <a:pt x="4680" y="3024"/>
                    </a:lnTo>
                    <a:lnTo>
                      <a:pt x="4716" y="3618"/>
                    </a:lnTo>
                    <a:lnTo>
                      <a:pt x="4734" y="4014"/>
                    </a:lnTo>
                    <a:lnTo>
                      <a:pt x="4770" y="4302"/>
                    </a:lnTo>
                    <a:lnTo>
                      <a:pt x="4788" y="4500"/>
                    </a:lnTo>
                    <a:lnTo>
                      <a:pt x="4806" y="4608"/>
                    </a:lnTo>
                    <a:lnTo>
                      <a:pt x="4806" y="4770"/>
                    </a:lnTo>
                    <a:lnTo>
                      <a:pt x="4823" y="4896"/>
                    </a:lnTo>
                    <a:lnTo>
                      <a:pt x="4842" y="5112"/>
                    </a:lnTo>
                    <a:lnTo>
                      <a:pt x="4860" y="5364"/>
                    </a:lnTo>
                    <a:lnTo>
                      <a:pt x="4878" y="5598"/>
                    </a:lnTo>
                    <a:lnTo>
                      <a:pt x="4932" y="5814"/>
                    </a:lnTo>
                    <a:lnTo>
                      <a:pt x="4968" y="6012"/>
                    </a:lnTo>
                    <a:lnTo>
                      <a:pt x="4986" y="6282"/>
                    </a:lnTo>
                    <a:lnTo>
                      <a:pt x="5023" y="6444"/>
                    </a:lnTo>
                    <a:lnTo>
                      <a:pt x="5076" y="6624"/>
                    </a:lnTo>
                    <a:lnTo>
                      <a:pt x="5112" y="6714"/>
                    </a:lnTo>
                    <a:lnTo>
                      <a:pt x="5112" y="6732"/>
                    </a:lnTo>
                    <a:lnTo>
                      <a:pt x="5076" y="6750"/>
                    </a:lnTo>
                    <a:lnTo>
                      <a:pt x="5040" y="6750"/>
                    </a:lnTo>
                    <a:lnTo>
                      <a:pt x="5023" y="6750"/>
                    </a:lnTo>
                    <a:lnTo>
                      <a:pt x="5040" y="6804"/>
                    </a:lnTo>
                    <a:lnTo>
                      <a:pt x="5040" y="6894"/>
                    </a:lnTo>
                    <a:lnTo>
                      <a:pt x="5058" y="6966"/>
                    </a:lnTo>
                    <a:lnTo>
                      <a:pt x="5040" y="7056"/>
                    </a:lnTo>
                    <a:lnTo>
                      <a:pt x="5058" y="7254"/>
                    </a:lnTo>
                    <a:lnTo>
                      <a:pt x="5076" y="7434"/>
                    </a:lnTo>
                    <a:lnTo>
                      <a:pt x="5058" y="7506"/>
                    </a:lnTo>
                    <a:lnTo>
                      <a:pt x="5058" y="7578"/>
                    </a:lnTo>
                    <a:lnTo>
                      <a:pt x="5040" y="7650"/>
                    </a:lnTo>
                    <a:lnTo>
                      <a:pt x="4986" y="7758"/>
                    </a:lnTo>
                    <a:lnTo>
                      <a:pt x="4950" y="7812"/>
                    </a:lnTo>
                    <a:lnTo>
                      <a:pt x="4914" y="7830"/>
                    </a:lnTo>
                    <a:lnTo>
                      <a:pt x="4878" y="7830"/>
                    </a:lnTo>
                    <a:lnTo>
                      <a:pt x="4842" y="7775"/>
                    </a:lnTo>
                    <a:lnTo>
                      <a:pt x="4806" y="7812"/>
                    </a:lnTo>
                    <a:lnTo>
                      <a:pt x="4752" y="7848"/>
                    </a:lnTo>
                    <a:lnTo>
                      <a:pt x="4716" y="7866"/>
                    </a:lnTo>
                    <a:lnTo>
                      <a:pt x="4662" y="7866"/>
                    </a:lnTo>
                    <a:lnTo>
                      <a:pt x="4644" y="7830"/>
                    </a:lnTo>
                    <a:lnTo>
                      <a:pt x="4644" y="7794"/>
                    </a:lnTo>
                    <a:lnTo>
                      <a:pt x="4680" y="7722"/>
                    </a:lnTo>
                    <a:lnTo>
                      <a:pt x="4734" y="7650"/>
                    </a:lnTo>
                    <a:lnTo>
                      <a:pt x="4788" y="7578"/>
                    </a:lnTo>
                    <a:lnTo>
                      <a:pt x="4823" y="7506"/>
                    </a:lnTo>
                    <a:lnTo>
                      <a:pt x="4806" y="7434"/>
                    </a:lnTo>
                    <a:lnTo>
                      <a:pt x="4680" y="7506"/>
                    </a:lnTo>
                    <a:lnTo>
                      <a:pt x="4590" y="7560"/>
                    </a:lnTo>
                    <a:lnTo>
                      <a:pt x="4500" y="7596"/>
                    </a:lnTo>
                    <a:lnTo>
                      <a:pt x="4482" y="7596"/>
                    </a:lnTo>
                    <a:lnTo>
                      <a:pt x="4410" y="7614"/>
                    </a:lnTo>
                    <a:lnTo>
                      <a:pt x="4392" y="7614"/>
                    </a:lnTo>
                    <a:lnTo>
                      <a:pt x="4374" y="7596"/>
                    </a:lnTo>
                    <a:lnTo>
                      <a:pt x="4374" y="7542"/>
                    </a:lnTo>
                    <a:lnTo>
                      <a:pt x="4392" y="7470"/>
                    </a:lnTo>
                    <a:lnTo>
                      <a:pt x="4445" y="7416"/>
                    </a:lnTo>
                    <a:lnTo>
                      <a:pt x="4445" y="7399"/>
                    </a:lnTo>
                    <a:lnTo>
                      <a:pt x="4464" y="7380"/>
                    </a:lnTo>
                    <a:lnTo>
                      <a:pt x="4518" y="7344"/>
                    </a:lnTo>
                    <a:lnTo>
                      <a:pt x="4500" y="7308"/>
                    </a:lnTo>
                    <a:lnTo>
                      <a:pt x="4500" y="7272"/>
                    </a:lnTo>
                    <a:lnTo>
                      <a:pt x="4500" y="7218"/>
                    </a:lnTo>
                    <a:lnTo>
                      <a:pt x="4500" y="7182"/>
                    </a:lnTo>
                    <a:lnTo>
                      <a:pt x="4500" y="7128"/>
                    </a:lnTo>
                    <a:lnTo>
                      <a:pt x="4518" y="7056"/>
                    </a:lnTo>
                    <a:lnTo>
                      <a:pt x="4500" y="7074"/>
                    </a:lnTo>
                    <a:lnTo>
                      <a:pt x="4428" y="7074"/>
                    </a:lnTo>
                    <a:lnTo>
                      <a:pt x="4356" y="7056"/>
                    </a:lnTo>
                    <a:lnTo>
                      <a:pt x="4320" y="7020"/>
                    </a:lnTo>
                    <a:lnTo>
                      <a:pt x="4302" y="6984"/>
                    </a:lnTo>
                    <a:lnTo>
                      <a:pt x="4266" y="7344"/>
                    </a:lnTo>
                    <a:lnTo>
                      <a:pt x="4248" y="7632"/>
                    </a:lnTo>
                    <a:lnTo>
                      <a:pt x="4266" y="7812"/>
                    </a:lnTo>
                    <a:lnTo>
                      <a:pt x="4248" y="7830"/>
                    </a:lnTo>
                    <a:lnTo>
                      <a:pt x="4230" y="7866"/>
                    </a:lnTo>
                    <a:lnTo>
                      <a:pt x="4230" y="7884"/>
                    </a:lnTo>
                    <a:lnTo>
                      <a:pt x="4212" y="7866"/>
                    </a:lnTo>
                    <a:lnTo>
                      <a:pt x="4176" y="7740"/>
                    </a:lnTo>
                    <a:lnTo>
                      <a:pt x="4122" y="7686"/>
                    </a:lnTo>
                    <a:lnTo>
                      <a:pt x="4014" y="7560"/>
                    </a:lnTo>
                    <a:lnTo>
                      <a:pt x="3978" y="7775"/>
                    </a:lnTo>
                    <a:lnTo>
                      <a:pt x="3942" y="8064"/>
                    </a:lnTo>
                    <a:lnTo>
                      <a:pt x="3798" y="8820"/>
                    </a:lnTo>
                    <a:lnTo>
                      <a:pt x="3691" y="9432"/>
                    </a:lnTo>
                    <a:lnTo>
                      <a:pt x="3600" y="9864"/>
                    </a:lnTo>
                    <a:lnTo>
                      <a:pt x="3492" y="10242"/>
                    </a:lnTo>
                    <a:lnTo>
                      <a:pt x="3420" y="10530"/>
                    </a:lnTo>
                    <a:lnTo>
                      <a:pt x="3366" y="10674"/>
                    </a:lnTo>
                    <a:lnTo>
                      <a:pt x="3384" y="10800"/>
                    </a:lnTo>
                    <a:lnTo>
                      <a:pt x="3366" y="10908"/>
                    </a:lnTo>
                    <a:lnTo>
                      <a:pt x="3348" y="10980"/>
                    </a:lnTo>
                    <a:lnTo>
                      <a:pt x="3078" y="11700"/>
                    </a:lnTo>
                    <a:lnTo>
                      <a:pt x="2916" y="12258"/>
                    </a:lnTo>
                    <a:lnTo>
                      <a:pt x="2844" y="12474"/>
                    </a:lnTo>
                    <a:lnTo>
                      <a:pt x="2826" y="12600"/>
                    </a:lnTo>
                    <a:lnTo>
                      <a:pt x="2754" y="12762"/>
                    </a:lnTo>
                    <a:lnTo>
                      <a:pt x="2682" y="12888"/>
                    </a:lnTo>
                    <a:lnTo>
                      <a:pt x="2628" y="12996"/>
                    </a:lnTo>
                    <a:lnTo>
                      <a:pt x="2646" y="13176"/>
                    </a:lnTo>
                    <a:lnTo>
                      <a:pt x="2664" y="13482"/>
                    </a:lnTo>
                    <a:lnTo>
                      <a:pt x="2682" y="13590"/>
                    </a:lnTo>
                    <a:lnTo>
                      <a:pt x="2718" y="13662"/>
                    </a:lnTo>
                    <a:lnTo>
                      <a:pt x="2736" y="13717"/>
                    </a:lnTo>
                    <a:lnTo>
                      <a:pt x="2754" y="13734"/>
                    </a:lnTo>
                    <a:lnTo>
                      <a:pt x="2754" y="13788"/>
                    </a:lnTo>
                    <a:lnTo>
                      <a:pt x="2772" y="13860"/>
                    </a:lnTo>
                    <a:lnTo>
                      <a:pt x="2826" y="13914"/>
                    </a:lnTo>
                    <a:lnTo>
                      <a:pt x="2898" y="13950"/>
                    </a:lnTo>
                    <a:lnTo>
                      <a:pt x="3096" y="14040"/>
                    </a:lnTo>
                    <a:lnTo>
                      <a:pt x="3258" y="14112"/>
                    </a:lnTo>
                    <a:lnTo>
                      <a:pt x="3384" y="14148"/>
                    </a:lnTo>
                    <a:lnTo>
                      <a:pt x="3438" y="14148"/>
                    </a:lnTo>
                    <a:lnTo>
                      <a:pt x="3546" y="14166"/>
                    </a:lnTo>
                    <a:lnTo>
                      <a:pt x="3636" y="14202"/>
                    </a:lnTo>
                    <a:lnTo>
                      <a:pt x="3672" y="14238"/>
                    </a:lnTo>
                    <a:lnTo>
                      <a:pt x="3672" y="14274"/>
                    </a:lnTo>
                    <a:lnTo>
                      <a:pt x="3672" y="14293"/>
                    </a:lnTo>
                    <a:lnTo>
                      <a:pt x="3654" y="14328"/>
                    </a:lnTo>
                    <a:lnTo>
                      <a:pt x="3600" y="14382"/>
                    </a:lnTo>
                    <a:lnTo>
                      <a:pt x="3546" y="14400"/>
                    </a:lnTo>
                    <a:lnTo>
                      <a:pt x="3474" y="14418"/>
                    </a:lnTo>
                    <a:lnTo>
                      <a:pt x="3276" y="14454"/>
                    </a:lnTo>
                    <a:lnTo>
                      <a:pt x="3024" y="14490"/>
                    </a:lnTo>
                    <a:lnTo>
                      <a:pt x="2826" y="14472"/>
                    </a:lnTo>
                    <a:lnTo>
                      <a:pt x="2557" y="14436"/>
                    </a:lnTo>
                    <a:lnTo>
                      <a:pt x="2610" y="14490"/>
                    </a:lnTo>
                    <a:lnTo>
                      <a:pt x="2628" y="14544"/>
                    </a:lnTo>
                    <a:lnTo>
                      <a:pt x="2664" y="14598"/>
                    </a:lnTo>
                    <a:lnTo>
                      <a:pt x="2700" y="14634"/>
                    </a:lnTo>
                    <a:lnTo>
                      <a:pt x="2808" y="14669"/>
                    </a:lnTo>
                    <a:lnTo>
                      <a:pt x="2844" y="14742"/>
                    </a:lnTo>
                    <a:lnTo>
                      <a:pt x="2862" y="14796"/>
                    </a:lnTo>
                    <a:lnTo>
                      <a:pt x="2844" y="14832"/>
                    </a:lnTo>
                    <a:lnTo>
                      <a:pt x="2826" y="14868"/>
                    </a:lnTo>
                    <a:lnTo>
                      <a:pt x="2808" y="14886"/>
                    </a:lnTo>
                    <a:lnTo>
                      <a:pt x="2736" y="14922"/>
                    </a:lnTo>
                    <a:lnTo>
                      <a:pt x="2592" y="14958"/>
                    </a:lnTo>
                    <a:lnTo>
                      <a:pt x="2340" y="14958"/>
                    </a:lnTo>
                    <a:lnTo>
                      <a:pt x="2250" y="14958"/>
                    </a:lnTo>
                    <a:lnTo>
                      <a:pt x="2052" y="14940"/>
                    </a:lnTo>
                    <a:lnTo>
                      <a:pt x="1818" y="14904"/>
                    </a:lnTo>
                    <a:lnTo>
                      <a:pt x="1710" y="14886"/>
                    </a:lnTo>
                    <a:lnTo>
                      <a:pt x="1620" y="14832"/>
                    </a:lnTo>
                    <a:lnTo>
                      <a:pt x="1548" y="14688"/>
                    </a:lnTo>
                    <a:lnTo>
                      <a:pt x="1476" y="14688"/>
                    </a:lnTo>
                    <a:lnTo>
                      <a:pt x="1386" y="14634"/>
                    </a:lnTo>
                    <a:lnTo>
                      <a:pt x="1332" y="14598"/>
                    </a:lnTo>
                    <a:lnTo>
                      <a:pt x="1296" y="14562"/>
                    </a:lnTo>
                    <a:lnTo>
                      <a:pt x="1296" y="14310"/>
                    </a:lnTo>
                    <a:lnTo>
                      <a:pt x="1278" y="14112"/>
                    </a:lnTo>
                    <a:lnTo>
                      <a:pt x="1260" y="13806"/>
                    </a:lnTo>
                    <a:lnTo>
                      <a:pt x="1260" y="13698"/>
                    </a:lnTo>
                    <a:lnTo>
                      <a:pt x="1242" y="13608"/>
                    </a:lnTo>
                    <a:lnTo>
                      <a:pt x="1224" y="13554"/>
                    </a:lnTo>
                    <a:lnTo>
                      <a:pt x="1188" y="13482"/>
                    </a:lnTo>
                    <a:lnTo>
                      <a:pt x="1134" y="13302"/>
                    </a:lnTo>
                    <a:lnTo>
                      <a:pt x="1116" y="13176"/>
                    </a:lnTo>
                    <a:lnTo>
                      <a:pt x="1116" y="13014"/>
                    </a:lnTo>
                    <a:lnTo>
                      <a:pt x="1116" y="12852"/>
                    </a:lnTo>
                    <a:lnTo>
                      <a:pt x="1134" y="12690"/>
                    </a:lnTo>
                    <a:lnTo>
                      <a:pt x="1188" y="12366"/>
                    </a:lnTo>
                    <a:lnTo>
                      <a:pt x="1224" y="12096"/>
                    </a:lnTo>
                    <a:lnTo>
                      <a:pt x="1242" y="11844"/>
                    </a:lnTo>
                    <a:lnTo>
                      <a:pt x="1278" y="11592"/>
                    </a:lnTo>
                    <a:lnTo>
                      <a:pt x="1314" y="11394"/>
                    </a:lnTo>
                    <a:lnTo>
                      <a:pt x="1332" y="11196"/>
                    </a:lnTo>
                    <a:lnTo>
                      <a:pt x="1332" y="10962"/>
                    </a:lnTo>
                    <a:lnTo>
                      <a:pt x="1332" y="10728"/>
                    </a:lnTo>
                    <a:lnTo>
                      <a:pt x="1350" y="10457"/>
                    </a:lnTo>
                    <a:lnTo>
                      <a:pt x="1314" y="10494"/>
                    </a:lnTo>
                    <a:lnTo>
                      <a:pt x="1260" y="10566"/>
                    </a:lnTo>
                    <a:lnTo>
                      <a:pt x="1206" y="10602"/>
                    </a:lnTo>
                    <a:lnTo>
                      <a:pt x="1152" y="10620"/>
                    </a:lnTo>
                    <a:lnTo>
                      <a:pt x="1080" y="10620"/>
                    </a:lnTo>
                    <a:lnTo>
                      <a:pt x="1008" y="10602"/>
                    </a:lnTo>
                    <a:lnTo>
                      <a:pt x="936" y="10620"/>
                    </a:lnTo>
                    <a:lnTo>
                      <a:pt x="864" y="10620"/>
                    </a:lnTo>
                    <a:lnTo>
                      <a:pt x="774" y="10602"/>
                    </a:lnTo>
                    <a:lnTo>
                      <a:pt x="108" y="10440"/>
                    </a:lnTo>
                    <a:lnTo>
                      <a:pt x="89" y="10440"/>
                    </a:lnTo>
                    <a:lnTo>
                      <a:pt x="54" y="10386"/>
                    </a:lnTo>
                    <a:lnTo>
                      <a:pt x="18" y="10314"/>
                    </a:lnTo>
                    <a:lnTo>
                      <a:pt x="0" y="10260"/>
                    </a:lnTo>
                    <a:lnTo>
                      <a:pt x="0" y="10170"/>
                    </a:lnTo>
                    <a:lnTo>
                      <a:pt x="162" y="9018"/>
                    </a:lnTo>
                    <a:lnTo>
                      <a:pt x="144" y="9000"/>
                    </a:lnTo>
                    <a:lnTo>
                      <a:pt x="126" y="8929"/>
                    </a:lnTo>
                    <a:lnTo>
                      <a:pt x="126" y="8820"/>
                    </a:lnTo>
                    <a:lnTo>
                      <a:pt x="144" y="8640"/>
                    </a:lnTo>
                    <a:lnTo>
                      <a:pt x="162" y="8550"/>
                    </a:lnTo>
                    <a:lnTo>
                      <a:pt x="216" y="8370"/>
                    </a:lnTo>
                    <a:lnTo>
                      <a:pt x="270" y="8262"/>
                    </a:lnTo>
                    <a:lnTo>
                      <a:pt x="342" y="8172"/>
                    </a:lnTo>
                    <a:lnTo>
                      <a:pt x="414" y="8118"/>
                    </a:lnTo>
                    <a:lnTo>
                      <a:pt x="450" y="8118"/>
                    </a:lnTo>
                    <a:lnTo>
                      <a:pt x="504" y="8118"/>
                    </a:lnTo>
                    <a:lnTo>
                      <a:pt x="702" y="8172"/>
                    </a:lnTo>
                    <a:lnTo>
                      <a:pt x="684" y="8082"/>
                    </a:lnTo>
                    <a:lnTo>
                      <a:pt x="684" y="8010"/>
                    </a:lnTo>
                    <a:lnTo>
                      <a:pt x="702" y="7992"/>
                    </a:lnTo>
                    <a:lnTo>
                      <a:pt x="720" y="7975"/>
                    </a:lnTo>
                    <a:lnTo>
                      <a:pt x="756" y="7524"/>
                    </a:lnTo>
                    <a:lnTo>
                      <a:pt x="738" y="7524"/>
                    </a:lnTo>
                    <a:lnTo>
                      <a:pt x="684" y="7506"/>
                    </a:lnTo>
                    <a:lnTo>
                      <a:pt x="667" y="7488"/>
                    </a:lnTo>
                    <a:lnTo>
                      <a:pt x="630" y="7452"/>
                    </a:lnTo>
                    <a:lnTo>
                      <a:pt x="630" y="7416"/>
                    </a:lnTo>
                    <a:lnTo>
                      <a:pt x="630" y="7344"/>
                    </a:lnTo>
                    <a:lnTo>
                      <a:pt x="630" y="7199"/>
                    </a:lnTo>
                    <a:lnTo>
                      <a:pt x="630" y="7056"/>
                    </a:lnTo>
                    <a:lnTo>
                      <a:pt x="612" y="6930"/>
                    </a:lnTo>
                    <a:lnTo>
                      <a:pt x="594" y="6948"/>
                    </a:lnTo>
                    <a:lnTo>
                      <a:pt x="522" y="6966"/>
                    </a:lnTo>
                    <a:lnTo>
                      <a:pt x="486" y="6966"/>
                    </a:lnTo>
                    <a:lnTo>
                      <a:pt x="468" y="6948"/>
                    </a:lnTo>
                    <a:lnTo>
                      <a:pt x="468" y="6912"/>
                    </a:lnTo>
                    <a:lnTo>
                      <a:pt x="468" y="6840"/>
                    </a:lnTo>
                    <a:lnTo>
                      <a:pt x="468" y="6858"/>
                    </a:lnTo>
                    <a:lnTo>
                      <a:pt x="486" y="6823"/>
                    </a:lnTo>
                    <a:lnTo>
                      <a:pt x="486" y="6678"/>
                    </a:lnTo>
                    <a:lnTo>
                      <a:pt x="486" y="6354"/>
                    </a:lnTo>
                    <a:lnTo>
                      <a:pt x="450" y="5869"/>
                    </a:lnTo>
                    <a:lnTo>
                      <a:pt x="414" y="5472"/>
                    </a:lnTo>
                    <a:lnTo>
                      <a:pt x="360" y="5166"/>
                    </a:lnTo>
                    <a:lnTo>
                      <a:pt x="342" y="5004"/>
                    </a:lnTo>
                    <a:lnTo>
                      <a:pt x="306" y="4590"/>
                    </a:lnTo>
                    <a:lnTo>
                      <a:pt x="289" y="4338"/>
                    </a:lnTo>
                    <a:lnTo>
                      <a:pt x="289" y="4050"/>
                    </a:lnTo>
                    <a:lnTo>
                      <a:pt x="324" y="3780"/>
                    </a:lnTo>
                    <a:lnTo>
                      <a:pt x="378" y="3528"/>
                    </a:lnTo>
                    <a:lnTo>
                      <a:pt x="450" y="2970"/>
                    </a:lnTo>
                    <a:lnTo>
                      <a:pt x="504" y="2484"/>
                    </a:lnTo>
                    <a:lnTo>
                      <a:pt x="540" y="2070"/>
                    </a:lnTo>
                    <a:lnTo>
                      <a:pt x="558" y="1890"/>
                    </a:lnTo>
                    <a:lnTo>
                      <a:pt x="594" y="1710"/>
                    </a:lnTo>
                    <a:lnTo>
                      <a:pt x="648" y="1494"/>
                    </a:lnTo>
                    <a:lnTo>
                      <a:pt x="720" y="1278"/>
                    </a:lnTo>
                    <a:lnTo>
                      <a:pt x="810" y="1062"/>
                    </a:lnTo>
                    <a:lnTo>
                      <a:pt x="882" y="972"/>
                    </a:lnTo>
                    <a:lnTo>
                      <a:pt x="936" y="881"/>
                    </a:lnTo>
                    <a:lnTo>
                      <a:pt x="1008" y="828"/>
                    </a:lnTo>
                    <a:lnTo>
                      <a:pt x="1080" y="774"/>
                    </a:lnTo>
                    <a:lnTo>
                      <a:pt x="1260" y="720"/>
                    </a:lnTo>
                    <a:lnTo>
                      <a:pt x="1674" y="594"/>
                    </a:lnTo>
                    <a:lnTo>
                      <a:pt x="1908" y="486"/>
                    </a:lnTo>
                    <a:lnTo>
                      <a:pt x="2106" y="396"/>
                    </a:lnTo>
                    <a:lnTo>
                      <a:pt x="2250" y="288"/>
                    </a:lnTo>
                    <a:lnTo>
                      <a:pt x="2304" y="234"/>
                    </a:lnTo>
                    <a:lnTo>
                      <a:pt x="2322" y="180"/>
                    </a:lnTo>
                    <a:lnTo>
                      <a:pt x="2358" y="126"/>
                    </a:lnTo>
                    <a:lnTo>
                      <a:pt x="2430" y="0"/>
                    </a:lnTo>
                    <a:lnTo>
                      <a:pt x="2484" y="0"/>
                    </a:lnTo>
                    <a:lnTo>
                      <a:pt x="2466" y="54"/>
                    </a:lnTo>
                    <a:lnTo>
                      <a:pt x="2448" y="108"/>
                    </a:lnTo>
                    <a:lnTo>
                      <a:pt x="2448" y="216"/>
                    </a:lnTo>
                    <a:lnTo>
                      <a:pt x="2484" y="342"/>
                    </a:lnTo>
                    <a:lnTo>
                      <a:pt x="2538" y="486"/>
                    </a:lnTo>
                    <a:lnTo>
                      <a:pt x="2646" y="702"/>
                    </a:lnTo>
                    <a:lnTo>
                      <a:pt x="2700" y="792"/>
                    </a:lnTo>
                    <a:lnTo>
                      <a:pt x="2826" y="1081"/>
                    </a:lnTo>
                    <a:lnTo>
                      <a:pt x="3006" y="1440"/>
                    </a:lnTo>
                    <a:lnTo>
                      <a:pt x="3222" y="1890"/>
                    </a:lnTo>
                    <a:lnTo>
                      <a:pt x="3222" y="1728"/>
                    </a:lnTo>
                    <a:lnTo>
                      <a:pt x="3258" y="1584"/>
                    </a:lnTo>
                    <a:lnTo>
                      <a:pt x="3294" y="1457"/>
                    </a:lnTo>
                    <a:lnTo>
                      <a:pt x="3330" y="1350"/>
                    </a:lnTo>
                    <a:lnTo>
                      <a:pt x="3348" y="1278"/>
                    </a:lnTo>
                    <a:lnTo>
                      <a:pt x="3330" y="1224"/>
                    </a:lnTo>
                    <a:lnTo>
                      <a:pt x="3313" y="1224"/>
                    </a:lnTo>
                    <a:lnTo>
                      <a:pt x="3096" y="954"/>
                    </a:lnTo>
                    <a:lnTo>
                      <a:pt x="3222" y="881"/>
                    </a:lnTo>
                    <a:lnTo>
                      <a:pt x="3313" y="846"/>
                    </a:lnTo>
                    <a:lnTo>
                      <a:pt x="3366" y="846"/>
                    </a:lnTo>
                    <a:lnTo>
                      <a:pt x="3420" y="846"/>
                    </a:lnTo>
                    <a:lnTo>
                      <a:pt x="3474" y="900"/>
                    </a:lnTo>
                    <a:lnTo>
                      <a:pt x="3528" y="936"/>
                    </a:lnTo>
                    <a:lnTo>
                      <a:pt x="3528" y="954"/>
                    </a:lnTo>
                    <a:lnTo>
                      <a:pt x="3564" y="1008"/>
                    </a:lnTo>
                    <a:lnTo>
                      <a:pt x="3582" y="1062"/>
                    </a:lnTo>
                    <a:lnTo>
                      <a:pt x="3600" y="1098"/>
                    </a:lnTo>
                    <a:lnTo>
                      <a:pt x="3582" y="1152"/>
                    </a:lnTo>
                    <a:lnTo>
                      <a:pt x="3564" y="1206"/>
                    </a:lnTo>
                    <a:lnTo>
                      <a:pt x="3546" y="1242"/>
                    </a:lnTo>
                    <a:lnTo>
                      <a:pt x="3564" y="1368"/>
                    </a:lnTo>
                    <a:lnTo>
                      <a:pt x="3564" y="1476"/>
                    </a:lnTo>
                    <a:lnTo>
                      <a:pt x="3564" y="1602"/>
                    </a:lnTo>
                    <a:lnTo>
                      <a:pt x="3564" y="1710"/>
                    </a:lnTo>
                    <a:lnTo>
                      <a:pt x="3582" y="1818"/>
                    </a:lnTo>
                    <a:lnTo>
                      <a:pt x="3618" y="1926"/>
                    </a:lnTo>
                    <a:lnTo>
                      <a:pt x="3726" y="2214"/>
                    </a:lnTo>
                    <a:lnTo>
                      <a:pt x="3816" y="2556"/>
                    </a:lnTo>
                    <a:lnTo>
                      <a:pt x="3906" y="2934"/>
                    </a:lnTo>
                    <a:lnTo>
                      <a:pt x="3960" y="3294"/>
                    </a:lnTo>
                    <a:lnTo>
                      <a:pt x="4069" y="3906"/>
                    </a:lnTo>
                    <a:lnTo>
                      <a:pt x="4086" y="4158"/>
                    </a:lnTo>
                    <a:lnTo>
                      <a:pt x="4069" y="3510"/>
                    </a:lnTo>
                    <a:lnTo>
                      <a:pt x="4014" y="2916"/>
                    </a:lnTo>
                    <a:lnTo>
                      <a:pt x="3942" y="2394"/>
                    </a:lnTo>
                    <a:lnTo>
                      <a:pt x="3870" y="1944"/>
                    </a:lnTo>
                    <a:lnTo>
                      <a:pt x="3798" y="1584"/>
                    </a:lnTo>
                    <a:lnTo>
                      <a:pt x="3726" y="1296"/>
                    </a:lnTo>
                    <a:lnTo>
                      <a:pt x="3672" y="1081"/>
                    </a:lnTo>
                    <a:lnTo>
                      <a:pt x="3636" y="972"/>
                    </a:lnTo>
                    <a:lnTo>
                      <a:pt x="3636" y="864"/>
                    </a:lnTo>
                    <a:lnTo>
                      <a:pt x="3618" y="774"/>
                    </a:lnTo>
                    <a:lnTo>
                      <a:pt x="3600" y="666"/>
                    </a:lnTo>
                    <a:lnTo>
                      <a:pt x="3582" y="630"/>
                    </a:lnTo>
                    <a:lnTo>
                      <a:pt x="3618" y="630"/>
                    </a:lnTo>
                    <a:close/>
                    <a:moveTo>
                      <a:pt x="3330" y="5508"/>
                    </a:moveTo>
                    <a:lnTo>
                      <a:pt x="3330" y="5472"/>
                    </a:lnTo>
                    <a:lnTo>
                      <a:pt x="3313" y="5454"/>
                    </a:lnTo>
                    <a:lnTo>
                      <a:pt x="3276" y="5436"/>
                    </a:lnTo>
                    <a:lnTo>
                      <a:pt x="3258" y="5418"/>
                    </a:lnTo>
                    <a:lnTo>
                      <a:pt x="3222" y="5436"/>
                    </a:lnTo>
                    <a:lnTo>
                      <a:pt x="3186" y="5454"/>
                    </a:lnTo>
                    <a:lnTo>
                      <a:pt x="3168" y="5472"/>
                    </a:lnTo>
                    <a:lnTo>
                      <a:pt x="3168" y="5508"/>
                    </a:lnTo>
                    <a:lnTo>
                      <a:pt x="3168" y="5544"/>
                    </a:lnTo>
                    <a:lnTo>
                      <a:pt x="3186" y="5580"/>
                    </a:lnTo>
                    <a:lnTo>
                      <a:pt x="3222" y="5598"/>
                    </a:lnTo>
                    <a:lnTo>
                      <a:pt x="3258" y="5616"/>
                    </a:lnTo>
                    <a:lnTo>
                      <a:pt x="3276" y="5598"/>
                    </a:lnTo>
                    <a:lnTo>
                      <a:pt x="3313" y="5580"/>
                    </a:lnTo>
                    <a:lnTo>
                      <a:pt x="3330" y="5544"/>
                    </a:lnTo>
                    <a:lnTo>
                      <a:pt x="3330" y="5508"/>
                    </a:lnTo>
                    <a:close/>
                    <a:moveTo>
                      <a:pt x="3546" y="3492"/>
                    </a:moveTo>
                    <a:lnTo>
                      <a:pt x="3546" y="3456"/>
                    </a:lnTo>
                    <a:lnTo>
                      <a:pt x="3528" y="3420"/>
                    </a:lnTo>
                    <a:lnTo>
                      <a:pt x="3492" y="3402"/>
                    </a:lnTo>
                    <a:lnTo>
                      <a:pt x="3456" y="3402"/>
                    </a:lnTo>
                    <a:lnTo>
                      <a:pt x="3420" y="3402"/>
                    </a:lnTo>
                    <a:lnTo>
                      <a:pt x="3402" y="3420"/>
                    </a:lnTo>
                    <a:lnTo>
                      <a:pt x="3384" y="3456"/>
                    </a:lnTo>
                    <a:lnTo>
                      <a:pt x="3366" y="3492"/>
                    </a:lnTo>
                    <a:lnTo>
                      <a:pt x="3384" y="3528"/>
                    </a:lnTo>
                    <a:lnTo>
                      <a:pt x="3402" y="3563"/>
                    </a:lnTo>
                    <a:lnTo>
                      <a:pt x="3420" y="3582"/>
                    </a:lnTo>
                    <a:lnTo>
                      <a:pt x="3456" y="3582"/>
                    </a:lnTo>
                    <a:lnTo>
                      <a:pt x="3492" y="3582"/>
                    </a:lnTo>
                    <a:lnTo>
                      <a:pt x="3528" y="3563"/>
                    </a:lnTo>
                    <a:lnTo>
                      <a:pt x="3546" y="3528"/>
                    </a:lnTo>
                    <a:lnTo>
                      <a:pt x="3546" y="3492"/>
                    </a:lnTo>
                    <a:close/>
                    <a:moveTo>
                      <a:pt x="3492" y="4464"/>
                    </a:moveTo>
                    <a:lnTo>
                      <a:pt x="3492" y="4428"/>
                    </a:lnTo>
                    <a:lnTo>
                      <a:pt x="3474" y="4410"/>
                    </a:lnTo>
                    <a:lnTo>
                      <a:pt x="3456" y="4374"/>
                    </a:lnTo>
                    <a:lnTo>
                      <a:pt x="3420" y="4374"/>
                    </a:lnTo>
                    <a:lnTo>
                      <a:pt x="3384" y="4374"/>
                    </a:lnTo>
                    <a:lnTo>
                      <a:pt x="3348" y="4410"/>
                    </a:lnTo>
                    <a:lnTo>
                      <a:pt x="3330" y="4428"/>
                    </a:lnTo>
                    <a:lnTo>
                      <a:pt x="3330" y="4464"/>
                    </a:lnTo>
                    <a:lnTo>
                      <a:pt x="3330" y="4500"/>
                    </a:lnTo>
                    <a:lnTo>
                      <a:pt x="3348" y="4536"/>
                    </a:lnTo>
                    <a:lnTo>
                      <a:pt x="3384" y="4554"/>
                    </a:lnTo>
                    <a:lnTo>
                      <a:pt x="3420" y="4554"/>
                    </a:lnTo>
                    <a:lnTo>
                      <a:pt x="3456" y="4554"/>
                    </a:lnTo>
                    <a:lnTo>
                      <a:pt x="3474" y="4536"/>
                    </a:lnTo>
                    <a:lnTo>
                      <a:pt x="3492" y="4500"/>
                    </a:lnTo>
                    <a:lnTo>
                      <a:pt x="3492" y="4464"/>
                    </a:lnTo>
                    <a:close/>
                    <a:moveTo>
                      <a:pt x="1242" y="8334"/>
                    </a:moveTo>
                    <a:lnTo>
                      <a:pt x="1278" y="8100"/>
                    </a:lnTo>
                    <a:lnTo>
                      <a:pt x="1260" y="7884"/>
                    </a:lnTo>
                    <a:lnTo>
                      <a:pt x="1260" y="7794"/>
                    </a:lnTo>
                    <a:lnTo>
                      <a:pt x="1224" y="7704"/>
                    </a:lnTo>
                    <a:lnTo>
                      <a:pt x="846" y="7560"/>
                    </a:lnTo>
                    <a:lnTo>
                      <a:pt x="792" y="7956"/>
                    </a:lnTo>
                    <a:lnTo>
                      <a:pt x="792" y="7975"/>
                    </a:lnTo>
                    <a:lnTo>
                      <a:pt x="828" y="8010"/>
                    </a:lnTo>
                    <a:lnTo>
                      <a:pt x="828" y="8082"/>
                    </a:lnTo>
                    <a:lnTo>
                      <a:pt x="828" y="8136"/>
                    </a:lnTo>
                    <a:lnTo>
                      <a:pt x="810" y="8190"/>
                    </a:lnTo>
                    <a:lnTo>
                      <a:pt x="1242" y="8334"/>
                    </a:lnTo>
                    <a:close/>
                  </a:path>
                </a:pathLst>
              </a:custGeom>
              <a:grp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a:solidFill>
                    <a:srgbClr val="FFFFFF"/>
                  </a:solidFill>
                  <a:latin typeface="微软雅黑" panose="020B0503020204020204" pitchFamily="34" charset="-122"/>
                  <a:ea typeface="微软雅黑" panose="020B0503020204020204" pitchFamily="34" charset="-122"/>
                </a:endParaRPr>
              </a:p>
            </p:txBody>
          </p:sp>
        </p:grpSp>
        <p:sp>
          <p:nvSpPr>
            <p:cNvPr id="361" name="Freeform 134"/>
            <p:cNvSpPr/>
            <p:nvPr/>
          </p:nvSpPr>
          <p:spPr bwMode="auto">
            <a:xfrm>
              <a:off x="4814860" y="1876841"/>
              <a:ext cx="1079208" cy="394052"/>
            </a:xfrm>
            <a:custGeom>
              <a:avLst/>
              <a:gdLst/>
              <a:ahLst/>
              <a:cxnLst>
                <a:cxn ang="0">
                  <a:pos x="504" y="1260"/>
                </a:cxn>
                <a:cxn ang="0">
                  <a:pos x="180" y="1115"/>
                </a:cxn>
                <a:cxn ang="0">
                  <a:pos x="36" y="936"/>
                </a:cxn>
                <a:cxn ang="0">
                  <a:pos x="0" y="756"/>
                </a:cxn>
                <a:cxn ang="0">
                  <a:pos x="180" y="576"/>
                </a:cxn>
                <a:cxn ang="0">
                  <a:pos x="468" y="432"/>
                </a:cxn>
                <a:cxn ang="0">
                  <a:pos x="936" y="360"/>
                </a:cxn>
                <a:cxn ang="0">
                  <a:pos x="1728" y="324"/>
                </a:cxn>
                <a:cxn ang="0">
                  <a:pos x="2052" y="216"/>
                </a:cxn>
                <a:cxn ang="0">
                  <a:pos x="2628" y="36"/>
                </a:cxn>
                <a:cxn ang="0">
                  <a:pos x="3312" y="0"/>
                </a:cxn>
                <a:cxn ang="0">
                  <a:pos x="3888" y="72"/>
                </a:cxn>
                <a:cxn ang="0">
                  <a:pos x="4356" y="288"/>
                </a:cxn>
                <a:cxn ang="0">
                  <a:pos x="4608" y="360"/>
                </a:cxn>
                <a:cxn ang="0">
                  <a:pos x="5472" y="432"/>
                </a:cxn>
                <a:cxn ang="0">
                  <a:pos x="5940" y="648"/>
                </a:cxn>
                <a:cxn ang="0">
                  <a:pos x="6156" y="828"/>
                </a:cxn>
                <a:cxn ang="0">
                  <a:pos x="6228" y="1044"/>
                </a:cxn>
                <a:cxn ang="0">
                  <a:pos x="6156" y="1260"/>
                </a:cxn>
                <a:cxn ang="0">
                  <a:pos x="5868" y="1476"/>
                </a:cxn>
                <a:cxn ang="0">
                  <a:pos x="5544" y="1656"/>
                </a:cxn>
                <a:cxn ang="0">
                  <a:pos x="5220" y="2016"/>
                </a:cxn>
                <a:cxn ang="0">
                  <a:pos x="4968" y="2160"/>
                </a:cxn>
                <a:cxn ang="0">
                  <a:pos x="4680" y="2232"/>
                </a:cxn>
                <a:cxn ang="0">
                  <a:pos x="4320" y="2160"/>
                </a:cxn>
                <a:cxn ang="0">
                  <a:pos x="4104" y="2160"/>
                </a:cxn>
                <a:cxn ang="0">
                  <a:pos x="3744" y="2303"/>
                </a:cxn>
                <a:cxn ang="0">
                  <a:pos x="3276" y="2412"/>
                </a:cxn>
                <a:cxn ang="0">
                  <a:pos x="2808" y="2376"/>
                </a:cxn>
                <a:cxn ang="0">
                  <a:pos x="2376" y="2196"/>
                </a:cxn>
                <a:cxn ang="0">
                  <a:pos x="2160" y="2052"/>
                </a:cxn>
                <a:cxn ang="0">
                  <a:pos x="1872" y="2088"/>
                </a:cxn>
                <a:cxn ang="0">
                  <a:pos x="1548" y="2052"/>
                </a:cxn>
                <a:cxn ang="0">
                  <a:pos x="1260" y="1944"/>
                </a:cxn>
                <a:cxn ang="0">
                  <a:pos x="1116" y="1728"/>
                </a:cxn>
                <a:cxn ang="0">
                  <a:pos x="1080" y="1476"/>
                </a:cxn>
                <a:cxn ang="0">
                  <a:pos x="972" y="1368"/>
                </a:cxn>
              </a:cxnLst>
              <a:rect l="0" t="0" r="r" b="b"/>
              <a:pathLst>
                <a:path w="6228" h="2412">
                  <a:moveTo>
                    <a:pt x="972" y="1368"/>
                  </a:moveTo>
                  <a:lnTo>
                    <a:pt x="504" y="1260"/>
                  </a:lnTo>
                  <a:lnTo>
                    <a:pt x="324" y="1188"/>
                  </a:lnTo>
                  <a:lnTo>
                    <a:pt x="180" y="1115"/>
                  </a:lnTo>
                  <a:lnTo>
                    <a:pt x="72" y="1008"/>
                  </a:lnTo>
                  <a:lnTo>
                    <a:pt x="36" y="936"/>
                  </a:lnTo>
                  <a:lnTo>
                    <a:pt x="0" y="828"/>
                  </a:lnTo>
                  <a:lnTo>
                    <a:pt x="0" y="756"/>
                  </a:lnTo>
                  <a:lnTo>
                    <a:pt x="72" y="648"/>
                  </a:lnTo>
                  <a:lnTo>
                    <a:pt x="180" y="576"/>
                  </a:lnTo>
                  <a:lnTo>
                    <a:pt x="288" y="504"/>
                  </a:lnTo>
                  <a:lnTo>
                    <a:pt x="468" y="432"/>
                  </a:lnTo>
                  <a:lnTo>
                    <a:pt x="684" y="396"/>
                  </a:lnTo>
                  <a:lnTo>
                    <a:pt x="936" y="360"/>
                  </a:lnTo>
                  <a:lnTo>
                    <a:pt x="1584" y="360"/>
                  </a:lnTo>
                  <a:lnTo>
                    <a:pt x="1728" y="324"/>
                  </a:lnTo>
                  <a:lnTo>
                    <a:pt x="1872" y="288"/>
                  </a:lnTo>
                  <a:lnTo>
                    <a:pt x="2052" y="216"/>
                  </a:lnTo>
                  <a:lnTo>
                    <a:pt x="2340" y="108"/>
                  </a:lnTo>
                  <a:lnTo>
                    <a:pt x="2628" y="36"/>
                  </a:lnTo>
                  <a:lnTo>
                    <a:pt x="2952" y="0"/>
                  </a:lnTo>
                  <a:lnTo>
                    <a:pt x="3312" y="0"/>
                  </a:lnTo>
                  <a:lnTo>
                    <a:pt x="3600" y="36"/>
                  </a:lnTo>
                  <a:lnTo>
                    <a:pt x="3888" y="72"/>
                  </a:lnTo>
                  <a:lnTo>
                    <a:pt x="4140" y="180"/>
                  </a:lnTo>
                  <a:lnTo>
                    <a:pt x="4356" y="288"/>
                  </a:lnTo>
                  <a:lnTo>
                    <a:pt x="4500" y="360"/>
                  </a:lnTo>
                  <a:lnTo>
                    <a:pt x="4608" y="360"/>
                  </a:lnTo>
                  <a:lnTo>
                    <a:pt x="5040" y="360"/>
                  </a:lnTo>
                  <a:lnTo>
                    <a:pt x="5472" y="432"/>
                  </a:lnTo>
                  <a:lnTo>
                    <a:pt x="5796" y="540"/>
                  </a:lnTo>
                  <a:lnTo>
                    <a:pt x="5940" y="648"/>
                  </a:lnTo>
                  <a:lnTo>
                    <a:pt x="6048" y="720"/>
                  </a:lnTo>
                  <a:lnTo>
                    <a:pt x="6156" y="828"/>
                  </a:lnTo>
                  <a:lnTo>
                    <a:pt x="6192" y="936"/>
                  </a:lnTo>
                  <a:lnTo>
                    <a:pt x="6228" y="1044"/>
                  </a:lnTo>
                  <a:lnTo>
                    <a:pt x="6192" y="1152"/>
                  </a:lnTo>
                  <a:lnTo>
                    <a:pt x="6156" y="1260"/>
                  </a:lnTo>
                  <a:lnTo>
                    <a:pt x="6048" y="1404"/>
                  </a:lnTo>
                  <a:lnTo>
                    <a:pt x="5868" y="1476"/>
                  </a:lnTo>
                  <a:lnTo>
                    <a:pt x="5688" y="1584"/>
                  </a:lnTo>
                  <a:lnTo>
                    <a:pt x="5544" y="1656"/>
                  </a:lnTo>
                  <a:lnTo>
                    <a:pt x="5400" y="1836"/>
                  </a:lnTo>
                  <a:lnTo>
                    <a:pt x="5220" y="2016"/>
                  </a:lnTo>
                  <a:lnTo>
                    <a:pt x="5112" y="2088"/>
                  </a:lnTo>
                  <a:lnTo>
                    <a:pt x="4968" y="2160"/>
                  </a:lnTo>
                  <a:lnTo>
                    <a:pt x="4824" y="2196"/>
                  </a:lnTo>
                  <a:lnTo>
                    <a:pt x="4680" y="2232"/>
                  </a:lnTo>
                  <a:lnTo>
                    <a:pt x="4500" y="2196"/>
                  </a:lnTo>
                  <a:lnTo>
                    <a:pt x="4320" y="2160"/>
                  </a:lnTo>
                  <a:lnTo>
                    <a:pt x="4176" y="2124"/>
                  </a:lnTo>
                  <a:lnTo>
                    <a:pt x="4104" y="2160"/>
                  </a:lnTo>
                  <a:lnTo>
                    <a:pt x="3996" y="2196"/>
                  </a:lnTo>
                  <a:lnTo>
                    <a:pt x="3744" y="2303"/>
                  </a:lnTo>
                  <a:lnTo>
                    <a:pt x="3528" y="2376"/>
                  </a:lnTo>
                  <a:lnTo>
                    <a:pt x="3276" y="2412"/>
                  </a:lnTo>
                  <a:lnTo>
                    <a:pt x="3024" y="2412"/>
                  </a:lnTo>
                  <a:lnTo>
                    <a:pt x="2808" y="2376"/>
                  </a:lnTo>
                  <a:lnTo>
                    <a:pt x="2592" y="2303"/>
                  </a:lnTo>
                  <a:lnTo>
                    <a:pt x="2376" y="2196"/>
                  </a:lnTo>
                  <a:lnTo>
                    <a:pt x="2232" y="2088"/>
                  </a:lnTo>
                  <a:lnTo>
                    <a:pt x="2160" y="2052"/>
                  </a:lnTo>
                  <a:lnTo>
                    <a:pt x="2016" y="2052"/>
                  </a:lnTo>
                  <a:lnTo>
                    <a:pt x="1872" y="2088"/>
                  </a:lnTo>
                  <a:lnTo>
                    <a:pt x="1728" y="2088"/>
                  </a:lnTo>
                  <a:lnTo>
                    <a:pt x="1548" y="2052"/>
                  </a:lnTo>
                  <a:lnTo>
                    <a:pt x="1404" y="2016"/>
                  </a:lnTo>
                  <a:lnTo>
                    <a:pt x="1260" y="1944"/>
                  </a:lnTo>
                  <a:lnTo>
                    <a:pt x="1152" y="1836"/>
                  </a:lnTo>
                  <a:lnTo>
                    <a:pt x="1116" y="1728"/>
                  </a:lnTo>
                  <a:lnTo>
                    <a:pt x="1080" y="1584"/>
                  </a:lnTo>
                  <a:lnTo>
                    <a:pt x="1080" y="1476"/>
                  </a:lnTo>
                  <a:lnTo>
                    <a:pt x="1044" y="1404"/>
                  </a:lnTo>
                  <a:lnTo>
                    <a:pt x="972" y="1368"/>
                  </a:lnTo>
                  <a:close/>
                </a:path>
              </a:pathLst>
            </a:custGeom>
            <a:solidFill>
              <a:srgbClr val="000000">
                <a:lumMod val="50000"/>
                <a:lumOff val="50000"/>
              </a:srgbClr>
            </a:solidFill>
            <a:ln w="9525">
              <a:noFill/>
              <a:round/>
            </a:ln>
          </p:spPr>
          <p:txBody>
            <a:bodyPr vert="horz" wrap="square" lIns="91440" tIns="45720" rIns="91440" bIns="45720" numCol="1" anchor="t" anchorCtr="0" compatLnSpc="1"/>
            <a:lstStyle/>
            <a:p>
              <a:pPr fontAlgn="auto">
                <a:spcBef>
                  <a:spcPts val="0"/>
                </a:spcBef>
                <a:spcAft>
                  <a:spcPts val="0"/>
                </a:spcAft>
                <a:defRPr/>
              </a:pPr>
              <a:endParaRPr lang="zh-CN" altLang="en-US" kern="0" dirty="0">
                <a:solidFill>
                  <a:srgbClr val="FFFFFF"/>
                </a:solidFill>
                <a:latin typeface="微软雅黑" panose="020B0503020204020204" pitchFamily="34" charset="-122"/>
                <a:ea typeface="微软雅黑" panose="020B0503020204020204" pitchFamily="34" charset="-122"/>
              </a:endParaRPr>
            </a:p>
          </p:txBody>
        </p:sp>
        <p:cxnSp>
          <p:nvCxnSpPr>
            <p:cNvPr id="362" name="直接箭头连接符 361"/>
            <p:cNvCxnSpPr>
              <a:cxnSpLocks noChangeShapeType="1"/>
            </p:cNvCxnSpPr>
            <p:nvPr/>
          </p:nvCxnSpPr>
          <p:spPr bwMode="auto">
            <a:xfrm flipH="1">
              <a:off x="4453247" y="2146052"/>
              <a:ext cx="476836" cy="0"/>
            </a:xfrm>
            <a:prstGeom prst="straightConnector1">
              <a:avLst/>
            </a:prstGeom>
            <a:noFill/>
            <a:ln w="9525">
              <a:solidFill>
                <a:srgbClr val="FFFFFF">
                  <a:lumMod val="65000"/>
                </a:srgbClr>
              </a:solidFill>
              <a:prstDash val="sysDot"/>
              <a:round/>
              <a:tailEnd type="none" w="med" len="med"/>
            </a:ln>
          </p:spPr>
        </p:cxnSp>
        <p:cxnSp>
          <p:nvCxnSpPr>
            <p:cNvPr id="363" name="直接箭头连接符 362"/>
            <p:cNvCxnSpPr>
              <a:cxnSpLocks noChangeShapeType="1"/>
            </p:cNvCxnSpPr>
            <p:nvPr/>
          </p:nvCxnSpPr>
          <p:spPr bwMode="auto">
            <a:xfrm flipH="1">
              <a:off x="4356838" y="2025861"/>
              <a:ext cx="476836" cy="0"/>
            </a:xfrm>
            <a:prstGeom prst="straightConnector1">
              <a:avLst/>
            </a:prstGeom>
            <a:noFill/>
            <a:ln w="9525">
              <a:solidFill>
                <a:srgbClr val="FFFFFF">
                  <a:lumMod val="65000"/>
                </a:srgbClr>
              </a:solidFill>
              <a:prstDash val="sysDot"/>
              <a:round/>
              <a:tailEnd type="none" w="med" len="med"/>
            </a:ln>
          </p:spPr>
        </p:cxnSp>
        <p:cxnSp>
          <p:nvCxnSpPr>
            <p:cNvPr id="364" name="直接箭头连接符 363"/>
            <p:cNvCxnSpPr>
              <a:cxnSpLocks noChangeShapeType="1"/>
            </p:cNvCxnSpPr>
            <p:nvPr/>
          </p:nvCxnSpPr>
          <p:spPr bwMode="auto">
            <a:xfrm flipH="1">
              <a:off x="4691665" y="2234192"/>
              <a:ext cx="476836" cy="0"/>
            </a:xfrm>
            <a:prstGeom prst="straightConnector1">
              <a:avLst/>
            </a:prstGeom>
            <a:noFill/>
            <a:ln w="9525">
              <a:solidFill>
                <a:srgbClr val="FFFFFF">
                  <a:lumMod val="65000"/>
                </a:srgbClr>
              </a:solidFill>
              <a:prstDash val="sysDot"/>
              <a:round/>
              <a:tailEnd type="none" w="med" len="med"/>
            </a:ln>
          </p:spPr>
        </p:cxnSp>
        <p:sp>
          <p:nvSpPr>
            <p:cNvPr id="365" name="矩形 364"/>
            <p:cNvSpPr/>
            <p:nvPr/>
          </p:nvSpPr>
          <p:spPr>
            <a:xfrm>
              <a:off x="4954302" y="1936002"/>
              <a:ext cx="861716" cy="289508"/>
            </a:xfrm>
            <a:prstGeom prst="rect">
              <a:avLst/>
            </a:prstGeom>
          </p:spPr>
          <p:txBody>
            <a:bodyPr wrap="square">
              <a:spAutoFit/>
            </a:bodyPr>
            <a:lstStyle/>
            <a:p>
              <a:pPr algn="ctr" fontAlgn="auto">
                <a:spcBef>
                  <a:spcPts val="0"/>
                </a:spcBef>
                <a:spcAft>
                  <a:spcPts val="0"/>
                </a:spcAft>
                <a:defRPr/>
              </a:pPr>
              <a:r>
                <a:rPr lang="zh-CN" altLang="en-US" sz="900" b="1" kern="0" dirty="0" smtClean="0">
                  <a:solidFill>
                    <a:srgbClr val="FFFFFF"/>
                  </a:solidFill>
                  <a:latin typeface="Arial" panose="020B0604020202020204"/>
                  <a:ea typeface="微软雅黑" panose="020B0503020204020204" pitchFamily="34" charset="-122"/>
                  <a:sym typeface="Arial" panose="020B0604020202020204"/>
                </a:rPr>
                <a:t>网络资源</a:t>
              </a:r>
              <a:endParaRPr lang="zh-CN" altLang="en-US" sz="900" b="1" kern="0" dirty="0">
                <a:solidFill>
                  <a:srgbClr val="FFFFFF"/>
                </a:solidFill>
                <a:latin typeface="Arial" panose="020B0604020202020204"/>
                <a:ea typeface="微软雅黑" panose="020B0503020204020204" pitchFamily="34" charset="-122"/>
                <a:sym typeface="Arial" panose="020B0604020202020204"/>
              </a:endParaRPr>
            </a:p>
          </p:txBody>
        </p:sp>
      </p:grpSp>
      <p:grpSp>
        <p:nvGrpSpPr>
          <p:cNvPr id="17" name="组合 870"/>
          <p:cNvGrpSpPr/>
          <p:nvPr/>
        </p:nvGrpSpPr>
        <p:grpSpPr>
          <a:xfrm>
            <a:off x="6428483" y="2902084"/>
            <a:ext cx="380757" cy="308694"/>
            <a:chOff x="632739" y="2536817"/>
            <a:chExt cx="181210" cy="159382"/>
          </a:xfrm>
          <a:solidFill>
            <a:srgbClr val="000000">
              <a:lumMod val="50000"/>
              <a:lumOff val="50000"/>
            </a:srgbClr>
          </a:solidFill>
        </p:grpSpPr>
        <p:sp>
          <p:nvSpPr>
            <p:cNvPr id="350" name="Freeform 100"/>
            <p:cNvSpPr/>
            <p:nvPr/>
          </p:nvSpPr>
          <p:spPr bwMode="auto">
            <a:xfrm>
              <a:off x="726236" y="2536817"/>
              <a:ext cx="25061" cy="70597"/>
            </a:xfrm>
            <a:custGeom>
              <a:avLst/>
              <a:gdLst/>
              <a:ahLst/>
              <a:cxnLst>
                <a:cxn ang="0">
                  <a:pos x="4" y="178"/>
                </a:cxn>
                <a:cxn ang="0">
                  <a:pos x="4" y="178"/>
                </a:cxn>
                <a:cxn ang="0">
                  <a:pos x="17" y="161"/>
                </a:cxn>
                <a:cxn ang="0">
                  <a:pos x="30" y="143"/>
                </a:cxn>
                <a:cxn ang="0">
                  <a:pos x="34" y="122"/>
                </a:cxn>
                <a:cxn ang="0">
                  <a:pos x="34" y="100"/>
                </a:cxn>
                <a:cxn ang="0">
                  <a:pos x="34" y="100"/>
                </a:cxn>
                <a:cxn ang="0">
                  <a:pos x="34" y="83"/>
                </a:cxn>
                <a:cxn ang="0">
                  <a:pos x="30" y="61"/>
                </a:cxn>
                <a:cxn ang="0">
                  <a:pos x="17" y="39"/>
                </a:cxn>
                <a:cxn ang="0">
                  <a:pos x="4" y="26"/>
                </a:cxn>
                <a:cxn ang="0">
                  <a:pos x="4" y="26"/>
                </a:cxn>
                <a:cxn ang="0">
                  <a:pos x="0" y="13"/>
                </a:cxn>
                <a:cxn ang="0">
                  <a:pos x="4" y="5"/>
                </a:cxn>
                <a:cxn ang="0">
                  <a:pos x="4" y="5"/>
                </a:cxn>
                <a:cxn ang="0">
                  <a:pos x="13" y="0"/>
                </a:cxn>
                <a:cxn ang="0">
                  <a:pos x="26" y="5"/>
                </a:cxn>
                <a:cxn ang="0">
                  <a:pos x="26" y="5"/>
                </a:cxn>
                <a:cxn ang="0">
                  <a:pos x="43" y="26"/>
                </a:cxn>
                <a:cxn ang="0">
                  <a:pos x="56" y="48"/>
                </a:cxn>
                <a:cxn ang="0">
                  <a:pos x="60" y="74"/>
                </a:cxn>
                <a:cxn ang="0">
                  <a:pos x="65" y="100"/>
                </a:cxn>
                <a:cxn ang="0">
                  <a:pos x="60" y="126"/>
                </a:cxn>
                <a:cxn ang="0">
                  <a:pos x="56" y="152"/>
                </a:cxn>
                <a:cxn ang="0">
                  <a:pos x="43" y="178"/>
                </a:cxn>
                <a:cxn ang="0">
                  <a:pos x="26" y="200"/>
                </a:cxn>
                <a:cxn ang="0">
                  <a:pos x="26" y="200"/>
                </a:cxn>
                <a:cxn ang="0">
                  <a:pos x="13" y="204"/>
                </a:cxn>
                <a:cxn ang="0">
                  <a:pos x="4" y="200"/>
                </a:cxn>
                <a:cxn ang="0">
                  <a:pos x="4" y="200"/>
                </a:cxn>
                <a:cxn ang="0">
                  <a:pos x="0" y="187"/>
                </a:cxn>
                <a:cxn ang="0">
                  <a:pos x="4" y="178"/>
                </a:cxn>
                <a:cxn ang="0">
                  <a:pos x="4" y="178"/>
                </a:cxn>
              </a:cxnLst>
              <a:rect l="0" t="0" r="r" b="b"/>
              <a:pathLst>
                <a:path w="65" h="204">
                  <a:moveTo>
                    <a:pt x="4" y="178"/>
                  </a:moveTo>
                  <a:lnTo>
                    <a:pt x="4" y="178"/>
                  </a:lnTo>
                  <a:lnTo>
                    <a:pt x="17" y="161"/>
                  </a:lnTo>
                  <a:lnTo>
                    <a:pt x="30" y="143"/>
                  </a:lnTo>
                  <a:lnTo>
                    <a:pt x="34" y="122"/>
                  </a:lnTo>
                  <a:lnTo>
                    <a:pt x="34" y="100"/>
                  </a:lnTo>
                  <a:lnTo>
                    <a:pt x="34" y="100"/>
                  </a:lnTo>
                  <a:lnTo>
                    <a:pt x="34" y="83"/>
                  </a:lnTo>
                  <a:lnTo>
                    <a:pt x="30" y="61"/>
                  </a:lnTo>
                  <a:lnTo>
                    <a:pt x="17" y="39"/>
                  </a:lnTo>
                  <a:lnTo>
                    <a:pt x="4" y="26"/>
                  </a:lnTo>
                  <a:lnTo>
                    <a:pt x="4" y="26"/>
                  </a:lnTo>
                  <a:lnTo>
                    <a:pt x="0" y="13"/>
                  </a:lnTo>
                  <a:lnTo>
                    <a:pt x="4" y="5"/>
                  </a:lnTo>
                  <a:lnTo>
                    <a:pt x="4" y="5"/>
                  </a:lnTo>
                  <a:lnTo>
                    <a:pt x="13" y="0"/>
                  </a:lnTo>
                  <a:lnTo>
                    <a:pt x="26" y="5"/>
                  </a:lnTo>
                  <a:lnTo>
                    <a:pt x="26" y="5"/>
                  </a:lnTo>
                  <a:lnTo>
                    <a:pt x="43" y="26"/>
                  </a:lnTo>
                  <a:lnTo>
                    <a:pt x="56" y="48"/>
                  </a:lnTo>
                  <a:lnTo>
                    <a:pt x="60" y="74"/>
                  </a:lnTo>
                  <a:lnTo>
                    <a:pt x="65" y="100"/>
                  </a:lnTo>
                  <a:lnTo>
                    <a:pt x="60" y="126"/>
                  </a:lnTo>
                  <a:lnTo>
                    <a:pt x="56" y="152"/>
                  </a:lnTo>
                  <a:lnTo>
                    <a:pt x="43" y="178"/>
                  </a:lnTo>
                  <a:lnTo>
                    <a:pt x="26" y="200"/>
                  </a:lnTo>
                  <a:lnTo>
                    <a:pt x="26" y="200"/>
                  </a:lnTo>
                  <a:lnTo>
                    <a:pt x="13" y="204"/>
                  </a:lnTo>
                  <a:lnTo>
                    <a:pt x="4" y="200"/>
                  </a:lnTo>
                  <a:lnTo>
                    <a:pt x="4" y="200"/>
                  </a:lnTo>
                  <a:lnTo>
                    <a:pt x="0" y="187"/>
                  </a:lnTo>
                  <a:lnTo>
                    <a:pt x="4" y="178"/>
                  </a:lnTo>
                  <a:lnTo>
                    <a:pt x="4" y="178"/>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51" name="Freeform 101"/>
            <p:cNvSpPr/>
            <p:nvPr/>
          </p:nvSpPr>
          <p:spPr bwMode="auto">
            <a:xfrm>
              <a:off x="715633" y="2548148"/>
              <a:ext cx="19278" cy="48807"/>
            </a:xfrm>
            <a:custGeom>
              <a:avLst/>
              <a:gdLst/>
              <a:ahLst/>
              <a:cxnLst>
                <a:cxn ang="0">
                  <a:pos x="4" y="117"/>
                </a:cxn>
                <a:cxn ang="0">
                  <a:pos x="4" y="117"/>
                </a:cxn>
                <a:cxn ang="0">
                  <a:pos x="12" y="108"/>
                </a:cxn>
                <a:cxn ang="0">
                  <a:pos x="21" y="95"/>
                </a:cxn>
                <a:cxn ang="0">
                  <a:pos x="25" y="69"/>
                </a:cxn>
                <a:cxn ang="0">
                  <a:pos x="21" y="47"/>
                </a:cxn>
                <a:cxn ang="0">
                  <a:pos x="12" y="34"/>
                </a:cxn>
                <a:cxn ang="0">
                  <a:pos x="4" y="21"/>
                </a:cxn>
                <a:cxn ang="0">
                  <a:pos x="4" y="21"/>
                </a:cxn>
                <a:cxn ang="0">
                  <a:pos x="0" y="13"/>
                </a:cxn>
                <a:cxn ang="0">
                  <a:pos x="4" y="4"/>
                </a:cxn>
                <a:cxn ang="0">
                  <a:pos x="4" y="4"/>
                </a:cxn>
                <a:cxn ang="0">
                  <a:pos x="12" y="0"/>
                </a:cxn>
                <a:cxn ang="0">
                  <a:pos x="25" y="4"/>
                </a:cxn>
                <a:cxn ang="0">
                  <a:pos x="25" y="4"/>
                </a:cxn>
                <a:cxn ang="0">
                  <a:pos x="34" y="17"/>
                </a:cxn>
                <a:cxn ang="0">
                  <a:pos x="43" y="34"/>
                </a:cxn>
                <a:cxn ang="0">
                  <a:pos x="51" y="52"/>
                </a:cxn>
                <a:cxn ang="0">
                  <a:pos x="51" y="69"/>
                </a:cxn>
                <a:cxn ang="0">
                  <a:pos x="51" y="86"/>
                </a:cxn>
                <a:cxn ang="0">
                  <a:pos x="43" y="104"/>
                </a:cxn>
                <a:cxn ang="0">
                  <a:pos x="34" y="121"/>
                </a:cxn>
                <a:cxn ang="0">
                  <a:pos x="25" y="138"/>
                </a:cxn>
                <a:cxn ang="0">
                  <a:pos x="25" y="138"/>
                </a:cxn>
                <a:cxn ang="0">
                  <a:pos x="12" y="143"/>
                </a:cxn>
                <a:cxn ang="0">
                  <a:pos x="4" y="138"/>
                </a:cxn>
                <a:cxn ang="0">
                  <a:pos x="4" y="138"/>
                </a:cxn>
                <a:cxn ang="0">
                  <a:pos x="0" y="125"/>
                </a:cxn>
                <a:cxn ang="0">
                  <a:pos x="4" y="117"/>
                </a:cxn>
                <a:cxn ang="0">
                  <a:pos x="4" y="117"/>
                </a:cxn>
              </a:cxnLst>
              <a:rect l="0" t="0" r="r" b="b"/>
              <a:pathLst>
                <a:path w="51" h="143">
                  <a:moveTo>
                    <a:pt x="4" y="117"/>
                  </a:moveTo>
                  <a:lnTo>
                    <a:pt x="4" y="117"/>
                  </a:lnTo>
                  <a:lnTo>
                    <a:pt x="12" y="108"/>
                  </a:lnTo>
                  <a:lnTo>
                    <a:pt x="21" y="95"/>
                  </a:lnTo>
                  <a:lnTo>
                    <a:pt x="25" y="69"/>
                  </a:lnTo>
                  <a:lnTo>
                    <a:pt x="21" y="47"/>
                  </a:lnTo>
                  <a:lnTo>
                    <a:pt x="12" y="34"/>
                  </a:lnTo>
                  <a:lnTo>
                    <a:pt x="4" y="21"/>
                  </a:lnTo>
                  <a:lnTo>
                    <a:pt x="4" y="21"/>
                  </a:lnTo>
                  <a:lnTo>
                    <a:pt x="0" y="13"/>
                  </a:lnTo>
                  <a:lnTo>
                    <a:pt x="4" y="4"/>
                  </a:lnTo>
                  <a:lnTo>
                    <a:pt x="4" y="4"/>
                  </a:lnTo>
                  <a:lnTo>
                    <a:pt x="12" y="0"/>
                  </a:lnTo>
                  <a:lnTo>
                    <a:pt x="25" y="4"/>
                  </a:lnTo>
                  <a:lnTo>
                    <a:pt x="25" y="4"/>
                  </a:lnTo>
                  <a:lnTo>
                    <a:pt x="34" y="17"/>
                  </a:lnTo>
                  <a:lnTo>
                    <a:pt x="43" y="34"/>
                  </a:lnTo>
                  <a:lnTo>
                    <a:pt x="51" y="52"/>
                  </a:lnTo>
                  <a:lnTo>
                    <a:pt x="51" y="69"/>
                  </a:lnTo>
                  <a:lnTo>
                    <a:pt x="51" y="86"/>
                  </a:lnTo>
                  <a:lnTo>
                    <a:pt x="43" y="104"/>
                  </a:lnTo>
                  <a:lnTo>
                    <a:pt x="34" y="121"/>
                  </a:lnTo>
                  <a:lnTo>
                    <a:pt x="25" y="138"/>
                  </a:lnTo>
                  <a:lnTo>
                    <a:pt x="25" y="138"/>
                  </a:lnTo>
                  <a:lnTo>
                    <a:pt x="12" y="143"/>
                  </a:lnTo>
                  <a:lnTo>
                    <a:pt x="4" y="138"/>
                  </a:lnTo>
                  <a:lnTo>
                    <a:pt x="4" y="138"/>
                  </a:lnTo>
                  <a:lnTo>
                    <a:pt x="0" y="125"/>
                  </a:lnTo>
                  <a:lnTo>
                    <a:pt x="4" y="117"/>
                  </a:lnTo>
                  <a:lnTo>
                    <a:pt x="4" y="117"/>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52" name="Freeform 102"/>
            <p:cNvSpPr/>
            <p:nvPr/>
          </p:nvSpPr>
          <p:spPr bwMode="auto">
            <a:xfrm>
              <a:off x="632739" y="2536817"/>
              <a:ext cx="23133" cy="70597"/>
            </a:xfrm>
            <a:custGeom>
              <a:avLst/>
              <a:gdLst/>
              <a:ahLst/>
              <a:cxnLst>
                <a:cxn ang="0">
                  <a:pos x="56" y="26"/>
                </a:cxn>
                <a:cxn ang="0">
                  <a:pos x="56" y="26"/>
                </a:cxn>
                <a:cxn ang="0">
                  <a:pos x="43" y="39"/>
                </a:cxn>
                <a:cxn ang="0">
                  <a:pos x="35" y="61"/>
                </a:cxn>
                <a:cxn ang="0">
                  <a:pos x="26" y="83"/>
                </a:cxn>
                <a:cxn ang="0">
                  <a:pos x="26" y="100"/>
                </a:cxn>
                <a:cxn ang="0">
                  <a:pos x="26" y="100"/>
                </a:cxn>
                <a:cxn ang="0">
                  <a:pos x="26" y="122"/>
                </a:cxn>
                <a:cxn ang="0">
                  <a:pos x="35" y="143"/>
                </a:cxn>
                <a:cxn ang="0">
                  <a:pos x="43" y="161"/>
                </a:cxn>
                <a:cxn ang="0">
                  <a:pos x="56" y="178"/>
                </a:cxn>
                <a:cxn ang="0">
                  <a:pos x="56" y="178"/>
                </a:cxn>
                <a:cxn ang="0">
                  <a:pos x="61" y="187"/>
                </a:cxn>
                <a:cxn ang="0">
                  <a:pos x="56" y="200"/>
                </a:cxn>
                <a:cxn ang="0">
                  <a:pos x="56" y="200"/>
                </a:cxn>
                <a:cxn ang="0">
                  <a:pos x="48" y="204"/>
                </a:cxn>
                <a:cxn ang="0">
                  <a:pos x="39" y="200"/>
                </a:cxn>
                <a:cxn ang="0">
                  <a:pos x="39" y="200"/>
                </a:cxn>
                <a:cxn ang="0">
                  <a:pos x="22" y="178"/>
                </a:cxn>
                <a:cxn ang="0">
                  <a:pos x="9" y="152"/>
                </a:cxn>
                <a:cxn ang="0">
                  <a:pos x="0" y="126"/>
                </a:cxn>
                <a:cxn ang="0">
                  <a:pos x="0" y="100"/>
                </a:cxn>
                <a:cxn ang="0">
                  <a:pos x="0" y="74"/>
                </a:cxn>
                <a:cxn ang="0">
                  <a:pos x="9" y="48"/>
                </a:cxn>
                <a:cxn ang="0">
                  <a:pos x="22" y="26"/>
                </a:cxn>
                <a:cxn ang="0">
                  <a:pos x="39" y="5"/>
                </a:cxn>
                <a:cxn ang="0">
                  <a:pos x="39" y="5"/>
                </a:cxn>
                <a:cxn ang="0">
                  <a:pos x="48" y="0"/>
                </a:cxn>
                <a:cxn ang="0">
                  <a:pos x="56" y="5"/>
                </a:cxn>
                <a:cxn ang="0">
                  <a:pos x="56" y="5"/>
                </a:cxn>
                <a:cxn ang="0">
                  <a:pos x="61" y="13"/>
                </a:cxn>
                <a:cxn ang="0">
                  <a:pos x="56" y="26"/>
                </a:cxn>
                <a:cxn ang="0">
                  <a:pos x="56" y="26"/>
                </a:cxn>
              </a:cxnLst>
              <a:rect l="0" t="0" r="r" b="b"/>
              <a:pathLst>
                <a:path w="61" h="204">
                  <a:moveTo>
                    <a:pt x="56" y="26"/>
                  </a:moveTo>
                  <a:lnTo>
                    <a:pt x="56" y="26"/>
                  </a:lnTo>
                  <a:lnTo>
                    <a:pt x="43" y="39"/>
                  </a:lnTo>
                  <a:lnTo>
                    <a:pt x="35" y="61"/>
                  </a:lnTo>
                  <a:lnTo>
                    <a:pt x="26" y="83"/>
                  </a:lnTo>
                  <a:lnTo>
                    <a:pt x="26" y="100"/>
                  </a:lnTo>
                  <a:lnTo>
                    <a:pt x="26" y="100"/>
                  </a:lnTo>
                  <a:lnTo>
                    <a:pt x="26" y="122"/>
                  </a:lnTo>
                  <a:lnTo>
                    <a:pt x="35" y="143"/>
                  </a:lnTo>
                  <a:lnTo>
                    <a:pt x="43" y="161"/>
                  </a:lnTo>
                  <a:lnTo>
                    <a:pt x="56" y="178"/>
                  </a:lnTo>
                  <a:lnTo>
                    <a:pt x="56" y="178"/>
                  </a:lnTo>
                  <a:lnTo>
                    <a:pt x="61" y="187"/>
                  </a:lnTo>
                  <a:lnTo>
                    <a:pt x="56" y="200"/>
                  </a:lnTo>
                  <a:lnTo>
                    <a:pt x="56" y="200"/>
                  </a:lnTo>
                  <a:lnTo>
                    <a:pt x="48" y="204"/>
                  </a:lnTo>
                  <a:lnTo>
                    <a:pt x="39" y="200"/>
                  </a:lnTo>
                  <a:lnTo>
                    <a:pt x="39" y="200"/>
                  </a:lnTo>
                  <a:lnTo>
                    <a:pt x="22" y="178"/>
                  </a:lnTo>
                  <a:lnTo>
                    <a:pt x="9" y="152"/>
                  </a:lnTo>
                  <a:lnTo>
                    <a:pt x="0" y="126"/>
                  </a:lnTo>
                  <a:lnTo>
                    <a:pt x="0" y="100"/>
                  </a:lnTo>
                  <a:lnTo>
                    <a:pt x="0" y="74"/>
                  </a:lnTo>
                  <a:lnTo>
                    <a:pt x="9" y="48"/>
                  </a:lnTo>
                  <a:lnTo>
                    <a:pt x="22" y="26"/>
                  </a:lnTo>
                  <a:lnTo>
                    <a:pt x="39" y="5"/>
                  </a:lnTo>
                  <a:lnTo>
                    <a:pt x="39" y="5"/>
                  </a:lnTo>
                  <a:lnTo>
                    <a:pt x="48" y="0"/>
                  </a:lnTo>
                  <a:lnTo>
                    <a:pt x="56" y="5"/>
                  </a:lnTo>
                  <a:lnTo>
                    <a:pt x="56" y="5"/>
                  </a:lnTo>
                  <a:lnTo>
                    <a:pt x="61" y="13"/>
                  </a:lnTo>
                  <a:lnTo>
                    <a:pt x="56" y="26"/>
                  </a:lnTo>
                  <a:lnTo>
                    <a:pt x="56" y="26"/>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53" name="Freeform 103"/>
            <p:cNvSpPr/>
            <p:nvPr/>
          </p:nvSpPr>
          <p:spPr bwMode="auto">
            <a:xfrm>
              <a:off x="647197" y="2548148"/>
              <a:ext cx="20241" cy="48807"/>
            </a:xfrm>
            <a:custGeom>
              <a:avLst/>
              <a:gdLst/>
              <a:ahLst/>
              <a:cxnLst>
                <a:cxn ang="0">
                  <a:pos x="48" y="21"/>
                </a:cxn>
                <a:cxn ang="0">
                  <a:pos x="48" y="21"/>
                </a:cxn>
                <a:cxn ang="0">
                  <a:pos x="39" y="34"/>
                </a:cxn>
                <a:cxn ang="0">
                  <a:pos x="35" y="47"/>
                </a:cxn>
                <a:cxn ang="0">
                  <a:pos x="30" y="69"/>
                </a:cxn>
                <a:cxn ang="0">
                  <a:pos x="35" y="95"/>
                </a:cxn>
                <a:cxn ang="0">
                  <a:pos x="39" y="108"/>
                </a:cxn>
                <a:cxn ang="0">
                  <a:pos x="48" y="117"/>
                </a:cxn>
                <a:cxn ang="0">
                  <a:pos x="48" y="117"/>
                </a:cxn>
                <a:cxn ang="0">
                  <a:pos x="52" y="125"/>
                </a:cxn>
                <a:cxn ang="0">
                  <a:pos x="48" y="138"/>
                </a:cxn>
                <a:cxn ang="0">
                  <a:pos x="48" y="138"/>
                </a:cxn>
                <a:cxn ang="0">
                  <a:pos x="39" y="143"/>
                </a:cxn>
                <a:cxn ang="0">
                  <a:pos x="30" y="138"/>
                </a:cxn>
                <a:cxn ang="0">
                  <a:pos x="30" y="138"/>
                </a:cxn>
                <a:cxn ang="0">
                  <a:pos x="17" y="121"/>
                </a:cxn>
                <a:cxn ang="0">
                  <a:pos x="9" y="104"/>
                </a:cxn>
                <a:cxn ang="0">
                  <a:pos x="4" y="86"/>
                </a:cxn>
                <a:cxn ang="0">
                  <a:pos x="0" y="69"/>
                </a:cxn>
                <a:cxn ang="0">
                  <a:pos x="4" y="52"/>
                </a:cxn>
                <a:cxn ang="0">
                  <a:pos x="9" y="34"/>
                </a:cxn>
                <a:cxn ang="0">
                  <a:pos x="17" y="17"/>
                </a:cxn>
                <a:cxn ang="0">
                  <a:pos x="30" y="4"/>
                </a:cxn>
                <a:cxn ang="0">
                  <a:pos x="30" y="4"/>
                </a:cxn>
                <a:cxn ang="0">
                  <a:pos x="39" y="0"/>
                </a:cxn>
                <a:cxn ang="0">
                  <a:pos x="48" y="4"/>
                </a:cxn>
                <a:cxn ang="0">
                  <a:pos x="48" y="4"/>
                </a:cxn>
                <a:cxn ang="0">
                  <a:pos x="52" y="13"/>
                </a:cxn>
                <a:cxn ang="0">
                  <a:pos x="48" y="21"/>
                </a:cxn>
                <a:cxn ang="0">
                  <a:pos x="48" y="21"/>
                </a:cxn>
              </a:cxnLst>
              <a:rect l="0" t="0" r="r" b="b"/>
              <a:pathLst>
                <a:path w="52" h="143">
                  <a:moveTo>
                    <a:pt x="48" y="21"/>
                  </a:moveTo>
                  <a:lnTo>
                    <a:pt x="48" y="21"/>
                  </a:lnTo>
                  <a:lnTo>
                    <a:pt x="39" y="34"/>
                  </a:lnTo>
                  <a:lnTo>
                    <a:pt x="35" y="47"/>
                  </a:lnTo>
                  <a:lnTo>
                    <a:pt x="30" y="69"/>
                  </a:lnTo>
                  <a:lnTo>
                    <a:pt x="35" y="95"/>
                  </a:lnTo>
                  <a:lnTo>
                    <a:pt x="39" y="108"/>
                  </a:lnTo>
                  <a:lnTo>
                    <a:pt x="48" y="117"/>
                  </a:lnTo>
                  <a:lnTo>
                    <a:pt x="48" y="117"/>
                  </a:lnTo>
                  <a:lnTo>
                    <a:pt x="52" y="125"/>
                  </a:lnTo>
                  <a:lnTo>
                    <a:pt x="48" y="138"/>
                  </a:lnTo>
                  <a:lnTo>
                    <a:pt x="48" y="138"/>
                  </a:lnTo>
                  <a:lnTo>
                    <a:pt x="39" y="143"/>
                  </a:lnTo>
                  <a:lnTo>
                    <a:pt x="30" y="138"/>
                  </a:lnTo>
                  <a:lnTo>
                    <a:pt x="30" y="138"/>
                  </a:lnTo>
                  <a:lnTo>
                    <a:pt x="17" y="121"/>
                  </a:lnTo>
                  <a:lnTo>
                    <a:pt x="9" y="104"/>
                  </a:lnTo>
                  <a:lnTo>
                    <a:pt x="4" y="86"/>
                  </a:lnTo>
                  <a:lnTo>
                    <a:pt x="0" y="69"/>
                  </a:lnTo>
                  <a:lnTo>
                    <a:pt x="4" y="52"/>
                  </a:lnTo>
                  <a:lnTo>
                    <a:pt x="9" y="34"/>
                  </a:lnTo>
                  <a:lnTo>
                    <a:pt x="17" y="17"/>
                  </a:lnTo>
                  <a:lnTo>
                    <a:pt x="30" y="4"/>
                  </a:lnTo>
                  <a:lnTo>
                    <a:pt x="30" y="4"/>
                  </a:lnTo>
                  <a:lnTo>
                    <a:pt x="39" y="0"/>
                  </a:lnTo>
                  <a:lnTo>
                    <a:pt x="48" y="4"/>
                  </a:lnTo>
                  <a:lnTo>
                    <a:pt x="48" y="4"/>
                  </a:lnTo>
                  <a:lnTo>
                    <a:pt x="52" y="13"/>
                  </a:lnTo>
                  <a:lnTo>
                    <a:pt x="48" y="21"/>
                  </a:lnTo>
                  <a:lnTo>
                    <a:pt x="48" y="21"/>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54" name="Freeform 104"/>
            <p:cNvSpPr/>
            <p:nvPr/>
          </p:nvSpPr>
          <p:spPr bwMode="auto">
            <a:xfrm>
              <a:off x="683825" y="2582138"/>
              <a:ext cx="18313" cy="64495"/>
            </a:xfrm>
            <a:custGeom>
              <a:avLst/>
              <a:gdLst/>
              <a:ahLst/>
              <a:cxnLst>
                <a:cxn ang="0">
                  <a:pos x="48" y="173"/>
                </a:cxn>
                <a:cxn ang="0">
                  <a:pos x="48" y="173"/>
                </a:cxn>
                <a:cxn ang="0">
                  <a:pos x="48" y="182"/>
                </a:cxn>
                <a:cxn ang="0">
                  <a:pos x="39" y="186"/>
                </a:cxn>
                <a:cxn ang="0">
                  <a:pos x="13" y="186"/>
                </a:cxn>
                <a:cxn ang="0">
                  <a:pos x="13" y="186"/>
                </a:cxn>
                <a:cxn ang="0">
                  <a:pos x="5" y="182"/>
                </a:cxn>
                <a:cxn ang="0">
                  <a:pos x="0" y="173"/>
                </a:cxn>
                <a:cxn ang="0">
                  <a:pos x="0" y="9"/>
                </a:cxn>
                <a:cxn ang="0">
                  <a:pos x="0" y="9"/>
                </a:cxn>
                <a:cxn ang="0">
                  <a:pos x="5" y="5"/>
                </a:cxn>
                <a:cxn ang="0">
                  <a:pos x="13" y="0"/>
                </a:cxn>
                <a:cxn ang="0">
                  <a:pos x="39" y="0"/>
                </a:cxn>
                <a:cxn ang="0">
                  <a:pos x="39" y="0"/>
                </a:cxn>
                <a:cxn ang="0">
                  <a:pos x="48" y="5"/>
                </a:cxn>
                <a:cxn ang="0">
                  <a:pos x="48" y="9"/>
                </a:cxn>
                <a:cxn ang="0">
                  <a:pos x="48" y="173"/>
                </a:cxn>
              </a:cxnLst>
              <a:rect l="0" t="0" r="r" b="b"/>
              <a:pathLst>
                <a:path w="48" h="186">
                  <a:moveTo>
                    <a:pt x="48" y="173"/>
                  </a:moveTo>
                  <a:lnTo>
                    <a:pt x="48" y="173"/>
                  </a:lnTo>
                  <a:lnTo>
                    <a:pt x="48" y="182"/>
                  </a:lnTo>
                  <a:lnTo>
                    <a:pt x="39" y="186"/>
                  </a:lnTo>
                  <a:lnTo>
                    <a:pt x="13" y="186"/>
                  </a:lnTo>
                  <a:lnTo>
                    <a:pt x="13" y="186"/>
                  </a:lnTo>
                  <a:lnTo>
                    <a:pt x="5" y="182"/>
                  </a:lnTo>
                  <a:lnTo>
                    <a:pt x="0" y="173"/>
                  </a:lnTo>
                  <a:lnTo>
                    <a:pt x="0" y="9"/>
                  </a:lnTo>
                  <a:lnTo>
                    <a:pt x="0" y="9"/>
                  </a:lnTo>
                  <a:lnTo>
                    <a:pt x="5" y="5"/>
                  </a:lnTo>
                  <a:lnTo>
                    <a:pt x="13" y="0"/>
                  </a:lnTo>
                  <a:lnTo>
                    <a:pt x="39" y="0"/>
                  </a:lnTo>
                  <a:lnTo>
                    <a:pt x="39" y="0"/>
                  </a:lnTo>
                  <a:lnTo>
                    <a:pt x="48" y="5"/>
                  </a:lnTo>
                  <a:lnTo>
                    <a:pt x="48" y="9"/>
                  </a:lnTo>
                  <a:lnTo>
                    <a:pt x="48" y="173"/>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55" name="Freeform 105"/>
            <p:cNvSpPr/>
            <p:nvPr/>
          </p:nvSpPr>
          <p:spPr bwMode="auto">
            <a:xfrm>
              <a:off x="673222" y="2556863"/>
              <a:ext cx="38555" cy="35734"/>
            </a:xfrm>
            <a:custGeom>
              <a:avLst/>
              <a:gdLst/>
              <a:ahLst/>
              <a:cxnLst>
                <a:cxn ang="0">
                  <a:pos x="100" y="52"/>
                </a:cxn>
                <a:cxn ang="0">
                  <a:pos x="100" y="52"/>
                </a:cxn>
                <a:cxn ang="0">
                  <a:pos x="96" y="73"/>
                </a:cxn>
                <a:cxn ang="0">
                  <a:pos x="87" y="86"/>
                </a:cxn>
                <a:cxn ang="0">
                  <a:pos x="70" y="99"/>
                </a:cxn>
                <a:cxn ang="0">
                  <a:pos x="52" y="104"/>
                </a:cxn>
                <a:cxn ang="0">
                  <a:pos x="52" y="104"/>
                </a:cxn>
                <a:cxn ang="0">
                  <a:pos x="31" y="99"/>
                </a:cxn>
                <a:cxn ang="0">
                  <a:pos x="18" y="86"/>
                </a:cxn>
                <a:cxn ang="0">
                  <a:pos x="5" y="73"/>
                </a:cxn>
                <a:cxn ang="0">
                  <a:pos x="0" y="52"/>
                </a:cxn>
                <a:cxn ang="0">
                  <a:pos x="0" y="52"/>
                </a:cxn>
                <a:cxn ang="0">
                  <a:pos x="5" y="34"/>
                </a:cxn>
                <a:cxn ang="0">
                  <a:pos x="18" y="17"/>
                </a:cxn>
                <a:cxn ang="0">
                  <a:pos x="31" y="4"/>
                </a:cxn>
                <a:cxn ang="0">
                  <a:pos x="52" y="0"/>
                </a:cxn>
                <a:cxn ang="0">
                  <a:pos x="52" y="0"/>
                </a:cxn>
                <a:cxn ang="0">
                  <a:pos x="70" y="4"/>
                </a:cxn>
                <a:cxn ang="0">
                  <a:pos x="87" y="17"/>
                </a:cxn>
                <a:cxn ang="0">
                  <a:pos x="96" y="34"/>
                </a:cxn>
                <a:cxn ang="0">
                  <a:pos x="100" y="52"/>
                </a:cxn>
                <a:cxn ang="0">
                  <a:pos x="100" y="52"/>
                </a:cxn>
              </a:cxnLst>
              <a:rect l="0" t="0" r="r" b="b"/>
              <a:pathLst>
                <a:path w="100" h="104">
                  <a:moveTo>
                    <a:pt x="100" y="52"/>
                  </a:moveTo>
                  <a:lnTo>
                    <a:pt x="100" y="52"/>
                  </a:lnTo>
                  <a:lnTo>
                    <a:pt x="96" y="73"/>
                  </a:lnTo>
                  <a:lnTo>
                    <a:pt x="87" y="86"/>
                  </a:lnTo>
                  <a:lnTo>
                    <a:pt x="70" y="99"/>
                  </a:lnTo>
                  <a:lnTo>
                    <a:pt x="52" y="104"/>
                  </a:lnTo>
                  <a:lnTo>
                    <a:pt x="52" y="104"/>
                  </a:lnTo>
                  <a:lnTo>
                    <a:pt x="31" y="99"/>
                  </a:lnTo>
                  <a:lnTo>
                    <a:pt x="18" y="86"/>
                  </a:lnTo>
                  <a:lnTo>
                    <a:pt x="5" y="73"/>
                  </a:lnTo>
                  <a:lnTo>
                    <a:pt x="0" y="52"/>
                  </a:lnTo>
                  <a:lnTo>
                    <a:pt x="0" y="52"/>
                  </a:lnTo>
                  <a:lnTo>
                    <a:pt x="5" y="34"/>
                  </a:lnTo>
                  <a:lnTo>
                    <a:pt x="18" y="17"/>
                  </a:lnTo>
                  <a:lnTo>
                    <a:pt x="31" y="4"/>
                  </a:lnTo>
                  <a:lnTo>
                    <a:pt x="52" y="0"/>
                  </a:lnTo>
                  <a:lnTo>
                    <a:pt x="52" y="0"/>
                  </a:lnTo>
                  <a:lnTo>
                    <a:pt x="70" y="4"/>
                  </a:lnTo>
                  <a:lnTo>
                    <a:pt x="87" y="17"/>
                  </a:lnTo>
                  <a:lnTo>
                    <a:pt x="96" y="34"/>
                  </a:lnTo>
                  <a:lnTo>
                    <a:pt x="100" y="52"/>
                  </a:lnTo>
                  <a:lnTo>
                    <a:pt x="100" y="52"/>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56" name="Freeform 106"/>
            <p:cNvSpPr/>
            <p:nvPr/>
          </p:nvSpPr>
          <p:spPr bwMode="auto">
            <a:xfrm>
              <a:off x="640783" y="2652734"/>
              <a:ext cx="173166" cy="43465"/>
            </a:xfrm>
            <a:custGeom>
              <a:avLst/>
              <a:gdLst/>
              <a:ahLst/>
              <a:cxnLst>
                <a:cxn ang="0">
                  <a:pos x="424" y="0"/>
                </a:cxn>
                <a:cxn ang="0">
                  <a:pos x="13" y="0"/>
                </a:cxn>
                <a:cxn ang="0">
                  <a:pos x="13" y="0"/>
                </a:cxn>
                <a:cxn ang="0">
                  <a:pos x="5" y="4"/>
                </a:cxn>
                <a:cxn ang="0">
                  <a:pos x="0" y="13"/>
                </a:cxn>
                <a:cxn ang="0">
                  <a:pos x="0" y="143"/>
                </a:cxn>
                <a:cxn ang="0">
                  <a:pos x="0" y="143"/>
                </a:cxn>
                <a:cxn ang="0">
                  <a:pos x="5" y="151"/>
                </a:cxn>
                <a:cxn ang="0">
                  <a:pos x="13" y="156"/>
                </a:cxn>
                <a:cxn ang="0">
                  <a:pos x="424" y="156"/>
                </a:cxn>
                <a:cxn ang="0">
                  <a:pos x="424" y="156"/>
                </a:cxn>
                <a:cxn ang="0">
                  <a:pos x="429" y="151"/>
                </a:cxn>
                <a:cxn ang="0">
                  <a:pos x="433" y="143"/>
                </a:cxn>
                <a:cxn ang="0">
                  <a:pos x="433" y="13"/>
                </a:cxn>
                <a:cxn ang="0">
                  <a:pos x="433" y="13"/>
                </a:cxn>
                <a:cxn ang="0">
                  <a:pos x="429" y="4"/>
                </a:cxn>
                <a:cxn ang="0">
                  <a:pos x="424" y="0"/>
                </a:cxn>
                <a:cxn ang="0">
                  <a:pos x="424" y="0"/>
                </a:cxn>
              </a:cxnLst>
              <a:rect l="0" t="0" r="r" b="b"/>
              <a:pathLst>
                <a:path w="433" h="156">
                  <a:moveTo>
                    <a:pt x="424" y="0"/>
                  </a:moveTo>
                  <a:lnTo>
                    <a:pt x="13" y="0"/>
                  </a:lnTo>
                  <a:lnTo>
                    <a:pt x="13" y="0"/>
                  </a:lnTo>
                  <a:lnTo>
                    <a:pt x="5" y="4"/>
                  </a:lnTo>
                  <a:lnTo>
                    <a:pt x="0" y="13"/>
                  </a:lnTo>
                  <a:lnTo>
                    <a:pt x="0" y="143"/>
                  </a:lnTo>
                  <a:lnTo>
                    <a:pt x="0" y="143"/>
                  </a:lnTo>
                  <a:lnTo>
                    <a:pt x="5" y="151"/>
                  </a:lnTo>
                  <a:lnTo>
                    <a:pt x="13" y="156"/>
                  </a:lnTo>
                  <a:lnTo>
                    <a:pt x="424" y="156"/>
                  </a:lnTo>
                  <a:lnTo>
                    <a:pt x="424" y="156"/>
                  </a:lnTo>
                  <a:lnTo>
                    <a:pt x="429" y="151"/>
                  </a:lnTo>
                  <a:lnTo>
                    <a:pt x="433" y="143"/>
                  </a:lnTo>
                  <a:lnTo>
                    <a:pt x="433" y="13"/>
                  </a:lnTo>
                  <a:lnTo>
                    <a:pt x="433" y="13"/>
                  </a:lnTo>
                  <a:lnTo>
                    <a:pt x="429" y="4"/>
                  </a:lnTo>
                  <a:lnTo>
                    <a:pt x="424" y="0"/>
                  </a:lnTo>
                  <a:lnTo>
                    <a:pt x="424" y="0"/>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57" name="Freeform 107"/>
            <p:cNvSpPr/>
            <p:nvPr/>
          </p:nvSpPr>
          <p:spPr bwMode="auto">
            <a:xfrm>
              <a:off x="660692" y="2661450"/>
              <a:ext cx="18313" cy="16559"/>
            </a:xfrm>
            <a:custGeom>
              <a:avLst/>
              <a:gdLst/>
              <a:ahLst/>
              <a:cxnLst>
                <a:cxn ang="0">
                  <a:pos x="47" y="21"/>
                </a:cxn>
                <a:cxn ang="0">
                  <a:pos x="47" y="21"/>
                </a:cxn>
                <a:cxn ang="0">
                  <a:pos x="47" y="30"/>
                </a:cxn>
                <a:cxn ang="0">
                  <a:pos x="39" y="39"/>
                </a:cxn>
                <a:cxn ang="0">
                  <a:pos x="34" y="43"/>
                </a:cxn>
                <a:cxn ang="0">
                  <a:pos x="21" y="47"/>
                </a:cxn>
                <a:cxn ang="0">
                  <a:pos x="21" y="47"/>
                </a:cxn>
                <a:cxn ang="0">
                  <a:pos x="13" y="43"/>
                </a:cxn>
                <a:cxn ang="0">
                  <a:pos x="4" y="39"/>
                </a:cxn>
                <a:cxn ang="0">
                  <a:pos x="0" y="30"/>
                </a:cxn>
                <a:cxn ang="0">
                  <a:pos x="0" y="21"/>
                </a:cxn>
                <a:cxn ang="0">
                  <a:pos x="0" y="21"/>
                </a:cxn>
                <a:cxn ang="0">
                  <a:pos x="0" y="13"/>
                </a:cxn>
                <a:cxn ang="0">
                  <a:pos x="4" y="4"/>
                </a:cxn>
                <a:cxn ang="0">
                  <a:pos x="13" y="0"/>
                </a:cxn>
                <a:cxn ang="0">
                  <a:pos x="21" y="0"/>
                </a:cxn>
                <a:cxn ang="0">
                  <a:pos x="21" y="0"/>
                </a:cxn>
                <a:cxn ang="0">
                  <a:pos x="34" y="0"/>
                </a:cxn>
                <a:cxn ang="0">
                  <a:pos x="39" y="4"/>
                </a:cxn>
                <a:cxn ang="0">
                  <a:pos x="47" y="13"/>
                </a:cxn>
                <a:cxn ang="0">
                  <a:pos x="47" y="21"/>
                </a:cxn>
                <a:cxn ang="0">
                  <a:pos x="47" y="21"/>
                </a:cxn>
              </a:cxnLst>
              <a:rect l="0" t="0" r="r" b="b"/>
              <a:pathLst>
                <a:path w="47" h="47">
                  <a:moveTo>
                    <a:pt x="47" y="21"/>
                  </a:moveTo>
                  <a:lnTo>
                    <a:pt x="47" y="21"/>
                  </a:lnTo>
                  <a:lnTo>
                    <a:pt x="47" y="30"/>
                  </a:lnTo>
                  <a:lnTo>
                    <a:pt x="39" y="39"/>
                  </a:lnTo>
                  <a:lnTo>
                    <a:pt x="34" y="43"/>
                  </a:lnTo>
                  <a:lnTo>
                    <a:pt x="21" y="47"/>
                  </a:lnTo>
                  <a:lnTo>
                    <a:pt x="21" y="47"/>
                  </a:lnTo>
                  <a:lnTo>
                    <a:pt x="13" y="43"/>
                  </a:lnTo>
                  <a:lnTo>
                    <a:pt x="4" y="39"/>
                  </a:lnTo>
                  <a:lnTo>
                    <a:pt x="0" y="30"/>
                  </a:lnTo>
                  <a:lnTo>
                    <a:pt x="0" y="21"/>
                  </a:lnTo>
                  <a:lnTo>
                    <a:pt x="0" y="21"/>
                  </a:lnTo>
                  <a:lnTo>
                    <a:pt x="0" y="13"/>
                  </a:lnTo>
                  <a:lnTo>
                    <a:pt x="4" y="4"/>
                  </a:lnTo>
                  <a:lnTo>
                    <a:pt x="13" y="0"/>
                  </a:lnTo>
                  <a:lnTo>
                    <a:pt x="21" y="0"/>
                  </a:lnTo>
                  <a:lnTo>
                    <a:pt x="21" y="0"/>
                  </a:lnTo>
                  <a:lnTo>
                    <a:pt x="34" y="0"/>
                  </a:lnTo>
                  <a:lnTo>
                    <a:pt x="39" y="4"/>
                  </a:lnTo>
                  <a:lnTo>
                    <a:pt x="47" y="13"/>
                  </a:lnTo>
                  <a:lnTo>
                    <a:pt x="47" y="21"/>
                  </a:lnTo>
                  <a:lnTo>
                    <a:pt x="47" y="21"/>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58" name="Freeform 108"/>
            <p:cNvSpPr/>
            <p:nvPr/>
          </p:nvSpPr>
          <p:spPr bwMode="auto">
            <a:xfrm>
              <a:off x="686716" y="2661450"/>
              <a:ext cx="18314" cy="16559"/>
            </a:xfrm>
            <a:custGeom>
              <a:avLst/>
              <a:gdLst/>
              <a:ahLst/>
              <a:cxnLst>
                <a:cxn ang="0">
                  <a:pos x="47" y="21"/>
                </a:cxn>
                <a:cxn ang="0">
                  <a:pos x="47" y="21"/>
                </a:cxn>
                <a:cxn ang="0">
                  <a:pos x="47" y="30"/>
                </a:cxn>
                <a:cxn ang="0">
                  <a:pos x="43" y="39"/>
                </a:cxn>
                <a:cxn ang="0">
                  <a:pos x="35" y="43"/>
                </a:cxn>
                <a:cxn ang="0">
                  <a:pos x="26" y="47"/>
                </a:cxn>
                <a:cxn ang="0">
                  <a:pos x="26" y="47"/>
                </a:cxn>
                <a:cxn ang="0">
                  <a:pos x="17" y="43"/>
                </a:cxn>
                <a:cxn ang="0">
                  <a:pos x="9" y="39"/>
                </a:cxn>
                <a:cxn ang="0">
                  <a:pos x="4" y="30"/>
                </a:cxn>
                <a:cxn ang="0">
                  <a:pos x="0" y="21"/>
                </a:cxn>
                <a:cxn ang="0">
                  <a:pos x="0" y="21"/>
                </a:cxn>
                <a:cxn ang="0">
                  <a:pos x="4" y="13"/>
                </a:cxn>
                <a:cxn ang="0">
                  <a:pos x="9" y="4"/>
                </a:cxn>
                <a:cxn ang="0">
                  <a:pos x="17" y="0"/>
                </a:cxn>
                <a:cxn ang="0">
                  <a:pos x="26" y="0"/>
                </a:cxn>
                <a:cxn ang="0">
                  <a:pos x="26" y="0"/>
                </a:cxn>
                <a:cxn ang="0">
                  <a:pos x="35" y="0"/>
                </a:cxn>
                <a:cxn ang="0">
                  <a:pos x="43" y="4"/>
                </a:cxn>
                <a:cxn ang="0">
                  <a:pos x="47" y="13"/>
                </a:cxn>
                <a:cxn ang="0">
                  <a:pos x="47" y="21"/>
                </a:cxn>
                <a:cxn ang="0">
                  <a:pos x="47" y="21"/>
                </a:cxn>
              </a:cxnLst>
              <a:rect l="0" t="0" r="r" b="b"/>
              <a:pathLst>
                <a:path w="47" h="47">
                  <a:moveTo>
                    <a:pt x="47" y="21"/>
                  </a:moveTo>
                  <a:lnTo>
                    <a:pt x="47" y="21"/>
                  </a:lnTo>
                  <a:lnTo>
                    <a:pt x="47" y="30"/>
                  </a:lnTo>
                  <a:lnTo>
                    <a:pt x="43" y="39"/>
                  </a:lnTo>
                  <a:lnTo>
                    <a:pt x="35" y="43"/>
                  </a:lnTo>
                  <a:lnTo>
                    <a:pt x="26" y="47"/>
                  </a:lnTo>
                  <a:lnTo>
                    <a:pt x="26" y="47"/>
                  </a:lnTo>
                  <a:lnTo>
                    <a:pt x="17" y="43"/>
                  </a:lnTo>
                  <a:lnTo>
                    <a:pt x="9" y="39"/>
                  </a:lnTo>
                  <a:lnTo>
                    <a:pt x="4" y="30"/>
                  </a:lnTo>
                  <a:lnTo>
                    <a:pt x="0" y="21"/>
                  </a:lnTo>
                  <a:lnTo>
                    <a:pt x="0" y="21"/>
                  </a:lnTo>
                  <a:lnTo>
                    <a:pt x="4" y="13"/>
                  </a:lnTo>
                  <a:lnTo>
                    <a:pt x="9" y="4"/>
                  </a:lnTo>
                  <a:lnTo>
                    <a:pt x="17" y="0"/>
                  </a:lnTo>
                  <a:lnTo>
                    <a:pt x="26" y="0"/>
                  </a:lnTo>
                  <a:lnTo>
                    <a:pt x="26" y="0"/>
                  </a:lnTo>
                  <a:lnTo>
                    <a:pt x="35" y="0"/>
                  </a:lnTo>
                  <a:lnTo>
                    <a:pt x="43" y="4"/>
                  </a:lnTo>
                  <a:lnTo>
                    <a:pt x="47" y="13"/>
                  </a:lnTo>
                  <a:lnTo>
                    <a:pt x="47" y="21"/>
                  </a:lnTo>
                  <a:lnTo>
                    <a:pt x="47" y="21"/>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59" name="Freeform 109"/>
            <p:cNvSpPr/>
            <p:nvPr/>
          </p:nvSpPr>
          <p:spPr bwMode="auto">
            <a:xfrm>
              <a:off x="713705" y="2661450"/>
              <a:ext cx="19278" cy="16559"/>
            </a:xfrm>
            <a:custGeom>
              <a:avLst/>
              <a:gdLst/>
              <a:ahLst/>
              <a:cxnLst>
                <a:cxn ang="0">
                  <a:pos x="52" y="21"/>
                </a:cxn>
                <a:cxn ang="0">
                  <a:pos x="52" y="21"/>
                </a:cxn>
                <a:cxn ang="0">
                  <a:pos x="48" y="30"/>
                </a:cxn>
                <a:cxn ang="0">
                  <a:pos x="43" y="39"/>
                </a:cxn>
                <a:cxn ang="0">
                  <a:pos x="35" y="43"/>
                </a:cxn>
                <a:cxn ang="0">
                  <a:pos x="26" y="47"/>
                </a:cxn>
                <a:cxn ang="0">
                  <a:pos x="26" y="47"/>
                </a:cxn>
                <a:cxn ang="0">
                  <a:pos x="17" y="43"/>
                </a:cxn>
                <a:cxn ang="0">
                  <a:pos x="9" y="39"/>
                </a:cxn>
                <a:cxn ang="0">
                  <a:pos x="4" y="30"/>
                </a:cxn>
                <a:cxn ang="0">
                  <a:pos x="0" y="21"/>
                </a:cxn>
                <a:cxn ang="0">
                  <a:pos x="0" y="21"/>
                </a:cxn>
                <a:cxn ang="0">
                  <a:pos x="4" y="13"/>
                </a:cxn>
                <a:cxn ang="0">
                  <a:pos x="9" y="4"/>
                </a:cxn>
                <a:cxn ang="0">
                  <a:pos x="17" y="0"/>
                </a:cxn>
                <a:cxn ang="0">
                  <a:pos x="26" y="0"/>
                </a:cxn>
                <a:cxn ang="0">
                  <a:pos x="26" y="0"/>
                </a:cxn>
                <a:cxn ang="0">
                  <a:pos x="35" y="0"/>
                </a:cxn>
                <a:cxn ang="0">
                  <a:pos x="43" y="4"/>
                </a:cxn>
                <a:cxn ang="0">
                  <a:pos x="48" y="13"/>
                </a:cxn>
                <a:cxn ang="0">
                  <a:pos x="52" y="21"/>
                </a:cxn>
                <a:cxn ang="0">
                  <a:pos x="52" y="21"/>
                </a:cxn>
              </a:cxnLst>
              <a:rect l="0" t="0" r="r" b="b"/>
              <a:pathLst>
                <a:path w="52" h="47">
                  <a:moveTo>
                    <a:pt x="52" y="21"/>
                  </a:moveTo>
                  <a:lnTo>
                    <a:pt x="52" y="21"/>
                  </a:lnTo>
                  <a:lnTo>
                    <a:pt x="48" y="30"/>
                  </a:lnTo>
                  <a:lnTo>
                    <a:pt x="43" y="39"/>
                  </a:lnTo>
                  <a:lnTo>
                    <a:pt x="35" y="43"/>
                  </a:lnTo>
                  <a:lnTo>
                    <a:pt x="26" y="47"/>
                  </a:lnTo>
                  <a:lnTo>
                    <a:pt x="26" y="47"/>
                  </a:lnTo>
                  <a:lnTo>
                    <a:pt x="17" y="43"/>
                  </a:lnTo>
                  <a:lnTo>
                    <a:pt x="9" y="39"/>
                  </a:lnTo>
                  <a:lnTo>
                    <a:pt x="4" y="30"/>
                  </a:lnTo>
                  <a:lnTo>
                    <a:pt x="0" y="21"/>
                  </a:lnTo>
                  <a:lnTo>
                    <a:pt x="0" y="21"/>
                  </a:lnTo>
                  <a:lnTo>
                    <a:pt x="4" y="13"/>
                  </a:lnTo>
                  <a:lnTo>
                    <a:pt x="9" y="4"/>
                  </a:lnTo>
                  <a:lnTo>
                    <a:pt x="17" y="0"/>
                  </a:lnTo>
                  <a:lnTo>
                    <a:pt x="26" y="0"/>
                  </a:lnTo>
                  <a:lnTo>
                    <a:pt x="26" y="0"/>
                  </a:lnTo>
                  <a:lnTo>
                    <a:pt x="35" y="0"/>
                  </a:lnTo>
                  <a:lnTo>
                    <a:pt x="43" y="4"/>
                  </a:lnTo>
                  <a:lnTo>
                    <a:pt x="48" y="13"/>
                  </a:lnTo>
                  <a:lnTo>
                    <a:pt x="52" y="21"/>
                  </a:lnTo>
                  <a:lnTo>
                    <a:pt x="52" y="21"/>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grpSp>
      <p:grpSp>
        <p:nvGrpSpPr>
          <p:cNvPr id="18" name="组合 820"/>
          <p:cNvGrpSpPr/>
          <p:nvPr/>
        </p:nvGrpSpPr>
        <p:grpSpPr>
          <a:xfrm>
            <a:off x="6042895" y="2908403"/>
            <a:ext cx="380757" cy="308694"/>
            <a:chOff x="632739" y="2536817"/>
            <a:chExt cx="181210" cy="159382"/>
          </a:xfrm>
          <a:solidFill>
            <a:srgbClr val="000000">
              <a:lumMod val="50000"/>
              <a:lumOff val="50000"/>
            </a:srgbClr>
          </a:solidFill>
        </p:grpSpPr>
        <p:sp>
          <p:nvSpPr>
            <p:cNvPr id="340" name="Freeform 100"/>
            <p:cNvSpPr/>
            <p:nvPr/>
          </p:nvSpPr>
          <p:spPr bwMode="auto">
            <a:xfrm>
              <a:off x="726236" y="2536817"/>
              <a:ext cx="25061" cy="70597"/>
            </a:xfrm>
            <a:custGeom>
              <a:avLst/>
              <a:gdLst/>
              <a:ahLst/>
              <a:cxnLst>
                <a:cxn ang="0">
                  <a:pos x="4" y="178"/>
                </a:cxn>
                <a:cxn ang="0">
                  <a:pos x="4" y="178"/>
                </a:cxn>
                <a:cxn ang="0">
                  <a:pos x="17" y="161"/>
                </a:cxn>
                <a:cxn ang="0">
                  <a:pos x="30" y="143"/>
                </a:cxn>
                <a:cxn ang="0">
                  <a:pos x="34" y="122"/>
                </a:cxn>
                <a:cxn ang="0">
                  <a:pos x="34" y="100"/>
                </a:cxn>
                <a:cxn ang="0">
                  <a:pos x="34" y="100"/>
                </a:cxn>
                <a:cxn ang="0">
                  <a:pos x="34" y="83"/>
                </a:cxn>
                <a:cxn ang="0">
                  <a:pos x="30" y="61"/>
                </a:cxn>
                <a:cxn ang="0">
                  <a:pos x="17" y="39"/>
                </a:cxn>
                <a:cxn ang="0">
                  <a:pos x="4" y="26"/>
                </a:cxn>
                <a:cxn ang="0">
                  <a:pos x="4" y="26"/>
                </a:cxn>
                <a:cxn ang="0">
                  <a:pos x="0" y="13"/>
                </a:cxn>
                <a:cxn ang="0">
                  <a:pos x="4" y="5"/>
                </a:cxn>
                <a:cxn ang="0">
                  <a:pos x="4" y="5"/>
                </a:cxn>
                <a:cxn ang="0">
                  <a:pos x="13" y="0"/>
                </a:cxn>
                <a:cxn ang="0">
                  <a:pos x="26" y="5"/>
                </a:cxn>
                <a:cxn ang="0">
                  <a:pos x="26" y="5"/>
                </a:cxn>
                <a:cxn ang="0">
                  <a:pos x="43" y="26"/>
                </a:cxn>
                <a:cxn ang="0">
                  <a:pos x="56" y="48"/>
                </a:cxn>
                <a:cxn ang="0">
                  <a:pos x="60" y="74"/>
                </a:cxn>
                <a:cxn ang="0">
                  <a:pos x="65" y="100"/>
                </a:cxn>
                <a:cxn ang="0">
                  <a:pos x="60" y="126"/>
                </a:cxn>
                <a:cxn ang="0">
                  <a:pos x="56" y="152"/>
                </a:cxn>
                <a:cxn ang="0">
                  <a:pos x="43" y="178"/>
                </a:cxn>
                <a:cxn ang="0">
                  <a:pos x="26" y="200"/>
                </a:cxn>
                <a:cxn ang="0">
                  <a:pos x="26" y="200"/>
                </a:cxn>
                <a:cxn ang="0">
                  <a:pos x="13" y="204"/>
                </a:cxn>
                <a:cxn ang="0">
                  <a:pos x="4" y="200"/>
                </a:cxn>
                <a:cxn ang="0">
                  <a:pos x="4" y="200"/>
                </a:cxn>
                <a:cxn ang="0">
                  <a:pos x="0" y="187"/>
                </a:cxn>
                <a:cxn ang="0">
                  <a:pos x="4" y="178"/>
                </a:cxn>
                <a:cxn ang="0">
                  <a:pos x="4" y="178"/>
                </a:cxn>
              </a:cxnLst>
              <a:rect l="0" t="0" r="r" b="b"/>
              <a:pathLst>
                <a:path w="65" h="204">
                  <a:moveTo>
                    <a:pt x="4" y="178"/>
                  </a:moveTo>
                  <a:lnTo>
                    <a:pt x="4" y="178"/>
                  </a:lnTo>
                  <a:lnTo>
                    <a:pt x="17" y="161"/>
                  </a:lnTo>
                  <a:lnTo>
                    <a:pt x="30" y="143"/>
                  </a:lnTo>
                  <a:lnTo>
                    <a:pt x="34" y="122"/>
                  </a:lnTo>
                  <a:lnTo>
                    <a:pt x="34" y="100"/>
                  </a:lnTo>
                  <a:lnTo>
                    <a:pt x="34" y="100"/>
                  </a:lnTo>
                  <a:lnTo>
                    <a:pt x="34" y="83"/>
                  </a:lnTo>
                  <a:lnTo>
                    <a:pt x="30" y="61"/>
                  </a:lnTo>
                  <a:lnTo>
                    <a:pt x="17" y="39"/>
                  </a:lnTo>
                  <a:lnTo>
                    <a:pt x="4" y="26"/>
                  </a:lnTo>
                  <a:lnTo>
                    <a:pt x="4" y="26"/>
                  </a:lnTo>
                  <a:lnTo>
                    <a:pt x="0" y="13"/>
                  </a:lnTo>
                  <a:lnTo>
                    <a:pt x="4" y="5"/>
                  </a:lnTo>
                  <a:lnTo>
                    <a:pt x="4" y="5"/>
                  </a:lnTo>
                  <a:lnTo>
                    <a:pt x="13" y="0"/>
                  </a:lnTo>
                  <a:lnTo>
                    <a:pt x="26" y="5"/>
                  </a:lnTo>
                  <a:lnTo>
                    <a:pt x="26" y="5"/>
                  </a:lnTo>
                  <a:lnTo>
                    <a:pt x="43" y="26"/>
                  </a:lnTo>
                  <a:lnTo>
                    <a:pt x="56" y="48"/>
                  </a:lnTo>
                  <a:lnTo>
                    <a:pt x="60" y="74"/>
                  </a:lnTo>
                  <a:lnTo>
                    <a:pt x="65" y="100"/>
                  </a:lnTo>
                  <a:lnTo>
                    <a:pt x="60" y="126"/>
                  </a:lnTo>
                  <a:lnTo>
                    <a:pt x="56" y="152"/>
                  </a:lnTo>
                  <a:lnTo>
                    <a:pt x="43" y="178"/>
                  </a:lnTo>
                  <a:lnTo>
                    <a:pt x="26" y="200"/>
                  </a:lnTo>
                  <a:lnTo>
                    <a:pt x="26" y="200"/>
                  </a:lnTo>
                  <a:lnTo>
                    <a:pt x="13" y="204"/>
                  </a:lnTo>
                  <a:lnTo>
                    <a:pt x="4" y="200"/>
                  </a:lnTo>
                  <a:lnTo>
                    <a:pt x="4" y="200"/>
                  </a:lnTo>
                  <a:lnTo>
                    <a:pt x="0" y="187"/>
                  </a:lnTo>
                  <a:lnTo>
                    <a:pt x="4" y="178"/>
                  </a:lnTo>
                  <a:lnTo>
                    <a:pt x="4" y="178"/>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41" name="Freeform 101"/>
            <p:cNvSpPr/>
            <p:nvPr/>
          </p:nvSpPr>
          <p:spPr bwMode="auto">
            <a:xfrm>
              <a:off x="715633" y="2548148"/>
              <a:ext cx="19278" cy="48807"/>
            </a:xfrm>
            <a:custGeom>
              <a:avLst/>
              <a:gdLst/>
              <a:ahLst/>
              <a:cxnLst>
                <a:cxn ang="0">
                  <a:pos x="4" y="117"/>
                </a:cxn>
                <a:cxn ang="0">
                  <a:pos x="4" y="117"/>
                </a:cxn>
                <a:cxn ang="0">
                  <a:pos x="12" y="108"/>
                </a:cxn>
                <a:cxn ang="0">
                  <a:pos x="21" y="95"/>
                </a:cxn>
                <a:cxn ang="0">
                  <a:pos x="25" y="69"/>
                </a:cxn>
                <a:cxn ang="0">
                  <a:pos x="21" y="47"/>
                </a:cxn>
                <a:cxn ang="0">
                  <a:pos x="12" y="34"/>
                </a:cxn>
                <a:cxn ang="0">
                  <a:pos x="4" y="21"/>
                </a:cxn>
                <a:cxn ang="0">
                  <a:pos x="4" y="21"/>
                </a:cxn>
                <a:cxn ang="0">
                  <a:pos x="0" y="13"/>
                </a:cxn>
                <a:cxn ang="0">
                  <a:pos x="4" y="4"/>
                </a:cxn>
                <a:cxn ang="0">
                  <a:pos x="4" y="4"/>
                </a:cxn>
                <a:cxn ang="0">
                  <a:pos x="12" y="0"/>
                </a:cxn>
                <a:cxn ang="0">
                  <a:pos x="25" y="4"/>
                </a:cxn>
                <a:cxn ang="0">
                  <a:pos x="25" y="4"/>
                </a:cxn>
                <a:cxn ang="0">
                  <a:pos x="34" y="17"/>
                </a:cxn>
                <a:cxn ang="0">
                  <a:pos x="43" y="34"/>
                </a:cxn>
                <a:cxn ang="0">
                  <a:pos x="51" y="52"/>
                </a:cxn>
                <a:cxn ang="0">
                  <a:pos x="51" y="69"/>
                </a:cxn>
                <a:cxn ang="0">
                  <a:pos x="51" y="86"/>
                </a:cxn>
                <a:cxn ang="0">
                  <a:pos x="43" y="104"/>
                </a:cxn>
                <a:cxn ang="0">
                  <a:pos x="34" y="121"/>
                </a:cxn>
                <a:cxn ang="0">
                  <a:pos x="25" y="138"/>
                </a:cxn>
                <a:cxn ang="0">
                  <a:pos x="25" y="138"/>
                </a:cxn>
                <a:cxn ang="0">
                  <a:pos x="12" y="143"/>
                </a:cxn>
                <a:cxn ang="0">
                  <a:pos x="4" y="138"/>
                </a:cxn>
                <a:cxn ang="0">
                  <a:pos x="4" y="138"/>
                </a:cxn>
                <a:cxn ang="0">
                  <a:pos x="0" y="125"/>
                </a:cxn>
                <a:cxn ang="0">
                  <a:pos x="4" y="117"/>
                </a:cxn>
                <a:cxn ang="0">
                  <a:pos x="4" y="117"/>
                </a:cxn>
              </a:cxnLst>
              <a:rect l="0" t="0" r="r" b="b"/>
              <a:pathLst>
                <a:path w="51" h="143">
                  <a:moveTo>
                    <a:pt x="4" y="117"/>
                  </a:moveTo>
                  <a:lnTo>
                    <a:pt x="4" y="117"/>
                  </a:lnTo>
                  <a:lnTo>
                    <a:pt x="12" y="108"/>
                  </a:lnTo>
                  <a:lnTo>
                    <a:pt x="21" y="95"/>
                  </a:lnTo>
                  <a:lnTo>
                    <a:pt x="25" y="69"/>
                  </a:lnTo>
                  <a:lnTo>
                    <a:pt x="21" y="47"/>
                  </a:lnTo>
                  <a:lnTo>
                    <a:pt x="12" y="34"/>
                  </a:lnTo>
                  <a:lnTo>
                    <a:pt x="4" y="21"/>
                  </a:lnTo>
                  <a:lnTo>
                    <a:pt x="4" y="21"/>
                  </a:lnTo>
                  <a:lnTo>
                    <a:pt x="0" y="13"/>
                  </a:lnTo>
                  <a:lnTo>
                    <a:pt x="4" y="4"/>
                  </a:lnTo>
                  <a:lnTo>
                    <a:pt x="4" y="4"/>
                  </a:lnTo>
                  <a:lnTo>
                    <a:pt x="12" y="0"/>
                  </a:lnTo>
                  <a:lnTo>
                    <a:pt x="25" y="4"/>
                  </a:lnTo>
                  <a:lnTo>
                    <a:pt x="25" y="4"/>
                  </a:lnTo>
                  <a:lnTo>
                    <a:pt x="34" y="17"/>
                  </a:lnTo>
                  <a:lnTo>
                    <a:pt x="43" y="34"/>
                  </a:lnTo>
                  <a:lnTo>
                    <a:pt x="51" y="52"/>
                  </a:lnTo>
                  <a:lnTo>
                    <a:pt x="51" y="69"/>
                  </a:lnTo>
                  <a:lnTo>
                    <a:pt x="51" y="86"/>
                  </a:lnTo>
                  <a:lnTo>
                    <a:pt x="43" y="104"/>
                  </a:lnTo>
                  <a:lnTo>
                    <a:pt x="34" y="121"/>
                  </a:lnTo>
                  <a:lnTo>
                    <a:pt x="25" y="138"/>
                  </a:lnTo>
                  <a:lnTo>
                    <a:pt x="25" y="138"/>
                  </a:lnTo>
                  <a:lnTo>
                    <a:pt x="12" y="143"/>
                  </a:lnTo>
                  <a:lnTo>
                    <a:pt x="4" y="138"/>
                  </a:lnTo>
                  <a:lnTo>
                    <a:pt x="4" y="138"/>
                  </a:lnTo>
                  <a:lnTo>
                    <a:pt x="0" y="125"/>
                  </a:lnTo>
                  <a:lnTo>
                    <a:pt x="4" y="117"/>
                  </a:lnTo>
                  <a:lnTo>
                    <a:pt x="4" y="117"/>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42" name="Freeform 102"/>
            <p:cNvSpPr/>
            <p:nvPr/>
          </p:nvSpPr>
          <p:spPr bwMode="auto">
            <a:xfrm>
              <a:off x="632739" y="2536817"/>
              <a:ext cx="23133" cy="70597"/>
            </a:xfrm>
            <a:custGeom>
              <a:avLst/>
              <a:gdLst/>
              <a:ahLst/>
              <a:cxnLst>
                <a:cxn ang="0">
                  <a:pos x="56" y="26"/>
                </a:cxn>
                <a:cxn ang="0">
                  <a:pos x="56" y="26"/>
                </a:cxn>
                <a:cxn ang="0">
                  <a:pos x="43" y="39"/>
                </a:cxn>
                <a:cxn ang="0">
                  <a:pos x="35" y="61"/>
                </a:cxn>
                <a:cxn ang="0">
                  <a:pos x="26" y="83"/>
                </a:cxn>
                <a:cxn ang="0">
                  <a:pos x="26" y="100"/>
                </a:cxn>
                <a:cxn ang="0">
                  <a:pos x="26" y="100"/>
                </a:cxn>
                <a:cxn ang="0">
                  <a:pos x="26" y="122"/>
                </a:cxn>
                <a:cxn ang="0">
                  <a:pos x="35" y="143"/>
                </a:cxn>
                <a:cxn ang="0">
                  <a:pos x="43" y="161"/>
                </a:cxn>
                <a:cxn ang="0">
                  <a:pos x="56" y="178"/>
                </a:cxn>
                <a:cxn ang="0">
                  <a:pos x="56" y="178"/>
                </a:cxn>
                <a:cxn ang="0">
                  <a:pos x="61" y="187"/>
                </a:cxn>
                <a:cxn ang="0">
                  <a:pos x="56" y="200"/>
                </a:cxn>
                <a:cxn ang="0">
                  <a:pos x="56" y="200"/>
                </a:cxn>
                <a:cxn ang="0">
                  <a:pos x="48" y="204"/>
                </a:cxn>
                <a:cxn ang="0">
                  <a:pos x="39" y="200"/>
                </a:cxn>
                <a:cxn ang="0">
                  <a:pos x="39" y="200"/>
                </a:cxn>
                <a:cxn ang="0">
                  <a:pos x="22" y="178"/>
                </a:cxn>
                <a:cxn ang="0">
                  <a:pos x="9" y="152"/>
                </a:cxn>
                <a:cxn ang="0">
                  <a:pos x="0" y="126"/>
                </a:cxn>
                <a:cxn ang="0">
                  <a:pos x="0" y="100"/>
                </a:cxn>
                <a:cxn ang="0">
                  <a:pos x="0" y="74"/>
                </a:cxn>
                <a:cxn ang="0">
                  <a:pos x="9" y="48"/>
                </a:cxn>
                <a:cxn ang="0">
                  <a:pos x="22" y="26"/>
                </a:cxn>
                <a:cxn ang="0">
                  <a:pos x="39" y="5"/>
                </a:cxn>
                <a:cxn ang="0">
                  <a:pos x="39" y="5"/>
                </a:cxn>
                <a:cxn ang="0">
                  <a:pos x="48" y="0"/>
                </a:cxn>
                <a:cxn ang="0">
                  <a:pos x="56" y="5"/>
                </a:cxn>
                <a:cxn ang="0">
                  <a:pos x="56" y="5"/>
                </a:cxn>
                <a:cxn ang="0">
                  <a:pos x="61" y="13"/>
                </a:cxn>
                <a:cxn ang="0">
                  <a:pos x="56" y="26"/>
                </a:cxn>
                <a:cxn ang="0">
                  <a:pos x="56" y="26"/>
                </a:cxn>
              </a:cxnLst>
              <a:rect l="0" t="0" r="r" b="b"/>
              <a:pathLst>
                <a:path w="61" h="204">
                  <a:moveTo>
                    <a:pt x="56" y="26"/>
                  </a:moveTo>
                  <a:lnTo>
                    <a:pt x="56" y="26"/>
                  </a:lnTo>
                  <a:lnTo>
                    <a:pt x="43" y="39"/>
                  </a:lnTo>
                  <a:lnTo>
                    <a:pt x="35" y="61"/>
                  </a:lnTo>
                  <a:lnTo>
                    <a:pt x="26" y="83"/>
                  </a:lnTo>
                  <a:lnTo>
                    <a:pt x="26" y="100"/>
                  </a:lnTo>
                  <a:lnTo>
                    <a:pt x="26" y="100"/>
                  </a:lnTo>
                  <a:lnTo>
                    <a:pt x="26" y="122"/>
                  </a:lnTo>
                  <a:lnTo>
                    <a:pt x="35" y="143"/>
                  </a:lnTo>
                  <a:lnTo>
                    <a:pt x="43" y="161"/>
                  </a:lnTo>
                  <a:lnTo>
                    <a:pt x="56" y="178"/>
                  </a:lnTo>
                  <a:lnTo>
                    <a:pt x="56" y="178"/>
                  </a:lnTo>
                  <a:lnTo>
                    <a:pt x="61" y="187"/>
                  </a:lnTo>
                  <a:lnTo>
                    <a:pt x="56" y="200"/>
                  </a:lnTo>
                  <a:lnTo>
                    <a:pt x="56" y="200"/>
                  </a:lnTo>
                  <a:lnTo>
                    <a:pt x="48" y="204"/>
                  </a:lnTo>
                  <a:lnTo>
                    <a:pt x="39" y="200"/>
                  </a:lnTo>
                  <a:lnTo>
                    <a:pt x="39" y="200"/>
                  </a:lnTo>
                  <a:lnTo>
                    <a:pt x="22" y="178"/>
                  </a:lnTo>
                  <a:lnTo>
                    <a:pt x="9" y="152"/>
                  </a:lnTo>
                  <a:lnTo>
                    <a:pt x="0" y="126"/>
                  </a:lnTo>
                  <a:lnTo>
                    <a:pt x="0" y="100"/>
                  </a:lnTo>
                  <a:lnTo>
                    <a:pt x="0" y="74"/>
                  </a:lnTo>
                  <a:lnTo>
                    <a:pt x="9" y="48"/>
                  </a:lnTo>
                  <a:lnTo>
                    <a:pt x="22" y="26"/>
                  </a:lnTo>
                  <a:lnTo>
                    <a:pt x="39" y="5"/>
                  </a:lnTo>
                  <a:lnTo>
                    <a:pt x="39" y="5"/>
                  </a:lnTo>
                  <a:lnTo>
                    <a:pt x="48" y="0"/>
                  </a:lnTo>
                  <a:lnTo>
                    <a:pt x="56" y="5"/>
                  </a:lnTo>
                  <a:lnTo>
                    <a:pt x="56" y="5"/>
                  </a:lnTo>
                  <a:lnTo>
                    <a:pt x="61" y="13"/>
                  </a:lnTo>
                  <a:lnTo>
                    <a:pt x="56" y="26"/>
                  </a:lnTo>
                  <a:lnTo>
                    <a:pt x="56" y="26"/>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43" name="Freeform 103"/>
            <p:cNvSpPr/>
            <p:nvPr/>
          </p:nvSpPr>
          <p:spPr bwMode="auto">
            <a:xfrm>
              <a:off x="647197" y="2548148"/>
              <a:ext cx="20241" cy="48807"/>
            </a:xfrm>
            <a:custGeom>
              <a:avLst/>
              <a:gdLst/>
              <a:ahLst/>
              <a:cxnLst>
                <a:cxn ang="0">
                  <a:pos x="48" y="21"/>
                </a:cxn>
                <a:cxn ang="0">
                  <a:pos x="48" y="21"/>
                </a:cxn>
                <a:cxn ang="0">
                  <a:pos x="39" y="34"/>
                </a:cxn>
                <a:cxn ang="0">
                  <a:pos x="35" y="47"/>
                </a:cxn>
                <a:cxn ang="0">
                  <a:pos x="30" y="69"/>
                </a:cxn>
                <a:cxn ang="0">
                  <a:pos x="35" y="95"/>
                </a:cxn>
                <a:cxn ang="0">
                  <a:pos x="39" y="108"/>
                </a:cxn>
                <a:cxn ang="0">
                  <a:pos x="48" y="117"/>
                </a:cxn>
                <a:cxn ang="0">
                  <a:pos x="48" y="117"/>
                </a:cxn>
                <a:cxn ang="0">
                  <a:pos x="52" y="125"/>
                </a:cxn>
                <a:cxn ang="0">
                  <a:pos x="48" y="138"/>
                </a:cxn>
                <a:cxn ang="0">
                  <a:pos x="48" y="138"/>
                </a:cxn>
                <a:cxn ang="0">
                  <a:pos x="39" y="143"/>
                </a:cxn>
                <a:cxn ang="0">
                  <a:pos x="30" y="138"/>
                </a:cxn>
                <a:cxn ang="0">
                  <a:pos x="30" y="138"/>
                </a:cxn>
                <a:cxn ang="0">
                  <a:pos x="17" y="121"/>
                </a:cxn>
                <a:cxn ang="0">
                  <a:pos x="9" y="104"/>
                </a:cxn>
                <a:cxn ang="0">
                  <a:pos x="4" y="86"/>
                </a:cxn>
                <a:cxn ang="0">
                  <a:pos x="0" y="69"/>
                </a:cxn>
                <a:cxn ang="0">
                  <a:pos x="4" y="52"/>
                </a:cxn>
                <a:cxn ang="0">
                  <a:pos x="9" y="34"/>
                </a:cxn>
                <a:cxn ang="0">
                  <a:pos x="17" y="17"/>
                </a:cxn>
                <a:cxn ang="0">
                  <a:pos x="30" y="4"/>
                </a:cxn>
                <a:cxn ang="0">
                  <a:pos x="30" y="4"/>
                </a:cxn>
                <a:cxn ang="0">
                  <a:pos x="39" y="0"/>
                </a:cxn>
                <a:cxn ang="0">
                  <a:pos x="48" y="4"/>
                </a:cxn>
                <a:cxn ang="0">
                  <a:pos x="48" y="4"/>
                </a:cxn>
                <a:cxn ang="0">
                  <a:pos x="52" y="13"/>
                </a:cxn>
                <a:cxn ang="0">
                  <a:pos x="48" y="21"/>
                </a:cxn>
                <a:cxn ang="0">
                  <a:pos x="48" y="21"/>
                </a:cxn>
              </a:cxnLst>
              <a:rect l="0" t="0" r="r" b="b"/>
              <a:pathLst>
                <a:path w="52" h="143">
                  <a:moveTo>
                    <a:pt x="48" y="21"/>
                  </a:moveTo>
                  <a:lnTo>
                    <a:pt x="48" y="21"/>
                  </a:lnTo>
                  <a:lnTo>
                    <a:pt x="39" y="34"/>
                  </a:lnTo>
                  <a:lnTo>
                    <a:pt x="35" y="47"/>
                  </a:lnTo>
                  <a:lnTo>
                    <a:pt x="30" y="69"/>
                  </a:lnTo>
                  <a:lnTo>
                    <a:pt x="35" y="95"/>
                  </a:lnTo>
                  <a:lnTo>
                    <a:pt x="39" y="108"/>
                  </a:lnTo>
                  <a:lnTo>
                    <a:pt x="48" y="117"/>
                  </a:lnTo>
                  <a:lnTo>
                    <a:pt x="48" y="117"/>
                  </a:lnTo>
                  <a:lnTo>
                    <a:pt x="52" y="125"/>
                  </a:lnTo>
                  <a:lnTo>
                    <a:pt x="48" y="138"/>
                  </a:lnTo>
                  <a:lnTo>
                    <a:pt x="48" y="138"/>
                  </a:lnTo>
                  <a:lnTo>
                    <a:pt x="39" y="143"/>
                  </a:lnTo>
                  <a:lnTo>
                    <a:pt x="30" y="138"/>
                  </a:lnTo>
                  <a:lnTo>
                    <a:pt x="30" y="138"/>
                  </a:lnTo>
                  <a:lnTo>
                    <a:pt x="17" y="121"/>
                  </a:lnTo>
                  <a:lnTo>
                    <a:pt x="9" y="104"/>
                  </a:lnTo>
                  <a:lnTo>
                    <a:pt x="4" y="86"/>
                  </a:lnTo>
                  <a:lnTo>
                    <a:pt x="0" y="69"/>
                  </a:lnTo>
                  <a:lnTo>
                    <a:pt x="4" y="52"/>
                  </a:lnTo>
                  <a:lnTo>
                    <a:pt x="9" y="34"/>
                  </a:lnTo>
                  <a:lnTo>
                    <a:pt x="17" y="17"/>
                  </a:lnTo>
                  <a:lnTo>
                    <a:pt x="30" y="4"/>
                  </a:lnTo>
                  <a:lnTo>
                    <a:pt x="30" y="4"/>
                  </a:lnTo>
                  <a:lnTo>
                    <a:pt x="39" y="0"/>
                  </a:lnTo>
                  <a:lnTo>
                    <a:pt x="48" y="4"/>
                  </a:lnTo>
                  <a:lnTo>
                    <a:pt x="48" y="4"/>
                  </a:lnTo>
                  <a:lnTo>
                    <a:pt x="52" y="13"/>
                  </a:lnTo>
                  <a:lnTo>
                    <a:pt x="48" y="21"/>
                  </a:lnTo>
                  <a:lnTo>
                    <a:pt x="48" y="21"/>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44" name="Freeform 104"/>
            <p:cNvSpPr/>
            <p:nvPr/>
          </p:nvSpPr>
          <p:spPr bwMode="auto">
            <a:xfrm>
              <a:off x="683825" y="2582138"/>
              <a:ext cx="18313" cy="64495"/>
            </a:xfrm>
            <a:custGeom>
              <a:avLst/>
              <a:gdLst/>
              <a:ahLst/>
              <a:cxnLst>
                <a:cxn ang="0">
                  <a:pos x="48" y="173"/>
                </a:cxn>
                <a:cxn ang="0">
                  <a:pos x="48" y="173"/>
                </a:cxn>
                <a:cxn ang="0">
                  <a:pos x="48" y="182"/>
                </a:cxn>
                <a:cxn ang="0">
                  <a:pos x="39" y="186"/>
                </a:cxn>
                <a:cxn ang="0">
                  <a:pos x="13" y="186"/>
                </a:cxn>
                <a:cxn ang="0">
                  <a:pos x="13" y="186"/>
                </a:cxn>
                <a:cxn ang="0">
                  <a:pos x="5" y="182"/>
                </a:cxn>
                <a:cxn ang="0">
                  <a:pos x="0" y="173"/>
                </a:cxn>
                <a:cxn ang="0">
                  <a:pos x="0" y="9"/>
                </a:cxn>
                <a:cxn ang="0">
                  <a:pos x="0" y="9"/>
                </a:cxn>
                <a:cxn ang="0">
                  <a:pos x="5" y="5"/>
                </a:cxn>
                <a:cxn ang="0">
                  <a:pos x="13" y="0"/>
                </a:cxn>
                <a:cxn ang="0">
                  <a:pos x="39" y="0"/>
                </a:cxn>
                <a:cxn ang="0">
                  <a:pos x="39" y="0"/>
                </a:cxn>
                <a:cxn ang="0">
                  <a:pos x="48" y="5"/>
                </a:cxn>
                <a:cxn ang="0">
                  <a:pos x="48" y="9"/>
                </a:cxn>
                <a:cxn ang="0">
                  <a:pos x="48" y="173"/>
                </a:cxn>
              </a:cxnLst>
              <a:rect l="0" t="0" r="r" b="b"/>
              <a:pathLst>
                <a:path w="48" h="186">
                  <a:moveTo>
                    <a:pt x="48" y="173"/>
                  </a:moveTo>
                  <a:lnTo>
                    <a:pt x="48" y="173"/>
                  </a:lnTo>
                  <a:lnTo>
                    <a:pt x="48" y="182"/>
                  </a:lnTo>
                  <a:lnTo>
                    <a:pt x="39" y="186"/>
                  </a:lnTo>
                  <a:lnTo>
                    <a:pt x="13" y="186"/>
                  </a:lnTo>
                  <a:lnTo>
                    <a:pt x="13" y="186"/>
                  </a:lnTo>
                  <a:lnTo>
                    <a:pt x="5" y="182"/>
                  </a:lnTo>
                  <a:lnTo>
                    <a:pt x="0" y="173"/>
                  </a:lnTo>
                  <a:lnTo>
                    <a:pt x="0" y="9"/>
                  </a:lnTo>
                  <a:lnTo>
                    <a:pt x="0" y="9"/>
                  </a:lnTo>
                  <a:lnTo>
                    <a:pt x="5" y="5"/>
                  </a:lnTo>
                  <a:lnTo>
                    <a:pt x="13" y="0"/>
                  </a:lnTo>
                  <a:lnTo>
                    <a:pt x="39" y="0"/>
                  </a:lnTo>
                  <a:lnTo>
                    <a:pt x="39" y="0"/>
                  </a:lnTo>
                  <a:lnTo>
                    <a:pt x="48" y="5"/>
                  </a:lnTo>
                  <a:lnTo>
                    <a:pt x="48" y="9"/>
                  </a:lnTo>
                  <a:lnTo>
                    <a:pt x="48" y="173"/>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45" name="Freeform 105"/>
            <p:cNvSpPr/>
            <p:nvPr/>
          </p:nvSpPr>
          <p:spPr bwMode="auto">
            <a:xfrm>
              <a:off x="673222" y="2556863"/>
              <a:ext cx="38555" cy="35734"/>
            </a:xfrm>
            <a:custGeom>
              <a:avLst/>
              <a:gdLst/>
              <a:ahLst/>
              <a:cxnLst>
                <a:cxn ang="0">
                  <a:pos x="100" y="52"/>
                </a:cxn>
                <a:cxn ang="0">
                  <a:pos x="100" y="52"/>
                </a:cxn>
                <a:cxn ang="0">
                  <a:pos x="96" y="73"/>
                </a:cxn>
                <a:cxn ang="0">
                  <a:pos x="87" y="86"/>
                </a:cxn>
                <a:cxn ang="0">
                  <a:pos x="70" y="99"/>
                </a:cxn>
                <a:cxn ang="0">
                  <a:pos x="52" y="104"/>
                </a:cxn>
                <a:cxn ang="0">
                  <a:pos x="52" y="104"/>
                </a:cxn>
                <a:cxn ang="0">
                  <a:pos x="31" y="99"/>
                </a:cxn>
                <a:cxn ang="0">
                  <a:pos x="18" y="86"/>
                </a:cxn>
                <a:cxn ang="0">
                  <a:pos x="5" y="73"/>
                </a:cxn>
                <a:cxn ang="0">
                  <a:pos x="0" y="52"/>
                </a:cxn>
                <a:cxn ang="0">
                  <a:pos x="0" y="52"/>
                </a:cxn>
                <a:cxn ang="0">
                  <a:pos x="5" y="34"/>
                </a:cxn>
                <a:cxn ang="0">
                  <a:pos x="18" y="17"/>
                </a:cxn>
                <a:cxn ang="0">
                  <a:pos x="31" y="4"/>
                </a:cxn>
                <a:cxn ang="0">
                  <a:pos x="52" y="0"/>
                </a:cxn>
                <a:cxn ang="0">
                  <a:pos x="52" y="0"/>
                </a:cxn>
                <a:cxn ang="0">
                  <a:pos x="70" y="4"/>
                </a:cxn>
                <a:cxn ang="0">
                  <a:pos x="87" y="17"/>
                </a:cxn>
                <a:cxn ang="0">
                  <a:pos x="96" y="34"/>
                </a:cxn>
                <a:cxn ang="0">
                  <a:pos x="100" y="52"/>
                </a:cxn>
                <a:cxn ang="0">
                  <a:pos x="100" y="52"/>
                </a:cxn>
              </a:cxnLst>
              <a:rect l="0" t="0" r="r" b="b"/>
              <a:pathLst>
                <a:path w="100" h="104">
                  <a:moveTo>
                    <a:pt x="100" y="52"/>
                  </a:moveTo>
                  <a:lnTo>
                    <a:pt x="100" y="52"/>
                  </a:lnTo>
                  <a:lnTo>
                    <a:pt x="96" y="73"/>
                  </a:lnTo>
                  <a:lnTo>
                    <a:pt x="87" y="86"/>
                  </a:lnTo>
                  <a:lnTo>
                    <a:pt x="70" y="99"/>
                  </a:lnTo>
                  <a:lnTo>
                    <a:pt x="52" y="104"/>
                  </a:lnTo>
                  <a:lnTo>
                    <a:pt x="52" y="104"/>
                  </a:lnTo>
                  <a:lnTo>
                    <a:pt x="31" y="99"/>
                  </a:lnTo>
                  <a:lnTo>
                    <a:pt x="18" y="86"/>
                  </a:lnTo>
                  <a:lnTo>
                    <a:pt x="5" y="73"/>
                  </a:lnTo>
                  <a:lnTo>
                    <a:pt x="0" y="52"/>
                  </a:lnTo>
                  <a:lnTo>
                    <a:pt x="0" y="52"/>
                  </a:lnTo>
                  <a:lnTo>
                    <a:pt x="5" y="34"/>
                  </a:lnTo>
                  <a:lnTo>
                    <a:pt x="18" y="17"/>
                  </a:lnTo>
                  <a:lnTo>
                    <a:pt x="31" y="4"/>
                  </a:lnTo>
                  <a:lnTo>
                    <a:pt x="52" y="0"/>
                  </a:lnTo>
                  <a:lnTo>
                    <a:pt x="52" y="0"/>
                  </a:lnTo>
                  <a:lnTo>
                    <a:pt x="70" y="4"/>
                  </a:lnTo>
                  <a:lnTo>
                    <a:pt x="87" y="17"/>
                  </a:lnTo>
                  <a:lnTo>
                    <a:pt x="96" y="34"/>
                  </a:lnTo>
                  <a:lnTo>
                    <a:pt x="100" y="52"/>
                  </a:lnTo>
                  <a:lnTo>
                    <a:pt x="100" y="52"/>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46" name="Freeform 106"/>
            <p:cNvSpPr/>
            <p:nvPr/>
          </p:nvSpPr>
          <p:spPr bwMode="auto">
            <a:xfrm>
              <a:off x="640783" y="2652734"/>
              <a:ext cx="173166" cy="43465"/>
            </a:xfrm>
            <a:custGeom>
              <a:avLst/>
              <a:gdLst/>
              <a:ahLst/>
              <a:cxnLst>
                <a:cxn ang="0">
                  <a:pos x="424" y="0"/>
                </a:cxn>
                <a:cxn ang="0">
                  <a:pos x="13" y="0"/>
                </a:cxn>
                <a:cxn ang="0">
                  <a:pos x="13" y="0"/>
                </a:cxn>
                <a:cxn ang="0">
                  <a:pos x="5" y="4"/>
                </a:cxn>
                <a:cxn ang="0">
                  <a:pos x="0" y="13"/>
                </a:cxn>
                <a:cxn ang="0">
                  <a:pos x="0" y="143"/>
                </a:cxn>
                <a:cxn ang="0">
                  <a:pos x="0" y="143"/>
                </a:cxn>
                <a:cxn ang="0">
                  <a:pos x="5" y="151"/>
                </a:cxn>
                <a:cxn ang="0">
                  <a:pos x="13" y="156"/>
                </a:cxn>
                <a:cxn ang="0">
                  <a:pos x="424" y="156"/>
                </a:cxn>
                <a:cxn ang="0">
                  <a:pos x="424" y="156"/>
                </a:cxn>
                <a:cxn ang="0">
                  <a:pos x="429" y="151"/>
                </a:cxn>
                <a:cxn ang="0">
                  <a:pos x="433" y="143"/>
                </a:cxn>
                <a:cxn ang="0">
                  <a:pos x="433" y="13"/>
                </a:cxn>
                <a:cxn ang="0">
                  <a:pos x="433" y="13"/>
                </a:cxn>
                <a:cxn ang="0">
                  <a:pos x="429" y="4"/>
                </a:cxn>
                <a:cxn ang="0">
                  <a:pos x="424" y="0"/>
                </a:cxn>
                <a:cxn ang="0">
                  <a:pos x="424" y="0"/>
                </a:cxn>
              </a:cxnLst>
              <a:rect l="0" t="0" r="r" b="b"/>
              <a:pathLst>
                <a:path w="433" h="156">
                  <a:moveTo>
                    <a:pt x="424" y="0"/>
                  </a:moveTo>
                  <a:lnTo>
                    <a:pt x="13" y="0"/>
                  </a:lnTo>
                  <a:lnTo>
                    <a:pt x="13" y="0"/>
                  </a:lnTo>
                  <a:lnTo>
                    <a:pt x="5" y="4"/>
                  </a:lnTo>
                  <a:lnTo>
                    <a:pt x="0" y="13"/>
                  </a:lnTo>
                  <a:lnTo>
                    <a:pt x="0" y="143"/>
                  </a:lnTo>
                  <a:lnTo>
                    <a:pt x="0" y="143"/>
                  </a:lnTo>
                  <a:lnTo>
                    <a:pt x="5" y="151"/>
                  </a:lnTo>
                  <a:lnTo>
                    <a:pt x="13" y="156"/>
                  </a:lnTo>
                  <a:lnTo>
                    <a:pt x="424" y="156"/>
                  </a:lnTo>
                  <a:lnTo>
                    <a:pt x="424" y="156"/>
                  </a:lnTo>
                  <a:lnTo>
                    <a:pt x="429" y="151"/>
                  </a:lnTo>
                  <a:lnTo>
                    <a:pt x="433" y="143"/>
                  </a:lnTo>
                  <a:lnTo>
                    <a:pt x="433" y="13"/>
                  </a:lnTo>
                  <a:lnTo>
                    <a:pt x="433" y="13"/>
                  </a:lnTo>
                  <a:lnTo>
                    <a:pt x="429" y="4"/>
                  </a:lnTo>
                  <a:lnTo>
                    <a:pt x="424" y="0"/>
                  </a:lnTo>
                  <a:lnTo>
                    <a:pt x="424" y="0"/>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47" name="Freeform 107"/>
            <p:cNvSpPr/>
            <p:nvPr/>
          </p:nvSpPr>
          <p:spPr bwMode="auto">
            <a:xfrm>
              <a:off x="660692" y="2661450"/>
              <a:ext cx="18313" cy="16559"/>
            </a:xfrm>
            <a:custGeom>
              <a:avLst/>
              <a:gdLst/>
              <a:ahLst/>
              <a:cxnLst>
                <a:cxn ang="0">
                  <a:pos x="47" y="21"/>
                </a:cxn>
                <a:cxn ang="0">
                  <a:pos x="47" y="21"/>
                </a:cxn>
                <a:cxn ang="0">
                  <a:pos x="47" y="30"/>
                </a:cxn>
                <a:cxn ang="0">
                  <a:pos x="39" y="39"/>
                </a:cxn>
                <a:cxn ang="0">
                  <a:pos x="34" y="43"/>
                </a:cxn>
                <a:cxn ang="0">
                  <a:pos x="21" y="47"/>
                </a:cxn>
                <a:cxn ang="0">
                  <a:pos x="21" y="47"/>
                </a:cxn>
                <a:cxn ang="0">
                  <a:pos x="13" y="43"/>
                </a:cxn>
                <a:cxn ang="0">
                  <a:pos x="4" y="39"/>
                </a:cxn>
                <a:cxn ang="0">
                  <a:pos x="0" y="30"/>
                </a:cxn>
                <a:cxn ang="0">
                  <a:pos x="0" y="21"/>
                </a:cxn>
                <a:cxn ang="0">
                  <a:pos x="0" y="21"/>
                </a:cxn>
                <a:cxn ang="0">
                  <a:pos x="0" y="13"/>
                </a:cxn>
                <a:cxn ang="0">
                  <a:pos x="4" y="4"/>
                </a:cxn>
                <a:cxn ang="0">
                  <a:pos x="13" y="0"/>
                </a:cxn>
                <a:cxn ang="0">
                  <a:pos x="21" y="0"/>
                </a:cxn>
                <a:cxn ang="0">
                  <a:pos x="21" y="0"/>
                </a:cxn>
                <a:cxn ang="0">
                  <a:pos x="34" y="0"/>
                </a:cxn>
                <a:cxn ang="0">
                  <a:pos x="39" y="4"/>
                </a:cxn>
                <a:cxn ang="0">
                  <a:pos x="47" y="13"/>
                </a:cxn>
                <a:cxn ang="0">
                  <a:pos x="47" y="21"/>
                </a:cxn>
                <a:cxn ang="0">
                  <a:pos x="47" y="21"/>
                </a:cxn>
              </a:cxnLst>
              <a:rect l="0" t="0" r="r" b="b"/>
              <a:pathLst>
                <a:path w="47" h="47">
                  <a:moveTo>
                    <a:pt x="47" y="21"/>
                  </a:moveTo>
                  <a:lnTo>
                    <a:pt x="47" y="21"/>
                  </a:lnTo>
                  <a:lnTo>
                    <a:pt x="47" y="30"/>
                  </a:lnTo>
                  <a:lnTo>
                    <a:pt x="39" y="39"/>
                  </a:lnTo>
                  <a:lnTo>
                    <a:pt x="34" y="43"/>
                  </a:lnTo>
                  <a:lnTo>
                    <a:pt x="21" y="47"/>
                  </a:lnTo>
                  <a:lnTo>
                    <a:pt x="21" y="47"/>
                  </a:lnTo>
                  <a:lnTo>
                    <a:pt x="13" y="43"/>
                  </a:lnTo>
                  <a:lnTo>
                    <a:pt x="4" y="39"/>
                  </a:lnTo>
                  <a:lnTo>
                    <a:pt x="0" y="30"/>
                  </a:lnTo>
                  <a:lnTo>
                    <a:pt x="0" y="21"/>
                  </a:lnTo>
                  <a:lnTo>
                    <a:pt x="0" y="21"/>
                  </a:lnTo>
                  <a:lnTo>
                    <a:pt x="0" y="13"/>
                  </a:lnTo>
                  <a:lnTo>
                    <a:pt x="4" y="4"/>
                  </a:lnTo>
                  <a:lnTo>
                    <a:pt x="13" y="0"/>
                  </a:lnTo>
                  <a:lnTo>
                    <a:pt x="21" y="0"/>
                  </a:lnTo>
                  <a:lnTo>
                    <a:pt x="21" y="0"/>
                  </a:lnTo>
                  <a:lnTo>
                    <a:pt x="34" y="0"/>
                  </a:lnTo>
                  <a:lnTo>
                    <a:pt x="39" y="4"/>
                  </a:lnTo>
                  <a:lnTo>
                    <a:pt x="47" y="13"/>
                  </a:lnTo>
                  <a:lnTo>
                    <a:pt x="47" y="21"/>
                  </a:lnTo>
                  <a:lnTo>
                    <a:pt x="47" y="21"/>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48" name="Freeform 108"/>
            <p:cNvSpPr/>
            <p:nvPr/>
          </p:nvSpPr>
          <p:spPr bwMode="auto">
            <a:xfrm>
              <a:off x="686716" y="2661450"/>
              <a:ext cx="18314" cy="16559"/>
            </a:xfrm>
            <a:custGeom>
              <a:avLst/>
              <a:gdLst/>
              <a:ahLst/>
              <a:cxnLst>
                <a:cxn ang="0">
                  <a:pos x="47" y="21"/>
                </a:cxn>
                <a:cxn ang="0">
                  <a:pos x="47" y="21"/>
                </a:cxn>
                <a:cxn ang="0">
                  <a:pos x="47" y="30"/>
                </a:cxn>
                <a:cxn ang="0">
                  <a:pos x="43" y="39"/>
                </a:cxn>
                <a:cxn ang="0">
                  <a:pos x="35" y="43"/>
                </a:cxn>
                <a:cxn ang="0">
                  <a:pos x="26" y="47"/>
                </a:cxn>
                <a:cxn ang="0">
                  <a:pos x="26" y="47"/>
                </a:cxn>
                <a:cxn ang="0">
                  <a:pos x="17" y="43"/>
                </a:cxn>
                <a:cxn ang="0">
                  <a:pos x="9" y="39"/>
                </a:cxn>
                <a:cxn ang="0">
                  <a:pos x="4" y="30"/>
                </a:cxn>
                <a:cxn ang="0">
                  <a:pos x="0" y="21"/>
                </a:cxn>
                <a:cxn ang="0">
                  <a:pos x="0" y="21"/>
                </a:cxn>
                <a:cxn ang="0">
                  <a:pos x="4" y="13"/>
                </a:cxn>
                <a:cxn ang="0">
                  <a:pos x="9" y="4"/>
                </a:cxn>
                <a:cxn ang="0">
                  <a:pos x="17" y="0"/>
                </a:cxn>
                <a:cxn ang="0">
                  <a:pos x="26" y="0"/>
                </a:cxn>
                <a:cxn ang="0">
                  <a:pos x="26" y="0"/>
                </a:cxn>
                <a:cxn ang="0">
                  <a:pos x="35" y="0"/>
                </a:cxn>
                <a:cxn ang="0">
                  <a:pos x="43" y="4"/>
                </a:cxn>
                <a:cxn ang="0">
                  <a:pos x="47" y="13"/>
                </a:cxn>
                <a:cxn ang="0">
                  <a:pos x="47" y="21"/>
                </a:cxn>
                <a:cxn ang="0">
                  <a:pos x="47" y="21"/>
                </a:cxn>
              </a:cxnLst>
              <a:rect l="0" t="0" r="r" b="b"/>
              <a:pathLst>
                <a:path w="47" h="47">
                  <a:moveTo>
                    <a:pt x="47" y="21"/>
                  </a:moveTo>
                  <a:lnTo>
                    <a:pt x="47" y="21"/>
                  </a:lnTo>
                  <a:lnTo>
                    <a:pt x="47" y="30"/>
                  </a:lnTo>
                  <a:lnTo>
                    <a:pt x="43" y="39"/>
                  </a:lnTo>
                  <a:lnTo>
                    <a:pt x="35" y="43"/>
                  </a:lnTo>
                  <a:lnTo>
                    <a:pt x="26" y="47"/>
                  </a:lnTo>
                  <a:lnTo>
                    <a:pt x="26" y="47"/>
                  </a:lnTo>
                  <a:lnTo>
                    <a:pt x="17" y="43"/>
                  </a:lnTo>
                  <a:lnTo>
                    <a:pt x="9" y="39"/>
                  </a:lnTo>
                  <a:lnTo>
                    <a:pt x="4" y="30"/>
                  </a:lnTo>
                  <a:lnTo>
                    <a:pt x="0" y="21"/>
                  </a:lnTo>
                  <a:lnTo>
                    <a:pt x="0" y="21"/>
                  </a:lnTo>
                  <a:lnTo>
                    <a:pt x="4" y="13"/>
                  </a:lnTo>
                  <a:lnTo>
                    <a:pt x="9" y="4"/>
                  </a:lnTo>
                  <a:lnTo>
                    <a:pt x="17" y="0"/>
                  </a:lnTo>
                  <a:lnTo>
                    <a:pt x="26" y="0"/>
                  </a:lnTo>
                  <a:lnTo>
                    <a:pt x="26" y="0"/>
                  </a:lnTo>
                  <a:lnTo>
                    <a:pt x="35" y="0"/>
                  </a:lnTo>
                  <a:lnTo>
                    <a:pt x="43" y="4"/>
                  </a:lnTo>
                  <a:lnTo>
                    <a:pt x="47" y="13"/>
                  </a:lnTo>
                  <a:lnTo>
                    <a:pt x="47" y="21"/>
                  </a:lnTo>
                  <a:lnTo>
                    <a:pt x="47" y="21"/>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49" name="Freeform 109"/>
            <p:cNvSpPr/>
            <p:nvPr/>
          </p:nvSpPr>
          <p:spPr bwMode="auto">
            <a:xfrm>
              <a:off x="713705" y="2661450"/>
              <a:ext cx="19278" cy="16559"/>
            </a:xfrm>
            <a:custGeom>
              <a:avLst/>
              <a:gdLst/>
              <a:ahLst/>
              <a:cxnLst>
                <a:cxn ang="0">
                  <a:pos x="52" y="21"/>
                </a:cxn>
                <a:cxn ang="0">
                  <a:pos x="52" y="21"/>
                </a:cxn>
                <a:cxn ang="0">
                  <a:pos x="48" y="30"/>
                </a:cxn>
                <a:cxn ang="0">
                  <a:pos x="43" y="39"/>
                </a:cxn>
                <a:cxn ang="0">
                  <a:pos x="35" y="43"/>
                </a:cxn>
                <a:cxn ang="0">
                  <a:pos x="26" y="47"/>
                </a:cxn>
                <a:cxn ang="0">
                  <a:pos x="26" y="47"/>
                </a:cxn>
                <a:cxn ang="0">
                  <a:pos x="17" y="43"/>
                </a:cxn>
                <a:cxn ang="0">
                  <a:pos x="9" y="39"/>
                </a:cxn>
                <a:cxn ang="0">
                  <a:pos x="4" y="30"/>
                </a:cxn>
                <a:cxn ang="0">
                  <a:pos x="0" y="21"/>
                </a:cxn>
                <a:cxn ang="0">
                  <a:pos x="0" y="21"/>
                </a:cxn>
                <a:cxn ang="0">
                  <a:pos x="4" y="13"/>
                </a:cxn>
                <a:cxn ang="0">
                  <a:pos x="9" y="4"/>
                </a:cxn>
                <a:cxn ang="0">
                  <a:pos x="17" y="0"/>
                </a:cxn>
                <a:cxn ang="0">
                  <a:pos x="26" y="0"/>
                </a:cxn>
                <a:cxn ang="0">
                  <a:pos x="26" y="0"/>
                </a:cxn>
                <a:cxn ang="0">
                  <a:pos x="35" y="0"/>
                </a:cxn>
                <a:cxn ang="0">
                  <a:pos x="43" y="4"/>
                </a:cxn>
                <a:cxn ang="0">
                  <a:pos x="48" y="13"/>
                </a:cxn>
                <a:cxn ang="0">
                  <a:pos x="52" y="21"/>
                </a:cxn>
                <a:cxn ang="0">
                  <a:pos x="52" y="21"/>
                </a:cxn>
              </a:cxnLst>
              <a:rect l="0" t="0" r="r" b="b"/>
              <a:pathLst>
                <a:path w="52" h="47">
                  <a:moveTo>
                    <a:pt x="52" y="21"/>
                  </a:moveTo>
                  <a:lnTo>
                    <a:pt x="52" y="21"/>
                  </a:lnTo>
                  <a:lnTo>
                    <a:pt x="48" y="30"/>
                  </a:lnTo>
                  <a:lnTo>
                    <a:pt x="43" y="39"/>
                  </a:lnTo>
                  <a:lnTo>
                    <a:pt x="35" y="43"/>
                  </a:lnTo>
                  <a:lnTo>
                    <a:pt x="26" y="47"/>
                  </a:lnTo>
                  <a:lnTo>
                    <a:pt x="26" y="47"/>
                  </a:lnTo>
                  <a:lnTo>
                    <a:pt x="17" y="43"/>
                  </a:lnTo>
                  <a:lnTo>
                    <a:pt x="9" y="39"/>
                  </a:lnTo>
                  <a:lnTo>
                    <a:pt x="4" y="30"/>
                  </a:lnTo>
                  <a:lnTo>
                    <a:pt x="0" y="21"/>
                  </a:lnTo>
                  <a:lnTo>
                    <a:pt x="0" y="21"/>
                  </a:lnTo>
                  <a:lnTo>
                    <a:pt x="4" y="13"/>
                  </a:lnTo>
                  <a:lnTo>
                    <a:pt x="9" y="4"/>
                  </a:lnTo>
                  <a:lnTo>
                    <a:pt x="17" y="0"/>
                  </a:lnTo>
                  <a:lnTo>
                    <a:pt x="26" y="0"/>
                  </a:lnTo>
                  <a:lnTo>
                    <a:pt x="26" y="0"/>
                  </a:lnTo>
                  <a:lnTo>
                    <a:pt x="35" y="0"/>
                  </a:lnTo>
                  <a:lnTo>
                    <a:pt x="43" y="4"/>
                  </a:lnTo>
                  <a:lnTo>
                    <a:pt x="48" y="13"/>
                  </a:lnTo>
                  <a:lnTo>
                    <a:pt x="52" y="21"/>
                  </a:lnTo>
                  <a:lnTo>
                    <a:pt x="52" y="21"/>
                  </a:lnTo>
                  <a:close/>
                </a:path>
              </a:pathLst>
            </a:custGeom>
            <a:grpFill/>
            <a:ln w="9525">
              <a:noFill/>
              <a:round/>
            </a:ln>
          </p:spPr>
          <p:txBody>
            <a:bodyPr/>
            <a:lstStyle/>
            <a:p>
              <a:pPr fontAlgn="auto">
                <a:spcBef>
                  <a:spcPts val="0"/>
                </a:spcBef>
                <a:spcAft>
                  <a:spcPts val="0"/>
                </a:spcAft>
                <a:defRPr/>
              </a:pPr>
              <a:endParaRPr lang="zh-CN" altLang="en-US" sz="1500" kern="0" dirty="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grpSp>
      <p:grpSp>
        <p:nvGrpSpPr>
          <p:cNvPr id="19" name="组合 128"/>
          <p:cNvGrpSpPr/>
          <p:nvPr/>
        </p:nvGrpSpPr>
        <p:grpSpPr>
          <a:xfrm>
            <a:off x="5812613" y="2372062"/>
            <a:ext cx="283935" cy="349461"/>
            <a:chOff x="4962046" y="1566538"/>
            <a:chExt cx="900000" cy="936000"/>
          </a:xfrm>
          <a:solidFill>
            <a:srgbClr val="990000"/>
          </a:solidFill>
        </p:grpSpPr>
        <p:grpSp>
          <p:nvGrpSpPr>
            <p:cNvPr id="20" name="组合 6"/>
            <p:cNvGrpSpPr/>
            <p:nvPr/>
          </p:nvGrpSpPr>
          <p:grpSpPr>
            <a:xfrm>
              <a:off x="5013244" y="1609471"/>
              <a:ext cx="810000" cy="101442"/>
              <a:chOff x="3836544" y="2308767"/>
              <a:chExt cx="810000" cy="101442"/>
            </a:xfrm>
            <a:grpFill/>
          </p:grpSpPr>
          <p:sp>
            <p:nvSpPr>
              <p:cNvPr id="336" name="Freeform 106"/>
              <p:cNvSpPr/>
              <p:nvPr/>
            </p:nvSpPr>
            <p:spPr bwMode="auto">
              <a:xfrm flipH="1">
                <a:off x="3836544" y="2308767"/>
                <a:ext cx="810000" cy="101442"/>
              </a:xfrm>
              <a:custGeom>
                <a:avLst/>
                <a:gdLst/>
                <a:ahLst/>
                <a:cxnLst>
                  <a:cxn ang="0">
                    <a:pos x="424" y="0"/>
                  </a:cxn>
                  <a:cxn ang="0">
                    <a:pos x="13" y="0"/>
                  </a:cxn>
                  <a:cxn ang="0">
                    <a:pos x="13" y="0"/>
                  </a:cxn>
                  <a:cxn ang="0">
                    <a:pos x="5" y="4"/>
                  </a:cxn>
                  <a:cxn ang="0">
                    <a:pos x="0" y="13"/>
                  </a:cxn>
                  <a:cxn ang="0">
                    <a:pos x="0" y="143"/>
                  </a:cxn>
                  <a:cxn ang="0">
                    <a:pos x="0" y="143"/>
                  </a:cxn>
                  <a:cxn ang="0">
                    <a:pos x="5" y="151"/>
                  </a:cxn>
                  <a:cxn ang="0">
                    <a:pos x="13" y="156"/>
                  </a:cxn>
                  <a:cxn ang="0">
                    <a:pos x="424" y="156"/>
                  </a:cxn>
                  <a:cxn ang="0">
                    <a:pos x="424" y="156"/>
                  </a:cxn>
                  <a:cxn ang="0">
                    <a:pos x="429" y="151"/>
                  </a:cxn>
                  <a:cxn ang="0">
                    <a:pos x="433" y="143"/>
                  </a:cxn>
                  <a:cxn ang="0">
                    <a:pos x="433" y="13"/>
                  </a:cxn>
                  <a:cxn ang="0">
                    <a:pos x="433" y="13"/>
                  </a:cxn>
                  <a:cxn ang="0">
                    <a:pos x="429" y="4"/>
                  </a:cxn>
                  <a:cxn ang="0">
                    <a:pos x="424" y="0"/>
                  </a:cxn>
                  <a:cxn ang="0">
                    <a:pos x="424" y="0"/>
                  </a:cxn>
                </a:cxnLst>
                <a:rect l="0" t="0" r="r" b="b"/>
                <a:pathLst>
                  <a:path w="433" h="156">
                    <a:moveTo>
                      <a:pt x="424" y="0"/>
                    </a:moveTo>
                    <a:lnTo>
                      <a:pt x="13" y="0"/>
                    </a:lnTo>
                    <a:lnTo>
                      <a:pt x="13" y="0"/>
                    </a:lnTo>
                    <a:lnTo>
                      <a:pt x="5" y="4"/>
                    </a:lnTo>
                    <a:lnTo>
                      <a:pt x="0" y="13"/>
                    </a:lnTo>
                    <a:lnTo>
                      <a:pt x="0" y="143"/>
                    </a:lnTo>
                    <a:lnTo>
                      <a:pt x="0" y="143"/>
                    </a:lnTo>
                    <a:lnTo>
                      <a:pt x="5" y="151"/>
                    </a:lnTo>
                    <a:lnTo>
                      <a:pt x="13" y="156"/>
                    </a:lnTo>
                    <a:lnTo>
                      <a:pt x="424" y="156"/>
                    </a:lnTo>
                    <a:lnTo>
                      <a:pt x="424" y="156"/>
                    </a:lnTo>
                    <a:lnTo>
                      <a:pt x="429" y="151"/>
                    </a:lnTo>
                    <a:lnTo>
                      <a:pt x="433" y="143"/>
                    </a:lnTo>
                    <a:lnTo>
                      <a:pt x="433" y="13"/>
                    </a:lnTo>
                    <a:lnTo>
                      <a:pt x="433" y="13"/>
                    </a:lnTo>
                    <a:lnTo>
                      <a:pt x="429" y="4"/>
                    </a:lnTo>
                    <a:lnTo>
                      <a:pt x="424" y="0"/>
                    </a:lnTo>
                    <a:lnTo>
                      <a:pt x="424" y="0"/>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37" name="Freeform 107"/>
              <p:cNvSpPr/>
              <p:nvPr/>
            </p:nvSpPr>
            <p:spPr bwMode="auto">
              <a:xfrm flipH="1">
                <a:off x="4067385" y="2325674"/>
                <a:ext cx="30563" cy="30563"/>
              </a:xfrm>
              <a:custGeom>
                <a:avLst/>
                <a:gdLst/>
                <a:ahLst/>
                <a:cxnLst>
                  <a:cxn ang="0">
                    <a:pos x="47" y="21"/>
                  </a:cxn>
                  <a:cxn ang="0">
                    <a:pos x="47" y="21"/>
                  </a:cxn>
                  <a:cxn ang="0">
                    <a:pos x="47" y="30"/>
                  </a:cxn>
                  <a:cxn ang="0">
                    <a:pos x="39" y="39"/>
                  </a:cxn>
                  <a:cxn ang="0">
                    <a:pos x="34" y="43"/>
                  </a:cxn>
                  <a:cxn ang="0">
                    <a:pos x="21" y="47"/>
                  </a:cxn>
                  <a:cxn ang="0">
                    <a:pos x="21" y="47"/>
                  </a:cxn>
                  <a:cxn ang="0">
                    <a:pos x="13" y="43"/>
                  </a:cxn>
                  <a:cxn ang="0">
                    <a:pos x="4" y="39"/>
                  </a:cxn>
                  <a:cxn ang="0">
                    <a:pos x="0" y="30"/>
                  </a:cxn>
                  <a:cxn ang="0">
                    <a:pos x="0" y="21"/>
                  </a:cxn>
                  <a:cxn ang="0">
                    <a:pos x="0" y="21"/>
                  </a:cxn>
                  <a:cxn ang="0">
                    <a:pos x="0" y="13"/>
                  </a:cxn>
                  <a:cxn ang="0">
                    <a:pos x="4" y="4"/>
                  </a:cxn>
                  <a:cxn ang="0">
                    <a:pos x="13" y="0"/>
                  </a:cxn>
                  <a:cxn ang="0">
                    <a:pos x="21" y="0"/>
                  </a:cxn>
                  <a:cxn ang="0">
                    <a:pos x="21" y="0"/>
                  </a:cxn>
                  <a:cxn ang="0">
                    <a:pos x="34" y="0"/>
                  </a:cxn>
                  <a:cxn ang="0">
                    <a:pos x="39" y="4"/>
                  </a:cxn>
                  <a:cxn ang="0">
                    <a:pos x="47" y="13"/>
                  </a:cxn>
                  <a:cxn ang="0">
                    <a:pos x="47" y="21"/>
                  </a:cxn>
                  <a:cxn ang="0">
                    <a:pos x="47" y="21"/>
                  </a:cxn>
                </a:cxnLst>
                <a:rect l="0" t="0" r="r" b="b"/>
                <a:pathLst>
                  <a:path w="47" h="47">
                    <a:moveTo>
                      <a:pt x="47" y="21"/>
                    </a:moveTo>
                    <a:lnTo>
                      <a:pt x="47" y="21"/>
                    </a:lnTo>
                    <a:lnTo>
                      <a:pt x="47" y="30"/>
                    </a:lnTo>
                    <a:lnTo>
                      <a:pt x="39" y="39"/>
                    </a:lnTo>
                    <a:lnTo>
                      <a:pt x="34" y="43"/>
                    </a:lnTo>
                    <a:lnTo>
                      <a:pt x="21" y="47"/>
                    </a:lnTo>
                    <a:lnTo>
                      <a:pt x="21" y="47"/>
                    </a:lnTo>
                    <a:lnTo>
                      <a:pt x="13" y="43"/>
                    </a:lnTo>
                    <a:lnTo>
                      <a:pt x="4" y="39"/>
                    </a:lnTo>
                    <a:lnTo>
                      <a:pt x="0" y="30"/>
                    </a:lnTo>
                    <a:lnTo>
                      <a:pt x="0" y="21"/>
                    </a:lnTo>
                    <a:lnTo>
                      <a:pt x="0" y="21"/>
                    </a:lnTo>
                    <a:lnTo>
                      <a:pt x="0" y="13"/>
                    </a:lnTo>
                    <a:lnTo>
                      <a:pt x="4" y="4"/>
                    </a:lnTo>
                    <a:lnTo>
                      <a:pt x="13" y="0"/>
                    </a:lnTo>
                    <a:lnTo>
                      <a:pt x="21" y="0"/>
                    </a:lnTo>
                    <a:lnTo>
                      <a:pt x="21" y="0"/>
                    </a:lnTo>
                    <a:lnTo>
                      <a:pt x="34" y="0"/>
                    </a:lnTo>
                    <a:lnTo>
                      <a:pt x="39" y="4"/>
                    </a:lnTo>
                    <a:lnTo>
                      <a:pt x="47" y="13"/>
                    </a:lnTo>
                    <a:lnTo>
                      <a:pt x="47" y="21"/>
                    </a:lnTo>
                    <a:lnTo>
                      <a:pt x="47" y="21"/>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38" name="Freeform 108"/>
              <p:cNvSpPr/>
              <p:nvPr/>
            </p:nvSpPr>
            <p:spPr bwMode="auto">
              <a:xfrm flipH="1">
                <a:off x="4022517" y="2325674"/>
                <a:ext cx="30563" cy="30563"/>
              </a:xfrm>
              <a:custGeom>
                <a:avLst/>
                <a:gdLst/>
                <a:ahLst/>
                <a:cxnLst>
                  <a:cxn ang="0">
                    <a:pos x="47" y="21"/>
                  </a:cxn>
                  <a:cxn ang="0">
                    <a:pos x="47" y="21"/>
                  </a:cxn>
                  <a:cxn ang="0">
                    <a:pos x="47" y="30"/>
                  </a:cxn>
                  <a:cxn ang="0">
                    <a:pos x="43" y="39"/>
                  </a:cxn>
                  <a:cxn ang="0">
                    <a:pos x="35" y="43"/>
                  </a:cxn>
                  <a:cxn ang="0">
                    <a:pos x="26" y="47"/>
                  </a:cxn>
                  <a:cxn ang="0">
                    <a:pos x="26" y="47"/>
                  </a:cxn>
                  <a:cxn ang="0">
                    <a:pos x="17" y="43"/>
                  </a:cxn>
                  <a:cxn ang="0">
                    <a:pos x="9" y="39"/>
                  </a:cxn>
                  <a:cxn ang="0">
                    <a:pos x="4" y="30"/>
                  </a:cxn>
                  <a:cxn ang="0">
                    <a:pos x="0" y="21"/>
                  </a:cxn>
                  <a:cxn ang="0">
                    <a:pos x="0" y="21"/>
                  </a:cxn>
                  <a:cxn ang="0">
                    <a:pos x="4" y="13"/>
                  </a:cxn>
                  <a:cxn ang="0">
                    <a:pos x="9" y="4"/>
                  </a:cxn>
                  <a:cxn ang="0">
                    <a:pos x="17" y="0"/>
                  </a:cxn>
                  <a:cxn ang="0">
                    <a:pos x="26" y="0"/>
                  </a:cxn>
                  <a:cxn ang="0">
                    <a:pos x="26" y="0"/>
                  </a:cxn>
                  <a:cxn ang="0">
                    <a:pos x="35" y="0"/>
                  </a:cxn>
                  <a:cxn ang="0">
                    <a:pos x="43" y="4"/>
                  </a:cxn>
                  <a:cxn ang="0">
                    <a:pos x="47" y="13"/>
                  </a:cxn>
                  <a:cxn ang="0">
                    <a:pos x="47" y="21"/>
                  </a:cxn>
                  <a:cxn ang="0">
                    <a:pos x="47" y="21"/>
                  </a:cxn>
                </a:cxnLst>
                <a:rect l="0" t="0" r="r" b="b"/>
                <a:pathLst>
                  <a:path w="47" h="47">
                    <a:moveTo>
                      <a:pt x="47" y="21"/>
                    </a:moveTo>
                    <a:lnTo>
                      <a:pt x="47" y="21"/>
                    </a:lnTo>
                    <a:lnTo>
                      <a:pt x="47" y="30"/>
                    </a:lnTo>
                    <a:lnTo>
                      <a:pt x="43" y="39"/>
                    </a:lnTo>
                    <a:lnTo>
                      <a:pt x="35" y="43"/>
                    </a:lnTo>
                    <a:lnTo>
                      <a:pt x="26" y="47"/>
                    </a:lnTo>
                    <a:lnTo>
                      <a:pt x="26" y="47"/>
                    </a:lnTo>
                    <a:lnTo>
                      <a:pt x="17" y="43"/>
                    </a:lnTo>
                    <a:lnTo>
                      <a:pt x="9" y="39"/>
                    </a:lnTo>
                    <a:lnTo>
                      <a:pt x="4" y="30"/>
                    </a:lnTo>
                    <a:lnTo>
                      <a:pt x="0" y="21"/>
                    </a:lnTo>
                    <a:lnTo>
                      <a:pt x="0" y="21"/>
                    </a:lnTo>
                    <a:lnTo>
                      <a:pt x="4" y="13"/>
                    </a:lnTo>
                    <a:lnTo>
                      <a:pt x="9" y="4"/>
                    </a:lnTo>
                    <a:lnTo>
                      <a:pt x="17" y="0"/>
                    </a:lnTo>
                    <a:lnTo>
                      <a:pt x="26" y="0"/>
                    </a:lnTo>
                    <a:lnTo>
                      <a:pt x="26" y="0"/>
                    </a:lnTo>
                    <a:lnTo>
                      <a:pt x="35" y="0"/>
                    </a:lnTo>
                    <a:lnTo>
                      <a:pt x="43" y="4"/>
                    </a:lnTo>
                    <a:lnTo>
                      <a:pt x="47" y="13"/>
                    </a:lnTo>
                    <a:lnTo>
                      <a:pt x="47" y="21"/>
                    </a:lnTo>
                    <a:lnTo>
                      <a:pt x="47" y="21"/>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39" name="Freeform 109"/>
              <p:cNvSpPr/>
              <p:nvPr/>
            </p:nvSpPr>
            <p:spPr bwMode="auto">
              <a:xfrm flipH="1">
                <a:off x="3974396" y="2325674"/>
                <a:ext cx="33814" cy="30563"/>
              </a:xfrm>
              <a:custGeom>
                <a:avLst/>
                <a:gdLst/>
                <a:ahLst/>
                <a:cxnLst>
                  <a:cxn ang="0">
                    <a:pos x="52" y="21"/>
                  </a:cxn>
                  <a:cxn ang="0">
                    <a:pos x="52" y="21"/>
                  </a:cxn>
                  <a:cxn ang="0">
                    <a:pos x="48" y="30"/>
                  </a:cxn>
                  <a:cxn ang="0">
                    <a:pos x="43" y="39"/>
                  </a:cxn>
                  <a:cxn ang="0">
                    <a:pos x="35" y="43"/>
                  </a:cxn>
                  <a:cxn ang="0">
                    <a:pos x="26" y="47"/>
                  </a:cxn>
                  <a:cxn ang="0">
                    <a:pos x="26" y="47"/>
                  </a:cxn>
                  <a:cxn ang="0">
                    <a:pos x="17" y="43"/>
                  </a:cxn>
                  <a:cxn ang="0">
                    <a:pos x="9" y="39"/>
                  </a:cxn>
                  <a:cxn ang="0">
                    <a:pos x="4" y="30"/>
                  </a:cxn>
                  <a:cxn ang="0">
                    <a:pos x="0" y="21"/>
                  </a:cxn>
                  <a:cxn ang="0">
                    <a:pos x="0" y="21"/>
                  </a:cxn>
                  <a:cxn ang="0">
                    <a:pos x="4" y="13"/>
                  </a:cxn>
                  <a:cxn ang="0">
                    <a:pos x="9" y="4"/>
                  </a:cxn>
                  <a:cxn ang="0">
                    <a:pos x="17" y="0"/>
                  </a:cxn>
                  <a:cxn ang="0">
                    <a:pos x="26" y="0"/>
                  </a:cxn>
                  <a:cxn ang="0">
                    <a:pos x="26" y="0"/>
                  </a:cxn>
                  <a:cxn ang="0">
                    <a:pos x="35" y="0"/>
                  </a:cxn>
                  <a:cxn ang="0">
                    <a:pos x="43" y="4"/>
                  </a:cxn>
                  <a:cxn ang="0">
                    <a:pos x="48" y="13"/>
                  </a:cxn>
                  <a:cxn ang="0">
                    <a:pos x="52" y="21"/>
                  </a:cxn>
                  <a:cxn ang="0">
                    <a:pos x="52" y="21"/>
                  </a:cxn>
                </a:cxnLst>
                <a:rect l="0" t="0" r="r" b="b"/>
                <a:pathLst>
                  <a:path w="52" h="47">
                    <a:moveTo>
                      <a:pt x="52" y="21"/>
                    </a:moveTo>
                    <a:lnTo>
                      <a:pt x="52" y="21"/>
                    </a:lnTo>
                    <a:lnTo>
                      <a:pt x="48" y="30"/>
                    </a:lnTo>
                    <a:lnTo>
                      <a:pt x="43" y="39"/>
                    </a:lnTo>
                    <a:lnTo>
                      <a:pt x="35" y="43"/>
                    </a:lnTo>
                    <a:lnTo>
                      <a:pt x="26" y="47"/>
                    </a:lnTo>
                    <a:lnTo>
                      <a:pt x="26" y="47"/>
                    </a:lnTo>
                    <a:lnTo>
                      <a:pt x="17" y="43"/>
                    </a:lnTo>
                    <a:lnTo>
                      <a:pt x="9" y="39"/>
                    </a:lnTo>
                    <a:lnTo>
                      <a:pt x="4" y="30"/>
                    </a:lnTo>
                    <a:lnTo>
                      <a:pt x="0" y="21"/>
                    </a:lnTo>
                    <a:lnTo>
                      <a:pt x="0" y="21"/>
                    </a:lnTo>
                    <a:lnTo>
                      <a:pt x="4" y="13"/>
                    </a:lnTo>
                    <a:lnTo>
                      <a:pt x="9" y="4"/>
                    </a:lnTo>
                    <a:lnTo>
                      <a:pt x="17" y="0"/>
                    </a:lnTo>
                    <a:lnTo>
                      <a:pt x="26" y="0"/>
                    </a:lnTo>
                    <a:lnTo>
                      <a:pt x="26" y="0"/>
                    </a:lnTo>
                    <a:lnTo>
                      <a:pt x="35" y="0"/>
                    </a:lnTo>
                    <a:lnTo>
                      <a:pt x="43" y="4"/>
                    </a:lnTo>
                    <a:lnTo>
                      <a:pt x="48" y="13"/>
                    </a:lnTo>
                    <a:lnTo>
                      <a:pt x="52" y="21"/>
                    </a:lnTo>
                    <a:lnTo>
                      <a:pt x="52" y="21"/>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grpSp>
        <p:sp>
          <p:nvSpPr>
            <p:cNvPr id="329" name="Freeform 13"/>
            <p:cNvSpPr>
              <a:spLocks noEditPoints="1"/>
            </p:cNvSpPr>
            <p:nvPr/>
          </p:nvSpPr>
          <p:spPr bwMode="auto">
            <a:xfrm>
              <a:off x="5016977" y="1725371"/>
              <a:ext cx="803648" cy="109538"/>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30" name="Freeform 13"/>
            <p:cNvSpPr>
              <a:spLocks noEditPoints="1"/>
            </p:cNvSpPr>
            <p:nvPr/>
          </p:nvSpPr>
          <p:spPr bwMode="auto">
            <a:xfrm>
              <a:off x="5016977" y="1849367"/>
              <a:ext cx="803648" cy="109538"/>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31" name="Freeform 13"/>
            <p:cNvSpPr>
              <a:spLocks noEditPoints="1"/>
            </p:cNvSpPr>
            <p:nvPr/>
          </p:nvSpPr>
          <p:spPr bwMode="auto">
            <a:xfrm>
              <a:off x="5016977" y="1973363"/>
              <a:ext cx="803648" cy="109538"/>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32" name="Freeform 13"/>
            <p:cNvSpPr>
              <a:spLocks noEditPoints="1"/>
            </p:cNvSpPr>
            <p:nvPr/>
          </p:nvSpPr>
          <p:spPr bwMode="auto">
            <a:xfrm>
              <a:off x="5016977" y="2097359"/>
              <a:ext cx="803648" cy="109538"/>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33" name="Freeform 13"/>
            <p:cNvSpPr>
              <a:spLocks noEditPoints="1"/>
            </p:cNvSpPr>
            <p:nvPr/>
          </p:nvSpPr>
          <p:spPr bwMode="auto">
            <a:xfrm>
              <a:off x="5016977" y="2221355"/>
              <a:ext cx="803648" cy="109538"/>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34" name="Freeform 13"/>
            <p:cNvSpPr>
              <a:spLocks noEditPoints="1"/>
            </p:cNvSpPr>
            <p:nvPr/>
          </p:nvSpPr>
          <p:spPr bwMode="auto">
            <a:xfrm>
              <a:off x="5017056" y="2343142"/>
              <a:ext cx="803648" cy="109538"/>
            </a:xfrm>
            <a:custGeom>
              <a:avLst/>
              <a:gdLst/>
              <a:ahLst/>
              <a:cxnLst>
                <a:cxn ang="0">
                  <a:pos x="16278" y="39"/>
                </a:cxn>
                <a:cxn ang="0">
                  <a:pos x="16504" y="184"/>
                </a:cxn>
                <a:cxn ang="0">
                  <a:pos x="16649" y="411"/>
                </a:cxn>
                <a:cxn ang="0">
                  <a:pos x="16687" y="3376"/>
                </a:cxn>
                <a:cxn ang="0">
                  <a:pos x="16612" y="3641"/>
                </a:cxn>
                <a:cxn ang="0">
                  <a:pos x="16437" y="3844"/>
                </a:cxn>
                <a:cxn ang="0">
                  <a:pos x="16189" y="3955"/>
                </a:cxn>
                <a:cxn ang="0">
                  <a:pos x="499" y="3955"/>
                </a:cxn>
                <a:cxn ang="0">
                  <a:pos x="251" y="3844"/>
                </a:cxn>
                <a:cxn ang="0">
                  <a:pos x="75" y="3641"/>
                </a:cxn>
                <a:cxn ang="0">
                  <a:pos x="1" y="3376"/>
                </a:cxn>
                <a:cxn ang="0">
                  <a:pos x="38" y="411"/>
                </a:cxn>
                <a:cxn ang="0">
                  <a:pos x="184" y="184"/>
                </a:cxn>
                <a:cxn ang="0">
                  <a:pos x="410" y="39"/>
                </a:cxn>
                <a:cxn ang="0">
                  <a:pos x="13820" y="2430"/>
                </a:cxn>
                <a:cxn ang="0">
                  <a:pos x="13953" y="2510"/>
                </a:cxn>
                <a:cxn ang="0">
                  <a:pos x="13976" y="2666"/>
                </a:cxn>
                <a:cxn ang="0">
                  <a:pos x="13873" y="2780"/>
                </a:cxn>
                <a:cxn ang="0">
                  <a:pos x="13714" y="2773"/>
                </a:cxn>
                <a:cxn ang="0">
                  <a:pos x="13623" y="2648"/>
                </a:cxn>
                <a:cxn ang="0">
                  <a:pos x="13661" y="2496"/>
                </a:cxn>
                <a:cxn ang="0">
                  <a:pos x="13802" y="2429"/>
                </a:cxn>
                <a:cxn ang="0">
                  <a:pos x="14470" y="2482"/>
                </a:cxn>
                <a:cxn ang="0">
                  <a:pos x="14522" y="2631"/>
                </a:cxn>
                <a:cxn ang="0">
                  <a:pos x="14442" y="2763"/>
                </a:cxn>
                <a:cxn ang="0">
                  <a:pos x="14286" y="2786"/>
                </a:cxn>
                <a:cxn ang="0">
                  <a:pos x="14172" y="2683"/>
                </a:cxn>
                <a:cxn ang="0">
                  <a:pos x="14180" y="2525"/>
                </a:cxn>
                <a:cxn ang="0">
                  <a:pos x="14304" y="2433"/>
                </a:cxn>
                <a:cxn ang="0">
                  <a:pos x="14981" y="2460"/>
                </a:cxn>
                <a:cxn ang="0">
                  <a:pos x="15061" y="2593"/>
                </a:cxn>
                <a:cxn ang="0">
                  <a:pos x="15008" y="2741"/>
                </a:cxn>
                <a:cxn ang="0">
                  <a:pos x="14861" y="2794"/>
                </a:cxn>
                <a:cxn ang="0">
                  <a:pos x="14728" y="2714"/>
                </a:cxn>
                <a:cxn ang="0">
                  <a:pos x="14705" y="2558"/>
                </a:cxn>
                <a:cxn ang="0">
                  <a:pos x="14809" y="2444"/>
                </a:cxn>
                <a:cxn ang="0">
                  <a:pos x="15489" y="2444"/>
                </a:cxn>
                <a:cxn ang="0">
                  <a:pos x="15592" y="2558"/>
                </a:cxn>
                <a:cxn ang="0">
                  <a:pos x="15569" y="2714"/>
                </a:cxn>
                <a:cxn ang="0">
                  <a:pos x="15436" y="2794"/>
                </a:cxn>
                <a:cxn ang="0">
                  <a:pos x="15289" y="2741"/>
                </a:cxn>
                <a:cxn ang="0">
                  <a:pos x="15236" y="2593"/>
                </a:cxn>
                <a:cxn ang="0">
                  <a:pos x="15315" y="2460"/>
                </a:cxn>
                <a:cxn ang="0">
                  <a:pos x="15712" y="1546"/>
                </a:cxn>
                <a:cxn ang="0">
                  <a:pos x="1822" y="1769"/>
                </a:cxn>
                <a:cxn ang="0">
                  <a:pos x="3288" y="1769"/>
                </a:cxn>
                <a:cxn ang="0">
                  <a:pos x="4754" y="1769"/>
                </a:cxn>
                <a:cxn ang="0">
                  <a:pos x="6219" y="1769"/>
                </a:cxn>
                <a:cxn ang="0">
                  <a:pos x="7685" y="1769"/>
                </a:cxn>
                <a:cxn ang="0">
                  <a:pos x="9151" y="1769"/>
                </a:cxn>
                <a:cxn ang="0">
                  <a:pos x="10617" y="1769"/>
                </a:cxn>
                <a:cxn ang="0">
                  <a:pos x="1822" y="2199"/>
                </a:cxn>
                <a:cxn ang="0">
                  <a:pos x="3288" y="2199"/>
                </a:cxn>
                <a:cxn ang="0">
                  <a:pos x="4754" y="2199"/>
                </a:cxn>
                <a:cxn ang="0">
                  <a:pos x="6219" y="2199"/>
                </a:cxn>
                <a:cxn ang="0">
                  <a:pos x="7685" y="2199"/>
                </a:cxn>
                <a:cxn ang="0">
                  <a:pos x="9151" y="2199"/>
                </a:cxn>
                <a:cxn ang="0">
                  <a:pos x="10617" y="2199"/>
                </a:cxn>
                <a:cxn ang="0">
                  <a:pos x="12128" y="1769"/>
                </a:cxn>
                <a:cxn ang="0">
                  <a:pos x="12128" y="2199"/>
                </a:cxn>
              </a:cxnLst>
              <a:rect l="0" t="0" r="r" b="b"/>
              <a:pathLst>
                <a:path w="16688" h="3968">
                  <a:moveTo>
                    <a:pt x="624" y="0"/>
                  </a:moveTo>
                  <a:lnTo>
                    <a:pt x="16064" y="0"/>
                  </a:lnTo>
                  <a:lnTo>
                    <a:pt x="16097" y="1"/>
                  </a:lnTo>
                  <a:lnTo>
                    <a:pt x="16128" y="3"/>
                  </a:lnTo>
                  <a:lnTo>
                    <a:pt x="16159" y="7"/>
                  </a:lnTo>
                  <a:lnTo>
                    <a:pt x="16189" y="13"/>
                  </a:lnTo>
                  <a:lnTo>
                    <a:pt x="16220" y="20"/>
                  </a:lnTo>
                  <a:lnTo>
                    <a:pt x="16249" y="28"/>
                  </a:lnTo>
                  <a:lnTo>
                    <a:pt x="16278" y="39"/>
                  </a:lnTo>
                  <a:lnTo>
                    <a:pt x="16306" y="49"/>
                  </a:lnTo>
                  <a:lnTo>
                    <a:pt x="16334" y="62"/>
                  </a:lnTo>
                  <a:lnTo>
                    <a:pt x="16360" y="76"/>
                  </a:lnTo>
                  <a:lnTo>
                    <a:pt x="16387" y="91"/>
                  </a:lnTo>
                  <a:lnTo>
                    <a:pt x="16413" y="108"/>
                  </a:lnTo>
                  <a:lnTo>
                    <a:pt x="16437" y="124"/>
                  </a:lnTo>
                  <a:lnTo>
                    <a:pt x="16461" y="143"/>
                  </a:lnTo>
                  <a:lnTo>
                    <a:pt x="16484" y="163"/>
                  </a:lnTo>
                  <a:lnTo>
                    <a:pt x="16504" y="184"/>
                  </a:lnTo>
                  <a:lnTo>
                    <a:pt x="16525" y="205"/>
                  </a:lnTo>
                  <a:lnTo>
                    <a:pt x="16545" y="228"/>
                  </a:lnTo>
                  <a:lnTo>
                    <a:pt x="16564" y="252"/>
                  </a:lnTo>
                  <a:lnTo>
                    <a:pt x="16581" y="276"/>
                  </a:lnTo>
                  <a:lnTo>
                    <a:pt x="16597" y="302"/>
                  </a:lnTo>
                  <a:lnTo>
                    <a:pt x="16612" y="328"/>
                  </a:lnTo>
                  <a:lnTo>
                    <a:pt x="16626" y="354"/>
                  </a:lnTo>
                  <a:lnTo>
                    <a:pt x="16639" y="382"/>
                  </a:lnTo>
                  <a:lnTo>
                    <a:pt x="16649" y="411"/>
                  </a:lnTo>
                  <a:lnTo>
                    <a:pt x="16660" y="440"/>
                  </a:lnTo>
                  <a:lnTo>
                    <a:pt x="16668" y="469"/>
                  </a:lnTo>
                  <a:lnTo>
                    <a:pt x="16675" y="499"/>
                  </a:lnTo>
                  <a:lnTo>
                    <a:pt x="16681" y="530"/>
                  </a:lnTo>
                  <a:lnTo>
                    <a:pt x="16685" y="561"/>
                  </a:lnTo>
                  <a:lnTo>
                    <a:pt x="16687" y="592"/>
                  </a:lnTo>
                  <a:lnTo>
                    <a:pt x="16688" y="625"/>
                  </a:lnTo>
                  <a:lnTo>
                    <a:pt x="16688" y="3343"/>
                  </a:lnTo>
                  <a:lnTo>
                    <a:pt x="16687" y="3376"/>
                  </a:lnTo>
                  <a:lnTo>
                    <a:pt x="16685" y="3407"/>
                  </a:lnTo>
                  <a:lnTo>
                    <a:pt x="16681" y="3438"/>
                  </a:lnTo>
                  <a:lnTo>
                    <a:pt x="16675" y="3469"/>
                  </a:lnTo>
                  <a:lnTo>
                    <a:pt x="16668" y="3499"/>
                  </a:lnTo>
                  <a:lnTo>
                    <a:pt x="16660" y="3529"/>
                  </a:lnTo>
                  <a:lnTo>
                    <a:pt x="16649" y="3557"/>
                  </a:lnTo>
                  <a:lnTo>
                    <a:pt x="16639" y="3586"/>
                  </a:lnTo>
                  <a:lnTo>
                    <a:pt x="16626" y="3614"/>
                  </a:lnTo>
                  <a:lnTo>
                    <a:pt x="16612" y="3641"/>
                  </a:lnTo>
                  <a:lnTo>
                    <a:pt x="16597" y="3667"/>
                  </a:lnTo>
                  <a:lnTo>
                    <a:pt x="16581" y="3692"/>
                  </a:lnTo>
                  <a:lnTo>
                    <a:pt x="16564" y="3716"/>
                  </a:lnTo>
                  <a:lnTo>
                    <a:pt x="16545" y="3740"/>
                  </a:lnTo>
                  <a:lnTo>
                    <a:pt x="16525" y="3763"/>
                  </a:lnTo>
                  <a:lnTo>
                    <a:pt x="16504" y="3784"/>
                  </a:lnTo>
                  <a:lnTo>
                    <a:pt x="16484" y="3805"/>
                  </a:lnTo>
                  <a:lnTo>
                    <a:pt x="16461" y="3825"/>
                  </a:lnTo>
                  <a:lnTo>
                    <a:pt x="16437" y="3844"/>
                  </a:lnTo>
                  <a:lnTo>
                    <a:pt x="16413" y="3861"/>
                  </a:lnTo>
                  <a:lnTo>
                    <a:pt x="16387" y="3877"/>
                  </a:lnTo>
                  <a:lnTo>
                    <a:pt x="16360" y="3893"/>
                  </a:lnTo>
                  <a:lnTo>
                    <a:pt x="16334" y="3906"/>
                  </a:lnTo>
                  <a:lnTo>
                    <a:pt x="16306" y="3919"/>
                  </a:lnTo>
                  <a:lnTo>
                    <a:pt x="16278" y="3930"/>
                  </a:lnTo>
                  <a:lnTo>
                    <a:pt x="16249" y="3940"/>
                  </a:lnTo>
                  <a:lnTo>
                    <a:pt x="16220" y="3948"/>
                  </a:lnTo>
                  <a:lnTo>
                    <a:pt x="16189" y="3955"/>
                  </a:lnTo>
                  <a:lnTo>
                    <a:pt x="16159" y="3961"/>
                  </a:lnTo>
                  <a:lnTo>
                    <a:pt x="16128" y="3965"/>
                  </a:lnTo>
                  <a:lnTo>
                    <a:pt x="16097" y="3967"/>
                  </a:lnTo>
                  <a:lnTo>
                    <a:pt x="16064" y="3968"/>
                  </a:lnTo>
                  <a:lnTo>
                    <a:pt x="624" y="3968"/>
                  </a:lnTo>
                  <a:lnTo>
                    <a:pt x="591" y="3967"/>
                  </a:lnTo>
                  <a:lnTo>
                    <a:pt x="560" y="3965"/>
                  </a:lnTo>
                  <a:lnTo>
                    <a:pt x="529" y="3961"/>
                  </a:lnTo>
                  <a:lnTo>
                    <a:pt x="499" y="3955"/>
                  </a:lnTo>
                  <a:lnTo>
                    <a:pt x="468" y="3948"/>
                  </a:lnTo>
                  <a:lnTo>
                    <a:pt x="438" y="3940"/>
                  </a:lnTo>
                  <a:lnTo>
                    <a:pt x="410" y="3930"/>
                  </a:lnTo>
                  <a:lnTo>
                    <a:pt x="382" y="3919"/>
                  </a:lnTo>
                  <a:lnTo>
                    <a:pt x="354" y="3906"/>
                  </a:lnTo>
                  <a:lnTo>
                    <a:pt x="326" y="3893"/>
                  </a:lnTo>
                  <a:lnTo>
                    <a:pt x="300" y="3877"/>
                  </a:lnTo>
                  <a:lnTo>
                    <a:pt x="275" y="3861"/>
                  </a:lnTo>
                  <a:lnTo>
                    <a:pt x="251" y="3844"/>
                  </a:lnTo>
                  <a:lnTo>
                    <a:pt x="227" y="3825"/>
                  </a:lnTo>
                  <a:lnTo>
                    <a:pt x="204" y="3805"/>
                  </a:lnTo>
                  <a:lnTo>
                    <a:pt x="184" y="3784"/>
                  </a:lnTo>
                  <a:lnTo>
                    <a:pt x="163" y="3763"/>
                  </a:lnTo>
                  <a:lnTo>
                    <a:pt x="143" y="3740"/>
                  </a:lnTo>
                  <a:lnTo>
                    <a:pt x="124" y="3716"/>
                  </a:lnTo>
                  <a:lnTo>
                    <a:pt x="106" y="3692"/>
                  </a:lnTo>
                  <a:lnTo>
                    <a:pt x="91" y="3667"/>
                  </a:lnTo>
                  <a:lnTo>
                    <a:pt x="75" y="3641"/>
                  </a:lnTo>
                  <a:lnTo>
                    <a:pt x="62" y="3614"/>
                  </a:lnTo>
                  <a:lnTo>
                    <a:pt x="49" y="3586"/>
                  </a:lnTo>
                  <a:lnTo>
                    <a:pt x="38" y="3557"/>
                  </a:lnTo>
                  <a:lnTo>
                    <a:pt x="28" y="3529"/>
                  </a:lnTo>
                  <a:lnTo>
                    <a:pt x="20" y="3499"/>
                  </a:lnTo>
                  <a:lnTo>
                    <a:pt x="13" y="3469"/>
                  </a:lnTo>
                  <a:lnTo>
                    <a:pt x="7" y="3438"/>
                  </a:lnTo>
                  <a:lnTo>
                    <a:pt x="3" y="3407"/>
                  </a:lnTo>
                  <a:lnTo>
                    <a:pt x="1" y="3376"/>
                  </a:lnTo>
                  <a:lnTo>
                    <a:pt x="0" y="3343"/>
                  </a:lnTo>
                  <a:lnTo>
                    <a:pt x="0" y="625"/>
                  </a:lnTo>
                  <a:lnTo>
                    <a:pt x="1" y="592"/>
                  </a:lnTo>
                  <a:lnTo>
                    <a:pt x="3" y="561"/>
                  </a:lnTo>
                  <a:lnTo>
                    <a:pt x="7" y="530"/>
                  </a:lnTo>
                  <a:lnTo>
                    <a:pt x="13" y="499"/>
                  </a:lnTo>
                  <a:lnTo>
                    <a:pt x="20" y="469"/>
                  </a:lnTo>
                  <a:lnTo>
                    <a:pt x="28" y="440"/>
                  </a:lnTo>
                  <a:lnTo>
                    <a:pt x="38" y="411"/>
                  </a:lnTo>
                  <a:lnTo>
                    <a:pt x="49" y="382"/>
                  </a:lnTo>
                  <a:lnTo>
                    <a:pt x="62" y="354"/>
                  </a:lnTo>
                  <a:lnTo>
                    <a:pt x="75" y="328"/>
                  </a:lnTo>
                  <a:lnTo>
                    <a:pt x="91" y="302"/>
                  </a:lnTo>
                  <a:lnTo>
                    <a:pt x="106" y="276"/>
                  </a:lnTo>
                  <a:lnTo>
                    <a:pt x="124" y="252"/>
                  </a:lnTo>
                  <a:lnTo>
                    <a:pt x="143" y="228"/>
                  </a:lnTo>
                  <a:lnTo>
                    <a:pt x="163" y="205"/>
                  </a:lnTo>
                  <a:lnTo>
                    <a:pt x="184" y="184"/>
                  </a:lnTo>
                  <a:lnTo>
                    <a:pt x="204" y="163"/>
                  </a:lnTo>
                  <a:lnTo>
                    <a:pt x="227" y="143"/>
                  </a:lnTo>
                  <a:lnTo>
                    <a:pt x="251" y="124"/>
                  </a:lnTo>
                  <a:lnTo>
                    <a:pt x="275" y="108"/>
                  </a:lnTo>
                  <a:lnTo>
                    <a:pt x="300" y="91"/>
                  </a:lnTo>
                  <a:lnTo>
                    <a:pt x="326" y="76"/>
                  </a:lnTo>
                  <a:lnTo>
                    <a:pt x="354" y="62"/>
                  </a:lnTo>
                  <a:lnTo>
                    <a:pt x="382" y="49"/>
                  </a:lnTo>
                  <a:lnTo>
                    <a:pt x="410" y="39"/>
                  </a:lnTo>
                  <a:lnTo>
                    <a:pt x="438" y="28"/>
                  </a:lnTo>
                  <a:lnTo>
                    <a:pt x="468" y="20"/>
                  </a:lnTo>
                  <a:lnTo>
                    <a:pt x="499" y="13"/>
                  </a:lnTo>
                  <a:lnTo>
                    <a:pt x="529" y="7"/>
                  </a:lnTo>
                  <a:lnTo>
                    <a:pt x="560" y="3"/>
                  </a:lnTo>
                  <a:lnTo>
                    <a:pt x="591" y="1"/>
                  </a:lnTo>
                  <a:lnTo>
                    <a:pt x="624" y="0"/>
                  </a:lnTo>
                  <a:close/>
                  <a:moveTo>
                    <a:pt x="13802" y="2429"/>
                  </a:moveTo>
                  <a:lnTo>
                    <a:pt x="13820" y="2430"/>
                  </a:lnTo>
                  <a:lnTo>
                    <a:pt x="13839" y="2433"/>
                  </a:lnTo>
                  <a:lnTo>
                    <a:pt x="13856" y="2437"/>
                  </a:lnTo>
                  <a:lnTo>
                    <a:pt x="13873" y="2444"/>
                  </a:lnTo>
                  <a:lnTo>
                    <a:pt x="13889" y="2451"/>
                  </a:lnTo>
                  <a:lnTo>
                    <a:pt x="13903" y="2460"/>
                  </a:lnTo>
                  <a:lnTo>
                    <a:pt x="13918" y="2471"/>
                  </a:lnTo>
                  <a:lnTo>
                    <a:pt x="13930" y="2482"/>
                  </a:lnTo>
                  <a:lnTo>
                    <a:pt x="13942" y="2496"/>
                  </a:lnTo>
                  <a:lnTo>
                    <a:pt x="13953" y="2510"/>
                  </a:lnTo>
                  <a:lnTo>
                    <a:pt x="13962" y="2525"/>
                  </a:lnTo>
                  <a:lnTo>
                    <a:pt x="13970" y="2541"/>
                  </a:lnTo>
                  <a:lnTo>
                    <a:pt x="13976" y="2558"/>
                  </a:lnTo>
                  <a:lnTo>
                    <a:pt x="13980" y="2575"/>
                  </a:lnTo>
                  <a:lnTo>
                    <a:pt x="13984" y="2593"/>
                  </a:lnTo>
                  <a:lnTo>
                    <a:pt x="13985" y="2612"/>
                  </a:lnTo>
                  <a:lnTo>
                    <a:pt x="13984" y="2631"/>
                  </a:lnTo>
                  <a:lnTo>
                    <a:pt x="13980" y="2648"/>
                  </a:lnTo>
                  <a:lnTo>
                    <a:pt x="13976" y="2666"/>
                  </a:lnTo>
                  <a:lnTo>
                    <a:pt x="13970" y="2683"/>
                  </a:lnTo>
                  <a:lnTo>
                    <a:pt x="13962" y="2699"/>
                  </a:lnTo>
                  <a:lnTo>
                    <a:pt x="13953" y="2714"/>
                  </a:lnTo>
                  <a:lnTo>
                    <a:pt x="13942" y="2728"/>
                  </a:lnTo>
                  <a:lnTo>
                    <a:pt x="13930" y="2741"/>
                  </a:lnTo>
                  <a:lnTo>
                    <a:pt x="13918" y="2753"/>
                  </a:lnTo>
                  <a:lnTo>
                    <a:pt x="13903" y="2763"/>
                  </a:lnTo>
                  <a:lnTo>
                    <a:pt x="13889" y="2773"/>
                  </a:lnTo>
                  <a:lnTo>
                    <a:pt x="13873" y="2780"/>
                  </a:lnTo>
                  <a:lnTo>
                    <a:pt x="13856" y="2786"/>
                  </a:lnTo>
                  <a:lnTo>
                    <a:pt x="13839" y="2791"/>
                  </a:lnTo>
                  <a:lnTo>
                    <a:pt x="13820" y="2794"/>
                  </a:lnTo>
                  <a:lnTo>
                    <a:pt x="13802" y="2795"/>
                  </a:lnTo>
                  <a:lnTo>
                    <a:pt x="13783" y="2794"/>
                  </a:lnTo>
                  <a:lnTo>
                    <a:pt x="13764" y="2791"/>
                  </a:lnTo>
                  <a:lnTo>
                    <a:pt x="13748" y="2786"/>
                  </a:lnTo>
                  <a:lnTo>
                    <a:pt x="13731" y="2780"/>
                  </a:lnTo>
                  <a:lnTo>
                    <a:pt x="13714" y="2773"/>
                  </a:lnTo>
                  <a:lnTo>
                    <a:pt x="13700" y="2763"/>
                  </a:lnTo>
                  <a:lnTo>
                    <a:pt x="13685" y="2753"/>
                  </a:lnTo>
                  <a:lnTo>
                    <a:pt x="13673" y="2741"/>
                  </a:lnTo>
                  <a:lnTo>
                    <a:pt x="13661" y="2728"/>
                  </a:lnTo>
                  <a:lnTo>
                    <a:pt x="13651" y="2714"/>
                  </a:lnTo>
                  <a:lnTo>
                    <a:pt x="13641" y="2699"/>
                  </a:lnTo>
                  <a:lnTo>
                    <a:pt x="13634" y="2683"/>
                  </a:lnTo>
                  <a:lnTo>
                    <a:pt x="13628" y="2666"/>
                  </a:lnTo>
                  <a:lnTo>
                    <a:pt x="13623" y="2648"/>
                  </a:lnTo>
                  <a:lnTo>
                    <a:pt x="13621" y="2631"/>
                  </a:lnTo>
                  <a:lnTo>
                    <a:pt x="13619" y="2612"/>
                  </a:lnTo>
                  <a:lnTo>
                    <a:pt x="13621" y="2593"/>
                  </a:lnTo>
                  <a:lnTo>
                    <a:pt x="13623" y="2575"/>
                  </a:lnTo>
                  <a:lnTo>
                    <a:pt x="13628" y="2558"/>
                  </a:lnTo>
                  <a:lnTo>
                    <a:pt x="13634" y="2541"/>
                  </a:lnTo>
                  <a:lnTo>
                    <a:pt x="13641" y="2525"/>
                  </a:lnTo>
                  <a:lnTo>
                    <a:pt x="13651" y="2510"/>
                  </a:lnTo>
                  <a:lnTo>
                    <a:pt x="13661" y="2496"/>
                  </a:lnTo>
                  <a:lnTo>
                    <a:pt x="13673" y="2482"/>
                  </a:lnTo>
                  <a:lnTo>
                    <a:pt x="13685" y="2471"/>
                  </a:lnTo>
                  <a:lnTo>
                    <a:pt x="13700" y="2460"/>
                  </a:lnTo>
                  <a:lnTo>
                    <a:pt x="13714" y="2451"/>
                  </a:lnTo>
                  <a:lnTo>
                    <a:pt x="13731" y="2444"/>
                  </a:lnTo>
                  <a:lnTo>
                    <a:pt x="13748" y="2437"/>
                  </a:lnTo>
                  <a:lnTo>
                    <a:pt x="13764" y="2433"/>
                  </a:lnTo>
                  <a:lnTo>
                    <a:pt x="13783" y="2430"/>
                  </a:lnTo>
                  <a:lnTo>
                    <a:pt x="13802" y="2429"/>
                  </a:lnTo>
                  <a:close/>
                  <a:moveTo>
                    <a:pt x="14340" y="2429"/>
                  </a:moveTo>
                  <a:lnTo>
                    <a:pt x="14359" y="2430"/>
                  </a:lnTo>
                  <a:lnTo>
                    <a:pt x="14377" y="2433"/>
                  </a:lnTo>
                  <a:lnTo>
                    <a:pt x="14394" y="2437"/>
                  </a:lnTo>
                  <a:lnTo>
                    <a:pt x="14411" y="2444"/>
                  </a:lnTo>
                  <a:lnTo>
                    <a:pt x="14427" y="2451"/>
                  </a:lnTo>
                  <a:lnTo>
                    <a:pt x="14442" y="2460"/>
                  </a:lnTo>
                  <a:lnTo>
                    <a:pt x="14456" y="2471"/>
                  </a:lnTo>
                  <a:lnTo>
                    <a:pt x="14470" y="2482"/>
                  </a:lnTo>
                  <a:lnTo>
                    <a:pt x="14481" y="2496"/>
                  </a:lnTo>
                  <a:lnTo>
                    <a:pt x="14491" y="2510"/>
                  </a:lnTo>
                  <a:lnTo>
                    <a:pt x="14501" y="2525"/>
                  </a:lnTo>
                  <a:lnTo>
                    <a:pt x="14508" y="2541"/>
                  </a:lnTo>
                  <a:lnTo>
                    <a:pt x="14514" y="2558"/>
                  </a:lnTo>
                  <a:lnTo>
                    <a:pt x="14519" y="2575"/>
                  </a:lnTo>
                  <a:lnTo>
                    <a:pt x="14522" y="2593"/>
                  </a:lnTo>
                  <a:lnTo>
                    <a:pt x="14523" y="2612"/>
                  </a:lnTo>
                  <a:lnTo>
                    <a:pt x="14522" y="2631"/>
                  </a:lnTo>
                  <a:lnTo>
                    <a:pt x="14519" y="2648"/>
                  </a:lnTo>
                  <a:lnTo>
                    <a:pt x="14514" y="2666"/>
                  </a:lnTo>
                  <a:lnTo>
                    <a:pt x="14508" y="2683"/>
                  </a:lnTo>
                  <a:lnTo>
                    <a:pt x="14501" y="2699"/>
                  </a:lnTo>
                  <a:lnTo>
                    <a:pt x="14491" y="2714"/>
                  </a:lnTo>
                  <a:lnTo>
                    <a:pt x="14481" y="2728"/>
                  </a:lnTo>
                  <a:lnTo>
                    <a:pt x="14470" y="2741"/>
                  </a:lnTo>
                  <a:lnTo>
                    <a:pt x="14456" y="2753"/>
                  </a:lnTo>
                  <a:lnTo>
                    <a:pt x="14442" y="2763"/>
                  </a:lnTo>
                  <a:lnTo>
                    <a:pt x="14427" y="2773"/>
                  </a:lnTo>
                  <a:lnTo>
                    <a:pt x="14411" y="2780"/>
                  </a:lnTo>
                  <a:lnTo>
                    <a:pt x="14394" y="2786"/>
                  </a:lnTo>
                  <a:lnTo>
                    <a:pt x="14377" y="2791"/>
                  </a:lnTo>
                  <a:lnTo>
                    <a:pt x="14359" y="2794"/>
                  </a:lnTo>
                  <a:lnTo>
                    <a:pt x="14340" y="2795"/>
                  </a:lnTo>
                  <a:lnTo>
                    <a:pt x="14321" y="2794"/>
                  </a:lnTo>
                  <a:lnTo>
                    <a:pt x="14304" y="2791"/>
                  </a:lnTo>
                  <a:lnTo>
                    <a:pt x="14286" y="2786"/>
                  </a:lnTo>
                  <a:lnTo>
                    <a:pt x="14269" y="2780"/>
                  </a:lnTo>
                  <a:lnTo>
                    <a:pt x="14254" y="2773"/>
                  </a:lnTo>
                  <a:lnTo>
                    <a:pt x="14238" y="2763"/>
                  </a:lnTo>
                  <a:lnTo>
                    <a:pt x="14224" y="2753"/>
                  </a:lnTo>
                  <a:lnTo>
                    <a:pt x="14212" y="2741"/>
                  </a:lnTo>
                  <a:lnTo>
                    <a:pt x="14199" y="2728"/>
                  </a:lnTo>
                  <a:lnTo>
                    <a:pt x="14189" y="2714"/>
                  </a:lnTo>
                  <a:lnTo>
                    <a:pt x="14180" y="2699"/>
                  </a:lnTo>
                  <a:lnTo>
                    <a:pt x="14172" y="2683"/>
                  </a:lnTo>
                  <a:lnTo>
                    <a:pt x="14166" y="2666"/>
                  </a:lnTo>
                  <a:lnTo>
                    <a:pt x="14162" y="2648"/>
                  </a:lnTo>
                  <a:lnTo>
                    <a:pt x="14159" y="2631"/>
                  </a:lnTo>
                  <a:lnTo>
                    <a:pt x="14158" y="2612"/>
                  </a:lnTo>
                  <a:lnTo>
                    <a:pt x="14159" y="2593"/>
                  </a:lnTo>
                  <a:lnTo>
                    <a:pt x="14162" y="2575"/>
                  </a:lnTo>
                  <a:lnTo>
                    <a:pt x="14166" y="2558"/>
                  </a:lnTo>
                  <a:lnTo>
                    <a:pt x="14172" y="2541"/>
                  </a:lnTo>
                  <a:lnTo>
                    <a:pt x="14180" y="2525"/>
                  </a:lnTo>
                  <a:lnTo>
                    <a:pt x="14189" y="2510"/>
                  </a:lnTo>
                  <a:lnTo>
                    <a:pt x="14199" y="2496"/>
                  </a:lnTo>
                  <a:lnTo>
                    <a:pt x="14212" y="2482"/>
                  </a:lnTo>
                  <a:lnTo>
                    <a:pt x="14224" y="2471"/>
                  </a:lnTo>
                  <a:lnTo>
                    <a:pt x="14238" y="2460"/>
                  </a:lnTo>
                  <a:lnTo>
                    <a:pt x="14254" y="2451"/>
                  </a:lnTo>
                  <a:lnTo>
                    <a:pt x="14269" y="2444"/>
                  </a:lnTo>
                  <a:lnTo>
                    <a:pt x="14286" y="2437"/>
                  </a:lnTo>
                  <a:lnTo>
                    <a:pt x="14304" y="2433"/>
                  </a:lnTo>
                  <a:lnTo>
                    <a:pt x="14321" y="2430"/>
                  </a:lnTo>
                  <a:lnTo>
                    <a:pt x="14340" y="2429"/>
                  </a:lnTo>
                  <a:close/>
                  <a:moveTo>
                    <a:pt x="14879" y="2429"/>
                  </a:moveTo>
                  <a:lnTo>
                    <a:pt x="14897" y="2430"/>
                  </a:lnTo>
                  <a:lnTo>
                    <a:pt x="14916" y="2433"/>
                  </a:lnTo>
                  <a:lnTo>
                    <a:pt x="14933" y="2437"/>
                  </a:lnTo>
                  <a:lnTo>
                    <a:pt x="14950" y="2444"/>
                  </a:lnTo>
                  <a:lnTo>
                    <a:pt x="14966" y="2451"/>
                  </a:lnTo>
                  <a:lnTo>
                    <a:pt x="14981" y="2460"/>
                  </a:lnTo>
                  <a:lnTo>
                    <a:pt x="14995" y="2471"/>
                  </a:lnTo>
                  <a:lnTo>
                    <a:pt x="15008" y="2482"/>
                  </a:lnTo>
                  <a:lnTo>
                    <a:pt x="15019" y="2496"/>
                  </a:lnTo>
                  <a:lnTo>
                    <a:pt x="15031" y="2510"/>
                  </a:lnTo>
                  <a:lnTo>
                    <a:pt x="15039" y="2525"/>
                  </a:lnTo>
                  <a:lnTo>
                    <a:pt x="15047" y="2541"/>
                  </a:lnTo>
                  <a:lnTo>
                    <a:pt x="15054" y="2558"/>
                  </a:lnTo>
                  <a:lnTo>
                    <a:pt x="15058" y="2575"/>
                  </a:lnTo>
                  <a:lnTo>
                    <a:pt x="15061" y="2593"/>
                  </a:lnTo>
                  <a:lnTo>
                    <a:pt x="15062" y="2612"/>
                  </a:lnTo>
                  <a:lnTo>
                    <a:pt x="15061" y="2631"/>
                  </a:lnTo>
                  <a:lnTo>
                    <a:pt x="15058" y="2648"/>
                  </a:lnTo>
                  <a:lnTo>
                    <a:pt x="15054" y="2666"/>
                  </a:lnTo>
                  <a:lnTo>
                    <a:pt x="15047" y="2683"/>
                  </a:lnTo>
                  <a:lnTo>
                    <a:pt x="15039" y="2699"/>
                  </a:lnTo>
                  <a:lnTo>
                    <a:pt x="15031" y="2714"/>
                  </a:lnTo>
                  <a:lnTo>
                    <a:pt x="15019" y="2728"/>
                  </a:lnTo>
                  <a:lnTo>
                    <a:pt x="15008" y="2741"/>
                  </a:lnTo>
                  <a:lnTo>
                    <a:pt x="14995" y="2753"/>
                  </a:lnTo>
                  <a:lnTo>
                    <a:pt x="14981" y="2763"/>
                  </a:lnTo>
                  <a:lnTo>
                    <a:pt x="14966" y="2773"/>
                  </a:lnTo>
                  <a:lnTo>
                    <a:pt x="14950" y="2780"/>
                  </a:lnTo>
                  <a:lnTo>
                    <a:pt x="14933" y="2786"/>
                  </a:lnTo>
                  <a:lnTo>
                    <a:pt x="14916" y="2791"/>
                  </a:lnTo>
                  <a:lnTo>
                    <a:pt x="14897" y="2794"/>
                  </a:lnTo>
                  <a:lnTo>
                    <a:pt x="14879" y="2795"/>
                  </a:lnTo>
                  <a:lnTo>
                    <a:pt x="14861" y="2794"/>
                  </a:lnTo>
                  <a:lnTo>
                    <a:pt x="14842" y="2791"/>
                  </a:lnTo>
                  <a:lnTo>
                    <a:pt x="14825" y="2786"/>
                  </a:lnTo>
                  <a:lnTo>
                    <a:pt x="14809" y="2780"/>
                  </a:lnTo>
                  <a:lnTo>
                    <a:pt x="14792" y="2773"/>
                  </a:lnTo>
                  <a:lnTo>
                    <a:pt x="14777" y="2763"/>
                  </a:lnTo>
                  <a:lnTo>
                    <a:pt x="14763" y="2753"/>
                  </a:lnTo>
                  <a:lnTo>
                    <a:pt x="14750" y="2741"/>
                  </a:lnTo>
                  <a:lnTo>
                    <a:pt x="14739" y="2728"/>
                  </a:lnTo>
                  <a:lnTo>
                    <a:pt x="14728" y="2714"/>
                  </a:lnTo>
                  <a:lnTo>
                    <a:pt x="14719" y="2699"/>
                  </a:lnTo>
                  <a:lnTo>
                    <a:pt x="14710" y="2683"/>
                  </a:lnTo>
                  <a:lnTo>
                    <a:pt x="14705" y="2666"/>
                  </a:lnTo>
                  <a:lnTo>
                    <a:pt x="14700" y="2648"/>
                  </a:lnTo>
                  <a:lnTo>
                    <a:pt x="14698" y="2631"/>
                  </a:lnTo>
                  <a:lnTo>
                    <a:pt x="14697" y="2612"/>
                  </a:lnTo>
                  <a:lnTo>
                    <a:pt x="14698" y="2593"/>
                  </a:lnTo>
                  <a:lnTo>
                    <a:pt x="14700" y="2575"/>
                  </a:lnTo>
                  <a:lnTo>
                    <a:pt x="14705" y="2558"/>
                  </a:lnTo>
                  <a:lnTo>
                    <a:pt x="14710" y="2541"/>
                  </a:lnTo>
                  <a:lnTo>
                    <a:pt x="14719" y="2525"/>
                  </a:lnTo>
                  <a:lnTo>
                    <a:pt x="14728" y="2510"/>
                  </a:lnTo>
                  <a:lnTo>
                    <a:pt x="14739" y="2496"/>
                  </a:lnTo>
                  <a:lnTo>
                    <a:pt x="14750" y="2482"/>
                  </a:lnTo>
                  <a:lnTo>
                    <a:pt x="14763" y="2471"/>
                  </a:lnTo>
                  <a:lnTo>
                    <a:pt x="14777" y="2460"/>
                  </a:lnTo>
                  <a:lnTo>
                    <a:pt x="14792" y="2451"/>
                  </a:lnTo>
                  <a:lnTo>
                    <a:pt x="14809" y="2444"/>
                  </a:lnTo>
                  <a:lnTo>
                    <a:pt x="14825" y="2437"/>
                  </a:lnTo>
                  <a:lnTo>
                    <a:pt x="14842" y="2433"/>
                  </a:lnTo>
                  <a:lnTo>
                    <a:pt x="14861" y="2430"/>
                  </a:lnTo>
                  <a:lnTo>
                    <a:pt x="14879" y="2429"/>
                  </a:lnTo>
                  <a:close/>
                  <a:moveTo>
                    <a:pt x="15418" y="2429"/>
                  </a:moveTo>
                  <a:lnTo>
                    <a:pt x="15436" y="2430"/>
                  </a:lnTo>
                  <a:lnTo>
                    <a:pt x="15454" y="2433"/>
                  </a:lnTo>
                  <a:lnTo>
                    <a:pt x="15472" y="2437"/>
                  </a:lnTo>
                  <a:lnTo>
                    <a:pt x="15489" y="2444"/>
                  </a:lnTo>
                  <a:lnTo>
                    <a:pt x="15504" y="2451"/>
                  </a:lnTo>
                  <a:lnTo>
                    <a:pt x="15520" y="2460"/>
                  </a:lnTo>
                  <a:lnTo>
                    <a:pt x="15533" y="2471"/>
                  </a:lnTo>
                  <a:lnTo>
                    <a:pt x="15547" y="2482"/>
                  </a:lnTo>
                  <a:lnTo>
                    <a:pt x="15558" y="2496"/>
                  </a:lnTo>
                  <a:lnTo>
                    <a:pt x="15569" y="2510"/>
                  </a:lnTo>
                  <a:lnTo>
                    <a:pt x="15578" y="2525"/>
                  </a:lnTo>
                  <a:lnTo>
                    <a:pt x="15586" y="2541"/>
                  </a:lnTo>
                  <a:lnTo>
                    <a:pt x="15592" y="2558"/>
                  </a:lnTo>
                  <a:lnTo>
                    <a:pt x="15596" y="2575"/>
                  </a:lnTo>
                  <a:lnTo>
                    <a:pt x="15599" y="2593"/>
                  </a:lnTo>
                  <a:lnTo>
                    <a:pt x="15600" y="2612"/>
                  </a:lnTo>
                  <a:lnTo>
                    <a:pt x="15599" y="2631"/>
                  </a:lnTo>
                  <a:lnTo>
                    <a:pt x="15596" y="2648"/>
                  </a:lnTo>
                  <a:lnTo>
                    <a:pt x="15592" y="2666"/>
                  </a:lnTo>
                  <a:lnTo>
                    <a:pt x="15586" y="2683"/>
                  </a:lnTo>
                  <a:lnTo>
                    <a:pt x="15578" y="2699"/>
                  </a:lnTo>
                  <a:lnTo>
                    <a:pt x="15569" y="2714"/>
                  </a:lnTo>
                  <a:lnTo>
                    <a:pt x="15558" y="2728"/>
                  </a:lnTo>
                  <a:lnTo>
                    <a:pt x="15547" y="2741"/>
                  </a:lnTo>
                  <a:lnTo>
                    <a:pt x="15533" y="2753"/>
                  </a:lnTo>
                  <a:lnTo>
                    <a:pt x="15520" y="2763"/>
                  </a:lnTo>
                  <a:lnTo>
                    <a:pt x="15504" y="2773"/>
                  </a:lnTo>
                  <a:lnTo>
                    <a:pt x="15489" y="2780"/>
                  </a:lnTo>
                  <a:lnTo>
                    <a:pt x="15472" y="2786"/>
                  </a:lnTo>
                  <a:lnTo>
                    <a:pt x="15454" y="2791"/>
                  </a:lnTo>
                  <a:lnTo>
                    <a:pt x="15436" y="2794"/>
                  </a:lnTo>
                  <a:lnTo>
                    <a:pt x="15418" y="2795"/>
                  </a:lnTo>
                  <a:lnTo>
                    <a:pt x="15399" y="2794"/>
                  </a:lnTo>
                  <a:lnTo>
                    <a:pt x="15381" y="2791"/>
                  </a:lnTo>
                  <a:lnTo>
                    <a:pt x="15363" y="2786"/>
                  </a:lnTo>
                  <a:lnTo>
                    <a:pt x="15347" y="2780"/>
                  </a:lnTo>
                  <a:lnTo>
                    <a:pt x="15331" y="2773"/>
                  </a:lnTo>
                  <a:lnTo>
                    <a:pt x="15315" y="2763"/>
                  </a:lnTo>
                  <a:lnTo>
                    <a:pt x="15302" y="2753"/>
                  </a:lnTo>
                  <a:lnTo>
                    <a:pt x="15289" y="2741"/>
                  </a:lnTo>
                  <a:lnTo>
                    <a:pt x="15277" y="2728"/>
                  </a:lnTo>
                  <a:lnTo>
                    <a:pt x="15266" y="2714"/>
                  </a:lnTo>
                  <a:lnTo>
                    <a:pt x="15257" y="2699"/>
                  </a:lnTo>
                  <a:lnTo>
                    <a:pt x="15250" y="2683"/>
                  </a:lnTo>
                  <a:lnTo>
                    <a:pt x="15243" y="2666"/>
                  </a:lnTo>
                  <a:lnTo>
                    <a:pt x="15239" y="2648"/>
                  </a:lnTo>
                  <a:lnTo>
                    <a:pt x="15236" y="2631"/>
                  </a:lnTo>
                  <a:lnTo>
                    <a:pt x="15235" y="2612"/>
                  </a:lnTo>
                  <a:lnTo>
                    <a:pt x="15236" y="2593"/>
                  </a:lnTo>
                  <a:lnTo>
                    <a:pt x="15239" y="2575"/>
                  </a:lnTo>
                  <a:lnTo>
                    <a:pt x="15243" y="2558"/>
                  </a:lnTo>
                  <a:lnTo>
                    <a:pt x="15250" y="2541"/>
                  </a:lnTo>
                  <a:lnTo>
                    <a:pt x="15257" y="2525"/>
                  </a:lnTo>
                  <a:lnTo>
                    <a:pt x="15266" y="2510"/>
                  </a:lnTo>
                  <a:lnTo>
                    <a:pt x="15277" y="2496"/>
                  </a:lnTo>
                  <a:lnTo>
                    <a:pt x="15289" y="2482"/>
                  </a:lnTo>
                  <a:lnTo>
                    <a:pt x="15302" y="2471"/>
                  </a:lnTo>
                  <a:lnTo>
                    <a:pt x="15315" y="2460"/>
                  </a:lnTo>
                  <a:lnTo>
                    <a:pt x="15331" y="2451"/>
                  </a:lnTo>
                  <a:lnTo>
                    <a:pt x="15347" y="2444"/>
                  </a:lnTo>
                  <a:lnTo>
                    <a:pt x="15363" y="2437"/>
                  </a:lnTo>
                  <a:lnTo>
                    <a:pt x="15381" y="2433"/>
                  </a:lnTo>
                  <a:lnTo>
                    <a:pt x="15399" y="2430"/>
                  </a:lnTo>
                  <a:lnTo>
                    <a:pt x="15418" y="2429"/>
                  </a:lnTo>
                  <a:close/>
                  <a:moveTo>
                    <a:pt x="13682" y="943"/>
                  </a:moveTo>
                  <a:lnTo>
                    <a:pt x="15712" y="943"/>
                  </a:lnTo>
                  <a:lnTo>
                    <a:pt x="15712" y="1546"/>
                  </a:lnTo>
                  <a:lnTo>
                    <a:pt x="13682" y="1546"/>
                  </a:lnTo>
                  <a:lnTo>
                    <a:pt x="13682" y="943"/>
                  </a:lnTo>
                  <a:close/>
                  <a:moveTo>
                    <a:pt x="1545" y="1123"/>
                  </a:moveTo>
                  <a:lnTo>
                    <a:pt x="1545" y="943"/>
                  </a:lnTo>
                  <a:lnTo>
                    <a:pt x="1089" y="943"/>
                  </a:lnTo>
                  <a:lnTo>
                    <a:pt x="1089" y="1123"/>
                  </a:lnTo>
                  <a:lnTo>
                    <a:pt x="811" y="1123"/>
                  </a:lnTo>
                  <a:lnTo>
                    <a:pt x="811" y="1769"/>
                  </a:lnTo>
                  <a:lnTo>
                    <a:pt x="1822" y="1769"/>
                  </a:lnTo>
                  <a:lnTo>
                    <a:pt x="1822" y="1123"/>
                  </a:lnTo>
                  <a:lnTo>
                    <a:pt x="1545" y="1123"/>
                  </a:lnTo>
                  <a:close/>
                  <a:moveTo>
                    <a:pt x="3010" y="1123"/>
                  </a:moveTo>
                  <a:lnTo>
                    <a:pt x="3010" y="943"/>
                  </a:lnTo>
                  <a:lnTo>
                    <a:pt x="2555" y="943"/>
                  </a:lnTo>
                  <a:lnTo>
                    <a:pt x="2555" y="1123"/>
                  </a:lnTo>
                  <a:lnTo>
                    <a:pt x="2278" y="1123"/>
                  </a:lnTo>
                  <a:lnTo>
                    <a:pt x="2278" y="1769"/>
                  </a:lnTo>
                  <a:lnTo>
                    <a:pt x="3288" y="1769"/>
                  </a:lnTo>
                  <a:lnTo>
                    <a:pt x="3288" y="1123"/>
                  </a:lnTo>
                  <a:lnTo>
                    <a:pt x="3010" y="1123"/>
                  </a:lnTo>
                  <a:close/>
                  <a:moveTo>
                    <a:pt x="4477" y="1123"/>
                  </a:moveTo>
                  <a:lnTo>
                    <a:pt x="4477" y="943"/>
                  </a:lnTo>
                  <a:lnTo>
                    <a:pt x="4021" y="943"/>
                  </a:lnTo>
                  <a:lnTo>
                    <a:pt x="4021" y="1123"/>
                  </a:lnTo>
                  <a:lnTo>
                    <a:pt x="3743" y="1123"/>
                  </a:lnTo>
                  <a:lnTo>
                    <a:pt x="3743" y="1769"/>
                  </a:lnTo>
                  <a:lnTo>
                    <a:pt x="4754" y="1769"/>
                  </a:lnTo>
                  <a:lnTo>
                    <a:pt x="4754" y="1123"/>
                  </a:lnTo>
                  <a:lnTo>
                    <a:pt x="4477" y="1123"/>
                  </a:lnTo>
                  <a:close/>
                  <a:moveTo>
                    <a:pt x="5942" y="1123"/>
                  </a:moveTo>
                  <a:lnTo>
                    <a:pt x="5942" y="943"/>
                  </a:lnTo>
                  <a:lnTo>
                    <a:pt x="5486" y="943"/>
                  </a:lnTo>
                  <a:lnTo>
                    <a:pt x="5486" y="1123"/>
                  </a:lnTo>
                  <a:lnTo>
                    <a:pt x="5209" y="1123"/>
                  </a:lnTo>
                  <a:lnTo>
                    <a:pt x="5209" y="1769"/>
                  </a:lnTo>
                  <a:lnTo>
                    <a:pt x="6219" y="1769"/>
                  </a:lnTo>
                  <a:lnTo>
                    <a:pt x="6219" y="1123"/>
                  </a:lnTo>
                  <a:lnTo>
                    <a:pt x="5942" y="1123"/>
                  </a:lnTo>
                  <a:close/>
                  <a:moveTo>
                    <a:pt x="7407" y="1123"/>
                  </a:moveTo>
                  <a:lnTo>
                    <a:pt x="7407" y="943"/>
                  </a:lnTo>
                  <a:lnTo>
                    <a:pt x="6953" y="943"/>
                  </a:lnTo>
                  <a:lnTo>
                    <a:pt x="6953" y="1123"/>
                  </a:lnTo>
                  <a:lnTo>
                    <a:pt x="6675" y="1123"/>
                  </a:lnTo>
                  <a:lnTo>
                    <a:pt x="6675" y="1769"/>
                  </a:lnTo>
                  <a:lnTo>
                    <a:pt x="7685" y="1769"/>
                  </a:lnTo>
                  <a:lnTo>
                    <a:pt x="7685" y="1123"/>
                  </a:lnTo>
                  <a:lnTo>
                    <a:pt x="7407" y="1123"/>
                  </a:lnTo>
                  <a:close/>
                  <a:moveTo>
                    <a:pt x="8874" y="1123"/>
                  </a:moveTo>
                  <a:lnTo>
                    <a:pt x="8874" y="943"/>
                  </a:lnTo>
                  <a:lnTo>
                    <a:pt x="8418" y="943"/>
                  </a:lnTo>
                  <a:lnTo>
                    <a:pt x="8418" y="1123"/>
                  </a:lnTo>
                  <a:lnTo>
                    <a:pt x="8141" y="1123"/>
                  </a:lnTo>
                  <a:lnTo>
                    <a:pt x="8141" y="1769"/>
                  </a:lnTo>
                  <a:lnTo>
                    <a:pt x="9151" y="1769"/>
                  </a:lnTo>
                  <a:lnTo>
                    <a:pt x="9151" y="1123"/>
                  </a:lnTo>
                  <a:lnTo>
                    <a:pt x="8874" y="1123"/>
                  </a:lnTo>
                  <a:close/>
                  <a:moveTo>
                    <a:pt x="10339" y="1123"/>
                  </a:moveTo>
                  <a:lnTo>
                    <a:pt x="10339" y="943"/>
                  </a:lnTo>
                  <a:lnTo>
                    <a:pt x="9883" y="943"/>
                  </a:lnTo>
                  <a:lnTo>
                    <a:pt x="9883" y="1123"/>
                  </a:lnTo>
                  <a:lnTo>
                    <a:pt x="9606" y="1123"/>
                  </a:lnTo>
                  <a:lnTo>
                    <a:pt x="9606" y="1769"/>
                  </a:lnTo>
                  <a:lnTo>
                    <a:pt x="10617" y="1769"/>
                  </a:lnTo>
                  <a:lnTo>
                    <a:pt x="10617" y="1123"/>
                  </a:lnTo>
                  <a:lnTo>
                    <a:pt x="10339" y="1123"/>
                  </a:lnTo>
                  <a:close/>
                  <a:moveTo>
                    <a:pt x="1545" y="2845"/>
                  </a:moveTo>
                  <a:lnTo>
                    <a:pt x="1545" y="3025"/>
                  </a:lnTo>
                  <a:lnTo>
                    <a:pt x="1089" y="3025"/>
                  </a:lnTo>
                  <a:lnTo>
                    <a:pt x="1089" y="2845"/>
                  </a:lnTo>
                  <a:lnTo>
                    <a:pt x="811" y="2845"/>
                  </a:lnTo>
                  <a:lnTo>
                    <a:pt x="811" y="2199"/>
                  </a:lnTo>
                  <a:lnTo>
                    <a:pt x="1822" y="2199"/>
                  </a:lnTo>
                  <a:lnTo>
                    <a:pt x="1822" y="2845"/>
                  </a:lnTo>
                  <a:lnTo>
                    <a:pt x="1545" y="2845"/>
                  </a:lnTo>
                  <a:close/>
                  <a:moveTo>
                    <a:pt x="3010" y="2845"/>
                  </a:moveTo>
                  <a:lnTo>
                    <a:pt x="3010" y="3025"/>
                  </a:lnTo>
                  <a:lnTo>
                    <a:pt x="2555" y="3025"/>
                  </a:lnTo>
                  <a:lnTo>
                    <a:pt x="2555" y="2845"/>
                  </a:lnTo>
                  <a:lnTo>
                    <a:pt x="2278" y="2845"/>
                  </a:lnTo>
                  <a:lnTo>
                    <a:pt x="2278" y="2199"/>
                  </a:lnTo>
                  <a:lnTo>
                    <a:pt x="3288" y="2199"/>
                  </a:lnTo>
                  <a:lnTo>
                    <a:pt x="3288" y="2845"/>
                  </a:lnTo>
                  <a:lnTo>
                    <a:pt x="3010" y="2845"/>
                  </a:lnTo>
                  <a:close/>
                  <a:moveTo>
                    <a:pt x="4477" y="2845"/>
                  </a:moveTo>
                  <a:lnTo>
                    <a:pt x="4477" y="3025"/>
                  </a:lnTo>
                  <a:lnTo>
                    <a:pt x="4021" y="3025"/>
                  </a:lnTo>
                  <a:lnTo>
                    <a:pt x="4021" y="2845"/>
                  </a:lnTo>
                  <a:lnTo>
                    <a:pt x="3743" y="2845"/>
                  </a:lnTo>
                  <a:lnTo>
                    <a:pt x="3743" y="2199"/>
                  </a:lnTo>
                  <a:lnTo>
                    <a:pt x="4754" y="2199"/>
                  </a:lnTo>
                  <a:lnTo>
                    <a:pt x="4754" y="2845"/>
                  </a:lnTo>
                  <a:lnTo>
                    <a:pt x="4477" y="2845"/>
                  </a:lnTo>
                  <a:close/>
                  <a:moveTo>
                    <a:pt x="5942" y="2845"/>
                  </a:moveTo>
                  <a:lnTo>
                    <a:pt x="5942" y="3025"/>
                  </a:lnTo>
                  <a:lnTo>
                    <a:pt x="5486" y="3025"/>
                  </a:lnTo>
                  <a:lnTo>
                    <a:pt x="5486" y="2845"/>
                  </a:lnTo>
                  <a:lnTo>
                    <a:pt x="5209" y="2845"/>
                  </a:lnTo>
                  <a:lnTo>
                    <a:pt x="5209" y="2199"/>
                  </a:lnTo>
                  <a:lnTo>
                    <a:pt x="6219" y="2199"/>
                  </a:lnTo>
                  <a:lnTo>
                    <a:pt x="6219" y="2845"/>
                  </a:lnTo>
                  <a:lnTo>
                    <a:pt x="5942" y="2845"/>
                  </a:lnTo>
                  <a:close/>
                  <a:moveTo>
                    <a:pt x="7407" y="2845"/>
                  </a:moveTo>
                  <a:lnTo>
                    <a:pt x="7407" y="3025"/>
                  </a:lnTo>
                  <a:lnTo>
                    <a:pt x="6953" y="3025"/>
                  </a:lnTo>
                  <a:lnTo>
                    <a:pt x="6953" y="2845"/>
                  </a:lnTo>
                  <a:lnTo>
                    <a:pt x="6675" y="2845"/>
                  </a:lnTo>
                  <a:lnTo>
                    <a:pt x="6675" y="2199"/>
                  </a:lnTo>
                  <a:lnTo>
                    <a:pt x="7685" y="2199"/>
                  </a:lnTo>
                  <a:lnTo>
                    <a:pt x="7685" y="2845"/>
                  </a:lnTo>
                  <a:lnTo>
                    <a:pt x="7407" y="2845"/>
                  </a:lnTo>
                  <a:close/>
                  <a:moveTo>
                    <a:pt x="8874" y="2845"/>
                  </a:moveTo>
                  <a:lnTo>
                    <a:pt x="8874" y="3025"/>
                  </a:lnTo>
                  <a:lnTo>
                    <a:pt x="8418" y="3025"/>
                  </a:lnTo>
                  <a:lnTo>
                    <a:pt x="8418" y="2845"/>
                  </a:lnTo>
                  <a:lnTo>
                    <a:pt x="8141" y="2845"/>
                  </a:lnTo>
                  <a:lnTo>
                    <a:pt x="8141" y="2199"/>
                  </a:lnTo>
                  <a:lnTo>
                    <a:pt x="9151" y="2199"/>
                  </a:lnTo>
                  <a:lnTo>
                    <a:pt x="9151" y="2845"/>
                  </a:lnTo>
                  <a:lnTo>
                    <a:pt x="8874" y="2845"/>
                  </a:lnTo>
                  <a:close/>
                  <a:moveTo>
                    <a:pt x="10339" y="2845"/>
                  </a:moveTo>
                  <a:lnTo>
                    <a:pt x="10339" y="3025"/>
                  </a:lnTo>
                  <a:lnTo>
                    <a:pt x="9883" y="3025"/>
                  </a:lnTo>
                  <a:lnTo>
                    <a:pt x="9883" y="2845"/>
                  </a:lnTo>
                  <a:lnTo>
                    <a:pt x="9606" y="2845"/>
                  </a:lnTo>
                  <a:lnTo>
                    <a:pt x="9606" y="2199"/>
                  </a:lnTo>
                  <a:lnTo>
                    <a:pt x="10617" y="2199"/>
                  </a:lnTo>
                  <a:lnTo>
                    <a:pt x="10617" y="2845"/>
                  </a:lnTo>
                  <a:lnTo>
                    <a:pt x="10339" y="2845"/>
                  </a:lnTo>
                  <a:close/>
                  <a:moveTo>
                    <a:pt x="11851" y="1123"/>
                  </a:moveTo>
                  <a:lnTo>
                    <a:pt x="11851" y="943"/>
                  </a:lnTo>
                  <a:lnTo>
                    <a:pt x="11395" y="943"/>
                  </a:lnTo>
                  <a:lnTo>
                    <a:pt x="11395" y="1123"/>
                  </a:lnTo>
                  <a:lnTo>
                    <a:pt x="11117" y="1123"/>
                  </a:lnTo>
                  <a:lnTo>
                    <a:pt x="11117" y="1769"/>
                  </a:lnTo>
                  <a:lnTo>
                    <a:pt x="12128" y="1769"/>
                  </a:lnTo>
                  <a:lnTo>
                    <a:pt x="12128" y="1123"/>
                  </a:lnTo>
                  <a:lnTo>
                    <a:pt x="11851" y="1123"/>
                  </a:lnTo>
                  <a:close/>
                  <a:moveTo>
                    <a:pt x="11851" y="2845"/>
                  </a:moveTo>
                  <a:lnTo>
                    <a:pt x="11851" y="3025"/>
                  </a:lnTo>
                  <a:lnTo>
                    <a:pt x="11395" y="3025"/>
                  </a:lnTo>
                  <a:lnTo>
                    <a:pt x="11395" y="2845"/>
                  </a:lnTo>
                  <a:lnTo>
                    <a:pt x="11117" y="2845"/>
                  </a:lnTo>
                  <a:lnTo>
                    <a:pt x="11117" y="2199"/>
                  </a:lnTo>
                  <a:lnTo>
                    <a:pt x="12128" y="2199"/>
                  </a:lnTo>
                  <a:lnTo>
                    <a:pt x="12128" y="2845"/>
                  </a:lnTo>
                  <a:lnTo>
                    <a:pt x="11851" y="2845"/>
                  </a:lnTo>
                  <a:close/>
                </a:path>
              </a:pathLst>
            </a:custGeom>
            <a:grpFill/>
            <a:ln w="9525">
              <a:noFill/>
              <a:round/>
            </a:ln>
          </p:spPr>
          <p:txBody>
            <a:bodyPr/>
            <a:lstStyle/>
            <a:p>
              <a:pPr fontAlgn="auto">
                <a:spcBef>
                  <a:spcPts val="0"/>
                </a:spcBef>
                <a:spcAft>
                  <a:spcPts val="0"/>
                </a:spcAft>
                <a:defRPr/>
              </a:pPr>
              <a:endParaRPr lang="zh-CN" altLang="en-US" kern="0">
                <a:solidFill>
                  <a:srgbClr val="000000">
                    <a:lumMod val="75000"/>
                    <a:lumOff val="25000"/>
                  </a:srgbClr>
                </a:solidFill>
                <a:latin typeface="Arial" panose="020B0604020202020204" pitchFamily="34" charset="0"/>
                <a:ea typeface="微软雅黑" panose="020B0503020204020204" pitchFamily="34" charset="-122"/>
                <a:cs typeface="Arial" panose="020B0604020202020204" pitchFamily="34" charset="0"/>
              </a:endParaRPr>
            </a:p>
          </p:txBody>
        </p:sp>
        <p:sp>
          <p:nvSpPr>
            <p:cNvPr id="335" name="图文框 334"/>
            <p:cNvSpPr/>
            <p:nvPr/>
          </p:nvSpPr>
          <p:spPr bwMode="auto">
            <a:xfrm>
              <a:off x="4962046" y="1566538"/>
              <a:ext cx="900000" cy="936000"/>
            </a:xfrm>
            <a:prstGeom prst="frame">
              <a:avLst>
                <a:gd name="adj1" fmla="val 2855"/>
              </a:avLst>
            </a:prstGeom>
            <a:grpFill/>
            <a:ln w="19050">
              <a:noFill/>
              <a:prstDash val="dash"/>
              <a:tailEnd type="arrow"/>
            </a:ln>
            <a:effectLst/>
          </p:spPr>
          <p:txBody>
            <a:bodyPr rtlCol="0" anchor="ctr"/>
            <a:lstStyle/>
            <a:p>
              <a:pPr algn="ctr" fontAlgn="auto">
                <a:spcBef>
                  <a:spcPts val="0"/>
                </a:spcBef>
                <a:spcAft>
                  <a:spcPts val="0"/>
                </a:spcAft>
                <a:defRPr/>
              </a:pPr>
              <a:endParaRPr lang="zh-CN" altLang="en-US" kern="0" dirty="0">
                <a:solidFill>
                  <a:srgbClr val="000000">
                    <a:lumMod val="75000"/>
                    <a:lumOff val="25000"/>
                  </a:srgbClr>
                </a:solidFill>
                <a:latin typeface="Arial" panose="020B0604020202020204"/>
                <a:ea typeface="微软雅黑" panose="020B0503020204020204" pitchFamily="34" charset="-122"/>
                <a:cs typeface="Arial" panose="020B0604020202020204" pitchFamily="34" charset="0"/>
                <a:sym typeface="Arial" panose="020B0604020202020204"/>
              </a:endParaRPr>
            </a:p>
          </p:txBody>
        </p:sp>
      </p:grpSp>
      <p:sp>
        <p:nvSpPr>
          <p:cNvPr id="245" name="Text Box 22"/>
          <p:cNvSpPr txBox="1">
            <a:spLocks noChangeArrowheads="1"/>
          </p:cNvSpPr>
          <p:nvPr/>
        </p:nvSpPr>
        <p:spPr bwMode="auto">
          <a:xfrm>
            <a:off x="660400" y="4018341"/>
            <a:ext cx="6129020" cy="646607"/>
          </a:xfrm>
          <a:prstGeom prst="rect">
            <a:avLst/>
          </a:prstGeom>
          <a:solidFill>
            <a:srgbClr val="FFFFFF"/>
          </a:solidFill>
          <a:ln w="28575" algn="ctr">
            <a:solidFill>
              <a:srgbClr val="990000"/>
            </a:solidFill>
            <a:miter lim="800000"/>
          </a:ln>
          <a:effectLst/>
        </p:spPr>
        <p:txBody>
          <a:bodyPr wrap="square" lIns="78798" tIns="76337" rIns="78798" bIns="76337">
            <a:spAutoFit/>
          </a:bodyPr>
          <a:lstStyle/>
          <a:p>
            <a:pPr algn="ctr" defTabSz="548640"/>
            <a:r>
              <a:rPr lang="zh-CN" altLang="en-US" sz="1600" dirty="0" smtClean="0">
                <a:solidFill>
                  <a:srgbClr val="990000"/>
                </a:solidFill>
                <a:latin typeface="FrutigerNext LT Medium"/>
                <a:ea typeface="黑体" panose="02010609060101010101" pitchFamily="49" charset="-122"/>
              </a:rPr>
              <a:t>在允许用户自由移动、任意接入的大背景下，如何实现用户的业务策略和网络体验能够保持一致？</a:t>
            </a:r>
            <a:endParaRPr lang="zh-CN" altLang="en-US" sz="1600" dirty="0">
              <a:solidFill>
                <a:srgbClr val="990000"/>
              </a:solidFill>
              <a:latin typeface="FrutigerNext LT Medium"/>
              <a:ea typeface="黑体" panose="02010609060101010101" pitchFamily="49" charset="-122"/>
            </a:endParaRPr>
          </a:p>
        </p:txBody>
      </p:sp>
    </p:spTree>
  </p:cSld>
  <p:clrMapOvr>
    <a:masterClrMapping/>
  </p:clrMapOvr>
  <p:transition advClick="0" advTm="8000">
    <p:fade thruBlk="1"/>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 name="内容占位符 2"/>
          <p:cNvSpPr txBox="1"/>
          <p:nvPr/>
        </p:nvSpPr>
        <p:spPr bwMode="auto">
          <a:xfrm>
            <a:off x="5856350" y="872729"/>
            <a:ext cx="2629406" cy="3751659"/>
          </a:xfrm>
          <a:prstGeom prst="rect">
            <a:avLst/>
          </a:prstGeom>
          <a:noFill/>
          <a:ln w="6350">
            <a:solidFill>
              <a:schemeClr val="bg1">
                <a:lumMod val="75000"/>
              </a:schemeClr>
            </a:solidFill>
            <a:prstDash val="solid"/>
            <a:round/>
          </a:ln>
        </p:spPr>
        <p:txBody>
          <a:bodyPr wrap="square" lIns="68562" tIns="34281" rIns="68562" bIns="34281" anchor="t" anchorCtr="0"/>
          <a:lstStyle/>
          <a:p>
            <a:pPr lvl="0">
              <a:lnSpc>
                <a:spcPct val="150000"/>
              </a:lnSpc>
              <a:defRPr/>
            </a:pPr>
            <a:r>
              <a:rPr lang="en-US" altLang="zh-CN" sz="800" b="1" kern="0" dirty="0" smtClean="0">
                <a:solidFill>
                  <a:srgbClr val="2D2015"/>
                </a:solidFill>
                <a:latin typeface="微软雅黑" panose="020B0503020204020204" pitchFamily="34" charset="-122"/>
                <a:ea typeface="微软雅黑" panose="020B0503020204020204" pitchFamily="34" charset="-122"/>
              </a:rPr>
              <a:t>Agile Controller</a:t>
            </a:r>
            <a:r>
              <a:rPr lang="zh-CN" altLang="en-US" sz="800" b="1" kern="0" dirty="0" smtClean="0">
                <a:solidFill>
                  <a:srgbClr val="2D2015"/>
                </a:solidFill>
                <a:latin typeface="微软雅黑" panose="020B0503020204020204" pitchFamily="34" charset="-122"/>
                <a:ea typeface="微软雅黑" panose="020B0503020204020204" pitchFamily="34" charset="-122"/>
              </a:rPr>
              <a:t>上</a:t>
            </a:r>
            <a:r>
              <a:rPr lang="en-US" altLang="zh-CN" sz="800" b="1" kern="0" dirty="0" smtClean="0">
                <a:solidFill>
                  <a:srgbClr val="2D2015"/>
                </a:solidFill>
                <a:latin typeface="微软雅黑" panose="020B0503020204020204" pitchFamily="34" charset="-122"/>
                <a:ea typeface="微软雅黑" panose="020B0503020204020204" pitchFamily="34" charset="-122"/>
              </a:rPr>
              <a:t>MSV</a:t>
            </a:r>
            <a:r>
              <a:rPr lang="zh-CN" altLang="en-US" sz="800" b="1" kern="0" dirty="0" smtClean="0">
                <a:solidFill>
                  <a:srgbClr val="2D2015"/>
                </a:solidFill>
                <a:latin typeface="微软雅黑" panose="020B0503020204020204" pitchFamily="34" charset="-122"/>
                <a:ea typeface="微软雅黑" panose="020B0503020204020204" pitchFamily="34" charset="-122"/>
              </a:rPr>
              <a:t>业务链增加业务流配置如图所示：</a:t>
            </a:r>
            <a:endParaRPr lang="en-US" altLang="zh-CN" sz="800" b="1"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如左上图所示，设置业务流名称和描述，点击按钮</a:t>
            </a:r>
            <a:r>
              <a:rPr lang="en-US" altLang="zh-CN" sz="800" kern="0" dirty="0" smtClean="0">
                <a:solidFill>
                  <a:srgbClr val="2D2015"/>
                </a:solidFill>
                <a:latin typeface="微软雅黑" panose="020B0503020204020204" pitchFamily="34" charset="-122"/>
                <a:ea typeface="微软雅黑" panose="020B0503020204020204" pitchFamily="34" charset="-122"/>
              </a:rPr>
              <a:t>1</a:t>
            </a:r>
            <a:r>
              <a:rPr lang="zh-CN" altLang="en-US" sz="800" kern="0" dirty="0" smtClean="0">
                <a:solidFill>
                  <a:srgbClr val="2D2015"/>
                </a:solidFill>
                <a:latin typeface="微软雅黑" panose="020B0503020204020204" pitchFamily="34" charset="-122"/>
                <a:ea typeface="微软雅黑" panose="020B0503020204020204" pitchFamily="34" charset="-122"/>
              </a:rPr>
              <a:t>来选择业务流的定义方式。</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选择</a:t>
            </a:r>
            <a:r>
              <a:rPr lang="en-US" altLang="zh-CN" sz="800" kern="0" dirty="0" smtClean="0">
                <a:solidFill>
                  <a:srgbClr val="2D2015"/>
                </a:solidFill>
                <a:latin typeface="微软雅黑" panose="020B0503020204020204" pitchFamily="34" charset="-122"/>
                <a:ea typeface="微软雅黑" panose="020B0503020204020204" pitchFamily="34" charset="-122"/>
              </a:rPr>
              <a:t>ACL</a:t>
            </a:r>
            <a:r>
              <a:rPr lang="zh-CN" altLang="en-US" sz="800" kern="0" dirty="0" smtClean="0">
                <a:solidFill>
                  <a:srgbClr val="2D2015"/>
                </a:solidFill>
                <a:latin typeface="微软雅黑" panose="020B0503020204020204" pitchFamily="34" charset="-122"/>
                <a:ea typeface="微软雅黑" panose="020B0503020204020204" pitchFamily="34" charset="-122"/>
              </a:rPr>
              <a:t>方式时。点击按钮</a:t>
            </a:r>
            <a:r>
              <a:rPr lang="en-US" altLang="zh-CN" sz="800" kern="0" dirty="0" smtClean="0">
                <a:solidFill>
                  <a:srgbClr val="2D2015"/>
                </a:solidFill>
                <a:latin typeface="微软雅黑" panose="020B0503020204020204" pitchFamily="34" charset="-122"/>
                <a:ea typeface="微软雅黑" panose="020B0503020204020204" pitchFamily="34" charset="-122"/>
              </a:rPr>
              <a:t>2</a:t>
            </a:r>
            <a:r>
              <a:rPr lang="zh-CN" altLang="en-US" sz="800" kern="0" dirty="0" smtClean="0">
                <a:solidFill>
                  <a:srgbClr val="2D2015"/>
                </a:solidFill>
                <a:latin typeface="微软雅黑" panose="020B0503020204020204" pitchFamily="34" charset="-122"/>
                <a:ea typeface="微软雅黑" panose="020B0503020204020204" pitchFamily="34" charset="-122"/>
              </a:rPr>
              <a:t>出现左上图所示列表规则，可配置五元组信息（协议、源</a:t>
            </a:r>
            <a:r>
              <a:rPr lang="en-US" altLang="zh-CN" sz="800" kern="0" dirty="0" smtClean="0">
                <a:solidFill>
                  <a:srgbClr val="2D2015"/>
                </a:solidFill>
                <a:latin typeface="微软雅黑" panose="020B0503020204020204" pitchFamily="34" charset="-122"/>
                <a:ea typeface="微软雅黑" panose="020B0503020204020204" pitchFamily="34" charset="-122"/>
              </a:rPr>
              <a:t>IP</a:t>
            </a:r>
            <a:r>
              <a:rPr lang="zh-CN" altLang="en-US" sz="800" kern="0" dirty="0" smtClean="0">
                <a:solidFill>
                  <a:srgbClr val="2D2015"/>
                </a:solidFill>
                <a:latin typeface="微软雅黑" panose="020B0503020204020204" pitchFamily="34" charset="-122"/>
                <a:ea typeface="微软雅黑" panose="020B0503020204020204" pitchFamily="34" charset="-122"/>
              </a:rPr>
              <a:t>、源端口、目的</a:t>
            </a:r>
            <a:r>
              <a:rPr lang="en-US" altLang="zh-CN" sz="800" kern="0" dirty="0" smtClean="0">
                <a:solidFill>
                  <a:srgbClr val="2D2015"/>
                </a:solidFill>
                <a:latin typeface="微软雅黑" panose="020B0503020204020204" pitchFamily="34" charset="-122"/>
                <a:ea typeface="微软雅黑" panose="020B0503020204020204" pitchFamily="34" charset="-122"/>
              </a:rPr>
              <a:t>IP</a:t>
            </a:r>
            <a:r>
              <a:rPr lang="zh-CN" altLang="en-US" sz="800" kern="0" dirty="0" smtClean="0">
                <a:solidFill>
                  <a:srgbClr val="2D2015"/>
                </a:solidFill>
                <a:latin typeface="微软雅黑" panose="020B0503020204020204" pitchFamily="34" charset="-122"/>
                <a:ea typeface="微软雅黑" panose="020B0503020204020204" pitchFamily="34" charset="-122"/>
              </a:rPr>
              <a:t>、目的端口）来定义业务流；</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选择</a:t>
            </a:r>
            <a:r>
              <a:rPr lang="en-US" altLang="zh-CN" sz="800" kern="0" dirty="0" smtClean="0">
                <a:solidFill>
                  <a:srgbClr val="2D2015"/>
                </a:solidFill>
                <a:latin typeface="微软雅黑" panose="020B0503020204020204" pitchFamily="34" charset="-122"/>
                <a:ea typeface="微软雅黑" panose="020B0503020204020204" pitchFamily="34" charset="-122"/>
              </a:rPr>
              <a:t>UCL</a:t>
            </a:r>
            <a:r>
              <a:rPr lang="zh-CN" altLang="en-US" sz="800" kern="0" dirty="0" smtClean="0">
                <a:solidFill>
                  <a:srgbClr val="2D2015"/>
                </a:solidFill>
                <a:latin typeface="微软雅黑" panose="020B0503020204020204" pitchFamily="34" charset="-122"/>
                <a:ea typeface="微软雅黑" panose="020B0503020204020204" pitchFamily="34" charset="-122"/>
              </a:rPr>
              <a:t>方式时。出现列表规则，可选择已有安全组。</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p:txBody>
      </p:sp>
      <p:pic>
        <p:nvPicPr>
          <p:cNvPr id="2050" name="Picture 2"/>
          <p:cNvPicPr>
            <a:picLocks noChangeAspect="1" noChangeArrowheads="1"/>
          </p:cNvPicPr>
          <p:nvPr/>
        </p:nvPicPr>
        <p:blipFill>
          <a:blip r:embed="rId1" cstate="print"/>
          <a:srcRect/>
          <a:stretch>
            <a:fillRect/>
          </a:stretch>
        </p:blipFill>
        <p:spPr bwMode="auto">
          <a:xfrm>
            <a:off x="373063" y="865801"/>
            <a:ext cx="5057100" cy="3751659"/>
          </a:xfrm>
          <a:prstGeom prst="rect">
            <a:avLst/>
          </a:prstGeom>
          <a:noFill/>
          <a:ln w="9525">
            <a:noFill/>
            <a:miter lim="800000"/>
            <a:headEnd/>
            <a:tailEnd/>
          </a:ln>
        </p:spPr>
      </p:pic>
      <p:sp>
        <p:nvSpPr>
          <p:cNvPr id="11" name="圆角矩形标注 10"/>
          <p:cNvSpPr/>
          <p:nvPr/>
        </p:nvSpPr>
        <p:spPr bwMode="auto">
          <a:xfrm>
            <a:off x="2043584" y="1784152"/>
            <a:ext cx="404895" cy="172640"/>
          </a:xfrm>
          <a:prstGeom prst="wedgeRoundRectCallout">
            <a:avLst>
              <a:gd name="adj1" fmla="val -71791"/>
              <a:gd name="adj2" fmla="val 6752"/>
              <a:gd name="adj3" fmla="val 16667"/>
            </a:avLst>
          </a:prstGeom>
          <a:solidFill>
            <a:srgbClr val="00B0F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62" tIns="34281" rIns="68562" bIns="34281" numCol="1" rtlCol="0" anchor="ctr" anchorCtr="0" compatLnSpc="1"/>
          <a:lstStyle/>
          <a:p>
            <a:pPr defTabSz="685165">
              <a:buClr>
                <a:srgbClr val="CC9900"/>
              </a:buClr>
            </a:pPr>
            <a:r>
              <a:rPr lang="zh-CN" altLang="en-US" sz="700" b="1" dirty="0" smtClean="0">
                <a:solidFill>
                  <a:schemeClr val="bg1"/>
                </a:solidFill>
                <a:latin typeface="+mn-ea"/>
                <a:ea typeface="+mn-ea"/>
              </a:rPr>
              <a:t>按钮</a:t>
            </a:r>
            <a:r>
              <a:rPr lang="en-US" altLang="zh-CN" sz="700" b="1" dirty="0" smtClean="0">
                <a:solidFill>
                  <a:schemeClr val="bg1"/>
                </a:solidFill>
                <a:latin typeface="+mn-ea"/>
                <a:ea typeface="+mn-ea"/>
              </a:rPr>
              <a:t>1</a:t>
            </a:r>
            <a:endParaRPr lang="zh-CN" altLang="en-US" sz="700" b="1" dirty="0" smtClean="0">
              <a:solidFill>
                <a:schemeClr val="bg1"/>
              </a:solidFill>
              <a:latin typeface="+mn-ea"/>
              <a:ea typeface="+mn-ea"/>
            </a:endParaRPr>
          </a:p>
        </p:txBody>
      </p:sp>
      <p:sp>
        <p:nvSpPr>
          <p:cNvPr id="13" name="圆角矩形标注 12"/>
          <p:cNvSpPr/>
          <p:nvPr/>
        </p:nvSpPr>
        <p:spPr bwMode="auto">
          <a:xfrm>
            <a:off x="1671202" y="2656880"/>
            <a:ext cx="404895" cy="172640"/>
          </a:xfrm>
          <a:prstGeom prst="wedgeRoundRectCallout">
            <a:avLst>
              <a:gd name="adj1" fmla="val -71792"/>
              <a:gd name="adj2" fmla="val -47041"/>
              <a:gd name="adj3" fmla="val 16667"/>
            </a:avLst>
          </a:prstGeom>
          <a:solidFill>
            <a:srgbClr val="00B0F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62" tIns="34281" rIns="68562" bIns="34281" numCol="1" rtlCol="0" anchor="ctr" anchorCtr="0" compatLnSpc="1"/>
          <a:lstStyle/>
          <a:p>
            <a:pPr defTabSz="685165">
              <a:buClr>
                <a:srgbClr val="CC9900"/>
              </a:buClr>
            </a:pPr>
            <a:r>
              <a:rPr lang="zh-CN" altLang="en-US" sz="700" b="1" dirty="0" smtClean="0">
                <a:solidFill>
                  <a:schemeClr val="bg1"/>
                </a:solidFill>
                <a:latin typeface="+mn-ea"/>
                <a:ea typeface="+mn-ea"/>
              </a:rPr>
              <a:t>按钮</a:t>
            </a:r>
            <a:r>
              <a:rPr lang="en-US" altLang="zh-CN" sz="700" b="1" dirty="0" smtClean="0">
                <a:solidFill>
                  <a:schemeClr val="bg1"/>
                </a:solidFill>
                <a:latin typeface="+mn-ea"/>
                <a:ea typeface="+mn-ea"/>
              </a:rPr>
              <a:t>2</a:t>
            </a:r>
            <a:endParaRPr lang="zh-CN" altLang="en-US" sz="700" b="1" dirty="0" smtClean="0">
              <a:solidFill>
                <a:schemeClr val="bg1"/>
              </a:solidFill>
              <a:latin typeface="+mn-ea"/>
              <a:ea typeface="+mn-ea"/>
            </a:endParaRPr>
          </a:p>
        </p:txBody>
      </p:sp>
      <p:sp>
        <p:nvSpPr>
          <p:cNvPr id="8" name="标题 1"/>
          <p:cNvSpPr>
            <a:spLocks noGrp="1"/>
          </p:cNvSpPr>
          <p:nvPr>
            <p:ph type="title"/>
          </p:nvPr>
        </p:nvSpPr>
        <p:spPr>
          <a:xfrm>
            <a:off x="381000" y="289069"/>
            <a:ext cx="8233971" cy="559338"/>
          </a:xfrm>
        </p:spPr>
        <p:txBody>
          <a:bodyPr lIns="67412" tIns="33707" rIns="67412" bIns="33707"/>
          <a:lstStyle/>
          <a:p>
            <a:r>
              <a:rPr lang="en-US" altLang="zh-CN" sz="2800" dirty="0" smtClean="0">
                <a:cs typeface="+mj-cs"/>
              </a:rPr>
              <a:t>MSV</a:t>
            </a:r>
            <a:r>
              <a:rPr lang="zh-CN" altLang="en-US" sz="2800" dirty="0" smtClean="0">
                <a:cs typeface="+mj-cs"/>
              </a:rPr>
              <a:t>业务链配置说明</a:t>
            </a:r>
            <a:r>
              <a:rPr lang="en-US" altLang="zh-CN" sz="2800" dirty="0" smtClean="0">
                <a:cs typeface="+mj-cs"/>
              </a:rPr>
              <a:t>—</a:t>
            </a:r>
            <a:r>
              <a:rPr lang="zh-CN" altLang="en-US" sz="2800" dirty="0" smtClean="0">
                <a:cs typeface="+mj-cs"/>
              </a:rPr>
              <a:t>增加业务流</a:t>
            </a:r>
            <a:endParaRPr lang="zh-CN" altLang="en-US" sz="2800" dirty="0">
              <a:cs typeface="+mj-cs"/>
            </a:endParaRPr>
          </a:p>
        </p:txBody>
      </p:sp>
    </p:spTree>
  </p:cSld>
  <p:clrMapOvr>
    <a:masterClrMapping/>
  </p:clrMapOvr>
  <p:transition advClick="0" advTm="8000">
    <p:cut/>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 name="内容占位符 2"/>
          <p:cNvSpPr txBox="1"/>
          <p:nvPr/>
        </p:nvSpPr>
        <p:spPr bwMode="auto">
          <a:xfrm>
            <a:off x="6865737" y="872729"/>
            <a:ext cx="1620019" cy="2893219"/>
          </a:xfrm>
          <a:prstGeom prst="rect">
            <a:avLst/>
          </a:prstGeom>
          <a:noFill/>
          <a:ln w="6350">
            <a:solidFill>
              <a:schemeClr val="bg1">
                <a:lumMod val="75000"/>
              </a:schemeClr>
            </a:solidFill>
            <a:prstDash val="solid"/>
            <a:round/>
          </a:ln>
        </p:spPr>
        <p:txBody>
          <a:bodyPr wrap="square" lIns="68562" tIns="34281" rIns="68562" bIns="34281" anchor="t" anchorCtr="0"/>
          <a:lstStyle/>
          <a:p>
            <a:pPr marL="257175" indent="-257175">
              <a:lnSpc>
                <a:spcPct val="150000"/>
              </a:lnSpc>
              <a:defRPr/>
            </a:pPr>
            <a:r>
              <a:rPr lang="en-US" altLang="zh-CN" sz="800" b="1" kern="0" dirty="0" smtClean="0">
                <a:solidFill>
                  <a:srgbClr val="2D2015"/>
                </a:solidFill>
                <a:latin typeface="微软雅黑" panose="020B0503020204020204" pitchFamily="34" charset="-122"/>
                <a:ea typeface="微软雅黑" panose="020B0503020204020204" pitchFamily="34" charset="-122"/>
              </a:rPr>
              <a:t>Agile Controller</a:t>
            </a:r>
            <a:r>
              <a:rPr lang="zh-CN" altLang="en-US" sz="800" b="1" kern="0" dirty="0" smtClean="0">
                <a:solidFill>
                  <a:srgbClr val="2D2015"/>
                </a:solidFill>
                <a:latin typeface="微软雅黑" panose="020B0503020204020204" pitchFamily="34" charset="-122"/>
                <a:ea typeface="微软雅黑" panose="020B0503020204020204" pitchFamily="34" charset="-122"/>
              </a:rPr>
              <a:t>上</a:t>
            </a:r>
            <a:r>
              <a:rPr lang="en-US" altLang="zh-CN" sz="800" b="1" kern="0" dirty="0" smtClean="0">
                <a:solidFill>
                  <a:srgbClr val="2D2015"/>
                </a:solidFill>
                <a:latin typeface="微软雅黑" panose="020B0503020204020204" pitchFamily="34" charset="-122"/>
                <a:ea typeface="微软雅黑" panose="020B0503020204020204" pitchFamily="34" charset="-122"/>
              </a:rPr>
              <a:t>MSV</a:t>
            </a:r>
            <a:r>
              <a:rPr lang="zh-CN" altLang="en-US" sz="800" b="1" kern="0" dirty="0" smtClean="0">
                <a:solidFill>
                  <a:srgbClr val="2D2015"/>
                </a:solidFill>
                <a:latin typeface="微软雅黑" panose="020B0503020204020204" pitchFamily="34" charset="-122"/>
                <a:ea typeface="微软雅黑" panose="020B0503020204020204" pitchFamily="34" charset="-122"/>
              </a:rPr>
              <a:t>业务链增加业务链配置如图所示：</a:t>
            </a:r>
            <a:endParaRPr lang="en-US" altLang="zh-CN" sz="800" b="1"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在业务链配置页面中，从区域</a:t>
            </a:r>
            <a:r>
              <a:rPr lang="en-US" altLang="zh-CN" sz="800" kern="0" dirty="0" smtClean="0">
                <a:solidFill>
                  <a:srgbClr val="2D2015"/>
                </a:solidFill>
                <a:latin typeface="微软雅黑" panose="020B0503020204020204" pitchFamily="34" charset="-122"/>
                <a:ea typeface="微软雅黑" panose="020B0503020204020204" pitchFamily="34" charset="-122"/>
              </a:rPr>
              <a:t>1</a:t>
            </a:r>
            <a:r>
              <a:rPr lang="zh-CN" altLang="en-US" sz="800" kern="0" dirty="0" smtClean="0">
                <a:solidFill>
                  <a:srgbClr val="2D2015"/>
                </a:solidFill>
                <a:latin typeface="微软雅黑" panose="020B0503020204020204" pitchFamily="34" charset="-122"/>
                <a:ea typeface="微软雅黑" panose="020B0503020204020204" pitchFamily="34" charset="-122"/>
              </a:rPr>
              <a:t>中选择编排设备，拖拽到右侧的拖拽区，从区域</a:t>
            </a:r>
            <a:r>
              <a:rPr lang="en-US" altLang="zh-CN" sz="800" kern="0" dirty="0" smtClean="0">
                <a:solidFill>
                  <a:srgbClr val="2D2015"/>
                </a:solidFill>
                <a:latin typeface="微软雅黑" panose="020B0503020204020204" pitchFamily="34" charset="-122"/>
                <a:ea typeface="微软雅黑" panose="020B0503020204020204" pitchFamily="34" charset="-122"/>
              </a:rPr>
              <a:t>2</a:t>
            </a:r>
            <a:r>
              <a:rPr lang="zh-CN" altLang="en-US" sz="800" kern="0" dirty="0" smtClean="0">
                <a:solidFill>
                  <a:srgbClr val="2D2015"/>
                </a:solidFill>
                <a:latin typeface="微软雅黑" panose="020B0503020204020204" pitchFamily="34" charset="-122"/>
                <a:ea typeface="微软雅黑" panose="020B0503020204020204" pitchFamily="34" charset="-122"/>
              </a:rPr>
              <a:t>中选择业务流，拖拽到右侧的拖拽区，点击按钮</a:t>
            </a:r>
            <a:r>
              <a:rPr lang="en-US" altLang="zh-CN" sz="800" kern="0" dirty="0" smtClean="0">
                <a:solidFill>
                  <a:srgbClr val="2D2015"/>
                </a:solidFill>
                <a:latin typeface="微软雅黑" panose="020B0503020204020204" pitchFamily="34" charset="-122"/>
                <a:ea typeface="微软雅黑" panose="020B0503020204020204" pitchFamily="34" charset="-122"/>
              </a:rPr>
              <a:t>3</a:t>
            </a:r>
            <a:r>
              <a:rPr lang="zh-CN" altLang="en-US" sz="800" kern="0" dirty="0" smtClean="0">
                <a:solidFill>
                  <a:srgbClr val="2D2015"/>
                </a:solidFill>
                <a:latin typeface="微软雅黑" panose="020B0503020204020204" pitchFamily="34" charset="-122"/>
                <a:ea typeface="微软雅黑" panose="020B0503020204020204" pitchFamily="34" charset="-122"/>
              </a:rPr>
              <a:t>选择</a:t>
            </a:r>
            <a:r>
              <a:rPr lang="en-US" altLang="zh-CN" sz="800" kern="0" dirty="0" smtClean="0">
                <a:solidFill>
                  <a:srgbClr val="2D2015"/>
                </a:solidFill>
                <a:latin typeface="微软雅黑" panose="020B0503020204020204" pitchFamily="34" charset="-122"/>
                <a:ea typeface="微软雅黑" panose="020B0503020204020204" pitchFamily="34" charset="-122"/>
              </a:rPr>
              <a:t>GRE</a:t>
            </a:r>
            <a:r>
              <a:rPr lang="zh-CN" altLang="en-US" sz="800" kern="0" dirty="0" smtClean="0">
                <a:solidFill>
                  <a:srgbClr val="2D2015"/>
                </a:solidFill>
                <a:latin typeface="微软雅黑" panose="020B0503020204020204" pitchFamily="34" charset="-122"/>
                <a:ea typeface="微软雅黑" panose="020B0503020204020204" pitchFamily="34" charset="-122"/>
              </a:rPr>
              <a:t>隧道故障处理方式；</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在右侧的拖拽区中，选择需要使用的业务设备形成业务链，可以拖拽来调整业务设备的顺序；</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a:p>
            <a:pPr marL="257175" indent="-257175">
              <a:lnSpc>
                <a:spcPct val="150000"/>
              </a:lnSpc>
              <a:buFont typeface="+mj-ea"/>
              <a:buAutoNum type="circleNumDbPlain"/>
              <a:defRPr/>
            </a:pPr>
            <a:r>
              <a:rPr lang="zh-CN" altLang="en-US" sz="800" kern="0" dirty="0" smtClean="0">
                <a:solidFill>
                  <a:srgbClr val="2D2015"/>
                </a:solidFill>
                <a:latin typeface="微软雅黑" panose="020B0503020204020204" pitchFamily="34" charset="-122"/>
                <a:ea typeface="微软雅黑" panose="020B0503020204020204" pitchFamily="34" charset="-122"/>
              </a:rPr>
              <a:t>已创建的业务链在下图中以列表的形式显示出来。</a:t>
            </a:r>
            <a:endParaRPr lang="en-US" altLang="zh-CN" sz="800" kern="0" dirty="0" smtClean="0">
              <a:solidFill>
                <a:srgbClr val="2D2015"/>
              </a:solidFill>
              <a:latin typeface="微软雅黑" panose="020B0503020204020204" pitchFamily="34" charset="-122"/>
              <a:ea typeface="微软雅黑" panose="020B0503020204020204" pitchFamily="34" charset="-122"/>
            </a:endParaRPr>
          </a:p>
        </p:txBody>
      </p:sp>
      <p:sp>
        <p:nvSpPr>
          <p:cNvPr id="38" name="圆角矩形标注 37"/>
          <p:cNvSpPr/>
          <p:nvPr/>
        </p:nvSpPr>
        <p:spPr bwMode="auto">
          <a:xfrm>
            <a:off x="5563532" y="3349229"/>
            <a:ext cx="458880" cy="172640"/>
          </a:xfrm>
          <a:prstGeom prst="wedgeRoundRectCallout">
            <a:avLst>
              <a:gd name="adj1" fmla="val -54153"/>
              <a:gd name="adj2" fmla="val -104971"/>
              <a:gd name="adj3" fmla="val 16667"/>
            </a:avLst>
          </a:prstGeom>
          <a:solidFill>
            <a:srgbClr val="00B0F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62" tIns="34281" rIns="68562" bIns="34281" numCol="1" rtlCol="0" anchor="ctr" anchorCtr="0" compatLnSpc="1"/>
          <a:lstStyle/>
          <a:p>
            <a:pPr defTabSz="685165">
              <a:buClr>
                <a:srgbClr val="CC9900"/>
              </a:buClr>
            </a:pPr>
            <a:r>
              <a:rPr lang="zh-CN" altLang="en-US" sz="700" b="1" dirty="0" smtClean="0">
                <a:solidFill>
                  <a:schemeClr val="bg1"/>
                </a:solidFill>
                <a:latin typeface="+mn-ea"/>
                <a:ea typeface="+mn-ea"/>
              </a:rPr>
              <a:t>待选区</a:t>
            </a:r>
            <a:endParaRPr lang="zh-CN" altLang="en-US" sz="700" b="1" dirty="0" smtClean="0">
              <a:solidFill>
                <a:schemeClr val="bg1"/>
              </a:solidFill>
              <a:latin typeface="+mn-ea"/>
              <a:ea typeface="+mn-ea"/>
            </a:endParaRPr>
          </a:p>
        </p:txBody>
      </p:sp>
      <p:pic>
        <p:nvPicPr>
          <p:cNvPr id="1026" name="图片 7" descr="image003"/>
          <p:cNvPicPr>
            <a:picLocks noChangeAspect="1" noChangeArrowheads="1"/>
          </p:cNvPicPr>
          <p:nvPr/>
        </p:nvPicPr>
        <p:blipFill>
          <a:blip r:embed="rId1" cstate="print"/>
          <a:srcRect/>
          <a:stretch>
            <a:fillRect/>
          </a:stretch>
        </p:blipFill>
        <p:spPr bwMode="auto">
          <a:xfrm>
            <a:off x="373063" y="880665"/>
            <a:ext cx="6018728" cy="2956322"/>
          </a:xfrm>
          <a:prstGeom prst="rect">
            <a:avLst/>
          </a:prstGeom>
          <a:noFill/>
          <a:ln w="9525">
            <a:noFill/>
            <a:miter lim="800000"/>
            <a:headEnd/>
            <a:tailEnd/>
          </a:ln>
        </p:spPr>
      </p:pic>
      <p:sp>
        <p:nvSpPr>
          <p:cNvPr id="37" name="圆角矩形标注 36"/>
          <p:cNvSpPr/>
          <p:nvPr/>
        </p:nvSpPr>
        <p:spPr bwMode="auto">
          <a:xfrm>
            <a:off x="978345" y="1684735"/>
            <a:ext cx="404895" cy="172640"/>
          </a:xfrm>
          <a:prstGeom prst="wedgeRoundRectCallout">
            <a:avLst>
              <a:gd name="adj1" fmla="val -71791"/>
              <a:gd name="adj2" fmla="val 6752"/>
              <a:gd name="adj3" fmla="val 16667"/>
            </a:avLst>
          </a:prstGeom>
          <a:solidFill>
            <a:srgbClr val="00B0F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62" tIns="34281" rIns="68562" bIns="34281" numCol="1" rtlCol="0" anchor="ctr" anchorCtr="0" compatLnSpc="1"/>
          <a:lstStyle/>
          <a:p>
            <a:pPr defTabSz="685165">
              <a:buClr>
                <a:srgbClr val="CC9900"/>
              </a:buClr>
            </a:pPr>
            <a:r>
              <a:rPr lang="zh-CN" altLang="en-US" sz="700" b="1" dirty="0" smtClean="0">
                <a:solidFill>
                  <a:schemeClr val="bg1"/>
                </a:solidFill>
                <a:latin typeface="+mn-ea"/>
                <a:ea typeface="+mn-ea"/>
              </a:rPr>
              <a:t>区域</a:t>
            </a:r>
            <a:r>
              <a:rPr lang="en-US" altLang="zh-CN" sz="700" b="1" dirty="0" smtClean="0">
                <a:solidFill>
                  <a:schemeClr val="bg1"/>
                </a:solidFill>
                <a:latin typeface="+mn-ea"/>
                <a:ea typeface="+mn-ea"/>
              </a:rPr>
              <a:t>1</a:t>
            </a:r>
            <a:endParaRPr lang="zh-CN" altLang="en-US" sz="700" b="1" dirty="0" smtClean="0">
              <a:solidFill>
                <a:schemeClr val="bg1"/>
              </a:solidFill>
              <a:latin typeface="+mn-ea"/>
              <a:ea typeface="+mn-ea"/>
            </a:endParaRPr>
          </a:p>
        </p:txBody>
      </p:sp>
      <p:sp>
        <p:nvSpPr>
          <p:cNvPr id="39" name="圆角矩形标注 38"/>
          <p:cNvSpPr/>
          <p:nvPr/>
        </p:nvSpPr>
        <p:spPr bwMode="auto">
          <a:xfrm>
            <a:off x="978345" y="2662239"/>
            <a:ext cx="404895" cy="172640"/>
          </a:xfrm>
          <a:prstGeom prst="wedgeRoundRectCallout">
            <a:avLst>
              <a:gd name="adj1" fmla="val -71792"/>
              <a:gd name="adj2" fmla="val 19166"/>
              <a:gd name="adj3" fmla="val 16667"/>
            </a:avLst>
          </a:prstGeom>
          <a:solidFill>
            <a:srgbClr val="00B0F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62" tIns="34281" rIns="68562" bIns="34281" numCol="1" rtlCol="0" anchor="ctr" anchorCtr="0" compatLnSpc="1"/>
          <a:lstStyle/>
          <a:p>
            <a:pPr defTabSz="685165">
              <a:buClr>
                <a:srgbClr val="CC9900"/>
              </a:buClr>
            </a:pPr>
            <a:r>
              <a:rPr lang="zh-CN" altLang="en-US" sz="700" b="1" dirty="0" smtClean="0">
                <a:solidFill>
                  <a:schemeClr val="bg1"/>
                </a:solidFill>
                <a:latin typeface="+mn-ea"/>
                <a:ea typeface="+mn-ea"/>
              </a:rPr>
              <a:t>区域</a:t>
            </a:r>
            <a:r>
              <a:rPr lang="en-US" altLang="zh-CN" sz="700" b="1" dirty="0" smtClean="0">
                <a:solidFill>
                  <a:schemeClr val="bg1"/>
                </a:solidFill>
                <a:latin typeface="+mn-ea"/>
                <a:ea typeface="+mn-ea"/>
              </a:rPr>
              <a:t>2</a:t>
            </a:r>
            <a:endParaRPr lang="zh-CN" altLang="en-US" sz="700" b="1" dirty="0" smtClean="0">
              <a:solidFill>
                <a:schemeClr val="bg1"/>
              </a:solidFill>
              <a:latin typeface="+mn-ea"/>
              <a:ea typeface="+mn-ea"/>
            </a:endParaRPr>
          </a:p>
        </p:txBody>
      </p:sp>
      <p:sp>
        <p:nvSpPr>
          <p:cNvPr id="47" name="圆角矩形标注 46"/>
          <p:cNvSpPr/>
          <p:nvPr/>
        </p:nvSpPr>
        <p:spPr bwMode="auto">
          <a:xfrm>
            <a:off x="1562884" y="3377804"/>
            <a:ext cx="404895" cy="172640"/>
          </a:xfrm>
          <a:prstGeom prst="wedgeRoundRectCallout">
            <a:avLst>
              <a:gd name="adj1" fmla="val -73556"/>
              <a:gd name="adj2" fmla="val -5660"/>
              <a:gd name="adj3" fmla="val 16667"/>
            </a:avLst>
          </a:prstGeom>
          <a:solidFill>
            <a:srgbClr val="00B0F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62" tIns="34281" rIns="68562" bIns="34281" numCol="1" rtlCol="0" anchor="ctr" anchorCtr="0" compatLnSpc="1"/>
          <a:lstStyle/>
          <a:p>
            <a:pPr defTabSz="685165">
              <a:buClr>
                <a:srgbClr val="CC9900"/>
              </a:buClr>
            </a:pPr>
            <a:r>
              <a:rPr lang="zh-CN" altLang="en-US" sz="700" b="1" dirty="0" smtClean="0">
                <a:solidFill>
                  <a:schemeClr val="bg1"/>
                </a:solidFill>
                <a:latin typeface="+mn-ea"/>
                <a:ea typeface="+mn-ea"/>
              </a:rPr>
              <a:t>按钮</a:t>
            </a:r>
            <a:r>
              <a:rPr lang="en-US" altLang="zh-CN" sz="700" b="1" dirty="0" smtClean="0">
                <a:solidFill>
                  <a:schemeClr val="bg1"/>
                </a:solidFill>
                <a:latin typeface="+mn-ea"/>
                <a:ea typeface="+mn-ea"/>
              </a:rPr>
              <a:t>3</a:t>
            </a:r>
            <a:endParaRPr lang="zh-CN" altLang="en-US" sz="700" b="1" dirty="0" smtClean="0">
              <a:solidFill>
                <a:schemeClr val="bg1"/>
              </a:solidFill>
              <a:latin typeface="+mn-ea"/>
              <a:ea typeface="+mn-ea"/>
            </a:endParaRPr>
          </a:p>
        </p:txBody>
      </p:sp>
      <p:sp>
        <p:nvSpPr>
          <p:cNvPr id="17" name="圆角矩形标注 16"/>
          <p:cNvSpPr/>
          <p:nvPr/>
        </p:nvSpPr>
        <p:spPr bwMode="auto">
          <a:xfrm>
            <a:off x="5469404" y="2415184"/>
            <a:ext cx="458880" cy="172640"/>
          </a:xfrm>
          <a:prstGeom prst="wedgeRoundRectCallout">
            <a:avLst>
              <a:gd name="adj1" fmla="val -54153"/>
              <a:gd name="adj2" fmla="val -104971"/>
              <a:gd name="adj3" fmla="val 16667"/>
            </a:avLst>
          </a:prstGeom>
          <a:solidFill>
            <a:srgbClr val="00B0F0"/>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62" tIns="34281" rIns="68562" bIns="34281" numCol="1" rtlCol="0" anchor="ctr" anchorCtr="0" compatLnSpc="1"/>
          <a:lstStyle/>
          <a:p>
            <a:pPr defTabSz="685165">
              <a:buClr>
                <a:srgbClr val="CC9900"/>
              </a:buClr>
            </a:pPr>
            <a:r>
              <a:rPr lang="zh-CN" altLang="en-US" sz="700" b="1" dirty="0" smtClean="0">
                <a:solidFill>
                  <a:schemeClr val="bg1"/>
                </a:solidFill>
                <a:latin typeface="+mn-ea"/>
                <a:ea typeface="+mn-ea"/>
              </a:rPr>
              <a:t>拖拽区</a:t>
            </a:r>
            <a:endParaRPr lang="zh-CN" altLang="en-US" sz="700" b="1" dirty="0" smtClean="0">
              <a:solidFill>
                <a:schemeClr val="bg1"/>
              </a:solidFill>
              <a:latin typeface="+mn-ea"/>
              <a:ea typeface="+mn-ea"/>
            </a:endParaRPr>
          </a:p>
        </p:txBody>
      </p:sp>
      <p:pic>
        <p:nvPicPr>
          <p:cNvPr id="13" name="Picture 4"/>
          <p:cNvPicPr>
            <a:picLocks noChangeAspect="1" noChangeArrowheads="1"/>
          </p:cNvPicPr>
          <p:nvPr/>
        </p:nvPicPr>
        <p:blipFill>
          <a:blip r:embed="rId2" cstate="print"/>
          <a:srcRect/>
          <a:stretch>
            <a:fillRect/>
          </a:stretch>
        </p:blipFill>
        <p:spPr bwMode="auto">
          <a:xfrm>
            <a:off x="373063" y="3938317"/>
            <a:ext cx="7837034" cy="706853"/>
          </a:xfrm>
          <a:prstGeom prst="rect">
            <a:avLst/>
          </a:prstGeom>
          <a:noFill/>
          <a:ln w="9525">
            <a:noFill/>
            <a:miter lim="800000"/>
            <a:headEnd/>
            <a:tailEnd/>
          </a:ln>
        </p:spPr>
      </p:pic>
      <p:sp>
        <p:nvSpPr>
          <p:cNvPr id="12" name="标题 1"/>
          <p:cNvSpPr>
            <a:spLocks noGrp="1"/>
          </p:cNvSpPr>
          <p:nvPr>
            <p:ph type="title"/>
          </p:nvPr>
        </p:nvSpPr>
        <p:spPr>
          <a:xfrm>
            <a:off x="381000" y="289069"/>
            <a:ext cx="8233971" cy="559338"/>
          </a:xfrm>
        </p:spPr>
        <p:txBody>
          <a:bodyPr lIns="67412" tIns="33707" rIns="67412" bIns="33707"/>
          <a:lstStyle/>
          <a:p>
            <a:r>
              <a:rPr lang="en-US" altLang="zh-CN" sz="2800" dirty="0" smtClean="0">
                <a:cs typeface="+mj-cs"/>
              </a:rPr>
              <a:t>MSV</a:t>
            </a:r>
            <a:r>
              <a:rPr lang="zh-CN" altLang="en-US" sz="2800" dirty="0" smtClean="0">
                <a:cs typeface="+mj-cs"/>
              </a:rPr>
              <a:t>业务链配置说明</a:t>
            </a:r>
            <a:r>
              <a:rPr lang="en-US" altLang="zh-CN" sz="2800" dirty="0" smtClean="0">
                <a:cs typeface="+mj-cs"/>
              </a:rPr>
              <a:t>—</a:t>
            </a:r>
            <a:r>
              <a:rPr lang="zh-CN" altLang="en-US" sz="2800" dirty="0" smtClean="0">
                <a:cs typeface="+mj-cs"/>
              </a:rPr>
              <a:t>增加业务链</a:t>
            </a:r>
            <a:endParaRPr lang="zh-CN" altLang="en-US" sz="2800" dirty="0">
              <a:cs typeface="+mj-cs"/>
            </a:endParaRPr>
          </a:p>
        </p:txBody>
      </p:sp>
    </p:spTree>
  </p:cSld>
  <p:clrMapOvr>
    <a:masterClrMapping/>
  </p:clrMapOvr>
  <p:transition advClick="0" advTm="8000">
    <p:cut/>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3"/>
          <p:cNvSpPr>
            <a:spLocks noGrp="1"/>
          </p:cNvSpPr>
          <p:nvPr>
            <p:ph type="title"/>
          </p:nvPr>
        </p:nvSpPr>
        <p:spPr/>
        <p:txBody>
          <a:bodyPr/>
          <a:lstStyle/>
          <a:p>
            <a:r>
              <a:rPr lang="en-US" altLang="zh-CN" sz="4000" dirty="0" smtClean="0">
                <a:solidFill>
                  <a:srgbClr val="960000"/>
                </a:solidFill>
              </a:rPr>
              <a:t>MSV</a:t>
            </a:r>
            <a:r>
              <a:rPr lang="zh-CN" altLang="en-US" sz="4000" dirty="0" smtClean="0">
                <a:solidFill>
                  <a:srgbClr val="960000"/>
                </a:solidFill>
              </a:rPr>
              <a:t>业务链子目录</a:t>
            </a:r>
            <a:endParaRPr lang="en-US" sz="4000" dirty="0">
              <a:solidFill>
                <a:srgbClr val="960000"/>
              </a:solidFill>
            </a:endParaRPr>
          </a:p>
        </p:txBody>
      </p:sp>
      <p:grpSp>
        <p:nvGrpSpPr>
          <p:cNvPr id="2" name="组合 19"/>
          <p:cNvGrpSpPr/>
          <p:nvPr/>
        </p:nvGrpSpPr>
        <p:grpSpPr>
          <a:xfrm>
            <a:off x="1562885" y="1558529"/>
            <a:ext cx="4379845" cy="461665"/>
            <a:chOff x="2026783" y="1233991"/>
            <a:chExt cx="5235575" cy="603244"/>
          </a:xfrm>
        </p:grpSpPr>
        <p:sp>
          <p:nvSpPr>
            <p:cNvPr id="33" name="Freeform 11"/>
            <p:cNvSpPr/>
            <p:nvPr/>
          </p:nvSpPr>
          <p:spPr bwMode="gray">
            <a:xfrm>
              <a:off x="2728458" y="1239084"/>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12"/>
            <p:cNvSpPr/>
            <p:nvPr/>
          </p:nvSpPr>
          <p:spPr bwMode="gray">
            <a:xfrm>
              <a:off x="2026783" y="1239084"/>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13">
              <a:hlinkClick r:id="rId1" action="ppaction://hlinksldjump"/>
            </p:cNvPr>
            <p:cNvSpPr txBox="1">
              <a:spLocks noChangeArrowheads="1"/>
            </p:cNvSpPr>
            <p:nvPr/>
          </p:nvSpPr>
          <p:spPr bwMode="gray">
            <a:xfrm>
              <a:off x="2841225" y="1304175"/>
              <a:ext cx="4229424" cy="48259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dirty="0" smtClean="0">
                  <a:solidFill>
                    <a:srgbClr val="FFFFFF"/>
                  </a:solidFill>
                  <a:latin typeface="微软雅黑" panose="020B0503020204020204" pitchFamily="34" charset="-122"/>
                  <a:ea typeface="微软雅黑" panose="020B0503020204020204" pitchFamily="34" charset="-122"/>
                </a:rPr>
                <a:t>问题与挑战</a:t>
              </a:r>
              <a:endParaRPr lang="zh-CN" altLang="en-US"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6">
              <a:hlinkClick r:id="rId1" action="ppaction://hlinksldjump"/>
            </p:cNvPr>
            <p:cNvSpPr txBox="1">
              <a:spLocks noChangeArrowheads="1"/>
            </p:cNvSpPr>
            <p:nvPr/>
          </p:nvSpPr>
          <p:spPr bwMode="gray">
            <a:xfrm>
              <a:off x="2236855" y="1233991"/>
              <a:ext cx="304800" cy="603244"/>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400" b="1" dirty="0">
                  <a:solidFill>
                    <a:srgbClr val="FFFFFF"/>
                  </a:solidFill>
                  <a:latin typeface="微软雅黑" panose="020B0503020204020204" pitchFamily="34" charset="-122"/>
                  <a:ea typeface="微软雅黑" panose="020B0503020204020204" pitchFamily="34" charset="-122"/>
                </a:rPr>
                <a:t>1</a:t>
              </a:r>
              <a:endParaRPr lang="en-US" altLang="zh-CN" sz="24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62885" y="2174596"/>
            <a:ext cx="4379845" cy="461665"/>
            <a:chOff x="2026783" y="1991406"/>
            <a:chExt cx="5235575" cy="627257"/>
          </a:xfrm>
        </p:grpSpPr>
        <p:sp>
          <p:nvSpPr>
            <p:cNvPr id="3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0" name="Text Box 14">
              <a:hlinkClick r:id="rId2" action="ppaction://hlinksldjump"/>
            </p:cNvPr>
            <p:cNvSpPr txBox="1">
              <a:spLocks noChangeArrowheads="1"/>
            </p:cNvSpPr>
            <p:nvPr/>
          </p:nvSpPr>
          <p:spPr bwMode="gray">
            <a:xfrm>
              <a:off x="2841225" y="2088245"/>
              <a:ext cx="4421133" cy="50180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dirty="0" smtClean="0">
                  <a:solidFill>
                    <a:srgbClr val="FFFFFF"/>
                  </a:solidFill>
                  <a:latin typeface="微软雅黑" panose="020B0503020204020204" pitchFamily="34" charset="-122"/>
                  <a:ea typeface="微软雅黑" panose="020B0503020204020204" pitchFamily="34" charset="-122"/>
                </a:rPr>
                <a:t>实现原理与关键技术</a:t>
              </a:r>
              <a:endParaRPr lang="zh-CN" altLang="en-US" dirty="0" smtClean="0">
                <a:solidFill>
                  <a:srgbClr val="FFFFFF"/>
                </a:solidFill>
                <a:latin typeface="微软雅黑" panose="020B0503020204020204" pitchFamily="34" charset="-122"/>
                <a:ea typeface="微软雅黑" panose="020B0503020204020204" pitchFamily="34" charset="-122"/>
              </a:endParaRPr>
            </a:p>
          </p:txBody>
        </p:sp>
        <p:sp>
          <p:nvSpPr>
            <p:cNvPr id="41" name="Text Box 17">
              <a:hlinkClick r:id="rId2" action="ppaction://hlinksldjump"/>
            </p:cNvPr>
            <p:cNvSpPr txBox="1">
              <a:spLocks noChangeArrowheads="1"/>
            </p:cNvSpPr>
            <p:nvPr/>
          </p:nvSpPr>
          <p:spPr bwMode="gray">
            <a:xfrm>
              <a:off x="2220197" y="1991406"/>
              <a:ext cx="304800" cy="627257"/>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400" b="1" dirty="0">
                  <a:solidFill>
                    <a:srgbClr val="FFFFFF"/>
                  </a:solidFill>
                  <a:latin typeface="微软雅黑" panose="020B0503020204020204" pitchFamily="34" charset="-122"/>
                  <a:ea typeface="微软雅黑" panose="020B0503020204020204" pitchFamily="34" charset="-122"/>
                </a:rPr>
                <a:t>2</a:t>
              </a:r>
              <a:endParaRPr lang="en-US" altLang="zh-CN" sz="24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41"/>
          <p:cNvGrpSpPr/>
          <p:nvPr/>
        </p:nvGrpSpPr>
        <p:grpSpPr>
          <a:xfrm>
            <a:off x="1562885" y="2790663"/>
            <a:ext cx="4379845" cy="507831"/>
            <a:chOff x="1553714" y="3109269"/>
            <a:chExt cx="5841314" cy="677108"/>
          </a:xfrm>
        </p:grpSpPr>
        <p:sp>
          <p:nvSpPr>
            <p:cNvPr id="43" name="Freeform 6"/>
            <p:cNvSpPr/>
            <p:nvPr/>
          </p:nvSpPr>
          <p:spPr bwMode="gray">
            <a:xfrm>
              <a:off x="2336571" y="3171855"/>
              <a:ext cx="5058457" cy="578990"/>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4" name="Freeform 7"/>
            <p:cNvSpPr/>
            <p:nvPr/>
          </p:nvSpPr>
          <p:spPr bwMode="gray">
            <a:xfrm>
              <a:off x="1553714" y="3171855"/>
              <a:ext cx="680129" cy="578990"/>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5" name="Text Box 8"/>
            <p:cNvSpPr txBox="1">
              <a:spLocks noChangeArrowheads="1"/>
            </p:cNvSpPr>
            <p:nvPr/>
          </p:nvSpPr>
          <p:spPr bwMode="gray">
            <a:xfrm>
              <a:off x="2462384" y="3231692"/>
              <a:ext cx="4736701" cy="492443"/>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b="1"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b="1" dirty="0" smtClean="0">
                <a:solidFill>
                  <a:srgbClr val="FFFFFF"/>
                </a:solidFill>
                <a:latin typeface="微软雅黑" panose="020B0503020204020204" pitchFamily="34" charset="-122"/>
                <a:ea typeface="微软雅黑" panose="020B0503020204020204" pitchFamily="34" charset="-122"/>
              </a:endParaRPr>
            </a:p>
          </p:txBody>
        </p:sp>
        <p:sp>
          <p:nvSpPr>
            <p:cNvPr id="46" name="Text Box 18"/>
            <p:cNvSpPr txBox="1">
              <a:spLocks noChangeArrowheads="1"/>
            </p:cNvSpPr>
            <p:nvPr/>
          </p:nvSpPr>
          <p:spPr bwMode="gray">
            <a:xfrm>
              <a:off x="1769504" y="3109269"/>
              <a:ext cx="340065" cy="677108"/>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700" b="1" dirty="0">
                  <a:solidFill>
                    <a:srgbClr val="FFFFFF"/>
                  </a:solidFill>
                  <a:latin typeface="微软雅黑" panose="020B0503020204020204" pitchFamily="34" charset="-122"/>
                  <a:ea typeface="微软雅黑" panose="020B0503020204020204" pitchFamily="34" charset="-122"/>
                </a:rPr>
                <a:t>3</a:t>
              </a:r>
              <a:endParaRPr lang="en-US" altLang="zh-CN" sz="27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72410" y="3452897"/>
            <a:ext cx="4379845" cy="507831"/>
            <a:chOff x="2026783" y="3218238"/>
            <a:chExt cx="5235575" cy="664636"/>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1" name="Text Box 8">
              <a:hlinkClick r:id="rId3" action="ppaction://hlinksldjump"/>
            </p:cNvPr>
            <p:cNvSpPr txBox="1">
              <a:spLocks noChangeArrowheads="1"/>
            </p:cNvSpPr>
            <p:nvPr/>
          </p:nvSpPr>
          <p:spPr bwMode="gray">
            <a:xfrm>
              <a:off x="2841225" y="3338404"/>
              <a:ext cx="4245509" cy="48337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dirty="0" smtClean="0">
                  <a:solidFill>
                    <a:srgbClr val="FFFFFF"/>
                  </a:solidFill>
                  <a:latin typeface="微软雅黑" panose="020B0503020204020204" pitchFamily="34" charset="-122"/>
                  <a:ea typeface="微软雅黑" panose="020B0503020204020204" pitchFamily="34" charset="-122"/>
                </a:rPr>
                <a:t>FAQ</a:t>
              </a:r>
              <a:endParaRPr lang="zh-CN" altLang="en-US" dirty="0" smtClean="0">
                <a:solidFill>
                  <a:srgbClr val="FFFFFF"/>
                </a:solidFill>
                <a:latin typeface="微软雅黑" panose="020B0503020204020204" pitchFamily="34" charset="-122"/>
                <a:ea typeface="微软雅黑" panose="020B0503020204020204" pitchFamily="34" charset="-122"/>
              </a:endParaRPr>
            </a:p>
          </p:txBody>
        </p:sp>
        <p:sp>
          <p:nvSpPr>
            <p:cNvPr id="22" name="Text Box 18">
              <a:hlinkClick r:id="rId3" action="ppaction://hlinksldjump"/>
            </p:cNvPr>
            <p:cNvSpPr txBox="1">
              <a:spLocks noChangeArrowheads="1"/>
            </p:cNvSpPr>
            <p:nvPr/>
          </p:nvSpPr>
          <p:spPr bwMode="gray">
            <a:xfrm>
              <a:off x="2220197" y="3218238"/>
              <a:ext cx="304800" cy="66463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700" b="1" dirty="0" smtClean="0">
                  <a:solidFill>
                    <a:srgbClr val="FFFFFF"/>
                  </a:solidFill>
                  <a:latin typeface="微软雅黑" panose="020B0503020204020204" pitchFamily="34" charset="-122"/>
                  <a:ea typeface="微软雅黑" panose="020B0503020204020204" pitchFamily="34" charset="-122"/>
                </a:rPr>
                <a:t>4</a:t>
              </a:r>
              <a:endParaRPr lang="en-US" altLang="zh-CN" sz="27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cut/>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smtClean="0"/>
              <a:t>MSV</a:t>
            </a:r>
            <a:r>
              <a:rPr lang="zh-CN" altLang="en-US" dirty="0" smtClean="0"/>
              <a:t>业务链典型场景一</a:t>
            </a:r>
            <a:r>
              <a:rPr lang="en-US" altLang="zh-CN" sz="2200" dirty="0" smtClean="0"/>
              <a:t>—</a:t>
            </a:r>
            <a:r>
              <a:rPr lang="zh-CN" altLang="en-US" sz="2200" dirty="0" smtClean="0"/>
              <a:t>用户访问数据中心（方式一）</a:t>
            </a:r>
            <a:endParaRPr lang="zh-CN" altLang="en-US" sz="2200" dirty="0"/>
          </a:p>
        </p:txBody>
      </p:sp>
      <p:sp>
        <p:nvSpPr>
          <p:cNvPr id="209" name="AutoShape 2"/>
          <p:cNvSpPr>
            <a:spLocks noChangeArrowheads="1"/>
          </p:cNvSpPr>
          <p:nvPr/>
        </p:nvSpPr>
        <p:spPr bwMode="auto">
          <a:xfrm>
            <a:off x="658245" y="863206"/>
            <a:ext cx="3912565"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210" name="内容占位符 2"/>
          <p:cNvSpPr txBox="1"/>
          <p:nvPr/>
        </p:nvSpPr>
        <p:spPr bwMode="auto">
          <a:xfrm>
            <a:off x="4869182" y="863206"/>
            <a:ext cx="3616574" cy="3755231"/>
          </a:xfrm>
          <a:prstGeom prst="rect">
            <a:avLst/>
          </a:prstGeom>
          <a:noFill/>
          <a:ln w="6350">
            <a:solidFill>
              <a:schemeClr val="bg1">
                <a:lumMod val="75000"/>
              </a:schemeClr>
            </a:solidFill>
            <a:prstDash val="solid"/>
            <a:round/>
          </a:ln>
        </p:spPr>
        <p:txBody>
          <a:bodyPr wrap="square" lIns="68542" tIns="34271" rIns="68542" bIns="34271" anchor="t" anchorCtr="0"/>
          <a:lstStyle/>
          <a:p>
            <a:pPr fontAlgn="auto">
              <a:spcBef>
                <a:spcPts val="0"/>
              </a:spcBef>
              <a:spcAft>
                <a:spcPts val="0"/>
              </a:spcAft>
              <a:defRPr/>
            </a:pPr>
            <a:r>
              <a:rPr lang="zh-CN" altLang="en-US" sz="1000" b="1" dirty="0" smtClean="0">
                <a:solidFill>
                  <a:srgbClr val="2D2015"/>
                </a:solidFill>
                <a:latin typeface="微软雅黑" panose="020B0503020204020204" pitchFamily="34" charset="-122"/>
                <a:ea typeface="微软雅黑" panose="020B0503020204020204" pitchFamily="34" charset="-122"/>
              </a:rPr>
              <a:t>方式一：</a:t>
            </a:r>
            <a:r>
              <a:rPr lang="zh-CN" altLang="zh-CN" sz="1000" b="1" dirty="0" smtClean="0">
                <a:solidFill>
                  <a:srgbClr val="2D2015"/>
                </a:solidFill>
                <a:latin typeface="微软雅黑" panose="020B0503020204020204" pitchFamily="34" charset="-122"/>
                <a:ea typeface="微软雅黑" panose="020B0503020204020204" pitchFamily="34" charset="-122"/>
              </a:rPr>
              <a:t>核心层交换机作为编排引流点</a:t>
            </a:r>
            <a:endParaRPr lang="en-US" altLang="zh-CN" sz="1000" b="1"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客户需求：</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zh-CN" altLang="en-US" sz="1000" dirty="0" smtClean="0">
                <a:solidFill>
                  <a:srgbClr val="2D2015"/>
                </a:solidFill>
                <a:latin typeface="微软雅黑" panose="020B0503020204020204" pitchFamily="34" charset="-122"/>
                <a:ea typeface="微软雅黑" panose="020B0503020204020204" pitchFamily="34" charset="-122"/>
              </a:rPr>
              <a:t>公共用户访问数据中心时需要进行访问控制和杀毒处理；</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zh-CN" altLang="en-US" sz="1000" dirty="0" smtClean="0">
                <a:solidFill>
                  <a:srgbClr val="2D2015"/>
                </a:solidFill>
                <a:latin typeface="微软雅黑" panose="020B0503020204020204" pitchFamily="34" charset="-122"/>
                <a:ea typeface="微软雅黑" panose="020B0503020204020204" pitchFamily="34" charset="-122"/>
              </a:rPr>
              <a:t>部门</a:t>
            </a:r>
            <a:r>
              <a:rPr lang="en-US" altLang="zh-CN" sz="1000" dirty="0" smtClean="0">
                <a:solidFill>
                  <a:srgbClr val="2D2015"/>
                </a:solidFill>
                <a:latin typeface="微软雅黑" panose="020B0503020204020204" pitchFamily="34" charset="-122"/>
                <a:ea typeface="微软雅黑" panose="020B0503020204020204" pitchFamily="34" charset="-122"/>
              </a:rPr>
              <a:t>A</a:t>
            </a:r>
            <a:r>
              <a:rPr lang="zh-CN" altLang="en-US" sz="1000" dirty="0" smtClean="0">
                <a:solidFill>
                  <a:srgbClr val="2D2015"/>
                </a:solidFill>
                <a:latin typeface="微软雅黑" panose="020B0503020204020204" pitchFamily="34" charset="-122"/>
                <a:ea typeface="微软雅黑" panose="020B0503020204020204" pitchFamily="34" charset="-122"/>
              </a:rPr>
              <a:t>访问数据中心时只需要进行访问控制；</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编排设备选择：</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zh-CN" sz="1000" dirty="0" smtClean="0">
                <a:solidFill>
                  <a:srgbClr val="2D2015"/>
                </a:solidFill>
                <a:latin typeface="微软雅黑" panose="020B0503020204020204" pitchFamily="34" charset="-122"/>
                <a:ea typeface="微软雅黑" panose="020B0503020204020204" pitchFamily="34" charset="-122"/>
              </a:rPr>
              <a:t>用户访问数据中心的流量通常均经由核心层交换机转发，建议选择</a:t>
            </a:r>
            <a:r>
              <a:rPr lang="zh-CN" altLang="zh-CN" sz="1000" b="1" dirty="0" smtClean="0">
                <a:solidFill>
                  <a:srgbClr val="2D2015"/>
                </a:solidFill>
                <a:latin typeface="微软雅黑" panose="020B0503020204020204" pitchFamily="34" charset="-122"/>
                <a:ea typeface="微软雅黑" panose="020B0503020204020204" pitchFamily="34" charset="-122"/>
              </a:rPr>
              <a:t>核心层交换机作为编排</a:t>
            </a:r>
            <a:r>
              <a:rPr lang="zh-CN" altLang="en-US" sz="1000" b="1" dirty="0" smtClean="0">
                <a:solidFill>
                  <a:srgbClr val="2D2015"/>
                </a:solidFill>
                <a:latin typeface="微软雅黑" panose="020B0503020204020204" pitchFamily="34" charset="-122"/>
                <a:ea typeface="微软雅黑" panose="020B0503020204020204" pitchFamily="34" charset="-122"/>
              </a:rPr>
              <a:t>设备进行</a:t>
            </a:r>
            <a:r>
              <a:rPr lang="zh-CN" altLang="zh-CN" sz="1000" b="1" dirty="0" smtClean="0">
                <a:solidFill>
                  <a:srgbClr val="2D2015"/>
                </a:solidFill>
                <a:latin typeface="微软雅黑" panose="020B0503020204020204" pitchFamily="34" charset="-122"/>
                <a:ea typeface="微软雅黑" panose="020B0503020204020204" pitchFamily="34" charset="-122"/>
              </a:rPr>
              <a:t>引流</a:t>
            </a:r>
            <a:r>
              <a:rPr lang="zh-CN" altLang="zh-CN" sz="1000" dirty="0" smtClean="0">
                <a:solidFill>
                  <a:srgbClr val="2D2015"/>
                </a:solidFill>
                <a:latin typeface="微软雅黑" panose="020B0503020204020204" pitchFamily="34" charset="-122"/>
                <a:ea typeface="微软雅黑" panose="020B0503020204020204" pitchFamily="34" charset="-12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业务设备位置：</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dirty="0" smtClean="0">
                <a:solidFill>
                  <a:srgbClr val="2D2015"/>
                </a:solidFill>
                <a:latin typeface="微软雅黑" panose="020B0503020204020204" pitchFamily="34" charset="-122"/>
                <a:ea typeface="微软雅黑" panose="020B0503020204020204" pitchFamily="34" charset="-122"/>
              </a:rPr>
              <a:t>业务设备通常部署在核心层，供不同的业务链共同使用。</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部署说明：</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pPr>
            <a:r>
              <a:rPr lang="zh-CN" altLang="en-US" sz="1000" dirty="0" smtClean="0">
                <a:solidFill>
                  <a:srgbClr val="2D2015"/>
                </a:solidFill>
                <a:latin typeface="微软雅黑" panose="020B0503020204020204" pitchFamily="34" charset="-122"/>
                <a:ea typeface="微软雅黑" panose="020B0503020204020204" pitchFamily="34" charset="-122"/>
              </a:rPr>
              <a:t>针对不同需求</a:t>
            </a:r>
            <a:r>
              <a:rPr lang="zh-CN" altLang="en-US" sz="1000" b="1" dirty="0" smtClean="0">
                <a:solidFill>
                  <a:srgbClr val="2D2015"/>
                </a:solidFill>
                <a:latin typeface="微软雅黑" panose="020B0503020204020204" pitchFamily="34" charset="-122"/>
                <a:ea typeface="微软雅黑" panose="020B0503020204020204" pitchFamily="34" charset="-122"/>
              </a:rPr>
              <a:t>指定不同的业务链</a:t>
            </a:r>
            <a:r>
              <a:rPr lang="zh-CN" altLang="en-US" sz="1000" dirty="0" smtClean="0">
                <a:solidFill>
                  <a:srgbClr val="2D2015"/>
                </a:solidFill>
                <a:latin typeface="微软雅黑" panose="020B0503020204020204" pitchFamily="34" charset="-122"/>
                <a:ea typeface="微软雅黑" panose="020B0503020204020204" pitchFamily="34" charset="-12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zh-CN" altLang="en-US" sz="1000" dirty="0" smtClean="0">
                <a:solidFill>
                  <a:srgbClr val="2D2015"/>
                </a:solidFill>
                <a:latin typeface="微软雅黑" panose="020B0503020204020204" pitchFamily="34" charset="-122"/>
                <a:ea typeface="微软雅黑" panose="020B0503020204020204" pitchFamily="34" charset="-122"/>
              </a:rPr>
              <a:t>公共用户到数据中心使用业务链</a:t>
            </a:r>
            <a:r>
              <a:rPr lang="en-US" altLang="zh-CN" sz="1000" dirty="0" smtClean="0">
                <a:solidFill>
                  <a:srgbClr val="2D2015"/>
                </a:solidFill>
                <a:latin typeface="微软雅黑" panose="020B0503020204020204" pitchFamily="34" charset="-122"/>
                <a:ea typeface="微软雅黑" panose="020B0503020204020204" pitchFamily="34" charset="-122"/>
              </a:rPr>
              <a:t>1【</a:t>
            </a:r>
            <a:r>
              <a:rPr lang="zh-CN" altLang="en-US" sz="1000" dirty="0" smtClean="0">
                <a:solidFill>
                  <a:srgbClr val="2D2015"/>
                </a:solidFill>
                <a:latin typeface="微软雅黑" panose="020B0503020204020204" pitchFamily="34" charset="-122"/>
                <a:ea typeface="微软雅黑" panose="020B0503020204020204" pitchFamily="34" charset="-122"/>
              </a:rPr>
              <a:t>防病毒</a:t>
            </a:r>
            <a:r>
              <a:rPr lang="en-US" altLang="zh-CN" sz="10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a:t>
            </a:r>
            <a:r>
              <a:rPr lang="zh-CN" altLang="en-US" sz="10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防火墙</a:t>
            </a:r>
            <a:r>
              <a:rPr lang="en-US" altLang="zh-CN" sz="10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zh-CN" altLang="en-US" sz="1000" dirty="0" smtClean="0">
                <a:solidFill>
                  <a:srgbClr val="2D2015"/>
                </a:solidFill>
                <a:latin typeface="微软雅黑" panose="020B0503020204020204" pitchFamily="34" charset="-122"/>
                <a:ea typeface="微软雅黑" panose="020B0503020204020204" pitchFamily="34" charset="-122"/>
              </a:rPr>
              <a:t>部门</a:t>
            </a:r>
            <a:r>
              <a:rPr lang="en-US" altLang="zh-CN" sz="1000" dirty="0" smtClean="0">
                <a:solidFill>
                  <a:srgbClr val="2D2015"/>
                </a:solidFill>
                <a:latin typeface="微软雅黑" panose="020B0503020204020204" pitchFamily="34" charset="-122"/>
                <a:ea typeface="微软雅黑" panose="020B0503020204020204" pitchFamily="34" charset="-122"/>
              </a:rPr>
              <a:t>A</a:t>
            </a:r>
            <a:r>
              <a:rPr lang="zh-CN" altLang="en-US" sz="1000" dirty="0" smtClean="0">
                <a:solidFill>
                  <a:srgbClr val="2D2015"/>
                </a:solidFill>
                <a:latin typeface="微软雅黑" panose="020B0503020204020204" pitchFamily="34" charset="-122"/>
                <a:ea typeface="微软雅黑" panose="020B0503020204020204" pitchFamily="34" charset="-122"/>
              </a:rPr>
              <a:t>到数据中心使用业务链</a:t>
            </a:r>
            <a:r>
              <a:rPr lang="en-US" altLang="zh-CN" sz="1000" dirty="0" smtClean="0">
                <a:solidFill>
                  <a:srgbClr val="2D2015"/>
                </a:solidFill>
                <a:latin typeface="微软雅黑" panose="020B0503020204020204" pitchFamily="34" charset="-122"/>
                <a:ea typeface="微软雅黑" panose="020B0503020204020204" pitchFamily="34" charset="-122"/>
              </a:rPr>
              <a:t>2【</a:t>
            </a:r>
            <a:r>
              <a:rPr lang="zh-CN" altLang="en-US" sz="1000" dirty="0" smtClean="0">
                <a:solidFill>
                  <a:srgbClr val="2D2015"/>
                </a:solidFill>
                <a:latin typeface="微软雅黑" panose="020B0503020204020204" pitchFamily="34" charset="-122"/>
                <a:ea typeface="微软雅黑" panose="020B0503020204020204" pitchFamily="34" charset="-122"/>
              </a:rPr>
              <a:t>防火墙</a:t>
            </a:r>
            <a:r>
              <a:rPr lang="en-US" altLang="zh-CN" sz="1000" dirty="0" smtClean="0">
                <a:solidFill>
                  <a:srgbClr val="2D2015"/>
                </a:solidFill>
                <a:latin typeface="微软雅黑" panose="020B0503020204020204" pitchFamily="34" charset="-122"/>
                <a:ea typeface="微软雅黑" panose="020B0503020204020204" pitchFamily="34" charset="-12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p:txBody>
      </p:sp>
      <p:pic>
        <p:nvPicPr>
          <p:cNvPr id="155" name="Picture 18" descr="图片796"/>
          <p:cNvPicPr>
            <a:picLocks noChangeAspect="1" noChangeArrowheads="1"/>
          </p:cNvPicPr>
          <p:nvPr/>
        </p:nvPicPr>
        <p:blipFill>
          <a:blip r:embed="rId1" cstate="print"/>
          <a:srcRect/>
          <a:stretch>
            <a:fillRect/>
          </a:stretch>
        </p:blipFill>
        <p:spPr bwMode="auto">
          <a:xfrm>
            <a:off x="3133270" y="2305553"/>
            <a:ext cx="394824" cy="378042"/>
          </a:xfrm>
          <a:prstGeom prst="rect">
            <a:avLst/>
          </a:prstGeom>
          <a:noFill/>
          <a:ln w="9525">
            <a:noFill/>
            <a:miter lim="800000"/>
            <a:headEnd/>
            <a:tailEnd/>
          </a:ln>
        </p:spPr>
      </p:pic>
      <p:sp>
        <p:nvSpPr>
          <p:cNvPr id="157" name="圆角矩形 156"/>
          <p:cNvSpPr/>
          <p:nvPr/>
        </p:nvSpPr>
        <p:spPr bwMode="auto">
          <a:xfrm>
            <a:off x="3573995" y="2016473"/>
            <a:ext cx="431936" cy="918102"/>
          </a:xfrm>
          <a:prstGeom prst="roundRect">
            <a:avLst/>
          </a:prstGeom>
          <a:solidFill>
            <a:srgbClr val="92D050">
              <a:alpha val="35000"/>
            </a:srgbClr>
          </a:solidFill>
          <a:ln w="12700">
            <a:solidFill>
              <a:schemeClr val="bg2"/>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58" name="TextBox 157"/>
          <p:cNvSpPr txBox="1"/>
          <p:nvPr/>
        </p:nvSpPr>
        <p:spPr>
          <a:xfrm>
            <a:off x="756999" y="3221968"/>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汇聚层</a:t>
            </a:r>
            <a:endParaRPr lang="en-US" altLang="zh-CN" sz="800" b="1" dirty="0">
              <a:solidFill>
                <a:srgbClr val="000000"/>
              </a:solidFill>
              <a:latin typeface="FrutigerNext LT Medium"/>
              <a:ea typeface="华文细黑"/>
              <a:cs typeface="Arial" panose="020B0604020202020204" pitchFamily="34" charset="0"/>
            </a:endParaRPr>
          </a:p>
        </p:txBody>
      </p:sp>
      <p:sp>
        <p:nvSpPr>
          <p:cNvPr id="159" name="TextBox 158"/>
          <p:cNvSpPr txBox="1"/>
          <p:nvPr/>
        </p:nvSpPr>
        <p:spPr>
          <a:xfrm>
            <a:off x="756999" y="3769223"/>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接入层</a:t>
            </a:r>
            <a:endParaRPr lang="en-US" altLang="zh-CN" sz="800" b="1" dirty="0">
              <a:solidFill>
                <a:srgbClr val="000000"/>
              </a:solidFill>
              <a:latin typeface="FrutigerNext LT Medium"/>
              <a:ea typeface="华文细黑"/>
              <a:cs typeface="Arial" panose="020B0604020202020204" pitchFamily="34" charset="0"/>
            </a:endParaRPr>
          </a:p>
        </p:txBody>
      </p:sp>
      <p:sp>
        <p:nvSpPr>
          <p:cNvPr id="160" name="TextBox 159"/>
          <p:cNvSpPr txBox="1"/>
          <p:nvPr/>
        </p:nvSpPr>
        <p:spPr>
          <a:xfrm>
            <a:off x="656036" y="225780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数据中心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161" name="TextBox 160"/>
          <p:cNvSpPr txBox="1"/>
          <p:nvPr/>
        </p:nvSpPr>
        <p:spPr>
          <a:xfrm>
            <a:off x="656036" y="170535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网管中心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162" name="TextBox 161"/>
          <p:cNvSpPr txBox="1"/>
          <p:nvPr/>
        </p:nvSpPr>
        <p:spPr>
          <a:xfrm>
            <a:off x="857963" y="961945"/>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分支</a:t>
            </a:r>
            <a:endParaRPr lang="en-US" altLang="zh-CN" sz="800" b="1" dirty="0">
              <a:solidFill>
                <a:srgbClr val="000000"/>
              </a:solidFill>
              <a:latin typeface="FrutigerNext LT Medium"/>
              <a:ea typeface="华文细黑"/>
              <a:cs typeface="Arial" panose="020B0604020202020204" pitchFamily="34" charset="0"/>
            </a:endParaRPr>
          </a:p>
        </p:txBody>
      </p:sp>
      <p:sp>
        <p:nvSpPr>
          <p:cNvPr id="163" name="TextBox 162"/>
          <p:cNvSpPr txBox="1"/>
          <p:nvPr/>
        </p:nvSpPr>
        <p:spPr>
          <a:xfrm>
            <a:off x="857963" y="1286016"/>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访客</a:t>
            </a:r>
            <a:endParaRPr lang="en-US" altLang="zh-CN" sz="800" b="1" dirty="0">
              <a:solidFill>
                <a:srgbClr val="000000"/>
              </a:solidFill>
              <a:latin typeface="FrutigerNext LT Medium"/>
              <a:ea typeface="华文细黑"/>
              <a:cs typeface="Arial" panose="020B0604020202020204" pitchFamily="34" charset="0"/>
            </a:endParaRPr>
          </a:p>
        </p:txBody>
      </p:sp>
      <p:sp>
        <p:nvSpPr>
          <p:cNvPr id="164" name="TextBox 163"/>
          <p:cNvSpPr txBox="1"/>
          <p:nvPr/>
        </p:nvSpPr>
        <p:spPr>
          <a:xfrm>
            <a:off x="756999" y="4253632"/>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应用层</a:t>
            </a:r>
            <a:endParaRPr lang="en-US" altLang="zh-CN" sz="800" b="1" dirty="0">
              <a:solidFill>
                <a:srgbClr val="000000"/>
              </a:solidFill>
              <a:latin typeface="FrutigerNext LT Medium"/>
              <a:ea typeface="华文细黑"/>
              <a:cs typeface="Arial" panose="020B0604020202020204" pitchFamily="34" charset="0"/>
            </a:endParaRPr>
          </a:p>
        </p:txBody>
      </p:sp>
      <p:sp>
        <p:nvSpPr>
          <p:cNvPr id="165" name="圆角矩形 164"/>
          <p:cNvSpPr/>
          <p:nvPr/>
        </p:nvSpPr>
        <p:spPr bwMode="auto">
          <a:xfrm>
            <a:off x="1256153" y="4214293"/>
            <a:ext cx="2826867" cy="29138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6" name="圆角矩形 165"/>
          <p:cNvSpPr/>
          <p:nvPr/>
        </p:nvSpPr>
        <p:spPr bwMode="auto">
          <a:xfrm>
            <a:off x="2260571" y="1636740"/>
            <a:ext cx="847609" cy="319346"/>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7" name="圆角矩形 166"/>
          <p:cNvSpPr/>
          <p:nvPr/>
        </p:nvSpPr>
        <p:spPr bwMode="auto">
          <a:xfrm>
            <a:off x="1256153" y="3563706"/>
            <a:ext cx="2826867" cy="622241"/>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8" name="圆角矩形 167"/>
          <p:cNvSpPr/>
          <p:nvPr/>
        </p:nvSpPr>
        <p:spPr bwMode="auto">
          <a:xfrm>
            <a:off x="1256153" y="3130887"/>
            <a:ext cx="2826867"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9" name="圆角矩形 168"/>
          <p:cNvSpPr/>
          <p:nvPr/>
        </p:nvSpPr>
        <p:spPr bwMode="auto">
          <a:xfrm>
            <a:off x="2278190" y="2305555"/>
            <a:ext cx="809879"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70" name="圆角矩形 169"/>
          <p:cNvSpPr/>
          <p:nvPr/>
        </p:nvSpPr>
        <p:spPr bwMode="auto">
          <a:xfrm>
            <a:off x="1256153" y="1555751"/>
            <a:ext cx="621843" cy="394944"/>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grpSp>
        <p:nvGrpSpPr>
          <p:cNvPr id="3" name="组合 327"/>
          <p:cNvGrpSpPr/>
          <p:nvPr/>
        </p:nvGrpSpPr>
        <p:grpSpPr>
          <a:xfrm>
            <a:off x="2341030" y="2362743"/>
            <a:ext cx="692043" cy="270000"/>
            <a:chOff x="3055299" y="2326369"/>
            <a:chExt cx="922964" cy="360000"/>
          </a:xfrm>
        </p:grpSpPr>
        <p:pic>
          <p:nvPicPr>
            <p:cNvPr id="172" name="Picture 460" descr="图片239"/>
            <p:cNvPicPr>
              <a:picLocks noChangeAspect="1" noChangeArrowheads="1"/>
            </p:cNvPicPr>
            <p:nvPr/>
          </p:nvPicPr>
          <p:blipFill>
            <a:blip r:embed="rId2" cstate="print"/>
            <a:srcRect/>
            <a:stretch>
              <a:fillRect/>
            </a:stretch>
          </p:blipFill>
          <p:spPr bwMode="auto">
            <a:xfrm>
              <a:off x="3631363" y="2326369"/>
              <a:ext cx="346900" cy="360000"/>
            </a:xfrm>
            <a:prstGeom prst="rect">
              <a:avLst/>
            </a:prstGeom>
            <a:noFill/>
          </p:spPr>
        </p:pic>
        <p:pic>
          <p:nvPicPr>
            <p:cNvPr id="173" name="Picture 460" descr="图片239"/>
            <p:cNvPicPr>
              <a:picLocks noChangeAspect="1" noChangeArrowheads="1"/>
            </p:cNvPicPr>
            <p:nvPr/>
          </p:nvPicPr>
          <p:blipFill>
            <a:blip r:embed="rId2" cstate="print"/>
            <a:srcRect/>
            <a:stretch>
              <a:fillRect/>
            </a:stretch>
          </p:blipFill>
          <p:spPr bwMode="auto">
            <a:xfrm>
              <a:off x="3055299" y="2326369"/>
              <a:ext cx="346900" cy="360000"/>
            </a:xfrm>
            <a:prstGeom prst="rect">
              <a:avLst/>
            </a:prstGeom>
            <a:noFill/>
          </p:spPr>
        </p:pic>
      </p:grpSp>
      <p:cxnSp>
        <p:nvCxnSpPr>
          <p:cNvPr id="174" name="直接连接符 173"/>
          <p:cNvCxnSpPr>
            <a:stCxn id="173" idx="2"/>
            <a:endCxn id="227" idx="0"/>
          </p:cNvCxnSpPr>
          <p:nvPr/>
        </p:nvCxnSpPr>
        <p:spPr bwMode="auto">
          <a:xfrm flipH="1">
            <a:off x="1997943" y="2632746"/>
            <a:ext cx="473143"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5" name="直接连接符 174"/>
          <p:cNvCxnSpPr>
            <a:stCxn id="172" idx="2"/>
            <a:endCxn id="224" idx="0"/>
          </p:cNvCxnSpPr>
          <p:nvPr/>
        </p:nvCxnSpPr>
        <p:spPr bwMode="auto">
          <a:xfrm>
            <a:off x="2903022" y="2632746"/>
            <a:ext cx="481575"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 name="直接连接符 175"/>
          <p:cNvCxnSpPr>
            <a:stCxn id="172" idx="2"/>
            <a:endCxn id="226" idx="0"/>
          </p:cNvCxnSpPr>
          <p:nvPr/>
        </p:nvCxnSpPr>
        <p:spPr bwMode="auto">
          <a:xfrm flipH="1">
            <a:off x="2443445" y="2632746"/>
            <a:ext cx="459577"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7" name="直接连接符 176"/>
          <p:cNvCxnSpPr>
            <a:stCxn id="173" idx="2"/>
            <a:endCxn id="225" idx="0"/>
          </p:cNvCxnSpPr>
          <p:nvPr/>
        </p:nvCxnSpPr>
        <p:spPr bwMode="auto">
          <a:xfrm>
            <a:off x="2471084" y="2632746"/>
            <a:ext cx="489240"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8" name="直接连接符 177"/>
          <p:cNvCxnSpPr>
            <a:stCxn id="227" idx="2"/>
            <a:endCxn id="183" idx="0"/>
          </p:cNvCxnSpPr>
          <p:nvPr/>
        </p:nvCxnSpPr>
        <p:spPr bwMode="auto">
          <a:xfrm flipH="1">
            <a:off x="1731022" y="3465327"/>
            <a:ext cx="266921"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79" name="Picture 461" descr="图片240"/>
          <p:cNvPicPr>
            <a:picLocks noChangeAspect="1" noChangeArrowheads="1"/>
          </p:cNvPicPr>
          <p:nvPr/>
        </p:nvPicPr>
        <p:blipFill>
          <a:blip r:embed="rId3" cstate="print"/>
          <a:srcRect/>
          <a:stretch>
            <a:fillRect/>
          </a:stretch>
        </p:blipFill>
        <p:spPr bwMode="auto">
          <a:xfrm>
            <a:off x="2101616" y="3689114"/>
            <a:ext cx="232315" cy="243000"/>
          </a:xfrm>
          <a:prstGeom prst="rect">
            <a:avLst/>
          </a:prstGeom>
          <a:noFill/>
        </p:spPr>
      </p:pic>
      <p:pic>
        <p:nvPicPr>
          <p:cNvPr id="180" name="Picture 461" descr="图片240"/>
          <p:cNvPicPr>
            <a:picLocks noChangeAspect="1" noChangeArrowheads="1"/>
          </p:cNvPicPr>
          <p:nvPr/>
        </p:nvPicPr>
        <p:blipFill>
          <a:blip r:embed="rId3" cstate="print"/>
          <a:srcRect/>
          <a:stretch>
            <a:fillRect/>
          </a:stretch>
        </p:blipFill>
        <p:spPr bwMode="auto">
          <a:xfrm>
            <a:off x="2386173" y="3689114"/>
            <a:ext cx="232315" cy="243000"/>
          </a:xfrm>
          <a:prstGeom prst="rect">
            <a:avLst/>
          </a:prstGeom>
          <a:noFill/>
        </p:spPr>
      </p:pic>
      <p:pic>
        <p:nvPicPr>
          <p:cNvPr id="181" name="Picture 461" descr="图片240"/>
          <p:cNvPicPr>
            <a:picLocks noChangeAspect="1" noChangeArrowheads="1"/>
          </p:cNvPicPr>
          <p:nvPr/>
        </p:nvPicPr>
        <p:blipFill>
          <a:blip r:embed="rId3" cstate="print"/>
          <a:srcRect/>
          <a:stretch>
            <a:fillRect/>
          </a:stretch>
        </p:blipFill>
        <p:spPr bwMode="auto">
          <a:xfrm>
            <a:off x="2744902" y="3689114"/>
            <a:ext cx="232315" cy="243000"/>
          </a:xfrm>
          <a:prstGeom prst="rect">
            <a:avLst/>
          </a:prstGeom>
          <a:noFill/>
        </p:spPr>
      </p:pic>
      <p:pic>
        <p:nvPicPr>
          <p:cNvPr id="182" name="Picture 461" descr="图片240"/>
          <p:cNvPicPr>
            <a:picLocks noChangeAspect="1" noChangeArrowheads="1"/>
          </p:cNvPicPr>
          <p:nvPr/>
        </p:nvPicPr>
        <p:blipFill>
          <a:blip r:embed="rId3" cstate="print"/>
          <a:srcRect/>
          <a:stretch>
            <a:fillRect/>
          </a:stretch>
        </p:blipFill>
        <p:spPr bwMode="auto">
          <a:xfrm>
            <a:off x="3040176" y="3689114"/>
            <a:ext cx="232315" cy="243000"/>
          </a:xfrm>
          <a:prstGeom prst="rect">
            <a:avLst/>
          </a:prstGeom>
          <a:noFill/>
        </p:spPr>
      </p:pic>
      <p:pic>
        <p:nvPicPr>
          <p:cNvPr id="183" name="Picture 462" descr="图片241"/>
          <p:cNvPicPr>
            <a:picLocks noChangeAspect="1" noChangeArrowheads="1"/>
          </p:cNvPicPr>
          <p:nvPr/>
        </p:nvPicPr>
        <p:blipFill>
          <a:blip r:embed="rId4" cstate="print"/>
          <a:srcRect/>
          <a:stretch>
            <a:fillRect/>
          </a:stretch>
        </p:blipFill>
        <p:spPr bwMode="auto">
          <a:xfrm>
            <a:off x="1615787" y="3689114"/>
            <a:ext cx="230466" cy="243000"/>
          </a:xfrm>
          <a:prstGeom prst="rect">
            <a:avLst/>
          </a:prstGeom>
          <a:noFill/>
        </p:spPr>
      </p:pic>
      <p:pic>
        <p:nvPicPr>
          <p:cNvPr id="184" name="Picture 462" descr="图片241"/>
          <p:cNvPicPr>
            <a:picLocks noChangeAspect="1" noChangeArrowheads="1"/>
          </p:cNvPicPr>
          <p:nvPr/>
        </p:nvPicPr>
        <p:blipFill>
          <a:blip r:embed="rId4" cstate="print"/>
          <a:srcRect/>
          <a:stretch>
            <a:fillRect/>
          </a:stretch>
        </p:blipFill>
        <p:spPr bwMode="auto">
          <a:xfrm>
            <a:off x="3520003" y="3689114"/>
            <a:ext cx="230466" cy="243000"/>
          </a:xfrm>
          <a:prstGeom prst="rect">
            <a:avLst/>
          </a:prstGeom>
          <a:noFill/>
        </p:spPr>
      </p:pic>
      <p:cxnSp>
        <p:nvCxnSpPr>
          <p:cNvPr id="185" name="直接连接符 184"/>
          <p:cNvCxnSpPr>
            <a:stCxn id="226" idx="2"/>
            <a:endCxn id="179" idx="0"/>
          </p:cNvCxnSpPr>
          <p:nvPr/>
        </p:nvCxnSpPr>
        <p:spPr bwMode="auto">
          <a:xfrm flipH="1">
            <a:off x="2217775" y="3465327"/>
            <a:ext cx="225669"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6" name="直接连接符 185"/>
          <p:cNvCxnSpPr>
            <a:stCxn id="226" idx="2"/>
            <a:endCxn id="180" idx="0"/>
          </p:cNvCxnSpPr>
          <p:nvPr/>
        </p:nvCxnSpPr>
        <p:spPr bwMode="auto">
          <a:xfrm>
            <a:off x="2443443" y="3465327"/>
            <a:ext cx="58887"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7" name="直接连接符 186"/>
          <p:cNvCxnSpPr>
            <a:stCxn id="227" idx="2"/>
            <a:endCxn id="179" idx="0"/>
          </p:cNvCxnSpPr>
          <p:nvPr/>
        </p:nvCxnSpPr>
        <p:spPr bwMode="auto">
          <a:xfrm>
            <a:off x="1997942" y="3465327"/>
            <a:ext cx="21983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8" name="直接连接符 187"/>
          <p:cNvCxnSpPr>
            <a:stCxn id="227" idx="2"/>
            <a:endCxn id="180" idx="0"/>
          </p:cNvCxnSpPr>
          <p:nvPr/>
        </p:nvCxnSpPr>
        <p:spPr bwMode="auto">
          <a:xfrm>
            <a:off x="1997942" y="3465327"/>
            <a:ext cx="50438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9" name="直接连接符 188"/>
          <p:cNvCxnSpPr>
            <a:stCxn id="226" idx="2"/>
            <a:endCxn id="183" idx="0"/>
          </p:cNvCxnSpPr>
          <p:nvPr/>
        </p:nvCxnSpPr>
        <p:spPr bwMode="auto">
          <a:xfrm flipH="1">
            <a:off x="1731020" y="3465327"/>
            <a:ext cx="71242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直接连接符 189"/>
          <p:cNvCxnSpPr>
            <a:stCxn id="225" idx="2"/>
            <a:endCxn id="181" idx="0"/>
          </p:cNvCxnSpPr>
          <p:nvPr/>
        </p:nvCxnSpPr>
        <p:spPr bwMode="auto">
          <a:xfrm flipH="1">
            <a:off x="2861059" y="3465327"/>
            <a:ext cx="9926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直接连接符 190"/>
          <p:cNvCxnSpPr>
            <a:stCxn id="224" idx="2"/>
            <a:endCxn id="181" idx="0"/>
          </p:cNvCxnSpPr>
          <p:nvPr/>
        </p:nvCxnSpPr>
        <p:spPr bwMode="auto">
          <a:xfrm flipH="1">
            <a:off x="2861061" y="3465327"/>
            <a:ext cx="52353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直接连接符 191"/>
          <p:cNvCxnSpPr>
            <a:stCxn id="224" idx="2"/>
            <a:endCxn id="182" idx="0"/>
          </p:cNvCxnSpPr>
          <p:nvPr/>
        </p:nvCxnSpPr>
        <p:spPr bwMode="auto">
          <a:xfrm flipH="1">
            <a:off x="3156334" y="3465327"/>
            <a:ext cx="22826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直接连接符 192"/>
          <p:cNvCxnSpPr>
            <a:stCxn id="225" idx="2"/>
            <a:endCxn id="182" idx="0"/>
          </p:cNvCxnSpPr>
          <p:nvPr/>
        </p:nvCxnSpPr>
        <p:spPr bwMode="auto">
          <a:xfrm>
            <a:off x="2960324" y="3465327"/>
            <a:ext cx="19600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直接连接符 193"/>
          <p:cNvCxnSpPr>
            <a:stCxn id="224" idx="2"/>
            <a:endCxn id="184" idx="0"/>
          </p:cNvCxnSpPr>
          <p:nvPr/>
        </p:nvCxnSpPr>
        <p:spPr bwMode="auto">
          <a:xfrm>
            <a:off x="3384594" y="3465327"/>
            <a:ext cx="25064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直接连接符 194"/>
          <p:cNvCxnSpPr>
            <a:stCxn id="225" idx="2"/>
            <a:endCxn id="184" idx="0"/>
          </p:cNvCxnSpPr>
          <p:nvPr/>
        </p:nvCxnSpPr>
        <p:spPr bwMode="auto">
          <a:xfrm>
            <a:off x="2960325" y="3465327"/>
            <a:ext cx="67491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 name="组合 418"/>
          <p:cNvGrpSpPr/>
          <p:nvPr/>
        </p:nvGrpSpPr>
        <p:grpSpPr>
          <a:xfrm>
            <a:off x="2373110" y="1675508"/>
            <a:ext cx="620886" cy="189000"/>
            <a:chOff x="3186592" y="1346049"/>
            <a:chExt cx="828064" cy="252000"/>
          </a:xfrm>
        </p:grpSpPr>
        <p:pic>
          <p:nvPicPr>
            <p:cNvPr id="197" name="Picture 456" descr="图片235"/>
            <p:cNvPicPr>
              <a:picLocks noChangeAspect="1" noChangeArrowheads="1"/>
            </p:cNvPicPr>
            <p:nvPr/>
          </p:nvPicPr>
          <p:blipFill>
            <a:blip r:embed="rId5" cstate="print"/>
            <a:srcRect/>
            <a:stretch>
              <a:fillRect/>
            </a:stretch>
          </p:blipFill>
          <p:spPr bwMode="auto">
            <a:xfrm>
              <a:off x="3762656" y="1346049"/>
              <a:ext cx="252000" cy="252000"/>
            </a:xfrm>
            <a:prstGeom prst="rect">
              <a:avLst/>
            </a:prstGeom>
            <a:noFill/>
          </p:spPr>
        </p:pic>
        <p:pic>
          <p:nvPicPr>
            <p:cNvPr id="198" name="Picture 456" descr="图片235"/>
            <p:cNvPicPr>
              <a:picLocks noChangeAspect="1" noChangeArrowheads="1"/>
            </p:cNvPicPr>
            <p:nvPr/>
          </p:nvPicPr>
          <p:blipFill>
            <a:blip r:embed="rId5" cstate="print"/>
            <a:srcRect/>
            <a:stretch>
              <a:fillRect/>
            </a:stretch>
          </p:blipFill>
          <p:spPr bwMode="auto">
            <a:xfrm>
              <a:off x="3186592" y="1346049"/>
              <a:ext cx="252000" cy="252000"/>
            </a:xfrm>
            <a:prstGeom prst="rect">
              <a:avLst/>
            </a:prstGeom>
            <a:noFill/>
          </p:spPr>
        </p:pic>
      </p:grpSp>
      <p:cxnSp>
        <p:nvCxnSpPr>
          <p:cNvPr id="199" name="直接连接符 198"/>
          <p:cNvCxnSpPr>
            <a:stCxn id="197" idx="2"/>
            <a:endCxn id="172" idx="0"/>
          </p:cNvCxnSpPr>
          <p:nvPr/>
        </p:nvCxnSpPr>
        <p:spPr bwMode="auto">
          <a:xfrm>
            <a:off x="2899523"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直接连接符 199"/>
          <p:cNvCxnSpPr>
            <a:stCxn id="198" idx="2"/>
            <a:endCxn id="173" idx="0"/>
          </p:cNvCxnSpPr>
          <p:nvPr/>
        </p:nvCxnSpPr>
        <p:spPr bwMode="auto">
          <a:xfrm>
            <a:off x="2467587"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1" name="TextBox 200"/>
          <p:cNvSpPr txBox="1"/>
          <p:nvPr/>
        </p:nvSpPr>
        <p:spPr>
          <a:xfrm>
            <a:off x="2174804" y="3969788"/>
            <a:ext cx="377271" cy="17693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部门</a:t>
            </a:r>
            <a:r>
              <a:rPr lang="en-US" altLang="zh-CN" sz="700" dirty="0">
                <a:solidFill>
                  <a:srgbClr val="000000"/>
                </a:solidFill>
                <a:latin typeface="FrutigerNext LT Medium"/>
                <a:ea typeface="华文细黑"/>
                <a:cs typeface="Arial" panose="020B0604020202020204" pitchFamily="34" charset="0"/>
              </a:rPr>
              <a:t>A</a:t>
            </a:r>
            <a:endParaRPr lang="zh-CN" altLang="en-US" sz="700" dirty="0">
              <a:solidFill>
                <a:srgbClr val="000000"/>
              </a:solidFill>
              <a:latin typeface="FrutigerNext LT Medium"/>
              <a:ea typeface="华文细黑"/>
              <a:cs typeface="Arial" panose="020B0604020202020204" pitchFamily="34" charset="0"/>
            </a:endParaRPr>
          </a:p>
        </p:txBody>
      </p:sp>
      <p:sp>
        <p:nvSpPr>
          <p:cNvPr id="202" name="TextBox 201"/>
          <p:cNvSpPr txBox="1"/>
          <p:nvPr/>
        </p:nvSpPr>
        <p:spPr>
          <a:xfrm>
            <a:off x="2799287" y="3969788"/>
            <a:ext cx="37727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部门</a:t>
            </a:r>
            <a:r>
              <a:rPr lang="en-US" altLang="zh-CN" sz="700" dirty="0" smtClean="0">
                <a:solidFill>
                  <a:srgbClr val="000000"/>
                </a:solidFill>
                <a:latin typeface="FrutigerNext LT Medium"/>
                <a:ea typeface="华文细黑"/>
                <a:cs typeface="Arial" panose="020B0604020202020204" pitchFamily="34" charset="0"/>
              </a:rPr>
              <a:t>B</a:t>
            </a:r>
            <a:endParaRPr lang="zh-CN" altLang="en-US" sz="700" dirty="0">
              <a:solidFill>
                <a:srgbClr val="000000"/>
              </a:solidFill>
              <a:latin typeface="FrutigerNext LT Medium"/>
              <a:ea typeface="华文细黑"/>
              <a:cs typeface="Arial" panose="020B0604020202020204" pitchFamily="34" charset="0"/>
            </a:endParaRPr>
          </a:p>
        </p:txBody>
      </p:sp>
      <p:sp>
        <p:nvSpPr>
          <p:cNvPr id="203" name="TextBox 202"/>
          <p:cNvSpPr txBox="1"/>
          <p:nvPr/>
        </p:nvSpPr>
        <p:spPr>
          <a:xfrm>
            <a:off x="1414318" y="3969789"/>
            <a:ext cx="587304"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访客接入区</a:t>
            </a:r>
            <a:endParaRPr lang="zh-CN" altLang="en-US" sz="700" dirty="0">
              <a:solidFill>
                <a:srgbClr val="000000"/>
              </a:solidFill>
              <a:latin typeface="FrutigerNext LT Medium"/>
              <a:ea typeface="华文细黑"/>
              <a:cs typeface="Arial" panose="020B0604020202020204" pitchFamily="34" charset="0"/>
            </a:endParaRPr>
          </a:p>
        </p:txBody>
      </p:sp>
      <p:sp>
        <p:nvSpPr>
          <p:cNvPr id="204" name="TextBox 203"/>
          <p:cNvSpPr txBox="1"/>
          <p:nvPr/>
        </p:nvSpPr>
        <p:spPr>
          <a:xfrm>
            <a:off x="3277666" y="3969789"/>
            <a:ext cx="702720"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 内部公共区域</a:t>
            </a:r>
            <a:endParaRPr lang="zh-CN" altLang="en-US" sz="700" dirty="0">
              <a:solidFill>
                <a:srgbClr val="000000"/>
              </a:solidFill>
              <a:latin typeface="FrutigerNext LT Medium"/>
              <a:ea typeface="华文细黑"/>
              <a:cs typeface="Arial" panose="020B0604020202020204" pitchFamily="34" charset="0"/>
            </a:endParaRPr>
          </a:p>
        </p:txBody>
      </p:sp>
      <p:sp>
        <p:nvSpPr>
          <p:cNvPr id="205" name="圆角矩形 204"/>
          <p:cNvSpPr/>
          <p:nvPr/>
        </p:nvSpPr>
        <p:spPr bwMode="auto">
          <a:xfrm>
            <a:off x="1256156" y="2121050"/>
            <a:ext cx="616787" cy="832577"/>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cxnSp>
        <p:nvCxnSpPr>
          <p:cNvPr id="206" name="直接连接符 205"/>
          <p:cNvCxnSpPr>
            <a:stCxn id="211" idx="2"/>
            <a:endCxn id="228" idx="0"/>
          </p:cNvCxnSpPr>
          <p:nvPr/>
        </p:nvCxnSpPr>
        <p:spPr bwMode="auto">
          <a:xfrm>
            <a:off x="1399206" y="2329731"/>
            <a:ext cx="922"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7" name="直接连接符 206"/>
          <p:cNvCxnSpPr>
            <a:stCxn id="208" idx="2"/>
            <a:endCxn id="229" idx="0"/>
          </p:cNvCxnSpPr>
          <p:nvPr/>
        </p:nvCxnSpPr>
        <p:spPr bwMode="auto">
          <a:xfrm flipH="1">
            <a:off x="1717639" y="2329731"/>
            <a:ext cx="255"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8" name="Picture 460" descr="图片239"/>
          <p:cNvPicPr>
            <a:picLocks noChangeAspect="1" noChangeArrowheads="1"/>
          </p:cNvPicPr>
          <p:nvPr/>
        </p:nvPicPr>
        <p:blipFill>
          <a:blip r:embed="rId2" cstate="print"/>
          <a:srcRect/>
          <a:stretch>
            <a:fillRect/>
          </a:stretch>
        </p:blipFill>
        <p:spPr bwMode="auto">
          <a:xfrm>
            <a:off x="1639862" y="2167730"/>
            <a:ext cx="156064" cy="162000"/>
          </a:xfrm>
          <a:prstGeom prst="rect">
            <a:avLst/>
          </a:prstGeom>
          <a:noFill/>
        </p:spPr>
      </p:pic>
      <p:pic>
        <p:nvPicPr>
          <p:cNvPr id="211" name="Picture 460" descr="图片239"/>
          <p:cNvPicPr>
            <a:picLocks noChangeAspect="1" noChangeArrowheads="1"/>
          </p:cNvPicPr>
          <p:nvPr/>
        </p:nvPicPr>
        <p:blipFill>
          <a:blip r:embed="rId2" cstate="print"/>
          <a:srcRect/>
          <a:stretch>
            <a:fillRect/>
          </a:stretch>
        </p:blipFill>
        <p:spPr bwMode="auto">
          <a:xfrm>
            <a:off x="1321173" y="2167730"/>
            <a:ext cx="156064" cy="162000"/>
          </a:xfrm>
          <a:prstGeom prst="rect">
            <a:avLst/>
          </a:prstGeom>
          <a:noFill/>
        </p:spPr>
      </p:pic>
      <p:cxnSp>
        <p:nvCxnSpPr>
          <p:cNvPr id="212" name="直接连接符 211"/>
          <p:cNvCxnSpPr>
            <a:stCxn id="173" idx="0"/>
          </p:cNvCxnSpPr>
          <p:nvPr/>
        </p:nvCxnSpPr>
        <p:spPr bwMode="auto">
          <a:xfrm flipH="1" flipV="1">
            <a:off x="1871178" y="2271714"/>
            <a:ext cx="599909" cy="910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3" name="直接连接符 212"/>
          <p:cNvCxnSpPr>
            <a:stCxn id="172" idx="0"/>
          </p:cNvCxnSpPr>
          <p:nvPr/>
        </p:nvCxnSpPr>
        <p:spPr bwMode="auto">
          <a:xfrm flipH="1" flipV="1">
            <a:off x="1864034" y="2195514"/>
            <a:ext cx="1038986" cy="1672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 name="直接连接符 213"/>
          <p:cNvCxnSpPr>
            <a:stCxn id="261" idx="1"/>
            <a:endCxn id="172" idx="3"/>
          </p:cNvCxnSpPr>
          <p:nvPr/>
        </p:nvCxnSpPr>
        <p:spPr bwMode="auto">
          <a:xfrm flipH="1" flipV="1">
            <a:off x="3033076" y="2497745"/>
            <a:ext cx="639383" cy="250667"/>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15" name="Picture 797" descr="图片19"/>
          <p:cNvPicPr>
            <a:picLocks noChangeAspect="1" noChangeArrowheads="1"/>
          </p:cNvPicPr>
          <p:nvPr/>
        </p:nvPicPr>
        <p:blipFill>
          <a:blip r:embed="rId6" cstate="print"/>
          <a:srcRect/>
          <a:stretch>
            <a:fillRect/>
          </a:stretch>
        </p:blipFill>
        <p:spPr bwMode="auto">
          <a:xfrm>
            <a:off x="1281121" y="1679681"/>
            <a:ext cx="354784" cy="215761"/>
          </a:xfrm>
          <a:prstGeom prst="rect">
            <a:avLst/>
          </a:prstGeom>
          <a:noFill/>
        </p:spPr>
      </p:pic>
      <p:pic>
        <p:nvPicPr>
          <p:cNvPr id="216" name="Picture 461" descr="图片240"/>
          <p:cNvPicPr>
            <a:picLocks noChangeAspect="1" noChangeArrowheads="1"/>
          </p:cNvPicPr>
          <p:nvPr/>
        </p:nvPicPr>
        <p:blipFill>
          <a:blip r:embed="rId3" cstate="print"/>
          <a:srcRect/>
          <a:stretch>
            <a:fillRect/>
          </a:stretch>
        </p:blipFill>
        <p:spPr bwMode="auto">
          <a:xfrm>
            <a:off x="1673098" y="1722037"/>
            <a:ext cx="183764" cy="192216"/>
          </a:xfrm>
          <a:prstGeom prst="rect">
            <a:avLst/>
          </a:prstGeom>
          <a:noFill/>
        </p:spPr>
      </p:pic>
      <p:cxnSp>
        <p:nvCxnSpPr>
          <p:cNvPr id="217" name="直接连接符 216"/>
          <p:cNvCxnSpPr>
            <a:stCxn id="172" idx="0"/>
            <a:endCxn id="216" idx="2"/>
          </p:cNvCxnSpPr>
          <p:nvPr/>
        </p:nvCxnSpPr>
        <p:spPr bwMode="auto">
          <a:xfrm flipH="1" flipV="1">
            <a:off x="1764980" y="1914253"/>
            <a:ext cx="1138040"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8" name="直接连接符 217"/>
          <p:cNvCxnSpPr>
            <a:stCxn id="173" idx="0"/>
            <a:endCxn id="216" idx="2"/>
          </p:cNvCxnSpPr>
          <p:nvPr/>
        </p:nvCxnSpPr>
        <p:spPr bwMode="auto">
          <a:xfrm flipH="1" flipV="1">
            <a:off x="1764981" y="1914253"/>
            <a:ext cx="706105"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19" name="圆角矩形 218"/>
          <p:cNvSpPr/>
          <p:nvPr/>
        </p:nvSpPr>
        <p:spPr bwMode="auto">
          <a:xfrm>
            <a:off x="33404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0" name="圆角矩形 219"/>
          <p:cNvSpPr/>
          <p:nvPr/>
        </p:nvSpPr>
        <p:spPr bwMode="auto">
          <a:xfrm>
            <a:off x="1414320" y="3591410"/>
            <a:ext cx="612465"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1" name="圆角矩形 220"/>
          <p:cNvSpPr/>
          <p:nvPr/>
        </p:nvSpPr>
        <p:spPr bwMode="auto">
          <a:xfrm>
            <a:off x="26891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2" name="圆角矩形 221"/>
          <p:cNvSpPr/>
          <p:nvPr/>
        </p:nvSpPr>
        <p:spPr bwMode="auto">
          <a:xfrm>
            <a:off x="2062223" y="3591701"/>
            <a:ext cx="593911"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3" name="TextBox 222"/>
          <p:cNvSpPr txBox="1"/>
          <p:nvPr/>
        </p:nvSpPr>
        <p:spPr>
          <a:xfrm>
            <a:off x="1233983" y="1527956"/>
            <a:ext cx="597585" cy="196199"/>
          </a:xfrm>
          <a:prstGeom prst="rect">
            <a:avLst/>
          </a:prstGeom>
          <a:noFill/>
        </p:spPr>
        <p:txBody>
          <a:bodyPr wrap="none" lIns="68542" tIns="34271" rIns="68542" bIns="34271" rtlCol="0">
            <a:spAutoFit/>
          </a:bodyPr>
          <a:lstStyle/>
          <a:p>
            <a:r>
              <a:rPr lang="en-US" altLang="zh-CN" sz="800" dirty="0" smtClean="0">
                <a:solidFill>
                  <a:srgbClr val="000000"/>
                </a:solidFill>
                <a:latin typeface="FrutigerNext LT Medium"/>
                <a:ea typeface="华文细黑"/>
                <a:cs typeface="Arial" panose="020B0604020202020204" pitchFamily="34" charset="0"/>
              </a:rPr>
              <a:t>Controller</a:t>
            </a:r>
            <a:endParaRPr lang="en-US" altLang="zh-CN" sz="800" dirty="0">
              <a:solidFill>
                <a:srgbClr val="000000"/>
              </a:solidFill>
              <a:latin typeface="FrutigerNext LT Medium"/>
              <a:ea typeface="华文细黑"/>
              <a:cs typeface="Arial" panose="020B0604020202020204" pitchFamily="34" charset="0"/>
            </a:endParaRPr>
          </a:p>
        </p:txBody>
      </p:sp>
      <p:pic>
        <p:nvPicPr>
          <p:cNvPr id="224" name="Picture 459" descr="图片238"/>
          <p:cNvPicPr>
            <a:picLocks noChangeAspect="1" noChangeArrowheads="1"/>
          </p:cNvPicPr>
          <p:nvPr/>
        </p:nvPicPr>
        <p:blipFill>
          <a:blip r:embed="rId7" cstate="print"/>
          <a:srcRect/>
          <a:stretch>
            <a:fillRect/>
          </a:stretch>
        </p:blipFill>
        <p:spPr bwMode="auto">
          <a:xfrm>
            <a:off x="3256853" y="3196012"/>
            <a:ext cx="255487" cy="269315"/>
          </a:xfrm>
          <a:prstGeom prst="rect">
            <a:avLst/>
          </a:prstGeom>
          <a:noFill/>
        </p:spPr>
      </p:pic>
      <p:pic>
        <p:nvPicPr>
          <p:cNvPr id="225" name="Picture 459" descr="图片238"/>
          <p:cNvPicPr>
            <a:picLocks noChangeAspect="1" noChangeArrowheads="1"/>
          </p:cNvPicPr>
          <p:nvPr/>
        </p:nvPicPr>
        <p:blipFill>
          <a:blip r:embed="rId7" cstate="print"/>
          <a:srcRect/>
          <a:stretch>
            <a:fillRect/>
          </a:stretch>
        </p:blipFill>
        <p:spPr bwMode="auto">
          <a:xfrm>
            <a:off x="2832582" y="3196012"/>
            <a:ext cx="255487" cy="269315"/>
          </a:xfrm>
          <a:prstGeom prst="rect">
            <a:avLst/>
          </a:prstGeom>
          <a:noFill/>
        </p:spPr>
      </p:pic>
      <p:pic>
        <p:nvPicPr>
          <p:cNvPr id="226" name="Picture 459" descr="图片238"/>
          <p:cNvPicPr>
            <a:picLocks noChangeAspect="1" noChangeArrowheads="1"/>
          </p:cNvPicPr>
          <p:nvPr/>
        </p:nvPicPr>
        <p:blipFill>
          <a:blip r:embed="rId7" cstate="print"/>
          <a:srcRect/>
          <a:stretch>
            <a:fillRect/>
          </a:stretch>
        </p:blipFill>
        <p:spPr bwMode="auto">
          <a:xfrm>
            <a:off x="2315699" y="3196012"/>
            <a:ext cx="255487" cy="269315"/>
          </a:xfrm>
          <a:prstGeom prst="rect">
            <a:avLst/>
          </a:prstGeom>
          <a:noFill/>
        </p:spPr>
      </p:pic>
      <p:pic>
        <p:nvPicPr>
          <p:cNvPr id="227" name="Picture 459" descr="图片238"/>
          <p:cNvPicPr>
            <a:picLocks noChangeAspect="1" noChangeArrowheads="1"/>
          </p:cNvPicPr>
          <p:nvPr/>
        </p:nvPicPr>
        <p:blipFill>
          <a:blip r:embed="rId7" cstate="print"/>
          <a:srcRect/>
          <a:stretch>
            <a:fillRect/>
          </a:stretch>
        </p:blipFill>
        <p:spPr bwMode="auto">
          <a:xfrm>
            <a:off x="1870198" y="3196012"/>
            <a:ext cx="255487" cy="269315"/>
          </a:xfrm>
          <a:prstGeom prst="rect">
            <a:avLst/>
          </a:prstGeom>
          <a:noFill/>
        </p:spPr>
      </p:pic>
      <p:pic>
        <p:nvPicPr>
          <p:cNvPr id="228" name="Picture 459" descr="图片238"/>
          <p:cNvPicPr>
            <a:picLocks noChangeAspect="1" noChangeArrowheads="1"/>
          </p:cNvPicPr>
          <p:nvPr/>
        </p:nvPicPr>
        <p:blipFill>
          <a:blip r:embed="rId8" cstate="print"/>
          <a:srcRect/>
          <a:stretch>
            <a:fillRect/>
          </a:stretch>
        </p:blipFill>
        <p:spPr bwMode="auto">
          <a:xfrm>
            <a:off x="1336095" y="2453610"/>
            <a:ext cx="128069" cy="135000"/>
          </a:xfrm>
          <a:prstGeom prst="rect">
            <a:avLst/>
          </a:prstGeom>
          <a:noFill/>
        </p:spPr>
      </p:pic>
      <p:pic>
        <p:nvPicPr>
          <p:cNvPr id="229" name="Picture 459" descr="图片238"/>
          <p:cNvPicPr>
            <a:picLocks noChangeAspect="1" noChangeArrowheads="1"/>
          </p:cNvPicPr>
          <p:nvPr/>
        </p:nvPicPr>
        <p:blipFill>
          <a:blip r:embed="rId8" cstate="print"/>
          <a:srcRect/>
          <a:stretch>
            <a:fillRect/>
          </a:stretch>
        </p:blipFill>
        <p:spPr bwMode="auto">
          <a:xfrm>
            <a:off x="1653607" y="2453610"/>
            <a:ext cx="128069" cy="135000"/>
          </a:xfrm>
          <a:prstGeom prst="rect">
            <a:avLst/>
          </a:prstGeom>
          <a:noFill/>
        </p:spPr>
      </p:pic>
      <p:sp>
        <p:nvSpPr>
          <p:cNvPr id="230" name="TextBox 229"/>
          <p:cNvSpPr txBox="1"/>
          <p:nvPr/>
        </p:nvSpPr>
        <p:spPr>
          <a:xfrm>
            <a:off x="3053027" y="1694131"/>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园区出口</a:t>
            </a:r>
            <a:endParaRPr lang="en-US" altLang="zh-CN" sz="800" b="1" dirty="0">
              <a:solidFill>
                <a:srgbClr val="000000"/>
              </a:solidFill>
              <a:latin typeface="FrutigerNext LT Medium"/>
              <a:ea typeface="华文细黑"/>
              <a:cs typeface="Arial" panose="020B0604020202020204" pitchFamily="34" charset="0"/>
            </a:endParaRPr>
          </a:p>
        </p:txBody>
      </p:sp>
      <p:pic>
        <p:nvPicPr>
          <p:cNvPr id="231" name="Picture 227" descr="图片767"/>
          <p:cNvPicPr>
            <a:picLocks noChangeAspect="1" noChangeArrowheads="1"/>
          </p:cNvPicPr>
          <p:nvPr/>
        </p:nvPicPr>
        <p:blipFill>
          <a:blip r:embed="rId9" cstate="print"/>
          <a:srcRect/>
          <a:stretch>
            <a:fillRect/>
          </a:stretch>
        </p:blipFill>
        <p:spPr bwMode="auto">
          <a:xfrm>
            <a:off x="2256219" y="1286315"/>
            <a:ext cx="399913" cy="237725"/>
          </a:xfrm>
          <a:prstGeom prst="rect">
            <a:avLst/>
          </a:prstGeom>
          <a:noFill/>
        </p:spPr>
      </p:pic>
      <p:pic>
        <p:nvPicPr>
          <p:cNvPr id="232" name="Picture 228" descr="图片768"/>
          <p:cNvPicPr>
            <a:picLocks noChangeAspect="1" noChangeArrowheads="1"/>
          </p:cNvPicPr>
          <p:nvPr/>
        </p:nvPicPr>
        <p:blipFill>
          <a:blip r:embed="rId10" cstate="print"/>
          <a:srcRect/>
          <a:stretch>
            <a:fillRect/>
          </a:stretch>
        </p:blipFill>
        <p:spPr bwMode="auto">
          <a:xfrm>
            <a:off x="2710124" y="1286315"/>
            <a:ext cx="402198" cy="237725"/>
          </a:xfrm>
          <a:prstGeom prst="rect">
            <a:avLst/>
          </a:prstGeom>
          <a:noFill/>
        </p:spPr>
      </p:pic>
      <p:cxnSp>
        <p:nvCxnSpPr>
          <p:cNvPr id="233" name="直接连接符 232"/>
          <p:cNvCxnSpPr>
            <a:stCxn id="232" idx="2"/>
            <a:endCxn id="197" idx="0"/>
          </p:cNvCxnSpPr>
          <p:nvPr/>
        </p:nvCxnSpPr>
        <p:spPr bwMode="auto">
          <a:xfrm flipH="1">
            <a:off x="2899520" y="1524040"/>
            <a:ext cx="11703"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4" name="直接连接符 233"/>
          <p:cNvCxnSpPr>
            <a:stCxn id="232" idx="2"/>
            <a:endCxn id="198" idx="0"/>
          </p:cNvCxnSpPr>
          <p:nvPr/>
        </p:nvCxnSpPr>
        <p:spPr bwMode="auto">
          <a:xfrm flipH="1">
            <a:off x="2467585" y="1524040"/>
            <a:ext cx="443638"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5" name="直接连接符 234"/>
          <p:cNvCxnSpPr>
            <a:stCxn id="231" idx="2"/>
            <a:endCxn id="198" idx="0"/>
          </p:cNvCxnSpPr>
          <p:nvPr/>
        </p:nvCxnSpPr>
        <p:spPr bwMode="auto">
          <a:xfrm>
            <a:off x="2456177" y="1524040"/>
            <a:ext cx="11409"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6" name="直接连接符 235"/>
          <p:cNvCxnSpPr>
            <a:stCxn id="231" idx="2"/>
            <a:endCxn id="197" idx="0"/>
          </p:cNvCxnSpPr>
          <p:nvPr/>
        </p:nvCxnSpPr>
        <p:spPr bwMode="auto">
          <a:xfrm>
            <a:off x="2456178" y="1524040"/>
            <a:ext cx="443345"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7" name="圆角矩形 236"/>
          <p:cNvSpPr/>
          <p:nvPr/>
        </p:nvSpPr>
        <p:spPr bwMode="auto">
          <a:xfrm>
            <a:off x="1256153" y="917713"/>
            <a:ext cx="621843" cy="305522"/>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238" name="Picture 454" descr="图片233"/>
          <p:cNvPicPr>
            <a:picLocks noChangeAspect="1" noChangeArrowheads="1"/>
          </p:cNvPicPr>
          <p:nvPr/>
        </p:nvPicPr>
        <p:blipFill>
          <a:blip r:embed="rId11" cstate="print"/>
          <a:srcRect/>
          <a:stretch>
            <a:fillRect/>
          </a:stretch>
        </p:blipFill>
        <p:spPr bwMode="auto">
          <a:xfrm>
            <a:off x="1602937" y="995444"/>
            <a:ext cx="180989" cy="142635"/>
          </a:xfrm>
          <a:prstGeom prst="rect">
            <a:avLst/>
          </a:prstGeom>
          <a:noFill/>
        </p:spPr>
      </p:pic>
      <p:pic>
        <p:nvPicPr>
          <p:cNvPr id="239" name="Picture 461" descr="图片240"/>
          <p:cNvPicPr>
            <a:picLocks noChangeAspect="1" noChangeArrowheads="1"/>
          </p:cNvPicPr>
          <p:nvPr/>
        </p:nvPicPr>
        <p:blipFill>
          <a:blip r:embed="rId3" cstate="print"/>
          <a:srcRect/>
          <a:stretch>
            <a:fillRect/>
          </a:stretch>
        </p:blipFill>
        <p:spPr bwMode="auto">
          <a:xfrm>
            <a:off x="1342231" y="970654"/>
            <a:ext cx="183764" cy="192216"/>
          </a:xfrm>
          <a:prstGeom prst="rect">
            <a:avLst/>
          </a:prstGeom>
          <a:noFill/>
        </p:spPr>
      </p:pic>
      <p:pic>
        <p:nvPicPr>
          <p:cNvPr id="240" name="Picture 4488" descr="图片346"/>
          <p:cNvPicPr>
            <a:picLocks noChangeAspect="1" noChangeArrowheads="1"/>
          </p:cNvPicPr>
          <p:nvPr/>
        </p:nvPicPr>
        <p:blipFill>
          <a:blip r:embed="rId12" cstate="print"/>
          <a:srcRect/>
          <a:stretch>
            <a:fillRect/>
          </a:stretch>
        </p:blipFill>
        <p:spPr bwMode="auto">
          <a:xfrm>
            <a:off x="1272475" y="1260493"/>
            <a:ext cx="163394" cy="246191"/>
          </a:xfrm>
          <a:prstGeom prst="rect">
            <a:avLst/>
          </a:prstGeom>
          <a:noFill/>
        </p:spPr>
      </p:pic>
      <p:pic>
        <p:nvPicPr>
          <p:cNvPr id="241" name="Picture 33" descr="图片12"/>
          <p:cNvPicPr>
            <a:picLocks noChangeAspect="1" noChangeArrowheads="1"/>
          </p:cNvPicPr>
          <p:nvPr/>
        </p:nvPicPr>
        <p:blipFill>
          <a:blip r:embed="rId13" cstate="print"/>
          <a:srcRect/>
          <a:stretch>
            <a:fillRect/>
          </a:stretch>
        </p:blipFill>
        <p:spPr bwMode="auto">
          <a:xfrm>
            <a:off x="3846516" y="4236634"/>
            <a:ext cx="170020" cy="215324"/>
          </a:xfrm>
          <a:prstGeom prst="rect">
            <a:avLst/>
          </a:prstGeom>
          <a:noFill/>
        </p:spPr>
      </p:pic>
      <p:pic>
        <p:nvPicPr>
          <p:cNvPr id="242" name="Picture 873" descr="图片279"/>
          <p:cNvPicPr>
            <a:picLocks noChangeAspect="1" noChangeArrowheads="1"/>
          </p:cNvPicPr>
          <p:nvPr/>
        </p:nvPicPr>
        <p:blipFill>
          <a:blip r:embed="rId14" cstate="print"/>
          <a:srcRect/>
          <a:stretch>
            <a:fillRect/>
          </a:stretch>
        </p:blipFill>
        <p:spPr bwMode="auto">
          <a:xfrm>
            <a:off x="3523428" y="4239378"/>
            <a:ext cx="139855" cy="209837"/>
          </a:xfrm>
          <a:prstGeom prst="rect">
            <a:avLst/>
          </a:prstGeom>
          <a:noFill/>
        </p:spPr>
      </p:pic>
      <p:pic>
        <p:nvPicPr>
          <p:cNvPr id="243" name="Picture 466" descr="图片157"/>
          <p:cNvPicPr>
            <a:picLocks noChangeAspect="1" noChangeArrowheads="1"/>
          </p:cNvPicPr>
          <p:nvPr/>
        </p:nvPicPr>
        <p:blipFill>
          <a:blip r:embed="rId15" cstate="print"/>
          <a:srcRect/>
          <a:stretch>
            <a:fillRect/>
          </a:stretch>
        </p:blipFill>
        <p:spPr bwMode="auto">
          <a:xfrm>
            <a:off x="1786825" y="4252407"/>
            <a:ext cx="267371" cy="183779"/>
          </a:xfrm>
          <a:prstGeom prst="rect">
            <a:avLst/>
          </a:prstGeom>
          <a:noFill/>
        </p:spPr>
      </p:pic>
      <p:pic>
        <p:nvPicPr>
          <p:cNvPr id="244" name="Picture 1089" descr="图片203"/>
          <p:cNvPicPr>
            <a:picLocks noChangeAspect="1" noChangeArrowheads="1"/>
          </p:cNvPicPr>
          <p:nvPr/>
        </p:nvPicPr>
        <p:blipFill>
          <a:blip r:embed="rId16" cstate="print"/>
          <a:srcRect/>
          <a:stretch>
            <a:fillRect/>
          </a:stretch>
        </p:blipFill>
        <p:spPr bwMode="auto">
          <a:xfrm>
            <a:off x="3097505" y="4262007"/>
            <a:ext cx="242690" cy="164579"/>
          </a:xfrm>
          <a:prstGeom prst="rect">
            <a:avLst/>
          </a:prstGeom>
          <a:noFill/>
        </p:spPr>
      </p:pic>
      <p:pic>
        <p:nvPicPr>
          <p:cNvPr id="245" name="Picture 24" descr="图片3"/>
          <p:cNvPicPr>
            <a:picLocks noChangeAspect="1" noChangeArrowheads="1"/>
          </p:cNvPicPr>
          <p:nvPr/>
        </p:nvPicPr>
        <p:blipFill>
          <a:blip r:embed="rId17" cstate="print"/>
          <a:srcRect/>
          <a:stretch>
            <a:fillRect/>
          </a:stretch>
        </p:blipFill>
        <p:spPr bwMode="auto">
          <a:xfrm>
            <a:off x="2237429" y="4246919"/>
            <a:ext cx="204299" cy="194751"/>
          </a:xfrm>
          <a:prstGeom prst="rect">
            <a:avLst/>
          </a:prstGeom>
          <a:noFill/>
        </p:spPr>
      </p:pic>
      <p:pic>
        <p:nvPicPr>
          <p:cNvPr id="246" name="Picture 1941" descr="图片684"/>
          <p:cNvPicPr>
            <a:picLocks noChangeAspect="1" noChangeArrowheads="1"/>
          </p:cNvPicPr>
          <p:nvPr/>
        </p:nvPicPr>
        <p:blipFill>
          <a:blip r:embed="rId18" cstate="print"/>
          <a:srcRect/>
          <a:stretch>
            <a:fillRect/>
          </a:stretch>
        </p:blipFill>
        <p:spPr bwMode="auto">
          <a:xfrm>
            <a:off x="2624962" y="4266121"/>
            <a:ext cx="289308" cy="156350"/>
          </a:xfrm>
          <a:prstGeom prst="rect">
            <a:avLst/>
          </a:prstGeom>
          <a:noFill/>
        </p:spPr>
      </p:pic>
      <p:pic>
        <p:nvPicPr>
          <p:cNvPr id="247" name="Picture 1950" descr="图片693"/>
          <p:cNvPicPr>
            <a:picLocks noChangeAspect="1" noChangeArrowheads="1"/>
          </p:cNvPicPr>
          <p:nvPr/>
        </p:nvPicPr>
        <p:blipFill>
          <a:blip r:embed="rId19" cstate="print"/>
          <a:srcRect/>
          <a:stretch>
            <a:fillRect/>
          </a:stretch>
        </p:blipFill>
        <p:spPr bwMode="auto">
          <a:xfrm>
            <a:off x="1393809" y="4242120"/>
            <a:ext cx="209783" cy="204352"/>
          </a:xfrm>
          <a:prstGeom prst="rect">
            <a:avLst/>
          </a:prstGeom>
          <a:noFill/>
        </p:spPr>
      </p:pic>
      <p:cxnSp>
        <p:nvCxnSpPr>
          <p:cNvPr id="248" name="直接连接符 247"/>
          <p:cNvCxnSpPr/>
          <p:nvPr/>
        </p:nvCxnSpPr>
        <p:spPr bwMode="auto">
          <a:xfrm>
            <a:off x="2601138" y="2479931"/>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9" name="直接连接符 248"/>
          <p:cNvCxnSpPr/>
          <p:nvPr/>
        </p:nvCxnSpPr>
        <p:spPr bwMode="auto">
          <a:xfrm>
            <a:off x="2599094" y="2513159"/>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0" name="椭圆 249"/>
          <p:cNvSpPr/>
          <p:nvPr/>
        </p:nvSpPr>
        <p:spPr bwMode="auto">
          <a:xfrm>
            <a:off x="2644562" y="2440772"/>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251" name="直接连接符 250"/>
          <p:cNvCxnSpPr>
            <a:stCxn id="197" idx="1"/>
            <a:endCxn id="198" idx="3"/>
          </p:cNvCxnSpPr>
          <p:nvPr/>
        </p:nvCxnSpPr>
        <p:spPr bwMode="auto">
          <a:xfrm flipH="1">
            <a:off x="2562060" y="1770008"/>
            <a:ext cx="242985"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52" name="图片 1"/>
          <p:cNvPicPr>
            <a:picLocks noChangeAspect="1"/>
          </p:cNvPicPr>
          <p:nvPr/>
        </p:nvPicPr>
        <p:blipFill>
          <a:blip r:embed="rId20" cstate="print"/>
          <a:srcRect/>
          <a:stretch>
            <a:fillRect/>
          </a:stretch>
        </p:blipFill>
        <p:spPr bwMode="auto">
          <a:xfrm>
            <a:off x="3738850" y="2667410"/>
            <a:ext cx="156647" cy="162000"/>
          </a:xfrm>
          <a:prstGeom prst="rect">
            <a:avLst/>
          </a:prstGeom>
          <a:noFill/>
          <a:ln w="9525">
            <a:noFill/>
            <a:miter lim="800000"/>
            <a:headEnd/>
            <a:tailEnd/>
          </a:ln>
        </p:spPr>
      </p:pic>
      <p:cxnSp>
        <p:nvCxnSpPr>
          <p:cNvPr id="253" name="直接连接符 252"/>
          <p:cNvCxnSpPr/>
          <p:nvPr/>
        </p:nvCxnSpPr>
        <p:spPr bwMode="auto">
          <a:xfrm>
            <a:off x="3078216"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4" name="直接连接符 253"/>
          <p:cNvCxnSpPr/>
          <p:nvPr/>
        </p:nvCxnSpPr>
        <p:spPr bwMode="auto">
          <a:xfrm>
            <a:off x="3076172"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5" name="椭圆 254"/>
          <p:cNvSpPr/>
          <p:nvPr/>
        </p:nvSpPr>
        <p:spPr bwMode="auto">
          <a:xfrm>
            <a:off x="3130543"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256" name="直接连接符 255"/>
          <p:cNvCxnSpPr/>
          <p:nvPr/>
        </p:nvCxnSpPr>
        <p:spPr bwMode="auto">
          <a:xfrm>
            <a:off x="2126781"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7" name="直接连接符 256"/>
          <p:cNvCxnSpPr/>
          <p:nvPr/>
        </p:nvCxnSpPr>
        <p:spPr bwMode="auto">
          <a:xfrm>
            <a:off x="2124737"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8" name="椭圆 257"/>
          <p:cNvSpPr/>
          <p:nvPr/>
        </p:nvSpPr>
        <p:spPr bwMode="auto">
          <a:xfrm>
            <a:off x="2179109"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pic>
        <p:nvPicPr>
          <p:cNvPr id="259" name="图片 274"/>
          <p:cNvPicPr>
            <a:picLocks noChangeAspect="1"/>
          </p:cNvPicPr>
          <p:nvPr/>
        </p:nvPicPr>
        <p:blipFill>
          <a:blip r:embed="rId21" cstate="print"/>
          <a:srcRect/>
          <a:stretch>
            <a:fillRect/>
          </a:stretch>
        </p:blipFill>
        <p:spPr bwMode="auto">
          <a:xfrm>
            <a:off x="3747883" y="2364049"/>
            <a:ext cx="157137" cy="162000"/>
          </a:xfrm>
          <a:prstGeom prst="rect">
            <a:avLst/>
          </a:prstGeom>
          <a:noFill/>
          <a:ln w="9525">
            <a:noFill/>
            <a:miter lim="800000"/>
            <a:headEnd/>
            <a:tailEnd/>
          </a:ln>
        </p:spPr>
      </p:pic>
      <p:pic>
        <p:nvPicPr>
          <p:cNvPr id="260" name="图片 274"/>
          <p:cNvPicPr>
            <a:picLocks noChangeAspect="1"/>
          </p:cNvPicPr>
          <p:nvPr/>
        </p:nvPicPr>
        <p:blipFill>
          <a:blip r:embed="rId21" cstate="print"/>
          <a:srcRect/>
          <a:stretch>
            <a:fillRect/>
          </a:stretch>
        </p:blipFill>
        <p:spPr bwMode="auto">
          <a:xfrm>
            <a:off x="3681982" y="2364049"/>
            <a:ext cx="157137" cy="162000"/>
          </a:xfrm>
          <a:prstGeom prst="rect">
            <a:avLst/>
          </a:prstGeom>
          <a:noFill/>
          <a:ln w="9525">
            <a:noFill/>
            <a:miter lim="800000"/>
            <a:headEnd/>
            <a:tailEnd/>
          </a:ln>
        </p:spPr>
      </p:pic>
      <p:pic>
        <p:nvPicPr>
          <p:cNvPr id="261" name="图片 1"/>
          <p:cNvPicPr>
            <a:picLocks noChangeAspect="1"/>
          </p:cNvPicPr>
          <p:nvPr/>
        </p:nvPicPr>
        <p:blipFill>
          <a:blip r:embed="rId20" cstate="print"/>
          <a:srcRect/>
          <a:stretch>
            <a:fillRect/>
          </a:stretch>
        </p:blipFill>
        <p:spPr bwMode="auto">
          <a:xfrm>
            <a:off x="3672459" y="2667410"/>
            <a:ext cx="156647" cy="162000"/>
          </a:xfrm>
          <a:prstGeom prst="rect">
            <a:avLst/>
          </a:prstGeom>
          <a:noFill/>
          <a:ln w="9525">
            <a:noFill/>
            <a:miter lim="800000"/>
            <a:headEnd/>
            <a:tailEnd/>
          </a:ln>
        </p:spPr>
      </p:pic>
      <p:pic>
        <p:nvPicPr>
          <p:cNvPr id="262" name="Picture 470" descr="图片630"/>
          <p:cNvPicPr>
            <a:picLocks noChangeAspect="1" noChangeArrowheads="1"/>
          </p:cNvPicPr>
          <p:nvPr/>
        </p:nvPicPr>
        <p:blipFill>
          <a:blip r:embed="rId22" cstate="print"/>
          <a:srcRect/>
          <a:stretch>
            <a:fillRect/>
          </a:stretch>
        </p:blipFill>
        <p:spPr bwMode="auto">
          <a:xfrm>
            <a:off x="3743060" y="2082645"/>
            <a:ext cx="161958" cy="162000"/>
          </a:xfrm>
          <a:prstGeom prst="rect">
            <a:avLst/>
          </a:prstGeom>
          <a:noFill/>
        </p:spPr>
      </p:pic>
      <p:pic>
        <p:nvPicPr>
          <p:cNvPr id="263" name="Picture 470" descr="图片630"/>
          <p:cNvPicPr>
            <a:picLocks noChangeAspect="1" noChangeArrowheads="1"/>
          </p:cNvPicPr>
          <p:nvPr/>
        </p:nvPicPr>
        <p:blipFill>
          <a:blip r:embed="rId22" cstate="print"/>
          <a:srcRect/>
          <a:stretch>
            <a:fillRect/>
          </a:stretch>
        </p:blipFill>
        <p:spPr bwMode="auto">
          <a:xfrm>
            <a:off x="3681979" y="2085919"/>
            <a:ext cx="161958" cy="162000"/>
          </a:xfrm>
          <a:prstGeom prst="rect">
            <a:avLst/>
          </a:prstGeom>
          <a:noFill/>
        </p:spPr>
      </p:pic>
      <p:cxnSp>
        <p:nvCxnSpPr>
          <p:cNvPr id="264" name="直接连接符 263"/>
          <p:cNvCxnSpPr>
            <a:stCxn id="260" idx="1"/>
            <a:endCxn id="172" idx="3"/>
          </p:cNvCxnSpPr>
          <p:nvPr/>
        </p:nvCxnSpPr>
        <p:spPr bwMode="auto">
          <a:xfrm flipH="1">
            <a:off x="3033074" y="2445049"/>
            <a:ext cx="648906" cy="52694"/>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5" name="直接连接符 264"/>
          <p:cNvCxnSpPr>
            <a:stCxn id="263" idx="1"/>
            <a:endCxn id="172" idx="3"/>
          </p:cNvCxnSpPr>
          <p:nvPr/>
        </p:nvCxnSpPr>
        <p:spPr bwMode="auto">
          <a:xfrm flipH="1">
            <a:off x="3033074" y="2166919"/>
            <a:ext cx="648906" cy="330824"/>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6" name="TextBox 265"/>
          <p:cNvSpPr txBox="1"/>
          <p:nvPr/>
        </p:nvSpPr>
        <p:spPr>
          <a:xfrm>
            <a:off x="3456596" y="2953626"/>
            <a:ext cx="711312" cy="196199"/>
          </a:xfrm>
          <a:prstGeom prst="rect">
            <a:avLst/>
          </a:prstGeom>
          <a:noFill/>
        </p:spPr>
        <p:txBody>
          <a:bodyPr wrap="square" lIns="68542" tIns="34271" rIns="68542" bIns="34271" rtlCol="0">
            <a:spAutoFit/>
          </a:bodyPr>
          <a:lstStyle/>
          <a:p>
            <a:pPr algn="ctr"/>
            <a:r>
              <a:rPr lang="zh-CN" altLang="en-US" sz="800" b="1" dirty="0" smtClean="0">
                <a:solidFill>
                  <a:srgbClr val="000000"/>
                </a:solidFill>
                <a:latin typeface="FrutigerNext LT Medium"/>
                <a:ea typeface="宋体" panose="02010600030101010101" pitchFamily="2" charset="-122"/>
                <a:cs typeface="Arial" panose="020B0604020202020204" pitchFamily="34" charset="0"/>
              </a:rPr>
              <a:t>业务链结点</a:t>
            </a:r>
            <a:endParaRPr lang="en-US" altLang="zh-CN" sz="800" b="1" dirty="0">
              <a:solidFill>
                <a:srgbClr val="000000"/>
              </a:solidFill>
              <a:latin typeface="FrutigerNext LT Medium"/>
              <a:ea typeface="华文细黑"/>
              <a:cs typeface="Arial" panose="020B0604020202020204" pitchFamily="34" charset="0"/>
            </a:endParaRPr>
          </a:p>
        </p:txBody>
      </p:sp>
      <p:sp>
        <p:nvSpPr>
          <p:cNvPr id="267" name="任意多边形 266"/>
          <p:cNvSpPr/>
          <p:nvPr/>
        </p:nvSpPr>
        <p:spPr bwMode="auto">
          <a:xfrm>
            <a:off x="2224060" y="2507301"/>
            <a:ext cx="711992" cy="1452700"/>
          </a:xfrm>
          <a:custGeom>
            <a:avLst/>
            <a:gdLst>
              <a:gd name="connsiteX0" fmla="*/ 0 w 949570"/>
              <a:gd name="connsiteY0" fmla="*/ 1842477 h 1842477"/>
              <a:gd name="connsiteX1" fmla="*/ 246185 w 949570"/>
              <a:gd name="connsiteY1" fmla="*/ 834292 h 1842477"/>
              <a:gd name="connsiteX2" fmla="*/ 668216 w 949570"/>
              <a:gd name="connsiteY2" fmla="*/ 130908 h 1842477"/>
              <a:gd name="connsiteX3" fmla="*/ 949570 w 949570"/>
              <a:gd name="connsiteY3" fmla="*/ 48846 h 1842477"/>
            </a:gdLst>
            <a:ahLst/>
            <a:cxnLst>
              <a:cxn ang="0">
                <a:pos x="connsiteX0" y="connsiteY0"/>
              </a:cxn>
              <a:cxn ang="0">
                <a:pos x="connsiteX1" y="connsiteY1"/>
              </a:cxn>
              <a:cxn ang="0">
                <a:pos x="connsiteX2" y="connsiteY2"/>
              </a:cxn>
              <a:cxn ang="0">
                <a:pos x="connsiteX3" y="connsiteY3"/>
              </a:cxn>
            </a:cxnLst>
            <a:rect l="l" t="t" r="r" b="b"/>
            <a:pathLst>
              <a:path w="949570" h="1842477">
                <a:moveTo>
                  <a:pt x="0" y="1842477"/>
                </a:moveTo>
                <a:cubicBezTo>
                  <a:pt x="67408" y="1481015"/>
                  <a:pt x="134816" y="1119553"/>
                  <a:pt x="246185" y="834292"/>
                </a:cubicBezTo>
                <a:cubicBezTo>
                  <a:pt x="357554" y="549031"/>
                  <a:pt x="550985" y="261816"/>
                  <a:pt x="668216" y="130908"/>
                </a:cubicBezTo>
                <a:cubicBezTo>
                  <a:pt x="785447" y="0"/>
                  <a:pt x="867508" y="24423"/>
                  <a:pt x="949570" y="48846"/>
                </a:cubicBezTo>
              </a:path>
            </a:pathLst>
          </a:custGeom>
          <a:noFill/>
          <a:ln w="12700" cap="flat" cmpd="sng" algn="ctr">
            <a:solidFill>
              <a:srgbClr val="00B050"/>
            </a:solidFill>
            <a:prstDash val="solid"/>
            <a:round/>
            <a:headEnd type="stealth" w="lg" len="lg"/>
            <a:tailEnd type="diamond"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268" name="任意多边形 267"/>
          <p:cNvSpPr/>
          <p:nvPr/>
        </p:nvSpPr>
        <p:spPr bwMode="auto">
          <a:xfrm>
            <a:off x="1327480" y="2119063"/>
            <a:ext cx="1590993" cy="540728"/>
          </a:xfrm>
          <a:custGeom>
            <a:avLst/>
            <a:gdLst>
              <a:gd name="connsiteX0" fmla="*/ 2121877 w 2121877"/>
              <a:gd name="connsiteY0" fmla="*/ 228600 h 720970"/>
              <a:gd name="connsiteX1" fmla="*/ 1723292 w 2121877"/>
              <a:gd name="connsiteY1" fmla="*/ 263770 h 720970"/>
              <a:gd name="connsiteX2" fmla="*/ 574430 w 2121877"/>
              <a:gd name="connsiteY2" fmla="*/ 76200 h 720970"/>
              <a:gd name="connsiteX3" fmla="*/ 0 w 2121877"/>
              <a:gd name="connsiteY3" fmla="*/ 720970 h 720970"/>
            </a:gdLst>
            <a:ahLst/>
            <a:cxnLst>
              <a:cxn ang="0">
                <a:pos x="connsiteX0" y="connsiteY0"/>
              </a:cxn>
              <a:cxn ang="0">
                <a:pos x="connsiteX1" y="connsiteY1"/>
              </a:cxn>
              <a:cxn ang="0">
                <a:pos x="connsiteX2" y="connsiteY2"/>
              </a:cxn>
              <a:cxn ang="0">
                <a:pos x="connsiteX3" y="connsiteY3"/>
              </a:cxn>
            </a:cxnLst>
            <a:rect l="l" t="t" r="r" b="b"/>
            <a:pathLst>
              <a:path w="2121877" h="720970">
                <a:moveTo>
                  <a:pt x="2121877" y="228600"/>
                </a:moveTo>
                <a:cubicBezTo>
                  <a:pt x="2051538" y="258885"/>
                  <a:pt x="1981200" y="289170"/>
                  <a:pt x="1723292" y="263770"/>
                </a:cubicBezTo>
                <a:cubicBezTo>
                  <a:pt x="1465384" y="238370"/>
                  <a:pt x="861645" y="0"/>
                  <a:pt x="574430" y="76200"/>
                </a:cubicBezTo>
                <a:cubicBezTo>
                  <a:pt x="287215" y="152400"/>
                  <a:pt x="143607" y="436685"/>
                  <a:pt x="0" y="720970"/>
                </a:cubicBezTo>
              </a:path>
            </a:pathLst>
          </a:custGeom>
          <a:noFill/>
          <a:ln w="9525" cap="flat" cmpd="sng" algn="ctr">
            <a:solidFill>
              <a:srgbClr val="FFC000"/>
            </a:solidFill>
            <a:prstDash val="solid"/>
            <a:round/>
            <a:headEnd type="diamond"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276" name="TextBox 275"/>
          <p:cNvSpPr txBox="1"/>
          <p:nvPr/>
        </p:nvSpPr>
        <p:spPr>
          <a:xfrm>
            <a:off x="4005933" y="2075462"/>
            <a:ext cx="485927" cy="176953"/>
          </a:xfrm>
          <a:prstGeom prst="rect">
            <a:avLst/>
          </a:prstGeom>
          <a:noFill/>
        </p:spPr>
        <p:txBody>
          <a:bodyPr wrap="squar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防火墙</a:t>
            </a:r>
            <a:endParaRPr lang="en-US" altLang="zh-CN" sz="700" dirty="0">
              <a:solidFill>
                <a:srgbClr val="000000"/>
              </a:solidFill>
              <a:latin typeface="FrutigerNext LT Medium"/>
              <a:ea typeface="华文细黑"/>
              <a:cs typeface="Arial" panose="020B0604020202020204" pitchFamily="34" charset="0"/>
            </a:endParaRPr>
          </a:p>
        </p:txBody>
      </p:sp>
      <p:sp>
        <p:nvSpPr>
          <p:cNvPr id="277" name="TextBox 276"/>
          <p:cNvSpPr txBox="1"/>
          <p:nvPr/>
        </p:nvSpPr>
        <p:spPr>
          <a:xfrm>
            <a:off x="4005932" y="2380149"/>
            <a:ext cx="555356"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宋体" panose="02010600030101010101" pitchFamily="2" charset="-122"/>
                <a:cs typeface="Arial" panose="020B0604020202020204" pitchFamily="34" charset="0"/>
              </a:rPr>
              <a:t>上网管理</a:t>
            </a:r>
            <a:endParaRPr lang="en-US" altLang="zh-CN" sz="700" dirty="0" smtClean="0">
              <a:solidFill>
                <a:srgbClr val="FFFFFF">
                  <a:lumMod val="50000"/>
                </a:srgbClr>
              </a:solidFill>
              <a:latin typeface="FrutigerNext LT Medium"/>
              <a:ea typeface="宋体" panose="02010600030101010101" pitchFamily="2" charset="-122"/>
              <a:cs typeface="Arial" panose="020B0604020202020204" pitchFamily="34" charset="0"/>
            </a:endParaRPr>
          </a:p>
          <a:p>
            <a:r>
              <a:rPr lang="en-US" altLang="zh-CN" sz="700" dirty="0" smtClean="0">
                <a:solidFill>
                  <a:srgbClr val="FFFFFF">
                    <a:lumMod val="50000"/>
                  </a:srgbClr>
                </a:solidFill>
                <a:latin typeface="FrutigerNext LT Medium"/>
                <a:ea typeface="华文细黑"/>
                <a:cs typeface="Arial" panose="020B0604020202020204" pitchFamily="34" charset="0"/>
              </a:rPr>
              <a:t>(</a:t>
            </a:r>
            <a:r>
              <a:rPr lang="zh-CN" altLang="en-US" sz="700" dirty="0" smtClean="0">
                <a:solidFill>
                  <a:srgbClr val="FFFFFF">
                    <a:lumMod val="50000"/>
                  </a:srgbClr>
                </a:solidFill>
                <a:latin typeface="FrutigerNext LT Medium"/>
                <a:ea typeface="华文细黑"/>
                <a:cs typeface="Arial" panose="020B0604020202020204" pitchFamily="34" charset="0"/>
              </a:rPr>
              <a:t>暂不支持</a:t>
            </a:r>
            <a:r>
              <a:rPr lang="en-US" altLang="zh-CN" sz="700" dirty="0" smtClean="0">
                <a:solidFill>
                  <a:srgbClr val="FFFFFF">
                    <a:lumMod val="50000"/>
                  </a:srgbClr>
                </a:solidFill>
                <a:latin typeface="FrutigerNext LT Medium"/>
                <a:ea typeface="华文细黑"/>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
        <p:nvSpPr>
          <p:cNvPr id="278" name="TextBox 277"/>
          <p:cNvSpPr txBox="1"/>
          <p:nvPr/>
        </p:nvSpPr>
        <p:spPr>
          <a:xfrm>
            <a:off x="4005933" y="2667411"/>
            <a:ext cx="558157"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华文细黑"/>
                <a:cs typeface="Arial" panose="020B0604020202020204" pitchFamily="34" charset="0"/>
              </a:rPr>
              <a:t>防病毒</a:t>
            </a:r>
            <a:endParaRPr lang="en-US" altLang="zh-CN" sz="700" dirty="0" smtClean="0">
              <a:solidFill>
                <a:srgbClr val="FFFFFF">
                  <a:lumMod val="50000"/>
                </a:srgbClr>
              </a:solidFill>
              <a:latin typeface="FrutigerNext LT Medium"/>
              <a:ea typeface="华文细黑"/>
              <a:cs typeface="Arial" panose="020B0604020202020204" pitchFamily="34" charset="0"/>
            </a:endParaRPr>
          </a:p>
          <a:p>
            <a:r>
              <a:rPr lang="en-US" altLang="zh-CN" sz="700" dirty="0" smtClean="0">
                <a:solidFill>
                  <a:srgbClr val="FFFFFF">
                    <a:lumMod val="50000"/>
                  </a:srgbClr>
                </a:solidFill>
                <a:ea typeface="宋体" panose="02010600030101010101" pitchFamily="2" charset="-122"/>
                <a:cs typeface="Arial" panose="020B0604020202020204" pitchFamily="34" charset="0"/>
              </a:rPr>
              <a:t>(</a:t>
            </a:r>
            <a:r>
              <a:rPr lang="zh-CN" altLang="en-US" sz="700" dirty="0" smtClean="0">
                <a:solidFill>
                  <a:srgbClr val="FFFFFF">
                    <a:lumMod val="50000"/>
                  </a:srgbClr>
                </a:solidFill>
                <a:ea typeface="宋体" panose="02010600030101010101" pitchFamily="2" charset="-122"/>
                <a:cs typeface="Arial" panose="020B0604020202020204" pitchFamily="34" charset="0"/>
              </a:rPr>
              <a:t>暂不支持</a:t>
            </a:r>
            <a:r>
              <a:rPr lang="en-US" altLang="zh-CN" sz="700" dirty="0" smtClean="0">
                <a:solidFill>
                  <a:srgbClr val="FFFFFF">
                    <a:lumMod val="50000"/>
                  </a:srgbClr>
                </a:solidFill>
                <a:ea typeface="宋体" panose="02010600030101010101" pitchFamily="2" charset="-122"/>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
        <p:nvSpPr>
          <p:cNvPr id="279" name="任意多边形 278"/>
          <p:cNvSpPr/>
          <p:nvPr/>
        </p:nvSpPr>
        <p:spPr bwMode="auto">
          <a:xfrm>
            <a:off x="2919751" y="2122085"/>
            <a:ext cx="943454" cy="600945"/>
          </a:xfrm>
          <a:custGeom>
            <a:avLst/>
            <a:gdLst>
              <a:gd name="connsiteX0" fmla="*/ 23447 w 1266093"/>
              <a:gd name="connsiteY0" fmla="*/ 720968 h 928076"/>
              <a:gd name="connsiteX1" fmla="*/ 1078523 w 1266093"/>
              <a:gd name="connsiteY1" fmla="*/ 920261 h 928076"/>
              <a:gd name="connsiteX2" fmla="*/ 1101970 w 1266093"/>
              <a:gd name="connsiteY2" fmla="*/ 767861 h 928076"/>
              <a:gd name="connsiteX3" fmla="*/ 105508 w 1266093"/>
              <a:gd name="connsiteY3" fmla="*/ 498230 h 928076"/>
              <a:gd name="connsiteX4" fmla="*/ 1113693 w 1266093"/>
              <a:gd name="connsiteY4" fmla="*/ 158261 h 928076"/>
              <a:gd name="connsiteX5" fmla="*/ 1019908 w 1266093"/>
              <a:gd name="connsiteY5" fmla="*/ 17584 h 928076"/>
              <a:gd name="connsiteX6" fmla="*/ 0 w 1266093"/>
              <a:gd name="connsiteY6" fmla="*/ 263768 h 928076"/>
              <a:gd name="connsiteX0-1" fmla="*/ 23447 w 1258277"/>
              <a:gd name="connsiteY0-2" fmla="*/ 720968 h 928076"/>
              <a:gd name="connsiteX1-3" fmla="*/ 1078523 w 1258277"/>
              <a:gd name="connsiteY1-4" fmla="*/ 920261 h 928076"/>
              <a:gd name="connsiteX2-5" fmla="*/ 1101970 w 1258277"/>
              <a:gd name="connsiteY2-6" fmla="*/ 767861 h 928076"/>
              <a:gd name="connsiteX3-7" fmla="*/ 152473 w 1258277"/>
              <a:gd name="connsiteY3-8" fmla="*/ 505761 h 928076"/>
              <a:gd name="connsiteX4-9" fmla="*/ 1113693 w 1258277"/>
              <a:gd name="connsiteY4-10" fmla="*/ 158261 h 928076"/>
              <a:gd name="connsiteX5-11" fmla="*/ 1019908 w 1258277"/>
              <a:gd name="connsiteY5-12" fmla="*/ 17584 h 928076"/>
              <a:gd name="connsiteX6-13" fmla="*/ 0 w 1258277"/>
              <a:gd name="connsiteY6-14" fmla="*/ 263768 h 928076"/>
              <a:gd name="connsiteX0-15" fmla="*/ 23447 w 1258266"/>
              <a:gd name="connsiteY0-16" fmla="*/ 720968 h 920397"/>
              <a:gd name="connsiteX1-17" fmla="*/ 1078523 w 1258266"/>
              <a:gd name="connsiteY1-18" fmla="*/ 920261 h 920397"/>
              <a:gd name="connsiteX2-19" fmla="*/ 1016569 w 1258266"/>
              <a:gd name="connsiteY2-20" fmla="*/ 721785 h 920397"/>
              <a:gd name="connsiteX3-21" fmla="*/ 152473 w 1258266"/>
              <a:gd name="connsiteY3-22" fmla="*/ 505761 h 920397"/>
              <a:gd name="connsiteX4-23" fmla="*/ 1113693 w 1258266"/>
              <a:gd name="connsiteY4-24" fmla="*/ 158261 h 920397"/>
              <a:gd name="connsiteX5-25" fmla="*/ 1019908 w 1258266"/>
              <a:gd name="connsiteY5-26" fmla="*/ 17584 h 920397"/>
              <a:gd name="connsiteX6-27" fmla="*/ 0 w 1258266"/>
              <a:gd name="connsiteY6-28" fmla="*/ 263768 h 920397"/>
              <a:gd name="connsiteX0-29" fmla="*/ 23447 w 1258266"/>
              <a:gd name="connsiteY0-30" fmla="*/ 720968 h 920397"/>
              <a:gd name="connsiteX1-31" fmla="*/ 1078523 w 1258266"/>
              <a:gd name="connsiteY1-32" fmla="*/ 920261 h 920397"/>
              <a:gd name="connsiteX2-33" fmla="*/ 1016569 w 1258266"/>
              <a:gd name="connsiteY2-34" fmla="*/ 721785 h 920397"/>
              <a:gd name="connsiteX3-35" fmla="*/ 152473 w 1258266"/>
              <a:gd name="connsiteY3-36" fmla="*/ 505761 h 920397"/>
              <a:gd name="connsiteX4-37" fmla="*/ 1113693 w 1258266"/>
              <a:gd name="connsiteY4-38" fmla="*/ 158261 h 920397"/>
              <a:gd name="connsiteX5-39" fmla="*/ 1019908 w 1258266"/>
              <a:gd name="connsiteY5-40" fmla="*/ 17584 h 920397"/>
              <a:gd name="connsiteX6-41" fmla="*/ 0 w 1258266"/>
              <a:gd name="connsiteY6-42" fmla="*/ 263768 h 92039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258266" h="920397">
                <a:moveTo>
                  <a:pt x="23447" y="720968"/>
                </a:moveTo>
                <a:cubicBezTo>
                  <a:pt x="461108" y="816707"/>
                  <a:pt x="913003" y="920125"/>
                  <a:pt x="1078523" y="920261"/>
                </a:cubicBezTo>
                <a:cubicBezTo>
                  <a:pt x="1244043" y="920397"/>
                  <a:pt x="1170910" y="790868"/>
                  <a:pt x="1016569" y="721785"/>
                </a:cubicBezTo>
                <a:cubicBezTo>
                  <a:pt x="587552" y="548047"/>
                  <a:pt x="136286" y="599682"/>
                  <a:pt x="152473" y="505761"/>
                </a:cubicBezTo>
                <a:cubicBezTo>
                  <a:pt x="168660" y="411840"/>
                  <a:pt x="969120" y="239624"/>
                  <a:pt x="1113693" y="158261"/>
                </a:cubicBezTo>
                <a:cubicBezTo>
                  <a:pt x="1258266" y="76898"/>
                  <a:pt x="1205523" y="0"/>
                  <a:pt x="1019908" y="17584"/>
                </a:cubicBezTo>
                <a:cubicBezTo>
                  <a:pt x="834293" y="35168"/>
                  <a:pt x="417146" y="149468"/>
                  <a:pt x="0" y="263768"/>
                </a:cubicBezTo>
              </a:path>
            </a:pathLst>
          </a:custGeom>
          <a:noFill/>
          <a:ln w="635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281" name="直接连接符 280"/>
          <p:cNvCxnSpPr>
            <a:stCxn id="211" idx="3"/>
            <a:endCxn id="208" idx="1"/>
          </p:cNvCxnSpPr>
          <p:nvPr/>
        </p:nvCxnSpPr>
        <p:spPr bwMode="auto">
          <a:xfrm>
            <a:off x="1477238" y="2248730"/>
            <a:ext cx="162624"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2" name="直接连接符 281"/>
          <p:cNvCxnSpPr>
            <a:stCxn id="228" idx="3"/>
            <a:endCxn id="229" idx="1"/>
          </p:cNvCxnSpPr>
          <p:nvPr/>
        </p:nvCxnSpPr>
        <p:spPr bwMode="auto">
          <a:xfrm>
            <a:off x="1464162" y="2521110"/>
            <a:ext cx="189443"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83" name="Picture 1939" descr="图片682"/>
          <p:cNvPicPr>
            <a:picLocks noChangeAspect="1" noChangeArrowheads="1"/>
          </p:cNvPicPr>
          <p:nvPr/>
        </p:nvPicPr>
        <p:blipFill>
          <a:blip r:embed="rId23" cstate="print"/>
          <a:srcRect/>
          <a:stretch>
            <a:fillRect/>
          </a:stretch>
        </p:blipFill>
        <p:spPr bwMode="auto">
          <a:xfrm>
            <a:off x="1302245" y="2713891"/>
            <a:ext cx="109468" cy="153295"/>
          </a:xfrm>
          <a:prstGeom prst="rect">
            <a:avLst/>
          </a:prstGeom>
          <a:noFill/>
          <a:effectLst/>
        </p:spPr>
      </p:pic>
      <p:pic>
        <p:nvPicPr>
          <p:cNvPr id="284" name="Picture 1939" descr="图片682"/>
          <p:cNvPicPr>
            <a:picLocks noChangeAspect="1" noChangeArrowheads="1"/>
          </p:cNvPicPr>
          <p:nvPr/>
        </p:nvPicPr>
        <p:blipFill>
          <a:blip r:embed="rId23" cstate="print"/>
          <a:srcRect/>
          <a:stretch>
            <a:fillRect/>
          </a:stretch>
        </p:blipFill>
        <p:spPr bwMode="auto">
          <a:xfrm>
            <a:off x="1404017" y="2713891"/>
            <a:ext cx="109468" cy="153295"/>
          </a:xfrm>
          <a:prstGeom prst="rect">
            <a:avLst/>
          </a:prstGeom>
          <a:noFill/>
          <a:effectLst/>
        </p:spPr>
      </p:pic>
      <p:pic>
        <p:nvPicPr>
          <p:cNvPr id="285" name="Picture 1939" descr="图片682"/>
          <p:cNvPicPr>
            <a:picLocks noChangeAspect="1" noChangeArrowheads="1"/>
          </p:cNvPicPr>
          <p:nvPr/>
        </p:nvPicPr>
        <p:blipFill>
          <a:blip r:embed="rId23" cstate="print"/>
          <a:srcRect/>
          <a:stretch>
            <a:fillRect/>
          </a:stretch>
        </p:blipFill>
        <p:spPr bwMode="auto">
          <a:xfrm>
            <a:off x="1505790" y="2713891"/>
            <a:ext cx="109468" cy="153295"/>
          </a:xfrm>
          <a:prstGeom prst="rect">
            <a:avLst/>
          </a:prstGeom>
          <a:noFill/>
          <a:effectLst/>
        </p:spPr>
      </p:pic>
      <p:pic>
        <p:nvPicPr>
          <p:cNvPr id="286" name="Picture 1939" descr="图片682"/>
          <p:cNvPicPr>
            <a:picLocks noChangeAspect="1" noChangeArrowheads="1"/>
          </p:cNvPicPr>
          <p:nvPr/>
        </p:nvPicPr>
        <p:blipFill>
          <a:blip r:embed="rId23" cstate="print"/>
          <a:srcRect/>
          <a:stretch>
            <a:fillRect/>
          </a:stretch>
        </p:blipFill>
        <p:spPr bwMode="auto">
          <a:xfrm>
            <a:off x="1607561" y="2713891"/>
            <a:ext cx="109468" cy="153295"/>
          </a:xfrm>
          <a:prstGeom prst="rect">
            <a:avLst/>
          </a:prstGeom>
          <a:noFill/>
          <a:effectLst/>
        </p:spPr>
      </p:pic>
      <p:pic>
        <p:nvPicPr>
          <p:cNvPr id="287" name="Picture 1939" descr="图片682"/>
          <p:cNvPicPr>
            <a:picLocks noChangeAspect="1" noChangeArrowheads="1"/>
          </p:cNvPicPr>
          <p:nvPr/>
        </p:nvPicPr>
        <p:blipFill>
          <a:blip r:embed="rId23" cstate="print"/>
          <a:srcRect/>
          <a:stretch>
            <a:fillRect/>
          </a:stretch>
        </p:blipFill>
        <p:spPr bwMode="auto">
          <a:xfrm>
            <a:off x="1709333" y="2713891"/>
            <a:ext cx="109468" cy="153295"/>
          </a:xfrm>
          <a:prstGeom prst="rect">
            <a:avLst/>
          </a:prstGeom>
          <a:noFill/>
          <a:effectLst/>
        </p:spPr>
      </p:pic>
      <p:sp>
        <p:nvSpPr>
          <p:cNvPr id="131" name="任意多边形 130"/>
          <p:cNvSpPr/>
          <p:nvPr/>
        </p:nvSpPr>
        <p:spPr bwMode="auto">
          <a:xfrm>
            <a:off x="2917252" y="2144806"/>
            <a:ext cx="967936" cy="376518"/>
          </a:xfrm>
          <a:custGeom>
            <a:avLst/>
            <a:gdLst>
              <a:gd name="connsiteX0" fmla="*/ 17930 w 1290918"/>
              <a:gd name="connsiteY0" fmla="*/ 502024 h 502024"/>
              <a:gd name="connsiteX1" fmla="*/ 1120589 w 1290918"/>
              <a:gd name="connsiteY1" fmla="*/ 161365 h 502024"/>
              <a:gd name="connsiteX2" fmla="*/ 1039906 w 1290918"/>
              <a:gd name="connsiteY2" fmla="*/ 35859 h 502024"/>
              <a:gd name="connsiteX3" fmla="*/ 0 w 1290918"/>
              <a:gd name="connsiteY3" fmla="*/ 376518 h 502024"/>
            </a:gdLst>
            <a:ahLst/>
            <a:cxnLst>
              <a:cxn ang="0">
                <a:pos x="connsiteX0" y="connsiteY0"/>
              </a:cxn>
              <a:cxn ang="0">
                <a:pos x="connsiteX1" y="connsiteY1"/>
              </a:cxn>
              <a:cxn ang="0">
                <a:pos x="connsiteX2" y="connsiteY2"/>
              </a:cxn>
              <a:cxn ang="0">
                <a:pos x="connsiteX3" y="connsiteY3"/>
              </a:cxn>
            </a:cxnLst>
            <a:rect l="l" t="t" r="r" b="b"/>
            <a:pathLst>
              <a:path w="1290918" h="502024">
                <a:moveTo>
                  <a:pt x="17930" y="502024"/>
                </a:moveTo>
                <a:cubicBezTo>
                  <a:pt x="484095" y="370541"/>
                  <a:pt x="950260" y="239059"/>
                  <a:pt x="1120589" y="161365"/>
                </a:cubicBezTo>
                <a:cubicBezTo>
                  <a:pt x="1290918" y="83671"/>
                  <a:pt x="1226671" y="0"/>
                  <a:pt x="1039906" y="35859"/>
                </a:cubicBezTo>
                <a:cubicBezTo>
                  <a:pt x="853141" y="71718"/>
                  <a:pt x="426570" y="224118"/>
                  <a:pt x="0" y="376518"/>
                </a:cubicBezTo>
              </a:path>
            </a:pathLst>
          </a:custGeom>
          <a:noFill/>
          <a:ln w="63500" cap="flat" cmpd="sng" algn="ctr">
            <a:solidFill>
              <a:srgbClr val="00B05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a:defRPr/>
            </a:pPr>
            <a:endParaRPr lang="zh-CN" altLang="en-US" kern="0" smtClean="0">
              <a:solidFill>
                <a:srgbClr val="B2B2B2"/>
              </a:solidFill>
              <a:latin typeface="Arial" panose="020B0604020202020204" pitchFamily="34" charset="0"/>
              <a:ea typeface="宋体" panose="02010600030101010101" pitchFamily="2" charset="-122"/>
            </a:endParaRPr>
          </a:p>
        </p:txBody>
      </p:sp>
      <p:sp>
        <p:nvSpPr>
          <p:cNvPr id="132" name="任意多边形 131"/>
          <p:cNvSpPr/>
          <p:nvPr/>
        </p:nvSpPr>
        <p:spPr bwMode="auto">
          <a:xfrm>
            <a:off x="1441749" y="2307325"/>
            <a:ext cx="1475503" cy="375367"/>
          </a:xfrm>
          <a:custGeom>
            <a:avLst/>
            <a:gdLst>
              <a:gd name="connsiteX0" fmla="*/ 2121877 w 2121877"/>
              <a:gd name="connsiteY0" fmla="*/ 228600 h 720970"/>
              <a:gd name="connsiteX1" fmla="*/ 1723292 w 2121877"/>
              <a:gd name="connsiteY1" fmla="*/ 263770 h 720970"/>
              <a:gd name="connsiteX2" fmla="*/ 574430 w 2121877"/>
              <a:gd name="connsiteY2" fmla="*/ 76200 h 720970"/>
              <a:gd name="connsiteX3" fmla="*/ 0 w 2121877"/>
              <a:gd name="connsiteY3" fmla="*/ 720970 h 720970"/>
            </a:gdLst>
            <a:ahLst/>
            <a:cxnLst>
              <a:cxn ang="0">
                <a:pos x="connsiteX0" y="connsiteY0"/>
              </a:cxn>
              <a:cxn ang="0">
                <a:pos x="connsiteX1" y="connsiteY1"/>
              </a:cxn>
              <a:cxn ang="0">
                <a:pos x="connsiteX2" y="connsiteY2"/>
              </a:cxn>
              <a:cxn ang="0">
                <a:pos x="connsiteX3" y="connsiteY3"/>
              </a:cxn>
            </a:cxnLst>
            <a:rect l="l" t="t" r="r" b="b"/>
            <a:pathLst>
              <a:path w="2121877" h="720970">
                <a:moveTo>
                  <a:pt x="2121877" y="228600"/>
                </a:moveTo>
                <a:cubicBezTo>
                  <a:pt x="2051538" y="258885"/>
                  <a:pt x="1981200" y="289170"/>
                  <a:pt x="1723292" y="263770"/>
                </a:cubicBezTo>
                <a:cubicBezTo>
                  <a:pt x="1465384" y="238370"/>
                  <a:pt x="861645" y="0"/>
                  <a:pt x="574430" y="76200"/>
                </a:cubicBezTo>
                <a:cubicBezTo>
                  <a:pt x="287215" y="152400"/>
                  <a:pt x="143607" y="436685"/>
                  <a:pt x="0" y="720970"/>
                </a:cubicBezTo>
              </a:path>
            </a:pathLst>
          </a:custGeom>
          <a:noFill/>
          <a:ln w="9525" cap="flat" cmpd="sng" algn="ctr">
            <a:solidFill>
              <a:srgbClr val="00B050"/>
            </a:solidFill>
            <a:prstDash val="solid"/>
            <a:round/>
            <a:headEnd type="diamond"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34" name="任意多边形 133"/>
          <p:cNvSpPr/>
          <p:nvPr/>
        </p:nvSpPr>
        <p:spPr bwMode="auto">
          <a:xfrm>
            <a:off x="2732403" y="2615454"/>
            <a:ext cx="762922" cy="1311088"/>
          </a:xfrm>
          <a:custGeom>
            <a:avLst/>
            <a:gdLst>
              <a:gd name="connsiteX0" fmla="*/ 237565 w 1017494"/>
              <a:gd name="connsiteY0" fmla="*/ 0 h 1748117"/>
              <a:gd name="connsiteX1" fmla="*/ 129988 w 1017494"/>
              <a:gd name="connsiteY1" fmla="*/ 295835 h 1748117"/>
              <a:gd name="connsiteX2" fmla="*/ 1017494 w 1017494"/>
              <a:gd name="connsiteY2" fmla="*/ 1748117 h 1748117"/>
            </a:gdLst>
            <a:ahLst/>
            <a:cxnLst>
              <a:cxn ang="0">
                <a:pos x="connsiteX0" y="connsiteY0"/>
              </a:cxn>
              <a:cxn ang="0">
                <a:pos x="connsiteX1" y="connsiteY1"/>
              </a:cxn>
              <a:cxn ang="0">
                <a:pos x="connsiteX2" y="connsiteY2"/>
              </a:cxn>
            </a:cxnLst>
            <a:rect l="l" t="t" r="r" b="b"/>
            <a:pathLst>
              <a:path w="1017494" h="1748117">
                <a:moveTo>
                  <a:pt x="237565" y="0"/>
                </a:moveTo>
                <a:cubicBezTo>
                  <a:pt x="118782" y="2241"/>
                  <a:pt x="0" y="4482"/>
                  <a:pt x="129988" y="295835"/>
                </a:cubicBezTo>
                <a:cubicBezTo>
                  <a:pt x="259976" y="587188"/>
                  <a:pt x="638735" y="1167652"/>
                  <a:pt x="1017494" y="1748117"/>
                </a:cubicBezTo>
              </a:path>
            </a:pathLst>
          </a:custGeom>
          <a:noFill/>
          <a:ln w="9525" cap="flat" cmpd="sng" algn="ctr">
            <a:solidFill>
              <a:srgbClr val="FFC000"/>
            </a:solidFill>
            <a:prstDash val="solid"/>
            <a:round/>
            <a:headEnd type="diamond" w="med" len="med"/>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cxnSp>
        <p:nvCxnSpPr>
          <p:cNvPr id="135" name="直接连接符 134"/>
          <p:cNvCxnSpPr/>
          <p:nvPr/>
        </p:nvCxnSpPr>
        <p:spPr bwMode="auto">
          <a:xfrm>
            <a:off x="3683988" y="1041042"/>
            <a:ext cx="269960" cy="0"/>
          </a:xfrm>
          <a:prstGeom prst="line">
            <a:avLst/>
          </a:prstGeom>
          <a:noFill/>
          <a:ln w="381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直接连接符 135"/>
          <p:cNvCxnSpPr/>
          <p:nvPr/>
        </p:nvCxnSpPr>
        <p:spPr bwMode="auto">
          <a:xfrm>
            <a:off x="3683988" y="1235405"/>
            <a:ext cx="269960" cy="0"/>
          </a:xfrm>
          <a:prstGeom prst="line">
            <a:avLst/>
          </a:prstGeom>
          <a:noFill/>
          <a:ln w="38100" cap="flat" cmpd="sng" algn="ctr">
            <a:solidFill>
              <a:srgbClr val="00B05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7" name="矩形 136"/>
          <p:cNvSpPr/>
          <p:nvPr/>
        </p:nvSpPr>
        <p:spPr bwMode="auto">
          <a:xfrm>
            <a:off x="3576006" y="926309"/>
            <a:ext cx="863871" cy="620105"/>
          </a:xfrm>
          <a:prstGeom prst="rect">
            <a:avLst/>
          </a:prstGeom>
          <a:noFill/>
          <a:ln w="9525" cap="flat" cmpd="sng" algn="ctr">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38" name="TextBox 137"/>
          <p:cNvSpPr txBox="1"/>
          <p:nvPr/>
        </p:nvSpPr>
        <p:spPr>
          <a:xfrm>
            <a:off x="3942470" y="946480"/>
            <a:ext cx="45742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r>
              <a:rPr lang="en-US" altLang="zh-CN" sz="700" dirty="0" smtClean="0">
                <a:solidFill>
                  <a:srgbClr val="000000"/>
                </a:solidFill>
                <a:latin typeface="FrutigerNext LT Medium"/>
                <a:ea typeface="宋体" panose="02010600030101010101" pitchFamily="2" charset="-122"/>
                <a:cs typeface="Arial" panose="020B0604020202020204" pitchFamily="34" charset="0"/>
              </a:rPr>
              <a:t>1</a:t>
            </a:r>
            <a:endParaRPr lang="en-US" altLang="zh-CN" sz="700" dirty="0">
              <a:solidFill>
                <a:srgbClr val="000000"/>
              </a:solidFill>
              <a:latin typeface="FrutigerNext LT Medium"/>
              <a:ea typeface="华文细黑"/>
              <a:cs typeface="Arial" panose="020B0604020202020204" pitchFamily="34" charset="0"/>
            </a:endParaRPr>
          </a:p>
        </p:txBody>
      </p:sp>
      <p:sp>
        <p:nvSpPr>
          <p:cNvPr id="139" name="TextBox 138"/>
          <p:cNvSpPr txBox="1"/>
          <p:nvPr/>
        </p:nvSpPr>
        <p:spPr>
          <a:xfrm>
            <a:off x="3942470" y="1143529"/>
            <a:ext cx="45742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r>
              <a:rPr lang="en-US" altLang="zh-CN" sz="700" dirty="0" smtClean="0">
                <a:solidFill>
                  <a:srgbClr val="000000"/>
                </a:solidFill>
                <a:latin typeface="FrutigerNext LT Medium"/>
                <a:ea typeface="宋体" panose="02010600030101010101" pitchFamily="2" charset="-122"/>
                <a:cs typeface="Arial" panose="020B0604020202020204" pitchFamily="34" charset="0"/>
              </a:rPr>
              <a:t>2</a:t>
            </a:r>
            <a:endParaRPr lang="en-US" altLang="zh-CN" sz="700" dirty="0">
              <a:solidFill>
                <a:srgbClr val="000000"/>
              </a:solidFill>
              <a:latin typeface="FrutigerNext LT Medium"/>
              <a:ea typeface="华文细黑"/>
              <a:cs typeface="Arial" panose="020B0604020202020204" pitchFamily="34" charset="0"/>
            </a:endParaRPr>
          </a:p>
        </p:txBody>
      </p:sp>
      <p:cxnSp>
        <p:nvCxnSpPr>
          <p:cNvPr id="140" name="直接连接符 139"/>
          <p:cNvCxnSpPr/>
          <p:nvPr/>
        </p:nvCxnSpPr>
        <p:spPr bwMode="auto">
          <a:xfrm>
            <a:off x="3670544" y="1429768"/>
            <a:ext cx="296923" cy="0"/>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1" name="TextBox 140"/>
          <p:cNvSpPr txBox="1"/>
          <p:nvPr/>
        </p:nvSpPr>
        <p:spPr>
          <a:xfrm>
            <a:off x="3942472" y="1340579"/>
            <a:ext cx="511923" cy="176933"/>
          </a:xfrm>
          <a:prstGeom prst="rect">
            <a:avLst/>
          </a:prstGeom>
          <a:noFill/>
        </p:spPr>
        <p:txBody>
          <a:bodyPr wrap="none" lIns="68542" tIns="34271" rIns="68542" bIns="34271" rtlCol="0">
            <a:spAutoFit/>
          </a:bodyPr>
          <a:lstStyle/>
          <a:p>
            <a:r>
              <a:rPr lang="en-US" altLang="zh-CN" sz="700" dirty="0" smtClean="0">
                <a:solidFill>
                  <a:srgbClr val="000000"/>
                </a:solidFill>
                <a:latin typeface="FrutigerNext LT Medium"/>
                <a:ea typeface="宋体" panose="02010600030101010101" pitchFamily="2" charset="-122"/>
                <a:cs typeface="Arial" panose="020B0604020202020204" pitchFamily="34" charset="0"/>
              </a:rPr>
              <a:t>GRE</a:t>
            </a:r>
            <a:r>
              <a:rPr lang="zh-CN" altLang="en-US" sz="700" dirty="0" smtClean="0">
                <a:solidFill>
                  <a:srgbClr val="000000"/>
                </a:solidFill>
                <a:latin typeface="FrutigerNext LT Medium"/>
                <a:ea typeface="宋体" panose="02010600030101010101" pitchFamily="2" charset="-122"/>
                <a:cs typeface="Arial" panose="020B0604020202020204" pitchFamily="34" charset="0"/>
              </a:rPr>
              <a:t>隧道</a:t>
            </a:r>
            <a:endParaRPr lang="en-US" altLang="zh-CN" sz="700" dirty="0">
              <a:solidFill>
                <a:srgbClr val="000000"/>
              </a:solidFill>
              <a:latin typeface="FrutigerNext LT Medium"/>
              <a:ea typeface="华文细黑"/>
              <a:cs typeface="Arial" panose="020B0604020202020204" pitchFamily="34" charset="0"/>
            </a:endParaRPr>
          </a:p>
        </p:txBody>
      </p:sp>
    </p:spTree>
  </p:cSld>
  <p:clrMapOvr>
    <a:masterClrMapping/>
  </p:clrMapOvr>
  <p:transition advClick="0" advTm="8000">
    <p:cut/>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381000" y="289069"/>
            <a:ext cx="8763000" cy="559338"/>
          </a:xfrm>
        </p:spPr>
        <p:txBody>
          <a:bodyPr/>
          <a:lstStyle/>
          <a:p>
            <a:r>
              <a:rPr lang="en-US" altLang="zh-CN" dirty="0" smtClean="0"/>
              <a:t>MSV</a:t>
            </a:r>
            <a:r>
              <a:rPr lang="zh-CN" altLang="en-US" dirty="0" smtClean="0"/>
              <a:t>业务链典型场景一</a:t>
            </a:r>
            <a:r>
              <a:rPr lang="zh-CN" altLang="en-US" sz="2200" dirty="0" smtClean="0"/>
              <a:t>（续）</a:t>
            </a:r>
            <a:r>
              <a:rPr lang="en-US" altLang="zh-CN" sz="2200" dirty="0" smtClean="0"/>
              <a:t>—</a:t>
            </a:r>
            <a:r>
              <a:rPr lang="zh-CN" altLang="en-US" sz="2200" dirty="0" smtClean="0"/>
              <a:t>用户访问数据中心（方式二）</a:t>
            </a:r>
            <a:endParaRPr lang="zh-CN" altLang="en-US" sz="2200" dirty="0"/>
          </a:p>
        </p:txBody>
      </p:sp>
      <p:sp>
        <p:nvSpPr>
          <p:cNvPr id="209" name="AutoShape 2"/>
          <p:cNvSpPr>
            <a:spLocks noChangeArrowheads="1"/>
          </p:cNvSpPr>
          <p:nvPr/>
        </p:nvSpPr>
        <p:spPr bwMode="auto">
          <a:xfrm>
            <a:off x="658245" y="863206"/>
            <a:ext cx="3912565"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210" name="内容占位符 2"/>
          <p:cNvSpPr txBox="1"/>
          <p:nvPr/>
        </p:nvSpPr>
        <p:spPr bwMode="auto">
          <a:xfrm>
            <a:off x="4869182" y="863206"/>
            <a:ext cx="3616574" cy="3755231"/>
          </a:xfrm>
          <a:prstGeom prst="rect">
            <a:avLst/>
          </a:prstGeom>
          <a:noFill/>
          <a:ln w="6350">
            <a:solidFill>
              <a:schemeClr val="bg1">
                <a:lumMod val="75000"/>
              </a:schemeClr>
            </a:solidFill>
            <a:prstDash val="solid"/>
            <a:round/>
          </a:ln>
        </p:spPr>
        <p:txBody>
          <a:bodyPr wrap="square" lIns="68542" tIns="34271" rIns="68542" bIns="34271" anchor="t" anchorCtr="0"/>
          <a:lstStyle/>
          <a:p>
            <a:pPr fontAlgn="auto">
              <a:spcBef>
                <a:spcPts val="0"/>
              </a:spcBef>
              <a:spcAft>
                <a:spcPts val="0"/>
              </a:spcAft>
              <a:defRPr/>
            </a:pPr>
            <a:r>
              <a:rPr lang="zh-CN" altLang="en-US" sz="1000" b="1" dirty="0" smtClean="0">
                <a:solidFill>
                  <a:srgbClr val="2D2015"/>
                </a:solidFill>
                <a:latin typeface="微软雅黑" panose="020B0503020204020204" pitchFamily="34" charset="-122"/>
                <a:ea typeface="微软雅黑" panose="020B0503020204020204" pitchFamily="34" charset="-122"/>
              </a:rPr>
              <a:t>方式二：汇聚</a:t>
            </a:r>
            <a:r>
              <a:rPr lang="zh-CN" altLang="zh-CN" sz="1000" b="1" dirty="0" smtClean="0">
                <a:solidFill>
                  <a:srgbClr val="2D2015"/>
                </a:solidFill>
                <a:latin typeface="微软雅黑" panose="020B0503020204020204" pitchFamily="34" charset="-122"/>
                <a:ea typeface="微软雅黑" panose="020B0503020204020204" pitchFamily="34" charset="-122"/>
              </a:rPr>
              <a:t>层交换机作为编排引流点</a:t>
            </a:r>
            <a:endParaRPr lang="en-US" altLang="zh-CN" sz="1000" b="1"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客户需求：</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zh-CN" altLang="en-US" sz="1000" dirty="0" smtClean="0">
                <a:solidFill>
                  <a:srgbClr val="2D2015"/>
                </a:solidFill>
                <a:latin typeface="微软雅黑" panose="020B0503020204020204" pitchFamily="34" charset="-122"/>
                <a:ea typeface="微软雅黑" panose="020B0503020204020204" pitchFamily="34" charset="-122"/>
              </a:rPr>
              <a:t>公共用户访问数据中心时需要进行访问控制和杀毒处理；</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zh-CN" altLang="en-US" sz="1000" dirty="0" smtClean="0">
                <a:solidFill>
                  <a:srgbClr val="2D2015"/>
                </a:solidFill>
                <a:latin typeface="微软雅黑" panose="020B0503020204020204" pitchFamily="34" charset="-122"/>
                <a:ea typeface="微软雅黑" panose="020B0503020204020204" pitchFamily="34" charset="-122"/>
              </a:rPr>
              <a:t>部门</a:t>
            </a:r>
            <a:r>
              <a:rPr lang="en-US" altLang="zh-CN" sz="1000" dirty="0" smtClean="0">
                <a:solidFill>
                  <a:srgbClr val="2D2015"/>
                </a:solidFill>
                <a:latin typeface="微软雅黑" panose="020B0503020204020204" pitchFamily="34" charset="-122"/>
                <a:ea typeface="微软雅黑" panose="020B0503020204020204" pitchFamily="34" charset="-122"/>
              </a:rPr>
              <a:t>A</a:t>
            </a:r>
            <a:r>
              <a:rPr lang="zh-CN" altLang="en-US" sz="1000" dirty="0" smtClean="0">
                <a:solidFill>
                  <a:srgbClr val="2D2015"/>
                </a:solidFill>
                <a:latin typeface="微软雅黑" panose="020B0503020204020204" pitchFamily="34" charset="-122"/>
                <a:ea typeface="微软雅黑" panose="020B0503020204020204" pitchFamily="34" charset="-122"/>
              </a:rPr>
              <a:t>访问数据中心时只需要进行访问控制；</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编排设备选择：</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dirty="0" smtClean="0">
                <a:solidFill>
                  <a:srgbClr val="2D2015"/>
                </a:solidFill>
                <a:latin typeface="微软雅黑" panose="020B0503020204020204" pitchFamily="34" charset="-122"/>
                <a:ea typeface="微软雅黑" panose="020B0503020204020204" pitchFamily="34" charset="-122"/>
              </a:rPr>
              <a:t>园区网</a:t>
            </a:r>
            <a:r>
              <a:rPr lang="en-US" altLang="zh-CN" sz="1000" dirty="0" smtClean="0">
                <a:solidFill>
                  <a:srgbClr val="2D2015"/>
                </a:solidFill>
                <a:latin typeface="微软雅黑" panose="020B0503020204020204" pitchFamily="34" charset="-122"/>
                <a:ea typeface="微软雅黑" panose="020B0503020204020204" pitchFamily="34" charset="-122"/>
              </a:rPr>
              <a:t>NAC</a:t>
            </a:r>
            <a:r>
              <a:rPr lang="zh-CN" altLang="en-US" sz="1000" dirty="0" smtClean="0">
                <a:solidFill>
                  <a:srgbClr val="2D2015"/>
                </a:solidFill>
                <a:latin typeface="微软雅黑" panose="020B0503020204020204" pitchFamily="34" charset="-122"/>
                <a:ea typeface="微软雅黑" panose="020B0503020204020204" pitchFamily="34" charset="-122"/>
              </a:rPr>
              <a:t>认证点</a:t>
            </a:r>
            <a:r>
              <a:rPr lang="zh-CN" altLang="zh-CN" sz="1000" dirty="0" smtClean="0">
                <a:solidFill>
                  <a:srgbClr val="2D2015"/>
                </a:solidFill>
                <a:latin typeface="微软雅黑" panose="020B0503020204020204" pitchFamily="34" charset="-122"/>
                <a:ea typeface="微软雅黑" panose="020B0503020204020204" pitchFamily="34" charset="-122"/>
              </a:rPr>
              <a:t>通常</a:t>
            </a:r>
            <a:r>
              <a:rPr lang="zh-CN" altLang="en-US" sz="1000" dirty="0" smtClean="0">
                <a:solidFill>
                  <a:srgbClr val="2D2015"/>
                </a:solidFill>
                <a:latin typeface="微软雅黑" panose="020B0503020204020204" pitchFamily="34" charset="-122"/>
                <a:ea typeface="微软雅黑" panose="020B0503020204020204" pitchFamily="34" charset="-122"/>
              </a:rPr>
              <a:t>放在汇聚层</a:t>
            </a:r>
            <a:r>
              <a:rPr lang="zh-CN" altLang="zh-CN" sz="1000" dirty="0" smtClean="0">
                <a:solidFill>
                  <a:srgbClr val="2D2015"/>
                </a:solidFill>
                <a:latin typeface="微软雅黑" panose="020B0503020204020204" pitchFamily="34" charset="-122"/>
                <a:ea typeface="微软雅黑" panose="020B0503020204020204" pitchFamily="34" charset="-122"/>
              </a:rPr>
              <a:t>交换机，</a:t>
            </a:r>
            <a:r>
              <a:rPr lang="zh-CN" altLang="en-US" sz="1000" dirty="0" smtClean="0">
                <a:solidFill>
                  <a:srgbClr val="2D2015"/>
                </a:solidFill>
                <a:latin typeface="微软雅黑" panose="020B0503020204020204" pitchFamily="34" charset="-122"/>
                <a:ea typeface="微软雅黑" panose="020B0503020204020204" pitchFamily="34" charset="-122"/>
              </a:rPr>
              <a:t>如果希望基于用户组定义业务流，可以</a:t>
            </a:r>
            <a:r>
              <a:rPr lang="zh-CN" altLang="zh-CN" sz="1000" dirty="0" smtClean="0">
                <a:solidFill>
                  <a:srgbClr val="2D2015"/>
                </a:solidFill>
                <a:latin typeface="微软雅黑" panose="020B0503020204020204" pitchFamily="34" charset="-122"/>
                <a:ea typeface="微软雅黑" panose="020B0503020204020204" pitchFamily="34" charset="-122"/>
              </a:rPr>
              <a:t>选择</a:t>
            </a:r>
            <a:r>
              <a:rPr lang="zh-CN" altLang="en-US" sz="1000" b="1" dirty="0" smtClean="0">
                <a:solidFill>
                  <a:srgbClr val="2D2015"/>
                </a:solidFill>
                <a:latin typeface="微软雅黑" panose="020B0503020204020204" pitchFamily="34" charset="-122"/>
                <a:ea typeface="微软雅黑" panose="020B0503020204020204" pitchFamily="34" charset="-122"/>
              </a:rPr>
              <a:t>汇聚</a:t>
            </a:r>
            <a:r>
              <a:rPr lang="zh-CN" altLang="zh-CN" sz="1000" b="1" dirty="0" smtClean="0">
                <a:solidFill>
                  <a:srgbClr val="2D2015"/>
                </a:solidFill>
                <a:latin typeface="微软雅黑" panose="020B0503020204020204" pitchFamily="34" charset="-122"/>
                <a:ea typeface="微软雅黑" panose="020B0503020204020204" pitchFamily="34" charset="-122"/>
              </a:rPr>
              <a:t>层交换机作为编排</a:t>
            </a:r>
            <a:r>
              <a:rPr lang="zh-CN" altLang="en-US" sz="1000" b="1" dirty="0" smtClean="0">
                <a:solidFill>
                  <a:srgbClr val="2D2015"/>
                </a:solidFill>
                <a:latin typeface="微软雅黑" panose="020B0503020204020204" pitchFamily="34" charset="-122"/>
                <a:ea typeface="微软雅黑" panose="020B0503020204020204" pitchFamily="34" charset="-122"/>
              </a:rPr>
              <a:t>设备进行</a:t>
            </a:r>
            <a:r>
              <a:rPr lang="zh-CN" altLang="zh-CN" sz="1000" b="1" dirty="0" smtClean="0">
                <a:solidFill>
                  <a:srgbClr val="2D2015"/>
                </a:solidFill>
                <a:latin typeface="微软雅黑" panose="020B0503020204020204" pitchFamily="34" charset="-122"/>
                <a:ea typeface="微软雅黑" panose="020B0503020204020204" pitchFamily="34" charset="-122"/>
              </a:rPr>
              <a:t>引流</a:t>
            </a:r>
            <a:r>
              <a:rPr lang="zh-CN" altLang="zh-CN" sz="1000" dirty="0" smtClean="0">
                <a:solidFill>
                  <a:srgbClr val="2D2015"/>
                </a:solidFill>
                <a:latin typeface="微软雅黑" panose="020B0503020204020204" pitchFamily="34" charset="-122"/>
                <a:ea typeface="微软雅黑" panose="020B0503020204020204" pitchFamily="34" charset="-122"/>
              </a:rPr>
              <a:t>。</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业务设备位置：</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dirty="0" smtClean="0">
                <a:solidFill>
                  <a:srgbClr val="2D2015"/>
                </a:solidFill>
                <a:latin typeface="微软雅黑" panose="020B0503020204020204" pitchFamily="34" charset="-122"/>
                <a:ea typeface="微软雅黑" panose="020B0503020204020204" pitchFamily="34" charset="-122"/>
              </a:rPr>
              <a:t>业务设备通常部署在核心层，供不同的业务链共同使用。</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部署说明：</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pPr>
            <a:r>
              <a:rPr lang="zh-CN" altLang="en-US" sz="1000" dirty="0" smtClean="0">
                <a:solidFill>
                  <a:srgbClr val="2D2015"/>
                </a:solidFill>
                <a:latin typeface="微软雅黑" panose="020B0503020204020204" pitchFamily="34" charset="-122"/>
                <a:ea typeface="微软雅黑" panose="020B0503020204020204" pitchFamily="34" charset="-122"/>
              </a:rPr>
              <a:t>针对不同需求</a:t>
            </a:r>
            <a:r>
              <a:rPr lang="zh-CN" altLang="en-US" sz="1000" b="1" dirty="0" smtClean="0">
                <a:solidFill>
                  <a:srgbClr val="2D2015"/>
                </a:solidFill>
                <a:latin typeface="微软雅黑" panose="020B0503020204020204" pitchFamily="34" charset="-122"/>
                <a:ea typeface="微软雅黑" panose="020B0503020204020204" pitchFamily="34" charset="-122"/>
              </a:rPr>
              <a:t>指定不同的业务链</a:t>
            </a:r>
            <a:r>
              <a:rPr lang="zh-CN" altLang="en-US" sz="1000" dirty="0" smtClean="0">
                <a:solidFill>
                  <a:srgbClr val="2D2015"/>
                </a:solidFill>
                <a:latin typeface="微软雅黑" panose="020B0503020204020204" pitchFamily="34" charset="-122"/>
                <a:ea typeface="微软雅黑" panose="020B0503020204020204" pitchFamily="34" charset="-12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zh-CN" altLang="en-US" sz="1000" dirty="0" smtClean="0">
                <a:solidFill>
                  <a:srgbClr val="2D2015"/>
                </a:solidFill>
                <a:latin typeface="微软雅黑" panose="020B0503020204020204" pitchFamily="34" charset="-122"/>
                <a:ea typeface="微软雅黑" panose="020B0503020204020204" pitchFamily="34" charset="-122"/>
              </a:rPr>
              <a:t>公共用户到数据中心使用业务链</a:t>
            </a:r>
            <a:r>
              <a:rPr lang="en-US" altLang="zh-CN" sz="1000" dirty="0" smtClean="0">
                <a:solidFill>
                  <a:srgbClr val="2D2015"/>
                </a:solidFill>
                <a:latin typeface="微软雅黑" panose="020B0503020204020204" pitchFamily="34" charset="-122"/>
                <a:ea typeface="微软雅黑" panose="020B0503020204020204" pitchFamily="34" charset="-122"/>
              </a:rPr>
              <a:t>1【</a:t>
            </a:r>
            <a:r>
              <a:rPr lang="zh-CN" altLang="en-US" sz="1000" dirty="0" smtClean="0">
                <a:solidFill>
                  <a:srgbClr val="2D2015"/>
                </a:solidFill>
                <a:latin typeface="微软雅黑" panose="020B0503020204020204" pitchFamily="34" charset="-122"/>
                <a:ea typeface="微软雅黑" panose="020B0503020204020204" pitchFamily="34" charset="-122"/>
              </a:rPr>
              <a:t>防病毒</a:t>
            </a:r>
            <a:r>
              <a:rPr lang="en-US" altLang="zh-CN" sz="10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a:t>
            </a:r>
            <a:r>
              <a:rPr lang="zh-CN" altLang="en-US" sz="10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防火墙</a:t>
            </a:r>
            <a:r>
              <a:rPr lang="en-US" altLang="zh-CN" sz="10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zh-CN" altLang="en-US" sz="1000" dirty="0" smtClean="0">
                <a:solidFill>
                  <a:srgbClr val="2D2015"/>
                </a:solidFill>
                <a:latin typeface="微软雅黑" panose="020B0503020204020204" pitchFamily="34" charset="-122"/>
                <a:ea typeface="微软雅黑" panose="020B0503020204020204" pitchFamily="34" charset="-122"/>
              </a:rPr>
              <a:t>部门</a:t>
            </a:r>
            <a:r>
              <a:rPr lang="en-US" altLang="zh-CN" sz="1000" dirty="0" smtClean="0">
                <a:solidFill>
                  <a:srgbClr val="2D2015"/>
                </a:solidFill>
                <a:latin typeface="微软雅黑" panose="020B0503020204020204" pitchFamily="34" charset="-122"/>
                <a:ea typeface="微软雅黑" panose="020B0503020204020204" pitchFamily="34" charset="-122"/>
              </a:rPr>
              <a:t>A</a:t>
            </a:r>
            <a:r>
              <a:rPr lang="zh-CN" altLang="en-US" sz="1000" dirty="0" smtClean="0">
                <a:solidFill>
                  <a:srgbClr val="2D2015"/>
                </a:solidFill>
                <a:latin typeface="微软雅黑" panose="020B0503020204020204" pitchFamily="34" charset="-122"/>
                <a:ea typeface="微软雅黑" panose="020B0503020204020204" pitchFamily="34" charset="-122"/>
              </a:rPr>
              <a:t>到数据中心使用业务链</a:t>
            </a:r>
            <a:r>
              <a:rPr lang="en-US" altLang="zh-CN" sz="1000" dirty="0" smtClean="0">
                <a:solidFill>
                  <a:srgbClr val="2D2015"/>
                </a:solidFill>
                <a:latin typeface="微软雅黑" panose="020B0503020204020204" pitchFamily="34" charset="-122"/>
                <a:ea typeface="微软雅黑" panose="020B0503020204020204" pitchFamily="34" charset="-122"/>
              </a:rPr>
              <a:t>2【</a:t>
            </a:r>
            <a:r>
              <a:rPr lang="zh-CN" altLang="en-US" sz="1000" dirty="0" smtClean="0">
                <a:solidFill>
                  <a:srgbClr val="2D2015"/>
                </a:solidFill>
                <a:latin typeface="微软雅黑" panose="020B0503020204020204" pitchFamily="34" charset="-122"/>
                <a:ea typeface="微软雅黑" panose="020B0503020204020204" pitchFamily="34" charset="-122"/>
              </a:rPr>
              <a:t>防火墙</a:t>
            </a:r>
            <a:r>
              <a:rPr lang="en-US" altLang="zh-CN" sz="1000" dirty="0" smtClean="0">
                <a:solidFill>
                  <a:srgbClr val="2D2015"/>
                </a:solidFill>
                <a:latin typeface="微软雅黑" panose="020B0503020204020204" pitchFamily="34" charset="-122"/>
                <a:ea typeface="微软雅黑" panose="020B0503020204020204" pitchFamily="34" charset="-12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p:txBody>
      </p:sp>
      <p:pic>
        <p:nvPicPr>
          <p:cNvPr id="155" name="Picture 18" descr="图片796"/>
          <p:cNvPicPr>
            <a:picLocks noChangeAspect="1" noChangeArrowheads="1"/>
          </p:cNvPicPr>
          <p:nvPr/>
        </p:nvPicPr>
        <p:blipFill>
          <a:blip r:embed="rId1" cstate="print"/>
          <a:srcRect/>
          <a:stretch>
            <a:fillRect/>
          </a:stretch>
        </p:blipFill>
        <p:spPr bwMode="auto">
          <a:xfrm>
            <a:off x="3133270" y="2305553"/>
            <a:ext cx="394824" cy="378042"/>
          </a:xfrm>
          <a:prstGeom prst="rect">
            <a:avLst/>
          </a:prstGeom>
          <a:noFill/>
          <a:ln w="9525">
            <a:noFill/>
            <a:miter lim="800000"/>
            <a:headEnd/>
            <a:tailEnd/>
          </a:ln>
        </p:spPr>
      </p:pic>
      <p:sp>
        <p:nvSpPr>
          <p:cNvPr id="157" name="圆角矩形 156"/>
          <p:cNvSpPr/>
          <p:nvPr/>
        </p:nvSpPr>
        <p:spPr bwMode="auto">
          <a:xfrm>
            <a:off x="3573995" y="2016473"/>
            <a:ext cx="431936" cy="918102"/>
          </a:xfrm>
          <a:prstGeom prst="roundRect">
            <a:avLst/>
          </a:prstGeom>
          <a:solidFill>
            <a:srgbClr val="92D050">
              <a:alpha val="35000"/>
            </a:srgbClr>
          </a:solidFill>
          <a:ln w="12700">
            <a:solidFill>
              <a:schemeClr val="bg2"/>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58" name="TextBox 157"/>
          <p:cNvSpPr txBox="1"/>
          <p:nvPr/>
        </p:nvSpPr>
        <p:spPr>
          <a:xfrm>
            <a:off x="756999" y="3221968"/>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汇聚层</a:t>
            </a:r>
            <a:endParaRPr lang="en-US" altLang="zh-CN" sz="800" b="1" dirty="0">
              <a:solidFill>
                <a:srgbClr val="000000"/>
              </a:solidFill>
              <a:latin typeface="FrutigerNext LT Medium"/>
              <a:ea typeface="华文细黑"/>
              <a:cs typeface="Arial" panose="020B0604020202020204" pitchFamily="34" charset="0"/>
            </a:endParaRPr>
          </a:p>
        </p:txBody>
      </p:sp>
      <p:sp>
        <p:nvSpPr>
          <p:cNvPr id="159" name="TextBox 158"/>
          <p:cNvSpPr txBox="1"/>
          <p:nvPr/>
        </p:nvSpPr>
        <p:spPr>
          <a:xfrm>
            <a:off x="756999" y="3769223"/>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接入层</a:t>
            </a:r>
            <a:endParaRPr lang="en-US" altLang="zh-CN" sz="800" b="1" dirty="0">
              <a:solidFill>
                <a:srgbClr val="000000"/>
              </a:solidFill>
              <a:latin typeface="FrutigerNext LT Medium"/>
              <a:ea typeface="华文细黑"/>
              <a:cs typeface="Arial" panose="020B0604020202020204" pitchFamily="34" charset="0"/>
            </a:endParaRPr>
          </a:p>
        </p:txBody>
      </p:sp>
      <p:sp>
        <p:nvSpPr>
          <p:cNvPr id="160" name="TextBox 159"/>
          <p:cNvSpPr txBox="1"/>
          <p:nvPr/>
        </p:nvSpPr>
        <p:spPr>
          <a:xfrm>
            <a:off x="656036" y="225780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数据中心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161" name="TextBox 160"/>
          <p:cNvSpPr txBox="1"/>
          <p:nvPr/>
        </p:nvSpPr>
        <p:spPr>
          <a:xfrm>
            <a:off x="656036" y="170535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网管中心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162" name="TextBox 161"/>
          <p:cNvSpPr txBox="1"/>
          <p:nvPr/>
        </p:nvSpPr>
        <p:spPr>
          <a:xfrm>
            <a:off x="857963" y="961945"/>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分支</a:t>
            </a:r>
            <a:endParaRPr lang="en-US" altLang="zh-CN" sz="800" b="1" dirty="0">
              <a:solidFill>
                <a:srgbClr val="000000"/>
              </a:solidFill>
              <a:latin typeface="FrutigerNext LT Medium"/>
              <a:ea typeface="华文细黑"/>
              <a:cs typeface="Arial" panose="020B0604020202020204" pitchFamily="34" charset="0"/>
            </a:endParaRPr>
          </a:p>
        </p:txBody>
      </p:sp>
      <p:sp>
        <p:nvSpPr>
          <p:cNvPr id="163" name="TextBox 162"/>
          <p:cNvSpPr txBox="1"/>
          <p:nvPr/>
        </p:nvSpPr>
        <p:spPr>
          <a:xfrm>
            <a:off x="857963" y="1286016"/>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访客</a:t>
            </a:r>
            <a:endParaRPr lang="en-US" altLang="zh-CN" sz="800" b="1" dirty="0">
              <a:solidFill>
                <a:srgbClr val="000000"/>
              </a:solidFill>
              <a:latin typeface="FrutigerNext LT Medium"/>
              <a:ea typeface="华文细黑"/>
              <a:cs typeface="Arial" panose="020B0604020202020204" pitchFamily="34" charset="0"/>
            </a:endParaRPr>
          </a:p>
        </p:txBody>
      </p:sp>
      <p:sp>
        <p:nvSpPr>
          <p:cNvPr id="164" name="TextBox 163"/>
          <p:cNvSpPr txBox="1"/>
          <p:nvPr/>
        </p:nvSpPr>
        <p:spPr>
          <a:xfrm>
            <a:off x="756999" y="4260851"/>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应用层</a:t>
            </a:r>
            <a:endParaRPr lang="en-US" altLang="zh-CN" sz="800" b="1" dirty="0">
              <a:solidFill>
                <a:srgbClr val="000000"/>
              </a:solidFill>
              <a:latin typeface="FrutigerNext LT Medium"/>
              <a:ea typeface="华文细黑"/>
              <a:cs typeface="Arial" panose="020B0604020202020204" pitchFamily="34" charset="0"/>
            </a:endParaRPr>
          </a:p>
        </p:txBody>
      </p:sp>
      <p:sp>
        <p:nvSpPr>
          <p:cNvPr id="165" name="圆角矩形 164"/>
          <p:cNvSpPr/>
          <p:nvPr/>
        </p:nvSpPr>
        <p:spPr bwMode="auto">
          <a:xfrm>
            <a:off x="1256153" y="4214293"/>
            <a:ext cx="2826867" cy="29138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6" name="圆角矩形 165"/>
          <p:cNvSpPr/>
          <p:nvPr/>
        </p:nvSpPr>
        <p:spPr bwMode="auto">
          <a:xfrm>
            <a:off x="2260571" y="1636740"/>
            <a:ext cx="847609" cy="319346"/>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7" name="圆角矩形 166"/>
          <p:cNvSpPr/>
          <p:nvPr/>
        </p:nvSpPr>
        <p:spPr bwMode="auto">
          <a:xfrm>
            <a:off x="1256153" y="3563706"/>
            <a:ext cx="2826867" cy="622241"/>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8" name="圆角矩形 167"/>
          <p:cNvSpPr/>
          <p:nvPr/>
        </p:nvSpPr>
        <p:spPr bwMode="auto">
          <a:xfrm>
            <a:off x="1256153" y="3130887"/>
            <a:ext cx="2826867"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9" name="圆角矩形 168"/>
          <p:cNvSpPr/>
          <p:nvPr/>
        </p:nvSpPr>
        <p:spPr bwMode="auto">
          <a:xfrm>
            <a:off x="2278190" y="2305555"/>
            <a:ext cx="809879"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70" name="圆角矩形 169"/>
          <p:cNvSpPr/>
          <p:nvPr/>
        </p:nvSpPr>
        <p:spPr bwMode="auto">
          <a:xfrm>
            <a:off x="1256153" y="1555751"/>
            <a:ext cx="621843" cy="394944"/>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grpSp>
        <p:nvGrpSpPr>
          <p:cNvPr id="3" name="组合 327"/>
          <p:cNvGrpSpPr/>
          <p:nvPr/>
        </p:nvGrpSpPr>
        <p:grpSpPr>
          <a:xfrm>
            <a:off x="2341030" y="2362743"/>
            <a:ext cx="692043" cy="270000"/>
            <a:chOff x="3055299" y="2326369"/>
            <a:chExt cx="922964" cy="360000"/>
          </a:xfrm>
        </p:grpSpPr>
        <p:pic>
          <p:nvPicPr>
            <p:cNvPr id="172" name="Picture 460" descr="图片239"/>
            <p:cNvPicPr>
              <a:picLocks noChangeAspect="1" noChangeArrowheads="1"/>
            </p:cNvPicPr>
            <p:nvPr/>
          </p:nvPicPr>
          <p:blipFill>
            <a:blip r:embed="rId2" cstate="print"/>
            <a:srcRect/>
            <a:stretch>
              <a:fillRect/>
            </a:stretch>
          </p:blipFill>
          <p:spPr bwMode="auto">
            <a:xfrm>
              <a:off x="3631363" y="2326369"/>
              <a:ext cx="346900" cy="360000"/>
            </a:xfrm>
            <a:prstGeom prst="rect">
              <a:avLst/>
            </a:prstGeom>
            <a:noFill/>
          </p:spPr>
        </p:pic>
        <p:pic>
          <p:nvPicPr>
            <p:cNvPr id="173" name="Picture 460" descr="图片239"/>
            <p:cNvPicPr>
              <a:picLocks noChangeAspect="1" noChangeArrowheads="1"/>
            </p:cNvPicPr>
            <p:nvPr/>
          </p:nvPicPr>
          <p:blipFill>
            <a:blip r:embed="rId2" cstate="print"/>
            <a:srcRect/>
            <a:stretch>
              <a:fillRect/>
            </a:stretch>
          </p:blipFill>
          <p:spPr bwMode="auto">
            <a:xfrm>
              <a:off x="3055299" y="2326369"/>
              <a:ext cx="346900" cy="360000"/>
            </a:xfrm>
            <a:prstGeom prst="rect">
              <a:avLst/>
            </a:prstGeom>
            <a:noFill/>
          </p:spPr>
        </p:pic>
      </p:grpSp>
      <p:cxnSp>
        <p:nvCxnSpPr>
          <p:cNvPr id="174" name="直接连接符 173"/>
          <p:cNvCxnSpPr>
            <a:stCxn id="173" idx="2"/>
            <a:endCxn id="227" idx="0"/>
          </p:cNvCxnSpPr>
          <p:nvPr/>
        </p:nvCxnSpPr>
        <p:spPr bwMode="auto">
          <a:xfrm flipH="1">
            <a:off x="1997943" y="2632746"/>
            <a:ext cx="473143"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5" name="直接连接符 174"/>
          <p:cNvCxnSpPr>
            <a:stCxn id="172" idx="2"/>
            <a:endCxn id="224" idx="0"/>
          </p:cNvCxnSpPr>
          <p:nvPr/>
        </p:nvCxnSpPr>
        <p:spPr bwMode="auto">
          <a:xfrm>
            <a:off x="2903022" y="2632746"/>
            <a:ext cx="481575"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 name="直接连接符 175"/>
          <p:cNvCxnSpPr>
            <a:stCxn id="172" idx="2"/>
            <a:endCxn id="226" idx="0"/>
          </p:cNvCxnSpPr>
          <p:nvPr/>
        </p:nvCxnSpPr>
        <p:spPr bwMode="auto">
          <a:xfrm flipH="1">
            <a:off x="2430747" y="2632746"/>
            <a:ext cx="472274"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7" name="直接连接符 176"/>
          <p:cNvCxnSpPr>
            <a:stCxn id="173" idx="2"/>
            <a:endCxn id="225" idx="0"/>
          </p:cNvCxnSpPr>
          <p:nvPr/>
        </p:nvCxnSpPr>
        <p:spPr bwMode="auto">
          <a:xfrm>
            <a:off x="2471084" y="2632746"/>
            <a:ext cx="489240"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8" name="直接连接符 177"/>
          <p:cNvCxnSpPr>
            <a:stCxn id="227" idx="2"/>
            <a:endCxn id="183" idx="0"/>
          </p:cNvCxnSpPr>
          <p:nvPr/>
        </p:nvCxnSpPr>
        <p:spPr bwMode="auto">
          <a:xfrm flipH="1">
            <a:off x="1731022" y="3465327"/>
            <a:ext cx="266921"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79" name="Picture 461" descr="图片240"/>
          <p:cNvPicPr>
            <a:picLocks noChangeAspect="1" noChangeArrowheads="1"/>
          </p:cNvPicPr>
          <p:nvPr/>
        </p:nvPicPr>
        <p:blipFill>
          <a:blip r:embed="rId3" cstate="print"/>
          <a:srcRect/>
          <a:stretch>
            <a:fillRect/>
          </a:stretch>
        </p:blipFill>
        <p:spPr bwMode="auto">
          <a:xfrm>
            <a:off x="2101616" y="3689114"/>
            <a:ext cx="232315" cy="243000"/>
          </a:xfrm>
          <a:prstGeom prst="rect">
            <a:avLst/>
          </a:prstGeom>
          <a:noFill/>
        </p:spPr>
      </p:pic>
      <p:pic>
        <p:nvPicPr>
          <p:cNvPr id="180" name="Picture 461" descr="图片240"/>
          <p:cNvPicPr>
            <a:picLocks noChangeAspect="1" noChangeArrowheads="1"/>
          </p:cNvPicPr>
          <p:nvPr/>
        </p:nvPicPr>
        <p:blipFill>
          <a:blip r:embed="rId3" cstate="print"/>
          <a:srcRect/>
          <a:stretch>
            <a:fillRect/>
          </a:stretch>
        </p:blipFill>
        <p:spPr bwMode="auto">
          <a:xfrm>
            <a:off x="2386173" y="3689114"/>
            <a:ext cx="232315" cy="243000"/>
          </a:xfrm>
          <a:prstGeom prst="rect">
            <a:avLst/>
          </a:prstGeom>
          <a:noFill/>
        </p:spPr>
      </p:pic>
      <p:pic>
        <p:nvPicPr>
          <p:cNvPr id="181" name="Picture 461" descr="图片240"/>
          <p:cNvPicPr>
            <a:picLocks noChangeAspect="1" noChangeArrowheads="1"/>
          </p:cNvPicPr>
          <p:nvPr/>
        </p:nvPicPr>
        <p:blipFill>
          <a:blip r:embed="rId3" cstate="print"/>
          <a:srcRect/>
          <a:stretch>
            <a:fillRect/>
          </a:stretch>
        </p:blipFill>
        <p:spPr bwMode="auto">
          <a:xfrm>
            <a:off x="2744902" y="3689114"/>
            <a:ext cx="232315" cy="243000"/>
          </a:xfrm>
          <a:prstGeom prst="rect">
            <a:avLst/>
          </a:prstGeom>
          <a:noFill/>
        </p:spPr>
      </p:pic>
      <p:pic>
        <p:nvPicPr>
          <p:cNvPr id="182" name="Picture 461" descr="图片240"/>
          <p:cNvPicPr>
            <a:picLocks noChangeAspect="1" noChangeArrowheads="1"/>
          </p:cNvPicPr>
          <p:nvPr/>
        </p:nvPicPr>
        <p:blipFill>
          <a:blip r:embed="rId3" cstate="print"/>
          <a:srcRect/>
          <a:stretch>
            <a:fillRect/>
          </a:stretch>
        </p:blipFill>
        <p:spPr bwMode="auto">
          <a:xfrm>
            <a:off x="3040176" y="3689114"/>
            <a:ext cx="232315" cy="243000"/>
          </a:xfrm>
          <a:prstGeom prst="rect">
            <a:avLst/>
          </a:prstGeom>
          <a:noFill/>
        </p:spPr>
      </p:pic>
      <p:pic>
        <p:nvPicPr>
          <p:cNvPr id="183" name="Picture 462" descr="图片241"/>
          <p:cNvPicPr>
            <a:picLocks noChangeAspect="1" noChangeArrowheads="1"/>
          </p:cNvPicPr>
          <p:nvPr/>
        </p:nvPicPr>
        <p:blipFill>
          <a:blip r:embed="rId4" cstate="print"/>
          <a:srcRect/>
          <a:stretch>
            <a:fillRect/>
          </a:stretch>
        </p:blipFill>
        <p:spPr bwMode="auto">
          <a:xfrm>
            <a:off x="1615787" y="3689114"/>
            <a:ext cx="230466" cy="243000"/>
          </a:xfrm>
          <a:prstGeom prst="rect">
            <a:avLst/>
          </a:prstGeom>
          <a:noFill/>
        </p:spPr>
      </p:pic>
      <p:pic>
        <p:nvPicPr>
          <p:cNvPr id="184" name="Picture 462" descr="图片241"/>
          <p:cNvPicPr>
            <a:picLocks noChangeAspect="1" noChangeArrowheads="1"/>
          </p:cNvPicPr>
          <p:nvPr/>
        </p:nvPicPr>
        <p:blipFill>
          <a:blip r:embed="rId4" cstate="print"/>
          <a:srcRect/>
          <a:stretch>
            <a:fillRect/>
          </a:stretch>
        </p:blipFill>
        <p:spPr bwMode="auto">
          <a:xfrm>
            <a:off x="3520003" y="3689114"/>
            <a:ext cx="230466" cy="243000"/>
          </a:xfrm>
          <a:prstGeom prst="rect">
            <a:avLst/>
          </a:prstGeom>
          <a:noFill/>
        </p:spPr>
      </p:pic>
      <p:cxnSp>
        <p:nvCxnSpPr>
          <p:cNvPr id="185" name="直接连接符 184"/>
          <p:cNvCxnSpPr>
            <a:stCxn id="226" idx="2"/>
            <a:endCxn id="179" idx="0"/>
          </p:cNvCxnSpPr>
          <p:nvPr/>
        </p:nvCxnSpPr>
        <p:spPr bwMode="auto">
          <a:xfrm flipH="1">
            <a:off x="2217774" y="3465327"/>
            <a:ext cx="21297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6" name="直接连接符 185"/>
          <p:cNvCxnSpPr>
            <a:stCxn id="226" idx="2"/>
            <a:endCxn id="180" idx="0"/>
          </p:cNvCxnSpPr>
          <p:nvPr/>
        </p:nvCxnSpPr>
        <p:spPr bwMode="auto">
          <a:xfrm>
            <a:off x="2430746" y="3465327"/>
            <a:ext cx="7158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7" name="直接连接符 186"/>
          <p:cNvCxnSpPr>
            <a:stCxn id="227" idx="2"/>
            <a:endCxn id="179" idx="0"/>
          </p:cNvCxnSpPr>
          <p:nvPr/>
        </p:nvCxnSpPr>
        <p:spPr bwMode="auto">
          <a:xfrm>
            <a:off x="1997942" y="3465327"/>
            <a:ext cx="21983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8" name="直接连接符 187"/>
          <p:cNvCxnSpPr>
            <a:stCxn id="227" idx="2"/>
            <a:endCxn id="180" idx="0"/>
          </p:cNvCxnSpPr>
          <p:nvPr/>
        </p:nvCxnSpPr>
        <p:spPr bwMode="auto">
          <a:xfrm>
            <a:off x="1997942" y="3465327"/>
            <a:ext cx="50438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9" name="直接连接符 188"/>
          <p:cNvCxnSpPr>
            <a:stCxn id="226" idx="2"/>
            <a:endCxn id="183" idx="0"/>
          </p:cNvCxnSpPr>
          <p:nvPr/>
        </p:nvCxnSpPr>
        <p:spPr bwMode="auto">
          <a:xfrm flipH="1">
            <a:off x="1731020" y="3465327"/>
            <a:ext cx="69972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直接连接符 189"/>
          <p:cNvCxnSpPr>
            <a:stCxn id="225" idx="2"/>
            <a:endCxn id="181" idx="0"/>
          </p:cNvCxnSpPr>
          <p:nvPr/>
        </p:nvCxnSpPr>
        <p:spPr bwMode="auto">
          <a:xfrm flipH="1">
            <a:off x="2861059" y="3465327"/>
            <a:ext cx="9926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直接连接符 190"/>
          <p:cNvCxnSpPr>
            <a:stCxn id="224" idx="2"/>
            <a:endCxn id="181" idx="0"/>
          </p:cNvCxnSpPr>
          <p:nvPr/>
        </p:nvCxnSpPr>
        <p:spPr bwMode="auto">
          <a:xfrm flipH="1">
            <a:off x="2861061" y="3465327"/>
            <a:ext cx="52353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直接连接符 191"/>
          <p:cNvCxnSpPr>
            <a:stCxn id="224" idx="2"/>
            <a:endCxn id="182" idx="0"/>
          </p:cNvCxnSpPr>
          <p:nvPr/>
        </p:nvCxnSpPr>
        <p:spPr bwMode="auto">
          <a:xfrm flipH="1">
            <a:off x="3156334" y="3465327"/>
            <a:ext cx="22826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直接连接符 192"/>
          <p:cNvCxnSpPr>
            <a:stCxn id="225" idx="2"/>
            <a:endCxn id="182" idx="0"/>
          </p:cNvCxnSpPr>
          <p:nvPr/>
        </p:nvCxnSpPr>
        <p:spPr bwMode="auto">
          <a:xfrm>
            <a:off x="2960324" y="3465327"/>
            <a:ext cx="19600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直接连接符 193"/>
          <p:cNvCxnSpPr>
            <a:stCxn id="224" idx="2"/>
            <a:endCxn id="184" idx="0"/>
          </p:cNvCxnSpPr>
          <p:nvPr/>
        </p:nvCxnSpPr>
        <p:spPr bwMode="auto">
          <a:xfrm>
            <a:off x="3384594" y="3465327"/>
            <a:ext cx="25064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直接连接符 194"/>
          <p:cNvCxnSpPr>
            <a:stCxn id="225" idx="2"/>
            <a:endCxn id="184" idx="0"/>
          </p:cNvCxnSpPr>
          <p:nvPr/>
        </p:nvCxnSpPr>
        <p:spPr bwMode="auto">
          <a:xfrm>
            <a:off x="2960325" y="3465327"/>
            <a:ext cx="67491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 name="组合 418"/>
          <p:cNvGrpSpPr/>
          <p:nvPr/>
        </p:nvGrpSpPr>
        <p:grpSpPr>
          <a:xfrm>
            <a:off x="2373110" y="1675508"/>
            <a:ext cx="620886" cy="189000"/>
            <a:chOff x="3186592" y="1346049"/>
            <a:chExt cx="828064" cy="252000"/>
          </a:xfrm>
        </p:grpSpPr>
        <p:pic>
          <p:nvPicPr>
            <p:cNvPr id="197" name="Picture 456" descr="图片235"/>
            <p:cNvPicPr>
              <a:picLocks noChangeAspect="1" noChangeArrowheads="1"/>
            </p:cNvPicPr>
            <p:nvPr/>
          </p:nvPicPr>
          <p:blipFill>
            <a:blip r:embed="rId5" cstate="print"/>
            <a:srcRect/>
            <a:stretch>
              <a:fillRect/>
            </a:stretch>
          </p:blipFill>
          <p:spPr bwMode="auto">
            <a:xfrm>
              <a:off x="3762656" y="1346049"/>
              <a:ext cx="252000" cy="252000"/>
            </a:xfrm>
            <a:prstGeom prst="rect">
              <a:avLst/>
            </a:prstGeom>
            <a:noFill/>
          </p:spPr>
        </p:pic>
        <p:pic>
          <p:nvPicPr>
            <p:cNvPr id="198" name="Picture 456" descr="图片235"/>
            <p:cNvPicPr>
              <a:picLocks noChangeAspect="1" noChangeArrowheads="1"/>
            </p:cNvPicPr>
            <p:nvPr/>
          </p:nvPicPr>
          <p:blipFill>
            <a:blip r:embed="rId5" cstate="print"/>
            <a:srcRect/>
            <a:stretch>
              <a:fillRect/>
            </a:stretch>
          </p:blipFill>
          <p:spPr bwMode="auto">
            <a:xfrm>
              <a:off x="3186592" y="1346049"/>
              <a:ext cx="252000" cy="252000"/>
            </a:xfrm>
            <a:prstGeom prst="rect">
              <a:avLst/>
            </a:prstGeom>
            <a:noFill/>
          </p:spPr>
        </p:pic>
      </p:grpSp>
      <p:cxnSp>
        <p:nvCxnSpPr>
          <p:cNvPr id="199" name="直接连接符 198"/>
          <p:cNvCxnSpPr>
            <a:stCxn id="197" idx="2"/>
            <a:endCxn id="172" idx="0"/>
          </p:cNvCxnSpPr>
          <p:nvPr/>
        </p:nvCxnSpPr>
        <p:spPr bwMode="auto">
          <a:xfrm>
            <a:off x="2899523"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直接连接符 199"/>
          <p:cNvCxnSpPr>
            <a:stCxn id="198" idx="2"/>
            <a:endCxn id="173" idx="0"/>
          </p:cNvCxnSpPr>
          <p:nvPr/>
        </p:nvCxnSpPr>
        <p:spPr bwMode="auto">
          <a:xfrm>
            <a:off x="2467587"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1" name="TextBox 200"/>
          <p:cNvSpPr txBox="1"/>
          <p:nvPr/>
        </p:nvSpPr>
        <p:spPr>
          <a:xfrm>
            <a:off x="2174804" y="3969788"/>
            <a:ext cx="377271" cy="17693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部门</a:t>
            </a:r>
            <a:r>
              <a:rPr lang="en-US" altLang="zh-CN" sz="700" dirty="0">
                <a:solidFill>
                  <a:srgbClr val="000000"/>
                </a:solidFill>
                <a:latin typeface="FrutigerNext LT Medium"/>
                <a:ea typeface="华文细黑"/>
                <a:cs typeface="Arial" panose="020B0604020202020204" pitchFamily="34" charset="0"/>
              </a:rPr>
              <a:t>A</a:t>
            </a:r>
            <a:endParaRPr lang="zh-CN" altLang="en-US" sz="700" dirty="0">
              <a:solidFill>
                <a:srgbClr val="000000"/>
              </a:solidFill>
              <a:latin typeface="FrutigerNext LT Medium"/>
              <a:ea typeface="华文细黑"/>
              <a:cs typeface="Arial" panose="020B0604020202020204" pitchFamily="34" charset="0"/>
            </a:endParaRPr>
          </a:p>
        </p:txBody>
      </p:sp>
      <p:sp>
        <p:nvSpPr>
          <p:cNvPr id="202" name="TextBox 201"/>
          <p:cNvSpPr txBox="1"/>
          <p:nvPr/>
        </p:nvSpPr>
        <p:spPr>
          <a:xfrm>
            <a:off x="2799287" y="3969788"/>
            <a:ext cx="37727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部门</a:t>
            </a:r>
            <a:r>
              <a:rPr lang="en-US" altLang="zh-CN" sz="700" dirty="0" smtClean="0">
                <a:solidFill>
                  <a:srgbClr val="000000"/>
                </a:solidFill>
                <a:latin typeface="FrutigerNext LT Medium"/>
                <a:ea typeface="华文细黑"/>
                <a:cs typeface="Arial" panose="020B0604020202020204" pitchFamily="34" charset="0"/>
              </a:rPr>
              <a:t>B</a:t>
            </a:r>
            <a:endParaRPr lang="zh-CN" altLang="en-US" sz="700" dirty="0">
              <a:solidFill>
                <a:srgbClr val="000000"/>
              </a:solidFill>
              <a:latin typeface="FrutigerNext LT Medium"/>
              <a:ea typeface="华文细黑"/>
              <a:cs typeface="Arial" panose="020B0604020202020204" pitchFamily="34" charset="0"/>
            </a:endParaRPr>
          </a:p>
        </p:txBody>
      </p:sp>
      <p:sp>
        <p:nvSpPr>
          <p:cNvPr id="203" name="TextBox 202"/>
          <p:cNvSpPr txBox="1"/>
          <p:nvPr/>
        </p:nvSpPr>
        <p:spPr>
          <a:xfrm>
            <a:off x="1414318" y="3969789"/>
            <a:ext cx="587304"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访客接入区</a:t>
            </a:r>
            <a:endParaRPr lang="zh-CN" altLang="en-US" sz="700" dirty="0">
              <a:solidFill>
                <a:srgbClr val="000000"/>
              </a:solidFill>
              <a:latin typeface="FrutigerNext LT Medium"/>
              <a:ea typeface="华文细黑"/>
              <a:cs typeface="Arial" panose="020B0604020202020204" pitchFamily="34" charset="0"/>
            </a:endParaRPr>
          </a:p>
        </p:txBody>
      </p:sp>
      <p:sp>
        <p:nvSpPr>
          <p:cNvPr id="204" name="TextBox 203"/>
          <p:cNvSpPr txBox="1"/>
          <p:nvPr/>
        </p:nvSpPr>
        <p:spPr>
          <a:xfrm>
            <a:off x="3277666" y="3969789"/>
            <a:ext cx="702720"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 内部公共区域</a:t>
            </a:r>
            <a:endParaRPr lang="zh-CN" altLang="en-US" sz="700" dirty="0">
              <a:solidFill>
                <a:srgbClr val="000000"/>
              </a:solidFill>
              <a:latin typeface="FrutigerNext LT Medium"/>
              <a:ea typeface="华文细黑"/>
              <a:cs typeface="Arial" panose="020B0604020202020204" pitchFamily="34" charset="0"/>
            </a:endParaRPr>
          </a:p>
        </p:txBody>
      </p:sp>
      <p:sp>
        <p:nvSpPr>
          <p:cNvPr id="205" name="圆角矩形 204"/>
          <p:cNvSpPr/>
          <p:nvPr/>
        </p:nvSpPr>
        <p:spPr bwMode="auto">
          <a:xfrm>
            <a:off x="1256156" y="2121050"/>
            <a:ext cx="616787" cy="832577"/>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cxnSp>
        <p:nvCxnSpPr>
          <p:cNvPr id="206" name="直接连接符 205"/>
          <p:cNvCxnSpPr>
            <a:stCxn id="211" idx="2"/>
            <a:endCxn id="228" idx="0"/>
          </p:cNvCxnSpPr>
          <p:nvPr/>
        </p:nvCxnSpPr>
        <p:spPr bwMode="auto">
          <a:xfrm>
            <a:off x="1399206" y="2329731"/>
            <a:ext cx="922"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7" name="直接连接符 206"/>
          <p:cNvCxnSpPr>
            <a:stCxn id="208" idx="2"/>
            <a:endCxn id="229" idx="0"/>
          </p:cNvCxnSpPr>
          <p:nvPr/>
        </p:nvCxnSpPr>
        <p:spPr bwMode="auto">
          <a:xfrm flipH="1">
            <a:off x="1717639" y="2329731"/>
            <a:ext cx="255"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8" name="Picture 460" descr="图片239"/>
          <p:cNvPicPr>
            <a:picLocks noChangeAspect="1" noChangeArrowheads="1"/>
          </p:cNvPicPr>
          <p:nvPr/>
        </p:nvPicPr>
        <p:blipFill>
          <a:blip r:embed="rId2" cstate="print"/>
          <a:srcRect/>
          <a:stretch>
            <a:fillRect/>
          </a:stretch>
        </p:blipFill>
        <p:spPr bwMode="auto">
          <a:xfrm>
            <a:off x="1639862" y="2167730"/>
            <a:ext cx="156064" cy="162000"/>
          </a:xfrm>
          <a:prstGeom prst="rect">
            <a:avLst/>
          </a:prstGeom>
          <a:noFill/>
        </p:spPr>
      </p:pic>
      <p:pic>
        <p:nvPicPr>
          <p:cNvPr id="211" name="Picture 460" descr="图片239"/>
          <p:cNvPicPr>
            <a:picLocks noChangeAspect="1" noChangeArrowheads="1"/>
          </p:cNvPicPr>
          <p:nvPr/>
        </p:nvPicPr>
        <p:blipFill>
          <a:blip r:embed="rId2" cstate="print"/>
          <a:srcRect/>
          <a:stretch>
            <a:fillRect/>
          </a:stretch>
        </p:blipFill>
        <p:spPr bwMode="auto">
          <a:xfrm>
            <a:off x="1321173" y="2167730"/>
            <a:ext cx="156064" cy="162000"/>
          </a:xfrm>
          <a:prstGeom prst="rect">
            <a:avLst/>
          </a:prstGeom>
          <a:noFill/>
        </p:spPr>
      </p:pic>
      <p:cxnSp>
        <p:nvCxnSpPr>
          <p:cNvPr id="212" name="直接连接符 211"/>
          <p:cNvCxnSpPr>
            <a:stCxn id="173" idx="0"/>
          </p:cNvCxnSpPr>
          <p:nvPr/>
        </p:nvCxnSpPr>
        <p:spPr bwMode="auto">
          <a:xfrm flipH="1" flipV="1">
            <a:off x="1871178" y="2271714"/>
            <a:ext cx="599909" cy="910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3" name="直接连接符 212"/>
          <p:cNvCxnSpPr>
            <a:stCxn id="172" idx="0"/>
          </p:cNvCxnSpPr>
          <p:nvPr/>
        </p:nvCxnSpPr>
        <p:spPr bwMode="auto">
          <a:xfrm flipH="1" flipV="1">
            <a:off x="1864034" y="2195514"/>
            <a:ext cx="1038986" cy="1672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 name="直接连接符 213"/>
          <p:cNvCxnSpPr>
            <a:stCxn id="261" idx="1"/>
            <a:endCxn id="172" idx="3"/>
          </p:cNvCxnSpPr>
          <p:nvPr/>
        </p:nvCxnSpPr>
        <p:spPr bwMode="auto">
          <a:xfrm flipH="1" flipV="1">
            <a:off x="3033076" y="2497745"/>
            <a:ext cx="639383" cy="2506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15" name="Picture 797" descr="图片19"/>
          <p:cNvPicPr>
            <a:picLocks noChangeAspect="1" noChangeArrowheads="1"/>
          </p:cNvPicPr>
          <p:nvPr/>
        </p:nvPicPr>
        <p:blipFill>
          <a:blip r:embed="rId6" cstate="print"/>
          <a:srcRect/>
          <a:stretch>
            <a:fillRect/>
          </a:stretch>
        </p:blipFill>
        <p:spPr bwMode="auto">
          <a:xfrm>
            <a:off x="1281121" y="1679681"/>
            <a:ext cx="354784" cy="215761"/>
          </a:xfrm>
          <a:prstGeom prst="rect">
            <a:avLst/>
          </a:prstGeom>
          <a:noFill/>
        </p:spPr>
      </p:pic>
      <p:pic>
        <p:nvPicPr>
          <p:cNvPr id="216" name="Picture 461" descr="图片240"/>
          <p:cNvPicPr>
            <a:picLocks noChangeAspect="1" noChangeArrowheads="1"/>
          </p:cNvPicPr>
          <p:nvPr/>
        </p:nvPicPr>
        <p:blipFill>
          <a:blip r:embed="rId3" cstate="print"/>
          <a:srcRect/>
          <a:stretch>
            <a:fillRect/>
          </a:stretch>
        </p:blipFill>
        <p:spPr bwMode="auto">
          <a:xfrm>
            <a:off x="1673098" y="1722037"/>
            <a:ext cx="183764" cy="192216"/>
          </a:xfrm>
          <a:prstGeom prst="rect">
            <a:avLst/>
          </a:prstGeom>
          <a:noFill/>
        </p:spPr>
      </p:pic>
      <p:cxnSp>
        <p:nvCxnSpPr>
          <p:cNvPr id="217" name="直接连接符 216"/>
          <p:cNvCxnSpPr>
            <a:stCxn id="172" idx="0"/>
            <a:endCxn id="216" idx="2"/>
          </p:cNvCxnSpPr>
          <p:nvPr/>
        </p:nvCxnSpPr>
        <p:spPr bwMode="auto">
          <a:xfrm flipH="1" flipV="1">
            <a:off x="1764980" y="1914253"/>
            <a:ext cx="1138040"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8" name="直接连接符 217"/>
          <p:cNvCxnSpPr>
            <a:stCxn id="173" idx="0"/>
            <a:endCxn id="216" idx="2"/>
          </p:cNvCxnSpPr>
          <p:nvPr/>
        </p:nvCxnSpPr>
        <p:spPr bwMode="auto">
          <a:xfrm flipH="1" flipV="1">
            <a:off x="1764981" y="1914253"/>
            <a:ext cx="706105"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19" name="圆角矩形 218"/>
          <p:cNvSpPr/>
          <p:nvPr/>
        </p:nvSpPr>
        <p:spPr bwMode="auto">
          <a:xfrm>
            <a:off x="33404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0" name="圆角矩形 219"/>
          <p:cNvSpPr/>
          <p:nvPr/>
        </p:nvSpPr>
        <p:spPr bwMode="auto">
          <a:xfrm>
            <a:off x="1414320" y="3591410"/>
            <a:ext cx="612465"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1" name="圆角矩形 220"/>
          <p:cNvSpPr/>
          <p:nvPr/>
        </p:nvSpPr>
        <p:spPr bwMode="auto">
          <a:xfrm>
            <a:off x="26891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2" name="圆角矩形 221"/>
          <p:cNvSpPr/>
          <p:nvPr/>
        </p:nvSpPr>
        <p:spPr bwMode="auto">
          <a:xfrm>
            <a:off x="2062223" y="3591701"/>
            <a:ext cx="593911"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3" name="TextBox 222"/>
          <p:cNvSpPr txBox="1"/>
          <p:nvPr/>
        </p:nvSpPr>
        <p:spPr>
          <a:xfrm>
            <a:off x="1233983" y="1527956"/>
            <a:ext cx="597585" cy="196199"/>
          </a:xfrm>
          <a:prstGeom prst="rect">
            <a:avLst/>
          </a:prstGeom>
          <a:noFill/>
        </p:spPr>
        <p:txBody>
          <a:bodyPr wrap="none" lIns="68542" tIns="34271" rIns="68542" bIns="34271" rtlCol="0">
            <a:spAutoFit/>
          </a:bodyPr>
          <a:lstStyle/>
          <a:p>
            <a:r>
              <a:rPr lang="en-US" altLang="zh-CN" sz="800" dirty="0" smtClean="0">
                <a:solidFill>
                  <a:srgbClr val="000000"/>
                </a:solidFill>
                <a:latin typeface="FrutigerNext LT Medium"/>
                <a:ea typeface="华文细黑"/>
                <a:cs typeface="Arial" panose="020B0604020202020204" pitchFamily="34" charset="0"/>
              </a:rPr>
              <a:t>Controller</a:t>
            </a:r>
            <a:endParaRPr lang="en-US" altLang="zh-CN" sz="800" dirty="0">
              <a:solidFill>
                <a:srgbClr val="000000"/>
              </a:solidFill>
              <a:latin typeface="FrutigerNext LT Medium"/>
              <a:ea typeface="华文细黑"/>
              <a:cs typeface="Arial" panose="020B0604020202020204" pitchFamily="34" charset="0"/>
            </a:endParaRPr>
          </a:p>
        </p:txBody>
      </p:sp>
      <p:pic>
        <p:nvPicPr>
          <p:cNvPr id="224" name="Picture 459" descr="图片238"/>
          <p:cNvPicPr>
            <a:picLocks noChangeAspect="1" noChangeArrowheads="1"/>
          </p:cNvPicPr>
          <p:nvPr/>
        </p:nvPicPr>
        <p:blipFill>
          <a:blip r:embed="rId7" cstate="print"/>
          <a:srcRect/>
          <a:stretch>
            <a:fillRect/>
          </a:stretch>
        </p:blipFill>
        <p:spPr bwMode="auto">
          <a:xfrm>
            <a:off x="3256853" y="3196012"/>
            <a:ext cx="255487" cy="269315"/>
          </a:xfrm>
          <a:prstGeom prst="rect">
            <a:avLst/>
          </a:prstGeom>
          <a:noFill/>
        </p:spPr>
      </p:pic>
      <p:pic>
        <p:nvPicPr>
          <p:cNvPr id="225" name="Picture 459" descr="图片238"/>
          <p:cNvPicPr>
            <a:picLocks noChangeAspect="1" noChangeArrowheads="1"/>
          </p:cNvPicPr>
          <p:nvPr/>
        </p:nvPicPr>
        <p:blipFill>
          <a:blip r:embed="rId7" cstate="print"/>
          <a:srcRect/>
          <a:stretch>
            <a:fillRect/>
          </a:stretch>
        </p:blipFill>
        <p:spPr bwMode="auto">
          <a:xfrm>
            <a:off x="2832582" y="3196012"/>
            <a:ext cx="255487" cy="269315"/>
          </a:xfrm>
          <a:prstGeom prst="rect">
            <a:avLst/>
          </a:prstGeom>
          <a:noFill/>
        </p:spPr>
      </p:pic>
      <p:pic>
        <p:nvPicPr>
          <p:cNvPr id="226" name="Picture 459" descr="图片238"/>
          <p:cNvPicPr>
            <a:picLocks noChangeAspect="1" noChangeArrowheads="1"/>
          </p:cNvPicPr>
          <p:nvPr/>
        </p:nvPicPr>
        <p:blipFill>
          <a:blip r:embed="rId7" cstate="print"/>
          <a:srcRect/>
          <a:stretch>
            <a:fillRect/>
          </a:stretch>
        </p:blipFill>
        <p:spPr bwMode="auto">
          <a:xfrm>
            <a:off x="2303003" y="3196012"/>
            <a:ext cx="255487" cy="269315"/>
          </a:xfrm>
          <a:prstGeom prst="rect">
            <a:avLst/>
          </a:prstGeom>
          <a:noFill/>
        </p:spPr>
      </p:pic>
      <p:pic>
        <p:nvPicPr>
          <p:cNvPr id="227" name="Picture 459" descr="图片238"/>
          <p:cNvPicPr>
            <a:picLocks noChangeAspect="1" noChangeArrowheads="1"/>
          </p:cNvPicPr>
          <p:nvPr/>
        </p:nvPicPr>
        <p:blipFill>
          <a:blip r:embed="rId7" cstate="print"/>
          <a:srcRect/>
          <a:stretch>
            <a:fillRect/>
          </a:stretch>
        </p:blipFill>
        <p:spPr bwMode="auto">
          <a:xfrm>
            <a:off x="1870198" y="3196012"/>
            <a:ext cx="255487" cy="269315"/>
          </a:xfrm>
          <a:prstGeom prst="rect">
            <a:avLst/>
          </a:prstGeom>
          <a:noFill/>
        </p:spPr>
      </p:pic>
      <p:pic>
        <p:nvPicPr>
          <p:cNvPr id="228" name="Picture 459" descr="图片238"/>
          <p:cNvPicPr>
            <a:picLocks noChangeAspect="1" noChangeArrowheads="1"/>
          </p:cNvPicPr>
          <p:nvPr/>
        </p:nvPicPr>
        <p:blipFill>
          <a:blip r:embed="rId8" cstate="print"/>
          <a:srcRect/>
          <a:stretch>
            <a:fillRect/>
          </a:stretch>
        </p:blipFill>
        <p:spPr bwMode="auto">
          <a:xfrm>
            <a:off x="1336095" y="2453610"/>
            <a:ext cx="128069" cy="135000"/>
          </a:xfrm>
          <a:prstGeom prst="rect">
            <a:avLst/>
          </a:prstGeom>
          <a:noFill/>
        </p:spPr>
      </p:pic>
      <p:pic>
        <p:nvPicPr>
          <p:cNvPr id="229" name="Picture 459" descr="图片238"/>
          <p:cNvPicPr>
            <a:picLocks noChangeAspect="1" noChangeArrowheads="1"/>
          </p:cNvPicPr>
          <p:nvPr/>
        </p:nvPicPr>
        <p:blipFill>
          <a:blip r:embed="rId8" cstate="print"/>
          <a:srcRect/>
          <a:stretch>
            <a:fillRect/>
          </a:stretch>
        </p:blipFill>
        <p:spPr bwMode="auto">
          <a:xfrm>
            <a:off x="1653607" y="2453610"/>
            <a:ext cx="128069" cy="135000"/>
          </a:xfrm>
          <a:prstGeom prst="rect">
            <a:avLst/>
          </a:prstGeom>
          <a:noFill/>
        </p:spPr>
      </p:pic>
      <p:sp>
        <p:nvSpPr>
          <p:cNvPr id="230" name="TextBox 229"/>
          <p:cNvSpPr txBox="1"/>
          <p:nvPr/>
        </p:nvSpPr>
        <p:spPr>
          <a:xfrm>
            <a:off x="3053027" y="1694131"/>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园区出口</a:t>
            </a:r>
            <a:endParaRPr lang="en-US" altLang="zh-CN" sz="800" b="1" dirty="0">
              <a:solidFill>
                <a:srgbClr val="000000"/>
              </a:solidFill>
              <a:latin typeface="FrutigerNext LT Medium"/>
              <a:ea typeface="华文细黑"/>
              <a:cs typeface="Arial" panose="020B0604020202020204" pitchFamily="34" charset="0"/>
            </a:endParaRPr>
          </a:p>
        </p:txBody>
      </p:sp>
      <p:pic>
        <p:nvPicPr>
          <p:cNvPr id="231" name="Picture 227" descr="图片767"/>
          <p:cNvPicPr>
            <a:picLocks noChangeAspect="1" noChangeArrowheads="1"/>
          </p:cNvPicPr>
          <p:nvPr/>
        </p:nvPicPr>
        <p:blipFill>
          <a:blip r:embed="rId9" cstate="print"/>
          <a:srcRect/>
          <a:stretch>
            <a:fillRect/>
          </a:stretch>
        </p:blipFill>
        <p:spPr bwMode="auto">
          <a:xfrm>
            <a:off x="2256219" y="1286315"/>
            <a:ext cx="399913" cy="237725"/>
          </a:xfrm>
          <a:prstGeom prst="rect">
            <a:avLst/>
          </a:prstGeom>
          <a:noFill/>
        </p:spPr>
      </p:pic>
      <p:pic>
        <p:nvPicPr>
          <p:cNvPr id="232" name="Picture 228" descr="图片768"/>
          <p:cNvPicPr>
            <a:picLocks noChangeAspect="1" noChangeArrowheads="1"/>
          </p:cNvPicPr>
          <p:nvPr/>
        </p:nvPicPr>
        <p:blipFill>
          <a:blip r:embed="rId10" cstate="print"/>
          <a:srcRect/>
          <a:stretch>
            <a:fillRect/>
          </a:stretch>
        </p:blipFill>
        <p:spPr bwMode="auto">
          <a:xfrm>
            <a:off x="2710124" y="1286315"/>
            <a:ext cx="402198" cy="237725"/>
          </a:xfrm>
          <a:prstGeom prst="rect">
            <a:avLst/>
          </a:prstGeom>
          <a:noFill/>
        </p:spPr>
      </p:pic>
      <p:cxnSp>
        <p:nvCxnSpPr>
          <p:cNvPr id="233" name="直接连接符 232"/>
          <p:cNvCxnSpPr>
            <a:stCxn id="232" idx="2"/>
            <a:endCxn id="197" idx="0"/>
          </p:cNvCxnSpPr>
          <p:nvPr/>
        </p:nvCxnSpPr>
        <p:spPr bwMode="auto">
          <a:xfrm flipH="1">
            <a:off x="2899520" y="1524040"/>
            <a:ext cx="11703"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4" name="直接连接符 233"/>
          <p:cNvCxnSpPr>
            <a:stCxn id="232" idx="2"/>
            <a:endCxn id="198" idx="0"/>
          </p:cNvCxnSpPr>
          <p:nvPr/>
        </p:nvCxnSpPr>
        <p:spPr bwMode="auto">
          <a:xfrm flipH="1">
            <a:off x="2467585" y="1524040"/>
            <a:ext cx="443638"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5" name="直接连接符 234"/>
          <p:cNvCxnSpPr>
            <a:stCxn id="231" idx="2"/>
            <a:endCxn id="198" idx="0"/>
          </p:cNvCxnSpPr>
          <p:nvPr/>
        </p:nvCxnSpPr>
        <p:spPr bwMode="auto">
          <a:xfrm>
            <a:off x="2456177" y="1524040"/>
            <a:ext cx="11409"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6" name="直接连接符 235"/>
          <p:cNvCxnSpPr>
            <a:stCxn id="231" idx="2"/>
            <a:endCxn id="197" idx="0"/>
          </p:cNvCxnSpPr>
          <p:nvPr/>
        </p:nvCxnSpPr>
        <p:spPr bwMode="auto">
          <a:xfrm>
            <a:off x="2456178" y="1524040"/>
            <a:ext cx="443345"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7" name="圆角矩形 236"/>
          <p:cNvSpPr/>
          <p:nvPr/>
        </p:nvSpPr>
        <p:spPr bwMode="auto">
          <a:xfrm>
            <a:off x="1256153" y="917713"/>
            <a:ext cx="621843" cy="305522"/>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238" name="Picture 454" descr="图片233"/>
          <p:cNvPicPr>
            <a:picLocks noChangeAspect="1" noChangeArrowheads="1"/>
          </p:cNvPicPr>
          <p:nvPr/>
        </p:nvPicPr>
        <p:blipFill>
          <a:blip r:embed="rId11" cstate="print"/>
          <a:srcRect/>
          <a:stretch>
            <a:fillRect/>
          </a:stretch>
        </p:blipFill>
        <p:spPr bwMode="auto">
          <a:xfrm>
            <a:off x="1602937" y="995444"/>
            <a:ext cx="180989" cy="142635"/>
          </a:xfrm>
          <a:prstGeom prst="rect">
            <a:avLst/>
          </a:prstGeom>
          <a:noFill/>
        </p:spPr>
      </p:pic>
      <p:pic>
        <p:nvPicPr>
          <p:cNvPr id="239" name="Picture 461" descr="图片240"/>
          <p:cNvPicPr>
            <a:picLocks noChangeAspect="1" noChangeArrowheads="1"/>
          </p:cNvPicPr>
          <p:nvPr/>
        </p:nvPicPr>
        <p:blipFill>
          <a:blip r:embed="rId3" cstate="print"/>
          <a:srcRect/>
          <a:stretch>
            <a:fillRect/>
          </a:stretch>
        </p:blipFill>
        <p:spPr bwMode="auto">
          <a:xfrm>
            <a:off x="1342231" y="970654"/>
            <a:ext cx="183764" cy="192216"/>
          </a:xfrm>
          <a:prstGeom prst="rect">
            <a:avLst/>
          </a:prstGeom>
          <a:noFill/>
        </p:spPr>
      </p:pic>
      <p:pic>
        <p:nvPicPr>
          <p:cNvPr id="240" name="Picture 4488" descr="图片346"/>
          <p:cNvPicPr>
            <a:picLocks noChangeAspect="1" noChangeArrowheads="1"/>
          </p:cNvPicPr>
          <p:nvPr/>
        </p:nvPicPr>
        <p:blipFill>
          <a:blip r:embed="rId12" cstate="print"/>
          <a:srcRect/>
          <a:stretch>
            <a:fillRect/>
          </a:stretch>
        </p:blipFill>
        <p:spPr bwMode="auto">
          <a:xfrm>
            <a:off x="1272475" y="1260493"/>
            <a:ext cx="163394" cy="246191"/>
          </a:xfrm>
          <a:prstGeom prst="rect">
            <a:avLst/>
          </a:prstGeom>
          <a:noFill/>
        </p:spPr>
      </p:pic>
      <p:pic>
        <p:nvPicPr>
          <p:cNvPr id="241" name="Picture 33" descr="图片12"/>
          <p:cNvPicPr>
            <a:picLocks noChangeAspect="1" noChangeArrowheads="1"/>
          </p:cNvPicPr>
          <p:nvPr/>
        </p:nvPicPr>
        <p:blipFill>
          <a:blip r:embed="rId13" cstate="print"/>
          <a:srcRect/>
          <a:stretch>
            <a:fillRect/>
          </a:stretch>
        </p:blipFill>
        <p:spPr bwMode="auto">
          <a:xfrm>
            <a:off x="3846516" y="4236634"/>
            <a:ext cx="170020" cy="215324"/>
          </a:xfrm>
          <a:prstGeom prst="rect">
            <a:avLst/>
          </a:prstGeom>
          <a:noFill/>
        </p:spPr>
      </p:pic>
      <p:pic>
        <p:nvPicPr>
          <p:cNvPr id="242" name="Picture 873" descr="图片279"/>
          <p:cNvPicPr>
            <a:picLocks noChangeAspect="1" noChangeArrowheads="1"/>
          </p:cNvPicPr>
          <p:nvPr/>
        </p:nvPicPr>
        <p:blipFill>
          <a:blip r:embed="rId14" cstate="print"/>
          <a:srcRect/>
          <a:stretch>
            <a:fillRect/>
          </a:stretch>
        </p:blipFill>
        <p:spPr bwMode="auto">
          <a:xfrm>
            <a:off x="3523428" y="4239378"/>
            <a:ext cx="139855" cy="209837"/>
          </a:xfrm>
          <a:prstGeom prst="rect">
            <a:avLst/>
          </a:prstGeom>
          <a:noFill/>
        </p:spPr>
      </p:pic>
      <p:pic>
        <p:nvPicPr>
          <p:cNvPr id="243" name="Picture 466" descr="图片157"/>
          <p:cNvPicPr>
            <a:picLocks noChangeAspect="1" noChangeArrowheads="1"/>
          </p:cNvPicPr>
          <p:nvPr/>
        </p:nvPicPr>
        <p:blipFill>
          <a:blip r:embed="rId15" cstate="print"/>
          <a:srcRect/>
          <a:stretch>
            <a:fillRect/>
          </a:stretch>
        </p:blipFill>
        <p:spPr bwMode="auto">
          <a:xfrm>
            <a:off x="1786825" y="4252407"/>
            <a:ext cx="267371" cy="183779"/>
          </a:xfrm>
          <a:prstGeom prst="rect">
            <a:avLst/>
          </a:prstGeom>
          <a:noFill/>
        </p:spPr>
      </p:pic>
      <p:pic>
        <p:nvPicPr>
          <p:cNvPr id="244" name="Picture 1089" descr="图片203"/>
          <p:cNvPicPr>
            <a:picLocks noChangeAspect="1" noChangeArrowheads="1"/>
          </p:cNvPicPr>
          <p:nvPr/>
        </p:nvPicPr>
        <p:blipFill>
          <a:blip r:embed="rId16" cstate="print"/>
          <a:srcRect/>
          <a:stretch>
            <a:fillRect/>
          </a:stretch>
        </p:blipFill>
        <p:spPr bwMode="auto">
          <a:xfrm>
            <a:off x="3097505" y="4262007"/>
            <a:ext cx="242690" cy="164579"/>
          </a:xfrm>
          <a:prstGeom prst="rect">
            <a:avLst/>
          </a:prstGeom>
          <a:noFill/>
        </p:spPr>
      </p:pic>
      <p:pic>
        <p:nvPicPr>
          <p:cNvPr id="245" name="Picture 24" descr="图片3"/>
          <p:cNvPicPr>
            <a:picLocks noChangeAspect="1" noChangeArrowheads="1"/>
          </p:cNvPicPr>
          <p:nvPr/>
        </p:nvPicPr>
        <p:blipFill>
          <a:blip r:embed="rId17" cstate="print"/>
          <a:srcRect/>
          <a:stretch>
            <a:fillRect/>
          </a:stretch>
        </p:blipFill>
        <p:spPr bwMode="auto">
          <a:xfrm>
            <a:off x="2237429" y="4246919"/>
            <a:ext cx="204299" cy="194751"/>
          </a:xfrm>
          <a:prstGeom prst="rect">
            <a:avLst/>
          </a:prstGeom>
          <a:noFill/>
        </p:spPr>
      </p:pic>
      <p:pic>
        <p:nvPicPr>
          <p:cNvPr id="246" name="Picture 1941" descr="图片684"/>
          <p:cNvPicPr>
            <a:picLocks noChangeAspect="1" noChangeArrowheads="1"/>
          </p:cNvPicPr>
          <p:nvPr/>
        </p:nvPicPr>
        <p:blipFill>
          <a:blip r:embed="rId18" cstate="print"/>
          <a:srcRect/>
          <a:stretch>
            <a:fillRect/>
          </a:stretch>
        </p:blipFill>
        <p:spPr bwMode="auto">
          <a:xfrm>
            <a:off x="2624962" y="4266121"/>
            <a:ext cx="289308" cy="156350"/>
          </a:xfrm>
          <a:prstGeom prst="rect">
            <a:avLst/>
          </a:prstGeom>
          <a:noFill/>
        </p:spPr>
      </p:pic>
      <p:pic>
        <p:nvPicPr>
          <p:cNvPr id="247" name="Picture 1950" descr="图片693"/>
          <p:cNvPicPr>
            <a:picLocks noChangeAspect="1" noChangeArrowheads="1"/>
          </p:cNvPicPr>
          <p:nvPr/>
        </p:nvPicPr>
        <p:blipFill>
          <a:blip r:embed="rId19" cstate="print"/>
          <a:srcRect/>
          <a:stretch>
            <a:fillRect/>
          </a:stretch>
        </p:blipFill>
        <p:spPr bwMode="auto">
          <a:xfrm>
            <a:off x="1393809" y="4242120"/>
            <a:ext cx="209783" cy="204352"/>
          </a:xfrm>
          <a:prstGeom prst="rect">
            <a:avLst/>
          </a:prstGeom>
          <a:noFill/>
        </p:spPr>
      </p:pic>
      <p:cxnSp>
        <p:nvCxnSpPr>
          <p:cNvPr id="248" name="直接连接符 247"/>
          <p:cNvCxnSpPr/>
          <p:nvPr/>
        </p:nvCxnSpPr>
        <p:spPr bwMode="auto">
          <a:xfrm>
            <a:off x="2601138" y="2479931"/>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9" name="直接连接符 248"/>
          <p:cNvCxnSpPr/>
          <p:nvPr/>
        </p:nvCxnSpPr>
        <p:spPr bwMode="auto">
          <a:xfrm>
            <a:off x="2599094" y="2513159"/>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0" name="椭圆 249"/>
          <p:cNvSpPr/>
          <p:nvPr/>
        </p:nvSpPr>
        <p:spPr bwMode="auto">
          <a:xfrm>
            <a:off x="2644562" y="2440772"/>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251" name="直接连接符 250"/>
          <p:cNvCxnSpPr>
            <a:stCxn id="197" idx="1"/>
            <a:endCxn id="198" idx="3"/>
          </p:cNvCxnSpPr>
          <p:nvPr/>
        </p:nvCxnSpPr>
        <p:spPr bwMode="auto">
          <a:xfrm flipH="1">
            <a:off x="2562060" y="1770008"/>
            <a:ext cx="242985"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52" name="图片 1"/>
          <p:cNvPicPr>
            <a:picLocks noChangeAspect="1"/>
          </p:cNvPicPr>
          <p:nvPr/>
        </p:nvPicPr>
        <p:blipFill>
          <a:blip r:embed="rId20" cstate="print"/>
          <a:srcRect/>
          <a:stretch>
            <a:fillRect/>
          </a:stretch>
        </p:blipFill>
        <p:spPr bwMode="auto">
          <a:xfrm>
            <a:off x="3738850" y="2667410"/>
            <a:ext cx="156647" cy="162000"/>
          </a:xfrm>
          <a:prstGeom prst="rect">
            <a:avLst/>
          </a:prstGeom>
          <a:noFill/>
          <a:ln w="9525">
            <a:noFill/>
            <a:miter lim="800000"/>
            <a:headEnd/>
            <a:tailEnd/>
          </a:ln>
        </p:spPr>
      </p:pic>
      <p:cxnSp>
        <p:nvCxnSpPr>
          <p:cNvPr id="253" name="直接连接符 252"/>
          <p:cNvCxnSpPr/>
          <p:nvPr/>
        </p:nvCxnSpPr>
        <p:spPr bwMode="auto">
          <a:xfrm>
            <a:off x="3078216"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4" name="直接连接符 253"/>
          <p:cNvCxnSpPr/>
          <p:nvPr/>
        </p:nvCxnSpPr>
        <p:spPr bwMode="auto">
          <a:xfrm>
            <a:off x="3076172"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5" name="椭圆 254"/>
          <p:cNvSpPr/>
          <p:nvPr/>
        </p:nvSpPr>
        <p:spPr bwMode="auto">
          <a:xfrm>
            <a:off x="3130543"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256" name="直接连接符 255"/>
          <p:cNvCxnSpPr/>
          <p:nvPr/>
        </p:nvCxnSpPr>
        <p:spPr bwMode="auto">
          <a:xfrm>
            <a:off x="2126781"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7" name="直接连接符 256"/>
          <p:cNvCxnSpPr/>
          <p:nvPr/>
        </p:nvCxnSpPr>
        <p:spPr bwMode="auto">
          <a:xfrm>
            <a:off x="2124737"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8" name="椭圆 257"/>
          <p:cNvSpPr/>
          <p:nvPr/>
        </p:nvSpPr>
        <p:spPr bwMode="auto">
          <a:xfrm>
            <a:off x="2185457"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pic>
        <p:nvPicPr>
          <p:cNvPr id="259" name="图片 274"/>
          <p:cNvPicPr>
            <a:picLocks noChangeAspect="1"/>
          </p:cNvPicPr>
          <p:nvPr/>
        </p:nvPicPr>
        <p:blipFill>
          <a:blip r:embed="rId21" cstate="print"/>
          <a:srcRect/>
          <a:stretch>
            <a:fillRect/>
          </a:stretch>
        </p:blipFill>
        <p:spPr bwMode="auto">
          <a:xfrm>
            <a:off x="3747883" y="2364049"/>
            <a:ext cx="157137" cy="162000"/>
          </a:xfrm>
          <a:prstGeom prst="rect">
            <a:avLst/>
          </a:prstGeom>
          <a:noFill/>
          <a:ln w="9525">
            <a:noFill/>
            <a:miter lim="800000"/>
            <a:headEnd/>
            <a:tailEnd/>
          </a:ln>
        </p:spPr>
      </p:pic>
      <p:pic>
        <p:nvPicPr>
          <p:cNvPr id="260" name="图片 274"/>
          <p:cNvPicPr>
            <a:picLocks noChangeAspect="1"/>
          </p:cNvPicPr>
          <p:nvPr/>
        </p:nvPicPr>
        <p:blipFill>
          <a:blip r:embed="rId21" cstate="print"/>
          <a:srcRect/>
          <a:stretch>
            <a:fillRect/>
          </a:stretch>
        </p:blipFill>
        <p:spPr bwMode="auto">
          <a:xfrm>
            <a:off x="3681982" y="2364049"/>
            <a:ext cx="157137" cy="162000"/>
          </a:xfrm>
          <a:prstGeom prst="rect">
            <a:avLst/>
          </a:prstGeom>
          <a:noFill/>
          <a:ln w="9525">
            <a:noFill/>
            <a:miter lim="800000"/>
            <a:headEnd/>
            <a:tailEnd/>
          </a:ln>
        </p:spPr>
      </p:pic>
      <p:pic>
        <p:nvPicPr>
          <p:cNvPr id="261" name="图片 1"/>
          <p:cNvPicPr>
            <a:picLocks noChangeAspect="1"/>
          </p:cNvPicPr>
          <p:nvPr/>
        </p:nvPicPr>
        <p:blipFill>
          <a:blip r:embed="rId20" cstate="print"/>
          <a:srcRect/>
          <a:stretch>
            <a:fillRect/>
          </a:stretch>
        </p:blipFill>
        <p:spPr bwMode="auto">
          <a:xfrm>
            <a:off x="3672459" y="2667410"/>
            <a:ext cx="156647" cy="162000"/>
          </a:xfrm>
          <a:prstGeom prst="rect">
            <a:avLst/>
          </a:prstGeom>
          <a:noFill/>
          <a:ln w="9525">
            <a:noFill/>
            <a:miter lim="800000"/>
            <a:headEnd/>
            <a:tailEnd/>
          </a:ln>
        </p:spPr>
      </p:pic>
      <p:pic>
        <p:nvPicPr>
          <p:cNvPr id="262" name="Picture 470" descr="图片630"/>
          <p:cNvPicPr>
            <a:picLocks noChangeAspect="1" noChangeArrowheads="1"/>
          </p:cNvPicPr>
          <p:nvPr/>
        </p:nvPicPr>
        <p:blipFill>
          <a:blip r:embed="rId22" cstate="print"/>
          <a:srcRect/>
          <a:stretch>
            <a:fillRect/>
          </a:stretch>
        </p:blipFill>
        <p:spPr bwMode="auto">
          <a:xfrm>
            <a:off x="3743060" y="2082645"/>
            <a:ext cx="161958" cy="162000"/>
          </a:xfrm>
          <a:prstGeom prst="rect">
            <a:avLst/>
          </a:prstGeom>
          <a:noFill/>
        </p:spPr>
      </p:pic>
      <p:pic>
        <p:nvPicPr>
          <p:cNvPr id="263" name="Picture 470" descr="图片630"/>
          <p:cNvPicPr>
            <a:picLocks noChangeAspect="1" noChangeArrowheads="1"/>
          </p:cNvPicPr>
          <p:nvPr/>
        </p:nvPicPr>
        <p:blipFill>
          <a:blip r:embed="rId22" cstate="print"/>
          <a:srcRect/>
          <a:stretch>
            <a:fillRect/>
          </a:stretch>
        </p:blipFill>
        <p:spPr bwMode="auto">
          <a:xfrm>
            <a:off x="3681979" y="2085919"/>
            <a:ext cx="161958" cy="162000"/>
          </a:xfrm>
          <a:prstGeom prst="rect">
            <a:avLst/>
          </a:prstGeom>
          <a:noFill/>
        </p:spPr>
      </p:pic>
      <p:cxnSp>
        <p:nvCxnSpPr>
          <p:cNvPr id="264" name="直接连接符 263"/>
          <p:cNvCxnSpPr>
            <a:stCxn id="260" idx="1"/>
            <a:endCxn id="172" idx="3"/>
          </p:cNvCxnSpPr>
          <p:nvPr/>
        </p:nvCxnSpPr>
        <p:spPr bwMode="auto">
          <a:xfrm flipH="1">
            <a:off x="3033074" y="2445049"/>
            <a:ext cx="648906" cy="5269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5" name="直接连接符 264"/>
          <p:cNvCxnSpPr>
            <a:stCxn id="263" idx="1"/>
            <a:endCxn id="172" idx="3"/>
          </p:cNvCxnSpPr>
          <p:nvPr/>
        </p:nvCxnSpPr>
        <p:spPr bwMode="auto">
          <a:xfrm flipH="1">
            <a:off x="3033074" y="2166919"/>
            <a:ext cx="648906" cy="330824"/>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6" name="TextBox 265"/>
          <p:cNvSpPr txBox="1"/>
          <p:nvPr/>
        </p:nvSpPr>
        <p:spPr>
          <a:xfrm>
            <a:off x="3456596" y="2953626"/>
            <a:ext cx="711312" cy="196199"/>
          </a:xfrm>
          <a:prstGeom prst="rect">
            <a:avLst/>
          </a:prstGeom>
          <a:noFill/>
        </p:spPr>
        <p:txBody>
          <a:bodyPr wrap="square" lIns="68542" tIns="34271" rIns="68542" bIns="34271" rtlCol="0">
            <a:spAutoFit/>
          </a:bodyPr>
          <a:lstStyle/>
          <a:p>
            <a:pPr algn="ctr"/>
            <a:r>
              <a:rPr lang="zh-CN" altLang="en-US" sz="800" b="1" dirty="0" smtClean="0">
                <a:solidFill>
                  <a:srgbClr val="000000"/>
                </a:solidFill>
                <a:latin typeface="FrutigerNext LT Medium"/>
                <a:ea typeface="宋体" panose="02010600030101010101" pitchFamily="2" charset="-122"/>
                <a:cs typeface="Arial" panose="020B0604020202020204" pitchFamily="34" charset="0"/>
              </a:rPr>
              <a:t>业务链结点</a:t>
            </a:r>
            <a:endParaRPr lang="en-US" altLang="zh-CN" sz="800" b="1" dirty="0">
              <a:solidFill>
                <a:srgbClr val="000000"/>
              </a:solidFill>
              <a:latin typeface="FrutigerNext LT Medium"/>
              <a:ea typeface="华文细黑"/>
              <a:cs typeface="Arial" panose="020B0604020202020204" pitchFamily="34" charset="0"/>
            </a:endParaRPr>
          </a:p>
        </p:txBody>
      </p:sp>
      <p:sp>
        <p:nvSpPr>
          <p:cNvPr id="276" name="TextBox 275"/>
          <p:cNvSpPr txBox="1"/>
          <p:nvPr/>
        </p:nvSpPr>
        <p:spPr>
          <a:xfrm>
            <a:off x="4005933" y="2075462"/>
            <a:ext cx="485927" cy="176953"/>
          </a:xfrm>
          <a:prstGeom prst="rect">
            <a:avLst/>
          </a:prstGeom>
          <a:noFill/>
        </p:spPr>
        <p:txBody>
          <a:bodyPr wrap="squar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防火墙</a:t>
            </a:r>
            <a:endParaRPr lang="en-US" altLang="zh-CN" sz="700" dirty="0">
              <a:solidFill>
                <a:srgbClr val="000000"/>
              </a:solidFill>
              <a:latin typeface="FrutigerNext LT Medium"/>
              <a:ea typeface="华文细黑"/>
              <a:cs typeface="Arial" panose="020B0604020202020204" pitchFamily="34" charset="0"/>
            </a:endParaRPr>
          </a:p>
        </p:txBody>
      </p:sp>
      <p:cxnSp>
        <p:nvCxnSpPr>
          <p:cNvPr id="281" name="直接连接符 280"/>
          <p:cNvCxnSpPr>
            <a:stCxn id="211" idx="3"/>
            <a:endCxn id="208" idx="1"/>
          </p:cNvCxnSpPr>
          <p:nvPr/>
        </p:nvCxnSpPr>
        <p:spPr bwMode="auto">
          <a:xfrm>
            <a:off x="1477238" y="2248730"/>
            <a:ext cx="162624"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2" name="直接连接符 281"/>
          <p:cNvCxnSpPr>
            <a:stCxn id="228" idx="3"/>
            <a:endCxn id="229" idx="1"/>
          </p:cNvCxnSpPr>
          <p:nvPr/>
        </p:nvCxnSpPr>
        <p:spPr bwMode="auto">
          <a:xfrm>
            <a:off x="1464162" y="2521110"/>
            <a:ext cx="189443"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83" name="Picture 1939" descr="图片682"/>
          <p:cNvPicPr>
            <a:picLocks noChangeAspect="1" noChangeArrowheads="1"/>
          </p:cNvPicPr>
          <p:nvPr/>
        </p:nvPicPr>
        <p:blipFill>
          <a:blip r:embed="rId23" cstate="print"/>
          <a:srcRect/>
          <a:stretch>
            <a:fillRect/>
          </a:stretch>
        </p:blipFill>
        <p:spPr bwMode="auto">
          <a:xfrm>
            <a:off x="1302245" y="2713891"/>
            <a:ext cx="109468" cy="153295"/>
          </a:xfrm>
          <a:prstGeom prst="rect">
            <a:avLst/>
          </a:prstGeom>
          <a:noFill/>
          <a:effectLst/>
        </p:spPr>
      </p:pic>
      <p:pic>
        <p:nvPicPr>
          <p:cNvPr id="284" name="Picture 1939" descr="图片682"/>
          <p:cNvPicPr>
            <a:picLocks noChangeAspect="1" noChangeArrowheads="1"/>
          </p:cNvPicPr>
          <p:nvPr/>
        </p:nvPicPr>
        <p:blipFill>
          <a:blip r:embed="rId23" cstate="print"/>
          <a:srcRect/>
          <a:stretch>
            <a:fillRect/>
          </a:stretch>
        </p:blipFill>
        <p:spPr bwMode="auto">
          <a:xfrm>
            <a:off x="1404017" y="2713891"/>
            <a:ext cx="109468" cy="153295"/>
          </a:xfrm>
          <a:prstGeom prst="rect">
            <a:avLst/>
          </a:prstGeom>
          <a:noFill/>
          <a:effectLst/>
        </p:spPr>
      </p:pic>
      <p:pic>
        <p:nvPicPr>
          <p:cNvPr id="285" name="Picture 1939" descr="图片682"/>
          <p:cNvPicPr>
            <a:picLocks noChangeAspect="1" noChangeArrowheads="1"/>
          </p:cNvPicPr>
          <p:nvPr/>
        </p:nvPicPr>
        <p:blipFill>
          <a:blip r:embed="rId23" cstate="print"/>
          <a:srcRect/>
          <a:stretch>
            <a:fillRect/>
          </a:stretch>
        </p:blipFill>
        <p:spPr bwMode="auto">
          <a:xfrm>
            <a:off x="1505790" y="2713891"/>
            <a:ext cx="109468" cy="153295"/>
          </a:xfrm>
          <a:prstGeom prst="rect">
            <a:avLst/>
          </a:prstGeom>
          <a:noFill/>
          <a:effectLst/>
        </p:spPr>
      </p:pic>
      <p:pic>
        <p:nvPicPr>
          <p:cNvPr id="286" name="Picture 1939" descr="图片682"/>
          <p:cNvPicPr>
            <a:picLocks noChangeAspect="1" noChangeArrowheads="1"/>
          </p:cNvPicPr>
          <p:nvPr/>
        </p:nvPicPr>
        <p:blipFill>
          <a:blip r:embed="rId23" cstate="print"/>
          <a:srcRect/>
          <a:stretch>
            <a:fillRect/>
          </a:stretch>
        </p:blipFill>
        <p:spPr bwMode="auto">
          <a:xfrm>
            <a:off x="1607561" y="2713891"/>
            <a:ext cx="109468" cy="153295"/>
          </a:xfrm>
          <a:prstGeom prst="rect">
            <a:avLst/>
          </a:prstGeom>
          <a:noFill/>
          <a:effectLst/>
        </p:spPr>
      </p:pic>
      <p:pic>
        <p:nvPicPr>
          <p:cNvPr id="287" name="Picture 1939" descr="图片682"/>
          <p:cNvPicPr>
            <a:picLocks noChangeAspect="1" noChangeArrowheads="1"/>
          </p:cNvPicPr>
          <p:nvPr/>
        </p:nvPicPr>
        <p:blipFill>
          <a:blip r:embed="rId23" cstate="print"/>
          <a:srcRect/>
          <a:stretch>
            <a:fillRect/>
          </a:stretch>
        </p:blipFill>
        <p:spPr bwMode="auto">
          <a:xfrm>
            <a:off x="1709333" y="2713891"/>
            <a:ext cx="109468" cy="153295"/>
          </a:xfrm>
          <a:prstGeom prst="rect">
            <a:avLst/>
          </a:prstGeom>
          <a:noFill/>
          <a:effectLst/>
        </p:spPr>
      </p:pic>
      <p:cxnSp>
        <p:nvCxnSpPr>
          <p:cNvPr id="135" name="直接连接符 134"/>
          <p:cNvCxnSpPr/>
          <p:nvPr/>
        </p:nvCxnSpPr>
        <p:spPr bwMode="auto">
          <a:xfrm>
            <a:off x="3683988" y="1041042"/>
            <a:ext cx="269960" cy="0"/>
          </a:xfrm>
          <a:prstGeom prst="line">
            <a:avLst/>
          </a:prstGeom>
          <a:noFill/>
          <a:ln w="381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直接连接符 135"/>
          <p:cNvCxnSpPr/>
          <p:nvPr/>
        </p:nvCxnSpPr>
        <p:spPr bwMode="auto">
          <a:xfrm>
            <a:off x="3683988" y="1235405"/>
            <a:ext cx="269960" cy="0"/>
          </a:xfrm>
          <a:prstGeom prst="line">
            <a:avLst/>
          </a:prstGeom>
          <a:noFill/>
          <a:ln w="38100" cap="flat" cmpd="sng" algn="ctr">
            <a:solidFill>
              <a:srgbClr val="00B05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7" name="矩形 136"/>
          <p:cNvSpPr/>
          <p:nvPr/>
        </p:nvSpPr>
        <p:spPr bwMode="auto">
          <a:xfrm>
            <a:off x="3576006" y="926309"/>
            <a:ext cx="863871" cy="620105"/>
          </a:xfrm>
          <a:prstGeom prst="rect">
            <a:avLst/>
          </a:prstGeom>
          <a:noFill/>
          <a:ln w="9525" cap="flat" cmpd="sng" algn="ctr">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38" name="TextBox 137"/>
          <p:cNvSpPr txBox="1"/>
          <p:nvPr/>
        </p:nvSpPr>
        <p:spPr>
          <a:xfrm>
            <a:off x="3942470" y="946480"/>
            <a:ext cx="45742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r>
              <a:rPr lang="en-US" altLang="zh-CN" sz="700" dirty="0" smtClean="0">
                <a:solidFill>
                  <a:srgbClr val="000000"/>
                </a:solidFill>
                <a:latin typeface="FrutigerNext LT Medium"/>
                <a:ea typeface="宋体" panose="02010600030101010101" pitchFamily="2" charset="-122"/>
                <a:cs typeface="Arial" panose="020B0604020202020204" pitchFamily="34" charset="0"/>
              </a:rPr>
              <a:t>1</a:t>
            </a:r>
            <a:endParaRPr lang="en-US" altLang="zh-CN" sz="700" dirty="0">
              <a:solidFill>
                <a:srgbClr val="000000"/>
              </a:solidFill>
              <a:latin typeface="FrutigerNext LT Medium"/>
              <a:ea typeface="华文细黑"/>
              <a:cs typeface="Arial" panose="020B0604020202020204" pitchFamily="34" charset="0"/>
            </a:endParaRPr>
          </a:p>
        </p:txBody>
      </p:sp>
      <p:sp>
        <p:nvSpPr>
          <p:cNvPr id="139" name="TextBox 138"/>
          <p:cNvSpPr txBox="1"/>
          <p:nvPr/>
        </p:nvSpPr>
        <p:spPr>
          <a:xfrm>
            <a:off x="3942470" y="1143529"/>
            <a:ext cx="45742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r>
              <a:rPr lang="en-US" altLang="zh-CN" sz="700" dirty="0" smtClean="0">
                <a:solidFill>
                  <a:srgbClr val="000000"/>
                </a:solidFill>
                <a:latin typeface="FrutigerNext LT Medium"/>
                <a:ea typeface="宋体" panose="02010600030101010101" pitchFamily="2" charset="-122"/>
                <a:cs typeface="Arial" panose="020B0604020202020204" pitchFamily="34" charset="0"/>
              </a:rPr>
              <a:t>2</a:t>
            </a:r>
            <a:endParaRPr lang="en-US" altLang="zh-CN" sz="700" dirty="0">
              <a:solidFill>
                <a:srgbClr val="000000"/>
              </a:solidFill>
              <a:latin typeface="FrutigerNext LT Medium"/>
              <a:ea typeface="华文细黑"/>
              <a:cs typeface="Arial" panose="020B0604020202020204" pitchFamily="34" charset="0"/>
            </a:endParaRPr>
          </a:p>
        </p:txBody>
      </p:sp>
      <p:cxnSp>
        <p:nvCxnSpPr>
          <p:cNvPr id="140" name="直接连接符 139"/>
          <p:cNvCxnSpPr/>
          <p:nvPr/>
        </p:nvCxnSpPr>
        <p:spPr bwMode="auto">
          <a:xfrm>
            <a:off x="3670544" y="1429768"/>
            <a:ext cx="296923" cy="0"/>
          </a:xfrm>
          <a:prstGeom prst="line">
            <a:avLst/>
          </a:prstGeom>
          <a:noFill/>
          <a:ln w="50800">
            <a:solidFill>
              <a:srgbClr val="0070C0">
                <a:alpha val="60000"/>
              </a:srgb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1" name="TextBox 140"/>
          <p:cNvSpPr txBox="1"/>
          <p:nvPr/>
        </p:nvSpPr>
        <p:spPr>
          <a:xfrm>
            <a:off x="3942472" y="1340579"/>
            <a:ext cx="511923" cy="176933"/>
          </a:xfrm>
          <a:prstGeom prst="rect">
            <a:avLst/>
          </a:prstGeom>
          <a:noFill/>
        </p:spPr>
        <p:txBody>
          <a:bodyPr wrap="none" lIns="68542" tIns="34271" rIns="68542" bIns="34271" rtlCol="0">
            <a:spAutoFit/>
          </a:bodyPr>
          <a:lstStyle/>
          <a:p>
            <a:r>
              <a:rPr lang="en-US" altLang="zh-CN" sz="700" dirty="0" smtClean="0">
                <a:solidFill>
                  <a:srgbClr val="000000"/>
                </a:solidFill>
                <a:latin typeface="FrutigerNext LT Medium"/>
                <a:ea typeface="宋体" panose="02010600030101010101" pitchFamily="2" charset="-122"/>
                <a:cs typeface="Arial" panose="020B0604020202020204" pitchFamily="34" charset="0"/>
              </a:rPr>
              <a:t>GRE</a:t>
            </a:r>
            <a:r>
              <a:rPr lang="zh-CN" altLang="en-US" sz="700" dirty="0" smtClean="0">
                <a:solidFill>
                  <a:srgbClr val="000000"/>
                </a:solidFill>
                <a:latin typeface="FrutigerNext LT Medium"/>
                <a:ea typeface="宋体" panose="02010600030101010101" pitchFamily="2" charset="-122"/>
                <a:cs typeface="Arial" panose="020B0604020202020204" pitchFamily="34" charset="0"/>
              </a:rPr>
              <a:t>隧道</a:t>
            </a:r>
            <a:endParaRPr lang="en-US" altLang="zh-CN" sz="700" dirty="0">
              <a:solidFill>
                <a:srgbClr val="000000"/>
              </a:solidFill>
              <a:latin typeface="FrutigerNext LT Medium"/>
              <a:ea typeface="华文细黑"/>
              <a:cs typeface="Arial" panose="020B0604020202020204" pitchFamily="34" charset="0"/>
            </a:endParaRPr>
          </a:p>
        </p:txBody>
      </p:sp>
      <p:sp>
        <p:nvSpPr>
          <p:cNvPr id="142" name="圆角矩形 141"/>
          <p:cNvSpPr/>
          <p:nvPr/>
        </p:nvSpPr>
        <p:spPr bwMode="auto">
          <a:xfrm>
            <a:off x="2788141" y="3175002"/>
            <a:ext cx="747887" cy="292099"/>
          </a:xfrm>
          <a:prstGeom prst="roundRect">
            <a:avLst/>
          </a:prstGeom>
          <a:solidFill>
            <a:srgbClr val="0070C0">
              <a:alpha val="10000"/>
            </a:srgbClr>
          </a:solid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43" name="圆角矩形 142"/>
          <p:cNvSpPr/>
          <p:nvPr/>
        </p:nvSpPr>
        <p:spPr bwMode="auto">
          <a:xfrm>
            <a:off x="1842239" y="3175002"/>
            <a:ext cx="747887" cy="292099"/>
          </a:xfrm>
          <a:prstGeom prst="roundRect">
            <a:avLst/>
          </a:prstGeom>
          <a:solidFill>
            <a:srgbClr val="0070C0">
              <a:alpha val="10000"/>
            </a:srgbClr>
          </a:solid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44" name="任意多边形 143"/>
          <p:cNvSpPr/>
          <p:nvPr/>
        </p:nvSpPr>
        <p:spPr bwMode="auto">
          <a:xfrm>
            <a:off x="2593302" y="2165352"/>
            <a:ext cx="1095089" cy="1003301"/>
          </a:xfrm>
          <a:custGeom>
            <a:avLst/>
            <a:gdLst>
              <a:gd name="connsiteX0" fmla="*/ 1450622 w 1450622"/>
              <a:gd name="connsiteY0" fmla="*/ 0 h 1371600"/>
              <a:gd name="connsiteX1" fmla="*/ 121356 w 1450622"/>
              <a:gd name="connsiteY1" fmla="*/ 550333 h 1371600"/>
              <a:gd name="connsiteX2" fmla="*/ 722489 w 1450622"/>
              <a:gd name="connsiteY2" fmla="*/ 1371600 h 1371600"/>
              <a:gd name="connsiteX0-1" fmla="*/ 1460499 w 1460499"/>
              <a:gd name="connsiteY0-2" fmla="*/ 0 h 1371600"/>
              <a:gd name="connsiteX1-3" fmla="*/ 131233 w 1460499"/>
              <a:gd name="connsiteY1-4" fmla="*/ 550333 h 1371600"/>
              <a:gd name="connsiteX2-5" fmla="*/ 673100 w 1460499"/>
              <a:gd name="connsiteY2-6" fmla="*/ 1371600 h 1371600"/>
            </a:gdLst>
            <a:ahLst/>
            <a:cxnLst>
              <a:cxn ang="0">
                <a:pos x="connsiteX0-1" y="connsiteY0-2"/>
              </a:cxn>
              <a:cxn ang="0">
                <a:pos x="connsiteX1-3" y="connsiteY1-4"/>
              </a:cxn>
              <a:cxn ang="0">
                <a:pos x="connsiteX2-5" y="connsiteY2-6"/>
              </a:cxn>
            </a:cxnLst>
            <a:rect l="l" t="t" r="r" b="b"/>
            <a:pathLst>
              <a:path w="1460499" h="1371600">
                <a:moveTo>
                  <a:pt x="1460499" y="0"/>
                </a:moveTo>
                <a:cubicBezTo>
                  <a:pt x="856544" y="160866"/>
                  <a:pt x="262466" y="321733"/>
                  <a:pt x="131233" y="550333"/>
                </a:cubicBezTo>
                <a:cubicBezTo>
                  <a:pt x="0" y="778933"/>
                  <a:pt x="311855" y="1075266"/>
                  <a:pt x="673100" y="1371600"/>
                </a:cubicBezTo>
              </a:path>
            </a:pathLst>
          </a:custGeom>
          <a:noFill/>
          <a:ln w="50800">
            <a:solidFill>
              <a:srgbClr val="0070C0">
                <a:alpha val="60000"/>
              </a:srgbClr>
            </a:solidFill>
            <a:headEnd type="diamond" w="sm" len="sm"/>
            <a:tailEnd type="diamond"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45" name="任意多边形 144"/>
          <p:cNvSpPr/>
          <p:nvPr/>
        </p:nvSpPr>
        <p:spPr bwMode="auto">
          <a:xfrm>
            <a:off x="2716036" y="2488144"/>
            <a:ext cx="959659" cy="686858"/>
          </a:xfrm>
          <a:custGeom>
            <a:avLst/>
            <a:gdLst>
              <a:gd name="connsiteX0" fmla="*/ 1279878 w 1279878"/>
              <a:gd name="connsiteY0" fmla="*/ 399345 h 915811"/>
              <a:gd name="connsiteX1" fmla="*/ 103011 w 1279878"/>
              <a:gd name="connsiteY1" fmla="*/ 86078 h 915811"/>
              <a:gd name="connsiteX2" fmla="*/ 661811 w 1279878"/>
              <a:gd name="connsiteY2" fmla="*/ 915811 h 915811"/>
            </a:gdLst>
            <a:ahLst/>
            <a:cxnLst>
              <a:cxn ang="0">
                <a:pos x="connsiteX0" y="connsiteY0"/>
              </a:cxn>
              <a:cxn ang="0">
                <a:pos x="connsiteX1" y="connsiteY1"/>
              </a:cxn>
              <a:cxn ang="0">
                <a:pos x="connsiteX2" y="connsiteY2"/>
              </a:cxn>
            </a:cxnLst>
            <a:rect l="l" t="t" r="r" b="b"/>
            <a:pathLst>
              <a:path w="1279878" h="915811">
                <a:moveTo>
                  <a:pt x="1279878" y="399345"/>
                </a:moveTo>
                <a:cubicBezTo>
                  <a:pt x="742950" y="199672"/>
                  <a:pt x="206022" y="0"/>
                  <a:pt x="103011" y="86078"/>
                </a:cubicBezTo>
                <a:cubicBezTo>
                  <a:pt x="0" y="172156"/>
                  <a:pt x="330905" y="543983"/>
                  <a:pt x="661811" y="915811"/>
                </a:cubicBezTo>
              </a:path>
            </a:pathLst>
          </a:custGeom>
          <a:noFill/>
          <a:ln w="50800">
            <a:solidFill>
              <a:srgbClr val="0070C0">
                <a:alpha val="60000"/>
              </a:srgbClr>
            </a:solidFill>
            <a:headEnd type="diamond" w="sm" len="sm"/>
            <a:tailEnd type="diamond"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146" name="任意多边形 145"/>
          <p:cNvSpPr/>
          <p:nvPr/>
        </p:nvSpPr>
        <p:spPr bwMode="auto">
          <a:xfrm>
            <a:off x="2221922" y="2120901"/>
            <a:ext cx="1460120" cy="1060450"/>
          </a:xfrm>
          <a:custGeom>
            <a:avLst/>
            <a:gdLst>
              <a:gd name="connsiteX0" fmla="*/ 1947333 w 1947333"/>
              <a:gd name="connsiteY0" fmla="*/ 0 h 1413933"/>
              <a:gd name="connsiteX1" fmla="*/ 457200 w 1947333"/>
              <a:gd name="connsiteY1" fmla="*/ 465666 h 1413933"/>
              <a:gd name="connsiteX2" fmla="*/ 0 w 1947333"/>
              <a:gd name="connsiteY2" fmla="*/ 1413933 h 1413933"/>
              <a:gd name="connsiteX0-1" fmla="*/ 1947333 w 1947333"/>
              <a:gd name="connsiteY0-2" fmla="*/ 0 h 1413933"/>
              <a:gd name="connsiteX1-3" fmla="*/ 497840 w 1947333"/>
              <a:gd name="connsiteY1-4" fmla="*/ 374226 h 1413933"/>
              <a:gd name="connsiteX2-5" fmla="*/ 0 w 1947333"/>
              <a:gd name="connsiteY2-6" fmla="*/ 1413933 h 1413933"/>
            </a:gdLst>
            <a:ahLst/>
            <a:cxnLst>
              <a:cxn ang="0">
                <a:pos x="connsiteX0-1" y="connsiteY0-2"/>
              </a:cxn>
              <a:cxn ang="0">
                <a:pos x="connsiteX1-3" y="connsiteY1-4"/>
              </a:cxn>
              <a:cxn ang="0">
                <a:pos x="connsiteX2-5" y="connsiteY2-6"/>
              </a:cxn>
            </a:cxnLst>
            <a:rect l="l" t="t" r="r" b="b"/>
            <a:pathLst>
              <a:path w="1947333" h="1413933">
                <a:moveTo>
                  <a:pt x="1947333" y="0"/>
                </a:moveTo>
                <a:cubicBezTo>
                  <a:pt x="1364544" y="115005"/>
                  <a:pt x="822395" y="138571"/>
                  <a:pt x="497840" y="374226"/>
                </a:cubicBezTo>
                <a:cubicBezTo>
                  <a:pt x="173285" y="609881"/>
                  <a:pt x="66322" y="1057627"/>
                  <a:pt x="0" y="1413933"/>
                </a:cubicBezTo>
              </a:path>
            </a:pathLst>
          </a:custGeom>
          <a:noFill/>
          <a:ln w="50800">
            <a:solidFill>
              <a:srgbClr val="0070C0">
                <a:alpha val="60000"/>
              </a:srgbClr>
            </a:solidFill>
            <a:headEnd type="diamond" w="sm" len="sm"/>
            <a:tailEnd type="diamond"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47" name="任意多边形 146"/>
          <p:cNvSpPr/>
          <p:nvPr/>
        </p:nvSpPr>
        <p:spPr bwMode="auto">
          <a:xfrm>
            <a:off x="2549708" y="2139529"/>
            <a:ext cx="1310934" cy="1184275"/>
          </a:xfrm>
          <a:custGeom>
            <a:avLst/>
            <a:gdLst>
              <a:gd name="connsiteX0" fmla="*/ 1123244 w 1879600"/>
              <a:gd name="connsiteY0" fmla="*/ 1406878 h 1600200"/>
              <a:gd name="connsiteX1" fmla="*/ 496711 w 1879600"/>
              <a:gd name="connsiteY1" fmla="*/ 653345 h 1600200"/>
              <a:gd name="connsiteX2" fmla="*/ 1614311 w 1879600"/>
              <a:gd name="connsiteY2" fmla="*/ 924278 h 1600200"/>
              <a:gd name="connsiteX3" fmla="*/ 1665111 w 1879600"/>
              <a:gd name="connsiteY3" fmla="*/ 780345 h 1600200"/>
              <a:gd name="connsiteX4" fmla="*/ 403578 w 1879600"/>
              <a:gd name="connsiteY4" fmla="*/ 551745 h 1600200"/>
              <a:gd name="connsiteX5" fmla="*/ 996244 w 1879600"/>
              <a:gd name="connsiteY5" fmla="*/ 1432278 h 1600200"/>
              <a:gd name="connsiteX6" fmla="*/ 818444 w 1879600"/>
              <a:gd name="connsiteY6" fmla="*/ 1457678 h 1600200"/>
              <a:gd name="connsiteX7" fmla="*/ 268111 w 1879600"/>
              <a:gd name="connsiteY7" fmla="*/ 577145 h 1600200"/>
              <a:gd name="connsiteX8" fmla="*/ 1648178 w 1879600"/>
              <a:gd name="connsiteY8" fmla="*/ 196145 h 1600200"/>
              <a:gd name="connsiteX9" fmla="*/ 1631244 w 1879600"/>
              <a:gd name="connsiteY9" fmla="*/ 60678 h 1600200"/>
              <a:gd name="connsiteX10" fmla="*/ 158044 w 1879600"/>
              <a:gd name="connsiteY10" fmla="*/ 560212 h 1600200"/>
              <a:gd name="connsiteX11" fmla="*/ 682978 w 1879600"/>
              <a:gd name="connsiteY11" fmla="*/ 1415345 h 1600200"/>
              <a:gd name="connsiteX0-1" fmla="*/ 1132558 w 1888914"/>
              <a:gd name="connsiteY0-2" fmla="*/ 1406878 h 1600200"/>
              <a:gd name="connsiteX1-3" fmla="*/ 506025 w 1888914"/>
              <a:gd name="connsiteY1-4" fmla="*/ 653345 h 1600200"/>
              <a:gd name="connsiteX2-5" fmla="*/ 1623625 w 1888914"/>
              <a:gd name="connsiteY2-6" fmla="*/ 924278 h 1600200"/>
              <a:gd name="connsiteX3-7" fmla="*/ 1674425 w 1888914"/>
              <a:gd name="connsiteY3-8" fmla="*/ 780345 h 1600200"/>
              <a:gd name="connsiteX4-9" fmla="*/ 412892 w 1888914"/>
              <a:gd name="connsiteY4-10" fmla="*/ 551745 h 1600200"/>
              <a:gd name="connsiteX5-11" fmla="*/ 1005558 w 1888914"/>
              <a:gd name="connsiteY5-12" fmla="*/ 1432278 h 1600200"/>
              <a:gd name="connsiteX6-13" fmla="*/ 827758 w 1888914"/>
              <a:gd name="connsiteY6-14" fmla="*/ 1457678 h 1600200"/>
              <a:gd name="connsiteX7-15" fmla="*/ 277425 w 1888914"/>
              <a:gd name="connsiteY7-16" fmla="*/ 577145 h 1600200"/>
              <a:gd name="connsiteX8-17" fmla="*/ 1657492 w 1888914"/>
              <a:gd name="connsiteY8-18" fmla="*/ 196145 h 1600200"/>
              <a:gd name="connsiteX9-19" fmla="*/ 1640558 w 1888914"/>
              <a:gd name="connsiteY9-20" fmla="*/ 60678 h 1600200"/>
              <a:gd name="connsiteX10-21" fmla="*/ 167358 w 1888914"/>
              <a:gd name="connsiteY10-22" fmla="*/ 560212 h 1600200"/>
              <a:gd name="connsiteX11-23" fmla="*/ 636412 w 1888914"/>
              <a:gd name="connsiteY11-24" fmla="*/ 1415345 h 1600200"/>
              <a:gd name="connsiteX0-25" fmla="*/ 1132558 w 1888914"/>
              <a:gd name="connsiteY0-26" fmla="*/ 1406878 h 1600200"/>
              <a:gd name="connsiteX1-27" fmla="*/ 607625 w 1888914"/>
              <a:gd name="connsiteY1-28" fmla="*/ 638105 h 1600200"/>
              <a:gd name="connsiteX2-29" fmla="*/ 1623625 w 1888914"/>
              <a:gd name="connsiteY2-30" fmla="*/ 924278 h 1600200"/>
              <a:gd name="connsiteX3-31" fmla="*/ 1674425 w 1888914"/>
              <a:gd name="connsiteY3-32" fmla="*/ 780345 h 1600200"/>
              <a:gd name="connsiteX4-33" fmla="*/ 412892 w 1888914"/>
              <a:gd name="connsiteY4-34" fmla="*/ 551745 h 1600200"/>
              <a:gd name="connsiteX5-35" fmla="*/ 1005558 w 1888914"/>
              <a:gd name="connsiteY5-36" fmla="*/ 1432278 h 1600200"/>
              <a:gd name="connsiteX6-37" fmla="*/ 827758 w 1888914"/>
              <a:gd name="connsiteY6-38" fmla="*/ 1457678 h 1600200"/>
              <a:gd name="connsiteX7-39" fmla="*/ 277425 w 1888914"/>
              <a:gd name="connsiteY7-40" fmla="*/ 577145 h 1600200"/>
              <a:gd name="connsiteX8-41" fmla="*/ 1657492 w 1888914"/>
              <a:gd name="connsiteY8-42" fmla="*/ 196145 h 1600200"/>
              <a:gd name="connsiteX9-43" fmla="*/ 1640558 w 1888914"/>
              <a:gd name="connsiteY9-44" fmla="*/ 60678 h 1600200"/>
              <a:gd name="connsiteX10-45" fmla="*/ 167358 w 1888914"/>
              <a:gd name="connsiteY10-46" fmla="*/ 560212 h 1600200"/>
              <a:gd name="connsiteX11-47" fmla="*/ 636412 w 1888914"/>
              <a:gd name="connsiteY11-48" fmla="*/ 1415345 h 1600200"/>
              <a:gd name="connsiteX0-49" fmla="*/ 1132558 w 1888914"/>
              <a:gd name="connsiteY0-50" fmla="*/ 1406878 h 1600200"/>
              <a:gd name="connsiteX1-51" fmla="*/ 607625 w 1888914"/>
              <a:gd name="connsiteY1-52" fmla="*/ 638105 h 1600200"/>
              <a:gd name="connsiteX2-53" fmla="*/ 1623625 w 1888914"/>
              <a:gd name="connsiteY2-54" fmla="*/ 924278 h 1600200"/>
              <a:gd name="connsiteX3-55" fmla="*/ 1674425 w 1888914"/>
              <a:gd name="connsiteY3-56" fmla="*/ 780345 h 1600200"/>
              <a:gd name="connsiteX4-57" fmla="*/ 463692 w 1888914"/>
              <a:gd name="connsiteY4-58" fmla="*/ 577145 h 1600200"/>
              <a:gd name="connsiteX5-59" fmla="*/ 1005558 w 1888914"/>
              <a:gd name="connsiteY5-60" fmla="*/ 1432278 h 1600200"/>
              <a:gd name="connsiteX6-61" fmla="*/ 827758 w 1888914"/>
              <a:gd name="connsiteY6-62" fmla="*/ 1457678 h 1600200"/>
              <a:gd name="connsiteX7-63" fmla="*/ 277425 w 1888914"/>
              <a:gd name="connsiteY7-64" fmla="*/ 577145 h 1600200"/>
              <a:gd name="connsiteX8-65" fmla="*/ 1657492 w 1888914"/>
              <a:gd name="connsiteY8-66" fmla="*/ 196145 h 1600200"/>
              <a:gd name="connsiteX9-67" fmla="*/ 1640558 w 1888914"/>
              <a:gd name="connsiteY9-68" fmla="*/ 60678 h 1600200"/>
              <a:gd name="connsiteX10-69" fmla="*/ 167358 w 1888914"/>
              <a:gd name="connsiteY10-70" fmla="*/ 560212 h 1600200"/>
              <a:gd name="connsiteX11-71" fmla="*/ 636412 w 1888914"/>
              <a:gd name="connsiteY11-72" fmla="*/ 1415345 h 1600200"/>
              <a:gd name="connsiteX0-73" fmla="*/ 1132558 w 1888914"/>
              <a:gd name="connsiteY0-74" fmla="*/ 1406878 h 1600200"/>
              <a:gd name="connsiteX1-75" fmla="*/ 607625 w 1888914"/>
              <a:gd name="connsiteY1-76" fmla="*/ 638105 h 1600200"/>
              <a:gd name="connsiteX2-77" fmla="*/ 1623625 w 1888914"/>
              <a:gd name="connsiteY2-78" fmla="*/ 924278 h 1600200"/>
              <a:gd name="connsiteX3-79" fmla="*/ 1674425 w 1888914"/>
              <a:gd name="connsiteY3-80" fmla="*/ 780345 h 1600200"/>
              <a:gd name="connsiteX4-81" fmla="*/ 463692 w 1888914"/>
              <a:gd name="connsiteY4-82" fmla="*/ 577145 h 1600200"/>
              <a:gd name="connsiteX5-83" fmla="*/ 969998 w 1888914"/>
              <a:gd name="connsiteY5-84" fmla="*/ 1432278 h 1600200"/>
              <a:gd name="connsiteX6-85" fmla="*/ 827758 w 1888914"/>
              <a:gd name="connsiteY6-86" fmla="*/ 1457678 h 1600200"/>
              <a:gd name="connsiteX7-87" fmla="*/ 277425 w 1888914"/>
              <a:gd name="connsiteY7-88" fmla="*/ 577145 h 1600200"/>
              <a:gd name="connsiteX8-89" fmla="*/ 1657492 w 1888914"/>
              <a:gd name="connsiteY8-90" fmla="*/ 196145 h 1600200"/>
              <a:gd name="connsiteX9-91" fmla="*/ 1640558 w 1888914"/>
              <a:gd name="connsiteY9-92" fmla="*/ 60678 h 1600200"/>
              <a:gd name="connsiteX10-93" fmla="*/ 167358 w 1888914"/>
              <a:gd name="connsiteY10-94" fmla="*/ 560212 h 1600200"/>
              <a:gd name="connsiteX11-95" fmla="*/ 636412 w 1888914"/>
              <a:gd name="connsiteY11-96" fmla="*/ 1415345 h 1600200"/>
              <a:gd name="connsiteX0-97" fmla="*/ 1132558 w 1888914"/>
              <a:gd name="connsiteY0-98" fmla="*/ 1406878 h 1600200"/>
              <a:gd name="connsiteX1-99" fmla="*/ 612705 w 1888914"/>
              <a:gd name="connsiteY1-100" fmla="*/ 653345 h 1600200"/>
              <a:gd name="connsiteX2-101" fmla="*/ 1623625 w 1888914"/>
              <a:gd name="connsiteY2-102" fmla="*/ 924278 h 1600200"/>
              <a:gd name="connsiteX3-103" fmla="*/ 1674425 w 1888914"/>
              <a:gd name="connsiteY3-104" fmla="*/ 780345 h 1600200"/>
              <a:gd name="connsiteX4-105" fmla="*/ 463692 w 1888914"/>
              <a:gd name="connsiteY4-106" fmla="*/ 577145 h 1600200"/>
              <a:gd name="connsiteX5-107" fmla="*/ 969998 w 1888914"/>
              <a:gd name="connsiteY5-108" fmla="*/ 1432278 h 1600200"/>
              <a:gd name="connsiteX6-109" fmla="*/ 827758 w 1888914"/>
              <a:gd name="connsiteY6-110" fmla="*/ 1457678 h 1600200"/>
              <a:gd name="connsiteX7-111" fmla="*/ 277425 w 1888914"/>
              <a:gd name="connsiteY7-112" fmla="*/ 577145 h 1600200"/>
              <a:gd name="connsiteX8-113" fmla="*/ 1657492 w 1888914"/>
              <a:gd name="connsiteY8-114" fmla="*/ 196145 h 1600200"/>
              <a:gd name="connsiteX9-115" fmla="*/ 1640558 w 1888914"/>
              <a:gd name="connsiteY9-116" fmla="*/ 60678 h 1600200"/>
              <a:gd name="connsiteX10-117" fmla="*/ 167358 w 1888914"/>
              <a:gd name="connsiteY10-118" fmla="*/ 560212 h 1600200"/>
              <a:gd name="connsiteX11-119" fmla="*/ 636412 w 1888914"/>
              <a:gd name="connsiteY11-120" fmla="*/ 1415345 h 1600200"/>
              <a:gd name="connsiteX0-121" fmla="*/ 1132558 w 1888914"/>
              <a:gd name="connsiteY0-122" fmla="*/ 1406878 h 1601047"/>
              <a:gd name="connsiteX1-123" fmla="*/ 612705 w 1888914"/>
              <a:gd name="connsiteY1-124" fmla="*/ 653345 h 1601047"/>
              <a:gd name="connsiteX2-125" fmla="*/ 1623625 w 1888914"/>
              <a:gd name="connsiteY2-126" fmla="*/ 924278 h 1601047"/>
              <a:gd name="connsiteX3-127" fmla="*/ 1674425 w 1888914"/>
              <a:gd name="connsiteY3-128" fmla="*/ 780345 h 1601047"/>
              <a:gd name="connsiteX4-129" fmla="*/ 463692 w 1888914"/>
              <a:gd name="connsiteY4-130" fmla="*/ 577145 h 1601047"/>
              <a:gd name="connsiteX5-131" fmla="*/ 969998 w 1888914"/>
              <a:gd name="connsiteY5-132" fmla="*/ 1432278 h 1601047"/>
              <a:gd name="connsiteX6-133" fmla="*/ 827758 w 1888914"/>
              <a:gd name="connsiteY6-134" fmla="*/ 1457678 h 1601047"/>
              <a:gd name="connsiteX7-135" fmla="*/ 328225 w 1888914"/>
              <a:gd name="connsiteY7-136" fmla="*/ 572065 h 1601047"/>
              <a:gd name="connsiteX8-137" fmla="*/ 1657492 w 1888914"/>
              <a:gd name="connsiteY8-138" fmla="*/ 196145 h 1601047"/>
              <a:gd name="connsiteX9-139" fmla="*/ 1640558 w 1888914"/>
              <a:gd name="connsiteY9-140" fmla="*/ 60678 h 1601047"/>
              <a:gd name="connsiteX10-141" fmla="*/ 167358 w 1888914"/>
              <a:gd name="connsiteY10-142" fmla="*/ 560212 h 1601047"/>
              <a:gd name="connsiteX11-143" fmla="*/ 636412 w 1888914"/>
              <a:gd name="connsiteY11-144" fmla="*/ 1415345 h 1601047"/>
              <a:gd name="connsiteX0-145" fmla="*/ 1046198 w 1789854"/>
              <a:gd name="connsiteY0-146" fmla="*/ 1400104 h 1594273"/>
              <a:gd name="connsiteX1-147" fmla="*/ 526345 w 1789854"/>
              <a:gd name="connsiteY1-148" fmla="*/ 646571 h 1594273"/>
              <a:gd name="connsiteX2-149" fmla="*/ 1537265 w 1789854"/>
              <a:gd name="connsiteY2-150" fmla="*/ 917504 h 1594273"/>
              <a:gd name="connsiteX3-151" fmla="*/ 1588065 w 1789854"/>
              <a:gd name="connsiteY3-152" fmla="*/ 773571 h 1594273"/>
              <a:gd name="connsiteX4-153" fmla="*/ 377332 w 1789854"/>
              <a:gd name="connsiteY4-154" fmla="*/ 570371 h 1594273"/>
              <a:gd name="connsiteX5-155" fmla="*/ 883638 w 1789854"/>
              <a:gd name="connsiteY5-156" fmla="*/ 1425504 h 1594273"/>
              <a:gd name="connsiteX6-157" fmla="*/ 741398 w 1789854"/>
              <a:gd name="connsiteY6-158" fmla="*/ 1450904 h 1594273"/>
              <a:gd name="connsiteX7-159" fmla="*/ 241865 w 1789854"/>
              <a:gd name="connsiteY7-160" fmla="*/ 565291 h 1594273"/>
              <a:gd name="connsiteX8-161" fmla="*/ 1571132 w 1789854"/>
              <a:gd name="connsiteY8-162" fmla="*/ 189371 h 1594273"/>
              <a:gd name="connsiteX9-163" fmla="*/ 1554198 w 1789854"/>
              <a:gd name="connsiteY9-164" fmla="*/ 53904 h 1594273"/>
              <a:gd name="connsiteX10-165" fmla="*/ 167358 w 1789854"/>
              <a:gd name="connsiteY10-166" fmla="*/ 512798 h 1594273"/>
              <a:gd name="connsiteX11-167" fmla="*/ 550052 w 1789854"/>
              <a:gd name="connsiteY11-168" fmla="*/ 1408571 h 1594273"/>
              <a:gd name="connsiteX0-169" fmla="*/ 1046198 w 1788160"/>
              <a:gd name="connsiteY0-170" fmla="*/ 1400104 h 1598506"/>
              <a:gd name="connsiteX1-171" fmla="*/ 526345 w 1788160"/>
              <a:gd name="connsiteY1-172" fmla="*/ 646571 h 1598506"/>
              <a:gd name="connsiteX2-173" fmla="*/ 1537265 w 1788160"/>
              <a:gd name="connsiteY2-174" fmla="*/ 917504 h 1598506"/>
              <a:gd name="connsiteX3-175" fmla="*/ 1588065 w 1788160"/>
              <a:gd name="connsiteY3-176" fmla="*/ 773571 h 1598506"/>
              <a:gd name="connsiteX4-177" fmla="*/ 377332 w 1788160"/>
              <a:gd name="connsiteY4-178" fmla="*/ 570371 h 1598506"/>
              <a:gd name="connsiteX5-179" fmla="*/ 883638 w 1788160"/>
              <a:gd name="connsiteY5-180" fmla="*/ 1425504 h 1598506"/>
              <a:gd name="connsiteX6-181" fmla="*/ 741398 w 1788160"/>
              <a:gd name="connsiteY6-182" fmla="*/ 1450904 h 1598506"/>
              <a:gd name="connsiteX7-183" fmla="*/ 277425 w 1788160"/>
              <a:gd name="connsiteY7-184" fmla="*/ 539891 h 1598506"/>
              <a:gd name="connsiteX8-185" fmla="*/ 1571132 w 1788160"/>
              <a:gd name="connsiteY8-186" fmla="*/ 189371 h 1598506"/>
              <a:gd name="connsiteX9-187" fmla="*/ 1554198 w 1788160"/>
              <a:gd name="connsiteY9-188" fmla="*/ 53904 h 1598506"/>
              <a:gd name="connsiteX10-189" fmla="*/ 167358 w 1788160"/>
              <a:gd name="connsiteY10-190" fmla="*/ 512798 h 1598506"/>
              <a:gd name="connsiteX11-191" fmla="*/ 550052 w 1788160"/>
              <a:gd name="connsiteY11-192" fmla="*/ 1408571 h 1598506"/>
              <a:gd name="connsiteX0-193" fmla="*/ 990318 w 1728048"/>
              <a:gd name="connsiteY0-194" fmla="*/ 1391638 h 1590040"/>
              <a:gd name="connsiteX1-195" fmla="*/ 470465 w 1728048"/>
              <a:gd name="connsiteY1-196" fmla="*/ 638105 h 1590040"/>
              <a:gd name="connsiteX2-197" fmla="*/ 1481385 w 1728048"/>
              <a:gd name="connsiteY2-198" fmla="*/ 909038 h 1590040"/>
              <a:gd name="connsiteX3-199" fmla="*/ 1532185 w 1728048"/>
              <a:gd name="connsiteY3-200" fmla="*/ 765105 h 1590040"/>
              <a:gd name="connsiteX4-201" fmla="*/ 321452 w 1728048"/>
              <a:gd name="connsiteY4-202" fmla="*/ 561905 h 1590040"/>
              <a:gd name="connsiteX5-203" fmla="*/ 827758 w 1728048"/>
              <a:gd name="connsiteY5-204" fmla="*/ 1417038 h 1590040"/>
              <a:gd name="connsiteX6-205" fmla="*/ 685518 w 1728048"/>
              <a:gd name="connsiteY6-206" fmla="*/ 1442438 h 1590040"/>
              <a:gd name="connsiteX7-207" fmla="*/ 221545 w 1728048"/>
              <a:gd name="connsiteY7-208" fmla="*/ 531425 h 1590040"/>
              <a:gd name="connsiteX8-209" fmla="*/ 1515252 w 1728048"/>
              <a:gd name="connsiteY8-210" fmla="*/ 180905 h 1590040"/>
              <a:gd name="connsiteX9-211" fmla="*/ 1498318 w 1728048"/>
              <a:gd name="connsiteY9-212" fmla="*/ 45438 h 1590040"/>
              <a:gd name="connsiteX10-213" fmla="*/ 167358 w 1728048"/>
              <a:gd name="connsiteY10-214" fmla="*/ 453532 h 1590040"/>
              <a:gd name="connsiteX11-215" fmla="*/ 494172 w 1728048"/>
              <a:gd name="connsiteY11-216" fmla="*/ 1400105 h 1590040"/>
              <a:gd name="connsiteX0-217" fmla="*/ 1010638 w 1748368"/>
              <a:gd name="connsiteY0-218" fmla="*/ 1395871 h 1594273"/>
              <a:gd name="connsiteX1-219" fmla="*/ 490785 w 1748368"/>
              <a:gd name="connsiteY1-220" fmla="*/ 642338 h 1594273"/>
              <a:gd name="connsiteX2-221" fmla="*/ 1501705 w 1748368"/>
              <a:gd name="connsiteY2-222" fmla="*/ 913271 h 1594273"/>
              <a:gd name="connsiteX3-223" fmla="*/ 1552505 w 1748368"/>
              <a:gd name="connsiteY3-224" fmla="*/ 769338 h 1594273"/>
              <a:gd name="connsiteX4-225" fmla="*/ 341772 w 1748368"/>
              <a:gd name="connsiteY4-226" fmla="*/ 566138 h 1594273"/>
              <a:gd name="connsiteX5-227" fmla="*/ 848078 w 1748368"/>
              <a:gd name="connsiteY5-228" fmla="*/ 1421271 h 1594273"/>
              <a:gd name="connsiteX6-229" fmla="*/ 705838 w 1748368"/>
              <a:gd name="connsiteY6-230" fmla="*/ 1446671 h 1594273"/>
              <a:gd name="connsiteX7-231" fmla="*/ 241865 w 1748368"/>
              <a:gd name="connsiteY7-232" fmla="*/ 535658 h 1594273"/>
              <a:gd name="connsiteX8-233" fmla="*/ 1535572 w 1748368"/>
              <a:gd name="connsiteY8-234" fmla="*/ 185138 h 1594273"/>
              <a:gd name="connsiteX9-235" fmla="*/ 1518638 w 1748368"/>
              <a:gd name="connsiteY9-236" fmla="*/ 49671 h 1594273"/>
              <a:gd name="connsiteX10-237" fmla="*/ 167358 w 1748368"/>
              <a:gd name="connsiteY10-238" fmla="*/ 483165 h 1594273"/>
              <a:gd name="connsiteX11-239" fmla="*/ 514492 w 1748368"/>
              <a:gd name="connsiteY11-240" fmla="*/ 1404338 h 1594273"/>
              <a:gd name="connsiteX0-241" fmla="*/ 1010638 w 1748367"/>
              <a:gd name="connsiteY0-242" fmla="*/ 1380631 h 1579033"/>
              <a:gd name="connsiteX1-243" fmla="*/ 490785 w 1748367"/>
              <a:gd name="connsiteY1-244" fmla="*/ 627098 h 1579033"/>
              <a:gd name="connsiteX2-245" fmla="*/ 1501705 w 1748367"/>
              <a:gd name="connsiteY2-246" fmla="*/ 898031 h 1579033"/>
              <a:gd name="connsiteX3-247" fmla="*/ 1552505 w 1748367"/>
              <a:gd name="connsiteY3-248" fmla="*/ 754098 h 1579033"/>
              <a:gd name="connsiteX4-249" fmla="*/ 341772 w 1748367"/>
              <a:gd name="connsiteY4-250" fmla="*/ 550898 h 1579033"/>
              <a:gd name="connsiteX5-251" fmla="*/ 848078 w 1748367"/>
              <a:gd name="connsiteY5-252" fmla="*/ 1406031 h 1579033"/>
              <a:gd name="connsiteX6-253" fmla="*/ 705838 w 1748367"/>
              <a:gd name="connsiteY6-254" fmla="*/ 1431431 h 1579033"/>
              <a:gd name="connsiteX7-255" fmla="*/ 241865 w 1748367"/>
              <a:gd name="connsiteY7-256" fmla="*/ 520418 h 1579033"/>
              <a:gd name="connsiteX8-257" fmla="*/ 1535572 w 1748367"/>
              <a:gd name="connsiteY8-258" fmla="*/ 169898 h 1579033"/>
              <a:gd name="connsiteX9-259" fmla="*/ 1518638 w 1748367"/>
              <a:gd name="connsiteY9-260" fmla="*/ 49671 h 1579033"/>
              <a:gd name="connsiteX10-261" fmla="*/ 167358 w 1748367"/>
              <a:gd name="connsiteY10-262" fmla="*/ 467925 h 1579033"/>
              <a:gd name="connsiteX11-263" fmla="*/ 514492 w 1748367"/>
              <a:gd name="connsiteY11-264" fmla="*/ 1389098 h 1579033"/>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Lst>
            <a:rect l="l" t="t" r="r" b="b"/>
            <a:pathLst>
              <a:path w="1748367" h="1579033">
                <a:moveTo>
                  <a:pt x="1010638" y="1380631"/>
                </a:moveTo>
                <a:cubicBezTo>
                  <a:pt x="656449" y="1044081"/>
                  <a:pt x="408941" y="707531"/>
                  <a:pt x="490785" y="627098"/>
                </a:cubicBezTo>
                <a:cubicBezTo>
                  <a:pt x="572629" y="546665"/>
                  <a:pt x="1324752" y="876864"/>
                  <a:pt x="1501705" y="898031"/>
                </a:cubicBezTo>
                <a:cubicBezTo>
                  <a:pt x="1678658" y="919198"/>
                  <a:pt x="1745827" y="811953"/>
                  <a:pt x="1552505" y="754098"/>
                </a:cubicBezTo>
                <a:cubicBezTo>
                  <a:pt x="1359183" y="696243"/>
                  <a:pt x="459176" y="442243"/>
                  <a:pt x="341772" y="550898"/>
                </a:cubicBezTo>
                <a:cubicBezTo>
                  <a:pt x="224368" y="659553"/>
                  <a:pt x="787400" y="1259276"/>
                  <a:pt x="848078" y="1406031"/>
                </a:cubicBezTo>
                <a:cubicBezTo>
                  <a:pt x="908756" y="1552786"/>
                  <a:pt x="806873" y="1579033"/>
                  <a:pt x="705838" y="1431431"/>
                </a:cubicBezTo>
                <a:cubicBezTo>
                  <a:pt x="604803" y="1283829"/>
                  <a:pt x="103576" y="730673"/>
                  <a:pt x="241865" y="520418"/>
                </a:cubicBezTo>
                <a:cubicBezTo>
                  <a:pt x="380154" y="310163"/>
                  <a:pt x="1322777" y="248356"/>
                  <a:pt x="1535572" y="169898"/>
                </a:cubicBezTo>
                <a:cubicBezTo>
                  <a:pt x="1748367" y="91440"/>
                  <a:pt x="1746674" y="0"/>
                  <a:pt x="1518638" y="49671"/>
                </a:cubicBezTo>
                <a:cubicBezTo>
                  <a:pt x="1290602" y="99342"/>
                  <a:pt x="334716" y="244687"/>
                  <a:pt x="167358" y="467925"/>
                </a:cubicBezTo>
                <a:cubicBezTo>
                  <a:pt x="0" y="691163"/>
                  <a:pt x="173003" y="1074420"/>
                  <a:pt x="514492" y="1389098"/>
                </a:cubicBezTo>
              </a:path>
            </a:pathLst>
          </a:custGeom>
          <a:noFill/>
          <a:ln w="635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48" name="任意多边形 147"/>
          <p:cNvSpPr/>
          <p:nvPr/>
        </p:nvSpPr>
        <p:spPr bwMode="auto">
          <a:xfrm>
            <a:off x="3336692" y="3204210"/>
            <a:ext cx="304721" cy="792480"/>
          </a:xfrm>
          <a:custGeom>
            <a:avLst/>
            <a:gdLst>
              <a:gd name="connsiteX0" fmla="*/ 406400 w 406400"/>
              <a:gd name="connsiteY0" fmla="*/ 1005840 h 1005840"/>
              <a:gd name="connsiteX1" fmla="*/ 218440 w 406400"/>
              <a:gd name="connsiteY1" fmla="*/ 314960 h 1005840"/>
              <a:gd name="connsiteX2" fmla="*/ 0 w 406400"/>
              <a:gd name="connsiteY2" fmla="*/ 0 h 1005840"/>
            </a:gdLst>
            <a:ahLst/>
            <a:cxnLst>
              <a:cxn ang="0">
                <a:pos x="connsiteX0" y="connsiteY0"/>
              </a:cxn>
              <a:cxn ang="0">
                <a:pos x="connsiteX1" y="connsiteY1"/>
              </a:cxn>
              <a:cxn ang="0">
                <a:pos x="connsiteX2" y="connsiteY2"/>
              </a:cxn>
            </a:cxnLst>
            <a:rect l="l" t="t" r="r" b="b"/>
            <a:pathLst>
              <a:path w="406400" h="1005840">
                <a:moveTo>
                  <a:pt x="406400" y="1005840"/>
                </a:moveTo>
                <a:cubicBezTo>
                  <a:pt x="346286" y="744220"/>
                  <a:pt x="286173" y="482600"/>
                  <a:pt x="218440" y="314960"/>
                </a:cubicBezTo>
                <a:cubicBezTo>
                  <a:pt x="150707" y="147320"/>
                  <a:pt x="75353" y="73660"/>
                  <a:pt x="0" y="0"/>
                </a:cubicBezTo>
              </a:path>
            </a:pathLst>
          </a:custGeom>
          <a:noFill/>
          <a:ln w="9525" cap="flat" cmpd="sng" algn="ctr">
            <a:solidFill>
              <a:srgbClr val="FFC000"/>
            </a:solidFill>
            <a:prstDash val="solid"/>
            <a:round/>
            <a:headEnd type="stealth" w="lg" len="lg"/>
            <a:tailEnd type="none"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dirty="0" smtClean="0">
              <a:solidFill>
                <a:srgbClr val="000000"/>
              </a:solidFill>
              <a:latin typeface="Arial" panose="020B0604020202020204" pitchFamily="34" charset="0"/>
              <a:ea typeface="宋体" panose="02010600030101010101" pitchFamily="2" charset="-122"/>
            </a:endParaRPr>
          </a:p>
        </p:txBody>
      </p:sp>
      <p:sp>
        <p:nvSpPr>
          <p:cNvPr id="149" name="任意多边形 148"/>
          <p:cNvSpPr/>
          <p:nvPr/>
        </p:nvSpPr>
        <p:spPr bwMode="auto">
          <a:xfrm>
            <a:off x="1420760" y="2319655"/>
            <a:ext cx="1538839" cy="1027430"/>
          </a:xfrm>
          <a:custGeom>
            <a:avLst/>
            <a:gdLst>
              <a:gd name="connsiteX0" fmla="*/ 2052320 w 2052320"/>
              <a:gd name="connsiteY0" fmla="*/ 1235287 h 1446107"/>
              <a:gd name="connsiteX1" fmla="*/ 1879600 w 2052320"/>
              <a:gd name="connsiteY1" fmla="*/ 1286087 h 1446107"/>
              <a:gd name="connsiteX2" fmla="*/ 1376680 w 2052320"/>
              <a:gd name="connsiteY2" fmla="*/ 275167 h 1446107"/>
              <a:gd name="connsiteX3" fmla="*/ 528320 w 2052320"/>
              <a:gd name="connsiteY3" fmla="*/ 31327 h 1446107"/>
              <a:gd name="connsiteX4" fmla="*/ 0 w 2052320"/>
              <a:gd name="connsiteY4" fmla="*/ 463127 h 1446107"/>
              <a:gd name="connsiteX0-1" fmla="*/ 2052320 w 2052320"/>
              <a:gd name="connsiteY0-2" fmla="*/ 1235287 h 1415627"/>
              <a:gd name="connsiteX1-3" fmla="*/ 1767840 w 2052320"/>
              <a:gd name="connsiteY1-4" fmla="*/ 1255607 h 1415627"/>
              <a:gd name="connsiteX2-5" fmla="*/ 1376680 w 2052320"/>
              <a:gd name="connsiteY2-6" fmla="*/ 275167 h 1415627"/>
              <a:gd name="connsiteX3-7" fmla="*/ 528320 w 2052320"/>
              <a:gd name="connsiteY3-8" fmla="*/ 31327 h 1415627"/>
              <a:gd name="connsiteX4-9" fmla="*/ 0 w 2052320"/>
              <a:gd name="connsiteY4-10" fmla="*/ 463127 h 1415627"/>
              <a:gd name="connsiteX0-11" fmla="*/ 2052320 w 2052320"/>
              <a:gd name="connsiteY0-12" fmla="*/ 1189567 h 1369907"/>
              <a:gd name="connsiteX1-13" fmla="*/ 1767840 w 2052320"/>
              <a:gd name="connsiteY1-14" fmla="*/ 1209887 h 1369907"/>
              <a:gd name="connsiteX2-15" fmla="*/ 1376680 w 2052320"/>
              <a:gd name="connsiteY2-16" fmla="*/ 229447 h 1369907"/>
              <a:gd name="connsiteX3-17" fmla="*/ 528320 w 2052320"/>
              <a:gd name="connsiteY3-18" fmla="*/ 31327 h 1369907"/>
              <a:gd name="connsiteX4-19" fmla="*/ 0 w 2052320"/>
              <a:gd name="connsiteY4-20" fmla="*/ 417407 h 136990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2052320" h="1369907">
                <a:moveTo>
                  <a:pt x="2052320" y="1189567"/>
                </a:moveTo>
                <a:cubicBezTo>
                  <a:pt x="2022263" y="1294977"/>
                  <a:pt x="1880447" y="1369907"/>
                  <a:pt x="1767840" y="1209887"/>
                </a:cubicBezTo>
                <a:cubicBezTo>
                  <a:pt x="1655233" y="1049867"/>
                  <a:pt x="1583267" y="425874"/>
                  <a:pt x="1376680" y="229447"/>
                </a:cubicBezTo>
                <a:cubicBezTo>
                  <a:pt x="1170093" y="33020"/>
                  <a:pt x="757766" y="0"/>
                  <a:pt x="528320" y="31327"/>
                </a:cubicBezTo>
                <a:cubicBezTo>
                  <a:pt x="298874" y="62654"/>
                  <a:pt x="149437" y="217170"/>
                  <a:pt x="0" y="417407"/>
                </a:cubicBezTo>
              </a:path>
            </a:pathLst>
          </a:custGeom>
          <a:noFill/>
          <a:ln w="9525" cap="flat" cmpd="sng" algn="ctr">
            <a:solidFill>
              <a:srgbClr val="FFC000"/>
            </a:solidFill>
            <a:prstDash val="solid"/>
            <a:round/>
            <a:headEnd type="diamond" w="med" len="med"/>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50" name="任意多边形 149"/>
          <p:cNvSpPr/>
          <p:nvPr/>
        </p:nvSpPr>
        <p:spPr bwMode="auto">
          <a:xfrm>
            <a:off x="2136855" y="2011680"/>
            <a:ext cx="1701357" cy="1158240"/>
          </a:xfrm>
          <a:custGeom>
            <a:avLst/>
            <a:gdLst>
              <a:gd name="connsiteX0" fmla="*/ 213360 w 2275840"/>
              <a:gd name="connsiteY0" fmla="*/ 1544320 h 1544320"/>
              <a:gd name="connsiteX1" fmla="*/ 614680 w 2275840"/>
              <a:gd name="connsiteY1" fmla="*/ 543560 h 1544320"/>
              <a:gd name="connsiteX2" fmla="*/ 2067560 w 2275840"/>
              <a:gd name="connsiteY2" fmla="*/ 152400 h 1544320"/>
              <a:gd name="connsiteX3" fmla="*/ 1864360 w 2275840"/>
              <a:gd name="connsiteY3" fmla="*/ 50800 h 1544320"/>
              <a:gd name="connsiteX4" fmla="*/ 375920 w 2275840"/>
              <a:gd name="connsiteY4" fmla="*/ 457200 h 1544320"/>
              <a:gd name="connsiteX5" fmla="*/ 0 w 2275840"/>
              <a:gd name="connsiteY5" fmla="*/ 1534160 h 1544320"/>
              <a:gd name="connsiteX0-1" fmla="*/ 213360 w 2269067"/>
              <a:gd name="connsiteY0-2" fmla="*/ 1544320 h 1544320"/>
              <a:gd name="connsiteX1-3" fmla="*/ 655320 w 2269067"/>
              <a:gd name="connsiteY1-4" fmla="*/ 472440 h 1544320"/>
              <a:gd name="connsiteX2-5" fmla="*/ 2067560 w 2269067"/>
              <a:gd name="connsiteY2-6" fmla="*/ 152400 h 1544320"/>
              <a:gd name="connsiteX3-7" fmla="*/ 1864360 w 2269067"/>
              <a:gd name="connsiteY3-8" fmla="*/ 50800 h 1544320"/>
              <a:gd name="connsiteX4-9" fmla="*/ 375920 w 2269067"/>
              <a:gd name="connsiteY4-10" fmla="*/ 457200 h 1544320"/>
              <a:gd name="connsiteX5-11" fmla="*/ 0 w 2269067"/>
              <a:gd name="connsiteY5-12" fmla="*/ 1534160 h 154432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Lst>
            <a:rect l="l" t="t" r="r" b="b"/>
            <a:pathLst>
              <a:path w="2269067" h="1544320">
                <a:moveTo>
                  <a:pt x="213360" y="1544320"/>
                </a:moveTo>
                <a:cubicBezTo>
                  <a:pt x="259503" y="1159933"/>
                  <a:pt x="346287" y="704427"/>
                  <a:pt x="655320" y="472440"/>
                </a:cubicBezTo>
                <a:cubicBezTo>
                  <a:pt x="964353" y="240453"/>
                  <a:pt x="1866053" y="222673"/>
                  <a:pt x="2067560" y="152400"/>
                </a:cubicBezTo>
                <a:cubicBezTo>
                  <a:pt x="2269067" y="82127"/>
                  <a:pt x="2146300" y="0"/>
                  <a:pt x="1864360" y="50800"/>
                </a:cubicBezTo>
                <a:cubicBezTo>
                  <a:pt x="1582420" y="101600"/>
                  <a:pt x="686647" y="209973"/>
                  <a:pt x="375920" y="457200"/>
                </a:cubicBezTo>
                <a:cubicBezTo>
                  <a:pt x="65193" y="704427"/>
                  <a:pt x="32596" y="1119293"/>
                  <a:pt x="0" y="1534160"/>
                </a:cubicBezTo>
              </a:path>
            </a:pathLst>
          </a:custGeom>
          <a:noFill/>
          <a:ln w="50800">
            <a:solidFill>
              <a:srgbClr val="00B050"/>
            </a:solidFill>
            <a:headEnd type="oval" w="sm" len="sm"/>
            <a:tailEnd type="oval"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52" name="任意多边形 151"/>
          <p:cNvSpPr/>
          <p:nvPr/>
        </p:nvSpPr>
        <p:spPr bwMode="auto">
          <a:xfrm>
            <a:off x="2282233" y="3195639"/>
            <a:ext cx="174579" cy="804863"/>
          </a:xfrm>
          <a:custGeom>
            <a:avLst/>
            <a:gdLst>
              <a:gd name="connsiteX0" fmla="*/ 16933 w 232833"/>
              <a:gd name="connsiteY0" fmla="*/ 0 h 1009650"/>
              <a:gd name="connsiteX1" fmla="*/ 35983 w 232833"/>
              <a:gd name="connsiteY1" fmla="*/ 482600 h 1009650"/>
              <a:gd name="connsiteX2" fmla="*/ 232833 w 232833"/>
              <a:gd name="connsiteY2" fmla="*/ 1009650 h 1009650"/>
            </a:gdLst>
            <a:ahLst/>
            <a:cxnLst>
              <a:cxn ang="0">
                <a:pos x="connsiteX0" y="connsiteY0"/>
              </a:cxn>
              <a:cxn ang="0">
                <a:pos x="connsiteX1" y="connsiteY1"/>
              </a:cxn>
              <a:cxn ang="0">
                <a:pos x="connsiteX2" y="connsiteY2"/>
              </a:cxn>
            </a:cxnLst>
            <a:rect l="l" t="t" r="r" b="b"/>
            <a:pathLst>
              <a:path w="232833" h="1009650">
                <a:moveTo>
                  <a:pt x="16933" y="0"/>
                </a:moveTo>
                <a:cubicBezTo>
                  <a:pt x="8466" y="157162"/>
                  <a:pt x="0" y="314325"/>
                  <a:pt x="35983" y="482600"/>
                </a:cubicBezTo>
                <a:cubicBezTo>
                  <a:pt x="71966" y="650875"/>
                  <a:pt x="152399" y="830262"/>
                  <a:pt x="232833" y="1009650"/>
                </a:cubicBezTo>
              </a:path>
            </a:pathLst>
          </a:custGeom>
          <a:noFill/>
          <a:ln w="9525" cap="flat" cmpd="sng" algn="ctr">
            <a:solidFill>
              <a:srgbClr val="00B050"/>
            </a:solidFill>
            <a:prstDash val="solid"/>
            <a:round/>
            <a:headEnd type="none" w="lg" len="lg"/>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153" name="任意多边形 152"/>
          <p:cNvSpPr/>
          <p:nvPr/>
        </p:nvSpPr>
        <p:spPr bwMode="auto">
          <a:xfrm>
            <a:off x="1637874" y="2303465"/>
            <a:ext cx="530880" cy="1116013"/>
          </a:xfrm>
          <a:custGeom>
            <a:avLst/>
            <a:gdLst>
              <a:gd name="connsiteX0" fmla="*/ 660400 w 708025"/>
              <a:gd name="connsiteY0" fmla="*/ 1176867 h 1488017"/>
              <a:gd name="connsiteX1" fmla="*/ 476250 w 708025"/>
              <a:gd name="connsiteY1" fmla="*/ 1316567 h 1488017"/>
              <a:gd name="connsiteX2" fmla="*/ 628650 w 708025"/>
              <a:gd name="connsiteY2" fmla="*/ 148167 h 1488017"/>
              <a:gd name="connsiteX3" fmla="*/ 0 w 708025"/>
              <a:gd name="connsiteY3" fmla="*/ 427567 h 1488017"/>
            </a:gdLst>
            <a:ahLst/>
            <a:cxnLst>
              <a:cxn ang="0">
                <a:pos x="connsiteX0" y="connsiteY0"/>
              </a:cxn>
              <a:cxn ang="0">
                <a:pos x="connsiteX1" y="connsiteY1"/>
              </a:cxn>
              <a:cxn ang="0">
                <a:pos x="connsiteX2" y="connsiteY2"/>
              </a:cxn>
              <a:cxn ang="0">
                <a:pos x="connsiteX3" y="connsiteY3"/>
              </a:cxn>
            </a:cxnLst>
            <a:rect l="l" t="t" r="r" b="b"/>
            <a:pathLst>
              <a:path w="708025" h="1488017">
                <a:moveTo>
                  <a:pt x="660400" y="1176867"/>
                </a:moveTo>
                <a:cubicBezTo>
                  <a:pt x="570971" y="1332442"/>
                  <a:pt x="481542" y="1488017"/>
                  <a:pt x="476250" y="1316567"/>
                </a:cubicBezTo>
                <a:cubicBezTo>
                  <a:pt x="470958" y="1145117"/>
                  <a:pt x="708025" y="296334"/>
                  <a:pt x="628650" y="148167"/>
                </a:cubicBezTo>
                <a:cubicBezTo>
                  <a:pt x="549275" y="0"/>
                  <a:pt x="274637" y="213783"/>
                  <a:pt x="0" y="427567"/>
                </a:cubicBezTo>
              </a:path>
            </a:pathLst>
          </a:custGeom>
          <a:noFill/>
          <a:ln>
            <a:solidFill>
              <a:srgbClr val="00B050"/>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51" name="TextBox 150"/>
          <p:cNvSpPr txBox="1"/>
          <p:nvPr/>
        </p:nvSpPr>
        <p:spPr>
          <a:xfrm>
            <a:off x="4005932" y="2380149"/>
            <a:ext cx="555356"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宋体" panose="02010600030101010101" pitchFamily="2" charset="-122"/>
                <a:cs typeface="Arial" panose="020B0604020202020204" pitchFamily="34" charset="0"/>
              </a:rPr>
              <a:t>上网管理</a:t>
            </a:r>
            <a:endParaRPr lang="en-US" altLang="zh-CN" sz="700" dirty="0" smtClean="0">
              <a:solidFill>
                <a:srgbClr val="FFFFFF">
                  <a:lumMod val="50000"/>
                </a:srgbClr>
              </a:solidFill>
              <a:latin typeface="FrutigerNext LT Medium"/>
              <a:ea typeface="宋体" panose="02010600030101010101" pitchFamily="2" charset="-122"/>
              <a:cs typeface="Arial" panose="020B0604020202020204" pitchFamily="34" charset="0"/>
            </a:endParaRPr>
          </a:p>
          <a:p>
            <a:r>
              <a:rPr lang="en-US" altLang="zh-CN" sz="700" dirty="0" smtClean="0">
                <a:solidFill>
                  <a:srgbClr val="FFFFFF">
                    <a:lumMod val="50000"/>
                  </a:srgbClr>
                </a:solidFill>
                <a:latin typeface="FrutigerNext LT Medium"/>
                <a:ea typeface="华文细黑"/>
                <a:cs typeface="Arial" panose="020B0604020202020204" pitchFamily="34" charset="0"/>
              </a:rPr>
              <a:t>(</a:t>
            </a:r>
            <a:r>
              <a:rPr lang="zh-CN" altLang="en-US" sz="700" dirty="0" smtClean="0">
                <a:solidFill>
                  <a:srgbClr val="FFFFFF">
                    <a:lumMod val="50000"/>
                  </a:srgbClr>
                </a:solidFill>
                <a:latin typeface="FrutigerNext LT Medium"/>
                <a:ea typeface="华文细黑"/>
                <a:cs typeface="Arial" panose="020B0604020202020204" pitchFamily="34" charset="0"/>
              </a:rPr>
              <a:t>暂不支持</a:t>
            </a:r>
            <a:r>
              <a:rPr lang="en-US" altLang="zh-CN" sz="700" dirty="0" smtClean="0">
                <a:solidFill>
                  <a:srgbClr val="FFFFFF">
                    <a:lumMod val="50000"/>
                  </a:srgbClr>
                </a:solidFill>
                <a:latin typeface="FrutigerNext LT Medium"/>
                <a:ea typeface="华文细黑"/>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
        <p:nvSpPr>
          <p:cNvPr id="154" name="TextBox 153"/>
          <p:cNvSpPr txBox="1"/>
          <p:nvPr/>
        </p:nvSpPr>
        <p:spPr>
          <a:xfrm>
            <a:off x="4005933" y="2667411"/>
            <a:ext cx="558157"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华文细黑"/>
                <a:cs typeface="Arial" panose="020B0604020202020204" pitchFamily="34" charset="0"/>
              </a:rPr>
              <a:t>防病毒</a:t>
            </a:r>
            <a:endParaRPr lang="en-US" altLang="zh-CN" sz="700" dirty="0" smtClean="0">
              <a:solidFill>
                <a:srgbClr val="FFFFFF">
                  <a:lumMod val="50000"/>
                </a:srgbClr>
              </a:solidFill>
              <a:latin typeface="FrutigerNext LT Medium"/>
              <a:ea typeface="华文细黑"/>
              <a:cs typeface="Arial" panose="020B0604020202020204" pitchFamily="34" charset="0"/>
            </a:endParaRPr>
          </a:p>
          <a:p>
            <a:r>
              <a:rPr lang="en-US" altLang="zh-CN" sz="700" dirty="0" smtClean="0">
                <a:solidFill>
                  <a:srgbClr val="FFFFFF">
                    <a:lumMod val="50000"/>
                  </a:srgbClr>
                </a:solidFill>
                <a:ea typeface="宋体" panose="02010600030101010101" pitchFamily="2" charset="-122"/>
                <a:cs typeface="Arial" panose="020B0604020202020204" pitchFamily="34" charset="0"/>
              </a:rPr>
              <a:t>(</a:t>
            </a:r>
            <a:r>
              <a:rPr lang="zh-CN" altLang="en-US" sz="700" dirty="0" smtClean="0">
                <a:solidFill>
                  <a:srgbClr val="FFFFFF">
                    <a:lumMod val="50000"/>
                  </a:srgbClr>
                </a:solidFill>
                <a:ea typeface="宋体" panose="02010600030101010101" pitchFamily="2" charset="-122"/>
                <a:cs typeface="Arial" panose="020B0604020202020204" pitchFamily="34" charset="0"/>
              </a:rPr>
              <a:t>暂不支持</a:t>
            </a:r>
            <a:r>
              <a:rPr lang="en-US" altLang="zh-CN" sz="700" dirty="0" smtClean="0">
                <a:solidFill>
                  <a:srgbClr val="FFFFFF">
                    <a:lumMod val="50000"/>
                  </a:srgbClr>
                </a:solidFill>
                <a:ea typeface="宋体" panose="02010600030101010101" pitchFamily="2" charset="-122"/>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Tree>
  </p:cSld>
  <p:clrMapOvr>
    <a:masterClrMapping/>
  </p:clrMapOvr>
  <p:transition advClick="0" advTm="8000">
    <p:cut/>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smtClean="0"/>
              <a:t>MSV</a:t>
            </a:r>
            <a:r>
              <a:rPr lang="zh-CN" altLang="en-US" dirty="0" smtClean="0"/>
              <a:t>业务链典型场景二</a:t>
            </a:r>
            <a:r>
              <a:rPr lang="en-US" altLang="zh-CN" dirty="0" smtClean="0"/>
              <a:t>—</a:t>
            </a:r>
            <a:r>
              <a:rPr lang="zh-CN" altLang="en-US" dirty="0" smtClean="0"/>
              <a:t>用户访问</a:t>
            </a:r>
            <a:r>
              <a:rPr lang="en-US" altLang="zh-CN" dirty="0" smtClean="0"/>
              <a:t>Internet</a:t>
            </a:r>
            <a:endParaRPr lang="zh-CN" altLang="en-US" dirty="0"/>
          </a:p>
        </p:txBody>
      </p:sp>
      <p:sp>
        <p:nvSpPr>
          <p:cNvPr id="210" name="内容占位符 2"/>
          <p:cNvSpPr txBox="1"/>
          <p:nvPr/>
        </p:nvSpPr>
        <p:spPr bwMode="auto">
          <a:xfrm>
            <a:off x="4879103" y="863206"/>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客户需求：</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zh-CN" altLang="en-US" sz="1000" dirty="0" smtClean="0">
                <a:solidFill>
                  <a:srgbClr val="2D2015"/>
                </a:solidFill>
                <a:latin typeface="微软雅黑" panose="020B0503020204020204" pitchFamily="34" charset="-122"/>
                <a:ea typeface="微软雅黑" panose="020B0503020204020204" pitchFamily="34" charset="-122"/>
              </a:rPr>
              <a:t>访客上</a:t>
            </a:r>
            <a:r>
              <a:rPr lang="en-US" altLang="zh-CN" sz="1000" dirty="0" smtClean="0">
                <a:solidFill>
                  <a:srgbClr val="2D2015"/>
                </a:solidFill>
                <a:latin typeface="微软雅黑" panose="020B0503020204020204" pitchFamily="34" charset="-122"/>
                <a:ea typeface="微软雅黑" panose="020B0503020204020204" pitchFamily="34" charset="-122"/>
              </a:rPr>
              <a:t>Internet</a:t>
            </a:r>
            <a:r>
              <a:rPr lang="zh-CN" altLang="en-US" sz="1000" dirty="0" smtClean="0">
                <a:solidFill>
                  <a:srgbClr val="2D2015"/>
                </a:solidFill>
                <a:latin typeface="微软雅黑" panose="020B0503020204020204" pitchFamily="34" charset="-122"/>
                <a:ea typeface="微软雅黑" panose="020B0503020204020204" pitchFamily="34" charset="-122"/>
              </a:rPr>
              <a:t>时需要进行防火墙</a:t>
            </a:r>
            <a:r>
              <a:rPr lang="en-US" altLang="zh-CN" sz="1000" dirty="0" smtClean="0">
                <a:solidFill>
                  <a:srgbClr val="2D2015"/>
                </a:solidFill>
                <a:latin typeface="微软雅黑" panose="020B0503020204020204" pitchFamily="34" charset="-122"/>
                <a:ea typeface="微软雅黑" panose="020B0503020204020204" pitchFamily="34" charset="-122"/>
              </a:rPr>
              <a:t>NAT</a:t>
            </a:r>
            <a:r>
              <a:rPr lang="zh-CN" altLang="en-US" sz="1000" dirty="0" smtClean="0">
                <a:solidFill>
                  <a:srgbClr val="2D2015"/>
                </a:solidFill>
                <a:latin typeface="微软雅黑" panose="020B0503020204020204" pitchFamily="34" charset="-122"/>
                <a:ea typeface="微软雅黑" panose="020B0503020204020204" pitchFamily="34" charset="-122"/>
              </a:rPr>
              <a:t>和上网行为管控；</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zh-CN" altLang="en-US" sz="1000" dirty="0" smtClean="0">
                <a:solidFill>
                  <a:srgbClr val="2D2015"/>
                </a:solidFill>
                <a:latin typeface="微软雅黑" panose="020B0503020204020204" pitchFamily="34" charset="-122"/>
                <a:ea typeface="微软雅黑" panose="020B0503020204020204" pitchFamily="34" charset="-122"/>
              </a:rPr>
              <a:t>员工上</a:t>
            </a:r>
            <a:r>
              <a:rPr lang="en-US" altLang="zh-CN" sz="1000" dirty="0" smtClean="0">
                <a:solidFill>
                  <a:srgbClr val="2D2015"/>
                </a:solidFill>
                <a:latin typeface="微软雅黑" panose="020B0503020204020204" pitchFamily="34" charset="-122"/>
                <a:ea typeface="微软雅黑" panose="020B0503020204020204" pitchFamily="34" charset="-122"/>
              </a:rPr>
              <a:t>Internet</a:t>
            </a:r>
            <a:r>
              <a:rPr lang="zh-CN" altLang="en-US" sz="1000" dirty="0" smtClean="0">
                <a:solidFill>
                  <a:srgbClr val="2D2015"/>
                </a:solidFill>
                <a:latin typeface="微软雅黑" panose="020B0503020204020204" pitchFamily="34" charset="-122"/>
                <a:ea typeface="微软雅黑" panose="020B0503020204020204" pitchFamily="34" charset="-122"/>
              </a:rPr>
              <a:t>时只需要进行防火墙</a:t>
            </a:r>
            <a:r>
              <a:rPr lang="en-US" altLang="zh-CN" sz="1000" dirty="0" smtClean="0">
                <a:solidFill>
                  <a:srgbClr val="2D2015"/>
                </a:solidFill>
                <a:latin typeface="微软雅黑" panose="020B0503020204020204" pitchFamily="34" charset="-122"/>
                <a:ea typeface="微软雅黑" panose="020B0503020204020204" pitchFamily="34" charset="-122"/>
              </a:rPr>
              <a:t>NAT</a:t>
            </a:r>
            <a:r>
              <a:rPr lang="zh-CN" altLang="en-US" sz="1000" dirty="0" smtClean="0">
                <a:solidFill>
                  <a:srgbClr val="2D2015"/>
                </a:solidFill>
                <a:latin typeface="微软雅黑" panose="020B0503020204020204" pitchFamily="34" charset="-122"/>
                <a:ea typeface="微软雅黑" panose="020B0503020204020204" pitchFamily="34" charset="-12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编排设备选择：</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zh-CN" sz="1000" dirty="0" smtClean="0">
                <a:solidFill>
                  <a:srgbClr val="2D2015"/>
                </a:solidFill>
                <a:latin typeface="微软雅黑" panose="020B0503020204020204" pitchFamily="34" charset="-122"/>
                <a:ea typeface="微软雅黑" panose="020B0503020204020204" pitchFamily="34" charset="-122"/>
              </a:rPr>
              <a:t>用户访问</a:t>
            </a:r>
            <a:r>
              <a:rPr lang="en-US" altLang="zh-CN" sz="1000" dirty="0" smtClean="0">
                <a:solidFill>
                  <a:srgbClr val="2D2015"/>
                </a:solidFill>
                <a:latin typeface="微软雅黑" panose="020B0503020204020204" pitchFamily="34" charset="-122"/>
                <a:ea typeface="微软雅黑" panose="020B0503020204020204" pitchFamily="34" charset="-122"/>
              </a:rPr>
              <a:t>Internet</a:t>
            </a:r>
            <a:r>
              <a:rPr lang="zh-CN" altLang="zh-CN" sz="1000" dirty="0" smtClean="0">
                <a:solidFill>
                  <a:srgbClr val="2D2015"/>
                </a:solidFill>
                <a:latin typeface="微软雅黑" panose="020B0503020204020204" pitchFamily="34" charset="-122"/>
                <a:ea typeface="微软雅黑" panose="020B0503020204020204" pitchFamily="34" charset="-122"/>
              </a:rPr>
              <a:t>的流量通常均经由核心层交换机转发，建议选择</a:t>
            </a:r>
            <a:r>
              <a:rPr lang="zh-CN" altLang="zh-CN" sz="1000" b="1" dirty="0" smtClean="0">
                <a:solidFill>
                  <a:srgbClr val="2D2015"/>
                </a:solidFill>
                <a:latin typeface="微软雅黑" panose="020B0503020204020204" pitchFamily="34" charset="-122"/>
                <a:ea typeface="微软雅黑" panose="020B0503020204020204" pitchFamily="34" charset="-122"/>
              </a:rPr>
              <a:t>核心层交换机作为编排</a:t>
            </a:r>
            <a:r>
              <a:rPr lang="zh-CN" altLang="en-US" sz="1000" b="1" dirty="0" smtClean="0">
                <a:solidFill>
                  <a:srgbClr val="2D2015"/>
                </a:solidFill>
                <a:latin typeface="微软雅黑" panose="020B0503020204020204" pitchFamily="34" charset="-122"/>
                <a:ea typeface="微软雅黑" panose="020B0503020204020204" pitchFamily="34" charset="-122"/>
              </a:rPr>
              <a:t>设备进行</a:t>
            </a:r>
            <a:r>
              <a:rPr lang="zh-CN" altLang="zh-CN" sz="1000" b="1" dirty="0" smtClean="0">
                <a:solidFill>
                  <a:srgbClr val="2D2015"/>
                </a:solidFill>
                <a:latin typeface="微软雅黑" panose="020B0503020204020204" pitchFamily="34" charset="-122"/>
                <a:ea typeface="微软雅黑" panose="020B0503020204020204" pitchFamily="34" charset="-122"/>
              </a:rPr>
              <a:t>引流</a:t>
            </a:r>
            <a:r>
              <a:rPr lang="zh-CN" altLang="zh-CN" sz="1000" dirty="0" smtClean="0">
                <a:solidFill>
                  <a:srgbClr val="2D2015"/>
                </a:solidFill>
                <a:latin typeface="微软雅黑" panose="020B0503020204020204" pitchFamily="34" charset="-122"/>
                <a:ea typeface="微软雅黑" panose="020B0503020204020204" pitchFamily="34" charset="-12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业务设备位置：</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dirty="0" smtClean="0">
                <a:solidFill>
                  <a:srgbClr val="2D2015"/>
                </a:solidFill>
                <a:latin typeface="微软雅黑" panose="020B0503020204020204" pitchFamily="34" charset="-122"/>
                <a:ea typeface="微软雅黑" panose="020B0503020204020204" pitchFamily="34" charset="-122"/>
              </a:rPr>
              <a:t>业务设备通常部署在核心层，供不同的业务链共同使用。</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部署说明：</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pPr>
            <a:r>
              <a:rPr lang="zh-CN" altLang="en-US" sz="1000" dirty="0" smtClean="0">
                <a:solidFill>
                  <a:srgbClr val="2D2015"/>
                </a:solidFill>
                <a:latin typeface="微软雅黑" panose="020B0503020204020204" pitchFamily="34" charset="-122"/>
                <a:ea typeface="微软雅黑" panose="020B0503020204020204" pitchFamily="34" charset="-122"/>
              </a:rPr>
              <a:t>针对不同需求</a:t>
            </a:r>
            <a:r>
              <a:rPr lang="zh-CN" altLang="en-US" sz="1000" b="1" dirty="0" smtClean="0">
                <a:solidFill>
                  <a:srgbClr val="2D2015"/>
                </a:solidFill>
                <a:latin typeface="微软雅黑" panose="020B0503020204020204" pitchFamily="34" charset="-122"/>
                <a:ea typeface="微软雅黑" panose="020B0503020204020204" pitchFamily="34" charset="-122"/>
              </a:rPr>
              <a:t>指定不同的业务链</a:t>
            </a:r>
            <a:r>
              <a:rPr lang="zh-CN" altLang="en-US" sz="1000" dirty="0" smtClean="0">
                <a:solidFill>
                  <a:srgbClr val="2D2015"/>
                </a:solidFill>
                <a:latin typeface="微软雅黑" panose="020B0503020204020204" pitchFamily="34" charset="-122"/>
                <a:ea typeface="微软雅黑" panose="020B0503020204020204" pitchFamily="34" charset="-12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zh-CN" altLang="en-US" sz="1000" dirty="0" smtClean="0">
                <a:solidFill>
                  <a:srgbClr val="2D2015"/>
                </a:solidFill>
                <a:latin typeface="微软雅黑" panose="020B0503020204020204" pitchFamily="34" charset="-122"/>
                <a:ea typeface="微软雅黑" panose="020B0503020204020204" pitchFamily="34" charset="-122"/>
              </a:rPr>
              <a:t>访客上</a:t>
            </a:r>
            <a:r>
              <a:rPr lang="en-US" altLang="zh-CN" sz="1000" dirty="0" smtClean="0">
                <a:solidFill>
                  <a:srgbClr val="2D2015"/>
                </a:solidFill>
                <a:latin typeface="微软雅黑" panose="020B0503020204020204" pitchFamily="34" charset="-122"/>
                <a:ea typeface="微软雅黑" panose="020B0503020204020204" pitchFamily="34" charset="-122"/>
              </a:rPr>
              <a:t>Internet</a:t>
            </a:r>
            <a:r>
              <a:rPr lang="zh-CN" altLang="en-US" sz="1000" dirty="0" smtClean="0">
                <a:solidFill>
                  <a:srgbClr val="2D2015"/>
                </a:solidFill>
                <a:latin typeface="微软雅黑" panose="020B0503020204020204" pitchFamily="34" charset="-122"/>
                <a:ea typeface="微软雅黑" panose="020B0503020204020204" pitchFamily="34" charset="-122"/>
              </a:rPr>
              <a:t>的流量使用业务链</a:t>
            </a:r>
            <a:r>
              <a:rPr lang="en-US" altLang="zh-CN" sz="1000" dirty="0" smtClean="0">
                <a:solidFill>
                  <a:srgbClr val="2D2015"/>
                </a:solidFill>
                <a:latin typeface="微软雅黑" panose="020B0503020204020204" pitchFamily="34" charset="-122"/>
                <a:ea typeface="微软雅黑" panose="020B0503020204020204" pitchFamily="34" charset="-122"/>
              </a:rPr>
              <a:t>1【</a:t>
            </a:r>
            <a:r>
              <a:rPr lang="zh-CN" altLang="en-US" sz="1000" dirty="0" smtClean="0">
                <a:solidFill>
                  <a:srgbClr val="2D2015"/>
                </a:solidFill>
                <a:latin typeface="微软雅黑" panose="020B0503020204020204" pitchFamily="34" charset="-122"/>
                <a:ea typeface="微软雅黑" panose="020B0503020204020204" pitchFamily="34" charset="-122"/>
              </a:rPr>
              <a:t>上网管控</a:t>
            </a:r>
            <a:r>
              <a:rPr lang="en-US" altLang="zh-CN" sz="10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a:t>
            </a:r>
            <a:r>
              <a:rPr lang="zh-CN" altLang="en-US" sz="10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防火墙</a:t>
            </a:r>
            <a:r>
              <a:rPr lang="en-US" altLang="zh-CN" sz="10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zh-CN" altLang="en-US" sz="1000" dirty="0" smtClean="0">
                <a:solidFill>
                  <a:srgbClr val="2D2015"/>
                </a:solidFill>
                <a:latin typeface="微软雅黑" panose="020B0503020204020204" pitchFamily="34" charset="-122"/>
                <a:ea typeface="微软雅黑" panose="020B0503020204020204" pitchFamily="34" charset="-122"/>
              </a:rPr>
              <a:t>员工上</a:t>
            </a:r>
            <a:r>
              <a:rPr lang="en-US" altLang="zh-CN" sz="1000" dirty="0" smtClean="0">
                <a:solidFill>
                  <a:srgbClr val="2D2015"/>
                </a:solidFill>
                <a:latin typeface="微软雅黑" panose="020B0503020204020204" pitchFamily="34" charset="-122"/>
                <a:ea typeface="微软雅黑" panose="020B0503020204020204" pitchFamily="34" charset="-122"/>
              </a:rPr>
              <a:t>Internet</a:t>
            </a:r>
            <a:r>
              <a:rPr lang="zh-CN" altLang="en-US" sz="1000" dirty="0" smtClean="0">
                <a:solidFill>
                  <a:srgbClr val="2D2015"/>
                </a:solidFill>
                <a:latin typeface="微软雅黑" panose="020B0503020204020204" pitchFamily="34" charset="-122"/>
                <a:ea typeface="微软雅黑" panose="020B0503020204020204" pitchFamily="34" charset="-122"/>
              </a:rPr>
              <a:t>的流量使用业务链</a:t>
            </a:r>
            <a:r>
              <a:rPr lang="en-US" altLang="zh-CN" sz="1000" dirty="0" smtClean="0">
                <a:solidFill>
                  <a:srgbClr val="2D2015"/>
                </a:solidFill>
                <a:latin typeface="微软雅黑" panose="020B0503020204020204" pitchFamily="34" charset="-122"/>
                <a:ea typeface="微软雅黑" panose="020B0503020204020204" pitchFamily="34" charset="-122"/>
              </a:rPr>
              <a:t>2【</a:t>
            </a:r>
            <a:r>
              <a:rPr lang="zh-CN" altLang="en-US" sz="1000" dirty="0" smtClean="0">
                <a:solidFill>
                  <a:srgbClr val="2D2015"/>
                </a:solidFill>
                <a:latin typeface="微软雅黑" panose="020B0503020204020204" pitchFamily="34" charset="-122"/>
                <a:ea typeface="微软雅黑" panose="020B0503020204020204" pitchFamily="34" charset="-122"/>
              </a:rPr>
              <a:t>防火墙</a:t>
            </a:r>
            <a:r>
              <a:rPr lang="en-US" altLang="zh-CN" sz="1000" dirty="0" smtClean="0">
                <a:solidFill>
                  <a:srgbClr val="2D2015"/>
                </a:solidFill>
                <a:latin typeface="微软雅黑" panose="020B0503020204020204" pitchFamily="34" charset="-122"/>
                <a:ea typeface="微软雅黑" panose="020B0503020204020204" pitchFamily="34" charset="-12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pPr>
            <a:endParaRPr lang="en-US" altLang="zh-CN" sz="900" b="1" dirty="0" smtClean="0">
              <a:solidFill>
                <a:srgbClr val="C00000"/>
              </a:solidFill>
              <a:latin typeface="微软雅黑" panose="020B0503020204020204" pitchFamily="34" charset="-122"/>
              <a:ea typeface="微软雅黑" panose="020B0503020204020204" pitchFamily="34" charset="-122"/>
            </a:endParaRPr>
          </a:p>
          <a:p>
            <a:pPr fontAlgn="auto">
              <a:spcBef>
                <a:spcPts val="0"/>
              </a:spcBef>
              <a:spcAft>
                <a:spcPts val="0"/>
              </a:spcAft>
            </a:pPr>
            <a:r>
              <a:rPr lang="zh-CN" altLang="en-US" sz="900" b="1" dirty="0" smtClean="0">
                <a:solidFill>
                  <a:srgbClr val="FF0000"/>
                </a:solidFill>
                <a:latin typeface="微软雅黑" panose="020B0503020204020204" pitchFamily="34" charset="-122"/>
                <a:ea typeface="微软雅黑" panose="020B0503020204020204" pitchFamily="34" charset="-122"/>
              </a:rPr>
              <a:t>（注：选择汇聚层交换机作为编排引流点的方式同典型场景一方式二）</a:t>
            </a:r>
            <a:endParaRPr lang="zh-CN" altLang="en-US" sz="1000" b="1" dirty="0">
              <a:solidFill>
                <a:srgbClr val="FF0000"/>
              </a:solidFill>
              <a:latin typeface="微软雅黑" panose="020B0503020204020204" pitchFamily="34" charset="-122"/>
              <a:ea typeface="微软雅黑" panose="020B0503020204020204" pitchFamily="34" charset="-122"/>
            </a:endParaRPr>
          </a:p>
        </p:txBody>
      </p:sp>
      <p:pic>
        <p:nvPicPr>
          <p:cNvPr id="140" name="Picture 18" descr="图片796"/>
          <p:cNvPicPr>
            <a:picLocks noChangeAspect="1" noChangeArrowheads="1"/>
          </p:cNvPicPr>
          <p:nvPr/>
        </p:nvPicPr>
        <p:blipFill>
          <a:blip r:embed="rId1" cstate="print"/>
          <a:srcRect/>
          <a:stretch>
            <a:fillRect/>
          </a:stretch>
        </p:blipFill>
        <p:spPr bwMode="auto">
          <a:xfrm>
            <a:off x="3133270" y="2305553"/>
            <a:ext cx="394824" cy="378042"/>
          </a:xfrm>
          <a:prstGeom prst="rect">
            <a:avLst/>
          </a:prstGeom>
          <a:noFill/>
          <a:ln w="9525">
            <a:noFill/>
            <a:miter lim="800000"/>
            <a:headEnd/>
            <a:tailEnd/>
          </a:ln>
        </p:spPr>
      </p:pic>
      <p:sp>
        <p:nvSpPr>
          <p:cNvPr id="278" name="AutoShape 2"/>
          <p:cNvSpPr>
            <a:spLocks noChangeArrowheads="1"/>
          </p:cNvSpPr>
          <p:nvPr/>
        </p:nvSpPr>
        <p:spPr bwMode="auto">
          <a:xfrm>
            <a:off x="658245" y="863206"/>
            <a:ext cx="3918517"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279" name="圆角矩形 278"/>
          <p:cNvSpPr/>
          <p:nvPr/>
        </p:nvSpPr>
        <p:spPr bwMode="auto">
          <a:xfrm>
            <a:off x="3573995" y="2016473"/>
            <a:ext cx="431936" cy="918102"/>
          </a:xfrm>
          <a:prstGeom prst="roundRect">
            <a:avLst/>
          </a:prstGeom>
          <a:solidFill>
            <a:srgbClr val="92D050">
              <a:alpha val="35000"/>
            </a:srgbClr>
          </a:solidFill>
          <a:ln w="12700">
            <a:solidFill>
              <a:schemeClr val="bg2"/>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80" name="TextBox 279"/>
          <p:cNvSpPr txBox="1"/>
          <p:nvPr/>
        </p:nvSpPr>
        <p:spPr>
          <a:xfrm>
            <a:off x="756999" y="3221968"/>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汇聚层</a:t>
            </a:r>
            <a:endParaRPr lang="en-US" altLang="zh-CN" sz="800" b="1" dirty="0">
              <a:solidFill>
                <a:srgbClr val="000000"/>
              </a:solidFill>
              <a:latin typeface="FrutigerNext LT Medium"/>
              <a:ea typeface="华文细黑"/>
              <a:cs typeface="Arial" panose="020B0604020202020204" pitchFamily="34" charset="0"/>
            </a:endParaRPr>
          </a:p>
        </p:txBody>
      </p:sp>
      <p:sp>
        <p:nvSpPr>
          <p:cNvPr id="281" name="TextBox 280"/>
          <p:cNvSpPr txBox="1"/>
          <p:nvPr/>
        </p:nvSpPr>
        <p:spPr>
          <a:xfrm>
            <a:off x="756999" y="3769223"/>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接入层</a:t>
            </a:r>
            <a:endParaRPr lang="en-US" altLang="zh-CN" sz="800" b="1" dirty="0">
              <a:solidFill>
                <a:srgbClr val="000000"/>
              </a:solidFill>
              <a:latin typeface="FrutigerNext LT Medium"/>
              <a:ea typeface="华文细黑"/>
              <a:cs typeface="Arial" panose="020B0604020202020204" pitchFamily="34" charset="0"/>
            </a:endParaRPr>
          </a:p>
        </p:txBody>
      </p:sp>
      <p:sp>
        <p:nvSpPr>
          <p:cNvPr id="282" name="TextBox 281"/>
          <p:cNvSpPr txBox="1"/>
          <p:nvPr/>
        </p:nvSpPr>
        <p:spPr>
          <a:xfrm>
            <a:off x="656036" y="225780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数据中心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283" name="TextBox 282"/>
          <p:cNvSpPr txBox="1"/>
          <p:nvPr/>
        </p:nvSpPr>
        <p:spPr>
          <a:xfrm>
            <a:off x="656036" y="170535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网管中心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284" name="TextBox 283"/>
          <p:cNvSpPr txBox="1"/>
          <p:nvPr/>
        </p:nvSpPr>
        <p:spPr>
          <a:xfrm>
            <a:off x="857963" y="961945"/>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分支</a:t>
            </a:r>
            <a:endParaRPr lang="en-US" altLang="zh-CN" sz="800" b="1" dirty="0">
              <a:solidFill>
                <a:srgbClr val="000000"/>
              </a:solidFill>
              <a:latin typeface="FrutigerNext LT Medium"/>
              <a:ea typeface="华文细黑"/>
              <a:cs typeface="Arial" panose="020B0604020202020204" pitchFamily="34" charset="0"/>
            </a:endParaRPr>
          </a:p>
        </p:txBody>
      </p:sp>
      <p:sp>
        <p:nvSpPr>
          <p:cNvPr id="285" name="TextBox 284"/>
          <p:cNvSpPr txBox="1"/>
          <p:nvPr/>
        </p:nvSpPr>
        <p:spPr>
          <a:xfrm>
            <a:off x="857963" y="1286016"/>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访客</a:t>
            </a:r>
            <a:endParaRPr lang="en-US" altLang="zh-CN" sz="800" b="1" dirty="0">
              <a:solidFill>
                <a:srgbClr val="000000"/>
              </a:solidFill>
              <a:latin typeface="FrutigerNext LT Medium"/>
              <a:ea typeface="华文细黑"/>
              <a:cs typeface="Arial" panose="020B0604020202020204" pitchFamily="34" charset="0"/>
            </a:endParaRPr>
          </a:p>
        </p:txBody>
      </p:sp>
      <p:sp>
        <p:nvSpPr>
          <p:cNvPr id="286" name="TextBox 285"/>
          <p:cNvSpPr txBox="1"/>
          <p:nvPr/>
        </p:nvSpPr>
        <p:spPr>
          <a:xfrm>
            <a:off x="756999" y="4260851"/>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应用层</a:t>
            </a:r>
            <a:endParaRPr lang="en-US" altLang="zh-CN" sz="800" b="1" dirty="0">
              <a:solidFill>
                <a:srgbClr val="000000"/>
              </a:solidFill>
              <a:latin typeface="FrutigerNext LT Medium"/>
              <a:ea typeface="华文细黑"/>
              <a:cs typeface="Arial" panose="020B0604020202020204" pitchFamily="34" charset="0"/>
            </a:endParaRPr>
          </a:p>
        </p:txBody>
      </p:sp>
      <p:sp>
        <p:nvSpPr>
          <p:cNvPr id="287" name="圆角矩形 286"/>
          <p:cNvSpPr/>
          <p:nvPr/>
        </p:nvSpPr>
        <p:spPr bwMode="auto">
          <a:xfrm>
            <a:off x="1256153" y="4214293"/>
            <a:ext cx="2826867" cy="29138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88" name="圆角矩形 287"/>
          <p:cNvSpPr/>
          <p:nvPr/>
        </p:nvSpPr>
        <p:spPr bwMode="auto">
          <a:xfrm>
            <a:off x="2260571" y="1636740"/>
            <a:ext cx="847609" cy="319346"/>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89" name="圆角矩形 288"/>
          <p:cNvSpPr/>
          <p:nvPr/>
        </p:nvSpPr>
        <p:spPr bwMode="auto">
          <a:xfrm>
            <a:off x="1256153" y="3563706"/>
            <a:ext cx="2826867" cy="622241"/>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90" name="圆角矩形 289"/>
          <p:cNvSpPr/>
          <p:nvPr/>
        </p:nvSpPr>
        <p:spPr bwMode="auto">
          <a:xfrm>
            <a:off x="1256153" y="3130887"/>
            <a:ext cx="2826867"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91" name="圆角矩形 290"/>
          <p:cNvSpPr/>
          <p:nvPr/>
        </p:nvSpPr>
        <p:spPr bwMode="auto">
          <a:xfrm>
            <a:off x="2278190" y="2305555"/>
            <a:ext cx="809879"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92" name="圆角矩形 291"/>
          <p:cNvSpPr/>
          <p:nvPr/>
        </p:nvSpPr>
        <p:spPr bwMode="auto">
          <a:xfrm>
            <a:off x="1256153" y="1555751"/>
            <a:ext cx="621843" cy="394944"/>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grpSp>
        <p:nvGrpSpPr>
          <p:cNvPr id="3" name="组合 327"/>
          <p:cNvGrpSpPr/>
          <p:nvPr/>
        </p:nvGrpSpPr>
        <p:grpSpPr>
          <a:xfrm>
            <a:off x="2341030" y="2362743"/>
            <a:ext cx="692043" cy="270000"/>
            <a:chOff x="3055299" y="2326369"/>
            <a:chExt cx="922964" cy="360000"/>
          </a:xfrm>
        </p:grpSpPr>
        <p:pic>
          <p:nvPicPr>
            <p:cNvPr id="294" name="Picture 460" descr="图片239"/>
            <p:cNvPicPr>
              <a:picLocks noChangeAspect="1" noChangeArrowheads="1"/>
            </p:cNvPicPr>
            <p:nvPr/>
          </p:nvPicPr>
          <p:blipFill>
            <a:blip r:embed="rId2" cstate="print"/>
            <a:srcRect/>
            <a:stretch>
              <a:fillRect/>
            </a:stretch>
          </p:blipFill>
          <p:spPr bwMode="auto">
            <a:xfrm>
              <a:off x="3631363" y="2326369"/>
              <a:ext cx="346900" cy="360000"/>
            </a:xfrm>
            <a:prstGeom prst="rect">
              <a:avLst/>
            </a:prstGeom>
            <a:noFill/>
          </p:spPr>
        </p:pic>
        <p:pic>
          <p:nvPicPr>
            <p:cNvPr id="295" name="Picture 460" descr="图片239"/>
            <p:cNvPicPr>
              <a:picLocks noChangeAspect="1" noChangeArrowheads="1"/>
            </p:cNvPicPr>
            <p:nvPr/>
          </p:nvPicPr>
          <p:blipFill>
            <a:blip r:embed="rId2" cstate="print"/>
            <a:srcRect/>
            <a:stretch>
              <a:fillRect/>
            </a:stretch>
          </p:blipFill>
          <p:spPr bwMode="auto">
            <a:xfrm>
              <a:off x="3055299" y="2326369"/>
              <a:ext cx="346900" cy="360000"/>
            </a:xfrm>
            <a:prstGeom prst="rect">
              <a:avLst/>
            </a:prstGeom>
            <a:noFill/>
          </p:spPr>
        </p:pic>
      </p:grpSp>
      <p:cxnSp>
        <p:nvCxnSpPr>
          <p:cNvPr id="296" name="直接连接符 295"/>
          <p:cNvCxnSpPr>
            <a:stCxn id="295" idx="2"/>
            <a:endCxn id="347" idx="0"/>
          </p:cNvCxnSpPr>
          <p:nvPr/>
        </p:nvCxnSpPr>
        <p:spPr bwMode="auto">
          <a:xfrm flipH="1">
            <a:off x="1997943" y="2632746"/>
            <a:ext cx="473143"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7" name="直接连接符 296"/>
          <p:cNvCxnSpPr>
            <a:stCxn id="294" idx="2"/>
            <a:endCxn id="344" idx="0"/>
          </p:cNvCxnSpPr>
          <p:nvPr/>
        </p:nvCxnSpPr>
        <p:spPr bwMode="auto">
          <a:xfrm>
            <a:off x="2903022" y="2632746"/>
            <a:ext cx="481575"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8" name="直接连接符 297"/>
          <p:cNvCxnSpPr>
            <a:stCxn id="294" idx="2"/>
            <a:endCxn id="346" idx="0"/>
          </p:cNvCxnSpPr>
          <p:nvPr/>
        </p:nvCxnSpPr>
        <p:spPr bwMode="auto">
          <a:xfrm flipH="1">
            <a:off x="2443445" y="2632746"/>
            <a:ext cx="459577"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9" name="直接连接符 298"/>
          <p:cNvCxnSpPr>
            <a:stCxn id="295" idx="2"/>
            <a:endCxn id="345" idx="0"/>
          </p:cNvCxnSpPr>
          <p:nvPr/>
        </p:nvCxnSpPr>
        <p:spPr bwMode="auto">
          <a:xfrm>
            <a:off x="2471084" y="2632746"/>
            <a:ext cx="489240"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0" name="直接连接符 299"/>
          <p:cNvCxnSpPr>
            <a:stCxn id="347" idx="2"/>
            <a:endCxn id="305" idx="0"/>
          </p:cNvCxnSpPr>
          <p:nvPr/>
        </p:nvCxnSpPr>
        <p:spPr bwMode="auto">
          <a:xfrm flipH="1">
            <a:off x="1731022" y="3465327"/>
            <a:ext cx="266921"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01" name="Picture 461" descr="图片240"/>
          <p:cNvPicPr>
            <a:picLocks noChangeAspect="1" noChangeArrowheads="1"/>
          </p:cNvPicPr>
          <p:nvPr/>
        </p:nvPicPr>
        <p:blipFill>
          <a:blip r:embed="rId3" cstate="print"/>
          <a:srcRect/>
          <a:stretch>
            <a:fillRect/>
          </a:stretch>
        </p:blipFill>
        <p:spPr bwMode="auto">
          <a:xfrm>
            <a:off x="2101616" y="3689114"/>
            <a:ext cx="232315" cy="243000"/>
          </a:xfrm>
          <a:prstGeom prst="rect">
            <a:avLst/>
          </a:prstGeom>
          <a:noFill/>
        </p:spPr>
      </p:pic>
      <p:pic>
        <p:nvPicPr>
          <p:cNvPr id="302" name="Picture 461" descr="图片240"/>
          <p:cNvPicPr>
            <a:picLocks noChangeAspect="1" noChangeArrowheads="1"/>
          </p:cNvPicPr>
          <p:nvPr/>
        </p:nvPicPr>
        <p:blipFill>
          <a:blip r:embed="rId3" cstate="print"/>
          <a:srcRect/>
          <a:stretch>
            <a:fillRect/>
          </a:stretch>
        </p:blipFill>
        <p:spPr bwMode="auto">
          <a:xfrm>
            <a:off x="2386173" y="3689114"/>
            <a:ext cx="232315" cy="243000"/>
          </a:xfrm>
          <a:prstGeom prst="rect">
            <a:avLst/>
          </a:prstGeom>
          <a:noFill/>
        </p:spPr>
      </p:pic>
      <p:pic>
        <p:nvPicPr>
          <p:cNvPr id="303" name="Picture 461" descr="图片240"/>
          <p:cNvPicPr>
            <a:picLocks noChangeAspect="1" noChangeArrowheads="1"/>
          </p:cNvPicPr>
          <p:nvPr/>
        </p:nvPicPr>
        <p:blipFill>
          <a:blip r:embed="rId3" cstate="print"/>
          <a:srcRect/>
          <a:stretch>
            <a:fillRect/>
          </a:stretch>
        </p:blipFill>
        <p:spPr bwMode="auto">
          <a:xfrm>
            <a:off x="2744902" y="3689114"/>
            <a:ext cx="232315" cy="243000"/>
          </a:xfrm>
          <a:prstGeom prst="rect">
            <a:avLst/>
          </a:prstGeom>
          <a:noFill/>
        </p:spPr>
      </p:pic>
      <p:pic>
        <p:nvPicPr>
          <p:cNvPr id="304" name="Picture 461" descr="图片240"/>
          <p:cNvPicPr>
            <a:picLocks noChangeAspect="1" noChangeArrowheads="1"/>
          </p:cNvPicPr>
          <p:nvPr/>
        </p:nvPicPr>
        <p:blipFill>
          <a:blip r:embed="rId3" cstate="print"/>
          <a:srcRect/>
          <a:stretch>
            <a:fillRect/>
          </a:stretch>
        </p:blipFill>
        <p:spPr bwMode="auto">
          <a:xfrm>
            <a:off x="3040176" y="3689114"/>
            <a:ext cx="232315" cy="243000"/>
          </a:xfrm>
          <a:prstGeom prst="rect">
            <a:avLst/>
          </a:prstGeom>
          <a:noFill/>
        </p:spPr>
      </p:pic>
      <p:pic>
        <p:nvPicPr>
          <p:cNvPr id="305" name="Picture 462" descr="图片241"/>
          <p:cNvPicPr>
            <a:picLocks noChangeAspect="1" noChangeArrowheads="1"/>
          </p:cNvPicPr>
          <p:nvPr/>
        </p:nvPicPr>
        <p:blipFill>
          <a:blip r:embed="rId4" cstate="print"/>
          <a:srcRect/>
          <a:stretch>
            <a:fillRect/>
          </a:stretch>
        </p:blipFill>
        <p:spPr bwMode="auto">
          <a:xfrm>
            <a:off x="1615787" y="3689114"/>
            <a:ext cx="230466" cy="243000"/>
          </a:xfrm>
          <a:prstGeom prst="rect">
            <a:avLst/>
          </a:prstGeom>
          <a:noFill/>
        </p:spPr>
      </p:pic>
      <p:pic>
        <p:nvPicPr>
          <p:cNvPr id="306" name="Picture 462" descr="图片241"/>
          <p:cNvPicPr>
            <a:picLocks noChangeAspect="1" noChangeArrowheads="1"/>
          </p:cNvPicPr>
          <p:nvPr/>
        </p:nvPicPr>
        <p:blipFill>
          <a:blip r:embed="rId4" cstate="print"/>
          <a:srcRect/>
          <a:stretch>
            <a:fillRect/>
          </a:stretch>
        </p:blipFill>
        <p:spPr bwMode="auto">
          <a:xfrm>
            <a:off x="3520003" y="3689114"/>
            <a:ext cx="230466" cy="243000"/>
          </a:xfrm>
          <a:prstGeom prst="rect">
            <a:avLst/>
          </a:prstGeom>
          <a:noFill/>
        </p:spPr>
      </p:pic>
      <p:cxnSp>
        <p:nvCxnSpPr>
          <p:cNvPr id="307" name="直接连接符 306"/>
          <p:cNvCxnSpPr>
            <a:stCxn id="346" idx="2"/>
            <a:endCxn id="301" idx="0"/>
          </p:cNvCxnSpPr>
          <p:nvPr/>
        </p:nvCxnSpPr>
        <p:spPr bwMode="auto">
          <a:xfrm flipH="1">
            <a:off x="2217775" y="3465327"/>
            <a:ext cx="225669"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8" name="直接连接符 307"/>
          <p:cNvCxnSpPr>
            <a:stCxn id="346" idx="2"/>
            <a:endCxn id="302" idx="0"/>
          </p:cNvCxnSpPr>
          <p:nvPr/>
        </p:nvCxnSpPr>
        <p:spPr bwMode="auto">
          <a:xfrm>
            <a:off x="2443443" y="3465327"/>
            <a:ext cx="58887"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 name="直接连接符 308"/>
          <p:cNvCxnSpPr>
            <a:stCxn id="347" idx="2"/>
            <a:endCxn id="301" idx="0"/>
          </p:cNvCxnSpPr>
          <p:nvPr/>
        </p:nvCxnSpPr>
        <p:spPr bwMode="auto">
          <a:xfrm>
            <a:off x="1997942" y="3465327"/>
            <a:ext cx="21983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0" name="直接连接符 309"/>
          <p:cNvCxnSpPr>
            <a:stCxn id="347" idx="2"/>
            <a:endCxn id="302" idx="0"/>
          </p:cNvCxnSpPr>
          <p:nvPr/>
        </p:nvCxnSpPr>
        <p:spPr bwMode="auto">
          <a:xfrm>
            <a:off x="1997942" y="3465327"/>
            <a:ext cx="50438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1" name="直接连接符 310"/>
          <p:cNvCxnSpPr>
            <a:stCxn id="346" idx="2"/>
            <a:endCxn id="305" idx="0"/>
          </p:cNvCxnSpPr>
          <p:nvPr/>
        </p:nvCxnSpPr>
        <p:spPr bwMode="auto">
          <a:xfrm flipH="1">
            <a:off x="1731020" y="3465327"/>
            <a:ext cx="71242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2" name="直接连接符 311"/>
          <p:cNvCxnSpPr>
            <a:stCxn id="345" idx="2"/>
            <a:endCxn id="303" idx="0"/>
          </p:cNvCxnSpPr>
          <p:nvPr/>
        </p:nvCxnSpPr>
        <p:spPr bwMode="auto">
          <a:xfrm flipH="1">
            <a:off x="2861059" y="3465327"/>
            <a:ext cx="9926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3" name="直接连接符 312"/>
          <p:cNvCxnSpPr>
            <a:stCxn id="344" idx="2"/>
            <a:endCxn id="303" idx="0"/>
          </p:cNvCxnSpPr>
          <p:nvPr/>
        </p:nvCxnSpPr>
        <p:spPr bwMode="auto">
          <a:xfrm flipH="1">
            <a:off x="2861061" y="3465327"/>
            <a:ext cx="52353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4" name="直接连接符 313"/>
          <p:cNvCxnSpPr>
            <a:stCxn id="344" idx="2"/>
            <a:endCxn id="304" idx="0"/>
          </p:cNvCxnSpPr>
          <p:nvPr/>
        </p:nvCxnSpPr>
        <p:spPr bwMode="auto">
          <a:xfrm flipH="1">
            <a:off x="3156334" y="3465327"/>
            <a:ext cx="22826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5" name="直接连接符 314"/>
          <p:cNvCxnSpPr>
            <a:stCxn id="345" idx="2"/>
            <a:endCxn id="304" idx="0"/>
          </p:cNvCxnSpPr>
          <p:nvPr/>
        </p:nvCxnSpPr>
        <p:spPr bwMode="auto">
          <a:xfrm>
            <a:off x="2960324" y="3465327"/>
            <a:ext cx="19600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6" name="直接连接符 315"/>
          <p:cNvCxnSpPr>
            <a:stCxn id="344" idx="2"/>
            <a:endCxn id="306" idx="0"/>
          </p:cNvCxnSpPr>
          <p:nvPr/>
        </p:nvCxnSpPr>
        <p:spPr bwMode="auto">
          <a:xfrm>
            <a:off x="3384594" y="3465327"/>
            <a:ext cx="25064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7" name="直接连接符 316"/>
          <p:cNvCxnSpPr>
            <a:stCxn id="345" idx="2"/>
            <a:endCxn id="306" idx="0"/>
          </p:cNvCxnSpPr>
          <p:nvPr/>
        </p:nvCxnSpPr>
        <p:spPr bwMode="auto">
          <a:xfrm>
            <a:off x="2960325" y="3465327"/>
            <a:ext cx="67491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 name="组合 418"/>
          <p:cNvGrpSpPr/>
          <p:nvPr/>
        </p:nvGrpSpPr>
        <p:grpSpPr>
          <a:xfrm>
            <a:off x="2373110" y="1675508"/>
            <a:ext cx="620886" cy="189000"/>
            <a:chOff x="3186592" y="1346049"/>
            <a:chExt cx="828064" cy="252000"/>
          </a:xfrm>
        </p:grpSpPr>
        <p:pic>
          <p:nvPicPr>
            <p:cNvPr id="319" name="Picture 456" descr="图片235"/>
            <p:cNvPicPr>
              <a:picLocks noChangeAspect="1" noChangeArrowheads="1"/>
            </p:cNvPicPr>
            <p:nvPr/>
          </p:nvPicPr>
          <p:blipFill>
            <a:blip r:embed="rId5" cstate="print"/>
            <a:srcRect/>
            <a:stretch>
              <a:fillRect/>
            </a:stretch>
          </p:blipFill>
          <p:spPr bwMode="auto">
            <a:xfrm>
              <a:off x="3762656" y="1346049"/>
              <a:ext cx="252000" cy="252000"/>
            </a:xfrm>
            <a:prstGeom prst="rect">
              <a:avLst/>
            </a:prstGeom>
            <a:noFill/>
          </p:spPr>
        </p:pic>
        <p:pic>
          <p:nvPicPr>
            <p:cNvPr id="320" name="Picture 456" descr="图片235"/>
            <p:cNvPicPr>
              <a:picLocks noChangeAspect="1" noChangeArrowheads="1"/>
            </p:cNvPicPr>
            <p:nvPr/>
          </p:nvPicPr>
          <p:blipFill>
            <a:blip r:embed="rId5" cstate="print"/>
            <a:srcRect/>
            <a:stretch>
              <a:fillRect/>
            </a:stretch>
          </p:blipFill>
          <p:spPr bwMode="auto">
            <a:xfrm>
              <a:off x="3186592" y="1346049"/>
              <a:ext cx="252000" cy="252000"/>
            </a:xfrm>
            <a:prstGeom prst="rect">
              <a:avLst/>
            </a:prstGeom>
            <a:noFill/>
          </p:spPr>
        </p:pic>
      </p:grpSp>
      <p:cxnSp>
        <p:nvCxnSpPr>
          <p:cNvPr id="321" name="直接连接符 320"/>
          <p:cNvCxnSpPr>
            <a:stCxn id="319" idx="2"/>
            <a:endCxn id="294" idx="0"/>
          </p:cNvCxnSpPr>
          <p:nvPr/>
        </p:nvCxnSpPr>
        <p:spPr bwMode="auto">
          <a:xfrm>
            <a:off x="2899523"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2" name="直接连接符 321"/>
          <p:cNvCxnSpPr>
            <a:stCxn id="320" idx="2"/>
            <a:endCxn id="295" idx="0"/>
          </p:cNvCxnSpPr>
          <p:nvPr/>
        </p:nvCxnSpPr>
        <p:spPr bwMode="auto">
          <a:xfrm>
            <a:off x="2467587"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23" name="TextBox 322"/>
          <p:cNvSpPr txBox="1"/>
          <p:nvPr/>
        </p:nvSpPr>
        <p:spPr>
          <a:xfrm>
            <a:off x="2174804" y="3969788"/>
            <a:ext cx="377271" cy="17693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部门</a:t>
            </a:r>
            <a:r>
              <a:rPr lang="en-US" altLang="zh-CN" sz="700" dirty="0">
                <a:solidFill>
                  <a:srgbClr val="000000"/>
                </a:solidFill>
                <a:latin typeface="FrutigerNext LT Medium"/>
                <a:ea typeface="华文细黑"/>
                <a:cs typeface="Arial" panose="020B0604020202020204" pitchFamily="34" charset="0"/>
              </a:rPr>
              <a:t>A</a:t>
            </a:r>
            <a:endParaRPr lang="zh-CN" altLang="en-US" sz="700" dirty="0">
              <a:solidFill>
                <a:srgbClr val="000000"/>
              </a:solidFill>
              <a:latin typeface="FrutigerNext LT Medium"/>
              <a:ea typeface="华文细黑"/>
              <a:cs typeface="Arial" panose="020B0604020202020204" pitchFamily="34" charset="0"/>
            </a:endParaRPr>
          </a:p>
        </p:txBody>
      </p:sp>
      <p:sp>
        <p:nvSpPr>
          <p:cNvPr id="324" name="TextBox 323"/>
          <p:cNvSpPr txBox="1"/>
          <p:nvPr/>
        </p:nvSpPr>
        <p:spPr>
          <a:xfrm>
            <a:off x="2799287" y="3969788"/>
            <a:ext cx="37727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部门</a:t>
            </a:r>
            <a:r>
              <a:rPr lang="en-US" altLang="zh-CN" sz="700" dirty="0" smtClean="0">
                <a:solidFill>
                  <a:srgbClr val="000000"/>
                </a:solidFill>
                <a:latin typeface="FrutigerNext LT Medium"/>
                <a:ea typeface="华文细黑"/>
                <a:cs typeface="Arial" panose="020B0604020202020204" pitchFamily="34" charset="0"/>
              </a:rPr>
              <a:t>B</a:t>
            </a:r>
            <a:endParaRPr lang="zh-CN" altLang="en-US" sz="700" dirty="0">
              <a:solidFill>
                <a:srgbClr val="000000"/>
              </a:solidFill>
              <a:latin typeface="FrutigerNext LT Medium"/>
              <a:ea typeface="华文细黑"/>
              <a:cs typeface="Arial" panose="020B0604020202020204" pitchFamily="34" charset="0"/>
            </a:endParaRPr>
          </a:p>
        </p:txBody>
      </p:sp>
      <p:sp>
        <p:nvSpPr>
          <p:cNvPr id="325" name="TextBox 324"/>
          <p:cNvSpPr txBox="1"/>
          <p:nvPr/>
        </p:nvSpPr>
        <p:spPr>
          <a:xfrm>
            <a:off x="1414318" y="3969789"/>
            <a:ext cx="587304"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访客接入区</a:t>
            </a:r>
            <a:endParaRPr lang="zh-CN" altLang="en-US" sz="700" dirty="0">
              <a:solidFill>
                <a:srgbClr val="000000"/>
              </a:solidFill>
              <a:latin typeface="FrutigerNext LT Medium"/>
              <a:ea typeface="华文细黑"/>
              <a:cs typeface="Arial" panose="020B0604020202020204" pitchFamily="34" charset="0"/>
            </a:endParaRPr>
          </a:p>
        </p:txBody>
      </p:sp>
      <p:sp>
        <p:nvSpPr>
          <p:cNvPr id="326" name="TextBox 325"/>
          <p:cNvSpPr txBox="1"/>
          <p:nvPr/>
        </p:nvSpPr>
        <p:spPr>
          <a:xfrm>
            <a:off x="3277666" y="3969789"/>
            <a:ext cx="702720"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 内部公共区域</a:t>
            </a:r>
            <a:endParaRPr lang="zh-CN" altLang="en-US" sz="700" dirty="0">
              <a:solidFill>
                <a:srgbClr val="000000"/>
              </a:solidFill>
              <a:latin typeface="FrutigerNext LT Medium"/>
              <a:ea typeface="华文细黑"/>
              <a:cs typeface="Arial" panose="020B0604020202020204" pitchFamily="34" charset="0"/>
            </a:endParaRPr>
          </a:p>
        </p:txBody>
      </p:sp>
      <p:sp>
        <p:nvSpPr>
          <p:cNvPr id="327" name="圆角矩形 326"/>
          <p:cNvSpPr/>
          <p:nvPr/>
        </p:nvSpPr>
        <p:spPr bwMode="auto">
          <a:xfrm>
            <a:off x="1256156" y="2121050"/>
            <a:ext cx="616787" cy="832577"/>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cxnSp>
        <p:nvCxnSpPr>
          <p:cNvPr id="328" name="直接连接符 327"/>
          <p:cNvCxnSpPr>
            <a:stCxn id="331" idx="2"/>
            <a:endCxn id="348" idx="0"/>
          </p:cNvCxnSpPr>
          <p:nvPr/>
        </p:nvCxnSpPr>
        <p:spPr bwMode="auto">
          <a:xfrm>
            <a:off x="1399206" y="2329731"/>
            <a:ext cx="922"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 name="直接连接符 328"/>
          <p:cNvCxnSpPr>
            <a:stCxn id="330" idx="2"/>
            <a:endCxn id="349" idx="0"/>
          </p:cNvCxnSpPr>
          <p:nvPr/>
        </p:nvCxnSpPr>
        <p:spPr bwMode="auto">
          <a:xfrm flipH="1">
            <a:off x="1717639" y="2329731"/>
            <a:ext cx="255"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30" name="Picture 460" descr="图片239"/>
          <p:cNvPicPr>
            <a:picLocks noChangeAspect="1" noChangeArrowheads="1"/>
          </p:cNvPicPr>
          <p:nvPr/>
        </p:nvPicPr>
        <p:blipFill>
          <a:blip r:embed="rId2" cstate="print"/>
          <a:srcRect/>
          <a:stretch>
            <a:fillRect/>
          </a:stretch>
        </p:blipFill>
        <p:spPr bwMode="auto">
          <a:xfrm>
            <a:off x="1639862" y="2167730"/>
            <a:ext cx="156064" cy="162000"/>
          </a:xfrm>
          <a:prstGeom prst="rect">
            <a:avLst/>
          </a:prstGeom>
          <a:noFill/>
        </p:spPr>
      </p:pic>
      <p:pic>
        <p:nvPicPr>
          <p:cNvPr id="331" name="Picture 460" descr="图片239"/>
          <p:cNvPicPr>
            <a:picLocks noChangeAspect="1" noChangeArrowheads="1"/>
          </p:cNvPicPr>
          <p:nvPr/>
        </p:nvPicPr>
        <p:blipFill>
          <a:blip r:embed="rId2" cstate="print"/>
          <a:srcRect/>
          <a:stretch>
            <a:fillRect/>
          </a:stretch>
        </p:blipFill>
        <p:spPr bwMode="auto">
          <a:xfrm>
            <a:off x="1321173" y="2167730"/>
            <a:ext cx="156064" cy="162000"/>
          </a:xfrm>
          <a:prstGeom prst="rect">
            <a:avLst/>
          </a:prstGeom>
          <a:noFill/>
        </p:spPr>
      </p:pic>
      <p:cxnSp>
        <p:nvCxnSpPr>
          <p:cNvPr id="332" name="直接连接符 331"/>
          <p:cNvCxnSpPr>
            <a:stCxn id="295" idx="0"/>
          </p:cNvCxnSpPr>
          <p:nvPr/>
        </p:nvCxnSpPr>
        <p:spPr bwMode="auto">
          <a:xfrm flipH="1" flipV="1">
            <a:off x="1871178" y="2271714"/>
            <a:ext cx="599909" cy="910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3" name="直接连接符 332"/>
          <p:cNvCxnSpPr>
            <a:stCxn id="294" idx="0"/>
          </p:cNvCxnSpPr>
          <p:nvPr/>
        </p:nvCxnSpPr>
        <p:spPr bwMode="auto">
          <a:xfrm flipH="1" flipV="1">
            <a:off x="1864034" y="2195514"/>
            <a:ext cx="1038986" cy="1672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4" name="直接连接符 333"/>
          <p:cNvCxnSpPr>
            <a:stCxn id="381" idx="1"/>
            <a:endCxn id="137" idx="3"/>
          </p:cNvCxnSpPr>
          <p:nvPr/>
        </p:nvCxnSpPr>
        <p:spPr bwMode="auto">
          <a:xfrm flipH="1" flipV="1">
            <a:off x="3018080" y="2487708"/>
            <a:ext cx="654379" cy="260704"/>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35" name="Picture 797" descr="图片19"/>
          <p:cNvPicPr>
            <a:picLocks noChangeAspect="1" noChangeArrowheads="1"/>
          </p:cNvPicPr>
          <p:nvPr/>
        </p:nvPicPr>
        <p:blipFill>
          <a:blip r:embed="rId6" cstate="print"/>
          <a:srcRect/>
          <a:stretch>
            <a:fillRect/>
          </a:stretch>
        </p:blipFill>
        <p:spPr bwMode="auto">
          <a:xfrm>
            <a:off x="1281121" y="1679681"/>
            <a:ext cx="354784" cy="215761"/>
          </a:xfrm>
          <a:prstGeom prst="rect">
            <a:avLst/>
          </a:prstGeom>
          <a:noFill/>
        </p:spPr>
      </p:pic>
      <p:pic>
        <p:nvPicPr>
          <p:cNvPr id="336" name="Picture 461" descr="图片240"/>
          <p:cNvPicPr>
            <a:picLocks noChangeAspect="1" noChangeArrowheads="1"/>
          </p:cNvPicPr>
          <p:nvPr/>
        </p:nvPicPr>
        <p:blipFill>
          <a:blip r:embed="rId3" cstate="print"/>
          <a:srcRect/>
          <a:stretch>
            <a:fillRect/>
          </a:stretch>
        </p:blipFill>
        <p:spPr bwMode="auto">
          <a:xfrm>
            <a:off x="1673098" y="1722037"/>
            <a:ext cx="183764" cy="192216"/>
          </a:xfrm>
          <a:prstGeom prst="rect">
            <a:avLst/>
          </a:prstGeom>
          <a:noFill/>
        </p:spPr>
      </p:pic>
      <p:cxnSp>
        <p:nvCxnSpPr>
          <p:cNvPr id="337" name="直接连接符 336"/>
          <p:cNvCxnSpPr>
            <a:stCxn id="294" idx="0"/>
            <a:endCxn id="336" idx="2"/>
          </p:cNvCxnSpPr>
          <p:nvPr/>
        </p:nvCxnSpPr>
        <p:spPr bwMode="auto">
          <a:xfrm flipH="1" flipV="1">
            <a:off x="1764980" y="1914253"/>
            <a:ext cx="1138040"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8" name="直接连接符 337"/>
          <p:cNvCxnSpPr>
            <a:stCxn id="295" idx="0"/>
            <a:endCxn id="336" idx="2"/>
          </p:cNvCxnSpPr>
          <p:nvPr/>
        </p:nvCxnSpPr>
        <p:spPr bwMode="auto">
          <a:xfrm flipH="1" flipV="1">
            <a:off x="1764981" y="1914253"/>
            <a:ext cx="706105"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9" name="圆角矩形 338"/>
          <p:cNvSpPr/>
          <p:nvPr/>
        </p:nvSpPr>
        <p:spPr bwMode="auto">
          <a:xfrm>
            <a:off x="33404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40" name="圆角矩形 339"/>
          <p:cNvSpPr/>
          <p:nvPr/>
        </p:nvSpPr>
        <p:spPr bwMode="auto">
          <a:xfrm>
            <a:off x="1414320" y="3591410"/>
            <a:ext cx="612465"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41" name="圆角矩形 340"/>
          <p:cNvSpPr/>
          <p:nvPr/>
        </p:nvSpPr>
        <p:spPr bwMode="auto">
          <a:xfrm>
            <a:off x="26891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42" name="圆角矩形 341"/>
          <p:cNvSpPr/>
          <p:nvPr/>
        </p:nvSpPr>
        <p:spPr bwMode="auto">
          <a:xfrm>
            <a:off x="2062223" y="3591701"/>
            <a:ext cx="593911"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43" name="TextBox 342"/>
          <p:cNvSpPr txBox="1"/>
          <p:nvPr/>
        </p:nvSpPr>
        <p:spPr>
          <a:xfrm>
            <a:off x="1233983" y="1527956"/>
            <a:ext cx="597585" cy="196199"/>
          </a:xfrm>
          <a:prstGeom prst="rect">
            <a:avLst/>
          </a:prstGeom>
          <a:noFill/>
        </p:spPr>
        <p:txBody>
          <a:bodyPr wrap="none" lIns="68542" tIns="34271" rIns="68542" bIns="34271" rtlCol="0">
            <a:spAutoFit/>
          </a:bodyPr>
          <a:lstStyle/>
          <a:p>
            <a:r>
              <a:rPr lang="en-US" altLang="zh-CN" sz="800" dirty="0" smtClean="0">
                <a:solidFill>
                  <a:srgbClr val="000000"/>
                </a:solidFill>
                <a:latin typeface="FrutigerNext LT Medium"/>
                <a:ea typeface="华文细黑"/>
                <a:cs typeface="Arial" panose="020B0604020202020204" pitchFamily="34" charset="0"/>
              </a:rPr>
              <a:t>Controller</a:t>
            </a:r>
            <a:endParaRPr lang="en-US" altLang="zh-CN" sz="800" dirty="0">
              <a:solidFill>
                <a:srgbClr val="000000"/>
              </a:solidFill>
              <a:latin typeface="FrutigerNext LT Medium"/>
              <a:ea typeface="华文细黑"/>
              <a:cs typeface="Arial" panose="020B0604020202020204" pitchFamily="34" charset="0"/>
            </a:endParaRPr>
          </a:p>
        </p:txBody>
      </p:sp>
      <p:pic>
        <p:nvPicPr>
          <p:cNvPr id="344" name="Picture 459" descr="图片238"/>
          <p:cNvPicPr>
            <a:picLocks noChangeAspect="1" noChangeArrowheads="1"/>
          </p:cNvPicPr>
          <p:nvPr/>
        </p:nvPicPr>
        <p:blipFill>
          <a:blip r:embed="rId7" cstate="print"/>
          <a:srcRect/>
          <a:stretch>
            <a:fillRect/>
          </a:stretch>
        </p:blipFill>
        <p:spPr bwMode="auto">
          <a:xfrm>
            <a:off x="3256853" y="3196012"/>
            <a:ext cx="255487" cy="269315"/>
          </a:xfrm>
          <a:prstGeom prst="rect">
            <a:avLst/>
          </a:prstGeom>
          <a:noFill/>
        </p:spPr>
      </p:pic>
      <p:pic>
        <p:nvPicPr>
          <p:cNvPr id="345" name="Picture 459" descr="图片238"/>
          <p:cNvPicPr>
            <a:picLocks noChangeAspect="1" noChangeArrowheads="1"/>
          </p:cNvPicPr>
          <p:nvPr/>
        </p:nvPicPr>
        <p:blipFill>
          <a:blip r:embed="rId7" cstate="print"/>
          <a:srcRect/>
          <a:stretch>
            <a:fillRect/>
          </a:stretch>
        </p:blipFill>
        <p:spPr bwMode="auto">
          <a:xfrm>
            <a:off x="2832582" y="3196012"/>
            <a:ext cx="255487" cy="269315"/>
          </a:xfrm>
          <a:prstGeom prst="rect">
            <a:avLst/>
          </a:prstGeom>
          <a:noFill/>
        </p:spPr>
      </p:pic>
      <p:pic>
        <p:nvPicPr>
          <p:cNvPr id="346" name="Picture 459" descr="图片238"/>
          <p:cNvPicPr>
            <a:picLocks noChangeAspect="1" noChangeArrowheads="1"/>
          </p:cNvPicPr>
          <p:nvPr/>
        </p:nvPicPr>
        <p:blipFill>
          <a:blip r:embed="rId7" cstate="print"/>
          <a:srcRect/>
          <a:stretch>
            <a:fillRect/>
          </a:stretch>
        </p:blipFill>
        <p:spPr bwMode="auto">
          <a:xfrm>
            <a:off x="2315699" y="3196012"/>
            <a:ext cx="255487" cy="269315"/>
          </a:xfrm>
          <a:prstGeom prst="rect">
            <a:avLst/>
          </a:prstGeom>
          <a:noFill/>
        </p:spPr>
      </p:pic>
      <p:pic>
        <p:nvPicPr>
          <p:cNvPr id="347" name="Picture 459" descr="图片238"/>
          <p:cNvPicPr>
            <a:picLocks noChangeAspect="1" noChangeArrowheads="1"/>
          </p:cNvPicPr>
          <p:nvPr/>
        </p:nvPicPr>
        <p:blipFill>
          <a:blip r:embed="rId7" cstate="print"/>
          <a:srcRect/>
          <a:stretch>
            <a:fillRect/>
          </a:stretch>
        </p:blipFill>
        <p:spPr bwMode="auto">
          <a:xfrm>
            <a:off x="1870198" y="3196012"/>
            <a:ext cx="255487" cy="269315"/>
          </a:xfrm>
          <a:prstGeom prst="rect">
            <a:avLst/>
          </a:prstGeom>
          <a:noFill/>
        </p:spPr>
      </p:pic>
      <p:pic>
        <p:nvPicPr>
          <p:cNvPr id="348" name="Picture 459" descr="图片238"/>
          <p:cNvPicPr>
            <a:picLocks noChangeAspect="1" noChangeArrowheads="1"/>
          </p:cNvPicPr>
          <p:nvPr/>
        </p:nvPicPr>
        <p:blipFill>
          <a:blip r:embed="rId8" cstate="print"/>
          <a:srcRect/>
          <a:stretch>
            <a:fillRect/>
          </a:stretch>
        </p:blipFill>
        <p:spPr bwMode="auto">
          <a:xfrm>
            <a:off x="1336095" y="2453610"/>
            <a:ext cx="128069" cy="135000"/>
          </a:xfrm>
          <a:prstGeom prst="rect">
            <a:avLst/>
          </a:prstGeom>
          <a:noFill/>
        </p:spPr>
      </p:pic>
      <p:pic>
        <p:nvPicPr>
          <p:cNvPr id="349" name="Picture 459" descr="图片238"/>
          <p:cNvPicPr>
            <a:picLocks noChangeAspect="1" noChangeArrowheads="1"/>
          </p:cNvPicPr>
          <p:nvPr/>
        </p:nvPicPr>
        <p:blipFill>
          <a:blip r:embed="rId8" cstate="print"/>
          <a:srcRect/>
          <a:stretch>
            <a:fillRect/>
          </a:stretch>
        </p:blipFill>
        <p:spPr bwMode="auto">
          <a:xfrm>
            <a:off x="1653607" y="2453610"/>
            <a:ext cx="128069" cy="135000"/>
          </a:xfrm>
          <a:prstGeom prst="rect">
            <a:avLst/>
          </a:prstGeom>
          <a:noFill/>
        </p:spPr>
      </p:pic>
      <p:sp>
        <p:nvSpPr>
          <p:cNvPr id="350" name="TextBox 349"/>
          <p:cNvSpPr txBox="1"/>
          <p:nvPr/>
        </p:nvSpPr>
        <p:spPr>
          <a:xfrm>
            <a:off x="3053027" y="1694131"/>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园区出口</a:t>
            </a:r>
            <a:endParaRPr lang="en-US" altLang="zh-CN" sz="800" b="1" dirty="0">
              <a:solidFill>
                <a:srgbClr val="000000"/>
              </a:solidFill>
              <a:latin typeface="FrutigerNext LT Medium"/>
              <a:ea typeface="华文细黑"/>
              <a:cs typeface="Arial" panose="020B0604020202020204" pitchFamily="34" charset="0"/>
            </a:endParaRPr>
          </a:p>
        </p:txBody>
      </p:sp>
      <p:pic>
        <p:nvPicPr>
          <p:cNvPr id="351" name="Picture 227" descr="图片767"/>
          <p:cNvPicPr>
            <a:picLocks noChangeAspect="1" noChangeArrowheads="1"/>
          </p:cNvPicPr>
          <p:nvPr/>
        </p:nvPicPr>
        <p:blipFill>
          <a:blip r:embed="rId9" cstate="print"/>
          <a:srcRect/>
          <a:stretch>
            <a:fillRect/>
          </a:stretch>
        </p:blipFill>
        <p:spPr bwMode="auto">
          <a:xfrm>
            <a:off x="2256219" y="1286315"/>
            <a:ext cx="399913" cy="237725"/>
          </a:xfrm>
          <a:prstGeom prst="rect">
            <a:avLst/>
          </a:prstGeom>
          <a:noFill/>
        </p:spPr>
      </p:pic>
      <p:pic>
        <p:nvPicPr>
          <p:cNvPr id="352" name="Picture 228" descr="图片768"/>
          <p:cNvPicPr>
            <a:picLocks noChangeAspect="1" noChangeArrowheads="1"/>
          </p:cNvPicPr>
          <p:nvPr/>
        </p:nvPicPr>
        <p:blipFill>
          <a:blip r:embed="rId10" cstate="print"/>
          <a:srcRect/>
          <a:stretch>
            <a:fillRect/>
          </a:stretch>
        </p:blipFill>
        <p:spPr bwMode="auto">
          <a:xfrm>
            <a:off x="2710124" y="1286315"/>
            <a:ext cx="402198" cy="237725"/>
          </a:xfrm>
          <a:prstGeom prst="rect">
            <a:avLst/>
          </a:prstGeom>
          <a:noFill/>
        </p:spPr>
      </p:pic>
      <p:cxnSp>
        <p:nvCxnSpPr>
          <p:cNvPr id="353" name="直接连接符 352"/>
          <p:cNvCxnSpPr>
            <a:stCxn id="352" idx="2"/>
            <a:endCxn id="319" idx="0"/>
          </p:cNvCxnSpPr>
          <p:nvPr/>
        </p:nvCxnSpPr>
        <p:spPr bwMode="auto">
          <a:xfrm flipH="1">
            <a:off x="2899520" y="1524040"/>
            <a:ext cx="11703"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4" name="直接连接符 353"/>
          <p:cNvCxnSpPr>
            <a:stCxn id="352" idx="2"/>
            <a:endCxn id="320" idx="0"/>
          </p:cNvCxnSpPr>
          <p:nvPr/>
        </p:nvCxnSpPr>
        <p:spPr bwMode="auto">
          <a:xfrm flipH="1">
            <a:off x="2467585" y="1524040"/>
            <a:ext cx="443638"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5" name="直接连接符 354"/>
          <p:cNvCxnSpPr>
            <a:stCxn id="351" idx="2"/>
            <a:endCxn id="320" idx="0"/>
          </p:cNvCxnSpPr>
          <p:nvPr/>
        </p:nvCxnSpPr>
        <p:spPr bwMode="auto">
          <a:xfrm>
            <a:off x="2456177" y="1524040"/>
            <a:ext cx="11409"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6" name="直接连接符 355"/>
          <p:cNvCxnSpPr>
            <a:stCxn id="351" idx="2"/>
            <a:endCxn id="319" idx="0"/>
          </p:cNvCxnSpPr>
          <p:nvPr/>
        </p:nvCxnSpPr>
        <p:spPr bwMode="auto">
          <a:xfrm>
            <a:off x="2456178" y="1524040"/>
            <a:ext cx="443345"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7" name="圆角矩形 356"/>
          <p:cNvSpPr/>
          <p:nvPr/>
        </p:nvSpPr>
        <p:spPr bwMode="auto">
          <a:xfrm>
            <a:off x="1256153" y="917713"/>
            <a:ext cx="621843" cy="305522"/>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358" name="Picture 454" descr="图片233"/>
          <p:cNvPicPr>
            <a:picLocks noChangeAspect="1" noChangeArrowheads="1"/>
          </p:cNvPicPr>
          <p:nvPr/>
        </p:nvPicPr>
        <p:blipFill>
          <a:blip r:embed="rId11" cstate="print"/>
          <a:srcRect/>
          <a:stretch>
            <a:fillRect/>
          </a:stretch>
        </p:blipFill>
        <p:spPr bwMode="auto">
          <a:xfrm>
            <a:off x="1602937" y="995444"/>
            <a:ext cx="180989" cy="142635"/>
          </a:xfrm>
          <a:prstGeom prst="rect">
            <a:avLst/>
          </a:prstGeom>
          <a:noFill/>
        </p:spPr>
      </p:pic>
      <p:pic>
        <p:nvPicPr>
          <p:cNvPr id="359" name="Picture 461" descr="图片240"/>
          <p:cNvPicPr>
            <a:picLocks noChangeAspect="1" noChangeArrowheads="1"/>
          </p:cNvPicPr>
          <p:nvPr/>
        </p:nvPicPr>
        <p:blipFill>
          <a:blip r:embed="rId3" cstate="print"/>
          <a:srcRect/>
          <a:stretch>
            <a:fillRect/>
          </a:stretch>
        </p:blipFill>
        <p:spPr bwMode="auto">
          <a:xfrm>
            <a:off x="1342231" y="970654"/>
            <a:ext cx="183764" cy="192216"/>
          </a:xfrm>
          <a:prstGeom prst="rect">
            <a:avLst/>
          </a:prstGeom>
          <a:noFill/>
        </p:spPr>
      </p:pic>
      <p:pic>
        <p:nvPicPr>
          <p:cNvPr id="360" name="Picture 4488" descr="图片346"/>
          <p:cNvPicPr>
            <a:picLocks noChangeAspect="1" noChangeArrowheads="1"/>
          </p:cNvPicPr>
          <p:nvPr/>
        </p:nvPicPr>
        <p:blipFill>
          <a:blip r:embed="rId12" cstate="print"/>
          <a:srcRect/>
          <a:stretch>
            <a:fillRect/>
          </a:stretch>
        </p:blipFill>
        <p:spPr bwMode="auto">
          <a:xfrm>
            <a:off x="1272475" y="1260493"/>
            <a:ext cx="163394" cy="246191"/>
          </a:xfrm>
          <a:prstGeom prst="rect">
            <a:avLst/>
          </a:prstGeom>
          <a:noFill/>
        </p:spPr>
      </p:pic>
      <p:pic>
        <p:nvPicPr>
          <p:cNvPr id="361" name="Picture 33" descr="图片12"/>
          <p:cNvPicPr>
            <a:picLocks noChangeAspect="1" noChangeArrowheads="1"/>
          </p:cNvPicPr>
          <p:nvPr/>
        </p:nvPicPr>
        <p:blipFill>
          <a:blip r:embed="rId13" cstate="print"/>
          <a:srcRect/>
          <a:stretch>
            <a:fillRect/>
          </a:stretch>
        </p:blipFill>
        <p:spPr bwMode="auto">
          <a:xfrm>
            <a:off x="3846516" y="4236634"/>
            <a:ext cx="170020" cy="215324"/>
          </a:xfrm>
          <a:prstGeom prst="rect">
            <a:avLst/>
          </a:prstGeom>
          <a:noFill/>
        </p:spPr>
      </p:pic>
      <p:pic>
        <p:nvPicPr>
          <p:cNvPr id="362" name="Picture 873" descr="图片279"/>
          <p:cNvPicPr>
            <a:picLocks noChangeAspect="1" noChangeArrowheads="1"/>
          </p:cNvPicPr>
          <p:nvPr/>
        </p:nvPicPr>
        <p:blipFill>
          <a:blip r:embed="rId14" cstate="print"/>
          <a:srcRect/>
          <a:stretch>
            <a:fillRect/>
          </a:stretch>
        </p:blipFill>
        <p:spPr bwMode="auto">
          <a:xfrm>
            <a:off x="3523428" y="4239378"/>
            <a:ext cx="139855" cy="209837"/>
          </a:xfrm>
          <a:prstGeom prst="rect">
            <a:avLst/>
          </a:prstGeom>
          <a:noFill/>
        </p:spPr>
      </p:pic>
      <p:pic>
        <p:nvPicPr>
          <p:cNvPr id="363" name="Picture 466" descr="图片157"/>
          <p:cNvPicPr>
            <a:picLocks noChangeAspect="1" noChangeArrowheads="1"/>
          </p:cNvPicPr>
          <p:nvPr/>
        </p:nvPicPr>
        <p:blipFill>
          <a:blip r:embed="rId15" cstate="print"/>
          <a:srcRect/>
          <a:stretch>
            <a:fillRect/>
          </a:stretch>
        </p:blipFill>
        <p:spPr bwMode="auto">
          <a:xfrm>
            <a:off x="1786825" y="4252407"/>
            <a:ext cx="267371" cy="183779"/>
          </a:xfrm>
          <a:prstGeom prst="rect">
            <a:avLst/>
          </a:prstGeom>
          <a:noFill/>
        </p:spPr>
      </p:pic>
      <p:pic>
        <p:nvPicPr>
          <p:cNvPr id="364" name="Picture 1089" descr="图片203"/>
          <p:cNvPicPr>
            <a:picLocks noChangeAspect="1" noChangeArrowheads="1"/>
          </p:cNvPicPr>
          <p:nvPr/>
        </p:nvPicPr>
        <p:blipFill>
          <a:blip r:embed="rId16" cstate="print"/>
          <a:srcRect/>
          <a:stretch>
            <a:fillRect/>
          </a:stretch>
        </p:blipFill>
        <p:spPr bwMode="auto">
          <a:xfrm>
            <a:off x="3097505" y="4262007"/>
            <a:ext cx="242690" cy="164579"/>
          </a:xfrm>
          <a:prstGeom prst="rect">
            <a:avLst/>
          </a:prstGeom>
          <a:noFill/>
        </p:spPr>
      </p:pic>
      <p:pic>
        <p:nvPicPr>
          <p:cNvPr id="365" name="Picture 24" descr="图片3"/>
          <p:cNvPicPr>
            <a:picLocks noChangeAspect="1" noChangeArrowheads="1"/>
          </p:cNvPicPr>
          <p:nvPr/>
        </p:nvPicPr>
        <p:blipFill>
          <a:blip r:embed="rId17" cstate="print"/>
          <a:srcRect/>
          <a:stretch>
            <a:fillRect/>
          </a:stretch>
        </p:blipFill>
        <p:spPr bwMode="auto">
          <a:xfrm>
            <a:off x="2237429" y="4246919"/>
            <a:ext cx="204299" cy="194751"/>
          </a:xfrm>
          <a:prstGeom prst="rect">
            <a:avLst/>
          </a:prstGeom>
          <a:noFill/>
        </p:spPr>
      </p:pic>
      <p:pic>
        <p:nvPicPr>
          <p:cNvPr id="366" name="Picture 1941" descr="图片684"/>
          <p:cNvPicPr>
            <a:picLocks noChangeAspect="1" noChangeArrowheads="1"/>
          </p:cNvPicPr>
          <p:nvPr/>
        </p:nvPicPr>
        <p:blipFill>
          <a:blip r:embed="rId18" cstate="print"/>
          <a:srcRect/>
          <a:stretch>
            <a:fillRect/>
          </a:stretch>
        </p:blipFill>
        <p:spPr bwMode="auto">
          <a:xfrm>
            <a:off x="2624962" y="4266121"/>
            <a:ext cx="289308" cy="156350"/>
          </a:xfrm>
          <a:prstGeom prst="rect">
            <a:avLst/>
          </a:prstGeom>
          <a:noFill/>
        </p:spPr>
      </p:pic>
      <p:pic>
        <p:nvPicPr>
          <p:cNvPr id="367" name="Picture 1950" descr="图片693"/>
          <p:cNvPicPr>
            <a:picLocks noChangeAspect="1" noChangeArrowheads="1"/>
          </p:cNvPicPr>
          <p:nvPr/>
        </p:nvPicPr>
        <p:blipFill>
          <a:blip r:embed="rId19" cstate="print"/>
          <a:srcRect/>
          <a:stretch>
            <a:fillRect/>
          </a:stretch>
        </p:blipFill>
        <p:spPr bwMode="auto">
          <a:xfrm>
            <a:off x="1393809" y="4242120"/>
            <a:ext cx="209783" cy="204352"/>
          </a:xfrm>
          <a:prstGeom prst="rect">
            <a:avLst/>
          </a:prstGeom>
          <a:noFill/>
        </p:spPr>
      </p:pic>
      <p:cxnSp>
        <p:nvCxnSpPr>
          <p:cNvPr id="368" name="直接连接符 367"/>
          <p:cNvCxnSpPr/>
          <p:nvPr/>
        </p:nvCxnSpPr>
        <p:spPr bwMode="auto">
          <a:xfrm>
            <a:off x="2601138" y="2479931"/>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9" name="直接连接符 368"/>
          <p:cNvCxnSpPr/>
          <p:nvPr/>
        </p:nvCxnSpPr>
        <p:spPr bwMode="auto">
          <a:xfrm>
            <a:off x="2599094" y="2513159"/>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0" name="椭圆 369"/>
          <p:cNvSpPr/>
          <p:nvPr/>
        </p:nvSpPr>
        <p:spPr bwMode="auto">
          <a:xfrm>
            <a:off x="2644562" y="2440772"/>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371" name="直接连接符 370"/>
          <p:cNvCxnSpPr>
            <a:stCxn id="319" idx="1"/>
            <a:endCxn id="320" idx="3"/>
          </p:cNvCxnSpPr>
          <p:nvPr/>
        </p:nvCxnSpPr>
        <p:spPr bwMode="auto">
          <a:xfrm flipH="1">
            <a:off x="2562060" y="1770008"/>
            <a:ext cx="242985"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72" name="图片 1"/>
          <p:cNvPicPr>
            <a:picLocks noChangeAspect="1"/>
          </p:cNvPicPr>
          <p:nvPr/>
        </p:nvPicPr>
        <p:blipFill>
          <a:blip r:embed="rId20" cstate="print"/>
          <a:srcRect/>
          <a:stretch>
            <a:fillRect/>
          </a:stretch>
        </p:blipFill>
        <p:spPr bwMode="auto">
          <a:xfrm>
            <a:off x="3738850" y="2667410"/>
            <a:ext cx="156647" cy="162000"/>
          </a:xfrm>
          <a:prstGeom prst="rect">
            <a:avLst/>
          </a:prstGeom>
          <a:noFill/>
          <a:ln w="9525">
            <a:noFill/>
            <a:miter lim="800000"/>
            <a:headEnd/>
            <a:tailEnd/>
          </a:ln>
        </p:spPr>
      </p:pic>
      <p:cxnSp>
        <p:nvCxnSpPr>
          <p:cNvPr id="373" name="直接连接符 372"/>
          <p:cNvCxnSpPr/>
          <p:nvPr/>
        </p:nvCxnSpPr>
        <p:spPr bwMode="auto">
          <a:xfrm>
            <a:off x="3078216"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4" name="直接连接符 373"/>
          <p:cNvCxnSpPr/>
          <p:nvPr/>
        </p:nvCxnSpPr>
        <p:spPr bwMode="auto">
          <a:xfrm>
            <a:off x="3076172"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5" name="椭圆 374"/>
          <p:cNvSpPr/>
          <p:nvPr/>
        </p:nvSpPr>
        <p:spPr bwMode="auto">
          <a:xfrm>
            <a:off x="3130543"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376" name="直接连接符 375"/>
          <p:cNvCxnSpPr/>
          <p:nvPr/>
        </p:nvCxnSpPr>
        <p:spPr bwMode="auto">
          <a:xfrm>
            <a:off x="2126781"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7" name="直接连接符 376"/>
          <p:cNvCxnSpPr/>
          <p:nvPr/>
        </p:nvCxnSpPr>
        <p:spPr bwMode="auto">
          <a:xfrm>
            <a:off x="2124737"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8" name="椭圆 377"/>
          <p:cNvSpPr/>
          <p:nvPr/>
        </p:nvSpPr>
        <p:spPr bwMode="auto">
          <a:xfrm>
            <a:off x="2179109"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pic>
        <p:nvPicPr>
          <p:cNvPr id="379" name="图片 274"/>
          <p:cNvPicPr>
            <a:picLocks noChangeAspect="1"/>
          </p:cNvPicPr>
          <p:nvPr/>
        </p:nvPicPr>
        <p:blipFill>
          <a:blip r:embed="rId21" cstate="print"/>
          <a:srcRect/>
          <a:stretch>
            <a:fillRect/>
          </a:stretch>
        </p:blipFill>
        <p:spPr bwMode="auto">
          <a:xfrm>
            <a:off x="3747883" y="2383658"/>
            <a:ext cx="157137" cy="162000"/>
          </a:xfrm>
          <a:prstGeom prst="rect">
            <a:avLst/>
          </a:prstGeom>
          <a:noFill/>
          <a:ln w="9525">
            <a:noFill/>
            <a:miter lim="800000"/>
            <a:headEnd/>
            <a:tailEnd/>
          </a:ln>
        </p:spPr>
      </p:pic>
      <p:pic>
        <p:nvPicPr>
          <p:cNvPr id="380" name="图片 274"/>
          <p:cNvPicPr>
            <a:picLocks noChangeAspect="1"/>
          </p:cNvPicPr>
          <p:nvPr/>
        </p:nvPicPr>
        <p:blipFill>
          <a:blip r:embed="rId21" cstate="print"/>
          <a:srcRect/>
          <a:stretch>
            <a:fillRect/>
          </a:stretch>
        </p:blipFill>
        <p:spPr bwMode="auto">
          <a:xfrm>
            <a:off x="3681982" y="2383658"/>
            <a:ext cx="157137" cy="162000"/>
          </a:xfrm>
          <a:prstGeom prst="rect">
            <a:avLst/>
          </a:prstGeom>
          <a:noFill/>
          <a:ln w="9525">
            <a:noFill/>
            <a:miter lim="800000"/>
            <a:headEnd/>
            <a:tailEnd/>
          </a:ln>
        </p:spPr>
      </p:pic>
      <p:pic>
        <p:nvPicPr>
          <p:cNvPr id="381" name="图片 1"/>
          <p:cNvPicPr>
            <a:picLocks noChangeAspect="1"/>
          </p:cNvPicPr>
          <p:nvPr/>
        </p:nvPicPr>
        <p:blipFill>
          <a:blip r:embed="rId20" cstate="print"/>
          <a:srcRect/>
          <a:stretch>
            <a:fillRect/>
          </a:stretch>
        </p:blipFill>
        <p:spPr bwMode="auto">
          <a:xfrm>
            <a:off x="3672459" y="2667410"/>
            <a:ext cx="156647" cy="162000"/>
          </a:xfrm>
          <a:prstGeom prst="rect">
            <a:avLst/>
          </a:prstGeom>
          <a:noFill/>
          <a:ln w="9525">
            <a:noFill/>
            <a:miter lim="800000"/>
            <a:headEnd/>
            <a:tailEnd/>
          </a:ln>
        </p:spPr>
      </p:pic>
      <p:pic>
        <p:nvPicPr>
          <p:cNvPr id="382" name="Picture 470" descr="图片630"/>
          <p:cNvPicPr>
            <a:picLocks noChangeAspect="1" noChangeArrowheads="1"/>
          </p:cNvPicPr>
          <p:nvPr/>
        </p:nvPicPr>
        <p:blipFill>
          <a:blip r:embed="rId22" cstate="print"/>
          <a:srcRect/>
          <a:stretch>
            <a:fillRect/>
          </a:stretch>
        </p:blipFill>
        <p:spPr bwMode="auto">
          <a:xfrm>
            <a:off x="3743060" y="2082645"/>
            <a:ext cx="161958" cy="162000"/>
          </a:xfrm>
          <a:prstGeom prst="rect">
            <a:avLst/>
          </a:prstGeom>
          <a:noFill/>
        </p:spPr>
      </p:pic>
      <p:pic>
        <p:nvPicPr>
          <p:cNvPr id="383" name="Picture 470" descr="图片630"/>
          <p:cNvPicPr>
            <a:picLocks noChangeAspect="1" noChangeArrowheads="1"/>
          </p:cNvPicPr>
          <p:nvPr/>
        </p:nvPicPr>
        <p:blipFill>
          <a:blip r:embed="rId22" cstate="print"/>
          <a:srcRect/>
          <a:stretch>
            <a:fillRect/>
          </a:stretch>
        </p:blipFill>
        <p:spPr bwMode="auto">
          <a:xfrm>
            <a:off x="3681979" y="2085919"/>
            <a:ext cx="161958" cy="162000"/>
          </a:xfrm>
          <a:prstGeom prst="rect">
            <a:avLst/>
          </a:prstGeom>
          <a:noFill/>
        </p:spPr>
      </p:pic>
      <p:cxnSp>
        <p:nvCxnSpPr>
          <p:cNvPr id="384" name="直接连接符 383"/>
          <p:cNvCxnSpPr>
            <a:stCxn id="380" idx="1"/>
            <a:endCxn id="137" idx="3"/>
          </p:cNvCxnSpPr>
          <p:nvPr/>
        </p:nvCxnSpPr>
        <p:spPr bwMode="auto">
          <a:xfrm flipH="1">
            <a:off x="3018080" y="2464660"/>
            <a:ext cx="663901" cy="23048"/>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5" name="直接连接符 384"/>
          <p:cNvCxnSpPr>
            <a:stCxn id="383" idx="1"/>
            <a:endCxn id="137" idx="3"/>
          </p:cNvCxnSpPr>
          <p:nvPr/>
        </p:nvCxnSpPr>
        <p:spPr bwMode="auto">
          <a:xfrm flipH="1">
            <a:off x="3018080" y="2166920"/>
            <a:ext cx="663901" cy="320787"/>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6" name="TextBox 385"/>
          <p:cNvSpPr txBox="1"/>
          <p:nvPr/>
        </p:nvSpPr>
        <p:spPr>
          <a:xfrm>
            <a:off x="3456596" y="2953626"/>
            <a:ext cx="711312" cy="196199"/>
          </a:xfrm>
          <a:prstGeom prst="rect">
            <a:avLst/>
          </a:prstGeom>
          <a:noFill/>
        </p:spPr>
        <p:txBody>
          <a:bodyPr wrap="square" lIns="68542" tIns="34271" rIns="68542" bIns="34271" rtlCol="0">
            <a:spAutoFit/>
          </a:bodyPr>
          <a:lstStyle/>
          <a:p>
            <a:pPr algn="ctr"/>
            <a:r>
              <a:rPr lang="zh-CN" altLang="en-US" sz="800" b="1" dirty="0" smtClean="0">
                <a:solidFill>
                  <a:srgbClr val="000000"/>
                </a:solidFill>
                <a:latin typeface="FrutigerNext LT Medium"/>
                <a:ea typeface="宋体" panose="02010600030101010101" pitchFamily="2" charset="-122"/>
                <a:cs typeface="Arial" panose="020B0604020202020204" pitchFamily="34" charset="0"/>
              </a:rPr>
              <a:t>业务链结点</a:t>
            </a:r>
            <a:endParaRPr lang="en-US" altLang="zh-CN" sz="800" b="1" dirty="0">
              <a:solidFill>
                <a:srgbClr val="000000"/>
              </a:solidFill>
              <a:latin typeface="FrutigerNext LT Medium"/>
              <a:ea typeface="华文细黑"/>
              <a:cs typeface="Arial" panose="020B0604020202020204" pitchFamily="34" charset="0"/>
            </a:endParaRPr>
          </a:p>
        </p:txBody>
      </p:sp>
      <p:sp>
        <p:nvSpPr>
          <p:cNvPr id="389" name="任意多边形 388"/>
          <p:cNvSpPr/>
          <p:nvPr/>
        </p:nvSpPr>
        <p:spPr bwMode="auto">
          <a:xfrm>
            <a:off x="1635129" y="2505731"/>
            <a:ext cx="1310446" cy="1504950"/>
          </a:xfrm>
          <a:custGeom>
            <a:avLst/>
            <a:gdLst>
              <a:gd name="connsiteX0" fmla="*/ 0 w 1735016"/>
              <a:gd name="connsiteY0" fmla="*/ 2090615 h 2090615"/>
              <a:gd name="connsiteX1" fmla="*/ 867508 w 1735016"/>
              <a:gd name="connsiteY1" fmla="*/ 320431 h 2090615"/>
              <a:gd name="connsiteX2" fmla="*/ 1735016 w 1735016"/>
              <a:gd name="connsiteY2" fmla="*/ 168031 h 2090615"/>
              <a:gd name="connsiteX0-1" fmla="*/ 0 w 1735016"/>
              <a:gd name="connsiteY0-2" fmla="*/ 2006600 h 2006600"/>
              <a:gd name="connsiteX1-3" fmla="*/ 772258 w 1735016"/>
              <a:gd name="connsiteY1-4" fmla="*/ 407866 h 2006600"/>
              <a:gd name="connsiteX2-5" fmla="*/ 1735016 w 1735016"/>
              <a:gd name="connsiteY2-6" fmla="*/ 84016 h 2006600"/>
              <a:gd name="connsiteX0-7" fmla="*/ 0 w 1747716"/>
              <a:gd name="connsiteY0-8" fmla="*/ 2006600 h 2006600"/>
              <a:gd name="connsiteX1-9" fmla="*/ 772258 w 1747716"/>
              <a:gd name="connsiteY1-10" fmla="*/ 407866 h 2006600"/>
              <a:gd name="connsiteX2-11" fmla="*/ 1747716 w 1747716"/>
              <a:gd name="connsiteY2-12" fmla="*/ 84016 h 2006600"/>
            </a:gdLst>
            <a:ahLst/>
            <a:cxnLst>
              <a:cxn ang="0">
                <a:pos x="connsiteX0-1" y="connsiteY0-2"/>
              </a:cxn>
              <a:cxn ang="0">
                <a:pos x="connsiteX1-3" y="connsiteY1-4"/>
              </a:cxn>
              <a:cxn ang="0">
                <a:pos x="connsiteX2-5" y="connsiteY2-6"/>
              </a:cxn>
            </a:cxnLst>
            <a:rect l="l" t="t" r="r" b="b"/>
            <a:pathLst>
              <a:path w="1747716" h="2006600">
                <a:moveTo>
                  <a:pt x="0" y="2006600"/>
                </a:moveTo>
                <a:cubicBezTo>
                  <a:pt x="289169" y="1281723"/>
                  <a:pt x="480972" y="728297"/>
                  <a:pt x="772258" y="407866"/>
                </a:cubicBezTo>
                <a:cubicBezTo>
                  <a:pt x="1063544" y="87435"/>
                  <a:pt x="1458546" y="0"/>
                  <a:pt x="1747716" y="84016"/>
                </a:cubicBezTo>
              </a:path>
            </a:pathLst>
          </a:custGeom>
          <a:noFill/>
          <a:ln w="9525" cap="flat" cmpd="sng" algn="ctr">
            <a:solidFill>
              <a:srgbClr val="FFC000"/>
            </a:solidFill>
            <a:prstDash val="solid"/>
            <a:round/>
            <a:headEnd type="stealth" w="lg" len="lg"/>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390" name="任意多边形 389"/>
          <p:cNvSpPr/>
          <p:nvPr/>
        </p:nvSpPr>
        <p:spPr bwMode="auto">
          <a:xfrm>
            <a:off x="2408652" y="1369518"/>
            <a:ext cx="509821" cy="1115158"/>
          </a:xfrm>
          <a:custGeom>
            <a:avLst/>
            <a:gdLst>
              <a:gd name="connsiteX0" fmla="*/ 679939 w 679939"/>
              <a:gd name="connsiteY0" fmla="*/ 1395046 h 1486877"/>
              <a:gd name="connsiteX1" fmla="*/ 152400 w 679939"/>
              <a:gd name="connsiteY1" fmla="*/ 1254369 h 1486877"/>
              <a:gd name="connsiteX2" fmla="*/ 0 w 679939"/>
              <a:gd name="connsiteY2" fmla="*/ 0 h 1486877"/>
            </a:gdLst>
            <a:ahLst/>
            <a:cxnLst>
              <a:cxn ang="0">
                <a:pos x="connsiteX0" y="connsiteY0"/>
              </a:cxn>
              <a:cxn ang="0">
                <a:pos x="connsiteX1" y="connsiteY1"/>
              </a:cxn>
              <a:cxn ang="0">
                <a:pos x="connsiteX2" y="connsiteY2"/>
              </a:cxn>
            </a:cxnLst>
            <a:rect l="l" t="t" r="r" b="b"/>
            <a:pathLst>
              <a:path w="679939" h="1486877">
                <a:moveTo>
                  <a:pt x="679939" y="1395046"/>
                </a:moveTo>
                <a:cubicBezTo>
                  <a:pt x="472831" y="1440961"/>
                  <a:pt x="265723" y="1486877"/>
                  <a:pt x="152400" y="1254369"/>
                </a:cubicBezTo>
                <a:cubicBezTo>
                  <a:pt x="39077" y="1021861"/>
                  <a:pt x="19538" y="510930"/>
                  <a:pt x="0" y="0"/>
                </a:cubicBezTo>
              </a:path>
            </a:pathLst>
          </a:custGeom>
          <a:noFill/>
          <a:ln w="9525" cap="flat" cmpd="sng" algn="ctr">
            <a:solidFill>
              <a:srgbClr val="FFC00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396" name="TextBox 395"/>
          <p:cNvSpPr txBox="1"/>
          <p:nvPr/>
        </p:nvSpPr>
        <p:spPr>
          <a:xfrm>
            <a:off x="4005933" y="2075462"/>
            <a:ext cx="485927" cy="176953"/>
          </a:xfrm>
          <a:prstGeom prst="rect">
            <a:avLst/>
          </a:prstGeom>
          <a:noFill/>
        </p:spPr>
        <p:txBody>
          <a:bodyPr wrap="squar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防火墙</a:t>
            </a:r>
            <a:endParaRPr lang="en-US" altLang="zh-CN" sz="700" dirty="0">
              <a:solidFill>
                <a:srgbClr val="000000"/>
              </a:solidFill>
              <a:latin typeface="FrutigerNext LT Medium"/>
              <a:ea typeface="华文细黑"/>
              <a:cs typeface="Arial" panose="020B0604020202020204" pitchFamily="34" charset="0"/>
            </a:endParaRPr>
          </a:p>
        </p:txBody>
      </p:sp>
      <p:cxnSp>
        <p:nvCxnSpPr>
          <p:cNvPr id="401" name="直接连接符 400"/>
          <p:cNvCxnSpPr>
            <a:stCxn id="331" idx="3"/>
            <a:endCxn id="330" idx="1"/>
          </p:cNvCxnSpPr>
          <p:nvPr/>
        </p:nvCxnSpPr>
        <p:spPr bwMode="auto">
          <a:xfrm>
            <a:off x="1477238" y="2248730"/>
            <a:ext cx="162624"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2" name="直接连接符 401"/>
          <p:cNvCxnSpPr>
            <a:stCxn id="348" idx="3"/>
            <a:endCxn id="349" idx="1"/>
          </p:cNvCxnSpPr>
          <p:nvPr/>
        </p:nvCxnSpPr>
        <p:spPr bwMode="auto">
          <a:xfrm>
            <a:off x="1464162" y="2521110"/>
            <a:ext cx="189443"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03" name="Picture 1939" descr="图片682"/>
          <p:cNvPicPr>
            <a:picLocks noChangeAspect="1" noChangeArrowheads="1"/>
          </p:cNvPicPr>
          <p:nvPr/>
        </p:nvPicPr>
        <p:blipFill>
          <a:blip r:embed="rId23" cstate="print"/>
          <a:srcRect/>
          <a:stretch>
            <a:fillRect/>
          </a:stretch>
        </p:blipFill>
        <p:spPr bwMode="auto">
          <a:xfrm>
            <a:off x="1302245" y="2713891"/>
            <a:ext cx="109468" cy="153295"/>
          </a:xfrm>
          <a:prstGeom prst="rect">
            <a:avLst/>
          </a:prstGeom>
          <a:noFill/>
          <a:effectLst/>
        </p:spPr>
      </p:pic>
      <p:pic>
        <p:nvPicPr>
          <p:cNvPr id="404" name="Picture 1939" descr="图片682"/>
          <p:cNvPicPr>
            <a:picLocks noChangeAspect="1" noChangeArrowheads="1"/>
          </p:cNvPicPr>
          <p:nvPr/>
        </p:nvPicPr>
        <p:blipFill>
          <a:blip r:embed="rId23" cstate="print"/>
          <a:srcRect/>
          <a:stretch>
            <a:fillRect/>
          </a:stretch>
        </p:blipFill>
        <p:spPr bwMode="auto">
          <a:xfrm>
            <a:off x="1404017" y="2713891"/>
            <a:ext cx="109468" cy="153295"/>
          </a:xfrm>
          <a:prstGeom prst="rect">
            <a:avLst/>
          </a:prstGeom>
          <a:noFill/>
          <a:effectLst/>
        </p:spPr>
      </p:pic>
      <p:pic>
        <p:nvPicPr>
          <p:cNvPr id="405" name="Picture 1939" descr="图片682"/>
          <p:cNvPicPr>
            <a:picLocks noChangeAspect="1" noChangeArrowheads="1"/>
          </p:cNvPicPr>
          <p:nvPr/>
        </p:nvPicPr>
        <p:blipFill>
          <a:blip r:embed="rId23" cstate="print"/>
          <a:srcRect/>
          <a:stretch>
            <a:fillRect/>
          </a:stretch>
        </p:blipFill>
        <p:spPr bwMode="auto">
          <a:xfrm>
            <a:off x="1505790" y="2713891"/>
            <a:ext cx="109468" cy="153295"/>
          </a:xfrm>
          <a:prstGeom prst="rect">
            <a:avLst/>
          </a:prstGeom>
          <a:noFill/>
          <a:effectLst/>
        </p:spPr>
      </p:pic>
      <p:pic>
        <p:nvPicPr>
          <p:cNvPr id="406" name="Picture 1939" descr="图片682"/>
          <p:cNvPicPr>
            <a:picLocks noChangeAspect="1" noChangeArrowheads="1"/>
          </p:cNvPicPr>
          <p:nvPr/>
        </p:nvPicPr>
        <p:blipFill>
          <a:blip r:embed="rId23" cstate="print"/>
          <a:srcRect/>
          <a:stretch>
            <a:fillRect/>
          </a:stretch>
        </p:blipFill>
        <p:spPr bwMode="auto">
          <a:xfrm>
            <a:off x="1607561" y="2713891"/>
            <a:ext cx="109468" cy="153295"/>
          </a:xfrm>
          <a:prstGeom prst="rect">
            <a:avLst/>
          </a:prstGeom>
          <a:noFill/>
          <a:effectLst/>
        </p:spPr>
      </p:pic>
      <p:pic>
        <p:nvPicPr>
          <p:cNvPr id="407" name="Picture 1939" descr="图片682"/>
          <p:cNvPicPr>
            <a:picLocks noChangeAspect="1" noChangeArrowheads="1"/>
          </p:cNvPicPr>
          <p:nvPr/>
        </p:nvPicPr>
        <p:blipFill>
          <a:blip r:embed="rId23" cstate="print"/>
          <a:srcRect/>
          <a:stretch>
            <a:fillRect/>
          </a:stretch>
        </p:blipFill>
        <p:spPr bwMode="auto">
          <a:xfrm>
            <a:off x="1709333" y="2713891"/>
            <a:ext cx="109468" cy="153295"/>
          </a:xfrm>
          <a:prstGeom prst="rect">
            <a:avLst/>
          </a:prstGeom>
          <a:noFill/>
          <a:effectLst/>
        </p:spPr>
      </p:pic>
      <p:cxnSp>
        <p:nvCxnSpPr>
          <p:cNvPr id="130" name="直接连接符 129"/>
          <p:cNvCxnSpPr/>
          <p:nvPr/>
        </p:nvCxnSpPr>
        <p:spPr bwMode="auto">
          <a:xfrm>
            <a:off x="3683988" y="1041042"/>
            <a:ext cx="269960" cy="0"/>
          </a:xfrm>
          <a:prstGeom prst="line">
            <a:avLst/>
          </a:prstGeom>
          <a:noFill/>
          <a:ln w="381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直接连接符 130"/>
          <p:cNvCxnSpPr/>
          <p:nvPr/>
        </p:nvCxnSpPr>
        <p:spPr bwMode="auto">
          <a:xfrm>
            <a:off x="3683988" y="1235405"/>
            <a:ext cx="269960" cy="0"/>
          </a:xfrm>
          <a:prstGeom prst="line">
            <a:avLst/>
          </a:prstGeom>
          <a:noFill/>
          <a:ln w="38100" cap="flat" cmpd="sng" algn="ctr">
            <a:solidFill>
              <a:srgbClr val="00B05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2" name="矩形 131"/>
          <p:cNvSpPr/>
          <p:nvPr/>
        </p:nvSpPr>
        <p:spPr bwMode="auto">
          <a:xfrm>
            <a:off x="3576006" y="926309"/>
            <a:ext cx="863871" cy="620105"/>
          </a:xfrm>
          <a:prstGeom prst="rect">
            <a:avLst/>
          </a:prstGeom>
          <a:noFill/>
          <a:ln w="9525" cap="flat" cmpd="sng" algn="ctr">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33" name="TextBox 132"/>
          <p:cNvSpPr txBox="1"/>
          <p:nvPr/>
        </p:nvSpPr>
        <p:spPr>
          <a:xfrm>
            <a:off x="3942470" y="946480"/>
            <a:ext cx="45742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r>
              <a:rPr lang="en-US" altLang="zh-CN" sz="700" dirty="0" smtClean="0">
                <a:solidFill>
                  <a:srgbClr val="000000"/>
                </a:solidFill>
                <a:latin typeface="FrutigerNext LT Medium"/>
                <a:ea typeface="宋体" panose="02010600030101010101" pitchFamily="2" charset="-122"/>
                <a:cs typeface="Arial" panose="020B0604020202020204" pitchFamily="34" charset="0"/>
              </a:rPr>
              <a:t>1</a:t>
            </a:r>
            <a:endParaRPr lang="en-US" altLang="zh-CN" sz="700" dirty="0">
              <a:solidFill>
                <a:srgbClr val="000000"/>
              </a:solidFill>
              <a:latin typeface="FrutigerNext LT Medium"/>
              <a:ea typeface="华文细黑"/>
              <a:cs typeface="Arial" panose="020B0604020202020204" pitchFamily="34" charset="0"/>
            </a:endParaRPr>
          </a:p>
        </p:txBody>
      </p:sp>
      <p:sp>
        <p:nvSpPr>
          <p:cNvPr id="134" name="TextBox 133"/>
          <p:cNvSpPr txBox="1"/>
          <p:nvPr/>
        </p:nvSpPr>
        <p:spPr>
          <a:xfrm>
            <a:off x="3942470" y="1143529"/>
            <a:ext cx="45742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r>
              <a:rPr lang="en-US" altLang="zh-CN" sz="700" dirty="0" smtClean="0">
                <a:solidFill>
                  <a:srgbClr val="000000"/>
                </a:solidFill>
                <a:latin typeface="FrutigerNext LT Medium"/>
                <a:ea typeface="宋体" panose="02010600030101010101" pitchFamily="2" charset="-122"/>
                <a:cs typeface="Arial" panose="020B0604020202020204" pitchFamily="34" charset="0"/>
              </a:rPr>
              <a:t>2</a:t>
            </a:r>
            <a:endParaRPr lang="en-US" altLang="zh-CN" sz="700" dirty="0">
              <a:solidFill>
                <a:srgbClr val="000000"/>
              </a:solidFill>
              <a:latin typeface="FrutigerNext LT Medium"/>
              <a:ea typeface="华文细黑"/>
              <a:cs typeface="Arial" panose="020B0604020202020204" pitchFamily="34" charset="0"/>
            </a:endParaRPr>
          </a:p>
        </p:txBody>
      </p:sp>
      <p:cxnSp>
        <p:nvCxnSpPr>
          <p:cNvPr id="135" name="直接连接符 134"/>
          <p:cNvCxnSpPr/>
          <p:nvPr/>
        </p:nvCxnSpPr>
        <p:spPr bwMode="auto">
          <a:xfrm>
            <a:off x="3670544" y="1429768"/>
            <a:ext cx="296923" cy="0"/>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6" name="TextBox 135"/>
          <p:cNvSpPr txBox="1"/>
          <p:nvPr/>
        </p:nvSpPr>
        <p:spPr>
          <a:xfrm>
            <a:off x="3942472" y="1340579"/>
            <a:ext cx="511923" cy="176933"/>
          </a:xfrm>
          <a:prstGeom prst="rect">
            <a:avLst/>
          </a:prstGeom>
          <a:noFill/>
        </p:spPr>
        <p:txBody>
          <a:bodyPr wrap="none" lIns="68542" tIns="34271" rIns="68542" bIns="34271" rtlCol="0">
            <a:spAutoFit/>
          </a:bodyPr>
          <a:lstStyle/>
          <a:p>
            <a:r>
              <a:rPr lang="en-US" altLang="zh-CN" sz="700" dirty="0" smtClean="0">
                <a:solidFill>
                  <a:srgbClr val="000000"/>
                </a:solidFill>
                <a:latin typeface="FrutigerNext LT Medium"/>
                <a:ea typeface="宋体" panose="02010600030101010101" pitchFamily="2" charset="-122"/>
                <a:cs typeface="Arial" panose="020B0604020202020204" pitchFamily="34" charset="0"/>
              </a:rPr>
              <a:t>GRE</a:t>
            </a:r>
            <a:r>
              <a:rPr lang="zh-CN" altLang="en-US" sz="700" dirty="0" smtClean="0">
                <a:solidFill>
                  <a:srgbClr val="000000"/>
                </a:solidFill>
                <a:latin typeface="FrutigerNext LT Medium"/>
                <a:ea typeface="宋体" panose="02010600030101010101" pitchFamily="2" charset="-122"/>
                <a:cs typeface="Arial" panose="020B0604020202020204" pitchFamily="34" charset="0"/>
              </a:rPr>
              <a:t>隧道</a:t>
            </a:r>
            <a:endParaRPr lang="en-US" altLang="zh-CN" sz="700" dirty="0">
              <a:solidFill>
                <a:srgbClr val="000000"/>
              </a:solidFill>
              <a:latin typeface="FrutigerNext LT Medium"/>
              <a:ea typeface="华文细黑"/>
              <a:cs typeface="Arial" panose="020B0604020202020204" pitchFamily="34" charset="0"/>
            </a:endParaRPr>
          </a:p>
        </p:txBody>
      </p:sp>
      <p:sp>
        <p:nvSpPr>
          <p:cNvPr id="137" name="任意多边形 136"/>
          <p:cNvSpPr/>
          <p:nvPr/>
        </p:nvSpPr>
        <p:spPr bwMode="auto">
          <a:xfrm>
            <a:off x="2971026" y="2072810"/>
            <a:ext cx="924338" cy="482973"/>
          </a:xfrm>
          <a:custGeom>
            <a:avLst/>
            <a:gdLst>
              <a:gd name="connsiteX0" fmla="*/ 0 w 1328270"/>
              <a:gd name="connsiteY0" fmla="*/ 618564 h 618564"/>
              <a:gd name="connsiteX1" fmla="*/ 1147482 w 1328270"/>
              <a:gd name="connsiteY1" fmla="*/ 573740 h 618564"/>
              <a:gd name="connsiteX2" fmla="*/ 1084729 w 1328270"/>
              <a:gd name="connsiteY2" fmla="*/ 385481 h 618564"/>
              <a:gd name="connsiteX3" fmla="*/ 143435 w 1328270"/>
              <a:gd name="connsiteY3" fmla="*/ 546846 h 618564"/>
              <a:gd name="connsiteX4" fmla="*/ 1102658 w 1328270"/>
              <a:gd name="connsiteY4" fmla="*/ 179293 h 618564"/>
              <a:gd name="connsiteX5" fmla="*/ 1057835 w 1328270"/>
              <a:gd name="connsiteY5" fmla="*/ 44823 h 618564"/>
              <a:gd name="connsiteX6" fmla="*/ 80682 w 1328270"/>
              <a:gd name="connsiteY6" fmla="*/ 448234 h 618564"/>
              <a:gd name="connsiteX0-1" fmla="*/ 8218 w 1232771"/>
              <a:gd name="connsiteY0-2" fmla="*/ 637614 h 637614"/>
              <a:gd name="connsiteX1-3" fmla="*/ 1066800 w 1232771"/>
              <a:gd name="connsiteY1-4" fmla="*/ 573740 h 637614"/>
              <a:gd name="connsiteX2-5" fmla="*/ 1004047 w 1232771"/>
              <a:gd name="connsiteY2-6" fmla="*/ 385481 h 637614"/>
              <a:gd name="connsiteX3-7" fmla="*/ 62753 w 1232771"/>
              <a:gd name="connsiteY3-8" fmla="*/ 546846 h 637614"/>
              <a:gd name="connsiteX4-9" fmla="*/ 1021976 w 1232771"/>
              <a:gd name="connsiteY4-10" fmla="*/ 179293 h 637614"/>
              <a:gd name="connsiteX5-11" fmla="*/ 977153 w 1232771"/>
              <a:gd name="connsiteY5-12" fmla="*/ 44823 h 637614"/>
              <a:gd name="connsiteX6-13" fmla="*/ 0 w 1232771"/>
              <a:gd name="connsiteY6-14" fmla="*/ 448234 h 637614"/>
              <a:gd name="connsiteX0-15" fmla="*/ 8218 w 1232771"/>
              <a:gd name="connsiteY0-16" fmla="*/ 643964 h 643964"/>
              <a:gd name="connsiteX1-17" fmla="*/ 1066800 w 1232771"/>
              <a:gd name="connsiteY1-18" fmla="*/ 580090 h 643964"/>
              <a:gd name="connsiteX2-19" fmla="*/ 1004047 w 1232771"/>
              <a:gd name="connsiteY2-20" fmla="*/ 391831 h 643964"/>
              <a:gd name="connsiteX3-21" fmla="*/ 62753 w 1232771"/>
              <a:gd name="connsiteY3-22" fmla="*/ 553196 h 643964"/>
              <a:gd name="connsiteX4-23" fmla="*/ 1021976 w 1232771"/>
              <a:gd name="connsiteY4-24" fmla="*/ 185643 h 643964"/>
              <a:gd name="connsiteX5-25" fmla="*/ 900953 w 1232771"/>
              <a:gd name="connsiteY5-26" fmla="*/ 44823 h 643964"/>
              <a:gd name="connsiteX6-27" fmla="*/ 0 w 1232771"/>
              <a:gd name="connsiteY6-28" fmla="*/ 454584 h 64396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232771" h="643964">
                <a:moveTo>
                  <a:pt x="8218" y="643964"/>
                </a:moveTo>
                <a:cubicBezTo>
                  <a:pt x="491565" y="640975"/>
                  <a:pt x="900829" y="622112"/>
                  <a:pt x="1066800" y="580090"/>
                </a:cubicBezTo>
                <a:cubicBezTo>
                  <a:pt x="1232771" y="538068"/>
                  <a:pt x="1171388" y="396313"/>
                  <a:pt x="1004047" y="391831"/>
                </a:cubicBezTo>
                <a:cubicBezTo>
                  <a:pt x="836706" y="387349"/>
                  <a:pt x="59765" y="587561"/>
                  <a:pt x="62753" y="553196"/>
                </a:cubicBezTo>
                <a:cubicBezTo>
                  <a:pt x="65741" y="518831"/>
                  <a:pt x="882276" y="270372"/>
                  <a:pt x="1021976" y="185643"/>
                </a:cubicBezTo>
                <a:cubicBezTo>
                  <a:pt x="1161676" y="100914"/>
                  <a:pt x="1071282" y="0"/>
                  <a:pt x="900953" y="44823"/>
                </a:cubicBezTo>
                <a:cubicBezTo>
                  <a:pt x="730624" y="89646"/>
                  <a:pt x="403412" y="275290"/>
                  <a:pt x="0" y="454584"/>
                </a:cubicBezTo>
              </a:path>
            </a:pathLst>
          </a:custGeom>
          <a:noFill/>
          <a:ln w="635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a:buClr>
                <a:srgbClr val="CC9900"/>
              </a:buClr>
              <a:buFont typeface="Wingdings" panose="05000000000000000000" pitchFamily="2" charset="2"/>
              <a:buChar char="n"/>
            </a:pPr>
            <a:endParaRPr lang="zh-CN" altLang="en-US" smtClean="0">
              <a:solidFill>
                <a:srgbClr val="B2B2B2"/>
              </a:solidFill>
              <a:latin typeface="Arial" panose="020B0604020202020204" pitchFamily="34" charset="0"/>
              <a:ea typeface="华文细黑"/>
            </a:endParaRPr>
          </a:p>
        </p:txBody>
      </p:sp>
      <p:sp>
        <p:nvSpPr>
          <p:cNvPr id="142" name="任意多边形 141"/>
          <p:cNvSpPr/>
          <p:nvPr/>
        </p:nvSpPr>
        <p:spPr bwMode="auto">
          <a:xfrm>
            <a:off x="2961505" y="2147889"/>
            <a:ext cx="926859" cy="349624"/>
          </a:xfrm>
          <a:custGeom>
            <a:avLst/>
            <a:gdLst>
              <a:gd name="connsiteX0" fmla="*/ 17930 w 1290918"/>
              <a:gd name="connsiteY0" fmla="*/ 502024 h 502024"/>
              <a:gd name="connsiteX1" fmla="*/ 1120589 w 1290918"/>
              <a:gd name="connsiteY1" fmla="*/ 161365 h 502024"/>
              <a:gd name="connsiteX2" fmla="*/ 1039906 w 1290918"/>
              <a:gd name="connsiteY2" fmla="*/ 35859 h 502024"/>
              <a:gd name="connsiteX3" fmla="*/ 0 w 1290918"/>
              <a:gd name="connsiteY3" fmla="*/ 376518 h 502024"/>
              <a:gd name="connsiteX0-1" fmla="*/ 31377 w 1304365"/>
              <a:gd name="connsiteY0-2" fmla="*/ 482053 h 482053"/>
              <a:gd name="connsiteX1-3" fmla="*/ 1134036 w 1304365"/>
              <a:gd name="connsiteY1-4" fmla="*/ 141394 h 482053"/>
              <a:gd name="connsiteX2-5" fmla="*/ 1053353 w 1304365"/>
              <a:gd name="connsiteY2-6" fmla="*/ 15888 h 482053"/>
              <a:gd name="connsiteX3-7" fmla="*/ 0 w 1304365"/>
              <a:gd name="connsiteY3-8" fmla="*/ 236719 h 482053"/>
              <a:gd name="connsiteX0-9" fmla="*/ 31377 w 1304365"/>
              <a:gd name="connsiteY0-10" fmla="*/ 521996 h 521996"/>
              <a:gd name="connsiteX1-11" fmla="*/ 1134036 w 1304365"/>
              <a:gd name="connsiteY1-12" fmla="*/ 181337 h 521996"/>
              <a:gd name="connsiteX2-13" fmla="*/ 1053353 w 1304365"/>
              <a:gd name="connsiteY2-14" fmla="*/ 15888 h 521996"/>
              <a:gd name="connsiteX3-15" fmla="*/ 0 w 1304365"/>
              <a:gd name="connsiteY3-16" fmla="*/ 276662 h 521996"/>
              <a:gd name="connsiteX0-17" fmla="*/ 4483 w 1308848"/>
              <a:gd name="connsiteY0-18" fmla="*/ 488710 h 488710"/>
              <a:gd name="connsiteX1-19" fmla="*/ 1134036 w 1308848"/>
              <a:gd name="connsiteY1-20" fmla="*/ 181337 h 488710"/>
              <a:gd name="connsiteX2-21" fmla="*/ 1053353 w 1308848"/>
              <a:gd name="connsiteY2-22" fmla="*/ 15888 h 488710"/>
              <a:gd name="connsiteX3-23" fmla="*/ 0 w 1308848"/>
              <a:gd name="connsiteY3-24" fmla="*/ 276662 h 488710"/>
            </a:gdLst>
            <a:ahLst/>
            <a:cxnLst>
              <a:cxn ang="0">
                <a:pos x="connsiteX0-1" y="connsiteY0-2"/>
              </a:cxn>
              <a:cxn ang="0">
                <a:pos x="connsiteX1-3" y="connsiteY1-4"/>
              </a:cxn>
              <a:cxn ang="0">
                <a:pos x="connsiteX2-5" y="connsiteY2-6"/>
              </a:cxn>
              <a:cxn ang="0">
                <a:pos x="connsiteX3-7" y="connsiteY3-8"/>
              </a:cxn>
            </a:cxnLst>
            <a:rect l="l" t="t" r="r" b="b"/>
            <a:pathLst>
              <a:path w="1308848" h="488710">
                <a:moveTo>
                  <a:pt x="4483" y="488710"/>
                </a:moveTo>
                <a:cubicBezTo>
                  <a:pt x="470648" y="357227"/>
                  <a:pt x="959224" y="260141"/>
                  <a:pt x="1134036" y="181337"/>
                </a:cubicBezTo>
                <a:cubicBezTo>
                  <a:pt x="1308848" y="102533"/>
                  <a:pt x="1242359" y="0"/>
                  <a:pt x="1053353" y="15888"/>
                </a:cubicBezTo>
                <a:cubicBezTo>
                  <a:pt x="864347" y="31776"/>
                  <a:pt x="426570" y="124262"/>
                  <a:pt x="0" y="276662"/>
                </a:cubicBezTo>
              </a:path>
            </a:pathLst>
          </a:custGeom>
          <a:noFill/>
          <a:ln w="63500" cap="flat" cmpd="sng" algn="ctr">
            <a:solidFill>
              <a:srgbClr val="00B05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a:defRPr/>
            </a:pPr>
            <a:endParaRPr lang="zh-CN" altLang="en-US" kern="0" smtClean="0">
              <a:solidFill>
                <a:srgbClr val="B2B2B2"/>
              </a:solidFill>
              <a:latin typeface="Arial" panose="020B0604020202020204" pitchFamily="34" charset="0"/>
              <a:ea typeface="宋体" panose="02010600030101010101" pitchFamily="2" charset="-122"/>
            </a:endParaRPr>
          </a:p>
        </p:txBody>
      </p:sp>
      <p:sp>
        <p:nvSpPr>
          <p:cNvPr id="143" name="任意多边形 142"/>
          <p:cNvSpPr/>
          <p:nvPr/>
        </p:nvSpPr>
        <p:spPr bwMode="auto">
          <a:xfrm>
            <a:off x="2224060" y="2486641"/>
            <a:ext cx="711992" cy="1509098"/>
          </a:xfrm>
          <a:custGeom>
            <a:avLst/>
            <a:gdLst>
              <a:gd name="connsiteX0" fmla="*/ 0 w 949570"/>
              <a:gd name="connsiteY0" fmla="*/ 1842477 h 1842477"/>
              <a:gd name="connsiteX1" fmla="*/ 246185 w 949570"/>
              <a:gd name="connsiteY1" fmla="*/ 834292 h 1842477"/>
              <a:gd name="connsiteX2" fmla="*/ 668216 w 949570"/>
              <a:gd name="connsiteY2" fmla="*/ 130908 h 1842477"/>
              <a:gd name="connsiteX3" fmla="*/ 949570 w 949570"/>
              <a:gd name="connsiteY3" fmla="*/ 48846 h 1842477"/>
              <a:gd name="connsiteX0-1" fmla="*/ 0 w 949570"/>
              <a:gd name="connsiteY0-2" fmla="*/ 1818054 h 1818054"/>
              <a:gd name="connsiteX1-3" fmla="*/ 246185 w 949570"/>
              <a:gd name="connsiteY1-4" fmla="*/ 809869 h 1818054"/>
              <a:gd name="connsiteX2-5" fmla="*/ 668216 w 949570"/>
              <a:gd name="connsiteY2-6" fmla="*/ 159720 h 1818054"/>
              <a:gd name="connsiteX3-7" fmla="*/ 949570 w 949570"/>
              <a:gd name="connsiteY3-8" fmla="*/ 24423 h 1818054"/>
            </a:gdLst>
            <a:ahLst/>
            <a:cxnLst>
              <a:cxn ang="0">
                <a:pos x="connsiteX0-1" y="connsiteY0-2"/>
              </a:cxn>
              <a:cxn ang="0">
                <a:pos x="connsiteX1-3" y="connsiteY1-4"/>
              </a:cxn>
              <a:cxn ang="0">
                <a:pos x="connsiteX2-5" y="connsiteY2-6"/>
              </a:cxn>
              <a:cxn ang="0">
                <a:pos x="connsiteX3-7" y="connsiteY3-8"/>
              </a:cxn>
            </a:cxnLst>
            <a:rect l="l" t="t" r="r" b="b"/>
            <a:pathLst>
              <a:path w="949570" h="1818054">
                <a:moveTo>
                  <a:pt x="0" y="1818054"/>
                </a:moveTo>
                <a:cubicBezTo>
                  <a:pt x="67408" y="1456592"/>
                  <a:pt x="134816" y="1086258"/>
                  <a:pt x="246185" y="809869"/>
                </a:cubicBezTo>
                <a:cubicBezTo>
                  <a:pt x="357554" y="533480"/>
                  <a:pt x="550985" y="290628"/>
                  <a:pt x="668216" y="159720"/>
                </a:cubicBezTo>
                <a:cubicBezTo>
                  <a:pt x="785447" y="28812"/>
                  <a:pt x="867508" y="0"/>
                  <a:pt x="949570" y="24423"/>
                </a:cubicBezTo>
              </a:path>
            </a:pathLst>
          </a:custGeom>
          <a:noFill/>
          <a:ln w="12700" cap="flat" cmpd="sng" algn="ctr">
            <a:solidFill>
              <a:srgbClr val="00B050"/>
            </a:solidFill>
            <a:prstDash val="solid"/>
            <a:round/>
            <a:headEnd type="stealth" w="lg" len="lg"/>
            <a:tailEnd type="diamond"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44" name="任意多边形 143"/>
          <p:cNvSpPr/>
          <p:nvPr/>
        </p:nvSpPr>
        <p:spPr bwMode="auto">
          <a:xfrm>
            <a:off x="2518707" y="1395415"/>
            <a:ext cx="423752" cy="1025525"/>
          </a:xfrm>
          <a:custGeom>
            <a:avLst/>
            <a:gdLst>
              <a:gd name="connsiteX0" fmla="*/ 565150 w 565150"/>
              <a:gd name="connsiteY0" fmla="*/ 1270000 h 1367367"/>
              <a:gd name="connsiteX1" fmla="*/ 158750 w 565150"/>
              <a:gd name="connsiteY1" fmla="*/ 1155700 h 1367367"/>
              <a:gd name="connsiteX2" fmla="*/ 0 w 565150"/>
              <a:gd name="connsiteY2" fmla="*/ 0 h 1367367"/>
            </a:gdLst>
            <a:ahLst/>
            <a:cxnLst>
              <a:cxn ang="0">
                <a:pos x="connsiteX0" y="connsiteY0"/>
              </a:cxn>
              <a:cxn ang="0">
                <a:pos x="connsiteX1" y="connsiteY1"/>
              </a:cxn>
              <a:cxn ang="0">
                <a:pos x="connsiteX2" y="connsiteY2"/>
              </a:cxn>
            </a:cxnLst>
            <a:rect l="l" t="t" r="r" b="b"/>
            <a:pathLst>
              <a:path w="565150" h="1367367">
                <a:moveTo>
                  <a:pt x="565150" y="1270000"/>
                </a:moveTo>
                <a:cubicBezTo>
                  <a:pt x="409046" y="1318683"/>
                  <a:pt x="252942" y="1367367"/>
                  <a:pt x="158750" y="1155700"/>
                </a:cubicBezTo>
                <a:cubicBezTo>
                  <a:pt x="64558" y="944033"/>
                  <a:pt x="32279" y="472016"/>
                  <a:pt x="0" y="0"/>
                </a:cubicBezTo>
              </a:path>
            </a:pathLst>
          </a:custGeom>
          <a:noFill/>
          <a:ln w="12700" cap="flat" cmpd="sng" algn="ctr">
            <a:solidFill>
              <a:srgbClr val="00B050"/>
            </a:solidFill>
            <a:prstDash val="solid"/>
            <a:round/>
            <a:headEnd type="diamond" w="lg" len="lg"/>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000000"/>
              </a:solidFill>
              <a:latin typeface="Arial" panose="020B0604020202020204" pitchFamily="34" charset="0"/>
              <a:ea typeface="宋体" panose="02010600030101010101" pitchFamily="2" charset="-122"/>
            </a:endParaRPr>
          </a:p>
        </p:txBody>
      </p:sp>
      <p:sp>
        <p:nvSpPr>
          <p:cNvPr id="138" name="TextBox 137"/>
          <p:cNvSpPr txBox="1"/>
          <p:nvPr/>
        </p:nvSpPr>
        <p:spPr>
          <a:xfrm>
            <a:off x="4005932" y="2380149"/>
            <a:ext cx="555356"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宋体" panose="02010600030101010101" pitchFamily="2" charset="-122"/>
                <a:cs typeface="Arial" panose="020B0604020202020204" pitchFamily="34" charset="0"/>
              </a:rPr>
              <a:t>上网管理</a:t>
            </a:r>
            <a:endParaRPr lang="en-US" altLang="zh-CN" sz="700" dirty="0" smtClean="0">
              <a:solidFill>
                <a:srgbClr val="FFFFFF">
                  <a:lumMod val="50000"/>
                </a:srgbClr>
              </a:solidFill>
              <a:latin typeface="FrutigerNext LT Medium"/>
              <a:ea typeface="宋体" panose="02010600030101010101" pitchFamily="2" charset="-122"/>
              <a:cs typeface="Arial" panose="020B0604020202020204" pitchFamily="34" charset="0"/>
            </a:endParaRPr>
          </a:p>
          <a:p>
            <a:r>
              <a:rPr lang="en-US" altLang="zh-CN" sz="700" dirty="0" smtClean="0">
                <a:solidFill>
                  <a:srgbClr val="FFFFFF">
                    <a:lumMod val="50000"/>
                  </a:srgbClr>
                </a:solidFill>
                <a:latin typeface="FrutigerNext LT Medium"/>
                <a:ea typeface="华文细黑"/>
                <a:cs typeface="Arial" panose="020B0604020202020204" pitchFamily="34" charset="0"/>
              </a:rPr>
              <a:t>(</a:t>
            </a:r>
            <a:r>
              <a:rPr lang="zh-CN" altLang="en-US" sz="700" dirty="0" smtClean="0">
                <a:solidFill>
                  <a:srgbClr val="FFFFFF">
                    <a:lumMod val="50000"/>
                  </a:srgbClr>
                </a:solidFill>
                <a:latin typeface="FrutigerNext LT Medium"/>
                <a:ea typeface="华文细黑"/>
                <a:cs typeface="Arial" panose="020B0604020202020204" pitchFamily="34" charset="0"/>
              </a:rPr>
              <a:t>暂不支持</a:t>
            </a:r>
            <a:r>
              <a:rPr lang="en-US" altLang="zh-CN" sz="700" dirty="0" smtClean="0">
                <a:solidFill>
                  <a:srgbClr val="FFFFFF">
                    <a:lumMod val="50000"/>
                  </a:srgbClr>
                </a:solidFill>
                <a:latin typeface="FrutigerNext LT Medium"/>
                <a:ea typeface="华文细黑"/>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
        <p:nvSpPr>
          <p:cNvPr id="139" name="TextBox 138"/>
          <p:cNvSpPr txBox="1"/>
          <p:nvPr/>
        </p:nvSpPr>
        <p:spPr>
          <a:xfrm>
            <a:off x="4005933" y="2667411"/>
            <a:ext cx="558157"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华文细黑"/>
                <a:cs typeface="Arial" panose="020B0604020202020204" pitchFamily="34" charset="0"/>
              </a:rPr>
              <a:t>防病毒</a:t>
            </a:r>
            <a:endParaRPr lang="en-US" altLang="zh-CN" sz="700" dirty="0" smtClean="0">
              <a:solidFill>
                <a:srgbClr val="FFFFFF">
                  <a:lumMod val="50000"/>
                </a:srgbClr>
              </a:solidFill>
              <a:latin typeface="FrutigerNext LT Medium"/>
              <a:ea typeface="华文细黑"/>
              <a:cs typeface="Arial" panose="020B0604020202020204" pitchFamily="34" charset="0"/>
            </a:endParaRPr>
          </a:p>
          <a:p>
            <a:r>
              <a:rPr lang="en-US" altLang="zh-CN" sz="700" dirty="0" smtClean="0">
                <a:solidFill>
                  <a:srgbClr val="FFFFFF">
                    <a:lumMod val="50000"/>
                  </a:srgbClr>
                </a:solidFill>
                <a:ea typeface="宋体" panose="02010600030101010101" pitchFamily="2" charset="-122"/>
                <a:cs typeface="Arial" panose="020B0604020202020204" pitchFamily="34" charset="0"/>
              </a:rPr>
              <a:t>(</a:t>
            </a:r>
            <a:r>
              <a:rPr lang="zh-CN" altLang="en-US" sz="700" dirty="0" smtClean="0">
                <a:solidFill>
                  <a:srgbClr val="FFFFFF">
                    <a:lumMod val="50000"/>
                  </a:srgbClr>
                </a:solidFill>
                <a:ea typeface="宋体" panose="02010600030101010101" pitchFamily="2" charset="-122"/>
                <a:cs typeface="Arial" panose="020B0604020202020204" pitchFamily="34" charset="0"/>
              </a:rPr>
              <a:t>暂不支持</a:t>
            </a:r>
            <a:r>
              <a:rPr lang="en-US" altLang="zh-CN" sz="700" dirty="0" smtClean="0">
                <a:solidFill>
                  <a:srgbClr val="FFFFFF">
                    <a:lumMod val="50000"/>
                  </a:srgbClr>
                </a:solidFill>
                <a:ea typeface="宋体" panose="02010600030101010101" pitchFamily="2" charset="-122"/>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Tree>
  </p:cSld>
  <p:clrMapOvr>
    <a:masterClrMapping/>
  </p:clrMapOvr>
  <p:transition advClick="0" advTm="8000">
    <p:cut/>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smtClean="0"/>
              <a:t>MSV</a:t>
            </a:r>
            <a:r>
              <a:rPr lang="zh-CN" altLang="en-US" dirty="0" smtClean="0"/>
              <a:t>业务链典型场景三</a:t>
            </a:r>
            <a:r>
              <a:rPr lang="en-US" altLang="zh-CN" dirty="0" smtClean="0"/>
              <a:t>—Internet</a:t>
            </a:r>
            <a:r>
              <a:rPr lang="zh-CN" altLang="en-US" dirty="0" smtClean="0"/>
              <a:t>访问数据中心</a:t>
            </a:r>
            <a:endParaRPr lang="zh-CN" altLang="en-US" dirty="0"/>
          </a:p>
        </p:txBody>
      </p:sp>
      <p:sp>
        <p:nvSpPr>
          <p:cNvPr id="210" name="内容占位符 2"/>
          <p:cNvSpPr txBox="1"/>
          <p:nvPr/>
        </p:nvSpPr>
        <p:spPr bwMode="auto">
          <a:xfrm>
            <a:off x="4879103" y="863206"/>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客户需求：</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en-US" altLang="zh-CN" sz="1000" dirty="0" smtClean="0">
                <a:solidFill>
                  <a:srgbClr val="2D2015"/>
                </a:solidFill>
                <a:latin typeface="微软雅黑" panose="020B0503020204020204" pitchFamily="34" charset="-122"/>
                <a:ea typeface="微软雅黑" panose="020B0503020204020204" pitchFamily="34" charset="-122"/>
              </a:rPr>
              <a:t>Internet</a:t>
            </a:r>
            <a:r>
              <a:rPr lang="zh-CN" altLang="en-US" sz="1000" dirty="0" smtClean="0">
                <a:solidFill>
                  <a:srgbClr val="2D2015"/>
                </a:solidFill>
                <a:latin typeface="微软雅黑" panose="020B0503020204020204" pitchFamily="34" charset="-122"/>
                <a:ea typeface="微软雅黑" panose="020B0503020204020204" pitchFamily="34" charset="-122"/>
              </a:rPr>
              <a:t>到数据中心的流量需进行</a:t>
            </a:r>
            <a:r>
              <a:rPr lang="en-US" altLang="zh-CN" sz="1000" dirty="0" smtClean="0">
                <a:solidFill>
                  <a:srgbClr val="2D2015"/>
                </a:solidFill>
                <a:latin typeface="微软雅黑" panose="020B0503020204020204" pitchFamily="34" charset="-122"/>
                <a:ea typeface="微软雅黑" panose="020B0503020204020204" pitchFamily="34" charset="-122"/>
              </a:rPr>
              <a:t>NAT</a:t>
            </a:r>
            <a:r>
              <a:rPr lang="zh-CN" altLang="en-US" sz="1000" dirty="0" smtClean="0">
                <a:solidFill>
                  <a:srgbClr val="2D2015"/>
                </a:solidFill>
                <a:latin typeface="微软雅黑" panose="020B0503020204020204" pitchFamily="34" charset="-122"/>
                <a:ea typeface="微软雅黑" panose="020B0503020204020204" pitchFamily="34" charset="-122"/>
              </a:rPr>
              <a:t>转换和杀毒处理；</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编排设备选择：</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en-US" altLang="zh-CN" sz="1000" dirty="0" smtClean="0">
                <a:solidFill>
                  <a:srgbClr val="2D2015"/>
                </a:solidFill>
                <a:latin typeface="微软雅黑" panose="020B0503020204020204" pitchFamily="34" charset="-122"/>
                <a:ea typeface="微软雅黑" panose="020B0503020204020204" pitchFamily="34" charset="-122"/>
              </a:rPr>
              <a:t>Internet</a:t>
            </a:r>
            <a:r>
              <a:rPr lang="zh-CN" altLang="zh-CN" sz="1000" dirty="0" smtClean="0">
                <a:solidFill>
                  <a:srgbClr val="2D2015"/>
                </a:solidFill>
                <a:latin typeface="微软雅黑" panose="020B0503020204020204" pitchFamily="34" charset="-122"/>
                <a:ea typeface="微软雅黑" panose="020B0503020204020204" pitchFamily="34" charset="-122"/>
              </a:rPr>
              <a:t>访问数据中心的流量通常均经由核心层交换机转发，建议选择</a:t>
            </a:r>
            <a:r>
              <a:rPr lang="zh-CN" altLang="zh-CN" sz="1000" b="1" dirty="0" smtClean="0">
                <a:solidFill>
                  <a:srgbClr val="2D2015"/>
                </a:solidFill>
                <a:latin typeface="微软雅黑" panose="020B0503020204020204" pitchFamily="34" charset="-122"/>
                <a:ea typeface="微软雅黑" panose="020B0503020204020204" pitchFamily="34" charset="-122"/>
              </a:rPr>
              <a:t>核心层交换机作为编排</a:t>
            </a:r>
            <a:r>
              <a:rPr lang="zh-CN" altLang="en-US" sz="1000" b="1" dirty="0" smtClean="0">
                <a:solidFill>
                  <a:srgbClr val="2D2015"/>
                </a:solidFill>
                <a:latin typeface="微软雅黑" panose="020B0503020204020204" pitchFamily="34" charset="-122"/>
                <a:ea typeface="微软雅黑" panose="020B0503020204020204" pitchFamily="34" charset="-122"/>
              </a:rPr>
              <a:t>设备进行</a:t>
            </a:r>
            <a:r>
              <a:rPr lang="zh-CN" altLang="zh-CN" sz="1000" b="1" dirty="0" smtClean="0">
                <a:solidFill>
                  <a:srgbClr val="2D2015"/>
                </a:solidFill>
                <a:latin typeface="微软雅黑" panose="020B0503020204020204" pitchFamily="34" charset="-122"/>
                <a:ea typeface="微软雅黑" panose="020B0503020204020204" pitchFamily="34" charset="-122"/>
              </a:rPr>
              <a:t>引流</a:t>
            </a:r>
            <a:r>
              <a:rPr lang="zh-CN" altLang="zh-CN" sz="1000" dirty="0" smtClean="0">
                <a:solidFill>
                  <a:srgbClr val="2D2015"/>
                </a:solidFill>
                <a:latin typeface="微软雅黑" panose="020B0503020204020204" pitchFamily="34" charset="-122"/>
                <a:ea typeface="微软雅黑" panose="020B0503020204020204" pitchFamily="34" charset="-12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业务设备位置：</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dirty="0" smtClean="0">
                <a:solidFill>
                  <a:srgbClr val="2D2015"/>
                </a:solidFill>
                <a:latin typeface="微软雅黑" panose="020B0503020204020204" pitchFamily="34" charset="-122"/>
                <a:ea typeface="微软雅黑" panose="020B0503020204020204" pitchFamily="34" charset="-122"/>
              </a:rPr>
              <a:t>业务设备通常部署在核心层，供不同的业务链共同使用。</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1000" b="1" dirty="0" smtClean="0">
                <a:solidFill>
                  <a:srgbClr val="990000"/>
                </a:solidFill>
                <a:latin typeface="微软雅黑" panose="020B0503020204020204" pitchFamily="34" charset="-122"/>
                <a:ea typeface="微软雅黑" panose="020B0503020204020204" pitchFamily="34" charset="-122"/>
              </a:rPr>
              <a:t>部署说明：</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buFont typeface="Wingdings" panose="05000000000000000000" pitchFamily="2" charset="2"/>
              <a:buChar char="Ø"/>
            </a:pPr>
            <a:r>
              <a:rPr lang="zh-CN" altLang="zh-CN" sz="1000" dirty="0" smtClean="0">
                <a:solidFill>
                  <a:srgbClr val="2D2015"/>
                </a:solidFill>
                <a:latin typeface="微软雅黑" panose="020B0503020204020204" pitchFamily="34" charset="-122"/>
                <a:ea typeface="微软雅黑" panose="020B0503020204020204" pitchFamily="34" charset="-122"/>
              </a:rPr>
              <a:t>对于</a:t>
            </a:r>
            <a:r>
              <a:rPr lang="en-US" altLang="zh-CN" sz="1000" dirty="0" smtClean="0">
                <a:solidFill>
                  <a:srgbClr val="2D2015"/>
                </a:solidFill>
                <a:latin typeface="微软雅黑" panose="020B0503020204020204" pitchFamily="34" charset="-122"/>
                <a:ea typeface="微软雅黑" panose="020B0503020204020204" pitchFamily="34" charset="-122"/>
              </a:rPr>
              <a:t>Internet</a:t>
            </a:r>
            <a:r>
              <a:rPr lang="zh-CN" altLang="zh-CN" sz="1000" dirty="0" smtClean="0">
                <a:solidFill>
                  <a:srgbClr val="2D2015"/>
                </a:solidFill>
                <a:latin typeface="微软雅黑" panose="020B0503020204020204" pitchFamily="34" charset="-122"/>
                <a:ea typeface="微软雅黑" panose="020B0503020204020204" pitchFamily="34" charset="-122"/>
              </a:rPr>
              <a:t>访问数据中心服务器的流量，</a:t>
            </a:r>
            <a:r>
              <a:rPr lang="zh-CN" altLang="en-US" sz="1000" dirty="0" smtClean="0">
                <a:solidFill>
                  <a:srgbClr val="2D2015"/>
                </a:solidFill>
                <a:latin typeface="微软雅黑" panose="020B0503020204020204" pitchFamily="34" charset="-122"/>
                <a:ea typeface="微软雅黑" panose="020B0503020204020204" pitchFamily="34" charset="-122"/>
              </a:rPr>
              <a:t>由于不存在</a:t>
            </a:r>
            <a:r>
              <a:rPr lang="en-US" altLang="zh-CN" sz="1000" dirty="0" smtClean="0">
                <a:solidFill>
                  <a:srgbClr val="2D2015"/>
                </a:solidFill>
                <a:latin typeface="微软雅黑" panose="020B0503020204020204" pitchFamily="34" charset="-122"/>
                <a:ea typeface="微软雅黑" panose="020B0503020204020204" pitchFamily="34" charset="-122"/>
              </a:rPr>
              <a:t>NAC</a:t>
            </a:r>
            <a:r>
              <a:rPr lang="zh-CN" altLang="en-US" sz="1000" dirty="0" smtClean="0">
                <a:solidFill>
                  <a:srgbClr val="2D2015"/>
                </a:solidFill>
                <a:latin typeface="微软雅黑" panose="020B0503020204020204" pitchFamily="34" charset="-122"/>
                <a:ea typeface="微软雅黑" panose="020B0503020204020204" pitchFamily="34" charset="-122"/>
              </a:rPr>
              <a:t>认证流程，所以仅能</a:t>
            </a:r>
            <a:r>
              <a:rPr lang="zh-CN" altLang="zh-CN" sz="1000" dirty="0" smtClean="0">
                <a:solidFill>
                  <a:srgbClr val="2D2015"/>
                </a:solidFill>
                <a:latin typeface="微软雅黑" panose="020B0503020204020204" pitchFamily="34" charset="-122"/>
                <a:ea typeface="微软雅黑" panose="020B0503020204020204" pitchFamily="34" charset="-122"/>
              </a:rPr>
              <a:t>基于</a:t>
            </a:r>
            <a:r>
              <a:rPr lang="zh-CN" altLang="en-US" sz="1000" dirty="0" smtClean="0">
                <a:solidFill>
                  <a:srgbClr val="2D2015"/>
                </a:solidFill>
                <a:latin typeface="微软雅黑" panose="020B0503020204020204" pitchFamily="34" charset="-122"/>
                <a:ea typeface="微软雅黑" panose="020B0503020204020204" pitchFamily="34" charset="-122"/>
              </a:rPr>
              <a:t>五元组</a:t>
            </a:r>
            <a:r>
              <a:rPr lang="en-US" altLang="zh-CN" sz="1000" dirty="0" smtClean="0">
                <a:solidFill>
                  <a:srgbClr val="2D2015"/>
                </a:solidFill>
                <a:latin typeface="微软雅黑" panose="020B0503020204020204" pitchFamily="34" charset="-122"/>
                <a:ea typeface="微软雅黑" panose="020B0503020204020204" pitchFamily="34" charset="-122"/>
              </a:rPr>
              <a:t>ACL</a:t>
            </a:r>
            <a:r>
              <a:rPr lang="zh-CN" altLang="en-US" sz="1000" dirty="0" smtClean="0">
                <a:solidFill>
                  <a:srgbClr val="2D2015"/>
                </a:solidFill>
                <a:latin typeface="微软雅黑" panose="020B0503020204020204" pitchFamily="34" charset="-122"/>
                <a:ea typeface="微软雅黑" panose="020B0503020204020204" pitchFamily="34" charset="-122"/>
              </a:rPr>
              <a:t>来</a:t>
            </a:r>
            <a:r>
              <a:rPr lang="zh-CN" altLang="zh-CN" sz="1000" dirty="0" smtClean="0">
                <a:solidFill>
                  <a:srgbClr val="2D2015"/>
                </a:solidFill>
                <a:latin typeface="微软雅黑" panose="020B0503020204020204" pitchFamily="34" charset="-122"/>
                <a:ea typeface="微软雅黑" panose="020B0503020204020204" pitchFamily="34" charset="-122"/>
              </a:rPr>
              <a:t>定义业务流，由交换机重定向到指定的业务链进行安全处理</a:t>
            </a:r>
            <a:r>
              <a:rPr lang="zh-CN" altLang="en-US" sz="1000" dirty="0" smtClean="0">
                <a:solidFill>
                  <a:srgbClr val="2D2015"/>
                </a:solidFill>
                <a:latin typeface="微软雅黑" panose="020B0503020204020204" pitchFamily="34" charset="-122"/>
                <a:ea typeface="微软雅黑" panose="020B0503020204020204" pitchFamily="34" charset="-12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buFont typeface="Wingdings" panose="05000000000000000000" pitchFamily="2" charset="2"/>
              <a:buChar char="Ø"/>
            </a:pP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buFont typeface="Wingdings" panose="05000000000000000000" pitchFamily="2" charset="2"/>
              <a:buChar char="Ø"/>
            </a:pPr>
            <a:r>
              <a:rPr lang="zh-CN" altLang="en-US" sz="1000" dirty="0" smtClean="0">
                <a:solidFill>
                  <a:srgbClr val="2D2015"/>
                </a:solidFill>
                <a:latin typeface="微软雅黑" panose="020B0503020204020204" pitchFamily="34" charset="-122"/>
                <a:ea typeface="微软雅黑" panose="020B0503020204020204" pitchFamily="34" charset="-122"/>
              </a:rPr>
              <a:t>针对不同需求</a:t>
            </a:r>
            <a:r>
              <a:rPr lang="zh-CN" altLang="en-US" sz="1000" b="1" dirty="0" smtClean="0">
                <a:solidFill>
                  <a:srgbClr val="2D2015"/>
                </a:solidFill>
                <a:latin typeface="微软雅黑" panose="020B0503020204020204" pitchFamily="34" charset="-122"/>
                <a:ea typeface="微软雅黑" panose="020B0503020204020204" pitchFamily="34" charset="-122"/>
              </a:rPr>
              <a:t>指定不同的业务链</a:t>
            </a:r>
            <a:r>
              <a:rPr lang="zh-CN" altLang="en-US" sz="1000" dirty="0" smtClean="0">
                <a:solidFill>
                  <a:srgbClr val="2D2015"/>
                </a:solidFill>
                <a:latin typeface="微软雅黑" panose="020B0503020204020204" pitchFamily="34" charset="-122"/>
                <a:ea typeface="微软雅黑" panose="020B0503020204020204" pitchFamily="34" charset="-122"/>
              </a:rPr>
              <a:t>，例如：</a:t>
            </a:r>
            <a:endParaRPr lang="en-US" altLang="zh-CN" sz="1000" dirty="0" smtClean="0">
              <a:solidFill>
                <a:srgbClr val="2D2015"/>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pPr>
            <a:r>
              <a:rPr lang="en-US" altLang="zh-CN" sz="1000" dirty="0" smtClean="0">
                <a:solidFill>
                  <a:srgbClr val="2D2015"/>
                </a:solidFill>
                <a:latin typeface="微软雅黑" panose="020B0503020204020204" pitchFamily="34" charset="-122"/>
                <a:ea typeface="微软雅黑" panose="020B0503020204020204" pitchFamily="34" charset="-122"/>
              </a:rPr>
              <a:t>Internet</a:t>
            </a:r>
            <a:r>
              <a:rPr lang="zh-CN" altLang="en-US" sz="1000" dirty="0" smtClean="0">
                <a:solidFill>
                  <a:srgbClr val="2D2015"/>
                </a:solidFill>
                <a:latin typeface="微软雅黑" panose="020B0503020204020204" pitchFamily="34" charset="-122"/>
                <a:ea typeface="微软雅黑" panose="020B0503020204020204" pitchFamily="34" charset="-122"/>
              </a:rPr>
              <a:t>到数据中心使用业务链</a:t>
            </a:r>
            <a:r>
              <a:rPr lang="en-US" altLang="zh-CN" sz="1000" dirty="0" smtClean="0">
                <a:solidFill>
                  <a:srgbClr val="2D2015"/>
                </a:solidFill>
                <a:latin typeface="微软雅黑" panose="020B0503020204020204" pitchFamily="34" charset="-122"/>
                <a:ea typeface="微软雅黑" panose="020B0503020204020204" pitchFamily="34" charset="-122"/>
              </a:rPr>
              <a:t>【</a:t>
            </a:r>
            <a:r>
              <a:rPr lang="zh-CN" altLang="en-US" sz="10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防火墙</a:t>
            </a:r>
            <a:r>
              <a:rPr lang="en-US" altLang="zh-CN" sz="10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a:t>
            </a:r>
            <a:r>
              <a:rPr lang="zh-CN" altLang="en-US" sz="1000" dirty="0" smtClean="0">
                <a:solidFill>
                  <a:srgbClr val="2D2015"/>
                </a:solidFill>
                <a:latin typeface="微软雅黑" panose="020B0503020204020204" pitchFamily="34" charset="-122"/>
                <a:ea typeface="微软雅黑" panose="020B0503020204020204" pitchFamily="34" charset="-122"/>
              </a:rPr>
              <a:t>防病毒</a:t>
            </a:r>
            <a:r>
              <a:rPr lang="en-US" altLang="zh-CN" sz="10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a:t>
            </a:r>
            <a:endParaRPr lang="en-US" altLang="zh-CN" sz="1000" dirty="0" smtClean="0">
              <a:solidFill>
                <a:srgbClr val="2D2015"/>
              </a:solidFill>
              <a:latin typeface="微软雅黑" panose="020B0503020204020204" pitchFamily="34" charset="-122"/>
              <a:ea typeface="微软雅黑" panose="020B0503020204020204" pitchFamily="34" charset="-122"/>
            </a:endParaRPr>
          </a:p>
        </p:txBody>
      </p:sp>
      <p:pic>
        <p:nvPicPr>
          <p:cNvPr id="139" name="Picture 18" descr="图片796"/>
          <p:cNvPicPr>
            <a:picLocks noChangeAspect="1" noChangeArrowheads="1"/>
          </p:cNvPicPr>
          <p:nvPr/>
        </p:nvPicPr>
        <p:blipFill>
          <a:blip r:embed="rId1" cstate="print"/>
          <a:srcRect/>
          <a:stretch>
            <a:fillRect/>
          </a:stretch>
        </p:blipFill>
        <p:spPr bwMode="auto">
          <a:xfrm>
            <a:off x="3133270" y="2305553"/>
            <a:ext cx="394824" cy="378042"/>
          </a:xfrm>
          <a:prstGeom prst="rect">
            <a:avLst/>
          </a:prstGeom>
          <a:noFill/>
          <a:ln w="9525">
            <a:noFill/>
            <a:miter lim="800000"/>
            <a:headEnd/>
            <a:tailEnd/>
          </a:ln>
        </p:spPr>
      </p:pic>
      <p:sp>
        <p:nvSpPr>
          <p:cNvPr id="140" name="AutoShape 2"/>
          <p:cNvSpPr>
            <a:spLocks noChangeArrowheads="1"/>
          </p:cNvSpPr>
          <p:nvPr/>
        </p:nvSpPr>
        <p:spPr bwMode="auto">
          <a:xfrm>
            <a:off x="658245" y="863206"/>
            <a:ext cx="3918517"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277" name="圆角矩形 276"/>
          <p:cNvSpPr/>
          <p:nvPr/>
        </p:nvSpPr>
        <p:spPr bwMode="auto">
          <a:xfrm>
            <a:off x="3573995" y="2016473"/>
            <a:ext cx="431936" cy="918102"/>
          </a:xfrm>
          <a:prstGeom prst="roundRect">
            <a:avLst/>
          </a:prstGeom>
          <a:solidFill>
            <a:srgbClr val="92D050">
              <a:alpha val="35000"/>
            </a:srgbClr>
          </a:solidFill>
          <a:ln w="12700">
            <a:solidFill>
              <a:schemeClr val="bg2"/>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78" name="TextBox 277"/>
          <p:cNvSpPr txBox="1"/>
          <p:nvPr/>
        </p:nvSpPr>
        <p:spPr>
          <a:xfrm>
            <a:off x="756999" y="3221968"/>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汇聚层</a:t>
            </a:r>
            <a:endParaRPr lang="en-US" altLang="zh-CN" sz="800" b="1" dirty="0">
              <a:solidFill>
                <a:srgbClr val="000000"/>
              </a:solidFill>
              <a:latin typeface="FrutigerNext LT Medium"/>
              <a:ea typeface="华文细黑"/>
              <a:cs typeface="Arial" panose="020B0604020202020204" pitchFamily="34" charset="0"/>
            </a:endParaRPr>
          </a:p>
        </p:txBody>
      </p:sp>
      <p:sp>
        <p:nvSpPr>
          <p:cNvPr id="279" name="TextBox 278"/>
          <p:cNvSpPr txBox="1"/>
          <p:nvPr/>
        </p:nvSpPr>
        <p:spPr>
          <a:xfrm>
            <a:off x="756999" y="3769223"/>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接入层</a:t>
            </a:r>
            <a:endParaRPr lang="en-US" altLang="zh-CN" sz="800" b="1" dirty="0">
              <a:solidFill>
                <a:srgbClr val="000000"/>
              </a:solidFill>
              <a:latin typeface="FrutigerNext LT Medium"/>
              <a:ea typeface="华文细黑"/>
              <a:cs typeface="Arial" panose="020B0604020202020204" pitchFamily="34" charset="0"/>
            </a:endParaRPr>
          </a:p>
        </p:txBody>
      </p:sp>
      <p:sp>
        <p:nvSpPr>
          <p:cNvPr id="280" name="TextBox 279"/>
          <p:cNvSpPr txBox="1"/>
          <p:nvPr/>
        </p:nvSpPr>
        <p:spPr>
          <a:xfrm>
            <a:off x="656036" y="225780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数据中心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281" name="TextBox 280"/>
          <p:cNvSpPr txBox="1"/>
          <p:nvPr/>
        </p:nvSpPr>
        <p:spPr>
          <a:xfrm>
            <a:off x="656036" y="170535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网管中心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282" name="TextBox 281"/>
          <p:cNvSpPr txBox="1"/>
          <p:nvPr/>
        </p:nvSpPr>
        <p:spPr>
          <a:xfrm>
            <a:off x="857963" y="961945"/>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分支</a:t>
            </a:r>
            <a:endParaRPr lang="en-US" altLang="zh-CN" sz="800" b="1" dirty="0">
              <a:solidFill>
                <a:srgbClr val="000000"/>
              </a:solidFill>
              <a:latin typeface="FrutigerNext LT Medium"/>
              <a:ea typeface="华文细黑"/>
              <a:cs typeface="Arial" panose="020B0604020202020204" pitchFamily="34" charset="0"/>
            </a:endParaRPr>
          </a:p>
        </p:txBody>
      </p:sp>
      <p:sp>
        <p:nvSpPr>
          <p:cNvPr id="283" name="TextBox 282"/>
          <p:cNvSpPr txBox="1"/>
          <p:nvPr/>
        </p:nvSpPr>
        <p:spPr>
          <a:xfrm>
            <a:off x="857963" y="1286016"/>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访客</a:t>
            </a:r>
            <a:endParaRPr lang="en-US" altLang="zh-CN" sz="800" b="1" dirty="0">
              <a:solidFill>
                <a:srgbClr val="000000"/>
              </a:solidFill>
              <a:latin typeface="FrutigerNext LT Medium"/>
              <a:ea typeface="华文细黑"/>
              <a:cs typeface="Arial" panose="020B0604020202020204" pitchFamily="34" charset="0"/>
            </a:endParaRPr>
          </a:p>
        </p:txBody>
      </p:sp>
      <p:sp>
        <p:nvSpPr>
          <p:cNvPr id="284" name="TextBox 283"/>
          <p:cNvSpPr txBox="1"/>
          <p:nvPr/>
        </p:nvSpPr>
        <p:spPr>
          <a:xfrm>
            <a:off x="756999" y="4260851"/>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应用层</a:t>
            </a:r>
            <a:endParaRPr lang="en-US" altLang="zh-CN" sz="800" b="1" dirty="0">
              <a:solidFill>
                <a:srgbClr val="000000"/>
              </a:solidFill>
              <a:latin typeface="FrutigerNext LT Medium"/>
              <a:ea typeface="华文细黑"/>
              <a:cs typeface="Arial" panose="020B0604020202020204" pitchFamily="34" charset="0"/>
            </a:endParaRPr>
          </a:p>
        </p:txBody>
      </p:sp>
      <p:sp>
        <p:nvSpPr>
          <p:cNvPr id="285" name="圆角矩形 284"/>
          <p:cNvSpPr/>
          <p:nvPr/>
        </p:nvSpPr>
        <p:spPr bwMode="auto">
          <a:xfrm>
            <a:off x="1256153" y="4214293"/>
            <a:ext cx="2826867" cy="29138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86" name="圆角矩形 285"/>
          <p:cNvSpPr/>
          <p:nvPr/>
        </p:nvSpPr>
        <p:spPr bwMode="auto">
          <a:xfrm>
            <a:off x="2260571" y="1636740"/>
            <a:ext cx="847609" cy="319346"/>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87" name="圆角矩形 286"/>
          <p:cNvSpPr/>
          <p:nvPr/>
        </p:nvSpPr>
        <p:spPr bwMode="auto">
          <a:xfrm>
            <a:off x="1256153" y="3563706"/>
            <a:ext cx="2826867" cy="622241"/>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88" name="圆角矩形 287"/>
          <p:cNvSpPr/>
          <p:nvPr/>
        </p:nvSpPr>
        <p:spPr bwMode="auto">
          <a:xfrm>
            <a:off x="1256153" y="3130887"/>
            <a:ext cx="2826867"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89" name="圆角矩形 288"/>
          <p:cNvSpPr/>
          <p:nvPr/>
        </p:nvSpPr>
        <p:spPr bwMode="auto">
          <a:xfrm>
            <a:off x="2278190" y="2305555"/>
            <a:ext cx="809879"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90" name="圆角矩形 289"/>
          <p:cNvSpPr/>
          <p:nvPr/>
        </p:nvSpPr>
        <p:spPr bwMode="auto">
          <a:xfrm>
            <a:off x="1256153" y="1555751"/>
            <a:ext cx="621843" cy="394944"/>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grpSp>
        <p:nvGrpSpPr>
          <p:cNvPr id="3" name="组合 327"/>
          <p:cNvGrpSpPr/>
          <p:nvPr/>
        </p:nvGrpSpPr>
        <p:grpSpPr>
          <a:xfrm>
            <a:off x="2341030" y="2362743"/>
            <a:ext cx="692043" cy="270000"/>
            <a:chOff x="3055299" y="2326369"/>
            <a:chExt cx="922964" cy="360000"/>
          </a:xfrm>
        </p:grpSpPr>
        <p:pic>
          <p:nvPicPr>
            <p:cNvPr id="292" name="Picture 460" descr="图片239"/>
            <p:cNvPicPr>
              <a:picLocks noChangeAspect="1" noChangeArrowheads="1"/>
            </p:cNvPicPr>
            <p:nvPr/>
          </p:nvPicPr>
          <p:blipFill>
            <a:blip r:embed="rId2" cstate="print"/>
            <a:srcRect/>
            <a:stretch>
              <a:fillRect/>
            </a:stretch>
          </p:blipFill>
          <p:spPr bwMode="auto">
            <a:xfrm>
              <a:off x="3631363" y="2326369"/>
              <a:ext cx="346900" cy="360000"/>
            </a:xfrm>
            <a:prstGeom prst="rect">
              <a:avLst/>
            </a:prstGeom>
            <a:noFill/>
          </p:spPr>
        </p:pic>
        <p:pic>
          <p:nvPicPr>
            <p:cNvPr id="293" name="Picture 460" descr="图片239"/>
            <p:cNvPicPr>
              <a:picLocks noChangeAspect="1" noChangeArrowheads="1"/>
            </p:cNvPicPr>
            <p:nvPr/>
          </p:nvPicPr>
          <p:blipFill>
            <a:blip r:embed="rId2" cstate="print"/>
            <a:srcRect/>
            <a:stretch>
              <a:fillRect/>
            </a:stretch>
          </p:blipFill>
          <p:spPr bwMode="auto">
            <a:xfrm>
              <a:off x="3055299" y="2326369"/>
              <a:ext cx="346900" cy="360000"/>
            </a:xfrm>
            <a:prstGeom prst="rect">
              <a:avLst/>
            </a:prstGeom>
            <a:noFill/>
          </p:spPr>
        </p:pic>
      </p:grpSp>
      <p:cxnSp>
        <p:nvCxnSpPr>
          <p:cNvPr id="294" name="直接连接符 293"/>
          <p:cNvCxnSpPr>
            <a:stCxn id="293" idx="2"/>
            <a:endCxn id="345" idx="0"/>
          </p:cNvCxnSpPr>
          <p:nvPr/>
        </p:nvCxnSpPr>
        <p:spPr bwMode="auto">
          <a:xfrm flipH="1">
            <a:off x="1997943" y="2632746"/>
            <a:ext cx="473143"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5" name="直接连接符 294"/>
          <p:cNvCxnSpPr>
            <a:stCxn id="292" idx="2"/>
            <a:endCxn id="342" idx="0"/>
          </p:cNvCxnSpPr>
          <p:nvPr/>
        </p:nvCxnSpPr>
        <p:spPr bwMode="auto">
          <a:xfrm>
            <a:off x="2903022" y="2632746"/>
            <a:ext cx="481575"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6" name="直接连接符 295"/>
          <p:cNvCxnSpPr>
            <a:stCxn id="292" idx="2"/>
            <a:endCxn id="344" idx="0"/>
          </p:cNvCxnSpPr>
          <p:nvPr/>
        </p:nvCxnSpPr>
        <p:spPr bwMode="auto">
          <a:xfrm flipH="1">
            <a:off x="2443445" y="2632746"/>
            <a:ext cx="459577"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7" name="直接连接符 296"/>
          <p:cNvCxnSpPr>
            <a:stCxn id="293" idx="2"/>
            <a:endCxn id="343" idx="0"/>
          </p:cNvCxnSpPr>
          <p:nvPr/>
        </p:nvCxnSpPr>
        <p:spPr bwMode="auto">
          <a:xfrm>
            <a:off x="2471084" y="2632746"/>
            <a:ext cx="489240"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98" name="直接连接符 297"/>
          <p:cNvCxnSpPr>
            <a:stCxn id="345" idx="2"/>
            <a:endCxn id="303" idx="0"/>
          </p:cNvCxnSpPr>
          <p:nvPr/>
        </p:nvCxnSpPr>
        <p:spPr bwMode="auto">
          <a:xfrm flipH="1">
            <a:off x="1731022" y="3465327"/>
            <a:ext cx="266921"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99" name="Picture 461" descr="图片240"/>
          <p:cNvPicPr>
            <a:picLocks noChangeAspect="1" noChangeArrowheads="1"/>
          </p:cNvPicPr>
          <p:nvPr/>
        </p:nvPicPr>
        <p:blipFill>
          <a:blip r:embed="rId3" cstate="print"/>
          <a:srcRect/>
          <a:stretch>
            <a:fillRect/>
          </a:stretch>
        </p:blipFill>
        <p:spPr bwMode="auto">
          <a:xfrm>
            <a:off x="2101616" y="3689114"/>
            <a:ext cx="232315" cy="243000"/>
          </a:xfrm>
          <a:prstGeom prst="rect">
            <a:avLst/>
          </a:prstGeom>
          <a:noFill/>
        </p:spPr>
      </p:pic>
      <p:pic>
        <p:nvPicPr>
          <p:cNvPr id="300" name="Picture 461" descr="图片240"/>
          <p:cNvPicPr>
            <a:picLocks noChangeAspect="1" noChangeArrowheads="1"/>
          </p:cNvPicPr>
          <p:nvPr/>
        </p:nvPicPr>
        <p:blipFill>
          <a:blip r:embed="rId3" cstate="print"/>
          <a:srcRect/>
          <a:stretch>
            <a:fillRect/>
          </a:stretch>
        </p:blipFill>
        <p:spPr bwMode="auto">
          <a:xfrm>
            <a:off x="2386173" y="3689114"/>
            <a:ext cx="232315" cy="243000"/>
          </a:xfrm>
          <a:prstGeom prst="rect">
            <a:avLst/>
          </a:prstGeom>
          <a:noFill/>
        </p:spPr>
      </p:pic>
      <p:pic>
        <p:nvPicPr>
          <p:cNvPr id="301" name="Picture 461" descr="图片240"/>
          <p:cNvPicPr>
            <a:picLocks noChangeAspect="1" noChangeArrowheads="1"/>
          </p:cNvPicPr>
          <p:nvPr/>
        </p:nvPicPr>
        <p:blipFill>
          <a:blip r:embed="rId3" cstate="print"/>
          <a:srcRect/>
          <a:stretch>
            <a:fillRect/>
          </a:stretch>
        </p:blipFill>
        <p:spPr bwMode="auto">
          <a:xfrm>
            <a:off x="2744902" y="3689114"/>
            <a:ext cx="232315" cy="243000"/>
          </a:xfrm>
          <a:prstGeom prst="rect">
            <a:avLst/>
          </a:prstGeom>
          <a:noFill/>
        </p:spPr>
      </p:pic>
      <p:pic>
        <p:nvPicPr>
          <p:cNvPr id="302" name="Picture 461" descr="图片240"/>
          <p:cNvPicPr>
            <a:picLocks noChangeAspect="1" noChangeArrowheads="1"/>
          </p:cNvPicPr>
          <p:nvPr/>
        </p:nvPicPr>
        <p:blipFill>
          <a:blip r:embed="rId3" cstate="print"/>
          <a:srcRect/>
          <a:stretch>
            <a:fillRect/>
          </a:stretch>
        </p:blipFill>
        <p:spPr bwMode="auto">
          <a:xfrm>
            <a:off x="3040176" y="3689114"/>
            <a:ext cx="232315" cy="243000"/>
          </a:xfrm>
          <a:prstGeom prst="rect">
            <a:avLst/>
          </a:prstGeom>
          <a:noFill/>
        </p:spPr>
      </p:pic>
      <p:pic>
        <p:nvPicPr>
          <p:cNvPr id="303" name="Picture 462" descr="图片241"/>
          <p:cNvPicPr>
            <a:picLocks noChangeAspect="1" noChangeArrowheads="1"/>
          </p:cNvPicPr>
          <p:nvPr/>
        </p:nvPicPr>
        <p:blipFill>
          <a:blip r:embed="rId4" cstate="print"/>
          <a:srcRect/>
          <a:stretch>
            <a:fillRect/>
          </a:stretch>
        </p:blipFill>
        <p:spPr bwMode="auto">
          <a:xfrm>
            <a:off x="1615787" y="3689114"/>
            <a:ext cx="230466" cy="243000"/>
          </a:xfrm>
          <a:prstGeom prst="rect">
            <a:avLst/>
          </a:prstGeom>
          <a:noFill/>
        </p:spPr>
      </p:pic>
      <p:pic>
        <p:nvPicPr>
          <p:cNvPr id="304" name="Picture 462" descr="图片241"/>
          <p:cNvPicPr>
            <a:picLocks noChangeAspect="1" noChangeArrowheads="1"/>
          </p:cNvPicPr>
          <p:nvPr/>
        </p:nvPicPr>
        <p:blipFill>
          <a:blip r:embed="rId4" cstate="print"/>
          <a:srcRect/>
          <a:stretch>
            <a:fillRect/>
          </a:stretch>
        </p:blipFill>
        <p:spPr bwMode="auto">
          <a:xfrm>
            <a:off x="3520003" y="3689114"/>
            <a:ext cx="230466" cy="243000"/>
          </a:xfrm>
          <a:prstGeom prst="rect">
            <a:avLst/>
          </a:prstGeom>
          <a:noFill/>
        </p:spPr>
      </p:pic>
      <p:cxnSp>
        <p:nvCxnSpPr>
          <p:cNvPr id="305" name="直接连接符 304"/>
          <p:cNvCxnSpPr>
            <a:stCxn id="344" idx="2"/>
            <a:endCxn id="299" idx="0"/>
          </p:cNvCxnSpPr>
          <p:nvPr/>
        </p:nvCxnSpPr>
        <p:spPr bwMode="auto">
          <a:xfrm flipH="1">
            <a:off x="2217775" y="3465327"/>
            <a:ext cx="225669"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6" name="直接连接符 305"/>
          <p:cNvCxnSpPr>
            <a:stCxn id="344" idx="2"/>
            <a:endCxn id="300" idx="0"/>
          </p:cNvCxnSpPr>
          <p:nvPr/>
        </p:nvCxnSpPr>
        <p:spPr bwMode="auto">
          <a:xfrm>
            <a:off x="2443443" y="3465327"/>
            <a:ext cx="58887"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7" name="直接连接符 306"/>
          <p:cNvCxnSpPr>
            <a:stCxn id="345" idx="2"/>
            <a:endCxn id="299" idx="0"/>
          </p:cNvCxnSpPr>
          <p:nvPr/>
        </p:nvCxnSpPr>
        <p:spPr bwMode="auto">
          <a:xfrm>
            <a:off x="1997942" y="3465327"/>
            <a:ext cx="21983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8" name="直接连接符 307"/>
          <p:cNvCxnSpPr>
            <a:stCxn id="345" idx="2"/>
            <a:endCxn id="300" idx="0"/>
          </p:cNvCxnSpPr>
          <p:nvPr/>
        </p:nvCxnSpPr>
        <p:spPr bwMode="auto">
          <a:xfrm>
            <a:off x="1997942" y="3465327"/>
            <a:ext cx="50438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9" name="直接连接符 308"/>
          <p:cNvCxnSpPr>
            <a:stCxn id="344" idx="2"/>
            <a:endCxn id="303" idx="0"/>
          </p:cNvCxnSpPr>
          <p:nvPr/>
        </p:nvCxnSpPr>
        <p:spPr bwMode="auto">
          <a:xfrm flipH="1">
            <a:off x="1731020" y="3465327"/>
            <a:ext cx="71242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0" name="直接连接符 309"/>
          <p:cNvCxnSpPr>
            <a:stCxn id="343" idx="2"/>
            <a:endCxn id="301" idx="0"/>
          </p:cNvCxnSpPr>
          <p:nvPr/>
        </p:nvCxnSpPr>
        <p:spPr bwMode="auto">
          <a:xfrm flipH="1">
            <a:off x="2861059" y="3465327"/>
            <a:ext cx="9926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1" name="直接连接符 310"/>
          <p:cNvCxnSpPr>
            <a:stCxn id="342" idx="2"/>
            <a:endCxn id="301" idx="0"/>
          </p:cNvCxnSpPr>
          <p:nvPr/>
        </p:nvCxnSpPr>
        <p:spPr bwMode="auto">
          <a:xfrm flipH="1">
            <a:off x="2861061" y="3465327"/>
            <a:ext cx="52353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2" name="直接连接符 311"/>
          <p:cNvCxnSpPr>
            <a:stCxn id="342" idx="2"/>
            <a:endCxn id="302" idx="0"/>
          </p:cNvCxnSpPr>
          <p:nvPr/>
        </p:nvCxnSpPr>
        <p:spPr bwMode="auto">
          <a:xfrm flipH="1">
            <a:off x="3156334" y="3465327"/>
            <a:ext cx="22826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3" name="直接连接符 312"/>
          <p:cNvCxnSpPr>
            <a:stCxn id="343" idx="2"/>
            <a:endCxn id="302" idx="0"/>
          </p:cNvCxnSpPr>
          <p:nvPr/>
        </p:nvCxnSpPr>
        <p:spPr bwMode="auto">
          <a:xfrm>
            <a:off x="2960324" y="3465327"/>
            <a:ext cx="19600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4" name="直接连接符 313"/>
          <p:cNvCxnSpPr>
            <a:stCxn id="342" idx="2"/>
            <a:endCxn id="304" idx="0"/>
          </p:cNvCxnSpPr>
          <p:nvPr/>
        </p:nvCxnSpPr>
        <p:spPr bwMode="auto">
          <a:xfrm>
            <a:off x="3384594" y="3465327"/>
            <a:ext cx="25064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5" name="直接连接符 314"/>
          <p:cNvCxnSpPr>
            <a:stCxn id="343" idx="2"/>
            <a:endCxn id="304" idx="0"/>
          </p:cNvCxnSpPr>
          <p:nvPr/>
        </p:nvCxnSpPr>
        <p:spPr bwMode="auto">
          <a:xfrm>
            <a:off x="2960325" y="3465327"/>
            <a:ext cx="67491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 name="组合 418"/>
          <p:cNvGrpSpPr/>
          <p:nvPr/>
        </p:nvGrpSpPr>
        <p:grpSpPr>
          <a:xfrm>
            <a:off x="2373110" y="1675508"/>
            <a:ext cx="620886" cy="189000"/>
            <a:chOff x="3186592" y="1346049"/>
            <a:chExt cx="828064" cy="252000"/>
          </a:xfrm>
        </p:grpSpPr>
        <p:pic>
          <p:nvPicPr>
            <p:cNvPr id="317" name="Picture 456" descr="图片235"/>
            <p:cNvPicPr>
              <a:picLocks noChangeAspect="1" noChangeArrowheads="1"/>
            </p:cNvPicPr>
            <p:nvPr/>
          </p:nvPicPr>
          <p:blipFill>
            <a:blip r:embed="rId5" cstate="print"/>
            <a:srcRect/>
            <a:stretch>
              <a:fillRect/>
            </a:stretch>
          </p:blipFill>
          <p:spPr bwMode="auto">
            <a:xfrm>
              <a:off x="3762656" y="1346049"/>
              <a:ext cx="252000" cy="252000"/>
            </a:xfrm>
            <a:prstGeom prst="rect">
              <a:avLst/>
            </a:prstGeom>
            <a:noFill/>
          </p:spPr>
        </p:pic>
        <p:pic>
          <p:nvPicPr>
            <p:cNvPr id="318" name="Picture 456" descr="图片235"/>
            <p:cNvPicPr>
              <a:picLocks noChangeAspect="1" noChangeArrowheads="1"/>
            </p:cNvPicPr>
            <p:nvPr/>
          </p:nvPicPr>
          <p:blipFill>
            <a:blip r:embed="rId5" cstate="print"/>
            <a:srcRect/>
            <a:stretch>
              <a:fillRect/>
            </a:stretch>
          </p:blipFill>
          <p:spPr bwMode="auto">
            <a:xfrm>
              <a:off x="3186592" y="1346049"/>
              <a:ext cx="252000" cy="252000"/>
            </a:xfrm>
            <a:prstGeom prst="rect">
              <a:avLst/>
            </a:prstGeom>
            <a:noFill/>
          </p:spPr>
        </p:pic>
      </p:grpSp>
      <p:cxnSp>
        <p:nvCxnSpPr>
          <p:cNvPr id="319" name="直接连接符 318"/>
          <p:cNvCxnSpPr>
            <a:stCxn id="317" idx="2"/>
            <a:endCxn id="292" idx="0"/>
          </p:cNvCxnSpPr>
          <p:nvPr/>
        </p:nvCxnSpPr>
        <p:spPr bwMode="auto">
          <a:xfrm>
            <a:off x="2899523"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0" name="直接连接符 319"/>
          <p:cNvCxnSpPr>
            <a:stCxn id="318" idx="2"/>
            <a:endCxn id="293" idx="0"/>
          </p:cNvCxnSpPr>
          <p:nvPr/>
        </p:nvCxnSpPr>
        <p:spPr bwMode="auto">
          <a:xfrm>
            <a:off x="2467587"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21" name="TextBox 320"/>
          <p:cNvSpPr txBox="1"/>
          <p:nvPr/>
        </p:nvSpPr>
        <p:spPr>
          <a:xfrm>
            <a:off x="2174804" y="3969788"/>
            <a:ext cx="377271" cy="17693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部门</a:t>
            </a:r>
            <a:r>
              <a:rPr lang="en-US" altLang="zh-CN" sz="700" dirty="0">
                <a:solidFill>
                  <a:srgbClr val="000000"/>
                </a:solidFill>
                <a:latin typeface="FrutigerNext LT Medium"/>
                <a:ea typeface="华文细黑"/>
                <a:cs typeface="Arial" panose="020B0604020202020204" pitchFamily="34" charset="0"/>
              </a:rPr>
              <a:t>A</a:t>
            </a:r>
            <a:endParaRPr lang="zh-CN" altLang="en-US" sz="700" dirty="0">
              <a:solidFill>
                <a:srgbClr val="000000"/>
              </a:solidFill>
              <a:latin typeface="FrutigerNext LT Medium"/>
              <a:ea typeface="华文细黑"/>
              <a:cs typeface="Arial" panose="020B0604020202020204" pitchFamily="34" charset="0"/>
            </a:endParaRPr>
          </a:p>
        </p:txBody>
      </p:sp>
      <p:sp>
        <p:nvSpPr>
          <p:cNvPr id="322" name="TextBox 321"/>
          <p:cNvSpPr txBox="1"/>
          <p:nvPr/>
        </p:nvSpPr>
        <p:spPr>
          <a:xfrm>
            <a:off x="2799287" y="3969788"/>
            <a:ext cx="37727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部门</a:t>
            </a:r>
            <a:r>
              <a:rPr lang="en-US" altLang="zh-CN" sz="700" dirty="0" smtClean="0">
                <a:solidFill>
                  <a:srgbClr val="000000"/>
                </a:solidFill>
                <a:latin typeface="FrutigerNext LT Medium"/>
                <a:ea typeface="华文细黑"/>
                <a:cs typeface="Arial" panose="020B0604020202020204" pitchFamily="34" charset="0"/>
              </a:rPr>
              <a:t>B</a:t>
            </a:r>
            <a:endParaRPr lang="zh-CN" altLang="en-US" sz="700" dirty="0">
              <a:solidFill>
                <a:srgbClr val="000000"/>
              </a:solidFill>
              <a:latin typeface="FrutigerNext LT Medium"/>
              <a:ea typeface="华文细黑"/>
              <a:cs typeface="Arial" panose="020B0604020202020204" pitchFamily="34" charset="0"/>
            </a:endParaRPr>
          </a:p>
        </p:txBody>
      </p:sp>
      <p:sp>
        <p:nvSpPr>
          <p:cNvPr id="323" name="TextBox 322"/>
          <p:cNvSpPr txBox="1"/>
          <p:nvPr/>
        </p:nvSpPr>
        <p:spPr>
          <a:xfrm>
            <a:off x="1414318" y="3969789"/>
            <a:ext cx="587304"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访客接入区</a:t>
            </a:r>
            <a:endParaRPr lang="zh-CN" altLang="en-US" sz="700" dirty="0">
              <a:solidFill>
                <a:srgbClr val="000000"/>
              </a:solidFill>
              <a:latin typeface="FrutigerNext LT Medium"/>
              <a:ea typeface="华文细黑"/>
              <a:cs typeface="Arial" panose="020B0604020202020204" pitchFamily="34" charset="0"/>
            </a:endParaRPr>
          </a:p>
        </p:txBody>
      </p:sp>
      <p:sp>
        <p:nvSpPr>
          <p:cNvPr id="324" name="TextBox 323"/>
          <p:cNvSpPr txBox="1"/>
          <p:nvPr/>
        </p:nvSpPr>
        <p:spPr>
          <a:xfrm>
            <a:off x="3277666" y="3969789"/>
            <a:ext cx="702720"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 内部公共区域</a:t>
            </a:r>
            <a:endParaRPr lang="zh-CN" altLang="en-US" sz="700" dirty="0">
              <a:solidFill>
                <a:srgbClr val="000000"/>
              </a:solidFill>
              <a:latin typeface="FrutigerNext LT Medium"/>
              <a:ea typeface="华文细黑"/>
              <a:cs typeface="Arial" panose="020B0604020202020204" pitchFamily="34" charset="0"/>
            </a:endParaRPr>
          </a:p>
        </p:txBody>
      </p:sp>
      <p:sp>
        <p:nvSpPr>
          <p:cNvPr id="325" name="圆角矩形 324"/>
          <p:cNvSpPr/>
          <p:nvPr/>
        </p:nvSpPr>
        <p:spPr bwMode="auto">
          <a:xfrm>
            <a:off x="1256156" y="2121050"/>
            <a:ext cx="616787" cy="832577"/>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cxnSp>
        <p:nvCxnSpPr>
          <p:cNvPr id="326" name="直接连接符 325"/>
          <p:cNvCxnSpPr>
            <a:stCxn id="329" idx="2"/>
            <a:endCxn id="346" idx="0"/>
          </p:cNvCxnSpPr>
          <p:nvPr/>
        </p:nvCxnSpPr>
        <p:spPr bwMode="auto">
          <a:xfrm>
            <a:off x="1399206" y="2329731"/>
            <a:ext cx="922"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7" name="直接连接符 326"/>
          <p:cNvCxnSpPr>
            <a:stCxn id="328" idx="2"/>
            <a:endCxn id="347" idx="0"/>
          </p:cNvCxnSpPr>
          <p:nvPr/>
        </p:nvCxnSpPr>
        <p:spPr bwMode="auto">
          <a:xfrm flipH="1">
            <a:off x="1717639" y="2329731"/>
            <a:ext cx="255"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28" name="Picture 460" descr="图片239"/>
          <p:cNvPicPr>
            <a:picLocks noChangeAspect="1" noChangeArrowheads="1"/>
          </p:cNvPicPr>
          <p:nvPr/>
        </p:nvPicPr>
        <p:blipFill>
          <a:blip r:embed="rId2" cstate="print"/>
          <a:srcRect/>
          <a:stretch>
            <a:fillRect/>
          </a:stretch>
        </p:blipFill>
        <p:spPr bwMode="auto">
          <a:xfrm>
            <a:off x="1639862" y="2167730"/>
            <a:ext cx="156064" cy="162000"/>
          </a:xfrm>
          <a:prstGeom prst="rect">
            <a:avLst/>
          </a:prstGeom>
          <a:noFill/>
        </p:spPr>
      </p:pic>
      <p:pic>
        <p:nvPicPr>
          <p:cNvPr id="329" name="Picture 460" descr="图片239"/>
          <p:cNvPicPr>
            <a:picLocks noChangeAspect="1" noChangeArrowheads="1"/>
          </p:cNvPicPr>
          <p:nvPr/>
        </p:nvPicPr>
        <p:blipFill>
          <a:blip r:embed="rId2" cstate="print"/>
          <a:srcRect/>
          <a:stretch>
            <a:fillRect/>
          </a:stretch>
        </p:blipFill>
        <p:spPr bwMode="auto">
          <a:xfrm>
            <a:off x="1321173" y="2167730"/>
            <a:ext cx="156064" cy="162000"/>
          </a:xfrm>
          <a:prstGeom prst="rect">
            <a:avLst/>
          </a:prstGeom>
          <a:noFill/>
        </p:spPr>
      </p:pic>
      <p:cxnSp>
        <p:nvCxnSpPr>
          <p:cNvPr id="330" name="直接连接符 329"/>
          <p:cNvCxnSpPr>
            <a:stCxn id="293" idx="0"/>
          </p:cNvCxnSpPr>
          <p:nvPr/>
        </p:nvCxnSpPr>
        <p:spPr bwMode="auto">
          <a:xfrm flipH="1" flipV="1">
            <a:off x="1871178" y="2271714"/>
            <a:ext cx="599909" cy="910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1" name="直接连接符 330"/>
          <p:cNvCxnSpPr>
            <a:stCxn id="292" idx="0"/>
          </p:cNvCxnSpPr>
          <p:nvPr/>
        </p:nvCxnSpPr>
        <p:spPr bwMode="auto">
          <a:xfrm flipH="1" flipV="1">
            <a:off x="1864034" y="2195514"/>
            <a:ext cx="1038986" cy="1672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2" name="直接连接符 331"/>
          <p:cNvCxnSpPr>
            <a:stCxn id="379" idx="1"/>
            <a:endCxn id="292" idx="3"/>
          </p:cNvCxnSpPr>
          <p:nvPr/>
        </p:nvCxnSpPr>
        <p:spPr bwMode="auto">
          <a:xfrm flipH="1" flipV="1">
            <a:off x="3033076" y="2497745"/>
            <a:ext cx="639383" cy="250667"/>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33" name="Picture 797" descr="图片19"/>
          <p:cNvPicPr>
            <a:picLocks noChangeAspect="1" noChangeArrowheads="1"/>
          </p:cNvPicPr>
          <p:nvPr/>
        </p:nvPicPr>
        <p:blipFill>
          <a:blip r:embed="rId6" cstate="print"/>
          <a:srcRect/>
          <a:stretch>
            <a:fillRect/>
          </a:stretch>
        </p:blipFill>
        <p:spPr bwMode="auto">
          <a:xfrm>
            <a:off x="1281121" y="1679681"/>
            <a:ext cx="354784" cy="215761"/>
          </a:xfrm>
          <a:prstGeom prst="rect">
            <a:avLst/>
          </a:prstGeom>
          <a:noFill/>
        </p:spPr>
      </p:pic>
      <p:pic>
        <p:nvPicPr>
          <p:cNvPr id="334" name="Picture 461" descr="图片240"/>
          <p:cNvPicPr>
            <a:picLocks noChangeAspect="1" noChangeArrowheads="1"/>
          </p:cNvPicPr>
          <p:nvPr/>
        </p:nvPicPr>
        <p:blipFill>
          <a:blip r:embed="rId3" cstate="print"/>
          <a:srcRect/>
          <a:stretch>
            <a:fillRect/>
          </a:stretch>
        </p:blipFill>
        <p:spPr bwMode="auto">
          <a:xfrm>
            <a:off x="1673098" y="1722037"/>
            <a:ext cx="183764" cy="192216"/>
          </a:xfrm>
          <a:prstGeom prst="rect">
            <a:avLst/>
          </a:prstGeom>
          <a:noFill/>
        </p:spPr>
      </p:pic>
      <p:cxnSp>
        <p:nvCxnSpPr>
          <p:cNvPr id="335" name="直接连接符 334"/>
          <p:cNvCxnSpPr>
            <a:stCxn id="292" idx="0"/>
            <a:endCxn id="334" idx="2"/>
          </p:cNvCxnSpPr>
          <p:nvPr/>
        </p:nvCxnSpPr>
        <p:spPr bwMode="auto">
          <a:xfrm flipH="1" flipV="1">
            <a:off x="1764980" y="1914253"/>
            <a:ext cx="1138040"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6" name="直接连接符 335"/>
          <p:cNvCxnSpPr>
            <a:stCxn id="293" idx="0"/>
            <a:endCxn id="334" idx="2"/>
          </p:cNvCxnSpPr>
          <p:nvPr/>
        </p:nvCxnSpPr>
        <p:spPr bwMode="auto">
          <a:xfrm flipH="1" flipV="1">
            <a:off x="1764981" y="1914253"/>
            <a:ext cx="706105"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37" name="圆角矩形 336"/>
          <p:cNvSpPr/>
          <p:nvPr/>
        </p:nvSpPr>
        <p:spPr bwMode="auto">
          <a:xfrm>
            <a:off x="33404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38" name="圆角矩形 337"/>
          <p:cNvSpPr/>
          <p:nvPr/>
        </p:nvSpPr>
        <p:spPr bwMode="auto">
          <a:xfrm>
            <a:off x="1414320" y="3591410"/>
            <a:ext cx="612465"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39" name="圆角矩形 338"/>
          <p:cNvSpPr/>
          <p:nvPr/>
        </p:nvSpPr>
        <p:spPr bwMode="auto">
          <a:xfrm>
            <a:off x="26891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40" name="圆角矩形 339"/>
          <p:cNvSpPr/>
          <p:nvPr/>
        </p:nvSpPr>
        <p:spPr bwMode="auto">
          <a:xfrm>
            <a:off x="2062223" y="3591701"/>
            <a:ext cx="593911"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41" name="TextBox 340"/>
          <p:cNvSpPr txBox="1"/>
          <p:nvPr/>
        </p:nvSpPr>
        <p:spPr>
          <a:xfrm>
            <a:off x="1233983" y="1527956"/>
            <a:ext cx="597585" cy="196199"/>
          </a:xfrm>
          <a:prstGeom prst="rect">
            <a:avLst/>
          </a:prstGeom>
          <a:noFill/>
        </p:spPr>
        <p:txBody>
          <a:bodyPr wrap="none" lIns="68542" tIns="34271" rIns="68542" bIns="34271" rtlCol="0">
            <a:spAutoFit/>
          </a:bodyPr>
          <a:lstStyle/>
          <a:p>
            <a:r>
              <a:rPr lang="en-US" altLang="zh-CN" sz="800" dirty="0" smtClean="0">
                <a:solidFill>
                  <a:srgbClr val="000000"/>
                </a:solidFill>
                <a:latin typeface="FrutigerNext LT Medium"/>
                <a:ea typeface="华文细黑"/>
                <a:cs typeface="Arial" panose="020B0604020202020204" pitchFamily="34" charset="0"/>
              </a:rPr>
              <a:t>Controller</a:t>
            </a:r>
            <a:endParaRPr lang="en-US" altLang="zh-CN" sz="800" dirty="0">
              <a:solidFill>
                <a:srgbClr val="000000"/>
              </a:solidFill>
              <a:latin typeface="FrutigerNext LT Medium"/>
              <a:ea typeface="华文细黑"/>
              <a:cs typeface="Arial" panose="020B0604020202020204" pitchFamily="34" charset="0"/>
            </a:endParaRPr>
          </a:p>
        </p:txBody>
      </p:sp>
      <p:pic>
        <p:nvPicPr>
          <p:cNvPr id="342" name="Picture 459" descr="图片238"/>
          <p:cNvPicPr>
            <a:picLocks noChangeAspect="1" noChangeArrowheads="1"/>
          </p:cNvPicPr>
          <p:nvPr/>
        </p:nvPicPr>
        <p:blipFill>
          <a:blip r:embed="rId7" cstate="print"/>
          <a:srcRect/>
          <a:stretch>
            <a:fillRect/>
          </a:stretch>
        </p:blipFill>
        <p:spPr bwMode="auto">
          <a:xfrm>
            <a:off x="3256853" y="3196012"/>
            <a:ext cx="255487" cy="269315"/>
          </a:xfrm>
          <a:prstGeom prst="rect">
            <a:avLst/>
          </a:prstGeom>
          <a:noFill/>
        </p:spPr>
      </p:pic>
      <p:pic>
        <p:nvPicPr>
          <p:cNvPr id="343" name="Picture 459" descr="图片238"/>
          <p:cNvPicPr>
            <a:picLocks noChangeAspect="1" noChangeArrowheads="1"/>
          </p:cNvPicPr>
          <p:nvPr/>
        </p:nvPicPr>
        <p:blipFill>
          <a:blip r:embed="rId7" cstate="print"/>
          <a:srcRect/>
          <a:stretch>
            <a:fillRect/>
          </a:stretch>
        </p:blipFill>
        <p:spPr bwMode="auto">
          <a:xfrm>
            <a:off x="2832582" y="3196012"/>
            <a:ext cx="255487" cy="269315"/>
          </a:xfrm>
          <a:prstGeom prst="rect">
            <a:avLst/>
          </a:prstGeom>
          <a:noFill/>
        </p:spPr>
      </p:pic>
      <p:pic>
        <p:nvPicPr>
          <p:cNvPr id="344" name="Picture 459" descr="图片238"/>
          <p:cNvPicPr>
            <a:picLocks noChangeAspect="1" noChangeArrowheads="1"/>
          </p:cNvPicPr>
          <p:nvPr/>
        </p:nvPicPr>
        <p:blipFill>
          <a:blip r:embed="rId7" cstate="print"/>
          <a:srcRect/>
          <a:stretch>
            <a:fillRect/>
          </a:stretch>
        </p:blipFill>
        <p:spPr bwMode="auto">
          <a:xfrm>
            <a:off x="2315699" y="3196012"/>
            <a:ext cx="255487" cy="269315"/>
          </a:xfrm>
          <a:prstGeom prst="rect">
            <a:avLst/>
          </a:prstGeom>
          <a:noFill/>
        </p:spPr>
      </p:pic>
      <p:pic>
        <p:nvPicPr>
          <p:cNvPr id="345" name="Picture 459" descr="图片238"/>
          <p:cNvPicPr>
            <a:picLocks noChangeAspect="1" noChangeArrowheads="1"/>
          </p:cNvPicPr>
          <p:nvPr/>
        </p:nvPicPr>
        <p:blipFill>
          <a:blip r:embed="rId7" cstate="print"/>
          <a:srcRect/>
          <a:stretch>
            <a:fillRect/>
          </a:stretch>
        </p:blipFill>
        <p:spPr bwMode="auto">
          <a:xfrm>
            <a:off x="1870198" y="3196012"/>
            <a:ext cx="255487" cy="269315"/>
          </a:xfrm>
          <a:prstGeom prst="rect">
            <a:avLst/>
          </a:prstGeom>
          <a:noFill/>
        </p:spPr>
      </p:pic>
      <p:pic>
        <p:nvPicPr>
          <p:cNvPr id="346" name="Picture 459" descr="图片238"/>
          <p:cNvPicPr>
            <a:picLocks noChangeAspect="1" noChangeArrowheads="1"/>
          </p:cNvPicPr>
          <p:nvPr/>
        </p:nvPicPr>
        <p:blipFill>
          <a:blip r:embed="rId8" cstate="print"/>
          <a:srcRect/>
          <a:stretch>
            <a:fillRect/>
          </a:stretch>
        </p:blipFill>
        <p:spPr bwMode="auto">
          <a:xfrm>
            <a:off x="1336095" y="2453610"/>
            <a:ext cx="128069" cy="135000"/>
          </a:xfrm>
          <a:prstGeom prst="rect">
            <a:avLst/>
          </a:prstGeom>
          <a:noFill/>
        </p:spPr>
      </p:pic>
      <p:pic>
        <p:nvPicPr>
          <p:cNvPr id="347" name="Picture 459" descr="图片238"/>
          <p:cNvPicPr>
            <a:picLocks noChangeAspect="1" noChangeArrowheads="1"/>
          </p:cNvPicPr>
          <p:nvPr/>
        </p:nvPicPr>
        <p:blipFill>
          <a:blip r:embed="rId8" cstate="print"/>
          <a:srcRect/>
          <a:stretch>
            <a:fillRect/>
          </a:stretch>
        </p:blipFill>
        <p:spPr bwMode="auto">
          <a:xfrm>
            <a:off x="1653607" y="2453610"/>
            <a:ext cx="128069" cy="135000"/>
          </a:xfrm>
          <a:prstGeom prst="rect">
            <a:avLst/>
          </a:prstGeom>
          <a:noFill/>
        </p:spPr>
      </p:pic>
      <p:sp>
        <p:nvSpPr>
          <p:cNvPr id="348" name="TextBox 347"/>
          <p:cNvSpPr txBox="1"/>
          <p:nvPr/>
        </p:nvSpPr>
        <p:spPr>
          <a:xfrm>
            <a:off x="3053027" y="1694131"/>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园区出口</a:t>
            </a:r>
            <a:endParaRPr lang="en-US" altLang="zh-CN" sz="800" b="1" dirty="0">
              <a:solidFill>
                <a:srgbClr val="000000"/>
              </a:solidFill>
              <a:latin typeface="FrutigerNext LT Medium"/>
              <a:ea typeface="华文细黑"/>
              <a:cs typeface="Arial" panose="020B0604020202020204" pitchFamily="34" charset="0"/>
            </a:endParaRPr>
          </a:p>
        </p:txBody>
      </p:sp>
      <p:pic>
        <p:nvPicPr>
          <p:cNvPr id="349" name="Picture 227" descr="图片767"/>
          <p:cNvPicPr>
            <a:picLocks noChangeAspect="1" noChangeArrowheads="1"/>
          </p:cNvPicPr>
          <p:nvPr/>
        </p:nvPicPr>
        <p:blipFill>
          <a:blip r:embed="rId9" cstate="print"/>
          <a:srcRect/>
          <a:stretch>
            <a:fillRect/>
          </a:stretch>
        </p:blipFill>
        <p:spPr bwMode="auto">
          <a:xfrm>
            <a:off x="2256219" y="1286315"/>
            <a:ext cx="399913" cy="237725"/>
          </a:xfrm>
          <a:prstGeom prst="rect">
            <a:avLst/>
          </a:prstGeom>
          <a:noFill/>
        </p:spPr>
      </p:pic>
      <p:pic>
        <p:nvPicPr>
          <p:cNvPr id="350" name="Picture 228" descr="图片768"/>
          <p:cNvPicPr>
            <a:picLocks noChangeAspect="1" noChangeArrowheads="1"/>
          </p:cNvPicPr>
          <p:nvPr/>
        </p:nvPicPr>
        <p:blipFill>
          <a:blip r:embed="rId10" cstate="print"/>
          <a:srcRect/>
          <a:stretch>
            <a:fillRect/>
          </a:stretch>
        </p:blipFill>
        <p:spPr bwMode="auto">
          <a:xfrm>
            <a:off x="2710124" y="1286315"/>
            <a:ext cx="402198" cy="237725"/>
          </a:xfrm>
          <a:prstGeom prst="rect">
            <a:avLst/>
          </a:prstGeom>
          <a:noFill/>
        </p:spPr>
      </p:pic>
      <p:cxnSp>
        <p:nvCxnSpPr>
          <p:cNvPr id="351" name="直接连接符 350"/>
          <p:cNvCxnSpPr>
            <a:stCxn id="350" idx="2"/>
            <a:endCxn id="317" idx="0"/>
          </p:cNvCxnSpPr>
          <p:nvPr/>
        </p:nvCxnSpPr>
        <p:spPr bwMode="auto">
          <a:xfrm flipH="1">
            <a:off x="2899520" y="1524040"/>
            <a:ext cx="11703"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2" name="直接连接符 351"/>
          <p:cNvCxnSpPr>
            <a:stCxn id="350" idx="2"/>
            <a:endCxn id="318" idx="0"/>
          </p:cNvCxnSpPr>
          <p:nvPr/>
        </p:nvCxnSpPr>
        <p:spPr bwMode="auto">
          <a:xfrm flipH="1">
            <a:off x="2467585" y="1524040"/>
            <a:ext cx="443638"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3" name="直接连接符 352"/>
          <p:cNvCxnSpPr>
            <a:stCxn id="349" idx="2"/>
            <a:endCxn id="318" idx="0"/>
          </p:cNvCxnSpPr>
          <p:nvPr/>
        </p:nvCxnSpPr>
        <p:spPr bwMode="auto">
          <a:xfrm>
            <a:off x="2456177" y="1524040"/>
            <a:ext cx="11409"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4" name="直接连接符 353"/>
          <p:cNvCxnSpPr>
            <a:stCxn id="349" idx="2"/>
            <a:endCxn id="317" idx="0"/>
          </p:cNvCxnSpPr>
          <p:nvPr/>
        </p:nvCxnSpPr>
        <p:spPr bwMode="auto">
          <a:xfrm>
            <a:off x="2456178" y="1524040"/>
            <a:ext cx="443345"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5" name="圆角矩形 354"/>
          <p:cNvSpPr/>
          <p:nvPr/>
        </p:nvSpPr>
        <p:spPr bwMode="auto">
          <a:xfrm>
            <a:off x="1256153" y="917713"/>
            <a:ext cx="621843" cy="305522"/>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356" name="Picture 454" descr="图片233"/>
          <p:cNvPicPr>
            <a:picLocks noChangeAspect="1" noChangeArrowheads="1"/>
          </p:cNvPicPr>
          <p:nvPr/>
        </p:nvPicPr>
        <p:blipFill>
          <a:blip r:embed="rId11" cstate="print"/>
          <a:srcRect/>
          <a:stretch>
            <a:fillRect/>
          </a:stretch>
        </p:blipFill>
        <p:spPr bwMode="auto">
          <a:xfrm>
            <a:off x="1602937" y="995444"/>
            <a:ext cx="180989" cy="142635"/>
          </a:xfrm>
          <a:prstGeom prst="rect">
            <a:avLst/>
          </a:prstGeom>
          <a:noFill/>
        </p:spPr>
      </p:pic>
      <p:pic>
        <p:nvPicPr>
          <p:cNvPr id="357" name="Picture 461" descr="图片240"/>
          <p:cNvPicPr>
            <a:picLocks noChangeAspect="1" noChangeArrowheads="1"/>
          </p:cNvPicPr>
          <p:nvPr/>
        </p:nvPicPr>
        <p:blipFill>
          <a:blip r:embed="rId3" cstate="print"/>
          <a:srcRect/>
          <a:stretch>
            <a:fillRect/>
          </a:stretch>
        </p:blipFill>
        <p:spPr bwMode="auto">
          <a:xfrm>
            <a:off x="1342231" y="970654"/>
            <a:ext cx="183764" cy="192216"/>
          </a:xfrm>
          <a:prstGeom prst="rect">
            <a:avLst/>
          </a:prstGeom>
          <a:noFill/>
        </p:spPr>
      </p:pic>
      <p:pic>
        <p:nvPicPr>
          <p:cNvPr id="358" name="Picture 4488" descr="图片346"/>
          <p:cNvPicPr>
            <a:picLocks noChangeAspect="1" noChangeArrowheads="1"/>
          </p:cNvPicPr>
          <p:nvPr/>
        </p:nvPicPr>
        <p:blipFill>
          <a:blip r:embed="rId12" cstate="print"/>
          <a:srcRect/>
          <a:stretch>
            <a:fillRect/>
          </a:stretch>
        </p:blipFill>
        <p:spPr bwMode="auto">
          <a:xfrm>
            <a:off x="1272475" y="1260493"/>
            <a:ext cx="163394" cy="246191"/>
          </a:xfrm>
          <a:prstGeom prst="rect">
            <a:avLst/>
          </a:prstGeom>
          <a:noFill/>
        </p:spPr>
      </p:pic>
      <p:pic>
        <p:nvPicPr>
          <p:cNvPr id="359" name="Picture 33" descr="图片12"/>
          <p:cNvPicPr>
            <a:picLocks noChangeAspect="1" noChangeArrowheads="1"/>
          </p:cNvPicPr>
          <p:nvPr/>
        </p:nvPicPr>
        <p:blipFill>
          <a:blip r:embed="rId13" cstate="print"/>
          <a:srcRect/>
          <a:stretch>
            <a:fillRect/>
          </a:stretch>
        </p:blipFill>
        <p:spPr bwMode="auto">
          <a:xfrm>
            <a:off x="3846516" y="4236634"/>
            <a:ext cx="170020" cy="215324"/>
          </a:xfrm>
          <a:prstGeom prst="rect">
            <a:avLst/>
          </a:prstGeom>
          <a:noFill/>
        </p:spPr>
      </p:pic>
      <p:pic>
        <p:nvPicPr>
          <p:cNvPr id="360" name="Picture 873" descr="图片279"/>
          <p:cNvPicPr>
            <a:picLocks noChangeAspect="1" noChangeArrowheads="1"/>
          </p:cNvPicPr>
          <p:nvPr/>
        </p:nvPicPr>
        <p:blipFill>
          <a:blip r:embed="rId14" cstate="print"/>
          <a:srcRect/>
          <a:stretch>
            <a:fillRect/>
          </a:stretch>
        </p:blipFill>
        <p:spPr bwMode="auto">
          <a:xfrm>
            <a:off x="3523428" y="4239378"/>
            <a:ext cx="139855" cy="209837"/>
          </a:xfrm>
          <a:prstGeom prst="rect">
            <a:avLst/>
          </a:prstGeom>
          <a:noFill/>
        </p:spPr>
      </p:pic>
      <p:pic>
        <p:nvPicPr>
          <p:cNvPr id="361" name="Picture 466" descr="图片157"/>
          <p:cNvPicPr>
            <a:picLocks noChangeAspect="1" noChangeArrowheads="1"/>
          </p:cNvPicPr>
          <p:nvPr/>
        </p:nvPicPr>
        <p:blipFill>
          <a:blip r:embed="rId15" cstate="print"/>
          <a:srcRect/>
          <a:stretch>
            <a:fillRect/>
          </a:stretch>
        </p:blipFill>
        <p:spPr bwMode="auto">
          <a:xfrm>
            <a:off x="1786825" y="4252407"/>
            <a:ext cx="267371" cy="183779"/>
          </a:xfrm>
          <a:prstGeom prst="rect">
            <a:avLst/>
          </a:prstGeom>
          <a:noFill/>
        </p:spPr>
      </p:pic>
      <p:pic>
        <p:nvPicPr>
          <p:cNvPr id="362" name="Picture 1089" descr="图片203"/>
          <p:cNvPicPr>
            <a:picLocks noChangeAspect="1" noChangeArrowheads="1"/>
          </p:cNvPicPr>
          <p:nvPr/>
        </p:nvPicPr>
        <p:blipFill>
          <a:blip r:embed="rId16" cstate="print"/>
          <a:srcRect/>
          <a:stretch>
            <a:fillRect/>
          </a:stretch>
        </p:blipFill>
        <p:spPr bwMode="auto">
          <a:xfrm>
            <a:off x="3097505" y="4262007"/>
            <a:ext cx="242690" cy="164579"/>
          </a:xfrm>
          <a:prstGeom prst="rect">
            <a:avLst/>
          </a:prstGeom>
          <a:noFill/>
        </p:spPr>
      </p:pic>
      <p:pic>
        <p:nvPicPr>
          <p:cNvPr id="363" name="Picture 24" descr="图片3"/>
          <p:cNvPicPr>
            <a:picLocks noChangeAspect="1" noChangeArrowheads="1"/>
          </p:cNvPicPr>
          <p:nvPr/>
        </p:nvPicPr>
        <p:blipFill>
          <a:blip r:embed="rId17" cstate="print"/>
          <a:srcRect/>
          <a:stretch>
            <a:fillRect/>
          </a:stretch>
        </p:blipFill>
        <p:spPr bwMode="auto">
          <a:xfrm>
            <a:off x="2237429" y="4246919"/>
            <a:ext cx="204299" cy="194751"/>
          </a:xfrm>
          <a:prstGeom prst="rect">
            <a:avLst/>
          </a:prstGeom>
          <a:noFill/>
        </p:spPr>
      </p:pic>
      <p:pic>
        <p:nvPicPr>
          <p:cNvPr id="364" name="Picture 1941" descr="图片684"/>
          <p:cNvPicPr>
            <a:picLocks noChangeAspect="1" noChangeArrowheads="1"/>
          </p:cNvPicPr>
          <p:nvPr/>
        </p:nvPicPr>
        <p:blipFill>
          <a:blip r:embed="rId18" cstate="print"/>
          <a:srcRect/>
          <a:stretch>
            <a:fillRect/>
          </a:stretch>
        </p:blipFill>
        <p:spPr bwMode="auto">
          <a:xfrm>
            <a:off x="2624962" y="4266121"/>
            <a:ext cx="289308" cy="156350"/>
          </a:xfrm>
          <a:prstGeom prst="rect">
            <a:avLst/>
          </a:prstGeom>
          <a:noFill/>
        </p:spPr>
      </p:pic>
      <p:pic>
        <p:nvPicPr>
          <p:cNvPr id="365" name="Picture 1950" descr="图片693"/>
          <p:cNvPicPr>
            <a:picLocks noChangeAspect="1" noChangeArrowheads="1"/>
          </p:cNvPicPr>
          <p:nvPr/>
        </p:nvPicPr>
        <p:blipFill>
          <a:blip r:embed="rId19" cstate="print"/>
          <a:srcRect/>
          <a:stretch>
            <a:fillRect/>
          </a:stretch>
        </p:blipFill>
        <p:spPr bwMode="auto">
          <a:xfrm>
            <a:off x="1393809" y="4242120"/>
            <a:ext cx="209783" cy="204352"/>
          </a:xfrm>
          <a:prstGeom prst="rect">
            <a:avLst/>
          </a:prstGeom>
          <a:noFill/>
        </p:spPr>
      </p:pic>
      <p:cxnSp>
        <p:nvCxnSpPr>
          <p:cNvPr id="366" name="直接连接符 365"/>
          <p:cNvCxnSpPr/>
          <p:nvPr/>
        </p:nvCxnSpPr>
        <p:spPr bwMode="auto">
          <a:xfrm>
            <a:off x="2601138" y="2479931"/>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7" name="直接连接符 366"/>
          <p:cNvCxnSpPr/>
          <p:nvPr/>
        </p:nvCxnSpPr>
        <p:spPr bwMode="auto">
          <a:xfrm>
            <a:off x="2599094" y="2513159"/>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68" name="椭圆 367"/>
          <p:cNvSpPr/>
          <p:nvPr/>
        </p:nvSpPr>
        <p:spPr bwMode="auto">
          <a:xfrm>
            <a:off x="2644562" y="2440772"/>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369" name="直接连接符 368"/>
          <p:cNvCxnSpPr>
            <a:stCxn id="317" idx="1"/>
            <a:endCxn id="318" idx="3"/>
          </p:cNvCxnSpPr>
          <p:nvPr/>
        </p:nvCxnSpPr>
        <p:spPr bwMode="auto">
          <a:xfrm flipH="1">
            <a:off x="2562060" y="1770008"/>
            <a:ext cx="242985"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70" name="图片 1"/>
          <p:cNvPicPr>
            <a:picLocks noChangeAspect="1"/>
          </p:cNvPicPr>
          <p:nvPr/>
        </p:nvPicPr>
        <p:blipFill>
          <a:blip r:embed="rId20" cstate="print"/>
          <a:srcRect/>
          <a:stretch>
            <a:fillRect/>
          </a:stretch>
        </p:blipFill>
        <p:spPr bwMode="auto">
          <a:xfrm>
            <a:off x="3738850" y="2667410"/>
            <a:ext cx="156647" cy="162000"/>
          </a:xfrm>
          <a:prstGeom prst="rect">
            <a:avLst/>
          </a:prstGeom>
          <a:noFill/>
          <a:ln w="9525">
            <a:noFill/>
            <a:miter lim="800000"/>
            <a:headEnd/>
            <a:tailEnd/>
          </a:ln>
        </p:spPr>
      </p:pic>
      <p:cxnSp>
        <p:nvCxnSpPr>
          <p:cNvPr id="371" name="直接连接符 370"/>
          <p:cNvCxnSpPr/>
          <p:nvPr/>
        </p:nvCxnSpPr>
        <p:spPr bwMode="auto">
          <a:xfrm>
            <a:off x="3078216"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2" name="直接连接符 371"/>
          <p:cNvCxnSpPr/>
          <p:nvPr/>
        </p:nvCxnSpPr>
        <p:spPr bwMode="auto">
          <a:xfrm>
            <a:off x="3076172"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3" name="椭圆 372"/>
          <p:cNvSpPr/>
          <p:nvPr/>
        </p:nvSpPr>
        <p:spPr bwMode="auto">
          <a:xfrm>
            <a:off x="3130543"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374" name="直接连接符 373"/>
          <p:cNvCxnSpPr/>
          <p:nvPr/>
        </p:nvCxnSpPr>
        <p:spPr bwMode="auto">
          <a:xfrm>
            <a:off x="2126781"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5" name="直接连接符 374"/>
          <p:cNvCxnSpPr/>
          <p:nvPr/>
        </p:nvCxnSpPr>
        <p:spPr bwMode="auto">
          <a:xfrm>
            <a:off x="2124737"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6" name="椭圆 375"/>
          <p:cNvSpPr/>
          <p:nvPr/>
        </p:nvSpPr>
        <p:spPr bwMode="auto">
          <a:xfrm>
            <a:off x="2179109"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pic>
        <p:nvPicPr>
          <p:cNvPr id="377" name="图片 274"/>
          <p:cNvPicPr>
            <a:picLocks noChangeAspect="1"/>
          </p:cNvPicPr>
          <p:nvPr/>
        </p:nvPicPr>
        <p:blipFill>
          <a:blip r:embed="rId21" cstate="print"/>
          <a:srcRect/>
          <a:stretch>
            <a:fillRect/>
          </a:stretch>
        </p:blipFill>
        <p:spPr bwMode="auto">
          <a:xfrm>
            <a:off x="3747883" y="2384220"/>
            <a:ext cx="157137" cy="162000"/>
          </a:xfrm>
          <a:prstGeom prst="rect">
            <a:avLst/>
          </a:prstGeom>
          <a:noFill/>
          <a:ln w="9525">
            <a:noFill/>
            <a:miter lim="800000"/>
            <a:headEnd/>
            <a:tailEnd/>
          </a:ln>
        </p:spPr>
      </p:pic>
      <p:pic>
        <p:nvPicPr>
          <p:cNvPr id="378" name="图片 274"/>
          <p:cNvPicPr>
            <a:picLocks noChangeAspect="1"/>
          </p:cNvPicPr>
          <p:nvPr/>
        </p:nvPicPr>
        <p:blipFill>
          <a:blip r:embed="rId21" cstate="print"/>
          <a:srcRect/>
          <a:stretch>
            <a:fillRect/>
          </a:stretch>
        </p:blipFill>
        <p:spPr bwMode="auto">
          <a:xfrm>
            <a:off x="3681982" y="2384220"/>
            <a:ext cx="157137" cy="162000"/>
          </a:xfrm>
          <a:prstGeom prst="rect">
            <a:avLst/>
          </a:prstGeom>
          <a:noFill/>
          <a:ln w="9525">
            <a:noFill/>
            <a:miter lim="800000"/>
            <a:headEnd/>
            <a:tailEnd/>
          </a:ln>
        </p:spPr>
      </p:pic>
      <p:pic>
        <p:nvPicPr>
          <p:cNvPr id="379" name="图片 1"/>
          <p:cNvPicPr>
            <a:picLocks noChangeAspect="1"/>
          </p:cNvPicPr>
          <p:nvPr/>
        </p:nvPicPr>
        <p:blipFill>
          <a:blip r:embed="rId20" cstate="print"/>
          <a:srcRect/>
          <a:stretch>
            <a:fillRect/>
          </a:stretch>
        </p:blipFill>
        <p:spPr bwMode="auto">
          <a:xfrm>
            <a:off x="3672459" y="2667410"/>
            <a:ext cx="156647" cy="162000"/>
          </a:xfrm>
          <a:prstGeom prst="rect">
            <a:avLst/>
          </a:prstGeom>
          <a:noFill/>
          <a:ln w="9525">
            <a:noFill/>
            <a:miter lim="800000"/>
            <a:headEnd/>
            <a:tailEnd/>
          </a:ln>
        </p:spPr>
      </p:pic>
      <p:pic>
        <p:nvPicPr>
          <p:cNvPr id="380" name="Picture 470" descr="图片630"/>
          <p:cNvPicPr>
            <a:picLocks noChangeAspect="1" noChangeArrowheads="1"/>
          </p:cNvPicPr>
          <p:nvPr/>
        </p:nvPicPr>
        <p:blipFill>
          <a:blip r:embed="rId22" cstate="print"/>
          <a:srcRect/>
          <a:stretch>
            <a:fillRect/>
          </a:stretch>
        </p:blipFill>
        <p:spPr bwMode="auto">
          <a:xfrm>
            <a:off x="3743060" y="2082645"/>
            <a:ext cx="161958" cy="162000"/>
          </a:xfrm>
          <a:prstGeom prst="rect">
            <a:avLst/>
          </a:prstGeom>
          <a:noFill/>
        </p:spPr>
      </p:pic>
      <p:pic>
        <p:nvPicPr>
          <p:cNvPr id="381" name="Picture 470" descr="图片630"/>
          <p:cNvPicPr>
            <a:picLocks noChangeAspect="1" noChangeArrowheads="1"/>
          </p:cNvPicPr>
          <p:nvPr/>
        </p:nvPicPr>
        <p:blipFill>
          <a:blip r:embed="rId22" cstate="print"/>
          <a:srcRect/>
          <a:stretch>
            <a:fillRect/>
          </a:stretch>
        </p:blipFill>
        <p:spPr bwMode="auto">
          <a:xfrm>
            <a:off x="3681979" y="2085919"/>
            <a:ext cx="161958" cy="162000"/>
          </a:xfrm>
          <a:prstGeom prst="rect">
            <a:avLst/>
          </a:prstGeom>
          <a:noFill/>
        </p:spPr>
      </p:pic>
      <p:cxnSp>
        <p:nvCxnSpPr>
          <p:cNvPr id="382" name="直接连接符 381"/>
          <p:cNvCxnSpPr>
            <a:stCxn id="378" idx="1"/>
            <a:endCxn id="292" idx="3"/>
          </p:cNvCxnSpPr>
          <p:nvPr/>
        </p:nvCxnSpPr>
        <p:spPr bwMode="auto">
          <a:xfrm rot="10800000" flipV="1">
            <a:off x="3033074" y="2465222"/>
            <a:ext cx="648906" cy="32523"/>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3" name="直接连接符 382"/>
          <p:cNvCxnSpPr>
            <a:stCxn id="381" idx="1"/>
            <a:endCxn id="292" idx="3"/>
          </p:cNvCxnSpPr>
          <p:nvPr/>
        </p:nvCxnSpPr>
        <p:spPr bwMode="auto">
          <a:xfrm flipH="1">
            <a:off x="3033074" y="2166919"/>
            <a:ext cx="648906" cy="330824"/>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4" name="TextBox 383"/>
          <p:cNvSpPr txBox="1"/>
          <p:nvPr/>
        </p:nvSpPr>
        <p:spPr>
          <a:xfrm>
            <a:off x="3456596" y="2953626"/>
            <a:ext cx="711312" cy="196199"/>
          </a:xfrm>
          <a:prstGeom prst="rect">
            <a:avLst/>
          </a:prstGeom>
          <a:noFill/>
        </p:spPr>
        <p:txBody>
          <a:bodyPr wrap="square" lIns="68542" tIns="34271" rIns="68542" bIns="34271" rtlCol="0">
            <a:spAutoFit/>
          </a:bodyPr>
          <a:lstStyle/>
          <a:p>
            <a:pPr algn="ctr"/>
            <a:r>
              <a:rPr lang="zh-CN" altLang="en-US" sz="800" b="1" dirty="0" smtClean="0">
                <a:solidFill>
                  <a:srgbClr val="000000"/>
                </a:solidFill>
                <a:latin typeface="FrutigerNext LT Medium"/>
                <a:ea typeface="宋体" panose="02010600030101010101" pitchFamily="2" charset="-122"/>
                <a:cs typeface="Arial" panose="020B0604020202020204" pitchFamily="34" charset="0"/>
              </a:rPr>
              <a:t>业务链结点</a:t>
            </a:r>
            <a:endParaRPr lang="en-US" altLang="zh-CN" sz="800" b="1" dirty="0">
              <a:solidFill>
                <a:srgbClr val="000000"/>
              </a:solidFill>
              <a:latin typeface="FrutigerNext LT Medium"/>
              <a:ea typeface="华文细黑"/>
              <a:cs typeface="Arial" panose="020B0604020202020204" pitchFamily="34" charset="0"/>
            </a:endParaRPr>
          </a:p>
        </p:txBody>
      </p:sp>
      <p:sp>
        <p:nvSpPr>
          <p:cNvPr id="386" name="任意多边形 385"/>
          <p:cNvSpPr/>
          <p:nvPr/>
        </p:nvSpPr>
        <p:spPr bwMode="auto">
          <a:xfrm>
            <a:off x="2408652" y="1416585"/>
            <a:ext cx="509821" cy="1115158"/>
          </a:xfrm>
          <a:custGeom>
            <a:avLst/>
            <a:gdLst>
              <a:gd name="connsiteX0" fmla="*/ 679939 w 679939"/>
              <a:gd name="connsiteY0" fmla="*/ 1395046 h 1486877"/>
              <a:gd name="connsiteX1" fmla="*/ 152400 w 679939"/>
              <a:gd name="connsiteY1" fmla="*/ 1254369 h 1486877"/>
              <a:gd name="connsiteX2" fmla="*/ 0 w 679939"/>
              <a:gd name="connsiteY2" fmla="*/ 0 h 1486877"/>
            </a:gdLst>
            <a:ahLst/>
            <a:cxnLst>
              <a:cxn ang="0">
                <a:pos x="connsiteX0" y="connsiteY0"/>
              </a:cxn>
              <a:cxn ang="0">
                <a:pos x="connsiteX1" y="connsiteY1"/>
              </a:cxn>
              <a:cxn ang="0">
                <a:pos x="connsiteX2" y="connsiteY2"/>
              </a:cxn>
            </a:cxnLst>
            <a:rect l="l" t="t" r="r" b="b"/>
            <a:pathLst>
              <a:path w="679939" h="1486877">
                <a:moveTo>
                  <a:pt x="679939" y="1395046"/>
                </a:moveTo>
                <a:cubicBezTo>
                  <a:pt x="472831" y="1440961"/>
                  <a:pt x="265723" y="1486877"/>
                  <a:pt x="152400" y="1254369"/>
                </a:cubicBezTo>
                <a:cubicBezTo>
                  <a:pt x="39077" y="1021861"/>
                  <a:pt x="19538" y="510930"/>
                  <a:pt x="0" y="0"/>
                </a:cubicBezTo>
              </a:path>
            </a:pathLst>
          </a:custGeom>
          <a:noFill/>
          <a:ln w="9525" cap="flat" cmpd="sng" algn="ctr">
            <a:solidFill>
              <a:srgbClr val="FFC00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388" name="矩形 387"/>
          <p:cNvSpPr/>
          <p:nvPr/>
        </p:nvSpPr>
        <p:spPr bwMode="auto">
          <a:xfrm>
            <a:off x="3576006" y="926306"/>
            <a:ext cx="863871" cy="413544"/>
          </a:xfrm>
          <a:prstGeom prst="rect">
            <a:avLst/>
          </a:prstGeom>
          <a:noFill/>
          <a:ln w="9525" cap="flat" cmpd="sng" algn="ctr">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390" name="TextBox 389"/>
          <p:cNvSpPr txBox="1"/>
          <p:nvPr/>
        </p:nvSpPr>
        <p:spPr>
          <a:xfrm>
            <a:off x="4005933" y="2075462"/>
            <a:ext cx="485927" cy="176953"/>
          </a:xfrm>
          <a:prstGeom prst="rect">
            <a:avLst/>
          </a:prstGeom>
          <a:noFill/>
        </p:spPr>
        <p:txBody>
          <a:bodyPr wrap="squar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防火墙</a:t>
            </a:r>
            <a:endParaRPr lang="en-US" altLang="zh-CN" sz="700" dirty="0">
              <a:solidFill>
                <a:srgbClr val="000000"/>
              </a:solidFill>
              <a:latin typeface="FrutigerNext LT Medium"/>
              <a:ea typeface="华文细黑"/>
              <a:cs typeface="Arial" panose="020B0604020202020204" pitchFamily="34" charset="0"/>
            </a:endParaRPr>
          </a:p>
        </p:txBody>
      </p:sp>
      <p:cxnSp>
        <p:nvCxnSpPr>
          <p:cNvPr id="393" name="直接连接符 392"/>
          <p:cNvCxnSpPr>
            <a:stCxn id="329" idx="3"/>
            <a:endCxn id="328" idx="1"/>
          </p:cNvCxnSpPr>
          <p:nvPr/>
        </p:nvCxnSpPr>
        <p:spPr bwMode="auto">
          <a:xfrm>
            <a:off x="1477238" y="2248730"/>
            <a:ext cx="162624"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4" name="直接连接符 393"/>
          <p:cNvCxnSpPr>
            <a:stCxn id="346" idx="3"/>
            <a:endCxn id="347" idx="1"/>
          </p:cNvCxnSpPr>
          <p:nvPr/>
        </p:nvCxnSpPr>
        <p:spPr bwMode="auto">
          <a:xfrm>
            <a:off x="1464162" y="2521110"/>
            <a:ext cx="189443"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95" name="Picture 1939" descr="图片682"/>
          <p:cNvPicPr>
            <a:picLocks noChangeAspect="1" noChangeArrowheads="1"/>
          </p:cNvPicPr>
          <p:nvPr/>
        </p:nvPicPr>
        <p:blipFill>
          <a:blip r:embed="rId23" cstate="print"/>
          <a:srcRect/>
          <a:stretch>
            <a:fillRect/>
          </a:stretch>
        </p:blipFill>
        <p:spPr bwMode="auto">
          <a:xfrm>
            <a:off x="1302245" y="2713891"/>
            <a:ext cx="109468" cy="153295"/>
          </a:xfrm>
          <a:prstGeom prst="rect">
            <a:avLst/>
          </a:prstGeom>
          <a:noFill/>
          <a:effectLst/>
        </p:spPr>
      </p:pic>
      <p:pic>
        <p:nvPicPr>
          <p:cNvPr id="396" name="Picture 1939" descr="图片682"/>
          <p:cNvPicPr>
            <a:picLocks noChangeAspect="1" noChangeArrowheads="1"/>
          </p:cNvPicPr>
          <p:nvPr/>
        </p:nvPicPr>
        <p:blipFill>
          <a:blip r:embed="rId23" cstate="print"/>
          <a:srcRect/>
          <a:stretch>
            <a:fillRect/>
          </a:stretch>
        </p:blipFill>
        <p:spPr bwMode="auto">
          <a:xfrm>
            <a:off x="1404017" y="2713891"/>
            <a:ext cx="109468" cy="153295"/>
          </a:xfrm>
          <a:prstGeom prst="rect">
            <a:avLst/>
          </a:prstGeom>
          <a:noFill/>
          <a:effectLst/>
        </p:spPr>
      </p:pic>
      <p:pic>
        <p:nvPicPr>
          <p:cNvPr id="397" name="Picture 1939" descr="图片682"/>
          <p:cNvPicPr>
            <a:picLocks noChangeAspect="1" noChangeArrowheads="1"/>
          </p:cNvPicPr>
          <p:nvPr/>
        </p:nvPicPr>
        <p:blipFill>
          <a:blip r:embed="rId23" cstate="print"/>
          <a:srcRect/>
          <a:stretch>
            <a:fillRect/>
          </a:stretch>
        </p:blipFill>
        <p:spPr bwMode="auto">
          <a:xfrm>
            <a:off x="1505790" y="2713891"/>
            <a:ext cx="109468" cy="153295"/>
          </a:xfrm>
          <a:prstGeom prst="rect">
            <a:avLst/>
          </a:prstGeom>
          <a:noFill/>
          <a:effectLst/>
        </p:spPr>
      </p:pic>
      <p:pic>
        <p:nvPicPr>
          <p:cNvPr id="398" name="Picture 1939" descr="图片682"/>
          <p:cNvPicPr>
            <a:picLocks noChangeAspect="1" noChangeArrowheads="1"/>
          </p:cNvPicPr>
          <p:nvPr/>
        </p:nvPicPr>
        <p:blipFill>
          <a:blip r:embed="rId23" cstate="print"/>
          <a:srcRect/>
          <a:stretch>
            <a:fillRect/>
          </a:stretch>
        </p:blipFill>
        <p:spPr bwMode="auto">
          <a:xfrm>
            <a:off x="1607561" y="2713891"/>
            <a:ext cx="109468" cy="153295"/>
          </a:xfrm>
          <a:prstGeom prst="rect">
            <a:avLst/>
          </a:prstGeom>
          <a:noFill/>
          <a:effectLst/>
        </p:spPr>
      </p:pic>
      <p:pic>
        <p:nvPicPr>
          <p:cNvPr id="399" name="Picture 1939" descr="图片682"/>
          <p:cNvPicPr>
            <a:picLocks noChangeAspect="1" noChangeArrowheads="1"/>
          </p:cNvPicPr>
          <p:nvPr/>
        </p:nvPicPr>
        <p:blipFill>
          <a:blip r:embed="rId23" cstate="print"/>
          <a:srcRect/>
          <a:stretch>
            <a:fillRect/>
          </a:stretch>
        </p:blipFill>
        <p:spPr bwMode="auto">
          <a:xfrm>
            <a:off x="1709333" y="2713891"/>
            <a:ext cx="109468" cy="153295"/>
          </a:xfrm>
          <a:prstGeom prst="rect">
            <a:avLst/>
          </a:prstGeom>
          <a:noFill/>
          <a:effectLst/>
        </p:spPr>
      </p:pic>
      <p:sp>
        <p:nvSpPr>
          <p:cNvPr id="401" name="任意多边形 400"/>
          <p:cNvSpPr/>
          <p:nvPr/>
        </p:nvSpPr>
        <p:spPr bwMode="auto">
          <a:xfrm>
            <a:off x="2908481" y="2064621"/>
            <a:ext cx="910553" cy="711067"/>
          </a:xfrm>
          <a:custGeom>
            <a:avLst/>
            <a:gdLst>
              <a:gd name="connsiteX0" fmla="*/ 38501 w 1214387"/>
              <a:gd name="connsiteY0" fmla="*/ 721895 h 948089"/>
              <a:gd name="connsiteX1" fmla="*/ 981777 w 1214387"/>
              <a:gd name="connsiteY1" fmla="*/ 933651 h 948089"/>
              <a:gd name="connsiteX2" fmla="*/ 1058779 w 1214387"/>
              <a:gd name="connsiteY2" fmla="*/ 808522 h 948089"/>
              <a:gd name="connsiteX3" fmla="*/ 115503 w 1214387"/>
              <a:gd name="connsiteY3" fmla="*/ 625642 h 948089"/>
              <a:gd name="connsiteX4" fmla="*/ 1068404 w 1214387"/>
              <a:gd name="connsiteY4" fmla="*/ 192506 h 948089"/>
              <a:gd name="connsiteX5" fmla="*/ 991402 w 1214387"/>
              <a:gd name="connsiteY5" fmla="*/ 57752 h 948089"/>
              <a:gd name="connsiteX6" fmla="*/ 0 w 1214387"/>
              <a:gd name="connsiteY6" fmla="*/ 539015 h 94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387" h="948089">
                <a:moveTo>
                  <a:pt x="38501" y="721895"/>
                </a:moveTo>
                <a:cubicBezTo>
                  <a:pt x="425116" y="820554"/>
                  <a:pt x="811731" y="919213"/>
                  <a:pt x="981777" y="933651"/>
                </a:cubicBezTo>
                <a:cubicBezTo>
                  <a:pt x="1151823" y="948089"/>
                  <a:pt x="1203158" y="859857"/>
                  <a:pt x="1058779" y="808522"/>
                </a:cubicBezTo>
                <a:cubicBezTo>
                  <a:pt x="914400" y="757187"/>
                  <a:pt x="113899" y="728311"/>
                  <a:pt x="115503" y="625642"/>
                </a:cubicBezTo>
                <a:cubicBezTo>
                  <a:pt x="117107" y="522973"/>
                  <a:pt x="922421" y="287154"/>
                  <a:pt x="1068404" y="192506"/>
                </a:cubicBezTo>
                <a:cubicBezTo>
                  <a:pt x="1214387" y="97858"/>
                  <a:pt x="1169469" y="0"/>
                  <a:pt x="991402" y="57752"/>
                </a:cubicBezTo>
                <a:cubicBezTo>
                  <a:pt x="813335" y="115504"/>
                  <a:pt x="406667" y="327259"/>
                  <a:pt x="0" y="539015"/>
                </a:cubicBezTo>
              </a:path>
            </a:pathLst>
          </a:custGeom>
          <a:noFill/>
          <a:ln w="635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dirty="0" smtClean="0">
              <a:solidFill>
                <a:srgbClr val="B2B2B2"/>
              </a:solidFill>
              <a:latin typeface="Arial" panose="020B0604020202020204" pitchFamily="34" charset="0"/>
              <a:ea typeface="华文细黑"/>
            </a:endParaRPr>
          </a:p>
        </p:txBody>
      </p:sp>
      <p:sp>
        <p:nvSpPr>
          <p:cNvPr id="402" name="任意多边形 401"/>
          <p:cNvSpPr/>
          <p:nvPr/>
        </p:nvSpPr>
        <p:spPr bwMode="auto">
          <a:xfrm>
            <a:off x="1480213" y="2275010"/>
            <a:ext cx="2103120" cy="565785"/>
          </a:xfrm>
          <a:custGeom>
            <a:avLst/>
            <a:gdLst>
              <a:gd name="connsiteX0" fmla="*/ 2103120 w 2103120"/>
              <a:gd name="connsiteY0" fmla="*/ 586740 h 754380"/>
              <a:gd name="connsiteX1" fmla="*/ 1417320 w 2103120"/>
              <a:gd name="connsiteY1" fmla="*/ 480060 h 754380"/>
              <a:gd name="connsiteX2" fmla="*/ 594360 w 2103120"/>
              <a:gd name="connsiteY2" fmla="*/ 45720 h 754380"/>
              <a:gd name="connsiteX3" fmla="*/ 0 w 2103120"/>
              <a:gd name="connsiteY3" fmla="*/ 754380 h 754380"/>
            </a:gdLst>
            <a:ahLst/>
            <a:cxnLst>
              <a:cxn ang="0">
                <a:pos x="connsiteX0" y="connsiteY0"/>
              </a:cxn>
              <a:cxn ang="0">
                <a:pos x="connsiteX1" y="connsiteY1"/>
              </a:cxn>
              <a:cxn ang="0">
                <a:pos x="connsiteX2" y="connsiteY2"/>
              </a:cxn>
              <a:cxn ang="0">
                <a:pos x="connsiteX3" y="connsiteY3"/>
              </a:cxn>
            </a:cxnLst>
            <a:rect l="l" t="t" r="r" b="b"/>
            <a:pathLst>
              <a:path w="2103120" h="754380">
                <a:moveTo>
                  <a:pt x="2103120" y="586740"/>
                </a:moveTo>
                <a:cubicBezTo>
                  <a:pt x="1885950" y="578485"/>
                  <a:pt x="1668780" y="570230"/>
                  <a:pt x="1417320" y="480060"/>
                </a:cubicBezTo>
                <a:cubicBezTo>
                  <a:pt x="1165860" y="389890"/>
                  <a:pt x="830580" y="0"/>
                  <a:pt x="594360" y="45720"/>
                </a:cubicBezTo>
                <a:cubicBezTo>
                  <a:pt x="358140" y="91440"/>
                  <a:pt x="179070" y="422910"/>
                  <a:pt x="0" y="754380"/>
                </a:cubicBezTo>
              </a:path>
            </a:pathLst>
          </a:custGeom>
          <a:noFill/>
          <a:ln w="9525" cap="flat" cmpd="sng" algn="ctr">
            <a:solidFill>
              <a:srgbClr val="FFC00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B2B2B2"/>
              </a:solidFill>
              <a:latin typeface="Arial" panose="020B0604020202020204" pitchFamily="34" charset="0"/>
              <a:ea typeface="华文细黑"/>
            </a:endParaRPr>
          </a:p>
        </p:txBody>
      </p:sp>
      <p:cxnSp>
        <p:nvCxnSpPr>
          <p:cNvPr id="130" name="直接连接符 129"/>
          <p:cNvCxnSpPr/>
          <p:nvPr/>
        </p:nvCxnSpPr>
        <p:spPr bwMode="auto">
          <a:xfrm>
            <a:off x="3670544" y="1226560"/>
            <a:ext cx="296923" cy="0"/>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1" name="TextBox 130"/>
          <p:cNvSpPr txBox="1"/>
          <p:nvPr/>
        </p:nvSpPr>
        <p:spPr>
          <a:xfrm>
            <a:off x="3942472" y="1137371"/>
            <a:ext cx="511923" cy="176933"/>
          </a:xfrm>
          <a:prstGeom prst="rect">
            <a:avLst/>
          </a:prstGeom>
          <a:noFill/>
        </p:spPr>
        <p:txBody>
          <a:bodyPr wrap="none" lIns="68542" tIns="34271" rIns="68542" bIns="34271" rtlCol="0">
            <a:spAutoFit/>
          </a:bodyPr>
          <a:lstStyle/>
          <a:p>
            <a:r>
              <a:rPr lang="en-US" altLang="zh-CN" sz="700" dirty="0" smtClean="0">
                <a:solidFill>
                  <a:srgbClr val="000000"/>
                </a:solidFill>
                <a:latin typeface="FrutigerNext LT Medium"/>
                <a:ea typeface="宋体" panose="02010600030101010101" pitchFamily="2" charset="-122"/>
                <a:cs typeface="Arial" panose="020B0604020202020204" pitchFamily="34" charset="0"/>
              </a:rPr>
              <a:t>GRE</a:t>
            </a:r>
            <a:r>
              <a:rPr lang="zh-CN" altLang="en-US" sz="700" dirty="0" smtClean="0">
                <a:solidFill>
                  <a:srgbClr val="000000"/>
                </a:solidFill>
                <a:latin typeface="FrutigerNext LT Medium"/>
                <a:ea typeface="宋体" panose="02010600030101010101" pitchFamily="2" charset="-122"/>
                <a:cs typeface="Arial" panose="020B0604020202020204" pitchFamily="34" charset="0"/>
              </a:rPr>
              <a:t>隧道</a:t>
            </a:r>
            <a:endParaRPr lang="en-US" altLang="zh-CN" sz="700" dirty="0">
              <a:solidFill>
                <a:srgbClr val="000000"/>
              </a:solidFill>
              <a:latin typeface="FrutigerNext LT Medium"/>
              <a:ea typeface="华文细黑"/>
              <a:cs typeface="Arial" panose="020B0604020202020204" pitchFamily="34" charset="0"/>
            </a:endParaRPr>
          </a:p>
        </p:txBody>
      </p:sp>
      <p:cxnSp>
        <p:nvCxnSpPr>
          <p:cNvPr id="136" name="直接连接符 135"/>
          <p:cNvCxnSpPr/>
          <p:nvPr/>
        </p:nvCxnSpPr>
        <p:spPr bwMode="auto">
          <a:xfrm>
            <a:off x="3683988" y="1041042"/>
            <a:ext cx="269960" cy="0"/>
          </a:xfrm>
          <a:prstGeom prst="line">
            <a:avLst/>
          </a:prstGeom>
          <a:noFill/>
          <a:ln w="381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7" name="TextBox 136"/>
          <p:cNvSpPr txBox="1"/>
          <p:nvPr/>
        </p:nvSpPr>
        <p:spPr>
          <a:xfrm>
            <a:off x="3942470" y="946480"/>
            <a:ext cx="407768" cy="17695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endParaRPr lang="en-US" altLang="zh-CN" sz="700" dirty="0">
              <a:solidFill>
                <a:srgbClr val="000000"/>
              </a:solidFill>
              <a:latin typeface="FrutigerNext LT Medium"/>
              <a:ea typeface="华文细黑"/>
              <a:cs typeface="Arial" panose="020B0604020202020204" pitchFamily="34" charset="0"/>
            </a:endParaRPr>
          </a:p>
        </p:txBody>
      </p:sp>
      <p:sp>
        <p:nvSpPr>
          <p:cNvPr id="132" name="TextBox 131"/>
          <p:cNvSpPr txBox="1"/>
          <p:nvPr/>
        </p:nvSpPr>
        <p:spPr>
          <a:xfrm>
            <a:off x="4005932" y="2380149"/>
            <a:ext cx="555356"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宋体" panose="02010600030101010101" pitchFamily="2" charset="-122"/>
                <a:cs typeface="Arial" panose="020B0604020202020204" pitchFamily="34" charset="0"/>
              </a:rPr>
              <a:t>上网管理</a:t>
            </a:r>
            <a:endParaRPr lang="en-US" altLang="zh-CN" sz="700" dirty="0" smtClean="0">
              <a:solidFill>
                <a:srgbClr val="FFFFFF">
                  <a:lumMod val="50000"/>
                </a:srgbClr>
              </a:solidFill>
              <a:latin typeface="FrutigerNext LT Medium"/>
              <a:ea typeface="宋体" panose="02010600030101010101" pitchFamily="2" charset="-122"/>
              <a:cs typeface="Arial" panose="020B0604020202020204" pitchFamily="34" charset="0"/>
            </a:endParaRPr>
          </a:p>
          <a:p>
            <a:r>
              <a:rPr lang="en-US" altLang="zh-CN" sz="700" dirty="0" smtClean="0">
                <a:solidFill>
                  <a:srgbClr val="FFFFFF">
                    <a:lumMod val="50000"/>
                  </a:srgbClr>
                </a:solidFill>
                <a:latin typeface="FrutigerNext LT Medium"/>
                <a:ea typeface="华文细黑"/>
                <a:cs typeface="Arial" panose="020B0604020202020204" pitchFamily="34" charset="0"/>
              </a:rPr>
              <a:t>(</a:t>
            </a:r>
            <a:r>
              <a:rPr lang="zh-CN" altLang="en-US" sz="700" dirty="0" smtClean="0">
                <a:solidFill>
                  <a:srgbClr val="FFFFFF">
                    <a:lumMod val="50000"/>
                  </a:srgbClr>
                </a:solidFill>
                <a:latin typeface="FrutigerNext LT Medium"/>
                <a:ea typeface="华文细黑"/>
                <a:cs typeface="Arial" panose="020B0604020202020204" pitchFamily="34" charset="0"/>
              </a:rPr>
              <a:t>暂不支持</a:t>
            </a:r>
            <a:r>
              <a:rPr lang="en-US" altLang="zh-CN" sz="700" dirty="0" smtClean="0">
                <a:solidFill>
                  <a:srgbClr val="FFFFFF">
                    <a:lumMod val="50000"/>
                  </a:srgbClr>
                </a:solidFill>
                <a:latin typeface="FrutigerNext LT Medium"/>
                <a:ea typeface="华文细黑"/>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
        <p:nvSpPr>
          <p:cNvPr id="133" name="TextBox 132"/>
          <p:cNvSpPr txBox="1"/>
          <p:nvPr/>
        </p:nvSpPr>
        <p:spPr>
          <a:xfrm>
            <a:off x="4005933" y="2667411"/>
            <a:ext cx="558157"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华文细黑"/>
                <a:cs typeface="Arial" panose="020B0604020202020204" pitchFamily="34" charset="0"/>
              </a:rPr>
              <a:t>防病毒</a:t>
            </a:r>
            <a:endParaRPr lang="en-US" altLang="zh-CN" sz="700" dirty="0" smtClean="0">
              <a:solidFill>
                <a:srgbClr val="FFFFFF">
                  <a:lumMod val="50000"/>
                </a:srgbClr>
              </a:solidFill>
              <a:latin typeface="FrutigerNext LT Medium"/>
              <a:ea typeface="华文细黑"/>
              <a:cs typeface="Arial" panose="020B0604020202020204" pitchFamily="34" charset="0"/>
            </a:endParaRPr>
          </a:p>
          <a:p>
            <a:r>
              <a:rPr lang="en-US" altLang="zh-CN" sz="700" dirty="0" smtClean="0">
                <a:solidFill>
                  <a:srgbClr val="FFFFFF">
                    <a:lumMod val="50000"/>
                  </a:srgbClr>
                </a:solidFill>
                <a:ea typeface="宋体" panose="02010600030101010101" pitchFamily="2" charset="-122"/>
                <a:cs typeface="Arial" panose="020B0604020202020204" pitchFamily="34" charset="0"/>
              </a:rPr>
              <a:t>(</a:t>
            </a:r>
            <a:r>
              <a:rPr lang="zh-CN" altLang="en-US" sz="700" dirty="0" smtClean="0">
                <a:solidFill>
                  <a:srgbClr val="FFFFFF">
                    <a:lumMod val="50000"/>
                  </a:srgbClr>
                </a:solidFill>
                <a:ea typeface="宋体" panose="02010600030101010101" pitchFamily="2" charset="-122"/>
                <a:cs typeface="Arial" panose="020B0604020202020204" pitchFamily="34" charset="0"/>
              </a:rPr>
              <a:t>暂不支持</a:t>
            </a:r>
            <a:r>
              <a:rPr lang="en-US" altLang="zh-CN" sz="700" dirty="0" smtClean="0">
                <a:solidFill>
                  <a:srgbClr val="FFFFFF">
                    <a:lumMod val="50000"/>
                  </a:srgbClr>
                </a:solidFill>
                <a:ea typeface="宋体" panose="02010600030101010101" pitchFamily="2" charset="-122"/>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Tree>
  </p:cSld>
  <p:clrMapOvr>
    <a:masterClrMapping/>
  </p:clrMapOvr>
  <p:transition advClick="0" advTm="8000">
    <p:cut/>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smtClean="0"/>
              <a:t>MSV</a:t>
            </a:r>
            <a:r>
              <a:rPr lang="zh-CN" altLang="en-US" dirty="0" smtClean="0"/>
              <a:t>业务链典型场景四</a:t>
            </a:r>
            <a:r>
              <a:rPr lang="en-US" altLang="zh-CN" dirty="0" smtClean="0"/>
              <a:t>—</a:t>
            </a:r>
            <a:r>
              <a:rPr lang="zh-CN" altLang="en-US" dirty="0" smtClean="0"/>
              <a:t>用户访问用户</a:t>
            </a:r>
            <a:endParaRPr lang="zh-CN" altLang="en-US" dirty="0"/>
          </a:p>
        </p:txBody>
      </p:sp>
      <p:sp>
        <p:nvSpPr>
          <p:cNvPr id="210" name="内容占位符 2"/>
          <p:cNvSpPr txBox="1"/>
          <p:nvPr/>
        </p:nvSpPr>
        <p:spPr bwMode="auto">
          <a:xfrm>
            <a:off x="4879103" y="863206"/>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fontAlgn="auto">
              <a:spcBef>
                <a:spcPts val="0"/>
              </a:spcBef>
              <a:spcAft>
                <a:spcPts val="0"/>
              </a:spcAft>
              <a:defRPr/>
            </a:pPr>
            <a:r>
              <a:rPr lang="zh-CN" altLang="en-US" sz="900" b="1" dirty="0" smtClean="0">
                <a:solidFill>
                  <a:srgbClr val="2D2015"/>
                </a:solidFill>
                <a:latin typeface="微软雅黑" panose="020B0503020204020204" pitchFamily="34" charset="-122"/>
                <a:ea typeface="微软雅黑" panose="020B0503020204020204" pitchFamily="34" charset="-122"/>
              </a:rPr>
              <a:t>该场景为业务随行</a:t>
            </a:r>
            <a:r>
              <a:rPr lang="en-US" altLang="zh-CN" sz="900" b="1" dirty="0" smtClean="0">
                <a:solidFill>
                  <a:srgbClr val="2D2015"/>
                </a:solidFill>
                <a:latin typeface="微软雅黑" panose="020B0503020204020204" pitchFamily="34" charset="-122"/>
                <a:ea typeface="微软雅黑" panose="020B0503020204020204" pitchFamily="34" charset="-122"/>
              </a:rPr>
              <a:t>+MSV</a:t>
            </a:r>
            <a:r>
              <a:rPr lang="zh-CN" altLang="en-US" sz="900" b="1" dirty="0" smtClean="0">
                <a:solidFill>
                  <a:srgbClr val="2D2015"/>
                </a:solidFill>
                <a:latin typeface="微软雅黑" panose="020B0503020204020204" pitchFamily="34" charset="-122"/>
                <a:ea typeface="微软雅黑" panose="020B0503020204020204" pitchFamily="34" charset="-122"/>
              </a:rPr>
              <a:t>的混合场景。</a:t>
            </a:r>
            <a:endParaRPr lang="en-US" altLang="zh-CN" sz="900" b="1"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9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900" b="1" dirty="0" smtClean="0">
                <a:solidFill>
                  <a:srgbClr val="990000"/>
                </a:solidFill>
                <a:latin typeface="微软雅黑" panose="020B0503020204020204" pitchFamily="34" charset="-122"/>
                <a:ea typeface="微软雅黑" panose="020B0503020204020204" pitchFamily="34" charset="-122"/>
              </a:rPr>
              <a:t>组网说明：</a:t>
            </a:r>
            <a:endParaRPr lang="en-US" altLang="zh-CN" sz="9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900" dirty="0" smtClean="0">
                <a:solidFill>
                  <a:srgbClr val="2D2015"/>
                </a:solidFill>
                <a:latin typeface="微软雅黑" panose="020B0503020204020204" pitchFamily="34" charset="-122"/>
                <a:ea typeface="微软雅黑" panose="020B0503020204020204" pitchFamily="34" charset="-122"/>
              </a:rPr>
              <a:t>汇聚交换机做认证，同一个汇聚内的用户互访由汇聚交换机控制；</a:t>
            </a:r>
            <a:r>
              <a:rPr lang="zh-CN" altLang="zh-CN" sz="900" dirty="0" smtClean="0">
                <a:solidFill>
                  <a:srgbClr val="2D2015"/>
                </a:solidFill>
                <a:latin typeface="微软雅黑" panose="020B0503020204020204" pitchFamily="34" charset="-122"/>
                <a:ea typeface="微软雅黑" panose="020B0503020204020204" pitchFamily="34" charset="-122"/>
              </a:rPr>
              <a:t>核心交换机作编排</a:t>
            </a:r>
            <a:r>
              <a:rPr lang="zh-CN" altLang="en-US" sz="900" dirty="0" smtClean="0">
                <a:solidFill>
                  <a:srgbClr val="2D2015"/>
                </a:solidFill>
                <a:latin typeface="微软雅黑" panose="020B0503020204020204" pitchFamily="34" charset="-122"/>
                <a:ea typeface="微软雅黑" panose="020B0503020204020204" pitchFamily="34" charset="-122"/>
              </a:rPr>
              <a:t>设备，将跨汇聚的用户互访流量引导至</a:t>
            </a:r>
            <a:r>
              <a:rPr lang="en-US" altLang="zh-CN" sz="900" dirty="0" smtClean="0">
                <a:solidFill>
                  <a:srgbClr val="2D2015"/>
                </a:solidFill>
                <a:latin typeface="微软雅黑" panose="020B0503020204020204" pitchFamily="34" charset="-122"/>
                <a:ea typeface="微软雅黑" panose="020B0503020204020204" pitchFamily="34" charset="-122"/>
              </a:rPr>
              <a:t>NGFW</a:t>
            </a:r>
            <a:r>
              <a:rPr lang="zh-CN" altLang="en-US" sz="900" dirty="0" smtClean="0">
                <a:solidFill>
                  <a:srgbClr val="2D2015"/>
                </a:solidFill>
                <a:latin typeface="微软雅黑" panose="020B0503020204020204" pitchFamily="34" charset="-122"/>
                <a:ea typeface="微软雅黑" panose="020B0503020204020204" pitchFamily="34" charset="-122"/>
              </a:rPr>
              <a:t>控制（</a:t>
            </a:r>
            <a:r>
              <a:rPr lang="en-US" altLang="zh-CN" sz="900" dirty="0" smtClean="0">
                <a:solidFill>
                  <a:srgbClr val="2D2015"/>
                </a:solidFill>
                <a:latin typeface="微软雅黑" panose="020B0503020204020204" pitchFamily="34" charset="-122"/>
                <a:ea typeface="微软雅黑" panose="020B0503020204020204" pitchFamily="34" charset="-122"/>
              </a:rPr>
              <a:t>NGFW</a:t>
            </a:r>
            <a:r>
              <a:rPr lang="zh-CN" altLang="en-US" sz="900" dirty="0" smtClean="0">
                <a:solidFill>
                  <a:srgbClr val="2D2015"/>
                </a:solidFill>
                <a:latin typeface="微软雅黑" panose="020B0503020204020204" pitchFamily="34" charset="-122"/>
                <a:ea typeface="微软雅黑" panose="020B0503020204020204" pitchFamily="34" charset="-122"/>
              </a:rPr>
              <a:t>开启业务随行，同步安全组信息）；</a:t>
            </a:r>
            <a:endParaRPr lang="en-US" altLang="zh-CN" sz="9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9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900" b="1" dirty="0" smtClean="0">
                <a:solidFill>
                  <a:srgbClr val="990000"/>
                </a:solidFill>
                <a:latin typeface="微软雅黑" panose="020B0503020204020204" pitchFamily="34" charset="-122"/>
                <a:ea typeface="微软雅黑" panose="020B0503020204020204" pitchFamily="34" charset="-122"/>
              </a:rPr>
              <a:t>客户需求：</a:t>
            </a:r>
            <a:endParaRPr lang="en-US" altLang="zh-CN" sz="900" b="1" dirty="0" smtClean="0">
              <a:solidFill>
                <a:srgbClr val="990000"/>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pPr>
            <a:r>
              <a:rPr lang="zh-CN" altLang="en-US" sz="900" dirty="0" smtClean="0">
                <a:solidFill>
                  <a:srgbClr val="2D2015"/>
                </a:solidFill>
                <a:latin typeface="微软雅黑" panose="020B0503020204020204" pitchFamily="34" charset="-122"/>
                <a:ea typeface="微软雅黑" panose="020B0503020204020204" pitchFamily="34" charset="-122"/>
              </a:rPr>
              <a:t>园区各部门之间需要基于用户角色进行互访控制；</a:t>
            </a:r>
            <a:endParaRPr lang="en-US" altLang="zh-CN" sz="9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9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900" b="1" dirty="0" smtClean="0">
                <a:solidFill>
                  <a:srgbClr val="990000"/>
                </a:solidFill>
                <a:latin typeface="微软雅黑" panose="020B0503020204020204" pitchFamily="34" charset="-122"/>
                <a:ea typeface="微软雅黑" panose="020B0503020204020204" pitchFamily="34" charset="-122"/>
              </a:rPr>
              <a:t>编排设备选择：</a:t>
            </a:r>
            <a:endParaRPr lang="en-US" altLang="zh-CN" sz="900" b="1" dirty="0" smtClean="0">
              <a:solidFill>
                <a:srgbClr val="990000"/>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defRPr/>
            </a:pPr>
            <a:r>
              <a:rPr lang="zh-CN" altLang="en-US" sz="900" dirty="0" smtClean="0">
                <a:solidFill>
                  <a:srgbClr val="2D2015"/>
                </a:solidFill>
                <a:latin typeface="微软雅黑" panose="020B0503020204020204" pitchFamily="34" charset="-122"/>
                <a:ea typeface="微软雅黑" panose="020B0503020204020204" pitchFamily="34" charset="-122"/>
              </a:rPr>
              <a:t>对于分布在不同汇聚交换机下的用户，互访流量会经过核心交换机</a:t>
            </a:r>
            <a:r>
              <a:rPr lang="zh-CN" altLang="zh-CN" sz="900" dirty="0" smtClean="0">
                <a:solidFill>
                  <a:srgbClr val="2D2015"/>
                </a:solidFill>
                <a:latin typeface="微软雅黑" panose="020B0503020204020204" pitchFamily="34" charset="-122"/>
                <a:ea typeface="微软雅黑" panose="020B0503020204020204" pitchFamily="34" charset="-122"/>
              </a:rPr>
              <a:t>，</a:t>
            </a:r>
            <a:r>
              <a:rPr lang="zh-CN" altLang="en-US" sz="900" dirty="0" smtClean="0">
                <a:solidFill>
                  <a:srgbClr val="2D2015"/>
                </a:solidFill>
                <a:latin typeface="微软雅黑" panose="020B0503020204020204" pitchFamily="34" charset="-122"/>
                <a:ea typeface="微软雅黑" panose="020B0503020204020204" pitchFamily="34" charset="-122"/>
              </a:rPr>
              <a:t>由于核心交换机上无用户信息，通过</a:t>
            </a:r>
            <a:r>
              <a:rPr lang="en-US" altLang="zh-CN" sz="900" dirty="0" smtClean="0">
                <a:solidFill>
                  <a:srgbClr val="2D2015"/>
                </a:solidFill>
                <a:latin typeface="微软雅黑" panose="020B0503020204020204" pitchFamily="34" charset="-122"/>
                <a:ea typeface="微软雅黑" panose="020B0503020204020204" pitchFamily="34" charset="-122"/>
              </a:rPr>
              <a:t>IP</a:t>
            </a:r>
            <a:r>
              <a:rPr lang="zh-CN" altLang="en-US" sz="900" dirty="0" smtClean="0">
                <a:solidFill>
                  <a:srgbClr val="2D2015"/>
                </a:solidFill>
                <a:latin typeface="微软雅黑" panose="020B0503020204020204" pitchFamily="34" charset="-122"/>
                <a:ea typeface="微软雅黑" panose="020B0503020204020204" pitchFamily="34" charset="-122"/>
              </a:rPr>
              <a:t>段定义业务流将流量编排至</a:t>
            </a:r>
            <a:r>
              <a:rPr lang="en-US" altLang="zh-CN" sz="900" dirty="0" smtClean="0">
                <a:solidFill>
                  <a:srgbClr val="2D2015"/>
                </a:solidFill>
                <a:latin typeface="微软雅黑" panose="020B0503020204020204" pitchFamily="34" charset="-122"/>
                <a:ea typeface="微软雅黑" panose="020B0503020204020204" pitchFamily="34" charset="-122"/>
              </a:rPr>
              <a:t>NGFW</a:t>
            </a:r>
            <a:r>
              <a:rPr lang="zh-CN" altLang="en-US" sz="900" dirty="0" smtClean="0">
                <a:solidFill>
                  <a:srgbClr val="2D2015"/>
                </a:solidFill>
                <a:latin typeface="微软雅黑" panose="020B0503020204020204" pitchFamily="34" charset="-122"/>
                <a:ea typeface="微软雅黑" panose="020B0503020204020204" pitchFamily="34" charset="-122"/>
              </a:rPr>
              <a:t>上，</a:t>
            </a:r>
            <a:r>
              <a:rPr lang="en-US" altLang="zh-CN" sz="900" dirty="0" smtClean="0">
                <a:solidFill>
                  <a:srgbClr val="2D2015"/>
                </a:solidFill>
                <a:latin typeface="微软雅黑" panose="020B0503020204020204" pitchFamily="34" charset="-122"/>
                <a:ea typeface="微软雅黑" panose="020B0503020204020204" pitchFamily="34" charset="-122"/>
              </a:rPr>
              <a:t>NGFW</a:t>
            </a:r>
            <a:r>
              <a:rPr lang="zh-CN" altLang="en-US" sz="900" dirty="0" smtClean="0">
                <a:solidFill>
                  <a:srgbClr val="2D2015"/>
                </a:solidFill>
                <a:latin typeface="微软雅黑" panose="020B0503020204020204" pitchFamily="34" charset="-122"/>
                <a:ea typeface="微软雅黑" panose="020B0503020204020204" pitchFamily="34" charset="-122"/>
              </a:rPr>
              <a:t>开启业务随行功能，同步安全组信息，即可进行基于用户信息的互访控制；</a:t>
            </a:r>
            <a:endParaRPr lang="en-US" altLang="zh-CN" sz="900" dirty="0" smtClean="0">
              <a:solidFill>
                <a:srgbClr val="2D2015"/>
              </a:solidFill>
              <a:latin typeface="微软雅黑" panose="020B0503020204020204" pitchFamily="34" charset="-122"/>
              <a:ea typeface="微软雅黑" panose="020B0503020204020204" pitchFamily="34" charset="-122"/>
            </a:endParaRPr>
          </a:p>
          <a:p>
            <a:pPr marL="133350" indent="-133350" fontAlgn="auto">
              <a:spcBef>
                <a:spcPts val="0"/>
              </a:spcBef>
              <a:spcAft>
                <a:spcPts val="0"/>
              </a:spcAft>
              <a:buFont typeface="+mj-ea"/>
              <a:buAutoNum type="circleNumDbPlain"/>
              <a:defRPr/>
            </a:pPr>
            <a:r>
              <a:rPr lang="zh-CN" altLang="en-US" sz="900" dirty="0" smtClean="0">
                <a:solidFill>
                  <a:srgbClr val="2D2015"/>
                </a:solidFill>
                <a:latin typeface="微软雅黑" panose="020B0503020204020204" pitchFamily="34" charset="-122"/>
                <a:ea typeface="微软雅黑" panose="020B0503020204020204" pitchFamily="34" charset="-122"/>
              </a:rPr>
              <a:t>对于分布在同一个汇聚交换机下的用户，通过汇聚交换机上的用户信息直接进行互访控制。</a:t>
            </a:r>
            <a:endParaRPr lang="en-US" altLang="zh-CN" sz="9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900" b="1"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900" b="1" dirty="0" smtClean="0">
                <a:solidFill>
                  <a:srgbClr val="990000"/>
                </a:solidFill>
                <a:latin typeface="微软雅黑" panose="020B0503020204020204" pitchFamily="34" charset="-122"/>
                <a:ea typeface="微软雅黑" panose="020B0503020204020204" pitchFamily="34" charset="-122"/>
              </a:rPr>
              <a:t>业务设备位置：</a:t>
            </a:r>
            <a:endParaRPr lang="en-US" altLang="zh-CN" sz="9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en-US" altLang="zh-CN" sz="900" dirty="0" smtClean="0">
                <a:solidFill>
                  <a:srgbClr val="2D2015"/>
                </a:solidFill>
                <a:latin typeface="微软雅黑" panose="020B0503020204020204" pitchFamily="34" charset="-122"/>
                <a:ea typeface="微软雅黑" panose="020B0503020204020204" pitchFamily="34" charset="-122"/>
              </a:rPr>
              <a:t>NGFW</a:t>
            </a:r>
            <a:r>
              <a:rPr lang="zh-CN" altLang="en-US" sz="900" dirty="0" smtClean="0">
                <a:solidFill>
                  <a:srgbClr val="2D2015"/>
                </a:solidFill>
                <a:latin typeface="微软雅黑" panose="020B0503020204020204" pitchFamily="34" charset="-122"/>
                <a:ea typeface="微软雅黑" panose="020B0503020204020204" pitchFamily="34" charset="-122"/>
              </a:rPr>
              <a:t>通常部署在核心层，供不同的业务链共同使用。</a:t>
            </a:r>
            <a:endParaRPr lang="en-US" altLang="zh-CN" sz="900" dirty="0" smtClean="0">
              <a:solidFill>
                <a:srgbClr val="2D2015"/>
              </a:solidFill>
              <a:latin typeface="微软雅黑" panose="020B0503020204020204" pitchFamily="34" charset="-122"/>
              <a:ea typeface="微软雅黑" panose="020B0503020204020204" pitchFamily="34" charset="-122"/>
            </a:endParaRPr>
          </a:p>
          <a:p>
            <a:pPr fontAlgn="auto">
              <a:spcBef>
                <a:spcPts val="0"/>
              </a:spcBef>
              <a:spcAft>
                <a:spcPts val="0"/>
              </a:spcAft>
              <a:defRPr/>
            </a:pPr>
            <a:endParaRPr lang="en-US" altLang="zh-CN" sz="9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defRPr/>
            </a:pPr>
            <a:r>
              <a:rPr lang="zh-CN" altLang="en-US" sz="900" b="1" dirty="0" smtClean="0">
                <a:solidFill>
                  <a:srgbClr val="990000"/>
                </a:solidFill>
                <a:latin typeface="微软雅黑" panose="020B0503020204020204" pitchFamily="34" charset="-122"/>
                <a:ea typeface="微软雅黑" panose="020B0503020204020204" pitchFamily="34" charset="-122"/>
              </a:rPr>
              <a:t>部署说明：</a:t>
            </a:r>
            <a:endParaRPr lang="en-US" altLang="zh-CN" sz="900" b="1" dirty="0" smtClean="0">
              <a:solidFill>
                <a:srgbClr val="990000"/>
              </a:solidFill>
              <a:latin typeface="微软雅黑" panose="020B0503020204020204" pitchFamily="34" charset="-122"/>
              <a:ea typeface="微软雅黑" panose="020B0503020204020204" pitchFamily="34" charset="-122"/>
            </a:endParaRPr>
          </a:p>
          <a:p>
            <a:pPr fontAlgn="auto">
              <a:spcBef>
                <a:spcPts val="0"/>
              </a:spcBef>
              <a:spcAft>
                <a:spcPts val="0"/>
              </a:spcAft>
            </a:pPr>
            <a:r>
              <a:rPr lang="zh-CN" altLang="en-US" sz="900" dirty="0" smtClean="0">
                <a:solidFill>
                  <a:srgbClr val="2D2015"/>
                </a:solidFill>
                <a:latin typeface="微软雅黑" panose="020B0503020204020204" pitchFamily="34" charset="-122"/>
                <a:ea typeface="微软雅黑" panose="020B0503020204020204" pitchFamily="34" charset="-122"/>
              </a:rPr>
              <a:t>核心交换机上定义用户</a:t>
            </a:r>
            <a:r>
              <a:rPr lang="en-US" altLang="zh-CN" sz="900" dirty="0" smtClean="0">
                <a:solidFill>
                  <a:srgbClr val="2D2015"/>
                </a:solidFill>
                <a:latin typeface="微软雅黑" panose="020B0503020204020204" pitchFamily="34" charset="-122"/>
                <a:ea typeface="微软雅黑" panose="020B0503020204020204" pitchFamily="34" charset="-122"/>
              </a:rPr>
              <a:t>IP</a:t>
            </a:r>
            <a:r>
              <a:rPr lang="zh-CN" altLang="en-US" sz="900" dirty="0" smtClean="0">
                <a:solidFill>
                  <a:srgbClr val="2D2015"/>
                </a:solidFill>
                <a:latin typeface="微软雅黑" panose="020B0503020204020204" pitchFamily="34" charset="-122"/>
                <a:ea typeface="微软雅黑" panose="020B0503020204020204" pitchFamily="34" charset="-122"/>
              </a:rPr>
              <a:t>段到用户</a:t>
            </a:r>
            <a:r>
              <a:rPr lang="en-US" altLang="zh-CN" sz="900" dirty="0" smtClean="0">
                <a:solidFill>
                  <a:srgbClr val="2D2015"/>
                </a:solidFill>
                <a:latin typeface="微软雅黑" panose="020B0503020204020204" pitchFamily="34" charset="-122"/>
                <a:ea typeface="微软雅黑" panose="020B0503020204020204" pitchFamily="34" charset="-122"/>
              </a:rPr>
              <a:t>IP</a:t>
            </a:r>
            <a:r>
              <a:rPr lang="zh-CN" altLang="en-US" sz="900" dirty="0" smtClean="0">
                <a:solidFill>
                  <a:srgbClr val="2D2015"/>
                </a:solidFill>
                <a:latin typeface="微软雅黑" panose="020B0503020204020204" pitchFamily="34" charset="-122"/>
                <a:ea typeface="微软雅黑" panose="020B0503020204020204" pitchFamily="34" charset="-122"/>
              </a:rPr>
              <a:t>段的业务流使用业务链</a:t>
            </a:r>
            <a:r>
              <a:rPr lang="en-US" altLang="zh-CN" sz="900" dirty="0" smtClean="0">
                <a:solidFill>
                  <a:srgbClr val="2D2015"/>
                </a:solidFill>
                <a:latin typeface="微软雅黑" panose="020B0503020204020204" pitchFamily="34" charset="-122"/>
                <a:ea typeface="微软雅黑" panose="020B0503020204020204" pitchFamily="34" charset="-122"/>
              </a:rPr>
              <a:t>【</a:t>
            </a:r>
            <a:r>
              <a:rPr lang="zh-CN" altLang="en-US" sz="900" dirty="0" smtClean="0">
                <a:solidFill>
                  <a:srgbClr val="2D2015"/>
                </a:solidFill>
                <a:latin typeface="微软雅黑" panose="020B0503020204020204" pitchFamily="34" charset="-122"/>
                <a:ea typeface="微软雅黑" panose="020B0503020204020204" pitchFamily="34" charset="-122"/>
              </a:rPr>
              <a:t>防火</a:t>
            </a:r>
            <a:r>
              <a:rPr lang="zh-CN" altLang="en-US" sz="9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墙</a:t>
            </a:r>
            <a:r>
              <a:rPr lang="en-US" altLang="zh-CN" sz="9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rPr>
              <a:t>】</a:t>
            </a:r>
            <a:endParaRPr lang="en-US" altLang="zh-CN" sz="900"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endParaRPr>
          </a:p>
          <a:p>
            <a:pPr fontAlgn="auto">
              <a:spcBef>
                <a:spcPts val="0"/>
              </a:spcBef>
              <a:spcAft>
                <a:spcPts val="0"/>
              </a:spcAft>
            </a:pPr>
            <a:endParaRPr lang="en-US" altLang="zh-CN" sz="900" b="1" dirty="0" smtClean="0">
              <a:solidFill>
                <a:srgbClr val="2D2015"/>
              </a:solidFill>
              <a:latin typeface="微软雅黑" panose="020B0503020204020204" pitchFamily="34" charset="-122"/>
              <a:ea typeface="微软雅黑" panose="020B0503020204020204" pitchFamily="34" charset="-122"/>
              <a:sym typeface="Wingdings" panose="05000000000000000000" pitchFamily="2" charset="2"/>
            </a:endParaRPr>
          </a:p>
          <a:p>
            <a:pPr fontAlgn="auto">
              <a:spcBef>
                <a:spcPts val="0"/>
              </a:spcBef>
              <a:spcAft>
                <a:spcPts val="0"/>
              </a:spcAft>
            </a:pPr>
            <a:r>
              <a:rPr lang="zh-CN" altLang="en-US" sz="800" b="1" dirty="0" smtClean="0">
                <a:solidFill>
                  <a:srgbClr val="FF0000"/>
                </a:solidFill>
                <a:latin typeface="微软雅黑" panose="020B0503020204020204" pitchFamily="34" charset="-122"/>
                <a:ea typeface="微软雅黑" panose="020B0503020204020204" pitchFamily="34" charset="-122"/>
              </a:rPr>
              <a:t>注：当</a:t>
            </a:r>
            <a:r>
              <a:rPr lang="en-US" altLang="zh-CN" sz="800" b="1" dirty="0" smtClean="0">
                <a:solidFill>
                  <a:srgbClr val="FF0000"/>
                </a:solidFill>
                <a:latin typeface="微软雅黑" panose="020B0503020204020204" pitchFamily="34" charset="-122"/>
                <a:ea typeface="微软雅黑" panose="020B0503020204020204" pitchFamily="34" charset="-122"/>
              </a:rPr>
              <a:t>NGFW</a:t>
            </a:r>
            <a:r>
              <a:rPr lang="zh-CN" altLang="en-US" sz="800" b="1" dirty="0" smtClean="0">
                <a:solidFill>
                  <a:srgbClr val="FF0000"/>
                </a:solidFill>
                <a:latin typeface="微软雅黑" panose="020B0503020204020204" pitchFamily="34" charset="-122"/>
                <a:ea typeface="微软雅黑" panose="020B0503020204020204" pitchFamily="34" charset="-122"/>
              </a:rPr>
              <a:t>上</a:t>
            </a:r>
            <a:r>
              <a:rPr lang="en-US" altLang="zh-CN" sz="800" b="1" dirty="0" smtClean="0">
                <a:solidFill>
                  <a:srgbClr val="FF0000"/>
                </a:solidFill>
                <a:latin typeface="微软雅黑" panose="020B0503020204020204" pitchFamily="34" charset="-122"/>
                <a:ea typeface="微软雅黑" panose="020B0503020204020204" pitchFamily="34" charset="-122"/>
              </a:rPr>
              <a:t>MSV</a:t>
            </a:r>
            <a:r>
              <a:rPr lang="zh-CN" altLang="en-US" sz="800" b="1" dirty="0" smtClean="0">
                <a:solidFill>
                  <a:srgbClr val="FF0000"/>
                </a:solidFill>
                <a:latin typeface="微软雅黑" panose="020B0503020204020204" pitchFamily="34" charset="-122"/>
                <a:ea typeface="微软雅黑" panose="020B0503020204020204" pitchFamily="34" charset="-122"/>
              </a:rPr>
              <a:t>功能和业务随行功能同时开启使用时，因为业务随行的策略同步功能会周期性的刷新覆盖</a:t>
            </a:r>
            <a:r>
              <a:rPr lang="en-US" altLang="zh-CN" sz="800" b="1" dirty="0" smtClean="0">
                <a:solidFill>
                  <a:srgbClr val="FF0000"/>
                </a:solidFill>
                <a:latin typeface="微软雅黑" panose="020B0503020204020204" pitchFamily="34" charset="-122"/>
                <a:ea typeface="微软雅黑" panose="020B0503020204020204" pitchFamily="34" charset="-122"/>
              </a:rPr>
              <a:t>NGFW</a:t>
            </a:r>
            <a:r>
              <a:rPr lang="zh-CN" altLang="en-US" sz="800" b="1" dirty="0" smtClean="0">
                <a:solidFill>
                  <a:srgbClr val="FF0000"/>
                </a:solidFill>
                <a:latin typeface="微软雅黑" panose="020B0503020204020204" pitchFamily="34" charset="-122"/>
                <a:ea typeface="微软雅黑" panose="020B0503020204020204" pitchFamily="34" charset="-122"/>
              </a:rPr>
              <a:t>上的安全策略，所以若用户希望手动定义安全策略，要关闭策略同步开关。</a:t>
            </a:r>
            <a:endParaRPr lang="zh-CN" altLang="en-US" sz="800" b="1" dirty="0" smtClean="0">
              <a:solidFill>
                <a:srgbClr val="FF0000"/>
              </a:solidFill>
              <a:latin typeface="微软雅黑" panose="020B0503020204020204" pitchFamily="34" charset="-122"/>
              <a:ea typeface="微软雅黑" panose="020B0503020204020204" pitchFamily="34" charset="-122"/>
            </a:endParaRPr>
          </a:p>
          <a:p>
            <a:pPr fontAlgn="auto">
              <a:spcBef>
                <a:spcPts val="0"/>
              </a:spcBef>
              <a:spcAft>
                <a:spcPts val="0"/>
              </a:spcAft>
            </a:pPr>
            <a:endParaRPr lang="zh-CN" altLang="en-US" sz="800" b="1" dirty="0">
              <a:solidFill>
                <a:srgbClr val="FF0000"/>
              </a:solidFill>
              <a:latin typeface="微软雅黑" panose="020B0503020204020204" pitchFamily="34" charset="-122"/>
              <a:ea typeface="微软雅黑" panose="020B0503020204020204" pitchFamily="34" charset="-122"/>
            </a:endParaRPr>
          </a:p>
        </p:txBody>
      </p:sp>
      <p:pic>
        <p:nvPicPr>
          <p:cNvPr id="137" name="Picture 18" descr="图片796"/>
          <p:cNvPicPr>
            <a:picLocks noChangeAspect="1" noChangeArrowheads="1"/>
          </p:cNvPicPr>
          <p:nvPr/>
        </p:nvPicPr>
        <p:blipFill>
          <a:blip r:embed="rId1" cstate="print"/>
          <a:srcRect/>
          <a:stretch>
            <a:fillRect/>
          </a:stretch>
        </p:blipFill>
        <p:spPr bwMode="auto">
          <a:xfrm>
            <a:off x="3133270" y="2305553"/>
            <a:ext cx="394824" cy="378042"/>
          </a:xfrm>
          <a:prstGeom prst="rect">
            <a:avLst/>
          </a:prstGeom>
          <a:noFill/>
          <a:ln w="9525">
            <a:noFill/>
            <a:miter lim="800000"/>
            <a:headEnd/>
            <a:tailEnd/>
          </a:ln>
        </p:spPr>
      </p:pic>
      <p:sp>
        <p:nvSpPr>
          <p:cNvPr id="138" name="AutoShape 2"/>
          <p:cNvSpPr>
            <a:spLocks noChangeArrowheads="1"/>
          </p:cNvSpPr>
          <p:nvPr/>
        </p:nvSpPr>
        <p:spPr bwMode="auto">
          <a:xfrm>
            <a:off x="658245" y="863206"/>
            <a:ext cx="3918517"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141" name="圆角矩形 140"/>
          <p:cNvSpPr/>
          <p:nvPr/>
        </p:nvSpPr>
        <p:spPr bwMode="auto">
          <a:xfrm>
            <a:off x="3573995" y="2016473"/>
            <a:ext cx="431936" cy="918102"/>
          </a:xfrm>
          <a:prstGeom prst="roundRect">
            <a:avLst/>
          </a:prstGeom>
          <a:solidFill>
            <a:srgbClr val="92D050">
              <a:alpha val="35000"/>
            </a:srgbClr>
          </a:solidFill>
          <a:ln w="12700">
            <a:solidFill>
              <a:schemeClr val="bg2"/>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42" name="TextBox 141"/>
          <p:cNvSpPr txBox="1"/>
          <p:nvPr/>
        </p:nvSpPr>
        <p:spPr>
          <a:xfrm>
            <a:off x="684399" y="3221969"/>
            <a:ext cx="513525" cy="315433"/>
          </a:xfrm>
          <a:prstGeom prst="rect">
            <a:avLst/>
          </a:prstGeom>
          <a:noFill/>
        </p:spPr>
        <p:txBody>
          <a:bodyPr wrap="none" lIns="68542" tIns="34271" rIns="68542" bIns="34271" rtlCol="0">
            <a:spAutoFit/>
          </a:bodyPr>
          <a:lstStyle/>
          <a:p>
            <a:pPr algn="ctr"/>
            <a:r>
              <a:rPr lang="zh-CN" altLang="en-US" sz="800" b="1" dirty="0">
                <a:solidFill>
                  <a:srgbClr val="000000"/>
                </a:solidFill>
                <a:latin typeface="FrutigerNext LT Medium"/>
                <a:ea typeface="华文细黑"/>
                <a:cs typeface="Arial" panose="020B0604020202020204" pitchFamily="34" charset="0"/>
              </a:rPr>
              <a:t>汇聚</a:t>
            </a:r>
            <a:r>
              <a:rPr lang="zh-CN" altLang="en-US" sz="800" b="1" dirty="0" smtClean="0">
                <a:solidFill>
                  <a:srgbClr val="000000"/>
                </a:solidFill>
                <a:latin typeface="FrutigerNext LT Medium"/>
                <a:ea typeface="华文细黑"/>
                <a:cs typeface="Arial" panose="020B0604020202020204" pitchFamily="34" charset="0"/>
              </a:rPr>
              <a:t>层</a:t>
            </a:r>
            <a:endParaRPr lang="en-US" altLang="zh-CN" sz="800" b="1" dirty="0" smtClean="0">
              <a:solidFill>
                <a:srgbClr val="000000"/>
              </a:solidFill>
              <a:latin typeface="FrutigerNext LT Medium"/>
              <a:ea typeface="华文细黑"/>
              <a:cs typeface="Arial" panose="020B0604020202020204" pitchFamily="34" charset="0"/>
            </a:endParaRPr>
          </a:p>
          <a:p>
            <a:pPr algn="ctr"/>
            <a:r>
              <a:rPr lang="en-US" altLang="zh-CN" sz="800" b="1" dirty="0" smtClean="0">
                <a:solidFill>
                  <a:srgbClr val="000000"/>
                </a:solidFill>
                <a:latin typeface="FrutigerNext LT Medium"/>
                <a:ea typeface="华文细黑"/>
                <a:cs typeface="Arial" panose="020B0604020202020204" pitchFamily="34" charset="0"/>
              </a:rPr>
              <a:t>(</a:t>
            </a:r>
            <a:r>
              <a:rPr lang="zh-CN" altLang="en-US" sz="800" b="1" dirty="0" smtClean="0">
                <a:solidFill>
                  <a:srgbClr val="000000"/>
                </a:solidFill>
                <a:latin typeface="FrutigerNext LT Medium"/>
                <a:ea typeface="华文细黑"/>
                <a:cs typeface="Arial" panose="020B0604020202020204" pitchFamily="34" charset="0"/>
              </a:rPr>
              <a:t>认证层</a:t>
            </a:r>
            <a:r>
              <a:rPr lang="en-US" altLang="zh-CN" sz="800" b="1" dirty="0" smtClean="0">
                <a:solidFill>
                  <a:srgbClr val="000000"/>
                </a:solidFill>
                <a:latin typeface="FrutigerNext LT Medium"/>
                <a:ea typeface="华文细黑"/>
                <a:cs typeface="Arial" panose="020B0604020202020204" pitchFamily="34" charset="0"/>
              </a:rPr>
              <a:t>)</a:t>
            </a:r>
            <a:endParaRPr lang="en-US" altLang="zh-CN" sz="800" b="1" dirty="0">
              <a:solidFill>
                <a:srgbClr val="000000"/>
              </a:solidFill>
              <a:latin typeface="FrutigerNext LT Medium"/>
              <a:ea typeface="华文细黑"/>
              <a:cs typeface="Arial" panose="020B0604020202020204" pitchFamily="34" charset="0"/>
            </a:endParaRPr>
          </a:p>
        </p:txBody>
      </p:sp>
      <p:sp>
        <p:nvSpPr>
          <p:cNvPr id="143" name="TextBox 142"/>
          <p:cNvSpPr txBox="1"/>
          <p:nvPr/>
        </p:nvSpPr>
        <p:spPr>
          <a:xfrm>
            <a:off x="760149" y="3769223"/>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接入层</a:t>
            </a:r>
            <a:endParaRPr lang="en-US" altLang="zh-CN" sz="800" b="1" dirty="0">
              <a:solidFill>
                <a:srgbClr val="000000"/>
              </a:solidFill>
              <a:latin typeface="FrutigerNext LT Medium"/>
              <a:ea typeface="华文细黑"/>
              <a:cs typeface="Arial" panose="020B0604020202020204" pitchFamily="34" charset="0"/>
            </a:endParaRPr>
          </a:p>
        </p:txBody>
      </p:sp>
      <p:sp>
        <p:nvSpPr>
          <p:cNvPr id="144" name="TextBox 143"/>
          <p:cNvSpPr txBox="1"/>
          <p:nvPr/>
        </p:nvSpPr>
        <p:spPr>
          <a:xfrm>
            <a:off x="659186" y="225780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数据中心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145" name="TextBox 144"/>
          <p:cNvSpPr txBox="1"/>
          <p:nvPr/>
        </p:nvSpPr>
        <p:spPr>
          <a:xfrm>
            <a:off x="659186" y="170535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网管中心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146" name="TextBox 145"/>
          <p:cNvSpPr txBox="1"/>
          <p:nvPr/>
        </p:nvSpPr>
        <p:spPr>
          <a:xfrm>
            <a:off x="861112" y="961945"/>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分支</a:t>
            </a:r>
            <a:endParaRPr lang="en-US" altLang="zh-CN" sz="800" b="1" dirty="0">
              <a:solidFill>
                <a:srgbClr val="000000"/>
              </a:solidFill>
              <a:latin typeface="FrutigerNext LT Medium"/>
              <a:ea typeface="华文细黑"/>
              <a:cs typeface="Arial" panose="020B0604020202020204" pitchFamily="34" charset="0"/>
            </a:endParaRPr>
          </a:p>
        </p:txBody>
      </p:sp>
      <p:sp>
        <p:nvSpPr>
          <p:cNvPr id="147" name="TextBox 146"/>
          <p:cNvSpPr txBox="1"/>
          <p:nvPr/>
        </p:nvSpPr>
        <p:spPr>
          <a:xfrm>
            <a:off x="861112" y="1286016"/>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访客</a:t>
            </a:r>
            <a:endParaRPr lang="en-US" altLang="zh-CN" sz="800" b="1" dirty="0">
              <a:solidFill>
                <a:srgbClr val="000000"/>
              </a:solidFill>
              <a:latin typeface="FrutigerNext LT Medium"/>
              <a:ea typeface="华文细黑"/>
              <a:cs typeface="Arial" panose="020B0604020202020204" pitchFamily="34" charset="0"/>
            </a:endParaRPr>
          </a:p>
        </p:txBody>
      </p:sp>
      <p:sp>
        <p:nvSpPr>
          <p:cNvPr id="148" name="TextBox 147"/>
          <p:cNvSpPr txBox="1"/>
          <p:nvPr/>
        </p:nvSpPr>
        <p:spPr>
          <a:xfrm>
            <a:off x="760149" y="4260851"/>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应用层</a:t>
            </a:r>
            <a:endParaRPr lang="en-US" altLang="zh-CN" sz="800" b="1" dirty="0">
              <a:solidFill>
                <a:srgbClr val="000000"/>
              </a:solidFill>
              <a:latin typeface="FrutigerNext LT Medium"/>
              <a:ea typeface="华文细黑"/>
              <a:cs typeface="Arial" panose="020B0604020202020204" pitchFamily="34" charset="0"/>
            </a:endParaRPr>
          </a:p>
        </p:txBody>
      </p:sp>
      <p:sp>
        <p:nvSpPr>
          <p:cNvPr id="149" name="圆角矩形 148"/>
          <p:cNvSpPr/>
          <p:nvPr/>
        </p:nvSpPr>
        <p:spPr bwMode="auto">
          <a:xfrm>
            <a:off x="1256153" y="4214293"/>
            <a:ext cx="2826867" cy="29138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50" name="圆角矩形 149"/>
          <p:cNvSpPr/>
          <p:nvPr/>
        </p:nvSpPr>
        <p:spPr bwMode="auto">
          <a:xfrm>
            <a:off x="2260571" y="1636740"/>
            <a:ext cx="847609" cy="319346"/>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51" name="圆角矩形 150"/>
          <p:cNvSpPr/>
          <p:nvPr/>
        </p:nvSpPr>
        <p:spPr bwMode="auto">
          <a:xfrm>
            <a:off x="1256153" y="3563706"/>
            <a:ext cx="2826867" cy="622241"/>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52" name="圆角矩形 151"/>
          <p:cNvSpPr/>
          <p:nvPr/>
        </p:nvSpPr>
        <p:spPr bwMode="auto">
          <a:xfrm>
            <a:off x="1256153" y="3130887"/>
            <a:ext cx="2826867"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53" name="圆角矩形 152"/>
          <p:cNvSpPr/>
          <p:nvPr/>
        </p:nvSpPr>
        <p:spPr bwMode="auto">
          <a:xfrm>
            <a:off x="2278190" y="2305555"/>
            <a:ext cx="809879"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54" name="圆角矩形 153"/>
          <p:cNvSpPr/>
          <p:nvPr/>
        </p:nvSpPr>
        <p:spPr bwMode="auto">
          <a:xfrm>
            <a:off x="1256153" y="1555751"/>
            <a:ext cx="621843" cy="394944"/>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grpSp>
        <p:nvGrpSpPr>
          <p:cNvPr id="3" name="组合 327"/>
          <p:cNvGrpSpPr/>
          <p:nvPr/>
        </p:nvGrpSpPr>
        <p:grpSpPr>
          <a:xfrm>
            <a:off x="2341030" y="2362743"/>
            <a:ext cx="692043" cy="270000"/>
            <a:chOff x="3055299" y="2326369"/>
            <a:chExt cx="922964" cy="360000"/>
          </a:xfrm>
        </p:grpSpPr>
        <p:pic>
          <p:nvPicPr>
            <p:cNvPr id="157" name="Picture 460" descr="图片239"/>
            <p:cNvPicPr>
              <a:picLocks noChangeAspect="1" noChangeArrowheads="1"/>
            </p:cNvPicPr>
            <p:nvPr/>
          </p:nvPicPr>
          <p:blipFill>
            <a:blip r:embed="rId2" cstate="print"/>
            <a:srcRect/>
            <a:stretch>
              <a:fillRect/>
            </a:stretch>
          </p:blipFill>
          <p:spPr bwMode="auto">
            <a:xfrm>
              <a:off x="3631363" y="2326369"/>
              <a:ext cx="346900" cy="360000"/>
            </a:xfrm>
            <a:prstGeom prst="rect">
              <a:avLst/>
            </a:prstGeom>
            <a:noFill/>
          </p:spPr>
        </p:pic>
        <p:pic>
          <p:nvPicPr>
            <p:cNvPr id="158" name="Picture 460" descr="图片239"/>
            <p:cNvPicPr>
              <a:picLocks noChangeAspect="1" noChangeArrowheads="1"/>
            </p:cNvPicPr>
            <p:nvPr/>
          </p:nvPicPr>
          <p:blipFill>
            <a:blip r:embed="rId2" cstate="print"/>
            <a:srcRect/>
            <a:stretch>
              <a:fillRect/>
            </a:stretch>
          </p:blipFill>
          <p:spPr bwMode="auto">
            <a:xfrm>
              <a:off x="3055299" y="2326369"/>
              <a:ext cx="346900" cy="360000"/>
            </a:xfrm>
            <a:prstGeom prst="rect">
              <a:avLst/>
            </a:prstGeom>
            <a:noFill/>
          </p:spPr>
        </p:pic>
      </p:grpSp>
      <p:cxnSp>
        <p:nvCxnSpPr>
          <p:cNvPr id="159" name="直接连接符 158"/>
          <p:cNvCxnSpPr>
            <a:stCxn id="158" idx="2"/>
            <a:endCxn id="215" idx="0"/>
          </p:cNvCxnSpPr>
          <p:nvPr/>
        </p:nvCxnSpPr>
        <p:spPr bwMode="auto">
          <a:xfrm flipH="1">
            <a:off x="1997943" y="2632746"/>
            <a:ext cx="473143"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 name="直接连接符 159"/>
          <p:cNvCxnSpPr>
            <a:stCxn id="157" idx="2"/>
            <a:endCxn id="212" idx="0"/>
          </p:cNvCxnSpPr>
          <p:nvPr/>
        </p:nvCxnSpPr>
        <p:spPr bwMode="auto">
          <a:xfrm>
            <a:off x="2903022" y="2632746"/>
            <a:ext cx="481575"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直接连接符 160"/>
          <p:cNvCxnSpPr>
            <a:stCxn id="157" idx="2"/>
            <a:endCxn id="214" idx="0"/>
          </p:cNvCxnSpPr>
          <p:nvPr/>
        </p:nvCxnSpPr>
        <p:spPr bwMode="auto">
          <a:xfrm flipH="1">
            <a:off x="2443445" y="2632746"/>
            <a:ext cx="459577"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直接连接符 161"/>
          <p:cNvCxnSpPr>
            <a:stCxn id="158" idx="2"/>
            <a:endCxn id="213" idx="0"/>
          </p:cNvCxnSpPr>
          <p:nvPr/>
        </p:nvCxnSpPr>
        <p:spPr bwMode="auto">
          <a:xfrm>
            <a:off x="2471084" y="2632746"/>
            <a:ext cx="489240"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直接连接符 162"/>
          <p:cNvCxnSpPr>
            <a:stCxn id="215" idx="2"/>
            <a:endCxn id="168" idx="0"/>
          </p:cNvCxnSpPr>
          <p:nvPr/>
        </p:nvCxnSpPr>
        <p:spPr bwMode="auto">
          <a:xfrm flipH="1">
            <a:off x="1731022" y="3465327"/>
            <a:ext cx="266921"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64" name="Picture 461" descr="图片240"/>
          <p:cNvPicPr>
            <a:picLocks noChangeAspect="1" noChangeArrowheads="1"/>
          </p:cNvPicPr>
          <p:nvPr/>
        </p:nvPicPr>
        <p:blipFill>
          <a:blip r:embed="rId3" cstate="print"/>
          <a:srcRect/>
          <a:stretch>
            <a:fillRect/>
          </a:stretch>
        </p:blipFill>
        <p:spPr bwMode="auto">
          <a:xfrm>
            <a:off x="2101616" y="3689114"/>
            <a:ext cx="232315" cy="243000"/>
          </a:xfrm>
          <a:prstGeom prst="rect">
            <a:avLst/>
          </a:prstGeom>
          <a:noFill/>
        </p:spPr>
      </p:pic>
      <p:pic>
        <p:nvPicPr>
          <p:cNvPr id="165" name="Picture 461" descr="图片240"/>
          <p:cNvPicPr>
            <a:picLocks noChangeAspect="1" noChangeArrowheads="1"/>
          </p:cNvPicPr>
          <p:nvPr/>
        </p:nvPicPr>
        <p:blipFill>
          <a:blip r:embed="rId3" cstate="print"/>
          <a:srcRect/>
          <a:stretch>
            <a:fillRect/>
          </a:stretch>
        </p:blipFill>
        <p:spPr bwMode="auto">
          <a:xfrm>
            <a:off x="2386173" y="3689114"/>
            <a:ext cx="232315" cy="243000"/>
          </a:xfrm>
          <a:prstGeom prst="rect">
            <a:avLst/>
          </a:prstGeom>
          <a:noFill/>
        </p:spPr>
      </p:pic>
      <p:pic>
        <p:nvPicPr>
          <p:cNvPr id="166" name="Picture 461" descr="图片240"/>
          <p:cNvPicPr>
            <a:picLocks noChangeAspect="1" noChangeArrowheads="1"/>
          </p:cNvPicPr>
          <p:nvPr/>
        </p:nvPicPr>
        <p:blipFill>
          <a:blip r:embed="rId3" cstate="print"/>
          <a:srcRect/>
          <a:stretch>
            <a:fillRect/>
          </a:stretch>
        </p:blipFill>
        <p:spPr bwMode="auto">
          <a:xfrm>
            <a:off x="2744902" y="3689114"/>
            <a:ext cx="232315" cy="243000"/>
          </a:xfrm>
          <a:prstGeom prst="rect">
            <a:avLst/>
          </a:prstGeom>
          <a:noFill/>
        </p:spPr>
      </p:pic>
      <p:pic>
        <p:nvPicPr>
          <p:cNvPr id="167" name="Picture 461" descr="图片240"/>
          <p:cNvPicPr>
            <a:picLocks noChangeAspect="1" noChangeArrowheads="1"/>
          </p:cNvPicPr>
          <p:nvPr/>
        </p:nvPicPr>
        <p:blipFill>
          <a:blip r:embed="rId3" cstate="print"/>
          <a:srcRect/>
          <a:stretch>
            <a:fillRect/>
          </a:stretch>
        </p:blipFill>
        <p:spPr bwMode="auto">
          <a:xfrm>
            <a:off x="3040176" y="3689114"/>
            <a:ext cx="232315" cy="243000"/>
          </a:xfrm>
          <a:prstGeom prst="rect">
            <a:avLst/>
          </a:prstGeom>
          <a:noFill/>
        </p:spPr>
      </p:pic>
      <p:pic>
        <p:nvPicPr>
          <p:cNvPr id="168" name="Picture 462" descr="图片241"/>
          <p:cNvPicPr>
            <a:picLocks noChangeAspect="1" noChangeArrowheads="1"/>
          </p:cNvPicPr>
          <p:nvPr/>
        </p:nvPicPr>
        <p:blipFill>
          <a:blip r:embed="rId4" cstate="print"/>
          <a:srcRect/>
          <a:stretch>
            <a:fillRect/>
          </a:stretch>
        </p:blipFill>
        <p:spPr bwMode="auto">
          <a:xfrm>
            <a:off x="1615787" y="3689114"/>
            <a:ext cx="230466" cy="243000"/>
          </a:xfrm>
          <a:prstGeom prst="rect">
            <a:avLst/>
          </a:prstGeom>
          <a:noFill/>
        </p:spPr>
      </p:pic>
      <p:pic>
        <p:nvPicPr>
          <p:cNvPr id="169" name="Picture 462" descr="图片241"/>
          <p:cNvPicPr>
            <a:picLocks noChangeAspect="1" noChangeArrowheads="1"/>
          </p:cNvPicPr>
          <p:nvPr/>
        </p:nvPicPr>
        <p:blipFill>
          <a:blip r:embed="rId4" cstate="print"/>
          <a:srcRect/>
          <a:stretch>
            <a:fillRect/>
          </a:stretch>
        </p:blipFill>
        <p:spPr bwMode="auto">
          <a:xfrm>
            <a:off x="3520003" y="3689114"/>
            <a:ext cx="230466" cy="243000"/>
          </a:xfrm>
          <a:prstGeom prst="rect">
            <a:avLst/>
          </a:prstGeom>
          <a:noFill/>
        </p:spPr>
      </p:pic>
      <p:cxnSp>
        <p:nvCxnSpPr>
          <p:cNvPr id="170" name="直接连接符 169"/>
          <p:cNvCxnSpPr>
            <a:stCxn id="214" idx="2"/>
            <a:endCxn id="164" idx="0"/>
          </p:cNvCxnSpPr>
          <p:nvPr/>
        </p:nvCxnSpPr>
        <p:spPr bwMode="auto">
          <a:xfrm flipH="1">
            <a:off x="2217775" y="3465327"/>
            <a:ext cx="225669"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1" name="直接连接符 170"/>
          <p:cNvCxnSpPr>
            <a:stCxn id="214" idx="2"/>
            <a:endCxn id="165" idx="0"/>
          </p:cNvCxnSpPr>
          <p:nvPr/>
        </p:nvCxnSpPr>
        <p:spPr bwMode="auto">
          <a:xfrm>
            <a:off x="2443443" y="3465327"/>
            <a:ext cx="58887"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2" name="直接连接符 171"/>
          <p:cNvCxnSpPr>
            <a:stCxn id="215" idx="2"/>
            <a:endCxn id="164" idx="0"/>
          </p:cNvCxnSpPr>
          <p:nvPr/>
        </p:nvCxnSpPr>
        <p:spPr bwMode="auto">
          <a:xfrm>
            <a:off x="1997942" y="3465327"/>
            <a:ext cx="21983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3" name="直接连接符 172"/>
          <p:cNvCxnSpPr>
            <a:stCxn id="215" idx="2"/>
            <a:endCxn id="165" idx="0"/>
          </p:cNvCxnSpPr>
          <p:nvPr/>
        </p:nvCxnSpPr>
        <p:spPr bwMode="auto">
          <a:xfrm>
            <a:off x="1997942" y="3465327"/>
            <a:ext cx="50438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4" name="直接连接符 173"/>
          <p:cNvCxnSpPr>
            <a:stCxn id="214" idx="2"/>
            <a:endCxn id="168" idx="0"/>
          </p:cNvCxnSpPr>
          <p:nvPr/>
        </p:nvCxnSpPr>
        <p:spPr bwMode="auto">
          <a:xfrm flipH="1">
            <a:off x="1731020" y="3465327"/>
            <a:ext cx="71242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5" name="直接连接符 174"/>
          <p:cNvCxnSpPr>
            <a:stCxn id="213" idx="2"/>
            <a:endCxn id="166" idx="0"/>
          </p:cNvCxnSpPr>
          <p:nvPr/>
        </p:nvCxnSpPr>
        <p:spPr bwMode="auto">
          <a:xfrm flipH="1">
            <a:off x="2861059" y="3465327"/>
            <a:ext cx="9926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6" name="直接连接符 175"/>
          <p:cNvCxnSpPr>
            <a:stCxn id="212" idx="2"/>
            <a:endCxn id="166" idx="0"/>
          </p:cNvCxnSpPr>
          <p:nvPr/>
        </p:nvCxnSpPr>
        <p:spPr bwMode="auto">
          <a:xfrm flipH="1">
            <a:off x="2861061" y="3465327"/>
            <a:ext cx="52353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7" name="直接连接符 176"/>
          <p:cNvCxnSpPr>
            <a:stCxn id="212" idx="2"/>
            <a:endCxn id="167" idx="0"/>
          </p:cNvCxnSpPr>
          <p:nvPr/>
        </p:nvCxnSpPr>
        <p:spPr bwMode="auto">
          <a:xfrm flipH="1">
            <a:off x="3156334" y="3465327"/>
            <a:ext cx="22826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8" name="直接连接符 177"/>
          <p:cNvCxnSpPr>
            <a:stCxn id="213" idx="2"/>
            <a:endCxn id="167" idx="0"/>
          </p:cNvCxnSpPr>
          <p:nvPr/>
        </p:nvCxnSpPr>
        <p:spPr bwMode="auto">
          <a:xfrm>
            <a:off x="2960324" y="3465327"/>
            <a:ext cx="19600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9" name="直接连接符 178"/>
          <p:cNvCxnSpPr>
            <a:stCxn id="212" idx="2"/>
            <a:endCxn id="169" idx="0"/>
          </p:cNvCxnSpPr>
          <p:nvPr/>
        </p:nvCxnSpPr>
        <p:spPr bwMode="auto">
          <a:xfrm>
            <a:off x="3384594" y="3465327"/>
            <a:ext cx="25064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直接连接符 179"/>
          <p:cNvCxnSpPr>
            <a:stCxn id="213" idx="2"/>
            <a:endCxn id="169" idx="0"/>
          </p:cNvCxnSpPr>
          <p:nvPr/>
        </p:nvCxnSpPr>
        <p:spPr bwMode="auto">
          <a:xfrm>
            <a:off x="2960325" y="3465327"/>
            <a:ext cx="67491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 name="组合 418"/>
          <p:cNvGrpSpPr/>
          <p:nvPr/>
        </p:nvGrpSpPr>
        <p:grpSpPr>
          <a:xfrm>
            <a:off x="2373110" y="1675508"/>
            <a:ext cx="620886" cy="189000"/>
            <a:chOff x="3186592" y="1346049"/>
            <a:chExt cx="828064" cy="252000"/>
          </a:xfrm>
        </p:grpSpPr>
        <p:pic>
          <p:nvPicPr>
            <p:cNvPr id="183" name="Picture 456" descr="图片235"/>
            <p:cNvPicPr>
              <a:picLocks noChangeAspect="1" noChangeArrowheads="1"/>
            </p:cNvPicPr>
            <p:nvPr/>
          </p:nvPicPr>
          <p:blipFill>
            <a:blip r:embed="rId5" cstate="print"/>
            <a:srcRect/>
            <a:stretch>
              <a:fillRect/>
            </a:stretch>
          </p:blipFill>
          <p:spPr bwMode="auto">
            <a:xfrm>
              <a:off x="3762656" y="1346049"/>
              <a:ext cx="252000" cy="252000"/>
            </a:xfrm>
            <a:prstGeom prst="rect">
              <a:avLst/>
            </a:prstGeom>
            <a:noFill/>
          </p:spPr>
        </p:pic>
        <p:pic>
          <p:nvPicPr>
            <p:cNvPr id="184" name="Picture 456" descr="图片235"/>
            <p:cNvPicPr>
              <a:picLocks noChangeAspect="1" noChangeArrowheads="1"/>
            </p:cNvPicPr>
            <p:nvPr/>
          </p:nvPicPr>
          <p:blipFill>
            <a:blip r:embed="rId5" cstate="print"/>
            <a:srcRect/>
            <a:stretch>
              <a:fillRect/>
            </a:stretch>
          </p:blipFill>
          <p:spPr bwMode="auto">
            <a:xfrm>
              <a:off x="3186592" y="1346049"/>
              <a:ext cx="252000" cy="252000"/>
            </a:xfrm>
            <a:prstGeom prst="rect">
              <a:avLst/>
            </a:prstGeom>
            <a:noFill/>
          </p:spPr>
        </p:pic>
      </p:grpSp>
      <p:cxnSp>
        <p:nvCxnSpPr>
          <p:cNvPr id="185" name="直接连接符 184"/>
          <p:cNvCxnSpPr>
            <a:stCxn id="183" idx="2"/>
            <a:endCxn id="157" idx="0"/>
          </p:cNvCxnSpPr>
          <p:nvPr/>
        </p:nvCxnSpPr>
        <p:spPr bwMode="auto">
          <a:xfrm>
            <a:off x="2899523"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6" name="直接连接符 185"/>
          <p:cNvCxnSpPr>
            <a:stCxn id="184" idx="2"/>
            <a:endCxn id="158" idx="0"/>
          </p:cNvCxnSpPr>
          <p:nvPr/>
        </p:nvCxnSpPr>
        <p:spPr bwMode="auto">
          <a:xfrm>
            <a:off x="2467587"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7" name="TextBox 186"/>
          <p:cNvSpPr txBox="1"/>
          <p:nvPr/>
        </p:nvSpPr>
        <p:spPr>
          <a:xfrm>
            <a:off x="2174804" y="3969788"/>
            <a:ext cx="377271" cy="17693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部门</a:t>
            </a:r>
            <a:r>
              <a:rPr lang="en-US" altLang="zh-CN" sz="700" dirty="0">
                <a:solidFill>
                  <a:srgbClr val="000000"/>
                </a:solidFill>
                <a:latin typeface="FrutigerNext LT Medium"/>
                <a:ea typeface="华文细黑"/>
                <a:cs typeface="Arial" panose="020B0604020202020204" pitchFamily="34" charset="0"/>
              </a:rPr>
              <a:t>A</a:t>
            </a:r>
            <a:endParaRPr lang="zh-CN" altLang="en-US" sz="700" dirty="0">
              <a:solidFill>
                <a:srgbClr val="000000"/>
              </a:solidFill>
              <a:latin typeface="FrutigerNext LT Medium"/>
              <a:ea typeface="华文细黑"/>
              <a:cs typeface="Arial" panose="020B0604020202020204" pitchFamily="34" charset="0"/>
            </a:endParaRPr>
          </a:p>
        </p:txBody>
      </p:sp>
      <p:sp>
        <p:nvSpPr>
          <p:cNvPr id="188" name="TextBox 187"/>
          <p:cNvSpPr txBox="1"/>
          <p:nvPr/>
        </p:nvSpPr>
        <p:spPr>
          <a:xfrm>
            <a:off x="2799287" y="3969788"/>
            <a:ext cx="37727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部门</a:t>
            </a:r>
            <a:r>
              <a:rPr lang="en-US" altLang="zh-CN" sz="700" dirty="0" smtClean="0">
                <a:solidFill>
                  <a:srgbClr val="000000"/>
                </a:solidFill>
                <a:latin typeface="FrutigerNext LT Medium"/>
                <a:ea typeface="华文细黑"/>
                <a:cs typeface="Arial" panose="020B0604020202020204" pitchFamily="34" charset="0"/>
              </a:rPr>
              <a:t>B</a:t>
            </a:r>
            <a:endParaRPr lang="zh-CN" altLang="en-US" sz="700" dirty="0">
              <a:solidFill>
                <a:srgbClr val="000000"/>
              </a:solidFill>
              <a:latin typeface="FrutigerNext LT Medium"/>
              <a:ea typeface="华文细黑"/>
              <a:cs typeface="Arial" panose="020B0604020202020204" pitchFamily="34" charset="0"/>
            </a:endParaRPr>
          </a:p>
        </p:txBody>
      </p:sp>
      <p:sp>
        <p:nvSpPr>
          <p:cNvPr id="189" name="TextBox 188"/>
          <p:cNvSpPr txBox="1"/>
          <p:nvPr/>
        </p:nvSpPr>
        <p:spPr>
          <a:xfrm>
            <a:off x="1414318" y="3969789"/>
            <a:ext cx="587304"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访客接入区</a:t>
            </a:r>
            <a:endParaRPr lang="zh-CN" altLang="en-US" sz="700" dirty="0">
              <a:solidFill>
                <a:srgbClr val="000000"/>
              </a:solidFill>
              <a:latin typeface="FrutigerNext LT Medium"/>
              <a:ea typeface="华文细黑"/>
              <a:cs typeface="Arial" panose="020B0604020202020204" pitchFamily="34" charset="0"/>
            </a:endParaRPr>
          </a:p>
        </p:txBody>
      </p:sp>
      <p:sp>
        <p:nvSpPr>
          <p:cNvPr id="190" name="TextBox 189"/>
          <p:cNvSpPr txBox="1"/>
          <p:nvPr/>
        </p:nvSpPr>
        <p:spPr>
          <a:xfrm>
            <a:off x="3277666" y="3969789"/>
            <a:ext cx="702720"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 内部公共区域</a:t>
            </a:r>
            <a:endParaRPr lang="zh-CN" altLang="en-US" sz="700" dirty="0">
              <a:solidFill>
                <a:srgbClr val="000000"/>
              </a:solidFill>
              <a:latin typeface="FrutigerNext LT Medium"/>
              <a:ea typeface="华文细黑"/>
              <a:cs typeface="Arial" panose="020B0604020202020204" pitchFamily="34" charset="0"/>
            </a:endParaRPr>
          </a:p>
        </p:txBody>
      </p:sp>
      <p:sp>
        <p:nvSpPr>
          <p:cNvPr id="192" name="圆角矩形 191"/>
          <p:cNvSpPr/>
          <p:nvPr/>
        </p:nvSpPr>
        <p:spPr bwMode="auto">
          <a:xfrm>
            <a:off x="1256156" y="2121050"/>
            <a:ext cx="616787" cy="832577"/>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cxnSp>
        <p:nvCxnSpPr>
          <p:cNvPr id="193" name="直接连接符 192"/>
          <p:cNvCxnSpPr>
            <a:stCxn id="196" idx="2"/>
            <a:endCxn id="216" idx="0"/>
          </p:cNvCxnSpPr>
          <p:nvPr/>
        </p:nvCxnSpPr>
        <p:spPr bwMode="auto">
          <a:xfrm>
            <a:off x="1406131" y="2329731"/>
            <a:ext cx="922"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直接连接符 193"/>
          <p:cNvCxnSpPr>
            <a:stCxn id="195" idx="2"/>
            <a:endCxn id="217" idx="0"/>
          </p:cNvCxnSpPr>
          <p:nvPr/>
        </p:nvCxnSpPr>
        <p:spPr bwMode="auto">
          <a:xfrm flipH="1">
            <a:off x="1717639" y="2329731"/>
            <a:ext cx="255"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95" name="Picture 460" descr="图片239"/>
          <p:cNvPicPr>
            <a:picLocks noChangeAspect="1" noChangeArrowheads="1"/>
          </p:cNvPicPr>
          <p:nvPr/>
        </p:nvPicPr>
        <p:blipFill>
          <a:blip r:embed="rId2" cstate="print"/>
          <a:srcRect/>
          <a:stretch>
            <a:fillRect/>
          </a:stretch>
        </p:blipFill>
        <p:spPr bwMode="auto">
          <a:xfrm>
            <a:off x="1639862" y="2167730"/>
            <a:ext cx="156064" cy="162000"/>
          </a:xfrm>
          <a:prstGeom prst="rect">
            <a:avLst/>
          </a:prstGeom>
          <a:noFill/>
        </p:spPr>
      </p:pic>
      <p:pic>
        <p:nvPicPr>
          <p:cNvPr id="196" name="Picture 460" descr="图片239"/>
          <p:cNvPicPr>
            <a:picLocks noChangeAspect="1" noChangeArrowheads="1"/>
          </p:cNvPicPr>
          <p:nvPr/>
        </p:nvPicPr>
        <p:blipFill>
          <a:blip r:embed="rId2" cstate="print"/>
          <a:srcRect/>
          <a:stretch>
            <a:fillRect/>
          </a:stretch>
        </p:blipFill>
        <p:spPr bwMode="auto">
          <a:xfrm>
            <a:off x="1328099" y="2167730"/>
            <a:ext cx="156064" cy="162000"/>
          </a:xfrm>
          <a:prstGeom prst="rect">
            <a:avLst/>
          </a:prstGeom>
          <a:noFill/>
        </p:spPr>
      </p:pic>
      <p:cxnSp>
        <p:nvCxnSpPr>
          <p:cNvPr id="197" name="直接连接符 196"/>
          <p:cNvCxnSpPr>
            <a:stCxn id="158" idx="0"/>
          </p:cNvCxnSpPr>
          <p:nvPr/>
        </p:nvCxnSpPr>
        <p:spPr bwMode="auto">
          <a:xfrm flipH="1" flipV="1">
            <a:off x="1871178" y="2271714"/>
            <a:ext cx="599909" cy="910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直接连接符 197"/>
          <p:cNvCxnSpPr>
            <a:stCxn id="157" idx="0"/>
          </p:cNvCxnSpPr>
          <p:nvPr/>
        </p:nvCxnSpPr>
        <p:spPr bwMode="auto">
          <a:xfrm flipH="1" flipV="1">
            <a:off x="1864034" y="2195514"/>
            <a:ext cx="1038986" cy="1672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0" name="Picture 797" descr="图片19"/>
          <p:cNvPicPr>
            <a:picLocks noChangeAspect="1" noChangeArrowheads="1"/>
          </p:cNvPicPr>
          <p:nvPr/>
        </p:nvPicPr>
        <p:blipFill>
          <a:blip r:embed="rId6" cstate="print"/>
          <a:srcRect/>
          <a:stretch>
            <a:fillRect/>
          </a:stretch>
        </p:blipFill>
        <p:spPr bwMode="auto">
          <a:xfrm>
            <a:off x="1281121" y="1679681"/>
            <a:ext cx="354784" cy="215761"/>
          </a:xfrm>
          <a:prstGeom prst="rect">
            <a:avLst/>
          </a:prstGeom>
          <a:noFill/>
        </p:spPr>
      </p:pic>
      <p:pic>
        <p:nvPicPr>
          <p:cNvPr id="201" name="Picture 461" descr="图片240"/>
          <p:cNvPicPr>
            <a:picLocks noChangeAspect="1" noChangeArrowheads="1"/>
          </p:cNvPicPr>
          <p:nvPr/>
        </p:nvPicPr>
        <p:blipFill>
          <a:blip r:embed="rId3" cstate="print"/>
          <a:srcRect/>
          <a:stretch>
            <a:fillRect/>
          </a:stretch>
        </p:blipFill>
        <p:spPr bwMode="auto">
          <a:xfrm>
            <a:off x="1673098" y="1722037"/>
            <a:ext cx="183764" cy="192216"/>
          </a:xfrm>
          <a:prstGeom prst="rect">
            <a:avLst/>
          </a:prstGeom>
          <a:noFill/>
        </p:spPr>
      </p:pic>
      <p:cxnSp>
        <p:nvCxnSpPr>
          <p:cNvPr id="202" name="直接连接符 201"/>
          <p:cNvCxnSpPr>
            <a:stCxn id="157" idx="0"/>
            <a:endCxn id="201" idx="2"/>
          </p:cNvCxnSpPr>
          <p:nvPr/>
        </p:nvCxnSpPr>
        <p:spPr bwMode="auto">
          <a:xfrm flipH="1" flipV="1">
            <a:off x="1764980" y="1914253"/>
            <a:ext cx="1138040"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3" name="直接连接符 202"/>
          <p:cNvCxnSpPr>
            <a:stCxn id="158" idx="0"/>
            <a:endCxn id="201" idx="2"/>
          </p:cNvCxnSpPr>
          <p:nvPr/>
        </p:nvCxnSpPr>
        <p:spPr bwMode="auto">
          <a:xfrm flipH="1" flipV="1">
            <a:off x="1764981" y="1914253"/>
            <a:ext cx="706105"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4" name="圆角矩形 203"/>
          <p:cNvSpPr/>
          <p:nvPr/>
        </p:nvSpPr>
        <p:spPr bwMode="auto">
          <a:xfrm>
            <a:off x="33404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05" name="圆角矩形 204"/>
          <p:cNvSpPr/>
          <p:nvPr/>
        </p:nvSpPr>
        <p:spPr bwMode="auto">
          <a:xfrm>
            <a:off x="1414320" y="3591410"/>
            <a:ext cx="612465"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06" name="圆角矩形 205"/>
          <p:cNvSpPr/>
          <p:nvPr/>
        </p:nvSpPr>
        <p:spPr bwMode="auto">
          <a:xfrm>
            <a:off x="26891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08" name="圆角矩形 207"/>
          <p:cNvSpPr/>
          <p:nvPr/>
        </p:nvSpPr>
        <p:spPr bwMode="auto">
          <a:xfrm>
            <a:off x="2062223" y="3591701"/>
            <a:ext cx="593911"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11" name="TextBox 210"/>
          <p:cNvSpPr txBox="1"/>
          <p:nvPr/>
        </p:nvSpPr>
        <p:spPr>
          <a:xfrm>
            <a:off x="1233983" y="1527956"/>
            <a:ext cx="597585" cy="196199"/>
          </a:xfrm>
          <a:prstGeom prst="rect">
            <a:avLst/>
          </a:prstGeom>
          <a:noFill/>
        </p:spPr>
        <p:txBody>
          <a:bodyPr wrap="none" lIns="68542" tIns="34271" rIns="68542" bIns="34271" rtlCol="0">
            <a:spAutoFit/>
          </a:bodyPr>
          <a:lstStyle/>
          <a:p>
            <a:r>
              <a:rPr lang="en-US" altLang="zh-CN" sz="800" dirty="0" smtClean="0">
                <a:solidFill>
                  <a:srgbClr val="000000"/>
                </a:solidFill>
                <a:latin typeface="FrutigerNext LT Medium"/>
                <a:ea typeface="华文细黑"/>
                <a:cs typeface="Arial" panose="020B0604020202020204" pitchFamily="34" charset="0"/>
              </a:rPr>
              <a:t>Controller</a:t>
            </a:r>
            <a:endParaRPr lang="en-US" altLang="zh-CN" sz="800" dirty="0">
              <a:solidFill>
                <a:srgbClr val="000000"/>
              </a:solidFill>
              <a:latin typeface="FrutigerNext LT Medium"/>
              <a:ea typeface="华文细黑"/>
              <a:cs typeface="Arial" panose="020B0604020202020204" pitchFamily="34" charset="0"/>
            </a:endParaRPr>
          </a:p>
        </p:txBody>
      </p:sp>
      <p:pic>
        <p:nvPicPr>
          <p:cNvPr id="212" name="Picture 459" descr="图片238"/>
          <p:cNvPicPr>
            <a:picLocks noChangeAspect="1" noChangeArrowheads="1"/>
          </p:cNvPicPr>
          <p:nvPr/>
        </p:nvPicPr>
        <p:blipFill>
          <a:blip r:embed="rId7" cstate="print"/>
          <a:srcRect/>
          <a:stretch>
            <a:fillRect/>
          </a:stretch>
        </p:blipFill>
        <p:spPr bwMode="auto">
          <a:xfrm>
            <a:off x="3256853" y="3196012"/>
            <a:ext cx="255487" cy="269315"/>
          </a:xfrm>
          <a:prstGeom prst="rect">
            <a:avLst/>
          </a:prstGeom>
          <a:noFill/>
        </p:spPr>
      </p:pic>
      <p:pic>
        <p:nvPicPr>
          <p:cNvPr id="213" name="Picture 459" descr="图片238"/>
          <p:cNvPicPr>
            <a:picLocks noChangeAspect="1" noChangeArrowheads="1"/>
          </p:cNvPicPr>
          <p:nvPr/>
        </p:nvPicPr>
        <p:blipFill>
          <a:blip r:embed="rId7" cstate="print"/>
          <a:srcRect/>
          <a:stretch>
            <a:fillRect/>
          </a:stretch>
        </p:blipFill>
        <p:spPr bwMode="auto">
          <a:xfrm>
            <a:off x="2832582" y="3196012"/>
            <a:ext cx="255487" cy="269315"/>
          </a:xfrm>
          <a:prstGeom prst="rect">
            <a:avLst/>
          </a:prstGeom>
          <a:noFill/>
        </p:spPr>
      </p:pic>
      <p:pic>
        <p:nvPicPr>
          <p:cNvPr id="214" name="Picture 459" descr="图片238"/>
          <p:cNvPicPr>
            <a:picLocks noChangeAspect="1" noChangeArrowheads="1"/>
          </p:cNvPicPr>
          <p:nvPr/>
        </p:nvPicPr>
        <p:blipFill>
          <a:blip r:embed="rId7" cstate="print"/>
          <a:srcRect/>
          <a:stretch>
            <a:fillRect/>
          </a:stretch>
        </p:blipFill>
        <p:spPr bwMode="auto">
          <a:xfrm>
            <a:off x="2315699" y="3196012"/>
            <a:ext cx="255487" cy="269315"/>
          </a:xfrm>
          <a:prstGeom prst="rect">
            <a:avLst/>
          </a:prstGeom>
          <a:noFill/>
        </p:spPr>
      </p:pic>
      <p:pic>
        <p:nvPicPr>
          <p:cNvPr id="215" name="Picture 459" descr="图片238"/>
          <p:cNvPicPr>
            <a:picLocks noChangeAspect="1" noChangeArrowheads="1"/>
          </p:cNvPicPr>
          <p:nvPr/>
        </p:nvPicPr>
        <p:blipFill>
          <a:blip r:embed="rId7" cstate="print"/>
          <a:srcRect/>
          <a:stretch>
            <a:fillRect/>
          </a:stretch>
        </p:blipFill>
        <p:spPr bwMode="auto">
          <a:xfrm>
            <a:off x="1870198" y="3196012"/>
            <a:ext cx="255487" cy="269315"/>
          </a:xfrm>
          <a:prstGeom prst="rect">
            <a:avLst/>
          </a:prstGeom>
          <a:noFill/>
        </p:spPr>
      </p:pic>
      <p:pic>
        <p:nvPicPr>
          <p:cNvPr id="216" name="Picture 459" descr="图片238"/>
          <p:cNvPicPr>
            <a:picLocks noChangeAspect="1" noChangeArrowheads="1"/>
          </p:cNvPicPr>
          <p:nvPr/>
        </p:nvPicPr>
        <p:blipFill>
          <a:blip r:embed="rId8" cstate="print"/>
          <a:srcRect/>
          <a:stretch>
            <a:fillRect/>
          </a:stretch>
        </p:blipFill>
        <p:spPr bwMode="auto">
          <a:xfrm>
            <a:off x="1343020" y="2453610"/>
            <a:ext cx="128069" cy="135000"/>
          </a:xfrm>
          <a:prstGeom prst="rect">
            <a:avLst/>
          </a:prstGeom>
          <a:noFill/>
        </p:spPr>
      </p:pic>
      <p:pic>
        <p:nvPicPr>
          <p:cNvPr id="217" name="Picture 459" descr="图片238"/>
          <p:cNvPicPr>
            <a:picLocks noChangeAspect="1" noChangeArrowheads="1"/>
          </p:cNvPicPr>
          <p:nvPr/>
        </p:nvPicPr>
        <p:blipFill>
          <a:blip r:embed="rId8" cstate="print"/>
          <a:srcRect/>
          <a:stretch>
            <a:fillRect/>
          </a:stretch>
        </p:blipFill>
        <p:spPr bwMode="auto">
          <a:xfrm>
            <a:off x="1653607" y="2453610"/>
            <a:ext cx="128069" cy="135000"/>
          </a:xfrm>
          <a:prstGeom prst="rect">
            <a:avLst/>
          </a:prstGeom>
          <a:noFill/>
        </p:spPr>
      </p:pic>
      <p:sp>
        <p:nvSpPr>
          <p:cNvPr id="218" name="TextBox 217"/>
          <p:cNvSpPr txBox="1"/>
          <p:nvPr/>
        </p:nvSpPr>
        <p:spPr>
          <a:xfrm>
            <a:off x="3053027" y="1694131"/>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园区出口</a:t>
            </a:r>
            <a:endParaRPr lang="en-US" altLang="zh-CN" sz="800" b="1" dirty="0">
              <a:solidFill>
                <a:srgbClr val="000000"/>
              </a:solidFill>
              <a:latin typeface="FrutigerNext LT Medium"/>
              <a:ea typeface="华文细黑"/>
              <a:cs typeface="Arial" panose="020B0604020202020204" pitchFamily="34" charset="0"/>
            </a:endParaRPr>
          </a:p>
        </p:txBody>
      </p:sp>
      <p:pic>
        <p:nvPicPr>
          <p:cNvPr id="219" name="Picture 227" descr="图片767"/>
          <p:cNvPicPr>
            <a:picLocks noChangeAspect="1" noChangeArrowheads="1"/>
          </p:cNvPicPr>
          <p:nvPr/>
        </p:nvPicPr>
        <p:blipFill>
          <a:blip r:embed="rId9" cstate="print"/>
          <a:srcRect/>
          <a:stretch>
            <a:fillRect/>
          </a:stretch>
        </p:blipFill>
        <p:spPr bwMode="auto">
          <a:xfrm>
            <a:off x="2256219" y="1286315"/>
            <a:ext cx="399913" cy="237725"/>
          </a:xfrm>
          <a:prstGeom prst="rect">
            <a:avLst/>
          </a:prstGeom>
          <a:noFill/>
        </p:spPr>
      </p:pic>
      <p:pic>
        <p:nvPicPr>
          <p:cNvPr id="220" name="Picture 228" descr="图片768"/>
          <p:cNvPicPr>
            <a:picLocks noChangeAspect="1" noChangeArrowheads="1"/>
          </p:cNvPicPr>
          <p:nvPr/>
        </p:nvPicPr>
        <p:blipFill>
          <a:blip r:embed="rId10" cstate="print"/>
          <a:srcRect/>
          <a:stretch>
            <a:fillRect/>
          </a:stretch>
        </p:blipFill>
        <p:spPr bwMode="auto">
          <a:xfrm>
            <a:off x="2710124" y="1286315"/>
            <a:ext cx="402198" cy="237725"/>
          </a:xfrm>
          <a:prstGeom prst="rect">
            <a:avLst/>
          </a:prstGeom>
          <a:noFill/>
        </p:spPr>
      </p:pic>
      <p:cxnSp>
        <p:nvCxnSpPr>
          <p:cNvPr id="221" name="直接连接符 220"/>
          <p:cNvCxnSpPr>
            <a:stCxn id="220" idx="2"/>
            <a:endCxn id="183" idx="0"/>
          </p:cNvCxnSpPr>
          <p:nvPr/>
        </p:nvCxnSpPr>
        <p:spPr bwMode="auto">
          <a:xfrm flipH="1">
            <a:off x="2899520" y="1524040"/>
            <a:ext cx="11703"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2" name="直接连接符 221"/>
          <p:cNvCxnSpPr>
            <a:stCxn id="220" idx="2"/>
            <a:endCxn id="184" idx="0"/>
          </p:cNvCxnSpPr>
          <p:nvPr/>
        </p:nvCxnSpPr>
        <p:spPr bwMode="auto">
          <a:xfrm flipH="1">
            <a:off x="2467585" y="1524040"/>
            <a:ext cx="443638"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3" name="直接连接符 222"/>
          <p:cNvCxnSpPr>
            <a:stCxn id="219" idx="2"/>
            <a:endCxn id="184" idx="0"/>
          </p:cNvCxnSpPr>
          <p:nvPr/>
        </p:nvCxnSpPr>
        <p:spPr bwMode="auto">
          <a:xfrm>
            <a:off x="2456177" y="1524040"/>
            <a:ext cx="11409"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4" name="直接连接符 223"/>
          <p:cNvCxnSpPr>
            <a:stCxn id="219" idx="2"/>
            <a:endCxn id="183" idx="0"/>
          </p:cNvCxnSpPr>
          <p:nvPr/>
        </p:nvCxnSpPr>
        <p:spPr bwMode="auto">
          <a:xfrm>
            <a:off x="2456178" y="1524040"/>
            <a:ext cx="443345"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5" name="圆角矩形 224"/>
          <p:cNvSpPr/>
          <p:nvPr/>
        </p:nvSpPr>
        <p:spPr bwMode="auto">
          <a:xfrm>
            <a:off x="1256153" y="917713"/>
            <a:ext cx="621843" cy="305522"/>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226" name="Picture 454" descr="图片233"/>
          <p:cNvPicPr>
            <a:picLocks noChangeAspect="1" noChangeArrowheads="1"/>
          </p:cNvPicPr>
          <p:nvPr/>
        </p:nvPicPr>
        <p:blipFill>
          <a:blip r:embed="rId11" cstate="print"/>
          <a:srcRect/>
          <a:stretch>
            <a:fillRect/>
          </a:stretch>
        </p:blipFill>
        <p:spPr bwMode="auto">
          <a:xfrm>
            <a:off x="1602937" y="995444"/>
            <a:ext cx="180989" cy="142635"/>
          </a:xfrm>
          <a:prstGeom prst="rect">
            <a:avLst/>
          </a:prstGeom>
          <a:noFill/>
        </p:spPr>
      </p:pic>
      <p:pic>
        <p:nvPicPr>
          <p:cNvPr id="228" name="Picture 461" descr="图片240"/>
          <p:cNvPicPr>
            <a:picLocks noChangeAspect="1" noChangeArrowheads="1"/>
          </p:cNvPicPr>
          <p:nvPr/>
        </p:nvPicPr>
        <p:blipFill>
          <a:blip r:embed="rId3" cstate="print"/>
          <a:srcRect/>
          <a:stretch>
            <a:fillRect/>
          </a:stretch>
        </p:blipFill>
        <p:spPr bwMode="auto">
          <a:xfrm>
            <a:off x="1342231" y="970654"/>
            <a:ext cx="183764" cy="192216"/>
          </a:xfrm>
          <a:prstGeom prst="rect">
            <a:avLst/>
          </a:prstGeom>
          <a:noFill/>
        </p:spPr>
      </p:pic>
      <p:pic>
        <p:nvPicPr>
          <p:cNvPr id="229" name="Picture 4488" descr="图片346"/>
          <p:cNvPicPr>
            <a:picLocks noChangeAspect="1" noChangeArrowheads="1"/>
          </p:cNvPicPr>
          <p:nvPr/>
        </p:nvPicPr>
        <p:blipFill>
          <a:blip r:embed="rId12" cstate="print"/>
          <a:srcRect/>
          <a:stretch>
            <a:fillRect/>
          </a:stretch>
        </p:blipFill>
        <p:spPr bwMode="auto">
          <a:xfrm>
            <a:off x="1272475" y="1260493"/>
            <a:ext cx="163394" cy="246191"/>
          </a:xfrm>
          <a:prstGeom prst="rect">
            <a:avLst/>
          </a:prstGeom>
          <a:noFill/>
        </p:spPr>
      </p:pic>
      <p:pic>
        <p:nvPicPr>
          <p:cNvPr id="230" name="Picture 33" descr="图片12"/>
          <p:cNvPicPr>
            <a:picLocks noChangeAspect="1" noChangeArrowheads="1"/>
          </p:cNvPicPr>
          <p:nvPr/>
        </p:nvPicPr>
        <p:blipFill>
          <a:blip r:embed="rId13" cstate="print"/>
          <a:srcRect/>
          <a:stretch>
            <a:fillRect/>
          </a:stretch>
        </p:blipFill>
        <p:spPr bwMode="auto">
          <a:xfrm>
            <a:off x="3846516" y="4236634"/>
            <a:ext cx="170020" cy="215324"/>
          </a:xfrm>
          <a:prstGeom prst="rect">
            <a:avLst/>
          </a:prstGeom>
          <a:noFill/>
        </p:spPr>
      </p:pic>
      <p:pic>
        <p:nvPicPr>
          <p:cNvPr id="231" name="Picture 873" descr="图片279"/>
          <p:cNvPicPr>
            <a:picLocks noChangeAspect="1" noChangeArrowheads="1"/>
          </p:cNvPicPr>
          <p:nvPr/>
        </p:nvPicPr>
        <p:blipFill>
          <a:blip r:embed="rId14" cstate="print"/>
          <a:srcRect/>
          <a:stretch>
            <a:fillRect/>
          </a:stretch>
        </p:blipFill>
        <p:spPr bwMode="auto">
          <a:xfrm>
            <a:off x="3523428" y="4239378"/>
            <a:ext cx="139855" cy="209837"/>
          </a:xfrm>
          <a:prstGeom prst="rect">
            <a:avLst/>
          </a:prstGeom>
          <a:noFill/>
        </p:spPr>
      </p:pic>
      <p:pic>
        <p:nvPicPr>
          <p:cNvPr id="232" name="Picture 466" descr="图片157"/>
          <p:cNvPicPr>
            <a:picLocks noChangeAspect="1" noChangeArrowheads="1"/>
          </p:cNvPicPr>
          <p:nvPr/>
        </p:nvPicPr>
        <p:blipFill>
          <a:blip r:embed="rId15" cstate="print"/>
          <a:srcRect/>
          <a:stretch>
            <a:fillRect/>
          </a:stretch>
        </p:blipFill>
        <p:spPr bwMode="auto">
          <a:xfrm>
            <a:off x="1786825" y="4252407"/>
            <a:ext cx="267371" cy="183779"/>
          </a:xfrm>
          <a:prstGeom prst="rect">
            <a:avLst/>
          </a:prstGeom>
          <a:noFill/>
        </p:spPr>
      </p:pic>
      <p:pic>
        <p:nvPicPr>
          <p:cNvPr id="233" name="Picture 1089" descr="图片203"/>
          <p:cNvPicPr>
            <a:picLocks noChangeAspect="1" noChangeArrowheads="1"/>
          </p:cNvPicPr>
          <p:nvPr/>
        </p:nvPicPr>
        <p:blipFill>
          <a:blip r:embed="rId16" cstate="print"/>
          <a:srcRect/>
          <a:stretch>
            <a:fillRect/>
          </a:stretch>
        </p:blipFill>
        <p:spPr bwMode="auto">
          <a:xfrm>
            <a:off x="3097505" y="4262007"/>
            <a:ext cx="242690" cy="164579"/>
          </a:xfrm>
          <a:prstGeom prst="rect">
            <a:avLst/>
          </a:prstGeom>
          <a:noFill/>
        </p:spPr>
      </p:pic>
      <p:pic>
        <p:nvPicPr>
          <p:cNvPr id="234" name="Picture 24" descr="图片3"/>
          <p:cNvPicPr>
            <a:picLocks noChangeAspect="1" noChangeArrowheads="1"/>
          </p:cNvPicPr>
          <p:nvPr/>
        </p:nvPicPr>
        <p:blipFill>
          <a:blip r:embed="rId17" cstate="print"/>
          <a:srcRect/>
          <a:stretch>
            <a:fillRect/>
          </a:stretch>
        </p:blipFill>
        <p:spPr bwMode="auto">
          <a:xfrm>
            <a:off x="2237429" y="4246919"/>
            <a:ext cx="204299" cy="194751"/>
          </a:xfrm>
          <a:prstGeom prst="rect">
            <a:avLst/>
          </a:prstGeom>
          <a:noFill/>
        </p:spPr>
      </p:pic>
      <p:pic>
        <p:nvPicPr>
          <p:cNvPr id="235" name="Picture 1941" descr="图片684"/>
          <p:cNvPicPr>
            <a:picLocks noChangeAspect="1" noChangeArrowheads="1"/>
          </p:cNvPicPr>
          <p:nvPr/>
        </p:nvPicPr>
        <p:blipFill>
          <a:blip r:embed="rId18" cstate="print"/>
          <a:srcRect/>
          <a:stretch>
            <a:fillRect/>
          </a:stretch>
        </p:blipFill>
        <p:spPr bwMode="auto">
          <a:xfrm>
            <a:off x="2624962" y="4266121"/>
            <a:ext cx="289308" cy="156350"/>
          </a:xfrm>
          <a:prstGeom prst="rect">
            <a:avLst/>
          </a:prstGeom>
          <a:noFill/>
        </p:spPr>
      </p:pic>
      <p:pic>
        <p:nvPicPr>
          <p:cNvPr id="236" name="Picture 1950" descr="图片693"/>
          <p:cNvPicPr>
            <a:picLocks noChangeAspect="1" noChangeArrowheads="1"/>
          </p:cNvPicPr>
          <p:nvPr/>
        </p:nvPicPr>
        <p:blipFill>
          <a:blip r:embed="rId19" cstate="print"/>
          <a:srcRect/>
          <a:stretch>
            <a:fillRect/>
          </a:stretch>
        </p:blipFill>
        <p:spPr bwMode="auto">
          <a:xfrm>
            <a:off x="1393809" y="4242120"/>
            <a:ext cx="209783" cy="204352"/>
          </a:xfrm>
          <a:prstGeom prst="rect">
            <a:avLst/>
          </a:prstGeom>
          <a:noFill/>
        </p:spPr>
      </p:pic>
      <p:cxnSp>
        <p:nvCxnSpPr>
          <p:cNvPr id="237" name="直接连接符 236"/>
          <p:cNvCxnSpPr/>
          <p:nvPr/>
        </p:nvCxnSpPr>
        <p:spPr bwMode="auto">
          <a:xfrm>
            <a:off x="2601138" y="2479931"/>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8" name="直接连接符 237"/>
          <p:cNvCxnSpPr/>
          <p:nvPr/>
        </p:nvCxnSpPr>
        <p:spPr bwMode="auto">
          <a:xfrm>
            <a:off x="2599094" y="2513159"/>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9" name="椭圆 238"/>
          <p:cNvSpPr/>
          <p:nvPr/>
        </p:nvSpPr>
        <p:spPr bwMode="auto">
          <a:xfrm>
            <a:off x="2644562" y="2440772"/>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240" name="直接连接符 239"/>
          <p:cNvCxnSpPr>
            <a:stCxn id="183" idx="1"/>
            <a:endCxn id="184" idx="3"/>
          </p:cNvCxnSpPr>
          <p:nvPr/>
        </p:nvCxnSpPr>
        <p:spPr bwMode="auto">
          <a:xfrm flipH="1">
            <a:off x="2562060" y="1770008"/>
            <a:ext cx="242985"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2" name="直接连接符 241"/>
          <p:cNvCxnSpPr/>
          <p:nvPr/>
        </p:nvCxnSpPr>
        <p:spPr bwMode="auto">
          <a:xfrm>
            <a:off x="3078216"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3" name="直接连接符 242"/>
          <p:cNvCxnSpPr/>
          <p:nvPr/>
        </p:nvCxnSpPr>
        <p:spPr bwMode="auto">
          <a:xfrm>
            <a:off x="3076172"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4" name="椭圆 243"/>
          <p:cNvSpPr/>
          <p:nvPr/>
        </p:nvSpPr>
        <p:spPr bwMode="auto">
          <a:xfrm>
            <a:off x="3130543"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245" name="直接连接符 244"/>
          <p:cNvCxnSpPr/>
          <p:nvPr/>
        </p:nvCxnSpPr>
        <p:spPr bwMode="auto">
          <a:xfrm>
            <a:off x="2126781"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6" name="直接连接符 245"/>
          <p:cNvCxnSpPr/>
          <p:nvPr/>
        </p:nvCxnSpPr>
        <p:spPr bwMode="auto">
          <a:xfrm>
            <a:off x="2124737"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7" name="椭圆 246"/>
          <p:cNvSpPr/>
          <p:nvPr/>
        </p:nvSpPr>
        <p:spPr bwMode="auto">
          <a:xfrm>
            <a:off x="2179109"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pic>
        <p:nvPicPr>
          <p:cNvPr id="251" name="Picture 470" descr="图片630"/>
          <p:cNvPicPr>
            <a:picLocks noChangeAspect="1" noChangeArrowheads="1"/>
          </p:cNvPicPr>
          <p:nvPr/>
        </p:nvPicPr>
        <p:blipFill>
          <a:blip r:embed="rId20" cstate="print"/>
          <a:srcRect/>
          <a:stretch>
            <a:fillRect/>
          </a:stretch>
        </p:blipFill>
        <p:spPr bwMode="auto">
          <a:xfrm>
            <a:off x="3743060" y="2422068"/>
            <a:ext cx="161958" cy="162000"/>
          </a:xfrm>
          <a:prstGeom prst="rect">
            <a:avLst/>
          </a:prstGeom>
          <a:noFill/>
        </p:spPr>
      </p:pic>
      <p:pic>
        <p:nvPicPr>
          <p:cNvPr id="252" name="Picture 470" descr="图片630"/>
          <p:cNvPicPr>
            <a:picLocks noChangeAspect="1" noChangeArrowheads="1"/>
          </p:cNvPicPr>
          <p:nvPr/>
        </p:nvPicPr>
        <p:blipFill>
          <a:blip r:embed="rId20" cstate="print"/>
          <a:srcRect/>
          <a:stretch>
            <a:fillRect/>
          </a:stretch>
        </p:blipFill>
        <p:spPr bwMode="auto">
          <a:xfrm>
            <a:off x="3681979" y="2425342"/>
            <a:ext cx="161958" cy="162000"/>
          </a:xfrm>
          <a:prstGeom prst="rect">
            <a:avLst/>
          </a:prstGeom>
          <a:noFill/>
        </p:spPr>
      </p:pic>
      <p:cxnSp>
        <p:nvCxnSpPr>
          <p:cNvPr id="254" name="直接连接符 253"/>
          <p:cNvCxnSpPr>
            <a:stCxn id="252" idx="1"/>
            <a:endCxn id="157" idx="3"/>
          </p:cNvCxnSpPr>
          <p:nvPr/>
        </p:nvCxnSpPr>
        <p:spPr bwMode="auto">
          <a:xfrm rot="10800000">
            <a:off x="3033074" y="2497746"/>
            <a:ext cx="648906" cy="8599"/>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5" name="TextBox 254"/>
          <p:cNvSpPr txBox="1"/>
          <p:nvPr/>
        </p:nvSpPr>
        <p:spPr>
          <a:xfrm>
            <a:off x="3456596" y="2953626"/>
            <a:ext cx="711312" cy="196199"/>
          </a:xfrm>
          <a:prstGeom prst="rect">
            <a:avLst/>
          </a:prstGeom>
          <a:noFill/>
        </p:spPr>
        <p:txBody>
          <a:bodyPr wrap="square" lIns="68542" tIns="34271" rIns="68542" bIns="34271" rtlCol="0">
            <a:spAutoFit/>
          </a:bodyPr>
          <a:lstStyle/>
          <a:p>
            <a:pPr algn="ctr"/>
            <a:r>
              <a:rPr lang="zh-CN" altLang="en-US" sz="800" b="1" dirty="0" smtClean="0">
                <a:solidFill>
                  <a:srgbClr val="000000"/>
                </a:solidFill>
                <a:latin typeface="FrutigerNext LT Medium"/>
                <a:ea typeface="宋体" panose="02010600030101010101" pitchFamily="2" charset="-122"/>
                <a:cs typeface="Arial" panose="020B0604020202020204" pitchFamily="34" charset="0"/>
              </a:rPr>
              <a:t>业务链结点</a:t>
            </a:r>
            <a:endParaRPr lang="en-US" altLang="zh-CN" sz="800" b="1" dirty="0">
              <a:solidFill>
                <a:srgbClr val="000000"/>
              </a:solidFill>
              <a:latin typeface="FrutigerNext LT Medium"/>
              <a:ea typeface="华文细黑"/>
              <a:cs typeface="Arial" panose="020B0604020202020204" pitchFamily="34" charset="0"/>
            </a:endParaRPr>
          </a:p>
        </p:txBody>
      </p:sp>
      <p:sp>
        <p:nvSpPr>
          <p:cNvPr id="260" name="TextBox 259"/>
          <p:cNvSpPr txBox="1"/>
          <p:nvPr/>
        </p:nvSpPr>
        <p:spPr>
          <a:xfrm>
            <a:off x="4005933" y="2414885"/>
            <a:ext cx="485927" cy="176953"/>
          </a:xfrm>
          <a:prstGeom prst="rect">
            <a:avLst/>
          </a:prstGeom>
          <a:noFill/>
        </p:spPr>
        <p:txBody>
          <a:bodyPr wrap="squar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防火墙</a:t>
            </a:r>
            <a:endParaRPr lang="en-US" altLang="zh-CN" sz="700" dirty="0">
              <a:solidFill>
                <a:srgbClr val="000000"/>
              </a:solidFill>
              <a:latin typeface="FrutigerNext LT Medium"/>
              <a:ea typeface="华文细黑"/>
              <a:cs typeface="Arial" panose="020B0604020202020204" pitchFamily="34" charset="0"/>
            </a:endParaRPr>
          </a:p>
        </p:txBody>
      </p:sp>
      <p:cxnSp>
        <p:nvCxnSpPr>
          <p:cNvPr id="263" name="直接连接符 262"/>
          <p:cNvCxnSpPr>
            <a:stCxn id="196" idx="3"/>
            <a:endCxn id="195" idx="1"/>
          </p:cNvCxnSpPr>
          <p:nvPr/>
        </p:nvCxnSpPr>
        <p:spPr bwMode="auto">
          <a:xfrm>
            <a:off x="1484165" y="2248730"/>
            <a:ext cx="155699"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4" name="直接连接符 263"/>
          <p:cNvCxnSpPr>
            <a:stCxn id="216" idx="3"/>
            <a:endCxn id="217" idx="1"/>
          </p:cNvCxnSpPr>
          <p:nvPr/>
        </p:nvCxnSpPr>
        <p:spPr bwMode="auto">
          <a:xfrm>
            <a:off x="1471089" y="2521110"/>
            <a:ext cx="182517"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65" name="Picture 1939" descr="图片682"/>
          <p:cNvPicPr>
            <a:picLocks noChangeAspect="1" noChangeArrowheads="1"/>
          </p:cNvPicPr>
          <p:nvPr/>
        </p:nvPicPr>
        <p:blipFill>
          <a:blip r:embed="rId21" cstate="print"/>
          <a:srcRect/>
          <a:stretch>
            <a:fillRect/>
          </a:stretch>
        </p:blipFill>
        <p:spPr bwMode="auto">
          <a:xfrm>
            <a:off x="1309171" y="2713891"/>
            <a:ext cx="109468" cy="153295"/>
          </a:xfrm>
          <a:prstGeom prst="rect">
            <a:avLst/>
          </a:prstGeom>
          <a:noFill/>
          <a:effectLst/>
        </p:spPr>
      </p:pic>
      <p:pic>
        <p:nvPicPr>
          <p:cNvPr id="266" name="Picture 1939" descr="图片682"/>
          <p:cNvPicPr>
            <a:picLocks noChangeAspect="1" noChangeArrowheads="1"/>
          </p:cNvPicPr>
          <p:nvPr/>
        </p:nvPicPr>
        <p:blipFill>
          <a:blip r:embed="rId21" cstate="print"/>
          <a:srcRect/>
          <a:stretch>
            <a:fillRect/>
          </a:stretch>
        </p:blipFill>
        <p:spPr bwMode="auto">
          <a:xfrm>
            <a:off x="1404017" y="2713891"/>
            <a:ext cx="109468" cy="153295"/>
          </a:xfrm>
          <a:prstGeom prst="rect">
            <a:avLst/>
          </a:prstGeom>
          <a:noFill/>
          <a:effectLst/>
        </p:spPr>
      </p:pic>
      <p:pic>
        <p:nvPicPr>
          <p:cNvPr id="267" name="Picture 1939" descr="图片682"/>
          <p:cNvPicPr>
            <a:picLocks noChangeAspect="1" noChangeArrowheads="1"/>
          </p:cNvPicPr>
          <p:nvPr/>
        </p:nvPicPr>
        <p:blipFill>
          <a:blip r:embed="rId21" cstate="print"/>
          <a:srcRect/>
          <a:stretch>
            <a:fillRect/>
          </a:stretch>
        </p:blipFill>
        <p:spPr bwMode="auto">
          <a:xfrm>
            <a:off x="1505790" y="2713891"/>
            <a:ext cx="109468" cy="153295"/>
          </a:xfrm>
          <a:prstGeom prst="rect">
            <a:avLst/>
          </a:prstGeom>
          <a:noFill/>
          <a:effectLst/>
        </p:spPr>
      </p:pic>
      <p:pic>
        <p:nvPicPr>
          <p:cNvPr id="268" name="Picture 1939" descr="图片682"/>
          <p:cNvPicPr>
            <a:picLocks noChangeAspect="1" noChangeArrowheads="1"/>
          </p:cNvPicPr>
          <p:nvPr/>
        </p:nvPicPr>
        <p:blipFill>
          <a:blip r:embed="rId21" cstate="print"/>
          <a:srcRect/>
          <a:stretch>
            <a:fillRect/>
          </a:stretch>
        </p:blipFill>
        <p:spPr bwMode="auto">
          <a:xfrm>
            <a:off x="1607561" y="2713891"/>
            <a:ext cx="109468" cy="153295"/>
          </a:xfrm>
          <a:prstGeom prst="rect">
            <a:avLst/>
          </a:prstGeom>
          <a:noFill/>
          <a:effectLst/>
        </p:spPr>
      </p:pic>
      <p:pic>
        <p:nvPicPr>
          <p:cNvPr id="269" name="Picture 1939" descr="图片682"/>
          <p:cNvPicPr>
            <a:picLocks noChangeAspect="1" noChangeArrowheads="1"/>
          </p:cNvPicPr>
          <p:nvPr/>
        </p:nvPicPr>
        <p:blipFill>
          <a:blip r:embed="rId21" cstate="print"/>
          <a:srcRect/>
          <a:stretch>
            <a:fillRect/>
          </a:stretch>
        </p:blipFill>
        <p:spPr bwMode="auto">
          <a:xfrm>
            <a:off x="1709333" y="2713891"/>
            <a:ext cx="109468" cy="153295"/>
          </a:xfrm>
          <a:prstGeom prst="rect">
            <a:avLst/>
          </a:prstGeom>
          <a:noFill/>
          <a:effectLst/>
        </p:spPr>
      </p:pic>
      <p:sp>
        <p:nvSpPr>
          <p:cNvPr id="272" name="任意多边形 271"/>
          <p:cNvSpPr/>
          <p:nvPr/>
        </p:nvSpPr>
        <p:spPr bwMode="auto">
          <a:xfrm>
            <a:off x="2129000" y="2350972"/>
            <a:ext cx="790607" cy="1612232"/>
          </a:xfrm>
          <a:custGeom>
            <a:avLst/>
            <a:gdLst>
              <a:gd name="connsiteX0" fmla="*/ 0 w 1735016"/>
              <a:gd name="connsiteY0" fmla="*/ 2090615 h 2090615"/>
              <a:gd name="connsiteX1" fmla="*/ 867508 w 1735016"/>
              <a:gd name="connsiteY1" fmla="*/ 320431 h 2090615"/>
              <a:gd name="connsiteX2" fmla="*/ 1735016 w 1735016"/>
              <a:gd name="connsiteY2" fmla="*/ 168031 h 2090615"/>
              <a:gd name="connsiteX0-1" fmla="*/ 0 w 1827462"/>
              <a:gd name="connsiteY0-2" fmla="*/ 2099296 h 2099296"/>
              <a:gd name="connsiteX1-3" fmla="*/ 867508 w 1827462"/>
              <a:gd name="connsiteY1-4" fmla="*/ 329112 h 2099296"/>
              <a:gd name="connsiteX2-5" fmla="*/ 1827462 w 1827462"/>
              <a:gd name="connsiteY2-6" fmla="*/ 124621 h 2099296"/>
            </a:gdLst>
            <a:ahLst/>
            <a:cxnLst>
              <a:cxn ang="0">
                <a:pos x="connsiteX0-1" y="connsiteY0-2"/>
              </a:cxn>
              <a:cxn ang="0">
                <a:pos x="connsiteX1-3" y="connsiteY1-4"/>
              </a:cxn>
              <a:cxn ang="0">
                <a:pos x="connsiteX2-5" y="connsiteY2-6"/>
              </a:cxn>
            </a:cxnLst>
            <a:rect l="l" t="t" r="r" b="b"/>
            <a:pathLst>
              <a:path w="1827462" h="2099296">
                <a:moveTo>
                  <a:pt x="0" y="2099296"/>
                </a:moveTo>
                <a:cubicBezTo>
                  <a:pt x="289169" y="1374419"/>
                  <a:pt x="562931" y="658224"/>
                  <a:pt x="867508" y="329112"/>
                </a:cubicBezTo>
                <a:cubicBezTo>
                  <a:pt x="1172085" y="0"/>
                  <a:pt x="1538292" y="40605"/>
                  <a:pt x="1827462" y="124621"/>
                </a:cubicBezTo>
              </a:path>
            </a:pathLst>
          </a:custGeom>
          <a:noFill/>
          <a:ln w="9525" cap="flat" cmpd="sng" algn="ctr">
            <a:solidFill>
              <a:srgbClr val="FFC000"/>
            </a:solidFill>
            <a:prstDash val="solid"/>
            <a:round/>
            <a:headEnd type="stealth" w="lg" len="lg"/>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B2B2B2"/>
              </a:solidFill>
              <a:latin typeface="Arial" panose="020B0604020202020204" pitchFamily="34" charset="0"/>
              <a:ea typeface="华文细黑"/>
            </a:endParaRPr>
          </a:p>
        </p:txBody>
      </p:sp>
      <p:sp>
        <p:nvSpPr>
          <p:cNvPr id="273" name="任意多边形 272"/>
          <p:cNvSpPr/>
          <p:nvPr/>
        </p:nvSpPr>
        <p:spPr bwMode="auto">
          <a:xfrm>
            <a:off x="2760965" y="2572830"/>
            <a:ext cx="349592" cy="1381234"/>
          </a:xfrm>
          <a:custGeom>
            <a:avLst/>
            <a:gdLst>
              <a:gd name="connsiteX0" fmla="*/ 474134 w 474134"/>
              <a:gd name="connsiteY0" fmla="*/ 1973674 h 1973674"/>
              <a:gd name="connsiteX1" fmla="*/ 33867 w 474134"/>
              <a:gd name="connsiteY1" fmla="*/ 314207 h 1973674"/>
              <a:gd name="connsiteX2" fmla="*/ 270934 w 474134"/>
              <a:gd name="connsiteY2" fmla="*/ 88430 h 1973674"/>
            </a:gdLst>
            <a:ahLst/>
            <a:cxnLst>
              <a:cxn ang="0">
                <a:pos x="connsiteX0" y="connsiteY0"/>
              </a:cxn>
              <a:cxn ang="0">
                <a:pos x="connsiteX1" y="connsiteY1"/>
              </a:cxn>
              <a:cxn ang="0">
                <a:pos x="connsiteX2" y="connsiteY2"/>
              </a:cxn>
            </a:cxnLst>
            <a:rect l="l" t="t" r="r" b="b"/>
            <a:pathLst>
              <a:path w="474134" h="1973674">
                <a:moveTo>
                  <a:pt x="474134" y="1973674"/>
                </a:moveTo>
                <a:cubicBezTo>
                  <a:pt x="270934" y="1301044"/>
                  <a:pt x="67734" y="628414"/>
                  <a:pt x="33867" y="314207"/>
                </a:cubicBezTo>
                <a:cubicBezTo>
                  <a:pt x="0" y="0"/>
                  <a:pt x="135467" y="44215"/>
                  <a:pt x="270934" y="88430"/>
                </a:cubicBezTo>
              </a:path>
            </a:pathLst>
          </a:custGeom>
          <a:noFill/>
          <a:ln w="9525" cap="flat" cmpd="sng" algn="ctr">
            <a:solidFill>
              <a:srgbClr val="FFC000"/>
            </a:solidFill>
            <a:prstDash val="solid"/>
            <a:round/>
            <a:headEnd type="stealth" w="lg" len="lg"/>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endParaRPr lang="zh-CN" altLang="en-US" smtClean="0">
              <a:solidFill>
                <a:srgbClr val="B2B2B2"/>
              </a:solidFill>
              <a:latin typeface="Arial" panose="020B0604020202020204" pitchFamily="34" charset="0"/>
              <a:ea typeface="华文细黑"/>
            </a:endParaRPr>
          </a:p>
        </p:txBody>
      </p:sp>
      <p:sp>
        <p:nvSpPr>
          <p:cNvPr id="133" name="矩形 132"/>
          <p:cNvSpPr/>
          <p:nvPr/>
        </p:nvSpPr>
        <p:spPr bwMode="auto">
          <a:xfrm>
            <a:off x="3576006" y="926306"/>
            <a:ext cx="863871" cy="413544"/>
          </a:xfrm>
          <a:prstGeom prst="rect">
            <a:avLst/>
          </a:prstGeom>
          <a:noFill/>
          <a:ln w="9525" cap="flat" cmpd="sng" algn="ctr">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134" name="直接连接符 133"/>
          <p:cNvCxnSpPr/>
          <p:nvPr/>
        </p:nvCxnSpPr>
        <p:spPr bwMode="auto">
          <a:xfrm>
            <a:off x="3670544" y="1226560"/>
            <a:ext cx="296923" cy="0"/>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5" name="TextBox 134"/>
          <p:cNvSpPr txBox="1"/>
          <p:nvPr/>
        </p:nvSpPr>
        <p:spPr>
          <a:xfrm>
            <a:off x="3942472" y="1137371"/>
            <a:ext cx="511923" cy="176933"/>
          </a:xfrm>
          <a:prstGeom prst="rect">
            <a:avLst/>
          </a:prstGeom>
          <a:noFill/>
        </p:spPr>
        <p:txBody>
          <a:bodyPr wrap="none" lIns="68542" tIns="34271" rIns="68542" bIns="34271" rtlCol="0">
            <a:spAutoFit/>
          </a:bodyPr>
          <a:lstStyle/>
          <a:p>
            <a:r>
              <a:rPr lang="en-US" altLang="zh-CN" sz="700" dirty="0" smtClean="0">
                <a:solidFill>
                  <a:srgbClr val="000000"/>
                </a:solidFill>
                <a:latin typeface="FrutigerNext LT Medium"/>
                <a:ea typeface="宋体" panose="02010600030101010101" pitchFamily="2" charset="-122"/>
                <a:cs typeface="Arial" panose="020B0604020202020204" pitchFamily="34" charset="0"/>
              </a:rPr>
              <a:t>GRE</a:t>
            </a:r>
            <a:r>
              <a:rPr lang="zh-CN" altLang="en-US" sz="700" dirty="0" smtClean="0">
                <a:solidFill>
                  <a:srgbClr val="000000"/>
                </a:solidFill>
                <a:latin typeface="FrutigerNext LT Medium"/>
                <a:ea typeface="宋体" panose="02010600030101010101" pitchFamily="2" charset="-122"/>
                <a:cs typeface="Arial" panose="020B0604020202020204" pitchFamily="34" charset="0"/>
              </a:rPr>
              <a:t>隧道</a:t>
            </a:r>
            <a:endParaRPr lang="en-US" altLang="zh-CN" sz="700" dirty="0">
              <a:solidFill>
                <a:srgbClr val="000000"/>
              </a:solidFill>
              <a:latin typeface="FrutigerNext LT Medium"/>
              <a:ea typeface="华文细黑"/>
              <a:cs typeface="Arial" panose="020B0604020202020204" pitchFamily="34" charset="0"/>
            </a:endParaRPr>
          </a:p>
        </p:txBody>
      </p:sp>
      <p:cxnSp>
        <p:nvCxnSpPr>
          <p:cNvPr id="136" name="直接连接符 135"/>
          <p:cNvCxnSpPr/>
          <p:nvPr/>
        </p:nvCxnSpPr>
        <p:spPr bwMode="auto">
          <a:xfrm>
            <a:off x="3683988" y="1041042"/>
            <a:ext cx="269960" cy="0"/>
          </a:xfrm>
          <a:prstGeom prst="line">
            <a:avLst/>
          </a:prstGeom>
          <a:noFill/>
          <a:ln w="381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9" name="TextBox 138"/>
          <p:cNvSpPr txBox="1"/>
          <p:nvPr/>
        </p:nvSpPr>
        <p:spPr>
          <a:xfrm>
            <a:off x="3942470" y="946480"/>
            <a:ext cx="407768" cy="17695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endParaRPr lang="en-US" altLang="zh-CN" sz="700" dirty="0">
              <a:solidFill>
                <a:srgbClr val="000000"/>
              </a:solidFill>
              <a:latin typeface="FrutigerNext LT Medium"/>
              <a:ea typeface="华文细黑"/>
              <a:cs typeface="Arial" panose="020B0604020202020204" pitchFamily="34" charset="0"/>
            </a:endParaRPr>
          </a:p>
        </p:txBody>
      </p:sp>
      <p:sp>
        <p:nvSpPr>
          <p:cNvPr id="156" name="任意多边形 155"/>
          <p:cNvSpPr/>
          <p:nvPr/>
        </p:nvSpPr>
        <p:spPr bwMode="auto">
          <a:xfrm>
            <a:off x="2942459" y="2394412"/>
            <a:ext cx="911218" cy="211628"/>
          </a:xfrm>
          <a:custGeom>
            <a:avLst/>
            <a:gdLst>
              <a:gd name="connsiteX0" fmla="*/ 0 w 1242060"/>
              <a:gd name="connsiteY0" fmla="*/ 502920 h 678180"/>
              <a:gd name="connsiteX1" fmla="*/ 1051560 w 1242060"/>
              <a:gd name="connsiteY1" fmla="*/ 53340 h 678180"/>
              <a:gd name="connsiteX2" fmla="*/ 1082040 w 1242060"/>
              <a:gd name="connsiteY2" fmla="*/ 182880 h 678180"/>
              <a:gd name="connsiteX3" fmla="*/ 91440 w 1242060"/>
              <a:gd name="connsiteY3" fmla="*/ 678180 h 678180"/>
              <a:gd name="connsiteX0-1" fmla="*/ 7620 w 1150620"/>
              <a:gd name="connsiteY0-2" fmla="*/ 458470 h 671830"/>
              <a:gd name="connsiteX1-3" fmla="*/ 960120 w 1150620"/>
              <a:gd name="connsiteY1-4" fmla="*/ 46990 h 671830"/>
              <a:gd name="connsiteX2-5" fmla="*/ 990600 w 1150620"/>
              <a:gd name="connsiteY2-6" fmla="*/ 176530 h 671830"/>
              <a:gd name="connsiteX3-7" fmla="*/ 0 w 1150620"/>
              <a:gd name="connsiteY3-8" fmla="*/ 671830 h 671830"/>
              <a:gd name="connsiteX0-9" fmla="*/ 7620 w 1206038"/>
              <a:gd name="connsiteY0-10" fmla="*/ 430564 h 649206"/>
              <a:gd name="connsiteX1-11" fmla="*/ 960120 w 1206038"/>
              <a:gd name="connsiteY1-12" fmla="*/ 19084 h 649206"/>
              <a:gd name="connsiteX2-13" fmla="*/ 1046018 w 1206038"/>
              <a:gd name="connsiteY2-14" fmla="*/ 545066 h 649206"/>
              <a:gd name="connsiteX3-15" fmla="*/ 0 w 1206038"/>
              <a:gd name="connsiteY3-16" fmla="*/ 643924 h 649206"/>
              <a:gd name="connsiteX0-17" fmla="*/ 7620 w 1215274"/>
              <a:gd name="connsiteY0-18" fmla="*/ 198120 h 411480"/>
              <a:gd name="connsiteX1-19" fmla="*/ 1015538 w 1215274"/>
              <a:gd name="connsiteY1-20" fmla="*/ 168795 h 411480"/>
              <a:gd name="connsiteX2-21" fmla="*/ 1046018 w 1215274"/>
              <a:gd name="connsiteY2-22" fmla="*/ 312622 h 411480"/>
              <a:gd name="connsiteX3-23" fmla="*/ 0 w 1215274"/>
              <a:gd name="connsiteY3-24" fmla="*/ 411480 h 411480"/>
              <a:gd name="connsiteX0-25" fmla="*/ 7620 w 1215274"/>
              <a:gd name="connsiteY0-26" fmla="*/ 68811 h 282171"/>
              <a:gd name="connsiteX1-27" fmla="*/ 1015538 w 1215274"/>
              <a:gd name="connsiteY1-28" fmla="*/ 39486 h 282171"/>
              <a:gd name="connsiteX2-29" fmla="*/ 1046018 w 1215274"/>
              <a:gd name="connsiteY2-30" fmla="*/ 183313 h 282171"/>
              <a:gd name="connsiteX3-31" fmla="*/ 0 w 1215274"/>
              <a:gd name="connsiteY3-32" fmla="*/ 282171 h 282171"/>
              <a:gd name="connsiteX0-33" fmla="*/ 7620 w 1215274"/>
              <a:gd name="connsiteY0-34" fmla="*/ 68811 h 282171"/>
              <a:gd name="connsiteX1-35" fmla="*/ 1015538 w 1215274"/>
              <a:gd name="connsiteY1-36" fmla="*/ 39486 h 282171"/>
              <a:gd name="connsiteX2-37" fmla="*/ 1046018 w 1215274"/>
              <a:gd name="connsiteY2-38" fmla="*/ 183313 h 282171"/>
              <a:gd name="connsiteX3-39" fmla="*/ 0 w 1215274"/>
              <a:gd name="connsiteY3-40" fmla="*/ 282171 h 282171"/>
              <a:gd name="connsiteX0-41" fmla="*/ 7620 w 1215274"/>
              <a:gd name="connsiteY0-42" fmla="*/ 68811 h 282171"/>
              <a:gd name="connsiteX1-43" fmla="*/ 1015538 w 1215274"/>
              <a:gd name="connsiteY1-44" fmla="*/ 39486 h 282171"/>
              <a:gd name="connsiteX2-45" fmla="*/ 1046018 w 1215274"/>
              <a:gd name="connsiteY2-46" fmla="*/ 183313 h 282171"/>
              <a:gd name="connsiteX3-47" fmla="*/ 0 w 1215274"/>
              <a:gd name="connsiteY3-48" fmla="*/ 282171 h 282171"/>
            </a:gdLst>
            <a:ahLst/>
            <a:cxnLst>
              <a:cxn ang="0">
                <a:pos x="connsiteX0-1" y="connsiteY0-2"/>
              </a:cxn>
              <a:cxn ang="0">
                <a:pos x="connsiteX1-3" y="connsiteY1-4"/>
              </a:cxn>
              <a:cxn ang="0">
                <a:pos x="connsiteX2-5" y="connsiteY2-6"/>
              </a:cxn>
              <a:cxn ang="0">
                <a:pos x="connsiteX3-7" y="connsiteY3-8"/>
              </a:cxn>
            </a:cxnLst>
            <a:rect l="l" t="t" r="r" b="b"/>
            <a:pathLst>
              <a:path w="1215274" h="282171">
                <a:moveTo>
                  <a:pt x="7620" y="68811"/>
                </a:moveTo>
                <a:cubicBezTo>
                  <a:pt x="480176" y="0"/>
                  <a:pt x="842472" y="20402"/>
                  <a:pt x="1015538" y="39486"/>
                </a:cubicBezTo>
                <a:cubicBezTo>
                  <a:pt x="1188604" y="58570"/>
                  <a:pt x="1215274" y="142866"/>
                  <a:pt x="1046018" y="183313"/>
                </a:cubicBezTo>
                <a:cubicBezTo>
                  <a:pt x="876762" y="223760"/>
                  <a:pt x="433763" y="271318"/>
                  <a:pt x="0" y="282171"/>
                </a:cubicBezTo>
              </a:path>
            </a:pathLst>
          </a:custGeom>
          <a:noFill/>
          <a:ln w="635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a:buClr>
                <a:srgbClr val="CC9900"/>
              </a:buClr>
              <a:buFont typeface="Wingdings" panose="05000000000000000000" pitchFamily="2" charset="2"/>
              <a:buChar char="n"/>
            </a:pPr>
            <a:endParaRPr lang="zh-CN" altLang="en-US" smtClean="0">
              <a:solidFill>
                <a:srgbClr val="B2B2B2"/>
              </a:solidFill>
              <a:latin typeface="Arial" panose="020B0604020202020204" pitchFamily="34" charset="0"/>
              <a:ea typeface="华文细黑"/>
            </a:endParaRPr>
          </a:p>
        </p:txBody>
      </p:sp>
      <p:sp>
        <p:nvSpPr>
          <p:cNvPr id="181" name="任意多边形 180"/>
          <p:cNvSpPr/>
          <p:nvPr/>
        </p:nvSpPr>
        <p:spPr bwMode="auto">
          <a:xfrm>
            <a:off x="1724444" y="3210790"/>
            <a:ext cx="817205" cy="813956"/>
          </a:xfrm>
          <a:custGeom>
            <a:avLst/>
            <a:gdLst>
              <a:gd name="connsiteX0" fmla="*/ 0 w 1071418"/>
              <a:gd name="connsiteY0" fmla="*/ 1003685 h 1040630"/>
              <a:gd name="connsiteX1" fmla="*/ 406400 w 1071418"/>
              <a:gd name="connsiteY1" fmla="*/ 172412 h 1040630"/>
              <a:gd name="connsiteX2" fmla="*/ 868218 w 1071418"/>
              <a:gd name="connsiteY2" fmla="*/ 144703 h 1040630"/>
              <a:gd name="connsiteX3" fmla="*/ 1071418 w 1071418"/>
              <a:gd name="connsiteY3" fmla="*/ 1040630 h 1040630"/>
              <a:gd name="connsiteX0-1" fmla="*/ 0 w 1089891"/>
              <a:gd name="connsiteY0-2" fmla="*/ 1002224 h 1030400"/>
              <a:gd name="connsiteX1-3" fmla="*/ 406400 w 1089891"/>
              <a:gd name="connsiteY1-4" fmla="*/ 170951 h 1030400"/>
              <a:gd name="connsiteX2-5" fmla="*/ 868218 w 1089891"/>
              <a:gd name="connsiteY2-6" fmla="*/ 143242 h 1030400"/>
              <a:gd name="connsiteX3-7" fmla="*/ 1089891 w 1089891"/>
              <a:gd name="connsiteY3-8" fmla="*/ 1030400 h 1030400"/>
            </a:gdLst>
            <a:ahLst/>
            <a:cxnLst>
              <a:cxn ang="0">
                <a:pos x="connsiteX0-1" y="connsiteY0-2"/>
              </a:cxn>
              <a:cxn ang="0">
                <a:pos x="connsiteX1-3" y="connsiteY1-4"/>
              </a:cxn>
              <a:cxn ang="0">
                <a:pos x="connsiteX2-5" y="connsiteY2-6"/>
              </a:cxn>
              <a:cxn ang="0">
                <a:pos x="connsiteX3-7" y="connsiteY3-8"/>
              </a:cxn>
            </a:cxnLst>
            <a:rect l="l" t="t" r="r" b="b"/>
            <a:pathLst>
              <a:path w="1089891" h="1030400">
                <a:moveTo>
                  <a:pt x="0" y="1002224"/>
                </a:moveTo>
                <a:cubicBezTo>
                  <a:pt x="130848" y="658169"/>
                  <a:pt x="261697" y="314115"/>
                  <a:pt x="406400" y="170951"/>
                </a:cubicBezTo>
                <a:cubicBezTo>
                  <a:pt x="551103" y="27787"/>
                  <a:pt x="754303" y="0"/>
                  <a:pt x="868218" y="143242"/>
                </a:cubicBezTo>
                <a:cubicBezTo>
                  <a:pt x="982133" y="286484"/>
                  <a:pt x="1089891" y="1030400"/>
                  <a:pt x="1089891" y="1030400"/>
                </a:cubicBezTo>
              </a:path>
            </a:pathLst>
          </a:custGeom>
          <a:noFill/>
          <a:ln w="15875">
            <a:solidFill>
              <a:srgbClr val="00B050"/>
            </a:solidFill>
            <a:headEnd type="stealth" w="lg" len="lg"/>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91" name="任意多边形 190"/>
          <p:cNvSpPr/>
          <p:nvPr/>
        </p:nvSpPr>
        <p:spPr bwMode="auto">
          <a:xfrm>
            <a:off x="2780579" y="3224646"/>
            <a:ext cx="789503" cy="781307"/>
          </a:xfrm>
          <a:custGeom>
            <a:avLst/>
            <a:gdLst>
              <a:gd name="connsiteX0" fmla="*/ 0 w 1071418"/>
              <a:gd name="connsiteY0" fmla="*/ 1003685 h 1040630"/>
              <a:gd name="connsiteX1" fmla="*/ 406400 w 1071418"/>
              <a:gd name="connsiteY1" fmla="*/ 172412 h 1040630"/>
              <a:gd name="connsiteX2" fmla="*/ 868218 w 1071418"/>
              <a:gd name="connsiteY2" fmla="*/ 144703 h 1040630"/>
              <a:gd name="connsiteX3" fmla="*/ 1071418 w 1071418"/>
              <a:gd name="connsiteY3" fmla="*/ 1040630 h 1040630"/>
              <a:gd name="connsiteX0-1" fmla="*/ 0 w 1099127"/>
              <a:gd name="connsiteY0-2" fmla="*/ 994916 h 994916"/>
              <a:gd name="connsiteX1-3" fmla="*/ 406400 w 1099127"/>
              <a:gd name="connsiteY1-4" fmla="*/ 163643 h 994916"/>
              <a:gd name="connsiteX2-5" fmla="*/ 868218 w 1099127"/>
              <a:gd name="connsiteY2-6" fmla="*/ 135934 h 994916"/>
              <a:gd name="connsiteX3-7" fmla="*/ 1099127 w 1099127"/>
              <a:gd name="connsiteY3-8" fmla="*/ 979245 h 994916"/>
              <a:gd name="connsiteX0-9" fmla="*/ 0 w 1099127"/>
              <a:gd name="connsiteY0-10" fmla="*/ 997839 h 997839"/>
              <a:gd name="connsiteX1-11" fmla="*/ 332509 w 1099127"/>
              <a:gd name="connsiteY1-12" fmla="*/ 149027 h 997839"/>
              <a:gd name="connsiteX2-13" fmla="*/ 868218 w 1099127"/>
              <a:gd name="connsiteY2-14" fmla="*/ 138857 h 997839"/>
              <a:gd name="connsiteX3-15" fmla="*/ 1099127 w 1099127"/>
              <a:gd name="connsiteY3-16" fmla="*/ 982168 h 997839"/>
              <a:gd name="connsiteX0-17" fmla="*/ 0 w 1052945"/>
              <a:gd name="connsiteY0-18" fmla="*/ 989070 h 989070"/>
              <a:gd name="connsiteX1-19" fmla="*/ 286327 w 1052945"/>
              <a:gd name="connsiteY1-20" fmla="*/ 149027 h 989070"/>
              <a:gd name="connsiteX2-21" fmla="*/ 822036 w 1052945"/>
              <a:gd name="connsiteY2-22" fmla="*/ 138857 h 989070"/>
              <a:gd name="connsiteX3-23" fmla="*/ 1052945 w 1052945"/>
              <a:gd name="connsiteY3-24" fmla="*/ 982168 h 989070"/>
            </a:gdLst>
            <a:ahLst/>
            <a:cxnLst>
              <a:cxn ang="0">
                <a:pos x="connsiteX0-1" y="connsiteY0-2"/>
              </a:cxn>
              <a:cxn ang="0">
                <a:pos x="connsiteX1-3" y="connsiteY1-4"/>
              </a:cxn>
              <a:cxn ang="0">
                <a:pos x="connsiteX2-5" y="connsiteY2-6"/>
              </a:cxn>
              <a:cxn ang="0">
                <a:pos x="connsiteX3-7" y="connsiteY3-8"/>
              </a:cxn>
            </a:cxnLst>
            <a:rect l="l" t="t" r="r" b="b"/>
            <a:pathLst>
              <a:path w="1052945" h="989070">
                <a:moveTo>
                  <a:pt x="0" y="989070"/>
                </a:moveTo>
                <a:cubicBezTo>
                  <a:pt x="130848" y="645015"/>
                  <a:pt x="149321" y="290729"/>
                  <a:pt x="286327" y="149027"/>
                </a:cubicBezTo>
                <a:cubicBezTo>
                  <a:pt x="423333" y="7325"/>
                  <a:pt x="694266" y="0"/>
                  <a:pt x="822036" y="138857"/>
                </a:cubicBezTo>
                <a:cubicBezTo>
                  <a:pt x="949806" y="277714"/>
                  <a:pt x="1052945" y="982168"/>
                  <a:pt x="1052945" y="982168"/>
                </a:cubicBezTo>
              </a:path>
            </a:pathLst>
          </a:custGeom>
          <a:noFill/>
          <a:ln w="15875">
            <a:solidFill>
              <a:srgbClr val="00B050"/>
            </a:solidFill>
            <a:headEnd type="stealth" w="lg" len="lg"/>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spTree>
  </p:cSld>
  <p:clrMapOvr>
    <a:masterClrMapping/>
  </p:clrMapOvr>
  <p:transition advClick="0" advTm="8000">
    <p:cut/>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en-US" altLang="zh-CN" dirty="0" smtClean="0"/>
              <a:t>MSV</a:t>
            </a:r>
            <a:r>
              <a:rPr lang="zh-CN" altLang="en-US" dirty="0" smtClean="0"/>
              <a:t>业务链场景限制一</a:t>
            </a:r>
            <a:r>
              <a:rPr lang="en-US" altLang="zh-CN" dirty="0" smtClean="0"/>
              <a:t>—</a:t>
            </a:r>
            <a:r>
              <a:rPr lang="zh-CN" altLang="en-US" sz="2100" dirty="0" smtClean="0"/>
              <a:t>禁止同一流量两次经过同一防火墙</a:t>
            </a:r>
            <a:endParaRPr lang="zh-CN" altLang="en-US" dirty="0"/>
          </a:p>
        </p:txBody>
      </p:sp>
      <p:sp>
        <p:nvSpPr>
          <p:cNvPr id="210" name="内容占位符 2"/>
          <p:cNvSpPr txBox="1"/>
          <p:nvPr/>
        </p:nvSpPr>
        <p:spPr bwMode="auto">
          <a:xfrm>
            <a:off x="4879103" y="863206"/>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a:defRPr/>
            </a:pPr>
            <a:r>
              <a:rPr lang="zh-CN" altLang="en-US" sz="900" b="1" dirty="0" smtClean="0">
                <a:solidFill>
                  <a:srgbClr val="990000"/>
                </a:solidFill>
                <a:latin typeface="微软雅黑" panose="020B0503020204020204" pitchFamily="34" charset="-122"/>
                <a:ea typeface="微软雅黑" panose="020B0503020204020204" pitchFamily="34" charset="-122"/>
              </a:rPr>
              <a:t>场景限制说明：</a:t>
            </a:r>
            <a:endParaRPr lang="en-US" altLang="zh-CN" sz="900" b="1" dirty="0" smtClean="0">
              <a:solidFill>
                <a:srgbClr val="990000"/>
              </a:solidFill>
              <a:latin typeface="微软雅黑" panose="020B0503020204020204" pitchFamily="34" charset="-122"/>
              <a:ea typeface="微软雅黑" panose="020B0503020204020204" pitchFamily="34" charset="-122"/>
            </a:endParaRPr>
          </a:p>
          <a:p>
            <a:pPr>
              <a:defRPr/>
            </a:pPr>
            <a:endParaRPr lang="en-US" altLang="zh-CN" sz="900" b="1" dirty="0" smtClean="0">
              <a:solidFill>
                <a:srgbClr val="99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pPr>
            <a:r>
              <a:rPr lang="zh-CN" altLang="en-US" sz="900" b="1" dirty="0" smtClean="0">
                <a:solidFill>
                  <a:srgbClr val="000000"/>
                </a:solidFill>
                <a:latin typeface="微软雅黑" panose="020B0503020204020204" pitchFamily="34" charset="-122"/>
                <a:ea typeface="微软雅黑" panose="020B0503020204020204" pitchFamily="34" charset="-122"/>
              </a:rPr>
              <a:t>典型场景</a:t>
            </a:r>
            <a:r>
              <a:rPr lang="zh-CN" altLang="en-US" sz="900" dirty="0" smtClean="0">
                <a:solidFill>
                  <a:srgbClr val="000000"/>
                </a:solidFill>
                <a:latin typeface="微软雅黑" panose="020B0503020204020204" pitchFamily="34" charset="-122"/>
                <a:ea typeface="微软雅黑" panose="020B0503020204020204" pitchFamily="34" charset="-122"/>
              </a:rPr>
              <a:t>：</a:t>
            </a:r>
            <a:endParaRPr lang="en-US" altLang="zh-CN" sz="900" dirty="0" smtClean="0">
              <a:solidFill>
                <a:srgbClr val="000000"/>
              </a:solidFill>
              <a:latin typeface="微软雅黑" panose="020B0503020204020204" pitchFamily="34" charset="-122"/>
              <a:ea typeface="微软雅黑" panose="020B0503020204020204" pitchFamily="34" charset="-122"/>
            </a:endParaRPr>
          </a:p>
          <a:p>
            <a:r>
              <a:rPr lang="zh-CN" altLang="zh-CN" sz="900" dirty="0" smtClean="0">
                <a:solidFill>
                  <a:srgbClr val="000000"/>
                </a:solidFill>
                <a:latin typeface="微软雅黑" panose="020B0503020204020204" pitchFamily="34" charset="-122"/>
                <a:ea typeface="微软雅黑" panose="020B0503020204020204" pitchFamily="34" charset="-122"/>
              </a:rPr>
              <a:t>对于用户访问用户的流量，</a:t>
            </a:r>
            <a:r>
              <a:rPr lang="zh-CN" altLang="en-US" sz="900" dirty="0" smtClean="0">
                <a:solidFill>
                  <a:srgbClr val="000000"/>
                </a:solidFill>
                <a:latin typeface="微软雅黑" panose="020B0503020204020204" pitchFamily="34" charset="-122"/>
                <a:ea typeface="微软雅黑" panose="020B0503020204020204" pitchFamily="34" charset="-122"/>
              </a:rPr>
              <a:t>可能会跨核心层访问，从而经过两个汇聚层交换机，这种情况下，两个汇聚区域均选择汇聚交换机作为编排设备，将流量引导至同一防火墙设备时可能会存在如下问题：</a:t>
            </a:r>
            <a:endParaRPr lang="en-US" altLang="zh-CN" sz="900" dirty="0" smtClean="0">
              <a:solidFill>
                <a:srgbClr val="000000"/>
              </a:solidFill>
              <a:latin typeface="微软雅黑" panose="020B0503020204020204" pitchFamily="34" charset="-122"/>
              <a:ea typeface="微软雅黑" panose="020B0503020204020204" pitchFamily="34" charset="-122"/>
            </a:endParaRPr>
          </a:p>
          <a:p>
            <a:pPr marL="0" lvl="1"/>
            <a:r>
              <a:rPr lang="zh-CN" altLang="en-US" sz="900" b="1" dirty="0" smtClean="0">
                <a:solidFill>
                  <a:srgbClr val="000000"/>
                </a:solidFill>
                <a:latin typeface="微软雅黑" panose="020B0503020204020204" pitchFamily="34" charset="-122"/>
                <a:ea typeface="微软雅黑" panose="020B0503020204020204" pitchFamily="34" charset="-122"/>
              </a:rPr>
              <a:t>问题</a:t>
            </a:r>
            <a:r>
              <a:rPr lang="zh-CN" altLang="en-US" sz="900" dirty="0" smtClean="0">
                <a:solidFill>
                  <a:srgbClr val="000000"/>
                </a:solidFill>
                <a:latin typeface="微软雅黑" panose="020B0503020204020204" pitchFamily="34" charset="-122"/>
                <a:ea typeface="微软雅黑" panose="020B0503020204020204" pitchFamily="34" charset="-122"/>
              </a:rPr>
              <a:t>：</a:t>
            </a:r>
            <a:endParaRPr lang="en-US" altLang="zh-CN" sz="900" dirty="0" smtClean="0">
              <a:solidFill>
                <a:srgbClr val="000000"/>
              </a:solidFill>
              <a:latin typeface="微软雅黑" panose="020B0503020204020204" pitchFamily="34" charset="-122"/>
              <a:ea typeface="微软雅黑" panose="020B0503020204020204" pitchFamily="34" charset="-122"/>
            </a:endParaRPr>
          </a:p>
          <a:p>
            <a:r>
              <a:rPr lang="zh-CN" altLang="zh-CN" sz="900" dirty="0" smtClean="0">
                <a:solidFill>
                  <a:srgbClr val="000000"/>
                </a:solidFill>
                <a:latin typeface="微软雅黑" panose="020B0503020204020204" pitchFamily="34" charset="-122"/>
                <a:ea typeface="微软雅黑" panose="020B0503020204020204" pitchFamily="34" charset="-122"/>
              </a:rPr>
              <a:t>用户区</a:t>
            </a:r>
            <a:r>
              <a:rPr lang="en-US" altLang="zh-CN" sz="900" dirty="0" smtClean="0">
                <a:solidFill>
                  <a:srgbClr val="000000"/>
                </a:solidFill>
                <a:latin typeface="微软雅黑" panose="020B0503020204020204" pitchFamily="34" charset="-122"/>
                <a:ea typeface="微软雅黑" panose="020B0503020204020204" pitchFamily="34" charset="-122"/>
              </a:rPr>
              <a:t>A</a:t>
            </a:r>
            <a:r>
              <a:rPr lang="zh-CN" altLang="zh-CN" sz="900" dirty="0" smtClean="0">
                <a:solidFill>
                  <a:srgbClr val="000000"/>
                </a:solidFill>
                <a:latin typeface="微软雅黑" panose="020B0503020204020204" pitchFamily="34" charset="-122"/>
                <a:ea typeface="微软雅黑" panose="020B0503020204020204" pitchFamily="34" charset="-122"/>
              </a:rPr>
              <a:t>到用户区</a:t>
            </a:r>
            <a:r>
              <a:rPr lang="en-US" altLang="zh-CN" sz="900" dirty="0" smtClean="0">
                <a:solidFill>
                  <a:srgbClr val="000000"/>
                </a:solidFill>
                <a:latin typeface="微软雅黑" panose="020B0503020204020204" pitchFamily="34" charset="-122"/>
                <a:ea typeface="微软雅黑" panose="020B0503020204020204" pitchFamily="34" charset="-122"/>
              </a:rPr>
              <a:t>B</a:t>
            </a:r>
            <a:r>
              <a:rPr lang="zh-CN" altLang="zh-CN" sz="900" dirty="0" smtClean="0">
                <a:solidFill>
                  <a:srgbClr val="000000"/>
                </a:solidFill>
                <a:latin typeface="微软雅黑" panose="020B0503020204020204" pitchFamily="34" charset="-122"/>
                <a:ea typeface="微软雅黑" panose="020B0503020204020204" pitchFamily="34" charset="-122"/>
              </a:rPr>
              <a:t>的业务流采用</a:t>
            </a:r>
            <a:r>
              <a:rPr lang="en-US" altLang="zh-CN" sz="900" dirty="0" smtClean="0">
                <a:solidFill>
                  <a:srgbClr val="000000"/>
                </a:solidFill>
                <a:latin typeface="微软雅黑" panose="020B0503020204020204" pitchFamily="34" charset="-122"/>
                <a:ea typeface="微软雅黑" panose="020B0503020204020204" pitchFamily="34" charset="-122"/>
              </a:rPr>
              <a:t>ACL</a:t>
            </a:r>
            <a:r>
              <a:rPr lang="zh-CN" altLang="zh-CN" sz="900" dirty="0" smtClean="0">
                <a:solidFill>
                  <a:srgbClr val="000000"/>
                </a:solidFill>
                <a:latin typeface="微软雅黑" panose="020B0503020204020204" pitchFamily="34" charset="-122"/>
                <a:ea typeface="微软雅黑" panose="020B0503020204020204" pitchFamily="34" charset="-122"/>
              </a:rPr>
              <a:t>五元组定义，例如用户区</a:t>
            </a:r>
            <a:r>
              <a:rPr lang="en-US" altLang="zh-CN" sz="900" dirty="0" smtClean="0">
                <a:solidFill>
                  <a:srgbClr val="000000"/>
                </a:solidFill>
                <a:latin typeface="微软雅黑" panose="020B0503020204020204" pitchFamily="34" charset="-122"/>
                <a:ea typeface="微软雅黑" panose="020B0503020204020204" pitchFamily="34" charset="-122"/>
              </a:rPr>
              <a:t>A</a:t>
            </a:r>
            <a:r>
              <a:rPr lang="zh-CN" altLang="zh-CN" sz="900" dirty="0" smtClean="0">
                <a:solidFill>
                  <a:srgbClr val="000000"/>
                </a:solidFill>
                <a:latin typeface="微软雅黑" panose="020B0503020204020204" pitchFamily="34" charset="-122"/>
                <a:ea typeface="微软雅黑" panose="020B0503020204020204" pitchFamily="34" charset="-122"/>
              </a:rPr>
              <a:t>所在网段是</a:t>
            </a:r>
            <a:r>
              <a:rPr lang="en-US" altLang="zh-CN" sz="900" dirty="0" smtClean="0">
                <a:solidFill>
                  <a:srgbClr val="000000"/>
                </a:solidFill>
                <a:latin typeface="微软雅黑" panose="020B0503020204020204" pitchFamily="34" charset="-122"/>
                <a:ea typeface="微软雅黑" panose="020B0503020204020204" pitchFamily="34" charset="-122"/>
              </a:rPr>
              <a:t>10.110.1.0/24</a:t>
            </a:r>
            <a:r>
              <a:rPr lang="zh-CN" altLang="zh-CN" sz="900" dirty="0" smtClean="0">
                <a:solidFill>
                  <a:srgbClr val="000000"/>
                </a:solidFill>
                <a:latin typeface="微软雅黑" panose="020B0503020204020204" pitchFamily="34" charset="-122"/>
                <a:ea typeface="微软雅黑" panose="020B0503020204020204" pitchFamily="34" charset="-122"/>
              </a:rPr>
              <a:t>，用户区</a:t>
            </a:r>
            <a:r>
              <a:rPr lang="en-US" altLang="zh-CN" sz="900" dirty="0" smtClean="0">
                <a:solidFill>
                  <a:srgbClr val="000000"/>
                </a:solidFill>
                <a:latin typeface="微软雅黑" panose="020B0503020204020204" pitchFamily="34" charset="-122"/>
                <a:ea typeface="微软雅黑" panose="020B0503020204020204" pitchFamily="34" charset="-122"/>
              </a:rPr>
              <a:t>B</a:t>
            </a:r>
            <a:r>
              <a:rPr lang="zh-CN" altLang="zh-CN" sz="900" dirty="0" smtClean="0">
                <a:solidFill>
                  <a:srgbClr val="000000"/>
                </a:solidFill>
                <a:latin typeface="微软雅黑" panose="020B0503020204020204" pitchFamily="34" charset="-122"/>
                <a:ea typeface="微软雅黑" panose="020B0503020204020204" pitchFamily="34" charset="-122"/>
              </a:rPr>
              <a:t>所在网段是</a:t>
            </a:r>
            <a:r>
              <a:rPr lang="en-US" altLang="zh-CN" sz="900" dirty="0" smtClean="0">
                <a:solidFill>
                  <a:srgbClr val="000000"/>
                </a:solidFill>
                <a:latin typeface="微软雅黑" panose="020B0503020204020204" pitchFamily="34" charset="-122"/>
                <a:ea typeface="微软雅黑" panose="020B0503020204020204" pitchFamily="34" charset="-122"/>
              </a:rPr>
              <a:t>10.110.2.0/24</a:t>
            </a:r>
            <a:r>
              <a:rPr lang="zh-CN" altLang="zh-CN" sz="900" dirty="0" smtClean="0">
                <a:solidFill>
                  <a:srgbClr val="000000"/>
                </a:solidFill>
                <a:latin typeface="微软雅黑" panose="020B0503020204020204" pitchFamily="34" charset="-122"/>
                <a:ea typeface="微软雅黑" panose="020B0503020204020204" pitchFamily="34" charset="-122"/>
              </a:rPr>
              <a:t>，如果业务流定义的比较宽泛，例如定义将源为</a:t>
            </a:r>
            <a:r>
              <a:rPr lang="en-US" altLang="zh-CN" sz="900" dirty="0" smtClean="0">
                <a:solidFill>
                  <a:srgbClr val="000000"/>
                </a:solidFill>
                <a:latin typeface="微软雅黑" panose="020B0503020204020204" pitchFamily="34" charset="-122"/>
                <a:ea typeface="微软雅黑" panose="020B0503020204020204" pitchFamily="34" charset="-122"/>
              </a:rPr>
              <a:t>10.110.0.0/16</a:t>
            </a:r>
            <a:r>
              <a:rPr lang="zh-CN" altLang="zh-CN" sz="900" dirty="0" smtClean="0">
                <a:solidFill>
                  <a:srgbClr val="000000"/>
                </a:solidFill>
                <a:latin typeface="微软雅黑" panose="020B0503020204020204" pitchFamily="34" charset="-122"/>
                <a:ea typeface="微软雅黑" panose="020B0503020204020204" pitchFamily="34" charset="-122"/>
              </a:rPr>
              <a:t>目的为</a:t>
            </a:r>
            <a:r>
              <a:rPr lang="en-US" altLang="zh-CN" sz="900" dirty="0" smtClean="0">
                <a:solidFill>
                  <a:srgbClr val="000000"/>
                </a:solidFill>
                <a:latin typeface="微软雅黑" panose="020B0503020204020204" pitchFamily="34" charset="-122"/>
                <a:ea typeface="微软雅黑" panose="020B0503020204020204" pitchFamily="34" charset="-122"/>
              </a:rPr>
              <a:t>10.110.0.0/16</a:t>
            </a:r>
            <a:r>
              <a:rPr lang="zh-CN" altLang="zh-CN" sz="900" dirty="0" smtClean="0">
                <a:solidFill>
                  <a:srgbClr val="000000"/>
                </a:solidFill>
                <a:latin typeface="微软雅黑" panose="020B0503020204020204" pitchFamily="34" charset="-122"/>
                <a:ea typeface="微软雅黑" panose="020B0503020204020204" pitchFamily="34" charset="-122"/>
              </a:rPr>
              <a:t>的流量引导至</a:t>
            </a:r>
            <a:r>
              <a:rPr lang="en-US" altLang="zh-CN" sz="900" dirty="0" smtClean="0">
                <a:solidFill>
                  <a:srgbClr val="000000"/>
                </a:solidFill>
                <a:latin typeface="微软雅黑" panose="020B0503020204020204" pitchFamily="34" charset="-122"/>
                <a:ea typeface="微软雅黑" panose="020B0503020204020204" pitchFamily="34" charset="-122"/>
              </a:rPr>
              <a:t>MSV</a:t>
            </a:r>
            <a:r>
              <a:rPr lang="zh-CN" altLang="zh-CN" sz="900" dirty="0" smtClean="0">
                <a:solidFill>
                  <a:srgbClr val="000000"/>
                </a:solidFill>
                <a:latin typeface="微软雅黑" panose="020B0503020204020204" pitchFamily="34" charset="-122"/>
                <a:ea typeface="微软雅黑" panose="020B0503020204020204" pitchFamily="34" charset="-122"/>
              </a:rPr>
              <a:t>业务链，则会在两台汇聚交换机上均匹配业务流定义策略，由于汇聚交换机的编排引流，两次经过一台防火墙，此时防火墙无法正确转发处理。</a:t>
            </a:r>
            <a:endParaRPr lang="zh-CN" altLang="zh-CN" sz="900" dirty="0" smtClean="0">
              <a:solidFill>
                <a:srgbClr val="00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pPr>
            <a:endParaRPr lang="zh-CN" altLang="zh-CN" sz="1000" i="1" dirty="0" smtClean="0">
              <a:solidFill>
                <a:srgbClr val="B2B2B2"/>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pPr>
            <a:r>
              <a:rPr lang="zh-CN" altLang="en-US" sz="1000" b="1" dirty="0" smtClean="0">
                <a:solidFill>
                  <a:srgbClr val="FF0000"/>
                </a:solidFill>
                <a:latin typeface="微软雅黑" panose="020B0503020204020204" pitchFamily="34" charset="-122"/>
                <a:ea typeface="微软雅黑" panose="020B0503020204020204" pitchFamily="34" charset="-122"/>
              </a:rPr>
              <a:t>场景限制：</a:t>
            </a:r>
            <a:endParaRPr lang="en-US" altLang="zh-CN" sz="1000" b="1" dirty="0" smtClean="0">
              <a:solidFill>
                <a:srgbClr val="FF0000"/>
              </a:solidFill>
              <a:latin typeface="微软雅黑" panose="020B0503020204020204" pitchFamily="34" charset="-122"/>
              <a:ea typeface="微软雅黑" panose="020B0503020204020204" pitchFamily="34" charset="-122"/>
            </a:endParaRPr>
          </a:p>
          <a:p>
            <a:r>
              <a:rPr lang="zh-CN" altLang="en-US" sz="900" dirty="0" smtClean="0">
                <a:solidFill>
                  <a:srgbClr val="FF0000"/>
                </a:solidFill>
                <a:latin typeface="微软雅黑" panose="020B0503020204020204" pitchFamily="34" charset="-122"/>
                <a:ea typeface="微软雅黑" panose="020B0503020204020204" pitchFamily="34" charset="-122"/>
              </a:rPr>
              <a:t>当选择汇聚层交换机进行编排引流时，有可能出现如图所示，同一报文两次经过同一台防火墙的情况，此时防火墙会出现流量转发异常。</a:t>
            </a:r>
            <a:endParaRPr lang="en-US" altLang="zh-CN" sz="900" dirty="0" smtClean="0">
              <a:solidFill>
                <a:srgbClr val="FF0000"/>
              </a:solidFill>
              <a:latin typeface="微软雅黑" panose="020B0503020204020204" pitchFamily="34" charset="-122"/>
              <a:ea typeface="微软雅黑" panose="020B0503020204020204" pitchFamily="34" charset="-122"/>
            </a:endParaRPr>
          </a:p>
          <a:p>
            <a:endParaRPr lang="en-US" altLang="zh-CN" sz="900" dirty="0" smtClean="0">
              <a:solidFill>
                <a:srgbClr val="FF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pPr>
            <a:r>
              <a:rPr lang="zh-CN" altLang="en-US" sz="1000" b="1" dirty="0" smtClean="0">
                <a:solidFill>
                  <a:srgbClr val="FF0000"/>
                </a:solidFill>
                <a:latin typeface="微软雅黑" panose="020B0503020204020204" pitchFamily="34" charset="-122"/>
                <a:ea typeface="微软雅黑" panose="020B0503020204020204" pitchFamily="34" charset="-122"/>
              </a:rPr>
              <a:t>部署建议（</a:t>
            </a:r>
            <a:r>
              <a:rPr lang="zh-CN" altLang="en-US" sz="1000" dirty="0" smtClean="0">
                <a:solidFill>
                  <a:srgbClr val="FF0000"/>
                </a:solidFill>
                <a:latin typeface="微软雅黑" panose="020B0503020204020204" pitchFamily="34" charset="-122"/>
                <a:ea typeface="微软雅黑" panose="020B0503020204020204" pitchFamily="34" charset="-122"/>
              </a:rPr>
              <a:t>跨汇聚的用户互访场景</a:t>
            </a:r>
            <a:r>
              <a:rPr lang="zh-CN" altLang="en-US" sz="1000" b="1" dirty="0" smtClean="0">
                <a:solidFill>
                  <a:srgbClr val="FF0000"/>
                </a:solidFill>
                <a:latin typeface="微软雅黑" panose="020B0503020204020204" pitchFamily="34" charset="-122"/>
                <a:ea typeface="微软雅黑" panose="020B0503020204020204" pitchFamily="34" charset="-122"/>
              </a:rPr>
              <a:t>）：</a:t>
            </a:r>
            <a:endParaRPr lang="en-US" altLang="zh-CN" sz="1000" b="1" dirty="0" smtClean="0">
              <a:solidFill>
                <a:srgbClr val="FF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zh-CN" sz="900" dirty="0" smtClean="0">
                <a:solidFill>
                  <a:srgbClr val="FF0000"/>
                </a:solidFill>
                <a:latin typeface="微软雅黑" panose="020B0503020204020204" pitchFamily="34" charset="-122"/>
                <a:ea typeface="微软雅黑" panose="020B0503020204020204" pitchFamily="34" charset="-122"/>
              </a:rPr>
              <a:t>建议采用如</a:t>
            </a:r>
            <a:r>
              <a:rPr lang="zh-CN" altLang="en-US" sz="900" dirty="0" smtClean="0">
                <a:solidFill>
                  <a:srgbClr val="FF0000"/>
                </a:solidFill>
                <a:latin typeface="微软雅黑" panose="020B0503020204020204" pitchFamily="34" charset="-122"/>
                <a:ea typeface="微软雅黑" panose="020B0503020204020204" pitchFamily="34" charset="-122"/>
              </a:rPr>
              <a:t>典型场景四</a:t>
            </a:r>
            <a:r>
              <a:rPr lang="en-US" altLang="zh-CN" sz="900" dirty="0" smtClean="0">
                <a:solidFill>
                  <a:srgbClr val="FF0000"/>
                </a:solidFill>
                <a:latin typeface="微软雅黑" panose="020B0503020204020204" pitchFamily="34" charset="-122"/>
                <a:ea typeface="微软雅黑" panose="020B0503020204020204" pitchFamily="34" charset="-122"/>
              </a:rPr>
              <a:t> </a:t>
            </a:r>
            <a:r>
              <a:rPr lang="zh-CN" altLang="zh-CN" sz="900" dirty="0" smtClean="0">
                <a:solidFill>
                  <a:srgbClr val="FF0000"/>
                </a:solidFill>
                <a:latin typeface="微软雅黑" panose="020B0503020204020204" pitchFamily="34" charset="-122"/>
                <a:ea typeface="微软雅黑" panose="020B0503020204020204" pitchFamily="34" charset="-122"/>
              </a:rPr>
              <a:t>所推荐的场景，选择核心层交换机作为编排引流点处理跨汇聚的用户互访业务，汇聚交换机通常作为认证点，自行处理同一汇聚内的用户互访业务；</a:t>
            </a:r>
            <a:endParaRPr lang="zh-CN" altLang="zh-CN" sz="900" dirty="0" smtClean="0">
              <a:solidFill>
                <a:srgbClr val="FF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zh-CN" sz="900" dirty="0" smtClean="0">
                <a:solidFill>
                  <a:srgbClr val="FF0000"/>
                </a:solidFill>
                <a:latin typeface="微软雅黑" panose="020B0503020204020204" pitchFamily="34" charset="-122"/>
                <a:ea typeface="微软雅黑" panose="020B0503020204020204" pitchFamily="34" charset="-122"/>
              </a:rPr>
              <a:t>如果选择汇聚层交换机作为编排引流点，则必须保证每个汇聚层交换机编排的业务流不能重叠，因此业务流定义要细化，避免宽泛；</a:t>
            </a:r>
            <a:endParaRPr lang="zh-CN" altLang="zh-CN" sz="900" dirty="0" smtClean="0">
              <a:solidFill>
                <a:srgbClr val="FF0000"/>
              </a:solidFill>
              <a:latin typeface="微软雅黑" panose="020B0503020204020204" pitchFamily="34" charset="-122"/>
              <a:ea typeface="微软雅黑" panose="020B0503020204020204" pitchFamily="34" charset="-122"/>
            </a:endParaRPr>
          </a:p>
          <a:p>
            <a:pPr marL="257175" indent="-257175">
              <a:buFont typeface="+mj-ea"/>
              <a:buAutoNum type="circleNumDbPlain"/>
            </a:pPr>
            <a:endParaRPr lang="zh-CN" altLang="en-US" sz="900" dirty="0" smtClean="0">
              <a:solidFill>
                <a:srgbClr val="FF0000"/>
              </a:solidFill>
              <a:latin typeface="微软雅黑" panose="020B0503020204020204" pitchFamily="34" charset="-122"/>
              <a:ea typeface="微软雅黑" panose="020B0503020204020204" pitchFamily="34" charset="-122"/>
            </a:endParaRPr>
          </a:p>
          <a:p>
            <a:pPr>
              <a:defRPr/>
            </a:pPr>
            <a:endParaRPr lang="zh-CN" altLang="en-US" sz="1000" kern="0" dirty="0" smtClean="0">
              <a:solidFill>
                <a:srgbClr val="2D2015"/>
              </a:solidFill>
              <a:latin typeface="微软雅黑" panose="020B0503020204020204" pitchFamily="34" charset="-122"/>
              <a:ea typeface="微软雅黑" panose="020B0503020204020204" pitchFamily="34" charset="-122"/>
            </a:endParaRPr>
          </a:p>
        </p:txBody>
      </p:sp>
      <p:pic>
        <p:nvPicPr>
          <p:cNvPr id="157" name="Picture 18" descr="图片796"/>
          <p:cNvPicPr>
            <a:picLocks noChangeAspect="1" noChangeArrowheads="1"/>
          </p:cNvPicPr>
          <p:nvPr/>
        </p:nvPicPr>
        <p:blipFill>
          <a:blip r:embed="rId1" cstate="print"/>
          <a:srcRect/>
          <a:stretch>
            <a:fillRect/>
          </a:stretch>
        </p:blipFill>
        <p:spPr bwMode="auto">
          <a:xfrm>
            <a:off x="3133270" y="2305553"/>
            <a:ext cx="394824" cy="378042"/>
          </a:xfrm>
          <a:prstGeom prst="rect">
            <a:avLst/>
          </a:prstGeom>
          <a:noFill/>
          <a:ln w="9525">
            <a:noFill/>
            <a:miter lim="800000"/>
            <a:headEnd/>
            <a:tailEnd/>
          </a:ln>
        </p:spPr>
      </p:pic>
      <p:sp>
        <p:nvSpPr>
          <p:cNvPr id="158" name="AutoShape 2"/>
          <p:cNvSpPr>
            <a:spLocks noChangeArrowheads="1"/>
          </p:cNvSpPr>
          <p:nvPr/>
        </p:nvSpPr>
        <p:spPr bwMode="auto">
          <a:xfrm>
            <a:off x="658245" y="863206"/>
            <a:ext cx="3918517"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159" name="圆角矩形 158"/>
          <p:cNvSpPr/>
          <p:nvPr/>
        </p:nvSpPr>
        <p:spPr bwMode="auto">
          <a:xfrm>
            <a:off x="3573995" y="2187343"/>
            <a:ext cx="431936" cy="747233"/>
          </a:xfrm>
          <a:prstGeom prst="roundRect">
            <a:avLst/>
          </a:prstGeom>
          <a:solidFill>
            <a:srgbClr val="92D050">
              <a:alpha val="35000"/>
            </a:srgbClr>
          </a:solidFill>
          <a:ln w="12700">
            <a:solidFill>
              <a:schemeClr val="bg2"/>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0" name="TextBox 159"/>
          <p:cNvSpPr txBox="1"/>
          <p:nvPr/>
        </p:nvSpPr>
        <p:spPr>
          <a:xfrm>
            <a:off x="756999" y="3221968"/>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汇聚层</a:t>
            </a:r>
            <a:endParaRPr lang="en-US" altLang="zh-CN" sz="800" b="1" dirty="0">
              <a:solidFill>
                <a:srgbClr val="000000"/>
              </a:solidFill>
              <a:latin typeface="FrutigerNext LT Medium"/>
              <a:ea typeface="华文细黑"/>
              <a:cs typeface="Arial" panose="020B0604020202020204" pitchFamily="34" charset="0"/>
            </a:endParaRPr>
          </a:p>
        </p:txBody>
      </p:sp>
      <p:sp>
        <p:nvSpPr>
          <p:cNvPr id="161" name="TextBox 160"/>
          <p:cNvSpPr txBox="1"/>
          <p:nvPr/>
        </p:nvSpPr>
        <p:spPr>
          <a:xfrm>
            <a:off x="756999" y="3769223"/>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接入层</a:t>
            </a:r>
            <a:endParaRPr lang="en-US" altLang="zh-CN" sz="800" b="1" dirty="0">
              <a:solidFill>
                <a:srgbClr val="000000"/>
              </a:solidFill>
              <a:latin typeface="FrutigerNext LT Medium"/>
              <a:ea typeface="华文细黑"/>
              <a:cs typeface="Arial" panose="020B0604020202020204" pitchFamily="34" charset="0"/>
            </a:endParaRPr>
          </a:p>
        </p:txBody>
      </p:sp>
      <p:sp>
        <p:nvSpPr>
          <p:cNvPr id="162" name="TextBox 161"/>
          <p:cNvSpPr txBox="1"/>
          <p:nvPr/>
        </p:nvSpPr>
        <p:spPr>
          <a:xfrm>
            <a:off x="656036" y="225780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数据中心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163" name="TextBox 162"/>
          <p:cNvSpPr txBox="1"/>
          <p:nvPr/>
        </p:nvSpPr>
        <p:spPr>
          <a:xfrm>
            <a:off x="656036" y="170535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网管中心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164" name="TextBox 163"/>
          <p:cNvSpPr txBox="1"/>
          <p:nvPr/>
        </p:nvSpPr>
        <p:spPr>
          <a:xfrm>
            <a:off x="857963" y="961945"/>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分支</a:t>
            </a:r>
            <a:endParaRPr lang="en-US" altLang="zh-CN" sz="800" b="1" dirty="0">
              <a:solidFill>
                <a:srgbClr val="000000"/>
              </a:solidFill>
              <a:latin typeface="FrutigerNext LT Medium"/>
              <a:ea typeface="华文细黑"/>
              <a:cs typeface="Arial" panose="020B0604020202020204" pitchFamily="34" charset="0"/>
            </a:endParaRPr>
          </a:p>
        </p:txBody>
      </p:sp>
      <p:sp>
        <p:nvSpPr>
          <p:cNvPr id="165" name="TextBox 164"/>
          <p:cNvSpPr txBox="1"/>
          <p:nvPr/>
        </p:nvSpPr>
        <p:spPr>
          <a:xfrm>
            <a:off x="857963" y="1286016"/>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访客</a:t>
            </a:r>
            <a:endParaRPr lang="en-US" altLang="zh-CN" sz="800" b="1" dirty="0">
              <a:solidFill>
                <a:srgbClr val="000000"/>
              </a:solidFill>
              <a:latin typeface="FrutigerNext LT Medium"/>
              <a:ea typeface="华文细黑"/>
              <a:cs typeface="Arial" panose="020B0604020202020204" pitchFamily="34" charset="0"/>
            </a:endParaRPr>
          </a:p>
        </p:txBody>
      </p:sp>
      <p:sp>
        <p:nvSpPr>
          <p:cNvPr id="166" name="TextBox 165"/>
          <p:cNvSpPr txBox="1"/>
          <p:nvPr/>
        </p:nvSpPr>
        <p:spPr>
          <a:xfrm>
            <a:off x="756999" y="4260851"/>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应用层</a:t>
            </a:r>
            <a:endParaRPr lang="en-US" altLang="zh-CN" sz="800" b="1" dirty="0">
              <a:solidFill>
                <a:srgbClr val="000000"/>
              </a:solidFill>
              <a:latin typeface="FrutigerNext LT Medium"/>
              <a:ea typeface="华文细黑"/>
              <a:cs typeface="Arial" panose="020B0604020202020204" pitchFamily="34" charset="0"/>
            </a:endParaRPr>
          </a:p>
        </p:txBody>
      </p:sp>
      <p:sp>
        <p:nvSpPr>
          <p:cNvPr id="167" name="圆角矩形 166"/>
          <p:cNvSpPr/>
          <p:nvPr/>
        </p:nvSpPr>
        <p:spPr bwMode="auto">
          <a:xfrm>
            <a:off x="1256153" y="4214293"/>
            <a:ext cx="2826867" cy="29138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8" name="圆角矩形 167"/>
          <p:cNvSpPr/>
          <p:nvPr/>
        </p:nvSpPr>
        <p:spPr bwMode="auto">
          <a:xfrm>
            <a:off x="2260571" y="1636740"/>
            <a:ext cx="847609" cy="319346"/>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9" name="圆角矩形 168"/>
          <p:cNvSpPr/>
          <p:nvPr/>
        </p:nvSpPr>
        <p:spPr bwMode="auto">
          <a:xfrm>
            <a:off x="1256153" y="3563706"/>
            <a:ext cx="2826867" cy="622241"/>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70" name="圆角矩形 169"/>
          <p:cNvSpPr/>
          <p:nvPr/>
        </p:nvSpPr>
        <p:spPr bwMode="auto">
          <a:xfrm>
            <a:off x="1256153" y="3130887"/>
            <a:ext cx="2826867"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71" name="圆角矩形 170"/>
          <p:cNvSpPr/>
          <p:nvPr/>
        </p:nvSpPr>
        <p:spPr bwMode="auto">
          <a:xfrm>
            <a:off x="2278190" y="2305555"/>
            <a:ext cx="809879"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72" name="圆角矩形 171"/>
          <p:cNvSpPr/>
          <p:nvPr/>
        </p:nvSpPr>
        <p:spPr bwMode="auto">
          <a:xfrm>
            <a:off x="1256153" y="1555751"/>
            <a:ext cx="621843" cy="394944"/>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grpSp>
        <p:nvGrpSpPr>
          <p:cNvPr id="3" name="组合 327"/>
          <p:cNvGrpSpPr/>
          <p:nvPr/>
        </p:nvGrpSpPr>
        <p:grpSpPr>
          <a:xfrm>
            <a:off x="2341030" y="2362743"/>
            <a:ext cx="692043" cy="270000"/>
            <a:chOff x="3055299" y="2326369"/>
            <a:chExt cx="922964" cy="360000"/>
          </a:xfrm>
        </p:grpSpPr>
        <p:pic>
          <p:nvPicPr>
            <p:cNvPr id="174" name="Picture 460" descr="图片239"/>
            <p:cNvPicPr>
              <a:picLocks noChangeAspect="1" noChangeArrowheads="1"/>
            </p:cNvPicPr>
            <p:nvPr/>
          </p:nvPicPr>
          <p:blipFill>
            <a:blip r:embed="rId2" cstate="print"/>
            <a:srcRect/>
            <a:stretch>
              <a:fillRect/>
            </a:stretch>
          </p:blipFill>
          <p:spPr bwMode="auto">
            <a:xfrm>
              <a:off x="3631363" y="2326369"/>
              <a:ext cx="346900" cy="360000"/>
            </a:xfrm>
            <a:prstGeom prst="rect">
              <a:avLst/>
            </a:prstGeom>
            <a:noFill/>
          </p:spPr>
        </p:pic>
        <p:pic>
          <p:nvPicPr>
            <p:cNvPr id="175" name="Picture 460" descr="图片239"/>
            <p:cNvPicPr>
              <a:picLocks noChangeAspect="1" noChangeArrowheads="1"/>
            </p:cNvPicPr>
            <p:nvPr/>
          </p:nvPicPr>
          <p:blipFill>
            <a:blip r:embed="rId2" cstate="print"/>
            <a:srcRect/>
            <a:stretch>
              <a:fillRect/>
            </a:stretch>
          </p:blipFill>
          <p:spPr bwMode="auto">
            <a:xfrm>
              <a:off x="3055299" y="2326369"/>
              <a:ext cx="346900" cy="360000"/>
            </a:xfrm>
            <a:prstGeom prst="rect">
              <a:avLst/>
            </a:prstGeom>
            <a:noFill/>
          </p:spPr>
        </p:pic>
      </p:grpSp>
      <p:cxnSp>
        <p:nvCxnSpPr>
          <p:cNvPr id="176" name="直接连接符 175"/>
          <p:cNvCxnSpPr>
            <a:stCxn id="175" idx="2"/>
            <a:endCxn id="229" idx="0"/>
          </p:cNvCxnSpPr>
          <p:nvPr/>
        </p:nvCxnSpPr>
        <p:spPr bwMode="auto">
          <a:xfrm flipH="1">
            <a:off x="1997943" y="2632746"/>
            <a:ext cx="473143"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7" name="直接连接符 176"/>
          <p:cNvCxnSpPr>
            <a:stCxn id="174" idx="2"/>
            <a:endCxn id="226" idx="0"/>
          </p:cNvCxnSpPr>
          <p:nvPr/>
        </p:nvCxnSpPr>
        <p:spPr bwMode="auto">
          <a:xfrm>
            <a:off x="2903022" y="2632746"/>
            <a:ext cx="481575"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8" name="直接连接符 177"/>
          <p:cNvCxnSpPr>
            <a:stCxn id="174" idx="2"/>
            <a:endCxn id="228" idx="0"/>
          </p:cNvCxnSpPr>
          <p:nvPr/>
        </p:nvCxnSpPr>
        <p:spPr bwMode="auto">
          <a:xfrm flipH="1">
            <a:off x="2443445" y="2632746"/>
            <a:ext cx="459577"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9" name="直接连接符 178"/>
          <p:cNvCxnSpPr>
            <a:stCxn id="175" idx="2"/>
            <a:endCxn id="227" idx="0"/>
          </p:cNvCxnSpPr>
          <p:nvPr/>
        </p:nvCxnSpPr>
        <p:spPr bwMode="auto">
          <a:xfrm>
            <a:off x="2471084" y="2632746"/>
            <a:ext cx="489240"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直接连接符 179"/>
          <p:cNvCxnSpPr>
            <a:stCxn id="229" idx="2"/>
            <a:endCxn id="185" idx="0"/>
          </p:cNvCxnSpPr>
          <p:nvPr/>
        </p:nvCxnSpPr>
        <p:spPr bwMode="auto">
          <a:xfrm flipH="1">
            <a:off x="1731022" y="3465327"/>
            <a:ext cx="266921"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81" name="Picture 461" descr="图片240"/>
          <p:cNvPicPr>
            <a:picLocks noChangeAspect="1" noChangeArrowheads="1"/>
          </p:cNvPicPr>
          <p:nvPr/>
        </p:nvPicPr>
        <p:blipFill>
          <a:blip r:embed="rId3" cstate="print"/>
          <a:srcRect/>
          <a:stretch>
            <a:fillRect/>
          </a:stretch>
        </p:blipFill>
        <p:spPr bwMode="auto">
          <a:xfrm>
            <a:off x="2101616" y="3689114"/>
            <a:ext cx="232315" cy="243000"/>
          </a:xfrm>
          <a:prstGeom prst="rect">
            <a:avLst/>
          </a:prstGeom>
          <a:noFill/>
        </p:spPr>
      </p:pic>
      <p:pic>
        <p:nvPicPr>
          <p:cNvPr id="182" name="Picture 461" descr="图片240"/>
          <p:cNvPicPr>
            <a:picLocks noChangeAspect="1" noChangeArrowheads="1"/>
          </p:cNvPicPr>
          <p:nvPr/>
        </p:nvPicPr>
        <p:blipFill>
          <a:blip r:embed="rId3" cstate="print"/>
          <a:srcRect/>
          <a:stretch>
            <a:fillRect/>
          </a:stretch>
        </p:blipFill>
        <p:spPr bwMode="auto">
          <a:xfrm>
            <a:off x="2386173" y="3689114"/>
            <a:ext cx="232315" cy="243000"/>
          </a:xfrm>
          <a:prstGeom prst="rect">
            <a:avLst/>
          </a:prstGeom>
          <a:noFill/>
        </p:spPr>
      </p:pic>
      <p:pic>
        <p:nvPicPr>
          <p:cNvPr id="183" name="Picture 461" descr="图片240"/>
          <p:cNvPicPr>
            <a:picLocks noChangeAspect="1" noChangeArrowheads="1"/>
          </p:cNvPicPr>
          <p:nvPr/>
        </p:nvPicPr>
        <p:blipFill>
          <a:blip r:embed="rId3" cstate="print"/>
          <a:srcRect/>
          <a:stretch>
            <a:fillRect/>
          </a:stretch>
        </p:blipFill>
        <p:spPr bwMode="auto">
          <a:xfrm>
            <a:off x="2744902" y="3689114"/>
            <a:ext cx="232315" cy="243000"/>
          </a:xfrm>
          <a:prstGeom prst="rect">
            <a:avLst/>
          </a:prstGeom>
          <a:noFill/>
        </p:spPr>
      </p:pic>
      <p:pic>
        <p:nvPicPr>
          <p:cNvPr id="184" name="Picture 461" descr="图片240"/>
          <p:cNvPicPr>
            <a:picLocks noChangeAspect="1" noChangeArrowheads="1"/>
          </p:cNvPicPr>
          <p:nvPr/>
        </p:nvPicPr>
        <p:blipFill>
          <a:blip r:embed="rId3" cstate="print"/>
          <a:srcRect/>
          <a:stretch>
            <a:fillRect/>
          </a:stretch>
        </p:blipFill>
        <p:spPr bwMode="auto">
          <a:xfrm>
            <a:off x="3040176" y="3689114"/>
            <a:ext cx="232315" cy="243000"/>
          </a:xfrm>
          <a:prstGeom prst="rect">
            <a:avLst/>
          </a:prstGeom>
          <a:noFill/>
        </p:spPr>
      </p:pic>
      <p:pic>
        <p:nvPicPr>
          <p:cNvPr id="185" name="Picture 462" descr="图片241"/>
          <p:cNvPicPr>
            <a:picLocks noChangeAspect="1" noChangeArrowheads="1"/>
          </p:cNvPicPr>
          <p:nvPr/>
        </p:nvPicPr>
        <p:blipFill>
          <a:blip r:embed="rId4" cstate="print"/>
          <a:srcRect/>
          <a:stretch>
            <a:fillRect/>
          </a:stretch>
        </p:blipFill>
        <p:spPr bwMode="auto">
          <a:xfrm>
            <a:off x="1615787" y="3689114"/>
            <a:ext cx="230466" cy="243000"/>
          </a:xfrm>
          <a:prstGeom prst="rect">
            <a:avLst/>
          </a:prstGeom>
          <a:noFill/>
        </p:spPr>
      </p:pic>
      <p:pic>
        <p:nvPicPr>
          <p:cNvPr id="186" name="Picture 462" descr="图片241"/>
          <p:cNvPicPr>
            <a:picLocks noChangeAspect="1" noChangeArrowheads="1"/>
          </p:cNvPicPr>
          <p:nvPr/>
        </p:nvPicPr>
        <p:blipFill>
          <a:blip r:embed="rId4" cstate="print"/>
          <a:srcRect/>
          <a:stretch>
            <a:fillRect/>
          </a:stretch>
        </p:blipFill>
        <p:spPr bwMode="auto">
          <a:xfrm>
            <a:off x="3520003" y="3689114"/>
            <a:ext cx="230466" cy="243000"/>
          </a:xfrm>
          <a:prstGeom prst="rect">
            <a:avLst/>
          </a:prstGeom>
          <a:noFill/>
        </p:spPr>
      </p:pic>
      <p:cxnSp>
        <p:nvCxnSpPr>
          <p:cNvPr id="187" name="直接连接符 186"/>
          <p:cNvCxnSpPr>
            <a:stCxn id="228" idx="2"/>
            <a:endCxn id="181" idx="0"/>
          </p:cNvCxnSpPr>
          <p:nvPr/>
        </p:nvCxnSpPr>
        <p:spPr bwMode="auto">
          <a:xfrm flipH="1">
            <a:off x="2217775" y="3465327"/>
            <a:ext cx="225669"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8" name="直接连接符 187"/>
          <p:cNvCxnSpPr>
            <a:stCxn id="228" idx="2"/>
            <a:endCxn id="182" idx="0"/>
          </p:cNvCxnSpPr>
          <p:nvPr/>
        </p:nvCxnSpPr>
        <p:spPr bwMode="auto">
          <a:xfrm>
            <a:off x="2443443" y="3465327"/>
            <a:ext cx="58887"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9" name="直接连接符 188"/>
          <p:cNvCxnSpPr>
            <a:stCxn id="229" idx="2"/>
            <a:endCxn id="181" idx="0"/>
          </p:cNvCxnSpPr>
          <p:nvPr/>
        </p:nvCxnSpPr>
        <p:spPr bwMode="auto">
          <a:xfrm>
            <a:off x="1997942" y="3465327"/>
            <a:ext cx="21983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直接连接符 189"/>
          <p:cNvCxnSpPr>
            <a:stCxn id="229" idx="2"/>
            <a:endCxn id="182" idx="0"/>
          </p:cNvCxnSpPr>
          <p:nvPr/>
        </p:nvCxnSpPr>
        <p:spPr bwMode="auto">
          <a:xfrm>
            <a:off x="1997942" y="3465327"/>
            <a:ext cx="50438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直接连接符 190"/>
          <p:cNvCxnSpPr>
            <a:stCxn id="228" idx="2"/>
            <a:endCxn id="185" idx="0"/>
          </p:cNvCxnSpPr>
          <p:nvPr/>
        </p:nvCxnSpPr>
        <p:spPr bwMode="auto">
          <a:xfrm flipH="1">
            <a:off x="1731020" y="3465327"/>
            <a:ext cx="71242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直接连接符 191"/>
          <p:cNvCxnSpPr>
            <a:stCxn id="227" idx="2"/>
            <a:endCxn id="183" idx="0"/>
          </p:cNvCxnSpPr>
          <p:nvPr/>
        </p:nvCxnSpPr>
        <p:spPr bwMode="auto">
          <a:xfrm flipH="1">
            <a:off x="2861059" y="3465327"/>
            <a:ext cx="9926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直接连接符 192"/>
          <p:cNvCxnSpPr>
            <a:stCxn id="226" idx="2"/>
            <a:endCxn id="183" idx="0"/>
          </p:cNvCxnSpPr>
          <p:nvPr/>
        </p:nvCxnSpPr>
        <p:spPr bwMode="auto">
          <a:xfrm flipH="1">
            <a:off x="2861061" y="3465327"/>
            <a:ext cx="52353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直接连接符 193"/>
          <p:cNvCxnSpPr>
            <a:stCxn id="226" idx="2"/>
            <a:endCxn id="184" idx="0"/>
          </p:cNvCxnSpPr>
          <p:nvPr/>
        </p:nvCxnSpPr>
        <p:spPr bwMode="auto">
          <a:xfrm flipH="1">
            <a:off x="3156334" y="3465327"/>
            <a:ext cx="22826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直接连接符 194"/>
          <p:cNvCxnSpPr>
            <a:stCxn id="227" idx="2"/>
            <a:endCxn id="184" idx="0"/>
          </p:cNvCxnSpPr>
          <p:nvPr/>
        </p:nvCxnSpPr>
        <p:spPr bwMode="auto">
          <a:xfrm>
            <a:off x="2960324" y="3465327"/>
            <a:ext cx="19600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 name="直接连接符 195"/>
          <p:cNvCxnSpPr>
            <a:stCxn id="226" idx="2"/>
            <a:endCxn id="186" idx="0"/>
          </p:cNvCxnSpPr>
          <p:nvPr/>
        </p:nvCxnSpPr>
        <p:spPr bwMode="auto">
          <a:xfrm>
            <a:off x="3384594" y="3465327"/>
            <a:ext cx="25064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直接连接符 196"/>
          <p:cNvCxnSpPr>
            <a:stCxn id="227" idx="2"/>
            <a:endCxn id="186" idx="0"/>
          </p:cNvCxnSpPr>
          <p:nvPr/>
        </p:nvCxnSpPr>
        <p:spPr bwMode="auto">
          <a:xfrm>
            <a:off x="2960325" y="3465327"/>
            <a:ext cx="67491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 name="组合 418"/>
          <p:cNvGrpSpPr/>
          <p:nvPr/>
        </p:nvGrpSpPr>
        <p:grpSpPr>
          <a:xfrm>
            <a:off x="2373110" y="1675508"/>
            <a:ext cx="620886" cy="189000"/>
            <a:chOff x="3186592" y="1346049"/>
            <a:chExt cx="828064" cy="252000"/>
          </a:xfrm>
        </p:grpSpPr>
        <p:pic>
          <p:nvPicPr>
            <p:cNvPr id="199" name="Picture 456" descr="图片235"/>
            <p:cNvPicPr>
              <a:picLocks noChangeAspect="1" noChangeArrowheads="1"/>
            </p:cNvPicPr>
            <p:nvPr/>
          </p:nvPicPr>
          <p:blipFill>
            <a:blip r:embed="rId5" cstate="print"/>
            <a:srcRect/>
            <a:stretch>
              <a:fillRect/>
            </a:stretch>
          </p:blipFill>
          <p:spPr bwMode="auto">
            <a:xfrm>
              <a:off x="3762656" y="1346049"/>
              <a:ext cx="252000" cy="252000"/>
            </a:xfrm>
            <a:prstGeom prst="rect">
              <a:avLst/>
            </a:prstGeom>
            <a:noFill/>
          </p:spPr>
        </p:pic>
        <p:pic>
          <p:nvPicPr>
            <p:cNvPr id="200" name="Picture 456" descr="图片235"/>
            <p:cNvPicPr>
              <a:picLocks noChangeAspect="1" noChangeArrowheads="1"/>
            </p:cNvPicPr>
            <p:nvPr/>
          </p:nvPicPr>
          <p:blipFill>
            <a:blip r:embed="rId5" cstate="print"/>
            <a:srcRect/>
            <a:stretch>
              <a:fillRect/>
            </a:stretch>
          </p:blipFill>
          <p:spPr bwMode="auto">
            <a:xfrm>
              <a:off x="3186592" y="1346049"/>
              <a:ext cx="252000" cy="252000"/>
            </a:xfrm>
            <a:prstGeom prst="rect">
              <a:avLst/>
            </a:prstGeom>
            <a:noFill/>
          </p:spPr>
        </p:pic>
      </p:grpSp>
      <p:cxnSp>
        <p:nvCxnSpPr>
          <p:cNvPr id="201" name="直接连接符 200"/>
          <p:cNvCxnSpPr>
            <a:stCxn id="199" idx="2"/>
            <a:endCxn id="174" idx="0"/>
          </p:cNvCxnSpPr>
          <p:nvPr/>
        </p:nvCxnSpPr>
        <p:spPr bwMode="auto">
          <a:xfrm>
            <a:off x="2899523"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2" name="直接连接符 201"/>
          <p:cNvCxnSpPr>
            <a:stCxn id="200" idx="2"/>
            <a:endCxn id="175" idx="0"/>
          </p:cNvCxnSpPr>
          <p:nvPr/>
        </p:nvCxnSpPr>
        <p:spPr bwMode="auto">
          <a:xfrm>
            <a:off x="2467587"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3" name="TextBox 202"/>
          <p:cNvSpPr txBox="1"/>
          <p:nvPr/>
        </p:nvSpPr>
        <p:spPr>
          <a:xfrm>
            <a:off x="2174804" y="3969788"/>
            <a:ext cx="377271" cy="17693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部门</a:t>
            </a:r>
            <a:r>
              <a:rPr lang="en-US" altLang="zh-CN" sz="700" dirty="0">
                <a:solidFill>
                  <a:srgbClr val="000000"/>
                </a:solidFill>
                <a:latin typeface="FrutigerNext LT Medium"/>
                <a:ea typeface="华文细黑"/>
                <a:cs typeface="Arial" panose="020B0604020202020204" pitchFamily="34" charset="0"/>
              </a:rPr>
              <a:t>A</a:t>
            </a:r>
            <a:endParaRPr lang="zh-CN" altLang="en-US" sz="700" dirty="0">
              <a:solidFill>
                <a:srgbClr val="000000"/>
              </a:solidFill>
              <a:latin typeface="FrutigerNext LT Medium"/>
              <a:ea typeface="华文细黑"/>
              <a:cs typeface="Arial" panose="020B0604020202020204" pitchFamily="34" charset="0"/>
            </a:endParaRPr>
          </a:p>
        </p:txBody>
      </p:sp>
      <p:sp>
        <p:nvSpPr>
          <p:cNvPr id="204" name="TextBox 203"/>
          <p:cNvSpPr txBox="1"/>
          <p:nvPr/>
        </p:nvSpPr>
        <p:spPr>
          <a:xfrm>
            <a:off x="2799287" y="3969788"/>
            <a:ext cx="37727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部门</a:t>
            </a:r>
            <a:r>
              <a:rPr lang="en-US" altLang="zh-CN" sz="700" dirty="0" smtClean="0">
                <a:solidFill>
                  <a:srgbClr val="000000"/>
                </a:solidFill>
                <a:latin typeface="FrutigerNext LT Medium"/>
                <a:ea typeface="华文细黑"/>
                <a:cs typeface="Arial" panose="020B0604020202020204" pitchFamily="34" charset="0"/>
              </a:rPr>
              <a:t>B</a:t>
            </a:r>
            <a:endParaRPr lang="zh-CN" altLang="en-US" sz="700" dirty="0">
              <a:solidFill>
                <a:srgbClr val="000000"/>
              </a:solidFill>
              <a:latin typeface="FrutigerNext LT Medium"/>
              <a:ea typeface="华文细黑"/>
              <a:cs typeface="Arial" panose="020B0604020202020204" pitchFamily="34" charset="0"/>
            </a:endParaRPr>
          </a:p>
        </p:txBody>
      </p:sp>
      <p:sp>
        <p:nvSpPr>
          <p:cNvPr id="205" name="TextBox 204"/>
          <p:cNvSpPr txBox="1"/>
          <p:nvPr/>
        </p:nvSpPr>
        <p:spPr>
          <a:xfrm>
            <a:off x="1414318" y="3969789"/>
            <a:ext cx="587304"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访客接入区</a:t>
            </a:r>
            <a:endParaRPr lang="zh-CN" altLang="en-US" sz="700" dirty="0">
              <a:solidFill>
                <a:srgbClr val="000000"/>
              </a:solidFill>
              <a:latin typeface="FrutigerNext LT Medium"/>
              <a:ea typeface="华文细黑"/>
              <a:cs typeface="Arial" panose="020B0604020202020204" pitchFamily="34" charset="0"/>
            </a:endParaRPr>
          </a:p>
        </p:txBody>
      </p:sp>
      <p:sp>
        <p:nvSpPr>
          <p:cNvPr id="206" name="TextBox 205"/>
          <p:cNvSpPr txBox="1"/>
          <p:nvPr/>
        </p:nvSpPr>
        <p:spPr>
          <a:xfrm>
            <a:off x="3277666" y="3969789"/>
            <a:ext cx="702720"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 内部公共区域</a:t>
            </a:r>
            <a:endParaRPr lang="zh-CN" altLang="en-US" sz="700" dirty="0">
              <a:solidFill>
                <a:srgbClr val="000000"/>
              </a:solidFill>
              <a:latin typeface="FrutigerNext LT Medium"/>
              <a:ea typeface="华文细黑"/>
              <a:cs typeface="Arial" panose="020B0604020202020204" pitchFamily="34" charset="0"/>
            </a:endParaRPr>
          </a:p>
        </p:txBody>
      </p:sp>
      <p:sp>
        <p:nvSpPr>
          <p:cNvPr id="207" name="圆角矩形 206"/>
          <p:cNvSpPr/>
          <p:nvPr/>
        </p:nvSpPr>
        <p:spPr bwMode="auto">
          <a:xfrm>
            <a:off x="1256156" y="2121050"/>
            <a:ext cx="616787" cy="832577"/>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cxnSp>
        <p:nvCxnSpPr>
          <p:cNvPr id="208" name="直接连接符 207"/>
          <p:cNvCxnSpPr>
            <a:stCxn id="213" idx="2"/>
            <a:endCxn id="230" idx="0"/>
          </p:cNvCxnSpPr>
          <p:nvPr/>
        </p:nvCxnSpPr>
        <p:spPr bwMode="auto">
          <a:xfrm>
            <a:off x="1399206" y="2329731"/>
            <a:ext cx="922"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1" name="直接连接符 210"/>
          <p:cNvCxnSpPr>
            <a:stCxn id="212" idx="2"/>
            <a:endCxn id="231" idx="0"/>
          </p:cNvCxnSpPr>
          <p:nvPr/>
        </p:nvCxnSpPr>
        <p:spPr bwMode="auto">
          <a:xfrm flipH="1">
            <a:off x="1717639" y="2329731"/>
            <a:ext cx="255"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12" name="Picture 460" descr="图片239"/>
          <p:cNvPicPr>
            <a:picLocks noChangeAspect="1" noChangeArrowheads="1"/>
          </p:cNvPicPr>
          <p:nvPr/>
        </p:nvPicPr>
        <p:blipFill>
          <a:blip r:embed="rId2" cstate="print"/>
          <a:srcRect/>
          <a:stretch>
            <a:fillRect/>
          </a:stretch>
        </p:blipFill>
        <p:spPr bwMode="auto">
          <a:xfrm>
            <a:off x="1639862" y="2167730"/>
            <a:ext cx="156064" cy="162000"/>
          </a:xfrm>
          <a:prstGeom prst="rect">
            <a:avLst/>
          </a:prstGeom>
          <a:noFill/>
        </p:spPr>
      </p:pic>
      <p:pic>
        <p:nvPicPr>
          <p:cNvPr id="213" name="Picture 460" descr="图片239"/>
          <p:cNvPicPr>
            <a:picLocks noChangeAspect="1" noChangeArrowheads="1"/>
          </p:cNvPicPr>
          <p:nvPr/>
        </p:nvPicPr>
        <p:blipFill>
          <a:blip r:embed="rId2" cstate="print"/>
          <a:srcRect/>
          <a:stretch>
            <a:fillRect/>
          </a:stretch>
        </p:blipFill>
        <p:spPr bwMode="auto">
          <a:xfrm>
            <a:off x="1321173" y="2167730"/>
            <a:ext cx="156064" cy="162000"/>
          </a:xfrm>
          <a:prstGeom prst="rect">
            <a:avLst/>
          </a:prstGeom>
          <a:noFill/>
        </p:spPr>
      </p:pic>
      <p:cxnSp>
        <p:nvCxnSpPr>
          <p:cNvPr id="214" name="直接连接符 213"/>
          <p:cNvCxnSpPr>
            <a:stCxn id="175" idx="0"/>
          </p:cNvCxnSpPr>
          <p:nvPr/>
        </p:nvCxnSpPr>
        <p:spPr bwMode="auto">
          <a:xfrm flipH="1" flipV="1">
            <a:off x="1871178" y="2271714"/>
            <a:ext cx="599909" cy="910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5" name="直接连接符 214"/>
          <p:cNvCxnSpPr>
            <a:stCxn id="174" idx="0"/>
          </p:cNvCxnSpPr>
          <p:nvPr/>
        </p:nvCxnSpPr>
        <p:spPr bwMode="auto">
          <a:xfrm flipH="1" flipV="1">
            <a:off x="1864034" y="2195514"/>
            <a:ext cx="1038986" cy="1672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6" name="直接连接符 215"/>
          <p:cNvCxnSpPr>
            <a:endCxn id="171" idx="3"/>
          </p:cNvCxnSpPr>
          <p:nvPr/>
        </p:nvCxnSpPr>
        <p:spPr bwMode="auto">
          <a:xfrm flipH="1" flipV="1">
            <a:off x="3088068" y="2500568"/>
            <a:ext cx="584389" cy="247842"/>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17" name="Picture 797" descr="图片19"/>
          <p:cNvPicPr>
            <a:picLocks noChangeAspect="1" noChangeArrowheads="1"/>
          </p:cNvPicPr>
          <p:nvPr/>
        </p:nvPicPr>
        <p:blipFill>
          <a:blip r:embed="rId6" cstate="print"/>
          <a:srcRect/>
          <a:stretch>
            <a:fillRect/>
          </a:stretch>
        </p:blipFill>
        <p:spPr bwMode="auto">
          <a:xfrm>
            <a:off x="1281121" y="1679681"/>
            <a:ext cx="354784" cy="215761"/>
          </a:xfrm>
          <a:prstGeom prst="rect">
            <a:avLst/>
          </a:prstGeom>
          <a:noFill/>
        </p:spPr>
      </p:pic>
      <p:pic>
        <p:nvPicPr>
          <p:cNvPr id="218" name="Picture 461" descr="图片240"/>
          <p:cNvPicPr>
            <a:picLocks noChangeAspect="1" noChangeArrowheads="1"/>
          </p:cNvPicPr>
          <p:nvPr/>
        </p:nvPicPr>
        <p:blipFill>
          <a:blip r:embed="rId3" cstate="print"/>
          <a:srcRect/>
          <a:stretch>
            <a:fillRect/>
          </a:stretch>
        </p:blipFill>
        <p:spPr bwMode="auto">
          <a:xfrm>
            <a:off x="1673098" y="1722037"/>
            <a:ext cx="183764" cy="192216"/>
          </a:xfrm>
          <a:prstGeom prst="rect">
            <a:avLst/>
          </a:prstGeom>
          <a:noFill/>
        </p:spPr>
      </p:pic>
      <p:cxnSp>
        <p:nvCxnSpPr>
          <p:cNvPr id="219" name="直接连接符 218"/>
          <p:cNvCxnSpPr>
            <a:stCxn id="174" idx="0"/>
            <a:endCxn id="218" idx="2"/>
          </p:cNvCxnSpPr>
          <p:nvPr/>
        </p:nvCxnSpPr>
        <p:spPr bwMode="auto">
          <a:xfrm flipH="1" flipV="1">
            <a:off x="1764980" y="1914253"/>
            <a:ext cx="1138040"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0" name="直接连接符 219"/>
          <p:cNvCxnSpPr>
            <a:stCxn id="175" idx="0"/>
            <a:endCxn id="218" idx="2"/>
          </p:cNvCxnSpPr>
          <p:nvPr/>
        </p:nvCxnSpPr>
        <p:spPr bwMode="auto">
          <a:xfrm flipH="1" flipV="1">
            <a:off x="1764981" y="1914253"/>
            <a:ext cx="706105"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1" name="圆角矩形 220"/>
          <p:cNvSpPr/>
          <p:nvPr/>
        </p:nvSpPr>
        <p:spPr bwMode="auto">
          <a:xfrm>
            <a:off x="33404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2" name="圆角矩形 221"/>
          <p:cNvSpPr/>
          <p:nvPr/>
        </p:nvSpPr>
        <p:spPr bwMode="auto">
          <a:xfrm>
            <a:off x="1414320" y="3591410"/>
            <a:ext cx="612465"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3" name="圆角矩形 222"/>
          <p:cNvSpPr/>
          <p:nvPr/>
        </p:nvSpPr>
        <p:spPr bwMode="auto">
          <a:xfrm>
            <a:off x="26891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4" name="圆角矩形 223"/>
          <p:cNvSpPr/>
          <p:nvPr/>
        </p:nvSpPr>
        <p:spPr bwMode="auto">
          <a:xfrm>
            <a:off x="2062223" y="3591701"/>
            <a:ext cx="593911"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5" name="TextBox 224"/>
          <p:cNvSpPr txBox="1"/>
          <p:nvPr/>
        </p:nvSpPr>
        <p:spPr>
          <a:xfrm>
            <a:off x="1233983" y="1527956"/>
            <a:ext cx="597585" cy="196199"/>
          </a:xfrm>
          <a:prstGeom prst="rect">
            <a:avLst/>
          </a:prstGeom>
          <a:noFill/>
        </p:spPr>
        <p:txBody>
          <a:bodyPr wrap="none" lIns="68542" tIns="34271" rIns="68542" bIns="34271" rtlCol="0">
            <a:spAutoFit/>
          </a:bodyPr>
          <a:lstStyle/>
          <a:p>
            <a:r>
              <a:rPr lang="en-US" altLang="zh-CN" sz="800" dirty="0" smtClean="0">
                <a:solidFill>
                  <a:srgbClr val="000000"/>
                </a:solidFill>
                <a:latin typeface="FrutigerNext LT Medium"/>
                <a:ea typeface="华文细黑"/>
                <a:cs typeface="Arial" panose="020B0604020202020204" pitchFamily="34" charset="0"/>
              </a:rPr>
              <a:t>Controller</a:t>
            </a:r>
            <a:endParaRPr lang="en-US" altLang="zh-CN" sz="800" dirty="0">
              <a:solidFill>
                <a:srgbClr val="000000"/>
              </a:solidFill>
              <a:latin typeface="FrutigerNext LT Medium"/>
              <a:ea typeface="华文细黑"/>
              <a:cs typeface="Arial" panose="020B0604020202020204" pitchFamily="34" charset="0"/>
            </a:endParaRPr>
          </a:p>
        </p:txBody>
      </p:sp>
      <p:pic>
        <p:nvPicPr>
          <p:cNvPr id="226" name="Picture 459" descr="图片238"/>
          <p:cNvPicPr>
            <a:picLocks noChangeAspect="1" noChangeArrowheads="1"/>
          </p:cNvPicPr>
          <p:nvPr/>
        </p:nvPicPr>
        <p:blipFill>
          <a:blip r:embed="rId7" cstate="print"/>
          <a:srcRect/>
          <a:stretch>
            <a:fillRect/>
          </a:stretch>
        </p:blipFill>
        <p:spPr bwMode="auto">
          <a:xfrm>
            <a:off x="3256853" y="3196012"/>
            <a:ext cx="255487" cy="269315"/>
          </a:xfrm>
          <a:prstGeom prst="rect">
            <a:avLst/>
          </a:prstGeom>
          <a:noFill/>
        </p:spPr>
      </p:pic>
      <p:pic>
        <p:nvPicPr>
          <p:cNvPr id="227" name="Picture 459" descr="图片238"/>
          <p:cNvPicPr>
            <a:picLocks noChangeAspect="1" noChangeArrowheads="1"/>
          </p:cNvPicPr>
          <p:nvPr/>
        </p:nvPicPr>
        <p:blipFill>
          <a:blip r:embed="rId7" cstate="print"/>
          <a:srcRect/>
          <a:stretch>
            <a:fillRect/>
          </a:stretch>
        </p:blipFill>
        <p:spPr bwMode="auto">
          <a:xfrm>
            <a:off x="2832582" y="3196012"/>
            <a:ext cx="255487" cy="269315"/>
          </a:xfrm>
          <a:prstGeom prst="rect">
            <a:avLst/>
          </a:prstGeom>
          <a:noFill/>
        </p:spPr>
      </p:pic>
      <p:pic>
        <p:nvPicPr>
          <p:cNvPr id="228" name="Picture 459" descr="图片238"/>
          <p:cNvPicPr>
            <a:picLocks noChangeAspect="1" noChangeArrowheads="1"/>
          </p:cNvPicPr>
          <p:nvPr/>
        </p:nvPicPr>
        <p:blipFill>
          <a:blip r:embed="rId7" cstate="print"/>
          <a:srcRect/>
          <a:stretch>
            <a:fillRect/>
          </a:stretch>
        </p:blipFill>
        <p:spPr bwMode="auto">
          <a:xfrm>
            <a:off x="2315699" y="3196012"/>
            <a:ext cx="255487" cy="269315"/>
          </a:xfrm>
          <a:prstGeom prst="rect">
            <a:avLst/>
          </a:prstGeom>
          <a:noFill/>
        </p:spPr>
      </p:pic>
      <p:pic>
        <p:nvPicPr>
          <p:cNvPr id="229" name="Picture 459" descr="图片238"/>
          <p:cNvPicPr>
            <a:picLocks noChangeAspect="1" noChangeArrowheads="1"/>
          </p:cNvPicPr>
          <p:nvPr/>
        </p:nvPicPr>
        <p:blipFill>
          <a:blip r:embed="rId7" cstate="print"/>
          <a:srcRect/>
          <a:stretch>
            <a:fillRect/>
          </a:stretch>
        </p:blipFill>
        <p:spPr bwMode="auto">
          <a:xfrm>
            <a:off x="1870198" y="3196012"/>
            <a:ext cx="255487" cy="269315"/>
          </a:xfrm>
          <a:prstGeom prst="rect">
            <a:avLst/>
          </a:prstGeom>
          <a:noFill/>
        </p:spPr>
      </p:pic>
      <p:pic>
        <p:nvPicPr>
          <p:cNvPr id="230" name="Picture 459" descr="图片238"/>
          <p:cNvPicPr>
            <a:picLocks noChangeAspect="1" noChangeArrowheads="1"/>
          </p:cNvPicPr>
          <p:nvPr/>
        </p:nvPicPr>
        <p:blipFill>
          <a:blip r:embed="rId8" cstate="print"/>
          <a:srcRect/>
          <a:stretch>
            <a:fillRect/>
          </a:stretch>
        </p:blipFill>
        <p:spPr bwMode="auto">
          <a:xfrm>
            <a:off x="1336095" y="2453610"/>
            <a:ext cx="128069" cy="135000"/>
          </a:xfrm>
          <a:prstGeom prst="rect">
            <a:avLst/>
          </a:prstGeom>
          <a:noFill/>
        </p:spPr>
      </p:pic>
      <p:pic>
        <p:nvPicPr>
          <p:cNvPr id="231" name="Picture 459" descr="图片238"/>
          <p:cNvPicPr>
            <a:picLocks noChangeAspect="1" noChangeArrowheads="1"/>
          </p:cNvPicPr>
          <p:nvPr/>
        </p:nvPicPr>
        <p:blipFill>
          <a:blip r:embed="rId8" cstate="print"/>
          <a:srcRect/>
          <a:stretch>
            <a:fillRect/>
          </a:stretch>
        </p:blipFill>
        <p:spPr bwMode="auto">
          <a:xfrm>
            <a:off x="1653607" y="2453610"/>
            <a:ext cx="128069" cy="135000"/>
          </a:xfrm>
          <a:prstGeom prst="rect">
            <a:avLst/>
          </a:prstGeom>
          <a:noFill/>
        </p:spPr>
      </p:pic>
      <p:sp>
        <p:nvSpPr>
          <p:cNvPr id="232" name="TextBox 231"/>
          <p:cNvSpPr txBox="1"/>
          <p:nvPr/>
        </p:nvSpPr>
        <p:spPr>
          <a:xfrm>
            <a:off x="3053027" y="1694131"/>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园区出口</a:t>
            </a:r>
            <a:endParaRPr lang="en-US" altLang="zh-CN" sz="800" b="1" dirty="0">
              <a:solidFill>
                <a:srgbClr val="000000"/>
              </a:solidFill>
              <a:latin typeface="FrutigerNext LT Medium"/>
              <a:ea typeface="华文细黑"/>
              <a:cs typeface="Arial" panose="020B0604020202020204" pitchFamily="34" charset="0"/>
            </a:endParaRPr>
          </a:p>
        </p:txBody>
      </p:sp>
      <p:pic>
        <p:nvPicPr>
          <p:cNvPr id="233" name="Picture 227" descr="图片767"/>
          <p:cNvPicPr>
            <a:picLocks noChangeAspect="1" noChangeArrowheads="1"/>
          </p:cNvPicPr>
          <p:nvPr/>
        </p:nvPicPr>
        <p:blipFill>
          <a:blip r:embed="rId9" cstate="print"/>
          <a:srcRect/>
          <a:stretch>
            <a:fillRect/>
          </a:stretch>
        </p:blipFill>
        <p:spPr bwMode="auto">
          <a:xfrm>
            <a:off x="2256219" y="1286315"/>
            <a:ext cx="399913" cy="237725"/>
          </a:xfrm>
          <a:prstGeom prst="rect">
            <a:avLst/>
          </a:prstGeom>
          <a:noFill/>
        </p:spPr>
      </p:pic>
      <p:pic>
        <p:nvPicPr>
          <p:cNvPr id="234" name="Picture 228" descr="图片768"/>
          <p:cNvPicPr>
            <a:picLocks noChangeAspect="1" noChangeArrowheads="1"/>
          </p:cNvPicPr>
          <p:nvPr/>
        </p:nvPicPr>
        <p:blipFill>
          <a:blip r:embed="rId10" cstate="print"/>
          <a:srcRect/>
          <a:stretch>
            <a:fillRect/>
          </a:stretch>
        </p:blipFill>
        <p:spPr bwMode="auto">
          <a:xfrm>
            <a:off x="2710124" y="1286315"/>
            <a:ext cx="402198" cy="237725"/>
          </a:xfrm>
          <a:prstGeom prst="rect">
            <a:avLst/>
          </a:prstGeom>
          <a:noFill/>
        </p:spPr>
      </p:pic>
      <p:cxnSp>
        <p:nvCxnSpPr>
          <p:cNvPr id="235" name="直接连接符 234"/>
          <p:cNvCxnSpPr>
            <a:stCxn id="234" idx="2"/>
            <a:endCxn id="199" idx="0"/>
          </p:cNvCxnSpPr>
          <p:nvPr/>
        </p:nvCxnSpPr>
        <p:spPr bwMode="auto">
          <a:xfrm flipH="1">
            <a:off x="2899520" y="1524040"/>
            <a:ext cx="11703"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6" name="直接连接符 235"/>
          <p:cNvCxnSpPr>
            <a:stCxn id="234" idx="2"/>
            <a:endCxn id="200" idx="0"/>
          </p:cNvCxnSpPr>
          <p:nvPr/>
        </p:nvCxnSpPr>
        <p:spPr bwMode="auto">
          <a:xfrm flipH="1">
            <a:off x="2467585" y="1524040"/>
            <a:ext cx="443638"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7" name="直接连接符 236"/>
          <p:cNvCxnSpPr>
            <a:stCxn id="233" idx="2"/>
            <a:endCxn id="200" idx="0"/>
          </p:cNvCxnSpPr>
          <p:nvPr/>
        </p:nvCxnSpPr>
        <p:spPr bwMode="auto">
          <a:xfrm>
            <a:off x="2456177" y="1524040"/>
            <a:ext cx="11409"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8" name="直接连接符 237"/>
          <p:cNvCxnSpPr>
            <a:stCxn id="233" idx="2"/>
            <a:endCxn id="199" idx="0"/>
          </p:cNvCxnSpPr>
          <p:nvPr/>
        </p:nvCxnSpPr>
        <p:spPr bwMode="auto">
          <a:xfrm>
            <a:off x="2456178" y="1524040"/>
            <a:ext cx="443345"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9" name="圆角矩形 238"/>
          <p:cNvSpPr/>
          <p:nvPr/>
        </p:nvSpPr>
        <p:spPr bwMode="auto">
          <a:xfrm>
            <a:off x="1256153" y="917713"/>
            <a:ext cx="621843" cy="305522"/>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240" name="Picture 454" descr="图片233"/>
          <p:cNvPicPr>
            <a:picLocks noChangeAspect="1" noChangeArrowheads="1"/>
          </p:cNvPicPr>
          <p:nvPr/>
        </p:nvPicPr>
        <p:blipFill>
          <a:blip r:embed="rId11" cstate="print"/>
          <a:srcRect/>
          <a:stretch>
            <a:fillRect/>
          </a:stretch>
        </p:blipFill>
        <p:spPr bwMode="auto">
          <a:xfrm>
            <a:off x="1602937" y="995444"/>
            <a:ext cx="180989" cy="142635"/>
          </a:xfrm>
          <a:prstGeom prst="rect">
            <a:avLst/>
          </a:prstGeom>
          <a:noFill/>
        </p:spPr>
      </p:pic>
      <p:pic>
        <p:nvPicPr>
          <p:cNvPr id="241" name="Picture 461" descr="图片240"/>
          <p:cNvPicPr>
            <a:picLocks noChangeAspect="1" noChangeArrowheads="1"/>
          </p:cNvPicPr>
          <p:nvPr/>
        </p:nvPicPr>
        <p:blipFill>
          <a:blip r:embed="rId3" cstate="print"/>
          <a:srcRect/>
          <a:stretch>
            <a:fillRect/>
          </a:stretch>
        </p:blipFill>
        <p:spPr bwMode="auto">
          <a:xfrm>
            <a:off x="1342231" y="970654"/>
            <a:ext cx="183764" cy="192216"/>
          </a:xfrm>
          <a:prstGeom prst="rect">
            <a:avLst/>
          </a:prstGeom>
          <a:noFill/>
        </p:spPr>
      </p:pic>
      <p:pic>
        <p:nvPicPr>
          <p:cNvPr id="242" name="Picture 4488" descr="图片346"/>
          <p:cNvPicPr>
            <a:picLocks noChangeAspect="1" noChangeArrowheads="1"/>
          </p:cNvPicPr>
          <p:nvPr/>
        </p:nvPicPr>
        <p:blipFill>
          <a:blip r:embed="rId12" cstate="print"/>
          <a:srcRect/>
          <a:stretch>
            <a:fillRect/>
          </a:stretch>
        </p:blipFill>
        <p:spPr bwMode="auto">
          <a:xfrm>
            <a:off x="1272475" y="1260493"/>
            <a:ext cx="163394" cy="246191"/>
          </a:xfrm>
          <a:prstGeom prst="rect">
            <a:avLst/>
          </a:prstGeom>
          <a:noFill/>
        </p:spPr>
      </p:pic>
      <p:pic>
        <p:nvPicPr>
          <p:cNvPr id="243" name="Picture 33" descr="图片12"/>
          <p:cNvPicPr>
            <a:picLocks noChangeAspect="1" noChangeArrowheads="1"/>
          </p:cNvPicPr>
          <p:nvPr/>
        </p:nvPicPr>
        <p:blipFill>
          <a:blip r:embed="rId13" cstate="print"/>
          <a:srcRect/>
          <a:stretch>
            <a:fillRect/>
          </a:stretch>
        </p:blipFill>
        <p:spPr bwMode="auto">
          <a:xfrm>
            <a:off x="3846516" y="4236634"/>
            <a:ext cx="170020" cy="215324"/>
          </a:xfrm>
          <a:prstGeom prst="rect">
            <a:avLst/>
          </a:prstGeom>
          <a:noFill/>
        </p:spPr>
      </p:pic>
      <p:pic>
        <p:nvPicPr>
          <p:cNvPr id="244" name="Picture 873" descr="图片279"/>
          <p:cNvPicPr>
            <a:picLocks noChangeAspect="1" noChangeArrowheads="1"/>
          </p:cNvPicPr>
          <p:nvPr/>
        </p:nvPicPr>
        <p:blipFill>
          <a:blip r:embed="rId14" cstate="print"/>
          <a:srcRect/>
          <a:stretch>
            <a:fillRect/>
          </a:stretch>
        </p:blipFill>
        <p:spPr bwMode="auto">
          <a:xfrm>
            <a:off x="3523428" y="4239378"/>
            <a:ext cx="139855" cy="209837"/>
          </a:xfrm>
          <a:prstGeom prst="rect">
            <a:avLst/>
          </a:prstGeom>
          <a:noFill/>
        </p:spPr>
      </p:pic>
      <p:pic>
        <p:nvPicPr>
          <p:cNvPr id="245" name="Picture 466" descr="图片157"/>
          <p:cNvPicPr>
            <a:picLocks noChangeAspect="1" noChangeArrowheads="1"/>
          </p:cNvPicPr>
          <p:nvPr/>
        </p:nvPicPr>
        <p:blipFill>
          <a:blip r:embed="rId15" cstate="print"/>
          <a:srcRect/>
          <a:stretch>
            <a:fillRect/>
          </a:stretch>
        </p:blipFill>
        <p:spPr bwMode="auto">
          <a:xfrm>
            <a:off x="1786825" y="4252407"/>
            <a:ext cx="267371" cy="183779"/>
          </a:xfrm>
          <a:prstGeom prst="rect">
            <a:avLst/>
          </a:prstGeom>
          <a:noFill/>
        </p:spPr>
      </p:pic>
      <p:pic>
        <p:nvPicPr>
          <p:cNvPr id="246" name="Picture 1089" descr="图片203"/>
          <p:cNvPicPr>
            <a:picLocks noChangeAspect="1" noChangeArrowheads="1"/>
          </p:cNvPicPr>
          <p:nvPr/>
        </p:nvPicPr>
        <p:blipFill>
          <a:blip r:embed="rId16" cstate="print"/>
          <a:srcRect/>
          <a:stretch>
            <a:fillRect/>
          </a:stretch>
        </p:blipFill>
        <p:spPr bwMode="auto">
          <a:xfrm>
            <a:off x="3097505" y="4262007"/>
            <a:ext cx="242690" cy="164579"/>
          </a:xfrm>
          <a:prstGeom prst="rect">
            <a:avLst/>
          </a:prstGeom>
          <a:noFill/>
        </p:spPr>
      </p:pic>
      <p:pic>
        <p:nvPicPr>
          <p:cNvPr id="247" name="Picture 24" descr="图片3"/>
          <p:cNvPicPr>
            <a:picLocks noChangeAspect="1" noChangeArrowheads="1"/>
          </p:cNvPicPr>
          <p:nvPr/>
        </p:nvPicPr>
        <p:blipFill>
          <a:blip r:embed="rId17" cstate="print"/>
          <a:srcRect/>
          <a:stretch>
            <a:fillRect/>
          </a:stretch>
        </p:blipFill>
        <p:spPr bwMode="auto">
          <a:xfrm>
            <a:off x="2237429" y="4246919"/>
            <a:ext cx="204299" cy="194751"/>
          </a:xfrm>
          <a:prstGeom prst="rect">
            <a:avLst/>
          </a:prstGeom>
          <a:noFill/>
        </p:spPr>
      </p:pic>
      <p:pic>
        <p:nvPicPr>
          <p:cNvPr id="248" name="Picture 1941" descr="图片684"/>
          <p:cNvPicPr>
            <a:picLocks noChangeAspect="1" noChangeArrowheads="1"/>
          </p:cNvPicPr>
          <p:nvPr/>
        </p:nvPicPr>
        <p:blipFill>
          <a:blip r:embed="rId18" cstate="print"/>
          <a:srcRect/>
          <a:stretch>
            <a:fillRect/>
          </a:stretch>
        </p:blipFill>
        <p:spPr bwMode="auto">
          <a:xfrm>
            <a:off x="2624962" y="4266121"/>
            <a:ext cx="289308" cy="156350"/>
          </a:xfrm>
          <a:prstGeom prst="rect">
            <a:avLst/>
          </a:prstGeom>
          <a:noFill/>
        </p:spPr>
      </p:pic>
      <p:pic>
        <p:nvPicPr>
          <p:cNvPr id="249" name="Picture 1950" descr="图片693"/>
          <p:cNvPicPr>
            <a:picLocks noChangeAspect="1" noChangeArrowheads="1"/>
          </p:cNvPicPr>
          <p:nvPr/>
        </p:nvPicPr>
        <p:blipFill>
          <a:blip r:embed="rId19" cstate="print"/>
          <a:srcRect/>
          <a:stretch>
            <a:fillRect/>
          </a:stretch>
        </p:blipFill>
        <p:spPr bwMode="auto">
          <a:xfrm>
            <a:off x="1393809" y="4242120"/>
            <a:ext cx="209783" cy="204352"/>
          </a:xfrm>
          <a:prstGeom prst="rect">
            <a:avLst/>
          </a:prstGeom>
          <a:noFill/>
        </p:spPr>
      </p:pic>
      <p:cxnSp>
        <p:nvCxnSpPr>
          <p:cNvPr id="250" name="直接连接符 249"/>
          <p:cNvCxnSpPr/>
          <p:nvPr/>
        </p:nvCxnSpPr>
        <p:spPr bwMode="auto">
          <a:xfrm>
            <a:off x="2601138" y="2479931"/>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1" name="直接连接符 250"/>
          <p:cNvCxnSpPr/>
          <p:nvPr/>
        </p:nvCxnSpPr>
        <p:spPr bwMode="auto">
          <a:xfrm>
            <a:off x="2599094" y="2513159"/>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2" name="椭圆 251"/>
          <p:cNvSpPr/>
          <p:nvPr/>
        </p:nvSpPr>
        <p:spPr bwMode="auto">
          <a:xfrm>
            <a:off x="2644562" y="2440772"/>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253" name="直接连接符 252"/>
          <p:cNvCxnSpPr>
            <a:stCxn id="199" idx="1"/>
            <a:endCxn id="200" idx="3"/>
          </p:cNvCxnSpPr>
          <p:nvPr/>
        </p:nvCxnSpPr>
        <p:spPr bwMode="auto">
          <a:xfrm flipH="1">
            <a:off x="2562060" y="1770008"/>
            <a:ext cx="242985"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5" name="直接连接符 254"/>
          <p:cNvCxnSpPr/>
          <p:nvPr/>
        </p:nvCxnSpPr>
        <p:spPr bwMode="auto">
          <a:xfrm>
            <a:off x="3078216"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6" name="直接连接符 255"/>
          <p:cNvCxnSpPr/>
          <p:nvPr/>
        </p:nvCxnSpPr>
        <p:spPr bwMode="auto">
          <a:xfrm>
            <a:off x="3076172"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7" name="椭圆 256"/>
          <p:cNvSpPr/>
          <p:nvPr/>
        </p:nvSpPr>
        <p:spPr bwMode="auto">
          <a:xfrm>
            <a:off x="3130543"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258" name="直接连接符 257"/>
          <p:cNvCxnSpPr/>
          <p:nvPr/>
        </p:nvCxnSpPr>
        <p:spPr bwMode="auto">
          <a:xfrm>
            <a:off x="2126781"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9" name="直接连接符 258"/>
          <p:cNvCxnSpPr/>
          <p:nvPr/>
        </p:nvCxnSpPr>
        <p:spPr bwMode="auto">
          <a:xfrm>
            <a:off x="2124737"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0" name="椭圆 259"/>
          <p:cNvSpPr/>
          <p:nvPr/>
        </p:nvSpPr>
        <p:spPr bwMode="auto">
          <a:xfrm>
            <a:off x="2179109"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pic>
        <p:nvPicPr>
          <p:cNvPr id="261" name="图片 274"/>
          <p:cNvPicPr>
            <a:picLocks noChangeAspect="1"/>
          </p:cNvPicPr>
          <p:nvPr/>
        </p:nvPicPr>
        <p:blipFill>
          <a:blip r:embed="rId20" cstate="print"/>
          <a:srcRect/>
          <a:stretch>
            <a:fillRect/>
          </a:stretch>
        </p:blipFill>
        <p:spPr bwMode="auto">
          <a:xfrm>
            <a:off x="3747883" y="2316983"/>
            <a:ext cx="157137" cy="162000"/>
          </a:xfrm>
          <a:prstGeom prst="rect">
            <a:avLst/>
          </a:prstGeom>
          <a:noFill/>
          <a:ln w="9525">
            <a:noFill/>
            <a:miter lim="800000"/>
            <a:headEnd/>
            <a:tailEnd/>
          </a:ln>
        </p:spPr>
      </p:pic>
      <p:pic>
        <p:nvPicPr>
          <p:cNvPr id="262" name="图片 274"/>
          <p:cNvPicPr>
            <a:picLocks noChangeAspect="1"/>
          </p:cNvPicPr>
          <p:nvPr/>
        </p:nvPicPr>
        <p:blipFill>
          <a:blip r:embed="rId20" cstate="print"/>
          <a:srcRect/>
          <a:stretch>
            <a:fillRect/>
          </a:stretch>
        </p:blipFill>
        <p:spPr bwMode="auto">
          <a:xfrm>
            <a:off x="3681982" y="2316983"/>
            <a:ext cx="157137" cy="162000"/>
          </a:xfrm>
          <a:prstGeom prst="rect">
            <a:avLst/>
          </a:prstGeom>
          <a:noFill/>
          <a:ln w="9525">
            <a:noFill/>
            <a:miter lim="800000"/>
            <a:headEnd/>
            <a:tailEnd/>
          </a:ln>
        </p:spPr>
      </p:pic>
      <p:cxnSp>
        <p:nvCxnSpPr>
          <p:cNvPr id="266" name="直接连接符 265"/>
          <p:cNvCxnSpPr>
            <a:stCxn id="262" idx="1"/>
            <a:endCxn id="171" idx="3"/>
          </p:cNvCxnSpPr>
          <p:nvPr/>
        </p:nvCxnSpPr>
        <p:spPr bwMode="auto">
          <a:xfrm flipH="1">
            <a:off x="3088069" y="2397983"/>
            <a:ext cx="593911" cy="102585"/>
          </a:xfrm>
          <a:prstGeom prst="line">
            <a:avLst/>
          </a:prstGeom>
          <a:noFill/>
          <a:ln w="952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8" name="TextBox 267"/>
          <p:cNvSpPr txBox="1"/>
          <p:nvPr/>
        </p:nvSpPr>
        <p:spPr>
          <a:xfrm>
            <a:off x="3456596" y="2953626"/>
            <a:ext cx="711312" cy="196199"/>
          </a:xfrm>
          <a:prstGeom prst="rect">
            <a:avLst/>
          </a:prstGeom>
          <a:noFill/>
        </p:spPr>
        <p:txBody>
          <a:bodyPr wrap="square" lIns="68542" tIns="34271" rIns="68542" bIns="34271" rtlCol="0">
            <a:spAutoFit/>
          </a:bodyPr>
          <a:lstStyle/>
          <a:p>
            <a:pPr algn="ctr"/>
            <a:r>
              <a:rPr lang="zh-CN" altLang="en-US" sz="800" b="1" dirty="0" smtClean="0">
                <a:solidFill>
                  <a:srgbClr val="000000"/>
                </a:solidFill>
                <a:latin typeface="FrutigerNext LT Medium"/>
                <a:ea typeface="宋体" panose="02010600030101010101" pitchFamily="2" charset="-122"/>
                <a:cs typeface="Arial" panose="020B0604020202020204" pitchFamily="34" charset="0"/>
              </a:rPr>
              <a:t>业务链结点</a:t>
            </a:r>
            <a:endParaRPr lang="en-US" altLang="zh-CN" sz="800" b="1" dirty="0">
              <a:solidFill>
                <a:srgbClr val="000000"/>
              </a:solidFill>
              <a:latin typeface="FrutigerNext LT Medium"/>
              <a:ea typeface="华文细黑"/>
              <a:cs typeface="Arial" panose="020B0604020202020204" pitchFamily="34" charset="0"/>
            </a:endParaRPr>
          </a:p>
        </p:txBody>
      </p:sp>
      <p:sp>
        <p:nvSpPr>
          <p:cNvPr id="274" name="TextBox 273"/>
          <p:cNvSpPr txBox="1"/>
          <p:nvPr/>
        </p:nvSpPr>
        <p:spPr>
          <a:xfrm>
            <a:off x="4005932" y="2333083"/>
            <a:ext cx="555356"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宋体" panose="02010600030101010101" pitchFamily="2" charset="-122"/>
                <a:cs typeface="Arial" panose="020B0604020202020204" pitchFamily="34" charset="0"/>
              </a:rPr>
              <a:t>上网管理</a:t>
            </a:r>
            <a:endParaRPr lang="en-US" altLang="zh-CN" sz="700" dirty="0" smtClean="0">
              <a:solidFill>
                <a:srgbClr val="FFFFFF">
                  <a:lumMod val="50000"/>
                </a:srgbClr>
              </a:solidFill>
              <a:latin typeface="FrutigerNext LT Medium"/>
              <a:ea typeface="宋体" panose="02010600030101010101" pitchFamily="2" charset="-122"/>
              <a:cs typeface="Arial" panose="020B0604020202020204" pitchFamily="34" charset="0"/>
            </a:endParaRPr>
          </a:p>
          <a:p>
            <a:r>
              <a:rPr lang="en-US" altLang="zh-CN" sz="700" dirty="0" smtClean="0">
                <a:solidFill>
                  <a:srgbClr val="FFFFFF">
                    <a:lumMod val="50000"/>
                  </a:srgbClr>
                </a:solidFill>
                <a:latin typeface="FrutigerNext LT Medium"/>
                <a:ea typeface="华文细黑"/>
                <a:cs typeface="Arial" panose="020B0604020202020204" pitchFamily="34" charset="0"/>
              </a:rPr>
              <a:t>(</a:t>
            </a:r>
            <a:r>
              <a:rPr lang="zh-CN" altLang="en-US" sz="700" dirty="0" smtClean="0">
                <a:solidFill>
                  <a:srgbClr val="FFFFFF">
                    <a:lumMod val="50000"/>
                  </a:srgbClr>
                </a:solidFill>
                <a:latin typeface="FrutigerNext LT Medium"/>
                <a:ea typeface="华文细黑"/>
                <a:cs typeface="Arial" panose="020B0604020202020204" pitchFamily="34" charset="0"/>
              </a:rPr>
              <a:t>暂不支持</a:t>
            </a:r>
            <a:r>
              <a:rPr lang="en-US" altLang="zh-CN" sz="700" dirty="0" smtClean="0">
                <a:solidFill>
                  <a:srgbClr val="FFFFFF">
                    <a:lumMod val="50000"/>
                  </a:srgbClr>
                </a:solidFill>
                <a:latin typeface="FrutigerNext LT Medium"/>
                <a:ea typeface="华文细黑"/>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cxnSp>
        <p:nvCxnSpPr>
          <p:cNvPr id="276" name="直接连接符 275"/>
          <p:cNvCxnSpPr>
            <a:stCxn id="213" idx="3"/>
            <a:endCxn id="212" idx="1"/>
          </p:cNvCxnSpPr>
          <p:nvPr/>
        </p:nvCxnSpPr>
        <p:spPr bwMode="auto">
          <a:xfrm>
            <a:off x="1477238" y="2248730"/>
            <a:ext cx="162624"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7" name="直接连接符 276"/>
          <p:cNvCxnSpPr>
            <a:stCxn id="230" idx="3"/>
            <a:endCxn id="231" idx="1"/>
          </p:cNvCxnSpPr>
          <p:nvPr/>
        </p:nvCxnSpPr>
        <p:spPr bwMode="auto">
          <a:xfrm>
            <a:off x="1464162" y="2521110"/>
            <a:ext cx="189443"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78" name="Picture 1939" descr="图片682"/>
          <p:cNvPicPr>
            <a:picLocks noChangeAspect="1" noChangeArrowheads="1"/>
          </p:cNvPicPr>
          <p:nvPr/>
        </p:nvPicPr>
        <p:blipFill>
          <a:blip r:embed="rId21" cstate="print"/>
          <a:srcRect/>
          <a:stretch>
            <a:fillRect/>
          </a:stretch>
        </p:blipFill>
        <p:spPr bwMode="auto">
          <a:xfrm>
            <a:off x="1302245" y="2713891"/>
            <a:ext cx="109468" cy="153295"/>
          </a:xfrm>
          <a:prstGeom prst="rect">
            <a:avLst/>
          </a:prstGeom>
          <a:noFill/>
          <a:effectLst/>
        </p:spPr>
      </p:pic>
      <p:pic>
        <p:nvPicPr>
          <p:cNvPr id="279" name="Picture 1939" descr="图片682"/>
          <p:cNvPicPr>
            <a:picLocks noChangeAspect="1" noChangeArrowheads="1"/>
          </p:cNvPicPr>
          <p:nvPr/>
        </p:nvPicPr>
        <p:blipFill>
          <a:blip r:embed="rId21" cstate="print"/>
          <a:srcRect/>
          <a:stretch>
            <a:fillRect/>
          </a:stretch>
        </p:blipFill>
        <p:spPr bwMode="auto">
          <a:xfrm>
            <a:off x="1404017" y="2713891"/>
            <a:ext cx="109468" cy="153295"/>
          </a:xfrm>
          <a:prstGeom prst="rect">
            <a:avLst/>
          </a:prstGeom>
          <a:noFill/>
          <a:effectLst/>
        </p:spPr>
      </p:pic>
      <p:pic>
        <p:nvPicPr>
          <p:cNvPr id="280" name="Picture 1939" descr="图片682"/>
          <p:cNvPicPr>
            <a:picLocks noChangeAspect="1" noChangeArrowheads="1"/>
          </p:cNvPicPr>
          <p:nvPr/>
        </p:nvPicPr>
        <p:blipFill>
          <a:blip r:embed="rId21" cstate="print"/>
          <a:srcRect/>
          <a:stretch>
            <a:fillRect/>
          </a:stretch>
        </p:blipFill>
        <p:spPr bwMode="auto">
          <a:xfrm>
            <a:off x="1505790" y="2713891"/>
            <a:ext cx="109468" cy="153295"/>
          </a:xfrm>
          <a:prstGeom prst="rect">
            <a:avLst/>
          </a:prstGeom>
          <a:noFill/>
          <a:effectLst/>
        </p:spPr>
      </p:pic>
      <p:pic>
        <p:nvPicPr>
          <p:cNvPr id="281" name="Picture 1939" descr="图片682"/>
          <p:cNvPicPr>
            <a:picLocks noChangeAspect="1" noChangeArrowheads="1"/>
          </p:cNvPicPr>
          <p:nvPr/>
        </p:nvPicPr>
        <p:blipFill>
          <a:blip r:embed="rId21" cstate="print"/>
          <a:srcRect/>
          <a:stretch>
            <a:fillRect/>
          </a:stretch>
        </p:blipFill>
        <p:spPr bwMode="auto">
          <a:xfrm>
            <a:off x="1607561" y="2713891"/>
            <a:ext cx="109468" cy="153295"/>
          </a:xfrm>
          <a:prstGeom prst="rect">
            <a:avLst/>
          </a:prstGeom>
          <a:noFill/>
          <a:effectLst/>
        </p:spPr>
      </p:pic>
      <p:pic>
        <p:nvPicPr>
          <p:cNvPr id="282" name="Picture 1939" descr="图片682"/>
          <p:cNvPicPr>
            <a:picLocks noChangeAspect="1" noChangeArrowheads="1"/>
          </p:cNvPicPr>
          <p:nvPr/>
        </p:nvPicPr>
        <p:blipFill>
          <a:blip r:embed="rId21" cstate="print"/>
          <a:srcRect/>
          <a:stretch>
            <a:fillRect/>
          </a:stretch>
        </p:blipFill>
        <p:spPr bwMode="auto">
          <a:xfrm>
            <a:off x="1709333" y="2713891"/>
            <a:ext cx="109468" cy="153295"/>
          </a:xfrm>
          <a:prstGeom prst="rect">
            <a:avLst/>
          </a:prstGeom>
          <a:noFill/>
          <a:effectLst/>
        </p:spPr>
      </p:pic>
      <p:cxnSp>
        <p:nvCxnSpPr>
          <p:cNvPr id="285" name="直接连接符 284"/>
          <p:cNvCxnSpPr/>
          <p:nvPr/>
        </p:nvCxnSpPr>
        <p:spPr bwMode="auto">
          <a:xfrm>
            <a:off x="3683988" y="1073409"/>
            <a:ext cx="269960" cy="0"/>
          </a:xfrm>
          <a:prstGeom prst="line">
            <a:avLst/>
          </a:prstGeom>
          <a:noFill/>
          <a:ln w="53975">
            <a:solidFill>
              <a:srgbClr val="0070C0"/>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86" name="矩形 285"/>
          <p:cNvSpPr/>
          <p:nvPr/>
        </p:nvSpPr>
        <p:spPr bwMode="auto">
          <a:xfrm>
            <a:off x="3576006" y="926308"/>
            <a:ext cx="863871" cy="277763"/>
          </a:xfrm>
          <a:prstGeom prst="rect">
            <a:avLst/>
          </a:prstGeom>
          <a:noFill/>
          <a:ln w="9525" cap="flat" cmpd="sng" algn="ctr">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287" name="TextBox 286"/>
          <p:cNvSpPr txBox="1"/>
          <p:nvPr/>
        </p:nvSpPr>
        <p:spPr>
          <a:xfrm>
            <a:off x="3908862" y="970774"/>
            <a:ext cx="511923" cy="176933"/>
          </a:xfrm>
          <a:prstGeom prst="rect">
            <a:avLst/>
          </a:prstGeom>
          <a:noFill/>
        </p:spPr>
        <p:txBody>
          <a:bodyPr wrap="none" lIns="68542" tIns="34271" rIns="68542" bIns="34271" rtlCol="0">
            <a:spAutoFit/>
          </a:bodyPr>
          <a:lstStyle/>
          <a:p>
            <a:r>
              <a:rPr lang="en-US" altLang="zh-CN" sz="700" dirty="0" smtClean="0">
                <a:solidFill>
                  <a:srgbClr val="000000"/>
                </a:solidFill>
                <a:latin typeface="FrutigerNext LT Medium"/>
                <a:ea typeface="宋体" panose="02010600030101010101" pitchFamily="2" charset="-122"/>
                <a:cs typeface="Arial" panose="020B0604020202020204" pitchFamily="34" charset="0"/>
              </a:rPr>
              <a:t>GRE</a:t>
            </a:r>
            <a:r>
              <a:rPr lang="zh-CN" altLang="en-US" sz="700" dirty="0" smtClean="0">
                <a:solidFill>
                  <a:srgbClr val="000000"/>
                </a:solidFill>
                <a:latin typeface="FrutigerNext LT Medium"/>
                <a:ea typeface="宋体" panose="02010600030101010101" pitchFamily="2" charset="-122"/>
                <a:cs typeface="Arial" panose="020B0604020202020204" pitchFamily="34" charset="0"/>
              </a:rPr>
              <a:t>隧道</a:t>
            </a:r>
            <a:endParaRPr lang="en-US" altLang="zh-CN" sz="700" dirty="0">
              <a:solidFill>
                <a:srgbClr val="000000"/>
              </a:solidFill>
              <a:latin typeface="FrutigerNext LT Medium"/>
              <a:ea typeface="华文细黑"/>
              <a:cs typeface="Arial" panose="020B0604020202020204" pitchFamily="34" charset="0"/>
            </a:endParaRPr>
          </a:p>
        </p:txBody>
      </p:sp>
      <p:cxnSp>
        <p:nvCxnSpPr>
          <p:cNvPr id="288" name="直接连接符 287"/>
          <p:cNvCxnSpPr/>
          <p:nvPr/>
        </p:nvCxnSpPr>
        <p:spPr bwMode="auto">
          <a:xfrm flipV="1">
            <a:off x="2342293" y="2817765"/>
            <a:ext cx="1372675" cy="409967"/>
          </a:xfrm>
          <a:prstGeom prst="line">
            <a:avLst/>
          </a:prstGeom>
          <a:noFill/>
          <a:ln w="53975">
            <a:solidFill>
              <a:srgbClr val="0070C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9" name="直接连接符 288"/>
          <p:cNvCxnSpPr/>
          <p:nvPr/>
        </p:nvCxnSpPr>
        <p:spPr bwMode="auto">
          <a:xfrm flipV="1">
            <a:off x="3283444" y="2817765"/>
            <a:ext cx="431523" cy="409967"/>
          </a:xfrm>
          <a:prstGeom prst="line">
            <a:avLst/>
          </a:prstGeom>
          <a:noFill/>
          <a:ln w="53975">
            <a:solidFill>
              <a:srgbClr val="0070C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91" name="Picture 470" descr="图片630"/>
          <p:cNvPicPr>
            <a:picLocks noChangeAspect="1" noChangeArrowheads="1"/>
          </p:cNvPicPr>
          <p:nvPr/>
        </p:nvPicPr>
        <p:blipFill>
          <a:blip r:embed="rId22" cstate="print"/>
          <a:srcRect/>
          <a:stretch>
            <a:fillRect/>
          </a:stretch>
        </p:blipFill>
        <p:spPr bwMode="auto">
          <a:xfrm>
            <a:off x="3741856" y="2673396"/>
            <a:ext cx="161958" cy="162000"/>
          </a:xfrm>
          <a:prstGeom prst="rect">
            <a:avLst/>
          </a:prstGeom>
          <a:noFill/>
        </p:spPr>
      </p:pic>
      <p:pic>
        <p:nvPicPr>
          <p:cNvPr id="292" name="Picture 470" descr="图片630"/>
          <p:cNvPicPr>
            <a:picLocks noChangeAspect="1" noChangeArrowheads="1"/>
          </p:cNvPicPr>
          <p:nvPr/>
        </p:nvPicPr>
        <p:blipFill>
          <a:blip r:embed="rId22" cstate="print"/>
          <a:srcRect/>
          <a:stretch>
            <a:fillRect/>
          </a:stretch>
        </p:blipFill>
        <p:spPr bwMode="auto">
          <a:xfrm>
            <a:off x="3680776" y="2676670"/>
            <a:ext cx="161958" cy="162000"/>
          </a:xfrm>
          <a:prstGeom prst="rect">
            <a:avLst/>
          </a:prstGeom>
          <a:noFill/>
        </p:spPr>
      </p:pic>
      <p:sp>
        <p:nvSpPr>
          <p:cNvPr id="293" name="TextBox 292"/>
          <p:cNvSpPr txBox="1"/>
          <p:nvPr/>
        </p:nvSpPr>
        <p:spPr>
          <a:xfrm>
            <a:off x="4004730" y="2666213"/>
            <a:ext cx="485927" cy="176953"/>
          </a:xfrm>
          <a:prstGeom prst="rect">
            <a:avLst/>
          </a:prstGeom>
          <a:noFill/>
        </p:spPr>
        <p:txBody>
          <a:bodyPr wrap="squar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防火墙</a:t>
            </a:r>
            <a:endParaRPr lang="en-US" altLang="zh-CN" sz="700" dirty="0">
              <a:solidFill>
                <a:srgbClr val="000000"/>
              </a:solidFill>
              <a:latin typeface="FrutigerNext LT Medium"/>
              <a:ea typeface="华文细黑"/>
              <a:cs typeface="Arial" panose="020B0604020202020204" pitchFamily="34" charset="0"/>
            </a:endParaRPr>
          </a:p>
        </p:txBody>
      </p:sp>
      <p:sp>
        <p:nvSpPr>
          <p:cNvPr id="290" name="任意多边形 289"/>
          <p:cNvSpPr/>
          <p:nvPr/>
        </p:nvSpPr>
        <p:spPr bwMode="auto">
          <a:xfrm>
            <a:off x="2039907" y="2538146"/>
            <a:ext cx="1869877" cy="1583871"/>
          </a:xfrm>
          <a:custGeom>
            <a:avLst/>
            <a:gdLst>
              <a:gd name="connsiteX0" fmla="*/ 190005 w 2493818"/>
              <a:gd name="connsiteY0" fmla="*/ 2088078 h 2111828"/>
              <a:gd name="connsiteX1" fmla="*/ 332509 w 2493818"/>
              <a:gd name="connsiteY1" fmla="*/ 1114301 h 2111828"/>
              <a:gd name="connsiteX2" fmla="*/ 2185060 w 2493818"/>
              <a:gd name="connsiteY2" fmla="*/ 354280 h 2111828"/>
              <a:gd name="connsiteX3" fmla="*/ 2101933 w 2493818"/>
              <a:gd name="connsiteY3" fmla="*/ 294904 h 2111828"/>
              <a:gd name="connsiteX4" fmla="*/ 237507 w 2493818"/>
              <a:gd name="connsiteY4" fmla="*/ 936171 h 2111828"/>
              <a:gd name="connsiteX5" fmla="*/ 1080655 w 2493818"/>
              <a:gd name="connsiteY5" fmla="*/ 9896 h 2111828"/>
              <a:gd name="connsiteX6" fmla="*/ 1626920 w 2493818"/>
              <a:gd name="connsiteY6" fmla="*/ 995548 h 2111828"/>
              <a:gd name="connsiteX7" fmla="*/ 2303813 w 2493818"/>
              <a:gd name="connsiteY7" fmla="*/ 401782 h 2111828"/>
              <a:gd name="connsiteX8" fmla="*/ 2386940 w 2493818"/>
              <a:gd name="connsiteY8" fmla="*/ 484909 h 2111828"/>
              <a:gd name="connsiteX9" fmla="*/ 1662546 w 2493818"/>
              <a:gd name="connsiteY9" fmla="*/ 1316182 h 2111828"/>
              <a:gd name="connsiteX10" fmla="*/ 1579418 w 2493818"/>
              <a:gd name="connsiteY10" fmla="*/ 2111828 h 211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3818" h="2111828">
                <a:moveTo>
                  <a:pt x="190005" y="2088078"/>
                </a:moveTo>
                <a:cubicBezTo>
                  <a:pt x="95002" y="1745672"/>
                  <a:pt x="0" y="1403267"/>
                  <a:pt x="332509" y="1114301"/>
                </a:cubicBezTo>
                <a:cubicBezTo>
                  <a:pt x="665018" y="825335"/>
                  <a:pt x="1890156" y="490846"/>
                  <a:pt x="2185060" y="354280"/>
                </a:cubicBezTo>
                <a:cubicBezTo>
                  <a:pt x="2479964" y="217714"/>
                  <a:pt x="2426525" y="197922"/>
                  <a:pt x="2101933" y="294904"/>
                </a:cubicBezTo>
                <a:cubicBezTo>
                  <a:pt x="1777341" y="391886"/>
                  <a:pt x="407720" y="983672"/>
                  <a:pt x="237507" y="936171"/>
                </a:cubicBezTo>
                <a:cubicBezTo>
                  <a:pt x="67294" y="888670"/>
                  <a:pt x="849086" y="0"/>
                  <a:pt x="1080655" y="9896"/>
                </a:cubicBezTo>
                <a:cubicBezTo>
                  <a:pt x="1312224" y="19792"/>
                  <a:pt x="1423060" y="930234"/>
                  <a:pt x="1626920" y="995548"/>
                </a:cubicBezTo>
                <a:cubicBezTo>
                  <a:pt x="1830780" y="1060862"/>
                  <a:pt x="2177143" y="486888"/>
                  <a:pt x="2303813" y="401782"/>
                </a:cubicBezTo>
                <a:cubicBezTo>
                  <a:pt x="2430483" y="316676"/>
                  <a:pt x="2493818" y="332509"/>
                  <a:pt x="2386940" y="484909"/>
                </a:cubicBezTo>
                <a:cubicBezTo>
                  <a:pt x="2280062" y="637309"/>
                  <a:pt x="1797133" y="1045029"/>
                  <a:pt x="1662546" y="1316182"/>
                </a:cubicBezTo>
                <a:cubicBezTo>
                  <a:pt x="1527959" y="1587335"/>
                  <a:pt x="1553688" y="1849581"/>
                  <a:pt x="1579418" y="2111828"/>
                </a:cubicBezTo>
              </a:path>
            </a:pathLst>
          </a:custGeom>
          <a:noFill/>
          <a:ln w="19050" cap="flat" cmpd="sng" algn="ctr">
            <a:solidFill>
              <a:srgbClr val="C0000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Tree>
  </p:cSld>
  <p:clrMapOvr>
    <a:masterClrMapping/>
  </p:clrMapOvr>
  <p:transition advClick="0" advTm="8000">
    <p:cut/>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 name="内容占位符 2"/>
          <p:cNvSpPr txBox="1"/>
          <p:nvPr/>
        </p:nvSpPr>
        <p:spPr bwMode="auto">
          <a:xfrm>
            <a:off x="4879103" y="863206"/>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a:defRPr/>
            </a:pPr>
            <a:r>
              <a:rPr lang="zh-CN" altLang="en-US" sz="1000" b="1" dirty="0" smtClean="0">
                <a:solidFill>
                  <a:srgbClr val="990000"/>
                </a:solidFill>
                <a:latin typeface="微软雅黑" panose="020B0503020204020204" pitchFamily="34" charset="-122"/>
                <a:ea typeface="微软雅黑" panose="020B0503020204020204" pitchFamily="34" charset="-122"/>
              </a:rPr>
              <a:t>场景限制说明：</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pPr>
            <a:r>
              <a:rPr lang="zh-CN" altLang="en-US" sz="1000" b="1" dirty="0" smtClean="0">
                <a:solidFill>
                  <a:srgbClr val="000000"/>
                </a:solidFill>
                <a:latin typeface="微软雅黑" panose="020B0503020204020204" pitchFamily="34" charset="-122"/>
                <a:ea typeface="微软雅黑" panose="020B0503020204020204" pitchFamily="34" charset="-122"/>
              </a:rPr>
              <a:t>典型场景</a:t>
            </a:r>
            <a:r>
              <a:rPr lang="zh-CN" altLang="en-US" sz="1000" dirty="0" smtClean="0">
                <a:solidFill>
                  <a:srgbClr val="000000"/>
                </a:solidFill>
                <a:latin typeface="微软雅黑" panose="020B0503020204020204" pitchFamily="34" charset="-122"/>
                <a:ea typeface="微软雅黑" panose="020B0503020204020204" pitchFamily="34" charset="-122"/>
              </a:rPr>
              <a:t>：</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r>
              <a:rPr lang="zh-CN" altLang="en-US" sz="1000" dirty="0" smtClean="0">
                <a:solidFill>
                  <a:srgbClr val="000000"/>
                </a:solidFill>
                <a:latin typeface="微软雅黑" panose="020B0503020204020204" pitchFamily="34" charset="-122"/>
                <a:ea typeface="微软雅黑" panose="020B0503020204020204" pitchFamily="34" charset="-122"/>
              </a:rPr>
              <a:t>防火墙置于内网和</a:t>
            </a:r>
            <a:r>
              <a:rPr lang="en-US" altLang="zh-CN" sz="1000" dirty="0" smtClean="0">
                <a:solidFill>
                  <a:srgbClr val="000000"/>
                </a:solidFill>
                <a:latin typeface="微软雅黑" panose="020B0503020204020204" pitchFamily="34" charset="-122"/>
                <a:ea typeface="微软雅黑" panose="020B0503020204020204" pitchFamily="34" charset="-122"/>
              </a:rPr>
              <a:t>Internet</a:t>
            </a:r>
            <a:r>
              <a:rPr lang="zh-CN" altLang="en-US" sz="1000" dirty="0" smtClean="0">
                <a:solidFill>
                  <a:srgbClr val="000000"/>
                </a:solidFill>
                <a:latin typeface="微软雅黑" panose="020B0503020204020204" pitchFamily="34" charset="-122"/>
                <a:ea typeface="微软雅黑" panose="020B0503020204020204" pitchFamily="34" charset="-122"/>
              </a:rPr>
              <a:t>之间时，通常会进行</a:t>
            </a:r>
            <a:r>
              <a:rPr lang="en-US" altLang="zh-CN" sz="1000" dirty="0" smtClean="0">
                <a:solidFill>
                  <a:srgbClr val="000000"/>
                </a:solidFill>
                <a:latin typeface="微软雅黑" panose="020B0503020204020204" pitchFamily="34" charset="-122"/>
                <a:ea typeface="微软雅黑" panose="020B0503020204020204" pitchFamily="34" charset="-122"/>
              </a:rPr>
              <a:t>NAT</a:t>
            </a:r>
            <a:r>
              <a:rPr lang="zh-CN" altLang="en-US" sz="1000" dirty="0" smtClean="0">
                <a:solidFill>
                  <a:srgbClr val="000000"/>
                </a:solidFill>
                <a:latin typeface="微软雅黑" panose="020B0503020204020204" pitchFamily="34" charset="-122"/>
                <a:ea typeface="微软雅黑" panose="020B0503020204020204" pitchFamily="34" charset="-122"/>
              </a:rPr>
              <a:t>地址转换处理。由于</a:t>
            </a:r>
            <a:r>
              <a:rPr lang="en-US" altLang="zh-CN" sz="1000" dirty="0" smtClean="0">
                <a:solidFill>
                  <a:srgbClr val="000000"/>
                </a:solidFill>
                <a:latin typeface="微软雅黑" panose="020B0503020204020204" pitchFamily="34" charset="-122"/>
                <a:ea typeface="微软雅黑" panose="020B0503020204020204" pitchFamily="34" charset="-122"/>
              </a:rPr>
              <a:t>NAT</a:t>
            </a:r>
            <a:r>
              <a:rPr lang="zh-CN" altLang="en-US" sz="1000" dirty="0" smtClean="0">
                <a:solidFill>
                  <a:srgbClr val="000000"/>
                </a:solidFill>
                <a:latin typeface="微软雅黑" panose="020B0503020204020204" pitchFamily="34" charset="-122"/>
                <a:ea typeface="微软雅黑" panose="020B0503020204020204" pitchFamily="34" charset="-122"/>
              </a:rPr>
              <a:t>会造成流量</a:t>
            </a:r>
            <a:r>
              <a:rPr lang="en-US" altLang="zh-CN" sz="1000" dirty="0" smtClean="0">
                <a:solidFill>
                  <a:srgbClr val="000000"/>
                </a:solidFill>
                <a:latin typeface="微软雅黑" panose="020B0503020204020204" pitchFamily="34" charset="-122"/>
                <a:ea typeface="微软雅黑" panose="020B0503020204020204" pitchFamily="34" charset="-122"/>
              </a:rPr>
              <a:t>IP</a:t>
            </a:r>
            <a:r>
              <a:rPr lang="zh-CN" altLang="en-US" sz="1000" dirty="0" smtClean="0">
                <a:solidFill>
                  <a:srgbClr val="000000"/>
                </a:solidFill>
                <a:latin typeface="微软雅黑" panose="020B0503020204020204" pitchFamily="34" charset="-122"/>
                <a:ea typeface="微软雅黑" panose="020B0503020204020204" pitchFamily="34" charset="-122"/>
              </a:rPr>
              <a:t>层信息的变化，直接造成了</a:t>
            </a:r>
            <a:r>
              <a:rPr lang="en-US" altLang="zh-CN" sz="1000" dirty="0" smtClean="0">
                <a:solidFill>
                  <a:srgbClr val="000000"/>
                </a:solidFill>
                <a:latin typeface="微软雅黑" panose="020B0503020204020204" pitchFamily="34" charset="-122"/>
                <a:ea typeface="微软雅黑" panose="020B0503020204020204" pitchFamily="34" charset="-122"/>
              </a:rPr>
              <a:t>MSV</a:t>
            </a:r>
            <a:r>
              <a:rPr lang="zh-CN" altLang="en-US" sz="1000" dirty="0" smtClean="0">
                <a:solidFill>
                  <a:srgbClr val="000000"/>
                </a:solidFill>
                <a:latin typeface="微软雅黑" panose="020B0503020204020204" pitchFamily="34" charset="-122"/>
                <a:ea typeface="微软雅黑" panose="020B0503020204020204" pitchFamily="34" charset="-122"/>
              </a:rPr>
              <a:t>业务链功能中需要按照</a:t>
            </a:r>
            <a:r>
              <a:rPr lang="en-US" altLang="zh-CN" sz="1000" dirty="0" smtClean="0">
                <a:solidFill>
                  <a:srgbClr val="000000"/>
                </a:solidFill>
                <a:latin typeface="微软雅黑" panose="020B0503020204020204" pitchFamily="34" charset="-122"/>
                <a:ea typeface="微软雅黑" panose="020B0503020204020204" pitchFamily="34" charset="-122"/>
              </a:rPr>
              <a:t>NAT</a:t>
            </a:r>
            <a:r>
              <a:rPr lang="zh-CN" altLang="en-US" sz="1000" dirty="0" smtClean="0">
                <a:solidFill>
                  <a:srgbClr val="000000"/>
                </a:solidFill>
                <a:latin typeface="微软雅黑" panose="020B0503020204020204" pitchFamily="34" charset="-122"/>
                <a:ea typeface="微软雅黑" panose="020B0503020204020204" pitchFamily="34" charset="-122"/>
              </a:rPr>
              <a:t>转换前后的信息定义两条业务流策略来对应一条真实流量，给用户带来配置困难和其他问题。</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endParaRPr lang="en-US" altLang="zh-CN" sz="1000" dirty="0" smtClean="0">
              <a:solidFill>
                <a:srgbClr val="00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pPr>
            <a:r>
              <a:rPr lang="zh-CN" altLang="en-US" sz="1000" b="1" dirty="0" smtClean="0">
                <a:solidFill>
                  <a:srgbClr val="000000"/>
                </a:solidFill>
                <a:latin typeface="微软雅黑" panose="020B0503020204020204" pitchFamily="34" charset="-122"/>
                <a:ea typeface="微软雅黑" panose="020B0503020204020204" pitchFamily="34" charset="-122"/>
              </a:rPr>
              <a:t>问题：</a:t>
            </a:r>
            <a:endParaRPr lang="en-US" altLang="zh-CN" sz="1000" b="1" dirty="0" smtClean="0">
              <a:solidFill>
                <a:srgbClr val="000000"/>
              </a:solidFill>
              <a:latin typeface="微软雅黑" panose="020B0503020204020204" pitchFamily="34" charset="-122"/>
              <a:ea typeface="微软雅黑" panose="020B0503020204020204" pitchFamily="34" charset="-122"/>
            </a:endParaRPr>
          </a:p>
          <a:p>
            <a:r>
              <a:rPr lang="zh-CN" altLang="en-US" sz="1000" dirty="0" smtClean="0">
                <a:solidFill>
                  <a:srgbClr val="000000"/>
                </a:solidFill>
                <a:latin typeface="微软雅黑" panose="020B0503020204020204" pitchFamily="34" charset="-122"/>
                <a:ea typeface="微软雅黑" panose="020B0503020204020204" pitchFamily="34" charset="-122"/>
              </a:rPr>
              <a:t>对</a:t>
            </a:r>
            <a:r>
              <a:rPr lang="en-US" altLang="zh-CN" sz="1000" dirty="0" smtClean="0">
                <a:solidFill>
                  <a:srgbClr val="000000"/>
                </a:solidFill>
                <a:latin typeface="微软雅黑" panose="020B0503020204020204" pitchFamily="34" charset="-122"/>
                <a:ea typeface="微软雅黑" panose="020B0503020204020204" pitchFamily="34" charset="-122"/>
              </a:rPr>
              <a:t>NAT</a:t>
            </a:r>
            <a:r>
              <a:rPr lang="zh-CN" altLang="en-US" sz="1000" dirty="0" smtClean="0">
                <a:solidFill>
                  <a:srgbClr val="000000"/>
                </a:solidFill>
                <a:latin typeface="微软雅黑" panose="020B0503020204020204" pitchFamily="34" charset="-122"/>
                <a:ea typeface="微软雅黑" panose="020B0503020204020204" pitchFamily="34" charset="-122"/>
              </a:rPr>
              <a:t>转换前后的信息需要定义两条业务流策略来对应一条真实流量，配置变复杂，从内到外访问时定义的两条业务流匹配规则在经过源</a:t>
            </a:r>
            <a:r>
              <a:rPr lang="en-US" altLang="zh-CN" sz="1000" dirty="0" smtClean="0">
                <a:solidFill>
                  <a:srgbClr val="000000"/>
                </a:solidFill>
                <a:latin typeface="微软雅黑" panose="020B0503020204020204" pitchFamily="34" charset="-122"/>
                <a:ea typeface="微软雅黑" panose="020B0503020204020204" pitchFamily="34" charset="-122"/>
              </a:rPr>
              <a:t>NAT</a:t>
            </a:r>
            <a:r>
              <a:rPr lang="zh-CN" altLang="en-US" sz="1000" dirty="0" smtClean="0">
                <a:solidFill>
                  <a:srgbClr val="000000"/>
                </a:solidFill>
                <a:latin typeface="微软雅黑" panose="020B0503020204020204" pitchFamily="34" charset="-122"/>
                <a:ea typeface="微软雅黑" panose="020B0503020204020204" pitchFamily="34" charset="-122"/>
              </a:rPr>
              <a:t>地址转换后收敛为一条业务流匹配规则（例如业务流</a:t>
            </a:r>
            <a:r>
              <a:rPr lang="en-US" altLang="zh-CN" sz="1000" dirty="0" smtClean="0">
                <a:solidFill>
                  <a:srgbClr val="000000"/>
                </a:solidFill>
                <a:latin typeface="微软雅黑" panose="020B0503020204020204" pitchFamily="34" charset="-122"/>
                <a:ea typeface="微软雅黑" panose="020B0503020204020204" pitchFamily="34" charset="-122"/>
              </a:rPr>
              <a:t>1</a:t>
            </a:r>
            <a:r>
              <a:rPr lang="zh-CN" altLang="en-US" sz="1000" dirty="0" smtClean="0">
                <a:solidFill>
                  <a:srgbClr val="000000"/>
                </a:solidFill>
                <a:latin typeface="微软雅黑" panose="020B0503020204020204" pitchFamily="34" charset="-122"/>
                <a:ea typeface="微软雅黑" panose="020B0503020204020204" pitchFamily="34" charset="-122"/>
              </a:rPr>
              <a:t>：</a:t>
            </a:r>
            <a:r>
              <a:rPr lang="en-US" altLang="zh-CN" sz="1000" dirty="0" smtClean="0">
                <a:solidFill>
                  <a:srgbClr val="000000"/>
                </a:solidFill>
                <a:latin typeface="微软雅黑" panose="020B0503020204020204" pitchFamily="34" charset="-122"/>
                <a:ea typeface="微软雅黑" panose="020B0503020204020204" pitchFamily="34" charset="-122"/>
              </a:rPr>
              <a:t>IP</a:t>
            </a:r>
            <a:r>
              <a:rPr lang="zh-CN" altLang="en-US" sz="1000" dirty="0" smtClean="0">
                <a:solidFill>
                  <a:srgbClr val="000000"/>
                </a:solidFill>
                <a:latin typeface="微软雅黑" panose="020B0503020204020204" pitchFamily="34" charset="-122"/>
                <a:ea typeface="微软雅黑" panose="020B0503020204020204" pitchFamily="34" charset="-122"/>
              </a:rPr>
              <a:t>段</a:t>
            </a:r>
            <a:r>
              <a:rPr lang="en-US" altLang="zh-CN" sz="1000" dirty="0" smtClean="0">
                <a:solidFill>
                  <a:srgbClr val="000000"/>
                </a:solidFill>
                <a:latin typeface="微软雅黑" panose="020B0503020204020204" pitchFamily="34" charset="-122"/>
                <a:ea typeface="微软雅黑" panose="020B0503020204020204" pitchFamily="34" charset="-122"/>
              </a:rPr>
              <a:t>1</a:t>
            </a:r>
            <a:r>
              <a:rPr lang="en-US" altLang="zh-CN"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a:t>
            </a:r>
            <a:r>
              <a:rPr lang="zh-CN" altLang="en-US"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百度服务器，业务流</a:t>
            </a:r>
            <a:r>
              <a:rPr lang="en-US" altLang="zh-CN"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2</a:t>
            </a:r>
            <a:r>
              <a:rPr lang="zh-CN" altLang="en-US"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a:t>
            </a:r>
            <a:r>
              <a:rPr lang="en-US" altLang="zh-CN"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IP</a:t>
            </a:r>
            <a:r>
              <a:rPr lang="zh-CN" altLang="en-US"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段</a:t>
            </a:r>
            <a:r>
              <a:rPr lang="en-US" altLang="zh-CN"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2</a:t>
            </a:r>
            <a:r>
              <a:rPr lang="zh-CN" altLang="en-US"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百度服务器，通过一个</a:t>
            </a:r>
            <a:r>
              <a:rPr lang="en-US" altLang="zh-CN"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NAT</a:t>
            </a:r>
            <a:r>
              <a:rPr lang="zh-CN" altLang="en-US"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地址池</a:t>
            </a:r>
            <a:r>
              <a:rPr lang="en-US" altLang="zh-CN"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1</a:t>
            </a:r>
            <a:r>
              <a:rPr lang="zh-CN" altLang="en-US"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转换后，变为业务流</a:t>
            </a:r>
            <a:r>
              <a:rPr lang="en-US" altLang="zh-CN"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3</a:t>
            </a:r>
            <a:r>
              <a:rPr lang="zh-CN" altLang="en-US"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a:t>
            </a:r>
            <a:r>
              <a:rPr lang="en-US" altLang="zh-CN"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NAT</a:t>
            </a:r>
            <a:r>
              <a:rPr lang="zh-CN" altLang="en-US"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地址池</a:t>
            </a:r>
            <a:r>
              <a:rPr lang="en-US" altLang="zh-CN"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1</a:t>
            </a:r>
            <a:r>
              <a:rPr lang="zh-CN" altLang="en-US" sz="1000" dirty="0" smtClean="0">
                <a:solidFill>
                  <a:srgbClr val="000000"/>
                </a:solidFill>
                <a:latin typeface="微软雅黑" panose="020B0503020204020204" pitchFamily="34" charset="-122"/>
                <a:ea typeface="微软雅黑" panose="020B0503020204020204" pitchFamily="34" charset="-122"/>
                <a:sym typeface="Wingdings" panose="05000000000000000000" pitchFamily="2" charset="2"/>
              </a:rPr>
              <a:t>百度服务器）</a:t>
            </a:r>
            <a:r>
              <a:rPr lang="zh-CN" altLang="en-US" sz="1000" dirty="0" smtClean="0">
                <a:solidFill>
                  <a:srgbClr val="000000"/>
                </a:solidFill>
                <a:latin typeface="微软雅黑" panose="020B0503020204020204" pitchFamily="34" charset="-122"/>
                <a:ea typeface="微软雅黑" panose="020B0503020204020204" pitchFamily="34" charset="-122"/>
              </a:rPr>
              <a:t>，后续流量无法精确匹配。</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endParaRPr lang="en-US" altLang="zh-CN" sz="1200" dirty="0" smtClean="0">
              <a:solidFill>
                <a:srgbClr val="B2B2B2"/>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pPr>
            <a:r>
              <a:rPr lang="zh-CN" altLang="en-US" sz="1200" b="1" dirty="0" smtClean="0">
                <a:solidFill>
                  <a:srgbClr val="FF0000"/>
                </a:solidFill>
                <a:latin typeface="微软雅黑" panose="020B0503020204020204" pitchFamily="34" charset="-122"/>
                <a:ea typeface="微软雅黑" panose="020B0503020204020204" pitchFamily="34" charset="-122"/>
              </a:rPr>
              <a:t>场景限制：</a:t>
            </a:r>
            <a:endParaRPr lang="en-US" altLang="zh-CN" sz="1200" b="1" dirty="0" smtClean="0">
              <a:solidFill>
                <a:srgbClr val="FF0000"/>
              </a:solidFill>
              <a:latin typeface="微软雅黑" panose="020B0503020204020204" pitchFamily="34" charset="-122"/>
              <a:ea typeface="微软雅黑" panose="020B0503020204020204" pitchFamily="34" charset="-122"/>
            </a:endParaRPr>
          </a:p>
          <a:p>
            <a:r>
              <a:rPr lang="zh-CN" altLang="en-US" sz="1000" dirty="0" smtClean="0">
                <a:solidFill>
                  <a:srgbClr val="FF0000"/>
                </a:solidFill>
                <a:latin typeface="微软雅黑" panose="020B0503020204020204" pitchFamily="34" charset="-122"/>
                <a:ea typeface="微软雅黑" panose="020B0503020204020204" pitchFamily="34" charset="-122"/>
              </a:rPr>
              <a:t>防火墙如果做</a:t>
            </a:r>
            <a:r>
              <a:rPr lang="en-US" altLang="zh-CN" sz="1000" dirty="0" smtClean="0">
                <a:solidFill>
                  <a:srgbClr val="FF0000"/>
                </a:solidFill>
                <a:latin typeface="微软雅黑" panose="020B0503020204020204" pitchFamily="34" charset="-122"/>
                <a:ea typeface="微软雅黑" panose="020B0503020204020204" pitchFamily="34" charset="-122"/>
              </a:rPr>
              <a:t>NAT</a:t>
            </a:r>
            <a:r>
              <a:rPr lang="zh-CN" altLang="en-US" sz="1000" dirty="0" smtClean="0">
                <a:solidFill>
                  <a:srgbClr val="FF0000"/>
                </a:solidFill>
                <a:latin typeface="微软雅黑" panose="020B0503020204020204" pitchFamily="34" charset="-122"/>
                <a:ea typeface="微软雅黑" panose="020B0503020204020204" pitchFamily="34" charset="-122"/>
              </a:rPr>
              <a:t>，必须将其置于核心层交换机靠近</a:t>
            </a:r>
            <a:r>
              <a:rPr lang="en-US" altLang="zh-CN" sz="1000" dirty="0" smtClean="0">
                <a:solidFill>
                  <a:srgbClr val="FF0000"/>
                </a:solidFill>
                <a:latin typeface="微软雅黑" panose="020B0503020204020204" pitchFamily="34" charset="-122"/>
                <a:ea typeface="微软雅黑" panose="020B0503020204020204" pitchFamily="34" charset="-122"/>
              </a:rPr>
              <a:t>Internet</a:t>
            </a:r>
            <a:r>
              <a:rPr lang="zh-CN" altLang="en-US" sz="1000" dirty="0" smtClean="0">
                <a:solidFill>
                  <a:srgbClr val="FF0000"/>
                </a:solidFill>
                <a:latin typeface="微软雅黑" panose="020B0503020204020204" pitchFamily="34" charset="-122"/>
                <a:ea typeface="微软雅黑" panose="020B0503020204020204" pitchFamily="34" charset="-122"/>
              </a:rPr>
              <a:t>侧的最外端，从内到外的流量不需要关注</a:t>
            </a:r>
            <a:r>
              <a:rPr lang="en-US" altLang="zh-CN" sz="1000" dirty="0" smtClean="0">
                <a:solidFill>
                  <a:srgbClr val="FF0000"/>
                </a:solidFill>
                <a:latin typeface="微软雅黑" panose="020B0503020204020204" pitchFamily="34" charset="-122"/>
                <a:ea typeface="微软雅黑" panose="020B0503020204020204" pitchFamily="34" charset="-122"/>
              </a:rPr>
              <a:t>NAT</a:t>
            </a:r>
            <a:r>
              <a:rPr lang="zh-CN" altLang="en-US" sz="1000" dirty="0" smtClean="0">
                <a:solidFill>
                  <a:srgbClr val="FF0000"/>
                </a:solidFill>
                <a:latin typeface="微软雅黑" panose="020B0503020204020204" pitchFamily="34" charset="-122"/>
                <a:ea typeface="微软雅黑" panose="020B0503020204020204" pitchFamily="34" charset="-122"/>
              </a:rPr>
              <a:t>转换，从外到内的流量需要配置</a:t>
            </a:r>
            <a:r>
              <a:rPr lang="en-US" altLang="zh-CN" sz="1000" dirty="0" smtClean="0">
                <a:solidFill>
                  <a:srgbClr val="FF0000"/>
                </a:solidFill>
                <a:latin typeface="微软雅黑" panose="020B0503020204020204" pitchFamily="34" charset="-122"/>
                <a:ea typeface="微软雅黑" panose="020B0503020204020204" pitchFamily="34" charset="-122"/>
              </a:rPr>
              <a:t>NAT</a:t>
            </a:r>
            <a:r>
              <a:rPr lang="zh-CN" altLang="en-US" sz="1000" dirty="0" smtClean="0">
                <a:solidFill>
                  <a:srgbClr val="FF0000"/>
                </a:solidFill>
                <a:latin typeface="微软雅黑" panose="020B0503020204020204" pitchFamily="34" charset="-122"/>
                <a:ea typeface="微软雅黑" panose="020B0503020204020204" pitchFamily="34" charset="-122"/>
              </a:rPr>
              <a:t>转换前的业务流进行首次（到防火墙）引流，由于是</a:t>
            </a:r>
            <a:r>
              <a:rPr lang="en-US" altLang="zh-CN" sz="1000" dirty="0" smtClean="0">
                <a:solidFill>
                  <a:srgbClr val="FF0000"/>
                </a:solidFill>
                <a:latin typeface="微软雅黑" panose="020B0503020204020204" pitchFamily="34" charset="-122"/>
                <a:ea typeface="微软雅黑" panose="020B0503020204020204" pitchFamily="34" charset="-122"/>
              </a:rPr>
              <a:t>NAT</a:t>
            </a:r>
            <a:r>
              <a:rPr lang="zh-CN" altLang="en-US" sz="1000" dirty="0" smtClean="0">
                <a:solidFill>
                  <a:srgbClr val="FF0000"/>
                </a:solidFill>
                <a:latin typeface="微软雅黑" panose="020B0503020204020204" pitchFamily="34" charset="-122"/>
                <a:ea typeface="微软雅黑" panose="020B0503020204020204" pitchFamily="34" charset="-122"/>
              </a:rPr>
              <a:t>转换前的流量，没有用户信息，因此首次引流只能基于</a:t>
            </a:r>
            <a:r>
              <a:rPr lang="en-US" altLang="zh-CN" sz="1000" dirty="0" smtClean="0">
                <a:solidFill>
                  <a:srgbClr val="FF0000"/>
                </a:solidFill>
                <a:latin typeface="微软雅黑" panose="020B0503020204020204" pitchFamily="34" charset="-122"/>
                <a:ea typeface="微软雅黑" panose="020B0503020204020204" pitchFamily="34" charset="-122"/>
              </a:rPr>
              <a:t>ACL</a:t>
            </a:r>
            <a:r>
              <a:rPr lang="zh-CN" altLang="en-US" sz="1000" dirty="0" smtClean="0">
                <a:solidFill>
                  <a:srgbClr val="FF0000"/>
                </a:solidFill>
                <a:latin typeface="微软雅黑" panose="020B0503020204020204" pitchFamily="34" charset="-122"/>
                <a:ea typeface="微软雅黑" panose="020B0503020204020204" pitchFamily="34" charset="-122"/>
              </a:rPr>
              <a:t>配置。</a:t>
            </a:r>
            <a:endParaRPr lang="zh-CN" altLang="en-US" sz="1000" dirty="0" smtClean="0">
              <a:solidFill>
                <a:srgbClr val="FF0000"/>
              </a:solidFill>
              <a:latin typeface="微软雅黑" panose="020B0503020204020204" pitchFamily="34" charset="-122"/>
              <a:ea typeface="微软雅黑" panose="020B0503020204020204" pitchFamily="34" charset="-122"/>
            </a:endParaRPr>
          </a:p>
          <a:p>
            <a:endParaRPr lang="zh-CN" altLang="en-US" sz="1000" dirty="0">
              <a:solidFill>
                <a:srgbClr val="FF0000"/>
              </a:solidFill>
              <a:latin typeface="微软雅黑" panose="020B0503020204020204" pitchFamily="34" charset="-122"/>
              <a:ea typeface="微软雅黑" panose="020B0503020204020204" pitchFamily="34" charset="-122"/>
            </a:endParaRPr>
          </a:p>
        </p:txBody>
      </p:sp>
      <p:sp>
        <p:nvSpPr>
          <p:cNvPr id="6" name="标题 1"/>
          <p:cNvSpPr>
            <a:spLocks noGrp="1"/>
          </p:cNvSpPr>
          <p:nvPr>
            <p:ph type="title"/>
          </p:nvPr>
        </p:nvSpPr>
        <p:spPr/>
        <p:txBody>
          <a:bodyPr/>
          <a:lstStyle/>
          <a:p>
            <a:r>
              <a:rPr lang="en-US" altLang="zh-CN" dirty="0" smtClean="0"/>
              <a:t>MSV</a:t>
            </a:r>
            <a:r>
              <a:rPr lang="zh-CN" altLang="en-US" dirty="0" smtClean="0"/>
              <a:t>业务链场景限制二</a:t>
            </a:r>
            <a:r>
              <a:rPr lang="en-US" altLang="zh-CN" dirty="0" smtClean="0"/>
              <a:t>—</a:t>
            </a:r>
            <a:r>
              <a:rPr lang="zh-CN" altLang="en-US" sz="2100" dirty="0" smtClean="0"/>
              <a:t>防火墙作</a:t>
            </a:r>
            <a:r>
              <a:rPr lang="en-US" altLang="zh-CN" sz="2100" dirty="0" smtClean="0"/>
              <a:t>NAT</a:t>
            </a:r>
            <a:endParaRPr lang="zh-CN" altLang="en-US" dirty="0"/>
          </a:p>
        </p:txBody>
      </p:sp>
      <p:pic>
        <p:nvPicPr>
          <p:cNvPr id="294" name="Picture 18" descr="图片796"/>
          <p:cNvPicPr>
            <a:picLocks noChangeAspect="1" noChangeArrowheads="1"/>
          </p:cNvPicPr>
          <p:nvPr/>
        </p:nvPicPr>
        <p:blipFill>
          <a:blip r:embed="rId1" cstate="print"/>
          <a:srcRect/>
          <a:stretch>
            <a:fillRect/>
          </a:stretch>
        </p:blipFill>
        <p:spPr bwMode="auto">
          <a:xfrm>
            <a:off x="3133270" y="2305553"/>
            <a:ext cx="394824" cy="378042"/>
          </a:xfrm>
          <a:prstGeom prst="rect">
            <a:avLst/>
          </a:prstGeom>
          <a:noFill/>
          <a:ln w="9525">
            <a:noFill/>
            <a:miter lim="800000"/>
            <a:headEnd/>
            <a:tailEnd/>
          </a:ln>
        </p:spPr>
      </p:pic>
      <p:sp>
        <p:nvSpPr>
          <p:cNvPr id="295" name="AutoShape 2"/>
          <p:cNvSpPr>
            <a:spLocks noChangeArrowheads="1"/>
          </p:cNvSpPr>
          <p:nvPr/>
        </p:nvSpPr>
        <p:spPr bwMode="auto">
          <a:xfrm>
            <a:off x="658245" y="863206"/>
            <a:ext cx="3918517"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296" name="圆角矩形 295"/>
          <p:cNvSpPr/>
          <p:nvPr/>
        </p:nvSpPr>
        <p:spPr bwMode="auto">
          <a:xfrm>
            <a:off x="3573995" y="2129590"/>
            <a:ext cx="431936" cy="812204"/>
          </a:xfrm>
          <a:prstGeom prst="roundRect">
            <a:avLst/>
          </a:prstGeom>
          <a:solidFill>
            <a:srgbClr val="92D050">
              <a:alpha val="35000"/>
            </a:srgbClr>
          </a:solidFill>
          <a:ln w="12700">
            <a:solidFill>
              <a:schemeClr val="bg2"/>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97" name="TextBox 296"/>
          <p:cNvSpPr txBox="1"/>
          <p:nvPr/>
        </p:nvSpPr>
        <p:spPr>
          <a:xfrm>
            <a:off x="756999" y="3221968"/>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汇聚层</a:t>
            </a:r>
            <a:endParaRPr lang="en-US" altLang="zh-CN" sz="800" b="1" dirty="0">
              <a:solidFill>
                <a:srgbClr val="000000"/>
              </a:solidFill>
              <a:latin typeface="FrutigerNext LT Medium"/>
              <a:ea typeface="华文细黑"/>
              <a:cs typeface="Arial" panose="020B0604020202020204" pitchFamily="34" charset="0"/>
            </a:endParaRPr>
          </a:p>
        </p:txBody>
      </p:sp>
      <p:sp>
        <p:nvSpPr>
          <p:cNvPr id="298" name="TextBox 297"/>
          <p:cNvSpPr txBox="1"/>
          <p:nvPr/>
        </p:nvSpPr>
        <p:spPr>
          <a:xfrm>
            <a:off x="756999" y="3769223"/>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接入层</a:t>
            </a:r>
            <a:endParaRPr lang="en-US" altLang="zh-CN" sz="800" b="1" dirty="0">
              <a:solidFill>
                <a:srgbClr val="000000"/>
              </a:solidFill>
              <a:latin typeface="FrutigerNext LT Medium"/>
              <a:ea typeface="华文细黑"/>
              <a:cs typeface="Arial" panose="020B0604020202020204" pitchFamily="34" charset="0"/>
            </a:endParaRPr>
          </a:p>
        </p:txBody>
      </p:sp>
      <p:sp>
        <p:nvSpPr>
          <p:cNvPr id="299" name="TextBox 298"/>
          <p:cNvSpPr txBox="1"/>
          <p:nvPr/>
        </p:nvSpPr>
        <p:spPr>
          <a:xfrm>
            <a:off x="656036" y="225780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数据中心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300" name="TextBox 299"/>
          <p:cNvSpPr txBox="1"/>
          <p:nvPr/>
        </p:nvSpPr>
        <p:spPr>
          <a:xfrm>
            <a:off x="656036" y="170535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网管中心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301" name="TextBox 300"/>
          <p:cNvSpPr txBox="1"/>
          <p:nvPr/>
        </p:nvSpPr>
        <p:spPr>
          <a:xfrm>
            <a:off x="857963" y="961945"/>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分支</a:t>
            </a:r>
            <a:endParaRPr lang="en-US" altLang="zh-CN" sz="800" b="1" dirty="0">
              <a:solidFill>
                <a:srgbClr val="000000"/>
              </a:solidFill>
              <a:latin typeface="FrutigerNext LT Medium"/>
              <a:ea typeface="华文细黑"/>
              <a:cs typeface="Arial" panose="020B0604020202020204" pitchFamily="34" charset="0"/>
            </a:endParaRPr>
          </a:p>
        </p:txBody>
      </p:sp>
      <p:sp>
        <p:nvSpPr>
          <p:cNvPr id="302" name="TextBox 301"/>
          <p:cNvSpPr txBox="1"/>
          <p:nvPr/>
        </p:nvSpPr>
        <p:spPr>
          <a:xfrm>
            <a:off x="857963" y="1286016"/>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访客</a:t>
            </a:r>
            <a:endParaRPr lang="en-US" altLang="zh-CN" sz="800" b="1" dirty="0">
              <a:solidFill>
                <a:srgbClr val="000000"/>
              </a:solidFill>
              <a:latin typeface="FrutigerNext LT Medium"/>
              <a:ea typeface="华文细黑"/>
              <a:cs typeface="Arial" panose="020B0604020202020204" pitchFamily="34" charset="0"/>
            </a:endParaRPr>
          </a:p>
        </p:txBody>
      </p:sp>
      <p:sp>
        <p:nvSpPr>
          <p:cNvPr id="303" name="TextBox 302"/>
          <p:cNvSpPr txBox="1"/>
          <p:nvPr/>
        </p:nvSpPr>
        <p:spPr>
          <a:xfrm>
            <a:off x="756999" y="4260851"/>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应用层</a:t>
            </a:r>
            <a:endParaRPr lang="en-US" altLang="zh-CN" sz="800" b="1" dirty="0">
              <a:solidFill>
                <a:srgbClr val="000000"/>
              </a:solidFill>
              <a:latin typeface="FrutigerNext LT Medium"/>
              <a:ea typeface="华文细黑"/>
              <a:cs typeface="Arial" panose="020B0604020202020204" pitchFamily="34" charset="0"/>
            </a:endParaRPr>
          </a:p>
        </p:txBody>
      </p:sp>
      <p:sp>
        <p:nvSpPr>
          <p:cNvPr id="304" name="圆角矩形 303"/>
          <p:cNvSpPr/>
          <p:nvPr/>
        </p:nvSpPr>
        <p:spPr bwMode="auto">
          <a:xfrm>
            <a:off x="1256153" y="4214293"/>
            <a:ext cx="2826867" cy="29138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05" name="圆角矩形 304"/>
          <p:cNvSpPr/>
          <p:nvPr/>
        </p:nvSpPr>
        <p:spPr bwMode="auto">
          <a:xfrm>
            <a:off x="2260571" y="1636740"/>
            <a:ext cx="847609" cy="319346"/>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06" name="圆角矩形 305"/>
          <p:cNvSpPr/>
          <p:nvPr/>
        </p:nvSpPr>
        <p:spPr bwMode="auto">
          <a:xfrm>
            <a:off x="1256153" y="3563706"/>
            <a:ext cx="2826867" cy="622241"/>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07" name="圆角矩形 306"/>
          <p:cNvSpPr/>
          <p:nvPr/>
        </p:nvSpPr>
        <p:spPr bwMode="auto">
          <a:xfrm>
            <a:off x="1256153" y="3130887"/>
            <a:ext cx="2826867"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08" name="圆角矩形 307"/>
          <p:cNvSpPr/>
          <p:nvPr/>
        </p:nvSpPr>
        <p:spPr bwMode="auto">
          <a:xfrm>
            <a:off x="2278190" y="2305555"/>
            <a:ext cx="809879"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09" name="圆角矩形 308"/>
          <p:cNvSpPr/>
          <p:nvPr/>
        </p:nvSpPr>
        <p:spPr bwMode="auto">
          <a:xfrm>
            <a:off x="1256153" y="1555751"/>
            <a:ext cx="621843" cy="394944"/>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grpSp>
        <p:nvGrpSpPr>
          <p:cNvPr id="2" name="组合 327"/>
          <p:cNvGrpSpPr/>
          <p:nvPr/>
        </p:nvGrpSpPr>
        <p:grpSpPr>
          <a:xfrm>
            <a:off x="2341030" y="2362743"/>
            <a:ext cx="692043" cy="270000"/>
            <a:chOff x="3055299" y="2326369"/>
            <a:chExt cx="922964" cy="360000"/>
          </a:xfrm>
        </p:grpSpPr>
        <p:pic>
          <p:nvPicPr>
            <p:cNvPr id="311" name="Picture 460" descr="图片239"/>
            <p:cNvPicPr>
              <a:picLocks noChangeAspect="1" noChangeArrowheads="1"/>
            </p:cNvPicPr>
            <p:nvPr/>
          </p:nvPicPr>
          <p:blipFill>
            <a:blip r:embed="rId2" cstate="print"/>
            <a:srcRect/>
            <a:stretch>
              <a:fillRect/>
            </a:stretch>
          </p:blipFill>
          <p:spPr bwMode="auto">
            <a:xfrm>
              <a:off x="3631363" y="2326369"/>
              <a:ext cx="346900" cy="360000"/>
            </a:xfrm>
            <a:prstGeom prst="rect">
              <a:avLst/>
            </a:prstGeom>
            <a:noFill/>
          </p:spPr>
        </p:pic>
        <p:pic>
          <p:nvPicPr>
            <p:cNvPr id="312" name="Picture 460" descr="图片239"/>
            <p:cNvPicPr>
              <a:picLocks noChangeAspect="1" noChangeArrowheads="1"/>
            </p:cNvPicPr>
            <p:nvPr/>
          </p:nvPicPr>
          <p:blipFill>
            <a:blip r:embed="rId2" cstate="print"/>
            <a:srcRect/>
            <a:stretch>
              <a:fillRect/>
            </a:stretch>
          </p:blipFill>
          <p:spPr bwMode="auto">
            <a:xfrm>
              <a:off x="3055299" y="2326369"/>
              <a:ext cx="346900" cy="360000"/>
            </a:xfrm>
            <a:prstGeom prst="rect">
              <a:avLst/>
            </a:prstGeom>
            <a:noFill/>
          </p:spPr>
        </p:pic>
      </p:grpSp>
      <p:cxnSp>
        <p:nvCxnSpPr>
          <p:cNvPr id="313" name="直接连接符 312"/>
          <p:cNvCxnSpPr>
            <a:stCxn id="312" idx="2"/>
            <a:endCxn id="364" idx="0"/>
          </p:cNvCxnSpPr>
          <p:nvPr/>
        </p:nvCxnSpPr>
        <p:spPr bwMode="auto">
          <a:xfrm flipH="1">
            <a:off x="1997943" y="2632746"/>
            <a:ext cx="473143"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4" name="直接连接符 313"/>
          <p:cNvCxnSpPr>
            <a:stCxn id="311" idx="2"/>
            <a:endCxn id="361" idx="0"/>
          </p:cNvCxnSpPr>
          <p:nvPr/>
        </p:nvCxnSpPr>
        <p:spPr bwMode="auto">
          <a:xfrm>
            <a:off x="2903022" y="2632746"/>
            <a:ext cx="481575"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5" name="直接连接符 314"/>
          <p:cNvCxnSpPr>
            <a:stCxn id="311" idx="2"/>
            <a:endCxn id="363" idx="0"/>
          </p:cNvCxnSpPr>
          <p:nvPr/>
        </p:nvCxnSpPr>
        <p:spPr bwMode="auto">
          <a:xfrm flipH="1">
            <a:off x="2443445" y="2632746"/>
            <a:ext cx="459577"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6" name="直接连接符 315"/>
          <p:cNvCxnSpPr>
            <a:stCxn id="312" idx="2"/>
            <a:endCxn id="362" idx="0"/>
          </p:cNvCxnSpPr>
          <p:nvPr/>
        </p:nvCxnSpPr>
        <p:spPr bwMode="auto">
          <a:xfrm>
            <a:off x="2471084" y="2632746"/>
            <a:ext cx="489240"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17" name="直接连接符 316"/>
          <p:cNvCxnSpPr>
            <a:stCxn id="364" idx="2"/>
            <a:endCxn id="322" idx="0"/>
          </p:cNvCxnSpPr>
          <p:nvPr/>
        </p:nvCxnSpPr>
        <p:spPr bwMode="auto">
          <a:xfrm flipH="1">
            <a:off x="1731022" y="3465327"/>
            <a:ext cx="266921"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18" name="Picture 461" descr="图片240"/>
          <p:cNvPicPr>
            <a:picLocks noChangeAspect="1" noChangeArrowheads="1"/>
          </p:cNvPicPr>
          <p:nvPr/>
        </p:nvPicPr>
        <p:blipFill>
          <a:blip r:embed="rId3" cstate="print"/>
          <a:srcRect/>
          <a:stretch>
            <a:fillRect/>
          </a:stretch>
        </p:blipFill>
        <p:spPr bwMode="auto">
          <a:xfrm>
            <a:off x="2101616" y="3689114"/>
            <a:ext cx="232315" cy="243000"/>
          </a:xfrm>
          <a:prstGeom prst="rect">
            <a:avLst/>
          </a:prstGeom>
          <a:noFill/>
        </p:spPr>
      </p:pic>
      <p:pic>
        <p:nvPicPr>
          <p:cNvPr id="319" name="Picture 461" descr="图片240"/>
          <p:cNvPicPr>
            <a:picLocks noChangeAspect="1" noChangeArrowheads="1"/>
          </p:cNvPicPr>
          <p:nvPr/>
        </p:nvPicPr>
        <p:blipFill>
          <a:blip r:embed="rId3" cstate="print"/>
          <a:srcRect/>
          <a:stretch>
            <a:fillRect/>
          </a:stretch>
        </p:blipFill>
        <p:spPr bwMode="auto">
          <a:xfrm>
            <a:off x="2386173" y="3689114"/>
            <a:ext cx="232315" cy="243000"/>
          </a:xfrm>
          <a:prstGeom prst="rect">
            <a:avLst/>
          </a:prstGeom>
          <a:noFill/>
        </p:spPr>
      </p:pic>
      <p:pic>
        <p:nvPicPr>
          <p:cNvPr id="320" name="Picture 461" descr="图片240"/>
          <p:cNvPicPr>
            <a:picLocks noChangeAspect="1" noChangeArrowheads="1"/>
          </p:cNvPicPr>
          <p:nvPr/>
        </p:nvPicPr>
        <p:blipFill>
          <a:blip r:embed="rId3" cstate="print"/>
          <a:srcRect/>
          <a:stretch>
            <a:fillRect/>
          </a:stretch>
        </p:blipFill>
        <p:spPr bwMode="auto">
          <a:xfrm>
            <a:off x="2744902" y="3689114"/>
            <a:ext cx="232315" cy="243000"/>
          </a:xfrm>
          <a:prstGeom prst="rect">
            <a:avLst/>
          </a:prstGeom>
          <a:noFill/>
        </p:spPr>
      </p:pic>
      <p:pic>
        <p:nvPicPr>
          <p:cNvPr id="321" name="Picture 461" descr="图片240"/>
          <p:cNvPicPr>
            <a:picLocks noChangeAspect="1" noChangeArrowheads="1"/>
          </p:cNvPicPr>
          <p:nvPr/>
        </p:nvPicPr>
        <p:blipFill>
          <a:blip r:embed="rId3" cstate="print"/>
          <a:srcRect/>
          <a:stretch>
            <a:fillRect/>
          </a:stretch>
        </p:blipFill>
        <p:spPr bwMode="auto">
          <a:xfrm>
            <a:off x="3040176" y="3689114"/>
            <a:ext cx="232315" cy="243000"/>
          </a:xfrm>
          <a:prstGeom prst="rect">
            <a:avLst/>
          </a:prstGeom>
          <a:noFill/>
        </p:spPr>
      </p:pic>
      <p:pic>
        <p:nvPicPr>
          <p:cNvPr id="322" name="Picture 462" descr="图片241"/>
          <p:cNvPicPr>
            <a:picLocks noChangeAspect="1" noChangeArrowheads="1"/>
          </p:cNvPicPr>
          <p:nvPr/>
        </p:nvPicPr>
        <p:blipFill>
          <a:blip r:embed="rId4" cstate="print"/>
          <a:srcRect/>
          <a:stretch>
            <a:fillRect/>
          </a:stretch>
        </p:blipFill>
        <p:spPr bwMode="auto">
          <a:xfrm>
            <a:off x="1615787" y="3689114"/>
            <a:ext cx="230466" cy="243000"/>
          </a:xfrm>
          <a:prstGeom prst="rect">
            <a:avLst/>
          </a:prstGeom>
          <a:noFill/>
        </p:spPr>
      </p:pic>
      <p:pic>
        <p:nvPicPr>
          <p:cNvPr id="323" name="Picture 462" descr="图片241"/>
          <p:cNvPicPr>
            <a:picLocks noChangeAspect="1" noChangeArrowheads="1"/>
          </p:cNvPicPr>
          <p:nvPr/>
        </p:nvPicPr>
        <p:blipFill>
          <a:blip r:embed="rId4" cstate="print"/>
          <a:srcRect/>
          <a:stretch>
            <a:fillRect/>
          </a:stretch>
        </p:blipFill>
        <p:spPr bwMode="auto">
          <a:xfrm>
            <a:off x="3520003" y="3689114"/>
            <a:ext cx="230466" cy="243000"/>
          </a:xfrm>
          <a:prstGeom prst="rect">
            <a:avLst/>
          </a:prstGeom>
          <a:noFill/>
        </p:spPr>
      </p:pic>
      <p:cxnSp>
        <p:nvCxnSpPr>
          <p:cNvPr id="324" name="直接连接符 323"/>
          <p:cNvCxnSpPr>
            <a:stCxn id="363" idx="2"/>
            <a:endCxn id="318" idx="0"/>
          </p:cNvCxnSpPr>
          <p:nvPr/>
        </p:nvCxnSpPr>
        <p:spPr bwMode="auto">
          <a:xfrm flipH="1">
            <a:off x="2217775" y="3465327"/>
            <a:ext cx="225669"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5" name="直接连接符 324"/>
          <p:cNvCxnSpPr>
            <a:stCxn id="363" idx="2"/>
            <a:endCxn id="319" idx="0"/>
          </p:cNvCxnSpPr>
          <p:nvPr/>
        </p:nvCxnSpPr>
        <p:spPr bwMode="auto">
          <a:xfrm>
            <a:off x="2443443" y="3465327"/>
            <a:ext cx="58887"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6" name="直接连接符 325"/>
          <p:cNvCxnSpPr>
            <a:stCxn id="364" idx="2"/>
            <a:endCxn id="318" idx="0"/>
          </p:cNvCxnSpPr>
          <p:nvPr/>
        </p:nvCxnSpPr>
        <p:spPr bwMode="auto">
          <a:xfrm>
            <a:off x="1997942" y="3465327"/>
            <a:ext cx="21983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7" name="直接连接符 326"/>
          <p:cNvCxnSpPr>
            <a:stCxn id="364" idx="2"/>
            <a:endCxn id="319" idx="0"/>
          </p:cNvCxnSpPr>
          <p:nvPr/>
        </p:nvCxnSpPr>
        <p:spPr bwMode="auto">
          <a:xfrm>
            <a:off x="1997942" y="3465327"/>
            <a:ext cx="50438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8" name="直接连接符 327"/>
          <p:cNvCxnSpPr>
            <a:stCxn id="363" idx="2"/>
            <a:endCxn id="322" idx="0"/>
          </p:cNvCxnSpPr>
          <p:nvPr/>
        </p:nvCxnSpPr>
        <p:spPr bwMode="auto">
          <a:xfrm flipH="1">
            <a:off x="1731020" y="3465327"/>
            <a:ext cx="71242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29" name="直接连接符 328"/>
          <p:cNvCxnSpPr>
            <a:stCxn id="362" idx="2"/>
            <a:endCxn id="320" idx="0"/>
          </p:cNvCxnSpPr>
          <p:nvPr/>
        </p:nvCxnSpPr>
        <p:spPr bwMode="auto">
          <a:xfrm flipH="1">
            <a:off x="2861059" y="3465327"/>
            <a:ext cx="9926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0" name="直接连接符 329"/>
          <p:cNvCxnSpPr>
            <a:stCxn id="361" idx="2"/>
            <a:endCxn id="320" idx="0"/>
          </p:cNvCxnSpPr>
          <p:nvPr/>
        </p:nvCxnSpPr>
        <p:spPr bwMode="auto">
          <a:xfrm flipH="1">
            <a:off x="2861061" y="3465327"/>
            <a:ext cx="52353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1" name="直接连接符 330"/>
          <p:cNvCxnSpPr>
            <a:stCxn id="361" idx="2"/>
            <a:endCxn id="321" idx="0"/>
          </p:cNvCxnSpPr>
          <p:nvPr/>
        </p:nvCxnSpPr>
        <p:spPr bwMode="auto">
          <a:xfrm flipH="1">
            <a:off x="3156334" y="3465327"/>
            <a:ext cx="22826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2" name="直接连接符 331"/>
          <p:cNvCxnSpPr>
            <a:stCxn id="362" idx="2"/>
            <a:endCxn id="321" idx="0"/>
          </p:cNvCxnSpPr>
          <p:nvPr/>
        </p:nvCxnSpPr>
        <p:spPr bwMode="auto">
          <a:xfrm>
            <a:off x="2960324" y="3465327"/>
            <a:ext cx="19600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3" name="直接连接符 332"/>
          <p:cNvCxnSpPr>
            <a:stCxn id="361" idx="2"/>
            <a:endCxn id="323" idx="0"/>
          </p:cNvCxnSpPr>
          <p:nvPr/>
        </p:nvCxnSpPr>
        <p:spPr bwMode="auto">
          <a:xfrm>
            <a:off x="3384594" y="3465327"/>
            <a:ext cx="25064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4" name="直接连接符 333"/>
          <p:cNvCxnSpPr>
            <a:stCxn id="362" idx="2"/>
            <a:endCxn id="323" idx="0"/>
          </p:cNvCxnSpPr>
          <p:nvPr/>
        </p:nvCxnSpPr>
        <p:spPr bwMode="auto">
          <a:xfrm>
            <a:off x="2960325" y="3465327"/>
            <a:ext cx="67491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 name="组合 418"/>
          <p:cNvGrpSpPr/>
          <p:nvPr/>
        </p:nvGrpSpPr>
        <p:grpSpPr>
          <a:xfrm>
            <a:off x="2373110" y="1675508"/>
            <a:ext cx="620886" cy="189000"/>
            <a:chOff x="3186592" y="1346049"/>
            <a:chExt cx="828064" cy="252000"/>
          </a:xfrm>
        </p:grpSpPr>
        <p:pic>
          <p:nvPicPr>
            <p:cNvPr id="336" name="Picture 456" descr="图片235"/>
            <p:cNvPicPr>
              <a:picLocks noChangeAspect="1" noChangeArrowheads="1"/>
            </p:cNvPicPr>
            <p:nvPr/>
          </p:nvPicPr>
          <p:blipFill>
            <a:blip r:embed="rId5" cstate="print"/>
            <a:srcRect/>
            <a:stretch>
              <a:fillRect/>
            </a:stretch>
          </p:blipFill>
          <p:spPr bwMode="auto">
            <a:xfrm>
              <a:off x="3762656" y="1346049"/>
              <a:ext cx="252000" cy="252000"/>
            </a:xfrm>
            <a:prstGeom prst="rect">
              <a:avLst/>
            </a:prstGeom>
            <a:noFill/>
          </p:spPr>
        </p:pic>
        <p:pic>
          <p:nvPicPr>
            <p:cNvPr id="337" name="Picture 456" descr="图片235"/>
            <p:cNvPicPr>
              <a:picLocks noChangeAspect="1" noChangeArrowheads="1"/>
            </p:cNvPicPr>
            <p:nvPr/>
          </p:nvPicPr>
          <p:blipFill>
            <a:blip r:embed="rId5" cstate="print"/>
            <a:srcRect/>
            <a:stretch>
              <a:fillRect/>
            </a:stretch>
          </p:blipFill>
          <p:spPr bwMode="auto">
            <a:xfrm>
              <a:off x="3186592" y="1346049"/>
              <a:ext cx="252000" cy="252000"/>
            </a:xfrm>
            <a:prstGeom prst="rect">
              <a:avLst/>
            </a:prstGeom>
            <a:noFill/>
          </p:spPr>
        </p:pic>
      </p:grpSp>
      <p:cxnSp>
        <p:nvCxnSpPr>
          <p:cNvPr id="338" name="直接连接符 337"/>
          <p:cNvCxnSpPr>
            <a:stCxn id="336" idx="2"/>
            <a:endCxn id="311" idx="0"/>
          </p:cNvCxnSpPr>
          <p:nvPr/>
        </p:nvCxnSpPr>
        <p:spPr bwMode="auto">
          <a:xfrm>
            <a:off x="2899523"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9" name="直接连接符 338"/>
          <p:cNvCxnSpPr>
            <a:stCxn id="337" idx="2"/>
            <a:endCxn id="312" idx="0"/>
          </p:cNvCxnSpPr>
          <p:nvPr/>
        </p:nvCxnSpPr>
        <p:spPr bwMode="auto">
          <a:xfrm>
            <a:off x="2467587"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0" name="TextBox 339"/>
          <p:cNvSpPr txBox="1"/>
          <p:nvPr/>
        </p:nvSpPr>
        <p:spPr>
          <a:xfrm>
            <a:off x="2174804" y="3969788"/>
            <a:ext cx="377271" cy="17693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部门</a:t>
            </a:r>
            <a:r>
              <a:rPr lang="en-US" altLang="zh-CN" sz="700" dirty="0">
                <a:solidFill>
                  <a:srgbClr val="000000"/>
                </a:solidFill>
                <a:latin typeface="FrutigerNext LT Medium"/>
                <a:ea typeface="华文细黑"/>
                <a:cs typeface="Arial" panose="020B0604020202020204" pitchFamily="34" charset="0"/>
              </a:rPr>
              <a:t>A</a:t>
            </a:r>
            <a:endParaRPr lang="zh-CN" altLang="en-US" sz="700" dirty="0">
              <a:solidFill>
                <a:srgbClr val="000000"/>
              </a:solidFill>
              <a:latin typeface="FrutigerNext LT Medium"/>
              <a:ea typeface="华文细黑"/>
              <a:cs typeface="Arial" panose="020B0604020202020204" pitchFamily="34" charset="0"/>
            </a:endParaRPr>
          </a:p>
        </p:txBody>
      </p:sp>
      <p:sp>
        <p:nvSpPr>
          <p:cNvPr id="341" name="TextBox 340"/>
          <p:cNvSpPr txBox="1"/>
          <p:nvPr/>
        </p:nvSpPr>
        <p:spPr>
          <a:xfrm>
            <a:off x="2799287" y="3969788"/>
            <a:ext cx="37727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部门</a:t>
            </a:r>
            <a:r>
              <a:rPr lang="en-US" altLang="zh-CN" sz="700" dirty="0" smtClean="0">
                <a:solidFill>
                  <a:srgbClr val="000000"/>
                </a:solidFill>
                <a:latin typeface="FrutigerNext LT Medium"/>
                <a:ea typeface="华文细黑"/>
                <a:cs typeface="Arial" panose="020B0604020202020204" pitchFamily="34" charset="0"/>
              </a:rPr>
              <a:t>B</a:t>
            </a:r>
            <a:endParaRPr lang="zh-CN" altLang="en-US" sz="700" dirty="0">
              <a:solidFill>
                <a:srgbClr val="000000"/>
              </a:solidFill>
              <a:latin typeface="FrutigerNext LT Medium"/>
              <a:ea typeface="华文细黑"/>
              <a:cs typeface="Arial" panose="020B0604020202020204" pitchFamily="34" charset="0"/>
            </a:endParaRPr>
          </a:p>
        </p:txBody>
      </p:sp>
      <p:sp>
        <p:nvSpPr>
          <p:cNvPr id="342" name="TextBox 341"/>
          <p:cNvSpPr txBox="1"/>
          <p:nvPr/>
        </p:nvSpPr>
        <p:spPr>
          <a:xfrm>
            <a:off x="1414318" y="3969789"/>
            <a:ext cx="587304"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访客接入区</a:t>
            </a:r>
            <a:endParaRPr lang="zh-CN" altLang="en-US" sz="700" dirty="0">
              <a:solidFill>
                <a:srgbClr val="000000"/>
              </a:solidFill>
              <a:latin typeface="FrutigerNext LT Medium"/>
              <a:ea typeface="华文细黑"/>
              <a:cs typeface="Arial" panose="020B0604020202020204" pitchFamily="34" charset="0"/>
            </a:endParaRPr>
          </a:p>
        </p:txBody>
      </p:sp>
      <p:sp>
        <p:nvSpPr>
          <p:cNvPr id="343" name="TextBox 342"/>
          <p:cNvSpPr txBox="1"/>
          <p:nvPr/>
        </p:nvSpPr>
        <p:spPr>
          <a:xfrm>
            <a:off x="3277666" y="3969789"/>
            <a:ext cx="702720"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 内部公共区域</a:t>
            </a:r>
            <a:endParaRPr lang="zh-CN" altLang="en-US" sz="700" dirty="0">
              <a:solidFill>
                <a:srgbClr val="000000"/>
              </a:solidFill>
              <a:latin typeface="FrutigerNext LT Medium"/>
              <a:ea typeface="华文细黑"/>
              <a:cs typeface="Arial" panose="020B0604020202020204" pitchFamily="34" charset="0"/>
            </a:endParaRPr>
          </a:p>
        </p:txBody>
      </p:sp>
      <p:sp>
        <p:nvSpPr>
          <p:cNvPr id="344" name="圆角矩形 343"/>
          <p:cNvSpPr/>
          <p:nvPr/>
        </p:nvSpPr>
        <p:spPr bwMode="auto">
          <a:xfrm>
            <a:off x="1256156" y="2121050"/>
            <a:ext cx="616787" cy="832577"/>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cxnSp>
        <p:nvCxnSpPr>
          <p:cNvPr id="345" name="直接连接符 344"/>
          <p:cNvCxnSpPr>
            <a:stCxn id="348" idx="2"/>
            <a:endCxn id="365" idx="0"/>
          </p:cNvCxnSpPr>
          <p:nvPr/>
        </p:nvCxnSpPr>
        <p:spPr bwMode="auto">
          <a:xfrm>
            <a:off x="1399206" y="2329731"/>
            <a:ext cx="922"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6" name="直接连接符 345"/>
          <p:cNvCxnSpPr>
            <a:stCxn id="347" idx="2"/>
            <a:endCxn id="366" idx="0"/>
          </p:cNvCxnSpPr>
          <p:nvPr/>
        </p:nvCxnSpPr>
        <p:spPr bwMode="auto">
          <a:xfrm flipH="1">
            <a:off x="1717639" y="2329731"/>
            <a:ext cx="255"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47" name="Picture 460" descr="图片239"/>
          <p:cNvPicPr>
            <a:picLocks noChangeAspect="1" noChangeArrowheads="1"/>
          </p:cNvPicPr>
          <p:nvPr/>
        </p:nvPicPr>
        <p:blipFill>
          <a:blip r:embed="rId2" cstate="print"/>
          <a:srcRect/>
          <a:stretch>
            <a:fillRect/>
          </a:stretch>
        </p:blipFill>
        <p:spPr bwMode="auto">
          <a:xfrm>
            <a:off x="1639862" y="2167730"/>
            <a:ext cx="156064" cy="162000"/>
          </a:xfrm>
          <a:prstGeom prst="rect">
            <a:avLst/>
          </a:prstGeom>
          <a:noFill/>
        </p:spPr>
      </p:pic>
      <p:pic>
        <p:nvPicPr>
          <p:cNvPr id="348" name="Picture 460" descr="图片239"/>
          <p:cNvPicPr>
            <a:picLocks noChangeAspect="1" noChangeArrowheads="1"/>
          </p:cNvPicPr>
          <p:nvPr/>
        </p:nvPicPr>
        <p:blipFill>
          <a:blip r:embed="rId2" cstate="print"/>
          <a:srcRect/>
          <a:stretch>
            <a:fillRect/>
          </a:stretch>
        </p:blipFill>
        <p:spPr bwMode="auto">
          <a:xfrm>
            <a:off x="1321173" y="2167730"/>
            <a:ext cx="156064" cy="162000"/>
          </a:xfrm>
          <a:prstGeom prst="rect">
            <a:avLst/>
          </a:prstGeom>
          <a:noFill/>
        </p:spPr>
      </p:pic>
      <p:cxnSp>
        <p:nvCxnSpPr>
          <p:cNvPr id="349" name="直接连接符 348"/>
          <p:cNvCxnSpPr>
            <a:stCxn id="312" idx="0"/>
          </p:cNvCxnSpPr>
          <p:nvPr/>
        </p:nvCxnSpPr>
        <p:spPr bwMode="auto">
          <a:xfrm flipH="1" flipV="1">
            <a:off x="1871178" y="2271714"/>
            <a:ext cx="599909" cy="910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0" name="直接连接符 349"/>
          <p:cNvCxnSpPr>
            <a:stCxn id="311" idx="0"/>
          </p:cNvCxnSpPr>
          <p:nvPr/>
        </p:nvCxnSpPr>
        <p:spPr bwMode="auto">
          <a:xfrm flipH="1" flipV="1">
            <a:off x="1864034" y="2195514"/>
            <a:ext cx="1038986" cy="1672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1" name="直接连接符 350"/>
          <p:cNvCxnSpPr>
            <a:stCxn id="398" idx="1"/>
            <a:endCxn id="308" idx="3"/>
          </p:cNvCxnSpPr>
          <p:nvPr/>
        </p:nvCxnSpPr>
        <p:spPr bwMode="auto">
          <a:xfrm flipH="1" flipV="1">
            <a:off x="3088068" y="2500570"/>
            <a:ext cx="584389" cy="312811"/>
          </a:xfrm>
          <a:prstGeom prst="line">
            <a:avLst/>
          </a:prstGeom>
          <a:noFill/>
          <a:ln w="50800">
            <a:solidFill>
              <a:srgbClr val="0070C0"/>
            </a:solidFill>
            <a:headEnd type="diamond" w="sm" len="sm"/>
            <a:tailEnd type="diamond"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52" name="Picture 797" descr="图片19"/>
          <p:cNvPicPr>
            <a:picLocks noChangeAspect="1" noChangeArrowheads="1"/>
          </p:cNvPicPr>
          <p:nvPr/>
        </p:nvPicPr>
        <p:blipFill>
          <a:blip r:embed="rId6" cstate="print"/>
          <a:srcRect/>
          <a:stretch>
            <a:fillRect/>
          </a:stretch>
        </p:blipFill>
        <p:spPr bwMode="auto">
          <a:xfrm>
            <a:off x="1281121" y="1679681"/>
            <a:ext cx="354784" cy="215761"/>
          </a:xfrm>
          <a:prstGeom prst="rect">
            <a:avLst/>
          </a:prstGeom>
          <a:noFill/>
        </p:spPr>
      </p:pic>
      <p:pic>
        <p:nvPicPr>
          <p:cNvPr id="353" name="Picture 461" descr="图片240"/>
          <p:cNvPicPr>
            <a:picLocks noChangeAspect="1" noChangeArrowheads="1"/>
          </p:cNvPicPr>
          <p:nvPr/>
        </p:nvPicPr>
        <p:blipFill>
          <a:blip r:embed="rId3" cstate="print"/>
          <a:srcRect/>
          <a:stretch>
            <a:fillRect/>
          </a:stretch>
        </p:blipFill>
        <p:spPr bwMode="auto">
          <a:xfrm>
            <a:off x="1673098" y="1722037"/>
            <a:ext cx="183764" cy="192216"/>
          </a:xfrm>
          <a:prstGeom prst="rect">
            <a:avLst/>
          </a:prstGeom>
          <a:noFill/>
        </p:spPr>
      </p:pic>
      <p:cxnSp>
        <p:nvCxnSpPr>
          <p:cNvPr id="354" name="直接连接符 353"/>
          <p:cNvCxnSpPr>
            <a:stCxn id="311" idx="0"/>
            <a:endCxn id="353" idx="2"/>
          </p:cNvCxnSpPr>
          <p:nvPr/>
        </p:nvCxnSpPr>
        <p:spPr bwMode="auto">
          <a:xfrm flipH="1" flipV="1">
            <a:off x="1764980" y="1914253"/>
            <a:ext cx="1138040"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5" name="直接连接符 354"/>
          <p:cNvCxnSpPr>
            <a:stCxn id="312" idx="0"/>
            <a:endCxn id="353" idx="2"/>
          </p:cNvCxnSpPr>
          <p:nvPr/>
        </p:nvCxnSpPr>
        <p:spPr bwMode="auto">
          <a:xfrm flipH="1" flipV="1">
            <a:off x="1764981" y="1914253"/>
            <a:ext cx="706105"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56" name="圆角矩形 355"/>
          <p:cNvSpPr/>
          <p:nvPr/>
        </p:nvSpPr>
        <p:spPr bwMode="auto">
          <a:xfrm>
            <a:off x="33404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57" name="圆角矩形 356"/>
          <p:cNvSpPr/>
          <p:nvPr/>
        </p:nvSpPr>
        <p:spPr bwMode="auto">
          <a:xfrm>
            <a:off x="1414320" y="3591410"/>
            <a:ext cx="612465"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58" name="圆角矩形 357"/>
          <p:cNvSpPr/>
          <p:nvPr/>
        </p:nvSpPr>
        <p:spPr bwMode="auto">
          <a:xfrm>
            <a:off x="26891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59" name="圆角矩形 358"/>
          <p:cNvSpPr/>
          <p:nvPr/>
        </p:nvSpPr>
        <p:spPr bwMode="auto">
          <a:xfrm>
            <a:off x="2062223" y="3591701"/>
            <a:ext cx="593911"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360" name="TextBox 359"/>
          <p:cNvSpPr txBox="1"/>
          <p:nvPr/>
        </p:nvSpPr>
        <p:spPr>
          <a:xfrm>
            <a:off x="1233983" y="1527956"/>
            <a:ext cx="597585" cy="196199"/>
          </a:xfrm>
          <a:prstGeom prst="rect">
            <a:avLst/>
          </a:prstGeom>
          <a:noFill/>
        </p:spPr>
        <p:txBody>
          <a:bodyPr wrap="none" lIns="68542" tIns="34271" rIns="68542" bIns="34271" rtlCol="0">
            <a:spAutoFit/>
          </a:bodyPr>
          <a:lstStyle/>
          <a:p>
            <a:r>
              <a:rPr lang="en-US" altLang="zh-CN" sz="800" dirty="0" smtClean="0">
                <a:solidFill>
                  <a:srgbClr val="000000"/>
                </a:solidFill>
                <a:latin typeface="FrutigerNext LT Medium"/>
                <a:ea typeface="华文细黑"/>
                <a:cs typeface="Arial" panose="020B0604020202020204" pitchFamily="34" charset="0"/>
              </a:rPr>
              <a:t>Controller</a:t>
            </a:r>
            <a:endParaRPr lang="en-US" altLang="zh-CN" sz="800" dirty="0">
              <a:solidFill>
                <a:srgbClr val="000000"/>
              </a:solidFill>
              <a:latin typeface="FrutigerNext LT Medium"/>
              <a:ea typeface="华文细黑"/>
              <a:cs typeface="Arial" panose="020B0604020202020204" pitchFamily="34" charset="0"/>
            </a:endParaRPr>
          </a:p>
        </p:txBody>
      </p:sp>
      <p:pic>
        <p:nvPicPr>
          <p:cNvPr id="361" name="Picture 459" descr="图片238"/>
          <p:cNvPicPr>
            <a:picLocks noChangeAspect="1" noChangeArrowheads="1"/>
          </p:cNvPicPr>
          <p:nvPr/>
        </p:nvPicPr>
        <p:blipFill>
          <a:blip r:embed="rId7" cstate="print"/>
          <a:srcRect/>
          <a:stretch>
            <a:fillRect/>
          </a:stretch>
        </p:blipFill>
        <p:spPr bwMode="auto">
          <a:xfrm>
            <a:off x="3256853" y="3196012"/>
            <a:ext cx="255487" cy="269315"/>
          </a:xfrm>
          <a:prstGeom prst="rect">
            <a:avLst/>
          </a:prstGeom>
          <a:noFill/>
        </p:spPr>
      </p:pic>
      <p:pic>
        <p:nvPicPr>
          <p:cNvPr id="362" name="Picture 459" descr="图片238"/>
          <p:cNvPicPr>
            <a:picLocks noChangeAspect="1" noChangeArrowheads="1"/>
          </p:cNvPicPr>
          <p:nvPr/>
        </p:nvPicPr>
        <p:blipFill>
          <a:blip r:embed="rId7" cstate="print"/>
          <a:srcRect/>
          <a:stretch>
            <a:fillRect/>
          </a:stretch>
        </p:blipFill>
        <p:spPr bwMode="auto">
          <a:xfrm>
            <a:off x="2832582" y="3196012"/>
            <a:ext cx="255487" cy="269315"/>
          </a:xfrm>
          <a:prstGeom prst="rect">
            <a:avLst/>
          </a:prstGeom>
          <a:noFill/>
        </p:spPr>
      </p:pic>
      <p:pic>
        <p:nvPicPr>
          <p:cNvPr id="363" name="Picture 459" descr="图片238"/>
          <p:cNvPicPr>
            <a:picLocks noChangeAspect="1" noChangeArrowheads="1"/>
          </p:cNvPicPr>
          <p:nvPr/>
        </p:nvPicPr>
        <p:blipFill>
          <a:blip r:embed="rId7" cstate="print"/>
          <a:srcRect/>
          <a:stretch>
            <a:fillRect/>
          </a:stretch>
        </p:blipFill>
        <p:spPr bwMode="auto">
          <a:xfrm>
            <a:off x="2315699" y="3196012"/>
            <a:ext cx="255487" cy="269315"/>
          </a:xfrm>
          <a:prstGeom prst="rect">
            <a:avLst/>
          </a:prstGeom>
          <a:noFill/>
        </p:spPr>
      </p:pic>
      <p:pic>
        <p:nvPicPr>
          <p:cNvPr id="364" name="Picture 459" descr="图片238"/>
          <p:cNvPicPr>
            <a:picLocks noChangeAspect="1" noChangeArrowheads="1"/>
          </p:cNvPicPr>
          <p:nvPr/>
        </p:nvPicPr>
        <p:blipFill>
          <a:blip r:embed="rId7" cstate="print"/>
          <a:srcRect/>
          <a:stretch>
            <a:fillRect/>
          </a:stretch>
        </p:blipFill>
        <p:spPr bwMode="auto">
          <a:xfrm>
            <a:off x="1870198" y="3196012"/>
            <a:ext cx="255487" cy="269315"/>
          </a:xfrm>
          <a:prstGeom prst="rect">
            <a:avLst/>
          </a:prstGeom>
          <a:noFill/>
        </p:spPr>
      </p:pic>
      <p:pic>
        <p:nvPicPr>
          <p:cNvPr id="365" name="Picture 459" descr="图片238"/>
          <p:cNvPicPr>
            <a:picLocks noChangeAspect="1" noChangeArrowheads="1"/>
          </p:cNvPicPr>
          <p:nvPr/>
        </p:nvPicPr>
        <p:blipFill>
          <a:blip r:embed="rId8" cstate="print"/>
          <a:srcRect/>
          <a:stretch>
            <a:fillRect/>
          </a:stretch>
        </p:blipFill>
        <p:spPr bwMode="auto">
          <a:xfrm>
            <a:off x="1336095" y="2453610"/>
            <a:ext cx="128069" cy="135000"/>
          </a:xfrm>
          <a:prstGeom prst="rect">
            <a:avLst/>
          </a:prstGeom>
          <a:noFill/>
        </p:spPr>
      </p:pic>
      <p:pic>
        <p:nvPicPr>
          <p:cNvPr id="366" name="Picture 459" descr="图片238"/>
          <p:cNvPicPr>
            <a:picLocks noChangeAspect="1" noChangeArrowheads="1"/>
          </p:cNvPicPr>
          <p:nvPr/>
        </p:nvPicPr>
        <p:blipFill>
          <a:blip r:embed="rId8" cstate="print"/>
          <a:srcRect/>
          <a:stretch>
            <a:fillRect/>
          </a:stretch>
        </p:blipFill>
        <p:spPr bwMode="auto">
          <a:xfrm>
            <a:off x="1653607" y="2453610"/>
            <a:ext cx="128069" cy="135000"/>
          </a:xfrm>
          <a:prstGeom prst="rect">
            <a:avLst/>
          </a:prstGeom>
          <a:noFill/>
        </p:spPr>
      </p:pic>
      <p:sp>
        <p:nvSpPr>
          <p:cNvPr id="367" name="TextBox 366"/>
          <p:cNvSpPr txBox="1"/>
          <p:nvPr/>
        </p:nvSpPr>
        <p:spPr>
          <a:xfrm>
            <a:off x="3053027" y="1694131"/>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园区出口</a:t>
            </a:r>
            <a:endParaRPr lang="en-US" altLang="zh-CN" sz="800" b="1" dirty="0">
              <a:solidFill>
                <a:srgbClr val="000000"/>
              </a:solidFill>
              <a:latin typeface="FrutigerNext LT Medium"/>
              <a:ea typeface="华文细黑"/>
              <a:cs typeface="Arial" panose="020B0604020202020204" pitchFamily="34" charset="0"/>
            </a:endParaRPr>
          </a:p>
        </p:txBody>
      </p:sp>
      <p:pic>
        <p:nvPicPr>
          <p:cNvPr id="368" name="Picture 227" descr="图片767"/>
          <p:cNvPicPr>
            <a:picLocks noChangeAspect="1" noChangeArrowheads="1"/>
          </p:cNvPicPr>
          <p:nvPr/>
        </p:nvPicPr>
        <p:blipFill>
          <a:blip r:embed="rId9" cstate="print"/>
          <a:srcRect/>
          <a:stretch>
            <a:fillRect/>
          </a:stretch>
        </p:blipFill>
        <p:spPr bwMode="auto">
          <a:xfrm>
            <a:off x="2256219" y="1286315"/>
            <a:ext cx="399913" cy="237725"/>
          </a:xfrm>
          <a:prstGeom prst="rect">
            <a:avLst/>
          </a:prstGeom>
          <a:noFill/>
        </p:spPr>
      </p:pic>
      <p:pic>
        <p:nvPicPr>
          <p:cNvPr id="369" name="Picture 228" descr="图片768"/>
          <p:cNvPicPr>
            <a:picLocks noChangeAspect="1" noChangeArrowheads="1"/>
          </p:cNvPicPr>
          <p:nvPr/>
        </p:nvPicPr>
        <p:blipFill>
          <a:blip r:embed="rId10" cstate="print"/>
          <a:srcRect/>
          <a:stretch>
            <a:fillRect/>
          </a:stretch>
        </p:blipFill>
        <p:spPr bwMode="auto">
          <a:xfrm>
            <a:off x="2710124" y="1286315"/>
            <a:ext cx="402198" cy="237725"/>
          </a:xfrm>
          <a:prstGeom prst="rect">
            <a:avLst/>
          </a:prstGeom>
          <a:noFill/>
        </p:spPr>
      </p:pic>
      <p:cxnSp>
        <p:nvCxnSpPr>
          <p:cNvPr id="370" name="直接连接符 369"/>
          <p:cNvCxnSpPr>
            <a:stCxn id="369" idx="2"/>
            <a:endCxn id="336" idx="0"/>
          </p:cNvCxnSpPr>
          <p:nvPr/>
        </p:nvCxnSpPr>
        <p:spPr bwMode="auto">
          <a:xfrm flipH="1">
            <a:off x="2899520" y="1524040"/>
            <a:ext cx="11703"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1" name="直接连接符 370"/>
          <p:cNvCxnSpPr>
            <a:stCxn id="369" idx="2"/>
            <a:endCxn id="337" idx="0"/>
          </p:cNvCxnSpPr>
          <p:nvPr/>
        </p:nvCxnSpPr>
        <p:spPr bwMode="auto">
          <a:xfrm flipH="1">
            <a:off x="2467585" y="1524040"/>
            <a:ext cx="443638"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2" name="直接连接符 371"/>
          <p:cNvCxnSpPr>
            <a:stCxn id="368" idx="2"/>
            <a:endCxn id="337" idx="0"/>
          </p:cNvCxnSpPr>
          <p:nvPr/>
        </p:nvCxnSpPr>
        <p:spPr bwMode="auto">
          <a:xfrm>
            <a:off x="2456177" y="1524040"/>
            <a:ext cx="11409"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3" name="直接连接符 372"/>
          <p:cNvCxnSpPr>
            <a:stCxn id="368" idx="2"/>
            <a:endCxn id="336" idx="0"/>
          </p:cNvCxnSpPr>
          <p:nvPr/>
        </p:nvCxnSpPr>
        <p:spPr bwMode="auto">
          <a:xfrm>
            <a:off x="2456178" y="1524040"/>
            <a:ext cx="443345"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4" name="圆角矩形 373"/>
          <p:cNvSpPr/>
          <p:nvPr/>
        </p:nvSpPr>
        <p:spPr bwMode="auto">
          <a:xfrm>
            <a:off x="1256153" y="917713"/>
            <a:ext cx="621843" cy="305522"/>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375" name="Picture 454" descr="图片233"/>
          <p:cNvPicPr>
            <a:picLocks noChangeAspect="1" noChangeArrowheads="1"/>
          </p:cNvPicPr>
          <p:nvPr/>
        </p:nvPicPr>
        <p:blipFill>
          <a:blip r:embed="rId11" cstate="print"/>
          <a:srcRect/>
          <a:stretch>
            <a:fillRect/>
          </a:stretch>
        </p:blipFill>
        <p:spPr bwMode="auto">
          <a:xfrm>
            <a:off x="1602937" y="995444"/>
            <a:ext cx="180989" cy="142635"/>
          </a:xfrm>
          <a:prstGeom prst="rect">
            <a:avLst/>
          </a:prstGeom>
          <a:noFill/>
        </p:spPr>
      </p:pic>
      <p:pic>
        <p:nvPicPr>
          <p:cNvPr id="376" name="Picture 461" descr="图片240"/>
          <p:cNvPicPr>
            <a:picLocks noChangeAspect="1" noChangeArrowheads="1"/>
          </p:cNvPicPr>
          <p:nvPr/>
        </p:nvPicPr>
        <p:blipFill>
          <a:blip r:embed="rId3" cstate="print"/>
          <a:srcRect/>
          <a:stretch>
            <a:fillRect/>
          </a:stretch>
        </p:blipFill>
        <p:spPr bwMode="auto">
          <a:xfrm>
            <a:off x="1342231" y="970654"/>
            <a:ext cx="183764" cy="192216"/>
          </a:xfrm>
          <a:prstGeom prst="rect">
            <a:avLst/>
          </a:prstGeom>
          <a:noFill/>
        </p:spPr>
      </p:pic>
      <p:pic>
        <p:nvPicPr>
          <p:cNvPr id="377" name="Picture 4488" descr="图片346"/>
          <p:cNvPicPr>
            <a:picLocks noChangeAspect="1" noChangeArrowheads="1"/>
          </p:cNvPicPr>
          <p:nvPr/>
        </p:nvPicPr>
        <p:blipFill>
          <a:blip r:embed="rId12" cstate="print"/>
          <a:srcRect/>
          <a:stretch>
            <a:fillRect/>
          </a:stretch>
        </p:blipFill>
        <p:spPr bwMode="auto">
          <a:xfrm>
            <a:off x="1272475" y="1260493"/>
            <a:ext cx="163394" cy="246191"/>
          </a:xfrm>
          <a:prstGeom prst="rect">
            <a:avLst/>
          </a:prstGeom>
          <a:noFill/>
        </p:spPr>
      </p:pic>
      <p:pic>
        <p:nvPicPr>
          <p:cNvPr id="378" name="Picture 33" descr="图片12"/>
          <p:cNvPicPr>
            <a:picLocks noChangeAspect="1" noChangeArrowheads="1"/>
          </p:cNvPicPr>
          <p:nvPr/>
        </p:nvPicPr>
        <p:blipFill>
          <a:blip r:embed="rId13" cstate="print"/>
          <a:srcRect/>
          <a:stretch>
            <a:fillRect/>
          </a:stretch>
        </p:blipFill>
        <p:spPr bwMode="auto">
          <a:xfrm>
            <a:off x="3846516" y="4236634"/>
            <a:ext cx="170020" cy="215324"/>
          </a:xfrm>
          <a:prstGeom prst="rect">
            <a:avLst/>
          </a:prstGeom>
          <a:noFill/>
        </p:spPr>
      </p:pic>
      <p:pic>
        <p:nvPicPr>
          <p:cNvPr id="379" name="Picture 873" descr="图片279"/>
          <p:cNvPicPr>
            <a:picLocks noChangeAspect="1" noChangeArrowheads="1"/>
          </p:cNvPicPr>
          <p:nvPr/>
        </p:nvPicPr>
        <p:blipFill>
          <a:blip r:embed="rId14" cstate="print"/>
          <a:srcRect/>
          <a:stretch>
            <a:fillRect/>
          </a:stretch>
        </p:blipFill>
        <p:spPr bwMode="auto">
          <a:xfrm>
            <a:off x="3523428" y="4239378"/>
            <a:ext cx="139855" cy="209837"/>
          </a:xfrm>
          <a:prstGeom prst="rect">
            <a:avLst/>
          </a:prstGeom>
          <a:noFill/>
        </p:spPr>
      </p:pic>
      <p:pic>
        <p:nvPicPr>
          <p:cNvPr id="380" name="Picture 466" descr="图片157"/>
          <p:cNvPicPr>
            <a:picLocks noChangeAspect="1" noChangeArrowheads="1"/>
          </p:cNvPicPr>
          <p:nvPr/>
        </p:nvPicPr>
        <p:blipFill>
          <a:blip r:embed="rId15" cstate="print"/>
          <a:srcRect/>
          <a:stretch>
            <a:fillRect/>
          </a:stretch>
        </p:blipFill>
        <p:spPr bwMode="auto">
          <a:xfrm>
            <a:off x="1786825" y="4252407"/>
            <a:ext cx="267371" cy="183779"/>
          </a:xfrm>
          <a:prstGeom prst="rect">
            <a:avLst/>
          </a:prstGeom>
          <a:noFill/>
        </p:spPr>
      </p:pic>
      <p:pic>
        <p:nvPicPr>
          <p:cNvPr id="381" name="Picture 1089" descr="图片203"/>
          <p:cNvPicPr>
            <a:picLocks noChangeAspect="1" noChangeArrowheads="1"/>
          </p:cNvPicPr>
          <p:nvPr/>
        </p:nvPicPr>
        <p:blipFill>
          <a:blip r:embed="rId16" cstate="print"/>
          <a:srcRect/>
          <a:stretch>
            <a:fillRect/>
          </a:stretch>
        </p:blipFill>
        <p:spPr bwMode="auto">
          <a:xfrm>
            <a:off x="3097505" y="4262007"/>
            <a:ext cx="242690" cy="164579"/>
          </a:xfrm>
          <a:prstGeom prst="rect">
            <a:avLst/>
          </a:prstGeom>
          <a:noFill/>
        </p:spPr>
      </p:pic>
      <p:pic>
        <p:nvPicPr>
          <p:cNvPr id="382" name="Picture 24" descr="图片3"/>
          <p:cNvPicPr>
            <a:picLocks noChangeAspect="1" noChangeArrowheads="1"/>
          </p:cNvPicPr>
          <p:nvPr/>
        </p:nvPicPr>
        <p:blipFill>
          <a:blip r:embed="rId17" cstate="print"/>
          <a:srcRect/>
          <a:stretch>
            <a:fillRect/>
          </a:stretch>
        </p:blipFill>
        <p:spPr bwMode="auto">
          <a:xfrm>
            <a:off x="2237429" y="4246919"/>
            <a:ext cx="204299" cy="194751"/>
          </a:xfrm>
          <a:prstGeom prst="rect">
            <a:avLst/>
          </a:prstGeom>
          <a:noFill/>
        </p:spPr>
      </p:pic>
      <p:pic>
        <p:nvPicPr>
          <p:cNvPr id="383" name="Picture 1941" descr="图片684"/>
          <p:cNvPicPr>
            <a:picLocks noChangeAspect="1" noChangeArrowheads="1"/>
          </p:cNvPicPr>
          <p:nvPr/>
        </p:nvPicPr>
        <p:blipFill>
          <a:blip r:embed="rId18" cstate="print"/>
          <a:srcRect/>
          <a:stretch>
            <a:fillRect/>
          </a:stretch>
        </p:blipFill>
        <p:spPr bwMode="auto">
          <a:xfrm>
            <a:off x="2624962" y="4266121"/>
            <a:ext cx="289308" cy="156350"/>
          </a:xfrm>
          <a:prstGeom prst="rect">
            <a:avLst/>
          </a:prstGeom>
          <a:noFill/>
        </p:spPr>
      </p:pic>
      <p:pic>
        <p:nvPicPr>
          <p:cNvPr id="384" name="Picture 1950" descr="图片693"/>
          <p:cNvPicPr>
            <a:picLocks noChangeAspect="1" noChangeArrowheads="1"/>
          </p:cNvPicPr>
          <p:nvPr/>
        </p:nvPicPr>
        <p:blipFill>
          <a:blip r:embed="rId19" cstate="print"/>
          <a:srcRect/>
          <a:stretch>
            <a:fillRect/>
          </a:stretch>
        </p:blipFill>
        <p:spPr bwMode="auto">
          <a:xfrm>
            <a:off x="1393809" y="4242120"/>
            <a:ext cx="209783" cy="204352"/>
          </a:xfrm>
          <a:prstGeom prst="rect">
            <a:avLst/>
          </a:prstGeom>
          <a:noFill/>
        </p:spPr>
      </p:pic>
      <p:cxnSp>
        <p:nvCxnSpPr>
          <p:cNvPr id="385" name="直接连接符 384"/>
          <p:cNvCxnSpPr/>
          <p:nvPr/>
        </p:nvCxnSpPr>
        <p:spPr bwMode="auto">
          <a:xfrm>
            <a:off x="2601138" y="2479931"/>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6" name="直接连接符 385"/>
          <p:cNvCxnSpPr/>
          <p:nvPr/>
        </p:nvCxnSpPr>
        <p:spPr bwMode="auto">
          <a:xfrm>
            <a:off x="2599094" y="2513159"/>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87" name="椭圆 386"/>
          <p:cNvSpPr/>
          <p:nvPr/>
        </p:nvSpPr>
        <p:spPr bwMode="auto">
          <a:xfrm>
            <a:off x="2644562" y="2440772"/>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388" name="直接连接符 387"/>
          <p:cNvCxnSpPr>
            <a:stCxn id="336" idx="1"/>
            <a:endCxn id="337" idx="3"/>
          </p:cNvCxnSpPr>
          <p:nvPr/>
        </p:nvCxnSpPr>
        <p:spPr bwMode="auto">
          <a:xfrm flipH="1">
            <a:off x="2562060" y="1770008"/>
            <a:ext cx="242985"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389" name="图片 1"/>
          <p:cNvPicPr>
            <a:picLocks noChangeAspect="1"/>
          </p:cNvPicPr>
          <p:nvPr/>
        </p:nvPicPr>
        <p:blipFill>
          <a:blip r:embed="rId20" cstate="print"/>
          <a:srcRect/>
          <a:stretch>
            <a:fillRect/>
          </a:stretch>
        </p:blipFill>
        <p:spPr bwMode="auto">
          <a:xfrm>
            <a:off x="3738850" y="2732378"/>
            <a:ext cx="156647" cy="162000"/>
          </a:xfrm>
          <a:prstGeom prst="rect">
            <a:avLst/>
          </a:prstGeom>
          <a:noFill/>
          <a:ln w="9525">
            <a:noFill/>
            <a:miter lim="800000"/>
            <a:headEnd/>
            <a:tailEnd/>
          </a:ln>
        </p:spPr>
      </p:pic>
      <p:cxnSp>
        <p:nvCxnSpPr>
          <p:cNvPr id="390" name="直接连接符 389"/>
          <p:cNvCxnSpPr/>
          <p:nvPr/>
        </p:nvCxnSpPr>
        <p:spPr bwMode="auto">
          <a:xfrm>
            <a:off x="3078216"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1" name="直接连接符 390"/>
          <p:cNvCxnSpPr/>
          <p:nvPr/>
        </p:nvCxnSpPr>
        <p:spPr bwMode="auto">
          <a:xfrm>
            <a:off x="3076172"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92" name="椭圆 391"/>
          <p:cNvSpPr/>
          <p:nvPr/>
        </p:nvSpPr>
        <p:spPr bwMode="auto">
          <a:xfrm>
            <a:off x="3130543"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393" name="直接连接符 392"/>
          <p:cNvCxnSpPr/>
          <p:nvPr/>
        </p:nvCxnSpPr>
        <p:spPr bwMode="auto">
          <a:xfrm>
            <a:off x="2126781"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4" name="直接连接符 393"/>
          <p:cNvCxnSpPr/>
          <p:nvPr/>
        </p:nvCxnSpPr>
        <p:spPr bwMode="auto">
          <a:xfrm>
            <a:off x="2124737"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95" name="椭圆 394"/>
          <p:cNvSpPr/>
          <p:nvPr/>
        </p:nvSpPr>
        <p:spPr bwMode="auto">
          <a:xfrm>
            <a:off x="2179109"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pic>
        <p:nvPicPr>
          <p:cNvPr id="396" name="图片 274"/>
          <p:cNvPicPr>
            <a:picLocks noChangeAspect="1"/>
          </p:cNvPicPr>
          <p:nvPr/>
        </p:nvPicPr>
        <p:blipFill>
          <a:blip r:embed="rId21" cstate="print"/>
          <a:srcRect/>
          <a:stretch>
            <a:fillRect/>
          </a:stretch>
        </p:blipFill>
        <p:spPr bwMode="auto">
          <a:xfrm>
            <a:off x="3747883" y="2526326"/>
            <a:ext cx="157137" cy="162000"/>
          </a:xfrm>
          <a:prstGeom prst="rect">
            <a:avLst/>
          </a:prstGeom>
          <a:noFill/>
          <a:ln w="9525">
            <a:noFill/>
            <a:miter lim="800000"/>
            <a:headEnd/>
            <a:tailEnd/>
          </a:ln>
        </p:spPr>
      </p:pic>
      <p:pic>
        <p:nvPicPr>
          <p:cNvPr id="397" name="图片 274"/>
          <p:cNvPicPr>
            <a:picLocks noChangeAspect="1"/>
          </p:cNvPicPr>
          <p:nvPr/>
        </p:nvPicPr>
        <p:blipFill>
          <a:blip r:embed="rId21" cstate="print"/>
          <a:srcRect/>
          <a:stretch>
            <a:fillRect/>
          </a:stretch>
        </p:blipFill>
        <p:spPr bwMode="auto">
          <a:xfrm>
            <a:off x="3681982" y="2526326"/>
            <a:ext cx="157137" cy="162000"/>
          </a:xfrm>
          <a:prstGeom prst="rect">
            <a:avLst/>
          </a:prstGeom>
          <a:noFill/>
          <a:ln w="9525">
            <a:noFill/>
            <a:miter lim="800000"/>
            <a:headEnd/>
            <a:tailEnd/>
          </a:ln>
        </p:spPr>
      </p:pic>
      <p:pic>
        <p:nvPicPr>
          <p:cNvPr id="398" name="图片 1"/>
          <p:cNvPicPr>
            <a:picLocks noChangeAspect="1"/>
          </p:cNvPicPr>
          <p:nvPr/>
        </p:nvPicPr>
        <p:blipFill>
          <a:blip r:embed="rId20" cstate="print"/>
          <a:srcRect/>
          <a:stretch>
            <a:fillRect/>
          </a:stretch>
        </p:blipFill>
        <p:spPr bwMode="auto">
          <a:xfrm>
            <a:off x="3672459" y="2732378"/>
            <a:ext cx="156647" cy="162000"/>
          </a:xfrm>
          <a:prstGeom prst="rect">
            <a:avLst/>
          </a:prstGeom>
          <a:noFill/>
          <a:ln w="9525">
            <a:noFill/>
            <a:miter lim="800000"/>
            <a:headEnd/>
            <a:tailEnd/>
          </a:ln>
        </p:spPr>
      </p:pic>
      <p:pic>
        <p:nvPicPr>
          <p:cNvPr id="399" name="Picture 470" descr="图片630"/>
          <p:cNvPicPr>
            <a:picLocks noChangeAspect="1" noChangeArrowheads="1"/>
          </p:cNvPicPr>
          <p:nvPr/>
        </p:nvPicPr>
        <p:blipFill>
          <a:blip r:embed="rId22" cstate="print"/>
          <a:srcRect/>
          <a:stretch>
            <a:fillRect/>
          </a:stretch>
        </p:blipFill>
        <p:spPr bwMode="auto">
          <a:xfrm>
            <a:off x="3743060" y="2227020"/>
            <a:ext cx="161958" cy="162000"/>
          </a:xfrm>
          <a:prstGeom prst="rect">
            <a:avLst/>
          </a:prstGeom>
          <a:noFill/>
        </p:spPr>
      </p:pic>
      <p:pic>
        <p:nvPicPr>
          <p:cNvPr id="400" name="Picture 470" descr="图片630"/>
          <p:cNvPicPr>
            <a:picLocks noChangeAspect="1" noChangeArrowheads="1"/>
          </p:cNvPicPr>
          <p:nvPr/>
        </p:nvPicPr>
        <p:blipFill>
          <a:blip r:embed="rId22" cstate="print"/>
          <a:srcRect/>
          <a:stretch>
            <a:fillRect/>
          </a:stretch>
        </p:blipFill>
        <p:spPr bwMode="auto">
          <a:xfrm>
            <a:off x="3681979" y="2230294"/>
            <a:ext cx="161958" cy="162000"/>
          </a:xfrm>
          <a:prstGeom prst="rect">
            <a:avLst/>
          </a:prstGeom>
          <a:noFill/>
        </p:spPr>
      </p:pic>
      <p:cxnSp>
        <p:nvCxnSpPr>
          <p:cNvPr id="401" name="直接连接符 400"/>
          <p:cNvCxnSpPr>
            <a:stCxn id="397" idx="1"/>
            <a:endCxn id="308" idx="3"/>
          </p:cNvCxnSpPr>
          <p:nvPr/>
        </p:nvCxnSpPr>
        <p:spPr bwMode="auto">
          <a:xfrm flipH="1" flipV="1">
            <a:off x="3088069" y="2500570"/>
            <a:ext cx="593911" cy="106759"/>
          </a:xfrm>
          <a:prstGeom prst="line">
            <a:avLst/>
          </a:prstGeom>
          <a:noFill/>
          <a:ln w="50800">
            <a:solidFill>
              <a:srgbClr val="0070C0"/>
            </a:solidFill>
            <a:headEnd type="diamond" w="sm" len="sm"/>
            <a:tailEnd type="diamond"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2" name="直接连接符 401"/>
          <p:cNvCxnSpPr>
            <a:stCxn id="400" idx="1"/>
            <a:endCxn id="308" idx="3"/>
          </p:cNvCxnSpPr>
          <p:nvPr/>
        </p:nvCxnSpPr>
        <p:spPr bwMode="auto">
          <a:xfrm flipH="1">
            <a:off x="3088069" y="2311296"/>
            <a:ext cx="593911" cy="189274"/>
          </a:xfrm>
          <a:prstGeom prst="line">
            <a:avLst/>
          </a:prstGeom>
          <a:noFill/>
          <a:ln w="50800">
            <a:solidFill>
              <a:srgbClr val="0070C0"/>
            </a:solidFill>
            <a:headEnd type="diamond" w="sm" len="sm"/>
            <a:tailEnd type="diamond"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3" name="TextBox 402"/>
          <p:cNvSpPr txBox="1"/>
          <p:nvPr/>
        </p:nvSpPr>
        <p:spPr>
          <a:xfrm>
            <a:off x="3456596" y="2953626"/>
            <a:ext cx="711312" cy="196199"/>
          </a:xfrm>
          <a:prstGeom prst="rect">
            <a:avLst/>
          </a:prstGeom>
          <a:noFill/>
        </p:spPr>
        <p:txBody>
          <a:bodyPr wrap="square" lIns="68542" tIns="34271" rIns="68542" bIns="34271" rtlCol="0">
            <a:spAutoFit/>
          </a:bodyPr>
          <a:lstStyle/>
          <a:p>
            <a:pPr algn="ctr"/>
            <a:r>
              <a:rPr lang="zh-CN" altLang="en-US" sz="800" b="1" dirty="0" smtClean="0">
                <a:solidFill>
                  <a:srgbClr val="000000"/>
                </a:solidFill>
                <a:latin typeface="FrutigerNext LT Medium"/>
                <a:ea typeface="宋体" panose="02010600030101010101" pitchFamily="2" charset="-122"/>
                <a:cs typeface="Arial" panose="020B0604020202020204" pitchFamily="34" charset="0"/>
              </a:rPr>
              <a:t>业务链结点</a:t>
            </a:r>
            <a:endParaRPr lang="en-US" altLang="zh-CN" sz="800" b="1" dirty="0">
              <a:solidFill>
                <a:srgbClr val="000000"/>
              </a:solidFill>
              <a:latin typeface="FrutigerNext LT Medium"/>
              <a:ea typeface="华文细黑"/>
              <a:cs typeface="Arial" panose="020B0604020202020204" pitchFamily="34" charset="0"/>
            </a:endParaRPr>
          </a:p>
        </p:txBody>
      </p:sp>
      <p:sp>
        <p:nvSpPr>
          <p:cNvPr id="407" name="TextBox 406"/>
          <p:cNvSpPr txBox="1"/>
          <p:nvPr/>
        </p:nvSpPr>
        <p:spPr>
          <a:xfrm>
            <a:off x="4005933" y="2219837"/>
            <a:ext cx="485927" cy="176953"/>
          </a:xfrm>
          <a:prstGeom prst="rect">
            <a:avLst/>
          </a:prstGeom>
          <a:noFill/>
        </p:spPr>
        <p:txBody>
          <a:bodyPr wrap="squar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防火墙</a:t>
            </a:r>
            <a:endParaRPr lang="en-US" altLang="zh-CN" sz="700" dirty="0">
              <a:solidFill>
                <a:srgbClr val="000000"/>
              </a:solidFill>
              <a:latin typeface="FrutigerNext LT Medium"/>
              <a:ea typeface="华文细黑"/>
              <a:cs typeface="Arial" panose="020B0604020202020204" pitchFamily="34" charset="0"/>
            </a:endParaRPr>
          </a:p>
        </p:txBody>
      </p:sp>
      <p:cxnSp>
        <p:nvCxnSpPr>
          <p:cNvPr id="410" name="直接连接符 409"/>
          <p:cNvCxnSpPr>
            <a:stCxn id="348" idx="3"/>
            <a:endCxn id="347" idx="1"/>
          </p:cNvCxnSpPr>
          <p:nvPr/>
        </p:nvCxnSpPr>
        <p:spPr bwMode="auto">
          <a:xfrm>
            <a:off x="1477238" y="2248730"/>
            <a:ext cx="162624"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1" name="直接连接符 410"/>
          <p:cNvCxnSpPr>
            <a:stCxn id="365" idx="3"/>
            <a:endCxn id="366" idx="1"/>
          </p:cNvCxnSpPr>
          <p:nvPr/>
        </p:nvCxnSpPr>
        <p:spPr bwMode="auto">
          <a:xfrm>
            <a:off x="1464162" y="2521110"/>
            <a:ext cx="189443"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12" name="Picture 1939" descr="图片682"/>
          <p:cNvPicPr>
            <a:picLocks noChangeAspect="1" noChangeArrowheads="1"/>
          </p:cNvPicPr>
          <p:nvPr/>
        </p:nvPicPr>
        <p:blipFill>
          <a:blip r:embed="rId23" cstate="print"/>
          <a:srcRect/>
          <a:stretch>
            <a:fillRect/>
          </a:stretch>
        </p:blipFill>
        <p:spPr bwMode="auto">
          <a:xfrm>
            <a:off x="1302245" y="2713891"/>
            <a:ext cx="109468" cy="153295"/>
          </a:xfrm>
          <a:prstGeom prst="rect">
            <a:avLst/>
          </a:prstGeom>
          <a:noFill/>
          <a:effectLst/>
        </p:spPr>
      </p:pic>
      <p:pic>
        <p:nvPicPr>
          <p:cNvPr id="413" name="Picture 1939" descr="图片682"/>
          <p:cNvPicPr>
            <a:picLocks noChangeAspect="1" noChangeArrowheads="1"/>
          </p:cNvPicPr>
          <p:nvPr/>
        </p:nvPicPr>
        <p:blipFill>
          <a:blip r:embed="rId23" cstate="print"/>
          <a:srcRect/>
          <a:stretch>
            <a:fillRect/>
          </a:stretch>
        </p:blipFill>
        <p:spPr bwMode="auto">
          <a:xfrm>
            <a:off x="1404017" y="2713891"/>
            <a:ext cx="109468" cy="153295"/>
          </a:xfrm>
          <a:prstGeom prst="rect">
            <a:avLst/>
          </a:prstGeom>
          <a:noFill/>
          <a:effectLst/>
        </p:spPr>
      </p:pic>
      <p:pic>
        <p:nvPicPr>
          <p:cNvPr id="414" name="Picture 1939" descr="图片682"/>
          <p:cNvPicPr>
            <a:picLocks noChangeAspect="1" noChangeArrowheads="1"/>
          </p:cNvPicPr>
          <p:nvPr/>
        </p:nvPicPr>
        <p:blipFill>
          <a:blip r:embed="rId23" cstate="print"/>
          <a:srcRect/>
          <a:stretch>
            <a:fillRect/>
          </a:stretch>
        </p:blipFill>
        <p:spPr bwMode="auto">
          <a:xfrm>
            <a:off x="1505790" y="2713891"/>
            <a:ext cx="109468" cy="153295"/>
          </a:xfrm>
          <a:prstGeom prst="rect">
            <a:avLst/>
          </a:prstGeom>
          <a:noFill/>
          <a:effectLst/>
        </p:spPr>
      </p:pic>
      <p:pic>
        <p:nvPicPr>
          <p:cNvPr id="415" name="Picture 1939" descr="图片682"/>
          <p:cNvPicPr>
            <a:picLocks noChangeAspect="1" noChangeArrowheads="1"/>
          </p:cNvPicPr>
          <p:nvPr/>
        </p:nvPicPr>
        <p:blipFill>
          <a:blip r:embed="rId23" cstate="print"/>
          <a:srcRect/>
          <a:stretch>
            <a:fillRect/>
          </a:stretch>
        </p:blipFill>
        <p:spPr bwMode="auto">
          <a:xfrm>
            <a:off x="1607561" y="2713891"/>
            <a:ext cx="109468" cy="153295"/>
          </a:xfrm>
          <a:prstGeom prst="rect">
            <a:avLst/>
          </a:prstGeom>
          <a:noFill/>
          <a:effectLst/>
        </p:spPr>
      </p:pic>
      <p:pic>
        <p:nvPicPr>
          <p:cNvPr id="416" name="Picture 1939" descr="图片682"/>
          <p:cNvPicPr>
            <a:picLocks noChangeAspect="1" noChangeArrowheads="1"/>
          </p:cNvPicPr>
          <p:nvPr/>
        </p:nvPicPr>
        <p:blipFill>
          <a:blip r:embed="rId23" cstate="print"/>
          <a:srcRect/>
          <a:stretch>
            <a:fillRect/>
          </a:stretch>
        </p:blipFill>
        <p:spPr bwMode="auto">
          <a:xfrm>
            <a:off x="1709333" y="2713891"/>
            <a:ext cx="109468" cy="153295"/>
          </a:xfrm>
          <a:prstGeom prst="rect">
            <a:avLst/>
          </a:prstGeom>
          <a:noFill/>
          <a:effectLst/>
        </p:spPr>
      </p:pic>
      <p:sp>
        <p:nvSpPr>
          <p:cNvPr id="420" name="任意多边形 419"/>
          <p:cNvSpPr/>
          <p:nvPr/>
        </p:nvSpPr>
        <p:spPr bwMode="auto">
          <a:xfrm>
            <a:off x="2496366" y="2526228"/>
            <a:ext cx="441896" cy="1567961"/>
          </a:xfrm>
          <a:custGeom>
            <a:avLst/>
            <a:gdLst>
              <a:gd name="connsiteX0" fmla="*/ 0 w 1735016"/>
              <a:gd name="connsiteY0" fmla="*/ 2090615 h 2090615"/>
              <a:gd name="connsiteX1" fmla="*/ 867508 w 1735016"/>
              <a:gd name="connsiteY1" fmla="*/ 320431 h 2090615"/>
              <a:gd name="connsiteX2" fmla="*/ 1735016 w 1735016"/>
              <a:gd name="connsiteY2" fmla="*/ 168031 h 2090615"/>
            </a:gdLst>
            <a:ahLst/>
            <a:cxnLst>
              <a:cxn ang="0">
                <a:pos x="connsiteX0" y="connsiteY0"/>
              </a:cxn>
              <a:cxn ang="0">
                <a:pos x="connsiteX1" y="connsiteY1"/>
              </a:cxn>
              <a:cxn ang="0">
                <a:pos x="connsiteX2" y="connsiteY2"/>
              </a:cxn>
            </a:cxnLst>
            <a:rect l="l" t="t" r="r" b="b"/>
            <a:pathLst>
              <a:path w="1735016" h="2090615">
                <a:moveTo>
                  <a:pt x="0" y="2090615"/>
                </a:moveTo>
                <a:cubicBezTo>
                  <a:pt x="289169" y="1365738"/>
                  <a:pt x="578339" y="640862"/>
                  <a:pt x="867508" y="320431"/>
                </a:cubicBezTo>
                <a:cubicBezTo>
                  <a:pt x="1156677" y="0"/>
                  <a:pt x="1445846" y="84015"/>
                  <a:pt x="1735016" y="168031"/>
                </a:cubicBezTo>
              </a:path>
            </a:pathLst>
          </a:custGeom>
          <a:noFill/>
          <a:ln w="9525" cap="flat" cmpd="sng" algn="ctr">
            <a:solidFill>
              <a:srgbClr val="FFC000"/>
            </a:solidFill>
            <a:prstDash val="solid"/>
            <a:round/>
            <a:headEnd type="stealth" w="lg" len="lg"/>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421" name="任意多边形 420"/>
          <p:cNvSpPr/>
          <p:nvPr/>
        </p:nvSpPr>
        <p:spPr bwMode="auto">
          <a:xfrm>
            <a:off x="2410861" y="1447704"/>
            <a:ext cx="509821" cy="1033828"/>
          </a:xfrm>
          <a:custGeom>
            <a:avLst/>
            <a:gdLst>
              <a:gd name="connsiteX0" fmla="*/ 679939 w 679939"/>
              <a:gd name="connsiteY0" fmla="*/ 1395046 h 1486877"/>
              <a:gd name="connsiteX1" fmla="*/ 152400 w 679939"/>
              <a:gd name="connsiteY1" fmla="*/ 1254369 h 1486877"/>
              <a:gd name="connsiteX2" fmla="*/ 0 w 679939"/>
              <a:gd name="connsiteY2" fmla="*/ 0 h 1486877"/>
            </a:gdLst>
            <a:ahLst/>
            <a:cxnLst>
              <a:cxn ang="0">
                <a:pos x="connsiteX0" y="connsiteY0"/>
              </a:cxn>
              <a:cxn ang="0">
                <a:pos x="connsiteX1" y="connsiteY1"/>
              </a:cxn>
              <a:cxn ang="0">
                <a:pos x="connsiteX2" y="connsiteY2"/>
              </a:cxn>
            </a:cxnLst>
            <a:rect l="l" t="t" r="r" b="b"/>
            <a:pathLst>
              <a:path w="679939" h="1486877">
                <a:moveTo>
                  <a:pt x="679939" y="1395046"/>
                </a:moveTo>
                <a:cubicBezTo>
                  <a:pt x="472831" y="1440961"/>
                  <a:pt x="265723" y="1486877"/>
                  <a:pt x="152400" y="1254369"/>
                </a:cubicBezTo>
                <a:cubicBezTo>
                  <a:pt x="39077" y="1021861"/>
                  <a:pt x="19538" y="510930"/>
                  <a:pt x="0" y="0"/>
                </a:cubicBezTo>
              </a:path>
            </a:pathLst>
          </a:custGeom>
          <a:noFill/>
          <a:ln w="9525" cap="flat" cmpd="sng" algn="ctr">
            <a:solidFill>
              <a:srgbClr val="FFC00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422" name="任意多边形 421"/>
          <p:cNvSpPr/>
          <p:nvPr/>
        </p:nvSpPr>
        <p:spPr bwMode="auto">
          <a:xfrm>
            <a:off x="2927132" y="2319515"/>
            <a:ext cx="829192" cy="538743"/>
          </a:xfrm>
          <a:custGeom>
            <a:avLst/>
            <a:gdLst>
              <a:gd name="connsiteX0" fmla="*/ 0 w 1105877"/>
              <a:gd name="connsiteY0" fmla="*/ 324339 h 597877"/>
              <a:gd name="connsiteX1" fmla="*/ 914400 w 1105877"/>
              <a:gd name="connsiteY1" fmla="*/ 570523 h 597877"/>
              <a:gd name="connsiteX2" fmla="*/ 926123 w 1105877"/>
              <a:gd name="connsiteY2" fmla="*/ 488462 h 597877"/>
              <a:gd name="connsiteX3" fmla="*/ 11723 w 1105877"/>
              <a:gd name="connsiteY3" fmla="*/ 230554 h 597877"/>
              <a:gd name="connsiteX4" fmla="*/ 937846 w 1105877"/>
              <a:gd name="connsiteY4" fmla="*/ 66431 h 597877"/>
              <a:gd name="connsiteX5" fmla="*/ 949569 w 1105877"/>
              <a:gd name="connsiteY5" fmla="*/ 7815 h 597877"/>
              <a:gd name="connsiteX6" fmla="*/ 0 w 1105877"/>
              <a:gd name="connsiteY6" fmla="*/ 113323 h 597877"/>
              <a:gd name="connsiteX0-1" fmla="*/ 0 w 1105877"/>
              <a:gd name="connsiteY0-2" fmla="*/ 324339 h 597877"/>
              <a:gd name="connsiteX1-3" fmla="*/ 914400 w 1105877"/>
              <a:gd name="connsiteY1-4" fmla="*/ 570523 h 597877"/>
              <a:gd name="connsiteX2-5" fmla="*/ 926123 w 1105877"/>
              <a:gd name="connsiteY2-6" fmla="*/ 488462 h 597877"/>
              <a:gd name="connsiteX3-7" fmla="*/ 73569 w 1105877"/>
              <a:gd name="connsiteY3-8" fmla="*/ 228564 h 597877"/>
              <a:gd name="connsiteX4-9" fmla="*/ 937846 w 1105877"/>
              <a:gd name="connsiteY4-10" fmla="*/ 66431 h 597877"/>
              <a:gd name="connsiteX5-11" fmla="*/ 949569 w 1105877"/>
              <a:gd name="connsiteY5-12" fmla="*/ 7815 h 597877"/>
              <a:gd name="connsiteX6-13" fmla="*/ 0 w 1105877"/>
              <a:gd name="connsiteY6-14" fmla="*/ 113323 h 597877"/>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105877" h="597877">
                <a:moveTo>
                  <a:pt x="0" y="324339"/>
                </a:moveTo>
                <a:cubicBezTo>
                  <a:pt x="380023" y="433754"/>
                  <a:pt x="760046" y="543169"/>
                  <a:pt x="914400" y="570523"/>
                </a:cubicBezTo>
                <a:cubicBezTo>
                  <a:pt x="1068754" y="597877"/>
                  <a:pt x="1066261" y="545455"/>
                  <a:pt x="926123" y="488462"/>
                </a:cubicBezTo>
                <a:cubicBezTo>
                  <a:pt x="785985" y="431469"/>
                  <a:pt x="71615" y="298903"/>
                  <a:pt x="73569" y="228564"/>
                </a:cubicBezTo>
                <a:cubicBezTo>
                  <a:pt x="75523" y="158226"/>
                  <a:pt x="791846" y="103223"/>
                  <a:pt x="937846" y="66431"/>
                </a:cubicBezTo>
                <a:cubicBezTo>
                  <a:pt x="1083846" y="29640"/>
                  <a:pt x="1105877" y="0"/>
                  <a:pt x="949569" y="7815"/>
                </a:cubicBezTo>
                <a:cubicBezTo>
                  <a:pt x="793261" y="15630"/>
                  <a:pt x="396630" y="64476"/>
                  <a:pt x="0" y="113323"/>
                </a:cubicBezTo>
              </a:path>
            </a:pathLst>
          </a:custGeom>
          <a:noFill/>
          <a:ln w="635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423" name="任意多边形 422"/>
          <p:cNvSpPr/>
          <p:nvPr/>
        </p:nvSpPr>
        <p:spPr bwMode="auto">
          <a:xfrm>
            <a:off x="2916835" y="2271684"/>
            <a:ext cx="839488" cy="367006"/>
          </a:xfrm>
          <a:custGeom>
            <a:avLst/>
            <a:gdLst>
              <a:gd name="connsiteX0" fmla="*/ 0 w 1105877"/>
              <a:gd name="connsiteY0" fmla="*/ 324339 h 597877"/>
              <a:gd name="connsiteX1" fmla="*/ 914400 w 1105877"/>
              <a:gd name="connsiteY1" fmla="*/ 570523 h 597877"/>
              <a:gd name="connsiteX2" fmla="*/ 926123 w 1105877"/>
              <a:gd name="connsiteY2" fmla="*/ 488462 h 597877"/>
              <a:gd name="connsiteX3" fmla="*/ 11723 w 1105877"/>
              <a:gd name="connsiteY3" fmla="*/ 230554 h 597877"/>
              <a:gd name="connsiteX4" fmla="*/ 937846 w 1105877"/>
              <a:gd name="connsiteY4" fmla="*/ 66431 h 597877"/>
              <a:gd name="connsiteX5" fmla="*/ 949569 w 1105877"/>
              <a:gd name="connsiteY5" fmla="*/ 7815 h 597877"/>
              <a:gd name="connsiteX6" fmla="*/ 0 w 1105877"/>
              <a:gd name="connsiteY6" fmla="*/ 113323 h 597877"/>
              <a:gd name="connsiteX0-1" fmla="*/ 0 w 1105877"/>
              <a:gd name="connsiteY0-2" fmla="*/ 324339 h 597877"/>
              <a:gd name="connsiteX1-3" fmla="*/ 914400 w 1105877"/>
              <a:gd name="connsiteY1-4" fmla="*/ 570523 h 597877"/>
              <a:gd name="connsiteX2-5" fmla="*/ 926123 w 1105877"/>
              <a:gd name="connsiteY2-6" fmla="*/ 488462 h 597877"/>
              <a:gd name="connsiteX3-7" fmla="*/ 73569 w 1105877"/>
              <a:gd name="connsiteY3-8" fmla="*/ 228564 h 597877"/>
              <a:gd name="connsiteX4-9" fmla="*/ 937846 w 1105877"/>
              <a:gd name="connsiteY4-10" fmla="*/ 66431 h 597877"/>
              <a:gd name="connsiteX5-11" fmla="*/ 949569 w 1105877"/>
              <a:gd name="connsiteY5-12" fmla="*/ 7815 h 597877"/>
              <a:gd name="connsiteX6-13" fmla="*/ 0 w 1105877"/>
              <a:gd name="connsiteY6-14" fmla="*/ 113323 h 597877"/>
              <a:gd name="connsiteX0-15" fmla="*/ 0 w 1119609"/>
              <a:gd name="connsiteY0-16" fmla="*/ 371203 h 590066"/>
              <a:gd name="connsiteX1-17" fmla="*/ 928132 w 1119609"/>
              <a:gd name="connsiteY1-18" fmla="*/ 570523 h 590066"/>
              <a:gd name="connsiteX2-19" fmla="*/ 939855 w 1119609"/>
              <a:gd name="connsiteY2-20" fmla="*/ 488462 h 590066"/>
              <a:gd name="connsiteX3-21" fmla="*/ 87301 w 1119609"/>
              <a:gd name="connsiteY3-22" fmla="*/ 228564 h 590066"/>
              <a:gd name="connsiteX4-23" fmla="*/ 951578 w 1119609"/>
              <a:gd name="connsiteY4-24" fmla="*/ 66431 h 590066"/>
              <a:gd name="connsiteX5-25" fmla="*/ 963301 w 1119609"/>
              <a:gd name="connsiteY5-26" fmla="*/ 7815 h 590066"/>
              <a:gd name="connsiteX6-27" fmla="*/ 13732 w 1119609"/>
              <a:gd name="connsiteY6-28" fmla="*/ 113323 h 5900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119609" h="590066">
                <a:moveTo>
                  <a:pt x="0" y="371203"/>
                </a:moveTo>
                <a:cubicBezTo>
                  <a:pt x="380023" y="480618"/>
                  <a:pt x="771490" y="550980"/>
                  <a:pt x="928132" y="570523"/>
                </a:cubicBezTo>
                <a:cubicBezTo>
                  <a:pt x="1084774" y="590066"/>
                  <a:pt x="1079993" y="545455"/>
                  <a:pt x="939855" y="488462"/>
                </a:cubicBezTo>
                <a:cubicBezTo>
                  <a:pt x="799717" y="431469"/>
                  <a:pt x="85347" y="298903"/>
                  <a:pt x="87301" y="228564"/>
                </a:cubicBezTo>
                <a:cubicBezTo>
                  <a:pt x="89255" y="158226"/>
                  <a:pt x="805578" y="103223"/>
                  <a:pt x="951578" y="66431"/>
                </a:cubicBezTo>
                <a:cubicBezTo>
                  <a:pt x="1097578" y="29640"/>
                  <a:pt x="1119609" y="0"/>
                  <a:pt x="963301" y="7815"/>
                </a:cubicBezTo>
                <a:cubicBezTo>
                  <a:pt x="806993" y="15630"/>
                  <a:pt x="410362" y="64476"/>
                  <a:pt x="13732" y="113323"/>
                </a:cubicBezTo>
              </a:path>
            </a:pathLst>
          </a:custGeom>
          <a:noFill/>
          <a:ln w="63500" cap="flat" cmpd="sng" algn="ctr">
            <a:solidFill>
              <a:srgbClr val="00B05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424" name="任意多边形 423"/>
          <p:cNvSpPr/>
          <p:nvPr/>
        </p:nvSpPr>
        <p:spPr bwMode="auto">
          <a:xfrm>
            <a:off x="2550361" y="1415412"/>
            <a:ext cx="617805" cy="953140"/>
          </a:xfrm>
          <a:custGeom>
            <a:avLst/>
            <a:gdLst>
              <a:gd name="connsiteX0" fmla="*/ 679939 w 679939"/>
              <a:gd name="connsiteY0" fmla="*/ 1395046 h 1486877"/>
              <a:gd name="connsiteX1" fmla="*/ 152400 w 679939"/>
              <a:gd name="connsiteY1" fmla="*/ 1254369 h 1486877"/>
              <a:gd name="connsiteX2" fmla="*/ 0 w 679939"/>
              <a:gd name="connsiteY2" fmla="*/ 0 h 1486877"/>
            </a:gdLst>
            <a:ahLst/>
            <a:cxnLst>
              <a:cxn ang="0">
                <a:pos x="connsiteX0" y="connsiteY0"/>
              </a:cxn>
              <a:cxn ang="0">
                <a:pos x="connsiteX1" y="connsiteY1"/>
              </a:cxn>
              <a:cxn ang="0">
                <a:pos x="connsiteX2" y="connsiteY2"/>
              </a:cxn>
            </a:cxnLst>
            <a:rect l="l" t="t" r="r" b="b"/>
            <a:pathLst>
              <a:path w="679939" h="1486877">
                <a:moveTo>
                  <a:pt x="679939" y="1395046"/>
                </a:moveTo>
                <a:cubicBezTo>
                  <a:pt x="472831" y="1440961"/>
                  <a:pt x="265723" y="1486877"/>
                  <a:pt x="152400" y="1254369"/>
                </a:cubicBezTo>
                <a:cubicBezTo>
                  <a:pt x="39077" y="1021861"/>
                  <a:pt x="19538" y="510930"/>
                  <a:pt x="0" y="0"/>
                </a:cubicBezTo>
              </a:path>
            </a:pathLst>
          </a:custGeom>
          <a:noFill/>
          <a:ln w="9525" cap="flat" cmpd="sng" algn="ctr">
            <a:solidFill>
              <a:srgbClr val="00B05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425" name="任意多边形 424"/>
          <p:cNvSpPr/>
          <p:nvPr/>
        </p:nvSpPr>
        <p:spPr bwMode="auto">
          <a:xfrm>
            <a:off x="1855292" y="2433528"/>
            <a:ext cx="1039859" cy="1597343"/>
          </a:xfrm>
          <a:custGeom>
            <a:avLst/>
            <a:gdLst>
              <a:gd name="connsiteX0" fmla="*/ 1386840 w 1386840"/>
              <a:gd name="connsiteY0" fmla="*/ 95250 h 2129790"/>
              <a:gd name="connsiteX1" fmla="*/ 807720 w 1386840"/>
              <a:gd name="connsiteY1" fmla="*/ 339090 h 2129790"/>
              <a:gd name="connsiteX2" fmla="*/ 0 w 1386840"/>
              <a:gd name="connsiteY2" fmla="*/ 2129790 h 2129790"/>
            </a:gdLst>
            <a:ahLst/>
            <a:cxnLst>
              <a:cxn ang="0">
                <a:pos x="connsiteX0" y="connsiteY0"/>
              </a:cxn>
              <a:cxn ang="0">
                <a:pos x="connsiteX1" y="connsiteY1"/>
              </a:cxn>
              <a:cxn ang="0">
                <a:pos x="connsiteX2" y="connsiteY2"/>
              </a:cxn>
            </a:cxnLst>
            <a:rect l="l" t="t" r="r" b="b"/>
            <a:pathLst>
              <a:path w="1386840" h="2129790">
                <a:moveTo>
                  <a:pt x="1386840" y="95250"/>
                </a:moveTo>
                <a:cubicBezTo>
                  <a:pt x="1212850" y="47625"/>
                  <a:pt x="1038860" y="0"/>
                  <a:pt x="807720" y="339090"/>
                </a:cubicBezTo>
                <a:cubicBezTo>
                  <a:pt x="576580" y="678180"/>
                  <a:pt x="288290" y="1403985"/>
                  <a:pt x="0" y="2129790"/>
                </a:cubicBezTo>
              </a:path>
            </a:pathLst>
          </a:custGeom>
          <a:noFill/>
          <a:ln w="9525" cap="flat" cmpd="sng" algn="ctr">
            <a:solidFill>
              <a:srgbClr val="00B05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cxnSp>
        <p:nvCxnSpPr>
          <p:cNvPr id="135" name="直接连接符 134"/>
          <p:cNvCxnSpPr/>
          <p:nvPr/>
        </p:nvCxnSpPr>
        <p:spPr bwMode="auto">
          <a:xfrm>
            <a:off x="3683988" y="1041042"/>
            <a:ext cx="269960" cy="0"/>
          </a:xfrm>
          <a:prstGeom prst="line">
            <a:avLst/>
          </a:prstGeom>
          <a:noFill/>
          <a:ln w="381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直接连接符 135"/>
          <p:cNvCxnSpPr/>
          <p:nvPr/>
        </p:nvCxnSpPr>
        <p:spPr bwMode="auto">
          <a:xfrm>
            <a:off x="3683988" y="1235405"/>
            <a:ext cx="269960" cy="0"/>
          </a:xfrm>
          <a:prstGeom prst="line">
            <a:avLst/>
          </a:prstGeom>
          <a:noFill/>
          <a:ln w="38100" cap="flat" cmpd="sng" algn="ctr">
            <a:solidFill>
              <a:srgbClr val="00B05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7" name="矩形 136"/>
          <p:cNvSpPr/>
          <p:nvPr/>
        </p:nvSpPr>
        <p:spPr bwMode="auto">
          <a:xfrm>
            <a:off x="3576006" y="926309"/>
            <a:ext cx="863871" cy="620105"/>
          </a:xfrm>
          <a:prstGeom prst="rect">
            <a:avLst/>
          </a:prstGeom>
          <a:noFill/>
          <a:ln w="9525" cap="flat" cmpd="sng" algn="ctr">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38" name="TextBox 137"/>
          <p:cNvSpPr txBox="1"/>
          <p:nvPr/>
        </p:nvSpPr>
        <p:spPr>
          <a:xfrm>
            <a:off x="3942470" y="946480"/>
            <a:ext cx="45742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r>
              <a:rPr lang="en-US" altLang="zh-CN" sz="700" dirty="0" smtClean="0">
                <a:solidFill>
                  <a:srgbClr val="000000"/>
                </a:solidFill>
                <a:latin typeface="FrutigerNext LT Medium"/>
                <a:ea typeface="宋体" panose="02010600030101010101" pitchFamily="2" charset="-122"/>
                <a:cs typeface="Arial" panose="020B0604020202020204" pitchFamily="34" charset="0"/>
              </a:rPr>
              <a:t>1</a:t>
            </a:r>
            <a:endParaRPr lang="en-US" altLang="zh-CN" sz="700" dirty="0">
              <a:solidFill>
                <a:srgbClr val="000000"/>
              </a:solidFill>
              <a:latin typeface="FrutigerNext LT Medium"/>
              <a:ea typeface="华文细黑"/>
              <a:cs typeface="Arial" panose="020B0604020202020204" pitchFamily="34" charset="0"/>
            </a:endParaRPr>
          </a:p>
        </p:txBody>
      </p:sp>
      <p:sp>
        <p:nvSpPr>
          <p:cNvPr id="139" name="TextBox 138"/>
          <p:cNvSpPr txBox="1"/>
          <p:nvPr/>
        </p:nvSpPr>
        <p:spPr>
          <a:xfrm>
            <a:off x="3942470" y="1143529"/>
            <a:ext cx="45742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r>
              <a:rPr lang="en-US" altLang="zh-CN" sz="700" dirty="0" smtClean="0">
                <a:solidFill>
                  <a:srgbClr val="000000"/>
                </a:solidFill>
                <a:latin typeface="FrutigerNext LT Medium"/>
                <a:ea typeface="宋体" panose="02010600030101010101" pitchFamily="2" charset="-122"/>
                <a:cs typeface="Arial" panose="020B0604020202020204" pitchFamily="34" charset="0"/>
              </a:rPr>
              <a:t>2</a:t>
            </a:r>
            <a:endParaRPr lang="en-US" altLang="zh-CN" sz="700" dirty="0">
              <a:solidFill>
                <a:srgbClr val="000000"/>
              </a:solidFill>
              <a:latin typeface="FrutigerNext LT Medium"/>
              <a:ea typeface="华文细黑"/>
              <a:cs typeface="Arial" panose="020B0604020202020204" pitchFamily="34" charset="0"/>
            </a:endParaRPr>
          </a:p>
        </p:txBody>
      </p:sp>
      <p:cxnSp>
        <p:nvCxnSpPr>
          <p:cNvPr id="140" name="直接连接符 139"/>
          <p:cNvCxnSpPr/>
          <p:nvPr/>
        </p:nvCxnSpPr>
        <p:spPr bwMode="auto">
          <a:xfrm>
            <a:off x="3670544" y="1429768"/>
            <a:ext cx="296923" cy="0"/>
          </a:xfrm>
          <a:prstGeom prst="line">
            <a:avLst/>
          </a:prstGeom>
          <a:noFill/>
          <a:ln w="50800">
            <a:solidFill>
              <a:srgbClr val="0070C0"/>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1" name="TextBox 140"/>
          <p:cNvSpPr txBox="1"/>
          <p:nvPr/>
        </p:nvSpPr>
        <p:spPr>
          <a:xfrm>
            <a:off x="3942472" y="1340579"/>
            <a:ext cx="511923" cy="176933"/>
          </a:xfrm>
          <a:prstGeom prst="rect">
            <a:avLst/>
          </a:prstGeom>
          <a:noFill/>
        </p:spPr>
        <p:txBody>
          <a:bodyPr wrap="none" lIns="68542" tIns="34271" rIns="68542" bIns="34271" rtlCol="0">
            <a:spAutoFit/>
          </a:bodyPr>
          <a:lstStyle/>
          <a:p>
            <a:r>
              <a:rPr lang="en-US" altLang="zh-CN" sz="700" dirty="0" smtClean="0">
                <a:solidFill>
                  <a:srgbClr val="000000"/>
                </a:solidFill>
                <a:latin typeface="FrutigerNext LT Medium"/>
                <a:ea typeface="宋体" panose="02010600030101010101" pitchFamily="2" charset="-122"/>
                <a:cs typeface="Arial" panose="020B0604020202020204" pitchFamily="34" charset="0"/>
              </a:rPr>
              <a:t>GRE</a:t>
            </a:r>
            <a:r>
              <a:rPr lang="zh-CN" altLang="en-US" sz="700" dirty="0" smtClean="0">
                <a:solidFill>
                  <a:srgbClr val="000000"/>
                </a:solidFill>
                <a:latin typeface="FrutigerNext LT Medium"/>
                <a:ea typeface="宋体" panose="02010600030101010101" pitchFamily="2" charset="-122"/>
                <a:cs typeface="Arial" panose="020B0604020202020204" pitchFamily="34" charset="0"/>
              </a:rPr>
              <a:t>隧道</a:t>
            </a:r>
            <a:endParaRPr lang="en-US" altLang="zh-CN" sz="700" dirty="0">
              <a:solidFill>
                <a:srgbClr val="000000"/>
              </a:solidFill>
              <a:latin typeface="FrutigerNext LT Medium"/>
              <a:ea typeface="华文细黑"/>
              <a:cs typeface="Arial" panose="020B0604020202020204" pitchFamily="34" charset="0"/>
            </a:endParaRPr>
          </a:p>
        </p:txBody>
      </p:sp>
      <p:sp>
        <p:nvSpPr>
          <p:cNvPr id="142" name="TextBox 141"/>
          <p:cNvSpPr txBox="1"/>
          <p:nvPr/>
        </p:nvSpPr>
        <p:spPr>
          <a:xfrm>
            <a:off x="4005932" y="2433939"/>
            <a:ext cx="555356"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宋体" panose="02010600030101010101" pitchFamily="2" charset="-122"/>
                <a:cs typeface="Arial" panose="020B0604020202020204" pitchFamily="34" charset="0"/>
              </a:rPr>
              <a:t>上网管理</a:t>
            </a:r>
            <a:endParaRPr lang="en-US" altLang="zh-CN" sz="700" dirty="0" smtClean="0">
              <a:solidFill>
                <a:srgbClr val="FFFFFF">
                  <a:lumMod val="50000"/>
                </a:srgbClr>
              </a:solidFill>
              <a:latin typeface="FrutigerNext LT Medium"/>
              <a:ea typeface="宋体" panose="02010600030101010101" pitchFamily="2" charset="-122"/>
              <a:cs typeface="Arial" panose="020B0604020202020204" pitchFamily="34" charset="0"/>
            </a:endParaRPr>
          </a:p>
          <a:p>
            <a:r>
              <a:rPr lang="en-US" altLang="zh-CN" sz="700" dirty="0" smtClean="0">
                <a:solidFill>
                  <a:srgbClr val="FFFFFF">
                    <a:lumMod val="50000"/>
                  </a:srgbClr>
                </a:solidFill>
                <a:latin typeface="FrutigerNext LT Medium"/>
                <a:ea typeface="华文细黑"/>
                <a:cs typeface="Arial" panose="020B0604020202020204" pitchFamily="34" charset="0"/>
              </a:rPr>
              <a:t>(</a:t>
            </a:r>
            <a:r>
              <a:rPr lang="zh-CN" altLang="en-US" sz="700" dirty="0" smtClean="0">
                <a:solidFill>
                  <a:srgbClr val="FFFFFF">
                    <a:lumMod val="50000"/>
                  </a:srgbClr>
                </a:solidFill>
                <a:latin typeface="FrutigerNext LT Medium"/>
                <a:ea typeface="华文细黑"/>
                <a:cs typeface="Arial" panose="020B0604020202020204" pitchFamily="34" charset="0"/>
              </a:rPr>
              <a:t>暂不支持</a:t>
            </a:r>
            <a:r>
              <a:rPr lang="en-US" altLang="zh-CN" sz="700" dirty="0" smtClean="0">
                <a:solidFill>
                  <a:srgbClr val="FFFFFF">
                    <a:lumMod val="50000"/>
                  </a:srgbClr>
                </a:solidFill>
                <a:latin typeface="FrutigerNext LT Medium"/>
                <a:ea typeface="华文细黑"/>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
        <p:nvSpPr>
          <p:cNvPr id="143" name="TextBox 142"/>
          <p:cNvSpPr txBox="1"/>
          <p:nvPr/>
        </p:nvSpPr>
        <p:spPr>
          <a:xfrm>
            <a:off x="4005933" y="2707753"/>
            <a:ext cx="558157"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华文细黑"/>
                <a:cs typeface="Arial" panose="020B0604020202020204" pitchFamily="34" charset="0"/>
              </a:rPr>
              <a:t>防病毒</a:t>
            </a:r>
            <a:endParaRPr lang="en-US" altLang="zh-CN" sz="700" dirty="0" smtClean="0">
              <a:solidFill>
                <a:srgbClr val="FFFFFF">
                  <a:lumMod val="50000"/>
                </a:srgbClr>
              </a:solidFill>
              <a:latin typeface="FrutigerNext LT Medium"/>
              <a:ea typeface="华文细黑"/>
              <a:cs typeface="Arial" panose="020B0604020202020204" pitchFamily="34" charset="0"/>
            </a:endParaRPr>
          </a:p>
          <a:p>
            <a:r>
              <a:rPr lang="en-US" altLang="zh-CN" sz="700" dirty="0" smtClean="0">
                <a:solidFill>
                  <a:srgbClr val="FFFFFF">
                    <a:lumMod val="50000"/>
                  </a:srgbClr>
                </a:solidFill>
                <a:ea typeface="宋体" panose="02010600030101010101" pitchFamily="2" charset="-122"/>
                <a:cs typeface="Arial" panose="020B0604020202020204" pitchFamily="34" charset="0"/>
              </a:rPr>
              <a:t>(</a:t>
            </a:r>
            <a:r>
              <a:rPr lang="zh-CN" altLang="en-US" sz="700" dirty="0" smtClean="0">
                <a:solidFill>
                  <a:srgbClr val="FFFFFF">
                    <a:lumMod val="50000"/>
                  </a:srgbClr>
                </a:solidFill>
                <a:ea typeface="宋体" panose="02010600030101010101" pitchFamily="2" charset="-122"/>
                <a:cs typeface="Arial" panose="020B0604020202020204" pitchFamily="34" charset="0"/>
              </a:rPr>
              <a:t>暂不支持</a:t>
            </a:r>
            <a:r>
              <a:rPr lang="en-US" altLang="zh-CN" sz="700" dirty="0" smtClean="0">
                <a:solidFill>
                  <a:srgbClr val="FFFFFF">
                    <a:lumMod val="50000"/>
                  </a:srgbClr>
                </a:solidFill>
                <a:ea typeface="宋体" panose="02010600030101010101" pitchFamily="2" charset="-122"/>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Tree>
  </p:cSld>
  <p:clrMapOvr>
    <a:masterClrMapping/>
  </p:clrMapOvr>
  <p:transition advClick="0" advTm="8000">
    <p:cut/>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 name="矩形 227"/>
          <p:cNvSpPr/>
          <p:nvPr/>
        </p:nvSpPr>
        <p:spPr bwMode="auto">
          <a:xfrm>
            <a:off x="5583773" y="2674620"/>
            <a:ext cx="3222000" cy="1824876"/>
          </a:xfrm>
          <a:prstGeom prst="rect">
            <a:avLst/>
          </a:prstGeom>
          <a:solidFill>
            <a:schemeClr val="bg1">
              <a:lumMod val="95000"/>
            </a:schemeClr>
          </a:solidFill>
          <a:ln w="12700" algn="ctr">
            <a:solidFill>
              <a:srgbClr val="FFFFFF"/>
            </a:solidFill>
            <a:miter lim="800000"/>
          </a:ln>
          <a:effectLst>
            <a:outerShdw blurRad="63500" sx="101000" sy="101000" algn="ctr" rotWithShape="0">
              <a:srgbClr val="000000">
                <a:alpha val="30000"/>
              </a:srgbClr>
            </a:outerShdw>
          </a:effectLst>
        </p:spPr>
        <p:txBody>
          <a:bodyPr wrap="square" lIns="67803" tIns="33900" rIns="67803" bIns="33900" anchor="ctr">
            <a:noAutofit/>
          </a:bodyPr>
          <a:lstStyle/>
          <a:p>
            <a:pPr algn="ctr" defTabSz="513715" eaLnBrk="0" fontAlgn="auto" hangingPunct="0">
              <a:spcBef>
                <a:spcPts val="0"/>
              </a:spcBef>
              <a:spcAft>
                <a:spcPts val="0"/>
              </a:spcAft>
            </a:pPr>
            <a:endParaRPr lang="zh-CN" altLang="en-US" kern="0">
              <a:solidFill>
                <a:srgbClr val="BC0000"/>
              </a:solidFill>
              <a:latin typeface="微软雅黑" panose="020B0503020204020204" pitchFamily="34" charset="-122"/>
              <a:ea typeface="微软雅黑" panose="020B0503020204020204" pitchFamily="34" charset="-122"/>
            </a:endParaRPr>
          </a:p>
        </p:txBody>
      </p:sp>
      <p:sp>
        <p:nvSpPr>
          <p:cNvPr id="229" name="矩形 228"/>
          <p:cNvSpPr/>
          <p:nvPr/>
        </p:nvSpPr>
        <p:spPr bwMode="auto">
          <a:xfrm>
            <a:off x="5583773" y="775183"/>
            <a:ext cx="3222000" cy="1723468"/>
          </a:xfrm>
          <a:prstGeom prst="rect">
            <a:avLst/>
          </a:prstGeom>
          <a:solidFill>
            <a:schemeClr val="bg1">
              <a:lumMod val="95000"/>
            </a:schemeClr>
          </a:solidFill>
          <a:ln w="12700" algn="ctr">
            <a:solidFill>
              <a:srgbClr val="FFFFFF"/>
            </a:solidFill>
            <a:miter lim="800000"/>
          </a:ln>
          <a:effectLst>
            <a:outerShdw blurRad="63500" sx="101000" sy="101000" algn="ctr" rotWithShape="0">
              <a:srgbClr val="000000">
                <a:alpha val="30000"/>
              </a:srgbClr>
            </a:outerShdw>
          </a:effectLst>
        </p:spPr>
        <p:txBody>
          <a:bodyPr wrap="square" lIns="67803" tIns="33900" rIns="67803" bIns="33900" anchor="ctr">
            <a:noAutofit/>
          </a:bodyPr>
          <a:lstStyle/>
          <a:p>
            <a:pPr algn="ctr" defTabSz="513715" eaLnBrk="0" fontAlgn="auto" hangingPunct="0">
              <a:spcBef>
                <a:spcPts val="0"/>
              </a:spcBef>
              <a:spcAft>
                <a:spcPts val="0"/>
              </a:spcAft>
            </a:pPr>
            <a:endParaRPr lang="zh-CN" altLang="en-US" kern="0">
              <a:solidFill>
                <a:srgbClr val="BC0000"/>
              </a:solidFill>
              <a:latin typeface="微软雅黑" panose="020B0503020204020204" pitchFamily="34" charset="-122"/>
              <a:ea typeface="微软雅黑" panose="020B0503020204020204" pitchFamily="34" charset="-122"/>
            </a:endParaRPr>
          </a:p>
        </p:txBody>
      </p:sp>
      <p:sp>
        <p:nvSpPr>
          <p:cNvPr id="266" name="矩形 265"/>
          <p:cNvSpPr/>
          <p:nvPr/>
        </p:nvSpPr>
        <p:spPr>
          <a:xfrm>
            <a:off x="6213973" y="770440"/>
            <a:ext cx="2668770" cy="338554"/>
          </a:xfrm>
          <a:prstGeom prst="rect">
            <a:avLst/>
          </a:prstGeom>
        </p:spPr>
        <p:txBody>
          <a:bodyPr wrap="square">
            <a:spAutoFit/>
          </a:bodyPr>
          <a:lstStyle/>
          <a:p>
            <a:r>
              <a:rPr lang="en-US" altLang="zh-CN" sz="16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BYOD</a:t>
            </a:r>
            <a:r>
              <a:rPr lang="zh-CN" altLang="en-US" sz="16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，身份</a:t>
            </a:r>
            <a:r>
              <a:rPr lang="en-US" altLang="zh-CN" sz="16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a:t>
            </a:r>
            <a:r>
              <a:rPr lang="zh-CN" altLang="en-US" sz="16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终端多样</a:t>
            </a:r>
            <a:endParaRPr lang="zh-CN" altLang="en-US" sz="16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226" name="矩形 225"/>
          <p:cNvSpPr/>
          <p:nvPr/>
        </p:nvSpPr>
        <p:spPr bwMode="auto">
          <a:xfrm>
            <a:off x="327206" y="2675103"/>
            <a:ext cx="3222000" cy="1824876"/>
          </a:xfrm>
          <a:prstGeom prst="rect">
            <a:avLst/>
          </a:prstGeom>
          <a:solidFill>
            <a:schemeClr val="bg1">
              <a:lumMod val="95000"/>
            </a:schemeClr>
          </a:solidFill>
          <a:ln w="12700" algn="ctr">
            <a:solidFill>
              <a:srgbClr val="FFFFFF"/>
            </a:solidFill>
            <a:miter lim="800000"/>
          </a:ln>
          <a:effectLst>
            <a:outerShdw blurRad="63500" sx="101000" sy="101000" algn="ctr" rotWithShape="0">
              <a:srgbClr val="000000">
                <a:alpha val="30000"/>
              </a:srgbClr>
            </a:outerShdw>
          </a:effectLst>
        </p:spPr>
        <p:txBody>
          <a:bodyPr wrap="square" lIns="67803" tIns="33900" rIns="67803" bIns="33900" anchor="ctr">
            <a:noAutofit/>
          </a:bodyPr>
          <a:lstStyle/>
          <a:p>
            <a:pPr algn="ctr" defTabSz="513715" eaLnBrk="0" fontAlgn="auto" hangingPunct="0">
              <a:spcBef>
                <a:spcPts val="0"/>
              </a:spcBef>
              <a:spcAft>
                <a:spcPts val="0"/>
              </a:spcAft>
            </a:pPr>
            <a:endParaRPr lang="zh-CN" altLang="en-US" kern="0">
              <a:solidFill>
                <a:srgbClr val="BC0000"/>
              </a:solidFill>
              <a:latin typeface="微软雅黑" panose="020B0503020204020204" pitchFamily="34" charset="-122"/>
              <a:ea typeface="微软雅黑" panose="020B0503020204020204" pitchFamily="34" charset="-122"/>
            </a:endParaRPr>
          </a:p>
        </p:txBody>
      </p:sp>
      <p:sp>
        <p:nvSpPr>
          <p:cNvPr id="227" name="矩形 226"/>
          <p:cNvSpPr/>
          <p:nvPr/>
        </p:nvSpPr>
        <p:spPr bwMode="auto">
          <a:xfrm>
            <a:off x="327206" y="775184"/>
            <a:ext cx="3222000" cy="1723468"/>
          </a:xfrm>
          <a:prstGeom prst="rect">
            <a:avLst/>
          </a:prstGeom>
          <a:solidFill>
            <a:schemeClr val="bg1">
              <a:lumMod val="95000"/>
            </a:schemeClr>
          </a:solidFill>
          <a:ln w="12700" algn="ctr">
            <a:solidFill>
              <a:srgbClr val="FFFFFF"/>
            </a:solidFill>
            <a:miter lim="800000"/>
          </a:ln>
          <a:effectLst>
            <a:outerShdw blurRad="63500" sx="101000" sy="101000" algn="ctr" rotWithShape="0">
              <a:srgbClr val="000000">
                <a:alpha val="30000"/>
              </a:srgbClr>
            </a:outerShdw>
          </a:effectLst>
        </p:spPr>
        <p:txBody>
          <a:bodyPr wrap="square" lIns="67803" tIns="33900" rIns="67803" bIns="33900" anchor="ctr">
            <a:noAutofit/>
          </a:bodyPr>
          <a:lstStyle/>
          <a:p>
            <a:pPr>
              <a:tabLst>
                <a:tab pos="0" algn="l"/>
              </a:tabLst>
              <a:defRPr/>
            </a:pPr>
            <a:endParaRPr lang="en-US" altLang="zh-CN" sz="1100" dirty="0">
              <a:solidFill>
                <a:srgbClr val="000000"/>
              </a:solidFill>
              <a:latin typeface="微软雅黑" panose="020B0503020204020204" pitchFamily="34" charset="-122"/>
              <a:ea typeface="微软雅黑" panose="020B0503020204020204" pitchFamily="34" charset="-122"/>
            </a:endParaRPr>
          </a:p>
        </p:txBody>
      </p:sp>
      <p:sp>
        <p:nvSpPr>
          <p:cNvPr id="234" name="矩形 233"/>
          <p:cNvSpPr/>
          <p:nvPr>
            <p:custDataLst>
              <p:tags r:id="rId1"/>
            </p:custDataLst>
          </p:nvPr>
        </p:nvSpPr>
        <p:spPr>
          <a:xfrm>
            <a:off x="422126" y="2689238"/>
            <a:ext cx="2463949" cy="338554"/>
          </a:xfrm>
          <a:prstGeom prst="rect">
            <a:avLst/>
          </a:prstGeom>
        </p:spPr>
        <p:txBody>
          <a:bodyPr wrap="square">
            <a:spAutoFit/>
          </a:bodyPr>
          <a:lstStyle/>
          <a:p>
            <a:r>
              <a:rPr lang="zh-CN" altLang="en-US" sz="16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无线接入，人员移动办公</a:t>
            </a:r>
            <a:endParaRPr lang="en-US" altLang="zh-CN" sz="1100" dirty="0" smtClean="0">
              <a:solidFill>
                <a:srgbClr val="000000">
                  <a:lumMod val="75000"/>
                  <a:lumOff val="25000"/>
                </a:srgbClr>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6146" name="DtsShapeName" descr="EUR03B6251125B8@@92@3ED383ECBCD80;06A;;0=;=F11041632!!!BIHO@]f110416321@0C99@@110B325D7E703101电担览粹)釜士烹亨(!W0/6过衙/qqu!!!!!!!!!!!!!!!!!!!!!!!!!!!!!!!!!!!!!!!!!!!!!!!!!!!!!!!!!!!!!!!!!!!!!!!!!!!!!!!!!!!!!!!!!!!!!!!!!!!!!!!!!!!!!!!!!!!!!!!!!!!!!!!!!!!!!!!!!!!!!!!!!!!!!!!!!!!!!!!!!!!!!!!!!!!!!!!!!!!!!!!!!!!!!!!!!!!!!!!!!!!!!!!!!!!!!!!!!!!!!!!!!!!!!!!!!!!!!!!!!!!!!!!!!!!!!!!!!!!!!!!!!!!!!!!!!!!!!!!!!!!!!!!!!!!!!!!!!!!!!!!!!!!!!!!!!!!!!!!!!!!!!!!!!!!!!!!!!!!!!!!!!!!!!!!!!!!!!!!!!!!!!!!!!!!!!!!!!!!!!!!!!!!!!!!!!!!!!!!!!!!!!!!!!!!!!!!!!!!!!!!!!!!!!!!!!!!!!!!!!!!!!!!!!!!!!!!!!!!!!!!!!!!!!!!!!!!!!!!!!!!!!!!!!!!!!!!!!!!!!!!!!!!!!!!!!!!!!!!!!!!!!!!!!!!!!!!!!!!!!!!!!!!!!!!!!!!!!!!!!!!!!!!!!!!!!!!!!!!!!!!!!!!!!!!!!!!!!!!!!!!!!!!!!!!!!!!!!!!!!!!!!!!!!!!!!!!!!!!!!!!!!!!!!!!!!!!!!!!!!!!!!!!!!!!!!!!!!!!!!!!!!!!!!!!!!!!!!!!!!!!!!!!!!!!!!!!!!!!!!!!!!!!!!!!!!!!!!!!!!!!!!!!!!!!!!!!!!!!!!!!!!!!!!!!!!!!!!!!!!!!!!!!!!!!!!!!!!!!!!!!!!!!!!!!!!!!!!!!!!!!!!!!!!!!!!!!!!!!!!!!!!!!!!!!!!!!!!!!!!!!!!!!!!!!!!!!!!!!!!!!!!!!!!!!!!!!!!!!!!!!!!!!!!!!!!!!!!!!!!!!!!!!!!!!!!!!!!!!!!!!!!!!!!!!!!!!!!!!!!!!!!!!!!!!!!!!!!!!!!!!!!!!!!!!!!!!!!!!!!!!!!!!!!!!!!!!!!!!!!!!!!!!!!!!!!!!!!!!!!!!!!!!!!!!!!!!!!!!!!!!!!!!!!!!!!!!!!!!!!!!!!!!!!!!!!!!!!!!!!!!!!!!!!!!!!!!!!!!!!!!!!!!!!!!!!!!!!!!!!!!!!!!!!!!!!!!!!!!!!!!!!!!!!!!!!!!!!!!!!!!!!!!!!!!!!!!!!!!!!!!!!!!!!!!!!!!!!!!!!!!!!!!!!!!!!!!!!!!!!!!!!!!!!!!!!!!!!!!!!!!!!!!!!!!!!!!!!!!!!!!!!!!!!!!!!!!!!!!!!!!!!!!!!!!!!!!!!!!!!!!!!!!!!!!!!!!!!!!!!!!!!!!!!!!!!!!!!!!!!!!!!!!!!!!!!!!!!!!!!!!!!!!!!!!!!!!!!!!!!!!!!!!!!!!!!!!!!!!!!!!!!!!!!!!!!!!!!!!!!!!!!!!!!!!!!!!!!!!!!!!!!!!!!!!!!!!!!!!!!!!!!!!!!!!!!!!!!!!!!!!!!!!!!!!!!!!!!!!!!!!!!!!!!!!!!!!!!!!!!!!!!!!!!!!!!!!!!!!!!!!!!!!!!!!!!!!!!!!!!!!!!!!!!!!!!!!!!!!!!!!!!!!!!!!!!!!!!!!!!!!!!!!!!!!!!!!!!!!!!!!!!!!!!!!!!!!!!!!!!!!!!!!!!!!!!!!!!!!!!!!!!!!!!!!!!!!!!!!!!!!!!!!!!!!!!!!!!!!!!!!!!!!!!!!!!!!!!!!!!!!!!!!!!!!!!!!!!!!!!!!!!!!!!!!!!!!!!!!!!!!!!!!!!!!!!!!!!!!!!!!!!!!!!!!!!!!!!!!!!!!!!!!!!!!!!!!!!!!!!!!!!!!!!!!!!!!!!!!!!!!!!!!!!!!!!!!!!!!!!!!!!!!!!!!!!!!!!!!!!!!!!!!!!!!!!!!!!!!!!!!!!!!!!!!!!!!!!!!!!!!!!!!!!!!!!!!!!!!!!!!!!!!!!!!!!!!!!!!!!!!!!!!!!!!!!!!!!!!!!!!!!!!!!!!!!!!!!!!!!!!!!!!!!!!!!!!!!!!!!!!!!!!!!!!!!!!!!!!!!!!!!!!!!!!!!!!!!!!!!!!!!!!!!!!!!!!!!!!!!!!!!!!!!!!!!!!!!!!!!!!!!!!!!!!!!!!!!!!!!!!!!!!!!!!!!!!!!!!!!!!!!!!!!!!!!!!!!!!!!!!!!!!!!!!!!!!!!!!!!!!!!!!!!!!!!!!!!!!!!!!!!!!!!!!!!!!!!!!!!!!!!!!!!!!!!!!!!!!!!!!!!!!!!!!!!!!!!!!!!!!!!!!!!!!!!!!!!!!!!!!!!!!!!!!!!!!!!!!!!!!!!!!!1!1" hidden="1"/>
          <p:cNvSpPr>
            <a:spLocks noChangeArrowheads="1"/>
          </p:cNvSpPr>
          <p:nvPr/>
        </p:nvSpPr>
        <p:spPr bwMode="auto">
          <a:xfrm>
            <a:off x="0" y="1"/>
            <a:ext cx="1588" cy="1191"/>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11796480 60000 65536"/>
              <a:gd name="T10" fmla="*/ 5898240 60000 65536"/>
              <a:gd name="T11" fmla="*/ 0 60000 65536"/>
              <a:gd name="T12" fmla="*/ 5033 w 21600"/>
              <a:gd name="T13" fmla="*/ 2272 h 21600"/>
              <a:gd name="T14" fmla="*/ 16554 w 21600"/>
              <a:gd name="T15" fmla="*/ 13684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chemeClr val="accent1"/>
          </a:solidFill>
          <a:ln w="9525">
            <a:solidFill>
              <a:schemeClr val="tx1"/>
            </a:solidFill>
            <a:miter lim="800000"/>
          </a:ln>
        </p:spPr>
        <p:txBody>
          <a:bodyPr wrap="none" lIns="68552" tIns="34276" rIns="68552" bIns="34276" anchor="ctr"/>
          <a:lstStyle/>
          <a:p>
            <a:endParaRPr lang="zh-CN" altLang="en-US">
              <a:solidFill>
                <a:srgbClr val="000000"/>
              </a:solidFill>
            </a:endParaRPr>
          </a:p>
        </p:txBody>
      </p:sp>
      <p:cxnSp>
        <p:nvCxnSpPr>
          <p:cNvPr id="242" name="直接连接符 241"/>
          <p:cNvCxnSpPr/>
          <p:nvPr/>
        </p:nvCxnSpPr>
        <p:spPr bwMode="auto">
          <a:xfrm>
            <a:off x="568928" y="1118111"/>
            <a:ext cx="2160000" cy="4401"/>
          </a:xfrm>
          <a:prstGeom prst="line">
            <a:avLst/>
          </a:prstGeom>
          <a:noFill/>
          <a:ln w="9525" cap="flat" cmpd="sng" algn="ctr">
            <a:solidFill>
              <a:schemeClr val="bg1">
                <a:lumMod val="75000"/>
              </a:schemeClr>
            </a:solidFill>
            <a:prstDash val="solid"/>
            <a:round/>
            <a:headEnd type="none" w="med" len="med"/>
            <a:tailEnd type="none" w="med" len="med"/>
          </a:ln>
          <a:effectLst/>
        </p:spPr>
      </p:cxnSp>
      <p:sp>
        <p:nvSpPr>
          <p:cNvPr id="230" name="Oval 9"/>
          <p:cNvSpPr>
            <a:spLocks noChangeArrowheads="1"/>
          </p:cNvSpPr>
          <p:nvPr/>
        </p:nvSpPr>
        <p:spPr bwMode="gray">
          <a:xfrm>
            <a:off x="5020948" y="876912"/>
            <a:ext cx="1199918" cy="1218742"/>
          </a:xfrm>
          <a:prstGeom prst="ellipse">
            <a:avLst/>
          </a:prstGeom>
          <a:solidFill>
            <a:schemeClr val="bg1">
              <a:lumMod val="50000"/>
            </a:schemeClr>
          </a:solidFill>
          <a:ln w="76200" cap="flat" cmpd="sng">
            <a:solidFill>
              <a:schemeClr val="bg1">
                <a:lumMod val="85000"/>
              </a:schemeClr>
            </a:solidFill>
            <a:prstDash val="solid"/>
            <a:round/>
          </a:ln>
          <a:effectLst/>
        </p:spPr>
        <p:txBody>
          <a:bodyPr wrap="none" anchor="ctr"/>
          <a:lstStyle/>
          <a:p>
            <a:pPr fontAlgn="auto">
              <a:spcBef>
                <a:spcPts val="0"/>
              </a:spcBef>
              <a:spcAft>
                <a:spcPts val="0"/>
              </a:spcAft>
              <a:buFont typeface="Wingdings" panose="05000000000000000000" pitchFamily="2" charset="2"/>
              <a:buNone/>
              <a:defRPr/>
            </a:pPr>
            <a:endParaRPr lang="zh-CN" altLang="en-US" kern="0" smtClean="0">
              <a:solidFill>
                <a:sysClr val="windowText" lastClr="000000"/>
              </a:solidFill>
              <a:latin typeface="微软雅黑" panose="020B0503020204020204" pitchFamily="34" charset="-122"/>
              <a:ea typeface="微软雅黑" panose="020B0503020204020204" pitchFamily="34" charset="-122"/>
            </a:endParaRPr>
          </a:p>
        </p:txBody>
      </p:sp>
      <p:sp>
        <p:nvSpPr>
          <p:cNvPr id="231" name="Oval 9"/>
          <p:cNvSpPr>
            <a:spLocks noChangeArrowheads="1"/>
          </p:cNvSpPr>
          <p:nvPr/>
        </p:nvSpPr>
        <p:spPr bwMode="gray">
          <a:xfrm>
            <a:off x="5020948" y="3212853"/>
            <a:ext cx="1199918" cy="1218742"/>
          </a:xfrm>
          <a:prstGeom prst="ellipse">
            <a:avLst/>
          </a:prstGeom>
          <a:solidFill>
            <a:schemeClr val="bg1">
              <a:lumMod val="50000"/>
            </a:schemeClr>
          </a:solidFill>
          <a:ln w="76200" cap="flat" cmpd="sng">
            <a:solidFill>
              <a:schemeClr val="bg1">
                <a:lumMod val="85000"/>
              </a:schemeClr>
            </a:solidFill>
            <a:prstDash val="solid"/>
            <a:round/>
          </a:ln>
          <a:effectLst/>
        </p:spPr>
        <p:txBody>
          <a:bodyPr wrap="none" anchor="ctr"/>
          <a:lstStyle/>
          <a:p>
            <a:pPr fontAlgn="auto">
              <a:spcBef>
                <a:spcPts val="0"/>
              </a:spcBef>
              <a:spcAft>
                <a:spcPts val="0"/>
              </a:spcAft>
              <a:buFont typeface="Wingdings" panose="05000000000000000000" pitchFamily="2" charset="2"/>
              <a:buNone/>
              <a:defRPr/>
            </a:pPr>
            <a:endParaRPr lang="zh-CN" altLang="en-US" kern="0" smtClean="0">
              <a:solidFill>
                <a:sysClr val="windowText" lastClr="000000"/>
              </a:solidFill>
              <a:latin typeface="微软雅黑" panose="020B0503020204020204" pitchFamily="34" charset="-122"/>
              <a:ea typeface="微软雅黑" panose="020B0503020204020204" pitchFamily="34" charset="-122"/>
            </a:endParaRPr>
          </a:p>
        </p:txBody>
      </p:sp>
      <p:sp>
        <p:nvSpPr>
          <p:cNvPr id="232" name="Oval 9"/>
          <p:cNvSpPr>
            <a:spLocks noChangeArrowheads="1"/>
          </p:cNvSpPr>
          <p:nvPr/>
        </p:nvSpPr>
        <p:spPr bwMode="gray">
          <a:xfrm>
            <a:off x="2912904" y="876912"/>
            <a:ext cx="1199918" cy="1218742"/>
          </a:xfrm>
          <a:prstGeom prst="ellipse">
            <a:avLst/>
          </a:prstGeom>
          <a:solidFill>
            <a:schemeClr val="bg1">
              <a:lumMod val="50000"/>
            </a:schemeClr>
          </a:solidFill>
          <a:ln w="76200" cap="flat" cmpd="sng">
            <a:solidFill>
              <a:schemeClr val="bg1">
                <a:lumMod val="85000"/>
              </a:schemeClr>
            </a:solidFill>
            <a:prstDash val="solid"/>
            <a:round/>
          </a:ln>
          <a:effectLst/>
        </p:spPr>
        <p:txBody>
          <a:bodyPr wrap="none" anchor="ctr"/>
          <a:lstStyle/>
          <a:p>
            <a:pPr fontAlgn="auto">
              <a:spcBef>
                <a:spcPts val="0"/>
              </a:spcBef>
              <a:spcAft>
                <a:spcPts val="0"/>
              </a:spcAft>
              <a:buFont typeface="Wingdings" panose="05000000000000000000" pitchFamily="2" charset="2"/>
              <a:buNone/>
              <a:defRPr/>
            </a:pPr>
            <a:endParaRPr lang="zh-CN" altLang="en-US" kern="0" smtClean="0">
              <a:solidFill>
                <a:sysClr val="windowText" lastClr="000000"/>
              </a:solidFill>
              <a:latin typeface="微软雅黑" panose="020B0503020204020204" pitchFamily="34" charset="-122"/>
              <a:ea typeface="微软雅黑" panose="020B0503020204020204" pitchFamily="34" charset="-122"/>
            </a:endParaRPr>
          </a:p>
        </p:txBody>
      </p:sp>
      <p:sp>
        <p:nvSpPr>
          <p:cNvPr id="233" name="Oval 9"/>
          <p:cNvSpPr>
            <a:spLocks noChangeArrowheads="1"/>
          </p:cNvSpPr>
          <p:nvPr/>
        </p:nvSpPr>
        <p:spPr bwMode="gray">
          <a:xfrm>
            <a:off x="2912904" y="3212853"/>
            <a:ext cx="1199918" cy="1218742"/>
          </a:xfrm>
          <a:prstGeom prst="ellipse">
            <a:avLst/>
          </a:prstGeom>
          <a:solidFill>
            <a:schemeClr val="bg1">
              <a:lumMod val="50000"/>
            </a:schemeClr>
          </a:solidFill>
          <a:ln w="76200" cap="flat" cmpd="sng">
            <a:solidFill>
              <a:schemeClr val="bg1">
                <a:lumMod val="85000"/>
              </a:schemeClr>
            </a:solidFill>
            <a:prstDash val="solid"/>
            <a:round/>
          </a:ln>
          <a:effectLst/>
        </p:spPr>
        <p:txBody>
          <a:bodyPr wrap="none" anchor="ctr"/>
          <a:lstStyle/>
          <a:p>
            <a:pPr fontAlgn="auto">
              <a:spcBef>
                <a:spcPts val="0"/>
              </a:spcBef>
              <a:spcAft>
                <a:spcPts val="0"/>
              </a:spcAft>
              <a:buFont typeface="Wingdings" panose="05000000000000000000" pitchFamily="2" charset="2"/>
              <a:buNone/>
              <a:defRPr/>
            </a:pPr>
            <a:endParaRPr lang="zh-CN" altLang="en-US" kern="0" smtClean="0">
              <a:solidFill>
                <a:sysClr val="windowText" lastClr="000000"/>
              </a:solidFill>
              <a:latin typeface="微软雅黑" panose="020B0503020204020204" pitchFamily="34" charset="-122"/>
              <a:ea typeface="微软雅黑" panose="020B0503020204020204" pitchFamily="34" charset="-122"/>
            </a:endParaRPr>
          </a:p>
        </p:txBody>
      </p:sp>
      <p:sp>
        <p:nvSpPr>
          <p:cNvPr id="240" name="AutoShape 3"/>
          <p:cNvSpPr>
            <a:spLocks noChangeArrowheads="1"/>
          </p:cNvSpPr>
          <p:nvPr/>
        </p:nvSpPr>
        <p:spPr bwMode="gray">
          <a:xfrm rot="18900000">
            <a:off x="3544091" y="1674996"/>
            <a:ext cx="1987963" cy="1989248"/>
          </a:xfrm>
          <a:custGeom>
            <a:avLst/>
            <a:gdLst>
              <a:gd name="T0" fmla="*/ 2147483647 w 21600"/>
              <a:gd name="T1" fmla="*/ 2147483647 h 21600"/>
              <a:gd name="T2" fmla="*/ 2147483647 w 21600"/>
              <a:gd name="T3" fmla="*/ 2147483647 h 21600"/>
              <a:gd name="T4" fmla="*/ 0 w 21600"/>
              <a:gd name="T5" fmla="*/ 2147483647 h 21600"/>
              <a:gd name="T6" fmla="*/ 2147483647 w 21600"/>
              <a:gd name="T7" fmla="*/ 0 h 21600"/>
              <a:gd name="T8" fmla="*/ 0 60000 65536"/>
              <a:gd name="T9" fmla="*/ 5898240 60000 65536"/>
              <a:gd name="T10" fmla="*/ 11796480 60000 65536"/>
              <a:gd name="T11" fmla="*/ 17694720 60000 65536"/>
              <a:gd name="T12" fmla="*/ 5400 w 21600"/>
              <a:gd name="T13" fmla="*/ 5400 h 21600"/>
              <a:gd name="T14" fmla="*/ 16200 w 21600"/>
              <a:gd name="T15" fmla="*/ 16200 h 21600"/>
            </a:gdLst>
            <a:ahLst/>
            <a:cxnLst>
              <a:cxn ang="T8">
                <a:pos x="T0" y="T1"/>
              </a:cxn>
              <a:cxn ang="T9">
                <a:pos x="T2" y="T3"/>
              </a:cxn>
              <a:cxn ang="T10">
                <a:pos x="T4" y="T5"/>
              </a:cxn>
              <a:cxn ang="T11">
                <a:pos x="T6" y="T7"/>
              </a:cxn>
            </a:cxnLst>
            <a:rect l="T12" t="T13" r="T14" b="T15"/>
            <a:pathLst>
              <a:path w="21600" h="21600">
                <a:moveTo>
                  <a:pt x="5400" y="5400"/>
                </a:moveTo>
                <a:lnTo>
                  <a:pt x="9450" y="5400"/>
                </a:lnTo>
                <a:lnTo>
                  <a:pt x="9450" y="2700"/>
                </a:lnTo>
                <a:lnTo>
                  <a:pt x="8100" y="2700"/>
                </a:lnTo>
                <a:lnTo>
                  <a:pt x="10800" y="0"/>
                </a:lnTo>
                <a:lnTo>
                  <a:pt x="13500" y="2700"/>
                </a:lnTo>
                <a:lnTo>
                  <a:pt x="12150" y="2700"/>
                </a:lnTo>
                <a:lnTo>
                  <a:pt x="12150" y="5400"/>
                </a:lnTo>
                <a:lnTo>
                  <a:pt x="16200" y="5400"/>
                </a:lnTo>
                <a:lnTo>
                  <a:pt x="16200" y="9450"/>
                </a:lnTo>
                <a:lnTo>
                  <a:pt x="18900" y="9450"/>
                </a:lnTo>
                <a:lnTo>
                  <a:pt x="18900" y="8100"/>
                </a:lnTo>
                <a:lnTo>
                  <a:pt x="21600" y="10800"/>
                </a:lnTo>
                <a:lnTo>
                  <a:pt x="18900" y="13500"/>
                </a:lnTo>
                <a:lnTo>
                  <a:pt x="18900" y="12150"/>
                </a:lnTo>
                <a:lnTo>
                  <a:pt x="16200" y="12150"/>
                </a:lnTo>
                <a:lnTo>
                  <a:pt x="16200" y="16200"/>
                </a:lnTo>
                <a:lnTo>
                  <a:pt x="12150" y="16200"/>
                </a:lnTo>
                <a:lnTo>
                  <a:pt x="12150" y="18900"/>
                </a:lnTo>
                <a:lnTo>
                  <a:pt x="13500" y="18900"/>
                </a:lnTo>
                <a:lnTo>
                  <a:pt x="10800" y="21600"/>
                </a:lnTo>
                <a:lnTo>
                  <a:pt x="8100" y="18900"/>
                </a:lnTo>
                <a:lnTo>
                  <a:pt x="9450" y="18900"/>
                </a:lnTo>
                <a:lnTo>
                  <a:pt x="9450" y="16200"/>
                </a:lnTo>
                <a:lnTo>
                  <a:pt x="5400" y="16200"/>
                </a:lnTo>
                <a:lnTo>
                  <a:pt x="5400" y="12150"/>
                </a:lnTo>
                <a:lnTo>
                  <a:pt x="2700" y="12150"/>
                </a:lnTo>
                <a:lnTo>
                  <a:pt x="2700" y="13500"/>
                </a:lnTo>
                <a:lnTo>
                  <a:pt x="0" y="10800"/>
                </a:lnTo>
                <a:lnTo>
                  <a:pt x="2700" y="8100"/>
                </a:lnTo>
                <a:lnTo>
                  <a:pt x="2700" y="9450"/>
                </a:lnTo>
                <a:lnTo>
                  <a:pt x="5400" y="9450"/>
                </a:lnTo>
                <a:lnTo>
                  <a:pt x="5400" y="5400"/>
                </a:lnTo>
                <a:close/>
              </a:path>
            </a:pathLst>
          </a:custGeom>
          <a:solidFill>
            <a:srgbClr val="C00000"/>
          </a:solidFill>
          <a:ln w="9525" algn="ctr">
            <a:noFill/>
            <a:miter lim="800000"/>
          </a:ln>
          <a:effectLst>
            <a:outerShdw dist="28398" dir="3806097" algn="ctr" rotWithShape="0">
              <a:srgbClr val="000000">
                <a:alpha val="50000"/>
              </a:srgbClr>
            </a:outerShdw>
          </a:effectLst>
        </p:spPr>
        <p:txBody>
          <a:bodyPr wrap="none" anchor="ctr"/>
          <a:lstStyle/>
          <a:p>
            <a:pPr fontAlgn="auto">
              <a:spcBef>
                <a:spcPts val="0"/>
              </a:spcBef>
              <a:spcAft>
                <a:spcPts val="0"/>
              </a:spcAft>
              <a:defRPr/>
            </a:pPr>
            <a:endParaRPr lang="zh-CN" altLang="en-US" kern="0" smtClean="0">
              <a:solidFill>
                <a:sysClr val="windowText" lastClr="000000"/>
              </a:solidFill>
              <a:latin typeface="微软雅黑" panose="020B0503020204020204" pitchFamily="34" charset="-122"/>
              <a:ea typeface="微软雅黑" panose="020B0503020204020204" pitchFamily="34" charset="-122"/>
            </a:endParaRPr>
          </a:p>
        </p:txBody>
      </p:sp>
      <p:sp>
        <p:nvSpPr>
          <p:cNvPr id="241" name="Text Box 52"/>
          <p:cNvSpPr txBox="1">
            <a:spLocks noChangeArrowheads="1"/>
          </p:cNvSpPr>
          <p:nvPr/>
        </p:nvSpPr>
        <p:spPr bwMode="auto">
          <a:xfrm>
            <a:off x="3981503" y="2446622"/>
            <a:ext cx="1107997" cy="461665"/>
          </a:xfrm>
          <a:prstGeom prst="rect">
            <a:avLst/>
          </a:prstGeom>
          <a:noFill/>
          <a:ln w="9525" algn="ctr">
            <a:noFill/>
            <a:miter lim="800000"/>
          </a:ln>
          <a:effectLst/>
        </p:spPr>
        <p:txBody>
          <a:bodyPr wrap="none">
            <a:spAutoFit/>
          </a:bodyPr>
          <a:lstStyle/>
          <a:p>
            <a:pPr algn="ctr" eaLnBrk="0" hangingPunct="0">
              <a:buFont typeface="Wingdings" panose="05000000000000000000" pitchFamily="2" charset="2"/>
              <a:buNone/>
            </a:pPr>
            <a:r>
              <a:rPr kumimoji="1" lang="zh-CN" altLang="en-US" sz="2400" b="1" dirty="0" smtClean="0">
                <a:solidFill>
                  <a:srgbClr val="FFFFFF"/>
                </a:solidFill>
                <a:latin typeface="微软雅黑" panose="020B0503020204020204" pitchFamily="34" charset="-122"/>
                <a:ea typeface="微软雅黑" panose="020B0503020204020204" pitchFamily="34" charset="-122"/>
              </a:rPr>
              <a:t>驱动力</a:t>
            </a:r>
            <a:endParaRPr kumimoji="1" lang="en-US" altLang="zh-CN" sz="2400" b="1" dirty="0">
              <a:solidFill>
                <a:srgbClr val="FFFFFF"/>
              </a:solidFill>
              <a:latin typeface="微软雅黑" panose="020B0503020204020204" pitchFamily="34" charset="-122"/>
              <a:ea typeface="微软雅黑" panose="020B0503020204020204" pitchFamily="34" charset="-122"/>
            </a:endParaRPr>
          </a:p>
        </p:txBody>
      </p:sp>
      <p:cxnSp>
        <p:nvCxnSpPr>
          <p:cNvPr id="267" name="直接连接符 266"/>
          <p:cNvCxnSpPr/>
          <p:nvPr/>
        </p:nvCxnSpPr>
        <p:spPr bwMode="auto">
          <a:xfrm>
            <a:off x="6368223" y="1108383"/>
            <a:ext cx="2160000" cy="0"/>
          </a:xfrm>
          <a:prstGeom prst="line">
            <a:avLst/>
          </a:prstGeom>
          <a:noFill/>
          <a:ln w="9525" cap="flat" cmpd="sng" algn="ctr">
            <a:solidFill>
              <a:schemeClr val="bg1">
                <a:lumMod val="75000"/>
              </a:schemeClr>
            </a:solidFill>
            <a:prstDash val="solid"/>
            <a:round/>
            <a:headEnd type="none" w="med" len="med"/>
            <a:tailEnd type="none" w="med" len="med"/>
          </a:ln>
          <a:effectLst/>
        </p:spPr>
      </p:cxnSp>
      <p:cxnSp>
        <p:nvCxnSpPr>
          <p:cNvPr id="269" name="直接连接符 268"/>
          <p:cNvCxnSpPr/>
          <p:nvPr/>
        </p:nvCxnSpPr>
        <p:spPr bwMode="auto">
          <a:xfrm>
            <a:off x="568928" y="3002645"/>
            <a:ext cx="2160000" cy="4101"/>
          </a:xfrm>
          <a:prstGeom prst="line">
            <a:avLst/>
          </a:prstGeom>
          <a:noFill/>
          <a:ln w="9525" cap="flat" cmpd="sng" algn="ctr">
            <a:solidFill>
              <a:schemeClr val="bg1">
                <a:lumMod val="75000"/>
              </a:schemeClr>
            </a:solidFill>
            <a:prstDash val="solid"/>
            <a:round/>
            <a:headEnd type="none" w="med" len="med"/>
            <a:tailEnd type="none" w="med" len="med"/>
          </a:ln>
          <a:effectLst/>
        </p:spPr>
      </p:cxnSp>
      <p:cxnSp>
        <p:nvCxnSpPr>
          <p:cNvPr id="270" name="直接连接符 269"/>
          <p:cNvCxnSpPr/>
          <p:nvPr/>
        </p:nvCxnSpPr>
        <p:spPr bwMode="auto">
          <a:xfrm>
            <a:off x="6329311" y="2964340"/>
            <a:ext cx="2160000" cy="0"/>
          </a:xfrm>
          <a:prstGeom prst="line">
            <a:avLst/>
          </a:prstGeom>
          <a:noFill/>
          <a:ln w="9525" cap="flat" cmpd="sng" algn="ctr">
            <a:solidFill>
              <a:schemeClr val="bg1">
                <a:lumMod val="75000"/>
              </a:schemeClr>
            </a:solidFill>
            <a:prstDash val="solid"/>
            <a:round/>
            <a:headEnd type="none" w="med" len="med"/>
            <a:tailEnd type="none" w="med" len="med"/>
          </a:ln>
          <a:effectLst/>
        </p:spPr>
      </p:cxnSp>
      <p:grpSp>
        <p:nvGrpSpPr>
          <p:cNvPr id="2" name="组合 69"/>
          <p:cNvGrpSpPr/>
          <p:nvPr/>
        </p:nvGrpSpPr>
        <p:grpSpPr>
          <a:xfrm>
            <a:off x="5287392" y="1546694"/>
            <a:ext cx="700297" cy="427542"/>
            <a:chOff x="4110038" y="3451225"/>
            <a:chExt cx="1279526" cy="1174750"/>
          </a:xfrm>
        </p:grpSpPr>
        <p:sp>
          <p:nvSpPr>
            <p:cNvPr id="55" name="Freeform 64"/>
            <p:cNvSpPr>
              <a:spLocks noEditPoints="1"/>
            </p:cNvSpPr>
            <p:nvPr/>
          </p:nvSpPr>
          <p:spPr bwMode="auto">
            <a:xfrm>
              <a:off x="4429126" y="3451225"/>
              <a:ext cx="960438" cy="1174750"/>
            </a:xfrm>
            <a:custGeom>
              <a:avLst/>
              <a:gdLst/>
              <a:ahLst/>
              <a:cxnLst>
                <a:cxn ang="0">
                  <a:pos x="9095" y="178"/>
                </a:cxn>
                <a:cxn ang="0">
                  <a:pos x="8934" y="71"/>
                </a:cxn>
                <a:cxn ang="0">
                  <a:pos x="8721" y="71"/>
                </a:cxn>
                <a:cxn ang="0">
                  <a:pos x="3324" y="34"/>
                </a:cxn>
                <a:cxn ang="0">
                  <a:pos x="3160" y="0"/>
                </a:cxn>
                <a:cxn ang="0">
                  <a:pos x="53" y="1018"/>
                </a:cxn>
                <a:cxn ang="0">
                  <a:pos x="0" y="1162"/>
                </a:cxn>
                <a:cxn ang="0">
                  <a:pos x="2663" y="9420"/>
                </a:cxn>
                <a:cxn ang="0">
                  <a:pos x="2663" y="9615"/>
                </a:cxn>
                <a:cxn ang="0">
                  <a:pos x="2144" y="10616"/>
                </a:cxn>
                <a:cxn ang="0">
                  <a:pos x="2054" y="11224"/>
                </a:cxn>
                <a:cxn ang="0">
                  <a:pos x="2554" y="12868"/>
                </a:cxn>
                <a:cxn ang="0">
                  <a:pos x="3056" y="14262"/>
                </a:cxn>
                <a:cxn ang="0">
                  <a:pos x="3305" y="14440"/>
                </a:cxn>
                <a:cxn ang="0">
                  <a:pos x="3627" y="14424"/>
                </a:cxn>
                <a:cxn ang="0">
                  <a:pos x="3860" y="14280"/>
                </a:cxn>
                <a:cxn ang="0">
                  <a:pos x="3984" y="14065"/>
                </a:cxn>
                <a:cxn ang="0">
                  <a:pos x="4020" y="13869"/>
                </a:cxn>
                <a:cxn ang="0">
                  <a:pos x="4164" y="14262"/>
                </a:cxn>
                <a:cxn ang="0">
                  <a:pos x="4502" y="14532"/>
                </a:cxn>
                <a:cxn ang="0">
                  <a:pos x="4966" y="14550"/>
                </a:cxn>
                <a:cxn ang="0">
                  <a:pos x="5218" y="14406"/>
                </a:cxn>
                <a:cxn ang="0">
                  <a:pos x="5380" y="14191"/>
                </a:cxn>
                <a:cxn ang="0">
                  <a:pos x="5449" y="13995"/>
                </a:cxn>
                <a:cxn ang="0">
                  <a:pos x="5485" y="13995"/>
                </a:cxn>
                <a:cxn ang="0">
                  <a:pos x="5700" y="14495"/>
                </a:cxn>
                <a:cxn ang="0">
                  <a:pos x="6093" y="14765"/>
                </a:cxn>
                <a:cxn ang="0">
                  <a:pos x="6611" y="14765"/>
                </a:cxn>
                <a:cxn ang="0">
                  <a:pos x="6897" y="14602"/>
                </a:cxn>
                <a:cxn ang="0">
                  <a:pos x="7095" y="14351"/>
                </a:cxn>
                <a:cxn ang="0">
                  <a:pos x="7183" y="14136"/>
                </a:cxn>
                <a:cxn ang="0">
                  <a:pos x="7236" y="14157"/>
                </a:cxn>
                <a:cxn ang="0">
                  <a:pos x="7524" y="14550"/>
                </a:cxn>
                <a:cxn ang="0">
                  <a:pos x="7987" y="14728"/>
                </a:cxn>
                <a:cxn ang="0">
                  <a:pos x="8506" y="14621"/>
                </a:cxn>
                <a:cxn ang="0">
                  <a:pos x="8845" y="14246"/>
                </a:cxn>
                <a:cxn ang="0">
                  <a:pos x="8953" y="13743"/>
                </a:cxn>
                <a:cxn ang="0">
                  <a:pos x="8452" y="12172"/>
                </a:cxn>
                <a:cxn ang="0">
                  <a:pos x="8506" y="12011"/>
                </a:cxn>
                <a:cxn ang="0">
                  <a:pos x="8791" y="12011"/>
                </a:cxn>
                <a:cxn ang="0">
                  <a:pos x="9382" y="12207"/>
                </a:cxn>
                <a:cxn ang="0">
                  <a:pos x="10078" y="12262"/>
                </a:cxn>
                <a:cxn ang="0">
                  <a:pos x="10543" y="12172"/>
                </a:cxn>
                <a:cxn ang="0">
                  <a:pos x="10866" y="12011"/>
                </a:cxn>
                <a:cxn ang="0">
                  <a:pos x="11151" y="11688"/>
                </a:cxn>
                <a:cxn ang="0">
                  <a:pos x="11329" y="11171"/>
                </a:cxn>
                <a:cxn ang="0">
                  <a:pos x="11313" y="10885"/>
                </a:cxn>
                <a:cxn ang="0">
                  <a:pos x="11115" y="10760"/>
                </a:cxn>
                <a:cxn ang="0">
                  <a:pos x="10470" y="10670"/>
                </a:cxn>
                <a:cxn ang="0">
                  <a:pos x="9863" y="10526"/>
                </a:cxn>
                <a:cxn ang="0">
                  <a:pos x="11971" y="9829"/>
                </a:cxn>
                <a:cxn ang="0">
                  <a:pos x="12081" y="9652"/>
                </a:cxn>
                <a:cxn ang="0">
                  <a:pos x="12081" y="9454"/>
                </a:cxn>
                <a:cxn ang="0">
                  <a:pos x="7631" y="9044"/>
                </a:cxn>
                <a:cxn ang="0">
                  <a:pos x="6182" y="8526"/>
                </a:cxn>
                <a:cxn ang="0">
                  <a:pos x="6040" y="8417"/>
                </a:cxn>
                <a:cxn ang="0">
                  <a:pos x="7380" y="1770"/>
                </a:cxn>
                <a:cxn ang="0">
                  <a:pos x="7524" y="1804"/>
                </a:cxn>
                <a:cxn ang="0">
                  <a:pos x="9863" y="9133"/>
                </a:cxn>
                <a:cxn ang="0">
                  <a:pos x="9758" y="9259"/>
                </a:cxn>
                <a:cxn ang="0">
                  <a:pos x="7969" y="9384"/>
                </a:cxn>
                <a:cxn ang="0">
                  <a:pos x="9183" y="4844"/>
                </a:cxn>
                <a:cxn ang="0">
                  <a:pos x="9382" y="5486"/>
                </a:cxn>
              </a:cxnLst>
              <a:rect l="0" t="0" r="r" b="b"/>
              <a:pathLst>
                <a:path w="12097" h="14799">
                  <a:moveTo>
                    <a:pt x="9167" y="302"/>
                  </a:moveTo>
                  <a:lnTo>
                    <a:pt x="9149" y="232"/>
                  </a:lnTo>
                  <a:lnTo>
                    <a:pt x="9095" y="178"/>
                  </a:lnTo>
                  <a:lnTo>
                    <a:pt x="9059" y="124"/>
                  </a:lnTo>
                  <a:lnTo>
                    <a:pt x="8989" y="90"/>
                  </a:lnTo>
                  <a:lnTo>
                    <a:pt x="8934" y="71"/>
                  </a:lnTo>
                  <a:lnTo>
                    <a:pt x="8863" y="53"/>
                  </a:lnTo>
                  <a:lnTo>
                    <a:pt x="8791" y="53"/>
                  </a:lnTo>
                  <a:lnTo>
                    <a:pt x="8721" y="71"/>
                  </a:lnTo>
                  <a:lnTo>
                    <a:pt x="3843" y="1625"/>
                  </a:lnTo>
                  <a:lnTo>
                    <a:pt x="3342" y="90"/>
                  </a:lnTo>
                  <a:lnTo>
                    <a:pt x="3324" y="34"/>
                  </a:lnTo>
                  <a:lnTo>
                    <a:pt x="3270" y="19"/>
                  </a:lnTo>
                  <a:lnTo>
                    <a:pt x="3216" y="0"/>
                  </a:lnTo>
                  <a:lnTo>
                    <a:pt x="3160" y="0"/>
                  </a:lnTo>
                  <a:lnTo>
                    <a:pt x="2144" y="319"/>
                  </a:lnTo>
                  <a:lnTo>
                    <a:pt x="90" y="980"/>
                  </a:lnTo>
                  <a:lnTo>
                    <a:pt x="53" y="1018"/>
                  </a:lnTo>
                  <a:lnTo>
                    <a:pt x="16" y="1054"/>
                  </a:lnTo>
                  <a:lnTo>
                    <a:pt x="0" y="1106"/>
                  </a:lnTo>
                  <a:lnTo>
                    <a:pt x="0" y="1162"/>
                  </a:lnTo>
                  <a:lnTo>
                    <a:pt x="499" y="2680"/>
                  </a:lnTo>
                  <a:lnTo>
                    <a:pt x="857" y="3843"/>
                  </a:lnTo>
                  <a:lnTo>
                    <a:pt x="2663" y="9420"/>
                  </a:lnTo>
                  <a:lnTo>
                    <a:pt x="2681" y="9490"/>
                  </a:lnTo>
                  <a:lnTo>
                    <a:pt x="2681" y="9544"/>
                  </a:lnTo>
                  <a:lnTo>
                    <a:pt x="2663" y="9615"/>
                  </a:lnTo>
                  <a:lnTo>
                    <a:pt x="2626" y="9670"/>
                  </a:lnTo>
                  <a:lnTo>
                    <a:pt x="2554" y="9795"/>
                  </a:lnTo>
                  <a:lnTo>
                    <a:pt x="2144" y="10616"/>
                  </a:lnTo>
                  <a:lnTo>
                    <a:pt x="2073" y="10813"/>
                  </a:lnTo>
                  <a:lnTo>
                    <a:pt x="2036" y="11028"/>
                  </a:lnTo>
                  <a:lnTo>
                    <a:pt x="2054" y="11224"/>
                  </a:lnTo>
                  <a:lnTo>
                    <a:pt x="2089" y="11420"/>
                  </a:lnTo>
                  <a:lnTo>
                    <a:pt x="2178" y="11672"/>
                  </a:lnTo>
                  <a:lnTo>
                    <a:pt x="2554" y="12868"/>
                  </a:lnTo>
                  <a:lnTo>
                    <a:pt x="2946" y="14084"/>
                  </a:lnTo>
                  <a:lnTo>
                    <a:pt x="2982" y="14173"/>
                  </a:lnTo>
                  <a:lnTo>
                    <a:pt x="3056" y="14262"/>
                  </a:lnTo>
                  <a:lnTo>
                    <a:pt x="3126" y="14334"/>
                  </a:lnTo>
                  <a:lnTo>
                    <a:pt x="3216" y="14388"/>
                  </a:lnTo>
                  <a:lnTo>
                    <a:pt x="3305" y="14440"/>
                  </a:lnTo>
                  <a:lnTo>
                    <a:pt x="3412" y="14460"/>
                  </a:lnTo>
                  <a:lnTo>
                    <a:pt x="3519" y="14460"/>
                  </a:lnTo>
                  <a:lnTo>
                    <a:pt x="3627" y="14424"/>
                  </a:lnTo>
                  <a:lnTo>
                    <a:pt x="3716" y="14388"/>
                  </a:lnTo>
                  <a:lnTo>
                    <a:pt x="3789" y="14351"/>
                  </a:lnTo>
                  <a:lnTo>
                    <a:pt x="3860" y="14280"/>
                  </a:lnTo>
                  <a:lnTo>
                    <a:pt x="3913" y="14209"/>
                  </a:lnTo>
                  <a:lnTo>
                    <a:pt x="3949" y="14136"/>
                  </a:lnTo>
                  <a:lnTo>
                    <a:pt x="3984" y="14065"/>
                  </a:lnTo>
                  <a:lnTo>
                    <a:pt x="4002" y="13976"/>
                  </a:lnTo>
                  <a:lnTo>
                    <a:pt x="4002" y="13887"/>
                  </a:lnTo>
                  <a:lnTo>
                    <a:pt x="4020" y="13869"/>
                  </a:lnTo>
                  <a:lnTo>
                    <a:pt x="4020" y="13887"/>
                  </a:lnTo>
                  <a:lnTo>
                    <a:pt x="4093" y="14102"/>
                  </a:lnTo>
                  <a:lnTo>
                    <a:pt x="4164" y="14262"/>
                  </a:lnTo>
                  <a:lnTo>
                    <a:pt x="4270" y="14388"/>
                  </a:lnTo>
                  <a:lnTo>
                    <a:pt x="4358" y="14460"/>
                  </a:lnTo>
                  <a:lnTo>
                    <a:pt x="4502" y="14532"/>
                  </a:lnTo>
                  <a:lnTo>
                    <a:pt x="4647" y="14584"/>
                  </a:lnTo>
                  <a:lnTo>
                    <a:pt x="4807" y="14584"/>
                  </a:lnTo>
                  <a:lnTo>
                    <a:pt x="4966" y="14550"/>
                  </a:lnTo>
                  <a:lnTo>
                    <a:pt x="5056" y="14514"/>
                  </a:lnTo>
                  <a:lnTo>
                    <a:pt x="5147" y="14477"/>
                  </a:lnTo>
                  <a:lnTo>
                    <a:pt x="5218" y="14406"/>
                  </a:lnTo>
                  <a:lnTo>
                    <a:pt x="5291" y="14351"/>
                  </a:lnTo>
                  <a:lnTo>
                    <a:pt x="5344" y="14262"/>
                  </a:lnTo>
                  <a:lnTo>
                    <a:pt x="5380" y="14191"/>
                  </a:lnTo>
                  <a:lnTo>
                    <a:pt x="5414" y="14102"/>
                  </a:lnTo>
                  <a:lnTo>
                    <a:pt x="5430" y="14013"/>
                  </a:lnTo>
                  <a:lnTo>
                    <a:pt x="5449" y="13995"/>
                  </a:lnTo>
                  <a:lnTo>
                    <a:pt x="5468" y="13976"/>
                  </a:lnTo>
                  <a:lnTo>
                    <a:pt x="5468" y="13995"/>
                  </a:lnTo>
                  <a:lnTo>
                    <a:pt x="5485" y="13995"/>
                  </a:lnTo>
                  <a:lnTo>
                    <a:pt x="5556" y="14226"/>
                  </a:lnTo>
                  <a:lnTo>
                    <a:pt x="5629" y="14370"/>
                  </a:lnTo>
                  <a:lnTo>
                    <a:pt x="5700" y="14495"/>
                  </a:lnTo>
                  <a:lnTo>
                    <a:pt x="5807" y="14602"/>
                  </a:lnTo>
                  <a:lnTo>
                    <a:pt x="5933" y="14691"/>
                  </a:lnTo>
                  <a:lnTo>
                    <a:pt x="6093" y="14765"/>
                  </a:lnTo>
                  <a:lnTo>
                    <a:pt x="6272" y="14799"/>
                  </a:lnTo>
                  <a:lnTo>
                    <a:pt x="6434" y="14799"/>
                  </a:lnTo>
                  <a:lnTo>
                    <a:pt x="6611" y="14765"/>
                  </a:lnTo>
                  <a:lnTo>
                    <a:pt x="6717" y="14728"/>
                  </a:lnTo>
                  <a:lnTo>
                    <a:pt x="6810" y="14676"/>
                  </a:lnTo>
                  <a:lnTo>
                    <a:pt x="6897" y="14602"/>
                  </a:lnTo>
                  <a:lnTo>
                    <a:pt x="6987" y="14532"/>
                  </a:lnTo>
                  <a:lnTo>
                    <a:pt x="7039" y="14440"/>
                  </a:lnTo>
                  <a:lnTo>
                    <a:pt x="7095" y="14351"/>
                  </a:lnTo>
                  <a:lnTo>
                    <a:pt x="7146" y="14262"/>
                  </a:lnTo>
                  <a:lnTo>
                    <a:pt x="7165" y="14157"/>
                  </a:lnTo>
                  <a:lnTo>
                    <a:pt x="7183" y="14136"/>
                  </a:lnTo>
                  <a:lnTo>
                    <a:pt x="7202" y="14136"/>
                  </a:lnTo>
                  <a:lnTo>
                    <a:pt x="7220" y="14136"/>
                  </a:lnTo>
                  <a:lnTo>
                    <a:pt x="7236" y="14157"/>
                  </a:lnTo>
                  <a:lnTo>
                    <a:pt x="7309" y="14298"/>
                  </a:lnTo>
                  <a:lnTo>
                    <a:pt x="7416" y="14440"/>
                  </a:lnTo>
                  <a:lnTo>
                    <a:pt x="7524" y="14550"/>
                  </a:lnTo>
                  <a:lnTo>
                    <a:pt x="7665" y="14639"/>
                  </a:lnTo>
                  <a:lnTo>
                    <a:pt x="7828" y="14691"/>
                  </a:lnTo>
                  <a:lnTo>
                    <a:pt x="7987" y="14728"/>
                  </a:lnTo>
                  <a:lnTo>
                    <a:pt x="8167" y="14728"/>
                  </a:lnTo>
                  <a:lnTo>
                    <a:pt x="8344" y="14691"/>
                  </a:lnTo>
                  <a:lnTo>
                    <a:pt x="8506" y="14621"/>
                  </a:lnTo>
                  <a:lnTo>
                    <a:pt x="8648" y="14514"/>
                  </a:lnTo>
                  <a:lnTo>
                    <a:pt x="8756" y="14388"/>
                  </a:lnTo>
                  <a:lnTo>
                    <a:pt x="8845" y="14246"/>
                  </a:lnTo>
                  <a:lnTo>
                    <a:pt x="8918" y="14102"/>
                  </a:lnTo>
                  <a:lnTo>
                    <a:pt x="8953" y="13921"/>
                  </a:lnTo>
                  <a:lnTo>
                    <a:pt x="8953" y="13743"/>
                  </a:lnTo>
                  <a:lnTo>
                    <a:pt x="8900" y="13584"/>
                  </a:lnTo>
                  <a:lnTo>
                    <a:pt x="8596" y="12618"/>
                  </a:lnTo>
                  <a:lnTo>
                    <a:pt x="8452" y="12172"/>
                  </a:lnTo>
                  <a:lnTo>
                    <a:pt x="8452" y="12118"/>
                  </a:lnTo>
                  <a:lnTo>
                    <a:pt x="8470" y="12065"/>
                  </a:lnTo>
                  <a:lnTo>
                    <a:pt x="8506" y="12011"/>
                  </a:lnTo>
                  <a:lnTo>
                    <a:pt x="8560" y="11993"/>
                  </a:lnTo>
                  <a:lnTo>
                    <a:pt x="8666" y="11993"/>
                  </a:lnTo>
                  <a:lnTo>
                    <a:pt x="8791" y="12011"/>
                  </a:lnTo>
                  <a:lnTo>
                    <a:pt x="9059" y="12099"/>
                  </a:lnTo>
                  <a:lnTo>
                    <a:pt x="9201" y="12172"/>
                  </a:lnTo>
                  <a:lnTo>
                    <a:pt x="9382" y="12207"/>
                  </a:lnTo>
                  <a:lnTo>
                    <a:pt x="9578" y="12242"/>
                  </a:lnTo>
                  <a:lnTo>
                    <a:pt x="9791" y="12281"/>
                  </a:lnTo>
                  <a:lnTo>
                    <a:pt x="10078" y="12262"/>
                  </a:lnTo>
                  <a:lnTo>
                    <a:pt x="10239" y="12242"/>
                  </a:lnTo>
                  <a:lnTo>
                    <a:pt x="10417" y="12207"/>
                  </a:lnTo>
                  <a:lnTo>
                    <a:pt x="10543" y="12172"/>
                  </a:lnTo>
                  <a:lnTo>
                    <a:pt x="10668" y="12118"/>
                  </a:lnTo>
                  <a:lnTo>
                    <a:pt x="10774" y="12065"/>
                  </a:lnTo>
                  <a:lnTo>
                    <a:pt x="10866" y="12011"/>
                  </a:lnTo>
                  <a:lnTo>
                    <a:pt x="10954" y="11939"/>
                  </a:lnTo>
                  <a:lnTo>
                    <a:pt x="11025" y="11850"/>
                  </a:lnTo>
                  <a:lnTo>
                    <a:pt x="11151" y="11688"/>
                  </a:lnTo>
                  <a:lnTo>
                    <a:pt x="11240" y="11509"/>
                  </a:lnTo>
                  <a:lnTo>
                    <a:pt x="11313" y="11331"/>
                  </a:lnTo>
                  <a:lnTo>
                    <a:pt x="11329" y="11171"/>
                  </a:lnTo>
                  <a:lnTo>
                    <a:pt x="11347" y="11028"/>
                  </a:lnTo>
                  <a:lnTo>
                    <a:pt x="11329" y="10939"/>
                  </a:lnTo>
                  <a:lnTo>
                    <a:pt x="11313" y="10885"/>
                  </a:lnTo>
                  <a:lnTo>
                    <a:pt x="11258" y="10831"/>
                  </a:lnTo>
                  <a:lnTo>
                    <a:pt x="11204" y="10796"/>
                  </a:lnTo>
                  <a:lnTo>
                    <a:pt x="11115" y="10760"/>
                  </a:lnTo>
                  <a:lnTo>
                    <a:pt x="10989" y="10741"/>
                  </a:lnTo>
                  <a:lnTo>
                    <a:pt x="10684" y="10706"/>
                  </a:lnTo>
                  <a:lnTo>
                    <a:pt x="10470" y="10670"/>
                  </a:lnTo>
                  <a:lnTo>
                    <a:pt x="10257" y="10635"/>
                  </a:lnTo>
                  <a:lnTo>
                    <a:pt x="10061" y="10581"/>
                  </a:lnTo>
                  <a:lnTo>
                    <a:pt x="9863" y="10526"/>
                  </a:lnTo>
                  <a:lnTo>
                    <a:pt x="11848" y="9903"/>
                  </a:lnTo>
                  <a:lnTo>
                    <a:pt x="11920" y="9866"/>
                  </a:lnTo>
                  <a:lnTo>
                    <a:pt x="11971" y="9829"/>
                  </a:lnTo>
                  <a:lnTo>
                    <a:pt x="12026" y="9777"/>
                  </a:lnTo>
                  <a:lnTo>
                    <a:pt x="12063" y="9724"/>
                  </a:lnTo>
                  <a:lnTo>
                    <a:pt x="12081" y="9652"/>
                  </a:lnTo>
                  <a:lnTo>
                    <a:pt x="12097" y="9598"/>
                  </a:lnTo>
                  <a:lnTo>
                    <a:pt x="12097" y="9526"/>
                  </a:lnTo>
                  <a:lnTo>
                    <a:pt x="12081" y="9454"/>
                  </a:lnTo>
                  <a:lnTo>
                    <a:pt x="9167" y="302"/>
                  </a:lnTo>
                  <a:close/>
                  <a:moveTo>
                    <a:pt x="7739" y="9133"/>
                  </a:moveTo>
                  <a:lnTo>
                    <a:pt x="7631" y="9044"/>
                  </a:lnTo>
                  <a:lnTo>
                    <a:pt x="7524" y="8973"/>
                  </a:lnTo>
                  <a:lnTo>
                    <a:pt x="6843" y="8742"/>
                  </a:lnTo>
                  <a:lnTo>
                    <a:pt x="6182" y="8526"/>
                  </a:lnTo>
                  <a:lnTo>
                    <a:pt x="6130" y="8506"/>
                  </a:lnTo>
                  <a:lnTo>
                    <a:pt x="6075" y="8472"/>
                  </a:lnTo>
                  <a:lnTo>
                    <a:pt x="6040" y="8417"/>
                  </a:lnTo>
                  <a:lnTo>
                    <a:pt x="6005" y="8346"/>
                  </a:lnTo>
                  <a:lnTo>
                    <a:pt x="4216" y="2768"/>
                  </a:lnTo>
                  <a:lnTo>
                    <a:pt x="7380" y="1770"/>
                  </a:lnTo>
                  <a:lnTo>
                    <a:pt x="7434" y="1751"/>
                  </a:lnTo>
                  <a:lnTo>
                    <a:pt x="7488" y="1770"/>
                  </a:lnTo>
                  <a:lnTo>
                    <a:pt x="7524" y="1804"/>
                  </a:lnTo>
                  <a:lnTo>
                    <a:pt x="7558" y="1858"/>
                  </a:lnTo>
                  <a:lnTo>
                    <a:pt x="9846" y="9079"/>
                  </a:lnTo>
                  <a:lnTo>
                    <a:pt x="9863" y="9133"/>
                  </a:lnTo>
                  <a:lnTo>
                    <a:pt x="9846" y="9185"/>
                  </a:lnTo>
                  <a:lnTo>
                    <a:pt x="9812" y="9221"/>
                  </a:lnTo>
                  <a:lnTo>
                    <a:pt x="9758" y="9259"/>
                  </a:lnTo>
                  <a:lnTo>
                    <a:pt x="8344" y="9703"/>
                  </a:lnTo>
                  <a:lnTo>
                    <a:pt x="8148" y="9544"/>
                  </a:lnTo>
                  <a:lnTo>
                    <a:pt x="7969" y="9384"/>
                  </a:lnTo>
                  <a:lnTo>
                    <a:pt x="7739" y="9133"/>
                  </a:lnTo>
                  <a:close/>
                  <a:moveTo>
                    <a:pt x="9382" y="5486"/>
                  </a:moveTo>
                  <a:lnTo>
                    <a:pt x="9183" y="4844"/>
                  </a:lnTo>
                  <a:lnTo>
                    <a:pt x="9828" y="4629"/>
                  </a:lnTo>
                  <a:lnTo>
                    <a:pt x="10043" y="5290"/>
                  </a:lnTo>
                  <a:lnTo>
                    <a:pt x="9382" y="5486"/>
                  </a:lnTo>
                  <a:close/>
                </a:path>
              </a:pathLst>
            </a:custGeom>
            <a:solidFill>
              <a:schemeClr val="bg1"/>
            </a:solid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56" name="Freeform 65"/>
            <p:cNvSpPr/>
            <p:nvPr/>
          </p:nvSpPr>
          <p:spPr bwMode="auto">
            <a:xfrm>
              <a:off x="4110038" y="3694113"/>
              <a:ext cx="430213" cy="860425"/>
            </a:xfrm>
            <a:custGeom>
              <a:avLst/>
              <a:gdLst/>
              <a:ahLst/>
              <a:cxnLst>
                <a:cxn ang="0">
                  <a:pos x="4113" y="9276"/>
                </a:cxn>
                <a:cxn ang="0">
                  <a:pos x="4057" y="9295"/>
                </a:cxn>
                <a:cxn ang="0">
                  <a:pos x="4005" y="9276"/>
                </a:cxn>
                <a:cxn ang="0">
                  <a:pos x="3949" y="9240"/>
                </a:cxn>
                <a:cxn ang="0">
                  <a:pos x="3933" y="9186"/>
                </a:cxn>
                <a:cxn ang="0">
                  <a:pos x="1628" y="1965"/>
                </a:cxn>
                <a:cxn ang="0">
                  <a:pos x="1628" y="1911"/>
                </a:cxn>
                <a:cxn ang="0">
                  <a:pos x="1646" y="1860"/>
                </a:cxn>
                <a:cxn ang="0">
                  <a:pos x="1681" y="1806"/>
                </a:cxn>
                <a:cxn ang="0">
                  <a:pos x="1717" y="1788"/>
                </a:cxn>
                <a:cxn ang="0">
                  <a:pos x="3735" y="1143"/>
                </a:cxn>
                <a:cxn ang="0">
                  <a:pos x="3360" y="0"/>
                </a:cxn>
                <a:cxn ang="0">
                  <a:pos x="234" y="983"/>
                </a:cxn>
                <a:cxn ang="0">
                  <a:pos x="179" y="1017"/>
                </a:cxn>
                <a:cxn ang="0">
                  <a:pos x="109" y="1054"/>
                </a:cxn>
                <a:cxn ang="0">
                  <a:pos x="74" y="1107"/>
                </a:cxn>
                <a:cxn ang="0">
                  <a:pos x="37" y="1161"/>
                </a:cxn>
                <a:cxn ang="0">
                  <a:pos x="0" y="1232"/>
                </a:cxn>
                <a:cxn ang="0">
                  <a:pos x="0" y="1303"/>
                </a:cxn>
                <a:cxn ang="0">
                  <a:pos x="0" y="1376"/>
                </a:cxn>
                <a:cxn ang="0">
                  <a:pos x="0" y="1447"/>
                </a:cxn>
                <a:cxn ang="0">
                  <a:pos x="2933" y="10600"/>
                </a:cxn>
                <a:cxn ang="0">
                  <a:pos x="2951" y="10653"/>
                </a:cxn>
                <a:cxn ang="0">
                  <a:pos x="2985" y="10723"/>
                </a:cxn>
                <a:cxn ang="0">
                  <a:pos x="3040" y="10760"/>
                </a:cxn>
                <a:cxn ang="0">
                  <a:pos x="3093" y="10795"/>
                </a:cxn>
                <a:cxn ang="0">
                  <a:pos x="3166" y="10831"/>
                </a:cxn>
                <a:cxn ang="0">
                  <a:pos x="3237" y="10849"/>
                </a:cxn>
                <a:cxn ang="0">
                  <a:pos x="3306" y="10831"/>
                </a:cxn>
                <a:cxn ang="0">
                  <a:pos x="3379" y="10831"/>
                </a:cxn>
                <a:cxn ang="0">
                  <a:pos x="5417" y="10170"/>
                </a:cxn>
                <a:cxn ang="0">
                  <a:pos x="5041" y="8991"/>
                </a:cxn>
                <a:cxn ang="0">
                  <a:pos x="4113" y="9276"/>
                </a:cxn>
              </a:cxnLst>
              <a:rect l="0" t="0" r="r" b="b"/>
              <a:pathLst>
                <a:path w="5417" h="10849">
                  <a:moveTo>
                    <a:pt x="4113" y="9276"/>
                  </a:moveTo>
                  <a:lnTo>
                    <a:pt x="4057" y="9295"/>
                  </a:lnTo>
                  <a:lnTo>
                    <a:pt x="4005" y="9276"/>
                  </a:lnTo>
                  <a:lnTo>
                    <a:pt x="3949" y="9240"/>
                  </a:lnTo>
                  <a:lnTo>
                    <a:pt x="3933" y="9186"/>
                  </a:lnTo>
                  <a:lnTo>
                    <a:pt x="1628" y="1965"/>
                  </a:lnTo>
                  <a:lnTo>
                    <a:pt x="1628" y="1911"/>
                  </a:lnTo>
                  <a:lnTo>
                    <a:pt x="1646" y="1860"/>
                  </a:lnTo>
                  <a:lnTo>
                    <a:pt x="1681" y="1806"/>
                  </a:lnTo>
                  <a:lnTo>
                    <a:pt x="1717" y="1788"/>
                  </a:lnTo>
                  <a:lnTo>
                    <a:pt x="3735" y="1143"/>
                  </a:lnTo>
                  <a:lnTo>
                    <a:pt x="3360" y="0"/>
                  </a:lnTo>
                  <a:lnTo>
                    <a:pt x="234" y="983"/>
                  </a:lnTo>
                  <a:lnTo>
                    <a:pt x="179" y="1017"/>
                  </a:lnTo>
                  <a:lnTo>
                    <a:pt x="109" y="1054"/>
                  </a:lnTo>
                  <a:lnTo>
                    <a:pt x="74" y="1107"/>
                  </a:lnTo>
                  <a:lnTo>
                    <a:pt x="37" y="1161"/>
                  </a:lnTo>
                  <a:lnTo>
                    <a:pt x="0" y="1232"/>
                  </a:lnTo>
                  <a:lnTo>
                    <a:pt x="0" y="1303"/>
                  </a:lnTo>
                  <a:lnTo>
                    <a:pt x="0" y="1376"/>
                  </a:lnTo>
                  <a:lnTo>
                    <a:pt x="0" y="1447"/>
                  </a:lnTo>
                  <a:lnTo>
                    <a:pt x="2933" y="10600"/>
                  </a:lnTo>
                  <a:lnTo>
                    <a:pt x="2951" y="10653"/>
                  </a:lnTo>
                  <a:lnTo>
                    <a:pt x="2985" y="10723"/>
                  </a:lnTo>
                  <a:lnTo>
                    <a:pt x="3040" y="10760"/>
                  </a:lnTo>
                  <a:lnTo>
                    <a:pt x="3093" y="10795"/>
                  </a:lnTo>
                  <a:lnTo>
                    <a:pt x="3166" y="10831"/>
                  </a:lnTo>
                  <a:lnTo>
                    <a:pt x="3237" y="10849"/>
                  </a:lnTo>
                  <a:lnTo>
                    <a:pt x="3306" y="10831"/>
                  </a:lnTo>
                  <a:lnTo>
                    <a:pt x="3379" y="10831"/>
                  </a:lnTo>
                  <a:lnTo>
                    <a:pt x="5417" y="10170"/>
                  </a:lnTo>
                  <a:lnTo>
                    <a:pt x="5041" y="8991"/>
                  </a:lnTo>
                  <a:lnTo>
                    <a:pt x="4113" y="9276"/>
                  </a:lnTo>
                  <a:close/>
                </a:path>
              </a:pathLst>
            </a:custGeom>
            <a:solidFill>
              <a:schemeClr val="bg1"/>
            </a:solid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grpSp>
      <p:grpSp>
        <p:nvGrpSpPr>
          <p:cNvPr id="3" name="组合 258"/>
          <p:cNvGrpSpPr/>
          <p:nvPr/>
        </p:nvGrpSpPr>
        <p:grpSpPr>
          <a:xfrm>
            <a:off x="5248894" y="3431970"/>
            <a:ext cx="771896" cy="743249"/>
            <a:chOff x="6504955" y="1487606"/>
            <a:chExt cx="1371224" cy="1171472"/>
          </a:xfrm>
          <a:solidFill>
            <a:schemeClr val="bg1"/>
          </a:solidFill>
        </p:grpSpPr>
        <p:sp>
          <p:nvSpPr>
            <p:cNvPr id="58" name="Freeform 20"/>
            <p:cNvSpPr/>
            <p:nvPr/>
          </p:nvSpPr>
          <p:spPr bwMode="auto">
            <a:xfrm>
              <a:off x="6793979" y="1747482"/>
              <a:ext cx="225425" cy="219075"/>
            </a:xfrm>
            <a:custGeom>
              <a:avLst/>
              <a:gdLst/>
              <a:ahLst/>
              <a:cxnLst>
                <a:cxn ang="0">
                  <a:pos x="87" y="4109"/>
                </a:cxn>
                <a:cxn ang="0">
                  <a:pos x="273" y="3760"/>
                </a:cxn>
                <a:cxn ang="0">
                  <a:pos x="473" y="3421"/>
                </a:cxn>
                <a:cxn ang="0">
                  <a:pos x="687" y="3092"/>
                </a:cxn>
                <a:cxn ang="0">
                  <a:pos x="917" y="2773"/>
                </a:cxn>
                <a:cxn ang="0">
                  <a:pos x="1159" y="2465"/>
                </a:cxn>
                <a:cxn ang="0">
                  <a:pos x="1415" y="2168"/>
                </a:cxn>
                <a:cxn ang="0">
                  <a:pos x="1685" y="1883"/>
                </a:cxn>
                <a:cxn ang="0">
                  <a:pos x="1965" y="1611"/>
                </a:cxn>
                <a:cxn ang="0">
                  <a:pos x="2258" y="1351"/>
                </a:cxn>
                <a:cxn ang="0">
                  <a:pos x="2562" y="1104"/>
                </a:cxn>
                <a:cxn ang="0">
                  <a:pos x="2876" y="870"/>
                </a:cxn>
                <a:cxn ang="0">
                  <a:pos x="3202" y="652"/>
                </a:cxn>
                <a:cxn ang="0">
                  <a:pos x="3537" y="446"/>
                </a:cxn>
                <a:cxn ang="0">
                  <a:pos x="3881" y="256"/>
                </a:cxn>
                <a:cxn ang="0">
                  <a:pos x="4235" y="82"/>
                </a:cxn>
                <a:cxn ang="0">
                  <a:pos x="4416" y="743"/>
                </a:cxn>
                <a:cxn ang="0">
                  <a:pos x="4126" y="891"/>
                </a:cxn>
                <a:cxn ang="0">
                  <a:pos x="3842" y="1049"/>
                </a:cxn>
                <a:cxn ang="0">
                  <a:pos x="3566" y="1218"/>
                </a:cxn>
                <a:cxn ang="0">
                  <a:pos x="3297" y="1398"/>
                </a:cxn>
                <a:cxn ang="0">
                  <a:pos x="3036" y="1590"/>
                </a:cxn>
                <a:cxn ang="0">
                  <a:pos x="2782" y="1790"/>
                </a:cxn>
                <a:cxn ang="0">
                  <a:pos x="2537" y="2001"/>
                </a:cxn>
                <a:cxn ang="0">
                  <a:pos x="2301" y="2221"/>
                </a:cxn>
                <a:cxn ang="0">
                  <a:pos x="2072" y="2450"/>
                </a:cxn>
                <a:cxn ang="0">
                  <a:pos x="1855" y="2688"/>
                </a:cxn>
                <a:cxn ang="0">
                  <a:pos x="1646" y="2935"/>
                </a:cxn>
                <a:cxn ang="0">
                  <a:pos x="1446" y="3190"/>
                </a:cxn>
                <a:cxn ang="0">
                  <a:pos x="1257" y="3453"/>
                </a:cxn>
                <a:cxn ang="0">
                  <a:pos x="1078" y="3724"/>
                </a:cxn>
                <a:cxn ang="0">
                  <a:pos x="910" y="4002"/>
                </a:cxn>
                <a:cxn ang="0">
                  <a:pos x="753" y="4286"/>
                </a:cxn>
              </a:cxnLst>
              <a:rect l="0" t="0" r="r" b="b"/>
              <a:pathLst>
                <a:path w="4416" h="4286">
                  <a:moveTo>
                    <a:pt x="0" y="4286"/>
                  </a:moveTo>
                  <a:lnTo>
                    <a:pt x="87" y="4109"/>
                  </a:lnTo>
                  <a:lnTo>
                    <a:pt x="177" y="3933"/>
                  </a:lnTo>
                  <a:lnTo>
                    <a:pt x="273" y="3760"/>
                  </a:lnTo>
                  <a:lnTo>
                    <a:pt x="371" y="3590"/>
                  </a:lnTo>
                  <a:lnTo>
                    <a:pt x="473" y="3421"/>
                  </a:lnTo>
                  <a:lnTo>
                    <a:pt x="578" y="3255"/>
                  </a:lnTo>
                  <a:lnTo>
                    <a:pt x="687" y="3092"/>
                  </a:lnTo>
                  <a:lnTo>
                    <a:pt x="801" y="2931"/>
                  </a:lnTo>
                  <a:lnTo>
                    <a:pt x="917" y="2773"/>
                  </a:lnTo>
                  <a:lnTo>
                    <a:pt x="1036" y="2617"/>
                  </a:lnTo>
                  <a:lnTo>
                    <a:pt x="1159" y="2465"/>
                  </a:lnTo>
                  <a:lnTo>
                    <a:pt x="1286" y="2315"/>
                  </a:lnTo>
                  <a:lnTo>
                    <a:pt x="1415" y="2168"/>
                  </a:lnTo>
                  <a:lnTo>
                    <a:pt x="1548" y="2024"/>
                  </a:lnTo>
                  <a:lnTo>
                    <a:pt x="1685" y="1883"/>
                  </a:lnTo>
                  <a:lnTo>
                    <a:pt x="1823" y="1745"/>
                  </a:lnTo>
                  <a:lnTo>
                    <a:pt x="1965" y="1611"/>
                  </a:lnTo>
                  <a:lnTo>
                    <a:pt x="2110" y="1479"/>
                  </a:lnTo>
                  <a:lnTo>
                    <a:pt x="2258" y="1351"/>
                  </a:lnTo>
                  <a:lnTo>
                    <a:pt x="2408" y="1225"/>
                  </a:lnTo>
                  <a:lnTo>
                    <a:pt x="2562" y="1104"/>
                  </a:lnTo>
                  <a:lnTo>
                    <a:pt x="2718" y="985"/>
                  </a:lnTo>
                  <a:lnTo>
                    <a:pt x="2876" y="870"/>
                  </a:lnTo>
                  <a:lnTo>
                    <a:pt x="3038" y="759"/>
                  </a:lnTo>
                  <a:lnTo>
                    <a:pt x="3202" y="652"/>
                  </a:lnTo>
                  <a:lnTo>
                    <a:pt x="3367" y="547"/>
                  </a:lnTo>
                  <a:lnTo>
                    <a:pt x="3537" y="446"/>
                  </a:lnTo>
                  <a:lnTo>
                    <a:pt x="3708" y="350"/>
                  </a:lnTo>
                  <a:lnTo>
                    <a:pt x="3881" y="256"/>
                  </a:lnTo>
                  <a:lnTo>
                    <a:pt x="4058" y="167"/>
                  </a:lnTo>
                  <a:lnTo>
                    <a:pt x="4235" y="82"/>
                  </a:lnTo>
                  <a:lnTo>
                    <a:pt x="4416" y="0"/>
                  </a:lnTo>
                  <a:lnTo>
                    <a:pt x="4416" y="743"/>
                  </a:lnTo>
                  <a:lnTo>
                    <a:pt x="4269" y="815"/>
                  </a:lnTo>
                  <a:lnTo>
                    <a:pt x="4126" y="891"/>
                  </a:lnTo>
                  <a:lnTo>
                    <a:pt x="3983" y="968"/>
                  </a:lnTo>
                  <a:lnTo>
                    <a:pt x="3842" y="1049"/>
                  </a:lnTo>
                  <a:lnTo>
                    <a:pt x="3703" y="1132"/>
                  </a:lnTo>
                  <a:lnTo>
                    <a:pt x="3566" y="1218"/>
                  </a:lnTo>
                  <a:lnTo>
                    <a:pt x="3430" y="1308"/>
                  </a:lnTo>
                  <a:lnTo>
                    <a:pt x="3297" y="1398"/>
                  </a:lnTo>
                  <a:lnTo>
                    <a:pt x="3165" y="1493"/>
                  </a:lnTo>
                  <a:lnTo>
                    <a:pt x="3036" y="1590"/>
                  </a:lnTo>
                  <a:lnTo>
                    <a:pt x="2907" y="1689"/>
                  </a:lnTo>
                  <a:lnTo>
                    <a:pt x="2782" y="1790"/>
                  </a:lnTo>
                  <a:lnTo>
                    <a:pt x="2659" y="1895"/>
                  </a:lnTo>
                  <a:lnTo>
                    <a:pt x="2537" y="2001"/>
                  </a:lnTo>
                  <a:lnTo>
                    <a:pt x="2417" y="2110"/>
                  </a:lnTo>
                  <a:lnTo>
                    <a:pt x="2301" y="2221"/>
                  </a:lnTo>
                  <a:lnTo>
                    <a:pt x="2186" y="2334"/>
                  </a:lnTo>
                  <a:lnTo>
                    <a:pt x="2072" y="2450"/>
                  </a:lnTo>
                  <a:lnTo>
                    <a:pt x="1962" y="2568"/>
                  </a:lnTo>
                  <a:lnTo>
                    <a:pt x="1855" y="2688"/>
                  </a:lnTo>
                  <a:lnTo>
                    <a:pt x="1749" y="2810"/>
                  </a:lnTo>
                  <a:lnTo>
                    <a:pt x="1646" y="2935"/>
                  </a:lnTo>
                  <a:lnTo>
                    <a:pt x="1544" y="3061"/>
                  </a:lnTo>
                  <a:lnTo>
                    <a:pt x="1446" y="3190"/>
                  </a:lnTo>
                  <a:lnTo>
                    <a:pt x="1350" y="3321"/>
                  </a:lnTo>
                  <a:lnTo>
                    <a:pt x="1257" y="3453"/>
                  </a:lnTo>
                  <a:lnTo>
                    <a:pt x="1167" y="3588"/>
                  </a:lnTo>
                  <a:lnTo>
                    <a:pt x="1078" y="3724"/>
                  </a:lnTo>
                  <a:lnTo>
                    <a:pt x="992" y="3862"/>
                  </a:lnTo>
                  <a:lnTo>
                    <a:pt x="910" y="4002"/>
                  </a:lnTo>
                  <a:lnTo>
                    <a:pt x="830" y="4143"/>
                  </a:lnTo>
                  <a:lnTo>
                    <a:pt x="753" y="4286"/>
                  </a:lnTo>
                  <a:lnTo>
                    <a:pt x="0" y="4286"/>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59" name="Freeform 21"/>
            <p:cNvSpPr/>
            <p:nvPr/>
          </p:nvSpPr>
          <p:spPr bwMode="auto">
            <a:xfrm>
              <a:off x="6793979" y="2353907"/>
              <a:ext cx="225425" cy="219075"/>
            </a:xfrm>
            <a:custGeom>
              <a:avLst/>
              <a:gdLst/>
              <a:ahLst/>
              <a:cxnLst>
                <a:cxn ang="0">
                  <a:pos x="4235" y="4204"/>
                </a:cxn>
                <a:cxn ang="0">
                  <a:pos x="3881" y="4030"/>
                </a:cxn>
                <a:cxn ang="0">
                  <a:pos x="3536" y="3841"/>
                </a:cxn>
                <a:cxn ang="0">
                  <a:pos x="3201" y="3635"/>
                </a:cxn>
                <a:cxn ang="0">
                  <a:pos x="2876" y="3417"/>
                </a:cxn>
                <a:cxn ang="0">
                  <a:pos x="2562" y="3183"/>
                </a:cxn>
                <a:cxn ang="0">
                  <a:pos x="2257" y="2936"/>
                </a:cxn>
                <a:cxn ang="0">
                  <a:pos x="1965" y="2676"/>
                </a:cxn>
                <a:cxn ang="0">
                  <a:pos x="1685" y="2403"/>
                </a:cxn>
                <a:cxn ang="0">
                  <a:pos x="1415" y="2119"/>
                </a:cxn>
                <a:cxn ang="0">
                  <a:pos x="1159" y="1822"/>
                </a:cxn>
                <a:cxn ang="0">
                  <a:pos x="917" y="1514"/>
                </a:cxn>
                <a:cxn ang="0">
                  <a:pos x="688" y="1195"/>
                </a:cxn>
                <a:cxn ang="0">
                  <a:pos x="473" y="866"/>
                </a:cxn>
                <a:cxn ang="0">
                  <a:pos x="273" y="527"/>
                </a:cxn>
                <a:cxn ang="0">
                  <a:pos x="87" y="177"/>
                </a:cxn>
                <a:cxn ang="0">
                  <a:pos x="753" y="0"/>
                </a:cxn>
                <a:cxn ang="0">
                  <a:pos x="910" y="285"/>
                </a:cxn>
                <a:cxn ang="0">
                  <a:pos x="1078" y="563"/>
                </a:cxn>
                <a:cxn ang="0">
                  <a:pos x="1257" y="834"/>
                </a:cxn>
                <a:cxn ang="0">
                  <a:pos x="1446" y="1097"/>
                </a:cxn>
                <a:cxn ang="0">
                  <a:pos x="1646" y="1352"/>
                </a:cxn>
                <a:cxn ang="0">
                  <a:pos x="1855" y="1599"/>
                </a:cxn>
                <a:cxn ang="0">
                  <a:pos x="2073" y="1837"/>
                </a:cxn>
                <a:cxn ang="0">
                  <a:pos x="2301" y="2065"/>
                </a:cxn>
                <a:cxn ang="0">
                  <a:pos x="2537" y="2286"/>
                </a:cxn>
                <a:cxn ang="0">
                  <a:pos x="2782" y="2497"/>
                </a:cxn>
                <a:cxn ang="0">
                  <a:pos x="3036" y="2697"/>
                </a:cxn>
                <a:cxn ang="0">
                  <a:pos x="3297" y="2888"/>
                </a:cxn>
                <a:cxn ang="0">
                  <a:pos x="3566" y="3068"/>
                </a:cxn>
                <a:cxn ang="0">
                  <a:pos x="3842" y="3237"/>
                </a:cxn>
                <a:cxn ang="0">
                  <a:pos x="4126" y="3396"/>
                </a:cxn>
                <a:cxn ang="0">
                  <a:pos x="4416" y="3543"/>
                </a:cxn>
              </a:cxnLst>
              <a:rect l="0" t="0" r="r" b="b"/>
              <a:pathLst>
                <a:path w="4416" h="4286">
                  <a:moveTo>
                    <a:pt x="4416" y="4286"/>
                  </a:moveTo>
                  <a:lnTo>
                    <a:pt x="4235" y="4204"/>
                  </a:lnTo>
                  <a:lnTo>
                    <a:pt x="4057" y="4120"/>
                  </a:lnTo>
                  <a:lnTo>
                    <a:pt x="3881" y="4030"/>
                  </a:lnTo>
                  <a:lnTo>
                    <a:pt x="3708" y="3937"/>
                  </a:lnTo>
                  <a:lnTo>
                    <a:pt x="3536" y="3841"/>
                  </a:lnTo>
                  <a:lnTo>
                    <a:pt x="3367" y="3740"/>
                  </a:lnTo>
                  <a:lnTo>
                    <a:pt x="3201" y="3635"/>
                  </a:lnTo>
                  <a:lnTo>
                    <a:pt x="3038" y="3527"/>
                  </a:lnTo>
                  <a:lnTo>
                    <a:pt x="2876" y="3417"/>
                  </a:lnTo>
                  <a:lnTo>
                    <a:pt x="2717" y="3302"/>
                  </a:lnTo>
                  <a:lnTo>
                    <a:pt x="2562" y="3183"/>
                  </a:lnTo>
                  <a:lnTo>
                    <a:pt x="2408" y="3061"/>
                  </a:lnTo>
                  <a:lnTo>
                    <a:pt x="2257" y="2936"/>
                  </a:lnTo>
                  <a:lnTo>
                    <a:pt x="2110" y="2808"/>
                  </a:lnTo>
                  <a:lnTo>
                    <a:pt x="1965" y="2676"/>
                  </a:lnTo>
                  <a:lnTo>
                    <a:pt x="1823" y="2541"/>
                  </a:lnTo>
                  <a:lnTo>
                    <a:pt x="1685" y="2403"/>
                  </a:lnTo>
                  <a:lnTo>
                    <a:pt x="1548" y="2262"/>
                  </a:lnTo>
                  <a:lnTo>
                    <a:pt x="1415" y="2119"/>
                  </a:lnTo>
                  <a:lnTo>
                    <a:pt x="1286" y="1972"/>
                  </a:lnTo>
                  <a:lnTo>
                    <a:pt x="1159" y="1822"/>
                  </a:lnTo>
                  <a:lnTo>
                    <a:pt x="1037" y="1670"/>
                  </a:lnTo>
                  <a:lnTo>
                    <a:pt x="917" y="1514"/>
                  </a:lnTo>
                  <a:lnTo>
                    <a:pt x="801" y="1355"/>
                  </a:lnTo>
                  <a:lnTo>
                    <a:pt x="688" y="1195"/>
                  </a:lnTo>
                  <a:lnTo>
                    <a:pt x="579" y="1032"/>
                  </a:lnTo>
                  <a:lnTo>
                    <a:pt x="473" y="866"/>
                  </a:lnTo>
                  <a:lnTo>
                    <a:pt x="371" y="697"/>
                  </a:lnTo>
                  <a:lnTo>
                    <a:pt x="273" y="527"/>
                  </a:lnTo>
                  <a:lnTo>
                    <a:pt x="177" y="354"/>
                  </a:lnTo>
                  <a:lnTo>
                    <a:pt x="87" y="177"/>
                  </a:lnTo>
                  <a:lnTo>
                    <a:pt x="0" y="0"/>
                  </a:lnTo>
                  <a:lnTo>
                    <a:pt x="753" y="0"/>
                  </a:lnTo>
                  <a:lnTo>
                    <a:pt x="830" y="143"/>
                  </a:lnTo>
                  <a:lnTo>
                    <a:pt x="910" y="285"/>
                  </a:lnTo>
                  <a:lnTo>
                    <a:pt x="992" y="425"/>
                  </a:lnTo>
                  <a:lnTo>
                    <a:pt x="1078" y="563"/>
                  </a:lnTo>
                  <a:lnTo>
                    <a:pt x="1167" y="700"/>
                  </a:lnTo>
                  <a:lnTo>
                    <a:pt x="1257" y="834"/>
                  </a:lnTo>
                  <a:lnTo>
                    <a:pt x="1350" y="966"/>
                  </a:lnTo>
                  <a:lnTo>
                    <a:pt x="1446" y="1097"/>
                  </a:lnTo>
                  <a:lnTo>
                    <a:pt x="1544" y="1226"/>
                  </a:lnTo>
                  <a:lnTo>
                    <a:pt x="1646" y="1352"/>
                  </a:lnTo>
                  <a:lnTo>
                    <a:pt x="1749" y="1476"/>
                  </a:lnTo>
                  <a:lnTo>
                    <a:pt x="1855" y="1599"/>
                  </a:lnTo>
                  <a:lnTo>
                    <a:pt x="1962" y="1719"/>
                  </a:lnTo>
                  <a:lnTo>
                    <a:pt x="2073" y="1837"/>
                  </a:lnTo>
                  <a:lnTo>
                    <a:pt x="2186" y="1953"/>
                  </a:lnTo>
                  <a:lnTo>
                    <a:pt x="2301" y="2065"/>
                  </a:lnTo>
                  <a:lnTo>
                    <a:pt x="2418" y="2177"/>
                  </a:lnTo>
                  <a:lnTo>
                    <a:pt x="2537" y="2286"/>
                  </a:lnTo>
                  <a:lnTo>
                    <a:pt x="2659" y="2392"/>
                  </a:lnTo>
                  <a:lnTo>
                    <a:pt x="2782" y="2497"/>
                  </a:lnTo>
                  <a:lnTo>
                    <a:pt x="2907" y="2598"/>
                  </a:lnTo>
                  <a:lnTo>
                    <a:pt x="3036" y="2697"/>
                  </a:lnTo>
                  <a:lnTo>
                    <a:pt x="3165" y="2794"/>
                  </a:lnTo>
                  <a:lnTo>
                    <a:pt x="3297" y="2888"/>
                  </a:lnTo>
                  <a:lnTo>
                    <a:pt x="3430" y="2979"/>
                  </a:lnTo>
                  <a:lnTo>
                    <a:pt x="3566" y="3068"/>
                  </a:lnTo>
                  <a:lnTo>
                    <a:pt x="3703" y="3155"/>
                  </a:lnTo>
                  <a:lnTo>
                    <a:pt x="3842" y="3237"/>
                  </a:lnTo>
                  <a:lnTo>
                    <a:pt x="3983" y="3319"/>
                  </a:lnTo>
                  <a:lnTo>
                    <a:pt x="4126" y="3396"/>
                  </a:lnTo>
                  <a:lnTo>
                    <a:pt x="4269" y="3471"/>
                  </a:lnTo>
                  <a:lnTo>
                    <a:pt x="4416" y="3543"/>
                  </a:lnTo>
                  <a:lnTo>
                    <a:pt x="4416" y="4286"/>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60" name="Freeform 22"/>
            <p:cNvSpPr/>
            <p:nvPr/>
          </p:nvSpPr>
          <p:spPr bwMode="auto">
            <a:xfrm>
              <a:off x="7376592" y="2353907"/>
              <a:ext cx="225425" cy="219075"/>
            </a:xfrm>
            <a:custGeom>
              <a:avLst/>
              <a:gdLst/>
              <a:ahLst/>
              <a:cxnLst>
                <a:cxn ang="0">
                  <a:pos x="4329" y="177"/>
                </a:cxn>
                <a:cxn ang="0">
                  <a:pos x="4142" y="527"/>
                </a:cxn>
                <a:cxn ang="0">
                  <a:pos x="3942" y="866"/>
                </a:cxn>
                <a:cxn ang="0">
                  <a:pos x="3727" y="1195"/>
                </a:cxn>
                <a:cxn ang="0">
                  <a:pos x="3498" y="1514"/>
                </a:cxn>
                <a:cxn ang="0">
                  <a:pos x="3255" y="1822"/>
                </a:cxn>
                <a:cxn ang="0">
                  <a:pos x="3000" y="2119"/>
                </a:cxn>
                <a:cxn ang="0">
                  <a:pos x="2731" y="2403"/>
                </a:cxn>
                <a:cxn ang="0">
                  <a:pos x="2451" y="2676"/>
                </a:cxn>
                <a:cxn ang="0">
                  <a:pos x="2157" y="2936"/>
                </a:cxn>
                <a:cxn ang="0">
                  <a:pos x="1853" y="3183"/>
                </a:cxn>
                <a:cxn ang="0">
                  <a:pos x="1539" y="3417"/>
                </a:cxn>
                <a:cxn ang="0">
                  <a:pos x="1214" y="3635"/>
                </a:cxn>
                <a:cxn ang="0">
                  <a:pos x="878" y="3841"/>
                </a:cxn>
                <a:cxn ang="0">
                  <a:pos x="534" y="4030"/>
                </a:cxn>
                <a:cxn ang="0">
                  <a:pos x="180" y="4204"/>
                </a:cxn>
                <a:cxn ang="0">
                  <a:pos x="0" y="3543"/>
                </a:cxn>
                <a:cxn ang="0">
                  <a:pos x="290" y="3396"/>
                </a:cxn>
                <a:cxn ang="0">
                  <a:pos x="574" y="3237"/>
                </a:cxn>
                <a:cxn ang="0">
                  <a:pos x="849" y="3068"/>
                </a:cxn>
                <a:cxn ang="0">
                  <a:pos x="1119" y="2888"/>
                </a:cxn>
                <a:cxn ang="0">
                  <a:pos x="1379" y="2697"/>
                </a:cxn>
                <a:cxn ang="0">
                  <a:pos x="1633" y="2497"/>
                </a:cxn>
                <a:cxn ang="0">
                  <a:pos x="1878" y="2286"/>
                </a:cxn>
                <a:cxn ang="0">
                  <a:pos x="2115" y="2065"/>
                </a:cxn>
                <a:cxn ang="0">
                  <a:pos x="2343" y="1837"/>
                </a:cxn>
                <a:cxn ang="0">
                  <a:pos x="2560" y="1599"/>
                </a:cxn>
                <a:cxn ang="0">
                  <a:pos x="2769" y="1352"/>
                </a:cxn>
                <a:cxn ang="0">
                  <a:pos x="2969" y="1097"/>
                </a:cxn>
                <a:cxn ang="0">
                  <a:pos x="3158" y="834"/>
                </a:cxn>
                <a:cxn ang="0">
                  <a:pos x="3337" y="563"/>
                </a:cxn>
                <a:cxn ang="0">
                  <a:pos x="3506" y="285"/>
                </a:cxn>
                <a:cxn ang="0">
                  <a:pos x="3663" y="0"/>
                </a:cxn>
              </a:cxnLst>
              <a:rect l="0" t="0" r="r" b="b"/>
              <a:pathLst>
                <a:path w="4416" h="4286">
                  <a:moveTo>
                    <a:pt x="4416" y="0"/>
                  </a:moveTo>
                  <a:lnTo>
                    <a:pt x="4329" y="177"/>
                  </a:lnTo>
                  <a:lnTo>
                    <a:pt x="4238" y="354"/>
                  </a:lnTo>
                  <a:lnTo>
                    <a:pt x="4142" y="527"/>
                  </a:lnTo>
                  <a:lnTo>
                    <a:pt x="4044" y="697"/>
                  </a:lnTo>
                  <a:lnTo>
                    <a:pt x="3942" y="866"/>
                  </a:lnTo>
                  <a:lnTo>
                    <a:pt x="3837" y="1032"/>
                  </a:lnTo>
                  <a:lnTo>
                    <a:pt x="3727" y="1195"/>
                  </a:lnTo>
                  <a:lnTo>
                    <a:pt x="3614" y="1355"/>
                  </a:lnTo>
                  <a:lnTo>
                    <a:pt x="3498" y="1514"/>
                  </a:lnTo>
                  <a:lnTo>
                    <a:pt x="3378" y="1670"/>
                  </a:lnTo>
                  <a:lnTo>
                    <a:pt x="3255" y="1822"/>
                  </a:lnTo>
                  <a:lnTo>
                    <a:pt x="3129" y="1972"/>
                  </a:lnTo>
                  <a:lnTo>
                    <a:pt x="3000" y="2119"/>
                  </a:lnTo>
                  <a:lnTo>
                    <a:pt x="2867" y="2262"/>
                  </a:lnTo>
                  <a:lnTo>
                    <a:pt x="2731" y="2403"/>
                  </a:lnTo>
                  <a:lnTo>
                    <a:pt x="2592" y="2541"/>
                  </a:lnTo>
                  <a:lnTo>
                    <a:pt x="2451" y="2676"/>
                  </a:lnTo>
                  <a:lnTo>
                    <a:pt x="2305" y="2808"/>
                  </a:lnTo>
                  <a:lnTo>
                    <a:pt x="2157" y="2936"/>
                  </a:lnTo>
                  <a:lnTo>
                    <a:pt x="2008" y="3061"/>
                  </a:lnTo>
                  <a:lnTo>
                    <a:pt x="1853" y="3183"/>
                  </a:lnTo>
                  <a:lnTo>
                    <a:pt x="1698" y="3302"/>
                  </a:lnTo>
                  <a:lnTo>
                    <a:pt x="1539" y="3417"/>
                  </a:lnTo>
                  <a:lnTo>
                    <a:pt x="1377" y="3527"/>
                  </a:lnTo>
                  <a:lnTo>
                    <a:pt x="1214" y="3635"/>
                  </a:lnTo>
                  <a:lnTo>
                    <a:pt x="1048" y="3740"/>
                  </a:lnTo>
                  <a:lnTo>
                    <a:pt x="878" y="3841"/>
                  </a:lnTo>
                  <a:lnTo>
                    <a:pt x="708" y="3937"/>
                  </a:lnTo>
                  <a:lnTo>
                    <a:pt x="534" y="4030"/>
                  </a:lnTo>
                  <a:lnTo>
                    <a:pt x="358" y="4120"/>
                  </a:lnTo>
                  <a:lnTo>
                    <a:pt x="180" y="4204"/>
                  </a:lnTo>
                  <a:lnTo>
                    <a:pt x="0" y="4286"/>
                  </a:lnTo>
                  <a:lnTo>
                    <a:pt x="0" y="3543"/>
                  </a:lnTo>
                  <a:lnTo>
                    <a:pt x="146" y="3471"/>
                  </a:lnTo>
                  <a:lnTo>
                    <a:pt x="290" y="3396"/>
                  </a:lnTo>
                  <a:lnTo>
                    <a:pt x="432" y="3319"/>
                  </a:lnTo>
                  <a:lnTo>
                    <a:pt x="574" y="3237"/>
                  </a:lnTo>
                  <a:lnTo>
                    <a:pt x="712" y="3155"/>
                  </a:lnTo>
                  <a:lnTo>
                    <a:pt x="849" y="3068"/>
                  </a:lnTo>
                  <a:lnTo>
                    <a:pt x="985" y="2979"/>
                  </a:lnTo>
                  <a:lnTo>
                    <a:pt x="1119" y="2888"/>
                  </a:lnTo>
                  <a:lnTo>
                    <a:pt x="1250" y="2794"/>
                  </a:lnTo>
                  <a:lnTo>
                    <a:pt x="1379" y="2697"/>
                  </a:lnTo>
                  <a:lnTo>
                    <a:pt x="1507" y="2598"/>
                  </a:lnTo>
                  <a:lnTo>
                    <a:pt x="1633" y="2497"/>
                  </a:lnTo>
                  <a:lnTo>
                    <a:pt x="1756" y="2392"/>
                  </a:lnTo>
                  <a:lnTo>
                    <a:pt x="1878" y="2286"/>
                  </a:lnTo>
                  <a:lnTo>
                    <a:pt x="1998" y="2177"/>
                  </a:lnTo>
                  <a:lnTo>
                    <a:pt x="2115" y="2065"/>
                  </a:lnTo>
                  <a:lnTo>
                    <a:pt x="2229" y="1953"/>
                  </a:lnTo>
                  <a:lnTo>
                    <a:pt x="2343" y="1837"/>
                  </a:lnTo>
                  <a:lnTo>
                    <a:pt x="2453" y="1719"/>
                  </a:lnTo>
                  <a:lnTo>
                    <a:pt x="2560" y="1599"/>
                  </a:lnTo>
                  <a:lnTo>
                    <a:pt x="2666" y="1476"/>
                  </a:lnTo>
                  <a:lnTo>
                    <a:pt x="2769" y="1352"/>
                  </a:lnTo>
                  <a:lnTo>
                    <a:pt x="2871" y="1226"/>
                  </a:lnTo>
                  <a:lnTo>
                    <a:pt x="2969" y="1097"/>
                  </a:lnTo>
                  <a:lnTo>
                    <a:pt x="3064" y="966"/>
                  </a:lnTo>
                  <a:lnTo>
                    <a:pt x="3158" y="834"/>
                  </a:lnTo>
                  <a:lnTo>
                    <a:pt x="3248" y="700"/>
                  </a:lnTo>
                  <a:lnTo>
                    <a:pt x="3337" y="563"/>
                  </a:lnTo>
                  <a:lnTo>
                    <a:pt x="3423" y="425"/>
                  </a:lnTo>
                  <a:lnTo>
                    <a:pt x="3506" y="285"/>
                  </a:lnTo>
                  <a:lnTo>
                    <a:pt x="3585" y="143"/>
                  </a:lnTo>
                  <a:lnTo>
                    <a:pt x="3663" y="0"/>
                  </a:lnTo>
                  <a:lnTo>
                    <a:pt x="4416"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61" name="Freeform 23"/>
            <p:cNvSpPr/>
            <p:nvPr/>
          </p:nvSpPr>
          <p:spPr bwMode="auto">
            <a:xfrm>
              <a:off x="7376592" y="1747482"/>
              <a:ext cx="225425" cy="219075"/>
            </a:xfrm>
            <a:custGeom>
              <a:avLst/>
              <a:gdLst/>
              <a:ahLst/>
              <a:cxnLst>
                <a:cxn ang="0">
                  <a:pos x="180" y="82"/>
                </a:cxn>
                <a:cxn ang="0">
                  <a:pos x="534" y="256"/>
                </a:cxn>
                <a:cxn ang="0">
                  <a:pos x="878" y="446"/>
                </a:cxn>
                <a:cxn ang="0">
                  <a:pos x="1214" y="652"/>
                </a:cxn>
                <a:cxn ang="0">
                  <a:pos x="1539" y="870"/>
                </a:cxn>
                <a:cxn ang="0">
                  <a:pos x="1853" y="1104"/>
                </a:cxn>
                <a:cxn ang="0">
                  <a:pos x="2157" y="1351"/>
                </a:cxn>
                <a:cxn ang="0">
                  <a:pos x="2451" y="1611"/>
                </a:cxn>
                <a:cxn ang="0">
                  <a:pos x="2731" y="1883"/>
                </a:cxn>
                <a:cxn ang="0">
                  <a:pos x="3000" y="2168"/>
                </a:cxn>
                <a:cxn ang="0">
                  <a:pos x="3255" y="2465"/>
                </a:cxn>
                <a:cxn ang="0">
                  <a:pos x="3498" y="2773"/>
                </a:cxn>
                <a:cxn ang="0">
                  <a:pos x="3728" y="3092"/>
                </a:cxn>
                <a:cxn ang="0">
                  <a:pos x="3942" y="3421"/>
                </a:cxn>
                <a:cxn ang="0">
                  <a:pos x="4142" y="3760"/>
                </a:cxn>
                <a:cxn ang="0">
                  <a:pos x="4329" y="4109"/>
                </a:cxn>
                <a:cxn ang="0">
                  <a:pos x="3663" y="4286"/>
                </a:cxn>
                <a:cxn ang="0">
                  <a:pos x="3506" y="4002"/>
                </a:cxn>
                <a:cxn ang="0">
                  <a:pos x="3338" y="3724"/>
                </a:cxn>
                <a:cxn ang="0">
                  <a:pos x="3158" y="3453"/>
                </a:cxn>
                <a:cxn ang="0">
                  <a:pos x="2969" y="3190"/>
                </a:cxn>
                <a:cxn ang="0">
                  <a:pos x="2769" y="2935"/>
                </a:cxn>
                <a:cxn ang="0">
                  <a:pos x="2561" y="2688"/>
                </a:cxn>
                <a:cxn ang="0">
                  <a:pos x="2343" y="2450"/>
                </a:cxn>
                <a:cxn ang="0">
                  <a:pos x="2115" y="2221"/>
                </a:cxn>
                <a:cxn ang="0">
                  <a:pos x="1879" y="2001"/>
                </a:cxn>
                <a:cxn ang="0">
                  <a:pos x="1633" y="1790"/>
                </a:cxn>
                <a:cxn ang="0">
                  <a:pos x="1379" y="1590"/>
                </a:cxn>
                <a:cxn ang="0">
                  <a:pos x="1119" y="1398"/>
                </a:cxn>
                <a:cxn ang="0">
                  <a:pos x="849" y="1218"/>
                </a:cxn>
                <a:cxn ang="0">
                  <a:pos x="574" y="1049"/>
                </a:cxn>
                <a:cxn ang="0">
                  <a:pos x="290" y="891"/>
                </a:cxn>
                <a:cxn ang="0">
                  <a:pos x="0" y="743"/>
                </a:cxn>
              </a:cxnLst>
              <a:rect l="0" t="0" r="r" b="b"/>
              <a:pathLst>
                <a:path w="4416" h="4286">
                  <a:moveTo>
                    <a:pt x="0" y="0"/>
                  </a:moveTo>
                  <a:lnTo>
                    <a:pt x="180" y="82"/>
                  </a:lnTo>
                  <a:lnTo>
                    <a:pt x="358" y="167"/>
                  </a:lnTo>
                  <a:lnTo>
                    <a:pt x="534" y="256"/>
                  </a:lnTo>
                  <a:lnTo>
                    <a:pt x="708" y="350"/>
                  </a:lnTo>
                  <a:lnTo>
                    <a:pt x="878" y="446"/>
                  </a:lnTo>
                  <a:lnTo>
                    <a:pt x="1048" y="547"/>
                  </a:lnTo>
                  <a:lnTo>
                    <a:pt x="1214" y="652"/>
                  </a:lnTo>
                  <a:lnTo>
                    <a:pt x="1377" y="759"/>
                  </a:lnTo>
                  <a:lnTo>
                    <a:pt x="1539" y="870"/>
                  </a:lnTo>
                  <a:lnTo>
                    <a:pt x="1698" y="985"/>
                  </a:lnTo>
                  <a:lnTo>
                    <a:pt x="1853" y="1104"/>
                  </a:lnTo>
                  <a:lnTo>
                    <a:pt x="2008" y="1225"/>
                  </a:lnTo>
                  <a:lnTo>
                    <a:pt x="2157" y="1351"/>
                  </a:lnTo>
                  <a:lnTo>
                    <a:pt x="2305" y="1479"/>
                  </a:lnTo>
                  <a:lnTo>
                    <a:pt x="2451" y="1611"/>
                  </a:lnTo>
                  <a:lnTo>
                    <a:pt x="2592" y="1745"/>
                  </a:lnTo>
                  <a:lnTo>
                    <a:pt x="2731" y="1883"/>
                  </a:lnTo>
                  <a:lnTo>
                    <a:pt x="2867" y="2024"/>
                  </a:lnTo>
                  <a:lnTo>
                    <a:pt x="3000" y="2168"/>
                  </a:lnTo>
                  <a:lnTo>
                    <a:pt x="3129" y="2315"/>
                  </a:lnTo>
                  <a:lnTo>
                    <a:pt x="3255" y="2465"/>
                  </a:lnTo>
                  <a:lnTo>
                    <a:pt x="3378" y="2617"/>
                  </a:lnTo>
                  <a:lnTo>
                    <a:pt x="3498" y="2773"/>
                  </a:lnTo>
                  <a:lnTo>
                    <a:pt x="3614" y="2931"/>
                  </a:lnTo>
                  <a:lnTo>
                    <a:pt x="3728" y="3092"/>
                  </a:lnTo>
                  <a:lnTo>
                    <a:pt x="3837" y="3255"/>
                  </a:lnTo>
                  <a:lnTo>
                    <a:pt x="3942" y="3421"/>
                  </a:lnTo>
                  <a:lnTo>
                    <a:pt x="4044" y="3590"/>
                  </a:lnTo>
                  <a:lnTo>
                    <a:pt x="4142" y="3760"/>
                  </a:lnTo>
                  <a:lnTo>
                    <a:pt x="4238" y="3933"/>
                  </a:lnTo>
                  <a:lnTo>
                    <a:pt x="4329" y="4109"/>
                  </a:lnTo>
                  <a:lnTo>
                    <a:pt x="4416" y="4286"/>
                  </a:lnTo>
                  <a:lnTo>
                    <a:pt x="3663" y="4286"/>
                  </a:lnTo>
                  <a:lnTo>
                    <a:pt x="3586" y="4143"/>
                  </a:lnTo>
                  <a:lnTo>
                    <a:pt x="3506" y="4002"/>
                  </a:lnTo>
                  <a:lnTo>
                    <a:pt x="3423" y="3862"/>
                  </a:lnTo>
                  <a:lnTo>
                    <a:pt x="3338" y="3724"/>
                  </a:lnTo>
                  <a:lnTo>
                    <a:pt x="3249" y="3588"/>
                  </a:lnTo>
                  <a:lnTo>
                    <a:pt x="3158" y="3453"/>
                  </a:lnTo>
                  <a:lnTo>
                    <a:pt x="3065" y="3321"/>
                  </a:lnTo>
                  <a:lnTo>
                    <a:pt x="2969" y="3190"/>
                  </a:lnTo>
                  <a:lnTo>
                    <a:pt x="2871" y="3061"/>
                  </a:lnTo>
                  <a:lnTo>
                    <a:pt x="2769" y="2935"/>
                  </a:lnTo>
                  <a:lnTo>
                    <a:pt x="2666" y="2810"/>
                  </a:lnTo>
                  <a:lnTo>
                    <a:pt x="2561" y="2688"/>
                  </a:lnTo>
                  <a:lnTo>
                    <a:pt x="2453" y="2568"/>
                  </a:lnTo>
                  <a:lnTo>
                    <a:pt x="2343" y="2450"/>
                  </a:lnTo>
                  <a:lnTo>
                    <a:pt x="2230" y="2334"/>
                  </a:lnTo>
                  <a:lnTo>
                    <a:pt x="2115" y="2221"/>
                  </a:lnTo>
                  <a:lnTo>
                    <a:pt x="1998" y="2110"/>
                  </a:lnTo>
                  <a:lnTo>
                    <a:pt x="1879" y="2001"/>
                  </a:lnTo>
                  <a:lnTo>
                    <a:pt x="1756" y="1895"/>
                  </a:lnTo>
                  <a:lnTo>
                    <a:pt x="1633" y="1790"/>
                  </a:lnTo>
                  <a:lnTo>
                    <a:pt x="1508" y="1689"/>
                  </a:lnTo>
                  <a:lnTo>
                    <a:pt x="1379" y="1590"/>
                  </a:lnTo>
                  <a:lnTo>
                    <a:pt x="1250" y="1493"/>
                  </a:lnTo>
                  <a:lnTo>
                    <a:pt x="1119" y="1398"/>
                  </a:lnTo>
                  <a:lnTo>
                    <a:pt x="985" y="1308"/>
                  </a:lnTo>
                  <a:lnTo>
                    <a:pt x="849" y="1218"/>
                  </a:lnTo>
                  <a:lnTo>
                    <a:pt x="712" y="1132"/>
                  </a:lnTo>
                  <a:lnTo>
                    <a:pt x="574" y="1049"/>
                  </a:lnTo>
                  <a:lnTo>
                    <a:pt x="432" y="968"/>
                  </a:lnTo>
                  <a:lnTo>
                    <a:pt x="290" y="891"/>
                  </a:lnTo>
                  <a:lnTo>
                    <a:pt x="146" y="815"/>
                  </a:lnTo>
                  <a:lnTo>
                    <a:pt x="0" y="743"/>
                  </a:lnTo>
                  <a:lnTo>
                    <a:pt x="0"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grpSp>
          <p:nvGrpSpPr>
            <p:cNvPr id="4" name="组合 219"/>
            <p:cNvGrpSpPr/>
            <p:nvPr/>
          </p:nvGrpSpPr>
          <p:grpSpPr>
            <a:xfrm>
              <a:off x="7037217" y="1487606"/>
              <a:ext cx="320346" cy="434493"/>
              <a:chOff x="4896805" y="3693132"/>
              <a:chExt cx="601339" cy="815610"/>
            </a:xfrm>
            <a:grpFill/>
          </p:grpSpPr>
          <p:sp>
            <p:nvSpPr>
              <p:cNvPr id="81" name="Freeform 104"/>
              <p:cNvSpPr/>
              <p:nvPr/>
            </p:nvSpPr>
            <p:spPr bwMode="auto">
              <a:xfrm>
                <a:off x="5028132" y="3693132"/>
                <a:ext cx="338685" cy="338685"/>
              </a:xfrm>
              <a:custGeom>
                <a:avLst/>
                <a:gdLst/>
                <a:ahLst/>
                <a:cxnLst>
                  <a:cxn ang="0">
                    <a:pos x="98" y="50"/>
                  </a:cxn>
                  <a:cxn ang="0">
                    <a:pos x="98" y="50"/>
                  </a:cxn>
                  <a:cxn ang="0">
                    <a:pos x="98" y="60"/>
                  </a:cxn>
                  <a:cxn ang="0">
                    <a:pos x="94" y="68"/>
                  </a:cxn>
                  <a:cxn ang="0">
                    <a:pos x="90" y="76"/>
                  </a:cxn>
                  <a:cxn ang="0">
                    <a:pos x="84" y="84"/>
                  </a:cxn>
                  <a:cxn ang="0">
                    <a:pos x="76" y="90"/>
                  </a:cxn>
                  <a:cxn ang="0">
                    <a:pos x="68" y="94"/>
                  </a:cxn>
                  <a:cxn ang="0">
                    <a:pos x="58" y="98"/>
                  </a:cxn>
                  <a:cxn ang="0">
                    <a:pos x="48" y="98"/>
                  </a:cxn>
                  <a:cxn ang="0">
                    <a:pos x="48" y="98"/>
                  </a:cxn>
                  <a:cxn ang="0">
                    <a:pos x="38" y="98"/>
                  </a:cxn>
                  <a:cxn ang="0">
                    <a:pos x="30" y="94"/>
                  </a:cxn>
                  <a:cxn ang="0">
                    <a:pos x="22" y="90"/>
                  </a:cxn>
                  <a:cxn ang="0">
                    <a:pos x="14" y="84"/>
                  </a:cxn>
                  <a:cxn ang="0">
                    <a:pos x="8" y="76"/>
                  </a:cxn>
                  <a:cxn ang="0">
                    <a:pos x="4" y="68"/>
                  </a:cxn>
                  <a:cxn ang="0">
                    <a:pos x="0" y="60"/>
                  </a:cxn>
                  <a:cxn ang="0">
                    <a:pos x="0" y="50"/>
                  </a:cxn>
                  <a:cxn ang="0">
                    <a:pos x="0" y="50"/>
                  </a:cxn>
                  <a:cxn ang="0">
                    <a:pos x="0" y="40"/>
                  </a:cxn>
                  <a:cxn ang="0">
                    <a:pos x="4" y="30"/>
                  </a:cxn>
                  <a:cxn ang="0">
                    <a:pos x="8" y="22"/>
                  </a:cxn>
                  <a:cxn ang="0">
                    <a:pos x="14" y="14"/>
                  </a:cxn>
                  <a:cxn ang="0">
                    <a:pos x="22" y="8"/>
                  </a:cxn>
                  <a:cxn ang="0">
                    <a:pos x="30" y="4"/>
                  </a:cxn>
                  <a:cxn ang="0">
                    <a:pos x="38" y="0"/>
                  </a:cxn>
                  <a:cxn ang="0">
                    <a:pos x="48" y="0"/>
                  </a:cxn>
                  <a:cxn ang="0">
                    <a:pos x="48" y="0"/>
                  </a:cxn>
                  <a:cxn ang="0">
                    <a:pos x="58" y="0"/>
                  </a:cxn>
                  <a:cxn ang="0">
                    <a:pos x="68" y="4"/>
                  </a:cxn>
                  <a:cxn ang="0">
                    <a:pos x="76" y="8"/>
                  </a:cxn>
                  <a:cxn ang="0">
                    <a:pos x="84" y="14"/>
                  </a:cxn>
                  <a:cxn ang="0">
                    <a:pos x="90" y="22"/>
                  </a:cxn>
                  <a:cxn ang="0">
                    <a:pos x="94" y="30"/>
                  </a:cxn>
                  <a:cxn ang="0">
                    <a:pos x="98" y="40"/>
                  </a:cxn>
                  <a:cxn ang="0">
                    <a:pos x="98" y="50"/>
                  </a:cxn>
                  <a:cxn ang="0">
                    <a:pos x="98" y="50"/>
                  </a:cxn>
                </a:cxnLst>
                <a:rect l="0" t="0" r="r" b="b"/>
                <a:pathLst>
                  <a:path w="98" h="98">
                    <a:moveTo>
                      <a:pt x="98" y="50"/>
                    </a:moveTo>
                    <a:lnTo>
                      <a:pt x="98" y="50"/>
                    </a:lnTo>
                    <a:lnTo>
                      <a:pt x="98" y="60"/>
                    </a:lnTo>
                    <a:lnTo>
                      <a:pt x="94" y="68"/>
                    </a:lnTo>
                    <a:lnTo>
                      <a:pt x="90" y="76"/>
                    </a:lnTo>
                    <a:lnTo>
                      <a:pt x="84" y="84"/>
                    </a:lnTo>
                    <a:lnTo>
                      <a:pt x="76" y="90"/>
                    </a:lnTo>
                    <a:lnTo>
                      <a:pt x="68" y="94"/>
                    </a:lnTo>
                    <a:lnTo>
                      <a:pt x="58" y="98"/>
                    </a:lnTo>
                    <a:lnTo>
                      <a:pt x="48" y="98"/>
                    </a:lnTo>
                    <a:lnTo>
                      <a:pt x="48" y="98"/>
                    </a:lnTo>
                    <a:lnTo>
                      <a:pt x="38" y="98"/>
                    </a:lnTo>
                    <a:lnTo>
                      <a:pt x="30" y="94"/>
                    </a:lnTo>
                    <a:lnTo>
                      <a:pt x="22" y="90"/>
                    </a:lnTo>
                    <a:lnTo>
                      <a:pt x="14" y="84"/>
                    </a:lnTo>
                    <a:lnTo>
                      <a:pt x="8" y="76"/>
                    </a:lnTo>
                    <a:lnTo>
                      <a:pt x="4" y="68"/>
                    </a:lnTo>
                    <a:lnTo>
                      <a:pt x="0" y="60"/>
                    </a:lnTo>
                    <a:lnTo>
                      <a:pt x="0" y="50"/>
                    </a:lnTo>
                    <a:lnTo>
                      <a:pt x="0" y="50"/>
                    </a:lnTo>
                    <a:lnTo>
                      <a:pt x="0" y="40"/>
                    </a:lnTo>
                    <a:lnTo>
                      <a:pt x="4" y="30"/>
                    </a:lnTo>
                    <a:lnTo>
                      <a:pt x="8" y="22"/>
                    </a:lnTo>
                    <a:lnTo>
                      <a:pt x="14" y="14"/>
                    </a:lnTo>
                    <a:lnTo>
                      <a:pt x="22" y="8"/>
                    </a:lnTo>
                    <a:lnTo>
                      <a:pt x="30" y="4"/>
                    </a:lnTo>
                    <a:lnTo>
                      <a:pt x="38" y="0"/>
                    </a:lnTo>
                    <a:lnTo>
                      <a:pt x="48" y="0"/>
                    </a:lnTo>
                    <a:lnTo>
                      <a:pt x="48" y="0"/>
                    </a:lnTo>
                    <a:lnTo>
                      <a:pt x="58" y="0"/>
                    </a:lnTo>
                    <a:lnTo>
                      <a:pt x="68" y="4"/>
                    </a:lnTo>
                    <a:lnTo>
                      <a:pt x="76" y="8"/>
                    </a:lnTo>
                    <a:lnTo>
                      <a:pt x="84" y="14"/>
                    </a:lnTo>
                    <a:lnTo>
                      <a:pt x="90" y="22"/>
                    </a:lnTo>
                    <a:lnTo>
                      <a:pt x="94" y="30"/>
                    </a:lnTo>
                    <a:lnTo>
                      <a:pt x="98" y="40"/>
                    </a:lnTo>
                    <a:lnTo>
                      <a:pt x="98" y="50"/>
                    </a:lnTo>
                    <a:lnTo>
                      <a:pt x="98" y="5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82" name="Freeform 106"/>
              <p:cNvSpPr/>
              <p:nvPr/>
            </p:nvSpPr>
            <p:spPr bwMode="auto">
              <a:xfrm>
                <a:off x="4896805" y="4066377"/>
                <a:ext cx="601339" cy="442365"/>
              </a:xfrm>
              <a:custGeom>
                <a:avLst/>
                <a:gdLst/>
                <a:ahLst/>
                <a:cxnLst>
                  <a:cxn ang="0">
                    <a:pos x="138" y="0"/>
                  </a:cxn>
                  <a:cxn ang="0">
                    <a:pos x="124" y="0"/>
                  </a:cxn>
                  <a:cxn ang="0">
                    <a:pos x="88" y="62"/>
                  </a:cxn>
                  <a:cxn ang="0">
                    <a:pos x="50" y="0"/>
                  </a:cxn>
                  <a:cxn ang="0">
                    <a:pos x="36" y="0"/>
                  </a:cxn>
                  <a:cxn ang="0">
                    <a:pos x="36" y="0"/>
                  </a:cxn>
                  <a:cxn ang="0">
                    <a:pos x="28" y="0"/>
                  </a:cxn>
                  <a:cxn ang="0">
                    <a:pos x="22" y="2"/>
                  </a:cxn>
                  <a:cxn ang="0">
                    <a:pos x="16" y="6"/>
                  </a:cxn>
                  <a:cxn ang="0">
                    <a:pos x="10" y="10"/>
                  </a:cxn>
                  <a:cxn ang="0">
                    <a:pos x="6" y="14"/>
                  </a:cxn>
                  <a:cxn ang="0">
                    <a:pos x="4" y="20"/>
                  </a:cxn>
                  <a:cxn ang="0">
                    <a:pos x="2" y="28"/>
                  </a:cxn>
                  <a:cxn ang="0">
                    <a:pos x="0" y="34"/>
                  </a:cxn>
                  <a:cxn ang="0">
                    <a:pos x="0" y="128"/>
                  </a:cxn>
                  <a:cxn ang="0">
                    <a:pos x="174" y="128"/>
                  </a:cxn>
                  <a:cxn ang="0">
                    <a:pos x="174" y="34"/>
                  </a:cxn>
                  <a:cxn ang="0">
                    <a:pos x="174" y="34"/>
                  </a:cxn>
                  <a:cxn ang="0">
                    <a:pos x="172" y="28"/>
                  </a:cxn>
                  <a:cxn ang="0">
                    <a:pos x="170" y="20"/>
                  </a:cxn>
                  <a:cxn ang="0">
                    <a:pos x="168" y="14"/>
                  </a:cxn>
                  <a:cxn ang="0">
                    <a:pos x="164" y="10"/>
                  </a:cxn>
                  <a:cxn ang="0">
                    <a:pos x="158" y="6"/>
                  </a:cxn>
                  <a:cxn ang="0">
                    <a:pos x="152" y="2"/>
                  </a:cxn>
                  <a:cxn ang="0">
                    <a:pos x="146" y="0"/>
                  </a:cxn>
                  <a:cxn ang="0">
                    <a:pos x="138" y="0"/>
                  </a:cxn>
                  <a:cxn ang="0">
                    <a:pos x="138" y="0"/>
                  </a:cxn>
                </a:cxnLst>
                <a:rect l="0" t="0" r="r" b="b"/>
                <a:pathLst>
                  <a:path w="174" h="128">
                    <a:moveTo>
                      <a:pt x="138" y="0"/>
                    </a:moveTo>
                    <a:lnTo>
                      <a:pt x="124" y="0"/>
                    </a:lnTo>
                    <a:lnTo>
                      <a:pt x="88" y="62"/>
                    </a:lnTo>
                    <a:lnTo>
                      <a:pt x="50" y="0"/>
                    </a:lnTo>
                    <a:lnTo>
                      <a:pt x="36" y="0"/>
                    </a:lnTo>
                    <a:lnTo>
                      <a:pt x="36" y="0"/>
                    </a:lnTo>
                    <a:lnTo>
                      <a:pt x="28" y="0"/>
                    </a:lnTo>
                    <a:lnTo>
                      <a:pt x="22" y="2"/>
                    </a:lnTo>
                    <a:lnTo>
                      <a:pt x="16" y="6"/>
                    </a:lnTo>
                    <a:lnTo>
                      <a:pt x="10" y="10"/>
                    </a:lnTo>
                    <a:lnTo>
                      <a:pt x="6" y="14"/>
                    </a:lnTo>
                    <a:lnTo>
                      <a:pt x="4" y="20"/>
                    </a:lnTo>
                    <a:lnTo>
                      <a:pt x="2" y="28"/>
                    </a:lnTo>
                    <a:lnTo>
                      <a:pt x="0" y="34"/>
                    </a:lnTo>
                    <a:lnTo>
                      <a:pt x="0" y="128"/>
                    </a:lnTo>
                    <a:lnTo>
                      <a:pt x="174" y="128"/>
                    </a:lnTo>
                    <a:lnTo>
                      <a:pt x="174" y="34"/>
                    </a:lnTo>
                    <a:lnTo>
                      <a:pt x="174" y="34"/>
                    </a:lnTo>
                    <a:lnTo>
                      <a:pt x="172" y="28"/>
                    </a:lnTo>
                    <a:lnTo>
                      <a:pt x="170" y="20"/>
                    </a:lnTo>
                    <a:lnTo>
                      <a:pt x="168" y="14"/>
                    </a:lnTo>
                    <a:lnTo>
                      <a:pt x="164" y="10"/>
                    </a:lnTo>
                    <a:lnTo>
                      <a:pt x="158" y="6"/>
                    </a:lnTo>
                    <a:lnTo>
                      <a:pt x="152" y="2"/>
                    </a:lnTo>
                    <a:lnTo>
                      <a:pt x="146" y="0"/>
                    </a:lnTo>
                    <a:lnTo>
                      <a:pt x="138" y="0"/>
                    </a:lnTo>
                    <a:lnTo>
                      <a:pt x="138"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83" name="Freeform 107"/>
              <p:cNvSpPr/>
              <p:nvPr/>
            </p:nvSpPr>
            <p:spPr bwMode="auto">
              <a:xfrm>
                <a:off x="5166371" y="4073289"/>
                <a:ext cx="62208" cy="131327"/>
              </a:xfrm>
              <a:custGeom>
                <a:avLst/>
                <a:gdLst/>
                <a:ahLst/>
                <a:cxnLst>
                  <a:cxn ang="0">
                    <a:pos x="18" y="38"/>
                  </a:cxn>
                  <a:cxn ang="0">
                    <a:pos x="18" y="38"/>
                  </a:cxn>
                  <a:cxn ang="0">
                    <a:pos x="8" y="0"/>
                  </a:cxn>
                  <a:cxn ang="0">
                    <a:pos x="0" y="38"/>
                  </a:cxn>
                  <a:cxn ang="0">
                    <a:pos x="0" y="38"/>
                  </a:cxn>
                  <a:cxn ang="0">
                    <a:pos x="18" y="38"/>
                  </a:cxn>
                </a:cxnLst>
                <a:rect l="0" t="0" r="r" b="b"/>
                <a:pathLst>
                  <a:path w="18" h="38">
                    <a:moveTo>
                      <a:pt x="18" y="38"/>
                    </a:moveTo>
                    <a:lnTo>
                      <a:pt x="18" y="38"/>
                    </a:lnTo>
                    <a:lnTo>
                      <a:pt x="8" y="0"/>
                    </a:lnTo>
                    <a:lnTo>
                      <a:pt x="0" y="38"/>
                    </a:lnTo>
                    <a:lnTo>
                      <a:pt x="0" y="38"/>
                    </a:lnTo>
                    <a:lnTo>
                      <a:pt x="18" y="38"/>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84" name="Freeform 108"/>
              <p:cNvSpPr/>
              <p:nvPr/>
            </p:nvSpPr>
            <p:spPr bwMode="auto">
              <a:xfrm>
                <a:off x="5166371" y="4204616"/>
                <a:ext cx="62208" cy="20736"/>
              </a:xfrm>
              <a:custGeom>
                <a:avLst/>
                <a:gdLst/>
                <a:ahLst/>
                <a:cxnLst>
                  <a:cxn ang="0">
                    <a:pos x="0" y="0"/>
                  </a:cxn>
                  <a:cxn ang="0">
                    <a:pos x="0" y="0"/>
                  </a:cxn>
                  <a:cxn ang="0">
                    <a:pos x="10" y="6"/>
                  </a:cxn>
                  <a:cxn ang="0">
                    <a:pos x="18" y="0"/>
                  </a:cxn>
                  <a:cxn ang="0">
                    <a:pos x="18" y="0"/>
                  </a:cxn>
                  <a:cxn ang="0">
                    <a:pos x="0" y="0"/>
                  </a:cxn>
                </a:cxnLst>
                <a:rect l="0" t="0" r="r" b="b"/>
                <a:pathLst>
                  <a:path w="18" h="6">
                    <a:moveTo>
                      <a:pt x="0" y="0"/>
                    </a:moveTo>
                    <a:lnTo>
                      <a:pt x="0" y="0"/>
                    </a:lnTo>
                    <a:lnTo>
                      <a:pt x="10" y="6"/>
                    </a:lnTo>
                    <a:lnTo>
                      <a:pt x="18" y="0"/>
                    </a:lnTo>
                    <a:lnTo>
                      <a:pt x="18" y="0"/>
                    </a:lnTo>
                    <a:lnTo>
                      <a:pt x="0"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85" name="Freeform 109"/>
              <p:cNvSpPr/>
              <p:nvPr/>
            </p:nvSpPr>
            <p:spPr bwMode="auto">
              <a:xfrm>
                <a:off x="5187107" y="4066377"/>
                <a:ext cx="20736" cy="20736"/>
              </a:xfrm>
              <a:custGeom>
                <a:avLst/>
                <a:gdLst/>
                <a:ahLst/>
                <a:cxnLst>
                  <a:cxn ang="0">
                    <a:pos x="6" y="2"/>
                  </a:cxn>
                  <a:cxn ang="0">
                    <a:pos x="4" y="6"/>
                  </a:cxn>
                  <a:cxn ang="0">
                    <a:pos x="0" y="2"/>
                  </a:cxn>
                  <a:cxn ang="0">
                    <a:pos x="4" y="0"/>
                  </a:cxn>
                  <a:cxn ang="0">
                    <a:pos x="6" y="2"/>
                  </a:cxn>
                </a:cxnLst>
                <a:rect l="0" t="0" r="r" b="b"/>
                <a:pathLst>
                  <a:path w="6" h="6">
                    <a:moveTo>
                      <a:pt x="6" y="2"/>
                    </a:moveTo>
                    <a:lnTo>
                      <a:pt x="4" y="6"/>
                    </a:lnTo>
                    <a:lnTo>
                      <a:pt x="0" y="2"/>
                    </a:lnTo>
                    <a:lnTo>
                      <a:pt x="4" y="0"/>
                    </a:lnTo>
                    <a:lnTo>
                      <a:pt x="6" y="2"/>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grpSp>
        <p:grpSp>
          <p:nvGrpSpPr>
            <p:cNvPr id="5" name="组合 240"/>
            <p:cNvGrpSpPr/>
            <p:nvPr/>
          </p:nvGrpSpPr>
          <p:grpSpPr>
            <a:xfrm>
              <a:off x="7037217" y="2224585"/>
              <a:ext cx="320346" cy="434493"/>
              <a:chOff x="4896805" y="3693132"/>
              <a:chExt cx="601339" cy="815610"/>
            </a:xfrm>
            <a:grpFill/>
          </p:grpSpPr>
          <p:sp>
            <p:nvSpPr>
              <p:cNvPr id="76" name="Freeform 104"/>
              <p:cNvSpPr/>
              <p:nvPr/>
            </p:nvSpPr>
            <p:spPr bwMode="auto">
              <a:xfrm>
                <a:off x="5028132" y="3693132"/>
                <a:ext cx="338685" cy="338685"/>
              </a:xfrm>
              <a:custGeom>
                <a:avLst/>
                <a:gdLst/>
                <a:ahLst/>
                <a:cxnLst>
                  <a:cxn ang="0">
                    <a:pos x="98" y="50"/>
                  </a:cxn>
                  <a:cxn ang="0">
                    <a:pos x="98" y="50"/>
                  </a:cxn>
                  <a:cxn ang="0">
                    <a:pos x="98" y="60"/>
                  </a:cxn>
                  <a:cxn ang="0">
                    <a:pos x="94" y="68"/>
                  </a:cxn>
                  <a:cxn ang="0">
                    <a:pos x="90" y="76"/>
                  </a:cxn>
                  <a:cxn ang="0">
                    <a:pos x="84" y="84"/>
                  </a:cxn>
                  <a:cxn ang="0">
                    <a:pos x="76" y="90"/>
                  </a:cxn>
                  <a:cxn ang="0">
                    <a:pos x="68" y="94"/>
                  </a:cxn>
                  <a:cxn ang="0">
                    <a:pos x="58" y="98"/>
                  </a:cxn>
                  <a:cxn ang="0">
                    <a:pos x="48" y="98"/>
                  </a:cxn>
                  <a:cxn ang="0">
                    <a:pos x="48" y="98"/>
                  </a:cxn>
                  <a:cxn ang="0">
                    <a:pos x="38" y="98"/>
                  </a:cxn>
                  <a:cxn ang="0">
                    <a:pos x="30" y="94"/>
                  </a:cxn>
                  <a:cxn ang="0">
                    <a:pos x="22" y="90"/>
                  </a:cxn>
                  <a:cxn ang="0">
                    <a:pos x="14" y="84"/>
                  </a:cxn>
                  <a:cxn ang="0">
                    <a:pos x="8" y="76"/>
                  </a:cxn>
                  <a:cxn ang="0">
                    <a:pos x="4" y="68"/>
                  </a:cxn>
                  <a:cxn ang="0">
                    <a:pos x="0" y="60"/>
                  </a:cxn>
                  <a:cxn ang="0">
                    <a:pos x="0" y="50"/>
                  </a:cxn>
                  <a:cxn ang="0">
                    <a:pos x="0" y="50"/>
                  </a:cxn>
                  <a:cxn ang="0">
                    <a:pos x="0" y="40"/>
                  </a:cxn>
                  <a:cxn ang="0">
                    <a:pos x="4" y="30"/>
                  </a:cxn>
                  <a:cxn ang="0">
                    <a:pos x="8" y="22"/>
                  </a:cxn>
                  <a:cxn ang="0">
                    <a:pos x="14" y="14"/>
                  </a:cxn>
                  <a:cxn ang="0">
                    <a:pos x="22" y="8"/>
                  </a:cxn>
                  <a:cxn ang="0">
                    <a:pos x="30" y="4"/>
                  </a:cxn>
                  <a:cxn ang="0">
                    <a:pos x="38" y="0"/>
                  </a:cxn>
                  <a:cxn ang="0">
                    <a:pos x="48" y="0"/>
                  </a:cxn>
                  <a:cxn ang="0">
                    <a:pos x="48" y="0"/>
                  </a:cxn>
                  <a:cxn ang="0">
                    <a:pos x="58" y="0"/>
                  </a:cxn>
                  <a:cxn ang="0">
                    <a:pos x="68" y="4"/>
                  </a:cxn>
                  <a:cxn ang="0">
                    <a:pos x="76" y="8"/>
                  </a:cxn>
                  <a:cxn ang="0">
                    <a:pos x="84" y="14"/>
                  </a:cxn>
                  <a:cxn ang="0">
                    <a:pos x="90" y="22"/>
                  </a:cxn>
                  <a:cxn ang="0">
                    <a:pos x="94" y="30"/>
                  </a:cxn>
                  <a:cxn ang="0">
                    <a:pos x="98" y="40"/>
                  </a:cxn>
                  <a:cxn ang="0">
                    <a:pos x="98" y="50"/>
                  </a:cxn>
                  <a:cxn ang="0">
                    <a:pos x="98" y="50"/>
                  </a:cxn>
                </a:cxnLst>
                <a:rect l="0" t="0" r="r" b="b"/>
                <a:pathLst>
                  <a:path w="98" h="98">
                    <a:moveTo>
                      <a:pt x="98" y="50"/>
                    </a:moveTo>
                    <a:lnTo>
                      <a:pt x="98" y="50"/>
                    </a:lnTo>
                    <a:lnTo>
                      <a:pt x="98" y="60"/>
                    </a:lnTo>
                    <a:lnTo>
                      <a:pt x="94" y="68"/>
                    </a:lnTo>
                    <a:lnTo>
                      <a:pt x="90" y="76"/>
                    </a:lnTo>
                    <a:lnTo>
                      <a:pt x="84" y="84"/>
                    </a:lnTo>
                    <a:lnTo>
                      <a:pt x="76" y="90"/>
                    </a:lnTo>
                    <a:lnTo>
                      <a:pt x="68" y="94"/>
                    </a:lnTo>
                    <a:lnTo>
                      <a:pt x="58" y="98"/>
                    </a:lnTo>
                    <a:lnTo>
                      <a:pt x="48" y="98"/>
                    </a:lnTo>
                    <a:lnTo>
                      <a:pt x="48" y="98"/>
                    </a:lnTo>
                    <a:lnTo>
                      <a:pt x="38" y="98"/>
                    </a:lnTo>
                    <a:lnTo>
                      <a:pt x="30" y="94"/>
                    </a:lnTo>
                    <a:lnTo>
                      <a:pt x="22" y="90"/>
                    </a:lnTo>
                    <a:lnTo>
                      <a:pt x="14" y="84"/>
                    </a:lnTo>
                    <a:lnTo>
                      <a:pt x="8" y="76"/>
                    </a:lnTo>
                    <a:lnTo>
                      <a:pt x="4" y="68"/>
                    </a:lnTo>
                    <a:lnTo>
                      <a:pt x="0" y="60"/>
                    </a:lnTo>
                    <a:lnTo>
                      <a:pt x="0" y="50"/>
                    </a:lnTo>
                    <a:lnTo>
                      <a:pt x="0" y="50"/>
                    </a:lnTo>
                    <a:lnTo>
                      <a:pt x="0" y="40"/>
                    </a:lnTo>
                    <a:lnTo>
                      <a:pt x="4" y="30"/>
                    </a:lnTo>
                    <a:lnTo>
                      <a:pt x="8" y="22"/>
                    </a:lnTo>
                    <a:lnTo>
                      <a:pt x="14" y="14"/>
                    </a:lnTo>
                    <a:lnTo>
                      <a:pt x="22" y="8"/>
                    </a:lnTo>
                    <a:lnTo>
                      <a:pt x="30" y="4"/>
                    </a:lnTo>
                    <a:lnTo>
                      <a:pt x="38" y="0"/>
                    </a:lnTo>
                    <a:lnTo>
                      <a:pt x="48" y="0"/>
                    </a:lnTo>
                    <a:lnTo>
                      <a:pt x="48" y="0"/>
                    </a:lnTo>
                    <a:lnTo>
                      <a:pt x="58" y="0"/>
                    </a:lnTo>
                    <a:lnTo>
                      <a:pt x="68" y="4"/>
                    </a:lnTo>
                    <a:lnTo>
                      <a:pt x="76" y="8"/>
                    </a:lnTo>
                    <a:lnTo>
                      <a:pt x="84" y="14"/>
                    </a:lnTo>
                    <a:lnTo>
                      <a:pt x="90" y="22"/>
                    </a:lnTo>
                    <a:lnTo>
                      <a:pt x="94" y="30"/>
                    </a:lnTo>
                    <a:lnTo>
                      <a:pt x="98" y="40"/>
                    </a:lnTo>
                    <a:lnTo>
                      <a:pt x="98" y="50"/>
                    </a:lnTo>
                    <a:lnTo>
                      <a:pt x="98" y="5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77" name="Freeform 106"/>
              <p:cNvSpPr/>
              <p:nvPr/>
            </p:nvSpPr>
            <p:spPr bwMode="auto">
              <a:xfrm>
                <a:off x="4896805" y="4066377"/>
                <a:ext cx="601339" cy="442365"/>
              </a:xfrm>
              <a:custGeom>
                <a:avLst/>
                <a:gdLst/>
                <a:ahLst/>
                <a:cxnLst>
                  <a:cxn ang="0">
                    <a:pos x="138" y="0"/>
                  </a:cxn>
                  <a:cxn ang="0">
                    <a:pos x="124" y="0"/>
                  </a:cxn>
                  <a:cxn ang="0">
                    <a:pos x="88" y="62"/>
                  </a:cxn>
                  <a:cxn ang="0">
                    <a:pos x="50" y="0"/>
                  </a:cxn>
                  <a:cxn ang="0">
                    <a:pos x="36" y="0"/>
                  </a:cxn>
                  <a:cxn ang="0">
                    <a:pos x="36" y="0"/>
                  </a:cxn>
                  <a:cxn ang="0">
                    <a:pos x="28" y="0"/>
                  </a:cxn>
                  <a:cxn ang="0">
                    <a:pos x="22" y="2"/>
                  </a:cxn>
                  <a:cxn ang="0">
                    <a:pos x="16" y="6"/>
                  </a:cxn>
                  <a:cxn ang="0">
                    <a:pos x="10" y="10"/>
                  </a:cxn>
                  <a:cxn ang="0">
                    <a:pos x="6" y="14"/>
                  </a:cxn>
                  <a:cxn ang="0">
                    <a:pos x="4" y="20"/>
                  </a:cxn>
                  <a:cxn ang="0">
                    <a:pos x="2" y="28"/>
                  </a:cxn>
                  <a:cxn ang="0">
                    <a:pos x="0" y="34"/>
                  </a:cxn>
                  <a:cxn ang="0">
                    <a:pos x="0" y="128"/>
                  </a:cxn>
                  <a:cxn ang="0">
                    <a:pos x="174" y="128"/>
                  </a:cxn>
                  <a:cxn ang="0">
                    <a:pos x="174" y="34"/>
                  </a:cxn>
                  <a:cxn ang="0">
                    <a:pos x="174" y="34"/>
                  </a:cxn>
                  <a:cxn ang="0">
                    <a:pos x="172" y="28"/>
                  </a:cxn>
                  <a:cxn ang="0">
                    <a:pos x="170" y="20"/>
                  </a:cxn>
                  <a:cxn ang="0">
                    <a:pos x="168" y="14"/>
                  </a:cxn>
                  <a:cxn ang="0">
                    <a:pos x="164" y="10"/>
                  </a:cxn>
                  <a:cxn ang="0">
                    <a:pos x="158" y="6"/>
                  </a:cxn>
                  <a:cxn ang="0">
                    <a:pos x="152" y="2"/>
                  </a:cxn>
                  <a:cxn ang="0">
                    <a:pos x="146" y="0"/>
                  </a:cxn>
                  <a:cxn ang="0">
                    <a:pos x="138" y="0"/>
                  </a:cxn>
                  <a:cxn ang="0">
                    <a:pos x="138" y="0"/>
                  </a:cxn>
                </a:cxnLst>
                <a:rect l="0" t="0" r="r" b="b"/>
                <a:pathLst>
                  <a:path w="174" h="128">
                    <a:moveTo>
                      <a:pt x="138" y="0"/>
                    </a:moveTo>
                    <a:lnTo>
                      <a:pt x="124" y="0"/>
                    </a:lnTo>
                    <a:lnTo>
                      <a:pt x="88" y="62"/>
                    </a:lnTo>
                    <a:lnTo>
                      <a:pt x="50" y="0"/>
                    </a:lnTo>
                    <a:lnTo>
                      <a:pt x="36" y="0"/>
                    </a:lnTo>
                    <a:lnTo>
                      <a:pt x="36" y="0"/>
                    </a:lnTo>
                    <a:lnTo>
                      <a:pt x="28" y="0"/>
                    </a:lnTo>
                    <a:lnTo>
                      <a:pt x="22" y="2"/>
                    </a:lnTo>
                    <a:lnTo>
                      <a:pt x="16" y="6"/>
                    </a:lnTo>
                    <a:lnTo>
                      <a:pt x="10" y="10"/>
                    </a:lnTo>
                    <a:lnTo>
                      <a:pt x="6" y="14"/>
                    </a:lnTo>
                    <a:lnTo>
                      <a:pt x="4" y="20"/>
                    </a:lnTo>
                    <a:lnTo>
                      <a:pt x="2" y="28"/>
                    </a:lnTo>
                    <a:lnTo>
                      <a:pt x="0" y="34"/>
                    </a:lnTo>
                    <a:lnTo>
                      <a:pt x="0" y="128"/>
                    </a:lnTo>
                    <a:lnTo>
                      <a:pt x="174" y="128"/>
                    </a:lnTo>
                    <a:lnTo>
                      <a:pt x="174" y="34"/>
                    </a:lnTo>
                    <a:lnTo>
                      <a:pt x="174" y="34"/>
                    </a:lnTo>
                    <a:lnTo>
                      <a:pt x="172" y="28"/>
                    </a:lnTo>
                    <a:lnTo>
                      <a:pt x="170" y="20"/>
                    </a:lnTo>
                    <a:lnTo>
                      <a:pt x="168" y="14"/>
                    </a:lnTo>
                    <a:lnTo>
                      <a:pt x="164" y="10"/>
                    </a:lnTo>
                    <a:lnTo>
                      <a:pt x="158" y="6"/>
                    </a:lnTo>
                    <a:lnTo>
                      <a:pt x="152" y="2"/>
                    </a:lnTo>
                    <a:lnTo>
                      <a:pt x="146" y="0"/>
                    </a:lnTo>
                    <a:lnTo>
                      <a:pt x="138" y="0"/>
                    </a:lnTo>
                    <a:lnTo>
                      <a:pt x="138"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78" name="Freeform 107"/>
              <p:cNvSpPr/>
              <p:nvPr/>
            </p:nvSpPr>
            <p:spPr bwMode="auto">
              <a:xfrm>
                <a:off x="5166371" y="4073289"/>
                <a:ext cx="62208" cy="131327"/>
              </a:xfrm>
              <a:custGeom>
                <a:avLst/>
                <a:gdLst/>
                <a:ahLst/>
                <a:cxnLst>
                  <a:cxn ang="0">
                    <a:pos x="18" y="38"/>
                  </a:cxn>
                  <a:cxn ang="0">
                    <a:pos x="18" y="38"/>
                  </a:cxn>
                  <a:cxn ang="0">
                    <a:pos x="8" y="0"/>
                  </a:cxn>
                  <a:cxn ang="0">
                    <a:pos x="0" y="38"/>
                  </a:cxn>
                  <a:cxn ang="0">
                    <a:pos x="0" y="38"/>
                  </a:cxn>
                  <a:cxn ang="0">
                    <a:pos x="18" y="38"/>
                  </a:cxn>
                </a:cxnLst>
                <a:rect l="0" t="0" r="r" b="b"/>
                <a:pathLst>
                  <a:path w="18" h="38">
                    <a:moveTo>
                      <a:pt x="18" y="38"/>
                    </a:moveTo>
                    <a:lnTo>
                      <a:pt x="18" y="38"/>
                    </a:lnTo>
                    <a:lnTo>
                      <a:pt x="8" y="0"/>
                    </a:lnTo>
                    <a:lnTo>
                      <a:pt x="0" y="38"/>
                    </a:lnTo>
                    <a:lnTo>
                      <a:pt x="0" y="38"/>
                    </a:lnTo>
                    <a:lnTo>
                      <a:pt x="18" y="38"/>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79" name="Freeform 108"/>
              <p:cNvSpPr/>
              <p:nvPr/>
            </p:nvSpPr>
            <p:spPr bwMode="auto">
              <a:xfrm>
                <a:off x="5166371" y="4204616"/>
                <a:ext cx="62208" cy="20736"/>
              </a:xfrm>
              <a:custGeom>
                <a:avLst/>
                <a:gdLst/>
                <a:ahLst/>
                <a:cxnLst>
                  <a:cxn ang="0">
                    <a:pos x="0" y="0"/>
                  </a:cxn>
                  <a:cxn ang="0">
                    <a:pos x="0" y="0"/>
                  </a:cxn>
                  <a:cxn ang="0">
                    <a:pos x="10" y="6"/>
                  </a:cxn>
                  <a:cxn ang="0">
                    <a:pos x="18" y="0"/>
                  </a:cxn>
                  <a:cxn ang="0">
                    <a:pos x="18" y="0"/>
                  </a:cxn>
                  <a:cxn ang="0">
                    <a:pos x="0" y="0"/>
                  </a:cxn>
                </a:cxnLst>
                <a:rect l="0" t="0" r="r" b="b"/>
                <a:pathLst>
                  <a:path w="18" h="6">
                    <a:moveTo>
                      <a:pt x="0" y="0"/>
                    </a:moveTo>
                    <a:lnTo>
                      <a:pt x="0" y="0"/>
                    </a:lnTo>
                    <a:lnTo>
                      <a:pt x="10" y="6"/>
                    </a:lnTo>
                    <a:lnTo>
                      <a:pt x="18" y="0"/>
                    </a:lnTo>
                    <a:lnTo>
                      <a:pt x="18" y="0"/>
                    </a:lnTo>
                    <a:lnTo>
                      <a:pt x="0"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80" name="Freeform 109"/>
              <p:cNvSpPr/>
              <p:nvPr/>
            </p:nvSpPr>
            <p:spPr bwMode="auto">
              <a:xfrm>
                <a:off x="5187107" y="4066377"/>
                <a:ext cx="20736" cy="20736"/>
              </a:xfrm>
              <a:custGeom>
                <a:avLst/>
                <a:gdLst/>
                <a:ahLst/>
                <a:cxnLst>
                  <a:cxn ang="0">
                    <a:pos x="6" y="2"/>
                  </a:cxn>
                  <a:cxn ang="0">
                    <a:pos x="4" y="6"/>
                  </a:cxn>
                  <a:cxn ang="0">
                    <a:pos x="0" y="2"/>
                  </a:cxn>
                  <a:cxn ang="0">
                    <a:pos x="4" y="0"/>
                  </a:cxn>
                  <a:cxn ang="0">
                    <a:pos x="6" y="2"/>
                  </a:cxn>
                </a:cxnLst>
                <a:rect l="0" t="0" r="r" b="b"/>
                <a:pathLst>
                  <a:path w="6" h="6">
                    <a:moveTo>
                      <a:pt x="6" y="2"/>
                    </a:moveTo>
                    <a:lnTo>
                      <a:pt x="4" y="6"/>
                    </a:lnTo>
                    <a:lnTo>
                      <a:pt x="0" y="2"/>
                    </a:lnTo>
                    <a:lnTo>
                      <a:pt x="4" y="0"/>
                    </a:lnTo>
                    <a:lnTo>
                      <a:pt x="6" y="2"/>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grpSp>
        <p:grpSp>
          <p:nvGrpSpPr>
            <p:cNvPr id="6" name="组合 246"/>
            <p:cNvGrpSpPr/>
            <p:nvPr/>
          </p:nvGrpSpPr>
          <p:grpSpPr>
            <a:xfrm>
              <a:off x="7555833" y="1910687"/>
              <a:ext cx="320346" cy="434493"/>
              <a:chOff x="4896805" y="3693132"/>
              <a:chExt cx="601339" cy="815610"/>
            </a:xfrm>
            <a:grpFill/>
          </p:grpSpPr>
          <p:sp>
            <p:nvSpPr>
              <p:cNvPr id="71" name="Freeform 104"/>
              <p:cNvSpPr/>
              <p:nvPr/>
            </p:nvSpPr>
            <p:spPr bwMode="auto">
              <a:xfrm>
                <a:off x="5028132" y="3693132"/>
                <a:ext cx="338685" cy="338685"/>
              </a:xfrm>
              <a:custGeom>
                <a:avLst/>
                <a:gdLst/>
                <a:ahLst/>
                <a:cxnLst>
                  <a:cxn ang="0">
                    <a:pos x="98" y="50"/>
                  </a:cxn>
                  <a:cxn ang="0">
                    <a:pos x="98" y="50"/>
                  </a:cxn>
                  <a:cxn ang="0">
                    <a:pos x="98" y="60"/>
                  </a:cxn>
                  <a:cxn ang="0">
                    <a:pos x="94" y="68"/>
                  </a:cxn>
                  <a:cxn ang="0">
                    <a:pos x="90" y="76"/>
                  </a:cxn>
                  <a:cxn ang="0">
                    <a:pos x="84" y="84"/>
                  </a:cxn>
                  <a:cxn ang="0">
                    <a:pos x="76" y="90"/>
                  </a:cxn>
                  <a:cxn ang="0">
                    <a:pos x="68" y="94"/>
                  </a:cxn>
                  <a:cxn ang="0">
                    <a:pos x="58" y="98"/>
                  </a:cxn>
                  <a:cxn ang="0">
                    <a:pos x="48" y="98"/>
                  </a:cxn>
                  <a:cxn ang="0">
                    <a:pos x="48" y="98"/>
                  </a:cxn>
                  <a:cxn ang="0">
                    <a:pos x="38" y="98"/>
                  </a:cxn>
                  <a:cxn ang="0">
                    <a:pos x="30" y="94"/>
                  </a:cxn>
                  <a:cxn ang="0">
                    <a:pos x="22" y="90"/>
                  </a:cxn>
                  <a:cxn ang="0">
                    <a:pos x="14" y="84"/>
                  </a:cxn>
                  <a:cxn ang="0">
                    <a:pos x="8" y="76"/>
                  </a:cxn>
                  <a:cxn ang="0">
                    <a:pos x="4" y="68"/>
                  </a:cxn>
                  <a:cxn ang="0">
                    <a:pos x="0" y="60"/>
                  </a:cxn>
                  <a:cxn ang="0">
                    <a:pos x="0" y="50"/>
                  </a:cxn>
                  <a:cxn ang="0">
                    <a:pos x="0" y="50"/>
                  </a:cxn>
                  <a:cxn ang="0">
                    <a:pos x="0" y="40"/>
                  </a:cxn>
                  <a:cxn ang="0">
                    <a:pos x="4" y="30"/>
                  </a:cxn>
                  <a:cxn ang="0">
                    <a:pos x="8" y="22"/>
                  </a:cxn>
                  <a:cxn ang="0">
                    <a:pos x="14" y="14"/>
                  </a:cxn>
                  <a:cxn ang="0">
                    <a:pos x="22" y="8"/>
                  </a:cxn>
                  <a:cxn ang="0">
                    <a:pos x="30" y="4"/>
                  </a:cxn>
                  <a:cxn ang="0">
                    <a:pos x="38" y="0"/>
                  </a:cxn>
                  <a:cxn ang="0">
                    <a:pos x="48" y="0"/>
                  </a:cxn>
                  <a:cxn ang="0">
                    <a:pos x="48" y="0"/>
                  </a:cxn>
                  <a:cxn ang="0">
                    <a:pos x="58" y="0"/>
                  </a:cxn>
                  <a:cxn ang="0">
                    <a:pos x="68" y="4"/>
                  </a:cxn>
                  <a:cxn ang="0">
                    <a:pos x="76" y="8"/>
                  </a:cxn>
                  <a:cxn ang="0">
                    <a:pos x="84" y="14"/>
                  </a:cxn>
                  <a:cxn ang="0">
                    <a:pos x="90" y="22"/>
                  </a:cxn>
                  <a:cxn ang="0">
                    <a:pos x="94" y="30"/>
                  </a:cxn>
                  <a:cxn ang="0">
                    <a:pos x="98" y="40"/>
                  </a:cxn>
                  <a:cxn ang="0">
                    <a:pos x="98" y="50"/>
                  </a:cxn>
                  <a:cxn ang="0">
                    <a:pos x="98" y="50"/>
                  </a:cxn>
                </a:cxnLst>
                <a:rect l="0" t="0" r="r" b="b"/>
                <a:pathLst>
                  <a:path w="98" h="98">
                    <a:moveTo>
                      <a:pt x="98" y="50"/>
                    </a:moveTo>
                    <a:lnTo>
                      <a:pt x="98" y="50"/>
                    </a:lnTo>
                    <a:lnTo>
                      <a:pt x="98" y="60"/>
                    </a:lnTo>
                    <a:lnTo>
                      <a:pt x="94" y="68"/>
                    </a:lnTo>
                    <a:lnTo>
                      <a:pt x="90" y="76"/>
                    </a:lnTo>
                    <a:lnTo>
                      <a:pt x="84" y="84"/>
                    </a:lnTo>
                    <a:lnTo>
                      <a:pt x="76" y="90"/>
                    </a:lnTo>
                    <a:lnTo>
                      <a:pt x="68" y="94"/>
                    </a:lnTo>
                    <a:lnTo>
                      <a:pt x="58" y="98"/>
                    </a:lnTo>
                    <a:lnTo>
                      <a:pt x="48" y="98"/>
                    </a:lnTo>
                    <a:lnTo>
                      <a:pt x="48" y="98"/>
                    </a:lnTo>
                    <a:lnTo>
                      <a:pt x="38" y="98"/>
                    </a:lnTo>
                    <a:lnTo>
                      <a:pt x="30" y="94"/>
                    </a:lnTo>
                    <a:lnTo>
                      <a:pt x="22" y="90"/>
                    </a:lnTo>
                    <a:lnTo>
                      <a:pt x="14" y="84"/>
                    </a:lnTo>
                    <a:lnTo>
                      <a:pt x="8" y="76"/>
                    </a:lnTo>
                    <a:lnTo>
                      <a:pt x="4" y="68"/>
                    </a:lnTo>
                    <a:lnTo>
                      <a:pt x="0" y="60"/>
                    </a:lnTo>
                    <a:lnTo>
                      <a:pt x="0" y="50"/>
                    </a:lnTo>
                    <a:lnTo>
                      <a:pt x="0" y="50"/>
                    </a:lnTo>
                    <a:lnTo>
                      <a:pt x="0" y="40"/>
                    </a:lnTo>
                    <a:lnTo>
                      <a:pt x="4" y="30"/>
                    </a:lnTo>
                    <a:lnTo>
                      <a:pt x="8" y="22"/>
                    </a:lnTo>
                    <a:lnTo>
                      <a:pt x="14" y="14"/>
                    </a:lnTo>
                    <a:lnTo>
                      <a:pt x="22" y="8"/>
                    </a:lnTo>
                    <a:lnTo>
                      <a:pt x="30" y="4"/>
                    </a:lnTo>
                    <a:lnTo>
                      <a:pt x="38" y="0"/>
                    </a:lnTo>
                    <a:lnTo>
                      <a:pt x="48" y="0"/>
                    </a:lnTo>
                    <a:lnTo>
                      <a:pt x="48" y="0"/>
                    </a:lnTo>
                    <a:lnTo>
                      <a:pt x="58" y="0"/>
                    </a:lnTo>
                    <a:lnTo>
                      <a:pt x="68" y="4"/>
                    </a:lnTo>
                    <a:lnTo>
                      <a:pt x="76" y="8"/>
                    </a:lnTo>
                    <a:lnTo>
                      <a:pt x="84" y="14"/>
                    </a:lnTo>
                    <a:lnTo>
                      <a:pt x="90" y="22"/>
                    </a:lnTo>
                    <a:lnTo>
                      <a:pt x="94" y="30"/>
                    </a:lnTo>
                    <a:lnTo>
                      <a:pt x="98" y="40"/>
                    </a:lnTo>
                    <a:lnTo>
                      <a:pt x="98" y="50"/>
                    </a:lnTo>
                    <a:lnTo>
                      <a:pt x="98" y="5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72" name="Freeform 106"/>
              <p:cNvSpPr/>
              <p:nvPr/>
            </p:nvSpPr>
            <p:spPr bwMode="auto">
              <a:xfrm>
                <a:off x="4896805" y="4066377"/>
                <a:ext cx="601339" cy="442365"/>
              </a:xfrm>
              <a:custGeom>
                <a:avLst/>
                <a:gdLst/>
                <a:ahLst/>
                <a:cxnLst>
                  <a:cxn ang="0">
                    <a:pos x="138" y="0"/>
                  </a:cxn>
                  <a:cxn ang="0">
                    <a:pos x="124" y="0"/>
                  </a:cxn>
                  <a:cxn ang="0">
                    <a:pos x="88" y="62"/>
                  </a:cxn>
                  <a:cxn ang="0">
                    <a:pos x="50" y="0"/>
                  </a:cxn>
                  <a:cxn ang="0">
                    <a:pos x="36" y="0"/>
                  </a:cxn>
                  <a:cxn ang="0">
                    <a:pos x="36" y="0"/>
                  </a:cxn>
                  <a:cxn ang="0">
                    <a:pos x="28" y="0"/>
                  </a:cxn>
                  <a:cxn ang="0">
                    <a:pos x="22" y="2"/>
                  </a:cxn>
                  <a:cxn ang="0">
                    <a:pos x="16" y="6"/>
                  </a:cxn>
                  <a:cxn ang="0">
                    <a:pos x="10" y="10"/>
                  </a:cxn>
                  <a:cxn ang="0">
                    <a:pos x="6" y="14"/>
                  </a:cxn>
                  <a:cxn ang="0">
                    <a:pos x="4" y="20"/>
                  </a:cxn>
                  <a:cxn ang="0">
                    <a:pos x="2" y="28"/>
                  </a:cxn>
                  <a:cxn ang="0">
                    <a:pos x="0" y="34"/>
                  </a:cxn>
                  <a:cxn ang="0">
                    <a:pos x="0" y="128"/>
                  </a:cxn>
                  <a:cxn ang="0">
                    <a:pos x="174" y="128"/>
                  </a:cxn>
                  <a:cxn ang="0">
                    <a:pos x="174" y="34"/>
                  </a:cxn>
                  <a:cxn ang="0">
                    <a:pos x="174" y="34"/>
                  </a:cxn>
                  <a:cxn ang="0">
                    <a:pos x="172" y="28"/>
                  </a:cxn>
                  <a:cxn ang="0">
                    <a:pos x="170" y="20"/>
                  </a:cxn>
                  <a:cxn ang="0">
                    <a:pos x="168" y="14"/>
                  </a:cxn>
                  <a:cxn ang="0">
                    <a:pos x="164" y="10"/>
                  </a:cxn>
                  <a:cxn ang="0">
                    <a:pos x="158" y="6"/>
                  </a:cxn>
                  <a:cxn ang="0">
                    <a:pos x="152" y="2"/>
                  </a:cxn>
                  <a:cxn ang="0">
                    <a:pos x="146" y="0"/>
                  </a:cxn>
                  <a:cxn ang="0">
                    <a:pos x="138" y="0"/>
                  </a:cxn>
                  <a:cxn ang="0">
                    <a:pos x="138" y="0"/>
                  </a:cxn>
                </a:cxnLst>
                <a:rect l="0" t="0" r="r" b="b"/>
                <a:pathLst>
                  <a:path w="174" h="128">
                    <a:moveTo>
                      <a:pt x="138" y="0"/>
                    </a:moveTo>
                    <a:lnTo>
                      <a:pt x="124" y="0"/>
                    </a:lnTo>
                    <a:lnTo>
                      <a:pt x="88" y="62"/>
                    </a:lnTo>
                    <a:lnTo>
                      <a:pt x="50" y="0"/>
                    </a:lnTo>
                    <a:lnTo>
                      <a:pt x="36" y="0"/>
                    </a:lnTo>
                    <a:lnTo>
                      <a:pt x="36" y="0"/>
                    </a:lnTo>
                    <a:lnTo>
                      <a:pt x="28" y="0"/>
                    </a:lnTo>
                    <a:lnTo>
                      <a:pt x="22" y="2"/>
                    </a:lnTo>
                    <a:lnTo>
                      <a:pt x="16" y="6"/>
                    </a:lnTo>
                    <a:lnTo>
                      <a:pt x="10" y="10"/>
                    </a:lnTo>
                    <a:lnTo>
                      <a:pt x="6" y="14"/>
                    </a:lnTo>
                    <a:lnTo>
                      <a:pt x="4" y="20"/>
                    </a:lnTo>
                    <a:lnTo>
                      <a:pt x="2" y="28"/>
                    </a:lnTo>
                    <a:lnTo>
                      <a:pt x="0" y="34"/>
                    </a:lnTo>
                    <a:lnTo>
                      <a:pt x="0" y="128"/>
                    </a:lnTo>
                    <a:lnTo>
                      <a:pt x="174" y="128"/>
                    </a:lnTo>
                    <a:lnTo>
                      <a:pt x="174" y="34"/>
                    </a:lnTo>
                    <a:lnTo>
                      <a:pt x="174" y="34"/>
                    </a:lnTo>
                    <a:lnTo>
                      <a:pt x="172" y="28"/>
                    </a:lnTo>
                    <a:lnTo>
                      <a:pt x="170" y="20"/>
                    </a:lnTo>
                    <a:lnTo>
                      <a:pt x="168" y="14"/>
                    </a:lnTo>
                    <a:lnTo>
                      <a:pt x="164" y="10"/>
                    </a:lnTo>
                    <a:lnTo>
                      <a:pt x="158" y="6"/>
                    </a:lnTo>
                    <a:lnTo>
                      <a:pt x="152" y="2"/>
                    </a:lnTo>
                    <a:lnTo>
                      <a:pt x="146" y="0"/>
                    </a:lnTo>
                    <a:lnTo>
                      <a:pt x="138" y="0"/>
                    </a:lnTo>
                    <a:lnTo>
                      <a:pt x="138"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73" name="Freeform 107"/>
              <p:cNvSpPr/>
              <p:nvPr/>
            </p:nvSpPr>
            <p:spPr bwMode="auto">
              <a:xfrm>
                <a:off x="5166371" y="4073289"/>
                <a:ext cx="62208" cy="131327"/>
              </a:xfrm>
              <a:custGeom>
                <a:avLst/>
                <a:gdLst/>
                <a:ahLst/>
                <a:cxnLst>
                  <a:cxn ang="0">
                    <a:pos x="18" y="38"/>
                  </a:cxn>
                  <a:cxn ang="0">
                    <a:pos x="18" y="38"/>
                  </a:cxn>
                  <a:cxn ang="0">
                    <a:pos x="8" y="0"/>
                  </a:cxn>
                  <a:cxn ang="0">
                    <a:pos x="0" y="38"/>
                  </a:cxn>
                  <a:cxn ang="0">
                    <a:pos x="0" y="38"/>
                  </a:cxn>
                  <a:cxn ang="0">
                    <a:pos x="18" y="38"/>
                  </a:cxn>
                </a:cxnLst>
                <a:rect l="0" t="0" r="r" b="b"/>
                <a:pathLst>
                  <a:path w="18" h="38">
                    <a:moveTo>
                      <a:pt x="18" y="38"/>
                    </a:moveTo>
                    <a:lnTo>
                      <a:pt x="18" y="38"/>
                    </a:lnTo>
                    <a:lnTo>
                      <a:pt x="8" y="0"/>
                    </a:lnTo>
                    <a:lnTo>
                      <a:pt x="0" y="38"/>
                    </a:lnTo>
                    <a:lnTo>
                      <a:pt x="0" y="38"/>
                    </a:lnTo>
                    <a:lnTo>
                      <a:pt x="18" y="38"/>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74" name="Freeform 108"/>
              <p:cNvSpPr/>
              <p:nvPr/>
            </p:nvSpPr>
            <p:spPr bwMode="auto">
              <a:xfrm>
                <a:off x="5166371" y="4204616"/>
                <a:ext cx="62208" cy="20736"/>
              </a:xfrm>
              <a:custGeom>
                <a:avLst/>
                <a:gdLst/>
                <a:ahLst/>
                <a:cxnLst>
                  <a:cxn ang="0">
                    <a:pos x="0" y="0"/>
                  </a:cxn>
                  <a:cxn ang="0">
                    <a:pos x="0" y="0"/>
                  </a:cxn>
                  <a:cxn ang="0">
                    <a:pos x="10" y="6"/>
                  </a:cxn>
                  <a:cxn ang="0">
                    <a:pos x="18" y="0"/>
                  </a:cxn>
                  <a:cxn ang="0">
                    <a:pos x="18" y="0"/>
                  </a:cxn>
                  <a:cxn ang="0">
                    <a:pos x="0" y="0"/>
                  </a:cxn>
                </a:cxnLst>
                <a:rect l="0" t="0" r="r" b="b"/>
                <a:pathLst>
                  <a:path w="18" h="6">
                    <a:moveTo>
                      <a:pt x="0" y="0"/>
                    </a:moveTo>
                    <a:lnTo>
                      <a:pt x="0" y="0"/>
                    </a:lnTo>
                    <a:lnTo>
                      <a:pt x="10" y="6"/>
                    </a:lnTo>
                    <a:lnTo>
                      <a:pt x="18" y="0"/>
                    </a:lnTo>
                    <a:lnTo>
                      <a:pt x="18" y="0"/>
                    </a:lnTo>
                    <a:lnTo>
                      <a:pt x="0"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75" name="Freeform 109"/>
              <p:cNvSpPr/>
              <p:nvPr/>
            </p:nvSpPr>
            <p:spPr bwMode="auto">
              <a:xfrm>
                <a:off x="5187107" y="4066377"/>
                <a:ext cx="20736" cy="20736"/>
              </a:xfrm>
              <a:custGeom>
                <a:avLst/>
                <a:gdLst/>
                <a:ahLst/>
                <a:cxnLst>
                  <a:cxn ang="0">
                    <a:pos x="6" y="2"/>
                  </a:cxn>
                  <a:cxn ang="0">
                    <a:pos x="4" y="6"/>
                  </a:cxn>
                  <a:cxn ang="0">
                    <a:pos x="0" y="2"/>
                  </a:cxn>
                  <a:cxn ang="0">
                    <a:pos x="4" y="0"/>
                  </a:cxn>
                  <a:cxn ang="0">
                    <a:pos x="6" y="2"/>
                  </a:cxn>
                </a:cxnLst>
                <a:rect l="0" t="0" r="r" b="b"/>
                <a:pathLst>
                  <a:path w="6" h="6">
                    <a:moveTo>
                      <a:pt x="6" y="2"/>
                    </a:moveTo>
                    <a:lnTo>
                      <a:pt x="4" y="6"/>
                    </a:lnTo>
                    <a:lnTo>
                      <a:pt x="0" y="2"/>
                    </a:lnTo>
                    <a:lnTo>
                      <a:pt x="4" y="0"/>
                    </a:lnTo>
                    <a:lnTo>
                      <a:pt x="6" y="2"/>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grpSp>
        <p:grpSp>
          <p:nvGrpSpPr>
            <p:cNvPr id="7" name="组合 252"/>
            <p:cNvGrpSpPr/>
            <p:nvPr/>
          </p:nvGrpSpPr>
          <p:grpSpPr>
            <a:xfrm>
              <a:off x="6504955" y="1910687"/>
              <a:ext cx="320346" cy="434493"/>
              <a:chOff x="4896805" y="3693132"/>
              <a:chExt cx="601339" cy="815610"/>
            </a:xfrm>
            <a:grpFill/>
          </p:grpSpPr>
          <p:sp>
            <p:nvSpPr>
              <p:cNvPr id="66" name="Freeform 104"/>
              <p:cNvSpPr/>
              <p:nvPr/>
            </p:nvSpPr>
            <p:spPr bwMode="auto">
              <a:xfrm>
                <a:off x="5028132" y="3693132"/>
                <a:ext cx="338685" cy="338685"/>
              </a:xfrm>
              <a:custGeom>
                <a:avLst/>
                <a:gdLst/>
                <a:ahLst/>
                <a:cxnLst>
                  <a:cxn ang="0">
                    <a:pos x="98" y="50"/>
                  </a:cxn>
                  <a:cxn ang="0">
                    <a:pos x="98" y="50"/>
                  </a:cxn>
                  <a:cxn ang="0">
                    <a:pos x="98" y="60"/>
                  </a:cxn>
                  <a:cxn ang="0">
                    <a:pos x="94" y="68"/>
                  </a:cxn>
                  <a:cxn ang="0">
                    <a:pos x="90" y="76"/>
                  </a:cxn>
                  <a:cxn ang="0">
                    <a:pos x="84" y="84"/>
                  </a:cxn>
                  <a:cxn ang="0">
                    <a:pos x="76" y="90"/>
                  </a:cxn>
                  <a:cxn ang="0">
                    <a:pos x="68" y="94"/>
                  </a:cxn>
                  <a:cxn ang="0">
                    <a:pos x="58" y="98"/>
                  </a:cxn>
                  <a:cxn ang="0">
                    <a:pos x="48" y="98"/>
                  </a:cxn>
                  <a:cxn ang="0">
                    <a:pos x="48" y="98"/>
                  </a:cxn>
                  <a:cxn ang="0">
                    <a:pos x="38" y="98"/>
                  </a:cxn>
                  <a:cxn ang="0">
                    <a:pos x="30" y="94"/>
                  </a:cxn>
                  <a:cxn ang="0">
                    <a:pos x="22" y="90"/>
                  </a:cxn>
                  <a:cxn ang="0">
                    <a:pos x="14" y="84"/>
                  </a:cxn>
                  <a:cxn ang="0">
                    <a:pos x="8" y="76"/>
                  </a:cxn>
                  <a:cxn ang="0">
                    <a:pos x="4" y="68"/>
                  </a:cxn>
                  <a:cxn ang="0">
                    <a:pos x="0" y="60"/>
                  </a:cxn>
                  <a:cxn ang="0">
                    <a:pos x="0" y="50"/>
                  </a:cxn>
                  <a:cxn ang="0">
                    <a:pos x="0" y="50"/>
                  </a:cxn>
                  <a:cxn ang="0">
                    <a:pos x="0" y="40"/>
                  </a:cxn>
                  <a:cxn ang="0">
                    <a:pos x="4" y="30"/>
                  </a:cxn>
                  <a:cxn ang="0">
                    <a:pos x="8" y="22"/>
                  </a:cxn>
                  <a:cxn ang="0">
                    <a:pos x="14" y="14"/>
                  </a:cxn>
                  <a:cxn ang="0">
                    <a:pos x="22" y="8"/>
                  </a:cxn>
                  <a:cxn ang="0">
                    <a:pos x="30" y="4"/>
                  </a:cxn>
                  <a:cxn ang="0">
                    <a:pos x="38" y="0"/>
                  </a:cxn>
                  <a:cxn ang="0">
                    <a:pos x="48" y="0"/>
                  </a:cxn>
                  <a:cxn ang="0">
                    <a:pos x="48" y="0"/>
                  </a:cxn>
                  <a:cxn ang="0">
                    <a:pos x="58" y="0"/>
                  </a:cxn>
                  <a:cxn ang="0">
                    <a:pos x="68" y="4"/>
                  </a:cxn>
                  <a:cxn ang="0">
                    <a:pos x="76" y="8"/>
                  </a:cxn>
                  <a:cxn ang="0">
                    <a:pos x="84" y="14"/>
                  </a:cxn>
                  <a:cxn ang="0">
                    <a:pos x="90" y="22"/>
                  </a:cxn>
                  <a:cxn ang="0">
                    <a:pos x="94" y="30"/>
                  </a:cxn>
                  <a:cxn ang="0">
                    <a:pos x="98" y="40"/>
                  </a:cxn>
                  <a:cxn ang="0">
                    <a:pos x="98" y="50"/>
                  </a:cxn>
                  <a:cxn ang="0">
                    <a:pos x="98" y="50"/>
                  </a:cxn>
                </a:cxnLst>
                <a:rect l="0" t="0" r="r" b="b"/>
                <a:pathLst>
                  <a:path w="98" h="98">
                    <a:moveTo>
                      <a:pt x="98" y="50"/>
                    </a:moveTo>
                    <a:lnTo>
                      <a:pt x="98" y="50"/>
                    </a:lnTo>
                    <a:lnTo>
                      <a:pt x="98" y="60"/>
                    </a:lnTo>
                    <a:lnTo>
                      <a:pt x="94" y="68"/>
                    </a:lnTo>
                    <a:lnTo>
                      <a:pt x="90" y="76"/>
                    </a:lnTo>
                    <a:lnTo>
                      <a:pt x="84" y="84"/>
                    </a:lnTo>
                    <a:lnTo>
                      <a:pt x="76" y="90"/>
                    </a:lnTo>
                    <a:lnTo>
                      <a:pt x="68" y="94"/>
                    </a:lnTo>
                    <a:lnTo>
                      <a:pt x="58" y="98"/>
                    </a:lnTo>
                    <a:lnTo>
                      <a:pt x="48" y="98"/>
                    </a:lnTo>
                    <a:lnTo>
                      <a:pt x="48" y="98"/>
                    </a:lnTo>
                    <a:lnTo>
                      <a:pt x="38" y="98"/>
                    </a:lnTo>
                    <a:lnTo>
                      <a:pt x="30" y="94"/>
                    </a:lnTo>
                    <a:lnTo>
                      <a:pt x="22" y="90"/>
                    </a:lnTo>
                    <a:lnTo>
                      <a:pt x="14" y="84"/>
                    </a:lnTo>
                    <a:lnTo>
                      <a:pt x="8" y="76"/>
                    </a:lnTo>
                    <a:lnTo>
                      <a:pt x="4" y="68"/>
                    </a:lnTo>
                    <a:lnTo>
                      <a:pt x="0" y="60"/>
                    </a:lnTo>
                    <a:lnTo>
                      <a:pt x="0" y="50"/>
                    </a:lnTo>
                    <a:lnTo>
                      <a:pt x="0" y="50"/>
                    </a:lnTo>
                    <a:lnTo>
                      <a:pt x="0" y="40"/>
                    </a:lnTo>
                    <a:lnTo>
                      <a:pt x="4" y="30"/>
                    </a:lnTo>
                    <a:lnTo>
                      <a:pt x="8" y="22"/>
                    </a:lnTo>
                    <a:lnTo>
                      <a:pt x="14" y="14"/>
                    </a:lnTo>
                    <a:lnTo>
                      <a:pt x="22" y="8"/>
                    </a:lnTo>
                    <a:lnTo>
                      <a:pt x="30" y="4"/>
                    </a:lnTo>
                    <a:lnTo>
                      <a:pt x="38" y="0"/>
                    </a:lnTo>
                    <a:lnTo>
                      <a:pt x="48" y="0"/>
                    </a:lnTo>
                    <a:lnTo>
                      <a:pt x="48" y="0"/>
                    </a:lnTo>
                    <a:lnTo>
                      <a:pt x="58" y="0"/>
                    </a:lnTo>
                    <a:lnTo>
                      <a:pt x="68" y="4"/>
                    </a:lnTo>
                    <a:lnTo>
                      <a:pt x="76" y="8"/>
                    </a:lnTo>
                    <a:lnTo>
                      <a:pt x="84" y="14"/>
                    </a:lnTo>
                    <a:lnTo>
                      <a:pt x="90" y="22"/>
                    </a:lnTo>
                    <a:lnTo>
                      <a:pt x="94" y="30"/>
                    </a:lnTo>
                    <a:lnTo>
                      <a:pt x="98" y="40"/>
                    </a:lnTo>
                    <a:lnTo>
                      <a:pt x="98" y="50"/>
                    </a:lnTo>
                    <a:lnTo>
                      <a:pt x="98" y="5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67" name="Freeform 106"/>
              <p:cNvSpPr/>
              <p:nvPr/>
            </p:nvSpPr>
            <p:spPr bwMode="auto">
              <a:xfrm>
                <a:off x="4896805" y="4066377"/>
                <a:ext cx="601339" cy="442365"/>
              </a:xfrm>
              <a:custGeom>
                <a:avLst/>
                <a:gdLst/>
                <a:ahLst/>
                <a:cxnLst>
                  <a:cxn ang="0">
                    <a:pos x="138" y="0"/>
                  </a:cxn>
                  <a:cxn ang="0">
                    <a:pos x="124" y="0"/>
                  </a:cxn>
                  <a:cxn ang="0">
                    <a:pos x="88" y="62"/>
                  </a:cxn>
                  <a:cxn ang="0">
                    <a:pos x="50" y="0"/>
                  </a:cxn>
                  <a:cxn ang="0">
                    <a:pos x="36" y="0"/>
                  </a:cxn>
                  <a:cxn ang="0">
                    <a:pos x="36" y="0"/>
                  </a:cxn>
                  <a:cxn ang="0">
                    <a:pos x="28" y="0"/>
                  </a:cxn>
                  <a:cxn ang="0">
                    <a:pos x="22" y="2"/>
                  </a:cxn>
                  <a:cxn ang="0">
                    <a:pos x="16" y="6"/>
                  </a:cxn>
                  <a:cxn ang="0">
                    <a:pos x="10" y="10"/>
                  </a:cxn>
                  <a:cxn ang="0">
                    <a:pos x="6" y="14"/>
                  </a:cxn>
                  <a:cxn ang="0">
                    <a:pos x="4" y="20"/>
                  </a:cxn>
                  <a:cxn ang="0">
                    <a:pos x="2" y="28"/>
                  </a:cxn>
                  <a:cxn ang="0">
                    <a:pos x="0" y="34"/>
                  </a:cxn>
                  <a:cxn ang="0">
                    <a:pos x="0" y="128"/>
                  </a:cxn>
                  <a:cxn ang="0">
                    <a:pos x="174" y="128"/>
                  </a:cxn>
                  <a:cxn ang="0">
                    <a:pos x="174" y="34"/>
                  </a:cxn>
                  <a:cxn ang="0">
                    <a:pos x="174" y="34"/>
                  </a:cxn>
                  <a:cxn ang="0">
                    <a:pos x="172" y="28"/>
                  </a:cxn>
                  <a:cxn ang="0">
                    <a:pos x="170" y="20"/>
                  </a:cxn>
                  <a:cxn ang="0">
                    <a:pos x="168" y="14"/>
                  </a:cxn>
                  <a:cxn ang="0">
                    <a:pos x="164" y="10"/>
                  </a:cxn>
                  <a:cxn ang="0">
                    <a:pos x="158" y="6"/>
                  </a:cxn>
                  <a:cxn ang="0">
                    <a:pos x="152" y="2"/>
                  </a:cxn>
                  <a:cxn ang="0">
                    <a:pos x="146" y="0"/>
                  </a:cxn>
                  <a:cxn ang="0">
                    <a:pos x="138" y="0"/>
                  </a:cxn>
                  <a:cxn ang="0">
                    <a:pos x="138" y="0"/>
                  </a:cxn>
                </a:cxnLst>
                <a:rect l="0" t="0" r="r" b="b"/>
                <a:pathLst>
                  <a:path w="174" h="128">
                    <a:moveTo>
                      <a:pt x="138" y="0"/>
                    </a:moveTo>
                    <a:lnTo>
                      <a:pt x="124" y="0"/>
                    </a:lnTo>
                    <a:lnTo>
                      <a:pt x="88" y="62"/>
                    </a:lnTo>
                    <a:lnTo>
                      <a:pt x="50" y="0"/>
                    </a:lnTo>
                    <a:lnTo>
                      <a:pt x="36" y="0"/>
                    </a:lnTo>
                    <a:lnTo>
                      <a:pt x="36" y="0"/>
                    </a:lnTo>
                    <a:lnTo>
                      <a:pt x="28" y="0"/>
                    </a:lnTo>
                    <a:lnTo>
                      <a:pt x="22" y="2"/>
                    </a:lnTo>
                    <a:lnTo>
                      <a:pt x="16" y="6"/>
                    </a:lnTo>
                    <a:lnTo>
                      <a:pt x="10" y="10"/>
                    </a:lnTo>
                    <a:lnTo>
                      <a:pt x="6" y="14"/>
                    </a:lnTo>
                    <a:lnTo>
                      <a:pt x="4" y="20"/>
                    </a:lnTo>
                    <a:lnTo>
                      <a:pt x="2" y="28"/>
                    </a:lnTo>
                    <a:lnTo>
                      <a:pt x="0" y="34"/>
                    </a:lnTo>
                    <a:lnTo>
                      <a:pt x="0" y="128"/>
                    </a:lnTo>
                    <a:lnTo>
                      <a:pt x="174" y="128"/>
                    </a:lnTo>
                    <a:lnTo>
                      <a:pt x="174" y="34"/>
                    </a:lnTo>
                    <a:lnTo>
                      <a:pt x="174" y="34"/>
                    </a:lnTo>
                    <a:lnTo>
                      <a:pt x="172" y="28"/>
                    </a:lnTo>
                    <a:lnTo>
                      <a:pt x="170" y="20"/>
                    </a:lnTo>
                    <a:lnTo>
                      <a:pt x="168" y="14"/>
                    </a:lnTo>
                    <a:lnTo>
                      <a:pt x="164" y="10"/>
                    </a:lnTo>
                    <a:lnTo>
                      <a:pt x="158" y="6"/>
                    </a:lnTo>
                    <a:lnTo>
                      <a:pt x="152" y="2"/>
                    </a:lnTo>
                    <a:lnTo>
                      <a:pt x="146" y="0"/>
                    </a:lnTo>
                    <a:lnTo>
                      <a:pt x="138" y="0"/>
                    </a:lnTo>
                    <a:lnTo>
                      <a:pt x="138"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68" name="Freeform 107"/>
              <p:cNvSpPr/>
              <p:nvPr/>
            </p:nvSpPr>
            <p:spPr bwMode="auto">
              <a:xfrm>
                <a:off x="5166371" y="4073289"/>
                <a:ext cx="62208" cy="131327"/>
              </a:xfrm>
              <a:custGeom>
                <a:avLst/>
                <a:gdLst/>
                <a:ahLst/>
                <a:cxnLst>
                  <a:cxn ang="0">
                    <a:pos x="18" y="38"/>
                  </a:cxn>
                  <a:cxn ang="0">
                    <a:pos x="18" y="38"/>
                  </a:cxn>
                  <a:cxn ang="0">
                    <a:pos x="8" y="0"/>
                  </a:cxn>
                  <a:cxn ang="0">
                    <a:pos x="0" y="38"/>
                  </a:cxn>
                  <a:cxn ang="0">
                    <a:pos x="0" y="38"/>
                  </a:cxn>
                  <a:cxn ang="0">
                    <a:pos x="18" y="38"/>
                  </a:cxn>
                </a:cxnLst>
                <a:rect l="0" t="0" r="r" b="b"/>
                <a:pathLst>
                  <a:path w="18" h="38">
                    <a:moveTo>
                      <a:pt x="18" y="38"/>
                    </a:moveTo>
                    <a:lnTo>
                      <a:pt x="18" y="38"/>
                    </a:lnTo>
                    <a:lnTo>
                      <a:pt x="8" y="0"/>
                    </a:lnTo>
                    <a:lnTo>
                      <a:pt x="0" y="38"/>
                    </a:lnTo>
                    <a:lnTo>
                      <a:pt x="0" y="38"/>
                    </a:lnTo>
                    <a:lnTo>
                      <a:pt x="18" y="38"/>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69" name="Freeform 108"/>
              <p:cNvSpPr/>
              <p:nvPr/>
            </p:nvSpPr>
            <p:spPr bwMode="auto">
              <a:xfrm>
                <a:off x="5166371" y="4204616"/>
                <a:ext cx="62208" cy="20736"/>
              </a:xfrm>
              <a:custGeom>
                <a:avLst/>
                <a:gdLst/>
                <a:ahLst/>
                <a:cxnLst>
                  <a:cxn ang="0">
                    <a:pos x="0" y="0"/>
                  </a:cxn>
                  <a:cxn ang="0">
                    <a:pos x="0" y="0"/>
                  </a:cxn>
                  <a:cxn ang="0">
                    <a:pos x="10" y="6"/>
                  </a:cxn>
                  <a:cxn ang="0">
                    <a:pos x="18" y="0"/>
                  </a:cxn>
                  <a:cxn ang="0">
                    <a:pos x="18" y="0"/>
                  </a:cxn>
                  <a:cxn ang="0">
                    <a:pos x="0" y="0"/>
                  </a:cxn>
                </a:cxnLst>
                <a:rect l="0" t="0" r="r" b="b"/>
                <a:pathLst>
                  <a:path w="18" h="6">
                    <a:moveTo>
                      <a:pt x="0" y="0"/>
                    </a:moveTo>
                    <a:lnTo>
                      <a:pt x="0" y="0"/>
                    </a:lnTo>
                    <a:lnTo>
                      <a:pt x="10" y="6"/>
                    </a:lnTo>
                    <a:lnTo>
                      <a:pt x="18" y="0"/>
                    </a:lnTo>
                    <a:lnTo>
                      <a:pt x="18" y="0"/>
                    </a:lnTo>
                    <a:lnTo>
                      <a:pt x="0"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70" name="Freeform 109"/>
              <p:cNvSpPr/>
              <p:nvPr/>
            </p:nvSpPr>
            <p:spPr bwMode="auto">
              <a:xfrm>
                <a:off x="5187107" y="4066377"/>
                <a:ext cx="20736" cy="20736"/>
              </a:xfrm>
              <a:custGeom>
                <a:avLst/>
                <a:gdLst/>
                <a:ahLst/>
                <a:cxnLst>
                  <a:cxn ang="0">
                    <a:pos x="6" y="2"/>
                  </a:cxn>
                  <a:cxn ang="0">
                    <a:pos x="4" y="6"/>
                  </a:cxn>
                  <a:cxn ang="0">
                    <a:pos x="0" y="2"/>
                  </a:cxn>
                  <a:cxn ang="0">
                    <a:pos x="4" y="0"/>
                  </a:cxn>
                  <a:cxn ang="0">
                    <a:pos x="6" y="2"/>
                  </a:cxn>
                </a:cxnLst>
                <a:rect l="0" t="0" r="r" b="b"/>
                <a:pathLst>
                  <a:path w="6" h="6">
                    <a:moveTo>
                      <a:pt x="6" y="2"/>
                    </a:moveTo>
                    <a:lnTo>
                      <a:pt x="4" y="6"/>
                    </a:lnTo>
                    <a:lnTo>
                      <a:pt x="0" y="2"/>
                    </a:lnTo>
                    <a:lnTo>
                      <a:pt x="4" y="0"/>
                    </a:lnTo>
                    <a:lnTo>
                      <a:pt x="6" y="2"/>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grpSp>
      </p:grpSp>
      <p:grpSp>
        <p:nvGrpSpPr>
          <p:cNvPr id="8" name="组合 198"/>
          <p:cNvGrpSpPr/>
          <p:nvPr/>
        </p:nvGrpSpPr>
        <p:grpSpPr>
          <a:xfrm>
            <a:off x="3152056" y="3526972"/>
            <a:ext cx="743048" cy="526509"/>
            <a:chOff x="12379325" y="858838"/>
            <a:chExt cx="1119188" cy="712788"/>
          </a:xfrm>
          <a:solidFill>
            <a:schemeClr val="bg1"/>
          </a:solidFill>
        </p:grpSpPr>
        <p:sp>
          <p:nvSpPr>
            <p:cNvPr id="90" name="Freeform 71"/>
            <p:cNvSpPr/>
            <p:nvPr/>
          </p:nvSpPr>
          <p:spPr bwMode="auto">
            <a:xfrm>
              <a:off x="12673013" y="1246188"/>
              <a:ext cx="825500" cy="312738"/>
            </a:xfrm>
            <a:custGeom>
              <a:avLst/>
              <a:gdLst/>
              <a:ahLst/>
              <a:cxnLst>
                <a:cxn ang="0">
                  <a:pos x="0" y="791"/>
                </a:cxn>
                <a:cxn ang="0">
                  <a:pos x="2079" y="775"/>
                </a:cxn>
                <a:cxn ang="0">
                  <a:pos x="1261" y="142"/>
                </a:cxn>
                <a:cxn ang="0">
                  <a:pos x="1783" y="140"/>
                </a:cxn>
                <a:cxn ang="0">
                  <a:pos x="1628" y="17"/>
                </a:cxn>
                <a:cxn ang="0">
                  <a:pos x="676" y="0"/>
                </a:cxn>
                <a:cxn ang="0">
                  <a:pos x="1234" y="445"/>
                </a:cxn>
                <a:cxn ang="0">
                  <a:pos x="271" y="449"/>
                </a:cxn>
                <a:cxn ang="0">
                  <a:pos x="259" y="463"/>
                </a:cxn>
                <a:cxn ang="0">
                  <a:pos x="227" y="503"/>
                </a:cxn>
                <a:cxn ang="0">
                  <a:pos x="183" y="557"/>
                </a:cxn>
                <a:cxn ang="0">
                  <a:pos x="132" y="620"/>
                </a:cxn>
                <a:cxn ang="0">
                  <a:pos x="83" y="682"/>
                </a:cxn>
                <a:cxn ang="0">
                  <a:pos x="40" y="738"/>
                </a:cxn>
                <a:cxn ang="0">
                  <a:pos x="23" y="759"/>
                </a:cxn>
                <a:cxn ang="0">
                  <a:pos x="9" y="776"/>
                </a:cxn>
                <a:cxn ang="0">
                  <a:pos x="3" y="787"/>
                </a:cxn>
                <a:cxn ang="0">
                  <a:pos x="0" y="791"/>
                </a:cxn>
              </a:cxnLst>
              <a:rect l="0" t="0" r="r" b="b"/>
              <a:pathLst>
                <a:path w="2079" h="791">
                  <a:moveTo>
                    <a:pt x="0" y="791"/>
                  </a:moveTo>
                  <a:lnTo>
                    <a:pt x="2079" y="775"/>
                  </a:lnTo>
                  <a:lnTo>
                    <a:pt x="1261" y="142"/>
                  </a:lnTo>
                  <a:lnTo>
                    <a:pt x="1783" y="140"/>
                  </a:lnTo>
                  <a:lnTo>
                    <a:pt x="1628" y="17"/>
                  </a:lnTo>
                  <a:lnTo>
                    <a:pt x="676" y="0"/>
                  </a:lnTo>
                  <a:lnTo>
                    <a:pt x="1234" y="445"/>
                  </a:lnTo>
                  <a:lnTo>
                    <a:pt x="271" y="449"/>
                  </a:lnTo>
                  <a:lnTo>
                    <a:pt x="259" y="463"/>
                  </a:lnTo>
                  <a:lnTo>
                    <a:pt x="227" y="503"/>
                  </a:lnTo>
                  <a:lnTo>
                    <a:pt x="183" y="557"/>
                  </a:lnTo>
                  <a:lnTo>
                    <a:pt x="132" y="620"/>
                  </a:lnTo>
                  <a:lnTo>
                    <a:pt x="83" y="682"/>
                  </a:lnTo>
                  <a:lnTo>
                    <a:pt x="40" y="738"/>
                  </a:lnTo>
                  <a:lnTo>
                    <a:pt x="23" y="759"/>
                  </a:lnTo>
                  <a:lnTo>
                    <a:pt x="9" y="776"/>
                  </a:lnTo>
                  <a:lnTo>
                    <a:pt x="3" y="787"/>
                  </a:lnTo>
                  <a:lnTo>
                    <a:pt x="0" y="791"/>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91" name="Freeform 72"/>
            <p:cNvSpPr>
              <a:spLocks noEditPoints="1"/>
            </p:cNvSpPr>
            <p:nvPr/>
          </p:nvSpPr>
          <p:spPr bwMode="auto">
            <a:xfrm>
              <a:off x="13155613" y="858838"/>
              <a:ext cx="250825" cy="368300"/>
            </a:xfrm>
            <a:custGeom>
              <a:avLst/>
              <a:gdLst/>
              <a:ahLst/>
              <a:cxnLst>
                <a:cxn ang="0">
                  <a:pos x="362" y="3"/>
                </a:cxn>
                <a:cxn ang="0">
                  <a:pos x="422" y="19"/>
                </a:cxn>
                <a:cxn ang="0">
                  <a:pos x="476" y="45"/>
                </a:cxn>
                <a:cxn ang="0">
                  <a:pos x="525" y="81"/>
                </a:cxn>
                <a:cxn ang="0">
                  <a:pos x="565" y="126"/>
                </a:cxn>
                <a:cxn ang="0">
                  <a:pos x="597" y="178"/>
                </a:cxn>
                <a:cxn ang="0">
                  <a:pos x="618" y="236"/>
                </a:cxn>
                <a:cxn ang="0">
                  <a:pos x="627" y="298"/>
                </a:cxn>
                <a:cxn ang="0">
                  <a:pos x="619" y="388"/>
                </a:cxn>
                <a:cxn ang="0">
                  <a:pos x="582" y="478"/>
                </a:cxn>
                <a:cxn ang="0">
                  <a:pos x="63" y="504"/>
                </a:cxn>
                <a:cxn ang="0">
                  <a:pos x="17" y="415"/>
                </a:cxn>
                <a:cxn ang="0">
                  <a:pos x="0" y="314"/>
                </a:cxn>
                <a:cxn ang="0">
                  <a:pos x="6" y="251"/>
                </a:cxn>
                <a:cxn ang="0">
                  <a:pos x="25" y="192"/>
                </a:cxn>
                <a:cxn ang="0">
                  <a:pos x="53" y="139"/>
                </a:cxn>
                <a:cxn ang="0">
                  <a:pos x="91" y="93"/>
                </a:cxn>
                <a:cxn ang="0">
                  <a:pos x="139" y="54"/>
                </a:cxn>
                <a:cxn ang="0">
                  <a:pos x="192" y="25"/>
                </a:cxn>
                <a:cxn ang="0">
                  <a:pos x="250" y="7"/>
                </a:cxn>
                <a:cxn ang="0">
                  <a:pos x="314" y="0"/>
                </a:cxn>
                <a:cxn ang="0">
                  <a:pos x="346" y="195"/>
                </a:cxn>
                <a:cxn ang="0">
                  <a:pos x="378" y="201"/>
                </a:cxn>
                <a:cxn ang="0">
                  <a:pos x="400" y="216"/>
                </a:cxn>
                <a:cxn ang="0">
                  <a:pos x="414" y="240"/>
                </a:cxn>
                <a:cxn ang="0">
                  <a:pos x="414" y="272"/>
                </a:cxn>
                <a:cxn ang="0">
                  <a:pos x="396" y="299"/>
                </a:cxn>
                <a:cxn ang="0">
                  <a:pos x="402" y="317"/>
                </a:cxn>
                <a:cxn ang="0">
                  <a:pos x="425" y="347"/>
                </a:cxn>
                <a:cxn ang="0">
                  <a:pos x="426" y="383"/>
                </a:cxn>
                <a:cxn ang="0">
                  <a:pos x="411" y="413"/>
                </a:cxn>
                <a:cxn ang="0">
                  <a:pos x="385" y="431"/>
                </a:cxn>
                <a:cxn ang="0">
                  <a:pos x="345" y="437"/>
                </a:cxn>
                <a:cxn ang="0">
                  <a:pos x="224" y="194"/>
                </a:cxn>
                <a:cxn ang="0">
                  <a:pos x="319" y="291"/>
                </a:cxn>
                <a:cxn ang="0">
                  <a:pos x="347" y="289"/>
                </a:cxn>
                <a:cxn ang="0">
                  <a:pos x="364" y="278"/>
                </a:cxn>
                <a:cxn ang="0">
                  <a:pos x="368" y="257"/>
                </a:cxn>
                <a:cxn ang="0">
                  <a:pos x="359" y="242"/>
                </a:cxn>
                <a:cxn ang="0">
                  <a:pos x="338" y="236"/>
                </a:cxn>
                <a:cxn ang="0">
                  <a:pos x="274" y="235"/>
                </a:cxn>
                <a:cxn ang="0">
                  <a:pos x="341" y="396"/>
                </a:cxn>
                <a:cxn ang="0">
                  <a:pos x="367" y="388"/>
                </a:cxn>
                <a:cxn ang="0">
                  <a:pos x="377" y="370"/>
                </a:cxn>
                <a:cxn ang="0">
                  <a:pos x="375" y="350"/>
                </a:cxn>
                <a:cxn ang="0">
                  <a:pos x="361" y="336"/>
                </a:cxn>
                <a:cxn ang="0">
                  <a:pos x="328" y="332"/>
                </a:cxn>
                <a:cxn ang="0">
                  <a:pos x="333" y="134"/>
                </a:cxn>
                <a:cxn ang="0">
                  <a:pos x="400" y="156"/>
                </a:cxn>
                <a:cxn ang="0">
                  <a:pos x="454" y="200"/>
                </a:cxn>
                <a:cxn ang="0">
                  <a:pos x="486" y="261"/>
                </a:cxn>
                <a:cxn ang="0">
                  <a:pos x="494" y="333"/>
                </a:cxn>
                <a:cxn ang="0">
                  <a:pos x="473" y="401"/>
                </a:cxn>
                <a:cxn ang="0">
                  <a:pos x="429" y="454"/>
                </a:cxn>
                <a:cxn ang="0">
                  <a:pos x="368" y="488"/>
                </a:cxn>
                <a:cxn ang="0">
                  <a:pos x="296" y="495"/>
                </a:cxn>
                <a:cxn ang="0">
                  <a:pos x="228" y="473"/>
                </a:cxn>
                <a:cxn ang="0">
                  <a:pos x="175" y="429"/>
                </a:cxn>
                <a:cxn ang="0">
                  <a:pos x="141" y="368"/>
                </a:cxn>
                <a:cxn ang="0">
                  <a:pos x="134" y="296"/>
                </a:cxn>
                <a:cxn ang="0">
                  <a:pos x="154" y="228"/>
                </a:cxn>
                <a:cxn ang="0">
                  <a:pos x="198" y="175"/>
                </a:cxn>
                <a:cxn ang="0">
                  <a:pos x="261" y="141"/>
                </a:cxn>
              </a:cxnLst>
              <a:rect l="0" t="0" r="r" b="b"/>
              <a:pathLst>
                <a:path w="628" h="927">
                  <a:moveTo>
                    <a:pt x="314" y="0"/>
                  </a:moveTo>
                  <a:lnTo>
                    <a:pt x="330" y="0"/>
                  </a:lnTo>
                  <a:lnTo>
                    <a:pt x="346" y="1"/>
                  </a:lnTo>
                  <a:lnTo>
                    <a:pt x="362" y="3"/>
                  </a:lnTo>
                  <a:lnTo>
                    <a:pt x="377" y="7"/>
                  </a:lnTo>
                  <a:lnTo>
                    <a:pt x="393" y="10"/>
                  </a:lnTo>
                  <a:lnTo>
                    <a:pt x="407" y="15"/>
                  </a:lnTo>
                  <a:lnTo>
                    <a:pt x="422" y="19"/>
                  </a:lnTo>
                  <a:lnTo>
                    <a:pt x="435" y="25"/>
                  </a:lnTo>
                  <a:lnTo>
                    <a:pt x="450" y="32"/>
                  </a:lnTo>
                  <a:lnTo>
                    <a:pt x="464" y="38"/>
                  </a:lnTo>
                  <a:lnTo>
                    <a:pt x="476" y="45"/>
                  </a:lnTo>
                  <a:lnTo>
                    <a:pt x="490" y="54"/>
                  </a:lnTo>
                  <a:lnTo>
                    <a:pt x="502" y="62"/>
                  </a:lnTo>
                  <a:lnTo>
                    <a:pt x="513" y="72"/>
                  </a:lnTo>
                  <a:lnTo>
                    <a:pt x="525" y="81"/>
                  </a:lnTo>
                  <a:lnTo>
                    <a:pt x="536" y="93"/>
                  </a:lnTo>
                  <a:lnTo>
                    <a:pt x="546" y="103"/>
                  </a:lnTo>
                  <a:lnTo>
                    <a:pt x="556" y="115"/>
                  </a:lnTo>
                  <a:lnTo>
                    <a:pt x="565" y="126"/>
                  </a:lnTo>
                  <a:lnTo>
                    <a:pt x="574" y="139"/>
                  </a:lnTo>
                  <a:lnTo>
                    <a:pt x="582" y="151"/>
                  </a:lnTo>
                  <a:lnTo>
                    <a:pt x="590" y="165"/>
                  </a:lnTo>
                  <a:lnTo>
                    <a:pt x="597" y="178"/>
                  </a:lnTo>
                  <a:lnTo>
                    <a:pt x="604" y="192"/>
                  </a:lnTo>
                  <a:lnTo>
                    <a:pt x="609" y="207"/>
                  </a:lnTo>
                  <a:lnTo>
                    <a:pt x="614" y="221"/>
                  </a:lnTo>
                  <a:lnTo>
                    <a:pt x="618" y="236"/>
                  </a:lnTo>
                  <a:lnTo>
                    <a:pt x="622" y="251"/>
                  </a:lnTo>
                  <a:lnTo>
                    <a:pt x="625" y="266"/>
                  </a:lnTo>
                  <a:lnTo>
                    <a:pt x="626" y="282"/>
                  </a:lnTo>
                  <a:lnTo>
                    <a:pt x="627" y="298"/>
                  </a:lnTo>
                  <a:lnTo>
                    <a:pt x="628" y="314"/>
                  </a:lnTo>
                  <a:lnTo>
                    <a:pt x="627" y="340"/>
                  </a:lnTo>
                  <a:lnTo>
                    <a:pt x="624" y="365"/>
                  </a:lnTo>
                  <a:lnTo>
                    <a:pt x="619" y="388"/>
                  </a:lnTo>
                  <a:lnTo>
                    <a:pt x="613" y="412"/>
                  </a:lnTo>
                  <a:lnTo>
                    <a:pt x="604" y="435"/>
                  </a:lnTo>
                  <a:lnTo>
                    <a:pt x="593" y="457"/>
                  </a:lnTo>
                  <a:lnTo>
                    <a:pt x="582" y="478"/>
                  </a:lnTo>
                  <a:lnTo>
                    <a:pt x="569" y="498"/>
                  </a:lnTo>
                  <a:lnTo>
                    <a:pt x="324" y="927"/>
                  </a:lnTo>
                  <a:lnTo>
                    <a:pt x="62" y="504"/>
                  </a:lnTo>
                  <a:lnTo>
                    <a:pt x="63" y="504"/>
                  </a:lnTo>
                  <a:lnTo>
                    <a:pt x="50" y="483"/>
                  </a:lnTo>
                  <a:lnTo>
                    <a:pt x="37" y="462"/>
                  </a:lnTo>
                  <a:lnTo>
                    <a:pt x="26" y="439"/>
                  </a:lnTo>
                  <a:lnTo>
                    <a:pt x="17" y="415"/>
                  </a:lnTo>
                  <a:lnTo>
                    <a:pt x="9" y="392"/>
                  </a:lnTo>
                  <a:lnTo>
                    <a:pt x="4" y="367"/>
                  </a:lnTo>
                  <a:lnTo>
                    <a:pt x="1" y="341"/>
                  </a:lnTo>
                  <a:lnTo>
                    <a:pt x="0" y="314"/>
                  </a:lnTo>
                  <a:lnTo>
                    <a:pt x="0" y="298"/>
                  </a:lnTo>
                  <a:lnTo>
                    <a:pt x="1" y="282"/>
                  </a:lnTo>
                  <a:lnTo>
                    <a:pt x="3" y="266"/>
                  </a:lnTo>
                  <a:lnTo>
                    <a:pt x="6" y="251"/>
                  </a:lnTo>
                  <a:lnTo>
                    <a:pt x="10" y="236"/>
                  </a:lnTo>
                  <a:lnTo>
                    <a:pt x="13" y="221"/>
                  </a:lnTo>
                  <a:lnTo>
                    <a:pt x="19" y="207"/>
                  </a:lnTo>
                  <a:lnTo>
                    <a:pt x="25" y="192"/>
                  </a:lnTo>
                  <a:lnTo>
                    <a:pt x="30" y="178"/>
                  </a:lnTo>
                  <a:lnTo>
                    <a:pt x="37" y="165"/>
                  </a:lnTo>
                  <a:lnTo>
                    <a:pt x="45" y="151"/>
                  </a:lnTo>
                  <a:lnTo>
                    <a:pt x="53" y="139"/>
                  </a:lnTo>
                  <a:lnTo>
                    <a:pt x="62" y="126"/>
                  </a:lnTo>
                  <a:lnTo>
                    <a:pt x="71" y="115"/>
                  </a:lnTo>
                  <a:lnTo>
                    <a:pt x="81" y="103"/>
                  </a:lnTo>
                  <a:lnTo>
                    <a:pt x="91" y="93"/>
                  </a:lnTo>
                  <a:lnTo>
                    <a:pt x="103" y="81"/>
                  </a:lnTo>
                  <a:lnTo>
                    <a:pt x="114" y="72"/>
                  </a:lnTo>
                  <a:lnTo>
                    <a:pt x="126" y="62"/>
                  </a:lnTo>
                  <a:lnTo>
                    <a:pt x="139" y="54"/>
                  </a:lnTo>
                  <a:lnTo>
                    <a:pt x="151" y="45"/>
                  </a:lnTo>
                  <a:lnTo>
                    <a:pt x="165" y="38"/>
                  </a:lnTo>
                  <a:lnTo>
                    <a:pt x="178" y="32"/>
                  </a:lnTo>
                  <a:lnTo>
                    <a:pt x="192" y="25"/>
                  </a:lnTo>
                  <a:lnTo>
                    <a:pt x="206" y="19"/>
                  </a:lnTo>
                  <a:lnTo>
                    <a:pt x="221" y="15"/>
                  </a:lnTo>
                  <a:lnTo>
                    <a:pt x="236" y="10"/>
                  </a:lnTo>
                  <a:lnTo>
                    <a:pt x="250" y="7"/>
                  </a:lnTo>
                  <a:lnTo>
                    <a:pt x="266" y="3"/>
                  </a:lnTo>
                  <a:lnTo>
                    <a:pt x="282" y="1"/>
                  </a:lnTo>
                  <a:lnTo>
                    <a:pt x="298" y="0"/>
                  </a:lnTo>
                  <a:lnTo>
                    <a:pt x="314" y="0"/>
                  </a:lnTo>
                  <a:close/>
                  <a:moveTo>
                    <a:pt x="224" y="194"/>
                  </a:moveTo>
                  <a:lnTo>
                    <a:pt x="321" y="194"/>
                  </a:lnTo>
                  <a:lnTo>
                    <a:pt x="335" y="195"/>
                  </a:lnTo>
                  <a:lnTo>
                    <a:pt x="346" y="195"/>
                  </a:lnTo>
                  <a:lnTo>
                    <a:pt x="356" y="196"/>
                  </a:lnTo>
                  <a:lnTo>
                    <a:pt x="364" y="198"/>
                  </a:lnTo>
                  <a:lnTo>
                    <a:pt x="371" y="199"/>
                  </a:lnTo>
                  <a:lnTo>
                    <a:pt x="378" y="201"/>
                  </a:lnTo>
                  <a:lnTo>
                    <a:pt x="385" y="203"/>
                  </a:lnTo>
                  <a:lnTo>
                    <a:pt x="390" y="207"/>
                  </a:lnTo>
                  <a:lnTo>
                    <a:pt x="395" y="211"/>
                  </a:lnTo>
                  <a:lnTo>
                    <a:pt x="400" y="216"/>
                  </a:lnTo>
                  <a:lnTo>
                    <a:pt x="405" y="221"/>
                  </a:lnTo>
                  <a:lnTo>
                    <a:pt x="408" y="227"/>
                  </a:lnTo>
                  <a:lnTo>
                    <a:pt x="412" y="234"/>
                  </a:lnTo>
                  <a:lnTo>
                    <a:pt x="414" y="240"/>
                  </a:lnTo>
                  <a:lnTo>
                    <a:pt x="415" y="248"/>
                  </a:lnTo>
                  <a:lnTo>
                    <a:pt x="416" y="255"/>
                  </a:lnTo>
                  <a:lnTo>
                    <a:pt x="415" y="264"/>
                  </a:lnTo>
                  <a:lnTo>
                    <a:pt x="414" y="272"/>
                  </a:lnTo>
                  <a:lnTo>
                    <a:pt x="411" y="280"/>
                  </a:lnTo>
                  <a:lnTo>
                    <a:pt x="407" y="287"/>
                  </a:lnTo>
                  <a:lnTo>
                    <a:pt x="402" y="294"/>
                  </a:lnTo>
                  <a:lnTo>
                    <a:pt x="396" y="299"/>
                  </a:lnTo>
                  <a:lnTo>
                    <a:pt x="389" y="305"/>
                  </a:lnTo>
                  <a:lnTo>
                    <a:pt x="382" y="308"/>
                  </a:lnTo>
                  <a:lnTo>
                    <a:pt x="393" y="312"/>
                  </a:lnTo>
                  <a:lnTo>
                    <a:pt x="402" y="317"/>
                  </a:lnTo>
                  <a:lnTo>
                    <a:pt x="409" y="323"/>
                  </a:lnTo>
                  <a:lnTo>
                    <a:pt x="416" y="330"/>
                  </a:lnTo>
                  <a:lnTo>
                    <a:pt x="421" y="339"/>
                  </a:lnTo>
                  <a:lnTo>
                    <a:pt x="425" y="347"/>
                  </a:lnTo>
                  <a:lnTo>
                    <a:pt x="428" y="357"/>
                  </a:lnTo>
                  <a:lnTo>
                    <a:pt x="428" y="367"/>
                  </a:lnTo>
                  <a:lnTo>
                    <a:pt x="428" y="375"/>
                  </a:lnTo>
                  <a:lnTo>
                    <a:pt x="426" y="383"/>
                  </a:lnTo>
                  <a:lnTo>
                    <a:pt x="423" y="391"/>
                  </a:lnTo>
                  <a:lnTo>
                    <a:pt x="420" y="399"/>
                  </a:lnTo>
                  <a:lnTo>
                    <a:pt x="416" y="406"/>
                  </a:lnTo>
                  <a:lnTo>
                    <a:pt x="411" y="413"/>
                  </a:lnTo>
                  <a:lnTo>
                    <a:pt x="405" y="419"/>
                  </a:lnTo>
                  <a:lnTo>
                    <a:pt x="399" y="423"/>
                  </a:lnTo>
                  <a:lnTo>
                    <a:pt x="393" y="428"/>
                  </a:lnTo>
                  <a:lnTo>
                    <a:pt x="385" y="431"/>
                  </a:lnTo>
                  <a:lnTo>
                    <a:pt x="376" y="434"/>
                  </a:lnTo>
                  <a:lnTo>
                    <a:pt x="367" y="436"/>
                  </a:lnTo>
                  <a:lnTo>
                    <a:pt x="358" y="436"/>
                  </a:lnTo>
                  <a:lnTo>
                    <a:pt x="345" y="437"/>
                  </a:lnTo>
                  <a:lnTo>
                    <a:pt x="328" y="437"/>
                  </a:lnTo>
                  <a:lnTo>
                    <a:pt x="307" y="437"/>
                  </a:lnTo>
                  <a:lnTo>
                    <a:pt x="224" y="437"/>
                  </a:lnTo>
                  <a:lnTo>
                    <a:pt x="224" y="194"/>
                  </a:lnTo>
                  <a:close/>
                  <a:moveTo>
                    <a:pt x="274" y="235"/>
                  </a:moveTo>
                  <a:lnTo>
                    <a:pt x="274" y="291"/>
                  </a:lnTo>
                  <a:lnTo>
                    <a:pt x="306" y="291"/>
                  </a:lnTo>
                  <a:lnTo>
                    <a:pt x="319" y="291"/>
                  </a:lnTo>
                  <a:lnTo>
                    <a:pt x="329" y="291"/>
                  </a:lnTo>
                  <a:lnTo>
                    <a:pt x="336" y="290"/>
                  </a:lnTo>
                  <a:lnTo>
                    <a:pt x="342" y="290"/>
                  </a:lnTo>
                  <a:lnTo>
                    <a:pt x="347" y="289"/>
                  </a:lnTo>
                  <a:lnTo>
                    <a:pt x="353" y="288"/>
                  </a:lnTo>
                  <a:lnTo>
                    <a:pt x="358" y="285"/>
                  </a:lnTo>
                  <a:lnTo>
                    <a:pt x="361" y="281"/>
                  </a:lnTo>
                  <a:lnTo>
                    <a:pt x="364" y="278"/>
                  </a:lnTo>
                  <a:lnTo>
                    <a:pt x="367" y="273"/>
                  </a:lnTo>
                  <a:lnTo>
                    <a:pt x="368" y="269"/>
                  </a:lnTo>
                  <a:lnTo>
                    <a:pt x="369" y="263"/>
                  </a:lnTo>
                  <a:lnTo>
                    <a:pt x="368" y="257"/>
                  </a:lnTo>
                  <a:lnTo>
                    <a:pt x="367" y="253"/>
                  </a:lnTo>
                  <a:lnTo>
                    <a:pt x="364" y="248"/>
                  </a:lnTo>
                  <a:lnTo>
                    <a:pt x="362" y="244"/>
                  </a:lnTo>
                  <a:lnTo>
                    <a:pt x="359" y="242"/>
                  </a:lnTo>
                  <a:lnTo>
                    <a:pt x="354" y="238"/>
                  </a:lnTo>
                  <a:lnTo>
                    <a:pt x="350" y="237"/>
                  </a:lnTo>
                  <a:lnTo>
                    <a:pt x="344" y="236"/>
                  </a:lnTo>
                  <a:lnTo>
                    <a:pt x="338" y="236"/>
                  </a:lnTo>
                  <a:lnTo>
                    <a:pt x="329" y="235"/>
                  </a:lnTo>
                  <a:lnTo>
                    <a:pt x="317" y="235"/>
                  </a:lnTo>
                  <a:lnTo>
                    <a:pt x="302" y="235"/>
                  </a:lnTo>
                  <a:lnTo>
                    <a:pt x="274" y="235"/>
                  </a:lnTo>
                  <a:close/>
                  <a:moveTo>
                    <a:pt x="274" y="332"/>
                  </a:moveTo>
                  <a:lnTo>
                    <a:pt x="274" y="396"/>
                  </a:lnTo>
                  <a:lnTo>
                    <a:pt x="319" y="396"/>
                  </a:lnTo>
                  <a:lnTo>
                    <a:pt x="341" y="396"/>
                  </a:lnTo>
                  <a:lnTo>
                    <a:pt x="353" y="395"/>
                  </a:lnTo>
                  <a:lnTo>
                    <a:pt x="358" y="393"/>
                  </a:lnTo>
                  <a:lnTo>
                    <a:pt x="362" y="392"/>
                  </a:lnTo>
                  <a:lnTo>
                    <a:pt x="367" y="388"/>
                  </a:lnTo>
                  <a:lnTo>
                    <a:pt x="370" y="385"/>
                  </a:lnTo>
                  <a:lnTo>
                    <a:pt x="373" y="380"/>
                  </a:lnTo>
                  <a:lnTo>
                    <a:pt x="376" y="376"/>
                  </a:lnTo>
                  <a:lnTo>
                    <a:pt x="377" y="370"/>
                  </a:lnTo>
                  <a:lnTo>
                    <a:pt x="377" y="365"/>
                  </a:lnTo>
                  <a:lnTo>
                    <a:pt x="377" y="359"/>
                  </a:lnTo>
                  <a:lnTo>
                    <a:pt x="376" y="355"/>
                  </a:lnTo>
                  <a:lnTo>
                    <a:pt x="375" y="350"/>
                  </a:lnTo>
                  <a:lnTo>
                    <a:pt x="372" y="345"/>
                  </a:lnTo>
                  <a:lnTo>
                    <a:pt x="369" y="342"/>
                  </a:lnTo>
                  <a:lnTo>
                    <a:pt x="365" y="340"/>
                  </a:lnTo>
                  <a:lnTo>
                    <a:pt x="361" y="336"/>
                  </a:lnTo>
                  <a:lnTo>
                    <a:pt x="356" y="335"/>
                  </a:lnTo>
                  <a:lnTo>
                    <a:pt x="350" y="333"/>
                  </a:lnTo>
                  <a:lnTo>
                    <a:pt x="341" y="332"/>
                  </a:lnTo>
                  <a:lnTo>
                    <a:pt x="328" y="332"/>
                  </a:lnTo>
                  <a:lnTo>
                    <a:pt x="314" y="332"/>
                  </a:lnTo>
                  <a:lnTo>
                    <a:pt x="274" y="332"/>
                  </a:lnTo>
                  <a:close/>
                  <a:moveTo>
                    <a:pt x="314" y="133"/>
                  </a:moveTo>
                  <a:lnTo>
                    <a:pt x="333" y="134"/>
                  </a:lnTo>
                  <a:lnTo>
                    <a:pt x="351" y="137"/>
                  </a:lnTo>
                  <a:lnTo>
                    <a:pt x="368" y="141"/>
                  </a:lnTo>
                  <a:lnTo>
                    <a:pt x="385" y="148"/>
                  </a:lnTo>
                  <a:lnTo>
                    <a:pt x="400" y="156"/>
                  </a:lnTo>
                  <a:lnTo>
                    <a:pt x="415" y="165"/>
                  </a:lnTo>
                  <a:lnTo>
                    <a:pt x="429" y="175"/>
                  </a:lnTo>
                  <a:lnTo>
                    <a:pt x="442" y="186"/>
                  </a:lnTo>
                  <a:lnTo>
                    <a:pt x="454" y="200"/>
                  </a:lnTo>
                  <a:lnTo>
                    <a:pt x="464" y="213"/>
                  </a:lnTo>
                  <a:lnTo>
                    <a:pt x="473" y="228"/>
                  </a:lnTo>
                  <a:lnTo>
                    <a:pt x="481" y="244"/>
                  </a:lnTo>
                  <a:lnTo>
                    <a:pt x="486" y="261"/>
                  </a:lnTo>
                  <a:lnTo>
                    <a:pt x="491" y="278"/>
                  </a:lnTo>
                  <a:lnTo>
                    <a:pt x="494" y="296"/>
                  </a:lnTo>
                  <a:lnTo>
                    <a:pt x="495" y="314"/>
                  </a:lnTo>
                  <a:lnTo>
                    <a:pt x="494" y="333"/>
                  </a:lnTo>
                  <a:lnTo>
                    <a:pt x="491" y="351"/>
                  </a:lnTo>
                  <a:lnTo>
                    <a:pt x="486" y="368"/>
                  </a:lnTo>
                  <a:lnTo>
                    <a:pt x="481" y="385"/>
                  </a:lnTo>
                  <a:lnTo>
                    <a:pt x="473" y="401"/>
                  </a:lnTo>
                  <a:lnTo>
                    <a:pt x="464" y="415"/>
                  </a:lnTo>
                  <a:lnTo>
                    <a:pt x="454" y="429"/>
                  </a:lnTo>
                  <a:lnTo>
                    <a:pt x="442" y="443"/>
                  </a:lnTo>
                  <a:lnTo>
                    <a:pt x="429" y="454"/>
                  </a:lnTo>
                  <a:lnTo>
                    <a:pt x="415" y="464"/>
                  </a:lnTo>
                  <a:lnTo>
                    <a:pt x="400" y="473"/>
                  </a:lnTo>
                  <a:lnTo>
                    <a:pt x="385" y="481"/>
                  </a:lnTo>
                  <a:lnTo>
                    <a:pt x="368" y="488"/>
                  </a:lnTo>
                  <a:lnTo>
                    <a:pt x="351" y="492"/>
                  </a:lnTo>
                  <a:lnTo>
                    <a:pt x="333" y="495"/>
                  </a:lnTo>
                  <a:lnTo>
                    <a:pt x="314" y="496"/>
                  </a:lnTo>
                  <a:lnTo>
                    <a:pt x="296" y="495"/>
                  </a:lnTo>
                  <a:lnTo>
                    <a:pt x="277" y="492"/>
                  </a:lnTo>
                  <a:lnTo>
                    <a:pt x="261" y="488"/>
                  </a:lnTo>
                  <a:lnTo>
                    <a:pt x="244" y="481"/>
                  </a:lnTo>
                  <a:lnTo>
                    <a:pt x="228" y="473"/>
                  </a:lnTo>
                  <a:lnTo>
                    <a:pt x="213" y="464"/>
                  </a:lnTo>
                  <a:lnTo>
                    <a:pt x="198" y="454"/>
                  </a:lnTo>
                  <a:lnTo>
                    <a:pt x="186" y="443"/>
                  </a:lnTo>
                  <a:lnTo>
                    <a:pt x="175" y="429"/>
                  </a:lnTo>
                  <a:lnTo>
                    <a:pt x="163" y="415"/>
                  </a:lnTo>
                  <a:lnTo>
                    <a:pt x="154" y="401"/>
                  </a:lnTo>
                  <a:lnTo>
                    <a:pt x="148" y="385"/>
                  </a:lnTo>
                  <a:lnTo>
                    <a:pt x="141" y="368"/>
                  </a:lnTo>
                  <a:lnTo>
                    <a:pt x="136" y="351"/>
                  </a:lnTo>
                  <a:lnTo>
                    <a:pt x="134" y="333"/>
                  </a:lnTo>
                  <a:lnTo>
                    <a:pt x="133" y="314"/>
                  </a:lnTo>
                  <a:lnTo>
                    <a:pt x="134" y="296"/>
                  </a:lnTo>
                  <a:lnTo>
                    <a:pt x="136" y="278"/>
                  </a:lnTo>
                  <a:lnTo>
                    <a:pt x="141" y="261"/>
                  </a:lnTo>
                  <a:lnTo>
                    <a:pt x="148" y="244"/>
                  </a:lnTo>
                  <a:lnTo>
                    <a:pt x="154" y="228"/>
                  </a:lnTo>
                  <a:lnTo>
                    <a:pt x="163" y="213"/>
                  </a:lnTo>
                  <a:lnTo>
                    <a:pt x="175" y="200"/>
                  </a:lnTo>
                  <a:lnTo>
                    <a:pt x="186" y="186"/>
                  </a:lnTo>
                  <a:lnTo>
                    <a:pt x="198" y="175"/>
                  </a:lnTo>
                  <a:lnTo>
                    <a:pt x="213" y="165"/>
                  </a:lnTo>
                  <a:lnTo>
                    <a:pt x="228" y="156"/>
                  </a:lnTo>
                  <a:lnTo>
                    <a:pt x="244" y="148"/>
                  </a:lnTo>
                  <a:lnTo>
                    <a:pt x="261" y="141"/>
                  </a:lnTo>
                  <a:lnTo>
                    <a:pt x="277" y="137"/>
                  </a:lnTo>
                  <a:lnTo>
                    <a:pt x="296" y="134"/>
                  </a:lnTo>
                  <a:lnTo>
                    <a:pt x="314" y="133"/>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92" name="Freeform 73"/>
            <p:cNvSpPr>
              <a:spLocks noEditPoints="1"/>
            </p:cNvSpPr>
            <p:nvPr/>
          </p:nvSpPr>
          <p:spPr bwMode="auto">
            <a:xfrm>
              <a:off x="12379325" y="977901"/>
              <a:ext cx="403225" cy="593725"/>
            </a:xfrm>
            <a:custGeom>
              <a:avLst/>
              <a:gdLst/>
              <a:ahLst/>
              <a:cxnLst>
                <a:cxn ang="0">
                  <a:pos x="585" y="6"/>
                </a:cxn>
                <a:cxn ang="0">
                  <a:pos x="682" y="31"/>
                </a:cxn>
                <a:cxn ang="0">
                  <a:pos x="770" y="73"/>
                </a:cxn>
                <a:cxn ang="0">
                  <a:pos x="849" y="132"/>
                </a:cxn>
                <a:cxn ang="0">
                  <a:pos x="914" y="204"/>
                </a:cxn>
                <a:cxn ang="0">
                  <a:pos x="965" y="288"/>
                </a:cxn>
                <a:cxn ang="0">
                  <a:pos x="999" y="381"/>
                </a:cxn>
                <a:cxn ang="0">
                  <a:pos x="1014" y="482"/>
                </a:cxn>
                <a:cxn ang="0">
                  <a:pos x="1011" y="569"/>
                </a:cxn>
                <a:cxn ang="0">
                  <a:pos x="995" y="647"/>
                </a:cxn>
                <a:cxn ang="0">
                  <a:pos x="968" y="720"/>
                </a:cxn>
                <a:cxn ang="0">
                  <a:pos x="930" y="788"/>
                </a:cxn>
                <a:cxn ang="0">
                  <a:pos x="103" y="814"/>
                </a:cxn>
                <a:cxn ang="0">
                  <a:pos x="60" y="746"/>
                </a:cxn>
                <a:cxn ang="0">
                  <a:pos x="27" y="672"/>
                </a:cxn>
                <a:cxn ang="0">
                  <a:pos x="7" y="592"/>
                </a:cxn>
                <a:cxn ang="0">
                  <a:pos x="0" y="508"/>
                </a:cxn>
                <a:cxn ang="0">
                  <a:pos x="10" y="405"/>
                </a:cxn>
                <a:cxn ang="0">
                  <a:pos x="39" y="311"/>
                </a:cxn>
                <a:cxn ang="0">
                  <a:pos x="87" y="225"/>
                </a:cxn>
                <a:cxn ang="0">
                  <a:pos x="149" y="149"/>
                </a:cxn>
                <a:cxn ang="0">
                  <a:pos x="223" y="87"/>
                </a:cxn>
                <a:cxn ang="0">
                  <a:pos x="310" y="40"/>
                </a:cxn>
                <a:cxn ang="0">
                  <a:pos x="405" y="10"/>
                </a:cxn>
                <a:cxn ang="0">
                  <a:pos x="508" y="0"/>
                </a:cxn>
                <a:cxn ang="0">
                  <a:pos x="448" y="593"/>
                </a:cxn>
                <a:cxn ang="0">
                  <a:pos x="563" y="301"/>
                </a:cxn>
                <a:cxn ang="0">
                  <a:pos x="471" y="530"/>
                </a:cxn>
                <a:cxn ang="0">
                  <a:pos x="537" y="217"/>
                </a:cxn>
                <a:cxn ang="0">
                  <a:pos x="594" y="228"/>
                </a:cxn>
                <a:cxn ang="0">
                  <a:pos x="647" y="251"/>
                </a:cxn>
                <a:cxn ang="0">
                  <a:pos x="693" y="282"/>
                </a:cxn>
                <a:cxn ang="0">
                  <a:pos x="732" y="322"/>
                </a:cxn>
                <a:cxn ang="0">
                  <a:pos x="764" y="368"/>
                </a:cxn>
                <a:cxn ang="0">
                  <a:pos x="787" y="421"/>
                </a:cxn>
                <a:cxn ang="0">
                  <a:pos x="798" y="478"/>
                </a:cxn>
                <a:cxn ang="0">
                  <a:pos x="798" y="537"/>
                </a:cxn>
                <a:cxn ang="0">
                  <a:pos x="787" y="594"/>
                </a:cxn>
                <a:cxn ang="0">
                  <a:pos x="764" y="647"/>
                </a:cxn>
                <a:cxn ang="0">
                  <a:pos x="732" y="693"/>
                </a:cxn>
                <a:cxn ang="0">
                  <a:pos x="693" y="733"/>
                </a:cxn>
                <a:cxn ang="0">
                  <a:pos x="647" y="764"/>
                </a:cxn>
                <a:cxn ang="0">
                  <a:pos x="594" y="787"/>
                </a:cxn>
                <a:cxn ang="0">
                  <a:pos x="537" y="798"/>
                </a:cxn>
                <a:cxn ang="0">
                  <a:pos x="477" y="798"/>
                </a:cxn>
                <a:cxn ang="0">
                  <a:pos x="421" y="787"/>
                </a:cxn>
                <a:cxn ang="0">
                  <a:pos x="368" y="764"/>
                </a:cxn>
                <a:cxn ang="0">
                  <a:pos x="322" y="733"/>
                </a:cxn>
                <a:cxn ang="0">
                  <a:pos x="282" y="693"/>
                </a:cxn>
                <a:cxn ang="0">
                  <a:pos x="251" y="647"/>
                </a:cxn>
                <a:cxn ang="0">
                  <a:pos x="228" y="594"/>
                </a:cxn>
                <a:cxn ang="0">
                  <a:pos x="217" y="537"/>
                </a:cxn>
                <a:cxn ang="0">
                  <a:pos x="217" y="478"/>
                </a:cxn>
                <a:cxn ang="0">
                  <a:pos x="228" y="421"/>
                </a:cxn>
                <a:cxn ang="0">
                  <a:pos x="251" y="368"/>
                </a:cxn>
                <a:cxn ang="0">
                  <a:pos x="282" y="322"/>
                </a:cxn>
                <a:cxn ang="0">
                  <a:pos x="322" y="282"/>
                </a:cxn>
                <a:cxn ang="0">
                  <a:pos x="368" y="251"/>
                </a:cxn>
                <a:cxn ang="0">
                  <a:pos x="421" y="228"/>
                </a:cxn>
                <a:cxn ang="0">
                  <a:pos x="477" y="217"/>
                </a:cxn>
              </a:cxnLst>
              <a:rect l="0" t="0" r="r" b="b"/>
              <a:pathLst>
                <a:path w="1014" h="1497">
                  <a:moveTo>
                    <a:pt x="508" y="0"/>
                  </a:moveTo>
                  <a:lnTo>
                    <a:pt x="534" y="1"/>
                  </a:lnTo>
                  <a:lnTo>
                    <a:pt x="559" y="2"/>
                  </a:lnTo>
                  <a:lnTo>
                    <a:pt x="585" y="6"/>
                  </a:lnTo>
                  <a:lnTo>
                    <a:pt x="609" y="10"/>
                  </a:lnTo>
                  <a:lnTo>
                    <a:pt x="634" y="16"/>
                  </a:lnTo>
                  <a:lnTo>
                    <a:pt x="658" y="23"/>
                  </a:lnTo>
                  <a:lnTo>
                    <a:pt x="682" y="31"/>
                  </a:lnTo>
                  <a:lnTo>
                    <a:pt x="704" y="40"/>
                  </a:lnTo>
                  <a:lnTo>
                    <a:pt x="727" y="51"/>
                  </a:lnTo>
                  <a:lnTo>
                    <a:pt x="749" y="61"/>
                  </a:lnTo>
                  <a:lnTo>
                    <a:pt x="770" y="73"/>
                  </a:lnTo>
                  <a:lnTo>
                    <a:pt x="791" y="87"/>
                  </a:lnTo>
                  <a:lnTo>
                    <a:pt x="810" y="102"/>
                  </a:lnTo>
                  <a:lnTo>
                    <a:pt x="829" y="116"/>
                  </a:lnTo>
                  <a:lnTo>
                    <a:pt x="849" y="132"/>
                  </a:lnTo>
                  <a:lnTo>
                    <a:pt x="866" y="149"/>
                  </a:lnTo>
                  <a:lnTo>
                    <a:pt x="882" y="167"/>
                  </a:lnTo>
                  <a:lnTo>
                    <a:pt x="898" y="185"/>
                  </a:lnTo>
                  <a:lnTo>
                    <a:pt x="914" y="204"/>
                  </a:lnTo>
                  <a:lnTo>
                    <a:pt x="928" y="225"/>
                  </a:lnTo>
                  <a:lnTo>
                    <a:pt x="941" y="245"/>
                  </a:lnTo>
                  <a:lnTo>
                    <a:pt x="954" y="267"/>
                  </a:lnTo>
                  <a:lnTo>
                    <a:pt x="965" y="288"/>
                  </a:lnTo>
                  <a:lnTo>
                    <a:pt x="975" y="311"/>
                  </a:lnTo>
                  <a:lnTo>
                    <a:pt x="984" y="333"/>
                  </a:lnTo>
                  <a:lnTo>
                    <a:pt x="992" y="357"/>
                  </a:lnTo>
                  <a:lnTo>
                    <a:pt x="999" y="381"/>
                  </a:lnTo>
                  <a:lnTo>
                    <a:pt x="1004" y="405"/>
                  </a:lnTo>
                  <a:lnTo>
                    <a:pt x="1009" y="430"/>
                  </a:lnTo>
                  <a:lnTo>
                    <a:pt x="1012" y="456"/>
                  </a:lnTo>
                  <a:lnTo>
                    <a:pt x="1014" y="482"/>
                  </a:lnTo>
                  <a:lnTo>
                    <a:pt x="1014" y="508"/>
                  </a:lnTo>
                  <a:lnTo>
                    <a:pt x="1014" y="528"/>
                  </a:lnTo>
                  <a:lnTo>
                    <a:pt x="1013" y="549"/>
                  </a:lnTo>
                  <a:lnTo>
                    <a:pt x="1011" y="569"/>
                  </a:lnTo>
                  <a:lnTo>
                    <a:pt x="1008" y="588"/>
                  </a:lnTo>
                  <a:lnTo>
                    <a:pt x="1004" y="609"/>
                  </a:lnTo>
                  <a:lnTo>
                    <a:pt x="1000" y="628"/>
                  </a:lnTo>
                  <a:lnTo>
                    <a:pt x="995" y="647"/>
                  </a:lnTo>
                  <a:lnTo>
                    <a:pt x="990" y="666"/>
                  </a:lnTo>
                  <a:lnTo>
                    <a:pt x="983" y="684"/>
                  </a:lnTo>
                  <a:lnTo>
                    <a:pt x="976" y="702"/>
                  </a:lnTo>
                  <a:lnTo>
                    <a:pt x="968" y="720"/>
                  </a:lnTo>
                  <a:lnTo>
                    <a:pt x="959" y="737"/>
                  </a:lnTo>
                  <a:lnTo>
                    <a:pt x="950" y="755"/>
                  </a:lnTo>
                  <a:lnTo>
                    <a:pt x="940" y="771"/>
                  </a:lnTo>
                  <a:lnTo>
                    <a:pt x="930" y="788"/>
                  </a:lnTo>
                  <a:lnTo>
                    <a:pt x="919" y="804"/>
                  </a:lnTo>
                  <a:lnTo>
                    <a:pt x="522" y="1497"/>
                  </a:lnTo>
                  <a:lnTo>
                    <a:pt x="102" y="814"/>
                  </a:lnTo>
                  <a:lnTo>
                    <a:pt x="103" y="814"/>
                  </a:lnTo>
                  <a:lnTo>
                    <a:pt x="91" y="797"/>
                  </a:lnTo>
                  <a:lnTo>
                    <a:pt x="80" y="780"/>
                  </a:lnTo>
                  <a:lnTo>
                    <a:pt x="70" y="763"/>
                  </a:lnTo>
                  <a:lnTo>
                    <a:pt x="60" y="746"/>
                  </a:lnTo>
                  <a:lnTo>
                    <a:pt x="51" y="728"/>
                  </a:lnTo>
                  <a:lnTo>
                    <a:pt x="42" y="709"/>
                  </a:lnTo>
                  <a:lnTo>
                    <a:pt x="34" y="691"/>
                  </a:lnTo>
                  <a:lnTo>
                    <a:pt x="27" y="672"/>
                  </a:lnTo>
                  <a:lnTo>
                    <a:pt x="21" y="653"/>
                  </a:lnTo>
                  <a:lnTo>
                    <a:pt x="16" y="632"/>
                  </a:lnTo>
                  <a:lnTo>
                    <a:pt x="11" y="612"/>
                  </a:lnTo>
                  <a:lnTo>
                    <a:pt x="7" y="592"/>
                  </a:lnTo>
                  <a:lnTo>
                    <a:pt x="5" y="571"/>
                  </a:lnTo>
                  <a:lnTo>
                    <a:pt x="2" y="550"/>
                  </a:lnTo>
                  <a:lnTo>
                    <a:pt x="0" y="530"/>
                  </a:lnTo>
                  <a:lnTo>
                    <a:pt x="0" y="508"/>
                  </a:lnTo>
                  <a:lnTo>
                    <a:pt x="1" y="482"/>
                  </a:lnTo>
                  <a:lnTo>
                    <a:pt x="2" y="456"/>
                  </a:lnTo>
                  <a:lnTo>
                    <a:pt x="6" y="430"/>
                  </a:lnTo>
                  <a:lnTo>
                    <a:pt x="10" y="405"/>
                  </a:lnTo>
                  <a:lnTo>
                    <a:pt x="16" y="381"/>
                  </a:lnTo>
                  <a:lnTo>
                    <a:pt x="23" y="357"/>
                  </a:lnTo>
                  <a:lnTo>
                    <a:pt x="30" y="333"/>
                  </a:lnTo>
                  <a:lnTo>
                    <a:pt x="39" y="311"/>
                  </a:lnTo>
                  <a:lnTo>
                    <a:pt x="50" y="288"/>
                  </a:lnTo>
                  <a:lnTo>
                    <a:pt x="61" y="267"/>
                  </a:lnTo>
                  <a:lnTo>
                    <a:pt x="73" y="245"/>
                  </a:lnTo>
                  <a:lnTo>
                    <a:pt x="87" y="225"/>
                  </a:lnTo>
                  <a:lnTo>
                    <a:pt x="100" y="204"/>
                  </a:lnTo>
                  <a:lnTo>
                    <a:pt x="116" y="185"/>
                  </a:lnTo>
                  <a:lnTo>
                    <a:pt x="132" y="167"/>
                  </a:lnTo>
                  <a:lnTo>
                    <a:pt x="149" y="149"/>
                  </a:lnTo>
                  <a:lnTo>
                    <a:pt x="167" y="132"/>
                  </a:lnTo>
                  <a:lnTo>
                    <a:pt x="185" y="116"/>
                  </a:lnTo>
                  <a:lnTo>
                    <a:pt x="204" y="102"/>
                  </a:lnTo>
                  <a:lnTo>
                    <a:pt x="223" y="87"/>
                  </a:lnTo>
                  <a:lnTo>
                    <a:pt x="245" y="73"/>
                  </a:lnTo>
                  <a:lnTo>
                    <a:pt x="266" y="61"/>
                  </a:lnTo>
                  <a:lnTo>
                    <a:pt x="288" y="51"/>
                  </a:lnTo>
                  <a:lnTo>
                    <a:pt x="310" y="40"/>
                  </a:lnTo>
                  <a:lnTo>
                    <a:pt x="333" y="31"/>
                  </a:lnTo>
                  <a:lnTo>
                    <a:pt x="357" y="23"/>
                  </a:lnTo>
                  <a:lnTo>
                    <a:pt x="380" y="16"/>
                  </a:lnTo>
                  <a:lnTo>
                    <a:pt x="405" y="10"/>
                  </a:lnTo>
                  <a:lnTo>
                    <a:pt x="430" y="6"/>
                  </a:lnTo>
                  <a:lnTo>
                    <a:pt x="456" y="2"/>
                  </a:lnTo>
                  <a:lnTo>
                    <a:pt x="482" y="1"/>
                  </a:lnTo>
                  <a:lnTo>
                    <a:pt x="508" y="0"/>
                  </a:lnTo>
                  <a:close/>
                  <a:moveTo>
                    <a:pt x="713" y="679"/>
                  </a:moveTo>
                  <a:lnTo>
                    <a:pt x="631" y="679"/>
                  </a:lnTo>
                  <a:lnTo>
                    <a:pt x="598" y="593"/>
                  </a:lnTo>
                  <a:lnTo>
                    <a:pt x="448" y="593"/>
                  </a:lnTo>
                  <a:lnTo>
                    <a:pt x="416" y="679"/>
                  </a:lnTo>
                  <a:lnTo>
                    <a:pt x="336" y="679"/>
                  </a:lnTo>
                  <a:lnTo>
                    <a:pt x="483" y="301"/>
                  </a:lnTo>
                  <a:lnTo>
                    <a:pt x="563" y="301"/>
                  </a:lnTo>
                  <a:lnTo>
                    <a:pt x="713" y="679"/>
                  </a:lnTo>
                  <a:close/>
                  <a:moveTo>
                    <a:pt x="573" y="530"/>
                  </a:moveTo>
                  <a:lnTo>
                    <a:pt x="521" y="390"/>
                  </a:lnTo>
                  <a:lnTo>
                    <a:pt x="471" y="530"/>
                  </a:lnTo>
                  <a:lnTo>
                    <a:pt x="573" y="530"/>
                  </a:lnTo>
                  <a:close/>
                  <a:moveTo>
                    <a:pt x="508" y="216"/>
                  </a:moveTo>
                  <a:lnTo>
                    <a:pt x="522" y="216"/>
                  </a:lnTo>
                  <a:lnTo>
                    <a:pt x="537" y="217"/>
                  </a:lnTo>
                  <a:lnTo>
                    <a:pt x="552" y="219"/>
                  </a:lnTo>
                  <a:lnTo>
                    <a:pt x="566" y="221"/>
                  </a:lnTo>
                  <a:lnTo>
                    <a:pt x="580" y="225"/>
                  </a:lnTo>
                  <a:lnTo>
                    <a:pt x="594" y="228"/>
                  </a:lnTo>
                  <a:lnTo>
                    <a:pt x="607" y="234"/>
                  </a:lnTo>
                  <a:lnTo>
                    <a:pt x="621" y="238"/>
                  </a:lnTo>
                  <a:lnTo>
                    <a:pt x="634" y="244"/>
                  </a:lnTo>
                  <a:lnTo>
                    <a:pt x="647" y="251"/>
                  </a:lnTo>
                  <a:lnTo>
                    <a:pt x="659" y="257"/>
                  </a:lnTo>
                  <a:lnTo>
                    <a:pt x="670" y="265"/>
                  </a:lnTo>
                  <a:lnTo>
                    <a:pt x="682" y="273"/>
                  </a:lnTo>
                  <a:lnTo>
                    <a:pt x="693" y="282"/>
                  </a:lnTo>
                  <a:lnTo>
                    <a:pt x="703" y="291"/>
                  </a:lnTo>
                  <a:lnTo>
                    <a:pt x="714" y="301"/>
                  </a:lnTo>
                  <a:lnTo>
                    <a:pt x="723" y="312"/>
                  </a:lnTo>
                  <a:lnTo>
                    <a:pt x="732" y="322"/>
                  </a:lnTo>
                  <a:lnTo>
                    <a:pt x="741" y="333"/>
                  </a:lnTo>
                  <a:lnTo>
                    <a:pt x="749" y="344"/>
                  </a:lnTo>
                  <a:lnTo>
                    <a:pt x="757" y="357"/>
                  </a:lnTo>
                  <a:lnTo>
                    <a:pt x="764" y="368"/>
                  </a:lnTo>
                  <a:lnTo>
                    <a:pt x="771" y="382"/>
                  </a:lnTo>
                  <a:lnTo>
                    <a:pt x="776" y="394"/>
                  </a:lnTo>
                  <a:lnTo>
                    <a:pt x="782" y="408"/>
                  </a:lnTo>
                  <a:lnTo>
                    <a:pt x="787" y="421"/>
                  </a:lnTo>
                  <a:lnTo>
                    <a:pt x="790" y="435"/>
                  </a:lnTo>
                  <a:lnTo>
                    <a:pt x="793" y="449"/>
                  </a:lnTo>
                  <a:lnTo>
                    <a:pt x="796" y="463"/>
                  </a:lnTo>
                  <a:lnTo>
                    <a:pt x="798" y="478"/>
                  </a:lnTo>
                  <a:lnTo>
                    <a:pt x="799" y="492"/>
                  </a:lnTo>
                  <a:lnTo>
                    <a:pt x="799" y="508"/>
                  </a:lnTo>
                  <a:lnTo>
                    <a:pt x="799" y="523"/>
                  </a:lnTo>
                  <a:lnTo>
                    <a:pt x="798" y="537"/>
                  </a:lnTo>
                  <a:lnTo>
                    <a:pt x="796" y="552"/>
                  </a:lnTo>
                  <a:lnTo>
                    <a:pt x="793" y="567"/>
                  </a:lnTo>
                  <a:lnTo>
                    <a:pt x="790" y="580"/>
                  </a:lnTo>
                  <a:lnTo>
                    <a:pt x="787" y="594"/>
                  </a:lnTo>
                  <a:lnTo>
                    <a:pt x="782" y="607"/>
                  </a:lnTo>
                  <a:lnTo>
                    <a:pt x="776" y="621"/>
                  </a:lnTo>
                  <a:lnTo>
                    <a:pt x="771" y="635"/>
                  </a:lnTo>
                  <a:lnTo>
                    <a:pt x="764" y="647"/>
                  </a:lnTo>
                  <a:lnTo>
                    <a:pt x="757" y="659"/>
                  </a:lnTo>
                  <a:lnTo>
                    <a:pt x="749" y="671"/>
                  </a:lnTo>
                  <a:lnTo>
                    <a:pt x="741" y="682"/>
                  </a:lnTo>
                  <a:lnTo>
                    <a:pt x="732" y="693"/>
                  </a:lnTo>
                  <a:lnTo>
                    <a:pt x="723" y="703"/>
                  </a:lnTo>
                  <a:lnTo>
                    <a:pt x="714" y="714"/>
                  </a:lnTo>
                  <a:lnTo>
                    <a:pt x="703" y="724"/>
                  </a:lnTo>
                  <a:lnTo>
                    <a:pt x="693" y="733"/>
                  </a:lnTo>
                  <a:lnTo>
                    <a:pt x="682" y="742"/>
                  </a:lnTo>
                  <a:lnTo>
                    <a:pt x="670" y="750"/>
                  </a:lnTo>
                  <a:lnTo>
                    <a:pt x="659" y="758"/>
                  </a:lnTo>
                  <a:lnTo>
                    <a:pt x="647" y="764"/>
                  </a:lnTo>
                  <a:lnTo>
                    <a:pt x="634" y="771"/>
                  </a:lnTo>
                  <a:lnTo>
                    <a:pt x="621" y="777"/>
                  </a:lnTo>
                  <a:lnTo>
                    <a:pt x="607" y="782"/>
                  </a:lnTo>
                  <a:lnTo>
                    <a:pt x="594" y="787"/>
                  </a:lnTo>
                  <a:lnTo>
                    <a:pt x="580" y="790"/>
                  </a:lnTo>
                  <a:lnTo>
                    <a:pt x="566" y="794"/>
                  </a:lnTo>
                  <a:lnTo>
                    <a:pt x="552" y="796"/>
                  </a:lnTo>
                  <a:lnTo>
                    <a:pt x="537" y="798"/>
                  </a:lnTo>
                  <a:lnTo>
                    <a:pt x="522" y="799"/>
                  </a:lnTo>
                  <a:lnTo>
                    <a:pt x="508" y="799"/>
                  </a:lnTo>
                  <a:lnTo>
                    <a:pt x="492" y="799"/>
                  </a:lnTo>
                  <a:lnTo>
                    <a:pt x="477" y="798"/>
                  </a:lnTo>
                  <a:lnTo>
                    <a:pt x="463" y="796"/>
                  </a:lnTo>
                  <a:lnTo>
                    <a:pt x="449" y="794"/>
                  </a:lnTo>
                  <a:lnTo>
                    <a:pt x="434" y="790"/>
                  </a:lnTo>
                  <a:lnTo>
                    <a:pt x="421" y="787"/>
                  </a:lnTo>
                  <a:lnTo>
                    <a:pt x="407" y="782"/>
                  </a:lnTo>
                  <a:lnTo>
                    <a:pt x="394" y="777"/>
                  </a:lnTo>
                  <a:lnTo>
                    <a:pt x="381" y="771"/>
                  </a:lnTo>
                  <a:lnTo>
                    <a:pt x="368" y="764"/>
                  </a:lnTo>
                  <a:lnTo>
                    <a:pt x="357" y="758"/>
                  </a:lnTo>
                  <a:lnTo>
                    <a:pt x="344" y="750"/>
                  </a:lnTo>
                  <a:lnTo>
                    <a:pt x="333" y="742"/>
                  </a:lnTo>
                  <a:lnTo>
                    <a:pt x="322" y="733"/>
                  </a:lnTo>
                  <a:lnTo>
                    <a:pt x="311" y="724"/>
                  </a:lnTo>
                  <a:lnTo>
                    <a:pt x="301" y="714"/>
                  </a:lnTo>
                  <a:lnTo>
                    <a:pt x="291" y="703"/>
                  </a:lnTo>
                  <a:lnTo>
                    <a:pt x="282" y="693"/>
                  </a:lnTo>
                  <a:lnTo>
                    <a:pt x="273" y="682"/>
                  </a:lnTo>
                  <a:lnTo>
                    <a:pt x="265" y="671"/>
                  </a:lnTo>
                  <a:lnTo>
                    <a:pt x="257" y="659"/>
                  </a:lnTo>
                  <a:lnTo>
                    <a:pt x="251" y="647"/>
                  </a:lnTo>
                  <a:lnTo>
                    <a:pt x="244" y="635"/>
                  </a:lnTo>
                  <a:lnTo>
                    <a:pt x="238" y="621"/>
                  </a:lnTo>
                  <a:lnTo>
                    <a:pt x="232" y="607"/>
                  </a:lnTo>
                  <a:lnTo>
                    <a:pt x="228" y="594"/>
                  </a:lnTo>
                  <a:lnTo>
                    <a:pt x="225" y="580"/>
                  </a:lnTo>
                  <a:lnTo>
                    <a:pt x="221" y="567"/>
                  </a:lnTo>
                  <a:lnTo>
                    <a:pt x="219" y="552"/>
                  </a:lnTo>
                  <a:lnTo>
                    <a:pt x="217" y="537"/>
                  </a:lnTo>
                  <a:lnTo>
                    <a:pt x="216" y="523"/>
                  </a:lnTo>
                  <a:lnTo>
                    <a:pt x="216" y="508"/>
                  </a:lnTo>
                  <a:lnTo>
                    <a:pt x="216" y="492"/>
                  </a:lnTo>
                  <a:lnTo>
                    <a:pt x="217" y="478"/>
                  </a:lnTo>
                  <a:lnTo>
                    <a:pt x="219" y="463"/>
                  </a:lnTo>
                  <a:lnTo>
                    <a:pt x="221" y="449"/>
                  </a:lnTo>
                  <a:lnTo>
                    <a:pt x="225" y="435"/>
                  </a:lnTo>
                  <a:lnTo>
                    <a:pt x="228" y="421"/>
                  </a:lnTo>
                  <a:lnTo>
                    <a:pt x="232" y="408"/>
                  </a:lnTo>
                  <a:lnTo>
                    <a:pt x="238" y="394"/>
                  </a:lnTo>
                  <a:lnTo>
                    <a:pt x="244" y="382"/>
                  </a:lnTo>
                  <a:lnTo>
                    <a:pt x="251" y="368"/>
                  </a:lnTo>
                  <a:lnTo>
                    <a:pt x="257" y="357"/>
                  </a:lnTo>
                  <a:lnTo>
                    <a:pt x="265" y="344"/>
                  </a:lnTo>
                  <a:lnTo>
                    <a:pt x="273" y="333"/>
                  </a:lnTo>
                  <a:lnTo>
                    <a:pt x="282" y="322"/>
                  </a:lnTo>
                  <a:lnTo>
                    <a:pt x="291" y="312"/>
                  </a:lnTo>
                  <a:lnTo>
                    <a:pt x="301" y="301"/>
                  </a:lnTo>
                  <a:lnTo>
                    <a:pt x="311" y="291"/>
                  </a:lnTo>
                  <a:lnTo>
                    <a:pt x="322" y="282"/>
                  </a:lnTo>
                  <a:lnTo>
                    <a:pt x="333" y="273"/>
                  </a:lnTo>
                  <a:lnTo>
                    <a:pt x="344" y="265"/>
                  </a:lnTo>
                  <a:lnTo>
                    <a:pt x="357" y="257"/>
                  </a:lnTo>
                  <a:lnTo>
                    <a:pt x="368" y="251"/>
                  </a:lnTo>
                  <a:lnTo>
                    <a:pt x="381" y="244"/>
                  </a:lnTo>
                  <a:lnTo>
                    <a:pt x="394" y="238"/>
                  </a:lnTo>
                  <a:lnTo>
                    <a:pt x="407" y="234"/>
                  </a:lnTo>
                  <a:lnTo>
                    <a:pt x="421" y="228"/>
                  </a:lnTo>
                  <a:lnTo>
                    <a:pt x="434" y="225"/>
                  </a:lnTo>
                  <a:lnTo>
                    <a:pt x="449" y="221"/>
                  </a:lnTo>
                  <a:lnTo>
                    <a:pt x="463" y="219"/>
                  </a:lnTo>
                  <a:lnTo>
                    <a:pt x="477" y="217"/>
                  </a:lnTo>
                  <a:lnTo>
                    <a:pt x="492" y="216"/>
                  </a:lnTo>
                  <a:lnTo>
                    <a:pt x="508" y="216"/>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grpSp>
      <p:sp>
        <p:nvSpPr>
          <p:cNvPr id="93" name="矩形 23"/>
          <p:cNvSpPr>
            <a:spLocks noChangeArrowheads="1"/>
          </p:cNvSpPr>
          <p:nvPr/>
        </p:nvSpPr>
        <p:spPr bwMode="auto">
          <a:xfrm>
            <a:off x="6179927" y="1098090"/>
            <a:ext cx="2648161" cy="1323427"/>
          </a:xfrm>
          <a:prstGeom prst="rect">
            <a:avLst/>
          </a:prstGeom>
          <a:noFill/>
          <a:ln w="9525">
            <a:noFill/>
            <a:miter lim="800000"/>
          </a:ln>
        </p:spPr>
        <p:txBody>
          <a:bodyPr wrap="square" lIns="91427" tIns="45714" rIns="91427" bIns="45714">
            <a:spAutoFit/>
          </a:bodyPr>
          <a:lstStyle/>
          <a:p>
            <a:pPr>
              <a:buFont typeface="Wingdings" panose="05000000000000000000" pitchFamily="2" charset="2"/>
              <a:buChar char="Ø"/>
              <a:defRPr/>
            </a:pPr>
            <a:r>
              <a:rPr lang="en-US" altLang="zh-CN" sz="1000" b="1" dirty="0" smtClean="0">
                <a:solidFill>
                  <a:srgbClr val="990000"/>
                </a:solidFill>
                <a:latin typeface="微软雅黑" panose="020B0503020204020204" pitchFamily="34" charset="-122"/>
                <a:ea typeface="微软雅黑" panose="020B0503020204020204" pitchFamily="34" charset="-122"/>
              </a:rPr>
              <a:t>BYOD</a:t>
            </a:r>
            <a:r>
              <a:rPr lang="zh-CN" altLang="en-US" sz="1000" b="1" dirty="0" smtClean="0">
                <a:solidFill>
                  <a:srgbClr val="990000"/>
                </a:solidFill>
                <a:latin typeface="微软雅黑" panose="020B0503020204020204" pitchFamily="34" charset="-122"/>
                <a:ea typeface="微软雅黑" panose="020B0503020204020204" pitchFamily="34" charset="-122"/>
              </a:rPr>
              <a:t>：</a:t>
            </a:r>
            <a:endParaRPr lang="en-US" altLang="zh-CN" sz="1000" b="1" dirty="0">
              <a:solidFill>
                <a:srgbClr val="99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ü"/>
              <a:defRPr/>
            </a:pPr>
            <a:r>
              <a:rPr lang="zh-CN" altLang="en-US" sz="1000" dirty="0" smtClean="0">
                <a:solidFill>
                  <a:prstClr val="black"/>
                </a:solidFill>
                <a:latin typeface="微软雅黑" panose="020B0503020204020204" pitchFamily="34" charset="-122"/>
                <a:ea typeface="微软雅黑" panose="020B0503020204020204" pitchFamily="34" charset="-122"/>
              </a:rPr>
              <a:t>大量特殊终端，特殊用户加入园区网络，权限划分越来越精细，用户分组越来越多。</a:t>
            </a:r>
            <a:endParaRPr lang="en-US" altLang="zh-CN" sz="1000" dirty="0" smtClean="0">
              <a:solidFill>
                <a:prstClr val="black"/>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ü"/>
              <a:defRPr/>
            </a:pPr>
            <a:endParaRPr lang="en-US" altLang="zh-CN" sz="1000" dirty="0" smtClean="0">
              <a:solidFill>
                <a:prstClr val="black"/>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defRPr/>
            </a:pPr>
            <a:r>
              <a:rPr lang="zh-CN" altLang="en-US" sz="1000" b="1" dirty="0" smtClean="0">
                <a:solidFill>
                  <a:srgbClr val="990000"/>
                </a:solidFill>
                <a:latin typeface="微软雅黑" panose="020B0503020204020204" pitchFamily="34" charset="-122"/>
                <a:ea typeface="微软雅黑" panose="020B0503020204020204" pitchFamily="34" charset="-122"/>
              </a:rPr>
              <a:t>端到端体验保证：</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ü"/>
              <a:defRPr/>
            </a:pPr>
            <a:r>
              <a:rPr lang="zh-CN" altLang="en-US" sz="1000" dirty="0" smtClean="0">
                <a:solidFill>
                  <a:prstClr val="black"/>
                </a:solidFill>
                <a:latin typeface="微软雅黑" panose="020B0503020204020204" pitchFamily="34" charset="-122"/>
                <a:ea typeface="微软雅黑" panose="020B0503020204020204" pitchFamily="34" charset="-122"/>
              </a:rPr>
              <a:t>不同接入场景（有线</a:t>
            </a:r>
            <a:r>
              <a:rPr lang="en-US" altLang="zh-CN" sz="1000" dirty="0" smtClean="0">
                <a:solidFill>
                  <a:prstClr val="black"/>
                </a:solidFill>
                <a:latin typeface="微软雅黑" panose="020B0503020204020204" pitchFamily="34" charset="-122"/>
                <a:ea typeface="微软雅黑" panose="020B0503020204020204" pitchFamily="34" charset="-122"/>
              </a:rPr>
              <a:t>/</a:t>
            </a:r>
            <a:r>
              <a:rPr lang="zh-CN" altLang="en-US" sz="1000" dirty="0" smtClean="0">
                <a:solidFill>
                  <a:prstClr val="black"/>
                </a:solidFill>
                <a:latin typeface="微软雅黑" panose="020B0503020204020204" pitchFamily="34" charset="-122"/>
                <a:ea typeface="微软雅黑" panose="020B0503020204020204" pitchFamily="34" charset="-122"/>
              </a:rPr>
              <a:t>无线、内网</a:t>
            </a:r>
            <a:r>
              <a:rPr lang="en-US" altLang="zh-CN" sz="1000" dirty="0" smtClean="0">
                <a:solidFill>
                  <a:prstClr val="black"/>
                </a:solidFill>
                <a:latin typeface="微软雅黑" panose="020B0503020204020204" pitchFamily="34" charset="-122"/>
                <a:ea typeface="微软雅黑" panose="020B0503020204020204" pitchFamily="34" charset="-122"/>
              </a:rPr>
              <a:t>/</a:t>
            </a:r>
            <a:r>
              <a:rPr lang="zh-CN" altLang="en-US" sz="1000" dirty="0" smtClean="0">
                <a:solidFill>
                  <a:prstClr val="black"/>
                </a:solidFill>
                <a:latin typeface="微软雅黑" panose="020B0503020204020204" pitchFamily="34" charset="-122"/>
                <a:ea typeface="微软雅黑" panose="020B0503020204020204" pitchFamily="34" charset="-122"/>
              </a:rPr>
              <a:t>远程、</a:t>
            </a:r>
            <a:r>
              <a:rPr lang="en-US" altLang="zh-CN" sz="1000" dirty="0" smtClean="0">
                <a:solidFill>
                  <a:prstClr val="black"/>
                </a:solidFill>
                <a:latin typeface="微软雅黑" panose="020B0503020204020204" pitchFamily="34" charset="-122"/>
                <a:ea typeface="微软雅黑" panose="020B0503020204020204" pitchFamily="34" charset="-122"/>
              </a:rPr>
              <a:t>LAN/WAN</a:t>
            </a:r>
            <a:r>
              <a:rPr lang="zh-CN" altLang="en-US" sz="1000" dirty="0" smtClean="0">
                <a:solidFill>
                  <a:prstClr val="black"/>
                </a:solidFill>
                <a:latin typeface="微软雅黑" panose="020B0503020204020204" pitchFamily="34" charset="-122"/>
                <a:ea typeface="微软雅黑" panose="020B0503020204020204" pitchFamily="34" charset="-122"/>
              </a:rPr>
              <a:t>），如何保证接入层的透明和端到端网络体验的一致。</a:t>
            </a:r>
            <a:endParaRPr lang="en-US" altLang="zh-CN" sz="1000" dirty="0" smtClean="0">
              <a:solidFill>
                <a:prstClr val="black"/>
              </a:solidFill>
              <a:latin typeface="微软雅黑" panose="020B0503020204020204" pitchFamily="34" charset="-122"/>
              <a:ea typeface="微软雅黑" panose="020B0503020204020204" pitchFamily="34" charset="-122"/>
            </a:endParaRPr>
          </a:p>
        </p:txBody>
      </p:sp>
      <p:sp>
        <p:nvSpPr>
          <p:cNvPr id="96" name="矩形 95"/>
          <p:cNvSpPr/>
          <p:nvPr/>
        </p:nvSpPr>
        <p:spPr>
          <a:xfrm>
            <a:off x="471416" y="796395"/>
            <a:ext cx="2431804" cy="338554"/>
          </a:xfrm>
          <a:prstGeom prst="rect">
            <a:avLst/>
          </a:prstGeom>
        </p:spPr>
        <p:txBody>
          <a:bodyPr wrap="square">
            <a:spAutoFit/>
          </a:bodyPr>
          <a:lstStyle/>
          <a:p>
            <a:r>
              <a:rPr lang="zh-CN" altLang="en-US" sz="16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策略管理，打破物理隔离</a:t>
            </a:r>
            <a:endParaRPr lang="zh-CN" altLang="en-US" sz="16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97" name="矩形 96"/>
          <p:cNvSpPr/>
          <p:nvPr/>
        </p:nvSpPr>
        <p:spPr>
          <a:xfrm>
            <a:off x="458112" y="1163782"/>
            <a:ext cx="2561313" cy="1323439"/>
          </a:xfrm>
          <a:prstGeom prst="rect">
            <a:avLst/>
          </a:prstGeom>
        </p:spPr>
        <p:txBody>
          <a:bodyPr wrap="square">
            <a:spAutoFit/>
          </a:bodyPr>
          <a:lstStyle/>
          <a:p>
            <a:pPr>
              <a:buFont typeface="Wingdings" panose="05000000000000000000" pitchFamily="2" charset="2"/>
              <a:buChar char="Ø"/>
              <a:tabLst>
                <a:tab pos="0" algn="l"/>
              </a:tabLst>
              <a:defRPr/>
            </a:pPr>
            <a:r>
              <a:rPr lang="zh-CN" altLang="en-US" sz="1000" b="1" dirty="0" smtClean="0">
                <a:solidFill>
                  <a:srgbClr val="990000"/>
                </a:solidFill>
                <a:latin typeface="微软雅黑" panose="020B0503020204020204" pitchFamily="34" charset="-122"/>
                <a:ea typeface="微软雅黑" panose="020B0503020204020204" pitchFamily="34" charset="-122"/>
              </a:rPr>
              <a:t>提高协同效率：</a:t>
            </a:r>
            <a:endParaRPr lang="zh-CN" altLang="en-US" sz="1000" b="1" dirty="0" smtClean="0">
              <a:solidFill>
                <a:srgbClr val="99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ü"/>
              <a:tabLst>
                <a:tab pos="0" algn="l"/>
              </a:tabLst>
              <a:defRPr/>
            </a:pPr>
            <a:r>
              <a:rPr lang="zh-CN" altLang="en-US" sz="1000" dirty="0" smtClean="0">
                <a:solidFill>
                  <a:prstClr val="black"/>
                </a:solidFill>
                <a:latin typeface="微软雅黑" panose="020B0503020204020204" pitchFamily="34" charset="-122"/>
                <a:ea typeface="微软雅黑" panose="020B0503020204020204" pitchFamily="34" charset="-122"/>
              </a:rPr>
              <a:t>普通员工和外包员工，既要一起办公，协同工作，又要防止数据泄露，安全策略面临挑战。</a:t>
            </a:r>
            <a:endParaRPr lang="en-US" altLang="zh-CN" sz="1000" dirty="0" smtClean="0">
              <a:solidFill>
                <a:prstClr val="black"/>
              </a:solidFill>
              <a:latin typeface="微软雅黑" panose="020B0503020204020204" pitchFamily="34" charset="-122"/>
              <a:ea typeface="微软雅黑" panose="020B0503020204020204" pitchFamily="34" charset="-122"/>
            </a:endParaRPr>
          </a:p>
          <a:p>
            <a:pPr>
              <a:tabLst>
                <a:tab pos="0" algn="l"/>
              </a:tabLst>
              <a:defRPr/>
            </a:pPr>
            <a:endParaRPr lang="en-US" altLang="zh-CN" sz="1000" dirty="0" smtClean="0">
              <a:solidFill>
                <a:prstClr val="black"/>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tabLst>
                <a:tab pos="0" algn="l"/>
              </a:tabLst>
              <a:defRPr/>
            </a:pPr>
            <a:r>
              <a:rPr lang="zh-CN" altLang="en-US" sz="1000" b="1" dirty="0" smtClean="0">
                <a:solidFill>
                  <a:srgbClr val="990000"/>
                </a:solidFill>
                <a:latin typeface="微软雅黑" panose="020B0503020204020204" pitchFamily="34" charset="-122"/>
                <a:ea typeface="微软雅黑" panose="020B0503020204020204" pitchFamily="34" charset="-122"/>
              </a:rPr>
              <a:t>策略部署挑战：快速部署：</a:t>
            </a:r>
            <a:endParaRPr lang="zh-CN" altLang="en-US" sz="1000" b="1" dirty="0" smtClean="0">
              <a:solidFill>
                <a:srgbClr val="99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ü"/>
              <a:tabLst>
                <a:tab pos="0" algn="l"/>
              </a:tabLst>
              <a:defRPr/>
            </a:pPr>
            <a:r>
              <a:rPr lang="zh-CN" altLang="en-US" sz="1000" dirty="0" smtClean="0">
                <a:solidFill>
                  <a:prstClr val="black"/>
                </a:solidFill>
                <a:latin typeface="微软雅黑" panose="020B0503020204020204" pitchFamily="34" charset="-122"/>
                <a:ea typeface="微软雅黑" panose="020B0503020204020204" pitchFamily="34" charset="-122"/>
              </a:rPr>
              <a:t>敏捷开发，快速组建项目团队，传统</a:t>
            </a:r>
            <a:r>
              <a:rPr lang="en-US" altLang="zh-CN" sz="1000" dirty="0" smtClean="0">
                <a:solidFill>
                  <a:prstClr val="black"/>
                </a:solidFill>
                <a:latin typeface="微软雅黑" panose="020B0503020204020204" pitchFamily="34" charset="-122"/>
                <a:ea typeface="微软雅黑" panose="020B0503020204020204" pitchFamily="34" charset="-122"/>
              </a:rPr>
              <a:t>ACL</a:t>
            </a:r>
            <a:r>
              <a:rPr lang="zh-CN" altLang="en-US" sz="1000" dirty="0" smtClean="0">
                <a:solidFill>
                  <a:prstClr val="black"/>
                </a:solidFill>
                <a:latin typeface="微软雅黑" panose="020B0503020204020204" pitchFamily="34" charset="-122"/>
                <a:ea typeface="微软雅黑" panose="020B0503020204020204" pitchFamily="34" charset="-122"/>
              </a:rPr>
              <a:t>和</a:t>
            </a:r>
            <a:r>
              <a:rPr lang="en-US" altLang="zh-CN" sz="1000" dirty="0" smtClean="0">
                <a:solidFill>
                  <a:prstClr val="black"/>
                </a:solidFill>
                <a:latin typeface="微软雅黑" panose="020B0503020204020204" pitchFamily="34" charset="-122"/>
                <a:ea typeface="微软雅黑" panose="020B0503020204020204" pitchFamily="34" charset="-122"/>
              </a:rPr>
              <a:t>VLAN</a:t>
            </a:r>
            <a:r>
              <a:rPr lang="zh-CN" altLang="en-US" sz="1000" dirty="0" smtClean="0">
                <a:solidFill>
                  <a:prstClr val="black"/>
                </a:solidFill>
                <a:latin typeface="微软雅黑" panose="020B0503020204020204" pitchFamily="34" charset="-122"/>
                <a:ea typeface="微软雅黑" panose="020B0503020204020204" pitchFamily="34" charset="-122"/>
              </a:rPr>
              <a:t>等静态部署无法适应并快速部署。</a:t>
            </a:r>
            <a:endParaRPr lang="en-US" altLang="zh-CN" sz="1000" dirty="0" smtClean="0">
              <a:solidFill>
                <a:prstClr val="black"/>
              </a:solidFill>
              <a:latin typeface="微软雅黑" panose="020B0503020204020204" pitchFamily="34" charset="-122"/>
              <a:ea typeface="微软雅黑" panose="020B0503020204020204" pitchFamily="34" charset="-122"/>
            </a:endParaRPr>
          </a:p>
        </p:txBody>
      </p:sp>
      <p:sp>
        <p:nvSpPr>
          <p:cNvPr id="98" name="矩形 97"/>
          <p:cNvSpPr/>
          <p:nvPr/>
        </p:nvSpPr>
        <p:spPr>
          <a:xfrm>
            <a:off x="6236674" y="2671727"/>
            <a:ext cx="2668770" cy="338554"/>
          </a:xfrm>
          <a:prstGeom prst="rect">
            <a:avLst/>
          </a:prstGeom>
        </p:spPr>
        <p:txBody>
          <a:bodyPr wrap="square">
            <a:spAutoFit/>
          </a:bodyPr>
          <a:lstStyle/>
          <a:p>
            <a:r>
              <a:rPr lang="zh-CN" altLang="en-US" sz="16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用户分级，</a:t>
            </a:r>
            <a:r>
              <a:rPr lang="en-US" altLang="zh-CN" sz="1600" b="1" dirty="0" err="1"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QoS</a:t>
            </a:r>
            <a:r>
              <a:rPr lang="zh-CN" altLang="en-US" sz="16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rPr>
              <a:t>保证</a:t>
            </a:r>
            <a:endParaRPr lang="zh-CN" altLang="en-US" sz="1600" b="1" dirty="0" smtClean="0">
              <a:solidFill>
                <a:srgbClr val="C00000"/>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131" name="Freeform 27"/>
          <p:cNvSpPr>
            <a:spLocks noEditPoints="1"/>
          </p:cNvSpPr>
          <p:nvPr/>
        </p:nvSpPr>
        <p:spPr bwMode="auto">
          <a:xfrm>
            <a:off x="5186632" y="1070041"/>
            <a:ext cx="840353" cy="429788"/>
          </a:xfrm>
          <a:custGeom>
            <a:avLst/>
            <a:gdLst/>
            <a:ahLst/>
            <a:cxnLst>
              <a:cxn ang="0">
                <a:pos x="8324" y="38"/>
              </a:cxn>
              <a:cxn ang="0">
                <a:pos x="9087" y="203"/>
              </a:cxn>
              <a:cxn ang="0">
                <a:pos x="9799" y="487"/>
              </a:cxn>
              <a:cxn ang="0">
                <a:pos x="10451" y="880"/>
              </a:cxn>
              <a:cxn ang="0">
                <a:pos x="11031" y="1370"/>
              </a:cxn>
              <a:cxn ang="0">
                <a:pos x="11529" y="1947"/>
              </a:cxn>
              <a:cxn ang="0">
                <a:pos x="11934" y="2598"/>
              </a:cxn>
              <a:cxn ang="0">
                <a:pos x="12234" y="3314"/>
              </a:cxn>
              <a:cxn ang="0">
                <a:pos x="12378" y="3497"/>
              </a:cxn>
              <a:cxn ang="0">
                <a:pos x="12496" y="3494"/>
              </a:cxn>
              <a:cxn ang="0">
                <a:pos x="13119" y="3540"/>
              </a:cxn>
              <a:cxn ang="0">
                <a:pos x="13870" y="3738"/>
              </a:cxn>
              <a:cxn ang="0">
                <a:pos x="14554" y="4074"/>
              </a:cxn>
              <a:cxn ang="0">
                <a:pos x="15156" y="4535"/>
              </a:cxn>
              <a:cxn ang="0">
                <a:pos x="15663" y="5102"/>
              </a:cxn>
              <a:cxn ang="0">
                <a:pos x="16056" y="5761"/>
              </a:cxn>
              <a:cxn ang="0">
                <a:pos x="16320" y="6494"/>
              </a:cxn>
              <a:cxn ang="0">
                <a:pos x="16438" y="7286"/>
              </a:cxn>
              <a:cxn ang="0">
                <a:pos x="16401" y="8075"/>
              </a:cxn>
              <a:cxn ang="0">
                <a:pos x="16222" y="8813"/>
              </a:cxn>
              <a:cxn ang="0">
                <a:pos x="15915" y="9491"/>
              </a:cxn>
              <a:cxn ang="0">
                <a:pos x="15494" y="10093"/>
              </a:cxn>
              <a:cxn ang="0">
                <a:pos x="14974" y="10606"/>
              </a:cxn>
              <a:cxn ang="0">
                <a:pos x="14369" y="11014"/>
              </a:cxn>
              <a:cxn ang="0">
                <a:pos x="13693" y="11305"/>
              </a:cxn>
              <a:cxn ang="0">
                <a:pos x="12960" y="11462"/>
              </a:cxn>
              <a:cxn ang="0">
                <a:pos x="3341" y="11487"/>
              </a:cxn>
              <a:cxn ang="0">
                <a:pos x="2760" y="11436"/>
              </a:cxn>
              <a:cxn ang="0">
                <a:pos x="2156" y="11265"/>
              </a:cxn>
              <a:cxn ang="0">
                <a:pos x="1603" y="10987"/>
              </a:cxn>
              <a:cxn ang="0">
                <a:pos x="1113" y="10615"/>
              </a:cxn>
              <a:cxn ang="0">
                <a:pos x="697" y="10159"/>
              </a:cxn>
              <a:cxn ang="0">
                <a:pos x="368" y="9631"/>
              </a:cxn>
              <a:cxn ang="0">
                <a:pos x="137" y="9044"/>
              </a:cxn>
              <a:cxn ang="0">
                <a:pos x="15" y="8410"/>
              </a:cxn>
              <a:cxn ang="0">
                <a:pos x="15" y="7754"/>
              </a:cxn>
              <a:cxn ang="0">
                <a:pos x="132" y="7132"/>
              </a:cxn>
              <a:cxn ang="0">
                <a:pos x="354" y="6556"/>
              </a:cxn>
              <a:cxn ang="0">
                <a:pos x="671" y="6034"/>
              </a:cxn>
              <a:cxn ang="0">
                <a:pos x="1072" y="5582"/>
              </a:cxn>
              <a:cxn ang="0">
                <a:pos x="1546" y="5208"/>
              </a:cxn>
              <a:cxn ang="0">
                <a:pos x="2082" y="4924"/>
              </a:cxn>
              <a:cxn ang="0">
                <a:pos x="2668" y="4741"/>
              </a:cxn>
              <a:cxn ang="0">
                <a:pos x="3015" y="4212"/>
              </a:cxn>
              <a:cxn ang="0">
                <a:pos x="3225" y="3295"/>
              </a:cxn>
              <a:cxn ang="0">
                <a:pos x="3597" y="2453"/>
              </a:cxn>
              <a:cxn ang="0">
                <a:pos x="4113" y="1704"/>
              </a:cxn>
              <a:cxn ang="0">
                <a:pos x="4754" y="1069"/>
              </a:cxn>
              <a:cxn ang="0">
                <a:pos x="5503" y="565"/>
              </a:cxn>
              <a:cxn ang="0">
                <a:pos x="6342" y="211"/>
              </a:cxn>
              <a:cxn ang="0">
                <a:pos x="7250" y="25"/>
              </a:cxn>
              <a:cxn ang="0">
                <a:pos x="9148" y="9515"/>
              </a:cxn>
              <a:cxn ang="0">
                <a:pos x="9106" y="9484"/>
              </a:cxn>
              <a:cxn ang="0">
                <a:pos x="9023" y="9509"/>
              </a:cxn>
              <a:cxn ang="0">
                <a:pos x="9156" y="9528"/>
              </a:cxn>
              <a:cxn ang="0">
                <a:pos x="6408" y="9503"/>
              </a:cxn>
              <a:cxn ang="0">
                <a:pos x="6368" y="9519"/>
              </a:cxn>
            </a:cxnLst>
            <a:rect l="0" t="0" r="r" b="b"/>
            <a:pathLst>
              <a:path w="16443" h="11487">
                <a:moveTo>
                  <a:pt x="7726" y="0"/>
                </a:moveTo>
                <a:lnTo>
                  <a:pt x="7928" y="4"/>
                </a:lnTo>
                <a:lnTo>
                  <a:pt x="8127" y="17"/>
                </a:lnTo>
                <a:lnTo>
                  <a:pt x="8324" y="38"/>
                </a:lnTo>
                <a:lnTo>
                  <a:pt x="8519" y="68"/>
                </a:lnTo>
                <a:lnTo>
                  <a:pt x="8711" y="105"/>
                </a:lnTo>
                <a:lnTo>
                  <a:pt x="8900" y="150"/>
                </a:lnTo>
                <a:lnTo>
                  <a:pt x="9087" y="203"/>
                </a:lnTo>
                <a:lnTo>
                  <a:pt x="9270" y="263"/>
                </a:lnTo>
                <a:lnTo>
                  <a:pt x="9450" y="331"/>
                </a:lnTo>
                <a:lnTo>
                  <a:pt x="9626" y="406"/>
                </a:lnTo>
                <a:lnTo>
                  <a:pt x="9799" y="487"/>
                </a:lnTo>
                <a:lnTo>
                  <a:pt x="9969" y="576"/>
                </a:lnTo>
                <a:lnTo>
                  <a:pt x="10133" y="670"/>
                </a:lnTo>
                <a:lnTo>
                  <a:pt x="10294" y="772"/>
                </a:lnTo>
                <a:lnTo>
                  <a:pt x="10451" y="880"/>
                </a:lnTo>
                <a:lnTo>
                  <a:pt x="10604" y="994"/>
                </a:lnTo>
                <a:lnTo>
                  <a:pt x="10751" y="1113"/>
                </a:lnTo>
                <a:lnTo>
                  <a:pt x="10893" y="1239"/>
                </a:lnTo>
                <a:lnTo>
                  <a:pt x="11031" y="1370"/>
                </a:lnTo>
                <a:lnTo>
                  <a:pt x="11164" y="1507"/>
                </a:lnTo>
                <a:lnTo>
                  <a:pt x="11291" y="1648"/>
                </a:lnTo>
                <a:lnTo>
                  <a:pt x="11412" y="1795"/>
                </a:lnTo>
                <a:lnTo>
                  <a:pt x="11529" y="1947"/>
                </a:lnTo>
                <a:lnTo>
                  <a:pt x="11640" y="2102"/>
                </a:lnTo>
                <a:lnTo>
                  <a:pt x="11743" y="2264"/>
                </a:lnTo>
                <a:lnTo>
                  <a:pt x="11842" y="2429"/>
                </a:lnTo>
                <a:lnTo>
                  <a:pt x="11934" y="2598"/>
                </a:lnTo>
                <a:lnTo>
                  <a:pt x="12019" y="2772"/>
                </a:lnTo>
                <a:lnTo>
                  <a:pt x="12097" y="2948"/>
                </a:lnTo>
                <a:lnTo>
                  <a:pt x="12169" y="3129"/>
                </a:lnTo>
                <a:lnTo>
                  <a:pt x="12234" y="3314"/>
                </a:lnTo>
                <a:lnTo>
                  <a:pt x="12291" y="3501"/>
                </a:lnTo>
                <a:lnTo>
                  <a:pt x="12320" y="3499"/>
                </a:lnTo>
                <a:lnTo>
                  <a:pt x="12349" y="3498"/>
                </a:lnTo>
                <a:lnTo>
                  <a:pt x="12378" y="3497"/>
                </a:lnTo>
                <a:lnTo>
                  <a:pt x="12407" y="3496"/>
                </a:lnTo>
                <a:lnTo>
                  <a:pt x="12437" y="3495"/>
                </a:lnTo>
                <a:lnTo>
                  <a:pt x="12466" y="3494"/>
                </a:lnTo>
                <a:lnTo>
                  <a:pt x="12496" y="3494"/>
                </a:lnTo>
                <a:lnTo>
                  <a:pt x="12524" y="3494"/>
                </a:lnTo>
                <a:lnTo>
                  <a:pt x="12726" y="3499"/>
                </a:lnTo>
                <a:lnTo>
                  <a:pt x="12924" y="3515"/>
                </a:lnTo>
                <a:lnTo>
                  <a:pt x="13119" y="3540"/>
                </a:lnTo>
                <a:lnTo>
                  <a:pt x="13313" y="3575"/>
                </a:lnTo>
                <a:lnTo>
                  <a:pt x="13502" y="3621"/>
                </a:lnTo>
                <a:lnTo>
                  <a:pt x="13688" y="3674"/>
                </a:lnTo>
                <a:lnTo>
                  <a:pt x="13870" y="3738"/>
                </a:lnTo>
                <a:lnTo>
                  <a:pt x="14047" y="3809"/>
                </a:lnTo>
                <a:lnTo>
                  <a:pt x="14221" y="3889"/>
                </a:lnTo>
                <a:lnTo>
                  <a:pt x="14390" y="3977"/>
                </a:lnTo>
                <a:lnTo>
                  <a:pt x="14554" y="4074"/>
                </a:lnTo>
                <a:lnTo>
                  <a:pt x="14712" y="4179"/>
                </a:lnTo>
                <a:lnTo>
                  <a:pt x="14867" y="4290"/>
                </a:lnTo>
                <a:lnTo>
                  <a:pt x="15015" y="4409"/>
                </a:lnTo>
                <a:lnTo>
                  <a:pt x="15156" y="4535"/>
                </a:lnTo>
                <a:lnTo>
                  <a:pt x="15293" y="4667"/>
                </a:lnTo>
                <a:lnTo>
                  <a:pt x="15423" y="4806"/>
                </a:lnTo>
                <a:lnTo>
                  <a:pt x="15546" y="4951"/>
                </a:lnTo>
                <a:lnTo>
                  <a:pt x="15663" y="5102"/>
                </a:lnTo>
                <a:lnTo>
                  <a:pt x="15772" y="5259"/>
                </a:lnTo>
                <a:lnTo>
                  <a:pt x="15875" y="5421"/>
                </a:lnTo>
                <a:lnTo>
                  <a:pt x="15969" y="5588"/>
                </a:lnTo>
                <a:lnTo>
                  <a:pt x="16056" y="5761"/>
                </a:lnTo>
                <a:lnTo>
                  <a:pt x="16134" y="5938"/>
                </a:lnTo>
                <a:lnTo>
                  <a:pt x="16205" y="6119"/>
                </a:lnTo>
                <a:lnTo>
                  <a:pt x="16266" y="6305"/>
                </a:lnTo>
                <a:lnTo>
                  <a:pt x="16320" y="6494"/>
                </a:lnTo>
                <a:lnTo>
                  <a:pt x="16363" y="6687"/>
                </a:lnTo>
                <a:lnTo>
                  <a:pt x="16398" y="6884"/>
                </a:lnTo>
                <a:lnTo>
                  <a:pt x="16422" y="7083"/>
                </a:lnTo>
                <a:lnTo>
                  <a:pt x="16438" y="7286"/>
                </a:lnTo>
                <a:lnTo>
                  <a:pt x="16443" y="7490"/>
                </a:lnTo>
                <a:lnTo>
                  <a:pt x="16438" y="7688"/>
                </a:lnTo>
                <a:lnTo>
                  <a:pt x="16425" y="7883"/>
                </a:lnTo>
                <a:lnTo>
                  <a:pt x="16401" y="8075"/>
                </a:lnTo>
                <a:lnTo>
                  <a:pt x="16369" y="8264"/>
                </a:lnTo>
                <a:lnTo>
                  <a:pt x="16328" y="8451"/>
                </a:lnTo>
                <a:lnTo>
                  <a:pt x="16280" y="8634"/>
                </a:lnTo>
                <a:lnTo>
                  <a:pt x="16222" y="8813"/>
                </a:lnTo>
                <a:lnTo>
                  <a:pt x="16156" y="8989"/>
                </a:lnTo>
                <a:lnTo>
                  <a:pt x="16083" y="9161"/>
                </a:lnTo>
                <a:lnTo>
                  <a:pt x="16003" y="9328"/>
                </a:lnTo>
                <a:lnTo>
                  <a:pt x="15915" y="9491"/>
                </a:lnTo>
                <a:lnTo>
                  <a:pt x="15820" y="9649"/>
                </a:lnTo>
                <a:lnTo>
                  <a:pt x="15717" y="9802"/>
                </a:lnTo>
                <a:lnTo>
                  <a:pt x="15610" y="9950"/>
                </a:lnTo>
                <a:lnTo>
                  <a:pt x="15494" y="10093"/>
                </a:lnTo>
                <a:lnTo>
                  <a:pt x="15373" y="10230"/>
                </a:lnTo>
                <a:lnTo>
                  <a:pt x="15246" y="10361"/>
                </a:lnTo>
                <a:lnTo>
                  <a:pt x="15113" y="10487"/>
                </a:lnTo>
                <a:lnTo>
                  <a:pt x="14974" y="10606"/>
                </a:lnTo>
                <a:lnTo>
                  <a:pt x="14831" y="10718"/>
                </a:lnTo>
                <a:lnTo>
                  <a:pt x="14682" y="10824"/>
                </a:lnTo>
                <a:lnTo>
                  <a:pt x="14527" y="10923"/>
                </a:lnTo>
                <a:lnTo>
                  <a:pt x="14369" y="11014"/>
                </a:lnTo>
                <a:lnTo>
                  <a:pt x="14206" y="11098"/>
                </a:lnTo>
                <a:lnTo>
                  <a:pt x="14039" y="11176"/>
                </a:lnTo>
                <a:lnTo>
                  <a:pt x="13868" y="11244"/>
                </a:lnTo>
                <a:lnTo>
                  <a:pt x="13693" y="11305"/>
                </a:lnTo>
                <a:lnTo>
                  <a:pt x="13514" y="11357"/>
                </a:lnTo>
                <a:lnTo>
                  <a:pt x="13332" y="11401"/>
                </a:lnTo>
                <a:lnTo>
                  <a:pt x="13147" y="11436"/>
                </a:lnTo>
                <a:lnTo>
                  <a:pt x="12960" y="11462"/>
                </a:lnTo>
                <a:lnTo>
                  <a:pt x="12770" y="11479"/>
                </a:lnTo>
                <a:lnTo>
                  <a:pt x="12770" y="11487"/>
                </a:lnTo>
                <a:lnTo>
                  <a:pt x="12524" y="11487"/>
                </a:lnTo>
                <a:lnTo>
                  <a:pt x="3341" y="11487"/>
                </a:lnTo>
                <a:lnTo>
                  <a:pt x="3079" y="11487"/>
                </a:lnTo>
                <a:lnTo>
                  <a:pt x="3079" y="11477"/>
                </a:lnTo>
                <a:lnTo>
                  <a:pt x="2919" y="11459"/>
                </a:lnTo>
                <a:lnTo>
                  <a:pt x="2760" y="11436"/>
                </a:lnTo>
                <a:lnTo>
                  <a:pt x="2605" y="11404"/>
                </a:lnTo>
                <a:lnTo>
                  <a:pt x="2453" y="11365"/>
                </a:lnTo>
                <a:lnTo>
                  <a:pt x="2303" y="11318"/>
                </a:lnTo>
                <a:lnTo>
                  <a:pt x="2156" y="11265"/>
                </a:lnTo>
                <a:lnTo>
                  <a:pt x="2013" y="11205"/>
                </a:lnTo>
                <a:lnTo>
                  <a:pt x="1872" y="11139"/>
                </a:lnTo>
                <a:lnTo>
                  <a:pt x="1736" y="11067"/>
                </a:lnTo>
                <a:lnTo>
                  <a:pt x="1603" y="10987"/>
                </a:lnTo>
                <a:lnTo>
                  <a:pt x="1474" y="10903"/>
                </a:lnTo>
                <a:lnTo>
                  <a:pt x="1349" y="10813"/>
                </a:lnTo>
                <a:lnTo>
                  <a:pt x="1229" y="10716"/>
                </a:lnTo>
                <a:lnTo>
                  <a:pt x="1113" y="10615"/>
                </a:lnTo>
                <a:lnTo>
                  <a:pt x="1001" y="10508"/>
                </a:lnTo>
                <a:lnTo>
                  <a:pt x="895" y="10396"/>
                </a:lnTo>
                <a:lnTo>
                  <a:pt x="793" y="10280"/>
                </a:lnTo>
                <a:lnTo>
                  <a:pt x="697" y="10159"/>
                </a:lnTo>
                <a:lnTo>
                  <a:pt x="606" y="10033"/>
                </a:lnTo>
                <a:lnTo>
                  <a:pt x="521" y="9903"/>
                </a:lnTo>
                <a:lnTo>
                  <a:pt x="441" y="9769"/>
                </a:lnTo>
                <a:lnTo>
                  <a:pt x="368" y="9631"/>
                </a:lnTo>
                <a:lnTo>
                  <a:pt x="300" y="9490"/>
                </a:lnTo>
                <a:lnTo>
                  <a:pt x="239" y="9345"/>
                </a:lnTo>
                <a:lnTo>
                  <a:pt x="185" y="9197"/>
                </a:lnTo>
                <a:lnTo>
                  <a:pt x="137" y="9044"/>
                </a:lnTo>
                <a:lnTo>
                  <a:pt x="96" y="8890"/>
                </a:lnTo>
                <a:lnTo>
                  <a:pt x="62" y="8733"/>
                </a:lnTo>
                <a:lnTo>
                  <a:pt x="35" y="8573"/>
                </a:lnTo>
                <a:lnTo>
                  <a:pt x="15" y="8410"/>
                </a:lnTo>
                <a:lnTo>
                  <a:pt x="4" y="8246"/>
                </a:lnTo>
                <a:lnTo>
                  <a:pt x="0" y="8079"/>
                </a:lnTo>
                <a:lnTo>
                  <a:pt x="4" y="7916"/>
                </a:lnTo>
                <a:lnTo>
                  <a:pt x="15" y="7754"/>
                </a:lnTo>
                <a:lnTo>
                  <a:pt x="34" y="7596"/>
                </a:lnTo>
                <a:lnTo>
                  <a:pt x="60" y="7439"/>
                </a:lnTo>
                <a:lnTo>
                  <a:pt x="92" y="7284"/>
                </a:lnTo>
                <a:lnTo>
                  <a:pt x="132" y="7132"/>
                </a:lnTo>
                <a:lnTo>
                  <a:pt x="178" y="6983"/>
                </a:lnTo>
                <a:lnTo>
                  <a:pt x="230" y="6837"/>
                </a:lnTo>
                <a:lnTo>
                  <a:pt x="289" y="6694"/>
                </a:lnTo>
                <a:lnTo>
                  <a:pt x="354" y="6556"/>
                </a:lnTo>
                <a:lnTo>
                  <a:pt x="424" y="6420"/>
                </a:lnTo>
                <a:lnTo>
                  <a:pt x="502" y="6287"/>
                </a:lnTo>
                <a:lnTo>
                  <a:pt x="584" y="6159"/>
                </a:lnTo>
                <a:lnTo>
                  <a:pt x="671" y="6034"/>
                </a:lnTo>
                <a:lnTo>
                  <a:pt x="765" y="5914"/>
                </a:lnTo>
                <a:lnTo>
                  <a:pt x="862" y="5799"/>
                </a:lnTo>
                <a:lnTo>
                  <a:pt x="965" y="5688"/>
                </a:lnTo>
                <a:lnTo>
                  <a:pt x="1072" y="5582"/>
                </a:lnTo>
                <a:lnTo>
                  <a:pt x="1184" y="5480"/>
                </a:lnTo>
                <a:lnTo>
                  <a:pt x="1301" y="5384"/>
                </a:lnTo>
                <a:lnTo>
                  <a:pt x="1421" y="5293"/>
                </a:lnTo>
                <a:lnTo>
                  <a:pt x="1546" y="5208"/>
                </a:lnTo>
                <a:lnTo>
                  <a:pt x="1675" y="5128"/>
                </a:lnTo>
                <a:lnTo>
                  <a:pt x="1807" y="5054"/>
                </a:lnTo>
                <a:lnTo>
                  <a:pt x="1942" y="4986"/>
                </a:lnTo>
                <a:lnTo>
                  <a:pt x="2082" y="4924"/>
                </a:lnTo>
                <a:lnTo>
                  <a:pt x="2224" y="4869"/>
                </a:lnTo>
                <a:lnTo>
                  <a:pt x="2369" y="4819"/>
                </a:lnTo>
                <a:lnTo>
                  <a:pt x="2517" y="4777"/>
                </a:lnTo>
                <a:lnTo>
                  <a:pt x="2668" y="4741"/>
                </a:lnTo>
                <a:lnTo>
                  <a:pt x="2821" y="4713"/>
                </a:lnTo>
                <a:lnTo>
                  <a:pt x="2976" y="4692"/>
                </a:lnTo>
                <a:lnTo>
                  <a:pt x="2990" y="4450"/>
                </a:lnTo>
                <a:lnTo>
                  <a:pt x="3015" y="4212"/>
                </a:lnTo>
                <a:lnTo>
                  <a:pt x="3051" y="3976"/>
                </a:lnTo>
                <a:lnTo>
                  <a:pt x="3098" y="3744"/>
                </a:lnTo>
                <a:lnTo>
                  <a:pt x="3156" y="3517"/>
                </a:lnTo>
                <a:lnTo>
                  <a:pt x="3225" y="3295"/>
                </a:lnTo>
                <a:lnTo>
                  <a:pt x="3303" y="3076"/>
                </a:lnTo>
                <a:lnTo>
                  <a:pt x="3391" y="2863"/>
                </a:lnTo>
                <a:lnTo>
                  <a:pt x="3489" y="2655"/>
                </a:lnTo>
                <a:lnTo>
                  <a:pt x="3597" y="2453"/>
                </a:lnTo>
                <a:lnTo>
                  <a:pt x="3713" y="2256"/>
                </a:lnTo>
                <a:lnTo>
                  <a:pt x="3837" y="2065"/>
                </a:lnTo>
                <a:lnTo>
                  <a:pt x="3971" y="1882"/>
                </a:lnTo>
                <a:lnTo>
                  <a:pt x="4113" y="1704"/>
                </a:lnTo>
                <a:lnTo>
                  <a:pt x="4262" y="1535"/>
                </a:lnTo>
                <a:lnTo>
                  <a:pt x="4419" y="1371"/>
                </a:lnTo>
                <a:lnTo>
                  <a:pt x="4583" y="1216"/>
                </a:lnTo>
                <a:lnTo>
                  <a:pt x="4754" y="1069"/>
                </a:lnTo>
                <a:lnTo>
                  <a:pt x="4932" y="930"/>
                </a:lnTo>
                <a:lnTo>
                  <a:pt x="5117" y="800"/>
                </a:lnTo>
                <a:lnTo>
                  <a:pt x="5307" y="677"/>
                </a:lnTo>
                <a:lnTo>
                  <a:pt x="5503" y="565"/>
                </a:lnTo>
                <a:lnTo>
                  <a:pt x="5705" y="462"/>
                </a:lnTo>
                <a:lnTo>
                  <a:pt x="5912" y="368"/>
                </a:lnTo>
                <a:lnTo>
                  <a:pt x="6124" y="284"/>
                </a:lnTo>
                <a:lnTo>
                  <a:pt x="6342" y="211"/>
                </a:lnTo>
                <a:lnTo>
                  <a:pt x="6563" y="147"/>
                </a:lnTo>
                <a:lnTo>
                  <a:pt x="6788" y="95"/>
                </a:lnTo>
                <a:lnTo>
                  <a:pt x="7018" y="54"/>
                </a:lnTo>
                <a:lnTo>
                  <a:pt x="7250" y="25"/>
                </a:lnTo>
                <a:lnTo>
                  <a:pt x="7487" y="6"/>
                </a:lnTo>
                <a:lnTo>
                  <a:pt x="7726" y="0"/>
                </a:lnTo>
                <a:close/>
                <a:moveTo>
                  <a:pt x="9156" y="9528"/>
                </a:moveTo>
                <a:lnTo>
                  <a:pt x="9148" y="9515"/>
                </a:lnTo>
                <a:lnTo>
                  <a:pt x="9141" y="9503"/>
                </a:lnTo>
                <a:lnTo>
                  <a:pt x="9134" y="9491"/>
                </a:lnTo>
                <a:lnTo>
                  <a:pt x="9127" y="9478"/>
                </a:lnTo>
                <a:lnTo>
                  <a:pt x="9106" y="9484"/>
                </a:lnTo>
                <a:lnTo>
                  <a:pt x="9086" y="9491"/>
                </a:lnTo>
                <a:lnTo>
                  <a:pt x="9065" y="9498"/>
                </a:lnTo>
                <a:lnTo>
                  <a:pt x="9045" y="9503"/>
                </a:lnTo>
                <a:lnTo>
                  <a:pt x="9023" y="9509"/>
                </a:lnTo>
                <a:lnTo>
                  <a:pt x="9003" y="9515"/>
                </a:lnTo>
                <a:lnTo>
                  <a:pt x="8982" y="9521"/>
                </a:lnTo>
                <a:lnTo>
                  <a:pt x="8961" y="9528"/>
                </a:lnTo>
                <a:lnTo>
                  <a:pt x="9156" y="9528"/>
                </a:lnTo>
                <a:close/>
                <a:moveTo>
                  <a:pt x="6492" y="9528"/>
                </a:moveTo>
                <a:lnTo>
                  <a:pt x="6464" y="9519"/>
                </a:lnTo>
                <a:lnTo>
                  <a:pt x="6435" y="9511"/>
                </a:lnTo>
                <a:lnTo>
                  <a:pt x="6408" y="9503"/>
                </a:lnTo>
                <a:lnTo>
                  <a:pt x="6379" y="9495"/>
                </a:lnTo>
                <a:lnTo>
                  <a:pt x="6376" y="9503"/>
                </a:lnTo>
                <a:lnTo>
                  <a:pt x="6372" y="9511"/>
                </a:lnTo>
                <a:lnTo>
                  <a:pt x="6368" y="9519"/>
                </a:lnTo>
                <a:lnTo>
                  <a:pt x="6364" y="9528"/>
                </a:lnTo>
                <a:lnTo>
                  <a:pt x="6492" y="9528"/>
                </a:lnTo>
                <a:close/>
              </a:path>
            </a:pathLst>
          </a:custGeom>
          <a:solidFill>
            <a:schemeClr val="bg1"/>
          </a:solid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cs typeface="Arial" panose="020B0604020202020204" pitchFamily="34" charset="0"/>
            </a:endParaRPr>
          </a:p>
        </p:txBody>
      </p:sp>
      <p:grpSp>
        <p:nvGrpSpPr>
          <p:cNvPr id="9" name="组合 455"/>
          <p:cNvGrpSpPr/>
          <p:nvPr/>
        </p:nvGrpSpPr>
        <p:grpSpPr>
          <a:xfrm>
            <a:off x="3585021" y="1043567"/>
            <a:ext cx="366432" cy="421559"/>
            <a:chOff x="3356610" y="2839692"/>
            <a:chExt cx="781050" cy="898553"/>
          </a:xfrm>
          <a:solidFill>
            <a:schemeClr val="bg1"/>
          </a:solidFill>
        </p:grpSpPr>
        <p:sp>
          <p:nvSpPr>
            <p:cNvPr id="133" name="Freeform 103"/>
            <p:cNvSpPr/>
            <p:nvPr/>
          </p:nvSpPr>
          <p:spPr bwMode="auto">
            <a:xfrm>
              <a:off x="3356610" y="3689861"/>
              <a:ext cx="781050" cy="48384"/>
            </a:xfrm>
            <a:custGeom>
              <a:avLst/>
              <a:gdLst/>
              <a:ahLst/>
              <a:cxnLst>
                <a:cxn ang="0">
                  <a:pos x="226" y="8"/>
                </a:cxn>
                <a:cxn ang="0">
                  <a:pos x="226" y="8"/>
                </a:cxn>
                <a:cxn ang="0">
                  <a:pos x="224" y="12"/>
                </a:cxn>
                <a:cxn ang="0">
                  <a:pos x="222" y="14"/>
                </a:cxn>
                <a:cxn ang="0">
                  <a:pos x="4" y="14"/>
                </a:cxn>
                <a:cxn ang="0">
                  <a:pos x="4" y="14"/>
                </a:cxn>
                <a:cxn ang="0">
                  <a:pos x="2" y="12"/>
                </a:cxn>
                <a:cxn ang="0">
                  <a:pos x="0" y="8"/>
                </a:cxn>
                <a:cxn ang="0">
                  <a:pos x="0" y="8"/>
                </a:cxn>
                <a:cxn ang="0">
                  <a:pos x="0" y="8"/>
                </a:cxn>
                <a:cxn ang="0">
                  <a:pos x="2" y="2"/>
                </a:cxn>
                <a:cxn ang="0">
                  <a:pos x="4" y="0"/>
                </a:cxn>
                <a:cxn ang="0">
                  <a:pos x="222" y="0"/>
                </a:cxn>
                <a:cxn ang="0">
                  <a:pos x="222" y="0"/>
                </a:cxn>
                <a:cxn ang="0">
                  <a:pos x="224" y="2"/>
                </a:cxn>
                <a:cxn ang="0">
                  <a:pos x="226" y="8"/>
                </a:cxn>
                <a:cxn ang="0">
                  <a:pos x="226" y="8"/>
                </a:cxn>
              </a:cxnLst>
              <a:rect l="0" t="0" r="r" b="b"/>
              <a:pathLst>
                <a:path w="226" h="14">
                  <a:moveTo>
                    <a:pt x="226" y="8"/>
                  </a:moveTo>
                  <a:lnTo>
                    <a:pt x="226" y="8"/>
                  </a:lnTo>
                  <a:lnTo>
                    <a:pt x="224" y="12"/>
                  </a:lnTo>
                  <a:lnTo>
                    <a:pt x="222" y="14"/>
                  </a:lnTo>
                  <a:lnTo>
                    <a:pt x="4" y="14"/>
                  </a:lnTo>
                  <a:lnTo>
                    <a:pt x="4" y="14"/>
                  </a:lnTo>
                  <a:lnTo>
                    <a:pt x="2" y="12"/>
                  </a:lnTo>
                  <a:lnTo>
                    <a:pt x="0" y="8"/>
                  </a:lnTo>
                  <a:lnTo>
                    <a:pt x="0" y="8"/>
                  </a:lnTo>
                  <a:lnTo>
                    <a:pt x="0" y="8"/>
                  </a:lnTo>
                  <a:lnTo>
                    <a:pt x="2" y="2"/>
                  </a:lnTo>
                  <a:lnTo>
                    <a:pt x="4" y="0"/>
                  </a:lnTo>
                  <a:lnTo>
                    <a:pt x="222" y="0"/>
                  </a:lnTo>
                  <a:lnTo>
                    <a:pt x="222" y="0"/>
                  </a:lnTo>
                  <a:lnTo>
                    <a:pt x="224" y="2"/>
                  </a:lnTo>
                  <a:lnTo>
                    <a:pt x="226" y="8"/>
                  </a:lnTo>
                  <a:lnTo>
                    <a:pt x="226" y="8"/>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134" name="Freeform 104"/>
            <p:cNvSpPr/>
            <p:nvPr/>
          </p:nvSpPr>
          <p:spPr bwMode="auto">
            <a:xfrm>
              <a:off x="3577792" y="2839692"/>
              <a:ext cx="338685" cy="338685"/>
            </a:xfrm>
            <a:custGeom>
              <a:avLst/>
              <a:gdLst/>
              <a:ahLst/>
              <a:cxnLst>
                <a:cxn ang="0">
                  <a:pos x="98" y="50"/>
                </a:cxn>
                <a:cxn ang="0">
                  <a:pos x="98" y="50"/>
                </a:cxn>
                <a:cxn ang="0">
                  <a:pos x="98" y="60"/>
                </a:cxn>
                <a:cxn ang="0">
                  <a:pos x="94" y="68"/>
                </a:cxn>
                <a:cxn ang="0">
                  <a:pos x="90" y="76"/>
                </a:cxn>
                <a:cxn ang="0">
                  <a:pos x="84" y="84"/>
                </a:cxn>
                <a:cxn ang="0">
                  <a:pos x="76" y="90"/>
                </a:cxn>
                <a:cxn ang="0">
                  <a:pos x="68" y="94"/>
                </a:cxn>
                <a:cxn ang="0">
                  <a:pos x="58" y="98"/>
                </a:cxn>
                <a:cxn ang="0">
                  <a:pos x="48" y="98"/>
                </a:cxn>
                <a:cxn ang="0">
                  <a:pos x="48" y="98"/>
                </a:cxn>
                <a:cxn ang="0">
                  <a:pos x="38" y="98"/>
                </a:cxn>
                <a:cxn ang="0">
                  <a:pos x="30" y="94"/>
                </a:cxn>
                <a:cxn ang="0">
                  <a:pos x="22" y="90"/>
                </a:cxn>
                <a:cxn ang="0">
                  <a:pos x="14" y="84"/>
                </a:cxn>
                <a:cxn ang="0">
                  <a:pos x="8" y="76"/>
                </a:cxn>
                <a:cxn ang="0">
                  <a:pos x="4" y="68"/>
                </a:cxn>
                <a:cxn ang="0">
                  <a:pos x="0" y="60"/>
                </a:cxn>
                <a:cxn ang="0">
                  <a:pos x="0" y="50"/>
                </a:cxn>
                <a:cxn ang="0">
                  <a:pos x="0" y="50"/>
                </a:cxn>
                <a:cxn ang="0">
                  <a:pos x="0" y="40"/>
                </a:cxn>
                <a:cxn ang="0">
                  <a:pos x="4" y="30"/>
                </a:cxn>
                <a:cxn ang="0">
                  <a:pos x="8" y="22"/>
                </a:cxn>
                <a:cxn ang="0">
                  <a:pos x="14" y="14"/>
                </a:cxn>
                <a:cxn ang="0">
                  <a:pos x="22" y="8"/>
                </a:cxn>
                <a:cxn ang="0">
                  <a:pos x="30" y="4"/>
                </a:cxn>
                <a:cxn ang="0">
                  <a:pos x="38" y="0"/>
                </a:cxn>
                <a:cxn ang="0">
                  <a:pos x="48" y="0"/>
                </a:cxn>
                <a:cxn ang="0">
                  <a:pos x="48" y="0"/>
                </a:cxn>
                <a:cxn ang="0">
                  <a:pos x="58" y="0"/>
                </a:cxn>
                <a:cxn ang="0">
                  <a:pos x="68" y="4"/>
                </a:cxn>
                <a:cxn ang="0">
                  <a:pos x="76" y="8"/>
                </a:cxn>
                <a:cxn ang="0">
                  <a:pos x="84" y="14"/>
                </a:cxn>
                <a:cxn ang="0">
                  <a:pos x="90" y="22"/>
                </a:cxn>
                <a:cxn ang="0">
                  <a:pos x="94" y="30"/>
                </a:cxn>
                <a:cxn ang="0">
                  <a:pos x="98" y="40"/>
                </a:cxn>
                <a:cxn ang="0">
                  <a:pos x="98" y="50"/>
                </a:cxn>
                <a:cxn ang="0">
                  <a:pos x="98" y="50"/>
                </a:cxn>
              </a:cxnLst>
              <a:rect l="0" t="0" r="r" b="b"/>
              <a:pathLst>
                <a:path w="98" h="98">
                  <a:moveTo>
                    <a:pt x="98" y="50"/>
                  </a:moveTo>
                  <a:lnTo>
                    <a:pt x="98" y="50"/>
                  </a:lnTo>
                  <a:lnTo>
                    <a:pt x="98" y="60"/>
                  </a:lnTo>
                  <a:lnTo>
                    <a:pt x="94" y="68"/>
                  </a:lnTo>
                  <a:lnTo>
                    <a:pt x="90" y="76"/>
                  </a:lnTo>
                  <a:lnTo>
                    <a:pt x="84" y="84"/>
                  </a:lnTo>
                  <a:lnTo>
                    <a:pt x="76" y="90"/>
                  </a:lnTo>
                  <a:lnTo>
                    <a:pt x="68" y="94"/>
                  </a:lnTo>
                  <a:lnTo>
                    <a:pt x="58" y="98"/>
                  </a:lnTo>
                  <a:lnTo>
                    <a:pt x="48" y="98"/>
                  </a:lnTo>
                  <a:lnTo>
                    <a:pt x="48" y="98"/>
                  </a:lnTo>
                  <a:lnTo>
                    <a:pt x="38" y="98"/>
                  </a:lnTo>
                  <a:lnTo>
                    <a:pt x="30" y="94"/>
                  </a:lnTo>
                  <a:lnTo>
                    <a:pt x="22" y="90"/>
                  </a:lnTo>
                  <a:lnTo>
                    <a:pt x="14" y="84"/>
                  </a:lnTo>
                  <a:lnTo>
                    <a:pt x="8" y="76"/>
                  </a:lnTo>
                  <a:lnTo>
                    <a:pt x="4" y="68"/>
                  </a:lnTo>
                  <a:lnTo>
                    <a:pt x="0" y="60"/>
                  </a:lnTo>
                  <a:lnTo>
                    <a:pt x="0" y="50"/>
                  </a:lnTo>
                  <a:lnTo>
                    <a:pt x="0" y="50"/>
                  </a:lnTo>
                  <a:lnTo>
                    <a:pt x="0" y="40"/>
                  </a:lnTo>
                  <a:lnTo>
                    <a:pt x="4" y="30"/>
                  </a:lnTo>
                  <a:lnTo>
                    <a:pt x="8" y="22"/>
                  </a:lnTo>
                  <a:lnTo>
                    <a:pt x="14" y="14"/>
                  </a:lnTo>
                  <a:lnTo>
                    <a:pt x="22" y="8"/>
                  </a:lnTo>
                  <a:lnTo>
                    <a:pt x="30" y="4"/>
                  </a:lnTo>
                  <a:lnTo>
                    <a:pt x="38" y="0"/>
                  </a:lnTo>
                  <a:lnTo>
                    <a:pt x="48" y="0"/>
                  </a:lnTo>
                  <a:lnTo>
                    <a:pt x="48" y="0"/>
                  </a:lnTo>
                  <a:lnTo>
                    <a:pt x="58" y="0"/>
                  </a:lnTo>
                  <a:lnTo>
                    <a:pt x="68" y="4"/>
                  </a:lnTo>
                  <a:lnTo>
                    <a:pt x="76" y="8"/>
                  </a:lnTo>
                  <a:lnTo>
                    <a:pt x="84" y="14"/>
                  </a:lnTo>
                  <a:lnTo>
                    <a:pt x="90" y="22"/>
                  </a:lnTo>
                  <a:lnTo>
                    <a:pt x="94" y="30"/>
                  </a:lnTo>
                  <a:lnTo>
                    <a:pt x="98" y="40"/>
                  </a:lnTo>
                  <a:lnTo>
                    <a:pt x="98" y="50"/>
                  </a:lnTo>
                  <a:lnTo>
                    <a:pt x="98" y="5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135" name="Freeform 106"/>
            <p:cNvSpPr/>
            <p:nvPr/>
          </p:nvSpPr>
          <p:spPr bwMode="auto">
            <a:xfrm>
              <a:off x="3446465" y="3212937"/>
              <a:ext cx="601339" cy="442365"/>
            </a:xfrm>
            <a:custGeom>
              <a:avLst/>
              <a:gdLst/>
              <a:ahLst/>
              <a:cxnLst>
                <a:cxn ang="0">
                  <a:pos x="138" y="0"/>
                </a:cxn>
                <a:cxn ang="0">
                  <a:pos x="124" y="0"/>
                </a:cxn>
                <a:cxn ang="0">
                  <a:pos x="88" y="62"/>
                </a:cxn>
                <a:cxn ang="0">
                  <a:pos x="50" y="0"/>
                </a:cxn>
                <a:cxn ang="0">
                  <a:pos x="36" y="0"/>
                </a:cxn>
                <a:cxn ang="0">
                  <a:pos x="36" y="0"/>
                </a:cxn>
                <a:cxn ang="0">
                  <a:pos x="28" y="0"/>
                </a:cxn>
                <a:cxn ang="0">
                  <a:pos x="22" y="2"/>
                </a:cxn>
                <a:cxn ang="0">
                  <a:pos x="16" y="6"/>
                </a:cxn>
                <a:cxn ang="0">
                  <a:pos x="10" y="10"/>
                </a:cxn>
                <a:cxn ang="0">
                  <a:pos x="6" y="14"/>
                </a:cxn>
                <a:cxn ang="0">
                  <a:pos x="4" y="20"/>
                </a:cxn>
                <a:cxn ang="0">
                  <a:pos x="2" y="28"/>
                </a:cxn>
                <a:cxn ang="0">
                  <a:pos x="0" y="34"/>
                </a:cxn>
                <a:cxn ang="0">
                  <a:pos x="0" y="128"/>
                </a:cxn>
                <a:cxn ang="0">
                  <a:pos x="174" y="128"/>
                </a:cxn>
                <a:cxn ang="0">
                  <a:pos x="174" y="34"/>
                </a:cxn>
                <a:cxn ang="0">
                  <a:pos x="174" y="34"/>
                </a:cxn>
                <a:cxn ang="0">
                  <a:pos x="172" y="28"/>
                </a:cxn>
                <a:cxn ang="0">
                  <a:pos x="170" y="20"/>
                </a:cxn>
                <a:cxn ang="0">
                  <a:pos x="168" y="14"/>
                </a:cxn>
                <a:cxn ang="0">
                  <a:pos x="164" y="10"/>
                </a:cxn>
                <a:cxn ang="0">
                  <a:pos x="158" y="6"/>
                </a:cxn>
                <a:cxn ang="0">
                  <a:pos x="152" y="2"/>
                </a:cxn>
                <a:cxn ang="0">
                  <a:pos x="146" y="0"/>
                </a:cxn>
                <a:cxn ang="0">
                  <a:pos x="138" y="0"/>
                </a:cxn>
                <a:cxn ang="0">
                  <a:pos x="138" y="0"/>
                </a:cxn>
              </a:cxnLst>
              <a:rect l="0" t="0" r="r" b="b"/>
              <a:pathLst>
                <a:path w="174" h="128">
                  <a:moveTo>
                    <a:pt x="138" y="0"/>
                  </a:moveTo>
                  <a:lnTo>
                    <a:pt x="124" y="0"/>
                  </a:lnTo>
                  <a:lnTo>
                    <a:pt x="88" y="62"/>
                  </a:lnTo>
                  <a:lnTo>
                    <a:pt x="50" y="0"/>
                  </a:lnTo>
                  <a:lnTo>
                    <a:pt x="36" y="0"/>
                  </a:lnTo>
                  <a:lnTo>
                    <a:pt x="36" y="0"/>
                  </a:lnTo>
                  <a:lnTo>
                    <a:pt x="28" y="0"/>
                  </a:lnTo>
                  <a:lnTo>
                    <a:pt x="22" y="2"/>
                  </a:lnTo>
                  <a:lnTo>
                    <a:pt x="16" y="6"/>
                  </a:lnTo>
                  <a:lnTo>
                    <a:pt x="10" y="10"/>
                  </a:lnTo>
                  <a:lnTo>
                    <a:pt x="6" y="14"/>
                  </a:lnTo>
                  <a:lnTo>
                    <a:pt x="4" y="20"/>
                  </a:lnTo>
                  <a:lnTo>
                    <a:pt x="2" y="28"/>
                  </a:lnTo>
                  <a:lnTo>
                    <a:pt x="0" y="34"/>
                  </a:lnTo>
                  <a:lnTo>
                    <a:pt x="0" y="128"/>
                  </a:lnTo>
                  <a:lnTo>
                    <a:pt x="174" y="128"/>
                  </a:lnTo>
                  <a:lnTo>
                    <a:pt x="174" y="34"/>
                  </a:lnTo>
                  <a:lnTo>
                    <a:pt x="174" y="34"/>
                  </a:lnTo>
                  <a:lnTo>
                    <a:pt x="172" y="28"/>
                  </a:lnTo>
                  <a:lnTo>
                    <a:pt x="170" y="20"/>
                  </a:lnTo>
                  <a:lnTo>
                    <a:pt x="168" y="14"/>
                  </a:lnTo>
                  <a:lnTo>
                    <a:pt x="164" y="10"/>
                  </a:lnTo>
                  <a:lnTo>
                    <a:pt x="158" y="6"/>
                  </a:lnTo>
                  <a:lnTo>
                    <a:pt x="152" y="2"/>
                  </a:lnTo>
                  <a:lnTo>
                    <a:pt x="146" y="0"/>
                  </a:lnTo>
                  <a:lnTo>
                    <a:pt x="138" y="0"/>
                  </a:lnTo>
                  <a:lnTo>
                    <a:pt x="138"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136" name="Freeform 107"/>
            <p:cNvSpPr/>
            <p:nvPr/>
          </p:nvSpPr>
          <p:spPr bwMode="auto">
            <a:xfrm>
              <a:off x="3716031" y="3219849"/>
              <a:ext cx="62208" cy="131327"/>
            </a:xfrm>
            <a:custGeom>
              <a:avLst/>
              <a:gdLst/>
              <a:ahLst/>
              <a:cxnLst>
                <a:cxn ang="0">
                  <a:pos x="18" y="38"/>
                </a:cxn>
                <a:cxn ang="0">
                  <a:pos x="18" y="38"/>
                </a:cxn>
                <a:cxn ang="0">
                  <a:pos x="8" y="0"/>
                </a:cxn>
                <a:cxn ang="0">
                  <a:pos x="0" y="38"/>
                </a:cxn>
                <a:cxn ang="0">
                  <a:pos x="0" y="38"/>
                </a:cxn>
                <a:cxn ang="0">
                  <a:pos x="18" y="38"/>
                </a:cxn>
              </a:cxnLst>
              <a:rect l="0" t="0" r="r" b="b"/>
              <a:pathLst>
                <a:path w="18" h="38">
                  <a:moveTo>
                    <a:pt x="18" y="38"/>
                  </a:moveTo>
                  <a:lnTo>
                    <a:pt x="18" y="38"/>
                  </a:lnTo>
                  <a:lnTo>
                    <a:pt x="8" y="0"/>
                  </a:lnTo>
                  <a:lnTo>
                    <a:pt x="0" y="38"/>
                  </a:lnTo>
                  <a:lnTo>
                    <a:pt x="0" y="38"/>
                  </a:lnTo>
                  <a:lnTo>
                    <a:pt x="18" y="38"/>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137" name="Freeform 108"/>
            <p:cNvSpPr/>
            <p:nvPr/>
          </p:nvSpPr>
          <p:spPr bwMode="auto">
            <a:xfrm>
              <a:off x="3716031" y="3351176"/>
              <a:ext cx="62208" cy="20736"/>
            </a:xfrm>
            <a:custGeom>
              <a:avLst/>
              <a:gdLst/>
              <a:ahLst/>
              <a:cxnLst>
                <a:cxn ang="0">
                  <a:pos x="0" y="0"/>
                </a:cxn>
                <a:cxn ang="0">
                  <a:pos x="0" y="0"/>
                </a:cxn>
                <a:cxn ang="0">
                  <a:pos x="10" y="6"/>
                </a:cxn>
                <a:cxn ang="0">
                  <a:pos x="18" y="0"/>
                </a:cxn>
                <a:cxn ang="0">
                  <a:pos x="18" y="0"/>
                </a:cxn>
                <a:cxn ang="0">
                  <a:pos x="0" y="0"/>
                </a:cxn>
              </a:cxnLst>
              <a:rect l="0" t="0" r="r" b="b"/>
              <a:pathLst>
                <a:path w="18" h="6">
                  <a:moveTo>
                    <a:pt x="0" y="0"/>
                  </a:moveTo>
                  <a:lnTo>
                    <a:pt x="0" y="0"/>
                  </a:lnTo>
                  <a:lnTo>
                    <a:pt x="10" y="6"/>
                  </a:lnTo>
                  <a:lnTo>
                    <a:pt x="18" y="0"/>
                  </a:lnTo>
                  <a:lnTo>
                    <a:pt x="18" y="0"/>
                  </a:lnTo>
                  <a:lnTo>
                    <a:pt x="0" y="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138" name="Freeform 109"/>
            <p:cNvSpPr/>
            <p:nvPr/>
          </p:nvSpPr>
          <p:spPr bwMode="auto">
            <a:xfrm>
              <a:off x="3736767" y="3212937"/>
              <a:ext cx="20736" cy="20736"/>
            </a:xfrm>
            <a:custGeom>
              <a:avLst/>
              <a:gdLst/>
              <a:ahLst/>
              <a:cxnLst>
                <a:cxn ang="0">
                  <a:pos x="6" y="2"/>
                </a:cxn>
                <a:cxn ang="0">
                  <a:pos x="4" y="6"/>
                </a:cxn>
                <a:cxn ang="0">
                  <a:pos x="0" y="2"/>
                </a:cxn>
                <a:cxn ang="0">
                  <a:pos x="4" y="0"/>
                </a:cxn>
                <a:cxn ang="0">
                  <a:pos x="6" y="2"/>
                </a:cxn>
              </a:cxnLst>
              <a:rect l="0" t="0" r="r" b="b"/>
              <a:pathLst>
                <a:path w="6" h="6">
                  <a:moveTo>
                    <a:pt x="6" y="2"/>
                  </a:moveTo>
                  <a:lnTo>
                    <a:pt x="4" y="6"/>
                  </a:lnTo>
                  <a:lnTo>
                    <a:pt x="0" y="2"/>
                  </a:lnTo>
                  <a:lnTo>
                    <a:pt x="4" y="0"/>
                  </a:lnTo>
                  <a:lnTo>
                    <a:pt x="6" y="2"/>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grpSp>
      <p:sp>
        <p:nvSpPr>
          <p:cNvPr id="142" name="Freeform 350"/>
          <p:cNvSpPr>
            <a:spLocks noEditPoints="1"/>
          </p:cNvSpPr>
          <p:nvPr/>
        </p:nvSpPr>
        <p:spPr bwMode="auto">
          <a:xfrm>
            <a:off x="3574106" y="1501545"/>
            <a:ext cx="212372" cy="409258"/>
          </a:xfrm>
          <a:custGeom>
            <a:avLst/>
            <a:gdLst>
              <a:gd name="T0" fmla="*/ 161 w 192"/>
              <a:gd name="T1" fmla="*/ 96 h 370"/>
              <a:gd name="T2" fmla="*/ 161 w 192"/>
              <a:gd name="T3" fmla="*/ 0 h 370"/>
              <a:gd name="T4" fmla="*/ 30 w 192"/>
              <a:gd name="T5" fmla="*/ 0 h 370"/>
              <a:gd name="T6" fmla="*/ 30 w 192"/>
              <a:gd name="T7" fmla="*/ 96 h 370"/>
              <a:gd name="T8" fmla="*/ 0 w 192"/>
              <a:gd name="T9" fmla="*/ 96 h 370"/>
              <a:gd name="T10" fmla="*/ 0 w 192"/>
              <a:gd name="T11" fmla="*/ 321 h 370"/>
              <a:gd name="T12" fmla="*/ 0 w 192"/>
              <a:gd name="T13" fmla="*/ 321 h 370"/>
              <a:gd name="T14" fmla="*/ 1 w 192"/>
              <a:gd name="T15" fmla="*/ 331 h 370"/>
              <a:gd name="T16" fmla="*/ 5 w 192"/>
              <a:gd name="T17" fmla="*/ 340 h 370"/>
              <a:gd name="T18" fmla="*/ 9 w 192"/>
              <a:gd name="T19" fmla="*/ 349 h 370"/>
              <a:gd name="T20" fmla="*/ 15 w 192"/>
              <a:gd name="T21" fmla="*/ 356 h 370"/>
              <a:gd name="T22" fmla="*/ 15 w 192"/>
              <a:gd name="T23" fmla="*/ 356 h 370"/>
              <a:gd name="T24" fmla="*/ 15 w 192"/>
              <a:gd name="T25" fmla="*/ 356 h 370"/>
              <a:gd name="T26" fmla="*/ 23 w 192"/>
              <a:gd name="T27" fmla="*/ 363 h 370"/>
              <a:gd name="T28" fmla="*/ 31 w 192"/>
              <a:gd name="T29" fmla="*/ 367 h 370"/>
              <a:gd name="T30" fmla="*/ 41 w 192"/>
              <a:gd name="T31" fmla="*/ 370 h 370"/>
              <a:gd name="T32" fmla="*/ 51 w 192"/>
              <a:gd name="T33" fmla="*/ 370 h 370"/>
              <a:gd name="T34" fmla="*/ 143 w 192"/>
              <a:gd name="T35" fmla="*/ 370 h 370"/>
              <a:gd name="T36" fmla="*/ 143 w 192"/>
              <a:gd name="T37" fmla="*/ 370 h 370"/>
              <a:gd name="T38" fmla="*/ 153 w 192"/>
              <a:gd name="T39" fmla="*/ 370 h 370"/>
              <a:gd name="T40" fmla="*/ 163 w 192"/>
              <a:gd name="T41" fmla="*/ 367 h 370"/>
              <a:gd name="T42" fmla="*/ 171 w 192"/>
              <a:gd name="T43" fmla="*/ 361 h 370"/>
              <a:gd name="T44" fmla="*/ 177 w 192"/>
              <a:gd name="T45" fmla="*/ 356 h 370"/>
              <a:gd name="T46" fmla="*/ 179 w 192"/>
              <a:gd name="T47" fmla="*/ 355 h 370"/>
              <a:gd name="T48" fmla="*/ 179 w 192"/>
              <a:gd name="T49" fmla="*/ 355 h 370"/>
              <a:gd name="T50" fmla="*/ 184 w 192"/>
              <a:gd name="T51" fmla="*/ 348 h 370"/>
              <a:gd name="T52" fmla="*/ 188 w 192"/>
              <a:gd name="T53" fmla="*/ 340 h 370"/>
              <a:gd name="T54" fmla="*/ 191 w 192"/>
              <a:gd name="T55" fmla="*/ 331 h 370"/>
              <a:gd name="T56" fmla="*/ 192 w 192"/>
              <a:gd name="T57" fmla="*/ 321 h 370"/>
              <a:gd name="T58" fmla="*/ 192 w 192"/>
              <a:gd name="T59" fmla="*/ 96 h 370"/>
              <a:gd name="T60" fmla="*/ 161 w 192"/>
              <a:gd name="T61" fmla="*/ 96 h 370"/>
              <a:gd name="T62" fmla="*/ 107 w 192"/>
              <a:gd name="T63" fmla="*/ 347 h 370"/>
              <a:gd name="T64" fmla="*/ 107 w 192"/>
              <a:gd name="T65" fmla="*/ 347 h 370"/>
              <a:gd name="T66" fmla="*/ 102 w 192"/>
              <a:gd name="T67" fmla="*/ 350 h 370"/>
              <a:gd name="T68" fmla="*/ 96 w 192"/>
              <a:gd name="T69" fmla="*/ 351 h 370"/>
              <a:gd name="T70" fmla="*/ 91 w 192"/>
              <a:gd name="T71" fmla="*/ 350 h 370"/>
              <a:gd name="T72" fmla="*/ 87 w 192"/>
              <a:gd name="T73" fmla="*/ 347 h 370"/>
              <a:gd name="T74" fmla="*/ 87 w 192"/>
              <a:gd name="T75" fmla="*/ 347 h 370"/>
              <a:gd name="T76" fmla="*/ 84 w 192"/>
              <a:gd name="T77" fmla="*/ 342 h 370"/>
              <a:gd name="T78" fmla="*/ 83 w 192"/>
              <a:gd name="T79" fmla="*/ 337 h 370"/>
              <a:gd name="T80" fmla="*/ 84 w 192"/>
              <a:gd name="T81" fmla="*/ 332 h 370"/>
              <a:gd name="T82" fmla="*/ 87 w 192"/>
              <a:gd name="T83" fmla="*/ 327 h 370"/>
              <a:gd name="T84" fmla="*/ 87 w 192"/>
              <a:gd name="T85" fmla="*/ 327 h 370"/>
              <a:gd name="T86" fmla="*/ 91 w 192"/>
              <a:gd name="T87" fmla="*/ 324 h 370"/>
              <a:gd name="T88" fmla="*/ 96 w 192"/>
              <a:gd name="T89" fmla="*/ 323 h 370"/>
              <a:gd name="T90" fmla="*/ 102 w 192"/>
              <a:gd name="T91" fmla="*/ 324 h 370"/>
              <a:gd name="T92" fmla="*/ 107 w 192"/>
              <a:gd name="T93" fmla="*/ 326 h 370"/>
              <a:gd name="T94" fmla="*/ 107 w 192"/>
              <a:gd name="T95" fmla="*/ 326 h 370"/>
              <a:gd name="T96" fmla="*/ 110 w 192"/>
              <a:gd name="T97" fmla="*/ 332 h 370"/>
              <a:gd name="T98" fmla="*/ 111 w 192"/>
              <a:gd name="T99" fmla="*/ 337 h 370"/>
              <a:gd name="T100" fmla="*/ 110 w 192"/>
              <a:gd name="T101" fmla="*/ 342 h 370"/>
              <a:gd name="T102" fmla="*/ 107 w 192"/>
              <a:gd name="T103" fmla="*/ 347 h 370"/>
              <a:gd name="T104" fmla="*/ 107 w 192"/>
              <a:gd name="T105" fmla="*/ 347 h 370"/>
              <a:gd name="T106" fmla="*/ 151 w 192"/>
              <a:gd name="T107" fmla="*/ 96 h 370"/>
              <a:gd name="T108" fmla="*/ 40 w 192"/>
              <a:gd name="T109" fmla="*/ 96 h 370"/>
              <a:gd name="T110" fmla="*/ 40 w 192"/>
              <a:gd name="T111" fmla="*/ 10 h 370"/>
              <a:gd name="T112" fmla="*/ 151 w 192"/>
              <a:gd name="T113" fmla="*/ 10 h 370"/>
              <a:gd name="T114" fmla="*/ 151 w 192"/>
              <a:gd name="T115" fmla="*/ 96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2" h="370">
                <a:moveTo>
                  <a:pt x="161" y="96"/>
                </a:moveTo>
                <a:lnTo>
                  <a:pt x="161" y="0"/>
                </a:lnTo>
                <a:lnTo>
                  <a:pt x="30" y="0"/>
                </a:lnTo>
                <a:lnTo>
                  <a:pt x="30" y="96"/>
                </a:lnTo>
                <a:lnTo>
                  <a:pt x="0" y="96"/>
                </a:lnTo>
                <a:lnTo>
                  <a:pt x="0" y="321"/>
                </a:lnTo>
                <a:lnTo>
                  <a:pt x="0" y="321"/>
                </a:lnTo>
                <a:lnTo>
                  <a:pt x="1" y="331"/>
                </a:lnTo>
                <a:lnTo>
                  <a:pt x="5" y="340"/>
                </a:lnTo>
                <a:lnTo>
                  <a:pt x="9" y="349"/>
                </a:lnTo>
                <a:lnTo>
                  <a:pt x="15" y="356"/>
                </a:lnTo>
                <a:lnTo>
                  <a:pt x="15" y="356"/>
                </a:lnTo>
                <a:lnTo>
                  <a:pt x="15" y="356"/>
                </a:lnTo>
                <a:lnTo>
                  <a:pt x="23" y="363"/>
                </a:lnTo>
                <a:lnTo>
                  <a:pt x="31" y="367"/>
                </a:lnTo>
                <a:lnTo>
                  <a:pt x="41" y="370"/>
                </a:lnTo>
                <a:lnTo>
                  <a:pt x="51" y="370"/>
                </a:lnTo>
                <a:lnTo>
                  <a:pt x="143" y="370"/>
                </a:lnTo>
                <a:lnTo>
                  <a:pt x="143" y="370"/>
                </a:lnTo>
                <a:lnTo>
                  <a:pt x="153" y="370"/>
                </a:lnTo>
                <a:lnTo>
                  <a:pt x="163" y="367"/>
                </a:lnTo>
                <a:lnTo>
                  <a:pt x="171" y="361"/>
                </a:lnTo>
                <a:lnTo>
                  <a:pt x="177" y="356"/>
                </a:lnTo>
                <a:lnTo>
                  <a:pt x="179" y="355"/>
                </a:lnTo>
                <a:lnTo>
                  <a:pt x="179" y="355"/>
                </a:lnTo>
                <a:lnTo>
                  <a:pt x="184" y="348"/>
                </a:lnTo>
                <a:lnTo>
                  <a:pt x="188" y="340"/>
                </a:lnTo>
                <a:lnTo>
                  <a:pt x="191" y="331"/>
                </a:lnTo>
                <a:lnTo>
                  <a:pt x="192" y="321"/>
                </a:lnTo>
                <a:lnTo>
                  <a:pt x="192" y="96"/>
                </a:lnTo>
                <a:lnTo>
                  <a:pt x="161" y="96"/>
                </a:lnTo>
                <a:close/>
                <a:moveTo>
                  <a:pt x="107" y="347"/>
                </a:moveTo>
                <a:lnTo>
                  <a:pt x="107" y="347"/>
                </a:lnTo>
                <a:lnTo>
                  <a:pt x="102" y="350"/>
                </a:lnTo>
                <a:lnTo>
                  <a:pt x="96" y="351"/>
                </a:lnTo>
                <a:lnTo>
                  <a:pt x="91" y="350"/>
                </a:lnTo>
                <a:lnTo>
                  <a:pt x="87" y="347"/>
                </a:lnTo>
                <a:lnTo>
                  <a:pt x="87" y="347"/>
                </a:lnTo>
                <a:lnTo>
                  <a:pt x="84" y="342"/>
                </a:lnTo>
                <a:lnTo>
                  <a:pt x="83" y="337"/>
                </a:lnTo>
                <a:lnTo>
                  <a:pt x="84" y="332"/>
                </a:lnTo>
                <a:lnTo>
                  <a:pt x="87" y="327"/>
                </a:lnTo>
                <a:lnTo>
                  <a:pt x="87" y="327"/>
                </a:lnTo>
                <a:lnTo>
                  <a:pt x="91" y="324"/>
                </a:lnTo>
                <a:lnTo>
                  <a:pt x="96" y="323"/>
                </a:lnTo>
                <a:lnTo>
                  <a:pt x="102" y="324"/>
                </a:lnTo>
                <a:lnTo>
                  <a:pt x="107" y="326"/>
                </a:lnTo>
                <a:lnTo>
                  <a:pt x="107" y="326"/>
                </a:lnTo>
                <a:lnTo>
                  <a:pt x="110" y="332"/>
                </a:lnTo>
                <a:lnTo>
                  <a:pt x="111" y="337"/>
                </a:lnTo>
                <a:lnTo>
                  <a:pt x="110" y="342"/>
                </a:lnTo>
                <a:lnTo>
                  <a:pt x="107" y="347"/>
                </a:lnTo>
                <a:lnTo>
                  <a:pt x="107" y="347"/>
                </a:lnTo>
                <a:close/>
                <a:moveTo>
                  <a:pt x="151" y="96"/>
                </a:moveTo>
                <a:lnTo>
                  <a:pt x="40" y="96"/>
                </a:lnTo>
                <a:lnTo>
                  <a:pt x="40" y="10"/>
                </a:lnTo>
                <a:lnTo>
                  <a:pt x="151" y="10"/>
                </a:lnTo>
                <a:lnTo>
                  <a:pt x="151" y="96"/>
                </a:lnTo>
                <a:close/>
              </a:path>
            </a:pathLst>
          </a:custGeom>
          <a:solidFill>
            <a:schemeClr val="bg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143" name="Freeform 128"/>
          <p:cNvSpPr>
            <a:spLocks noEditPoints="1"/>
          </p:cNvSpPr>
          <p:nvPr/>
        </p:nvSpPr>
        <p:spPr bwMode="auto">
          <a:xfrm>
            <a:off x="3578524" y="1671638"/>
            <a:ext cx="190836" cy="190836"/>
          </a:xfrm>
          <a:custGeom>
            <a:avLst/>
            <a:gdLst/>
            <a:ahLst/>
            <a:cxnLst>
              <a:cxn ang="0">
                <a:pos x="72" y="0"/>
              </a:cxn>
              <a:cxn ang="0">
                <a:pos x="44" y="4"/>
              </a:cxn>
              <a:cxn ang="0">
                <a:pos x="22" y="20"/>
              </a:cxn>
              <a:cxn ang="0">
                <a:pos x="6" y="44"/>
              </a:cxn>
              <a:cxn ang="0">
                <a:pos x="0" y="72"/>
              </a:cxn>
              <a:cxn ang="0">
                <a:pos x="2" y="86"/>
              </a:cxn>
              <a:cxn ang="0">
                <a:pos x="12" y="112"/>
              </a:cxn>
              <a:cxn ang="0">
                <a:pos x="32" y="132"/>
              </a:cxn>
              <a:cxn ang="0">
                <a:pos x="58" y="142"/>
              </a:cxn>
              <a:cxn ang="0">
                <a:pos x="72" y="144"/>
              </a:cxn>
              <a:cxn ang="0">
                <a:pos x="100" y="138"/>
              </a:cxn>
              <a:cxn ang="0">
                <a:pos x="124" y="122"/>
              </a:cxn>
              <a:cxn ang="0">
                <a:pos x="140" y="100"/>
              </a:cxn>
              <a:cxn ang="0">
                <a:pos x="144" y="72"/>
              </a:cxn>
              <a:cxn ang="0">
                <a:pos x="144" y="58"/>
              </a:cxn>
              <a:cxn ang="0">
                <a:pos x="132" y="32"/>
              </a:cxn>
              <a:cxn ang="0">
                <a:pos x="112" y="12"/>
              </a:cxn>
              <a:cxn ang="0">
                <a:pos x="86" y="0"/>
              </a:cxn>
              <a:cxn ang="0">
                <a:pos x="72" y="0"/>
              </a:cxn>
              <a:cxn ang="0">
                <a:pos x="18" y="72"/>
              </a:cxn>
              <a:cxn ang="0">
                <a:pos x="22" y="50"/>
              </a:cxn>
              <a:cxn ang="0">
                <a:pos x="34" y="32"/>
              </a:cxn>
              <a:cxn ang="0">
                <a:pos x="50" y="20"/>
              </a:cxn>
              <a:cxn ang="0">
                <a:pos x="72" y="16"/>
              </a:cxn>
              <a:cxn ang="0">
                <a:pos x="80" y="18"/>
              </a:cxn>
              <a:cxn ang="0">
                <a:pos x="96" y="22"/>
              </a:cxn>
              <a:cxn ang="0">
                <a:pos x="28" y="106"/>
              </a:cxn>
              <a:cxn ang="0">
                <a:pos x="24" y="98"/>
              </a:cxn>
              <a:cxn ang="0">
                <a:pos x="18" y="80"/>
              </a:cxn>
              <a:cxn ang="0">
                <a:pos x="18" y="72"/>
              </a:cxn>
              <a:cxn ang="0">
                <a:pos x="72" y="126"/>
              </a:cxn>
              <a:cxn ang="0">
                <a:pos x="56" y="124"/>
              </a:cxn>
              <a:cxn ang="0">
                <a:pos x="40" y="118"/>
              </a:cxn>
              <a:cxn ang="0">
                <a:pos x="116" y="38"/>
              </a:cxn>
              <a:cxn ang="0">
                <a:pos x="124" y="54"/>
              </a:cxn>
              <a:cxn ang="0">
                <a:pos x="128" y="72"/>
              </a:cxn>
              <a:cxn ang="0">
                <a:pos x="126" y="82"/>
              </a:cxn>
              <a:cxn ang="0">
                <a:pos x="118" y="102"/>
              </a:cxn>
              <a:cxn ang="0">
                <a:pos x="104" y="118"/>
              </a:cxn>
              <a:cxn ang="0">
                <a:pos x="84" y="126"/>
              </a:cxn>
              <a:cxn ang="0">
                <a:pos x="72" y="126"/>
              </a:cxn>
            </a:cxnLst>
            <a:rect l="0" t="0" r="r" b="b"/>
            <a:pathLst>
              <a:path w="144" h="144">
                <a:moveTo>
                  <a:pt x="72" y="0"/>
                </a:moveTo>
                <a:lnTo>
                  <a:pt x="72" y="0"/>
                </a:lnTo>
                <a:lnTo>
                  <a:pt x="58" y="0"/>
                </a:lnTo>
                <a:lnTo>
                  <a:pt x="44" y="4"/>
                </a:lnTo>
                <a:lnTo>
                  <a:pt x="32" y="12"/>
                </a:lnTo>
                <a:lnTo>
                  <a:pt x="22" y="20"/>
                </a:lnTo>
                <a:lnTo>
                  <a:pt x="12" y="32"/>
                </a:lnTo>
                <a:lnTo>
                  <a:pt x="6" y="44"/>
                </a:lnTo>
                <a:lnTo>
                  <a:pt x="2" y="58"/>
                </a:lnTo>
                <a:lnTo>
                  <a:pt x="0" y="72"/>
                </a:lnTo>
                <a:lnTo>
                  <a:pt x="0" y="72"/>
                </a:lnTo>
                <a:lnTo>
                  <a:pt x="2" y="86"/>
                </a:lnTo>
                <a:lnTo>
                  <a:pt x="6" y="100"/>
                </a:lnTo>
                <a:lnTo>
                  <a:pt x="12" y="112"/>
                </a:lnTo>
                <a:lnTo>
                  <a:pt x="22" y="122"/>
                </a:lnTo>
                <a:lnTo>
                  <a:pt x="32" y="132"/>
                </a:lnTo>
                <a:lnTo>
                  <a:pt x="44" y="138"/>
                </a:lnTo>
                <a:lnTo>
                  <a:pt x="58" y="142"/>
                </a:lnTo>
                <a:lnTo>
                  <a:pt x="72" y="144"/>
                </a:lnTo>
                <a:lnTo>
                  <a:pt x="72" y="144"/>
                </a:lnTo>
                <a:lnTo>
                  <a:pt x="86" y="142"/>
                </a:lnTo>
                <a:lnTo>
                  <a:pt x="100" y="138"/>
                </a:lnTo>
                <a:lnTo>
                  <a:pt x="112" y="132"/>
                </a:lnTo>
                <a:lnTo>
                  <a:pt x="124" y="122"/>
                </a:lnTo>
                <a:lnTo>
                  <a:pt x="132" y="112"/>
                </a:lnTo>
                <a:lnTo>
                  <a:pt x="140" y="100"/>
                </a:lnTo>
                <a:lnTo>
                  <a:pt x="144" y="86"/>
                </a:lnTo>
                <a:lnTo>
                  <a:pt x="144" y="72"/>
                </a:lnTo>
                <a:lnTo>
                  <a:pt x="144" y="72"/>
                </a:lnTo>
                <a:lnTo>
                  <a:pt x="144" y="58"/>
                </a:lnTo>
                <a:lnTo>
                  <a:pt x="140" y="44"/>
                </a:lnTo>
                <a:lnTo>
                  <a:pt x="132" y="32"/>
                </a:lnTo>
                <a:lnTo>
                  <a:pt x="124" y="20"/>
                </a:lnTo>
                <a:lnTo>
                  <a:pt x="112" y="12"/>
                </a:lnTo>
                <a:lnTo>
                  <a:pt x="100" y="4"/>
                </a:lnTo>
                <a:lnTo>
                  <a:pt x="86" y="0"/>
                </a:lnTo>
                <a:lnTo>
                  <a:pt x="72" y="0"/>
                </a:lnTo>
                <a:lnTo>
                  <a:pt x="72" y="0"/>
                </a:lnTo>
                <a:close/>
                <a:moveTo>
                  <a:pt x="18" y="72"/>
                </a:moveTo>
                <a:lnTo>
                  <a:pt x="18" y="72"/>
                </a:lnTo>
                <a:lnTo>
                  <a:pt x="18" y="60"/>
                </a:lnTo>
                <a:lnTo>
                  <a:pt x="22" y="50"/>
                </a:lnTo>
                <a:lnTo>
                  <a:pt x="26" y="40"/>
                </a:lnTo>
                <a:lnTo>
                  <a:pt x="34" y="32"/>
                </a:lnTo>
                <a:lnTo>
                  <a:pt x="42" y="26"/>
                </a:lnTo>
                <a:lnTo>
                  <a:pt x="50" y="20"/>
                </a:lnTo>
                <a:lnTo>
                  <a:pt x="62" y="18"/>
                </a:lnTo>
                <a:lnTo>
                  <a:pt x="72" y="16"/>
                </a:lnTo>
                <a:lnTo>
                  <a:pt x="72" y="16"/>
                </a:lnTo>
                <a:lnTo>
                  <a:pt x="80" y="18"/>
                </a:lnTo>
                <a:lnTo>
                  <a:pt x="90" y="20"/>
                </a:lnTo>
                <a:lnTo>
                  <a:pt x="96" y="22"/>
                </a:lnTo>
                <a:lnTo>
                  <a:pt x="104" y="26"/>
                </a:lnTo>
                <a:lnTo>
                  <a:pt x="28" y="106"/>
                </a:lnTo>
                <a:lnTo>
                  <a:pt x="28" y="106"/>
                </a:lnTo>
                <a:lnTo>
                  <a:pt x="24" y="98"/>
                </a:lnTo>
                <a:lnTo>
                  <a:pt x="20" y="90"/>
                </a:lnTo>
                <a:lnTo>
                  <a:pt x="18" y="80"/>
                </a:lnTo>
                <a:lnTo>
                  <a:pt x="18" y="72"/>
                </a:lnTo>
                <a:lnTo>
                  <a:pt x="18" y="72"/>
                </a:lnTo>
                <a:close/>
                <a:moveTo>
                  <a:pt x="72" y="126"/>
                </a:moveTo>
                <a:lnTo>
                  <a:pt x="72" y="126"/>
                </a:lnTo>
                <a:lnTo>
                  <a:pt x="64" y="126"/>
                </a:lnTo>
                <a:lnTo>
                  <a:pt x="56" y="124"/>
                </a:lnTo>
                <a:lnTo>
                  <a:pt x="48" y="122"/>
                </a:lnTo>
                <a:lnTo>
                  <a:pt x="40" y="118"/>
                </a:lnTo>
                <a:lnTo>
                  <a:pt x="116" y="38"/>
                </a:lnTo>
                <a:lnTo>
                  <a:pt x="116" y="38"/>
                </a:lnTo>
                <a:lnTo>
                  <a:pt x="120" y="46"/>
                </a:lnTo>
                <a:lnTo>
                  <a:pt x="124" y="54"/>
                </a:lnTo>
                <a:lnTo>
                  <a:pt x="126" y="62"/>
                </a:lnTo>
                <a:lnTo>
                  <a:pt x="128" y="72"/>
                </a:lnTo>
                <a:lnTo>
                  <a:pt x="128" y="72"/>
                </a:lnTo>
                <a:lnTo>
                  <a:pt x="126" y="82"/>
                </a:lnTo>
                <a:lnTo>
                  <a:pt x="124" y="94"/>
                </a:lnTo>
                <a:lnTo>
                  <a:pt x="118" y="102"/>
                </a:lnTo>
                <a:lnTo>
                  <a:pt x="112" y="110"/>
                </a:lnTo>
                <a:lnTo>
                  <a:pt x="104" y="118"/>
                </a:lnTo>
                <a:lnTo>
                  <a:pt x="94" y="122"/>
                </a:lnTo>
                <a:lnTo>
                  <a:pt x="84" y="126"/>
                </a:lnTo>
                <a:lnTo>
                  <a:pt x="72" y="126"/>
                </a:lnTo>
                <a:lnTo>
                  <a:pt x="72" y="126"/>
                </a:lnTo>
                <a:close/>
              </a:path>
            </a:pathLst>
          </a:custGeom>
          <a:solidFill>
            <a:schemeClr val="bg1">
              <a:lumMod val="50000"/>
            </a:schemeClr>
          </a:solid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grpSp>
        <p:nvGrpSpPr>
          <p:cNvPr id="10" name="组合 476"/>
          <p:cNvGrpSpPr/>
          <p:nvPr/>
        </p:nvGrpSpPr>
        <p:grpSpPr>
          <a:xfrm>
            <a:off x="3401001" y="968382"/>
            <a:ext cx="207605" cy="258923"/>
            <a:chOff x="10201275" y="5540375"/>
            <a:chExt cx="282575" cy="352425"/>
          </a:xfrm>
          <a:solidFill>
            <a:schemeClr val="bg1"/>
          </a:solidFill>
        </p:grpSpPr>
        <p:sp>
          <p:nvSpPr>
            <p:cNvPr id="140" name="Freeform 65"/>
            <p:cNvSpPr>
              <a:spLocks noEditPoints="1"/>
            </p:cNvSpPr>
            <p:nvPr/>
          </p:nvSpPr>
          <p:spPr bwMode="auto">
            <a:xfrm>
              <a:off x="10201275" y="5673725"/>
              <a:ext cx="282575" cy="219075"/>
            </a:xfrm>
            <a:custGeom>
              <a:avLst/>
              <a:gdLst/>
              <a:ahLst/>
              <a:cxnLst>
                <a:cxn ang="0">
                  <a:pos x="178" y="22"/>
                </a:cxn>
                <a:cxn ang="0">
                  <a:pos x="176" y="14"/>
                </a:cxn>
                <a:cxn ang="0">
                  <a:pos x="164" y="2"/>
                </a:cxn>
                <a:cxn ang="0">
                  <a:pos x="22" y="0"/>
                </a:cxn>
                <a:cxn ang="0">
                  <a:pos x="14" y="2"/>
                </a:cxn>
                <a:cxn ang="0">
                  <a:pos x="2" y="14"/>
                </a:cxn>
                <a:cxn ang="0">
                  <a:pos x="0" y="118"/>
                </a:cxn>
                <a:cxn ang="0">
                  <a:pos x="2" y="126"/>
                </a:cxn>
                <a:cxn ang="0">
                  <a:pos x="14" y="138"/>
                </a:cxn>
                <a:cxn ang="0">
                  <a:pos x="156" y="138"/>
                </a:cxn>
                <a:cxn ang="0">
                  <a:pos x="164" y="138"/>
                </a:cxn>
                <a:cxn ang="0">
                  <a:pos x="176" y="126"/>
                </a:cxn>
                <a:cxn ang="0">
                  <a:pos x="178" y="112"/>
                </a:cxn>
                <a:cxn ang="0">
                  <a:pos x="150" y="100"/>
                </a:cxn>
                <a:cxn ang="0">
                  <a:pos x="178" y="84"/>
                </a:cxn>
                <a:cxn ang="0">
                  <a:pos x="150" y="72"/>
                </a:cxn>
                <a:cxn ang="0">
                  <a:pos x="178" y="54"/>
                </a:cxn>
                <a:cxn ang="0">
                  <a:pos x="150" y="44"/>
                </a:cxn>
                <a:cxn ang="0">
                  <a:pos x="96" y="80"/>
                </a:cxn>
                <a:cxn ang="0">
                  <a:pos x="96" y="96"/>
                </a:cxn>
                <a:cxn ang="0">
                  <a:pos x="90" y="102"/>
                </a:cxn>
                <a:cxn ang="0">
                  <a:pos x="84" y="100"/>
                </a:cxn>
                <a:cxn ang="0">
                  <a:pos x="82" y="80"/>
                </a:cxn>
                <a:cxn ang="0">
                  <a:pos x="78" y="78"/>
                </a:cxn>
                <a:cxn ang="0">
                  <a:pos x="72" y="70"/>
                </a:cxn>
                <a:cxn ang="0">
                  <a:pos x="72" y="64"/>
                </a:cxn>
                <a:cxn ang="0">
                  <a:pos x="76" y="52"/>
                </a:cxn>
                <a:cxn ang="0">
                  <a:pos x="90" y="46"/>
                </a:cxn>
                <a:cxn ang="0">
                  <a:pos x="96" y="48"/>
                </a:cxn>
                <a:cxn ang="0">
                  <a:pos x="106" y="58"/>
                </a:cxn>
                <a:cxn ang="0">
                  <a:pos x="108" y="64"/>
                </a:cxn>
                <a:cxn ang="0">
                  <a:pos x="104" y="74"/>
                </a:cxn>
                <a:cxn ang="0">
                  <a:pos x="96" y="80"/>
                </a:cxn>
              </a:cxnLst>
              <a:rect l="0" t="0" r="r" b="b"/>
              <a:pathLst>
                <a:path w="178" h="138">
                  <a:moveTo>
                    <a:pt x="178" y="44"/>
                  </a:moveTo>
                  <a:lnTo>
                    <a:pt x="178" y="22"/>
                  </a:lnTo>
                  <a:lnTo>
                    <a:pt x="178" y="22"/>
                  </a:lnTo>
                  <a:lnTo>
                    <a:pt x="176" y="14"/>
                  </a:lnTo>
                  <a:lnTo>
                    <a:pt x="172" y="6"/>
                  </a:lnTo>
                  <a:lnTo>
                    <a:pt x="164" y="2"/>
                  </a:lnTo>
                  <a:lnTo>
                    <a:pt x="156" y="0"/>
                  </a:lnTo>
                  <a:lnTo>
                    <a:pt x="22" y="0"/>
                  </a:lnTo>
                  <a:lnTo>
                    <a:pt x="22" y="0"/>
                  </a:lnTo>
                  <a:lnTo>
                    <a:pt x="14" y="2"/>
                  </a:lnTo>
                  <a:lnTo>
                    <a:pt x="6" y="6"/>
                  </a:lnTo>
                  <a:lnTo>
                    <a:pt x="2" y="14"/>
                  </a:lnTo>
                  <a:lnTo>
                    <a:pt x="0" y="22"/>
                  </a:lnTo>
                  <a:lnTo>
                    <a:pt x="0" y="118"/>
                  </a:lnTo>
                  <a:lnTo>
                    <a:pt x="0" y="118"/>
                  </a:lnTo>
                  <a:lnTo>
                    <a:pt x="2" y="126"/>
                  </a:lnTo>
                  <a:lnTo>
                    <a:pt x="6" y="132"/>
                  </a:lnTo>
                  <a:lnTo>
                    <a:pt x="14" y="138"/>
                  </a:lnTo>
                  <a:lnTo>
                    <a:pt x="22" y="138"/>
                  </a:lnTo>
                  <a:lnTo>
                    <a:pt x="156" y="138"/>
                  </a:lnTo>
                  <a:lnTo>
                    <a:pt x="156" y="138"/>
                  </a:lnTo>
                  <a:lnTo>
                    <a:pt x="164" y="138"/>
                  </a:lnTo>
                  <a:lnTo>
                    <a:pt x="172" y="132"/>
                  </a:lnTo>
                  <a:lnTo>
                    <a:pt x="176" y="126"/>
                  </a:lnTo>
                  <a:lnTo>
                    <a:pt x="178" y="118"/>
                  </a:lnTo>
                  <a:lnTo>
                    <a:pt x="178" y="112"/>
                  </a:lnTo>
                  <a:lnTo>
                    <a:pt x="150" y="112"/>
                  </a:lnTo>
                  <a:lnTo>
                    <a:pt x="150" y="100"/>
                  </a:lnTo>
                  <a:lnTo>
                    <a:pt x="178" y="100"/>
                  </a:lnTo>
                  <a:lnTo>
                    <a:pt x="178" y="84"/>
                  </a:lnTo>
                  <a:lnTo>
                    <a:pt x="150" y="84"/>
                  </a:lnTo>
                  <a:lnTo>
                    <a:pt x="150" y="72"/>
                  </a:lnTo>
                  <a:lnTo>
                    <a:pt x="178" y="72"/>
                  </a:lnTo>
                  <a:lnTo>
                    <a:pt x="178" y="54"/>
                  </a:lnTo>
                  <a:lnTo>
                    <a:pt x="150" y="54"/>
                  </a:lnTo>
                  <a:lnTo>
                    <a:pt x="150" y="44"/>
                  </a:lnTo>
                  <a:lnTo>
                    <a:pt x="178" y="44"/>
                  </a:lnTo>
                  <a:close/>
                  <a:moveTo>
                    <a:pt x="96" y="80"/>
                  </a:moveTo>
                  <a:lnTo>
                    <a:pt x="96" y="96"/>
                  </a:lnTo>
                  <a:lnTo>
                    <a:pt x="96" y="96"/>
                  </a:lnTo>
                  <a:lnTo>
                    <a:pt x="94" y="100"/>
                  </a:lnTo>
                  <a:lnTo>
                    <a:pt x="90" y="102"/>
                  </a:lnTo>
                  <a:lnTo>
                    <a:pt x="90" y="102"/>
                  </a:lnTo>
                  <a:lnTo>
                    <a:pt x="84" y="100"/>
                  </a:lnTo>
                  <a:lnTo>
                    <a:pt x="82" y="96"/>
                  </a:lnTo>
                  <a:lnTo>
                    <a:pt x="82" y="80"/>
                  </a:lnTo>
                  <a:lnTo>
                    <a:pt x="82" y="80"/>
                  </a:lnTo>
                  <a:lnTo>
                    <a:pt x="78" y="78"/>
                  </a:lnTo>
                  <a:lnTo>
                    <a:pt x="74" y="74"/>
                  </a:lnTo>
                  <a:lnTo>
                    <a:pt x="72" y="70"/>
                  </a:lnTo>
                  <a:lnTo>
                    <a:pt x="72" y="64"/>
                  </a:lnTo>
                  <a:lnTo>
                    <a:pt x="72" y="64"/>
                  </a:lnTo>
                  <a:lnTo>
                    <a:pt x="72" y="58"/>
                  </a:lnTo>
                  <a:lnTo>
                    <a:pt x="76" y="52"/>
                  </a:lnTo>
                  <a:lnTo>
                    <a:pt x="82" y="48"/>
                  </a:lnTo>
                  <a:lnTo>
                    <a:pt x="90" y="46"/>
                  </a:lnTo>
                  <a:lnTo>
                    <a:pt x="90" y="46"/>
                  </a:lnTo>
                  <a:lnTo>
                    <a:pt x="96" y="48"/>
                  </a:lnTo>
                  <a:lnTo>
                    <a:pt x="102" y="52"/>
                  </a:lnTo>
                  <a:lnTo>
                    <a:pt x="106" y="58"/>
                  </a:lnTo>
                  <a:lnTo>
                    <a:pt x="108" y="64"/>
                  </a:lnTo>
                  <a:lnTo>
                    <a:pt x="108" y="64"/>
                  </a:lnTo>
                  <a:lnTo>
                    <a:pt x="106" y="70"/>
                  </a:lnTo>
                  <a:lnTo>
                    <a:pt x="104" y="74"/>
                  </a:lnTo>
                  <a:lnTo>
                    <a:pt x="102" y="78"/>
                  </a:lnTo>
                  <a:lnTo>
                    <a:pt x="96" y="80"/>
                  </a:lnTo>
                  <a:lnTo>
                    <a:pt x="96" y="80"/>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141" name="Freeform 66"/>
            <p:cNvSpPr/>
            <p:nvPr/>
          </p:nvSpPr>
          <p:spPr bwMode="auto">
            <a:xfrm>
              <a:off x="10229850" y="5540375"/>
              <a:ext cx="225425" cy="127000"/>
            </a:xfrm>
            <a:custGeom>
              <a:avLst/>
              <a:gdLst/>
              <a:ahLst/>
              <a:cxnLst>
                <a:cxn ang="0">
                  <a:pos x="24" y="54"/>
                </a:cxn>
                <a:cxn ang="0">
                  <a:pos x="24" y="54"/>
                </a:cxn>
                <a:cxn ang="0">
                  <a:pos x="26" y="48"/>
                </a:cxn>
                <a:cxn ang="0">
                  <a:pos x="28" y="42"/>
                </a:cxn>
                <a:cxn ang="0">
                  <a:pos x="30" y="36"/>
                </a:cxn>
                <a:cxn ang="0">
                  <a:pos x="36" y="30"/>
                </a:cxn>
                <a:cxn ang="0">
                  <a:pos x="40" y="26"/>
                </a:cxn>
                <a:cxn ang="0">
                  <a:pos x="46" y="22"/>
                </a:cxn>
                <a:cxn ang="0">
                  <a:pos x="52" y="20"/>
                </a:cxn>
                <a:cxn ang="0">
                  <a:pos x="60" y="20"/>
                </a:cxn>
                <a:cxn ang="0">
                  <a:pos x="82" y="20"/>
                </a:cxn>
                <a:cxn ang="0">
                  <a:pos x="82" y="20"/>
                </a:cxn>
                <a:cxn ang="0">
                  <a:pos x="90" y="20"/>
                </a:cxn>
                <a:cxn ang="0">
                  <a:pos x="96" y="22"/>
                </a:cxn>
                <a:cxn ang="0">
                  <a:pos x="102" y="26"/>
                </a:cxn>
                <a:cxn ang="0">
                  <a:pos x="108" y="30"/>
                </a:cxn>
                <a:cxn ang="0">
                  <a:pos x="112" y="36"/>
                </a:cxn>
                <a:cxn ang="0">
                  <a:pos x="114" y="42"/>
                </a:cxn>
                <a:cxn ang="0">
                  <a:pos x="116" y="48"/>
                </a:cxn>
                <a:cxn ang="0">
                  <a:pos x="118" y="54"/>
                </a:cxn>
                <a:cxn ang="0">
                  <a:pos x="118" y="80"/>
                </a:cxn>
                <a:cxn ang="0">
                  <a:pos x="142" y="80"/>
                </a:cxn>
                <a:cxn ang="0">
                  <a:pos x="142" y="48"/>
                </a:cxn>
                <a:cxn ang="0">
                  <a:pos x="142" y="48"/>
                </a:cxn>
                <a:cxn ang="0">
                  <a:pos x="142" y="38"/>
                </a:cxn>
                <a:cxn ang="0">
                  <a:pos x="138" y="28"/>
                </a:cxn>
                <a:cxn ang="0">
                  <a:pos x="134" y="20"/>
                </a:cxn>
                <a:cxn ang="0">
                  <a:pos x="128" y="14"/>
                </a:cxn>
                <a:cxn ang="0">
                  <a:pos x="122" y="8"/>
                </a:cxn>
                <a:cxn ang="0">
                  <a:pos x="114" y="4"/>
                </a:cxn>
                <a:cxn ang="0">
                  <a:pos x="104" y="0"/>
                </a:cxn>
                <a:cxn ang="0">
                  <a:pos x="94" y="0"/>
                </a:cxn>
                <a:cxn ang="0">
                  <a:pos x="48" y="0"/>
                </a:cxn>
                <a:cxn ang="0">
                  <a:pos x="48" y="0"/>
                </a:cxn>
                <a:cxn ang="0">
                  <a:pos x="38" y="0"/>
                </a:cxn>
                <a:cxn ang="0">
                  <a:pos x="30" y="4"/>
                </a:cxn>
                <a:cxn ang="0">
                  <a:pos x="22" y="8"/>
                </a:cxn>
                <a:cxn ang="0">
                  <a:pos x="14" y="14"/>
                </a:cxn>
                <a:cxn ang="0">
                  <a:pos x="8" y="20"/>
                </a:cxn>
                <a:cxn ang="0">
                  <a:pos x="4" y="28"/>
                </a:cxn>
                <a:cxn ang="0">
                  <a:pos x="2" y="38"/>
                </a:cxn>
                <a:cxn ang="0">
                  <a:pos x="0" y="48"/>
                </a:cxn>
                <a:cxn ang="0">
                  <a:pos x="0" y="80"/>
                </a:cxn>
                <a:cxn ang="0">
                  <a:pos x="24" y="80"/>
                </a:cxn>
                <a:cxn ang="0">
                  <a:pos x="24" y="54"/>
                </a:cxn>
              </a:cxnLst>
              <a:rect l="0" t="0" r="r" b="b"/>
              <a:pathLst>
                <a:path w="142" h="80">
                  <a:moveTo>
                    <a:pt x="24" y="54"/>
                  </a:moveTo>
                  <a:lnTo>
                    <a:pt x="24" y="54"/>
                  </a:lnTo>
                  <a:lnTo>
                    <a:pt x="26" y="48"/>
                  </a:lnTo>
                  <a:lnTo>
                    <a:pt x="28" y="42"/>
                  </a:lnTo>
                  <a:lnTo>
                    <a:pt x="30" y="36"/>
                  </a:lnTo>
                  <a:lnTo>
                    <a:pt x="36" y="30"/>
                  </a:lnTo>
                  <a:lnTo>
                    <a:pt x="40" y="26"/>
                  </a:lnTo>
                  <a:lnTo>
                    <a:pt x="46" y="22"/>
                  </a:lnTo>
                  <a:lnTo>
                    <a:pt x="52" y="20"/>
                  </a:lnTo>
                  <a:lnTo>
                    <a:pt x="60" y="20"/>
                  </a:lnTo>
                  <a:lnTo>
                    <a:pt x="82" y="20"/>
                  </a:lnTo>
                  <a:lnTo>
                    <a:pt x="82" y="20"/>
                  </a:lnTo>
                  <a:lnTo>
                    <a:pt x="90" y="20"/>
                  </a:lnTo>
                  <a:lnTo>
                    <a:pt x="96" y="22"/>
                  </a:lnTo>
                  <a:lnTo>
                    <a:pt x="102" y="26"/>
                  </a:lnTo>
                  <a:lnTo>
                    <a:pt x="108" y="30"/>
                  </a:lnTo>
                  <a:lnTo>
                    <a:pt x="112" y="36"/>
                  </a:lnTo>
                  <a:lnTo>
                    <a:pt x="114" y="42"/>
                  </a:lnTo>
                  <a:lnTo>
                    <a:pt x="116" y="48"/>
                  </a:lnTo>
                  <a:lnTo>
                    <a:pt x="118" y="54"/>
                  </a:lnTo>
                  <a:lnTo>
                    <a:pt x="118" y="80"/>
                  </a:lnTo>
                  <a:lnTo>
                    <a:pt x="142" y="80"/>
                  </a:lnTo>
                  <a:lnTo>
                    <a:pt x="142" y="48"/>
                  </a:lnTo>
                  <a:lnTo>
                    <a:pt x="142" y="48"/>
                  </a:lnTo>
                  <a:lnTo>
                    <a:pt x="142" y="38"/>
                  </a:lnTo>
                  <a:lnTo>
                    <a:pt x="138" y="28"/>
                  </a:lnTo>
                  <a:lnTo>
                    <a:pt x="134" y="20"/>
                  </a:lnTo>
                  <a:lnTo>
                    <a:pt x="128" y="14"/>
                  </a:lnTo>
                  <a:lnTo>
                    <a:pt x="122" y="8"/>
                  </a:lnTo>
                  <a:lnTo>
                    <a:pt x="114" y="4"/>
                  </a:lnTo>
                  <a:lnTo>
                    <a:pt x="104" y="0"/>
                  </a:lnTo>
                  <a:lnTo>
                    <a:pt x="94" y="0"/>
                  </a:lnTo>
                  <a:lnTo>
                    <a:pt x="48" y="0"/>
                  </a:lnTo>
                  <a:lnTo>
                    <a:pt x="48" y="0"/>
                  </a:lnTo>
                  <a:lnTo>
                    <a:pt x="38" y="0"/>
                  </a:lnTo>
                  <a:lnTo>
                    <a:pt x="30" y="4"/>
                  </a:lnTo>
                  <a:lnTo>
                    <a:pt x="22" y="8"/>
                  </a:lnTo>
                  <a:lnTo>
                    <a:pt x="14" y="14"/>
                  </a:lnTo>
                  <a:lnTo>
                    <a:pt x="8" y="20"/>
                  </a:lnTo>
                  <a:lnTo>
                    <a:pt x="4" y="28"/>
                  </a:lnTo>
                  <a:lnTo>
                    <a:pt x="2" y="38"/>
                  </a:lnTo>
                  <a:lnTo>
                    <a:pt x="0" y="48"/>
                  </a:lnTo>
                  <a:lnTo>
                    <a:pt x="0" y="80"/>
                  </a:lnTo>
                  <a:lnTo>
                    <a:pt x="24" y="80"/>
                  </a:lnTo>
                  <a:lnTo>
                    <a:pt x="24" y="54"/>
                  </a:lnTo>
                  <a:close/>
                </a:path>
              </a:pathLst>
            </a:custGeom>
            <a:grp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grpSp>
      <p:grpSp>
        <p:nvGrpSpPr>
          <p:cNvPr id="11" name="组合 310"/>
          <p:cNvGrpSpPr/>
          <p:nvPr/>
        </p:nvGrpSpPr>
        <p:grpSpPr>
          <a:xfrm>
            <a:off x="3055863" y="1212110"/>
            <a:ext cx="399722" cy="542732"/>
            <a:chOff x="0" y="2805113"/>
            <a:chExt cx="1062037" cy="1096962"/>
          </a:xfrm>
          <a:solidFill>
            <a:schemeClr val="tx1">
              <a:lumMod val="50000"/>
              <a:lumOff val="50000"/>
            </a:schemeClr>
          </a:solidFill>
        </p:grpSpPr>
        <p:sp>
          <p:nvSpPr>
            <p:cNvPr id="87" name="Freeform 40"/>
            <p:cNvSpPr>
              <a:spLocks noEditPoints="1"/>
            </p:cNvSpPr>
            <p:nvPr/>
          </p:nvSpPr>
          <p:spPr bwMode="auto">
            <a:xfrm>
              <a:off x="534987" y="2805113"/>
              <a:ext cx="527050" cy="1096962"/>
            </a:xfrm>
            <a:custGeom>
              <a:avLst/>
              <a:gdLst/>
              <a:ahLst/>
              <a:cxnLst>
                <a:cxn ang="0">
                  <a:pos x="7974" y="7861"/>
                </a:cxn>
                <a:cxn ang="0">
                  <a:pos x="7758" y="6246"/>
                </a:cxn>
                <a:cxn ang="0">
                  <a:pos x="7220" y="4631"/>
                </a:cxn>
                <a:cxn ang="0">
                  <a:pos x="4633" y="6246"/>
                </a:cxn>
                <a:cxn ang="0">
                  <a:pos x="2586" y="2262"/>
                </a:cxn>
                <a:cxn ang="0">
                  <a:pos x="1401" y="646"/>
                </a:cxn>
                <a:cxn ang="0">
                  <a:pos x="0" y="0"/>
                </a:cxn>
                <a:cxn ang="0">
                  <a:pos x="3341" y="3984"/>
                </a:cxn>
                <a:cxn ang="0">
                  <a:pos x="2586" y="2262"/>
                </a:cxn>
                <a:cxn ang="0">
                  <a:pos x="0" y="4631"/>
                </a:cxn>
                <a:cxn ang="0">
                  <a:pos x="3879" y="7861"/>
                </a:cxn>
                <a:cxn ang="0">
                  <a:pos x="3449" y="4631"/>
                </a:cxn>
                <a:cxn ang="0">
                  <a:pos x="6788" y="3984"/>
                </a:cxn>
                <a:cxn ang="0">
                  <a:pos x="5927" y="2800"/>
                </a:cxn>
                <a:cxn ang="0">
                  <a:pos x="4849" y="1723"/>
                </a:cxn>
                <a:cxn ang="0">
                  <a:pos x="3663" y="969"/>
                </a:cxn>
                <a:cxn ang="0">
                  <a:pos x="2263" y="323"/>
                </a:cxn>
                <a:cxn ang="0">
                  <a:pos x="3341" y="1938"/>
                </a:cxn>
                <a:cxn ang="0">
                  <a:pos x="4203" y="3984"/>
                </a:cxn>
                <a:cxn ang="0">
                  <a:pos x="2801" y="15507"/>
                </a:cxn>
                <a:cxn ang="0">
                  <a:pos x="2909" y="15938"/>
                </a:cxn>
                <a:cxn ang="0">
                  <a:pos x="4311" y="15184"/>
                </a:cxn>
                <a:cxn ang="0">
                  <a:pos x="5496" y="14215"/>
                </a:cxn>
                <a:cxn ang="0">
                  <a:pos x="6466" y="13030"/>
                </a:cxn>
                <a:cxn ang="0">
                  <a:pos x="4203" y="12384"/>
                </a:cxn>
                <a:cxn ang="0">
                  <a:pos x="3341" y="14646"/>
                </a:cxn>
                <a:cxn ang="0">
                  <a:pos x="4633" y="10230"/>
                </a:cxn>
                <a:cxn ang="0">
                  <a:pos x="7220" y="11738"/>
                </a:cxn>
                <a:cxn ang="0">
                  <a:pos x="7758" y="10230"/>
                </a:cxn>
                <a:cxn ang="0">
                  <a:pos x="7974" y="8508"/>
                </a:cxn>
                <a:cxn ang="0">
                  <a:pos x="3879" y="8508"/>
                </a:cxn>
                <a:cxn ang="0">
                  <a:pos x="0" y="11738"/>
                </a:cxn>
                <a:cxn ang="0">
                  <a:pos x="3771" y="10230"/>
                </a:cxn>
                <a:cxn ang="0">
                  <a:pos x="3341" y="12384"/>
                </a:cxn>
                <a:cxn ang="0">
                  <a:pos x="0" y="16584"/>
                </a:cxn>
                <a:cxn ang="0">
                  <a:pos x="1401" y="15938"/>
                </a:cxn>
                <a:cxn ang="0">
                  <a:pos x="2586" y="14322"/>
                </a:cxn>
                <a:cxn ang="0">
                  <a:pos x="3341" y="12384"/>
                </a:cxn>
              </a:cxnLst>
              <a:rect l="0" t="0" r="r" b="b"/>
              <a:pathLst>
                <a:path w="7974" h="16584">
                  <a:moveTo>
                    <a:pt x="4741" y="7861"/>
                  </a:moveTo>
                  <a:lnTo>
                    <a:pt x="7974" y="7861"/>
                  </a:lnTo>
                  <a:lnTo>
                    <a:pt x="7866" y="7107"/>
                  </a:lnTo>
                  <a:lnTo>
                    <a:pt x="7758" y="6246"/>
                  </a:lnTo>
                  <a:lnTo>
                    <a:pt x="7544" y="5492"/>
                  </a:lnTo>
                  <a:lnTo>
                    <a:pt x="7220" y="4631"/>
                  </a:lnTo>
                  <a:lnTo>
                    <a:pt x="4311" y="4631"/>
                  </a:lnTo>
                  <a:lnTo>
                    <a:pt x="4633" y="6246"/>
                  </a:lnTo>
                  <a:lnTo>
                    <a:pt x="4741" y="7861"/>
                  </a:lnTo>
                  <a:close/>
                  <a:moveTo>
                    <a:pt x="2586" y="2262"/>
                  </a:moveTo>
                  <a:lnTo>
                    <a:pt x="2047" y="1400"/>
                  </a:lnTo>
                  <a:lnTo>
                    <a:pt x="1401" y="646"/>
                  </a:lnTo>
                  <a:lnTo>
                    <a:pt x="754" y="216"/>
                  </a:lnTo>
                  <a:lnTo>
                    <a:pt x="0" y="0"/>
                  </a:lnTo>
                  <a:lnTo>
                    <a:pt x="0" y="3984"/>
                  </a:lnTo>
                  <a:lnTo>
                    <a:pt x="3341" y="3984"/>
                  </a:lnTo>
                  <a:lnTo>
                    <a:pt x="3017" y="3123"/>
                  </a:lnTo>
                  <a:lnTo>
                    <a:pt x="2586" y="2262"/>
                  </a:lnTo>
                  <a:close/>
                  <a:moveTo>
                    <a:pt x="3449" y="4631"/>
                  </a:moveTo>
                  <a:lnTo>
                    <a:pt x="0" y="4631"/>
                  </a:lnTo>
                  <a:lnTo>
                    <a:pt x="0" y="7861"/>
                  </a:lnTo>
                  <a:lnTo>
                    <a:pt x="3879" y="7861"/>
                  </a:lnTo>
                  <a:lnTo>
                    <a:pt x="3771" y="6246"/>
                  </a:lnTo>
                  <a:lnTo>
                    <a:pt x="3449" y="4631"/>
                  </a:lnTo>
                  <a:close/>
                  <a:moveTo>
                    <a:pt x="4203" y="3984"/>
                  </a:moveTo>
                  <a:lnTo>
                    <a:pt x="6788" y="3984"/>
                  </a:lnTo>
                  <a:lnTo>
                    <a:pt x="6466" y="3446"/>
                  </a:lnTo>
                  <a:lnTo>
                    <a:pt x="5927" y="2800"/>
                  </a:lnTo>
                  <a:lnTo>
                    <a:pt x="5388" y="2262"/>
                  </a:lnTo>
                  <a:lnTo>
                    <a:pt x="4849" y="1723"/>
                  </a:lnTo>
                  <a:lnTo>
                    <a:pt x="4311" y="1293"/>
                  </a:lnTo>
                  <a:lnTo>
                    <a:pt x="3663" y="969"/>
                  </a:lnTo>
                  <a:lnTo>
                    <a:pt x="2909" y="646"/>
                  </a:lnTo>
                  <a:lnTo>
                    <a:pt x="2263" y="323"/>
                  </a:lnTo>
                  <a:lnTo>
                    <a:pt x="2801" y="1077"/>
                  </a:lnTo>
                  <a:lnTo>
                    <a:pt x="3341" y="1938"/>
                  </a:lnTo>
                  <a:lnTo>
                    <a:pt x="3771" y="2907"/>
                  </a:lnTo>
                  <a:lnTo>
                    <a:pt x="4203" y="3984"/>
                  </a:lnTo>
                  <a:close/>
                  <a:moveTo>
                    <a:pt x="3341" y="14646"/>
                  </a:moveTo>
                  <a:lnTo>
                    <a:pt x="2801" y="15507"/>
                  </a:lnTo>
                  <a:lnTo>
                    <a:pt x="2263" y="16261"/>
                  </a:lnTo>
                  <a:lnTo>
                    <a:pt x="2909" y="15938"/>
                  </a:lnTo>
                  <a:lnTo>
                    <a:pt x="3663" y="15615"/>
                  </a:lnTo>
                  <a:lnTo>
                    <a:pt x="4311" y="15184"/>
                  </a:lnTo>
                  <a:lnTo>
                    <a:pt x="4957" y="14754"/>
                  </a:lnTo>
                  <a:lnTo>
                    <a:pt x="5496" y="14215"/>
                  </a:lnTo>
                  <a:lnTo>
                    <a:pt x="6034" y="13677"/>
                  </a:lnTo>
                  <a:lnTo>
                    <a:pt x="6466" y="13030"/>
                  </a:lnTo>
                  <a:lnTo>
                    <a:pt x="6896" y="12384"/>
                  </a:lnTo>
                  <a:lnTo>
                    <a:pt x="4203" y="12384"/>
                  </a:lnTo>
                  <a:lnTo>
                    <a:pt x="3771" y="13569"/>
                  </a:lnTo>
                  <a:lnTo>
                    <a:pt x="3341" y="14646"/>
                  </a:lnTo>
                  <a:close/>
                  <a:moveTo>
                    <a:pt x="4741" y="8508"/>
                  </a:moveTo>
                  <a:lnTo>
                    <a:pt x="4633" y="10230"/>
                  </a:lnTo>
                  <a:lnTo>
                    <a:pt x="4311" y="11738"/>
                  </a:lnTo>
                  <a:lnTo>
                    <a:pt x="7220" y="11738"/>
                  </a:lnTo>
                  <a:lnTo>
                    <a:pt x="7544" y="10984"/>
                  </a:lnTo>
                  <a:lnTo>
                    <a:pt x="7758" y="10230"/>
                  </a:lnTo>
                  <a:lnTo>
                    <a:pt x="7974" y="9369"/>
                  </a:lnTo>
                  <a:lnTo>
                    <a:pt x="7974" y="8508"/>
                  </a:lnTo>
                  <a:lnTo>
                    <a:pt x="4741" y="8508"/>
                  </a:lnTo>
                  <a:close/>
                  <a:moveTo>
                    <a:pt x="3879" y="8508"/>
                  </a:moveTo>
                  <a:lnTo>
                    <a:pt x="0" y="8508"/>
                  </a:lnTo>
                  <a:lnTo>
                    <a:pt x="0" y="11738"/>
                  </a:lnTo>
                  <a:lnTo>
                    <a:pt x="3555" y="11738"/>
                  </a:lnTo>
                  <a:lnTo>
                    <a:pt x="3771" y="10230"/>
                  </a:lnTo>
                  <a:lnTo>
                    <a:pt x="3879" y="8508"/>
                  </a:lnTo>
                  <a:close/>
                  <a:moveTo>
                    <a:pt x="3341" y="12384"/>
                  </a:moveTo>
                  <a:lnTo>
                    <a:pt x="0" y="12384"/>
                  </a:lnTo>
                  <a:lnTo>
                    <a:pt x="0" y="16584"/>
                  </a:lnTo>
                  <a:lnTo>
                    <a:pt x="754" y="16368"/>
                  </a:lnTo>
                  <a:lnTo>
                    <a:pt x="1401" y="15938"/>
                  </a:lnTo>
                  <a:lnTo>
                    <a:pt x="2047" y="15184"/>
                  </a:lnTo>
                  <a:lnTo>
                    <a:pt x="2586" y="14322"/>
                  </a:lnTo>
                  <a:lnTo>
                    <a:pt x="3017" y="13461"/>
                  </a:lnTo>
                  <a:lnTo>
                    <a:pt x="3341" y="12384"/>
                  </a:lnTo>
                  <a:close/>
                </a:path>
              </a:pathLst>
            </a:custGeom>
            <a:solidFill>
              <a:schemeClr val="bg1"/>
            </a:solid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sp>
          <p:nvSpPr>
            <p:cNvPr id="88" name="Freeform 41"/>
            <p:cNvSpPr>
              <a:spLocks noEditPoints="1"/>
            </p:cNvSpPr>
            <p:nvPr/>
          </p:nvSpPr>
          <p:spPr bwMode="auto">
            <a:xfrm>
              <a:off x="0" y="2805113"/>
              <a:ext cx="455612" cy="1096962"/>
            </a:xfrm>
            <a:custGeom>
              <a:avLst/>
              <a:gdLst/>
              <a:ahLst/>
              <a:cxnLst>
                <a:cxn ang="0">
                  <a:pos x="6896" y="16584"/>
                </a:cxn>
                <a:cxn ang="0">
                  <a:pos x="6896" y="0"/>
                </a:cxn>
                <a:cxn ang="0">
                  <a:pos x="5496" y="0"/>
                </a:cxn>
                <a:cxn ang="0">
                  <a:pos x="5496" y="754"/>
                </a:cxn>
                <a:cxn ang="0">
                  <a:pos x="4311" y="861"/>
                </a:cxn>
                <a:cxn ang="0">
                  <a:pos x="3341" y="1185"/>
                </a:cxn>
                <a:cxn ang="0">
                  <a:pos x="2478" y="1616"/>
                </a:cxn>
                <a:cxn ang="0">
                  <a:pos x="1832" y="2154"/>
                </a:cxn>
                <a:cxn ang="0">
                  <a:pos x="1293" y="2692"/>
                </a:cxn>
                <a:cxn ang="0">
                  <a:pos x="862" y="3446"/>
                </a:cxn>
                <a:cxn ang="0">
                  <a:pos x="646" y="4200"/>
                </a:cxn>
                <a:cxn ang="0">
                  <a:pos x="538" y="5061"/>
                </a:cxn>
                <a:cxn ang="0">
                  <a:pos x="646" y="5707"/>
                </a:cxn>
                <a:cxn ang="0">
                  <a:pos x="754" y="6246"/>
                </a:cxn>
                <a:cxn ang="0">
                  <a:pos x="970" y="6784"/>
                </a:cxn>
                <a:cxn ang="0">
                  <a:pos x="1186" y="7215"/>
                </a:cxn>
                <a:cxn ang="0">
                  <a:pos x="1832" y="8076"/>
                </a:cxn>
                <a:cxn ang="0">
                  <a:pos x="2263" y="8292"/>
                </a:cxn>
                <a:cxn ang="0">
                  <a:pos x="2694" y="8508"/>
                </a:cxn>
                <a:cxn ang="0">
                  <a:pos x="3771" y="9046"/>
                </a:cxn>
                <a:cxn ang="0">
                  <a:pos x="5496" y="9477"/>
                </a:cxn>
                <a:cxn ang="0">
                  <a:pos x="5496" y="13030"/>
                </a:cxn>
                <a:cxn ang="0">
                  <a:pos x="4849" y="12707"/>
                </a:cxn>
                <a:cxn ang="0">
                  <a:pos x="4525" y="12276"/>
                </a:cxn>
                <a:cxn ang="0">
                  <a:pos x="4203" y="11738"/>
                </a:cxn>
                <a:cxn ang="0">
                  <a:pos x="3987" y="10877"/>
                </a:cxn>
                <a:cxn ang="0">
                  <a:pos x="0" y="11307"/>
                </a:cxn>
                <a:cxn ang="0">
                  <a:pos x="216" y="12276"/>
                </a:cxn>
                <a:cxn ang="0">
                  <a:pos x="538" y="13030"/>
                </a:cxn>
                <a:cxn ang="0">
                  <a:pos x="970" y="13677"/>
                </a:cxn>
                <a:cxn ang="0">
                  <a:pos x="1508" y="14322"/>
                </a:cxn>
                <a:cxn ang="0">
                  <a:pos x="2263" y="14861"/>
                </a:cxn>
                <a:cxn ang="0">
                  <a:pos x="3125" y="15291"/>
                </a:cxn>
                <a:cxn ang="0">
                  <a:pos x="4203" y="15507"/>
                </a:cxn>
                <a:cxn ang="0">
                  <a:pos x="5496" y="15723"/>
                </a:cxn>
                <a:cxn ang="0">
                  <a:pos x="5496" y="16584"/>
                </a:cxn>
                <a:cxn ang="0">
                  <a:pos x="6896" y="16584"/>
                </a:cxn>
                <a:cxn ang="0">
                  <a:pos x="4633" y="5385"/>
                </a:cxn>
                <a:cxn ang="0">
                  <a:pos x="4419" y="4953"/>
                </a:cxn>
                <a:cxn ang="0">
                  <a:pos x="4311" y="4631"/>
                </a:cxn>
                <a:cxn ang="0">
                  <a:pos x="4419" y="4200"/>
                </a:cxn>
                <a:cxn ang="0">
                  <a:pos x="4633" y="3877"/>
                </a:cxn>
                <a:cxn ang="0">
                  <a:pos x="4957" y="3554"/>
                </a:cxn>
                <a:cxn ang="0">
                  <a:pos x="5496" y="3339"/>
                </a:cxn>
                <a:cxn ang="0">
                  <a:pos x="5496" y="5923"/>
                </a:cxn>
                <a:cxn ang="0">
                  <a:pos x="4957" y="5707"/>
                </a:cxn>
                <a:cxn ang="0">
                  <a:pos x="4633" y="5385"/>
                </a:cxn>
              </a:cxnLst>
              <a:rect l="0" t="0" r="r" b="b"/>
              <a:pathLst>
                <a:path w="6896" h="16584">
                  <a:moveTo>
                    <a:pt x="6896" y="16584"/>
                  </a:moveTo>
                  <a:lnTo>
                    <a:pt x="6896" y="0"/>
                  </a:lnTo>
                  <a:lnTo>
                    <a:pt x="5496" y="0"/>
                  </a:lnTo>
                  <a:lnTo>
                    <a:pt x="5496" y="754"/>
                  </a:lnTo>
                  <a:lnTo>
                    <a:pt x="4311" y="861"/>
                  </a:lnTo>
                  <a:lnTo>
                    <a:pt x="3341" y="1185"/>
                  </a:lnTo>
                  <a:lnTo>
                    <a:pt x="2478" y="1616"/>
                  </a:lnTo>
                  <a:lnTo>
                    <a:pt x="1832" y="2154"/>
                  </a:lnTo>
                  <a:lnTo>
                    <a:pt x="1293" y="2692"/>
                  </a:lnTo>
                  <a:lnTo>
                    <a:pt x="862" y="3446"/>
                  </a:lnTo>
                  <a:lnTo>
                    <a:pt x="646" y="4200"/>
                  </a:lnTo>
                  <a:lnTo>
                    <a:pt x="538" y="5061"/>
                  </a:lnTo>
                  <a:lnTo>
                    <a:pt x="646" y="5707"/>
                  </a:lnTo>
                  <a:lnTo>
                    <a:pt x="754" y="6246"/>
                  </a:lnTo>
                  <a:lnTo>
                    <a:pt x="970" y="6784"/>
                  </a:lnTo>
                  <a:lnTo>
                    <a:pt x="1186" y="7215"/>
                  </a:lnTo>
                  <a:lnTo>
                    <a:pt x="1832" y="8076"/>
                  </a:lnTo>
                  <a:lnTo>
                    <a:pt x="2263" y="8292"/>
                  </a:lnTo>
                  <a:lnTo>
                    <a:pt x="2694" y="8508"/>
                  </a:lnTo>
                  <a:lnTo>
                    <a:pt x="3771" y="9046"/>
                  </a:lnTo>
                  <a:lnTo>
                    <a:pt x="5496" y="9477"/>
                  </a:lnTo>
                  <a:lnTo>
                    <a:pt x="5496" y="13030"/>
                  </a:lnTo>
                  <a:lnTo>
                    <a:pt x="4849" y="12707"/>
                  </a:lnTo>
                  <a:lnTo>
                    <a:pt x="4525" y="12276"/>
                  </a:lnTo>
                  <a:lnTo>
                    <a:pt x="4203" y="11738"/>
                  </a:lnTo>
                  <a:lnTo>
                    <a:pt x="3987" y="10877"/>
                  </a:lnTo>
                  <a:lnTo>
                    <a:pt x="0" y="11307"/>
                  </a:lnTo>
                  <a:lnTo>
                    <a:pt x="216" y="12276"/>
                  </a:lnTo>
                  <a:lnTo>
                    <a:pt x="538" y="13030"/>
                  </a:lnTo>
                  <a:lnTo>
                    <a:pt x="970" y="13677"/>
                  </a:lnTo>
                  <a:lnTo>
                    <a:pt x="1508" y="14322"/>
                  </a:lnTo>
                  <a:lnTo>
                    <a:pt x="2263" y="14861"/>
                  </a:lnTo>
                  <a:lnTo>
                    <a:pt x="3125" y="15291"/>
                  </a:lnTo>
                  <a:lnTo>
                    <a:pt x="4203" y="15507"/>
                  </a:lnTo>
                  <a:lnTo>
                    <a:pt x="5496" y="15723"/>
                  </a:lnTo>
                  <a:lnTo>
                    <a:pt x="5496" y="16584"/>
                  </a:lnTo>
                  <a:lnTo>
                    <a:pt x="6896" y="16584"/>
                  </a:lnTo>
                  <a:close/>
                  <a:moveTo>
                    <a:pt x="4633" y="5385"/>
                  </a:moveTo>
                  <a:lnTo>
                    <a:pt x="4419" y="4953"/>
                  </a:lnTo>
                  <a:lnTo>
                    <a:pt x="4311" y="4631"/>
                  </a:lnTo>
                  <a:lnTo>
                    <a:pt x="4419" y="4200"/>
                  </a:lnTo>
                  <a:lnTo>
                    <a:pt x="4633" y="3877"/>
                  </a:lnTo>
                  <a:lnTo>
                    <a:pt x="4957" y="3554"/>
                  </a:lnTo>
                  <a:lnTo>
                    <a:pt x="5496" y="3339"/>
                  </a:lnTo>
                  <a:lnTo>
                    <a:pt x="5496" y="5923"/>
                  </a:lnTo>
                  <a:lnTo>
                    <a:pt x="4957" y="5707"/>
                  </a:lnTo>
                  <a:lnTo>
                    <a:pt x="4633" y="5385"/>
                  </a:lnTo>
                  <a:close/>
                </a:path>
              </a:pathLst>
            </a:custGeom>
            <a:solidFill>
              <a:schemeClr val="bg1"/>
            </a:solidFill>
            <a:ln w="9525">
              <a:noFill/>
              <a:round/>
            </a:ln>
          </p:spPr>
          <p:txBody>
            <a:bodyPr vert="horz" wrap="square" lIns="91440" tIns="45720" rIns="91440" bIns="45720" numCol="1" anchor="t" anchorCtr="0" compatLnSpc="1"/>
            <a:lstStyle/>
            <a:p>
              <a:endParaRPr lang="zh-CN" altLang="en-US">
                <a:solidFill>
                  <a:prstClr val="black"/>
                </a:solidFill>
                <a:latin typeface="微软雅黑" panose="020B0503020204020204" pitchFamily="34" charset="-122"/>
                <a:ea typeface="微软雅黑" panose="020B0503020204020204" pitchFamily="34" charset="-122"/>
              </a:endParaRPr>
            </a:p>
          </p:txBody>
        </p:sp>
      </p:grpSp>
      <p:sp>
        <p:nvSpPr>
          <p:cNvPr id="89" name="标题 88"/>
          <p:cNvSpPr>
            <a:spLocks noGrp="1"/>
          </p:cNvSpPr>
          <p:nvPr>
            <p:ph type="title"/>
          </p:nvPr>
        </p:nvSpPr>
        <p:spPr>
          <a:xfrm>
            <a:off x="427038" y="229650"/>
            <a:ext cx="8233971" cy="559338"/>
          </a:xfrm>
        </p:spPr>
        <p:txBody>
          <a:bodyPr/>
          <a:lstStyle/>
          <a:p>
            <a:pPr lvl="0"/>
            <a:r>
              <a:rPr lang="zh-CN" altLang="en-US" dirty="0" smtClean="0">
                <a:solidFill>
                  <a:srgbClr val="C00000"/>
                </a:solidFill>
                <a:latin typeface="微软雅黑" panose="020B0503020204020204" pitchFamily="34" charset="-122"/>
                <a:ea typeface="微软雅黑" panose="020B0503020204020204" pitchFamily="34" charset="-122"/>
              </a:rPr>
              <a:t>业务随行驱动力</a:t>
            </a:r>
            <a:endParaRPr lang="zh-CN" altLang="en-US" dirty="0">
              <a:solidFill>
                <a:srgbClr val="C00000"/>
              </a:solidFill>
              <a:latin typeface="微软雅黑" panose="020B0503020204020204" pitchFamily="34" charset="-122"/>
              <a:ea typeface="微软雅黑" panose="020B0503020204020204" pitchFamily="34" charset="-122"/>
            </a:endParaRPr>
          </a:p>
        </p:txBody>
      </p:sp>
      <p:sp>
        <p:nvSpPr>
          <p:cNvPr id="99" name="矩形 23"/>
          <p:cNvSpPr>
            <a:spLocks noChangeArrowheads="1"/>
          </p:cNvSpPr>
          <p:nvPr/>
        </p:nvSpPr>
        <p:spPr bwMode="auto">
          <a:xfrm>
            <a:off x="427038" y="3066011"/>
            <a:ext cx="2466441" cy="1323427"/>
          </a:xfrm>
          <a:prstGeom prst="rect">
            <a:avLst/>
          </a:prstGeom>
          <a:noFill/>
          <a:ln w="9525">
            <a:noFill/>
            <a:miter lim="800000"/>
          </a:ln>
        </p:spPr>
        <p:txBody>
          <a:bodyPr wrap="square" lIns="91427" tIns="45714" rIns="91427" bIns="45714">
            <a:spAutoFit/>
          </a:bodyPr>
          <a:lstStyle/>
          <a:p>
            <a:pPr>
              <a:buFont typeface="Wingdings" panose="05000000000000000000" pitchFamily="2" charset="2"/>
              <a:buChar char="Ø"/>
              <a:defRPr/>
            </a:pPr>
            <a:r>
              <a:rPr lang="zh-CN" altLang="en-US" sz="1000" b="1" dirty="0" smtClean="0">
                <a:solidFill>
                  <a:srgbClr val="990000"/>
                </a:solidFill>
                <a:latin typeface="微软雅黑" panose="020B0503020204020204" pitchFamily="34" charset="-122"/>
                <a:ea typeface="微软雅黑" panose="020B0503020204020204" pitchFamily="34" charset="-122"/>
              </a:rPr>
              <a:t>无线接入：</a:t>
            </a:r>
            <a:endParaRPr lang="zh-CN" altLang="en-US" sz="1000" b="1" dirty="0" smtClean="0">
              <a:solidFill>
                <a:srgbClr val="99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ü"/>
              <a:defRPr/>
            </a:pPr>
            <a:r>
              <a:rPr lang="en-US" altLang="zh-CN" sz="1000" dirty="0" smtClean="0">
                <a:solidFill>
                  <a:prstClr val="black"/>
                </a:solidFill>
                <a:latin typeface="微软雅黑" panose="020B0503020204020204" pitchFamily="34" charset="-122"/>
                <a:ea typeface="微软雅黑" panose="020B0503020204020204" pitchFamily="34" charset="-122"/>
              </a:rPr>
              <a:t>WLAN</a:t>
            </a:r>
            <a:r>
              <a:rPr lang="zh-CN" altLang="en-US" sz="1000" dirty="0" smtClean="0">
                <a:solidFill>
                  <a:prstClr val="black"/>
                </a:solidFill>
                <a:latin typeface="微软雅黑" panose="020B0503020204020204" pitchFamily="34" charset="-122"/>
                <a:ea typeface="微软雅黑" panose="020B0503020204020204" pitchFamily="34" charset="-122"/>
              </a:rPr>
              <a:t>的广泛部署，允许用户大范围移动，同一用户</a:t>
            </a:r>
            <a:r>
              <a:rPr lang="en-US" altLang="zh-CN" sz="1000" dirty="0" smtClean="0">
                <a:solidFill>
                  <a:prstClr val="black"/>
                </a:solidFill>
                <a:latin typeface="微软雅黑" panose="020B0503020204020204" pitchFamily="34" charset="-122"/>
                <a:ea typeface="微软雅黑" panose="020B0503020204020204" pitchFamily="34" charset="-122"/>
              </a:rPr>
              <a:t>IP</a:t>
            </a:r>
            <a:r>
              <a:rPr lang="zh-CN" altLang="en-US" sz="1000" dirty="0" smtClean="0">
                <a:solidFill>
                  <a:prstClr val="black"/>
                </a:solidFill>
                <a:latin typeface="微软雅黑" panose="020B0503020204020204" pitchFamily="34" charset="-122"/>
                <a:ea typeface="微软雅黑" panose="020B0503020204020204" pitchFamily="34" charset="-122"/>
              </a:rPr>
              <a:t>地址频繁变更。</a:t>
            </a:r>
            <a:endParaRPr lang="en-US" altLang="zh-CN" sz="1000" dirty="0" smtClean="0">
              <a:solidFill>
                <a:prstClr val="black"/>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ü"/>
              <a:defRPr/>
            </a:pPr>
            <a:endParaRPr lang="en-US" altLang="zh-CN" sz="1000" dirty="0" smtClean="0">
              <a:solidFill>
                <a:prstClr val="black"/>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defRPr/>
            </a:pPr>
            <a:r>
              <a:rPr lang="zh-CN" altLang="en-US" sz="1000" b="1" dirty="0" smtClean="0">
                <a:solidFill>
                  <a:srgbClr val="990000"/>
                </a:solidFill>
                <a:latin typeface="微软雅黑" panose="020B0503020204020204" pitchFamily="34" charset="-122"/>
                <a:ea typeface="微软雅黑" panose="020B0503020204020204" pitchFamily="34" charset="-122"/>
              </a:rPr>
              <a:t>移动办公：</a:t>
            </a:r>
            <a:endParaRPr lang="zh-CN" altLang="en-US" sz="1000" b="1" dirty="0" smtClean="0">
              <a:solidFill>
                <a:srgbClr val="99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ü"/>
            </a:pPr>
            <a:r>
              <a:rPr lang="zh-CN" altLang="en-US" sz="1000" dirty="0" smtClean="0">
                <a:solidFill>
                  <a:prstClr val="black"/>
                </a:solidFill>
                <a:latin typeface="微软雅黑" panose="020B0503020204020204" pitchFamily="34" charset="-122"/>
                <a:ea typeface="微软雅黑" panose="020B0503020204020204" pitchFamily="34" charset="-122"/>
                <a:cs typeface="Arial Unicode MS" pitchFamily="34" charset="-122"/>
              </a:rPr>
              <a:t>丰富的</a:t>
            </a:r>
            <a:r>
              <a:rPr lang="en-US" altLang="zh-CN" sz="1000" dirty="0" smtClean="0">
                <a:solidFill>
                  <a:prstClr val="black"/>
                </a:solidFill>
                <a:latin typeface="微软雅黑" panose="020B0503020204020204" pitchFamily="34" charset="-122"/>
                <a:ea typeface="微软雅黑" panose="020B0503020204020204" pitchFamily="34" charset="-122"/>
                <a:cs typeface="Arial Unicode MS" pitchFamily="34" charset="-122"/>
              </a:rPr>
              <a:t>VPN</a:t>
            </a:r>
            <a:r>
              <a:rPr lang="zh-CN" altLang="en-US" sz="1000" dirty="0" smtClean="0">
                <a:solidFill>
                  <a:prstClr val="black"/>
                </a:solidFill>
                <a:latin typeface="微软雅黑" panose="020B0503020204020204" pitchFamily="34" charset="-122"/>
                <a:ea typeface="微软雅黑" panose="020B0503020204020204" pitchFamily="34" charset="-122"/>
                <a:cs typeface="Arial Unicode MS" pitchFamily="34" charset="-122"/>
              </a:rPr>
              <a:t>技术允许用户在各种位置、各种网络中远程接入，园区网络失去明显边界。</a:t>
            </a:r>
            <a:endParaRPr lang="en-US" altLang="zh-CN" sz="1000" dirty="0" smtClean="0">
              <a:solidFill>
                <a:prstClr val="black"/>
              </a:solidFill>
              <a:latin typeface="微软雅黑" panose="020B0503020204020204" pitchFamily="34" charset="-122"/>
              <a:ea typeface="微软雅黑" panose="020B0503020204020204" pitchFamily="34" charset="-122"/>
            </a:endParaRPr>
          </a:p>
        </p:txBody>
      </p:sp>
      <p:sp>
        <p:nvSpPr>
          <p:cNvPr id="101" name="矩形 100"/>
          <p:cNvSpPr/>
          <p:nvPr/>
        </p:nvSpPr>
        <p:spPr>
          <a:xfrm>
            <a:off x="6256932" y="3000202"/>
            <a:ext cx="2571156" cy="1477328"/>
          </a:xfrm>
          <a:prstGeom prst="rect">
            <a:avLst/>
          </a:prstGeom>
        </p:spPr>
        <p:txBody>
          <a:bodyPr wrap="square">
            <a:spAutoFit/>
          </a:bodyPr>
          <a:lstStyle/>
          <a:p>
            <a:pPr>
              <a:buFont typeface="Wingdings" panose="05000000000000000000" pitchFamily="2" charset="2"/>
              <a:buChar char="Ø"/>
              <a:defRPr/>
            </a:pPr>
            <a:r>
              <a:rPr lang="zh-CN" altLang="en-US" sz="1000" b="1" dirty="0" smtClean="0">
                <a:solidFill>
                  <a:srgbClr val="990000"/>
                </a:solidFill>
                <a:latin typeface="微软雅黑" panose="020B0503020204020204" pitchFamily="34" charset="-122"/>
                <a:ea typeface="微软雅黑" panose="020B0503020204020204" pitchFamily="34" charset="-122"/>
              </a:rPr>
              <a:t>流量分级：</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ü"/>
              <a:tabLst>
                <a:tab pos="0" algn="l"/>
              </a:tabLst>
              <a:defRPr/>
            </a:pPr>
            <a:r>
              <a:rPr lang="zh-CN" altLang="en-US" sz="1000" dirty="0" smtClean="0">
                <a:solidFill>
                  <a:prstClr val="black"/>
                </a:solidFill>
                <a:latin typeface="微软雅黑" panose="020B0503020204020204" pitchFamily="34" charset="-122"/>
                <a:ea typeface="微软雅黑" panose="020B0503020204020204" pitchFamily="34" charset="-122"/>
                <a:cs typeface="Arial Unicode MS" pitchFamily="34" charset="-122"/>
              </a:rPr>
              <a:t>人员移动引起蜂群流量现象。</a:t>
            </a:r>
            <a:r>
              <a:rPr lang="zh-CN" altLang="en-US" sz="1000" dirty="0" smtClean="0">
                <a:solidFill>
                  <a:prstClr val="black"/>
                </a:solidFill>
                <a:latin typeface="微软雅黑" panose="020B0503020204020204" pitchFamily="34" charset="-122"/>
                <a:ea typeface="微软雅黑" panose="020B0503020204020204" pitchFamily="34" charset="-122"/>
              </a:rPr>
              <a:t>广域出口中，普通用户和</a:t>
            </a:r>
            <a:r>
              <a:rPr lang="en-US" altLang="zh-CN" sz="1000" dirty="0" smtClean="0">
                <a:solidFill>
                  <a:prstClr val="black"/>
                </a:solidFill>
                <a:latin typeface="微软雅黑" panose="020B0503020204020204" pitchFamily="34" charset="-122"/>
                <a:ea typeface="微软雅黑" panose="020B0503020204020204" pitchFamily="34" charset="-122"/>
              </a:rPr>
              <a:t>VIP</a:t>
            </a:r>
            <a:r>
              <a:rPr lang="zh-CN" altLang="en-US" sz="1000" dirty="0" smtClean="0">
                <a:solidFill>
                  <a:prstClr val="black"/>
                </a:solidFill>
                <a:latin typeface="微软雅黑" panose="020B0503020204020204" pitchFamily="34" charset="-122"/>
                <a:ea typeface="微软雅黑" panose="020B0503020204020204" pitchFamily="34" charset="-122"/>
              </a:rPr>
              <a:t>用户抢占有限的带宽。</a:t>
            </a:r>
            <a:r>
              <a:rPr lang="en-US" altLang="zh-CN" sz="1000" dirty="0" err="1" smtClean="0">
                <a:solidFill>
                  <a:prstClr val="black"/>
                </a:solidFill>
                <a:latin typeface="微软雅黑" panose="020B0503020204020204" pitchFamily="34" charset="-122"/>
                <a:ea typeface="微软雅黑" panose="020B0503020204020204" pitchFamily="34" charset="-122"/>
              </a:rPr>
              <a:t>QoS</a:t>
            </a:r>
            <a:r>
              <a:rPr lang="zh-CN" altLang="en-US" sz="1000" dirty="0" smtClean="0">
                <a:solidFill>
                  <a:prstClr val="black"/>
                </a:solidFill>
                <a:latin typeface="微软雅黑" panose="020B0503020204020204" pitchFamily="34" charset="-122"/>
                <a:ea typeface="微软雅黑" panose="020B0503020204020204" pitchFamily="34" charset="-122"/>
              </a:rPr>
              <a:t>和网络体验无法有效管理。</a:t>
            </a:r>
            <a:endParaRPr lang="en-US" altLang="zh-CN" sz="1000" dirty="0" smtClean="0">
              <a:solidFill>
                <a:prstClr val="black"/>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ü"/>
              <a:tabLst>
                <a:tab pos="0" algn="l"/>
              </a:tabLst>
              <a:defRPr/>
            </a:pPr>
            <a:endParaRPr lang="en-US" altLang="zh-CN" sz="1000" dirty="0" smtClean="0">
              <a:solidFill>
                <a:prstClr val="black"/>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defRPr/>
            </a:pPr>
            <a:r>
              <a:rPr lang="zh-CN" altLang="en-US" sz="1000" b="1" dirty="0" smtClean="0">
                <a:solidFill>
                  <a:srgbClr val="990000"/>
                </a:solidFill>
                <a:latin typeface="微软雅黑" panose="020B0503020204020204" pitchFamily="34" charset="-122"/>
                <a:ea typeface="微软雅黑" panose="020B0503020204020204" pitchFamily="34" charset="-122"/>
              </a:rPr>
              <a:t>优先保证：</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ü"/>
              <a:tabLst>
                <a:tab pos="0" algn="l"/>
              </a:tabLst>
              <a:defRPr/>
            </a:pPr>
            <a:r>
              <a:rPr lang="zh-CN" altLang="en-US" sz="1000" dirty="0" smtClean="0">
                <a:solidFill>
                  <a:prstClr val="black"/>
                </a:solidFill>
                <a:latin typeface="微软雅黑" panose="020B0503020204020204" pitchFamily="34" charset="-122"/>
                <a:ea typeface="微软雅黑" panose="020B0503020204020204" pitchFamily="34" charset="-122"/>
              </a:rPr>
              <a:t>远程接入中，</a:t>
            </a:r>
            <a:r>
              <a:rPr lang="en-US" altLang="zh-CN" sz="1000" dirty="0" smtClean="0">
                <a:solidFill>
                  <a:prstClr val="black"/>
                </a:solidFill>
                <a:latin typeface="微软雅黑" panose="020B0503020204020204" pitchFamily="34" charset="-122"/>
                <a:ea typeface="微软雅黑" panose="020B0503020204020204" pitchFamily="34" charset="-122"/>
              </a:rPr>
              <a:t>SSL VPN</a:t>
            </a:r>
            <a:r>
              <a:rPr lang="zh-CN" altLang="en-US" sz="1000" dirty="0" smtClean="0">
                <a:solidFill>
                  <a:prstClr val="black"/>
                </a:solidFill>
                <a:latin typeface="微软雅黑" panose="020B0503020204020204" pitchFamily="34" charset="-122"/>
                <a:ea typeface="微软雅黑" panose="020B0503020204020204" pitchFamily="34" charset="-122"/>
              </a:rPr>
              <a:t>网关的连接数和带宽都是有限资源，如何保证</a:t>
            </a:r>
            <a:r>
              <a:rPr lang="en-US" altLang="zh-CN" sz="1000" dirty="0" smtClean="0">
                <a:solidFill>
                  <a:prstClr val="black"/>
                </a:solidFill>
                <a:latin typeface="微软雅黑" panose="020B0503020204020204" pitchFamily="34" charset="-122"/>
                <a:ea typeface="微软雅黑" panose="020B0503020204020204" pitchFamily="34" charset="-122"/>
              </a:rPr>
              <a:t>VIP</a:t>
            </a:r>
            <a:r>
              <a:rPr lang="zh-CN" altLang="en-US" sz="1000" dirty="0" smtClean="0">
                <a:solidFill>
                  <a:prstClr val="black"/>
                </a:solidFill>
                <a:latin typeface="微软雅黑" panose="020B0503020204020204" pitchFamily="34" charset="-122"/>
                <a:ea typeface="微软雅黑" panose="020B0503020204020204" pitchFamily="34" charset="-122"/>
              </a:rPr>
              <a:t>用户能及时获得最佳的远程接入体验。</a:t>
            </a:r>
            <a:endParaRPr lang="en-US" altLang="zh-CN" sz="1000" dirty="0" smtClean="0">
              <a:solidFill>
                <a:prstClr val="black"/>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 name="内容占位符 2"/>
          <p:cNvSpPr txBox="1"/>
          <p:nvPr/>
        </p:nvSpPr>
        <p:spPr bwMode="auto">
          <a:xfrm>
            <a:off x="4879103" y="863206"/>
            <a:ext cx="3606655" cy="3755231"/>
          </a:xfrm>
          <a:prstGeom prst="rect">
            <a:avLst/>
          </a:prstGeom>
          <a:noFill/>
          <a:ln w="6350">
            <a:solidFill>
              <a:schemeClr val="bg1">
                <a:lumMod val="75000"/>
              </a:schemeClr>
            </a:solidFill>
            <a:prstDash val="solid"/>
            <a:round/>
          </a:ln>
        </p:spPr>
        <p:txBody>
          <a:bodyPr wrap="square" lIns="68542" tIns="34271" rIns="68542" bIns="34271" anchor="t" anchorCtr="0"/>
          <a:lstStyle/>
          <a:p>
            <a:pPr>
              <a:defRPr/>
            </a:pPr>
            <a:r>
              <a:rPr lang="zh-CN" altLang="en-US" sz="1000" b="1" dirty="0" smtClean="0">
                <a:solidFill>
                  <a:srgbClr val="990000"/>
                </a:solidFill>
                <a:latin typeface="微软雅黑" panose="020B0503020204020204" pitchFamily="34" charset="-122"/>
                <a:ea typeface="微软雅黑" panose="020B0503020204020204" pitchFamily="34" charset="-122"/>
              </a:rPr>
              <a:t>场景限制说明：</a:t>
            </a:r>
            <a:endParaRPr lang="en-US" altLang="zh-CN" sz="1000" b="1" dirty="0" smtClean="0">
              <a:solidFill>
                <a:srgbClr val="990000"/>
              </a:solidFill>
              <a:latin typeface="微软雅黑" panose="020B0503020204020204" pitchFamily="34" charset="-122"/>
              <a:ea typeface="微软雅黑" panose="020B0503020204020204" pitchFamily="34" charset="-122"/>
            </a:endParaRPr>
          </a:p>
          <a:p>
            <a:pPr>
              <a:defRPr/>
            </a:pPr>
            <a:endParaRPr lang="en-US" altLang="zh-CN" sz="1000" b="1" dirty="0" smtClean="0">
              <a:solidFill>
                <a:srgbClr val="B2B2B2"/>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pPr>
            <a:r>
              <a:rPr lang="zh-CN" altLang="en-US" sz="1000" b="1" dirty="0" smtClean="0">
                <a:solidFill>
                  <a:srgbClr val="000000"/>
                </a:solidFill>
                <a:latin typeface="微软雅黑" panose="020B0503020204020204" pitchFamily="34" charset="-122"/>
                <a:ea typeface="微软雅黑" panose="020B0503020204020204" pitchFamily="34" charset="-122"/>
              </a:rPr>
              <a:t>典型场景</a:t>
            </a:r>
            <a:r>
              <a:rPr lang="zh-CN" altLang="en-US" sz="1000" dirty="0" smtClean="0">
                <a:solidFill>
                  <a:srgbClr val="000000"/>
                </a:solidFill>
                <a:latin typeface="微软雅黑" panose="020B0503020204020204" pitchFamily="34" charset="-122"/>
                <a:ea typeface="微软雅黑" panose="020B0503020204020204" pitchFamily="34" charset="-122"/>
              </a:rPr>
              <a:t>：</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en-US" sz="1000" b="1" dirty="0" smtClean="0">
                <a:solidFill>
                  <a:srgbClr val="000000"/>
                </a:solidFill>
                <a:latin typeface="微软雅黑" panose="020B0503020204020204" pitchFamily="34" charset="-122"/>
                <a:ea typeface="微软雅黑" panose="020B0503020204020204" pitchFamily="34" charset="-122"/>
              </a:rPr>
              <a:t>使用</a:t>
            </a:r>
            <a:r>
              <a:rPr lang="en-US" altLang="zh-CN" sz="1000" b="1" dirty="0" smtClean="0">
                <a:solidFill>
                  <a:srgbClr val="000000"/>
                </a:solidFill>
                <a:latin typeface="微软雅黑" panose="020B0503020204020204" pitchFamily="34" charset="-122"/>
                <a:ea typeface="微软雅黑" panose="020B0503020204020204" pitchFamily="34" charset="-122"/>
              </a:rPr>
              <a:t>ACL</a:t>
            </a:r>
            <a:r>
              <a:rPr lang="zh-CN" altLang="en-US" sz="1000" b="1" dirty="0" smtClean="0">
                <a:solidFill>
                  <a:srgbClr val="000000"/>
                </a:solidFill>
                <a:latin typeface="微软雅黑" panose="020B0503020204020204" pitchFamily="34" charset="-122"/>
                <a:ea typeface="微软雅黑" panose="020B0503020204020204" pitchFamily="34" charset="-122"/>
              </a:rPr>
              <a:t>定义业务流</a:t>
            </a:r>
            <a:r>
              <a:rPr lang="zh-CN" altLang="en-US" sz="1000" dirty="0" smtClean="0">
                <a:solidFill>
                  <a:srgbClr val="000000"/>
                </a:solidFill>
                <a:latin typeface="微软雅黑" panose="020B0503020204020204" pitchFamily="34" charset="-122"/>
                <a:ea typeface="微软雅黑" panose="020B0503020204020204" pitchFamily="34" charset="-122"/>
              </a:rPr>
              <a:t>：在任何支持</a:t>
            </a:r>
            <a:r>
              <a:rPr lang="en-US" altLang="zh-CN" sz="1000" dirty="0" smtClean="0">
                <a:solidFill>
                  <a:srgbClr val="000000"/>
                </a:solidFill>
                <a:latin typeface="微软雅黑" panose="020B0503020204020204" pitchFamily="34" charset="-122"/>
                <a:ea typeface="微软雅黑" panose="020B0503020204020204" pitchFamily="34" charset="-122"/>
              </a:rPr>
              <a:t>MSV</a:t>
            </a:r>
            <a:r>
              <a:rPr lang="zh-CN" altLang="en-US" sz="1000" dirty="0" smtClean="0">
                <a:solidFill>
                  <a:srgbClr val="000000"/>
                </a:solidFill>
                <a:latin typeface="微软雅黑" panose="020B0503020204020204" pitchFamily="34" charset="-122"/>
                <a:ea typeface="微软雅黑" panose="020B0503020204020204" pitchFamily="34" charset="-122"/>
              </a:rPr>
              <a:t>业务链特性的交换机上都可以基于</a:t>
            </a:r>
            <a:r>
              <a:rPr lang="en-US" altLang="zh-CN" sz="1000" dirty="0" smtClean="0">
                <a:solidFill>
                  <a:srgbClr val="000000"/>
                </a:solidFill>
                <a:latin typeface="微软雅黑" panose="020B0503020204020204" pitchFamily="34" charset="-122"/>
                <a:ea typeface="微软雅黑" panose="020B0503020204020204" pitchFamily="34" charset="-122"/>
              </a:rPr>
              <a:t>ACL</a:t>
            </a:r>
            <a:r>
              <a:rPr lang="zh-CN" altLang="en-US" sz="1000" dirty="0" smtClean="0">
                <a:solidFill>
                  <a:srgbClr val="000000"/>
                </a:solidFill>
                <a:latin typeface="微软雅黑" panose="020B0503020204020204" pitchFamily="34" charset="-122"/>
                <a:ea typeface="微软雅黑" panose="020B0503020204020204" pitchFamily="34" charset="-122"/>
              </a:rPr>
              <a:t>来定义业务流；</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r>
              <a:rPr lang="zh-CN" altLang="en-US" sz="1000" b="1" dirty="0" smtClean="0">
                <a:solidFill>
                  <a:srgbClr val="000000"/>
                </a:solidFill>
                <a:latin typeface="微软雅黑" panose="020B0503020204020204" pitchFamily="34" charset="-122"/>
                <a:ea typeface="微软雅黑" panose="020B0503020204020204" pitchFamily="34" charset="-122"/>
              </a:rPr>
              <a:t>使用</a:t>
            </a:r>
            <a:r>
              <a:rPr lang="en-US" altLang="zh-CN" sz="1000" b="1" dirty="0" smtClean="0">
                <a:solidFill>
                  <a:srgbClr val="000000"/>
                </a:solidFill>
                <a:latin typeface="微软雅黑" panose="020B0503020204020204" pitchFamily="34" charset="-122"/>
                <a:ea typeface="微软雅黑" panose="020B0503020204020204" pitchFamily="34" charset="-122"/>
              </a:rPr>
              <a:t>UCL</a:t>
            </a:r>
            <a:r>
              <a:rPr lang="zh-CN" altLang="en-US" sz="1000" b="1" dirty="0" smtClean="0">
                <a:solidFill>
                  <a:srgbClr val="000000"/>
                </a:solidFill>
                <a:latin typeface="微软雅黑" panose="020B0503020204020204" pitchFamily="34" charset="-122"/>
                <a:ea typeface="微软雅黑" panose="020B0503020204020204" pitchFamily="34" charset="-122"/>
              </a:rPr>
              <a:t>定义业务流</a:t>
            </a:r>
            <a:r>
              <a:rPr lang="zh-CN" altLang="en-US" sz="1000" dirty="0" smtClean="0">
                <a:solidFill>
                  <a:srgbClr val="000000"/>
                </a:solidFill>
                <a:latin typeface="微软雅黑" panose="020B0503020204020204" pitchFamily="34" charset="-122"/>
                <a:ea typeface="微软雅黑" panose="020B0503020204020204" pitchFamily="34" charset="-122"/>
              </a:rPr>
              <a:t>：在支持</a:t>
            </a:r>
            <a:r>
              <a:rPr lang="en-US" altLang="zh-CN" sz="1000" dirty="0" smtClean="0">
                <a:solidFill>
                  <a:srgbClr val="000000"/>
                </a:solidFill>
                <a:latin typeface="微软雅黑" panose="020B0503020204020204" pitchFamily="34" charset="-122"/>
                <a:ea typeface="微软雅黑" panose="020B0503020204020204" pitchFamily="34" charset="-122"/>
              </a:rPr>
              <a:t>MSV</a:t>
            </a:r>
            <a:r>
              <a:rPr lang="zh-CN" altLang="en-US" sz="1000" dirty="0" smtClean="0">
                <a:solidFill>
                  <a:srgbClr val="000000"/>
                </a:solidFill>
                <a:latin typeface="微软雅黑" panose="020B0503020204020204" pitchFamily="34" charset="-122"/>
                <a:ea typeface="微软雅黑" panose="020B0503020204020204" pitchFamily="34" charset="-122"/>
              </a:rPr>
              <a:t>业务链特性的交换机上，如果该交换机作为</a:t>
            </a:r>
            <a:r>
              <a:rPr lang="en-US" altLang="zh-CN" sz="1000" dirty="0" smtClean="0">
                <a:solidFill>
                  <a:srgbClr val="000000"/>
                </a:solidFill>
                <a:latin typeface="微软雅黑" panose="020B0503020204020204" pitchFamily="34" charset="-122"/>
                <a:ea typeface="微软雅黑" panose="020B0503020204020204" pitchFamily="34" charset="-122"/>
              </a:rPr>
              <a:t>NAC</a:t>
            </a:r>
            <a:r>
              <a:rPr lang="zh-CN" altLang="en-US" sz="1000" dirty="0" smtClean="0">
                <a:solidFill>
                  <a:srgbClr val="000000"/>
                </a:solidFill>
                <a:latin typeface="微软雅黑" panose="020B0503020204020204" pitchFamily="34" charset="-122"/>
                <a:ea typeface="微软雅黑" panose="020B0503020204020204" pitchFamily="34" charset="-122"/>
              </a:rPr>
              <a:t>认证点，同时仅含</a:t>
            </a:r>
            <a:r>
              <a:rPr lang="en-US" altLang="zh-CN" sz="1000" dirty="0" smtClean="0">
                <a:solidFill>
                  <a:srgbClr val="000000"/>
                </a:solidFill>
                <a:latin typeface="微软雅黑" panose="020B0503020204020204" pitchFamily="34" charset="-122"/>
                <a:ea typeface="微软雅黑" panose="020B0503020204020204" pitchFamily="34" charset="-122"/>
              </a:rPr>
              <a:t>ENP</a:t>
            </a:r>
            <a:r>
              <a:rPr lang="zh-CN" altLang="en-US" sz="1000" dirty="0" smtClean="0">
                <a:solidFill>
                  <a:srgbClr val="000000"/>
                </a:solidFill>
                <a:latin typeface="微软雅黑" panose="020B0503020204020204" pitchFamily="34" charset="-122"/>
                <a:ea typeface="微软雅黑" panose="020B0503020204020204" pitchFamily="34" charset="-122"/>
              </a:rPr>
              <a:t>单板，才可以基于</a:t>
            </a:r>
            <a:r>
              <a:rPr lang="en-US" altLang="zh-CN" sz="1000" dirty="0" smtClean="0">
                <a:solidFill>
                  <a:srgbClr val="000000"/>
                </a:solidFill>
                <a:latin typeface="微软雅黑" panose="020B0503020204020204" pitchFamily="34" charset="-122"/>
                <a:ea typeface="微软雅黑" panose="020B0503020204020204" pitchFamily="34" charset="-122"/>
              </a:rPr>
              <a:t>UCL</a:t>
            </a:r>
            <a:r>
              <a:rPr lang="zh-CN" altLang="en-US" sz="1000" dirty="0" smtClean="0">
                <a:solidFill>
                  <a:srgbClr val="000000"/>
                </a:solidFill>
                <a:latin typeface="微软雅黑" panose="020B0503020204020204" pitchFamily="34" charset="-122"/>
                <a:ea typeface="微软雅黑" panose="020B0503020204020204" pitchFamily="34" charset="-122"/>
              </a:rPr>
              <a:t>方式对其上认证的用户定义业务流；</a:t>
            </a:r>
            <a:endParaRPr lang="en-US" altLang="zh-CN" sz="1000" dirty="0" smtClean="0">
              <a:solidFill>
                <a:srgbClr val="000000"/>
              </a:solidFill>
              <a:latin typeface="微软雅黑" panose="020B0503020204020204" pitchFamily="34" charset="-122"/>
              <a:ea typeface="微软雅黑" panose="020B0503020204020204" pitchFamily="34" charset="-122"/>
            </a:endParaRPr>
          </a:p>
          <a:p>
            <a:pPr marL="257175" indent="-257175">
              <a:buFont typeface="+mj-ea"/>
              <a:buAutoNum type="circleNumDbPlain"/>
            </a:pPr>
            <a:endParaRPr lang="en-US" altLang="zh-CN" sz="1000" dirty="0" smtClean="0">
              <a:solidFill>
                <a:srgbClr val="B2B2B2"/>
              </a:solidFill>
              <a:latin typeface="微软雅黑" panose="020B0503020204020204" pitchFamily="34" charset="-122"/>
              <a:ea typeface="微软雅黑" panose="020B0503020204020204" pitchFamily="34" charset="-122"/>
            </a:endParaRPr>
          </a:p>
          <a:p>
            <a:pPr>
              <a:buFont typeface="Wingdings" panose="05000000000000000000" pitchFamily="2" charset="2"/>
              <a:buChar char="Ø"/>
            </a:pPr>
            <a:r>
              <a:rPr lang="zh-CN" altLang="en-US" sz="1000" b="1" dirty="0" smtClean="0">
                <a:solidFill>
                  <a:srgbClr val="FF0000"/>
                </a:solidFill>
                <a:latin typeface="微软雅黑" panose="020B0503020204020204" pitchFamily="34" charset="-122"/>
                <a:ea typeface="微软雅黑" panose="020B0503020204020204" pitchFamily="34" charset="-122"/>
              </a:rPr>
              <a:t>场景限制：</a:t>
            </a:r>
            <a:endParaRPr lang="en-US" altLang="zh-CN" sz="1000" b="1" dirty="0" smtClean="0">
              <a:solidFill>
                <a:srgbClr val="FF0000"/>
              </a:solidFill>
              <a:latin typeface="微软雅黑" panose="020B0503020204020204" pitchFamily="34" charset="-122"/>
              <a:ea typeface="微软雅黑" panose="020B0503020204020204" pitchFamily="34" charset="-122"/>
            </a:endParaRPr>
          </a:p>
          <a:p>
            <a:r>
              <a:rPr lang="zh-CN" altLang="en-US" sz="1000" dirty="0" smtClean="0">
                <a:solidFill>
                  <a:srgbClr val="FF0000"/>
                </a:solidFill>
                <a:latin typeface="微软雅黑" panose="020B0503020204020204" pitchFamily="34" charset="-122"/>
                <a:ea typeface="微软雅黑" panose="020B0503020204020204" pitchFamily="34" charset="-122"/>
              </a:rPr>
              <a:t>用户需要自行判断编排设备（交换机）的类型，合理的选择使用</a:t>
            </a:r>
            <a:r>
              <a:rPr lang="en-US" altLang="zh-CN" sz="1000" dirty="0" smtClean="0">
                <a:solidFill>
                  <a:srgbClr val="FF0000"/>
                </a:solidFill>
                <a:latin typeface="微软雅黑" panose="020B0503020204020204" pitchFamily="34" charset="-122"/>
                <a:ea typeface="微软雅黑" panose="020B0503020204020204" pitchFamily="34" charset="-122"/>
              </a:rPr>
              <a:t>ACL</a:t>
            </a:r>
            <a:r>
              <a:rPr lang="zh-CN" altLang="en-US" sz="1000" dirty="0" smtClean="0">
                <a:solidFill>
                  <a:srgbClr val="FF0000"/>
                </a:solidFill>
                <a:latin typeface="微软雅黑" panose="020B0503020204020204" pitchFamily="34" charset="-122"/>
                <a:ea typeface="微软雅黑" panose="020B0503020204020204" pitchFamily="34" charset="-122"/>
              </a:rPr>
              <a:t>或</a:t>
            </a:r>
            <a:r>
              <a:rPr lang="en-US" altLang="zh-CN" sz="1000" dirty="0" smtClean="0">
                <a:solidFill>
                  <a:srgbClr val="FF0000"/>
                </a:solidFill>
                <a:latin typeface="微软雅黑" panose="020B0503020204020204" pitchFamily="34" charset="-122"/>
                <a:ea typeface="微软雅黑" panose="020B0503020204020204" pitchFamily="34" charset="-122"/>
              </a:rPr>
              <a:t>UCL</a:t>
            </a:r>
            <a:r>
              <a:rPr lang="zh-CN" altLang="en-US" sz="1000" dirty="0" smtClean="0">
                <a:solidFill>
                  <a:srgbClr val="FF0000"/>
                </a:solidFill>
                <a:latin typeface="微软雅黑" panose="020B0503020204020204" pitchFamily="34" charset="-122"/>
                <a:ea typeface="微软雅黑" panose="020B0503020204020204" pitchFamily="34" charset="-122"/>
              </a:rPr>
              <a:t>形式来定义业务流。</a:t>
            </a:r>
            <a:endParaRPr lang="zh-CN" altLang="en-US" sz="1000" dirty="0">
              <a:solidFill>
                <a:srgbClr val="FF0000"/>
              </a:solidFill>
              <a:latin typeface="微软雅黑" panose="020B0503020204020204" pitchFamily="34" charset="-122"/>
              <a:ea typeface="微软雅黑" panose="020B0503020204020204" pitchFamily="34" charset="-122"/>
            </a:endParaRPr>
          </a:p>
        </p:txBody>
      </p:sp>
      <p:sp>
        <p:nvSpPr>
          <p:cNvPr id="6" name="标题 1"/>
          <p:cNvSpPr>
            <a:spLocks noGrp="1"/>
          </p:cNvSpPr>
          <p:nvPr>
            <p:ph type="title"/>
          </p:nvPr>
        </p:nvSpPr>
        <p:spPr/>
        <p:txBody>
          <a:bodyPr/>
          <a:lstStyle/>
          <a:p>
            <a:r>
              <a:rPr lang="en-US" altLang="zh-CN" dirty="0" smtClean="0"/>
              <a:t>MSV</a:t>
            </a:r>
            <a:r>
              <a:rPr lang="zh-CN" altLang="en-US" dirty="0" smtClean="0"/>
              <a:t>业务链场景限制三</a:t>
            </a:r>
            <a:r>
              <a:rPr lang="en-US" altLang="zh-CN" dirty="0" smtClean="0"/>
              <a:t>—</a:t>
            </a:r>
            <a:r>
              <a:rPr lang="zh-CN" altLang="en-US" dirty="0" smtClean="0"/>
              <a:t>如何定义业务流</a:t>
            </a:r>
            <a:endParaRPr lang="zh-CN" altLang="en-US" dirty="0"/>
          </a:p>
        </p:txBody>
      </p:sp>
      <p:pic>
        <p:nvPicPr>
          <p:cNvPr id="159" name="Picture 18" descr="图片796"/>
          <p:cNvPicPr>
            <a:picLocks noChangeAspect="1" noChangeArrowheads="1"/>
          </p:cNvPicPr>
          <p:nvPr/>
        </p:nvPicPr>
        <p:blipFill>
          <a:blip r:embed="rId1" cstate="print"/>
          <a:srcRect/>
          <a:stretch>
            <a:fillRect/>
          </a:stretch>
        </p:blipFill>
        <p:spPr bwMode="auto">
          <a:xfrm>
            <a:off x="3133270" y="2305553"/>
            <a:ext cx="394824" cy="378042"/>
          </a:xfrm>
          <a:prstGeom prst="rect">
            <a:avLst/>
          </a:prstGeom>
          <a:noFill/>
          <a:ln w="9525">
            <a:noFill/>
            <a:miter lim="800000"/>
            <a:headEnd/>
            <a:tailEnd/>
          </a:ln>
        </p:spPr>
      </p:pic>
      <p:sp>
        <p:nvSpPr>
          <p:cNvPr id="160" name="AutoShape 2"/>
          <p:cNvSpPr>
            <a:spLocks noChangeArrowheads="1"/>
          </p:cNvSpPr>
          <p:nvPr/>
        </p:nvSpPr>
        <p:spPr bwMode="auto">
          <a:xfrm>
            <a:off x="658245" y="863206"/>
            <a:ext cx="3918517" cy="3755231"/>
          </a:xfrm>
          <a:prstGeom prst="foldedCorner">
            <a:avLst>
              <a:gd name="adj" fmla="val 0"/>
            </a:avLst>
          </a:prstGeom>
          <a:noFill/>
          <a:ln w="6350">
            <a:solidFill>
              <a:schemeClr val="bg1">
                <a:lumMod val="75000"/>
              </a:schemeClr>
            </a:solidFill>
            <a:prstDash val="solid"/>
            <a:round/>
          </a:ln>
        </p:spPr>
        <p:txBody>
          <a:bodyPr wrap="none" lIns="68542" tIns="34271" rIns="68542" bIns="34271" anchor="ctr"/>
          <a:lstStyle/>
          <a:p>
            <a:endParaRPr lang="zh-CN" altLang="en-US">
              <a:solidFill>
                <a:srgbClr val="000000"/>
              </a:solidFill>
              <a:ea typeface="宋体" panose="02010600030101010101" pitchFamily="2" charset="-122"/>
            </a:endParaRPr>
          </a:p>
        </p:txBody>
      </p:sp>
      <p:sp>
        <p:nvSpPr>
          <p:cNvPr id="161" name="圆角矩形 160"/>
          <p:cNvSpPr/>
          <p:nvPr/>
        </p:nvSpPr>
        <p:spPr bwMode="auto">
          <a:xfrm>
            <a:off x="3573995" y="2129590"/>
            <a:ext cx="431936" cy="812204"/>
          </a:xfrm>
          <a:prstGeom prst="roundRect">
            <a:avLst/>
          </a:prstGeom>
          <a:solidFill>
            <a:srgbClr val="92D050">
              <a:alpha val="35000"/>
            </a:srgbClr>
          </a:solidFill>
          <a:ln w="12700">
            <a:solidFill>
              <a:schemeClr val="bg2"/>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62" name="TextBox 161"/>
          <p:cNvSpPr txBox="1"/>
          <p:nvPr/>
        </p:nvSpPr>
        <p:spPr>
          <a:xfrm>
            <a:off x="756999" y="3221968"/>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汇聚层</a:t>
            </a:r>
            <a:endParaRPr lang="en-US" altLang="zh-CN" sz="800" b="1" dirty="0">
              <a:solidFill>
                <a:srgbClr val="000000"/>
              </a:solidFill>
              <a:latin typeface="FrutigerNext LT Medium"/>
              <a:ea typeface="华文细黑"/>
              <a:cs typeface="Arial" panose="020B0604020202020204" pitchFamily="34" charset="0"/>
            </a:endParaRPr>
          </a:p>
        </p:txBody>
      </p:sp>
      <p:sp>
        <p:nvSpPr>
          <p:cNvPr id="163" name="TextBox 162"/>
          <p:cNvSpPr txBox="1"/>
          <p:nvPr/>
        </p:nvSpPr>
        <p:spPr>
          <a:xfrm>
            <a:off x="756999" y="3769223"/>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接入层</a:t>
            </a:r>
            <a:endParaRPr lang="en-US" altLang="zh-CN" sz="800" b="1" dirty="0">
              <a:solidFill>
                <a:srgbClr val="000000"/>
              </a:solidFill>
              <a:latin typeface="FrutigerNext LT Medium"/>
              <a:ea typeface="华文细黑"/>
              <a:cs typeface="Arial" panose="020B0604020202020204" pitchFamily="34" charset="0"/>
            </a:endParaRPr>
          </a:p>
        </p:txBody>
      </p:sp>
      <p:sp>
        <p:nvSpPr>
          <p:cNvPr id="164" name="TextBox 163"/>
          <p:cNvSpPr txBox="1"/>
          <p:nvPr/>
        </p:nvSpPr>
        <p:spPr>
          <a:xfrm>
            <a:off x="656036" y="225780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数据中心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165" name="TextBox 164"/>
          <p:cNvSpPr txBox="1"/>
          <p:nvPr/>
        </p:nvSpPr>
        <p:spPr>
          <a:xfrm>
            <a:off x="656036" y="1705354"/>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网管中心</a:t>
            </a:r>
            <a:endParaRPr lang="en-US" altLang="zh-CN" sz="800" b="1" dirty="0">
              <a:solidFill>
                <a:srgbClr val="000000"/>
              </a:solidFill>
              <a:latin typeface="FrutigerNext LT Medium"/>
              <a:ea typeface="华文细黑"/>
              <a:cs typeface="Arial" panose="020B0604020202020204" pitchFamily="34" charset="0"/>
            </a:endParaRPr>
          </a:p>
        </p:txBody>
      </p:sp>
      <p:sp>
        <p:nvSpPr>
          <p:cNvPr id="166" name="TextBox 165"/>
          <p:cNvSpPr txBox="1"/>
          <p:nvPr/>
        </p:nvSpPr>
        <p:spPr>
          <a:xfrm>
            <a:off x="857963" y="961945"/>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分支</a:t>
            </a:r>
            <a:endParaRPr lang="en-US" altLang="zh-CN" sz="800" b="1" dirty="0">
              <a:solidFill>
                <a:srgbClr val="000000"/>
              </a:solidFill>
              <a:latin typeface="FrutigerNext LT Medium"/>
              <a:ea typeface="华文细黑"/>
              <a:cs typeface="Arial" panose="020B0604020202020204" pitchFamily="34" charset="0"/>
            </a:endParaRPr>
          </a:p>
        </p:txBody>
      </p:sp>
      <p:sp>
        <p:nvSpPr>
          <p:cNvPr id="167" name="TextBox 166"/>
          <p:cNvSpPr txBox="1"/>
          <p:nvPr/>
        </p:nvSpPr>
        <p:spPr>
          <a:xfrm>
            <a:off x="857963" y="1286016"/>
            <a:ext cx="34998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访客</a:t>
            </a:r>
            <a:endParaRPr lang="en-US" altLang="zh-CN" sz="800" b="1" dirty="0">
              <a:solidFill>
                <a:srgbClr val="000000"/>
              </a:solidFill>
              <a:latin typeface="FrutigerNext LT Medium"/>
              <a:ea typeface="华文细黑"/>
              <a:cs typeface="Arial" panose="020B0604020202020204" pitchFamily="34" charset="0"/>
            </a:endParaRPr>
          </a:p>
        </p:txBody>
      </p:sp>
      <p:sp>
        <p:nvSpPr>
          <p:cNvPr id="168" name="TextBox 167"/>
          <p:cNvSpPr txBox="1"/>
          <p:nvPr/>
        </p:nvSpPr>
        <p:spPr>
          <a:xfrm>
            <a:off x="756999" y="4260851"/>
            <a:ext cx="455755"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应用层</a:t>
            </a:r>
            <a:endParaRPr lang="en-US" altLang="zh-CN" sz="800" b="1" dirty="0">
              <a:solidFill>
                <a:srgbClr val="000000"/>
              </a:solidFill>
              <a:latin typeface="FrutigerNext LT Medium"/>
              <a:ea typeface="华文细黑"/>
              <a:cs typeface="Arial" panose="020B0604020202020204" pitchFamily="34" charset="0"/>
            </a:endParaRPr>
          </a:p>
        </p:txBody>
      </p:sp>
      <p:sp>
        <p:nvSpPr>
          <p:cNvPr id="169" name="圆角矩形 168"/>
          <p:cNvSpPr/>
          <p:nvPr/>
        </p:nvSpPr>
        <p:spPr bwMode="auto">
          <a:xfrm>
            <a:off x="1256153" y="4214293"/>
            <a:ext cx="2826867" cy="29138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70" name="圆角矩形 169"/>
          <p:cNvSpPr/>
          <p:nvPr/>
        </p:nvSpPr>
        <p:spPr bwMode="auto">
          <a:xfrm>
            <a:off x="2260571" y="1636740"/>
            <a:ext cx="847609" cy="319346"/>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71" name="圆角矩形 170"/>
          <p:cNvSpPr/>
          <p:nvPr/>
        </p:nvSpPr>
        <p:spPr bwMode="auto">
          <a:xfrm>
            <a:off x="1256153" y="3563706"/>
            <a:ext cx="2826867" cy="622241"/>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72" name="圆角矩形 171"/>
          <p:cNvSpPr/>
          <p:nvPr/>
        </p:nvSpPr>
        <p:spPr bwMode="auto">
          <a:xfrm>
            <a:off x="1256153" y="3130887"/>
            <a:ext cx="2826867"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73" name="圆角矩形 172"/>
          <p:cNvSpPr/>
          <p:nvPr/>
        </p:nvSpPr>
        <p:spPr bwMode="auto">
          <a:xfrm>
            <a:off x="2278190" y="2305555"/>
            <a:ext cx="809879" cy="39002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74" name="圆角矩形 173"/>
          <p:cNvSpPr/>
          <p:nvPr/>
        </p:nvSpPr>
        <p:spPr bwMode="auto">
          <a:xfrm>
            <a:off x="1256153" y="1555751"/>
            <a:ext cx="621843" cy="394944"/>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grpSp>
        <p:nvGrpSpPr>
          <p:cNvPr id="2" name="组合 327"/>
          <p:cNvGrpSpPr/>
          <p:nvPr/>
        </p:nvGrpSpPr>
        <p:grpSpPr>
          <a:xfrm>
            <a:off x="2341030" y="2362743"/>
            <a:ext cx="692043" cy="270000"/>
            <a:chOff x="3055299" y="2326369"/>
            <a:chExt cx="922964" cy="360000"/>
          </a:xfrm>
        </p:grpSpPr>
        <p:pic>
          <p:nvPicPr>
            <p:cNvPr id="176" name="Picture 460" descr="图片239"/>
            <p:cNvPicPr>
              <a:picLocks noChangeAspect="1" noChangeArrowheads="1"/>
            </p:cNvPicPr>
            <p:nvPr/>
          </p:nvPicPr>
          <p:blipFill>
            <a:blip r:embed="rId2" cstate="print"/>
            <a:srcRect/>
            <a:stretch>
              <a:fillRect/>
            </a:stretch>
          </p:blipFill>
          <p:spPr bwMode="auto">
            <a:xfrm>
              <a:off x="3631363" y="2326369"/>
              <a:ext cx="346900" cy="360000"/>
            </a:xfrm>
            <a:prstGeom prst="rect">
              <a:avLst/>
            </a:prstGeom>
            <a:noFill/>
          </p:spPr>
        </p:pic>
        <p:pic>
          <p:nvPicPr>
            <p:cNvPr id="177" name="Picture 460" descr="图片239"/>
            <p:cNvPicPr>
              <a:picLocks noChangeAspect="1" noChangeArrowheads="1"/>
            </p:cNvPicPr>
            <p:nvPr/>
          </p:nvPicPr>
          <p:blipFill>
            <a:blip r:embed="rId2" cstate="print"/>
            <a:srcRect/>
            <a:stretch>
              <a:fillRect/>
            </a:stretch>
          </p:blipFill>
          <p:spPr bwMode="auto">
            <a:xfrm>
              <a:off x="3055299" y="2326369"/>
              <a:ext cx="346900" cy="360000"/>
            </a:xfrm>
            <a:prstGeom prst="rect">
              <a:avLst/>
            </a:prstGeom>
            <a:noFill/>
          </p:spPr>
        </p:pic>
      </p:grpSp>
      <p:cxnSp>
        <p:nvCxnSpPr>
          <p:cNvPr id="178" name="直接连接符 177"/>
          <p:cNvCxnSpPr>
            <a:stCxn id="177" idx="2"/>
            <a:endCxn id="231" idx="0"/>
          </p:cNvCxnSpPr>
          <p:nvPr/>
        </p:nvCxnSpPr>
        <p:spPr bwMode="auto">
          <a:xfrm flipH="1">
            <a:off x="1997943" y="2632746"/>
            <a:ext cx="473143"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9" name="直接连接符 178"/>
          <p:cNvCxnSpPr>
            <a:stCxn id="176" idx="2"/>
            <a:endCxn id="228" idx="0"/>
          </p:cNvCxnSpPr>
          <p:nvPr/>
        </p:nvCxnSpPr>
        <p:spPr bwMode="auto">
          <a:xfrm>
            <a:off x="2903022" y="2632746"/>
            <a:ext cx="481575"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直接连接符 179"/>
          <p:cNvCxnSpPr>
            <a:stCxn id="176" idx="2"/>
            <a:endCxn id="230" idx="0"/>
          </p:cNvCxnSpPr>
          <p:nvPr/>
        </p:nvCxnSpPr>
        <p:spPr bwMode="auto">
          <a:xfrm flipH="1">
            <a:off x="2443445" y="2632746"/>
            <a:ext cx="459577"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直接连接符 180"/>
          <p:cNvCxnSpPr>
            <a:stCxn id="177" idx="2"/>
            <a:endCxn id="229" idx="0"/>
          </p:cNvCxnSpPr>
          <p:nvPr/>
        </p:nvCxnSpPr>
        <p:spPr bwMode="auto">
          <a:xfrm>
            <a:off x="2471084" y="2632746"/>
            <a:ext cx="489240" cy="563267"/>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直接连接符 181"/>
          <p:cNvCxnSpPr>
            <a:stCxn id="231" idx="2"/>
            <a:endCxn id="187" idx="0"/>
          </p:cNvCxnSpPr>
          <p:nvPr/>
        </p:nvCxnSpPr>
        <p:spPr bwMode="auto">
          <a:xfrm flipH="1">
            <a:off x="1731022" y="3465327"/>
            <a:ext cx="266921"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83" name="Picture 461" descr="图片240"/>
          <p:cNvPicPr>
            <a:picLocks noChangeAspect="1" noChangeArrowheads="1"/>
          </p:cNvPicPr>
          <p:nvPr/>
        </p:nvPicPr>
        <p:blipFill>
          <a:blip r:embed="rId3" cstate="print"/>
          <a:srcRect/>
          <a:stretch>
            <a:fillRect/>
          </a:stretch>
        </p:blipFill>
        <p:spPr bwMode="auto">
          <a:xfrm>
            <a:off x="2101616" y="3689114"/>
            <a:ext cx="232315" cy="243000"/>
          </a:xfrm>
          <a:prstGeom prst="rect">
            <a:avLst/>
          </a:prstGeom>
          <a:noFill/>
        </p:spPr>
      </p:pic>
      <p:pic>
        <p:nvPicPr>
          <p:cNvPr id="184" name="Picture 461" descr="图片240"/>
          <p:cNvPicPr>
            <a:picLocks noChangeAspect="1" noChangeArrowheads="1"/>
          </p:cNvPicPr>
          <p:nvPr/>
        </p:nvPicPr>
        <p:blipFill>
          <a:blip r:embed="rId3" cstate="print"/>
          <a:srcRect/>
          <a:stretch>
            <a:fillRect/>
          </a:stretch>
        </p:blipFill>
        <p:spPr bwMode="auto">
          <a:xfrm>
            <a:off x="2386173" y="3689114"/>
            <a:ext cx="232315" cy="243000"/>
          </a:xfrm>
          <a:prstGeom prst="rect">
            <a:avLst/>
          </a:prstGeom>
          <a:noFill/>
        </p:spPr>
      </p:pic>
      <p:pic>
        <p:nvPicPr>
          <p:cNvPr id="185" name="Picture 461" descr="图片240"/>
          <p:cNvPicPr>
            <a:picLocks noChangeAspect="1" noChangeArrowheads="1"/>
          </p:cNvPicPr>
          <p:nvPr/>
        </p:nvPicPr>
        <p:blipFill>
          <a:blip r:embed="rId3" cstate="print"/>
          <a:srcRect/>
          <a:stretch>
            <a:fillRect/>
          </a:stretch>
        </p:blipFill>
        <p:spPr bwMode="auto">
          <a:xfrm>
            <a:off x="2744902" y="3689114"/>
            <a:ext cx="232315" cy="243000"/>
          </a:xfrm>
          <a:prstGeom prst="rect">
            <a:avLst/>
          </a:prstGeom>
          <a:noFill/>
        </p:spPr>
      </p:pic>
      <p:pic>
        <p:nvPicPr>
          <p:cNvPr id="186" name="Picture 461" descr="图片240"/>
          <p:cNvPicPr>
            <a:picLocks noChangeAspect="1" noChangeArrowheads="1"/>
          </p:cNvPicPr>
          <p:nvPr/>
        </p:nvPicPr>
        <p:blipFill>
          <a:blip r:embed="rId3" cstate="print"/>
          <a:srcRect/>
          <a:stretch>
            <a:fillRect/>
          </a:stretch>
        </p:blipFill>
        <p:spPr bwMode="auto">
          <a:xfrm>
            <a:off x="3040176" y="3689114"/>
            <a:ext cx="232315" cy="243000"/>
          </a:xfrm>
          <a:prstGeom prst="rect">
            <a:avLst/>
          </a:prstGeom>
          <a:noFill/>
        </p:spPr>
      </p:pic>
      <p:pic>
        <p:nvPicPr>
          <p:cNvPr id="187" name="Picture 462" descr="图片241"/>
          <p:cNvPicPr>
            <a:picLocks noChangeAspect="1" noChangeArrowheads="1"/>
          </p:cNvPicPr>
          <p:nvPr/>
        </p:nvPicPr>
        <p:blipFill>
          <a:blip r:embed="rId4" cstate="print"/>
          <a:srcRect/>
          <a:stretch>
            <a:fillRect/>
          </a:stretch>
        </p:blipFill>
        <p:spPr bwMode="auto">
          <a:xfrm>
            <a:off x="1615787" y="3689114"/>
            <a:ext cx="230466" cy="243000"/>
          </a:xfrm>
          <a:prstGeom prst="rect">
            <a:avLst/>
          </a:prstGeom>
          <a:noFill/>
        </p:spPr>
      </p:pic>
      <p:pic>
        <p:nvPicPr>
          <p:cNvPr id="188" name="Picture 462" descr="图片241"/>
          <p:cNvPicPr>
            <a:picLocks noChangeAspect="1" noChangeArrowheads="1"/>
          </p:cNvPicPr>
          <p:nvPr/>
        </p:nvPicPr>
        <p:blipFill>
          <a:blip r:embed="rId4" cstate="print"/>
          <a:srcRect/>
          <a:stretch>
            <a:fillRect/>
          </a:stretch>
        </p:blipFill>
        <p:spPr bwMode="auto">
          <a:xfrm>
            <a:off x="3520003" y="3689114"/>
            <a:ext cx="230466" cy="243000"/>
          </a:xfrm>
          <a:prstGeom prst="rect">
            <a:avLst/>
          </a:prstGeom>
          <a:noFill/>
        </p:spPr>
      </p:pic>
      <p:cxnSp>
        <p:nvCxnSpPr>
          <p:cNvPr id="189" name="直接连接符 188"/>
          <p:cNvCxnSpPr>
            <a:stCxn id="230" idx="2"/>
            <a:endCxn id="183" idx="0"/>
          </p:cNvCxnSpPr>
          <p:nvPr/>
        </p:nvCxnSpPr>
        <p:spPr bwMode="auto">
          <a:xfrm flipH="1">
            <a:off x="2217775" y="3465327"/>
            <a:ext cx="225669"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直接连接符 189"/>
          <p:cNvCxnSpPr>
            <a:stCxn id="230" idx="2"/>
            <a:endCxn id="184" idx="0"/>
          </p:cNvCxnSpPr>
          <p:nvPr/>
        </p:nvCxnSpPr>
        <p:spPr bwMode="auto">
          <a:xfrm>
            <a:off x="2443443" y="3465327"/>
            <a:ext cx="58887"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直接连接符 190"/>
          <p:cNvCxnSpPr>
            <a:stCxn id="231" idx="2"/>
            <a:endCxn id="183" idx="0"/>
          </p:cNvCxnSpPr>
          <p:nvPr/>
        </p:nvCxnSpPr>
        <p:spPr bwMode="auto">
          <a:xfrm>
            <a:off x="1997942" y="3465327"/>
            <a:ext cx="21983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直接连接符 191"/>
          <p:cNvCxnSpPr>
            <a:stCxn id="231" idx="2"/>
            <a:endCxn id="184" idx="0"/>
          </p:cNvCxnSpPr>
          <p:nvPr/>
        </p:nvCxnSpPr>
        <p:spPr bwMode="auto">
          <a:xfrm>
            <a:off x="1997942" y="3465327"/>
            <a:ext cx="50438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直接连接符 192"/>
          <p:cNvCxnSpPr>
            <a:stCxn id="230" idx="2"/>
            <a:endCxn id="187" idx="0"/>
          </p:cNvCxnSpPr>
          <p:nvPr/>
        </p:nvCxnSpPr>
        <p:spPr bwMode="auto">
          <a:xfrm flipH="1">
            <a:off x="1731020" y="3465327"/>
            <a:ext cx="71242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直接连接符 193"/>
          <p:cNvCxnSpPr>
            <a:stCxn id="229" idx="2"/>
            <a:endCxn id="185" idx="0"/>
          </p:cNvCxnSpPr>
          <p:nvPr/>
        </p:nvCxnSpPr>
        <p:spPr bwMode="auto">
          <a:xfrm flipH="1">
            <a:off x="2861059" y="3465327"/>
            <a:ext cx="9926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直接连接符 194"/>
          <p:cNvCxnSpPr>
            <a:stCxn id="228" idx="2"/>
            <a:endCxn id="185" idx="0"/>
          </p:cNvCxnSpPr>
          <p:nvPr/>
        </p:nvCxnSpPr>
        <p:spPr bwMode="auto">
          <a:xfrm flipH="1">
            <a:off x="2861061" y="3465327"/>
            <a:ext cx="523535"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6" name="直接连接符 195"/>
          <p:cNvCxnSpPr>
            <a:stCxn id="228" idx="2"/>
            <a:endCxn id="186" idx="0"/>
          </p:cNvCxnSpPr>
          <p:nvPr/>
        </p:nvCxnSpPr>
        <p:spPr bwMode="auto">
          <a:xfrm flipH="1">
            <a:off x="3156334" y="3465327"/>
            <a:ext cx="22826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直接连接符 196"/>
          <p:cNvCxnSpPr>
            <a:stCxn id="229" idx="2"/>
            <a:endCxn id="186" idx="0"/>
          </p:cNvCxnSpPr>
          <p:nvPr/>
        </p:nvCxnSpPr>
        <p:spPr bwMode="auto">
          <a:xfrm>
            <a:off x="2960324" y="3465327"/>
            <a:ext cx="196008"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直接连接符 197"/>
          <p:cNvCxnSpPr>
            <a:stCxn id="228" idx="2"/>
            <a:endCxn id="188" idx="0"/>
          </p:cNvCxnSpPr>
          <p:nvPr/>
        </p:nvCxnSpPr>
        <p:spPr bwMode="auto">
          <a:xfrm>
            <a:off x="3384594" y="3465327"/>
            <a:ext cx="25064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直接连接符 198"/>
          <p:cNvCxnSpPr>
            <a:stCxn id="229" idx="2"/>
            <a:endCxn id="188" idx="0"/>
          </p:cNvCxnSpPr>
          <p:nvPr/>
        </p:nvCxnSpPr>
        <p:spPr bwMode="auto">
          <a:xfrm>
            <a:off x="2960325" y="3465327"/>
            <a:ext cx="674912" cy="223789"/>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 name="组合 418"/>
          <p:cNvGrpSpPr/>
          <p:nvPr/>
        </p:nvGrpSpPr>
        <p:grpSpPr>
          <a:xfrm>
            <a:off x="2373110" y="1675508"/>
            <a:ext cx="620886" cy="189000"/>
            <a:chOff x="3186592" y="1346049"/>
            <a:chExt cx="828064" cy="252000"/>
          </a:xfrm>
        </p:grpSpPr>
        <p:pic>
          <p:nvPicPr>
            <p:cNvPr id="201" name="Picture 456" descr="图片235"/>
            <p:cNvPicPr>
              <a:picLocks noChangeAspect="1" noChangeArrowheads="1"/>
            </p:cNvPicPr>
            <p:nvPr/>
          </p:nvPicPr>
          <p:blipFill>
            <a:blip r:embed="rId5" cstate="print"/>
            <a:srcRect/>
            <a:stretch>
              <a:fillRect/>
            </a:stretch>
          </p:blipFill>
          <p:spPr bwMode="auto">
            <a:xfrm>
              <a:off x="3762656" y="1346049"/>
              <a:ext cx="252000" cy="252000"/>
            </a:xfrm>
            <a:prstGeom prst="rect">
              <a:avLst/>
            </a:prstGeom>
            <a:noFill/>
          </p:spPr>
        </p:pic>
        <p:pic>
          <p:nvPicPr>
            <p:cNvPr id="202" name="Picture 456" descr="图片235"/>
            <p:cNvPicPr>
              <a:picLocks noChangeAspect="1" noChangeArrowheads="1"/>
            </p:cNvPicPr>
            <p:nvPr/>
          </p:nvPicPr>
          <p:blipFill>
            <a:blip r:embed="rId5" cstate="print"/>
            <a:srcRect/>
            <a:stretch>
              <a:fillRect/>
            </a:stretch>
          </p:blipFill>
          <p:spPr bwMode="auto">
            <a:xfrm>
              <a:off x="3186592" y="1346049"/>
              <a:ext cx="252000" cy="252000"/>
            </a:xfrm>
            <a:prstGeom prst="rect">
              <a:avLst/>
            </a:prstGeom>
            <a:noFill/>
          </p:spPr>
        </p:pic>
      </p:grpSp>
      <p:cxnSp>
        <p:nvCxnSpPr>
          <p:cNvPr id="203" name="直接连接符 202"/>
          <p:cNvCxnSpPr>
            <a:stCxn id="201" idx="2"/>
            <a:endCxn id="176" idx="0"/>
          </p:cNvCxnSpPr>
          <p:nvPr/>
        </p:nvCxnSpPr>
        <p:spPr bwMode="auto">
          <a:xfrm>
            <a:off x="2899523"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4" name="直接连接符 203"/>
          <p:cNvCxnSpPr>
            <a:stCxn id="202" idx="2"/>
            <a:endCxn id="177" idx="0"/>
          </p:cNvCxnSpPr>
          <p:nvPr/>
        </p:nvCxnSpPr>
        <p:spPr bwMode="auto">
          <a:xfrm>
            <a:off x="2467587" y="1864511"/>
            <a:ext cx="3499" cy="498235"/>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5" name="TextBox 204"/>
          <p:cNvSpPr txBox="1"/>
          <p:nvPr/>
        </p:nvSpPr>
        <p:spPr>
          <a:xfrm>
            <a:off x="2174804" y="3969788"/>
            <a:ext cx="377271" cy="17693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部门</a:t>
            </a:r>
            <a:r>
              <a:rPr lang="en-US" altLang="zh-CN" sz="700" dirty="0">
                <a:solidFill>
                  <a:srgbClr val="000000"/>
                </a:solidFill>
                <a:latin typeface="FrutigerNext LT Medium"/>
                <a:ea typeface="华文细黑"/>
                <a:cs typeface="Arial" panose="020B0604020202020204" pitchFamily="34" charset="0"/>
              </a:rPr>
              <a:t>A</a:t>
            </a:r>
            <a:endParaRPr lang="zh-CN" altLang="en-US" sz="700" dirty="0">
              <a:solidFill>
                <a:srgbClr val="000000"/>
              </a:solidFill>
              <a:latin typeface="FrutigerNext LT Medium"/>
              <a:ea typeface="华文细黑"/>
              <a:cs typeface="Arial" panose="020B0604020202020204" pitchFamily="34" charset="0"/>
            </a:endParaRPr>
          </a:p>
        </p:txBody>
      </p:sp>
      <p:sp>
        <p:nvSpPr>
          <p:cNvPr id="206" name="TextBox 205"/>
          <p:cNvSpPr txBox="1"/>
          <p:nvPr/>
        </p:nvSpPr>
        <p:spPr>
          <a:xfrm>
            <a:off x="2799287" y="3969788"/>
            <a:ext cx="37727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部门</a:t>
            </a:r>
            <a:r>
              <a:rPr lang="en-US" altLang="zh-CN" sz="700" dirty="0" smtClean="0">
                <a:solidFill>
                  <a:srgbClr val="000000"/>
                </a:solidFill>
                <a:latin typeface="FrutigerNext LT Medium"/>
                <a:ea typeface="华文细黑"/>
                <a:cs typeface="Arial" panose="020B0604020202020204" pitchFamily="34" charset="0"/>
              </a:rPr>
              <a:t>B</a:t>
            </a:r>
            <a:endParaRPr lang="zh-CN" altLang="en-US" sz="700" dirty="0">
              <a:solidFill>
                <a:srgbClr val="000000"/>
              </a:solidFill>
              <a:latin typeface="FrutigerNext LT Medium"/>
              <a:ea typeface="华文细黑"/>
              <a:cs typeface="Arial" panose="020B0604020202020204" pitchFamily="34" charset="0"/>
            </a:endParaRPr>
          </a:p>
        </p:txBody>
      </p:sp>
      <p:sp>
        <p:nvSpPr>
          <p:cNvPr id="207" name="TextBox 206"/>
          <p:cNvSpPr txBox="1"/>
          <p:nvPr/>
        </p:nvSpPr>
        <p:spPr>
          <a:xfrm>
            <a:off x="1414318" y="3969789"/>
            <a:ext cx="587304"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访客接入区</a:t>
            </a:r>
            <a:endParaRPr lang="zh-CN" altLang="en-US" sz="700" dirty="0">
              <a:solidFill>
                <a:srgbClr val="000000"/>
              </a:solidFill>
              <a:latin typeface="FrutigerNext LT Medium"/>
              <a:ea typeface="华文细黑"/>
              <a:cs typeface="Arial" panose="020B0604020202020204" pitchFamily="34" charset="0"/>
            </a:endParaRPr>
          </a:p>
        </p:txBody>
      </p:sp>
      <p:sp>
        <p:nvSpPr>
          <p:cNvPr id="208" name="TextBox 207"/>
          <p:cNvSpPr txBox="1"/>
          <p:nvPr/>
        </p:nvSpPr>
        <p:spPr>
          <a:xfrm>
            <a:off x="3277666" y="3969789"/>
            <a:ext cx="702720" cy="176953"/>
          </a:xfrm>
          <a:prstGeom prst="rect">
            <a:avLst/>
          </a:prstGeom>
          <a:noFill/>
        </p:spPr>
        <p:txBody>
          <a:bodyPr wrap="none" lIns="68542" tIns="34271" rIns="68542" bIns="34271" rtlCol="0">
            <a:spAutoFit/>
          </a:bodyPr>
          <a:lstStyle/>
          <a:p>
            <a:r>
              <a:rPr lang="zh-CN" altLang="en-US" sz="700" dirty="0">
                <a:solidFill>
                  <a:srgbClr val="000000"/>
                </a:solidFill>
                <a:latin typeface="FrutigerNext LT Medium"/>
                <a:ea typeface="华文细黑"/>
                <a:cs typeface="Arial" panose="020B0604020202020204" pitchFamily="34" charset="0"/>
              </a:rPr>
              <a:t> 内部公共区域</a:t>
            </a:r>
            <a:endParaRPr lang="zh-CN" altLang="en-US" sz="700" dirty="0">
              <a:solidFill>
                <a:srgbClr val="000000"/>
              </a:solidFill>
              <a:latin typeface="FrutigerNext LT Medium"/>
              <a:ea typeface="华文细黑"/>
              <a:cs typeface="Arial" panose="020B0604020202020204" pitchFamily="34" charset="0"/>
            </a:endParaRPr>
          </a:p>
        </p:txBody>
      </p:sp>
      <p:sp>
        <p:nvSpPr>
          <p:cNvPr id="211" name="圆角矩形 210"/>
          <p:cNvSpPr/>
          <p:nvPr/>
        </p:nvSpPr>
        <p:spPr bwMode="auto">
          <a:xfrm>
            <a:off x="1256156" y="2121050"/>
            <a:ext cx="616787" cy="832577"/>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cxnSp>
        <p:nvCxnSpPr>
          <p:cNvPr id="212" name="直接连接符 211"/>
          <p:cNvCxnSpPr>
            <a:stCxn id="215" idx="2"/>
            <a:endCxn id="232" idx="0"/>
          </p:cNvCxnSpPr>
          <p:nvPr/>
        </p:nvCxnSpPr>
        <p:spPr bwMode="auto">
          <a:xfrm>
            <a:off x="1399206" y="2329731"/>
            <a:ext cx="922"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3" name="直接连接符 212"/>
          <p:cNvCxnSpPr>
            <a:stCxn id="214" idx="2"/>
            <a:endCxn id="233" idx="0"/>
          </p:cNvCxnSpPr>
          <p:nvPr/>
        </p:nvCxnSpPr>
        <p:spPr bwMode="auto">
          <a:xfrm flipH="1">
            <a:off x="1717639" y="2329731"/>
            <a:ext cx="255" cy="12388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14" name="Picture 460" descr="图片239"/>
          <p:cNvPicPr>
            <a:picLocks noChangeAspect="1" noChangeArrowheads="1"/>
          </p:cNvPicPr>
          <p:nvPr/>
        </p:nvPicPr>
        <p:blipFill>
          <a:blip r:embed="rId2" cstate="print"/>
          <a:srcRect/>
          <a:stretch>
            <a:fillRect/>
          </a:stretch>
        </p:blipFill>
        <p:spPr bwMode="auto">
          <a:xfrm>
            <a:off x="1639862" y="2167730"/>
            <a:ext cx="156064" cy="162000"/>
          </a:xfrm>
          <a:prstGeom prst="rect">
            <a:avLst/>
          </a:prstGeom>
          <a:noFill/>
        </p:spPr>
      </p:pic>
      <p:pic>
        <p:nvPicPr>
          <p:cNvPr id="215" name="Picture 460" descr="图片239"/>
          <p:cNvPicPr>
            <a:picLocks noChangeAspect="1" noChangeArrowheads="1"/>
          </p:cNvPicPr>
          <p:nvPr/>
        </p:nvPicPr>
        <p:blipFill>
          <a:blip r:embed="rId2" cstate="print"/>
          <a:srcRect/>
          <a:stretch>
            <a:fillRect/>
          </a:stretch>
        </p:blipFill>
        <p:spPr bwMode="auto">
          <a:xfrm>
            <a:off x="1321173" y="2167730"/>
            <a:ext cx="156064" cy="162000"/>
          </a:xfrm>
          <a:prstGeom prst="rect">
            <a:avLst/>
          </a:prstGeom>
          <a:noFill/>
        </p:spPr>
      </p:pic>
      <p:cxnSp>
        <p:nvCxnSpPr>
          <p:cNvPr id="216" name="直接连接符 215"/>
          <p:cNvCxnSpPr>
            <a:stCxn id="177" idx="0"/>
          </p:cNvCxnSpPr>
          <p:nvPr/>
        </p:nvCxnSpPr>
        <p:spPr bwMode="auto">
          <a:xfrm flipH="1" flipV="1">
            <a:off x="1871178" y="2271714"/>
            <a:ext cx="599909" cy="910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7" name="直接连接符 216"/>
          <p:cNvCxnSpPr>
            <a:stCxn id="176" idx="0"/>
          </p:cNvCxnSpPr>
          <p:nvPr/>
        </p:nvCxnSpPr>
        <p:spPr bwMode="auto">
          <a:xfrm flipH="1" flipV="1">
            <a:off x="1864034" y="2195514"/>
            <a:ext cx="1038986" cy="16723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8" name="直接连接符 217"/>
          <p:cNvCxnSpPr>
            <a:stCxn id="265" idx="1"/>
            <a:endCxn id="176" idx="3"/>
          </p:cNvCxnSpPr>
          <p:nvPr/>
        </p:nvCxnSpPr>
        <p:spPr bwMode="auto">
          <a:xfrm flipH="1" flipV="1">
            <a:off x="3033076" y="2497746"/>
            <a:ext cx="639383" cy="315635"/>
          </a:xfrm>
          <a:prstGeom prst="line">
            <a:avLst/>
          </a:prstGeom>
          <a:noFill/>
          <a:ln w="50800">
            <a:solidFill>
              <a:srgbClr val="0070C0">
                <a:alpha val="60000"/>
              </a:srgb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19" name="Picture 797" descr="图片19"/>
          <p:cNvPicPr>
            <a:picLocks noChangeAspect="1" noChangeArrowheads="1"/>
          </p:cNvPicPr>
          <p:nvPr/>
        </p:nvPicPr>
        <p:blipFill>
          <a:blip r:embed="rId6" cstate="print"/>
          <a:srcRect/>
          <a:stretch>
            <a:fillRect/>
          </a:stretch>
        </p:blipFill>
        <p:spPr bwMode="auto">
          <a:xfrm>
            <a:off x="1281121" y="1679681"/>
            <a:ext cx="354784" cy="215761"/>
          </a:xfrm>
          <a:prstGeom prst="rect">
            <a:avLst/>
          </a:prstGeom>
          <a:noFill/>
        </p:spPr>
      </p:pic>
      <p:pic>
        <p:nvPicPr>
          <p:cNvPr id="220" name="Picture 461" descr="图片240"/>
          <p:cNvPicPr>
            <a:picLocks noChangeAspect="1" noChangeArrowheads="1"/>
          </p:cNvPicPr>
          <p:nvPr/>
        </p:nvPicPr>
        <p:blipFill>
          <a:blip r:embed="rId3" cstate="print"/>
          <a:srcRect/>
          <a:stretch>
            <a:fillRect/>
          </a:stretch>
        </p:blipFill>
        <p:spPr bwMode="auto">
          <a:xfrm>
            <a:off x="1673098" y="1722037"/>
            <a:ext cx="183764" cy="192216"/>
          </a:xfrm>
          <a:prstGeom prst="rect">
            <a:avLst/>
          </a:prstGeom>
          <a:noFill/>
        </p:spPr>
      </p:pic>
      <p:cxnSp>
        <p:nvCxnSpPr>
          <p:cNvPr id="221" name="直接连接符 220"/>
          <p:cNvCxnSpPr>
            <a:stCxn id="176" idx="0"/>
            <a:endCxn id="220" idx="2"/>
          </p:cNvCxnSpPr>
          <p:nvPr/>
        </p:nvCxnSpPr>
        <p:spPr bwMode="auto">
          <a:xfrm flipH="1" flipV="1">
            <a:off x="1764980" y="1914253"/>
            <a:ext cx="1138040"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2" name="直接连接符 221"/>
          <p:cNvCxnSpPr>
            <a:stCxn id="177" idx="0"/>
            <a:endCxn id="220" idx="2"/>
          </p:cNvCxnSpPr>
          <p:nvPr/>
        </p:nvCxnSpPr>
        <p:spPr bwMode="auto">
          <a:xfrm flipH="1" flipV="1">
            <a:off x="1764981" y="1914253"/>
            <a:ext cx="706105" cy="44849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23" name="圆角矩形 222"/>
          <p:cNvSpPr/>
          <p:nvPr/>
        </p:nvSpPr>
        <p:spPr bwMode="auto">
          <a:xfrm>
            <a:off x="33404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4" name="圆角矩形 223"/>
          <p:cNvSpPr/>
          <p:nvPr/>
        </p:nvSpPr>
        <p:spPr bwMode="auto">
          <a:xfrm>
            <a:off x="1414320" y="3591410"/>
            <a:ext cx="612465"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5" name="圆角矩形 224"/>
          <p:cNvSpPr/>
          <p:nvPr/>
        </p:nvSpPr>
        <p:spPr bwMode="auto">
          <a:xfrm>
            <a:off x="2689148" y="3591410"/>
            <a:ext cx="621843"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6" name="圆角矩形 225"/>
          <p:cNvSpPr/>
          <p:nvPr/>
        </p:nvSpPr>
        <p:spPr bwMode="auto">
          <a:xfrm>
            <a:off x="2062223" y="3591701"/>
            <a:ext cx="593911" cy="556437"/>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227" name="TextBox 226"/>
          <p:cNvSpPr txBox="1"/>
          <p:nvPr/>
        </p:nvSpPr>
        <p:spPr>
          <a:xfrm>
            <a:off x="1233983" y="1527956"/>
            <a:ext cx="597585" cy="196199"/>
          </a:xfrm>
          <a:prstGeom prst="rect">
            <a:avLst/>
          </a:prstGeom>
          <a:noFill/>
        </p:spPr>
        <p:txBody>
          <a:bodyPr wrap="none" lIns="68542" tIns="34271" rIns="68542" bIns="34271" rtlCol="0">
            <a:spAutoFit/>
          </a:bodyPr>
          <a:lstStyle/>
          <a:p>
            <a:r>
              <a:rPr lang="en-US" altLang="zh-CN" sz="800" dirty="0" smtClean="0">
                <a:solidFill>
                  <a:srgbClr val="000000"/>
                </a:solidFill>
                <a:latin typeface="FrutigerNext LT Medium"/>
                <a:ea typeface="华文细黑"/>
                <a:cs typeface="Arial" panose="020B0604020202020204" pitchFamily="34" charset="0"/>
              </a:rPr>
              <a:t>Controller</a:t>
            </a:r>
            <a:endParaRPr lang="en-US" altLang="zh-CN" sz="800" dirty="0">
              <a:solidFill>
                <a:srgbClr val="000000"/>
              </a:solidFill>
              <a:latin typeface="FrutigerNext LT Medium"/>
              <a:ea typeface="华文细黑"/>
              <a:cs typeface="Arial" panose="020B0604020202020204" pitchFamily="34" charset="0"/>
            </a:endParaRPr>
          </a:p>
        </p:txBody>
      </p:sp>
      <p:pic>
        <p:nvPicPr>
          <p:cNvPr id="228" name="Picture 459" descr="图片238"/>
          <p:cNvPicPr>
            <a:picLocks noChangeAspect="1" noChangeArrowheads="1"/>
          </p:cNvPicPr>
          <p:nvPr/>
        </p:nvPicPr>
        <p:blipFill>
          <a:blip r:embed="rId7" cstate="print"/>
          <a:srcRect/>
          <a:stretch>
            <a:fillRect/>
          </a:stretch>
        </p:blipFill>
        <p:spPr bwMode="auto">
          <a:xfrm>
            <a:off x="3256853" y="3196012"/>
            <a:ext cx="255487" cy="269315"/>
          </a:xfrm>
          <a:prstGeom prst="rect">
            <a:avLst/>
          </a:prstGeom>
          <a:noFill/>
        </p:spPr>
      </p:pic>
      <p:pic>
        <p:nvPicPr>
          <p:cNvPr id="229" name="Picture 459" descr="图片238"/>
          <p:cNvPicPr>
            <a:picLocks noChangeAspect="1" noChangeArrowheads="1"/>
          </p:cNvPicPr>
          <p:nvPr/>
        </p:nvPicPr>
        <p:blipFill>
          <a:blip r:embed="rId7" cstate="print"/>
          <a:srcRect/>
          <a:stretch>
            <a:fillRect/>
          </a:stretch>
        </p:blipFill>
        <p:spPr bwMode="auto">
          <a:xfrm>
            <a:off x="2832582" y="3196012"/>
            <a:ext cx="255487" cy="269315"/>
          </a:xfrm>
          <a:prstGeom prst="rect">
            <a:avLst/>
          </a:prstGeom>
          <a:noFill/>
        </p:spPr>
      </p:pic>
      <p:pic>
        <p:nvPicPr>
          <p:cNvPr id="230" name="Picture 459" descr="图片238"/>
          <p:cNvPicPr>
            <a:picLocks noChangeAspect="1" noChangeArrowheads="1"/>
          </p:cNvPicPr>
          <p:nvPr/>
        </p:nvPicPr>
        <p:blipFill>
          <a:blip r:embed="rId7" cstate="print"/>
          <a:srcRect/>
          <a:stretch>
            <a:fillRect/>
          </a:stretch>
        </p:blipFill>
        <p:spPr bwMode="auto">
          <a:xfrm>
            <a:off x="2315699" y="3196012"/>
            <a:ext cx="255487" cy="269315"/>
          </a:xfrm>
          <a:prstGeom prst="rect">
            <a:avLst/>
          </a:prstGeom>
          <a:noFill/>
        </p:spPr>
      </p:pic>
      <p:pic>
        <p:nvPicPr>
          <p:cNvPr id="231" name="Picture 459" descr="图片238"/>
          <p:cNvPicPr>
            <a:picLocks noChangeAspect="1" noChangeArrowheads="1"/>
          </p:cNvPicPr>
          <p:nvPr/>
        </p:nvPicPr>
        <p:blipFill>
          <a:blip r:embed="rId7" cstate="print"/>
          <a:srcRect/>
          <a:stretch>
            <a:fillRect/>
          </a:stretch>
        </p:blipFill>
        <p:spPr bwMode="auto">
          <a:xfrm>
            <a:off x="1870198" y="3196012"/>
            <a:ext cx="255487" cy="269315"/>
          </a:xfrm>
          <a:prstGeom prst="rect">
            <a:avLst/>
          </a:prstGeom>
          <a:noFill/>
        </p:spPr>
      </p:pic>
      <p:pic>
        <p:nvPicPr>
          <p:cNvPr id="232" name="Picture 459" descr="图片238"/>
          <p:cNvPicPr>
            <a:picLocks noChangeAspect="1" noChangeArrowheads="1"/>
          </p:cNvPicPr>
          <p:nvPr/>
        </p:nvPicPr>
        <p:blipFill>
          <a:blip r:embed="rId8" cstate="print"/>
          <a:srcRect/>
          <a:stretch>
            <a:fillRect/>
          </a:stretch>
        </p:blipFill>
        <p:spPr bwMode="auto">
          <a:xfrm>
            <a:off x="1336095" y="2453610"/>
            <a:ext cx="128069" cy="135000"/>
          </a:xfrm>
          <a:prstGeom prst="rect">
            <a:avLst/>
          </a:prstGeom>
          <a:noFill/>
        </p:spPr>
      </p:pic>
      <p:pic>
        <p:nvPicPr>
          <p:cNvPr id="233" name="Picture 459" descr="图片238"/>
          <p:cNvPicPr>
            <a:picLocks noChangeAspect="1" noChangeArrowheads="1"/>
          </p:cNvPicPr>
          <p:nvPr/>
        </p:nvPicPr>
        <p:blipFill>
          <a:blip r:embed="rId8" cstate="print"/>
          <a:srcRect/>
          <a:stretch>
            <a:fillRect/>
          </a:stretch>
        </p:blipFill>
        <p:spPr bwMode="auto">
          <a:xfrm>
            <a:off x="1653607" y="2453610"/>
            <a:ext cx="128069" cy="135000"/>
          </a:xfrm>
          <a:prstGeom prst="rect">
            <a:avLst/>
          </a:prstGeom>
          <a:noFill/>
        </p:spPr>
      </p:pic>
      <p:sp>
        <p:nvSpPr>
          <p:cNvPr id="234" name="TextBox 233"/>
          <p:cNvSpPr txBox="1"/>
          <p:nvPr/>
        </p:nvSpPr>
        <p:spPr>
          <a:xfrm>
            <a:off x="3053027" y="1694131"/>
            <a:ext cx="561527" cy="196199"/>
          </a:xfrm>
          <a:prstGeom prst="rect">
            <a:avLst/>
          </a:prstGeom>
          <a:noFill/>
        </p:spPr>
        <p:txBody>
          <a:bodyPr wrap="none" lIns="68542" tIns="34271" rIns="68542" bIns="34271" rtlCol="0">
            <a:spAutoFit/>
          </a:bodyPr>
          <a:lstStyle/>
          <a:p>
            <a:r>
              <a:rPr lang="zh-CN" altLang="en-US" sz="800" b="1" dirty="0">
                <a:solidFill>
                  <a:srgbClr val="000000"/>
                </a:solidFill>
                <a:latin typeface="FrutigerNext LT Medium"/>
                <a:ea typeface="华文细黑"/>
                <a:cs typeface="Arial" panose="020B0604020202020204" pitchFamily="34" charset="0"/>
              </a:rPr>
              <a:t>园区出口</a:t>
            </a:r>
            <a:endParaRPr lang="en-US" altLang="zh-CN" sz="800" b="1" dirty="0">
              <a:solidFill>
                <a:srgbClr val="000000"/>
              </a:solidFill>
              <a:latin typeface="FrutigerNext LT Medium"/>
              <a:ea typeface="华文细黑"/>
              <a:cs typeface="Arial" panose="020B0604020202020204" pitchFamily="34" charset="0"/>
            </a:endParaRPr>
          </a:p>
        </p:txBody>
      </p:sp>
      <p:pic>
        <p:nvPicPr>
          <p:cNvPr id="235" name="Picture 227" descr="图片767"/>
          <p:cNvPicPr>
            <a:picLocks noChangeAspect="1" noChangeArrowheads="1"/>
          </p:cNvPicPr>
          <p:nvPr/>
        </p:nvPicPr>
        <p:blipFill>
          <a:blip r:embed="rId9" cstate="print"/>
          <a:srcRect/>
          <a:stretch>
            <a:fillRect/>
          </a:stretch>
        </p:blipFill>
        <p:spPr bwMode="auto">
          <a:xfrm>
            <a:off x="2256219" y="1286315"/>
            <a:ext cx="399913" cy="237725"/>
          </a:xfrm>
          <a:prstGeom prst="rect">
            <a:avLst/>
          </a:prstGeom>
          <a:noFill/>
        </p:spPr>
      </p:pic>
      <p:pic>
        <p:nvPicPr>
          <p:cNvPr id="236" name="Picture 228" descr="图片768"/>
          <p:cNvPicPr>
            <a:picLocks noChangeAspect="1" noChangeArrowheads="1"/>
          </p:cNvPicPr>
          <p:nvPr/>
        </p:nvPicPr>
        <p:blipFill>
          <a:blip r:embed="rId10" cstate="print"/>
          <a:srcRect/>
          <a:stretch>
            <a:fillRect/>
          </a:stretch>
        </p:blipFill>
        <p:spPr bwMode="auto">
          <a:xfrm>
            <a:off x="2710124" y="1286315"/>
            <a:ext cx="402198" cy="237725"/>
          </a:xfrm>
          <a:prstGeom prst="rect">
            <a:avLst/>
          </a:prstGeom>
          <a:noFill/>
        </p:spPr>
      </p:pic>
      <p:cxnSp>
        <p:nvCxnSpPr>
          <p:cNvPr id="237" name="直接连接符 236"/>
          <p:cNvCxnSpPr>
            <a:stCxn id="236" idx="2"/>
            <a:endCxn id="201" idx="0"/>
          </p:cNvCxnSpPr>
          <p:nvPr/>
        </p:nvCxnSpPr>
        <p:spPr bwMode="auto">
          <a:xfrm flipH="1">
            <a:off x="2899520" y="1524040"/>
            <a:ext cx="11703"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8" name="直接连接符 237"/>
          <p:cNvCxnSpPr>
            <a:stCxn id="236" idx="2"/>
            <a:endCxn id="202" idx="0"/>
          </p:cNvCxnSpPr>
          <p:nvPr/>
        </p:nvCxnSpPr>
        <p:spPr bwMode="auto">
          <a:xfrm flipH="1">
            <a:off x="2467585" y="1524040"/>
            <a:ext cx="443638"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9" name="直接连接符 238"/>
          <p:cNvCxnSpPr>
            <a:stCxn id="235" idx="2"/>
            <a:endCxn id="202" idx="0"/>
          </p:cNvCxnSpPr>
          <p:nvPr/>
        </p:nvCxnSpPr>
        <p:spPr bwMode="auto">
          <a:xfrm>
            <a:off x="2456177" y="1524040"/>
            <a:ext cx="11409"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0" name="直接连接符 239"/>
          <p:cNvCxnSpPr>
            <a:stCxn id="235" idx="2"/>
            <a:endCxn id="201" idx="0"/>
          </p:cNvCxnSpPr>
          <p:nvPr/>
        </p:nvCxnSpPr>
        <p:spPr bwMode="auto">
          <a:xfrm>
            <a:off x="2456178" y="1524040"/>
            <a:ext cx="443345" cy="151471"/>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1" name="圆角矩形 240"/>
          <p:cNvSpPr/>
          <p:nvPr/>
        </p:nvSpPr>
        <p:spPr bwMode="auto">
          <a:xfrm>
            <a:off x="1256153" y="917713"/>
            <a:ext cx="621843" cy="305522"/>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pic>
        <p:nvPicPr>
          <p:cNvPr id="242" name="Picture 454" descr="图片233"/>
          <p:cNvPicPr>
            <a:picLocks noChangeAspect="1" noChangeArrowheads="1"/>
          </p:cNvPicPr>
          <p:nvPr/>
        </p:nvPicPr>
        <p:blipFill>
          <a:blip r:embed="rId11" cstate="print"/>
          <a:srcRect/>
          <a:stretch>
            <a:fillRect/>
          </a:stretch>
        </p:blipFill>
        <p:spPr bwMode="auto">
          <a:xfrm>
            <a:off x="1602937" y="995444"/>
            <a:ext cx="180989" cy="142635"/>
          </a:xfrm>
          <a:prstGeom prst="rect">
            <a:avLst/>
          </a:prstGeom>
          <a:noFill/>
        </p:spPr>
      </p:pic>
      <p:pic>
        <p:nvPicPr>
          <p:cNvPr id="243" name="Picture 461" descr="图片240"/>
          <p:cNvPicPr>
            <a:picLocks noChangeAspect="1" noChangeArrowheads="1"/>
          </p:cNvPicPr>
          <p:nvPr/>
        </p:nvPicPr>
        <p:blipFill>
          <a:blip r:embed="rId3" cstate="print"/>
          <a:srcRect/>
          <a:stretch>
            <a:fillRect/>
          </a:stretch>
        </p:blipFill>
        <p:spPr bwMode="auto">
          <a:xfrm>
            <a:off x="1342231" y="970654"/>
            <a:ext cx="183764" cy="192216"/>
          </a:xfrm>
          <a:prstGeom prst="rect">
            <a:avLst/>
          </a:prstGeom>
          <a:noFill/>
        </p:spPr>
      </p:pic>
      <p:pic>
        <p:nvPicPr>
          <p:cNvPr id="244" name="Picture 4488" descr="图片346"/>
          <p:cNvPicPr>
            <a:picLocks noChangeAspect="1" noChangeArrowheads="1"/>
          </p:cNvPicPr>
          <p:nvPr/>
        </p:nvPicPr>
        <p:blipFill>
          <a:blip r:embed="rId12" cstate="print"/>
          <a:srcRect/>
          <a:stretch>
            <a:fillRect/>
          </a:stretch>
        </p:blipFill>
        <p:spPr bwMode="auto">
          <a:xfrm>
            <a:off x="1272475" y="1260493"/>
            <a:ext cx="163394" cy="246191"/>
          </a:xfrm>
          <a:prstGeom prst="rect">
            <a:avLst/>
          </a:prstGeom>
          <a:noFill/>
        </p:spPr>
      </p:pic>
      <p:pic>
        <p:nvPicPr>
          <p:cNvPr id="245" name="Picture 33" descr="图片12"/>
          <p:cNvPicPr>
            <a:picLocks noChangeAspect="1" noChangeArrowheads="1"/>
          </p:cNvPicPr>
          <p:nvPr/>
        </p:nvPicPr>
        <p:blipFill>
          <a:blip r:embed="rId13" cstate="print"/>
          <a:srcRect/>
          <a:stretch>
            <a:fillRect/>
          </a:stretch>
        </p:blipFill>
        <p:spPr bwMode="auto">
          <a:xfrm>
            <a:off x="3846516" y="4236634"/>
            <a:ext cx="170020" cy="215324"/>
          </a:xfrm>
          <a:prstGeom prst="rect">
            <a:avLst/>
          </a:prstGeom>
          <a:noFill/>
        </p:spPr>
      </p:pic>
      <p:pic>
        <p:nvPicPr>
          <p:cNvPr id="246" name="Picture 873" descr="图片279"/>
          <p:cNvPicPr>
            <a:picLocks noChangeAspect="1" noChangeArrowheads="1"/>
          </p:cNvPicPr>
          <p:nvPr/>
        </p:nvPicPr>
        <p:blipFill>
          <a:blip r:embed="rId14" cstate="print"/>
          <a:srcRect/>
          <a:stretch>
            <a:fillRect/>
          </a:stretch>
        </p:blipFill>
        <p:spPr bwMode="auto">
          <a:xfrm>
            <a:off x="3523428" y="4239378"/>
            <a:ext cx="139855" cy="209837"/>
          </a:xfrm>
          <a:prstGeom prst="rect">
            <a:avLst/>
          </a:prstGeom>
          <a:noFill/>
        </p:spPr>
      </p:pic>
      <p:pic>
        <p:nvPicPr>
          <p:cNvPr id="247" name="Picture 466" descr="图片157"/>
          <p:cNvPicPr>
            <a:picLocks noChangeAspect="1" noChangeArrowheads="1"/>
          </p:cNvPicPr>
          <p:nvPr/>
        </p:nvPicPr>
        <p:blipFill>
          <a:blip r:embed="rId15" cstate="print"/>
          <a:srcRect/>
          <a:stretch>
            <a:fillRect/>
          </a:stretch>
        </p:blipFill>
        <p:spPr bwMode="auto">
          <a:xfrm>
            <a:off x="1786825" y="4252407"/>
            <a:ext cx="267371" cy="183779"/>
          </a:xfrm>
          <a:prstGeom prst="rect">
            <a:avLst/>
          </a:prstGeom>
          <a:noFill/>
        </p:spPr>
      </p:pic>
      <p:pic>
        <p:nvPicPr>
          <p:cNvPr id="248" name="Picture 1089" descr="图片203"/>
          <p:cNvPicPr>
            <a:picLocks noChangeAspect="1" noChangeArrowheads="1"/>
          </p:cNvPicPr>
          <p:nvPr/>
        </p:nvPicPr>
        <p:blipFill>
          <a:blip r:embed="rId16" cstate="print"/>
          <a:srcRect/>
          <a:stretch>
            <a:fillRect/>
          </a:stretch>
        </p:blipFill>
        <p:spPr bwMode="auto">
          <a:xfrm>
            <a:off x="3097505" y="4262007"/>
            <a:ext cx="242690" cy="164579"/>
          </a:xfrm>
          <a:prstGeom prst="rect">
            <a:avLst/>
          </a:prstGeom>
          <a:noFill/>
        </p:spPr>
      </p:pic>
      <p:pic>
        <p:nvPicPr>
          <p:cNvPr id="249" name="Picture 24" descr="图片3"/>
          <p:cNvPicPr>
            <a:picLocks noChangeAspect="1" noChangeArrowheads="1"/>
          </p:cNvPicPr>
          <p:nvPr/>
        </p:nvPicPr>
        <p:blipFill>
          <a:blip r:embed="rId17" cstate="print"/>
          <a:srcRect/>
          <a:stretch>
            <a:fillRect/>
          </a:stretch>
        </p:blipFill>
        <p:spPr bwMode="auto">
          <a:xfrm>
            <a:off x="2237429" y="4246919"/>
            <a:ext cx="204299" cy="194751"/>
          </a:xfrm>
          <a:prstGeom prst="rect">
            <a:avLst/>
          </a:prstGeom>
          <a:noFill/>
        </p:spPr>
      </p:pic>
      <p:pic>
        <p:nvPicPr>
          <p:cNvPr id="250" name="Picture 1941" descr="图片684"/>
          <p:cNvPicPr>
            <a:picLocks noChangeAspect="1" noChangeArrowheads="1"/>
          </p:cNvPicPr>
          <p:nvPr/>
        </p:nvPicPr>
        <p:blipFill>
          <a:blip r:embed="rId18" cstate="print"/>
          <a:srcRect/>
          <a:stretch>
            <a:fillRect/>
          </a:stretch>
        </p:blipFill>
        <p:spPr bwMode="auto">
          <a:xfrm>
            <a:off x="2624962" y="4266121"/>
            <a:ext cx="289308" cy="156350"/>
          </a:xfrm>
          <a:prstGeom prst="rect">
            <a:avLst/>
          </a:prstGeom>
          <a:noFill/>
        </p:spPr>
      </p:pic>
      <p:pic>
        <p:nvPicPr>
          <p:cNvPr id="251" name="Picture 1950" descr="图片693"/>
          <p:cNvPicPr>
            <a:picLocks noChangeAspect="1" noChangeArrowheads="1"/>
          </p:cNvPicPr>
          <p:nvPr/>
        </p:nvPicPr>
        <p:blipFill>
          <a:blip r:embed="rId19" cstate="print"/>
          <a:srcRect/>
          <a:stretch>
            <a:fillRect/>
          </a:stretch>
        </p:blipFill>
        <p:spPr bwMode="auto">
          <a:xfrm>
            <a:off x="1393809" y="4242120"/>
            <a:ext cx="209783" cy="204352"/>
          </a:xfrm>
          <a:prstGeom prst="rect">
            <a:avLst/>
          </a:prstGeom>
          <a:noFill/>
        </p:spPr>
      </p:pic>
      <p:cxnSp>
        <p:nvCxnSpPr>
          <p:cNvPr id="252" name="直接连接符 251"/>
          <p:cNvCxnSpPr/>
          <p:nvPr/>
        </p:nvCxnSpPr>
        <p:spPr bwMode="auto">
          <a:xfrm>
            <a:off x="2601138" y="2479931"/>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3" name="直接连接符 252"/>
          <p:cNvCxnSpPr/>
          <p:nvPr/>
        </p:nvCxnSpPr>
        <p:spPr bwMode="auto">
          <a:xfrm>
            <a:off x="2599094" y="2513159"/>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4" name="椭圆 253"/>
          <p:cNvSpPr/>
          <p:nvPr/>
        </p:nvSpPr>
        <p:spPr bwMode="auto">
          <a:xfrm>
            <a:off x="2644562" y="2440772"/>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255" name="直接连接符 254"/>
          <p:cNvCxnSpPr>
            <a:stCxn id="201" idx="1"/>
            <a:endCxn id="202" idx="3"/>
          </p:cNvCxnSpPr>
          <p:nvPr/>
        </p:nvCxnSpPr>
        <p:spPr bwMode="auto">
          <a:xfrm flipH="1">
            <a:off x="2562060" y="1770008"/>
            <a:ext cx="242985"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56" name="图片 1"/>
          <p:cNvPicPr>
            <a:picLocks noChangeAspect="1"/>
          </p:cNvPicPr>
          <p:nvPr/>
        </p:nvPicPr>
        <p:blipFill>
          <a:blip r:embed="rId20" cstate="print"/>
          <a:srcRect/>
          <a:stretch>
            <a:fillRect/>
          </a:stretch>
        </p:blipFill>
        <p:spPr bwMode="auto">
          <a:xfrm>
            <a:off x="3738850" y="2732378"/>
            <a:ext cx="156647" cy="162000"/>
          </a:xfrm>
          <a:prstGeom prst="rect">
            <a:avLst/>
          </a:prstGeom>
          <a:noFill/>
          <a:ln w="9525">
            <a:noFill/>
            <a:miter lim="800000"/>
            <a:headEnd/>
            <a:tailEnd/>
          </a:ln>
        </p:spPr>
      </p:pic>
      <p:cxnSp>
        <p:nvCxnSpPr>
          <p:cNvPr id="257" name="直接连接符 256"/>
          <p:cNvCxnSpPr/>
          <p:nvPr/>
        </p:nvCxnSpPr>
        <p:spPr bwMode="auto">
          <a:xfrm>
            <a:off x="3078216"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 name="直接连接符 257"/>
          <p:cNvCxnSpPr/>
          <p:nvPr/>
        </p:nvCxnSpPr>
        <p:spPr bwMode="auto">
          <a:xfrm>
            <a:off x="3076172"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9" name="椭圆 258"/>
          <p:cNvSpPr/>
          <p:nvPr/>
        </p:nvSpPr>
        <p:spPr bwMode="auto">
          <a:xfrm>
            <a:off x="3130543"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cxnSp>
        <p:nvCxnSpPr>
          <p:cNvPr id="260" name="直接连接符 259"/>
          <p:cNvCxnSpPr/>
          <p:nvPr/>
        </p:nvCxnSpPr>
        <p:spPr bwMode="auto">
          <a:xfrm>
            <a:off x="2126781" y="3316820"/>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1" name="直接连接符 260"/>
          <p:cNvCxnSpPr/>
          <p:nvPr/>
        </p:nvCxnSpPr>
        <p:spPr bwMode="auto">
          <a:xfrm>
            <a:off x="2124737" y="3350048"/>
            <a:ext cx="17182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62" name="椭圆 261"/>
          <p:cNvSpPr/>
          <p:nvPr/>
        </p:nvSpPr>
        <p:spPr bwMode="auto">
          <a:xfrm>
            <a:off x="2179109" y="3277661"/>
            <a:ext cx="53992" cy="108012"/>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pic>
        <p:nvPicPr>
          <p:cNvPr id="263" name="图片 274"/>
          <p:cNvPicPr>
            <a:picLocks noChangeAspect="1"/>
          </p:cNvPicPr>
          <p:nvPr/>
        </p:nvPicPr>
        <p:blipFill>
          <a:blip r:embed="rId21" cstate="print"/>
          <a:srcRect/>
          <a:stretch>
            <a:fillRect/>
          </a:stretch>
        </p:blipFill>
        <p:spPr bwMode="auto">
          <a:xfrm>
            <a:off x="3747883" y="2526326"/>
            <a:ext cx="157137" cy="162000"/>
          </a:xfrm>
          <a:prstGeom prst="rect">
            <a:avLst/>
          </a:prstGeom>
          <a:noFill/>
          <a:ln w="9525">
            <a:noFill/>
            <a:miter lim="800000"/>
            <a:headEnd/>
            <a:tailEnd/>
          </a:ln>
        </p:spPr>
      </p:pic>
      <p:pic>
        <p:nvPicPr>
          <p:cNvPr id="264" name="图片 274"/>
          <p:cNvPicPr>
            <a:picLocks noChangeAspect="1"/>
          </p:cNvPicPr>
          <p:nvPr/>
        </p:nvPicPr>
        <p:blipFill>
          <a:blip r:embed="rId21" cstate="print"/>
          <a:srcRect/>
          <a:stretch>
            <a:fillRect/>
          </a:stretch>
        </p:blipFill>
        <p:spPr bwMode="auto">
          <a:xfrm>
            <a:off x="3681982" y="2526326"/>
            <a:ext cx="157137" cy="162000"/>
          </a:xfrm>
          <a:prstGeom prst="rect">
            <a:avLst/>
          </a:prstGeom>
          <a:noFill/>
          <a:ln w="9525">
            <a:noFill/>
            <a:miter lim="800000"/>
            <a:headEnd/>
            <a:tailEnd/>
          </a:ln>
        </p:spPr>
      </p:pic>
      <p:pic>
        <p:nvPicPr>
          <p:cNvPr id="265" name="图片 1"/>
          <p:cNvPicPr>
            <a:picLocks noChangeAspect="1"/>
          </p:cNvPicPr>
          <p:nvPr/>
        </p:nvPicPr>
        <p:blipFill>
          <a:blip r:embed="rId20" cstate="print"/>
          <a:srcRect/>
          <a:stretch>
            <a:fillRect/>
          </a:stretch>
        </p:blipFill>
        <p:spPr bwMode="auto">
          <a:xfrm>
            <a:off x="3672459" y="2732378"/>
            <a:ext cx="156647" cy="162000"/>
          </a:xfrm>
          <a:prstGeom prst="rect">
            <a:avLst/>
          </a:prstGeom>
          <a:noFill/>
          <a:ln w="9525">
            <a:noFill/>
            <a:miter lim="800000"/>
            <a:headEnd/>
            <a:tailEnd/>
          </a:ln>
        </p:spPr>
      </p:pic>
      <p:pic>
        <p:nvPicPr>
          <p:cNvPr id="266" name="Picture 470" descr="图片630"/>
          <p:cNvPicPr>
            <a:picLocks noChangeAspect="1" noChangeArrowheads="1"/>
          </p:cNvPicPr>
          <p:nvPr/>
        </p:nvPicPr>
        <p:blipFill>
          <a:blip r:embed="rId22" cstate="print"/>
          <a:srcRect/>
          <a:stretch>
            <a:fillRect/>
          </a:stretch>
        </p:blipFill>
        <p:spPr bwMode="auto">
          <a:xfrm>
            <a:off x="3743060" y="2227020"/>
            <a:ext cx="161958" cy="162000"/>
          </a:xfrm>
          <a:prstGeom prst="rect">
            <a:avLst/>
          </a:prstGeom>
          <a:noFill/>
        </p:spPr>
      </p:pic>
      <p:pic>
        <p:nvPicPr>
          <p:cNvPr id="267" name="Picture 470" descr="图片630"/>
          <p:cNvPicPr>
            <a:picLocks noChangeAspect="1" noChangeArrowheads="1"/>
          </p:cNvPicPr>
          <p:nvPr/>
        </p:nvPicPr>
        <p:blipFill>
          <a:blip r:embed="rId22" cstate="print"/>
          <a:srcRect/>
          <a:stretch>
            <a:fillRect/>
          </a:stretch>
        </p:blipFill>
        <p:spPr bwMode="auto">
          <a:xfrm>
            <a:off x="3681979" y="2230294"/>
            <a:ext cx="161958" cy="162000"/>
          </a:xfrm>
          <a:prstGeom prst="rect">
            <a:avLst/>
          </a:prstGeom>
          <a:noFill/>
        </p:spPr>
      </p:pic>
      <p:cxnSp>
        <p:nvCxnSpPr>
          <p:cNvPr id="268" name="直接连接符 267"/>
          <p:cNvCxnSpPr>
            <a:stCxn id="264" idx="1"/>
            <a:endCxn id="176" idx="3"/>
          </p:cNvCxnSpPr>
          <p:nvPr/>
        </p:nvCxnSpPr>
        <p:spPr bwMode="auto">
          <a:xfrm flipH="1" flipV="1">
            <a:off x="3033074" y="2497746"/>
            <a:ext cx="648906" cy="109583"/>
          </a:xfrm>
          <a:prstGeom prst="line">
            <a:avLst/>
          </a:prstGeom>
          <a:noFill/>
          <a:ln w="50800">
            <a:solidFill>
              <a:srgbClr val="0070C0">
                <a:alpha val="60000"/>
              </a:srgb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9" name="直接连接符 268"/>
          <p:cNvCxnSpPr>
            <a:stCxn id="267" idx="1"/>
            <a:endCxn id="176" idx="3"/>
          </p:cNvCxnSpPr>
          <p:nvPr/>
        </p:nvCxnSpPr>
        <p:spPr bwMode="auto">
          <a:xfrm flipH="1">
            <a:off x="3033074" y="2311296"/>
            <a:ext cx="648906" cy="186449"/>
          </a:xfrm>
          <a:prstGeom prst="line">
            <a:avLst/>
          </a:prstGeom>
          <a:noFill/>
          <a:ln w="50800">
            <a:solidFill>
              <a:srgbClr val="0070C0">
                <a:alpha val="60000"/>
              </a:srgb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0" name="TextBox 269"/>
          <p:cNvSpPr txBox="1"/>
          <p:nvPr/>
        </p:nvSpPr>
        <p:spPr>
          <a:xfrm>
            <a:off x="3456596" y="2953626"/>
            <a:ext cx="711312" cy="196199"/>
          </a:xfrm>
          <a:prstGeom prst="rect">
            <a:avLst/>
          </a:prstGeom>
          <a:noFill/>
        </p:spPr>
        <p:txBody>
          <a:bodyPr wrap="square" lIns="68542" tIns="34271" rIns="68542" bIns="34271" rtlCol="0">
            <a:spAutoFit/>
          </a:bodyPr>
          <a:lstStyle/>
          <a:p>
            <a:pPr algn="ctr"/>
            <a:r>
              <a:rPr lang="zh-CN" altLang="en-US" sz="800" b="1" dirty="0" smtClean="0">
                <a:solidFill>
                  <a:srgbClr val="000000"/>
                </a:solidFill>
                <a:latin typeface="FrutigerNext LT Medium"/>
                <a:ea typeface="宋体" panose="02010600030101010101" pitchFamily="2" charset="-122"/>
                <a:cs typeface="Arial" panose="020B0604020202020204" pitchFamily="34" charset="0"/>
              </a:rPr>
              <a:t>业务链结点</a:t>
            </a:r>
            <a:endParaRPr lang="en-US" altLang="zh-CN" sz="800" b="1" dirty="0">
              <a:solidFill>
                <a:srgbClr val="000000"/>
              </a:solidFill>
              <a:latin typeface="FrutigerNext LT Medium"/>
              <a:ea typeface="华文细黑"/>
              <a:cs typeface="Arial" panose="020B0604020202020204" pitchFamily="34" charset="0"/>
            </a:endParaRPr>
          </a:p>
        </p:txBody>
      </p:sp>
      <p:sp>
        <p:nvSpPr>
          <p:cNvPr id="274" name="TextBox 273"/>
          <p:cNvSpPr txBox="1"/>
          <p:nvPr/>
        </p:nvSpPr>
        <p:spPr>
          <a:xfrm>
            <a:off x="4005933" y="2219837"/>
            <a:ext cx="485927" cy="176953"/>
          </a:xfrm>
          <a:prstGeom prst="rect">
            <a:avLst/>
          </a:prstGeom>
          <a:noFill/>
        </p:spPr>
        <p:txBody>
          <a:bodyPr wrap="square" lIns="68542" tIns="34271" rIns="68542" bIns="34271" rtlCol="0">
            <a:spAutoFit/>
          </a:bodyPr>
          <a:lstStyle/>
          <a:p>
            <a:r>
              <a:rPr lang="zh-CN" altLang="en-US" sz="700" dirty="0" smtClean="0">
                <a:solidFill>
                  <a:srgbClr val="000000"/>
                </a:solidFill>
                <a:latin typeface="FrutigerNext LT Medium"/>
                <a:ea typeface="华文细黑"/>
                <a:cs typeface="Arial" panose="020B0604020202020204" pitchFamily="34" charset="0"/>
              </a:rPr>
              <a:t>防火墙</a:t>
            </a:r>
            <a:endParaRPr lang="en-US" altLang="zh-CN" sz="700" dirty="0">
              <a:solidFill>
                <a:srgbClr val="000000"/>
              </a:solidFill>
              <a:latin typeface="FrutigerNext LT Medium"/>
              <a:ea typeface="华文细黑"/>
              <a:cs typeface="Arial" panose="020B0604020202020204" pitchFamily="34" charset="0"/>
            </a:endParaRPr>
          </a:p>
        </p:txBody>
      </p:sp>
      <p:cxnSp>
        <p:nvCxnSpPr>
          <p:cNvPr id="277" name="直接连接符 276"/>
          <p:cNvCxnSpPr>
            <a:stCxn id="215" idx="3"/>
            <a:endCxn id="214" idx="1"/>
          </p:cNvCxnSpPr>
          <p:nvPr/>
        </p:nvCxnSpPr>
        <p:spPr bwMode="auto">
          <a:xfrm>
            <a:off x="1477238" y="2248730"/>
            <a:ext cx="162624"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8" name="直接连接符 277"/>
          <p:cNvCxnSpPr>
            <a:stCxn id="232" idx="3"/>
            <a:endCxn id="233" idx="1"/>
          </p:cNvCxnSpPr>
          <p:nvPr/>
        </p:nvCxnSpPr>
        <p:spPr bwMode="auto">
          <a:xfrm>
            <a:off x="1464162" y="2521110"/>
            <a:ext cx="189443" cy="0"/>
          </a:xfrm>
          <a:prstGeom prst="line">
            <a:avLst/>
          </a:prstGeom>
          <a:noFill/>
          <a:ln w="3175">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79" name="Picture 1939" descr="图片682"/>
          <p:cNvPicPr>
            <a:picLocks noChangeAspect="1" noChangeArrowheads="1"/>
          </p:cNvPicPr>
          <p:nvPr/>
        </p:nvPicPr>
        <p:blipFill>
          <a:blip r:embed="rId23" cstate="print"/>
          <a:srcRect/>
          <a:stretch>
            <a:fillRect/>
          </a:stretch>
        </p:blipFill>
        <p:spPr bwMode="auto">
          <a:xfrm>
            <a:off x="1302245" y="2713891"/>
            <a:ext cx="109468" cy="153295"/>
          </a:xfrm>
          <a:prstGeom prst="rect">
            <a:avLst/>
          </a:prstGeom>
          <a:noFill/>
          <a:effectLst/>
        </p:spPr>
      </p:pic>
      <p:pic>
        <p:nvPicPr>
          <p:cNvPr id="280" name="Picture 1939" descr="图片682"/>
          <p:cNvPicPr>
            <a:picLocks noChangeAspect="1" noChangeArrowheads="1"/>
          </p:cNvPicPr>
          <p:nvPr/>
        </p:nvPicPr>
        <p:blipFill>
          <a:blip r:embed="rId23" cstate="print"/>
          <a:srcRect/>
          <a:stretch>
            <a:fillRect/>
          </a:stretch>
        </p:blipFill>
        <p:spPr bwMode="auto">
          <a:xfrm>
            <a:off x="1404017" y="2713891"/>
            <a:ext cx="109468" cy="153295"/>
          </a:xfrm>
          <a:prstGeom prst="rect">
            <a:avLst/>
          </a:prstGeom>
          <a:noFill/>
          <a:effectLst/>
        </p:spPr>
      </p:pic>
      <p:pic>
        <p:nvPicPr>
          <p:cNvPr id="281" name="Picture 1939" descr="图片682"/>
          <p:cNvPicPr>
            <a:picLocks noChangeAspect="1" noChangeArrowheads="1"/>
          </p:cNvPicPr>
          <p:nvPr/>
        </p:nvPicPr>
        <p:blipFill>
          <a:blip r:embed="rId23" cstate="print"/>
          <a:srcRect/>
          <a:stretch>
            <a:fillRect/>
          </a:stretch>
        </p:blipFill>
        <p:spPr bwMode="auto">
          <a:xfrm>
            <a:off x="1505790" y="2713891"/>
            <a:ext cx="109468" cy="153295"/>
          </a:xfrm>
          <a:prstGeom prst="rect">
            <a:avLst/>
          </a:prstGeom>
          <a:noFill/>
          <a:effectLst/>
        </p:spPr>
      </p:pic>
      <p:pic>
        <p:nvPicPr>
          <p:cNvPr id="282" name="Picture 1939" descr="图片682"/>
          <p:cNvPicPr>
            <a:picLocks noChangeAspect="1" noChangeArrowheads="1"/>
          </p:cNvPicPr>
          <p:nvPr/>
        </p:nvPicPr>
        <p:blipFill>
          <a:blip r:embed="rId23" cstate="print"/>
          <a:srcRect/>
          <a:stretch>
            <a:fillRect/>
          </a:stretch>
        </p:blipFill>
        <p:spPr bwMode="auto">
          <a:xfrm>
            <a:off x="1607561" y="2713891"/>
            <a:ext cx="109468" cy="153295"/>
          </a:xfrm>
          <a:prstGeom prst="rect">
            <a:avLst/>
          </a:prstGeom>
          <a:noFill/>
          <a:effectLst/>
        </p:spPr>
      </p:pic>
      <p:pic>
        <p:nvPicPr>
          <p:cNvPr id="283" name="Picture 1939" descr="图片682"/>
          <p:cNvPicPr>
            <a:picLocks noChangeAspect="1" noChangeArrowheads="1"/>
          </p:cNvPicPr>
          <p:nvPr/>
        </p:nvPicPr>
        <p:blipFill>
          <a:blip r:embed="rId23" cstate="print"/>
          <a:srcRect/>
          <a:stretch>
            <a:fillRect/>
          </a:stretch>
        </p:blipFill>
        <p:spPr bwMode="auto">
          <a:xfrm>
            <a:off x="1709333" y="2713891"/>
            <a:ext cx="109468" cy="153295"/>
          </a:xfrm>
          <a:prstGeom prst="rect">
            <a:avLst/>
          </a:prstGeom>
          <a:noFill/>
          <a:effectLst/>
        </p:spPr>
      </p:pic>
      <p:sp>
        <p:nvSpPr>
          <p:cNvPr id="287" name="任意多边形 286"/>
          <p:cNvSpPr/>
          <p:nvPr/>
        </p:nvSpPr>
        <p:spPr bwMode="auto">
          <a:xfrm>
            <a:off x="2916835" y="2271684"/>
            <a:ext cx="839488" cy="367006"/>
          </a:xfrm>
          <a:custGeom>
            <a:avLst/>
            <a:gdLst>
              <a:gd name="connsiteX0" fmla="*/ 0 w 1105877"/>
              <a:gd name="connsiteY0" fmla="*/ 324339 h 597877"/>
              <a:gd name="connsiteX1" fmla="*/ 914400 w 1105877"/>
              <a:gd name="connsiteY1" fmla="*/ 570523 h 597877"/>
              <a:gd name="connsiteX2" fmla="*/ 926123 w 1105877"/>
              <a:gd name="connsiteY2" fmla="*/ 488462 h 597877"/>
              <a:gd name="connsiteX3" fmla="*/ 11723 w 1105877"/>
              <a:gd name="connsiteY3" fmla="*/ 230554 h 597877"/>
              <a:gd name="connsiteX4" fmla="*/ 937846 w 1105877"/>
              <a:gd name="connsiteY4" fmla="*/ 66431 h 597877"/>
              <a:gd name="connsiteX5" fmla="*/ 949569 w 1105877"/>
              <a:gd name="connsiteY5" fmla="*/ 7815 h 597877"/>
              <a:gd name="connsiteX6" fmla="*/ 0 w 1105877"/>
              <a:gd name="connsiteY6" fmla="*/ 113323 h 597877"/>
              <a:gd name="connsiteX0-1" fmla="*/ 0 w 1105877"/>
              <a:gd name="connsiteY0-2" fmla="*/ 324339 h 597877"/>
              <a:gd name="connsiteX1-3" fmla="*/ 914400 w 1105877"/>
              <a:gd name="connsiteY1-4" fmla="*/ 570523 h 597877"/>
              <a:gd name="connsiteX2-5" fmla="*/ 926123 w 1105877"/>
              <a:gd name="connsiteY2-6" fmla="*/ 488462 h 597877"/>
              <a:gd name="connsiteX3-7" fmla="*/ 73569 w 1105877"/>
              <a:gd name="connsiteY3-8" fmla="*/ 228564 h 597877"/>
              <a:gd name="connsiteX4-9" fmla="*/ 937846 w 1105877"/>
              <a:gd name="connsiteY4-10" fmla="*/ 66431 h 597877"/>
              <a:gd name="connsiteX5-11" fmla="*/ 949569 w 1105877"/>
              <a:gd name="connsiteY5-12" fmla="*/ 7815 h 597877"/>
              <a:gd name="connsiteX6-13" fmla="*/ 0 w 1105877"/>
              <a:gd name="connsiteY6-14" fmla="*/ 113323 h 597877"/>
              <a:gd name="connsiteX0-15" fmla="*/ 0 w 1119609"/>
              <a:gd name="connsiteY0-16" fmla="*/ 371203 h 590066"/>
              <a:gd name="connsiteX1-17" fmla="*/ 928132 w 1119609"/>
              <a:gd name="connsiteY1-18" fmla="*/ 570523 h 590066"/>
              <a:gd name="connsiteX2-19" fmla="*/ 939855 w 1119609"/>
              <a:gd name="connsiteY2-20" fmla="*/ 488462 h 590066"/>
              <a:gd name="connsiteX3-21" fmla="*/ 87301 w 1119609"/>
              <a:gd name="connsiteY3-22" fmla="*/ 228564 h 590066"/>
              <a:gd name="connsiteX4-23" fmla="*/ 951578 w 1119609"/>
              <a:gd name="connsiteY4-24" fmla="*/ 66431 h 590066"/>
              <a:gd name="connsiteX5-25" fmla="*/ 963301 w 1119609"/>
              <a:gd name="connsiteY5-26" fmla="*/ 7815 h 590066"/>
              <a:gd name="connsiteX6-27" fmla="*/ 13732 w 1119609"/>
              <a:gd name="connsiteY6-28" fmla="*/ 113323 h 59006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1119609" h="590066">
                <a:moveTo>
                  <a:pt x="0" y="371203"/>
                </a:moveTo>
                <a:cubicBezTo>
                  <a:pt x="380023" y="480618"/>
                  <a:pt x="771490" y="550980"/>
                  <a:pt x="928132" y="570523"/>
                </a:cubicBezTo>
                <a:cubicBezTo>
                  <a:pt x="1084774" y="590066"/>
                  <a:pt x="1079993" y="545455"/>
                  <a:pt x="939855" y="488462"/>
                </a:cubicBezTo>
                <a:cubicBezTo>
                  <a:pt x="799717" y="431469"/>
                  <a:pt x="85347" y="298903"/>
                  <a:pt x="87301" y="228564"/>
                </a:cubicBezTo>
                <a:cubicBezTo>
                  <a:pt x="89255" y="158226"/>
                  <a:pt x="805578" y="103223"/>
                  <a:pt x="951578" y="66431"/>
                </a:cubicBezTo>
                <a:cubicBezTo>
                  <a:pt x="1097578" y="29640"/>
                  <a:pt x="1119609" y="0"/>
                  <a:pt x="963301" y="7815"/>
                </a:cubicBezTo>
                <a:cubicBezTo>
                  <a:pt x="806993" y="15630"/>
                  <a:pt x="410362" y="64476"/>
                  <a:pt x="13732" y="113323"/>
                </a:cubicBezTo>
              </a:path>
            </a:pathLst>
          </a:custGeom>
          <a:noFill/>
          <a:ln w="635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288" name="任意多边形 287"/>
          <p:cNvSpPr/>
          <p:nvPr/>
        </p:nvSpPr>
        <p:spPr bwMode="auto">
          <a:xfrm>
            <a:off x="2550361" y="1415412"/>
            <a:ext cx="617805" cy="953140"/>
          </a:xfrm>
          <a:custGeom>
            <a:avLst/>
            <a:gdLst>
              <a:gd name="connsiteX0" fmla="*/ 679939 w 679939"/>
              <a:gd name="connsiteY0" fmla="*/ 1395046 h 1486877"/>
              <a:gd name="connsiteX1" fmla="*/ 152400 w 679939"/>
              <a:gd name="connsiteY1" fmla="*/ 1254369 h 1486877"/>
              <a:gd name="connsiteX2" fmla="*/ 0 w 679939"/>
              <a:gd name="connsiteY2" fmla="*/ 0 h 1486877"/>
            </a:gdLst>
            <a:ahLst/>
            <a:cxnLst>
              <a:cxn ang="0">
                <a:pos x="connsiteX0" y="connsiteY0"/>
              </a:cxn>
              <a:cxn ang="0">
                <a:pos x="connsiteX1" y="connsiteY1"/>
              </a:cxn>
              <a:cxn ang="0">
                <a:pos x="connsiteX2" y="connsiteY2"/>
              </a:cxn>
            </a:cxnLst>
            <a:rect l="l" t="t" r="r" b="b"/>
            <a:pathLst>
              <a:path w="679939" h="1486877">
                <a:moveTo>
                  <a:pt x="679939" y="1395046"/>
                </a:moveTo>
                <a:cubicBezTo>
                  <a:pt x="472831" y="1440961"/>
                  <a:pt x="265723" y="1486877"/>
                  <a:pt x="152400" y="1254369"/>
                </a:cubicBezTo>
                <a:cubicBezTo>
                  <a:pt x="39077" y="1021861"/>
                  <a:pt x="19538" y="510930"/>
                  <a:pt x="0" y="0"/>
                </a:cubicBezTo>
              </a:path>
            </a:pathLst>
          </a:custGeom>
          <a:noFill/>
          <a:ln w="9525" cap="flat" cmpd="sng" algn="ctr">
            <a:solidFill>
              <a:srgbClr val="FFC00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sp>
        <p:nvSpPr>
          <p:cNvPr id="289" name="任意多边形 288"/>
          <p:cNvSpPr/>
          <p:nvPr/>
        </p:nvSpPr>
        <p:spPr bwMode="auto">
          <a:xfrm>
            <a:off x="1855292" y="2433528"/>
            <a:ext cx="1039859" cy="1597343"/>
          </a:xfrm>
          <a:custGeom>
            <a:avLst/>
            <a:gdLst>
              <a:gd name="connsiteX0" fmla="*/ 1386840 w 1386840"/>
              <a:gd name="connsiteY0" fmla="*/ 95250 h 2129790"/>
              <a:gd name="connsiteX1" fmla="*/ 807720 w 1386840"/>
              <a:gd name="connsiteY1" fmla="*/ 339090 h 2129790"/>
              <a:gd name="connsiteX2" fmla="*/ 0 w 1386840"/>
              <a:gd name="connsiteY2" fmla="*/ 2129790 h 2129790"/>
            </a:gdLst>
            <a:ahLst/>
            <a:cxnLst>
              <a:cxn ang="0">
                <a:pos x="connsiteX0" y="connsiteY0"/>
              </a:cxn>
              <a:cxn ang="0">
                <a:pos x="connsiteX1" y="connsiteY1"/>
              </a:cxn>
              <a:cxn ang="0">
                <a:pos x="connsiteX2" y="connsiteY2"/>
              </a:cxn>
            </a:cxnLst>
            <a:rect l="l" t="t" r="r" b="b"/>
            <a:pathLst>
              <a:path w="1386840" h="2129790">
                <a:moveTo>
                  <a:pt x="1386840" y="95250"/>
                </a:moveTo>
                <a:cubicBezTo>
                  <a:pt x="1212850" y="47625"/>
                  <a:pt x="1038860" y="0"/>
                  <a:pt x="807720" y="339090"/>
                </a:cubicBezTo>
                <a:cubicBezTo>
                  <a:pt x="576580" y="678180"/>
                  <a:pt x="288290" y="1403985"/>
                  <a:pt x="0" y="2129790"/>
                </a:cubicBezTo>
              </a:path>
            </a:pathLst>
          </a:custGeom>
          <a:noFill/>
          <a:ln w="9525" cap="flat" cmpd="sng" algn="ctr">
            <a:solidFill>
              <a:srgbClr val="FFC000"/>
            </a:solidFill>
            <a:prstDash val="solid"/>
            <a:round/>
            <a:headEnd type="none" w="med" len="med"/>
            <a:tailEnd type="stealth" w="lg" len="lg"/>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defRPr/>
            </a:pPr>
            <a:endParaRPr lang="zh-CN" altLang="en-US" sz="1300" kern="0" dirty="0" smtClean="0">
              <a:solidFill>
                <a:srgbClr val="B2B2B2"/>
              </a:solidFill>
              <a:latin typeface="Arial" panose="020B0604020202020204" pitchFamily="34" charset="0"/>
              <a:ea typeface="宋体" panose="02010600030101010101" pitchFamily="2" charset="-122"/>
            </a:endParaRPr>
          </a:p>
        </p:txBody>
      </p:sp>
      <p:cxnSp>
        <p:nvCxnSpPr>
          <p:cNvPr id="134" name="直接连接符 133"/>
          <p:cNvCxnSpPr/>
          <p:nvPr/>
        </p:nvCxnSpPr>
        <p:spPr bwMode="auto">
          <a:xfrm>
            <a:off x="3683988" y="1041042"/>
            <a:ext cx="269960" cy="0"/>
          </a:xfrm>
          <a:prstGeom prst="line">
            <a:avLst/>
          </a:prstGeom>
          <a:noFill/>
          <a:ln w="38100" cap="flat" cmpd="sng" algn="ctr">
            <a:solidFill>
              <a:srgbClr val="FFC00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 name="直接连接符 134"/>
          <p:cNvCxnSpPr/>
          <p:nvPr/>
        </p:nvCxnSpPr>
        <p:spPr bwMode="auto">
          <a:xfrm>
            <a:off x="3683988" y="1235405"/>
            <a:ext cx="269960" cy="0"/>
          </a:xfrm>
          <a:prstGeom prst="line">
            <a:avLst/>
          </a:prstGeom>
          <a:noFill/>
          <a:ln w="38100" cap="flat" cmpd="sng" algn="ctr">
            <a:solidFill>
              <a:srgbClr val="00B05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6" name="矩形 135"/>
          <p:cNvSpPr/>
          <p:nvPr/>
        </p:nvSpPr>
        <p:spPr bwMode="auto">
          <a:xfrm>
            <a:off x="3576006" y="926309"/>
            <a:ext cx="863871" cy="620105"/>
          </a:xfrm>
          <a:prstGeom prst="rect">
            <a:avLst/>
          </a:prstGeom>
          <a:noFill/>
          <a:ln w="9525" cap="flat" cmpd="sng" algn="ctr">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37" name="TextBox 136"/>
          <p:cNvSpPr txBox="1"/>
          <p:nvPr/>
        </p:nvSpPr>
        <p:spPr>
          <a:xfrm>
            <a:off x="3942470" y="946480"/>
            <a:ext cx="45742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r>
              <a:rPr lang="en-US" altLang="zh-CN" sz="700" dirty="0" smtClean="0">
                <a:solidFill>
                  <a:srgbClr val="000000"/>
                </a:solidFill>
                <a:latin typeface="FrutigerNext LT Medium"/>
                <a:ea typeface="宋体" panose="02010600030101010101" pitchFamily="2" charset="-122"/>
                <a:cs typeface="Arial" panose="020B0604020202020204" pitchFamily="34" charset="0"/>
              </a:rPr>
              <a:t>1</a:t>
            </a:r>
            <a:endParaRPr lang="en-US" altLang="zh-CN" sz="700" dirty="0">
              <a:solidFill>
                <a:srgbClr val="000000"/>
              </a:solidFill>
              <a:latin typeface="FrutigerNext LT Medium"/>
              <a:ea typeface="华文细黑"/>
              <a:cs typeface="Arial" panose="020B0604020202020204" pitchFamily="34" charset="0"/>
            </a:endParaRPr>
          </a:p>
        </p:txBody>
      </p:sp>
      <p:sp>
        <p:nvSpPr>
          <p:cNvPr id="138" name="TextBox 137"/>
          <p:cNvSpPr txBox="1"/>
          <p:nvPr/>
        </p:nvSpPr>
        <p:spPr>
          <a:xfrm>
            <a:off x="3942470" y="1143529"/>
            <a:ext cx="457421" cy="176933"/>
          </a:xfrm>
          <a:prstGeom prst="rect">
            <a:avLst/>
          </a:prstGeom>
          <a:noFill/>
        </p:spPr>
        <p:txBody>
          <a:bodyPr wrap="none" lIns="68542" tIns="34271" rIns="68542" bIns="34271" rtlCol="0">
            <a:spAutoFit/>
          </a:bodyPr>
          <a:lstStyle/>
          <a:p>
            <a:r>
              <a:rPr lang="zh-CN" altLang="en-US" sz="700" dirty="0" smtClean="0">
                <a:solidFill>
                  <a:srgbClr val="000000"/>
                </a:solidFill>
                <a:latin typeface="FrutigerNext LT Medium"/>
                <a:ea typeface="宋体" panose="02010600030101010101" pitchFamily="2" charset="-122"/>
                <a:cs typeface="Arial" panose="020B0604020202020204" pitchFamily="34" charset="0"/>
              </a:rPr>
              <a:t>业务链</a:t>
            </a:r>
            <a:r>
              <a:rPr lang="en-US" altLang="zh-CN" sz="700" dirty="0" smtClean="0">
                <a:solidFill>
                  <a:srgbClr val="000000"/>
                </a:solidFill>
                <a:latin typeface="FrutigerNext LT Medium"/>
                <a:ea typeface="宋体" panose="02010600030101010101" pitchFamily="2" charset="-122"/>
                <a:cs typeface="Arial" panose="020B0604020202020204" pitchFamily="34" charset="0"/>
              </a:rPr>
              <a:t>2</a:t>
            </a:r>
            <a:endParaRPr lang="en-US" altLang="zh-CN" sz="700" dirty="0">
              <a:solidFill>
                <a:srgbClr val="000000"/>
              </a:solidFill>
              <a:latin typeface="FrutigerNext LT Medium"/>
              <a:ea typeface="华文细黑"/>
              <a:cs typeface="Arial" panose="020B0604020202020204" pitchFamily="34" charset="0"/>
            </a:endParaRPr>
          </a:p>
        </p:txBody>
      </p:sp>
      <p:cxnSp>
        <p:nvCxnSpPr>
          <p:cNvPr id="139" name="直接连接符 138"/>
          <p:cNvCxnSpPr/>
          <p:nvPr/>
        </p:nvCxnSpPr>
        <p:spPr bwMode="auto">
          <a:xfrm>
            <a:off x="3670544" y="1429768"/>
            <a:ext cx="296923" cy="0"/>
          </a:xfrm>
          <a:prstGeom prst="line">
            <a:avLst/>
          </a:prstGeom>
          <a:noFill/>
          <a:ln w="50800">
            <a:solidFill>
              <a:srgbClr val="0070C0">
                <a:alpha val="60000"/>
              </a:srgbClr>
            </a:solidFill>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40" name="TextBox 139"/>
          <p:cNvSpPr txBox="1"/>
          <p:nvPr/>
        </p:nvSpPr>
        <p:spPr>
          <a:xfrm>
            <a:off x="3942472" y="1340579"/>
            <a:ext cx="511923" cy="176933"/>
          </a:xfrm>
          <a:prstGeom prst="rect">
            <a:avLst/>
          </a:prstGeom>
          <a:noFill/>
        </p:spPr>
        <p:txBody>
          <a:bodyPr wrap="none" lIns="68542" tIns="34271" rIns="68542" bIns="34271" rtlCol="0">
            <a:spAutoFit/>
          </a:bodyPr>
          <a:lstStyle/>
          <a:p>
            <a:r>
              <a:rPr lang="en-US" altLang="zh-CN" sz="700" dirty="0" smtClean="0">
                <a:solidFill>
                  <a:srgbClr val="000000"/>
                </a:solidFill>
                <a:latin typeface="FrutigerNext LT Medium"/>
                <a:ea typeface="宋体" panose="02010600030101010101" pitchFamily="2" charset="-122"/>
                <a:cs typeface="Arial" panose="020B0604020202020204" pitchFamily="34" charset="0"/>
              </a:rPr>
              <a:t>GRE</a:t>
            </a:r>
            <a:r>
              <a:rPr lang="zh-CN" altLang="en-US" sz="700" dirty="0" smtClean="0">
                <a:solidFill>
                  <a:srgbClr val="000000"/>
                </a:solidFill>
                <a:latin typeface="FrutigerNext LT Medium"/>
                <a:ea typeface="宋体" panose="02010600030101010101" pitchFamily="2" charset="-122"/>
                <a:cs typeface="Arial" panose="020B0604020202020204" pitchFamily="34" charset="0"/>
              </a:rPr>
              <a:t>隧道</a:t>
            </a:r>
            <a:endParaRPr lang="en-US" altLang="zh-CN" sz="700" dirty="0">
              <a:solidFill>
                <a:srgbClr val="000000"/>
              </a:solidFill>
              <a:latin typeface="FrutigerNext LT Medium"/>
              <a:ea typeface="华文细黑"/>
              <a:cs typeface="Arial" panose="020B0604020202020204" pitchFamily="34" charset="0"/>
            </a:endParaRPr>
          </a:p>
        </p:txBody>
      </p:sp>
      <p:sp>
        <p:nvSpPr>
          <p:cNvPr id="144" name="圆角矩形 143"/>
          <p:cNvSpPr/>
          <p:nvPr/>
        </p:nvSpPr>
        <p:spPr bwMode="auto">
          <a:xfrm>
            <a:off x="2788141" y="3190305"/>
            <a:ext cx="747887" cy="276796"/>
          </a:xfrm>
          <a:prstGeom prst="roundRect">
            <a:avLst/>
          </a:prstGeom>
          <a:solidFill>
            <a:srgbClr val="0070C0">
              <a:alpha val="10000"/>
            </a:srgbClr>
          </a:solid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defRPr/>
            </a:pPr>
            <a:endParaRPr lang="zh-CN" altLang="en-US" sz="1300" kern="0" dirty="0">
              <a:solidFill>
                <a:srgbClr val="000000"/>
              </a:solidFill>
              <a:latin typeface="FrutigerNext LT Medium"/>
              <a:ea typeface="宋体" panose="02010600030101010101" pitchFamily="2" charset="-122"/>
            </a:endParaRPr>
          </a:p>
        </p:txBody>
      </p:sp>
      <p:sp>
        <p:nvSpPr>
          <p:cNvPr id="145" name="任意多边形 144"/>
          <p:cNvSpPr/>
          <p:nvPr/>
        </p:nvSpPr>
        <p:spPr bwMode="auto">
          <a:xfrm>
            <a:off x="2769998" y="2547940"/>
            <a:ext cx="896175" cy="627062"/>
          </a:xfrm>
          <a:custGeom>
            <a:avLst/>
            <a:gdLst>
              <a:gd name="connsiteX0" fmla="*/ 1279878 w 1279878"/>
              <a:gd name="connsiteY0" fmla="*/ 399345 h 915811"/>
              <a:gd name="connsiteX1" fmla="*/ 103011 w 1279878"/>
              <a:gd name="connsiteY1" fmla="*/ 86078 h 915811"/>
              <a:gd name="connsiteX2" fmla="*/ 661811 w 1279878"/>
              <a:gd name="connsiteY2" fmla="*/ 915811 h 915811"/>
              <a:gd name="connsiteX0-1" fmla="*/ 1265061 w 1265061"/>
              <a:gd name="connsiteY0-2" fmla="*/ 432850 h 909110"/>
              <a:gd name="connsiteX1-3" fmla="*/ 100894 w 1265061"/>
              <a:gd name="connsiteY1-4" fmla="*/ 79377 h 909110"/>
              <a:gd name="connsiteX2-5" fmla="*/ 659694 w 1265061"/>
              <a:gd name="connsiteY2-6" fmla="*/ 909110 h 909110"/>
              <a:gd name="connsiteX0-7" fmla="*/ 1195211 w 1195211"/>
              <a:gd name="connsiteY0-8" fmla="*/ 406045 h 882305"/>
              <a:gd name="connsiteX1-9" fmla="*/ 100894 w 1195211"/>
              <a:gd name="connsiteY1-10" fmla="*/ 79377 h 882305"/>
              <a:gd name="connsiteX2-11" fmla="*/ 589844 w 1195211"/>
              <a:gd name="connsiteY2-12" fmla="*/ 882305 h 882305"/>
            </a:gdLst>
            <a:ahLst/>
            <a:cxnLst>
              <a:cxn ang="0">
                <a:pos x="connsiteX0-1" y="connsiteY0-2"/>
              </a:cxn>
              <a:cxn ang="0">
                <a:pos x="connsiteX1-3" y="connsiteY1-4"/>
              </a:cxn>
              <a:cxn ang="0">
                <a:pos x="connsiteX2-5" y="connsiteY2-6"/>
              </a:cxn>
            </a:cxnLst>
            <a:rect l="l" t="t" r="r" b="b"/>
            <a:pathLst>
              <a:path w="1195211" h="882305">
                <a:moveTo>
                  <a:pt x="1195211" y="406045"/>
                </a:moveTo>
                <a:cubicBezTo>
                  <a:pt x="658283" y="206372"/>
                  <a:pt x="201788" y="0"/>
                  <a:pt x="100894" y="79377"/>
                </a:cubicBezTo>
                <a:cubicBezTo>
                  <a:pt x="0" y="158754"/>
                  <a:pt x="258938" y="510477"/>
                  <a:pt x="589844" y="882305"/>
                </a:cubicBezTo>
              </a:path>
            </a:pathLst>
          </a:custGeom>
          <a:noFill/>
          <a:ln w="50800">
            <a:solidFill>
              <a:srgbClr val="0070C0">
                <a:alpha val="60000"/>
              </a:srgbClr>
            </a:solidFill>
            <a:headEnd type="diamond" w="sm" len="sm"/>
            <a:tailEnd type="diamond"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146" name="任意多边形 145"/>
          <p:cNvSpPr/>
          <p:nvPr/>
        </p:nvSpPr>
        <p:spPr bwMode="auto">
          <a:xfrm>
            <a:off x="2758359" y="2524127"/>
            <a:ext cx="1045097" cy="671513"/>
          </a:xfrm>
          <a:custGeom>
            <a:avLst/>
            <a:gdLst>
              <a:gd name="connsiteX0" fmla="*/ 709083 w 1393825"/>
              <a:gd name="connsiteY0" fmla="*/ 895350 h 895350"/>
              <a:gd name="connsiteX1" fmla="*/ 201083 w 1393825"/>
              <a:gd name="connsiteY1" fmla="*/ 171450 h 895350"/>
              <a:gd name="connsiteX2" fmla="*/ 1185333 w 1393825"/>
              <a:gd name="connsiteY2" fmla="*/ 469900 h 895350"/>
              <a:gd name="connsiteX3" fmla="*/ 1217083 w 1393825"/>
              <a:gd name="connsiteY3" fmla="*/ 317500 h 895350"/>
              <a:gd name="connsiteX4" fmla="*/ 124883 w 1393825"/>
              <a:gd name="connsiteY4" fmla="*/ 95250 h 895350"/>
              <a:gd name="connsiteX5" fmla="*/ 467783 w 1393825"/>
              <a:gd name="connsiteY5" fmla="*/ 889000 h 89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3825" h="895350">
                <a:moveTo>
                  <a:pt x="709083" y="895350"/>
                </a:moveTo>
                <a:cubicBezTo>
                  <a:pt x="415395" y="568854"/>
                  <a:pt x="121708" y="242358"/>
                  <a:pt x="201083" y="171450"/>
                </a:cubicBezTo>
                <a:cubicBezTo>
                  <a:pt x="280458" y="100542"/>
                  <a:pt x="1016000" y="445558"/>
                  <a:pt x="1185333" y="469900"/>
                </a:cubicBezTo>
                <a:cubicBezTo>
                  <a:pt x="1354666" y="494242"/>
                  <a:pt x="1393825" y="379942"/>
                  <a:pt x="1217083" y="317500"/>
                </a:cubicBezTo>
                <a:cubicBezTo>
                  <a:pt x="1040341" y="255058"/>
                  <a:pt x="249766" y="0"/>
                  <a:pt x="124883" y="95250"/>
                </a:cubicBezTo>
                <a:cubicBezTo>
                  <a:pt x="0" y="190500"/>
                  <a:pt x="233891" y="539750"/>
                  <a:pt x="467783" y="889000"/>
                </a:cubicBezTo>
              </a:path>
            </a:pathLst>
          </a:custGeom>
          <a:noFill/>
          <a:ln w="63500" cap="flat" cmpd="sng" algn="ctr">
            <a:solidFill>
              <a:srgbClr val="00B050"/>
            </a:solidFill>
            <a:prstDash val="solid"/>
            <a:round/>
            <a:headEnd type="oval" w="sm" len="sm"/>
            <a:tailEnd type="oval" w="sm" len="sm"/>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a:defRPr/>
            </a:pPr>
            <a:endParaRPr lang="zh-CN" altLang="en-US" kern="0" smtClean="0">
              <a:solidFill>
                <a:srgbClr val="B2B2B2"/>
              </a:solidFill>
              <a:latin typeface="Arial" panose="020B0604020202020204" pitchFamily="34" charset="0"/>
              <a:ea typeface="宋体" panose="02010600030101010101" pitchFamily="2" charset="-122"/>
            </a:endParaRPr>
          </a:p>
        </p:txBody>
      </p:sp>
      <p:sp>
        <p:nvSpPr>
          <p:cNvPr id="147" name="任意多边形 146"/>
          <p:cNvSpPr/>
          <p:nvPr/>
        </p:nvSpPr>
        <p:spPr bwMode="auto">
          <a:xfrm>
            <a:off x="3309076" y="3224214"/>
            <a:ext cx="371378" cy="785813"/>
          </a:xfrm>
          <a:custGeom>
            <a:avLst/>
            <a:gdLst>
              <a:gd name="connsiteX0" fmla="*/ 0 w 495300"/>
              <a:gd name="connsiteY0" fmla="*/ 0 h 1003300"/>
              <a:gd name="connsiteX1" fmla="*/ 393700 w 495300"/>
              <a:gd name="connsiteY1" fmla="*/ 469900 h 1003300"/>
              <a:gd name="connsiteX2" fmla="*/ 495300 w 495300"/>
              <a:gd name="connsiteY2" fmla="*/ 1003300 h 1003300"/>
            </a:gdLst>
            <a:ahLst/>
            <a:cxnLst>
              <a:cxn ang="0">
                <a:pos x="connsiteX0" y="connsiteY0"/>
              </a:cxn>
              <a:cxn ang="0">
                <a:pos x="connsiteX1" y="connsiteY1"/>
              </a:cxn>
              <a:cxn ang="0">
                <a:pos x="connsiteX2" y="connsiteY2"/>
              </a:cxn>
            </a:cxnLst>
            <a:rect l="l" t="t" r="r" b="b"/>
            <a:pathLst>
              <a:path w="495300" h="1003300">
                <a:moveTo>
                  <a:pt x="0" y="0"/>
                </a:moveTo>
                <a:cubicBezTo>
                  <a:pt x="155575" y="151341"/>
                  <a:pt x="311150" y="302683"/>
                  <a:pt x="393700" y="469900"/>
                </a:cubicBezTo>
                <a:cubicBezTo>
                  <a:pt x="476250" y="637117"/>
                  <a:pt x="485775" y="820208"/>
                  <a:pt x="495300" y="1003300"/>
                </a:cubicBezTo>
              </a:path>
            </a:pathLst>
          </a:custGeom>
          <a:noFill/>
          <a:ln>
            <a:solidFill>
              <a:srgbClr val="00B050"/>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48" name="任意多边形 147"/>
          <p:cNvSpPr/>
          <p:nvPr/>
        </p:nvSpPr>
        <p:spPr bwMode="auto">
          <a:xfrm>
            <a:off x="1442664" y="2133600"/>
            <a:ext cx="1781505" cy="1385094"/>
          </a:xfrm>
          <a:custGeom>
            <a:avLst/>
            <a:gdLst>
              <a:gd name="connsiteX0" fmla="*/ 2241550 w 2375958"/>
              <a:gd name="connsiteY0" fmla="*/ 1447800 h 1846792"/>
              <a:gd name="connsiteX1" fmla="*/ 2127250 w 2375958"/>
              <a:gd name="connsiteY1" fmla="*/ 1631950 h 1846792"/>
              <a:gd name="connsiteX2" fmla="*/ 749300 w 2375958"/>
              <a:gd name="connsiteY2" fmla="*/ 158750 h 1846792"/>
              <a:gd name="connsiteX3" fmla="*/ 0 w 2375958"/>
              <a:gd name="connsiteY3" fmla="*/ 679450 h 1846792"/>
            </a:gdLst>
            <a:ahLst/>
            <a:cxnLst>
              <a:cxn ang="0">
                <a:pos x="connsiteX0" y="connsiteY0"/>
              </a:cxn>
              <a:cxn ang="0">
                <a:pos x="connsiteX1" y="connsiteY1"/>
              </a:cxn>
              <a:cxn ang="0">
                <a:pos x="connsiteX2" y="connsiteY2"/>
              </a:cxn>
              <a:cxn ang="0">
                <a:pos x="connsiteX3" y="connsiteY3"/>
              </a:cxn>
            </a:cxnLst>
            <a:rect l="l" t="t" r="r" b="b"/>
            <a:pathLst>
              <a:path w="2375958" h="1846792">
                <a:moveTo>
                  <a:pt x="2241550" y="1447800"/>
                </a:moveTo>
                <a:cubicBezTo>
                  <a:pt x="2308754" y="1647296"/>
                  <a:pt x="2375958" y="1846792"/>
                  <a:pt x="2127250" y="1631950"/>
                </a:cubicBezTo>
                <a:cubicBezTo>
                  <a:pt x="1878542" y="1417108"/>
                  <a:pt x="1103842" y="317500"/>
                  <a:pt x="749300" y="158750"/>
                </a:cubicBezTo>
                <a:cubicBezTo>
                  <a:pt x="394758" y="0"/>
                  <a:pt x="197379" y="339725"/>
                  <a:pt x="0" y="679450"/>
                </a:cubicBezTo>
              </a:path>
            </a:pathLst>
          </a:custGeom>
          <a:noFill/>
          <a:ln>
            <a:solidFill>
              <a:srgbClr val="00B050"/>
            </a:solidFill>
            <a:tailEnd type="stealth" w="lg" len="lg"/>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68542" tIns="34271" rIns="68542" bIns="34271" numCol="1" rtlCol="0" anchor="t" anchorCtr="0" compatLnSpc="1"/>
          <a:lstStyle/>
          <a:p>
            <a:pPr defTabSz="685165">
              <a:buClr>
                <a:srgbClr val="CC9900"/>
              </a:buClr>
              <a:buFont typeface="Wingdings" panose="05000000000000000000" pitchFamily="2" charset="2"/>
              <a:buChar char="n"/>
            </a:pPr>
            <a:endParaRPr lang="zh-CN" altLang="en-US" sz="1300" dirty="0" smtClean="0">
              <a:solidFill>
                <a:srgbClr val="000000"/>
              </a:solidFill>
              <a:latin typeface="Arial" panose="020B0604020202020204" pitchFamily="34" charset="0"/>
              <a:ea typeface="宋体" panose="02010600030101010101" pitchFamily="2" charset="-122"/>
            </a:endParaRPr>
          </a:p>
        </p:txBody>
      </p:sp>
      <p:sp>
        <p:nvSpPr>
          <p:cNvPr id="141" name="TextBox 140"/>
          <p:cNvSpPr txBox="1"/>
          <p:nvPr/>
        </p:nvSpPr>
        <p:spPr>
          <a:xfrm>
            <a:off x="4005932" y="2433939"/>
            <a:ext cx="555356"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宋体" panose="02010600030101010101" pitchFamily="2" charset="-122"/>
                <a:cs typeface="Arial" panose="020B0604020202020204" pitchFamily="34" charset="0"/>
              </a:rPr>
              <a:t>上网管理</a:t>
            </a:r>
            <a:endParaRPr lang="en-US" altLang="zh-CN" sz="700" dirty="0" smtClean="0">
              <a:solidFill>
                <a:srgbClr val="FFFFFF">
                  <a:lumMod val="50000"/>
                </a:srgbClr>
              </a:solidFill>
              <a:latin typeface="FrutigerNext LT Medium"/>
              <a:ea typeface="宋体" panose="02010600030101010101" pitchFamily="2" charset="-122"/>
              <a:cs typeface="Arial" panose="020B0604020202020204" pitchFamily="34" charset="0"/>
            </a:endParaRPr>
          </a:p>
          <a:p>
            <a:r>
              <a:rPr lang="en-US" altLang="zh-CN" sz="700" dirty="0" smtClean="0">
                <a:solidFill>
                  <a:srgbClr val="FFFFFF">
                    <a:lumMod val="50000"/>
                  </a:srgbClr>
                </a:solidFill>
                <a:latin typeface="FrutigerNext LT Medium"/>
                <a:ea typeface="华文细黑"/>
                <a:cs typeface="Arial" panose="020B0604020202020204" pitchFamily="34" charset="0"/>
              </a:rPr>
              <a:t>(</a:t>
            </a:r>
            <a:r>
              <a:rPr lang="zh-CN" altLang="en-US" sz="700" dirty="0" smtClean="0">
                <a:solidFill>
                  <a:srgbClr val="FFFFFF">
                    <a:lumMod val="50000"/>
                  </a:srgbClr>
                </a:solidFill>
                <a:latin typeface="FrutigerNext LT Medium"/>
                <a:ea typeface="华文细黑"/>
                <a:cs typeface="Arial" panose="020B0604020202020204" pitchFamily="34" charset="0"/>
              </a:rPr>
              <a:t>暂不支持</a:t>
            </a:r>
            <a:r>
              <a:rPr lang="en-US" altLang="zh-CN" sz="700" dirty="0" smtClean="0">
                <a:solidFill>
                  <a:srgbClr val="FFFFFF">
                    <a:lumMod val="50000"/>
                  </a:srgbClr>
                </a:solidFill>
                <a:latin typeface="FrutigerNext LT Medium"/>
                <a:ea typeface="华文细黑"/>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
        <p:nvSpPr>
          <p:cNvPr id="142" name="TextBox 141"/>
          <p:cNvSpPr txBox="1"/>
          <p:nvPr/>
        </p:nvSpPr>
        <p:spPr>
          <a:xfrm>
            <a:off x="4005933" y="2707753"/>
            <a:ext cx="558157" cy="284655"/>
          </a:xfrm>
          <a:prstGeom prst="rect">
            <a:avLst/>
          </a:prstGeom>
          <a:noFill/>
        </p:spPr>
        <p:txBody>
          <a:bodyPr wrap="square" lIns="68542" tIns="34271" rIns="68542" bIns="34271" rtlCol="0">
            <a:spAutoFit/>
          </a:bodyPr>
          <a:lstStyle/>
          <a:p>
            <a:r>
              <a:rPr lang="zh-CN" altLang="en-US" sz="700" dirty="0" smtClean="0">
                <a:solidFill>
                  <a:srgbClr val="FFFFFF">
                    <a:lumMod val="50000"/>
                  </a:srgbClr>
                </a:solidFill>
                <a:latin typeface="FrutigerNext LT Medium"/>
                <a:ea typeface="华文细黑"/>
                <a:cs typeface="Arial" panose="020B0604020202020204" pitchFamily="34" charset="0"/>
              </a:rPr>
              <a:t>防病毒</a:t>
            </a:r>
            <a:endParaRPr lang="en-US" altLang="zh-CN" sz="700" dirty="0" smtClean="0">
              <a:solidFill>
                <a:srgbClr val="FFFFFF">
                  <a:lumMod val="50000"/>
                </a:srgbClr>
              </a:solidFill>
              <a:latin typeface="FrutigerNext LT Medium"/>
              <a:ea typeface="华文细黑"/>
              <a:cs typeface="Arial" panose="020B0604020202020204" pitchFamily="34" charset="0"/>
            </a:endParaRPr>
          </a:p>
          <a:p>
            <a:r>
              <a:rPr lang="en-US" altLang="zh-CN" sz="700" dirty="0" smtClean="0">
                <a:solidFill>
                  <a:srgbClr val="FFFFFF">
                    <a:lumMod val="50000"/>
                  </a:srgbClr>
                </a:solidFill>
                <a:ea typeface="宋体" panose="02010600030101010101" pitchFamily="2" charset="-122"/>
                <a:cs typeface="Arial" panose="020B0604020202020204" pitchFamily="34" charset="0"/>
              </a:rPr>
              <a:t>(</a:t>
            </a:r>
            <a:r>
              <a:rPr lang="zh-CN" altLang="en-US" sz="700" dirty="0" smtClean="0">
                <a:solidFill>
                  <a:srgbClr val="FFFFFF">
                    <a:lumMod val="50000"/>
                  </a:srgbClr>
                </a:solidFill>
                <a:ea typeface="宋体" panose="02010600030101010101" pitchFamily="2" charset="-122"/>
                <a:cs typeface="Arial" panose="020B0604020202020204" pitchFamily="34" charset="0"/>
              </a:rPr>
              <a:t>暂不支持</a:t>
            </a:r>
            <a:r>
              <a:rPr lang="en-US" altLang="zh-CN" sz="700" dirty="0" smtClean="0">
                <a:solidFill>
                  <a:srgbClr val="FFFFFF">
                    <a:lumMod val="50000"/>
                  </a:srgbClr>
                </a:solidFill>
                <a:ea typeface="宋体" panose="02010600030101010101" pitchFamily="2" charset="-122"/>
                <a:cs typeface="Arial" panose="020B0604020202020204" pitchFamily="34" charset="0"/>
              </a:rPr>
              <a:t>)</a:t>
            </a:r>
            <a:endParaRPr lang="en-US" altLang="zh-CN" sz="700" dirty="0">
              <a:solidFill>
                <a:srgbClr val="FFFFFF">
                  <a:lumMod val="50000"/>
                </a:srgbClr>
              </a:solidFill>
              <a:latin typeface="FrutigerNext LT Medium"/>
              <a:ea typeface="华文细黑"/>
              <a:cs typeface="Arial" panose="020B0604020202020204" pitchFamily="34" charset="0"/>
            </a:endParaRPr>
          </a:p>
        </p:txBody>
      </p:sp>
    </p:spTree>
  </p:cSld>
  <p:clrMapOvr>
    <a:masterClrMapping/>
  </p:clrMapOvr>
  <p:transition advClick="0" advTm="8000">
    <p:cut/>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目录</a:t>
            </a:r>
            <a:endParaRPr lang="en-US" sz="4000" dirty="0">
              <a:solidFill>
                <a:srgbClr val="960000"/>
              </a:solidFill>
              <a:latin typeface="微软雅黑" panose="020B0503020204020204" pitchFamily="34" charset="-122"/>
              <a:ea typeface="微软雅黑" panose="020B0503020204020204" pitchFamily="34" charset="-122"/>
            </a:endParaRPr>
          </a:p>
        </p:txBody>
      </p:sp>
      <p:sp>
        <p:nvSpPr>
          <p:cNvPr id="48" name="Freeform 11"/>
          <p:cNvSpPr/>
          <p:nvPr/>
        </p:nvSpPr>
        <p:spPr bwMode="gray">
          <a:xfrm>
            <a:off x="2293734" y="1640097"/>
            <a:ext cx="4645229" cy="530173"/>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49" name="Freeform 12"/>
          <p:cNvSpPr/>
          <p:nvPr/>
        </p:nvSpPr>
        <p:spPr bwMode="gray">
          <a:xfrm>
            <a:off x="1523234" y="1640097"/>
            <a:ext cx="624569" cy="530173"/>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0" name="Text Box 16">
            <a:hlinkClick r:id="rId1" action="ppaction://hlinksldjump"/>
          </p:cNvPr>
          <p:cNvSpPr txBox="1">
            <a:spLocks noChangeArrowheads="1"/>
          </p:cNvSpPr>
          <p:nvPr/>
        </p:nvSpPr>
        <p:spPr bwMode="gray">
          <a:xfrm>
            <a:off x="1726667" y="1615289"/>
            <a:ext cx="340064" cy="584775"/>
          </a:xfrm>
          <a:prstGeom prst="rect">
            <a:avLst/>
          </a:prstGeom>
          <a:noFill/>
          <a:ln w="9525">
            <a:noFill/>
            <a:miter lim="800000"/>
          </a:ln>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2</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51" name="Freeform 9"/>
          <p:cNvSpPr/>
          <p:nvPr/>
        </p:nvSpPr>
        <p:spPr bwMode="gray">
          <a:xfrm>
            <a:off x="2293734" y="2209106"/>
            <a:ext cx="4645229" cy="509877"/>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2" name="Freeform 10"/>
          <p:cNvSpPr/>
          <p:nvPr/>
        </p:nvSpPr>
        <p:spPr bwMode="gray">
          <a:xfrm>
            <a:off x="1523234" y="2209106"/>
            <a:ext cx="624569" cy="509877"/>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3" name="Text Box 14">
            <a:hlinkClick r:id="rId2" action="ppaction://hlinksldjump"/>
          </p:cNvPr>
          <p:cNvSpPr txBox="1">
            <a:spLocks noChangeArrowheads="1"/>
          </p:cNvSpPr>
          <p:nvPr/>
        </p:nvSpPr>
        <p:spPr bwMode="gray">
          <a:xfrm>
            <a:off x="2427498" y="2237842"/>
            <a:ext cx="3923875" cy="46166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全网安全协防</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54" name="Text Box 17">
            <a:hlinkClick r:id="rId2" action="ppaction://hlinksldjump"/>
          </p:cNvPr>
          <p:cNvSpPr txBox="1">
            <a:spLocks noChangeArrowheads="1"/>
          </p:cNvSpPr>
          <p:nvPr/>
        </p:nvSpPr>
        <p:spPr bwMode="gray">
          <a:xfrm>
            <a:off x="1726667" y="2158110"/>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3</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55" name="Freeform 6">
            <a:hlinkClick r:id="rId3" action="ppaction://hlinksldjump"/>
          </p:cNvPr>
          <p:cNvSpPr/>
          <p:nvPr/>
        </p:nvSpPr>
        <p:spPr bwMode="gray">
          <a:xfrm>
            <a:off x="2293734" y="3655761"/>
            <a:ext cx="4645229" cy="529321"/>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6" name="Freeform 7"/>
          <p:cNvSpPr/>
          <p:nvPr/>
        </p:nvSpPr>
        <p:spPr bwMode="gray">
          <a:xfrm>
            <a:off x="1523234" y="3655761"/>
            <a:ext cx="624569" cy="529321"/>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7" name="Text Box 18">
            <a:hlinkClick r:id="rId4" action="ppaction://hlinksldjump"/>
          </p:cNvPr>
          <p:cNvSpPr txBox="1">
            <a:spLocks noChangeArrowheads="1"/>
          </p:cNvSpPr>
          <p:nvPr/>
        </p:nvSpPr>
        <p:spPr bwMode="gray">
          <a:xfrm>
            <a:off x="1726667" y="3642114"/>
            <a:ext cx="361625" cy="584775"/>
          </a:xfrm>
          <a:prstGeom prst="rect">
            <a:avLst/>
          </a:prstGeom>
          <a:noFill/>
          <a:ln w="9525">
            <a:noFill/>
            <a:miter lim="800000"/>
          </a:ln>
          <a:effectLst>
            <a:outerShdw dist="28398" dir="1593903" algn="ctr" rotWithShape="0">
              <a:srgbClr val="333333">
                <a:alpha val="50000"/>
              </a:srgbClr>
            </a:outerShdw>
          </a:effectLst>
        </p:spPr>
        <p:txBody>
          <a:bodyPr wrap="square">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4</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58" name="Freeform 6">
            <a:hlinkClick r:id="" action="ppaction://noaction"/>
          </p:cNvPr>
          <p:cNvSpPr/>
          <p:nvPr/>
        </p:nvSpPr>
        <p:spPr bwMode="gray">
          <a:xfrm>
            <a:off x="2293734" y="4215680"/>
            <a:ext cx="4645229" cy="529321"/>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59" name="Freeform 7"/>
          <p:cNvSpPr/>
          <p:nvPr/>
        </p:nvSpPr>
        <p:spPr bwMode="gray">
          <a:xfrm>
            <a:off x="1523234" y="4215680"/>
            <a:ext cx="624569" cy="529321"/>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60" name="Text Box 18">
            <a:hlinkClick r:id="rId5" action="ppaction://hlinksldjump"/>
          </p:cNvPr>
          <p:cNvSpPr txBox="1">
            <a:spLocks noChangeArrowheads="1"/>
          </p:cNvSpPr>
          <p:nvPr/>
        </p:nvSpPr>
        <p:spPr bwMode="gray">
          <a:xfrm>
            <a:off x="1726667" y="4176947"/>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smtClean="0">
                <a:solidFill>
                  <a:srgbClr val="FFFFFF"/>
                </a:solidFill>
                <a:latin typeface="微软雅黑" panose="020B0503020204020204" pitchFamily="34" charset="-122"/>
                <a:ea typeface="微软雅黑" panose="020B0503020204020204" pitchFamily="34" charset="-122"/>
              </a:rPr>
              <a:t>5</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61" name="Text Box 13">
            <a:hlinkClick r:id="rId1" action="ppaction://hlinksldjump"/>
          </p:cNvPr>
          <p:cNvSpPr txBox="1">
            <a:spLocks noChangeArrowheads="1"/>
          </p:cNvSpPr>
          <p:nvPr/>
        </p:nvSpPr>
        <p:spPr bwMode="gray">
          <a:xfrm>
            <a:off x="2427498" y="1676213"/>
            <a:ext cx="3959277" cy="461665"/>
          </a:xfrm>
          <a:prstGeom prst="rect">
            <a:avLst/>
          </a:prstGeom>
          <a:noFill/>
          <a:ln w="9525">
            <a:noFill/>
            <a:miter lim="800000"/>
          </a:ln>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业务随行 </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62" name="Text Box 8">
            <a:hlinkClick r:id="rId4" action="ppaction://hlinksldjump"/>
          </p:cNvPr>
          <p:cNvSpPr txBox="1">
            <a:spLocks noChangeArrowheads="1"/>
          </p:cNvSpPr>
          <p:nvPr/>
        </p:nvSpPr>
        <p:spPr bwMode="gray">
          <a:xfrm>
            <a:off x="2427499" y="3697413"/>
            <a:ext cx="3974334"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质量感知</a:t>
            </a:r>
            <a:r>
              <a:rPr lang="en-US" altLang="zh-CN" sz="2400" b="1" dirty="0" err="1" smtClean="0">
                <a:solidFill>
                  <a:srgbClr val="FFFFFF"/>
                </a:solidFill>
                <a:latin typeface="微软雅黑" panose="020B0503020204020204" pitchFamily="34" charset="-122"/>
                <a:ea typeface="微软雅黑" panose="020B0503020204020204" pitchFamily="34" charset="-122"/>
              </a:rPr>
              <a:t>iPCA</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63" name="Text Box 8">
            <a:hlinkClick r:id="rId5" action="ppaction://hlinksldjump"/>
          </p:cNvPr>
          <p:cNvSpPr txBox="1">
            <a:spLocks noChangeArrowheads="1"/>
          </p:cNvSpPr>
          <p:nvPr/>
        </p:nvSpPr>
        <p:spPr bwMode="gray">
          <a:xfrm>
            <a:off x="2427499" y="4250806"/>
            <a:ext cx="3974334"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有线无线深度融合</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64" name="Freeform 11"/>
          <p:cNvSpPr/>
          <p:nvPr/>
        </p:nvSpPr>
        <p:spPr bwMode="gray">
          <a:xfrm>
            <a:off x="2293734" y="1071088"/>
            <a:ext cx="4645229" cy="530173"/>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65" name="Freeform 12"/>
          <p:cNvSpPr/>
          <p:nvPr/>
        </p:nvSpPr>
        <p:spPr bwMode="gray">
          <a:xfrm>
            <a:off x="1523234" y="1071088"/>
            <a:ext cx="624569" cy="530173"/>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66" name="Text Box 16">
            <a:hlinkClick r:id="rId6" action="ppaction://hlinksldjump"/>
          </p:cNvPr>
          <p:cNvSpPr txBox="1">
            <a:spLocks noChangeArrowheads="1"/>
          </p:cNvSpPr>
          <p:nvPr/>
        </p:nvSpPr>
        <p:spPr bwMode="gray">
          <a:xfrm>
            <a:off x="1726667" y="1065891"/>
            <a:ext cx="340064" cy="584775"/>
          </a:xfrm>
          <a:prstGeom prst="rect">
            <a:avLst/>
          </a:prstGeom>
          <a:noFill/>
          <a:ln w="9525">
            <a:noFill/>
            <a:miter lim="800000"/>
          </a:ln>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1</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sp>
        <p:nvSpPr>
          <p:cNvPr id="67" name="Text Box 13">
            <a:hlinkClick r:id="rId6" action="ppaction://hlinksldjump"/>
          </p:cNvPr>
          <p:cNvSpPr txBox="1">
            <a:spLocks noChangeArrowheads="1"/>
          </p:cNvSpPr>
          <p:nvPr/>
        </p:nvSpPr>
        <p:spPr bwMode="gray">
          <a:xfrm>
            <a:off x="2427498" y="1114584"/>
            <a:ext cx="3959277" cy="461665"/>
          </a:xfrm>
          <a:prstGeom prst="rect">
            <a:avLst/>
          </a:prstGeom>
          <a:noFill/>
          <a:ln w="9525">
            <a:noFill/>
            <a:miter lim="800000"/>
          </a:ln>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总述</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68" name="Freeform 9"/>
          <p:cNvSpPr/>
          <p:nvPr/>
        </p:nvSpPr>
        <p:spPr bwMode="gray">
          <a:xfrm>
            <a:off x="2742698" y="2744194"/>
            <a:ext cx="4196266" cy="432000"/>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69" name="Freeform 10"/>
          <p:cNvSpPr/>
          <p:nvPr/>
        </p:nvSpPr>
        <p:spPr bwMode="gray">
          <a:xfrm>
            <a:off x="2290119" y="2744194"/>
            <a:ext cx="433214" cy="432000"/>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70" name="Text Box 14">
            <a:hlinkClick r:id="rId2" action="ppaction://hlinksldjump"/>
          </p:cNvPr>
          <p:cNvSpPr txBox="1">
            <a:spLocks noChangeArrowheads="1"/>
          </p:cNvSpPr>
          <p:nvPr/>
        </p:nvSpPr>
        <p:spPr bwMode="gray">
          <a:xfrm>
            <a:off x="2851747" y="2781168"/>
            <a:ext cx="3923875" cy="36933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b="1" dirty="0" smtClean="0">
                <a:solidFill>
                  <a:srgbClr val="FFFFFF"/>
                </a:solidFill>
                <a:latin typeface="微软雅黑" panose="020B0503020204020204" pitchFamily="34" charset="-122"/>
                <a:ea typeface="微软雅黑" panose="020B0503020204020204" pitchFamily="34" charset="-122"/>
              </a:rPr>
              <a:t>MSV</a:t>
            </a:r>
            <a:r>
              <a:rPr lang="zh-CN" altLang="en-US" b="1" dirty="0" smtClean="0">
                <a:solidFill>
                  <a:srgbClr val="FFFFFF"/>
                </a:solidFill>
                <a:latin typeface="微软雅黑" panose="020B0503020204020204" pitchFamily="34" charset="-122"/>
                <a:ea typeface="微软雅黑" panose="020B0503020204020204" pitchFamily="34" charset="-122"/>
              </a:rPr>
              <a:t>业务链</a:t>
            </a:r>
            <a:endParaRPr lang="zh-CN" altLang="en-US" b="1" dirty="0" smtClean="0">
              <a:solidFill>
                <a:srgbClr val="FFFFFF"/>
              </a:solidFill>
              <a:latin typeface="微软雅黑" panose="020B0503020204020204" pitchFamily="34" charset="-122"/>
              <a:ea typeface="微软雅黑" panose="020B0503020204020204" pitchFamily="34" charset="-122"/>
            </a:endParaRPr>
          </a:p>
        </p:txBody>
      </p:sp>
      <p:sp>
        <p:nvSpPr>
          <p:cNvPr id="71" name="Text Box 17">
            <a:hlinkClick r:id="rId2" action="ppaction://hlinksldjump"/>
          </p:cNvPr>
          <p:cNvSpPr txBox="1">
            <a:spLocks noChangeArrowheads="1"/>
          </p:cNvSpPr>
          <p:nvPr/>
        </p:nvSpPr>
        <p:spPr bwMode="gray">
          <a:xfrm>
            <a:off x="2381575" y="2734387"/>
            <a:ext cx="340064" cy="46166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400" b="1" dirty="0" smtClean="0">
                <a:solidFill>
                  <a:srgbClr val="FFFFFF"/>
                </a:solidFill>
                <a:latin typeface="微软雅黑" panose="020B0503020204020204" pitchFamily="34" charset="-122"/>
                <a:ea typeface="微软雅黑" panose="020B0503020204020204" pitchFamily="34" charset="-122"/>
              </a:rPr>
              <a:t>1</a:t>
            </a:r>
            <a:endParaRPr lang="en-US" altLang="zh-CN" sz="2400" b="1" dirty="0">
              <a:solidFill>
                <a:srgbClr val="FFFFFF"/>
              </a:solidFill>
              <a:latin typeface="微软雅黑" panose="020B0503020204020204" pitchFamily="34" charset="-122"/>
              <a:ea typeface="微软雅黑" panose="020B0503020204020204" pitchFamily="34" charset="-122"/>
            </a:endParaRPr>
          </a:p>
        </p:txBody>
      </p:sp>
      <p:sp>
        <p:nvSpPr>
          <p:cNvPr id="72" name="Freeform 9"/>
          <p:cNvSpPr/>
          <p:nvPr/>
        </p:nvSpPr>
        <p:spPr bwMode="gray">
          <a:xfrm>
            <a:off x="2746814" y="3201400"/>
            <a:ext cx="4196266" cy="432000"/>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73" name="Freeform 10"/>
          <p:cNvSpPr/>
          <p:nvPr/>
        </p:nvSpPr>
        <p:spPr bwMode="gray">
          <a:xfrm>
            <a:off x="2294235" y="3201400"/>
            <a:ext cx="433214" cy="432000"/>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74" name="Text Box 14">
            <a:hlinkClick r:id="rId7" action="ppaction://hlinksldjump"/>
          </p:cNvPr>
          <p:cNvSpPr txBox="1">
            <a:spLocks noChangeArrowheads="1"/>
          </p:cNvSpPr>
          <p:nvPr/>
        </p:nvSpPr>
        <p:spPr bwMode="gray">
          <a:xfrm>
            <a:off x="2855863" y="3238374"/>
            <a:ext cx="3923875" cy="36933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b="1" dirty="0" smtClean="0">
                <a:solidFill>
                  <a:srgbClr val="FFFFFF"/>
                </a:solidFill>
                <a:latin typeface="微软雅黑" panose="020B0503020204020204" pitchFamily="34" charset="-122"/>
                <a:ea typeface="微软雅黑" panose="020B0503020204020204" pitchFamily="34" charset="-122"/>
              </a:rPr>
              <a:t>安全联动</a:t>
            </a:r>
            <a:endParaRPr lang="zh-CN" altLang="en-US" b="1" dirty="0" smtClean="0">
              <a:solidFill>
                <a:srgbClr val="FFFFFF"/>
              </a:solidFill>
              <a:latin typeface="微软雅黑" panose="020B0503020204020204" pitchFamily="34" charset="-122"/>
              <a:ea typeface="微软雅黑" panose="020B0503020204020204" pitchFamily="34" charset="-122"/>
            </a:endParaRPr>
          </a:p>
        </p:txBody>
      </p:sp>
      <p:sp>
        <p:nvSpPr>
          <p:cNvPr id="75" name="Text Box 17">
            <a:hlinkClick r:id="rId8" action="ppaction://hlinksldjump"/>
          </p:cNvPr>
          <p:cNvSpPr txBox="1">
            <a:spLocks noChangeArrowheads="1"/>
          </p:cNvSpPr>
          <p:nvPr/>
        </p:nvSpPr>
        <p:spPr bwMode="gray">
          <a:xfrm>
            <a:off x="2385691" y="3191593"/>
            <a:ext cx="340064" cy="46166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2400" b="1" dirty="0" smtClean="0">
                <a:solidFill>
                  <a:srgbClr val="FFFFFF"/>
                </a:solidFill>
                <a:latin typeface="微软雅黑" panose="020B0503020204020204" pitchFamily="34" charset="-122"/>
                <a:ea typeface="微软雅黑" panose="020B0503020204020204" pitchFamily="34" charset="-122"/>
              </a:rPr>
              <a:t>2</a:t>
            </a:r>
            <a:endParaRPr lang="en-US" altLang="zh-CN" sz="2400" b="1" dirty="0">
              <a:solidFill>
                <a:srgbClr val="FFFFFF"/>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安全联动子目录</a:t>
            </a:r>
            <a:endParaRPr lang="en-US" sz="4000" dirty="0">
              <a:solidFill>
                <a:srgbClr val="960000"/>
              </a:solidFill>
              <a:latin typeface="微软雅黑" panose="020B0503020204020204" pitchFamily="34" charset="-122"/>
              <a:ea typeface="微软雅黑" panose="020B0503020204020204" pitchFamily="34" charset="-122"/>
            </a:endParaRPr>
          </a:p>
        </p:txBody>
      </p:sp>
      <p:grpSp>
        <p:nvGrpSpPr>
          <p:cNvPr id="2" name="组合 19"/>
          <p:cNvGrpSpPr/>
          <p:nvPr/>
        </p:nvGrpSpPr>
        <p:grpSpPr>
          <a:xfrm>
            <a:off x="1553714" y="1373432"/>
            <a:ext cx="5841314" cy="585119"/>
            <a:chOff x="2026783" y="1233991"/>
            <a:chExt cx="5235575" cy="573418"/>
          </a:xfrm>
        </p:grpSpPr>
        <p:sp>
          <p:nvSpPr>
            <p:cNvPr id="21" name="Freeform 11"/>
            <p:cNvSpPr/>
            <p:nvPr/>
          </p:nvSpPr>
          <p:spPr bwMode="gray">
            <a:xfrm>
              <a:off x="2728458" y="1239084"/>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2026783" y="1239084"/>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Text Box 13"/>
            <p:cNvSpPr txBox="1">
              <a:spLocks noChangeArrowheads="1"/>
            </p:cNvSpPr>
            <p:nvPr/>
          </p:nvSpPr>
          <p:spPr bwMode="gray">
            <a:xfrm>
              <a:off x="2841225" y="1304172"/>
              <a:ext cx="4229425" cy="452433"/>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问题与挑战</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p:cNvSpPr txBox="1">
              <a:spLocks noChangeArrowheads="1"/>
            </p:cNvSpPr>
            <p:nvPr/>
          </p:nvSpPr>
          <p:spPr bwMode="gray">
            <a:xfrm>
              <a:off x="2236855" y="1233991"/>
              <a:ext cx="304800" cy="573081"/>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1</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53714" y="2121142"/>
            <a:ext cx="5841314" cy="595109"/>
            <a:chOff x="2026783" y="1991406"/>
            <a:chExt cx="5235575" cy="606424"/>
          </a:xfrm>
        </p:grpSpPr>
        <p:sp>
          <p:nvSpPr>
            <p:cNvPr id="2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a:hlinkClick r:id="rId1" action="ppaction://hlinksldjump"/>
            </p:cNvPr>
            <p:cNvSpPr txBox="1">
              <a:spLocks noChangeArrowheads="1"/>
            </p:cNvSpPr>
            <p:nvPr/>
          </p:nvSpPr>
          <p:spPr bwMode="gray">
            <a:xfrm>
              <a:off x="2841225" y="2088245"/>
              <a:ext cx="4421133" cy="470443"/>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dirty="0" smtClean="0">
                  <a:solidFill>
                    <a:srgbClr val="FFFFFF"/>
                  </a:solidFill>
                  <a:latin typeface="微软雅黑" panose="020B0503020204020204" pitchFamily="34" charset="-122"/>
                  <a:ea typeface="微软雅黑" panose="020B0503020204020204" pitchFamily="34" charset="-122"/>
                </a:rPr>
                <a:t>实现原理与关键技术</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a:hlinkClick r:id="rId1" action="ppaction://hlinksldjump"/>
            </p:cNvPr>
            <p:cNvSpPr txBox="1">
              <a:spLocks noChangeArrowheads="1"/>
            </p:cNvSpPr>
            <p:nvPr/>
          </p:nvSpPr>
          <p:spPr bwMode="gray">
            <a:xfrm>
              <a:off x="2220196" y="1991406"/>
              <a:ext cx="304800" cy="595894"/>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2</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31"/>
          <p:cNvGrpSpPr/>
          <p:nvPr/>
        </p:nvGrpSpPr>
        <p:grpSpPr>
          <a:xfrm>
            <a:off x="1553714" y="2878842"/>
            <a:ext cx="5841314" cy="646331"/>
            <a:chOff x="2026783" y="3264988"/>
            <a:chExt cx="5235575" cy="634426"/>
          </a:xfrm>
        </p:grpSpPr>
        <p:sp>
          <p:nvSpPr>
            <p:cNvPr id="33"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8">
              <a:hlinkClick r:id="rId2" action="ppaction://hlinksldjump"/>
            </p:cNvPr>
            <p:cNvSpPr txBox="1">
              <a:spLocks noChangeArrowheads="1"/>
            </p:cNvSpPr>
            <p:nvPr/>
          </p:nvSpPr>
          <p:spPr bwMode="gray">
            <a:xfrm>
              <a:off x="2841225" y="3338409"/>
              <a:ext cx="4245509" cy="45316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8">
              <a:hlinkClick r:id="rId2" action="ppaction://hlinksldjump"/>
            </p:cNvPr>
            <p:cNvSpPr txBox="1">
              <a:spLocks noChangeArrowheads="1"/>
            </p:cNvSpPr>
            <p:nvPr/>
          </p:nvSpPr>
          <p:spPr bwMode="gray">
            <a:xfrm>
              <a:off x="2220196" y="3264988"/>
              <a:ext cx="304800" cy="63442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600" b="1" dirty="0">
                  <a:solidFill>
                    <a:srgbClr val="FFFFFF"/>
                  </a:solidFill>
                  <a:latin typeface="微软雅黑" panose="020B0503020204020204" pitchFamily="34" charset="-122"/>
                  <a:ea typeface="微软雅黑" panose="020B0503020204020204" pitchFamily="34" charset="-122"/>
                </a:rPr>
                <a:t>3</a:t>
              </a:r>
              <a:endParaRPr lang="en-US" altLang="zh-CN" sz="36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53714" y="3687763"/>
            <a:ext cx="5841314" cy="646331"/>
            <a:chOff x="2026783" y="3264988"/>
            <a:chExt cx="5235575" cy="634426"/>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3" name="Text Box 8">
              <a:hlinkClick r:id="rId2" action="ppaction://hlinksldjump"/>
            </p:cNvPr>
            <p:cNvSpPr txBox="1">
              <a:spLocks noChangeArrowheads="1"/>
            </p:cNvSpPr>
            <p:nvPr/>
          </p:nvSpPr>
          <p:spPr bwMode="gray">
            <a:xfrm>
              <a:off x="2841225" y="3338409"/>
              <a:ext cx="4245509" cy="45316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2400" dirty="0" smtClean="0">
                  <a:solidFill>
                    <a:srgbClr val="FFFFFF"/>
                  </a:solidFill>
                  <a:latin typeface="微软雅黑" panose="020B0503020204020204" pitchFamily="34" charset="-122"/>
                  <a:ea typeface="微软雅黑" panose="020B0503020204020204" pitchFamily="34" charset="-122"/>
                </a:rPr>
                <a:t>FAQ</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8">
              <a:hlinkClick r:id="rId2" action="ppaction://hlinksldjump"/>
            </p:cNvPr>
            <p:cNvSpPr txBox="1">
              <a:spLocks noChangeArrowheads="1"/>
            </p:cNvSpPr>
            <p:nvPr/>
          </p:nvSpPr>
          <p:spPr bwMode="gray">
            <a:xfrm>
              <a:off x="2220196" y="3264988"/>
              <a:ext cx="304800" cy="63442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600" b="1" dirty="0" smtClean="0">
                  <a:solidFill>
                    <a:srgbClr val="FFFFFF"/>
                  </a:solidFill>
                  <a:latin typeface="微软雅黑" panose="020B0503020204020204" pitchFamily="34" charset="-122"/>
                  <a:ea typeface="微软雅黑" panose="020B0503020204020204" pitchFamily="34" charset="-122"/>
                </a:rPr>
                <a:t>4</a:t>
              </a:r>
              <a:endParaRPr lang="en-US" altLang="zh-CN" sz="36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上弧形箭头 55"/>
          <p:cNvSpPr/>
          <p:nvPr/>
        </p:nvSpPr>
        <p:spPr bwMode="auto">
          <a:xfrm flipH="1" flipV="1">
            <a:off x="2819400" y="2565400"/>
            <a:ext cx="3644900" cy="977900"/>
          </a:xfrm>
          <a:prstGeom prst="curvedDownArrow">
            <a:avLst/>
          </a:prstGeom>
          <a:solidFill>
            <a:schemeClr val="bg1">
              <a:lumMod val="85000"/>
            </a:schemeClr>
          </a:solidFill>
          <a:ln>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55" name="上弧形箭头 54"/>
          <p:cNvSpPr/>
          <p:nvPr/>
        </p:nvSpPr>
        <p:spPr bwMode="auto">
          <a:xfrm>
            <a:off x="2921000" y="1612900"/>
            <a:ext cx="3644900" cy="965200"/>
          </a:xfrm>
          <a:prstGeom prst="curvedDownArrow">
            <a:avLst/>
          </a:prstGeom>
          <a:solidFill>
            <a:schemeClr val="bg1">
              <a:lumMod val="85000"/>
            </a:schemeClr>
          </a:solidFill>
          <a:ln>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334" name="AutoShape 60"/>
          <p:cNvSpPr>
            <a:spLocks noChangeArrowheads="1"/>
          </p:cNvSpPr>
          <p:nvPr/>
        </p:nvSpPr>
        <p:spPr bwMode="auto">
          <a:xfrm>
            <a:off x="6663980" y="3118366"/>
            <a:ext cx="1206509" cy="317893"/>
          </a:xfrm>
          <a:prstGeom prst="roundRect">
            <a:avLst>
              <a:gd name="adj" fmla="val 16667"/>
            </a:avLst>
          </a:prstGeom>
          <a:noFill/>
          <a:ln w="9525">
            <a:noFill/>
            <a:round/>
          </a:ln>
          <a:effectLst>
            <a:prstShdw prst="shdw17" dist="17961" dir="2700000">
              <a:srgbClr val="969696">
                <a:gamma/>
                <a:shade val="60000"/>
                <a:invGamma/>
              </a:srgbClr>
            </a:prstShdw>
          </a:effectLst>
        </p:spPr>
        <p:txBody>
          <a:bodyPr wrap="none" lIns="68562" tIns="34281" rIns="68562" bIns="34281" anchor="ctr"/>
          <a:lstStyle/>
          <a:p>
            <a:pPr algn="ctr">
              <a:spcBef>
                <a:spcPct val="20000"/>
              </a:spcBef>
            </a:pPr>
            <a:r>
              <a:rPr lang="zh-CN" altLang="en-US" sz="1600" b="1" dirty="0" smtClean="0">
                <a:solidFill>
                  <a:srgbClr val="FF9900"/>
                </a:solidFill>
                <a:latin typeface="微软雅黑" panose="020B0503020204020204" pitchFamily="34" charset="-122"/>
                <a:ea typeface="微软雅黑" panose="020B0503020204020204" pitchFamily="34" charset="-122"/>
              </a:rPr>
              <a:t>安全可视化</a:t>
            </a:r>
            <a:endParaRPr lang="zh-CN" altLang="en-US" sz="1600" b="1" dirty="0">
              <a:solidFill>
                <a:srgbClr val="FF9900"/>
              </a:solidFill>
              <a:latin typeface="微软雅黑" panose="020B0503020204020204" pitchFamily="34" charset="-122"/>
              <a:ea typeface="微软雅黑" panose="020B0503020204020204" pitchFamily="34" charset="-122"/>
            </a:endParaRPr>
          </a:p>
        </p:txBody>
      </p:sp>
      <p:sp>
        <p:nvSpPr>
          <p:cNvPr id="329" name="AutoShape 60"/>
          <p:cNvSpPr>
            <a:spLocks noChangeArrowheads="1"/>
          </p:cNvSpPr>
          <p:nvPr/>
        </p:nvSpPr>
        <p:spPr bwMode="auto">
          <a:xfrm>
            <a:off x="1244600" y="1237260"/>
            <a:ext cx="1478115" cy="362939"/>
          </a:xfrm>
          <a:prstGeom prst="roundRect">
            <a:avLst>
              <a:gd name="adj" fmla="val 16667"/>
            </a:avLst>
          </a:prstGeom>
          <a:noFill/>
          <a:ln w="9525">
            <a:noFill/>
            <a:round/>
          </a:ln>
          <a:effectLst>
            <a:prstShdw prst="shdw17" dist="17961" dir="2700000">
              <a:srgbClr val="969696">
                <a:gamma/>
                <a:shade val="60000"/>
                <a:invGamma/>
              </a:srgbClr>
            </a:prstShdw>
          </a:effectLst>
        </p:spPr>
        <p:txBody>
          <a:bodyPr wrap="none" lIns="68562" tIns="34281" rIns="68562" bIns="34281" anchor="ctr"/>
          <a:lstStyle/>
          <a:p>
            <a:pPr algn="ctr">
              <a:spcBef>
                <a:spcPct val="20000"/>
              </a:spcBef>
            </a:pPr>
            <a:r>
              <a:rPr lang="zh-CN" altLang="en-US" sz="1600" b="1" dirty="0" smtClean="0">
                <a:solidFill>
                  <a:srgbClr val="C00000"/>
                </a:solidFill>
                <a:latin typeface="微软雅黑" panose="020B0503020204020204" pitchFamily="34" charset="-122"/>
                <a:ea typeface="微软雅黑" panose="020B0503020204020204" pitchFamily="34" charset="-122"/>
              </a:rPr>
              <a:t>安全威胁无处不在</a:t>
            </a:r>
            <a:endParaRPr lang="zh-CN" altLang="en-US" sz="1600" b="1" dirty="0">
              <a:solidFill>
                <a:srgbClr val="C00000"/>
              </a:solidFill>
              <a:latin typeface="微软雅黑" panose="020B0503020204020204" pitchFamily="34" charset="-122"/>
              <a:ea typeface="微软雅黑" panose="020B0503020204020204" pitchFamily="34" charset="-122"/>
            </a:endParaRPr>
          </a:p>
        </p:txBody>
      </p:sp>
      <p:sp>
        <p:nvSpPr>
          <p:cNvPr id="331" name="AutoShape 60"/>
          <p:cNvSpPr>
            <a:spLocks noChangeArrowheads="1"/>
          </p:cNvSpPr>
          <p:nvPr/>
        </p:nvSpPr>
        <p:spPr bwMode="auto">
          <a:xfrm>
            <a:off x="2479515" y="3437799"/>
            <a:ext cx="815833" cy="295635"/>
          </a:xfrm>
          <a:prstGeom prst="roundRect">
            <a:avLst>
              <a:gd name="adj" fmla="val 16667"/>
            </a:avLst>
          </a:prstGeom>
          <a:noFill/>
          <a:ln w="9525">
            <a:noFill/>
            <a:round/>
          </a:ln>
          <a:effectLst>
            <a:prstShdw prst="shdw17" dist="17961" dir="2700000">
              <a:srgbClr val="969696">
                <a:gamma/>
                <a:shade val="60000"/>
                <a:invGamma/>
              </a:srgbClr>
            </a:prstShdw>
          </a:effectLst>
        </p:spPr>
        <p:txBody>
          <a:bodyPr wrap="none" lIns="68562" tIns="34281" rIns="68562" bIns="34281" anchor="ctr"/>
          <a:lstStyle/>
          <a:p>
            <a:pPr algn="ctr">
              <a:spcBef>
                <a:spcPct val="20000"/>
              </a:spcBef>
            </a:pPr>
            <a:r>
              <a:rPr lang="zh-CN" altLang="en-US" sz="1600" b="1" dirty="0" smtClean="0">
                <a:solidFill>
                  <a:srgbClr val="0099CC"/>
                </a:solidFill>
                <a:latin typeface="微软雅黑" panose="020B0503020204020204" pitchFamily="34" charset="-122"/>
                <a:ea typeface="微软雅黑" panose="020B0503020204020204" pitchFamily="34" charset="-122"/>
              </a:rPr>
              <a:t>安全响应</a:t>
            </a:r>
            <a:endParaRPr lang="zh-CN" altLang="en-US" sz="1600" b="1" dirty="0">
              <a:solidFill>
                <a:srgbClr val="0099CC"/>
              </a:solidFill>
              <a:latin typeface="微软雅黑" panose="020B0503020204020204" pitchFamily="34" charset="-122"/>
              <a:ea typeface="微软雅黑" panose="020B0503020204020204" pitchFamily="34" charset="-122"/>
            </a:endParaRPr>
          </a:p>
        </p:txBody>
      </p:sp>
      <p:sp>
        <p:nvSpPr>
          <p:cNvPr id="339" name="AutoShape 60"/>
          <p:cNvSpPr>
            <a:spLocks noChangeArrowheads="1"/>
          </p:cNvSpPr>
          <p:nvPr/>
        </p:nvSpPr>
        <p:spPr bwMode="auto">
          <a:xfrm>
            <a:off x="6087173" y="1108331"/>
            <a:ext cx="1142053" cy="312265"/>
          </a:xfrm>
          <a:prstGeom prst="roundRect">
            <a:avLst>
              <a:gd name="adj" fmla="val 16667"/>
            </a:avLst>
          </a:prstGeom>
          <a:noFill/>
          <a:ln w="9525">
            <a:noFill/>
            <a:round/>
          </a:ln>
          <a:effectLst>
            <a:prstShdw prst="shdw17" dist="17961" dir="2700000">
              <a:srgbClr val="969696">
                <a:gamma/>
                <a:shade val="60000"/>
                <a:invGamma/>
              </a:srgbClr>
            </a:prstShdw>
          </a:effectLst>
        </p:spPr>
        <p:txBody>
          <a:bodyPr wrap="none" lIns="68562" tIns="34281" rIns="68562" bIns="34281" anchor="ctr"/>
          <a:lstStyle/>
          <a:p>
            <a:pPr algn="ctr">
              <a:spcBef>
                <a:spcPct val="20000"/>
              </a:spcBef>
            </a:pPr>
            <a:endParaRPr lang="zh-CN" altLang="en-US" sz="1600" b="1" dirty="0">
              <a:latin typeface="微软雅黑" panose="020B0503020204020204" pitchFamily="34" charset="-122"/>
              <a:ea typeface="微软雅黑" panose="020B0503020204020204" pitchFamily="34" charset="-122"/>
            </a:endParaRPr>
          </a:p>
        </p:txBody>
      </p:sp>
      <p:grpSp>
        <p:nvGrpSpPr>
          <p:cNvPr id="2" name="组合 197"/>
          <p:cNvGrpSpPr/>
          <p:nvPr/>
        </p:nvGrpSpPr>
        <p:grpSpPr>
          <a:xfrm>
            <a:off x="4998384" y="788988"/>
            <a:ext cx="1164599" cy="1164598"/>
            <a:chOff x="4060795" y="2750536"/>
            <a:chExt cx="730280" cy="730280"/>
          </a:xfrm>
        </p:grpSpPr>
        <p:grpSp>
          <p:nvGrpSpPr>
            <p:cNvPr id="3" name="组合 189"/>
            <p:cNvGrpSpPr/>
            <p:nvPr/>
          </p:nvGrpSpPr>
          <p:grpSpPr>
            <a:xfrm>
              <a:off x="4060795" y="2750536"/>
              <a:ext cx="730280" cy="730280"/>
              <a:chOff x="3698166" y="2387907"/>
              <a:chExt cx="1455538" cy="1455538"/>
            </a:xfrm>
          </p:grpSpPr>
          <p:grpSp>
            <p:nvGrpSpPr>
              <p:cNvPr id="4" name="组合 53"/>
              <p:cNvGrpSpPr/>
              <p:nvPr/>
            </p:nvGrpSpPr>
            <p:grpSpPr>
              <a:xfrm>
                <a:off x="3698166" y="2387907"/>
                <a:ext cx="1455538" cy="1455538"/>
                <a:chOff x="3587229" y="3022811"/>
                <a:chExt cx="1455538" cy="1455538"/>
              </a:xfrm>
            </p:grpSpPr>
            <p:sp>
              <p:nvSpPr>
                <p:cNvPr id="185" name="椭圆 184"/>
                <p:cNvSpPr/>
                <p:nvPr/>
              </p:nvSpPr>
              <p:spPr>
                <a:xfrm>
                  <a:off x="3804104" y="3237061"/>
                  <a:ext cx="1032667" cy="1032667"/>
                </a:xfrm>
                <a:prstGeom prst="ellipse">
                  <a:avLst/>
                </a:prstGeom>
                <a:solidFill>
                  <a:srgbClr val="92D050"/>
                </a:solidFill>
                <a:ln w="25400" cap="flat" cmpd="sng" algn="ctr">
                  <a:solidFill>
                    <a:schemeClr val="bg1">
                      <a:lumMod val="65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 lastClr="FFFFFF"/>
                    </a:solidFill>
                    <a:effectLst/>
                    <a:uLnTx/>
                    <a:uFillTx/>
                    <a:latin typeface="Calibri" panose="020F0502020204030204"/>
                    <a:ea typeface="宋体" panose="02010600030101010101" pitchFamily="2" charset="-122"/>
                    <a:cs typeface="+mn-cs"/>
                  </a:endParaRPr>
                </a:p>
              </p:txBody>
            </p:sp>
            <p:sp>
              <p:nvSpPr>
                <p:cNvPr id="184" name="同心圆 183"/>
                <p:cNvSpPr/>
                <p:nvPr/>
              </p:nvSpPr>
              <p:spPr>
                <a:xfrm>
                  <a:off x="3587229" y="3022811"/>
                  <a:ext cx="1455538" cy="1455538"/>
                </a:xfrm>
                <a:prstGeom prst="donut">
                  <a:avLst>
                    <a:gd name="adj" fmla="val 9818"/>
                  </a:avLst>
                </a:prstGeom>
                <a:solidFill>
                  <a:srgbClr val="92D050">
                    <a:alpha val="40000"/>
                  </a:srgbClr>
                </a:solidFill>
                <a:ln w="25400" cap="flat" cmpd="sng" algn="ctr">
                  <a:solidFill>
                    <a:schemeClr val="bg1">
                      <a:lumMod val="65000"/>
                      <a:alpha val="4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latin typeface="Calibri" panose="020F0502020204030204"/>
                    <a:ea typeface="宋体" panose="02010600030101010101" pitchFamily="2" charset="-122"/>
                    <a:cs typeface="+mn-cs"/>
                  </a:endParaRPr>
                </a:p>
              </p:txBody>
            </p:sp>
          </p:grpSp>
          <p:sp>
            <p:nvSpPr>
              <p:cNvPr id="188" name="Freeform 30"/>
              <p:cNvSpPr>
                <a:spLocks noEditPoints="1"/>
              </p:cNvSpPr>
              <p:nvPr/>
            </p:nvSpPr>
            <p:spPr bwMode="auto">
              <a:xfrm>
                <a:off x="4443373" y="2744889"/>
                <a:ext cx="289033" cy="589426"/>
              </a:xfrm>
              <a:custGeom>
                <a:avLst/>
                <a:gdLst/>
                <a:ahLst/>
                <a:cxnLst>
                  <a:cxn ang="0">
                    <a:pos x="0" y="248"/>
                  </a:cxn>
                  <a:cxn ang="0">
                    <a:pos x="22" y="404"/>
                  </a:cxn>
                  <a:cxn ang="0">
                    <a:pos x="194" y="468"/>
                  </a:cxn>
                  <a:cxn ang="0">
                    <a:pos x="440" y="474"/>
                  </a:cxn>
                  <a:cxn ang="0">
                    <a:pos x="656" y="404"/>
                  </a:cxn>
                  <a:cxn ang="0">
                    <a:pos x="680" y="248"/>
                  </a:cxn>
                  <a:cxn ang="0">
                    <a:pos x="660" y="238"/>
                  </a:cxn>
                  <a:cxn ang="0">
                    <a:pos x="438" y="312"/>
                  </a:cxn>
                  <a:cxn ang="0">
                    <a:pos x="196" y="304"/>
                  </a:cxn>
                  <a:cxn ang="0">
                    <a:pos x="20" y="238"/>
                  </a:cxn>
                  <a:cxn ang="0">
                    <a:pos x="56" y="364"/>
                  </a:cxn>
                  <a:cxn ang="0">
                    <a:pos x="70" y="316"/>
                  </a:cxn>
                  <a:cxn ang="0">
                    <a:pos x="94" y="336"/>
                  </a:cxn>
                  <a:cxn ang="0">
                    <a:pos x="80" y="384"/>
                  </a:cxn>
                  <a:cxn ang="0">
                    <a:pos x="412" y="270"/>
                  </a:cxn>
                  <a:cxn ang="0">
                    <a:pos x="584" y="230"/>
                  </a:cxn>
                  <a:cxn ang="0">
                    <a:pos x="674" y="162"/>
                  </a:cxn>
                  <a:cxn ang="0">
                    <a:pos x="666" y="100"/>
                  </a:cxn>
                  <a:cxn ang="0">
                    <a:pos x="562" y="34"/>
                  </a:cxn>
                  <a:cxn ang="0">
                    <a:pos x="376" y="0"/>
                  </a:cxn>
                  <a:cxn ang="0">
                    <a:pos x="202" y="12"/>
                  </a:cxn>
                  <a:cxn ang="0">
                    <a:pos x="54" y="64"/>
                  </a:cxn>
                  <a:cxn ang="0">
                    <a:pos x="0" y="138"/>
                  </a:cxn>
                  <a:cxn ang="0">
                    <a:pos x="38" y="198"/>
                  </a:cxn>
                  <a:cxn ang="0">
                    <a:pos x="172" y="256"/>
                  </a:cxn>
                  <a:cxn ang="0">
                    <a:pos x="340" y="274"/>
                  </a:cxn>
                  <a:cxn ang="0">
                    <a:pos x="2" y="470"/>
                  </a:cxn>
                  <a:cxn ang="0">
                    <a:pos x="24" y="608"/>
                  </a:cxn>
                  <a:cxn ang="0">
                    <a:pos x="196" y="670"/>
                  </a:cxn>
                  <a:cxn ang="0">
                    <a:pos x="440" y="678"/>
                  </a:cxn>
                  <a:cxn ang="0">
                    <a:pos x="654" y="608"/>
                  </a:cxn>
                  <a:cxn ang="0">
                    <a:pos x="676" y="470"/>
                  </a:cxn>
                  <a:cxn ang="0">
                    <a:pos x="654" y="456"/>
                  </a:cxn>
                  <a:cxn ang="0">
                    <a:pos x="432" y="518"/>
                  </a:cxn>
                  <a:cxn ang="0">
                    <a:pos x="204" y="512"/>
                  </a:cxn>
                  <a:cxn ang="0">
                    <a:pos x="24" y="456"/>
                  </a:cxn>
                  <a:cxn ang="0">
                    <a:pos x="58" y="566"/>
                  </a:cxn>
                  <a:cxn ang="0">
                    <a:pos x="72" y="518"/>
                  </a:cxn>
                  <a:cxn ang="0">
                    <a:pos x="96" y="538"/>
                  </a:cxn>
                  <a:cxn ang="0">
                    <a:pos x="82" y="586"/>
                  </a:cxn>
                  <a:cxn ang="0">
                    <a:pos x="12" y="660"/>
                  </a:cxn>
                  <a:cxn ang="0">
                    <a:pos x="12" y="792"/>
                  </a:cxn>
                  <a:cxn ang="0">
                    <a:pos x="116" y="852"/>
                  </a:cxn>
                  <a:cxn ang="0">
                    <a:pos x="340" y="884"/>
                  </a:cxn>
                  <a:cxn ang="0">
                    <a:pos x="598" y="840"/>
                  </a:cxn>
                  <a:cxn ang="0">
                    <a:pos x="672" y="780"/>
                  </a:cxn>
                  <a:cxn ang="0">
                    <a:pos x="660" y="658"/>
                  </a:cxn>
                  <a:cxn ang="0">
                    <a:pos x="516" y="708"/>
                  </a:cxn>
                  <a:cxn ang="0">
                    <a:pos x="292" y="724"/>
                  </a:cxn>
                  <a:cxn ang="0">
                    <a:pos x="56" y="674"/>
                  </a:cxn>
                  <a:cxn ang="0">
                    <a:pos x="70" y="784"/>
                  </a:cxn>
                  <a:cxn ang="0">
                    <a:pos x="64" y="728"/>
                  </a:cxn>
                  <a:cxn ang="0">
                    <a:pos x="86" y="720"/>
                  </a:cxn>
                  <a:cxn ang="0">
                    <a:pos x="94" y="776"/>
                  </a:cxn>
                </a:cxnLst>
                <a:rect l="0" t="0" r="r" b="b"/>
                <a:pathLst>
                  <a:path w="680" h="884">
                    <a:moveTo>
                      <a:pt x="20" y="238"/>
                    </a:moveTo>
                    <a:lnTo>
                      <a:pt x="20" y="238"/>
                    </a:lnTo>
                    <a:lnTo>
                      <a:pt x="14" y="234"/>
                    </a:lnTo>
                    <a:lnTo>
                      <a:pt x="6" y="236"/>
                    </a:lnTo>
                    <a:lnTo>
                      <a:pt x="2" y="242"/>
                    </a:lnTo>
                    <a:lnTo>
                      <a:pt x="0" y="248"/>
                    </a:lnTo>
                    <a:lnTo>
                      <a:pt x="2" y="362"/>
                    </a:lnTo>
                    <a:lnTo>
                      <a:pt x="2" y="362"/>
                    </a:lnTo>
                    <a:lnTo>
                      <a:pt x="2" y="374"/>
                    </a:lnTo>
                    <a:lnTo>
                      <a:pt x="6" y="386"/>
                    </a:lnTo>
                    <a:lnTo>
                      <a:pt x="14" y="396"/>
                    </a:lnTo>
                    <a:lnTo>
                      <a:pt x="22" y="404"/>
                    </a:lnTo>
                    <a:lnTo>
                      <a:pt x="22" y="404"/>
                    </a:lnTo>
                    <a:lnTo>
                      <a:pt x="48" y="420"/>
                    </a:lnTo>
                    <a:lnTo>
                      <a:pt x="80" y="434"/>
                    </a:lnTo>
                    <a:lnTo>
                      <a:pt x="114" y="448"/>
                    </a:lnTo>
                    <a:lnTo>
                      <a:pt x="152" y="458"/>
                    </a:lnTo>
                    <a:lnTo>
                      <a:pt x="194" y="468"/>
                    </a:lnTo>
                    <a:lnTo>
                      <a:pt x="240" y="474"/>
                    </a:lnTo>
                    <a:lnTo>
                      <a:pt x="288" y="478"/>
                    </a:lnTo>
                    <a:lnTo>
                      <a:pt x="340" y="480"/>
                    </a:lnTo>
                    <a:lnTo>
                      <a:pt x="340" y="480"/>
                    </a:lnTo>
                    <a:lnTo>
                      <a:pt x="392" y="478"/>
                    </a:lnTo>
                    <a:lnTo>
                      <a:pt x="440" y="474"/>
                    </a:lnTo>
                    <a:lnTo>
                      <a:pt x="486" y="468"/>
                    </a:lnTo>
                    <a:lnTo>
                      <a:pt x="528" y="458"/>
                    </a:lnTo>
                    <a:lnTo>
                      <a:pt x="566" y="448"/>
                    </a:lnTo>
                    <a:lnTo>
                      <a:pt x="600" y="434"/>
                    </a:lnTo>
                    <a:lnTo>
                      <a:pt x="630" y="420"/>
                    </a:lnTo>
                    <a:lnTo>
                      <a:pt x="656" y="404"/>
                    </a:lnTo>
                    <a:lnTo>
                      <a:pt x="656" y="404"/>
                    </a:lnTo>
                    <a:lnTo>
                      <a:pt x="666" y="396"/>
                    </a:lnTo>
                    <a:lnTo>
                      <a:pt x="672" y="386"/>
                    </a:lnTo>
                    <a:lnTo>
                      <a:pt x="676" y="374"/>
                    </a:lnTo>
                    <a:lnTo>
                      <a:pt x="678" y="362"/>
                    </a:lnTo>
                    <a:lnTo>
                      <a:pt x="680" y="248"/>
                    </a:lnTo>
                    <a:lnTo>
                      <a:pt x="680" y="248"/>
                    </a:lnTo>
                    <a:lnTo>
                      <a:pt x="678" y="242"/>
                    </a:lnTo>
                    <a:lnTo>
                      <a:pt x="672" y="236"/>
                    </a:lnTo>
                    <a:lnTo>
                      <a:pt x="666" y="234"/>
                    </a:lnTo>
                    <a:lnTo>
                      <a:pt x="660" y="238"/>
                    </a:lnTo>
                    <a:lnTo>
                      <a:pt x="660" y="238"/>
                    </a:lnTo>
                    <a:lnTo>
                      <a:pt x="632" y="254"/>
                    </a:lnTo>
                    <a:lnTo>
                      <a:pt x="600" y="270"/>
                    </a:lnTo>
                    <a:lnTo>
                      <a:pt x="564" y="284"/>
                    </a:lnTo>
                    <a:lnTo>
                      <a:pt x="526" y="296"/>
                    </a:lnTo>
                    <a:lnTo>
                      <a:pt x="482" y="304"/>
                    </a:lnTo>
                    <a:lnTo>
                      <a:pt x="438" y="312"/>
                    </a:lnTo>
                    <a:lnTo>
                      <a:pt x="390" y="316"/>
                    </a:lnTo>
                    <a:lnTo>
                      <a:pt x="340" y="318"/>
                    </a:lnTo>
                    <a:lnTo>
                      <a:pt x="340" y="318"/>
                    </a:lnTo>
                    <a:lnTo>
                      <a:pt x="290" y="316"/>
                    </a:lnTo>
                    <a:lnTo>
                      <a:pt x="242" y="312"/>
                    </a:lnTo>
                    <a:lnTo>
                      <a:pt x="196" y="304"/>
                    </a:lnTo>
                    <a:lnTo>
                      <a:pt x="154" y="296"/>
                    </a:lnTo>
                    <a:lnTo>
                      <a:pt x="116" y="284"/>
                    </a:lnTo>
                    <a:lnTo>
                      <a:pt x="80" y="270"/>
                    </a:lnTo>
                    <a:lnTo>
                      <a:pt x="48" y="254"/>
                    </a:lnTo>
                    <a:lnTo>
                      <a:pt x="20" y="238"/>
                    </a:lnTo>
                    <a:lnTo>
                      <a:pt x="20" y="238"/>
                    </a:lnTo>
                    <a:close/>
                    <a:moveTo>
                      <a:pt x="76" y="386"/>
                    </a:moveTo>
                    <a:lnTo>
                      <a:pt x="76" y="386"/>
                    </a:lnTo>
                    <a:lnTo>
                      <a:pt x="72" y="384"/>
                    </a:lnTo>
                    <a:lnTo>
                      <a:pt x="68" y="382"/>
                    </a:lnTo>
                    <a:lnTo>
                      <a:pt x="60" y="374"/>
                    </a:lnTo>
                    <a:lnTo>
                      <a:pt x="56" y="364"/>
                    </a:lnTo>
                    <a:lnTo>
                      <a:pt x="54" y="350"/>
                    </a:lnTo>
                    <a:lnTo>
                      <a:pt x="54" y="350"/>
                    </a:lnTo>
                    <a:lnTo>
                      <a:pt x="56" y="336"/>
                    </a:lnTo>
                    <a:lnTo>
                      <a:pt x="60" y="326"/>
                    </a:lnTo>
                    <a:lnTo>
                      <a:pt x="66" y="318"/>
                    </a:lnTo>
                    <a:lnTo>
                      <a:pt x="70" y="316"/>
                    </a:lnTo>
                    <a:lnTo>
                      <a:pt x="74" y="316"/>
                    </a:lnTo>
                    <a:lnTo>
                      <a:pt x="74" y="316"/>
                    </a:lnTo>
                    <a:lnTo>
                      <a:pt x="80" y="316"/>
                    </a:lnTo>
                    <a:lnTo>
                      <a:pt x="84" y="318"/>
                    </a:lnTo>
                    <a:lnTo>
                      <a:pt x="90" y="326"/>
                    </a:lnTo>
                    <a:lnTo>
                      <a:pt x="94" y="336"/>
                    </a:lnTo>
                    <a:lnTo>
                      <a:pt x="96" y="350"/>
                    </a:lnTo>
                    <a:lnTo>
                      <a:pt x="96" y="350"/>
                    </a:lnTo>
                    <a:lnTo>
                      <a:pt x="94" y="364"/>
                    </a:lnTo>
                    <a:lnTo>
                      <a:pt x="90" y="374"/>
                    </a:lnTo>
                    <a:lnTo>
                      <a:pt x="84" y="382"/>
                    </a:lnTo>
                    <a:lnTo>
                      <a:pt x="80" y="384"/>
                    </a:lnTo>
                    <a:lnTo>
                      <a:pt x="76" y="386"/>
                    </a:lnTo>
                    <a:lnTo>
                      <a:pt x="76" y="386"/>
                    </a:lnTo>
                    <a:close/>
                    <a:moveTo>
                      <a:pt x="340" y="274"/>
                    </a:moveTo>
                    <a:lnTo>
                      <a:pt x="340" y="274"/>
                    </a:lnTo>
                    <a:lnTo>
                      <a:pt x="376" y="274"/>
                    </a:lnTo>
                    <a:lnTo>
                      <a:pt x="412" y="270"/>
                    </a:lnTo>
                    <a:lnTo>
                      <a:pt x="446" y="266"/>
                    </a:lnTo>
                    <a:lnTo>
                      <a:pt x="478" y="262"/>
                    </a:lnTo>
                    <a:lnTo>
                      <a:pt x="508" y="256"/>
                    </a:lnTo>
                    <a:lnTo>
                      <a:pt x="536" y="248"/>
                    </a:lnTo>
                    <a:lnTo>
                      <a:pt x="562" y="240"/>
                    </a:lnTo>
                    <a:lnTo>
                      <a:pt x="584" y="230"/>
                    </a:lnTo>
                    <a:lnTo>
                      <a:pt x="606" y="220"/>
                    </a:lnTo>
                    <a:lnTo>
                      <a:pt x="624" y="208"/>
                    </a:lnTo>
                    <a:lnTo>
                      <a:pt x="642" y="198"/>
                    </a:lnTo>
                    <a:lnTo>
                      <a:pt x="654" y="186"/>
                    </a:lnTo>
                    <a:lnTo>
                      <a:pt x="666" y="174"/>
                    </a:lnTo>
                    <a:lnTo>
                      <a:pt x="674" y="162"/>
                    </a:lnTo>
                    <a:lnTo>
                      <a:pt x="678" y="150"/>
                    </a:lnTo>
                    <a:lnTo>
                      <a:pt x="680" y="138"/>
                    </a:lnTo>
                    <a:lnTo>
                      <a:pt x="680" y="138"/>
                    </a:lnTo>
                    <a:lnTo>
                      <a:pt x="678" y="124"/>
                    </a:lnTo>
                    <a:lnTo>
                      <a:pt x="674" y="112"/>
                    </a:lnTo>
                    <a:lnTo>
                      <a:pt x="666" y="100"/>
                    </a:lnTo>
                    <a:lnTo>
                      <a:pt x="656" y="88"/>
                    </a:lnTo>
                    <a:lnTo>
                      <a:pt x="642" y="76"/>
                    </a:lnTo>
                    <a:lnTo>
                      <a:pt x="626" y="64"/>
                    </a:lnTo>
                    <a:lnTo>
                      <a:pt x="608" y="54"/>
                    </a:lnTo>
                    <a:lnTo>
                      <a:pt x="586" y="44"/>
                    </a:lnTo>
                    <a:lnTo>
                      <a:pt x="562" y="34"/>
                    </a:lnTo>
                    <a:lnTo>
                      <a:pt x="536" y="26"/>
                    </a:lnTo>
                    <a:lnTo>
                      <a:pt x="508" y="18"/>
                    </a:lnTo>
                    <a:lnTo>
                      <a:pt x="478" y="12"/>
                    </a:lnTo>
                    <a:lnTo>
                      <a:pt x="446" y="6"/>
                    </a:lnTo>
                    <a:lnTo>
                      <a:pt x="412" y="2"/>
                    </a:lnTo>
                    <a:lnTo>
                      <a:pt x="376" y="0"/>
                    </a:lnTo>
                    <a:lnTo>
                      <a:pt x="340" y="0"/>
                    </a:lnTo>
                    <a:lnTo>
                      <a:pt x="340" y="0"/>
                    </a:lnTo>
                    <a:lnTo>
                      <a:pt x="302" y="0"/>
                    </a:lnTo>
                    <a:lnTo>
                      <a:pt x="268" y="2"/>
                    </a:lnTo>
                    <a:lnTo>
                      <a:pt x="234" y="6"/>
                    </a:lnTo>
                    <a:lnTo>
                      <a:pt x="202" y="12"/>
                    </a:lnTo>
                    <a:lnTo>
                      <a:pt x="172" y="18"/>
                    </a:lnTo>
                    <a:lnTo>
                      <a:pt x="144" y="26"/>
                    </a:lnTo>
                    <a:lnTo>
                      <a:pt x="118" y="34"/>
                    </a:lnTo>
                    <a:lnTo>
                      <a:pt x="94" y="44"/>
                    </a:lnTo>
                    <a:lnTo>
                      <a:pt x="72" y="54"/>
                    </a:lnTo>
                    <a:lnTo>
                      <a:pt x="54" y="64"/>
                    </a:lnTo>
                    <a:lnTo>
                      <a:pt x="38" y="76"/>
                    </a:lnTo>
                    <a:lnTo>
                      <a:pt x="24" y="88"/>
                    </a:lnTo>
                    <a:lnTo>
                      <a:pt x="14" y="100"/>
                    </a:lnTo>
                    <a:lnTo>
                      <a:pt x="6" y="112"/>
                    </a:lnTo>
                    <a:lnTo>
                      <a:pt x="0" y="124"/>
                    </a:lnTo>
                    <a:lnTo>
                      <a:pt x="0" y="138"/>
                    </a:lnTo>
                    <a:lnTo>
                      <a:pt x="0" y="138"/>
                    </a:lnTo>
                    <a:lnTo>
                      <a:pt x="0" y="150"/>
                    </a:lnTo>
                    <a:lnTo>
                      <a:pt x="6" y="162"/>
                    </a:lnTo>
                    <a:lnTo>
                      <a:pt x="14" y="174"/>
                    </a:lnTo>
                    <a:lnTo>
                      <a:pt x="24" y="186"/>
                    </a:lnTo>
                    <a:lnTo>
                      <a:pt x="38" y="198"/>
                    </a:lnTo>
                    <a:lnTo>
                      <a:pt x="54" y="208"/>
                    </a:lnTo>
                    <a:lnTo>
                      <a:pt x="74" y="220"/>
                    </a:lnTo>
                    <a:lnTo>
                      <a:pt x="94" y="230"/>
                    </a:lnTo>
                    <a:lnTo>
                      <a:pt x="118" y="240"/>
                    </a:lnTo>
                    <a:lnTo>
                      <a:pt x="144" y="248"/>
                    </a:lnTo>
                    <a:lnTo>
                      <a:pt x="172" y="256"/>
                    </a:lnTo>
                    <a:lnTo>
                      <a:pt x="202" y="262"/>
                    </a:lnTo>
                    <a:lnTo>
                      <a:pt x="234" y="266"/>
                    </a:lnTo>
                    <a:lnTo>
                      <a:pt x="268" y="270"/>
                    </a:lnTo>
                    <a:lnTo>
                      <a:pt x="302" y="274"/>
                    </a:lnTo>
                    <a:lnTo>
                      <a:pt x="340" y="274"/>
                    </a:lnTo>
                    <a:lnTo>
                      <a:pt x="340" y="274"/>
                    </a:lnTo>
                    <a:close/>
                    <a:moveTo>
                      <a:pt x="24" y="456"/>
                    </a:moveTo>
                    <a:lnTo>
                      <a:pt x="24" y="456"/>
                    </a:lnTo>
                    <a:lnTo>
                      <a:pt x="16" y="454"/>
                    </a:lnTo>
                    <a:lnTo>
                      <a:pt x="10" y="456"/>
                    </a:lnTo>
                    <a:lnTo>
                      <a:pt x="4" y="462"/>
                    </a:lnTo>
                    <a:lnTo>
                      <a:pt x="2" y="470"/>
                    </a:lnTo>
                    <a:lnTo>
                      <a:pt x="4" y="566"/>
                    </a:lnTo>
                    <a:lnTo>
                      <a:pt x="4" y="566"/>
                    </a:lnTo>
                    <a:lnTo>
                      <a:pt x="6" y="578"/>
                    </a:lnTo>
                    <a:lnTo>
                      <a:pt x="10" y="590"/>
                    </a:lnTo>
                    <a:lnTo>
                      <a:pt x="16" y="600"/>
                    </a:lnTo>
                    <a:lnTo>
                      <a:pt x="24" y="608"/>
                    </a:lnTo>
                    <a:lnTo>
                      <a:pt x="24" y="608"/>
                    </a:lnTo>
                    <a:lnTo>
                      <a:pt x="50" y="624"/>
                    </a:lnTo>
                    <a:lnTo>
                      <a:pt x="80" y="638"/>
                    </a:lnTo>
                    <a:lnTo>
                      <a:pt x="116" y="650"/>
                    </a:lnTo>
                    <a:lnTo>
                      <a:pt x="154" y="662"/>
                    </a:lnTo>
                    <a:lnTo>
                      <a:pt x="196" y="670"/>
                    </a:lnTo>
                    <a:lnTo>
                      <a:pt x="240" y="678"/>
                    </a:lnTo>
                    <a:lnTo>
                      <a:pt x="288" y="682"/>
                    </a:lnTo>
                    <a:lnTo>
                      <a:pt x="340" y="682"/>
                    </a:lnTo>
                    <a:lnTo>
                      <a:pt x="340" y="682"/>
                    </a:lnTo>
                    <a:lnTo>
                      <a:pt x="390" y="682"/>
                    </a:lnTo>
                    <a:lnTo>
                      <a:pt x="440" y="678"/>
                    </a:lnTo>
                    <a:lnTo>
                      <a:pt x="484" y="670"/>
                    </a:lnTo>
                    <a:lnTo>
                      <a:pt x="526" y="662"/>
                    </a:lnTo>
                    <a:lnTo>
                      <a:pt x="564" y="650"/>
                    </a:lnTo>
                    <a:lnTo>
                      <a:pt x="598" y="638"/>
                    </a:lnTo>
                    <a:lnTo>
                      <a:pt x="628" y="624"/>
                    </a:lnTo>
                    <a:lnTo>
                      <a:pt x="654" y="608"/>
                    </a:lnTo>
                    <a:lnTo>
                      <a:pt x="654" y="608"/>
                    </a:lnTo>
                    <a:lnTo>
                      <a:pt x="664" y="600"/>
                    </a:lnTo>
                    <a:lnTo>
                      <a:pt x="670" y="590"/>
                    </a:lnTo>
                    <a:lnTo>
                      <a:pt x="674" y="578"/>
                    </a:lnTo>
                    <a:lnTo>
                      <a:pt x="676" y="566"/>
                    </a:lnTo>
                    <a:lnTo>
                      <a:pt x="676" y="470"/>
                    </a:lnTo>
                    <a:lnTo>
                      <a:pt x="676" y="470"/>
                    </a:lnTo>
                    <a:lnTo>
                      <a:pt x="674" y="462"/>
                    </a:lnTo>
                    <a:lnTo>
                      <a:pt x="670" y="456"/>
                    </a:lnTo>
                    <a:lnTo>
                      <a:pt x="662" y="454"/>
                    </a:lnTo>
                    <a:lnTo>
                      <a:pt x="654" y="456"/>
                    </a:lnTo>
                    <a:lnTo>
                      <a:pt x="654" y="456"/>
                    </a:lnTo>
                    <a:lnTo>
                      <a:pt x="624" y="470"/>
                    </a:lnTo>
                    <a:lnTo>
                      <a:pt x="592" y="484"/>
                    </a:lnTo>
                    <a:lnTo>
                      <a:pt x="556" y="496"/>
                    </a:lnTo>
                    <a:lnTo>
                      <a:pt x="516" y="504"/>
                    </a:lnTo>
                    <a:lnTo>
                      <a:pt x="476" y="512"/>
                    </a:lnTo>
                    <a:lnTo>
                      <a:pt x="432" y="518"/>
                    </a:lnTo>
                    <a:lnTo>
                      <a:pt x="386" y="522"/>
                    </a:lnTo>
                    <a:lnTo>
                      <a:pt x="340" y="522"/>
                    </a:lnTo>
                    <a:lnTo>
                      <a:pt x="340" y="522"/>
                    </a:lnTo>
                    <a:lnTo>
                      <a:pt x="292" y="522"/>
                    </a:lnTo>
                    <a:lnTo>
                      <a:pt x="248" y="518"/>
                    </a:lnTo>
                    <a:lnTo>
                      <a:pt x="204" y="512"/>
                    </a:lnTo>
                    <a:lnTo>
                      <a:pt x="162" y="504"/>
                    </a:lnTo>
                    <a:lnTo>
                      <a:pt x="124" y="496"/>
                    </a:lnTo>
                    <a:lnTo>
                      <a:pt x="88" y="484"/>
                    </a:lnTo>
                    <a:lnTo>
                      <a:pt x="54" y="470"/>
                    </a:lnTo>
                    <a:lnTo>
                      <a:pt x="24" y="456"/>
                    </a:lnTo>
                    <a:lnTo>
                      <a:pt x="24" y="456"/>
                    </a:lnTo>
                    <a:close/>
                    <a:moveTo>
                      <a:pt x="78" y="586"/>
                    </a:moveTo>
                    <a:lnTo>
                      <a:pt x="78" y="586"/>
                    </a:lnTo>
                    <a:lnTo>
                      <a:pt x="72" y="586"/>
                    </a:lnTo>
                    <a:lnTo>
                      <a:pt x="68" y="584"/>
                    </a:lnTo>
                    <a:lnTo>
                      <a:pt x="62" y="576"/>
                    </a:lnTo>
                    <a:lnTo>
                      <a:pt x="58" y="566"/>
                    </a:lnTo>
                    <a:lnTo>
                      <a:pt x="56" y="552"/>
                    </a:lnTo>
                    <a:lnTo>
                      <a:pt x="56" y="552"/>
                    </a:lnTo>
                    <a:lnTo>
                      <a:pt x="58" y="538"/>
                    </a:lnTo>
                    <a:lnTo>
                      <a:pt x="62" y="528"/>
                    </a:lnTo>
                    <a:lnTo>
                      <a:pt x="68" y="520"/>
                    </a:lnTo>
                    <a:lnTo>
                      <a:pt x="72" y="518"/>
                    </a:lnTo>
                    <a:lnTo>
                      <a:pt x="76" y="518"/>
                    </a:lnTo>
                    <a:lnTo>
                      <a:pt x="76" y="518"/>
                    </a:lnTo>
                    <a:lnTo>
                      <a:pt x="80" y="518"/>
                    </a:lnTo>
                    <a:lnTo>
                      <a:pt x="84" y="520"/>
                    </a:lnTo>
                    <a:lnTo>
                      <a:pt x="92" y="528"/>
                    </a:lnTo>
                    <a:lnTo>
                      <a:pt x="96" y="538"/>
                    </a:lnTo>
                    <a:lnTo>
                      <a:pt x="98" y="552"/>
                    </a:lnTo>
                    <a:lnTo>
                      <a:pt x="98" y="552"/>
                    </a:lnTo>
                    <a:lnTo>
                      <a:pt x="96" y="566"/>
                    </a:lnTo>
                    <a:lnTo>
                      <a:pt x="92" y="576"/>
                    </a:lnTo>
                    <a:lnTo>
                      <a:pt x="86" y="584"/>
                    </a:lnTo>
                    <a:lnTo>
                      <a:pt x="82" y="586"/>
                    </a:lnTo>
                    <a:lnTo>
                      <a:pt x="78" y="586"/>
                    </a:lnTo>
                    <a:lnTo>
                      <a:pt x="78" y="586"/>
                    </a:lnTo>
                    <a:close/>
                    <a:moveTo>
                      <a:pt x="26" y="660"/>
                    </a:moveTo>
                    <a:lnTo>
                      <a:pt x="26" y="660"/>
                    </a:lnTo>
                    <a:lnTo>
                      <a:pt x="18" y="658"/>
                    </a:lnTo>
                    <a:lnTo>
                      <a:pt x="12" y="660"/>
                    </a:lnTo>
                    <a:lnTo>
                      <a:pt x="6" y="666"/>
                    </a:lnTo>
                    <a:lnTo>
                      <a:pt x="4" y="672"/>
                    </a:lnTo>
                    <a:lnTo>
                      <a:pt x="6" y="768"/>
                    </a:lnTo>
                    <a:lnTo>
                      <a:pt x="6" y="768"/>
                    </a:lnTo>
                    <a:lnTo>
                      <a:pt x="8" y="780"/>
                    </a:lnTo>
                    <a:lnTo>
                      <a:pt x="12" y="792"/>
                    </a:lnTo>
                    <a:lnTo>
                      <a:pt x="18" y="802"/>
                    </a:lnTo>
                    <a:lnTo>
                      <a:pt x="26" y="810"/>
                    </a:lnTo>
                    <a:lnTo>
                      <a:pt x="26" y="810"/>
                    </a:lnTo>
                    <a:lnTo>
                      <a:pt x="52" y="826"/>
                    </a:lnTo>
                    <a:lnTo>
                      <a:pt x="82" y="840"/>
                    </a:lnTo>
                    <a:lnTo>
                      <a:pt x="116" y="852"/>
                    </a:lnTo>
                    <a:lnTo>
                      <a:pt x="154" y="862"/>
                    </a:lnTo>
                    <a:lnTo>
                      <a:pt x="196" y="872"/>
                    </a:lnTo>
                    <a:lnTo>
                      <a:pt x="242" y="878"/>
                    </a:lnTo>
                    <a:lnTo>
                      <a:pt x="288" y="882"/>
                    </a:lnTo>
                    <a:lnTo>
                      <a:pt x="340" y="884"/>
                    </a:lnTo>
                    <a:lnTo>
                      <a:pt x="340" y="884"/>
                    </a:lnTo>
                    <a:lnTo>
                      <a:pt x="390" y="882"/>
                    </a:lnTo>
                    <a:lnTo>
                      <a:pt x="438" y="878"/>
                    </a:lnTo>
                    <a:lnTo>
                      <a:pt x="484" y="872"/>
                    </a:lnTo>
                    <a:lnTo>
                      <a:pt x="524" y="862"/>
                    </a:lnTo>
                    <a:lnTo>
                      <a:pt x="562" y="852"/>
                    </a:lnTo>
                    <a:lnTo>
                      <a:pt x="598" y="840"/>
                    </a:lnTo>
                    <a:lnTo>
                      <a:pt x="628" y="826"/>
                    </a:lnTo>
                    <a:lnTo>
                      <a:pt x="652" y="810"/>
                    </a:lnTo>
                    <a:lnTo>
                      <a:pt x="652" y="810"/>
                    </a:lnTo>
                    <a:lnTo>
                      <a:pt x="662" y="802"/>
                    </a:lnTo>
                    <a:lnTo>
                      <a:pt x="668" y="792"/>
                    </a:lnTo>
                    <a:lnTo>
                      <a:pt x="672" y="780"/>
                    </a:lnTo>
                    <a:lnTo>
                      <a:pt x="674" y="768"/>
                    </a:lnTo>
                    <a:lnTo>
                      <a:pt x="674" y="672"/>
                    </a:lnTo>
                    <a:lnTo>
                      <a:pt x="674" y="672"/>
                    </a:lnTo>
                    <a:lnTo>
                      <a:pt x="672" y="666"/>
                    </a:lnTo>
                    <a:lnTo>
                      <a:pt x="668" y="660"/>
                    </a:lnTo>
                    <a:lnTo>
                      <a:pt x="660" y="658"/>
                    </a:lnTo>
                    <a:lnTo>
                      <a:pt x="652" y="660"/>
                    </a:lnTo>
                    <a:lnTo>
                      <a:pt x="652" y="660"/>
                    </a:lnTo>
                    <a:lnTo>
                      <a:pt x="624" y="674"/>
                    </a:lnTo>
                    <a:lnTo>
                      <a:pt x="590" y="686"/>
                    </a:lnTo>
                    <a:lnTo>
                      <a:pt x="554" y="698"/>
                    </a:lnTo>
                    <a:lnTo>
                      <a:pt x="516" y="708"/>
                    </a:lnTo>
                    <a:lnTo>
                      <a:pt x="474" y="716"/>
                    </a:lnTo>
                    <a:lnTo>
                      <a:pt x="432" y="720"/>
                    </a:lnTo>
                    <a:lnTo>
                      <a:pt x="386" y="724"/>
                    </a:lnTo>
                    <a:lnTo>
                      <a:pt x="340" y="726"/>
                    </a:lnTo>
                    <a:lnTo>
                      <a:pt x="340" y="726"/>
                    </a:lnTo>
                    <a:lnTo>
                      <a:pt x="292" y="724"/>
                    </a:lnTo>
                    <a:lnTo>
                      <a:pt x="248" y="720"/>
                    </a:lnTo>
                    <a:lnTo>
                      <a:pt x="204" y="716"/>
                    </a:lnTo>
                    <a:lnTo>
                      <a:pt x="164" y="708"/>
                    </a:lnTo>
                    <a:lnTo>
                      <a:pt x="126" y="698"/>
                    </a:lnTo>
                    <a:lnTo>
                      <a:pt x="90" y="686"/>
                    </a:lnTo>
                    <a:lnTo>
                      <a:pt x="56" y="674"/>
                    </a:lnTo>
                    <a:lnTo>
                      <a:pt x="26" y="660"/>
                    </a:lnTo>
                    <a:lnTo>
                      <a:pt x="26" y="660"/>
                    </a:lnTo>
                    <a:close/>
                    <a:moveTo>
                      <a:pt x="78" y="786"/>
                    </a:moveTo>
                    <a:lnTo>
                      <a:pt x="78" y="786"/>
                    </a:lnTo>
                    <a:lnTo>
                      <a:pt x="74" y="786"/>
                    </a:lnTo>
                    <a:lnTo>
                      <a:pt x="70" y="784"/>
                    </a:lnTo>
                    <a:lnTo>
                      <a:pt x="64" y="776"/>
                    </a:lnTo>
                    <a:lnTo>
                      <a:pt x="60" y="766"/>
                    </a:lnTo>
                    <a:lnTo>
                      <a:pt x="58" y="752"/>
                    </a:lnTo>
                    <a:lnTo>
                      <a:pt x="58" y="752"/>
                    </a:lnTo>
                    <a:lnTo>
                      <a:pt x="58" y="738"/>
                    </a:lnTo>
                    <a:lnTo>
                      <a:pt x="64" y="728"/>
                    </a:lnTo>
                    <a:lnTo>
                      <a:pt x="70" y="720"/>
                    </a:lnTo>
                    <a:lnTo>
                      <a:pt x="74" y="718"/>
                    </a:lnTo>
                    <a:lnTo>
                      <a:pt x="78" y="718"/>
                    </a:lnTo>
                    <a:lnTo>
                      <a:pt x="78" y="718"/>
                    </a:lnTo>
                    <a:lnTo>
                      <a:pt x="82" y="718"/>
                    </a:lnTo>
                    <a:lnTo>
                      <a:pt x="86" y="720"/>
                    </a:lnTo>
                    <a:lnTo>
                      <a:pt x="94" y="728"/>
                    </a:lnTo>
                    <a:lnTo>
                      <a:pt x="98" y="738"/>
                    </a:lnTo>
                    <a:lnTo>
                      <a:pt x="100" y="752"/>
                    </a:lnTo>
                    <a:lnTo>
                      <a:pt x="100" y="752"/>
                    </a:lnTo>
                    <a:lnTo>
                      <a:pt x="98" y="766"/>
                    </a:lnTo>
                    <a:lnTo>
                      <a:pt x="94" y="776"/>
                    </a:lnTo>
                    <a:lnTo>
                      <a:pt x="86" y="784"/>
                    </a:lnTo>
                    <a:lnTo>
                      <a:pt x="82" y="786"/>
                    </a:lnTo>
                    <a:lnTo>
                      <a:pt x="78" y="786"/>
                    </a:lnTo>
                    <a:lnTo>
                      <a:pt x="78" y="786"/>
                    </a:lnTo>
                    <a:close/>
                  </a:path>
                </a:pathLst>
              </a:custGeom>
              <a:noFill/>
              <a:ln>
                <a:solidFill>
                  <a:schemeClr val="bg1"/>
                </a:solidFill>
              </a:ln>
              <a:effectLst>
                <a:outerShdw blurRad="50800" dist="50800" dir="5400000" algn="ctr" rotWithShape="0">
                  <a:srgbClr val="595959"/>
                </a:outerShdw>
              </a:effectLst>
            </p:spPr>
            <p:txBody>
              <a:bodyPr vert="horz" wrap="square" lIns="91440" tIns="45720" rIns="91440" bIns="45720" numCol="1" anchor="t" anchorCtr="0" compatLnSpc="1"/>
              <a:lstStyle/>
              <a:p>
                <a:endParaRPr lang="zh-CN" altLang="en-US" sz="1400"/>
              </a:p>
            </p:txBody>
          </p:sp>
        </p:grpSp>
        <p:sp>
          <p:nvSpPr>
            <p:cNvPr id="197" name="Freeform 30"/>
            <p:cNvSpPr>
              <a:spLocks noEditPoints="1"/>
            </p:cNvSpPr>
            <p:nvPr/>
          </p:nvSpPr>
          <p:spPr bwMode="auto">
            <a:xfrm>
              <a:off x="4245372" y="3015368"/>
              <a:ext cx="145015" cy="295730"/>
            </a:xfrm>
            <a:custGeom>
              <a:avLst/>
              <a:gdLst/>
              <a:ahLst/>
              <a:cxnLst>
                <a:cxn ang="0">
                  <a:pos x="0" y="248"/>
                </a:cxn>
                <a:cxn ang="0">
                  <a:pos x="22" y="404"/>
                </a:cxn>
                <a:cxn ang="0">
                  <a:pos x="194" y="468"/>
                </a:cxn>
                <a:cxn ang="0">
                  <a:pos x="440" y="474"/>
                </a:cxn>
                <a:cxn ang="0">
                  <a:pos x="656" y="404"/>
                </a:cxn>
                <a:cxn ang="0">
                  <a:pos x="680" y="248"/>
                </a:cxn>
                <a:cxn ang="0">
                  <a:pos x="660" y="238"/>
                </a:cxn>
                <a:cxn ang="0">
                  <a:pos x="438" y="312"/>
                </a:cxn>
                <a:cxn ang="0">
                  <a:pos x="196" y="304"/>
                </a:cxn>
                <a:cxn ang="0">
                  <a:pos x="20" y="238"/>
                </a:cxn>
                <a:cxn ang="0">
                  <a:pos x="56" y="364"/>
                </a:cxn>
                <a:cxn ang="0">
                  <a:pos x="70" y="316"/>
                </a:cxn>
                <a:cxn ang="0">
                  <a:pos x="94" y="336"/>
                </a:cxn>
                <a:cxn ang="0">
                  <a:pos x="80" y="384"/>
                </a:cxn>
                <a:cxn ang="0">
                  <a:pos x="412" y="270"/>
                </a:cxn>
                <a:cxn ang="0">
                  <a:pos x="584" y="230"/>
                </a:cxn>
                <a:cxn ang="0">
                  <a:pos x="674" y="162"/>
                </a:cxn>
                <a:cxn ang="0">
                  <a:pos x="666" y="100"/>
                </a:cxn>
                <a:cxn ang="0">
                  <a:pos x="562" y="34"/>
                </a:cxn>
                <a:cxn ang="0">
                  <a:pos x="376" y="0"/>
                </a:cxn>
                <a:cxn ang="0">
                  <a:pos x="202" y="12"/>
                </a:cxn>
                <a:cxn ang="0">
                  <a:pos x="54" y="64"/>
                </a:cxn>
                <a:cxn ang="0">
                  <a:pos x="0" y="138"/>
                </a:cxn>
                <a:cxn ang="0">
                  <a:pos x="38" y="198"/>
                </a:cxn>
                <a:cxn ang="0">
                  <a:pos x="172" y="256"/>
                </a:cxn>
                <a:cxn ang="0">
                  <a:pos x="340" y="274"/>
                </a:cxn>
                <a:cxn ang="0">
                  <a:pos x="2" y="470"/>
                </a:cxn>
                <a:cxn ang="0">
                  <a:pos x="24" y="608"/>
                </a:cxn>
                <a:cxn ang="0">
                  <a:pos x="196" y="670"/>
                </a:cxn>
                <a:cxn ang="0">
                  <a:pos x="440" y="678"/>
                </a:cxn>
                <a:cxn ang="0">
                  <a:pos x="654" y="608"/>
                </a:cxn>
                <a:cxn ang="0">
                  <a:pos x="676" y="470"/>
                </a:cxn>
                <a:cxn ang="0">
                  <a:pos x="654" y="456"/>
                </a:cxn>
                <a:cxn ang="0">
                  <a:pos x="432" y="518"/>
                </a:cxn>
                <a:cxn ang="0">
                  <a:pos x="204" y="512"/>
                </a:cxn>
                <a:cxn ang="0">
                  <a:pos x="24" y="456"/>
                </a:cxn>
                <a:cxn ang="0">
                  <a:pos x="58" y="566"/>
                </a:cxn>
                <a:cxn ang="0">
                  <a:pos x="72" y="518"/>
                </a:cxn>
                <a:cxn ang="0">
                  <a:pos x="96" y="538"/>
                </a:cxn>
                <a:cxn ang="0">
                  <a:pos x="82" y="586"/>
                </a:cxn>
                <a:cxn ang="0">
                  <a:pos x="12" y="660"/>
                </a:cxn>
                <a:cxn ang="0">
                  <a:pos x="12" y="792"/>
                </a:cxn>
                <a:cxn ang="0">
                  <a:pos x="116" y="852"/>
                </a:cxn>
                <a:cxn ang="0">
                  <a:pos x="340" y="884"/>
                </a:cxn>
                <a:cxn ang="0">
                  <a:pos x="598" y="840"/>
                </a:cxn>
                <a:cxn ang="0">
                  <a:pos x="672" y="780"/>
                </a:cxn>
                <a:cxn ang="0">
                  <a:pos x="660" y="658"/>
                </a:cxn>
                <a:cxn ang="0">
                  <a:pos x="516" y="708"/>
                </a:cxn>
                <a:cxn ang="0">
                  <a:pos x="292" y="724"/>
                </a:cxn>
                <a:cxn ang="0">
                  <a:pos x="56" y="674"/>
                </a:cxn>
                <a:cxn ang="0">
                  <a:pos x="70" y="784"/>
                </a:cxn>
                <a:cxn ang="0">
                  <a:pos x="64" y="728"/>
                </a:cxn>
                <a:cxn ang="0">
                  <a:pos x="86" y="720"/>
                </a:cxn>
                <a:cxn ang="0">
                  <a:pos x="94" y="776"/>
                </a:cxn>
              </a:cxnLst>
              <a:rect l="0" t="0" r="r" b="b"/>
              <a:pathLst>
                <a:path w="680" h="884">
                  <a:moveTo>
                    <a:pt x="20" y="238"/>
                  </a:moveTo>
                  <a:lnTo>
                    <a:pt x="20" y="238"/>
                  </a:lnTo>
                  <a:lnTo>
                    <a:pt x="14" y="234"/>
                  </a:lnTo>
                  <a:lnTo>
                    <a:pt x="6" y="236"/>
                  </a:lnTo>
                  <a:lnTo>
                    <a:pt x="2" y="242"/>
                  </a:lnTo>
                  <a:lnTo>
                    <a:pt x="0" y="248"/>
                  </a:lnTo>
                  <a:lnTo>
                    <a:pt x="2" y="362"/>
                  </a:lnTo>
                  <a:lnTo>
                    <a:pt x="2" y="362"/>
                  </a:lnTo>
                  <a:lnTo>
                    <a:pt x="2" y="374"/>
                  </a:lnTo>
                  <a:lnTo>
                    <a:pt x="6" y="386"/>
                  </a:lnTo>
                  <a:lnTo>
                    <a:pt x="14" y="396"/>
                  </a:lnTo>
                  <a:lnTo>
                    <a:pt x="22" y="404"/>
                  </a:lnTo>
                  <a:lnTo>
                    <a:pt x="22" y="404"/>
                  </a:lnTo>
                  <a:lnTo>
                    <a:pt x="48" y="420"/>
                  </a:lnTo>
                  <a:lnTo>
                    <a:pt x="80" y="434"/>
                  </a:lnTo>
                  <a:lnTo>
                    <a:pt x="114" y="448"/>
                  </a:lnTo>
                  <a:lnTo>
                    <a:pt x="152" y="458"/>
                  </a:lnTo>
                  <a:lnTo>
                    <a:pt x="194" y="468"/>
                  </a:lnTo>
                  <a:lnTo>
                    <a:pt x="240" y="474"/>
                  </a:lnTo>
                  <a:lnTo>
                    <a:pt x="288" y="478"/>
                  </a:lnTo>
                  <a:lnTo>
                    <a:pt x="340" y="480"/>
                  </a:lnTo>
                  <a:lnTo>
                    <a:pt x="340" y="480"/>
                  </a:lnTo>
                  <a:lnTo>
                    <a:pt x="392" y="478"/>
                  </a:lnTo>
                  <a:lnTo>
                    <a:pt x="440" y="474"/>
                  </a:lnTo>
                  <a:lnTo>
                    <a:pt x="486" y="468"/>
                  </a:lnTo>
                  <a:lnTo>
                    <a:pt x="528" y="458"/>
                  </a:lnTo>
                  <a:lnTo>
                    <a:pt x="566" y="448"/>
                  </a:lnTo>
                  <a:lnTo>
                    <a:pt x="600" y="434"/>
                  </a:lnTo>
                  <a:lnTo>
                    <a:pt x="630" y="420"/>
                  </a:lnTo>
                  <a:lnTo>
                    <a:pt x="656" y="404"/>
                  </a:lnTo>
                  <a:lnTo>
                    <a:pt x="656" y="404"/>
                  </a:lnTo>
                  <a:lnTo>
                    <a:pt x="666" y="396"/>
                  </a:lnTo>
                  <a:lnTo>
                    <a:pt x="672" y="386"/>
                  </a:lnTo>
                  <a:lnTo>
                    <a:pt x="676" y="374"/>
                  </a:lnTo>
                  <a:lnTo>
                    <a:pt x="678" y="362"/>
                  </a:lnTo>
                  <a:lnTo>
                    <a:pt x="680" y="248"/>
                  </a:lnTo>
                  <a:lnTo>
                    <a:pt x="680" y="248"/>
                  </a:lnTo>
                  <a:lnTo>
                    <a:pt x="678" y="242"/>
                  </a:lnTo>
                  <a:lnTo>
                    <a:pt x="672" y="236"/>
                  </a:lnTo>
                  <a:lnTo>
                    <a:pt x="666" y="234"/>
                  </a:lnTo>
                  <a:lnTo>
                    <a:pt x="660" y="238"/>
                  </a:lnTo>
                  <a:lnTo>
                    <a:pt x="660" y="238"/>
                  </a:lnTo>
                  <a:lnTo>
                    <a:pt x="632" y="254"/>
                  </a:lnTo>
                  <a:lnTo>
                    <a:pt x="600" y="270"/>
                  </a:lnTo>
                  <a:lnTo>
                    <a:pt x="564" y="284"/>
                  </a:lnTo>
                  <a:lnTo>
                    <a:pt x="526" y="296"/>
                  </a:lnTo>
                  <a:lnTo>
                    <a:pt x="482" y="304"/>
                  </a:lnTo>
                  <a:lnTo>
                    <a:pt x="438" y="312"/>
                  </a:lnTo>
                  <a:lnTo>
                    <a:pt x="390" y="316"/>
                  </a:lnTo>
                  <a:lnTo>
                    <a:pt x="340" y="318"/>
                  </a:lnTo>
                  <a:lnTo>
                    <a:pt x="340" y="318"/>
                  </a:lnTo>
                  <a:lnTo>
                    <a:pt x="290" y="316"/>
                  </a:lnTo>
                  <a:lnTo>
                    <a:pt x="242" y="312"/>
                  </a:lnTo>
                  <a:lnTo>
                    <a:pt x="196" y="304"/>
                  </a:lnTo>
                  <a:lnTo>
                    <a:pt x="154" y="296"/>
                  </a:lnTo>
                  <a:lnTo>
                    <a:pt x="116" y="284"/>
                  </a:lnTo>
                  <a:lnTo>
                    <a:pt x="80" y="270"/>
                  </a:lnTo>
                  <a:lnTo>
                    <a:pt x="48" y="254"/>
                  </a:lnTo>
                  <a:lnTo>
                    <a:pt x="20" y="238"/>
                  </a:lnTo>
                  <a:lnTo>
                    <a:pt x="20" y="238"/>
                  </a:lnTo>
                  <a:close/>
                  <a:moveTo>
                    <a:pt x="76" y="386"/>
                  </a:moveTo>
                  <a:lnTo>
                    <a:pt x="76" y="386"/>
                  </a:lnTo>
                  <a:lnTo>
                    <a:pt x="72" y="384"/>
                  </a:lnTo>
                  <a:lnTo>
                    <a:pt x="68" y="382"/>
                  </a:lnTo>
                  <a:lnTo>
                    <a:pt x="60" y="374"/>
                  </a:lnTo>
                  <a:lnTo>
                    <a:pt x="56" y="364"/>
                  </a:lnTo>
                  <a:lnTo>
                    <a:pt x="54" y="350"/>
                  </a:lnTo>
                  <a:lnTo>
                    <a:pt x="54" y="350"/>
                  </a:lnTo>
                  <a:lnTo>
                    <a:pt x="56" y="336"/>
                  </a:lnTo>
                  <a:lnTo>
                    <a:pt x="60" y="326"/>
                  </a:lnTo>
                  <a:lnTo>
                    <a:pt x="66" y="318"/>
                  </a:lnTo>
                  <a:lnTo>
                    <a:pt x="70" y="316"/>
                  </a:lnTo>
                  <a:lnTo>
                    <a:pt x="74" y="316"/>
                  </a:lnTo>
                  <a:lnTo>
                    <a:pt x="74" y="316"/>
                  </a:lnTo>
                  <a:lnTo>
                    <a:pt x="80" y="316"/>
                  </a:lnTo>
                  <a:lnTo>
                    <a:pt x="84" y="318"/>
                  </a:lnTo>
                  <a:lnTo>
                    <a:pt x="90" y="326"/>
                  </a:lnTo>
                  <a:lnTo>
                    <a:pt x="94" y="336"/>
                  </a:lnTo>
                  <a:lnTo>
                    <a:pt x="96" y="350"/>
                  </a:lnTo>
                  <a:lnTo>
                    <a:pt x="96" y="350"/>
                  </a:lnTo>
                  <a:lnTo>
                    <a:pt x="94" y="364"/>
                  </a:lnTo>
                  <a:lnTo>
                    <a:pt x="90" y="374"/>
                  </a:lnTo>
                  <a:lnTo>
                    <a:pt x="84" y="382"/>
                  </a:lnTo>
                  <a:lnTo>
                    <a:pt x="80" y="384"/>
                  </a:lnTo>
                  <a:lnTo>
                    <a:pt x="76" y="386"/>
                  </a:lnTo>
                  <a:lnTo>
                    <a:pt x="76" y="386"/>
                  </a:lnTo>
                  <a:close/>
                  <a:moveTo>
                    <a:pt x="340" y="274"/>
                  </a:moveTo>
                  <a:lnTo>
                    <a:pt x="340" y="274"/>
                  </a:lnTo>
                  <a:lnTo>
                    <a:pt x="376" y="274"/>
                  </a:lnTo>
                  <a:lnTo>
                    <a:pt x="412" y="270"/>
                  </a:lnTo>
                  <a:lnTo>
                    <a:pt x="446" y="266"/>
                  </a:lnTo>
                  <a:lnTo>
                    <a:pt x="478" y="262"/>
                  </a:lnTo>
                  <a:lnTo>
                    <a:pt x="508" y="256"/>
                  </a:lnTo>
                  <a:lnTo>
                    <a:pt x="536" y="248"/>
                  </a:lnTo>
                  <a:lnTo>
                    <a:pt x="562" y="240"/>
                  </a:lnTo>
                  <a:lnTo>
                    <a:pt x="584" y="230"/>
                  </a:lnTo>
                  <a:lnTo>
                    <a:pt x="606" y="220"/>
                  </a:lnTo>
                  <a:lnTo>
                    <a:pt x="624" y="208"/>
                  </a:lnTo>
                  <a:lnTo>
                    <a:pt x="642" y="198"/>
                  </a:lnTo>
                  <a:lnTo>
                    <a:pt x="654" y="186"/>
                  </a:lnTo>
                  <a:lnTo>
                    <a:pt x="666" y="174"/>
                  </a:lnTo>
                  <a:lnTo>
                    <a:pt x="674" y="162"/>
                  </a:lnTo>
                  <a:lnTo>
                    <a:pt x="678" y="150"/>
                  </a:lnTo>
                  <a:lnTo>
                    <a:pt x="680" y="138"/>
                  </a:lnTo>
                  <a:lnTo>
                    <a:pt x="680" y="138"/>
                  </a:lnTo>
                  <a:lnTo>
                    <a:pt x="678" y="124"/>
                  </a:lnTo>
                  <a:lnTo>
                    <a:pt x="674" y="112"/>
                  </a:lnTo>
                  <a:lnTo>
                    <a:pt x="666" y="100"/>
                  </a:lnTo>
                  <a:lnTo>
                    <a:pt x="656" y="88"/>
                  </a:lnTo>
                  <a:lnTo>
                    <a:pt x="642" y="76"/>
                  </a:lnTo>
                  <a:lnTo>
                    <a:pt x="626" y="64"/>
                  </a:lnTo>
                  <a:lnTo>
                    <a:pt x="608" y="54"/>
                  </a:lnTo>
                  <a:lnTo>
                    <a:pt x="586" y="44"/>
                  </a:lnTo>
                  <a:lnTo>
                    <a:pt x="562" y="34"/>
                  </a:lnTo>
                  <a:lnTo>
                    <a:pt x="536" y="26"/>
                  </a:lnTo>
                  <a:lnTo>
                    <a:pt x="508" y="18"/>
                  </a:lnTo>
                  <a:lnTo>
                    <a:pt x="478" y="12"/>
                  </a:lnTo>
                  <a:lnTo>
                    <a:pt x="446" y="6"/>
                  </a:lnTo>
                  <a:lnTo>
                    <a:pt x="412" y="2"/>
                  </a:lnTo>
                  <a:lnTo>
                    <a:pt x="376" y="0"/>
                  </a:lnTo>
                  <a:lnTo>
                    <a:pt x="340" y="0"/>
                  </a:lnTo>
                  <a:lnTo>
                    <a:pt x="340" y="0"/>
                  </a:lnTo>
                  <a:lnTo>
                    <a:pt x="302" y="0"/>
                  </a:lnTo>
                  <a:lnTo>
                    <a:pt x="268" y="2"/>
                  </a:lnTo>
                  <a:lnTo>
                    <a:pt x="234" y="6"/>
                  </a:lnTo>
                  <a:lnTo>
                    <a:pt x="202" y="12"/>
                  </a:lnTo>
                  <a:lnTo>
                    <a:pt x="172" y="18"/>
                  </a:lnTo>
                  <a:lnTo>
                    <a:pt x="144" y="26"/>
                  </a:lnTo>
                  <a:lnTo>
                    <a:pt x="118" y="34"/>
                  </a:lnTo>
                  <a:lnTo>
                    <a:pt x="94" y="44"/>
                  </a:lnTo>
                  <a:lnTo>
                    <a:pt x="72" y="54"/>
                  </a:lnTo>
                  <a:lnTo>
                    <a:pt x="54" y="64"/>
                  </a:lnTo>
                  <a:lnTo>
                    <a:pt x="38" y="76"/>
                  </a:lnTo>
                  <a:lnTo>
                    <a:pt x="24" y="88"/>
                  </a:lnTo>
                  <a:lnTo>
                    <a:pt x="14" y="100"/>
                  </a:lnTo>
                  <a:lnTo>
                    <a:pt x="6" y="112"/>
                  </a:lnTo>
                  <a:lnTo>
                    <a:pt x="0" y="124"/>
                  </a:lnTo>
                  <a:lnTo>
                    <a:pt x="0" y="138"/>
                  </a:lnTo>
                  <a:lnTo>
                    <a:pt x="0" y="138"/>
                  </a:lnTo>
                  <a:lnTo>
                    <a:pt x="0" y="150"/>
                  </a:lnTo>
                  <a:lnTo>
                    <a:pt x="6" y="162"/>
                  </a:lnTo>
                  <a:lnTo>
                    <a:pt x="14" y="174"/>
                  </a:lnTo>
                  <a:lnTo>
                    <a:pt x="24" y="186"/>
                  </a:lnTo>
                  <a:lnTo>
                    <a:pt x="38" y="198"/>
                  </a:lnTo>
                  <a:lnTo>
                    <a:pt x="54" y="208"/>
                  </a:lnTo>
                  <a:lnTo>
                    <a:pt x="74" y="220"/>
                  </a:lnTo>
                  <a:lnTo>
                    <a:pt x="94" y="230"/>
                  </a:lnTo>
                  <a:lnTo>
                    <a:pt x="118" y="240"/>
                  </a:lnTo>
                  <a:lnTo>
                    <a:pt x="144" y="248"/>
                  </a:lnTo>
                  <a:lnTo>
                    <a:pt x="172" y="256"/>
                  </a:lnTo>
                  <a:lnTo>
                    <a:pt x="202" y="262"/>
                  </a:lnTo>
                  <a:lnTo>
                    <a:pt x="234" y="266"/>
                  </a:lnTo>
                  <a:lnTo>
                    <a:pt x="268" y="270"/>
                  </a:lnTo>
                  <a:lnTo>
                    <a:pt x="302" y="274"/>
                  </a:lnTo>
                  <a:lnTo>
                    <a:pt x="340" y="274"/>
                  </a:lnTo>
                  <a:lnTo>
                    <a:pt x="340" y="274"/>
                  </a:lnTo>
                  <a:close/>
                  <a:moveTo>
                    <a:pt x="24" y="456"/>
                  </a:moveTo>
                  <a:lnTo>
                    <a:pt x="24" y="456"/>
                  </a:lnTo>
                  <a:lnTo>
                    <a:pt x="16" y="454"/>
                  </a:lnTo>
                  <a:lnTo>
                    <a:pt x="10" y="456"/>
                  </a:lnTo>
                  <a:lnTo>
                    <a:pt x="4" y="462"/>
                  </a:lnTo>
                  <a:lnTo>
                    <a:pt x="2" y="470"/>
                  </a:lnTo>
                  <a:lnTo>
                    <a:pt x="4" y="566"/>
                  </a:lnTo>
                  <a:lnTo>
                    <a:pt x="4" y="566"/>
                  </a:lnTo>
                  <a:lnTo>
                    <a:pt x="6" y="578"/>
                  </a:lnTo>
                  <a:lnTo>
                    <a:pt x="10" y="590"/>
                  </a:lnTo>
                  <a:lnTo>
                    <a:pt x="16" y="600"/>
                  </a:lnTo>
                  <a:lnTo>
                    <a:pt x="24" y="608"/>
                  </a:lnTo>
                  <a:lnTo>
                    <a:pt x="24" y="608"/>
                  </a:lnTo>
                  <a:lnTo>
                    <a:pt x="50" y="624"/>
                  </a:lnTo>
                  <a:lnTo>
                    <a:pt x="80" y="638"/>
                  </a:lnTo>
                  <a:lnTo>
                    <a:pt x="116" y="650"/>
                  </a:lnTo>
                  <a:lnTo>
                    <a:pt x="154" y="662"/>
                  </a:lnTo>
                  <a:lnTo>
                    <a:pt x="196" y="670"/>
                  </a:lnTo>
                  <a:lnTo>
                    <a:pt x="240" y="678"/>
                  </a:lnTo>
                  <a:lnTo>
                    <a:pt x="288" y="682"/>
                  </a:lnTo>
                  <a:lnTo>
                    <a:pt x="340" y="682"/>
                  </a:lnTo>
                  <a:lnTo>
                    <a:pt x="340" y="682"/>
                  </a:lnTo>
                  <a:lnTo>
                    <a:pt x="390" y="682"/>
                  </a:lnTo>
                  <a:lnTo>
                    <a:pt x="440" y="678"/>
                  </a:lnTo>
                  <a:lnTo>
                    <a:pt x="484" y="670"/>
                  </a:lnTo>
                  <a:lnTo>
                    <a:pt x="526" y="662"/>
                  </a:lnTo>
                  <a:lnTo>
                    <a:pt x="564" y="650"/>
                  </a:lnTo>
                  <a:lnTo>
                    <a:pt x="598" y="638"/>
                  </a:lnTo>
                  <a:lnTo>
                    <a:pt x="628" y="624"/>
                  </a:lnTo>
                  <a:lnTo>
                    <a:pt x="654" y="608"/>
                  </a:lnTo>
                  <a:lnTo>
                    <a:pt x="654" y="608"/>
                  </a:lnTo>
                  <a:lnTo>
                    <a:pt x="664" y="600"/>
                  </a:lnTo>
                  <a:lnTo>
                    <a:pt x="670" y="590"/>
                  </a:lnTo>
                  <a:lnTo>
                    <a:pt x="674" y="578"/>
                  </a:lnTo>
                  <a:lnTo>
                    <a:pt x="676" y="566"/>
                  </a:lnTo>
                  <a:lnTo>
                    <a:pt x="676" y="470"/>
                  </a:lnTo>
                  <a:lnTo>
                    <a:pt x="676" y="470"/>
                  </a:lnTo>
                  <a:lnTo>
                    <a:pt x="674" y="462"/>
                  </a:lnTo>
                  <a:lnTo>
                    <a:pt x="670" y="456"/>
                  </a:lnTo>
                  <a:lnTo>
                    <a:pt x="662" y="454"/>
                  </a:lnTo>
                  <a:lnTo>
                    <a:pt x="654" y="456"/>
                  </a:lnTo>
                  <a:lnTo>
                    <a:pt x="654" y="456"/>
                  </a:lnTo>
                  <a:lnTo>
                    <a:pt x="624" y="470"/>
                  </a:lnTo>
                  <a:lnTo>
                    <a:pt x="592" y="484"/>
                  </a:lnTo>
                  <a:lnTo>
                    <a:pt x="556" y="496"/>
                  </a:lnTo>
                  <a:lnTo>
                    <a:pt x="516" y="504"/>
                  </a:lnTo>
                  <a:lnTo>
                    <a:pt x="476" y="512"/>
                  </a:lnTo>
                  <a:lnTo>
                    <a:pt x="432" y="518"/>
                  </a:lnTo>
                  <a:lnTo>
                    <a:pt x="386" y="522"/>
                  </a:lnTo>
                  <a:lnTo>
                    <a:pt x="340" y="522"/>
                  </a:lnTo>
                  <a:lnTo>
                    <a:pt x="340" y="522"/>
                  </a:lnTo>
                  <a:lnTo>
                    <a:pt x="292" y="522"/>
                  </a:lnTo>
                  <a:lnTo>
                    <a:pt x="248" y="518"/>
                  </a:lnTo>
                  <a:lnTo>
                    <a:pt x="204" y="512"/>
                  </a:lnTo>
                  <a:lnTo>
                    <a:pt x="162" y="504"/>
                  </a:lnTo>
                  <a:lnTo>
                    <a:pt x="124" y="496"/>
                  </a:lnTo>
                  <a:lnTo>
                    <a:pt x="88" y="484"/>
                  </a:lnTo>
                  <a:lnTo>
                    <a:pt x="54" y="470"/>
                  </a:lnTo>
                  <a:lnTo>
                    <a:pt x="24" y="456"/>
                  </a:lnTo>
                  <a:lnTo>
                    <a:pt x="24" y="456"/>
                  </a:lnTo>
                  <a:close/>
                  <a:moveTo>
                    <a:pt x="78" y="586"/>
                  </a:moveTo>
                  <a:lnTo>
                    <a:pt x="78" y="586"/>
                  </a:lnTo>
                  <a:lnTo>
                    <a:pt x="72" y="586"/>
                  </a:lnTo>
                  <a:lnTo>
                    <a:pt x="68" y="584"/>
                  </a:lnTo>
                  <a:lnTo>
                    <a:pt x="62" y="576"/>
                  </a:lnTo>
                  <a:lnTo>
                    <a:pt x="58" y="566"/>
                  </a:lnTo>
                  <a:lnTo>
                    <a:pt x="56" y="552"/>
                  </a:lnTo>
                  <a:lnTo>
                    <a:pt x="56" y="552"/>
                  </a:lnTo>
                  <a:lnTo>
                    <a:pt x="58" y="538"/>
                  </a:lnTo>
                  <a:lnTo>
                    <a:pt x="62" y="528"/>
                  </a:lnTo>
                  <a:lnTo>
                    <a:pt x="68" y="520"/>
                  </a:lnTo>
                  <a:lnTo>
                    <a:pt x="72" y="518"/>
                  </a:lnTo>
                  <a:lnTo>
                    <a:pt x="76" y="518"/>
                  </a:lnTo>
                  <a:lnTo>
                    <a:pt x="76" y="518"/>
                  </a:lnTo>
                  <a:lnTo>
                    <a:pt x="80" y="518"/>
                  </a:lnTo>
                  <a:lnTo>
                    <a:pt x="84" y="520"/>
                  </a:lnTo>
                  <a:lnTo>
                    <a:pt x="92" y="528"/>
                  </a:lnTo>
                  <a:lnTo>
                    <a:pt x="96" y="538"/>
                  </a:lnTo>
                  <a:lnTo>
                    <a:pt x="98" y="552"/>
                  </a:lnTo>
                  <a:lnTo>
                    <a:pt x="98" y="552"/>
                  </a:lnTo>
                  <a:lnTo>
                    <a:pt x="96" y="566"/>
                  </a:lnTo>
                  <a:lnTo>
                    <a:pt x="92" y="576"/>
                  </a:lnTo>
                  <a:lnTo>
                    <a:pt x="86" y="584"/>
                  </a:lnTo>
                  <a:lnTo>
                    <a:pt x="82" y="586"/>
                  </a:lnTo>
                  <a:lnTo>
                    <a:pt x="78" y="586"/>
                  </a:lnTo>
                  <a:lnTo>
                    <a:pt x="78" y="586"/>
                  </a:lnTo>
                  <a:close/>
                  <a:moveTo>
                    <a:pt x="26" y="660"/>
                  </a:moveTo>
                  <a:lnTo>
                    <a:pt x="26" y="660"/>
                  </a:lnTo>
                  <a:lnTo>
                    <a:pt x="18" y="658"/>
                  </a:lnTo>
                  <a:lnTo>
                    <a:pt x="12" y="660"/>
                  </a:lnTo>
                  <a:lnTo>
                    <a:pt x="6" y="666"/>
                  </a:lnTo>
                  <a:lnTo>
                    <a:pt x="4" y="672"/>
                  </a:lnTo>
                  <a:lnTo>
                    <a:pt x="6" y="768"/>
                  </a:lnTo>
                  <a:lnTo>
                    <a:pt x="6" y="768"/>
                  </a:lnTo>
                  <a:lnTo>
                    <a:pt x="8" y="780"/>
                  </a:lnTo>
                  <a:lnTo>
                    <a:pt x="12" y="792"/>
                  </a:lnTo>
                  <a:lnTo>
                    <a:pt x="18" y="802"/>
                  </a:lnTo>
                  <a:lnTo>
                    <a:pt x="26" y="810"/>
                  </a:lnTo>
                  <a:lnTo>
                    <a:pt x="26" y="810"/>
                  </a:lnTo>
                  <a:lnTo>
                    <a:pt x="52" y="826"/>
                  </a:lnTo>
                  <a:lnTo>
                    <a:pt x="82" y="840"/>
                  </a:lnTo>
                  <a:lnTo>
                    <a:pt x="116" y="852"/>
                  </a:lnTo>
                  <a:lnTo>
                    <a:pt x="154" y="862"/>
                  </a:lnTo>
                  <a:lnTo>
                    <a:pt x="196" y="872"/>
                  </a:lnTo>
                  <a:lnTo>
                    <a:pt x="242" y="878"/>
                  </a:lnTo>
                  <a:lnTo>
                    <a:pt x="288" y="882"/>
                  </a:lnTo>
                  <a:lnTo>
                    <a:pt x="340" y="884"/>
                  </a:lnTo>
                  <a:lnTo>
                    <a:pt x="340" y="884"/>
                  </a:lnTo>
                  <a:lnTo>
                    <a:pt x="390" y="882"/>
                  </a:lnTo>
                  <a:lnTo>
                    <a:pt x="438" y="878"/>
                  </a:lnTo>
                  <a:lnTo>
                    <a:pt x="484" y="872"/>
                  </a:lnTo>
                  <a:lnTo>
                    <a:pt x="524" y="862"/>
                  </a:lnTo>
                  <a:lnTo>
                    <a:pt x="562" y="852"/>
                  </a:lnTo>
                  <a:lnTo>
                    <a:pt x="598" y="840"/>
                  </a:lnTo>
                  <a:lnTo>
                    <a:pt x="628" y="826"/>
                  </a:lnTo>
                  <a:lnTo>
                    <a:pt x="652" y="810"/>
                  </a:lnTo>
                  <a:lnTo>
                    <a:pt x="652" y="810"/>
                  </a:lnTo>
                  <a:lnTo>
                    <a:pt x="662" y="802"/>
                  </a:lnTo>
                  <a:lnTo>
                    <a:pt x="668" y="792"/>
                  </a:lnTo>
                  <a:lnTo>
                    <a:pt x="672" y="780"/>
                  </a:lnTo>
                  <a:lnTo>
                    <a:pt x="674" y="768"/>
                  </a:lnTo>
                  <a:lnTo>
                    <a:pt x="674" y="672"/>
                  </a:lnTo>
                  <a:lnTo>
                    <a:pt x="674" y="672"/>
                  </a:lnTo>
                  <a:lnTo>
                    <a:pt x="672" y="666"/>
                  </a:lnTo>
                  <a:lnTo>
                    <a:pt x="668" y="660"/>
                  </a:lnTo>
                  <a:lnTo>
                    <a:pt x="660" y="658"/>
                  </a:lnTo>
                  <a:lnTo>
                    <a:pt x="652" y="660"/>
                  </a:lnTo>
                  <a:lnTo>
                    <a:pt x="652" y="660"/>
                  </a:lnTo>
                  <a:lnTo>
                    <a:pt x="624" y="674"/>
                  </a:lnTo>
                  <a:lnTo>
                    <a:pt x="590" y="686"/>
                  </a:lnTo>
                  <a:lnTo>
                    <a:pt x="554" y="698"/>
                  </a:lnTo>
                  <a:lnTo>
                    <a:pt x="516" y="708"/>
                  </a:lnTo>
                  <a:lnTo>
                    <a:pt x="474" y="716"/>
                  </a:lnTo>
                  <a:lnTo>
                    <a:pt x="432" y="720"/>
                  </a:lnTo>
                  <a:lnTo>
                    <a:pt x="386" y="724"/>
                  </a:lnTo>
                  <a:lnTo>
                    <a:pt x="340" y="726"/>
                  </a:lnTo>
                  <a:lnTo>
                    <a:pt x="340" y="726"/>
                  </a:lnTo>
                  <a:lnTo>
                    <a:pt x="292" y="724"/>
                  </a:lnTo>
                  <a:lnTo>
                    <a:pt x="248" y="720"/>
                  </a:lnTo>
                  <a:lnTo>
                    <a:pt x="204" y="716"/>
                  </a:lnTo>
                  <a:lnTo>
                    <a:pt x="164" y="708"/>
                  </a:lnTo>
                  <a:lnTo>
                    <a:pt x="126" y="698"/>
                  </a:lnTo>
                  <a:lnTo>
                    <a:pt x="90" y="686"/>
                  </a:lnTo>
                  <a:lnTo>
                    <a:pt x="56" y="674"/>
                  </a:lnTo>
                  <a:lnTo>
                    <a:pt x="26" y="660"/>
                  </a:lnTo>
                  <a:lnTo>
                    <a:pt x="26" y="660"/>
                  </a:lnTo>
                  <a:close/>
                  <a:moveTo>
                    <a:pt x="78" y="786"/>
                  </a:moveTo>
                  <a:lnTo>
                    <a:pt x="78" y="786"/>
                  </a:lnTo>
                  <a:lnTo>
                    <a:pt x="74" y="786"/>
                  </a:lnTo>
                  <a:lnTo>
                    <a:pt x="70" y="784"/>
                  </a:lnTo>
                  <a:lnTo>
                    <a:pt x="64" y="776"/>
                  </a:lnTo>
                  <a:lnTo>
                    <a:pt x="60" y="766"/>
                  </a:lnTo>
                  <a:lnTo>
                    <a:pt x="58" y="752"/>
                  </a:lnTo>
                  <a:lnTo>
                    <a:pt x="58" y="752"/>
                  </a:lnTo>
                  <a:lnTo>
                    <a:pt x="58" y="738"/>
                  </a:lnTo>
                  <a:lnTo>
                    <a:pt x="64" y="728"/>
                  </a:lnTo>
                  <a:lnTo>
                    <a:pt x="70" y="720"/>
                  </a:lnTo>
                  <a:lnTo>
                    <a:pt x="74" y="718"/>
                  </a:lnTo>
                  <a:lnTo>
                    <a:pt x="78" y="718"/>
                  </a:lnTo>
                  <a:lnTo>
                    <a:pt x="78" y="718"/>
                  </a:lnTo>
                  <a:lnTo>
                    <a:pt x="82" y="718"/>
                  </a:lnTo>
                  <a:lnTo>
                    <a:pt x="86" y="720"/>
                  </a:lnTo>
                  <a:lnTo>
                    <a:pt x="94" y="728"/>
                  </a:lnTo>
                  <a:lnTo>
                    <a:pt x="98" y="738"/>
                  </a:lnTo>
                  <a:lnTo>
                    <a:pt x="100" y="752"/>
                  </a:lnTo>
                  <a:lnTo>
                    <a:pt x="100" y="752"/>
                  </a:lnTo>
                  <a:lnTo>
                    <a:pt x="98" y="766"/>
                  </a:lnTo>
                  <a:lnTo>
                    <a:pt x="94" y="776"/>
                  </a:lnTo>
                  <a:lnTo>
                    <a:pt x="86" y="784"/>
                  </a:lnTo>
                  <a:lnTo>
                    <a:pt x="82" y="786"/>
                  </a:lnTo>
                  <a:lnTo>
                    <a:pt x="78" y="786"/>
                  </a:lnTo>
                  <a:lnTo>
                    <a:pt x="78" y="786"/>
                  </a:lnTo>
                  <a:close/>
                </a:path>
              </a:pathLst>
            </a:custGeom>
            <a:noFill/>
            <a:ln>
              <a:solidFill>
                <a:schemeClr val="bg1"/>
              </a:solidFill>
            </a:ln>
            <a:effectLst>
              <a:outerShdw blurRad="50800" dist="50800" dir="5400000" algn="ctr" rotWithShape="0">
                <a:srgbClr val="595959"/>
              </a:outerShdw>
            </a:effectLst>
          </p:spPr>
          <p:txBody>
            <a:bodyPr vert="horz" wrap="square" lIns="91440" tIns="45720" rIns="91440" bIns="45720" numCol="1" anchor="t" anchorCtr="0" compatLnSpc="1"/>
            <a:lstStyle/>
            <a:p>
              <a:endParaRPr lang="zh-CN" altLang="en-US" sz="1400"/>
            </a:p>
          </p:txBody>
        </p:sp>
      </p:grpSp>
      <p:grpSp>
        <p:nvGrpSpPr>
          <p:cNvPr id="5" name="组合 140"/>
          <p:cNvGrpSpPr/>
          <p:nvPr/>
        </p:nvGrpSpPr>
        <p:grpSpPr>
          <a:xfrm>
            <a:off x="5299950" y="2574731"/>
            <a:ext cx="1235821" cy="1235821"/>
            <a:chOff x="3783890" y="3102282"/>
            <a:chExt cx="1455538" cy="1455538"/>
          </a:xfrm>
        </p:grpSpPr>
        <p:grpSp>
          <p:nvGrpSpPr>
            <p:cNvPr id="6" name="组合 53"/>
            <p:cNvGrpSpPr/>
            <p:nvPr/>
          </p:nvGrpSpPr>
          <p:grpSpPr>
            <a:xfrm>
              <a:off x="3783890" y="3102282"/>
              <a:ext cx="1455538" cy="1455538"/>
              <a:chOff x="3587228" y="3022811"/>
              <a:chExt cx="1455538" cy="1455538"/>
            </a:xfrm>
          </p:grpSpPr>
          <p:sp>
            <p:nvSpPr>
              <p:cNvPr id="149" name="同心圆 148"/>
              <p:cNvSpPr/>
              <p:nvPr/>
            </p:nvSpPr>
            <p:spPr>
              <a:xfrm>
                <a:off x="3587228" y="3022811"/>
                <a:ext cx="1455538" cy="1455538"/>
              </a:xfrm>
              <a:prstGeom prst="donut">
                <a:avLst>
                  <a:gd name="adj" fmla="val 9818"/>
                </a:avLst>
              </a:prstGeom>
              <a:solidFill>
                <a:srgbClr val="FF9900"/>
              </a:solidFill>
              <a:ln w="25400" cap="flat" cmpd="sng" algn="ctr">
                <a:solidFill>
                  <a:srgbClr val="F79646">
                    <a:lumMod val="40000"/>
                    <a:lumOff val="6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latin typeface="Calibri" panose="020F0502020204030204"/>
                  <a:ea typeface="宋体" panose="02010600030101010101" pitchFamily="2" charset="-122"/>
                  <a:cs typeface="+mn-cs"/>
                </a:endParaRPr>
              </a:p>
            </p:txBody>
          </p:sp>
          <p:sp>
            <p:nvSpPr>
              <p:cNvPr id="150" name="椭圆 149"/>
              <p:cNvSpPr/>
              <p:nvPr/>
            </p:nvSpPr>
            <p:spPr>
              <a:xfrm>
                <a:off x="3804104" y="3237061"/>
                <a:ext cx="1032667" cy="1032667"/>
              </a:xfrm>
              <a:prstGeom prst="ellipse">
                <a:avLst/>
              </a:prstGeom>
              <a:solidFill>
                <a:srgbClr val="FF990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 lastClr="FFFFFF"/>
                  </a:solidFill>
                  <a:effectLst/>
                  <a:uLnTx/>
                  <a:uFillTx/>
                  <a:latin typeface="Calibri" panose="020F0502020204030204"/>
                  <a:ea typeface="宋体" panose="02010600030101010101" pitchFamily="2" charset="-122"/>
                  <a:cs typeface="+mn-cs"/>
                </a:endParaRPr>
              </a:p>
            </p:txBody>
          </p:sp>
        </p:grpSp>
        <p:grpSp>
          <p:nvGrpSpPr>
            <p:cNvPr id="7" name="组合 96"/>
            <p:cNvGrpSpPr/>
            <p:nvPr/>
          </p:nvGrpSpPr>
          <p:grpSpPr>
            <a:xfrm>
              <a:off x="3855098" y="3508513"/>
              <a:ext cx="1342006" cy="636374"/>
              <a:chOff x="6415406" y="1427369"/>
              <a:chExt cx="1005953" cy="477019"/>
            </a:xfrm>
          </p:grpSpPr>
          <p:pic>
            <p:nvPicPr>
              <p:cNvPr id="144" name="图片 143"/>
              <p:cNvPicPr>
                <a:picLocks noChangeAspect="1"/>
              </p:cNvPicPr>
              <p:nvPr/>
            </p:nvPicPr>
            <p:blipFill>
              <a:blip r:embed="rId1" cstate="print">
                <a:extLst>
                  <a:ext uri="{28A0092B-C50C-407E-A947-70E740481C1C}">
                    <a14:useLocalDpi xmlns:a14="http://schemas.microsoft.com/office/drawing/2010/main" val="0"/>
                  </a:ext>
                </a:extLst>
              </a:blip>
              <a:stretch>
                <a:fillRect/>
              </a:stretch>
            </p:blipFill>
            <p:spPr>
              <a:xfrm>
                <a:off x="6415406" y="1508251"/>
                <a:ext cx="1005953" cy="375503"/>
              </a:xfrm>
              <a:prstGeom prst="rect">
                <a:avLst/>
              </a:prstGeom>
            </p:spPr>
          </p:pic>
          <p:grpSp>
            <p:nvGrpSpPr>
              <p:cNvPr id="8" name="组合 98"/>
              <p:cNvGrpSpPr/>
              <p:nvPr/>
            </p:nvGrpSpPr>
            <p:grpSpPr>
              <a:xfrm>
                <a:off x="6667848" y="1427369"/>
                <a:ext cx="527336" cy="477019"/>
                <a:chOff x="6667848" y="1427369"/>
                <a:chExt cx="527336" cy="477019"/>
              </a:xfrm>
            </p:grpSpPr>
            <p:pic>
              <p:nvPicPr>
                <p:cNvPr id="146" name="图片 14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716798" y="1686315"/>
                  <a:ext cx="207688" cy="218073"/>
                </a:xfrm>
                <a:prstGeom prst="rect">
                  <a:avLst/>
                </a:prstGeom>
                <a:ln>
                  <a:noFill/>
                </a:ln>
                <a:effectLst>
                  <a:outerShdw blurRad="292100" dist="139700" dir="2700000" algn="tl" rotWithShape="0">
                    <a:srgbClr val="333333">
                      <a:alpha val="65000"/>
                    </a:srgbClr>
                  </a:outerShdw>
                </a:effectLst>
              </p:spPr>
            </p:pic>
            <p:pic>
              <p:nvPicPr>
                <p:cNvPr id="147" name="图片 14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056783" y="1524590"/>
                  <a:ext cx="138401" cy="145321"/>
                </a:xfrm>
                <a:prstGeom prst="rect">
                  <a:avLst/>
                </a:prstGeom>
                <a:ln>
                  <a:noFill/>
                </a:ln>
                <a:effectLst>
                  <a:outerShdw blurRad="292100" dist="139700" dir="2700000" algn="tl" rotWithShape="0">
                    <a:srgbClr val="333333">
                      <a:alpha val="65000"/>
                    </a:srgbClr>
                  </a:outerShdw>
                </a:effectLst>
              </p:spPr>
            </p:pic>
            <p:pic>
              <p:nvPicPr>
                <p:cNvPr id="148" name="图片 14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667848" y="1427369"/>
                  <a:ext cx="138401" cy="145321"/>
                </a:xfrm>
                <a:prstGeom prst="rect">
                  <a:avLst/>
                </a:prstGeom>
                <a:ln>
                  <a:noFill/>
                </a:ln>
                <a:effectLst>
                  <a:outerShdw blurRad="292100" dist="139700" dir="2700000" algn="tl" rotWithShape="0">
                    <a:srgbClr val="333333">
                      <a:alpha val="65000"/>
                    </a:srgbClr>
                  </a:outerShdw>
                </a:effectLst>
              </p:spPr>
            </p:pic>
          </p:grpSp>
        </p:grpSp>
      </p:grpSp>
      <p:sp>
        <p:nvSpPr>
          <p:cNvPr id="58" name="矩形 57"/>
          <p:cNvSpPr/>
          <p:nvPr/>
        </p:nvSpPr>
        <p:spPr>
          <a:xfrm>
            <a:off x="1197354" y="3744657"/>
            <a:ext cx="2079246" cy="738567"/>
          </a:xfrm>
          <a:prstGeom prst="rect">
            <a:avLst/>
          </a:prstGeom>
        </p:spPr>
        <p:txBody>
          <a:bodyPr wrap="square" lIns="91336" tIns="45672" rIns="91336" bIns="45672">
            <a:spAutoFit/>
          </a:bodyPr>
          <a:lstStyle/>
          <a:p>
            <a:pPr>
              <a:buFont typeface="Arial" panose="020B0604020202020204" pitchFamily="34" charset="0"/>
              <a:buChar char="•"/>
            </a:pPr>
            <a:r>
              <a:rPr lang="zh-CN" altLang="en-US" sz="1400" dirty="0" smtClean="0">
                <a:latin typeface="微软雅黑" panose="020B0503020204020204" pitchFamily="34" charset="-122"/>
                <a:ea typeface="微软雅黑" panose="020B0503020204020204" pitchFamily="34" charset="-122"/>
                <a:cs typeface="Arial Unicode MS" pitchFamily="34" charset="-122"/>
              </a:rPr>
              <a:t>对已经发现的安全威胁，如何进行闭环处理和及时响应</a:t>
            </a:r>
            <a:endParaRPr lang="en-US" altLang="zh-CN" sz="1400" dirty="0" smtClean="0">
              <a:latin typeface="微软雅黑" panose="020B0503020204020204" pitchFamily="34" charset="-122"/>
              <a:ea typeface="微软雅黑" panose="020B0503020204020204" pitchFamily="34" charset="-122"/>
              <a:cs typeface="Arial Unicode MS" pitchFamily="34" charset="-122"/>
            </a:endParaRPr>
          </a:p>
        </p:txBody>
      </p:sp>
      <p:grpSp>
        <p:nvGrpSpPr>
          <p:cNvPr id="9" name="组合 67"/>
          <p:cNvGrpSpPr/>
          <p:nvPr/>
        </p:nvGrpSpPr>
        <p:grpSpPr>
          <a:xfrm>
            <a:off x="6492178" y="3431982"/>
            <a:ext cx="2127405" cy="970156"/>
            <a:chOff x="1136184" y="3453161"/>
            <a:chExt cx="2127405" cy="970156"/>
          </a:xfrm>
        </p:grpSpPr>
        <p:sp>
          <p:nvSpPr>
            <p:cNvPr id="60" name="矩形 59"/>
            <p:cNvSpPr/>
            <p:nvPr/>
          </p:nvSpPr>
          <p:spPr>
            <a:xfrm>
              <a:off x="1139286" y="3517561"/>
              <a:ext cx="2046835" cy="867930"/>
            </a:xfrm>
            <a:prstGeom prst="rect">
              <a:avLst/>
            </a:prstGeom>
          </p:spPr>
          <p:txBody>
            <a:bodyPr wrap="square">
              <a:spAutoFit/>
            </a:bodyPr>
            <a:lstStyle/>
            <a:p>
              <a:pPr>
                <a:spcBef>
                  <a:spcPct val="20000"/>
                </a:spcBef>
                <a:buFont typeface="Arial" panose="020B0604020202020204" pitchFamily="34" charset="0"/>
                <a:buChar char="•"/>
              </a:pPr>
              <a:r>
                <a:rPr lang="zh-CN" altLang="en-US" sz="1200" dirty="0" smtClean="0">
                  <a:latin typeface="微软雅黑" panose="020B0503020204020204" pitchFamily="34" charset="-122"/>
                  <a:ea typeface="微软雅黑" panose="020B0503020204020204" pitchFamily="34" charset="-122"/>
                </a:rPr>
                <a:t>企业管理者如何掌握企业全网的安全状况和态势</a:t>
              </a:r>
              <a:endParaRPr lang="en-US" altLang="zh-CN" sz="1200" dirty="0" smtClean="0">
                <a:latin typeface="微软雅黑" panose="020B0503020204020204" pitchFamily="34" charset="-122"/>
                <a:ea typeface="微软雅黑" panose="020B0503020204020204" pitchFamily="34" charset="-122"/>
              </a:endParaRPr>
            </a:p>
            <a:p>
              <a:pPr>
                <a:spcBef>
                  <a:spcPct val="20000"/>
                </a:spcBef>
                <a:buFont typeface="Arial" panose="020B0604020202020204" pitchFamily="34" charset="0"/>
                <a:buChar char="•"/>
              </a:pPr>
              <a:r>
                <a:rPr lang="zh-CN" altLang="en-US" sz="1200" dirty="0" smtClean="0">
                  <a:latin typeface="微软雅黑" panose="020B0503020204020204" pitchFamily="34" charset="-122"/>
                  <a:ea typeface="微软雅黑" panose="020B0503020204020204" pitchFamily="34" charset="-122"/>
                </a:rPr>
                <a:t>运维人员如何了解网络中安全事件情况</a:t>
              </a:r>
              <a:endParaRPr lang="zh-CN" altLang="en-US" sz="1400" dirty="0">
                <a:latin typeface="微软雅黑" panose="020B0503020204020204" pitchFamily="34" charset="-122"/>
                <a:ea typeface="微软雅黑" panose="020B0503020204020204" pitchFamily="34" charset="-122"/>
              </a:endParaRPr>
            </a:p>
          </p:txBody>
        </p:sp>
        <p:sp>
          <p:nvSpPr>
            <p:cNvPr id="65" name="圆角矩形 64"/>
            <p:cNvSpPr/>
            <p:nvPr/>
          </p:nvSpPr>
          <p:spPr bwMode="auto">
            <a:xfrm>
              <a:off x="1136184" y="3453161"/>
              <a:ext cx="2127405" cy="970156"/>
            </a:xfrm>
            <a:prstGeom prst="roundRect">
              <a:avLst>
                <a:gd name="adj" fmla="val 13219"/>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20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grpSp>
      <p:sp>
        <p:nvSpPr>
          <p:cNvPr id="69" name="圆角矩形 68"/>
          <p:cNvSpPr/>
          <p:nvPr/>
        </p:nvSpPr>
        <p:spPr bwMode="auto">
          <a:xfrm>
            <a:off x="1179204" y="3694126"/>
            <a:ext cx="2127405" cy="847711"/>
          </a:xfrm>
          <a:prstGeom prst="roundRect">
            <a:avLst>
              <a:gd name="adj" fmla="val 8764"/>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70" name="圆角矩形 69"/>
          <p:cNvSpPr/>
          <p:nvPr/>
        </p:nvSpPr>
        <p:spPr bwMode="auto">
          <a:xfrm>
            <a:off x="660400" y="1685074"/>
            <a:ext cx="2222752" cy="866078"/>
          </a:xfrm>
          <a:prstGeom prst="roundRect">
            <a:avLst>
              <a:gd name="adj" fmla="val 13219"/>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grpSp>
        <p:nvGrpSpPr>
          <p:cNvPr id="10" name="组合 54"/>
          <p:cNvGrpSpPr/>
          <p:nvPr/>
        </p:nvGrpSpPr>
        <p:grpSpPr>
          <a:xfrm>
            <a:off x="4363536" y="2148003"/>
            <a:ext cx="1084764" cy="883347"/>
            <a:chOff x="4430442" y="2058795"/>
            <a:chExt cx="1084764" cy="883347"/>
          </a:xfrm>
        </p:grpSpPr>
        <p:pic>
          <p:nvPicPr>
            <p:cNvPr id="52" name="图片 51" descr="20120928081304891_easyicon_cn_64.png"/>
            <p:cNvPicPr>
              <a:picLocks noChangeAspect="1"/>
            </p:cNvPicPr>
            <p:nvPr/>
          </p:nvPicPr>
          <p:blipFill>
            <a:blip r:embed="rId4" cstate="print"/>
            <a:stretch>
              <a:fillRect/>
            </a:stretch>
          </p:blipFill>
          <p:spPr>
            <a:xfrm>
              <a:off x="4560852" y="2058795"/>
              <a:ext cx="669070" cy="66907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53" name="TextBox 52"/>
            <p:cNvSpPr txBox="1"/>
            <p:nvPr/>
          </p:nvSpPr>
          <p:spPr>
            <a:xfrm>
              <a:off x="4430442" y="2665143"/>
              <a:ext cx="1084764" cy="276999"/>
            </a:xfrm>
            <a:prstGeom prst="rect">
              <a:avLst/>
            </a:prstGeom>
            <a:noFill/>
          </p:spPr>
          <p:txBody>
            <a:bodyPr wrap="square" rtlCol="0">
              <a:spAutoFit/>
            </a:bodyPr>
            <a:lstStyle/>
            <a:p>
              <a:r>
                <a:rPr lang="en-US" altLang="zh-CN" sz="1200" b="1" dirty="0" smtClean="0">
                  <a:solidFill>
                    <a:srgbClr val="C00000"/>
                  </a:solidFill>
                  <a:latin typeface="微软雅黑" panose="020B0503020204020204" pitchFamily="34" charset="-122"/>
                  <a:ea typeface="微软雅黑" panose="020B0503020204020204" pitchFamily="34" charset="-122"/>
                </a:rPr>
                <a:t>Challenge</a:t>
              </a:r>
              <a:endParaRPr lang="zh-CN" altLang="en-US" sz="1200" b="1" dirty="0">
                <a:solidFill>
                  <a:srgbClr val="C00000"/>
                </a:solidFill>
                <a:latin typeface="微软雅黑" panose="020B0503020204020204" pitchFamily="34" charset="-122"/>
                <a:ea typeface="微软雅黑" panose="020B0503020204020204" pitchFamily="34" charset="-122"/>
              </a:endParaRPr>
            </a:p>
          </p:txBody>
        </p:sp>
        <p:sp>
          <p:nvSpPr>
            <p:cNvPr id="54" name="TextBox 53"/>
            <p:cNvSpPr txBox="1"/>
            <p:nvPr/>
          </p:nvSpPr>
          <p:spPr>
            <a:xfrm>
              <a:off x="4672361" y="2107580"/>
              <a:ext cx="356839" cy="584775"/>
            </a:xfrm>
            <a:prstGeom prst="rect">
              <a:avLst/>
            </a:prstGeom>
            <a:noFill/>
          </p:spPr>
          <p:txBody>
            <a:bodyPr wrap="square" rtlCol="0">
              <a:spAutoFit/>
            </a:bodyPr>
            <a:lstStyle/>
            <a:p>
              <a:r>
                <a:rPr lang="zh-CN" altLang="en-US" sz="3200" b="1" dirty="0" smtClean="0">
                  <a:solidFill>
                    <a:srgbClr val="C00000"/>
                  </a:solidFill>
                </a:rPr>
                <a:t>？</a:t>
              </a:r>
              <a:endParaRPr lang="zh-CN" altLang="en-US" sz="3200" b="1" dirty="0">
                <a:solidFill>
                  <a:srgbClr val="C00000"/>
                </a:solidFill>
              </a:endParaRPr>
            </a:p>
          </p:txBody>
        </p:sp>
      </p:grpSp>
      <p:sp>
        <p:nvSpPr>
          <p:cNvPr id="63" name="矩形 62"/>
          <p:cNvSpPr/>
          <p:nvPr/>
        </p:nvSpPr>
        <p:spPr>
          <a:xfrm>
            <a:off x="6635667" y="1542017"/>
            <a:ext cx="2167021" cy="807885"/>
          </a:xfrm>
          <a:prstGeom prst="rect">
            <a:avLst/>
          </a:prstGeom>
        </p:spPr>
        <p:txBody>
          <a:bodyPr wrap="square" lIns="68552" tIns="34276" rIns="68552" bIns="34276">
            <a:spAutoFit/>
          </a:bodyPr>
          <a:lstStyle/>
          <a:p>
            <a:pPr>
              <a:buFont typeface="Arial" panose="020B0604020202020204" pitchFamily="34" charset="0"/>
              <a:buChar char="•"/>
            </a:pPr>
            <a:r>
              <a:rPr lang="zh-CN" altLang="en-US" sz="1200" dirty="0" smtClean="0">
                <a:latin typeface="微软雅黑" panose="020B0503020204020204" pitchFamily="34" charset="-122"/>
                <a:ea typeface="微软雅黑" panose="020B0503020204020204" pitchFamily="34" charset="-122"/>
                <a:cs typeface="Arial Unicode MS" pitchFamily="34" charset="-122"/>
              </a:rPr>
              <a:t>如何在企业网络中获取全面的日志信息</a:t>
            </a:r>
            <a:endParaRPr lang="en-US" altLang="zh-CN" sz="1200" dirty="0" smtClean="0">
              <a:latin typeface="微软雅黑" panose="020B0503020204020204" pitchFamily="34" charset="-122"/>
              <a:ea typeface="微软雅黑" panose="020B0503020204020204" pitchFamily="34" charset="-122"/>
              <a:cs typeface="Arial Unicode MS" pitchFamily="34" charset="-122"/>
            </a:endParaRPr>
          </a:p>
          <a:p>
            <a:pPr>
              <a:buFont typeface="Arial" panose="020B0604020202020204" pitchFamily="34" charset="0"/>
              <a:buChar char="•"/>
            </a:pPr>
            <a:r>
              <a:rPr lang="zh-CN" altLang="en-US" sz="1200" dirty="0" smtClean="0">
                <a:latin typeface="微软雅黑" panose="020B0503020204020204" pitchFamily="34" charset="-122"/>
                <a:ea typeface="微软雅黑" panose="020B0503020204020204" pitchFamily="34" charset="-122"/>
                <a:cs typeface="Arial Unicode MS" pitchFamily="34" charset="-122"/>
              </a:rPr>
              <a:t>如何在海量日志中提取有价值的安全威胁信息</a:t>
            </a:r>
            <a:endParaRPr lang="zh-CN" altLang="en-US" sz="1000" b="1" dirty="0" smtClean="0">
              <a:latin typeface="微软雅黑" panose="020B0503020204020204" pitchFamily="34" charset="-122"/>
              <a:ea typeface="微软雅黑" panose="020B0503020204020204" pitchFamily="34" charset="-122"/>
              <a:cs typeface="Arial Unicode MS" pitchFamily="34" charset="-122"/>
            </a:endParaRPr>
          </a:p>
        </p:txBody>
      </p:sp>
      <p:sp>
        <p:nvSpPr>
          <p:cNvPr id="66" name="圆角矩形 65"/>
          <p:cNvSpPr/>
          <p:nvPr/>
        </p:nvSpPr>
        <p:spPr bwMode="auto">
          <a:xfrm>
            <a:off x="6643294" y="1478586"/>
            <a:ext cx="2127405" cy="970156"/>
          </a:xfrm>
          <a:prstGeom prst="roundRect">
            <a:avLst>
              <a:gd name="adj" fmla="val 13219"/>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grpSp>
        <p:nvGrpSpPr>
          <p:cNvPr id="11" name="组合 71"/>
          <p:cNvGrpSpPr/>
          <p:nvPr/>
        </p:nvGrpSpPr>
        <p:grpSpPr>
          <a:xfrm>
            <a:off x="2884230" y="788988"/>
            <a:ext cx="1315186" cy="1311845"/>
            <a:chOff x="2927315" y="1179444"/>
            <a:chExt cx="1315186" cy="1311845"/>
          </a:xfrm>
        </p:grpSpPr>
        <p:grpSp>
          <p:nvGrpSpPr>
            <p:cNvPr id="12" name="组合 80"/>
            <p:cNvGrpSpPr/>
            <p:nvPr/>
          </p:nvGrpSpPr>
          <p:grpSpPr>
            <a:xfrm>
              <a:off x="2927315" y="1179444"/>
              <a:ext cx="1315186" cy="1311845"/>
              <a:chOff x="1280614" y="1730632"/>
              <a:chExt cx="1915518" cy="1910663"/>
            </a:xfrm>
          </p:grpSpPr>
          <p:sp>
            <p:nvSpPr>
              <p:cNvPr id="162" name="环形箭头 161"/>
              <p:cNvSpPr/>
              <p:nvPr/>
            </p:nvSpPr>
            <p:spPr>
              <a:xfrm>
                <a:off x="1280614" y="1730632"/>
                <a:ext cx="1915518" cy="1910663"/>
              </a:xfrm>
              <a:prstGeom prst="circularArrow">
                <a:avLst>
                  <a:gd name="adj1" fmla="val 7780"/>
                  <a:gd name="adj2" fmla="val 1142319"/>
                  <a:gd name="adj3" fmla="val 20573503"/>
                  <a:gd name="adj4" fmla="val 790227"/>
                  <a:gd name="adj5" fmla="val 6999"/>
                </a:avLst>
              </a:prstGeom>
              <a:solidFill>
                <a:srgbClr val="C00000"/>
              </a:solidFill>
              <a:ln w="25400" cap="flat" cmpd="sng" algn="ctr">
                <a:solidFill>
                  <a:srgbClr val="9BBB59">
                    <a:lumMod val="40000"/>
                    <a:lumOff val="6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latin typeface="Calibri" panose="020F0502020204030204"/>
                  <a:ea typeface="宋体" panose="02010600030101010101" pitchFamily="2" charset="-122"/>
                  <a:cs typeface="+mn-cs"/>
                </a:endParaRPr>
              </a:p>
            </p:txBody>
          </p:sp>
          <p:sp>
            <p:nvSpPr>
              <p:cNvPr id="163" name="椭圆 162"/>
              <p:cNvSpPr/>
              <p:nvPr/>
            </p:nvSpPr>
            <p:spPr>
              <a:xfrm>
                <a:off x="1580146" y="2034032"/>
                <a:ext cx="1316455" cy="1316455"/>
              </a:xfrm>
              <a:prstGeom prst="ellipse">
                <a:avLst/>
              </a:prstGeom>
              <a:solidFill>
                <a:srgbClr val="C00000"/>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 lastClr="FFFFFF"/>
                  </a:solidFill>
                  <a:effectLst/>
                  <a:uLnTx/>
                  <a:uFillTx/>
                  <a:latin typeface="Calibri" panose="020F0502020204030204"/>
                  <a:ea typeface="宋体" panose="02010600030101010101" pitchFamily="2" charset="-122"/>
                  <a:cs typeface="+mn-cs"/>
                </a:endParaRPr>
              </a:p>
            </p:txBody>
          </p:sp>
        </p:grpSp>
        <p:pic>
          <p:nvPicPr>
            <p:cNvPr id="61" name="Picture 25" descr="E:\1华赛设计夹\2010-8\朱冬晴\华赛新图标\华赛新图标 png\11 其他图标(三)\不良网站 3.png"/>
            <p:cNvPicPr>
              <a:picLocks noChangeAspect="1" noChangeArrowheads="1"/>
            </p:cNvPicPr>
            <p:nvPr/>
          </p:nvPicPr>
          <p:blipFill>
            <a:blip r:embed="rId5" cstate="print">
              <a:extLst>
                <a:ext uri="{BEBA8EAE-BF5A-486C-A8C5-ECC9F3942E4B}">
                  <a14:imgProps xmlns:a14="http://schemas.microsoft.com/office/drawing/2010/main">
                    <a14:imgLayer r:embed="rId6">
                      <a14:imgEffect>
                        <a14:brightnessContrast bright="29000" contrast="6000"/>
                      </a14:imgEffect>
                    </a14:imgLayer>
                  </a14:imgProps>
                </a:ext>
                <a:ext uri="{28A0092B-C50C-407E-A947-70E740481C1C}">
                  <a14:useLocalDpi xmlns:a14="http://schemas.microsoft.com/office/drawing/2010/main" val="0"/>
                </a:ext>
              </a:extLst>
            </a:blip>
            <a:srcRect/>
            <a:stretch>
              <a:fillRect/>
            </a:stretch>
          </p:blipFill>
          <p:spPr bwMode="auto">
            <a:xfrm>
              <a:off x="3357717" y="1868848"/>
              <a:ext cx="385341" cy="348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21" descr="E:\1华赛设计夹\2010-8\朱冬晴\华赛新图标\华赛新图标 png\11 其他图标(三)\木马 3.png"/>
            <p:cNvPicPr>
              <a:picLocks noChangeAspect="1" noChangeArrowheads="1"/>
            </p:cNvPicPr>
            <p:nvPr/>
          </p:nvPicPr>
          <p:blipFill>
            <a:blip r:embed="rId7" cstate="print">
              <a:extLst>
                <a:ext uri="{BEBA8EAE-BF5A-486C-A8C5-ECC9F3942E4B}">
                  <a14:imgProps xmlns:a14="http://schemas.microsoft.com/office/drawing/2010/main">
                    <a14:imgLayer r:embed="rId8">
                      <a14:imgEffect>
                        <a14:brightnessContrast bright="100000" contrast="60000"/>
                      </a14:imgEffect>
                    </a14:imgLayer>
                  </a14:imgProps>
                </a:ext>
                <a:ext uri="{28A0092B-C50C-407E-A947-70E740481C1C}">
                  <a14:useLocalDpi xmlns:a14="http://schemas.microsoft.com/office/drawing/2010/main" val="0"/>
                </a:ext>
              </a:extLst>
            </a:blip>
            <a:srcRect/>
            <a:stretch>
              <a:fillRect/>
            </a:stretch>
          </p:blipFill>
          <p:spPr bwMode="auto">
            <a:xfrm>
              <a:off x="3228978" y="1501353"/>
              <a:ext cx="308982" cy="230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24" descr="E:\1华赛设计夹\2010-8\朱冬晴\华赛新图标\华赛新图标 png\11 其他图标(三)\Worm 3.png"/>
            <p:cNvPicPr>
              <a:picLocks noChangeAspect="1" noChangeArrowheads="1"/>
            </p:cNvPicPr>
            <p:nvPr/>
          </p:nvPicPr>
          <p:blipFill>
            <a:blip r:embed="rId9" cstate="print">
              <a:extLst>
                <a:ext uri="{BEBA8EAE-BF5A-486C-A8C5-ECC9F3942E4B}">
                  <a14:imgProps xmlns:a14="http://schemas.microsoft.com/office/drawing/2010/main">
                    <a14:imgLayer r:embed="rId10">
                      <a14:imgEffect>
                        <a14:brightnessContrast contrast="100000"/>
                      </a14:imgEffect>
                    </a14:imgLayer>
                  </a14:imgProps>
                </a:ext>
                <a:ext uri="{28A0092B-C50C-407E-A947-70E740481C1C}">
                  <a14:useLocalDpi xmlns:a14="http://schemas.microsoft.com/office/drawing/2010/main" val="0"/>
                </a:ext>
              </a:extLst>
            </a:blip>
            <a:srcRect/>
            <a:stretch>
              <a:fillRect/>
            </a:stretch>
          </p:blipFill>
          <p:spPr bwMode="auto">
            <a:xfrm>
              <a:off x="3631947" y="1522433"/>
              <a:ext cx="333301" cy="268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 name="组合 50"/>
          <p:cNvGrpSpPr/>
          <p:nvPr/>
        </p:nvGrpSpPr>
        <p:grpSpPr>
          <a:xfrm>
            <a:off x="3378480" y="3088873"/>
            <a:ext cx="1174955" cy="1171977"/>
            <a:chOff x="5372380" y="2835941"/>
            <a:chExt cx="1174955" cy="1171977"/>
          </a:xfrm>
        </p:grpSpPr>
        <p:grpSp>
          <p:nvGrpSpPr>
            <p:cNvPr id="14" name="组合 84"/>
            <p:cNvGrpSpPr/>
            <p:nvPr/>
          </p:nvGrpSpPr>
          <p:grpSpPr>
            <a:xfrm>
              <a:off x="5372380" y="2835941"/>
              <a:ext cx="1174955" cy="1171977"/>
              <a:chOff x="2708783" y="2209030"/>
              <a:chExt cx="1915518" cy="1910663"/>
            </a:xfrm>
          </p:grpSpPr>
          <p:sp>
            <p:nvSpPr>
              <p:cNvPr id="157" name="椭圆 156"/>
              <p:cNvSpPr/>
              <p:nvPr/>
            </p:nvSpPr>
            <p:spPr>
              <a:xfrm>
                <a:off x="3035182" y="2508773"/>
                <a:ext cx="1316456" cy="1316456"/>
              </a:xfrm>
              <a:prstGeom prst="ellipse">
                <a:avLst/>
              </a:prstGeom>
              <a:solidFill>
                <a:srgbClr val="0099CC"/>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 lastClr="FFFFFF"/>
                  </a:solidFill>
                  <a:effectLst/>
                  <a:uLnTx/>
                  <a:uFillTx/>
                  <a:latin typeface="Calibri" panose="020F0502020204030204"/>
                  <a:ea typeface="宋体" panose="02010600030101010101" pitchFamily="2" charset="-122"/>
                  <a:cs typeface="+mn-cs"/>
                </a:endParaRPr>
              </a:p>
            </p:txBody>
          </p:sp>
          <p:sp>
            <p:nvSpPr>
              <p:cNvPr id="158" name="环形箭头 157"/>
              <p:cNvSpPr/>
              <p:nvPr/>
            </p:nvSpPr>
            <p:spPr>
              <a:xfrm>
                <a:off x="2708783" y="2209030"/>
                <a:ext cx="1915518" cy="1910663"/>
              </a:xfrm>
              <a:prstGeom prst="circularArrow">
                <a:avLst>
                  <a:gd name="adj1" fmla="val 12242"/>
                  <a:gd name="adj2" fmla="val 16148"/>
                  <a:gd name="adj3" fmla="val 206695"/>
                  <a:gd name="adj4" fmla="val 570767"/>
                  <a:gd name="adj5" fmla="val 5491"/>
                </a:avLst>
              </a:prstGeom>
              <a:solidFill>
                <a:srgbClr val="0099CC"/>
              </a:solidFill>
              <a:ln w="25400" cap="flat" cmpd="sng" algn="ctr">
                <a:solidFill>
                  <a:srgbClr val="4F81BD">
                    <a:lumMod val="40000"/>
                    <a:lumOff val="6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sysClr val="windowText" lastClr="000000"/>
                  </a:solidFill>
                  <a:effectLst/>
                  <a:uLnTx/>
                  <a:uFillTx/>
                  <a:latin typeface="Calibri" panose="020F0502020204030204"/>
                  <a:ea typeface="宋体" panose="02010600030101010101" pitchFamily="2" charset="-122"/>
                  <a:cs typeface="+mn-cs"/>
                </a:endParaRPr>
              </a:p>
            </p:txBody>
          </p:sp>
        </p:grpSp>
        <p:sp>
          <p:nvSpPr>
            <p:cNvPr id="71" name="Freeform 6"/>
            <p:cNvSpPr>
              <a:spLocks noEditPoints="1"/>
            </p:cNvSpPr>
            <p:nvPr/>
          </p:nvSpPr>
          <p:spPr bwMode="auto">
            <a:xfrm>
              <a:off x="5680166" y="3106586"/>
              <a:ext cx="618084" cy="593741"/>
            </a:xfrm>
            <a:custGeom>
              <a:avLst/>
              <a:gdLst/>
              <a:ahLst/>
              <a:cxnLst>
                <a:cxn ang="0">
                  <a:pos x="8491" y="6290"/>
                </a:cxn>
                <a:cxn ang="0">
                  <a:pos x="6873" y="8362"/>
                </a:cxn>
                <a:cxn ang="0">
                  <a:pos x="6986" y="9079"/>
                </a:cxn>
                <a:cxn ang="0">
                  <a:pos x="7846" y="9263"/>
                </a:cxn>
                <a:cxn ang="0">
                  <a:pos x="9992" y="7645"/>
                </a:cxn>
                <a:cxn ang="0">
                  <a:pos x="10166" y="8473"/>
                </a:cxn>
                <a:cxn ang="0">
                  <a:pos x="9632" y="10014"/>
                </a:cxn>
                <a:cxn ang="0">
                  <a:pos x="8189" y="10838"/>
                </a:cxn>
                <a:cxn ang="0">
                  <a:pos x="6533" y="10466"/>
                </a:cxn>
                <a:cxn ang="0">
                  <a:pos x="5577" y="9113"/>
                </a:cxn>
                <a:cxn ang="0">
                  <a:pos x="5786" y="7419"/>
                </a:cxn>
                <a:cxn ang="0">
                  <a:pos x="7035" y="6338"/>
                </a:cxn>
                <a:cxn ang="0">
                  <a:pos x="12355" y="1506"/>
                </a:cxn>
                <a:cxn ang="0">
                  <a:pos x="8146" y="8658"/>
                </a:cxn>
                <a:cxn ang="0">
                  <a:pos x="7850" y="8699"/>
                </a:cxn>
                <a:cxn ang="0">
                  <a:pos x="7597" y="8526"/>
                </a:cxn>
                <a:cxn ang="0">
                  <a:pos x="7526" y="8234"/>
                </a:cxn>
                <a:cxn ang="0">
                  <a:pos x="7836" y="681"/>
                </a:cxn>
                <a:cxn ang="0">
                  <a:pos x="9636" y="892"/>
                </a:cxn>
                <a:cxn ang="0">
                  <a:pos x="11291" y="1490"/>
                </a:cxn>
                <a:cxn ang="0">
                  <a:pos x="10179" y="2532"/>
                </a:cxn>
                <a:cxn ang="0">
                  <a:pos x="8448" y="2117"/>
                </a:cxn>
                <a:cxn ang="0">
                  <a:pos x="4774" y="2868"/>
                </a:cxn>
                <a:cxn ang="0">
                  <a:pos x="1795" y="6320"/>
                </a:cxn>
                <a:cxn ang="0">
                  <a:pos x="1911" y="11034"/>
                </a:cxn>
                <a:cxn ang="0">
                  <a:pos x="5051" y="14337"/>
                </a:cxn>
                <a:cxn ang="0">
                  <a:pos x="9744" y="14683"/>
                </a:cxn>
                <a:cxn ang="0">
                  <a:pos x="13333" y="11867"/>
                </a:cxn>
                <a:cxn ang="0">
                  <a:pos x="14246" y="8018"/>
                </a:cxn>
                <a:cxn ang="0">
                  <a:pos x="13831" y="6205"/>
                </a:cxn>
                <a:cxn ang="0">
                  <a:pos x="14727" y="4804"/>
                </a:cxn>
                <a:cxn ang="0">
                  <a:pos x="15408" y="6518"/>
                </a:cxn>
                <a:cxn ang="0">
                  <a:pos x="15670" y="8401"/>
                </a:cxn>
                <a:cxn ang="0">
                  <a:pos x="13877" y="13519"/>
                </a:cxn>
                <a:cxn ang="0">
                  <a:pos x="9025" y="16290"/>
                </a:cxn>
                <a:cxn ang="0">
                  <a:pos x="3459" y="15037"/>
                </a:cxn>
                <a:cxn ang="0">
                  <a:pos x="247" y="10488"/>
                </a:cxn>
                <a:cxn ang="0">
                  <a:pos x="947" y="4794"/>
                </a:cxn>
                <a:cxn ang="0">
                  <a:pos x="5145" y="1159"/>
                </a:cxn>
                <a:cxn ang="0">
                  <a:pos x="8534" y="3202"/>
                </a:cxn>
                <a:cxn ang="0">
                  <a:pos x="9934" y="3587"/>
                </a:cxn>
                <a:cxn ang="0">
                  <a:pos x="9591" y="4914"/>
                </a:cxn>
                <a:cxn ang="0">
                  <a:pos x="8687" y="4599"/>
                </a:cxn>
                <a:cxn ang="0">
                  <a:pos x="7426" y="4528"/>
                </a:cxn>
                <a:cxn ang="0">
                  <a:pos x="4864" y="5828"/>
                </a:cxn>
                <a:cxn ang="0">
                  <a:pos x="3820" y="8530"/>
                </a:cxn>
                <a:cxn ang="0">
                  <a:pos x="4864" y="11234"/>
                </a:cxn>
                <a:cxn ang="0">
                  <a:pos x="7426" y="12533"/>
                </a:cxn>
                <a:cxn ang="0">
                  <a:pos x="10235" y="11753"/>
                </a:cxn>
                <a:cxn ang="0">
                  <a:pos x="11769" y="9340"/>
                </a:cxn>
                <a:cxn ang="0">
                  <a:pos x="11773" y="7741"/>
                </a:cxn>
                <a:cxn ang="0">
                  <a:pos x="11434" y="6749"/>
                </a:cxn>
                <a:cxn ang="0">
                  <a:pos x="12618" y="6104"/>
                </a:cxn>
                <a:cxn ang="0">
                  <a:pos x="13113" y="7572"/>
                </a:cxn>
                <a:cxn ang="0">
                  <a:pos x="12958" y="10126"/>
                </a:cxn>
                <a:cxn ang="0">
                  <a:pos x="10613" y="13124"/>
                </a:cxn>
                <a:cxn ang="0">
                  <a:pos x="6757" y="13795"/>
                </a:cxn>
                <a:cxn ang="0">
                  <a:pos x="3539" y="11742"/>
                </a:cxn>
                <a:cxn ang="0">
                  <a:pos x="2499" y="7982"/>
                </a:cxn>
                <a:cxn ang="0">
                  <a:pos x="4232" y="4556"/>
                </a:cxn>
                <a:cxn ang="0">
                  <a:pos x="7836" y="3157"/>
                </a:cxn>
              </a:cxnLst>
              <a:rect l="0" t="0" r="r" b="b"/>
              <a:pathLst>
                <a:path w="16200" h="16380">
                  <a:moveTo>
                    <a:pt x="7836" y="6196"/>
                  </a:moveTo>
                  <a:lnTo>
                    <a:pt x="7884" y="6196"/>
                  </a:lnTo>
                  <a:lnTo>
                    <a:pt x="7932" y="6198"/>
                  </a:lnTo>
                  <a:lnTo>
                    <a:pt x="7981" y="6200"/>
                  </a:lnTo>
                  <a:lnTo>
                    <a:pt x="8029" y="6203"/>
                  </a:lnTo>
                  <a:lnTo>
                    <a:pt x="8076" y="6208"/>
                  </a:lnTo>
                  <a:lnTo>
                    <a:pt x="8123" y="6213"/>
                  </a:lnTo>
                  <a:lnTo>
                    <a:pt x="8170" y="6219"/>
                  </a:lnTo>
                  <a:lnTo>
                    <a:pt x="8217" y="6226"/>
                  </a:lnTo>
                  <a:lnTo>
                    <a:pt x="8264" y="6235"/>
                  </a:lnTo>
                  <a:lnTo>
                    <a:pt x="8310" y="6244"/>
                  </a:lnTo>
                  <a:lnTo>
                    <a:pt x="8356" y="6254"/>
                  </a:lnTo>
                  <a:lnTo>
                    <a:pt x="8401" y="6265"/>
                  </a:lnTo>
                  <a:lnTo>
                    <a:pt x="8447" y="6277"/>
                  </a:lnTo>
                  <a:lnTo>
                    <a:pt x="8491" y="6290"/>
                  </a:lnTo>
                  <a:lnTo>
                    <a:pt x="8536" y="6303"/>
                  </a:lnTo>
                  <a:lnTo>
                    <a:pt x="8580" y="6318"/>
                  </a:lnTo>
                  <a:lnTo>
                    <a:pt x="7021" y="7939"/>
                  </a:lnTo>
                  <a:lnTo>
                    <a:pt x="7016" y="7948"/>
                  </a:lnTo>
                  <a:lnTo>
                    <a:pt x="7005" y="7972"/>
                  </a:lnTo>
                  <a:lnTo>
                    <a:pt x="6987" y="8010"/>
                  </a:lnTo>
                  <a:lnTo>
                    <a:pt x="6965" y="8061"/>
                  </a:lnTo>
                  <a:lnTo>
                    <a:pt x="6954" y="8091"/>
                  </a:lnTo>
                  <a:lnTo>
                    <a:pt x="6942" y="8123"/>
                  </a:lnTo>
                  <a:lnTo>
                    <a:pt x="6929" y="8158"/>
                  </a:lnTo>
                  <a:lnTo>
                    <a:pt x="6917" y="8195"/>
                  </a:lnTo>
                  <a:lnTo>
                    <a:pt x="6905" y="8234"/>
                  </a:lnTo>
                  <a:lnTo>
                    <a:pt x="6894" y="8275"/>
                  </a:lnTo>
                  <a:lnTo>
                    <a:pt x="6883" y="8318"/>
                  </a:lnTo>
                  <a:lnTo>
                    <a:pt x="6873" y="8362"/>
                  </a:lnTo>
                  <a:lnTo>
                    <a:pt x="6865" y="8407"/>
                  </a:lnTo>
                  <a:lnTo>
                    <a:pt x="6857" y="8454"/>
                  </a:lnTo>
                  <a:lnTo>
                    <a:pt x="6852" y="8501"/>
                  </a:lnTo>
                  <a:lnTo>
                    <a:pt x="6848" y="8549"/>
                  </a:lnTo>
                  <a:lnTo>
                    <a:pt x="6846" y="8598"/>
                  </a:lnTo>
                  <a:lnTo>
                    <a:pt x="6847" y="8648"/>
                  </a:lnTo>
                  <a:lnTo>
                    <a:pt x="6850" y="8698"/>
                  </a:lnTo>
                  <a:lnTo>
                    <a:pt x="6855" y="8747"/>
                  </a:lnTo>
                  <a:lnTo>
                    <a:pt x="6863" y="8796"/>
                  </a:lnTo>
                  <a:lnTo>
                    <a:pt x="6874" y="8845"/>
                  </a:lnTo>
                  <a:lnTo>
                    <a:pt x="6890" y="8893"/>
                  </a:lnTo>
                  <a:lnTo>
                    <a:pt x="6908" y="8941"/>
                  </a:lnTo>
                  <a:lnTo>
                    <a:pt x="6929" y="8989"/>
                  </a:lnTo>
                  <a:lnTo>
                    <a:pt x="6956" y="9034"/>
                  </a:lnTo>
                  <a:lnTo>
                    <a:pt x="6986" y="9079"/>
                  </a:lnTo>
                  <a:lnTo>
                    <a:pt x="7021" y="9122"/>
                  </a:lnTo>
                  <a:lnTo>
                    <a:pt x="7060" y="9161"/>
                  </a:lnTo>
                  <a:lnTo>
                    <a:pt x="7104" y="9194"/>
                  </a:lnTo>
                  <a:lnTo>
                    <a:pt x="7152" y="9223"/>
                  </a:lnTo>
                  <a:lnTo>
                    <a:pt x="7203" y="9245"/>
                  </a:lnTo>
                  <a:lnTo>
                    <a:pt x="7258" y="9264"/>
                  </a:lnTo>
                  <a:lnTo>
                    <a:pt x="7317" y="9278"/>
                  </a:lnTo>
                  <a:lnTo>
                    <a:pt x="7378" y="9288"/>
                  </a:lnTo>
                  <a:lnTo>
                    <a:pt x="7441" y="9294"/>
                  </a:lnTo>
                  <a:lnTo>
                    <a:pt x="7506" y="9296"/>
                  </a:lnTo>
                  <a:lnTo>
                    <a:pt x="7573" y="9295"/>
                  </a:lnTo>
                  <a:lnTo>
                    <a:pt x="7641" y="9291"/>
                  </a:lnTo>
                  <a:lnTo>
                    <a:pt x="7709" y="9283"/>
                  </a:lnTo>
                  <a:lnTo>
                    <a:pt x="7778" y="9274"/>
                  </a:lnTo>
                  <a:lnTo>
                    <a:pt x="7846" y="9263"/>
                  </a:lnTo>
                  <a:lnTo>
                    <a:pt x="7915" y="9250"/>
                  </a:lnTo>
                  <a:lnTo>
                    <a:pt x="7983" y="9234"/>
                  </a:lnTo>
                  <a:lnTo>
                    <a:pt x="8049" y="9218"/>
                  </a:lnTo>
                  <a:lnTo>
                    <a:pt x="8114" y="9200"/>
                  </a:lnTo>
                  <a:lnTo>
                    <a:pt x="8177" y="9182"/>
                  </a:lnTo>
                  <a:lnTo>
                    <a:pt x="8237" y="9164"/>
                  </a:lnTo>
                  <a:lnTo>
                    <a:pt x="8296" y="9144"/>
                  </a:lnTo>
                  <a:lnTo>
                    <a:pt x="8351" y="9126"/>
                  </a:lnTo>
                  <a:lnTo>
                    <a:pt x="8403" y="9107"/>
                  </a:lnTo>
                  <a:lnTo>
                    <a:pt x="8450" y="9090"/>
                  </a:lnTo>
                  <a:lnTo>
                    <a:pt x="8533" y="9058"/>
                  </a:lnTo>
                  <a:lnTo>
                    <a:pt x="8596" y="9033"/>
                  </a:lnTo>
                  <a:lnTo>
                    <a:pt x="8636" y="9015"/>
                  </a:lnTo>
                  <a:lnTo>
                    <a:pt x="8649" y="9009"/>
                  </a:lnTo>
                  <a:lnTo>
                    <a:pt x="9992" y="7645"/>
                  </a:lnTo>
                  <a:lnTo>
                    <a:pt x="10012" y="7698"/>
                  </a:lnTo>
                  <a:lnTo>
                    <a:pt x="10032" y="7750"/>
                  </a:lnTo>
                  <a:lnTo>
                    <a:pt x="10049" y="7802"/>
                  </a:lnTo>
                  <a:lnTo>
                    <a:pt x="10067" y="7855"/>
                  </a:lnTo>
                  <a:lnTo>
                    <a:pt x="10082" y="7909"/>
                  </a:lnTo>
                  <a:lnTo>
                    <a:pt x="10096" y="7964"/>
                  </a:lnTo>
                  <a:lnTo>
                    <a:pt x="10110" y="8018"/>
                  </a:lnTo>
                  <a:lnTo>
                    <a:pt x="10121" y="8073"/>
                  </a:lnTo>
                  <a:lnTo>
                    <a:pt x="10131" y="8129"/>
                  </a:lnTo>
                  <a:lnTo>
                    <a:pt x="10140" y="8185"/>
                  </a:lnTo>
                  <a:lnTo>
                    <a:pt x="10148" y="8242"/>
                  </a:lnTo>
                  <a:lnTo>
                    <a:pt x="10155" y="8299"/>
                  </a:lnTo>
                  <a:lnTo>
                    <a:pt x="10160" y="8356"/>
                  </a:lnTo>
                  <a:lnTo>
                    <a:pt x="10164" y="8414"/>
                  </a:lnTo>
                  <a:lnTo>
                    <a:pt x="10166" y="8473"/>
                  </a:lnTo>
                  <a:lnTo>
                    <a:pt x="10166" y="8531"/>
                  </a:lnTo>
                  <a:lnTo>
                    <a:pt x="10163" y="8651"/>
                  </a:lnTo>
                  <a:lnTo>
                    <a:pt x="10155" y="8768"/>
                  </a:lnTo>
                  <a:lnTo>
                    <a:pt x="10139" y="8885"/>
                  </a:lnTo>
                  <a:lnTo>
                    <a:pt x="10119" y="9000"/>
                  </a:lnTo>
                  <a:lnTo>
                    <a:pt x="10092" y="9113"/>
                  </a:lnTo>
                  <a:lnTo>
                    <a:pt x="10060" y="9224"/>
                  </a:lnTo>
                  <a:lnTo>
                    <a:pt x="10024" y="9333"/>
                  </a:lnTo>
                  <a:lnTo>
                    <a:pt x="9983" y="9438"/>
                  </a:lnTo>
                  <a:lnTo>
                    <a:pt x="9936" y="9541"/>
                  </a:lnTo>
                  <a:lnTo>
                    <a:pt x="9884" y="9643"/>
                  </a:lnTo>
                  <a:lnTo>
                    <a:pt x="9828" y="9740"/>
                  </a:lnTo>
                  <a:lnTo>
                    <a:pt x="9767" y="9835"/>
                  </a:lnTo>
                  <a:lnTo>
                    <a:pt x="9702" y="9926"/>
                  </a:lnTo>
                  <a:lnTo>
                    <a:pt x="9632" y="10014"/>
                  </a:lnTo>
                  <a:lnTo>
                    <a:pt x="9559" y="10099"/>
                  </a:lnTo>
                  <a:lnTo>
                    <a:pt x="9482" y="10180"/>
                  </a:lnTo>
                  <a:lnTo>
                    <a:pt x="9401" y="10258"/>
                  </a:lnTo>
                  <a:lnTo>
                    <a:pt x="9317" y="10332"/>
                  </a:lnTo>
                  <a:lnTo>
                    <a:pt x="9229" y="10401"/>
                  </a:lnTo>
                  <a:lnTo>
                    <a:pt x="9137" y="10466"/>
                  </a:lnTo>
                  <a:lnTo>
                    <a:pt x="9042" y="10527"/>
                  </a:lnTo>
                  <a:lnTo>
                    <a:pt x="8945" y="10584"/>
                  </a:lnTo>
                  <a:lnTo>
                    <a:pt x="8844" y="10635"/>
                  </a:lnTo>
                  <a:lnTo>
                    <a:pt x="8741" y="10682"/>
                  </a:lnTo>
                  <a:lnTo>
                    <a:pt x="8635" y="10724"/>
                  </a:lnTo>
                  <a:lnTo>
                    <a:pt x="8527" y="10761"/>
                  </a:lnTo>
                  <a:lnTo>
                    <a:pt x="8416" y="10792"/>
                  </a:lnTo>
                  <a:lnTo>
                    <a:pt x="8304" y="10818"/>
                  </a:lnTo>
                  <a:lnTo>
                    <a:pt x="8189" y="10838"/>
                  </a:lnTo>
                  <a:lnTo>
                    <a:pt x="8073" y="10854"/>
                  </a:lnTo>
                  <a:lnTo>
                    <a:pt x="7954" y="10863"/>
                  </a:lnTo>
                  <a:lnTo>
                    <a:pt x="7836" y="10866"/>
                  </a:lnTo>
                  <a:lnTo>
                    <a:pt x="7715" y="10863"/>
                  </a:lnTo>
                  <a:lnTo>
                    <a:pt x="7598" y="10854"/>
                  </a:lnTo>
                  <a:lnTo>
                    <a:pt x="7481" y="10838"/>
                  </a:lnTo>
                  <a:lnTo>
                    <a:pt x="7367" y="10818"/>
                  </a:lnTo>
                  <a:lnTo>
                    <a:pt x="7253" y="10792"/>
                  </a:lnTo>
                  <a:lnTo>
                    <a:pt x="7143" y="10761"/>
                  </a:lnTo>
                  <a:lnTo>
                    <a:pt x="7035" y="10724"/>
                  </a:lnTo>
                  <a:lnTo>
                    <a:pt x="6929" y="10682"/>
                  </a:lnTo>
                  <a:lnTo>
                    <a:pt x="6826" y="10635"/>
                  </a:lnTo>
                  <a:lnTo>
                    <a:pt x="6725" y="10584"/>
                  </a:lnTo>
                  <a:lnTo>
                    <a:pt x="6628" y="10527"/>
                  </a:lnTo>
                  <a:lnTo>
                    <a:pt x="6533" y="10466"/>
                  </a:lnTo>
                  <a:lnTo>
                    <a:pt x="6442" y="10401"/>
                  </a:lnTo>
                  <a:lnTo>
                    <a:pt x="6354" y="10332"/>
                  </a:lnTo>
                  <a:lnTo>
                    <a:pt x="6269" y="10258"/>
                  </a:lnTo>
                  <a:lnTo>
                    <a:pt x="6189" y="10180"/>
                  </a:lnTo>
                  <a:lnTo>
                    <a:pt x="6111" y="10099"/>
                  </a:lnTo>
                  <a:lnTo>
                    <a:pt x="6037" y="10014"/>
                  </a:lnTo>
                  <a:lnTo>
                    <a:pt x="5968" y="9926"/>
                  </a:lnTo>
                  <a:lnTo>
                    <a:pt x="5903" y="9835"/>
                  </a:lnTo>
                  <a:lnTo>
                    <a:pt x="5842" y="9740"/>
                  </a:lnTo>
                  <a:lnTo>
                    <a:pt x="5786" y="9643"/>
                  </a:lnTo>
                  <a:lnTo>
                    <a:pt x="5735" y="9541"/>
                  </a:lnTo>
                  <a:lnTo>
                    <a:pt x="5688" y="9438"/>
                  </a:lnTo>
                  <a:lnTo>
                    <a:pt x="5646" y="9333"/>
                  </a:lnTo>
                  <a:lnTo>
                    <a:pt x="5609" y="9224"/>
                  </a:lnTo>
                  <a:lnTo>
                    <a:pt x="5577" y="9113"/>
                  </a:lnTo>
                  <a:lnTo>
                    <a:pt x="5552" y="9000"/>
                  </a:lnTo>
                  <a:lnTo>
                    <a:pt x="5531" y="8885"/>
                  </a:lnTo>
                  <a:lnTo>
                    <a:pt x="5516" y="8768"/>
                  </a:lnTo>
                  <a:lnTo>
                    <a:pt x="5507" y="8651"/>
                  </a:lnTo>
                  <a:lnTo>
                    <a:pt x="5504" y="8531"/>
                  </a:lnTo>
                  <a:lnTo>
                    <a:pt x="5507" y="8411"/>
                  </a:lnTo>
                  <a:lnTo>
                    <a:pt x="5516" y="8292"/>
                  </a:lnTo>
                  <a:lnTo>
                    <a:pt x="5531" y="8176"/>
                  </a:lnTo>
                  <a:lnTo>
                    <a:pt x="5552" y="8061"/>
                  </a:lnTo>
                  <a:lnTo>
                    <a:pt x="5577" y="7948"/>
                  </a:lnTo>
                  <a:lnTo>
                    <a:pt x="5609" y="7838"/>
                  </a:lnTo>
                  <a:lnTo>
                    <a:pt x="5646" y="7729"/>
                  </a:lnTo>
                  <a:lnTo>
                    <a:pt x="5688" y="7623"/>
                  </a:lnTo>
                  <a:lnTo>
                    <a:pt x="5735" y="7519"/>
                  </a:lnTo>
                  <a:lnTo>
                    <a:pt x="5786" y="7419"/>
                  </a:lnTo>
                  <a:lnTo>
                    <a:pt x="5842" y="7322"/>
                  </a:lnTo>
                  <a:lnTo>
                    <a:pt x="5903" y="7227"/>
                  </a:lnTo>
                  <a:lnTo>
                    <a:pt x="5968" y="7136"/>
                  </a:lnTo>
                  <a:lnTo>
                    <a:pt x="6037" y="7046"/>
                  </a:lnTo>
                  <a:lnTo>
                    <a:pt x="6111" y="6962"/>
                  </a:lnTo>
                  <a:lnTo>
                    <a:pt x="6189" y="6881"/>
                  </a:lnTo>
                  <a:lnTo>
                    <a:pt x="6269" y="6804"/>
                  </a:lnTo>
                  <a:lnTo>
                    <a:pt x="6354" y="6730"/>
                  </a:lnTo>
                  <a:lnTo>
                    <a:pt x="6442" y="6661"/>
                  </a:lnTo>
                  <a:lnTo>
                    <a:pt x="6533" y="6595"/>
                  </a:lnTo>
                  <a:lnTo>
                    <a:pt x="6628" y="6535"/>
                  </a:lnTo>
                  <a:lnTo>
                    <a:pt x="6725" y="6478"/>
                  </a:lnTo>
                  <a:lnTo>
                    <a:pt x="6826" y="6426"/>
                  </a:lnTo>
                  <a:lnTo>
                    <a:pt x="6929" y="6379"/>
                  </a:lnTo>
                  <a:lnTo>
                    <a:pt x="7035" y="6338"/>
                  </a:lnTo>
                  <a:lnTo>
                    <a:pt x="7143" y="6301"/>
                  </a:lnTo>
                  <a:lnTo>
                    <a:pt x="7253" y="6269"/>
                  </a:lnTo>
                  <a:lnTo>
                    <a:pt x="7367" y="6243"/>
                  </a:lnTo>
                  <a:lnTo>
                    <a:pt x="7481" y="6222"/>
                  </a:lnTo>
                  <a:lnTo>
                    <a:pt x="7598" y="6208"/>
                  </a:lnTo>
                  <a:lnTo>
                    <a:pt x="7715" y="6199"/>
                  </a:lnTo>
                  <a:lnTo>
                    <a:pt x="7836" y="6196"/>
                  </a:lnTo>
                  <a:close/>
                  <a:moveTo>
                    <a:pt x="13791" y="0"/>
                  </a:moveTo>
                  <a:lnTo>
                    <a:pt x="14460" y="0"/>
                  </a:lnTo>
                  <a:lnTo>
                    <a:pt x="14460" y="1743"/>
                  </a:lnTo>
                  <a:lnTo>
                    <a:pt x="16200" y="1743"/>
                  </a:lnTo>
                  <a:lnTo>
                    <a:pt x="16200" y="2413"/>
                  </a:lnTo>
                  <a:lnTo>
                    <a:pt x="13791" y="2413"/>
                  </a:lnTo>
                  <a:lnTo>
                    <a:pt x="13791" y="0"/>
                  </a:lnTo>
                  <a:close/>
                  <a:moveTo>
                    <a:pt x="12355" y="1506"/>
                  </a:moveTo>
                  <a:lnTo>
                    <a:pt x="13023" y="1506"/>
                  </a:lnTo>
                  <a:lnTo>
                    <a:pt x="13023" y="3249"/>
                  </a:lnTo>
                  <a:lnTo>
                    <a:pt x="14763" y="3249"/>
                  </a:lnTo>
                  <a:lnTo>
                    <a:pt x="14763" y="3918"/>
                  </a:lnTo>
                  <a:lnTo>
                    <a:pt x="12355" y="3918"/>
                  </a:lnTo>
                  <a:lnTo>
                    <a:pt x="12355" y="1506"/>
                  </a:lnTo>
                  <a:close/>
                  <a:moveTo>
                    <a:pt x="11645" y="3850"/>
                  </a:moveTo>
                  <a:lnTo>
                    <a:pt x="12251" y="4437"/>
                  </a:lnTo>
                  <a:lnTo>
                    <a:pt x="8247" y="8581"/>
                  </a:lnTo>
                  <a:lnTo>
                    <a:pt x="8231" y="8596"/>
                  </a:lnTo>
                  <a:lnTo>
                    <a:pt x="8215" y="8611"/>
                  </a:lnTo>
                  <a:lnTo>
                    <a:pt x="8199" y="8624"/>
                  </a:lnTo>
                  <a:lnTo>
                    <a:pt x="8182" y="8636"/>
                  </a:lnTo>
                  <a:lnTo>
                    <a:pt x="8164" y="8648"/>
                  </a:lnTo>
                  <a:lnTo>
                    <a:pt x="8146" y="8658"/>
                  </a:lnTo>
                  <a:lnTo>
                    <a:pt x="8128" y="8667"/>
                  </a:lnTo>
                  <a:lnTo>
                    <a:pt x="8110" y="8676"/>
                  </a:lnTo>
                  <a:lnTo>
                    <a:pt x="8090" y="8683"/>
                  </a:lnTo>
                  <a:lnTo>
                    <a:pt x="8071" y="8690"/>
                  </a:lnTo>
                  <a:lnTo>
                    <a:pt x="8051" y="8696"/>
                  </a:lnTo>
                  <a:lnTo>
                    <a:pt x="8031" y="8700"/>
                  </a:lnTo>
                  <a:lnTo>
                    <a:pt x="8012" y="8704"/>
                  </a:lnTo>
                  <a:lnTo>
                    <a:pt x="7991" y="8707"/>
                  </a:lnTo>
                  <a:lnTo>
                    <a:pt x="7971" y="8708"/>
                  </a:lnTo>
                  <a:lnTo>
                    <a:pt x="7951" y="8709"/>
                  </a:lnTo>
                  <a:lnTo>
                    <a:pt x="7931" y="8709"/>
                  </a:lnTo>
                  <a:lnTo>
                    <a:pt x="7910" y="8708"/>
                  </a:lnTo>
                  <a:lnTo>
                    <a:pt x="7890" y="8706"/>
                  </a:lnTo>
                  <a:lnTo>
                    <a:pt x="7871" y="8703"/>
                  </a:lnTo>
                  <a:lnTo>
                    <a:pt x="7850" y="8699"/>
                  </a:lnTo>
                  <a:lnTo>
                    <a:pt x="7831" y="8694"/>
                  </a:lnTo>
                  <a:lnTo>
                    <a:pt x="7811" y="8688"/>
                  </a:lnTo>
                  <a:lnTo>
                    <a:pt x="7792" y="8681"/>
                  </a:lnTo>
                  <a:lnTo>
                    <a:pt x="7772" y="8673"/>
                  </a:lnTo>
                  <a:lnTo>
                    <a:pt x="7754" y="8664"/>
                  </a:lnTo>
                  <a:lnTo>
                    <a:pt x="7736" y="8655"/>
                  </a:lnTo>
                  <a:lnTo>
                    <a:pt x="7718" y="8644"/>
                  </a:lnTo>
                  <a:lnTo>
                    <a:pt x="7701" y="8632"/>
                  </a:lnTo>
                  <a:lnTo>
                    <a:pt x="7684" y="8619"/>
                  </a:lnTo>
                  <a:lnTo>
                    <a:pt x="7667" y="8606"/>
                  </a:lnTo>
                  <a:lnTo>
                    <a:pt x="7651" y="8590"/>
                  </a:lnTo>
                  <a:lnTo>
                    <a:pt x="7636" y="8576"/>
                  </a:lnTo>
                  <a:lnTo>
                    <a:pt x="7622" y="8560"/>
                  </a:lnTo>
                  <a:lnTo>
                    <a:pt x="7609" y="8543"/>
                  </a:lnTo>
                  <a:lnTo>
                    <a:pt x="7597" y="8526"/>
                  </a:lnTo>
                  <a:lnTo>
                    <a:pt x="7584" y="8508"/>
                  </a:lnTo>
                  <a:lnTo>
                    <a:pt x="7574" y="8490"/>
                  </a:lnTo>
                  <a:lnTo>
                    <a:pt x="7565" y="8472"/>
                  </a:lnTo>
                  <a:lnTo>
                    <a:pt x="7557" y="8453"/>
                  </a:lnTo>
                  <a:lnTo>
                    <a:pt x="7549" y="8434"/>
                  </a:lnTo>
                  <a:lnTo>
                    <a:pt x="7543" y="8414"/>
                  </a:lnTo>
                  <a:lnTo>
                    <a:pt x="7536" y="8395"/>
                  </a:lnTo>
                  <a:lnTo>
                    <a:pt x="7532" y="8375"/>
                  </a:lnTo>
                  <a:lnTo>
                    <a:pt x="7528" y="8355"/>
                  </a:lnTo>
                  <a:lnTo>
                    <a:pt x="7526" y="8335"/>
                  </a:lnTo>
                  <a:lnTo>
                    <a:pt x="7524" y="8315"/>
                  </a:lnTo>
                  <a:lnTo>
                    <a:pt x="7523" y="8294"/>
                  </a:lnTo>
                  <a:lnTo>
                    <a:pt x="7523" y="8274"/>
                  </a:lnTo>
                  <a:lnTo>
                    <a:pt x="7524" y="8254"/>
                  </a:lnTo>
                  <a:lnTo>
                    <a:pt x="7526" y="8234"/>
                  </a:lnTo>
                  <a:lnTo>
                    <a:pt x="7529" y="8214"/>
                  </a:lnTo>
                  <a:lnTo>
                    <a:pt x="7533" y="8194"/>
                  </a:lnTo>
                  <a:lnTo>
                    <a:pt x="7538" y="8174"/>
                  </a:lnTo>
                  <a:lnTo>
                    <a:pt x="7545" y="8154"/>
                  </a:lnTo>
                  <a:lnTo>
                    <a:pt x="7552" y="8135"/>
                  </a:lnTo>
                  <a:lnTo>
                    <a:pt x="7559" y="8116"/>
                  </a:lnTo>
                  <a:lnTo>
                    <a:pt x="7568" y="8098"/>
                  </a:lnTo>
                  <a:lnTo>
                    <a:pt x="7578" y="8079"/>
                  </a:lnTo>
                  <a:lnTo>
                    <a:pt x="7589" y="8061"/>
                  </a:lnTo>
                  <a:lnTo>
                    <a:pt x="7601" y="8044"/>
                  </a:lnTo>
                  <a:lnTo>
                    <a:pt x="7613" y="8027"/>
                  </a:lnTo>
                  <a:lnTo>
                    <a:pt x="7626" y="8010"/>
                  </a:lnTo>
                  <a:lnTo>
                    <a:pt x="7642" y="7994"/>
                  </a:lnTo>
                  <a:lnTo>
                    <a:pt x="11645" y="3850"/>
                  </a:lnTo>
                  <a:close/>
                  <a:moveTo>
                    <a:pt x="7836" y="681"/>
                  </a:moveTo>
                  <a:lnTo>
                    <a:pt x="7958" y="682"/>
                  </a:lnTo>
                  <a:lnTo>
                    <a:pt x="8082" y="685"/>
                  </a:lnTo>
                  <a:lnTo>
                    <a:pt x="8205" y="690"/>
                  </a:lnTo>
                  <a:lnTo>
                    <a:pt x="8327" y="696"/>
                  </a:lnTo>
                  <a:lnTo>
                    <a:pt x="8449" y="705"/>
                  </a:lnTo>
                  <a:lnTo>
                    <a:pt x="8571" y="716"/>
                  </a:lnTo>
                  <a:lnTo>
                    <a:pt x="8691" y="728"/>
                  </a:lnTo>
                  <a:lnTo>
                    <a:pt x="8812" y="742"/>
                  </a:lnTo>
                  <a:lnTo>
                    <a:pt x="8931" y="758"/>
                  </a:lnTo>
                  <a:lnTo>
                    <a:pt x="9050" y="776"/>
                  </a:lnTo>
                  <a:lnTo>
                    <a:pt x="9168" y="795"/>
                  </a:lnTo>
                  <a:lnTo>
                    <a:pt x="9287" y="817"/>
                  </a:lnTo>
                  <a:lnTo>
                    <a:pt x="9403" y="839"/>
                  </a:lnTo>
                  <a:lnTo>
                    <a:pt x="9521" y="865"/>
                  </a:lnTo>
                  <a:lnTo>
                    <a:pt x="9636" y="892"/>
                  </a:lnTo>
                  <a:lnTo>
                    <a:pt x="9752" y="919"/>
                  </a:lnTo>
                  <a:lnTo>
                    <a:pt x="9866" y="950"/>
                  </a:lnTo>
                  <a:lnTo>
                    <a:pt x="9981" y="982"/>
                  </a:lnTo>
                  <a:lnTo>
                    <a:pt x="10094" y="1015"/>
                  </a:lnTo>
                  <a:lnTo>
                    <a:pt x="10207" y="1050"/>
                  </a:lnTo>
                  <a:lnTo>
                    <a:pt x="10319" y="1086"/>
                  </a:lnTo>
                  <a:lnTo>
                    <a:pt x="10430" y="1125"/>
                  </a:lnTo>
                  <a:lnTo>
                    <a:pt x="10541" y="1165"/>
                  </a:lnTo>
                  <a:lnTo>
                    <a:pt x="10650" y="1207"/>
                  </a:lnTo>
                  <a:lnTo>
                    <a:pt x="10758" y="1250"/>
                  </a:lnTo>
                  <a:lnTo>
                    <a:pt x="10867" y="1295"/>
                  </a:lnTo>
                  <a:lnTo>
                    <a:pt x="10974" y="1341"/>
                  </a:lnTo>
                  <a:lnTo>
                    <a:pt x="11081" y="1388"/>
                  </a:lnTo>
                  <a:lnTo>
                    <a:pt x="11187" y="1438"/>
                  </a:lnTo>
                  <a:lnTo>
                    <a:pt x="11291" y="1490"/>
                  </a:lnTo>
                  <a:lnTo>
                    <a:pt x="11395" y="1542"/>
                  </a:lnTo>
                  <a:lnTo>
                    <a:pt x="11498" y="1595"/>
                  </a:lnTo>
                  <a:lnTo>
                    <a:pt x="11412" y="3181"/>
                  </a:lnTo>
                  <a:lnTo>
                    <a:pt x="11316" y="3117"/>
                  </a:lnTo>
                  <a:lnTo>
                    <a:pt x="11218" y="3055"/>
                  </a:lnTo>
                  <a:lnTo>
                    <a:pt x="11119" y="2994"/>
                  </a:lnTo>
                  <a:lnTo>
                    <a:pt x="11019" y="2936"/>
                  </a:lnTo>
                  <a:lnTo>
                    <a:pt x="10918" y="2879"/>
                  </a:lnTo>
                  <a:lnTo>
                    <a:pt x="10816" y="2825"/>
                  </a:lnTo>
                  <a:lnTo>
                    <a:pt x="10712" y="2771"/>
                  </a:lnTo>
                  <a:lnTo>
                    <a:pt x="10607" y="2719"/>
                  </a:lnTo>
                  <a:lnTo>
                    <a:pt x="10502" y="2670"/>
                  </a:lnTo>
                  <a:lnTo>
                    <a:pt x="10396" y="2622"/>
                  </a:lnTo>
                  <a:lnTo>
                    <a:pt x="10287" y="2576"/>
                  </a:lnTo>
                  <a:lnTo>
                    <a:pt x="10179" y="2532"/>
                  </a:lnTo>
                  <a:lnTo>
                    <a:pt x="10070" y="2491"/>
                  </a:lnTo>
                  <a:lnTo>
                    <a:pt x="9959" y="2450"/>
                  </a:lnTo>
                  <a:lnTo>
                    <a:pt x="9848" y="2412"/>
                  </a:lnTo>
                  <a:lnTo>
                    <a:pt x="9736" y="2376"/>
                  </a:lnTo>
                  <a:lnTo>
                    <a:pt x="9622" y="2342"/>
                  </a:lnTo>
                  <a:lnTo>
                    <a:pt x="9509" y="2310"/>
                  </a:lnTo>
                  <a:lnTo>
                    <a:pt x="9394" y="2280"/>
                  </a:lnTo>
                  <a:lnTo>
                    <a:pt x="9279" y="2252"/>
                  </a:lnTo>
                  <a:lnTo>
                    <a:pt x="9162" y="2227"/>
                  </a:lnTo>
                  <a:lnTo>
                    <a:pt x="9045" y="2203"/>
                  </a:lnTo>
                  <a:lnTo>
                    <a:pt x="8926" y="2182"/>
                  </a:lnTo>
                  <a:lnTo>
                    <a:pt x="8808" y="2162"/>
                  </a:lnTo>
                  <a:lnTo>
                    <a:pt x="8689" y="2145"/>
                  </a:lnTo>
                  <a:lnTo>
                    <a:pt x="8569" y="2129"/>
                  </a:lnTo>
                  <a:lnTo>
                    <a:pt x="8448" y="2117"/>
                  </a:lnTo>
                  <a:lnTo>
                    <a:pt x="8326" y="2107"/>
                  </a:lnTo>
                  <a:lnTo>
                    <a:pt x="8205" y="2099"/>
                  </a:lnTo>
                  <a:lnTo>
                    <a:pt x="8082" y="2093"/>
                  </a:lnTo>
                  <a:lnTo>
                    <a:pt x="7958" y="2089"/>
                  </a:lnTo>
                  <a:lnTo>
                    <a:pt x="7836" y="2087"/>
                  </a:lnTo>
                  <a:lnTo>
                    <a:pt x="7505" y="2097"/>
                  </a:lnTo>
                  <a:lnTo>
                    <a:pt x="7179" y="2121"/>
                  </a:lnTo>
                  <a:lnTo>
                    <a:pt x="6858" y="2162"/>
                  </a:lnTo>
                  <a:lnTo>
                    <a:pt x="6542" y="2219"/>
                  </a:lnTo>
                  <a:lnTo>
                    <a:pt x="6231" y="2291"/>
                  </a:lnTo>
                  <a:lnTo>
                    <a:pt x="5926" y="2378"/>
                  </a:lnTo>
                  <a:lnTo>
                    <a:pt x="5628" y="2480"/>
                  </a:lnTo>
                  <a:lnTo>
                    <a:pt x="5336" y="2595"/>
                  </a:lnTo>
                  <a:lnTo>
                    <a:pt x="5051" y="2725"/>
                  </a:lnTo>
                  <a:lnTo>
                    <a:pt x="4774" y="2868"/>
                  </a:lnTo>
                  <a:lnTo>
                    <a:pt x="4504" y="3023"/>
                  </a:lnTo>
                  <a:lnTo>
                    <a:pt x="4244" y="3191"/>
                  </a:lnTo>
                  <a:lnTo>
                    <a:pt x="3991" y="3370"/>
                  </a:lnTo>
                  <a:lnTo>
                    <a:pt x="3748" y="3563"/>
                  </a:lnTo>
                  <a:lnTo>
                    <a:pt x="3514" y="3765"/>
                  </a:lnTo>
                  <a:lnTo>
                    <a:pt x="3292" y="3978"/>
                  </a:lnTo>
                  <a:lnTo>
                    <a:pt x="3078" y="4202"/>
                  </a:lnTo>
                  <a:lnTo>
                    <a:pt x="2876" y="4437"/>
                  </a:lnTo>
                  <a:lnTo>
                    <a:pt x="2685" y="4681"/>
                  </a:lnTo>
                  <a:lnTo>
                    <a:pt x="2505" y="4932"/>
                  </a:lnTo>
                  <a:lnTo>
                    <a:pt x="2337" y="5195"/>
                  </a:lnTo>
                  <a:lnTo>
                    <a:pt x="2182" y="5464"/>
                  </a:lnTo>
                  <a:lnTo>
                    <a:pt x="2040" y="5742"/>
                  </a:lnTo>
                  <a:lnTo>
                    <a:pt x="1911" y="6027"/>
                  </a:lnTo>
                  <a:lnTo>
                    <a:pt x="1795" y="6320"/>
                  </a:lnTo>
                  <a:lnTo>
                    <a:pt x="1694" y="6619"/>
                  </a:lnTo>
                  <a:lnTo>
                    <a:pt x="1607" y="6924"/>
                  </a:lnTo>
                  <a:lnTo>
                    <a:pt x="1535" y="7235"/>
                  </a:lnTo>
                  <a:lnTo>
                    <a:pt x="1479" y="7552"/>
                  </a:lnTo>
                  <a:lnTo>
                    <a:pt x="1438" y="7874"/>
                  </a:lnTo>
                  <a:lnTo>
                    <a:pt x="1412" y="8200"/>
                  </a:lnTo>
                  <a:lnTo>
                    <a:pt x="1404" y="8531"/>
                  </a:lnTo>
                  <a:lnTo>
                    <a:pt x="1412" y="8862"/>
                  </a:lnTo>
                  <a:lnTo>
                    <a:pt x="1438" y="9188"/>
                  </a:lnTo>
                  <a:lnTo>
                    <a:pt x="1479" y="9510"/>
                  </a:lnTo>
                  <a:lnTo>
                    <a:pt x="1535" y="9826"/>
                  </a:lnTo>
                  <a:lnTo>
                    <a:pt x="1607" y="10137"/>
                  </a:lnTo>
                  <a:lnTo>
                    <a:pt x="1694" y="10443"/>
                  </a:lnTo>
                  <a:lnTo>
                    <a:pt x="1795" y="10742"/>
                  </a:lnTo>
                  <a:lnTo>
                    <a:pt x="1911" y="11034"/>
                  </a:lnTo>
                  <a:lnTo>
                    <a:pt x="2040" y="11320"/>
                  </a:lnTo>
                  <a:lnTo>
                    <a:pt x="2182" y="11597"/>
                  </a:lnTo>
                  <a:lnTo>
                    <a:pt x="2337" y="11867"/>
                  </a:lnTo>
                  <a:lnTo>
                    <a:pt x="2505" y="12128"/>
                  </a:lnTo>
                  <a:lnTo>
                    <a:pt x="2685" y="12381"/>
                  </a:lnTo>
                  <a:lnTo>
                    <a:pt x="2876" y="12625"/>
                  </a:lnTo>
                  <a:lnTo>
                    <a:pt x="3078" y="12859"/>
                  </a:lnTo>
                  <a:lnTo>
                    <a:pt x="3292" y="13083"/>
                  </a:lnTo>
                  <a:lnTo>
                    <a:pt x="3514" y="13296"/>
                  </a:lnTo>
                  <a:lnTo>
                    <a:pt x="3748" y="13499"/>
                  </a:lnTo>
                  <a:lnTo>
                    <a:pt x="3991" y="13691"/>
                  </a:lnTo>
                  <a:lnTo>
                    <a:pt x="4244" y="13871"/>
                  </a:lnTo>
                  <a:lnTo>
                    <a:pt x="4504" y="14039"/>
                  </a:lnTo>
                  <a:lnTo>
                    <a:pt x="4774" y="14194"/>
                  </a:lnTo>
                  <a:lnTo>
                    <a:pt x="5051" y="14337"/>
                  </a:lnTo>
                  <a:lnTo>
                    <a:pt x="5336" y="14466"/>
                  </a:lnTo>
                  <a:lnTo>
                    <a:pt x="5628" y="14581"/>
                  </a:lnTo>
                  <a:lnTo>
                    <a:pt x="5926" y="14683"/>
                  </a:lnTo>
                  <a:lnTo>
                    <a:pt x="6231" y="14770"/>
                  </a:lnTo>
                  <a:lnTo>
                    <a:pt x="6542" y="14842"/>
                  </a:lnTo>
                  <a:lnTo>
                    <a:pt x="6858" y="14899"/>
                  </a:lnTo>
                  <a:lnTo>
                    <a:pt x="7179" y="14940"/>
                  </a:lnTo>
                  <a:lnTo>
                    <a:pt x="7505" y="14965"/>
                  </a:lnTo>
                  <a:lnTo>
                    <a:pt x="7836" y="14973"/>
                  </a:lnTo>
                  <a:lnTo>
                    <a:pt x="8165" y="14965"/>
                  </a:lnTo>
                  <a:lnTo>
                    <a:pt x="8491" y="14940"/>
                  </a:lnTo>
                  <a:lnTo>
                    <a:pt x="8813" y="14899"/>
                  </a:lnTo>
                  <a:lnTo>
                    <a:pt x="9129" y="14842"/>
                  </a:lnTo>
                  <a:lnTo>
                    <a:pt x="9439" y="14770"/>
                  </a:lnTo>
                  <a:lnTo>
                    <a:pt x="9744" y="14683"/>
                  </a:lnTo>
                  <a:lnTo>
                    <a:pt x="10042" y="14581"/>
                  </a:lnTo>
                  <a:lnTo>
                    <a:pt x="10334" y="14466"/>
                  </a:lnTo>
                  <a:lnTo>
                    <a:pt x="10619" y="14337"/>
                  </a:lnTo>
                  <a:lnTo>
                    <a:pt x="10896" y="14194"/>
                  </a:lnTo>
                  <a:lnTo>
                    <a:pt x="11165" y="14039"/>
                  </a:lnTo>
                  <a:lnTo>
                    <a:pt x="11427" y="13871"/>
                  </a:lnTo>
                  <a:lnTo>
                    <a:pt x="11679" y="13691"/>
                  </a:lnTo>
                  <a:lnTo>
                    <a:pt x="11922" y="13499"/>
                  </a:lnTo>
                  <a:lnTo>
                    <a:pt x="12155" y="13296"/>
                  </a:lnTo>
                  <a:lnTo>
                    <a:pt x="12379" y="13083"/>
                  </a:lnTo>
                  <a:lnTo>
                    <a:pt x="12592" y="12859"/>
                  </a:lnTo>
                  <a:lnTo>
                    <a:pt x="12795" y="12625"/>
                  </a:lnTo>
                  <a:lnTo>
                    <a:pt x="12986" y="12381"/>
                  </a:lnTo>
                  <a:lnTo>
                    <a:pt x="13165" y="12128"/>
                  </a:lnTo>
                  <a:lnTo>
                    <a:pt x="13333" y="11867"/>
                  </a:lnTo>
                  <a:lnTo>
                    <a:pt x="13488" y="11597"/>
                  </a:lnTo>
                  <a:lnTo>
                    <a:pt x="13630" y="11320"/>
                  </a:lnTo>
                  <a:lnTo>
                    <a:pt x="13760" y="11034"/>
                  </a:lnTo>
                  <a:lnTo>
                    <a:pt x="13875" y="10742"/>
                  </a:lnTo>
                  <a:lnTo>
                    <a:pt x="13976" y="10443"/>
                  </a:lnTo>
                  <a:lnTo>
                    <a:pt x="14063" y="10137"/>
                  </a:lnTo>
                  <a:lnTo>
                    <a:pt x="14136" y="9826"/>
                  </a:lnTo>
                  <a:lnTo>
                    <a:pt x="14192" y="9510"/>
                  </a:lnTo>
                  <a:lnTo>
                    <a:pt x="14233" y="9188"/>
                  </a:lnTo>
                  <a:lnTo>
                    <a:pt x="14258" y="8862"/>
                  </a:lnTo>
                  <a:lnTo>
                    <a:pt x="14267" y="8531"/>
                  </a:lnTo>
                  <a:lnTo>
                    <a:pt x="14266" y="8402"/>
                  </a:lnTo>
                  <a:lnTo>
                    <a:pt x="14261" y="8273"/>
                  </a:lnTo>
                  <a:lnTo>
                    <a:pt x="14255" y="8145"/>
                  </a:lnTo>
                  <a:lnTo>
                    <a:pt x="14246" y="8018"/>
                  </a:lnTo>
                  <a:lnTo>
                    <a:pt x="14235" y="7891"/>
                  </a:lnTo>
                  <a:lnTo>
                    <a:pt x="14221" y="7765"/>
                  </a:lnTo>
                  <a:lnTo>
                    <a:pt x="14205" y="7640"/>
                  </a:lnTo>
                  <a:lnTo>
                    <a:pt x="14187" y="7516"/>
                  </a:lnTo>
                  <a:lnTo>
                    <a:pt x="14165" y="7392"/>
                  </a:lnTo>
                  <a:lnTo>
                    <a:pt x="14142" y="7270"/>
                  </a:lnTo>
                  <a:lnTo>
                    <a:pt x="14116" y="7148"/>
                  </a:lnTo>
                  <a:lnTo>
                    <a:pt x="14089" y="7027"/>
                  </a:lnTo>
                  <a:lnTo>
                    <a:pt x="14058" y="6906"/>
                  </a:lnTo>
                  <a:lnTo>
                    <a:pt x="14026" y="6787"/>
                  </a:lnTo>
                  <a:lnTo>
                    <a:pt x="13992" y="6669"/>
                  </a:lnTo>
                  <a:lnTo>
                    <a:pt x="13955" y="6551"/>
                  </a:lnTo>
                  <a:lnTo>
                    <a:pt x="13916" y="6435"/>
                  </a:lnTo>
                  <a:lnTo>
                    <a:pt x="13875" y="6320"/>
                  </a:lnTo>
                  <a:lnTo>
                    <a:pt x="13831" y="6205"/>
                  </a:lnTo>
                  <a:lnTo>
                    <a:pt x="13786" y="6091"/>
                  </a:lnTo>
                  <a:lnTo>
                    <a:pt x="13738" y="5979"/>
                  </a:lnTo>
                  <a:lnTo>
                    <a:pt x="13689" y="5867"/>
                  </a:lnTo>
                  <a:lnTo>
                    <a:pt x="13637" y="5758"/>
                  </a:lnTo>
                  <a:lnTo>
                    <a:pt x="13584" y="5648"/>
                  </a:lnTo>
                  <a:lnTo>
                    <a:pt x="13529" y="5541"/>
                  </a:lnTo>
                  <a:lnTo>
                    <a:pt x="13472" y="5433"/>
                  </a:lnTo>
                  <a:lnTo>
                    <a:pt x="13412" y="5328"/>
                  </a:lnTo>
                  <a:lnTo>
                    <a:pt x="13351" y="5223"/>
                  </a:lnTo>
                  <a:lnTo>
                    <a:pt x="13288" y="5121"/>
                  </a:lnTo>
                  <a:lnTo>
                    <a:pt x="13222" y="5018"/>
                  </a:lnTo>
                  <a:lnTo>
                    <a:pt x="13156" y="4918"/>
                  </a:lnTo>
                  <a:lnTo>
                    <a:pt x="13087" y="4819"/>
                  </a:lnTo>
                  <a:lnTo>
                    <a:pt x="14668" y="4697"/>
                  </a:lnTo>
                  <a:lnTo>
                    <a:pt x="14727" y="4804"/>
                  </a:lnTo>
                  <a:lnTo>
                    <a:pt x="14785" y="4912"/>
                  </a:lnTo>
                  <a:lnTo>
                    <a:pt x="14840" y="5020"/>
                  </a:lnTo>
                  <a:lnTo>
                    <a:pt x="14894" y="5131"/>
                  </a:lnTo>
                  <a:lnTo>
                    <a:pt x="14946" y="5242"/>
                  </a:lnTo>
                  <a:lnTo>
                    <a:pt x="14997" y="5353"/>
                  </a:lnTo>
                  <a:lnTo>
                    <a:pt x="15046" y="5466"/>
                  </a:lnTo>
                  <a:lnTo>
                    <a:pt x="15093" y="5579"/>
                  </a:lnTo>
                  <a:lnTo>
                    <a:pt x="15139" y="5694"/>
                  </a:lnTo>
                  <a:lnTo>
                    <a:pt x="15183" y="5809"/>
                  </a:lnTo>
                  <a:lnTo>
                    <a:pt x="15225" y="5925"/>
                  </a:lnTo>
                  <a:lnTo>
                    <a:pt x="15266" y="6042"/>
                  </a:lnTo>
                  <a:lnTo>
                    <a:pt x="15304" y="6160"/>
                  </a:lnTo>
                  <a:lnTo>
                    <a:pt x="15341" y="6279"/>
                  </a:lnTo>
                  <a:lnTo>
                    <a:pt x="15375" y="6398"/>
                  </a:lnTo>
                  <a:lnTo>
                    <a:pt x="15408" y="6518"/>
                  </a:lnTo>
                  <a:lnTo>
                    <a:pt x="15440" y="6639"/>
                  </a:lnTo>
                  <a:lnTo>
                    <a:pt x="15468" y="6761"/>
                  </a:lnTo>
                  <a:lnTo>
                    <a:pt x="15496" y="6883"/>
                  </a:lnTo>
                  <a:lnTo>
                    <a:pt x="15521" y="7006"/>
                  </a:lnTo>
                  <a:lnTo>
                    <a:pt x="15545" y="7129"/>
                  </a:lnTo>
                  <a:lnTo>
                    <a:pt x="15566" y="7254"/>
                  </a:lnTo>
                  <a:lnTo>
                    <a:pt x="15586" y="7379"/>
                  </a:lnTo>
                  <a:lnTo>
                    <a:pt x="15603" y="7504"/>
                  </a:lnTo>
                  <a:lnTo>
                    <a:pt x="15619" y="7631"/>
                  </a:lnTo>
                  <a:lnTo>
                    <a:pt x="15633" y="7758"/>
                  </a:lnTo>
                  <a:lnTo>
                    <a:pt x="15644" y="7885"/>
                  </a:lnTo>
                  <a:lnTo>
                    <a:pt x="15653" y="8013"/>
                  </a:lnTo>
                  <a:lnTo>
                    <a:pt x="15660" y="8142"/>
                  </a:lnTo>
                  <a:lnTo>
                    <a:pt x="15667" y="8271"/>
                  </a:lnTo>
                  <a:lnTo>
                    <a:pt x="15670" y="8401"/>
                  </a:lnTo>
                  <a:lnTo>
                    <a:pt x="15671" y="8531"/>
                  </a:lnTo>
                  <a:lnTo>
                    <a:pt x="15660" y="8933"/>
                  </a:lnTo>
                  <a:lnTo>
                    <a:pt x="15630" y="9331"/>
                  </a:lnTo>
                  <a:lnTo>
                    <a:pt x="15580" y="9724"/>
                  </a:lnTo>
                  <a:lnTo>
                    <a:pt x="15511" y="10110"/>
                  </a:lnTo>
                  <a:lnTo>
                    <a:pt x="15423" y="10488"/>
                  </a:lnTo>
                  <a:lnTo>
                    <a:pt x="15317" y="10861"/>
                  </a:lnTo>
                  <a:lnTo>
                    <a:pt x="15193" y="11225"/>
                  </a:lnTo>
                  <a:lnTo>
                    <a:pt x="15053" y="11581"/>
                  </a:lnTo>
                  <a:lnTo>
                    <a:pt x="14896" y="11929"/>
                  </a:lnTo>
                  <a:lnTo>
                    <a:pt x="14722" y="12268"/>
                  </a:lnTo>
                  <a:lnTo>
                    <a:pt x="14533" y="12596"/>
                  </a:lnTo>
                  <a:lnTo>
                    <a:pt x="14329" y="12915"/>
                  </a:lnTo>
                  <a:lnTo>
                    <a:pt x="14110" y="13222"/>
                  </a:lnTo>
                  <a:lnTo>
                    <a:pt x="13877" y="13519"/>
                  </a:lnTo>
                  <a:lnTo>
                    <a:pt x="13631" y="13804"/>
                  </a:lnTo>
                  <a:lnTo>
                    <a:pt x="13371" y="14077"/>
                  </a:lnTo>
                  <a:lnTo>
                    <a:pt x="13099" y="14337"/>
                  </a:lnTo>
                  <a:lnTo>
                    <a:pt x="12814" y="14584"/>
                  </a:lnTo>
                  <a:lnTo>
                    <a:pt x="12518" y="14818"/>
                  </a:lnTo>
                  <a:lnTo>
                    <a:pt x="12211" y="15037"/>
                  </a:lnTo>
                  <a:lnTo>
                    <a:pt x="11893" y="15242"/>
                  </a:lnTo>
                  <a:lnTo>
                    <a:pt x="11565" y="15431"/>
                  </a:lnTo>
                  <a:lnTo>
                    <a:pt x="11226" y="15604"/>
                  </a:lnTo>
                  <a:lnTo>
                    <a:pt x="10880" y="15762"/>
                  </a:lnTo>
                  <a:lnTo>
                    <a:pt x="10524" y="15903"/>
                  </a:lnTo>
                  <a:lnTo>
                    <a:pt x="10161" y="16026"/>
                  </a:lnTo>
                  <a:lnTo>
                    <a:pt x="9790" y="16132"/>
                  </a:lnTo>
                  <a:lnTo>
                    <a:pt x="9411" y="16220"/>
                  </a:lnTo>
                  <a:lnTo>
                    <a:pt x="9025" y="16290"/>
                  </a:lnTo>
                  <a:lnTo>
                    <a:pt x="8634" y="16339"/>
                  </a:lnTo>
                  <a:lnTo>
                    <a:pt x="8237" y="16370"/>
                  </a:lnTo>
                  <a:lnTo>
                    <a:pt x="7836" y="16380"/>
                  </a:lnTo>
                  <a:lnTo>
                    <a:pt x="7433" y="16370"/>
                  </a:lnTo>
                  <a:lnTo>
                    <a:pt x="7036" y="16339"/>
                  </a:lnTo>
                  <a:lnTo>
                    <a:pt x="6644" y="16290"/>
                  </a:lnTo>
                  <a:lnTo>
                    <a:pt x="6259" y="16220"/>
                  </a:lnTo>
                  <a:lnTo>
                    <a:pt x="5881" y="16132"/>
                  </a:lnTo>
                  <a:lnTo>
                    <a:pt x="5510" y="16026"/>
                  </a:lnTo>
                  <a:lnTo>
                    <a:pt x="5145" y="15903"/>
                  </a:lnTo>
                  <a:lnTo>
                    <a:pt x="4791" y="15762"/>
                  </a:lnTo>
                  <a:lnTo>
                    <a:pt x="4443" y="15604"/>
                  </a:lnTo>
                  <a:lnTo>
                    <a:pt x="4106" y="15431"/>
                  </a:lnTo>
                  <a:lnTo>
                    <a:pt x="3777" y="15242"/>
                  </a:lnTo>
                  <a:lnTo>
                    <a:pt x="3459" y="15037"/>
                  </a:lnTo>
                  <a:lnTo>
                    <a:pt x="3153" y="14818"/>
                  </a:lnTo>
                  <a:lnTo>
                    <a:pt x="2856" y="14584"/>
                  </a:lnTo>
                  <a:lnTo>
                    <a:pt x="2571" y="14337"/>
                  </a:lnTo>
                  <a:lnTo>
                    <a:pt x="2299" y="14077"/>
                  </a:lnTo>
                  <a:lnTo>
                    <a:pt x="2040" y="13804"/>
                  </a:lnTo>
                  <a:lnTo>
                    <a:pt x="1792" y="13519"/>
                  </a:lnTo>
                  <a:lnTo>
                    <a:pt x="1559" y="13222"/>
                  </a:lnTo>
                  <a:lnTo>
                    <a:pt x="1341" y="12915"/>
                  </a:lnTo>
                  <a:lnTo>
                    <a:pt x="1136" y="12596"/>
                  </a:lnTo>
                  <a:lnTo>
                    <a:pt x="947" y="12268"/>
                  </a:lnTo>
                  <a:lnTo>
                    <a:pt x="775" y="11929"/>
                  </a:lnTo>
                  <a:lnTo>
                    <a:pt x="617" y="11581"/>
                  </a:lnTo>
                  <a:lnTo>
                    <a:pt x="476" y="11225"/>
                  </a:lnTo>
                  <a:lnTo>
                    <a:pt x="354" y="10861"/>
                  </a:lnTo>
                  <a:lnTo>
                    <a:pt x="247" y="10488"/>
                  </a:lnTo>
                  <a:lnTo>
                    <a:pt x="159" y="10110"/>
                  </a:lnTo>
                  <a:lnTo>
                    <a:pt x="90" y="9724"/>
                  </a:lnTo>
                  <a:lnTo>
                    <a:pt x="41" y="9331"/>
                  </a:lnTo>
                  <a:lnTo>
                    <a:pt x="10" y="8933"/>
                  </a:lnTo>
                  <a:lnTo>
                    <a:pt x="0" y="8531"/>
                  </a:lnTo>
                  <a:lnTo>
                    <a:pt x="10" y="8128"/>
                  </a:lnTo>
                  <a:lnTo>
                    <a:pt x="41" y="7730"/>
                  </a:lnTo>
                  <a:lnTo>
                    <a:pt x="90" y="7338"/>
                  </a:lnTo>
                  <a:lnTo>
                    <a:pt x="159" y="6952"/>
                  </a:lnTo>
                  <a:lnTo>
                    <a:pt x="247" y="6572"/>
                  </a:lnTo>
                  <a:lnTo>
                    <a:pt x="354" y="6201"/>
                  </a:lnTo>
                  <a:lnTo>
                    <a:pt x="476" y="5836"/>
                  </a:lnTo>
                  <a:lnTo>
                    <a:pt x="617" y="5480"/>
                  </a:lnTo>
                  <a:lnTo>
                    <a:pt x="775" y="5133"/>
                  </a:lnTo>
                  <a:lnTo>
                    <a:pt x="947" y="4794"/>
                  </a:lnTo>
                  <a:lnTo>
                    <a:pt x="1136" y="4466"/>
                  </a:lnTo>
                  <a:lnTo>
                    <a:pt x="1341" y="4147"/>
                  </a:lnTo>
                  <a:lnTo>
                    <a:pt x="1559" y="3839"/>
                  </a:lnTo>
                  <a:lnTo>
                    <a:pt x="1792" y="3542"/>
                  </a:lnTo>
                  <a:lnTo>
                    <a:pt x="2040" y="3258"/>
                  </a:lnTo>
                  <a:lnTo>
                    <a:pt x="2299" y="2984"/>
                  </a:lnTo>
                  <a:lnTo>
                    <a:pt x="2571" y="2724"/>
                  </a:lnTo>
                  <a:lnTo>
                    <a:pt x="2856" y="2477"/>
                  </a:lnTo>
                  <a:lnTo>
                    <a:pt x="3153" y="2244"/>
                  </a:lnTo>
                  <a:lnTo>
                    <a:pt x="3459" y="2025"/>
                  </a:lnTo>
                  <a:lnTo>
                    <a:pt x="3777" y="1820"/>
                  </a:lnTo>
                  <a:lnTo>
                    <a:pt x="4106" y="1631"/>
                  </a:lnTo>
                  <a:lnTo>
                    <a:pt x="4443" y="1457"/>
                  </a:lnTo>
                  <a:lnTo>
                    <a:pt x="4791" y="1299"/>
                  </a:lnTo>
                  <a:lnTo>
                    <a:pt x="5145" y="1159"/>
                  </a:lnTo>
                  <a:lnTo>
                    <a:pt x="5510" y="1035"/>
                  </a:lnTo>
                  <a:lnTo>
                    <a:pt x="5881" y="930"/>
                  </a:lnTo>
                  <a:lnTo>
                    <a:pt x="6259" y="842"/>
                  </a:lnTo>
                  <a:lnTo>
                    <a:pt x="6644" y="772"/>
                  </a:lnTo>
                  <a:lnTo>
                    <a:pt x="7036" y="722"/>
                  </a:lnTo>
                  <a:lnTo>
                    <a:pt x="7433" y="691"/>
                  </a:lnTo>
                  <a:lnTo>
                    <a:pt x="7836" y="681"/>
                  </a:lnTo>
                  <a:close/>
                  <a:moveTo>
                    <a:pt x="7836" y="3157"/>
                  </a:moveTo>
                  <a:lnTo>
                    <a:pt x="7937" y="3158"/>
                  </a:lnTo>
                  <a:lnTo>
                    <a:pt x="8037" y="3160"/>
                  </a:lnTo>
                  <a:lnTo>
                    <a:pt x="8137" y="3165"/>
                  </a:lnTo>
                  <a:lnTo>
                    <a:pt x="8237" y="3172"/>
                  </a:lnTo>
                  <a:lnTo>
                    <a:pt x="8337" y="3181"/>
                  </a:lnTo>
                  <a:lnTo>
                    <a:pt x="8436" y="3191"/>
                  </a:lnTo>
                  <a:lnTo>
                    <a:pt x="8534" y="3202"/>
                  </a:lnTo>
                  <a:lnTo>
                    <a:pt x="8632" y="3217"/>
                  </a:lnTo>
                  <a:lnTo>
                    <a:pt x="8729" y="3232"/>
                  </a:lnTo>
                  <a:lnTo>
                    <a:pt x="8826" y="3249"/>
                  </a:lnTo>
                  <a:lnTo>
                    <a:pt x="8922" y="3268"/>
                  </a:lnTo>
                  <a:lnTo>
                    <a:pt x="9017" y="3289"/>
                  </a:lnTo>
                  <a:lnTo>
                    <a:pt x="9112" y="3312"/>
                  </a:lnTo>
                  <a:lnTo>
                    <a:pt x="9206" y="3335"/>
                  </a:lnTo>
                  <a:lnTo>
                    <a:pt x="9299" y="3361"/>
                  </a:lnTo>
                  <a:lnTo>
                    <a:pt x="9392" y="3389"/>
                  </a:lnTo>
                  <a:lnTo>
                    <a:pt x="9484" y="3418"/>
                  </a:lnTo>
                  <a:lnTo>
                    <a:pt x="9576" y="3448"/>
                  </a:lnTo>
                  <a:lnTo>
                    <a:pt x="9667" y="3481"/>
                  </a:lnTo>
                  <a:lnTo>
                    <a:pt x="9757" y="3515"/>
                  </a:lnTo>
                  <a:lnTo>
                    <a:pt x="9846" y="3550"/>
                  </a:lnTo>
                  <a:lnTo>
                    <a:pt x="9934" y="3587"/>
                  </a:lnTo>
                  <a:lnTo>
                    <a:pt x="10022" y="3625"/>
                  </a:lnTo>
                  <a:lnTo>
                    <a:pt x="10109" y="3665"/>
                  </a:lnTo>
                  <a:lnTo>
                    <a:pt x="10194" y="3707"/>
                  </a:lnTo>
                  <a:lnTo>
                    <a:pt x="10279" y="3750"/>
                  </a:lnTo>
                  <a:lnTo>
                    <a:pt x="10364" y="3794"/>
                  </a:lnTo>
                  <a:lnTo>
                    <a:pt x="10448" y="3840"/>
                  </a:lnTo>
                  <a:lnTo>
                    <a:pt x="10530" y="3887"/>
                  </a:lnTo>
                  <a:lnTo>
                    <a:pt x="10611" y="3936"/>
                  </a:lnTo>
                  <a:lnTo>
                    <a:pt x="10692" y="3986"/>
                  </a:lnTo>
                  <a:lnTo>
                    <a:pt x="10772" y="4038"/>
                  </a:lnTo>
                  <a:lnTo>
                    <a:pt x="9815" y="5033"/>
                  </a:lnTo>
                  <a:lnTo>
                    <a:pt x="9760" y="5002"/>
                  </a:lnTo>
                  <a:lnTo>
                    <a:pt x="9705" y="4971"/>
                  </a:lnTo>
                  <a:lnTo>
                    <a:pt x="9649" y="4943"/>
                  </a:lnTo>
                  <a:lnTo>
                    <a:pt x="9591" y="4914"/>
                  </a:lnTo>
                  <a:lnTo>
                    <a:pt x="9534" y="4886"/>
                  </a:lnTo>
                  <a:lnTo>
                    <a:pt x="9477" y="4860"/>
                  </a:lnTo>
                  <a:lnTo>
                    <a:pt x="9419" y="4834"/>
                  </a:lnTo>
                  <a:lnTo>
                    <a:pt x="9360" y="4810"/>
                  </a:lnTo>
                  <a:lnTo>
                    <a:pt x="9301" y="4786"/>
                  </a:lnTo>
                  <a:lnTo>
                    <a:pt x="9242" y="4762"/>
                  </a:lnTo>
                  <a:lnTo>
                    <a:pt x="9182" y="4741"/>
                  </a:lnTo>
                  <a:lnTo>
                    <a:pt x="9121" y="4719"/>
                  </a:lnTo>
                  <a:lnTo>
                    <a:pt x="9060" y="4700"/>
                  </a:lnTo>
                  <a:lnTo>
                    <a:pt x="9000" y="4681"/>
                  </a:lnTo>
                  <a:lnTo>
                    <a:pt x="8937" y="4662"/>
                  </a:lnTo>
                  <a:lnTo>
                    <a:pt x="8876" y="4645"/>
                  </a:lnTo>
                  <a:lnTo>
                    <a:pt x="8813" y="4628"/>
                  </a:lnTo>
                  <a:lnTo>
                    <a:pt x="8750" y="4613"/>
                  </a:lnTo>
                  <a:lnTo>
                    <a:pt x="8687" y="4599"/>
                  </a:lnTo>
                  <a:lnTo>
                    <a:pt x="8624" y="4585"/>
                  </a:lnTo>
                  <a:lnTo>
                    <a:pt x="8559" y="4573"/>
                  </a:lnTo>
                  <a:lnTo>
                    <a:pt x="8495" y="4562"/>
                  </a:lnTo>
                  <a:lnTo>
                    <a:pt x="8431" y="4552"/>
                  </a:lnTo>
                  <a:lnTo>
                    <a:pt x="8366" y="4542"/>
                  </a:lnTo>
                  <a:lnTo>
                    <a:pt x="8301" y="4534"/>
                  </a:lnTo>
                  <a:lnTo>
                    <a:pt x="8235" y="4527"/>
                  </a:lnTo>
                  <a:lnTo>
                    <a:pt x="8169" y="4521"/>
                  </a:lnTo>
                  <a:lnTo>
                    <a:pt x="8103" y="4516"/>
                  </a:lnTo>
                  <a:lnTo>
                    <a:pt x="8036" y="4513"/>
                  </a:lnTo>
                  <a:lnTo>
                    <a:pt x="7970" y="4510"/>
                  </a:lnTo>
                  <a:lnTo>
                    <a:pt x="7902" y="4508"/>
                  </a:lnTo>
                  <a:lnTo>
                    <a:pt x="7836" y="4508"/>
                  </a:lnTo>
                  <a:lnTo>
                    <a:pt x="7629" y="4513"/>
                  </a:lnTo>
                  <a:lnTo>
                    <a:pt x="7426" y="4528"/>
                  </a:lnTo>
                  <a:lnTo>
                    <a:pt x="7225" y="4554"/>
                  </a:lnTo>
                  <a:lnTo>
                    <a:pt x="7028" y="4589"/>
                  </a:lnTo>
                  <a:lnTo>
                    <a:pt x="6833" y="4635"/>
                  </a:lnTo>
                  <a:lnTo>
                    <a:pt x="6643" y="4689"/>
                  </a:lnTo>
                  <a:lnTo>
                    <a:pt x="6456" y="4752"/>
                  </a:lnTo>
                  <a:lnTo>
                    <a:pt x="6274" y="4824"/>
                  </a:lnTo>
                  <a:lnTo>
                    <a:pt x="6097" y="4905"/>
                  </a:lnTo>
                  <a:lnTo>
                    <a:pt x="5924" y="4994"/>
                  </a:lnTo>
                  <a:lnTo>
                    <a:pt x="5755" y="5091"/>
                  </a:lnTo>
                  <a:lnTo>
                    <a:pt x="5593" y="5197"/>
                  </a:lnTo>
                  <a:lnTo>
                    <a:pt x="5434" y="5308"/>
                  </a:lnTo>
                  <a:lnTo>
                    <a:pt x="5283" y="5428"/>
                  </a:lnTo>
                  <a:lnTo>
                    <a:pt x="5137" y="5555"/>
                  </a:lnTo>
                  <a:lnTo>
                    <a:pt x="4998" y="5688"/>
                  </a:lnTo>
                  <a:lnTo>
                    <a:pt x="4864" y="5828"/>
                  </a:lnTo>
                  <a:lnTo>
                    <a:pt x="4738" y="5974"/>
                  </a:lnTo>
                  <a:lnTo>
                    <a:pt x="4619" y="6126"/>
                  </a:lnTo>
                  <a:lnTo>
                    <a:pt x="4507" y="6284"/>
                  </a:lnTo>
                  <a:lnTo>
                    <a:pt x="4402" y="6448"/>
                  </a:lnTo>
                  <a:lnTo>
                    <a:pt x="4305" y="6615"/>
                  </a:lnTo>
                  <a:lnTo>
                    <a:pt x="4216" y="6790"/>
                  </a:lnTo>
                  <a:lnTo>
                    <a:pt x="4136" y="6967"/>
                  </a:lnTo>
                  <a:lnTo>
                    <a:pt x="4063" y="7150"/>
                  </a:lnTo>
                  <a:lnTo>
                    <a:pt x="4001" y="7336"/>
                  </a:lnTo>
                  <a:lnTo>
                    <a:pt x="3947" y="7528"/>
                  </a:lnTo>
                  <a:lnTo>
                    <a:pt x="3902" y="7721"/>
                  </a:lnTo>
                  <a:lnTo>
                    <a:pt x="3866" y="7920"/>
                  </a:lnTo>
                  <a:lnTo>
                    <a:pt x="3840" y="8120"/>
                  </a:lnTo>
                  <a:lnTo>
                    <a:pt x="3825" y="8324"/>
                  </a:lnTo>
                  <a:lnTo>
                    <a:pt x="3820" y="8530"/>
                  </a:lnTo>
                  <a:lnTo>
                    <a:pt x="3825" y="8737"/>
                  </a:lnTo>
                  <a:lnTo>
                    <a:pt x="3840" y="8941"/>
                  </a:lnTo>
                  <a:lnTo>
                    <a:pt x="3866" y="9142"/>
                  </a:lnTo>
                  <a:lnTo>
                    <a:pt x="3902" y="9340"/>
                  </a:lnTo>
                  <a:lnTo>
                    <a:pt x="3947" y="9534"/>
                  </a:lnTo>
                  <a:lnTo>
                    <a:pt x="4001" y="9725"/>
                  </a:lnTo>
                  <a:lnTo>
                    <a:pt x="4063" y="9912"/>
                  </a:lnTo>
                  <a:lnTo>
                    <a:pt x="4136" y="10094"/>
                  </a:lnTo>
                  <a:lnTo>
                    <a:pt x="4216" y="10272"/>
                  </a:lnTo>
                  <a:lnTo>
                    <a:pt x="4305" y="10445"/>
                  </a:lnTo>
                  <a:lnTo>
                    <a:pt x="4402" y="10614"/>
                  </a:lnTo>
                  <a:lnTo>
                    <a:pt x="4507" y="10777"/>
                  </a:lnTo>
                  <a:lnTo>
                    <a:pt x="4619" y="10936"/>
                  </a:lnTo>
                  <a:lnTo>
                    <a:pt x="4738" y="11087"/>
                  </a:lnTo>
                  <a:lnTo>
                    <a:pt x="4864" y="11234"/>
                  </a:lnTo>
                  <a:lnTo>
                    <a:pt x="4998" y="11373"/>
                  </a:lnTo>
                  <a:lnTo>
                    <a:pt x="5137" y="11507"/>
                  </a:lnTo>
                  <a:lnTo>
                    <a:pt x="5283" y="11633"/>
                  </a:lnTo>
                  <a:lnTo>
                    <a:pt x="5434" y="11753"/>
                  </a:lnTo>
                  <a:lnTo>
                    <a:pt x="5593" y="11865"/>
                  </a:lnTo>
                  <a:lnTo>
                    <a:pt x="5755" y="11970"/>
                  </a:lnTo>
                  <a:lnTo>
                    <a:pt x="5924" y="12067"/>
                  </a:lnTo>
                  <a:lnTo>
                    <a:pt x="6097" y="12156"/>
                  </a:lnTo>
                  <a:lnTo>
                    <a:pt x="6274" y="12237"/>
                  </a:lnTo>
                  <a:lnTo>
                    <a:pt x="6456" y="12310"/>
                  </a:lnTo>
                  <a:lnTo>
                    <a:pt x="6643" y="12372"/>
                  </a:lnTo>
                  <a:lnTo>
                    <a:pt x="6833" y="12427"/>
                  </a:lnTo>
                  <a:lnTo>
                    <a:pt x="7028" y="12471"/>
                  </a:lnTo>
                  <a:lnTo>
                    <a:pt x="7225" y="12507"/>
                  </a:lnTo>
                  <a:lnTo>
                    <a:pt x="7426" y="12533"/>
                  </a:lnTo>
                  <a:lnTo>
                    <a:pt x="7629" y="12548"/>
                  </a:lnTo>
                  <a:lnTo>
                    <a:pt x="7836" y="12553"/>
                  </a:lnTo>
                  <a:lnTo>
                    <a:pt x="8041" y="12548"/>
                  </a:lnTo>
                  <a:lnTo>
                    <a:pt x="8245" y="12533"/>
                  </a:lnTo>
                  <a:lnTo>
                    <a:pt x="8446" y="12507"/>
                  </a:lnTo>
                  <a:lnTo>
                    <a:pt x="8643" y="12471"/>
                  </a:lnTo>
                  <a:lnTo>
                    <a:pt x="8837" y="12427"/>
                  </a:lnTo>
                  <a:lnTo>
                    <a:pt x="9027" y="12372"/>
                  </a:lnTo>
                  <a:lnTo>
                    <a:pt x="9213" y="12310"/>
                  </a:lnTo>
                  <a:lnTo>
                    <a:pt x="9396" y="12237"/>
                  </a:lnTo>
                  <a:lnTo>
                    <a:pt x="9574" y="12156"/>
                  </a:lnTo>
                  <a:lnTo>
                    <a:pt x="9747" y="12067"/>
                  </a:lnTo>
                  <a:lnTo>
                    <a:pt x="9914" y="11970"/>
                  </a:lnTo>
                  <a:lnTo>
                    <a:pt x="10078" y="11865"/>
                  </a:lnTo>
                  <a:lnTo>
                    <a:pt x="10235" y="11753"/>
                  </a:lnTo>
                  <a:lnTo>
                    <a:pt x="10387" y="11633"/>
                  </a:lnTo>
                  <a:lnTo>
                    <a:pt x="10533" y="11507"/>
                  </a:lnTo>
                  <a:lnTo>
                    <a:pt x="10673" y="11373"/>
                  </a:lnTo>
                  <a:lnTo>
                    <a:pt x="10805" y="11234"/>
                  </a:lnTo>
                  <a:lnTo>
                    <a:pt x="10932" y="11087"/>
                  </a:lnTo>
                  <a:lnTo>
                    <a:pt x="11052" y="10936"/>
                  </a:lnTo>
                  <a:lnTo>
                    <a:pt x="11164" y="10777"/>
                  </a:lnTo>
                  <a:lnTo>
                    <a:pt x="11268" y="10614"/>
                  </a:lnTo>
                  <a:lnTo>
                    <a:pt x="11365" y="10445"/>
                  </a:lnTo>
                  <a:lnTo>
                    <a:pt x="11454" y="10272"/>
                  </a:lnTo>
                  <a:lnTo>
                    <a:pt x="11535" y="10094"/>
                  </a:lnTo>
                  <a:lnTo>
                    <a:pt x="11607" y="9912"/>
                  </a:lnTo>
                  <a:lnTo>
                    <a:pt x="11670" y="9725"/>
                  </a:lnTo>
                  <a:lnTo>
                    <a:pt x="11724" y="9534"/>
                  </a:lnTo>
                  <a:lnTo>
                    <a:pt x="11769" y="9340"/>
                  </a:lnTo>
                  <a:lnTo>
                    <a:pt x="11805" y="9142"/>
                  </a:lnTo>
                  <a:lnTo>
                    <a:pt x="11830" y="8941"/>
                  </a:lnTo>
                  <a:lnTo>
                    <a:pt x="11846" y="8737"/>
                  </a:lnTo>
                  <a:lnTo>
                    <a:pt x="11851" y="8530"/>
                  </a:lnTo>
                  <a:lnTo>
                    <a:pt x="11851" y="8457"/>
                  </a:lnTo>
                  <a:lnTo>
                    <a:pt x="11849" y="8383"/>
                  </a:lnTo>
                  <a:lnTo>
                    <a:pt x="11845" y="8311"/>
                  </a:lnTo>
                  <a:lnTo>
                    <a:pt x="11841" y="8238"/>
                  </a:lnTo>
                  <a:lnTo>
                    <a:pt x="11834" y="8165"/>
                  </a:lnTo>
                  <a:lnTo>
                    <a:pt x="11827" y="8094"/>
                  </a:lnTo>
                  <a:lnTo>
                    <a:pt x="11819" y="8022"/>
                  </a:lnTo>
                  <a:lnTo>
                    <a:pt x="11810" y="7951"/>
                  </a:lnTo>
                  <a:lnTo>
                    <a:pt x="11799" y="7881"/>
                  </a:lnTo>
                  <a:lnTo>
                    <a:pt x="11786" y="7810"/>
                  </a:lnTo>
                  <a:lnTo>
                    <a:pt x="11773" y="7741"/>
                  </a:lnTo>
                  <a:lnTo>
                    <a:pt x="11759" y="7671"/>
                  </a:lnTo>
                  <a:lnTo>
                    <a:pt x="11743" y="7601"/>
                  </a:lnTo>
                  <a:lnTo>
                    <a:pt x="11725" y="7533"/>
                  </a:lnTo>
                  <a:lnTo>
                    <a:pt x="11708" y="7464"/>
                  </a:lnTo>
                  <a:lnTo>
                    <a:pt x="11688" y="7397"/>
                  </a:lnTo>
                  <a:lnTo>
                    <a:pt x="11668" y="7330"/>
                  </a:lnTo>
                  <a:lnTo>
                    <a:pt x="11646" y="7264"/>
                  </a:lnTo>
                  <a:lnTo>
                    <a:pt x="11624" y="7197"/>
                  </a:lnTo>
                  <a:lnTo>
                    <a:pt x="11599" y="7131"/>
                  </a:lnTo>
                  <a:lnTo>
                    <a:pt x="11575" y="7066"/>
                  </a:lnTo>
                  <a:lnTo>
                    <a:pt x="11548" y="7001"/>
                  </a:lnTo>
                  <a:lnTo>
                    <a:pt x="11522" y="6937"/>
                  </a:lnTo>
                  <a:lnTo>
                    <a:pt x="11493" y="6873"/>
                  </a:lnTo>
                  <a:lnTo>
                    <a:pt x="11465" y="6811"/>
                  </a:lnTo>
                  <a:lnTo>
                    <a:pt x="11434" y="6749"/>
                  </a:lnTo>
                  <a:lnTo>
                    <a:pt x="11402" y="6687"/>
                  </a:lnTo>
                  <a:lnTo>
                    <a:pt x="11371" y="6626"/>
                  </a:lnTo>
                  <a:lnTo>
                    <a:pt x="11337" y="6565"/>
                  </a:lnTo>
                  <a:lnTo>
                    <a:pt x="11303" y="6505"/>
                  </a:lnTo>
                  <a:lnTo>
                    <a:pt x="11267" y="6447"/>
                  </a:lnTo>
                  <a:lnTo>
                    <a:pt x="11232" y="6387"/>
                  </a:lnTo>
                  <a:lnTo>
                    <a:pt x="12196" y="5407"/>
                  </a:lnTo>
                  <a:lnTo>
                    <a:pt x="12254" y="5490"/>
                  </a:lnTo>
                  <a:lnTo>
                    <a:pt x="12311" y="5575"/>
                  </a:lnTo>
                  <a:lnTo>
                    <a:pt x="12366" y="5660"/>
                  </a:lnTo>
                  <a:lnTo>
                    <a:pt x="12420" y="5747"/>
                  </a:lnTo>
                  <a:lnTo>
                    <a:pt x="12472" y="5834"/>
                  </a:lnTo>
                  <a:lnTo>
                    <a:pt x="12522" y="5923"/>
                  </a:lnTo>
                  <a:lnTo>
                    <a:pt x="12571" y="6014"/>
                  </a:lnTo>
                  <a:lnTo>
                    <a:pt x="12618" y="6104"/>
                  </a:lnTo>
                  <a:lnTo>
                    <a:pt x="12664" y="6196"/>
                  </a:lnTo>
                  <a:lnTo>
                    <a:pt x="12708" y="6288"/>
                  </a:lnTo>
                  <a:lnTo>
                    <a:pt x="12750" y="6382"/>
                  </a:lnTo>
                  <a:lnTo>
                    <a:pt x="12791" y="6476"/>
                  </a:lnTo>
                  <a:lnTo>
                    <a:pt x="12829" y="6572"/>
                  </a:lnTo>
                  <a:lnTo>
                    <a:pt x="12866" y="6669"/>
                  </a:lnTo>
                  <a:lnTo>
                    <a:pt x="12900" y="6766"/>
                  </a:lnTo>
                  <a:lnTo>
                    <a:pt x="12934" y="6863"/>
                  </a:lnTo>
                  <a:lnTo>
                    <a:pt x="12965" y="6963"/>
                  </a:lnTo>
                  <a:lnTo>
                    <a:pt x="12994" y="7062"/>
                  </a:lnTo>
                  <a:lnTo>
                    <a:pt x="13022" y="7162"/>
                  </a:lnTo>
                  <a:lnTo>
                    <a:pt x="13047" y="7264"/>
                  </a:lnTo>
                  <a:lnTo>
                    <a:pt x="13072" y="7366"/>
                  </a:lnTo>
                  <a:lnTo>
                    <a:pt x="13093" y="7468"/>
                  </a:lnTo>
                  <a:lnTo>
                    <a:pt x="13113" y="7572"/>
                  </a:lnTo>
                  <a:lnTo>
                    <a:pt x="13131" y="7676"/>
                  </a:lnTo>
                  <a:lnTo>
                    <a:pt x="13147" y="7781"/>
                  </a:lnTo>
                  <a:lnTo>
                    <a:pt x="13161" y="7886"/>
                  </a:lnTo>
                  <a:lnTo>
                    <a:pt x="13172" y="7992"/>
                  </a:lnTo>
                  <a:lnTo>
                    <a:pt x="13182" y="8099"/>
                  </a:lnTo>
                  <a:lnTo>
                    <a:pt x="13190" y="8206"/>
                  </a:lnTo>
                  <a:lnTo>
                    <a:pt x="13195" y="8314"/>
                  </a:lnTo>
                  <a:lnTo>
                    <a:pt x="13198" y="8421"/>
                  </a:lnTo>
                  <a:lnTo>
                    <a:pt x="13200" y="8531"/>
                  </a:lnTo>
                  <a:lnTo>
                    <a:pt x="13193" y="8806"/>
                  </a:lnTo>
                  <a:lnTo>
                    <a:pt x="13171" y="9079"/>
                  </a:lnTo>
                  <a:lnTo>
                    <a:pt x="13137" y="9347"/>
                  </a:lnTo>
                  <a:lnTo>
                    <a:pt x="13090" y="9611"/>
                  </a:lnTo>
                  <a:lnTo>
                    <a:pt x="13030" y="9871"/>
                  </a:lnTo>
                  <a:lnTo>
                    <a:pt x="12958" y="10126"/>
                  </a:lnTo>
                  <a:lnTo>
                    <a:pt x="12873" y="10376"/>
                  </a:lnTo>
                  <a:lnTo>
                    <a:pt x="12777" y="10619"/>
                  </a:lnTo>
                  <a:lnTo>
                    <a:pt x="12668" y="10857"/>
                  </a:lnTo>
                  <a:lnTo>
                    <a:pt x="12550" y="11088"/>
                  </a:lnTo>
                  <a:lnTo>
                    <a:pt x="12420" y="11313"/>
                  </a:lnTo>
                  <a:lnTo>
                    <a:pt x="12281" y="11532"/>
                  </a:lnTo>
                  <a:lnTo>
                    <a:pt x="12131" y="11742"/>
                  </a:lnTo>
                  <a:lnTo>
                    <a:pt x="11971" y="11945"/>
                  </a:lnTo>
                  <a:lnTo>
                    <a:pt x="11803" y="12141"/>
                  </a:lnTo>
                  <a:lnTo>
                    <a:pt x="11625" y="12327"/>
                  </a:lnTo>
                  <a:lnTo>
                    <a:pt x="11439" y="12506"/>
                  </a:lnTo>
                  <a:lnTo>
                    <a:pt x="11244" y="12675"/>
                  </a:lnTo>
                  <a:lnTo>
                    <a:pt x="11040" y="12835"/>
                  </a:lnTo>
                  <a:lnTo>
                    <a:pt x="10831" y="12984"/>
                  </a:lnTo>
                  <a:lnTo>
                    <a:pt x="10613" y="13124"/>
                  </a:lnTo>
                  <a:lnTo>
                    <a:pt x="10389" y="13254"/>
                  </a:lnTo>
                  <a:lnTo>
                    <a:pt x="10158" y="13373"/>
                  </a:lnTo>
                  <a:lnTo>
                    <a:pt x="9919" y="13481"/>
                  </a:lnTo>
                  <a:lnTo>
                    <a:pt x="9676" y="13577"/>
                  </a:lnTo>
                  <a:lnTo>
                    <a:pt x="9427" y="13662"/>
                  </a:lnTo>
                  <a:lnTo>
                    <a:pt x="9172" y="13735"/>
                  </a:lnTo>
                  <a:lnTo>
                    <a:pt x="8914" y="13795"/>
                  </a:lnTo>
                  <a:lnTo>
                    <a:pt x="8650" y="13842"/>
                  </a:lnTo>
                  <a:lnTo>
                    <a:pt x="8383" y="13877"/>
                  </a:lnTo>
                  <a:lnTo>
                    <a:pt x="8111" y="13897"/>
                  </a:lnTo>
                  <a:lnTo>
                    <a:pt x="7836" y="13905"/>
                  </a:lnTo>
                  <a:lnTo>
                    <a:pt x="7560" y="13897"/>
                  </a:lnTo>
                  <a:lnTo>
                    <a:pt x="7288" y="13877"/>
                  </a:lnTo>
                  <a:lnTo>
                    <a:pt x="7020" y="13842"/>
                  </a:lnTo>
                  <a:lnTo>
                    <a:pt x="6757" y="13795"/>
                  </a:lnTo>
                  <a:lnTo>
                    <a:pt x="6497" y="13735"/>
                  </a:lnTo>
                  <a:lnTo>
                    <a:pt x="6243" y="13662"/>
                  </a:lnTo>
                  <a:lnTo>
                    <a:pt x="5994" y="13577"/>
                  </a:lnTo>
                  <a:lnTo>
                    <a:pt x="5750" y="13481"/>
                  </a:lnTo>
                  <a:lnTo>
                    <a:pt x="5513" y="13373"/>
                  </a:lnTo>
                  <a:lnTo>
                    <a:pt x="5282" y="13254"/>
                  </a:lnTo>
                  <a:lnTo>
                    <a:pt x="5057" y="13124"/>
                  </a:lnTo>
                  <a:lnTo>
                    <a:pt x="4840" y="12984"/>
                  </a:lnTo>
                  <a:lnTo>
                    <a:pt x="4629" y="12835"/>
                  </a:lnTo>
                  <a:lnTo>
                    <a:pt x="4427" y="12675"/>
                  </a:lnTo>
                  <a:lnTo>
                    <a:pt x="4232" y="12506"/>
                  </a:lnTo>
                  <a:lnTo>
                    <a:pt x="4046" y="12327"/>
                  </a:lnTo>
                  <a:lnTo>
                    <a:pt x="3867" y="12141"/>
                  </a:lnTo>
                  <a:lnTo>
                    <a:pt x="3698" y="11945"/>
                  </a:lnTo>
                  <a:lnTo>
                    <a:pt x="3539" y="11742"/>
                  </a:lnTo>
                  <a:lnTo>
                    <a:pt x="3390" y="11532"/>
                  </a:lnTo>
                  <a:lnTo>
                    <a:pt x="3250" y="11313"/>
                  </a:lnTo>
                  <a:lnTo>
                    <a:pt x="3120" y="11088"/>
                  </a:lnTo>
                  <a:lnTo>
                    <a:pt x="3001" y="10857"/>
                  </a:lnTo>
                  <a:lnTo>
                    <a:pt x="2894" y="10619"/>
                  </a:lnTo>
                  <a:lnTo>
                    <a:pt x="2798" y="10376"/>
                  </a:lnTo>
                  <a:lnTo>
                    <a:pt x="2713" y="10126"/>
                  </a:lnTo>
                  <a:lnTo>
                    <a:pt x="2641" y="9871"/>
                  </a:lnTo>
                  <a:lnTo>
                    <a:pt x="2580" y="9611"/>
                  </a:lnTo>
                  <a:lnTo>
                    <a:pt x="2533" y="9347"/>
                  </a:lnTo>
                  <a:lnTo>
                    <a:pt x="2499" y="9079"/>
                  </a:lnTo>
                  <a:lnTo>
                    <a:pt x="2478" y="8806"/>
                  </a:lnTo>
                  <a:lnTo>
                    <a:pt x="2471" y="8531"/>
                  </a:lnTo>
                  <a:lnTo>
                    <a:pt x="2478" y="8254"/>
                  </a:lnTo>
                  <a:lnTo>
                    <a:pt x="2499" y="7982"/>
                  </a:lnTo>
                  <a:lnTo>
                    <a:pt x="2533" y="7714"/>
                  </a:lnTo>
                  <a:lnTo>
                    <a:pt x="2580" y="7450"/>
                  </a:lnTo>
                  <a:lnTo>
                    <a:pt x="2641" y="7191"/>
                  </a:lnTo>
                  <a:lnTo>
                    <a:pt x="2713" y="6936"/>
                  </a:lnTo>
                  <a:lnTo>
                    <a:pt x="2798" y="6686"/>
                  </a:lnTo>
                  <a:lnTo>
                    <a:pt x="2894" y="6442"/>
                  </a:lnTo>
                  <a:lnTo>
                    <a:pt x="3001" y="6205"/>
                  </a:lnTo>
                  <a:lnTo>
                    <a:pt x="3120" y="5973"/>
                  </a:lnTo>
                  <a:lnTo>
                    <a:pt x="3250" y="5748"/>
                  </a:lnTo>
                  <a:lnTo>
                    <a:pt x="3390" y="5529"/>
                  </a:lnTo>
                  <a:lnTo>
                    <a:pt x="3539" y="5319"/>
                  </a:lnTo>
                  <a:lnTo>
                    <a:pt x="3698" y="5116"/>
                  </a:lnTo>
                  <a:lnTo>
                    <a:pt x="3867" y="4921"/>
                  </a:lnTo>
                  <a:lnTo>
                    <a:pt x="4046" y="4734"/>
                  </a:lnTo>
                  <a:lnTo>
                    <a:pt x="4232" y="4556"/>
                  </a:lnTo>
                  <a:lnTo>
                    <a:pt x="4427" y="4387"/>
                  </a:lnTo>
                  <a:lnTo>
                    <a:pt x="4629" y="4227"/>
                  </a:lnTo>
                  <a:lnTo>
                    <a:pt x="4840" y="4077"/>
                  </a:lnTo>
                  <a:lnTo>
                    <a:pt x="5057" y="3937"/>
                  </a:lnTo>
                  <a:lnTo>
                    <a:pt x="5282" y="3807"/>
                  </a:lnTo>
                  <a:lnTo>
                    <a:pt x="5513" y="3689"/>
                  </a:lnTo>
                  <a:lnTo>
                    <a:pt x="5750" y="3580"/>
                  </a:lnTo>
                  <a:lnTo>
                    <a:pt x="5994" y="3484"/>
                  </a:lnTo>
                  <a:lnTo>
                    <a:pt x="6243" y="3399"/>
                  </a:lnTo>
                  <a:lnTo>
                    <a:pt x="6497" y="3327"/>
                  </a:lnTo>
                  <a:lnTo>
                    <a:pt x="6757" y="3267"/>
                  </a:lnTo>
                  <a:lnTo>
                    <a:pt x="7020" y="3219"/>
                  </a:lnTo>
                  <a:lnTo>
                    <a:pt x="7288" y="3185"/>
                  </a:lnTo>
                  <a:lnTo>
                    <a:pt x="7560" y="3164"/>
                  </a:lnTo>
                  <a:lnTo>
                    <a:pt x="7836" y="3157"/>
                  </a:lnTo>
                  <a:close/>
                </a:path>
              </a:pathLst>
            </a:custGeom>
            <a:solidFill>
              <a:schemeClr val="bg1"/>
            </a:solidFill>
            <a:ln w="9525">
              <a:noFill/>
              <a:round/>
            </a:ln>
            <a:effectLst>
              <a:outerShdw blurRad="50800" dist="38100" dir="2700000" algn="tl" rotWithShape="0">
                <a:prstClr val="black">
                  <a:alpha val="40000"/>
                </a:prstClr>
              </a:outerShdw>
            </a:effectLst>
          </p:spPr>
          <p:txBody>
            <a:bodyPr vert="horz" wrap="square" lIns="91440" tIns="45720" rIns="91440" bIns="45720" numCol="1" anchor="t" anchorCtr="0" compatLnSpc="1"/>
            <a:lstStyle/>
            <a:p>
              <a:endParaRPr lang="zh-CN" altLang="en-US"/>
            </a:p>
          </p:txBody>
        </p:sp>
      </p:grpSp>
      <p:sp>
        <p:nvSpPr>
          <p:cNvPr id="73" name="矩形 72"/>
          <p:cNvSpPr/>
          <p:nvPr/>
        </p:nvSpPr>
        <p:spPr>
          <a:xfrm>
            <a:off x="673100" y="1737903"/>
            <a:ext cx="2167021" cy="623219"/>
          </a:xfrm>
          <a:prstGeom prst="rect">
            <a:avLst/>
          </a:prstGeom>
        </p:spPr>
        <p:txBody>
          <a:bodyPr wrap="square" lIns="68552" tIns="34276" rIns="68552" bIns="34276">
            <a:spAutoFit/>
          </a:bodyPr>
          <a:lstStyle/>
          <a:p>
            <a:pPr>
              <a:buFont typeface="Arial" panose="020B0604020202020204" pitchFamily="34" charset="0"/>
              <a:buChar char="•"/>
            </a:pPr>
            <a:r>
              <a:rPr lang="zh-CN" altLang="en-US" sz="1200" dirty="0" smtClean="0">
                <a:latin typeface="微软雅黑" panose="020B0503020204020204" pitchFamily="34" charset="-122"/>
                <a:ea typeface="微软雅黑" panose="020B0503020204020204" pitchFamily="34" charset="-122"/>
                <a:cs typeface="Arial Unicode MS" pitchFamily="34" charset="-122"/>
              </a:rPr>
              <a:t>企业安全威胁频发，但是安全威胁事件无法及时知晓和获取</a:t>
            </a:r>
            <a:endParaRPr lang="zh-CN" altLang="en-US" sz="1000" b="1" dirty="0" smtClean="0">
              <a:latin typeface="微软雅黑" panose="020B0503020204020204" pitchFamily="34" charset="-122"/>
              <a:ea typeface="微软雅黑" panose="020B0503020204020204" pitchFamily="34" charset="-122"/>
              <a:cs typeface="Arial Unicode MS" pitchFamily="34" charset="-122"/>
            </a:endParaRPr>
          </a:p>
        </p:txBody>
      </p:sp>
      <p:sp>
        <p:nvSpPr>
          <p:cNvPr id="49" name="AutoShape 60"/>
          <p:cNvSpPr>
            <a:spLocks noChangeArrowheads="1"/>
          </p:cNvSpPr>
          <p:nvPr/>
        </p:nvSpPr>
        <p:spPr bwMode="auto">
          <a:xfrm>
            <a:off x="6303194" y="1032472"/>
            <a:ext cx="1748606" cy="301028"/>
          </a:xfrm>
          <a:prstGeom prst="roundRect">
            <a:avLst>
              <a:gd name="adj" fmla="val 16667"/>
            </a:avLst>
          </a:prstGeom>
          <a:noFill/>
          <a:ln w="9525">
            <a:noFill/>
            <a:round/>
          </a:ln>
          <a:effectLst>
            <a:prstShdw prst="shdw17" dist="17961" dir="2700000">
              <a:srgbClr val="969696">
                <a:gamma/>
                <a:shade val="60000"/>
                <a:invGamma/>
              </a:srgbClr>
            </a:prstShdw>
          </a:effectLst>
        </p:spPr>
        <p:txBody>
          <a:bodyPr wrap="none" lIns="68562" tIns="34281" rIns="68562" bIns="34281" anchor="ctr"/>
          <a:lstStyle/>
          <a:p>
            <a:pPr algn="ctr">
              <a:spcBef>
                <a:spcPct val="20000"/>
              </a:spcBef>
            </a:pPr>
            <a:r>
              <a:rPr lang="zh-CN" altLang="en-US" sz="1600" b="1" dirty="0" smtClean="0">
                <a:solidFill>
                  <a:srgbClr val="00B050"/>
                </a:solidFill>
                <a:latin typeface="微软雅黑" panose="020B0503020204020204" pitchFamily="34" charset="-122"/>
                <a:ea typeface="微软雅黑" panose="020B0503020204020204" pitchFamily="34" charset="-122"/>
              </a:rPr>
              <a:t>海量日志和安全孤岛</a:t>
            </a:r>
            <a:endParaRPr lang="zh-CN" altLang="en-US" sz="1600" b="1" dirty="0">
              <a:solidFill>
                <a:srgbClr val="00B050"/>
              </a:solidFill>
              <a:latin typeface="微软雅黑" panose="020B0503020204020204" pitchFamily="34" charset="-122"/>
              <a:ea typeface="微软雅黑" panose="020B0503020204020204" pitchFamily="34" charset="-122"/>
            </a:endParaRPr>
          </a:p>
        </p:txBody>
      </p:sp>
      <p:sp>
        <p:nvSpPr>
          <p:cNvPr id="50" name="标题 1"/>
          <p:cNvSpPr txBox="1"/>
          <p:nvPr/>
        </p:nvSpPr>
        <p:spPr>
          <a:xfrm>
            <a:off x="580947" y="-5170"/>
            <a:ext cx="6515178"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400" b="1" i="0" u="none" strike="noStrike" kern="0" cap="none" spc="0" normalizeH="0" baseline="0" noProof="0" dirty="0" smtClean="0">
                <a:ln>
                  <a:noFill/>
                </a:ln>
                <a:solidFill>
                  <a:srgbClr val="990000"/>
                </a:solidFill>
                <a:effectLst/>
                <a:uLnTx/>
                <a:uFillTx/>
                <a:latin typeface="微软雅黑" panose="020B0503020204020204" pitchFamily="34" charset="-122"/>
                <a:ea typeface="微软雅黑" panose="020B0503020204020204" pitchFamily="34" charset="-122"/>
                <a:cs typeface="+mj-cs"/>
              </a:rPr>
              <a:t>问题与挑战</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Tree>
  </p:cSld>
  <p:clrMapOvr>
    <a:masterClrMapping/>
  </p:clrMapOvr>
  <p:transition advClick="0" advTm="8000"/>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目录</a:t>
            </a:r>
            <a:endParaRPr lang="en-US" sz="4000" dirty="0">
              <a:solidFill>
                <a:srgbClr val="960000"/>
              </a:solidFill>
              <a:latin typeface="微软雅黑" panose="020B0503020204020204" pitchFamily="34" charset="-122"/>
              <a:ea typeface="微软雅黑" panose="020B0503020204020204" pitchFamily="34" charset="-122"/>
            </a:endParaRPr>
          </a:p>
        </p:txBody>
      </p:sp>
      <p:grpSp>
        <p:nvGrpSpPr>
          <p:cNvPr id="2" name="组合 19"/>
          <p:cNvGrpSpPr/>
          <p:nvPr/>
        </p:nvGrpSpPr>
        <p:grpSpPr>
          <a:xfrm>
            <a:off x="1553714" y="1373432"/>
            <a:ext cx="5841314" cy="585119"/>
            <a:chOff x="1553714" y="1373432"/>
            <a:chExt cx="5841314" cy="585119"/>
          </a:xfrm>
        </p:grpSpPr>
        <p:sp>
          <p:nvSpPr>
            <p:cNvPr id="21" name="Freeform 11"/>
            <p:cNvSpPr/>
            <p:nvPr/>
          </p:nvSpPr>
          <p:spPr bwMode="gray">
            <a:xfrm>
              <a:off x="2336571" y="1378629"/>
              <a:ext cx="5058457" cy="579922"/>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1553714" y="1378629"/>
              <a:ext cx="680129" cy="579922"/>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Text Box 13"/>
            <p:cNvSpPr txBox="1">
              <a:spLocks noChangeArrowheads="1"/>
            </p:cNvSpPr>
            <p:nvPr/>
          </p:nvSpPr>
          <p:spPr bwMode="gray">
            <a:xfrm>
              <a:off x="2462384" y="1445045"/>
              <a:ext cx="4718756" cy="461665"/>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dirty="0" smtClean="0">
                  <a:solidFill>
                    <a:srgbClr val="FFFFFF"/>
                  </a:solidFill>
                  <a:latin typeface="微软雅黑" panose="020B0503020204020204" pitchFamily="34" charset="-122"/>
                  <a:ea typeface="微软雅黑" panose="020B0503020204020204" pitchFamily="34" charset="-122"/>
                </a:rPr>
                <a:t>问题与挑战</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p:cNvSpPr txBox="1">
              <a:spLocks noChangeArrowheads="1"/>
            </p:cNvSpPr>
            <p:nvPr/>
          </p:nvSpPr>
          <p:spPr bwMode="gray">
            <a:xfrm>
              <a:off x="1788091" y="1373432"/>
              <a:ext cx="340064" cy="584775"/>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1</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53714" y="2121142"/>
            <a:ext cx="5841314" cy="595109"/>
            <a:chOff x="2026783" y="1991406"/>
            <a:chExt cx="5235575" cy="606424"/>
          </a:xfrm>
        </p:grpSpPr>
        <p:sp>
          <p:nvSpPr>
            <p:cNvPr id="2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p:cNvSpPr txBox="1">
              <a:spLocks noChangeArrowheads="1"/>
            </p:cNvSpPr>
            <p:nvPr/>
          </p:nvSpPr>
          <p:spPr bwMode="gray">
            <a:xfrm>
              <a:off x="2841225" y="2088245"/>
              <a:ext cx="4421133" cy="470443"/>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实现原理与关键技术</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p:cNvSpPr txBox="1">
              <a:spLocks noChangeArrowheads="1"/>
            </p:cNvSpPr>
            <p:nvPr/>
          </p:nvSpPr>
          <p:spPr bwMode="gray">
            <a:xfrm>
              <a:off x="2220196" y="1991406"/>
              <a:ext cx="304800" cy="595894"/>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2</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31"/>
          <p:cNvGrpSpPr/>
          <p:nvPr/>
        </p:nvGrpSpPr>
        <p:grpSpPr>
          <a:xfrm>
            <a:off x="1553714" y="2878842"/>
            <a:ext cx="5841314" cy="646331"/>
            <a:chOff x="2026783" y="3218238"/>
            <a:chExt cx="5235575" cy="634426"/>
          </a:xfrm>
        </p:grpSpPr>
        <p:sp>
          <p:nvSpPr>
            <p:cNvPr id="33"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8"/>
            <p:cNvSpPr txBox="1">
              <a:spLocks noChangeArrowheads="1"/>
            </p:cNvSpPr>
            <p:nvPr/>
          </p:nvSpPr>
          <p:spPr bwMode="gray">
            <a:xfrm>
              <a:off x="2841225" y="3338409"/>
              <a:ext cx="4245509" cy="45316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8"/>
            <p:cNvSpPr txBox="1">
              <a:spLocks noChangeArrowheads="1"/>
            </p:cNvSpPr>
            <p:nvPr/>
          </p:nvSpPr>
          <p:spPr bwMode="gray">
            <a:xfrm>
              <a:off x="2220196" y="3218238"/>
              <a:ext cx="304800" cy="63442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600" b="1" dirty="0">
                  <a:solidFill>
                    <a:srgbClr val="FFFFFF"/>
                  </a:solidFill>
                  <a:latin typeface="微软雅黑" panose="020B0503020204020204" pitchFamily="34" charset="-122"/>
                  <a:ea typeface="微软雅黑" panose="020B0503020204020204" pitchFamily="34" charset="-122"/>
                </a:rPr>
                <a:t>3</a:t>
              </a:r>
              <a:endParaRPr lang="en-US" altLang="zh-CN" sz="36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53714" y="3687763"/>
            <a:ext cx="5841314" cy="646331"/>
            <a:chOff x="2026783" y="3264988"/>
            <a:chExt cx="5235575" cy="634426"/>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3" name="Text Box 8">
              <a:hlinkClick r:id="rId1" action="ppaction://hlinksldjump"/>
            </p:cNvPr>
            <p:cNvSpPr txBox="1">
              <a:spLocks noChangeArrowheads="1"/>
            </p:cNvSpPr>
            <p:nvPr/>
          </p:nvSpPr>
          <p:spPr bwMode="gray">
            <a:xfrm>
              <a:off x="2841225" y="3338409"/>
              <a:ext cx="4245509" cy="45316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2400" dirty="0" smtClean="0">
                  <a:solidFill>
                    <a:srgbClr val="FFFFFF"/>
                  </a:solidFill>
                  <a:latin typeface="微软雅黑" panose="020B0503020204020204" pitchFamily="34" charset="-122"/>
                  <a:ea typeface="微软雅黑" panose="020B0503020204020204" pitchFamily="34" charset="-122"/>
                </a:rPr>
                <a:t>FAQ</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8">
              <a:hlinkClick r:id="rId1" action="ppaction://hlinksldjump"/>
            </p:cNvPr>
            <p:cNvSpPr txBox="1">
              <a:spLocks noChangeArrowheads="1"/>
            </p:cNvSpPr>
            <p:nvPr/>
          </p:nvSpPr>
          <p:spPr bwMode="gray">
            <a:xfrm>
              <a:off x="2220196" y="3264988"/>
              <a:ext cx="304800" cy="63442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600" b="1" dirty="0" smtClean="0">
                  <a:solidFill>
                    <a:srgbClr val="FFFFFF"/>
                  </a:solidFill>
                  <a:latin typeface="微软雅黑" panose="020B0503020204020204" pitchFamily="34" charset="-122"/>
                  <a:ea typeface="微软雅黑" panose="020B0503020204020204" pitchFamily="34" charset="-122"/>
                </a:rPr>
                <a:t>4</a:t>
              </a:r>
              <a:endParaRPr lang="en-US" altLang="zh-CN" sz="36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1"/>
          <p:cNvSpPr txBox="1"/>
          <p:nvPr/>
        </p:nvSpPr>
        <p:spPr>
          <a:xfrm>
            <a:off x="580947" y="-5170"/>
            <a:ext cx="6515178"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400" b="1" i="0" u="none" strike="noStrike" kern="0" cap="none" spc="0" normalizeH="0" baseline="0" noProof="0" dirty="0" smtClean="0">
                <a:ln>
                  <a:noFill/>
                </a:ln>
                <a:solidFill>
                  <a:srgbClr val="990000"/>
                </a:solidFill>
                <a:effectLst/>
                <a:uLnTx/>
                <a:uFillTx/>
                <a:latin typeface="微软雅黑" panose="020B0503020204020204" pitchFamily="34" charset="-122"/>
                <a:ea typeface="微软雅黑" panose="020B0503020204020204" pitchFamily="34" charset="-122"/>
                <a:cs typeface="+mj-cs"/>
              </a:rPr>
              <a:t>方案整体架构</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4" name="圆角矩形 3"/>
          <p:cNvSpPr/>
          <p:nvPr/>
        </p:nvSpPr>
        <p:spPr bwMode="auto">
          <a:xfrm>
            <a:off x="7558312" y="1479183"/>
            <a:ext cx="1008000" cy="1230968"/>
          </a:xfrm>
          <a:prstGeom prst="round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3">
            <a:schemeClr val="lt1"/>
          </a:lnRef>
          <a:fillRef idx="1">
            <a:schemeClr val="accent5"/>
          </a:fillRef>
          <a:effectRef idx="1">
            <a:schemeClr val="accent5"/>
          </a:effectRef>
          <a:fontRef idx="minor">
            <a:schemeClr val="lt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5" name="矩形 4"/>
          <p:cNvSpPr/>
          <p:nvPr/>
        </p:nvSpPr>
        <p:spPr bwMode="auto">
          <a:xfrm>
            <a:off x="417761" y="484742"/>
            <a:ext cx="7020000" cy="1057619"/>
          </a:xfrm>
          <a:prstGeom prst="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6" name="矩形 5"/>
          <p:cNvSpPr/>
          <p:nvPr/>
        </p:nvSpPr>
        <p:spPr bwMode="auto">
          <a:xfrm>
            <a:off x="481261" y="810507"/>
            <a:ext cx="1008112" cy="360040"/>
          </a:xfrm>
          <a:prstGeom prst="rect">
            <a:avLst/>
          </a:prstGeom>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0">
            <a:scrgbClr r="0" g="0" b="0"/>
          </a:lnRef>
          <a:fillRef idx="1003">
            <a:schemeClr val="lt1"/>
          </a:fillRef>
          <a:effectRef idx="0">
            <a:scrgbClr r="0" g="0" b="0"/>
          </a:effectRef>
          <a:fontRef idx="major"/>
        </p:style>
        <p:txBody>
          <a:bodyPr vert="horz" wrap="square" lIns="91440" tIns="45720" rIns="91440" bIns="45720" numCol="1" rtlCol="0" anchor="t" anchorCtr="0" compatLnSpc="1"/>
          <a:lstStyle/>
          <a:p>
            <a:pPr lvl="0" algn="ctr" fontAlgn="auto">
              <a:spcBef>
                <a:spcPct val="50000"/>
              </a:spcBef>
              <a:spcAft>
                <a:spcPts val="0"/>
              </a:spcAft>
              <a:defRPr/>
            </a:pPr>
            <a:r>
              <a:rPr lang="zh-CN" altLang="en-US" sz="1200" b="1" kern="0" dirty="0" smtClean="0">
                <a:solidFill>
                  <a:srgbClr val="000000"/>
                </a:solidFill>
                <a:latin typeface="微软雅黑" panose="020B0503020204020204" pitchFamily="34" charset="-122"/>
                <a:ea typeface="微软雅黑" panose="020B0503020204020204" pitchFamily="34" charset="-122"/>
              </a:rPr>
              <a:t>安全态势</a:t>
            </a:r>
            <a:endParaRPr lang="zh-CN" altLang="en-US" sz="1200" b="1" kern="0" dirty="0" smtClean="0">
              <a:solidFill>
                <a:srgbClr val="000000"/>
              </a:solidFill>
              <a:latin typeface="微软雅黑" panose="020B0503020204020204" pitchFamily="34" charset="-122"/>
              <a:ea typeface="微软雅黑" panose="020B0503020204020204" pitchFamily="34" charset="-122"/>
            </a:endParaRPr>
          </a:p>
          <a:p>
            <a:pPr marL="0" marR="0" indent="0" algn="ctr" defTabSz="914400" rtl="0" eaLnBrk="1" fontAlgn="base" latinLnBrk="0" hangingPunct="1">
              <a:lnSpc>
                <a:spcPct val="100000"/>
              </a:lnSpc>
              <a:spcBef>
                <a:spcPct val="0"/>
              </a:spcBef>
              <a:spcAft>
                <a:spcPct val="0"/>
              </a:spcAft>
              <a:buClr>
                <a:srgbClr val="CC9900"/>
              </a:buClr>
              <a:buSzTx/>
            </a:pPr>
            <a:endParaRPr kumimoji="0" lang="zh-CN" altLang="en-US" sz="18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7" name="矩形 6"/>
          <p:cNvSpPr/>
          <p:nvPr/>
        </p:nvSpPr>
        <p:spPr bwMode="auto">
          <a:xfrm>
            <a:off x="430461" y="2678726"/>
            <a:ext cx="7020000" cy="853746"/>
          </a:xfrm>
          <a:prstGeom prst="rect">
            <a:avLst/>
          </a:prstGeom>
          <a:solidFill>
            <a:srgbClr val="00B0F0"/>
          </a:solid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8" name="矩形 7"/>
          <p:cNvSpPr/>
          <p:nvPr/>
        </p:nvSpPr>
        <p:spPr bwMode="auto">
          <a:xfrm>
            <a:off x="430461" y="1666213"/>
            <a:ext cx="7020000" cy="768977"/>
          </a:xfrm>
          <a:prstGeom prst="rect">
            <a:avLst/>
          </a:prstGeom>
          <a:solidFill>
            <a:srgbClr val="92D050"/>
          </a:solid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0">
            <a:schemeClr val="accent3"/>
          </a:lnRef>
          <a:fillRef idx="3">
            <a:schemeClr val="accent3"/>
          </a:fillRef>
          <a:effectRef idx="3">
            <a:schemeClr val="accent3"/>
          </a:effectRef>
          <a:fontRef idx="minor">
            <a:schemeClr val="lt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9" name="矩形 8"/>
          <p:cNvSpPr/>
          <p:nvPr/>
        </p:nvSpPr>
        <p:spPr bwMode="auto">
          <a:xfrm>
            <a:off x="417761" y="3780126"/>
            <a:ext cx="7020000" cy="972000"/>
          </a:xfrm>
          <a:prstGeom prst="rect">
            <a:avLst/>
          </a:prstGeom>
          <a:solidFill>
            <a:srgbClr val="D9D9D9"/>
          </a:solid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1" name="Rectangle 42"/>
          <p:cNvSpPr>
            <a:spLocks noChangeArrowheads="1"/>
          </p:cNvSpPr>
          <p:nvPr/>
        </p:nvSpPr>
        <p:spPr bwMode="auto">
          <a:xfrm>
            <a:off x="1697994" y="4449407"/>
            <a:ext cx="461665" cy="138499"/>
          </a:xfrm>
          <a:prstGeom prst="rect">
            <a:avLst/>
          </a:prstGeom>
          <a:noFill/>
          <a:ln w="9525">
            <a:noFill/>
            <a:miter lim="800000"/>
          </a:ln>
        </p:spPr>
        <p:txBody>
          <a:bodyPr wrap="none" lIns="0" tIns="0" rIns="0" bIns="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rPr>
              <a:t>安全设备</a:t>
            </a:r>
            <a:endPar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endParaRPr>
          </a:p>
        </p:txBody>
      </p:sp>
      <p:sp>
        <p:nvSpPr>
          <p:cNvPr id="12" name="Rectangle 43"/>
          <p:cNvSpPr>
            <a:spLocks noChangeArrowheads="1"/>
          </p:cNvSpPr>
          <p:nvPr/>
        </p:nvSpPr>
        <p:spPr bwMode="auto">
          <a:xfrm>
            <a:off x="2734841" y="4449407"/>
            <a:ext cx="461665" cy="138499"/>
          </a:xfrm>
          <a:prstGeom prst="rect">
            <a:avLst/>
          </a:prstGeom>
          <a:noFill/>
          <a:ln w="9525">
            <a:noFill/>
            <a:miter lim="800000"/>
          </a:ln>
        </p:spPr>
        <p:txBody>
          <a:bodyPr wrap="none" lIns="0" tIns="0" rIns="0" bIns="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rPr>
              <a:t>网络设备</a:t>
            </a:r>
            <a:endPar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endParaRPr>
          </a:p>
        </p:txBody>
      </p:sp>
      <p:sp>
        <p:nvSpPr>
          <p:cNvPr id="13" name="Rectangle 44"/>
          <p:cNvSpPr>
            <a:spLocks noChangeArrowheads="1"/>
          </p:cNvSpPr>
          <p:nvPr/>
        </p:nvSpPr>
        <p:spPr bwMode="auto">
          <a:xfrm>
            <a:off x="5945671" y="4383305"/>
            <a:ext cx="461665" cy="138499"/>
          </a:xfrm>
          <a:prstGeom prst="rect">
            <a:avLst/>
          </a:prstGeom>
          <a:noFill/>
          <a:ln w="9525">
            <a:noFill/>
            <a:miter lim="800000"/>
          </a:ln>
        </p:spPr>
        <p:txBody>
          <a:bodyPr wrap="none" lIns="0" tIns="0" rIns="0" bIns="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rPr>
              <a:t>终端管理</a:t>
            </a:r>
            <a:endPar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endParaRPr>
          </a:p>
        </p:txBody>
      </p:sp>
      <p:sp>
        <p:nvSpPr>
          <p:cNvPr id="14" name="Rectangle 365"/>
          <p:cNvSpPr>
            <a:spLocks noChangeArrowheads="1"/>
          </p:cNvSpPr>
          <p:nvPr/>
        </p:nvSpPr>
        <p:spPr bwMode="auto">
          <a:xfrm>
            <a:off x="3484451" y="4449407"/>
            <a:ext cx="461665" cy="138499"/>
          </a:xfrm>
          <a:prstGeom prst="rect">
            <a:avLst/>
          </a:prstGeom>
          <a:noFill/>
          <a:ln w="9525">
            <a:noFill/>
            <a:miter lim="800000"/>
          </a:ln>
        </p:spPr>
        <p:txBody>
          <a:bodyPr wrap="none" lIns="0" tIns="0" rIns="0" bIns="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1" lang="zh-CN" altLang="en-US" sz="900" b="1" kern="0" dirty="0" smtClean="0">
                <a:solidFill>
                  <a:schemeClr val="bg2">
                    <a:lumMod val="50000"/>
                  </a:schemeClr>
                </a:solidFill>
                <a:latin typeface="微软雅黑" panose="020B0503020204020204" pitchFamily="34" charset="-122"/>
                <a:ea typeface="微软雅黑" panose="020B0503020204020204" pitchFamily="34" charset="-122"/>
              </a:rPr>
              <a:t>策略中心</a:t>
            </a:r>
            <a:endPar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endParaRPr>
          </a:p>
        </p:txBody>
      </p:sp>
      <p:sp>
        <p:nvSpPr>
          <p:cNvPr id="15" name="Rectangle 366"/>
          <p:cNvSpPr>
            <a:spLocks noChangeArrowheads="1"/>
          </p:cNvSpPr>
          <p:nvPr/>
        </p:nvSpPr>
        <p:spPr bwMode="auto">
          <a:xfrm>
            <a:off x="5533272" y="4405339"/>
            <a:ext cx="346249" cy="138499"/>
          </a:xfrm>
          <a:prstGeom prst="rect">
            <a:avLst/>
          </a:prstGeom>
          <a:noFill/>
          <a:ln w="9525">
            <a:noFill/>
            <a:miter lim="800000"/>
          </a:ln>
        </p:spPr>
        <p:txBody>
          <a:bodyPr wrap="none" lIns="0" tIns="0" rIns="0" bIns="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rPr>
              <a:t>数据库</a:t>
            </a:r>
            <a:endPar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endParaRPr>
          </a:p>
        </p:txBody>
      </p:sp>
      <p:grpSp>
        <p:nvGrpSpPr>
          <p:cNvPr id="2" name="Group 367"/>
          <p:cNvGrpSpPr/>
          <p:nvPr/>
        </p:nvGrpSpPr>
        <p:grpSpPr bwMode="auto">
          <a:xfrm>
            <a:off x="1654721" y="3873343"/>
            <a:ext cx="614754" cy="549870"/>
            <a:chOff x="703" y="2523"/>
            <a:chExt cx="407" cy="399"/>
          </a:xfrm>
        </p:grpSpPr>
        <p:grpSp>
          <p:nvGrpSpPr>
            <p:cNvPr id="10" name="Group 368"/>
            <p:cNvGrpSpPr>
              <a:grpSpLocks noChangeAspect="1"/>
            </p:cNvGrpSpPr>
            <p:nvPr/>
          </p:nvGrpSpPr>
          <p:grpSpPr bwMode="auto">
            <a:xfrm>
              <a:off x="703" y="2568"/>
              <a:ext cx="175" cy="226"/>
              <a:chOff x="3050" y="311"/>
              <a:chExt cx="466" cy="487"/>
            </a:xfrm>
          </p:grpSpPr>
          <p:sp>
            <p:nvSpPr>
              <p:cNvPr id="44" name="Freeform 369"/>
              <p:cNvSpPr>
                <a:spLocks noChangeAspect="1"/>
              </p:cNvSpPr>
              <p:nvPr/>
            </p:nvSpPr>
            <p:spPr bwMode="auto">
              <a:xfrm>
                <a:off x="3436" y="375"/>
                <a:ext cx="80" cy="423"/>
              </a:xfrm>
              <a:custGeom>
                <a:avLst/>
                <a:gdLst>
                  <a:gd name="T0" fmla="*/ 39 w 40"/>
                  <a:gd name="T1" fmla="*/ 5 h 211"/>
                  <a:gd name="T2" fmla="*/ 5 w 40"/>
                  <a:gd name="T3" fmla="*/ 21 h 211"/>
                  <a:gd name="T4" fmla="*/ 0 w 40"/>
                  <a:gd name="T5" fmla="*/ 207 h 211"/>
                  <a:gd name="T6" fmla="*/ 9 w 40"/>
                  <a:gd name="T7" fmla="*/ 203 h 211"/>
                  <a:gd name="T8" fmla="*/ 36 w 40"/>
                  <a:gd name="T9" fmla="*/ 177 h 211"/>
                  <a:gd name="T10" fmla="*/ 40 w 40"/>
                  <a:gd name="T11" fmla="*/ 166 h 211"/>
                  <a:gd name="T12" fmla="*/ 40 w 40"/>
                  <a:gd name="T13" fmla="*/ 16 h 211"/>
                  <a:gd name="T14" fmla="*/ 39 w 40"/>
                  <a:gd name="T15" fmla="*/ 5 h 211"/>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211"/>
                  <a:gd name="T26" fmla="*/ 40 w 40"/>
                  <a:gd name="T27" fmla="*/ 211 h 2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211">
                    <a:moveTo>
                      <a:pt x="39" y="5"/>
                    </a:moveTo>
                    <a:cubicBezTo>
                      <a:pt x="35" y="0"/>
                      <a:pt x="5" y="21"/>
                      <a:pt x="5" y="21"/>
                    </a:cubicBezTo>
                    <a:cubicBezTo>
                      <a:pt x="0" y="207"/>
                      <a:pt x="0" y="207"/>
                      <a:pt x="0" y="207"/>
                    </a:cubicBezTo>
                    <a:cubicBezTo>
                      <a:pt x="0" y="207"/>
                      <a:pt x="0" y="211"/>
                      <a:pt x="9" y="203"/>
                    </a:cubicBezTo>
                    <a:cubicBezTo>
                      <a:pt x="17" y="196"/>
                      <a:pt x="32" y="182"/>
                      <a:pt x="36" y="177"/>
                    </a:cubicBezTo>
                    <a:cubicBezTo>
                      <a:pt x="39" y="174"/>
                      <a:pt x="40" y="174"/>
                      <a:pt x="40" y="166"/>
                    </a:cubicBezTo>
                    <a:cubicBezTo>
                      <a:pt x="40" y="16"/>
                      <a:pt x="40" y="16"/>
                      <a:pt x="40" y="16"/>
                    </a:cubicBezTo>
                    <a:cubicBezTo>
                      <a:pt x="40" y="6"/>
                      <a:pt x="39" y="6"/>
                      <a:pt x="39" y="5"/>
                    </a:cubicBezTo>
                    <a:close/>
                  </a:path>
                </a:pathLst>
              </a:custGeom>
              <a:solidFill>
                <a:srgbClr val="0B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5" name="Freeform 370"/>
              <p:cNvSpPr>
                <a:spLocks noChangeAspect="1"/>
              </p:cNvSpPr>
              <p:nvPr/>
            </p:nvSpPr>
            <p:spPr bwMode="auto">
              <a:xfrm>
                <a:off x="3050" y="311"/>
                <a:ext cx="458" cy="113"/>
              </a:xfrm>
              <a:custGeom>
                <a:avLst/>
                <a:gdLst>
                  <a:gd name="T0" fmla="*/ 229 w 229"/>
                  <a:gd name="T1" fmla="*/ 34 h 56"/>
                  <a:gd name="T2" fmla="*/ 199 w 229"/>
                  <a:gd name="T3" fmla="*/ 56 h 56"/>
                  <a:gd name="T4" fmla="*/ 8 w 229"/>
                  <a:gd name="T5" fmla="*/ 20 h 56"/>
                  <a:gd name="T6" fmla="*/ 1 w 229"/>
                  <a:gd name="T7" fmla="*/ 25 h 56"/>
                  <a:gd name="T8" fmla="*/ 4 w 229"/>
                  <a:gd name="T9" fmla="*/ 17 h 56"/>
                  <a:gd name="T10" fmla="*/ 29 w 229"/>
                  <a:gd name="T11" fmla="*/ 2 h 56"/>
                  <a:gd name="T12" fmla="*/ 33 w 229"/>
                  <a:gd name="T13" fmla="*/ 0 h 56"/>
                  <a:gd name="T14" fmla="*/ 222 w 229"/>
                  <a:gd name="T15" fmla="*/ 32 h 56"/>
                  <a:gd name="T16" fmla="*/ 229 w 229"/>
                  <a:gd name="T17" fmla="*/ 34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9"/>
                  <a:gd name="T28" fmla="*/ 0 h 56"/>
                  <a:gd name="T29" fmla="*/ 229 w 229"/>
                  <a:gd name="T30" fmla="*/ 56 h 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9" h="56">
                    <a:moveTo>
                      <a:pt x="229" y="34"/>
                    </a:moveTo>
                    <a:cubicBezTo>
                      <a:pt x="199" y="56"/>
                      <a:pt x="199" y="56"/>
                      <a:pt x="199" y="56"/>
                    </a:cubicBezTo>
                    <a:cubicBezTo>
                      <a:pt x="86" y="36"/>
                      <a:pt x="17" y="22"/>
                      <a:pt x="8" y="20"/>
                    </a:cubicBezTo>
                    <a:cubicBezTo>
                      <a:pt x="3" y="19"/>
                      <a:pt x="1" y="25"/>
                      <a:pt x="1" y="25"/>
                    </a:cubicBezTo>
                    <a:cubicBezTo>
                      <a:pt x="1" y="25"/>
                      <a:pt x="0" y="20"/>
                      <a:pt x="4" y="17"/>
                    </a:cubicBezTo>
                    <a:cubicBezTo>
                      <a:pt x="7" y="15"/>
                      <a:pt x="22" y="6"/>
                      <a:pt x="29" y="2"/>
                    </a:cubicBezTo>
                    <a:cubicBezTo>
                      <a:pt x="31" y="0"/>
                      <a:pt x="33" y="0"/>
                      <a:pt x="33" y="0"/>
                    </a:cubicBezTo>
                    <a:cubicBezTo>
                      <a:pt x="33" y="0"/>
                      <a:pt x="219" y="32"/>
                      <a:pt x="222" y="32"/>
                    </a:cubicBezTo>
                    <a:cubicBezTo>
                      <a:pt x="229" y="34"/>
                      <a:pt x="229" y="34"/>
                      <a:pt x="229" y="34"/>
                    </a:cubicBez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6" name="Freeform 371"/>
              <p:cNvSpPr>
                <a:spLocks noChangeAspect="1"/>
              </p:cNvSpPr>
              <p:nvPr/>
            </p:nvSpPr>
            <p:spPr bwMode="auto">
              <a:xfrm>
                <a:off x="3428" y="379"/>
                <a:ext cx="88" cy="59"/>
              </a:xfrm>
              <a:custGeom>
                <a:avLst/>
                <a:gdLst>
                  <a:gd name="T0" fmla="*/ 0 w 44"/>
                  <a:gd name="T1" fmla="*/ 21 h 29"/>
                  <a:gd name="T2" fmla="*/ 39 w 44"/>
                  <a:gd name="T3" fmla="*/ 0 h 29"/>
                  <a:gd name="T4" fmla="*/ 44 w 44"/>
                  <a:gd name="T5" fmla="*/ 6 h 29"/>
                  <a:gd name="T6" fmla="*/ 8 w 44"/>
                  <a:gd name="T7" fmla="*/ 29 h 29"/>
                  <a:gd name="T8" fmla="*/ 0 w 44"/>
                  <a:gd name="T9" fmla="*/ 21 h 29"/>
                  <a:gd name="T10" fmla="*/ 0 60000 65536"/>
                  <a:gd name="T11" fmla="*/ 0 60000 65536"/>
                  <a:gd name="T12" fmla="*/ 0 60000 65536"/>
                  <a:gd name="T13" fmla="*/ 0 60000 65536"/>
                  <a:gd name="T14" fmla="*/ 0 60000 65536"/>
                  <a:gd name="T15" fmla="*/ 0 w 44"/>
                  <a:gd name="T16" fmla="*/ 0 h 29"/>
                  <a:gd name="T17" fmla="*/ 44 w 44"/>
                  <a:gd name="T18" fmla="*/ 29 h 29"/>
                </a:gdLst>
                <a:ahLst/>
                <a:cxnLst>
                  <a:cxn ang="T10">
                    <a:pos x="T0" y="T1"/>
                  </a:cxn>
                  <a:cxn ang="T11">
                    <a:pos x="T2" y="T3"/>
                  </a:cxn>
                  <a:cxn ang="T12">
                    <a:pos x="T4" y="T5"/>
                  </a:cxn>
                  <a:cxn ang="T13">
                    <a:pos x="T6" y="T7"/>
                  </a:cxn>
                  <a:cxn ang="T14">
                    <a:pos x="T8" y="T9"/>
                  </a:cxn>
                </a:cxnLst>
                <a:rect l="T15" t="T16" r="T17" b="T18"/>
                <a:pathLst>
                  <a:path w="44" h="29">
                    <a:moveTo>
                      <a:pt x="0" y="21"/>
                    </a:moveTo>
                    <a:cubicBezTo>
                      <a:pt x="0" y="21"/>
                      <a:pt x="35" y="1"/>
                      <a:pt x="39" y="0"/>
                    </a:cubicBezTo>
                    <a:cubicBezTo>
                      <a:pt x="42" y="1"/>
                      <a:pt x="43" y="3"/>
                      <a:pt x="44" y="6"/>
                    </a:cubicBezTo>
                    <a:cubicBezTo>
                      <a:pt x="8" y="29"/>
                      <a:pt x="8" y="29"/>
                      <a:pt x="8" y="29"/>
                    </a:cubicBezTo>
                    <a:lnTo>
                      <a:pt x="0" y="21"/>
                    </a:lnTo>
                    <a:close/>
                  </a:path>
                </a:pathLst>
              </a:custGeom>
              <a:solidFill>
                <a:srgbClr val="5D7695"/>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7" name="Freeform 372"/>
              <p:cNvSpPr>
                <a:spLocks noChangeAspect="1"/>
              </p:cNvSpPr>
              <p:nvPr/>
            </p:nvSpPr>
            <p:spPr bwMode="auto">
              <a:xfrm>
                <a:off x="3052" y="349"/>
                <a:ext cx="396" cy="447"/>
              </a:xfrm>
              <a:custGeom>
                <a:avLst/>
                <a:gdLst>
                  <a:gd name="T0" fmla="*/ 193 w 198"/>
                  <a:gd name="T1" fmla="*/ 35 h 223"/>
                  <a:gd name="T2" fmla="*/ 7 w 198"/>
                  <a:gd name="T3" fmla="*/ 1 h 223"/>
                  <a:gd name="T4" fmla="*/ 0 w 198"/>
                  <a:gd name="T5" fmla="*/ 5 h 223"/>
                  <a:gd name="T6" fmla="*/ 0 w 198"/>
                  <a:gd name="T7" fmla="*/ 168 h 223"/>
                  <a:gd name="T8" fmla="*/ 7 w 198"/>
                  <a:gd name="T9" fmla="*/ 181 h 223"/>
                  <a:gd name="T10" fmla="*/ 186 w 198"/>
                  <a:gd name="T11" fmla="*/ 220 h 223"/>
                  <a:gd name="T12" fmla="*/ 198 w 198"/>
                  <a:gd name="T13" fmla="*/ 213 h 223"/>
                  <a:gd name="T14" fmla="*/ 197 w 198"/>
                  <a:gd name="T15" fmla="*/ 44 h 223"/>
                  <a:gd name="T16" fmla="*/ 193 w 198"/>
                  <a:gd name="T17" fmla="*/ 35 h 2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8"/>
                  <a:gd name="T28" fmla="*/ 0 h 223"/>
                  <a:gd name="T29" fmla="*/ 198 w 198"/>
                  <a:gd name="T30" fmla="*/ 223 h 2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8" h="223">
                    <a:moveTo>
                      <a:pt x="193" y="35"/>
                    </a:moveTo>
                    <a:cubicBezTo>
                      <a:pt x="86" y="16"/>
                      <a:pt x="16" y="3"/>
                      <a:pt x="7" y="1"/>
                    </a:cubicBezTo>
                    <a:cubicBezTo>
                      <a:pt x="0" y="0"/>
                      <a:pt x="0" y="5"/>
                      <a:pt x="0" y="5"/>
                    </a:cubicBezTo>
                    <a:cubicBezTo>
                      <a:pt x="0" y="5"/>
                      <a:pt x="0" y="157"/>
                      <a:pt x="0" y="168"/>
                    </a:cubicBezTo>
                    <a:cubicBezTo>
                      <a:pt x="0" y="179"/>
                      <a:pt x="1" y="179"/>
                      <a:pt x="7" y="181"/>
                    </a:cubicBezTo>
                    <a:cubicBezTo>
                      <a:pt x="9" y="182"/>
                      <a:pt x="153" y="213"/>
                      <a:pt x="186" y="220"/>
                    </a:cubicBezTo>
                    <a:cubicBezTo>
                      <a:pt x="198" y="223"/>
                      <a:pt x="198" y="216"/>
                      <a:pt x="198" y="213"/>
                    </a:cubicBezTo>
                    <a:cubicBezTo>
                      <a:pt x="198" y="213"/>
                      <a:pt x="197" y="50"/>
                      <a:pt x="197" y="44"/>
                    </a:cubicBezTo>
                    <a:cubicBezTo>
                      <a:pt x="197" y="39"/>
                      <a:pt x="194" y="35"/>
                      <a:pt x="193" y="35"/>
                    </a:cubicBez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8" name="Freeform 373"/>
              <p:cNvSpPr>
                <a:spLocks noChangeAspect="1"/>
              </p:cNvSpPr>
              <p:nvPr/>
            </p:nvSpPr>
            <p:spPr bwMode="auto">
              <a:xfrm>
                <a:off x="3064" y="361"/>
                <a:ext cx="372" cy="419"/>
              </a:xfrm>
              <a:custGeom>
                <a:avLst/>
                <a:gdLst>
                  <a:gd name="T0" fmla="*/ 179 w 186"/>
                  <a:gd name="T1" fmla="*/ 33 h 209"/>
                  <a:gd name="T2" fmla="*/ 6 w 186"/>
                  <a:gd name="T3" fmla="*/ 1 h 209"/>
                  <a:gd name="T4" fmla="*/ 0 w 186"/>
                  <a:gd name="T5" fmla="*/ 5 h 209"/>
                  <a:gd name="T6" fmla="*/ 0 w 186"/>
                  <a:gd name="T7" fmla="*/ 156 h 209"/>
                  <a:gd name="T8" fmla="*/ 6 w 186"/>
                  <a:gd name="T9" fmla="*/ 169 h 209"/>
                  <a:gd name="T10" fmla="*/ 175 w 186"/>
                  <a:gd name="T11" fmla="*/ 206 h 209"/>
                  <a:gd name="T12" fmla="*/ 184 w 186"/>
                  <a:gd name="T13" fmla="*/ 198 h 209"/>
                  <a:gd name="T14" fmla="*/ 184 w 186"/>
                  <a:gd name="T15" fmla="*/ 41 h 209"/>
                  <a:gd name="T16" fmla="*/ 179 w 186"/>
                  <a:gd name="T17" fmla="*/ 33 h 2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6"/>
                  <a:gd name="T28" fmla="*/ 0 h 209"/>
                  <a:gd name="T29" fmla="*/ 186 w 186"/>
                  <a:gd name="T30" fmla="*/ 209 h 2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6" h="209">
                    <a:moveTo>
                      <a:pt x="179" y="33"/>
                    </a:moveTo>
                    <a:cubicBezTo>
                      <a:pt x="80" y="15"/>
                      <a:pt x="15" y="3"/>
                      <a:pt x="6" y="1"/>
                    </a:cubicBezTo>
                    <a:cubicBezTo>
                      <a:pt x="0" y="0"/>
                      <a:pt x="0" y="5"/>
                      <a:pt x="0" y="5"/>
                    </a:cubicBezTo>
                    <a:cubicBezTo>
                      <a:pt x="0" y="5"/>
                      <a:pt x="0" y="146"/>
                      <a:pt x="0" y="156"/>
                    </a:cubicBezTo>
                    <a:cubicBezTo>
                      <a:pt x="0" y="167"/>
                      <a:pt x="1" y="167"/>
                      <a:pt x="6" y="169"/>
                    </a:cubicBezTo>
                    <a:cubicBezTo>
                      <a:pt x="9" y="170"/>
                      <a:pt x="144" y="199"/>
                      <a:pt x="175" y="206"/>
                    </a:cubicBezTo>
                    <a:cubicBezTo>
                      <a:pt x="186" y="209"/>
                      <a:pt x="183" y="201"/>
                      <a:pt x="184" y="198"/>
                    </a:cubicBezTo>
                    <a:cubicBezTo>
                      <a:pt x="184" y="198"/>
                      <a:pt x="184" y="47"/>
                      <a:pt x="184" y="41"/>
                    </a:cubicBezTo>
                    <a:cubicBezTo>
                      <a:pt x="184" y="37"/>
                      <a:pt x="183" y="34"/>
                      <a:pt x="179" y="33"/>
                    </a:cubicBezTo>
                    <a:close/>
                  </a:path>
                </a:pathLst>
              </a:custGeom>
              <a:solidFill>
                <a:srgbClr val="5D7695"/>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9" name="Freeform 374"/>
              <p:cNvSpPr>
                <a:spLocks noChangeAspect="1" noEditPoints="1"/>
              </p:cNvSpPr>
              <p:nvPr/>
            </p:nvSpPr>
            <p:spPr bwMode="auto">
              <a:xfrm>
                <a:off x="3062" y="361"/>
                <a:ext cx="372" cy="415"/>
              </a:xfrm>
              <a:custGeom>
                <a:avLst/>
                <a:gdLst>
                  <a:gd name="T0" fmla="*/ 2 w 186"/>
                  <a:gd name="T1" fmla="*/ 2 h 207"/>
                  <a:gd name="T2" fmla="*/ 0 w 186"/>
                  <a:gd name="T3" fmla="*/ 5 h 207"/>
                  <a:gd name="T4" fmla="*/ 0 w 186"/>
                  <a:gd name="T5" fmla="*/ 156 h 207"/>
                  <a:gd name="T6" fmla="*/ 7 w 186"/>
                  <a:gd name="T7" fmla="*/ 169 h 207"/>
                  <a:gd name="T8" fmla="*/ 68 w 186"/>
                  <a:gd name="T9" fmla="*/ 183 h 207"/>
                  <a:gd name="T10" fmla="*/ 175 w 186"/>
                  <a:gd name="T11" fmla="*/ 206 h 207"/>
                  <a:gd name="T12" fmla="*/ 183 w 186"/>
                  <a:gd name="T13" fmla="*/ 206 h 207"/>
                  <a:gd name="T14" fmla="*/ 186 w 186"/>
                  <a:gd name="T15" fmla="*/ 198 h 207"/>
                  <a:gd name="T16" fmla="*/ 185 w 186"/>
                  <a:gd name="T17" fmla="*/ 41 h 207"/>
                  <a:gd name="T18" fmla="*/ 180 w 186"/>
                  <a:gd name="T19" fmla="*/ 32 h 207"/>
                  <a:gd name="T20" fmla="*/ 180 w 186"/>
                  <a:gd name="T21" fmla="*/ 32 h 207"/>
                  <a:gd name="T22" fmla="*/ 7 w 186"/>
                  <a:gd name="T23" fmla="*/ 1 h 207"/>
                  <a:gd name="T24" fmla="*/ 2 w 186"/>
                  <a:gd name="T25" fmla="*/ 2 h 207"/>
                  <a:gd name="T26" fmla="*/ 176 w 186"/>
                  <a:gd name="T27" fmla="*/ 205 h 207"/>
                  <a:gd name="T28" fmla="*/ 69 w 186"/>
                  <a:gd name="T29" fmla="*/ 181 h 207"/>
                  <a:gd name="T30" fmla="*/ 7 w 186"/>
                  <a:gd name="T31" fmla="*/ 168 h 207"/>
                  <a:gd name="T32" fmla="*/ 2 w 186"/>
                  <a:gd name="T33" fmla="*/ 156 h 207"/>
                  <a:gd name="T34" fmla="*/ 2 w 186"/>
                  <a:gd name="T35" fmla="*/ 5 h 207"/>
                  <a:gd name="T36" fmla="*/ 3 w 186"/>
                  <a:gd name="T37" fmla="*/ 3 h 207"/>
                  <a:gd name="T38" fmla="*/ 7 w 186"/>
                  <a:gd name="T39" fmla="*/ 2 h 207"/>
                  <a:gd name="T40" fmla="*/ 180 w 186"/>
                  <a:gd name="T41" fmla="*/ 34 h 207"/>
                  <a:gd name="T42" fmla="*/ 184 w 186"/>
                  <a:gd name="T43" fmla="*/ 41 h 207"/>
                  <a:gd name="T44" fmla="*/ 184 w 186"/>
                  <a:gd name="T45" fmla="*/ 198 h 207"/>
                  <a:gd name="T46" fmla="*/ 182 w 186"/>
                  <a:gd name="T47" fmla="*/ 205 h 207"/>
                  <a:gd name="T48" fmla="*/ 176 w 186"/>
                  <a:gd name="T49" fmla="*/ 205 h 2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6"/>
                  <a:gd name="T76" fmla="*/ 0 h 207"/>
                  <a:gd name="T77" fmla="*/ 186 w 186"/>
                  <a:gd name="T78" fmla="*/ 207 h 20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6" h="207">
                    <a:moveTo>
                      <a:pt x="2" y="2"/>
                    </a:moveTo>
                    <a:cubicBezTo>
                      <a:pt x="0" y="3"/>
                      <a:pt x="0" y="5"/>
                      <a:pt x="0" y="5"/>
                    </a:cubicBezTo>
                    <a:cubicBezTo>
                      <a:pt x="0" y="156"/>
                      <a:pt x="0" y="156"/>
                      <a:pt x="0" y="156"/>
                    </a:cubicBezTo>
                    <a:cubicBezTo>
                      <a:pt x="0" y="167"/>
                      <a:pt x="2" y="168"/>
                      <a:pt x="7" y="169"/>
                    </a:cubicBezTo>
                    <a:cubicBezTo>
                      <a:pt x="8" y="170"/>
                      <a:pt x="31" y="175"/>
                      <a:pt x="68" y="183"/>
                    </a:cubicBezTo>
                    <a:cubicBezTo>
                      <a:pt x="175" y="206"/>
                      <a:pt x="175" y="206"/>
                      <a:pt x="175" y="206"/>
                    </a:cubicBezTo>
                    <a:cubicBezTo>
                      <a:pt x="177" y="207"/>
                      <a:pt x="181" y="207"/>
                      <a:pt x="183" y="206"/>
                    </a:cubicBezTo>
                    <a:cubicBezTo>
                      <a:pt x="186" y="204"/>
                      <a:pt x="186" y="199"/>
                      <a:pt x="186" y="198"/>
                    </a:cubicBezTo>
                    <a:cubicBezTo>
                      <a:pt x="185" y="41"/>
                      <a:pt x="185" y="41"/>
                      <a:pt x="185" y="41"/>
                    </a:cubicBezTo>
                    <a:cubicBezTo>
                      <a:pt x="185" y="37"/>
                      <a:pt x="185" y="33"/>
                      <a:pt x="180" y="32"/>
                    </a:cubicBezTo>
                    <a:cubicBezTo>
                      <a:pt x="180" y="32"/>
                      <a:pt x="180" y="32"/>
                      <a:pt x="180" y="32"/>
                    </a:cubicBezTo>
                    <a:cubicBezTo>
                      <a:pt x="7" y="1"/>
                      <a:pt x="7" y="1"/>
                      <a:pt x="7" y="1"/>
                    </a:cubicBezTo>
                    <a:cubicBezTo>
                      <a:pt x="5" y="0"/>
                      <a:pt x="3" y="1"/>
                      <a:pt x="2" y="2"/>
                    </a:cubicBezTo>
                    <a:close/>
                    <a:moveTo>
                      <a:pt x="176" y="205"/>
                    </a:moveTo>
                    <a:cubicBezTo>
                      <a:pt x="69" y="181"/>
                      <a:pt x="69" y="181"/>
                      <a:pt x="69" y="181"/>
                    </a:cubicBezTo>
                    <a:cubicBezTo>
                      <a:pt x="36" y="174"/>
                      <a:pt x="8" y="168"/>
                      <a:pt x="7" y="168"/>
                    </a:cubicBezTo>
                    <a:cubicBezTo>
                      <a:pt x="3" y="166"/>
                      <a:pt x="2" y="166"/>
                      <a:pt x="2" y="156"/>
                    </a:cubicBezTo>
                    <a:cubicBezTo>
                      <a:pt x="2" y="5"/>
                      <a:pt x="2" y="5"/>
                      <a:pt x="2" y="5"/>
                    </a:cubicBezTo>
                    <a:cubicBezTo>
                      <a:pt x="2" y="5"/>
                      <a:pt x="2" y="4"/>
                      <a:pt x="3" y="3"/>
                    </a:cubicBezTo>
                    <a:cubicBezTo>
                      <a:pt x="4" y="2"/>
                      <a:pt x="5" y="2"/>
                      <a:pt x="7" y="2"/>
                    </a:cubicBezTo>
                    <a:cubicBezTo>
                      <a:pt x="180" y="34"/>
                      <a:pt x="180" y="34"/>
                      <a:pt x="180" y="34"/>
                    </a:cubicBezTo>
                    <a:cubicBezTo>
                      <a:pt x="183" y="34"/>
                      <a:pt x="184" y="37"/>
                      <a:pt x="184" y="41"/>
                    </a:cubicBezTo>
                    <a:cubicBezTo>
                      <a:pt x="184" y="198"/>
                      <a:pt x="184" y="198"/>
                      <a:pt x="184" y="198"/>
                    </a:cubicBezTo>
                    <a:cubicBezTo>
                      <a:pt x="184" y="198"/>
                      <a:pt x="185" y="203"/>
                      <a:pt x="182" y="205"/>
                    </a:cubicBezTo>
                    <a:cubicBezTo>
                      <a:pt x="181" y="206"/>
                      <a:pt x="177" y="205"/>
                      <a:pt x="176" y="205"/>
                    </a:cubicBezTo>
                    <a:close/>
                  </a:path>
                </a:pathLst>
              </a:custGeom>
              <a:solidFill>
                <a:srgbClr val="2B4F7C"/>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0" name="Freeform 375"/>
              <p:cNvSpPr>
                <a:spLocks noChangeAspect="1" noEditPoints="1"/>
              </p:cNvSpPr>
              <p:nvPr/>
            </p:nvSpPr>
            <p:spPr bwMode="auto">
              <a:xfrm>
                <a:off x="3090" y="432"/>
                <a:ext cx="338" cy="238"/>
              </a:xfrm>
              <a:custGeom>
                <a:avLst/>
                <a:gdLst>
                  <a:gd name="T0" fmla="*/ 230 w 338"/>
                  <a:gd name="T1" fmla="*/ 114 h 238"/>
                  <a:gd name="T2" fmla="*/ 308 w 338"/>
                  <a:gd name="T3" fmla="*/ 130 h 238"/>
                  <a:gd name="T4" fmla="*/ 308 w 338"/>
                  <a:gd name="T5" fmla="*/ 118 h 238"/>
                  <a:gd name="T6" fmla="*/ 338 w 338"/>
                  <a:gd name="T7" fmla="*/ 146 h 238"/>
                  <a:gd name="T8" fmla="*/ 308 w 338"/>
                  <a:gd name="T9" fmla="*/ 162 h 238"/>
                  <a:gd name="T10" fmla="*/ 308 w 338"/>
                  <a:gd name="T11" fmla="*/ 148 h 238"/>
                  <a:gd name="T12" fmla="*/ 230 w 338"/>
                  <a:gd name="T13" fmla="*/ 132 h 238"/>
                  <a:gd name="T14" fmla="*/ 230 w 338"/>
                  <a:gd name="T15" fmla="*/ 114 h 238"/>
                  <a:gd name="T16" fmla="*/ 84 w 338"/>
                  <a:gd name="T17" fmla="*/ 42 h 238"/>
                  <a:gd name="T18" fmla="*/ 78 w 338"/>
                  <a:gd name="T19" fmla="*/ 50 h 238"/>
                  <a:gd name="T20" fmla="*/ 10 w 338"/>
                  <a:gd name="T21" fmla="*/ 0 h 238"/>
                  <a:gd name="T22" fmla="*/ 0 w 338"/>
                  <a:gd name="T23" fmla="*/ 14 h 238"/>
                  <a:gd name="T24" fmla="*/ 68 w 338"/>
                  <a:gd name="T25" fmla="*/ 64 h 238"/>
                  <a:gd name="T26" fmla="*/ 62 w 338"/>
                  <a:gd name="T27" fmla="*/ 76 h 238"/>
                  <a:gd name="T28" fmla="*/ 100 w 338"/>
                  <a:gd name="T29" fmla="*/ 80 h 238"/>
                  <a:gd name="T30" fmla="*/ 84 w 338"/>
                  <a:gd name="T31" fmla="*/ 42 h 238"/>
                  <a:gd name="T32" fmla="*/ 78 w 338"/>
                  <a:gd name="T33" fmla="*/ 110 h 238"/>
                  <a:gd name="T34" fmla="*/ 78 w 338"/>
                  <a:gd name="T35" fmla="*/ 124 h 238"/>
                  <a:gd name="T36" fmla="*/ 0 w 338"/>
                  <a:gd name="T37" fmla="*/ 108 h 238"/>
                  <a:gd name="T38" fmla="*/ 0 w 338"/>
                  <a:gd name="T39" fmla="*/ 126 h 238"/>
                  <a:gd name="T40" fmla="*/ 78 w 338"/>
                  <a:gd name="T41" fmla="*/ 142 h 238"/>
                  <a:gd name="T42" fmla="*/ 78 w 338"/>
                  <a:gd name="T43" fmla="*/ 156 h 238"/>
                  <a:gd name="T44" fmla="*/ 108 w 338"/>
                  <a:gd name="T45" fmla="*/ 140 h 238"/>
                  <a:gd name="T46" fmla="*/ 78 w 338"/>
                  <a:gd name="T47" fmla="*/ 110 h 238"/>
                  <a:gd name="T48" fmla="*/ 84 w 338"/>
                  <a:gd name="T49" fmla="*/ 228 h 238"/>
                  <a:gd name="T50" fmla="*/ 78 w 338"/>
                  <a:gd name="T51" fmla="*/ 214 h 238"/>
                  <a:gd name="T52" fmla="*/ 10 w 338"/>
                  <a:gd name="T53" fmla="*/ 238 h 238"/>
                  <a:gd name="T54" fmla="*/ 0 w 338"/>
                  <a:gd name="T55" fmla="*/ 222 h 238"/>
                  <a:gd name="T56" fmla="*/ 68 w 338"/>
                  <a:gd name="T57" fmla="*/ 198 h 238"/>
                  <a:gd name="T58" fmla="*/ 62 w 338"/>
                  <a:gd name="T59" fmla="*/ 184 h 238"/>
                  <a:gd name="T60" fmla="*/ 100 w 338"/>
                  <a:gd name="T61" fmla="*/ 196 h 238"/>
                  <a:gd name="T62" fmla="*/ 84 w 338"/>
                  <a:gd name="T63" fmla="*/ 228 h 238"/>
                  <a:gd name="T64" fmla="*/ 308 w 338"/>
                  <a:gd name="T65" fmla="*/ 194 h 238"/>
                  <a:gd name="T66" fmla="*/ 308 w 338"/>
                  <a:gd name="T67" fmla="*/ 206 h 238"/>
                  <a:gd name="T68" fmla="*/ 230 w 338"/>
                  <a:gd name="T69" fmla="*/ 190 h 238"/>
                  <a:gd name="T70" fmla="*/ 230 w 338"/>
                  <a:gd name="T71" fmla="*/ 208 h 238"/>
                  <a:gd name="T72" fmla="*/ 308 w 338"/>
                  <a:gd name="T73" fmla="*/ 224 h 238"/>
                  <a:gd name="T74" fmla="*/ 308 w 338"/>
                  <a:gd name="T75" fmla="*/ 238 h 238"/>
                  <a:gd name="T76" fmla="*/ 338 w 338"/>
                  <a:gd name="T77" fmla="*/ 224 h 238"/>
                  <a:gd name="T78" fmla="*/ 308 w 338"/>
                  <a:gd name="T79" fmla="*/ 194 h 23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8"/>
                  <a:gd name="T121" fmla="*/ 0 h 238"/>
                  <a:gd name="T122" fmla="*/ 338 w 338"/>
                  <a:gd name="T123" fmla="*/ 238 h 23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8" h="238">
                    <a:moveTo>
                      <a:pt x="230" y="114"/>
                    </a:moveTo>
                    <a:lnTo>
                      <a:pt x="308" y="130"/>
                    </a:lnTo>
                    <a:lnTo>
                      <a:pt x="308" y="118"/>
                    </a:lnTo>
                    <a:lnTo>
                      <a:pt x="338" y="146"/>
                    </a:lnTo>
                    <a:lnTo>
                      <a:pt x="308" y="162"/>
                    </a:lnTo>
                    <a:lnTo>
                      <a:pt x="308" y="148"/>
                    </a:lnTo>
                    <a:lnTo>
                      <a:pt x="230" y="132"/>
                    </a:lnTo>
                    <a:lnTo>
                      <a:pt x="230" y="114"/>
                    </a:lnTo>
                    <a:close/>
                    <a:moveTo>
                      <a:pt x="84" y="42"/>
                    </a:moveTo>
                    <a:lnTo>
                      <a:pt x="78" y="50"/>
                    </a:lnTo>
                    <a:lnTo>
                      <a:pt x="10" y="0"/>
                    </a:lnTo>
                    <a:lnTo>
                      <a:pt x="0" y="14"/>
                    </a:lnTo>
                    <a:lnTo>
                      <a:pt x="68" y="64"/>
                    </a:lnTo>
                    <a:lnTo>
                      <a:pt x="62" y="76"/>
                    </a:lnTo>
                    <a:lnTo>
                      <a:pt x="100" y="80"/>
                    </a:lnTo>
                    <a:lnTo>
                      <a:pt x="84" y="42"/>
                    </a:lnTo>
                    <a:close/>
                    <a:moveTo>
                      <a:pt x="78" y="110"/>
                    </a:moveTo>
                    <a:lnTo>
                      <a:pt x="78" y="124"/>
                    </a:lnTo>
                    <a:lnTo>
                      <a:pt x="0" y="108"/>
                    </a:lnTo>
                    <a:lnTo>
                      <a:pt x="0" y="126"/>
                    </a:lnTo>
                    <a:lnTo>
                      <a:pt x="78" y="142"/>
                    </a:lnTo>
                    <a:lnTo>
                      <a:pt x="78" y="156"/>
                    </a:lnTo>
                    <a:lnTo>
                      <a:pt x="108" y="140"/>
                    </a:lnTo>
                    <a:lnTo>
                      <a:pt x="78" y="110"/>
                    </a:lnTo>
                    <a:close/>
                    <a:moveTo>
                      <a:pt x="84" y="228"/>
                    </a:moveTo>
                    <a:lnTo>
                      <a:pt x="78" y="214"/>
                    </a:lnTo>
                    <a:lnTo>
                      <a:pt x="10" y="238"/>
                    </a:lnTo>
                    <a:lnTo>
                      <a:pt x="0" y="222"/>
                    </a:lnTo>
                    <a:lnTo>
                      <a:pt x="68" y="198"/>
                    </a:lnTo>
                    <a:lnTo>
                      <a:pt x="62" y="184"/>
                    </a:lnTo>
                    <a:lnTo>
                      <a:pt x="100" y="196"/>
                    </a:lnTo>
                    <a:lnTo>
                      <a:pt x="84" y="228"/>
                    </a:lnTo>
                    <a:close/>
                    <a:moveTo>
                      <a:pt x="308" y="194"/>
                    </a:moveTo>
                    <a:lnTo>
                      <a:pt x="308" y="206"/>
                    </a:lnTo>
                    <a:lnTo>
                      <a:pt x="230" y="190"/>
                    </a:lnTo>
                    <a:lnTo>
                      <a:pt x="230" y="208"/>
                    </a:lnTo>
                    <a:lnTo>
                      <a:pt x="308" y="224"/>
                    </a:lnTo>
                    <a:lnTo>
                      <a:pt x="308" y="238"/>
                    </a:lnTo>
                    <a:lnTo>
                      <a:pt x="338" y="224"/>
                    </a:lnTo>
                    <a:lnTo>
                      <a:pt x="308" y="194"/>
                    </a:lnTo>
                    <a:close/>
                  </a:path>
                </a:pathLst>
              </a:custGeom>
              <a:solidFill>
                <a:srgbClr val="0B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1" name="Freeform 376"/>
              <p:cNvSpPr>
                <a:spLocks noChangeAspect="1" noEditPoints="1"/>
              </p:cNvSpPr>
              <p:nvPr/>
            </p:nvSpPr>
            <p:spPr bwMode="auto">
              <a:xfrm>
                <a:off x="3080" y="422"/>
                <a:ext cx="340" cy="240"/>
              </a:xfrm>
              <a:custGeom>
                <a:avLst/>
                <a:gdLst>
                  <a:gd name="T0" fmla="*/ 230 w 340"/>
                  <a:gd name="T1" fmla="*/ 116 h 240"/>
                  <a:gd name="T2" fmla="*/ 308 w 340"/>
                  <a:gd name="T3" fmla="*/ 132 h 240"/>
                  <a:gd name="T4" fmla="*/ 308 w 340"/>
                  <a:gd name="T5" fmla="*/ 118 h 240"/>
                  <a:gd name="T6" fmla="*/ 340 w 340"/>
                  <a:gd name="T7" fmla="*/ 148 h 240"/>
                  <a:gd name="T8" fmla="*/ 308 w 340"/>
                  <a:gd name="T9" fmla="*/ 164 h 240"/>
                  <a:gd name="T10" fmla="*/ 308 w 340"/>
                  <a:gd name="T11" fmla="*/ 150 h 240"/>
                  <a:gd name="T12" fmla="*/ 230 w 340"/>
                  <a:gd name="T13" fmla="*/ 134 h 240"/>
                  <a:gd name="T14" fmla="*/ 230 w 340"/>
                  <a:gd name="T15" fmla="*/ 116 h 240"/>
                  <a:gd name="T16" fmla="*/ 86 w 340"/>
                  <a:gd name="T17" fmla="*/ 42 h 240"/>
                  <a:gd name="T18" fmla="*/ 80 w 340"/>
                  <a:gd name="T19" fmla="*/ 52 h 240"/>
                  <a:gd name="T20" fmla="*/ 12 w 340"/>
                  <a:gd name="T21" fmla="*/ 0 h 240"/>
                  <a:gd name="T22" fmla="*/ 2 w 340"/>
                  <a:gd name="T23" fmla="*/ 14 h 240"/>
                  <a:gd name="T24" fmla="*/ 70 w 340"/>
                  <a:gd name="T25" fmla="*/ 66 h 240"/>
                  <a:gd name="T26" fmla="*/ 62 w 340"/>
                  <a:gd name="T27" fmla="*/ 76 h 240"/>
                  <a:gd name="T28" fmla="*/ 100 w 340"/>
                  <a:gd name="T29" fmla="*/ 80 h 240"/>
                  <a:gd name="T30" fmla="*/ 86 w 340"/>
                  <a:gd name="T31" fmla="*/ 42 h 240"/>
                  <a:gd name="T32" fmla="*/ 78 w 340"/>
                  <a:gd name="T33" fmla="*/ 112 h 240"/>
                  <a:gd name="T34" fmla="*/ 78 w 340"/>
                  <a:gd name="T35" fmla="*/ 124 h 240"/>
                  <a:gd name="T36" fmla="*/ 0 w 340"/>
                  <a:gd name="T37" fmla="*/ 108 h 240"/>
                  <a:gd name="T38" fmla="*/ 0 w 340"/>
                  <a:gd name="T39" fmla="*/ 126 h 240"/>
                  <a:gd name="T40" fmla="*/ 78 w 340"/>
                  <a:gd name="T41" fmla="*/ 142 h 240"/>
                  <a:gd name="T42" fmla="*/ 78 w 340"/>
                  <a:gd name="T43" fmla="*/ 156 h 240"/>
                  <a:gd name="T44" fmla="*/ 110 w 340"/>
                  <a:gd name="T45" fmla="*/ 140 h 240"/>
                  <a:gd name="T46" fmla="*/ 78 w 340"/>
                  <a:gd name="T47" fmla="*/ 112 h 240"/>
                  <a:gd name="T48" fmla="*/ 86 w 340"/>
                  <a:gd name="T49" fmla="*/ 228 h 240"/>
                  <a:gd name="T50" fmla="*/ 80 w 340"/>
                  <a:gd name="T51" fmla="*/ 216 h 240"/>
                  <a:gd name="T52" fmla="*/ 12 w 340"/>
                  <a:gd name="T53" fmla="*/ 240 h 240"/>
                  <a:gd name="T54" fmla="*/ 2 w 340"/>
                  <a:gd name="T55" fmla="*/ 222 h 240"/>
                  <a:gd name="T56" fmla="*/ 70 w 340"/>
                  <a:gd name="T57" fmla="*/ 198 h 240"/>
                  <a:gd name="T58" fmla="*/ 62 w 340"/>
                  <a:gd name="T59" fmla="*/ 184 h 240"/>
                  <a:gd name="T60" fmla="*/ 100 w 340"/>
                  <a:gd name="T61" fmla="*/ 196 h 240"/>
                  <a:gd name="T62" fmla="*/ 86 w 340"/>
                  <a:gd name="T63" fmla="*/ 228 h 240"/>
                  <a:gd name="T64" fmla="*/ 308 w 340"/>
                  <a:gd name="T65" fmla="*/ 194 h 240"/>
                  <a:gd name="T66" fmla="*/ 308 w 340"/>
                  <a:gd name="T67" fmla="*/ 208 h 240"/>
                  <a:gd name="T68" fmla="*/ 230 w 340"/>
                  <a:gd name="T69" fmla="*/ 192 h 240"/>
                  <a:gd name="T70" fmla="*/ 230 w 340"/>
                  <a:gd name="T71" fmla="*/ 210 h 240"/>
                  <a:gd name="T72" fmla="*/ 308 w 340"/>
                  <a:gd name="T73" fmla="*/ 226 h 240"/>
                  <a:gd name="T74" fmla="*/ 308 w 340"/>
                  <a:gd name="T75" fmla="*/ 240 h 240"/>
                  <a:gd name="T76" fmla="*/ 340 w 340"/>
                  <a:gd name="T77" fmla="*/ 224 h 240"/>
                  <a:gd name="T78" fmla="*/ 308 w 340"/>
                  <a:gd name="T79" fmla="*/ 194 h 24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40"/>
                  <a:gd name="T121" fmla="*/ 0 h 240"/>
                  <a:gd name="T122" fmla="*/ 340 w 340"/>
                  <a:gd name="T123" fmla="*/ 240 h 24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40" h="240">
                    <a:moveTo>
                      <a:pt x="230" y="116"/>
                    </a:moveTo>
                    <a:lnTo>
                      <a:pt x="308" y="132"/>
                    </a:lnTo>
                    <a:lnTo>
                      <a:pt x="308" y="118"/>
                    </a:lnTo>
                    <a:lnTo>
                      <a:pt x="340" y="148"/>
                    </a:lnTo>
                    <a:lnTo>
                      <a:pt x="308" y="164"/>
                    </a:lnTo>
                    <a:lnTo>
                      <a:pt x="308" y="150"/>
                    </a:lnTo>
                    <a:lnTo>
                      <a:pt x="230" y="134"/>
                    </a:lnTo>
                    <a:lnTo>
                      <a:pt x="230" y="116"/>
                    </a:lnTo>
                    <a:close/>
                    <a:moveTo>
                      <a:pt x="86" y="42"/>
                    </a:moveTo>
                    <a:lnTo>
                      <a:pt x="80" y="52"/>
                    </a:lnTo>
                    <a:lnTo>
                      <a:pt x="12" y="0"/>
                    </a:lnTo>
                    <a:lnTo>
                      <a:pt x="2" y="14"/>
                    </a:lnTo>
                    <a:lnTo>
                      <a:pt x="70" y="66"/>
                    </a:lnTo>
                    <a:lnTo>
                      <a:pt x="62" y="76"/>
                    </a:lnTo>
                    <a:lnTo>
                      <a:pt x="100" y="80"/>
                    </a:lnTo>
                    <a:lnTo>
                      <a:pt x="86" y="42"/>
                    </a:lnTo>
                    <a:close/>
                    <a:moveTo>
                      <a:pt x="78" y="112"/>
                    </a:moveTo>
                    <a:lnTo>
                      <a:pt x="78" y="124"/>
                    </a:lnTo>
                    <a:lnTo>
                      <a:pt x="0" y="108"/>
                    </a:lnTo>
                    <a:lnTo>
                      <a:pt x="0" y="126"/>
                    </a:lnTo>
                    <a:lnTo>
                      <a:pt x="78" y="142"/>
                    </a:lnTo>
                    <a:lnTo>
                      <a:pt x="78" y="156"/>
                    </a:lnTo>
                    <a:lnTo>
                      <a:pt x="110" y="140"/>
                    </a:lnTo>
                    <a:lnTo>
                      <a:pt x="78" y="112"/>
                    </a:lnTo>
                    <a:close/>
                    <a:moveTo>
                      <a:pt x="86" y="228"/>
                    </a:moveTo>
                    <a:lnTo>
                      <a:pt x="80" y="216"/>
                    </a:lnTo>
                    <a:lnTo>
                      <a:pt x="12" y="240"/>
                    </a:lnTo>
                    <a:lnTo>
                      <a:pt x="2" y="222"/>
                    </a:lnTo>
                    <a:lnTo>
                      <a:pt x="70" y="198"/>
                    </a:lnTo>
                    <a:lnTo>
                      <a:pt x="62" y="184"/>
                    </a:lnTo>
                    <a:lnTo>
                      <a:pt x="100" y="196"/>
                    </a:lnTo>
                    <a:lnTo>
                      <a:pt x="86" y="228"/>
                    </a:lnTo>
                    <a:close/>
                    <a:moveTo>
                      <a:pt x="308" y="194"/>
                    </a:moveTo>
                    <a:lnTo>
                      <a:pt x="308" y="208"/>
                    </a:lnTo>
                    <a:lnTo>
                      <a:pt x="230" y="192"/>
                    </a:lnTo>
                    <a:lnTo>
                      <a:pt x="230" y="210"/>
                    </a:lnTo>
                    <a:lnTo>
                      <a:pt x="308" y="226"/>
                    </a:lnTo>
                    <a:lnTo>
                      <a:pt x="308" y="240"/>
                    </a:lnTo>
                    <a:lnTo>
                      <a:pt x="340" y="224"/>
                    </a:lnTo>
                    <a:lnTo>
                      <a:pt x="308" y="194"/>
                    </a:lnTo>
                    <a:close/>
                  </a:path>
                </a:pathLst>
              </a:custGeom>
              <a:solidFill>
                <a:srgbClr val="FFFFFF"/>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2" name="Freeform 377"/>
              <p:cNvSpPr>
                <a:spLocks noChangeAspect="1"/>
              </p:cNvSpPr>
              <p:nvPr/>
            </p:nvSpPr>
            <p:spPr bwMode="auto">
              <a:xfrm>
                <a:off x="3214" y="410"/>
                <a:ext cx="72" cy="304"/>
              </a:xfrm>
              <a:custGeom>
                <a:avLst/>
                <a:gdLst>
                  <a:gd name="T0" fmla="*/ 72 w 72"/>
                  <a:gd name="T1" fmla="*/ 188 h 304"/>
                  <a:gd name="T2" fmla="*/ 72 w 72"/>
                  <a:gd name="T3" fmla="*/ 188 h 304"/>
                  <a:gd name="T4" fmla="*/ 72 w 72"/>
                  <a:gd name="T5" fmla="*/ 246 h 304"/>
                  <a:gd name="T6" fmla="*/ 72 w 72"/>
                  <a:gd name="T7" fmla="*/ 304 h 304"/>
                  <a:gd name="T8" fmla="*/ 58 w 72"/>
                  <a:gd name="T9" fmla="*/ 302 h 304"/>
                  <a:gd name="T10" fmla="*/ 48 w 72"/>
                  <a:gd name="T11" fmla="*/ 298 h 304"/>
                  <a:gd name="T12" fmla="*/ 0 w 72"/>
                  <a:gd name="T13" fmla="*/ 290 h 304"/>
                  <a:gd name="T14" fmla="*/ 0 w 72"/>
                  <a:gd name="T15" fmla="*/ 218 h 304"/>
                  <a:gd name="T16" fmla="*/ 0 w 72"/>
                  <a:gd name="T17" fmla="*/ 190 h 304"/>
                  <a:gd name="T18" fmla="*/ 0 w 72"/>
                  <a:gd name="T19" fmla="*/ 126 h 304"/>
                  <a:gd name="T20" fmla="*/ 0 w 72"/>
                  <a:gd name="T21" fmla="*/ 104 h 304"/>
                  <a:gd name="T22" fmla="*/ 0 w 72"/>
                  <a:gd name="T23" fmla="*/ 36 h 304"/>
                  <a:gd name="T24" fmla="*/ 0 w 72"/>
                  <a:gd name="T25" fmla="*/ 0 h 304"/>
                  <a:gd name="T26" fmla="*/ 22 w 72"/>
                  <a:gd name="T27" fmla="*/ 4 h 304"/>
                  <a:gd name="T28" fmla="*/ 38 w 72"/>
                  <a:gd name="T29" fmla="*/ 8 h 304"/>
                  <a:gd name="T30" fmla="*/ 72 w 72"/>
                  <a:gd name="T31" fmla="*/ 14 h 304"/>
                  <a:gd name="T32" fmla="*/ 72 w 72"/>
                  <a:gd name="T33" fmla="*/ 64 h 304"/>
                  <a:gd name="T34" fmla="*/ 72 w 72"/>
                  <a:gd name="T35" fmla="*/ 110 h 304"/>
                  <a:gd name="T36" fmla="*/ 72 w 72"/>
                  <a:gd name="T37" fmla="*/ 154 h 304"/>
                  <a:gd name="T38" fmla="*/ 72 w 72"/>
                  <a:gd name="T39" fmla="*/ 188 h 30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2"/>
                  <a:gd name="T61" fmla="*/ 0 h 304"/>
                  <a:gd name="T62" fmla="*/ 72 w 72"/>
                  <a:gd name="T63" fmla="*/ 304 h 30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2" h="304">
                    <a:moveTo>
                      <a:pt x="72" y="188"/>
                    </a:moveTo>
                    <a:lnTo>
                      <a:pt x="72" y="188"/>
                    </a:lnTo>
                    <a:lnTo>
                      <a:pt x="72" y="246"/>
                    </a:lnTo>
                    <a:lnTo>
                      <a:pt x="72" y="304"/>
                    </a:lnTo>
                    <a:lnTo>
                      <a:pt x="58" y="302"/>
                    </a:lnTo>
                    <a:lnTo>
                      <a:pt x="48" y="298"/>
                    </a:lnTo>
                    <a:lnTo>
                      <a:pt x="0" y="290"/>
                    </a:lnTo>
                    <a:lnTo>
                      <a:pt x="0" y="218"/>
                    </a:lnTo>
                    <a:lnTo>
                      <a:pt x="0" y="190"/>
                    </a:lnTo>
                    <a:lnTo>
                      <a:pt x="0" y="126"/>
                    </a:lnTo>
                    <a:lnTo>
                      <a:pt x="0" y="104"/>
                    </a:lnTo>
                    <a:lnTo>
                      <a:pt x="0" y="36"/>
                    </a:lnTo>
                    <a:lnTo>
                      <a:pt x="0" y="0"/>
                    </a:lnTo>
                    <a:lnTo>
                      <a:pt x="22" y="4"/>
                    </a:lnTo>
                    <a:lnTo>
                      <a:pt x="38" y="8"/>
                    </a:lnTo>
                    <a:lnTo>
                      <a:pt x="72" y="14"/>
                    </a:lnTo>
                    <a:lnTo>
                      <a:pt x="72" y="64"/>
                    </a:lnTo>
                    <a:lnTo>
                      <a:pt x="72" y="110"/>
                    </a:lnTo>
                    <a:lnTo>
                      <a:pt x="72" y="154"/>
                    </a:lnTo>
                    <a:lnTo>
                      <a:pt x="72" y="188"/>
                    </a:lnTo>
                    <a:close/>
                  </a:path>
                </a:pathLst>
              </a:custGeom>
              <a:solidFill>
                <a:srgbClr val="B1463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3" name="Freeform 378"/>
              <p:cNvSpPr>
                <a:spLocks noChangeAspect="1" noEditPoints="1"/>
              </p:cNvSpPr>
              <p:nvPr/>
            </p:nvSpPr>
            <p:spPr bwMode="auto">
              <a:xfrm>
                <a:off x="3210" y="404"/>
                <a:ext cx="80" cy="316"/>
              </a:xfrm>
              <a:custGeom>
                <a:avLst/>
                <a:gdLst>
                  <a:gd name="T0" fmla="*/ 80 w 80"/>
                  <a:gd name="T1" fmla="*/ 16 h 316"/>
                  <a:gd name="T2" fmla="*/ 0 w 80"/>
                  <a:gd name="T3" fmla="*/ 300 h 316"/>
                  <a:gd name="T4" fmla="*/ 30 w 80"/>
                  <a:gd name="T5" fmla="*/ 206 h 316"/>
                  <a:gd name="T6" fmla="*/ 76 w 80"/>
                  <a:gd name="T7" fmla="*/ 260 h 316"/>
                  <a:gd name="T8" fmla="*/ 76 w 80"/>
                  <a:gd name="T9" fmla="*/ 214 h 316"/>
                  <a:gd name="T10" fmla="*/ 76 w 80"/>
                  <a:gd name="T11" fmla="*/ 264 h 316"/>
                  <a:gd name="T12" fmla="*/ 54 w 80"/>
                  <a:gd name="T13" fmla="*/ 306 h 316"/>
                  <a:gd name="T14" fmla="*/ 76 w 80"/>
                  <a:gd name="T15" fmla="*/ 310 h 316"/>
                  <a:gd name="T16" fmla="*/ 48 w 80"/>
                  <a:gd name="T17" fmla="*/ 304 h 316"/>
                  <a:gd name="T18" fmla="*/ 4 w 80"/>
                  <a:gd name="T19" fmla="*/ 250 h 316"/>
                  <a:gd name="T20" fmla="*/ 48 w 80"/>
                  <a:gd name="T21" fmla="*/ 304 h 316"/>
                  <a:gd name="T22" fmla="*/ 26 w 80"/>
                  <a:gd name="T23" fmla="*/ 250 h 316"/>
                  <a:gd name="T24" fmla="*/ 4 w 80"/>
                  <a:gd name="T25" fmla="*/ 200 h 316"/>
                  <a:gd name="T26" fmla="*/ 4 w 80"/>
                  <a:gd name="T27" fmla="*/ 246 h 316"/>
                  <a:gd name="T28" fmla="*/ 48 w 80"/>
                  <a:gd name="T29" fmla="*/ 204 h 316"/>
                  <a:gd name="T30" fmla="*/ 4 w 80"/>
                  <a:gd name="T31" fmla="*/ 148 h 316"/>
                  <a:gd name="T32" fmla="*/ 4 w 80"/>
                  <a:gd name="T33" fmla="*/ 144 h 316"/>
                  <a:gd name="T34" fmla="*/ 24 w 80"/>
                  <a:gd name="T35" fmla="*/ 106 h 316"/>
                  <a:gd name="T36" fmla="*/ 4 w 80"/>
                  <a:gd name="T37" fmla="*/ 110 h 316"/>
                  <a:gd name="T38" fmla="*/ 4 w 80"/>
                  <a:gd name="T39" fmla="*/ 144 h 316"/>
                  <a:gd name="T40" fmla="*/ 48 w 80"/>
                  <a:gd name="T41" fmla="*/ 106 h 316"/>
                  <a:gd name="T42" fmla="*/ 4 w 80"/>
                  <a:gd name="T43" fmla="*/ 54 h 316"/>
                  <a:gd name="T44" fmla="*/ 4 w 80"/>
                  <a:gd name="T45" fmla="*/ 50 h 316"/>
                  <a:gd name="T46" fmla="*/ 22 w 80"/>
                  <a:gd name="T47" fmla="*/ 10 h 316"/>
                  <a:gd name="T48" fmla="*/ 4 w 80"/>
                  <a:gd name="T49" fmla="*/ 42 h 316"/>
                  <a:gd name="T50" fmla="*/ 26 w 80"/>
                  <a:gd name="T51" fmla="*/ 10 h 316"/>
                  <a:gd name="T52" fmla="*/ 76 w 80"/>
                  <a:gd name="T53" fmla="*/ 64 h 316"/>
                  <a:gd name="T54" fmla="*/ 42 w 80"/>
                  <a:gd name="T55" fmla="*/ 14 h 316"/>
                  <a:gd name="T56" fmla="*/ 76 w 80"/>
                  <a:gd name="T57" fmla="*/ 68 h 316"/>
                  <a:gd name="T58" fmla="*/ 52 w 80"/>
                  <a:gd name="T59" fmla="*/ 108 h 316"/>
                  <a:gd name="T60" fmla="*/ 76 w 80"/>
                  <a:gd name="T61" fmla="*/ 70 h 316"/>
                  <a:gd name="T62" fmla="*/ 76 w 80"/>
                  <a:gd name="T63" fmla="*/ 116 h 316"/>
                  <a:gd name="T64" fmla="*/ 28 w 80"/>
                  <a:gd name="T65" fmla="*/ 148 h 316"/>
                  <a:gd name="T66" fmla="*/ 76 w 80"/>
                  <a:gd name="T67" fmla="*/ 116 h 316"/>
                  <a:gd name="T68" fmla="*/ 52 w 80"/>
                  <a:gd name="T69" fmla="*/ 158 h 316"/>
                  <a:gd name="T70" fmla="*/ 76 w 80"/>
                  <a:gd name="T71" fmla="*/ 210 h 316"/>
                  <a:gd name="T72" fmla="*/ 76 w 80"/>
                  <a:gd name="T73" fmla="*/ 162 h 3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0"/>
                  <a:gd name="T112" fmla="*/ 0 h 316"/>
                  <a:gd name="T113" fmla="*/ 80 w 80"/>
                  <a:gd name="T114" fmla="*/ 316 h 31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0" h="316">
                    <a:moveTo>
                      <a:pt x="0" y="0"/>
                    </a:moveTo>
                    <a:lnTo>
                      <a:pt x="80" y="16"/>
                    </a:lnTo>
                    <a:lnTo>
                      <a:pt x="80" y="316"/>
                    </a:lnTo>
                    <a:lnTo>
                      <a:pt x="0" y="300"/>
                    </a:lnTo>
                    <a:lnTo>
                      <a:pt x="0" y="0"/>
                    </a:lnTo>
                    <a:close/>
                    <a:moveTo>
                      <a:pt x="30" y="206"/>
                    </a:moveTo>
                    <a:lnTo>
                      <a:pt x="30" y="250"/>
                    </a:lnTo>
                    <a:lnTo>
                      <a:pt x="76" y="260"/>
                    </a:lnTo>
                    <a:lnTo>
                      <a:pt x="76" y="252"/>
                    </a:lnTo>
                    <a:lnTo>
                      <a:pt x="76" y="214"/>
                    </a:lnTo>
                    <a:lnTo>
                      <a:pt x="30" y="206"/>
                    </a:lnTo>
                    <a:close/>
                    <a:moveTo>
                      <a:pt x="76" y="264"/>
                    </a:moveTo>
                    <a:lnTo>
                      <a:pt x="54" y="260"/>
                    </a:lnTo>
                    <a:lnTo>
                      <a:pt x="54" y="306"/>
                    </a:lnTo>
                    <a:lnTo>
                      <a:pt x="62" y="308"/>
                    </a:lnTo>
                    <a:lnTo>
                      <a:pt x="76" y="310"/>
                    </a:lnTo>
                    <a:lnTo>
                      <a:pt x="76" y="264"/>
                    </a:lnTo>
                    <a:close/>
                    <a:moveTo>
                      <a:pt x="48" y="304"/>
                    </a:moveTo>
                    <a:lnTo>
                      <a:pt x="48" y="260"/>
                    </a:lnTo>
                    <a:lnTo>
                      <a:pt x="4" y="250"/>
                    </a:lnTo>
                    <a:lnTo>
                      <a:pt x="4" y="296"/>
                    </a:lnTo>
                    <a:lnTo>
                      <a:pt x="48" y="304"/>
                    </a:lnTo>
                    <a:close/>
                    <a:moveTo>
                      <a:pt x="4" y="246"/>
                    </a:moveTo>
                    <a:lnTo>
                      <a:pt x="26" y="250"/>
                    </a:lnTo>
                    <a:lnTo>
                      <a:pt x="26" y="204"/>
                    </a:lnTo>
                    <a:lnTo>
                      <a:pt x="4" y="200"/>
                    </a:lnTo>
                    <a:lnTo>
                      <a:pt x="4" y="224"/>
                    </a:lnTo>
                    <a:lnTo>
                      <a:pt x="4" y="246"/>
                    </a:lnTo>
                    <a:close/>
                    <a:moveTo>
                      <a:pt x="4" y="196"/>
                    </a:moveTo>
                    <a:lnTo>
                      <a:pt x="48" y="204"/>
                    </a:lnTo>
                    <a:lnTo>
                      <a:pt x="48" y="158"/>
                    </a:lnTo>
                    <a:lnTo>
                      <a:pt x="4" y="148"/>
                    </a:lnTo>
                    <a:lnTo>
                      <a:pt x="4" y="196"/>
                    </a:lnTo>
                    <a:close/>
                    <a:moveTo>
                      <a:pt x="4" y="144"/>
                    </a:moveTo>
                    <a:lnTo>
                      <a:pt x="24" y="148"/>
                    </a:lnTo>
                    <a:lnTo>
                      <a:pt x="24" y="106"/>
                    </a:lnTo>
                    <a:lnTo>
                      <a:pt x="4" y="102"/>
                    </a:lnTo>
                    <a:lnTo>
                      <a:pt x="4" y="110"/>
                    </a:lnTo>
                    <a:lnTo>
                      <a:pt x="4" y="132"/>
                    </a:lnTo>
                    <a:lnTo>
                      <a:pt x="4" y="144"/>
                    </a:lnTo>
                    <a:close/>
                    <a:moveTo>
                      <a:pt x="4" y="98"/>
                    </a:moveTo>
                    <a:lnTo>
                      <a:pt x="48" y="106"/>
                    </a:lnTo>
                    <a:lnTo>
                      <a:pt x="48" y="64"/>
                    </a:lnTo>
                    <a:lnTo>
                      <a:pt x="4" y="54"/>
                    </a:lnTo>
                    <a:lnTo>
                      <a:pt x="4" y="98"/>
                    </a:lnTo>
                    <a:close/>
                    <a:moveTo>
                      <a:pt x="4" y="50"/>
                    </a:moveTo>
                    <a:lnTo>
                      <a:pt x="22" y="54"/>
                    </a:lnTo>
                    <a:lnTo>
                      <a:pt x="22" y="10"/>
                    </a:lnTo>
                    <a:lnTo>
                      <a:pt x="4" y="6"/>
                    </a:lnTo>
                    <a:lnTo>
                      <a:pt x="4" y="42"/>
                    </a:lnTo>
                    <a:lnTo>
                      <a:pt x="4" y="50"/>
                    </a:lnTo>
                    <a:close/>
                    <a:moveTo>
                      <a:pt x="26" y="10"/>
                    </a:moveTo>
                    <a:lnTo>
                      <a:pt x="26" y="54"/>
                    </a:lnTo>
                    <a:lnTo>
                      <a:pt x="76" y="64"/>
                    </a:lnTo>
                    <a:lnTo>
                      <a:pt x="76" y="20"/>
                    </a:lnTo>
                    <a:lnTo>
                      <a:pt x="42" y="14"/>
                    </a:lnTo>
                    <a:lnTo>
                      <a:pt x="26" y="10"/>
                    </a:lnTo>
                    <a:close/>
                    <a:moveTo>
                      <a:pt x="76" y="68"/>
                    </a:moveTo>
                    <a:lnTo>
                      <a:pt x="52" y="64"/>
                    </a:lnTo>
                    <a:lnTo>
                      <a:pt x="52" y="108"/>
                    </a:lnTo>
                    <a:lnTo>
                      <a:pt x="76" y="112"/>
                    </a:lnTo>
                    <a:lnTo>
                      <a:pt x="76" y="70"/>
                    </a:lnTo>
                    <a:lnTo>
                      <a:pt x="76" y="68"/>
                    </a:lnTo>
                    <a:close/>
                    <a:moveTo>
                      <a:pt x="76" y="116"/>
                    </a:moveTo>
                    <a:lnTo>
                      <a:pt x="28" y="106"/>
                    </a:lnTo>
                    <a:lnTo>
                      <a:pt x="28" y="148"/>
                    </a:lnTo>
                    <a:lnTo>
                      <a:pt x="76" y="158"/>
                    </a:lnTo>
                    <a:lnTo>
                      <a:pt x="76" y="116"/>
                    </a:lnTo>
                    <a:close/>
                    <a:moveTo>
                      <a:pt x="76" y="162"/>
                    </a:moveTo>
                    <a:lnTo>
                      <a:pt x="52" y="158"/>
                    </a:lnTo>
                    <a:lnTo>
                      <a:pt x="52" y="206"/>
                    </a:lnTo>
                    <a:lnTo>
                      <a:pt x="76" y="210"/>
                    </a:lnTo>
                    <a:lnTo>
                      <a:pt x="76" y="194"/>
                    </a:lnTo>
                    <a:lnTo>
                      <a:pt x="76" y="162"/>
                    </a:lnTo>
                    <a:close/>
                  </a:path>
                </a:pathLst>
              </a:custGeom>
              <a:solidFill>
                <a:srgbClr val="FFFFFF"/>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grpSp>
        <p:pic>
          <p:nvPicPr>
            <p:cNvPr id="18" name="Picture 379" descr="NIP总图标透明"/>
            <p:cNvPicPr>
              <a:picLocks noChangeAspect="1" noChangeArrowheads="1"/>
            </p:cNvPicPr>
            <p:nvPr/>
          </p:nvPicPr>
          <p:blipFill>
            <a:blip r:embed="rId1" cstate="print"/>
            <a:srcRect/>
            <a:stretch>
              <a:fillRect/>
            </a:stretch>
          </p:blipFill>
          <p:spPr bwMode="auto">
            <a:xfrm>
              <a:off x="793" y="2750"/>
              <a:ext cx="317" cy="172"/>
            </a:xfrm>
            <a:prstGeom prst="rect">
              <a:avLst/>
            </a:prstGeom>
            <a:noFill/>
            <a:ln w="9525">
              <a:noFill/>
              <a:miter lim="800000"/>
              <a:headEnd/>
              <a:tailEnd/>
            </a:ln>
          </p:spPr>
        </p:pic>
        <p:grpSp>
          <p:nvGrpSpPr>
            <p:cNvPr id="16" name="Group 380"/>
            <p:cNvGrpSpPr>
              <a:grpSpLocks noChangeAspect="1"/>
            </p:cNvGrpSpPr>
            <p:nvPr/>
          </p:nvGrpSpPr>
          <p:grpSpPr bwMode="auto">
            <a:xfrm>
              <a:off x="884" y="2523"/>
              <a:ext cx="211" cy="226"/>
              <a:chOff x="1671" y="1677"/>
              <a:chExt cx="342" cy="417"/>
            </a:xfrm>
          </p:grpSpPr>
          <p:sp>
            <p:nvSpPr>
              <p:cNvPr id="20" name="Freeform 381"/>
              <p:cNvSpPr>
                <a:spLocks noChangeAspect="1"/>
              </p:cNvSpPr>
              <p:nvPr/>
            </p:nvSpPr>
            <p:spPr bwMode="auto">
              <a:xfrm>
                <a:off x="1929" y="1722"/>
                <a:ext cx="82" cy="372"/>
              </a:xfrm>
              <a:custGeom>
                <a:avLst/>
                <a:gdLst>
                  <a:gd name="T0" fmla="*/ 41 w 41"/>
                  <a:gd name="T1" fmla="*/ 1 h 186"/>
                  <a:gd name="T2" fmla="*/ 4 w 41"/>
                  <a:gd name="T3" fmla="*/ 28 h 186"/>
                  <a:gd name="T4" fmla="*/ 4 w 41"/>
                  <a:gd name="T5" fmla="*/ 176 h 186"/>
                  <a:gd name="T6" fmla="*/ 0 w 41"/>
                  <a:gd name="T7" fmla="*/ 183 h 186"/>
                  <a:gd name="T8" fmla="*/ 5 w 41"/>
                  <a:gd name="T9" fmla="*/ 183 h 186"/>
                  <a:gd name="T10" fmla="*/ 39 w 41"/>
                  <a:gd name="T11" fmla="*/ 154 h 186"/>
                  <a:gd name="T12" fmla="*/ 41 w 41"/>
                  <a:gd name="T13" fmla="*/ 151 h 186"/>
                  <a:gd name="T14" fmla="*/ 41 w 41"/>
                  <a:gd name="T15" fmla="*/ 1 h 186"/>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86"/>
                  <a:gd name="T26" fmla="*/ 41 w 41"/>
                  <a:gd name="T27" fmla="*/ 186 h 1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86">
                    <a:moveTo>
                      <a:pt x="41" y="1"/>
                    </a:moveTo>
                    <a:cubicBezTo>
                      <a:pt x="41" y="1"/>
                      <a:pt x="39" y="0"/>
                      <a:pt x="4" y="28"/>
                    </a:cubicBezTo>
                    <a:cubicBezTo>
                      <a:pt x="4" y="30"/>
                      <a:pt x="4" y="176"/>
                      <a:pt x="4" y="176"/>
                    </a:cubicBezTo>
                    <a:cubicBezTo>
                      <a:pt x="0" y="183"/>
                      <a:pt x="0" y="183"/>
                      <a:pt x="0" y="183"/>
                    </a:cubicBezTo>
                    <a:cubicBezTo>
                      <a:pt x="0" y="183"/>
                      <a:pt x="1" y="186"/>
                      <a:pt x="5" y="183"/>
                    </a:cubicBezTo>
                    <a:cubicBezTo>
                      <a:pt x="17" y="172"/>
                      <a:pt x="38" y="156"/>
                      <a:pt x="39" y="154"/>
                    </a:cubicBezTo>
                    <a:cubicBezTo>
                      <a:pt x="41" y="152"/>
                      <a:pt x="41" y="151"/>
                      <a:pt x="41" y="151"/>
                    </a:cubicBezTo>
                    <a:lnTo>
                      <a:pt x="41" y="1"/>
                    </a:lnTo>
                    <a:close/>
                  </a:path>
                </a:pathLst>
              </a:custGeom>
              <a:solidFill>
                <a:srgbClr val="0B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1" name="Freeform 382"/>
              <p:cNvSpPr>
                <a:spLocks noChangeAspect="1"/>
              </p:cNvSpPr>
              <p:nvPr/>
            </p:nvSpPr>
            <p:spPr bwMode="auto">
              <a:xfrm>
                <a:off x="1671" y="1677"/>
                <a:ext cx="340" cy="99"/>
              </a:xfrm>
              <a:custGeom>
                <a:avLst/>
                <a:gdLst>
                  <a:gd name="T0" fmla="*/ 170 w 170"/>
                  <a:gd name="T1" fmla="*/ 22 h 49"/>
                  <a:gd name="T2" fmla="*/ 132 w 170"/>
                  <a:gd name="T3" fmla="*/ 49 h 49"/>
                  <a:gd name="T4" fmla="*/ 4 w 170"/>
                  <a:gd name="T5" fmla="*/ 30 h 49"/>
                  <a:gd name="T6" fmla="*/ 1 w 170"/>
                  <a:gd name="T7" fmla="*/ 28 h 49"/>
                  <a:gd name="T8" fmla="*/ 2 w 170"/>
                  <a:gd name="T9" fmla="*/ 24 h 49"/>
                  <a:gd name="T10" fmla="*/ 41 w 170"/>
                  <a:gd name="T11" fmla="*/ 1 h 49"/>
                  <a:gd name="T12" fmla="*/ 44 w 170"/>
                  <a:gd name="T13" fmla="*/ 0 h 49"/>
                  <a:gd name="T14" fmla="*/ 166 w 170"/>
                  <a:gd name="T15" fmla="*/ 20 h 49"/>
                  <a:gd name="T16" fmla="*/ 170 w 170"/>
                  <a:gd name="T17" fmla="*/ 22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0"/>
                  <a:gd name="T28" fmla="*/ 0 h 49"/>
                  <a:gd name="T29" fmla="*/ 170 w 170"/>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0" h="49">
                    <a:moveTo>
                      <a:pt x="170" y="22"/>
                    </a:moveTo>
                    <a:cubicBezTo>
                      <a:pt x="132" y="49"/>
                      <a:pt x="132" y="49"/>
                      <a:pt x="132" y="49"/>
                    </a:cubicBezTo>
                    <a:cubicBezTo>
                      <a:pt x="78" y="41"/>
                      <a:pt x="8" y="30"/>
                      <a:pt x="4" y="30"/>
                    </a:cubicBezTo>
                    <a:cubicBezTo>
                      <a:pt x="1" y="29"/>
                      <a:pt x="1" y="28"/>
                      <a:pt x="1" y="28"/>
                    </a:cubicBezTo>
                    <a:cubicBezTo>
                      <a:pt x="1" y="28"/>
                      <a:pt x="0" y="25"/>
                      <a:pt x="2" y="24"/>
                    </a:cubicBezTo>
                    <a:cubicBezTo>
                      <a:pt x="4" y="23"/>
                      <a:pt x="38" y="2"/>
                      <a:pt x="41" y="1"/>
                    </a:cubicBezTo>
                    <a:cubicBezTo>
                      <a:pt x="42" y="0"/>
                      <a:pt x="44" y="0"/>
                      <a:pt x="44" y="0"/>
                    </a:cubicBezTo>
                    <a:cubicBezTo>
                      <a:pt x="166" y="20"/>
                      <a:pt x="166" y="20"/>
                      <a:pt x="166" y="20"/>
                    </a:cubicBezTo>
                    <a:lnTo>
                      <a:pt x="170" y="22"/>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2" name="Freeform 383"/>
              <p:cNvSpPr>
                <a:spLocks noChangeAspect="1"/>
              </p:cNvSpPr>
              <p:nvPr/>
            </p:nvSpPr>
            <p:spPr bwMode="auto">
              <a:xfrm>
                <a:off x="1933" y="1720"/>
                <a:ext cx="78" cy="58"/>
              </a:xfrm>
              <a:custGeom>
                <a:avLst/>
                <a:gdLst>
                  <a:gd name="T0" fmla="*/ 39 w 39"/>
                  <a:gd name="T1" fmla="*/ 2 h 29"/>
                  <a:gd name="T2" fmla="*/ 38 w 39"/>
                  <a:gd name="T3" fmla="*/ 0 h 29"/>
                  <a:gd name="T4" fmla="*/ 0 w 39"/>
                  <a:gd name="T5" fmla="*/ 28 h 29"/>
                  <a:gd name="T6" fmla="*/ 1 w 39"/>
                  <a:gd name="T7" fmla="*/ 29 h 29"/>
                  <a:gd name="T8" fmla="*/ 39 w 39"/>
                  <a:gd name="T9" fmla="*/ 2 h 29"/>
                  <a:gd name="T10" fmla="*/ 0 60000 65536"/>
                  <a:gd name="T11" fmla="*/ 0 60000 65536"/>
                  <a:gd name="T12" fmla="*/ 0 60000 65536"/>
                  <a:gd name="T13" fmla="*/ 0 60000 65536"/>
                  <a:gd name="T14" fmla="*/ 0 60000 65536"/>
                  <a:gd name="T15" fmla="*/ 0 w 39"/>
                  <a:gd name="T16" fmla="*/ 0 h 29"/>
                  <a:gd name="T17" fmla="*/ 39 w 39"/>
                  <a:gd name="T18" fmla="*/ 29 h 29"/>
                </a:gdLst>
                <a:ahLst/>
                <a:cxnLst>
                  <a:cxn ang="T10">
                    <a:pos x="T0" y="T1"/>
                  </a:cxn>
                  <a:cxn ang="T11">
                    <a:pos x="T2" y="T3"/>
                  </a:cxn>
                  <a:cxn ang="T12">
                    <a:pos x="T4" y="T5"/>
                  </a:cxn>
                  <a:cxn ang="T13">
                    <a:pos x="T6" y="T7"/>
                  </a:cxn>
                  <a:cxn ang="T14">
                    <a:pos x="T8" y="T9"/>
                  </a:cxn>
                </a:cxnLst>
                <a:rect l="T15" t="T16" r="T17" b="T18"/>
                <a:pathLst>
                  <a:path w="39" h="29">
                    <a:moveTo>
                      <a:pt x="39" y="2"/>
                    </a:moveTo>
                    <a:cubicBezTo>
                      <a:pt x="39" y="2"/>
                      <a:pt x="39" y="1"/>
                      <a:pt x="38" y="0"/>
                    </a:cubicBezTo>
                    <a:cubicBezTo>
                      <a:pt x="36" y="2"/>
                      <a:pt x="0" y="28"/>
                      <a:pt x="0" y="28"/>
                    </a:cubicBezTo>
                    <a:cubicBezTo>
                      <a:pt x="1" y="29"/>
                      <a:pt x="1" y="29"/>
                      <a:pt x="1" y="29"/>
                    </a:cubicBezTo>
                    <a:lnTo>
                      <a:pt x="39" y="2"/>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3" name="Freeform 384"/>
              <p:cNvSpPr>
                <a:spLocks noChangeAspect="1"/>
              </p:cNvSpPr>
              <p:nvPr/>
            </p:nvSpPr>
            <p:spPr bwMode="auto">
              <a:xfrm>
                <a:off x="1673" y="1730"/>
                <a:ext cx="266" cy="364"/>
              </a:xfrm>
              <a:custGeom>
                <a:avLst/>
                <a:gdLst>
                  <a:gd name="T0" fmla="*/ 133 w 133"/>
                  <a:gd name="T1" fmla="*/ 26 h 182"/>
                  <a:gd name="T2" fmla="*/ 131 w 133"/>
                  <a:gd name="T3" fmla="*/ 22 h 182"/>
                  <a:gd name="T4" fmla="*/ 4 w 133"/>
                  <a:gd name="T5" fmla="*/ 0 h 182"/>
                  <a:gd name="T6" fmla="*/ 0 w 133"/>
                  <a:gd name="T7" fmla="*/ 2 h 182"/>
                  <a:gd name="T8" fmla="*/ 0 w 133"/>
                  <a:gd name="T9" fmla="*/ 150 h 182"/>
                  <a:gd name="T10" fmla="*/ 4 w 133"/>
                  <a:gd name="T11" fmla="*/ 156 h 182"/>
                  <a:gd name="T12" fmla="*/ 128 w 133"/>
                  <a:gd name="T13" fmla="*/ 182 h 182"/>
                  <a:gd name="T14" fmla="*/ 133 w 133"/>
                  <a:gd name="T15" fmla="*/ 178 h 182"/>
                  <a:gd name="T16" fmla="*/ 133 w 133"/>
                  <a:gd name="T17" fmla="*/ 26 h 1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3"/>
                  <a:gd name="T28" fmla="*/ 0 h 182"/>
                  <a:gd name="T29" fmla="*/ 133 w 133"/>
                  <a:gd name="T30" fmla="*/ 182 h 1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3" h="182">
                    <a:moveTo>
                      <a:pt x="133" y="26"/>
                    </a:moveTo>
                    <a:cubicBezTo>
                      <a:pt x="133" y="24"/>
                      <a:pt x="131" y="22"/>
                      <a:pt x="131" y="22"/>
                    </a:cubicBezTo>
                    <a:cubicBezTo>
                      <a:pt x="131" y="22"/>
                      <a:pt x="8" y="1"/>
                      <a:pt x="4" y="0"/>
                    </a:cubicBezTo>
                    <a:cubicBezTo>
                      <a:pt x="0" y="0"/>
                      <a:pt x="0" y="2"/>
                      <a:pt x="0" y="2"/>
                    </a:cubicBezTo>
                    <a:cubicBezTo>
                      <a:pt x="0" y="2"/>
                      <a:pt x="0" y="149"/>
                      <a:pt x="0" y="150"/>
                    </a:cubicBezTo>
                    <a:cubicBezTo>
                      <a:pt x="0" y="155"/>
                      <a:pt x="1" y="155"/>
                      <a:pt x="4" y="156"/>
                    </a:cubicBezTo>
                    <a:cubicBezTo>
                      <a:pt x="5" y="156"/>
                      <a:pt x="112" y="178"/>
                      <a:pt x="128" y="182"/>
                    </a:cubicBezTo>
                    <a:cubicBezTo>
                      <a:pt x="132" y="182"/>
                      <a:pt x="133" y="178"/>
                      <a:pt x="133" y="178"/>
                    </a:cubicBezTo>
                    <a:cubicBezTo>
                      <a:pt x="133" y="178"/>
                      <a:pt x="133" y="27"/>
                      <a:pt x="133" y="26"/>
                    </a:cubicBez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4" name="Freeform 385"/>
              <p:cNvSpPr>
                <a:spLocks noChangeAspect="1"/>
              </p:cNvSpPr>
              <p:nvPr/>
            </p:nvSpPr>
            <p:spPr bwMode="auto">
              <a:xfrm>
                <a:off x="1923" y="1926"/>
                <a:ext cx="68" cy="46"/>
              </a:xfrm>
              <a:custGeom>
                <a:avLst/>
                <a:gdLst>
                  <a:gd name="T0" fmla="*/ 68 w 68"/>
                  <a:gd name="T1" fmla="*/ 0 h 46"/>
                  <a:gd name="T2" fmla="*/ 14 w 68"/>
                  <a:gd name="T3" fmla="*/ 42 h 46"/>
                  <a:gd name="T4" fmla="*/ 0 w 68"/>
                  <a:gd name="T5" fmla="*/ 40 h 46"/>
                  <a:gd name="T6" fmla="*/ 0 w 68"/>
                  <a:gd name="T7" fmla="*/ 46 h 46"/>
                  <a:gd name="T8" fmla="*/ 14 w 68"/>
                  <a:gd name="T9" fmla="*/ 46 h 46"/>
                  <a:gd name="T10" fmla="*/ 68 w 68"/>
                  <a:gd name="T11" fmla="*/ 4 h 46"/>
                  <a:gd name="T12" fmla="*/ 68 w 68"/>
                  <a:gd name="T13" fmla="*/ 0 h 46"/>
                  <a:gd name="T14" fmla="*/ 0 60000 65536"/>
                  <a:gd name="T15" fmla="*/ 0 60000 65536"/>
                  <a:gd name="T16" fmla="*/ 0 60000 65536"/>
                  <a:gd name="T17" fmla="*/ 0 60000 65536"/>
                  <a:gd name="T18" fmla="*/ 0 60000 65536"/>
                  <a:gd name="T19" fmla="*/ 0 60000 65536"/>
                  <a:gd name="T20" fmla="*/ 0 60000 65536"/>
                  <a:gd name="T21" fmla="*/ 0 w 68"/>
                  <a:gd name="T22" fmla="*/ 0 h 46"/>
                  <a:gd name="T23" fmla="*/ 68 w 68"/>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6">
                    <a:moveTo>
                      <a:pt x="68" y="0"/>
                    </a:moveTo>
                    <a:lnTo>
                      <a:pt x="14" y="42"/>
                    </a:lnTo>
                    <a:lnTo>
                      <a:pt x="0" y="40"/>
                    </a:lnTo>
                    <a:lnTo>
                      <a:pt x="0" y="46"/>
                    </a:lnTo>
                    <a:lnTo>
                      <a:pt x="14" y="46"/>
                    </a:lnTo>
                    <a:lnTo>
                      <a:pt x="68" y="4"/>
                    </a:lnTo>
                    <a:lnTo>
                      <a:pt x="68" y="0"/>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5" name="Freeform 386"/>
              <p:cNvSpPr>
                <a:spLocks noChangeAspect="1"/>
              </p:cNvSpPr>
              <p:nvPr/>
            </p:nvSpPr>
            <p:spPr bwMode="auto">
              <a:xfrm>
                <a:off x="1987" y="1926"/>
                <a:ext cx="4" cy="4"/>
              </a:xfrm>
              <a:custGeom>
                <a:avLst/>
                <a:gdLst>
                  <a:gd name="T0" fmla="*/ 4 w 4"/>
                  <a:gd name="T1" fmla="*/ 4 h 4"/>
                  <a:gd name="T2" fmla="*/ 0 w 4"/>
                  <a:gd name="T3" fmla="*/ 4 h 4"/>
                  <a:gd name="T4" fmla="*/ 4 w 4"/>
                  <a:gd name="T5" fmla="*/ 0 h 4"/>
                  <a:gd name="T6" fmla="*/ 4 w 4"/>
                  <a:gd name="T7" fmla="*/ 4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4" y="4"/>
                    </a:moveTo>
                    <a:lnTo>
                      <a:pt x="0" y="4"/>
                    </a:lnTo>
                    <a:lnTo>
                      <a:pt x="4" y="0"/>
                    </a:lnTo>
                    <a:lnTo>
                      <a:pt x="4" y="4"/>
                    </a:lnTo>
                    <a:close/>
                  </a:path>
                </a:pathLst>
              </a:custGeom>
              <a:solidFill>
                <a:srgbClr val="2B4670"/>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6" name="Freeform 387"/>
              <p:cNvSpPr>
                <a:spLocks noChangeAspect="1"/>
              </p:cNvSpPr>
              <p:nvPr/>
            </p:nvSpPr>
            <p:spPr bwMode="auto">
              <a:xfrm>
                <a:off x="1923" y="1938"/>
                <a:ext cx="68" cy="46"/>
              </a:xfrm>
              <a:custGeom>
                <a:avLst/>
                <a:gdLst>
                  <a:gd name="T0" fmla="*/ 68 w 68"/>
                  <a:gd name="T1" fmla="*/ 0 h 46"/>
                  <a:gd name="T2" fmla="*/ 14 w 68"/>
                  <a:gd name="T3" fmla="*/ 42 h 46"/>
                  <a:gd name="T4" fmla="*/ 0 w 68"/>
                  <a:gd name="T5" fmla="*/ 40 h 46"/>
                  <a:gd name="T6" fmla="*/ 0 w 68"/>
                  <a:gd name="T7" fmla="*/ 44 h 46"/>
                  <a:gd name="T8" fmla="*/ 14 w 68"/>
                  <a:gd name="T9" fmla="*/ 46 h 46"/>
                  <a:gd name="T10" fmla="*/ 68 w 68"/>
                  <a:gd name="T11" fmla="*/ 4 h 46"/>
                  <a:gd name="T12" fmla="*/ 68 w 68"/>
                  <a:gd name="T13" fmla="*/ 0 h 46"/>
                  <a:gd name="T14" fmla="*/ 0 60000 65536"/>
                  <a:gd name="T15" fmla="*/ 0 60000 65536"/>
                  <a:gd name="T16" fmla="*/ 0 60000 65536"/>
                  <a:gd name="T17" fmla="*/ 0 60000 65536"/>
                  <a:gd name="T18" fmla="*/ 0 60000 65536"/>
                  <a:gd name="T19" fmla="*/ 0 60000 65536"/>
                  <a:gd name="T20" fmla="*/ 0 60000 65536"/>
                  <a:gd name="T21" fmla="*/ 0 w 68"/>
                  <a:gd name="T22" fmla="*/ 0 h 46"/>
                  <a:gd name="T23" fmla="*/ 68 w 68"/>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6">
                    <a:moveTo>
                      <a:pt x="68" y="0"/>
                    </a:moveTo>
                    <a:lnTo>
                      <a:pt x="14" y="42"/>
                    </a:lnTo>
                    <a:lnTo>
                      <a:pt x="0" y="40"/>
                    </a:lnTo>
                    <a:lnTo>
                      <a:pt x="0" y="44"/>
                    </a:lnTo>
                    <a:lnTo>
                      <a:pt x="14" y="46"/>
                    </a:lnTo>
                    <a:lnTo>
                      <a:pt x="68" y="4"/>
                    </a:lnTo>
                    <a:lnTo>
                      <a:pt x="68" y="0"/>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7" name="Freeform 388"/>
              <p:cNvSpPr>
                <a:spLocks noChangeAspect="1"/>
              </p:cNvSpPr>
              <p:nvPr/>
            </p:nvSpPr>
            <p:spPr bwMode="auto">
              <a:xfrm>
                <a:off x="1987" y="1938"/>
                <a:ext cx="4" cy="4"/>
              </a:xfrm>
              <a:custGeom>
                <a:avLst/>
                <a:gdLst>
                  <a:gd name="T0" fmla="*/ 4 w 4"/>
                  <a:gd name="T1" fmla="*/ 4 h 4"/>
                  <a:gd name="T2" fmla="*/ 0 w 4"/>
                  <a:gd name="T3" fmla="*/ 4 h 4"/>
                  <a:gd name="T4" fmla="*/ 4 w 4"/>
                  <a:gd name="T5" fmla="*/ 0 h 4"/>
                  <a:gd name="T6" fmla="*/ 4 w 4"/>
                  <a:gd name="T7" fmla="*/ 4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4" y="4"/>
                    </a:moveTo>
                    <a:lnTo>
                      <a:pt x="0" y="4"/>
                    </a:lnTo>
                    <a:lnTo>
                      <a:pt x="4" y="0"/>
                    </a:lnTo>
                    <a:lnTo>
                      <a:pt x="4" y="4"/>
                    </a:lnTo>
                    <a:close/>
                  </a:path>
                </a:pathLst>
              </a:custGeom>
              <a:solidFill>
                <a:srgbClr val="2B4670"/>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8" name="Freeform 389"/>
              <p:cNvSpPr>
                <a:spLocks noChangeAspect="1"/>
              </p:cNvSpPr>
              <p:nvPr/>
            </p:nvSpPr>
            <p:spPr bwMode="auto">
              <a:xfrm>
                <a:off x="1923" y="1950"/>
                <a:ext cx="68" cy="46"/>
              </a:xfrm>
              <a:custGeom>
                <a:avLst/>
                <a:gdLst>
                  <a:gd name="T0" fmla="*/ 68 w 68"/>
                  <a:gd name="T1" fmla="*/ 0 h 46"/>
                  <a:gd name="T2" fmla="*/ 14 w 68"/>
                  <a:gd name="T3" fmla="*/ 42 h 46"/>
                  <a:gd name="T4" fmla="*/ 0 w 68"/>
                  <a:gd name="T5" fmla="*/ 40 h 46"/>
                  <a:gd name="T6" fmla="*/ 0 w 68"/>
                  <a:gd name="T7" fmla="*/ 44 h 46"/>
                  <a:gd name="T8" fmla="*/ 14 w 68"/>
                  <a:gd name="T9" fmla="*/ 46 h 46"/>
                  <a:gd name="T10" fmla="*/ 68 w 68"/>
                  <a:gd name="T11" fmla="*/ 4 h 46"/>
                  <a:gd name="T12" fmla="*/ 68 w 68"/>
                  <a:gd name="T13" fmla="*/ 0 h 46"/>
                  <a:gd name="T14" fmla="*/ 0 60000 65536"/>
                  <a:gd name="T15" fmla="*/ 0 60000 65536"/>
                  <a:gd name="T16" fmla="*/ 0 60000 65536"/>
                  <a:gd name="T17" fmla="*/ 0 60000 65536"/>
                  <a:gd name="T18" fmla="*/ 0 60000 65536"/>
                  <a:gd name="T19" fmla="*/ 0 60000 65536"/>
                  <a:gd name="T20" fmla="*/ 0 60000 65536"/>
                  <a:gd name="T21" fmla="*/ 0 w 68"/>
                  <a:gd name="T22" fmla="*/ 0 h 46"/>
                  <a:gd name="T23" fmla="*/ 68 w 68"/>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6">
                    <a:moveTo>
                      <a:pt x="68" y="0"/>
                    </a:moveTo>
                    <a:lnTo>
                      <a:pt x="14" y="42"/>
                    </a:lnTo>
                    <a:lnTo>
                      <a:pt x="0" y="40"/>
                    </a:lnTo>
                    <a:lnTo>
                      <a:pt x="0" y="44"/>
                    </a:lnTo>
                    <a:lnTo>
                      <a:pt x="14" y="46"/>
                    </a:lnTo>
                    <a:lnTo>
                      <a:pt x="68" y="4"/>
                    </a:lnTo>
                    <a:lnTo>
                      <a:pt x="68" y="0"/>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9" name="Freeform 390"/>
              <p:cNvSpPr>
                <a:spLocks noChangeAspect="1"/>
              </p:cNvSpPr>
              <p:nvPr/>
            </p:nvSpPr>
            <p:spPr bwMode="auto">
              <a:xfrm>
                <a:off x="1987" y="1950"/>
                <a:ext cx="4" cy="4"/>
              </a:xfrm>
              <a:custGeom>
                <a:avLst/>
                <a:gdLst>
                  <a:gd name="T0" fmla="*/ 4 w 4"/>
                  <a:gd name="T1" fmla="*/ 4 h 4"/>
                  <a:gd name="T2" fmla="*/ 0 w 4"/>
                  <a:gd name="T3" fmla="*/ 2 h 4"/>
                  <a:gd name="T4" fmla="*/ 4 w 4"/>
                  <a:gd name="T5" fmla="*/ 0 h 4"/>
                  <a:gd name="T6" fmla="*/ 4 w 4"/>
                  <a:gd name="T7" fmla="*/ 4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4" y="4"/>
                    </a:moveTo>
                    <a:lnTo>
                      <a:pt x="0" y="2"/>
                    </a:lnTo>
                    <a:lnTo>
                      <a:pt x="4" y="0"/>
                    </a:lnTo>
                    <a:lnTo>
                      <a:pt x="4" y="4"/>
                    </a:lnTo>
                    <a:close/>
                  </a:path>
                </a:pathLst>
              </a:custGeom>
              <a:solidFill>
                <a:srgbClr val="2B4670"/>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0" name="Freeform 391"/>
              <p:cNvSpPr>
                <a:spLocks noChangeAspect="1"/>
              </p:cNvSpPr>
              <p:nvPr/>
            </p:nvSpPr>
            <p:spPr bwMode="auto">
              <a:xfrm>
                <a:off x="1923" y="1962"/>
                <a:ext cx="68" cy="46"/>
              </a:xfrm>
              <a:custGeom>
                <a:avLst/>
                <a:gdLst>
                  <a:gd name="T0" fmla="*/ 68 w 68"/>
                  <a:gd name="T1" fmla="*/ 0 h 46"/>
                  <a:gd name="T2" fmla="*/ 14 w 68"/>
                  <a:gd name="T3" fmla="*/ 42 h 46"/>
                  <a:gd name="T4" fmla="*/ 0 w 68"/>
                  <a:gd name="T5" fmla="*/ 40 h 46"/>
                  <a:gd name="T6" fmla="*/ 0 w 68"/>
                  <a:gd name="T7" fmla="*/ 44 h 46"/>
                  <a:gd name="T8" fmla="*/ 14 w 68"/>
                  <a:gd name="T9" fmla="*/ 46 h 46"/>
                  <a:gd name="T10" fmla="*/ 68 w 68"/>
                  <a:gd name="T11" fmla="*/ 4 h 46"/>
                  <a:gd name="T12" fmla="*/ 68 w 68"/>
                  <a:gd name="T13" fmla="*/ 0 h 46"/>
                  <a:gd name="T14" fmla="*/ 0 60000 65536"/>
                  <a:gd name="T15" fmla="*/ 0 60000 65536"/>
                  <a:gd name="T16" fmla="*/ 0 60000 65536"/>
                  <a:gd name="T17" fmla="*/ 0 60000 65536"/>
                  <a:gd name="T18" fmla="*/ 0 60000 65536"/>
                  <a:gd name="T19" fmla="*/ 0 60000 65536"/>
                  <a:gd name="T20" fmla="*/ 0 60000 65536"/>
                  <a:gd name="T21" fmla="*/ 0 w 68"/>
                  <a:gd name="T22" fmla="*/ 0 h 46"/>
                  <a:gd name="T23" fmla="*/ 68 w 68"/>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6">
                    <a:moveTo>
                      <a:pt x="68" y="0"/>
                    </a:moveTo>
                    <a:lnTo>
                      <a:pt x="14" y="42"/>
                    </a:lnTo>
                    <a:lnTo>
                      <a:pt x="0" y="40"/>
                    </a:lnTo>
                    <a:lnTo>
                      <a:pt x="0" y="44"/>
                    </a:lnTo>
                    <a:lnTo>
                      <a:pt x="14" y="46"/>
                    </a:lnTo>
                    <a:lnTo>
                      <a:pt x="68" y="4"/>
                    </a:lnTo>
                    <a:lnTo>
                      <a:pt x="68" y="0"/>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1" name="Freeform 392"/>
              <p:cNvSpPr>
                <a:spLocks noChangeAspect="1"/>
              </p:cNvSpPr>
              <p:nvPr/>
            </p:nvSpPr>
            <p:spPr bwMode="auto">
              <a:xfrm>
                <a:off x="1987" y="1962"/>
                <a:ext cx="4" cy="4"/>
              </a:xfrm>
              <a:custGeom>
                <a:avLst/>
                <a:gdLst>
                  <a:gd name="T0" fmla="*/ 4 w 4"/>
                  <a:gd name="T1" fmla="*/ 4 h 4"/>
                  <a:gd name="T2" fmla="*/ 0 w 4"/>
                  <a:gd name="T3" fmla="*/ 2 h 4"/>
                  <a:gd name="T4" fmla="*/ 4 w 4"/>
                  <a:gd name="T5" fmla="*/ 0 h 4"/>
                  <a:gd name="T6" fmla="*/ 4 w 4"/>
                  <a:gd name="T7" fmla="*/ 4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4" y="4"/>
                    </a:moveTo>
                    <a:lnTo>
                      <a:pt x="0" y="2"/>
                    </a:lnTo>
                    <a:lnTo>
                      <a:pt x="4" y="0"/>
                    </a:lnTo>
                    <a:lnTo>
                      <a:pt x="4" y="4"/>
                    </a:lnTo>
                    <a:close/>
                  </a:path>
                </a:pathLst>
              </a:custGeom>
              <a:solidFill>
                <a:srgbClr val="2B4670"/>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2" name="Freeform 393"/>
              <p:cNvSpPr>
                <a:spLocks noChangeAspect="1"/>
              </p:cNvSpPr>
              <p:nvPr/>
            </p:nvSpPr>
            <p:spPr bwMode="auto">
              <a:xfrm>
                <a:off x="1923" y="1974"/>
                <a:ext cx="68" cy="46"/>
              </a:xfrm>
              <a:custGeom>
                <a:avLst/>
                <a:gdLst>
                  <a:gd name="T0" fmla="*/ 68 w 68"/>
                  <a:gd name="T1" fmla="*/ 0 h 46"/>
                  <a:gd name="T2" fmla="*/ 14 w 68"/>
                  <a:gd name="T3" fmla="*/ 42 h 46"/>
                  <a:gd name="T4" fmla="*/ 0 w 68"/>
                  <a:gd name="T5" fmla="*/ 40 h 46"/>
                  <a:gd name="T6" fmla="*/ 0 w 68"/>
                  <a:gd name="T7" fmla="*/ 44 h 46"/>
                  <a:gd name="T8" fmla="*/ 14 w 68"/>
                  <a:gd name="T9" fmla="*/ 46 h 46"/>
                  <a:gd name="T10" fmla="*/ 68 w 68"/>
                  <a:gd name="T11" fmla="*/ 4 h 46"/>
                  <a:gd name="T12" fmla="*/ 68 w 68"/>
                  <a:gd name="T13" fmla="*/ 0 h 46"/>
                  <a:gd name="T14" fmla="*/ 0 60000 65536"/>
                  <a:gd name="T15" fmla="*/ 0 60000 65536"/>
                  <a:gd name="T16" fmla="*/ 0 60000 65536"/>
                  <a:gd name="T17" fmla="*/ 0 60000 65536"/>
                  <a:gd name="T18" fmla="*/ 0 60000 65536"/>
                  <a:gd name="T19" fmla="*/ 0 60000 65536"/>
                  <a:gd name="T20" fmla="*/ 0 60000 65536"/>
                  <a:gd name="T21" fmla="*/ 0 w 68"/>
                  <a:gd name="T22" fmla="*/ 0 h 46"/>
                  <a:gd name="T23" fmla="*/ 68 w 68"/>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6">
                    <a:moveTo>
                      <a:pt x="68" y="0"/>
                    </a:moveTo>
                    <a:lnTo>
                      <a:pt x="14" y="42"/>
                    </a:lnTo>
                    <a:lnTo>
                      <a:pt x="0" y="40"/>
                    </a:lnTo>
                    <a:lnTo>
                      <a:pt x="0" y="44"/>
                    </a:lnTo>
                    <a:lnTo>
                      <a:pt x="14" y="46"/>
                    </a:lnTo>
                    <a:lnTo>
                      <a:pt x="68" y="4"/>
                    </a:lnTo>
                    <a:lnTo>
                      <a:pt x="68" y="0"/>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3" name="Freeform 394"/>
              <p:cNvSpPr>
                <a:spLocks noChangeAspect="1"/>
              </p:cNvSpPr>
              <p:nvPr/>
            </p:nvSpPr>
            <p:spPr bwMode="auto">
              <a:xfrm>
                <a:off x="1987" y="1974"/>
                <a:ext cx="4" cy="4"/>
              </a:xfrm>
              <a:custGeom>
                <a:avLst/>
                <a:gdLst>
                  <a:gd name="T0" fmla="*/ 4 w 4"/>
                  <a:gd name="T1" fmla="*/ 4 h 4"/>
                  <a:gd name="T2" fmla="*/ 0 w 4"/>
                  <a:gd name="T3" fmla="*/ 2 h 4"/>
                  <a:gd name="T4" fmla="*/ 4 w 4"/>
                  <a:gd name="T5" fmla="*/ 0 h 4"/>
                  <a:gd name="T6" fmla="*/ 4 w 4"/>
                  <a:gd name="T7" fmla="*/ 4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4" y="4"/>
                    </a:moveTo>
                    <a:lnTo>
                      <a:pt x="0" y="2"/>
                    </a:lnTo>
                    <a:lnTo>
                      <a:pt x="4" y="0"/>
                    </a:lnTo>
                    <a:lnTo>
                      <a:pt x="4" y="4"/>
                    </a:lnTo>
                    <a:close/>
                  </a:path>
                </a:pathLst>
              </a:custGeom>
              <a:solidFill>
                <a:srgbClr val="2B4670"/>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4" name="Freeform 395"/>
              <p:cNvSpPr>
                <a:spLocks noChangeAspect="1"/>
              </p:cNvSpPr>
              <p:nvPr/>
            </p:nvSpPr>
            <p:spPr bwMode="auto">
              <a:xfrm>
                <a:off x="1923" y="1986"/>
                <a:ext cx="68" cy="46"/>
              </a:xfrm>
              <a:custGeom>
                <a:avLst/>
                <a:gdLst>
                  <a:gd name="T0" fmla="*/ 68 w 68"/>
                  <a:gd name="T1" fmla="*/ 0 h 46"/>
                  <a:gd name="T2" fmla="*/ 14 w 68"/>
                  <a:gd name="T3" fmla="*/ 42 h 46"/>
                  <a:gd name="T4" fmla="*/ 0 w 68"/>
                  <a:gd name="T5" fmla="*/ 40 h 46"/>
                  <a:gd name="T6" fmla="*/ 0 w 68"/>
                  <a:gd name="T7" fmla="*/ 44 h 46"/>
                  <a:gd name="T8" fmla="*/ 14 w 68"/>
                  <a:gd name="T9" fmla="*/ 46 h 46"/>
                  <a:gd name="T10" fmla="*/ 68 w 68"/>
                  <a:gd name="T11" fmla="*/ 4 h 46"/>
                  <a:gd name="T12" fmla="*/ 68 w 68"/>
                  <a:gd name="T13" fmla="*/ 0 h 46"/>
                  <a:gd name="T14" fmla="*/ 0 60000 65536"/>
                  <a:gd name="T15" fmla="*/ 0 60000 65536"/>
                  <a:gd name="T16" fmla="*/ 0 60000 65536"/>
                  <a:gd name="T17" fmla="*/ 0 60000 65536"/>
                  <a:gd name="T18" fmla="*/ 0 60000 65536"/>
                  <a:gd name="T19" fmla="*/ 0 60000 65536"/>
                  <a:gd name="T20" fmla="*/ 0 60000 65536"/>
                  <a:gd name="T21" fmla="*/ 0 w 68"/>
                  <a:gd name="T22" fmla="*/ 0 h 46"/>
                  <a:gd name="T23" fmla="*/ 68 w 68"/>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6">
                    <a:moveTo>
                      <a:pt x="68" y="0"/>
                    </a:moveTo>
                    <a:lnTo>
                      <a:pt x="14" y="42"/>
                    </a:lnTo>
                    <a:lnTo>
                      <a:pt x="0" y="40"/>
                    </a:lnTo>
                    <a:lnTo>
                      <a:pt x="0" y="44"/>
                    </a:lnTo>
                    <a:lnTo>
                      <a:pt x="14" y="46"/>
                    </a:lnTo>
                    <a:lnTo>
                      <a:pt x="68" y="4"/>
                    </a:lnTo>
                    <a:lnTo>
                      <a:pt x="68" y="0"/>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5" name="Freeform 396"/>
              <p:cNvSpPr>
                <a:spLocks noChangeAspect="1"/>
              </p:cNvSpPr>
              <p:nvPr/>
            </p:nvSpPr>
            <p:spPr bwMode="auto">
              <a:xfrm>
                <a:off x="1987" y="1984"/>
                <a:ext cx="4" cy="6"/>
              </a:xfrm>
              <a:custGeom>
                <a:avLst/>
                <a:gdLst>
                  <a:gd name="T0" fmla="*/ 4 w 4"/>
                  <a:gd name="T1" fmla="*/ 6 h 6"/>
                  <a:gd name="T2" fmla="*/ 0 w 4"/>
                  <a:gd name="T3" fmla="*/ 4 h 6"/>
                  <a:gd name="T4" fmla="*/ 4 w 4"/>
                  <a:gd name="T5" fmla="*/ 0 h 6"/>
                  <a:gd name="T6" fmla="*/ 4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4" y="6"/>
                    </a:moveTo>
                    <a:lnTo>
                      <a:pt x="0" y="4"/>
                    </a:lnTo>
                    <a:lnTo>
                      <a:pt x="4" y="0"/>
                    </a:lnTo>
                    <a:lnTo>
                      <a:pt x="4" y="6"/>
                    </a:lnTo>
                    <a:close/>
                  </a:path>
                </a:pathLst>
              </a:custGeom>
              <a:solidFill>
                <a:srgbClr val="2B4670"/>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6" name="Freeform 397"/>
              <p:cNvSpPr>
                <a:spLocks noChangeAspect="1"/>
              </p:cNvSpPr>
              <p:nvPr/>
            </p:nvSpPr>
            <p:spPr bwMode="auto">
              <a:xfrm>
                <a:off x="1923" y="1998"/>
                <a:ext cx="68" cy="46"/>
              </a:xfrm>
              <a:custGeom>
                <a:avLst/>
                <a:gdLst>
                  <a:gd name="T0" fmla="*/ 68 w 68"/>
                  <a:gd name="T1" fmla="*/ 0 h 46"/>
                  <a:gd name="T2" fmla="*/ 14 w 68"/>
                  <a:gd name="T3" fmla="*/ 40 h 46"/>
                  <a:gd name="T4" fmla="*/ 0 w 68"/>
                  <a:gd name="T5" fmla="*/ 40 h 46"/>
                  <a:gd name="T6" fmla="*/ 0 w 68"/>
                  <a:gd name="T7" fmla="*/ 44 h 46"/>
                  <a:gd name="T8" fmla="*/ 14 w 68"/>
                  <a:gd name="T9" fmla="*/ 46 h 46"/>
                  <a:gd name="T10" fmla="*/ 68 w 68"/>
                  <a:gd name="T11" fmla="*/ 4 h 46"/>
                  <a:gd name="T12" fmla="*/ 68 w 68"/>
                  <a:gd name="T13" fmla="*/ 0 h 46"/>
                  <a:gd name="T14" fmla="*/ 0 60000 65536"/>
                  <a:gd name="T15" fmla="*/ 0 60000 65536"/>
                  <a:gd name="T16" fmla="*/ 0 60000 65536"/>
                  <a:gd name="T17" fmla="*/ 0 60000 65536"/>
                  <a:gd name="T18" fmla="*/ 0 60000 65536"/>
                  <a:gd name="T19" fmla="*/ 0 60000 65536"/>
                  <a:gd name="T20" fmla="*/ 0 60000 65536"/>
                  <a:gd name="T21" fmla="*/ 0 w 68"/>
                  <a:gd name="T22" fmla="*/ 0 h 46"/>
                  <a:gd name="T23" fmla="*/ 68 w 68"/>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6">
                    <a:moveTo>
                      <a:pt x="68" y="0"/>
                    </a:moveTo>
                    <a:lnTo>
                      <a:pt x="14" y="40"/>
                    </a:lnTo>
                    <a:lnTo>
                      <a:pt x="0" y="40"/>
                    </a:lnTo>
                    <a:lnTo>
                      <a:pt x="0" y="44"/>
                    </a:lnTo>
                    <a:lnTo>
                      <a:pt x="14" y="46"/>
                    </a:lnTo>
                    <a:lnTo>
                      <a:pt x="68" y="4"/>
                    </a:lnTo>
                    <a:lnTo>
                      <a:pt x="68" y="0"/>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7" name="Freeform 398"/>
              <p:cNvSpPr>
                <a:spLocks noChangeAspect="1"/>
              </p:cNvSpPr>
              <p:nvPr/>
            </p:nvSpPr>
            <p:spPr bwMode="auto">
              <a:xfrm>
                <a:off x="1987" y="1996"/>
                <a:ext cx="4" cy="6"/>
              </a:xfrm>
              <a:custGeom>
                <a:avLst/>
                <a:gdLst>
                  <a:gd name="T0" fmla="*/ 4 w 4"/>
                  <a:gd name="T1" fmla="*/ 6 h 6"/>
                  <a:gd name="T2" fmla="*/ 0 w 4"/>
                  <a:gd name="T3" fmla="*/ 4 h 6"/>
                  <a:gd name="T4" fmla="*/ 4 w 4"/>
                  <a:gd name="T5" fmla="*/ 0 h 6"/>
                  <a:gd name="T6" fmla="*/ 4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4" y="6"/>
                    </a:moveTo>
                    <a:lnTo>
                      <a:pt x="0" y="4"/>
                    </a:lnTo>
                    <a:lnTo>
                      <a:pt x="4" y="0"/>
                    </a:lnTo>
                    <a:lnTo>
                      <a:pt x="4" y="6"/>
                    </a:lnTo>
                    <a:close/>
                  </a:path>
                </a:pathLst>
              </a:custGeom>
              <a:solidFill>
                <a:srgbClr val="2B4670"/>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8" name="Freeform 399"/>
              <p:cNvSpPr>
                <a:spLocks noChangeAspect="1"/>
              </p:cNvSpPr>
              <p:nvPr/>
            </p:nvSpPr>
            <p:spPr bwMode="auto">
              <a:xfrm>
                <a:off x="1923" y="1766"/>
                <a:ext cx="90" cy="58"/>
              </a:xfrm>
              <a:custGeom>
                <a:avLst/>
                <a:gdLst>
                  <a:gd name="T0" fmla="*/ 90 w 90"/>
                  <a:gd name="T1" fmla="*/ 0 h 58"/>
                  <a:gd name="T2" fmla="*/ 14 w 90"/>
                  <a:gd name="T3" fmla="*/ 54 h 58"/>
                  <a:gd name="T4" fmla="*/ 0 w 90"/>
                  <a:gd name="T5" fmla="*/ 52 h 58"/>
                  <a:gd name="T6" fmla="*/ 0 w 90"/>
                  <a:gd name="T7" fmla="*/ 56 h 58"/>
                  <a:gd name="T8" fmla="*/ 14 w 90"/>
                  <a:gd name="T9" fmla="*/ 58 h 58"/>
                  <a:gd name="T10" fmla="*/ 90 w 90"/>
                  <a:gd name="T11" fmla="*/ 4 h 58"/>
                  <a:gd name="T12" fmla="*/ 90 w 90"/>
                  <a:gd name="T13" fmla="*/ 0 h 58"/>
                  <a:gd name="T14" fmla="*/ 0 60000 65536"/>
                  <a:gd name="T15" fmla="*/ 0 60000 65536"/>
                  <a:gd name="T16" fmla="*/ 0 60000 65536"/>
                  <a:gd name="T17" fmla="*/ 0 60000 65536"/>
                  <a:gd name="T18" fmla="*/ 0 60000 65536"/>
                  <a:gd name="T19" fmla="*/ 0 60000 65536"/>
                  <a:gd name="T20" fmla="*/ 0 60000 65536"/>
                  <a:gd name="T21" fmla="*/ 0 w 90"/>
                  <a:gd name="T22" fmla="*/ 0 h 58"/>
                  <a:gd name="T23" fmla="*/ 90 w 90"/>
                  <a:gd name="T24" fmla="*/ 58 h 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58">
                    <a:moveTo>
                      <a:pt x="90" y="0"/>
                    </a:moveTo>
                    <a:lnTo>
                      <a:pt x="14" y="54"/>
                    </a:lnTo>
                    <a:lnTo>
                      <a:pt x="0" y="52"/>
                    </a:lnTo>
                    <a:lnTo>
                      <a:pt x="0" y="56"/>
                    </a:lnTo>
                    <a:lnTo>
                      <a:pt x="14" y="58"/>
                    </a:lnTo>
                    <a:lnTo>
                      <a:pt x="90" y="4"/>
                    </a:lnTo>
                    <a:lnTo>
                      <a:pt x="90" y="0"/>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39" name="Freeform 400"/>
              <p:cNvSpPr>
                <a:spLocks noChangeAspect="1"/>
              </p:cNvSpPr>
              <p:nvPr/>
            </p:nvSpPr>
            <p:spPr bwMode="auto">
              <a:xfrm>
                <a:off x="1921" y="1716"/>
                <a:ext cx="76" cy="374"/>
              </a:xfrm>
              <a:custGeom>
                <a:avLst/>
                <a:gdLst>
                  <a:gd name="T0" fmla="*/ 37 w 38"/>
                  <a:gd name="T1" fmla="*/ 0 h 187"/>
                  <a:gd name="T2" fmla="*/ 0 w 38"/>
                  <a:gd name="T3" fmla="*/ 28 h 187"/>
                  <a:gd name="T4" fmla="*/ 0 w 38"/>
                  <a:gd name="T5" fmla="*/ 187 h 187"/>
                  <a:gd name="T6" fmla="*/ 2 w 38"/>
                  <a:gd name="T7" fmla="*/ 187 h 187"/>
                  <a:gd name="T8" fmla="*/ 2 w 38"/>
                  <a:gd name="T9" fmla="*/ 28 h 187"/>
                  <a:gd name="T10" fmla="*/ 38 w 38"/>
                  <a:gd name="T11" fmla="*/ 0 h 187"/>
                  <a:gd name="T12" fmla="*/ 37 w 38"/>
                  <a:gd name="T13" fmla="*/ 0 h 187"/>
                  <a:gd name="T14" fmla="*/ 0 60000 65536"/>
                  <a:gd name="T15" fmla="*/ 0 60000 65536"/>
                  <a:gd name="T16" fmla="*/ 0 60000 65536"/>
                  <a:gd name="T17" fmla="*/ 0 60000 65536"/>
                  <a:gd name="T18" fmla="*/ 0 60000 65536"/>
                  <a:gd name="T19" fmla="*/ 0 60000 65536"/>
                  <a:gd name="T20" fmla="*/ 0 60000 65536"/>
                  <a:gd name="T21" fmla="*/ 0 w 38"/>
                  <a:gd name="T22" fmla="*/ 0 h 187"/>
                  <a:gd name="T23" fmla="*/ 38 w 38"/>
                  <a:gd name="T24" fmla="*/ 187 h 1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 h="187">
                    <a:moveTo>
                      <a:pt x="37" y="0"/>
                    </a:moveTo>
                    <a:cubicBezTo>
                      <a:pt x="0" y="28"/>
                      <a:pt x="0" y="28"/>
                      <a:pt x="0" y="28"/>
                    </a:cubicBezTo>
                    <a:cubicBezTo>
                      <a:pt x="0" y="28"/>
                      <a:pt x="0" y="187"/>
                      <a:pt x="0" y="187"/>
                    </a:cubicBezTo>
                    <a:cubicBezTo>
                      <a:pt x="2" y="187"/>
                      <a:pt x="2" y="187"/>
                      <a:pt x="2" y="187"/>
                    </a:cubicBezTo>
                    <a:cubicBezTo>
                      <a:pt x="2" y="187"/>
                      <a:pt x="2" y="28"/>
                      <a:pt x="2" y="28"/>
                    </a:cubicBezTo>
                    <a:cubicBezTo>
                      <a:pt x="38" y="0"/>
                      <a:pt x="38" y="0"/>
                      <a:pt x="38" y="0"/>
                    </a:cubicBezTo>
                    <a:lnTo>
                      <a:pt x="37" y="0"/>
                    </a:lnTo>
                    <a:close/>
                  </a:path>
                </a:pathLst>
              </a:custGeom>
              <a:solidFill>
                <a:srgbClr val="0B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0" name="Freeform 401"/>
              <p:cNvSpPr>
                <a:spLocks noChangeAspect="1"/>
              </p:cNvSpPr>
              <p:nvPr/>
            </p:nvSpPr>
            <p:spPr bwMode="auto">
              <a:xfrm>
                <a:off x="1949" y="1794"/>
                <a:ext cx="54" cy="50"/>
              </a:xfrm>
              <a:custGeom>
                <a:avLst/>
                <a:gdLst>
                  <a:gd name="T0" fmla="*/ 54 w 54"/>
                  <a:gd name="T1" fmla="*/ 10 h 50"/>
                  <a:gd name="T2" fmla="*/ 0 w 54"/>
                  <a:gd name="T3" fmla="*/ 50 h 50"/>
                  <a:gd name="T4" fmla="*/ 0 w 54"/>
                  <a:gd name="T5" fmla="*/ 40 h 50"/>
                  <a:gd name="T6" fmla="*/ 54 w 54"/>
                  <a:gd name="T7" fmla="*/ 0 h 50"/>
                  <a:gd name="T8" fmla="*/ 54 w 54"/>
                  <a:gd name="T9" fmla="*/ 10 h 50"/>
                  <a:gd name="T10" fmla="*/ 0 60000 65536"/>
                  <a:gd name="T11" fmla="*/ 0 60000 65536"/>
                  <a:gd name="T12" fmla="*/ 0 60000 65536"/>
                  <a:gd name="T13" fmla="*/ 0 60000 65536"/>
                  <a:gd name="T14" fmla="*/ 0 60000 65536"/>
                  <a:gd name="T15" fmla="*/ 0 w 54"/>
                  <a:gd name="T16" fmla="*/ 0 h 50"/>
                  <a:gd name="T17" fmla="*/ 54 w 54"/>
                  <a:gd name="T18" fmla="*/ 50 h 50"/>
                </a:gdLst>
                <a:ahLst/>
                <a:cxnLst>
                  <a:cxn ang="T10">
                    <a:pos x="T0" y="T1"/>
                  </a:cxn>
                  <a:cxn ang="T11">
                    <a:pos x="T2" y="T3"/>
                  </a:cxn>
                  <a:cxn ang="T12">
                    <a:pos x="T4" y="T5"/>
                  </a:cxn>
                  <a:cxn ang="T13">
                    <a:pos x="T6" y="T7"/>
                  </a:cxn>
                  <a:cxn ang="T14">
                    <a:pos x="T8" y="T9"/>
                  </a:cxn>
                </a:cxnLst>
                <a:rect l="T15" t="T16" r="T17" b="T18"/>
                <a:pathLst>
                  <a:path w="54" h="50">
                    <a:moveTo>
                      <a:pt x="54" y="10"/>
                    </a:moveTo>
                    <a:lnTo>
                      <a:pt x="0" y="50"/>
                    </a:lnTo>
                    <a:lnTo>
                      <a:pt x="0" y="40"/>
                    </a:lnTo>
                    <a:lnTo>
                      <a:pt x="54" y="0"/>
                    </a:lnTo>
                    <a:lnTo>
                      <a:pt x="54" y="10"/>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1" name="Freeform 402"/>
              <p:cNvSpPr>
                <a:spLocks noChangeAspect="1"/>
              </p:cNvSpPr>
              <p:nvPr/>
            </p:nvSpPr>
            <p:spPr bwMode="auto">
              <a:xfrm>
                <a:off x="1993" y="1794"/>
                <a:ext cx="10" cy="10"/>
              </a:xfrm>
              <a:custGeom>
                <a:avLst/>
                <a:gdLst>
                  <a:gd name="T0" fmla="*/ 10 w 10"/>
                  <a:gd name="T1" fmla="*/ 10 h 10"/>
                  <a:gd name="T2" fmla="*/ 0 w 10"/>
                  <a:gd name="T3" fmla="*/ 6 h 10"/>
                  <a:gd name="T4" fmla="*/ 10 w 10"/>
                  <a:gd name="T5" fmla="*/ 0 h 10"/>
                  <a:gd name="T6" fmla="*/ 1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0" y="6"/>
                    </a:lnTo>
                    <a:lnTo>
                      <a:pt x="10" y="0"/>
                    </a:lnTo>
                    <a:lnTo>
                      <a:pt x="10" y="10"/>
                    </a:lnTo>
                    <a:close/>
                  </a:path>
                </a:pathLst>
              </a:custGeom>
              <a:solidFill>
                <a:srgbClr val="2B4670"/>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2" name="Freeform 403"/>
              <p:cNvSpPr>
                <a:spLocks noChangeAspect="1" noEditPoints="1"/>
              </p:cNvSpPr>
              <p:nvPr/>
            </p:nvSpPr>
            <p:spPr bwMode="auto">
              <a:xfrm>
                <a:off x="1681" y="1834"/>
                <a:ext cx="230" cy="128"/>
              </a:xfrm>
              <a:custGeom>
                <a:avLst/>
                <a:gdLst>
                  <a:gd name="T0" fmla="*/ 28 w 115"/>
                  <a:gd name="T1" fmla="*/ 10 h 64"/>
                  <a:gd name="T2" fmla="*/ 25 w 115"/>
                  <a:gd name="T3" fmla="*/ 32 h 64"/>
                  <a:gd name="T4" fmla="*/ 15 w 115"/>
                  <a:gd name="T5" fmla="*/ 2 h 64"/>
                  <a:gd name="T6" fmla="*/ 6 w 115"/>
                  <a:gd name="T7" fmla="*/ 0 h 64"/>
                  <a:gd name="T8" fmla="*/ 0 w 115"/>
                  <a:gd name="T9" fmla="*/ 5 h 64"/>
                  <a:gd name="T10" fmla="*/ 23 w 115"/>
                  <a:gd name="T11" fmla="*/ 47 h 64"/>
                  <a:gd name="T12" fmla="*/ 29 w 115"/>
                  <a:gd name="T13" fmla="*/ 43 h 64"/>
                  <a:gd name="T14" fmla="*/ 43 w 115"/>
                  <a:gd name="T15" fmla="*/ 8 h 64"/>
                  <a:gd name="T16" fmla="*/ 34 w 115"/>
                  <a:gd name="T17" fmla="*/ 6 h 64"/>
                  <a:gd name="T18" fmla="*/ 28 w 115"/>
                  <a:gd name="T19" fmla="*/ 10 h 64"/>
                  <a:gd name="T20" fmla="*/ 69 w 115"/>
                  <a:gd name="T21" fmla="*/ 14 h 64"/>
                  <a:gd name="T22" fmla="*/ 59 w 115"/>
                  <a:gd name="T23" fmla="*/ 11 h 64"/>
                  <a:gd name="T24" fmla="*/ 47 w 115"/>
                  <a:gd name="T25" fmla="*/ 9 h 64"/>
                  <a:gd name="T26" fmla="*/ 41 w 115"/>
                  <a:gd name="T27" fmla="*/ 13 h 64"/>
                  <a:gd name="T28" fmla="*/ 48 w 115"/>
                  <a:gd name="T29" fmla="*/ 52 h 64"/>
                  <a:gd name="T30" fmla="*/ 55 w 115"/>
                  <a:gd name="T31" fmla="*/ 48 h 64"/>
                  <a:gd name="T32" fmla="*/ 55 w 115"/>
                  <a:gd name="T33" fmla="*/ 34 h 64"/>
                  <a:gd name="T34" fmla="*/ 60 w 115"/>
                  <a:gd name="T35" fmla="*/ 35 h 64"/>
                  <a:gd name="T36" fmla="*/ 66 w 115"/>
                  <a:gd name="T37" fmla="*/ 39 h 64"/>
                  <a:gd name="T38" fmla="*/ 76 w 115"/>
                  <a:gd name="T39" fmla="*/ 32 h 64"/>
                  <a:gd name="T40" fmla="*/ 77 w 115"/>
                  <a:gd name="T41" fmla="*/ 26 h 64"/>
                  <a:gd name="T42" fmla="*/ 75 w 115"/>
                  <a:gd name="T43" fmla="*/ 18 h 64"/>
                  <a:gd name="T44" fmla="*/ 69 w 115"/>
                  <a:gd name="T45" fmla="*/ 14 h 64"/>
                  <a:gd name="T46" fmla="*/ 68 w 115"/>
                  <a:gd name="T47" fmla="*/ 27 h 64"/>
                  <a:gd name="T48" fmla="*/ 65 w 115"/>
                  <a:gd name="T49" fmla="*/ 29 h 64"/>
                  <a:gd name="T50" fmla="*/ 59 w 115"/>
                  <a:gd name="T51" fmla="*/ 28 h 64"/>
                  <a:gd name="T52" fmla="*/ 55 w 115"/>
                  <a:gd name="T53" fmla="*/ 27 h 64"/>
                  <a:gd name="T54" fmla="*/ 55 w 115"/>
                  <a:gd name="T55" fmla="*/ 16 h 64"/>
                  <a:gd name="T56" fmla="*/ 59 w 115"/>
                  <a:gd name="T57" fmla="*/ 17 h 64"/>
                  <a:gd name="T58" fmla="*/ 64 w 115"/>
                  <a:gd name="T59" fmla="*/ 19 h 64"/>
                  <a:gd name="T60" fmla="*/ 67 w 115"/>
                  <a:gd name="T61" fmla="*/ 21 h 64"/>
                  <a:gd name="T62" fmla="*/ 69 w 115"/>
                  <a:gd name="T63" fmla="*/ 25 h 64"/>
                  <a:gd name="T64" fmla="*/ 68 w 115"/>
                  <a:gd name="T65" fmla="*/ 27 h 64"/>
                  <a:gd name="T66" fmla="*/ 107 w 115"/>
                  <a:gd name="T67" fmla="*/ 21 h 64"/>
                  <a:gd name="T68" fmla="*/ 101 w 115"/>
                  <a:gd name="T69" fmla="*/ 25 h 64"/>
                  <a:gd name="T70" fmla="*/ 107 w 115"/>
                  <a:gd name="T71" fmla="*/ 46 h 64"/>
                  <a:gd name="T72" fmla="*/ 91 w 115"/>
                  <a:gd name="T73" fmla="*/ 18 h 64"/>
                  <a:gd name="T74" fmla="*/ 83 w 115"/>
                  <a:gd name="T75" fmla="*/ 16 h 64"/>
                  <a:gd name="T76" fmla="*/ 77 w 115"/>
                  <a:gd name="T77" fmla="*/ 20 h 64"/>
                  <a:gd name="T78" fmla="*/ 85 w 115"/>
                  <a:gd name="T79" fmla="*/ 59 h 64"/>
                  <a:gd name="T80" fmla="*/ 91 w 115"/>
                  <a:gd name="T81" fmla="*/ 55 h 64"/>
                  <a:gd name="T82" fmla="*/ 91 w 115"/>
                  <a:gd name="T83" fmla="*/ 33 h 64"/>
                  <a:gd name="T84" fmla="*/ 109 w 115"/>
                  <a:gd name="T85" fmla="*/ 64 h 64"/>
                  <a:gd name="T86" fmla="*/ 115 w 115"/>
                  <a:gd name="T87" fmla="*/ 60 h 64"/>
                  <a:gd name="T88" fmla="*/ 115 w 115"/>
                  <a:gd name="T89" fmla="*/ 22 h 64"/>
                  <a:gd name="T90" fmla="*/ 107 w 115"/>
                  <a:gd name="T91" fmla="*/ 21 h 6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5"/>
                  <a:gd name="T139" fmla="*/ 0 h 64"/>
                  <a:gd name="T140" fmla="*/ 115 w 115"/>
                  <a:gd name="T141" fmla="*/ 64 h 6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5" h="64">
                    <a:moveTo>
                      <a:pt x="28" y="10"/>
                    </a:moveTo>
                    <a:cubicBezTo>
                      <a:pt x="25" y="32"/>
                      <a:pt x="25" y="32"/>
                      <a:pt x="25" y="32"/>
                    </a:cubicBezTo>
                    <a:cubicBezTo>
                      <a:pt x="15" y="2"/>
                      <a:pt x="15" y="2"/>
                      <a:pt x="15" y="2"/>
                    </a:cubicBezTo>
                    <a:cubicBezTo>
                      <a:pt x="6" y="0"/>
                      <a:pt x="6" y="0"/>
                      <a:pt x="6" y="0"/>
                    </a:cubicBezTo>
                    <a:cubicBezTo>
                      <a:pt x="0" y="5"/>
                      <a:pt x="0" y="5"/>
                      <a:pt x="0" y="5"/>
                    </a:cubicBezTo>
                    <a:cubicBezTo>
                      <a:pt x="23" y="47"/>
                      <a:pt x="23" y="47"/>
                      <a:pt x="23" y="47"/>
                    </a:cubicBezTo>
                    <a:cubicBezTo>
                      <a:pt x="29" y="43"/>
                      <a:pt x="29" y="43"/>
                      <a:pt x="29" y="43"/>
                    </a:cubicBezTo>
                    <a:cubicBezTo>
                      <a:pt x="43" y="8"/>
                      <a:pt x="43" y="8"/>
                      <a:pt x="43" y="8"/>
                    </a:cubicBezTo>
                    <a:cubicBezTo>
                      <a:pt x="34" y="6"/>
                      <a:pt x="34" y="6"/>
                      <a:pt x="34" y="6"/>
                    </a:cubicBezTo>
                    <a:lnTo>
                      <a:pt x="28" y="10"/>
                    </a:lnTo>
                    <a:close/>
                    <a:moveTo>
                      <a:pt x="69" y="14"/>
                    </a:moveTo>
                    <a:cubicBezTo>
                      <a:pt x="67" y="13"/>
                      <a:pt x="64" y="12"/>
                      <a:pt x="59" y="11"/>
                    </a:cubicBezTo>
                    <a:cubicBezTo>
                      <a:pt x="47" y="9"/>
                      <a:pt x="47" y="9"/>
                      <a:pt x="47" y="9"/>
                    </a:cubicBezTo>
                    <a:cubicBezTo>
                      <a:pt x="41" y="13"/>
                      <a:pt x="41" y="13"/>
                      <a:pt x="41" y="13"/>
                    </a:cubicBezTo>
                    <a:cubicBezTo>
                      <a:pt x="48" y="52"/>
                      <a:pt x="48" y="52"/>
                      <a:pt x="48" y="52"/>
                    </a:cubicBezTo>
                    <a:cubicBezTo>
                      <a:pt x="55" y="48"/>
                      <a:pt x="55" y="48"/>
                      <a:pt x="55" y="48"/>
                    </a:cubicBezTo>
                    <a:cubicBezTo>
                      <a:pt x="55" y="34"/>
                      <a:pt x="55" y="34"/>
                      <a:pt x="55" y="34"/>
                    </a:cubicBezTo>
                    <a:cubicBezTo>
                      <a:pt x="60" y="35"/>
                      <a:pt x="60" y="35"/>
                      <a:pt x="60" y="35"/>
                    </a:cubicBezTo>
                    <a:cubicBezTo>
                      <a:pt x="63" y="35"/>
                      <a:pt x="64" y="39"/>
                      <a:pt x="66" y="39"/>
                    </a:cubicBezTo>
                    <a:cubicBezTo>
                      <a:pt x="67" y="39"/>
                      <a:pt x="75" y="33"/>
                      <a:pt x="76" y="32"/>
                    </a:cubicBezTo>
                    <a:cubicBezTo>
                      <a:pt x="76" y="30"/>
                      <a:pt x="77" y="29"/>
                      <a:pt x="77" y="26"/>
                    </a:cubicBezTo>
                    <a:cubicBezTo>
                      <a:pt x="77" y="23"/>
                      <a:pt x="76" y="21"/>
                      <a:pt x="75" y="18"/>
                    </a:cubicBezTo>
                    <a:cubicBezTo>
                      <a:pt x="73" y="16"/>
                      <a:pt x="71" y="15"/>
                      <a:pt x="69" y="14"/>
                    </a:cubicBezTo>
                    <a:close/>
                    <a:moveTo>
                      <a:pt x="68" y="27"/>
                    </a:moveTo>
                    <a:cubicBezTo>
                      <a:pt x="67" y="28"/>
                      <a:pt x="66" y="29"/>
                      <a:pt x="65" y="29"/>
                    </a:cubicBezTo>
                    <a:cubicBezTo>
                      <a:pt x="64" y="29"/>
                      <a:pt x="62" y="29"/>
                      <a:pt x="59" y="28"/>
                    </a:cubicBezTo>
                    <a:cubicBezTo>
                      <a:pt x="55" y="27"/>
                      <a:pt x="55" y="27"/>
                      <a:pt x="55" y="27"/>
                    </a:cubicBezTo>
                    <a:cubicBezTo>
                      <a:pt x="55" y="16"/>
                      <a:pt x="55" y="16"/>
                      <a:pt x="55" y="16"/>
                    </a:cubicBezTo>
                    <a:cubicBezTo>
                      <a:pt x="59" y="17"/>
                      <a:pt x="59" y="17"/>
                      <a:pt x="59" y="17"/>
                    </a:cubicBezTo>
                    <a:cubicBezTo>
                      <a:pt x="61" y="18"/>
                      <a:pt x="63" y="18"/>
                      <a:pt x="64" y="19"/>
                    </a:cubicBezTo>
                    <a:cubicBezTo>
                      <a:pt x="65" y="19"/>
                      <a:pt x="67" y="20"/>
                      <a:pt x="67" y="21"/>
                    </a:cubicBezTo>
                    <a:cubicBezTo>
                      <a:pt x="68" y="22"/>
                      <a:pt x="69" y="23"/>
                      <a:pt x="69" y="25"/>
                    </a:cubicBezTo>
                    <a:cubicBezTo>
                      <a:pt x="69" y="26"/>
                      <a:pt x="68" y="27"/>
                      <a:pt x="68" y="27"/>
                    </a:cubicBezTo>
                    <a:close/>
                    <a:moveTo>
                      <a:pt x="107" y="21"/>
                    </a:moveTo>
                    <a:cubicBezTo>
                      <a:pt x="101" y="25"/>
                      <a:pt x="101" y="25"/>
                      <a:pt x="101" y="25"/>
                    </a:cubicBezTo>
                    <a:cubicBezTo>
                      <a:pt x="107" y="46"/>
                      <a:pt x="107" y="46"/>
                      <a:pt x="107" y="46"/>
                    </a:cubicBezTo>
                    <a:cubicBezTo>
                      <a:pt x="91" y="18"/>
                      <a:pt x="91" y="18"/>
                      <a:pt x="91" y="18"/>
                    </a:cubicBezTo>
                    <a:cubicBezTo>
                      <a:pt x="83" y="16"/>
                      <a:pt x="83" y="16"/>
                      <a:pt x="83" y="16"/>
                    </a:cubicBezTo>
                    <a:cubicBezTo>
                      <a:pt x="77" y="20"/>
                      <a:pt x="77" y="20"/>
                      <a:pt x="77" y="20"/>
                    </a:cubicBezTo>
                    <a:cubicBezTo>
                      <a:pt x="85" y="59"/>
                      <a:pt x="85" y="59"/>
                      <a:pt x="85" y="59"/>
                    </a:cubicBezTo>
                    <a:cubicBezTo>
                      <a:pt x="91" y="55"/>
                      <a:pt x="91" y="55"/>
                      <a:pt x="91" y="55"/>
                    </a:cubicBezTo>
                    <a:cubicBezTo>
                      <a:pt x="91" y="33"/>
                      <a:pt x="91" y="33"/>
                      <a:pt x="91" y="33"/>
                    </a:cubicBezTo>
                    <a:cubicBezTo>
                      <a:pt x="109" y="64"/>
                      <a:pt x="109" y="64"/>
                      <a:pt x="109" y="64"/>
                    </a:cubicBezTo>
                    <a:cubicBezTo>
                      <a:pt x="115" y="60"/>
                      <a:pt x="115" y="60"/>
                      <a:pt x="115" y="60"/>
                    </a:cubicBezTo>
                    <a:cubicBezTo>
                      <a:pt x="115" y="22"/>
                      <a:pt x="115" y="22"/>
                      <a:pt x="115" y="22"/>
                    </a:cubicBezTo>
                    <a:lnTo>
                      <a:pt x="107" y="21"/>
                    </a:lnTo>
                    <a:close/>
                  </a:path>
                </a:pathLst>
              </a:custGeom>
              <a:solidFill>
                <a:srgbClr val="0B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43" name="Freeform 404"/>
              <p:cNvSpPr>
                <a:spLocks noChangeAspect="1" noEditPoints="1"/>
              </p:cNvSpPr>
              <p:nvPr/>
            </p:nvSpPr>
            <p:spPr bwMode="auto">
              <a:xfrm>
                <a:off x="1681" y="1844"/>
                <a:ext cx="218" cy="118"/>
              </a:xfrm>
              <a:custGeom>
                <a:avLst/>
                <a:gdLst>
                  <a:gd name="T0" fmla="*/ 19 w 109"/>
                  <a:gd name="T1" fmla="*/ 31 h 59"/>
                  <a:gd name="T2" fmla="*/ 9 w 109"/>
                  <a:gd name="T3" fmla="*/ 1 h 59"/>
                  <a:gd name="T4" fmla="*/ 0 w 109"/>
                  <a:gd name="T5" fmla="*/ 0 h 59"/>
                  <a:gd name="T6" fmla="*/ 14 w 109"/>
                  <a:gd name="T7" fmla="*/ 40 h 59"/>
                  <a:gd name="T8" fmla="*/ 23 w 109"/>
                  <a:gd name="T9" fmla="*/ 42 h 59"/>
                  <a:gd name="T10" fmla="*/ 37 w 109"/>
                  <a:gd name="T11" fmla="*/ 7 h 59"/>
                  <a:gd name="T12" fmla="*/ 28 w 109"/>
                  <a:gd name="T13" fmla="*/ 5 h 59"/>
                  <a:gd name="T14" fmla="*/ 19 w 109"/>
                  <a:gd name="T15" fmla="*/ 31 h 59"/>
                  <a:gd name="T16" fmla="*/ 63 w 109"/>
                  <a:gd name="T17" fmla="*/ 13 h 59"/>
                  <a:gd name="T18" fmla="*/ 53 w 109"/>
                  <a:gd name="T19" fmla="*/ 10 h 59"/>
                  <a:gd name="T20" fmla="*/ 41 w 109"/>
                  <a:gd name="T21" fmla="*/ 8 h 59"/>
                  <a:gd name="T22" fmla="*/ 41 w 109"/>
                  <a:gd name="T23" fmla="*/ 45 h 59"/>
                  <a:gd name="T24" fmla="*/ 49 w 109"/>
                  <a:gd name="T25" fmla="*/ 47 h 59"/>
                  <a:gd name="T26" fmla="*/ 49 w 109"/>
                  <a:gd name="T27" fmla="*/ 33 h 59"/>
                  <a:gd name="T28" fmla="*/ 54 w 109"/>
                  <a:gd name="T29" fmla="*/ 34 h 59"/>
                  <a:gd name="T30" fmla="*/ 62 w 109"/>
                  <a:gd name="T31" fmla="*/ 35 h 59"/>
                  <a:gd name="T32" fmla="*/ 66 w 109"/>
                  <a:gd name="T33" fmla="*/ 34 h 59"/>
                  <a:gd name="T34" fmla="*/ 69 w 109"/>
                  <a:gd name="T35" fmla="*/ 31 h 59"/>
                  <a:gd name="T36" fmla="*/ 71 w 109"/>
                  <a:gd name="T37" fmla="*/ 25 h 59"/>
                  <a:gd name="T38" fmla="*/ 68 w 109"/>
                  <a:gd name="T39" fmla="*/ 18 h 59"/>
                  <a:gd name="T40" fmla="*/ 63 w 109"/>
                  <a:gd name="T41" fmla="*/ 13 h 59"/>
                  <a:gd name="T42" fmla="*/ 62 w 109"/>
                  <a:gd name="T43" fmla="*/ 27 h 59"/>
                  <a:gd name="T44" fmla="*/ 59 w 109"/>
                  <a:gd name="T45" fmla="*/ 28 h 59"/>
                  <a:gd name="T46" fmla="*/ 53 w 109"/>
                  <a:gd name="T47" fmla="*/ 27 h 59"/>
                  <a:gd name="T48" fmla="*/ 49 w 109"/>
                  <a:gd name="T49" fmla="*/ 26 h 59"/>
                  <a:gd name="T50" fmla="*/ 49 w 109"/>
                  <a:gd name="T51" fmla="*/ 16 h 59"/>
                  <a:gd name="T52" fmla="*/ 52 w 109"/>
                  <a:gd name="T53" fmla="*/ 16 h 59"/>
                  <a:gd name="T54" fmla="*/ 58 w 109"/>
                  <a:gd name="T55" fmla="*/ 18 h 59"/>
                  <a:gd name="T56" fmla="*/ 61 w 109"/>
                  <a:gd name="T57" fmla="*/ 20 h 59"/>
                  <a:gd name="T58" fmla="*/ 63 w 109"/>
                  <a:gd name="T59" fmla="*/ 24 h 59"/>
                  <a:gd name="T60" fmla="*/ 62 w 109"/>
                  <a:gd name="T61" fmla="*/ 27 h 59"/>
                  <a:gd name="T62" fmla="*/ 101 w 109"/>
                  <a:gd name="T63" fmla="*/ 20 h 59"/>
                  <a:gd name="T64" fmla="*/ 101 w 109"/>
                  <a:gd name="T65" fmla="*/ 45 h 59"/>
                  <a:gd name="T66" fmla="*/ 85 w 109"/>
                  <a:gd name="T67" fmla="*/ 17 h 59"/>
                  <a:gd name="T68" fmla="*/ 77 w 109"/>
                  <a:gd name="T69" fmla="*/ 15 h 59"/>
                  <a:gd name="T70" fmla="*/ 77 w 109"/>
                  <a:gd name="T71" fmla="*/ 53 h 59"/>
                  <a:gd name="T72" fmla="*/ 85 w 109"/>
                  <a:gd name="T73" fmla="*/ 54 h 59"/>
                  <a:gd name="T74" fmla="*/ 85 w 109"/>
                  <a:gd name="T75" fmla="*/ 30 h 59"/>
                  <a:gd name="T76" fmla="*/ 101 w 109"/>
                  <a:gd name="T77" fmla="*/ 58 h 59"/>
                  <a:gd name="T78" fmla="*/ 109 w 109"/>
                  <a:gd name="T79" fmla="*/ 59 h 59"/>
                  <a:gd name="T80" fmla="*/ 109 w 109"/>
                  <a:gd name="T81" fmla="*/ 22 h 59"/>
                  <a:gd name="T82" fmla="*/ 101 w 109"/>
                  <a:gd name="T83" fmla="*/ 20 h 5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9"/>
                  <a:gd name="T127" fmla="*/ 0 h 59"/>
                  <a:gd name="T128" fmla="*/ 109 w 109"/>
                  <a:gd name="T129" fmla="*/ 59 h 5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9" h="59">
                    <a:moveTo>
                      <a:pt x="19" y="31"/>
                    </a:moveTo>
                    <a:cubicBezTo>
                      <a:pt x="9" y="1"/>
                      <a:pt x="9" y="1"/>
                      <a:pt x="9" y="1"/>
                    </a:cubicBezTo>
                    <a:cubicBezTo>
                      <a:pt x="0" y="0"/>
                      <a:pt x="0" y="0"/>
                      <a:pt x="0" y="0"/>
                    </a:cubicBezTo>
                    <a:cubicBezTo>
                      <a:pt x="14" y="40"/>
                      <a:pt x="14" y="40"/>
                      <a:pt x="14" y="40"/>
                    </a:cubicBezTo>
                    <a:cubicBezTo>
                      <a:pt x="23" y="42"/>
                      <a:pt x="23" y="42"/>
                      <a:pt x="23" y="42"/>
                    </a:cubicBezTo>
                    <a:cubicBezTo>
                      <a:pt x="37" y="7"/>
                      <a:pt x="37" y="7"/>
                      <a:pt x="37" y="7"/>
                    </a:cubicBezTo>
                    <a:cubicBezTo>
                      <a:pt x="28" y="5"/>
                      <a:pt x="28" y="5"/>
                      <a:pt x="28" y="5"/>
                    </a:cubicBezTo>
                    <a:lnTo>
                      <a:pt x="19" y="31"/>
                    </a:lnTo>
                    <a:close/>
                    <a:moveTo>
                      <a:pt x="63" y="13"/>
                    </a:moveTo>
                    <a:cubicBezTo>
                      <a:pt x="61" y="12"/>
                      <a:pt x="58" y="11"/>
                      <a:pt x="53" y="10"/>
                    </a:cubicBezTo>
                    <a:cubicBezTo>
                      <a:pt x="41" y="8"/>
                      <a:pt x="41" y="8"/>
                      <a:pt x="41" y="8"/>
                    </a:cubicBezTo>
                    <a:cubicBezTo>
                      <a:pt x="41" y="45"/>
                      <a:pt x="41" y="45"/>
                      <a:pt x="41" y="45"/>
                    </a:cubicBezTo>
                    <a:cubicBezTo>
                      <a:pt x="49" y="47"/>
                      <a:pt x="49" y="47"/>
                      <a:pt x="49" y="47"/>
                    </a:cubicBezTo>
                    <a:cubicBezTo>
                      <a:pt x="49" y="33"/>
                      <a:pt x="49" y="33"/>
                      <a:pt x="49" y="33"/>
                    </a:cubicBezTo>
                    <a:cubicBezTo>
                      <a:pt x="54" y="34"/>
                      <a:pt x="54" y="34"/>
                      <a:pt x="54" y="34"/>
                    </a:cubicBezTo>
                    <a:cubicBezTo>
                      <a:pt x="57" y="35"/>
                      <a:pt x="60" y="35"/>
                      <a:pt x="62" y="35"/>
                    </a:cubicBezTo>
                    <a:cubicBezTo>
                      <a:pt x="63" y="35"/>
                      <a:pt x="65" y="35"/>
                      <a:pt x="66" y="34"/>
                    </a:cubicBezTo>
                    <a:cubicBezTo>
                      <a:pt x="67" y="33"/>
                      <a:pt x="69" y="32"/>
                      <a:pt x="69" y="31"/>
                    </a:cubicBezTo>
                    <a:cubicBezTo>
                      <a:pt x="70" y="30"/>
                      <a:pt x="71" y="28"/>
                      <a:pt x="71" y="25"/>
                    </a:cubicBezTo>
                    <a:cubicBezTo>
                      <a:pt x="71" y="22"/>
                      <a:pt x="70" y="20"/>
                      <a:pt x="68" y="18"/>
                    </a:cubicBezTo>
                    <a:cubicBezTo>
                      <a:pt x="67" y="15"/>
                      <a:pt x="65" y="14"/>
                      <a:pt x="63" y="13"/>
                    </a:cubicBezTo>
                    <a:close/>
                    <a:moveTo>
                      <a:pt x="62" y="27"/>
                    </a:moveTo>
                    <a:cubicBezTo>
                      <a:pt x="61" y="27"/>
                      <a:pt x="60" y="28"/>
                      <a:pt x="59" y="28"/>
                    </a:cubicBezTo>
                    <a:cubicBezTo>
                      <a:pt x="58" y="28"/>
                      <a:pt x="56" y="28"/>
                      <a:pt x="53" y="27"/>
                    </a:cubicBezTo>
                    <a:cubicBezTo>
                      <a:pt x="49" y="26"/>
                      <a:pt x="49" y="26"/>
                      <a:pt x="49" y="26"/>
                    </a:cubicBezTo>
                    <a:cubicBezTo>
                      <a:pt x="49" y="16"/>
                      <a:pt x="49" y="16"/>
                      <a:pt x="49" y="16"/>
                    </a:cubicBezTo>
                    <a:cubicBezTo>
                      <a:pt x="52" y="16"/>
                      <a:pt x="52" y="16"/>
                      <a:pt x="52" y="16"/>
                    </a:cubicBezTo>
                    <a:cubicBezTo>
                      <a:pt x="55" y="17"/>
                      <a:pt x="57" y="18"/>
                      <a:pt x="58" y="18"/>
                    </a:cubicBezTo>
                    <a:cubicBezTo>
                      <a:pt x="59" y="18"/>
                      <a:pt x="60" y="19"/>
                      <a:pt x="61" y="20"/>
                    </a:cubicBezTo>
                    <a:cubicBezTo>
                      <a:pt x="62" y="21"/>
                      <a:pt x="63" y="23"/>
                      <a:pt x="63" y="24"/>
                    </a:cubicBezTo>
                    <a:cubicBezTo>
                      <a:pt x="63" y="25"/>
                      <a:pt x="62" y="26"/>
                      <a:pt x="62" y="27"/>
                    </a:cubicBezTo>
                    <a:close/>
                    <a:moveTo>
                      <a:pt x="101" y="20"/>
                    </a:moveTo>
                    <a:cubicBezTo>
                      <a:pt x="101" y="45"/>
                      <a:pt x="101" y="45"/>
                      <a:pt x="101" y="45"/>
                    </a:cubicBezTo>
                    <a:cubicBezTo>
                      <a:pt x="85" y="17"/>
                      <a:pt x="85" y="17"/>
                      <a:pt x="85" y="17"/>
                    </a:cubicBezTo>
                    <a:cubicBezTo>
                      <a:pt x="77" y="15"/>
                      <a:pt x="77" y="15"/>
                      <a:pt x="77" y="15"/>
                    </a:cubicBezTo>
                    <a:cubicBezTo>
                      <a:pt x="77" y="53"/>
                      <a:pt x="77" y="53"/>
                      <a:pt x="77" y="53"/>
                    </a:cubicBezTo>
                    <a:cubicBezTo>
                      <a:pt x="85" y="54"/>
                      <a:pt x="85" y="54"/>
                      <a:pt x="85" y="54"/>
                    </a:cubicBezTo>
                    <a:cubicBezTo>
                      <a:pt x="85" y="30"/>
                      <a:pt x="85" y="30"/>
                      <a:pt x="85" y="30"/>
                    </a:cubicBezTo>
                    <a:cubicBezTo>
                      <a:pt x="101" y="58"/>
                      <a:pt x="101" y="58"/>
                      <a:pt x="101" y="58"/>
                    </a:cubicBezTo>
                    <a:cubicBezTo>
                      <a:pt x="109" y="59"/>
                      <a:pt x="109" y="59"/>
                      <a:pt x="109" y="59"/>
                    </a:cubicBezTo>
                    <a:cubicBezTo>
                      <a:pt x="109" y="22"/>
                      <a:pt x="109" y="22"/>
                      <a:pt x="109" y="22"/>
                    </a:cubicBezTo>
                    <a:lnTo>
                      <a:pt x="101" y="20"/>
                    </a:lnTo>
                    <a:close/>
                  </a:path>
                </a:pathLst>
              </a:custGeom>
              <a:solidFill>
                <a:srgbClr val="FFFFFF"/>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grpSp>
      </p:grpSp>
      <p:grpSp>
        <p:nvGrpSpPr>
          <p:cNvPr id="17" name="Group 405"/>
          <p:cNvGrpSpPr/>
          <p:nvPr/>
        </p:nvGrpSpPr>
        <p:grpSpPr bwMode="auto">
          <a:xfrm>
            <a:off x="2667945" y="3900488"/>
            <a:ext cx="548982" cy="533743"/>
            <a:chOff x="1837" y="2251"/>
            <a:chExt cx="454" cy="351"/>
          </a:xfrm>
        </p:grpSpPr>
        <p:grpSp>
          <p:nvGrpSpPr>
            <p:cNvPr id="19" name="Group 406"/>
            <p:cNvGrpSpPr>
              <a:grpSpLocks noChangeAspect="1"/>
            </p:cNvGrpSpPr>
            <p:nvPr/>
          </p:nvGrpSpPr>
          <p:grpSpPr bwMode="auto">
            <a:xfrm>
              <a:off x="2018" y="2251"/>
              <a:ext cx="227" cy="215"/>
              <a:chOff x="3810" y="540"/>
              <a:chExt cx="506" cy="480"/>
            </a:xfrm>
          </p:grpSpPr>
          <p:sp>
            <p:nvSpPr>
              <p:cNvPr id="128" name="Freeform 407"/>
              <p:cNvSpPr>
                <a:spLocks noChangeAspect="1"/>
              </p:cNvSpPr>
              <p:nvPr/>
            </p:nvSpPr>
            <p:spPr bwMode="auto">
              <a:xfrm>
                <a:off x="3810" y="788"/>
                <a:ext cx="506" cy="232"/>
              </a:xfrm>
              <a:custGeom>
                <a:avLst/>
                <a:gdLst>
                  <a:gd name="T0" fmla="*/ 0 w 253"/>
                  <a:gd name="T1" fmla="*/ 0 h 116"/>
                  <a:gd name="T2" fmla="*/ 0 w 253"/>
                  <a:gd name="T3" fmla="*/ 38 h 116"/>
                  <a:gd name="T4" fmla="*/ 0 w 253"/>
                  <a:gd name="T5" fmla="*/ 38 h 116"/>
                  <a:gd name="T6" fmla="*/ 127 w 253"/>
                  <a:gd name="T7" fmla="*/ 116 h 116"/>
                  <a:gd name="T8" fmla="*/ 253 w 253"/>
                  <a:gd name="T9" fmla="*/ 38 h 116"/>
                  <a:gd name="T10" fmla="*/ 253 w 253"/>
                  <a:gd name="T11" fmla="*/ 38 h 116"/>
                  <a:gd name="T12" fmla="*/ 253 w 253"/>
                  <a:gd name="T13" fmla="*/ 0 h 116"/>
                  <a:gd name="T14" fmla="*/ 0 w 253"/>
                  <a:gd name="T15" fmla="*/ 0 h 116"/>
                  <a:gd name="T16" fmla="*/ 0 60000 65536"/>
                  <a:gd name="T17" fmla="*/ 0 60000 65536"/>
                  <a:gd name="T18" fmla="*/ 0 60000 65536"/>
                  <a:gd name="T19" fmla="*/ 0 60000 65536"/>
                  <a:gd name="T20" fmla="*/ 0 60000 65536"/>
                  <a:gd name="T21" fmla="*/ 0 60000 65536"/>
                  <a:gd name="T22" fmla="*/ 0 60000 65536"/>
                  <a:gd name="T23" fmla="*/ 0 60000 65536"/>
                  <a:gd name="T24" fmla="*/ 0 w 253"/>
                  <a:gd name="T25" fmla="*/ 0 h 116"/>
                  <a:gd name="T26" fmla="*/ 253 w 253"/>
                  <a:gd name="T27" fmla="*/ 116 h 1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3" h="116">
                    <a:moveTo>
                      <a:pt x="0" y="0"/>
                    </a:moveTo>
                    <a:cubicBezTo>
                      <a:pt x="0" y="38"/>
                      <a:pt x="0" y="38"/>
                      <a:pt x="0" y="38"/>
                    </a:cubicBezTo>
                    <a:cubicBezTo>
                      <a:pt x="0" y="38"/>
                      <a:pt x="0" y="38"/>
                      <a:pt x="0" y="38"/>
                    </a:cubicBezTo>
                    <a:cubicBezTo>
                      <a:pt x="0" y="81"/>
                      <a:pt x="57" y="116"/>
                      <a:pt x="127" y="116"/>
                    </a:cubicBezTo>
                    <a:cubicBezTo>
                      <a:pt x="196" y="116"/>
                      <a:pt x="253" y="81"/>
                      <a:pt x="253" y="38"/>
                    </a:cubicBezTo>
                    <a:cubicBezTo>
                      <a:pt x="253" y="38"/>
                      <a:pt x="253" y="38"/>
                      <a:pt x="253" y="38"/>
                    </a:cubicBezTo>
                    <a:cubicBezTo>
                      <a:pt x="253" y="0"/>
                      <a:pt x="253" y="0"/>
                      <a:pt x="253" y="0"/>
                    </a:cubicBezTo>
                    <a:lnTo>
                      <a:pt x="0" y="0"/>
                    </a:lnTo>
                    <a:close/>
                  </a:path>
                </a:pathLst>
              </a:custGeom>
              <a:solidFill>
                <a:srgbClr val="0B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29" name="Oval 408"/>
              <p:cNvSpPr>
                <a:spLocks noChangeAspect="1" noChangeArrowheads="1"/>
              </p:cNvSpPr>
              <p:nvPr/>
            </p:nvSpPr>
            <p:spPr bwMode="auto">
              <a:xfrm>
                <a:off x="3810" y="630"/>
                <a:ext cx="506" cy="316"/>
              </a:xfrm>
              <a:prstGeom prst="ellipse">
                <a:avLst/>
              </a:prstGeom>
              <a:solidFill>
                <a:srgbClr val="5D7695"/>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30" name="Freeform 409"/>
              <p:cNvSpPr>
                <a:spLocks noChangeAspect="1" noEditPoints="1"/>
              </p:cNvSpPr>
              <p:nvPr/>
            </p:nvSpPr>
            <p:spPr bwMode="auto">
              <a:xfrm>
                <a:off x="3812" y="630"/>
                <a:ext cx="502" cy="318"/>
              </a:xfrm>
              <a:custGeom>
                <a:avLst/>
                <a:gdLst>
                  <a:gd name="T0" fmla="*/ 0 w 251"/>
                  <a:gd name="T1" fmla="*/ 79 h 159"/>
                  <a:gd name="T2" fmla="*/ 126 w 251"/>
                  <a:gd name="T3" fmla="*/ 159 h 159"/>
                  <a:gd name="T4" fmla="*/ 251 w 251"/>
                  <a:gd name="T5" fmla="*/ 79 h 159"/>
                  <a:gd name="T6" fmla="*/ 126 w 251"/>
                  <a:gd name="T7" fmla="*/ 0 h 159"/>
                  <a:gd name="T8" fmla="*/ 0 w 251"/>
                  <a:gd name="T9" fmla="*/ 79 h 159"/>
                  <a:gd name="T10" fmla="*/ 7 w 251"/>
                  <a:gd name="T11" fmla="*/ 79 h 159"/>
                  <a:gd name="T12" fmla="*/ 126 w 251"/>
                  <a:gd name="T13" fmla="*/ 7 h 159"/>
                  <a:gd name="T14" fmla="*/ 244 w 251"/>
                  <a:gd name="T15" fmla="*/ 79 h 159"/>
                  <a:gd name="T16" fmla="*/ 126 w 251"/>
                  <a:gd name="T17" fmla="*/ 151 h 159"/>
                  <a:gd name="T18" fmla="*/ 7 w 251"/>
                  <a:gd name="T19" fmla="*/ 79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1"/>
                  <a:gd name="T31" fmla="*/ 0 h 159"/>
                  <a:gd name="T32" fmla="*/ 251 w 251"/>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1" h="159">
                    <a:moveTo>
                      <a:pt x="0" y="79"/>
                    </a:moveTo>
                    <a:cubicBezTo>
                      <a:pt x="0" y="123"/>
                      <a:pt x="56" y="159"/>
                      <a:pt x="126" y="159"/>
                    </a:cubicBezTo>
                    <a:cubicBezTo>
                      <a:pt x="195" y="159"/>
                      <a:pt x="251" y="123"/>
                      <a:pt x="251" y="79"/>
                    </a:cubicBezTo>
                    <a:cubicBezTo>
                      <a:pt x="251" y="35"/>
                      <a:pt x="195" y="0"/>
                      <a:pt x="126" y="0"/>
                    </a:cubicBezTo>
                    <a:cubicBezTo>
                      <a:pt x="56" y="0"/>
                      <a:pt x="0" y="35"/>
                      <a:pt x="0" y="79"/>
                    </a:cubicBezTo>
                    <a:close/>
                    <a:moveTo>
                      <a:pt x="7" y="79"/>
                    </a:moveTo>
                    <a:cubicBezTo>
                      <a:pt x="7" y="39"/>
                      <a:pt x="60" y="7"/>
                      <a:pt x="126" y="7"/>
                    </a:cubicBezTo>
                    <a:cubicBezTo>
                      <a:pt x="191" y="7"/>
                      <a:pt x="244" y="39"/>
                      <a:pt x="244" y="79"/>
                    </a:cubicBezTo>
                    <a:cubicBezTo>
                      <a:pt x="244" y="119"/>
                      <a:pt x="191" y="151"/>
                      <a:pt x="126" y="151"/>
                    </a:cubicBezTo>
                    <a:cubicBezTo>
                      <a:pt x="60" y="151"/>
                      <a:pt x="7" y="119"/>
                      <a:pt x="7" y="79"/>
                    </a:cubicBez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31" name="Freeform 410"/>
              <p:cNvSpPr>
                <a:spLocks noChangeAspect="1"/>
              </p:cNvSpPr>
              <p:nvPr/>
            </p:nvSpPr>
            <p:spPr bwMode="auto">
              <a:xfrm>
                <a:off x="3828" y="644"/>
                <a:ext cx="460" cy="198"/>
              </a:xfrm>
              <a:custGeom>
                <a:avLst/>
                <a:gdLst>
                  <a:gd name="T0" fmla="*/ 2 w 230"/>
                  <a:gd name="T1" fmla="*/ 75 h 99"/>
                  <a:gd name="T2" fmla="*/ 119 w 230"/>
                  <a:gd name="T3" fmla="*/ 3 h 99"/>
                  <a:gd name="T4" fmla="*/ 230 w 230"/>
                  <a:gd name="T5" fmla="*/ 51 h 99"/>
                  <a:gd name="T6" fmla="*/ 118 w 230"/>
                  <a:gd name="T7" fmla="*/ 0 h 99"/>
                  <a:gd name="T8" fmla="*/ 0 w 230"/>
                  <a:gd name="T9" fmla="*/ 72 h 99"/>
                  <a:gd name="T10" fmla="*/ 8 w 230"/>
                  <a:gd name="T11" fmla="*/ 99 h 99"/>
                  <a:gd name="T12" fmla="*/ 2 w 230"/>
                  <a:gd name="T13" fmla="*/ 75 h 99"/>
                  <a:gd name="T14" fmla="*/ 0 60000 65536"/>
                  <a:gd name="T15" fmla="*/ 0 60000 65536"/>
                  <a:gd name="T16" fmla="*/ 0 60000 65536"/>
                  <a:gd name="T17" fmla="*/ 0 60000 65536"/>
                  <a:gd name="T18" fmla="*/ 0 60000 65536"/>
                  <a:gd name="T19" fmla="*/ 0 60000 65536"/>
                  <a:gd name="T20" fmla="*/ 0 60000 65536"/>
                  <a:gd name="T21" fmla="*/ 0 w 230"/>
                  <a:gd name="T22" fmla="*/ 0 h 99"/>
                  <a:gd name="T23" fmla="*/ 230 w 230"/>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99">
                    <a:moveTo>
                      <a:pt x="2" y="75"/>
                    </a:moveTo>
                    <a:cubicBezTo>
                      <a:pt x="2" y="35"/>
                      <a:pt x="54" y="3"/>
                      <a:pt x="119" y="3"/>
                    </a:cubicBezTo>
                    <a:cubicBezTo>
                      <a:pt x="170" y="3"/>
                      <a:pt x="214" y="23"/>
                      <a:pt x="230" y="51"/>
                    </a:cubicBezTo>
                    <a:cubicBezTo>
                      <a:pt x="215" y="22"/>
                      <a:pt x="170" y="0"/>
                      <a:pt x="118" y="0"/>
                    </a:cubicBezTo>
                    <a:cubicBezTo>
                      <a:pt x="53" y="0"/>
                      <a:pt x="0" y="33"/>
                      <a:pt x="0" y="72"/>
                    </a:cubicBezTo>
                    <a:cubicBezTo>
                      <a:pt x="0" y="82"/>
                      <a:pt x="3" y="90"/>
                      <a:pt x="8" y="99"/>
                    </a:cubicBezTo>
                    <a:cubicBezTo>
                      <a:pt x="4" y="91"/>
                      <a:pt x="2" y="83"/>
                      <a:pt x="2" y="75"/>
                    </a:cubicBezTo>
                    <a:close/>
                  </a:path>
                </a:pathLst>
              </a:custGeom>
              <a:solidFill>
                <a:srgbClr val="0B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32" name="Freeform 411"/>
              <p:cNvSpPr>
                <a:spLocks noChangeAspect="1"/>
              </p:cNvSpPr>
              <p:nvPr/>
            </p:nvSpPr>
            <p:spPr bwMode="auto">
              <a:xfrm>
                <a:off x="3810" y="698"/>
                <a:ext cx="506" cy="234"/>
              </a:xfrm>
              <a:custGeom>
                <a:avLst/>
                <a:gdLst>
                  <a:gd name="T0" fmla="*/ 0 w 253"/>
                  <a:gd name="T1" fmla="*/ 0 h 117"/>
                  <a:gd name="T2" fmla="*/ 0 w 253"/>
                  <a:gd name="T3" fmla="*/ 38 h 117"/>
                  <a:gd name="T4" fmla="*/ 0 w 253"/>
                  <a:gd name="T5" fmla="*/ 38 h 117"/>
                  <a:gd name="T6" fmla="*/ 127 w 253"/>
                  <a:gd name="T7" fmla="*/ 117 h 117"/>
                  <a:gd name="T8" fmla="*/ 253 w 253"/>
                  <a:gd name="T9" fmla="*/ 38 h 117"/>
                  <a:gd name="T10" fmla="*/ 253 w 253"/>
                  <a:gd name="T11" fmla="*/ 38 h 117"/>
                  <a:gd name="T12" fmla="*/ 253 w 253"/>
                  <a:gd name="T13" fmla="*/ 0 h 117"/>
                  <a:gd name="T14" fmla="*/ 0 w 253"/>
                  <a:gd name="T15" fmla="*/ 0 h 117"/>
                  <a:gd name="T16" fmla="*/ 0 60000 65536"/>
                  <a:gd name="T17" fmla="*/ 0 60000 65536"/>
                  <a:gd name="T18" fmla="*/ 0 60000 65536"/>
                  <a:gd name="T19" fmla="*/ 0 60000 65536"/>
                  <a:gd name="T20" fmla="*/ 0 60000 65536"/>
                  <a:gd name="T21" fmla="*/ 0 60000 65536"/>
                  <a:gd name="T22" fmla="*/ 0 60000 65536"/>
                  <a:gd name="T23" fmla="*/ 0 60000 65536"/>
                  <a:gd name="T24" fmla="*/ 0 w 253"/>
                  <a:gd name="T25" fmla="*/ 0 h 117"/>
                  <a:gd name="T26" fmla="*/ 253 w 253"/>
                  <a:gd name="T27" fmla="*/ 117 h 1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3" h="117">
                    <a:moveTo>
                      <a:pt x="0" y="0"/>
                    </a:moveTo>
                    <a:cubicBezTo>
                      <a:pt x="0" y="38"/>
                      <a:pt x="0" y="38"/>
                      <a:pt x="0" y="38"/>
                    </a:cubicBezTo>
                    <a:cubicBezTo>
                      <a:pt x="0" y="38"/>
                      <a:pt x="0" y="38"/>
                      <a:pt x="0" y="38"/>
                    </a:cubicBezTo>
                    <a:cubicBezTo>
                      <a:pt x="0" y="81"/>
                      <a:pt x="57" y="117"/>
                      <a:pt x="127" y="117"/>
                    </a:cubicBezTo>
                    <a:cubicBezTo>
                      <a:pt x="196" y="117"/>
                      <a:pt x="253" y="81"/>
                      <a:pt x="253" y="38"/>
                    </a:cubicBezTo>
                    <a:cubicBezTo>
                      <a:pt x="253" y="38"/>
                      <a:pt x="253" y="38"/>
                      <a:pt x="253" y="38"/>
                    </a:cubicBezTo>
                    <a:cubicBezTo>
                      <a:pt x="253" y="0"/>
                      <a:pt x="253" y="0"/>
                      <a:pt x="253" y="0"/>
                    </a:cubicBezTo>
                    <a:lnTo>
                      <a:pt x="0" y="0"/>
                    </a:lnTo>
                    <a:close/>
                  </a:path>
                </a:pathLst>
              </a:custGeom>
              <a:solidFill>
                <a:srgbClr val="0B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33" name="Oval 412"/>
              <p:cNvSpPr>
                <a:spLocks noChangeAspect="1" noChangeArrowheads="1"/>
              </p:cNvSpPr>
              <p:nvPr/>
            </p:nvSpPr>
            <p:spPr bwMode="auto">
              <a:xfrm>
                <a:off x="3810" y="542"/>
                <a:ext cx="506" cy="314"/>
              </a:xfrm>
              <a:prstGeom prst="ellipse">
                <a:avLst/>
              </a:prstGeom>
              <a:solidFill>
                <a:srgbClr val="5D7695"/>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34" name="Freeform 413"/>
              <p:cNvSpPr>
                <a:spLocks noChangeAspect="1" noEditPoints="1"/>
              </p:cNvSpPr>
              <p:nvPr/>
            </p:nvSpPr>
            <p:spPr bwMode="auto">
              <a:xfrm>
                <a:off x="3812" y="540"/>
                <a:ext cx="502" cy="318"/>
              </a:xfrm>
              <a:custGeom>
                <a:avLst/>
                <a:gdLst>
                  <a:gd name="T0" fmla="*/ 0 w 251"/>
                  <a:gd name="T1" fmla="*/ 79 h 159"/>
                  <a:gd name="T2" fmla="*/ 126 w 251"/>
                  <a:gd name="T3" fmla="*/ 159 h 159"/>
                  <a:gd name="T4" fmla="*/ 251 w 251"/>
                  <a:gd name="T5" fmla="*/ 79 h 159"/>
                  <a:gd name="T6" fmla="*/ 126 w 251"/>
                  <a:gd name="T7" fmla="*/ 0 h 159"/>
                  <a:gd name="T8" fmla="*/ 0 w 251"/>
                  <a:gd name="T9" fmla="*/ 79 h 159"/>
                  <a:gd name="T10" fmla="*/ 8 w 251"/>
                  <a:gd name="T11" fmla="*/ 79 h 159"/>
                  <a:gd name="T12" fmla="*/ 126 w 251"/>
                  <a:gd name="T13" fmla="*/ 7 h 159"/>
                  <a:gd name="T14" fmla="*/ 243 w 251"/>
                  <a:gd name="T15" fmla="*/ 79 h 159"/>
                  <a:gd name="T16" fmla="*/ 126 w 251"/>
                  <a:gd name="T17" fmla="*/ 151 h 159"/>
                  <a:gd name="T18" fmla="*/ 8 w 251"/>
                  <a:gd name="T19" fmla="*/ 79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1"/>
                  <a:gd name="T31" fmla="*/ 0 h 159"/>
                  <a:gd name="T32" fmla="*/ 251 w 251"/>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1" h="159">
                    <a:moveTo>
                      <a:pt x="0" y="79"/>
                    </a:moveTo>
                    <a:cubicBezTo>
                      <a:pt x="0" y="123"/>
                      <a:pt x="57" y="159"/>
                      <a:pt x="126" y="159"/>
                    </a:cubicBezTo>
                    <a:cubicBezTo>
                      <a:pt x="195" y="159"/>
                      <a:pt x="251" y="123"/>
                      <a:pt x="251" y="79"/>
                    </a:cubicBezTo>
                    <a:cubicBezTo>
                      <a:pt x="251" y="36"/>
                      <a:pt x="195" y="0"/>
                      <a:pt x="126" y="0"/>
                    </a:cubicBezTo>
                    <a:cubicBezTo>
                      <a:pt x="57" y="0"/>
                      <a:pt x="0" y="36"/>
                      <a:pt x="0" y="79"/>
                    </a:cubicBezTo>
                    <a:close/>
                    <a:moveTo>
                      <a:pt x="8" y="79"/>
                    </a:moveTo>
                    <a:cubicBezTo>
                      <a:pt x="8" y="40"/>
                      <a:pt x="61" y="7"/>
                      <a:pt x="126" y="7"/>
                    </a:cubicBezTo>
                    <a:cubicBezTo>
                      <a:pt x="190" y="7"/>
                      <a:pt x="243" y="40"/>
                      <a:pt x="243" y="79"/>
                    </a:cubicBezTo>
                    <a:cubicBezTo>
                      <a:pt x="243" y="119"/>
                      <a:pt x="190" y="151"/>
                      <a:pt x="126" y="151"/>
                    </a:cubicBezTo>
                    <a:cubicBezTo>
                      <a:pt x="61" y="151"/>
                      <a:pt x="8" y="119"/>
                      <a:pt x="8" y="79"/>
                    </a:cubicBez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35" name="Freeform 414"/>
              <p:cNvSpPr>
                <a:spLocks noChangeAspect="1"/>
              </p:cNvSpPr>
              <p:nvPr/>
            </p:nvSpPr>
            <p:spPr bwMode="auto">
              <a:xfrm>
                <a:off x="3828" y="554"/>
                <a:ext cx="460" cy="198"/>
              </a:xfrm>
              <a:custGeom>
                <a:avLst/>
                <a:gdLst>
                  <a:gd name="T0" fmla="*/ 2 w 230"/>
                  <a:gd name="T1" fmla="*/ 75 h 99"/>
                  <a:gd name="T2" fmla="*/ 119 w 230"/>
                  <a:gd name="T3" fmla="*/ 3 h 99"/>
                  <a:gd name="T4" fmla="*/ 230 w 230"/>
                  <a:gd name="T5" fmla="*/ 51 h 99"/>
                  <a:gd name="T6" fmla="*/ 118 w 230"/>
                  <a:gd name="T7" fmla="*/ 0 h 99"/>
                  <a:gd name="T8" fmla="*/ 0 w 230"/>
                  <a:gd name="T9" fmla="*/ 73 h 99"/>
                  <a:gd name="T10" fmla="*/ 8 w 230"/>
                  <a:gd name="T11" fmla="*/ 99 h 99"/>
                  <a:gd name="T12" fmla="*/ 2 w 230"/>
                  <a:gd name="T13" fmla="*/ 75 h 99"/>
                  <a:gd name="T14" fmla="*/ 0 60000 65536"/>
                  <a:gd name="T15" fmla="*/ 0 60000 65536"/>
                  <a:gd name="T16" fmla="*/ 0 60000 65536"/>
                  <a:gd name="T17" fmla="*/ 0 60000 65536"/>
                  <a:gd name="T18" fmla="*/ 0 60000 65536"/>
                  <a:gd name="T19" fmla="*/ 0 60000 65536"/>
                  <a:gd name="T20" fmla="*/ 0 60000 65536"/>
                  <a:gd name="T21" fmla="*/ 0 w 230"/>
                  <a:gd name="T22" fmla="*/ 0 h 99"/>
                  <a:gd name="T23" fmla="*/ 230 w 230"/>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99">
                    <a:moveTo>
                      <a:pt x="2" y="75"/>
                    </a:moveTo>
                    <a:cubicBezTo>
                      <a:pt x="2" y="36"/>
                      <a:pt x="54" y="3"/>
                      <a:pt x="119" y="3"/>
                    </a:cubicBezTo>
                    <a:cubicBezTo>
                      <a:pt x="170" y="3"/>
                      <a:pt x="214" y="23"/>
                      <a:pt x="230" y="51"/>
                    </a:cubicBezTo>
                    <a:cubicBezTo>
                      <a:pt x="215" y="22"/>
                      <a:pt x="170" y="0"/>
                      <a:pt x="118" y="0"/>
                    </a:cubicBezTo>
                    <a:cubicBezTo>
                      <a:pt x="53" y="0"/>
                      <a:pt x="0" y="33"/>
                      <a:pt x="0" y="73"/>
                    </a:cubicBezTo>
                    <a:cubicBezTo>
                      <a:pt x="0" y="82"/>
                      <a:pt x="3" y="91"/>
                      <a:pt x="8" y="99"/>
                    </a:cubicBezTo>
                    <a:cubicBezTo>
                      <a:pt x="4" y="92"/>
                      <a:pt x="2" y="84"/>
                      <a:pt x="2" y="75"/>
                    </a:cubicBezTo>
                    <a:close/>
                  </a:path>
                </a:pathLst>
              </a:custGeom>
              <a:solidFill>
                <a:srgbClr val="2B4F7C"/>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36" name="Freeform 415"/>
              <p:cNvSpPr>
                <a:spLocks noChangeAspect="1" noEditPoints="1"/>
              </p:cNvSpPr>
              <p:nvPr/>
            </p:nvSpPr>
            <p:spPr bwMode="auto">
              <a:xfrm>
                <a:off x="3900" y="612"/>
                <a:ext cx="340" cy="190"/>
              </a:xfrm>
              <a:custGeom>
                <a:avLst/>
                <a:gdLst>
                  <a:gd name="T0" fmla="*/ 124 w 170"/>
                  <a:gd name="T1" fmla="*/ 80 h 95"/>
                  <a:gd name="T2" fmla="*/ 109 w 170"/>
                  <a:gd name="T3" fmla="*/ 62 h 95"/>
                  <a:gd name="T4" fmla="*/ 113 w 170"/>
                  <a:gd name="T5" fmla="*/ 58 h 95"/>
                  <a:gd name="T6" fmla="*/ 126 w 170"/>
                  <a:gd name="T7" fmla="*/ 41 h 95"/>
                  <a:gd name="T8" fmla="*/ 92 w 170"/>
                  <a:gd name="T9" fmla="*/ 60 h 95"/>
                  <a:gd name="T10" fmla="*/ 92 w 170"/>
                  <a:gd name="T11" fmla="*/ 66 h 95"/>
                  <a:gd name="T12" fmla="*/ 111 w 170"/>
                  <a:gd name="T13" fmla="*/ 86 h 95"/>
                  <a:gd name="T14" fmla="*/ 81 w 170"/>
                  <a:gd name="T15" fmla="*/ 94 h 95"/>
                  <a:gd name="T16" fmla="*/ 144 w 170"/>
                  <a:gd name="T17" fmla="*/ 61 h 95"/>
                  <a:gd name="T18" fmla="*/ 116 w 170"/>
                  <a:gd name="T19" fmla="*/ 37 h 95"/>
                  <a:gd name="T20" fmla="*/ 143 w 170"/>
                  <a:gd name="T21" fmla="*/ 37 h 95"/>
                  <a:gd name="T22" fmla="*/ 170 w 170"/>
                  <a:gd name="T23" fmla="*/ 3 h 95"/>
                  <a:gd name="T24" fmla="*/ 120 w 170"/>
                  <a:gd name="T25" fmla="*/ 7 h 95"/>
                  <a:gd name="T26" fmla="*/ 146 w 170"/>
                  <a:gd name="T27" fmla="*/ 11 h 95"/>
                  <a:gd name="T28" fmla="*/ 110 w 170"/>
                  <a:gd name="T29" fmla="*/ 25 h 95"/>
                  <a:gd name="T30" fmla="*/ 87 w 170"/>
                  <a:gd name="T31" fmla="*/ 20 h 95"/>
                  <a:gd name="T32" fmla="*/ 116 w 170"/>
                  <a:gd name="T33" fmla="*/ 37 h 95"/>
                  <a:gd name="T34" fmla="*/ 61 w 170"/>
                  <a:gd name="T35" fmla="*/ 30 h 95"/>
                  <a:gd name="T36" fmla="*/ 62 w 170"/>
                  <a:gd name="T37" fmla="*/ 33 h 95"/>
                  <a:gd name="T38" fmla="*/ 38 w 170"/>
                  <a:gd name="T39" fmla="*/ 46 h 95"/>
                  <a:gd name="T40" fmla="*/ 75 w 170"/>
                  <a:gd name="T41" fmla="*/ 38 h 95"/>
                  <a:gd name="T42" fmla="*/ 79 w 170"/>
                  <a:gd name="T43" fmla="*/ 34 h 95"/>
                  <a:gd name="T44" fmla="*/ 60 w 170"/>
                  <a:gd name="T45" fmla="*/ 9 h 95"/>
                  <a:gd name="T46" fmla="*/ 89 w 170"/>
                  <a:gd name="T47" fmla="*/ 1 h 95"/>
                  <a:gd name="T48" fmla="*/ 33 w 170"/>
                  <a:gd name="T49" fmla="*/ 20 h 95"/>
                  <a:gd name="T50" fmla="*/ 39 w 170"/>
                  <a:gd name="T51" fmla="*/ 34 h 95"/>
                  <a:gd name="T52" fmla="*/ 54 w 170"/>
                  <a:gd name="T53" fmla="*/ 58 h 95"/>
                  <a:gd name="T54" fmla="*/ 28 w 170"/>
                  <a:gd name="T55" fmla="*/ 58 h 95"/>
                  <a:gd name="T56" fmla="*/ 7 w 170"/>
                  <a:gd name="T57" fmla="*/ 78 h 95"/>
                  <a:gd name="T58" fmla="*/ 48 w 170"/>
                  <a:gd name="T59" fmla="*/ 93 h 95"/>
                  <a:gd name="T60" fmla="*/ 25 w 170"/>
                  <a:gd name="T61" fmla="*/ 84 h 95"/>
                  <a:gd name="T62" fmla="*/ 61 w 170"/>
                  <a:gd name="T63" fmla="*/ 70 h 95"/>
                  <a:gd name="T64" fmla="*/ 84 w 170"/>
                  <a:gd name="T65" fmla="*/ 75 h 95"/>
                  <a:gd name="T66" fmla="*/ 54 w 170"/>
                  <a:gd name="T67" fmla="*/ 58 h 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0"/>
                  <a:gd name="T103" fmla="*/ 0 h 95"/>
                  <a:gd name="T104" fmla="*/ 170 w 170"/>
                  <a:gd name="T105" fmla="*/ 95 h 9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0" h="95">
                    <a:moveTo>
                      <a:pt x="132" y="61"/>
                    </a:moveTo>
                    <a:cubicBezTo>
                      <a:pt x="132" y="62"/>
                      <a:pt x="124" y="80"/>
                      <a:pt x="124" y="80"/>
                    </a:cubicBezTo>
                    <a:cubicBezTo>
                      <a:pt x="109" y="65"/>
                      <a:pt x="109" y="65"/>
                      <a:pt x="109" y="65"/>
                    </a:cubicBezTo>
                    <a:cubicBezTo>
                      <a:pt x="109" y="64"/>
                      <a:pt x="108" y="63"/>
                      <a:pt x="109" y="62"/>
                    </a:cubicBezTo>
                    <a:cubicBezTo>
                      <a:pt x="109" y="62"/>
                      <a:pt x="109" y="62"/>
                      <a:pt x="109" y="62"/>
                    </a:cubicBezTo>
                    <a:cubicBezTo>
                      <a:pt x="109" y="61"/>
                      <a:pt x="111" y="60"/>
                      <a:pt x="113" y="58"/>
                    </a:cubicBezTo>
                    <a:cubicBezTo>
                      <a:pt x="113" y="58"/>
                      <a:pt x="131" y="49"/>
                      <a:pt x="133" y="48"/>
                    </a:cubicBezTo>
                    <a:cubicBezTo>
                      <a:pt x="132" y="48"/>
                      <a:pt x="126" y="42"/>
                      <a:pt x="126" y="41"/>
                    </a:cubicBezTo>
                    <a:cubicBezTo>
                      <a:pt x="122" y="43"/>
                      <a:pt x="96" y="57"/>
                      <a:pt x="96" y="57"/>
                    </a:cubicBezTo>
                    <a:cubicBezTo>
                      <a:pt x="94" y="58"/>
                      <a:pt x="93" y="59"/>
                      <a:pt x="92" y="60"/>
                    </a:cubicBezTo>
                    <a:cubicBezTo>
                      <a:pt x="92" y="61"/>
                      <a:pt x="92" y="61"/>
                      <a:pt x="92" y="61"/>
                    </a:cubicBezTo>
                    <a:cubicBezTo>
                      <a:pt x="91" y="63"/>
                      <a:pt x="91" y="65"/>
                      <a:pt x="92" y="66"/>
                    </a:cubicBezTo>
                    <a:cubicBezTo>
                      <a:pt x="110" y="85"/>
                      <a:pt x="110" y="85"/>
                      <a:pt x="110" y="85"/>
                    </a:cubicBezTo>
                    <a:cubicBezTo>
                      <a:pt x="111" y="86"/>
                      <a:pt x="111" y="86"/>
                      <a:pt x="111" y="86"/>
                    </a:cubicBezTo>
                    <a:cubicBezTo>
                      <a:pt x="111" y="86"/>
                      <a:pt x="87" y="85"/>
                      <a:pt x="85" y="85"/>
                    </a:cubicBezTo>
                    <a:cubicBezTo>
                      <a:pt x="85" y="86"/>
                      <a:pt x="82" y="93"/>
                      <a:pt x="81" y="94"/>
                    </a:cubicBezTo>
                    <a:cubicBezTo>
                      <a:pt x="83" y="94"/>
                      <a:pt x="127" y="95"/>
                      <a:pt x="129" y="95"/>
                    </a:cubicBezTo>
                    <a:cubicBezTo>
                      <a:pt x="130" y="93"/>
                      <a:pt x="144" y="62"/>
                      <a:pt x="144" y="61"/>
                    </a:cubicBezTo>
                    <a:cubicBezTo>
                      <a:pt x="143" y="61"/>
                      <a:pt x="134" y="61"/>
                      <a:pt x="132" y="61"/>
                    </a:cubicBezTo>
                    <a:close/>
                    <a:moveTo>
                      <a:pt x="116" y="37"/>
                    </a:moveTo>
                    <a:cubicBezTo>
                      <a:pt x="151" y="19"/>
                      <a:pt x="151" y="19"/>
                      <a:pt x="151" y="19"/>
                    </a:cubicBezTo>
                    <a:cubicBezTo>
                      <a:pt x="151" y="19"/>
                      <a:pt x="143" y="36"/>
                      <a:pt x="143" y="37"/>
                    </a:cubicBezTo>
                    <a:cubicBezTo>
                      <a:pt x="144" y="37"/>
                      <a:pt x="154" y="37"/>
                      <a:pt x="155" y="37"/>
                    </a:cubicBezTo>
                    <a:cubicBezTo>
                      <a:pt x="156" y="35"/>
                      <a:pt x="170" y="4"/>
                      <a:pt x="170" y="3"/>
                    </a:cubicBezTo>
                    <a:cubicBezTo>
                      <a:pt x="169" y="3"/>
                      <a:pt x="124" y="2"/>
                      <a:pt x="122" y="2"/>
                    </a:cubicBezTo>
                    <a:cubicBezTo>
                      <a:pt x="122" y="3"/>
                      <a:pt x="120" y="7"/>
                      <a:pt x="120" y="7"/>
                    </a:cubicBezTo>
                    <a:cubicBezTo>
                      <a:pt x="120" y="7"/>
                      <a:pt x="119" y="10"/>
                      <a:pt x="119" y="10"/>
                    </a:cubicBezTo>
                    <a:cubicBezTo>
                      <a:pt x="120" y="11"/>
                      <a:pt x="146" y="11"/>
                      <a:pt x="146" y="11"/>
                    </a:cubicBezTo>
                    <a:cubicBezTo>
                      <a:pt x="118" y="25"/>
                      <a:pt x="118" y="25"/>
                      <a:pt x="118" y="25"/>
                    </a:cubicBezTo>
                    <a:cubicBezTo>
                      <a:pt x="113" y="28"/>
                      <a:pt x="112" y="27"/>
                      <a:pt x="110" y="25"/>
                    </a:cubicBezTo>
                    <a:cubicBezTo>
                      <a:pt x="110" y="25"/>
                      <a:pt x="100" y="15"/>
                      <a:pt x="99" y="14"/>
                    </a:cubicBezTo>
                    <a:cubicBezTo>
                      <a:pt x="98" y="15"/>
                      <a:pt x="88" y="20"/>
                      <a:pt x="87" y="20"/>
                    </a:cubicBezTo>
                    <a:cubicBezTo>
                      <a:pt x="89" y="22"/>
                      <a:pt x="103" y="37"/>
                      <a:pt x="103" y="37"/>
                    </a:cubicBezTo>
                    <a:cubicBezTo>
                      <a:pt x="105" y="39"/>
                      <a:pt x="111" y="40"/>
                      <a:pt x="116" y="37"/>
                    </a:cubicBezTo>
                    <a:close/>
                    <a:moveTo>
                      <a:pt x="47" y="15"/>
                    </a:moveTo>
                    <a:cubicBezTo>
                      <a:pt x="61" y="30"/>
                      <a:pt x="61" y="30"/>
                      <a:pt x="61" y="30"/>
                    </a:cubicBezTo>
                    <a:cubicBezTo>
                      <a:pt x="62" y="31"/>
                      <a:pt x="63" y="32"/>
                      <a:pt x="62" y="33"/>
                    </a:cubicBezTo>
                    <a:cubicBezTo>
                      <a:pt x="62" y="33"/>
                      <a:pt x="62" y="33"/>
                      <a:pt x="62" y="33"/>
                    </a:cubicBezTo>
                    <a:cubicBezTo>
                      <a:pt x="61" y="34"/>
                      <a:pt x="60" y="35"/>
                      <a:pt x="57" y="37"/>
                    </a:cubicBezTo>
                    <a:cubicBezTo>
                      <a:pt x="57" y="37"/>
                      <a:pt x="40" y="46"/>
                      <a:pt x="38" y="46"/>
                    </a:cubicBezTo>
                    <a:cubicBezTo>
                      <a:pt x="39" y="47"/>
                      <a:pt x="44" y="53"/>
                      <a:pt x="45" y="54"/>
                    </a:cubicBezTo>
                    <a:cubicBezTo>
                      <a:pt x="49" y="52"/>
                      <a:pt x="75" y="38"/>
                      <a:pt x="75" y="38"/>
                    </a:cubicBezTo>
                    <a:cubicBezTo>
                      <a:pt x="76" y="37"/>
                      <a:pt x="78" y="36"/>
                      <a:pt x="79" y="35"/>
                    </a:cubicBezTo>
                    <a:cubicBezTo>
                      <a:pt x="79" y="34"/>
                      <a:pt x="79" y="34"/>
                      <a:pt x="79" y="34"/>
                    </a:cubicBezTo>
                    <a:cubicBezTo>
                      <a:pt x="80" y="32"/>
                      <a:pt x="80" y="30"/>
                      <a:pt x="78" y="29"/>
                    </a:cubicBezTo>
                    <a:cubicBezTo>
                      <a:pt x="60" y="9"/>
                      <a:pt x="60" y="9"/>
                      <a:pt x="60" y="9"/>
                    </a:cubicBezTo>
                    <a:cubicBezTo>
                      <a:pt x="60" y="9"/>
                      <a:pt x="84" y="10"/>
                      <a:pt x="86" y="10"/>
                    </a:cubicBezTo>
                    <a:cubicBezTo>
                      <a:pt x="86" y="9"/>
                      <a:pt x="89" y="2"/>
                      <a:pt x="89" y="1"/>
                    </a:cubicBezTo>
                    <a:cubicBezTo>
                      <a:pt x="88" y="1"/>
                      <a:pt x="43" y="0"/>
                      <a:pt x="41" y="0"/>
                    </a:cubicBezTo>
                    <a:cubicBezTo>
                      <a:pt x="41" y="2"/>
                      <a:pt x="33" y="20"/>
                      <a:pt x="33" y="20"/>
                    </a:cubicBezTo>
                    <a:cubicBezTo>
                      <a:pt x="33" y="20"/>
                      <a:pt x="27" y="33"/>
                      <a:pt x="26" y="34"/>
                    </a:cubicBezTo>
                    <a:cubicBezTo>
                      <a:pt x="27" y="34"/>
                      <a:pt x="37" y="34"/>
                      <a:pt x="39" y="34"/>
                    </a:cubicBezTo>
                    <a:cubicBezTo>
                      <a:pt x="39" y="33"/>
                      <a:pt x="47" y="15"/>
                      <a:pt x="47" y="15"/>
                    </a:cubicBezTo>
                    <a:close/>
                    <a:moveTo>
                      <a:pt x="54" y="58"/>
                    </a:moveTo>
                    <a:cubicBezTo>
                      <a:pt x="20" y="76"/>
                      <a:pt x="20" y="76"/>
                      <a:pt x="20" y="76"/>
                    </a:cubicBezTo>
                    <a:cubicBezTo>
                      <a:pt x="20" y="76"/>
                      <a:pt x="27" y="59"/>
                      <a:pt x="28" y="58"/>
                    </a:cubicBezTo>
                    <a:cubicBezTo>
                      <a:pt x="27" y="58"/>
                      <a:pt x="17" y="58"/>
                      <a:pt x="15" y="58"/>
                    </a:cubicBezTo>
                    <a:cubicBezTo>
                      <a:pt x="15" y="60"/>
                      <a:pt x="7" y="78"/>
                      <a:pt x="7" y="78"/>
                    </a:cubicBezTo>
                    <a:cubicBezTo>
                      <a:pt x="7" y="78"/>
                      <a:pt x="1" y="91"/>
                      <a:pt x="0" y="92"/>
                    </a:cubicBezTo>
                    <a:cubicBezTo>
                      <a:pt x="2" y="92"/>
                      <a:pt x="46" y="93"/>
                      <a:pt x="48" y="93"/>
                    </a:cubicBezTo>
                    <a:cubicBezTo>
                      <a:pt x="49" y="92"/>
                      <a:pt x="52" y="85"/>
                      <a:pt x="52" y="84"/>
                    </a:cubicBezTo>
                    <a:cubicBezTo>
                      <a:pt x="51" y="84"/>
                      <a:pt x="25" y="84"/>
                      <a:pt x="25" y="84"/>
                    </a:cubicBezTo>
                    <a:cubicBezTo>
                      <a:pt x="53" y="70"/>
                      <a:pt x="53" y="70"/>
                      <a:pt x="53" y="70"/>
                    </a:cubicBezTo>
                    <a:cubicBezTo>
                      <a:pt x="58" y="67"/>
                      <a:pt x="59" y="68"/>
                      <a:pt x="61" y="70"/>
                    </a:cubicBezTo>
                    <a:cubicBezTo>
                      <a:pt x="61" y="70"/>
                      <a:pt x="71" y="80"/>
                      <a:pt x="71" y="81"/>
                    </a:cubicBezTo>
                    <a:cubicBezTo>
                      <a:pt x="73" y="81"/>
                      <a:pt x="82" y="76"/>
                      <a:pt x="84" y="75"/>
                    </a:cubicBezTo>
                    <a:cubicBezTo>
                      <a:pt x="82" y="73"/>
                      <a:pt x="68" y="58"/>
                      <a:pt x="68" y="58"/>
                    </a:cubicBezTo>
                    <a:cubicBezTo>
                      <a:pt x="66" y="56"/>
                      <a:pt x="60" y="55"/>
                      <a:pt x="54" y="58"/>
                    </a:cubicBezTo>
                    <a:close/>
                  </a:path>
                </a:pathLst>
              </a:custGeom>
              <a:solidFill>
                <a:srgbClr val="0B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37" name="Freeform 416"/>
              <p:cNvSpPr>
                <a:spLocks noChangeAspect="1" noEditPoints="1"/>
              </p:cNvSpPr>
              <p:nvPr/>
            </p:nvSpPr>
            <p:spPr bwMode="auto">
              <a:xfrm>
                <a:off x="3892" y="604"/>
                <a:ext cx="340" cy="188"/>
              </a:xfrm>
              <a:custGeom>
                <a:avLst/>
                <a:gdLst>
                  <a:gd name="T0" fmla="*/ 123 w 170"/>
                  <a:gd name="T1" fmla="*/ 79 h 94"/>
                  <a:gd name="T2" fmla="*/ 108 w 170"/>
                  <a:gd name="T3" fmla="*/ 62 h 94"/>
                  <a:gd name="T4" fmla="*/ 113 w 170"/>
                  <a:gd name="T5" fmla="*/ 58 h 94"/>
                  <a:gd name="T6" fmla="*/ 125 w 170"/>
                  <a:gd name="T7" fmla="*/ 41 h 94"/>
                  <a:gd name="T8" fmla="*/ 91 w 170"/>
                  <a:gd name="T9" fmla="*/ 60 h 94"/>
                  <a:gd name="T10" fmla="*/ 92 w 170"/>
                  <a:gd name="T11" fmla="*/ 66 h 94"/>
                  <a:gd name="T12" fmla="*/ 110 w 170"/>
                  <a:gd name="T13" fmla="*/ 85 h 94"/>
                  <a:gd name="T14" fmla="*/ 81 w 170"/>
                  <a:gd name="T15" fmla="*/ 93 h 94"/>
                  <a:gd name="T16" fmla="*/ 144 w 170"/>
                  <a:gd name="T17" fmla="*/ 60 h 94"/>
                  <a:gd name="T18" fmla="*/ 116 w 170"/>
                  <a:gd name="T19" fmla="*/ 36 h 94"/>
                  <a:gd name="T20" fmla="*/ 143 w 170"/>
                  <a:gd name="T21" fmla="*/ 36 h 94"/>
                  <a:gd name="T22" fmla="*/ 170 w 170"/>
                  <a:gd name="T23" fmla="*/ 3 h 94"/>
                  <a:gd name="T24" fmla="*/ 120 w 170"/>
                  <a:gd name="T25" fmla="*/ 6 h 94"/>
                  <a:gd name="T26" fmla="*/ 145 w 170"/>
                  <a:gd name="T27" fmla="*/ 11 h 94"/>
                  <a:gd name="T28" fmla="*/ 109 w 170"/>
                  <a:gd name="T29" fmla="*/ 24 h 94"/>
                  <a:gd name="T30" fmla="*/ 87 w 170"/>
                  <a:gd name="T31" fmla="*/ 20 h 94"/>
                  <a:gd name="T32" fmla="*/ 116 w 170"/>
                  <a:gd name="T33" fmla="*/ 36 h 94"/>
                  <a:gd name="T34" fmla="*/ 61 w 170"/>
                  <a:gd name="T35" fmla="*/ 30 h 94"/>
                  <a:gd name="T36" fmla="*/ 62 w 170"/>
                  <a:gd name="T37" fmla="*/ 33 h 94"/>
                  <a:gd name="T38" fmla="*/ 38 w 170"/>
                  <a:gd name="T39" fmla="*/ 46 h 94"/>
                  <a:gd name="T40" fmla="*/ 74 w 170"/>
                  <a:gd name="T41" fmla="*/ 38 h 94"/>
                  <a:gd name="T42" fmla="*/ 79 w 170"/>
                  <a:gd name="T43" fmla="*/ 33 h 94"/>
                  <a:gd name="T44" fmla="*/ 59 w 170"/>
                  <a:gd name="T45" fmla="*/ 9 h 94"/>
                  <a:gd name="T46" fmla="*/ 89 w 170"/>
                  <a:gd name="T47" fmla="*/ 1 h 94"/>
                  <a:gd name="T48" fmla="*/ 32 w 170"/>
                  <a:gd name="T49" fmla="*/ 19 h 94"/>
                  <a:gd name="T50" fmla="*/ 38 w 170"/>
                  <a:gd name="T51" fmla="*/ 34 h 94"/>
                  <a:gd name="T52" fmla="*/ 54 w 170"/>
                  <a:gd name="T53" fmla="*/ 57 h 94"/>
                  <a:gd name="T54" fmla="*/ 27 w 170"/>
                  <a:gd name="T55" fmla="*/ 58 h 94"/>
                  <a:gd name="T56" fmla="*/ 6 w 170"/>
                  <a:gd name="T57" fmla="*/ 77 h 94"/>
                  <a:gd name="T58" fmla="*/ 48 w 170"/>
                  <a:gd name="T59" fmla="*/ 92 h 94"/>
                  <a:gd name="T60" fmla="*/ 25 w 170"/>
                  <a:gd name="T61" fmla="*/ 83 h 94"/>
                  <a:gd name="T62" fmla="*/ 61 w 170"/>
                  <a:gd name="T63" fmla="*/ 70 h 94"/>
                  <a:gd name="T64" fmla="*/ 83 w 170"/>
                  <a:gd name="T65" fmla="*/ 74 h 94"/>
                  <a:gd name="T66" fmla="*/ 54 w 170"/>
                  <a:gd name="T67" fmla="*/ 57 h 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0"/>
                  <a:gd name="T103" fmla="*/ 0 h 94"/>
                  <a:gd name="T104" fmla="*/ 170 w 170"/>
                  <a:gd name="T105" fmla="*/ 94 h 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0" h="94">
                    <a:moveTo>
                      <a:pt x="132" y="60"/>
                    </a:moveTo>
                    <a:cubicBezTo>
                      <a:pt x="131" y="62"/>
                      <a:pt x="123" y="79"/>
                      <a:pt x="123" y="79"/>
                    </a:cubicBezTo>
                    <a:cubicBezTo>
                      <a:pt x="109" y="64"/>
                      <a:pt x="109" y="64"/>
                      <a:pt x="109" y="64"/>
                    </a:cubicBezTo>
                    <a:cubicBezTo>
                      <a:pt x="108" y="63"/>
                      <a:pt x="108" y="63"/>
                      <a:pt x="108" y="62"/>
                    </a:cubicBezTo>
                    <a:cubicBezTo>
                      <a:pt x="108" y="61"/>
                      <a:pt x="108" y="61"/>
                      <a:pt x="108" y="61"/>
                    </a:cubicBezTo>
                    <a:cubicBezTo>
                      <a:pt x="109" y="60"/>
                      <a:pt x="111" y="59"/>
                      <a:pt x="113" y="58"/>
                    </a:cubicBezTo>
                    <a:cubicBezTo>
                      <a:pt x="113" y="58"/>
                      <a:pt x="130" y="49"/>
                      <a:pt x="132" y="48"/>
                    </a:cubicBezTo>
                    <a:cubicBezTo>
                      <a:pt x="131" y="47"/>
                      <a:pt x="126" y="41"/>
                      <a:pt x="125" y="41"/>
                    </a:cubicBezTo>
                    <a:cubicBezTo>
                      <a:pt x="121" y="43"/>
                      <a:pt x="95" y="56"/>
                      <a:pt x="95" y="56"/>
                    </a:cubicBezTo>
                    <a:cubicBezTo>
                      <a:pt x="94" y="57"/>
                      <a:pt x="92" y="58"/>
                      <a:pt x="91" y="60"/>
                    </a:cubicBezTo>
                    <a:cubicBezTo>
                      <a:pt x="91" y="60"/>
                      <a:pt x="91" y="60"/>
                      <a:pt x="91" y="60"/>
                    </a:cubicBezTo>
                    <a:cubicBezTo>
                      <a:pt x="90" y="62"/>
                      <a:pt x="90" y="64"/>
                      <a:pt x="92" y="66"/>
                    </a:cubicBezTo>
                    <a:cubicBezTo>
                      <a:pt x="109" y="84"/>
                      <a:pt x="109" y="84"/>
                      <a:pt x="109" y="84"/>
                    </a:cubicBezTo>
                    <a:cubicBezTo>
                      <a:pt x="110" y="85"/>
                      <a:pt x="110" y="85"/>
                      <a:pt x="110" y="85"/>
                    </a:cubicBezTo>
                    <a:cubicBezTo>
                      <a:pt x="110" y="85"/>
                      <a:pt x="86" y="85"/>
                      <a:pt x="85" y="85"/>
                    </a:cubicBezTo>
                    <a:cubicBezTo>
                      <a:pt x="84" y="86"/>
                      <a:pt x="81" y="92"/>
                      <a:pt x="81" y="93"/>
                    </a:cubicBezTo>
                    <a:cubicBezTo>
                      <a:pt x="82" y="93"/>
                      <a:pt x="127" y="94"/>
                      <a:pt x="129" y="94"/>
                    </a:cubicBezTo>
                    <a:cubicBezTo>
                      <a:pt x="129" y="93"/>
                      <a:pt x="143" y="61"/>
                      <a:pt x="144" y="60"/>
                    </a:cubicBezTo>
                    <a:cubicBezTo>
                      <a:pt x="143" y="60"/>
                      <a:pt x="133" y="60"/>
                      <a:pt x="132" y="60"/>
                    </a:cubicBezTo>
                    <a:close/>
                    <a:moveTo>
                      <a:pt x="116" y="36"/>
                    </a:moveTo>
                    <a:cubicBezTo>
                      <a:pt x="150" y="19"/>
                      <a:pt x="150" y="19"/>
                      <a:pt x="150" y="19"/>
                    </a:cubicBezTo>
                    <a:cubicBezTo>
                      <a:pt x="150" y="19"/>
                      <a:pt x="143" y="35"/>
                      <a:pt x="143" y="36"/>
                    </a:cubicBezTo>
                    <a:cubicBezTo>
                      <a:pt x="144" y="36"/>
                      <a:pt x="153" y="36"/>
                      <a:pt x="155" y="36"/>
                    </a:cubicBezTo>
                    <a:cubicBezTo>
                      <a:pt x="155" y="35"/>
                      <a:pt x="169" y="4"/>
                      <a:pt x="170" y="3"/>
                    </a:cubicBezTo>
                    <a:cubicBezTo>
                      <a:pt x="169" y="3"/>
                      <a:pt x="124" y="2"/>
                      <a:pt x="122" y="2"/>
                    </a:cubicBezTo>
                    <a:cubicBezTo>
                      <a:pt x="121" y="3"/>
                      <a:pt x="120" y="6"/>
                      <a:pt x="120" y="6"/>
                    </a:cubicBezTo>
                    <a:cubicBezTo>
                      <a:pt x="120" y="6"/>
                      <a:pt x="118" y="9"/>
                      <a:pt x="118" y="10"/>
                    </a:cubicBezTo>
                    <a:cubicBezTo>
                      <a:pt x="119" y="10"/>
                      <a:pt x="145" y="11"/>
                      <a:pt x="145" y="11"/>
                    </a:cubicBezTo>
                    <a:cubicBezTo>
                      <a:pt x="118" y="25"/>
                      <a:pt x="118" y="25"/>
                      <a:pt x="118" y="25"/>
                    </a:cubicBezTo>
                    <a:cubicBezTo>
                      <a:pt x="112" y="27"/>
                      <a:pt x="111" y="26"/>
                      <a:pt x="109" y="24"/>
                    </a:cubicBezTo>
                    <a:cubicBezTo>
                      <a:pt x="109" y="24"/>
                      <a:pt x="99" y="14"/>
                      <a:pt x="99" y="13"/>
                    </a:cubicBezTo>
                    <a:cubicBezTo>
                      <a:pt x="97" y="14"/>
                      <a:pt x="88" y="19"/>
                      <a:pt x="87" y="20"/>
                    </a:cubicBezTo>
                    <a:cubicBezTo>
                      <a:pt x="89" y="22"/>
                      <a:pt x="102" y="36"/>
                      <a:pt x="102" y="36"/>
                    </a:cubicBezTo>
                    <a:cubicBezTo>
                      <a:pt x="104" y="39"/>
                      <a:pt x="110" y="39"/>
                      <a:pt x="116" y="36"/>
                    </a:cubicBezTo>
                    <a:close/>
                    <a:moveTo>
                      <a:pt x="47" y="15"/>
                    </a:moveTo>
                    <a:cubicBezTo>
                      <a:pt x="61" y="30"/>
                      <a:pt x="61" y="30"/>
                      <a:pt x="61" y="30"/>
                    </a:cubicBezTo>
                    <a:cubicBezTo>
                      <a:pt x="62" y="30"/>
                      <a:pt x="62" y="31"/>
                      <a:pt x="62" y="32"/>
                    </a:cubicBezTo>
                    <a:cubicBezTo>
                      <a:pt x="62" y="33"/>
                      <a:pt x="62" y="33"/>
                      <a:pt x="62" y="33"/>
                    </a:cubicBezTo>
                    <a:cubicBezTo>
                      <a:pt x="61" y="34"/>
                      <a:pt x="59" y="35"/>
                      <a:pt x="57" y="36"/>
                    </a:cubicBezTo>
                    <a:cubicBezTo>
                      <a:pt x="57" y="36"/>
                      <a:pt x="40" y="45"/>
                      <a:pt x="38" y="46"/>
                    </a:cubicBezTo>
                    <a:cubicBezTo>
                      <a:pt x="38" y="47"/>
                      <a:pt x="44" y="53"/>
                      <a:pt x="44" y="53"/>
                    </a:cubicBezTo>
                    <a:cubicBezTo>
                      <a:pt x="49" y="51"/>
                      <a:pt x="74" y="38"/>
                      <a:pt x="74" y="38"/>
                    </a:cubicBezTo>
                    <a:cubicBezTo>
                      <a:pt x="76" y="37"/>
                      <a:pt x="77" y="36"/>
                      <a:pt x="78" y="34"/>
                    </a:cubicBezTo>
                    <a:cubicBezTo>
                      <a:pt x="79" y="33"/>
                      <a:pt x="79" y="33"/>
                      <a:pt x="79" y="33"/>
                    </a:cubicBezTo>
                    <a:cubicBezTo>
                      <a:pt x="79" y="32"/>
                      <a:pt x="79" y="30"/>
                      <a:pt x="78" y="28"/>
                    </a:cubicBezTo>
                    <a:cubicBezTo>
                      <a:pt x="59" y="9"/>
                      <a:pt x="59" y="9"/>
                      <a:pt x="59" y="9"/>
                    </a:cubicBezTo>
                    <a:cubicBezTo>
                      <a:pt x="59" y="9"/>
                      <a:pt x="83" y="9"/>
                      <a:pt x="85" y="9"/>
                    </a:cubicBezTo>
                    <a:cubicBezTo>
                      <a:pt x="86" y="8"/>
                      <a:pt x="89" y="2"/>
                      <a:pt x="89" y="1"/>
                    </a:cubicBezTo>
                    <a:cubicBezTo>
                      <a:pt x="88" y="1"/>
                      <a:pt x="43" y="0"/>
                      <a:pt x="41" y="0"/>
                    </a:cubicBezTo>
                    <a:cubicBezTo>
                      <a:pt x="40" y="1"/>
                      <a:pt x="32" y="19"/>
                      <a:pt x="32" y="19"/>
                    </a:cubicBezTo>
                    <a:cubicBezTo>
                      <a:pt x="32" y="19"/>
                      <a:pt x="26" y="32"/>
                      <a:pt x="26" y="33"/>
                    </a:cubicBezTo>
                    <a:cubicBezTo>
                      <a:pt x="27" y="33"/>
                      <a:pt x="36" y="34"/>
                      <a:pt x="38" y="34"/>
                    </a:cubicBezTo>
                    <a:cubicBezTo>
                      <a:pt x="39" y="32"/>
                      <a:pt x="47" y="15"/>
                      <a:pt x="47" y="15"/>
                    </a:cubicBezTo>
                    <a:close/>
                    <a:moveTo>
                      <a:pt x="54" y="57"/>
                    </a:moveTo>
                    <a:cubicBezTo>
                      <a:pt x="19" y="75"/>
                      <a:pt x="19" y="75"/>
                      <a:pt x="19" y="75"/>
                    </a:cubicBezTo>
                    <a:cubicBezTo>
                      <a:pt x="19" y="75"/>
                      <a:pt x="27" y="59"/>
                      <a:pt x="27" y="58"/>
                    </a:cubicBezTo>
                    <a:cubicBezTo>
                      <a:pt x="26" y="58"/>
                      <a:pt x="17" y="58"/>
                      <a:pt x="15" y="58"/>
                    </a:cubicBezTo>
                    <a:cubicBezTo>
                      <a:pt x="14" y="59"/>
                      <a:pt x="6" y="77"/>
                      <a:pt x="6" y="77"/>
                    </a:cubicBezTo>
                    <a:cubicBezTo>
                      <a:pt x="6" y="77"/>
                      <a:pt x="0" y="90"/>
                      <a:pt x="0" y="91"/>
                    </a:cubicBezTo>
                    <a:cubicBezTo>
                      <a:pt x="1" y="91"/>
                      <a:pt x="46" y="92"/>
                      <a:pt x="48" y="92"/>
                    </a:cubicBezTo>
                    <a:cubicBezTo>
                      <a:pt x="48" y="91"/>
                      <a:pt x="51" y="85"/>
                      <a:pt x="52" y="84"/>
                    </a:cubicBezTo>
                    <a:cubicBezTo>
                      <a:pt x="50" y="84"/>
                      <a:pt x="25" y="83"/>
                      <a:pt x="25" y="83"/>
                    </a:cubicBezTo>
                    <a:cubicBezTo>
                      <a:pt x="52" y="69"/>
                      <a:pt x="52" y="69"/>
                      <a:pt x="52" y="69"/>
                    </a:cubicBezTo>
                    <a:cubicBezTo>
                      <a:pt x="57" y="66"/>
                      <a:pt x="59" y="67"/>
                      <a:pt x="61" y="70"/>
                    </a:cubicBezTo>
                    <a:cubicBezTo>
                      <a:pt x="61" y="70"/>
                      <a:pt x="70" y="80"/>
                      <a:pt x="71" y="81"/>
                    </a:cubicBezTo>
                    <a:cubicBezTo>
                      <a:pt x="72" y="80"/>
                      <a:pt x="82" y="75"/>
                      <a:pt x="83" y="74"/>
                    </a:cubicBezTo>
                    <a:cubicBezTo>
                      <a:pt x="81" y="72"/>
                      <a:pt x="68" y="58"/>
                      <a:pt x="68" y="58"/>
                    </a:cubicBezTo>
                    <a:cubicBezTo>
                      <a:pt x="65" y="55"/>
                      <a:pt x="59" y="54"/>
                      <a:pt x="54" y="57"/>
                    </a:cubicBezTo>
                    <a:close/>
                  </a:path>
                </a:pathLst>
              </a:custGeom>
              <a:solidFill>
                <a:srgbClr val="FFFFFF"/>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grpSp>
        <p:grpSp>
          <p:nvGrpSpPr>
            <p:cNvPr id="228" name="Group 417"/>
            <p:cNvGrpSpPr>
              <a:grpSpLocks noChangeAspect="1"/>
            </p:cNvGrpSpPr>
            <p:nvPr/>
          </p:nvGrpSpPr>
          <p:grpSpPr bwMode="auto">
            <a:xfrm>
              <a:off x="1973" y="2478"/>
              <a:ext cx="318" cy="124"/>
              <a:chOff x="3818" y="784"/>
              <a:chExt cx="684" cy="266"/>
            </a:xfrm>
          </p:grpSpPr>
          <p:sp>
            <p:nvSpPr>
              <p:cNvPr id="66" name="Freeform 418"/>
              <p:cNvSpPr>
                <a:spLocks noChangeAspect="1"/>
              </p:cNvSpPr>
              <p:nvPr/>
            </p:nvSpPr>
            <p:spPr bwMode="auto">
              <a:xfrm>
                <a:off x="4302" y="858"/>
                <a:ext cx="200" cy="192"/>
              </a:xfrm>
              <a:custGeom>
                <a:avLst/>
                <a:gdLst>
                  <a:gd name="T0" fmla="*/ 97 w 100"/>
                  <a:gd name="T1" fmla="*/ 1 h 96"/>
                  <a:gd name="T2" fmla="*/ 4 w 100"/>
                  <a:gd name="T3" fmla="*/ 63 h 96"/>
                  <a:gd name="T4" fmla="*/ 0 w 100"/>
                  <a:gd name="T5" fmla="*/ 93 h 96"/>
                  <a:gd name="T6" fmla="*/ 9 w 100"/>
                  <a:gd name="T7" fmla="*/ 90 h 96"/>
                  <a:gd name="T8" fmla="*/ 94 w 100"/>
                  <a:gd name="T9" fmla="*/ 25 h 96"/>
                  <a:gd name="T10" fmla="*/ 99 w 100"/>
                  <a:gd name="T11" fmla="*/ 18 h 96"/>
                  <a:gd name="T12" fmla="*/ 97 w 100"/>
                  <a:gd name="T13" fmla="*/ 1 h 96"/>
                  <a:gd name="T14" fmla="*/ 0 60000 65536"/>
                  <a:gd name="T15" fmla="*/ 0 60000 65536"/>
                  <a:gd name="T16" fmla="*/ 0 60000 65536"/>
                  <a:gd name="T17" fmla="*/ 0 60000 65536"/>
                  <a:gd name="T18" fmla="*/ 0 60000 65536"/>
                  <a:gd name="T19" fmla="*/ 0 60000 65536"/>
                  <a:gd name="T20" fmla="*/ 0 60000 65536"/>
                  <a:gd name="T21" fmla="*/ 0 w 100"/>
                  <a:gd name="T22" fmla="*/ 0 h 96"/>
                  <a:gd name="T23" fmla="*/ 100 w 100"/>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96">
                    <a:moveTo>
                      <a:pt x="97" y="1"/>
                    </a:moveTo>
                    <a:cubicBezTo>
                      <a:pt x="94" y="0"/>
                      <a:pt x="4" y="63"/>
                      <a:pt x="4" y="63"/>
                    </a:cubicBezTo>
                    <a:cubicBezTo>
                      <a:pt x="0" y="93"/>
                      <a:pt x="0" y="93"/>
                      <a:pt x="0" y="93"/>
                    </a:cubicBezTo>
                    <a:cubicBezTo>
                      <a:pt x="0" y="93"/>
                      <a:pt x="2" y="96"/>
                      <a:pt x="9" y="90"/>
                    </a:cubicBezTo>
                    <a:cubicBezTo>
                      <a:pt x="33" y="71"/>
                      <a:pt x="91" y="28"/>
                      <a:pt x="94" y="25"/>
                    </a:cubicBezTo>
                    <a:cubicBezTo>
                      <a:pt x="98" y="22"/>
                      <a:pt x="98" y="20"/>
                      <a:pt x="99" y="18"/>
                    </a:cubicBezTo>
                    <a:cubicBezTo>
                      <a:pt x="99" y="18"/>
                      <a:pt x="100" y="3"/>
                      <a:pt x="97" y="1"/>
                    </a:cubicBezTo>
                    <a:close/>
                  </a:path>
                </a:pathLst>
              </a:custGeom>
              <a:solidFill>
                <a:srgbClr val="0B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7" name="Freeform 419"/>
              <p:cNvSpPr>
                <a:spLocks noChangeAspect="1"/>
              </p:cNvSpPr>
              <p:nvPr/>
            </p:nvSpPr>
            <p:spPr bwMode="auto">
              <a:xfrm>
                <a:off x="3818" y="784"/>
                <a:ext cx="678" cy="200"/>
              </a:xfrm>
              <a:custGeom>
                <a:avLst/>
                <a:gdLst>
                  <a:gd name="T0" fmla="*/ 339 w 339"/>
                  <a:gd name="T1" fmla="*/ 38 h 100"/>
                  <a:gd name="T2" fmla="*/ 248 w 339"/>
                  <a:gd name="T3" fmla="*/ 100 h 100"/>
                  <a:gd name="T4" fmla="*/ 7 w 339"/>
                  <a:gd name="T5" fmla="*/ 57 h 100"/>
                  <a:gd name="T6" fmla="*/ 1 w 339"/>
                  <a:gd name="T7" fmla="*/ 59 h 100"/>
                  <a:gd name="T8" fmla="*/ 3 w 339"/>
                  <a:gd name="T9" fmla="*/ 53 h 100"/>
                  <a:gd name="T10" fmla="*/ 111 w 339"/>
                  <a:gd name="T11" fmla="*/ 1 h 100"/>
                  <a:gd name="T12" fmla="*/ 116 w 339"/>
                  <a:gd name="T13" fmla="*/ 0 h 100"/>
                  <a:gd name="T14" fmla="*/ 333 w 339"/>
                  <a:gd name="T15" fmla="*/ 35 h 100"/>
                  <a:gd name="T16" fmla="*/ 339 w 339"/>
                  <a:gd name="T17" fmla="*/ 38 h 1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9"/>
                  <a:gd name="T28" fmla="*/ 0 h 100"/>
                  <a:gd name="T29" fmla="*/ 339 w 339"/>
                  <a:gd name="T30" fmla="*/ 100 h 1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9" h="100">
                    <a:moveTo>
                      <a:pt x="339" y="38"/>
                    </a:moveTo>
                    <a:cubicBezTo>
                      <a:pt x="248" y="100"/>
                      <a:pt x="248" y="100"/>
                      <a:pt x="248" y="100"/>
                    </a:cubicBezTo>
                    <a:cubicBezTo>
                      <a:pt x="146" y="85"/>
                      <a:pt x="15" y="58"/>
                      <a:pt x="7" y="57"/>
                    </a:cubicBezTo>
                    <a:cubicBezTo>
                      <a:pt x="2" y="56"/>
                      <a:pt x="1" y="59"/>
                      <a:pt x="1" y="59"/>
                    </a:cubicBezTo>
                    <a:cubicBezTo>
                      <a:pt x="1" y="59"/>
                      <a:pt x="0" y="55"/>
                      <a:pt x="3" y="53"/>
                    </a:cubicBezTo>
                    <a:cubicBezTo>
                      <a:pt x="6" y="51"/>
                      <a:pt x="106" y="4"/>
                      <a:pt x="111" y="1"/>
                    </a:cubicBezTo>
                    <a:cubicBezTo>
                      <a:pt x="113" y="0"/>
                      <a:pt x="116" y="0"/>
                      <a:pt x="116" y="0"/>
                    </a:cubicBezTo>
                    <a:cubicBezTo>
                      <a:pt x="116" y="0"/>
                      <a:pt x="330" y="34"/>
                      <a:pt x="333" y="35"/>
                    </a:cubicBezTo>
                    <a:cubicBezTo>
                      <a:pt x="337" y="35"/>
                      <a:pt x="339" y="38"/>
                      <a:pt x="339" y="38"/>
                    </a:cubicBez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8" name="Freeform 420"/>
              <p:cNvSpPr>
                <a:spLocks noChangeAspect="1"/>
              </p:cNvSpPr>
              <p:nvPr/>
            </p:nvSpPr>
            <p:spPr bwMode="auto">
              <a:xfrm>
                <a:off x="4308" y="858"/>
                <a:ext cx="188" cy="128"/>
              </a:xfrm>
              <a:custGeom>
                <a:avLst/>
                <a:gdLst>
                  <a:gd name="T0" fmla="*/ 94 w 94"/>
                  <a:gd name="T1" fmla="*/ 2 h 64"/>
                  <a:gd name="T2" fmla="*/ 93 w 94"/>
                  <a:gd name="T3" fmla="*/ 0 h 64"/>
                  <a:gd name="T4" fmla="*/ 0 w 94"/>
                  <a:gd name="T5" fmla="*/ 63 h 64"/>
                  <a:gd name="T6" fmla="*/ 2 w 94"/>
                  <a:gd name="T7" fmla="*/ 64 h 64"/>
                  <a:gd name="T8" fmla="*/ 94 w 94"/>
                  <a:gd name="T9" fmla="*/ 2 h 64"/>
                  <a:gd name="T10" fmla="*/ 0 60000 65536"/>
                  <a:gd name="T11" fmla="*/ 0 60000 65536"/>
                  <a:gd name="T12" fmla="*/ 0 60000 65536"/>
                  <a:gd name="T13" fmla="*/ 0 60000 65536"/>
                  <a:gd name="T14" fmla="*/ 0 60000 65536"/>
                  <a:gd name="T15" fmla="*/ 0 w 94"/>
                  <a:gd name="T16" fmla="*/ 0 h 64"/>
                  <a:gd name="T17" fmla="*/ 94 w 94"/>
                  <a:gd name="T18" fmla="*/ 64 h 64"/>
                </a:gdLst>
                <a:ahLst/>
                <a:cxnLst>
                  <a:cxn ang="T10">
                    <a:pos x="T0" y="T1"/>
                  </a:cxn>
                  <a:cxn ang="T11">
                    <a:pos x="T2" y="T3"/>
                  </a:cxn>
                  <a:cxn ang="T12">
                    <a:pos x="T4" y="T5"/>
                  </a:cxn>
                  <a:cxn ang="T13">
                    <a:pos x="T6" y="T7"/>
                  </a:cxn>
                  <a:cxn ang="T14">
                    <a:pos x="T8" y="T9"/>
                  </a:cxn>
                </a:cxnLst>
                <a:rect l="T15" t="T16" r="T17" b="T18"/>
                <a:pathLst>
                  <a:path w="94" h="64">
                    <a:moveTo>
                      <a:pt x="94" y="2"/>
                    </a:moveTo>
                    <a:cubicBezTo>
                      <a:pt x="94" y="1"/>
                      <a:pt x="93" y="0"/>
                      <a:pt x="93" y="0"/>
                    </a:cubicBezTo>
                    <a:cubicBezTo>
                      <a:pt x="89" y="0"/>
                      <a:pt x="0" y="63"/>
                      <a:pt x="0" y="63"/>
                    </a:cubicBezTo>
                    <a:cubicBezTo>
                      <a:pt x="2" y="64"/>
                      <a:pt x="2" y="64"/>
                      <a:pt x="2" y="64"/>
                    </a:cubicBezTo>
                    <a:lnTo>
                      <a:pt x="94" y="2"/>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9" name="Freeform 421"/>
              <p:cNvSpPr>
                <a:spLocks noChangeAspect="1"/>
              </p:cNvSpPr>
              <p:nvPr/>
            </p:nvSpPr>
            <p:spPr bwMode="auto">
              <a:xfrm>
                <a:off x="3820" y="892"/>
                <a:ext cx="498" cy="156"/>
              </a:xfrm>
              <a:custGeom>
                <a:avLst/>
                <a:gdLst>
                  <a:gd name="T0" fmla="*/ 249 w 249"/>
                  <a:gd name="T1" fmla="*/ 50 h 78"/>
                  <a:gd name="T2" fmla="*/ 245 w 249"/>
                  <a:gd name="T3" fmla="*/ 43 h 78"/>
                  <a:gd name="T4" fmla="*/ 6 w 249"/>
                  <a:gd name="T5" fmla="*/ 1 h 78"/>
                  <a:gd name="T6" fmla="*/ 0 w 249"/>
                  <a:gd name="T7" fmla="*/ 5 h 78"/>
                  <a:gd name="T8" fmla="*/ 0 w 249"/>
                  <a:gd name="T9" fmla="*/ 20 h 78"/>
                  <a:gd name="T10" fmla="*/ 6 w 249"/>
                  <a:gd name="T11" fmla="*/ 31 h 78"/>
                  <a:gd name="T12" fmla="*/ 240 w 249"/>
                  <a:gd name="T13" fmla="*/ 77 h 78"/>
                  <a:gd name="T14" fmla="*/ 249 w 249"/>
                  <a:gd name="T15" fmla="*/ 70 h 78"/>
                  <a:gd name="T16" fmla="*/ 249 w 249"/>
                  <a:gd name="T17" fmla="*/ 50 h 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9"/>
                  <a:gd name="T28" fmla="*/ 0 h 78"/>
                  <a:gd name="T29" fmla="*/ 249 w 249"/>
                  <a:gd name="T30" fmla="*/ 78 h 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9" h="78">
                    <a:moveTo>
                      <a:pt x="249" y="50"/>
                    </a:moveTo>
                    <a:cubicBezTo>
                      <a:pt x="249" y="46"/>
                      <a:pt x="247" y="43"/>
                      <a:pt x="245" y="43"/>
                    </a:cubicBezTo>
                    <a:cubicBezTo>
                      <a:pt x="147" y="28"/>
                      <a:pt x="14" y="3"/>
                      <a:pt x="6" y="1"/>
                    </a:cubicBezTo>
                    <a:cubicBezTo>
                      <a:pt x="0" y="0"/>
                      <a:pt x="0" y="5"/>
                      <a:pt x="0" y="5"/>
                    </a:cubicBezTo>
                    <a:cubicBezTo>
                      <a:pt x="0" y="5"/>
                      <a:pt x="0" y="11"/>
                      <a:pt x="0" y="20"/>
                    </a:cubicBezTo>
                    <a:cubicBezTo>
                      <a:pt x="0" y="29"/>
                      <a:pt x="1" y="29"/>
                      <a:pt x="6" y="31"/>
                    </a:cubicBezTo>
                    <a:cubicBezTo>
                      <a:pt x="8" y="31"/>
                      <a:pt x="210" y="71"/>
                      <a:pt x="240" y="77"/>
                    </a:cubicBezTo>
                    <a:cubicBezTo>
                      <a:pt x="248" y="78"/>
                      <a:pt x="249" y="70"/>
                      <a:pt x="249" y="70"/>
                    </a:cubicBezTo>
                    <a:cubicBezTo>
                      <a:pt x="249" y="70"/>
                      <a:pt x="249" y="55"/>
                      <a:pt x="249" y="50"/>
                    </a:cubicBez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0" name="Freeform 422"/>
              <p:cNvSpPr>
                <a:spLocks noChangeAspect="1"/>
              </p:cNvSpPr>
              <p:nvPr/>
            </p:nvSpPr>
            <p:spPr bwMode="auto">
              <a:xfrm>
                <a:off x="3822" y="898"/>
                <a:ext cx="440" cy="136"/>
              </a:xfrm>
              <a:custGeom>
                <a:avLst/>
                <a:gdLst>
                  <a:gd name="T0" fmla="*/ 219 w 220"/>
                  <a:gd name="T1" fmla="*/ 43 h 68"/>
                  <a:gd name="T2" fmla="*/ 216 w 220"/>
                  <a:gd name="T3" fmla="*/ 37 h 68"/>
                  <a:gd name="T4" fmla="*/ 6 w 220"/>
                  <a:gd name="T5" fmla="*/ 1 h 68"/>
                  <a:gd name="T6" fmla="*/ 0 w 220"/>
                  <a:gd name="T7" fmla="*/ 3 h 68"/>
                  <a:gd name="T8" fmla="*/ 0 w 220"/>
                  <a:gd name="T9" fmla="*/ 17 h 68"/>
                  <a:gd name="T10" fmla="*/ 5 w 220"/>
                  <a:gd name="T11" fmla="*/ 26 h 68"/>
                  <a:gd name="T12" fmla="*/ 214 w 220"/>
                  <a:gd name="T13" fmla="*/ 66 h 68"/>
                  <a:gd name="T14" fmla="*/ 220 w 220"/>
                  <a:gd name="T15" fmla="*/ 61 h 68"/>
                  <a:gd name="T16" fmla="*/ 219 w 220"/>
                  <a:gd name="T17" fmla="*/ 43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0"/>
                  <a:gd name="T28" fmla="*/ 0 h 68"/>
                  <a:gd name="T29" fmla="*/ 220 w 220"/>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0" h="68">
                    <a:moveTo>
                      <a:pt x="219" y="43"/>
                    </a:moveTo>
                    <a:cubicBezTo>
                      <a:pt x="219" y="40"/>
                      <a:pt x="217" y="37"/>
                      <a:pt x="216" y="37"/>
                    </a:cubicBezTo>
                    <a:cubicBezTo>
                      <a:pt x="129" y="24"/>
                      <a:pt x="13" y="2"/>
                      <a:pt x="6" y="1"/>
                    </a:cubicBezTo>
                    <a:cubicBezTo>
                      <a:pt x="0" y="0"/>
                      <a:pt x="0" y="3"/>
                      <a:pt x="0" y="3"/>
                    </a:cubicBezTo>
                    <a:cubicBezTo>
                      <a:pt x="0" y="3"/>
                      <a:pt x="0" y="9"/>
                      <a:pt x="0" y="17"/>
                    </a:cubicBezTo>
                    <a:cubicBezTo>
                      <a:pt x="0" y="25"/>
                      <a:pt x="1" y="25"/>
                      <a:pt x="5" y="26"/>
                    </a:cubicBezTo>
                    <a:cubicBezTo>
                      <a:pt x="8" y="27"/>
                      <a:pt x="187" y="61"/>
                      <a:pt x="214" y="66"/>
                    </a:cubicBezTo>
                    <a:cubicBezTo>
                      <a:pt x="220" y="68"/>
                      <a:pt x="220" y="61"/>
                      <a:pt x="220" y="61"/>
                    </a:cubicBezTo>
                    <a:cubicBezTo>
                      <a:pt x="220" y="61"/>
                      <a:pt x="219" y="48"/>
                      <a:pt x="219" y="43"/>
                    </a:cubicBezTo>
                    <a:close/>
                  </a:path>
                </a:pathLst>
              </a:custGeom>
              <a:solidFill>
                <a:srgbClr val="D3DBE4"/>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1" name="Freeform 423"/>
              <p:cNvSpPr>
                <a:spLocks noChangeAspect="1"/>
              </p:cNvSpPr>
              <p:nvPr/>
            </p:nvSpPr>
            <p:spPr bwMode="auto">
              <a:xfrm>
                <a:off x="3834" y="910"/>
                <a:ext cx="12" cy="40"/>
              </a:xfrm>
              <a:custGeom>
                <a:avLst/>
                <a:gdLst>
                  <a:gd name="T0" fmla="*/ 12 w 12"/>
                  <a:gd name="T1" fmla="*/ 40 h 40"/>
                  <a:gd name="T2" fmla="*/ 0 w 12"/>
                  <a:gd name="T3" fmla="*/ 38 h 40"/>
                  <a:gd name="T4" fmla="*/ 0 w 12"/>
                  <a:gd name="T5" fmla="*/ 0 h 40"/>
                  <a:gd name="T6" fmla="*/ 12 w 12"/>
                  <a:gd name="T7" fmla="*/ 2 h 40"/>
                  <a:gd name="T8" fmla="*/ 12 w 12"/>
                  <a:gd name="T9" fmla="*/ 40 h 40"/>
                  <a:gd name="T10" fmla="*/ 0 60000 65536"/>
                  <a:gd name="T11" fmla="*/ 0 60000 65536"/>
                  <a:gd name="T12" fmla="*/ 0 60000 65536"/>
                  <a:gd name="T13" fmla="*/ 0 60000 65536"/>
                  <a:gd name="T14" fmla="*/ 0 60000 65536"/>
                  <a:gd name="T15" fmla="*/ 0 w 12"/>
                  <a:gd name="T16" fmla="*/ 0 h 40"/>
                  <a:gd name="T17" fmla="*/ 12 w 12"/>
                  <a:gd name="T18" fmla="*/ 40 h 40"/>
                </a:gdLst>
                <a:ahLst/>
                <a:cxnLst>
                  <a:cxn ang="T10">
                    <a:pos x="T0" y="T1"/>
                  </a:cxn>
                  <a:cxn ang="T11">
                    <a:pos x="T2" y="T3"/>
                  </a:cxn>
                  <a:cxn ang="T12">
                    <a:pos x="T4" y="T5"/>
                  </a:cxn>
                  <a:cxn ang="T13">
                    <a:pos x="T6" y="T7"/>
                  </a:cxn>
                  <a:cxn ang="T14">
                    <a:pos x="T8" y="T9"/>
                  </a:cxn>
                </a:cxnLst>
                <a:rect l="T15" t="T16" r="T17" b="T18"/>
                <a:pathLst>
                  <a:path w="12" h="40">
                    <a:moveTo>
                      <a:pt x="12" y="40"/>
                    </a:moveTo>
                    <a:lnTo>
                      <a:pt x="0" y="38"/>
                    </a:lnTo>
                    <a:lnTo>
                      <a:pt x="0" y="0"/>
                    </a:lnTo>
                    <a:lnTo>
                      <a:pt x="12" y="2"/>
                    </a:lnTo>
                    <a:lnTo>
                      <a:pt x="12" y="40"/>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2" name="Freeform 424"/>
              <p:cNvSpPr>
                <a:spLocks noChangeAspect="1"/>
              </p:cNvSpPr>
              <p:nvPr/>
            </p:nvSpPr>
            <p:spPr bwMode="auto">
              <a:xfrm>
                <a:off x="3846" y="912"/>
                <a:ext cx="2" cy="38"/>
              </a:xfrm>
              <a:custGeom>
                <a:avLst/>
                <a:gdLst>
                  <a:gd name="T0" fmla="*/ 2 w 2"/>
                  <a:gd name="T1" fmla="*/ 36 h 38"/>
                  <a:gd name="T2" fmla="*/ 0 w 2"/>
                  <a:gd name="T3" fmla="*/ 38 h 38"/>
                  <a:gd name="T4" fmla="*/ 0 w 2"/>
                  <a:gd name="T5" fmla="*/ 0 h 38"/>
                  <a:gd name="T6" fmla="*/ 2 w 2"/>
                  <a:gd name="T7" fmla="*/ 0 h 38"/>
                  <a:gd name="T8" fmla="*/ 2 w 2"/>
                  <a:gd name="T9" fmla="*/ 36 h 38"/>
                  <a:gd name="T10" fmla="*/ 0 60000 65536"/>
                  <a:gd name="T11" fmla="*/ 0 60000 65536"/>
                  <a:gd name="T12" fmla="*/ 0 60000 65536"/>
                  <a:gd name="T13" fmla="*/ 0 60000 65536"/>
                  <a:gd name="T14" fmla="*/ 0 60000 65536"/>
                  <a:gd name="T15" fmla="*/ 0 w 2"/>
                  <a:gd name="T16" fmla="*/ 0 h 38"/>
                  <a:gd name="T17" fmla="*/ 2 w 2"/>
                  <a:gd name="T18" fmla="*/ 38 h 38"/>
                </a:gdLst>
                <a:ahLst/>
                <a:cxnLst>
                  <a:cxn ang="T10">
                    <a:pos x="T0" y="T1"/>
                  </a:cxn>
                  <a:cxn ang="T11">
                    <a:pos x="T2" y="T3"/>
                  </a:cxn>
                  <a:cxn ang="T12">
                    <a:pos x="T4" y="T5"/>
                  </a:cxn>
                  <a:cxn ang="T13">
                    <a:pos x="T6" y="T7"/>
                  </a:cxn>
                  <a:cxn ang="T14">
                    <a:pos x="T8" y="T9"/>
                  </a:cxn>
                </a:cxnLst>
                <a:rect l="T15" t="T16" r="T17" b="T18"/>
                <a:pathLst>
                  <a:path w="2" h="38">
                    <a:moveTo>
                      <a:pt x="2" y="36"/>
                    </a:moveTo>
                    <a:lnTo>
                      <a:pt x="0" y="38"/>
                    </a:lnTo>
                    <a:lnTo>
                      <a:pt x="0" y="0"/>
                    </a:lnTo>
                    <a:lnTo>
                      <a:pt x="2" y="0"/>
                    </a:lnTo>
                    <a:lnTo>
                      <a:pt x="2" y="36"/>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3" name="Freeform 425"/>
              <p:cNvSpPr>
                <a:spLocks noChangeAspect="1"/>
              </p:cNvSpPr>
              <p:nvPr/>
            </p:nvSpPr>
            <p:spPr bwMode="auto">
              <a:xfrm>
                <a:off x="3834" y="910"/>
                <a:ext cx="14" cy="2"/>
              </a:xfrm>
              <a:custGeom>
                <a:avLst/>
                <a:gdLst>
                  <a:gd name="T0" fmla="*/ 12 w 14"/>
                  <a:gd name="T1" fmla="*/ 2 h 2"/>
                  <a:gd name="T2" fmla="*/ 0 w 14"/>
                  <a:gd name="T3" fmla="*/ 0 h 2"/>
                  <a:gd name="T4" fmla="*/ 2 w 14"/>
                  <a:gd name="T5" fmla="*/ 0 h 2"/>
                  <a:gd name="T6" fmla="*/ 14 w 14"/>
                  <a:gd name="T7" fmla="*/ 2 h 2"/>
                  <a:gd name="T8" fmla="*/ 12 w 14"/>
                  <a:gd name="T9" fmla="*/ 2 h 2"/>
                  <a:gd name="T10" fmla="*/ 0 60000 65536"/>
                  <a:gd name="T11" fmla="*/ 0 60000 65536"/>
                  <a:gd name="T12" fmla="*/ 0 60000 65536"/>
                  <a:gd name="T13" fmla="*/ 0 60000 65536"/>
                  <a:gd name="T14" fmla="*/ 0 60000 65536"/>
                  <a:gd name="T15" fmla="*/ 0 w 14"/>
                  <a:gd name="T16" fmla="*/ 0 h 2"/>
                  <a:gd name="T17" fmla="*/ 14 w 14"/>
                  <a:gd name="T18" fmla="*/ 2 h 2"/>
                </a:gdLst>
                <a:ahLst/>
                <a:cxnLst>
                  <a:cxn ang="T10">
                    <a:pos x="T0" y="T1"/>
                  </a:cxn>
                  <a:cxn ang="T11">
                    <a:pos x="T2" y="T3"/>
                  </a:cxn>
                  <a:cxn ang="T12">
                    <a:pos x="T4" y="T5"/>
                  </a:cxn>
                  <a:cxn ang="T13">
                    <a:pos x="T6" y="T7"/>
                  </a:cxn>
                  <a:cxn ang="T14">
                    <a:pos x="T8" y="T9"/>
                  </a:cxn>
                </a:cxnLst>
                <a:rect l="T15" t="T16" r="T17" b="T18"/>
                <a:pathLst>
                  <a:path w="14" h="2">
                    <a:moveTo>
                      <a:pt x="12" y="2"/>
                    </a:moveTo>
                    <a:lnTo>
                      <a:pt x="0" y="0"/>
                    </a:lnTo>
                    <a:lnTo>
                      <a:pt x="2" y="0"/>
                    </a:lnTo>
                    <a:lnTo>
                      <a:pt x="14" y="2"/>
                    </a:lnTo>
                    <a:lnTo>
                      <a:pt x="12" y="2"/>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4" name="Freeform 426"/>
              <p:cNvSpPr>
                <a:spLocks noChangeAspect="1"/>
              </p:cNvSpPr>
              <p:nvPr/>
            </p:nvSpPr>
            <p:spPr bwMode="auto">
              <a:xfrm>
                <a:off x="3850" y="914"/>
                <a:ext cx="12" cy="40"/>
              </a:xfrm>
              <a:custGeom>
                <a:avLst/>
                <a:gdLst>
                  <a:gd name="T0" fmla="*/ 12 w 12"/>
                  <a:gd name="T1" fmla="*/ 40 h 40"/>
                  <a:gd name="T2" fmla="*/ 0 w 12"/>
                  <a:gd name="T3" fmla="*/ 36 h 40"/>
                  <a:gd name="T4" fmla="*/ 0 w 12"/>
                  <a:gd name="T5" fmla="*/ 0 h 40"/>
                  <a:gd name="T6" fmla="*/ 12 w 12"/>
                  <a:gd name="T7" fmla="*/ 2 h 40"/>
                  <a:gd name="T8" fmla="*/ 12 w 12"/>
                  <a:gd name="T9" fmla="*/ 40 h 40"/>
                  <a:gd name="T10" fmla="*/ 0 60000 65536"/>
                  <a:gd name="T11" fmla="*/ 0 60000 65536"/>
                  <a:gd name="T12" fmla="*/ 0 60000 65536"/>
                  <a:gd name="T13" fmla="*/ 0 60000 65536"/>
                  <a:gd name="T14" fmla="*/ 0 60000 65536"/>
                  <a:gd name="T15" fmla="*/ 0 w 12"/>
                  <a:gd name="T16" fmla="*/ 0 h 40"/>
                  <a:gd name="T17" fmla="*/ 12 w 12"/>
                  <a:gd name="T18" fmla="*/ 40 h 40"/>
                </a:gdLst>
                <a:ahLst/>
                <a:cxnLst>
                  <a:cxn ang="T10">
                    <a:pos x="T0" y="T1"/>
                  </a:cxn>
                  <a:cxn ang="T11">
                    <a:pos x="T2" y="T3"/>
                  </a:cxn>
                  <a:cxn ang="T12">
                    <a:pos x="T4" y="T5"/>
                  </a:cxn>
                  <a:cxn ang="T13">
                    <a:pos x="T6" y="T7"/>
                  </a:cxn>
                  <a:cxn ang="T14">
                    <a:pos x="T8" y="T9"/>
                  </a:cxn>
                </a:cxnLst>
                <a:rect l="T15" t="T16" r="T17" b="T18"/>
                <a:pathLst>
                  <a:path w="12" h="40">
                    <a:moveTo>
                      <a:pt x="12" y="40"/>
                    </a:moveTo>
                    <a:lnTo>
                      <a:pt x="0" y="36"/>
                    </a:lnTo>
                    <a:lnTo>
                      <a:pt x="0" y="0"/>
                    </a:lnTo>
                    <a:lnTo>
                      <a:pt x="12" y="2"/>
                    </a:lnTo>
                    <a:lnTo>
                      <a:pt x="12" y="40"/>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5" name="Freeform 427"/>
              <p:cNvSpPr>
                <a:spLocks noChangeAspect="1"/>
              </p:cNvSpPr>
              <p:nvPr/>
            </p:nvSpPr>
            <p:spPr bwMode="auto">
              <a:xfrm>
                <a:off x="3862" y="916"/>
                <a:ext cx="2" cy="38"/>
              </a:xfrm>
              <a:custGeom>
                <a:avLst/>
                <a:gdLst>
                  <a:gd name="T0" fmla="*/ 2 w 2"/>
                  <a:gd name="T1" fmla="*/ 36 h 38"/>
                  <a:gd name="T2" fmla="*/ 0 w 2"/>
                  <a:gd name="T3" fmla="*/ 38 h 38"/>
                  <a:gd name="T4" fmla="*/ 0 w 2"/>
                  <a:gd name="T5" fmla="*/ 0 h 38"/>
                  <a:gd name="T6" fmla="*/ 2 w 2"/>
                  <a:gd name="T7" fmla="*/ 0 h 38"/>
                  <a:gd name="T8" fmla="*/ 2 w 2"/>
                  <a:gd name="T9" fmla="*/ 36 h 38"/>
                  <a:gd name="T10" fmla="*/ 0 60000 65536"/>
                  <a:gd name="T11" fmla="*/ 0 60000 65536"/>
                  <a:gd name="T12" fmla="*/ 0 60000 65536"/>
                  <a:gd name="T13" fmla="*/ 0 60000 65536"/>
                  <a:gd name="T14" fmla="*/ 0 60000 65536"/>
                  <a:gd name="T15" fmla="*/ 0 w 2"/>
                  <a:gd name="T16" fmla="*/ 0 h 38"/>
                  <a:gd name="T17" fmla="*/ 2 w 2"/>
                  <a:gd name="T18" fmla="*/ 38 h 38"/>
                </a:gdLst>
                <a:ahLst/>
                <a:cxnLst>
                  <a:cxn ang="T10">
                    <a:pos x="T0" y="T1"/>
                  </a:cxn>
                  <a:cxn ang="T11">
                    <a:pos x="T2" y="T3"/>
                  </a:cxn>
                  <a:cxn ang="T12">
                    <a:pos x="T4" y="T5"/>
                  </a:cxn>
                  <a:cxn ang="T13">
                    <a:pos x="T6" y="T7"/>
                  </a:cxn>
                  <a:cxn ang="T14">
                    <a:pos x="T8" y="T9"/>
                  </a:cxn>
                </a:cxnLst>
                <a:rect l="T15" t="T16" r="T17" b="T18"/>
                <a:pathLst>
                  <a:path w="2" h="38">
                    <a:moveTo>
                      <a:pt x="2" y="36"/>
                    </a:moveTo>
                    <a:lnTo>
                      <a:pt x="0" y="38"/>
                    </a:lnTo>
                    <a:lnTo>
                      <a:pt x="0" y="0"/>
                    </a:lnTo>
                    <a:lnTo>
                      <a:pt x="2" y="0"/>
                    </a:lnTo>
                    <a:lnTo>
                      <a:pt x="2" y="36"/>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6" name="Freeform 428"/>
              <p:cNvSpPr>
                <a:spLocks noChangeAspect="1"/>
              </p:cNvSpPr>
              <p:nvPr/>
            </p:nvSpPr>
            <p:spPr bwMode="auto">
              <a:xfrm>
                <a:off x="3850" y="914"/>
                <a:ext cx="14" cy="2"/>
              </a:xfrm>
              <a:custGeom>
                <a:avLst/>
                <a:gdLst>
                  <a:gd name="T0" fmla="*/ 12 w 14"/>
                  <a:gd name="T1" fmla="*/ 2 h 2"/>
                  <a:gd name="T2" fmla="*/ 0 w 14"/>
                  <a:gd name="T3" fmla="*/ 0 h 2"/>
                  <a:gd name="T4" fmla="*/ 2 w 14"/>
                  <a:gd name="T5" fmla="*/ 0 h 2"/>
                  <a:gd name="T6" fmla="*/ 14 w 14"/>
                  <a:gd name="T7" fmla="*/ 2 h 2"/>
                  <a:gd name="T8" fmla="*/ 12 w 14"/>
                  <a:gd name="T9" fmla="*/ 2 h 2"/>
                  <a:gd name="T10" fmla="*/ 0 60000 65536"/>
                  <a:gd name="T11" fmla="*/ 0 60000 65536"/>
                  <a:gd name="T12" fmla="*/ 0 60000 65536"/>
                  <a:gd name="T13" fmla="*/ 0 60000 65536"/>
                  <a:gd name="T14" fmla="*/ 0 60000 65536"/>
                  <a:gd name="T15" fmla="*/ 0 w 14"/>
                  <a:gd name="T16" fmla="*/ 0 h 2"/>
                  <a:gd name="T17" fmla="*/ 14 w 14"/>
                  <a:gd name="T18" fmla="*/ 2 h 2"/>
                </a:gdLst>
                <a:ahLst/>
                <a:cxnLst>
                  <a:cxn ang="T10">
                    <a:pos x="T0" y="T1"/>
                  </a:cxn>
                  <a:cxn ang="T11">
                    <a:pos x="T2" y="T3"/>
                  </a:cxn>
                  <a:cxn ang="T12">
                    <a:pos x="T4" y="T5"/>
                  </a:cxn>
                  <a:cxn ang="T13">
                    <a:pos x="T6" y="T7"/>
                  </a:cxn>
                  <a:cxn ang="T14">
                    <a:pos x="T8" y="T9"/>
                  </a:cxn>
                </a:cxnLst>
                <a:rect l="T15" t="T16" r="T17" b="T18"/>
                <a:pathLst>
                  <a:path w="14" h="2">
                    <a:moveTo>
                      <a:pt x="12" y="2"/>
                    </a:moveTo>
                    <a:lnTo>
                      <a:pt x="0" y="0"/>
                    </a:lnTo>
                    <a:lnTo>
                      <a:pt x="2" y="0"/>
                    </a:lnTo>
                    <a:lnTo>
                      <a:pt x="14" y="2"/>
                    </a:lnTo>
                    <a:lnTo>
                      <a:pt x="12" y="2"/>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7" name="Freeform 429"/>
              <p:cNvSpPr>
                <a:spLocks noChangeAspect="1"/>
              </p:cNvSpPr>
              <p:nvPr/>
            </p:nvSpPr>
            <p:spPr bwMode="auto">
              <a:xfrm>
                <a:off x="3866" y="916"/>
                <a:ext cx="12" cy="40"/>
              </a:xfrm>
              <a:custGeom>
                <a:avLst/>
                <a:gdLst>
                  <a:gd name="T0" fmla="*/ 12 w 12"/>
                  <a:gd name="T1" fmla="*/ 40 h 40"/>
                  <a:gd name="T2" fmla="*/ 0 w 12"/>
                  <a:gd name="T3" fmla="*/ 38 h 40"/>
                  <a:gd name="T4" fmla="*/ 0 w 12"/>
                  <a:gd name="T5" fmla="*/ 0 h 40"/>
                  <a:gd name="T6" fmla="*/ 12 w 12"/>
                  <a:gd name="T7" fmla="*/ 4 h 40"/>
                  <a:gd name="T8" fmla="*/ 12 w 12"/>
                  <a:gd name="T9" fmla="*/ 40 h 40"/>
                  <a:gd name="T10" fmla="*/ 0 60000 65536"/>
                  <a:gd name="T11" fmla="*/ 0 60000 65536"/>
                  <a:gd name="T12" fmla="*/ 0 60000 65536"/>
                  <a:gd name="T13" fmla="*/ 0 60000 65536"/>
                  <a:gd name="T14" fmla="*/ 0 60000 65536"/>
                  <a:gd name="T15" fmla="*/ 0 w 12"/>
                  <a:gd name="T16" fmla="*/ 0 h 40"/>
                  <a:gd name="T17" fmla="*/ 12 w 12"/>
                  <a:gd name="T18" fmla="*/ 40 h 40"/>
                </a:gdLst>
                <a:ahLst/>
                <a:cxnLst>
                  <a:cxn ang="T10">
                    <a:pos x="T0" y="T1"/>
                  </a:cxn>
                  <a:cxn ang="T11">
                    <a:pos x="T2" y="T3"/>
                  </a:cxn>
                  <a:cxn ang="T12">
                    <a:pos x="T4" y="T5"/>
                  </a:cxn>
                  <a:cxn ang="T13">
                    <a:pos x="T6" y="T7"/>
                  </a:cxn>
                  <a:cxn ang="T14">
                    <a:pos x="T8" y="T9"/>
                  </a:cxn>
                </a:cxnLst>
                <a:rect l="T15" t="T16" r="T17" b="T18"/>
                <a:pathLst>
                  <a:path w="12" h="40">
                    <a:moveTo>
                      <a:pt x="12" y="40"/>
                    </a:moveTo>
                    <a:lnTo>
                      <a:pt x="0" y="38"/>
                    </a:lnTo>
                    <a:lnTo>
                      <a:pt x="0" y="0"/>
                    </a:lnTo>
                    <a:lnTo>
                      <a:pt x="12" y="4"/>
                    </a:lnTo>
                    <a:lnTo>
                      <a:pt x="12" y="40"/>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8" name="Freeform 430"/>
              <p:cNvSpPr>
                <a:spLocks noChangeAspect="1"/>
              </p:cNvSpPr>
              <p:nvPr/>
            </p:nvSpPr>
            <p:spPr bwMode="auto">
              <a:xfrm>
                <a:off x="3878" y="918"/>
                <a:ext cx="2" cy="38"/>
              </a:xfrm>
              <a:custGeom>
                <a:avLst/>
                <a:gdLst>
                  <a:gd name="T0" fmla="*/ 2 w 2"/>
                  <a:gd name="T1" fmla="*/ 38 h 38"/>
                  <a:gd name="T2" fmla="*/ 0 w 2"/>
                  <a:gd name="T3" fmla="*/ 38 h 38"/>
                  <a:gd name="T4" fmla="*/ 0 w 2"/>
                  <a:gd name="T5" fmla="*/ 2 h 38"/>
                  <a:gd name="T6" fmla="*/ 2 w 2"/>
                  <a:gd name="T7" fmla="*/ 0 h 38"/>
                  <a:gd name="T8" fmla="*/ 2 w 2"/>
                  <a:gd name="T9" fmla="*/ 38 h 38"/>
                  <a:gd name="T10" fmla="*/ 0 60000 65536"/>
                  <a:gd name="T11" fmla="*/ 0 60000 65536"/>
                  <a:gd name="T12" fmla="*/ 0 60000 65536"/>
                  <a:gd name="T13" fmla="*/ 0 60000 65536"/>
                  <a:gd name="T14" fmla="*/ 0 60000 65536"/>
                  <a:gd name="T15" fmla="*/ 0 w 2"/>
                  <a:gd name="T16" fmla="*/ 0 h 38"/>
                  <a:gd name="T17" fmla="*/ 2 w 2"/>
                  <a:gd name="T18" fmla="*/ 38 h 38"/>
                </a:gdLst>
                <a:ahLst/>
                <a:cxnLst>
                  <a:cxn ang="T10">
                    <a:pos x="T0" y="T1"/>
                  </a:cxn>
                  <a:cxn ang="T11">
                    <a:pos x="T2" y="T3"/>
                  </a:cxn>
                  <a:cxn ang="T12">
                    <a:pos x="T4" y="T5"/>
                  </a:cxn>
                  <a:cxn ang="T13">
                    <a:pos x="T6" y="T7"/>
                  </a:cxn>
                  <a:cxn ang="T14">
                    <a:pos x="T8" y="T9"/>
                  </a:cxn>
                </a:cxnLst>
                <a:rect l="T15" t="T16" r="T17" b="T18"/>
                <a:pathLst>
                  <a:path w="2" h="38">
                    <a:moveTo>
                      <a:pt x="2" y="38"/>
                    </a:moveTo>
                    <a:lnTo>
                      <a:pt x="0" y="38"/>
                    </a:lnTo>
                    <a:lnTo>
                      <a:pt x="0" y="2"/>
                    </a:lnTo>
                    <a:lnTo>
                      <a:pt x="2" y="0"/>
                    </a:lnTo>
                    <a:lnTo>
                      <a:pt x="2" y="38"/>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79" name="Freeform 431"/>
              <p:cNvSpPr>
                <a:spLocks noChangeAspect="1"/>
              </p:cNvSpPr>
              <p:nvPr/>
            </p:nvSpPr>
            <p:spPr bwMode="auto">
              <a:xfrm>
                <a:off x="3866" y="916"/>
                <a:ext cx="14" cy="4"/>
              </a:xfrm>
              <a:custGeom>
                <a:avLst/>
                <a:gdLst>
                  <a:gd name="T0" fmla="*/ 12 w 14"/>
                  <a:gd name="T1" fmla="*/ 4 h 4"/>
                  <a:gd name="T2" fmla="*/ 0 w 14"/>
                  <a:gd name="T3" fmla="*/ 2 h 4"/>
                  <a:gd name="T4" fmla="*/ 2 w 14"/>
                  <a:gd name="T5" fmla="*/ 0 h 4"/>
                  <a:gd name="T6" fmla="*/ 14 w 14"/>
                  <a:gd name="T7" fmla="*/ 2 h 4"/>
                  <a:gd name="T8" fmla="*/ 12 w 14"/>
                  <a:gd name="T9" fmla="*/ 4 h 4"/>
                  <a:gd name="T10" fmla="*/ 0 60000 65536"/>
                  <a:gd name="T11" fmla="*/ 0 60000 65536"/>
                  <a:gd name="T12" fmla="*/ 0 60000 65536"/>
                  <a:gd name="T13" fmla="*/ 0 60000 65536"/>
                  <a:gd name="T14" fmla="*/ 0 60000 65536"/>
                  <a:gd name="T15" fmla="*/ 0 w 14"/>
                  <a:gd name="T16" fmla="*/ 0 h 4"/>
                  <a:gd name="T17" fmla="*/ 14 w 14"/>
                  <a:gd name="T18" fmla="*/ 4 h 4"/>
                </a:gdLst>
                <a:ahLst/>
                <a:cxnLst>
                  <a:cxn ang="T10">
                    <a:pos x="T0" y="T1"/>
                  </a:cxn>
                  <a:cxn ang="T11">
                    <a:pos x="T2" y="T3"/>
                  </a:cxn>
                  <a:cxn ang="T12">
                    <a:pos x="T4" y="T5"/>
                  </a:cxn>
                  <a:cxn ang="T13">
                    <a:pos x="T6" y="T7"/>
                  </a:cxn>
                  <a:cxn ang="T14">
                    <a:pos x="T8" y="T9"/>
                  </a:cxn>
                </a:cxnLst>
                <a:rect l="T15" t="T16" r="T17" b="T18"/>
                <a:pathLst>
                  <a:path w="14" h="4">
                    <a:moveTo>
                      <a:pt x="12" y="4"/>
                    </a:moveTo>
                    <a:lnTo>
                      <a:pt x="0" y="2"/>
                    </a:lnTo>
                    <a:lnTo>
                      <a:pt x="2" y="0"/>
                    </a:lnTo>
                    <a:lnTo>
                      <a:pt x="14" y="2"/>
                    </a:lnTo>
                    <a:lnTo>
                      <a:pt x="12" y="4"/>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0" name="Freeform 432"/>
              <p:cNvSpPr>
                <a:spLocks noChangeAspect="1"/>
              </p:cNvSpPr>
              <p:nvPr/>
            </p:nvSpPr>
            <p:spPr bwMode="auto">
              <a:xfrm>
                <a:off x="3882" y="920"/>
                <a:ext cx="12" cy="38"/>
              </a:xfrm>
              <a:custGeom>
                <a:avLst/>
                <a:gdLst>
                  <a:gd name="T0" fmla="*/ 12 w 12"/>
                  <a:gd name="T1" fmla="*/ 38 h 38"/>
                  <a:gd name="T2" fmla="*/ 0 w 12"/>
                  <a:gd name="T3" fmla="*/ 36 h 38"/>
                  <a:gd name="T4" fmla="*/ 0 w 12"/>
                  <a:gd name="T5" fmla="*/ 0 h 38"/>
                  <a:gd name="T6" fmla="*/ 12 w 12"/>
                  <a:gd name="T7" fmla="*/ 2 h 38"/>
                  <a:gd name="T8" fmla="*/ 12 w 12"/>
                  <a:gd name="T9" fmla="*/ 38 h 38"/>
                  <a:gd name="T10" fmla="*/ 0 60000 65536"/>
                  <a:gd name="T11" fmla="*/ 0 60000 65536"/>
                  <a:gd name="T12" fmla="*/ 0 60000 65536"/>
                  <a:gd name="T13" fmla="*/ 0 60000 65536"/>
                  <a:gd name="T14" fmla="*/ 0 60000 65536"/>
                  <a:gd name="T15" fmla="*/ 0 w 12"/>
                  <a:gd name="T16" fmla="*/ 0 h 38"/>
                  <a:gd name="T17" fmla="*/ 12 w 12"/>
                  <a:gd name="T18" fmla="*/ 38 h 38"/>
                </a:gdLst>
                <a:ahLst/>
                <a:cxnLst>
                  <a:cxn ang="T10">
                    <a:pos x="T0" y="T1"/>
                  </a:cxn>
                  <a:cxn ang="T11">
                    <a:pos x="T2" y="T3"/>
                  </a:cxn>
                  <a:cxn ang="T12">
                    <a:pos x="T4" y="T5"/>
                  </a:cxn>
                  <a:cxn ang="T13">
                    <a:pos x="T6" y="T7"/>
                  </a:cxn>
                  <a:cxn ang="T14">
                    <a:pos x="T8" y="T9"/>
                  </a:cxn>
                </a:cxnLst>
                <a:rect l="T15" t="T16" r="T17" b="T18"/>
                <a:pathLst>
                  <a:path w="12" h="38">
                    <a:moveTo>
                      <a:pt x="12" y="38"/>
                    </a:moveTo>
                    <a:lnTo>
                      <a:pt x="0" y="36"/>
                    </a:lnTo>
                    <a:lnTo>
                      <a:pt x="0" y="0"/>
                    </a:lnTo>
                    <a:lnTo>
                      <a:pt x="12" y="2"/>
                    </a:lnTo>
                    <a:lnTo>
                      <a:pt x="12" y="38"/>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1" name="Rectangle 433"/>
              <p:cNvSpPr>
                <a:spLocks noChangeAspect="1" noChangeArrowheads="1"/>
              </p:cNvSpPr>
              <p:nvPr/>
            </p:nvSpPr>
            <p:spPr bwMode="auto">
              <a:xfrm>
                <a:off x="3894" y="922"/>
                <a:ext cx="2" cy="36"/>
              </a:xfrm>
              <a:prstGeom prst="rect">
                <a:avLst/>
              </a:prstGeom>
              <a:solidFill>
                <a:srgbClr val="456488"/>
              </a:solidFill>
              <a:ln w="9525">
                <a:no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2" name="Freeform 434"/>
              <p:cNvSpPr>
                <a:spLocks noChangeAspect="1"/>
              </p:cNvSpPr>
              <p:nvPr/>
            </p:nvSpPr>
            <p:spPr bwMode="auto">
              <a:xfrm>
                <a:off x="3882" y="920"/>
                <a:ext cx="14" cy="2"/>
              </a:xfrm>
              <a:custGeom>
                <a:avLst/>
                <a:gdLst>
                  <a:gd name="T0" fmla="*/ 12 w 14"/>
                  <a:gd name="T1" fmla="*/ 2 h 2"/>
                  <a:gd name="T2" fmla="*/ 0 w 14"/>
                  <a:gd name="T3" fmla="*/ 0 h 2"/>
                  <a:gd name="T4" fmla="*/ 2 w 14"/>
                  <a:gd name="T5" fmla="*/ 0 h 2"/>
                  <a:gd name="T6" fmla="*/ 14 w 14"/>
                  <a:gd name="T7" fmla="*/ 2 h 2"/>
                  <a:gd name="T8" fmla="*/ 12 w 14"/>
                  <a:gd name="T9" fmla="*/ 2 h 2"/>
                  <a:gd name="T10" fmla="*/ 0 60000 65536"/>
                  <a:gd name="T11" fmla="*/ 0 60000 65536"/>
                  <a:gd name="T12" fmla="*/ 0 60000 65536"/>
                  <a:gd name="T13" fmla="*/ 0 60000 65536"/>
                  <a:gd name="T14" fmla="*/ 0 60000 65536"/>
                  <a:gd name="T15" fmla="*/ 0 w 14"/>
                  <a:gd name="T16" fmla="*/ 0 h 2"/>
                  <a:gd name="T17" fmla="*/ 14 w 14"/>
                  <a:gd name="T18" fmla="*/ 2 h 2"/>
                </a:gdLst>
                <a:ahLst/>
                <a:cxnLst>
                  <a:cxn ang="T10">
                    <a:pos x="T0" y="T1"/>
                  </a:cxn>
                  <a:cxn ang="T11">
                    <a:pos x="T2" y="T3"/>
                  </a:cxn>
                  <a:cxn ang="T12">
                    <a:pos x="T4" y="T5"/>
                  </a:cxn>
                  <a:cxn ang="T13">
                    <a:pos x="T6" y="T7"/>
                  </a:cxn>
                  <a:cxn ang="T14">
                    <a:pos x="T8" y="T9"/>
                  </a:cxn>
                </a:cxnLst>
                <a:rect l="T15" t="T16" r="T17" b="T18"/>
                <a:pathLst>
                  <a:path w="14" h="2">
                    <a:moveTo>
                      <a:pt x="12" y="2"/>
                    </a:moveTo>
                    <a:lnTo>
                      <a:pt x="0" y="0"/>
                    </a:lnTo>
                    <a:lnTo>
                      <a:pt x="2" y="0"/>
                    </a:lnTo>
                    <a:lnTo>
                      <a:pt x="14" y="2"/>
                    </a:lnTo>
                    <a:lnTo>
                      <a:pt x="12" y="2"/>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3" name="Freeform 435"/>
              <p:cNvSpPr>
                <a:spLocks noChangeAspect="1"/>
              </p:cNvSpPr>
              <p:nvPr/>
            </p:nvSpPr>
            <p:spPr bwMode="auto">
              <a:xfrm>
                <a:off x="3898" y="924"/>
                <a:ext cx="12" cy="38"/>
              </a:xfrm>
              <a:custGeom>
                <a:avLst/>
                <a:gdLst>
                  <a:gd name="T0" fmla="*/ 12 w 12"/>
                  <a:gd name="T1" fmla="*/ 38 h 38"/>
                  <a:gd name="T2" fmla="*/ 0 w 12"/>
                  <a:gd name="T3" fmla="*/ 36 h 38"/>
                  <a:gd name="T4" fmla="*/ 0 w 12"/>
                  <a:gd name="T5" fmla="*/ 0 h 38"/>
                  <a:gd name="T6" fmla="*/ 12 w 12"/>
                  <a:gd name="T7" fmla="*/ 2 h 38"/>
                  <a:gd name="T8" fmla="*/ 12 w 12"/>
                  <a:gd name="T9" fmla="*/ 38 h 38"/>
                  <a:gd name="T10" fmla="*/ 0 60000 65536"/>
                  <a:gd name="T11" fmla="*/ 0 60000 65536"/>
                  <a:gd name="T12" fmla="*/ 0 60000 65536"/>
                  <a:gd name="T13" fmla="*/ 0 60000 65536"/>
                  <a:gd name="T14" fmla="*/ 0 60000 65536"/>
                  <a:gd name="T15" fmla="*/ 0 w 12"/>
                  <a:gd name="T16" fmla="*/ 0 h 38"/>
                  <a:gd name="T17" fmla="*/ 12 w 12"/>
                  <a:gd name="T18" fmla="*/ 38 h 38"/>
                </a:gdLst>
                <a:ahLst/>
                <a:cxnLst>
                  <a:cxn ang="T10">
                    <a:pos x="T0" y="T1"/>
                  </a:cxn>
                  <a:cxn ang="T11">
                    <a:pos x="T2" y="T3"/>
                  </a:cxn>
                  <a:cxn ang="T12">
                    <a:pos x="T4" y="T5"/>
                  </a:cxn>
                  <a:cxn ang="T13">
                    <a:pos x="T6" y="T7"/>
                  </a:cxn>
                  <a:cxn ang="T14">
                    <a:pos x="T8" y="T9"/>
                  </a:cxn>
                </a:cxnLst>
                <a:rect l="T15" t="T16" r="T17" b="T18"/>
                <a:pathLst>
                  <a:path w="12" h="38">
                    <a:moveTo>
                      <a:pt x="12" y="38"/>
                    </a:moveTo>
                    <a:lnTo>
                      <a:pt x="0" y="36"/>
                    </a:lnTo>
                    <a:lnTo>
                      <a:pt x="0" y="0"/>
                    </a:lnTo>
                    <a:lnTo>
                      <a:pt x="12" y="2"/>
                    </a:lnTo>
                    <a:lnTo>
                      <a:pt x="12" y="38"/>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4" name="Freeform 436"/>
              <p:cNvSpPr>
                <a:spLocks noChangeAspect="1"/>
              </p:cNvSpPr>
              <p:nvPr/>
            </p:nvSpPr>
            <p:spPr bwMode="auto">
              <a:xfrm>
                <a:off x="3910" y="924"/>
                <a:ext cx="2" cy="38"/>
              </a:xfrm>
              <a:custGeom>
                <a:avLst/>
                <a:gdLst>
                  <a:gd name="T0" fmla="*/ 2 w 2"/>
                  <a:gd name="T1" fmla="*/ 38 h 38"/>
                  <a:gd name="T2" fmla="*/ 0 w 2"/>
                  <a:gd name="T3" fmla="*/ 38 h 38"/>
                  <a:gd name="T4" fmla="*/ 0 w 2"/>
                  <a:gd name="T5" fmla="*/ 2 h 38"/>
                  <a:gd name="T6" fmla="*/ 2 w 2"/>
                  <a:gd name="T7" fmla="*/ 0 h 38"/>
                  <a:gd name="T8" fmla="*/ 2 w 2"/>
                  <a:gd name="T9" fmla="*/ 38 h 38"/>
                  <a:gd name="T10" fmla="*/ 0 60000 65536"/>
                  <a:gd name="T11" fmla="*/ 0 60000 65536"/>
                  <a:gd name="T12" fmla="*/ 0 60000 65536"/>
                  <a:gd name="T13" fmla="*/ 0 60000 65536"/>
                  <a:gd name="T14" fmla="*/ 0 60000 65536"/>
                  <a:gd name="T15" fmla="*/ 0 w 2"/>
                  <a:gd name="T16" fmla="*/ 0 h 38"/>
                  <a:gd name="T17" fmla="*/ 2 w 2"/>
                  <a:gd name="T18" fmla="*/ 38 h 38"/>
                </a:gdLst>
                <a:ahLst/>
                <a:cxnLst>
                  <a:cxn ang="T10">
                    <a:pos x="T0" y="T1"/>
                  </a:cxn>
                  <a:cxn ang="T11">
                    <a:pos x="T2" y="T3"/>
                  </a:cxn>
                  <a:cxn ang="T12">
                    <a:pos x="T4" y="T5"/>
                  </a:cxn>
                  <a:cxn ang="T13">
                    <a:pos x="T6" y="T7"/>
                  </a:cxn>
                  <a:cxn ang="T14">
                    <a:pos x="T8" y="T9"/>
                  </a:cxn>
                </a:cxnLst>
                <a:rect l="T15" t="T16" r="T17" b="T18"/>
                <a:pathLst>
                  <a:path w="2" h="38">
                    <a:moveTo>
                      <a:pt x="2" y="38"/>
                    </a:moveTo>
                    <a:lnTo>
                      <a:pt x="0" y="38"/>
                    </a:lnTo>
                    <a:lnTo>
                      <a:pt x="0" y="2"/>
                    </a:lnTo>
                    <a:lnTo>
                      <a:pt x="2" y="0"/>
                    </a:lnTo>
                    <a:lnTo>
                      <a:pt x="2" y="38"/>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5" name="Freeform 437"/>
              <p:cNvSpPr>
                <a:spLocks noChangeAspect="1"/>
              </p:cNvSpPr>
              <p:nvPr/>
            </p:nvSpPr>
            <p:spPr bwMode="auto">
              <a:xfrm>
                <a:off x="3898" y="922"/>
                <a:ext cx="14" cy="4"/>
              </a:xfrm>
              <a:custGeom>
                <a:avLst/>
                <a:gdLst>
                  <a:gd name="T0" fmla="*/ 12 w 14"/>
                  <a:gd name="T1" fmla="*/ 4 h 4"/>
                  <a:gd name="T2" fmla="*/ 0 w 14"/>
                  <a:gd name="T3" fmla="*/ 2 h 4"/>
                  <a:gd name="T4" fmla="*/ 2 w 14"/>
                  <a:gd name="T5" fmla="*/ 0 h 4"/>
                  <a:gd name="T6" fmla="*/ 14 w 14"/>
                  <a:gd name="T7" fmla="*/ 4 h 4"/>
                  <a:gd name="T8" fmla="*/ 12 w 14"/>
                  <a:gd name="T9" fmla="*/ 4 h 4"/>
                  <a:gd name="T10" fmla="*/ 0 60000 65536"/>
                  <a:gd name="T11" fmla="*/ 0 60000 65536"/>
                  <a:gd name="T12" fmla="*/ 0 60000 65536"/>
                  <a:gd name="T13" fmla="*/ 0 60000 65536"/>
                  <a:gd name="T14" fmla="*/ 0 60000 65536"/>
                  <a:gd name="T15" fmla="*/ 0 w 14"/>
                  <a:gd name="T16" fmla="*/ 0 h 4"/>
                  <a:gd name="T17" fmla="*/ 14 w 14"/>
                  <a:gd name="T18" fmla="*/ 4 h 4"/>
                </a:gdLst>
                <a:ahLst/>
                <a:cxnLst>
                  <a:cxn ang="T10">
                    <a:pos x="T0" y="T1"/>
                  </a:cxn>
                  <a:cxn ang="T11">
                    <a:pos x="T2" y="T3"/>
                  </a:cxn>
                  <a:cxn ang="T12">
                    <a:pos x="T4" y="T5"/>
                  </a:cxn>
                  <a:cxn ang="T13">
                    <a:pos x="T6" y="T7"/>
                  </a:cxn>
                  <a:cxn ang="T14">
                    <a:pos x="T8" y="T9"/>
                  </a:cxn>
                </a:cxnLst>
                <a:rect l="T15" t="T16" r="T17" b="T18"/>
                <a:pathLst>
                  <a:path w="14" h="4">
                    <a:moveTo>
                      <a:pt x="12" y="4"/>
                    </a:moveTo>
                    <a:lnTo>
                      <a:pt x="0" y="2"/>
                    </a:lnTo>
                    <a:lnTo>
                      <a:pt x="2" y="0"/>
                    </a:lnTo>
                    <a:lnTo>
                      <a:pt x="14" y="4"/>
                    </a:lnTo>
                    <a:lnTo>
                      <a:pt x="12" y="4"/>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6" name="Freeform 438"/>
              <p:cNvSpPr>
                <a:spLocks noChangeAspect="1"/>
              </p:cNvSpPr>
              <p:nvPr/>
            </p:nvSpPr>
            <p:spPr bwMode="auto">
              <a:xfrm>
                <a:off x="3914" y="926"/>
                <a:ext cx="12" cy="40"/>
              </a:xfrm>
              <a:custGeom>
                <a:avLst/>
                <a:gdLst>
                  <a:gd name="T0" fmla="*/ 12 w 12"/>
                  <a:gd name="T1" fmla="*/ 40 h 40"/>
                  <a:gd name="T2" fmla="*/ 0 w 12"/>
                  <a:gd name="T3" fmla="*/ 36 h 40"/>
                  <a:gd name="T4" fmla="*/ 0 w 12"/>
                  <a:gd name="T5" fmla="*/ 0 h 40"/>
                  <a:gd name="T6" fmla="*/ 12 w 12"/>
                  <a:gd name="T7" fmla="*/ 2 h 40"/>
                  <a:gd name="T8" fmla="*/ 12 w 12"/>
                  <a:gd name="T9" fmla="*/ 40 h 40"/>
                  <a:gd name="T10" fmla="*/ 0 60000 65536"/>
                  <a:gd name="T11" fmla="*/ 0 60000 65536"/>
                  <a:gd name="T12" fmla="*/ 0 60000 65536"/>
                  <a:gd name="T13" fmla="*/ 0 60000 65536"/>
                  <a:gd name="T14" fmla="*/ 0 60000 65536"/>
                  <a:gd name="T15" fmla="*/ 0 w 12"/>
                  <a:gd name="T16" fmla="*/ 0 h 40"/>
                  <a:gd name="T17" fmla="*/ 12 w 12"/>
                  <a:gd name="T18" fmla="*/ 40 h 40"/>
                </a:gdLst>
                <a:ahLst/>
                <a:cxnLst>
                  <a:cxn ang="T10">
                    <a:pos x="T0" y="T1"/>
                  </a:cxn>
                  <a:cxn ang="T11">
                    <a:pos x="T2" y="T3"/>
                  </a:cxn>
                  <a:cxn ang="T12">
                    <a:pos x="T4" y="T5"/>
                  </a:cxn>
                  <a:cxn ang="T13">
                    <a:pos x="T6" y="T7"/>
                  </a:cxn>
                  <a:cxn ang="T14">
                    <a:pos x="T8" y="T9"/>
                  </a:cxn>
                </a:cxnLst>
                <a:rect l="T15" t="T16" r="T17" b="T18"/>
                <a:pathLst>
                  <a:path w="12" h="40">
                    <a:moveTo>
                      <a:pt x="12" y="40"/>
                    </a:moveTo>
                    <a:lnTo>
                      <a:pt x="0" y="36"/>
                    </a:lnTo>
                    <a:lnTo>
                      <a:pt x="0" y="0"/>
                    </a:lnTo>
                    <a:lnTo>
                      <a:pt x="12" y="2"/>
                    </a:lnTo>
                    <a:lnTo>
                      <a:pt x="12" y="40"/>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7" name="Freeform 439"/>
              <p:cNvSpPr>
                <a:spLocks noChangeAspect="1"/>
              </p:cNvSpPr>
              <p:nvPr/>
            </p:nvSpPr>
            <p:spPr bwMode="auto">
              <a:xfrm>
                <a:off x="3926" y="928"/>
                <a:ext cx="2" cy="38"/>
              </a:xfrm>
              <a:custGeom>
                <a:avLst/>
                <a:gdLst>
                  <a:gd name="T0" fmla="*/ 2 w 2"/>
                  <a:gd name="T1" fmla="*/ 36 h 38"/>
                  <a:gd name="T2" fmla="*/ 0 w 2"/>
                  <a:gd name="T3" fmla="*/ 38 h 38"/>
                  <a:gd name="T4" fmla="*/ 0 w 2"/>
                  <a:gd name="T5" fmla="*/ 0 h 38"/>
                  <a:gd name="T6" fmla="*/ 2 w 2"/>
                  <a:gd name="T7" fmla="*/ 0 h 38"/>
                  <a:gd name="T8" fmla="*/ 2 w 2"/>
                  <a:gd name="T9" fmla="*/ 36 h 38"/>
                  <a:gd name="T10" fmla="*/ 0 60000 65536"/>
                  <a:gd name="T11" fmla="*/ 0 60000 65536"/>
                  <a:gd name="T12" fmla="*/ 0 60000 65536"/>
                  <a:gd name="T13" fmla="*/ 0 60000 65536"/>
                  <a:gd name="T14" fmla="*/ 0 60000 65536"/>
                  <a:gd name="T15" fmla="*/ 0 w 2"/>
                  <a:gd name="T16" fmla="*/ 0 h 38"/>
                  <a:gd name="T17" fmla="*/ 2 w 2"/>
                  <a:gd name="T18" fmla="*/ 38 h 38"/>
                </a:gdLst>
                <a:ahLst/>
                <a:cxnLst>
                  <a:cxn ang="T10">
                    <a:pos x="T0" y="T1"/>
                  </a:cxn>
                  <a:cxn ang="T11">
                    <a:pos x="T2" y="T3"/>
                  </a:cxn>
                  <a:cxn ang="T12">
                    <a:pos x="T4" y="T5"/>
                  </a:cxn>
                  <a:cxn ang="T13">
                    <a:pos x="T6" y="T7"/>
                  </a:cxn>
                  <a:cxn ang="T14">
                    <a:pos x="T8" y="T9"/>
                  </a:cxn>
                </a:cxnLst>
                <a:rect l="T15" t="T16" r="T17" b="T18"/>
                <a:pathLst>
                  <a:path w="2" h="38">
                    <a:moveTo>
                      <a:pt x="2" y="36"/>
                    </a:moveTo>
                    <a:lnTo>
                      <a:pt x="0" y="38"/>
                    </a:lnTo>
                    <a:lnTo>
                      <a:pt x="0" y="0"/>
                    </a:lnTo>
                    <a:lnTo>
                      <a:pt x="2" y="0"/>
                    </a:lnTo>
                    <a:lnTo>
                      <a:pt x="2" y="36"/>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8" name="Freeform 440"/>
              <p:cNvSpPr>
                <a:spLocks noChangeAspect="1"/>
              </p:cNvSpPr>
              <p:nvPr/>
            </p:nvSpPr>
            <p:spPr bwMode="auto">
              <a:xfrm>
                <a:off x="3914" y="926"/>
                <a:ext cx="14" cy="2"/>
              </a:xfrm>
              <a:custGeom>
                <a:avLst/>
                <a:gdLst>
                  <a:gd name="T0" fmla="*/ 12 w 14"/>
                  <a:gd name="T1" fmla="*/ 2 h 2"/>
                  <a:gd name="T2" fmla="*/ 0 w 14"/>
                  <a:gd name="T3" fmla="*/ 0 h 2"/>
                  <a:gd name="T4" fmla="*/ 2 w 14"/>
                  <a:gd name="T5" fmla="*/ 0 h 2"/>
                  <a:gd name="T6" fmla="*/ 14 w 14"/>
                  <a:gd name="T7" fmla="*/ 2 h 2"/>
                  <a:gd name="T8" fmla="*/ 12 w 14"/>
                  <a:gd name="T9" fmla="*/ 2 h 2"/>
                  <a:gd name="T10" fmla="*/ 0 60000 65536"/>
                  <a:gd name="T11" fmla="*/ 0 60000 65536"/>
                  <a:gd name="T12" fmla="*/ 0 60000 65536"/>
                  <a:gd name="T13" fmla="*/ 0 60000 65536"/>
                  <a:gd name="T14" fmla="*/ 0 60000 65536"/>
                  <a:gd name="T15" fmla="*/ 0 w 14"/>
                  <a:gd name="T16" fmla="*/ 0 h 2"/>
                  <a:gd name="T17" fmla="*/ 14 w 14"/>
                  <a:gd name="T18" fmla="*/ 2 h 2"/>
                </a:gdLst>
                <a:ahLst/>
                <a:cxnLst>
                  <a:cxn ang="T10">
                    <a:pos x="T0" y="T1"/>
                  </a:cxn>
                  <a:cxn ang="T11">
                    <a:pos x="T2" y="T3"/>
                  </a:cxn>
                  <a:cxn ang="T12">
                    <a:pos x="T4" y="T5"/>
                  </a:cxn>
                  <a:cxn ang="T13">
                    <a:pos x="T6" y="T7"/>
                  </a:cxn>
                  <a:cxn ang="T14">
                    <a:pos x="T8" y="T9"/>
                  </a:cxn>
                </a:cxnLst>
                <a:rect l="T15" t="T16" r="T17" b="T18"/>
                <a:pathLst>
                  <a:path w="14" h="2">
                    <a:moveTo>
                      <a:pt x="12" y="2"/>
                    </a:moveTo>
                    <a:lnTo>
                      <a:pt x="0" y="0"/>
                    </a:lnTo>
                    <a:lnTo>
                      <a:pt x="2" y="0"/>
                    </a:lnTo>
                    <a:lnTo>
                      <a:pt x="14" y="2"/>
                    </a:lnTo>
                    <a:lnTo>
                      <a:pt x="12" y="2"/>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89" name="Freeform 441"/>
              <p:cNvSpPr>
                <a:spLocks noChangeAspect="1"/>
              </p:cNvSpPr>
              <p:nvPr/>
            </p:nvSpPr>
            <p:spPr bwMode="auto">
              <a:xfrm>
                <a:off x="3932" y="930"/>
                <a:ext cx="12" cy="38"/>
              </a:xfrm>
              <a:custGeom>
                <a:avLst/>
                <a:gdLst>
                  <a:gd name="T0" fmla="*/ 12 w 12"/>
                  <a:gd name="T1" fmla="*/ 38 h 38"/>
                  <a:gd name="T2" fmla="*/ 0 w 12"/>
                  <a:gd name="T3" fmla="*/ 36 h 38"/>
                  <a:gd name="T4" fmla="*/ 0 w 12"/>
                  <a:gd name="T5" fmla="*/ 0 h 38"/>
                  <a:gd name="T6" fmla="*/ 12 w 12"/>
                  <a:gd name="T7" fmla="*/ 2 h 38"/>
                  <a:gd name="T8" fmla="*/ 12 w 12"/>
                  <a:gd name="T9" fmla="*/ 38 h 38"/>
                  <a:gd name="T10" fmla="*/ 0 60000 65536"/>
                  <a:gd name="T11" fmla="*/ 0 60000 65536"/>
                  <a:gd name="T12" fmla="*/ 0 60000 65536"/>
                  <a:gd name="T13" fmla="*/ 0 60000 65536"/>
                  <a:gd name="T14" fmla="*/ 0 60000 65536"/>
                  <a:gd name="T15" fmla="*/ 0 w 12"/>
                  <a:gd name="T16" fmla="*/ 0 h 38"/>
                  <a:gd name="T17" fmla="*/ 12 w 12"/>
                  <a:gd name="T18" fmla="*/ 38 h 38"/>
                </a:gdLst>
                <a:ahLst/>
                <a:cxnLst>
                  <a:cxn ang="T10">
                    <a:pos x="T0" y="T1"/>
                  </a:cxn>
                  <a:cxn ang="T11">
                    <a:pos x="T2" y="T3"/>
                  </a:cxn>
                  <a:cxn ang="T12">
                    <a:pos x="T4" y="T5"/>
                  </a:cxn>
                  <a:cxn ang="T13">
                    <a:pos x="T6" y="T7"/>
                  </a:cxn>
                  <a:cxn ang="T14">
                    <a:pos x="T8" y="T9"/>
                  </a:cxn>
                </a:cxnLst>
                <a:rect l="T15" t="T16" r="T17" b="T18"/>
                <a:pathLst>
                  <a:path w="12" h="38">
                    <a:moveTo>
                      <a:pt x="12" y="38"/>
                    </a:moveTo>
                    <a:lnTo>
                      <a:pt x="0" y="36"/>
                    </a:lnTo>
                    <a:lnTo>
                      <a:pt x="0" y="0"/>
                    </a:lnTo>
                    <a:lnTo>
                      <a:pt x="12" y="2"/>
                    </a:lnTo>
                    <a:lnTo>
                      <a:pt x="12" y="38"/>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90" name="Freeform 442"/>
              <p:cNvSpPr>
                <a:spLocks noChangeAspect="1"/>
              </p:cNvSpPr>
              <p:nvPr/>
            </p:nvSpPr>
            <p:spPr bwMode="auto">
              <a:xfrm>
                <a:off x="3944" y="930"/>
                <a:ext cx="2" cy="38"/>
              </a:xfrm>
              <a:custGeom>
                <a:avLst/>
                <a:gdLst>
                  <a:gd name="T0" fmla="*/ 2 w 2"/>
                  <a:gd name="T1" fmla="*/ 38 h 38"/>
                  <a:gd name="T2" fmla="*/ 0 w 2"/>
                  <a:gd name="T3" fmla="*/ 38 h 38"/>
                  <a:gd name="T4" fmla="*/ 0 w 2"/>
                  <a:gd name="T5" fmla="*/ 2 h 38"/>
                  <a:gd name="T6" fmla="*/ 2 w 2"/>
                  <a:gd name="T7" fmla="*/ 0 h 38"/>
                  <a:gd name="T8" fmla="*/ 2 w 2"/>
                  <a:gd name="T9" fmla="*/ 38 h 38"/>
                  <a:gd name="T10" fmla="*/ 0 60000 65536"/>
                  <a:gd name="T11" fmla="*/ 0 60000 65536"/>
                  <a:gd name="T12" fmla="*/ 0 60000 65536"/>
                  <a:gd name="T13" fmla="*/ 0 60000 65536"/>
                  <a:gd name="T14" fmla="*/ 0 60000 65536"/>
                  <a:gd name="T15" fmla="*/ 0 w 2"/>
                  <a:gd name="T16" fmla="*/ 0 h 38"/>
                  <a:gd name="T17" fmla="*/ 2 w 2"/>
                  <a:gd name="T18" fmla="*/ 38 h 38"/>
                </a:gdLst>
                <a:ahLst/>
                <a:cxnLst>
                  <a:cxn ang="T10">
                    <a:pos x="T0" y="T1"/>
                  </a:cxn>
                  <a:cxn ang="T11">
                    <a:pos x="T2" y="T3"/>
                  </a:cxn>
                  <a:cxn ang="T12">
                    <a:pos x="T4" y="T5"/>
                  </a:cxn>
                  <a:cxn ang="T13">
                    <a:pos x="T6" y="T7"/>
                  </a:cxn>
                  <a:cxn ang="T14">
                    <a:pos x="T8" y="T9"/>
                  </a:cxn>
                </a:cxnLst>
                <a:rect l="T15" t="T16" r="T17" b="T18"/>
                <a:pathLst>
                  <a:path w="2" h="38">
                    <a:moveTo>
                      <a:pt x="2" y="38"/>
                    </a:moveTo>
                    <a:lnTo>
                      <a:pt x="0" y="38"/>
                    </a:lnTo>
                    <a:lnTo>
                      <a:pt x="0" y="2"/>
                    </a:lnTo>
                    <a:lnTo>
                      <a:pt x="2" y="0"/>
                    </a:lnTo>
                    <a:lnTo>
                      <a:pt x="2" y="38"/>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91" name="Freeform 443"/>
              <p:cNvSpPr>
                <a:spLocks noChangeAspect="1"/>
              </p:cNvSpPr>
              <p:nvPr/>
            </p:nvSpPr>
            <p:spPr bwMode="auto">
              <a:xfrm>
                <a:off x="3930" y="928"/>
                <a:ext cx="16" cy="4"/>
              </a:xfrm>
              <a:custGeom>
                <a:avLst/>
                <a:gdLst>
                  <a:gd name="T0" fmla="*/ 14 w 16"/>
                  <a:gd name="T1" fmla="*/ 4 h 4"/>
                  <a:gd name="T2" fmla="*/ 0 w 16"/>
                  <a:gd name="T3" fmla="*/ 2 h 4"/>
                  <a:gd name="T4" fmla="*/ 2 w 16"/>
                  <a:gd name="T5" fmla="*/ 0 h 4"/>
                  <a:gd name="T6" fmla="*/ 16 w 16"/>
                  <a:gd name="T7" fmla="*/ 2 h 4"/>
                  <a:gd name="T8" fmla="*/ 14 w 16"/>
                  <a:gd name="T9" fmla="*/ 4 h 4"/>
                  <a:gd name="T10" fmla="*/ 0 60000 65536"/>
                  <a:gd name="T11" fmla="*/ 0 60000 65536"/>
                  <a:gd name="T12" fmla="*/ 0 60000 65536"/>
                  <a:gd name="T13" fmla="*/ 0 60000 65536"/>
                  <a:gd name="T14" fmla="*/ 0 60000 65536"/>
                  <a:gd name="T15" fmla="*/ 0 w 16"/>
                  <a:gd name="T16" fmla="*/ 0 h 4"/>
                  <a:gd name="T17" fmla="*/ 16 w 16"/>
                  <a:gd name="T18" fmla="*/ 4 h 4"/>
                </a:gdLst>
                <a:ahLst/>
                <a:cxnLst>
                  <a:cxn ang="T10">
                    <a:pos x="T0" y="T1"/>
                  </a:cxn>
                  <a:cxn ang="T11">
                    <a:pos x="T2" y="T3"/>
                  </a:cxn>
                  <a:cxn ang="T12">
                    <a:pos x="T4" y="T5"/>
                  </a:cxn>
                  <a:cxn ang="T13">
                    <a:pos x="T6" y="T7"/>
                  </a:cxn>
                  <a:cxn ang="T14">
                    <a:pos x="T8" y="T9"/>
                  </a:cxn>
                </a:cxnLst>
                <a:rect l="T15" t="T16" r="T17" b="T18"/>
                <a:pathLst>
                  <a:path w="16" h="4">
                    <a:moveTo>
                      <a:pt x="14" y="4"/>
                    </a:moveTo>
                    <a:lnTo>
                      <a:pt x="0" y="2"/>
                    </a:lnTo>
                    <a:lnTo>
                      <a:pt x="2" y="0"/>
                    </a:lnTo>
                    <a:lnTo>
                      <a:pt x="16" y="2"/>
                    </a:lnTo>
                    <a:lnTo>
                      <a:pt x="14" y="4"/>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92" name="Freeform 444"/>
              <p:cNvSpPr>
                <a:spLocks noChangeAspect="1"/>
              </p:cNvSpPr>
              <p:nvPr/>
            </p:nvSpPr>
            <p:spPr bwMode="auto">
              <a:xfrm>
                <a:off x="3948" y="932"/>
                <a:ext cx="12" cy="40"/>
              </a:xfrm>
              <a:custGeom>
                <a:avLst/>
                <a:gdLst>
                  <a:gd name="T0" fmla="*/ 12 w 12"/>
                  <a:gd name="T1" fmla="*/ 40 h 40"/>
                  <a:gd name="T2" fmla="*/ 0 w 12"/>
                  <a:gd name="T3" fmla="*/ 36 h 40"/>
                  <a:gd name="T4" fmla="*/ 0 w 12"/>
                  <a:gd name="T5" fmla="*/ 0 h 40"/>
                  <a:gd name="T6" fmla="*/ 12 w 12"/>
                  <a:gd name="T7" fmla="*/ 2 h 40"/>
                  <a:gd name="T8" fmla="*/ 12 w 12"/>
                  <a:gd name="T9" fmla="*/ 40 h 40"/>
                  <a:gd name="T10" fmla="*/ 0 60000 65536"/>
                  <a:gd name="T11" fmla="*/ 0 60000 65536"/>
                  <a:gd name="T12" fmla="*/ 0 60000 65536"/>
                  <a:gd name="T13" fmla="*/ 0 60000 65536"/>
                  <a:gd name="T14" fmla="*/ 0 60000 65536"/>
                  <a:gd name="T15" fmla="*/ 0 w 12"/>
                  <a:gd name="T16" fmla="*/ 0 h 40"/>
                  <a:gd name="T17" fmla="*/ 12 w 12"/>
                  <a:gd name="T18" fmla="*/ 40 h 40"/>
                </a:gdLst>
                <a:ahLst/>
                <a:cxnLst>
                  <a:cxn ang="T10">
                    <a:pos x="T0" y="T1"/>
                  </a:cxn>
                  <a:cxn ang="T11">
                    <a:pos x="T2" y="T3"/>
                  </a:cxn>
                  <a:cxn ang="T12">
                    <a:pos x="T4" y="T5"/>
                  </a:cxn>
                  <a:cxn ang="T13">
                    <a:pos x="T6" y="T7"/>
                  </a:cxn>
                  <a:cxn ang="T14">
                    <a:pos x="T8" y="T9"/>
                  </a:cxn>
                </a:cxnLst>
                <a:rect l="T15" t="T16" r="T17" b="T18"/>
                <a:pathLst>
                  <a:path w="12" h="40">
                    <a:moveTo>
                      <a:pt x="12" y="40"/>
                    </a:moveTo>
                    <a:lnTo>
                      <a:pt x="0" y="36"/>
                    </a:lnTo>
                    <a:lnTo>
                      <a:pt x="0" y="0"/>
                    </a:lnTo>
                    <a:lnTo>
                      <a:pt x="12" y="2"/>
                    </a:lnTo>
                    <a:lnTo>
                      <a:pt x="12" y="40"/>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93" name="Freeform 445"/>
              <p:cNvSpPr>
                <a:spLocks noChangeAspect="1"/>
              </p:cNvSpPr>
              <p:nvPr/>
            </p:nvSpPr>
            <p:spPr bwMode="auto">
              <a:xfrm>
                <a:off x="3960" y="934"/>
                <a:ext cx="2" cy="38"/>
              </a:xfrm>
              <a:custGeom>
                <a:avLst/>
                <a:gdLst>
                  <a:gd name="T0" fmla="*/ 2 w 2"/>
                  <a:gd name="T1" fmla="*/ 36 h 38"/>
                  <a:gd name="T2" fmla="*/ 0 w 2"/>
                  <a:gd name="T3" fmla="*/ 38 h 38"/>
                  <a:gd name="T4" fmla="*/ 0 w 2"/>
                  <a:gd name="T5" fmla="*/ 0 h 38"/>
                  <a:gd name="T6" fmla="*/ 2 w 2"/>
                  <a:gd name="T7" fmla="*/ 0 h 38"/>
                  <a:gd name="T8" fmla="*/ 2 w 2"/>
                  <a:gd name="T9" fmla="*/ 36 h 38"/>
                  <a:gd name="T10" fmla="*/ 0 60000 65536"/>
                  <a:gd name="T11" fmla="*/ 0 60000 65536"/>
                  <a:gd name="T12" fmla="*/ 0 60000 65536"/>
                  <a:gd name="T13" fmla="*/ 0 60000 65536"/>
                  <a:gd name="T14" fmla="*/ 0 60000 65536"/>
                  <a:gd name="T15" fmla="*/ 0 w 2"/>
                  <a:gd name="T16" fmla="*/ 0 h 38"/>
                  <a:gd name="T17" fmla="*/ 2 w 2"/>
                  <a:gd name="T18" fmla="*/ 38 h 38"/>
                </a:gdLst>
                <a:ahLst/>
                <a:cxnLst>
                  <a:cxn ang="T10">
                    <a:pos x="T0" y="T1"/>
                  </a:cxn>
                  <a:cxn ang="T11">
                    <a:pos x="T2" y="T3"/>
                  </a:cxn>
                  <a:cxn ang="T12">
                    <a:pos x="T4" y="T5"/>
                  </a:cxn>
                  <a:cxn ang="T13">
                    <a:pos x="T6" y="T7"/>
                  </a:cxn>
                  <a:cxn ang="T14">
                    <a:pos x="T8" y="T9"/>
                  </a:cxn>
                </a:cxnLst>
                <a:rect l="T15" t="T16" r="T17" b="T18"/>
                <a:pathLst>
                  <a:path w="2" h="38">
                    <a:moveTo>
                      <a:pt x="2" y="36"/>
                    </a:moveTo>
                    <a:lnTo>
                      <a:pt x="0" y="38"/>
                    </a:lnTo>
                    <a:lnTo>
                      <a:pt x="0" y="0"/>
                    </a:lnTo>
                    <a:lnTo>
                      <a:pt x="2" y="0"/>
                    </a:lnTo>
                    <a:lnTo>
                      <a:pt x="2" y="36"/>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94" name="Freeform 446"/>
              <p:cNvSpPr>
                <a:spLocks noChangeAspect="1"/>
              </p:cNvSpPr>
              <p:nvPr/>
            </p:nvSpPr>
            <p:spPr bwMode="auto">
              <a:xfrm>
                <a:off x="3948" y="932"/>
                <a:ext cx="14" cy="2"/>
              </a:xfrm>
              <a:custGeom>
                <a:avLst/>
                <a:gdLst>
                  <a:gd name="T0" fmla="*/ 12 w 14"/>
                  <a:gd name="T1" fmla="*/ 2 h 2"/>
                  <a:gd name="T2" fmla="*/ 0 w 14"/>
                  <a:gd name="T3" fmla="*/ 0 h 2"/>
                  <a:gd name="T4" fmla="*/ 0 w 14"/>
                  <a:gd name="T5" fmla="*/ 0 h 2"/>
                  <a:gd name="T6" fmla="*/ 14 w 14"/>
                  <a:gd name="T7" fmla="*/ 2 h 2"/>
                  <a:gd name="T8" fmla="*/ 12 w 14"/>
                  <a:gd name="T9" fmla="*/ 2 h 2"/>
                  <a:gd name="T10" fmla="*/ 0 60000 65536"/>
                  <a:gd name="T11" fmla="*/ 0 60000 65536"/>
                  <a:gd name="T12" fmla="*/ 0 60000 65536"/>
                  <a:gd name="T13" fmla="*/ 0 60000 65536"/>
                  <a:gd name="T14" fmla="*/ 0 60000 65536"/>
                  <a:gd name="T15" fmla="*/ 0 w 14"/>
                  <a:gd name="T16" fmla="*/ 0 h 2"/>
                  <a:gd name="T17" fmla="*/ 14 w 14"/>
                  <a:gd name="T18" fmla="*/ 2 h 2"/>
                </a:gdLst>
                <a:ahLst/>
                <a:cxnLst>
                  <a:cxn ang="T10">
                    <a:pos x="T0" y="T1"/>
                  </a:cxn>
                  <a:cxn ang="T11">
                    <a:pos x="T2" y="T3"/>
                  </a:cxn>
                  <a:cxn ang="T12">
                    <a:pos x="T4" y="T5"/>
                  </a:cxn>
                  <a:cxn ang="T13">
                    <a:pos x="T6" y="T7"/>
                  </a:cxn>
                  <a:cxn ang="T14">
                    <a:pos x="T8" y="T9"/>
                  </a:cxn>
                </a:cxnLst>
                <a:rect l="T15" t="T16" r="T17" b="T18"/>
                <a:pathLst>
                  <a:path w="14" h="2">
                    <a:moveTo>
                      <a:pt x="12" y="2"/>
                    </a:moveTo>
                    <a:lnTo>
                      <a:pt x="0" y="0"/>
                    </a:lnTo>
                    <a:lnTo>
                      <a:pt x="14" y="2"/>
                    </a:lnTo>
                    <a:lnTo>
                      <a:pt x="12" y="2"/>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95" name="Freeform 447"/>
              <p:cNvSpPr>
                <a:spLocks noChangeAspect="1"/>
              </p:cNvSpPr>
              <p:nvPr/>
            </p:nvSpPr>
            <p:spPr bwMode="auto">
              <a:xfrm>
                <a:off x="3964" y="936"/>
                <a:ext cx="12" cy="38"/>
              </a:xfrm>
              <a:custGeom>
                <a:avLst/>
                <a:gdLst>
                  <a:gd name="T0" fmla="*/ 12 w 12"/>
                  <a:gd name="T1" fmla="*/ 38 h 38"/>
                  <a:gd name="T2" fmla="*/ 0 w 12"/>
                  <a:gd name="T3" fmla="*/ 36 h 38"/>
                  <a:gd name="T4" fmla="*/ 0 w 12"/>
                  <a:gd name="T5" fmla="*/ 0 h 38"/>
                  <a:gd name="T6" fmla="*/ 12 w 12"/>
                  <a:gd name="T7" fmla="*/ 2 h 38"/>
                  <a:gd name="T8" fmla="*/ 12 w 12"/>
                  <a:gd name="T9" fmla="*/ 38 h 38"/>
                  <a:gd name="T10" fmla="*/ 0 60000 65536"/>
                  <a:gd name="T11" fmla="*/ 0 60000 65536"/>
                  <a:gd name="T12" fmla="*/ 0 60000 65536"/>
                  <a:gd name="T13" fmla="*/ 0 60000 65536"/>
                  <a:gd name="T14" fmla="*/ 0 60000 65536"/>
                  <a:gd name="T15" fmla="*/ 0 w 12"/>
                  <a:gd name="T16" fmla="*/ 0 h 38"/>
                  <a:gd name="T17" fmla="*/ 12 w 12"/>
                  <a:gd name="T18" fmla="*/ 38 h 38"/>
                </a:gdLst>
                <a:ahLst/>
                <a:cxnLst>
                  <a:cxn ang="T10">
                    <a:pos x="T0" y="T1"/>
                  </a:cxn>
                  <a:cxn ang="T11">
                    <a:pos x="T2" y="T3"/>
                  </a:cxn>
                  <a:cxn ang="T12">
                    <a:pos x="T4" y="T5"/>
                  </a:cxn>
                  <a:cxn ang="T13">
                    <a:pos x="T6" y="T7"/>
                  </a:cxn>
                  <a:cxn ang="T14">
                    <a:pos x="T8" y="T9"/>
                  </a:cxn>
                </a:cxnLst>
                <a:rect l="T15" t="T16" r="T17" b="T18"/>
                <a:pathLst>
                  <a:path w="12" h="38">
                    <a:moveTo>
                      <a:pt x="12" y="38"/>
                    </a:moveTo>
                    <a:lnTo>
                      <a:pt x="0" y="36"/>
                    </a:lnTo>
                    <a:lnTo>
                      <a:pt x="0" y="0"/>
                    </a:lnTo>
                    <a:lnTo>
                      <a:pt x="12" y="2"/>
                    </a:lnTo>
                    <a:lnTo>
                      <a:pt x="12" y="38"/>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96" name="Rectangle 448"/>
              <p:cNvSpPr>
                <a:spLocks noChangeAspect="1" noChangeArrowheads="1"/>
              </p:cNvSpPr>
              <p:nvPr/>
            </p:nvSpPr>
            <p:spPr bwMode="auto">
              <a:xfrm>
                <a:off x="3976" y="938"/>
                <a:ext cx="2" cy="36"/>
              </a:xfrm>
              <a:prstGeom prst="rect">
                <a:avLst/>
              </a:prstGeom>
              <a:solidFill>
                <a:srgbClr val="456488"/>
              </a:solidFill>
              <a:ln w="9525">
                <a:noFill/>
                <a:miter lim="800000"/>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97" name="Freeform 449"/>
              <p:cNvSpPr>
                <a:spLocks noChangeAspect="1"/>
              </p:cNvSpPr>
              <p:nvPr/>
            </p:nvSpPr>
            <p:spPr bwMode="auto">
              <a:xfrm>
                <a:off x="3964" y="934"/>
                <a:ext cx="14" cy="4"/>
              </a:xfrm>
              <a:custGeom>
                <a:avLst/>
                <a:gdLst>
                  <a:gd name="T0" fmla="*/ 12 w 14"/>
                  <a:gd name="T1" fmla="*/ 4 h 4"/>
                  <a:gd name="T2" fmla="*/ 0 w 14"/>
                  <a:gd name="T3" fmla="*/ 2 h 4"/>
                  <a:gd name="T4" fmla="*/ 2 w 14"/>
                  <a:gd name="T5" fmla="*/ 0 h 4"/>
                  <a:gd name="T6" fmla="*/ 14 w 14"/>
                  <a:gd name="T7" fmla="*/ 4 h 4"/>
                  <a:gd name="T8" fmla="*/ 12 w 14"/>
                  <a:gd name="T9" fmla="*/ 4 h 4"/>
                  <a:gd name="T10" fmla="*/ 0 60000 65536"/>
                  <a:gd name="T11" fmla="*/ 0 60000 65536"/>
                  <a:gd name="T12" fmla="*/ 0 60000 65536"/>
                  <a:gd name="T13" fmla="*/ 0 60000 65536"/>
                  <a:gd name="T14" fmla="*/ 0 60000 65536"/>
                  <a:gd name="T15" fmla="*/ 0 w 14"/>
                  <a:gd name="T16" fmla="*/ 0 h 4"/>
                  <a:gd name="T17" fmla="*/ 14 w 14"/>
                  <a:gd name="T18" fmla="*/ 4 h 4"/>
                </a:gdLst>
                <a:ahLst/>
                <a:cxnLst>
                  <a:cxn ang="T10">
                    <a:pos x="T0" y="T1"/>
                  </a:cxn>
                  <a:cxn ang="T11">
                    <a:pos x="T2" y="T3"/>
                  </a:cxn>
                  <a:cxn ang="T12">
                    <a:pos x="T4" y="T5"/>
                  </a:cxn>
                  <a:cxn ang="T13">
                    <a:pos x="T6" y="T7"/>
                  </a:cxn>
                  <a:cxn ang="T14">
                    <a:pos x="T8" y="T9"/>
                  </a:cxn>
                </a:cxnLst>
                <a:rect l="T15" t="T16" r="T17" b="T18"/>
                <a:pathLst>
                  <a:path w="14" h="4">
                    <a:moveTo>
                      <a:pt x="12" y="4"/>
                    </a:moveTo>
                    <a:lnTo>
                      <a:pt x="0" y="2"/>
                    </a:lnTo>
                    <a:lnTo>
                      <a:pt x="2" y="0"/>
                    </a:lnTo>
                    <a:lnTo>
                      <a:pt x="14" y="4"/>
                    </a:lnTo>
                    <a:lnTo>
                      <a:pt x="12" y="4"/>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98" name="Freeform 450"/>
              <p:cNvSpPr>
                <a:spLocks noChangeAspect="1"/>
              </p:cNvSpPr>
              <p:nvPr/>
            </p:nvSpPr>
            <p:spPr bwMode="auto">
              <a:xfrm>
                <a:off x="3990" y="942"/>
                <a:ext cx="12" cy="38"/>
              </a:xfrm>
              <a:custGeom>
                <a:avLst/>
                <a:gdLst>
                  <a:gd name="T0" fmla="*/ 12 w 12"/>
                  <a:gd name="T1" fmla="*/ 38 h 38"/>
                  <a:gd name="T2" fmla="*/ 0 w 12"/>
                  <a:gd name="T3" fmla="*/ 36 h 38"/>
                  <a:gd name="T4" fmla="*/ 0 w 12"/>
                  <a:gd name="T5" fmla="*/ 0 h 38"/>
                  <a:gd name="T6" fmla="*/ 12 w 12"/>
                  <a:gd name="T7" fmla="*/ 2 h 38"/>
                  <a:gd name="T8" fmla="*/ 12 w 12"/>
                  <a:gd name="T9" fmla="*/ 38 h 38"/>
                  <a:gd name="T10" fmla="*/ 0 60000 65536"/>
                  <a:gd name="T11" fmla="*/ 0 60000 65536"/>
                  <a:gd name="T12" fmla="*/ 0 60000 65536"/>
                  <a:gd name="T13" fmla="*/ 0 60000 65536"/>
                  <a:gd name="T14" fmla="*/ 0 60000 65536"/>
                  <a:gd name="T15" fmla="*/ 0 w 12"/>
                  <a:gd name="T16" fmla="*/ 0 h 38"/>
                  <a:gd name="T17" fmla="*/ 12 w 12"/>
                  <a:gd name="T18" fmla="*/ 38 h 38"/>
                </a:gdLst>
                <a:ahLst/>
                <a:cxnLst>
                  <a:cxn ang="T10">
                    <a:pos x="T0" y="T1"/>
                  </a:cxn>
                  <a:cxn ang="T11">
                    <a:pos x="T2" y="T3"/>
                  </a:cxn>
                  <a:cxn ang="T12">
                    <a:pos x="T4" y="T5"/>
                  </a:cxn>
                  <a:cxn ang="T13">
                    <a:pos x="T6" y="T7"/>
                  </a:cxn>
                  <a:cxn ang="T14">
                    <a:pos x="T8" y="T9"/>
                  </a:cxn>
                </a:cxnLst>
                <a:rect l="T15" t="T16" r="T17" b="T18"/>
                <a:pathLst>
                  <a:path w="12" h="38">
                    <a:moveTo>
                      <a:pt x="12" y="38"/>
                    </a:moveTo>
                    <a:lnTo>
                      <a:pt x="0" y="36"/>
                    </a:lnTo>
                    <a:lnTo>
                      <a:pt x="0" y="0"/>
                    </a:lnTo>
                    <a:lnTo>
                      <a:pt x="12" y="2"/>
                    </a:lnTo>
                    <a:lnTo>
                      <a:pt x="12" y="38"/>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99" name="Freeform 451"/>
              <p:cNvSpPr>
                <a:spLocks noChangeAspect="1"/>
              </p:cNvSpPr>
              <p:nvPr/>
            </p:nvSpPr>
            <p:spPr bwMode="auto">
              <a:xfrm>
                <a:off x="4002" y="942"/>
                <a:ext cx="2" cy="38"/>
              </a:xfrm>
              <a:custGeom>
                <a:avLst/>
                <a:gdLst>
                  <a:gd name="T0" fmla="*/ 2 w 2"/>
                  <a:gd name="T1" fmla="*/ 38 h 38"/>
                  <a:gd name="T2" fmla="*/ 0 w 2"/>
                  <a:gd name="T3" fmla="*/ 38 h 38"/>
                  <a:gd name="T4" fmla="*/ 0 w 2"/>
                  <a:gd name="T5" fmla="*/ 2 h 38"/>
                  <a:gd name="T6" fmla="*/ 2 w 2"/>
                  <a:gd name="T7" fmla="*/ 0 h 38"/>
                  <a:gd name="T8" fmla="*/ 2 w 2"/>
                  <a:gd name="T9" fmla="*/ 38 h 38"/>
                  <a:gd name="T10" fmla="*/ 0 60000 65536"/>
                  <a:gd name="T11" fmla="*/ 0 60000 65536"/>
                  <a:gd name="T12" fmla="*/ 0 60000 65536"/>
                  <a:gd name="T13" fmla="*/ 0 60000 65536"/>
                  <a:gd name="T14" fmla="*/ 0 60000 65536"/>
                  <a:gd name="T15" fmla="*/ 0 w 2"/>
                  <a:gd name="T16" fmla="*/ 0 h 38"/>
                  <a:gd name="T17" fmla="*/ 2 w 2"/>
                  <a:gd name="T18" fmla="*/ 38 h 38"/>
                </a:gdLst>
                <a:ahLst/>
                <a:cxnLst>
                  <a:cxn ang="T10">
                    <a:pos x="T0" y="T1"/>
                  </a:cxn>
                  <a:cxn ang="T11">
                    <a:pos x="T2" y="T3"/>
                  </a:cxn>
                  <a:cxn ang="T12">
                    <a:pos x="T4" y="T5"/>
                  </a:cxn>
                  <a:cxn ang="T13">
                    <a:pos x="T6" y="T7"/>
                  </a:cxn>
                  <a:cxn ang="T14">
                    <a:pos x="T8" y="T9"/>
                  </a:cxn>
                </a:cxnLst>
                <a:rect l="T15" t="T16" r="T17" b="T18"/>
                <a:pathLst>
                  <a:path w="2" h="38">
                    <a:moveTo>
                      <a:pt x="2" y="38"/>
                    </a:moveTo>
                    <a:lnTo>
                      <a:pt x="0" y="38"/>
                    </a:lnTo>
                    <a:lnTo>
                      <a:pt x="0" y="2"/>
                    </a:lnTo>
                    <a:lnTo>
                      <a:pt x="2" y="0"/>
                    </a:lnTo>
                    <a:lnTo>
                      <a:pt x="2" y="38"/>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00" name="Freeform 452"/>
              <p:cNvSpPr>
                <a:spLocks noChangeAspect="1"/>
              </p:cNvSpPr>
              <p:nvPr/>
            </p:nvSpPr>
            <p:spPr bwMode="auto">
              <a:xfrm>
                <a:off x="3990" y="940"/>
                <a:ext cx="14" cy="4"/>
              </a:xfrm>
              <a:custGeom>
                <a:avLst/>
                <a:gdLst>
                  <a:gd name="T0" fmla="*/ 12 w 14"/>
                  <a:gd name="T1" fmla="*/ 4 h 4"/>
                  <a:gd name="T2" fmla="*/ 0 w 14"/>
                  <a:gd name="T3" fmla="*/ 2 h 4"/>
                  <a:gd name="T4" fmla="*/ 0 w 14"/>
                  <a:gd name="T5" fmla="*/ 0 h 4"/>
                  <a:gd name="T6" fmla="*/ 14 w 14"/>
                  <a:gd name="T7" fmla="*/ 2 h 4"/>
                  <a:gd name="T8" fmla="*/ 12 w 14"/>
                  <a:gd name="T9" fmla="*/ 4 h 4"/>
                  <a:gd name="T10" fmla="*/ 0 60000 65536"/>
                  <a:gd name="T11" fmla="*/ 0 60000 65536"/>
                  <a:gd name="T12" fmla="*/ 0 60000 65536"/>
                  <a:gd name="T13" fmla="*/ 0 60000 65536"/>
                  <a:gd name="T14" fmla="*/ 0 60000 65536"/>
                  <a:gd name="T15" fmla="*/ 0 w 14"/>
                  <a:gd name="T16" fmla="*/ 0 h 4"/>
                  <a:gd name="T17" fmla="*/ 14 w 14"/>
                  <a:gd name="T18" fmla="*/ 4 h 4"/>
                </a:gdLst>
                <a:ahLst/>
                <a:cxnLst>
                  <a:cxn ang="T10">
                    <a:pos x="T0" y="T1"/>
                  </a:cxn>
                  <a:cxn ang="T11">
                    <a:pos x="T2" y="T3"/>
                  </a:cxn>
                  <a:cxn ang="T12">
                    <a:pos x="T4" y="T5"/>
                  </a:cxn>
                  <a:cxn ang="T13">
                    <a:pos x="T6" y="T7"/>
                  </a:cxn>
                  <a:cxn ang="T14">
                    <a:pos x="T8" y="T9"/>
                  </a:cxn>
                </a:cxnLst>
                <a:rect l="T15" t="T16" r="T17" b="T18"/>
                <a:pathLst>
                  <a:path w="14" h="4">
                    <a:moveTo>
                      <a:pt x="12" y="4"/>
                    </a:moveTo>
                    <a:lnTo>
                      <a:pt x="0" y="2"/>
                    </a:lnTo>
                    <a:lnTo>
                      <a:pt x="0" y="0"/>
                    </a:lnTo>
                    <a:lnTo>
                      <a:pt x="14" y="2"/>
                    </a:lnTo>
                    <a:lnTo>
                      <a:pt x="12" y="4"/>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01" name="Freeform 453"/>
              <p:cNvSpPr>
                <a:spLocks noChangeAspect="1"/>
              </p:cNvSpPr>
              <p:nvPr/>
            </p:nvSpPr>
            <p:spPr bwMode="auto">
              <a:xfrm>
                <a:off x="4006" y="944"/>
                <a:ext cx="12" cy="40"/>
              </a:xfrm>
              <a:custGeom>
                <a:avLst/>
                <a:gdLst>
                  <a:gd name="T0" fmla="*/ 12 w 12"/>
                  <a:gd name="T1" fmla="*/ 40 h 40"/>
                  <a:gd name="T2" fmla="*/ 0 w 12"/>
                  <a:gd name="T3" fmla="*/ 36 h 40"/>
                  <a:gd name="T4" fmla="*/ 0 w 12"/>
                  <a:gd name="T5" fmla="*/ 0 h 40"/>
                  <a:gd name="T6" fmla="*/ 12 w 12"/>
                  <a:gd name="T7" fmla="*/ 2 h 40"/>
                  <a:gd name="T8" fmla="*/ 12 w 12"/>
                  <a:gd name="T9" fmla="*/ 40 h 40"/>
                  <a:gd name="T10" fmla="*/ 0 60000 65536"/>
                  <a:gd name="T11" fmla="*/ 0 60000 65536"/>
                  <a:gd name="T12" fmla="*/ 0 60000 65536"/>
                  <a:gd name="T13" fmla="*/ 0 60000 65536"/>
                  <a:gd name="T14" fmla="*/ 0 60000 65536"/>
                  <a:gd name="T15" fmla="*/ 0 w 12"/>
                  <a:gd name="T16" fmla="*/ 0 h 40"/>
                  <a:gd name="T17" fmla="*/ 12 w 12"/>
                  <a:gd name="T18" fmla="*/ 40 h 40"/>
                </a:gdLst>
                <a:ahLst/>
                <a:cxnLst>
                  <a:cxn ang="T10">
                    <a:pos x="T0" y="T1"/>
                  </a:cxn>
                  <a:cxn ang="T11">
                    <a:pos x="T2" y="T3"/>
                  </a:cxn>
                  <a:cxn ang="T12">
                    <a:pos x="T4" y="T5"/>
                  </a:cxn>
                  <a:cxn ang="T13">
                    <a:pos x="T6" y="T7"/>
                  </a:cxn>
                  <a:cxn ang="T14">
                    <a:pos x="T8" y="T9"/>
                  </a:cxn>
                </a:cxnLst>
                <a:rect l="T15" t="T16" r="T17" b="T18"/>
                <a:pathLst>
                  <a:path w="12" h="40">
                    <a:moveTo>
                      <a:pt x="12" y="40"/>
                    </a:moveTo>
                    <a:lnTo>
                      <a:pt x="0" y="36"/>
                    </a:lnTo>
                    <a:lnTo>
                      <a:pt x="0" y="0"/>
                    </a:lnTo>
                    <a:lnTo>
                      <a:pt x="12" y="2"/>
                    </a:lnTo>
                    <a:lnTo>
                      <a:pt x="12" y="40"/>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02" name="Freeform 454"/>
              <p:cNvSpPr>
                <a:spLocks noChangeAspect="1"/>
              </p:cNvSpPr>
              <p:nvPr/>
            </p:nvSpPr>
            <p:spPr bwMode="auto">
              <a:xfrm>
                <a:off x="4018" y="946"/>
                <a:ext cx="2" cy="38"/>
              </a:xfrm>
              <a:custGeom>
                <a:avLst/>
                <a:gdLst>
                  <a:gd name="T0" fmla="*/ 2 w 2"/>
                  <a:gd name="T1" fmla="*/ 36 h 38"/>
                  <a:gd name="T2" fmla="*/ 0 w 2"/>
                  <a:gd name="T3" fmla="*/ 38 h 38"/>
                  <a:gd name="T4" fmla="*/ 0 w 2"/>
                  <a:gd name="T5" fmla="*/ 0 h 38"/>
                  <a:gd name="T6" fmla="*/ 2 w 2"/>
                  <a:gd name="T7" fmla="*/ 0 h 38"/>
                  <a:gd name="T8" fmla="*/ 2 w 2"/>
                  <a:gd name="T9" fmla="*/ 36 h 38"/>
                  <a:gd name="T10" fmla="*/ 0 60000 65536"/>
                  <a:gd name="T11" fmla="*/ 0 60000 65536"/>
                  <a:gd name="T12" fmla="*/ 0 60000 65536"/>
                  <a:gd name="T13" fmla="*/ 0 60000 65536"/>
                  <a:gd name="T14" fmla="*/ 0 60000 65536"/>
                  <a:gd name="T15" fmla="*/ 0 w 2"/>
                  <a:gd name="T16" fmla="*/ 0 h 38"/>
                  <a:gd name="T17" fmla="*/ 2 w 2"/>
                  <a:gd name="T18" fmla="*/ 38 h 38"/>
                </a:gdLst>
                <a:ahLst/>
                <a:cxnLst>
                  <a:cxn ang="T10">
                    <a:pos x="T0" y="T1"/>
                  </a:cxn>
                  <a:cxn ang="T11">
                    <a:pos x="T2" y="T3"/>
                  </a:cxn>
                  <a:cxn ang="T12">
                    <a:pos x="T4" y="T5"/>
                  </a:cxn>
                  <a:cxn ang="T13">
                    <a:pos x="T6" y="T7"/>
                  </a:cxn>
                  <a:cxn ang="T14">
                    <a:pos x="T8" y="T9"/>
                  </a:cxn>
                </a:cxnLst>
                <a:rect l="T15" t="T16" r="T17" b="T18"/>
                <a:pathLst>
                  <a:path w="2" h="38">
                    <a:moveTo>
                      <a:pt x="2" y="36"/>
                    </a:moveTo>
                    <a:lnTo>
                      <a:pt x="0" y="38"/>
                    </a:lnTo>
                    <a:lnTo>
                      <a:pt x="0" y="0"/>
                    </a:lnTo>
                    <a:lnTo>
                      <a:pt x="2" y="0"/>
                    </a:lnTo>
                    <a:lnTo>
                      <a:pt x="2" y="36"/>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03" name="Freeform 455"/>
              <p:cNvSpPr>
                <a:spLocks noChangeAspect="1"/>
              </p:cNvSpPr>
              <p:nvPr/>
            </p:nvSpPr>
            <p:spPr bwMode="auto">
              <a:xfrm>
                <a:off x="4006" y="944"/>
                <a:ext cx="14" cy="2"/>
              </a:xfrm>
              <a:custGeom>
                <a:avLst/>
                <a:gdLst>
                  <a:gd name="T0" fmla="*/ 12 w 14"/>
                  <a:gd name="T1" fmla="*/ 2 h 2"/>
                  <a:gd name="T2" fmla="*/ 0 w 14"/>
                  <a:gd name="T3" fmla="*/ 0 h 2"/>
                  <a:gd name="T4" fmla="*/ 2 w 14"/>
                  <a:gd name="T5" fmla="*/ 0 h 2"/>
                  <a:gd name="T6" fmla="*/ 14 w 14"/>
                  <a:gd name="T7" fmla="*/ 2 h 2"/>
                  <a:gd name="T8" fmla="*/ 12 w 14"/>
                  <a:gd name="T9" fmla="*/ 2 h 2"/>
                  <a:gd name="T10" fmla="*/ 0 60000 65536"/>
                  <a:gd name="T11" fmla="*/ 0 60000 65536"/>
                  <a:gd name="T12" fmla="*/ 0 60000 65536"/>
                  <a:gd name="T13" fmla="*/ 0 60000 65536"/>
                  <a:gd name="T14" fmla="*/ 0 60000 65536"/>
                  <a:gd name="T15" fmla="*/ 0 w 14"/>
                  <a:gd name="T16" fmla="*/ 0 h 2"/>
                  <a:gd name="T17" fmla="*/ 14 w 14"/>
                  <a:gd name="T18" fmla="*/ 2 h 2"/>
                </a:gdLst>
                <a:ahLst/>
                <a:cxnLst>
                  <a:cxn ang="T10">
                    <a:pos x="T0" y="T1"/>
                  </a:cxn>
                  <a:cxn ang="T11">
                    <a:pos x="T2" y="T3"/>
                  </a:cxn>
                  <a:cxn ang="T12">
                    <a:pos x="T4" y="T5"/>
                  </a:cxn>
                  <a:cxn ang="T13">
                    <a:pos x="T6" y="T7"/>
                  </a:cxn>
                  <a:cxn ang="T14">
                    <a:pos x="T8" y="T9"/>
                  </a:cxn>
                </a:cxnLst>
                <a:rect l="T15" t="T16" r="T17" b="T18"/>
                <a:pathLst>
                  <a:path w="14" h="2">
                    <a:moveTo>
                      <a:pt x="12" y="2"/>
                    </a:moveTo>
                    <a:lnTo>
                      <a:pt x="0" y="0"/>
                    </a:lnTo>
                    <a:lnTo>
                      <a:pt x="2" y="0"/>
                    </a:lnTo>
                    <a:lnTo>
                      <a:pt x="14" y="2"/>
                    </a:lnTo>
                    <a:lnTo>
                      <a:pt x="12" y="2"/>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04" name="Freeform 456"/>
              <p:cNvSpPr>
                <a:spLocks noChangeAspect="1"/>
              </p:cNvSpPr>
              <p:nvPr/>
            </p:nvSpPr>
            <p:spPr bwMode="auto">
              <a:xfrm>
                <a:off x="4022" y="948"/>
                <a:ext cx="12" cy="38"/>
              </a:xfrm>
              <a:custGeom>
                <a:avLst/>
                <a:gdLst>
                  <a:gd name="T0" fmla="*/ 12 w 12"/>
                  <a:gd name="T1" fmla="*/ 38 h 38"/>
                  <a:gd name="T2" fmla="*/ 0 w 12"/>
                  <a:gd name="T3" fmla="*/ 36 h 38"/>
                  <a:gd name="T4" fmla="*/ 0 w 12"/>
                  <a:gd name="T5" fmla="*/ 0 h 38"/>
                  <a:gd name="T6" fmla="*/ 12 w 12"/>
                  <a:gd name="T7" fmla="*/ 2 h 38"/>
                  <a:gd name="T8" fmla="*/ 12 w 12"/>
                  <a:gd name="T9" fmla="*/ 38 h 38"/>
                  <a:gd name="T10" fmla="*/ 0 60000 65536"/>
                  <a:gd name="T11" fmla="*/ 0 60000 65536"/>
                  <a:gd name="T12" fmla="*/ 0 60000 65536"/>
                  <a:gd name="T13" fmla="*/ 0 60000 65536"/>
                  <a:gd name="T14" fmla="*/ 0 60000 65536"/>
                  <a:gd name="T15" fmla="*/ 0 w 12"/>
                  <a:gd name="T16" fmla="*/ 0 h 38"/>
                  <a:gd name="T17" fmla="*/ 12 w 12"/>
                  <a:gd name="T18" fmla="*/ 38 h 38"/>
                </a:gdLst>
                <a:ahLst/>
                <a:cxnLst>
                  <a:cxn ang="T10">
                    <a:pos x="T0" y="T1"/>
                  </a:cxn>
                  <a:cxn ang="T11">
                    <a:pos x="T2" y="T3"/>
                  </a:cxn>
                  <a:cxn ang="T12">
                    <a:pos x="T4" y="T5"/>
                  </a:cxn>
                  <a:cxn ang="T13">
                    <a:pos x="T6" y="T7"/>
                  </a:cxn>
                  <a:cxn ang="T14">
                    <a:pos x="T8" y="T9"/>
                  </a:cxn>
                </a:cxnLst>
                <a:rect l="T15" t="T16" r="T17" b="T18"/>
                <a:pathLst>
                  <a:path w="12" h="38">
                    <a:moveTo>
                      <a:pt x="12" y="38"/>
                    </a:moveTo>
                    <a:lnTo>
                      <a:pt x="0" y="36"/>
                    </a:lnTo>
                    <a:lnTo>
                      <a:pt x="0" y="0"/>
                    </a:lnTo>
                    <a:lnTo>
                      <a:pt x="12" y="2"/>
                    </a:lnTo>
                    <a:lnTo>
                      <a:pt x="12" y="38"/>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05" name="Freeform 457"/>
              <p:cNvSpPr>
                <a:spLocks noChangeAspect="1"/>
              </p:cNvSpPr>
              <p:nvPr/>
            </p:nvSpPr>
            <p:spPr bwMode="auto">
              <a:xfrm>
                <a:off x="4034" y="948"/>
                <a:ext cx="2" cy="38"/>
              </a:xfrm>
              <a:custGeom>
                <a:avLst/>
                <a:gdLst>
                  <a:gd name="T0" fmla="*/ 2 w 2"/>
                  <a:gd name="T1" fmla="*/ 38 h 38"/>
                  <a:gd name="T2" fmla="*/ 0 w 2"/>
                  <a:gd name="T3" fmla="*/ 38 h 38"/>
                  <a:gd name="T4" fmla="*/ 0 w 2"/>
                  <a:gd name="T5" fmla="*/ 2 h 38"/>
                  <a:gd name="T6" fmla="*/ 2 w 2"/>
                  <a:gd name="T7" fmla="*/ 0 h 38"/>
                  <a:gd name="T8" fmla="*/ 2 w 2"/>
                  <a:gd name="T9" fmla="*/ 38 h 38"/>
                  <a:gd name="T10" fmla="*/ 0 60000 65536"/>
                  <a:gd name="T11" fmla="*/ 0 60000 65536"/>
                  <a:gd name="T12" fmla="*/ 0 60000 65536"/>
                  <a:gd name="T13" fmla="*/ 0 60000 65536"/>
                  <a:gd name="T14" fmla="*/ 0 60000 65536"/>
                  <a:gd name="T15" fmla="*/ 0 w 2"/>
                  <a:gd name="T16" fmla="*/ 0 h 38"/>
                  <a:gd name="T17" fmla="*/ 2 w 2"/>
                  <a:gd name="T18" fmla="*/ 38 h 38"/>
                </a:gdLst>
                <a:ahLst/>
                <a:cxnLst>
                  <a:cxn ang="T10">
                    <a:pos x="T0" y="T1"/>
                  </a:cxn>
                  <a:cxn ang="T11">
                    <a:pos x="T2" y="T3"/>
                  </a:cxn>
                  <a:cxn ang="T12">
                    <a:pos x="T4" y="T5"/>
                  </a:cxn>
                  <a:cxn ang="T13">
                    <a:pos x="T6" y="T7"/>
                  </a:cxn>
                  <a:cxn ang="T14">
                    <a:pos x="T8" y="T9"/>
                  </a:cxn>
                </a:cxnLst>
                <a:rect l="T15" t="T16" r="T17" b="T18"/>
                <a:pathLst>
                  <a:path w="2" h="38">
                    <a:moveTo>
                      <a:pt x="2" y="38"/>
                    </a:moveTo>
                    <a:lnTo>
                      <a:pt x="0" y="38"/>
                    </a:lnTo>
                    <a:lnTo>
                      <a:pt x="0" y="2"/>
                    </a:lnTo>
                    <a:lnTo>
                      <a:pt x="2" y="0"/>
                    </a:lnTo>
                    <a:lnTo>
                      <a:pt x="2" y="38"/>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06" name="Freeform 458"/>
              <p:cNvSpPr>
                <a:spLocks noChangeAspect="1"/>
              </p:cNvSpPr>
              <p:nvPr/>
            </p:nvSpPr>
            <p:spPr bwMode="auto">
              <a:xfrm>
                <a:off x="4022" y="946"/>
                <a:ext cx="14" cy="4"/>
              </a:xfrm>
              <a:custGeom>
                <a:avLst/>
                <a:gdLst>
                  <a:gd name="T0" fmla="*/ 12 w 14"/>
                  <a:gd name="T1" fmla="*/ 4 h 4"/>
                  <a:gd name="T2" fmla="*/ 0 w 14"/>
                  <a:gd name="T3" fmla="*/ 2 h 4"/>
                  <a:gd name="T4" fmla="*/ 2 w 14"/>
                  <a:gd name="T5" fmla="*/ 0 h 4"/>
                  <a:gd name="T6" fmla="*/ 14 w 14"/>
                  <a:gd name="T7" fmla="*/ 4 h 4"/>
                  <a:gd name="T8" fmla="*/ 12 w 14"/>
                  <a:gd name="T9" fmla="*/ 4 h 4"/>
                  <a:gd name="T10" fmla="*/ 0 60000 65536"/>
                  <a:gd name="T11" fmla="*/ 0 60000 65536"/>
                  <a:gd name="T12" fmla="*/ 0 60000 65536"/>
                  <a:gd name="T13" fmla="*/ 0 60000 65536"/>
                  <a:gd name="T14" fmla="*/ 0 60000 65536"/>
                  <a:gd name="T15" fmla="*/ 0 w 14"/>
                  <a:gd name="T16" fmla="*/ 0 h 4"/>
                  <a:gd name="T17" fmla="*/ 14 w 14"/>
                  <a:gd name="T18" fmla="*/ 4 h 4"/>
                </a:gdLst>
                <a:ahLst/>
                <a:cxnLst>
                  <a:cxn ang="T10">
                    <a:pos x="T0" y="T1"/>
                  </a:cxn>
                  <a:cxn ang="T11">
                    <a:pos x="T2" y="T3"/>
                  </a:cxn>
                  <a:cxn ang="T12">
                    <a:pos x="T4" y="T5"/>
                  </a:cxn>
                  <a:cxn ang="T13">
                    <a:pos x="T6" y="T7"/>
                  </a:cxn>
                  <a:cxn ang="T14">
                    <a:pos x="T8" y="T9"/>
                  </a:cxn>
                </a:cxnLst>
                <a:rect l="T15" t="T16" r="T17" b="T18"/>
                <a:pathLst>
                  <a:path w="14" h="4">
                    <a:moveTo>
                      <a:pt x="12" y="4"/>
                    </a:moveTo>
                    <a:lnTo>
                      <a:pt x="0" y="2"/>
                    </a:lnTo>
                    <a:lnTo>
                      <a:pt x="2" y="0"/>
                    </a:lnTo>
                    <a:lnTo>
                      <a:pt x="14" y="4"/>
                    </a:lnTo>
                    <a:lnTo>
                      <a:pt x="12" y="4"/>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07" name="Freeform 459"/>
              <p:cNvSpPr>
                <a:spLocks noChangeAspect="1"/>
              </p:cNvSpPr>
              <p:nvPr/>
            </p:nvSpPr>
            <p:spPr bwMode="auto">
              <a:xfrm>
                <a:off x="4038" y="950"/>
                <a:ext cx="12" cy="40"/>
              </a:xfrm>
              <a:custGeom>
                <a:avLst/>
                <a:gdLst>
                  <a:gd name="T0" fmla="*/ 12 w 12"/>
                  <a:gd name="T1" fmla="*/ 40 h 40"/>
                  <a:gd name="T2" fmla="*/ 0 w 12"/>
                  <a:gd name="T3" fmla="*/ 38 h 40"/>
                  <a:gd name="T4" fmla="*/ 0 w 12"/>
                  <a:gd name="T5" fmla="*/ 0 h 40"/>
                  <a:gd name="T6" fmla="*/ 12 w 12"/>
                  <a:gd name="T7" fmla="*/ 2 h 40"/>
                  <a:gd name="T8" fmla="*/ 12 w 12"/>
                  <a:gd name="T9" fmla="*/ 40 h 40"/>
                  <a:gd name="T10" fmla="*/ 0 60000 65536"/>
                  <a:gd name="T11" fmla="*/ 0 60000 65536"/>
                  <a:gd name="T12" fmla="*/ 0 60000 65536"/>
                  <a:gd name="T13" fmla="*/ 0 60000 65536"/>
                  <a:gd name="T14" fmla="*/ 0 60000 65536"/>
                  <a:gd name="T15" fmla="*/ 0 w 12"/>
                  <a:gd name="T16" fmla="*/ 0 h 40"/>
                  <a:gd name="T17" fmla="*/ 12 w 12"/>
                  <a:gd name="T18" fmla="*/ 40 h 40"/>
                </a:gdLst>
                <a:ahLst/>
                <a:cxnLst>
                  <a:cxn ang="T10">
                    <a:pos x="T0" y="T1"/>
                  </a:cxn>
                  <a:cxn ang="T11">
                    <a:pos x="T2" y="T3"/>
                  </a:cxn>
                  <a:cxn ang="T12">
                    <a:pos x="T4" y="T5"/>
                  </a:cxn>
                  <a:cxn ang="T13">
                    <a:pos x="T6" y="T7"/>
                  </a:cxn>
                  <a:cxn ang="T14">
                    <a:pos x="T8" y="T9"/>
                  </a:cxn>
                </a:cxnLst>
                <a:rect l="T15" t="T16" r="T17" b="T18"/>
                <a:pathLst>
                  <a:path w="12" h="40">
                    <a:moveTo>
                      <a:pt x="12" y="40"/>
                    </a:moveTo>
                    <a:lnTo>
                      <a:pt x="0" y="38"/>
                    </a:lnTo>
                    <a:lnTo>
                      <a:pt x="0" y="0"/>
                    </a:lnTo>
                    <a:lnTo>
                      <a:pt x="12" y="2"/>
                    </a:lnTo>
                    <a:lnTo>
                      <a:pt x="12" y="40"/>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08" name="Freeform 460"/>
              <p:cNvSpPr>
                <a:spLocks noChangeAspect="1"/>
              </p:cNvSpPr>
              <p:nvPr/>
            </p:nvSpPr>
            <p:spPr bwMode="auto">
              <a:xfrm>
                <a:off x="4050" y="952"/>
                <a:ext cx="2" cy="38"/>
              </a:xfrm>
              <a:custGeom>
                <a:avLst/>
                <a:gdLst>
                  <a:gd name="T0" fmla="*/ 2 w 2"/>
                  <a:gd name="T1" fmla="*/ 38 h 38"/>
                  <a:gd name="T2" fmla="*/ 0 w 2"/>
                  <a:gd name="T3" fmla="*/ 38 h 38"/>
                  <a:gd name="T4" fmla="*/ 0 w 2"/>
                  <a:gd name="T5" fmla="*/ 2 h 38"/>
                  <a:gd name="T6" fmla="*/ 2 w 2"/>
                  <a:gd name="T7" fmla="*/ 0 h 38"/>
                  <a:gd name="T8" fmla="*/ 2 w 2"/>
                  <a:gd name="T9" fmla="*/ 38 h 38"/>
                  <a:gd name="T10" fmla="*/ 0 60000 65536"/>
                  <a:gd name="T11" fmla="*/ 0 60000 65536"/>
                  <a:gd name="T12" fmla="*/ 0 60000 65536"/>
                  <a:gd name="T13" fmla="*/ 0 60000 65536"/>
                  <a:gd name="T14" fmla="*/ 0 60000 65536"/>
                  <a:gd name="T15" fmla="*/ 0 w 2"/>
                  <a:gd name="T16" fmla="*/ 0 h 38"/>
                  <a:gd name="T17" fmla="*/ 2 w 2"/>
                  <a:gd name="T18" fmla="*/ 38 h 38"/>
                </a:gdLst>
                <a:ahLst/>
                <a:cxnLst>
                  <a:cxn ang="T10">
                    <a:pos x="T0" y="T1"/>
                  </a:cxn>
                  <a:cxn ang="T11">
                    <a:pos x="T2" y="T3"/>
                  </a:cxn>
                  <a:cxn ang="T12">
                    <a:pos x="T4" y="T5"/>
                  </a:cxn>
                  <a:cxn ang="T13">
                    <a:pos x="T6" y="T7"/>
                  </a:cxn>
                  <a:cxn ang="T14">
                    <a:pos x="T8" y="T9"/>
                  </a:cxn>
                </a:cxnLst>
                <a:rect l="T15" t="T16" r="T17" b="T18"/>
                <a:pathLst>
                  <a:path w="2" h="38">
                    <a:moveTo>
                      <a:pt x="2" y="38"/>
                    </a:moveTo>
                    <a:lnTo>
                      <a:pt x="0" y="38"/>
                    </a:lnTo>
                    <a:lnTo>
                      <a:pt x="0" y="2"/>
                    </a:lnTo>
                    <a:lnTo>
                      <a:pt x="2" y="0"/>
                    </a:lnTo>
                    <a:lnTo>
                      <a:pt x="2" y="38"/>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09" name="Freeform 461"/>
              <p:cNvSpPr>
                <a:spLocks noChangeAspect="1"/>
              </p:cNvSpPr>
              <p:nvPr/>
            </p:nvSpPr>
            <p:spPr bwMode="auto">
              <a:xfrm>
                <a:off x="4038" y="950"/>
                <a:ext cx="14" cy="4"/>
              </a:xfrm>
              <a:custGeom>
                <a:avLst/>
                <a:gdLst>
                  <a:gd name="T0" fmla="*/ 12 w 14"/>
                  <a:gd name="T1" fmla="*/ 4 h 4"/>
                  <a:gd name="T2" fmla="*/ 0 w 14"/>
                  <a:gd name="T3" fmla="*/ 0 h 4"/>
                  <a:gd name="T4" fmla="*/ 2 w 14"/>
                  <a:gd name="T5" fmla="*/ 0 h 4"/>
                  <a:gd name="T6" fmla="*/ 14 w 14"/>
                  <a:gd name="T7" fmla="*/ 2 h 4"/>
                  <a:gd name="T8" fmla="*/ 12 w 14"/>
                  <a:gd name="T9" fmla="*/ 4 h 4"/>
                  <a:gd name="T10" fmla="*/ 0 60000 65536"/>
                  <a:gd name="T11" fmla="*/ 0 60000 65536"/>
                  <a:gd name="T12" fmla="*/ 0 60000 65536"/>
                  <a:gd name="T13" fmla="*/ 0 60000 65536"/>
                  <a:gd name="T14" fmla="*/ 0 60000 65536"/>
                  <a:gd name="T15" fmla="*/ 0 w 14"/>
                  <a:gd name="T16" fmla="*/ 0 h 4"/>
                  <a:gd name="T17" fmla="*/ 14 w 14"/>
                  <a:gd name="T18" fmla="*/ 4 h 4"/>
                </a:gdLst>
                <a:ahLst/>
                <a:cxnLst>
                  <a:cxn ang="T10">
                    <a:pos x="T0" y="T1"/>
                  </a:cxn>
                  <a:cxn ang="T11">
                    <a:pos x="T2" y="T3"/>
                  </a:cxn>
                  <a:cxn ang="T12">
                    <a:pos x="T4" y="T5"/>
                  </a:cxn>
                  <a:cxn ang="T13">
                    <a:pos x="T6" y="T7"/>
                  </a:cxn>
                  <a:cxn ang="T14">
                    <a:pos x="T8" y="T9"/>
                  </a:cxn>
                </a:cxnLst>
                <a:rect l="T15" t="T16" r="T17" b="T18"/>
                <a:pathLst>
                  <a:path w="14" h="4">
                    <a:moveTo>
                      <a:pt x="12" y="4"/>
                    </a:moveTo>
                    <a:lnTo>
                      <a:pt x="0" y="0"/>
                    </a:lnTo>
                    <a:lnTo>
                      <a:pt x="2" y="0"/>
                    </a:lnTo>
                    <a:lnTo>
                      <a:pt x="14" y="2"/>
                    </a:lnTo>
                    <a:lnTo>
                      <a:pt x="12" y="4"/>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10" name="Freeform 462"/>
              <p:cNvSpPr>
                <a:spLocks noChangeAspect="1"/>
              </p:cNvSpPr>
              <p:nvPr/>
            </p:nvSpPr>
            <p:spPr bwMode="auto">
              <a:xfrm>
                <a:off x="4058" y="970"/>
                <a:ext cx="22" cy="24"/>
              </a:xfrm>
              <a:custGeom>
                <a:avLst/>
                <a:gdLst>
                  <a:gd name="T0" fmla="*/ 22 w 22"/>
                  <a:gd name="T1" fmla="*/ 24 h 24"/>
                  <a:gd name="T2" fmla="*/ 0 w 22"/>
                  <a:gd name="T3" fmla="*/ 20 h 24"/>
                  <a:gd name="T4" fmla="*/ 0 w 22"/>
                  <a:gd name="T5" fmla="*/ 0 h 24"/>
                  <a:gd name="T6" fmla="*/ 22 w 22"/>
                  <a:gd name="T7" fmla="*/ 4 h 24"/>
                  <a:gd name="T8" fmla="*/ 22 w 22"/>
                  <a:gd name="T9" fmla="*/ 24 h 24"/>
                  <a:gd name="T10" fmla="*/ 0 60000 65536"/>
                  <a:gd name="T11" fmla="*/ 0 60000 65536"/>
                  <a:gd name="T12" fmla="*/ 0 60000 65536"/>
                  <a:gd name="T13" fmla="*/ 0 60000 65536"/>
                  <a:gd name="T14" fmla="*/ 0 60000 65536"/>
                  <a:gd name="T15" fmla="*/ 0 w 22"/>
                  <a:gd name="T16" fmla="*/ 0 h 24"/>
                  <a:gd name="T17" fmla="*/ 22 w 22"/>
                  <a:gd name="T18" fmla="*/ 24 h 24"/>
                </a:gdLst>
                <a:ahLst/>
                <a:cxnLst>
                  <a:cxn ang="T10">
                    <a:pos x="T0" y="T1"/>
                  </a:cxn>
                  <a:cxn ang="T11">
                    <a:pos x="T2" y="T3"/>
                  </a:cxn>
                  <a:cxn ang="T12">
                    <a:pos x="T4" y="T5"/>
                  </a:cxn>
                  <a:cxn ang="T13">
                    <a:pos x="T6" y="T7"/>
                  </a:cxn>
                  <a:cxn ang="T14">
                    <a:pos x="T8" y="T9"/>
                  </a:cxn>
                </a:cxnLst>
                <a:rect l="T15" t="T16" r="T17" b="T18"/>
                <a:pathLst>
                  <a:path w="22" h="24">
                    <a:moveTo>
                      <a:pt x="22" y="24"/>
                    </a:moveTo>
                    <a:lnTo>
                      <a:pt x="0" y="20"/>
                    </a:lnTo>
                    <a:lnTo>
                      <a:pt x="0" y="0"/>
                    </a:lnTo>
                    <a:lnTo>
                      <a:pt x="22" y="4"/>
                    </a:lnTo>
                    <a:lnTo>
                      <a:pt x="22" y="24"/>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11" name="Freeform 463"/>
              <p:cNvSpPr>
                <a:spLocks noChangeAspect="1"/>
              </p:cNvSpPr>
              <p:nvPr/>
            </p:nvSpPr>
            <p:spPr bwMode="auto">
              <a:xfrm>
                <a:off x="4078" y="972"/>
                <a:ext cx="2" cy="22"/>
              </a:xfrm>
              <a:custGeom>
                <a:avLst/>
                <a:gdLst>
                  <a:gd name="T0" fmla="*/ 2 w 2"/>
                  <a:gd name="T1" fmla="*/ 22 h 22"/>
                  <a:gd name="T2" fmla="*/ 0 w 2"/>
                  <a:gd name="T3" fmla="*/ 22 h 22"/>
                  <a:gd name="T4" fmla="*/ 0 w 2"/>
                  <a:gd name="T5" fmla="*/ 2 h 22"/>
                  <a:gd name="T6" fmla="*/ 2 w 2"/>
                  <a:gd name="T7" fmla="*/ 0 h 22"/>
                  <a:gd name="T8" fmla="*/ 2 w 2"/>
                  <a:gd name="T9" fmla="*/ 22 h 22"/>
                  <a:gd name="T10" fmla="*/ 0 60000 65536"/>
                  <a:gd name="T11" fmla="*/ 0 60000 65536"/>
                  <a:gd name="T12" fmla="*/ 0 60000 65536"/>
                  <a:gd name="T13" fmla="*/ 0 60000 65536"/>
                  <a:gd name="T14" fmla="*/ 0 60000 65536"/>
                  <a:gd name="T15" fmla="*/ 0 w 2"/>
                  <a:gd name="T16" fmla="*/ 0 h 22"/>
                  <a:gd name="T17" fmla="*/ 2 w 2"/>
                  <a:gd name="T18" fmla="*/ 22 h 22"/>
                </a:gdLst>
                <a:ahLst/>
                <a:cxnLst>
                  <a:cxn ang="T10">
                    <a:pos x="T0" y="T1"/>
                  </a:cxn>
                  <a:cxn ang="T11">
                    <a:pos x="T2" y="T3"/>
                  </a:cxn>
                  <a:cxn ang="T12">
                    <a:pos x="T4" y="T5"/>
                  </a:cxn>
                  <a:cxn ang="T13">
                    <a:pos x="T6" y="T7"/>
                  </a:cxn>
                  <a:cxn ang="T14">
                    <a:pos x="T8" y="T9"/>
                  </a:cxn>
                </a:cxnLst>
                <a:rect l="T15" t="T16" r="T17" b="T18"/>
                <a:pathLst>
                  <a:path w="2" h="22">
                    <a:moveTo>
                      <a:pt x="2" y="22"/>
                    </a:moveTo>
                    <a:lnTo>
                      <a:pt x="0" y="22"/>
                    </a:lnTo>
                    <a:lnTo>
                      <a:pt x="0" y="2"/>
                    </a:lnTo>
                    <a:lnTo>
                      <a:pt x="2" y="0"/>
                    </a:lnTo>
                    <a:lnTo>
                      <a:pt x="2" y="22"/>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12" name="Freeform 464"/>
              <p:cNvSpPr>
                <a:spLocks noChangeAspect="1"/>
              </p:cNvSpPr>
              <p:nvPr/>
            </p:nvSpPr>
            <p:spPr bwMode="auto">
              <a:xfrm>
                <a:off x="4058" y="968"/>
                <a:ext cx="22" cy="6"/>
              </a:xfrm>
              <a:custGeom>
                <a:avLst/>
                <a:gdLst>
                  <a:gd name="T0" fmla="*/ 20 w 22"/>
                  <a:gd name="T1" fmla="*/ 6 h 6"/>
                  <a:gd name="T2" fmla="*/ 0 w 22"/>
                  <a:gd name="T3" fmla="*/ 2 h 6"/>
                  <a:gd name="T4" fmla="*/ 2 w 22"/>
                  <a:gd name="T5" fmla="*/ 0 h 6"/>
                  <a:gd name="T6" fmla="*/ 22 w 22"/>
                  <a:gd name="T7" fmla="*/ 4 h 6"/>
                  <a:gd name="T8" fmla="*/ 20 w 22"/>
                  <a:gd name="T9" fmla="*/ 6 h 6"/>
                  <a:gd name="T10" fmla="*/ 0 60000 65536"/>
                  <a:gd name="T11" fmla="*/ 0 60000 65536"/>
                  <a:gd name="T12" fmla="*/ 0 60000 65536"/>
                  <a:gd name="T13" fmla="*/ 0 60000 65536"/>
                  <a:gd name="T14" fmla="*/ 0 60000 65536"/>
                  <a:gd name="T15" fmla="*/ 0 w 22"/>
                  <a:gd name="T16" fmla="*/ 0 h 6"/>
                  <a:gd name="T17" fmla="*/ 22 w 22"/>
                  <a:gd name="T18" fmla="*/ 6 h 6"/>
                </a:gdLst>
                <a:ahLst/>
                <a:cxnLst>
                  <a:cxn ang="T10">
                    <a:pos x="T0" y="T1"/>
                  </a:cxn>
                  <a:cxn ang="T11">
                    <a:pos x="T2" y="T3"/>
                  </a:cxn>
                  <a:cxn ang="T12">
                    <a:pos x="T4" y="T5"/>
                  </a:cxn>
                  <a:cxn ang="T13">
                    <a:pos x="T6" y="T7"/>
                  </a:cxn>
                  <a:cxn ang="T14">
                    <a:pos x="T8" y="T9"/>
                  </a:cxn>
                </a:cxnLst>
                <a:rect l="T15" t="T16" r="T17" b="T18"/>
                <a:pathLst>
                  <a:path w="22" h="6">
                    <a:moveTo>
                      <a:pt x="20" y="6"/>
                    </a:moveTo>
                    <a:lnTo>
                      <a:pt x="0" y="2"/>
                    </a:lnTo>
                    <a:lnTo>
                      <a:pt x="2" y="0"/>
                    </a:lnTo>
                    <a:lnTo>
                      <a:pt x="22" y="4"/>
                    </a:lnTo>
                    <a:lnTo>
                      <a:pt x="20" y="6"/>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13" name="Freeform 465"/>
              <p:cNvSpPr>
                <a:spLocks noChangeAspect="1"/>
              </p:cNvSpPr>
              <p:nvPr/>
            </p:nvSpPr>
            <p:spPr bwMode="auto">
              <a:xfrm>
                <a:off x="4062" y="974"/>
                <a:ext cx="14" cy="16"/>
              </a:xfrm>
              <a:custGeom>
                <a:avLst/>
                <a:gdLst>
                  <a:gd name="T0" fmla="*/ 7 w 7"/>
                  <a:gd name="T1" fmla="*/ 5 h 8"/>
                  <a:gd name="T2" fmla="*/ 3 w 7"/>
                  <a:gd name="T3" fmla="*/ 7 h 8"/>
                  <a:gd name="T4" fmla="*/ 0 w 7"/>
                  <a:gd name="T5" fmla="*/ 3 h 8"/>
                  <a:gd name="T6" fmla="*/ 3 w 7"/>
                  <a:gd name="T7" fmla="*/ 0 h 8"/>
                  <a:gd name="T8" fmla="*/ 7 w 7"/>
                  <a:gd name="T9" fmla="*/ 5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7" y="5"/>
                    </a:moveTo>
                    <a:cubicBezTo>
                      <a:pt x="7" y="6"/>
                      <a:pt x="5" y="8"/>
                      <a:pt x="3" y="7"/>
                    </a:cubicBezTo>
                    <a:cubicBezTo>
                      <a:pt x="2" y="7"/>
                      <a:pt x="0" y="5"/>
                      <a:pt x="0" y="3"/>
                    </a:cubicBezTo>
                    <a:cubicBezTo>
                      <a:pt x="0" y="1"/>
                      <a:pt x="2" y="0"/>
                      <a:pt x="3" y="0"/>
                    </a:cubicBezTo>
                    <a:cubicBezTo>
                      <a:pt x="5" y="1"/>
                      <a:pt x="7" y="3"/>
                      <a:pt x="7" y="5"/>
                    </a:cubicBez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14" name="Freeform 466"/>
              <p:cNvSpPr>
                <a:spLocks noChangeAspect="1" noEditPoints="1"/>
              </p:cNvSpPr>
              <p:nvPr/>
            </p:nvSpPr>
            <p:spPr bwMode="auto">
              <a:xfrm>
                <a:off x="4062" y="976"/>
                <a:ext cx="12" cy="12"/>
              </a:xfrm>
              <a:custGeom>
                <a:avLst/>
                <a:gdLst>
                  <a:gd name="T0" fmla="*/ 1 w 6"/>
                  <a:gd name="T1" fmla="*/ 1 h 6"/>
                  <a:gd name="T2" fmla="*/ 0 w 6"/>
                  <a:gd name="T3" fmla="*/ 3 h 6"/>
                  <a:gd name="T4" fmla="*/ 3 w 6"/>
                  <a:gd name="T5" fmla="*/ 6 h 6"/>
                  <a:gd name="T6" fmla="*/ 5 w 6"/>
                  <a:gd name="T7" fmla="*/ 5 h 6"/>
                  <a:gd name="T8" fmla="*/ 6 w 6"/>
                  <a:gd name="T9" fmla="*/ 3 h 6"/>
                  <a:gd name="T10" fmla="*/ 3 w 6"/>
                  <a:gd name="T11" fmla="*/ 0 h 6"/>
                  <a:gd name="T12" fmla="*/ 1 w 6"/>
                  <a:gd name="T13" fmla="*/ 1 h 6"/>
                  <a:gd name="T14" fmla="*/ 3 w 6"/>
                  <a:gd name="T15" fmla="*/ 4 h 6"/>
                  <a:gd name="T16" fmla="*/ 2 w 6"/>
                  <a:gd name="T17" fmla="*/ 3 h 6"/>
                  <a:gd name="T18" fmla="*/ 2 w 6"/>
                  <a:gd name="T19" fmla="*/ 2 h 6"/>
                  <a:gd name="T20" fmla="*/ 3 w 6"/>
                  <a:gd name="T21" fmla="*/ 2 h 6"/>
                  <a:gd name="T22" fmla="*/ 4 w 6"/>
                  <a:gd name="T23" fmla="*/ 3 h 6"/>
                  <a:gd name="T24" fmla="*/ 4 w 6"/>
                  <a:gd name="T25" fmla="*/ 4 h 6"/>
                  <a:gd name="T26" fmla="*/ 3 w 6"/>
                  <a:gd name="T27" fmla="*/ 4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6"/>
                  <a:gd name="T44" fmla="*/ 6 w 6"/>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6">
                    <a:moveTo>
                      <a:pt x="1" y="1"/>
                    </a:moveTo>
                    <a:cubicBezTo>
                      <a:pt x="1" y="1"/>
                      <a:pt x="0" y="2"/>
                      <a:pt x="0" y="3"/>
                    </a:cubicBezTo>
                    <a:cubicBezTo>
                      <a:pt x="0" y="4"/>
                      <a:pt x="2" y="6"/>
                      <a:pt x="3" y="6"/>
                    </a:cubicBezTo>
                    <a:cubicBezTo>
                      <a:pt x="4" y="6"/>
                      <a:pt x="4" y="6"/>
                      <a:pt x="5" y="5"/>
                    </a:cubicBezTo>
                    <a:cubicBezTo>
                      <a:pt x="6" y="5"/>
                      <a:pt x="6" y="4"/>
                      <a:pt x="6" y="3"/>
                    </a:cubicBezTo>
                    <a:cubicBezTo>
                      <a:pt x="6" y="2"/>
                      <a:pt x="5" y="0"/>
                      <a:pt x="3" y="0"/>
                    </a:cubicBezTo>
                    <a:cubicBezTo>
                      <a:pt x="2" y="0"/>
                      <a:pt x="2" y="0"/>
                      <a:pt x="1" y="1"/>
                    </a:cubicBezTo>
                    <a:close/>
                    <a:moveTo>
                      <a:pt x="3" y="4"/>
                    </a:moveTo>
                    <a:cubicBezTo>
                      <a:pt x="3" y="4"/>
                      <a:pt x="2" y="3"/>
                      <a:pt x="2" y="3"/>
                    </a:cubicBezTo>
                    <a:cubicBezTo>
                      <a:pt x="2" y="2"/>
                      <a:pt x="2" y="2"/>
                      <a:pt x="2" y="2"/>
                    </a:cubicBezTo>
                    <a:cubicBezTo>
                      <a:pt x="2" y="2"/>
                      <a:pt x="3" y="2"/>
                      <a:pt x="3" y="2"/>
                    </a:cubicBezTo>
                    <a:cubicBezTo>
                      <a:pt x="4" y="2"/>
                      <a:pt x="4" y="3"/>
                      <a:pt x="4" y="3"/>
                    </a:cubicBezTo>
                    <a:cubicBezTo>
                      <a:pt x="4" y="4"/>
                      <a:pt x="4" y="4"/>
                      <a:pt x="4" y="4"/>
                    </a:cubicBezTo>
                    <a:cubicBezTo>
                      <a:pt x="4" y="4"/>
                      <a:pt x="4" y="4"/>
                      <a:pt x="3" y="4"/>
                    </a:cubicBezTo>
                    <a:close/>
                  </a:path>
                </a:pathLst>
              </a:custGeom>
              <a:solidFill>
                <a:srgbClr val="D3DBE4"/>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15" name="Freeform 467"/>
              <p:cNvSpPr>
                <a:spLocks noChangeAspect="1"/>
              </p:cNvSpPr>
              <p:nvPr/>
            </p:nvSpPr>
            <p:spPr bwMode="auto">
              <a:xfrm>
                <a:off x="4064" y="978"/>
                <a:ext cx="8" cy="8"/>
              </a:xfrm>
              <a:custGeom>
                <a:avLst/>
                <a:gdLst>
                  <a:gd name="T0" fmla="*/ 4 w 4"/>
                  <a:gd name="T1" fmla="*/ 2 h 4"/>
                  <a:gd name="T2" fmla="*/ 2 w 4"/>
                  <a:gd name="T3" fmla="*/ 4 h 4"/>
                  <a:gd name="T4" fmla="*/ 0 w 4"/>
                  <a:gd name="T5" fmla="*/ 2 h 4"/>
                  <a:gd name="T6" fmla="*/ 2 w 4"/>
                  <a:gd name="T7" fmla="*/ 0 h 4"/>
                  <a:gd name="T8" fmla="*/ 4 w 4"/>
                  <a:gd name="T9" fmla="*/ 2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4" y="2"/>
                    </a:moveTo>
                    <a:cubicBezTo>
                      <a:pt x="4" y="4"/>
                      <a:pt x="3" y="4"/>
                      <a:pt x="2" y="4"/>
                    </a:cubicBezTo>
                    <a:cubicBezTo>
                      <a:pt x="1" y="4"/>
                      <a:pt x="0" y="3"/>
                      <a:pt x="0" y="2"/>
                    </a:cubicBezTo>
                    <a:cubicBezTo>
                      <a:pt x="0" y="1"/>
                      <a:pt x="1" y="0"/>
                      <a:pt x="2" y="0"/>
                    </a:cubicBezTo>
                    <a:cubicBezTo>
                      <a:pt x="3" y="0"/>
                      <a:pt x="4" y="1"/>
                      <a:pt x="4" y="2"/>
                    </a:cubicBez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16" name="Freeform 468"/>
              <p:cNvSpPr>
                <a:spLocks noChangeAspect="1"/>
              </p:cNvSpPr>
              <p:nvPr/>
            </p:nvSpPr>
            <p:spPr bwMode="auto">
              <a:xfrm>
                <a:off x="4084" y="974"/>
                <a:ext cx="20" cy="26"/>
              </a:xfrm>
              <a:custGeom>
                <a:avLst/>
                <a:gdLst>
                  <a:gd name="T0" fmla="*/ 20 w 20"/>
                  <a:gd name="T1" fmla="*/ 26 h 26"/>
                  <a:gd name="T2" fmla="*/ 0 w 20"/>
                  <a:gd name="T3" fmla="*/ 22 h 26"/>
                  <a:gd name="T4" fmla="*/ 0 w 20"/>
                  <a:gd name="T5" fmla="*/ 0 h 26"/>
                  <a:gd name="T6" fmla="*/ 20 w 20"/>
                  <a:gd name="T7" fmla="*/ 4 h 26"/>
                  <a:gd name="T8" fmla="*/ 20 w 20"/>
                  <a:gd name="T9" fmla="*/ 26 h 26"/>
                  <a:gd name="T10" fmla="*/ 0 60000 65536"/>
                  <a:gd name="T11" fmla="*/ 0 60000 65536"/>
                  <a:gd name="T12" fmla="*/ 0 60000 65536"/>
                  <a:gd name="T13" fmla="*/ 0 60000 65536"/>
                  <a:gd name="T14" fmla="*/ 0 60000 65536"/>
                  <a:gd name="T15" fmla="*/ 0 w 20"/>
                  <a:gd name="T16" fmla="*/ 0 h 26"/>
                  <a:gd name="T17" fmla="*/ 20 w 20"/>
                  <a:gd name="T18" fmla="*/ 26 h 26"/>
                </a:gdLst>
                <a:ahLst/>
                <a:cxnLst>
                  <a:cxn ang="T10">
                    <a:pos x="T0" y="T1"/>
                  </a:cxn>
                  <a:cxn ang="T11">
                    <a:pos x="T2" y="T3"/>
                  </a:cxn>
                  <a:cxn ang="T12">
                    <a:pos x="T4" y="T5"/>
                  </a:cxn>
                  <a:cxn ang="T13">
                    <a:pos x="T6" y="T7"/>
                  </a:cxn>
                  <a:cxn ang="T14">
                    <a:pos x="T8" y="T9"/>
                  </a:cxn>
                </a:cxnLst>
                <a:rect l="T15" t="T16" r="T17" b="T18"/>
                <a:pathLst>
                  <a:path w="20" h="26">
                    <a:moveTo>
                      <a:pt x="20" y="26"/>
                    </a:moveTo>
                    <a:lnTo>
                      <a:pt x="0" y="22"/>
                    </a:lnTo>
                    <a:lnTo>
                      <a:pt x="0" y="0"/>
                    </a:lnTo>
                    <a:lnTo>
                      <a:pt x="20" y="4"/>
                    </a:lnTo>
                    <a:lnTo>
                      <a:pt x="20" y="26"/>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17" name="Freeform 469"/>
              <p:cNvSpPr>
                <a:spLocks noChangeAspect="1"/>
              </p:cNvSpPr>
              <p:nvPr/>
            </p:nvSpPr>
            <p:spPr bwMode="auto">
              <a:xfrm>
                <a:off x="4104" y="978"/>
                <a:ext cx="2" cy="22"/>
              </a:xfrm>
              <a:custGeom>
                <a:avLst/>
                <a:gdLst>
                  <a:gd name="T0" fmla="*/ 2 w 2"/>
                  <a:gd name="T1" fmla="*/ 20 h 22"/>
                  <a:gd name="T2" fmla="*/ 0 w 2"/>
                  <a:gd name="T3" fmla="*/ 22 h 22"/>
                  <a:gd name="T4" fmla="*/ 0 w 2"/>
                  <a:gd name="T5" fmla="*/ 0 h 22"/>
                  <a:gd name="T6" fmla="*/ 2 w 2"/>
                  <a:gd name="T7" fmla="*/ 0 h 22"/>
                  <a:gd name="T8" fmla="*/ 2 w 2"/>
                  <a:gd name="T9" fmla="*/ 20 h 22"/>
                  <a:gd name="T10" fmla="*/ 0 60000 65536"/>
                  <a:gd name="T11" fmla="*/ 0 60000 65536"/>
                  <a:gd name="T12" fmla="*/ 0 60000 65536"/>
                  <a:gd name="T13" fmla="*/ 0 60000 65536"/>
                  <a:gd name="T14" fmla="*/ 0 60000 65536"/>
                  <a:gd name="T15" fmla="*/ 0 w 2"/>
                  <a:gd name="T16" fmla="*/ 0 h 22"/>
                  <a:gd name="T17" fmla="*/ 2 w 2"/>
                  <a:gd name="T18" fmla="*/ 22 h 22"/>
                </a:gdLst>
                <a:ahLst/>
                <a:cxnLst>
                  <a:cxn ang="T10">
                    <a:pos x="T0" y="T1"/>
                  </a:cxn>
                  <a:cxn ang="T11">
                    <a:pos x="T2" y="T3"/>
                  </a:cxn>
                  <a:cxn ang="T12">
                    <a:pos x="T4" y="T5"/>
                  </a:cxn>
                  <a:cxn ang="T13">
                    <a:pos x="T6" y="T7"/>
                  </a:cxn>
                  <a:cxn ang="T14">
                    <a:pos x="T8" y="T9"/>
                  </a:cxn>
                </a:cxnLst>
                <a:rect l="T15" t="T16" r="T17" b="T18"/>
                <a:pathLst>
                  <a:path w="2" h="22">
                    <a:moveTo>
                      <a:pt x="2" y="20"/>
                    </a:moveTo>
                    <a:lnTo>
                      <a:pt x="0" y="22"/>
                    </a:lnTo>
                    <a:lnTo>
                      <a:pt x="0" y="0"/>
                    </a:lnTo>
                    <a:lnTo>
                      <a:pt x="2" y="0"/>
                    </a:lnTo>
                    <a:lnTo>
                      <a:pt x="2" y="20"/>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18" name="Freeform 470"/>
              <p:cNvSpPr>
                <a:spLocks noChangeAspect="1"/>
              </p:cNvSpPr>
              <p:nvPr/>
            </p:nvSpPr>
            <p:spPr bwMode="auto">
              <a:xfrm>
                <a:off x="4084" y="974"/>
                <a:ext cx="22" cy="4"/>
              </a:xfrm>
              <a:custGeom>
                <a:avLst/>
                <a:gdLst>
                  <a:gd name="T0" fmla="*/ 20 w 22"/>
                  <a:gd name="T1" fmla="*/ 4 h 4"/>
                  <a:gd name="T2" fmla="*/ 0 w 22"/>
                  <a:gd name="T3" fmla="*/ 0 h 4"/>
                  <a:gd name="T4" fmla="*/ 2 w 22"/>
                  <a:gd name="T5" fmla="*/ 0 h 4"/>
                  <a:gd name="T6" fmla="*/ 22 w 22"/>
                  <a:gd name="T7" fmla="*/ 4 h 4"/>
                  <a:gd name="T8" fmla="*/ 20 w 22"/>
                  <a:gd name="T9" fmla="*/ 4 h 4"/>
                  <a:gd name="T10" fmla="*/ 0 60000 65536"/>
                  <a:gd name="T11" fmla="*/ 0 60000 65536"/>
                  <a:gd name="T12" fmla="*/ 0 60000 65536"/>
                  <a:gd name="T13" fmla="*/ 0 60000 65536"/>
                  <a:gd name="T14" fmla="*/ 0 60000 65536"/>
                  <a:gd name="T15" fmla="*/ 0 w 22"/>
                  <a:gd name="T16" fmla="*/ 0 h 4"/>
                  <a:gd name="T17" fmla="*/ 22 w 22"/>
                  <a:gd name="T18" fmla="*/ 4 h 4"/>
                </a:gdLst>
                <a:ahLst/>
                <a:cxnLst>
                  <a:cxn ang="T10">
                    <a:pos x="T0" y="T1"/>
                  </a:cxn>
                  <a:cxn ang="T11">
                    <a:pos x="T2" y="T3"/>
                  </a:cxn>
                  <a:cxn ang="T12">
                    <a:pos x="T4" y="T5"/>
                  </a:cxn>
                  <a:cxn ang="T13">
                    <a:pos x="T6" y="T7"/>
                  </a:cxn>
                  <a:cxn ang="T14">
                    <a:pos x="T8" y="T9"/>
                  </a:cxn>
                </a:cxnLst>
                <a:rect l="T15" t="T16" r="T17" b="T18"/>
                <a:pathLst>
                  <a:path w="22" h="4">
                    <a:moveTo>
                      <a:pt x="20" y="4"/>
                    </a:moveTo>
                    <a:lnTo>
                      <a:pt x="0" y="0"/>
                    </a:lnTo>
                    <a:lnTo>
                      <a:pt x="2" y="0"/>
                    </a:lnTo>
                    <a:lnTo>
                      <a:pt x="22" y="4"/>
                    </a:lnTo>
                    <a:lnTo>
                      <a:pt x="20" y="4"/>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19" name="Freeform 471"/>
              <p:cNvSpPr>
                <a:spLocks noChangeAspect="1"/>
              </p:cNvSpPr>
              <p:nvPr/>
            </p:nvSpPr>
            <p:spPr bwMode="auto">
              <a:xfrm>
                <a:off x="4088" y="980"/>
                <a:ext cx="12" cy="14"/>
              </a:xfrm>
              <a:custGeom>
                <a:avLst/>
                <a:gdLst>
                  <a:gd name="T0" fmla="*/ 6 w 6"/>
                  <a:gd name="T1" fmla="*/ 4 h 7"/>
                  <a:gd name="T2" fmla="*/ 3 w 6"/>
                  <a:gd name="T3" fmla="*/ 7 h 7"/>
                  <a:gd name="T4" fmla="*/ 0 w 6"/>
                  <a:gd name="T5" fmla="*/ 3 h 7"/>
                  <a:gd name="T6" fmla="*/ 3 w 6"/>
                  <a:gd name="T7" fmla="*/ 0 h 7"/>
                  <a:gd name="T8" fmla="*/ 6 w 6"/>
                  <a:gd name="T9" fmla="*/ 4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6" y="4"/>
                    </a:moveTo>
                    <a:cubicBezTo>
                      <a:pt x="6" y="6"/>
                      <a:pt x="5" y="7"/>
                      <a:pt x="3" y="7"/>
                    </a:cubicBezTo>
                    <a:cubicBezTo>
                      <a:pt x="1" y="7"/>
                      <a:pt x="0" y="5"/>
                      <a:pt x="0" y="3"/>
                    </a:cubicBezTo>
                    <a:cubicBezTo>
                      <a:pt x="0" y="1"/>
                      <a:pt x="1" y="0"/>
                      <a:pt x="3" y="0"/>
                    </a:cubicBezTo>
                    <a:cubicBezTo>
                      <a:pt x="5" y="0"/>
                      <a:pt x="6" y="2"/>
                      <a:pt x="6" y="4"/>
                    </a:cubicBez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20" name="Freeform 472"/>
              <p:cNvSpPr>
                <a:spLocks noChangeAspect="1" noEditPoints="1"/>
              </p:cNvSpPr>
              <p:nvPr/>
            </p:nvSpPr>
            <p:spPr bwMode="auto">
              <a:xfrm>
                <a:off x="4088" y="980"/>
                <a:ext cx="12" cy="14"/>
              </a:xfrm>
              <a:custGeom>
                <a:avLst/>
                <a:gdLst>
                  <a:gd name="T0" fmla="*/ 1 w 6"/>
                  <a:gd name="T1" fmla="*/ 1 h 7"/>
                  <a:gd name="T2" fmla="*/ 0 w 6"/>
                  <a:gd name="T3" fmla="*/ 3 h 7"/>
                  <a:gd name="T4" fmla="*/ 3 w 6"/>
                  <a:gd name="T5" fmla="*/ 7 h 7"/>
                  <a:gd name="T6" fmla="*/ 5 w 6"/>
                  <a:gd name="T7" fmla="*/ 6 h 7"/>
                  <a:gd name="T8" fmla="*/ 6 w 6"/>
                  <a:gd name="T9" fmla="*/ 4 h 7"/>
                  <a:gd name="T10" fmla="*/ 3 w 6"/>
                  <a:gd name="T11" fmla="*/ 1 h 7"/>
                  <a:gd name="T12" fmla="*/ 1 w 6"/>
                  <a:gd name="T13" fmla="*/ 1 h 7"/>
                  <a:gd name="T14" fmla="*/ 3 w 6"/>
                  <a:gd name="T15" fmla="*/ 5 h 7"/>
                  <a:gd name="T16" fmla="*/ 2 w 6"/>
                  <a:gd name="T17" fmla="*/ 3 h 7"/>
                  <a:gd name="T18" fmla="*/ 2 w 6"/>
                  <a:gd name="T19" fmla="*/ 3 h 7"/>
                  <a:gd name="T20" fmla="*/ 3 w 6"/>
                  <a:gd name="T21" fmla="*/ 2 h 7"/>
                  <a:gd name="T22" fmla="*/ 4 w 6"/>
                  <a:gd name="T23" fmla="*/ 4 h 7"/>
                  <a:gd name="T24" fmla="*/ 4 w 6"/>
                  <a:gd name="T25" fmla="*/ 5 h 7"/>
                  <a:gd name="T26" fmla="*/ 3 w 6"/>
                  <a:gd name="T27" fmla="*/ 5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7"/>
                  <a:gd name="T44" fmla="*/ 6 w 6"/>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7">
                    <a:moveTo>
                      <a:pt x="1" y="1"/>
                    </a:moveTo>
                    <a:cubicBezTo>
                      <a:pt x="0" y="2"/>
                      <a:pt x="0" y="2"/>
                      <a:pt x="0" y="3"/>
                    </a:cubicBezTo>
                    <a:cubicBezTo>
                      <a:pt x="0" y="5"/>
                      <a:pt x="1" y="6"/>
                      <a:pt x="3" y="7"/>
                    </a:cubicBezTo>
                    <a:cubicBezTo>
                      <a:pt x="3" y="7"/>
                      <a:pt x="4" y="6"/>
                      <a:pt x="5" y="6"/>
                    </a:cubicBezTo>
                    <a:cubicBezTo>
                      <a:pt x="5" y="5"/>
                      <a:pt x="6" y="5"/>
                      <a:pt x="6" y="4"/>
                    </a:cubicBezTo>
                    <a:cubicBezTo>
                      <a:pt x="6" y="2"/>
                      <a:pt x="4" y="1"/>
                      <a:pt x="3" y="1"/>
                    </a:cubicBezTo>
                    <a:cubicBezTo>
                      <a:pt x="2" y="0"/>
                      <a:pt x="2" y="1"/>
                      <a:pt x="1" y="1"/>
                    </a:cubicBezTo>
                    <a:close/>
                    <a:moveTo>
                      <a:pt x="3" y="5"/>
                    </a:moveTo>
                    <a:cubicBezTo>
                      <a:pt x="2" y="5"/>
                      <a:pt x="2" y="4"/>
                      <a:pt x="2" y="3"/>
                    </a:cubicBezTo>
                    <a:cubicBezTo>
                      <a:pt x="2" y="3"/>
                      <a:pt x="2" y="3"/>
                      <a:pt x="2" y="3"/>
                    </a:cubicBezTo>
                    <a:cubicBezTo>
                      <a:pt x="2" y="2"/>
                      <a:pt x="2" y="2"/>
                      <a:pt x="3" y="2"/>
                    </a:cubicBezTo>
                    <a:cubicBezTo>
                      <a:pt x="3" y="2"/>
                      <a:pt x="4" y="3"/>
                      <a:pt x="4" y="4"/>
                    </a:cubicBezTo>
                    <a:cubicBezTo>
                      <a:pt x="4" y="4"/>
                      <a:pt x="4" y="4"/>
                      <a:pt x="4" y="5"/>
                    </a:cubicBezTo>
                    <a:cubicBezTo>
                      <a:pt x="4" y="5"/>
                      <a:pt x="3" y="5"/>
                      <a:pt x="3" y="5"/>
                    </a:cubicBezTo>
                    <a:close/>
                  </a:path>
                </a:pathLst>
              </a:custGeom>
              <a:solidFill>
                <a:srgbClr val="D3DBE4"/>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21" name="Freeform 473"/>
              <p:cNvSpPr>
                <a:spLocks noChangeAspect="1"/>
              </p:cNvSpPr>
              <p:nvPr/>
            </p:nvSpPr>
            <p:spPr bwMode="auto">
              <a:xfrm>
                <a:off x="4090" y="982"/>
                <a:ext cx="8" cy="10"/>
              </a:xfrm>
              <a:custGeom>
                <a:avLst/>
                <a:gdLst>
                  <a:gd name="T0" fmla="*/ 4 w 4"/>
                  <a:gd name="T1" fmla="*/ 3 h 5"/>
                  <a:gd name="T2" fmla="*/ 2 w 4"/>
                  <a:gd name="T3" fmla="*/ 5 h 5"/>
                  <a:gd name="T4" fmla="*/ 0 w 4"/>
                  <a:gd name="T5" fmla="*/ 2 h 5"/>
                  <a:gd name="T6" fmla="*/ 2 w 4"/>
                  <a:gd name="T7" fmla="*/ 0 h 5"/>
                  <a:gd name="T8" fmla="*/ 4 w 4"/>
                  <a:gd name="T9" fmla="*/ 3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4" y="3"/>
                    </a:moveTo>
                    <a:cubicBezTo>
                      <a:pt x="4" y="4"/>
                      <a:pt x="3" y="5"/>
                      <a:pt x="2" y="5"/>
                    </a:cubicBezTo>
                    <a:cubicBezTo>
                      <a:pt x="1" y="4"/>
                      <a:pt x="0" y="3"/>
                      <a:pt x="0" y="2"/>
                    </a:cubicBezTo>
                    <a:cubicBezTo>
                      <a:pt x="0" y="1"/>
                      <a:pt x="1" y="0"/>
                      <a:pt x="2" y="0"/>
                    </a:cubicBezTo>
                    <a:cubicBezTo>
                      <a:pt x="3" y="1"/>
                      <a:pt x="4" y="2"/>
                      <a:pt x="4" y="3"/>
                    </a:cubicBez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22" name="Freeform 474"/>
              <p:cNvSpPr>
                <a:spLocks noChangeAspect="1"/>
              </p:cNvSpPr>
              <p:nvPr/>
            </p:nvSpPr>
            <p:spPr bwMode="auto">
              <a:xfrm>
                <a:off x="4132" y="984"/>
                <a:ext cx="36" cy="28"/>
              </a:xfrm>
              <a:custGeom>
                <a:avLst/>
                <a:gdLst>
                  <a:gd name="T0" fmla="*/ 36 w 36"/>
                  <a:gd name="T1" fmla="*/ 28 h 28"/>
                  <a:gd name="T2" fmla="*/ 0 w 36"/>
                  <a:gd name="T3" fmla="*/ 22 h 28"/>
                  <a:gd name="T4" fmla="*/ 0 w 36"/>
                  <a:gd name="T5" fmla="*/ 0 h 28"/>
                  <a:gd name="T6" fmla="*/ 36 w 36"/>
                  <a:gd name="T7" fmla="*/ 6 h 28"/>
                  <a:gd name="T8" fmla="*/ 36 w 36"/>
                  <a:gd name="T9" fmla="*/ 28 h 28"/>
                  <a:gd name="T10" fmla="*/ 0 60000 65536"/>
                  <a:gd name="T11" fmla="*/ 0 60000 65536"/>
                  <a:gd name="T12" fmla="*/ 0 60000 65536"/>
                  <a:gd name="T13" fmla="*/ 0 60000 65536"/>
                  <a:gd name="T14" fmla="*/ 0 60000 65536"/>
                  <a:gd name="T15" fmla="*/ 0 w 36"/>
                  <a:gd name="T16" fmla="*/ 0 h 28"/>
                  <a:gd name="T17" fmla="*/ 36 w 36"/>
                  <a:gd name="T18" fmla="*/ 28 h 28"/>
                </a:gdLst>
                <a:ahLst/>
                <a:cxnLst>
                  <a:cxn ang="T10">
                    <a:pos x="T0" y="T1"/>
                  </a:cxn>
                  <a:cxn ang="T11">
                    <a:pos x="T2" y="T3"/>
                  </a:cxn>
                  <a:cxn ang="T12">
                    <a:pos x="T4" y="T5"/>
                  </a:cxn>
                  <a:cxn ang="T13">
                    <a:pos x="T6" y="T7"/>
                  </a:cxn>
                  <a:cxn ang="T14">
                    <a:pos x="T8" y="T9"/>
                  </a:cxn>
                </a:cxnLst>
                <a:rect l="T15" t="T16" r="T17" b="T18"/>
                <a:pathLst>
                  <a:path w="36" h="28">
                    <a:moveTo>
                      <a:pt x="36" y="28"/>
                    </a:moveTo>
                    <a:lnTo>
                      <a:pt x="0" y="22"/>
                    </a:lnTo>
                    <a:lnTo>
                      <a:pt x="0" y="0"/>
                    </a:lnTo>
                    <a:lnTo>
                      <a:pt x="36" y="6"/>
                    </a:lnTo>
                    <a:lnTo>
                      <a:pt x="36" y="28"/>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23" name="Freeform 475"/>
              <p:cNvSpPr>
                <a:spLocks noChangeAspect="1"/>
              </p:cNvSpPr>
              <p:nvPr/>
            </p:nvSpPr>
            <p:spPr bwMode="auto">
              <a:xfrm>
                <a:off x="4168" y="988"/>
                <a:ext cx="4" cy="24"/>
              </a:xfrm>
              <a:custGeom>
                <a:avLst/>
                <a:gdLst>
                  <a:gd name="T0" fmla="*/ 4 w 4"/>
                  <a:gd name="T1" fmla="*/ 22 h 24"/>
                  <a:gd name="T2" fmla="*/ 0 w 4"/>
                  <a:gd name="T3" fmla="*/ 24 h 24"/>
                  <a:gd name="T4" fmla="*/ 0 w 4"/>
                  <a:gd name="T5" fmla="*/ 2 h 24"/>
                  <a:gd name="T6" fmla="*/ 4 w 4"/>
                  <a:gd name="T7" fmla="*/ 0 h 24"/>
                  <a:gd name="T8" fmla="*/ 4 w 4"/>
                  <a:gd name="T9" fmla="*/ 22 h 24"/>
                  <a:gd name="T10" fmla="*/ 0 60000 65536"/>
                  <a:gd name="T11" fmla="*/ 0 60000 65536"/>
                  <a:gd name="T12" fmla="*/ 0 60000 65536"/>
                  <a:gd name="T13" fmla="*/ 0 60000 65536"/>
                  <a:gd name="T14" fmla="*/ 0 60000 65536"/>
                  <a:gd name="T15" fmla="*/ 0 w 4"/>
                  <a:gd name="T16" fmla="*/ 0 h 24"/>
                  <a:gd name="T17" fmla="*/ 4 w 4"/>
                  <a:gd name="T18" fmla="*/ 24 h 24"/>
                </a:gdLst>
                <a:ahLst/>
                <a:cxnLst>
                  <a:cxn ang="T10">
                    <a:pos x="T0" y="T1"/>
                  </a:cxn>
                  <a:cxn ang="T11">
                    <a:pos x="T2" y="T3"/>
                  </a:cxn>
                  <a:cxn ang="T12">
                    <a:pos x="T4" y="T5"/>
                  </a:cxn>
                  <a:cxn ang="T13">
                    <a:pos x="T6" y="T7"/>
                  </a:cxn>
                  <a:cxn ang="T14">
                    <a:pos x="T8" y="T9"/>
                  </a:cxn>
                </a:cxnLst>
                <a:rect l="T15" t="T16" r="T17" b="T18"/>
                <a:pathLst>
                  <a:path w="4" h="24">
                    <a:moveTo>
                      <a:pt x="4" y="22"/>
                    </a:moveTo>
                    <a:lnTo>
                      <a:pt x="0" y="24"/>
                    </a:lnTo>
                    <a:lnTo>
                      <a:pt x="0" y="2"/>
                    </a:lnTo>
                    <a:lnTo>
                      <a:pt x="4" y="0"/>
                    </a:lnTo>
                    <a:lnTo>
                      <a:pt x="4" y="22"/>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24" name="Freeform 476"/>
              <p:cNvSpPr>
                <a:spLocks noChangeAspect="1"/>
              </p:cNvSpPr>
              <p:nvPr/>
            </p:nvSpPr>
            <p:spPr bwMode="auto">
              <a:xfrm>
                <a:off x="4132" y="982"/>
                <a:ext cx="40" cy="8"/>
              </a:xfrm>
              <a:custGeom>
                <a:avLst/>
                <a:gdLst>
                  <a:gd name="T0" fmla="*/ 36 w 40"/>
                  <a:gd name="T1" fmla="*/ 8 h 8"/>
                  <a:gd name="T2" fmla="*/ 0 w 40"/>
                  <a:gd name="T3" fmla="*/ 2 h 8"/>
                  <a:gd name="T4" fmla="*/ 6 w 40"/>
                  <a:gd name="T5" fmla="*/ 0 h 8"/>
                  <a:gd name="T6" fmla="*/ 40 w 40"/>
                  <a:gd name="T7" fmla="*/ 6 h 8"/>
                  <a:gd name="T8" fmla="*/ 36 w 40"/>
                  <a:gd name="T9" fmla="*/ 8 h 8"/>
                  <a:gd name="T10" fmla="*/ 0 60000 65536"/>
                  <a:gd name="T11" fmla="*/ 0 60000 65536"/>
                  <a:gd name="T12" fmla="*/ 0 60000 65536"/>
                  <a:gd name="T13" fmla="*/ 0 60000 65536"/>
                  <a:gd name="T14" fmla="*/ 0 60000 65536"/>
                  <a:gd name="T15" fmla="*/ 0 w 40"/>
                  <a:gd name="T16" fmla="*/ 0 h 8"/>
                  <a:gd name="T17" fmla="*/ 40 w 40"/>
                  <a:gd name="T18" fmla="*/ 8 h 8"/>
                </a:gdLst>
                <a:ahLst/>
                <a:cxnLst>
                  <a:cxn ang="T10">
                    <a:pos x="T0" y="T1"/>
                  </a:cxn>
                  <a:cxn ang="T11">
                    <a:pos x="T2" y="T3"/>
                  </a:cxn>
                  <a:cxn ang="T12">
                    <a:pos x="T4" y="T5"/>
                  </a:cxn>
                  <a:cxn ang="T13">
                    <a:pos x="T6" y="T7"/>
                  </a:cxn>
                  <a:cxn ang="T14">
                    <a:pos x="T8" y="T9"/>
                  </a:cxn>
                </a:cxnLst>
                <a:rect l="T15" t="T16" r="T17" b="T18"/>
                <a:pathLst>
                  <a:path w="40" h="8">
                    <a:moveTo>
                      <a:pt x="36" y="8"/>
                    </a:moveTo>
                    <a:lnTo>
                      <a:pt x="0" y="2"/>
                    </a:lnTo>
                    <a:lnTo>
                      <a:pt x="6" y="0"/>
                    </a:lnTo>
                    <a:lnTo>
                      <a:pt x="40" y="6"/>
                    </a:lnTo>
                    <a:lnTo>
                      <a:pt x="36" y="8"/>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25" name="Freeform 477"/>
              <p:cNvSpPr>
                <a:spLocks noChangeAspect="1"/>
              </p:cNvSpPr>
              <p:nvPr/>
            </p:nvSpPr>
            <p:spPr bwMode="auto">
              <a:xfrm>
                <a:off x="4180" y="992"/>
                <a:ext cx="34" cy="30"/>
              </a:xfrm>
              <a:custGeom>
                <a:avLst/>
                <a:gdLst>
                  <a:gd name="T0" fmla="*/ 34 w 34"/>
                  <a:gd name="T1" fmla="*/ 30 h 30"/>
                  <a:gd name="T2" fmla="*/ 0 w 34"/>
                  <a:gd name="T3" fmla="*/ 22 h 30"/>
                  <a:gd name="T4" fmla="*/ 0 w 34"/>
                  <a:gd name="T5" fmla="*/ 0 h 30"/>
                  <a:gd name="T6" fmla="*/ 34 w 34"/>
                  <a:gd name="T7" fmla="*/ 8 h 30"/>
                  <a:gd name="T8" fmla="*/ 34 w 34"/>
                  <a:gd name="T9" fmla="*/ 30 h 30"/>
                  <a:gd name="T10" fmla="*/ 0 60000 65536"/>
                  <a:gd name="T11" fmla="*/ 0 60000 65536"/>
                  <a:gd name="T12" fmla="*/ 0 60000 65536"/>
                  <a:gd name="T13" fmla="*/ 0 60000 65536"/>
                  <a:gd name="T14" fmla="*/ 0 60000 65536"/>
                  <a:gd name="T15" fmla="*/ 0 w 34"/>
                  <a:gd name="T16" fmla="*/ 0 h 30"/>
                  <a:gd name="T17" fmla="*/ 34 w 34"/>
                  <a:gd name="T18" fmla="*/ 30 h 30"/>
                </a:gdLst>
                <a:ahLst/>
                <a:cxnLst>
                  <a:cxn ang="T10">
                    <a:pos x="T0" y="T1"/>
                  </a:cxn>
                  <a:cxn ang="T11">
                    <a:pos x="T2" y="T3"/>
                  </a:cxn>
                  <a:cxn ang="T12">
                    <a:pos x="T4" y="T5"/>
                  </a:cxn>
                  <a:cxn ang="T13">
                    <a:pos x="T6" y="T7"/>
                  </a:cxn>
                  <a:cxn ang="T14">
                    <a:pos x="T8" y="T9"/>
                  </a:cxn>
                </a:cxnLst>
                <a:rect l="T15" t="T16" r="T17" b="T18"/>
                <a:pathLst>
                  <a:path w="34" h="30">
                    <a:moveTo>
                      <a:pt x="34" y="30"/>
                    </a:moveTo>
                    <a:lnTo>
                      <a:pt x="0" y="22"/>
                    </a:lnTo>
                    <a:lnTo>
                      <a:pt x="0" y="0"/>
                    </a:lnTo>
                    <a:lnTo>
                      <a:pt x="34" y="8"/>
                    </a:lnTo>
                    <a:lnTo>
                      <a:pt x="34" y="30"/>
                    </a:ln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26" name="Freeform 478"/>
              <p:cNvSpPr>
                <a:spLocks noChangeAspect="1"/>
              </p:cNvSpPr>
              <p:nvPr/>
            </p:nvSpPr>
            <p:spPr bwMode="auto">
              <a:xfrm>
                <a:off x="4214" y="998"/>
                <a:ext cx="4" cy="24"/>
              </a:xfrm>
              <a:custGeom>
                <a:avLst/>
                <a:gdLst>
                  <a:gd name="T0" fmla="*/ 4 w 4"/>
                  <a:gd name="T1" fmla="*/ 22 h 24"/>
                  <a:gd name="T2" fmla="*/ 0 w 4"/>
                  <a:gd name="T3" fmla="*/ 24 h 24"/>
                  <a:gd name="T4" fmla="*/ 0 w 4"/>
                  <a:gd name="T5" fmla="*/ 2 h 24"/>
                  <a:gd name="T6" fmla="*/ 4 w 4"/>
                  <a:gd name="T7" fmla="*/ 0 h 24"/>
                  <a:gd name="T8" fmla="*/ 4 w 4"/>
                  <a:gd name="T9" fmla="*/ 22 h 24"/>
                  <a:gd name="T10" fmla="*/ 0 60000 65536"/>
                  <a:gd name="T11" fmla="*/ 0 60000 65536"/>
                  <a:gd name="T12" fmla="*/ 0 60000 65536"/>
                  <a:gd name="T13" fmla="*/ 0 60000 65536"/>
                  <a:gd name="T14" fmla="*/ 0 60000 65536"/>
                  <a:gd name="T15" fmla="*/ 0 w 4"/>
                  <a:gd name="T16" fmla="*/ 0 h 24"/>
                  <a:gd name="T17" fmla="*/ 4 w 4"/>
                  <a:gd name="T18" fmla="*/ 24 h 24"/>
                </a:gdLst>
                <a:ahLst/>
                <a:cxnLst>
                  <a:cxn ang="T10">
                    <a:pos x="T0" y="T1"/>
                  </a:cxn>
                  <a:cxn ang="T11">
                    <a:pos x="T2" y="T3"/>
                  </a:cxn>
                  <a:cxn ang="T12">
                    <a:pos x="T4" y="T5"/>
                  </a:cxn>
                  <a:cxn ang="T13">
                    <a:pos x="T6" y="T7"/>
                  </a:cxn>
                  <a:cxn ang="T14">
                    <a:pos x="T8" y="T9"/>
                  </a:cxn>
                </a:cxnLst>
                <a:rect l="T15" t="T16" r="T17" b="T18"/>
                <a:pathLst>
                  <a:path w="4" h="24">
                    <a:moveTo>
                      <a:pt x="4" y="22"/>
                    </a:moveTo>
                    <a:lnTo>
                      <a:pt x="0" y="24"/>
                    </a:lnTo>
                    <a:lnTo>
                      <a:pt x="0" y="2"/>
                    </a:lnTo>
                    <a:lnTo>
                      <a:pt x="4" y="0"/>
                    </a:lnTo>
                    <a:lnTo>
                      <a:pt x="4" y="22"/>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27" name="Freeform 479"/>
              <p:cNvSpPr>
                <a:spLocks noChangeAspect="1"/>
              </p:cNvSpPr>
              <p:nvPr/>
            </p:nvSpPr>
            <p:spPr bwMode="auto">
              <a:xfrm>
                <a:off x="4180" y="992"/>
                <a:ext cx="38" cy="8"/>
              </a:xfrm>
              <a:custGeom>
                <a:avLst/>
                <a:gdLst>
                  <a:gd name="T0" fmla="*/ 34 w 38"/>
                  <a:gd name="T1" fmla="*/ 8 h 8"/>
                  <a:gd name="T2" fmla="*/ 0 w 38"/>
                  <a:gd name="T3" fmla="*/ 0 h 8"/>
                  <a:gd name="T4" fmla="*/ 4 w 38"/>
                  <a:gd name="T5" fmla="*/ 0 h 8"/>
                  <a:gd name="T6" fmla="*/ 38 w 38"/>
                  <a:gd name="T7" fmla="*/ 6 h 8"/>
                  <a:gd name="T8" fmla="*/ 34 w 38"/>
                  <a:gd name="T9" fmla="*/ 8 h 8"/>
                  <a:gd name="T10" fmla="*/ 0 60000 65536"/>
                  <a:gd name="T11" fmla="*/ 0 60000 65536"/>
                  <a:gd name="T12" fmla="*/ 0 60000 65536"/>
                  <a:gd name="T13" fmla="*/ 0 60000 65536"/>
                  <a:gd name="T14" fmla="*/ 0 60000 65536"/>
                  <a:gd name="T15" fmla="*/ 0 w 38"/>
                  <a:gd name="T16" fmla="*/ 0 h 8"/>
                  <a:gd name="T17" fmla="*/ 38 w 38"/>
                  <a:gd name="T18" fmla="*/ 8 h 8"/>
                </a:gdLst>
                <a:ahLst/>
                <a:cxnLst>
                  <a:cxn ang="T10">
                    <a:pos x="T0" y="T1"/>
                  </a:cxn>
                  <a:cxn ang="T11">
                    <a:pos x="T2" y="T3"/>
                  </a:cxn>
                  <a:cxn ang="T12">
                    <a:pos x="T4" y="T5"/>
                  </a:cxn>
                  <a:cxn ang="T13">
                    <a:pos x="T6" y="T7"/>
                  </a:cxn>
                  <a:cxn ang="T14">
                    <a:pos x="T8" y="T9"/>
                  </a:cxn>
                </a:cxnLst>
                <a:rect l="T15" t="T16" r="T17" b="T18"/>
                <a:pathLst>
                  <a:path w="38" h="8">
                    <a:moveTo>
                      <a:pt x="34" y="8"/>
                    </a:moveTo>
                    <a:lnTo>
                      <a:pt x="0" y="0"/>
                    </a:lnTo>
                    <a:lnTo>
                      <a:pt x="4" y="0"/>
                    </a:lnTo>
                    <a:lnTo>
                      <a:pt x="38" y="6"/>
                    </a:lnTo>
                    <a:lnTo>
                      <a:pt x="34" y="8"/>
                    </a:ln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grpSp>
        <p:grpSp>
          <p:nvGrpSpPr>
            <p:cNvPr id="237" name="Group 480"/>
            <p:cNvGrpSpPr>
              <a:grpSpLocks noChangeAspect="1"/>
            </p:cNvGrpSpPr>
            <p:nvPr/>
          </p:nvGrpSpPr>
          <p:grpSpPr bwMode="auto">
            <a:xfrm>
              <a:off x="1837" y="2387"/>
              <a:ext cx="175" cy="182"/>
              <a:chOff x="2958" y="1507"/>
              <a:chExt cx="500" cy="521"/>
            </a:xfrm>
          </p:grpSpPr>
          <p:sp>
            <p:nvSpPr>
              <p:cNvPr id="58" name="Freeform 481"/>
              <p:cNvSpPr>
                <a:spLocks noChangeAspect="1"/>
              </p:cNvSpPr>
              <p:nvPr/>
            </p:nvSpPr>
            <p:spPr bwMode="auto">
              <a:xfrm>
                <a:off x="3370" y="1575"/>
                <a:ext cx="88" cy="453"/>
              </a:xfrm>
              <a:custGeom>
                <a:avLst/>
                <a:gdLst>
                  <a:gd name="T0" fmla="*/ 43 w 44"/>
                  <a:gd name="T1" fmla="*/ 6 h 226"/>
                  <a:gd name="T2" fmla="*/ 6 w 44"/>
                  <a:gd name="T3" fmla="*/ 22 h 226"/>
                  <a:gd name="T4" fmla="*/ 0 w 44"/>
                  <a:gd name="T5" fmla="*/ 221 h 226"/>
                  <a:gd name="T6" fmla="*/ 11 w 44"/>
                  <a:gd name="T7" fmla="*/ 217 h 226"/>
                  <a:gd name="T8" fmla="*/ 39 w 44"/>
                  <a:gd name="T9" fmla="*/ 190 h 226"/>
                  <a:gd name="T10" fmla="*/ 44 w 44"/>
                  <a:gd name="T11" fmla="*/ 177 h 226"/>
                  <a:gd name="T12" fmla="*/ 44 w 44"/>
                  <a:gd name="T13" fmla="*/ 17 h 226"/>
                  <a:gd name="T14" fmla="*/ 43 w 44"/>
                  <a:gd name="T15" fmla="*/ 6 h 226"/>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226"/>
                  <a:gd name="T26" fmla="*/ 44 w 44"/>
                  <a:gd name="T27" fmla="*/ 226 h 2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226">
                    <a:moveTo>
                      <a:pt x="43" y="6"/>
                    </a:moveTo>
                    <a:cubicBezTo>
                      <a:pt x="39" y="0"/>
                      <a:pt x="6" y="22"/>
                      <a:pt x="6" y="22"/>
                    </a:cubicBezTo>
                    <a:cubicBezTo>
                      <a:pt x="0" y="221"/>
                      <a:pt x="0" y="221"/>
                      <a:pt x="0" y="221"/>
                    </a:cubicBezTo>
                    <a:cubicBezTo>
                      <a:pt x="0" y="221"/>
                      <a:pt x="1" y="226"/>
                      <a:pt x="11" y="217"/>
                    </a:cubicBezTo>
                    <a:cubicBezTo>
                      <a:pt x="19" y="210"/>
                      <a:pt x="35" y="195"/>
                      <a:pt x="39" y="190"/>
                    </a:cubicBezTo>
                    <a:cubicBezTo>
                      <a:pt x="43" y="186"/>
                      <a:pt x="44" y="187"/>
                      <a:pt x="44" y="177"/>
                    </a:cubicBezTo>
                    <a:cubicBezTo>
                      <a:pt x="44" y="17"/>
                      <a:pt x="44" y="17"/>
                      <a:pt x="44" y="17"/>
                    </a:cubicBezTo>
                    <a:cubicBezTo>
                      <a:pt x="44" y="7"/>
                      <a:pt x="43" y="6"/>
                      <a:pt x="43" y="6"/>
                    </a:cubicBezTo>
                    <a:close/>
                  </a:path>
                </a:pathLst>
              </a:custGeom>
              <a:solidFill>
                <a:srgbClr val="0B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59" name="Freeform 482"/>
              <p:cNvSpPr>
                <a:spLocks noChangeAspect="1"/>
              </p:cNvSpPr>
              <p:nvPr/>
            </p:nvSpPr>
            <p:spPr bwMode="auto">
              <a:xfrm>
                <a:off x="2958" y="1507"/>
                <a:ext cx="492" cy="118"/>
              </a:xfrm>
              <a:custGeom>
                <a:avLst/>
                <a:gdLst>
                  <a:gd name="T0" fmla="*/ 246 w 246"/>
                  <a:gd name="T1" fmla="*/ 37 h 59"/>
                  <a:gd name="T2" fmla="*/ 213 w 246"/>
                  <a:gd name="T3" fmla="*/ 59 h 59"/>
                  <a:gd name="T4" fmla="*/ 9 w 246"/>
                  <a:gd name="T5" fmla="*/ 22 h 59"/>
                  <a:gd name="T6" fmla="*/ 1 w 246"/>
                  <a:gd name="T7" fmla="*/ 27 h 59"/>
                  <a:gd name="T8" fmla="*/ 5 w 246"/>
                  <a:gd name="T9" fmla="*/ 18 h 59"/>
                  <a:gd name="T10" fmla="*/ 31 w 246"/>
                  <a:gd name="T11" fmla="*/ 1 h 59"/>
                  <a:gd name="T12" fmla="*/ 36 w 246"/>
                  <a:gd name="T13" fmla="*/ 0 h 59"/>
                  <a:gd name="T14" fmla="*/ 238 w 246"/>
                  <a:gd name="T15" fmla="*/ 34 h 59"/>
                  <a:gd name="T16" fmla="*/ 246 w 246"/>
                  <a:gd name="T17" fmla="*/ 37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6"/>
                  <a:gd name="T28" fmla="*/ 0 h 59"/>
                  <a:gd name="T29" fmla="*/ 246 w 246"/>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6" h="59">
                    <a:moveTo>
                      <a:pt x="246" y="37"/>
                    </a:moveTo>
                    <a:cubicBezTo>
                      <a:pt x="213" y="59"/>
                      <a:pt x="213" y="59"/>
                      <a:pt x="213" y="59"/>
                    </a:cubicBezTo>
                    <a:cubicBezTo>
                      <a:pt x="93" y="38"/>
                      <a:pt x="18" y="24"/>
                      <a:pt x="9" y="22"/>
                    </a:cubicBezTo>
                    <a:cubicBezTo>
                      <a:pt x="3" y="21"/>
                      <a:pt x="1" y="27"/>
                      <a:pt x="1" y="27"/>
                    </a:cubicBezTo>
                    <a:cubicBezTo>
                      <a:pt x="1" y="27"/>
                      <a:pt x="0" y="21"/>
                      <a:pt x="5" y="18"/>
                    </a:cubicBezTo>
                    <a:cubicBezTo>
                      <a:pt x="8" y="16"/>
                      <a:pt x="24" y="6"/>
                      <a:pt x="31" y="1"/>
                    </a:cubicBezTo>
                    <a:cubicBezTo>
                      <a:pt x="34" y="0"/>
                      <a:pt x="36" y="0"/>
                      <a:pt x="36" y="0"/>
                    </a:cubicBezTo>
                    <a:cubicBezTo>
                      <a:pt x="36" y="0"/>
                      <a:pt x="235" y="34"/>
                      <a:pt x="238" y="34"/>
                    </a:cubicBezTo>
                    <a:cubicBezTo>
                      <a:pt x="245" y="36"/>
                      <a:pt x="246" y="37"/>
                      <a:pt x="246" y="37"/>
                    </a:cubicBezTo>
                    <a:close/>
                  </a:path>
                </a:pathLst>
              </a:custGeom>
              <a:solidFill>
                <a:srgbClr val="45648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0" name="Freeform 483"/>
              <p:cNvSpPr>
                <a:spLocks noChangeAspect="1"/>
              </p:cNvSpPr>
              <p:nvPr/>
            </p:nvSpPr>
            <p:spPr bwMode="auto">
              <a:xfrm>
                <a:off x="3364" y="1579"/>
                <a:ext cx="92" cy="64"/>
              </a:xfrm>
              <a:custGeom>
                <a:avLst/>
                <a:gdLst>
                  <a:gd name="T0" fmla="*/ 0 w 46"/>
                  <a:gd name="T1" fmla="*/ 22 h 32"/>
                  <a:gd name="T2" fmla="*/ 41 w 46"/>
                  <a:gd name="T3" fmla="*/ 0 h 32"/>
                  <a:gd name="T4" fmla="*/ 46 w 46"/>
                  <a:gd name="T5" fmla="*/ 7 h 32"/>
                  <a:gd name="T6" fmla="*/ 8 w 46"/>
                  <a:gd name="T7" fmla="*/ 32 h 32"/>
                  <a:gd name="T8" fmla="*/ 0 w 46"/>
                  <a:gd name="T9" fmla="*/ 22 h 32"/>
                  <a:gd name="T10" fmla="*/ 0 60000 65536"/>
                  <a:gd name="T11" fmla="*/ 0 60000 65536"/>
                  <a:gd name="T12" fmla="*/ 0 60000 65536"/>
                  <a:gd name="T13" fmla="*/ 0 60000 65536"/>
                  <a:gd name="T14" fmla="*/ 0 60000 65536"/>
                  <a:gd name="T15" fmla="*/ 0 w 46"/>
                  <a:gd name="T16" fmla="*/ 0 h 32"/>
                  <a:gd name="T17" fmla="*/ 46 w 46"/>
                  <a:gd name="T18" fmla="*/ 32 h 32"/>
                </a:gdLst>
                <a:ahLst/>
                <a:cxnLst>
                  <a:cxn ang="T10">
                    <a:pos x="T0" y="T1"/>
                  </a:cxn>
                  <a:cxn ang="T11">
                    <a:pos x="T2" y="T3"/>
                  </a:cxn>
                  <a:cxn ang="T12">
                    <a:pos x="T4" y="T5"/>
                  </a:cxn>
                  <a:cxn ang="T13">
                    <a:pos x="T6" y="T7"/>
                  </a:cxn>
                  <a:cxn ang="T14">
                    <a:pos x="T8" y="T9"/>
                  </a:cxn>
                </a:cxnLst>
                <a:rect l="T15" t="T16" r="T17" b="T18"/>
                <a:pathLst>
                  <a:path w="46" h="32">
                    <a:moveTo>
                      <a:pt x="0" y="22"/>
                    </a:moveTo>
                    <a:cubicBezTo>
                      <a:pt x="0" y="22"/>
                      <a:pt x="37" y="1"/>
                      <a:pt x="41" y="0"/>
                    </a:cubicBezTo>
                    <a:cubicBezTo>
                      <a:pt x="45" y="1"/>
                      <a:pt x="46" y="3"/>
                      <a:pt x="46" y="7"/>
                    </a:cubicBezTo>
                    <a:cubicBezTo>
                      <a:pt x="8" y="32"/>
                      <a:pt x="8" y="32"/>
                      <a:pt x="8" y="32"/>
                    </a:cubicBezTo>
                    <a:lnTo>
                      <a:pt x="0" y="22"/>
                    </a:lnTo>
                    <a:close/>
                  </a:path>
                </a:pathLst>
              </a:custGeom>
              <a:solidFill>
                <a:srgbClr val="5D7695"/>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1" name="Freeform 484"/>
              <p:cNvSpPr>
                <a:spLocks noChangeAspect="1"/>
              </p:cNvSpPr>
              <p:nvPr/>
            </p:nvSpPr>
            <p:spPr bwMode="auto">
              <a:xfrm>
                <a:off x="2960" y="1547"/>
                <a:ext cx="426" cy="479"/>
              </a:xfrm>
              <a:custGeom>
                <a:avLst/>
                <a:gdLst>
                  <a:gd name="T0" fmla="*/ 207 w 213"/>
                  <a:gd name="T1" fmla="*/ 37 h 239"/>
                  <a:gd name="T2" fmla="*/ 7 w 213"/>
                  <a:gd name="T3" fmla="*/ 1 h 239"/>
                  <a:gd name="T4" fmla="*/ 0 w 213"/>
                  <a:gd name="T5" fmla="*/ 6 h 239"/>
                  <a:gd name="T6" fmla="*/ 0 w 213"/>
                  <a:gd name="T7" fmla="*/ 180 h 239"/>
                  <a:gd name="T8" fmla="*/ 7 w 213"/>
                  <a:gd name="T9" fmla="*/ 194 h 239"/>
                  <a:gd name="T10" fmla="*/ 200 w 213"/>
                  <a:gd name="T11" fmla="*/ 236 h 239"/>
                  <a:gd name="T12" fmla="*/ 212 w 213"/>
                  <a:gd name="T13" fmla="*/ 228 h 239"/>
                  <a:gd name="T14" fmla="*/ 212 w 213"/>
                  <a:gd name="T15" fmla="*/ 47 h 239"/>
                  <a:gd name="T16" fmla="*/ 207 w 213"/>
                  <a:gd name="T17" fmla="*/ 37 h 2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3"/>
                  <a:gd name="T28" fmla="*/ 0 h 239"/>
                  <a:gd name="T29" fmla="*/ 213 w 213"/>
                  <a:gd name="T30" fmla="*/ 239 h 2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3" h="239">
                    <a:moveTo>
                      <a:pt x="207" y="37"/>
                    </a:moveTo>
                    <a:cubicBezTo>
                      <a:pt x="92" y="17"/>
                      <a:pt x="17" y="3"/>
                      <a:pt x="7" y="1"/>
                    </a:cubicBezTo>
                    <a:cubicBezTo>
                      <a:pt x="0" y="0"/>
                      <a:pt x="0" y="6"/>
                      <a:pt x="0" y="6"/>
                    </a:cubicBezTo>
                    <a:cubicBezTo>
                      <a:pt x="0" y="6"/>
                      <a:pt x="0" y="168"/>
                      <a:pt x="0" y="180"/>
                    </a:cubicBezTo>
                    <a:cubicBezTo>
                      <a:pt x="0" y="192"/>
                      <a:pt x="2" y="192"/>
                      <a:pt x="7" y="194"/>
                    </a:cubicBezTo>
                    <a:cubicBezTo>
                      <a:pt x="10" y="195"/>
                      <a:pt x="164" y="228"/>
                      <a:pt x="200" y="236"/>
                    </a:cubicBezTo>
                    <a:cubicBezTo>
                      <a:pt x="213" y="239"/>
                      <a:pt x="212" y="232"/>
                      <a:pt x="212" y="228"/>
                    </a:cubicBezTo>
                    <a:cubicBezTo>
                      <a:pt x="212" y="228"/>
                      <a:pt x="212" y="54"/>
                      <a:pt x="212" y="47"/>
                    </a:cubicBezTo>
                    <a:cubicBezTo>
                      <a:pt x="212" y="42"/>
                      <a:pt x="208" y="38"/>
                      <a:pt x="207" y="37"/>
                    </a:cubicBezTo>
                    <a:close/>
                  </a:path>
                </a:pathLst>
              </a:custGeom>
              <a:solidFill>
                <a:srgbClr val="8BA6BD"/>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2" name="Freeform 485"/>
              <p:cNvSpPr>
                <a:spLocks noChangeAspect="1"/>
              </p:cNvSpPr>
              <p:nvPr/>
            </p:nvSpPr>
            <p:spPr bwMode="auto">
              <a:xfrm>
                <a:off x="2972" y="1561"/>
                <a:ext cx="396" cy="445"/>
              </a:xfrm>
              <a:custGeom>
                <a:avLst/>
                <a:gdLst>
                  <a:gd name="T0" fmla="*/ 193 w 198"/>
                  <a:gd name="T1" fmla="*/ 35 h 222"/>
                  <a:gd name="T2" fmla="*/ 7 w 198"/>
                  <a:gd name="T3" fmla="*/ 1 h 222"/>
                  <a:gd name="T4" fmla="*/ 0 w 198"/>
                  <a:gd name="T5" fmla="*/ 5 h 222"/>
                  <a:gd name="T6" fmla="*/ 1 w 198"/>
                  <a:gd name="T7" fmla="*/ 167 h 222"/>
                  <a:gd name="T8" fmla="*/ 7 w 198"/>
                  <a:gd name="T9" fmla="*/ 180 h 222"/>
                  <a:gd name="T10" fmla="*/ 188 w 198"/>
                  <a:gd name="T11" fmla="*/ 220 h 222"/>
                  <a:gd name="T12" fmla="*/ 198 w 198"/>
                  <a:gd name="T13" fmla="*/ 212 h 222"/>
                  <a:gd name="T14" fmla="*/ 197 w 198"/>
                  <a:gd name="T15" fmla="*/ 44 h 222"/>
                  <a:gd name="T16" fmla="*/ 193 w 198"/>
                  <a:gd name="T17" fmla="*/ 35 h 2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8"/>
                  <a:gd name="T28" fmla="*/ 0 h 222"/>
                  <a:gd name="T29" fmla="*/ 198 w 198"/>
                  <a:gd name="T30" fmla="*/ 222 h 2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8" h="222">
                    <a:moveTo>
                      <a:pt x="193" y="35"/>
                    </a:moveTo>
                    <a:cubicBezTo>
                      <a:pt x="86" y="16"/>
                      <a:pt x="16" y="3"/>
                      <a:pt x="7" y="1"/>
                    </a:cubicBezTo>
                    <a:cubicBezTo>
                      <a:pt x="1" y="0"/>
                      <a:pt x="0" y="5"/>
                      <a:pt x="0" y="5"/>
                    </a:cubicBezTo>
                    <a:cubicBezTo>
                      <a:pt x="0" y="5"/>
                      <a:pt x="1" y="155"/>
                      <a:pt x="1" y="167"/>
                    </a:cubicBezTo>
                    <a:cubicBezTo>
                      <a:pt x="0" y="178"/>
                      <a:pt x="2" y="179"/>
                      <a:pt x="7" y="180"/>
                    </a:cubicBezTo>
                    <a:cubicBezTo>
                      <a:pt x="10" y="181"/>
                      <a:pt x="155" y="212"/>
                      <a:pt x="188" y="220"/>
                    </a:cubicBezTo>
                    <a:cubicBezTo>
                      <a:pt x="198" y="222"/>
                      <a:pt x="197" y="215"/>
                      <a:pt x="198" y="212"/>
                    </a:cubicBezTo>
                    <a:cubicBezTo>
                      <a:pt x="198" y="212"/>
                      <a:pt x="197" y="50"/>
                      <a:pt x="197" y="44"/>
                    </a:cubicBezTo>
                    <a:cubicBezTo>
                      <a:pt x="197" y="39"/>
                      <a:pt x="197" y="35"/>
                      <a:pt x="193" y="35"/>
                    </a:cubicBezTo>
                    <a:close/>
                  </a:path>
                </a:pathLst>
              </a:custGeom>
              <a:solidFill>
                <a:srgbClr val="5D7695"/>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3" name="Freeform 486"/>
              <p:cNvSpPr>
                <a:spLocks noChangeAspect="1" noEditPoints="1"/>
              </p:cNvSpPr>
              <p:nvPr/>
            </p:nvSpPr>
            <p:spPr bwMode="auto">
              <a:xfrm>
                <a:off x="2972" y="1561"/>
                <a:ext cx="398" cy="443"/>
              </a:xfrm>
              <a:custGeom>
                <a:avLst/>
                <a:gdLst>
                  <a:gd name="T0" fmla="*/ 2 w 199"/>
                  <a:gd name="T1" fmla="*/ 1 h 221"/>
                  <a:gd name="T2" fmla="*/ 0 w 199"/>
                  <a:gd name="T3" fmla="*/ 5 h 221"/>
                  <a:gd name="T4" fmla="*/ 0 w 199"/>
                  <a:gd name="T5" fmla="*/ 167 h 221"/>
                  <a:gd name="T6" fmla="*/ 7 w 199"/>
                  <a:gd name="T7" fmla="*/ 181 h 221"/>
                  <a:gd name="T8" fmla="*/ 73 w 199"/>
                  <a:gd name="T9" fmla="*/ 195 h 221"/>
                  <a:gd name="T10" fmla="*/ 188 w 199"/>
                  <a:gd name="T11" fmla="*/ 221 h 221"/>
                  <a:gd name="T12" fmla="*/ 195 w 199"/>
                  <a:gd name="T13" fmla="*/ 220 h 221"/>
                  <a:gd name="T14" fmla="*/ 198 w 199"/>
                  <a:gd name="T15" fmla="*/ 212 h 221"/>
                  <a:gd name="T16" fmla="*/ 198 w 199"/>
                  <a:gd name="T17" fmla="*/ 44 h 221"/>
                  <a:gd name="T18" fmla="*/ 193 w 199"/>
                  <a:gd name="T19" fmla="*/ 34 h 221"/>
                  <a:gd name="T20" fmla="*/ 193 w 199"/>
                  <a:gd name="T21" fmla="*/ 34 h 221"/>
                  <a:gd name="T22" fmla="*/ 7 w 199"/>
                  <a:gd name="T23" fmla="*/ 0 h 221"/>
                  <a:gd name="T24" fmla="*/ 2 w 199"/>
                  <a:gd name="T25" fmla="*/ 1 h 221"/>
                  <a:gd name="T26" fmla="*/ 188 w 199"/>
                  <a:gd name="T27" fmla="*/ 219 h 221"/>
                  <a:gd name="T28" fmla="*/ 73 w 199"/>
                  <a:gd name="T29" fmla="*/ 194 h 221"/>
                  <a:gd name="T30" fmla="*/ 7 w 199"/>
                  <a:gd name="T31" fmla="*/ 179 h 221"/>
                  <a:gd name="T32" fmla="*/ 1 w 199"/>
                  <a:gd name="T33" fmla="*/ 167 h 221"/>
                  <a:gd name="T34" fmla="*/ 1 w 199"/>
                  <a:gd name="T35" fmla="*/ 5 h 221"/>
                  <a:gd name="T36" fmla="*/ 3 w 199"/>
                  <a:gd name="T37" fmla="*/ 2 h 221"/>
                  <a:gd name="T38" fmla="*/ 7 w 199"/>
                  <a:gd name="T39" fmla="*/ 2 h 221"/>
                  <a:gd name="T40" fmla="*/ 193 w 199"/>
                  <a:gd name="T41" fmla="*/ 36 h 221"/>
                  <a:gd name="T42" fmla="*/ 197 w 199"/>
                  <a:gd name="T43" fmla="*/ 44 h 221"/>
                  <a:gd name="T44" fmla="*/ 197 w 199"/>
                  <a:gd name="T45" fmla="*/ 212 h 221"/>
                  <a:gd name="T46" fmla="*/ 195 w 199"/>
                  <a:gd name="T47" fmla="*/ 219 h 221"/>
                  <a:gd name="T48" fmla="*/ 188 w 199"/>
                  <a:gd name="T49" fmla="*/ 219 h 22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9"/>
                  <a:gd name="T76" fmla="*/ 0 h 221"/>
                  <a:gd name="T77" fmla="*/ 199 w 199"/>
                  <a:gd name="T78" fmla="*/ 221 h 22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9" h="221">
                    <a:moveTo>
                      <a:pt x="2" y="1"/>
                    </a:moveTo>
                    <a:cubicBezTo>
                      <a:pt x="0" y="3"/>
                      <a:pt x="0" y="5"/>
                      <a:pt x="0" y="5"/>
                    </a:cubicBezTo>
                    <a:cubicBezTo>
                      <a:pt x="0" y="5"/>
                      <a:pt x="0" y="167"/>
                      <a:pt x="0" y="167"/>
                    </a:cubicBezTo>
                    <a:cubicBezTo>
                      <a:pt x="0" y="178"/>
                      <a:pt x="1" y="179"/>
                      <a:pt x="7" y="181"/>
                    </a:cubicBezTo>
                    <a:cubicBezTo>
                      <a:pt x="8" y="181"/>
                      <a:pt x="33" y="187"/>
                      <a:pt x="73" y="195"/>
                    </a:cubicBezTo>
                    <a:cubicBezTo>
                      <a:pt x="188" y="221"/>
                      <a:pt x="188" y="221"/>
                      <a:pt x="188" y="221"/>
                    </a:cubicBezTo>
                    <a:cubicBezTo>
                      <a:pt x="190" y="221"/>
                      <a:pt x="193" y="221"/>
                      <a:pt x="195" y="220"/>
                    </a:cubicBezTo>
                    <a:cubicBezTo>
                      <a:pt x="199" y="218"/>
                      <a:pt x="198" y="212"/>
                      <a:pt x="198" y="212"/>
                    </a:cubicBezTo>
                    <a:cubicBezTo>
                      <a:pt x="198" y="212"/>
                      <a:pt x="198" y="44"/>
                      <a:pt x="198" y="44"/>
                    </a:cubicBezTo>
                    <a:cubicBezTo>
                      <a:pt x="198" y="39"/>
                      <a:pt x="198" y="35"/>
                      <a:pt x="193" y="34"/>
                    </a:cubicBezTo>
                    <a:cubicBezTo>
                      <a:pt x="193" y="34"/>
                      <a:pt x="193" y="34"/>
                      <a:pt x="193" y="34"/>
                    </a:cubicBezTo>
                    <a:cubicBezTo>
                      <a:pt x="7" y="0"/>
                      <a:pt x="7" y="0"/>
                      <a:pt x="7" y="0"/>
                    </a:cubicBezTo>
                    <a:cubicBezTo>
                      <a:pt x="5" y="0"/>
                      <a:pt x="3" y="0"/>
                      <a:pt x="2" y="1"/>
                    </a:cubicBezTo>
                    <a:close/>
                    <a:moveTo>
                      <a:pt x="188" y="219"/>
                    </a:moveTo>
                    <a:cubicBezTo>
                      <a:pt x="188" y="219"/>
                      <a:pt x="73" y="194"/>
                      <a:pt x="73" y="194"/>
                    </a:cubicBezTo>
                    <a:cubicBezTo>
                      <a:pt x="39" y="186"/>
                      <a:pt x="9" y="180"/>
                      <a:pt x="7" y="179"/>
                    </a:cubicBezTo>
                    <a:cubicBezTo>
                      <a:pt x="2" y="178"/>
                      <a:pt x="1" y="177"/>
                      <a:pt x="1" y="167"/>
                    </a:cubicBezTo>
                    <a:cubicBezTo>
                      <a:pt x="1" y="5"/>
                      <a:pt x="1" y="5"/>
                      <a:pt x="1" y="5"/>
                    </a:cubicBezTo>
                    <a:cubicBezTo>
                      <a:pt x="1" y="5"/>
                      <a:pt x="1" y="3"/>
                      <a:pt x="3" y="2"/>
                    </a:cubicBezTo>
                    <a:cubicBezTo>
                      <a:pt x="4" y="2"/>
                      <a:pt x="5" y="1"/>
                      <a:pt x="7" y="2"/>
                    </a:cubicBezTo>
                    <a:cubicBezTo>
                      <a:pt x="193" y="36"/>
                      <a:pt x="193" y="36"/>
                      <a:pt x="193" y="36"/>
                    </a:cubicBezTo>
                    <a:cubicBezTo>
                      <a:pt x="196" y="36"/>
                      <a:pt x="197" y="39"/>
                      <a:pt x="197" y="44"/>
                    </a:cubicBezTo>
                    <a:cubicBezTo>
                      <a:pt x="197" y="212"/>
                      <a:pt x="197" y="212"/>
                      <a:pt x="197" y="212"/>
                    </a:cubicBezTo>
                    <a:cubicBezTo>
                      <a:pt x="197" y="212"/>
                      <a:pt x="197" y="217"/>
                      <a:pt x="195" y="219"/>
                    </a:cubicBezTo>
                    <a:cubicBezTo>
                      <a:pt x="193" y="220"/>
                      <a:pt x="190" y="220"/>
                      <a:pt x="188" y="219"/>
                    </a:cubicBezTo>
                    <a:close/>
                  </a:path>
                </a:pathLst>
              </a:custGeom>
              <a:solidFill>
                <a:srgbClr val="2B4F7C"/>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4" name="Freeform 487"/>
              <p:cNvSpPr>
                <a:spLocks noChangeAspect="1" noEditPoints="1"/>
              </p:cNvSpPr>
              <p:nvPr/>
            </p:nvSpPr>
            <p:spPr bwMode="auto">
              <a:xfrm>
                <a:off x="3004" y="1625"/>
                <a:ext cx="350" cy="319"/>
              </a:xfrm>
              <a:custGeom>
                <a:avLst/>
                <a:gdLst>
                  <a:gd name="T0" fmla="*/ 175 w 175"/>
                  <a:gd name="T1" fmla="*/ 116 h 159"/>
                  <a:gd name="T2" fmla="*/ 139 w 175"/>
                  <a:gd name="T3" fmla="*/ 74 h 159"/>
                  <a:gd name="T4" fmla="*/ 130 w 175"/>
                  <a:gd name="T5" fmla="*/ 81 h 159"/>
                  <a:gd name="T6" fmla="*/ 151 w 175"/>
                  <a:gd name="T7" fmla="*/ 105 h 159"/>
                  <a:gd name="T8" fmla="*/ 112 w 175"/>
                  <a:gd name="T9" fmla="*/ 97 h 159"/>
                  <a:gd name="T10" fmla="*/ 113 w 175"/>
                  <a:gd name="T11" fmla="*/ 95 h 159"/>
                  <a:gd name="T12" fmla="*/ 115 w 175"/>
                  <a:gd name="T13" fmla="*/ 84 h 159"/>
                  <a:gd name="T14" fmla="*/ 115 w 175"/>
                  <a:gd name="T15" fmla="*/ 25 h 159"/>
                  <a:gd name="T16" fmla="*/ 135 w 175"/>
                  <a:gd name="T17" fmla="*/ 48 h 159"/>
                  <a:gd name="T18" fmla="*/ 143 w 175"/>
                  <a:gd name="T19" fmla="*/ 41 h 159"/>
                  <a:gd name="T20" fmla="*/ 108 w 175"/>
                  <a:gd name="T21" fmla="*/ 0 h 159"/>
                  <a:gd name="T22" fmla="*/ 72 w 175"/>
                  <a:gd name="T23" fmla="*/ 27 h 159"/>
                  <a:gd name="T24" fmla="*/ 81 w 175"/>
                  <a:gd name="T25" fmla="*/ 37 h 159"/>
                  <a:gd name="T26" fmla="*/ 101 w 175"/>
                  <a:gd name="T27" fmla="*/ 22 h 159"/>
                  <a:gd name="T28" fmla="*/ 101 w 175"/>
                  <a:gd name="T29" fmla="*/ 56 h 159"/>
                  <a:gd name="T30" fmla="*/ 99 w 175"/>
                  <a:gd name="T31" fmla="*/ 55 h 159"/>
                  <a:gd name="T32" fmla="*/ 86 w 175"/>
                  <a:gd name="T33" fmla="*/ 49 h 159"/>
                  <a:gd name="T34" fmla="*/ 26 w 175"/>
                  <a:gd name="T35" fmla="*/ 37 h 159"/>
                  <a:gd name="T36" fmla="*/ 45 w 175"/>
                  <a:gd name="T37" fmla="*/ 22 h 159"/>
                  <a:gd name="T38" fmla="*/ 36 w 175"/>
                  <a:gd name="T39" fmla="*/ 12 h 159"/>
                  <a:gd name="T40" fmla="*/ 0 w 175"/>
                  <a:gd name="T41" fmla="*/ 39 h 159"/>
                  <a:gd name="T42" fmla="*/ 36 w 175"/>
                  <a:gd name="T43" fmla="*/ 80 h 159"/>
                  <a:gd name="T44" fmla="*/ 45 w 175"/>
                  <a:gd name="T45" fmla="*/ 74 h 159"/>
                  <a:gd name="T46" fmla="*/ 24 w 175"/>
                  <a:gd name="T47" fmla="*/ 50 h 159"/>
                  <a:gd name="T48" fmla="*/ 60 w 175"/>
                  <a:gd name="T49" fmla="*/ 57 h 159"/>
                  <a:gd name="T50" fmla="*/ 59 w 175"/>
                  <a:gd name="T51" fmla="*/ 59 h 159"/>
                  <a:gd name="T52" fmla="*/ 56 w 175"/>
                  <a:gd name="T53" fmla="*/ 71 h 159"/>
                  <a:gd name="T54" fmla="*/ 56 w 175"/>
                  <a:gd name="T55" fmla="*/ 77 h 159"/>
                  <a:gd name="T56" fmla="*/ 56 w 175"/>
                  <a:gd name="T57" fmla="*/ 133 h 159"/>
                  <a:gd name="T58" fmla="*/ 37 w 175"/>
                  <a:gd name="T59" fmla="*/ 111 h 159"/>
                  <a:gd name="T60" fmla="*/ 28 w 175"/>
                  <a:gd name="T61" fmla="*/ 117 h 159"/>
                  <a:gd name="T62" fmla="*/ 64 w 175"/>
                  <a:gd name="T63" fmla="*/ 159 h 159"/>
                  <a:gd name="T64" fmla="*/ 100 w 175"/>
                  <a:gd name="T65" fmla="*/ 132 h 159"/>
                  <a:gd name="T66" fmla="*/ 91 w 175"/>
                  <a:gd name="T67" fmla="*/ 122 h 159"/>
                  <a:gd name="T68" fmla="*/ 70 w 175"/>
                  <a:gd name="T69" fmla="*/ 137 h 159"/>
                  <a:gd name="T70" fmla="*/ 70 w 175"/>
                  <a:gd name="T71" fmla="*/ 99 h 159"/>
                  <a:gd name="T72" fmla="*/ 73 w 175"/>
                  <a:gd name="T73" fmla="*/ 100 h 159"/>
                  <a:gd name="T74" fmla="*/ 86 w 175"/>
                  <a:gd name="T75" fmla="*/ 106 h 159"/>
                  <a:gd name="T76" fmla="*/ 93 w 175"/>
                  <a:gd name="T77" fmla="*/ 106 h 159"/>
                  <a:gd name="T78" fmla="*/ 150 w 175"/>
                  <a:gd name="T79" fmla="*/ 118 h 159"/>
                  <a:gd name="T80" fmla="*/ 130 w 175"/>
                  <a:gd name="T81" fmla="*/ 132 h 159"/>
                  <a:gd name="T82" fmla="*/ 139 w 175"/>
                  <a:gd name="T83" fmla="*/ 143 h 159"/>
                  <a:gd name="T84" fmla="*/ 175 w 175"/>
                  <a:gd name="T85" fmla="*/ 116 h 159"/>
                  <a:gd name="T86" fmla="*/ 96 w 175"/>
                  <a:gd name="T87" fmla="*/ 89 h 159"/>
                  <a:gd name="T88" fmla="*/ 85 w 175"/>
                  <a:gd name="T89" fmla="*/ 91 h 159"/>
                  <a:gd name="T90" fmla="*/ 71 w 175"/>
                  <a:gd name="T91" fmla="*/ 75 h 159"/>
                  <a:gd name="T92" fmla="*/ 75 w 175"/>
                  <a:gd name="T93" fmla="*/ 66 h 159"/>
                  <a:gd name="T94" fmla="*/ 86 w 175"/>
                  <a:gd name="T95" fmla="*/ 63 h 159"/>
                  <a:gd name="T96" fmla="*/ 100 w 175"/>
                  <a:gd name="T97" fmla="*/ 80 h 159"/>
                  <a:gd name="T98" fmla="*/ 96 w 175"/>
                  <a:gd name="T99" fmla="*/ 89 h 1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5"/>
                  <a:gd name="T151" fmla="*/ 0 h 159"/>
                  <a:gd name="T152" fmla="*/ 175 w 175"/>
                  <a:gd name="T153" fmla="*/ 159 h 1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5" h="159">
                    <a:moveTo>
                      <a:pt x="175" y="116"/>
                    </a:moveTo>
                    <a:cubicBezTo>
                      <a:pt x="173" y="114"/>
                      <a:pt x="141" y="76"/>
                      <a:pt x="139" y="74"/>
                    </a:cubicBezTo>
                    <a:cubicBezTo>
                      <a:pt x="137" y="76"/>
                      <a:pt x="132" y="80"/>
                      <a:pt x="130" y="81"/>
                    </a:cubicBezTo>
                    <a:cubicBezTo>
                      <a:pt x="132" y="83"/>
                      <a:pt x="151" y="105"/>
                      <a:pt x="151" y="105"/>
                    </a:cubicBezTo>
                    <a:cubicBezTo>
                      <a:pt x="112" y="97"/>
                      <a:pt x="112" y="97"/>
                      <a:pt x="112" y="97"/>
                    </a:cubicBezTo>
                    <a:cubicBezTo>
                      <a:pt x="113" y="95"/>
                      <a:pt x="113" y="95"/>
                      <a:pt x="113" y="95"/>
                    </a:cubicBezTo>
                    <a:cubicBezTo>
                      <a:pt x="114" y="92"/>
                      <a:pt x="115" y="88"/>
                      <a:pt x="115" y="84"/>
                    </a:cubicBezTo>
                    <a:cubicBezTo>
                      <a:pt x="115" y="25"/>
                      <a:pt x="115" y="25"/>
                      <a:pt x="115" y="25"/>
                    </a:cubicBezTo>
                    <a:cubicBezTo>
                      <a:pt x="115" y="25"/>
                      <a:pt x="133" y="46"/>
                      <a:pt x="135" y="48"/>
                    </a:cubicBezTo>
                    <a:cubicBezTo>
                      <a:pt x="136" y="47"/>
                      <a:pt x="142" y="43"/>
                      <a:pt x="143" y="41"/>
                    </a:cubicBezTo>
                    <a:cubicBezTo>
                      <a:pt x="141" y="39"/>
                      <a:pt x="109" y="2"/>
                      <a:pt x="108" y="0"/>
                    </a:cubicBezTo>
                    <a:cubicBezTo>
                      <a:pt x="105" y="1"/>
                      <a:pt x="74" y="25"/>
                      <a:pt x="72" y="27"/>
                    </a:cubicBezTo>
                    <a:cubicBezTo>
                      <a:pt x="74" y="28"/>
                      <a:pt x="80" y="35"/>
                      <a:pt x="81" y="37"/>
                    </a:cubicBezTo>
                    <a:cubicBezTo>
                      <a:pt x="83" y="35"/>
                      <a:pt x="101" y="22"/>
                      <a:pt x="101" y="22"/>
                    </a:cubicBezTo>
                    <a:cubicBezTo>
                      <a:pt x="101" y="56"/>
                      <a:pt x="101" y="56"/>
                      <a:pt x="101" y="56"/>
                    </a:cubicBezTo>
                    <a:cubicBezTo>
                      <a:pt x="99" y="55"/>
                      <a:pt x="99" y="55"/>
                      <a:pt x="99" y="55"/>
                    </a:cubicBezTo>
                    <a:cubicBezTo>
                      <a:pt x="95" y="52"/>
                      <a:pt x="90" y="50"/>
                      <a:pt x="86" y="49"/>
                    </a:cubicBezTo>
                    <a:cubicBezTo>
                      <a:pt x="26" y="37"/>
                      <a:pt x="26" y="37"/>
                      <a:pt x="26" y="37"/>
                    </a:cubicBezTo>
                    <a:cubicBezTo>
                      <a:pt x="26" y="37"/>
                      <a:pt x="43" y="24"/>
                      <a:pt x="45" y="22"/>
                    </a:cubicBezTo>
                    <a:cubicBezTo>
                      <a:pt x="43" y="20"/>
                      <a:pt x="37" y="13"/>
                      <a:pt x="36" y="12"/>
                    </a:cubicBezTo>
                    <a:cubicBezTo>
                      <a:pt x="34" y="13"/>
                      <a:pt x="3" y="37"/>
                      <a:pt x="0" y="39"/>
                    </a:cubicBezTo>
                    <a:cubicBezTo>
                      <a:pt x="2" y="41"/>
                      <a:pt x="35" y="78"/>
                      <a:pt x="36" y="80"/>
                    </a:cubicBezTo>
                    <a:cubicBezTo>
                      <a:pt x="38" y="79"/>
                      <a:pt x="43" y="75"/>
                      <a:pt x="45" y="74"/>
                    </a:cubicBezTo>
                    <a:cubicBezTo>
                      <a:pt x="43" y="72"/>
                      <a:pt x="24" y="50"/>
                      <a:pt x="24" y="50"/>
                    </a:cubicBezTo>
                    <a:cubicBezTo>
                      <a:pt x="60" y="57"/>
                      <a:pt x="60" y="57"/>
                      <a:pt x="60" y="57"/>
                    </a:cubicBezTo>
                    <a:cubicBezTo>
                      <a:pt x="59" y="59"/>
                      <a:pt x="59" y="59"/>
                      <a:pt x="59" y="59"/>
                    </a:cubicBezTo>
                    <a:cubicBezTo>
                      <a:pt x="57" y="62"/>
                      <a:pt x="56" y="66"/>
                      <a:pt x="56" y="71"/>
                    </a:cubicBezTo>
                    <a:cubicBezTo>
                      <a:pt x="56" y="71"/>
                      <a:pt x="56" y="76"/>
                      <a:pt x="56" y="77"/>
                    </a:cubicBezTo>
                    <a:cubicBezTo>
                      <a:pt x="56" y="133"/>
                      <a:pt x="56" y="133"/>
                      <a:pt x="56" y="133"/>
                    </a:cubicBezTo>
                    <a:cubicBezTo>
                      <a:pt x="56" y="133"/>
                      <a:pt x="39" y="113"/>
                      <a:pt x="37" y="111"/>
                    </a:cubicBezTo>
                    <a:cubicBezTo>
                      <a:pt x="35" y="112"/>
                      <a:pt x="30" y="116"/>
                      <a:pt x="28" y="117"/>
                    </a:cubicBezTo>
                    <a:cubicBezTo>
                      <a:pt x="30" y="119"/>
                      <a:pt x="63" y="157"/>
                      <a:pt x="64" y="159"/>
                    </a:cubicBezTo>
                    <a:cubicBezTo>
                      <a:pt x="66" y="157"/>
                      <a:pt x="100" y="132"/>
                      <a:pt x="100" y="132"/>
                    </a:cubicBezTo>
                    <a:cubicBezTo>
                      <a:pt x="98" y="130"/>
                      <a:pt x="92" y="123"/>
                      <a:pt x="91" y="122"/>
                    </a:cubicBezTo>
                    <a:cubicBezTo>
                      <a:pt x="89" y="123"/>
                      <a:pt x="70" y="137"/>
                      <a:pt x="70" y="137"/>
                    </a:cubicBezTo>
                    <a:cubicBezTo>
                      <a:pt x="70" y="99"/>
                      <a:pt x="70" y="99"/>
                      <a:pt x="70" y="99"/>
                    </a:cubicBezTo>
                    <a:cubicBezTo>
                      <a:pt x="73" y="100"/>
                      <a:pt x="73" y="100"/>
                      <a:pt x="73" y="100"/>
                    </a:cubicBezTo>
                    <a:cubicBezTo>
                      <a:pt x="77" y="103"/>
                      <a:pt x="81" y="105"/>
                      <a:pt x="86" y="106"/>
                    </a:cubicBezTo>
                    <a:cubicBezTo>
                      <a:pt x="86" y="106"/>
                      <a:pt x="92" y="106"/>
                      <a:pt x="93" y="106"/>
                    </a:cubicBezTo>
                    <a:cubicBezTo>
                      <a:pt x="150" y="118"/>
                      <a:pt x="150" y="118"/>
                      <a:pt x="150" y="118"/>
                    </a:cubicBezTo>
                    <a:cubicBezTo>
                      <a:pt x="150" y="118"/>
                      <a:pt x="133" y="131"/>
                      <a:pt x="130" y="132"/>
                    </a:cubicBezTo>
                    <a:cubicBezTo>
                      <a:pt x="132" y="134"/>
                      <a:pt x="138" y="141"/>
                      <a:pt x="139" y="143"/>
                    </a:cubicBezTo>
                    <a:cubicBezTo>
                      <a:pt x="142" y="141"/>
                      <a:pt x="173" y="117"/>
                      <a:pt x="175" y="116"/>
                    </a:cubicBezTo>
                    <a:close/>
                    <a:moveTo>
                      <a:pt x="96" y="89"/>
                    </a:moveTo>
                    <a:cubicBezTo>
                      <a:pt x="93" y="91"/>
                      <a:pt x="89" y="92"/>
                      <a:pt x="85" y="91"/>
                    </a:cubicBezTo>
                    <a:cubicBezTo>
                      <a:pt x="77" y="90"/>
                      <a:pt x="71" y="82"/>
                      <a:pt x="71" y="75"/>
                    </a:cubicBezTo>
                    <a:cubicBezTo>
                      <a:pt x="71" y="71"/>
                      <a:pt x="72" y="68"/>
                      <a:pt x="75" y="66"/>
                    </a:cubicBezTo>
                    <a:cubicBezTo>
                      <a:pt x="78" y="63"/>
                      <a:pt x="82" y="62"/>
                      <a:pt x="86" y="63"/>
                    </a:cubicBezTo>
                    <a:cubicBezTo>
                      <a:pt x="94" y="65"/>
                      <a:pt x="100" y="72"/>
                      <a:pt x="100" y="80"/>
                    </a:cubicBezTo>
                    <a:cubicBezTo>
                      <a:pt x="100" y="84"/>
                      <a:pt x="99" y="87"/>
                      <a:pt x="96" y="89"/>
                    </a:cubicBezTo>
                    <a:close/>
                  </a:path>
                </a:pathLst>
              </a:custGeom>
              <a:solidFill>
                <a:srgbClr val="0B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65" name="Freeform 488"/>
              <p:cNvSpPr>
                <a:spLocks noChangeAspect="1" noEditPoints="1"/>
              </p:cNvSpPr>
              <p:nvPr/>
            </p:nvSpPr>
            <p:spPr bwMode="auto">
              <a:xfrm>
                <a:off x="2996" y="1615"/>
                <a:ext cx="348" cy="319"/>
              </a:xfrm>
              <a:custGeom>
                <a:avLst/>
                <a:gdLst>
                  <a:gd name="T0" fmla="*/ 174 w 174"/>
                  <a:gd name="T1" fmla="*/ 117 h 159"/>
                  <a:gd name="T2" fmla="*/ 138 w 174"/>
                  <a:gd name="T3" fmla="*/ 75 h 159"/>
                  <a:gd name="T4" fmla="*/ 130 w 174"/>
                  <a:gd name="T5" fmla="*/ 81 h 159"/>
                  <a:gd name="T6" fmla="*/ 151 w 174"/>
                  <a:gd name="T7" fmla="*/ 106 h 159"/>
                  <a:gd name="T8" fmla="*/ 111 w 174"/>
                  <a:gd name="T9" fmla="*/ 97 h 159"/>
                  <a:gd name="T10" fmla="*/ 112 w 174"/>
                  <a:gd name="T11" fmla="*/ 96 h 159"/>
                  <a:gd name="T12" fmla="*/ 115 w 174"/>
                  <a:gd name="T13" fmla="*/ 84 h 159"/>
                  <a:gd name="T14" fmla="*/ 115 w 174"/>
                  <a:gd name="T15" fmla="*/ 26 h 159"/>
                  <a:gd name="T16" fmla="*/ 134 w 174"/>
                  <a:gd name="T17" fmla="*/ 48 h 159"/>
                  <a:gd name="T18" fmla="*/ 143 w 174"/>
                  <a:gd name="T19" fmla="*/ 42 h 159"/>
                  <a:gd name="T20" fmla="*/ 107 w 174"/>
                  <a:gd name="T21" fmla="*/ 0 h 159"/>
                  <a:gd name="T22" fmla="*/ 72 w 174"/>
                  <a:gd name="T23" fmla="*/ 27 h 159"/>
                  <a:gd name="T24" fmla="*/ 80 w 174"/>
                  <a:gd name="T25" fmla="*/ 37 h 159"/>
                  <a:gd name="T26" fmla="*/ 101 w 174"/>
                  <a:gd name="T27" fmla="*/ 22 h 159"/>
                  <a:gd name="T28" fmla="*/ 101 w 174"/>
                  <a:gd name="T29" fmla="*/ 57 h 159"/>
                  <a:gd name="T30" fmla="*/ 98 w 174"/>
                  <a:gd name="T31" fmla="*/ 55 h 159"/>
                  <a:gd name="T32" fmla="*/ 85 w 174"/>
                  <a:gd name="T33" fmla="*/ 49 h 159"/>
                  <a:gd name="T34" fmla="*/ 25 w 174"/>
                  <a:gd name="T35" fmla="*/ 37 h 159"/>
                  <a:gd name="T36" fmla="*/ 44 w 174"/>
                  <a:gd name="T37" fmla="*/ 23 h 159"/>
                  <a:gd name="T38" fmla="*/ 35 w 174"/>
                  <a:gd name="T39" fmla="*/ 12 h 159"/>
                  <a:gd name="T40" fmla="*/ 0 w 174"/>
                  <a:gd name="T41" fmla="*/ 39 h 159"/>
                  <a:gd name="T42" fmla="*/ 36 w 174"/>
                  <a:gd name="T43" fmla="*/ 81 h 159"/>
                  <a:gd name="T44" fmla="*/ 44 w 174"/>
                  <a:gd name="T45" fmla="*/ 74 h 159"/>
                  <a:gd name="T46" fmla="*/ 23 w 174"/>
                  <a:gd name="T47" fmla="*/ 50 h 159"/>
                  <a:gd name="T48" fmla="*/ 60 w 174"/>
                  <a:gd name="T49" fmla="*/ 57 h 159"/>
                  <a:gd name="T50" fmla="*/ 59 w 174"/>
                  <a:gd name="T51" fmla="*/ 59 h 159"/>
                  <a:gd name="T52" fmla="*/ 55 w 174"/>
                  <a:gd name="T53" fmla="*/ 71 h 159"/>
                  <a:gd name="T54" fmla="*/ 56 w 174"/>
                  <a:gd name="T55" fmla="*/ 77 h 159"/>
                  <a:gd name="T56" fmla="*/ 56 w 174"/>
                  <a:gd name="T57" fmla="*/ 134 h 159"/>
                  <a:gd name="T58" fmla="*/ 36 w 174"/>
                  <a:gd name="T59" fmla="*/ 111 h 159"/>
                  <a:gd name="T60" fmla="*/ 28 w 174"/>
                  <a:gd name="T61" fmla="*/ 118 h 159"/>
                  <a:gd name="T62" fmla="*/ 64 w 174"/>
                  <a:gd name="T63" fmla="*/ 159 h 159"/>
                  <a:gd name="T64" fmla="*/ 99 w 174"/>
                  <a:gd name="T65" fmla="*/ 132 h 159"/>
                  <a:gd name="T66" fmla="*/ 90 w 174"/>
                  <a:gd name="T67" fmla="*/ 122 h 159"/>
                  <a:gd name="T68" fmla="*/ 70 w 174"/>
                  <a:gd name="T69" fmla="*/ 137 h 159"/>
                  <a:gd name="T70" fmla="*/ 70 w 174"/>
                  <a:gd name="T71" fmla="*/ 99 h 159"/>
                  <a:gd name="T72" fmla="*/ 72 w 174"/>
                  <a:gd name="T73" fmla="*/ 101 h 159"/>
                  <a:gd name="T74" fmla="*/ 85 w 174"/>
                  <a:gd name="T75" fmla="*/ 106 h 159"/>
                  <a:gd name="T76" fmla="*/ 92 w 174"/>
                  <a:gd name="T77" fmla="*/ 107 h 159"/>
                  <a:gd name="T78" fmla="*/ 149 w 174"/>
                  <a:gd name="T79" fmla="*/ 118 h 159"/>
                  <a:gd name="T80" fmla="*/ 130 w 174"/>
                  <a:gd name="T81" fmla="*/ 133 h 159"/>
                  <a:gd name="T82" fmla="*/ 139 w 174"/>
                  <a:gd name="T83" fmla="*/ 143 h 159"/>
                  <a:gd name="T84" fmla="*/ 174 w 174"/>
                  <a:gd name="T85" fmla="*/ 117 h 159"/>
                  <a:gd name="T86" fmla="*/ 96 w 174"/>
                  <a:gd name="T87" fmla="*/ 89 h 159"/>
                  <a:gd name="T88" fmla="*/ 85 w 174"/>
                  <a:gd name="T89" fmla="*/ 92 h 159"/>
                  <a:gd name="T90" fmla="*/ 70 w 174"/>
                  <a:gd name="T91" fmla="*/ 75 h 159"/>
                  <a:gd name="T92" fmla="*/ 75 w 174"/>
                  <a:gd name="T93" fmla="*/ 66 h 159"/>
                  <a:gd name="T94" fmla="*/ 85 w 174"/>
                  <a:gd name="T95" fmla="*/ 64 h 159"/>
                  <a:gd name="T96" fmla="*/ 100 w 174"/>
                  <a:gd name="T97" fmla="*/ 80 h 159"/>
                  <a:gd name="T98" fmla="*/ 96 w 174"/>
                  <a:gd name="T99" fmla="*/ 89 h 1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4"/>
                  <a:gd name="T151" fmla="*/ 0 h 159"/>
                  <a:gd name="T152" fmla="*/ 174 w 174"/>
                  <a:gd name="T153" fmla="*/ 159 h 1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4" h="159">
                    <a:moveTo>
                      <a:pt x="174" y="117"/>
                    </a:moveTo>
                    <a:cubicBezTo>
                      <a:pt x="172" y="114"/>
                      <a:pt x="140" y="77"/>
                      <a:pt x="138" y="75"/>
                    </a:cubicBezTo>
                    <a:cubicBezTo>
                      <a:pt x="137" y="76"/>
                      <a:pt x="132" y="80"/>
                      <a:pt x="130" y="81"/>
                    </a:cubicBezTo>
                    <a:cubicBezTo>
                      <a:pt x="132" y="83"/>
                      <a:pt x="151" y="106"/>
                      <a:pt x="151" y="106"/>
                    </a:cubicBezTo>
                    <a:cubicBezTo>
                      <a:pt x="111" y="97"/>
                      <a:pt x="111" y="97"/>
                      <a:pt x="111" y="97"/>
                    </a:cubicBezTo>
                    <a:cubicBezTo>
                      <a:pt x="112" y="96"/>
                      <a:pt x="112" y="96"/>
                      <a:pt x="112" y="96"/>
                    </a:cubicBezTo>
                    <a:cubicBezTo>
                      <a:pt x="114" y="92"/>
                      <a:pt x="115" y="88"/>
                      <a:pt x="115" y="84"/>
                    </a:cubicBezTo>
                    <a:cubicBezTo>
                      <a:pt x="115" y="26"/>
                      <a:pt x="115" y="26"/>
                      <a:pt x="115" y="26"/>
                    </a:cubicBezTo>
                    <a:cubicBezTo>
                      <a:pt x="115" y="26"/>
                      <a:pt x="133" y="46"/>
                      <a:pt x="134" y="48"/>
                    </a:cubicBezTo>
                    <a:cubicBezTo>
                      <a:pt x="136" y="47"/>
                      <a:pt x="141" y="43"/>
                      <a:pt x="143" y="42"/>
                    </a:cubicBezTo>
                    <a:cubicBezTo>
                      <a:pt x="141" y="40"/>
                      <a:pt x="109" y="2"/>
                      <a:pt x="107" y="0"/>
                    </a:cubicBezTo>
                    <a:cubicBezTo>
                      <a:pt x="105" y="2"/>
                      <a:pt x="74" y="25"/>
                      <a:pt x="72" y="27"/>
                    </a:cubicBezTo>
                    <a:cubicBezTo>
                      <a:pt x="73" y="29"/>
                      <a:pt x="79" y="36"/>
                      <a:pt x="80" y="37"/>
                    </a:cubicBezTo>
                    <a:cubicBezTo>
                      <a:pt x="82" y="36"/>
                      <a:pt x="101" y="22"/>
                      <a:pt x="101" y="22"/>
                    </a:cubicBezTo>
                    <a:cubicBezTo>
                      <a:pt x="101" y="57"/>
                      <a:pt x="101" y="57"/>
                      <a:pt x="101" y="57"/>
                    </a:cubicBezTo>
                    <a:cubicBezTo>
                      <a:pt x="98" y="55"/>
                      <a:pt x="98" y="55"/>
                      <a:pt x="98" y="55"/>
                    </a:cubicBezTo>
                    <a:cubicBezTo>
                      <a:pt x="94" y="52"/>
                      <a:pt x="90" y="50"/>
                      <a:pt x="85" y="49"/>
                    </a:cubicBezTo>
                    <a:cubicBezTo>
                      <a:pt x="25" y="37"/>
                      <a:pt x="25" y="37"/>
                      <a:pt x="25" y="37"/>
                    </a:cubicBezTo>
                    <a:cubicBezTo>
                      <a:pt x="25" y="37"/>
                      <a:pt x="42" y="24"/>
                      <a:pt x="44" y="23"/>
                    </a:cubicBezTo>
                    <a:cubicBezTo>
                      <a:pt x="43" y="21"/>
                      <a:pt x="37" y="14"/>
                      <a:pt x="35" y="12"/>
                    </a:cubicBezTo>
                    <a:cubicBezTo>
                      <a:pt x="33" y="14"/>
                      <a:pt x="2" y="37"/>
                      <a:pt x="0" y="39"/>
                    </a:cubicBezTo>
                    <a:cubicBezTo>
                      <a:pt x="2" y="41"/>
                      <a:pt x="34" y="79"/>
                      <a:pt x="36" y="81"/>
                    </a:cubicBezTo>
                    <a:cubicBezTo>
                      <a:pt x="37" y="79"/>
                      <a:pt x="42" y="76"/>
                      <a:pt x="44" y="74"/>
                    </a:cubicBezTo>
                    <a:cubicBezTo>
                      <a:pt x="42" y="72"/>
                      <a:pt x="23" y="50"/>
                      <a:pt x="23" y="50"/>
                    </a:cubicBezTo>
                    <a:cubicBezTo>
                      <a:pt x="60" y="57"/>
                      <a:pt x="60" y="57"/>
                      <a:pt x="60" y="57"/>
                    </a:cubicBezTo>
                    <a:cubicBezTo>
                      <a:pt x="59" y="59"/>
                      <a:pt x="59" y="59"/>
                      <a:pt x="59" y="59"/>
                    </a:cubicBezTo>
                    <a:cubicBezTo>
                      <a:pt x="56" y="63"/>
                      <a:pt x="55" y="67"/>
                      <a:pt x="55" y="71"/>
                    </a:cubicBezTo>
                    <a:cubicBezTo>
                      <a:pt x="55" y="71"/>
                      <a:pt x="56" y="77"/>
                      <a:pt x="56" y="77"/>
                    </a:cubicBezTo>
                    <a:cubicBezTo>
                      <a:pt x="56" y="134"/>
                      <a:pt x="56" y="134"/>
                      <a:pt x="56" y="134"/>
                    </a:cubicBezTo>
                    <a:cubicBezTo>
                      <a:pt x="56" y="134"/>
                      <a:pt x="38" y="113"/>
                      <a:pt x="36" y="111"/>
                    </a:cubicBezTo>
                    <a:cubicBezTo>
                      <a:pt x="35" y="112"/>
                      <a:pt x="30" y="116"/>
                      <a:pt x="28" y="118"/>
                    </a:cubicBezTo>
                    <a:cubicBezTo>
                      <a:pt x="30" y="120"/>
                      <a:pt x="62" y="157"/>
                      <a:pt x="64" y="159"/>
                    </a:cubicBezTo>
                    <a:cubicBezTo>
                      <a:pt x="66" y="158"/>
                      <a:pt x="99" y="133"/>
                      <a:pt x="99" y="132"/>
                    </a:cubicBezTo>
                    <a:cubicBezTo>
                      <a:pt x="98" y="131"/>
                      <a:pt x="92" y="124"/>
                      <a:pt x="90" y="122"/>
                    </a:cubicBezTo>
                    <a:cubicBezTo>
                      <a:pt x="88" y="124"/>
                      <a:pt x="70" y="137"/>
                      <a:pt x="70" y="137"/>
                    </a:cubicBezTo>
                    <a:cubicBezTo>
                      <a:pt x="70" y="99"/>
                      <a:pt x="70" y="99"/>
                      <a:pt x="70" y="99"/>
                    </a:cubicBezTo>
                    <a:cubicBezTo>
                      <a:pt x="72" y="101"/>
                      <a:pt x="72" y="101"/>
                      <a:pt x="72" y="101"/>
                    </a:cubicBezTo>
                    <a:cubicBezTo>
                      <a:pt x="76" y="103"/>
                      <a:pt x="81" y="105"/>
                      <a:pt x="85" y="106"/>
                    </a:cubicBezTo>
                    <a:cubicBezTo>
                      <a:pt x="85" y="106"/>
                      <a:pt x="92" y="107"/>
                      <a:pt x="92" y="107"/>
                    </a:cubicBezTo>
                    <a:cubicBezTo>
                      <a:pt x="149" y="118"/>
                      <a:pt x="149" y="118"/>
                      <a:pt x="149" y="118"/>
                    </a:cubicBezTo>
                    <a:cubicBezTo>
                      <a:pt x="149" y="118"/>
                      <a:pt x="132" y="131"/>
                      <a:pt x="130" y="133"/>
                    </a:cubicBezTo>
                    <a:cubicBezTo>
                      <a:pt x="132" y="135"/>
                      <a:pt x="138" y="142"/>
                      <a:pt x="139" y="143"/>
                    </a:cubicBezTo>
                    <a:cubicBezTo>
                      <a:pt x="141" y="142"/>
                      <a:pt x="173" y="118"/>
                      <a:pt x="174" y="117"/>
                    </a:cubicBezTo>
                    <a:close/>
                    <a:moveTo>
                      <a:pt x="96" y="89"/>
                    </a:moveTo>
                    <a:cubicBezTo>
                      <a:pt x="93" y="92"/>
                      <a:pt x="89" y="93"/>
                      <a:pt x="85" y="92"/>
                    </a:cubicBezTo>
                    <a:cubicBezTo>
                      <a:pt x="77" y="90"/>
                      <a:pt x="70" y="83"/>
                      <a:pt x="70" y="75"/>
                    </a:cubicBezTo>
                    <a:cubicBezTo>
                      <a:pt x="70" y="71"/>
                      <a:pt x="72" y="68"/>
                      <a:pt x="75" y="66"/>
                    </a:cubicBezTo>
                    <a:cubicBezTo>
                      <a:pt x="77" y="64"/>
                      <a:pt x="81" y="63"/>
                      <a:pt x="85" y="64"/>
                    </a:cubicBezTo>
                    <a:cubicBezTo>
                      <a:pt x="93" y="65"/>
                      <a:pt x="100" y="73"/>
                      <a:pt x="100" y="80"/>
                    </a:cubicBezTo>
                    <a:cubicBezTo>
                      <a:pt x="100" y="84"/>
                      <a:pt x="98" y="87"/>
                      <a:pt x="96" y="89"/>
                    </a:cubicBezTo>
                    <a:close/>
                  </a:path>
                </a:pathLst>
              </a:custGeom>
              <a:solidFill>
                <a:srgbClr val="FFFFFF"/>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grpSp>
      </p:grpSp>
      <p:grpSp>
        <p:nvGrpSpPr>
          <p:cNvPr id="238" name="Group 574"/>
          <p:cNvGrpSpPr/>
          <p:nvPr/>
        </p:nvGrpSpPr>
        <p:grpSpPr bwMode="auto">
          <a:xfrm>
            <a:off x="5938093" y="4048639"/>
            <a:ext cx="379429" cy="306726"/>
            <a:chOff x="1066" y="981"/>
            <a:chExt cx="344" cy="262"/>
          </a:xfrm>
        </p:grpSpPr>
        <p:pic>
          <p:nvPicPr>
            <p:cNvPr id="139" name="Picture 575"/>
            <p:cNvPicPr>
              <a:picLocks noChangeAspect="1" noChangeArrowheads="1"/>
            </p:cNvPicPr>
            <p:nvPr/>
          </p:nvPicPr>
          <p:blipFill>
            <a:blip r:embed="rId2" cstate="print"/>
            <a:srcRect/>
            <a:stretch>
              <a:fillRect/>
            </a:stretch>
          </p:blipFill>
          <p:spPr bwMode="auto">
            <a:xfrm>
              <a:off x="1066" y="981"/>
              <a:ext cx="318" cy="262"/>
            </a:xfrm>
            <a:prstGeom prst="rect">
              <a:avLst/>
            </a:prstGeom>
            <a:noFill/>
            <a:ln w="9525" algn="ctr">
              <a:noFill/>
              <a:miter lim="800000"/>
              <a:headEnd/>
              <a:tailEnd/>
            </a:ln>
          </p:spPr>
        </p:pic>
        <p:pic>
          <p:nvPicPr>
            <p:cNvPr id="140" name="Picture 576"/>
            <p:cNvPicPr>
              <a:picLocks noChangeAspect="1" noChangeArrowheads="1"/>
            </p:cNvPicPr>
            <p:nvPr/>
          </p:nvPicPr>
          <p:blipFill>
            <a:blip r:embed="rId3" cstate="print"/>
            <a:srcRect/>
            <a:stretch>
              <a:fillRect/>
            </a:stretch>
          </p:blipFill>
          <p:spPr bwMode="auto">
            <a:xfrm>
              <a:off x="1292" y="981"/>
              <a:ext cx="118" cy="136"/>
            </a:xfrm>
            <a:prstGeom prst="rect">
              <a:avLst/>
            </a:prstGeom>
            <a:noFill/>
            <a:ln w="9525">
              <a:noFill/>
              <a:miter lim="800000"/>
              <a:headEnd/>
              <a:tailEnd/>
            </a:ln>
          </p:spPr>
        </p:pic>
      </p:grpSp>
      <p:sp>
        <p:nvSpPr>
          <p:cNvPr id="141" name="Rectangle 577"/>
          <p:cNvSpPr>
            <a:spLocks noChangeArrowheads="1"/>
          </p:cNvSpPr>
          <p:nvPr/>
        </p:nvSpPr>
        <p:spPr bwMode="auto">
          <a:xfrm>
            <a:off x="6779101" y="4278246"/>
            <a:ext cx="479618" cy="276999"/>
          </a:xfrm>
          <a:prstGeom prst="rect">
            <a:avLst/>
          </a:prstGeom>
          <a:noFill/>
          <a:ln w="9525">
            <a:noFill/>
            <a:miter lim="800000"/>
          </a:ln>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1" lang="en-US" altLang="zh-CN" sz="12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rPr>
              <a:t>……</a:t>
            </a:r>
            <a:endParaRPr kumimoji="1" lang="zh-CN" altLang="en-US" sz="12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endParaRPr>
          </a:p>
        </p:txBody>
      </p:sp>
      <p:sp>
        <p:nvSpPr>
          <p:cNvPr id="142" name="Text Box 8"/>
          <p:cNvSpPr txBox="1">
            <a:spLocks noChangeArrowheads="1"/>
          </p:cNvSpPr>
          <p:nvPr/>
        </p:nvSpPr>
        <p:spPr bwMode="auto">
          <a:xfrm>
            <a:off x="6506402" y="4383305"/>
            <a:ext cx="346249" cy="138499"/>
          </a:xfrm>
          <a:prstGeom prst="rect">
            <a:avLst/>
          </a:prstGeom>
          <a:noFill/>
          <a:ln w="9525" algn="ctr">
            <a:noFill/>
            <a:miter lim="800000"/>
          </a:ln>
        </p:spPr>
        <p:txBody>
          <a:bodyPr wrap="none" lIns="0" tIns="0" rIns="0" bIns="0">
            <a:spAutoFit/>
          </a:bodyPr>
          <a:lstStyle/>
          <a:p>
            <a:r>
              <a:rPr kumimoji="1" lang="zh-CN" altLang="en-US" sz="900" b="1" dirty="0">
                <a:solidFill>
                  <a:schemeClr val="bg2">
                    <a:lumMod val="50000"/>
                  </a:schemeClr>
                </a:solidFill>
                <a:latin typeface="微软雅黑" panose="020B0503020204020204" pitchFamily="34" charset="-122"/>
                <a:ea typeface="微软雅黑" panose="020B0503020204020204" pitchFamily="34" charset="-122"/>
              </a:rPr>
              <a:t>扫描器</a:t>
            </a:r>
            <a:endParaRPr kumimoji="1" lang="zh-CN" altLang="en-US" sz="900" b="1" dirty="0">
              <a:solidFill>
                <a:schemeClr val="bg2">
                  <a:lumMod val="50000"/>
                </a:schemeClr>
              </a:solidFill>
              <a:latin typeface="微软雅黑" panose="020B0503020204020204" pitchFamily="34" charset="-122"/>
              <a:ea typeface="微软雅黑" panose="020B0503020204020204" pitchFamily="34" charset="-122"/>
            </a:endParaRPr>
          </a:p>
        </p:txBody>
      </p:sp>
      <p:grpSp>
        <p:nvGrpSpPr>
          <p:cNvPr id="239" name="Group 579"/>
          <p:cNvGrpSpPr>
            <a:grpSpLocks noChangeAspect="1"/>
          </p:cNvGrpSpPr>
          <p:nvPr/>
        </p:nvGrpSpPr>
        <p:grpSpPr bwMode="auto">
          <a:xfrm>
            <a:off x="6493046" y="4136775"/>
            <a:ext cx="475835" cy="219547"/>
            <a:chOff x="4667" y="1683"/>
            <a:chExt cx="712" cy="301"/>
          </a:xfrm>
        </p:grpSpPr>
        <p:sp>
          <p:nvSpPr>
            <p:cNvPr id="144" name="Freeform 580"/>
            <p:cNvSpPr>
              <a:spLocks noChangeAspect="1"/>
            </p:cNvSpPr>
            <p:nvPr/>
          </p:nvSpPr>
          <p:spPr bwMode="auto">
            <a:xfrm>
              <a:off x="5179" y="1762"/>
              <a:ext cx="200" cy="222"/>
            </a:xfrm>
            <a:custGeom>
              <a:avLst/>
              <a:gdLst>
                <a:gd name="T0" fmla="*/ 98 w 99"/>
                <a:gd name="T1" fmla="*/ 1 h 110"/>
                <a:gd name="T2" fmla="*/ 98 w 99"/>
                <a:gd name="T3" fmla="*/ 28 h 110"/>
                <a:gd name="T4" fmla="*/ 95 w 99"/>
                <a:gd name="T5" fmla="*/ 35 h 110"/>
                <a:gd name="T6" fmla="*/ 8 w 99"/>
                <a:gd name="T7" fmla="*/ 104 h 110"/>
                <a:gd name="T8" fmla="*/ 2 w 99"/>
                <a:gd name="T9" fmla="*/ 103 h 110"/>
                <a:gd name="T10" fmla="*/ 1 w 99"/>
                <a:gd name="T11" fmla="*/ 65 h 110"/>
                <a:gd name="T12" fmla="*/ 97 w 99"/>
                <a:gd name="T13" fmla="*/ 0 h 110"/>
                <a:gd name="T14" fmla="*/ 98 w 99"/>
                <a:gd name="T15" fmla="*/ 1 h 110"/>
                <a:gd name="T16" fmla="*/ 0 60000 65536"/>
                <a:gd name="T17" fmla="*/ 0 60000 65536"/>
                <a:gd name="T18" fmla="*/ 0 60000 65536"/>
                <a:gd name="T19" fmla="*/ 0 60000 65536"/>
                <a:gd name="T20" fmla="*/ 0 60000 65536"/>
                <a:gd name="T21" fmla="*/ 0 60000 65536"/>
                <a:gd name="T22" fmla="*/ 0 60000 65536"/>
                <a:gd name="T23" fmla="*/ 0 60000 65536"/>
                <a:gd name="T24" fmla="*/ 0 w 99"/>
                <a:gd name="T25" fmla="*/ 0 h 110"/>
                <a:gd name="T26" fmla="*/ 99 w 99"/>
                <a:gd name="T27" fmla="*/ 110 h 1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9" h="110">
                  <a:moveTo>
                    <a:pt x="98" y="1"/>
                  </a:moveTo>
                  <a:cubicBezTo>
                    <a:pt x="98" y="28"/>
                    <a:pt x="98" y="28"/>
                    <a:pt x="98" y="28"/>
                  </a:cubicBezTo>
                  <a:cubicBezTo>
                    <a:pt x="98" y="30"/>
                    <a:pt x="99" y="31"/>
                    <a:pt x="95" y="35"/>
                  </a:cubicBezTo>
                  <a:cubicBezTo>
                    <a:pt x="92" y="38"/>
                    <a:pt x="32" y="84"/>
                    <a:pt x="8" y="104"/>
                  </a:cubicBezTo>
                  <a:cubicBezTo>
                    <a:pt x="0" y="110"/>
                    <a:pt x="2" y="103"/>
                    <a:pt x="2" y="103"/>
                  </a:cubicBezTo>
                  <a:cubicBezTo>
                    <a:pt x="1" y="65"/>
                    <a:pt x="1" y="65"/>
                    <a:pt x="1" y="65"/>
                  </a:cubicBezTo>
                  <a:cubicBezTo>
                    <a:pt x="97" y="0"/>
                    <a:pt x="97" y="0"/>
                    <a:pt x="97" y="0"/>
                  </a:cubicBezTo>
                  <a:cubicBezTo>
                    <a:pt x="98" y="1"/>
                    <a:pt x="98" y="1"/>
                    <a:pt x="98" y="1"/>
                  </a:cubicBezTo>
                </a:path>
              </a:pathLst>
            </a:custGeom>
            <a:solidFill>
              <a:srgbClr val="0C3C68"/>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45" name="Freeform 581"/>
            <p:cNvSpPr>
              <a:spLocks noChangeAspect="1"/>
            </p:cNvSpPr>
            <p:nvPr/>
          </p:nvSpPr>
          <p:spPr bwMode="auto">
            <a:xfrm>
              <a:off x="4667" y="1683"/>
              <a:ext cx="710" cy="210"/>
            </a:xfrm>
            <a:custGeom>
              <a:avLst/>
              <a:gdLst>
                <a:gd name="T0" fmla="*/ 352 w 352"/>
                <a:gd name="T1" fmla="*/ 40 h 104"/>
                <a:gd name="T2" fmla="*/ 258 w 352"/>
                <a:gd name="T3" fmla="*/ 104 h 104"/>
                <a:gd name="T4" fmla="*/ 8 w 352"/>
                <a:gd name="T5" fmla="*/ 58 h 104"/>
                <a:gd name="T6" fmla="*/ 1 w 352"/>
                <a:gd name="T7" fmla="*/ 62 h 104"/>
                <a:gd name="T8" fmla="*/ 4 w 352"/>
                <a:gd name="T9" fmla="*/ 55 h 104"/>
                <a:gd name="T10" fmla="*/ 116 w 352"/>
                <a:gd name="T11" fmla="*/ 1 h 104"/>
                <a:gd name="T12" fmla="*/ 121 w 352"/>
                <a:gd name="T13" fmla="*/ 0 h 104"/>
                <a:gd name="T14" fmla="*/ 346 w 352"/>
                <a:gd name="T15" fmla="*/ 36 h 104"/>
                <a:gd name="T16" fmla="*/ 352 w 352"/>
                <a:gd name="T17" fmla="*/ 40 h 10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2"/>
                <a:gd name="T28" fmla="*/ 0 h 104"/>
                <a:gd name="T29" fmla="*/ 352 w 352"/>
                <a:gd name="T30" fmla="*/ 104 h 10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2" h="104">
                  <a:moveTo>
                    <a:pt x="352" y="40"/>
                  </a:moveTo>
                  <a:cubicBezTo>
                    <a:pt x="258" y="104"/>
                    <a:pt x="258" y="104"/>
                    <a:pt x="258" y="104"/>
                  </a:cubicBezTo>
                  <a:cubicBezTo>
                    <a:pt x="152" y="88"/>
                    <a:pt x="17" y="59"/>
                    <a:pt x="8" y="58"/>
                  </a:cubicBezTo>
                  <a:cubicBezTo>
                    <a:pt x="3" y="57"/>
                    <a:pt x="1" y="62"/>
                    <a:pt x="1" y="62"/>
                  </a:cubicBezTo>
                  <a:cubicBezTo>
                    <a:pt x="1" y="62"/>
                    <a:pt x="0" y="57"/>
                    <a:pt x="4" y="55"/>
                  </a:cubicBezTo>
                  <a:cubicBezTo>
                    <a:pt x="7" y="53"/>
                    <a:pt x="111" y="5"/>
                    <a:pt x="116" y="1"/>
                  </a:cubicBezTo>
                  <a:cubicBezTo>
                    <a:pt x="118" y="0"/>
                    <a:pt x="121" y="0"/>
                    <a:pt x="121" y="0"/>
                  </a:cubicBezTo>
                  <a:cubicBezTo>
                    <a:pt x="121" y="0"/>
                    <a:pt x="343" y="36"/>
                    <a:pt x="346" y="36"/>
                  </a:cubicBezTo>
                  <a:cubicBezTo>
                    <a:pt x="351" y="37"/>
                    <a:pt x="352" y="40"/>
                    <a:pt x="352" y="40"/>
                  </a:cubicBezTo>
                </a:path>
              </a:pathLst>
            </a:custGeom>
            <a:solidFill>
              <a:srgbClr val="446487"/>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46" name="Freeform 582"/>
            <p:cNvSpPr>
              <a:spLocks noChangeAspect="1"/>
            </p:cNvSpPr>
            <p:nvPr/>
          </p:nvSpPr>
          <p:spPr bwMode="auto">
            <a:xfrm>
              <a:off x="5179" y="1762"/>
              <a:ext cx="200" cy="133"/>
            </a:xfrm>
            <a:custGeom>
              <a:avLst/>
              <a:gdLst>
                <a:gd name="T0" fmla="*/ 97 w 99"/>
                <a:gd name="T1" fmla="*/ 1 h 66"/>
                <a:gd name="T2" fmla="*/ 98 w 99"/>
                <a:gd name="T3" fmla="*/ 1 h 66"/>
                <a:gd name="T4" fmla="*/ 97 w 99"/>
                <a:gd name="T5" fmla="*/ 0 h 66"/>
                <a:gd name="T6" fmla="*/ 0 w 99"/>
                <a:gd name="T7" fmla="*/ 64 h 66"/>
                <a:gd name="T8" fmla="*/ 3 w 99"/>
                <a:gd name="T9" fmla="*/ 66 h 66"/>
                <a:gd name="T10" fmla="*/ 97 w 99"/>
                <a:gd name="T11" fmla="*/ 1 h 66"/>
                <a:gd name="T12" fmla="*/ 0 60000 65536"/>
                <a:gd name="T13" fmla="*/ 0 60000 65536"/>
                <a:gd name="T14" fmla="*/ 0 60000 65536"/>
                <a:gd name="T15" fmla="*/ 0 60000 65536"/>
                <a:gd name="T16" fmla="*/ 0 60000 65536"/>
                <a:gd name="T17" fmla="*/ 0 60000 65536"/>
                <a:gd name="T18" fmla="*/ 0 w 99"/>
                <a:gd name="T19" fmla="*/ 0 h 66"/>
                <a:gd name="T20" fmla="*/ 99 w 99"/>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99" h="66">
                  <a:moveTo>
                    <a:pt x="97" y="1"/>
                  </a:moveTo>
                  <a:cubicBezTo>
                    <a:pt x="97" y="1"/>
                    <a:pt x="97" y="1"/>
                    <a:pt x="98" y="1"/>
                  </a:cubicBezTo>
                  <a:cubicBezTo>
                    <a:pt x="98" y="1"/>
                    <a:pt x="99" y="1"/>
                    <a:pt x="97" y="0"/>
                  </a:cubicBezTo>
                  <a:cubicBezTo>
                    <a:pt x="93" y="0"/>
                    <a:pt x="0" y="64"/>
                    <a:pt x="0" y="64"/>
                  </a:cubicBezTo>
                  <a:cubicBezTo>
                    <a:pt x="3" y="66"/>
                    <a:pt x="3" y="66"/>
                    <a:pt x="3" y="66"/>
                  </a:cubicBezTo>
                  <a:cubicBezTo>
                    <a:pt x="97" y="1"/>
                    <a:pt x="97" y="1"/>
                    <a:pt x="97" y="1"/>
                  </a:cubicBezTo>
                </a:path>
              </a:pathLst>
            </a:custGeom>
            <a:solidFill>
              <a:srgbClr val="5B7694"/>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47" name="Freeform 583"/>
            <p:cNvSpPr>
              <a:spLocks noChangeAspect="1"/>
            </p:cNvSpPr>
            <p:nvPr/>
          </p:nvSpPr>
          <p:spPr bwMode="auto">
            <a:xfrm>
              <a:off x="4669" y="1798"/>
              <a:ext cx="524" cy="184"/>
            </a:xfrm>
            <a:custGeom>
              <a:avLst/>
              <a:gdLst>
                <a:gd name="T0" fmla="*/ 255 w 260"/>
                <a:gd name="T1" fmla="*/ 44 h 91"/>
                <a:gd name="T2" fmla="*/ 7 w 260"/>
                <a:gd name="T3" fmla="*/ 1 h 91"/>
                <a:gd name="T4" fmla="*/ 0 w 260"/>
                <a:gd name="T5" fmla="*/ 4 h 91"/>
                <a:gd name="T6" fmla="*/ 0 w 260"/>
                <a:gd name="T7" fmla="*/ 33 h 91"/>
                <a:gd name="T8" fmla="*/ 7 w 260"/>
                <a:gd name="T9" fmla="*/ 42 h 91"/>
                <a:gd name="T10" fmla="*/ 250 w 260"/>
                <a:gd name="T11" fmla="*/ 89 h 91"/>
                <a:gd name="T12" fmla="*/ 260 w 260"/>
                <a:gd name="T13" fmla="*/ 83 h 91"/>
                <a:gd name="T14" fmla="*/ 260 w 260"/>
                <a:gd name="T15" fmla="*/ 51 h 91"/>
                <a:gd name="T16" fmla="*/ 255 w 260"/>
                <a:gd name="T17" fmla="*/ 44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91"/>
                <a:gd name="T29" fmla="*/ 260 w 260"/>
                <a:gd name="T30" fmla="*/ 91 h 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91">
                  <a:moveTo>
                    <a:pt x="255" y="44"/>
                  </a:moveTo>
                  <a:cubicBezTo>
                    <a:pt x="153" y="28"/>
                    <a:pt x="15" y="2"/>
                    <a:pt x="7" y="1"/>
                  </a:cubicBezTo>
                  <a:cubicBezTo>
                    <a:pt x="0" y="0"/>
                    <a:pt x="0" y="4"/>
                    <a:pt x="0" y="4"/>
                  </a:cubicBezTo>
                  <a:cubicBezTo>
                    <a:pt x="0" y="4"/>
                    <a:pt x="0" y="24"/>
                    <a:pt x="0" y="33"/>
                  </a:cubicBezTo>
                  <a:cubicBezTo>
                    <a:pt x="0" y="41"/>
                    <a:pt x="2" y="40"/>
                    <a:pt x="7" y="42"/>
                  </a:cubicBezTo>
                  <a:cubicBezTo>
                    <a:pt x="9" y="42"/>
                    <a:pt x="219" y="83"/>
                    <a:pt x="250" y="89"/>
                  </a:cubicBezTo>
                  <a:cubicBezTo>
                    <a:pt x="258" y="91"/>
                    <a:pt x="260" y="83"/>
                    <a:pt x="260" y="83"/>
                  </a:cubicBezTo>
                  <a:cubicBezTo>
                    <a:pt x="260" y="83"/>
                    <a:pt x="260" y="56"/>
                    <a:pt x="260" y="51"/>
                  </a:cubicBezTo>
                  <a:cubicBezTo>
                    <a:pt x="260" y="47"/>
                    <a:pt x="256" y="44"/>
                    <a:pt x="255" y="44"/>
                  </a:cubicBezTo>
                  <a:close/>
                </a:path>
              </a:pathLst>
            </a:custGeom>
            <a:solidFill>
              <a:srgbClr val="8AA5BC"/>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48" name="Freeform 584"/>
            <p:cNvSpPr>
              <a:spLocks noChangeAspect="1"/>
            </p:cNvSpPr>
            <p:nvPr/>
          </p:nvSpPr>
          <p:spPr bwMode="auto">
            <a:xfrm>
              <a:off x="4680" y="1808"/>
              <a:ext cx="503" cy="164"/>
            </a:xfrm>
            <a:custGeom>
              <a:avLst/>
              <a:gdLst>
                <a:gd name="T0" fmla="*/ 245 w 250"/>
                <a:gd name="T1" fmla="*/ 43 h 81"/>
                <a:gd name="T2" fmla="*/ 7 w 250"/>
                <a:gd name="T3" fmla="*/ 1 h 81"/>
                <a:gd name="T4" fmla="*/ 0 w 250"/>
                <a:gd name="T5" fmla="*/ 3 h 81"/>
                <a:gd name="T6" fmla="*/ 0 w 250"/>
                <a:gd name="T7" fmla="*/ 22 h 81"/>
                <a:gd name="T8" fmla="*/ 8 w 250"/>
                <a:gd name="T9" fmla="*/ 33 h 81"/>
                <a:gd name="T10" fmla="*/ 240 w 250"/>
                <a:gd name="T11" fmla="*/ 79 h 81"/>
                <a:gd name="T12" fmla="*/ 249 w 250"/>
                <a:gd name="T13" fmla="*/ 71 h 81"/>
                <a:gd name="T14" fmla="*/ 249 w 250"/>
                <a:gd name="T15" fmla="*/ 49 h 81"/>
                <a:gd name="T16" fmla="*/ 245 w 250"/>
                <a:gd name="T17" fmla="*/ 43 h 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0"/>
                <a:gd name="T28" fmla="*/ 0 h 81"/>
                <a:gd name="T29" fmla="*/ 250 w 250"/>
                <a:gd name="T30" fmla="*/ 81 h 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0" h="81">
                  <a:moveTo>
                    <a:pt x="245" y="43"/>
                  </a:moveTo>
                  <a:cubicBezTo>
                    <a:pt x="150" y="28"/>
                    <a:pt x="15" y="2"/>
                    <a:pt x="7" y="1"/>
                  </a:cubicBezTo>
                  <a:cubicBezTo>
                    <a:pt x="1" y="0"/>
                    <a:pt x="0" y="3"/>
                    <a:pt x="0" y="3"/>
                  </a:cubicBezTo>
                  <a:cubicBezTo>
                    <a:pt x="0" y="3"/>
                    <a:pt x="0" y="13"/>
                    <a:pt x="0" y="22"/>
                  </a:cubicBezTo>
                  <a:cubicBezTo>
                    <a:pt x="0" y="32"/>
                    <a:pt x="0" y="31"/>
                    <a:pt x="8" y="33"/>
                  </a:cubicBezTo>
                  <a:cubicBezTo>
                    <a:pt x="10" y="34"/>
                    <a:pt x="211" y="73"/>
                    <a:pt x="240" y="79"/>
                  </a:cubicBezTo>
                  <a:cubicBezTo>
                    <a:pt x="250" y="81"/>
                    <a:pt x="249" y="71"/>
                    <a:pt x="249" y="71"/>
                  </a:cubicBezTo>
                  <a:cubicBezTo>
                    <a:pt x="249" y="71"/>
                    <a:pt x="249" y="54"/>
                    <a:pt x="249" y="49"/>
                  </a:cubicBezTo>
                  <a:cubicBezTo>
                    <a:pt x="249" y="46"/>
                    <a:pt x="249" y="43"/>
                    <a:pt x="245" y="43"/>
                  </a:cubicBezTo>
                  <a:close/>
                </a:path>
              </a:pathLst>
            </a:custGeom>
            <a:solidFill>
              <a:srgbClr val="5B7694"/>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49" name="Freeform 585"/>
            <p:cNvSpPr>
              <a:spLocks noChangeAspect="1"/>
            </p:cNvSpPr>
            <p:nvPr/>
          </p:nvSpPr>
          <p:spPr bwMode="auto">
            <a:xfrm>
              <a:off x="4688" y="1821"/>
              <a:ext cx="137" cy="30"/>
            </a:xfrm>
            <a:custGeom>
              <a:avLst/>
              <a:gdLst>
                <a:gd name="T0" fmla="*/ 0 w 137"/>
                <a:gd name="T1" fmla="*/ 0 h 30"/>
                <a:gd name="T2" fmla="*/ 0 w 137"/>
                <a:gd name="T3" fmla="*/ 6 h 30"/>
                <a:gd name="T4" fmla="*/ 137 w 137"/>
                <a:gd name="T5" fmla="*/ 30 h 30"/>
                <a:gd name="T6" fmla="*/ 137 w 137"/>
                <a:gd name="T7" fmla="*/ 24 h 30"/>
                <a:gd name="T8" fmla="*/ 0 w 137"/>
                <a:gd name="T9" fmla="*/ 0 h 30"/>
                <a:gd name="T10" fmla="*/ 0 60000 65536"/>
                <a:gd name="T11" fmla="*/ 0 60000 65536"/>
                <a:gd name="T12" fmla="*/ 0 60000 65536"/>
                <a:gd name="T13" fmla="*/ 0 60000 65536"/>
                <a:gd name="T14" fmla="*/ 0 60000 65536"/>
                <a:gd name="T15" fmla="*/ 0 w 137"/>
                <a:gd name="T16" fmla="*/ 0 h 30"/>
                <a:gd name="T17" fmla="*/ 137 w 137"/>
                <a:gd name="T18" fmla="*/ 30 h 30"/>
              </a:gdLst>
              <a:ahLst/>
              <a:cxnLst>
                <a:cxn ang="T10">
                  <a:pos x="T0" y="T1"/>
                </a:cxn>
                <a:cxn ang="T11">
                  <a:pos x="T2" y="T3"/>
                </a:cxn>
                <a:cxn ang="T12">
                  <a:pos x="T4" y="T5"/>
                </a:cxn>
                <a:cxn ang="T13">
                  <a:pos x="T6" y="T7"/>
                </a:cxn>
                <a:cxn ang="T14">
                  <a:pos x="T8" y="T9"/>
                </a:cxn>
              </a:cxnLst>
              <a:rect l="T15" t="T16" r="T17" b="T18"/>
              <a:pathLst>
                <a:path w="137" h="30">
                  <a:moveTo>
                    <a:pt x="0" y="0"/>
                  </a:moveTo>
                  <a:lnTo>
                    <a:pt x="0" y="6"/>
                  </a:lnTo>
                  <a:lnTo>
                    <a:pt x="137" y="30"/>
                  </a:lnTo>
                  <a:lnTo>
                    <a:pt x="137" y="24"/>
                  </a:lnTo>
                  <a:lnTo>
                    <a:pt x="0" y="0"/>
                  </a:lnTo>
                  <a:close/>
                </a:path>
              </a:pathLst>
            </a:custGeom>
            <a:solidFill>
              <a:srgbClr val="D2DAE4"/>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50" name="Freeform 586"/>
            <p:cNvSpPr>
              <a:spLocks noChangeAspect="1"/>
            </p:cNvSpPr>
            <p:nvPr/>
          </p:nvSpPr>
          <p:spPr bwMode="auto">
            <a:xfrm>
              <a:off x="4688" y="1821"/>
              <a:ext cx="137" cy="30"/>
            </a:xfrm>
            <a:custGeom>
              <a:avLst/>
              <a:gdLst>
                <a:gd name="T0" fmla="*/ 0 w 137"/>
                <a:gd name="T1" fmla="*/ 0 h 30"/>
                <a:gd name="T2" fmla="*/ 0 w 137"/>
                <a:gd name="T3" fmla="*/ 6 h 30"/>
                <a:gd name="T4" fmla="*/ 137 w 137"/>
                <a:gd name="T5" fmla="*/ 30 h 30"/>
                <a:gd name="T6" fmla="*/ 137 w 137"/>
                <a:gd name="T7" fmla="*/ 24 h 30"/>
                <a:gd name="T8" fmla="*/ 0 w 137"/>
                <a:gd name="T9" fmla="*/ 0 h 30"/>
                <a:gd name="T10" fmla="*/ 0 60000 65536"/>
                <a:gd name="T11" fmla="*/ 0 60000 65536"/>
                <a:gd name="T12" fmla="*/ 0 60000 65536"/>
                <a:gd name="T13" fmla="*/ 0 60000 65536"/>
                <a:gd name="T14" fmla="*/ 0 60000 65536"/>
                <a:gd name="T15" fmla="*/ 0 w 137"/>
                <a:gd name="T16" fmla="*/ 0 h 30"/>
                <a:gd name="T17" fmla="*/ 137 w 137"/>
                <a:gd name="T18" fmla="*/ 30 h 30"/>
              </a:gdLst>
              <a:ahLst/>
              <a:cxnLst>
                <a:cxn ang="T10">
                  <a:pos x="T0" y="T1"/>
                </a:cxn>
                <a:cxn ang="T11">
                  <a:pos x="T2" y="T3"/>
                </a:cxn>
                <a:cxn ang="T12">
                  <a:pos x="T4" y="T5"/>
                </a:cxn>
                <a:cxn ang="T13">
                  <a:pos x="T6" y="T7"/>
                </a:cxn>
                <a:cxn ang="T14">
                  <a:pos x="T8" y="T9"/>
                </a:cxn>
              </a:cxnLst>
              <a:rect l="T15" t="T16" r="T17" b="T18"/>
              <a:pathLst>
                <a:path w="137" h="30">
                  <a:moveTo>
                    <a:pt x="0" y="0"/>
                  </a:moveTo>
                  <a:lnTo>
                    <a:pt x="0" y="6"/>
                  </a:lnTo>
                  <a:lnTo>
                    <a:pt x="137" y="30"/>
                  </a:lnTo>
                  <a:lnTo>
                    <a:pt x="137" y="24"/>
                  </a:lnTo>
                  <a:lnTo>
                    <a:pt x="0" y="0"/>
                  </a:lnTo>
                </a:path>
              </a:pathLst>
            </a:custGeom>
            <a:no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51" name="Freeform 587"/>
            <p:cNvSpPr>
              <a:spLocks noChangeAspect="1"/>
            </p:cNvSpPr>
            <p:nvPr/>
          </p:nvSpPr>
          <p:spPr bwMode="auto">
            <a:xfrm>
              <a:off x="4688" y="1833"/>
              <a:ext cx="137" cy="30"/>
            </a:xfrm>
            <a:custGeom>
              <a:avLst/>
              <a:gdLst>
                <a:gd name="T0" fmla="*/ 0 w 137"/>
                <a:gd name="T1" fmla="*/ 0 h 30"/>
                <a:gd name="T2" fmla="*/ 0 w 137"/>
                <a:gd name="T3" fmla="*/ 6 h 30"/>
                <a:gd name="T4" fmla="*/ 137 w 137"/>
                <a:gd name="T5" fmla="*/ 30 h 30"/>
                <a:gd name="T6" fmla="*/ 137 w 137"/>
                <a:gd name="T7" fmla="*/ 24 h 30"/>
                <a:gd name="T8" fmla="*/ 0 w 137"/>
                <a:gd name="T9" fmla="*/ 0 h 30"/>
                <a:gd name="T10" fmla="*/ 0 60000 65536"/>
                <a:gd name="T11" fmla="*/ 0 60000 65536"/>
                <a:gd name="T12" fmla="*/ 0 60000 65536"/>
                <a:gd name="T13" fmla="*/ 0 60000 65536"/>
                <a:gd name="T14" fmla="*/ 0 60000 65536"/>
                <a:gd name="T15" fmla="*/ 0 w 137"/>
                <a:gd name="T16" fmla="*/ 0 h 30"/>
                <a:gd name="T17" fmla="*/ 137 w 137"/>
                <a:gd name="T18" fmla="*/ 30 h 30"/>
              </a:gdLst>
              <a:ahLst/>
              <a:cxnLst>
                <a:cxn ang="T10">
                  <a:pos x="T0" y="T1"/>
                </a:cxn>
                <a:cxn ang="T11">
                  <a:pos x="T2" y="T3"/>
                </a:cxn>
                <a:cxn ang="T12">
                  <a:pos x="T4" y="T5"/>
                </a:cxn>
                <a:cxn ang="T13">
                  <a:pos x="T6" y="T7"/>
                </a:cxn>
                <a:cxn ang="T14">
                  <a:pos x="T8" y="T9"/>
                </a:cxn>
              </a:cxnLst>
              <a:rect l="T15" t="T16" r="T17" b="T18"/>
              <a:pathLst>
                <a:path w="137" h="30">
                  <a:moveTo>
                    <a:pt x="0" y="0"/>
                  </a:moveTo>
                  <a:lnTo>
                    <a:pt x="0" y="6"/>
                  </a:lnTo>
                  <a:lnTo>
                    <a:pt x="137" y="30"/>
                  </a:lnTo>
                  <a:lnTo>
                    <a:pt x="137" y="24"/>
                  </a:lnTo>
                  <a:lnTo>
                    <a:pt x="0" y="0"/>
                  </a:lnTo>
                  <a:close/>
                </a:path>
              </a:pathLst>
            </a:custGeom>
            <a:solidFill>
              <a:srgbClr val="D2DAE4"/>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52" name="Freeform 588"/>
            <p:cNvSpPr>
              <a:spLocks noChangeAspect="1"/>
            </p:cNvSpPr>
            <p:nvPr/>
          </p:nvSpPr>
          <p:spPr bwMode="auto">
            <a:xfrm>
              <a:off x="4688" y="1833"/>
              <a:ext cx="137" cy="30"/>
            </a:xfrm>
            <a:custGeom>
              <a:avLst/>
              <a:gdLst>
                <a:gd name="T0" fmla="*/ 0 w 137"/>
                <a:gd name="T1" fmla="*/ 0 h 30"/>
                <a:gd name="T2" fmla="*/ 0 w 137"/>
                <a:gd name="T3" fmla="*/ 6 h 30"/>
                <a:gd name="T4" fmla="*/ 137 w 137"/>
                <a:gd name="T5" fmla="*/ 30 h 30"/>
                <a:gd name="T6" fmla="*/ 137 w 137"/>
                <a:gd name="T7" fmla="*/ 24 h 30"/>
                <a:gd name="T8" fmla="*/ 0 w 137"/>
                <a:gd name="T9" fmla="*/ 0 h 30"/>
                <a:gd name="T10" fmla="*/ 0 60000 65536"/>
                <a:gd name="T11" fmla="*/ 0 60000 65536"/>
                <a:gd name="T12" fmla="*/ 0 60000 65536"/>
                <a:gd name="T13" fmla="*/ 0 60000 65536"/>
                <a:gd name="T14" fmla="*/ 0 60000 65536"/>
                <a:gd name="T15" fmla="*/ 0 w 137"/>
                <a:gd name="T16" fmla="*/ 0 h 30"/>
                <a:gd name="T17" fmla="*/ 137 w 137"/>
                <a:gd name="T18" fmla="*/ 30 h 30"/>
              </a:gdLst>
              <a:ahLst/>
              <a:cxnLst>
                <a:cxn ang="T10">
                  <a:pos x="T0" y="T1"/>
                </a:cxn>
                <a:cxn ang="T11">
                  <a:pos x="T2" y="T3"/>
                </a:cxn>
                <a:cxn ang="T12">
                  <a:pos x="T4" y="T5"/>
                </a:cxn>
                <a:cxn ang="T13">
                  <a:pos x="T6" y="T7"/>
                </a:cxn>
                <a:cxn ang="T14">
                  <a:pos x="T8" y="T9"/>
                </a:cxn>
              </a:cxnLst>
              <a:rect l="T15" t="T16" r="T17" b="T18"/>
              <a:pathLst>
                <a:path w="137" h="30">
                  <a:moveTo>
                    <a:pt x="0" y="0"/>
                  </a:moveTo>
                  <a:lnTo>
                    <a:pt x="0" y="6"/>
                  </a:lnTo>
                  <a:lnTo>
                    <a:pt x="137" y="30"/>
                  </a:lnTo>
                  <a:lnTo>
                    <a:pt x="137" y="24"/>
                  </a:lnTo>
                  <a:lnTo>
                    <a:pt x="0" y="0"/>
                  </a:lnTo>
                </a:path>
              </a:pathLst>
            </a:custGeom>
            <a:no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53" name="Freeform 589"/>
            <p:cNvSpPr>
              <a:spLocks noChangeAspect="1"/>
            </p:cNvSpPr>
            <p:nvPr/>
          </p:nvSpPr>
          <p:spPr bwMode="auto">
            <a:xfrm>
              <a:off x="4849" y="1853"/>
              <a:ext cx="320" cy="97"/>
            </a:xfrm>
            <a:custGeom>
              <a:avLst/>
              <a:gdLst>
                <a:gd name="T0" fmla="*/ 0 w 320"/>
                <a:gd name="T1" fmla="*/ 0 h 97"/>
                <a:gd name="T2" fmla="*/ 0 w 320"/>
                <a:gd name="T3" fmla="*/ 38 h 97"/>
                <a:gd name="T4" fmla="*/ 320 w 320"/>
                <a:gd name="T5" fmla="*/ 97 h 97"/>
                <a:gd name="T6" fmla="*/ 320 w 320"/>
                <a:gd name="T7" fmla="*/ 58 h 97"/>
                <a:gd name="T8" fmla="*/ 0 w 320"/>
                <a:gd name="T9" fmla="*/ 0 h 97"/>
                <a:gd name="T10" fmla="*/ 0 60000 65536"/>
                <a:gd name="T11" fmla="*/ 0 60000 65536"/>
                <a:gd name="T12" fmla="*/ 0 60000 65536"/>
                <a:gd name="T13" fmla="*/ 0 60000 65536"/>
                <a:gd name="T14" fmla="*/ 0 60000 65536"/>
                <a:gd name="T15" fmla="*/ 0 w 320"/>
                <a:gd name="T16" fmla="*/ 0 h 97"/>
                <a:gd name="T17" fmla="*/ 320 w 320"/>
                <a:gd name="T18" fmla="*/ 97 h 97"/>
              </a:gdLst>
              <a:ahLst/>
              <a:cxnLst>
                <a:cxn ang="T10">
                  <a:pos x="T0" y="T1"/>
                </a:cxn>
                <a:cxn ang="T11">
                  <a:pos x="T2" y="T3"/>
                </a:cxn>
                <a:cxn ang="T12">
                  <a:pos x="T4" y="T5"/>
                </a:cxn>
                <a:cxn ang="T13">
                  <a:pos x="T6" y="T7"/>
                </a:cxn>
                <a:cxn ang="T14">
                  <a:pos x="T8" y="T9"/>
                </a:cxn>
              </a:cxnLst>
              <a:rect l="T15" t="T16" r="T17" b="T18"/>
              <a:pathLst>
                <a:path w="320" h="97">
                  <a:moveTo>
                    <a:pt x="0" y="0"/>
                  </a:moveTo>
                  <a:lnTo>
                    <a:pt x="0" y="38"/>
                  </a:lnTo>
                  <a:lnTo>
                    <a:pt x="320" y="97"/>
                  </a:lnTo>
                  <a:lnTo>
                    <a:pt x="320" y="58"/>
                  </a:lnTo>
                  <a:lnTo>
                    <a:pt x="0" y="0"/>
                  </a:lnTo>
                  <a:close/>
                </a:path>
              </a:pathLst>
            </a:custGeom>
            <a:solidFill>
              <a:srgbClr val="D2DAE4"/>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54" name="Freeform 590"/>
            <p:cNvSpPr>
              <a:spLocks noChangeAspect="1"/>
            </p:cNvSpPr>
            <p:nvPr/>
          </p:nvSpPr>
          <p:spPr bwMode="auto">
            <a:xfrm>
              <a:off x="4849" y="1853"/>
              <a:ext cx="320" cy="97"/>
            </a:xfrm>
            <a:custGeom>
              <a:avLst/>
              <a:gdLst>
                <a:gd name="T0" fmla="*/ 0 w 320"/>
                <a:gd name="T1" fmla="*/ 0 h 97"/>
                <a:gd name="T2" fmla="*/ 0 w 320"/>
                <a:gd name="T3" fmla="*/ 38 h 97"/>
                <a:gd name="T4" fmla="*/ 320 w 320"/>
                <a:gd name="T5" fmla="*/ 97 h 97"/>
                <a:gd name="T6" fmla="*/ 320 w 320"/>
                <a:gd name="T7" fmla="*/ 58 h 97"/>
                <a:gd name="T8" fmla="*/ 0 w 320"/>
                <a:gd name="T9" fmla="*/ 0 h 97"/>
                <a:gd name="T10" fmla="*/ 0 60000 65536"/>
                <a:gd name="T11" fmla="*/ 0 60000 65536"/>
                <a:gd name="T12" fmla="*/ 0 60000 65536"/>
                <a:gd name="T13" fmla="*/ 0 60000 65536"/>
                <a:gd name="T14" fmla="*/ 0 60000 65536"/>
                <a:gd name="T15" fmla="*/ 0 w 320"/>
                <a:gd name="T16" fmla="*/ 0 h 97"/>
                <a:gd name="T17" fmla="*/ 320 w 320"/>
                <a:gd name="T18" fmla="*/ 97 h 97"/>
              </a:gdLst>
              <a:ahLst/>
              <a:cxnLst>
                <a:cxn ang="T10">
                  <a:pos x="T0" y="T1"/>
                </a:cxn>
                <a:cxn ang="T11">
                  <a:pos x="T2" y="T3"/>
                </a:cxn>
                <a:cxn ang="T12">
                  <a:pos x="T4" y="T5"/>
                </a:cxn>
                <a:cxn ang="T13">
                  <a:pos x="T6" y="T7"/>
                </a:cxn>
                <a:cxn ang="T14">
                  <a:pos x="T8" y="T9"/>
                </a:cxn>
              </a:cxnLst>
              <a:rect l="T15" t="T16" r="T17" b="T18"/>
              <a:pathLst>
                <a:path w="320" h="97">
                  <a:moveTo>
                    <a:pt x="0" y="0"/>
                  </a:moveTo>
                  <a:lnTo>
                    <a:pt x="0" y="38"/>
                  </a:lnTo>
                  <a:lnTo>
                    <a:pt x="320" y="97"/>
                  </a:lnTo>
                  <a:lnTo>
                    <a:pt x="320" y="58"/>
                  </a:lnTo>
                  <a:lnTo>
                    <a:pt x="0" y="0"/>
                  </a:lnTo>
                </a:path>
              </a:pathLst>
            </a:custGeom>
            <a:no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55" name="Freeform 591"/>
            <p:cNvSpPr>
              <a:spLocks noChangeAspect="1"/>
            </p:cNvSpPr>
            <p:nvPr/>
          </p:nvSpPr>
          <p:spPr bwMode="auto">
            <a:xfrm>
              <a:off x="4688" y="1845"/>
              <a:ext cx="137" cy="30"/>
            </a:xfrm>
            <a:custGeom>
              <a:avLst/>
              <a:gdLst>
                <a:gd name="T0" fmla="*/ 0 w 137"/>
                <a:gd name="T1" fmla="*/ 0 h 30"/>
                <a:gd name="T2" fmla="*/ 0 w 137"/>
                <a:gd name="T3" fmla="*/ 6 h 30"/>
                <a:gd name="T4" fmla="*/ 137 w 137"/>
                <a:gd name="T5" fmla="*/ 30 h 30"/>
                <a:gd name="T6" fmla="*/ 137 w 137"/>
                <a:gd name="T7" fmla="*/ 24 h 30"/>
                <a:gd name="T8" fmla="*/ 0 w 137"/>
                <a:gd name="T9" fmla="*/ 0 h 30"/>
                <a:gd name="T10" fmla="*/ 0 60000 65536"/>
                <a:gd name="T11" fmla="*/ 0 60000 65536"/>
                <a:gd name="T12" fmla="*/ 0 60000 65536"/>
                <a:gd name="T13" fmla="*/ 0 60000 65536"/>
                <a:gd name="T14" fmla="*/ 0 60000 65536"/>
                <a:gd name="T15" fmla="*/ 0 w 137"/>
                <a:gd name="T16" fmla="*/ 0 h 30"/>
                <a:gd name="T17" fmla="*/ 137 w 137"/>
                <a:gd name="T18" fmla="*/ 30 h 30"/>
              </a:gdLst>
              <a:ahLst/>
              <a:cxnLst>
                <a:cxn ang="T10">
                  <a:pos x="T0" y="T1"/>
                </a:cxn>
                <a:cxn ang="T11">
                  <a:pos x="T2" y="T3"/>
                </a:cxn>
                <a:cxn ang="T12">
                  <a:pos x="T4" y="T5"/>
                </a:cxn>
                <a:cxn ang="T13">
                  <a:pos x="T6" y="T7"/>
                </a:cxn>
                <a:cxn ang="T14">
                  <a:pos x="T8" y="T9"/>
                </a:cxn>
              </a:cxnLst>
              <a:rect l="T15" t="T16" r="T17" b="T18"/>
              <a:pathLst>
                <a:path w="137" h="30">
                  <a:moveTo>
                    <a:pt x="0" y="0"/>
                  </a:moveTo>
                  <a:lnTo>
                    <a:pt x="0" y="6"/>
                  </a:lnTo>
                  <a:lnTo>
                    <a:pt x="137" y="30"/>
                  </a:lnTo>
                  <a:lnTo>
                    <a:pt x="137" y="24"/>
                  </a:lnTo>
                  <a:lnTo>
                    <a:pt x="0" y="0"/>
                  </a:lnTo>
                  <a:close/>
                </a:path>
              </a:pathLst>
            </a:custGeom>
            <a:solidFill>
              <a:srgbClr val="D2DAE4"/>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56" name="Freeform 592"/>
            <p:cNvSpPr>
              <a:spLocks noChangeAspect="1"/>
            </p:cNvSpPr>
            <p:nvPr/>
          </p:nvSpPr>
          <p:spPr bwMode="auto">
            <a:xfrm>
              <a:off x="4688" y="1845"/>
              <a:ext cx="137" cy="30"/>
            </a:xfrm>
            <a:custGeom>
              <a:avLst/>
              <a:gdLst>
                <a:gd name="T0" fmla="*/ 0 w 137"/>
                <a:gd name="T1" fmla="*/ 0 h 30"/>
                <a:gd name="T2" fmla="*/ 0 w 137"/>
                <a:gd name="T3" fmla="*/ 6 h 30"/>
                <a:gd name="T4" fmla="*/ 137 w 137"/>
                <a:gd name="T5" fmla="*/ 30 h 30"/>
                <a:gd name="T6" fmla="*/ 137 w 137"/>
                <a:gd name="T7" fmla="*/ 24 h 30"/>
                <a:gd name="T8" fmla="*/ 0 w 137"/>
                <a:gd name="T9" fmla="*/ 0 h 30"/>
                <a:gd name="T10" fmla="*/ 0 60000 65536"/>
                <a:gd name="T11" fmla="*/ 0 60000 65536"/>
                <a:gd name="T12" fmla="*/ 0 60000 65536"/>
                <a:gd name="T13" fmla="*/ 0 60000 65536"/>
                <a:gd name="T14" fmla="*/ 0 60000 65536"/>
                <a:gd name="T15" fmla="*/ 0 w 137"/>
                <a:gd name="T16" fmla="*/ 0 h 30"/>
                <a:gd name="T17" fmla="*/ 137 w 137"/>
                <a:gd name="T18" fmla="*/ 30 h 30"/>
              </a:gdLst>
              <a:ahLst/>
              <a:cxnLst>
                <a:cxn ang="T10">
                  <a:pos x="T0" y="T1"/>
                </a:cxn>
                <a:cxn ang="T11">
                  <a:pos x="T2" y="T3"/>
                </a:cxn>
                <a:cxn ang="T12">
                  <a:pos x="T4" y="T5"/>
                </a:cxn>
                <a:cxn ang="T13">
                  <a:pos x="T6" y="T7"/>
                </a:cxn>
                <a:cxn ang="T14">
                  <a:pos x="T8" y="T9"/>
                </a:cxn>
              </a:cxnLst>
              <a:rect l="T15" t="T16" r="T17" b="T18"/>
              <a:pathLst>
                <a:path w="137" h="30">
                  <a:moveTo>
                    <a:pt x="0" y="0"/>
                  </a:moveTo>
                  <a:lnTo>
                    <a:pt x="0" y="6"/>
                  </a:lnTo>
                  <a:lnTo>
                    <a:pt x="137" y="30"/>
                  </a:lnTo>
                  <a:lnTo>
                    <a:pt x="137" y="24"/>
                  </a:lnTo>
                  <a:lnTo>
                    <a:pt x="0" y="0"/>
                  </a:lnTo>
                </a:path>
              </a:pathLst>
            </a:custGeom>
            <a:no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57" name="Freeform 593"/>
            <p:cNvSpPr>
              <a:spLocks noChangeAspect="1"/>
            </p:cNvSpPr>
            <p:nvPr/>
          </p:nvSpPr>
          <p:spPr bwMode="auto">
            <a:xfrm>
              <a:off x="4688" y="1857"/>
              <a:ext cx="137" cy="32"/>
            </a:xfrm>
            <a:custGeom>
              <a:avLst/>
              <a:gdLst>
                <a:gd name="T0" fmla="*/ 0 w 137"/>
                <a:gd name="T1" fmla="*/ 0 h 32"/>
                <a:gd name="T2" fmla="*/ 0 w 137"/>
                <a:gd name="T3" fmla="*/ 6 h 32"/>
                <a:gd name="T4" fmla="*/ 137 w 137"/>
                <a:gd name="T5" fmla="*/ 32 h 32"/>
                <a:gd name="T6" fmla="*/ 137 w 137"/>
                <a:gd name="T7" fmla="*/ 26 h 32"/>
                <a:gd name="T8" fmla="*/ 0 w 137"/>
                <a:gd name="T9" fmla="*/ 0 h 32"/>
                <a:gd name="T10" fmla="*/ 0 60000 65536"/>
                <a:gd name="T11" fmla="*/ 0 60000 65536"/>
                <a:gd name="T12" fmla="*/ 0 60000 65536"/>
                <a:gd name="T13" fmla="*/ 0 60000 65536"/>
                <a:gd name="T14" fmla="*/ 0 60000 65536"/>
                <a:gd name="T15" fmla="*/ 0 w 137"/>
                <a:gd name="T16" fmla="*/ 0 h 32"/>
                <a:gd name="T17" fmla="*/ 137 w 137"/>
                <a:gd name="T18" fmla="*/ 32 h 32"/>
              </a:gdLst>
              <a:ahLst/>
              <a:cxnLst>
                <a:cxn ang="T10">
                  <a:pos x="T0" y="T1"/>
                </a:cxn>
                <a:cxn ang="T11">
                  <a:pos x="T2" y="T3"/>
                </a:cxn>
                <a:cxn ang="T12">
                  <a:pos x="T4" y="T5"/>
                </a:cxn>
                <a:cxn ang="T13">
                  <a:pos x="T6" y="T7"/>
                </a:cxn>
                <a:cxn ang="T14">
                  <a:pos x="T8" y="T9"/>
                </a:cxn>
              </a:cxnLst>
              <a:rect l="T15" t="T16" r="T17" b="T18"/>
              <a:pathLst>
                <a:path w="137" h="32">
                  <a:moveTo>
                    <a:pt x="0" y="0"/>
                  </a:moveTo>
                  <a:lnTo>
                    <a:pt x="0" y="6"/>
                  </a:lnTo>
                  <a:lnTo>
                    <a:pt x="137" y="32"/>
                  </a:lnTo>
                  <a:lnTo>
                    <a:pt x="137" y="26"/>
                  </a:lnTo>
                  <a:lnTo>
                    <a:pt x="0" y="0"/>
                  </a:lnTo>
                  <a:close/>
                </a:path>
              </a:pathLst>
            </a:custGeom>
            <a:solidFill>
              <a:srgbClr val="D2DAE4"/>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58" name="Freeform 594"/>
            <p:cNvSpPr>
              <a:spLocks noChangeAspect="1"/>
            </p:cNvSpPr>
            <p:nvPr/>
          </p:nvSpPr>
          <p:spPr bwMode="auto">
            <a:xfrm>
              <a:off x="4688" y="1857"/>
              <a:ext cx="137" cy="32"/>
            </a:xfrm>
            <a:custGeom>
              <a:avLst/>
              <a:gdLst>
                <a:gd name="T0" fmla="*/ 0 w 137"/>
                <a:gd name="T1" fmla="*/ 0 h 32"/>
                <a:gd name="T2" fmla="*/ 0 w 137"/>
                <a:gd name="T3" fmla="*/ 6 h 32"/>
                <a:gd name="T4" fmla="*/ 137 w 137"/>
                <a:gd name="T5" fmla="*/ 32 h 32"/>
                <a:gd name="T6" fmla="*/ 137 w 137"/>
                <a:gd name="T7" fmla="*/ 26 h 32"/>
                <a:gd name="T8" fmla="*/ 0 w 137"/>
                <a:gd name="T9" fmla="*/ 0 h 32"/>
                <a:gd name="T10" fmla="*/ 0 60000 65536"/>
                <a:gd name="T11" fmla="*/ 0 60000 65536"/>
                <a:gd name="T12" fmla="*/ 0 60000 65536"/>
                <a:gd name="T13" fmla="*/ 0 60000 65536"/>
                <a:gd name="T14" fmla="*/ 0 60000 65536"/>
                <a:gd name="T15" fmla="*/ 0 w 137"/>
                <a:gd name="T16" fmla="*/ 0 h 32"/>
                <a:gd name="T17" fmla="*/ 137 w 137"/>
                <a:gd name="T18" fmla="*/ 32 h 32"/>
              </a:gdLst>
              <a:ahLst/>
              <a:cxnLst>
                <a:cxn ang="T10">
                  <a:pos x="T0" y="T1"/>
                </a:cxn>
                <a:cxn ang="T11">
                  <a:pos x="T2" y="T3"/>
                </a:cxn>
                <a:cxn ang="T12">
                  <a:pos x="T4" y="T5"/>
                </a:cxn>
                <a:cxn ang="T13">
                  <a:pos x="T6" y="T7"/>
                </a:cxn>
                <a:cxn ang="T14">
                  <a:pos x="T8" y="T9"/>
                </a:cxn>
              </a:cxnLst>
              <a:rect l="T15" t="T16" r="T17" b="T18"/>
              <a:pathLst>
                <a:path w="137" h="32">
                  <a:moveTo>
                    <a:pt x="0" y="0"/>
                  </a:moveTo>
                  <a:lnTo>
                    <a:pt x="0" y="6"/>
                  </a:lnTo>
                  <a:lnTo>
                    <a:pt x="137" y="32"/>
                  </a:lnTo>
                  <a:lnTo>
                    <a:pt x="137" y="26"/>
                  </a:lnTo>
                  <a:lnTo>
                    <a:pt x="0" y="0"/>
                  </a:lnTo>
                </a:path>
              </a:pathLst>
            </a:custGeom>
            <a:no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59" name="Freeform 595"/>
            <p:cNvSpPr>
              <a:spLocks noChangeAspect="1"/>
            </p:cNvSpPr>
            <p:nvPr/>
          </p:nvSpPr>
          <p:spPr bwMode="auto">
            <a:xfrm>
              <a:off x="4855" y="1861"/>
              <a:ext cx="32" cy="26"/>
            </a:xfrm>
            <a:custGeom>
              <a:avLst/>
              <a:gdLst>
                <a:gd name="T0" fmla="*/ 0 w 32"/>
                <a:gd name="T1" fmla="*/ 0 h 26"/>
                <a:gd name="T2" fmla="*/ 32 w 32"/>
                <a:gd name="T3" fmla="*/ 6 h 26"/>
                <a:gd name="T4" fmla="*/ 32 w 32"/>
                <a:gd name="T5" fmla="*/ 16 h 26"/>
                <a:gd name="T6" fmla="*/ 24 w 32"/>
                <a:gd name="T7" fmla="*/ 16 h 26"/>
                <a:gd name="T8" fmla="*/ 24 w 32"/>
                <a:gd name="T9" fmla="*/ 26 h 26"/>
                <a:gd name="T10" fmla="*/ 8 w 32"/>
                <a:gd name="T11" fmla="*/ 24 h 26"/>
                <a:gd name="T12" fmla="*/ 8 w 32"/>
                <a:gd name="T13" fmla="*/ 12 h 26"/>
                <a:gd name="T14" fmla="*/ 0 w 32"/>
                <a:gd name="T15" fmla="*/ 12 h 26"/>
                <a:gd name="T16" fmla="*/ 0 w 32"/>
                <a:gd name="T17" fmla="*/ 0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26"/>
                <a:gd name="T29" fmla="*/ 32 w 32"/>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26">
                  <a:moveTo>
                    <a:pt x="0" y="0"/>
                  </a:moveTo>
                  <a:lnTo>
                    <a:pt x="32" y="6"/>
                  </a:lnTo>
                  <a:lnTo>
                    <a:pt x="32" y="16"/>
                  </a:lnTo>
                  <a:lnTo>
                    <a:pt x="24" y="16"/>
                  </a:lnTo>
                  <a:lnTo>
                    <a:pt x="24" y="26"/>
                  </a:lnTo>
                  <a:lnTo>
                    <a:pt x="8" y="24"/>
                  </a:lnTo>
                  <a:lnTo>
                    <a:pt x="8" y="12"/>
                  </a:lnTo>
                  <a:lnTo>
                    <a:pt x="0" y="12"/>
                  </a:lnTo>
                  <a:lnTo>
                    <a:pt x="0" y="0"/>
                  </a:lnTo>
                  <a:close/>
                </a:path>
              </a:pathLst>
            </a:custGeom>
            <a:solidFill>
              <a:srgbClr val="446487"/>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60" name="Freeform 596"/>
            <p:cNvSpPr>
              <a:spLocks noChangeAspect="1"/>
            </p:cNvSpPr>
            <p:nvPr/>
          </p:nvSpPr>
          <p:spPr bwMode="auto">
            <a:xfrm>
              <a:off x="4895" y="1869"/>
              <a:ext cx="30" cy="26"/>
            </a:xfrm>
            <a:custGeom>
              <a:avLst/>
              <a:gdLst>
                <a:gd name="T0" fmla="*/ 0 w 30"/>
                <a:gd name="T1" fmla="*/ 0 h 26"/>
                <a:gd name="T2" fmla="*/ 30 w 30"/>
                <a:gd name="T3" fmla="*/ 6 h 26"/>
                <a:gd name="T4" fmla="*/ 30 w 30"/>
                <a:gd name="T5" fmla="*/ 16 h 26"/>
                <a:gd name="T6" fmla="*/ 24 w 30"/>
                <a:gd name="T7" fmla="*/ 16 h 26"/>
                <a:gd name="T8" fmla="*/ 24 w 30"/>
                <a:gd name="T9" fmla="*/ 26 h 26"/>
                <a:gd name="T10" fmla="*/ 6 w 30"/>
                <a:gd name="T11" fmla="*/ 22 h 26"/>
                <a:gd name="T12" fmla="*/ 6 w 30"/>
                <a:gd name="T13" fmla="*/ 12 h 26"/>
                <a:gd name="T14" fmla="*/ 0 w 30"/>
                <a:gd name="T15" fmla="*/ 12 h 26"/>
                <a:gd name="T16" fmla="*/ 0 w 30"/>
                <a:gd name="T17" fmla="*/ 0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
                <a:gd name="T28" fmla="*/ 0 h 26"/>
                <a:gd name="T29" fmla="*/ 30 w 30"/>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 h="26">
                  <a:moveTo>
                    <a:pt x="0" y="0"/>
                  </a:moveTo>
                  <a:lnTo>
                    <a:pt x="30" y="6"/>
                  </a:lnTo>
                  <a:lnTo>
                    <a:pt x="30" y="16"/>
                  </a:lnTo>
                  <a:lnTo>
                    <a:pt x="24" y="16"/>
                  </a:lnTo>
                  <a:lnTo>
                    <a:pt x="24" y="26"/>
                  </a:lnTo>
                  <a:lnTo>
                    <a:pt x="6" y="22"/>
                  </a:lnTo>
                  <a:lnTo>
                    <a:pt x="6" y="12"/>
                  </a:lnTo>
                  <a:lnTo>
                    <a:pt x="0" y="12"/>
                  </a:lnTo>
                  <a:lnTo>
                    <a:pt x="0" y="0"/>
                  </a:lnTo>
                  <a:close/>
                </a:path>
              </a:pathLst>
            </a:custGeom>
            <a:solidFill>
              <a:srgbClr val="446487"/>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61" name="Freeform 597"/>
            <p:cNvSpPr>
              <a:spLocks noChangeAspect="1"/>
            </p:cNvSpPr>
            <p:nvPr/>
          </p:nvSpPr>
          <p:spPr bwMode="auto">
            <a:xfrm>
              <a:off x="4934" y="1877"/>
              <a:ext cx="32" cy="26"/>
            </a:xfrm>
            <a:custGeom>
              <a:avLst/>
              <a:gdLst>
                <a:gd name="T0" fmla="*/ 0 w 32"/>
                <a:gd name="T1" fmla="*/ 0 h 26"/>
                <a:gd name="T2" fmla="*/ 32 w 32"/>
                <a:gd name="T3" fmla="*/ 6 h 26"/>
                <a:gd name="T4" fmla="*/ 32 w 32"/>
                <a:gd name="T5" fmla="*/ 16 h 26"/>
                <a:gd name="T6" fmla="*/ 24 w 32"/>
                <a:gd name="T7" fmla="*/ 14 h 26"/>
                <a:gd name="T8" fmla="*/ 24 w 32"/>
                <a:gd name="T9" fmla="*/ 26 h 26"/>
                <a:gd name="T10" fmla="*/ 8 w 32"/>
                <a:gd name="T11" fmla="*/ 22 h 26"/>
                <a:gd name="T12" fmla="*/ 8 w 32"/>
                <a:gd name="T13" fmla="*/ 12 h 26"/>
                <a:gd name="T14" fmla="*/ 0 w 32"/>
                <a:gd name="T15" fmla="*/ 10 h 26"/>
                <a:gd name="T16" fmla="*/ 0 w 32"/>
                <a:gd name="T17" fmla="*/ 0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26"/>
                <a:gd name="T29" fmla="*/ 32 w 32"/>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26">
                  <a:moveTo>
                    <a:pt x="0" y="0"/>
                  </a:moveTo>
                  <a:lnTo>
                    <a:pt x="32" y="6"/>
                  </a:lnTo>
                  <a:lnTo>
                    <a:pt x="32" y="16"/>
                  </a:lnTo>
                  <a:lnTo>
                    <a:pt x="24" y="14"/>
                  </a:lnTo>
                  <a:lnTo>
                    <a:pt x="24" y="26"/>
                  </a:lnTo>
                  <a:lnTo>
                    <a:pt x="8" y="22"/>
                  </a:lnTo>
                  <a:lnTo>
                    <a:pt x="8" y="12"/>
                  </a:lnTo>
                  <a:lnTo>
                    <a:pt x="0" y="10"/>
                  </a:lnTo>
                  <a:lnTo>
                    <a:pt x="0" y="0"/>
                  </a:lnTo>
                  <a:close/>
                </a:path>
              </a:pathLst>
            </a:custGeom>
            <a:solidFill>
              <a:srgbClr val="446487"/>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62" name="Freeform 598"/>
            <p:cNvSpPr>
              <a:spLocks noChangeAspect="1"/>
            </p:cNvSpPr>
            <p:nvPr/>
          </p:nvSpPr>
          <p:spPr bwMode="auto">
            <a:xfrm>
              <a:off x="4972" y="1885"/>
              <a:ext cx="32" cy="24"/>
            </a:xfrm>
            <a:custGeom>
              <a:avLst/>
              <a:gdLst>
                <a:gd name="T0" fmla="*/ 0 w 32"/>
                <a:gd name="T1" fmla="*/ 0 h 24"/>
                <a:gd name="T2" fmla="*/ 32 w 32"/>
                <a:gd name="T3" fmla="*/ 4 h 24"/>
                <a:gd name="T4" fmla="*/ 32 w 32"/>
                <a:gd name="T5" fmla="*/ 16 h 24"/>
                <a:gd name="T6" fmla="*/ 24 w 32"/>
                <a:gd name="T7" fmla="*/ 14 h 24"/>
                <a:gd name="T8" fmla="*/ 24 w 32"/>
                <a:gd name="T9" fmla="*/ 24 h 24"/>
                <a:gd name="T10" fmla="*/ 8 w 32"/>
                <a:gd name="T11" fmla="*/ 22 h 24"/>
                <a:gd name="T12" fmla="*/ 8 w 32"/>
                <a:gd name="T13" fmla="*/ 12 h 24"/>
                <a:gd name="T14" fmla="*/ 0 w 32"/>
                <a:gd name="T15" fmla="*/ 10 h 24"/>
                <a:gd name="T16" fmla="*/ 0 w 32"/>
                <a:gd name="T17" fmla="*/ 0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24"/>
                <a:gd name="T29" fmla="*/ 32 w 32"/>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24">
                  <a:moveTo>
                    <a:pt x="0" y="0"/>
                  </a:moveTo>
                  <a:lnTo>
                    <a:pt x="32" y="4"/>
                  </a:lnTo>
                  <a:lnTo>
                    <a:pt x="32" y="16"/>
                  </a:lnTo>
                  <a:lnTo>
                    <a:pt x="24" y="14"/>
                  </a:lnTo>
                  <a:lnTo>
                    <a:pt x="24" y="24"/>
                  </a:lnTo>
                  <a:lnTo>
                    <a:pt x="8" y="22"/>
                  </a:lnTo>
                  <a:lnTo>
                    <a:pt x="8" y="12"/>
                  </a:lnTo>
                  <a:lnTo>
                    <a:pt x="0" y="10"/>
                  </a:lnTo>
                  <a:lnTo>
                    <a:pt x="0" y="0"/>
                  </a:lnTo>
                  <a:close/>
                </a:path>
              </a:pathLst>
            </a:custGeom>
            <a:solidFill>
              <a:srgbClr val="446487"/>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63" name="Freeform 599"/>
            <p:cNvSpPr>
              <a:spLocks noChangeAspect="1"/>
            </p:cNvSpPr>
            <p:nvPr/>
          </p:nvSpPr>
          <p:spPr bwMode="auto">
            <a:xfrm>
              <a:off x="5012" y="1893"/>
              <a:ext cx="30" cy="24"/>
            </a:xfrm>
            <a:custGeom>
              <a:avLst/>
              <a:gdLst>
                <a:gd name="T0" fmla="*/ 0 w 30"/>
                <a:gd name="T1" fmla="*/ 0 h 24"/>
                <a:gd name="T2" fmla="*/ 30 w 30"/>
                <a:gd name="T3" fmla="*/ 4 h 24"/>
                <a:gd name="T4" fmla="*/ 30 w 30"/>
                <a:gd name="T5" fmla="*/ 16 h 24"/>
                <a:gd name="T6" fmla="*/ 24 w 30"/>
                <a:gd name="T7" fmla="*/ 14 h 24"/>
                <a:gd name="T8" fmla="*/ 24 w 30"/>
                <a:gd name="T9" fmla="*/ 24 h 24"/>
                <a:gd name="T10" fmla="*/ 6 w 30"/>
                <a:gd name="T11" fmla="*/ 22 h 24"/>
                <a:gd name="T12" fmla="*/ 6 w 30"/>
                <a:gd name="T13" fmla="*/ 12 h 24"/>
                <a:gd name="T14" fmla="*/ 0 w 30"/>
                <a:gd name="T15" fmla="*/ 10 h 24"/>
                <a:gd name="T16" fmla="*/ 0 w 30"/>
                <a:gd name="T17" fmla="*/ 0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
                <a:gd name="T28" fmla="*/ 0 h 24"/>
                <a:gd name="T29" fmla="*/ 30 w 30"/>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 h="24">
                  <a:moveTo>
                    <a:pt x="0" y="0"/>
                  </a:moveTo>
                  <a:lnTo>
                    <a:pt x="30" y="4"/>
                  </a:lnTo>
                  <a:lnTo>
                    <a:pt x="30" y="16"/>
                  </a:lnTo>
                  <a:lnTo>
                    <a:pt x="24" y="14"/>
                  </a:lnTo>
                  <a:lnTo>
                    <a:pt x="24" y="24"/>
                  </a:lnTo>
                  <a:lnTo>
                    <a:pt x="6" y="22"/>
                  </a:lnTo>
                  <a:lnTo>
                    <a:pt x="6" y="12"/>
                  </a:lnTo>
                  <a:lnTo>
                    <a:pt x="0" y="10"/>
                  </a:lnTo>
                  <a:lnTo>
                    <a:pt x="0" y="0"/>
                  </a:lnTo>
                  <a:close/>
                </a:path>
              </a:pathLst>
            </a:custGeom>
            <a:solidFill>
              <a:srgbClr val="446487"/>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64" name="Freeform 600"/>
            <p:cNvSpPr>
              <a:spLocks noChangeAspect="1"/>
            </p:cNvSpPr>
            <p:nvPr/>
          </p:nvSpPr>
          <p:spPr bwMode="auto">
            <a:xfrm>
              <a:off x="5052" y="1901"/>
              <a:ext cx="33" cy="24"/>
            </a:xfrm>
            <a:custGeom>
              <a:avLst/>
              <a:gdLst>
                <a:gd name="T0" fmla="*/ 0 w 33"/>
                <a:gd name="T1" fmla="*/ 0 h 24"/>
                <a:gd name="T2" fmla="*/ 33 w 33"/>
                <a:gd name="T3" fmla="*/ 4 h 24"/>
                <a:gd name="T4" fmla="*/ 33 w 33"/>
                <a:gd name="T5" fmla="*/ 16 h 24"/>
                <a:gd name="T6" fmla="*/ 25 w 33"/>
                <a:gd name="T7" fmla="*/ 14 h 24"/>
                <a:gd name="T8" fmla="*/ 25 w 33"/>
                <a:gd name="T9" fmla="*/ 24 h 24"/>
                <a:gd name="T10" fmla="*/ 8 w 33"/>
                <a:gd name="T11" fmla="*/ 22 h 24"/>
                <a:gd name="T12" fmla="*/ 8 w 33"/>
                <a:gd name="T13" fmla="*/ 12 h 24"/>
                <a:gd name="T14" fmla="*/ 0 w 33"/>
                <a:gd name="T15" fmla="*/ 10 h 24"/>
                <a:gd name="T16" fmla="*/ 0 w 33"/>
                <a:gd name="T17" fmla="*/ 0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
                <a:gd name="T28" fmla="*/ 0 h 24"/>
                <a:gd name="T29" fmla="*/ 33 w 33"/>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 h="24">
                  <a:moveTo>
                    <a:pt x="0" y="0"/>
                  </a:moveTo>
                  <a:lnTo>
                    <a:pt x="33" y="4"/>
                  </a:lnTo>
                  <a:lnTo>
                    <a:pt x="33" y="16"/>
                  </a:lnTo>
                  <a:lnTo>
                    <a:pt x="25" y="14"/>
                  </a:lnTo>
                  <a:lnTo>
                    <a:pt x="25" y="24"/>
                  </a:lnTo>
                  <a:lnTo>
                    <a:pt x="8" y="22"/>
                  </a:lnTo>
                  <a:lnTo>
                    <a:pt x="8" y="12"/>
                  </a:lnTo>
                  <a:lnTo>
                    <a:pt x="0" y="10"/>
                  </a:lnTo>
                  <a:lnTo>
                    <a:pt x="0" y="0"/>
                  </a:lnTo>
                  <a:close/>
                </a:path>
              </a:pathLst>
            </a:custGeom>
            <a:solidFill>
              <a:srgbClr val="446487"/>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65" name="Freeform 601"/>
            <p:cNvSpPr>
              <a:spLocks noChangeAspect="1"/>
            </p:cNvSpPr>
            <p:nvPr/>
          </p:nvSpPr>
          <p:spPr bwMode="auto">
            <a:xfrm>
              <a:off x="5093" y="1907"/>
              <a:ext cx="30" cy="26"/>
            </a:xfrm>
            <a:custGeom>
              <a:avLst/>
              <a:gdLst>
                <a:gd name="T0" fmla="*/ 0 w 30"/>
                <a:gd name="T1" fmla="*/ 0 h 26"/>
                <a:gd name="T2" fmla="*/ 30 w 30"/>
                <a:gd name="T3" fmla="*/ 6 h 26"/>
                <a:gd name="T4" fmla="*/ 30 w 30"/>
                <a:gd name="T5" fmla="*/ 16 h 26"/>
                <a:gd name="T6" fmla="*/ 22 w 30"/>
                <a:gd name="T7" fmla="*/ 16 h 26"/>
                <a:gd name="T8" fmla="*/ 22 w 30"/>
                <a:gd name="T9" fmla="*/ 26 h 26"/>
                <a:gd name="T10" fmla="*/ 6 w 30"/>
                <a:gd name="T11" fmla="*/ 22 h 26"/>
                <a:gd name="T12" fmla="*/ 6 w 30"/>
                <a:gd name="T13" fmla="*/ 12 h 26"/>
                <a:gd name="T14" fmla="*/ 0 w 30"/>
                <a:gd name="T15" fmla="*/ 12 h 26"/>
                <a:gd name="T16" fmla="*/ 0 w 30"/>
                <a:gd name="T17" fmla="*/ 0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
                <a:gd name="T28" fmla="*/ 0 h 26"/>
                <a:gd name="T29" fmla="*/ 30 w 30"/>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 h="26">
                  <a:moveTo>
                    <a:pt x="0" y="0"/>
                  </a:moveTo>
                  <a:lnTo>
                    <a:pt x="30" y="6"/>
                  </a:lnTo>
                  <a:lnTo>
                    <a:pt x="30" y="16"/>
                  </a:lnTo>
                  <a:lnTo>
                    <a:pt x="22" y="16"/>
                  </a:lnTo>
                  <a:lnTo>
                    <a:pt x="22" y="26"/>
                  </a:lnTo>
                  <a:lnTo>
                    <a:pt x="6" y="22"/>
                  </a:lnTo>
                  <a:lnTo>
                    <a:pt x="6" y="12"/>
                  </a:lnTo>
                  <a:lnTo>
                    <a:pt x="0" y="12"/>
                  </a:lnTo>
                  <a:lnTo>
                    <a:pt x="0" y="0"/>
                  </a:lnTo>
                  <a:close/>
                </a:path>
              </a:pathLst>
            </a:custGeom>
            <a:solidFill>
              <a:srgbClr val="446487"/>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66" name="Freeform 602"/>
            <p:cNvSpPr>
              <a:spLocks noChangeAspect="1"/>
            </p:cNvSpPr>
            <p:nvPr/>
          </p:nvSpPr>
          <p:spPr bwMode="auto">
            <a:xfrm>
              <a:off x="5131" y="1913"/>
              <a:ext cx="30" cy="27"/>
            </a:xfrm>
            <a:custGeom>
              <a:avLst/>
              <a:gdLst>
                <a:gd name="T0" fmla="*/ 0 w 30"/>
                <a:gd name="T1" fmla="*/ 0 h 27"/>
                <a:gd name="T2" fmla="*/ 30 w 30"/>
                <a:gd name="T3" fmla="*/ 6 h 27"/>
                <a:gd name="T4" fmla="*/ 30 w 30"/>
                <a:gd name="T5" fmla="*/ 16 h 27"/>
                <a:gd name="T6" fmla="*/ 24 w 30"/>
                <a:gd name="T7" fmla="*/ 16 h 27"/>
                <a:gd name="T8" fmla="*/ 24 w 30"/>
                <a:gd name="T9" fmla="*/ 27 h 27"/>
                <a:gd name="T10" fmla="*/ 8 w 30"/>
                <a:gd name="T11" fmla="*/ 25 h 27"/>
                <a:gd name="T12" fmla="*/ 8 w 30"/>
                <a:gd name="T13" fmla="*/ 12 h 27"/>
                <a:gd name="T14" fmla="*/ 0 w 30"/>
                <a:gd name="T15" fmla="*/ 12 h 27"/>
                <a:gd name="T16" fmla="*/ 0 w 30"/>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
                <a:gd name="T28" fmla="*/ 0 h 27"/>
                <a:gd name="T29" fmla="*/ 30 w 30"/>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 h="27">
                  <a:moveTo>
                    <a:pt x="0" y="0"/>
                  </a:moveTo>
                  <a:lnTo>
                    <a:pt x="30" y="6"/>
                  </a:lnTo>
                  <a:lnTo>
                    <a:pt x="30" y="16"/>
                  </a:lnTo>
                  <a:lnTo>
                    <a:pt x="24" y="16"/>
                  </a:lnTo>
                  <a:lnTo>
                    <a:pt x="24" y="27"/>
                  </a:lnTo>
                  <a:lnTo>
                    <a:pt x="8" y="25"/>
                  </a:lnTo>
                  <a:lnTo>
                    <a:pt x="8" y="12"/>
                  </a:lnTo>
                  <a:lnTo>
                    <a:pt x="0" y="12"/>
                  </a:lnTo>
                  <a:lnTo>
                    <a:pt x="0" y="0"/>
                  </a:lnTo>
                  <a:close/>
                </a:path>
              </a:pathLst>
            </a:custGeom>
            <a:solidFill>
              <a:srgbClr val="446487"/>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67" name="Freeform 603"/>
            <p:cNvSpPr>
              <a:spLocks noChangeAspect="1"/>
            </p:cNvSpPr>
            <p:nvPr/>
          </p:nvSpPr>
          <p:spPr bwMode="auto">
            <a:xfrm>
              <a:off x="5204" y="1841"/>
              <a:ext cx="74" cy="66"/>
            </a:xfrm>
            <a:custGeom>
              <a:avLst/>
              <a:gdLst>
                <a:gd name="T0" fmla="*/ 74 w 74"/>
                <a:gd name="T1" fmla="*/ 0 h 66"/>
                <a:gd name="T2" fmla="*/ 0 w 74"/>
                <a:gd name="T3" fmla="*/ 54 h 66"/>
                <a:gd name="T4" fmla="*/ 0 w 74"/>
                <a:gd name="T5" fmla="*/ 66 h 66"/>
                <a:gd name="T6" fmla="*/ 74 w 74"/>
                <a:gd name="T7" fmla="*/ 14 h 66"/>
                <a:gd name="T8" fmla="*/ 74 w 74"/>
                <a:gd name="T9" fmla="*/ 0 h 66"/>
                <a:gd name="T10" fmla="*/ 0 60000 65536"/>
                <a:gd name="T11" fmla="*/ 0 60000 65536"/>
                <a:gd name="T12" fmla="*/ 0 60000 65536"/>
                <a:gd name="T13" fmla="*/ 0 60000 65536"/>
                <a:gd name="T14" fmla="*/ 0 60000 65536"/>
                <a:gd name="T15" fmla="*/ 0 w 74"/>
                <a:gd name="T16" fmla="*/ 0 h 66"/>
                <a:gd name="T17" fmla="*/ 74 w 74"/>
                <a:gd name="T18" fmla="*/ 66 h 66"/>
              </a:gdLst>
              <a:ahLst/>
              <a:cxnLst>
                <a:cxn ang="T10">
                  <a:pos x="T0" y="T1"/>
                </a:cxn>
                <a:cxn ang="T11">
                  <a:pos x="T2" y="T3"/>
                </a:cxn>
                <a:cxn ang="T12">
                  <a:pos x="T4" y="T5"/>
                </a:cxn>
                <a:cxn ang="T13">
                  <a:pos x="T6" y="T7"/>
                </a:cxn>
                <a:cxn ang="T14">
                  <a:pos x="T8" y="T9"/>
                </a:cxn>
              </a:cxnLst>
              <a:rect l="T15" t="T16" r="T17" b="T18"/>
              <a:pathLst>
                <a:path w="74" h="66">
                  <a:moveTo>
                    <a:pt x="74" y="0"/>
                  </a:moveTo>
                  <a:lnTo>
                    <a:pt x="0" y="54"/>
                  </a:lnTo>
                  <a:lnTo>
                    <a:pt x="0" y="66"/>
                  </a:lnTo>
                  <a:lnTo>
                    <a:pt x="74" y="14"/>
                  </a:lnTo>
                  <a:lnTo>
                    <a:pt x="74" y="0"/>
                  </a:lnTo>
                  <a:close/>
                </a:path>
              </a:pathLst>
            </a:custGeom>
            <a:solidFill>
              <a:srgbClr val="A8B9CA"/>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68" name="Freeform 604"/>
            <p:cNvSpPr>
              <a:spLocks noChangeAspect="1"/>
            </p:cNvSpPr>
            <p:nvPr/>
          </p:nvSpPr>
          <p:spPr bwMode="auto">
            <a:xfrm>
              <a:off x="5204" y="1841"/>
              <a:ext cx="74" cy="66"/>
            </a:xfrm>
            <a:custGeom>
              <a:avLst/>
              <a:gdLst>
                <a:gd name="T0" fmla="*/ 74 w 74"/>
                <a:gd name="T1" fmla="*/ 0 h 66"/>
                <a:gd name="T2" fmla="*/ 0 w 74"/>
                <a:gd name="T3" fmla="*/ 54 h 66"/>
                <a:gd name="T4" fmla="*/ 0 w 74"/>
                <a:gd name="T5" fmla="*/ 66 h 66"/>
                <a:gd name="T6" fmla="*/ 74 w 74"/>
                <a:gd name="T7" fmla="*/ 14 h 66"/>
                <a:gd name="T8" fmla="*/ 74 w 74"/>
                <a:gd name="T9" fmla="*/ 0 h 66"/>
                <a:gd name="T10" fmla="*/ 0 60000 65536"/>
                <a:gd name="T11" fmla="*/ 0 60000 65536"/>
                <a:gd name="T12" fmla="*/ 0 60000 65536"/>
                <a:gd name="T13" fmla="*/ 0 60000 65536"/>
                <a:gd name="T14" fmla="*/ 0 60000 65536"/>
                <a:gd name="T15" fmla="*/ 0 w 74"/>
                <a:gd name="T16" fmla="*/ 0 h 66"/>
                <a:gd name="T17" fmla="*/ 74 w 74"/>
                <a:gd name="T18" fmla="*/ 66 h 66"/>
              </a:gdLst>
              <a:ahLst/>
              <a:cxnLst>
                <a:cxn ang="T10">
                  <a:pos x="T0" y="T1"/>
                </a:cxn>
                <a:cxn ang="T11">
                  <a:pos x="T2" y="T3"/>
                </a:cxn>
                <a:cxn ang="T12">
                  <a:pos x="T4" y="T5"/>
                </a:cxn>
                <a:cxn ang="T13">
                  <a:pos x="T6" y="T7"/>
                </a:cxn>
                <a:cxn ang="T14">
                  <a:pos x="T8" y="T9"/>
                </a:cxn>
              </a:cxnLst>
              <a:rect l="T15" t="T16" r="T17" b="T18"/>
              <a:pathLst>
                <a:path w="74" h="66">
                  <a:moveTo>
                    <a:pt x="74" y="0"/>
                  </a:moveTo>
                  <a:lnTo>
                    <a:pt x="0" y="54"/>
                  </a:lnTo>
                  <a:lnTo>
                    <a:pt x="0" y="66"/>
                  </a:lnTo>
                  <a:lnTo>
                    <a:pt x="74" y="14"/>
                  </a:lnTo>
                  <a:lnTo>
                    <a:pt x="74" y="0"/>
                  </a:lnTo>
                </a:path>
              </a:pathLst>
            </a:custGeom>
            <a:no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69" name="Freeform 605"/>
            <p:cNvSpPr>
              <a:spLocks noChangeAspect="1"/>
            </p:cNvSpPr>
            <p:nvPr/>
          </p:nvSpPr>
          <p:spPr bwMode="auto">
            <a:xfrm>
              <a:off x="5204" y="1859"/>
              <a:ext cx="74" cy="66"/>
            </a:xfrm>
            <a:custGeom>
              <a:avLst/>
              <a:gdLst>
                <a:gd name="T0" fmla="*/ 74 w 74"/>
                <a:gd name="T1" fmla="*/ 0 h 66"/>
                <a:gd name="T2" fmla="*/ 0 w 74"/>
                <a:gd name="T3" fmla="*/ 54 h 66"/>
                <a:gd name="T4" fmla="*/ 0 w 74"/>
                <a:gd name="T5" fmla="*/ 66 h 66"/>
                <a:gd name="T6" fmla="*/ 74 w 74"/>
                <a:gd name="T7" fmla="*/ 12 h 66"/>
                <a:gd name="T8" fmla="*/ 74 w 74"/>
                <a:gd name="T9" fmla="*/ 0 h 66"/>
                <a:gd name="T10" fmla="*/ 0 60000 65536"/>
                <a:gd name="T11" fmla="*/ 0 60000 65536"/>
                <a:gd name="T12" fmla="*/ 0 60000 65536"/>
                <a:gd name="T13" fmla="*/ 0 60000 65536"/>
                <a:gd name="T14" fmla="*/ 0 60000 65536"/>
                <a:gd name="T15" fmla="*/ 0 w 74"/>
                <a:gd name="T16" fmla="*/ 0 h 66"/>
                <a:gd name="T17" fmla="*/ 74 w 74"/>
                <a:gd name="T18" fmla="*/ 66 h 66"/>
              </a:gdLst>
              <a:ahLst/>
              <a:cxnLst>
                <a:cxn ang="T10">
                  <a:pos x="T0" y="T1"/>
                </a:cxn>
                <a:cxn ang="T11">
                  <a:pos x="T2" y="T3"/>
                </a:cxn>
                <a:cxn ang="T12">
                  <a:pos x="T4" y="T5"/>
                </a:cxn>
                <a:cxn ang="T13">
                  <a:pos x="T6" y="T7"/>
                </a:cxn>
                <a:cxn ang="T14">
                  <a:pos x="T8" y="T9"/>
                </a:cxn>
              </a:cxnLst>
              <a:rect l="T15" t="T16" r="T17" b="T18"/>
              <a:pathLst>
                <a:path w="74" h="66">
                  <a:moveTo>
                    <a:pt x="74" y="0"/>
                  </a:moveTo>
                  <a:lnTo>
                    <a:pt x="0" y="54"/>
                  </a:lnTo>
                  <a:lnTo>
                    <a:pt x="0" y="66"/>
                  </a:lnTo>
                  <a:lnTo>
                    <a:pt x="74" y="12"/>
                  </a:lnTo>
                  <a:lnTo>
                    <a:pt x="74" y="0"/>
                  </a:lnTo>
                  <a:close/>
                </a:path>
              </a:pathLst>
            </a:custGeom>
            <a:solidFill>
              <a:srgbClr val="A8B9CA"/>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70" name="Freeform 606"/>
            <p:cNvSpPr>
              <a:spLocks noChangeAspect="1"/>
            </p:cNvSpPr>
            <p:nvPr/>
          </p:nvSpPr>
          <p:spPr bwMode="auto">
            <a:xfrm>
              <a:off x="5204" y="1859"/>
              <a:ext cx="74" cy="66"/>
            </a:xfrm>
            <a:custGeom>
              <a:avLst/>
              <a:gdLst>
                <a:gd name="T0" fmla="*/ 74 w 74"/>
                <a:gd name="T1" fmla="*/ 0 h 66"/>
                <a:gd name="T2" fmla="*/ 0 w 74"/>
                <a:gd name="T3" fmla="*/ 54 h 66"/>
                <a:gd name="T4" fmla="*/ 0 w 74"/>
                <a:gd name="T5" fmla="*/ 66 h 66"/>
                <a:gd name="T6" fmla="*/ 74 w 74"/>
                <a:gd name="T7" fmla="*/ 12 h 66"/>
                <a:gd name="T8" fmla="*/ 74 w 74"/>
                <a:gd name="T9" fmla="*/ 0 h 66"/>
                <a:gd name="T10" fmla="*/ 0 60000 65536"/>
                <a:gd name="T11" fmla="*/ 0 60000 65536"/>
                <a:gd name="T12" fmla="*/ 0 60000 65536"/>
                <a:gd name="T13" fmla="*/ 0 60000 65536"/>
                <a:gd name="T14" fmla="*/ 0 60000 65536"/>
                <a:gd name="T15" fmla="*/ 0 w 74"/>
                <a:gd name="T16" fmla="*/ 0 h 66"/>
                <a:gd name="T17" fmla="*/ 74 w 74"/>
                <a:gd name="T18" fmla="*/ 66 h 66"/>
              </a:gdLst>
              <a:ahLst/>
              <a:cxnLst>
                <a:cxn ang="T10">
                  <a:pos x="T0" y="T1"/>
                </a:cxn>
                <a:cxn ang="T11">
                  <a:pos x="T2" y="T3"/>
                </a:cxn>
                <a:cxn ang="T12">
                  <a:pos x="T4" y="T5"/>
                </a:cxn>
                <a:cxn ang="T13">
                  <a:pos x="T6" y="T7"/>
                </a:cxn>
                <a:cxn ang="T14">
                  <a:pos x="T8" y="T9"/>
                </a:cxn>
              </a:cxnLst>
              <a:rect l="T15" t="T16" r="T17" b="T18"/>
              <a:pathLst>
                <a:path w="74" h="66">
                  <a:moveTo>
                    <a:pt x="74" y="0"/>
                  </a:moveTo>
                  <a:lnTo>
                    <a:pt x="0" y="54"/>
                  </a:lnTo>
                  <a:lnTo>
                    <a:pt x="0" y="66"/>
                  </a:lnTo>
                  <a:lnTo>
                    <a:pt x="74" y="12"/>
                  </a:lnTo>
                  <a:lnTo>
                    <a:pt x="74" y="0"/>
                  </a:lnTo>
                </a:path>
              </a:pathLst>
            </a:custGeom>
            <a:no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71" name="Freeform 607"/>
            <p:cNvSpPr>
              <a:spLocks noChangeAspect="1"/>
            </p:cNvSpPr>
            <p:nvPr/>
          </p:nvSpPr>
          <p:spPr bwMode="auto">
            <a:xfrm>
              <a:off x="5204" y="1877"/>
              <a:ext cx="74" cy="67"/>
            </a:xfrm>
            <a:custGeom>
              <a:avLst/>
              <a:gdLst>
                <a:gd name="T0" fmla="*/ 74 w 74"/>
                <a:gd name="T1" fmla="*/ 0 h 67"/>
                <a:gd name="T2" fmla="*/ 0 w 74"/>
                <a:gd name="T3" fmla="*/ 54 h 67"/>
                <a:gd name="T4" fmla="*/ 0 w 74"/>
                <a:gd name="T5" fmla="*/ 67 h 67"/>
                <a:gd name="T6" fmla="*/ 74 w 74"/>
                <a:gd name="T7" fmla="*/ 12 h 67"/>
                <a:gd name="T8" fmla="*/ 74 w 74"/>
                <a:gd name="T9" fmla="*/ 0 h 67"/>
                <a:gd name="T10" fmla="*/ 0 60000 65536"/>
                <a:gd name="T11" fmla="*/ 0 60000 65536"/>
                <a:gd name="T12" fmla="*/ 0 60000 65536"/>
                <a:gd name="T13" fmla="*/ 0 60000 65536"/>
                <a:gd name="T14" fmla="*/ 0 60000 65536"/>
                <a:gd name="T15" fmla="*/ 0 w 74"/>
                <a:gd name="T16" fmla="*/ 0 h 67"/>
                <a:gd name="T17" fmla="*/ 74 w 74"/>
                <a:gd name="T18" fmla="*/ 67 h 67"/>
              </a:gdLst>
              <a:ahLst/>
              <a:cxnLst>
                <a:cxn ang="T10">
                  <a:pos x="T0" y="T1"/>
                </a:cxn>
                <a:cxn ang="T11">
                  <a:pos x="T2" y="T3"/>
                </a:cxn>
                <a:cxn ang="T12">
                  <a:pos x="T4" y="T5"/>
                </a:cxn>
                <a:cxn ang="T13">
                  <a:pos x="T6" y="T7"/>
                </a:cxn>
                <a:cxn ang="T14">
                  <a:pos x="T8" y="T9"/>
                </a:cxn>
              </a:cxnLst>
              <a:rect l="T15" t="T16" r="T17" b="T18"/>
              <a:pathLst>
                <a:path w="74" h="67">
                  <a:moveTo>
                    <a:pt x="74" y="0"/>
                  </a:moveTo>
                  <a:lnTo>
                    <a:pt x="0" y="54"/>
                  </a:lnTo>
                  <a:lnTo>
                    <a:pt x="0" y="67"/>
                  </a:lnTo>
                  <a:lnTo>
                    <a:pt x="74" y="12"/>
                  </a:lnTo>
                  <a:lnTo>
                    <a:pt x="74" y="0"/>
                  </a:lnTo>
                  <a:close/>
                </a:path>
              </a:pathLst>
            </a:custGeom>
            <a:solidFill>
              <a:srgbClr val="A8B9CA"/>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72" name="Freeform 608"/>
            <p:cNvSpPr>
              <a:spLocks noChangeAspect="1"/>
            </p:cNvSpPr>
            <p:nvPr/>
          </p:nvSpPr>
          <p:spPr bwMode="auto">
            <a:xfrm>
              <a:off x="5204" y="1877"/>
              <a:ext cx="74" cy="67"/>
            </a:xfrm>
            <a:custGeom>
              <a:avLst/>
              <a:gdLst>
                <a:gd name="T0" fmla="*/ 74 w 74"/>
                <a:gd name="T1" fmla="*/ 0 h 67"/>
                <a:gd name="T2" fmla="*/ 0 w 74"/>
                <a:gd name="T3" fmla="*/ 54 h 67"/>
                <a:gd name="T4" fmla="*/ 0 w 74"/>
                <a:gd name="T5" fmla="*/ 67 h 67"/>
                <a:gd name="T6" fmla="*/ 74 w 74"/>
                <a:gd name="T7" fmla="*/ 12 h 67"/>
                <a:gd name="T8" fmla="*/ 74 w 74"/>
                <a:gd name="T9" fmla="*/ 0 h 67"/>
                <a:gd name="T10" fmla="*/ 0 60000 65536"/>
                <a:gd name="T11" fmla="*/ 0 60000 65536"/>
                <a:gd name="T12" fmla="*/ 0 60000 65536"/>
                <a:gd name="T13" fmla="*/ 0 60000 65536"/>
                <a:gd name="T14" fmla="*/ 0 60000 65536"/>
                <a:gd name="T15" fmla="*/ 0 w 74"/>
                <a:gd name="T16" fmla="*/ 0 h 67"/>
                <a:gd name="T17" fmla="*/ 74 w 74"/>
                <a:gd name="T18" fmla="*/ 67 h 67"/>
              </a:gdLst>
              <a:ahLst/>
              <a:cxnLst>
                <a:cxn ang="T10">
                  <a:pos x="T0" y="T1"/>
                </a:cxn>
                <a:cxn ang="T11">
                  <a:pos x="T2" y="T3"/>
                </a:cxn>
                <a:cxn ang="T12">
                  <a:pos x="T4" y="T5"/>
                </a:cxn>
                <a:cxn ang="T13">
                  <a:pos x="T6" y="T7"/>
                </a:cxn>
                <a:cxn ang="T14">
                  <a:pos x="T8" y="T9"/>
                </a:cxn>
              </a:cxnLst>
              <a:rect l="T15" t="T16" r="T17" b="T18"/>
              <a:pathLst>
                <a:path w="74" h="67">
                  <a:moveTo>
                    <a:pt x="74" y="0"/>
                  </a:moveTo>
                  <a:lnTo>
                    <a:pt x="0" y="54"/>
                  </a:lnTo>
                  <a:lnTo>
                    <a:pt x="0" y="67"/>
                  </a:lnTo>
                  <a:lnTo>
                    <a:pt x="74" y="12"/>
                  </a:lnTo>
                  <a:lnTo>
                    <a:pt x="74" y="0"/>
                  </a:lnTo>
                </a:path>
              </a:pathLst>
            </a:custGeom>
            <a:no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73" name="Freeform 609"/>
            <p:cNvSpPr>
              <a:spLocks noChangeAspect="1"/>
            </p:cNvSpPr>
            <p:nvPr/>
          </p:nvSpPr>
          <p:spPr bwMode="auto">
            <a:xfrm>
              <a:off x="5296" y="1786"/>
              <a:ext cx="61" cy="57"/>
            </a:xfrm>
            <a:custGeom>
              <a:avLst/>
              <a:gdLst>
                <a:gd name="T0" fmla="*/ 61 w 61"/>
                <a:gd name="T1" fmla="*/ 0 h 57"/>
                <a:gd name="T2" fmla="*/ 0 w 61"/>
                <a:gd name="T3" fmla="*/ 43 h 57"/>
                <a:gd name="T4" fmla="*/ 0 w 61"/>
                <a:gd name="T5" fmla="*/ 57 h 57"/>
                <a:gd name="T6" fmla="*/ 61 w 61"/>
                <a:gd name="T7" fmla="*/ 12 h 57"/>
                <a:gd name="T8" fmla="*/ 61 w 61"/>
                <a:gd name="T9" fmla="*/ 0 h 57"/>
                <a:gd name="T10" fmla="*/ 0 60000 65536"/>
                <a:gd name="T11" fmla="*/ 0 60000 65536"/>
                <a:gd name="T12" fmla="*/ 0 60000 65536"/>
                <a:gd name="T13" fmla="*/ 0 60000 65536"/>
                <a:gd name="T14" fmla="*/ 0 60000 65536"/>
                <a:gd name="T15" fmla="*/ 0 w 61"/>
                <a:gd name="T16" fmla="*/ 0 h 57"/>
                <a:gd name="T17" fmla="*/ 61 w 61"/>
                <a:gd name="T18" fmla="*/ 57 h 57"/>
              </a:gdLst>
              <a:ahLst/>
              <a:cxnLst>
                <a:cxn ang="T10">
                  <a:pos x="T0" y="T1"/>
                </a:cxn>
                <a:cxn ang="T11">
                  <a:pos x="T2" y="T3"/>
                </a:cxn>
                <a:cxn ang="T12">
                  <a:pos x="T4" y="T5"/>
                </a:cxn>
                <a:cxn ang="T13">
                  <a:pos x="T6" y="T7"/>
                </a:cxn>
                <a:cxn ang="T14">
                  <a:pos x="T8" y="T9"/>
                </a:cxn>
              </a:cxnLst>
              <a:rect l="T15" t="T16" r="T17" b="T18"/>
              <a:pathLst>
                <a:path w="61" h="57">
                  <a:moveTo>
                    <a:pt x="61" y="0"/>
                  </a:moveTo>
                  <a:lnTo>
                    <a:pt x="0" y="43"/>
                  </a:lnTo>
                  <a:lnTo>
                    <a:pt x="0" y="57"/>
                  </a:lnTo>
                  <a:lnTo>
                    <a:pt x="61" y="12"/>
                  </a:lnTo>
                  <a:lnTo>
                    <a:pt x="61" y="0"/>
                  </a:lnTo>
                  <a:close/>
                </a:path>
              </a:pathLst>
            </a:custGeom>
            <a:solidFill>
              <a:srgbClr val="A8B9CA"/>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74" name="Freeform 610"/>
            <p:cNvSpPr>
              <a:spLocks noChangeAspect="1"/>
            </p:cNvSpPr>
            <p:nvPr/>
          </p:nvSpPr>
          <p:spPr bwMode="auto">
            <a:xfrm>
              <a:off x="5296" y="1786"/>
              <a:ext cx="61" cy="57"/>
            </a:xfrm>
            <a:custGeom>
              <a:avLst/>
              <a:gdLst>
                <a:gd name="T0" fmla="*/ 61 w 61"/>
                <a:gd name="T1" fmla="*/ 0 h 57"/>
                <a:gd name="T2" fmla="*/ 0 w 61"/>
                <a:gd name="T3" fmla="*/ 43 h 57"/>
                <a:gd name="T4" fmla="*/ 0 w 61"/>
                <a:gd name="T5" fmla="*/ 57 h 57"/>
                <a:gd name="T6" fmla="*/ 61 w 61"/>
                <a:gd name="T7" fmla="*/ 12 h 57"/>
                <a:gd name="T8" fmla="*/ 61 w 61"/>
                <a:gd name="T9" fmla="*/ 0 h 57"/>
                <a:gd name="T10" fmla="*/ 0 60000 65536"/>
                <a:gd name="T11" fmla="*/ 0 60000 65536"/>
                <a:gd name="T12" fmla="*/ 0 60000 65536"/>
                <a:gd name="T13" fmla="*/ 0 60000 65536"/>
                <a:gd name="T14" fmla="*/ 0 60000 65536"/>
                <a:gd name="T15" fmla="*/ 0 w 61"/>
                <a:gd name="T16" fmla="*/ 0 h 57"/>
                <a:gd name="T17" fmla="*/ 61 w 61"/>
                <a:gd name="T18" fmla="*/ 57 h 57"/>
              </a:gdLst>
              <a:ahLst/>
              <a:cxnLst>
                <a:cxn ang="T10">
                  <a:pos x="T0" y="T1"/>
                </a:cxn>
                <a:cxn ang="T11">
                  <a:pos x="T2" y="T3"/>
                </a:cxn>
                <a:cxn ang="T12">
                  <a:pos x="T4" y="T5"/>
                </a:cxn>
                <a:cxn ang="T13">
                  <a:pos x="T6" y="T7"/>
                </a:cxn>
                <a:cxn ang="T14">
                  <a:pos x="T8" y="T9"/>
                </a:cxn>
              </a:cxnLst>
              <a:rect l="T15" t="T16" r="T17" b="T18"/>
              <a:pathLst>
                <a:path w="61" h="57">
                  <a:moveTo>
                    <a:pt x="61" y="0"/>
                  </a:moveTo>
                  <a:lnTo>
                    <a:pt x="0" y="43"/>
                  </a:lnTo>
                  <a:lnTo>
                    <a:pt x="0" y="57"/>
                  </a:lnTo>
                  <a:lnTo>
                    <a:pt x="61" y="12"/>
                  </a:lnTo>
                  <a:lnTo>
                    <a:pt x="61" y="0"/>
                  </a:lnTo>
                </a:path>
              </a:pathLst>
            </a:custGeom>
            <a:no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75" name="Freeform 611"/>
            <p:cNvSpPr>
              <a:spLocks noChangeAspect="1"/>
            </p:cNvSpPr>
            <p:nvPr/>
          </p:nvSpPr>
          <p:spPr bwMode="auto">
            <a:xfrm>
              <a:off x="5296" y="1804"/>
              <a:ext cx="61" cy="55"/>
            </a:xfrm>
            <a:custGeom>
              <a:avLst/>
              <a:gdLst>
                <a:gd name="T0" fmla="*/ 61 w 61"/>
                <a:gd name="T1" fmla="*/ 0 h 55"/>
                <a:gd name="T2" fmla="*/ 0 w 61"/>
                <a:gd name="T3" fmla="*/ 43 h 55"/>
                <a:gd name="T4" fmla="*/ 0 w 61"/>
                <a:gd name="T5" fmla="*/ 55 h 55"/>
                <a:gd name="T6" fmla="*/ 61 w 61"/>
                <a:gd name="T7" fmla="*/ 13 h 55"/>
                <a:gd name="T8" fmla="*/ 61 w 61"/>
                <a:gd name="T9" fmla="*/ 0 h 55"/>
                <a:gd name="T10" fmla="*/ 0 60000 65536"/>
                <a:gd name="T11" fmla="*/ 0 60000 65536"/>
                <a:gd name="T12" fmla="*/ 0 60000 65536"/>
                <a:gd name="T13" fmla="*/ 0 60000 65536"/>
                <a:gd name="T14" fmla="*/ 0 60000 65536"/>
                <a:gd name="T15" fmla="*/ 0 w 61"/>
                <a:gd name="T16" fmla="*/ 0 h 55"/>
                <a:gd name="T17" fmla="*/ 61 w 61"/>
                <a:gd name="T18" fmla="*/ 55 h 55"/>
              </a:gdLst>
              <a:ahLst/>
              <a:cxnLst>
                <a:cxn ang="T10">
                  <a:pos x="T0" y="T1"/>
                </a:cxn>
                <a:cxn ang="T11">
                  <a:pos x="T2" y="T3"/>
                </a:cxn>
                <a:cxn ang="T12">
                  <a:pos x="T4" y="T5"/>
                </a:cxn>
                <a:cxn ang="T13">
                  <a:pos x="T6" y="T7"/>
                </a:cxn>
                <a:cxn ang="T14">
                  <a:pos x="T8" y="T9"/>
                </a:cxn>
              </a:cxnLst>
              <a:rect l="T15" t="T16" r="T17" b="T18"/>
              <a:pathLst>
                <a:path w="61" h="55">
                  <a:moveTo>
                    <a:pt x="61" y="0"/>
                  </a:moveTo>
                  <a:lnTo>
                    <a:pt x="0" y="43"/>
                  </a:lnTo>
                  <a:lnTo>
                    <a:pt x="0" y="55"/>
                  </a:lnTo>
                  <a:lnTo>
                    <a:pt x="61" y="13"/>
                  </a:lnTo>
                  <a:lnTo>
                    <a:pt x="61" y="0"/>
                  </a:lnTo>
                  <a:close/>
                </a:path>
              </a:pathLst>
            </a:custGeom>
            <a:solidFill>
              <a:srgbClr val="A8B9CA"/>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76" name="Freeform 612"/>
            <p:cNvSpPr>
              <a:spLocks noChangeAspect="1"/>
            </p:cNvSpPr>
            <p:nvPr/>
          </p:nvSpPr>
          <p:spPr bwMode="auto">
            <a:xfrm>
              <a:off x="5296" y="1804"/>
              <a:ext cx="61" cy="55"/>
            </a:xfrm>
            <a:custGeom>
              <a:avLst/>
              <a:gdLst>
                <a:gd name="T0" fmla="*/ 61 w 61"/>
                <a:gd name="T1" fmla="*/ 0 h 55"/>
                <a:gd name="T2" fmla="*/ 0 w 61"/>
                <a:gd name="T3" fmla="*/ 43 h 55"/>
                <a:gd name="T4" fmla="*/ 0 w 61"/>
                <a:gd name="T5" fmla="*/ 55 h 55"/>
                <a:gd name="T6" fmla="*/ 61 w 61"/>
                <a:gd name="T7" fmla="*/ 13 h 55"/>
                <a:gd name="T8" fmla="*/ 61 w 61"/>
                <a:gd name="T9" fmla="*/ 0 h 55"/>
                <a:gd name="T10" fmla="*/ 0 60000 65536"/>
                <a:gd name="T11" fmla="*/ 0 60000 65536"/>
                <a:gd name="T12" fmla="*/ 0 60000 65536"/>
                <a:gd name="T13" fmla="*/ 0 60000 65536"/>
                <a:gd name="T14" fmla="*/ 0 60000 65536"/>
                <a:gd name="T15" fmla="*/ 0 w 61"/>
                <a:gd name="T16" fmla="*/ 0 h 55"/>
                <a:gd name="T17" fmla="*/ 61 w 61"/>
                <a:gd name="T18" fmla="*/ 55 h 55"/>
              </a:gdLst>
              <a:ahLst/>
              <a:cxnLst>
                <a:cxn ang="T10">
                  <a:pos x="T0" y="T1"/>
                </a:cxn>
                <a:cxn ang="T11">
                  <a:pos x="T2" y="T3"/>
                </a:cxn>
                <a:cxn ang="T12">
                  <a:pos x="T4" y="T5"/>
                </a:cxn>
                <a:cxn ang="T13">
                  <a:pos x="T6" y="T7"/>
                </a:cxn>
                <a:cxn ang="T14">
                  <a:pos x="T8" y="T9"/>
                </a:cxn>
              </a:cxnLst>
              <a:rect l="T15" t="T16" r="T17" b="T18"/>
              <a:pathLst>
                <a:path w="61" h="55">
                  <a:moveTo>
                    <a:pt x="61" y="0"/>
                  </a:moveTo>
                  <a:lnTo>
                    <a:pt x="0" y="43"/>
                  </a:lnTo>
                  <a:lnTo>
                    <a:pt x="0" y="55"/>
                  </a:lnTo>
                  <a:lnTo>
                    <a:pt x="61" y="13"/>
                  </a:lnTo>
                  <a:lnTo>
                    <a:pt x="61" y="0"/>
                  </a:lnTo>
                </a:path>
              </a:pathLst>
            </a:custGeom>
            <a:no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77" name="Freeform 613"/>
            <p:cNvSpPr>
              <a:spLocks noChangeAspect="1"/>
            </p:cNvSpPr>
            <p:nvPr/>
          </p:nvSpPr>
          <p:spPr bwMode="auto">
            <a:xfrm>
              <a:off x="5296" y="1821"/>
              <a:ext cx="61" cy="56"/>
            </a:xfrm>
            <a:custGeom>
              <a:avLst/>
              <a:gdLst>
                <a:gd name="T0" fmla="*/ 61 w 61"/>
                <a:gd name="T1" fmla="*/ 0 h 56"/>
                <a:gd name="T2" fmla="*/ 0 w 61"/>
                <a:gd name="T3" fmla="*/ 44 h 56"/>
                <a:gd name="T4" fmla="*/ 0 w 61"/>
                <a:gd name="T5" fmla="*/ 56 h 56"/>
                <a:gd name="T6" fmla="*/ 61 w 61"/>
                <a:gd name="T7" fmla="*/ 14 h 56"/>
                <a:gd name="T8" fmla="*/ 61 w 61"/>
                <a:gd name="T9" fmla="*/ 0 h 56"/>
                <a:gd name="T10" fmla="*/ 0 60000 65536"/>
                <a:gd name="T11" fmla="*/ 0 60000 65536"/>
                <a:gd name="T12" fmla="*/ 0 60000 65536"/>
                <a:gd name="T13" fmla="*/ 0 60000 65536"/>
                <a:gd name="T14" fmla="*/ 0 60000 65536"/>
                <a:gd name="T15" fmla="*/ 0 w 61"/>
                <a:gd name="T16" fmla="*/ 0 h 56"/>
                <a:gd name="T17" fmla="*/ 61 w 61"/>
                <a:gd name="T18" fmla="*/ 56 h 56"/>
              </a:gdLst>
              <a:ahLst/>
              <a:cxnLst>
                <a:cxn ang="T10">
                  <a:pos x="T0" y="T1"/>
                </a:cxn>
                <a:cxn ang="T11">
                  <a:pos x="T2" y="T3"/>
                </a:cxn>
                <a:cxn ang="T12">
                  <a:pos x="T4" y="T5"/>
                </a:cxn>
                <a:cxn ang="T13">
                  <a:pos x="T6" y="T7"/>
                </a:cxn>
                <a:cxn ang="T14">
                  <a:pos x="T8" y="T9"/>
                </a:cxn>
              </a:cxnLst>
              <a:rect l="T15" t="T16" r="T17" b="T18"/>
              <a:pathLst>
                <a:path w="61" h="56">
                  <a:moveTo>
                    <a:pt x="61" y="0"/>
                  </a:moveTo>
                  <a:lnTo>
                    <a:pt x="0" y="44"/>
                  </a:lnTo>
                  <a:lnTo>
                    <a:pt x="0" y="56"/>
                  </a:lnTo>
                  <a:lnTo>
                    <a:pt x="61" y="14"/>
                  </a:lnTo>
                  <a:lnTo>
                    <a:pt x="61" y="0"/>
                  </a:lnTo>
                  <a:close/>
                </a:path>
              </a:pathLst>
            </a:custGeom>
            <a:solidFill>
              <a:srgbClr val="A8B9CA"/>
            </a:solid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78" name="Freeform 614"/>
            <p:cNvSpPr>
              <a:spLocks noChangeAspect="1"/>
            </p:cNvSpPr>
            <p:nvPr/>
          </p:nvSpPr>
          <p:spPr bwMode="auto">
            <a:xfrm>
              <a:off x="5296" y="1821"/>
              <a:ext cx="61" cy="56"/>
            </a:xfrm>
            <a:custGeom>
              <a:avLst/>
              <a:gdLst>
                <a:gd name="T0" fmla="*/ 61 w 61"/>
                <a:gd name="T1" fmla="*/ 0 h 56"/>
                <a:gd name="T2" fmla="*/ 0 w 61"/>
                <a:gd name="T3" fmla="*/ 44 h 56"/>
                <a:gd name="T4" fmla="*/ 0 w 61"/>
                <a:gd name="T5" fmla="*/ 56 h 56"/>
                <a:gd name="T6" fmla="*/ 61 w 61"/>
                <a:gd name="T7" fmla="*/ 14 h 56"/>
                <a:gd name="T8" fmla="*/ 61 w 61"/>
                <a:gd name="T9" fmla="*/ 0 h 56"/>
                <a:gd name="T10" fmla="*/ 0 60000 65536"/>
                <a:gd name="T11" fmla="*/ 0 60000 65536"/>
                <a:gd name="T12" fmla="*/ 0 60000 65536"/>
                <a:gd name="T13" fmla="*/ 0 60000 65536"/>
                <a:gd name="T14" fmla="*/ 0 60000 65536"/>
                <a:gd name="T15" fmla="*/ 0 w 61"/>
                <a:gd name="T16" fmla="*/ 0 h 56"/>
                <a:gd name="T17" fmla="*/ 61 w 61"/>
                <a:gd name="T18" fmla="*/ 56 h 56"/>
              </a:gdLst>
              <a:ahLst/>
              <a:cxnLst>
                <a:cxn ang="T10">
                  <a:pos x="T0" y="T1"/>
                </a:cxn>
                <a:cxn ang="T11">
                  <a:pos x="T2" y="T3"/>
                </a:cxn>
                <a:cxn ang="T12">
                  <a:pos x="T4" y="T5"/>
                </a:cxn>
                <a:cxn ang="T13">
                  <a:pos x="T6" y="T7"/>
                </a:cxn>
                <a:cxn ang="T14">
                  <a:pos x="T8" y="T9"/>
                </a:cxn>
              </a:cxnLst>
              <a:rect l="T15" t="T16" r="T17" b="T18"/>
              <a:pathLst>
                <a:path w="61" h="56">
                  <a:moveTo>
                    <a:pt x="61" y="0"/>
                  </a:moveTo>
                  <a:lnTo>
                    <a:pt x="0" y="44"/>
                  </a:lnTo>
                  <a:lnTo>
                    <a:pt x="0" y="56"/>
                  </a:lnTo>
                  <a:lnTo>
                    <a:pt x="61" y="14"/>
                  </a:lnTo>
                  <a:lnTo>
                    <a:pt x="61" y="0"/>
                  </a:lnTo>
                </a:path>
              </a:pathLst>
            </a:custGeom>
            <a:noFill/>
            <a:ln w="9525">
              <a:noFill/>
              <a:round/>
            </a:ln>
          </p:spPr>
          <p:txBody>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grpSp>
      <p:pic>
        <p:nvPicPr>
          <p:cNvPr id="179" name="Picture 615" descr="kingsoft_powerword"/>
          <p:cNvPicPr>
            <a:picLocks noChangeAspect="1" noChangeArrowheads="1"/>
          </p:cNvPicPr>
          <p:nvPr/>
        </p:nvPicPr>
        <p:blipFill>
          <a:blip r:embed="rId4" cstate="print"/>
          <a:srcRect/>
          <a:stretch>
            <a:fillRect/>
          </a:stretch>
        </p:blipFill>
        <p:spPr bwMode="auto">
          <a:xfrm>
            <a:off x="6701983" y="4099589"/>
            <a:ext cx="234714" cy="213457"/>
          </a:xfrm>
          <a:prstGeom prst="rect">
            <a:avLst/>
          </a:prstGeom>
          <a:noFill/>
          <a:ln w="9525">
            <a:noFill/>
            <a:miter lim="800000"/>
            <a:headEnd/>
            <a:tailEnd/>
          </a:ln>
        </p:spPr>
      </p:pic>
      <p:sp>
        <p:nvSpPr>
          <p:cNvPr id="180" name="Text Box 618"/>
          <p:cNvSpPr txBox="1">
            <a:spLocks noChangeArrowheads="1"/>
          </p:cNvSpPr>
          <p:nvPr/>
        </p:nvSpPr>
        <p:spPr bwMode="auto">
          <a:xfrm>
            <a:off x="6005372" y="1164210"/>
            <a:ext cx="938213" cy="276999"/>
          </a:xfrm>
          <a:prstGeom prst="rect">
            <a:avLst/>
          </a:prstGeom>
          <a:gradFill rotWithShape="1">
            <a:gsLst>
              <a:gs pos="0">
                <a:srgbClr val="FFFFFF"/>
              </a:gs>
              <a:gs pos="50000">
                <a:srgbClr val="CCECFF"/>
              </a:gs>
              <a:gs pos="100000">
                <a:srgbClr val="FFFFFF"/>
              </a:gs>
            </a:gsLst>
            <a:lin ang="5400000" scaled="1"/>
          </a:gradFill>
          <a:ln w="9525" algn="ctr">
            <a:noFill/>
            <a:miter lim="800000"/>
          </a:ln>
          <a:effectLst/>
        </p:spPr>
        <p:txBody>
          <a:bodyPr>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1200" b="1" kern="0" dirty="0" smtClean="0">
                <a:solidFill>
                  <a:srgbClr val="000000"/>
                </a:solidFill>
                <a:latin typeface="微软雅黑" panose="020B0503020204020204" pitchFamily="34" charset="-122"/>
                <a:ea typeface="微软雅黑" panose="020B0503020204020204" pitchFamily="34" charset="-122"/>
              </a:rPr>
              <a:t>威胁评估</a:t>
            </a:r>
            <a:endParaRPr kumimoji="0" lang="zh-CN" altLang="en-US" sz="12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3" name="Text Box 689"/>
          <p:cNvSpPr txBox="1">
            <a:spLocks noChangeArrowheads="1"/>
          </p:cNvSpPr>
          <p:nvPr/>
        </p:nvSpPr>
        <p:spPr bwMode="auto">
          <a:xfrm>
            <a:off x="4654143" y="1166571"/>
            <a:ext cx="1006475" cy="274638"/>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1200" b="1" kern="0" dirty="0" smtClean="0">
                <a:solidFill>
                  <a:srgbClr val="000000"/>
                </a:solidFill>
                <a:latin typeface="微软雅黑" panose="020B0503020204020204" pitchFamily="34" charset="-122"/>
                <a:ea typeface="微软雅黑" panose="020B0503020204020204" pitchFamily="34" charset="-122"/>
              </a:rPr>
              <a:t>资产管理</a:t>
            </a:r>
            <a:endParaRPr kumimoji="0" lang="zh-CN" altLang="en-US" sz="12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4" name="Text Box 736"/>
          <p:cNvSpPr txBox="1">
            <a:spLocks noChangeArrowheads="1"/>
          </p:cNvSpPr>
          <p:nvPr/>
        </p:nvSpPr>
        <p:spPr bwMode="auto">
          <a:xfrm>
            <a:off x="1712639" y="1164210"/>
            <a:ext cx="1173779" cy="276999"/>
          </a:xfrm>
          <a:prstGeom prst="rect">
            <a:avLst/>
          </a:prstGeom>
          <a:gradFill rotWithShape="1">
            <a:gsLst>
              <a:gs pos="0">
                <a:srgbClr val="FFFFFF"/>
              </a:gs>
              <a:gs pos="50000">
                <a:srgbClr val="CCECFF"/>
              </a:gs>
              <a:gs pos="100000">
                <a:srgbClr val="FFFFFF"/>
              </a:gs>
            </a:gsLst>
            <a:lin ang="5400000" scaled="1"/>
          </a:gradFill>
          <a:ln w="9525" algn="ctr">
            <a:noFill/>
            <a:miter lim="800000"/>
          </a:ln>
          <a:effectLst/>
        </p:spPr>
        <p:txBody>
          <a:bodyPr wrap="square">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1200" b="1" kern="0" dirty="0" smtClean="0">
                <a:solidFill>
                  <a:srgbClr val="000000"/>
                </a:solidFill>
                <a:latin typeface="微软雅黑" panose="020B0503020204020204" pitchFamily="34" charset="-122"/>
                <a:ea typeface="微软雅黑" panose="020B0503020204020204" pitchFamily="34" charset="-122"/>
              </a:rPr>
              <a:t>安全事件管理</a:t>
            </a:r>
            <a:endParaRPr kumimoji="0" lang="zh-CN" altLang="en-US" sz="12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88" name="Text Box 619"/>
          <p:cNvSpPr txBox="1">
            <a:spLocks noChangeArrowheads="1"/>
          </p:cNvSpPr>
          <p:nvPr/>
        </p:nvSpPr>
        <p:spPr bwMode="auto">
          <a:xfrm>
            <a:off x="3153274" y="1166571"/>
            <a:ext cx="1152128" cy="274638"/>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wrap="square">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1200" b="1" kern="0" dirty="0" smtClean="0">
                <a:solidFill>
                  <a:srgbClr val="000000"/>
                </a:solidFill>
                <a:latin typeface="微软雅黑" panose="020B0503020204020204" pitchFamily="34" charset="-122"/>
                <a:ea typeface="微软雅黑" panose="020B0503020204020204" pitchFamily="34" charset="-122"/>
              </a:rPr>
              <a:t>区域管理</a:t>
            </a:r>
            <a:endParaRPr kumimoji="0" lang="zh-CN" altLang="en-US" sz="12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2" name="Rectangle 655"/>
          <p:cNvSpPr>
            <a:spLocks noChangeArrowheads="1"/>
          </p:cNvSpPr>
          <p:nvPr/>
        </p:nvSpPr>
        <p:spPr bwMode="auto">
          <a:xfrm>
            <a:off x="1619672" y="1068636"/>
            <a:ext cx="5637584" cy="407624"/>
          </a:xfrm>
          <a:prstGeom prst="rect">
            <a:avLst/>
          </a:prstGeom>
          <a:noFill/>
          <a:ln w="9525">
            <a:solidFill>
              <a:srgbClr val="000000"/>
            </a:solidFill>
            <a:prstDash val="dash"/>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193" name="Text Box 689"/>
          <p:cNvSpPr txBox="1">
            <a:spLocks noChangeArrowheads="1"/>
          </p:cNvSpPr>
          <p:nvPr/>
        </p:nvSpPr>
        <p:spPr bwMode="auto">
          <a:xfrm>
            <a:off x="2954956" y="3166778"/>
            <a:ext cx="2569945" cy="276999"/>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wrap="square">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1200" b="1" kern="0" noProof="0" dirty="0" smtClean="0">
                <a:solidFill>
                  <a:srgbClr val="000000"/>
                </a:solidFill>
                <a:latin typeface="微软雅黑" panose="020B0503020204020204" pitchFamily="34" charset="-122"/>
                <a:ea typeface="微软雅黑" panose="020B0503020204020204" pitchFamily="34" charset="-122"/>
              </a:rPr>
              <a:t>原始数据压缩存储</a:t>
            </a:r>
            <a:endParaRPr kumimoji="0" lang="zh-CN" altLang="en-US" sz="12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5" name="Text Box 689"/>
          <p:cNvSpPr txBox="1">
            <a:spLocks noChangeArrowheads="1"/>
          </p:cNvSpPr>
          <p:nvPr/>
        </p:nvSpPr>
        <p:spPr bwMode="auto">
          <a:xfrm>
            <a:off x="2759585" y="2810643"/>
            <a:ext cx="1347192" cy="274638"/>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wrap="square">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1200" b="1" kern="0" noProof="0" dirty="0" smtClean="0">
                <a:solidFill>
                  <a:srgbClr val="000000"/>
                </a:solidFill>
                <a:latin typeface="微软雅黑" panose="020B0503020204020204" pitchFamily="34" charset="-122"/>
                <a:ea typeface="微软雅黑" panose="020B0503020204020204" pitchFamily="34" charset="-122"/>
              </a:rPr>
              <a:t>格式标准化</a:t>
            </a:r>
            <a:endParaRPr kumimoji="0" lang="zh-CN" altLang="en-US" sz="12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196" name="Text Box 689"/>
          <p:cNvSpPr txBox="1">
            <a:spLocks noChangeArrowheads="1"/>
          </p:cNvSpPr>
          <p:nvPr/>
        </p:nvSpPr>
        <p:spPr bwMode="auto">
          <a:xfrm>
            <a:off x="1944455" y="1898477"/>
            <a:ext cx="1006475" cy="288032"/>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wrap="square">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1200" b="1" kern="0" noProof="0" dirty="0" smtClean="0">
                <a:solidFill>
                  <a:srgbClr val="000000"/>
                </a:solidFill>
                <a:latin typeface="微软雅黑" panose="020B0503020204020204" pitchFamily="34" charset="-122"/>
                <a:ea typeface="微软雅黑" panose="020B0503020204020204" pitchFamily="34" charset="-122"/>
              </a:rPr>
              <a:t>关联分析</a:t>
            </a:r>
            <a:endParaRPr kumimoji="0" lang="zh-CN" altLang="en-US" sz="12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0" name="Text Box 689"/>
          <p:cNvSpPr txBox="1">
            <a:spLocks noChangeArrowheads="1"/>
          </p:cNvSpPr>
          <p:nvPr/>
        </p:nvSpPr>
        <p:spPr bwMode="auto">
          <a:xfrm>
            <a:off x="4348257" y="1922381"/>
            <a:ext cx="878267" cy="274638"/>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wrap="square">
            <a:spAutoFit/>
          </a:bodyPr>
          <a:lstStyle/>
          <a:p>
            <a:pPr marL="0" marR="0" lvl="0" indent="0" defTabSz="914400" eaLnBrk="1" fontAlgn="auto" latinLnBrk="0" hangingPunct="1">
              <a:lnSpc>
                <a:spcPct val="100000"/>
              </a:lnSpc>
              <a:spcBef>
                <a:spcPct val="50000"/>
              </a:spcBef>
              <a:spcAft>
                <a:spcPts val="0"/>
              </a:spcAft>
              <a:buClrTx/>
              <a:buSzTx/>
              <a:buFontTx/>
              <a:buNone/>
              <a:defRPr/>
            </a:pPr>
            <a:r>
              <a:rPr lang="zh-CN" altLang="en-US" sz="1200" b="1" kern="0" dirty="0" smtClean="0">
                <a:solidFill>
                  <a:srgbClr val="000000"/>
                </a:solidFill>
                <a:latin typeface="微软雅黑" panose="020B0503020204020204" pitchFamily="34" charset="-122"/>
                <a:ea typeface="微软雅黑" panose="020B0503020204020204" pitchFamily="34" charset="-122"/>
              </a:rPr>
              <a:t>标签管理</a:t>
            </a:r>
            <a:endParaRPr kumimoji="0" lang="zh-CN" altLang="en-US" sz="12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1" name="Text Box 689"/>
          <p:cNvSpPr txBox="1">
            <a:spLocks noChangeArrowheads="1"/>
          </p:cNvSpPr>
          <p:nvPr/>
        </p:nvSpPr>
        <p:spPr bwMode="auto">
          <a:xfrm>
            <a:off x="3376108" y="1918259"/>
            <a:ext cx="878267" cy="276999"/>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wrap="square">
            <a:spAutoFit/>
          </a:bodyPr>
          <a:lstStyle/>
          <a:p>
            <a:pPr marL="0" marR="0" lvl="0" indent="0" defTabSz="914400" eaLnBrk="1" fontAlgn="auto" latinLnBrk="0" hangingPunct="1">
              <a:lnSpc>
                <a:spcPct val="100000"/>
              </a:lnSpc>
              <a:spcBef>
                <a:spcPct val="50000"/>
              </a:spcBef>
              <a:spcAft>
                <a:spcPts val="0"/>
              </a:spcAft>
              <a:buClrTx/>
              <a:buSzTx/>
              <a:buFontTx/>
              <a:buNone/>
              <a:defRPr/>
            </a:pPr>
            <a:r>
              <a:rPr lang="zh-CN" altLang="en-US" sz="1200" b="1" kern="0" noProof="0" dirty="0" smtClean="0">
                <a:solidFill>
                  <a:srgbClr val="000000"/>
                </a:solidFill>
                <a:latin typeface="微软雅黑" panose="020B0503020204020204" pitchFamily="34" charset="-122"/>
                <a:ea typeface="微软雅黑" panose="020B0503020204020204" pitchFamily="34" charset="-122"/>
              </a:rPr>
              <a:t>事件过滤</a:t>
            </a:r>
            <a:endParaRPr kumimoji="0" lang="zh-CN" altLang="en-US" sz="12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02" name="Text Box 689"/>
          <p:cNvSpPr txBox="1">
            <a:spLocks noChangeArrowheads="1"/>
          </p:cNvSpPr>
          <p:nvPr/>
        </p:nvSpPr>
        <p:spPr bwMode="auto">
          <a:xfrm>
            <a:off x="5284274" y="1927352"/>
            <a:ext cx="1035985" cy="276999"/>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wrap="square">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1200" b="1" kern="0" dirty="0" smtClean="0">
                <a:solidFill>
                  <a:srgbClr val="000000"/>
                </a:solidFill>
                <a:latin typeface="微软雅黑" panose="020B0503020204020204" pitchFamily="34" charset="-122"/>
                <a:ea typeface="微软雅黑" panose="020B0503020204020204" pitchFamily="34" charset="-122"/>
              </a:rPr>
              <a:t>源数据检查</a:t>
            </a:r>
            <a:endParaRPr kumimoji="0" lang="zh-CN" altLang="en-US" sz="12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pic>
        <p:nvPicPr>
          <p:cNvPr id="205" name="Picture 463" descr="图片154"/>
          <p:cNvPicPr>
            <a:picLocks noChangeAspect="1" noChangeArrowheads="1"/>
          </p:cNvPicPr>
          <p:nvPr/>
        </p:nvPicPr>
        <p:blipFill>
          <a:blip r:embed="rId5" cstate="print"/>
          <a:srcRect/>
          <a:stretch>
            <a:fillRect/>
          </a:stretch>
        </p:blipFill>
        <p:spPr bwMode="auto">
          <a:xfrm>
            <a:off x="5533273" y="3994530"/>
            <a:ext cx="308596" cy="362584"/>
          </a:xfrm>
          <a:prstGeom prst="rect">
            <a:avLst/>
          </a:prstGeom>
          <a:noFill/>
        </p:spPr>
      </p:pic>
      <p:pic>
        <p:nvPicPr>
          <p:cNvPr id="206" name="Picture 456" descr="图片147"/>
          <p:cNvPicPr>
            <a:picLocks noChangeAspect="1" noChangeArrowheads="1"/>
          </p:cNvPicPr>
          <p:nvPr/>
        </p:nvPicPr>
        <p:blipFill>
          <a:blip r:embed="rId6" cstate="print"/>
          <a:srcRect/>
          <a:stretch>
            <a:fillRect/>
          </a:stretch>
        </p:blipFill>
        <p:spPr bwMode="auto">
          <a:xfrm>
            <a:off x="3523410" y="3922521"/>
            <a:ext cx="364608" cy="434592"/>
          </a:xfrm>
          <a:prstGeom prst="rect">
            <a:avLst/>
          </a:prstGeom>
          <a:noFill/>
        </p:spPr>
      </p:pic>
      <p:sp>
        <p:nvSpPr>
          <p:cNvPr id="207" name="上箭头 206"/>
          <p:cNvSpPr/>
          <p:nvPr/>
        </p:nvSpPr>
        <p:spPr bwMode="auto">
          <a:xfrm>
            <a:off x="1930940" y="3387628"/>
            <a:ext cx="1396155" cy="462707"/>
          </a:xfrm>
          <a:prstGeom prst="upArrow">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2">
            <a:schemeClr val="dk1"/>
          </a:fillRef>
          <a:effectRef idx="1">
            <a:schemeClr val="dk1"/>
          </a:effectRef>
          <a:fontRef idx="minor">
            <a:schemeClr val="dk1"/>
          </a:fontRef>
        </p:style>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
                <a:srgbClr val="CC9900"/>
              </a:buClr>
              <a:buSzTx/>
            </a:pPr>
            <a:r>
              <a:rPr kumimoji="0" lang="en-US" altLang="zh-CN"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SYSLOG</a:t>
            </a:r>
            <a:r>
              <a:rPr kumimoji="0" lang="zh-CN" altLang="en-US"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接口</a:t>
            </a:r>
            <a:endParaRPr kumimoji="0" lang="zh-CN" altLang="en-US"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208" name="上箭头 207"/>
          <p:cNvSpPr/>
          <p:nvPr/>
        </p:nvSpPr>
        <p:spPr bwMode="auto">
          <a:xfrm>
            <a:off x="4899263" y="3376611"/>
            <a:ext cx="1920178" cy="539825"/>
          </a:xfrm>
          <a:prstGeom prst="upArrow">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2">
            <a:schemeClr val="dk1"/>
          </a:fillRef>
          <a:effectRef idx="1">
            <a:schemeClr val="dk1"/>
          </a:effectRef>
          <a:fontRef idx="minor">
            <a:schemeClr val="dk1"/>
          </a:fontRef>
        </p:style>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
                <a:srgbClr val="CC9900"/>
              </a:buClr>
              <a:buSzTx/>
            </a:pPr>
            <a:r>
              <a:rPr kumimoji="0" lang="en-US" altLang="zh-CN"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SNMP</a:t>
            </a:r>
            <a:r>
              <a:rPr kumimoji="0" lang="zh-CN" altLang="en-US"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a:t>
            </a:r>
            <a:r>
              <a:rPr kumimoji="0" lang="en-US" altLang="zh-CN"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ODBC</a:t>
            </a:r>
            <a:r>
              <a:rPr kumimoji="0" lang="zh-CN" altLang="en-US"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rPr>
              <a:t>等接口</a:t>
            </a:r>
            <a:endParaRPr kumimoji="0" lang="zh-CN" altLang="en-US"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214" name="Rectangle 655"/>
          <p:cNvSpPr>
            <a:spLocks noChangeArrowheads="1"/>
          </p:cNvSpPr>
          <p:nvPr/>
        </p:nvSpPr>
        <p:spPr bwMode="auto">
          <a:xfrm>
            <a:off x="1592851" y="1790299"/>
            <a:ext cx="1698989" cy="452387"/>
          </a:xfrm>
          <a:prstGeom prst="rect">
            <a:avLst/>
          </a:prstGeom>
          <a:noFill/>
          <a:ln w="9525">
            <a:solidFill>
              <a:srgbClr val="000000"/>
            </a:solidFill>
            <a:prstDash val="dash"/>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15" name="Rectangle 655"/>
          <p:cNvSpPr>
            <a:spLocks noChangeArrowheads="1"/>
          </p:cNvSpPr>
          <p:nvPr/>
        </p:nvSpPr>
        <p:spPr bwMode="auto">
          <a:xfrm>
            <a:off x="3339966" y="1809549"/>
            <a:ext cx="3060834" cy="433137"/>
          </a:xfrm>
          <a:prstGeom prst="rect">
            <a:avLst/>
          </a:prstGeom>
          <a:noFill/>
          <a:ln w="9525">
            <a:solidFill>
              <a:srgbClr val="000000"/>
            </a:solidFill>
            <a:prstDash val="dash"/>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16" name="圆角矩形 215"/>
          <p:cNvSpPr/>
          <p:nvPr/>
        </p:nvSpPr>
        <p:spPr bwMode="auto">
          <a:xfrm>
            <a:off x="6505409" y="1686977"/>
            <a:ext cx="360040" cy="720080"/>
          </a:xfrm>
          <a:prstGeom prst="roundRect">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2">
            <a:schemeClr val="dk1"/>
          </a:fillRef>
          <a:effectRef idx="1">
            <a:schemeClr val="dk1"/>
          </a:effectRef>
          <a:fontRef idx="minor">
            <a:schemeClr val="dk1"/>
          </a:fontRef>
        </p:style>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pPr>
            <a:r>
              <a:rPr lang="zh-CN" altLang="en-US" sz="1000" b="1" dirty="0" smtClean="0">
                <a:solidFill>
                  <a:srgbClr val="C00000"/>
                </a:solidFill>
                <a:latin typeface="微软雅黑" panose="020B0503020204020204" pitchFamily="34" charset="-122"/>
                <a:ea typeface="微软雅黑" panose="020B0503020204020204" pitchFamily="34" charset="-122"/>
              </a:rPr>
              <a:t>安全响应</a:t>
            </a:r>
            <a:endParaRPr kumimoji="0" lang="zh-CN" altLang="en-US" sz="1000" b="1" i="0" u="none" strike="noStrike" cap="none" normalizeH="0" baseline="0" dirty="0" smtClean="0">
              <a:ln>
                <a:noFill/>
              </a:ln>
              <a:solidFill>
                <a:srgbClr val="C00000"/>
              </a:solidFill>
              <a:effectLst/>
              <a:latin typeface="微软雅黑" panose="020B0503020204020204" pitchFamily="34" charset="-122"/>
              <a:ea typeface="微软雅黑" panose="020B0503020204020204" pitchFamily="34" charset="-122"/>
            </a:endParaRPr>
          </a:p>
        </p:txBody>
      </p:sp>
      <p:sp>
        <p:nvSpPr>
          <p:cNvPr id="217" name="矩形 216"/>
          <p:cNvSpPr/>
          <p:nvPr/>
        </p:nvSpPr>
        <p:spPr bwMode="auto">
          <a:xfrm>
            <a:off x="481261" y="1876010"/>
            <a:ext cx="1008112" cy="360040"/>
          </a:xfrm>
          <a:prstGeom prst="rect">
            <a:avLst/>
          </a:prstGeom>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0">
            <a:scrgbClr r="0" g="0" b="0"/>
          </a:lnRef>
          <a:fillRef idx="1003">
            <a:schemeClr val="lt1"/>
          </a:fillRef>
          <a:effectRef idx="0">
            <a:scrgbClr r="0" g="0" b="0"/>
          </a:effectRef>
          <a:fontRef idx="major"/>
        </p:style>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
                <a:srgbClr val="CC9900"/>
              </a:buClr>
              <a:buSzTx/>
            </a:pPr>
            <a:r>
              <a:rPr lang="zh-CN" altLang="en-US" sz="1200" b="1" kern="0" dirty="0" smtClean="0">
                <a:solidFill>
                  <a:srgbClr val="000000"/>
                </a:solidFill>
                <a:latin typeface="微软雅黑" panose="020B0503020204020204" pitchFamily="34" charset="-122"/>
                <a:ea typeface="微软雅黑" panose="020B0503020204020204" pitchFamily="34" charset="-122"/>
              </a:rPr>
              <a:t>事件分析</a:t>
            </a:r>
            <a:endParaRPr lang="zh-CN" altLang="en-US" sz="1200" b="1" kern="0" dirty="0" smtClean="0">
              <a:solidFill>
                <a:srgbClr val="000000"/>
              </a:solidFill>
              <a:latin typeface="微软雅黑" panose="020B0503020204020204" pitchFamily="34" charset="-122"/>
              <a:ea typeface="微软雅黑" panose="020B0503020204020204" pitchFamily="34" charset="-122"/>
            </a:endParaRPr>
          </a:p>
        </p:txBody>
      </p:sp>
      <p:sp>
        <p:nvSpPr>
          <p:cNvPr id="219" name="矩形 218"/>
          <p:cNvSpPr/>
          <p:nvPr/>
        </p:nvSpPr>
        <p:spPr bwMode="auto">
          <a:xfrm>
            <a:off x="481261" y="2801117"/>
            <a:ext cx="1008112" cy="450491"/>
          </a:xfrm>
          <a:prstGeom prst="rect">
            <a:avLst/>
          </a:prstGeom>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0">
            <a:scrgbClr r="0" g="0" b="0"/>
          </a:lnRef>
          <a:fillRef idx="1003">
            <a:schemeClr val="lt1"/>
          </a:fillRef>
          <a:effectRef idx="0">
            <a:scrgbClr r="0" g="0" b="0"/>
          </a:effectRef>
          <a:fontRef idx="major"/>
        </p:style>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
                <a:srgbClr val="CC9900"/>
              </a:buClr>
              <a:buSzTx/>
            </a:pPr>
            <a:r>
              <a:rPr lang="en-US" altLang="zh-CN" sz="1200" b="1" kern="0" dirty="0" smtClean="0">
                <a:solidFill>
                  <a:srgbClr val="000000"/>
                </a:solidFill>
                <a:latin typeface="微软雅黑" panose="020B0503020204020204" pitchFamily="34" charset="-122"/>
                <a:ea typeface="微软雅黑" panose="020B0503020204020204" pitchFamily="34" charset="-122"/>
              </a:rPr>
              <a:t> </a:t>
            </a:r>
            <a:r>
              <a:rPr lang="zh-CN" altLang="en-US" sz="1200" b="1" kern="0" dirty="0" smtClean="0">
                <a:solidFill>
                  <a:srgbClr val="000000"/>
                </a:solidFill>
                <a:latin typeface="微软雅黑" panose="020B0503020204020204" pitchFamily="34" charset="-122"/>
                <a:ea typeface="微软雅黑" panose="020B0503020204020204" pitchFamily="34" charset="-122"/>
              </a:rPr>
              <a:t>日志采集及处理</a:t>
            </a:r>
            <a:endParaRPr lang="zh-CN" altLang="en-US" sz="1200" b="1" kern="0" dirty="0" smtClean="0">
              <a:solidFill>
                <a:srgbClr val="000000"/>
              </a:solidFill>
              <a:latin typeface="微软雅黑" panose="020B0503020204020204" pitchFamily="34" charset="-122"/>
              <a:ea typeface="微软雅黑" panose="020B0503020204020204" pitchFamily="34" charset="-122"/>
            </a:endParaRPr>
          </a:p>
        </p:txBody>
      </p:sp>
      <p:sp>
        <p:nvSpPr>
          <p:cNvPr id="220" name="矩形 219"/>
          <p:cNvSpPr/>
          <p:nvPr/>
        </p:nvSpPr>
        <p:spPr bwMode="auto">
          <a:xfrm>
            <a:off x="481261" y="4017359"/>
            <a:ext cx="1008112" cy="351656"/>
          </a:xfrm>
          <a:prstGeom prst="rect">
            <a:avLst/>
          </a:prstGeom>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0">
            <a:scrgbClr r="0" g="0" b="0"/>
          </a:lnRef>
          <a:fillRef idx="1003">
            <a:schemeClr val="lt1"/>
          </a:fillRef>
          <a:effectRef idx="0">
            <a:scrgbClr r="0" g="0" b="0"/>
          </a:effectRef>
          <a:fontRef idx="major"/>
        </p:style>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
                <a:srgbClr val="CC9900"/>
              </a:buClr>
              <a:buSzTx/>
            </a:pPr>
            <a:r>
              <a:rPr lang="zh-CN" altLang="en-US" sz="1200" b="1" kern="0" dirty="0" smtClean="0">
                <a:solidFill>
                  <a:srgbClr val="000000"/>
                </a:solidFill>
                <a:latin typeface="微软雅黑" panose="020B0503020204020204" pitchFamily="34" charset="-122"/>
                <a:ea typeface="微软雅黑" panose="020B0503020204020204" pitchFamily="34" charset="-122"/>
              </a:rPr>
              <a:t>日志源</a:t>
            </a:r>
            <a:endParaRPr lang="zh-CN" altLang="en-US" sz="1200" b="1" kern="0" dirty="0" smtClean="0">
              <a:solidFill>
                <a:srgbClr val="000000"/>
              </a:solidFill>
              <a:latin typeface="微软雅黑" panose="020B0503020204020204" pitchFamily="34" charset="-122"/>
              <a:ea typeface="微软雅黑" panose="020B0503020204020204" pitchFamily="34" charset="-122"/>
            </a:endParaRPr>
          </a:p>
        </p:txBody>
      </p:sp>
      <p:pic>
        <p:nvPicPr>
          <p:cNvPr id="221" name="Picture 10" descr="箭头，第11P"/>
          <p:cNvPicPr>
            <a:picLocks noChangeAspect="1" noChangeArrowheads="1"/>
          </p:cNvPicPr>
          <p:nvPr/>
        </p:nvPicPr>
        <p:blipFill>
          <a:blip r:embed="rId7" cstate="print"/>
          <a:srcRect/>
          <a:stretch>
            <a:fillRect/>
          </a:stretch>
        </p:blipFill>
        <p:spPr bwMode="auto">
          <a:xfrm>
            <a:off x="5433577" y="677421"/>
            <a:ext cx="3059832" cy="2808312"/>
          </a:xfrm>
          <a:prstGeom prst="rect">
            <a:avLst/>
          </a:prstGeom>
          <a:noFill/>
          <a:ln w="9525">
            <a:noFill/>
            <a:miter lim="800000"/>
            <a:headEnd/>
            <a:tailEnd/>
          </a:ln>
        </p:spPr>
      </p:pic>
      <p:sp>
        <p:nvSpPr>
          <p:cNvPr id="222" name="Text Box 689"/>
          <p:cNvSpPr txBox="1">
            <a:spLocks noChangeArrowheads="1"/>
          </p:cNvSpPr>
          <p:nvPr/>
        </p:nvSpPr>
        <p:spPr bwMode="auto">
          <a:xfrm>
            <a:off x="7592220" y="1579766"/>
            <a:ext cx="936104" cy="230832"/>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wrap="square">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900" b="1" kern="0" noProof="0" dirty="0" smtClean="0">
                <a:solidFill>
                  <a:srgbClr val="000000"/>
                </a:solidFill>
                <a:latin typeface="微软雅黑" panose="020B0503020204020204" pitchFamily="34" charset="-122"/>
                <a:ea typeface="微软雅黑" panose="020B0503020204020204" pitchFamily="34" charset="-122"/>
              </a:rPr>
              <a:t>短信告警</a:t>
            </a:r>
            <a:endParaRPr kumimoji="0" lang="zh-CN" altLang="en-US" sz="9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3" name="Text Box 689"/>
          <p:cNvSpPr txBox="1">
            <a:spLocks noChangeArrowheads="1"/>
          </p:cNvSpPr>
          <p:nvPr/>
        </p:nvSpPr>
        <p:spPr bwMode="auto">
          <a:xfrm>
            <a:off x="7592220" y="1848748"/>
            <a:ext cx="936104" cy="230832"/>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wrap="square">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900" b="1" kern="0" noProof="0" dirty="0" smtClean="0">
                <a:solidFill>
                  <a:srgbClr val="000000"/>
                </a:solidFill>
                <a:latin typeface="微软雅黑" panose="020B0503020204020204" pitchFamily="34" charset="-122"/>
                <a:ea typeface="微软雅黑" panose="020B0503020204020204" pitchFamily="34" charset="-122"/>
              </a:rPr>
              <a:t>邮件告警</a:t>
            </a:r>
            <a:endParaRPr kumimoji="0" lang="zh-CN" altLang="en-US" sz="9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4" name="Text Box 689"/>
          <p:cNvSpPr txBox="1">
            <a:spLocks noChangeArrowheads="1"/>
          </p:cNvSpPr>
          <p:nvPr/>
        </p:nvSpPr>
        <p:spPr bwMode="auto">
          <a:xfrm>
            <a:off x="7592220" y="2102872"/>
            <a:ext cx="936104" cy="230832"/>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wrap="square">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900" b="1" kern="0" dirty="0" smtClean="0">
                <a:solidFill>
                  <a:srgbClr val="000000"/>
                </a:solidFill>
                <a:latin typeface="微软雅黑" panose="020B0503020204020204" pitchFamily="34" charset="-122"/>
                <a:ea typeface="微软雅黑" panose="020B0503020204020204" pitchFamily="34" charset="-122"/>
              </a:rPr>
              <a:t>设备联动</a:t>
            </a:r>
            <a:r>
              <a:rPr lang="en-US" altLang="zh-CN" sz="900" b="1" kern="0" dirty="0" smtClean="0">
                <a:solidFill>
                  <a:srgbClr val="000000"/>
                </a:solidFill>
                <a:latin typeface="微软雅黑" panose="020B0503020204020204" pitchFamily="34" charset="-122"/>
                <a:ea typeface="微软雅黑" panose="020B0503020204020204" pitchFamily="34" charset="-122"/>
              </a:rPr>
              <a:t>-</a:t>
            </a:r>
            <a:r>
              <a:rPr lang="zh-CN" altLang="en-US" sz="900" b="1" kern="0" dirty="0" smtClean="0">
                <a:solidFill>
                  <a:srgbClr val="000000"/>
                </a:solidFill>
                <a:latin typeface="微软雅黑" panose="020B0503020204020204" pitchFamily="34" charset="-122"/>
                <a:ea typeface="微软雅黑" panose="020B0503020204020204" pitchFamily="34" charset="-122"/>
              </a:rPr>
              <a:t>阻断</a:t>
            </a:r>
            <a:endParaRPr kumimoji="0" lang="zh-CN" altLang="en-US" sz="9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5" name="Text Box 689"/>
          <p:cNvSpPr txBox="1">
            <a:spLocks noChangeArrowheads="1"/>
          </p:cNvSpPr>
          <p:nvPr/>
        </p:nvSpPr>
        <p:spPr bwMode="auto">
          <a:xfrm>
            <a:off x="7592220" y="2371854"/>
            <a:ext cx="936104" cy="230832"/>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wrap="square">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900" b="1" kern="0" dirty="0" smtClean="0">
                <a:solidFill>
                  <a:srgbClr val="000000"/>
                </a:solidFill>
                <a:latin typeface="微软雅黑" panose="020B0503020204020204" pitchFamily="34" charset="-122"/>
                <a:ea typeface="微软雅黑" panose="020B0503020204020204" pitchFamily="34" charset="-122"/>
              </a:rPr>
              <a:t>设备联动</a:t>
            </a:r>
            <a:r>
              <a:rPr lang="en-US" altLang="zh-CN" sz="900" b="1" kern="0" dirty="0" smtClean="0">
                <a:solidFill>
                  <a:srgbClr val="000000"/>
                </a:solidFill>
                <a:latin typeface="微软雅黑" panose="020B0503020204020204" pitchFamily="34" charset="-122"/>
                <a:ea typeface="微软雅黑" panose="020B0503020204020204" pitchFamily="34" charset="-122"/>
              </a:rPr>
              <a:t>-</a:t>
            </a:r>
            <a:r>
              <a:rPr lang="zh-CN" altLang="en-US" sz="900" b="1" kern="0" dirty="0" smtClean="0">
                <a:solidFill>
                  <a:srgbClr val="000000"/>
                </a:solidFill>
                <a:latin typeface="微软雅黑" panose="020B0503020204020204" pitchFamily="34" charset="-122"/>
                <a:ea typeface="微软雅黑" panose="020B0503020204020204" pitchFamily="34" charset="-122"/>
              </a:rPr>
              <a:t>引流</a:t>
            </a:r>
            <a:endParaRPr kumimoji="0" lang="zh-CN" altLang="en-US" sz="9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27" name="Rectangle 655"/>
          <p:cNvSpPr>
            <a:spLocks noChangeArrowheads="1"/>
          </p:cNvSpPr>
          <p:nvPr/>
        </p:nvSpPr>
        <p:spPr bwMode="auto">
          <a:xfrm>
            <a:off x="7592220" y="1579766"/>
            <a:ext cx="936104" cy="1031233"/>
          </a:xfrm>
          <a:prstGeom prst="rect">
            <a:avLst/>
          </a:prstGeom>
          <a:noFill/>
          <a:ln w="9525">
            <a:solidFill>
              <a:srgbClr val="000000"/>
            </a:solidFill>
            <a:prstDash val="dash"/>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29" name="Rectangle 655"/>
          <p:cNvSpPr>
            <a:spLocks noChangeArrowheads="1"/>
          </p:cNvSpPr>
          <p:nvPr/>
        </p:nvSpPr>
        <p:spPr bwMode="auto">
          <a:xfrm>
            <a:off x="1559647" y="3850336"/>
            <a:ext cx="2461510" cy="749148"/>
          </a:xfrm>
          <a:prstGeom prst="rect">
            <a:avLst/>
          </a:prstGeom>
          <a:noFill/>
          <a:ln w="9525">
            <a:solidFill>
              <a:srgbClr val="000000"/>
            </a:solidFill>
            <a:prstDash val="dash"/>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30" name="Rectangle 655"/>
          <p:cNvSpPr>
            <a:spLocks noChangeArrowheads="1"/>
          </p:cNvSpPr>
          <p:nvPr/>
        </p:nvSpPr>
        <p:spPr bwMode="auto">
          <a:xfrm>
            <a:off x="4644366" y="3905420"/>
            <a:ext cx="2461510" cy="672030"/>
          </a:xfrm>
          <a:prstGeom prst="rect">
            <a:avLst/>
          </a:prstGeom>
          <a:noFill/>
          <a:ln w="9525">
            <a:solidFill>
              <a:srgbClr val="000000"/>
            </a:solidFill>
            <a:prstDash val="dash"/>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31" name="Rectangle 42"/>
          <p:cNvSpPr>
            <a:spLocks noChangeArrowheads="1"/>
          </p:cNvSpPr>
          <p:nvPr/>
        </p:nvSpPr>
        <p:spPr bwMode="auto">
          <a:xfrm>
            <a:off x="4751387" y="4008732"/>
            <a:ext cx="461665" cy="138499"/>
          </a:xfrm>
          <a:prstGeom prst="rect">
            <a:avLst/>
          </a:prstGeom>
          <a:noFill/>
          <a:ln w="9525">
            <a:noFill/>
            <a:miter lim="800000"/>
          </a:ln>
        </p:spPr>
        <p:txBody>
          <a:bodyPr wrap="none" lIns="0" tIns="0" rIns="0" bIns="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rPr>
              <a:t>安全设备</a:t>
            </a:r>
            <a:endPar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endParaRPr>
          </a:p>
        </p:txBody>
      </p:sp>
      <p:sp>
        <p:nvSpPr>
          <p:cNvPr id="232" name="Rectangle 43"/>
          <p:cNvSpPr>
            <a:spLocks noChangeArrowheads="1"/>
          </p:cNvSpPr>
          <p:nvPr/>
        </p:nvSpPr>
        <p:spPr bwMode="auto">
          <a:xfrm>
            <a:off x="4751387" y="4229070"/>
            <a:ext cx="461665" cy="138499"/>
          </a:xfrm>
          <a:prstGeom prst="rect">
            <a:avLst/>
          </a:prstGeom>
          <a:noFill/>
          <a:ln w="9525">
            <a:noFill/>
            <a:miter lim="800000"/>
          </a:ln>
        </p:spPr>
        <p:txBody>
          <a:bodyPr wrap="none" lIns="0" tIns="0" rIns="0" bIns="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rPr>
              <a:t>网络设备</a:t>
            </a:r>
            <a:endPar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endParaRPr>
          </a:p>
        </p:txBody>
      </p:sp>
      <p:sp>
        <p:nvSpPr>
          <p:cNvPr id="233" name="Rectangle 365"/>
          <p:cNvSpPr>
            <a:spLocks noChangeArrowheads="1"/>
          </p:cNvSpPr>
          <p:nvPr/>
        </p:nvSpPr>
        <p:spPr bwMode="auto">
          <a:xfrm>
            <a:off x="4751387" y="4449407"/>
            <a:ext cx="461665" cy="138499"/>
          </a:xfrm>
          <a:prstGeom prst="rect">
            <a:avLst/>
          </a:prstGeom>
          <a:noFill/>
          <a:ln w="9525">
            <a:noFill/>
            <a:miter lim="800000"/>
          </a:ln>
        </p:spPr>
        <p:txBody>
          <a:bodyPr wrap="none" lIns="0" tIns="0" rIns="0" bIns="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1" lang="zh-CN" altLang="en-US" sz="900" b="1" kern="0" noProof="0" dirty="0" smtClean="0">
                <a:solidFill>
                  <a:schemeClr val="bg2">
                    <a:lumMod val="50000"/>
                  </a:schemeClr>
                </a:solidFill>
                <a:latin typeface="微软雅黑" panose="020B0503020204020204" pitchFamily="34" charset="-122"/>
                <a:ea typeface="微软雅黑" panose="020B0503020204020204" pitchFamily="34" charset="-122"/>
              </a:rPr>
              <a:t>主机设备</a:t>
            </a:r>
            <a:endPar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endParaRPr>
          </a:p>
        </p:txBody>
      </p:sp>
      <p:sp>
        <p:nvSpPr>
          <p:cNvPr id="234" name="Rectangle 42"/>
          <p:cNvSpPr>
            <a:spLocks noChangeArrowheads="1"/>
          </p:cNvSpPr>
          <p:nvPr/>
        </p:nvSpPr>
        <p:spPr bwMode="auto">
          <a:xfrm>
            <a:off x="2425107" y="4647711"/>
            <a:ext cx="692497" cy="138499"/>
          </a:xfrm>
          <a:prstGeom prst="rect">
            <a:avLst/>
          </a:prstGeom>
          <a:noFill/>
          <a:ln w="9525">
            <a:noFill/>
            <a:miter lim="800000"/>
          </a:ln>
        </p:spPr>
        <p:txBody>
          <a:bodyPr wrap="none" lIns="0" tIns="0" rIns="0" bIns="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1" lang="zh-CN" altLang="en-US" sz="900" b="1" kern="0" dirty="0" smtClean="0">
                <a:solidFill>
                  <a:schemeClr val="bg2">
                    <a:lumMod val="50000"/>
                  </a:schemeClr>
                </a:solidFill>
                <a:latin typeface="微软雅黑" panose="020B0503020204020204" pitchFamily="34" charset="-122"/>
                <a:ea typeface="微软雅黑" panose="020B0503020204020204" pitchFamily="34" charset="-122"/>
              </a:rPr>
              <a:t>华为自研产品</a:t>
            </a:r>
            <a:endPar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endParaRPr>
          </a:p>
        </p:txBody>
      </p:sp>
      <p:sp>
        <p:nvSpPr>
          <p:cNvPr id="235" name="Rectangle 42"/>
          <p:cNvSpPr>
            <a:spLocks noChangeArrowheads="1"/>
          </p:cNvSpPr>
          <p:nvPr/>
        </p:nvSpPr>
        <p:spPr bwMode="auto">
          <a:xfrm>
            <a:off x="5487793" y="4625678"/>
            <a:ext cx="577081" cy="138499"/>
          </a:xfrm>
          <a:prstGeom prst="rect">
            <a:avLst/>
          </a:prstGeom>
          <a:noFill/>
          <a:ln w="9525">
            <a:noFill/>
            <a:miter lim="800000"/>
          </a:ln>
        </p:spPr>
        <p:txBody>
          <a:bodyPr wrap="none" lIns="0" tIns="0" rIns="0" bIns="0">
            <a:spAutoFit/>
          </a:bodyPr>
          <a:lstStyle/>
          <a:p>
            <a:pPr marL="0" marR="0" lvl="0" indent="0" defTabSz="914400" eaLnBrk="1" fontAlgn="auto" latinLnBrk="0" hangingPunct="1">
              <a:lnSpc>
                <a:spcPct val="100000"/>
              </a:lnSpc>
              <a:spcBef>
                <a:spcPts val="0"/>
              </a:spcBef>
              <a:spcAft>
                <a:spcPts val="0"/>
              </a:spcAft>
              <a:buClrTx/>
              <a:buSzTx/>
              <a:buFontTx/>
              <a:buNone/>
              <a:defRPr/>
            </a:pPr>
            <a:r>
              <a:rPr kumimoji="1" lang="zh-CN" altLang="en-US" sz="900" b="1" kern="0" dirty="0" smtClean="0">
                <a:solidFill>
                  <a:schemeClr val="bg2">
                    <a:lumMod val="50000"/>
                  </a:schemeClr>
                </a:solidFill>
                <a:latin typeface="微软雅黑" panose="020B0503020204020204" pitchFamily="34" charset="-122"/>
                <a:ea typeface="微软雅黑" panose="020B0503020204020204" pitchFamily="34" charset="-122"/>
              </a:rPr>
              <a:t>第三方产品</a:t>
            </a:r>
            <a:endParaRPr kumimoji="1" lang="zh-CN" altLang="en-US" sz="900" b="1" i="0" u="none" strike="noStrike" kern="0" cap="none" spc="0" normalizeH="0" baseline="0" noProof="0" dirty="0" smtClean="0">
              <a:ln>
                <a:noFill/>
              </a:ln>
              <a:solidFill>
                <a:schemeClr val="bg2">
                  <a:lumMod val="50000"/>
                </a:schemeClr>
              </a:solidFill>
              <a:effectLst/>
              <a:uLnTx/>
              <a:uFillTx/>
              <a:latin typeface="微软雅黑" panose="020B0503020204020204" pitchFamily="34" charset="-122"/>
              <a:ea typeface="微软雅黑" panose="020B0503020204020204" pitchFamily="34" charset="-122"/>
            </a:endParaRPr>
          </a:p>
        </p:txBody>
      </p:sp>
      <p:sp>
        <p:nvSpPr>
          <p:cNvPr id="236" name="Rectangle 655"/>
          <p:cNvSpPr>
            <a:spLocks noChangeArrowheads="1"/>
          </p:cNvSpPr>
          <p:nvPr/>
        </p:nvSpPr>
        <p:spPr bwMode="auto">
          <a:xfrm>
            <a:off x="2129569" y="2725313"/>
            <a:ext cx="4320000" cy="405105"/>
          </a:xfrm>
          <a:prstGeom prst="rect">
            <a:avLst/>
          </a:prstGeom>
          <a:noFill/>
          <a:ln w="9525">
            <a:solidFill>
              <a:srgbClr val="000000"/>
            </a:solidFill>
            <a:prstDash val="dash"/>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cxnSp>
        <p:nvCxnSpPr>
          <p:cNvPr id="240" name="直接箭头连接符 239"/>
          <p:cNvCxnSpPr>
            <a:stCxn id="195" idx="3"/>
            <a:endCxn id="226" idx="1"/>
          </p:cNvCxnSpPr>
          <p:nvPr/>
        </p:nvCxnSpPr>
        <p:spPr bwMode="auto">
          <a:xfrm flipV="1">
            <a:off x="4106777" y="2947538"/>
            <a:ext cx="403001" cy="424"/>
          </a:xfrm>
          <a:prstGeom prst="straightConnector1">
            <a:avLst/>
          </a:prstGeom>
          <a:noFill/>
          <a:ln>
            <a:solidFill>
              <a:schemeClr val="bg2">
                <a:lumMod val="50000"/>
              </a:schemeClr>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2" name="上箭头 241"/>
          <p:cNvSpPr/>
          <p:nvPr/>
        </p:nvSpPr>
        <p:spPr bwMode="auto">
          <a:xfrm>
            <a:off x="3104545" y="2419329"/>
            <a:ext cx="1396155" cy="277257"/>
          </a:xfrm>
          <a:prstGeom prst="upArrow">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2">
            <a:schemeClr val="dk1"/>
          </a:fillRef>
          <a:effectRef idx="1">
            <a:schemeClr val="dk1"/>
          </a:effectRef>
          <a:fontRef idx="minor">
            <a:schemeClr val="dk1"/>
          </a:fontRef>
        </p:style>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
                <a:srgbClr val="CC9900"/>
              </a:buClr>
              <a:buSzTx/>
            </a:pPr>
            <a:r>
              <a:rPr lang="zh-CN" altLang="en-US" sz="1000" b="1" dirty="0" smtClean="0">
                <a:solidFill>
                  <a:schemeClr val="tx1"/>
                </a:solidFill>
                <a:latin typeface="微软雅黑" panose="020B0503020204020204" pitchFamily="34" charset="-122"/>
                <a:ea typeface="微软雅黑" panose="020B0503020204020204" pitchFamily="34" charset="-122"/>
              </a:rPr>
              <a:t>标准数据</a:t>
            </a:r>
            <a:endParaRPr kumimoji="0" lang="zh-CN" altLang="en-US"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243" name="上箭头 242"/>
          <p:cNvSpPr/>
          <p:nvPr/>
        </p:nvSpPr>
        <p:spPr bwMode="auto">
          <a:xfrm>
            <a:off x="3634881" y="1535164"/>
            <a:ext cx="1396155" cy="152400"/>
          </a:xfrm>
          <a:prstGeom prst="upArrow">
            <a:avLst/>
          </a:prstGeom>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1">
            <a:schemeClr val="dk1"/>
          </a:lnRef>
          <a:fillRef idx="2">
            <a:schemeClr val="dk1"/>
          </a:fillRef>
          <a:effectRef idx="1">
            <a:schemeClr val="dk1"/>
          </a:effectRef>
          <a:fontRef idx="minor">
            <a:schemeClr val="dk1"/>
          </a:fontRef>
        </p:style>
        <p:txBody>
          <a:bodyPr vert="horz" wrap="square" lIns="91440" tIns="45720" rIns="91440" bIns="45720" numCol="1" rtlCol="0" anchor="t" anchorCtr="0" compatLnSpc="1"/>
          <a:lstStyle/>
          <a:p>
            <a:pPr marL="0" marR="0" indent="0" algn="ctr" defTabSz="914400" rtl="0" eaLnBrk="1" fontAlgn="base" latinLnBrk="0" hangingPunct="1">
              <a:lnSpc>
                <a:spcPct val="100000"/>
              </a:lnSpc>
              <a:spcBef>
                <a:spcPct val="0"/>
              </a:spcBef>
              <a:spcAft>
                <a:spcPct val="0"/>
              </a:spcAft>
              <a:buClr>
                <a:srgbClr val="CC9900"/>
              </a:buClr>
              <a:buSzTx/>
            </a:pPr>
            <a:endParaRPr kumimoji="0" lang="zh-CN" altLang="en-US" sz="1000" b="1"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244" name="Text Box 736"/>
          <p:cNvSpPr txBox="1">
            <a:spLocks noChangeArrowheads="1"/>
          </p:cNvSpPr>
          <p:nvPr/>
        </p:nvSpPr>
        <p:spPr bwMode="auto">
          <a:xfrm>
            <a:off x="3251551" y="600658"/>
            <a:ext cx="2521451" cy="276999"/>
          </a:xfrm>
          <a:prstGeom prst="rect">
            <a:avLst/>
          </a:prstGeom>
          <a:gradFill rotWithShape="1">
            <a:gsLst>
              <a:gs pos="0">
                <a:srgbClr val="FFFFFF"/>
              </a:gs>
              <a:gs pos="50000">
                <a:srgbClr val="CCECFF"/>
              </a:gs>
              <a:gs pos="100000">
                <a:srgbClr val="FFFFFF"/>
              </a:gs>
            </a:gsLst>
            <a:lin ang="5400000" scaled="1"/>
          </a:gradFill>
          <a:ln w="9525" algn="ctr">
            <a:noFill/>
            <a:miter lim="800000"/>
          </a:ln>
          <a:effectLst/>
        </p:spPr>
        <p:txBody>
          <a:bodyPr wrap="square">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1200" b="1" kern="0" noProof="0" dirty="0" smtClean="0">
                <a:solidFill>
                  <a:srgbClr val="000000"/>
                </a:solidFill>
                <a:latin typeface="微软雅黑" panose="020B0503020204020204" pitchFamily="34" charset="-122"/>
                <a:ea typeface="微软雅黑" panose="020B0503020204020204" pitchFamily="34" charset="-122"/>
              </a:rPr>
              <a:t>全网</a:t>
            </a:r>
            <a:r>
              <a:rPr lang="en-US" altLang="zh-CN" sz="1200" b="1" kern="0" noProof="0" dirty="0" smtClean="0">
                <a:solidFill>
                  <a:srgbClr val="000000"/>
                </a:solidFill>
                <a:latin typeface="微软雅黑" panose="020B0503020204020204" pitchFamily="34" charset="-122"/>
                <a:ea typeface="微软雅黑" panose="020B0503020204020204" pitchFamily="34" charset="-122"/>
              </a:rPr>
              <a:t>\</a:t>
            </a:r>
            <a:r>
              <a:rPr lang="zh-CN" altLang="en-US" sz="1200" b="1" kern="0" noProof="0" dirty="0" smtClean="0">
                <a:solidFill>
                  <a:srgbClr val="000000"/>
                </a:solidFill>
                <a:latin typeface="微软雅黑" panose="020B0503020204020204" pitchFamily="34" charset="-122"/>
                <a:ea typeface="微软雅黑" panose="020B0503020204020204" pitchFamily="34" charset="-122"/>
              </a:rPr>
              <a:t>区域</a:t>
            </a:r>
            <a:r>
              <a:rPr lang="en-US" altLang="zh-CN" sz="1200" b="1" kern="0" noProof="0" dirty="0" smtClean="0">
                <a:solidFill>
                  <a:srgbClr val="000000"/>
                </a:solidFill>
                <a:latin typeface="微软雅黑" panose="020B0503020204020204" pitchFamily="34" charset="-122"/>
                <a:ea typeface="微软雅黑" panose="020B0503020204020204" pitchFamily="34" charset="-122"/>
              </a:rPr>
              <a:t>\</a:t>
            </a:r>
            <a:r>
              <a:rPr lang="zh-CN" altLang="en-US" sz="1200" b="1" kern="0" noProof="0" dirty="0" smtClean="0">
                <a:solidFill>
                  <a:srgbClr val="000000"/>
                </a:solidFill>
                <a:latin typeface="微软雅黑" panose="020B0503020204020204" pitchFamily="34" charset="-122"/>
                <a:ea typeface="微软雅黑" panose="020B0503020204020204" pitchFamily="34" charset="-122"/>
              </a:rPr>
              <a:t>关键资产安全态势</a:t>
            </a:r>
            <a:endParaRPr kumimoji="0" lang="zh-CN" altLang="en-US" sz="12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
        <p:nvSpPr>
          <p:cNvPr id="248" name="Rectangle 655"/>
          <p:cNvSpPr>
            <a:spLocks noChangeArrowheads="1"/>
          </p:cNvSpPr>
          <p:nvPr/>
        </p:nvSpPr>
        <p:spPr bwMode="auto">
          <a:xfrm>
            <a:off x="1806766" y="526965"/>
            <a:ext cx="5426618" cy="407624"/>
          </a:xfrm>
          <a:prstGeom prst="rect">
            <a:avLst/>
          </a:prstGeom>
          <a:noFill/>
          <a:ln w="9525">
            <a:solidFill>
              <a:srgbClr val="000000"/>
            </a:solidFill>
            <a:prstDash val="dash"/>
            <a:miter lim="800000"/>
          </a:ln>
        </p:spPr>
        <p:txBody>
          <a:bodyPr wrap="none" anchor="ct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smtClean="0">
              <a:ln>
                <a:noFill/>
              </a:ln>
              <a:solidFill>
                <a:sysClr val="windowText" lastClr="000000"/>
              </a:solidFill>
              <a:effectLst/>
              <a:uLnTx/>
              <a:uFillTx/>
              <a:latin typeface="微软雅黑" panose="020B0503020204020204" pitchFamily="34" charset="-122"/>
              <a:ea typeface="微软雅黑" panose="020B0503020204020204" pitchFamily="34" charset="-122"/>
            </a:endParaRPr>
          </a:p>
        </p:txBody>
      </p:sp>
      <p:sp>
        <p:nvSpPr>
          <p:cNvPr id="226" name="Text Box 689"/>
          <p:cNvSpPr txBox="1">
            <a:spLocks noChangeArrowheads="1"/>
          </p:cNvSpPr>
          <p:nvPr/>
        </p:nvSpPr>
        <p:spPr bwMode="auto">
          <a:xfrm>
            <a:off x="4509778" y="2809038"/>
            <a:ext cx="1554138" cy="276999"/>
          </a:xfrm>
          <a:prstGeom prst="rect">
            <a:avLst/>
          </a:prstGeom>
          <a:gradFill rotWithShape="1">
            <a:gsLst>
              <a:gs pos="0">
                <a:srgbClr val="FFFFFF"/>
              </a:gs>
              <a:gs pos="50000">
                <a:srgbClr val="CCECFF"/>
              </a:gs>
              <a:gs pos="100000">
                <a:srgbClr val="FFFFFF"/>
              </a:gs>
            </a:gsLst>
            <a:lin ang="5400000" scaled="1"/>
          </a:gradFill>
          <a:ln w="9525">
            <a:noFill/>
            <a:miter lim="800000"/>
          </a:ln>
          <a:effectLst/>
        </p:spPr>
        <p:txBody>
          <a:bodyPr wrap="square">
            <a:spAutoFit/>
          </a:bodyPr>
          <a:lstStyle/>
          <a:p>
            <a:pPr marL="0" marR="0" lvl="0" indent="0" algn="ctr" defTabSz="914400" eaLnBrk="1" fontAlgn="auto" latinLnBrk="0" hangingPunct="1">
              <a:lnSpc>
                <a:spcPct val="100000"/>
              </a:lnSpc>
              <a:spcBef>
                <a:spcPct val="50000"/>
              </a:spcBef>
              <a:spcAft>
                <a:spcPts val="0"/>
              </a:spcAft>
              <a:buClrTx/>
              <a:buSzTx/>
              <a:buFontTx/>
              <a:buNone/>
              <a:defRPr/>
            </a:pPr>
            <a:r>
              <a:rPr lang="zh-CN" altLang="en-US" sz="1200" b="1" kern="0" dirty="0" smtClean="0">
                <a:solidFill>
                  <a:srgbClr val="000000"/>
                </a:solidFill>
                <a:latin typeface="微软雅黑" panose="020B0503020204020204" pitchFamily="34" charset="-122"/>
                <a:ea typeface="微软雅黑" panose="020B0503020204020204" pitchFamily="34" charset="-122"/>
              </a:rPr>
              <a:t>标准数据压缩存储</a:t>
            </a:r>
            <a:endParaRPr kumimoji="0" lang="zh-CN" altLang="en-US" sz="1200" b="1" i="0" u="none" strike="noStrike" kern="0" cap="none" spc="0" normalizeH="0" baseline="0" noProof="0" dirty="0">
              <a:ln>
                <a:noFill/>
              </a:ln>
              <a:solidFill>
                <a:srgbClr val="000000"/>
              </a:solidFill>
              <a:effectLst/>
              <a:uLnTx/>
              <a:uFillTx/>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 name="矩形 284"/>
          <p:cNvSpPr/>
          <p:nvPr/>
        </p:nvSpPr>
        <p:spPr bwMode="auto">
          <a:xfrm>
            <a:off x="1485900" y="849074"/>
            <a:ext cx="3302000" cy="749300"/>
          </a:xfrm>
          <a:prstGeom prst="rect">
            <a:avLst/>
          </a:prstGeom>
          <a:solidFill>
            <a:schemeClr val="bg1">
              <a:lumMod val="8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279" name="矩形 278"/>
          <p:cNvSpPr/>
          <p:nvPr/>
        </p:nvSpPr>
        <p:spPr bwMode="auto">
          <a:xfrm>
            <a:off x="1510792" y="1788874"/>
            <a:ext cx="1025144" cy="711200"/>
          </a:xfrm>
          <a:prstGeom prst="rect">
            <a:avLst/>
          </a:prstGeom>
          <a:solidFill>
            <a:schemeClr val="bg1">
              <a:lumMod val="8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cxnSp>
        <p:nvCxnSpPr>
          <p:cNvPr id="281" name="直接连接符 280"/>
          <p:cNvCxnSpPr>
            <a:stCxn id="252" idx="1"/>
            <a:endCxn id="279" idx="3"/>
          </p:cNvCxnSpPr>
          <p:nvPr/>
        </p:nvCxnSpPr>
        <p:spPr bwMode="auto">
          <a:xfrm flipH="1">
            <a:off x="2535936" y="2115357"/>
            <a:ext cx="291785" cy="29117"/>
          </a:xfrm>
          <a:prstGeom prst="line">
            <a:avLst/>
          </a:prstGeom>
          <a:noFill/>
          <a:ln>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1" name="矩形 270"/>
          <p:cNvSpPr/>
          <p:nvPr/>
        </p:nvSpPr>
        <p:spPr bwMode="auto">
          <a:xfrm>
            <a:off x="1511300" y="2842974"/>
            <a:ext cx="3302000" cy="749300"/>
          </a:xfrm>
          <a:prstGeom prst="rect">
            <a:avLst/>
          </a:prstGeom>
          <a:solidFill>
            <a:schemeClr val="bg1">
              <a:lumMod val="8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137" name="标题 1"/>
          <p:cNvSpPr txBox="1"/>
          <p:nvPr/>
        </p:nvSpPr>
        <p:spPr>
          <a:xfrm>
            <a:off x="580947" y="-5170"/>
            <a:ext cx="6515178"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400" b="1" i="0" u="none" strike="noStrike" kern="0" cap="none" spc="0" normalizeH="0" baseline="0" noProof="0" dirty="0" smtClean="0">
                <a:ln>
                  <a:noFill/>
                </a:ln>
                <a:solidFill>
                  <a:srgbClr val="990000"/>
                </a:solidFill>
                <a:effectLst/>
                <a:uLnTx/>
                <a:uFillTx/>
                <a:latin typeface="微软雅黑" panose="020B0503020204020204" pitchFamily="34" charset="-122"/>
                <a:ea typeface="微软雅黑" panose="020B0503020204020204" pitchFamily="34" charset="-122"/>
                <a:cs typeface="+mj-cs"/>
              </a:rPr>
              <a:t>方案</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组件与用途</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139" name="内容占位符 2"/>
          <p:cNvSpPr txBox="1"/>
          <p:nvPr/>
        </p:nvSpPr>
        <p:spPr bwMode="auto">
          <a:xfrm>
            <a:off x="5090175" y="713532"/>
            <a:ext cx="3701400" cy="3401268"/>
          </a:xfrm>
          <a:prstGeom prst="rect">
            <a:avLst/>
          </a:prstGeom>
          <a:noFill/>
          <a:ln w="9525">
            <a:solidFill>
              <a:schemeClr val="bg1">
                <a:lumMod val="65000"/>
              </a:schemeClr>
            </a:solidFill>
            <a:miter lim="800000"/>
          </a:ln>
        </p:spPr>
        <p:txBody>
          <a:bodyPr lIns="72000" tIns="72000" rIns="72000" bIns="72000"/>
          <a:lstStyle/>
          <a:p>
            <a:pPr marL="342900" indent="-342900" eaLnBrk="0" hangingPunct="0">
              <a:lnSpc>
                <a:spcPct val="130000"/>
              </a:lnSpc>
              <a:buSzPct val="100000"/>
              <a:buFont typeface="+mj-lt"/>
              <a:buAutoNum type="arabicPeriod"/>
              <a:defRPr/>
            </a:pPr>
            <a:r>
              <a:rPr lang="zh-CN" altLang="en-US" sz="1400" b="1" kern="0" dirty="0" smtClean="0">
                <a:solidFill>
                  <a:srgbClr val="C00000"/>
                </a:solidFill>
                <a:latin typeface="微软雅黑" panose="020B0503020204020204" pitchFamily="34" charset="-122"/>
                <a:ea typeface="微软雅黑" panose="020B0503020204020204" pitchFamily="34" charset="-122"/>
              </a:rPr>
              <a:t>上报日志的设备</a:t>
            </a:r>
            <a:r>
              <a:rPr lang="zh-CN" altLang="en-US" sz="1400" kern="0" dirty="0" smtClean="0">
                <a:solidFill>
                  <a:srgbClr val="FF0000"/>
                </a:solidFill>
                <a:latin typeface="微软雅黑" panose="020B0503020204020204" pitchFamily="34" charset="-122"/>
                <a:ea typeface="微软雅黑" panose="020B0503020204020204" pitchFamily="34" charset="-122"/>
              </a:rPr>
              <a:t>：</a:t>
            </a:r>
            <a:br>
              <a:rPr lang="en-US" altLang="zh-CN" sz="1400" kern="0" dirty="0" smtClean="0">
                <a:latin typeface="微软雅黑" panose="020B0503020204020204" pitchFamily="34" charset="-122"/>
                <a:ea typeface="微软雅黑" panose="020B0503020204020204" pitchFamily="34" charset="-122"/>
              </a:rPr>
            </a:br>
            <a:r>
              <a:rPr lang="zh-CN" altLang="en-US" sz="1400" kern="0" dirty="0" smtClean="0">
                <a:latin typeface="微软雅黑" panose="020B0503020204020204" pitchFamily="34" charset="-122"/>
                <a:ea typeface="微软雅黑" panose="020B0503020204020204" pitchFamily="34" charset="-122"/>
              </a:rPr>
              <a:t>安全日志的产生者，通过接口将日志上报给</a:t>
            </a:r>
            <a:r>
              <a:rPr lang="en-US" altLang="zh-CN" sz="1400" kern="0" dirty="0" smtClean="0">
                <a:latin typeface="微软雅黑" panose="020B0503020204020204" pitchFamily="34" charset="-122"/>
                <a:ea typeface="微软雅黑" panose="020B0503020204020204" pitchFamily="34" charset="-122"/>
              </a:rPr>
              <a:t>Controller</a:t>
            </a:r>
            <a:r>
              <a:rPr lang="zh-CN" altLang="en-US" sz="1400" kern="0" dirty="0" smtClean="0">
                <a:latin typeface="微软雅黑" panose="020B0503020204020204" pitchFamily="34" charset="-122"/>
                <a:ea typeface="微软雅黑" panose="020B0503020204020204" pitchFamily="34" charset="-122"/>
              </a:rPr>
              <a:t>，如网络、安全设备等。</a:t>
            </a:r>
            <a:endParaRPr lang="en-US" altLang="zh-CN" sz="1400" kern="0" dirty="0" smtClean="0">
              <a:latin typeface="微软雅黑" panose="020B0503020204020204" pitchFamily="34" charset="-122"/>
              <a:ea typeface="微软雅黑" panose="020B0503020204020204" pitchFamily="34" charset="-122"/>
            </a:endParaRPr>
          </a:p>
          <a:p>
            <a:pPr marL="342900" indent="-342900" eaLnBrk="0" hangingPunct="0">
              <a:lnSpc>
                <a:spcPct val="130000"/>
              </a:lnSpc>
              <a:buSzPct val="100000"/>
              <a:buFont typeface="+mj-lt"/>
              <a:buAutoNum type="arabicPeriod"/>
              <a:defRPr/>
            </a:pPr>
            <a:r>
              <a:rPr lang="en-US" altLang="zh-CN" sz="1400" b="1" kern="0" dirty="0" smtClean="0">
                <a:solidFill>
                  <a:srgbClr val="C00000"/>
                </a:solidFill>
                <a:latin typeface="微软雅黑" panose="020B0503020204020204" pitchFamily="34" charset="-122"/>
                <a:ea typeface="微软雅黑" panose="020B0503020204020204" pitchFamily="34" charset="-122"/>
              </a:rPr>
              <a:t>Controller</a:t>
            </a:r>
            <a:r>
              <a:rPr lang="zh-CN" altLang="en-US" sz="1400" b="1" kern="0" dirty="0" smtClean="0">
                <a:solidFill>
                  <a:srgbClr val="FF0000"/>
                </a:solidFill>
                <a:latin typeface="微软雅黑" panose="020B0503020204020204" pitchFamily="34" charset="-122"/>
                <a:ea typeface="微软雅黑" panose="020B0503020204020204" pitchFamily="34" charset="-122"/>
              </a:rPr>
              <a:t>：</a:t>
            </a:r>
            <a:br>
              <a:rPr lang="en-US" altLang="zh-CN" sz="1400" kern="0" dirty="0" smtClean="0">
                <a:latin typeface="微软雅黑" panose="020B0503020204020204" pitchFamily="34" charset="-122"/>
                <a:ea typeface="微软雅黑" panose="020B0503020204020204" pitchFamily="34" charset="-122"/>
              </a:rPr>
            </a:br>
            <a:r>
              <a:rPr lang="zh-CN" altLang="en-US" sz="1400" kern="0" dirty="0" smtClean="0">
                <a:latin typeface="微软雅黑" panose="020B0503020204020204" pitchFamily="34" charset="-122"/>
                <a:ea typeface="微软雅黑" panose="020B0503020204020204" pitchFamily="34" charset="-122"/>
              </a:rPr>
              <a:t>方案的大脑，其中安全协同组件负责对日志的采集、处理；安全事件关联、安全态势展现、安全响应等。</a:t>
            </a:r>
            <a:endParaRPr lang="en-US" altLang="zh-CN" sz="1400" kern="0" dirty="0" smtClean="0">
              <a:latin typeface="微软雅黑" panose="020B0503020204020204" pitchFamily="34" charset="-122"/>
              <a:ea typeface="微软雅黑" panose="020B0503020204020204" pitchFamily="34" charset="-122"/>
            </a:endParaRPr>
          </a:p>
          <a:p>
            <a:pPr marL="342900" indent="-342900" eaLnBrk="0" hangingPunct="0">
              <a:lnSpc>
                <a:spcPct val="130000"/>
              </a:lnSpc>
              <a:buSzPct val="100000"/>
              <a:buFont typeface="+mj-lt"/>
              <a:buAutoNum type="arabicPeriod"/>
              <a:defRPr/>
            </a:pPr>
            <a:r>
              <a:rPr lang="zh-CN" altLang="en-US" sz="1400" b="1" kern="0" dirty="0" smtClean="0">
                <a:solidFill>
                  <a:srgbClr val="C00000"/>
                </a:solidFill>
                <a:latin typeface="微软雅黑" panose="020B0503020204020204" pitchFamily="34" charset="-122"/>
                <a:ea typeface="微软雅黑" panose="020B0503020204020204" pitchFamily="34" charset="-122"/>
              </a:rPr>
              <a:t>联动策略执行设备</a:t>
            </a:r>
            <a:r>
              <a:rPr lang="zh-CN" altLang="en-US" sz="1400" b="1" kern="0" dirty="0" smtClean="0">
                <a:solidFill>
                  <a:srgbClr val="FF0000"/>
                </a:solidFill>
                <a:latin typeface="微软雅黑" panose="020B0503020204020204" pitchFamily="34" charset="-122"/>
                <a:ea typeface="微软雅黑" panose="020B0503020204020204" pitchFamily="34" charset="-122"/>
              </a:rPr>
              <a:t>：</a:t>
            </a:r>
            <a:br>
              <a:rPr lang="en-US" altLang="zh-CN" sz="1400" kern="0" dirty="0" smtClean="0">
                <a:latin typeface="微软雅黑" panose="020B0503020204020204" pitchFamily="34" charset="-122"/>
                <a:ea typeface="微软雅黑" panose="020B0503020204020204" pitchFamily="34" charset="-122"/>
              </a:rPr>
            </a:br>
            <a:r>
              <a:rPr lang="zh-CN" altLang="en-US" sz="1400" kern="0" dirty="0" smtClean="0">
                <a:latin typeface="微软雅黑" panose="020B0503020204020204" pitchFamily="34" charset="-122"/>
                <a:ea typeface="微软雅黑" panose="020B0503020204020204" pitchFamily="34" charset="-122"/>
              </a:rPr>
              <a:t>安全事件发生后，执行阻断或引流策略的设备，如交换机。</a:t>
            </a:r>
            <a:endParaRPr lang="en-US" altLang="zh-CN" sz="1400" kern="0" dirty="0" smtClean="0">
              <a:latin typeface="微软雅黑" panose="020B0503020204020204" pitchFamily="34" charset="-122"/>
              <a:ea typeface="微软雅黑" panose="020B0503020204020204" pitchFamily="34" charset="-122"/>
            </a:endParaRPr>
          </a:p>
          <a:p>
            <a:pPr marL="342900" eaLnBrk="0" hangingPunct="0">
              <a:lnSpc>
                <a:spcPct val="130000"/>
              </a:lnSpc>
              <a:buSzPct val="100000"/>
              <a:defRPr/>
            </a:pPr>
            <a:r>
              <a:rPr lang="zh-CN" altLang="en-US" sz="1200" kern="0" dirty="0" smtClean="0">
                <a:solidFill>
                  <a:schemeClr val="bg1">
                    <a:lumMod val="50000"/>
                  </a:schemeClr>
                </a:solidFill>
                <a:latin typeface="微软雅黑" panose="020B0503020204020204" pitchFamily="34" charset="-122"/>
                <a:ea typeface="微软雅黑" panose="020B0503020204020204" pitchFamily="34" charset="-122"/>
              </a:rPr>
              <a:t>*联动策略执行设备，同时为上报日志的设备。</a:t>
            </a:r>
            <a:endParaRPr lang="en-US" altLang="zh-CN" sz="1600" kern="0" dirty="0" smtClean="0">
              <a:latin typeface="微软雅黑" panose="020B0503020204020204" pitchFamily="34" charset="-122"/>
              <a:ea typeface="微软雅黑" panose="020B0503020204020204" pitchFamily="34" charset="-122"/>
            </a:endParaRPr>
          </a:p>
        </p:txBody>
      </p:sp>
      <p:grpSp>
        <p:nvGrpSpPr>
          <p:cNvPr id="2" name="组合 247"/>
          <p:cNvGrpSpPr/>
          <p:nvPr/>
        </p:nvGrpSpPr>
        <p:grpSpPr>
          <a:xfrm>
            <a:off x="594593" y="861774"/>
            <a:ext cx="4244107" cy="2768142"/>
            <a:chOff x="-761492" y="947212"/>
            <a:chExt cx="5942423" cy="3559410"/>
          </a:xfrm>
        </p:grpSpPr>
        <p:grpSp>
          <p:nvGrpSpPr>
            <p:cNvPr id="3" name="组合 10"/>
            <p:cNvGrpSpPr/>
            <p:nvPr/>
          </p:nvGrpSpPr>
          <p:grpSpPr>
            <a:xfrm>
              <a:off x="539826" y="3567355"/>
              <a:ext cx="1298087" cy="939267"/>
              <a:chOff x="539826" y="3812641"/>
              <a:chExt cx="1298087" cy="939267"/>
            </a:xfrm>
          </p:grpSpPr>
          <p:pic>
            <p:nvPicPr>
              <p:cNvPr id="268" name="Picture 3164" descr="图片284"/>
              <p:cNvPicPr>
                <a:picLocks noChangeAspect="1" noChangeArrowheads="1"/>
              </p:cNvPicPr>
              <p:nvPr/>
            </p:nvPicPr>
            <p:blipFill>
              <a:blip r:embed="rId1" cstate="print"/>
              <a:srcRect/>
              <a:stretch>
                <a:fillRect/>
              </a:stretch>
            </p:blipFill>
            <p:spPr bwMode="auto">
              <a:xfrm>
                <a:off x="901242" y="3812641"/>
                <a:ext cx="336750" cy="360000"/>
              </a:xfrm>
              <a:prstGeom prst="rect">
                <a:avLst/>
              </a:prstGeom>
              <a:noFill/>
              <a:ln w="9525">
                <a:noFill/>
                <a:miter lim="800000"/>
                <a:headEnd/>
                <a:tailEnd/>
              </a:ln>
            </p:spPr>
          </p:pic>
          <p:pic>
            <p:nvPicPr>
              <p:cNvPr id="269" name="Picture 465" descr="图片156"/>
              <p:cNvPicPr>
                <a:picLocks noChangeAspect="1" noChangeArrowheads="1"/>
              </p:cNvPicPr>
              <p:nvPr/>
            </p:nvPicPr>
            <p:blipFill>
              <a:blip r:embed="rId2" cstate="print"/>
              <a:srcRect/>
              <a:stretch>
                <a:fillRect/>
              </a:stretch>
            </p:blipFill>
            <p:spPr bwMode="auto">
              <a:xfrm>
                <a:off x="647854" y="3944843"/>
                <a:ext cx="348197" cy="360000"/>
              </a:xfrm>
              <a:prstGeom prst="rect">
                <a:avLst/>
              </a:prstGeom>
              <a:noFill/>
              <a:ln w="9525">
                <a:noFill/>
                <a:miter lim="800000"/>
                <a:headEnd/>
                <a:tailEnd/>
              </a:ln>
            </p:spPr>
          </p:pic>
          <p:sp>
            <p:nvSpPr>
              <p:cNvPr id="270" name="TextBox 5"/>
              <p:cNvSpPr txBox="1"/>
              <p:nvPr/>
            </p:nvSpPr>
            <p:spPr>
              <a:xfrm>
                <a:off x="539826" y="4395729"/>
                <a:ext cx="1298087" cy="356179"/>
              </a:xfrm>
              <a:prstGeom prst="rect">
                <a:avLst/>
              </a:prstGeom>
              <a:noFill/>
            </p:spPr>
            <p:txBody>
              <a:bodyPr wrap="square" rtlCol="0">
                <a:spAutoFit/>
              </a:bodyPr>
              <a:lstStyle/>
              <a:p>
                <a:r>
                  <a:rPr lang="zh-CN" altLang="en-US" sz="1200" dirty="0" smtClean="0">
                    <a:latin typeface="微软雅黑" panose="020B0503020204020204" pitchFamily="34" charset="-122"/>
                    <a:ea typeface="微软雅黑" panose="020B0503020204020204" pitchFamily="34" charset="-122"/>
                  </a:rPr>
                  <a:t>安全设备</a:t>
                </a:r>
                <a:endParaRPr lang="zh-CN" altLang="en-US" sz="1200" dirty="0">
                  <a:latin typeface="微软雅黑" panose="020B0503020204020204" pitchFamily="34" charset="-122"/>
                  <a:ea typeface="微软雅黑" panose="020B0503020204020204" pitchFamily="34" charset="-122"/>
                </a:endParaRPr>
              </a:p>
            </p:txBody>
          </p:sp>
        </p:grpSp>
        <p:grpSp>
          <p:nvGrpSpPr>
            <p:cNvPr id="4" name="组合 11"/>
            <p:cNvGrpSpPr/>
            <p:nvPr/>
          </p:nvGrpSpPr>
          <p:grpSpPr>
            <a:xfrm>
              <a:off x="1718625" y="3600406"/>
              <a:ext cx="1132861" cy="895200"/>
              <a:chOff x="2159305" y="3845692"/>
              <a:chExt cx="1132861" cy="895200"/>
            </a:xfrm>
          </p:grpSpPr>
          <p:pic>
            <p:nvPicPr>
              <p:cNvPr id="265" name="Picture 1239" descr="图片195"/>
              <p:cNvPicPr>
                <a:picLocks noChangeAspect="1" noChangeArrowheads="1"/>
              </p:cNvPicPr>
              <p:nvPr/>
            </p:nvPicPr>
            <p:blipFill>
              <a:blip r:embed="rId3" cstate="print"/>
              <a:srcRect/>
              <a:stretch>
                <a:fillRect/>
              </a:stretch>
            </p:blipFill>
            <p:spPr bwMode="auto">
              <a:xfrm>
                <a:off x="2450412" y="3845692"/>
                <a:ext cx="380083" cy="360000"/>
              </a:xfrm>
              <a:prstGeom prst="rect">
                <a:avLst/>
              </a:prstGeom>
              <a:noFill/>
              <a:ln w="9525">
                <a:noFill/>
                <a:miter lim="800000"/>
                <a:headEnd/>
                <a:tailEnd/>
              </a:ln>
            </p:spPr>
          </p:pic>
          <p:pic>
            <p:nvPicPr>
              <p:cNvPr id="266" name="Picture 460" descr="图片239"/>
              <p:cNvPicPr>
                <a:picLocks noChangeAspect="1" noChangeArrowheads="1"/>
              </p:cNvPicPr>
              <p:nvPr/>
            </p:nvPicPr>
            <p:blipFill>
              <a:blip r:embed="rId4" cstate="print"/>
              <a:srcRect/>
              <a:stretch>
                <a:fillRect/>
              </a:stretch>
            </p:blipFill>
            <p:spPr bwMode="auto">
              <a:xfrm>
                <a:off x="2248533" y="3963299"/>
                <a:ext cx="346897" cy="360000"/>
              </a:xfrm>
              <a:prstGeom prst="rect">
                <a:avLst/>
              </a:prstGeom>
              <a:noFill/>
              <a:ln w="9525">
                <a:noFill/>
                <a:miter lim="800000"/>
                <a:headEnd/>
                <a:tailEnd/>
              </a:ln>
            </p:spPr>
          </p:pic>
          <p:sp>
            <p:nvSpPr>
              <p:cNvPr id="267" name="TextBox 266"/>
              <p:cNvSpPr txBox="1"/>
              <p:nvPr/>
            </p:nvSpPr>
            <p:spPr>
              <a:xfrm>
                <a:off x="2159305" y="4384713"/>
                <a:ext cx="1132861" cy="356179"/>
              </a:xfrm>
              <a:prstGeom prst="rect">
                <a:avLst/>
              </a:prstGeom>
              <a:noFill/>
            </p:spPr>
            <p:txBody>
              <a:bodyPr wrap="square" rtlCol="0">
                <a:spAutoFit/>
              </a:bodyPr>
              <a:lstStyle/>
              <a:p>
                <a:r>
                  <a:rPr lang="zh-CN" altLang="en-US" sz="1200" dirty="0" smtClean="0">
                    <a:latin typeface="微软雅黑" panose="020B0503020204020204" pitchFamily="34" charset="-122"/>
                    <a:ea typeface="微软雅黑" panose="020B0503020204020204" pitchFamily="34" charset="-122"/>
                  </a:rPr>
                  <a:t>网络设备</a:t>
                </a:r>
                <a:endParaRPr lang="zh-CN" altLang="en-US" sz="1200" dirty="0">
                  <a:latin typeface="微软雅黑" panose="020B0503020204020204" pitchFamily="34" charset="-122"/>
                  <a:ea typeface="微软雅黑" panose="020B0503020204020204" pitchFamily="34" charset="-122"/>
                </a:endParaRPr>
              </a:p>
            </p:txBody>
          </p:sp>
        </p:grpSp>
        <p:grpSp>
          <p:nvGrpSpPr>
            <p:cNvPr id="5" name="组合 13"/>
            <p:cNvGrpSpPr/>
            <p:nvPr/>
          </p:nvGrpSpPr>
          <p:grpSpPr>
            <a:xfrm>
              <a:off x="2786386" y="3648336"/>
              <a:ext cx="1132021" cy="845434"/>
              <a:chOff x="2896556" y="3893622"/>
              <a:chExt cx="1132021" cy="845434"/>
            </a:xfrm>
          </p:grpSpPr>
          <p:pic>
            <p:nvPicPr>
              <p:cNvPr id="263" name="Picture 455" descr="图片146"/>
              <p:cNvPicPr>
                <a:picLocks noChangeAspect="1" noChangeArrowheads="1"/>
              </p:cNvPicPr>
              <p:nvPr/>
            </p:nvPicPr>
            <p:blipFill>
              <a:blip r:embed="rId5" cstate="print"/>
              <a:srcRect/>
              <a:stretch>
                <a:fillRect/>
              </a:stretch>
            </p:blipFill>
            <p:spPr bwMode="auto">
              <a:xfrm>
                <a:off x="3367885" y="3893622"/>
                <a:ext cx="267749" cy="432000"/>
              </a:xfrm>
              <a:prstGeom prst="rect">
                <a:avLst/>
              </a:prstGeom>
              <a:noFill/>
              <a:ln w="9525">
                <a:noFill/>
                <a:miter lim="800000"/>
                <a:headEnd/>
                <a:tailEnd/>
              </a:ln>
            </p:spPr>
          </p:pic>
          <p:sp>
            <p:nvSpPr>
              <p:cNvPr id="264" name="TextBox 263"/>
              <p:cNvSpPr txBox="1"/>
              <p:nvPr/>
            </p:nvSpPr>
            <p:spPr>
              <a:xfrm>
                <a:off x="2896556" y="4382877"/>
                <a:ext cx="1132021" cy="356179"/>
              </a:xfrm>
              <a:prstGeom prst="rect">
                <a:avLst/>
              </a:prstGeom>
              <a:noFill/>
            </p:spPr>
            <p:txBody>
              <a:bodyPr wrap="square" rtlCol="0">
                <a:spAutoFit/>
              </a:bodyPr>
              <a:lstStyle/>
              <a:p>
                <a:r>
                  <a:rPr lang="zh-CN" altLang="en-US" sz="1200" dirty="0" smtClean="0">
                    <a:latin typeface="微软雅黑" panose="020B0503020204020204" pitchFamily="34" charset="-122"/>
                    <a:ea typeface="微软雅黑" panose="020B0503020204020204" pitchFamily="34" charset="-122"/>
                  </a:rPr>
                  <a:t>策略中心</a:t>
                </a:r>
                <a:endParaRPr lang="zh-CN" altLang="en-US" sz="1200" dirty="0">
                  <a:latin typeface="微软雅黑" panose="020B0503020204020204" pitchFamily="34" charset="-122"/>
                  <a:ea typeface="微软雅黑" panose="020B0503020204020204" pitchFamily="34" charset="-122"/>
                </a:endParaRPr>
              </a:p>
            </p:txBody>
          </p:sp>
        </p:grpSp>
        <p:pic>
          <p:nvPicPr>
            <p:cNvPr id="252" name="Picture 229" descr="图片769"/>
            <p:cNvPicPr>
              <a:picLocks noChangeAspect="1" noChangeArrowheads="1"/>
            </p:cNvPicPr>
            <p:nvPr/>
          </p:nvPicPr>
          <p:blipFill>
            <a:blip r:embed="rId6" cstate="print"/>
            <a:srcRect/>
            <a:stretch>
              <a:fillRect/>
            </a:stretch>
          </p:blipFill>
          <p:spPr bwMode="auto">
            <a:xfrm>
              <a:off x="2365242" y="2325129"/>
              <a:ext cx="800931" cy="468000"/>
            </a:xfrm>
            <a:prstGeom prst="rect">
              <a:avLst/>
            </a:prstGeom>
            <a:noFill/>
            <a:ln w="9525">
              <a:noFill/>
              <a:miter lim="800000"/>
              <a:headEnd/>
              <a:tailEnd/>
            </a:ln>
          </p:spPr>
        </p:pic>
        <p:pic>
          <p:nvPicPr>
            <p:cNvPr id="253" name="Picture 796" descr="图片582"/>
            <p:cNvPicPr>
              <a:picLocks noChangeAspect="1" noChangeArrowheads="1"/>
            </p:cNvPicPr>
            <p:nvPr/>
          </p:nvPicPr>
          <p:blipFill>
            <a:blip r:embed="rId7" cstate="print"/>
            <a:srcRect/>
            <a:stretch>
              <a:fillRect/>
            </a:stretch>
          </p:blipFill>
          <p:spPr bwMode="auto">
            <a:xfrm>
              <a:off x="1914773" y="947212"/>
              <a:ext cx="1229471" cy="777433"/>
            </a:xfrm>
            <a:prstGeom prst="rect">
              <a:avLst/>
            </a:prstGeom>
            <a:noFill/>
            <a:ln w="9525">
              <a:noFill/>
              <a:miter lim="800000"/>
              <a:headEnd/>
              <a:tailEnd/>
            </a:ln>
          </p:spPr>
        </p:pic>
        <p:grpSp>
          <p:nvGrpSpPr>
            <p:cNvPr id="6" name="组合 20"/>
            <p:cNvGrpSpPr/>
            <p:nvPr/>
          </p:nvGrpSpPr>
          <p:grpSpPr>
            <a:xfrm>
              <a:off x="3846419" y="3582237"/>
              <a:ext cx="1334512" cy="898681"/>
              <a:chOff x="3846419" y="3541081"/>
              <a:chExt cx="1334512" cy="898681"/>
            </a:xfrm>
          </p:grpSpPr>
          <p:sp>
            <p:nvSpPr>
              <p:cNvPr id="261" name="TextBox 260"/>
              <p:cNvSpPr txBox="1"/>
              <p:nvPr/>
            </p:nvSpPr>
            <p:spPr>
              <a:xfrm>
                <a:off x="3846419" y="4083583"/>
                <a:ext cx="1334512" cy="356179"/>
              </a:xfrm>
              <a:prstGeom prst="rect">
                <a:avLst/>
              </a:prstGeom>
              <a:noFill/>
            </p:spPr>
            <p:txBody>
              <a:bodyPr wrap="square" rtlCol="0">
                <a:spAutoFit/>
              </a:bodyPr>
              <a:lstStyle/>
              <a:p>
                <a:r>
                  <a:rPr lang="zh-CN" altLang="en-US" sz="1200" dirty="0" smtClean="0">
                    <a:latin typeface="微软雅黑" panose="020B0503020204020204" pitchFamily="34" charset="-122"/>
                    <a:ea typeface="微软雅黑" panose="020B0503020204020204" pitchFamily="34" charset="-122"/>
                  </a:rPr>
                  <a:t>第三方系统</a:t>
                </a:r>
                <a:endParaRPr lang="zh-CN" altLang="en-US" sz="1200" dirty="0">
                  <a:latin typeface="微软雅黑" panose="020B0503020204020204" pitchFamily="34" charset="-122"/>
                  <a:ea typeface="微软雅黑" panose="020B0503020204020204" pitchFamily="34" charset="-122"/>
                </a:endParaRPr>
              </a:p>
            </p:txBody>
          </p:sp>
          <p:pic>
            <p:nvPicPr>
              <p:cNvPr id="262" name="Picture 1086" descr="图片200"/>
              <p:cNvPicPr>
                <a:picLocks noChangeAspect="1" noChangeArrowheads="1"/>
              </p:cNvPicPr>
              <p:nvPr/>
            </p:nvPicPr>
            <p:blipFill>
              <a:blip r:embed="rId8" cstate="print"/>
              <a:srcRect/>
              <a:stretch>
                <a:fillRect/>
              </a:stretch>
            </p:blipFill>
            <p:spPr bwMode="auto">
              <a:xfrm>
                <a:off x="4091657" y="3541081"/>
                <a:ext cx="894254" cy="468000"/>
              </a:xfrm>
              <a:prstGeom prst="rect">
                <a:avLst/>
              </a:prstGeom>
              <a:noFill/>
              <a:ln w="9525">
                <a:noFill/>
                <a:miter lim="800000"/>
                <a:headEnd/>
                <a:tailEnd/>
              </a:ln>
            </p:spPr>
          </p:pic>
        </p:grpSp>
        <p:sp>
          <p:nvSpPr>
            <p:cNvPr id="255" name="TextBox 254"/>
            <p:cNvSpPr txBox="1"/>
            <p:nvPr/>
          </p:nvSpPr>
          <p:spPr>
            <a:xfrm>
              <a:off x="-761492" y="1030916"/>
              <a:ext cx="1365981" cy="356179"/>
            </a:xfrm>
            <a:prstGeom prst="rect">
              <a:avLst/>
            </a:prstGeom>
            <a:noFill/>
          </p:spPr>
          <p:txBody>
            <a:bodyPr wrap="square" rtlCol="0">
              <a:spAutoFit/>
            </a:bodyPr>
            <a:lstStyle/>
            <a:p>
              <a:pPr algn="ctr"/>
              <a:r>
                <a:rPr lang="en-US" altLang="zh-CN" sz="1200" b="1" dirty="0" smtClean="0">
                  <a:latin typeface="微软雅黑" panose="020B0503020204020204" pitchFamily="34" charset="-122"/>
                  <a:ea typeface="微软雅黑" panose="020B0503020204020204" pitchFamily="34" charset="-122"/>
                </a:rPr>
                <a:t>Controller</a:t>
              </a:r>
              <a:endParaRPr lang="en-US" altLang="zh-CN" sz="1200" b="1" dirty="0" smtClean="0">
                <a:latin typeface="微软雅黑" panose="020B0503020204020204" pitchFamily="34" charset="-122"/>
                <a:ea typeface="微软雅黑" panose="020B0503020204020204" pitchFamily="34" charset="-122"/>
              </a:endParaRPr>
            </a:p>
          </p:txBody>
        </p:sp>
        <p:cxnSp>
          <p:nvCxnSpPr>
            <p:cNvPr id="256" name="直接连接符 255"/>
            <p:cNvCxnSpPr>
              <a:stCxn id="253" idx="2"/>
              <a:endCxn id="252" idx="0"/>
            </p:cNvCxnSpPr>
            <p:nvPr/>
          </p:nvCxnSpPr>
          <p:spPr bwMode="auto">
            <a:xfrm>
              <a:off x="2529508" y="1724645"/>
              <a:ext cx="236200" cy="600485"/>
            </a:xfrm>
            <a:prstGeom prst="line">
              <a:avLst/>
            </a:prstGeom>
            <a:noFill/>
            <a:ln>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7" name="形状 34"/>
            <p:cNvCxnSpPr>
              <a:stCxn id="252" idx="2"/>
            </p:cNvCxnSpPr>
            <p:nvPr/>
          </p:nvCxnSpPr>
          <p:spPr bwMode="auto">
            <a:xfrm rot="5400000">
              <a:off x="2079103" y="2913800"/>
              <a:ext cx="807277" cy="565934"/>
            </a:xfrm>
            <a:prstGeom prst="bentConnector3">
              <a:avLst>
                <a:gd name="adj1" fmla="val 47640"/>
              </a:avLst>
            </a:prstGeom>
            <a:noFill/>
            <a:ln>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 name="形状 36"/>
            <p:cNvCxnSpPr>
              <a:stCxn id="252" idx="2"/>
            </p:cNvCxnSpPr>
            <p:nvPr/>
          </p:nvCxnSpPr>
          <p:spPr bwMode="auto">
            <a:xfrm rot="5400000">
              <a:off x="1530550" y="2332197"/>
              <a:ext cx="774226" cy="1696091"/>
            </a:xfrm>
            <a:prstGeom prst="bentConnector3">
              <a:avLst>
                <a:gd name="adj1" fmla="val 50000"/>
              </a:avLst>
            </a:prstGeom>
            <a:noFill/>
            <a:ln>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9" name="形状 38"/>
            <p:cNvCxnSpPr>
              <a:stCxn id="252" idx="2"/>
              <a:endCxn id="263" idx="0"/>
            </p:cNvCxnSpPr>
            <p:nvPr/>
          </p:nvCxnSpPr>
          <p:spPr bwMode="auto">
            <a:xfrm rot="16200000" flipH="1">
              <a:off x="2651046" y="2907791"/>
              <a:ext cx="855207" cy="625882"/>
            </a:xfrm>
            <a:prstGeom prst="bentConnector3">
              <a:avLst>
                <a:gd name="adj1" fmla="val 45545"/>
              </a:avLst>
            </a:prstGeom>
            <a:noFill/>
            <a:ln>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0" name="形状 40"/>
            <p:cNvCxnSpPr>
              <a:stCxn id="252" idx="2"/>
              <a:endCxn id="262" idx="0"/>
            </p:cNvCxnSpPr>
            <p:nvPr/>
          </p:nvCxnSpPr>
          <p:spPr bwMode="auto">
            <a:xfrm rot="16200000" flipH="1">
              <a:off x="3257692" y="2301145"/>
              <a:ext cx="789108" cy="1773076"/>
            </a:xfrm>
            <a:prstGeom prst="bentConnector3">
              <a:avLst>
                <a:gd name="adj1" fmla="val 48793"/>
              </a:avLst>
            </a:prstGeom>
            <a:noFill/>
            <a:ln>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272" name="TextBox 271"/>
          <p:cNvSpPr txBox="1"/>
          <p:nvPr/>
        </p:nvSpPr>
        <p:spPr>
          <a:xfrm>
            <a:off x="609600" y="2987451"/>
            <a:ext cx="965200" cy="523220"/>
          </a:xfrm>
          <a:prstGeom prst="rect">
            <a:avLst/>
          </a:prstGeom>
          <a:noFill/>
        </p:spPr>
        <p:txBody>
          <a:bodyPr wrap="square" rtlCol="0">
            <a:spAutoFit/>
          </a:bodyPr>
          <a:lstStyle/>
          <a:p>
            <a:pPr algn="ctr"/>
            <a:r>
              <a:rPr lang="zh-CN" altLang="en-US" sz="1400" b="1" dirty="0" smtClean="0">
                <a:latin typeface="微软雅黑" panose="020B0503020204020204" pitchFamily="34" charset="-122"/>
                <a:ea typeface="微软雅黑" panose="020B0503020204020204" pitchFamily="34" charset="-122"/>
                <a:cs typeface="Arial" panose="020B0604020202020204" pitchFamily="34" charset="0"/>
              </a:rPr>
              <a:t>上报日志设备</a:t>
            </a:r>
            <a:endParaRPr lang="en-US" altLang="zh-CN" sz="1400" b="1" dirty="0">
              <a:latin typeface="微软雅黑" panose="020B0503020204020204" pitchFamily="34" charset="-122"/>
              <a:ea typeface="微软雅黑" panose="020B0503020204020204" pitchFamily="34" charset="-122"/>
              <a:cs typeface="Arial" panose="020B0604020202020204" pitchFamily="34" charset="0"/>
            </a:endParaRPr>
          </a:p>
        </p:txBody>
      </p:sp>
      <p:grpSp>
        <p:nvGrpSpPr>
          <p:cNvPr id="7" name="组合 277"/>
          <p:cNvGrpSpPr/>
          <p:nvPr/>
        </p:nvGrpSpPr>
        <p:grpSpPr>
          <a:xfrm>
            <a:off x="1740550" y="1895219"/>
            <a:ext cx="708237" cy="497460"/>
            <a:chOff x="2019950" y="2659045"/>
            <a:chExt cx="708237" cy="497460"/>
          </a:xfrm>
        </p:grpSpPr>
        <p:pic>
          <p:nvPicPr>
            <p:cNvPr id="277" name="Picture 18" descr="图片796"/>
            <p:cNvPicPr>
              <a:picLocks noChangeAspect="1" noChangeArrowheads="1"/>
            </p:cNvPicPr>
            <p:nvPr/>
          </p:nvPicPr>
          <p:blipFill>
            <a:blip r:embed="rId9" cstate="print"/>
            <a:srcRect/>
            <a:stretch>
              <a:fillRect/>
            </a:stretch>
          </p:blipFill>
          <p:spPr bwMode="auto">
            <a:xfrm>
              <a:off x="2019950" y="2659045"/>
              <a:ext cx="697849" cy="465155"/>
            </a:xfrm>
            <a:prstGeom prst="rect">
              <a:avLst/>
            </a:prstGeom>
            <a:noFill/>
            <a:ln w="9525">
              <a:noFill/>
              <a:miter lim="800000"/>
              <a:headEnd/>
              <a:tailEnd/>
            </a:ln>
          </p:spPr>
        </p:pic>
        <p:pic>
          <p:nvPicPr>
            <p:cNvPr id="273" name="Picture 461" descr="图片240"/>
            <p:cNvPicPr>
              <a:picLocks noChangeAspect="1" noChangeArrowheads="1"/>
            </p:cNvPicPr>
            <p:nvPr/>
          </p:nvPicPr>
          <p:blipFill>
            <a:blip r:embed="rId10" cstate="print"/>
            <a:srcRect/>
            <a:stretch>
              <a:fillRect/>
            </a:stretch>
          </p:blipFill>
          <p:spPr bwMode="auto">
            <a:xfrm>
              <a:off x="2069841" y="2898147"/>
              <a:ext cx="231855" cy="258358"/>
            </a:xfrm>
            <a:prstGeom prst="rect">
              <a:avLst/>
            </a:prstGeom>
            <a:noFill/>
          </p:spPr>
        </p:pic>
        <p:pic>
          <p:nvPicPr>
            <p:cNvPr id="274" name="Picture 459" descr="图片238"/>
            <p:cNvPicPr>
              <a:picLocks noChangeAspect="1" noChangeArrowheads="1"/>
            </p:cNvPicPr>
            <p:nvPr/>
          </p:nvPicPr>
          <p:blipFill>
            <a:blip r:embed="rId11" cstate="print"/>
            <a:srcRect/>
            <a:stretch>
              <a:fillRect/>
            </a:stretch>
          </p:blipFill>
          <p:spPr bwMode="auto">
            <a:xfrm>
              <a:off x="2283382" y="2805679"/>
              <a:ext cx="254981" cy="286335"/>
            </a:xfrm>
            <a:prstGeom prst="rect">
              <a:avLst/>
            </a:prstGeom>
            <a:noFill/>
          </p:spPr>
        </p:pic>
        <p:pic>
          <p:nvPicPr>
            <p:cNvPr id="275" name="Picture 460" descr="图片239"/>
            <p:cNvPicPr>
              <a:picLocks noChangeAspect="1" noChangeArrowheads="1"/>
            </p:cNvPicPr>
            <p:nvPr/>
          </p:nvPicPr>
          <p:blipFill>
            <a:blip r:embed="rId4" cstate="print"/>
            <a:srcRect/>
            <a:stretch>
              <a:fillRect/>
            </a:stretch>
          </p:blipFill>
          <p:spPr bwMode="auto">
            <a:xfrm>
              <a:off x="2480431" y="2675544"/>
              <a:ext cx="247756" cy="279971"/>
            </a:xfrm>
            <a:prstGeom prst="rect">
              <a:avLst/>
            </a:prstGeom>
            <a:noFill/>
            <a:ln w="9525">
              <a:noFill/>
              <a:miter lim="800000"/>
              <a:headEnd/>
              <a:tailEnd/>
            </a:ln>
          </p:spPr>
        </p:pic>
      </p:grpSp>
      <p:sp>
        <p:nvSpPr>
          <p:cNvPr id="282" name="TextBox 281"/>
          <p:cNvSpPr txBox="1"/>
          <p:nvPr/>
        </p:nvSpPr>
        <p:spPr>
          <a:xfrm>
            <a:off x="660400" y="1996851"/>
            <a:ext cx="965200" cy="523220"/>
          </a:xfrm>
          <a:prstGeom prst="rect">
            <a:avLst/>
          </a:prstGeom>
          <a:noFill/>
        </p:spPr>
        <p:txBody>
          <a:bodyPr wrap="square" rtlCol="0">
            <a:spAutoFit/>
          </a:bodyPr>
          <a:lstStyle/>
          <a:p>
            <a:pPr algn="ctr"/>
            <a:r>
              <a:rPr lang="zh-CN" altLang="en-US" sz="1400" b="1" dirty="0" smtClean="0">
                <a:latin typeface="微软雅黑" panose="020B0503020204020204" pitchFamily="34" charset="-122"/>
                <a:ea typeface="微软雅黑" panose="020B0503020204020204" pitchFamily="34" charset="-122"/>
                <a:cs typeface="Arial" panose="020B0604020202020204" pitchFamily="34" charset="0"/>
              </a:rPr>
              <a:t>联动策略执行设备</a:t>
            </a:r>
            <a:endParaRPr lang="en-US" altLang="zh-CN" sz="1400" b="1" dirty="0">
              <a:latin typeface="微软雅黑" panose="020B0503020204020204" pitchFamily="34" charset="-122"/>
              <a:ea typeface="微软雅黑" panose="020B0503020204020204" pitchFamily="34" charset="-122"/>
              <a:cs typeface="Arial" panose="020B0604020202020204" pitchFamily="34" charset="0"/>
            </a:endParaRPr>
          </a:p>
        </p:txBody>
      </p:sp>
    </p:spTree>
  </p:cSld>
  <p:clrMapOvr>
    <a:masterClrMapping/>
  </p:clrMapOvr>
  <p:transition advClick="0" advTm="8000">
    <p:fade thruBlk="1"/>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93"/>
          <p:cNvGrpSpPr/>
          <p:nvPr/>
        </p:nvGrpSpPr>
        <p:grpSpPr>
          <a:xfrm>
            <a:off x="660400" y="949084"/>
            <a:ext cx="4610100" cy="2375073"/>
            <a:chOff x="660400" y="1181100"/>
            <a:chExt cx="4610100" cy="2375073"/>
          </a:xfrm>
        </p:grpSpPr>
        <p:pic>
          <p:nvPicPr>
            <p:cNvPr id="146" name="Picture 796" descr="图片582"/>
            <p:cNvPicPr>
              <a:picLocks noChangeAspect="1" noChangeArrowheads="1"/>
            </p:cNvPicPr>
            <p:nvPr/>
          </p:nvPicPr>
          <p:blipFill>
            <a:blip r:embed="rId1" cstate="print">
              <a:clrChange>
                <a:clrFrom>
                  <a:srgbClr val="496F90">
                    <a:alpha val="94118"/>
                  </a:srgbClr>
                </a:clrFrom>
                <a:clrTo>
                  <a:srgbClr val="496F90">
                    <a:alpha val="0"/>
                  </a:srgbClr>
                </a:clrTo>
              </a:clrChange>
              <a:duotone>
                <a:schemeClr val="accent1">
                  <a:shade val="45000"/>
                  <a:satMod val="135000"/>
                </a:schemeClr>
                <a:prstClr val="white"/>
              </a:duotone>
            </a:blip>
            <a:srcRect/>
            <a:stretch>
              <a:fillRect/>
            </a:stretch>
          </p:blipFill>
          <p:spPr bwMode="auto">
            <a:xfrm>
              <a:off x="758437" y="1181100"/>
              <a:ext cx="4512063" cy="2375073"/>
            </a:xfrm>
            <a:prstGeom prst="rect">
              <a:avLst/>
            </a:prstGeom>
            <a:noFill/>
            <a:ln w="9525">
              <a:noFill/>
              <a:miter lim="800000"/>
              <a:headEnd/>
              <a:tailEnd/>
            </a:ln>
            <a:effectLst>
              <a:softEdge rad="63500"/>
            </a:effectLst>
          </p:spPr>
        </p:pic>
        <p:sp>
          <p:nvSpPr>
            <p:cNvPr id="147" name="矩形 146"/>
            <p:cNvSpPr/>
            <p:nvPr/>
          </p:nvSpPr>
          <p:spPr bwMode="auto">
            <a:xfrm>
              <a:off x="660400" y="1230775"/>
              <a:ext cx="4610100" cy="2310575"/>
            </a:xfrm>
            <a:prstGeom prst="rect">
              <a:avLst/>
            </a:prstGeom>
            <a:solidFill>
              <a:srgbClr val="F2F2F2">
                <a:alpha val="49000"/>
              </a:srgb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grpSp>
      <p:sp>
        <p:nvSpPr>
          <p:cNvPr id="137" name="标题 1"/>
          <p:cNvSpPr txBox="1"/>
          <p:nvPr/>
        </p:nvSpPr>
        <p:spPr>
          <a:xfrm>
            <a:off x="580947" y="103690"/>
            <a:ext cx="6515178"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lang="en-US" altLang="zh-CN" sz="2400" b="1" kern="0" dirty="0" smtClean="0">
                <a:solidFill>
                  <a:srgbClr val="990000"/>
                </a:solidFill>
                <a:latin typeface="微软雅黑" panose="020B0503020204020204" pitchFamily="34" charset="-122"/>
                <a:ea typeface="微软雅黑" panose="020B0503020204020204" pitchFamily="34" charset="-122"/>
                <a:cs typeface="+mj-cs"/>
              </a:rPr>
              <a:t>Controller</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安全协同组件模块</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grpSp>
        <p:nvGrpSpPr>
          <p:cNvPr id="3" name="组合 144"/>
          <p:cNvGrpSpPr/>
          <p:nvPr/>
        </p:nvGrpSpPr>
        <p:grpSpPr>
          <a:xfrm>
            <a:off x="846128" y="3455530"/>
            <a:ext cx="2036772" cy="823234"/>
            <a:chOff x="1328728" y="3446246"/>
            <a:chExt cx="2036772" cy="823234"/>
          </a:xfrm>
        </p:grpSpPr>
        <p:sp>
          <p:nvSpPr>
            <p:cNvPr id="40" name="圆角矩形 127"/>
            <p:cNvSpPr>
              <a:spLocks noChangeArrowheads="1"/>
            </p:cNvSpPr>
            <p:nvPr/>
          </p:nvSpPr>
          <p:spPr bwMode="auto">
            <a:xfrm>
              <a:off x="1328728" y="3446246"/>
              <a:ext cx="1954553" cy="767630"/>
            </a:xfrm>
            <a:prstGeom prst="roundRect">
              <a:avLst>
                <a:gd name="adj" fmla="val 16667"/>
              </a:avLst>
            </a:prstGeom>
            <a:solidFill>
              <a:srgbClr val="D9D9D9"/>
            </a:solidFill>
            <a:ln w="9525">
              <a:solidFill>
                <a:schemeClr val="tx1"/>
              </a:solidFill>
              <a:prstDash val="dash"/>
              <a:round/>
            </a:ln>
          </p:spPr>
          <p:txBody>
            <a:bodyPr/>
            <a:lstStyle/>
            <a:p>
              <a:pPr>
                <a:buClr>
                  <a:srgbClr val="CC9900"/>
                </a:buClr>
                <a:buFont typeface="Wingdings" panose="05000000000000000000" pitchFamily="2" charset="2"/>
                <a:buChar char="n"/>
              </a:pPr>
              <a:endParaRPr lang="zh-CN" altLang="en-US" dirty="0">
                <a:latin typeface="Arial" panose="020B0604020202020204" pitchFamily="34" charset="0"/>
              </a:endParaRPr>
            </a:p>
          </p:txBody>
        </p:sp>
        <p:grpSp>
          <p:nvGrpSpPr>
            <p:cNvPr id="4" name="组合 83"/>
            <p:cNvGrpSpPr/>
            <p:nvPr/>
          </p:nvGrpSpPr>
          <p:grpSpPr>
            <a:xfrm>
              <a:off x="1508561" y="3551784"/>
              <a:ext cx="433286" cy="643061"/>
              <a:chOff x="539826" y="3812641"/>
              <a:chExt cx="1013552" cy="1170838"/>
            </a:xfrm>
          </p:grpSpPr>
          <p:pic>
            <p:nvPicPr>
              <p:cNvPr id="132" name="Picture 3164" descr="图片284"/>
              <p:cNvPicPr>
                <a:picLocks noChangeAspect="1" noChangeArrowheads="1"/>
              </p:cNvPicPr>
              <p:nvPr/>
            </p:nvPicPr>
            <p:blipFill>
              <a:blip r:embed="rId2" cstate="print"/>
              <a:srcRect/>
              <a:stretch>
                <a:fillRect/>
              </a:stretch>
            </p:blipFill>
            <p:spPr bwMode="auto">
              <a:xfrm>
                <a:off x="901242" y="3812641"/>
                <a:ext cx="336750" cy="360000"/>
              </a:xfrm>
              <a:prstGeom prst="rect">
                <a:avLst/>
              </a:prstGeom>
              <a:noFill/>
              <a:ln w="9525">
                <a:noFill/>
                <a:miter lim="800000"/>
                <a:headEnd/>
                <a:tailEnd/>
              </a:ln>
            </p:spPr>
          </p:pic>
          <p:pic>
            <p:nvPicPr>
              <p:cNvPr id="133" name="Picture 465" descr="图片156"/>
              <p:cNvPicPr>
                <a:picLocks noChangeAspect="1" noChangeArrowheads="1"/>
              </p:cNvPicPr>
              <p:nvPr/>
            </p:nvPicPr>
            <p:blipFill>
              <a:blip r:embed="rId3" cstate="print"/>
              <a:srcRect/>
              <a:stretch>
                <a:fillRect/>
              </a:stretch>
            </p:blipFill>
            <p:spPr bwMode="auto">
              <a:xfrm>
                <a:off x="647854" y="3944843"/>
                <a:ext cx="348197" cy="360000"/>
              </a:xfrm>
              <a:prstGeom prst="rect">
                <a:avLst/>
              </a:prstGeom>
              <a:noFill/>
              <a:ln w="9525">
                <a:noFill/>
                <a:miter lim="800000"/>
                <a:headEnd/>
                <a:tailEnd/>
              </a:ln>
            </p:spPr>
          </p:pic>
          <p:sp>
            <p:nvSpPr>
              <p:cNvPr id="134" name="TextBox 133"/>
              <p:cNvSpPr txBox="1"/>
              <p:nvPr/>
            </p:nvSpPr>
            <p:spPr>
              <a:xfrm>
                <a:off x="539826" y="4395727"/>
                <a:ext cx="1013552" cy="587752"/>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安全设备</a:t>
                </a:r>
                <a:endParaRPr lang="zh-CN" altLang="en-US" sz="900" dirty="0">
                  <a:latin typeface="微软雅黑" panose="020B0503020204020204" pitchFamily="34" charset="-122"/>
                  <a:ea typeface="微软雅黑" panose="020B0503020204020204" pitchFamily="34" charset="-122"/>
                </a:endParaRPr>
              </a:p>
            </p:txBody>
          </p:sp>
        </p:grpSp>
        <p:grpSp>
          <p:nvGrpSpPr>
            <p:cNvPr id="5" name="组合 87"/>
            <p:cNvGrpSpPr/>
            <p:nvPr/>
          </p:nvGrpSpPr>
          <p:grpSpPr>
            <a:xfrm>
              <a:off x="1952946" y="3559066"/>
              <a:ext cx="418978" cy="636505"/>
              <a:chOff x="2159306" y="3845692"/>
              <a:chExt cx="1013552" cy="1093725"/>
            </a:xfrm>
          </p:grpSpPr>
          <p:pic>
            <p:nvPicPr>
              <p:cNvPr id="129" name="Picture 1239" descr="图片195"/>
              <p:cNvPicPr>
                <a:picLocks noChangeAspect="1" noChangeArrowheads="1"/>
              </p:cNvPicPr>
              <p:nvPr/>
            </p:nvPicPr>
            <p:blipFill>
              <a:blip r:embed="rId4" cstate="print"/>
              <a:srcRect/>
              <a:stretch>
                <a:fillRect/>
              </a:stretch>
            </p:blipFill>
            <p:spPr bwMode="auto">
              <a:xfrm>
                <a:off x="2450412" y="3845692"/>
                <a:ext cx="380083" cy="360000"/>
              </a:xfrm>
              <a:prstGeom prst="rect">
                <a:avLst/>
              </a:prstGeom>
              <a:noFill/>
              <a:ln w="9525">
                <a:noFill/>
                <a:miter lim="800000"/>
                <a:headEnd/>
                <a:tailEnd/>
              </a:ln>
            </p:spPr>
          </p:pic>
          <p:pic>
            <p:nvPicPr>
              <p:cNvPr id="130" name="Picture 460" descr="图片239"/>
              <p:cNvPicPr>
                <a:picLocks noChangeAspect="1" noChangeArrowheads="1"/>
              </p:cNvPicPr>
              <p:nvPr/>
            </p:nvPicPr>
            <p:blipFill>
              <a:blip r:embed="rId5" cstate="print"/>
              <a:srcRect/>
              <a:stretch>
                <a:fillRect/>
              </a:stretch>
            </p:blipFill>
            <p:spPr bwMode="auto">
              <a:xfrm>
                <a:off x="2248533" y="3963299"/>
                <a:ext cx="346897" cy="360000"/>
              </a:xfrm>
              <a:prstGeom prst="rect">
                <a:avLst/>
              </a:prstGeom>
              <a:noFill/>
              <a:ln w="9525">
                <a:noFill/>
                <a:miter lim="800000"/>
                <a:headEnd/>
                <a:tailEnd/>
              </a:ln>
            </p:spPr>
          </p:pic>
          <p:sp>
            <p:nvSpPr>
              <p:cNvPr id="131" name="TextBox 130"/>
              <p:cNvSpPr txBox="1"/>
              <p:nvPr/>
            </p:nvSpPr>
            <p:spPr>
              <a:xfrm>
                <a:off x="2159306" y="4384720"/>
                <a:ext cx="1013552" cy="554697"/>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网络设备</a:t>
                </a:r>
                <a:endParaRPr lang="zh-CN" altLang="en-US" sz="900" dirty="0">
                  <a:latin typeface="微软雅黑" panose="020B0503020204020204" pitchFamily="34" charset="-122"/>
                  <a:ea typeface="微软雅黑" panose="020B0503020204020204" pitchFamily="34" charset="-122"/>
                </a:endParaRPr>
              </a:p>
            </p:txBody>
          </p:sp>
        </p:grpSp>
        <p:grpSp>
          <p:nvGrpSpPr>
            <p:cNvPr id="6" name="组合 91"/>
            <p:cNvGrpSpPr/>
            <p:nvPr/>
          </p:nvGrpSpPr>
          <p:grpSpPr>
            <a:xfrm>
              <a:off x="2402722" y="3579361"/>
              <a:ext cx="419761" cy="599601"/>
              <a:chOff x="3038813" y="3893622"/>
              <a:chExt cx="1013552" cy="1059858"/>
            </a:xfrm>
          </p:grpSpPr>
          <p:pic>
            <p:nvPicPr>
              <p:cNvPr id="127" name="Picture 455" descr="图片146"/>
              <p:cNvPicPr>
                <a:picLocks noChangeAspect="1" noChangeArrowheads="1"/>
              </p:cNvPicPr>
              <p:nvPr/>
            </p:nvPicPr>
            <p:blipFill>
              <a:blip r:embed="rId6" cstate="print"/>
              <a:srcRect/>
              <a:stretch>
                <a:fillRect/>
              </a:stretch>
            </p:blipFill>
            <p:spPr bwMode="auto">
              <a:xfrm>
                <a:off x="3367885" y="3893622"/>
                <a:ext cx="267749" cy="432000"/>
              </a:xfrm>
              <a:prstGeom prst="rect">
                <a:avLst/>
              </a:prstGeom>
              <a:noFill/>
              <a:ln w="9525">
                <a:noFill/>
                <a:miter lim="800000"/>
                <a:headEnd/>
                <a:tailEnd/>
              </a:ln>
            </p:spPr>
          </p:pic>
          <p:sp>
            <p:nvSpPr>
              <p:cNvPr id="128" name="TextBox 127"/>
              <p:cNvSpPr txBox="1"/>
              <p:nvPr/>
            </p:nvSpPr>
            <p:spPr>
              <a:xfrm>
                <a:off x="3038813" y="4382876"/>
                <a:ext cx="1013552" cy="570604"/>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策略中心</a:t>
                </a:r>
                <a:endParaRPr lang="zh-CN" altLang="en-US" sz="900" dirty="0">
                  <a:latin typeface="微软雅黑" panose="020B0503020204020204" pitchFamily="34" charset="-122"/>
                  <a:ea typeface="微软雅黑" panose="020B0503020204020204" pitchFamily="34" charset="-122"/>
                </a:endParaRPr>
              </a:p>
            </p:txBody>
          </p:sp>
        </p:grpSp>
        <p:grpSp>
          <p:nvGrpSpPr>
            <p:cNvPr id="7" name="组合 94"/>
            <p:cNvGrpSpPr/>
            <p:nvPr/>
          </p:nvGrpSpPr>
          <p:grpSpPr>
            <a:xfrm>
              <a:off x="2804380" y="3575594"/>
              <a:ext cx="561120" cy="693886"/>
              <a:chOff x="4006458" y="3541081"/>
              <a:chExt cx="1507933" cy="1159847"/>
            </a:xfrm>
          </p:grpSpPr>
          <p:sp>
            <p:nvSpPr>
              <p:cNvPr id="125" name="TextBox 124"/>
              <p:cNvSpPr txBox="1"/>
              <p:nvPr/>
            </p:nvSpPr>
            <p:spPr>
              <a:xfrm>
                <a:off x="4006458" y="4083581"/>
                <a:ext cx="1507933" cy="617347"/>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第三方系统</a:t>
                </a:r>
                <a:endParaRPr lang="zh-CN" altLang="en-US" sz="900" dirty="0">
                  <a:latin typeface="微软雅黑" panose="020B0503020204020204" pitchFamily="34" charset="-122"/>
                  <a:ea typeface="微软雅黑" panose="020B0503020204020204" pitchFamily="34" charset="-122"/>
                </a:endParaRPr>
              </a:p>
            </p:txBody>
          </p:sp>
          <p:pic>
            <p:nvPicPr>
              <p:cNvPr id="126" name="Picture 1086" descr="图片200"/>
              <p:cNvPicPr>
                <a:picLocks noChangeAspect="1" noChangeArrowheads="1"/>
              </p:cNvPicPr>
              <p:nvPr/>
            </p:nvPicPr>
            <p:blipFill>
              <a:blip r:embed="rId7" cstate="print"/>
              <a:srcRect/>
              <a:stretch>
                <a:fillRect/>
              </a:stretch>
            </p:blipFill>
            <p:spPr bwMode="auto">
              <a:xfrm>
                <a:off x="4091657" y="3541081"/>
                <a:ext cx="894254" cy="468000"/>
              </a:xfrm>
              <a:prstGeom prst="rect">
                <a:avLst/>
              </a:prstGeom>
              <a:noFill/>
              <a:ln w="9525">
                <a:noFill/>
                <a:miter lim="800000"/>
                <a:headEnd/>
                <a:tailEnd/>
              </a:ln>
            </p:spPr>
          </p:pic>
        </p:grpSp>
      </p:grpSp>
      <p:grpSp>
        <p:nvGrpSpPr>
          <p:cNvPr id="8" name="组合 167"/>
          <p:cNvGrpSpPr/>
          <p:nvPr/>
        </p:nvGrpSpPr>
        <p:grpSpPr>
          <a:xfrm>
            <a:off x="3075269" y="3476592"/>
            <a:ext cx="1026832" cy="731630"/>
            <a:chOff x="3697569" y="3810208"/>
            <a:chExt cx="1026832" cy="731630"/>
          </a:xfrm>
          <a:solidFill>
            <a:schemeClr val="bg1">
              <a:lumMod val="85000"/>
            </a:schemeClr>
          </a:solidFill>
        </p:grpSpPr>
        <p:sp>
          <p:nvSpPr>
            <p:cNvPr id="55" name="圆角矩形 127"/>
            <p:cNvSpPr>
              <a:spLocks noChangeArrowheads="1"/>
            </p:cNvSpPr>
            <p:nvPr/>
          </p:nvSpPr>
          <p:spPr bwMode="auto">
            <a:xfrm>
              <a:off x="3697569" y="3810208"/>
              <a:ext cx="1026832" cy="731630"/>
            </a:xfrm>
            <a:prstGeom prst="roundRect">
              <a:avLst>
                <a:gd name="adj" fmla="val 16667"/>
              </a:avLst>
            </a:prstGeom>
            <a:grpFill/>
            <a:ln w="9525">
              <a:solidFill>
                <a:schemeClr val="tx1"/>
              </a:solidFill>
              <a:prstDash val="dash"/>
              <a:round/>
            </a:ln>
          </p:spPr>
          <p:txBody>
            <a:bodyPr/>
            <a:lstStyle/>
            <a:p>
              <a:pPr>
                <a:buClr>
                  <a:srgbClr val="CC9900"/>
                </a:buClr>
                <a:buFont typeface="Wingdings" panose="05000000000000000000" pitchFamily="2" charset="2"/>
                <a:buChar char="n"/>
              </a:pPr>
              <a:endParaRPr lang="zh-CN" altLang="en-US" dirty="0">
                <a:latin typeface="Arial" panose="020B0604020202020204" pitchFamily="34" charset="0"/>
              </a:endParaRPr>
            </a:p>
          </p:txBody>
        </p:sp>
        <p:pic>
          <p:nvPicPr>
            <p:cNvPr id="57" name="Picture 461" descr="图片240"/>
            <p:cNvPicPr>
              <a:picLocks noChangeAspect="1" noChangeArrowheads="1"/>
            </p:cNvPicPr>
            <p:nvPr/>
          </p:nvPicPr>
          <p:blipFill>
            <a:blip r:embed="rId8" cstate="print"/>
            <a:srcRect/>
            <a:stretch>
              <a:fillRect/>
            </a:stretch>
          </p:blipFill>
          <p:spPr bwMode="auto">
            <a:xfrm>
              <a:off x="4012068" y="3911033"/>
              <a:ext cx="298067" cy="283190"/>
            </a:xfrm>
            <a:prstGeom prst="rect">
              <a:avLst/>
            </a:prstGeom>
            <a:grpFill/>
            <a:ln w="9525">
              <a:noFill/>
              <a:miter lim="800000"/>
              <a:headEnd/>
              <a:tailEnd/>
            </a:ln>
          </p:spPr>
        </p:pic>
        <p:sp>
          <p:nvSpPr>
            <p:cNvPr id="58" name="Rectangle 22"/>
            <p:cNvSpPr>
              <a:spLocks noChangeArrowheads="1"/>
            </p:cNvSpPr>
            <p:nvPr/>
          </p:nvSpPr>
          <p:spPr bwMode="auto">
            <a:xfrm>
              <a:off x="4025010" y="4290751"/>
              <a:ext cx="502912" cy="161406"/>
            </a:xfrm>
            <a:prstGeom prst="rect">
              <a:avLst/>
            </a:prstGeom>
            <a:grpFill/>
            <a:ln w="9525" algn="ctr">
              <a:noFill/>
              <a:miter lim="800000"/>
            </a:ln>
          </p:spPr>
          <p:txBody>
            <a:bodyPr wrap="square" lIns="0" tIns="0" rIns="0" bIns="0">
              <a:spAutoFit/>
            </a:bodyPr>
            <a:lstStyle/>
            <a:p>
              <a:pPr defTabSz="1809750"/>
              <a:r>
                <a:rPr lang="zh-CN" altLang="en-US" sz="1200" dirty="0">
                  <a:solidFill>
                    <a:srgbClr val="000000"/>
                  </a:solidFill>
                  <a:latin typeface="微软雅黑" panose="020B0503020204020204" pitchFamily="34" charset="-122"/>
                  <a:ea typeface="微软雅黑" panose="020B0503020204020204" pitchFamily="34" charset="-122"/>
                </a:rPr>
                <a:t>交换机</a:t>
              </a:r>
              <a:endParaRPr lang="zh-CN" altLang="en-US" sz="1200" dirty="0">
                <a:solidFill>
                  <a:srgbClr val="000000"/>
                </a:solidFill>
                <a:latin typeface="微软雅黑" panose="020B0503020204020204" pitchFamily="34" charset="-122"/>
                <a:ea typeface="微软雅黑" panose="020B0503020204020204" pitchFamily="34" charset="-122"/>
              </a:endParaRPr>
            </a:p>
          </p:txBody>
        </p:sp>
        <p:pic>
          <p:nvPicPr>
            <p:cNvPr id="67" name="Picture 461" descr="图片240"/>
            <p:cNvPicPr>
              <a:picLocks noChangeAspect="1" noChangeArrowheads="1"/>
            </p:cNvPicPr>
            <p:nvPr/>
          </p:nvPicPr>
          <p:blipFill>
            <a:blip r:embed="rId8" cstate="print"/>
            <a:srcRect/>
            <a:stretch>
              <a:fillRect/>
            </a:stretch>
          </p:blipFill>
          <p:spPr bwMode="auto">
            <a:xfrm>
              <a:off x="4186147" y="3975835"/>
              <a:ext cx="298067" cy="283190"/>
            </a:xfrm>
            <a:prstGeom prst="rect">
              <a:avLst/>
            </a:prstGeom>
            <a:grpFill/>
            <a:ln w="9525">
              <a:noFill/>
              <a:miter lim="800000"/>
              <a:headEnd/>
              <a:tailEnd/>
            </a:ln>
          </p:spPr>
        </p:pic>
      </p:grpSp>
      <p:grpSp>
        <p:nvGrpSpPr>
          <p:cNvPr id="9" name="组合 159"/>
          <p:cNvGrpSpPr/>
          <p:nvPr/>
        </p:nvGrpSpPr>
        <p:grpSpPr>
          <a:xfrm>
            <a:off x="4251530" y="3502109"/>
            <a:ext cx="608794" cy="660553"/>
            <a:chOff x="5579659" y="1562357"/>
            <a:chExt cx="734644" cy="755744"/>
          </a:xfrm>
        </p:grpSpPr>
        <p:sp>
          <p:nvSpPr>
            <p:cNvPr id="73" name="TextBox 158"/>
            <p:cNvSpPr txBox="1">
              <a:spLocks noChangeArrowheads="1"/>
            </p:cNvSpPr>
            <p:nvPr/>
          </p:nvSpPr>
          <p:spPr bwMode="auto">
            <a:xfrm>
              <a:off x="5579659" y="2036397"/>
              <a:ext cx="734644" cy="281704"/>
            </a:xfrm>
            <a:prstGeom prst="rect">
              <a:avLst/>
            </a:prstGeom>
            <a:noFill/>
            <a:ln w="9525">
              <a:noFill/>
              <a:miter lim="800000"/>
            </a:ln>
          </p:spPr>
          <p:txBody>
            <a:bodyPr wrap="square">
              <a:spAutoFit/>
            </a:bodyPr>
            <a:lstStyle/>
            <a:p>
              <a:r>
                <a:rPr lang="zh-CN" altLang="en-US" sz="1000" dirty="0">
                  <a:latin typeface="微软雅黑" panose="020B0503020204020204" pitchFamily="34" charset="-122"/>
                  <a:ea typeface="微软雅黑" panose="020B0503020204020204" pitchFamily="34" charset="-122"/>
                </a:rPr>
                <a:t>管理员</a:t>
              </a:r>
              <a:endParaRPr lang="en-US" altLang="zh-CN" sz="1000" dirty="0">
                <a:latin typeface="微软雅黑" panose="020B0503020204020204" pitchFamily="34" charset="-122"/>
                <a:ea typeface="微软雅黑" panose="020B0503020204020204" pitchFamily="34" charset="-122"/>
              </a:endParaRPr>
            </a:p>
          </p:txBody>
        </p:sp>
        <p:grpSp>
          <p:nvGrpSpPr>
            <p:cNvPr id="10" name="Group 200"/>
            <p:cNvGrpSpPr>
              <a:grpSpLocks noChangeAspect="1"/>
            </p:cNvGrpSpPr>
            <p:nvPr/>
          </p:nvGrpSpPr>
          <p:grpSpPr bwMode="auto">
            <a:xfrm>
              <a:off x="5664825" y="1562357"/>
              <a:ext cx="476484" cy="467714"/>
              <a:chOff x="428" y="2033"/>
              <a:chExt cx="501" cy="421"/>
            </a:xfrm>
          </p:grpSpPr>
          <p:sp>
            <p:nvSpPr>
              <p:cNvPr id="75" name="Freeform 201"/>
              <p:cNvSpPr>
                <a:spLocks noChangeAspect="1"/>
              </p:cNvSpPr>
              <p:nvPr/>
            </p:nvSpPr>
            <p:spPr bwMode="auto">
              <a:xfrm>
                <a:off x="847" y="2358"/>
                <a:ext cx="60" cy="68"/>
              </a:xfrm>
              <a:custGeom>
                <a:avLst/>
                <a:gdLst>
                  <a:gd name="T0" fmla="*/ 0 w 60"/>
                  <a:gd name="T1" fmla="*/ 56 h 68"/>
                  <a:gd name="T2" fmla="*/ 4 w 60"/>
                  <a:gd name="T3" fmla="*/ 68 h 68"/>
                  <a:gd name="T4" fmla="*/ 60 w 60"/>
                  <a:gd name="T5" fmla="*/ 8 h 68"/>
                  <a:gd name="T6" fmla="*/ 60 w 60"/>
                  <a:gd name="T7" fmla="*/ 0 h 68"/>
                  <a:gd name="T8" fmla="*/ 12 w 60"/>
                  <a:gd name="T9" fmla="*/ 38 h 68"/>
                  <a:gd name="T10" fmla="*/ 0 w 60"/>
                  <a:gd name="T11" fmla="*/ 56 h 68"/>
                  <a:gd name="T12" fmla="*/ 0 60000 65536"/>
                  <a:gd name="T13" fmla="*/ 0 60000 65536"/>
                  <a:gd name="T14" fmla="*/ 0 60000 65536"/>
                  <a:gd name="T15" fmla="*/ 0 60000 65536"/>
                  <a:gd name="T16" fmla="*/ 0 60000 65536"/>
                  <a:gd name="T17" fmla="*/ 0 60000 65536"/>
                  <a:gd name="T18" fmla="*/ 0 w 60"/>
                  <a:gd name="T19" fmla="*/ 0 h 68"/>
                  <a:gd name="T20" fmla="*/ 60 w 60"/>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0" h="68">
                    <a:moveTo>
                      <a:pt x="0" y="56"/>
                    </a:moveTo>
                    <a:lnTo>
                      <a:pt x="4" y="68"/>
                    </a:lnTo>
                    <a:lnTo>
                      <a:pt x="60" y="8"/>
                    </a:lnTo>
                    <a:lnTo>
                      <a:pt x="60" y="0"/>
                    </a:lnTo>
                    <a:lnTo>
                      <a:pt x="12" y="38"/>
                    </a:lnTo>
                    <a:lnTo>
                      <a:pt x="0" y="56"/>
                    </a:lnTo>
                    <a:close/>
                  </a:path>
                </a:pathLst>
              </a:custGeom>
              <a:solidFill>
                <a:srgbClr val="0B3C68"/>
              </a:solidFill>
              <a:ln w="9525">
                <a:noFill/>
                <a:round/>
              </a:ln>
            </p:spPr>
            <p:txBody>
              <a:bodyPr/>
              <a:lstStyle/>
              <a:p>
                <a:endParaRPr lang="zh-CN" altLang="en-US"/>
              </a:p>
            </p:txBody>
          </p:sp>
          <p:sp>
            <p:nvSpPr>
              <p:cNvPr id="76" name="Freeform 202"/>
              <p:cNvSpPr>
                <a:spLocks noChangeAspect="1"/>
              </p:cNvSpPr>
              <p:nvPr/>
            </p:nvSpPr>
            <p:spPr bwMode="auto">
              <a:xfrm>
                <a:off x="631" y="2354"/>
                <a:ext cx="220" cy="74"/>
              </a:xfrm>
              <a:custGeom>
                <a:avLst/>
                <a:gdLst>
                  <a:gd name="T0" fmla="*/ 220 w 220"/>
                  <a:gd name="T1" fmla="*/ 66 h 74"/>
                  <a:gd name="T2" fmla="*/ 0 w 220"/>
                  <a:gd name="T3" fmla="*/ 0 h 74"/>
                  <a:gd name="T4" fmla="*/ 0 w 220"/>
                  <a:gd name="T5" fmla="*/ 4 h 74"/>
                  <a:gd name="T6" fmla="*/ 220 w 220"/>
                  <a:gd name="T7" fmla="*/ 74 h 74"/>
                  <a:gd name="T8" fmla="*/ 220 w 220"/>
                  <a:gd name="T9" fmla="*/ 66 h 74"/>
                  <a:gd name="T10" fmla="*/ 0 60000 65536"/>
                  <a:gd name="T11" fmla="*/ 0 60000 65536"/>
                  <a:gd name="T12" fmla="*/ 0 60000 65536"/>
                  <a:gd name="T13" fmla="*/ 0 60000 65536"/>
                  <a:gd name="T14" fmla="*/ 0 60000 65536"/>
                  <a:gd name="T15" fmla="*/ 0 w 220"/>
                  <a:gd name="T16" fmla="*/ 0 h 74"/>
                  <a:gd name="T17" fmla="*/ 220 w 220"/>
                  <a:gd name="T18" fmla="*/ 74 h 74"/>
                </a:gdLst>
                <a:ahLst/>
                <a:cxnLst>
                  <a:cxn ang="T10">
                    <a:pos x="T0" y="T1"/>
                  </a:cxn>
                  <a:cxn ang="T11">
                    <a:pos x="T2" y="T3"/>
                  </a:cxn>
                  <a:cxn ang="T12">
                    <a:pos x="T4" y="T5"/>
                  </a:cxn>
                  <a:cxn ang="T13">
                    <a:pos x="T6" y="T7"/>
                  </a:cxn>
                  <a:cxn ang="T14">
                    <a:pos x="T8" y="T9"/>
                  </a:cxn>
                </a:cxnLst>
                <a:rect l="T15" t="T16" r="T17" b="T18"/>
                <a:pathLst>
                  <a:path w="220" h="74">
                    <a:moveTo>
                      <a:pt x="220" y="66"/>
                    </a:moveTo>
                    <a:lnTo>
                      <a:pt x="0" y="0"/>
                    </a:lnTo>
                    <a:lnTo>
                      <a:pt x="0" y="4"/>
                    </a:lnTo>
                    <a:lnTo>
                      <a:pt x="220" y="74"/>
                    </a:lnTo>
                    <a:lnTo>
                      <a:pt x="220" y="66"/>
                    </a:lnTo>
                    <a:close/>
                  </a:path>
                </a:pathLst>
              </a:custGeom>
              <a:solidFill>
                <a:srgbClr val="8BA6BD"/>
              </a:solidFill>
              <a:ln w="9525">
                <a:noFill/>
                <a:round/>
              </a:ln>
            </p:spPr>
            <p:txBody>
              <a:bodyPr/>
              <a:lstStyle/>
              <a:p>
                <a:endParaRPr lang="zh-CN" altLang="en-US"/>
              </a:p>
            </p:txBody>
          </p:sp>
          <p:sp>
            <p:nvSpPr>
              <p:cNvPr id="77" name="Freeform 203"/>
              <p:cNvSpPr>
                <a:spLocks noChangeAspect="1"/>
              </p:cNvSpPr>
              <p:nvPr/>
            </p:nvSpPr>
            <p:spPr bwMode="auto">
              <a:xfrm>
                <a:off x="631" y="2300"/>
                <a:ext cx="278" cy="122"/>
              </a:xfrm>
              <a:custGeom>
                <a:avLst/>
                <a:gdLst>
                  <a:gd name="T0" fmla="*/ 56 w 278"/>
                  <a:gd name="T1" fmla="*/ 0 h 122"/>
                  <a:gd name="T2" fmla="*/ 278 w 278"/>
                  <a:gd name="T3" fmla="*/ 56 h 122"/>
                  <a:gd name="T4" fmla="*/ 220 w 278"/>
                  <a:gd name="T5" fmla="*/ 122 h 122"/>
                  <a:gd name="T6" fmla="*/ 0 w 278"/>
                  <a:gd name="T7" fmla="*/ 54 h 122"/>
                  <a:gd name="T8" fmla="*/ 56 w 278"/>
                  <a:gd name="T9" fmla="*/ 0 h 122"/>
                  <a:gd name="T10" fmla="*/ 0 60000 65536"/>
                  <a:gd name="T11" fmla="*/ 0 60000 65536"/>
                  <a:gd name="T12" fmla="*/ 0 60000 65536"/>
                  <a:gd name="T13" fmla="*/ 0 60000 65536"/>
                  <a:gd name="T14" fmla="*/ 0 60000 65536"/>
                  <a:gd name="T15" fmla="*/ 0 w 278"/>
                  <a:gd name="T16" fmla="*/ 0 h 122"/>
                  <a:gd name="T17" fmla="*/ 278 w 278"/>
                  <a:gd name="T18" fmla="*/ 122 h 122"/>
                </a:gdLst>
                <a:ahLst/>
                <a:cxnLst>
                  <a:cxn ang="T10">
                    <a:pos x="T0" y="T1"/>
                  </a:cxn>
                  <a:cxn ang="T11">
                    <a:pos x="T2" y="T3"/>
                  </a:cxn>
                  <a:cxn ang="T12">
                    <a:pos x="T4" y="T5"/>
                  </a:cxn>
                  <a:cxn ang="T13">
                    <a:pos x="T6" y="T7"/>
                  </a:cxn>
                  <a:cxn ang="T14">
                    <a:pos x="T8" y="T9"/>
                  </a:cxn>
                </a:cxnLst>
                <a:rect l="T15" t="T16" r="T17" b="T18"/>
                <a:pathLst>
                  <a:path w="278" h="122">
                    <a:moveTo>
                      <a:pt x="56" y="0"/>
                    </a:moveTo>
                    <a:lnTo>
                      <a:pt x="278" y="56"/>
                    </a:lnTo>
                    <a:lnTo>
                      <a:pt x="220" y="122"/>
                    </a:lnTo>
                    <a:lnTo>
                      <a:pt x="0" y="54"/>
                    </a:lnTo>
                    <a:lnTo>
                      <a:pt x="56" y="0"/>
                    </a:lnTo>
                    <a:close/>
                  </a:path>
                </a:pathLst>
              </a:custGeom>
              <a:solidFill>
                <a:srgbClr val="456488"/>
              </a:solidFill>
              <a:ln w="9525">
                <a:noFill/>
                <a:round/>
              </a:ln>
            </p:spPr>
            <p:txBody>
              <a:bodyPr/>
              <a:lstStyle/>
              <a:p>
                <a:endParaRPr lang="zh-CN" altLang="en-US"/>
              </a:p>
            </p:txBody>
          </p:sp>
          <p:sp>
            <p:nvSpPr>
              <p:cNvPr id="78" name="Freeform 204"/>
              <p:cNvSpPr>
                <a:spLocks noChangeAspect="1"/>
              </p:cNvSpPr>
              <p:nvPr/>
            </p:nvSpPr>
            <p:spPr bwMode="auto">
              <a:xfrm>
                <a:off x="709" y="2064"/>
                <a:ext cx="220" cy="22"/>
              </a:xfrm>
              <a:custGeom>
                <a:avLst/>
                <a:gdLst>
                  <a:gd name="T0" fmla="*/ 256 w 110"/>
                  <a:gd name="T1" fmla="*/ 0 h 11"/>
                  <a:gd name="T2" fmla="*/ 3328 w 110"/>
                  <a:gd name="T3" fmla="*/ 64 h 11"/>
                  <a:gd name="T4" fmla="*/ 6848 w 110"/>
                  <a:gd name="T5" fmla="*/ 512 h 11"/>
                  <a:gd name="T6" fmla="*/ 7040 w 110"/>
                  <a:gd name="T7" fmla="*/ 640 h 11"/>
                  <a:gd name="T8" fmla="*/ 6784 w 110"/>
                  <a:gd name="T9" fmla="*/ 704 h 11"/>
                  <a:gd name="T10" fmla="*/ 0 w 110"/>
                  <a:gd name="T11" fmla="*/ 192 h 11"/>
                  <a:gd name="T12" fmla="*/ 256 w 110"/>
                  <a:gd name="T13" fmla="*/ 0 h 11"/>
                  <a:gd name="T14" fmla="*/ 0 60000 65536"/>
                  <a:gd name="T15" fmla="*/ 0 60000 65536"/>
                  <a:gd name="T16" fmla="*/ 0 60000 65536"/>
                  <a:gd name="T17" fmla="*/ 0 60000 65536"/>
                  <a:gd name="T18" fmla="*/ 0 60000 65536"/>
                  <a:gd name="T19" fmla="*/ 0 60000 65536"/>
                  <a:gd name="T20" fmla="*/ 0 60000 65536"/>
                  <a:gd name="T21" fmla="*/ 0 w 110"/>
                  <a:gd name="T22" fmla="*/ 0 h 11"/>
                  <a:gd name="T23" fmla="*/ 110 w 110"/>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1">
                    <a:moveTo>
                      <a:pt x="4" y="0"/>
                    </a:moveTo>
                    <a:cubicBezTo>
                      <a:pt x="4" y="0"/>
                      <a:pt x="40" y="1"/>
                      <a:pt x="52" y="1"/>
                    </a:cubicBezTo>
                    <a:cubicBezTo>
                      <a:pt x="64" y="2"/>
                      <a:pt x="107" y="8"/>
                      <a:pt x="107" y="8"/>
                    </a:cubicBezTo>
                    <a:cubicBezTo>
                      <a:pt x="107" y="8"/>
                      <a:pt x="110" y="8"/>
                      <a:pt x="110" y="10"/>
                    </a:cubicBezTo>
                    <a:cubicBezTo>
                      <a:pt x="109" y="11"/>
                      <a:pt x="106" y="11"/>
                      <a:pt x="106" y="11"/>
                    </a:cubicBezTo>
                    <a:cubicBezTo>
                      <a:pt x="0" y="3"/>
                      <a:pt x="0" y="3"/>
                      <a:pt x="0" y="3"/>
                    </a:cubicBezTo>
                    <a:cubicBezTo>
                      <a:pt x="0" y="3"/>
                      <a:pt x="0" y="0"/>
                      <a:pt x="4" y="0"/>
                    </a:cubicBezTo>
                    <a:close/>
                  </a:path>
                </a:pathLst>
              </a:custGeom>
              <a:solidFill>
                <a:srgbClr val="456488"/>
              </a:solidFill>
              <a:ln w="9525">
                <a:noFill/>
                <a:round/>
              </a:ln>
            </p:spPr>
            <p:txBody>
              <a:bodyPr/>
              <a:lstStyle/>
              <a:p>
                <a:endParaRPr lang="zh-CN" altLang="en-US"/>
              </a:p>
            </p:txBody>
          </p:sp>
          <p:sp>
            <p:nvSpPr>
              <p:cNvPr id="79" name="Freeform 205"/>
              <p:cNvSpPr>
                <a:spLocks noChangeAspect="1"/>
              </p:cNvSpPr>
              <p:nvPr/>
            </p:nvSpPr>
            <p:spPr bwMode="auto">
              <a:xfrm>
                <a:off x="885" y="2308"/>
                <a:ext cx="16" cy="32"/>
              </a:xfrm>
              <a:custGeom>
                <a:avLst/>
                <a:gdLst>
                  <a:gd name="T0" fmla="*/ 512 w 8"/>
                  <a:gd name="T1" fmla="*/ 128 h 16"/>
                  <a:gd name="T2" fmla="*/ 384 w 8"/>
                  <a:gd name="T3" fmla="*/ 832 h 16"/>
                  <a:gd name="T4" fmla="*/ 128 w 8"/>
                  <a:gd name="T5" fmla="*/ 1024 h 16"/>
                  <a:gd name="T6" fmla="*/ 0 w 8"/>
                  <a:gd name="T7" fmla="*/ 0 h 16"/>
                  <a:gd name="T8" fmla="*/ 512 w 8"/>
                  <a:gd name="T9" fmla="*/ 128 h 16"/>
                  <a:gd name="T10" fmla="*/ 0 60000 65536"/>
                  <a:gd name="T11" fmla="*/ 0 60000 65536"/>
                  <a:gd name="T12" fmla="*/ 0 60000 65536"/>
                  <a:gd name="T13" fmla="*/ 0 60000 65536"/>
                  <a:gd name="T14" fmla="*/ 0 60000 65536"/>
                  <a:gd name="T15" fmla="*/ 0 w 8"/>
                  <a:gd name="T16" fmla="*/ 0 h 16"/>
                  <a:gd name="T17" fmla="*/ 8 w 8"/>
                  <a:gd name="T18" fmla="*/ 16 h 16"/>
                </a:gdLst>
                <a:ahLst/>
                <a:cxnLst>
                  <a:cxn ang="T10">
                    <a:pos x="T0" y="T1"/>
                  </a:cxn>
                  <a:cxn ang="T11">
                    <a:pos x="T2" y="T3"/>
                  </a:cxn>
                  <a:cxn ang="T12">
                    <a:pos x="T4" y="T5"/>
                  </a:cxn>
                  <a:cxn ang="T13">
                    <a:pos x="T6" y="T7"/>
                  </a:cxn>
                  <a:cxn ang="T14">
                    <a:pos x="T8" y="T9"/>
                  </a:cxn>
                </a:cxnLst>
                <a:rect l="T15" t="T16" r="T17" b="T18"/>
                <a:pathLst>
                  <a:path w="8" h="16">
                    <a:moveTo>
                      <a:pt x="8" y="2"/>
                    </a:moveTo>
                    <a:cubicBezTo>
                      <a:pt x="8" y="2"/>
                      <a:pt x="6" y="10"/>
                      <a:pt x="6" y="13"/>
                    </a:cubicBezTo>
                    <a:cubicBezTo>
                      <a:pt x="5" y="15"/>
                      <a:pt x="2" y="16"/>
                      <a:pt x="2" y="16"/>
                    </a:cubicBezTo>
                    <a:cubicBezTo>
                      <a:pt x="0" y="0"/>
                      <a:pt x="0" y="0"/>
                      <a:pt x="0" y="0"/>
                    </a:cubicBezTo>
                    <a:lnTo>
                      <a:pt x="8" y="2"/>
                    </a:lnTo>
                    <a:close/>
                  </a:path>
                </a:pathLst>
              </a:custGeom>
              <a:solidFill>
                <a:srgbClr val="0B3C68"/>
              </a:solidFill>
              <a:ln w="9525">
                <a:noFill/>
                <a:round/>
              </a:ln>
            </p:spPr>
            <p:txBody>
              <a:bodyPr/>
              <a:lstStyle/>
              <a:p>
                <a:endParaRPr lang="zh-CN" altLang="en-US"/>
              </a:p>
            </p:txBody>
          </p:sp>
          <p:sp>
            <p:nvSpPr>
              <p:cNvPr id="80" name="Freeform 206"/>
              <p:cNvSpPr>
                <a:spLocks noChangeAspect="1"/>
              </p:cNvSpPr>
              <p:nvPr/>
            </p:nvSpPr>
            <p:spPr bwMode="auto">
              <a:xfrm>
                <a:off x="711" y="2258"/>
                <a:ext cx="182" cy="82"/>
              </a:xfrm>
              <a:custGeom>
                <a:avLst/>
                <a:gdLst>
                  <a:gd name="T0" fmla="*/ 0 w 91"/>
                  <a:gd name="T1" fmla="*/ 0 h 41"/>
                  <a:gd name="T2" fmla="*/ 64 w 91"/>
                  <a:gd name="T3" fmla="*/ 1088 h 41"/>
                  <a:gd name="T4" fmla="*/ 768 w 91"/>
                  <a:gd name="T5" fmla="*/ 1280 h 41"/>
                  <a:gd name="T6" fmla="*/ 2880 w 91"/>
                  <a:gd name="T7" fmla="*/ 1472 h 41"/>
                  <a:gd name="T8" fmla="*/ 4928 w 91"/>
                  <a:gd name="T9" fmla="*/ 2432 h 41"/>
                  <a:gd name="T10" fmla="*/ 5696 w 91"/>
                  <a:gd name="T11" fmla="*/ 2624 h 41"/>
                  <a:gd name="T12" fmla="*/ 5824 w 91"/>
                  <a:gd name="T13" fmla="*/ 1472 h 41"/>
                  <a:gd name="T14" fmla="*/ 0 w 91"/>
                  <a:gd name="T15" fmla="*/ 0 h 41"/>
                  <a:gd name="T16" fmla="*/ 0 60000 65536"/>
                  <a:gd name="T17" fmla="*/ 0 60000 65536"/>
                  <a:gd name="T18" fmla="*/ 0 60000 65536"/>
                  <a:gd name="T19" fmla="*/ 0 60000 65536"/>
                  <a:gd name="T20" fmla="*/ 0 60000 65536"/>
                  <a:gd name="T21" fmla="*/ 0 60000 65536"/>
                  <a:gd name="T22" fmla="*/ 0 60000 65536"/>
                  <a:gd name="T23" fmla="*/ 0 60000 65536"/>
                  <a:gd name="T24" fmla="*/ 0 w 91"/>
                  <a:gd name="T25" fmla="*/ 0 h 41"/>
                  <a:gd name="T26" fmla="*/ 91 w 91"/>
                  <a:gd name="T27" fmla="*/ 41 h 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 h="41">
                    <a:moveTo>
                      <a:pt x="0" y="0"/>
                    </a:moveTo>
                    <a:cubicBezTo>
                      <a:pt x="0" y="0"/>
                      <a:pt x="1" y="12"/>
                      <a:pt x="1" y="17"/>
                    </a:cubicBezTo>
                    <a:cubicBezTo>
                      <a:pt x="5" y="18"/>
                      <a:pt x="9" y="19"/>
                      <a:pt x="12" y="20"/>
                    </a:cubicBezTo>
                    <a:cubicBezTo>
                      <a:pt x="16" y="20"/>
                      <a:pt x="30" y="18"/>
                      <a:pt x="45" y="23"/>
                    </a:cubicBezTo>
                    <a:cubicBezTo>
                      <a:pt x="59" y="27"/>
                      <a:pt x="71" y="36"/>
                      <a:pt x="77" y="38"/>
                    </a:cubicBezTo>
                    <a:cubicBezTo>
                      <a:pt x="82" y="39"/>
                      <a:pt x="89" y="41"/>
                      <a:pt x="89" y="41"/>
                    </a:cubicBezTo>
                    <a:cubicBezTo>
                      <a:pt x="91" y="23"/>
                      <a:pt x="91" y="23"/>
                      <a:pt x="91" y="23"/>
                    </a:cubicBezTo>
                    <a:lnTo>
                      <a:pt x="0" y="0"/>
                    </a:lnTo>
                    <a:close/>
                  </a:path>
                </a:pathLst>
              </a:custGeom>
              <a:solidFill>
                <a:srgbClr val="5D7695"/>
              </a:solidFill>
              <a:ln w="9525">
                <a:noFill/>
                <a:round/>
              </a:ln>
            </p:spPr>
            <p:txBody>
              <a:bodyPr/>
              <a:lstStyle/>
              <a:p>
                <a:endParaRPr lang="zh-CN" altLang="en-US"/>
              </a:p>
            </p:txBody>
          </p:sp>
          <p:sp>
            <p:nvSpPr>
              <p:cNvPr id="81" name="Freeform 207"/>
              <p:cNvSpPr>
                <a:spLocks noChangeAspect="1"/>
              </p:cNvSpPr>
              <p:nvPr/>
            </p:nvSpPr>
            <p:spPr bwMode="auto">
              <a:xfrm>
                <a:off x="905" y="2084"/>
                <a:ext cx="24" cy="230"/>
              </a:xfrm>
              <a:custGeom>
                <a:avLst/>
                <a:gdLst>
                  <a:gd name="T0" fmla="*/ 2 w 24"/>
                  <a:gd name="T1" fmla="*/ 230 h 230"/>
                  <a:gd name="T2" fmla="*/ 8 w 24"/>
                  <a:gd name="T3" fmla="*/ 224 h 230"/>
                  <a:gd name="T4" fmla="*/ 24 w 24"/>
                  <a:gd name="T5" fmla="*/ 0 h 230"/>
                  <a:gd name="T6" fmla="*/ 18 w 24"/>
                  <a:gd name="T7" fmla="*/ 0 h 230"/>
                  <a:gd name="T8" fmla="*/ 0 w 24"/>
                  <a:gd name="T9" fmla="*/ 228 h 230"/>
                  <a:gd name="T10" fmla="*/ 2 w 24"/>
                  <a:gd name="T11" fmla="*/ 230 h 230"/>
                  <a:gd name="T12" fmla="*/ 0 60000 65536"/>
                  <a:gd name="T13" fmla="*/ 0 60000 65536"/>
                  <a:gd name="T14" fmla="*/ 0 60000 65536"/>
                  <a:gd name="T15" fmla="*/ 0 60000 65536"/>
                  <a:gd name="T16" fmla="*/ 0 60000 65536"/>
                  <a:gd name="T17" fmla="*/ 0 60000 65536"/>
                  <a:gd name="T18" fmla="*/ 0 w 24"/>
                  <a:gd name="T19" fmla="*/ 0 h 230"/>
                  <a:gd name="T20" fmla="*/ 24 w 24"/>
                  <a:gd name="T21" fmla="*/ 230 h 230"/>
                </a:gdLst>
                <a:ahLst/>
                <a:cxnLst>
                  <a:cxn ang="T12">
                    <a:pos x="T0" y="T1"/>
                  </a:cxn>
                  <a:cxn ang="T13">
                    <a:pos x="T2" y="T3"/>
                  </a:cxn>
                  <a:cxn ang="T14">
                    <a:pos x="T4" y="T5"/>
                  </a:cxn>
                  <a:cxn ang="T15">
                    <a:pos x="T6" y="T7"/>
                  </a:cxn>
                  <a:cxn ang="T16">
                    <a:pos x="T8" y="T9"/>
                  </a:cxn>
                  <a:cxn ang="T17">
                    <a:pos x="T10" y="T11"/>
                  </a:cxn>
                </a:cxnLst>
                <a:rect l="T18" t="T19" r="T20" b="T21"/>
                <a:pathLst>
                  <a:path w="24" h="230">
                    <a:moveTo>
                      <a:pt x="2" y="230"/>
                    </a:moveTo>
                    <a:lnTo>
                      <a:pt x="8" y="224"/>
                    </a:lnTo>
                    <a:lnTo>
                      <a:pt x="24" y="0"/>
                    </a:lnTo>
                    <a:lnTo>
                      <a:pt x="18" y="0"/>
                    </a:lnTo>
                    <a:lnTo>
                      <a:pt x="0" y="228"/>
                    </a:lnTo>
                    <a:lnTo>
                      <a:pt x="2" y="230"/>
                    </a:lnTo>
                    <a:close/>
                  </a:path>
                </a:pathLst>
              </a:custGeom>
              <a:solidFill>
                <a:srgbClr val="0B3C68"/>
              </a:solidFill>
              <a:ln w="9525">
                <a:noFill/>
                <a:round/>
              </a:ln>
            </p:spPr>
            <p:txBody>
              <a:bodyPr/>
              <a:lstStyle/>
              <a:p>
                <a:endParaRPr lang="zh-CN" altLang="en-US"/>
              </a:p>
            </p:txBody>
          </p:sp>
          <p:sp>
            <p:nvSpPr>
              <p:cNvPr id="82" name="Freeform 208"/>
              <p:cNvSpPr>
                <a:spLocks noChangeAspect="1"/>
              </p:cNvSpPr>
              <p:nvPr/>
            </p:nvSpPr>
            <p:spPr bwMode="auto">
              <a:xfrm>
                <a:off x="905" y="2084"/>
                <a:ext cx="24" cy="230"/>
              </a:xfrm>
              <a:custGeom>
                <a:avLst/>
                <a:gdLst>
                  <a:gd name="T0" fmla="*/ 2 w 24"/>
                  <a:gd name="T1" fmla="*/ 230 h 230"/>
                  <a:gd name="T2" fmla="*/ 8 w 24"/>
                  <a:gd name="T3" fmla="*/ 224 h 230"/>
                  <a:gd name="T4" fmla="*/ 24 w 24"/>
                  <a:gd name="T5" fmla="*/ 0 h 230"/>
                  <a:gd name="T6" fmla="*/ 18 w 24"/>
                  <a:gd name="T7" fmla="*/ 0 h 230"/>
                  <a:gd name="T8" fmla="*/ 0 w 24"/>
                  <a:gd name="T9" fmla="*/ 228 h 230"/>
                  <a:gd name="T10" fmla="*/ 0 60000 65536"/>
                  <a:gd name="T11" fmla="*/ 0 60000 65536"/>
                  <a:gd name="T12" fmla="*/ 0 60000 65536"/>
                  <a:gd name="T13" fmla="*/ 0 60000 65536"/>
                  <a:gd name="T14" fmla="*/ 0 60000 65536"/>
                  <a:gd name="T15" fmla="*/ 0 w 24"/>
                  <a:gd name="T16" fmla="*/ 0 h 230"/>
                  <a:gd name="T17" fmla="*/ 24 w 24"/>
                  <a:gd name="T18" fmla="*/ 230 h 230"/>
                </a:gdLst>
                <a:ahLst/>
                <a:cxnLst>
                  <a:cxn ang="T10">
                    <a:pos x="T0" y="T1"/>
                  </a:cxn>
                  <a:cxn ang="T11">
                    <a:pos x="T2" y="T3"/>
                  </a:cxn>
                  <a:cxn ang="T12">
                    <a:pos x="T4" y="T5"/>
                  </a:cxn>
                  <a:cxn ang="T13">
                    <a:pos x="T6" y="T7"/>
                  </a:cxn>
                  <a:cxn ang="T14">
                    <a:pos x="T8" y="T9"/>
                  </a:cxn>
                </a:cxnLst>
                <a:rect l="T15" t="T16" r="T17" b="T18"/>
                <a:pathLst>
                  <a:path w="24" h="230">
                    <a:moveTo>
                      <a:pt x="2" y="230"/>
                    </a:moveTo>
                    <a:lnTo>
                      <a:pt x="8" y="224"/>
                    </a:lnTo>
                    <a:lnTo>
                      <a:pt x="24" y="0"/>
                    </a:lnTo>
                    <a:lnTo>
                      <a:pt x="18" y="0"/>
                    </a:lnTo>
                    <a:lnTo>
                      <a:pt x="0" y="228"/>
                    </a:lnTo>
                  </a:path>
                </a:pathLst>
              </a:custGeom>
              <a:noFill/>
              <a:ln w="9525">
                <a:noFill/>
                <a:round/>
              </a:ln>
            </p:spPr>
            <p:txBody>
              <a:bodyPr/>
              <a:lstStyle/>
              <a:p>
                <a:endParaRPr lang="zh-CN" altLang="en-US"/>
              </a:p>
            </p:txBody>
          </p:sp>
          <p:sp>
            <p:nvSpPr>
              <p:cNvPr id="83" name="Freeform 209"/>
              <p:cNvSpPr>
                <a:spLocks noChangeAspect="1"/>
              </p:cNvSpPr>
              <p:nvPr/>
            </p:nvSpPr>
            <p:spPr bwMode="auto">
              <a:xfrm>
                <a:off x="695" y="2064"/>
                <a:ext cx="228" cy="250"/>
              </a:xfrm>
              <a:custGeom>
                <a:avLst/>
                <a:gdLst>
                  <a:gd name="T0" fmla="*/ 6784 w 114"/>
                  <a:gd name="T1" fmla="*/ 8000 h 125"/>
                  <a:gd name="T2" fmla="*/ 0 w 114"/>
                  <a:gd name="T3" fmla="*/ 6272 h 125"/>
                  <a:gd name="T4" fmla="*/ 448 w 114"/>
                  <a:gd name="T5" fmla="*/ 256 h 125"/>
                  <a:gd name="T6" fmla="*/ 640 w 114"/>
                  <a:gd name="T7" fmla="*/ 64 h 125"/>
                  <a:gd name="T8" fmla="*/ 7104 w 114"/>
                  <a:gd name="T9" fmla="*/ 576 h 125"/>
                  <a:gd name="T10" fmla="*/ 7296 w 114"/>
                  <a:gd name="T11" fmla="*/ 704 h 125"/>
                  <a:gd name="T12" fmla="*/ 6784 w 114"/>
                  <a:gd name="T13" fmla="*/ 8000 h 125"/>
                  <a:gd name="T14" fmla="*/ 0 60000 65536"/>
                  <a:gd name="T15" fmla="*/ 0 60000 65536"/>
                  <a:gd name="T16" fmla="*/ 0 60000 65536"/>
                  <a:gd name="T17" fmla="*/ 0 60000 65536"/>
                  <a:gd name="T18" fmla="*/ 0 60000 65536"/>
                  <a:gd name="T19" fmla="*/ 0 60000 65536"/>
                  <a:gd name="T20" fmla="*/ 0 60000 65536"/>
                  <a:gd name="T21" fmla="*/ 0 w 114"/>
                  <a:gd name="T22" fmla="*/ 0 h 125"/>
                  <a:gd name="T23" fmla="*/ 114 w 114"/>
                  <a:gd name="T24" fmla="*/ 125 h 1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125">
                    <a:moveTo>
                      <a:pt x="106" y="125"/>
                    </a:moveTo>
                    <a:cubicBezTo>
                      <a:pt x="70" y="116"/>
                      <a:pt x="19" y="104"/>
                      <a:pt x="0" y="98"/>
                    </a:cubicBezTo>
                    <a:cubicBezTo>
                      <a:pt x="2" y="74"/>
                      <a:pt x="3" y="46"/>
                      <a:pt x="7" y="4"/>
                    </a:cubicBezTo>
                    <a:cubicBezTo>
                      <a:pt x="7" y="2"/>
                      <a:pt x="7" y="0"/>
                      <a:pt x="10" y="1"/>
                    </a:cubicBezTo>
                    <a:cubicBezTo>
                      <a:pt x="10" y="1"/>
                      <a:pt x="109" y="9"/>
                      <a:pt x="111" y="9"/>
                    </a:cubicBezTo>
                    <a:cubicBezTo>
                      <a:pt x="114" y="9"/>
                      <a:pt x="114" y="9"/>
                      <a:pt x="114" y="11"/>
                    </a:cubicBezTo>
                    <a:lnTo>
                      <a:pt x="106" y="125"/>
                    </a:lnTo>
                    <a:close/>
                  </a:path>
                </a:pathLst>
              </a:custGeom>
              <a:solidFill>
                <a:srgbClr val="8BA6BD"/>
              </a:solidFill>
              <a:ln w="9525">
                <a:noFill/>
                <a:round/>
              </a:ln>
            </p:spPr>
            <p:txBody>
              <a:bodyPr/>
              <a:lstStyle/>
              <a:p>
                <a:endParaRPr lang="zh-CN" altLang="en-US"/>
              </a:p>
            </p:txBody>
          </p:sp>
          <p:sp>
            <p:nvSpPr>
              <p:cNvPr id="84" name="Freeform 210"/>
              <p:cNvSpPr>
                <a:spLocks noChangeAspect="1"/>
              </p:cNvSpPr>
              <p:nvPr/>
            </p:nvSpPr>
            <p:spPr bwMode="auto">
              <a:xfrm>
                <a:off x="719" y="2084"/>
                <a:ext cx="178" cy="184"/>
              </a:xfrm>
              <a:custGeom>
                <a:avLst/>
                <a:gdLst>
                  <a:gd name="T0" fmla="*/ 5696 w 89"/>
                  <a:gd name="T1" fmla="*/ 512 h 92"/>
                  <a:gd name="T2" fmla="*/ 256 w 89"/>
                  <a:gd name="T3" fmla="*/ 0 h 92"/>
                  <a:gd name="T4" fmla="*/ 0 w 89"/>
                  <a:gd name="T5" fmla="*/ 4864 h 92"/>
                  <a:gd name="T6" fmla="*/ 5184 w 89"/>
                  <a:gd name="T7" fmla="*/ 5888 h 92"/>
                  <a:gd name="T8" fmla="*/ 5696 w 89"/>
                  <a:gd name="T9" fmla="*/ 512 h 92"/>
                  <a:gd name="T10" fmla="*/ 0 60000 65536"/>
                  <a:gd name="T11" fmla="*/ 0 60000 65536"/>
                  <a:gd name="T12" fmla="*/ 0 60000 65536"/>
                  <a:gd name="T13" fmla="*/ 0 60000 65536"/>
                  <a:gd name="T14" fmla="*/ 0 60000 65536"/>
                  <a:gd name="T15" fmla="*/ 0 w 89"/>
                  <a:gd name="T16" fmla="*/ 0 h 92"/>
                  <a:gd name="T17" fmla="*/ 89 w 89"/>
                  <a:gd name="T18" fmla="*/ 92 h 92"/>
                </a:gdLst>
                <a:ahLst/>
                <a:cxnLst>
                  <a:cxn ang="T10">
                    <a:pos x="T0" y="T1"/>
                  </a:cxn>
                  <a:cxn ang="T11">
                    <a:pos x="T2" y="T3"/>
                  </a:cxn>
                  <a:cxn ang="T12">
                    <a:pos x="T4" y="T5"/>
                  </a:cxn>
                  <a:cxn ang="T13">
                    <a:pos x="T6" y="T7"/>
                  </a:cxn>
                  <a:cxn ang="T14">
                    <a:pos x="T8" y="T9"/>
                  </a:cxn>
                </a:cxnLst>
                <a:rect l="T15" t="T16" r="T17" b="T18"/>
                <a:pathLst>
                  <a:path w="89" h="92">
                    <a:moveTo>
                      <a:pt x="89" y="8"/>
                    </a:moveTo>
                    <a:cubicBezTo>
                      <a:pt x="4" y="0"/>
                      <a:pt x="4" y="0"/>
                      <a:pt x="4" y="0"/>
                    </a:cubicBezTo>
                    <a:cubicBezTo>
                      <a:pt x="1" y="24"/>
                      <a:pt x="1" y="50"/>
                      <a:pt x="0" y="76"/>
                    </a:cubicBezTo>
                    <a:cubicBezTo>
                      <a:pt x="29" y="85"/>
                      <a:pt x="50" y="89"/>
                      <a:pt x="81" y="92"/>
                    </a:cubicBezTo>
                    <a:cubicBezTo>
                      <a:pt x="89" y="8"/>
                      <a:pt x="89" y="8"/>
                      <a:pt x="89" y="8"/>
                    </a:cubicBezTo>
                  </a:path>
                </a:pathLst>
              </a:custGeom>
              <a:solidFill>
                <a:srgbClr val="0B3C68"/>
              </a:solidFill>
              <a:ln w="9525">
                <a:noFill/>
                <a:round/>
              </a:ln>
            </p:spPr>
            <p:txBody>
              <a:bodyPr/>
              <a:lstStyle/>
              <a:p>
                <a:endParaRPr lang="zh-CN" altLang="en-US"/>
              </a:p>
            </p:txBody>
          </p:sp>
          <p:sp>
            <p:nvSpPr>
              <p:cNvPr id="85" name="Freeform 211"/>
              <p:cNvSpPr>
                <a:spLocks noChangeAspect="1"/>
              </p:cNvSpPr>
              <p:nvPr/>
            </p:nvSpPr>
            <p:spPr bwMode="auto">
              <a:xfrm>
                <a:off x="725" y="2088"/>
                <a:ext cx="170" cy="176"/>
              </a:xfrm>
              <a:custGeom>
                <a:avLst/>
                <a:gdLst>
                  <a:gd name="T0" fmla="*/ 5440 w 85"/>
                  <a:gd name="T1" fmla="*/ 448 h 88"/>
                  <a:gd name="T2" fmla="*/ 192 w 85"/>
                  <a:gd name="T3" fmla="*/ 0 h 88"/>
                  <a:gd name="T4" fmla="*/ 0 w 85"/>
                  <a:gd name="T5" fmla="*/ 4672 h 88"/>
                  <a:gd name="T6" fmla="*/ 4928 w 85"/>
                  <a:gd name="T7" fmla="*/ 5632 h 88"/>
                  <a:gd name="T8" fmla="*/ 5440 w 85"/>
                  <a:gd name="T9" fmla="*/ 512 h 88"/>
                  <a:gd name="T10" fmla="*/ 0 60000 65536"/>
                  <a:gd name="T11" fmla="*/ 0 60000 65536"/>
                  <a:gd name="T12" fmla="*/ 0 60000 65536"/>
                  <a:gd name="T13" fmla="*/ 0 60000 65536"/>
                  <a:gd name="T14" fmla="*/ 0 60000 65536"/>
                  <a:gd name="T15" fmla="*/ 0 w 85"/>
                  <a:gd name="T16" fmla="*/ 0 h 88"/>
                  <a:gd name="T17" fmla="*/ 85 w 85"/>
                  <a:gd name="T18" fmla="*/ 88 h 88"/>
                </a:gdLst>
                <a:ahLst/>
                <a:cxnLst>
                  <a:cxn ang="T10">
                    <a:pos x="T0" y="T1"/>
                  </a:cxn>
                  <a:cxn ang="T11">
                    <a:pos x="T2" y="T3"/>
                  </a:cxn>
                  <a:cxn ang="T12">
                    <a:pos x="T4" y="T5"/>
                  </a:cxn>
                  <a:cxn ang="T13">
                    <a:pos x="T6" y="T7"/>
                  </a:cxn>
                  <a:cxn ang="T14">
                    <a:pos x="T8" y="T9"/>
                  </a:cxn>
                </a:cxnLst>
                <a:rect l="T15" t="T16" r="T17" b="T18"/>
                <a:pathLst>
                  <a:path w="85" h="88">
                    <a:moveTo>
                      <a:pt x="85" y="7"/>
                    </a:moveTo>
                    <a:cubicBezTo>
                      <a:pt x="3" y="0"/>
                      <a:pt x="3" y="0"/>
                      <a:pt x="3" y="0"/>
                    </a:cubicBezTo>
                    <a:cubicBezTo>
                      <a:pt x="0" y="23"/>
                      <a:pt x="1" y="48"/>
                      <a:pt x="0" y="73"/>
                    </a:cubicBezTo>
                    <a:cubicBezTo>
                      <a:pt x="15" y="78"/>
                      <a:pt x="47" y="85"/>
                      <a:pt x="77" y="88"/>
                    </a:cubicBezTo>
                    <a:cubicBezTo>
                      <a:pt x="85" y="8"/>
                      <a:pt x="85" y="8"/>
                      <a:pt x="85" y="8"/>
                    </a:cubicBezTo>
                  </a:path>
                </a:pathLst>
              </a:custGeom>
              <a:solidFill>
                <a:srgbClr val="D3DBE4"/>
              </a:solidFill>
              <a:ln w="9525">
                <a:noFill/>
                <a:round/>
              </a:ln>
            </p:spPr>
            <p:txBody>
              <a:bodyPr/>
              <a:lstStyle/>
              <a:p>
                <a:endParaRPr lang="zh-CN" altLang="en-US"/>
              </a:p>
            </p:txBody>
          </p:sp>
          <p:sp>
            <p:nvSpPr>
              <p:cNvPr id="86" name="Freeform 212"/>
              <p:cNvSpPr>
                <a:spLocks noChangeAspect="1"/>
              </p:cNvSpPr>
              <p:nvPr/>
            </p:nvSpPr>
            <p:spPr bwMode="auto">
              <a:xfrm>
                <a:off x="713" y="2264"/>
                <a:ext cx="180" cy="48"/>
              </a:xfrm>
              <a:custGeom>
                <a:avLst/>
                <a:gdLst>
                  <a:gd name="T0" fmla="*/ 0 w 180"/>
                  <a:gd name="T1" fmla="*/ 4 h 48"/>
                  <a:gd name="T2" fmla="*/ 180 w 180"/>
                  <a:gd name="T3" fmla="*/ 48 h 48"/>
                  <a:gd name="T4" fmla="*/ 180 w 180"/>
                  <a:gd name="T5" fmla="*/ 46 h 48"/>
                  <a:gd name="T6" fmla="*/ 0 w 180"/>
                  <a:gd name="T7" fmla="*/ 0 h 48"/>
                  <a:gd name="T8" fmla="*/ 0 w 180"/>
                  <a:gd name="T9" fmla="*/ 4 h 48"/>
                  <a:gd name="T10" fmla="*/ 0 60000 65536"/>
                  <a:gd name="T11" fmla="*/ 0 60000 65536"/>
                  <a:gd name="T12" fmla="*/ 0 60000 65536"/>
                  <a:gd name="T13" fmla="*/ 0 60000 65536"/>
                  <a:gd name="T14" fmla="*/ 0 60000 65536"/>
                  <a:gd name="T15" fmla="*/ 0 w 180"/>
                  <a:gd name="T16" fmla="*/ 0 h 48"/>
                  <a:gd name="T17" fmla="*/ 180 w 180"/>
                  <a:gd name="T18" fmla="*/ 48 h 48"/>
                </a:gdLst>
                <a:ahLst/>
                <a:cxnLst>
                  <a:cxn ang="T10">
                    <a:pos x="T0" y="T1"/>
                  </a:cxn>
                  <a:cxn ang="T11">
                    <a:pos x="T2" y="T3"/>
                  </a:cxn>
                  <a:cxn ang="T12">
                    <a:pos x="T4" y="T5"/>
                  </a:cxn>
                  <a:cxn ang="T13">
                    <a:pos x="T6" y="T7"/>
                  </a:cxn>
                  <a:cxn ang="T14">
                    <a:pos x="T8" y="T9"/>
                  </a:cxn>
                </a:cxnLst>
                <a:rect l="T15" t="T16" r="T17" b="T18"/>
                <a:pathLst>
                  <a:path w="180" h="48">
                    <a:moveTo>
                      <a:pt x="0" y="4"/>
                    </a:moveTo>
                    <a:lnTo>
                      <a:pt x="180" y="48"/>
                    </a:lnTo>
                    <a:lnTo>
                      <a:pt x="180" y="46"/>
                    </a:lnTo>
                    <a:lnTo>
                      <a:pt x="0" y="0"/>
                    </a:lnTo>
                    <a:lnTo>
                      <a:pt x="0" y="4"/>
                    </a:lnTo>
                    <a:close/>
                  </a:path>
                </a:pathLst>
              </a:custGeom>
              <a:solidFill>
                <a:srgbClr val="456488"/>
              </a:solidFill>
              <a:ln w="9525">
                <a:noFill/>
                <a:round/>
              </a:ln>
            </p:spPr>
            <p:txBody>
              <a:bodyPr/>
              <a:lstStyle/>
              <a:p>
                <a:endParaRPr lang="zh-CN" altLang="en-US"/>
              </a:p>
            </p:txBody>
          </p:sp>
          <p:sp>
            <p:nvSpPr>
              <p:cNvPr id="87" name="Freeform 213"/>
              <p:cNvSpPr>
                <a:spLocks noChangeAspect="1"/>
              </p:cNvSpPr>
              <p:nvPr/>
            </p:nvSpPr>
            <p:spPr bwMode="auto">
              <a:xfrm>
                <a:off x="581" y="2334"/>
                <a:ext cx="138" cy="34"/>
              </a:xfrm>
              <a:custGeom>
                <a:avLst/>
                <a:gdLst>
                  <a:gd name="T0" fmla="*/ 0 w 69"/>
                  <a:gd name="T1" fmla="*/ 0 h 17"/>
                  <a:gd name="T2" fmla="*/ 1280 w 69"/>
                  <a:gd name="T3" fmla="*/ 256 h 17"/>
                  <a:gd name="T4" fmla="*/ 2688 w 69"/>
                  <a:gd name="T5" fmla="*/ 320 h 17"/>
                  <a:gd name="T6" fmla="*/ 3328 w 69"/>
                  <a:gd name="T7" fmla="*/ 192 h 17"/>
                  <a:gd name="T8" fmla="*/ 3904 w 69"/>
                  <a:gd name="T9" fmla="*/ 128 h 17"/>
                  <a:gd name="T10" fmla="*/ 4096 w 69"/>
                  <a:gd name="T11" fmla="*/ 256 h 17"/>
                  <a:gd name="T12" fmla="*/ 4288 w 69"/>
                  <a:gd name="T13" fmla="*/ 448 h 17"/>
                  <a:gd name="T14" fmla="*/ 4416 w 69"/>
                  <a:gd name="T15" fmla="*/ 704 h 17"/>
                  <a:gd name="T16" fmla="*/ 4224 w 69"/>
                  <a:gd name="T17" fmla="*/ 704 h 17"/>
                  <a:gd name="T18" fmla="*/ 4096 w 69"/>
                  <a:gd name="T19" fmla="*/ 576 h 17"/>
                  <a:gd name="T20" fmla="*/ 3968 w 69"/>
                  <a:gd name="T21" fmla="*/ 448 h 17"/>
                  <a:gd name="T22" fmla="*/ 4096 w 69"/>
                  <a:gd name="T23" fmla="*/ 704 h 17"/>
                  <a:gd name="T24" fmla="*/ 4160 w 69"/>
                  <a:gd name="T25" fmla="*/ 832 h 17"/>
                  <a:gd name="T26" fmla="*/ 3840 w 69"/>
                  <a:gd name="T27" fmla="*/ 640 h 17"/>
                  <a:gd name="T28" fmla="*/ 3648 w 69"/>
                  <a:gd name="T29" fmla="*/ 512 h 17"/>
                  <a:gd name="T30" fmla="*/ 3392 w 69"/>
                  <a:gd name="T31" fmla="*/ 512 h 17"/>
                  <a:gd name="T32" fmla="*/ 3200 w 69"/>
                  <a:gd name="T33" fmla="*/ 576 h 17"/>
                  <a:gd name="T34" fmla="*/ 3136 w 69"/>
                  <a:gd name="T35" fmla="*/ 704 h 17"/>
                  <a:gd name="T36" fmla="*/ 3392 w 69"/>
                  <a:gd name="T37" fmla="*/ 768 h 17"/>
                  <a:gd name="T38" fmla="*/ 3648 w 69"/>
                  <a:gd name="T39" fmla="*/ 1024 h 17"/>
                  <a:gd name="T40" fmla="*/ 3392 w 69"/>
                  <a:gd name="T41" fmla="*/ 1088 h 17"/>
                  <a:gd name="T42" fmla="*/ 2880 w 69"/>
                  <a:gd name="T43" fmla="*/ 1024 h 17"/>
                  <a:gd name="T44" fmla="*/ 2496 w 69"/>
                  <a:gd name="T45" fmla="*/ 1024 h 17"/>
                  <a:gd name="T46" fmla="*/ 1344 w 69"/>
                  <a:gd name="T47" fmla="*/ 1024 h 17"/>
                  <a:gd name="T48" fmla="*/ 320 w 69"/>
                  <a:gd name="T49" fmla="*/ 1024 h 17"/>
                  <a:gd name="T50" fmla="*/ 0 w 69"/>
                  <a:gd name="T51" fmla="*/ 0 h 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9"/>
                  <a:gd name="T79" fmla="*/ 0 h 17"/>
                  <a:gd name="T80" fmla="*/ 69 w 69"/>
                  <a:gd name="T81" fmla="*/ 17 h 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9" h="17">
                    <a:moveTo>
                      <a:pt x="0" y="0"/>
                    </a:moveTo>
                    <a:cubicBezTo>
                      <a:pt x="0" y="0"/>
                      <a:pt x="8" y="3"/>
                      <a:pt x="20" y="4"/>
                    </a:cubicBezTo>
                    <a:cubicBezTo>
                      <a:pt x="31" y="5"/>
                      <a:pt x="36" y="7"/>
                      <a:pt x="42" y="5"/>
                    </a:cubicBezTo>
                    <a:cubicBezTo>
                      <a:pt x="48" y="3"/>
                      <a:pt x="50" y="1"/>
                      <a:pt x="52" y="3"/>
                    </a:cubicBezTo>
                    <a:cubicBezTo>
                      <a:pt x="56" y="3"/>
                      <a:pt x="61" y="2"/>
                      <a:pt x="61" y="2"/>
                    </a:cubicBezTo>
                    <a:cubicBezTo>
                      <a:pt x="61" y="2"/>
                      <a:pt x="62" y="2"/>
                      <a:pt x="64" y="4"/>
                    </a:cubicBezTo>
                    <a:cubicBezTo>
                      <a:pt x="64" y="4"/>
                      <a:pt x="66" y="6"/>
                      <a:pt x="67" y="7"/>
                    </a:cubicBezTo>
                    <a:cubicBezTo>
                      <a:pt x="68" y="8"/>
                      <a:pt x="69" y="10"/>
                      <a:pt x="69" y="11"/>
                    </a:cubicBezTo>
                    <a:cubicBezTo>
                      <a:pt x="69" y="12"/>
                      <a:pt x="68" y="13"/>
                      <a:pt x="66" y="11"/>
                    </a:cubicBezTo>
                    <a:cubicBezTo>
                      <a:pt x="65" y="10"/>
                      <a:pt x="65" y="9"/>
                      <a:pt x="64" y="9"/>
                    </a:cubicBezTo>
                    <a:cubicBezTo>
                      <a:pt x="64" y="8"/>
                      <a:pt x="62" y="8"/>
                      <a:pt x="62" y="7"/>
                    </a:cubicBezTo>
                    <a:cubicBezTo>
                      <a:pt x="63" y="9"/>
                      <a:pt x="63" y="10"/>
                      <a:pt x="64" y="11"/>
                    </a:cubicBezTo>
                    <a:cubicBezTo>
                      <a:pt x="65" y="12"/>
                      <a:pt x="66" y="12"/>
                      <a:pt x="65" y="13"/>
                    </a:cubicBezTo>
                    <a:cubicBezTo>
                      <a:pt x="65" y="13"/>
                      <a:pt x="63" y="14"/>
                      <a:pt x="60" y="10"/>
                    </a:cubicBezTo>
                    <a:cubicBezTo>
                      <a:pt x="57" y="10"/>
                      <a:pt x="57" y="8"/>
                      <a:pt x="57" y="8"/>
                    </a:cubicBezTo>
                    <a:cubicBezTo>
                      <a:pt x="57" y="8"/>
                      <a:pt x="55" y="10"/>
                      <a:pt x="53" y="8"/>
                    </a:cubicBezTo>
                    <a:cubicBezTo>
                      <a:pt x="52" y="9"/>
                      <a:pt x="50" y="9"/>
                      <a:pt x="50" y="9"/>
                    </a:cubicBezTo>
                    <a:cubicBezTo>
                      <a:pt x="50" y="9"/>
                      <a:pt x="49" y="11"/>
                      <a:pt x="49" y="11"/>
                    </a:cubicBezTo>
                    <a:cubicBezTo>
                      <a:pt x="51" y="12"/>
                      <a:pt x="52" y="12"/>
                      <a:pt x="53" y="12"/>
                    </a:cubicBezTo>
                    <a:cubicBezTo>
                      <a:pt x="54" y="12"/>
                      <a:pt x="58" y="14"/>
                      <a:pt x="57" y="16"/>
                    </a:cubicBezTo>
                    <a:cubicBezTo>
                      <a:pt x="57" y="17"/>
                      <a:pt x="56" y="17"/>
                      <a:pt x="53" y="17"/>
                    </a:cubicBezTo>
                    <a:cubicBezTo>
                      <a:pt x="50" y="16"/>
                      <a:pt x="48" y="16"/>
                      <a:pt x="45" y="16"/>
                    </a:cubicBezTo>
                    <a:cubicBezTo>
                      <a:pt x="44" y="16"/>
                      <a:pt x="41" y="16"/>
                      <a:pt x="39" y="16"/>
                    </a:cubicBezTo>
                    <a:cubicBezTo>
                      <a:pt x="36" y="16"/>
                      <a:pt x="21" y="16"/>
                      <a:pt x="21" y="16"/>
                    </a:cubicBezTo>
                    <a:cubicBezTo>
                      <a:pt x="5" y="16"/>
                      <a:pt x="5" y="16"/>
                      <a:pt x="5" y="16"/>
                    </a:cubicBezTo>
                    <a:cubicBezTo>
                      <a:pt x="5" y="16"/>
                      <a:pt x="2" y="9"/>
                      <a:pt x="0" y="0"/>
                    </a:cubicBezTo>
                    <a:close/>
                  </a:path>
                </a:pathLst>
              </a:custGeom>
              <a:solidFill>
                <a:srgbClr val="F8C6AC"/>
              </a:solidFill>
              <a:ln w="9525">
                <a:noFill/>
                <a:round/>
              </a:ln>
            </p:spPr>
            <p:txBody>
              <a:bodyPr/>
              <a:lstStyle/>
              <a:p>
                <a:endParaRPr lang="zh-CN" altLang="en-US"/>
              </a:p>
            </p:txBody>
          </p:sp>
          <p:sp>
            <p:nvSpPr>
              <p:cNvPr id="88" name="Freeform 214"/>
              <p:cNvSpPr>
                <a:spLocks noChangeAspect="1"/>
              </p:cNvSpPr>
              <p:nvPr/>
            </p:nvSpPr>
            <p:spPr bwMode="auto">
              <a:xfrm>
                <a:off x="677" y="2348"/>
                <a:ext cx="4" cy="4"/>
              </a:xfrm>
              <a:custGeom>
                <a:avLst/>
                <a:gdLst>
                  <a:gd name="T0" fmla="*/ 0 w 2"/>
                  <a:gd name="T1" fmla="*/ 0 h 2"/>
                  <a:gd name="T2" fmla="*/ 128 w 2"/>
                  <a:gd name="T3" fmla="*/ 128 h 2"/>
                  <a:gd name="T4" fmla="*/ 128 w 2"/>
                  <a:gd name="T5" fmla="*/ 128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cubicBezTo>
                      <a:pt x="0" y="0"/>
                      <a:pt x="1" y="1"/>
                      <a:pt x="2" y="2"/>
                    </a:cubicBezTo>
                    <a:cubicBezTo>
                      <a:pt x="2" y="2"/>
                      <a:pt x="2" y="2"/>
                      <a:pt x="2" y="2"/>
                    </a:cubicBezTo>
                    <a:cubicBezTo>
                      <a:pt x="2" y="2"/>
                      <a:pt x="1" y="0"/>
                      <a:pt x="0" y="0"/>
                    </a:cubicBezTo>
                    <a:close/>
                  </a:path>
                </a:pathLst>
              </a:custGeom>
              <a:solidFill>
                <a:srgbClr val="D6AB96"/>
              </a:solidFill>
              <a:ln w="9525">
                <a:noFill/>
                <a:round/>
              </a:ln>
            </p:spPr>
            <p:txBody>
              <a:bodyPr/>
              <a:lstStyle/>
              <a:p>
                <a:endParaRPr lang="zh-CN" altLang="en-US"/>
              </a:p>
            </p:txBody>
          </p:sp>
          <p:sp>
            <p:nvSpPr>
              <p:cNvPr id="89" name="Freeform 215"/>
              <p:cNvSpPr>
                <a:spLocks noChangeAspect="1"/>
              </p:cNvSpPr>
              <p:nvPr/>
            </p:nvSpPr>
            <p:spPr bwMode="auto">
              <a:xfrm>
                <a:off x="685" y="2344"/>
                <a:ext cx="2" cy="6"/>
              </a:xfrm>
              <a:custGeom>
                <a:avLst/>
                <a:gdLst>
                  <a:gd name="T0" fmla="*/ 0 w 1"/>
                  <a:gd name="T1" fmla="*/ 0 h 3"/>
                  <a:gd name="T2" fmla="*/ 64 w 1"/>
                  <a:gd name="T3" fmla="*/ 192 h 3"/>
                  <a:gd name="T4" fmla="*/ 64 w 1"/>
                  <a:gd name="T5" fmla="*/ 192 h 3"/>
                  <a:gd name="T6" fmla="*/ 0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cubicBezTo>
                      <a:pt x="0" y="0"/>
                      <a:pt x="0" y="2"/>
                      <a:pt x="1" y="3"/>
                    </a:cubicBezTo>
                    <a:cubicBezTo>
                      <a:pt x="1" y="3"/>
                      <a:pt x="1" y="3"/>
                      <a:pt x="1" y="3"/>
                    </a:cubicBezTo>
                    <a:cubicBezTo>
                      <a:pt x="1" y="3"/>
                      <a:pt x="0" y="2"/>
                      <a:pt x="0" y="0"/>
                    </a:cubicBezTo>
                    <a:close/>
                  </a:path>
                </a:pathLst>
              </a:custGeom>
              <a:solidFill>
                <a:srgbClr val="D6AB96"/>
              </a:solidFill>
              <a:ln w="9525">
                <a:noFill/>
                <a:round/>
              </a:ln>
            </p:spPr>
            <p:txBody>
              <a:bodyPr/>
              <a:lstStyle/>
              <a:p>
                <a:endParaRPr lang="zh-CN" altLang="en-US"/>
              </a:p>
            </p:txBody>
          </p:sp>
          <p:sp>
            <p:nvSpPr>
              <p:cNvPr id="90" name="Freeform 216"/>
              <p:cNvSpPr>
                <a:spLocks noChangeAspect="1"/>
              </p:cNvSpPr>
              <p:nvPr/>
            </p:nvSpPr>
            <p:spPr bwMode="auto">
              <a:xfrm>
                <a:off x="671" y="2350"/>
                <a:ext cx="8" cy="6"/>
              </a:xfrm>
              <a:custGeom>
                <a:avLst/>
                <a:gdLst>
                  <a:gd name="T0" fmla="*/ 64 w 4"/>
                  <a:gd name="T1" fmla="*/ 0 h 3"/>
                  <a:gd name="T2" fmla="*/ 256 w 4"/>
                  <a:gd name="T3" fmla="*/ 192 h 3"/>
                  <a:gd name="T4" fmla="*/ 256 w 4"/>
                  <a:gd name="T5" fmla="*/ 192 h 3"/>
                  <a:gd name="T6" fmla="*/ 64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1" y="0"/>
                    </a:moveTo>
                    <a:cubicBezTo>
                      <a:pt x="1" y="0"/>
                      <a:pt x="0" y="2"/>
                      <a:pt x="4" y="3"/>
                    </a:cubicBezTo>
                    <a:cubicBezTo>
                      <a:pt x="4" y="3"/>
                      <a:pt x="4" y="3"/>
                      <a:pt x="4" y="3"/>
                    </a:cubicBezTo>
                    <a:cubicBezTo>
                      <a:pt x="4" y="3"/>
                      <a:pt x="2" y="3"/>
                      <a:pt x="1" y="0"/>
                    </a:cubicBezTo>
                    <a:close/>
                  </a:path>
                </a:pathLst>
              </a:custGeom>
              <a:solidFill>
                <a:srgbClr val="D6AB96"/>
              </a:solidFill>
              <a:ln w="9525">
                <a:noFill/>
                <a:round/>
              </a:ln>
            </p:spPr>
            <p:txBody>
              <a:bodyPr/>
              <a:lstStyle/>
              <a:p>
                <a:endParaRPr lang="zh-CN" altLang="en-US"/>
              </a:p>
            </p:txBody>
          </p:sp>
          <p:sp>
            <p:nvSpPr>
              <p:cNvPr id="91" name="Freeform 217"/>
              <p:cNvSpPr>
                <a:spLocks noChangeAspect="1"/>
              </p:cNvSpPr>
              <p:nvPr/>
            </p:nvSpPr>
            <p:spPr bwMode="auto">
              <a:xfrm>
                <a:off x="446" y="2166"/>
                <a:ext cx="197" cy="274"/>
              </a:xfrm>
              <a:custGeom>
                <a:avLst/>
                <a:gdLst>
                  <a:gd name="T0" fmla="*/ 5355 w 98"/>
                  <a:gd name="T1" fmla="*/ 3264 h 137"/>
                  <a:gd name="T2" fmla="*/ 5548 w 98"/>
                  <a:gd name="T3" fmla="*/ 5184 h 137"/>
                  <a:gd name="T4" fmla="*/ 5880 w 98"/>
                  <a:gd name="T5" fmla="*/ 6144 h 137"/>
                  <a:gd name="T6" fmla="*/ 6272 w 98"/>
                  <a:gd name="T7" fmla="*/ 6528 h 137"/>
                  <a:gd name="T8" fmla="*/ 5880 w 98"/>
                  <a:gd name="T9" fmla="*/ 7680 h 137"/>
                  <a:gd name="T10" fmla="*/ 4752 w 98"/>
                  <a:gd name="T11" fmla="*/ 8064 h 137"/>
                  <a:gd name="T12" fmla="*/ 4296 w 98"/>
                  <a:gd name="T13" fmla="*/ 8384 h 137"/>
                  <a:gd name="T14" fmla="*/ 4101 w 98"/>
                  <a:gd name="T15" fmla="*/ 8704 h 137"/>
                  <a:gd name="T16" fmla="*/ 521 w 98"/>
                  <a:gd name="T17" fmla="*/ 8192 h 137"/>
                  <a:gd name="T18" fmla="*/ 2300 w 98"/>
                  <a:gd name="T19" fmla="*/ 64 h 137"/>
                  <a:gd name="T20" fmla="*/ 4231 w 98"/>
                  <a:gd name="T21" fmla="*/ 704 h 137"/>
                  <a:gd name="T22" fmla="*/ 4688 w 98"/>
                  <a:gd name="T23" fmla="*/ 1536 h 137"/>
                  <a:gd name="T24" fmla="*/ 5355 w 98"/>
                  <a:gd name="T25" fmla="*/ 3264 h 1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8"/>
                  <a:gd name="T40" fmla="*/ 0 h 137"/>
                  <a:gd name="T41" fmla="*/ 98 w 98"/>
                  <a:gd name="T42" fmla="*/ 137 h 1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8" h="137">
                    <a:moveTo>
                      <a:pt x="81" y="51"/>
                    </a:moveTo>
                    <a:cubicBezTo>
                      <a:pt x="82" y="64"/>
                      <a:pt x="83" y="78"/>
                      <a:pt x="84" y="81"/>
                    </a:cubicBezTo>
                    <a:cubicBezTo>
                      <a:pt x="88" y="88"/>
                      <a:pt x="89" y="93"/>
                      <a:pt x="89" y="96"/>
                    </a:cubicBezTo>
                    <a:cubicBezTo>
                      <a:pt x="91" y="100"/>
                      <a:pt x="93" y="93"/>
                      <a:pt x="95" y="102"/>
                    </a:cubicBezTo>
                    <a:cubicBezTo>
                      <a:pt x="98" y="108"/>
                      <a:pt x="89" y="120"/>
                      <a:pt x="89" y="120"/>
                    </a:cubicBezTo>
                    <a:cubicBezTo>
                      <a:pt x="72" y="126"/>
                      <a:pt x="72" y="126"/>
                      <a:pt x="72" y="126"/>
                    </a:cubicBezTo>
                    <a:cubicBezTo>
                      <a:pt x="65" y="131"/>
                      <a:pt x="65" y="131"/>
                      <a:pt x="65" y="131"/>
                    </a:cubicBezTo>
                    <a:cubicBezTo>
                      <a:pt x="62" y="136"/>
                      <a:pt x="62" y="136"/>
                      <a:pt x="62" y="136"/>
                    </a:cubicBezTo>
                    <a:cubicBezTo>
                      <a:pt x="59" y="136"/>
                      <a:pt x="12" y="137"/>
                      <a:pt x="8" y="128"/>
                    </a:cubicBezTo>
                    <a:cubicBezTo>
                      <a:pt x="0" y="76"/>
                      <a:pt x="2" y="13"/>
                      <a:pt x="35" y="1"/>
                    </a:cubicBezTo>
                    <a:cubicBezTo>
                      <a:pt x="36" y="0"/>
                      <a:pt x="64" y="11"/>
                      <a:pt x="64" y="11"/>
                    </a:cubicBezTo>
                    <a:cubicBezTo>
                      <a:pt x="71" y="24"/>
                      <a:pt x="71" y="24"/>
                      <a:pt x="71" y="24"/>
                    </a:cubicBezTo>
                    <a:cubicBezTo>
                      <a:pt x="71" y="24"/>
                      <a:pt x="80" y="25"/>
                      <a:pt x="81" y="51"/>
                    </a:cubicBezTo>
                    <a:close/>
                  </a:path>
                </a:pathLst>
              </a:custGeom>
              <a:solidFill>
                <a:srgbClr val="EEE8EB"/>
              </a:solidFill>
              <a:ln w="9525">
                <a:noFill/>
                <a:round/>
              </a:ln>
            </p:spPr>
            <p:txBody>
              <a:bodyPr/>
              <a:lstStyle/>
              <a:p>
                <a:endParaRPr lang="zh-CN" altLang="en-US"/>
              </a:p>
            </p:txBody>
          </p:sp>
          <p:sp>
            <p:nvSpPr>
              <p:cNvPr id="92" name="Freeform 218"/>
              <p:cNvSpPr>
                <a:spLocks noChangeAspect="1"/>
              </p:cNvSpPr>
              <p:nvPr/>
            </p:nvSpPr>
            <p:spPr bwMode="auto">
              <a:xfrm>
                <a:off x="515" y="2168"/>
                <a:ext cx="76" cy="50"/>
              </a:xfrm>
              <a:custGeom>
                <a:avLst/>
                <a:gdLst>
                  <a:gd name="T0" fmla="*/ 0 w 38"/>
                  <a:gd name="T1" fmla="*/ 320 h 25"/>
                  <a:gd name="T2" fmla="*/ 1216 w 38"/>
                  <a:gd name="T3" fmla="*/ 1152 h 25"/>
                  <a:gd name="T4" fmla="*/ 2432 w 38"/>
                  <a:gd name="T5" fmla="*/ 1600 h 25"/>
                  <a:gd name="T6" fmla="*/ 2240 w 38"/>
                  <a:gd name="T7" fmla="*/ 576 h 25"/>
                  <a:gd name="T8" fmla="*/ 256 w 38"/>
                  <a:gd name="T9" fmla="*/ 0 h 25"/>
                  <a:gd name="T10" fmla="*/ 0 w 38"/>
                  <a:gd name="T11" fmla="*/ 320 h 25"/>
                  <a:gd name="T12" fmla="*/ 0 60000 65536"/>
                  <a:gd name="T13" fmla="*/ 0 60000 65536"/>
                  <a:gd name="T14" fmla="*/ 0 60000 65536"/>
                  <a:gd name="T15" fmla="*/ 0 60000 65536"/>
                  <a:gd name="T16" fmla="*/ 0 60000 65536"/>
                  <a:gd name="T17" fmla="*/ 0 60000 65536"/>
                  <a:gd name="T18" fmla="*/ 0 w 38"/>
                  <a:gd name="T19" fmla="*/ 0 h 25"/>
                  <a:gd name="T20" fmla="*/ 38 w 38"/>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38" h="25">
                    <a:moveTo>
                      <a:pt x="0" y="5"/>
                    </a:moveTo>
                    <a:cubicBezTo>
                      <a:pt x="0" y="5"/>
                      <a:pt x="4" y="11"/>
                      <a:pt x="19" y="18"/>
                    </a:cubicBezTo>
                    <a:cubicBezTo>
                      <a:pt x="28" y="22"/>
                      <a:pt x="38" y="25"/>
                      <a:pt x="38" y="25"/>
                    </a:cubicBezTo>
                    <a:cubicBezTo>
                      <a:pt x="38" y="25"/>
                      <a:pt x="35" y="12"/>
                      <a:pt x="35" y="9"/>
                    </a:cubicBezTo>
                    <a:cubicBezTo>
                      <a:pt x="29" y="8"/>
                      <a:pt x="8" y="2"/>
                      <a:pt x="4" y="0"/>
                    </a:cubicBezTo>
                    <a:cubicBezTo>
                      <a:pt x="3" y="0"/>
                      <a:pt x="0" y="5"/>
                      <a:pt x="0" y="5"/>
                    </a:cubicBezTo>
                    <a:close/>
                  </a:path>
                </a:pathLst>
              </a:custGeom>
              <a:solidFill>
                <a:srgbClr val="C8BDC2"/>
              </a:solidFill>
              <a:ln w="9525">
                <a:noFill/>
                <a:round/>
              </a:ln>
            </p:spPr>
            <p:txBody>
              <a:bodyPr/>
              <a:lstStyle/>
              <a:p>
                <a:endParaRPr lang="zh-CN" altLang="en-US"/>
              </a:p>
            </p:txBody>
          </p:sp>
          <p:sp>
            <p:nvSpPr>
              <p:cNvPr id="93" name="Freeform 219"/>
              <p:cNvSpPr>
                <a:spLocks noChangeAspect="1"/>
              </p:cNvSpPr>
              <p:nvPr/>
            </p:nvSpPr>
            <p:spPr bwMode="auto">
              <a:xfrm>
                <a:off x="573" y="2228"/>
                <a:ext cx="42" cy="106"/>
              </a:xfrm>
              <a:custGeom>
                <a:avLst/>
                <a:gdLst>
                  <a:gd name="T0" fmla="*/ 0 w 21"/>
                  <a:gd name="T1" fmla="*/ 0 h 53"/>
                  <a:gd name="T2" fmla="*/ 448 w 21"/>
                  <a:gd name="T3" fmla="*/ 1024 h 53"/>
                  <a:gd name="T4" fmla="*/ 1024 w 21"/>
                  <a:gd name="T5" fmla="*/ 1792 h 53"/>
                  <a:gd name="T6" fmla="*/ 896 w 21"/>
                  <a:gd name="T7" fmla="*/ 2112 h 53"/>
                  <a:gd name="T8" fmla="*/ 1024 w 21"/>
                  <a:gd name="T9" fmla="*/ 3008 h 53"/>
                  <a:gd name="T10" fmla="*/ 1344 w 21"/>
                  <a:gd name="T11" fmla="*/ 3392 h 53"/>
                  <a:gd name="T12" fmla="*/ 1216 w 21"/>
                  <a:gd name="T13" fmla="*/ 2688 h 53"/>
                  <a:gd name="T14" fmla="*/ 1024 w 21"/>
                  <a:gd name="T15" fmla="*/ 1920 h 53"/>
                  <a:gd name="T16" fmla="*/ 384 w 21"/>
                  <a:gd name="T17" fmla="*/ 768 h 53"/>
                  <a:gd name="T18" fmla="*/ 0 w 21"/>
                  <a:gd name="T19" fmla="*/ 0 h 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53"/>
                  <a:gd name="T32" fmla="*/ 21 w 21"/>
                  <a:gd name="T33" fmla="*/ 53 h 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53">
                    <a:moveTo>
                      <a:pt x="0" y="0"/>
                    </a:moveTo>
                    <a:cubicBezTo>
                      <a:pt x="0" y="0"/>
                      <a:pt x="0" y="9"/>
                      <a:pt x="7" y="16"/>
                    </a:cubicBezTo>
                    <a:cubicBezTo>
                      <a:pt x="15" y="24"/>
                      <a:pt x="16" y="28"/>
                      <a:pt x="16" y="28"/>
                    </a:cubicBezTo>
                    <a:cubicBezTo>
                      <a:pt x="16" y="28"/>
                      <a:pt x="10" y="30"/>
                      <a:pt x="14" y="33"/>
                    </a:cubicBezTo>
                    <a:cubicBezTo>
                      <a:pt x="18" y="36"/>
                      <a:pt x="19" y="36"/>
                      <a:pt x="16" y="47"/>
                    </a:cubicBezTo>
                    <a:cubicBezTo>
                      <a:pt x="20" y="52"/>
                      <a:pt x="21" y="53"/>
                      <a:pt x="21" y="53"/>
                    </a:cubicBezTo>
                    <a:cubicBezTo>
                      <a:pt x="21" y="53"/>
                      <a:pt x="18" y="47"/>
                      <a:pt x="19" y="42"/>
                    </a:cubicBezTo>
                    <a:cubicBezTo>
                      <a:pt x="19" y="36"/>
                      <a:pt x="14" y="31"/>
                      <a:pt x="16" y="30"/>
                    </a:cubicBezTo>
                    <a:cubicBezTo>
                      <a:pt x="18" y="29"/>
                      <a:pt x="18" y="24"/>
                      <a:pt x="6" y="12"/>
                    </a:cubicBezTo>
                    <a:cubicBezTo>
                      <a:pt x="0" y="5"/>
                      <a:pt x="0" y="0"/>
                      <a:pt x="0" y="0"/>
                    </a:cubicBezTo>
                    <a:close/>
                  </a:path>
                </a:pathLst>
              </a:custGeom>
              <a:solidFill>
                <a:srgbClr val="C8BDC2"/>
              </a:solidFill>
              <a:ln w="9525">
                <a:noFill/>
                <a:round/>
              </a:ln>
            </p:spPr>
            <p:txBody>
              <a:bodyPr/>
              <a:lstStyle/>
              <a:p>
                <a:endParaRPr lang="zh-CN" altLang="en-US"/>
              </a:p>
            </p:txBody>
          </p:sp>
          <p:sp>
            <p:nvSpPr>
              <p:cNvPr id="94" name="Freeform 220"/>
              <p:cNvSpPr>
                <a:spLocks noChangeAspect="1"/>
              </p:cNvSpPr>
              <p:nvPr/>
            </p:nvSpPr>
            <p:spPr bwMode="auto">
              <a:xfrm>
                <a:off x="537" y="2224"/>
                <a:ext cx="90" cy="136"/>
              </a:xfrm>
              <a:custGeom>
                <a:avLst/>
                <a:gdLst>
                  <a:gd name="T0" fmla="*/ 384 w 45"/>
                  <a:gd name="T1" fmla="*/ 0 h 68"/>
                  <a:gd name="T2" fmla="*/ 960 w 45"/>
                  <a:gd name="T3" fmla="*/ 2048 h 68"/>
                  <a:gd name="T4" fmla="*/ 2624 w 45"/>
                  <a:gd name="T5" fmla="*/ 3712 h 68"/>
                  <a:gd name="T6" fmla="*/ 2816 w 45"/>
                  <a:gd name="T7" fmla="*/ 4352 h 68"/>
                  <a:gd name="T8" fmla="*/ 1600 w 45"/>
                  <a:gd name="T9" fmla="*/ 2752 h 68"/>
                  <a:gd name="T10" fmla="*/ 384 w 45"/>
                  <a:gd name="T11" fmla="*/ 0 h 68"/>
                  <a:gd name="T12" fmla="*/ 0 60000 65536"/>
                  <a:gd name="T13" fmla="*/ 0 60000 65536"/>
                  <a:gd name="T14" fmla="*/ 0 60000 65536"/>
                  <a:gd name="T15" fmla="*/ 0 60000 65536"/>
                  <a:gd name="T16" fmla="*/ 0 60000 65536"/>
                  <a:gd name="T17" fmla="*/ 0 60000 65536"/>
                  <a:gd name="T18" fmla="*/ 0 w 45"/>
                  <a:gd name="T19" fmla="*/ 0 h 68"/>
                  <a:gd name="T20" fmla="*/ 45 w 45"/>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45" h="68">
                    <a:moveTo>
                      <a:pt x="6" y="0"/>
                    </a:moveTo>
                    <a:cubicBezTo>
                      <a:pt x="6" y="0"/>
                      <a:pt x="0" y="14"/>
                      <a:pt x="15" y="32"/>
                    </a:cubicBezTo>
                    <a:cubicBezTo>
                      <a:pt x="26" y="44"/>
                      <a:pt x="36" y="49"/>
                      <a:pt x="41" y="58"/>
                    </a:cubicBezTo>
                    <a:cubicBezTo>
                      <a:pt x="45" y="65"/>
                      <a:pt x="44" y="68"/>
                      <a:pt x="44" y="68"/>
                    </a:cubicBezTo>
                    <a:cubicBezTo>
                      <a:pt x="44" y="68"/>
                      <a:pt x="42" y="54"/>
                      <a:pt x="25" y="43"/>
                    </a:cubicBezTo>
                    <a:cubicBezTo>
                      <a:pt x="9" y="31"/>
                      <a:pt x="0" y="14"/>
                      <a:pt x="6" y="0"/>
                    </a:cubicBezTo>
                    <a:close/>
                  </a:path>
                </a:pathLst>
              </a:custGeom>
              <a:solidFill>
                <a:srgbClr val="C8BDC2"/>
              </a:solidFill>
              <a:ln w="9525">
                <a:noFill/>
                <a:round/>
              </a:ln>
            </p:spPr>
            <p:txBody>
              <a:bodyPr/>
              <a:lstStyle/>
              <a:p>
                <a:endParaRPr lang="zh-CN" altLang="en-US"/>
              </a:p>
            </p:txBody>
          </p:sp>
          <p:sp>
            <p:nvSpPr>
              <p:cNvPr id="95" name="Freeform 221"/>
              <p:cNvSpPr>
                <a:spLocks noChangeAspect="1"/>
              </p:cNvSpPr>
              <p:nvPr/>
            </p:nvSpPr>
            <p:spPr bwMode="auto">
              <a:xfrm>
                <a:off x="577" y="2328"/>
                <a:ext cx="42" cy="42"/>
              </a:xfrm>
              <a:custGeom>
                <a:avLst/>
                <a:gdLst>
                  <a:gd name="T0" fmla="*/ 960 w 21"/>
                  <a:gd name="T1" fmla="*/ 0 h 21"/>
                  <a:gd name="T2" fmla="*/ 512 w 21"/>
                  <a:gd name="T3" fmla="*/ 704 h 21"/>
                  <a:gd name="T4" fmla="*/ 128 w 21"/>
                  <a:gd name="T5" fmla="*/ 1344 h 21"/>
                  <a:gd name="T6" fmla="*/ 768 w 21"/>
                  <a:gd name="T7" fmla="*/ 960 h 21"/>
                  <a:gd name="T8" fmla="*/ 1216 w 21"/>
                  <a:gd name="T9" fmla="*/ 384 h 21"/>
                  <a:gd name="T10" fmla="*/ 96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15" y="0"/>
                    </a:moveTo>
                    <a:cubicBezTo>
                      <a:pt x="15" y="0"/>
                      <a:pt x="17" y="6"/>
                      <a:pt x="8" y="11"/>
                    </a:cubicBezTo>
                    <a:cubicBezTo>
                      <a:pt x="0" y="15"/>
                      <a:pt x="2" y="21"/>
                      <a:pt x="2" y="21"/>
                    </a:cubicBezTo>
                    <a:cubicBezTo>
                      <a:pt x="2" y="21"/>
                      <a:pt x="5" y="17"/>
                      <a:pt x="12" y="15"/>
                    </a:cubicBezTo>
                    <a:cubicBezTo>
                      <a:pt x="18" y="13"/>
                      <a:pt x="21" y="10"/>
                      <a:pt x="19" y="6"/>
                    </a:cubicBezTo>
                    <a:cubicBezTo>
                      <a:pt x="18" y="2"/>
                      <a:pt x="15" y="0"/>
                      <a:pt x="15" y="0"/>
                    </a:cubicBezTo>
                    <a:close/>
                  </a:path>
                </a:pathLst>
              </a:custGeom>
              <a:solidFill>
                <a:srgbClr val="C8BDC2"/>
              </a:solidFill>
              <a:ln w="9525">
                <a:noFill/>
                <a:round/>
              </a:ln>
            </p:spPr>
            <p:txBody>
              <a:bodyPr/>
              <a:lstStyle/>
              <a:p>
                <a:endParaRPr lang="zh-CN" altLang="en-US"/>
              </a:p>
            </p:txBody>
          </p:sp>
          <p:sp>
            <p:nvSpPr>
              <p:cNvPr id="96" name="Freeform 222"/>
              <p:cNvSpPr>
                <a:spLocks noChangeAspect="1"/>
              </p:cNvSpPr>
              <p:nvPr/>
            </p:nvSpPr>
            <p:spPr bwMode="auto">
              <a:xfrm>
                <a:off x="571" y="2348"/>
                <a:ext cx="58" cy="52"/>
              </a:xfrm>
              <a:custGeom>
                <a:avLst/>
                <a:gdLst>
                  <a:gd name="T0" fmla="*/ 1856 w 29"/>
                  <a:gd name="T1" fmla="*/ 448 h 26"/>
                  <a:gd name="T2" fmla="*/ 320 w 29"/>
                  <a:gd name="T3" fmla="*/ 1024 h 26"/>
                  <a:gd name="T4" fmla="*/ 320 w 29"/>
                  <a:gd name="T5" fmla="*/ 1664 h 26"/>
                  <a:gd name="T6" fmla="*/ 896 w 29"/>
                  <a:gd name="T7" fmla="*/ 704 h 26"/>
                  <a:gd name="T8" fmla="*/ 1856 w 29"/>
                  <a:gd name="T9" fmla="*/ 448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29" y="7"/>
                    </a:moveTo>
                    <a:cubicBezTo>
                      <a:pt x="29" y="7"/>
                      <a:pt x="22" y="0"/>
                      <a:pt x="5" y="16"/>
                    </a:cubicBezTo>
                    <a:cubicBezTo>
                      <a:pt x="0" y="21"/>
                      <a:pt x="5" y="26"/>
                      <a:pt x="5" y="26"/>
                    </a:cubicBezTo>
                    <a:cubicBezTo>
                      <a:pt x="5" y="26"/>
                      <a:pt x="10" y="15"/>
                      <a:pt x="14" y="11"/>
                    </a:cubicBezTo>
                    <a:cubicBezTo>
                      <a:pt x="21" y="4"/>
                      <a:pt x="29" y="7"/>
                      <a:pt x="29" y="7"/>
                    </a:cubicBezTo>
                    <a:close/>
                  </a:path>
                </a:pathLst>
              </a:custGeom>
              <a:solidFill>
                <a:srgbClr val="C8BDC2"/>
              </a:solidFill>
              <a:ln w="9525">
                <a:noFill/>
                <a:round/>
              </a:ln>
            </p:spPr>
            <p:txBody>
              <a:bodyPr/>
              <a:lstStyle/>
              <a:p>
                <a:endParaRPr lang="zh-CN" altLang="en-US"/>
              </a:p>
            </p:txBody>
          </p:sp>
          <p:sp>
            <p:nvSpPr>
              <p:cNvPr id="97" name="Freeform 223"/>
              <p:cNvSpPr>
                <a:spLocks noChangeAspect="1"/>
              </p:cNvSpPr>
              <p:nvPr/>
            </p:nvSpPr>
            <p:spPr bwMode="auto">
              <a:xfrm>
                <a:off x="583" y="2368"/>
                <a:ext cx="38" cy="56"/>
              </a:xfrm>
              <a:custGeom>
                <a:avLst/>
                <a:gdLst>
                  <a:gd name="T0" fmla="*/ 0 w 19"/>
                  <a:gd name="T1" fmla="*/ 1792 h 28"/>
                  <a:gd name="T2" fmla="*/ 320 w 19"/>
                  <a:gd name="T3" fmla="*/ 1024 h 28"/>
                  <a:gd name="T4" fmla="*/ 832 w 19"/>
                  <a:gd name="T5" fmla="*/ 0 h 28"/>
                  <a:gd name="T6" fmla="*/ 640 w 19"/>
                  <a:gd name="T7" fmla="*/ 768 h 28"/>
                  <a:gd name="T8" fmla="*/ 1216 w 19"/>
                  <a:gd name="T9" fmla="*/ 192 h 28"/>
                  <a:gd name="T10" fmla="*/ 576 w 19"/>
                  <a:gd name="T11" fmla="*/ 1216 h 28"/>
                  <a:gd name="T12" fmla="*/ 0 w 19"/>
                  <a:gd name="T13" fmla="*/ 1792 h 28"/>
                  <a:gd name="T14" fmla="*/ 0 60000 65536"/>
                  <a:gd name="T15" fmla="*/ 0 60000 65536"/>
                  <a:gd name="T16" fmla="*/ 0 60000 65536"/>
                  <a:gd name="T17" fmla="*/ 0 60000 65536"/>
                  <a:gd name="T18" fmla="*/ 0 60000 65536"/>
                  <a:gd name="T19" fmla="*/ 0 60000 65536"/>
                  <a:gd name="T20" fmla="*/ 0 60000 65536"/>
                  <a:gd name="T21" fmla="*/ 0 w 19"/>
                  <a:gd name="T22" fmla="*/ 0 h 28"/>
                  <a:gd name="T23" fmla="*/ 19 w 19"/>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28">
                    <a:moveTo>
                      <a:pt x="0" y="28"/>
                    </a:moveTo>
                    <a:cubicBezTo>
                      <a:pt x="0" y="28"/>
                      <a:pt x="3" y="25"/>
                      <a:pt x="5" y="16"/>
                    </a:cubicBezTo>
                    <a:cubicBezTo>
                      <a:pt x="7" y="7"/>
                      <a:pt x="13" y="0"/>
                      <a:pt x="13" y="0"/>
                    </a:cubicBezTo>
                    <a:cubicBezTo>
                      <a:pt x="13" y="0"/>
                      <a:pt x="9" y="7"/>
                      <a:pt x="10" y="12"/>
                    </a:cubicBezTo>
                    <a:cubicBezTo>
                      <a:pt x="11" y="14"/>
                      <a:pt x="13" y="9"/>
                      <a:pt x="19" y="3"/>
                    </a:cubicBezTo>
                    <a:cubicBezTo>
                      <a:pt x="16" y="10"/>
                      <a:pt x="14" y="12"/>
                      <a:pt x="9" y="19"/>
                    </a:cubicBezTo>
                    <a:cubicBezTo>
                      <a:pt x="5" y="26"/>
                      <a:pt x="0" y="28"/>
                      <a:pt x="0" y="28"/>
                    </a:cubicBezTo>
                    <a:close/>
                  </a:path>
                </a:pathLst>
              </a:custGeom>
              <a:solidFill>
                <a:srgbClr val="C8BDC2"/>
              </a:solidFill>
              <a:ln w="9525">
                <a:noFill/>
                <a:round/>
              </a:ln>
            </p:spPr>
            <p:txBody>
              <a:bodyPr/>
              <a:lstStyle/>
              <a:p>
                <a:endParaRPr lang="zh-CN" altLang="en-US"/>
              </a:p>
            </p:txBody>
          </p:sp>
          <p:sp>
            <p:nvSpPr>
              <p:cNvPr id="98" name="Freeform 224"/>
              <p:cNvSpPr>
                <a:spLocks noChangeAspect="1"/>
              </p:cNvSpPr>
              <p:nvPr/>
            </p:nvSpPr>
            <p:spPr bwMode="auto">
              <a:xfrm>
                <a:off x="523" y="2264"/>
                <a:ext cx="54" cy="146"/>
              </a:xfrm>
              <a:custGeom>
                <a:avLst/>
                <a:gdLst>
                  <a:gd name="T0" fmla="*/ 64 w 27"/>
                  <a:gd name="T1" fmla="*/ 0 h 73"/>
                  <a:gd name="T2" fmla="*/ 832 w 27"/>
                  <a:gd name="T3" fmla="*/ 3328 h 73"/>
                  <a:gd name="T4" fmla="*/ 1728 w 27"/>
                  <a:gd name="T5" fmla="*/ 4416 h 73"/>
                  <a:gd name="T6" fmla="*/ 1664 w 27"/>
                  <a:gd name="T7" fmla="*/ 4608 h 73"/>
                  <a:gd name="T8" fmla="*/ 512 w 27"/>
                  <a:gd name="T9" fmla="*/ 2624 h 73"/>
                  <a:gd name="T10" fmla="*/ 64 w 27"/>
                  <a:gd name="T11" fmla="*/ 0 h 73"/>
                  <a:gd name="T12" fmla="*/ 0 60000 65536"/>
                  <a:gd name="T13" fmla="*/ 0 60000 65536"/>
                  <a:gd name="T14" fmla="*/ 0 60000 65536"/>
                  <a:gd name="T15" fmla="*/ 0 60000 65536"/>
                  <a:gd name="T16" fmla="*/ 0 60000 65536"/>
                  <a:gd name="T17" fmla="*/ 0 60000 65536"/>
                  <a:gd name="T18" fmla="*/ 0 w 27"/>
                  <a:gd name="T19" fmla="*/ 0 h 73"/>
                  <a:gd name="T20" fmla="*/ 27 w 27"/>
                  <a:gd name="T21" fmla="*/ 73 h 73"/>
                </a:gdLst>
                <a:ahLst/>
                <a:cxnLst>
                  <a:cxn ang="T12">
                    <a:pos x="T0" y="T1"/>
                  </a:cxn>
                  <a:cxn ang="T13">
                    <a:pos x="T2" y="T3"/>
                  </a:cxn>
                  <a:cxn ang="T14">
                    <a:pos x="T4" y="T5"/>
                  </a:cxn>
                  <a:cxn ang="T15">
                    <a:pos x="T6" y="T7"/>
                  </a:cxn>
                  <a:cxn ang="T16">
                    <a:pos x="T8" y="T9"/>
                  </a:cxn>
                  <a:cxn ang="T17">
                    <a:pos x="T10" y="T11"/>
                  </a:cxn>
                </a:cxnLst>
                <a:rect l="T18" t="T19" r="T20" b="T21"/>
                <a:pathLst>
                  <a:path w="27" h="73">
                    <a:moveTo>
                      <a:pt x="1" y="0"/>
                    </a:moveTo>
                    <a:cubicBezTo>
                      <a:pt x="1" y="0"/>
                      <a:pt x="2" y="25"/>
                      <a:pt x="13" y="52"/>
                    </a:cubicBezTo>
                    <a:cubicBezTo>
                      <a:pt x="18" y="68"/>
                      <a:pt x="25" y="69"/>
                      <a:pt x="27" y="69"/>
                    </a:cubicBezTo>
                    <a:cubicBezTo>
                      <a:pt x="26" y="71"/>
                      <a:pt x="26" y="72"/>
                      <a:pt x="26" y="72"/>
                    </a:cubicBezTo>
                    <a:cubicBezTo>
                      <a:pt x="26" y="72"/>
                      <a:pt x="17" y="73"/>
                      <a:pt x="8" y="41"/>
                    </a:cubicBezTo>
                    <a:cubicBezTo>
                      <a:pt x="0" y="16"/>
                      <a:pt x="1" y="0"/>
                      <a:pt x="1" y="0"/>
                    </a:cubicBezTo>
                    <a:close/>
                  </a:path>
                </a:pathLst>
              </a:custGeom>
              <a:solidFill>
                <a:srgbClr val="C8BDC2"/>
              </a:solidFill>
              <a:ln w="9525">
                <a:noFill/>
                <a:round/>
              </a:ln>
            </p:spPr>
            <p:txBody>
              <a:bodyPr/>
              <a:lstStyle/>
              <a:p>
                <a:endParaRPr lang="zh-CN" altLang="en-US"/>
              </a:p>
            </p:txBody>
          </p:sp>
          <p:sp>
            <p:nvSpPr>
              <p:cNvPr id="99" name="Freeform 225"/>
              <p:cNvSpPr>
                <a:spLocks noChangeAspect="1"/>
              </p:cNvSpPr>
              <p:nvPr/>
            </p:nvSpPr>
            <p:spPr bwMode="auto">
              <a:xfrm>
                <a:off x="593" y="2356"/>
                <a:ext cx="218" cy="60"/>
              </a:xfrm>
              <a:custGeom>
                <a:avLst/>
                <a:gdLst>
                  <a:gd name="T0" fmla="*/ 1024 w 109"/>
                  <a:gd name="T1" fmla="*/ 512 h 30"/>
                  <a:gd name="T2" fmla="*/ 2496 w 109"/>
                  <a:gd name="T3" fmla="*/ 768 h 30"/>
                  <a:gd name="T4" fmla="*/ 3968 w 109"/>
                  <a:gd name="T5" fmla="*/ 640 h 30"/>
                  <a:gd name="T6" fmla="*/ 4928 w 109"/>
                  <a:gd name="T7" fmla="*/ 128 h 30"/>
                  <a:gd name="T8" fmla="*/ 5504 w 109"/>
                  <a:gd name="T9" fmla="*/ 0 h 30"/>
                  <a:gd name="T10" fmla="*/ 5952 w 109"/>
                  <a:gd name="T11" fmla="*/ 0 h 30"/>
                  <a:gd name="T12" fmla="*/ 6208 w 109"/>
                  <a:gd name="T13" fmla="*/ 64 h 30"/>
                  <a:gd name="T14" fmla="*/ 6464 w 109"/>
                  <a:gd name="T15" fmla="*/ 256 h 30"/>
                  <a:gd name="T16" fmla="*/ 6912 w 109"/>
                  <a:gd name="T17" fmla="*/ 320 h 30"/>
                  <a:gd name="T18" fmla="*/ 6976 w 109"/>
                  <a:gd name="T19" fmla="*/ 448 h 30"/>
                  <a:gd name="T20" fmla="*/ 6784 w 109"/>
                  <a:gd name="T21" fmla="*/ 576 h 30"/>
                  <a:gd name="T22" fmla="*/ 6272 w 109"/>
                  <a:gd name="T23" fmla="*/ 640 h 30"/>
                  <a:gd name="T24" fmla="*/ 5760 w 109"/>
                  <a:gd name="T25" fmla="*/ 768 h 30"/>
                  <a:gd name="T26" fmla="*/ 5440 w 109"/>
                  <a:gd name="T27" fmla="*/ 832 h 30"/>
                  <a:gd name="T28" fmla="*/ 5184 w 109"/>
                  <a:gd name="T29" fmla="*/ 896 h 30"/>
                  <a:gd name="T30" fmla="*/ 4736 w 109"/>
                  <a:gd name="T31" fmla="*/ 1280 h 30"/>
                  <a:gd name="T32" fmla="*/ 4160 w 109"/>
                  <a:gd name="T33" fmla="*/ 1536 h 30"/>
                  <a:gd name="T34" fmla="*/ 2752 w 109"/>
                  <a:gd name="T35" fmla="*/ 1728 h 30"/>
                  <a:gd name="T36" fmla="*/ 0 w 109"/>
                  <a:gd name="T37" fmla="*/ 1920 h 30"/>
                  <a:gd name="T38" fmla="*/ 576 w 109"/>
                  <a:gd name="T39" fmla="*/ 1024 h 30"/>
                  <a:gd name="T40" fmla="*/ 1024 w 109"/>
                  <a:gd name="T41" fmla="*/ 512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9"/>
                  <a:gd name="T64" fmla="*/ 0 h 30"/>
                  <a:gd name="T65" fmla="*/ 109 w 109"/>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9" h="30">
                    <a:moveTo>
                      <a:pt x="16" y="8"/>
                    </a:moveTo>
                    <a:cubicBezTo>
                      <a:pt x="16" y="8"/>
                      <a:pt x="25" y="11"/>
                      <a:pt x="39" y="12"/>
                    </a:cubicBezTo>
                    <a:cubicBezTo>
                      <a:pt x="52" y="13"/>
                      <a:pt x="59" y="11"/>
                      <a:pt x="62" y="10"/>
                    </a:cubicBezTo>
                    <a:cubicBezTo>
                      <a:pt x="66" y="9"/>
                      <a:pt x="72" y="5"/>
                      <a:pt x="77" y="2"/>
                    </a:cubicBezTo>
                    <a:cubicBezTo>
                      <a:pt x="81" y="0"/>
                      <a:pt x="81" y="0"/>
                      <a:pt x="86" y="0"/>
                    </a:cubicBezTo>
                    <a:cubicBezTo>
                      <a:pt x="90" y="1"/>
                      <a:pt x="93" y="0"/>
                      <a:pt x="93" y="0"/>
                    </a:cubicBezTo>
                    <a:cubicBezTo>
                      <a:pt x="93" y="0"/>
                      <a:pt x="94" y="0"/>
                      <a:pt x="97" y="1"/>
                    </a:cubicBezTo>
                    <a:cubicBezTo>
                      <a:pt x="100" y="3"/>
                      <a:pt x="100" y="3"/>
                      <a:pt x="101" y="4"/>
                    </a:cubicBezTo>
                    <a:cubicBezTo>
                      <a:pt x="102" y="4"/>
                      <a:pt x="108" y="5"/>
                      <a:pt x="108" y="5"/>
                    </a:cubicBezTo>
                    <a:cubicBezTo>
                      <a:pt x="108" y="5"/>
                      <a:pt x="109" y="5"/>
                      <a:pt x="109" y="7"/>
                    </a:cubicBezTo>
                    <a:cubicBezTo>
                      <a:pt x="109" y="8"/>
                      <a:pt x="108" y="9"/>
                      <a:pt x="106" y="9"/>
                    </a:cubicBezTo>
                    <a:cubicBezTo>
                      <a:pt x="105" y="10"/>
                      <a:pt x="105" y="11"/>
                      <a:pt x="98" y="10"/>
                    </a:cubicBezTo>
                    <a:cubicBezTo>
                      <a:pt x="98" y="11"/>
                      <a:pt x="97" y="12"/>
                      <a:pt x="90" y="12"/>
                    </a:cubicBezTo>
                    <a:cubicBezTo>
                      <a:pt x="89" y="13"/>
                      <a:pt x="85" y="13"/>
                      <a:pt x="85" y="13"/>
                    </a:cubicBezTo>
                    <a:cubicBezTo>
                      <a:pt x="85" y="13"/>
                      <a:pt x="83" y="14"/>
                      <a:pt x="81" y="14"/>
                    </a:cubicBezTo>
                    <a:cubicBezTo>
                      <a:pt x="80" y="16"/>
                      <a:pt x="78" y="18"/>
                      <a:pt x="74" y="20"/>
                    </a:cubicBezTo>
                    <a:cubicBezTo>
                      <a:pt x="71" y="23"/>
                      <a:pt x="70" y="24"/>
                      <a:pt x="65" y="24"/>
                    </a:cubicBezTo>
                    <a:cubicBezTo>
                      <a:pt x="60" y="24"/>
                      <a:pt x="57" y="26"/>
                      <a:pt x="43" y="27"/>
                    </a:cubicBezTo>
                    <a:cubicBezTo>
                      <a:pt x="29" y="27"/>
                      <a:pt x="0" y="30"/>
                      <a:pt x="0" y="30"/>
                    </a:cubicBezTo>
                    <a:cubicBezTo>
                      <a:pt x="0" y="30"/>
                      <a:pt x="6" y="22"/>
                      <a:pt x="9" y="16"/>
                    </a:cubicBezTo>
                    <a:cubicBezTo>
                      <a:pt x="12" y="10"/>
                      <a:pt x="16" y="8"/>
                      <a:pt x="16" y="8"/>
                    </a:cubicBezTo>
                    <a:close/>
                  </a:path>
                </a:pathLst>
              </a:custGeom>
              <a:solidFill>
                <a:srgbClr val="F8C6AC"/>
              </a:solidFill>
              <a:ln w="9525">
                <a:noFill/>
                <a:round/>
              </a:ln>
            </p:spPr>
            <p:txBody>
              <a:bodyPr/>
              <a:lstStyle/>
              <a:p>
                <a:endParaRPr lang="zh-CN" altLang="en-US"/>
              </a:p>
            </p:txBody>
          </p:sp>
          <p:sp>
            <p:nvSpPr>
              <p:cNvPr id="100" name="Freeform 226"/>
              <p:cNvSpPr>
                <a:spLocks noChangeAspect="1"/>
              </p:cNvSpPr>
              <p:nvPr/>
            </p:nvSpPr>
            <p:spPr bwMode="auto">
              <a:xfrm>
                <a:off x="755" y="2358"/>
                <a:ext cx="40" cy="6"/>
              </a:xfrm>
              <a:custGeom>
                <a:avLst/>
                <a:gdLst>
                  <a:gd name="T0" fmla="*/ 0 w 20"/>
                  <a:gd name="T1" fmla="*/ 0 h 3"/>
                  <a:gd name="T2" fmla="*/ 320 w 20"/>
                  <a:gd name="T3" fmla="*/ 0 h 3"/>
                  <a:gd name="T4" fmla="*/ 768 w 20"/>
                  <a:gd name="T5" fmla="*/ 0 h 3"/>
                  <a:gd name="T6" fmla="*/ 1280 w 20"/>
                  <a:gd name="T7" fmla="*/ 192 h 3"/>
                  <a:gd name="T8" fmla="*/ 640 w 20"/>
                  <a:gd name="T9" fmla="*/ 64 h 3"/>
                  <a:gd name="T10" fmla="*/ 0 w 20"/>
                  <a:gd name="T11" fmla="*/ 0 h 3"/>
                  <a:gd name="T12" fmla="*/ 0 60000 65536"/>
                  <a:gd name="T13" fmla="*/ 0 60000 65536"/>
                  <a:gd name="T14" fmla="*/ 0 60000 65536"/>
                  <a:gd name="T15" fmla="*/ 0 60000 65536"/>
                  <a:gd name="T16" fmla="*/ 0 60000 65536"/>
                  <a:gd name="T17" fmla="*/ 0 60000 65536"/>
                  <a:gd name="T18" fmla="*/ 0 w 20"/>
                  <a:gd name="T19" fmla="*/ 0 h 3"/>
                  <a:gd name="T20" fmla="*/ 20 w 20"/>
                  <a:gd name="T21" fmla="*/ 3 h 3"/>
                </a:gdLst>
                <a:ahLst/>
                <a:cxnLst>
                  <a:cxn ang="T12">
                    <a:pos x="T0" y="T1"/>
                  </a:cxn>
                  <a:cxn ang="T13">
                    <a:pos x="T2" y="T3"/>
                  </a:cxn>
                  <a:cxn ang="T14">
                    <a:pos x="T4" y="T5"/>
                  </a:cxn>
                  <a:cxn ang="T15">
                    <a:pos x="T6" y="T7"/>
                  </a:cxn>
                  <a:cxn ang="T16">
                    <a:pos x="T8" y="T9"/>
                  </a:cxn>
                  <a:cxn ang="T17">
                    <a:pos x="T10" y="T11"/>
                  </a:cxn>
                </a:cxnLst>
                <a:rect l="T18" t="T19" r="T20" b="T21"/>
                <a:pathLst>
                  <a:path w="20" h="3">
                    <a:moveTo>
                      <a:pt x="0" y="0"/>
                    </a:moveTo>
                    <a:cubicBezTo>
                      <a:pt x="0" y="0"/>
                      <a:pt x="2" y="0"/>
                      <a:pt x="5" y="0"/>
                    </a:cubicBezTo>
                    <a:cubicBezTo>
                      <a:pt x="9" y="0"/>
                      <a:pt x="11" y="0"/>
                      <a:pt x="12" y="0"/>
                    </a:cubicBezTo>
                    <a:cubicBezTo>
                      <a:pt x="14" y="0"/>
                      <a:pt x="19" y="2"/>
                      <a:pt x="20" y="3"/>
                    </a:cubicBezTo>
                    <a:cubicBezTo>
                      <a:pt x="16" y="1"/>
                      <a:pt x="14" y="0"/>
                      <a:pt x="10" y="1"/>
                    </a:cubicBezTo>
                    <a:cubicBezTo>
                      <a:pt x="5" y="1"/>
                      <a:pt x="2" y="0"/>
                      <a:pt x="0" y="0"/>
                    </a:cubicBezTo>
                    <a:close/>
                  </a:path>
                </a:pathLst>
              </a:custGeom>
              <a:solidFill>
                <a:srgbClr val="D6AB96"/>
              </a:solidFill>
              <a:ln w="9525">
                <a:noFill/>
                <a:round/>
              </a:ln>
            </p:spPr>
            <p:txBody>
              <a:bodyPr/>
              <a:lstStyle/>
              <a:p>
                <a:endParaRPr lang="zh-CN" altLang="en-US"/>
              </a:p>
            </p:txBody>
          </p:sp>
          <p:sp>
            <p:nvSpPr>
              <p:cNvPr id="101" name="Freeform 227"/>
              <p:cNvSpPr>
                <a:spLocks noChangeAspect="1"/>
              </p:cNvSpPr>
              <p:nvPr/>
            </p:nvSpPr>
            <p:spPr bwMode="auto">
              <a:xfrm>
                <a:off x="753" y="2360"/>
                <a:ext cx="54" cy="14"/>
              </a:xfrm>
              <a:custGeom>
                <a:avLst/>
                <a:gdLst>
                  <a:gd name="T0" fmla="*/ 0 w 27"/>
                  <a:gd name="T1" fmla="*/ 64 h 7"/>
                  <a:gd name="T2" fmla="*/ 320 w 27"/>
                  <a:gd name="T3" fmla="*/ 64 h 7"/>
                  <a:gd name="T4" fmla="*/ 768 w 27"/>
                  <a:gd name="T5" fmla="*/ 64 h 7"/>
                  <a:gd name="T6" fmla="*/ 1216 w 27"/>
                  <a:gd name="T7" fmla="*/ 192 h 7"/>
                  <a:gd name="T8" fmla="*/ 1664 w 27"/>
                  <a:gd name="T9" fmla="*/ 320 h 7"/>
                  <a:gd name="T10" fmla="*/ 1664 w 27"/>
                  <a:gd name="T11" fmla="*/ 448 h 7"/>
                  <a:gd name="T12" fmla="*/ 1536 w 27"/>
                  <a:gd name="T13" fmla="*/ 256 h 7"/>
                  <a:gd name="T14" fmla="*/ 768 w 27"/>
                  <a:gd name="T15" fmla="*/ 64 h 7"/>
                  <a:gd name="T16" fmla="*/ 64 w 27"/>
                  <a:gd name="T17" fmla="*/ 64 h 7"/>
                  <a:gd name="T18" fmla="*/ 0 w 27"/>
                  <a:gd name="T19" fmla="*/ 64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7"/>
                  <a:gd name="T32" fmla="*/ 27 w 27"/>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7">
                    <a:moveTo>
                      <a:pt x="0" y="1"/>
                    </a:moveTo>
                    <a:cubicBezTo>
                      <a:pt x="0" y="1"/>
                      <a:pt x="3" y="1"/>
                      <a:pt x="5" y="1"/>
                    </a:cubicBezTo>
                    <a:cubicBezTo>
                      <a:pt x="7" y="1"/>
                      <a:pt x="11" y="1"/>
                      <a:pt x="12" y="1"/>
                    </a:cubicBezTo>
                    <a:cubicBezTo>
                      <a:pt x="14" y="2"/>
                      <a:pt x="16" y="2"/>
                      <a:pt x="19" y="3"/>
                    </a:cubicBezTo>
                    <a:cubicBezTo>
                      <a:pt x="23" y="4"/>
                      <a:pt x="25" y="5"/>
                      <a:pt x="26" y="5"/>
                    </a:cubicBezTo>
                    <a:cubicBezTo>
                      <a:pt x="26" y="6"/>
                      <a:pt x="26" y="7"/>
                      <a:pt x="26" y="7"/>
                    </a:cubicBezTo>
                    <a:cubicBezTo>
                      <a:pt x="26" y="7"/>
                      <a:pt x="27" y="5"/>
                      <a:pt x="24" y="4"/>
                    </a:cubicBezTo>
                    <a:cubicBezTo>
                      <a:pt x="21" y="3"/>
                      <a:pt x="16" y="2"/>
                      <a:pt x="12" y="1"/>
                    </a:cubicBezTo>
                    <a:cubicBezTo>
                      <a:pt x="8" y="0"/>
                      <a:pt x="7" y="0"/>
                      <a:pt x="1" y="1"/>
                    </a:cubicBezTo>
                    <a:cubicBezTo>
                      <a:pt x="0" y="1"/>
                      <a:pt x="0" y="1"/>
                      <a:pt x="0" y="1"/>
                    </a:cubicBezTo>
                    <a:close/>
                  </a:path>
                </a:pathLst>
              </a:custGeom>
              <a:solidFill>
                <a:srgbClr val="D6AB96"/>
              </a:solidFill>
              <a:ln w="9525">
                <a:noFill/>
                <a:round/>
              </a:ln>
            </p:spPr>
            <p:txBody>
              <a:bodyPr/>
              <a:lstStyle/>
              <a:p>
                <a:endParaRPr lang="zh-CN" altLang="en-US"/>
              </a:p>
            </p:txBody>
          </p:sp>
          <p:sp>
            <p:nvSpPr>
              <p:cNvPr id="102" name="Freeform 228"/>
              <p:cNvSpPr>
                <a:spLocks noChangeAspect="1"/>
              </p:cNvSpPr>
              <p:nvPr/>
            </p:nvSpPr>
            <p:spPr bwMode="auto">
              <a:xfrm>
                <a:off x="751" y="2370"/>
                <a:ext cx="38" cy="4"/>
              </a:xfrm>
              <a:custGeom>
                <a:avLst/>
                <a:gdLst>
                  <a:gd name="T0" fmla="*/ 0 w 19"/>
                  <a:gd name="T1" fmla="*/ 128 h 2"/>
                  <a:gd name="T2" fmla="*/ 448 w 19"/>
                  <a:gd name="T3" fmla="*/ 0 h 2"/>
                  <a:gd name="T4" fmla="*/ 832 w 19"/>
                  <a:gd name="T5" fmla="*/ 0 h 2"/>
                  <a:gd name="T6" fmla="*/ 1216 w 19"/>
                  <a:gd name="T7" fmla="*/ 128 h 2"/>
                  <a:gd name="T8" fmla="*/ 768 w 19"/>
                  <a:gd name="T9" fmla="*/ 64 h 2"/>
                  <a:gd name="T10" fmla="*/ 64 w 19"/>
                  <a:gd name="T11" fmla="*/ 128 h 2"/>
                  <a:gd name="T12" fmla="*/ 0 w 19"/>
                  <a:gd name="T13" fmla="*/ 128 h 2"/>
                  <a:gd name="T14" fmla="*/ 0 60000 65536"/>
                  <a:gd name="T15" fmla="*/ 0 60000 65536"/>
                  <a:gd name="T16" fmla="*/ 0 60000 65536"/>
                  <a:gd name="T17" fmla="*/ 0 60000 65536"/>
                  <a:gd name="T18" fmla="*/ 0 60000 65536"/>
                  <a:gd name="T19" fmla="*/ 0 60000 65536"/>
                  <a:gd name="T20" fmla="*/ 0 60000 65536"/>
                  <a:gd name="T21" fmla="*/ 0 w 19"/>
                  <a:gd name="T22" fmla="*/ 0 h 2"/>
                  <a:gd name="T23" fmla="*/ 19 w 19"/>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2">
                    <a:moveTo>
                      <a:pt x="0" y="2"/>
                    </a:moveTo>
                    <a:cubicBezTo>
                      <a:pt x="0" y="2"/>
                      <a:pt x="6" y="0"/>
                      <a:pt x="7" y="0"/>
                    </a:cubicBezTo>
                    <a:cubicBezTo>
                      <a:pt x="9" y="0"/>
                      <a:pt x="11" y="0"/>
                      <a:pt x="13" y="0"/>
                    </a:cubicBezTo>
                    <a:cubicBezTo>
                      <a:pt x="15" y="0"/>
                      <a:pt x="18" y="1"/>
                      <a:pt x="19" y="2"/>
                    </a:cubicBezTo>
                    <a:cubicBezTo>
                      <a:pt x="17" y="1"/>
                      <a:pt x="16" y="1"/>
                      <a:pt x="12" y="1"/>
                    </a:cubicBezTo>
                    <a:cubicBezTo>
                      <a:pt x="7" y="1"/>
                      <a:pt x="7" y="0"/>
                      <a:pt x="1" y="2"/>
                    </a:cubicBezTo>
                    <a:cubicBezTo>
                      <a:pt x="1" y="2"/>
                      <a:pt x="0" y="2"/>
                      <a:pt x="0" y="2"/>
                    </a:cubicBezTo>
                    <a:close/>
                  </a:path>
                </a:pathLst>
              </a:custGeom>
              <a:solidFill>
                <a:srgbClr val="D6AB96"/>
              </a:solidFill>
              <a:ln w="9525">
                <a:noFill/>
                <a:round/>
              </a:ln>
            </p:spPr>
            <p:txBody>
              <a:bodyPr/>
              <a:lstStyle/>
              <a:p>
                <a:endParaRPr lang="zh-CN" altLang="en-US"/>
              </a:p>
            </p:txBody>
          </p:sp>
          <p:sp>
            <p:nvSpPr>
              <p:cNvPr id="103" name="Freeform 229"/>
              <p:cNvSpPr>
                <a:spLocks noChangeAspect="1"/>
              </p:cNvSpPr>
              <p:nvPr/>
            </p:nvSpPr>
            <p:spPr bwMode="auto">
              <a:xfrm>
                <a:off x="625" y="2366"/>
                <a:ext cx="10" cy="10"/>
              </a:xfrm>
              <a:custGeom>
                <a:avLst/>
                <a:gdLst>
                  <a:gd name="T0" fmla="*/ 0 w 5"/>
                  <a:gd name="T1" fmla="*/ 192 h 5"/>
                  <a:gd name="T2" fmla="*/ 256 w 5"/>
                  <a:gd name="T3" fmla="*/ 128 h 5"/>
                  <a:gd name="T4" fmla="*/ 256 w 5"/>
                  <a:gd name="T5" fmla="*/ 320 h 5"/>
                  <a:gd name="T6" fmla="*/ 0 w 5"/>
                  <a:gd name="T7" fmla="*/ 192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3"/>
                    </a:moveTo>
                    <a:cubicBezTo>
                      <a:pt x="0" y="3"/>
                      <a:pt x="3" y="0"/>
                      <a:pt x="4" y="2"/>
                    </a:cubicBezTo>
                    <a:cubicBezTo>
                      <a:pt x="5" y="4"/>
                      <a:pt x="4" y="5"/>
                      <a:pt x="4" y="5"/>
                    </a:cubicBezTo>
                    <a:lnTo>
                      <a:pt x="0" y="3"/>
                    </a:lnTo>
                    <a:close/>
                  </a:path>
                </a:pathLst>
              </a:custGeom>
              <a:solidFill>
                <a:srgbClr val="C8BDC2"/>
              </a:solidFill>
              <a:ln w="9525">
                <a:noFill/>
                <a:round/>
              </a:ln>
            </p:spPr>
            <p:txBody>
              <a:bodyPr/>
              <a:lstStyle/>
              <a:p>
                <a:endParaRPr lang="zh-CN" altLang="en-US"/>
              </a:p>
            </p:txBody>
          </p:sp>
          <p:sp>
            <p:nvSpPr>
              <p:cNvPr id="104" name="Freeform 230"/>
              <p:cNvSpPr>
                <a:spLocks noChangeAspect="1"/>
              </p:cNvSpPr>
              <p:nvPr/>
            </p:nvSpPr>
            <p:spPr bwMode="auto">
              <a:xfrm>
                <a:off x="571" y="2416"/>
                <a:ext cx="36" cy="24"/>
              </a:xfrm>
              <a:custGeom>
                <a:avLst/>
                <a:gdLst>
                  <a:gd name="T0" fmla="*/ 640 w 18"/>
                  <a:gd name="T1" fmla="*/ 0 h 12"/>
                  <a:gd name="T2" fmla="*/ 1152 w 18"/>
                  <a:gd name="T3" fmla="*/ 0 h 12"/>
                  <a:gd name="T4" fmla="*/ 768 w 18"/>
                  <a:gd name="T5" fmla="*/ 320 h 12"/>
                  <a:gd name="T6" fmla="*/ 128 w 18"/>
                  <a:gd name="T7" fmla="*/ 512 h 12"/>
                  <a:gd name="T8" fmla="*/ 64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10" y="0"/>
                    </a:moveTo>
                    <a:cubicBezTo>
                      <a:pt x="18" y="0"/>
                      <a:pt x="18" y="0"/>
                      <a:pt x="18" y="0"/>
                    </a:cubicBezTo>
                    <a:cubicBezTo>
                      <a:pt x="18" y="0"/>
                      <a:pt x="16" y="2"/>
                      <a:pt x="12" y="5"/>
                    </a:cubicBezTo>
                    <a:cubicBezTo>
                      <a:pt x="9" y="8"/>
                      <a:pt x="0" y="12"/>
                      <a:pt x="2" y="8"/>
                    </a:cubicBezTo>
                    <a:cubicBezTo>
                      <a:pt x="4" y="4"/>
                      <a:pt x="10" y="0"/>
                      <a:pt x="10" y="0"/>
                    </a:cubicBezTo>
                    <a:close/>
                  </a:path>
                </a:pathLst>
              </a:custGeom>
              <a:solidFill>
                <a:srgbClr val="C8BDC2"/>
              </a:solidFill>
              <a:ln w="9525">
                <a:noFill/>
                <a:round/>
              </a:ln>
            </p:spPr>
            <p:txBody>
              <a:bodyPr/>
              <a:lstStyle/>
              <a:p>
                <a:endParaRPr lang="zh-CN" altLang="en-US"/>
              </a:p>
            </p:txBody>
          </p:sp>
          <p:sp>
            <p:nvSpPr>
              <p:cNvPr id="105" name="Freeform 231"/>
              <p:cNvSpPr>
                <a:spLocks noChangeAspect="1"/>
              </p:cNvSpPr>
              <p:nvPr/>
            </p:nvSpPr>
            <p:spPr bwMode="auto">
              <a:xfrm>
                <a:off x="428" y="2276"/>
                <a:ext cx="101" cy="178"/>
              </a:xfrm>
              <a:custGeom>
                <a:avLst/>
                <a:gdLst>
                  <a:gd name="T0" fmla="*/ 0 w 50"/>
                  <a:gd name="T1" fmla="*/ 192 h 89"/>
                  <a:gd name="T2" fmla="*/ 469 w 50"/>
                  <a:gd name="T3" fmla="*/ 4352 h 89"/>
                  <a:gd name="T4" fmla="*/ 1844 w 50"/>
                  <a:gd name="T5" fmla="*/ 5376 h 89"/>
                  <a:gd name="T6" fmla="*/ 3264 w 50"/>
                  <a:gd name="T7" fmla="*/ 5248 h 89"/>
                  <a:gd name="T8" fmla="*/ 2248 w 50"/>
                  <a:gd name="T9" fmla="*/ 896 h 89"/>
                  <a:gd name="T10" fmla="*/ 669 w 50"/>
                  <a:gd name="T11" fmla="*/ 448 h 89"/>
                  <a:gd name="T12" fmla="*/ 0 w 50"/>
                  <a:gd name="T13" fmla="*/ 192 h 89"/>
                  <a:gd name="T14" fmla="*/ 0 60000 65536"/>
                  <a:gd name="T15" fmla="*/ 0 60000 65536"/>
                  <a:gd name="T16" fmla="*/ 0 60000 65536"/>
                  <a:gd name="T17" fmla="*/ 0 60000 65536"/>
                  <a:gd name="T18" fmla="*/ 0 60000 65536"/>
                  <a:gd name="T19" fmla="*/ 0 60000 65536"/>
                  <a:gd name="T20" fmla="*/ 0 60000 65536"/>
                  <a:gd name="T21" fmla="*/ 0 w 50"/>
                  <a:gd name="T22" fmla="*/ 0 h 89"/>
                  <a:gd name="T23" fmla="*/ 50 w 50"/>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 h="89">
                    <a:moveTo>
                      <a:pt x="0" y="3"/>
                    </a:moveTo>
                    <a:cubicBezTo>
                      <a:pt x="0" y="3"/>
                      <a:pt x="4" y="56"/>
                      <a:pt x="7" y="68"/>
                    </a:cubicBezTo>
                    <a:cubicBezTo>
                      <a:pt x="10" y="79"/>
                      <a:pt x="14" y="81"/>
                      <a:pt x="27" y="84"/>
                    </a:cubicBezTo>
                    <a:cubicBezTo>
                      <a:pt x="41" y="87"/>
                      <a:pt x="50" y="89"/>
                      <a:pt x="48" y="82"/>
                    </a:cubicBezTo>
                    <a:cubicBezTo>
                      <a:pt x="47" y="75"/>
                      <a:pt x="35" y="17"/>
                      <a:pt x="33" y="14"/>
                    </a:cubicBezTo>
                    <a:cubicBezTo>
                      <a:pt x="31" y="11"/>
                      <a:pt x="18" y="17"/>
                      <a:pt x="10" y="7"/>
                    </a:cubicBezTo>
                    <a:cubicBezTo>
                      <a:pt x="4" y="2"/>
                      <a:pt x="5" y="0"/>
                      <a:pt x="0" y="3"/>
                    </a:cubicBezTo>
                    <a:close/>
                  </a:path>
                </a:pathLst>
              </a:custGeom>
              <a:solidFill>
                <a:srgbClr val="5587A5"/>
              </a:solidFill>
              <a:ln w="9525">
                <a:noFill/>
                <a:round/>
              </a:ln>
            </p:spPr>
            <p:txBody>
              <a:bodyPr/>
              <a:lstStyle/>
              <a:p>
                <a:endParaRPr lang="zh-CN" altLang="en-US"/>
              </a:p>
            </p:txBody>
          </p:sp>
          <p:sp>
            <p:nvSpPr>
              <p:cNvPr id="106" name="Freeform 232"/>
              <p:cNvSpPr>
                <a:spLocks noChangeAspect="1"/>
              </p:cNvSpPr>
              <p:nvPr/>
            </p:nvSpPr>
            <p:spPr bwMode="auto">
              <a:xfrm>
                <a:off x="430" y="2284"/>
                <a:ext cx="85" cy="124"/>
              </a:xfrm>
              <a:custGeom>
                <a:avLst/>
                <a:gdLst>
                  <a:gd name="T0" fmla="*/ 65 w 42"/>
                  <a:gd name="T1" fmla="*/ 256 h 62"/>
                  <a:gd name="T2" fmla="*/ 332 w 42"/>
                  <a:gd name="T3" fmla="*/ 704 h 62"/>
                  <a:gd name="T4" fmla="*/ 1660 w 42"/>
                  <a:gd name="T5" fmla="*/ 1216 h 62"/>
                  <a:gd name="T6" fmla="*/ 2064 w 42"/>
                  <a:gd name="T7" fmla="*/ 2688 h 62"/>
                  <a:gd name="T8" fmla="*/ 2552 w 42"/>
                  <a:gd name="T9" fmla="*/ 3648 h 62"/>
                  <a:gd name="T10" fmla="*/ 2412 w 42"/>
                  <a:gd name="T11" fmla="*/ 1408 h 62"/>
                  <a:gd name="T12" fmla="*/ 1724 w 42"/>
                  <a:gd name="T13" fmla="*/ 512 h 62"/>
                  <a:gd name="T14" fmla="*/ 65 w 42"/>
                  <a:gd name="T15" fmla="*/ 256 h 62"/>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2"/>
                  <a:gd name="T26" fmla="*/ 42 w 42"/>
                  <a:gd name="T27" fmla="*/ 62 h 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2">
                    <a:moveTo>
                      <a:pt x="1" y="4"/>
                    </a:moveTo>
                    <a:cubicBezTo>
                      <a:pt x="1" y="4"/>
                      <a:pt x="0" y="9"/>
                      <a:pt x="5" y="11"/>
                    </a:cubicBezTo>
                    <a:cubicBezTo>
                      <a:pt x="10" y="13"/>
                      <a:pt x="22" y="12"/>
                      <a:pt x="24" y="19"/>
                    </a:cubicBezTo>
                    <a:cubicBezTo>
                      <a:pt x="26" y="26"/>
                      <a:pt x="28" y="36"/>
                      <a:pt x="30" y="42"/>
                    </a:cubicBezTo>
                    <a:cubicBezTo>
                      <a:pt x="32" y="48"/>
                      <a:pt x="33" y="51"/>
                      <a:pt x="37" y="57"/>
                    </a:cubicBezTo>
                    <a:cubicBezTo>
                      <a:pt x="42" y="62"/>
                      <a:pt x="35" y="22"/>
                      <a:pt x="35" y="22"/>
                    </a:cubicBezTo>
                    <a:cubicBezTo>
                      <a:pt x="35" y="22"/>
                      <a:pt x="33" y="8"/>
                      <a:pt x="25" y="8"/>
                    </a:cubicBezTo>
                    <a:cubicBezTo>
                      <a:pt x="16" y="8"/>
                      <a:pt x="2" y="0"/>
                      <a:pt x="1" y="4"/>
                    </a:cubicBezTo>
                    <a:close/>
                  </a:path>
                </a:pathLst>
              </a:custGeom>
              <a:solidFill>
                <a:srgbClr val="D3DBE4"/>
              </a:solidFill>
              <a:ln w="9525">
                <a:noFill/>
                <a:round/>
              </a:ln>
            </p:spPr>
            <p:txBody>
              <a:bodyPr/>
              <a:lstStyle/>
              <a:p>
                <a:endParaRPr lang="zh-CN" altLang="en-US"/>
              </a:p>
            </p:txBody>
          </p:sp>
          <p:sp>
            <p:nvSpPr>
              <p:cNvPr id="107" name="Freeform 233"/>
              <p:cNvSpPr>
                <a:spLocks noChangeAspect="1"/>
              </p:cNvSpPr>
              <p:nvPr/>
            </p:nvSpPr>
            <p:spPr bwMode="auto">
              <a:xfrm>
                <a:off x="428" y="2256"/>
                <a:ext cx="111" cy="194"/>
              </a:xfrm>
              <a:custGeom>
                <a:avLst/>
                <a:gdLst>
                  <a:gd name="T0" fmla="*/ 468 w 55"/>
                  <a:gd name="T1" fmla="*/ 128 h 97"/>
                  <a:gd name="T2" fmla="*/ 1011 w 55"/>
                  <a:gd name="T3" fmla="*/ 320 h 97"/>
                  <a:gd name="T4" fmla="*/ 664 w 55"/>
                  <a:gd name="T5" fmla="*/ 1088 h 97"/>
                  <a:gd name="T6" fmla="*/ 2375 w 55"/>
                  <a:gd name="T7" fmla="*/ 1344 h 97"/>
                  <a:gd name="T8" fmla="*/ 2640 w 55"/>
                  <a:gd name="T9" fmla="*/ 1920 h 97"/>
                  <a:gd name="T10" fmla="*/ 3520 w 55"/>
                  <a:gd name="T11" fmla="*/ 5376 h 97"/>
                  <a:gd name="T12" fmla="*/ 3116 w 55"/>
                  <a:gd name="T13" fmla="*/ 6208 h 97"/>
                  <a:gd name="T14" fmla="*/ 2309 w 55"/>
                  <a:gd name="T15" fmla="*/ 3008 h 97"/>
                  <a:gd name="T16" fmla="*/ 1744 w 55"/>
                  <a:gd name="T17" fmla="*/ 1664 h 97"/>
                  <a:gd name="T18" fmla="*/ 65 w 55"/>
                  <a:gd name="T19" fmla="*/ 960 h 97"/>
                  <a:gd name="T20" fmla="*/ 468 w 55"/>
                  <a:gd name="T21" fmla="*/ 128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97"/>
                  <a:gd name="T35" fmla="*/ 55 w 55"/>
                  <a:gd name="T36" fmla="*/ 97 h 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97">
                    <a:moveTo>
                      <a:pt x="7" y="2"/>
                    </a:moveTo>
                    <a:cubicBezTo>
                      <a:pt x="7" y="2"/>
                      <a:pt x="14" y="0"/>
                      <a:pt x="15" y="5"/>
                    </a:cubicBezTo>
                    <a:cubicBezTo>
                      <a:pt x="15" y="7"/>
                      <a:pt x="6" y="11"/>
                      <a:pt x="10" y="17"/>
                    </a:cubicBezTo>
                    <a:cubicBezTo>
                      <a:pt x="12" y="19"/>
                      <a:pt x="28" y="20"/>
                      <a:pt x="35" y="21"/>
                    </a:cubicBezTo>
                    <a:cubicBezTo>
                      <a:pt x="37" y="21"/>
                      <a:pt x="38" y="24"/>
                      <a:pt x="39" y="30"/>
                    </a:cubicBezTo>
                    <a:cubicBezTo>
                      <a:pt x="41" y="35"/>
                      <a:pt x="47" y="70"/>
                      <a:pt x="52" y="84"/>
                    </a:cubicBezTo>
                    <a:cubicBezTo>
                      <a:pt x="55" y="94"/>
                      <a:pt x="51" y="95"/>
                      <a:pt x="46" y="97"/>
                    </a:cubicBezTo>
                    <a:cubicBezTo>
                      <a:pt x="44" y="92"/>
                      <a:pt x="38" y="61"/>
                      <a:pt x="34" y="47"/>
                    </a:cubicBezTo>
                    <a:cubicBezTo>
                      <a:pt x="30" y="33"/>
                      <a:pt x="33" y="27"/>
                      <a:pt x="26" y="26"/>
                    </a:cubicBezTo>
                    <a:cubicBezTo>
                      <a:pt x="19" y="26"/>
                      <a:pt x="3" y="24"/>
                      <a:pt x="1" y="15"/>
                    </a:cubicBezTo>
                    <a:cubicBezTo>
                      <a:pt x="0" y="11"/>
                      <a:pt x="1" y="6"/>
                      <a:pt x="7" y="2"/>
                    </a:cubicBezTo>
                    <a:close/>
                  </a:path>
                </a:pathLst>
              </a:custGeom>
              <a:solidFill>
                <a:srgbClr val="456488"/>
              </a:solidFill>
              <a:ln w="9525">
                <a:noFill/>
                <a:round/>
              </a:ln>
            </p:spPr>
            <p:txBody>
              <a:bodyPr/>
              <a:lstStyle/>
              <a:p>
                <a:endParaRPr lang="zh-CN" altLang="en-US"/>
              </a:p>
            </p:txBody>
          </p:sp>
          <p:sp>
            <p:nvSpPr>
              <p:cNvPr id="108" name="Freeform 234"/>
              <p:cNvSpPr>
                <a:spLocks noChangeAspect="1"/>
              </p:cNvSpPr>
              <p:nvPr/>
            </p:nvSpPr>
            <p:spPr bwMode="auto">
              <a:xfrm>
                <a:off x="515" y="2156"/>
                <a:ext cx="10" cy="12"/>
              </a:xfrm>
              <a:custGeom>
                <a:avLst/>
                <a:gdLst>
                  <a:gd name="T0" fmla="*/ 320 w 5"/>
                  <a:gd name="T1" fmla="*/ 0 h 6"/>
                  <a:gd name="T2" fmla="*/ 128 w 5"/>
                  <a:gd name="T3" fmla="*/ 192 h 6"/>
                  <a:gd name="T4" fmla="*/ 256 w 5"/>
                  <a:gd name="T5" fmla="*/ 320 h 6"/>
                  <a:gd name="T6" fmla="*/ 320 w 5"/>
                  <a:gd name="T7" fmla="*/ 0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0"/>
                    </a:moveTo>
                    <a:cubicBezTo>
                      <a:pt x="5" y="0"/>
                      <a:pt x="0" y="1"/>
                      <a:pt x="2" y="3"/>
                    </a:cubicBezTo>
                    <a:cubicBezTo>
                      <a:pt x="5" y="6"/>
                      <a:pt x="4" y="5"/>
                      <a:pt x="4" y="5"/>
                    </a:cubicBezTo>
                    <a:lnTo>
                      <a:pt x="5" y="0"/>
                    </a:lnTo>
                    <a:close/>
                  </a:path>
                </a:pathLst>
              </a:custGeom>
              <a:solidFill>
                <a:srgbClr val="6E4155"/>
              </a:solidFill>
              <a:ln w="9525">
                <a:noFill/>
                <a:round/>
              </a:ln>
            </p:spPr>
            <p:txBody>
              <a:bodyPr/>
              <a:lstStyle/>
              <a:p>
                <a:endParaRPr lang="zh-CN" altLang="en-US"/>
              </a:p>
            </p:txBody>
          </p:sp>
          <p:sp>
            <p:nvSpPr>
              <p:cNvPr id="109" name="Freeform 235"/>
              <p:cNvSpPr>
                <a:spLocks noChangeAspect="1"/>
              </p:cNvSpPr>
              <p:nvPr/>
            </p:nvSpPr>
            <p:spPr bwMode="auto">
              <a:xfrm>
                <a:off x="625" y="2102"/>
                <a:ext cx="6" cy="12"/>
              </a:xfrm>
              <a:custGeom>
                <a:avLst/>
                <a:gdLst>
                  <a:gd name="T0" fmla="*/ 128 w 3"/>
                  <a:gd name="T1" fmla="*/ 0 h 6"/>
                  <a:gd name="T2" fmla="*/ 64 w 3"/>
                  <a:gd name="T3" fmla="*/ 128 h 6"/>
                  <a:gd name="T4" fmla="*/ 0 w 3"/>
                  <a:gd name="T5" fmla="*/ 320 h 6"/>
                  <a:gd name="T6" fmla="*/ 0 w 3"/>
                  <a:gd name="T7" fmla="*/ 384 h 6"/>
                  <a:gd name="T8" fmla="*/ 128 w 3"/>
                  <a:gd name="T9" fmla="*/ 320 h 6"/>
                  <a:gd name="T10" fmla="*/ 0 w 3"/>
                  <a:gd name="T11" fmla="*/ 320 h 6"/>
                  <a:gd name="T12" fmla="*/ 128 w 3"/>
                  <a:gd name="T13" fmla="*/ 192 h 6"/>
                  <a:gd name="T14" fmla="*/ 128 w 3"/>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2" y="0"/>
                    </a:moveTo>
                    <a:cubicBezTo>
                      <a:pt x="2" y="0"/>
                      <a:pt x="2" y="1"/>
                      <a:pt x="1" y="2"/>
                    </a:cubicBezTo>
                    <a:cubicBezTo>
                      <a:pt x="0" y="3"/>
                      <a:pt x="0" y="5"/>
                      <a:pt x="0" y="5"/>
                    </a:cubicBezTo>
                    <a:cubicBezTo>
                      <a:pt x="0" y="6"/>
                      <a:pt x="0" y="6"/>
                      <a:pt x="0" y="6"/>
                    </a:cubicBezTo>
                    <a:cubicBezTo>
                      <a:pt x="0" y="6"/>
                      <a:pt x="2" y="6"/>
                      <a:pt x="2" y="5"/>
                    </a:cubicBezTo>
                    <a:cubicBezTo>
                      <a:pt x="1" y="5"/>
                      <a:pt x="0" y="5"/>
                      <a:pt x="0" y="5"/>
                    </a:cubicBezTo>
                    <a:cubicBezTo>
                      <a:pt x="0" y="4"/>
                      <a:pt x="1" y="4"/>
                      <a:pt x="2" y="3"/>
                    </a:cubicBezTo>
                    <a:cubicBezTo>
                      <a:pt x="3" y="2"/>
                      <a:pt x="2" y="0"/>
                      <a:pt x="2" y="0"/>
                    </a:cubicBezTo>
                    <a:close/>
                  </a:path>
                </a:pathLst>
              </a:custGeom>
              <a:solidFill>
                <a:srgbClr val="572E40"/>
              </a:solidFill>
              <a:ln w="9525">
                <a:noFill/>
                <a:round/>
              </a:ln>
            </p:spPr>
            <p:txBody>
              <a:bodyPr/>
              <a:lstStyle/>
              <a:p>
                <a:endParaRPr lang="zh-CN" altLang="en-US"/>
              </a:p>
            </p:txBody>
          </p:sp>
          <p:sp>
            <p:nvSpPr>
              <p:cNvPr id="110" name="Freeform 236"/>
              <p:cNvSpPr>
                <a:spLocks noChangeAspect="1"/>
              </p:cNvSpPr>
              <p:nvPr/>
            </p:nvSpPr>
            <p:spPr bwMode="auto">
              <a:xfrm>
                <a:off x="521" y="2066"/>
                <a:ext cx="116" cy="134"/>
              </a:xfrm>
              <a:custGeom>
                <a:avLst/>
                <a:gdLst>
                  <a:gd name="T0" fmla="*/ 3264 w 58"/>
                  <a:gd name="T1" fmla="*/ 384 h 67"/>
                  <a:gd name="T2" fmla="*/ 3328 w 58"/>
                  <a:gd name="T3" fmla="*/ 704 h 67"/>
                  <a:gd name="T4" fmla="*/ 3392 w 58"/>
                  <a:gd name="T5" fmla="*/ 1280 h 67"/>
                  <a:gd name="T6" fmla="*/ 3456 w 58"/>
                  <a:gd name="T7" fmla="*/ 1664 h 67"/>
                  <a:gd name="T8" fmla="*/ 3648 w 58"/>
                  <a:gd name="T9" fmla="*/ 2176 h 67"/>
                  <a:gd name="T10" fmla="*/ 3392 w 58"/>
                  <a:gd name="T11" fmla="*/ 2304 h 67"/>
                  <a:gd name="T12" fmla="*/ 3392 w 58"/>
                  <a:gd name="T13" fmla="*/ 2496 h 67"/>
                  <a:gd name="T14" fmla="*/ 3200 w 58"/>
                  <a:gd name="T15" fmla="*/ 2624 h 67"/>
                  <a:gd name="T16" fmla="*/ 3136 w 58"/>
                  <a:gd name="T17" fmla="*/ 2624 h 67"/>
                  <a:gd name="T18" fmla="*/ 3136 w 58"/>
                  <a:gd name="T19" fmla="*/ 2688 h 67"/>
                  <a:gd name="T20" fmla="*/ 3200 w 58"/>
                  <a:gd name="T21" fmla="*/ 2752 h 67"/>
                  <a:gd name="T22" fmla="*/ 3136 w 58"/>
                  <a:gd name="T23" fmla="*/ 2944 h 67"/>
                  <a:gd name="T24" fmla="*/ 3072 w 58"/>
                  <a:gd name="T25" fmla="*/ 3200 h 67"/>
                  <a:gd name="T26" fmla="*/ 2944 w 58"/>
                  <a:gd name="T27" fmla="*/ 3648 h 67"/>
                  <a:gd name="T28" fmla="*/ 2432 w 58"/>
                  <a:gd name="T29" fmla="*/ 3648 h 67"/>
                  <a:gd name="T30" fmla="*/ 2112 w 58"/>
                  <a:gd name="T31" fmla="*/ 3584 h 67"/>
                  <a:gd name="T32" fmla="*/ 1984 w 58"/>
                  <a:gd name="T33" fmla="*/ 3776 h 67"/>
                  <a:gd name="T34" fmla="*/ 1920 w 58"/>
                  <a:gd name="T35" fmla="*/ 4160 h 67"/>
                  <a:gd name="T36" fmla="*/ 1728 w 58"/>
                  <a:gd name="T37" fmla="*/ 4288 h 67"/>
                  <a:gd name="T38" fmla="*/ 0 w 58"/>
                  <a:gd name="T39" fmla="*/ 3200 h 67"/>
                  <a:gd name="T40" fmla="*/ 192 w 58"/>
                  <a:gd name="T41" fmla="*/ 2560 h 67"/>
                  <a:gd name="T42" fmla="*/ 384 w 58"/>
                  <a:gd name="T43" fmla="*/ 1536 h 67"/>
                  <a:gd name="T44" fmla="*/ 896 w 58"/>
                  <a:gd name="T45" fmla="*/ 1024 h 67"/>
                  <a:gd name="T46" fmla="*/ 1600 w 58"/>
                  <a:gd name="T47" fmla="*/ 512 h 67"/>
                  <a:gd name="T48" fmla="*/ 2432 w 58"/>
                  <a:gd name="T49" fmla="*/ 0 h 67"/>
                  <a:gd name="T50" fmla="*/ 3264 w 58"/>
                  <a:gd name="T51" fmla="*/ 384 h 6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8"/>
                  <a:gd name="T79" fmla="*/ 0 h 67"/>
                  <a:gd name="T80" fmla="*/ 58 w 58"/>
                  <a:gd name="T81" fmla="*/ 67 h 6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8" h="67">
                    <a:moveTo>
                      <a:pt x="51" y="6"/>
                    </a:moveTo>
                    <a:cubicBezTo>
                      <a:pt x="51" y="6"/>
                      <a:pt x="51" y="8"/>
                      <a:pt x="52" y="11"/>
                    </a:cubicBezTo>
                    <a:cubicBezTo>
                      <a:pt x="53" y="14"/>
                      <a:pt x="55" y="18"/>
                      <a:pt x="53" y="20"/>
                    </a:cubicBezTo>
                    <a:cubicBezTo>
                      <a:pt x="51" y="23"/>
                      <a:pt x="52" y="23"/>
                      <a:pt x="54" y="26"/>
                    </a:cubicBezTo>
                    <a:cubicBezTo>
                      <a:pt x="55" y="29"/>
                      <a:pt x="58" y="33"/>
                      <a:pt x="57" y="34"/>
                    </a:cubicBezTo>
                    <a:cubicBezTo>
                      <a:pt x="55" y="36"/>
                      <a:pt x="55" y="36"/>
                      <a:pt x="53" y="36"/>
                    </a:cubicBezTo>
                    <a:cubicBezTo>
                      <a:pt x="52" y="37"/>
                      <a:pt x="53" y="38"/>
                      <a:pt x="53" y="39"/>
                    </a:cubicBezTo>
                    <a:cubicBezTo>
                      <a:pt x="53" y="40"/>
                      <a:pt x="52" y="42"/>
                      <a:pt x="50" y="41"/>
                    </a:cubicBezTo>
                    <a:cubicBezTo>
                      <a:pt x="50" y="42"/>
                      <a:pt x="49" y="41"/>
                      <a:pt x="49" y="41"/>
                    </a:cubicBezTo>
                    <a:cubicBezTo>
                      <a:pt x="49" y="42"/>
                      <a:pt x="49" y="42"/>
                      <a:pt x="49" y="42"/>
                    </a:cubicBezTo>
                    <a:cubicBezTo>
                      <a:pt x="49" y="42"/>
                      <a:pt x="50" y="42"/>
                      <a:pt x="50" y="43"/>
                    </a:cubicBezTo>
                    <a:cubicBezTo>
                      <a:pt x="51" y="44"/>
                      <a:pt x="51" y="45"/>
                      <a:pt x="49" y="46"/>
                    </a:cubicBezTo>
                    <a:cubicBezTo>
                      <a:pt x="48" y="47"/>
                      <a:pt x="48" y="48"/>
                      <a:pt x="48" y="50"/>
                    </a:cubicBezTo>
                    <a:cubicBezTo>
                      <a:pt x="49" y="51"/>
                      <a:pt x="51" y="55"/>
                      <a:pt x="46" y="57"/>
                    </a:cubicBezTo>
                    <a:cubicBezTo>
                      <a:pt x="44" y="57"/>
                      <a:pt x="42" y="58"/>
                      <a:pt x="38" y="57"/>
                    </a:cubicBezTo>
                    <a:cubicBezTo>
                      <a:pt x="33" y="56"/>
                      <a:pt x="35" y="56"/>
                      <a:pt x="33" y="56"/>
                    </a:cubicBezTo>
                    <a:cubicBezTo>
                      <a:pt x="32" y="56"/>
                      <a:pt x="32" y="58"/>
                      <a:pt x="31" y="59"/>
                    </a:cubicBezTo>
                    <a:cubicBezTo>
                      <a:pt x="30" y="60"/>
                      <a:pt x="31" y="64"/>
                      <a:pt x="30" y="65"/>
                    </a:cubicBezTo>
                    <a:cubicBezTo>
                      <a:pt x="29" y="66"/>
                      <a:pt x="27" y="67"/>
                      <a:pt x="27" y="67"/>
                    </a:cubicBezTo>
                    <a:cubicBezTo>
                      <a:pt x="0" y="50"/>
                      <a:pt x="0" y="50"/>
                      <a:pt x="0" y="50"/>
                    </a:cubicBezTo>
                    <a:cubicBezTo>
                      <a:pt x="0" y="50"/>
                      <a:pt x="2" y="43"/>
                      <a:pt x="3" y="40"/>
                    </a:cubicBezTo>
                    <a:cubicBezTo>
                      <a:pt x="5" y="37"/>
                      <a:pt x="6" y="24"/>
                      <a:pt x="6" y="24"/>
                    </a:cubicBezTo>
                    <a:cubicBezTo>
                      <a:pt x="14" y="16"/>
                      <a:pt x="14" y="16"/>
                      <a:pt x="14" y="16"/>
                    </a:cubicBezTo>
                    <a:cubicBezTo>
                      <a:pt x="25" y="8"/>
                      <a:pt x="25" y="8"/>
                      <a:pt x="25" y="8"/>
                    </a:cubicBezTo>
                    <a:cubicBezTo>
                      <a:pt x="38" y="0"/>
                      <a:pt x="38" y="0"/>
                      <a:pt x="38" y="0"/>
                    </a:cubicBezTo>
                    <a:lnTo>
                      <a:pt x="51" y="6"/>
                    </a:lnTo>
                    <a:close/>
                  </a:path>
                </a:pathLst>
              </a:custGeom>
              <a:solidFill>
                <a:srgbClr val="F8C6AC"/>
              </a:solidFill>
              <a:ln w="9525">
                <a:noFill/>
                <a:round/>
              </a:ln>
            </p:spPr>
            <p:txBody>
              <a:bodyPr/>
              <a:lstStyle/>
              <a:p>
                <a:endParaRPr lang="zh-CN" altLang="en-US"/>
              </a:p>
            </p:txBody>
          </p:sp>
          <p:sp>
            <p:nvSpPr>
              <p:cNvPr id="111" name="Freeform 237"/>
              <p:cNvSpPr>
                <a:spLocks noChangeAspect="1"/>
              </p:cNvSpPr>
              <p:nvPr/>
            </p:nvSpPr>
            <p:spPr bwMode="auto">
              <a:xfrm>
                <a:off x="597" y="2108"/>
                <a:ext cx="20" cy="8"/>
              </a:xfrm>
              <a:custGeom>
                <a:avLst/>
                <a:gdLst>
                  <a:gd name="T0" fmla="*/ 192 w 10"/>
                  <a:gd name="T1" fmla="*/ 128 h 4"/>
                  <a:gd name="T2" fmla="*/ 0 w 10"/>
                  <a:gd name="T3" fmla="*/ 128 h 4"/>
                  <a:gd name="T4" fmla="*/ 192 w 10"/>
                  <a:gd name="T5" fmla="*/ 128 h 4"/>
                  <a:gd name="T6" fmla="*/ 640 w 10"/>
                  <a:gd name="T7" fmla="*/ 128 h 4"/>
                  <a:gd name="T8" fmla="*/ 576 w 10"/>
                  <a:gd name="T9" fmla="*/ 192 h 4"/>
                  <a:gd name="T10" fmla="*/ 320 w 10"/>
                  <a:gd name="T11" fmla="*/ 192 h 4"/>
                  <a:gd name="T12" fmla="*/ 192 w 10"/>
                  <a:gd name="T13" fmla="*/ 128 h 4"/>
                  <a:gd name="T14" fmla="*/ 0 60000 65536"/>
                  <a:gd name="T15" fmla="*/ 0 60000 65536"/>
                  <a:gd name="T16" fmla="*/ 0 60000 65536"/>
                  <a:gd name="T17" fmla="*/ 0 60000 65536"/>
                  <a:gd name="T18" fmla="*/ 0 60000 65536"/>
                  <a:gd name="T19" fmla="*/ 0 60000 65536"/>
                  <a:gd name="T20" fmla="*/ 0 60000 65536"/>
                  <a:gd name="T21" fmla="*/ 0 w 10"/>
                  <a:gd name="T22" fmla="*/ 0 h 4"/>
                  <a:gd name="T23" fmla="*/ 10 w 1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4">
                    <a:moveTo>
                      <a:pt x="3" y="2"/>
                    </a:moveTo>
                    <a:cubicBezTo>
                      <a:pt x="2" y="2"/>
                      <a:pt x="1" y="2"/>
                      <a:pt x="0" y="2"/>
                    </a:cubicBezTo>
                    <a:cubicBezTo>
                      <a:pt x="2" y="2"/>
                      <a:pt x="3" y="2"/>
                      <a:pt x="3" y="2"/>
                    </a:cubicBezTo>
                    <a:cubicBezTo>
                      <a:pt x="6" y="1"/>
                      <a:pt x="9" y="0"/>
                      <a:pt x="10" y="2"/>
                    </a:cubicBezTo>
                    <a:cubicBezTo>
                      <a:pt x="9" y="2"/>
                      <a:pt x="9" y="3"/>
                      <a:pt x="9" y="3"/>
                    </a:cubicBezTo>
                    <a:cubicBezTo>
                      <a:pt x="8" y="4"/>
                      <a:pt x="6" y="4"/>
                      <a:pt x="5" y="3"/>
                    </a:cubicBezTo>
                    <a:cubicBezTo>
                      <a:pt x="5" y="3"/>
                      <a:pt x="4" y="3"/>
                      <a:pt x="3" y="2"/>
                    </a:cubicBezTo>
                    <a:close/>
                  </a:path>
                </a:pathLst>
              </a:custGeom>
              <a:solidFill>
                <a:srgbClr val="EF845C"/>
              </a:solidFill>
              <a:ln w="9525">
                <a:noFill/>
                <a:round/>
              </a:ln>
            </p:spPr>
            <p:txBody>
              <a:bodyPr/>
              <a:lstStyle/>
              <a:p>
                <a:endParaRPr lang="zh-CN" altLang="en-US"/>
              </a:p>
            </p:txBody>
          </p:sp>
          <p:sp>
            <p:nvSpPr>
              <p:cNvPr id="112" name="Freeform 238"/>
              <p:cNvSpPr>
                <a:spLocks noChangeAspect="1"/>
              </p:cNvSpPr>
              <p:nvPr/>
            </p:nvSpPr>
            <p:spPr bwMode="auto">
              <a:xfrm>
                <a:off x="609" y="2148"/>
                <a:ext cx="10" cy="4"/>
              </a:xfrm>
              <a:custGeom>
                <a:avLst/>
                <a:gdLst>
                  <a:gd name="T0" fmla="*/ 320 w 5"/>
                  <a:gd name="T1" fmla="*/ 0 h 2"/>
                  <a:gd name="T2" fmla="*/ 320 w 5"/>
                  <a:gd name="T3" fmla="*/ 64 h 2"/>
                  <a:gd name="T4" fmla="*/ 256 w 5"/>
                  <a:gd name="T5" fmla="*/ 128 h 2"/>
                  <a:gd name="T6" fmla="*/ 64 w 5"/>
                  <a:gd name="T7" fmla="*/ 64 h 2"/>
                  <a:gd name="T8" fmla="*/ 0 w 5"/>
                  <a:gd name="T9" fmla="*/ 64 h 2"/>
                  <a:gd name="T10" fmla="*/ 64 w 5"/>
                  <a:gd name="T11" fmla="*/ 0 h 2"/>
                  <a:gd name="T12" fmla="*/ 320 w 5"/>
                  <a:gd name="T13" fmla="*/ 0 h 2"/>
                  <a:gd name="T14" fmla="*/ 0 60000 65536"/>
                  <a:gd name="T15" fmla="*/ 0 60000 65536"/>
                  <a:gd name="T16" fmla="*/ 0 60000 65536"/>
                  <a:gd name="T17" fmla="*/ 0 60000 65536"/>
                  <a:gd name="T18" fmla="*/ 0 60000 65536"/>
                  <a:gd name="T19" fmla="*/ 0 60000 65536"/>
                  <a:gd name="T20" fmla="*/ 0 60000 65536"/>
                  <a:gd name="T21" fmla="*/ 0 w 5"/>
                  <a:gd name="T22" fmla="*/ 0 h 2"/>
                  <a:gd name="T23" fmla="*/ 5 w 5"/>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2">
                    <a:moveTo>
                      <a:pt x="5" y="0"/>
                    </a:moveTo>
                    <a:cubicBezTo>
                      <a:pt x="5" y="0"/>
                      <a:pt x="5" y="1"/>
                      <a:pt x="5" y="1"/>
                    </a:cubicBezTo>
                    <a:cubicBezTo>
                      <a:pt x="5" y="1"/>
                      <a:pt x="5" y="2"/>
                      <a:pt x="4" y="2"/>
                    </a:cubicBezTo>
                    <a:cubicBezTo>
                      <a:pt x="3" y="2"/>
                      <a:pt x="2" y="2"/>
                      <a:pt x="1" y="1"/>
                    </a:cubicBezTo>
                    <a:cubicBezTo>
                      <a:pt x="1" y="1"/>
                      <a:pt x="0" y="1"/>
                      <a:pt x="0" y="1"/>
                    </a:cubicBezTo>
                    <a:cubicBezTo>
                      <a:pt x="0" y="0"/>
                      <a:pt x="0" y="0"/>
                      <a:pt x="1" y="0"/>
                    </a:cubicBezTo>
                    <a:cubicBezTo>
                      <a:pt x="2" y="0"/>
                      <a:pt x="5" y="0"/>
                      <a:pt x="5" y="0"/>
                    </a:cubicBezTo>
                    <a:close/>
                  </a:path>
                </a:pathLst>
              </a:custGeom>
              <a:solidFill>
                <a:srgbClr val="F8C6AC"/>
              </a:solidFill>
              <a:ln w="9525">
                <a:noFill/>
                <a:round/>
              </a:ln>
            </p:spPr>
            <p:txBody>
              <a:bodyPr/>
              <a:lstStyle/>
              <a:p>
                <a:endParaRPr lang="zh-CN" altLang="en-US"/>
              </a:p>
            </p:txBody>
          </p:sp>
          <p:sp>
            <p:nvSpPr>
              <p:cNvPr id="113" name="Freeform 239"/>
              <p:cNvSpPr>
                <a:spLocks noChangeAspect="1"/>
              </p:cNvSpPr>
              <p:nvPr/>
            </p:nvSpPr>
            <p:spPr bwMode="auto">
              <a:xfrm>
                <a:off x="613" y="2128"/>
                <a:ext cx="8" cy="10"/>
              </a:xfrm>
              <a:custGeom>
                <a:avLst/>
                <a:gdLst>
                  <a:gd name="T0" fmla="*/ 0 w 4"/>
                  <a:gd name="T1" fmla="*/ 192 h 5"/>
                  <a:gd name="T2" fmla="*/ 256 w 4"/>
                  <a:gd name="T3" fmla="*/ 320 h 5"/>
                  <a:gd name="T4" fmla="*/ 64 w 4"/>
                  <a:gd name="T5" fmla="*/ 192 h 5"/>
                  <a:gd name="T6" fmla="*/ 192 w 4"/>
                  <a:gd name="T7" fmla="*/ 0 h 5"/>
                  <a:gd name="T8" fmla="*/ 0 w 4"/>
                  <a:gd name="T9" fmla="*/ 192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3"/>
                    </a:moveTo>
                    <a:cubicBezTo>
                      <a:pt x="1" y="5"/>
                      <a:pt x="4" y="5"/>
                      <a:pt x="4" y="5"/>
                    </a:cubicBezTo>
                    <a:cubicBezTo>
                      <a:pt x="3" y="5"/>
                      <a:pt x="2" y="4"/>
                      <a:pt x="1" y="3"/>
                    </a:cubicBezTo>
                    <a:cubicBezTo>
                      <a:pt x="1" y="2"/>
                      <a:pt x="2" y="0"/>
                      <a:pt x="3" y="0"/>
                    </a:cubicBezTo>
                    <a:cubicBezTo>
                      <a:pt x="2" y="0"/>
                      <a:pt x="0" y="2"/>
                      <a:pt x="0" y="3"/>
                    </a:cubicBezTo>
                    <a:close/>
                  </a:path>
                </a:pathLst>
              </a:custGeom>
              <a:solidFill>
                <a:srgbClr val="F29A75"/>
              </a:solidFill>
              <a:ln w="9525">
                <a:noFill/>
                <a:round/>
              </a:ln>
            </p:spPr>
            <p:txBody>
              <a:bodyPr/>
              <a:lstStyle/>
              <a:p>
                <a:endParaRPr lang="zh-CN" altLang="en-US"/>
              </a:p>
            </p:txBody>
          </p:sp>
          <p:sp>
            <p:nvSpPr>
              <p:cNvPr id="114" name="Freeform 240"/>
              <p:cNvSpPr>
                <a:spLocks noChangeAspect="1"/>
              </p:cNvSpPr>
              <p:nvPr/>
            </p:nvSpPr>
            <p:spPr bwMode="auto">
              <a:xfrm>
                <a:off x="619" y="2134"/>
                <a:ext cx="10" cy="4"/>
              </a:xfrm>
              <a:custGeom>
                <a:avLst/>
                <a:gdLst>
                  <a:gd name="T0" fmla="*/ 0 w 5"/>
                  <a:gd name="T1" fmla="*/ 64 h 2"/>
                  <a:gd name="T2" fmla="*/ 192 w 5"/>
                  <a:gd name="T3" fmla="*/ 0 h 2"/>
                  <a:gd name="T4" fmla="*/ 320 w 5"/>
                  <a:gd name="T5" fmla="*/ 64 h 2"/>
                  <a:gd name="T6" fmla="*/ 192 w 5"/>
                  <a:gd name="T7" fmla="*/ 64 h 2"/>
                  <a:gd name="T8" fmla="*/ 0 w 5"/>
                  <a:gd name="T9" fmla="*/ 64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0" y="1"/>
                    </a:moveTo>
                    <a:cubicBezTo>
                      <a:pt x="0" y="1"/>
                      <a:pt x="1" y="0"/>
                      <a:pt x="3" y="0"/>
                    </a:cubicBezTo>
                    <a:cubicBezTo>
                      <a:pt x="5" y="0"/>
                      <a:pt x="5" y="1"/>
                      <a:pt x="5" y="1"/>
                    </a:cubicBezTo>
                    <a:cubicBezTo>
                      <a:pt x="5" y="1"/>
                      <a:pt x="4" y="1"/>
                      <a:pt x="3" y="1"/>
                    </a:cubicBezTo>
                    <a:cubicBezTo>
                      <a:pt x="2" y="2"/>
                      <a:pt x="1" y="1"/>
                      <a:pt x="0" y="1"/>
                    </a:cubicBezTo>
                    <a:close/>
                  </a:path>
                </a:pathLst>
              </a:custGeom>
              <a:solidFill>
                <a:srgbClr val="F29A75"/>
              </a:solidFill>
              <a:ln w="9525">
                <a:noFill/>
                <a:round/>
              </a:ln>
            </p:spPr>
            <p:txBody>
              <a:bodyPr/>
              <a:lstStyle/>
              <a:p>
                <a:endParaRPr lang="zh-CN" altLang="en-US"/>
              </a:p>
            </p:txBody>
          </p:sp>
          <p:sp>
            <p:nvSpPr>
              <p:cNvPr id="115" name="Freeform 241"/>
              <p:cNvSpPr>
                <a:spLocks noChangeAspect="1"/>
              </p:cNvSpPr>
              <p:nvPr/>
            </p:nvSpPr>
            <p:spPr bwMode="auto">
              <a:xfrm>
                <a:off x="607" y="2146"/>
                <a:ext cx="20" cy="12"/>
              </a:xfrm>
              <a:custGeom>
                <a:avLst/>
                <a:gdLst>
                  <a:gd name="T0" fmla="*/ 640 w 10"/>
                  <a:gd name="T1" fmla="*/ 0 h 6"/>
                  <a:gd name="T2" fmla="*/ 384 w 10"/>
                  <a:gd name="T3" fmla="*/ 0 h 6"/>
                  <a:gd name="T4" fmla="*/ 64 w 10"/>
                  <a:gd name="T5" fmla="*/ 64 h 6"/>
                  <a:gd name="T6" fmla="*/ 128 w 10"/>
                  <a:gd name="T7" fmla="*/ 256 h 6"/>
                  <a:gd name="T8" fmla="*/ 384 w 10"/>
                  <a:gd name="T9" fmla="*/ 384 h 6"/>
                  <a:gd name="T10" fmla="*/ 512 w 10"/>
                  <a:gd name="T11" fmla="*/ 256 h 6"/>
                  <a:gd name="T12" fmla="*/ 384 w 10"/>
                  <a:gd name="T13" fmla="*/ 128 h 6"/>
                  <a:gd name="T14" fmla="*/ 320 w 10"/>
                  <a:gd name="T15" fmla="*/ 192 h 6"/>
                  <a:gd name="T16" fmla="*/ 64 w 10"/>
                  <a:gd name="T17" fmla="*/ 128 h 6"/>
                  <a:gd name="T18" fmla="*/ 192 w 10"/>
                  <a:gd name="T19" fmla="*/ 128 h 6"/>
                  <a:gd name="T20" fmla="*/ 448 w 10"/>
                  <a:gd name="T21" fmla="*/ 128 h 6"/>
                  <a:gd name="T22" fmla="*/ 640 w 10"/>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6"/>
                  <a:gd name="T38" fmla="*/ 10 w 10"/>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6">
                    <a:moveTo>
                      <a:pt x="10" y="0"/>
                    </a:moveTo>
                    <a:cubicBezTo>
                      <a:pt x="10" y="0"/>
                      <a:pt x="8" y="0"/>
                      <a:pt x="6" y="0"/>
                    </a:cubicBezTo>
                    <a:cubicBezTo>
                      <a:pt x="4" y="0"/>
                      <a:pt x="1" y="1"/>
                      <a:pt x="1" y="1"/>
                    </a:cubicBezTo>
                    <a:cubicBezTo>
                      <a:pt x="0" y="1"/>
                      <a:pt x="1" y="3"/>
                      <a:pt x="2" y="4"/>
                    </a:cubicBezTo>
                    <a:cubicBezTo>
                      <a:pt x="3" y="5"/>
                      <a:pt x="4" y="6"/>
                      <a:pt x="6" y="6"/>
                    </a:cubicBezTo>
                    <a:cubicBezTo>
                      <a:pt x="7" y="6"/>
                      <a:pt x="8" y="5"/>
                      <a:pt x="8" y="4"/>
                    </a:cubicBezTo>
                    <a:cubicBezTo>
                      <a:pt x="7" y="3"/>
                      <a:pt x="6" y="2"/>
                      <a:pt x="6" y="2"/>
                    </a:cubicBezTo>
                    <a:cubicBezTo>
                      <a:pt x="6" y="2"/>
                      <a:pt x="6" y="3"/>
                      <a:pt x="5" y="3"/>
                    </a:cubicBezTo>
                    <a:cubicBezTo>
                      <a:pt x="4" y="3"/>
                      <a:pt x="3" y="2"/>
                      <a:pt x="1" y="2"/>
                    </a:cubicBezTo>
                    <a:cubicBezTo>
                      <a:pt x="1" y="1"/>
                      <a:pt x="1" y="2"/>
                      <a:pt x="3" y="2"/>
                    </a:cubicBezTo>
                    <a:cubicBezTo>
                      <a:pt x="4" y="2"/>
                      <a:pt x="6" y="2"/>
                      <a:pt x="7" y="2"/>
                    </a:cubicBezTo>
                    <a:cubicBezTo>
                      <a:pt x="8" y="2"/>
                      <a:pt x="9" y="1"/>
                      <a:pt x="10" y="0"/>
                    </a:cubicBezTo>
                    <a:close/>
                  </a:path>
                </a:pathLst>
              </a:custGeom>
              <a:solidFill>
                <a:srgbClr val="F29A75"/>
              </a:solidFill>
              <a:ln w="9525">
                <a:noFill/>
                <a:round/>
              </a:ln>
            </p:spPr>
            <p:txBody>
              <a:bodyPr/>
              <a:lstStyle/>
              <a:p>
                <a:endParaRPr lang="zh-CN" altLang="en-US"/>
              </a:p>
            </p:txBody>
          </p:sp>
          <p:sp>
            <p:nvSpPr>
              <p:cNvPr id="116" name="Freeform 242"/>
              <p:cNvSpPr>
                <a:spLocks noChangeAspect="1"/>
              </p:cNvSpPr>
              <p:nvPr/>
            </p:nvSpPr>
            <p:spPr bwMode="auto">
              <a:xfrm>
                <a:off x="509" y="2033"/>
                <a:ext cx="130" cy="115"/>
              </a:xfrm>
              <a:custGeom>
                <a:avLst/>
                <a:gdLst>
                  <a:gd name="T0" fmla="*/ 960 w 65"/>
                  <a:gd name="T1" fmla="*/ 664 h 57"/>
                  <a:gd name="T2" fmla="*/ 1472 w 65"/>
                  <a:gd name="T3" fmla="*/ 196 h 57"/>
                  <a:gd name="T4" fmla="*/ 2048 w 65"/>
                  <a:gd name="T5" fmla="*/ 0 h 57"/>
                  <a:gd name="T6" fmla="*/ 1792 w 65"/>
                  <a:gd name="T7" fmla="*/ 264 h 57"/>
                  <a:gd name="T8" fmla="*/ 3328 w 65"/>
                  <a:gd name="T9" fmla="*/ 329 h 57"/>
                  <a:gd name="T10" fmla="*/ 3456 w 65"/>
                  <a:gd name="T11" fmla="*/ 533 h 57"/>
                  <a:gd name="T12" fmla="*/ 3712 w 65"/>
                  <a:gd name="T13" fmla="*/ 460 h 57"/>
                  <a:gd name="T14" fmla="*/ 3648 w 65"/>
                  <a:gd name="T15" fmla="*/ 664 h 57"/>
                  <a:gd name="T16" fmla="*/ 4032 w 65"/>
                  <a:gd name="T17" fmla="*/ 599 h 57"/>
                  <a:gd name="T18" fmla="*/ 3968 w 65"/>
                  <a:gd name="T19" fmla="*/ 1075 h 57"/>
                  <a:gd name="T20" fmla="*/ 4096 w 65"/>
                  <a:gd name="T21" fmla="*/ 732 h 57"/>
                  <a:gd name="T22" fmla="*/ 3648 w 65"/>
                  <a:gd name="T23" fmla="*/ 1608 h 57"/>
                  <a:gd name="T24" fmla="*/ 2624 w 65"/>
                  <a:gd name="T25" fmla="*/ 1477 h 57"/>
                  <a:gd name="T26" fmla="*/ 2688 w 65"/>
                  <a:gd name="T27" fmla="*/ 2169 h 57"/>
                  <a:gd name="T28" fmla="*/ 2176 w 65"/>
                  <a:gd name="T29" fmla="*/ 2768 h 57"/>
                  <a:gd name="T30" fmla="*/ 2176 w 65"/>
                  <a:gd name="T31" fmla="*/ 2373 h 57"/>
                  <a:gd name="T32" fmla="*/ 2176 w 65"/>
                  <a:gd name="T33" fmla="*/ 2915 h 57"/>
                  <a:gd name="T34" fmla="*/ 2048 w 65"/>
                  <a:gd name="T35" fmla="*/ 2833 h 57"/>
                  <a:gd name="T36" fmla="*/ 1664 w 65"/>
                  <a:gd name="T37" fmla="*/ 2637 h 57"/>
                  <a:gd name="T38" fmla="*/ 1600 w 65"/>
                  <a:gd name="T39" fmla="*/ 2568 h 57"/>
                  <a:gd name="T40" fmla="*/ 1024 w 65"/>
                  <a:gd name="T41" fmla="*/ 2504 h 57"/>
                  <a:gd name="T42" fmla="*/ 1152 w 65"/>
                  <a:gd name="T43" fmla="*/ 3317 h 57"/>
                  <a:gd name="T44" fmla="*/ 960 w 65"/>
                  <a:gd name="T45" fmla="*/ 3244 h 57"/>
                  <a:gd name="T46" fmla="*/ 1088 w 65"/>
                  <a:gd name="T47" fmla="*/ 3517 h 57"/>
                  <a:gd name="T48" fmla="*/ 832 w 65"/>
                  <a:gd name="T49" fmla="*/ 3777 h 57"/>
                  <a:gd name="T50" fmla="*/ 704 w 65"/>
                  <a:gd name="T51" fmla="*/ 3581 h 57"/>
                  <a:gd name="T52" fmla="*/ 768 w 65"/>
                  <a:gd name="T53" fmla="*/ 3777 h 57"/>
                  <a:gd name="T54" fmla="*/ 576 w 65"/>
                  <a:gd name="T55" fmla="*/ 3843 h 57"/>
                  <a:gd name="T56" fmla="*/ 192 w 65"/>
                  <a:gd name="T57" fmla="*/ 1140 h 57"/>
                  <a:gd name="T58" fmla="*/ 768 w 65"/>
                  <a:gd name="T59" fmla="*/ 599 h 57"/>
                  <a:gd name="T60" fmla="*/ 960 w 65"/>
                  <a:gd name="T61" fmla="*/ 664 h 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5"/>
                  <a:gd name="T94" fmla="*/ 0 h 57"/>
                  <a:gd name="T95" fmla="*/ 65 w 65"/>
                  <a:gd name="T96" fmla="*/ 57 h 5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5" h="57">
                    <a:moveTo>
                      <a:pt x="15" y="10"/>
                    </a:moveTo>
                    <a:cubicBezTo>
                      <a:pt x="15" y="10"/>
                      <a:pt x="17" y="5"/>
                      <a:pt x="23" y="3"/>
                    </a:cubicBezTo>
                    <a:cubicBezTo>
                      <a:pt x="28" y="2"/>
                      <a:pt x="32" y="0"/>
                      <a:pt x="32" y="0"/>
                    </a:cubicBezTo>
                    <a:cubicBezTo>
                      <a:pt x="32" y="0"/>
                      <a:pt x="32" y="3"/>
                      <a:pt x="28" y="4"/>
                    </a:cubicBezTo>
                    <a:cubicBezTo>
                      <a:pt x="43" y="3"/>
                      <a:pt x="60" y="11"/>
                      <a:pt x="52" y="5"/>
                    </a:cubicBezTo>
                    <a:cubicBezTo>
                      <a:pt x="57" y="7"/>
                      <a:pt x="54" y="8"/>
                      <a:pt x="54" y="8"/>
                    </a:cubicBezTo>
                    <a:cubicBezTo>
                      <a:pt x="54" y="8"/>
                      <a:pt x="58" y="10"/>
                      <a:pt x="58" y="7"/>
                    </a:cubicBezTo>
                    <a:cubicBezTo>
                      <a:pt x="59" y="8"/>
                      <a:pt x="57" y="10"/>
                      <a:pt x="57" y="10"/>
                    </a:cubicBezTo>
                    <a:cubicBezTo>
                      <a:pt x="57" y="10"/>
                      <a:pt x="61" y="13"/>
                      <a:pt x="63" y="9"/>
                    </a:cubicBezTo>
                    <a:cubicBezTo>
                      <a:pt x="64" y="10"/>
                      <a:pt x="63" y="14"/>
                      <a:pt x="62" y="16"/>
                    </a:cubicBezTo>
                    <a:cubicBezTo>
                      <a:pt x="63" y="15"/>
                      <a:pt x="64" y="13"/>
                      <a:pt x="64" y="11"/>
                    </a:cubicBezTo>
                    <a:cubicBezTo>
                      <a:pt x="65" y="16"/>
                      <a:pt x="62" y="23"/>
                      <a:pt x="57" y="24"/>
                    </a:cubicBezTo>
                    <a:cubicBezTo>
                      <a:pt x="53" y="24"/>
                      <a:pt x="47" y="20"/>
                      <a:pt x="41" y="22"/>
                    </a:cubicBezTo>
                    <a:cubicBezTo>
                      <a:pt x="43" y="24"/>
                      <a:pt x="45" y="29"/>
                      <a:pt x="42" y="32"/>
                    </a:cubicBezTo>
                    <a:cubicBezTo>
                      <a:pt x="40" y="34"/>
                      <a:pt x="36" y="34"/>
                      <a:pt x="34" y="41"/>
                    </a:cubicBezTo>
                    <a:cubicBezTo>
                      <a:pt x="34" y="40"/>
                      <a:pt x="33" y="37"/>
                      <a:pt x="34" y="35"/>
                    </a:cubicBezTo>
                    <a:cubicBezTo>
                      <a:pt x="34" y="35"/>
                      <a:pt x="32" y="39"/>
                      <a:pt x="34" y="43"/>
                    </a:cubicBezTo>
                    <a:cubicBezTo>
                      <a:pt x="32" y="42"/>
                      <a:pt x="31" y="38"/>
                      <a:pt x="32" y="42"/>
                    </a:cubicBezTo>
                    <a:cubicBezTo>
                      <a:pt x="32" y="44"/>
                      <a:pt x="28" y="44"/>
                      <a:pt x="26" y="39"/>
                    </a:cubicBezTo>
                    <a:cubicBezTo>
                      <a:pt x="24" y="37"/>
                      <a:pt x="25" y="38"/>
                      <a:pt x="25" y="38"/>
                    </a:cubicBezTo>
                    <a:cubicBezTo>
                      <a:pt x="25" y="38"/>
                      <a:pt x="21" y="32"/>
                      <a:pt x="16" y="37"/>
                    </a:cubicBezTo>
                    <a:cubicBezTo>
                      <a:pt x="14" y="40"/>
                      <a:pt x="14" y="46"/>
                      <a:pt x="18" y="49"/>
                    </a:cubicBezTo>
                    <a:cubicBezTo>
                      <a:pt x="16" y="49"/>
                      <a:pt x="15" y="48"/>
                      <a:pt x="15" y="48"/>
                    </a:cubicBezTo>
                    <a:cubicBezTo>
                      <a:pt x="15" y="48"/>
                      <a:pt x="17" y="51"/>
                      <a:pt x="17" y="52"/>
                    </a:cubicBezTo>
                    <a:cubicBezTo>
                      <a:pt x="16" y="54"/>
                      <a:pt x="13" y="56"/>
                      <a:pt x="13" y="56"/>
                    </a:cubicBezTo>
                    <a:cubicBezTo>
                      <a:pt x="13" y="56"/>
                      <a:pt x="12" y="55"/>
                      <a:pt x="11" y="53"/>
                    </a:cubicBezTo>
                    <a:cubicBezTo>
                      <a:pt x="11" y="55"/>
                      <a:pt x="12" y="56"/>
                      <a:pt x="12" y="56"/>
                    </a:cubicBezTo>
                    <a:cubicBezTo>
                      <a:pt x="12" y="56"/>
                      <a:pt x="10" y="54"/>
                      <a:pt x="9" y="57"/>
                    </a:cubicBezTo>
                    <a:cubicBezTo>
                      <a:pt x="6" y="55"/>
                      <a:pt x="0" y="32"/>
                      <a:pt x="3" y="17"/>
                    </a:cubicBezTo>
                    <a:cubicBezTo>
                      <a:pt x="4" y="11"/>
                      <a:pt x="9" y="9"/>
                      <a:pt x="12" y="9"/>
                    </a:cubicBezTo>
                    <a:cubicBezTo>
                      <a:pt x="15" y="9"/>
                      <a:pt x="15" y="10"/>
                      <a:pt x="15" y="10"/>
                    </a:cubicBezTo>
                    <a:close/>
                  </a:path>
                </a:pathLst>
              </a:custGeom>
              <a:solidFill>
                <a:srgbClr val="6E4155"/>
              </a:solidFill>
              <a:ln w="9525">
                <a:noFill/>
                <a:round/>
              </a:ln>
            </p:spPr>
            <p:txBody>
              <a:bodyPr/>
              <a:lstStyle/>
              <a:p>
                <a:endParaRPr lang="zh-CN" altLang="en-US"/>
              </a:p>
            </p:txBody>
          </p:sp>
          <p:sp>
            <p:nvSpPr>
              <p:cNvPr id="117" name="Freeform 243"/>
              <p:cNvSpPr>
                <a:spLocks noChangeAspect="1"/>
              </p:cNvSpPr>
              <p:nvPr/>
            </p:nvSpPr>
            <p:spPr bwMode="auto">
              <a:xfrm>
                <a:off x="537" y="2102"/>
                <a:ext cx="26" cy="32"/>
              </a:xfrm>
              <a:custGeom>
                <a:avLst/>
                <a:gdLst>
                  <a:gd name="T0" fmla="*/ 576 w 13"/>
                  <a:gd name="T1" fmla="*/ 576 h 16"/>
                  <a:gd name="T2" fmla="*/ 704 w 13"/>
                  <a:gd name="T3" fmla="*/ 256 h 16"/>
                  <a:gd name="T4" fmla="*/ 320 w 13"/>
                  <a:gd name="T5" fmla="*/ 64 h 16"/>
                  <a:gd name="T6" fmla="*/ 128 w 13"/>
                  <a:gd name="T7" fmla="*/ 640 h 16"/>
                  <a:gd name="T8" fmla="*/ 448 w 13"/>
                  <a:gd name="T9" fmla="*/ 896 h 16"/>
                  <a:gd name="T10" fmla="*/ 704 w 13"/>
                  <a:gd name="T11" fmla="*/ 1024 h 16"/>
                  <a:gd name="T12" fmla="*/ 768 w 13"/>
                  <a:gd name="T13" fmla="*/ 768 h 16"/>
                  <a:gd name="T14" fmla="*/ 704 w 13"/>
                  <a:gd name="T15" fmla="*/ 704 h 16"/>
                  <a:gd name="T16" fmla="*/ 576 w 13"/>
                  <a:gd name="T17" fmla="*/ 576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16"/>
                  <a:gd name="T29" fmla="*/ 13 w 13"/>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16">
                    <a:moveTo>
                      <a:pt x="9" y="9"/>
                    </a:moveTo>
                    <a:cubicBezTo>
                      <a:pt x="9" y="9"/>
                      <a:pt x="11" y="7"/>
                      <a:pt x="11" y="4"/>
                    </a:cubicBezTo>
                    <a:cubicBezTo>
                      <a:pt x="10" y="2"/>
                      <a:pt x="7" y="0"/>
                      <a:pt x="5" y="1"/>
                    </a:cubicBezTo>
                    <a:cubicBezTo>
                      <a:pt x="3" y="2"/>
                      <a:pt x="0" y="6"/>
                      <a:pt x="2" y="10"/>
                    </a:cubicBezTo>
                    <a:cubicBezTo>
                      <a:pt x="4" y="13"/>
                      <a:pt x="5" y="14"/>
                      <a:pt x="7" y="14"/>
                    </a:cubicBezTo>
                    <a:cubicBezTo>
                      <a:pt x="9" y="15"/>
                      <a:pt x="10" y="16"/>
                      <a:pt x="11" y="16"/>
                    </a:cubicBezTo>
                    <a:cubicBezTo>
                      <a:pt x="12" y="16"/>
                      <a:pt x="13" y="14"/>
                      <a:pt x="12" y="12"/>
                    </a:cubicBezTo>
                    <a:cubicBezTo>
                      <a:pt x="12" y="11"/>
                      <a:pt x="12" y="11"/>
                      <a:pt x="11" y="11"/>
                    </a:cubicBezTo>
                    <a:cubicBezTo>
                      <a:pt x="10" y="10"/>
                      <a:pt x="11" y="8"/>
                      <a:pt x="9" y="9"/>
                    </a:cubicBezTo>
                    <a:close/>
                  </a:path>
                </a:pathLst>
              </a:custGeom>
              <a:solidFill>
                <a:srgbClr val="F5B090"/>
              </a:solidFill>
              <a:ln w="9525">
                <a:noFill/>
                <a:round/>
              </a:ln>
            </p:spPr>
            <p:txBody>
              <a:bodyPr/>
              <a:lstStyle/>
              <a:p>
                <a:endParaRPr lang="zh-CN" altLang="en-US"/>
              </a:p>
            </p:txBody>
          </p:sp>
          <p:sp>
            <p:nvSpPr>
              <p:cNvPr id="118" name="Freeform 244"/>
              <p:cNvSpPr>
                <a:spLocks noChangeAspect="1"/>
              </p:cNvSpPr>
              <p:nvPr/>
            </p:nvSpPr>
            <p:spPr bwMode="auto">
              <a:xfrm>
                <a:off x="595" y="2102"/>
                <a:ext cx="28" cy="6"/>
              </a:xfrm>
              <a:custGeom>
                <a:avLst/>
                <a:gdLst>
                  <a:gd name="T0" fmla="*/ 896 w 14"/>
                  <a:gd name="T1" fmla="*/ 64 h 3"/>
                  <a:gd name="T2" fmla="*/ 640 w 14"/>
                  <a:gd name="T3" fmla="*/ 64 h 3"/>
                  <a:gd name="T4" fmla="*/ 192 w 14"/>
                  <a:gd name="T5" fmla="*/ 64 h 3"/>
                  <a:gd name="T6" fmla="*/ 192 w 14"/>
                  <a:gd name="T7" fmla="*/ 64 h 3"/>
                  <a:gd name="T8" fmla="*/ 128 w 14"/>
                  <a:gd name="T9" fmla="*/ 128 h 3"/>
                  <a:gd name="T10" fmla="*/ 128 w 14"/>
                  <a:gd name="T11" fmla="*/ 128 h 3"/>
                  <a:gd name="T12" fmla="*/ 64 w 14"/>
                  <a:gd name="T13" fmla="*/ 128 h 3"/>
                  <a:gd name="T14" fmla="*/ 0 w 14"/>
                  <a:gd name="T15" fmla="*/ 192 h 3"/>
                  <a:gd name="T16" fmla="*/ 128 w 14"/>
                  <a:gd name="T17" fmla="*/ 192 h 3"/>
                  <a:gd name="T18" fmla="*/ 192 w 14"/>
                  <a:gd name="T19" fmla="*/ 192 h 3"/>
                  <a:gd name="T20" fmla="*/ 320 w 14"/>
                  <a:gd name="T21" fmla="*/ 128 h 3"/>
                  <a:gd name="T22" fmla="*/ 384 w 14"/>
                  <a:gd name="T23" fmla="*/ 128 h 3"/>
                  <a:gd name="T24" fmla="*/ 640 w 14"/>
                  <a:gd name="T25" fmla="*/ 128 h 3"/>
                  <a:gd name="T26" fmla="*/ 832 w 14"/>
                  <a:gd name="T27" fmla="*/ 192 h 3"/>
                  <a:gd name="T28" fmla="*/ 896 w 14"/>
                  <a:gd name="T29" fmla="*/ 64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3"/>
                  <a:gd name="T47" fmla="*/ 14 w 1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3">
                    <a:moveTo>
                      <a:pt x="14" y="1"/>
                    </a:moveTo>
                    <a:cubicBezTo>
                      <a:pt x="14" y="1"/>
                      <a:pt x="13" y="1"/>
                      <a:pt x="10" y="1"/>
                    </a:cubicBezTo>
                    <a:cubicBezTo>
                      <a:pt x="6" y="0"/>
                      <a:pt x="5" y="0"/>
                      <a:pt x="3" y="1"/>
                    </a:cubicBezTo>
                    <a:cubicBezTo>
                      <a:pt x="3" y="1"/>
                      <a:pt x="3" y="1"/>
                      <a:pt x="3" y="1"/>
                    </a:cubicBezTo>
                    <a:cubicBezTo>
                      <a:pt x="3" y="1"/>
                      <a:pt x="2" y="2"/>
                      <a:pt x="2" y="2"/>
                    </a:cubicBezTo>
                    <a:cubicBezTo>
                      <a:pt x="2" y="2"/>
                      <a:pt x="2" y="2"/>
                      <a:pt x="2" y="2"/>
                    </a:cubicBezTo>
                    <a:cubicBezTo>
                      <a:pt x="2" y="2"/>
                      <a:pt x="1" y="2"/>
                      <a:pt x="1" y="2"/>
                    </a:cubicBezTo>
                    <a:cubicBezTo>
                      <a:pt x="1" y="3"/>
                      <a:pt x="1" y="3"/>
                      <a:pt x="0" y="3"/>
                    </a:cubicBezTo>
                    <a:cubicBezTo>
                      <a:pt x="0" y="3"/>
                      <a:pt x="1" y="3"/>
                      <a:pt x="2" y="3"/>
                    </a:cubicBezTo>
                    <a:cubicBezTo>
                      <a:pt x="3" y="2"/>
                      <a:pt x="3" y="2"/>
                      <a:pt x="3" y="3"/>
                    </a:cubicBezTo>
                    <a:cubicBezTo>
                      <a:pt x="3" y="3"/>
                      <a:pt x="4" y="2"/>
                      <a:pt x="5" y="2"/>
                    </a:cubicBezTo>
                    <a:cubicBezTo>
                      <a:pt x="6" y="2"/>
                      <a:pt x="6" y="2"/>
                      <a:pt x="6" y="2"/>
                    </a:cubicBezTo>
                    <a:cubicBezTo>
                      <a:pt x="6" y="2"/>
                      <a:pt x="8" y="2"/>
                      <a:pt x="10" y="2"/>
                    </a:cubicBezTo>
                    <a:cubicBezTo>
                      <a:pt x="11" y="2"/>
                      <a:pt x="12" y="3"/>
                      <a:pt x="13" y="3"/>
                    </a:cubicBezTo>
                    <a:cubicBezTo>
                      <a:pt x="14" y="3"/>
                      <a:pt x="14" y="2"/>
                      <a:pt x="14" y="1"/>
                    </a:cubicBezTo>
                    <a:close/>
                  </a:path>
                </a:pathLst>
              </a:custGeom>
              <a:solidFill>
                <a:srgbClr val="572E40"/>
              </a:solidFill>
              <a:ln w="9525">
                <a:noFill/>
                <a:round/>
              </a:ln>
            </p:spPr>
            <p:txBody>
              <a:bodyPr/>
              <a:lstStyle/>
              <a:p>
                <a:endParaRPr lang="zh-CN" altLang="en-US"/>
              </a:p>
            </p:txBody>
          </p:sp>
          <p:sp>
            <p:nvSpPr>
              <p:cNvPr id="119" name="Freeform 245"/>
              <p:cNvSpPr>
                <a:spLocks noChangeAspect="1"/>
              </p:cNvSpPr>
              <p:nvPr/>
            </p:nvSpPr>
            <p:spPr bwMode="auto">
              <a:xfrm>
                <a:off x="607" y="2110"/>
                <a:ext cx="8" cy="6"/>
              </a:xfrm>
              <a:custGeom>
                <a:avLst/>
                <a:gdLst>
                  <a:gd name="T0" fmla="*/ 0 w 4"/>
                  <a:gd name="T1" fmla="*/ 64 h 3"/>
                  <a:gd name="T2" fmla="*/ 0 w 4"/>
                  <a:gd name="T3" fmla="*/ 128 h 3"/>
                  <a:gd name="T4" fmla="*/ 128 w 4"/>
                  <a:gd name="T5" fmla="*/ 192 h 3"/>
                  <a:gd name="T6" fmla="*/ 192 w 4"/>
                  <a:gd name="T7" fmla="*/ 0 h 3"/>
                  <a:gd name="T8" fmla="*/ 0 w 4"/>
                  <a:gd name="T9" fmla="*/ 64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cubicBezTo>
                      <a:pt x="0" y="1"/>
                      <a:pt x="0" y="2"/>
                      <a:pt x="0" y="2"/>
                    </a:cubicBezTo>
                    <a:cubicBezTo>
                      <a:pt x="1" y="3"/>
                      <a:pt x="2" y="3"/>
                      <a:pt x="2" y="3"/>
                    </a:cubicBezTo>
                    <a:cubicBezTo>
                      <a:pt x="3" y="2"/>
                      <a:pt x="4" y="1"/>
                      <a:pt x="3" y="0"/>
                    </a:cubicBezTo>
                    <a:cubicBezTo>
                      <a:pt x="2" y="0"/>
                      <a:pt x="0" y="0"/>
                      <a:pt x="0" y="1"/>
                    </a:cubicBezTo>
                    <a:close/>
                  </a:path>
                </a:pathLst>
              </a:custGeom>
              <a:solidFill>
                <a:srgbClr val="6E4155"/>
              </a:solidFill>
              <a:ln w="9525">
                <a:noFill/>
                <a:round/>
              </a:ln>
            </p:spPr>
            <p:txBody>
              <a:bodyPr/>
              <a:lstStyle/>
              <a:p>
                <a:endParaRPr lang="zh-CN" altLang="en-US"/>
              </a:p>
            </p:txBody>
          </p:sp>
          <p:sp>
            <p:nvSpPr>
              <p:cNvPr id="120" name="Oval 246"/>
              <p:cNvSpPr>
                <a:spLocks noChangeAspect="1" noChangeArrowheads="1"/>
              </p:cNvSpPr>
              <p:nvPr/>
            </p:nvSpPr>
            <p:spPr bwMode="auto">
              <a:xfrm>
                <a:off x="609" y="2110"/>
                <a:ext cx="4" cy="4"/>
              </a:xfrm>
              <a:prstGeom prst="ellipse">
                <a:avLst/>
              </a:prstGeom>
              <a:solidFill>
                <a:srgbClr val="6E4155"/>
              </a:solidFill>
              <a:ln w="9525">
                <a:noFill/>
                <a:round/>
              </a:ln>
            </p:spPr>
            <p:txBody>
              <a:bodyPr/>
              <a:lstStyle/>
              <a:p>
                <a:endParaRPr lang="zh-CN" altLang="en-US"/>
              </a:p>
            </p:txBody>
          </p:sp>
          <p:sp>
            <p:nvSpPr>
              <p:cNvPr id="121" name="Oval 247"/>
              <p:cNvSpPr>
                <a:spLocks noChangeAspect="1" noChangeArrowheads="1"/>
              </p:cNvSpPr>
              <p:nvPr/>
            </p:nvSpPr>
            <p:spPr bwMode="auto">
              <a:xfrm>
                <a:off x="611" y="2110"/>
                <a:ext cx="2" cy="4"/>
              </a:xfrm>
              <a:prstGeom prst="ellipse">
                <a:avLst/>
              </a:prstGeom>
              <a:solidFill>
                <a:srgbClr val="F19DC2"/>
              </a:solidFill>
              <a:ln w="9525">
                <a:noFill/>
                <a:round/>
              </a:ln>
            </p:spPr>
            <p:txBody>
              <a:bodyPr/>
              <a:lstStyle/>
              <a:p>
                <a:endParaRPr lang="zh-CN" altLang="en-US"/>
              </a:p>
            </p:txBody>
          </p:sp>
          <p:sp>
            <p:nvSpPr>
              <p:cNvPr id="122" name="Freeform 248"/>
              <p:cNvSpPr>
                <a:spLocks noChangeAspect="1"/>
              </p:cNvSpPr>
              <p:nvPr/>
            </p:nvSpPr>
            <p:spPr bwMode="auto">
              <a:xfrm>
                <a:off x="555" y="2138"/>
                <a:ext cx="32" cy="38"/>
              </a:xfrm>
              <a:custGeom>
                <a:avLst/>
                <a:gdLst>
                  <a:gd name="T0" fmla="*/ 128 w 16"/>
                  <a:gd name="T1" fmla="*/ 0 h 19"/>
                  <a:gd name="T2" fmla="*/ 448 w 16"/>
                  <a:gd name="T3" fmla="*/ 832 h 19"/>
                  <a:gd name="T4" fmla="*/ 1024 w 16"/>
                  <a:gd name="T5" fmla="*/ 1216 h 19"/>
                  <a:gd name="T6" fmla="*/ 384 w 16"/>
                  <a:gd name="T7" fmla="*/ 576 h 19"/>
                  <a:gd name="T8" fmla="*/ 128 w 16"/>
                  <a:gd name="T9" fmla="*/ 0 h 19"/>
                  <a:gd name="T10" fmla="*/ 0 60000 65536"/>
                  <a:gd name="T11" fmla="*/ 0 60000 65536"/>
                  <a:gd name="T12" fmla="*/ 0 60000 65536"/>
                  <a:gd name="T13" fmla="*/ 0 60000 65536"/>
                  <a:gd name="T14" fmla="*/ 0 60000 65536"/>
                  <a:gd name="T15" fmla="*/ 0 w 16"/>
                  <a:gd name="T16" fmla="*/ 0 h 19"/>
                  <a:gd name="T17" fmla="*/ 16 w 16"/>
                  <a:gd name="T18" fmla="*/ 19 h 19"/>
                </a:gdLst>
                <a:ahLst/>
                <a:cxnLst>
                  <a:cxn ang="T10">
                    <a:pos x="T0" y="T1"/>
                  </a:cxn>
                  <a:cxn ang="T11">
                    <a:pos x="T2" y="T3"/>
                  </a:cxn>
                  <a:cxn ang="T12">
                    <a:pos x="T4" y="T5"/>
                  </a:cxn>
                  <a:cxn ang="T13">
                    <a:pos x="T6" y="T7"/>
                  </a:cxn>
                  <a:cxn ang="T14">
                    <a:pos x="T8" y="T9"/>
                  </a:cxn>
                </a:cxnLst>
                <a:rect l="T15" t="T16" r="T17" b="T18"/>
                <a:pathLst>
                  <a:path w="16" h="19">
                    <a:moveTo>
                      <a:pt x="2" y="0"/>
                    </a:moveTo>
                    <a:cubicBezTo>
                      <a:pt x="2" y="0"/>
                      <a:pt x="0" y="8"/>
                      <a:pt x="7" y="13"/>
                    </a:cubicBezTo>
                    <a:cubicBezTo>
                      <a:pt x="14" y="18"/>
                      <a:pt x="16" y="19"/>
                      <a:pt x="16" y="19"/>
                    </a:cubicBezTo>
                    <a:cubicBezTo>
                      <a:pt x="16" y="19"/>
                      <a:pt x="7" y="13"/>
                      <a:pt x="6" y="9"/>
                    </a:cubicBezTo>
                    <a:cubicBezTo>
                      <a:pt x="4" y="6"/>
                      <a:pt x="4" y="7"/>
                      <a:pt x="2" y="0"/>
                    </a:cubicBezTo>
                    <a:close/>
                  </a:path>
                </a:pathLst>
              </a:custGeom>
              <a:solidFill>
                <a:srgbClr val="F29A75"/>
              </a:solidFill>
              <a:ln w="9525">
                <a:noFill/>
                <a:round/>
              </a:ln>
            </p:spPr>
            <p:txBody>
              <a:bodyPr/>
              <a:lstStyle/>
              <a:p>
                <a:endParaRPr lang="zh-CN" altLang="en-US"/>
              </a:p>
            </p:txBody>
          </p:sp>
          <p:sp>
            <p:nvSpPr>
              <p:cNvPr id="123" name="Freeform 249"/>
              <p:cNvSpPr>
                <a:spLocks noChangeAspect="1"/>
              </p:cNvSpPr>
              <p:nvPr/>
            </p:nvSpPr>
            <p:spPr bwMode="auto">
              <a:xfrm>
                <a:off x="509" y="2052"/>
                <a:ext cx="22" cy="62"/>
              </a:xfrm>
              <a:custGeom>
                <a:avLst/>
                <a:gdLst>
                  <a:gd name="T0" fmla="*/ 704 w 11"/>
                  <a:gd name="T1" fmla="*/ 64 h 31"/>
                  <a:gd name="T2" fmla="*/ 256 w 11"/>
                  <a:gd name="T3" fmla="*/ 1984 h 31"/>
                  <a:gd name="T4" fmla="*/ 704 w 11"/>
                  <a:gd name="T5" fmla="*/ 64 h 31"/>
                  <a:gd name="T6" fmla="*/ 0 60000 65536"/>
                  <a:gd name="T7" fmla="*/ 0 60000 65536"/>
                  <a:gd name="T8" fmla="*/ 0 60000 65536"/>
                  <a:gd name="T9" fmla="*/ 0 w 11"/>
                  <a:gd name="T10" fmla="*/ 0 h 31"/>
                  <a:gd name="T11" fmla="*/ 11 w 11"/>
                  <a:gd name="T12" fmla="*/ 31 h 31"/>
                </a:gdLst>
                <a:ahLst/>
                <a:cxnLst>
                  <a:cxn ang="T6">
                    <a:pos x="T0" y="T1"/>
                  </a:cxn>
                  <a:cxn ang="T7">
                    <a:pos x="T2" y="T3"/>
                  </a:cxn>
                  <a:cxn ang="T8">
                    <a:pos x="T4" y="T5"/>
                  </a:cxn>
                </a:cxnLst>
                <a:rect l="T9" t="T10" r="T11" b="T12"/>
                <a:pathLst>
                  <a:path w="11" h="31">
                    <a:moveTo>
                      <a:pt x="11" y="1"/>
                    </a:moveTo>
                    <a:cubicBezTo>
                      <a:pt x="11" y="1"/>
                      <a:pt x="0" y="0"/>
                      <a:pt x="4" y="31"/>
                    </a:cubicBezTo>
                    <a:cubicBezTo>
                      <a:pt x="3" y="12"/>
                      <a:pt x="4" y="5"/>
                      <a:pt x="11" y="1"/>
                    </a:cubicBezTo>
                    <a:close/>
                  </a:path>
                </a:pathLst>
              </a:custGeom>
              <a:solidFill>
                <a:srgbClr val="9A7D8B"/>
              </a:solidFill>
              <a:ln w="9525">
                <a:noFill/>
                <a:round/>
              </a:ln>
            </p:spPr>
            <p:txBody>
              <a:bodyPr/>
              <a:lstStyle/>
              <a:p>
                <a:endParaRPr lang="zh-CN" altLang="en-US"/>
              </a:p>
            </p:txBody>
          </p:sp>
          <p:sp>
            <p:nvSpPr>
              <p:cNvPr id="124" name="Freeform 250"/>
              <p:cNvSpPr>
                <a:spLocks noChangeAspect="1"/>
              </p:cNvSpPr>
              <p:nvPr/>
            </p:nvSpPr>
            <p:spPr bwMode="auto">
              <a:xfrm>
                <a:off x="513" y="2160"/>
                <a:ext cx="78" cy="52"/>
              </a:xfrm>
              <a:custGeom>
                <a:avLst/>
                <a:gdLst>
                  <a:gd name="T0" fmla="*/ 128 w 39"/>
                  <a:gd name="T1" fmla="*/ 0 h 26"/>
                  <a:gd name="T2" fmla="*/ 0 w 39"/>
                  <a:gd name="T3" fmla="*/ 512 h 26"/>
                  <a:gd name="T4" fmla="*/ 2496 w 39"/>
                  <a:gd name="T5" fmla="*/ 1664 h 26"/>
                  <a:gd name="T6" fmla="*/ 2368 w 39"/>
                  <a:gd name="T7" fmla="*/ 896 h 26"/>
                  <a:gd name="T8" fmla="*/ 128 w 39"/>
                  <a:gd name="T9" fmla="*/ 0 h 26"/>
                  <a:gd name="T10" fmla="*/ 0 60000 65536"/>
                  <a:gd name="T11" fmla="*/ 0 60000 65536"/>
                  <a:gd name="T12" fmla="*/ 0 60000 65536"/>
                  <a:gd name="T13" fmla="*/ 0 60000 65536"/>
                  <a:gd name="T14" fmla="*/ 0 60000 65536"/>
                  <a:gd name="T15" fmla="*/ 0 w 39"/>
                  <a:gd name="T16" fmla="*/ 0 h 26"/>
                  <a:gd name="T17" fmla="*/ 39 w 39"/>
                  <a:gd name="T18" fmla="*/ 26 h 26"/>
                </a:gdLst>
                <a:ahLst/>
                <a:cxnLst>
                  <a:cxn ang="T10">
                    <a:pos x="T0" y="T1"/>
                  </a:cxn>
                  <a:cxn ang="T11">
                    <a:pos x="T2" y="T3"/>
                  </a:cxn>
                  <a:cxn ang="T12">
                    <a:pos x="T4" y="T5"/>
                  </a:cxn>
                  <a:cxn ang="T13">
                    <a:pos x="T6" y="T7"/>
                  </a:cxn>
                  <a:cxn ang="T14">
                    <a:pos x="T8" y="T9"/>
                  </a:cxn>
                </a:cxnLst>
                <a:rect l="T15" t="T16" r="T17" b="T18"/>
                <a:pathLst>
                  <a:path w="39" h="26">
                    <a:moveTo>
                      <a:pt x="2" y="0"/>
                    </a:moveTo>
                    <a:cubicBezTo>
                      <a:pt x="2" y="0"/>
                      <a:pt x="2" y="6"/>
                      <a:pt x="0" y="8"/>
                    </a:cubicBezTo>
                    <a:cubicBezTo>
                      <a:pt x="4" y="13"/>
                      <a:pt x="26" y="24"/>
                      <a:pt x="39" y="26"/>
                    </a:cubicBezTo>
                    <a:cubicBezTo>
                      <a:pt x="38" y="21"/>
                      <a:pt x="37" y="18"/>
                      <a:pt x="37" y="14"/>
                    </a:cubicBezTo>
                    <a:cubicBezTo>
                      <a:pt x="28" y="12"/>
                      <a:pt x="2" y="2"/>
                      <a:pt x="2" y="0"/>
                    </a:cubicBezTo>
                    <a:close/>
                  </a:path>
                </a:pathLst>
              </a:custGeom>
              <a:solidFill>
                <a:srgbClr val="EEE8EB"/>
              </a:solidFill>
              <a:ln w="9525">
                <a:noFill/>
                <a:round/>
              </a:ln>
            </p:spPr>
            <p:txBody>
              <a:bodyPr/>
              <a:lstStyle/>
              <a:p>
                <a:endParaRPr lang="zh-CN" altLang="en-US"/>
              </a:p>
            </p:txBody>
          </p:sp>
        </p:grpSp>
      </p:grpSp>
      <p:cxnSp>
        <p:nvCxnSpPr>
          <p:cNvPr id="157" name="直接箭头连接符 156"/>
          <p:cNvCxnSpPr>
            <a:stCxn id="40" idx="0"/>
            <a:endCxn id="65" idx="2"/>
          </p:cNvCxnSpPr>
          <p:nvPr/>
        </p:nvCxnSpPr>
        <p:spPr bwMode="auto">
          <a:xfrm flipH="1" flipV="1">
            <a:off x="1613548" y="2231239"/>
            <a:ext cx="209857" cy="1224291"/>
          </a:xfrm>
          <a:prstGeom prst="straightConnector1">
            <a:avLst/>
          </a:prstGeom>
          <a:noFill/>
          <a:ln w="38100">
            <a:solidFill>
              <a:srgbClr val="00B05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0" name="曲线连接符 169"/>
          <p:cNvCxnSpPr>
            <a:stCxn id="66" idx="2"/>
            <a:endCxn id="55" idx="0"/>
          </p:cNvCxnSpPr>
          <p:nvPr/>
        </p:nvCxnSpPr>
        <p:spPr bwMode="auto">
          <a:xfrm rot="16200000" flipH="1">
            <a:off x="2600983" y="2488889"/>
            <a:ext cx="1239853" cy="735551"/>
          </a:xfrm>
          <a:prstGeom prst="curvedConnector3">
            <a:avLst>
              <a:gd name="adj1" fmla="val 50000"/>
            </a:avLst>
          </a:prstGeom>
          <a:noFill/>
          <a:ln w="38100">
            <a:solidFill>
              <a:schemeClr val="accent2">
                <a:lumMod val="75000"/>
              </a:schemeClr>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2" name="形状 171"/>
          <p:cNvCxnSpPr>
            <a:endCxn id="66" idx="3"/>
          </p:cNvCxnSpPr>
          <p:nvPr/>
        </p:nvCxnSpPr>
        <p:spPr bwMode="auto">
          <a:xfrm rot="16200000" flipV="1">
            <a:off x="3065187" y="2185467"/>
            <a:ext cx="1332445" cy="1249390"/>
          </a:xfrm>
          <a:prstGeom prst="curvedConnector2">
            <a:avLst/>
          </a:prstGeom>
          <a:noFill/>
          <a:ln w="38100">
            <a:solidFill>
              <a:schemeClr val="accent2">
                <a:lumMod val="75000"/>
              </a:schemeClr>
            </a:solidFill>
            <a:prstDash val="dash"/>
            <a:headEnd type="triangl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 name="TextBox 155"/>
          <p:cNvSpPr txBox="1">
            <a:spLocks noChangeArrowheads="1"/>
          </p:cNvSpPr>
          <p:nvPr/>
        </p:nvSpPr>
        <p:spPr bwMode="auto">
          <a:xfrm>
            <a:off x="2710725" y="2923934"/>
            <a:ext cx="667475" cy="430887"/>
          </a:xfrm>
          <a:prstGeom prst="rect">
            <a:avLst/>
          </a:prstGeom>
          <a:noFill/>
          <a:ln w="9525">
            <a:solidFill>
              <a:schemeClr val="bg1">
                <a:lumMod val="65000"/>
              </a:schemeClr>
            </a:solidFill>
            <a:miter lim="800000"/>
          </a:ln>
        </p:spPr>
        <p:txBody>
          <a:bodyPr wrap="square">
            <a:spAutoFit/>
          </a:bodyPr>
          <a:lstStyle/>
          <a:p>
            <a:r>
              <a:rPr lang="zh-CN" altLang="en-US" sz="1100" dirty="0" smtClean="0">
                <a:solidFill>
                  <a:schemeClr val="bg1">
                    <a:lumMod val="50000"/>
                  </a:schemeClr>
                </a:solidFill>
                <a:latin typeface="微软雅黑" panose="020B0503020204020204" pitchFamily="34" charset="-122"/>
                <a:ea typeface="微软雅黑" panose="020B0503020204020204" pitchFamily="34" charset="-122"/>
              </a:rPr>
              <a:t>设备联动接口</a:t>
            </a:r>
            <a:endParaRPr lang="zh-CN" altLang="en-US" sz="1100" dirty="0">
              <a:solidFill>
                <a:schemeClr val="bg1">
                  <a:lumMod val="50000"/>
                </a:schemeClr>
              </a:solidFill>
              <a:latin typeface="微软雅黑" panose="020B0503020204020204" pitchFamily="34" charset="-122"/>
              <a:ea typeface="微软雅黑" panose="020B0503020204020204" pitchFamily="34" charset="-122"/>
            </a:endParaRPr>
          </a:p>
        </p:txBody>
      </p:sp>
      <p:sp>
        <p:nvSpPr>
          <p:cNvPr id="49" name="TextBox 176"/>
          <p:cNvSpPr txBox="1">
            <a:spLocks noChangeArrowheads="1"/>
          </p:cNvSpPr>
          <p:nvPr/>
        </p:nvSpPr>
        <p:spPr bwMode="auto">
          <a:xfrm>
            <a:off x="833438" y="2246905"/>
            <a:ext cx="1465262" cy="246221"/>
          </a:xfrm>
          <a:prstGeom prst="rect">
            <a:avLst/>
          </a:prstGeom>
          <a:noFill/>
          <a:ln w="9525">
            <a:noFill/>
            <a:miter lim="800000"/>
          </a:ln>
        </p:spPr>
        <p:txBody>
          <a:bodyPr wrap="square">
            <a:spAutoFit/>
          </a:bodyPr>
          <a:lstStyle/>
          <a:p>
            <a:r>
              <a:rPr lang="zh-CN" altLang="en-US" sz="1000" b="1" dirty="0" smtClean="0">
                <a:solidFill>
                  <a:schemeClr val="bg1">
                    <a:lumMod val="50000"/>
                  </a:schemeClr>
                </a:solidFill>
                <a:latin typeface="微软雅黑" panose="020B0503020204020204" pitchFamily="34" charset="-122"/>
                <a:ea typeface="微软雅黑" panose="020B0503020204020204" pitchFamily="34" charset="-122"/>
              </a:rPr>
              <a:t>日志采集模块</a:t>
            </a:r>
            <a:endParaRPr lang="zh-CN" altLang="en-US" sz="1000" b="1" dirty="0">
              <a:solidFill>
                <a:schemeClr val="bg1">
                  <a:lumMod val="50000"/>
                </a:schemeClr>
              </a:solidFill>
              <a:latin typeface="微软雅黑" panose="020B0503020204020204" pitchFamily="34" charset="-122"/>
              <a:ea typeface="微软雅黑" panose="020B0503020204020204" pitchFamily="34" charset="-122"/>
            </a:endParaRPr>
          </a:p>
        </p:txBody>
      </p:sp>
      <p:sp>
        <p:nvSpPr>
          <p:cNvPr id="50" name="TextBox 178"/>
          <p:cNvSpPr txBox="1">
            <a:spLocks noChangeArrowheads="1"/>
          </p:cNvSpPr>
          <p:nvPr/>
        </p:nvSpPr>
        <p:spPr bwMode="auto">
          <a:xfrm>
            <a:off x="1752601" y="2828684"/>
            <a:ext cx="495300" cy="600164"/>
          </a:xfrm>
          <a:prstGeom prst="rect">
            <a:avLst/>
          </a:prstGeom>
          <a:noFill/>
          <a:ln w="9525">
            <a:solidFill>
              <a:schemeClr val="bg1">
                <a:lumMod val="65000"/>
              </a:schemeClr>
            </a:solidFill>
            <a:miter lim="800000"/>
          </a:ln>
        </p:spPr>
        <p:txBody>
          <a:bodyPr wrap="square">
            <a:spAutoFit/>
          </a:bodyPr>
          <a:lstStyle/>
          <a:p>
            <a:r>
              <a:rPr lang="zh-CN" altLang="en-US" sz="1100" dirty="0" smtClean="0">
                <a:solidFill>
                  <a:schemeClr val="bg1">
                    <a:lumMod val="50000"/>
                  </a:schemeClr>
                </a:solidFill>
                <a:latin typeface="微软雅黑" panose="020B0503020204020204" pitchFamily="34" charset="-122"/>
                <a:ea typeface="微软雅黑" panose="020B0503020204020204" pitchFamily="34" charset="-122"/>
              </a:rPr>
              <a:t>日志采集接口</a:t>
            </a:r>
            <a:endParaRPr lang="zh-CN" altLang="en-US" sz="1100" dirty="0">
              <a:solidFill>
                <a:schemeClr val="bg1">
                  <a:lumMod val="50000"/>
                </a:schemeClr>
              </a:solidFill>
              <a:latin typeface="微软雅黑" panose="020B0503020204020204" pitchFamily="34" charset="-122"/>
              <a:ea typeface="微软雅黑" panose="020B0503020204020204" pitchFamily="34" charset="-122"/>
            </a:endParaRPr>
          </a:p>
        </p:txBody>
      </p:sp>
      <p:pic>
        <p:nvPicPr>
          <p:cNvPr id="65" name="Picture 10" descr="图片13"/>
          <p:cNvPicPr>
            <a:picLocks noChangeAspect="1" noChangeArrowheads="1"/>
          </p:cNvPicPr>
          <p:nvPr/>
        </p:nvPicPr>
        <p:blipFill>
          <a:blip r:embed="rId9" cstate="print"/>
          <a:srcRect/>
          <a:stretch>
            <a:fillRect/>
          </a:stretch>
        </p:blipFill>
        <p:spPr bwMode="auto">
          <a:xfrm>
            <a:off x="1359968" y="2045639"/>
            <a:ext cx="507160" cy="185600"/>
          </a:xfrm>
          <a:prstGeom prst="rect">
            <a:avLst/>
          </a:prstGeom>
          <a:noFill/>
          <a:ln w="9525">
            <a:noFill/>
            <a:miter lim="800000"/>
            <a:headEnd/>
            <a:tailEnd/>
          </a:ln>
        </p:spPr>
      </p:pic>
      <p:pic>
        <p:nvPicPr>
          <p:cNvPr id="66" name="Picture 10" descr="图片13"/>
          <p:cNvPicPr>
            <a:picLocks noChangeAspect="1" noChangeArrowheads="1"/>
          </p:cNvPicPr>
          <p:nvPr/>
        </p:nvPicPr>
        <p:blipFill>
          <a:blip r:embed="rId9" cstate="print"/>
          <a:srcRect/>
          <a:stretch>
            <a:fillRect/>
          </a:stretch>
        </p:blipFill>
        <p:spPr bwMode="auto">
          <a:xfrm>
            <a:off x="2599554" y="2051139"/>
            <a:ext cx="507160" cy="185600"/>
          </a:xfrm>
          <a:prstGeom prst="rect">
            <a:avLst/>
          </a:prstGeom>
          <a:noFill/>
          <a:ln w="9525">
            <a:noFill/>
            <a:miter lim="800000"/>
            <a:headEnd/>
            <a:tailEnd/>
          </a:ln>
        </p:spPr>
      </p:pic>
      <p:sp>
        <p:nvSpPr>
          <p:cNvPr id="150" name="TextBox 176"/>
          <p:cNvSpPr txBox="1">
            <a:spLocks noChangeArrowheads="1"/>
          </p:cNvSpPr>
          <p:nvPr/>
        </p:nvSpPr>
        <p:spPr bwMode="auto">
          <a:xfrm>
            <a:off x="2400619" y="2260113"/>
            <a:ext cx="1049717" cy="246221"/>
          </a:xfrm>
          <a:prstGeom prst="rect">
            <a:avLst/>
          </a:prstGeom>
          <a:noFill/>
          <a:ln w="9525">
            <a:noFill/>
            <a:miter lim="800000"/>
          </a:ln>
        </p:spPr>
        <p:txBody>
          <a:bodyPr wrap="square">
            <a:spAutoFit/>
          </a:bodyPr>
          <a:lstStyle/>
          <a:p>
            <a:r>
              <a:rPr lang="en-US" altLang="zh-CN" sz="1000" b="1" dirty="0" err="1" smtClean="0">
                <a:solidFill>
                  <a:schemeClr val="bg1">
                    <a:lumMod val="50000"/>
                  </a:schemeClr>
                </a:solidFill>
                <a:latin typeface="微软雅黑" panose="020B0503020204020204" pitchFamily="34" charset="-122"/>
                <a:ea typeface="微软雅黑" panose="020B0503020204020204" pitchFamily="34" charset="-122"/>
              </a:rPr>
              <a:t>iRadar</a:t>
            </a:r>
            <a:r>
              <a:rPr lang="zh-CN" altLang="en-US" sz="1000" b="1" dirty="0" smtClean="0">
                <a:solidFill>
                  <a:schemeClr val="bg1">
                    <a:lumMod val="50000"/>
                  </a:schemeClr>
                </a:solidFill>
                <a:latin typeface="微软雅黑" panose="020B0503020204020204" pitchFamily="34" charset="-122"/>
                <a:ea typeface="微软雅黑" panose="020B0503020204020204" pitchFamily="34" charset="-122"/>
              </a:rPr>
              <a:t>主机</a:t>
            </a:r>
            <a:endParaRPr lang="zh-CN" altLang="en-US" sz="1000" b="1" dirty="0">
              <a:solidFill>
                <a:schemeClr val="bg1">
                  <a:lumMod val="50000"/>
                </a:schemeClr>
              </a:solidFill>
              <a:latin typeface="微软雅黑" panose="020B0503020204020204" pitchFamily="34" charset="-122"/>
              <a:ea typeface="微软雅黑" panose="020B0503020204020204" pitchFamily="34" charset="-122"/>
            </a:endParaRPr>
          </a:p>
        </p:txBody>
      </p:sp>
      <p:pic>
        <p:nvPicPr>
          <p:cNvPr id="151" name="Picture 10" descr="图片13"/>
          <p:cNvPicPr>
            <a:picLocks noChangeAspect="1" noChangeArrowheads="1"/>
          </p:cNvPicPr>
          <p:nvPr/>
        </p:nvPicPr>
        <p:blipFill>
          <a:blip r:embed="rId9" cstate="print"/>
          <a:srcRect/>
          <a:stretch>
            <a:fillRect/>
          </a:stretch>
        </p:blipFill>
        <p:spPr bwMode="auto">
          <a:xfrm>
            <a:off x="2774306" y="1185507"/>
            <a:ext cx="507160" cy="185600"/>
          </a:xfrm>
          <a:prstGeom prst="rect">
            <a:avLst/>
          </a:prstGeom>
          <a:noFill/>
          <a:ln w="9525">
            <a:noFill/>
            <a:miter lim="800000"/>
            <a:headEnd/>
            <a:tailEnd/>
          </a:ln>
        </p:spPr>
      </p:pic>
      <p:sp>
        <p:nvSpPr>
          <p:cNvPr id="152" name="TextBox 176"/>
          <p:cNvSpPr txBox="1">
            <a:spLocks noChangeArrowheads="1"/>
          </p:cNvSpPr>
          <p:nvPr/>
        </p:nvSpPr>
        <p:spPr bwMode="auto">
          <a:xfrm>
            <a:off x="2475978" y="793750"/>
            <a:ext cx="1449846" cy="400110"/>
          </a:xfrm>
          <a:prstGeom prst="rect">
            <a:avLst/>
          </a:prstGeom>
          <a:noFill/>
          <a:ln w="9525">
            <a:noFill/>
            <a:miter lim="800000"/>
          </a:ln>
        </p:spPr>
        <p:txBody>
          <a:bodyPr wrap="square">
            <a:spAutoFit/>
          </a:bodyPr>
          <a:lstStyle/>
          <a:p>
            <a:r>
              <a:rPr lang="en-US" altLang="zh-CN" sz="1000" b="1" dirty="0" smtClean="0">
                <a:latin typeface="微软雅黑" panose="020B0503020204020204" pitchFamily="34" charset="-122"/>
                <a:ea typeface="微软雅黑" panose="020B0503020204020204" pitchFamily="34" charset="-122"/>
              </a:rPr>
              <a:t>Controller -Security View</a:t>
            </a:r>
            <a:endParaRPr lang="zh-CN" altLang="en-US" sz="1000" b="1" dirty="0">
              <a:latin typeface="微软雅黑" panose="020B0503020204020204" pitchFamily="34" charset="-122"/>
              <a:ea typeface="微软雅黑" panose="020B0503020204020204" pitchFamily="34" charset="-122"/>
            </a:endParaRPr>
          </a:p>
        </p:txBody>
      </p:sp>
      <p:pic>
        <p:nvPicPr>
          <p:cNvPr id="153" name="Picture 10" descr="图片13"/>
          <p:cNvPicPr>
            <a:picLocks noChangeAspect="1" noChangeArrowheads="1"/>
          </p:cNvPicPr>
          <p:nvPr/>
        </p:nvPicPr>
        <p:blipFill>
          <a:blip r:embed="rId9" cstate="print"/>
          <a:srcRect/>
          <a:stretch>
            <a:fillRect/>
          </a:stretch>
        </p:blipFill>
        <p:spPr bwMode="auto">
          <a:xfrm>
            <a:off x="4275954" y="2051139"/>
            <a:ext cx="507160" cy="185600"/>
          </a:xfrm>
          <a:prstGeom prst="rect">
            <a:avLst/>
          </a:prstGeom>
          <a:noFill/>
          <a:ln w="9525">
            <a:noFill/>
            <a:miter lim="800000"/>
            <a:headEnd/>
            <a:tailEnd/>
          </a:ln>
        </p:spPr>
      </p:pic>
      <p:sp>
        <p:nvSpPr>
          <p:cNvPr id="154" name="TextBox 176"/>
          <p:cNvSpPr txBox="1">
            <a:spLocks noChangeArrowheads="1"/>
          </p:cNvSpPr>
          <p:nvPr/>
        </p:nvSpPr>
        <p:spPr bwMode="auto">
          <a:xfrm>
            <a:off x="4062082" y="2274204"/>
            <a:ext cx="1490661" cy="246221"/>
          </a:xfrm>
          <a:prstGeom prst="rect">
            <a:avLst/>
          </a:prstGeom>
          <a:noFill/>
          <a:ln w="9525">
            <a:noFill/>
            <a:miter lim="800000"/>
          </a:ln>
        </p:spPr>
        <p:txBody>
          <a:bodyPr wrap="square">
            <a:spAutoFit/>
          </a:bodyPr>
          <a:lstStyle/>
          <a:p>
            <a:r>
              <a:rPr lang="zh-CN" altLang="en-US" sz="1000" b="1" dirty="0" smtClean="0">
                <a:solidFill>
                  <a:schemeClr val="bg1">
                    <a:lumMod val="50000"/>
                  </a:schemeClr>
                </a:solidFill>
                <a:latin typeface="微软雅黑" panose="020B0503020204020204" pitchFamily="34" charset="-122"/>
                <a:ea typeface="微软雅黑" panose="020B0503020204020204" pitchFamily="34" charset="-122"/>
              </a:rPr>
              <a:t>关联分析模块</a:t>
            </a:r>
            <a:endParaRPr lang="zh-CN" altLang="en-US" sz="1000" b="1" dirty="0">
              <a:solidFill>
                <a:schemeClr val="bg1">
                  <a:lumMod val="50000"/>
                </a:schemeClr>
              </a:solidFill>
              <a:latin typeface="微软雅黑" panose="020B0503020204020204" pitchFamily="34" charset="-122"/>
              <a:ea typeface="微软雅黑" panose="020B0503020204020204" pitchFamily="34" charset="-122"/>
            </a:endParaRPr>
          </a:p>
        </p:txBody>
      </p:sp>
      <p:cxnSp>
        <p:nvCxnSpPr>
          <p:cNvPr id="159" name="直接箭头连接符 158"/>
          <p:cNvCxnSpPr>
            <a:stCxn id="65" idx="3"/>
            <a:endCxn id="66" idx="1"/>
          </p:cNvCxnSpPr>
          <p:nvPr/>
        </p:nvCxnSpPr>
        <p:spPr bwMode="auto">
          <a:xfrm>
            <a:off x="1867128" y="2138439"/>
            <a:ext cx="732426" cy="5500"/>
          </a:xfrm>
          <a:prstGeom prst="straightConnector1">
            <a:avLst/>
          </a:prstGeom>
          <a:noFill/>
          <a:ln w="38100">
            <a:solidFill>
              <a:srgbClr val="0070C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0" name="直接箭头连接符 159"/>
          <p:cNvCxnSpPr>
            <a:stCxn id="66" idx="3"/>
            <a:endCxn id="153" idx="1"/>
          </p:cNvCxnSpPr>
          <p:nvPr/>
        </p:nvCxnSpPr>
        <p:spPr bwMode="auto">
          <a:xfrm>
            <a:off x="3106714" y="2143939"/>
            <a:ext cx="1169240" cy="0"/>
          </a:xfrm>
          <a:prstGeom prst="straightConnector1">
            <a:avLst/>
          </a:prstGeom>
          <a:noFill/>
          <a:ln w="38100">
            <a:solidFill>
              <a:srgbClr val="0070C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 name="曲线连接符 164"/>
          <p:cNvCxnSpPr>
            <a:stCxn id="153" idx="0"/>
            <a:endCxn id="66" idx="0"/>
          </p:cNvCxnSpPr>
          <p:nvPr/>
        </p:nvCxnSpPr>
        <p:spPr bwMode="auto">
          <a:xfrm rot="16200000" flipV="1">
            <a:off x="3691334" y="1212939"/>
            <a:ext cx="12700" cy="1676400"/>
          </a:xfrm>
          <a:prstGeom prst="curvedConnector3">
            <a:avLst>
              <a:gd name="adj1" fmla="val 1800000"/>
            </a:avLst>
          </a:prstGeom>
          <a:noFill/>
          <a:ln w="38100">
            <a:solidFill>
              <a:srgbClr val="FF000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7" name="直接箭头连接符 166"/>
          <p:cNvCxnSpPr>
            <a:stCxn id="66" idx="0"/>
            <a:endCxn id="151" idx="2"/>
          </p:cNvCxnSpPr>
          <p:nvPr/>
        </p:nvCxnSpPr>
        <p:spPr bwMode="auto">
          <a:xfrm flipV="1">
            <a:off x="2853134" y="1371107"/>
            <a:ext cx="174752" cy="680032"/>
          </a:xfrm>
          <a:prstGeom prst="straightConnector1">
            <a:avLst/>
          </a:prstGeom>
          <a:noFill/>
          <a:ln w="38100">
            <a:solidFill>
              <a:srgbClr val="FF000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4" name="TextBox 155"/>
          <p:cNvSpPr txBox="1">
            <a:spLocks noChangeArrowheads="1"/>
          </p:cNvSpPr>
          <p:nvPr/>
        </p:nvSpPr>
        <p:spPr bwMode="auto">
          <a:xfrm>
            <a:off x="4399825" y="2949334"/>
            <a:ext cx="591275" cy="430887"/>
          </a:xfrm>
          <a:prstGeom prst="rect">
            <a:avLst/>
          </a:prstGeom>
          <a:noFill/>
          <a:ln w="9525">
            <a:solidFill>
              <a:schemeClr val="bg1">
                <a:lumMod val="65000"/>
              </a:schemeClr>
            </a:solidFill>
            <a:miter lim="800000"/>
          </a:ln>
        </p:spPr>
        <p:txBody>
          <a:bodyPr wrap="square">
            <a:spAutoFit/>
          </a:bodyPr>
          <a:lstStyle/>
          <a:p>
            <a:r>
              <a:rPr lang="zh-CN" altLang="en-US" sz="1100" dirty="0" smtClean="0">
                <a:solidFill>
                  <a:schemeClr val="bg1">
                    <a:lumMod val="50000"/>
                  </a:schemeClr>
                </a:solidFill>
                <a:latin typeface="微软雅黑" panose="020B0503020204020204" pitchFamily="34" charset="-122"/>
                <a:ea typeface="微软雅黑" panose="020B0503020204020204" pitchFamily="34" charset="-122"/>
              </a:rPr>
              <a:t>告警接口</a:t>
            </a:r>
            <a:endParaRPr lang="zh-CN" altLang="en-US" sz="1100" dirty="0">
              <a:solidFill>
                <a:schemeClr val="bg1">
                  <a:lumMod val="50000"/>
                </a:schemeClr>
              </a:solidFill>
              <a:latin typeface="微软雅黑" panose="020B0503020204020204" pitchFamily="34" charset="-122"/>
              <a:ea typeface="微软雅黑" panose="020B0503020204020204" pitchFamily="34" charset="-122"/>
            </a:endParaRPr>
          </a:p>
        </p:txBody>
      </p:sp>
      <p:sp>
        <p:nvSpPr>
          <p:cNvPr id="175" name="内容占位符 2"/>
          <p:cNvSpPr txBox="1"/>
          <p:nvPr/>
        </p:nvSpPr>
        <p:spPr bwMode="auto">
          <a:xfrm>
            <a:off x="5486401" y="679450"/>
            <a:ext cx="3327400" cy="4178300"/>
          </a:xfrm>
          <a:prstGeom prst="rect">
            <a:avLst/>
          </a:prstGeom>
          <a:noFill/>
          <a:ln w="9525">
            <a:solidFill>
              <a:schemeClr val="bg1">
                <a:lumMod val="65000"/>
              </a:schemeClr>
            </a:solidFill>
            <a:miter lim="800000"/>
          </a:ln>
        </p:spPr>
        <p:txBody>
          <a:bodyPr lIns="72000" tIns="72000" rIns="72000" bIns="72000"/>
          <a:lstStyle/>
          <a:p>
            <a:pPr marL="342900" indent="-342900" eaLnBrk="0" hangingPunct="0">
              <a:lnSpc>
                <a:spcPct val="130000"/>
              </a:lnSpc>
              <a:buSzPct val="100000"/>
              <a:buFont typeface="Wingdings" panose="05000000000000000000" pitchFamily="2" charset="2"/>
              <a:buChar char="l"/>
              <a:defRPr/>
            </a:pPr>
            <a:r>
              <a:rPr lang="en-US" altLang="zh-CN" sz="1200" b="1" kern="0" dirty="0" smtClean="0">
                <a:solidFill>
                  <a:srgbClr val="C00000"/>
                </a:solidFill>
                <a:latin typeface="微软雅黑" panose="020B0503020204020204" pitchFamily="34" charset="-122"/>
                <a:ea typeface="微软雅黑" panose="020B0503020204020204" pitchFamily="34" charset="-122"/>
              </a:rPr>
              <a:t>Controller-Security View</a:t>
            </a:r>
            <a:r>
              <a:rPr lang="zh-CN" altLang="en-US" sz="1200" kern="0" dirty="0" smtClean="0">
                <a:latin typeface="微软雅黑" panose="020B0503020204020204" pitchFamily="34" charset="-122"/>
                <a:ea typeface="微软雅黑" panose="020B0503020204020204" pitchFamily="34" charset="-122"/>
              </a:rPr>
              <a:t>：提供全网安全态势管理和显示</a:t>
            </a:r>
            <a:endParaRPr lang="en-US" altLang="zh-CN" sz="1200" kern="0" dirty="0" smtClean="0">
              <a:latin typeface="微软雅黑" panose="020B0503020204020204" pitchFamily="34" charset="-122"/>
              <a:ea typeface="微软雅黑" panose="020B0503020204020204" pitchFamily="34" charset="-122"/>
            </a:endParaRPr>
          </a:p>
          <a:p>
            <a:pPr marL="342900" indent="-342900" eaLnBrk="0" hangingPunct="0">
              <a:lnSpc>
                <a:spcPct val="130000"/>
              </a:lnSpc>
              <a:buSzPct val="100000"/>
              <a:buFont typeface="Wingdings" panose="05000000000000000000" pitchFamily="2" charset="2"/>
              <a:buChar char="l"/>
              <a:defRPr/>
            </a:pPr>
            <a:r>
              <a:rPr lang="en-US" altLang="zh-CN" sz="1200" b="1" kern="0" dirty="0" smtClean="0">
                <a:solidFill>
                  <a:srgbClr val="C00000"/>
                </a:solidFill>
                <a:latin typeface="微软雅黑" panose="020B0503020204020204" pitchFamily="34" charset="-122"/>
                <a:ea typeface="微软雅黑" panose="020B0503020204020204" pitchFamily="34" charset="-122"/>
              </a:rPr>
              <a:t>Controller-</a:t>
            </a:r>
            <a:r>
              <a:rPr lang="en-US" altLang="zh-CN" sz="1200" b="1" kern="0" dirty="0" err="1" smtClean="0">
                <a:solidFill>
                  <a:srgbClr val="C00000"/>
                </a:solidFill>
                <a:latin typeface="微软雅黑" panose="020B0503020204020204" pitchFamily="34" charset="-122"/>
                <a:ea typeface="微软雅黑" panose="020B0503020204020204" pitchFamily="34" charset="-122"/>
              </a:rPr>
              <a:t>iRadar</a:t>
            </a:r>
            <a:r>
              <a:rPr lang="zh-CN" altLang="en-US" sz="1200" kern="0" dirty="0" smtClean="0">
                <a:latin typeface="微软雅黑" panose="020B0503020204020204" pitchFamily="34" charset="-122"/>
                <a:ea typeface="微软雅黑" panose="020B0503020204020204" pitchFamily="34" charset="-122"/>
              </a:rPr>
              <a:t>：提供日志采集、日志管理、关联分析等功能，包括以下模块：</a:t>
            </a:r>
            <a:endParaRPr lang="en-US" altLang="zh-CN" sz="1200" kern="0" dirty="0" smtClean="0">
              <a:latin typeface="微软雅黑" panose="020B0503020204020204" pitchFamily="34" charset="-122"/>
              <a:ea typeface="微软雅黑" panose="020B0503020204020204" pitchFamily="34" charset="-122"/>
            </a:endParaRPr>
          </a:p>
          <a:p>
            <a:pPr marL="685800" lvl="1" indent="-228600" eaLnBrk="0" hangingPunct="0">
              <a:lnSpc>
                <a:spcPct val="130000"/>
              </a:lnSpc>
              <a:buSzPct val="100000"/>
              <a:buFont typeface="+mj-ea"/>
              <a:buAutoNum type="circleNumDbPlain"/>
              <a:defRPr/>
            </a:pPr>
            <a:r>
              <a:rPr lang="zh-CN" altLang="en-US" sz="1100" b="1" kern="0" dirty="0" smtClean="0">
                <a:solidFill>
                  <a:srgbClr val="C00000"/>
                </a:solidFill>
                <a:latin typeface="微软雅黑" panose="020B0503020204020204" pitchFamily="34" charset="-122"/>
                <a:ea typeface="微软雅黑" panose="020B0503020204020204" pitchFamily="34" charset="-122"/>
              </a:rPr>
              <a:t>日志采集模块</a:t>
            </a:r>
            <a:r>
              <a:rPr lang="zh-CN" altLang="en-US" sz="1100" kern="0" dirty="0" smtClean="0">
                <a:latin typeface="微软雅黑" panose="020B0503020204020204" pitchFamily="34" charset="-122"/>
                <a:ea typeface="微软雅黑" panose="020B0503020204020204" pitchFamily="34" charset="-122"/>
              </a:rPr>
              <a:t>：</a:t>
            </a:r>
            <a:r>
              <a:rPr lang="zh-CN" altLang="en-US" sz="1050" kern="0" dirty="0" smtClean="0">
                <a:latin typeface="微软雅黑" panose="020B0503020204020204" pitchFamily="34" charset="-122"/>
                <a:ea typeface="微软雅黑" panose="020B0503020204020204" pitchFamily="34" charset="-122"/>
              </a:rPr>
              <a:t>将原始日志转换为标准格式事件，将原始日志和标准格式事件发送给</a:t>
            </a:r>
            <a:r>
              <a:rPr lang="en-US" altLang="zh-CN" sz="1050" kern="0" dirty="0" err="1" smtClean="0">
                <a:latin typeface="微软雅黑" panose="020B0503020204020204" pitchFamily="34" charset="-122"/>
                <a:ea typeface="微软雅黑" panose="020B0503020204020204" pitchFamily="34" charset="-122"/>
              </a:rPr>
              <a:t>iRadar</a:t>
            </a:r>
            <a:r>
              <a:rPr lang="zh-CN" altLang="en-US" sz="1050" kern="0" dirty="0" smtClean="0">
                <a:latin typeface="微软雅黑" panose="020B0503020204020204" pitchFamily="34" charset="-122"/>
                <a:ea typeface="微软雅黑" panose="020B0503020204020204" pitchFamily="34" charset="-122"/>
              </a:rPr>
              <a:t>主机</a:t>
            </a:r>
            <a:endParaRPr lang="en-US" altLang="zh-CN" sz="1100" kern="0" dirty="0" smtClean="0">
              <a:latin typeface="微软雅黑" panose="020B0503020204020204" pitchFamily="34" charset="-122"/>
              <a:ea typeface="微软雅黑" panose="020B0503020204020204" pitchFamily="34" charset="-122"/>
            </a:endParaRPr>
          </a:p>
          <a:p>
            <a:pPr marL="685800" lvl="1" indent="-228600" eaLnBrk="0" hangingPunct="0">
              <a:lnSpc>
                <a:spcPct val="130000"/>
              </a:lnSpc>
              <a:buSzPct val="100000"/>
              <a:buFont typeface="+mj-ea"/>
              <a:buAutoNum type="circleNumDbPlain"/>
              <a:defRPr/>
            </a:pPr>
            <a:r>
              <a:rPr lang="en-US" altLang="zh-CN" sz="1100" b="1" kern="0" dirty="0" err="1" smtClean="0">
                <a:solidFill>
                  <a:srgbClr val="C00000"/>
                </a:solidFill>
                <a:latin typeface="微软雅黑" panose="020B0503020204020204" pitchFamily="34" charset="-122"/>
                <a:ea typeface="微软雅黑" panose="020B0503020204020204" pitchFamily="34" charset="-122"/>
              </a:rPr>
              <a:t>iRadar</a:t>
            </a:r>
            <a:r>
              <a:rPr lang="zh-CN" altLang="en-US" sz="1100" b="1" kern="0" dirty="0" smtClean="0">
                <a:solidFill>
                  <a:srgbClr val="C00000"/>
                </a:solidFill>
                <a:latin typeface="微软雅黑" panose="020B0503020204020204" pitchFamily="34" charset="-122"/>
                <a:ea typeface="微软雅黑" panose="020B0503020204020204" pitchFamily="34" charset="-122"/>
              </a:rPr>
              <a:t>主机</a:t>
            </a:r>
            <a:r>
              <a:rPr lang="zh-CN" altLang="en-US" sz="1100" kern="0" dirty="0" smtClean="0">
                <a:latin typeface="微软雅黑" panose="020B0503020204020204" pitchFamily="34" charset="-122"/>
                <a:ea typeface="微软雅黑" panose="020B0503020204020204" pitchFamily="34" charset="-122"/>
              </a:rPr>
              <a:t>：</a:t>
            </a:r>
            <a:r>
              <a:rPr lang="zh-CN" altLang="en-US" sz="1050" kern="0" dirty="0" smtClean="0">
                <a:latin typeface="微软雅黑" panose="020B0503020204020204" pitchFamily="34" charset="-122"/>
                <a:ea typeface="微软雅黑" panose="020B0503020204020204" pitchFamily="34" charset="-122"/>
              </a:rPr>
              <a:t>提供</a:t>
            </a:r>
            <a:r>
              <a:rPr lang="en-US" altLang="zh-CN" sz="1050" kern="0" dirty="0" err="1" smtClean="0">
                <a:latin typeface="微软雅黑" panose="020B0503020204020204" pitchFamily="34" charset="-122"/>
                <a:ea typeface="微软雅黑" panose="020B0503020204020204" pitchFamily="34" charset="-122"/>
              </a:rPr>
              <a:t>iRadar</a:t>
            </a:r>
            <a:r>
              <a:rPr lang="en-US" altLang="zh-CN" sz="1050" kern="0" dirty="0" smtClean="0">
                <a:latin typeface="微软雅黑" panose="020B0503020204020204" pitchFamily="34" charset="-122"/>
                <a:ea typeface="微软雅黑" panose="020B0503020204020204" pitchFamily="34" charset="-122"/>
              </a:rPr>
              <a:t> Web</a:t>
            </a:r>
            <a:r>
              <a:rPr lang="zh-CN" altLang="en-US" sz="1050" kern="0" dirty="0" smtClean="0">
                <a:latin typeface="微软雅黑" panose="020B0503020204020204" pitchFamily="34" charset="-122"/>
                <a:ea typeface="微软雅黑" panose="020B0503020204020204" pitchFamily="34" charset="-122"/>
              </a:rPr>
              <a:t>界面对日志采集、日志过滤、查询、关联分析进行配置和管理。并将标准格式事件发送给关联分析模块；将原始日志和标准格式事件进行集中存储</a:t>
            </a:r>
            <a:endParaRPr lang="en-US" altLang="zh-CN" sz="1100" kern="0" dirty="0" smtClean="0">
              <a:latin typeface="微软雅黑" panose="020B0503020204020204" pitchFamily="34" charset="-122"/>
              <a:ea typeface="微软雅黑" panose="020B0503020204020204" pitchFamily="34" charset="-122"/>
            </a:endParaRPr>
          </a:p>
          <a:p>
            <a:pPr marL="685800" lvl="1" indent="-228600" eaLnBrk="0" hangingPunct="0">
              <a:lnSpc>
                <a:spcPct val="130000"/>
              </a:lnSpc>
              <a:buSzPct val="100000"/>
              <a:buFont typeface="+mj-ea"/>
              <a:buAutoNum type="circleNumDbPlain"/>
              <a:defRPr/>
            </a:pPr>
            <a:r>
              <a:rPr lang="zh-CN" altLang="en-US" sz="1100" b="1" kern="0" dirty="0" smtClean="0">
                <a:solidFill>
                  <a:srgbClr val="C00000"/>
                </a:solidFill>
                <a:latin typeface="微软雅黑" panose="020B0503020204020204" pitchFamily="34" charset="-122"/>
                <a:ea typeface="微软雅黑" panose="020B0503020204020204" pitchFamily="34" charset="-122"/>
              </a:rPr>
              <a:t>关联分析模块</a:t>
            </a:r>
            <a:r>
              <a:rPr lang="zh-CN" altLang="en-US" sz="1100" kern="0" dirty="0" smtClean="0">
                <a:latin typeface="微软雅黑" panose="020B0503020204020204" pitchFamily="34" charset="-122"/>
                <a:ea typeface="微软雅黑" panose="020B0503020204020204" pitchFamily="34" charset="-122"/>
              </a:rPr>
              <a:t>：</a:t>
            </a:r>
            <a:r>
              <a:rPr lang="zh-CN" altLang="en-US" sz="1050" kern="0" dirty="0" smtClean="0">
                <a:latin typeface="微软雅黑" panose="020B0503020204020204" pitchFamily="34" charset="-122"/>
                <a:ea typeface="微软雅黑" panose="020B0503020204020204" pitchFamily="34" charset="-122"/>
              </a:rPr>
              <a:t>提供关联分析引擎，通过设置的关联规则分析标准格式事件，完成关联分析，将分析出的安全关联事件提交给安全态势管理模块</a:t>
            </a:r>
            <a:endParaRPr lang="en-US" altLang="zh-CN" sz="1100" kern="0" dirty="0" smtClean="0">
              <a:latin typeface="微软雅黑" panose="020B0503020204020204" pitchFamily="34" charset="-122"/>
              <a:ea typeface="微软雅黑" panose="020B0503020204020204" pitchFamily="34" charset="-122"/>
            </a:endParaRPr>
          </a:p>
          <a:p>
            <a:pPr eaLnBrk="0" hangingPunct="0">
              <a:lnSpc>
                <a:spcPct val="140000"/>
              </a:lnSpc>
              <a:buSzPct val="100000"/>
              <a:defRPr/>
            </a:pPr>
            <a:r>
              <a:rPr lang="zh-CN" altLang="en-US" sz="900" kern="0" dirty="0" smtClean="0">
                <a:solidFill>
                  <a:schemeClr val="bg1">
                    <a:lumMod val="50000"/>
                  </a:schemeClr>
                </a:solidFill>
                <a:latin typeface="微软雅黑" panose="020B0503020204020204" pitchFamily="34" charset="-122"/>
                <a:ea typeface="微软雅黑" panose="020B0503020204020204" pitchFamily="34" charset="-122"/>
              </a:rPr>
              <a:t>*以上组件均为软件形态，可以根据部署形式安装在一台服务器上，也可分别安装在多台服务器上</a:t>
            </a:r>
            <a:endParaRPr lang="en-US" altLang="zh-CN" sz="900" kern="0" dirty="0" smtClean="0">
              <a:solidFill>
                <a:schemeClr val="bg1">
                  <a:lumMod val="50000"/>
                </a:schemeClr>
              </a:solidFill>
              <a:latin typeface="微软雅黑" panose="020B0503020204020204" pitchFamily="34" charset="-122"/>
              <a:ea typeface="微软雅黑" panose="020B0503020204020204" pitchFamily="34" charset="-122"/>
            </a:endParaRPr>
          </a:p>
        </p:txBody>
      </p:sp>
      <p:grpSp>
        <p:nvGrpSpPr>
          <p:cNvPr id="11" name="组合 191"/>
          <p:cNvGrpSpPr/>
          <p:nvPr/>
        </p:nvGrpSpPr>
        <p:grpSpPr>
          <a:xfrm>
            <a:off x="660400" y="793750"/>
            <a:ext cx="1331674" cy="868539"/>
            <a:chOff x="3894934" y="1138061"/>
            <a:chExt cx="1331674" cy="868539"/>
          </a:xfrm>
        </p:grpSpPr>
        <p:cxnSp>
          <p:nvCxnSpPr>
            <p:cNvPr id="183" name="直接连接符 182"/>
            <p:cNvCxnSpPr/>
            <p:nvPr/>
          </p:nvCxnSpPr>
          <p:spPr bwMode="auto">
            <a:xfrm>
              <a:off x="3964604" y="1252899"/>
              <a:ext cx="269425" cy="0"/>
            </a:xfrm>
            <a:prstGeom prst="line">
              <a:avLst/>
            </a:prstGeom>
            <a:noFill/>
            <a:ln w="3175" cap="flat" cmpd="sng" algn="ctr">
              <a:solidFill>
                <a:srgbClr val="00B050"/>
              </a:solidFill>
              <a:prstDash val="lgDash"/>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直接连接符 183"/>
            <p:cNvCxnSpPr/>
            <p:nvPr/>
          </p:nvCxnSpPr>
          <p:spPr bwMode="auto">
            <a:xfrm>
              <a:off x="3964604" y="1482576"/>
              <a:ext cx="269425" cy="0"/>
            </a:xfrm>
            <a:prstGeom prst="line">
              <a:avLst/>
            </a:prstGeom>
            <a:noFill/>
            <a:ln w="3175">
              <a:solidFill>
                <a:srgbClr val="0070C0"/>
              </a:solidFill>
              <a:prstDash val="lgDash"/>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矩形 184"/>
            <p:cNvSpPr/>
            <p:nvPr/>
          </p:nvSpPr>
          <p:spPr bwMode="auto">
            <a:xfrm>
              <a:off x="3894934" y="1138061"/>
              <a:ext cx="1268650" cy="868539"/>
            </a:xfrm>
            <a:prstGeom prst="rect">
              <a:avLst/>
            </a:prstGeom>
            <a:noFill/>
            <a:ln w="9525" cap="flat" cmpd="sng" algn="ctr">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smtClean="0">
                <a:ln>
                  <a:noFill/>
                </a:ln>
                <a:effectLst/>
                <a:latin typeface="Arial" panose="020B0604020202020204" pitchFamily="34" charset="0"/>
              </a:endParaRPr>
            </a:p>
          </p:txBody>
        </p:sp>
        <p:sp>
          <p:nvSpPr>
            <p:cNvPr id="186" name="TextBox 185"/>
            <p:cNvSpPr txBox="1"/>
            <p:nvPr/>
          </p:nvSpPr>
          <p:spPr>
            <a:xfrm>
              <a:off x="4234029" y="1138061"/>
              <a:ext cx="992579" cy="230832"/>
            </a:xfrm>
            <a:prstGeom prst="rect">
              <a:avLst/>
            </a:prstGeom>
            <a:noFill/>
          </p:spPr>
          <p:txBody>
            <a:bodyPr wrap="none" rtlCol="0">
              <a:spAutoFit/>
            </a:bodyPr>
            <a:lstStyle/>
            <a:p>
              <a:r>
                <a:rPr lang="zh-CN" altLang="en-US" sz="900" dirty="0" smtClean="0">
                  <a:latin typeface="+mj-lt"/>
                  <a:cs typeface="Arial" panose="020B0604020202020204" pitchFamily="34" charset="0"/>
                </a:rPr>
                <a:t>原始日志数据流</a:t>
              </a:r>
              <a:endParaRPr lang="en-US" altLang="zh-CN" sz="900" dirty="0">
                <a:latin typeface="+mj-lt"/>
                <a:ea typeface="+mn-ea"/>
                <a:cs typeface="Arial" panose="020B0604020202020204" pitchFamily="34" charset="0"/>
              </a:endParaRPr>
            </a:p>
          </p:txBody>
        </p:sp>
        <p:sp>
          <p:nvSpPr>
            <p:cNvPr id="187" name="TextBox 186"/>
            <p:cNvSpPr txBox="1"/>
            <p:nvPr/>
          </p:nvSpPr>
          <p:spPr>
            <a:xfrm>
              <a:off x="4234029" y="1367738"/>
              <a:ext cx="992579" cy="230832"/>
            </a:xfrm>
            <a:prstGeom prst="rect">
              <a:avLst/>
            </a:prstGeom>
            <a:noFill/>
          </p:spPr>
          <p:txBody>
            <a:bodyPr wrap="none" rtlCol="0">
              <a:spAutoFit/>
            </a:bodyPr>
            <a:lstStyle/>
            <a:p>
              <a:r>
                <a:rPr lang="zh-CN" altLang="en-US" sz="900" dirty="0" smtClean="0">
                  <a:latin typeface="+mj-lt"/>
                  <a:cs typeface="Arial" panose="020B0604020202020204" pitchFamily="34" charset="0"/>
                </a:rPr>
                <a:t>格式日志数据流</a:t>
              </a:r>
              <a:endParaRPr lang="en-US" altLang="zh-CN" sz="900" dirty="0">
                <a:latin typeface="+mj-lt"/>
                <a:ea typeface="+mn-ea"/>
                <a:cs typeface="Arial" panose="020B0604020202020204" pitchFamily="34" charset="0"/>
              </a:endParaRPr>
            </a:p>
          </p:txBody>
        </p:sp>
        <p:cxnSp>
          <p:nvCxnSpPr>
            <p:cNvPr id="188" name="直接连接符 187"/>
            <p:cNvCxnSpPr/>
            <p:nvPr/>
          </p:nvCxnSpPr>
          <p:spPr bwMode="auto">
            <a:xfrm>
              <a:off x="3977304" y="1673076"/>
              <a:ext cx="269425" cy="0"/>
            </a:xfrm>
            <a:prstGeom prst="line">
              <a:avLst/>
            </a:prstGeom>
            <a:noFill/>
            <a:ln w="3175">
              <a:solidFill>
                <a:srgbClr val="FF0000"/>
              </a:solidFill>
              <a:prstDash val="lgDash"/>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9" name="TextBox 188"/>
            <p:cNvSpPr txBox="1"/>
            <p:nvPr/>
          </p:nvSpPr>
          <p:spPr>
            <a:xfrm>
              <a:off x="4246729" y="1558238"/>
              <a:ext cx="646331" cy="230832"/>
            </a:xfrm>
            <a:prstGeom prst="rect">
              <a:avLst/>
            </a:prstGeom>
            <a:noFill/>
          </p:spPr>
          <p:txBody>
            <a:bodyPr wrap="none" rtlCol="0">
              <a:spAutoFit/>
            </a:bodyPr>
            <a:lstStyle/>
            <a:p>
              <a:r>
                <a:rPr lang="zh-CN" altLang="en-US" sz="900" dirty="0" smtClean="0">
                  <a:latin typeface="+mj-lt"/>
                  <a:cs typeface="Arial" panose="020B0604020202020204" pitchFamily="34" charset="0"/>
                </a:rPr>
                <a:t>安全事件</a:t>
              </a:r>
              <a:endParaRPr lang="en-US" altLang="zh-CN" sz="900" dirty="0">
                <a:latin typeface="+mj-lt"/>
                <a:ea typeface="+mn-ea"/>
                <a:cs typeface="Arial" panose="020B0604020202020204" pitchFamily="34" charset="0"/>
              </a:endParaRPr>
            </a:p>
          </p:txBody>
        </p:sp>
        <p:cxnSp>
          <p:nvCxnSpPr>
            <p:cNvPr id="190" name="直接连接符 189"/>
            <p:cNvCxnSpPr/>
            <p:nvPr/>
          </p:nvCxnSpPr>
          <p:spPr bwMode="auto">
            <a:xfrm>
              <a:off x="3964604" y="1888976"/>
              <a:ext cx="269425" cy="0"/>
            </a:xfrm>
            <a:prstGeom prst="line">
              <a:avLst/>
            </a:prstGeom>
            <a:noFill/>
            <a:ln w="3175">
              <a:solidFill>
                <a:srgbClr val="FFC000"/>
              </a:solidFill>
              <a:prstDash val="lgDash"/>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1" name="TextBox 190"/>
            <p:cNvSpPr txBox="1"/>
            <p:nvPr/>
          </p:nvSpPr>
          <p:spPr>
            <a:xfrm>
              <a:off x="4234029" y="1774138"/>
              <a:ext cx="646331" cy="230832"/>
            </a:xfrm>
            <a:prstGeom prst="rect">
              <a:avLst/>
            </a:prstGeom>
            <a:noFill/>
          </p:spPr>
          <p:txBody>
            <a:bodyPr wrap="none" rtlCol="0">
              <a:spAutoFit/>
            </a:bodyPr>
            <a:lstStyle/>
            <a:p>
              <a:r>
                <a:rPr lang="zh-CN" altLang="en-US" sz="900" dirty="0" smtClean="0">
                  <a:latin typeface="+mj-lt"/>
                  <a:cs typeface="Arial" panose="020B0604020202020204" pitchFamily="34" charset="0"/>
                </a:rPr>
                <a:t>安全响应</a:t>
              </a:r>
              <a:endParaRPr lang="en-US" altLang="zh-CN" sz="900" dirty="0">
                <a:latin typeface="+mj-lt"/>
                <a:ea typeface="+mn-ea"/>
                <a:cs typeface="Arial" panose="020B0604020202020204" pitchFamily="34" charset="0"/>
              </a:endParaRPr>
            </a:p>
          </p:txBody>
        </p:sp>
      </p:grpSp>
      <p:cxnSp>
        <p:nvCxnSpPr>
          <p:cNvPr id="136" name="直接箭头连接符 135"/>
          <p:cNvCxnSpPr/>
          <p:nvPr/>
        </p:nvCxnSpPr>
        <p:spPr bwMode="auto">
          <a:xfrm>
            <a:off x="1774209" y="2238233"/>
            <a:ext cx="764275" cy="13648"/>
          </a:xfrm>
          <a:prstGeom prst="straightConnector1">
            <a:avLst/>
          </a:prstGeom>
          <a:noFill/>
          <a:ln w="38100">
            <a:solidFill>
              <a:srgbClr val="00B05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9" name="矩形 138"/>
          <p:cNvSpPr/>
          <p:nvPr/>
        </p:nvSpPr>
        <p:spPr bwMode="auto">
          <a:xfrm>
            <a:off x="816864" y="1938528"/>
            <a:ext cx="4279392" cy="646176"/>
          </a:xfrm>
          <a:prstGeom prst="rect">
            <a:avLst/>
          </a:prstGeom>
          <a:noFill/>
          <a:ln>
            <a:solidFill>
              <a:schemeClr val="bg1">
                <a:lumMod val="50000"/>
              </a:schemeClr>
            </a:soli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141" name="TextBox 176"/>
          <p:cNvSpPr txBox="1">
            <a:spLocks noChangeArrowheads="1"/>
          </p:cNvSpPr>
          <p:nvPr/>
        </p:nvSpPr>
        <p:spPr bwMode="auto">
          <a:xfrm>
            <a:off x="4188954" y="1506982"/>
            <a:ext cx="1449846" cy="246221"/>
          </a:xfrm>
          <a:prstGeom prst="rect">
            <a:avLst/>
          </a:prstGeom>
          <a:noFill/>
          <a:ln w="9525">
            <a:noFill/>
            <a:miter lim="800000"/>
          </a:ln>
        </p:spPr>
        <p:txBody>
          <a:bodyPr wrap="square">
            <a:spAutoFit/>
          </a:bodyPr>
          <a:lstStyle/>
          <a:p>
            <a:r>
              <a:rPr lang="en-US" altLang="zh-CN" sz="1000" b="1" dirty="0" smtClean="0">
                <a:latin typeface="微软雅黑" panose="020B0503020204020204" pitchFamily="34" charset="-122"/>
                <a:ea typeface="微软雅黑" panose="020B0503020204020204" pitchFamily="34" charset="-122"/>
              </a:rPr>
              <a:t>Controller -</a:t>
            </a:r>
            <a:r>
              <a:rPr lang="en-US" altLang="zh-CN" sz="1000" b="1" dirty="0" err="1" smtClean="0">
                <a:latin typeface="微软雅黑" panose="020B0503020204020204" pitchFamily="34" charset="-122"/>
                <a:ea typeface="微软雅黑" panose="020B0503020204020204" pitchFamily="34" charset="-122"/>
              </a:rPr>
              <a:t>iRadar</a:t>
            </a:r>
            <a:endParaRPr lang="zh-CN" altLang="en-US" sz="1000" b="1" dirty="0">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 name="标题 1"/>
          <p:cNvSpPr txBox="1"/>
          <p:nvPr/>
        </p:nvSpPr>
        <p:spPr>
          <a:xfrm>
            <a:off x="580947" y="-5170"/>
            <a:ext cx="6515178"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400" b="1" i="0" u="none" strike="noStrike" kern="0" cap="none" spc="0" normalizeH="0" baseline="0" noProof="0" smtClean="0">
                <a:ln>
                  <a:noFill/>
                </a:ln>
                <a:solidFill>
                  <a:srgbClr val="990000"/>
                </a:solidFill>
                <a:effectLst/>
                <a:uLnTx/>
                <a:uFillTx/>
                <a:latin typeface="微软雅黑" panose="020B0503020204020204" pitchFamily="34" charset="-122"/>
                <a:ea typeface="微软雅黑" panose="020B0503020204020204" pitchFamily="34" charset="-122"/>
                <a:cs typeface="+mj-cs"/>
              </a:rPr>
              <a:t>方案</a:t>
            </a:r>
            <a:r>
              <a:rPr lang="zh-CN" altLang="en-US" sz="2400" b="1" kern="0" noProof="0" smtClean="0">
                <a:solidFill>
                  <a:srgbClr val="990000"/>
                </a:solidFill>
                <a:latin typeface="微软雅黑" panose="020B0503020204020204" pitchFamily="34" charset="-122"/>
                <a:ea typeface="微软雅黑" panose="020B0503020204020204" pitchFamily="34" charset="-122"/>
                <a:cs typeface="+mj-cs"/>
              </a:rPr>
              <a:t>流程说明</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139" name="内容占位符 2"/>
          <p:cNvSpPr txBox="1"/>
          <p:nvPr/>
        </p:nvSpPr>
        <p:spPr bwMode="auto">
          <a:xfrm>
            <a:off x="5334463" y="675590"/>
            <a:ext cx="3463847" cy="4146669"/>
          </a:xfrm>
          <a:prstGeom prst="rect">
            <a:avLst/>
          </a:prstGeom>
          <a:noFill/>
          <a:ln w="9525">
            <a:solidFill>
              <a:schemeClr val="bg1">
                <a:lumMod val="65000"/>
              </a:schemeClr>
            </a:solidFill>
            <a:miter lim="800000"/>
          </a:ln>
        </p:spPr>
        <p:txBody>
          <a:bodyPr lIns="72000" tIns="72000" rIns="72000" bIns="72000"/>
          <a:lstStyle/>
          <a:p>
            <a:pPr marL="342900" indent="-342900" eaLnBrk="0" hangingPunct="0">
              <a:lnSpc>
                <a:spcPct val="140000"/>
              </a:lnSpc>
              <a:buSzPct val="100000"/>
              <a:defRPr/>
            </a:pPr>
            <a:r>
              <a:rPr lang="zh-CN" altLang="en-US" sz="1200" b="1" kern="0" dirty="0" smtClean="0">
                <a:latin typeface="微软雅黑" panose="020B0503020204020204" pitchFamily="34" charset="-122"/>
                <a:ea typeface="微软雅黑" panose="020B0503020204020204" pitchFamily="34" charset="-122"/>
              </a:rPr>
              <a:t>方案流程：</a:t>
            </a:r>
            <a:endParaRPr lang="en-US" altLang="zh-CN" sz="1200" b="1" kern="0" dirty="0" smtClean="0">
              <a:latin typeface="微软雅黑" panose="020B0503020204020204" pitchFamily="34" charset="-122"/>
              <a:ea typeface="微软雅黑" panose="020B0503020204020204" pitchFamily="34" charset="-122"/>
            </a:endParaRPr>
          </a:p>
          <a:p>
            <a:pPr marL="342900" indent="-342900" eaLnBrk="0" hangingPunct="0">
              <a:lnSpc>
                <a:spcPct val="140000"/>
              </a:lnSpc>
              <a:buSzPct val="100000"/>
              <a:buFont typeface="+mj-lt"/>
              <a:buAutoNum type="arabicPeriod"/>
              <a:defRPr/>
            </a:pPr>
            <a:r>
              <a:rPr lang="zh-CN" altLang="en-US" sz="1200" b="1" kern="0" dirty="0" smtClean="0">
                <a:solidFill>
                  <a:schemeClr val="tx2"/>
                </a:solidFill>
                <a:latin typeface="微软雅黑" panose="020B0503020204020204" pitchFamily="34" charset="-122"/>
                <a:ea typeface="微软雅黑" panose="020B0503020204020204" pitchFamily="34" charset="-122"/>
              </a:rPr>
              <a:t>安</a:t>
            </a:r>
            <a:r>
              <a:rPr lang="zh-CN" altLang="en-US" sz="1200" b="1" kern="0" dirty="0">
                <a:solidFill>
                  <a:schemeClr val="tx2"/>
                </a:solidFill>
                <a:latin typeface="微软雅黑" panose="020B0503020204020204" pitchFamily="34" charset="-122"/>
                <a:ea typeface="微软雅黑" panose="020B0503020204020204" pitchFamily="34" charset="-122"/>
              </a:rPr>
              <a:t>全日志采集</a:t>
            </a:r>
            <a:r>
              <a:rPr lang="zh-CN" altLang="en-US" sz="1200" b="1" kern="0" dirty="0" smtClean="0">
                <a:solidFill>
                  <a:schemeClr val="tx2"/>
                </a:solidFill>
                <a:latin typeface="微软雅黑" panose="020B0503020204020204" pitchFamily="34" charset="-122"/>
                <a:ea typeface="微软雅黑" panose="020B0503020204020204" pitchFamily="34" charset="-122"/>
              </a:rPr>
              <a:t>：</a:t>
            </a:r>
            <a:br>
              <a:rPr lang="en-US" altLang="zh-CN" sz="1200" kern="0" dirty="0" smtClean="0">
                <a:latin typeface="微软雅黑" panose="020B0503020204020204" pitchFamily="34" charset="-122"/>
                <a:ea typeface="微软雅黑" panose="020B0503020204020204" pitchFamily="34" charset="-122"/>
              </a:rPr>
            </a:br>
            <a:r>
              <a:rPr lang="en-US" altLang="zh-CN" sz="1200" kern="0" dirty="0" smtClean="0">
                <a:latin typeface="微软雅黑" panose="020B0503020204020204" pitchFamily="34" charset="-122"/>
                <a:ea typeface="微软雅黑" panose="020B0503020204020204" pitchFamily="34" charset="-122"/>
              </a:rPr>
              <a:t>Controller</a:t>
            </a:r>
            <a:r>
              <a:rPr lang="zh-CN" altLang="en-US" sz="1200" kern="0" dirty="0" smtClean="0">
                <a:latin typeface="微软雅黑" panose="020B0503020204020204" pitchFamily="34" charset="-122"/>
                <a:ea typeface="微软雅黑" panose="020B0503020204020204" pitchFamily="34" charset="-122"/>
              </a:rPr>
              <a:t>负责采集网络中网络、安全等设备的日志，并对日志进行归一化处理和存储</a:t>
            </a:r>
            <a:endParaRPr lang="en-US" altLang="zh-CN" sz="1200" kern="0" dirty="0">
              <a:latin typeface="微软雅黑" panose="020B0503020204020204" pitchFamily="34" charset="-122"/>
              <a:ea typeface="微软雅黑" panose="020B0503020204020204" pitchFamily="34" charset="-122"/>
            </a:endParaRPr>
          </a:p>
          <a:p>
            <a:pPr marL="342900" indent="-342900" eaLnBrk="0" hangingPunct="0">
              <a:lnSpc>
                <a:spcPct val="140000"/>
              </a:lnSpc>
              <a:buSzPct val="100000"/>
              <a:buFont typeface="+mj-lt"/>
              <a:buAutoNum type="arabicPeriod"/>
              <a:defRPr/>
            </a:pPr>
            <a:r>
              <a:rPr lang="zh-CN" altLang="en-US" sz="1200" b="1" kern="0" dirty="0" smtClean="0">
                <a:solidFill>
                  <a:schemeClr val="tx2"/>
                </a:solidFill>
                <a:latin typeface="微软雅黑" panose="020B0503020204020204" pitchFamily="34" charset="-122"/>
                <a:ea typeface="微软雅黑" panose="020B0503020204020204" pitchFamily="34" charset="-122"/>
              </a:rPr>
              <a:t>安</a:t>
            </a:r>
            <a:r>
              <a:rPr lang="zh-CN" altLang="en-US" sz="1200" b="1" kern="0" dirty="0">
                <a:solidFill>
                  <a:schemeClr val="tx2"/>
                </a:solidFill>
                <a:latin typeface="微软雅黑" panose="020B0503020204020204" pitchFamily="34" charset="-122"/>
                <a:ea typeface="微软雅黑" panose="020B0503020204020204" pitchFamily="34" charset="-122"/>
              </a:rPr>
              <a:t>全事件关联</a:t>
            </a:r>
            <a:r>
              <a:rPr lang="zh-CN" altLang="en-US" sz="1200" b="1" kern="0" dirty="0" smtClean="0">
                <a:solidFill>
                  <a:schemeClr val="tx2"/>
                </a:solidFill>
                <a:latin typeface="微软雅黑" panose="020B0503020204020204" pitchFamily="34" charset="-122"/>
                <a:ea typeface="微软雅黑" panose="020B0503020204020204" pitchFamily="34" charset="-122"/>
              </a:rPr>
              <a:t>：</a:t>
            </a:r>
            <a:br>
              <a:rPr lang="en-US" altLang="zh-CN" sz="1200" kern="0" dirty="0" smtClean="0">
                <a:latin typeface="微软雅黑" panose="020B0503020204020204" pitchFamily="34" charset="-122"/>
                <a:ea typeface="微软雅黑" panose="020B0503020204020204" pitchFamily="34" charset="-122"/>
              </a:rPr>
            </a:br>
            <a:r>
              <a:rPr lang="zh-CN" altLang="en-US" sz="1200" kern="0" dirty="0" smtClean="0">
                <a:latin typeface="微软雅黑" panose="020B0503020204020204" pitchFamily="34" charset="-122"/>
                <a:ea typeface="微软雅黑" panose="020B0503020204020204" pitchFamily="34" charset="-122"/>
              </a:rPr>
              <a:t>根据</a:t>
            </a:r>
            <a:r>
              <a:rPr lang="zh-CN" altLang="en-US" sz="1200" kern="0" dirty="0">
                <a:latin typeface="微软雅黑" panose="020B0503020204020204" pitchFamily="34" charset="-122"/>
                <a:ea typeface="微软雅黑" panose="020B0503020204020204" pitchFamily="34" charset="-122"/>
              </a:rPr>
              <a:t>系统预置和用户自定义的关联规则，从各</a:t>
            </a:r>
            <a:r>
              <a:rPr lang="zh-CN" altLang="en-US" sz="1200" kern="0" dirty="0" smtClean="0">
                <a:latin typeface="微软雅黑" panose="020B0503020204020204" pitchFamily="34" charset="-122"/>
                <a:ea typeface="微软雅黑" panose="020B0503020204020204" pitchFamily="34" charset="-122"/>
              </a:rPr>
              <a:t>类事件源事件中</a:t>
            </a:r>
            <a:r>
              <a:rPr lang="zh-CN" altLang="en-US" sz="1200" kern="0" dirty="0">
                <a:latin typeface="微软雅黑" panose="020B0503020204020204" pitchFamily="34" charset="-122"/>
                <a:ea typeface="微软雅黑" panose="020B0503020204020204" pitchFamily="34" charset="-122"/>
              </a:rPr>
              <a:t>分析出用户关注的网络安全</a:t>
            </a:r>
            <a:r>
              <a:rPr lang="zh-CN" altLang="en-US" sz="1200" kern="0" dirty="0" smtClean="0">
                <a:latin typeface="微软雅黑" panose="020B0503020204020204" pitchFamily="34" charset="-122"/>
                <a:ea typeface="微软雅黑" panose="020B0503020204020204" pitchFamily="34" charset="-122"/>
              </a:rPr>
              <a:t>事件</a:t>
            </a:r>
            <a:endParaRPr lang="en-US" altLang="zh-CN" sz="1200" kern="0" dirty="0" smtClean="0">
              <a:latin typeface="微软雅黑" panose="020B0503020204020204" pitchFamily="34" charset="-122"/>
              <a:ea typeface="微软雅黑" panose="020B0503020204020204" pitchFamily="34" charset="-122"/>
            </a:endParaRPr>
          </a:p>
          <a:p>
            <a:pPr marL="342900" indent="-342900" eaLnBrk="0" hangingPunct="0">
              <a:lnSpc>
                <a:spcPct val="140000"/>
              </a:lnSpc>
              <a:buSzPct val="100000"/>
              <a:buFont typeface="+mj-lt"/>
              <a:buAutoNum type="arabicPeriod"/>
              <a:defRPr/>
            </a:pPr>
            <a:r>
              <a:rPr lang="zh-CN" altLang="en-US" sz="1200" b="1" kern="0" dirty="0" smtClean="0">
                <a:solidFill>
                  <a:schemeClr val="tx2"/>
                </a:solidFill>
                <a:latin typeface="微软雅黑" panose="020B0503020204020204" pitchFamily="34" charset="-122"/>
                <a:ea typeface="微软雅黑" panose="020B0503020204020204" pitchFamily="34" charset="-122"/>
              </a:rPr>
              <a:t>安全态势呈现：</a:t>
            </a:r>
            <a:br>
              <a:rPr lang="en-US" altLang="zh-CN" sz="1200" kern="0" dirty="0" smtClean="0">
                <a:latin typeface="微软雅黑" panose="020B0503020204020204" pitchFamily="34" charset="-122"/>
                <a:ea typeface="微软雅黑" panose="020B0503020204020204" pitchFamily="34" charset="-122"/>
              </a:rPr>
            </a:br>
            <a:r>
              <a:rPr lang="zh-CN" altLang="en-US" sz="1200" dirty="0" smtClean="0">
                <a:latin typeface="微软雅黑" panose="020B0503020204020204" pitchFamily="34" charset="-122"/>
                <a:ea typeface="微软雅黑" panose="020B0503020204020204" pitchFamily="34" charset="-122"/>
              </a:rPr>
              <a:t>呈现网络的安全态势，包括整网和区域的安全状态、安全趋势、安全事件类型，关键资产威胁等</a:t>
            </a:r>
            <a:endParaRPr lang="en-US" altLang="zh-CN" sz="1200" kern="0" dirty="0">
              <a:latin typeface="微软雅黑" panose="020B0503020204020204" pitchFamily="34" charset="-122"/>
              <a:ea typeface="微软雅黑" panose="020B0503020204020204" pitchFamily="34" charset="-122"/>
            </a:endParaRPr>
          </a:p>
          <a:p>
            <a:pPr marL="342900" indent="-342900" eaLnBrk="0" hangingPunct="0">
              <a:lnSpc>
                <a:spcPct val="140000"/>
              </a:lnSpc>
              <a:buSzPct val="100000"/>
              <a:buFont typeface="+mj-lt"/>
              <a:buAutoNum type="arabicPeriod"/>
              <a:defRPr/>
            </a:pPr>
            <a:r>
              <a:rPr lang="en-US" altLang="zh-CN" sz="1200" b="1" kern="0" dirty="0">
                <a:solidFill>
                  <a:schemeClr val="tx2"/>
                </a:solidFill>
                <a:latin typeface="微软雅黑" panose="020B0503020204020204" pitchFamily="34" charset="-122"/>
                <a:ea typeface="微软雅黑" panose="020B0503020204020204" pitchFamily="34" charset="-122"/>
              </a:rPr>
              <a:t> </a:t>
            </a:r>
            <a:r>
              <a:rPr lang="zh-CN" altLang="en-US" sz="1200" b="1" kern="0" dirty="0" smtClean="0">
                <a:solidFill>
                  <a:schemeClr val="tx2"/>
                </a:solidFill>
                <a:latin typeface="微软雅黑" panose="020B0503020204020204" pitchFamily="34" charset="-122"/>
                <a:ea typeface="微软雅黑" panose="020B0503020204020204" pitchFamily="34" charset="-122"/>
              </a:rPr>
              <a:t>安全策略响应：</a:t>
            </a:r>
            <a:endParaRPr lang="en-US" altLang="zh-CN" sz="1200" b="1" kern="0" dirty="0">
              <a:solidFill>
                <a:schemeClr val="tx2"/>
              </a:solidFill>
              <a:latin typeface="微软雅黑" panose="020B0503020204020204" pitchFamily="34" charset="-122"/>
              <a:ea typeface="微软雅黑" panose="020B0503020204020204" pitchFamily="34" charset="-122"/>
            </a:endParaRPr>
          </a:p>
          <a:p>
            <a:pPr marL="538480" lvl="1" indent="-176530" eaLnBrk="0" hangingPunct="0">
              <a:lnSpc>
                <a:spcPct val="140000"/>
              </a:lnSpc>
              <a:buSzPct val="100000"/>
              <a:buFont typeface="+mj-ea"/>
              <a:buAutoNum type="circleNumDbPlain"/>
              <a:defRPr/>
            </a:pPr>
            <a:r>
              <a:rPr lang="zh-CN" altLang="en-US" sz="1200" kern="0" dirty="0">
                <a:latin typeface="微软雅黑" panose="020B0503020204020204" pitchFamily="34" charset="-122"/>
                <a:ea typeface="微软雅黑" panose="020B0503020204020204" pitchFamily="34" charset="-122"/>
              </a:rPr>
              <a:t>严重事件及时告警（邮件</a:t>
            </a:r>
            <a:r>
              <a:rPr lang="en-US" altLang="zh-CN" sz="1200" kern="0" dirty="0">
                <a:latin typeface="微软雅黑" panose="020B0503020204020204" pitchFamily="34" charset="-122"/>
                <a:ea typeface="微软雅黑" panose="020B0503020204020204" pitchFamily="34" charset="-122"/>
              </a:rPr>
              <a:t>/</a:t>
            </a:r>
            <a:r>
              <a:rPr lang="zh-CN" altLang="en-US" sz="1200" kern="0" dirty="0">
                <a:latin typeface="微软雅黑" panose="020B0503020204020204" pitchFamily="34" charset="-122"/>
                <a:ea typeface="微软雅黑" panose="020B0503020204020204" pitchFamily="34" charset="-122"/>
              </a:rPr>
              <a:t>短信）；</a:t>
            </a:r>
            <a:endParaRPr lang="en-US" altLang="zh-CN" sz="1200" kern="0" dirty="0">
              <a:latin typeface="微软雅黑" panose="020B0503020204020204" pitchFamily="34" charset="-122"/>
              <a:ea typeface="微软雅黑" panose="020B0503020204020204" pitchFamily="34" charset="-122"/>
            </a:endParaRPr>
          </a:p>
          <a:p>
            <a:pPr marL="538480" lvl="1" indent="-176530" eaLnBrk="0" hangingPunct="0">
              <a:lnSpc>
                <a:spcPct val="140000"/>
              </a:lnSpc>
              <a:buSzPct val="100000"/>
              <a:buFont typeface="+mj-ea"/>
              <a:buAutoNum type="circleNumDbPlain"/>
              <a:defRPr/>
            </a:pPr>
            <a:r>
              <a:rPr lang="zh-CN" altLang="en-US" sz="1200" kern="0" dirty="0">
                <a:latin typeface="微软雅黑" panose="020B0503020204020204" pitchFamily="34" charset="-122"/>
                <a:ea typeface="微软雅黑" panose="020B0503020204020204" pitchFamily="34" charset="-122"/>
              </a:rPr>
              <a:t>可预定义事件的联动策略，如阻断，引流，策略可自动</a:t>
            </a:r>
            <a:r>
              <a:rPr lang="zh-CN" altLang="en-US" sz="1200" kern="0" dirty="0" smtClean="0">
                <a:latin typeface="微软雅黑" panose="020B0503020204020204" pitchFamily="34" charset="-122"/>
                <a:ea typeface="微软雅黑" panose="020B0503020204020204" pitchFamily="34" charset="-122"/>
              </a:rPr>
              <a:t>执行</a:t>
            </a:r>
            <a:endParaRPr lang="en-US" altLang="zh-CN" sz="1200" kern="0" dirty="0">
              <a:latin typeface="微软雅黑" panose="020B0503020204020204" pitchFamily="34" charset="-122"/>
              <a:ea typeface="微软雅黑" panose="020B0503020204020204" pitchFamily="34" charset="-122"/>
            </a:endParaRPr>
          </a:p>
        </p:txBody>
      </p:sp>
      <p:pic>
        <p:nvPicPr>
          <p:cNvPr id="4" name="Picture 18" descr="图片796"/>
          <p:cNvPicPr>
            <a:picLocks noChangeAspect="1" noChangeArrowheads="1"/>
          </p:cNvPicPr>
          <p:nvPr/>
        </p:nvPicPr>
        <p:blipFill>
          <a:blip r:embed="rId1" cstate="print"/>
          <a:srcRect/>
          <a:stretch>
            <a:fillRect/>
          </a:stretch>
        </p:blipFill>
        <p:spPr bwMode="auto">
          <a:xfrm>
            <a:off x="3505851" y="2231276"/>
            <a:ext cx="394042" cy="401934"/>
          </a:xfrm>
          <a:prstGeom prst="rect">
            <a:avLst/>
          </a:prstGeom>
          <a:noFill/>
          <a:ln w="9525">
            <a:noFill/>
            <a:miter lim="800000"/>
            <a:headEnd/>
            <a:tailEnd/>
          </a:ln>
        </p:spPr>
      </p:pic>
      <p:sp>
        <p:nvSpPr>
          <p:cNvPr id="6" name="圆角矩形 5"/>
          <p:cNvSpPr/>
          <p:nvPr/>
        </p:nvSpPr>
        <p:spPr bwMode="auto">
          <a:xfrm>
            <a:off x="3945703" y="1923926"/>
            <a:ext cx="431080" cy="976126"/>
          </a:xfrm>
          <a:prstGeom prst="roundRect">
            <a:avLst/>
          </a:prstGeom>
          <a:solidFill>
            <a:srgbClr val="92D050">
              <a:alpha val="35000"/>
            </a:srgbClr>
          </a:solidFill>
          <a:ln w="12700">
            <a:solidFill>
              <a:schemeClr val="bg2"/>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lvl="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a:pPr>
            <a:endParaRPr kumimoji="0" lang="zh-CN" altLang="en-US" sz="1600" b="0" i="0" u="none" strike="noStrike" kern="0" cap="none" spc="0" normalizeH="0" baseline="0" noProof="0">
              <a:ln>
                <a:noFill/>
              </a:ln>
              <a:effectLst/>
              <a:uLnTx/>
              <a:uFillTx/>
              <a:latin typeface="FrutigerNext LT Medium"/>
              <a:ea typeface="宋体" panose="02010600030101010101" pitchFamily="2" charset="-122"/>
            </a:endParaRPr>
          </a:p>
        </p:txBody>
      </p:sp>
      <p:sp>
        <p:nvSpPr>
          <p:cNvPr id="7" name="TextBox 6"/>
          <p:cNvSpPr txBox="1"/>
          <p:nvPr/>
        </p:nvSpPr>
        <p:spPr>
          <a:xfrm>
            <a:off x="1134287" y="3205607"/>
            <a:ext cx="569387" cy="246221"/>
          </a:xfrm>
          <a:prstGeom prst="rect">
            <a:avLst/>
          </a:prstGeom>
          <a:noFill/>
        </p:spPr>
        <p:txBody>
          <a:bodyPr wrap="none" rtlCol="0">
            <a:spAutoFit/>
          </a:bodyPr>
          <a:lstStyle/>
          <a:p>
            <a:r>
              <a:rPr lang="zh-CN" altLang="en-US" sz="1000" b="1" dirty="0">
                <a:latin typeface="+mj-lt"/>
                <a:ea typeface="+mn-ea"/>
                <a:cs typeface="Arial" panose="020B0604020202020204" pitchFamily="34" charset="0"/>
              </a:rPr>
              <a:t>汇聚层</a:t>
            </a:r>
            <a:endParaRPr lang="en-US" altLang="zh-CN" sz="1000" b="1" dirty="0">
              <a:latin typeface="+mj-lt"/>
              <a:ea typeface="+mn-ea"/>
              <a:cs typeface="Arial" panose="020B0604020202020204" pitchFamily="34" charset="0"/>
            </a:endParaRPr>
          </a:p>
        </p:txBody>
      </p:sp>
      <p:sp>
        <p:nvSpPr>
          <p:cNvPr id="8" name="TextBox 7"/>
          <p:cNvSpPr txBox="1"/>
          <p:nvPr/>
        </p:nvSpPr>
        <p:spPr>
          <a:xfrm>
            <a:off x="1134287" y="3787449"/>
            <a:ext cx="569387" cy="246221"/>
          </a:xfrm>
          <a:prstGeom prst="rect">
            <a:avLst/>
          </a:prstGeom>
          <a:noFill/>
        </p:spPr>
        <p:txBody>
          <a:bodyPr wrap="none" rtlCol="0">
            <a:spAutoFit/>
          </a:bodyPr>
          <a:lstStyle/>
          <a:p>
            <a:r>
              <a:rPr lang="zh-CN" altLang="en-US" sz="1000" b="1" dirty="0">
                <a:latin typeface="+mj-lt"/>
                <a:ea typeface="+mn-ea"/>
                <a:cs typeface="Arial" panose="020B0604020202020204" pitchFamily="34" charset="0"/>
              </a:rPr>
              <a:t>接入层</a:t>
            </a:r>
            <a:endParaRPr lang="en-US" altLang="zh-CN" sz="1000" b="1" dirty="0">
              <a:latin typeface="+mj-lt"/>
              <a:ea typeface="+mn-ea"/>
              <a:cs typeface="Arial" panose="020B0604020202020204" pitchFamily="34" charset="0"/>
            </a:endParaRPr>
          </a:p>
        </p:txBody>
      </p:sp>
      <p:sp>
        <p:nvSpPr>
          <p:cNvPr id="10" name="TextBox 9"/>
          <p:cNvSpPr txBox="1"/>
          <p:nvPr/>
        </p:nvSpPr>
        <p:spPr>
          <a:xfrm>
            <a:off x="1498600" y="2523418"/>
            <a:ext cx="697627" cy="246221"/>
          </a:xfrm>
          <a:prstGeom prst="rect">
            <a:avLst/>
          </a:prstGeom>
          <a:noFill/>
        </p:spPr>
        <p:txBody>
          <a:bodyPr wrap="none" rtlCol="0">
            <a:spAutoFit/>
          </a:bodyPr>
          <a:lstStyle/>
          <a:p>
            <a:r>
              <a:rPr lang="zh-CN" altLang="en-US" sz="1000" b="1" dirty="0" smtClean="0">
                <a:latin typeface="+mj-lt"/>
                <a:ea typeface="+mn-ea"/>
                <a:cs typeface="Arial" panose="020B0604020202020204" pitchFamily="34" charset="0"/>
              </a:rPr>
              <a:t>运维中心</a:t>
            </a:r>
            <a:endParaRPr lang="en-US" altLang="zh-CN" sz="1000" b="1" dirty="0">
              <a:latin typeface="+mj-lt"/>
              <a:ea typeface="+mn-ea"/>
              <a:cs typeface="Arial" panose="020B0604020202020204" pitchFamily="34" charset="0"/>
            </a:endParaRPr>
          </a:p>
        </p:txBody>
      </p:sp>
      <p:sp>
        <p:nvSpPr>
          <p:cNvPr id="13" name="TextBox 12"/>
          <p:cNvSpPr txBox="1"/>
          <p:nvPr/>
        </p:nvSpPr>
        <p:spPr>
          <a:xfrm>
            <a:off x="1134287" y="4310148"/>
            <a:ext cx="569387" cy="246221"/>
          </a:xfrm>
          <a:prstGeom prst="rect">
            <a:avLst/>
          </a:prstGeom>
          <a:noFill/>
        </p:spPr>
        <p:txBody>
          <a:bodyPr wrap="none" rtlCol="0">
            <a:spAutoFit/>
          </a:bodyPr>
          <a:lstStyle/>
          <a:p>
            <a:r>
              <a:rPr lang="zh-CN" altLang="en-US" sz="1000" b="1" dirty="0">
                <a:latin typeface="+mj-lt"/>
                <a:ea typeface="+mn-ea"/>
                <a:cs typeface="Arial" panose="020B0604020202020204" pitchFamily="34" charset="0"/>
              </a:rPr>
              <a:t>应用层</a:t>
            </a:r>
            <a:endParaRPr lang="en-US" altLang="zh-CN" sz="1000" b="1" dirty="0">
              <a:latin typeface="+mj-lt"/>
              <a:ea typeface="+mn-ea"/>
              <a:cs typeface="Arial" panose="020B0604020202020204" pitchFamily="34" charset="0"/>
            </a:endParaRPr>
          </a:p>
        </p:txBody>
      </p:sp>
      <p:sp>
        <p:nvSpPr>
          <p:cNvPr id="14" name="圆角矩形 13"/>
          <p:cNvSpPr/>
          <p:nvPr/>
        </p:nvSpPr>
        <p:spPr bwMode="auto">
          <a:xfrm>
            <a:off x="1632453" y="4260647"/>
            <a:ext cx="2821266" cy="309804"/>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lvl="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a:pPr>
            <a:endParaRPr kumimoji="0" lang="zh-CN" altLang="en-US" sz="1600" b="0" i="0" u="none" strike="noStrike" kern="0" cap="none" spc="0" normalizeH="0" baseline="0" noProof="0">
              <a:ln>
                <a:noFill/>
              </a:ln>
              <a:effectLst/>
              <a:uLnTx/>
              <a:uFillTx/>
              <a:latin typeface="FrutigerNext LT Medium"/>
              <a:ea typeface="宋体" panose="02010600030101010101" pitchFamily="2" charset="-122"/>
            </a:endParaRPr>
          </a:p>
        </p:txBody>
      </p:sp>
      <p:sp>
        <p:nvSpPr>
          <p:cNvPr id="15" name="圆角矩形 14"/>
          <p:cNvSpPr/>
          <p:nvPr/>
        </p:nvSpPr>
        <p:spPr bwMode="auto">
          <a:xfrm>
            <a:off x="2634880" y="1520194"/>
            <a:ext cx="845930" cy="339528"/>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lvl="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a:pPr>
            <a:endParaRPr kumimoji="0" lang="zh-CN" altLang="en-US" sz="1600" b="0" i="0" u="none" strike="noStrike" kern="0" cap="none" spc="0" normalizeH="0" baseline="0" noProof="0">
              <a:ln>
                <a:noFill/>
              </a:ln>
              <a:effectLst/>
              <a:uLnTx/>
              <a:uFillTx/>
              <a:latin typeface="FrutigerNext LT Medium"/>
              <a:ea typeface="宋体" panose="02010600030101010101" pitchFamily="2" charset="-122"/>
            </a:endParaRPr>
          </a:p>
        </p:txBody>
      </p:sp>
      <p:sp>
        <p:nvSpPr>
          <p:cNvPr id="16" name="圆角矩形 15"/>
          <p:cNvSpPr/>
          <p:nvPr/>
        </p:nvSpPr>
        <p:spPr bwMode="auto">
          <a:xfrm>
            <a:off x="1632453" y="3568943"/>
            <a:ext cx="2821266" cy="661566"/>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lvl="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a:pPr>
            <a:endParaRPr kumimoji="0" lang="zh-CN" altLang="en-US" sz="1600" b="0" i="0" u="none" strike="noStrike" kern="0" cap="none" spc="0" normalizeH="0" baseline="0" noProof="0">
              <a:ln>
                <a:noFill/>
              </a:ln>
              <a:effectLst/>
              <a:uLnTx/>
              <a:uFillTx/>
              <a:latin typeface="FrutigerNext LT Medium"/>
              <a:ea typeface="宋体" panose="02010600030101010101" pitchFamily="2" charset="-122"/>
            </a:endParaRPr>
          </a:p>
        </p:txBody>
      </p:sp>
      <p:sp>
        <p:nvSpPr>
          <p:cNvPr id="17" name="圆角矩形 16"/>
          <p:cNvSpPr/>
          <p:nvPr/>
        </p:nvSpPr>
        <p:spPr bwMode="auto">
          <a:xfrm>
            <a:off x="1632453" y="3108769"/>
            <a:ext cx="2821266" cy="41467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lvl="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a:pPr>
            <a:endParaRPr kumimoji="0" lang="zh-CN" altLang="en-US" sz="1600" b="0" i="0" u="none" strike="noStrike" kern="0" cap="none" spc="0" normalizeH="0" baseline="0" noProof="0">
              <a:ln>
                <a:noFill/>
              </a:ln>
              <a:effectLst/>
              <a:uLnTx/>
              <a:uFillTx/>
              <a:latin typeface="FrutigerNext LT Medium"/>
              <a:ea typeface="宋体" panose="02010600030101010101" pitchFamily="2" charset="-122"/>
            </a:endParaRPr>
          </a:p>
        </p:txBody>
      </p:sp>
      <p:sp>
        <p:nvSpPr>
          <p:cNvPr id="18" name="圆角矩形 17"/>
          <p:cNvSpPr/>
          <p:nvPr/>
        </p:nvSpPr>
        <p:spPr bwMode="auto">
          <a:xfrm>
            <a:off x="2652464" y="2231276"/>
            <a:ext cx="808275" cy="414679"/>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lvl="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a:pPr>
            <a:endParaRPr kumimoji="0" lang="zh-CN" altLang="en-US" sz="1600" b="0" i="0" u="none" strike="noStrike" kern="0" cap="none" spc="0" normalizeH="0" baseline="0" noProof="0">
              <a:ln>
                <a:noFill/>
              </a:ln>
              <a:effectLst/>
              <a:uLnTx/>
              <a:uFillTx/>
              <a:latin typeface="FrutigerNext LT Medium"/>
              <a:ea typeface="宋体" panose="02010600030101010101" pitchFamily="2" charset="-122"/>
            </a:endParaRPr>
          </a:p>
        </p:txBody>
      </p:sp>
      <p:grpSp>
        <p:nvGrpSpPr>
          <p:cNvPr id="2" name="组合 327"/>
          <p:cNvGrpSpPr/>
          <p:nvPr/>
        </p:nvGrpSpPr>
        <p:grpSpPr>
          <a:xfrm>
            <a:off x="2715181" y="2292080"/>
            <a:ext cx="690672" cy="287064"/>
            <a:chOff x="3055299" y="2326369"/>
            <a:chExt cx="922964" cy="360000"/>
          </a:xfrm>
        </p:grpSpPr>
        <p:pic>
          <p:nvPicPr>
            <p:cNvPr id="21" name="Picture 460" descr="图片239"/>
            <p:cNvPicPr>
              <a:picLocks noChangeAspect="1" noChangeArrowheads="1"/>
            </p:cNvPicPr>
            <p:nvPr/>
          </p:nvPicPr>
          <p:blipFill>
            <a:blip r:embed="rId2" cstate="print"/>
            <a:srcRect/>
            <a:stretch>
              <a:fillRect/>
            </a:stretch>
          </p:blipFill>
          <p:spPr bwMode="auto">
            <a:xfrm>
              <a:off x="3631363" y="2326369"/>
              <a:ext cx="346900" cy="360000"/>
            </a:xfrm>
            <a:prstGeom prst="rect">
              <a:avLst/>
            </a:prstGeom>
            <a:noFill/>
          </p:spPr>
        </p:pic>
        <p:pic>
          <p:nvPicPr>
            <p:cNvPr id="22" name="Picture 460" descr="图片239"/>
            <p:cNvPicPr>
              <a:picLocks noChangeAspect="1" noChangeArrowheads="1"/>
            </p:cNvPicPr>
            <p:nvPr/>
          </p:nvPicPr>
          <p:blipFill>
            <a:blip r:embed="rId2" cstate="print"/>
            <a:srcRect/>
            <a:stretch>
              <a:fillRect/>
            </a:stretch>
          </p:blipFill>
          <p:spPr bwMode="auto">
            <a:xfrm>
              <a:off x="3055299" y="2326369"/>
              <a:ext cx="346900" cy="360000"/>
            </a:xfrm>
            <a:prstGeom prst="rect">
              <a:avLst/>
            </a:prstGeom>
            <a:noFill/>
          </p:spPr>
        </p:pic>
      </p:grpSp>
      <p:cxnSp>
        <p:nvCxnSpPr>
          <p:cNvPr id="23" name="直接连接符 22"/>
          <p:cNvCxnSpPr>
            <a:stCxn id="22" idx="2"/>
            <a:endCxn id="74" idx="0"/>
          </p:cNvCxnSpPr>
          <p:nvPr/>
        </p:nvCxnSpPr>
        <p:spPr bwMode="auto">
          <a:xfrm flipH="1">
            <a:off x="2372772" y="2579144"/>
            <a:ext cx="472205" cy="598866"/>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直接连接符 23"/>
          <p:cNvCxnSpPr>
            <a:stCxn id="21" idx="2"/>
            <a:endCxn id="71" idx="0"/>
          </p:cNvCxnSpPr>
          <p:nvPr/>
        </p:nvCxnSpPr>
        <p:spPr bwMode="auto">
          <a:xfrm>
            <a:off x="3276057" y="2579144"/>
            <a:ext cx="480621" cy="598866"/>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24"/>
          <p:cNvCxnSpPr>
            <a:stCxn id="21" idx="2"/>
            <a:endCxn id="73" idx="0"/>
          </p:cNvCxnSpPr>
          <p:nvPr/>
        </p:nvCxnSpPr>
        <p:spPr bwMode="auto">
          <a:xfrm flipH="1">
            <a:off x="2817391" y="2579144"/>
            <a:ext cx="458667" cy="598866"/>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直接连接符 25"/>
          <p:cNvCxnSpPr>
            <a:stCxn id="22" idx="2"/>
            <a:endCxn id="72" idx="0"/>
          </p:cNvCxnSpPr>
          <p:nvPr/>
        </p:nvCxnSpPr>
        <p:spPr bwMode="auto">
          <a:xfrm>
            <a:off x="2844977" y="2579144"/>
            <a:ext cx="488271" cy="598866"/>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26"/>
          <p:cNvCxnSpPr>
            <a:stCxn id="74" idx="2"/>
            <a:endCxn id="32" idx="0"/>
          </p:cNvCxnSpPr>
          <p:nvPr/>
        </p:nvCxnSpPr>
        <p:spPr bwMode="auto">
          <a:xfrm flipH="1">
            <a:off x="2106380" y="3464345"/>
            <a:ext cx="266393" cy="237932"/>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8" name="Picture 461" descr="图片240"/>
          <p:cNvPicPr>
            <a:picLocks noChangeAspect="1" noChangeArrowheads="1"/>
          </p:cNvPicPr>
          <p:nvPr/>
        </p:nvPicPr>
        <p:blipFill>
          <a:blip r:embed="rId3" cstate="print"/>
          <a:srcRect/>
          <a:stretch>
            <a:fillRect/>
          </a:stretch>
        </p:blipFill>
        <p:spPr bwMode="auto">
          <a:xfrm>
            <a:off x="2476241" y="3702278"/>
            <a:ext cx="231855" cy="258358"/>
          </a:xfrm>
          <a:prstGeom prst="rect">
            <a:avLst/>
          </a:prstGeom>
          <a:noFill/>
        </p:spPr>
      </p:pic>
      <p:pic>
        <p:nvPicPr>
          <p:cNvPr id="29" name="Picture 461" descr="图片240"/>
          <p:cNvPicPr>
            <a:picLocks noChangeAspect="1" noChangeArrowheads="1"/>
          </p:cNvPicPr>
          <p:nvPr/>
        </p:nvPicPr>
        <p:blipFill>
          <a:blip r:embed="rId3" cstate="print"/>
          <a:srcRect/>
          <a:stretch>
            <a:fillRect/>
          </a:stretch>
        </p:blipFill>
        <p:spPr bwMode="auto">
          <a:xfrm>
            <a:off x="2760234" y="3702278"/>
            <a:ext cx="231855" cy="258358"/>
          </a:xfrm>
          <a:prstGeom prst="rect">
            <a:avLst/>
          </a:prstGeom>
          <a:noFill/>
        </p:spPr>
      </p:pic>
      <p:pic>
        <p:nvPicPr>
          <p:cNvPr id="30" name="Picture 461" descr="图片240"/>
          <p:cNvPicPr>
            <a:picLocks noChangeAspect="1" noChangeArrowheads="1"/>
          </p:cNvPicPr>
          <p:nvPr/>
        </p:nvPicPr>
        <p:blipFill>
          <a:blip r:embed="rId3" cstate="print"/>
          <a:srcRect/>
          <a:stretch>
            <a:fillRect/>
          </a:stretch>
        </p:blipFill>
        <p:spPr bwMode="auto">
          <a:xfrm>
            <a:off x="3118252" y="3702278"/>
            <a:ext cx="231855" cy="258358"/>
          </a:xfrm>
          <a:prstGeom prst="rect">
            <a:avLst/>
          </a:prstGeom>
          <a:noFill/>
        </p:spPr>
      </p:pic>
      <p:pic>
        <p:nvPicPr>
          <p:cNvPr id="31" name="Picture 461" descr="图片240"/>
          <p:cNvPicPr>
            <a:picLocks noChangeAspect="1" noChangeArrowheads="1"/>
          </p:cNvPicPr>
          <p:nvPr/>
        </p:nvPicPr>
        <p:blipFill>
          <a:blip r:embed="rId3" cstate="print"/>
          <a:srcRect/>
          <a:stretch>
            <a:fillRect/>
          </a:stretch>
        </p:blipFill>
        <p:spPr bwMode="auto">
          <a:xfrm>
            <a:off x="3412940" y="3702278"/>
            <a:ext cx="231855" cy="258358"/>
          </a:xfrm>
          <a:prstGeom prst="rect">
            <a:avLst/>
          </a:prstGeom>
          <a:noFill/>
        </p:spPr>
      </p:pic>
      <p:pic>
        <p:nvPicPr>
          <p:cNvPr id="32" name="Picture 462" descr="图片241"/>
          <p:cNvPicPr>
            <a:picLocks noChangeAspect="1" noChangeArrowheads="1"/>
          </p:cNvPicPr>
          <p:nvPr/>
        </p:nvPicPr>
        <p:blipFill>
          <a:blip r:embed="rId4" cstate="print"/>
          <a:srcRect/>
          <a:stretch>
            <a:fillRect/>
          </a:stretch>
        </p:blipFill>
        <p:spPr bwMode="auto">
          <a:xfrm>
            <a:off x="1991375" y="3702278"/>
            <a:ext cx="230009" cy="258358"/>
          </a:xfrm>
          <a:prstGeom prst="rect">
            <a:avLst/>
          </a:prstGeom>
          <a:noFill/>
        </p:spPr>
      </p:pic>
      <p:pic>
        <p:nvPicPr>
          <p:cNvPr id="33" name="Picture 462" descr="图片241"/>
          <p:cNvPicPr>
            <a:picLocks noChangeAspect="1" noChangeArrowheads="1"/>
          </p:cNvPicPr>
          <p:nvPr/>
        </p:nvPicPr>
        <p:blipFill>
          <a:blip r:embed="rId4" cstate="print"/>
          <a:srcRect/>
          <a:stretch>
            <a:fillRect/>
          </a:stretch>
        </p:blipFill>
        <p:spPr bwMode="auto">
          <a:xfrm>
            <a:off x="3891818" y="3702278"/>
            <a:ext cx="230009" cy="258358"/>
          </a:xfrm>
          <a:prstGeom prst="rect">
            <a:avLst/>
          </a:prstGeom>
          <a:noFill/>
        </p:spPr>
      </p:pic>
      <p:cxnSp>
        <p:nvCxnSpPr>
          <p:cNvPr id="34" name="直接连接符 33"/>
          <p:cNvCxnSpPr>
            <a:stCxn id="73" idx="2"/>
            <a:endCxn id="28" idx="0"/>
          </p:cNvCxnSpPr>
          <p:nvPr/>
        </p:nvCxnSpPr>
        <p:spPr bwMode="auto">
          <a:xfrm flipH="1">
            <a:off x="2592168" y="3464345"/>
            <a:ext cx="225222" cy="237932"/>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直接连接符 34"/>
          <p:cNvCxnSpPr>
            <a:stCxn id="73" idx="2"/>
            <a:endCxn id="29" idx="0"/>
          </p:cNvCxnSpPr>
          <p:nvPr/>
        </p:nvCxnSpPr>
        <p:spPr bwMode="auto">
          <a:xfrm>
            <a:off x="2817391" y="3464345"/>
            <a:ext cx="58771" cy="237932"/>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直接连接符 35"/>
          <p:cNvCxnSpPr>
            <a:stCxn id="74" idx="2"/>
            <a:endCxn id="28" idx="0"/>
          </p:cNvCxnSpPr>
          <p:nvPr/>
        </p:nvCxnSpPr>
        <p:spPr bwMode="auto">
          <a:xfrm>
            <a:off x="2372772" y="3464345"/>
            <a:ext cx="219396" cy="237932"/>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a:stCxn id="74" idx="2"/>
            <a:endCxn id="29" idx="0"/>
          </p:cNvCxnSpPr>
          <p:nvPr/>
        </p:nvCxnSpPr>
        <p:spPr bwMode="auto">
          <a:xfrm>
            <a:off x="2372772" y="3464345"/>
            <a:ext cx="503389" cy="237932"/>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直接连接符 37"/>
          <p:cNvCxnSpPr>
            <a:stCxn id="73" idx="2"/>
            <a:endCxn id="32" idx="0"/>
          </p:cNvCxnSpPr>
          <p:nvPr/>
        </p:nvCxnSpPr>
        <p:spPr bwMode="auto">
          <a:xfrm flipH="1">
            <a:off x="2106380" y="3464345"/>
            <a:ext cx="711011" cy="237932"/>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直接连接符 38"/>
          <p:cNvCxnSpPr>
            <a:stCxn id="72" idx="2"/>
            <a:endCxn id="30" idx="0"/>
          </p:cNvCxnSpPr>
          <p:nvPr/>
        </p:nvCxnSpPr>
        <p:spPr bwMode="auto">
          <a:xfrm flipH="1">
            <a:off x="3234180" y="3464345"/>
            <a:ext cx="99068" cy="237932"/>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直接连接符 39"/>
          <p:cNvCxnSpPr>
            <a:stCxn id="71" idx="2"/>
            <a:endCxn id="30" idx="0"/>
          </p:cNvCxnSpPr>
          <p:nvPr/>
        </p:nvCxnSpPr>
        <p:spPr bwMode="auto">
          <a:xfrm flipH="1">
            <a:off x="3234180" y="3464345"/>
            <a:ext cx="522498" cy="237932"/>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连接符 40"/>
          <p:cNvCxnSpPr>
            <a:stCxn id="71" idx="2"/>
            <a:endCxn id="31" idx="0"/>
          </p:cNvCxnSpPr>
          <p:nvPr/>
        </p:nvCxnSpPr>
        <p:spPr bwMode="auto">
          <a:xfrm flipH="1">
            <a:off x="3528868" y="3464345"/>
            <a:ext cx="227810" cy="237932"/>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a:stCxn id="72" idx="2"/>
            <a:endCxn id="31" idx="0"/>
          </p:cNvCxnSpPr>
          <p:nvPr/>
        </p:nvCxnSpPr>
        <p:spPr bwMode="auto">
          <a:xfrm>
            <a:off x="3333248" y="3464345"/>
            <a:ext cx="195620" cy="237932"/>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直接连接符 42"/>
          <p:cNvCxnSpPr>
            <a:stCxn id="71" idx="2"/>
            <a:endCxn id="33" idx="0"/>
          </p:cNvCxnSpPr>
          <p:nvPr/>
        </p:nvCxnSpPr>
        <p:spPr bwMode="auto">
          <a:xfrm>
            <a:off x="3756678" y="3464345"/>
            <a:ext cx="250145" cy="237932"/>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43"/>
          <p:cNvCxnSpPr>
            <a:stCxn id="72" idx="2"/>
            <a:endCxn id="33" idx="0"/>
          </p:cNvCxnSpPr>
          <p:nvPr/>
        </p:nvCxnSpPr>
        <p:spPr bwMode="auto">
          <a:xfrm>
            <a:off x="3333248" y="3464345"/>
            <a:ext cx="673575" cy="237932"/>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 name="组合 418"/>
          <p:cNvGrpSpPr/>
          <p:nvPr/>
        </p:nvGrpSpPr>
        <p:grpSpPr>
          <a:xfrm>
            <a:off x="2747197" y="1561412"/>
            <a:ext cx="619656" cy="200945"/>
            <a:chOff x="3186592" y="1346049"/>
            <a:chExt cx="828064" cy="252000"/>
          </a:xfrm>
        </p:grpSpPr>
        <p:pic>
          <p:nvPicPr>
            <p:cNvPr id="46" name="Picture 456" descr="图片235"/>
            <p:cNvPicPr>
              <a:picLocks noChangeAspect="1" noChangeArrowheads="1"/>
            </p:cNvPicPr>
            <p:nvPr/>
          </p:nvPicPr>
          <p:blipFill>
            <a:blip r:embed="rId5" cstate="print"/>
            <a:srcRect/>
            <a:stretch>
              <a:fillRect/>
            </a:stretch>
          </p:blipFill>
          <p:spPr bwMode="auto">
            <a:xfrm>
              <a:off x="3762656" y="1346049"/>
              <a:ext cx="252000" cy="252000"/>
            </a:xfrm>
            <a:prstGeom prst="rect">
              <a:avLst/>
            </a:prstGeom>
            <a:noFill/>
          </p:spPr>
        </p:pic>
        <p:pic>
          <p:nvPicPr>
            <p:cNvPr id="47" name="Picture 456" descr="图片235"/>
            <p:cNvPicPr>
              <a:picLocks noChangeAspect="1" noChangeArrowheads="1"/>
            </p:cNvPicPr>
            <p:nvPr/>
          </p:nvPicPr>
          <p:blipFill>
            <a:blip r:embed="rId5" cstate="print"/>
            <a:srcRect/>
            <a:stretch>
              <a:fillRect/>
            </a:stretch>
          </p:blipFill>
          <p:spPr bwMode="auto">
            <a:xfrm>
              <a:off x="3186592" y="1346049"/>
              <a:ext cx="252000" cy="252000"/>
            </a:xfrm>
            <a:prstGeom prst="rect">
              <a:avLst/>
            </a:prstGeom>
            <a:noFill/>
          </p:spPr>
        </p:pic>
      </p:grpSp>
      <p:cxnSp>
        <p:nvCxnSpPr>
          <p:cNvPr id="48" name="直接连接符 47"/>
          <p:cNvCxnSpPr>
            <a:stCxn id="46" idx="2"/>
            <a:endCxn id="21" idx="0"/>
          </p:cNvCxnSpPr>
          <p:nvPr/>
        </p:nvCxnSpPr>
        <p:spPr bwMode="auto">
          <a:xfrm>
            <a:off x="3272565" y="1762357"/>
            <a:ext cx="3492" cy="529723"/>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直接连接符 48"/>
          <p:cNvCxnSpPr>
            <a:stCxn id="47" idx="2"/>
            <a:endCxn id="22" idx="0"/>
          </p:cNvCxnSpPr>
          <p:nvPr/>
        </p:nvCxnSpPr>
        <p:spPr bwMode="auto">
          <a:xfrm>
            <a:off x="2841485" y="1762357"/>
            <a:ext cx="3492" cy="529723"/>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0" name="TextBox 49"/>
          <p:cNvSpPr txBox="1"/>
          <p:nvPr/>
        </p:nvSpPr>
        <p:spPr>
          <a:xfrm>
            <a:off x="2549283" y="4000689"/>
            <a:ext cx="497252" cy="230832"/>
          </a:xfrm>
          <a:prstGeom prst="rect">
            <a:avLst/>
          </a:prstGeom>
          <a:noFill/>
        </p:spPr>
        <p:txBody>
          <a:bodyPr wrap="none" rtlCol="0">
            <a:spAutoFit/>
          </a:bodyPr>
          <a:lstStyle/>
          <a:p>
            <a:r>
              <a:rPr lang="zh-CN" altLang="en-US" sz="900" dirty="0">
                <a:latin typeface="+mj-lt"/>
                <a:ea typeface="+mn-ea"/>
                <a:cs typeface="Arial" panose="020B0604020202020204" pitchFamily="34" charset="0"/>
              </a:rPr>
              <a:t>部门</a:t>
            </a:r>
            <a:r>
              <a:rPr lang="en-US" altLang="zh-CN" sz="900" dirty="0">
                <a:latin typeface="+mj-lt"/>
                <a:ea typeface="+mn-ea"/>
                <a:cs typeface="Arial" panose="020B0604020202020204" pitchFamily="34" charset="0"/>
              </a:rPr>
              <a:t>A</a:t>
            </a:r>
            <a:endParaRPr lang="zh-CN" altLang="en-US" sz="900" dirty="0">
              <a:latin typeface="+mj-lt"/>
              <a:ea typeface="+mn-ea"/>
              <a:cs typeface="Arial" panose="020B0604020202020204" pitchFamily="34" charset="0"/>
            </a:endParaRPr>
          </a:p>
        </p:txBody>
      </p:sp>
      <p:sp>
        <p:nvSpPr>
          <p:cNvPr id="51" name="TextBox 50"/>
          <p:cNvSpPr txBox="1"/>
          <p:nvPr/>
        </p:nvSpPr>
        <p:spPr>
          <a:xfrm>
            <a:off x="3172530" y="4000689"/>
            <a:ext cx="487634" cy="230832"/>
          </a:xfrm>
          <a:prstGeom prst="rect">
            <a:avLst/>
          </a:prstGeom>
          <a:noFill/>
        </p:spPr>
        <p:txBody>
          <a:bodyPr wrap="none" rtlCol="0">
            <a:spAutoFit/>
          </a:bodyPr>
          <a:lstStyle/>
          <a:p>
            <a:r>
              <a:rPr lang="zh-CN" altLang="en-US" sz="900" dirty="0" smtClean="0">
                <a:latin typeface="+mj-lt"/>
                <a:ea typeface="+mn-ea"/>
                <a:cs typeface="Arial" panose="020B0604020202020204" pitchFamily="34" charset="0"/>
              </a:rPr>
              <a:t>部门</a:t>
            </a:r>
            <a:r>
              <a:rPr lang="en-US" altLang="zh-CN" sz="900" dirty="0" smtClean="0">
                <a:latin typeface="+mj-lt"/>
                <a:ea typeface="+mn-ea"/>
                <a:cs typeface="Arial" panose="020B0604020202020204" pitchFamily="34" charset="0"/>
              </a:rPr>
              <a:t>B</a:t>
            </a:r>
            <a:endParaRPr lang="zh-CN" altLang="en-US" sz="900" dirty="0">
              <a:latin typeface="+mj-lt"/>
              <a:ea typeface="+mn-ea"/>
              <a:cs typeface="Arial" panose="020B0604020202020204" pitchFamily="34" charset="0"/>
            </a:endParaRPr>
          </a:p>
        </p:txBody>
      </p:sp>
      <p:sp>
        <p:nvSpPr>
          <p:cNvPr id="52" name="TextBox 51"/>
          <p:cNvSpPr txBox="1"/>
          <p:nvPr/>
        </p:nvSpPr>
        <p:spPr>
          <a:xfrm>
            <a:off x="1790304" y="4000689"/>
            <a:ext cx="761747" cy="230832"/>
          </a:xfrm>
          <a:prstGeom prst="rect">
            <a:avLst/>
          </a:prstGeom>
          <a:noFill/>
        </p:spPr>
        <p:txBody>
          <a:bodyPr wrap="none" rtlCol="0">
            <a:spAutoFit/>
          </a:bodyPr>
          <a:lstStyle/>
          <a:p>
            <a:r>
              <a:rPr lang="zh-CN" altLang="en-US" sz="900" dirty="0">
                <a:latin typeface="+mj-lt"/>
                <a:ea typeface="+mn-ea"/>
                <a:cs typeface="Arial" panose="020B0604020202020204" pitchFamily="34" charset="0"/>
              </a:rPr>
              <a:t>访客接入区</a:t>
            </a:r>
            <a:endParaRPr lang="zh-CN" altLang="en-US" sz="900" dirty="0">
              <a:latin typeface="+mj-lt"/>
              <a:ea typeface="+mn-ea"/>
              <a:cs typeface="Arial" panose="020B0604020202020204" pitchFamily="34" charset="0"/>
            </a:endParaRPr>
          </a:p>
        </p:txBody>
      </p:sp>
      <p:sp>
        <p:nvSpPr>
          <p:cNvPr id="53" name="TextBox 52"/>
          <p:cNvSpPr txBox="1"/>
          <p:nvPr/>
        </p:nvSpPr>
        <p:spPr>
          <a:xfrm>
            <a:off x="3649961" y="4000689"/>
            <a:ext cx="910827" cy="230832"/>
          </a:xfrm>
          <a:prstGeom prst="rect">
            <a:avLst/>
          </a:prstGeom>
          <a:noFill/>
        </p:spPr>
        <p:txBody>
          <a:bodyPr wrap="none" rtlCol="0">
            <a:spAutoFit/>
          </a:bodyPr>
          <a:lstStyle/>
          <a:p>
            <a:r>
              <a:rPr lang="zh-CN" altLang="en-US" sz="900" dirty="0">
                <a:latin typeface="+mj-lt"/>
                <a:ea typeface="+mn-ea"/>
                <a:cs typeface="Arial" panose="020B0604020202020204" pitchFamily="34" charset="0"/>
              </a:rPr>
              <a:t> 内部公共区域</a:t>
            </a:r>
            <a:endParaRPr lang="zh-CN" altLang="en-US" sz="900" dirty="0">
              <a:latin typeface="+mj-lt"/>
              <a:ea typeface="+mn-ea"/>
              <a:cs typeface="Arial" panose="020B0604020202020204" pitchFamily="34" charset="0"/>
            </a:endParaRPr>
          </a:p>
        </p:txBody>
      </p:sp>
      <p:cxnSp>
        <p:nvCxnSpPr>
          <p:cNvPr id="61" name="直接连接符 60"/>
          <p:cNvCxnSpPr>
            <a:stCxn id="108" idx="1"/>
            <a:endCxn id="18" idx="3"/>
          </p:cNvCxnSpPr>
          <p:nvPr/>
        </p:nvCxnSpPr>
        <p:spPr bwMode="auto">
          <a:xfrm flipH="1" flipV="1">
            <a:off x="3460739" y="2438615"/>
            <a:ext cx="583231" cy="263506"/>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4" name="直接连接符 63"/>
          <p:cNvCxnSpPr>
            <a:stCxn id="21" idx="0"/>
            <a:endCxn id="63" idx="2"/>
          </p:cNvCxnSpPr>
          <p:nvPr/>
        </p:nvCxnSpPr>
        <p:spPr bwMode="auto">
          <a:xfrm flipH="1">
            <a:off x="2140271" y="2292080"/>
            <a:ext cx="1135786" cy="31166"/>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5" name="直接连接符 64"/>
          <p:cNvCxnSpPr>
            <a:stCxn id="22" idx="0"/>
            <a:endCxn id="63" idx="2"/>
          </p:cNvCxnSpPr>
          <p:nvPr/>
        </p:nvCxnSpPr>
        <p:spPr bwMode="auto">
          <a:xfrm flipH="1">
            <a:off x="2140271" y="2292080"/>
            <a:ext cx="704706" cy="31166"/>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6" name="圆角矩形 65"/>
          <p:cNvSpPr/>
          <p:nvPr/>
        </p:nvSpPr>
        <p:spPr bwMode="auto">
          <a:xfrm>
            <a:off x="3712618" y="3598397"/>
            <a:ext cx="620611" cy="591604"/>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lvl="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a:pPr>
            <a:endParaRPr kumimoji="0" lang="zh-CN" altLang="en-US" sz="1600" b="0" i="0" u="none" strike="noStrike" kern="0" cap="none" spc="0" normalizeH="0" baseline="0" noProof="0">
              <a:ln>
                <a:noFill/>
              </a:ln>
              <a:effectLst/>
              <a:uLnTx/>
              <a:uFillTx/>
              <a:latin typeface="FrutigerNext LT Medium"/>
              <a:ea typeface="宋体" panose="02010600030101010101" pitchFamily="2" charset="-122"/>
            </a:endParaRPr>
          </a:p>
        </p:txBody>
      </p:sp>
      <p:sp>
        <p:nvSpPr>
          <p:cNvPr id="67" name="圆角矩形 66"/>
          <p:cNvSpPr/>
          <p:nvPr/>
        </p:nvSpPr>
        <p:spPr bwMode="auto">
          <a:xfrm>
            <a:off x="1790304" y="3598397"/>
            <a:ext cx="611252" cy="591604"/>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lvl="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a:pPr>
            <a:endParaRPr kumimoji="0" lang="zh-CN" altLang="en-US" sz="1600" b="0" i="0" u="none" strike="noStrike" kern="0" cap="none" spc="0" normalizeH="0" baseline="0" noProof="0">
              <a:ln>
                <a:noFill/>
              </a:ln>
              <a:effectLst/>
              <a:uLnTx/>
              <a:uFillTx/>
              <a:latin typeface="FrutigerNext LT Medium"/>
              <a:ea typeface="宋体" panose="02010600030101010101" pitchFamily="2" charset="-122"/>
            </a:endParaRPr>
          </a:p>
        </p:txBody>
      </p:sp>
      <p:sp>
        <p:nvSpPr>
          <p:cNvPr id="68" name="圆角矩形 67"/>
          <p:cNvSpPr/>
          <p:nvPr/>
        </p:nvSpPr>
        <p:spPr bwMode="auto">
          <a:xfrm>
            <a:off x="3062609" y="3598397"/>
            <a:ext cx="620611" cy="591604"/>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lvl="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a:pPr>
            <a:endParaRPr kumimoji="0" lang="zh-CN" altLang="en-US" sz="1600" b="0" i="0" u="none" strike="noStrike" kern="0" cap="none" spc="0" normalizeH="0" baseline="0" noProof="0">
              <a:ln>
                <a:noFill/>
              </a:ln>
              <a:effectLst/>
              <a:uLnTx/>
              <a:uFillTx/>
              <a:latin typeface="FrutigerNext LT Medium"/>
              <a:ea typeface="宋体" panose="02010600030101010101" pitchFamily="2" charset="-122"/>
            </a:endParaRPr>
          </a:p>
        </p:txBody>
      </p:sp>
      <p:sp>
        <p:nvSpPr>
          <p:cNvPr id="69" name="圆角矩形 68"/>
          <p:cNvSpPr/>
          <p:nvPr/>
        </p:nvSpPr>
        <p:spPr bwMode="auto">
          <a:xfrm>
            <a:off x="2428875" y="3512406"/>
            <a:ext cx="600785" cy="677906"/>
          </a:xfrm>
          <a:prstGeom prst="roundRect">
            <a:avLst/>
          </a:prstGeom>
          <a:noFill/>
          <a:ln>
            <a:solidFill>
              <a:srgbClr val="000000"/>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lvl="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a:pPr>
            <a:endParaRPr kumimoji="0" lang="zh-CN" altLang="en-US" sz="1600" b="0" i="0" u="none" strike="noStrike" kern="0" cap="none" spc="0" normalizeH="0" baseline="0" noProof="0" dirty="0">
              <a:ln>
                <a:noFill/>
              </a:ln>
              <a:effectLst/>
              <a:uLnTx/>
              <a:uFillTx/>
              <a:latin typeface="FrutigerNext LT Medium"/>
              <a:ea typeface="宋体" panose="02010600030101010101" pitchFamily="2" charset="-122"/>
            </a:endParaRPr>
          </a:p>
        </p:txBody>
      </p:sp>
      <p:pic>
        <p:nvPicPr>
          <p:cNvPr id="71" name="Picture 459" descr="图片238"/>
          <p:cNvPicPr>
            <a:picLocks noChangeAspect="1" noChangeArrowheads="1"/>
          </p:cNvPicPr>
          <p:nvPr/>
        </p:nvPicPr>
        <p:blipFill>
          <a:blip r:embed="rId6" cstate="print"/>
          <a:srcRect/>
          <a:stretch>
            <a:fillRect/>
          </a:stretch>
        </p:blipFill>
        <p:spPr bwMode="auto">
          <a:xfrm>
            <a:off x="3629187" y="3178010"/>
            <a:ext cx="254981" cy="286335"/>
          </a:xfrm>
          <a:prstGeom prst="rect">
            <a:avLst/>
          </a:prstGeom>
          <a:noFill/>
        </p:spPr>
      </p:pic>
      <p:pic>
        <p:nvPicPr>
          <p:cNvPr id="72" name="Picture 459" descr="图片238"/>
          <p:cNvPicPr>
            <a:picLocks noChangeAspect="1" noChangeArrowheads="1"/>
          </p:cNvPicPr>
          <p:nvPr/>
        </p:nvPicPr>
        <p:blipFill>
          <a:blip r:embed="rId6" cstate="print"/>
          <a:srcRect/>
          <a:stretch>
            <a:fillRect/>
          </a:stretch>
        </p:blipFill>
        <p:spPr bwMode="auto">
          <a:xfrm>
            <a:off x="3205758" y="3178010"/>
            <a:ext cx="254981" cy="286335"/>
          </a:xfrm>
          <a:prstGeom prst="rect">
            <a:avLst/>
          </a:prstGeom>
          <a:noFill/>
        </p:spPr>
      </p:pic>
      <p:pic>
        <p:nvPicPr>
          <p:cNvPr id="73" name="Picture 459" descr="图片238"/>
          <p:cNvPicPr>
            <a:picLocks noChangeAspect="1" noChangeArrowheads="1"/>
          </p:cNvPicPr>
          <p:nvPr/>
        </p:nvPicPr>
        <p:blipFill>
          <a:blip r:embed="rId6" cstate="print"/>
          <a:srcRect/>
          <a:stretch>
            <a:fillRect/>
          </a:stretch>
        </p:blipFill>
        <p:spPr bwMode="auto">
          <a:xfrm>
            <a:off x="2689900" y="3178010"/>
            <a:ext cx="254981" cy="286335"/>
          </a:xfrm>
          <a:prstGeom prst="rect">
            <a:avLst/>
          </a:prstGeom>
          <a:noFill/>
        </p:spPr>
      </p:pic>
      <p:pic>
        <p:nvPicPr>
          <p:cNvPr id="74" name="Picture 459" descr="图片238"/>
          <p:cNvPicPr>
            <a:picLocks noChangeAspect="1" noChangeArrowheads="1"/>
          </p:cNvPicPr>
          <p:nvPr/>
        </p:nvPicPr>
        <p:blipFill>
          <a:blip r:embed="rId6" cstate="print"/>
          <a:srcRect/>
          <a:stretch>
            <a:fillRect/>
          </a:stretch>
        </p:blipFill>
        <p:spPr bwMode="auto">
          <a:xfrm>
            <a:off x="2245282" y="3178010"/>
            <a:ext cx="254981" cy="286335"/>
          </a:xfrm>
          <a:prstGeom prst="rect">
            <a:avLst/>
          </a:prstGeom>
          <a:noFill/>
        </p:spPr>
      </p:pic>
      <p:sp>
        <p:nvSpPr>
          <p:cNvPr id="77" name="TextBox 76"/>
          <p:cNvSpPr txBox="1"/>
          <p:nvPr/>
        </p:nvSpPr>
        <p:spPr>
          <a:xfrm>
            <a:off x="3425766" y="1581211"/>
            <a:ext cx="697627" cy="246221"/>
          </a:xfrm>
          <a:prstGeom prst="rect">
            <a:avLst/>
          </a:prstGeom>
          <a:noFill/>
        </p:spPr>
        <p:txBody>
          <a:bodyPr wrap="none" rtlCol="0">
            <a:spAutoFit/>
          </a:bodyPr>
          <a:lstStyle/>
          <a:p>
            <a:r>
              <a:rPr lang="zh-CN" altLang="en-US" sz="1000" b="1" dirty="0">
                <a:latin typeface="+mj-lt"/>
                <a:ea typeface="+mn-ea"/>
                <a:cs typeface="Arial" panose="020B0604020202020204" pitchFamily="34" charset="0"/>
              </a:rPr>
              <a:t>园区出口</a:t>
            </a:r>
            <a:endParaRPr lang="en-US" altLang="zh-CN" sz="1000" b="1" dirty="0">
              <a:latin typeface="+mj-lt"/>
              <a:ea typeface="+mn-ea"/>
              <a:cs typeface="Arial" panose="020B0604020202020204" pitchFamily="34" charset="0"/>
            </a:endParaRPr>
          </a:p>
        </p:txBody>
      </p:sp>
      <p:pic>
        <p:nvPicPr>
          <p:cNvPr id="78" name="Picture 227" descr="图片767"/>
          <p:cNvPicPr>
            <a:picLocks noChangeAspect="1" noChangeArrowheads="1"/>
          </p:cNvPicPr>
          <p:nvPr/>
        </p:nvPicPr>
        <p:blipFill>
          <a:blip r:embed="rId7" cstate="print"/>
          <a:srcRect/>
          <a:stretch>
            <a:fillRect/>
          </a:stretch>
        </p:blipFill>
        <p:spPr bwMode="auto">
          <a:xfrm>
            <a:off x="2630538" y="1147620"/>
            <a:ext cx="399121" cy="252749"/>
          </a:xfrm>
          <a:prstGeom prst="rect">
            <a:avLst/>
          </a:prstGeom>
          <a:noFill/>
        </p:spPr>
      </p:pic>
      <p:pic>
        <p:nvPicPr>
          <p:cNvPr id="79" name="Picture 228" descr="图片768"/>
          <p:cNvPicPr>
            <a:picLocks noChangeAspect="1" noChangeArrowheads="1"/>
          </p:cNvPicPr>
          <p:nvPr/>
        </p:nvPicPr>
        <p:blipFill>
          <a:blip r:embed="rId8" cstate="print"/>
          <a:srcRect/>
          <a:stretch>
            <a:fillRect/>
          </a:stretch>
        </p:blipFill>
        <p:spPr bwMode="auto">
          <a:xfrm>
            <a:off x="3083544" y="1147620"/>
            <a:ext cx="401401" cy="252749"/>
          </a:xfrm>
          <a:prstGeom prst="rect">
            <a:avLst/>
          </a:prstGeom>
          <a:noFill/>
        </p:spPr>
      </p:pic>
      <p:cxnSp>
        <p:nvCxnSpPr>
          <p:cNvPr id="80" name="直接连接符 79"/>
          <p:cNvCxnSpPr>
            <a:stCxn id="79" idx="2"/>
            <a:endCxn id="46" idx="0"/>
          </p:cNvCxnSpPr>
          <p:nvPr/>
        </p:nvCxnSpPr>
        <p:spPr bwMode="auto">
          <a:xfrm flipH="1">
            <a:off x="3272565" y="1400369"/>
            <a:ext cx="11680" cy="161044"/>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1" name="直接连接符 80"/>
          <p:cNvCxnSpPr>
            <a:stCxn id="79" idx="2"/>
            <a:endCxn id="47" idx="0"/>
          </p:cNvCxnSpPr>
          <p:nvPr/>
        </p:nvCxnSpPr>
        <p:spPr bwMode="auto">
          <a:xfrm flipH="1">
            <a:off x="2841485" y="1400369"/>
            <a:ext cx="442760" cy="161044"/>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2" name="直接连接符 81"/>
          <p:cNvCxnSpPr>
            <a:stCxn id="78" idx="2"/>
            <a:endCxn id="47" idx="0"/>
          </p:cNvCxnSpPr>
          <p:nvPr/>
        </p:nvCxnSpPr>
        <p:spPr bwMode="auto">
          <a:xfrm>
            <a:off x="2830099" y="1400369"/>
            <a:ext cx="11386" cy="161044"/>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3" name="直接连接符 82"/>
          <p:cNvCxnSpPr>
            <a:stCxn id="78" idx="2"/>
            <a:endCxn id="46" idx="0"/>
          </p:cNvCxnSpPr>
          <p:nvPr/>
        </p:nvCxnSpPr>
        <p:spPr bwMode="auto">
          <a:xfrm>
            <a:off x="2830099" y="1400369"/>
            <a:ext cx="442466" cy="161044"/>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88" name="Picture 33" descr="图片12"/>
          <p:cNvPicPr>
            <a:picLocks noChangeAspect="1" noChangeArrowheads="1"/>
          </p:cNvPicPr>
          <p:nvPr/>
        </p:nvPicPr>
        <p:blipFill>
          <a:blip r:embed="rId9" cstate="print"/>
          <a:srcRect/>
          <a:stretch>
            <a:fillRect/>
          </a:stretch>
        </p:blipFill>
        <p:spPr bwMode="auto">
          <a:xfrm>
            <a:off x="4217684" y="4284400"/>
            <a:ext cx="169684" cy="228932"/>
          </a:xfrm>
          <a:prstGeom prst="rect">
            <a:avLst/>
          </a:prstGeom>
          <a:noFill/>
        </p:spPr>
      </p:pic>
      <p:pic>
        <p:nvPicPr>
          <p:cNvPr id="89" name="Picture 873" descr="图片279"/>
          <p:cNvPicPr>
            <a:picLocks noChangeAspect="1" noChangeArrowheads="1"/>
          </p:cNvPicPr>
          <p:nvPr/>
        </p:nvPicPr>
        <p:blipFill>
          <a:blip r:embed="rId10" cstate="print"/>
          <a:srcRect/>
          <a:stretch>
            <a:fillRect/>
          </a:stretch>
        </p:blipFill>
        <p:spPr bwMode="auto">
          <a:xfrm>
            <a:off x="3895235" y="4287316"/>
            <a:ext cx="139578" cy="223099"/>
          </a:xfrm>
          <a:prstGeom prst="rect">
            <a:avLst/>
          </a:prstGeom>
          <a:noFill/>
        </p:spPr>
      </p:pic>
      <p:pic>
        <p:nvPicPr>
          <p:cNvPr id="90" name="Picture 466" descr="图片157"/>
          <p:cNvPicPr>
            <a:picLocks noChangeAspect="1" noChangeArrowheads="1"/>
          </p:cNvPicPr>
          <p:nvPr/>
        </p:nvPicPr>
        <p:blipFill>
          <a:blip r:embed="rId11" cstate="print"/>
          <a:srcRect/>
          <a:stretch>
            <a:fillRect/>
          </a:stretch>
        </p:blipFill>
        <p:spPr bwMode="auto">
          <a:xfrm>
            <a:off x="2162074" y="4301169"/>
            <a:ext cx="266841" cy="195394"/>
          </a:xfrm>
          <a:prstGeom prst="rect">
            <a:avLst/>
          </a:prstGeom>
          <a:noFill/>
        </p:spPr>
      </p:pic>
      <p:pic>
        <p:nvPicPr>
          <p:cNvPr id="91" name="Picture 1089" descr="图片203"/>
          <p:cNvPicPr>
            <a:picLocks noChangeAspect="1" noChangeArrowheads="1"/>
          </p:cNvPicPr>
          <p:nvPr/>
        </p:nvPicPr>
        <p:blipFill>
          <a:blip r:embed="rId12" cstate="print"/>
          <a:srcRect/>
          <a:stretch>
            <a:fillRect/>
          </a:stretch>
        </p:blipFill>
        <p:spPr bwMode="auto">
          <a:xfrm>
            <a:off x="3470155" y="4311376"/>
            <a:ext cx="242209" cy="174980"/>
          </a:xfrm>
          <a:prstGeom prst="rect">
            <a:avLst/>
          </a:prstGeom>
          <a:noFill/>
        </p:spPr>
      </p:pic>
      <p:pic>
        <p:nvPicPr>
          <p:cNvPr id="92" name="Picture 24" descr="图片3"/>
          <p:cNvPicPr>
            <a:picLocks noChangeAspect="1" noChangeArrowheads="1"/>
          </p:cNvPicPr>
          <p:nvPr/>
        </p:nvPicPr>
        <p:blipFill>
          <a:blip r:embed="rId13" cstate="print"/>
          <a:srcRect/>
          <a:stretch>
            <a:fillRect/>
          </a:stretch>
        </p:blipFill>
        <p:spPr bwMode="auto">
          <a:xfrm>
            <a:off x="2611785" y="4295336"/>
            <a:ext cx="203894" cy="207059"/>
          </a:xfrm>
          <a:prstGeom prst="rect">
            <a:avLst/>
          </a:prstGeom>
          <a:noFill/>
        </p:spPr>
      </p:pic>
      <p:pic>
        <p:nvPicPr>
          <p:cNvPr id="93" name="Picture 1941" descr="图片684"/>
          <p:cNvPicPr>
            <a:picLocks noChangeAspect="1" noChangeArrowheads="1"/>
          </p:cNvPicPr>
          <p:nvPr/>
        </p:nvPicPr>
        <p:blipFill>
          <a:blip r:embed="rId14" cstate="print"/>
          <a:srcRect/>
          <a:stretch>
            <a:fillRect/>
          </a:stretch>
        </p:blipFill>
        <p:spPr bwMode="auto">
          <a:xfrm>
            <a:off x="2998550" y="4315750"/>
            <a:ext cx="288735" cy="166231"/>
          </a:xfrm>
          <a:prstGeom prst="rect">
            <a:avLst/>
          </a:prstGeom>
          <a:noFill/>
        </p:spPr>
      </p:pic>
      <p:pic>
        <p:nvPicPr>
          <p:cNvPr id="94" name="Picture 1950" descr="图片693"/>
          <p:cNvPicPr>
            <a:picLocks noChangeAspect="1" noChangeArrowheads="1"/>
          </p:cNvPicPr>
          <p:nvPr/>
        </p:nvPicPr>
        <p:blipFill>
          <a:blip r:embed="rId15" cstate="print"/>
          <a:srcRect/>
          <a:stretch>
            <a:fillRect/>
          </a:stretch>
        </p:blipFill>
        <p:spPr bwMode="auto">
          <a:xfrm>
            <a:off x="1769836" y="4290233"/>
            <a:ext cx="209367" cy="217267"/>
          </a:xfrm>
          <a:prstGeom prst="rect">
            <a:avLst/>
          </a:prstGeom>
          <a:noFill/>
        </p:spPr>
      </p:pic>
      <p:cxnSp>
        <p:nvCxnSpPr>
          <p:cNvPr id="95" name="直接连接符 94"/>
          <p:cNvCxnSpPr/>
          <p:nvPr/>
        </p:nvCxnSpPr>
        <p:spPr bwMode="auto">
          <a:xfrm>
            <a:off x="2974773" y="2416674"/>
            <a:ext cx="17148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6" name="直接连接符 95"/>
          <p:cNvCxnSpPr/>
          <p:nvPr/>
        </p:nvCxnSpPr>
        <p:spPr bwMode="auto">
          <a:xfrm>
            <a:off x="2972733" y="2452002"/>
            <a:ext cx="17148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7" name="椭圆 96"/>
          <p:cNvSpPr/>
          <p:nvPr/>
        </p:nvSpPr>
        <p:spPr bwMode="auto">
          <a:xfrm>
            <a:off x="3018111" y="2375040"/>
            <a:ext cx="53885" cy="114838"/>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smtClean="0">
              <a:ln>
                <a:noFill/>
              </a:ln>
              <a:effectLst/>
              <a:latin typeface="Arial" panose="020B0604020202020204" pitchFamily="34" charset="0"/>
            </a:endParaRPr>
          </a:p>
        </p:txBody>
      </p:sp>
      <p:cxnSp>
        <p:nvCxnSpPr>
          <p:cNvPr id="98" name="直接连接符 97"/>
          <p:cNvCxnSpPr>
            <a:stCxn id="46" idx="1"/>
            <a:endCxn id="47" idx="3"/>
          </p:cNvCxnSpPr>
          <p:nvPr/>
        </p:nvCxnSpPr>
        <p:spPr bwMode="auto">
          <a:xfrm flipH="1">
            <a:off x="2935773" y="1661885"/>
            <a:ext cx="242503" cy="0"/>
          </a:xfrm>
          <a:prstGeom prst="line">
            <a:avLst/>
          </a:prstGeom>
          <a:noFill/>
          <a:ln w="3175">
            <a:solidFill>
              <a:schemeClr val="bg1">
                <a:lumMod val="65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99" name="图片 1"/>
          <p:cNvPicPr>
            <a:picLocks noChangeAspect="1"/>
          </p:cNvPicPr>
          <p:nvPr/>
        </p:nvPicPr>
        <p:blipFill>
          <a:blip r:embed="rId16" cstate="print"/>
          <a:srcRect/>
          <a:stretch>
            <a:fillRect/>
          </a:stretch>
        </p:blipFill>
        <p:spPr bwMode="auto">
          <a:xfrm>
            <a:off x="4110230" y="2616002"/>
            <a:ext cx="156337" cy="172238"/>
          </a:xfrm>
          <a:prstGeom prst="rect">
            <a:avLst/>
          </a:prstGeom>
          <a:noFill/>
          <a:ln w="9525">
            <a:noFill/>
            <a:miter lim="800000"/>
            <a:headEnd/>
            <a:tailEnd/>
          </a:ln>
        </p:spPr>
      </p:pic>
      <p:cxnSp>
        <p:nvCxnSpPr>
          <p:cNvPr id="100" name="直接连接符 99"/>
          <p:cNvCxnSpPr/>
          <p:nvPr/>
        </p:nvCxnSpPr>
        <p:spPr bwMode="auto">
          <a:xfrm>
            <a:off x="3450906" y="3306455"/>
            <a:ext cx="17148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1" name="直接连接符 100"/>
          <p:cNvCxnSpPr/>
          <p:nvPr/>
        </p:nvCxnSpPr>
        <p:spPr bwMode="auto">
          <a:xfrm>
            <a:off x="3448866" y="3341783"/>
            <a:ext cx="17148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2" name="椭圆 101"/>
          <p:cNvSpPr/>
          <p:nvPr/>
        </p:nvSpPr>
        <p:spPr bwMode="auto">
          <a:xfrm>
            <a:off x="3503130" y="3264821"/>
            <a:ext cx="53885" cy="114838"/>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smtClean="0">
              <a:ln>
                <a:noFill/>
              </a:ln>
              <a:effectLst/>
              <a:latin typeface="Arial" panose="020B0604020202020204" pitchFamily="34" charset="0"/>
            </a:endParaRPr>
          </a:p>
        </p:txBody>
      </p:sp>
      <p:cxnSp>
        <p:nvCxnSpPr>
          <p:cNvPr id="103" name="直接连接符 102"/>
          <p:cNvCxnSpPr/>
          <p:nvPr/>
        </p:nvCxnSpPr>
        <p:spPr bwMode="auto">
          <a:xfrm>
            <a:off x="2501356" y="3306455"/>
            <a:ext cx="17148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4" name="直接连接符 103"/>
          <p:cNvCxnSpPr/>
          <p:nvPr/>
        </p:nvCxnSpPr>
        <p:spPr bwMode="auto">
          <a:xfrm>
            <a:off x="2499316" y="3341783"/>
            <a:ext cx="171488" cy="0"/>
          </a:xfrm>
          <a:prstGeom prst="line">
            <a:avLst/>
          </a:prstGeom>
          <a:noFill/>
          <a:ln>
            <a:solidFill>
              <a:srgbClr val="0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5" name="椭圆 104"/>
          <p:cNvSpPr/>
          <p:nvPr/>
        </p:nvSpPr>
        <p:spPr bwMode="auto">
          <a:xfrm>
            <a:off x="2553580" y="3264821"/>
            <a:ext cx="53885" cy="114838"/>
          </a:xfrm>
          <a:prstGeom prst="ellipse">
            <a:avLst/>
          </a:prstGeom>
          <a:noFill/>
          <a:ln w="9525" cap="flat" cmpd="sng" algn="ctr">
            <a:solidFill>
              <a:schemeClr val="bg2"/>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smtClean="0">
              <a:ln>
                <a:noFill/>
              </a:ln>
              <a:effectLst/>
              <a:latin typeface="Arial" panose="020B0604020202020204" pitchFamily="34" charset="0"/>
            </a:endParaRPr>
          </a:p>
        </p:txBody>
      </p:sp>
      <p:pic>
        <p:nvPicPr>
          <p:cNvPr id="106" name="图片 274"/>
          <p:cNvPicPr>
            <a:picLocks noChangeAspect="1"/>
          </p:cNvPicPr>
          <p:nvPr/>
        </p:nvPicPr>
        <p:blipFill>
          <a:blip r:embed="rId17" cstate="print"/>
          <a:srcRect/>
          <a:stretch>
            <a:fillRect/>
          </a:stretch>
        </p:blipFill>
        <p:spPr bwMode="auto">
          <a:xfrm>
            <a:off x="4119244" y="2243428"/>
            <a:ext cx="156826" cy="172238"/>
          </a:xfrm>
          <a:prstGeom prst="rect">
            <a:avLst/>
          </a:prstGeom>
          <a:noFill/>
          <a:ln w="9525">
            <a:noFill/>
            <a:miter lim="800000"/>
            <a:headEnd/>
            <a:tailEnd/>
          </a:ln>
        </p:spPr>
      </p:pic>
      <p:pic>
        <p:nvPicPr>
          <p:cNvPr id="107" name="图片 274"/>
          <p:cNvPicPr>
            <a:picLocks noChangeAspect="1"/>
          </p:cNvPicPr>
          <p:nvPr/>
        </p:nvPicPr>
        <p:blipFill>
          <a:blip r:embed="rId17" cstate="print"/>
          <a:srcRect/>
          <a:stretch>
            <a:fillRect/>
          </a:stretch>
        </p:blipFill>
        <p:spPr bwMode="auto">
          <a:xfrm>
            <a:off x="4053473" y="2243428"/>
            <a:ext cx="156826" cy="172238"/>
          </a:xfrm>
          <a:prstGeom prst="rect">
            <a:avLst/>
          </a:prstGeom>
          <a:noFill/>
          <a:ln w="9525">
            <a:noFill/>
            <a:miter lim="800000"/>
            <a:headEnd/>
            <a:tailEnd/>
          </a:ln>
        </p:spPr>
      </p:pic>
      <p:pic>
        <p:nvPicPr>
          <p:cNvPr id="108" name="图片 1"/>
          <p:cNvPicPr>
            <a:picLocks noChangeAspect="1"/>
          </p:cNvPicPr>
          <p:nvPr/>
        </p:nvPicPr>
        <p:blipFill>
          <a:blip r:embed="rId16" cstate="print"/>
          <a:srcRect/>
          <a:stretch>
            <a:fillRect/>
          </a:stretch>
        </p:blipFill>
        <p:spPr bwMode="auto">
          <a:xfrm>
            <a:off x="4043970" y="2616002"/>
            <a:ext cx="156337" cy="172238"/>
          </a:xfrm>
          <a:prstGeom prst="rect">
            <a:avLst/>
          </a:prstGeom>
          <a:noFill/>
          <a:ln w="9525">
            <a:noFill/>
            <a:miter lim="800000"/>
            <a:headEnd/>
            <a:tailEnd/>
          </a:ln>
        </p:spPr>
      </p:pic>
      <p:pic>
        <p:nvPicPr>
          <p:cNvPr id="109" name="Picture 470" descr="图片630"/>
          <p:cNvPicPr>
            <a:picLocks noChangeAspect="1" noChangeArrowheads="1"/>
          </p:cNvPicPr>
          <p:nvPr/>
        </p:nvPicPr>
        <p:blipFill>
          <a:blip r:embed="rId18" cstate="print"/>
          <a:srcRect/>
          <a:stretch>
            <a:fillRect/>
          </a:stretch>
        </p:blipFill>
        <p:spPr bwMode="auto">
          <a:xfrm>
            <a:off x="4114433" y="1994280"/>
            <a:ext cx="161637" cy="172238"/>
          </a:xfrm>
          <a:prstGeom prst="rect">
            <a:avLst/>
          </a:prstGeom>
          <a:noFill/>
        </p:spPr>
      </p:pic>
      <p:pic>
        <p:nvPicPr>
          <p:cNvPr id="110" name="Picture 470" descr="图片630"/>
          <p:cNvPicPr>
            <a:picLocks noChangeAspect="1" noChangeArrowheads="1"/>
          </p:cNvPicPr>
          <p:nvPr/>
        </p:nvPicPr>
        <p:blipFill>
          <a:blip r:embed="rId18" cstate="print"/>
          <a:srcRect/>
          <a:stretch>
            <a:fillRect/>
          </a:stretch>
        </p:blipFill>
        <p:spPr bwMode="auto">
          <a:xfrm>
            <a:off x="4053473" y="1997761"/>
            <a:ext cx="161637" cy="172238"/>
          </a:xfrm>
          <a:prstGeom prst="rect">
            <a:avLst/>
          </a:prstGeom>
          <a:noFill/>
        </p:spPr>
      </p:pic>
      <p:cxnSp>
        <p:nvCxnSpPr>
          <p:cNvPr id="111" name="直接连接符 110"/>
          <p:cNvCxnSpPr>
            <a:stCxn id="107" idx="1"/>
            <a:endCxn id="18" idx="3"/>
          </p:cNvCxnSpPr>
          <p:nvPr/>
        </p:nvCxnSpPr>
        <p:spPr bwMode="auto">
          <a:xfrm flipH="1">
            <a:off x="3460739" y="2329547"/>
            <a:ext cx="592735" cy="109068"/>
          </a:xfrm>
          <a:prstGeom prst="line">
            <a:avLst/>
          </a:prstGeom>
          <a:noFill/>
          <a:ln w="952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2" name="直接连接符 111"/>
          <p:cNvCxnSpPr>
            <a:stCxn id="110" idx="1"/>
            <a:endCxn id="18" idx="3"/>
          </p:cNvCxnSpPr>
          <p:nvPr/>
        </p:nvCxnSpPr>
        <p:spPr bwMode="auto">
          <a:xfrm flipH="1">
            <a:off x="3460739" y="2083880"/>
            <a:ext cx="592735" cy="354735"/>
          </a:xfrm>
          <a:prstGeom prst="line">
            <a:avLst/>
          </a:prstGeom>
          <a:noFill/>
          <a:ln w="3175">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5" name="组合 262"/>
          <p:cNvGrpSpPr/>
          <p:nvPr/>
        </p:nvGrpSpPr>
        <p:grpSpPr>
          <a:xfrm>
            <a:off x="3645889" y="981630"/>
            <a:ext cx="1331674" cy="460509"/>
            <a:chOff x="3590134" y="613647"/>
            <a:chExt cx="1331674" cy="460509"/>
          </a:xfrm>
        </p:grpSpPr>
        <p:cxnSp>
          <p:nvCxnSpPr>
            <p:cNvPr id="118" name="直接连接符 117"/>
            <p:cNvCxnSpPr/>
            <p:nvPr/>
          </p:nvCxnSpPr>
          <p:spPr bwMode="auto">
            <a:xfrm>
              <a:off x="3659804" y="728485"/>
              <a:ext cx="269425" cy="0"/>
            </a:xfrm>
            <a:prstGeom prst="line">
              <a:avLst/>
            </a:prstGeom>
            <a:noFill/>
            <a:ln w="28575">
              <a:solidFill>
                <a:srgbClr val="0070C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9" name="直接连接符 118"/>
            <p:cNvCxnSpPr/>
            <p:nvPr/>
          </p:nvCxnSpPr>
          <p:spPr bwMode="auto">
            <a:xfrm>
              <a:off x="3659804" y="958162"/>
              <a:ext cx="269425" cy="0"/>
            </a:xfrm>
            <a:prstGeom prst="line">
              <a:avLst/>
            </a:prstGeom>
            <a:noFill/>
            <a:ln w="28575">
              <a:solidFill>
                <a:schemeClr val="accent2">
                  <a:lumMod val="75000"/>
                </a:schemeClr>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0" name="矩形 119"/>
            <p:cNvSpPr/>
            <p:nvPr/>
          </p:nvSpPr>
          <p:spPr bwMode="auto">
            <a:xfrm>
              <a:off x="3590134" y="613647"/>
              <a:ext cx="1268650" cy="459353"/>
            </a:xfrm>
            <a:prstGeom prst="rect">
              <a:avLst/>
            </a:prstGeom>
            <a:noFill/>
            <a:ln w="9525" cap="flat" cmpd="sng" algn="ctr">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smtClean="0">
                <a:ln>
                  <a:noFill/>
                </a:ln>
                <a:effectLst/>
                <a:latin typeface="Arial" panose="020B0604020202020204" pitchFamily="34" charset="0"/>
              </a:endParaRPr>
            </a:p>
          </p:txBody>
        </p:sp>
        <p:sp>
          <p:nvSpPr>
            <p:cNvPr id="121" name="TextBox 120"/>
            <p:cNvSpPr txBox="1"/>
            <p:nvPr/>
          </p:nvSpPr>
          <p:spPr>
            <a:xfrm>
              <a:off x="3929229" y="613647"/>
              <a:ext cx="992579" cy="230832"/>
            </a:xfrm>
            <a:prstGeom prst="rect">
              <a:avLst/>
            </a:prstGeom>
            <a:noFill/>
          </p:spPr>
          <p:txBody>
            <a:bodyPr wrap="none" rtlCol="0">
              <a:spAutoFit/>
            </a:bodyPr>
            <a:lstStyle/>
            <a:p>
              <a:r>
                <a:rPr lang="zh-CN" altLang="en-US" sz="900" dirty="0" smtClean="0">
                  <a:latin typeface="+mj-lt"/>
                  <a:cs typeface="Arial" panose="020B0604020202020204" pitchFamily="34" charset="0"/>
                </a:rPr>
                <a:t>日志采集数据流</a:t>
              </a:r>
              <a:endParaRPr lang="en-US" altLang="zh-CN" sz="900" dirty="0">
                <a:latin typeface="+mj-lt"/>
                <a:ea typeface="+mn-ea"/>
                <a:cs typeface="Arial" panose="020B0604020202020204" pitchFamily="34" charset="0"/>
              </a:endParaRPr>
            </a:p>
          </p:txBody>
        </p:sp>
        <p:sp>
          <p:nvSpPr>
            <p:cNvPr id="122" name="TextBox 121"/>
            <p:cNvSpPr txBox="1"/>
            <p:nvPr/>
          </p:nvSpPr>
          <p:spPr>
            <a:xfrm>
              <a:off x="3929229" y="843324"/>
              <a:ext cx="877163" cy="230832"/>
            </a:xfrm>
            <a:prstGeom prst="rect">
              <a:avLst/>
            </a:prstGeom>
            <a:noFill/>
          </p:spPr>
          <p:txBody>
            <a:bodyPr wrap="none" rtlCol="0">
              <a:spAutoFit/>
            </a:bodyPr>
            <a:lstStyle/>
            <a:p>
              <a:r>
                <a:rPr lang="zh-CN" altLang="en-US" sz="900" dirty="0" smtClean="0">
                  <a:latin typeface="+mj-lt"/>
                  <a:cs typeface="Arial" panose="020B0604020202020204" pitchFamily="34" charset="0"/>
                </a:rPr>
                <a:t>联动策略响应</a:t>
              </a:r>
              <a:endParaRPr lang="en-US" altLang="zh-CN" sz="900" dirty="0">
                <a:latin typeface="+mj-lt"/>
                <a:ea typeface="+mn-ea"/>
                <a:cs typeface="Arial" panose="020B0604020202020204" pitchFamily="34" charset="0"/>
              </a:endParaRPr>
            </a:p>
          </p:txBody>
        </p:sp>
      </p:grpSp>
      <p:sp>
        <p:nvSpPr>
          <p:cNvPr id="123" name="TextBox 122"/>
          <p:cNvSpPr txBox="1"/>
          <p:nvPr/>
        </p:nvSpPr>
        <p:spPr>
          <a:xfrm>
            <a:off x="4376783" y="1986641"/>
            <a:ext cx="677650" cy="230832"/>
          </a:xfrm>
          <a:prstGeom prst="rect">
            <a:avLst/>
          </a:prstGeom>
          <a:noFill/>
        </p:spPr>
        <p:txBody>
          <a:bodyPr wrap="square" rtlCol="0">
            <a:spAutoFit/>
          </a:bodyPr>
          <a:lstStyle/>
          <a:p>
            <a:r>
              <a:rPr lang="zh-CN" altLang="en-US" sz="900" dirty="0" smtClean="0">
                <a:latin typeface="+mj-lt"/>
                <a:ea typeface="+mn-ea"/>
                <a:cs typeface="Arial" panose="020B0604020202020204" pitchFamily="34" charset="0"/>
              </a:rPr>
              <a:t>防火墙</a:t>
            </a:r>
            <a:endParaRPr lang="en-US" altLang="zh-CN" sz="900" dirty="0">
              <a:latin typeface="+mj-lt"/>
              <a:ea typeface="+mn-ea"/>
              <a:cs typeface="Arial" panose="020B0604020202020204" pitchFamily="34" charset="0"/>
            </a:endParaRPr>
          </a:p>
        </p:txBody>
      </p:sp>
      <p:sp>
        <p:nvSpPr>
          <p:cNvPr id="124" name="TextBox 123"/>
          <p:cNvSpPr txBox="1"/>
          <p:nvPr/>
        </p:nvSpPr>
        <p:spPr>
          <a:xfrm>
            <a:off x="4367258" y="2260545"/>
            <a:ext cx="658600" cy="230832"/>
          </a:xfrm>
          <a:prstGeom prst="rect">
            <a:avLst/>
          </a:prstGeom>
          <a:noFill/>
        </p:spPr>
        <p:txBody>
          <a:bodyPr wrap="square" rtlCol="0">
            <a:spAutoFit/>
          </a:bodyPr>
          <a:lstStyle/>
          <a:p>
            <a:r>
              <a:rPr lang="zh-CN" altLang="en-US" sz="900" dirty="0" smtClean="0">
                <a:latin typeface="+mj-lt"/>
                <a:ea typeface="+mn-ea"/>
                <a:cs typeface="Arial" panose="020B0604020202020204" pitchFamily="34" charset="0"/>
              </a:rPr>
              <a:t>入侵防御</a:t>
            </a:r>
            <a:endParaRPr lang="en-US" altLang="zh-CN" sz="900" dirty="0">
              <a:latin typeface="+mj-lt"/>
              <a:ea typeface="+mn-ea"/>
              <a:cs typeface="Arial" panose="020B0604020202020204" pitchFamily="34" charset="0"/>
            </a:endParaRPr>
          </a:p>
        </p:txBody>
      </p:sp>
      <p:sp>
        <p:nvSpPr>
          <p:cNvPr id="125" name="TextBox 124"/>
          <p:cNvSpPr txBox="1"/>
          <p:nvPr/>
        </p:nvSpPr>
        <p:spPr>
          <a:xfrm>
            <a:off x="4376782" y="2520752"/>
            <a:ext cx="591925" cy="369332"/>
          </a:xfrm>
          <a:prstGeom prst="rect">
            <a:avLst/>
          </a:prstGeom>
          <a:noFill/>
        </p:spPr>
        <p:txBody>
          <a:bodyPr wrap="square" rtlCol="0">
            <a:spAutoFit/>
          </a:bodyPr>
          <a:lstStyle/>
          <a:p>
            <a:r>
              <a:rPr lang="en-US" altLang="zh-CN" sz="900" dirty="0" smtClean="0">
                <a:latin typeface="+mj-lt"/>
                <a:ea typeface="+mn-ea"/>
                <a:cs typeface="Arial" panose="020B0604020202020204" pitchFamily="34" charset="0"/>
              </a:rPr>
              <a:t>Anti-</a:t>
            </a:r>
            <a:r>
              <a:rPr lang="en-US" altLang="zh-CN" sz="900" dirty="0" err="1" smtClean="0">
                <a:latin typeface="+mj-lt"/>
                <a:ea typeface="+mn-ea"/>
                <a:cs typeface="Arial" panose="020B0604020202020204" pitchFamily="34" charset="0"/>
              </a:rPr>
              <a:t>DDoS</a:t>
            </a:r>
            <a:endParaRPr lang="en-US" altLang="zh-CN" sz="900" dirty="0">
              <a:latin typeface="+mj-lt"/>
              <a:ea typeface="+mn-ea"/>
              <a:cs typeface="Arial" panose="020B0604020202020204" pitchFamily="34" charset="0"/>
            </a:endParaRPr>
          </a:p>
        </p:txBody>
      </p:sp>
      <p:pic>
        <p:nvPicPr>
          <p:cNvPr id="143" name="Picture 5"/>
          <p:cNvPicPr>
            <a:picLocks noChangeAspect="1" noChangeArrowheads="1"/>
          </p:cNvPicPr>
          <p:nvPr/>
        </p:nvPicPr>
        <p:blipFill>
          <a:blip r:embed="rId19" cstate="print"/>
          <a:srcRect/>
          <a:stretch>
            <a:fillRect/>
          </a:stretch>
        </p:blipFill>
        <p:spPr bwMode="auto">
          <a:xfrm>
            <a:off x="2365183" y="3169533"/>
            <a:ext cx="136550" cy="162560"/>
          </a:xfrm>
          <a:prstGeom prst="rect">
            <a:avLst/>
          </a:prstGeom>
          <a:noFill/>
          <a:ln w="9525">
            <a:noFill/>
            <a:miter lim="800000"/>
            <a:headEnd/>
            <a:tailEnd/>
          </a:ln>
          <a:effectLst/>
        </p:spPr>
      </p:pic>
      <p:pic>
        <p:nvPicPr>
          <p:cNvPr id="144" name="Picture 5"/>
          <p:cNvPicPr>
            <a:picLocks noChangeAspect="1" noChangeArrowheads="1"/>
          </p:cNvPicPr>
          <p:nvPr/>
        </p:nvPicPr>
        <p:blipFill>
          <a:blip r:embed="rId19" cstate="print"/>
          <a:srcRect/>
          <a:stretch>
            <a:fillRect/>
          </a:stretch>
        </p:blipFill>
        <p:spPr bwMode="auto">
          <a:xfrm>
            <a:off x="2860483" y="3169533"/>
            <a:ext cx="136550" cy="162560"/>
          </a:xfrm>
          <a:prstGeom prst="rect">
            <a:avLst/>
          </a:prstGeom>
          <a:noFill/>
          <a:ln w="9525">
            <a:noFill/>
            <a:miter lim="800000"/>
            <a:headEnd/>
            <a:tailEnd/>
          </a:ln>
          <a:effectLst/>
        </p:spPr>
      </p:pic>
      <p:pic>
        <p:nvPicPr>
          <p:cNvPr id="145" name="Picture 5"/>
          <p:cNvPicPr>
            <a:picLocks noChangeAspect="1" noChangeArrowheads="1"/>
          </p:cNvPicPr>
          <p:nvPr/>
        </p:nvPicPr>
        <p:blipFill>
          <a:blip r:embed="rId19" cstate="print"/>
          <a:srcRect/>
          <a:stretch>
            <a:fillRect/>
          </a:stretch>
        </p:blipFill>
        <p:spPr bwMode="auto">
          <a:xfrm>
            <a:off x="3336733" y="3169533"/>
            <a:ext cx="136550" cy="162560"/>
          </a:xfrm>
          <a:prstGeom prst="rect">
            <a:avLst/>
          </a:prstGeom>
          <a:noFill/>
          <a:ln w="9525">
            <a:noFill/>
            <a:miter lim="800000"/>
            <a:headEnd/>
            <a:tailEnd/>
          </a:ln>
          <a:effectLst/>
        </p:spPr>
      </p:pic>
      <p:pic>
        <p:nvPicPr>
          <p:cNvPr id="146" name="Picture 5"/>
          <p:cNvPicPr>
            <a:picLocks noChangeAspect="1" noChangeArrowheads="1"/>
          </p:cNvPicPr>
          <p:nvPr/>
        </p:nvPicPr>
        <p:blipFill>
          <a:blip r:embed="rId19" cstate="print"/>
          <a:srcRect/>
          <a:stretch>
            <a:fillRect/>
          </a:stretch>
        </p:blipFill>
        <p:spPr bwMode="auto">
          <a:xfrm>
            <a:off x="3746308" y="3169533"/>
            <a:ext cx="136550" cy="162560"/>
          </a:xfrm>
          <a:prstGeom prst="rect">
            <a:avLst/>
          </a:prstGeom>
          <a:noFill/>
          <a:ln w="9525">
            <a:noFill/>
            <a:miter lim="800000"/>
            <a:headEnd/>
            <a:tailEnd/>
          </a:ln>
          <a:effectLst/>
        </p:spPr>
      </p:pic>
      <p:pic>
        <p:nvPicPr>
          <p:cNvPr id="147" name="Picture 5"/>
          <p:cNvPicPr>
            <a:picLocks noChangeAspect="1" noChangeArrowheads="1"/>
          </p:cNvPicPr>
          <p:nvPr/>
        </p:nvPicPr>
        <p:blipFill>
          <a:blip r:embed="rId19" cstate="print"/>
          <a:srcRect/>
          <a:stretch>
            <a:fillRect/>
          </a:stretch>
        </p:blipFill>
        <p:spPr bwMode="auto">
          <a:xfrm>
            <a:off x="3536758" y="3636258"/>
            <a:ext cx="136550" cy="162560"/>
          </a:xfrm>
          <a:prstGeom prst="rect">
            <a:avLst/>
          </a:prstGeom>
          <a:noFill/>
          <a:ln w="9525">
            <a:noFill/>
            <a:miter lim="800000"/>
            <a:headEnd/>
            <a:tailEnd/>
          </a:ln>
          <a:effectLst/>
        </p:spPr>
      </p:pic>
      <p:pic>
        <p:nvPicPr>
          <p:cNvPr id="148" name="Picture 5"/>
          <p:cNvPicPr>
            <a:picLocks noChangeAspect="1" noChangeArrowheads="1"/>
          </p:cNvPicPr>
          <p:nvPr/>
        </p:nvPicPr>
        <p:blipFill>
          <a:blip r:embed="rId19" cstate="print"/>
          <a:srcRect/>
          <a:stretch>
            <a:fillRect/>
          </a:stretch>
        </p:blipFill>
        <p:spPr bwMode="auto">
          <a:xfrm>
            <a:off x="3231958" y="3636258"/>
            <a:ext cx="136550" cy="162560"/>
          </a:xfrm>
          <a:prstGeom prst="rect">
            <a:avLst/>
          </a:prstGeom>
          <a:noFill/>
          <a:ln w="9525">
            <a:noFill/>
            <a:miter lim="800000"/>
            <a:headEnd/>
            <a:tailEnd/>
          </a:ln>
          <a:effectLst/>
        </p:spPr>
      </p:pic>
      <p:pic>
        <p:nvPicPr>
          <p:cNvPr id="149" name="Picture 5"/>
          <p:cNvPicPr>
            <a:picLocks noChangeAspect="1" noChangeArrowheads="1"/>
          </p:cNvPicPr>
          <p:nvPr/>
        </p:nvPicPr>
        <p:blipFill>
          <a:blip r:embed="rId19" cstate="print"/>
          <a:srcRect/>
          <a:stretch>
            <a:fillRect/>
          </a:stretch>
        </p:blipFill>
        <p:spPr bwMode="auto">
          <a:xfrm>
            <a:off x="2889058" y="3636258"/>
            <a:ext cx="136550" cy="162560"/>
          </a:xfrm>
          <a:prstGeom prst="rect">
            <a:avLst/>
          </a:prstGeom>
          <a:noFill/>
          <a:ln w="9525">
            <a:noFill/>
            <a:miter lim="800000"/>
            <a:headEnd/>
            <a:tailEnd/>
          </a:ln>
          <a:effectLst/>
        </p:spPr>
      </p:pic>
      <p:pic>
        <p:nvPicPr>
          <p:cNvPr id="150" name="Picture 5"/>
          <p:cNvPicPr>
            <a:picLocks noChangeAspect="1" noChangeArrowheads="1"/>
          </p:cNvPicPr>
          <p:nvPr/>
        </p:nvPicPr>
        <p:blipFill>
          <a:blip r:embed="rId19" cstate="print"/>
          <a:srcRect/>
          <a:stretch>
            <a:fillRect/>
          </a:stretch>
        </p:blipFill>
        <p:spPr bwMode="auto">
          <a:xfrm>
            <a:off x="2593783" y="3636258"/>
            <a:ext cx="136550" cy="162560"/>
          </a:xfrm>
          <a:prstGeom prst="rect">
            <a:avLst/>
          </a:prstGeom>
          <a:noFill/>
          <a:ln w="9525">
            <a:noFill/>
            <a:miter lim="800000"/>
            <a:headEnd/>
            <a:tailEnd/>
          </a:ln>
          <a:effectLst/>
        </p:spPr>
      </p:pic>
      <p:pic>
        <p:nvPicPr>
          <p:cNvPr id="151" name="Picture 5"/>
          <p:cNvPicPr>
            <a:picLocks noChangeAspect="1" noChangeArrowheads="1"/>
          </p:cNvPicPr>
          <p:nvPr/>
        </p:nvPicPr>
        <p:blipFill>
          <a:blip r:embed="rId19" cstate="print"/>
          <a:srcRect/>
          <a:stretch>
            <a:fillRect/>
          </a:stretch>
        </p:blipFill>
        <p:spPr bwMode="auto">
          <a:xfrm>
            <a:off x="2108008" y="3636258"/>
            <a:ext cx="136550" cy="162560"/>
          </a:xfrm>
          <a:prstGeom prst="rect">
            <a:avLst/>
          </a:prstGeom>
          <a:noFill/>
          <a:ln w="9525">
            <a:noFill/>
            <a:miter lim="800000"/>
            <a:headEnd/>
            <a:tailEnd/>
          </a:ln>
          <a:effectLst/>
        </p:spPr>
      </p:pic>
      <p:pic>
        <p:nvPicPr>
          <p:cNvPr id="152" name="Picture 5"/>
          <p:cNvPicPr>
            <a:picLocks noChangeAspect="1" noChangeArrowheads="1"/>
          </p:cNvPicPr>
          <p:nvPr/>
        </p:nvPicPr>
        <p:blipFill>
          <a:blip r:embed="rId19" cstate="print"/>
          <a:srcRect/>
          <a:stretch>
            <a:fillRect/>
          </a:stretch>
        </p:blipFill>
        <p:spPr bwMode="auto">
          <a:xfrm>
            <a:off x="3993958" y="3636258"/>
            <a:ext cx="136550" cy="162560"/>
          </a:xfrm>
          <a:prstGeom prst="rect">
            <a:avLst/>
          </a:prstGeom>
          <a:noFill/>
          <a:ln w="9525">
            <a:noFill/>
            <a:miter lim="800000"/>
            <a:headEnd/>
            <a:tailEnd/>
          </a:ln>
          <a:effectLst/>
        </p:spPr>
      </p:pic>
      <p:pic>
        <p:nvPicPr>
          <p:cNvPr id="153" name="Picture 5"/>
          <p:cNvPicPr>
            <a:picLocks noChangeAspect="1" noChangeArrowheads="1"/>
          </p:cNvPicPr>
          <p:nvPr/>
        </p:nvPicPr>
        <p:blipFill>
          <a:blip r:embed="rId19" cstate="print"/>
          <a:srcRect/>
          <a:stretch>
            <a:fillRect/>
          </a:stretch>
        </p:blipFill>
        <p:spPr bwMode="auto">
          <a:xfrm>
            <a:off x="3936808" y="1978908"/>
            <a:ext cx="136550" cy="162560"/>
          </a:xfrm>
          <a:prstGeom prst="rect">
            <a:avLst/>
          </a:prstGeom>
          <a:noFill/>
          <a:ln w="9525">
            <a:noFill/>
            <a:miter lim="800000"/>
            <a:headEnd/>
            <a:tailEnd/>
          </a:ln>
          <a:effectLst/>
        </p:spPr>
      </p:pic>
      <p:pic>
        <p:nvPicPr>
          <p:cNvPr id="155" name="Picture 5"/>
          <p:cNvPicPr>
            <a:picLocks noChangeAspect="1" noChangeArrowheads="1"/>
          </p:cNvPicPr>
          <p:nvPr/>
        </p:nvPicPr>
        <p:blipFill>
          <a:blip r:embed="rId19" cstate="print"/>
          <a:srcRect/>
          <a:stretch>
            <a:fillRect/>
          </a:stretch>
        </p:blipFill>
        <p:spPr bwMode="auto">
          <a:xfrm>
            <a:off x="3955858" y="2226558"/>
            <a:ext cx="136550" cy="162560"/>
          </a:xfrm>
          <a:prstGeom prst="rect">
            <a:avLst/>
          </a:prstGeom>
          <a:noFill/>
          <a:ln w="9525">
            <a:noFill/>
            <a:miter lim="800000"/>
            <a:headEnd/>
            <a:tailEnd/>
          </a:ln>
          <a:effectLst/>
        </p:spPr>
      </p:pic>
      <p:pic>
        <p:nvPicPr>
          <p:cNvPr id="156" name="Picture 5"/>
          <p:cNvPicPr>
            <a:picLocks noChangeAspect="1" noChangeArrowheads="1"/>
          </p:cNvPicPr>
          <p:nvPr/>
        </p:nvPicPr>
        <p:blipFill>
          <a:blip r:embed="rId19" cstate="print"/>
          <a:srcRect/>
          <a:stretch>
            <a:fillRect/>
          </a:stretch>
        </p:blipFill>
        <p:spPr bwMode="auto">
          <a:xfrm>
            <a:off x="3965383" y="2617083"/>
            <a:ext cx="136550" cy="162560"/>
          </a:xfrm>
          <a:prstGeom prst="rect">
            <a:avLst/>
          </a:prstGeom>
          <a:noFill/>
          <a:ln w="9525">
            <a:noFill/>
            <a:miter lim="800000"/>
            <a:headEnd/>
            <a:tailEnd/>
          </a:ln>
          <a:effectLst/>
        </p:spPr>
      </p:pic>
      <p:sp>
        <p:nvSpPr>
          <p:cNvPr id="158" name="任意多边形 157"/>
          <p:cNvSpPr/>
          <p:nvPr/>
        </p:nvSpPr>
        <p:spPr bwMode="auto">
          <a:xfrm>
            <a:off x="3482808" y="2255106"/>
            <a:ext cx="495300" cy="112713"/>
          </a:xfrm>
          <a:custGeom>
            <a:avLst/>
            <a:gdLst>
              <a:gd name="connsiteX0" fmla="*/ 495300 w 495300"/>
              <a:gd name="connsiteY0" fmla="*/ 47625 h 112713"/>
              <a:gd name="connsiteX1" fmla="*/ 228600 w 495300"/>
              <a:gd name="connsiteY1" fmla="*/ 104775 h 112713"/>
              <a:gd name="connsiteX2" fmla="*/ 0 w 495300"/>
              <a:gd name="connsiteY2" fmla="*/ 0 h 112713"/>
            </a:gdLst>
            <a:ahLst/>
            <a:cxnLst>
              <a:cxn ang="0">
                <a:pos x="connsiteX0" y="connsiteY0"/>
              </a:cxn>
              <a:cxn ang="0">
                <a:pos x="connsiteX1" y="connsiteY1"/>
              </a:cxn>
              <a:cxn ang="0">
                <a:pos x="connsiteX2" y="connsiteY2"/>
              </a:cxn>
            </a:cxnLst>
            <a:rect l="l" t="t" r="r" b="b"/>
            <a:pathLst>
              <a:path w="495300" h="112713">
                <a:moveTo>
                  <a:pt x="495300" y="47625"/>
                </a:moveTo>
                <a:cubicBezTo>
                  <a:pt x="403225" y="80169"/>
                  <a:pt x="311150" y="112713"/>
                  <a:pt x="228600" y="104775"/>
                </a:cubicBezTo>
                <a:cubicBezTo>
                  <a:pt x="146050" y="96838"/>
                  <a:pt x="73025" y="48419"/>
                  <a:pt x="0" y="0"/>
                </a:cubicBezTo>
              </a:path>
            </a:pathLst>
          </a:custGeom>
          <a:noFill/>
          <a:ln w="28575">
            <a:solidFill>
              <a:srgbClr val="0070C0"/>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latin typeface="Arial" panose="020B0604020202020204" pitchFamily="34" charset="0"/>
              <a:ea typeface="宋体" panose="02010600030101010101" pitchFamily="2" charset="-122"/>
            </a:endParaRPr>
          </a:p>
        </p:txBody>
      </p:sp>
      <p:sp>
        <p:nvSpPr>
          <p:cNvPr id="159" name="任意多边形 158"/>
          <p:cNvSpPr/>
          <p:nvPr/>
        </p:nvSpPr>
        <p:spPr bwMode="auto">
          <a:xfrm>
            <a:off x="3492333" y="2293206"/>
            <a:ext cx="523875" cy="428625"/>
          </a:xfrm>
          <a:custGeom>
            <a:avLst/>
            <a:gdLst>
              <a:gd name="connsiteX0" fmla="*/ 523875 w 523875"/>
              <a:gd name="connsiteY0" fmla="*/ 428625 h 428625"/>
              <a:gd name="connsiteX1" fmla="*/ 304800 w 523875"/>
              <a:gd name="connsiteY1" fmla="*/ 219075 h 428625"/>
              <a:gd name="connsiteX2" fmla="*/ 0 w 523875"/>
              <a:gd name="connsiteY2" fmla="*/ 0 h 428625"/>
            </a:gdLst>
            <a:ahLst/>
            <a:cxnLst>
              <a:cxn ang="0">
                <a:pos x="connsiteX0" y="connsiteY0"/>
              </a:cxn>
              <a:cxn ang="0">
                <a:pos x="connsiteX1" y="connsiteY1"/>
              </a:cxn>
              <a:cxn ang="0">
                <a:pos x="connsiteX2" y="connsiteY2"/>
              </a:cxn>
            </a:cxnLst>
            <a:rect l="l" t="t" r="r" b="b"/>
            <a:pathLst>
              <a:path w="523875" h="428625">
                <a:moveTo>
                  <a:pt x="523875" y="428625"/>
                </a:moveTo>
                <a:cubicBezTo>
                  <a:pt x="457994" y="359569"/>
                  <a:pt x="392113" y="290513"/>
                  <a:pt x="304800" y="219075"/>
                </a:cubicBezTo>
                <a:cubicBezTo>
                  <a:pt x="217488" y="147638"/>
                  <a:pt x="108744" y="73819"/>
                  <a:pt x="0" y="0"/>
                </a:cubicBezTo>
              </a:path>
            </a:pathLst>
          </a:custGeom>
          <a:noFill/>
          <a:ln w="28575">
            <a:solidFill>
              <a:srgbClr val="0070C0"/>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dirty="0" smtClean="0">
              <a:latin typeface="Arial" panose="020B0604020202020204" pitchFamily="34" charset="0"/>
              <a:ea typeface="宋体" panose="02010600030101010101" pitchFamily="2" charset="-122"/>
            </a:endParaRPr>
          </a:p>
        </p:txBody>
      </p:sp>
      <p:sp>
        <p:nvSpPr>
          <p:cNvPr id="161" name="任意多边形 160"/>
          <p:cNvSpPr/>
          <p:nvPr/>
        </p:nvSpPr>
        <p:spPr bwMode="auto">
          <a:xfrm>
            <a:off x="2781300" y="2836131"/>
            <a:ext cx="110958" cy="409575"/>
          </a:xfrm>
          <a:custGeom>
            <a:avLst/>
            <a:gdLst>
              <a:gd name="connsiteX0" fmla="*/ 161925 w 161925"/>
              <a:gd name="connsiteY0" fmla="*/ 409575 h 409575"/>
              <a:gd name="connsiteX1" fmla="*/ 104775 w 161925"/>
              <a:gd name="connsiteY1" fmla="*/ 219075 h 409575"/>
              <a:gd name="connsiteX2" fmla="*/ 0 w 161925"/>
              <a:gd name="connsiteY2" fmla="*/ 0 h 409575"/>
            </a:gdLst>
            <a:ahLst/>
            <a:cxnLst>
              <a:cxn ang="0">
                <a:pos x="connsiteX0" y="connsiteY0"/>
              </a:cxn>
              <a:cxn ang="0">
                <a:pos x="connsiteX1" y="connsiteY1"/>
              </a:cxn>
              <a:cxn ang="0">
                <a:pos x="connsiteX2" y="connsiteY2"/>
              </a:cxn>
            </a:cxnLst>
            <a:rect l="l" t="t" r="r" b="b"/>
            <a:pathLst>
              <a:path w="161925" h="409575">
                <a:moveTo>
                  <a:pt x="161925" y="409575"/>
                </a:moveTo>
                <a:cubicBezTo>
                  <a:pt x="146844" y="348456"/>
                  <a:pt x="131763" y="287338"/>
                  <a:pt x="104775" y="219075"/>
                </a:cubicBezTo>
                <a:cubicBezTo>
                  <a:pt x="77787" y="150812"/>
                  <a:pt x="38893" y="75406"/>
                  <a:pt x="0" y="0"/>
                </a:cubicBezTo>
              </a:path>
            </a:pathLst>
          </a:custGeom>
          <a:noFill/>
          <a:ln w="28575">
            <a:solidFill>
              <a:srgbClr val="0070C0"/>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162" name="任意多边形 161"/>
          <p:cNvSpPr/>
          <p:nvPr/>
        </p:nvSpPr>
        <p:spPr bwMode="auto">
          <a:xfrm>
            <a:off x="2739858" y="2864706"/>
            <a:ext cx="647700" cy="333375"/>
          </a:xfrm>
          <a:custGeom>
            <a:avLst/>
            <a:gdLst>
              <a:gd name="connsiteX0" fmla="*/ 647700 w 647700"/>
              <a:gd name="connsiteY0" fmla="*/ 333375 h 333375"/>
              <a:gd name="connsiteX1" fmla="*/ 390525 w 647700"/>
              <a:gd name="connsiteY1" fmla="*/ 200025 h 333375"/>
              <a:gd name="connsiteX2" fmla="*/ 76200 w 647700"/>
              <a:gd name="connsiteY2" fmla="*/ 76200 h 333375"/>
              <a:gd name="connsiteX3" fmla="*/ 0 w 647700"/>
              <a:gd name="connsiteY3" fmla="*/ 0 h 333375"/>
            </a:gdLst>
            <a:ahLst/>
            <a:cxnLst>
              <a:cxn ang="0">
                <a:pos x="connsiteX0" y="connsiteY0"/>
              </a:cxn>
              <a:cxn ang="0">
                <a:pos x="connsiteX1" y="connsiteY1"/>
              </a:cxn>
              <a:cxn ang="0">
                <a:pos x="connsiteX2" y="connsiteY2"/>
              </a:cxn>
              <a:cxn ang="0">
                <a:pos x="connsiteX3" y="connsiteY3"/>
              </a:cxn>
            </a:cxnLst>
            <a:rect l="l" t="t" r="r" b="b"/>
            <a:pathLst>
              <a:path w="647700" h="333375">
                <a:moveTo>
                  <a:pt x="647700" y="333375"/>
                </a:moveTo>
                <a:cubicBezTo>
                  <a:pt x="566737" y="288131"/>
                  <a:pt x="485775" y="242888"/>
                  <a:pt x="390525" y="200025"/>
                </a:cubicBezTo>
                <a:cubicBezTo>
                  <a:pt x="295275" y="157162"/>
                  <a:pt x="141288" y="109538"/>
                  <a:pt x="76200" y="76200"/>
                </a:cubicBezTo>
                <a:cubicBezTo>
                  <a:pt x="11112" y="42862"/>
                  <a:pt x="5556" y="21431"/>
                  <a:pt x="0" y="0"/>
                </a:cubicBezTo>
              </a:path>
            </a:pathLst>
          </a:custGeom>
          <a:noFill/>
          <a:ln w="28575">
            <a:solidFill>
              <a:srgbClr val="0070C0"/>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defTabSz="914400" eaLnBrk="1" latinLnBrk="0" hangingPunct="1">
              <a:lnSpc>
                <a:spcPct val="100000"/>
              </a:lnSpc>
              <a:buClr>
                <a:srgbClr val="CC9900"/>
              </a:buClr>
              <a:buSzTx/>
              <a:buFont typeface="Wingdings" panose="05000000000000000000" pitchFamily="2" charset="2"/>
              <a:buChar char="n"/>
            </a:pPr>
            <a:endParaRPr lang="zh-CN" altLang="en-US" smtClean="0">
              <a:latin typeface="Arial" panose="020B0604020202020204" pitchFamily="34" charset="0"/>
              <a:ea typeface="宋体" panose="02010600030101010101" pitchFamily="2" charset="-122"/>
            </a:endParaRPr>
          </a:p>
        </p:txBody>
      </p:sp>
      <p:sp>
        <p:nvSpPr>
          <p:cNvPr id="163" name="任意多边形 162"/>
          <p:cNvSpPr/>
          <p:nvPr/>
        </p:nvSpPr>
        <p:spPr bwMode="auto">
          <a:xfrm>
            <a:off x="2730333" y="2855181"/>
            <a:ext cx="1104900" cy="314325"/>
          </a:xfrm>
          <a:custGeom>
            <a:avLst/>
            <a:gdLst>
              <a:gd name="connsiteX0" fmla="*/ 1104900 w 1104900"/>
              <a:gd name="connsiteY0" fmla="*/ 314325 h 314325"/>
              <a:gd name="connsiteX1" fmla="*/ 695325 w 1104900"/>
              <a:gd name="connsiteY1" fmla="*/ 171450 h 314325"/>
              <a:gd name="connsiteX2" fmla="*/ 152400 w 1104900"/>
              <a:gd name="connsiteY2" fmla="*/ 85725 h 314325"/>
              <a:gd name="connsiteX3" fmla="*/ 0 w 1104900"/>
              <a:gd name="connsiteY3" fmla="*/ 0 h 314325"/>
            </a:gdLst>
            <a:ahLst/>
            <a:cxnLst>
              <a:cxn ang="0">
                <a:pos x="connsiteX0" y="connsiteY0"/>
              </a:cxn>
              <a:cxn ang="0">
                <a:pos x="connsiteX1" y="connsiteY1"/>
              </a:cxn>
              <a:cxn ang="0">
                <a:pos x="connsiteX2" y="connsiteY2"/>
              </a:cxn>
              <a:cxn ang="0">
                <a:pos x="connsiteX3" y="connsiteY3"/>
              </a:cxn>
            </a:cxnLst>
            <a:rect l="l" t="t" r="r" b="b"/>
            <a:pathLst>
              <a:path w="1104900" h="314325">
                <a:moveTo>
                  <a:pt x="1104900" y="314325"/>
                </a:moveTo>
                <a:cubicBezTo>
                  <a:pt x="979487" y="261937"/>
                  <a:pt x="854075" y="209550"/>
                  <a:pt x="695325" y="171450"/>
                </a:cubicBezTo>
                <a:cubicBezTo>
                  <a:pt x="536575" y="133350"/>
                  <a:pt x="268287" y="114300"/>
                  <a:pt x="152400" y="85725"/>
                </a:cubicBezTo>
                <a:cubicBezTo>
                  <a:pt x="36513" y="57150"/>
                  <a:pt x="18256" y="28575"/>
                  <a:pt x="0" y="0"/>
                </a:cubicBezTo>
              </a:path>
            </a:pathLst>
          </a:custGeom>
          <a:noFill/>
          <a:ln w="28575">
            <a:solidFill>
              <a:srgbClr val="0070C0"/>
            </a:solidFill>
            <a:prstDash val="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latin typeface="Arial" panose="020B0604020202020204" pitchFamily="34" charset="0"/>
              <a:ea typeface="宋体" panose="02010600030101010101" pitchFamily="2" charset="-122"/>
            </a:endParaRPr>
          </a:p>
        </p:txBody>
      </p:sp>
      <p:sp>
        <p:nvSpPr>
          <p:cNvPr id="170" name="圆角矩形标注 169"/>
          <p:cNvSpPr/>
          <p:nvPr/>
        </p:nvSpPr>
        <p:spPr bwMode="gray">
          <a:xfrm>
            <a:off x="4396043" y="3358306"/>
            <a:ext cx="657876" cy="306467"/>
          </a:xfrm>
          <a:prstGeom prst="wedgeRoundRectCallout">
            <a:avLst>
              <a:gd name="adj1" fmla="val -96767"/>
              <a:gd name="adj2" fmla="val 77410"/>
              <a:gd name="adj3" fmla="val 16667"/>
            </a:avLst>
          </a:prstGeom>
          <a:solidFill>
            <a:schemeClr val="accent3"/>
          </a:solidFill>
          <a:ln w="3175">
            <a:solidFill>
              <a:schemeClr val="tx2">
                <a:lumMod val="40000"/>
                <a:lumOff val="60000"/>
              </a:schemeClr>
            </a:solidFill>
            <a:round/>
          </a:ln>
          <a:effectLst/>
        </p:spPr>
        <p:txBody>
          <a:bodyPr wrap="square" lIns="0" tIns="0" rIns="0" bIns="0" rtlCol="0" anchor="ctr">
            <a:spAutoFit/>
          </a:bodyPr>
          <a:lstStyle/>
          <a:p>
            <a:pPr algn="ctr" eaLnBrk="0" hangingPunct="0"/>
            <a:r>
              <a:rPr lang="zh-CN" altLang="en-US" sz="900" dirty="0" smtClean="0">
                <a:latin typeface="微软雅黑" panose="020B0503020204020204" pitchFamily="34" charset="-122"/>
                <a:ea typeface="微软雅黑" panose="020B0503020204020204" pitchFamily="34" charset="-122"/>
              </a:rPr>
              <a:t>①安全日志采集</a:t>
            </a:r>
            <a:endParaRPr lang="zh-CN" altLang="en-US" sz="900" dirty="0">
              <a:latin typeface="微软雅黑" panose="020B0503020204020204" pitchFamily="34" charset="-122"/>
              <a:ea typeface="微软雅黑" panose="020B0503020204020204" pitchFamily="34" charset="-122"/>
            </a:endParaRPr>
          </a:p>
        </p:txBody>
      </p:sp>
      <p:sp>
        <p:nvSpPr>
          <p:cNvPr id="177" name="圆角矩形标注 176"/>
          <p:cNvSpPr/>
          <p:nvPr/>
        </p:nvSpPr>
        <p:spPr bwMode="gray">
          <a:xfrm>
            <a:off x="1050925" y="781906"/>
            <a:ext cx="1268412" cy="459700"/>
          </a:xfrm>
          <a:prstGeom prst="wedgeRoundRectCallout">
            <a:avLst>
              <a:gd name="adj1" fmla="val -13506"/>
              <a:gd name="adj2" fmla="val 110193"/>
              <a:gd name="adj3" fmla="val 16667"/>
            </a:avLst>
          </a:prstGeom>
          <a:solidFill>
            <a:schemeClr val="accent3"/>
          </a:solidFill>
          <a:ln w="3175">
            <a:solidFill>
              <a:schemeClr val="tx2">
                <a:lumMod val="40000"/>
                <a:lumOff val="60000"/>
              </a:schemeClr>
            </a:solidFill>
            <a:round/>
          </a:ln>
          <a:effectLst/>
        </p:spPr>
        <p:txBody>
          <a:bodyPr wrap="square" lIns="0" tIns="0" rIns="0" bIns="0" rtlCol="0" anchor="ctr">
            <a:spAutoFit/>
          </a:bodyPr>
          <a:lstStyle/>
          <a:p>
            <a:pPr eaLnBrk="0" hangingPunct="0"/>
            <a:r>
              <a:rPr lang="zh-CN" altLang="en-US" sz="900" dirty="0" smtClean="0">
                <a:latin typeface="微软雅黑" panose="020B0503020204020204" pitchFamily="34" charset="-122"/>
                <a:ea typeface="微软雅黑" panose="020B0503020204020204" pitchFamily="34" charset="-122"/>
              </a:rPr>
              <a:t>②安全事件关联分析</a:t>
            </a:r>
            <a:endParaRPr lang="en-US" altLang="zh-CN" sz="900" dirty="0" smtClean="0">
              <a:latin typeface="微软雅黑" panose="020B0503020204020204" pitchFamily="34" charset="-122"/>
              <a:ea typeface="微软雅黑" panose="020B0503020204020204" pitchFamily="34" charset="-122"/>
            </a:endParaRPr>
          </a:p>
          <a:p>
            <a:pPr eaLnBrk="0" hangingPunct="0"/>
            <a:r>
              <a:rPr lang="zh-CN" altLang="en-US" sz="900" dirty="0" smtClean="0">
                <a:latin typeface="微软雅黑" panose="020B0503020204020204" pitchFamily="34" charset="-122"/>
                <a:ea typeface="微软雅黑" panose="020B0503020204020204" pitchFamily="34" charset="-122"/>
              </a:rPr>
              <a:t>③安全态势呈现</a:t>
            </a:r>
            <a:endParaRPr lang="en-US" altLang="zh-CN" sz="900" dirty="0" smtClean="0">
              <a:latin typeface="微软雅黑" panose="020B0503020204020204" pitchFamily="34" charset="-122"/>
              <a:ea typeface="微软雅黑" panose="020B0503020204020204" pitchFamily="34" charset="-122"/>
            </a:endParaRPr>
          </a:p>
          <a:p>
            <a:pPr eaLnBrk="0" hangingPunct="0"/>
            <a:r>
              <a:rPr lang="zh-CN" altLang="en-US" sz="900" dirty="0" smtClean="0">
                <a:latin typeface="微软雅黑" panose="020B0503020204020204" pitchFamily="34" charset="-122"/>
                <a:ea typeface="微软雅黑" panose="020B0503020204020204" pitchFamily="34" charset="-122"/>
              </a:rPr>
              <a:t>④安全策略响应</a:t>
            </a:r>
            <a:endParaRPr lang="zh-CN" altLang="en-US" sz="900" dirty="0" smtClean="0">
              <a:latin typeface="微软雅黑" panose="020B0503020204020204" pitchFamily="34" charset="-122"/>
              <a:ea typeface="微软雅黑" panose="020B0503020204020204" pitchFamily="34" charset="-122"/>
            </a:endParaRPr>
          </a:p>
        </p:txBody>
      </p:sp>
      <p:grpSp>
        <p:nvGrpSpPr>
          <p:cNvPr id="9" name="组合 248"/>
          <p:cNvGrpSpPr/>
          <p:nvPr/>
        </p:nvGrpSpPr>
        <p:grpSpPr>
          <a:xfrm>
            <a:off x="981074" y="1397856"/>
            <a:ext cx="1628775" cy="1066800"/>
            <a:chOff x="981074" y="1101725"/>
            <a:chExt cx="1628775" cy="1066800"/>
          </a:xfrm>
        </p:grpSpPr>
        <p:sp>
          <p:nvSpPr>
            <p:cNvPr id="19" name="圆角矩形 18"/>
            <p:cNvSpPr/>
            <p:nvPr/>
          </p:nvSpPr>
          <p:spPr bwMode="auto">
            <a:xfrm>
              <a:off x="1352551" y="1416050"/>
              <a:ext cx="900514" cy="752475"/>
            </a:xfrm>
            <a:prstGeom prst="roundRect">
              <a:avLst/>
            </a:prstGeom>
            <a:solidFill>
              <a:schemeClr val="bg1">
                <a:lumMod val="85000"/>
                <a:alpha val="50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lvl="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a:pPr>
              <a:endParaRPr kumimoji="0" lang="zh-CN" altLang="en-US" sz="1600" b="0" i="0" u="none" strike="noStrike" kern="0" cap="none" spc="0" normalizeH="0" baseline="0" noProof="0">
                <a:ln>
                  <a:noFill/>
                </a:ln>
                <a:effectLst/>
                <a:uLnTx/>
                <a:uFillTx/>
                <a:latin typeface="FrutigerNext LT Medium"/>
                <a:ea typeface="宋体" panose="02010600030101010101" pitchFamily="2" charset="-122"/>
              </a:endParaRPr>
            </a:p>
          </p:txBody>
        </p:sp>
        <p:pic>
          <p:nvPicPr>
            <p:cNvPr id="62" name="Picture 797" descr="图片19"/>
            <p:cNvPicPr>
              <a:picLocks noChangeAspect="1" noChangeArrowheads="1"/>
            </p:cNvPicPr>
            <p:nvPr/>
          </p:nvPicPr>
          <p:blipFill>
            <a:blip r:embed="rId20" cstate="print"/>
            <a:srcRect/>
            <a:stretch>
              <a:fillRect/>
            </a:stretch>
          </p:blipFill>
          <p:spPr bwMode="auto">
            <a:xfrm>
              <a:off x="1475732" y="1758666"/>
              <a:ext cx="573821" cy="371759"/>
            </a:xfrm>
            <a:prstGeom prst="rect">
              <a:avLst/>
            </a:prstGeom>
            <a:noFill/>
          </p:spPr>
        </p:pic>
        <p:pic>
          <p:nvPicPr>
            <p:cNvPr id="63" name="Picture 461" descr="图片240"/>
            <p:cNvPicPr>
              <a:picLocks noChangeAspect="1" noChangeArrowheads="1"/>
            </p:cNvPicPr>
            <p:nvPr/>
          </p:nvPicPr>
          <p:blipFill>
            <a:blip r:embed="rId3" cstate="print"/>
            <a:srcRect/>
            <a:stretch>
              <a:fillRect/>
            </a:stretch>
          </p:blipFill>
          <p:spPr bwMode="auto">
            <a:xfrm>
              <a:off x="2048571" y="1822751"/>
              <a:ext cx="183400" cy="204364"/>
            </a:xfrm>
            <a:prstGeom prst="rect">
              <a:avLst/>
            </a:prstGeom>
            <a:noFill/>
          </p:spPr>
        </p:pic>
        <p:sp>
          <p:nvSpPr>
            <p:cNvPr id="70" name="TextBox 69"/>
            <p:cNvSpPr txBox="1"/>
            <p:nvPr/>
          </p:nvSpPr>
          <p:spPr>
            <a:xfrm>
              <a:off x="981074" y="1101725"/>
              <a:ext cx="1628775" cy="246221"/>
            </a:xfrm>
            <a:prstGeom prst="rect">
              <a:avLst/>
            </a:prstGeom>
            <a:noFill/>
          </p:spPr>
          <p:txBody>
            <a:bodyPr wrap="square" rtlCol="0">
              <a:spAutoFit/>
            </a:bodyPr>
            <a:lstStyle/>
            <a:p>
              <a:r>
                <a:rPr lang="en-US" altLang="zh-CN" sz="1000" b="1" dirty="0" smtClean="0">
                  <a:solidFill>
                    <a:srgbClr val="FF0000"/>
                  </a:solidFill>
                  <a:latin typeface="+mj-lt"/>
                  <a:ea typeface="+mn-ea"/>
                  <a:cs typeface="Arial" panose="020B0604020202020204" pitchFamily="34" charset="0"/>
                </a:rPr>
                <a:t>Controller</a:t>
              </a:r>
              <a:r>
                <a:rPr lang="zh-CN" altLang="en-US" sz="1000" b="1" dirty="0" smtClean="0">
                  <a:solidFill>
                    <a:srgbClr val="FF0000"/>
                  </a:solidFill>
                  <a:latin typeface="+mj-lt"/>
                  <a:ea typeface="+mn-ea"/>
                  <a:cs typeface="Arial" panose="020B0604020202020204" pitchFamily="34" charset="0"/>
                </a:rPr>
                <a:t>安全协同组件</a:t>
              </a:r>
              <a:endParaRPr lang="en-US" altLang="zh-CN" sz="1000" b="1" dirty="0">
                <a:solidFill>
                  <a:srgbClr val="FF0000"/>
                </a:solidFill>
                <a:latin typeface="+mj-lt"/>
                <a:ea typeface="+mn-ea"/>
                <a:cs typeface="Arial" panose="020B0604020202020204" pitchFamily="34" charset="0"/>
              </a:endParaRPr>
            </a:p>
          </p:txBody>
        </p:sp>
        <p:grpSp>
          <p:nvGrpSpPr>
            <p:cNvPr id="11" name="Group 200"/>
            <p:cNvGrpSpPr>
              <a:grpSpLocks noChangeAspect="1"/>
            </p:cNvGrpSpPr>
            <p:nvPr/>
          </p:nvGrpSpPr>
          <p:grpSpPr bwMode="auto">
            <a:xfrm>
              <a:off x="2316144" y="1685924"/>
              <a:ext cx="250677" cy="246063"/>
              <a:chOff x="428" y="2033"/>
              <a:chExt cx="501" cy="421"/>
            </a:xfrm>
          </p:grpSpPr>
          <p:sp>
            <p:nvSpPr>
              <p:cNvPr id="194" name="Freeform 201"/>
              <p:cNvSpPr>
                <a:spLocks noChangeAspect="1"/>
              </p:cNvSpPr>
              <p:nvPr/>
            </p:nvSpPr>
            <p:spPr bwMode="auto">
              <a:xfrm>
                <a:off x="847" y="2358"/>
                <a:ext cx="60" cy="68"/>
              </a:xfrm>
              <a:custGeom>
                <a:avLst/>
                <a:gdLst>
                  <a:gd name="T0" fmla="*/ 0 w 60"/>
                  <a:gd name="T1" fmla="*/ 56 h 68"/>
                  <a:gd name="T2" fmla="*/ 4 w 60"/>
                  <a:gd name="T3" fmla="*/ 68 h 68"/>
                  <a:gd name="T4" fmla="*/ 60 w 60"/>
                  <a:gd name="T5" fmla="*/ 8 h 68"/>
                  <a:gd name="T6" fmla="*/ 60 w 60"/>
                  <a:gd name="T7" fmla="*/ 0 h 68"/>
                  <a:gd name="T8" fmla="*/ 12 w 60"/>
                  <a:gd name="T9" fmla="*/ 38 h 68"/>
                  <a:gd name="T10" fmla="*/ 0 w 60"/>
                  <a:gd name="T11" fmla="*/ 56 h 68"/>
                  <a:gd name="T12" fmla="*/ 0 60000 65536"/>
                  <a:gd name="T13" fmla="*/ 0 60000 65536"/>
                  <a:gd name="T14" fmla="*/ 0 60000 65536"/>
                  <a:gd name="T15" fmla="*/ 0 60000 65536"/>
                  <a:gd name="T16" fmla="*/ 0 60000 65536"/>
                  <a:gd name="T17" fmla="*/ 0 60000 65536"/>
                  <a:gd name="T18" fmla="*/ 0 w 60"/>
                  <a:gd name="T19" fmla="*/ 0 h 68"/>
                  <a:gd name="T20" fmla="*/ 60 w 60"/>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0" h="68">
                    <a:moveTo>
                      <a:pt x="0" y="56"/>
                    </a:moveTo>
                    <a:lnTo>
                      <a:pt x="4" y="68"/>
                    </a:lnTo>
                    <a:lnTo>
                      <a:pt x="60" y="8"/>
                    </a:lnTo>
                    <a:lnTo>
                      <a:pt x="60" y="0"/>
                    </a:lnTo>
                    <a:lnTo>
                      <a:pt x="12" y="38"/>
                    </a:lnTo>
                    <a:lnTo>
                      <a:pt x="0" y="56"/>
                    </a:lnTo>
                    <a:close/>
                  </a:path>
                </a:pathLst>
              </a:custGeom>
              <a:solidFill>
                <a:srgbClr val="0B3C68"/>
              </a:solidFill>
              <a:ln w="9525">
                <a:noFill/>
                <a:round/>
              </a:ln>
            </p:spPr>
            <p:txBody>
              <a:bodyPr/>
              <a:lstStyle/>
              <a:p>
                <a:endParaRPr lang="zh-CN" altLang="en-US"/>
              </a:p>
            </p:txBody>
          </p:sp>
          <p:sp>
            <p:nvSpPr>
              <p:cNvPr id="195" name="Freeform 202"/>
              <p:cNvSpPr>
                <a:spLocks noChangeAspect="1"/>
              </p:cNvSpPr>
              <p:nvPr/>
            </p:nvSpPr>
            <p:spPr bwMode="auto">
              <a:xfrm>
                <a:off x="631" y="2354"/>
                <a:ext cx="220" cy="74"/>
              </a:xfrm>
              <a:custGeom>
                <a:avLst/>
                <a:gdLst>
                  <a:gd name="T0" fmla="*/ 220 w 220"/>
                  <a:gd name="T1" fmla="*/ 66 h 74"/>
                  <a:gd name="T2" fmla="*/ 0 w 220"/>
                  <a:gd name="T3" fmla="*/ 0 h 74"/>
                  <a:gd name="T4" fmla="*/ 0 w 220"/>
                  <a:gd name="T5" fmla="*/ 4 h 74"/>
                  <a:gd name="T6" fmla="*/ 220 w 220"/>
                  <a:gd name="T7" fmla="*/ 74 h 74"/>
                  <a:gd name="T8" fmla="*/ 220 w 220"/>
                  <a:gd name="T9" fmla="*/ 66 h 74"/>
                  <a:gd name="T10" fmla="*/ 0 60000 65536"/>
                  <a:gd name="T11" fmla="*/ 0 60000 65536"/>
                  <a:gd name="T12" fmla="*/ 0 60000 65536"/>
                  <a:gd name="T13" fmla="*/ 0 60000 65536"/>
                  <a:gd name="T14" fmla="*/ 0 60000 65536"/>
                  <a:gd name="T15" fmla="*/ 0 w 220"/>
                  <a:gd name="T16" fmla="*/ 0 h 74"/>
                  <a:gd name="T17" fmla="*/ 220 w 220"/>
                  <a:gd name="T18" fmla="*/ 74 h 74"/>
                </a:gdLst>
                <a:ahLst/>
                <a:cxnLst>
                  <a:cxn ang="T10">
                    <a:pos x="T0" y="T1"/>
                  </a:cxn>
                  <a:cxn ang="T11">
                    <a:pos x="T2" y="T3"/>
                  </a:cxn>
                  <a:cxn ang="T12">
                    <a:pos x="T4" y="T5"/>
                  </a:cxn>
                  <a:cxn ang="T13">
                    <a:pos x="T6" y="T7"/>
                  </a:cxn>
                  <a:cxn ang="T14">
                    <a:pos x="T8" y="T9"/>
                  </a:cxn>
                </a:cxnLst>
                <a:rect l="T15" t="T16" r="T17" b="T18"/>
                <a:pathLst>
                  <a:path w="220" h="74">
                    <a:moveTo>
                      <a:pt x="220" y="66"/>
                    </a:moveTo>
                    <a:lnTo>
                      <a:pt x="0" y="0"/>
                    </a:lnTo>
                    <a:lnTo>
                      <a:pt x="0" y="4"/>
                    </a:lnTo>
                    <a:lnTo>
                      <a:pt x="220" y="74"/>
                    </a:lnTo>
                    <a:lnTo>
                      <a:pt x="220" y="66"/>
                    </a:lnTo>
                    <a:close/>
                  </a:path>
                </a:pathLst>
              </a:custGeom>
              <a:solidFill>
                <a:srgbClr val="8BA6BD"/>
              </a:solidFill>
              <a:ln w="9525">
                <a:noFill/>
                <a:round/>
              </a:ln>
            </p:spPr>
            <p:txBody>
              <a:bodyPr/>
              <a:lstStyle/>
              <a:p>
                <a:endParaRPr lang="zh-CN" altLang="en-US"/>
              </a:p>
            </p:txBody>
          </p:sp>
          <p:sp>
            <p:nvSpPr>
              <p:cNvPr id="196" name="Freeform 203"/>
              <p:cNvSpPr>
                <a:spLocks noChangeAspect="1"/>
              </p:cNvSpPr>
              <p:nvPr/>
            </p:nvSpPr>
            <p:spPr bwMode="auto">
              <a:xfrm>
                <a:off x="631" y="2300"/>
                <a:ext cx="278" cy="122"/>
              </a:xfrm>
              <a:custGeom>
                <a:avLst/>
                <a:gdLst>
                  <a:gd name="T0" fmla="*/ 56 w 278"/>
                  <a:gd name="T1" fmla="*/ 0 h 122"/>
                  <a:gd name="T2" fmla="*/ 278 w 278"/>
                  <a:gd name="T3" fmla="*/ 56 h 122"/>
                  <a:gd name="T4" fmla="*/ 220 w 278"/>
                  <a:gd name="T5" fmla="*/ 122 h 122"/>
                  <a:gd name="T6" fmla="*/ 0 w 278"/>
                  <a:gd name="T7" fmla="*/ 54 h 122"/>
                  <a:gd name="T8" fmla="*/ 56 w 278"/>
                  <a:gd name="T9" fmla="*/ 0 h 122"/>
                  <a:gd name="T10" fmla="*/ 0 60000 65536"/>
                  <a:gd name="T11" fmla="*/ 0 60000 65536"/>
                  <a:gd name="T12" fmla="*/ 0 60000 65536"/>
                  <a:gd name="T13" fmla="*/ 0 60000 65536"/>
                  <a:gd name="T14" fmla="*/ 0 60000 65536"/>
                  <a:gd name="T15" fmla="*/ 0 w 278"/>
                  <a:gd name="T16" fmla="*/ 0 h 122"/>
                  <a:gd name="T17" fmla="*/ 278 w 278"/>
                  <a:gd name="T18" fmla="*/ 122 h 122"/>
                </a:gdLst>
                <a:ahLst/>
                <a:cxnLst>
                  <a:cxn ang="T10">
                    <a:pos x="T0" y="T1"/>
                  </a:cxn>
                  <a:cxn ang="T11">
                    <a:pos x="T2" y="T3"/>
                  </a:cxn>
                  <a:cxn ang="T12">
                    <a:pos x="T4" y="T5"/>
                  </a:cxn>
                  <a:cxn ang="T13">
                    <a:pos x="T6" y="T7"/>
                  </a:cxn>
                  <a:cxn ang="T14">
                    <a:pos x="T8" y="T9"/>
                  </a:cxn>
                </a:cxnLst>
                <a:rect l="T15" t="T16" r="T17" b="T18"/>
                <a:pathLst>
                  <a:path w="278" h="122">
                    <a:moveTo>
                      <a:pt x="56" y="0"/>
                    </a:moveTo>
                    <a:lnTo>
                      <a:pt x="278" y="56"/>
                    </a:lnTo>
                    <a:lnTo>
                      <a:pt x="220" y="122"/>
                    </a:lnTo>
                    <a:lnTo>
                      <a:pt x="0" y="54"/>
                    </a:lnTo>
                    <a:lnTo>
                      <a:pt x="56" y="0"/>
                    </a:lnTo>
                    <a:close/>
                  </a:path>
                </a:pathLst>
              </a:custGeom>
              <a:solidFill>
                <a:srgbClr val="456488"/>
              </a:solidFill>
              <a:ln w="9525">
                <a:noFill/>
                <a:round/>
              </a:ln>
            </p:spPr>
            <p:txBody>
              <a:bodyPr/>
              <a:lstStyle/>
              <a:p>
                <a:endParaRPr lang="zh-CN" altLang="en-US"/>
              </a:p>
            </p:txBody>
          </p:sp>
          <p:sp>
            <p:nvSpPr>
              <p:cNvPr id="197" name="Freeform 204"/>
              <p:cNvSpPr>
                <a:spLocks noChangeAspect="1"/>
              </p:cNvSpPr>
              <p:nvPr/>
            </p:nvSpPr>
            <p:spPr bwMode="auto">
              <a:xfrm>
                <a:off x="709" y="2064"/>
                <a:ext cx="220" cy="22"/>
              </a:xfrm>
              <a:custGeom>
                <a:avLst/>
                <a:gdLst>
                  <a:gd name="T0" fmla="*/ 256 w 110"/>
                  <a:gd name="T1" fmla="*/ 0 h 11"/>
                  <a:gd name="T2" fmla="*/ 3328 w 110"/>
                  <a:gd name="T3" fmla="*/ 64 h 11"/>
                  <a:gd name="T4" fmla="*/ 6848 w 110"/>
                  <a:gd name="T5" fmla="*/ 512 h 11"/>
                  <a:gd name="T6" fmla="*/ 7040 w 110"/>
                  <a:gd name="T7" fmla="*/ 640 h 11"/>
                  <a:gd name="T8" fmla="*/ 6784 w 110"/>
                  <a:gd name="T9" fmla="*/ 704 h 11"/>
                  <a:gd name="T10" fmla="*/ 0 w 110"/>
                  <a:gd name="T11" fmla="*/ 192 h 11"/>
                  <a:gd name="T12" fmla="*/ 256 w 110"/>
                  <a:gd name="T13" fmla="*/ 0 h 11"/>
                  <a:gd name="T14" fmla="*/ 0 60000 65536"/>
                  <a:gd name="T15" fmla="*/ 0 60000 65536"/>
                  <a:gd name="T16" fmla="*/ 0 60000 65536"/>
                  <a:gd name="T17" fmla="*/ 0 60000 65536"/>
                  <a:gd name="T18" fmla="*/ 0 60000 65536"/>
                  <a:gd name="T19" fmla="*/ 0 60000 65536"/>
                  <a:gd name="T20" fmla="*/ 0 60000 65536"/>
                  <a:gd name="T21" fmla="*/ 0 w 110"/>
                  <a:gd name="T22" fmla="*/ 0 h 11"/>
                  <a:gd name="T23" fmla="*/ 110 w 110"/>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1">
                    <a:moveTo>
                      <a:pt x="4" y="0"/>
                    </a:moveTo>
                    <a:cubicBezTo>
                      <a:pt x="4" y="0"/>
                      <a:pt x="40" y="1"/>
                      <a:pt x="52" y="1"/>
                    </a:cubicBezTo>
                    <a:cubicBezTo>
                      <a:pt x="64" y="2"/>
                      <a:pt x="107" y="8"/>
                      <a:pt x="107" y="8"/>
                    </a:cubicBezTo>
                    <a:cubicBezTo>
                      <a:pt x="107" y="8"/>
                      <a:pt x="110" y="8"/>
                      <a:pt x="110" y="10"/>
                    </a:cubicBezTo>
                    <a:cubicBezTo>
                      <a:pt x="109" y="11"/>
                      <a:pt x="106" y="11"/>
                      <a:pt x="106" y="11"/>
                    </a:cubicBezTo>
                    <a:cubicBezTo>
                      <a:pt x="0" y="3"/>
                      <a:pt x="0" y="3"/>
                      <a:pt x="0" y="3"/>
                    </a:cubicBezTo>
                    <a:cubicBezTo>
                      <a:pt x="0" y="3"/>
                      <a:pt x="0" y="0"/>
                      <a:pt x="4" y="0"/>
                    </a:cubicBezTo>
                    <a:close/>
                  </a:path>
                </a:pathLst>
              </a:custGeom>
              <a:solidFill>
                <a:srgbClr val="456488"/>
              </a:solidFill>
              <a:ln w="9525">
                <a:noFill/>
                <a:round/>
              </a:ln>
            </p:spPr>
            <p:txBody>
              <a:bodyPr/>
              <a:lstStyle/>
              <a:p>
                <a:endParaRPr lang="zh-CN" altLang="en-US"/>
              </a:p>
            </p:txBody>
          </p:sp>
          <p:sp>
            <p:nvSpPr>
              <p:cNvPr id="198" name="Freeform 205"/>
              <p:cNvSpPr>
                <a:spLocks noChangeAspect="1"/>
              </p:cNvSpPr>
              <p:nvPr/>
            </p:nvSpPr>
            <p:spPr bwMode="auto">
              <a:xfrm>
                <a:off x="885" y="2308"/>
                <a:ext cx="16" cy="32"/>
              </a:xfrm>
              <a:custGeom>
                <a:avLst/>
                <a:gdLst>
                  <a:gd name="T0" fmla="*/ 512 w 8"/>
                  <a:gd name="T1" fmla="*/ 128 h 16"/>
                  <a:gd name="T2" fmla="*/ 384 w 8"/>
                  <a:gd name="T3" fmla="*/ 832 h 16"/>
                  <a:gd name="T4" fmla="*/ 128 w 8"/>
                  <a:gd name="T5" fmla="*/ 1024 h 16"/>
                  <a:gd name="T6" fmla="*/ 0 w 8"/>
                  <a:gd name="T7" fmla="*/ 0 h 16"/>
                  <a:gd name="T8" fmla="*/ 512 w 8"/>
                  <a:gd name="T9" fmla="*/ 128 h 16"/>
                  <a:gd name="T10" fmla="*/ 0 60000 65536"/>
                  <a:gd name="T11" fmla="*/ 0 60000 65536"/>
                  <a:gd name="T12" fmla="*/ 0 60000 65536"/>
                  <a:gd name="T13" fmla="*/ 0 60000 65536"/>
                  <a:gd name="T14" fmla="*/ 0 60000 65536"/>
                  <a:gd name="T15" fmla="*/ 0 w 8"/>
                  <a:gd name="T16" fmla="*/ 0 h 16"/>
                  <a:gd name="T17" fmla="*/ 8 w 8"/>
                  <a:gd name="T18" fmla="*/ 16 h 16"/>
                </a:gdLst>
                <a:ahLst/>
                <a:cxnLst>
                  <a:cxn ang="T10">
                    <a:pos x="T0" y="T1"/>
                  </a:cxn>
                  <a:cxn ang="T11">
                    <a:pos x="T2" y="T3"/>
                  </a:cxn>
                  <a:cxn ang="T12">
                    <a:pos x="T4" y="T5"/>
                  </a:cxn>
                  <a:cxn ang="T13">
                    <a:pos x="T6" y="T7"/>
                  </a:cxn>
                  <a:cxn ang="T14">
                    <a:pos x="T8" y="T9"/>
                  </a:cxn>
                </a:cxnLst>
                <a:rect l="T15" t="T16" r="T17" b="T18"/>
                <a:pathLst>
                  <a:path w="8" h="16">
                    <a:moveTo>
                      <a:pt x="8" y="2"/>
                    </a:moveTo>
                    <a:cubicBezTo>
                      <a:pt x="8" y="2"/>
                      <a:pt x="6" y="10"/>
                      <a:pt x="6" y="13"/>
                    </a:cubicBezTo>
                    <a:cubicBezTo>
                      <a:pt x="5" y="15"/>
                      <a:pt x="2" y="16"/>
                      <a:pt x="2" y="16"/>
                    </a:cubicBezTo>
                    <a:cubicBezTo>
                      <a:pt x="0" y="0"/>
                      <a:pt x="0" y="0"/>
                      <a:pt x="0" y="0"/>
                    </a:cubicBezTo>
                    <a:lnTo>
                      <a:pt x="8" y="2"/>
                    </a:lnTo>
                    <a:close/>
                  </a:path>
                </a:pathLst>
              </a:custGeom>
              <a:solidFill>
                <a:srgbClr val="0B3C68"/>
              </a:solidFill>
              <a:ln w="9525">
                <a:noFill/>
                <a:round/>
              </a:ln>
            </p:spPr>
            <p:txBody>
              <a:bodyPr/>
              <a:lstStyle/>
              <a:p>
                <a:endParaRPr lang="zh-CN" altLang="en-US"/>
              </a:p>
            </p:txBody>
          </p:sp>
          <p:sp>
            <p:nvSpPr>
              <p:cNvPr id="199" name="Freeform 206"/>
              <p:cNvSpPr>
                <a:spLocks noChangeAspect="1"/>
              </p:cNvSpPr>
              <p:nvPr/>
            </p:nvSpPr>
            <p:spPr bwMode="auto">
              <a:xfrm>
                <a:off x="711" y="2258"/>
                <a:ext cx="182" cy="82"/>
              </a:xfrm>
              <a:custGeom>
                <a:avLst/>
                <a:gdLst>
                  <a:gd name="T0" fmla="*/ 0 w 91"/>
                  <a:gd name="T1" fmla="*/ 0 h 41"/>
                  <a:gd name="T2" fmla="*/ 64 w 91"/>
                  <a:gd name="T3" fmla="*/ 1088 h 41"/>
                  <a:gd name="T4" fmla="*/ 768 w 91"/>
                  <a:gd name="T5" fmla="*/ 1280 h 41"/>
                  <a:gd name="T6" fmla="*/ 2880 w 91"/>
                  <a:gd name="T7" fmla="*/ 1472 h 41"/>
                  <a:gd name="T8" fmla="*/ 4928 w 91"/>
                  <a:gd name="T9" fmla="*/ 2432 h 41"/>
                  <a:gd name="T10" fmla="*/ 5696 w 91"/>
                  <a:gd name="T11" fmla="*/ 2624 h 41"/>
                  <a:gd name="T12" fmla="*/ 5824 w 91"/>
                  <a:gd name="T13" fmla="*/ 1472 h 41"/>
                  <a:gd name="T14" fmla="*/ 0 w 91"/>
                  <a:gd name="T15" fmla="*/ 0 h 41"/>
                  <a:gd name="T16" fmla="*/ 0 60000 65536"/>
                  <a:gd name="T17" fmla="*/ 0 60000 65536"/>
                  <a:gd name="T18" fmla="*/ 0 60000 65536"/>
                  <a:gd name="T19" fmla="*/ 0 60000 65536"/>
                  <a:gd name="T20" fmla="*/ 0 60000 65536"/>
                  <a:gd name="T21" fmla="*/ 0 60000 65536"/>
                  <a:gd name="T22" fmla="*/ 0 60000 65536"/>
                  <a:gd name="T23" fmla="*/ 0 60000 65536"/>
                  <a:gd name="T24" fmla="*/ 0 w 91"/>
                  <a:gd name="T25" fmla="*/ 0 h 41"/>
                  <a:gd name="T26" fmla="*/ 91 w 91"/>
                  <a:gd name="T27" fmla="*/ 41 h 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 h="41">
                    <a:moveTo>
                      <a:pt x="0" y="0"/>
                    </a:moveTo>
                    <a:cubicBezTo>
                      <a:pt x="0" y="0"/>
                      <a:pt x="1" y="12"/>
                      <a:pt x="1" y="17"/>
                    </a:cubicBezTo>
                    <a:cubicBezTo>
                      <a:pt x="5" y="18"/>
                      <a:pt x="9" y="19"/>
                      <a:pt x="12" y="20"/>
                    </a:cubicBezTo>
                    <a:cubicBezTo>
                      <a:pt x="16" y="20"/>
                      <a:pt x="30" y="18"/>
                      <a:pt x="45" y="23"/>
                    </a:cubicBezTo>
                    <a:cubicBezTo>
                      <a:pt x="59" y="27"/>
                      <a:pt x="71" y="36"/>
                      <a:pt x="77" y="38"/>
                    </a:cubicBezTo>
                    <a:cubicBezTo>
                      <a:pt x="82" y="39"/>
                      <a:pt x="89" y="41"/>
                      <a:pt x="89" y="41"/>
                    </a:cubicBezTo>
                    <a:cubicBezTo>
                      <a:pt x="91" y="23"/>
                      <a:pt x="91" y="23"/>
                      <a:pt x="91" y="23"/>
                    </a:cubicBezTo>
                    <a:lnTo>
                      <a:pt x="0" y="0"/>
                    </a:lnTo>
                    <a:close/>
                  </a:path>
                </a:pathLst>
              </a:custGeom>
              <a:solidFill>
                <a:srgbClr val="5D7695"/>
              </a:solidFill>
              <a:ln w="9525">
                <a:noFill/>
                <a:round/>
              </a:ln>
            </p:spPr>
            <p:txBody>
              <a:bodyPr/>
              <a:lstStyle/>
              <a:p>
                <a:endParaRPr lang="zh-CN" altLang="en-US"/>
              </a:p>
            </p:txBody>
          </p:sp>
          <p:sp>
            <p:nvSpPr>
              <p:cNvPr id="200" name="Freeform 207"/>
              <p:cNvSpPr>
                <a:spLocks noChangeAspect="1"/>
              </p:cNvSpPr>
              <p:nvPr/>
            </p:nvSpPr>
            <p:spPr bwMode="auto">
              <a:xfrm>
                <a:off x="905" y="2084"/>
                <a:ext cx="24" cy="230"/>
              </a:xfrm>
              <a:custGeom>
                <a:avLst/>
                <a:gdLst>
                  <a:gd name="T0" fmla="*/ 2 w 24"/>
                  <a:gd name="T1" fmla="*/ 230 h 230"/>
                  <a:gd name="T2" fmla="*/ 8 w 24"/>
                  <a:gd name="T3" fmla="*/ 224 h 230"/>
                  <a:gd name="T4" fmla="*/ 24 w 24"/>
                  <a:gd name="T5" fmla="*/ 0 h 230"/>
                  <a:gd name="T6" fmla="*/ 18 w 24"/>
                  <a:gd name="T7" fmla="*/ 0 h 230"/>
                  <a:gd name="T8" fmla="*/ 0 w 24"/>
                  <a:gd name="T9" fmla="*/ 228 h 230"/>
                  <a:gd name="T10" fmla="*/ 2 w 24"/>
                  <a:gd name="T11" fmla="*/ 230 h 230"/>
                  <a:gd name="T12" fmla="*/ 0 60000 65536"/>
                  <a:gd name="T13" fmla="*/ 0 60000 65536"/>
                  <a:gd name="T14" fmla="*/ 0 60000 65536"/>
                  <a:gd name="T15" fmla="*/ 0 60000 65536"/>
                  <a:gd name="T16" fmla="*/ 0 60000 65536"/>
                  <a:gd name="T17" fmla="*/ 0 60000 65536"/>
                  <a:gd name="T18" fmla="*/ 0 w 24"/>
                  <a:gd name="T19" fmla="*/ 0 h 230"/>
                  <a:gd name="T20" fmla="*/ 24 w 24"/>
                  <a:gd name="T21" fmla="*/ 230 h 230"/>
                </a:gdLst>
                <a:ahLst/>
                <a:cxnLst>
                  <a:cxn ang="T12">
                    <a:pos x="T0" y="T1"/>
                  </a:cxn>
                  <a:cxn ang="T13">
                    <a:pos x="T2" y="T3"/>
                  </a:cxn>
                  <a:cxn ang="T14">
                    <a:pos x="T4" y="T5"/>
                  </a:cxn>
                  <a:cxn ang="T15">
                    <a:pos x="T6" y="T7"/>
                  </a:cxn>
                  <a:cxn ang="T16">
                    <a:pos x="T8" y="T9"/>
                  </a:cxn>
                  <a:cxn ang="T17">
                    <a:pos x="T10" y="T11"/>
                  </a:cxn>
                </a:cxnLst>
                <a:rect l="T18" t="T19" r="T20" b="T21"/>
                <a:pathLst>
                  <a:path w="24" h="230">
                    <a:moveTo>
                      <a:pt x="2" y="230"/>
                    </a:moveTo>
                    <a:lnTo>
                      <a:pt x="8" y="224"/>
                    </a:lnTo>
                    <a:lnTo>
                      <a:pt x="24" y="0"/>
                    </a:lnTo>
                    <a:lnTo>
                      <a:pt x="18" y="0"/>
                    </a:lnTo>
                    <a:lnTo>
                      <a:pt x="0" y="228"/>
                    </a:lnTo>
                    <a:lnTo>
                      <a:pt x="2" y="230"/>
                    </a:lnTo>
                    <a:close/>
                  </a:path>
                </a:pathLst>
              </a:custGeom>
              <a:solidFill>
                <a:srgbClr val="0B3C68"/>
              </a:solidFill>
              <a:ln w="9525">
                <a:noFill/>
                <a:round/>
              </a:ln>
            </p:spPr>
            <p:txBody>
              <a:bodyPr/>
              <a:lstStyle/>
              <a:p>
                <a:endParaRPr lang="zh-CN" altLang="en-US"/>
              </a:p>
            </p:txBody>
          </p:sp>
          <p:sp>
            <p:nvSpPr>
              <p:cNvPr id="201" name="Freeform 208"/>
              <p:cNvSpPr>
                <a:spLocks noChangeAspect="1"/>
              </p:cNvSpPr>
              <p:nvPr/>
            </p:nvSpPr>
            <p:spPr bwMode="auto">
              <a:xfrm>
                <a:off x="905" y="2084"/>
                <a:ext cx="24" cy="230"/>
              </a:xfrm>
              <a:custGeom>
                <a:avLst/>
                <a:gdLst>
                  <a:gd name="T0" fmla="*/ 2 w 24"/>
                  <a:gd name="T1" fmla="*/ 230 h 230"/>
                  <a:gd name="T2" fmla="*/ 8 w 24"/>
                  <a:gd name="T3" fmla="*/ 224 h 230"/>
                  <a:gd name="T4" fmla="*/ 24 w 24"/>
                  <a:gd name="T5" fmla="*/ 0 h 230"/>
                  <a:gd name="T6" fmla="*/ 18 w 24"/>
                  <a:gd name="T7" fmla="*/ 0 h 230"/>
                  <a:gd name="T8" fmla="*/ 0 w 24"/>
                  <a:gd name="T9" fmla="*/ 228 h 230"/>
                  <a:gd name="T10" fmla="*/ 0 60000 65536"/>
                  <a:gd name="T11" fmla="*/ 0 60000 65536"/>
                  <a:gd name="T12" fmla="*/ 0 60000 65536"/>
                  <a:gd name="T13" fmla="*/ 0 60000 65536"/>
                  <a:gd name="T14" fmla="*/ 0 60000 65536"/>
                  <a:gd name="T15" fmla="*/ 0 w 24"/>
                  <a:gd name="T16" fmla="*/ 0 h 230"/>
                  <a:gd name="T17" fmla="*/ 24 w 24"/>
                  <a:gd name="T18" fmla="*/ 230 h 230"/>
                </a:gdLst>
                <a:ahLst/>
                <a:cxnLst>
                  <a:cxn ang="T10">
                    <a:pos x="T0" y="T1"/>
                  </a:cxn>
                  <a:cxn ang="T11">
                    <a:pos x="T2" y="T3"/>
                  </a:cxn>
                  <a:cxn ang="T12">
                    <a:pos x="T4" y="T5"/>
                  </a:cxn>
                  <a:cxn ang="T13">
                    <a:pos x="T6" y="T7"/>
                  </a:cxn>
                  <a:cxn ang="T14">
                    <a:pos x="T8" y="T9"/>
                  </a:cxn>
                </a:cxnLst>
                <a:rect l="T15" t="T16" r="T17" b="T18"/>
                <a:pathLst>
                  <a:path w="24" h="230">
                    <a:moveTo>
                      <a:pt x="2" y="230"/>
                    </a:moveTo>
                    <a:lnTo>
                      <a:pt x="8" y="224"/>
                    </a:lnTo>
                    <a:lnTo>
                      <a:pt x="24" y="0"/>
                    </a:lnTo>
                    <a:lnTo>
                      <a:pt x="18" y="0"/>
                    </a:lnTo>
                    <a:lnTo>
                      <a:pt x="0" y="228"/>
                    </a:lnTo>
                  </a:path>
                </a:pathLst>
              </a:custGeom>
              <a:noFill/>
              <a:ln w="9525">
                <a:noFill/>
                <a:round/>
              </a:ln>
            </p:spPr>
            <p:txBody>
              <a:bodyPr/>
              <a:lstStyle/>
              <a:p>
                <a:endParaRPr lang="zh-CN" altLang="en-US"/>
              </a:p>
            </p:txBody>
          </p:sp>
          <p:sp>
            <p:nvSpPr>
              <p:cNvPr id="202" name="Freeform 209"/>
              <p:cNvSpPr>
                <a:spLocks noChangeAspect="1"/>
              </p:cNvSpPr>
              <p:nvPr/>
            </p:nvSpPr>
            <p:spPr bwMode="auto">
              <a:xfrm>
                <a:off x="695" y="2064"/>
                <a:ext cx="228" cy="250"/>
              </a:xfrm>
              <a:custGeom>
                <a:avLst/>
                <a:gdLst>
                  <a:gd name="T0" fmla="*/ 6784 w 114"/>
                  <a:gd name="T1" fmla="*/ 8000 h 125"/>
                  <a:gd name="T2" fmla="*/ 0 w 114"/>
                  <a:gd name="T3" fmla="*/ 6272 h 125"/>
                  <a:gd name="T4" fmla="*/ 448 w 114"/>
                  <a:gd name="T5" fmla="*/ 256 h 125"/>
                  <a:gd name="T6" fmla="*/ 640 w 114"/>
                  <a:gd name="T7" fmla="*/ 64 h 125"/>
                  <a:gd name="T8" fmla="*/ 7104 w 114"/>
                  <a:gd name="T9" fmla="*/ 576 h 125"/>
                  <a:gd name="T10" fmla="*/ 7296 w 114"/>
                  <a:gd name="T11" fmla="*/ 704 h 125"/>
                  <a:gd name="T12" fmla="*/ 6784 w 114"/>
                  <a:gd name="T13" fmla="*/ 8000 h 125"/>
                  <a:gd name="T14" fmla="*/ 0 60000 65536"/>
                  <a:gd name="T15" fmla="*/ 0 60000 65536"/>
                  <a:gd name="T16" fmla="*/ 0 60000 65536"/>
                  <a:gd name="T17" fmla="*/ 0 60000 65536"/>
                  <a:gd name="T18" fmla="*/ 0 60000 65536"/>
                  <a:gd name="T19" fmla="*/ 0 60000 65536"/>
                  <a:gd name="T20" fmla="*/ 0 60000 65536"/>
                  <a:gd name="T21" fmla="*/ 0 w 114"/>
                  <a:gd name="T22" fmla="*/ 0 h 125"/>
                  <a:gd name="T23" fmla="*/ 114 w 114"/>
                  <a:gd name="T24" fmla="*/ 125 h 1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125">
                    <a:moveTo>
                      <a:pt x="106" y="125"/>
                    </a:moveTo>
                    <a:cubicBezTo>
                      <a:pt x="70" y="116"/>
                      <a:pt x="19" y="104"/>
                      <a:pt x="0" y="98"/>
                    </a:cubicBezTo>
                    <a:cubicBezTo>
                      <a:pt x="2" y="74"/>
                      <a:pt x="3" y="46"/>
                      <a:pt x="7" y="4"/>
                    </a:cubicBezTo>
                    <a:cubicBezTo>
                      <a:pt x="7" y="2"/>
                      <a:pt x="7" y="0"/>
                      <a:pt x="10" y="1"/>
                    </a:cubicBezTo>
                    <a:cubicBezTo>
                      <a:pt x="10" y="1"/>
                      <a:pt x="109" y="9"/>
                      <a:pt x="111" y="9"/>
                    </a:cubicBezTo>
                    <a:cubicBezTo>
                      <a:pt x="114" y="9"/>
                      <a:pt x="114" y="9"/>
                      <a:pt x="114" y="11"/>
                    </a:cubicBezTo>
                    <a:lnTo>
                      <a:pt x="106" y="125"/>
                    </a:lnTo>
                    <a:close/>
                  </a:path>
                </a:pathLst>
              </a:custGeom>
              <a:solidFill>
                <a:srgbClr val="8BA6BD"/>
              </a:solidFill>
              <a:ln w="9525">
                <a:noFill/>
                <a:round/>
              </a:ln>
            </p:spPr>
            <p:txBody>
              <a:bodyPr/>
              <a:lstStyle/>
              <a:p>
                <a:endParaRPr lang="zh-CN" altLang="en-US"/>
              </a:p>
            </p:txBody>
          </p:sp>
          <p:sp>
            <p:nvSpPr>
              <p:cNvPr id="203" name="Freeform 210"/>
              <p:cNvSpPr>
                <a:spLocks noChangeAspect="1"/>
              </p:cNvSpPr>
              <p:nvPr/>
            </p:nvSpPr>
            <p:spPr bwMode="auto">
              <a:xfrm>
                <a:off x="719" y="2084"/>
                <a:ext cx="178" cy="184"/>
              </a:xfrm>
              <a:custGeom>
                <a:avLst/>
                <a:gdLst>
                  <a:gd name="T0" fmla="*/ 5696 w 89"/>
                  <a:gd name="T1" fmla="*/ 512 h 92"/>
                  <a:gd name="T2" fmla="*/ 256 w 89"/>
                  <a:gd name="T3" fmla="*/ 0 h 92"/>
                  <a:gd name="T4" fmla="*/ 0 w 89"/>
                  <a:gd name="T5" fmla="*/ 4864 h 92"/>
                  <a:gd name="T6" fmla="*/ 5184 w 89"/>
                  <a:gd name="T7" fmla="*/ 5888 h 92"/>
                  <a:gd name="T8" fmla="*/ 5696 w 89"/>
                  <a:gd name="T9" fmla="*/ 512 h 92"/>
                  <a:gd name="T10" fmla="*/ 0 60000 65536"/>
                  <a:gd name="T11" fmla="*/ 0 60000 65536"/>
                  <a:gd name="T12" fmla="*/ 0 60000 65536"/>
                  <a:gd name="T13" fmla="*/ 0 60000 65536"/>
                  <a:gd name="T14" fmla="*/ 0 60000 65536"/>
                  <a:gd name="T15" fmla="*/ 0 w 89"/>
                  <a:gd name="T16" fmla="*/ 0 h 92"/>
                  <a:gd name="T17" fmla="*/ 89 w 89"/>
                  <a:gd name="T18" fmla="*/ 92 h 92"/>
                </a:gdLst>
                <a:ahLst/>
                <a:cxnLst>
                  <a:cxn ang="T10">
                    <a:pos x="T0" y="T1"/>
                  </a:cxn>
                  <a:cxn ang="T11">
                    <a:pos x="T2" y="T3"/>
                  </a:cxn>
                  <a:cxn ang="T12">
                    <a:pos x="T4" y="T5"/>
                  </a:cxn>
                  <a:cxn ang="T13">
                    <a:pos x="T6" y="T7"/>
                  </a:cxn>
                  <a:cxn ang="T14">
                    <a:pos x="T8" y="T9"/>
                  </a:cxn>
                </a:cxnLst>
                <a:rect l="T15" t="T16" r="T17" b="T18"/>
                <a:pathLst>
                  <a:path w="89" h="92">
                    <a:moveTo>
                      <a:pt x="89" y="8"/>
                    </a:moveTo>
                    <a:cubicBezTo>
                      <a:pt x="4" y="0"/>
                      <a:pt x="4" y="0"/>
                      <a:pt x="4" y="0"/>
                    </a:cubicBezTo>
                    <a:cubicBezTo>
                      <a:pt x="1" y="24"/>
                      <a:pt x="1" y="50"/>
                      <a:pt x="0" y="76"/>
                    </a:cubicBezTo>
                    <a:cubicBezTo>
                      <a:pt x="29" y="85"/>
                      <a:pt x="50" y="89"/>
                      <a:pt x="81" y="92"/>
                    </a:cubicBezTo>
                    <a:cubicBezTo>
                      <a:pt x="89" y="8"/>
                      <a:pt x="89" y="8"/>
                      <a:pt x="89" y="8"/>
                    </a:cubicBezTo>
                  </a:path>
                </a:pathLst>
              </a:custGeom>
              <a:solidFill>
                <a:srgbClr val="0B3C68"/>
              </a:solidFill>
              <a:ln w="9525">
                <a:noFill/>
                <a:round/>
              </a:ln>
            </p:spPr>
            <p:txBody>
              <a:bodyPr/>
              <a:lstStyle/>
              <a:p>
                <a:endParaRPr lang="zh-CN" altLang="en-US"/>
              </a:p>
            </p:txBody>
          </p:sp>
          <p:sp>
            <p:nvSpPr>
              <p:cNvPr id="204" name="Freeform 211"/>
              <p:cNvSpPr>
                <a:spLocks noChangeAspect="1"/>
              </p:cNvSpPr>
              <p:nvPr/>
            </p:nvSpPr>
            <p:spPr bwMode="auto">
              <a:xfrm>
                <a:off x="725" y="2088"/>
                <a:ext cx="170" cy="176"/>
              </a:xfrm>
              <a:custGeom>
                <a:avLst/>
                <a:gdLst>
                  <a:gd name="T0" fmla="*/ 5440 w 85"/>
                  <a:gd name="T1" fmla="*/ 448 h 88"/>
                  <a:gd name="T2" fmla="*/ 192 w 85"/>
                  <a:gd name="T3" fmla="*/ 0 h 88"/>
                  <a:gd name="T4" fmla="*/ 0 w 85"/>
                  <a:gd name="T5" fmla="*/ 4672 h 88"/>
                  <a:gd name="T6" fmla="*/ 4928 w 85"/>
                  <a:gd name="T7" fmla="*/ 5632 h 88"/>
                  <a:gd name="T8" fmla="*/ 5440 w 85"/>
                  <a:gd name="T9" fmla="*/ 512 h 88"/>
                  <a:gd name="T10" fmla="*/ 0 60000 65536"/>
                  <a:gd name="T11" fmla="*/ 0 60000 65536"/>
                  <a:gd name="T12" fmla="*/ 0 60000 65536"/>
                  <a:gd name="T13" fmla="*/ 0 60000 65536"/>
                  <a:gd name="T14" fmla="*/ 0 60000 65536"/>
                  <a:gd name="T15" fmla="*/ 0 w 85"/>
                  <a:gd name="T16" fmla="*/ 0 h 88"/>
                  <a:gd name="T17" fmla="*/ 85 w 85"/>
                  <a:gd name="T18" fmla="*/ 88 h 88"/>
                </a:gdLst>
                <a:ahLst/>
                <a:cxnLst>
                  <a:cxn ang="T10">
                    <a:pos x="T0" y="T1"/>
                  </a:cxn>
                  <a:cxn ang="T11">
                    <a:pos x="T2" y="T3"/>
                  </a:cxn>
                  <a:cxn ang="T12">
                    <a:pos x="T4" y="T5"/>
                  </a:cxn>
                  <a:cxn ang="T13">
                    <a:pos x="T6" y="T7"/>
                  </a:cxn>
                  <a:cxn ang="T14">
                    <a:pos x="T8" y="T9"/>
                  </a:cxn>
                </a:cxnLst>
                <a:rect l="T15" t="T16" r="T17" b="T18"/>
                <a:pathLst>
                  <a:path w="85" h="88">
                    <a:moveTo>
                      <a:pt x="85" y="7"/>
                    </a:moveTo>
                    <a:cubicBezTo>
                      <a:pt x="3" y="0"/>
                      <a:pt x="3" y="0"/>
                      <a:pt x="3" y="0"/>
                    </a:cubicBezTo>
                    <a:cubicBezTo>
                      <a:pt x="0" y="23"/>
                      <a:pt x="1" y="48"/>
                      <a:pt x="0" y="73"/>
                    </a:cubicBezTo>
                    <a:cubicBezTo>
                      <a:pt x="15" y="78"/>
                      <a:pt x="47" y="85"/>
                      <a:pt x="77" y="88"/>
                    </a:cubicBezTo>
                    <a:cubicBezTo>
                      <a:pt x="85" y="8"/>
                      <a:pt x="85" y="8"/>
                      <a:pt x="85" y="8"/>
                    </a:cubicBezTo>
                  </a:path>
                </a:pathLst>
              </a:custGeom>
              <a:solidFill>
                <a:srgbClr val="D3DBE4"/>
              </a:solidFill>
              <a:ln w="9525">
                <a:noFill/>
                <a:round/>
              </a:ln>
            </p:spPr>
            <p:txBody>
              <a:bodyPr/>
              <a:lstStyle/>
              <a:p>
                <a:endParaRPr lang="zh-CN" altLang="en-US"/>
              </a:p>
            </p:txBody>
          </p:sp>
          <p:sp>
            <p:nvSpPr>
              <p:cNvPr id="205" name="Freeform 212"/>
              <p:cNvSpPr>
                <a:spLocks noChangeAspect="1"/>
              </p:cNvSpPr>
              <p:nvPr/>
            </p:nvSpPr>
            <p:spPr bwMode="auto">
              <a:xfrm>
                <a:off x="713" y="2264"/>
                <a:ext cx="180" cy="48"/>
              </a:xfrm>
              <a:custGeom>
                <a:avLst/>
                <a:gdLst>
                  <a:gd name="T0" fmla="*/ 0 w 180"/>
                  <a:gd name="T1" fmla="*/ 4 h 48"/>
                  <a:gd name="T2" fmla="*/ 180 w 180"/>
                  <a:gd name="T3" fmla="*/ 48 h 48"/>
                  <a:gd name="T4" fmla="*/ 180 w 180"/>
                  <a:gd name="T5" fmla="*/ 46 h 48"/>
                  <a:gd name="T6" fmla="*/ 0 w 180"/>
                  <a:gd name="T7" fmla="*/ 0 h 48"/>
                  <a:gd name="T8" fmla="*/ 0 w 180"/>
                  <a:gd name="T9" fmla="*/ 4 h 48"/>
                  <a:gd name="T10" fmla="*/ 0 60000 65536"/>
                  <a:gd name="T11" fmla="*/ 0 60000 65536"/>
                  <a:gd name="T12" fmla="*/ 0 60000 65536"/>
                  <a:gd name="T13" fmla="*/ 0 60000 65536"/>
                  <a:gd name="T14" fmla="*/ 0 60000 65536"/>
                  <a:gd name="T15" fmla="*/ 0 w 180"/>
                  <a:gd name="T16" fmla="*/ 0 h 48"/>
                  <a:gd name="T17" fmla="*/ 180 w 180"/>
                  <a:gd name="T18" fmla="*/ 48 h 48"/>
                </a:gdLst>
                <a:ahLst/>
                <a:cxnLst>
                  <a:cxn ang="T10">
                    <a:pos x="T0" y="T1"/>
                  </a:cxn>
                  <a:cxn ang="T11">
                    <a:pos x="T2" y="T3"/>
                  </a:cxn>
                  <a:cxn ang="T12">
                    <a:pos x="T4" y="T5"/>
                  </a:cxn>
                  <a:cxn ang="T13">
                    <a:pos x="T6" y="T7"/>
                  </a:cxn>
                  <a:cxn ang="T14">
                    <a:pos x="T8" y="T9"/>
                  </a:cxn>
                </a:cxnLst>
                <a:rect l="T15" t="T16" r="T17" b="T18"/>
                <a:pathLst>
                  <a:path w="180" h="48">
                    <a:moveTo>
                      <a:pt x="0" y="4"/>
                    </a:moveTo>
                    <a:lnTo>
                      <a:pt x="180" y="48"/>
                    </a:lnTo>
                    <a:lnTo>
                      <a:pt x="180" y="46"/>
                    </a:lnTo>
                    <a:lnTo>
                      <a:pt x="0" y="0"/>
                    </a:lnTo>
                    <a:lnTo>
                      <a:pt x="0" y="4"/>
                    </a:lnTo>
                    <a:close/>
                  </a:path>
                </a:pathLst>
              </a:custGeom>
              <a:solidFill>
                <a:srgbClr val="456488"/>
              </a:solidFill>
              <a:ln w="9525">
                <a:noFill/>
                <a:round/>
              </a:ln>
            </p:spPr>
            <p:txBody>
              <a:bodyPr/>
              <a:lstStyle/>
              <a:p>
                <a:endParaRPr lang="zh-CN" altLang="en-US"/>
              </a:p>
            </p:txBody>
          </p:sp>
          <p:sp>
            <p:nvSpPr>
              <p:cNvPr id="206" name="Freeform 213"/>
              <p:cNvSpPr>
                <a:spLocks noChangeAspect="1"/>
              </p:cNvSpPr>
              <p:nvPr/>
            </p:nvSpPr>
            <p:spPr bwMode="auto">
              <a:xfrm>
                <a:off x="581" y="2334"/>
                <a:ext cx="138" cy="34"/>
              </a:xfrm>
              <a:custGeom>
                <a:avLst/>
                <a:gdLst>
                  <a:gd name="T0" fmla="*/ 0 w 69"/>
                  <a:gd name="T1" fmla="*/ 0 h 17"/>
                  <a:gd name="T2" fmla="*/ 1280 w 69"/>
                  <a:gd name="T3" fmla="*/ 256 h 17"/>
                  <a:gd name="T4" fmla="*/ 2688 w 69"/>
                  <a:gd name="T5" fmla="*/ 320 h 17"/>
                  <a:gd name="T6" fmla="*/ 3328 w 69"/>
                  <a:gd name="T7" fmla="*/ 192 h 17"/>
                  <a:gd name="T8" fmla="*/ 3904 w 69"/>
                  <a:gd name="T9" fmla="*/ 128 h 17"/>
                  <a:gd name="T10" fmla="*/ 4096 w 69"/>
                  <a:gd name="T11" fmla="*/ 256 h 17"/>
                  <a:gd name="T12" fmla="*/ 4288 w 69"/>
                  <a:gd name="T13" fmla="*/ 448 h 17"/>
                  <a:gd name="T14" fmla="*/ 4416 w 69"/>
                  <a:gd name="T15" fmla="*/ 704 h 17"/>
                  <a:gd name="T16" fmla="*/ 4224 w 69"/>
                  <a:gd name="T17" fmla="*/ 704 h 17"/>
                  <a:gd name="T18" fmla="*/ 4096 w 69"/>
                  <a:gd name="T19" fmla="*/ 576 h 17"/>
                  <a:gd name="T20" fmla="*/ 3968 w 69"/>
                  <a:gd name="T21" fmla="*/ 448 h 17"/>
                  <a:gd name="T22" fmla="*/ 4096 w 69"/>
                  <a:gd name="T23" fmla="*/ 704 h 17"/>
                  <a:gd name="T24" fmla="*/ 4160 w 69"/>
                  <a:gd name="T25" fmla="*/ 832 h 17"/>
                  <a:gd name="T26" fmla="*/ 3840 w 69"/>
                  <a:gd name="T27" fmla="*/ 640 h 17"/>
                  <a:gd name="T28" fmla="*/ 3648 w 69"/>
                  <a:gd name="T29" fmla="*/ 512 h 17"/>
                  <a:gd name="T30" fmla="*/ 3392 w 69"/>
                  <a:gd name="T31" fmla="*/ 512 h 17"/>
                  <a:gd name="T32" fmla="*/ 3200 w 69"/>
                  <a:gd name="T33" fmla="*/ 576 h 17"/>
                  <a:gd name="T34" fmla="*/ 3136 w 69"/>
                  <a:gd name="T35" fmla="*/ 704 h 17"/>
                  <a:gd name="T36" fmla="*/ 3392 w 69"/>
                  <a:gd name="T37" fmla="*/ 768 h 17"/>
                  <a:gd name="T38" fmla="*/ 3648 w 69"/>
                  <a:gd name="T39" fmla="*/ 1024 h 17"/>
                  <a:gd name="T40" fmla="*/ 3392 w 69"/>
                  <a:gd name="T41" fmla="*/ 1088 h 17"/>
                  <a:gd name="T42" fmla="*/ 2880 w 69"/>
                  <a:gd name="T43" fmla="*/ 1024 h 17"/>
                  <a:gd name="T44" fmla="*/ 2496 w 69"/>
                  <a:gd name="T45" fmla="*/ 1024 h 17"/>
                  <a:gd name="T46" fmla="*/ 1344 w 69"/>
                  <a:gd name="T47" fmla="*/ 1024 h 17"/>
                  <a:gd name="T48" fmla="*/ 320 w 69"/>
                  <a:gd name="T49" fmla="*/ 1024 h 17"/>
                  <a:gd name="T50" fmla="*/ 0 w 69"/>
                  <a:gd name="T51" fmla="*/ 0 h 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9"/>
                  <a:gd name="T79" fmla="*/ 0 h 17"/>
                  <a:gd name="T80" fmla="*/ 69 w 69"/>
                  <a:gd name="T81" fmla="*/ 17 h 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9" h="17">
                    <a:moveTo>
                      <a:pt x="0" y="0"/>
                    </a:moveTo>
                    <a:cubicBezTo>
                      <a:pt x="0" y="0"/>
                      <a:pt x="8" y="3"/>
                      <a:pt x="20" y="4"/>
                    </a:cubicBezTo>
                    <a:cubicBezTo>
                      <a:pt x="31" y="5"/>
                      <a:pt x="36" y="7"/>
                      <a:pt x="42" y="5"/>
                    </a:cubicBezTo>
                    <a:cubicBezTo>
                      <a:pt x="48" y="3"/>
                      <a:pt x="50" y="1"/>
                      <a:pt x="52" y="3"/>
                    </a:cubicBezTo>
                    <a:cubicBezTo>
                      <a:pt x="56" y="3"/>
                      <a:pt x="61" y="2"/>
                      <a:pt x="61" y="2"/>
                    </a:cubicBezTo>
                    <a:cubicBezTo>
                      <a:pt x="61" y="2"/>
                      <a:pt x="62" y="2"/>
                      <a:pt x="64" y="4"/>
                    </a:cubicBezTo>
                    <a:cubicBezTo>
                      <a:pt x="64" y="4"/>
                      <a:pt x="66" y="6"/>
                      <a:pt x="67" y="7"/>
                    </a:cubicBezTo>
                    <a:cubicBezTo>
                      <a:pt x="68" y="8"/>
                      <a:pt x="69" y="10"/>
                      <a:pt x="69" y="11"/>
                    </a:cubicBezTo>
                    <a:cubicBezTo>
                      <a:pt x="69" y="12"/>
                      <a:pt x="68" y="13"/>
                      <a:pt x="66" y="11"/>
                    </a:cubicBezTo>
                    <a:cubicBezTo>
                      <a:pt x="65" y="10"/>
                      <a:pt x="65" y="9"/>
                      <a:pt x="64" y="9"/>
                    </a:cubicBezTo>
                    <a:cubicBezTo>
                      <a:pt x="64" y="8"/>
                      <a:pt x="62" y="8"/>
                      <a:pt x="62" y="7"/>
                    </a:cubicBezTo>
                    <a:cubicBezTo>
                      <a:pt x="63" y="9"/>
                      <a:pt x="63" y="10"/>
                      <a:pt x="64" y="11"/>
                    </a:cubicBezTo>
                    <a:cubicBezTo>
                      <a:pt x="65" y="12"/>
                      <a:pt x="66" y="12"/>
                      <a:pt x="65" y="13"/>
                    </a:cubicBezTo>
                    <a:cubicBezTo>
                      <a:pt x="65" y="13"/>
                      <a:pt x="63" y="14"/>
                      <a:pt x="60" y="10"/>
                    </a:cubicBezTo>
                    <a:cubicBezTo>
                      <a:pt x="57" y="10"/>
                      <a:pt x="57" y="8"/>
                      <a:pt x="57" y="8"/>
                    </a:cubicBezTo>
                    <a:cubicBezTo>
                      <a:pt x="57" y="8"/>
                      <a:pt x="55" y="10"/>
                      <a:pt x="53" y="8"/>
                    </a:cubicBezTo>
                    <a:cubicBezTo>
                      <a:pt x="52" y="9"/>
                      <a:pt x="50" y="9"/>
                      <a:pt x="50" y="9"/>
                    </a:cubicBezTo>
                    <a:cubicBezTo>
                      <a:pt x="50" y="9"/>
                      <a:pt x="49" y="11"/>
                      <a:pt x="49" y="11"/>
                    </a:cubicBezTo>
                    <a:cubicBezTo>
                      <a:pt x="51" y="12"/>
                      <a:pt x="52" y="12"/>
                      <a:pt x="53" y="12"/>
                    </a:cubicBezTo>
                    <a:cubicBezTo>
                      <a:pt x="54" y="12"/>
                      <a:pt x="58" y="14"/>
                      <a:pt x="57" y="16"/>
                    </a:cubicBezTo>
                    <a:cubicBezTo>
                      <a:pt x="57" y="17"/>
                      <a:pt x="56" y="17"/>
                      <a:pt x="53" y="17"/>
                    </a:cubicBezTo>
                    <a:cubicBezTo>
                      <a:pt x="50" y="16"/>
                      <a:pt x="48" y="16"/>
                      <a:pt x="45" y="16"/>
                    </a:cubicBezTo>
                    <a:cubicBezTo>
                      <a:pt x="44" y="16"/>
                      <a:pt x="41" y="16"/>
                      <a:pt x="39" y="16"/>
                    </a:cubicBezTo>
                    <a:cubicBezTo>
                      <a:pt x="36" y="16"/>
                      <a:pt x="21" y="16"/>
                      <a:pt x="21" y="16"/>
                    </a:cubicBezTo>
                    <a:cubicBezTo>
                      <a:pt x="5" y="16"/>
                      <a:pt x="5" y="16"/>
                      <a:pt x="5" y="16"/>
                    </a:cubicBezTo>
                    <a:cubicBezTo>
                      <a:pt x="5" y="16"/>
                      <a:pt x="2" y="9"/>
                      <a:pt x="0" y="0"/>
                    </a:cubicBezTo>
                    <a:close/>
                  </a:path>
                </a:pathLst>
              </a:custGeom>
              <a:solidFill>
                <a:srgbClr val="F8C6AC"/>
              </a:solidFill>
              <a:ln w="9525">
                <a:noFill/>
                <a:round/>
              </a:ln>
            </p:spPr>
            <p:txBody>
              <a:bodyPr/>
              <a:lstStyle/>
              <a:p>
                <a:endParaRPr lang="zh-CN" altLang="en-US"/>
              </a:p>
            </p:txBody>
          </p:sp>
          <p:sp>
            <p:nvSpPr>
              <p:cNvPr id="207" name="Freeform 214"/>
              <p:cNvSpPr>
                <a:spLocks noChangeAspect="1"/>
              </p:cNvSpPr>
              <p:nvPr/>
            </p:nvSpPr>
            <p:spPr bwMode="auto">
              <a:xfrm>
                <a:off x="677" y="2348"/>
                <a:ext cx="4" cy="4"/>
              </a:xfrm>
              <a:custGeom>
                <a:avLst/>
                <a:gdLst>
                  <a:gd name="T0" fmla="*/ 0 w 2"/>
                  <a:gd name="T1" fmla="*/ 0 h 2"/>
                  <a:gd name="T2" fmla="*/ 128 w 2"/>
                  <a:gd name="T3" fmla="*/ 128 h 2"/>
                  <a:gd name="T4" fmla="*/ 128 w 2"/>
                  <a:gd name="T5" fmla="*/ 128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cubicBezTo>
                      <a:pt x="0" y="0"/>
                      <a:pt x="1" y="1"/>
                      <a:pt x="2" y="2"/>
                    </a:cubicBezTo>
                    <a:cubicBezTo>
                      <a:pt x="2" y="2"/>
                      <a:pt x="2" y="2"/>
                      <a:pt x="2" y="2"/>
                    </a:cubicBezTo>
                    <a:cubicBezTo>
                      <a:pt x="2" y="2"/>
                      <a:pt x="1" y="0"/>
                      <a:pt x="0" y="0"/>
                    </a:cubicBezTo>
                    <a:close/>
                  </a:path>
                </a:pathLst>
              </a:custGeom>
              <a:solidFill>
                <a:srgbClr val="D6AB96"/>
              </a:solidFill>
              <a:ln w="9525">
                <a:noFill/>
                <a:round/>
              </a:ln>
            </p:spPr>
            <p:txBody>
              <a:bodyPr/>
              <a:lstStyle/>
              <a:p>
                <a:endParaRPr lang="zh-CN" altLang="en-US"/>
              </a:p>
            </p:txBody>
          </p:sp>
          <p:sp>
            <p:nvSpPr>
              <p:cNvPr id="208" name="Freeform 215"/>
              <p:cNvSpPr>
                <a:spLocks noChangeAspect="1"/>
              </p:cNvSpPr>
              <p:nvPr/>
            </p:nvSpPr>
            <p:spPr bwMode="auto">
              <a:xfrm>
                <a:off x="685" y="2344"/>
                <a:ext cx="2" cy="6"/>
              </a:xfrm>
              <a:custGeom>
                <a:avLst/>
                <a:gdLst>
                  <a:gd name="T0" fmla="*/ 0 w 1"/>
                  <a:gd name="T1" fmla="*/ 0 h 3"/>
                  <a:gd name="T2" fmla="*/ 64 w 1"/>
                  <a:gd name="T3" fmla="*/ 192 h 3"/>
                  <a:gd name="T4" fmla="*/ 64 w 1"/>
                  <a:gd name="T5" fmla="*/ 192 h 3"/>
                  <a:gd name="T6" fmla="*/ 0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cubicBezTo>
                      <a:pt x="0" y="0"/>
                      <a:pt x="0" y="2"/>
                      <a:pt x="1" y="3"/>
                    </a:cubicBezTo>
                    <a:cubicBezTo>
                      <a:pt x="1" y="3"/>
                      <a:pt x="1" y="3"/>
                      <a:pt x="1" y="3"/>
                    </a:cubicBezTo>
                    <a:cubicBezTo>
                      <a:pt x="1" y="3"/>
                      <a:pt x="0" y="2"/>
                      <a:pt x="0" y="0"/>
                    </a:cubicBezTo>
                    <a:close/>
                  </a:path>
                </a:pathLst>
              </a:custGeom>
              <a:solidFill>
                <a:srgbClr val="D6AB96"/>
              </a:solidFill>
              <a:ln w="9525">
                <a:noFill/>
                <a:round/>
              </a:ln>
            </p:spPr>
            <p:txBody>
              <a:bodyPr/>
              <a:lstStyle/>
              <a:p>
                <a:endParaRPr lang="zh-CN" altLang="en-US"/>
              </a:p>
            </p:txBody>
          </p:sp>
          <p:sp>
            <p:nvSpPr>
              <p:cNvPr id="209" name="Freeform 216"/>
              <p:cNvSpPr>
                <a:spLocks noChangeAspect="1"/>
              </p:cNvSpPr>
              <p:nvPr/>
            </p:nvSpPr>
            <p:spPr bwMode="auto">
              <a:xfrm>
                <a:off x="671" y="2350"/>
                <a:ext cx="8" cy="6"/>
              </a:xfrm>
              <a:custGeom>
                <a:avLst/>
                <a:gdLst>
                  <a:gd name="T0" fmla="*/ 64 w 4"/>
                  <a:gd name="T1" fmla="*/ 0 h 3"/>
                  <a:gd name="T2" fmla="*/ 256 w 4"/>
                  <a:gd name="T3" fmla="*/ 192 h 3"/>
                  <a:gd name="T4" fmla="*/ 256 w 4"/>
                  <a:gd name="T5" fmla="*/ 192 h 3"/>
                  <a:gd name="T6" fmla="*/ 64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1" y="0"/>
                    </a:moveTo>
                    <a:cubicBezTo>
                      <a:pt x="1" y="0"/>
                      <a:pt x="0" y="2"/>
                      <a:pt x="4" y="3"/>
                    </a:cubicBezTo>
                    <a:cubicBezTo>
                      <a:pt x="4" y="3"/>
                      <a:pt x="4" y="3"/>
                      <a:pt x="4" y="3"/>
                    </a:cubicBezTo>
                    <a:cubicBezTo>
                      <a:pt x="4" y="3"/>
                      <a:pt x="2" y="3"/>
                      <a:pt x="1" y="0"/>
                    </a:cubicBezTo>
                    <a:close/>
                  </a:path>
                </a:pathLst>
              </a:custGeom>
              <a:solidFill>
                <a:srgbClr val="D6AB96"/>
              </a:solidFill>
              <a:ln w="9525">
                <a:noFill/>
                <a:round/>
              </a:ln>
            </p:spPr>
            <p:txBody>
              <a:bodyPr/>
              <a:lstStyle/>
              <a:p>
                <a:endParaRPr lang="zh-CN" altLang="en-US"/>
              </a:p>
            </p:txBody>
          </p:sp>
          <p:sp>
            <p:nvSpPr>
              <p:cNvPr id="210" name="Freeform 217"/>
              <p:cNvSpPr>
                <a:spLocks noChangeAspect="1"/>
              </p:cNvSpPr>
              <p:nvPr/>
            </p:nvSpPr>
            <p:spPr bwMode="auto">
              <a:xfrm>
                <a:off x="446" y="2166"/>
                <a:ext cx="197" cy="274"/>
              </a:xfrm>
              <a:custGeom>
                <a:avLst/>
                <a:gdLst>
                  <a:gd name="T0" fmla="*/ 5355 w 98"/>
                  <a:gd name="T1" fmla="*/ 3264 h 137"/>
                  <a:gd name="T2" fmla="*/ 5548 w 98"/>
                  <a:gd name="T3" fmla="*/ 5184 h 137"/>
                  <a:gd name="T4" fmla="*/ 5880 w 98"/>
                  <a:gd name="T5" fmla="*/ 6144 h 137"/>
                  <a:gd name="T6" fmla="*/ 6272 w 98"/>
                  <a:gd name="T7" fmla="*/ 6528 h 137"/>
                  <a:gd name="T8" fmla="*/ 5880 w 98"/>
                  <a:gd name="T9" fmla="*/ 7680 h 137"/>
                  <a:gd name="T10" fmla="*/ 4752 w 98"/>
                  <a:gd name="T11" fmla="*/ 8064 h 137"/>
                  <a:gd name="T12" fmla="*/ 4296 w 98"/>
                  <a:gd name="T13" fmla="*/ 8384 h 137"/>
                  <a:gd name="T14" fmla="*/ 4101 w 98"/>
                  <a:gd name="T15" fmla="*/ 8704 h 137"/>
                  <a:gd name="T16" fmla="*/ 521 w 98"/>
                  <a:gd name="T17" fmla="*/ 8192 h 137"/>
                  <a:gd name="T18" fmla="*/ 2300 w 98"/>
                  <a:gd name="T19" fmla="*/ 64 h 137"/>
                  <a:gd name="T20" fmla="*/ 4231 w 98"/>
                  <a:gd name="T21" fmla="*/ 704 h 137"/>
                  <a:gd name="T22" fmla="*/ 4688 w 98"/>
                  <a:gd name="T23" fmla="*/ 1536 h 137"/>
                  <a:gd name="T24" fmla="*/ 5355 w 98"/>
                  <a:gd name="T25" fmla="*/ 3264 h 1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8"/>
                  <a:gd name="T40" fmla="*/ 0 h 137"/>
                  <a:gd name="T41" fmla="*/ 98 w 98"/>
                  <a:gd name="T42" fmla="*/ 137 h 1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8" h="137">
                    <a:moveTo>
                      <a:pt x="81" y="51"/>
                    </a:moveTo>
                    <a:cubicBezTo>
                      <a:pt x="82" y="64"/>
                      <a:pt x="83" y="78"/>
                      <a:pt x="84" y="81"/>
                    </a:cubicBezTo>
                    <a:cubicBezTo>
                      <a:pt x="88" y="88"/>
                      <a:pt x="89" y="93"/>
                      <a:pt x="89" y="96"/>
                    </a:cubicBezTo>
                    <a:cubicBezTo>
                      <a:pt x="91" y="100"/>
                      <a:pt x="93" y="93"/>
                      <a:pt x="95" y="102"/>
                    </a:cubicBezTo>
                    <a:cubicBezTo>
                      <a:pt x="98" y="108"/>
                      <a:pt x="89" y="120"/>
                      <a:pt x="89" y="120"/>
                    </a:cubicBezTo>
                    <a:cubicBezTo>
                      <a:pt x="72" y="126"/>
                      <a:pt x="72" y="126"/>
                      <a:pt x="72" y="126"/>
                    </a:cubicBezTo>
                    <a:cubicBezTo>
                      <a:pt x="65" y="131"/>
                      <a:pt x="65" y="131"/>
                      <a:pt x="65" y="131"/>
                    </a:cubicBezTo>
                    <a:cubicBezTo>
                      <a:pt x="62" y="136"/>
                      <a:pt x="62" y="136"/>
                      <a:pt x="62" y="136"/>
                    </a:cubicBezTo>
                    <a:cubicBezTo>
                      <a:pt x="59" y="136"/>
                      <a:pt x="12" y="137"/>
                      <a:pt x="8" y="128"/>
                    </a:cubicBezTo>
                    <a:cubicBezTo>
                      <a:pt x="0" y="76"/>
                      <a:pt x="2" y="13"/>
                      <a:pt x="35" y="1"/>
                    </a:cubicBezTo>
                    <a:cubicBezTo>
                      <a:pt x="36" y="0"/>
                      <a:pt x="64" y="11"/>
                      <a:pt x="64" y="11"/>
                    </a:cubicBezTo>
                    <a:cubicBezTo>
                      <a:pt x="71" y="24"/>
                      <a:pt x="71" y="24"/>
                      <a:pt x="71" y="24"/>
                    </a:cubicBezTo>
                    <a:cubicBezTo>
                      <a:pt x="71" y="24"/>
                      <a:pt x="80" y="25"/>
                      <a:pt x="81" y="51"/>
                    </a:cubicBezTo>
                    <a:close/>
                  </a:path>
                </a:pathLst>
              </a:custGeom>
              <a:solidFill>
                <a:srgbClr val="EEE8EB"/>
              </a:solidFill>
              <a:ln w="9525">
                <a:noFill/>
                <a:round/>
              </a:ln>
            </p:spPr>
            <p:txBody>
              <a:bodyPr/>
              <a:lstStyle/>
              <a:p>
                <a:endParaRPr lang="zh-CN" altLang="en-US"/>
              </a:p>
            </p:txBody>
          </p:sp>
          <p:sp>
            <p:nvSpPr>
              <p:cNvPr id="211" name="Freeform 218"/>
              <p:cNvSpPr>
                <a:spLocks noChangeAspect="1"/>
              </p:cNvSpPr>
              <p:nvPr/>
            </p:nvSpPr>
            <p:spPr bwMode="auto">
              <a:xfrm>
                <a:off x="515" y="2168"/>
                <a:ext cx="76" cy="50"/>
              </a:xfrm>
              <a:custGeom>
                <a:avLst/>
                <a:gdLst>
                  <a:gd name="T0" fmla="*/ 0 w 38"/>
                  <a:gd name="T1" fmla="*/ 320 h 25"/>
                  <a:gd name="T2" fmla="*/ 1216 w 38"/>
                  <a:gd name="T3" fmla="*/ 1152 h 25"/>
                  <a:gd name="T4" fmla="*/ 2432 w 38"/>
                  <a:gd name="T5" fmla="*/ 1600 h 25"/>
                  <a:gd name="T6" fmla="*/ 2240 w 38"/>
                  <a:gd name="T7" fmla="*/ 576 h 25"/>
                  <a:gd name="T8" fmla="*/ 256 w 38"/>
                  <a:gd name="T9" fmla="*/ 0 h 25"/>
                  <a:gd name="T10" fmla="*/ 0 w 38"/>
                  <a:gd name="T11" fmla="*/ 320 h 25"/>
                  <a:gd name="T12" fmla="*/ 0 60000 65536"/>
                  <a:gd name="T13" fmla="*/ 0 60000 65536"/>
                  <a:gd name="T14" fmla="*/ 0 60000 65536"/>
                  <a:gd name="T15" fmla="*/ 0 60000 65536"/>
                  <a:gd name="T16" fmla="*/ 0 60000 65536"/>
                  <a:gd name="T17" fmla="*/ 0 60000 65536"/>
                  <a:gd name="T18" fmla="*/ 0 w 38"/>
                  <a:gd name="T19" fmla="*/ 0 h 25"/>
                  <a:gd name="T20" fmla="*/ 38 w 38"/>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38" h="25">
                    <a:moveTo>
                      <a:pt x="0" y="5"/>
                    </a:moveTo>
                    <a:cubicBezTo>
                      <a:pt x="0" y="5"/>
                      <a:pt x="4" y="11"/>
                      <a:pt x="19" y="18"/>
                    </a:cubicBezTo>
                    <a:cubicBezTo>
                      <a:pt x="28" y="22"/>
                      <a:pt x="38" y="25"/>
                      <a:pt x="38" y="25"/>
                    </a:cubicBezTo>
                    <a:cubicBezTo>
                      <a:pt x="38" y="25"/>
                      <a:pt x="35" y="12"/>
                      <a:pt x="35" y="9"/>
                    </a:cubicBezTo>
                    <a:cubicBezTo>
                      <a:pt x="29" y="8"/>
                      <a:pt x="8" y="2"/>
                      <a:pt x="4" y="0"/>
                    </a:cubicBezTo>
                    <a:cubicBezTo>
                      <a:pt x="3" y="0"/>
                      <a:pt x="0" y="5"/>
                      <a:pt x="0" y="5"/>
                    </a:cubicBezTo>
                    <a:close/>
                  </a:path>
                </a:pathLst>
              </a:custGeom>
              <a:solidFill>
                <a:srgbClr val="C8BDC2"/>
              </a:solidFill>
              <a:ln w="9525">
                <a:noFill/>
                <a:round/>
              </a:ln>
            </p:spPr>
            <p:txBody>
              <a:bodyPr/>
              <a:lstStyle/>
              <a:p>
                <a:endParaRPr lang="zh-CN" altLang="en-US"/>
              </a:p>
            </p:txBody>
          </p:sp>
          <p:sp>
            <p:nvSpPr>
              <p:cNvPr id="212" name="Freeform 219"/>
              <p:cNvSpPr>
                <a:spLocks noChangeAspect="1"/>
              </p:cNvSpPr>
              <p:nvPr/>
            </p:nvSpPr>
            <p:spPr bwMode="auto">
              <a:xfrm>
                <a:off x="573" y="2228"/>
                <a:ext cx="42" cy="106"/>
              </a:xfrm>
              <a:custGeom>
                <a:avLst/>
                <a:gdLst>
                  <a:gd name="T0" fmla="*/ 0 w 21"/>
                  <a:gd name="T1" fmla="*/ 0 h 53"/>
                  <a:gd name="T2" fmla="*/ 448 w 21"/>
                  <a:gd name="T3" fmla="*/ 1024 h 53"/>
                  <a:gd name="T4" fmla="*/ 1024 w 21"/>
                  <a:gd name="T5" fmla="*/ 1792 h 53"/>
                  <a:gd name="T6" fmla="*/ 896 w 21"/>
                  <a:gd name="T7" fmla="*/ 2112 h 53"/>
                  <a:gd name="T8" fmla="*/ 1024 w 21"/>
                  <a:gd name="T9" fmla="*/ 3008 h 53"/>
                  <a:gd name="T10" fmla="*/ 1344 w 21"/>
                  <a:gd name="T11" fmla="*/ 3392 h 53"/>
                  <a:gd name="T12" fmla="*/ 1216 w 21"/>
                  <a:gd name="T13" fmla="*/ 2688 h 53"/>
                  <a:gd name="T14" fmla="*/ 1024 w 21"/>
                  <a:gd name="T15" fmla="*/ 1920 h 53"/>
                  <a:gd name="T16" fmla="*/ 384 w 21"/>
                  <a:gd name="T17" fmla="*/ 768 h 53"/>
                  <a:gd name="T18" fmla="*/ 0 w 21"/>
                  <a:gd name="T19" fmla="*/ 0 h 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53"/>
                  <a:gd name="T32" fmla="*/ 21 w 21"/>
                  <a:gd name="T33" fmla="*/ 53 h 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53">
                    <a:moveTo>
                      <a:pt x="0" y="0"/>
                    </a:moveTo>
                    <a:cubicBezTo>
                      <a:pt x="0" y="0"/>
                      <a:pt x="0" y="9"/>
                      <a:pt x="7" y="16"/>
                    </a:cubicBezTo>
                    <a:cubicBezTo>
                      <a:pt x="15" y="24"/>
                      <a:pt x="16" y="28"/>
                      <a:pt x="16" y="28"/>
                    </a:cubicBezTo>
                    <a:cubicBezTo>
                      <a:pt x="16" y="28"/>
                      <a:pt x="10" y="30"/>
                      <a:pt x="14" y="33"/>
                    </a:cubicBezTo>
                    <a:cubicBezTo>
                      <a:pt x="18" y="36"/>
                      <a:pt x="19" y="36"/>
                      <a:pt x="16" y="47"/>
                    </a:cubicBezTo>
                    <a:cubicBezTo>
                      <a:pt x="20" y="52"/>
                      <a:pt x="21" y="53"/>
                      <a:pt x="21" y="53"/>
                    </a:cubicBezTo>
                    <a:cubicBezTo>
                      <a:pt x="21" y="53"/>
                      <a:pt x="18" y="47"/>
                      <a:pt x="19" y="42"/>
                    </a:cubicBezTo>
                    <a:cubicBezTo>
                      <a:pt x="19" y="36"/>
                      <a:pt x="14" y="31"/>
                      <a:pt x="16" y="30"/>
                    </a:cubicBezTo>
                    <a:cubicBezTo>
                      <a:pt x="18" y="29"/>
                      <a:pt x="18" y="24"/>
                      <a:pt x="6" y="12"/>
                    </a:cubicBezTo>
                    <a:cubicBezTo>
                      <a:pt x="0" y="5"/>
                      <a:pt x="0" y="0"/>
                      <a:pt x="0" y="0"/>
                    </a:cubicBezTo>
                    <a:close/>
                  </a:path>
                </a:pathLst>
              </a:custGeom>
              <a:solidFill>
                <a:srgbClr val="C8BDC2"/>
              </a:solidFill>
              <a:ln w="9525">
                <a:noFill/>
                <a:round/>
              </a:ln>
            </p:spPr>
            <p:txBody>
              <a:bodyPr/>
              <a:lstStyle/>
              <a:p>
                <a:endParaRPr lang="zh-CN" altLang="en-US"/>
              </a:p>
            </p:txBody>
          </p:sp>
          <p:sp>
            <p:nvSpPr>
              <p:cNvPr id="213" name="Freeform 220"/>
              <p:cNvSpPr>
                <a:spLocks noChangeAspect="1"/>
              </p:cNvSpPr>
              <p:nvPr/>
            </p:nvSpPr>
            <p:spPr bwMode="auto">
              <a:xfrm>
                <a:off x="537" y="2224"/>
                <a:ext cx="90" cy="136"/>
              </a:xfrm>
              <a:custGeom>
                <a:avLst/>
                <a:gdLst>
                  <a:gd name="T0" fmla="*/ 384 w 45"/>
                  <a:gd name="T1" fmla="*/ 0 h 68"/>
                  <a:gd name="T2" fmla="*/ 960 w 45"/>
                  <a:gd name="T3" fmla="*/ 2048 h 68"/>
                  <a:gd name="T4" fmla="*/ 2624 w 45"/>
                  <a:gd name="T5" fmla="*/ 3712 h 68"/>
                  <a:gd name="T6" fmla="*/ 2816 w 45"/>
                  <a:gd name="T7" fmla="*/ 4352 h 68"/>
                  <a:gd name="T8" fmla="*/ 1600 w 45"/>
                  <a:gd name="T9" fmla="*/ 2752 h 68"/>
                  <a:gd name="T10" fmla="*/ 384 w 45"/>
                  <a:gd name="T11" fmla="*/ 0 h 68"/>
                  <a:gd name="T12" fmla="*/ 0 60000 65536"/>
                  <a:gd name="T13" fmla="*/ 0 60000 65536"/>
                  <a:gd name="T14" fmla="*/ 0 60000 65536"/>
                  <a:gd name="T15" fmla="*/ 0 60000 65536"/>
                  <a:gd name="T16" fmla="*/ 0 60000 65536"/>
                  <a:gd name="T17" fmla="*/ 0 60000 65536"/>
                  <a:gd name="T18" fmla="*/ 0 w 45"/>
                  <a:gd name="T19" fmla="*/ 0 h 68"/>
                  <a:gd name="T20" fmla="*/ 45 w 45"/>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45" h="68">
                    <a:moveTo>
                      <a:pt x="6" y="0"/>
                    </a:moveTo>
                    <a:cubicBezTo>
                      <a:pt x="6" y="0"/>
                      <a:pt x="0" y="14"/>
                      <a:pt x="15" y="32"/>
                    </a:cubicBezTo>
                    <a:cubicBezTo>
                      <a:pt x="26" y="44"/>
                      <a:pt x="36" y="49"/>
                      <a:pt x="41" y="58"/>
                    </a:cubicBezTo>
                    <a:cubicBezTo>
                      <a:pt x="45" y="65"/>
                      <a:pt x="44" y="68"/>
                      <a:pt x="44" y="68"/>
                    </a:cubicBezTo>
                    <a:cubicBezTo>
                      <a:pt x="44" y="68"/>
                      <a:pt x="42" y="54"/>
                      <a:pt x="25" y="43"/>
                    </a:cubicBezTo>
                    <a:cubicBezTo>
                      <a:pt x="9" y="31"/>
                      <a:pt x="0" y="14"/>
                      <a:pt x="6" y="0"/>
                    </a:cubicBezTo>
                    <a:close/>
                  </a:path>
                </a:pathLst>
              </a:custGeom>
              <a:solidFill>
                <a:srgbClr val="C8BDC2"/>
              </a:solidFill>
              <a:ln w="9525">
                <a:noFill/>
                <a:round/>
              </a:ln>
            </p:spPr>
            <p:txBody>
              <a:bodyPr/>
              <a:lstStyle/>
              <a:p>
                <a:endParaRPr lang="zh-CN" altLang="en-US"/>
              </a:p>
            </p:txBody>
          </p:sp>
          <p:sp>
            <p:nvSpPr>
              <p:cNvPr id="214" name="Freeform 221"/>
              <p:cNvSpPr>
                <a:spLocks noChangeAspect="1"/>
              </p:cNvSpPr>
              <p:nvPr/>
            </p:nvSpPr>
            <p:spPr bwMode="auto">
              <a:xfrm>
                <a:off x="577" y="2328"/>
                <a:ext cx="42" cy="42"/>
              </a:xfrm>
              <a:custGeom>
                <a:avLst/>
                <a:gdLst>
                  <a:gd name="T0" fmla="*/ 960 w 21"/>
                  <a:gd name="T1" fmla="*/ 0 h 21"/>
                  <a:gd name="T2" fmla="*/ 512 w 21"/>
                  <a:gd name="T3" fmla="*/ 704 h 21"/>
                  <a:gd name="T4" fmla="*/ 128 w 21"/>
                  <a:gd name="T5" fmla="*/ 1344 h 21"/>
                  <a:gd name="T6" fmla="*/ 768 w 21"/>
                  <a:gd name="T7" fmla="*/ 960 h 21"/>
                  <a:gd name="T8" fmla="*/ 1216 w 21"/>
                  <a:gd name="T9" fmla="*/ 384 h 21"/>
                  <a:gd name="T10" fmla="*/ 96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15" y="0"/>
                    </a:moveTo>
                    <a:cubicBezTo>
                      <a:pt x="15" y="0"/>
                      <a:pt x="17" y="6"/>
                      <a:pt x="8" y="11"/>
                    </a:cubicBezTo>
                    <a:cubicBezTo>
                      <a:pt x="0" y="15"/>
                      <a:pt x="2" y="21"/>
                      <a:pt x="2" y="21"/>
                    </a:cubicBezTo>
                    <a:cubicBezTo>
                      <a:pt x="2" y="21"/>
                      <a:pt x="5" y="17"/>
                      <a:pt x="12" y="15"/>
                    </a:cubicBezTo>
                    <a:cubicBezTo>
                      <a:pt x="18" y="13"/>
                      <a:pt x="21" y="10"/>
                      <a:pt x="19" y="6"/>
                    </a:cubicBezTo>
                    <a:cubicBezTo>
                      <a:pt x="18" y="2"/>
                      <a:pt x="15" y="0"/>
                      <a:pt x="15" y="0"/>
                    </a:cubicBezTo>
                    <a:close/>
                  </a:path>
                </a:pathLst>
              </a:custGeom>
              <a:solidFill>
                <a:srgbClr val="C8BDC2"/>
              </a:solidFill>
              <a:ln w="9525">
                <a:noFill/>
                <a:round/>
              </a:ln>
            </p:spPr>
            <p:txBody>
              <a:bodyPr/>
              <a:lstStyle/>
              <a:p>
                <a:endParaRPr lang="zh-CN" altLang="en-US"/>
              </a:p>
            </p:txBody>
          </p:sp>
          <p:sp>
            <p:nvSpPr>
              <p:cNvPr id="215" name="Freeform 222"/>
              <p:cNvSpPr>
                <a:spLocks noChangeAspect="1"/>
              </p:cNvSpPr>
              <p:nvPr/>
            </p:nvSpPr>
            <p:spPr bwMode="auto">
              <a:xfrm>
                <a:off x="571" y="2348"/>
                <a:ext cx="58" cy="52"/>
              </a:xfrm>
              <a:custGeom>
                <a:avLst/>
                <a:gdLst>
                  <a:gd name="T0" fmla="*/ 1856 w 29"/>
                  <a:gd name="T1" fmla="*/ 448 h 26"/>
                  <a:gd name="T2" fmla="*/ 320 w 29"/>
                  <a:gd name="T3" fmla="*/ 1024 h 26"/>
                  <a:gd name="T4" fmla="*/ 320 w 29"/>
                  <a:gd name="T5" fmla="*/ 1664 h 26"/>
                  <a:gd name="T6" fmla="*/ 896 w 29"/>
                  <a:gd name="T7" fmla="*/ 704 h 26"/>
                  <a:gd name="T8" fmla="*/ 1856 w 29"/>
                  <a:gd name="T9" fmla="*/ 448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29" y="7"/>
                    </a:moveTo>
                    <a:cubicBezTo>
                      <a:pt x="29" y="7"/>
                      <a:pt x="22" y="0"/>
                      <a:pt x="5" y="16"/>
                    </a:cubicBezTo>
                    <a:cubicBezTo>
                      <a:pt x="0" y="21"/>
                      <a:pt x="5" y="26"/>
                      <a:pt x="5" y="26"/>
                    </a:cubicBezTo>
                    <a:cubicBezTo>
                      <a:pt x="5" y="26"/>
                      <a:pt x="10" y="15"/>
                      <a:pt x="14" y="11"/>
                    </a:cubicBezTo>
                    <a:cubicBezTo>
                      <a:pt x="21" y="4"/>
                      <a:pt x="29" y="7"/>
                      <a:pt x="29" y="7"/>
                    </a:cubicBezTo>
                    <a:close/>
                  </a:path>
                </a:pathLst>
              </a:custGeom>
              <a:solidFill>
                <a:srgbClr val="C8BDC2"/>
              </a:solidFill>
              <a:ln w="9525">
                <a:noFill/>
                <a:round/>
              </a:ln>
            </p:spPr>
            <p:txBody>
              <a:bodyPr/>
              <a:lstStyle/>
              <a:p>
                <a:endParaRPr lang="zh-CN" altLang="en-US"/>
              </a:p>
            </p:txBody>
          </p:sp>
          <p:sp>
            <p:nvSpPr>
              <p:cNvPr id="216" name="Freeform 223"/>
              <p:cNvSpPr>
                <a:spLocks noChangeAspect="1"/>
              </p:cNvSpPr>
              <p:nvPr/>
            </p:nvSpPr>
            <p:spPr bwMode="auto">
              <a:xfrm>
                <a:off x="583" y="2368"/>
                <a:ext cx="38" cy="56"/>
              </a:xfrm>
              <a:custGeom>
                <a:avLst/>
                <a:gdLst>
                  <a:gd name="T0" fmla="*/ 0 w 19"/>
                  <a:gd name="T1" fmla="*/ 1792 h 28"/>
                  <a:gd name="T2" fmla="*/ 320 w 19"/>
                  <a:gd name="T3" fmla="*/ 1024 h 28"/>
                  <a:gd name="T4" fmla="*/ 832 w 19"/>
                  <a:gd name="T5" fmla="*/ 0 h 28"/>
                  <a:gd name="T6" fmla="*/ 640 w 19"/>
                  <a:gd name="T7" fmla="*/ 768 h 28"/>
                  <a:gd name="T8" fmla="*/ 1216 w 19"/>
                  <a:gd name="T9" fmla="*/ 192 h 28"/>
                  <a:gd name="T10" fmla="*/ 576 w 19"/>
                  <a:gd name="T11" fmla="*/ 1216 h 28"/>
                  <a:gd name="T12" fmla="*/ 0 w 19"/>
                  <a:gd name="T13" fmla="*/ 1792 h 28"/>
                  <a:gd name="T14" fmla="*/ 0 60000 65536"/>
                  <a:gd name="T15" fmla="*/ 0 60000 65536"/>
                  <a:gd name="T16" fmla="*/ 0 60000 65536"/>
                  <a:gd name="T17" fmla="*/ 0 60000 65536"/>
                  <a:gd name="T18" fmla="*/ 0 60000 65536"/>
                  <a:gd name="T19" fmla="*/ 0 60000 65536"/>
                  <a:gd name="T20" fmla="*/ 0 60000 65536"/>
                  <a:gd name="T21" fmla="*/ 0 w 19"/>
                  <a:gd name="T22" fmla="*/ 0 h 28"/>
                  <a:gd name="T23" fmla="*/ 19 w 19"/>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28">
                    <a:moveTo>
                      <a:pt x="0" y="28"/>
                    </a:moveTo>
                    <a:cubicBezTo>
                      <a:pt x="0" y="28"/>
                      <a:pt x="3" y="25"/>
                      <a:pt x="5" y="16"/>
                    </a:cubicBezTo>
                    <a:cubicBezTo>
                      <a:pt x="7" y="7"/>
                      <a:pt x="13" y="0"/>
                      <a:pt x="13" y="0"/>
                    </a:cubicBezTo>
                    <a:cubicBezTo>
                      <a:pt x="13" y="0"/>
                      <a:pt x="9" y="7"/>
                      <a:pt x="10" y="12"/>
                    </a:cubicBezTo>
                    <a:cubicBezTo>
                      <a:pt x="11" y="14"/>
                      <a:pt x="13" y="9"/>
                      <a:pt x="19" y="3"/>
                    </a:cubicBezTo>
                    <a:cubicBezTo>
                      <a:pt x="16" y="10"/>
                      <a:pt x="14" y="12"/>
                      <a:pt x="9" y="19"/>
                    </a:cubicBezTo>
                    <a:cubicBezTo>
                      <a:pt x="5" y="26"/>
                      <a:pt x="0" y="28"/>
                      <a:pt x="0" y="28"/>
                    </a:cubicBezTo>
                    <a:close/>
                  </a:path>
                </a:pathLst>
              </a:custGeom>
              <a:solidFill>
                <a:srgbClr val="C8BDC2"/>
              </a:solidFill>
              <a:ln w="9525">
                <a:noFill/>
                <a:round/>
              </a:ln>
            </p:spPr>
            <p:txBody>
              <a:bodyPr/>
              <a:lstStyle/>
              <a:p>
                <a:endParaRPr lang="zh-CN" altLang="en-US"/>
              </a:p>
            </p:txBody>
          </p:sp>
          <p:sp>
            <p:nvSpPr>
              <p:cNvPr id="217" name="Freeform 224"/>
              <p:cNvSpPr>
                <a:spLocks noChangeAspect="1"/>
              </p:cNvSpPr>
              <p:nvPr/>
            </p:nvSpPr>
            <p:spPr bwMode="auto">
              <a:xfrm>
                <a:off x="523" y="2264"/>
                <a:ext cx="54" cy="146"/>
              </a:xfrm>
              <a:custGeom>
                <a:avLst/>
                <a:gdLst>
                  <a:gd name="T0" fmla="*/ 64 w 27"/>
                  <a:gd name="T1" fmla="*/ 0 h 73"/>
                  <a:gd name="T2" fmla="*/ 832 w 27"/>
                  <a:gd name="T3" fmla="*/ 3328 h 73"/>
                  <a:gd name="T4" fmla="*/ 1728 w 27"/>
                  <a:gd name="T5" fmla="*/ 4416 h 73"/>
                  <a:gd name="T6" fmla="*/ 1664 w 27"/>
                  <a:gd name="T7" fmla="*/ 4608 h 73"/>
                  <a:gd name="T8" fmla="*/ 512 w 27"/>
                  <a:gd name="T9" fmla="*/ 2624 h 73"/>
                  <a:gd name="T10" fmla="*/ 64 w 27"/>
                  <a:gd name="T11" fmla="*/ 0 h 73"/>
                  <a:gd name="T12" fmla="*/ 0 60000 65536"/>
                  <a:gd name="T13" fmla="*/ 0 60000 65536"/>
                  <a:gd name="T14" fmla="*/ 0 60000 65536"/>
                  <a:gd name="T15" fmla="*/ 0 60000 65536"/>
                  <a:gd name="T16" fmla="*/ 0 60000 65536"/>
                  <a:gd name="T17" fmla="*/ 0 60000 65536"/>
                  <a:gd name="T18" fmla="*/ 0 w 27"/>
                  <a:gd name="T19" fmla="*/ 0 h 73"/>
                  <a:gd name="T20" fmla="*/ 27 w 27"/>
                  <a:gd name="T21" fmla="*/ 73 h 73"/>
                </a:gdLst>
                <a:ahLst/>
                <a:cxnLst>
                  <a:cxn ang="T12">
                    <a:pos x="T0" y="T1"/>
                  </a:cxn>
                  <a:cxn ang="T13">
                    <a:pos x="T2" y="T3"/>
                  </a:cxn>
                  <a:cxn ang="T14">
                    <a:pos x="T4" y="T5"/>
                  </a:cxn>
                  <a:cxn ang="T15">
                    <a:pos x="T6" y="T7"/>
                  </a:cxn>
                  <a:cxn ang="T16">
                    <a:pos x="T8" y="T9"/>
                  </a:cxn>
                  <a:cxn ang="T17">
                    <a:pos x="T10" y="T11"/>
                  </a:cxn>
                </a:cxnLst>
                <a:rect l="T18" t="T19" r="T20" b="T21"/>
                <a:pathLst>
                  <a:path w="27" h="73">
                    <a:moveTo>
                      <a:pt x="1" y="0"/>
                    </a:moveTo>
                    <a:cubicBezTo>
                      <a:pt x="1" y="0"/>
                      <a:pt x="2" y="25"/>
                      <a:pt x="13" y="52"/>
                    </a:cubicBezTo>
                    <a:cubicBezTo>
                      <a:pt x="18" y="68"/>
                      <a:pt x="25" y="69"/>
                      <a:pt x="27" y="69"/>
                    </a:cubicBezTo>
                    <a:cubicBezTo>
                      <a:pt x="26" y="71"/>
                      <a:pt x="26" y="72"/>
                      <a:pt x="26" y="72"/>
                    </a:cubicBezTo>
                    <a:cubicBezTo>
                      <a:pt x="26" y="72"/>
                      <a:pt x="17" y="73"/>
                      <a:pt x="8" y="41"/>
                    </a:cubicBezTo>
                    <a:cubicBezTo>
                      <a:pt x="0" y="16"/>
                      <a:pt x="1" y="0"/>
                      <a:pt x="1" y="0"/>
                    </a:cubicBezTo>
                    <a:close/>
                  </a:path>
                </a:pathLst>
              </a:custGeom>
              <a:solidFill>
                <a:srgbClr val="C8BDC2"/>
              </a:solidFill>
              <a:ln w="9525">
                <a:noFill/>
                <a:round/>
              </a:ln>
            </p:spPr>
            <p:txBody>
              <a:bodyPr/>
              <a:lstStyle/>
              <a:p>
                <a:endParaRPr lang="zh-CN" altLang="en-US"/>
              </a:p>
            </p:txBody>
          </p:sp>
          <p:sp>
            <p:nvSpPr>
              <p:cNvPr id="218" name="Freeform 225"/>
              <p:cNvSpPr>
                <a:spLocks noChangeAspect="1"/>
              </p:cNvSpPr>
              <p:nvPr/>
            </p:nvSpPr>
            <p:spPr bwMode="auto">
              <a:xfrm>
                <a:off x="593" y="2356"/>
                <a:ext cx="218" cy="60"/>
              </a:xfrm>
              <a:custGeom>
                <a:avLst/>
                <a:gdLst>
                  <a:gd name="T0" fmla="*/ 1024 w 109"/>
                  <a:gd name="T1" fmla="*/ 512 h 30"/>
                  <a:gd name="T2" fmla="*/ 2496 w 109"/>
                  <a:gd name="T3" fmla="*/ 768 h 30"/>
                  <a:gd name="T4" fmla="*/ 3968 w 109"/>
                  <a:gd name="T5" fmla="*/ 640 h 30"/>
                  <a:gd name="T6" fmla="*/ 4928 w 109"/>
                  <a:gd name="T7" fmla="*/ 128 h 30"/>
                  <a:gd name="T8" fmla="*/ 5504 w 109"/>
                  <a:gd name="T9" fmla="*/ 0 h 30"/>
                  <a:gd name="T10" fmla="*/ 5952 w 109"/>
                  <a:gd name="T11" fmla="*/ 0 h 30"/>
                  <a:gd name="T12" fmla="*/ 6208 w 109"/>
                  <a:gd name="T13" fmla="*/ 64 h 30"/>
                  <a:gd name="T14" fmla="*/ 6464 w 109"/>
                  <a:gd name="T15" fmla="*/ 256 h 30"/>
                  <a:gd name="T16" fmla="*/ 6912 w 109"/>
                  <a:gd name="T17" fmla="*/ 320 h 30"/>
                  <a:gd name="T18" fmla="*/ 6976 w 109"/>
                  <a:gd name="T19" fmla="*/ 448 h 30"/>
                  <a:gd name="T20" fmla="*/ 6784 w 109"/>
                  <a:gd name="T21" fmla="*/ 576 h 30"/>
                  <a:gd name="T22" fmla="*/ 6272 w 109"/>
                  <a:gd name="T23" fmla="*/ 640 h 30"/>
                  <a:gd name="T24" fmla="*/ 5760 w 109"/>
                  <a:gd name="T25" fmla="*/ 768 h 30"/>
                  <a:gd name="T26" fmla="*/ 5440 w 109"/>
                  <a:gd name="T27" fmla="*/ 832 h 30"/>
                  <a:gd name="T28" fmla="*/ 5184 w 109"/>
                  <a:gd name="T29" fmla="*/ 896 h 30"/>
                  <a:gd name="T30" fmla="*/ 4736 w 109"/>
                  <a:gd name="T31" fmla="*/ 1280 h 30"/>
                  <a:gd name="T32" fmla="*/ 4160 w 109"/>
                  <a:gd name="T33" fmla="*/ 1536 h 30"/>
                  <a:gd name="T34" fmla="*/ 2752 w 109"/>
                  <a:gd name="T35" fmla="*/ 1728 h 30"/>
                  <a:gd name="T36" fmla="*/ 0 w 109"/>
                  <a:gd name="T37" fmla="*/ 1920 h 30"/>
                  <a:gd name="T38" fmla="*/ 576 w 109"/>
                  <a:gd name="T39" fmla="*/ 1024 h 30"/>
                  <a:gd name="T40" fmla="*/ 1024 w 109"/>
                  <a:gd name="T41" fmla="*/ 512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9"/>
                  <a:gd name="T64" fmla="*/ 0 h 30"/>
                  <a:gd name="T65" fmla="*/ 109 w 109"/>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9" h="30">
                    <a:moveTo>
                      <a:pt x="16" y="8"/>
                    </a:moveTo>
                    <a:cubicBezTo>
                      <a:pt x="16" y="8"/>
                      <a:pt x="25" y="11"/>
                      <a:pt x="39" y="12"/>
                    </a:cubicBezTo>
                    <a:cubicBezTo>
                      <a:pt x="52" y="13"/>
                      <a:pt x="59" y="11"/>
                      <a:pt x="62" y="10"/>
                    </a:cubicBezTo>
                    <a:cubicBezTo>
                      <a:pt x="66" y="9"/>
                      <a:pt x="72" y="5"/>
                      <a:pt x="77" y="2"/>
                    </a:cubicBezTo>
                    <a:cubicBezTo>
                      <a:pt x="81" y="0"/>
                      <a:pt x="81" y="0"/>
                      <a:pt x="86" y="0"/>
                    </a:cubicBezTo>
                    <a:cubicBezTo>
                      <a:pt x="90" y="1"/>
                      <a:pt x="93" y="0"/>
                      <a:pt x="93" y="0"/>
                    </a:cubicBezTo>
                    <a:cubicBezTo>
                      <a:pt x="93" y="0"/>
                      <a:pt x="94" y="0"/>
                      <a:pt x="97" y="1"/>
                    </a:cubicBezTo>
                    <a:cubicBezTo>
                      <a:pt x="100" y="3"/>
                      <a:pt x="100" y="3"/>
                      <a:pt x="101" y="4"/>
                    </a:cubicBezTo>
                    <a:cubicBezTo>
                      <a:pt x="102" y="4"/>
                      <a:pt x="108" y="5"/>
                      <a:pt x="108" y="5"/>
                    </a:cubicBezTo>
                    <a:cubicBezTo>
                      <a:pt x="108" y="5"/>
                      <a:pt x="109" y="5"/>
                      <a:pt x="109" y="7"/>
                    </a:cubicBezTo>
                    <a:cubicBezTo>
                      <a:pt x="109" y="8"/>
                      <a:pt x="108" y="9"/>
                      <a:pt x="106" y="9"/>
                    </a:cubicBezTo>
                    <a:cubicBezTo>
                      <a:pt x="105" y="10"/>
                      <a:pt x="105" y="11"/>
                      <a:pt x="98" y="10"/>
                    </a:cubicBezTo>
                    <a:cubicBezTo>
                      <a:pt x="98" y="11"/>
                      <a:pt x="97" y="12"/>
                      <a:pt x="90" y="12"/>
                    </a:cubicBezTo>
                    <a:cubicBezTo>
                      <a:pt x="89" y="13"/>
                      <a:pt x="85" y="13"/>
                      <a:pt x="85" y="13"/>
                    </a:cubicBezTo>
                    <a:cubicBezTo>
                      <a:pt x="85" y="13"/>
                      <a:pt x="83" y="14"/>
                      <a:pt x="81" y="14"/>
                    </a:cubicBezTo>
                    <a:cubicBezTo>
                      <a:pt x="80" y="16"/>
                      <a:pt x="78" y="18"/>
                      <a:pt x="74" y="20"/>
                    </a:cubicBezTo>
                    <a:cubicBezTo>
                      <a:pt x="71" y="23"/>
                      <a:pt x="70" y="24"/>
                      <a:pt x="65" y="24"/>
                    </a:cubicBezTo>
                    <a:cubicBezTo>
                      <a:pt x="60" y="24"/>
                      <a:pt x="57" y="26"/>
                      <a:pt x="43" y="27"/>
                    </a:cubicBezTo>
                    <a:cubicBezTo>
                      <a:pt x="29" y="27"/>
                      <a:pt x="0" y="30"/>
                      <a:pt x="0" y="30"/>
                    </a:cubicBezTo>
                    <a:cubicBezTo>
                      <a:pt x="0" y="30"/>
                      <a:pt x="6" y="22"/>
                      <a:pt x="9" y="16"/>
                    </a:cubicBezTo>
                    <a:cubicBezTo>
                      <a:pt x="12" y="10"/>
                      <a:pt x="16" y="8"/>
                      <a:pt x="16" y="8"/>
                    </a:cubicBezTo>
                    <a:close/>
                  </a:path>
                </a:pathLst>
              </a:custGeom>
              <a:solidFill>
                <a:srgbClr val="F8C6AC"/>
              </a:solidFill>
              <a:ln w="9525">
                <a:noFill/>
                <a:round/>
              </a:ln>
            </p:spPr>
            <p:txBody>
              <a:bodyPr/>
              <a:lstStyle/>
              <a:p>
                <a:endParaRPr lang="zh-CN" altLang="en-US"/>
              </a:p>
            </p:txBody>
          </p:sp>
          <p:sp>
            <p:nvSpPr>
              <p:cNvPr id="219" name="Freeform 226"/>
              <p:cNvSpPr>
                <a:spLocks noChangeAspect="1"/>
              </p:cNvSpPr>
              <p:nvPr/>
            </p:nvSpPr>
            <p:spPr bwMode="auto">
              <a:xfrm>
                <a:off x="755" y="2358"/>
                <a:ext cx="40" cy="6"/>
              </a:xfrm>
              <a:custGeom>
                <a:avLst/>
                <a:gdLst>
                  <a:gd name="T0" fmla="*/ 0 w 20"/>
                  <a:gd name="T1" fmla="*/ 0 h 3"/>
                  <a:gd name="T2" fmla="*/ 320 w 20"/>
                  <a:gd name="T3" fmla="*/ 0 h 3"/>
                  <a:gd name="T4" fmla="*/ 768 w 20"/>
                  <a:gd name="T5" fmla="*/ 0 h 3"/>
                  <a:gd name="T6" fmla="*/ 1280 w 20"/>
                  <a:gd name="T7" fmla="*/ 192 h 3"/>
                  <a:gd name="T8" fmla="*/ 640 w 20"/>
                  <a:gd name="T9" fmla="*/ 64 h 3"/>
                  <a:gd name="T10" fmla="*/ 0 w 20"/>
                  <a:gd name="T11" fmla="*/ 0 h 3"/>
                  <a:gd name="T12" fmla="*/ 0 60000 65536"/>
                  <a:gd name="T13" fmla="*/ 0 60000 65536"/>
                  <a:gd name="T14" fmla="*/ 0 60000 65536"/>
                  <a:gd name="T15" fmla="*/ 0 60000 65536"/>
                  <a:gd name="T16" fmla="*/ 0 60000 65536"/>
                  <a:gd name="T17" fmla="*/ 0 60000 65536"/>
                  <a:gd name="T18" fmla="*/ 0 w 20"/>
                  <a:gd name="T19" fmla="*/ 0 h 3"/>
                  <a:gd name="T20" fmla="*/ 20 w 20"/>
                  <a:gd name="T21" fmla="*/ 3 h 3"/>
                </a:gdLst>
                <a:ahLst/>
                <a:cxnLst>
                  <a:cxn ang="T12">
                    <a:pos x="T0" y="T1"/>
                  </a:cxn>
                  <a:cxn ang="T13">
                    <a:pos x="T2" y="T3"/>
                  </a:cxn>
                  <a:cxn ang="T14">
                    <a:pos x="T4" y="T5"/>
                  </a:cxn>
                  <a:cxn ang="T15">
                    <a:pos x="T6" y="T7"/>
                  </a:cxn>
                  <a:cxn ang="T16">
                    <a:pos x="T8" y="T9"/>
                  </a:cxn>
                  <a:cxn ang="T17">
                    <a:pos x="T10" y="T11"/>
                  </a:cxn>
                </a:cxnLst>
                <a:rect l="T18" t="T19" r="T20" b="T21"/>
                <a:pathLst>
                  <a:path w="20" h="3">
                    <a:moveTo>
                      <a:pt x="0" y="0"/>
                    </a:moveTo>
                    <a:cubicBezTo>
                      <a:pt x="0" y="0"/>
                      <a:pt x="2" y="0"/>
                      <a:pt x="5" y="0"/>
                    </a:cubicBezTo>
                    <a:cubicBezTo>
                      <a:pt x="9" y="0"/>
                      <a:pt x="11" y="0"/>
                      <a:pt x="12" y="0"/>
                    </a:cubicBezTo>
                    <a:cubicBezTo>
                      <a:pt x="14" y="0"/>
                      <a:pt x="19" y="2"/>
                      <a:pt x="20" y="3"/>
                    </a:cubicBezTo>
                    <a:cubicBezTo>
                      <a:pt x="16" y="1"/>
                      <a:pt x="14" y="0"/>
                      <a:pt x="10" y="1"/>
                    </a:cubicBezTo>
                    <a:cubicBezTo>
                      <a:pt x="5" y="1"/>
                      <a:pt x="2" y="0"/>
                      <a:pt x="0" y="0"/>
                    </a:cubicBezTo>
                    <a:close/>
                  </a:path>
                </a:pathLst>
              </a:custGeom>
              <a:solidFill>
                <a:srgbClr val="D6AB96"/>
              </a:solidFill>
              <a:ln w="9525">
                <a:noFill/>
                <a:round/>
              </a:ln>
            </p:spPr>
            <p:txBody>
              <a:bodyPr/>
              <a:lstStyle/>
              <a:p>
                <a:endParaRPr lang="zh-CN" altLang="en-US"/>
              </a:p>
            </p:txBody>
          </p:sp>
          <p:sp>
            <p:nvSpPr>
              <p:cNvPr id="220" name="Freeform 227"/>
              <p:cNvSpPr>
                <a:spLocks noChangeAspect="1"/>
              </p:cNvSpPr>
              <p:nvPr/>
            </p:nvSpPr>
            <p:spPr bwMode="auto">
              <a:xfrm>
                <a:off x="753" y="2360"/>
                <a:ext cx="54" cy="14"/>
              </a:xfrm>
              <a:custGeom>
                <a:avLst/>
                <a:gdLst>
                  <a:gd name="T0" fmla="*/ 0 w 27"/>
                  <a:gd name="T1" fmla="*/ 64 h 7"/>
                  <a:gd name="T2" fmla="*/ 320 w 27"/>
                  <a:gd name="T3" fmla="*/ 64 h 7"/>
                  <a:gd name="T4" fmla="*/ 768 w 27"/>
                  <a:gd name="T5" fmla="*/ 64 h 7"/>
                  <a:gd name="T6" fmla="*/ 1216 w 27"/>
                  <a:gd name="T7" fmla="*/ 192 h 7"/>
                  <a:gd name="T8" fmla="*/ 1664 w 27"/>
                  <a:gd name="T9" fmla="*/ 320 h 7"/>
                  <a:gd name="T10" fmla="*/ 1664 w 27"/>
                  <a:gd name="T11" fmla="*/ 448 h 7"/>
                  <a:gd name="T12" fmla="*/ 1536 w 27"/>
                  <a:gd name="T13" fmla="*/ 256 h 7"/>
                  <a:gd name="T14" fmla="*/ 768 w 27"/>
                  <a:gd name="T15" fmla="*/ 64 h 7"/>
                  <a:gd name="T16" fmla="*/ 64 w 27"/>
                  <a:gd name="T17" fmla="*/ 64 h 7"/>
                  <a:gd name="T18" fmla="*/ 0 w 27"/>
                  <a:gd name="T19" fmla="*/ 64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7"/>
                  <a:gd name="T32" fmla="*/ 27 w 27"/>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7">
                    <a:moveTo>
                      <a:pt x="0" y="1"/>
                    </a:moveTo>
                    <a:cubicBezTo>
                      <a:pt x="0" y="1"/>
                      <a:pt x="3" y="1"/>
                      <a:pt x="5" y="1"/>
                    </a:cubicBezTo>
                    <a:cubicBezTo>
                      <a:pt x="7" y="1"/>
                      <a:pt x="11" y="1"/>
                      <a:pt x="12" y="1"/>
                    </a:cubicBezTo>
                    <a:cubicBezTo>
                      <a:pt x="14" y="2"/>
                      <a:pt x="16" y="2"/>
                      <a:pt x="19" y="3"/>
                    </a:cubicBezTo>
                    <a:cubicBezTo>
                      <a:pt x="23" y="4"/>
                      <a:pt x="25" y="5"/>
                      <a:pt x="26" y="5"/>
                    </a:cubicBezTo>
                    <a:cubicBezTo>
                      <a:pt x="26" y="6"/>
                      <a:pt x="26" y="7"/>
                      <a:pt x="26" y="7"/>
                    </a:cubicBezTo>
                    <a:cubicBezTo>
                      <a:pt x="26" y="7"/>
                      <a:pt x="27" y="5"/>
                      <a:pt x="24" y="4"/>
                    </a:cubicBezTo>
                    <a:cubicBezTo>
                      <a:pt x="21" y="3"/>
                      <a:pt x="16" y="2"/>
                      <a:pt x="12" y="1"/>
                    </a:cubicBezTo>
                    <a:cubicBezTo>
                      <a:pt x="8" y="0"/>
                      <a:pt x="7" y="0"/>
                      <a:pt x="1" y="1"/>
                    </a:cubicBezTo>
                    <a:cubicBezTo>
                      <a:pt x="0" y="1"/>
                      <a:pt x="0" y="1"/>
                      <a:pt x="0" y="1"/>
                    </a:cubicBezTo>
                    <a:close/>
                  </a:path>
                </a:pathLst>
              </a:custGeom>
              <a:solidFill>
                <a:srgbClr val="D6AB96"/>
              </a:solidFill>
              <a:ln w="9525">
                <a:noFill/>
                <a:round/>
              </a:ln>
            </p:spPr>
            <p:txBody>
              <a:bodyPr/>
              <a:lstStyle/>
              <a:p>
                <a:endParaRPr lang="zh-CN" altLang="en-US"/>
              </a:p>
            </p:txBody>
          </p:sp>
          <p:sp>
            <p:nvSpPr>
              <p:cNvPr id="221" name="Freeform 228"/>
              <p:cNvSpPr>
                <a:spLocks noChangeAspect="1"/>
              </p:cNvSpPr>
              <p:nvPr/>
            </p:nvSpPr>
            <p:spPr bwMode="auto">
              <a:xfrm>
                <a:off x="751" y="2370"/>
                <a:ext cx="38" cy="4"/>
              </a:xfrm>
              <a:custGeom>
                <a:avLst/>
                <a:gdLst>
                  <a:gd name="T0" fmla="*/ 0 w 19"/>
                  <a:gd name="T1" fmla="*/ 128 h 2"/>
                  <a:gd name="T2" fmla="*/ 448 w 19"/>
                  <a:gd name="T3" fmla="*/ 0 h 2"/>
                  <a:gd name="T4" fmla="*/ 832 w 19"/>
                  <a:gd name="T5" fmla="*/ 0 h 2"/>
                  <a:gd name="T6" fmla="*/ 1216 w 19"/>
                  <a:gd name="T7" fmla="*/ 128 h 2"/>
                  <a:gd name="T8" fmla="*/ 768 w 19"/>
                  <a:gd name="T9" fmla="*/ 64 h 2"/>
                  <a:gd name="T10" fmla="*/ 64 w 19"/>
                  <a:gd name="T11" fmla="*/ 128 h 2"/>
                  <a:gd name="T12" fmla="*/ 0 w 19"/>
                  <a:gd name="T13" fmla="*/ 128 h 2"/>
                  <a:gd name="T14" fmla="*/ 0 60000 65536"/>
                  <a:gd name="T15" fmla="*/ 0 60000 65536"/>
                  <a:gd name="T16" fmla="*/ 0 60000 65536"/>
                  <a:gd name="T17" fmla="*/ 0 60000 65536"/>
                  <a:gd name="T18" fmla="*/ 0 60000 65536"/>
                  <a:gd name="T19" fmla="*/ 0 60000 65536"/>
                  <a:gd name="T20" fmla="*/ 0 60000 65536"/>
                  <a:gd name="T21" fmla="*/ 0 w 19"/>
                  <a:gd name="T22" fmla="*/ 0 h 2"/>
                  <a:gd name="T23" fmla="*/ 19 w 19"/>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2">
                    <a:moveTo>
                      <a:pt x="0" y="2"/>
                    </a:moveTo>
                    <a:cubicBezTo>
                      <a:pt x="0" y="2"/>
                      <a:pt x="6" y="0"/>
                      <a:pt x="7" y="0"/>
                    </a:cubicBezTo>
                    <a:cubicBezTo>
                      <a:pt x="9" y="0"/>
                      <a:pt x="11" y="0"/>
                      <a:pt x="13" y="0"/>
                    </a:cubicBezTo>
                    <a:cubicBezTo>
                      <a:pt x="15" y="0"/>
                      <a:pt x="18" y="1"/>
                      <a:pt x="19" y="2"/>
                    </a:cubicBezTo>
                    <a:cubicBezTo>
                      <a:pt x="17" y="1"/>
                      <a:pt x="16" y="1"/>
                      <a:pt x="12" y="1"/>
                    </a:cubicBezTo>
                    <a:cubicBezTo>
                      <a:pt x="7" y="1"/>
                      <a:pt x="7" y="0"/>
                      <a:pt x="1" y="2"/>
                    </a:cubicBezTo>
                    <a:cubicBezTo>
                      <a:pt x="1" y="2"/>
                      <a:pt x="0" y="2"/>
                      <a:pt x="0" y="2"/>
                    </a:cubicBezTo>
                    <a:close/>
                  </a:path>
                </a:pathLst>
              </a:custGeom>
              <a:solidFill>
                <a:srgbClr val="D6AB96"/>
              </a:solidFill>
              <a:ln w="9525">
                <a:noFill/>
                <a:round/>
              </a:ln>
            </p:spPr>
            <p:txBody>
              <a:bodyPr/>
              <a:lstStyle/>
              <a:p>
                <a:endParaRPr lang="zh-CN" altLang="en-US"/>
              </a:p>
            </p:txBody>
          </p:sp>
          <p:sp>
            <p:nvSpPr>
              <p:cNvPr id="222" name="Freeform 229"/>
              <p:cNvSpPr>
                <a:spLocks noChangeAspect="1"/>
              </p:cNvSpPr>
              <p:nvPr/>
            </p:nvSpPr>
            <p:spPr bwMode="auto">
              <a:xfrm>
                <a:off x="625" y="2366"/>
                <a:ext cx="10" cy="10"/>
              </a:xfrm>
              <a:custGeom>
                <a:avLst/>
                <a:gdLst>
                  <a:gd name="T0" fmla="*/ 0 w 5"/>
                  <a:gd name="T1" fmla="*/ 192 h 5"/>
                  <a:gd name="T2" fmla="*/ 256 w 5"/>
                  <a:gd name="T3" fmla="*/ 128 h 5"/>
                  <a:gd name="T4" fmla="*/ 256 w 5"/>
                  <a:gd name="T5" fmla="*/ 320 h 5"/>
                  <a:gd name="T6" fmla="*/ 0 w 5"/>
                  <a:gd name="T7" fmla="*/ 192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3"/>
                    </a:moveTo>
                    <a:cubicBezTo>
                      <a:pt x="0" y="3"/>
                      <a:pt x="3" y="0"/>
                      <a:pt x="4" y="2"/>
                    </a:cubicBezTo>
                    <a:cubicBezTo>
                      <a:pt x="5" y="4"/>
                      <a:pt x="4" y="5"/>
                      <a:pt x="4" y="5"/>
                    </a:cubicBezTo>
                    <a:lnTo>
                      <a:pt x="0" y="3"/>
                    </a:lnTo>
                    <a:close/>
                  </a:path>
                </a:pathLst>
              </a:custGeom>
              <a:solidFill>
                <a:srgbClr val="C8BDC2"/>
              </a:solidFill>
              <a:ln w="9525">
                <a:noFill/>
                <a:round/>
              </a:ln>
            </p:spPr>
            <p:txBody>
              <a:bodyPr/>
              <a:lstStyle/>
              <a:p>
                <a:endParaRPr lang="zh-CN" altLang="en-US"/>
              </a:p>
            </p:txBody>
          </p:sp>
          <p:sp>
            <p:nvSpPr>
              <p:cNvPr id="223" name="Freeform 230"/>
              <p:cNvSpPr>
                <a:spLocks noChangeAspect="1"/>
              </p:cNvSpPr>
              <p:nvPr/>
            </p:nvSpPr>
            <p:spPr bwMode="auto">
              <a:xfrm>
                <a:off x="571" y="2416"/>
                <a:ext cx="36" cy="24"/>
              </a:xfrm>
              <a:custGeom>
                <a:avLst/>
                <a:gdLst>
                  <a:gd name="T0" fmla="*/ 640 w 18"/>
                  <a:gd name="T1" fmla="*/ 0 h 12"/>
                  <a:gd name="T2" fmla="*/ 1152 w 18"/>
                  <a:gd name="T3" fmla="*/ 0 h 12"/>
                  <a:gd name="T4" fmla="*/ 768 w 18"/>
                  <a:gd name="T5" fmla="*/ 320 h 12"/>
                  <a:gd name="T6" fmla="*/ 128 w 18"/>
                  <a:gd name="T7" fmla="*/ 512 h 12"/>
                  <a:gd name="T8" fmla="*/ 64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10" y="0"/>
                    </a:moveTo>
                    <a:cubicBezTo>
                      <a:pt x="18" y="0"/>
                      <a:pt x="18" y="0"/>
                      <a:pt x="18" y="0"/>
                    </a:cubicBezTo>
                    <a:cubicBezTo>
                      <a:pt x="18" y="0"/>
                      <a:pt x="16" y="2"/>
                      <a:pt x="12" y="5"/>
                    </a:cubicBezTo>
                    <a:cubicBezTo>
                      <a:pt x="9" y="8"/>
                      <a:pt x="0" y="12"/>
                      <a:pt x="2" y="8"/>
                    </a:cubicBezTo>
                    <a:cubicBezTo>
                      <a:pt x="4" y="4"/>
                      <a:pt x="10" y="0"/>
                      <a:pt x="10" y="0"/>
                    </a:cubicBezTo>
                    <a:close/>
                  </a:path>
                </a:pathLst>
              </a:custGeom>
              <a:solidFill>
                <a:srgbClr val="C8BDC2"/>
              </a:solidFill>
              <a:ln w="9525">
                <a:noFill/>
                <a:round/>
              </a:ln>
            </p:spPr>
            <p:txBody>
              <a:bodyPr/>
              <a:lstStyle/>
              <a:p>
                <a:endParaRPr lang="zh-CN" altLang="en-US"/>
              </a:p>
            </p:txBody>
          </p:sp>
          <p:sp>
            <p:nvSpPr>
              <p:cNvPr id="224" name="Freeform 231"/>
              <p:cNvSpPr>
                <a:spLocks noChangeAspect="1"/>
              </p:cNvSpPr>
              <p:nvPr/>
            </p:nvSpPr>
            <p:spPr bwMode="auto">
              <a:xfrm>
                <a:off x="428" y="2276"/>
                <a:ext cx="101" cy="178"/>
              </a:xfrm>
              <a:custGeom>
                <a:avLst/>
                <a:gdLst>
                  <a:gd name="T0" fmla="*/ 0 w 50"/>
                  <a:gd name="T1" fmla="*/ 192 h 89"/>
                  <a:gd name="T2" fmla="*/ 469 w 50"/>
                  <a:gd name="T3" fmla="*/ 4352 h 89"/>
                  <a:gd name="T4" fmla="*/ 1844 w 50"/>
                  <a:gd name="T5" fmla="*/ 5376 h 89"/>
                  <a:gd name="T6" fmla="*/ 3264 w 50"/>
                  <a:gd name="T7" fmla="*/ 5248 h 89"/>
                  <a:gd name="T8" fmla="*/ 2248 w 50"/>
                  <a:gd name="T9" fmla="*/ 896 h 89"/>
                  <a:gd name="T10" fmla="*/ 669 w 50"/>
                  <a:gd name="T11" fmla="*/ 448 h 89"/>
                  <a:gd name="T12" fmla="*/ 0 w 50"/>
                  <a:gd name="T13" fmla="*/ 192 h 89"/>
                  <a:gd name="T14" fmla="*/ 0 60000 65536"/>
                  <a:gd name="T15" fmla="*/ 0 60000 65536"/>
                  <a:gd name="T16" fmla="*/ 0 60000 65536"/>
                  <a:gd name="T17" fmla="*/ 0 60000 65536"/>
                  <a:gd name="T18" fmla="*/ 0 60000 65536"/>
                  <a:gd name="T19" fmla="*/ 0 60000 65536"/>
                  <a:gd name="T20" fmla="*/ 0 60000 65536"/>
                  <a:gd name="T21" fmla="*/ 0 w 50"/>
                  <a:gd name="T22" fmla="*/ 0 h 89"/>
                  <a:gd name="T23" fmla="*/ 50 w 50"/>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 h="89">
                    <a:moveTo>
                      <a:pt x="0" y="3"/>
                    </a:moveTo>
                    <a:cubicBezTo>
                      <a:pt x="0" y="3"/>
                      <a:pt x="4" y="56"/>
                      <a:pt x="7" y="68"/>
                    </a:cubicBezTo>
                    <a:cubicBezTo>
                      <a:pt x="10" y="79"/>
                      <a:pt x="14" y="81"/>
                      <a:pt x="27" y="84"/>
                    </a:cubicBezTo>
                    <a:cubicBezTo>
                      <a:pt x="41" y="87"/>
                      <a:pt x="50" y="89"/>
                      <a:pt x="48" y="82"/>
                    </a:cubicBezTo>
                    <a:cubicBezTo>
                      <a:pt x="47" y="75"/>
                      <a:pt x="35" y="17"/>
                      <a:pt x="33" y="14"/>
                    </a:cubicBezTo>
                    <a:cubicBezTo>
                      <a:pt x="31" y="11"/>
                      <a:pt x="18" y="17"/>
                      <a:pt x="10" y="7"/>
                    </a:cubicBezTo>
                    <a:cubicBezTo>
                      <a:pt x="4" y="2"/>
                      <a:pt x="5" y="0"/>
                      <a:pt x="0" y="3"/>
                    </a:cubicBezTo>
                    <a:close/>
                  </a:path>
                </a:pathLst>
              </a:custGeom>
              <a:solidFill>
                <a:srgbClr val="5587A5"/>
              </a:solidFill>
              <a:ln w="9525">
                <a:noFill/>
                <a:round/>
              </a:ln>
            </p:spPr>
            <p:txBody>
              <a:bodyPr/>
              <a:lstStyle/>
              <a:p>
                <a:endParaRPr lang="zh-CN" altLang="en-US"/>
              </a:p>
            </p:txBody>
          </p:sp>
          <p:sp>
            <p:nvSpPr>
              <p:cNvPr id="225" name="Freeform 232"/>
              <p:cNvSpPr>
                <a:spLocks noChangeAspect="1"/>
              </p:cNvSpPr>
              <p:nvPr/>
            </p:nvSpPr>
            <p:spPr bwMode="auto">
              <a:xfrm>
                <a:off x="430" y="2284"/>
                <a:ext cx="85" cy="124"/>
              </a:xfrm>
              <a:custGeom>
                <a:avLst/>
                <a:gdLst>
                  <a:gd name="T0" fmla="*/ 65 w 42"/>
                  <a:gd name="T1" fmla="*/ 256 h 62"/>
                  <a:gd name="T2" fmla="*/ 332 w 42"/>
                  <a:gd name="T3" fmla="*/ 704 h 62"/>
                  <a:gd name="T4" fmla="*/ 1660 w 42"/>
                  <a:gd name="T5" fmla="*/ 1216 h 62"/>
                  <a:gd name="T6" fmla="*/ 2064 w 42"/>
                  <a:gd name="T7" fmla="*/ 2688 h 62"/>
                  <a:gd name="T8" fmla="*/ 2552 w 42"/>
                  <a:gd name="T9" fmla="*/ 3648 h 62"/>
                  <a:gd name="T10" fmla="*/ 2412 w 42"/>
                  <a:gd name="T11" fmla="*/ 1408 h 62"/>
                  <a:gd name="T12" fmla="*/ 1724 w 42"/>
                  <a:gd name="T13" fmla="*/ 512 h 62"/>
                  <a:gd name="T14" fmla="*/ 65 w 42"/>
                  <a:gd name="T15" fmla="*/ 256 h 62"/>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2"/>
                  <a:gd name="T26" fmla="*/ 42 w 42"/>
                  <a:gd name="T27" fmla="*/ 62 h 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2">
                    <a:moveTo>
                      <a:pt x="1" y="4"/>
                    </a:moveTo>
                    <a:cubicBezTo>
                      <a:pt x="1" y="4"/>
                      <a:pt x="0" y="9"/>
                      <a:pt x="5" y="11"/>
                    </a:cubicBezTo>
                    <a:cubicBezTo>
                      <a:pt x="10" y="13"/>
                      <a:pt x="22" y="12"/>
                      <a:pt x="24" y="19"/>
                    </a:cubicBezTo>
                    <a:cubicBezTo>
                      <a:pt x="26" y="26"/>
                      <a:pt x="28" y="36"/>
                      <a:pt x="30" y="42"/>
                    </a:cubicBezTo>
                    <a:cubicBezTo>
                      <a:pt x="32" y="48"/>
                      <a:pt x="33" y="51"/>
                      <a:pt x="37" y="57"/>
                    </a:cubicBezTo>
                    <a:cubicBezTo>
                      <a:pt x="42" y="62"/>
                      <a:pt x="35" y="22"/>
                      <a:pt x="35" y="22"/>
                    </a:cubicBezTo>
                    <a:cubicBezTo>
                      <a:pt x="35" y="22"/>
                      <a:pt x="33" y="8"/>
                      <a:pt x="25" y="8"/>
                    </a:cubicBezTo>
                    <a:cubicBezTo>
                      <a:pt x="16" y="8"/>
                      <a:pt x="2" y="0"/>
                      <a:pt x="1" y="4"/>
                    </a:cubicBezTo>
                    <a:close/>
                  </a:path>
                </a:pathLst>
              </a:custGeom>
              <a:solidFill>
                <a:srgbClr val="D3DBE4"/>
              </a:solidFill>
              <a:ln w="9525">
                <a:noFill/>
                <a:round/>
              </a:ln>
            </p:spPr>
            <p:txBody>
              <a:bodyPr/>
              <a:lstStyle/>
              <a:p>
                <a:endParaRPr lang="zh-CN" altLang="en-US"/>
              </a:p>
            </p:txBody>
          </p:sp>
          <p:sp>
            <p:nvSpPr>
              <p:cNvPr id="226" name="Freeform 233"/>
              <p:cNvSpPr>
                <a:spLocks noChangeAspect="1"/>
              </p:cNvSpPr>
              <p:nvPr/>
            </p:nvSpPr>
            <p:spPr bwMode="auto">
              <a:xfrm>
                <a:off x="428" y="2256"/>
                <a:ext cx="111" cy="194"/>
              </a:xfrm>
              <a:custGeom>
                <a:avLst/>
                <a:gdLst>
                  <a:gd name="T0" fmla="*/ 468 w 55"/>
                  <a:gd name="T1" fmla="*/ 128 h 97"/>
                  <a:gd name="T2" fmla="*/ 1011 w 55"/>
                  <a:gd name="T3" fmla="*/ 320 h 97"/>
                  <a:gd name="T4" fmla="*/ 664 w 55"/>
                  <a:gd name="T5" fmla="*/ 1088 h 97"/>
                  <a:gd name="T6" fmla="*/ 2375 w 55"/>
                  <a:gd name="T7" fmla="*/ 1344 h 97"/>
                  <a:gd name="T8" fmla="*/ 2640 w 55"/>
                  <a:gd name="T9" fmla="*/ 1920 h 97"/>
                  <a:gd name="T10" fmla="*/ 3520 w 55"/>
                  <a:gd name="T11" fmla="*/ 5376 h 97"/>
                  <a:gd name="T12" fmla="*/ 3116 w 55"/>
                  <a:gd name="T13" fmla="*/ 6208 h 97"/>
                  <a:gd name="T14" fmla="*/ 2309 w 55"/>
                  <a:gd name="T15" fmla="*/ 3008 h 97"/>
                  <a:gd name="T16" fmla="*/ 1744 w 55"/>
                  <a:gd name="T17" fmla="*/ 1664 h 97"/>
                  <a:gd name="T18" fmla="*/ 65 w 55"/>
                  <a:gd name="T19" fmla="*/ 960 h 97"/>
                  <a:gd name="T20" fmla="*/ 468 w 55"/>
                  <a:gd name="T21" fmla="*/ 128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97"/>
                  <a:gd name="T35" fmla="*/ 55 w 55"/>
                  <a:gd name="T36" fmla="*/ 97 h 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97">
                    <a:moveTo>
                      <a:pt x="7" y="2"/>
                    </a:moveTo>
                    <a:cubicBezTo>
                      <a:pt x="7" y="2"/>
                      <a:pt x="14" y="0"/>
                      <a:pt x="15" y="5"/>
                    </a:cubicBezTo>
                    <a:cubicBezTo>
                      <a:pt x="15" y="7"/>
                      <a:pt x="6" y="11"/>
                      <a:pt x="10" y="17"/>
                    </a:cubicBezTo>
                    <a:cubicBezTo>
                      <a:pt x="12" y="19"/>
                      <a:pt x="28" y="20"/>
                      <a:pt x="35" y="21"/>
                    </a:cubicBezTo>
                    <a:cubicBezTo>
                      <a:pt x="37" y="21"/>
                      <a:pt x="38" y="24"/>
                      <a:pt x="39" y="30"/>
                    </a:cubicBezTo>
                    <a:cubicBezTo>
                      <a:pt x="41" y="35"/>
                      <a:pt x="47" y="70"/>
                      <a:pt x="52" y="84"/>
                    </a:cubicBezTo>
                    <a:cubicBezTo>
                      <a:pt x="55" y="94"/>
                      <a:pt x="51" y="95"/>
                      <a:pt x="46" y="97"/>
                    </a:cubicBezTo>
                    <a:cubicBezTo>
                      <a:pt x="44" y="92"/>
                      <a:pt x="38" y="61"/>
                      <a:pt x="34" y="47"/>
                    </a:cubicBezTo>
                    <a:cubicBezTo>
                      <a:pt x="30" y="33"/>
                      <a:pt x="33" y="27"/>
                      <a:pt x="26" y="26"/>
                    </a:cubicBezTo>
                    <a:cubicBezTo>
                      <a:pt x="19" y="26"/>
                      <a:pt x="3" y="24"/>
                      <a:pt x="1" y="15"/>
                    </a:cubicBezTo>
                    <a:cubicBezTo>
                      <a:pt x="0" y="11"/>
                      <a:pt x="1" y="6"/>
                      <a:pt x="7" y="2"/>
                    </a:cubicBezTo>
                    <a:close/>
                  </a:path>
                </a:pathLst>
              </a:custGeom>
              <a:solidFill>
                <a:srgbClr val="456488"/>
              </a:solidFill>
              <a:ln w="9525">
                <a:noFill/>
                <a:round/>
              </a:ln>
            </p:spPr>
            <p:txBody>
              <a:bodyPr/>
              <a:lstStyle/>
              <a:p>
                <a:endParaRPr lang="zh-CN" altLang="en-US"/>
              </a:p>
            </p:txBody>
          </p:sp>
          <p:sp>
            <p:nvSpPr>
              <p:cNvPr id="227" name="Freeform 234"/>
              <p:cNvSpPr>
                <a:spLocks noChangeAspect="1"/>
              </p:cNvSpPr>
              <p:nvPr/>
            </p:nvSpPr>
            <p:spPr bwMode="auto">
              <a:xfrm>
                <a:off x="515" y="2156"/>
                <a:ext cx="10" cy="12"/>
              </a:xfrm>
              <a:custGeom>
                <a:avLst/>
                <a:gdLst>
                  <a:gd name="T0" fmla="*/ 320 w 5"/>
                  <a:gd name="T1" fmla="*/ 0 h 6"/>
                  <a:gd name="T2" fmla="*/ 128 w 5"/>
                  <a:gd name="T3" fmla="*/ 192 h 6"/>
                  <a:gd name="T4" fmla="*/ 256 w 5"/>
                  <a:gd name="T5" fmla="*/ 320 h 6"/>
                  <a:gd name="T6" fmla="*/ 320 w 5"/>
                  <a:gd name="T7" fmla="*/ 0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0"/>
                    </a:moveTo>
                    <a:cubicBezTo>
                      <a:pt x="5" y="0"/>
                      <a:pt x="0" y="1"/>
                      <a:pt x="2" y="3"/>
                    </a:cubicBezTo>
                    <a:cubicBezTo>
                      <a:pt x="5" y="6"/>
                      <a:pt x="4" y="5"/>
                      <a:pt x="4" y="5"/>
                    </a:cubicBezTo>
                    <a:lnTo>
                      <a:pt x="5" y="0"/>
                    </a:lnTo>
                    <a:close/>
                  </a:path>
                </a:pathLst>
              </a:custGeom>
              <a:solidFill>
                <a:srgbClr val="6E4155"/>
              </a:solidFill>
              <a:ln w="9525">
                <a:noFill/>
                <a:round/>
              </a:ln>
            </p:spPr>
            <p:txBody>
              <a:bodyPr/>
              <a:lstStyle/>
              <a:p>
                <a:endParaRPr lang="zh-CN" altLang="en-US"/>
              </a:p>
            </p:txBody>
          </p:sp>
          <p:sp>
            <p:nvSpPr>
              <p:cNvPr id="228" name="Freeform 235"/>
              <p:cNvSpPr>
                <a:spLocks noChangeAspect="1"/>
              </p:cNvSpPr>
              <p:nvPr/>
            </p:nvSpPr>
            <p:spPr bwMode="auto">
              <a:xfrm>
                <a:off x="625" y="2102"/>
                <a:ext cx="6" cy="12"/>
              </a:xfrm>
              <a:custGeom>
                <a:avLst/>
                <a:gdLst>
                  <a:gd name="T0" fmla="*/ 128 w 3"/>
                  <a:gd name="T1" fmla="*/ 0 h 6"/>
                  <a:gd name="T2" fmla="*/ 64 w 3"/>
                  <a:gd name="T3" fmla="*/ 128 h 6"/>
                  <a:gd name="T4" fmla="*/ 0 w 3"/>
                  <a:gd name="T5" fmla="*/ 320 h 6"/>
                  <a:gd name="T6" fmla="*/ 0 w 3"/>
                  <a:gd name="T7" fmla="*/ 384 h 6"/>
                  <a:gd name="T8" fmla="*/ 128 w 3"/>
                  <a:gd name="T9" fmla="*/ 320 h 6"/>
                  <a:gd name="T10" fmla="*/ 0 w 3"/>
                  <a:gd name="T11" fmla="*/ 320 h 6"/>
                  <a:gd name="T12" fmla="*/ 128 w 3"/>
                  <a:gd name="T13" fmla="*/ 192 h 6"/>
                  <a:gd name="T14" fmla="*/ 128 w 3"/>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2" y="0"/>
                    </a:moveTo>
                    <a:cubicBezTo>
                      <a:pt x="2" y="0"/>
                      <a:pt x="2" y="1"/>
                      <a:pt x="1" y="2"/>
                    </a:cubicBezTo>
                    <a:cubicBezTo>
                      <a:pt x="0" y="3"/>
                      <a:pt x="0" y="5"/>
                      <a:pt x="0" y="5"/>
                    </a:cubicBezTo>
                    <a:cubicBezTo>
                      <a:pt x="0" y="6"/>
                      <a:pt x="0" y="6"/>
                      <a:pt x="0" y="6"/>
                    </a:cubicBezTo>
                    <a:cubicBezTo>
                      <a:pt x="0" y="6"/>
                      <a:pt x="2" y="6"/>
                      <a:pt x="2" y="5"/>
                    </a:cubicBezTo>
                    <a:cubicBezTo>
                      <a:pt x="1" y="5"/>
                      <a:pt x="0" y="5"/>
                      <a:pt x="0" y="5"/>
                    </a:cubicBezTo>
                    <a:cubicBezTo>
                      <a:pt x="0" y="4"/>
                      <a:pt x="1" y="4"/>
                      <a:pt x="2" y="3"/>
                    </a:cubicBezTo>
                    <a:cubicBezTo>
                      <a:pt x="3" y="2"/>
                      <a:pt x="2" y="0"/>
                      <a:pt x="2" y="0"/>
                    </a:cubicBezTo>
                    <a:close/>
                  </a:path>
                </a:pathLst>
              </a:custGeom>
              <a:solidFill>
                <a:srgbClr val="572E40"/>
              </a:solidFill>
              <a:ln w="9525">
                <a:noFill/>
                <a:round/>
              </a:ln>
            </p:spPr>
            <p:txBody>
              <a:bodyPr/>
              <a:lstStyle/>
              <a:p>
                <a:endParaRPr lang="zh-CN" altLang="en-US"/>
              </a:p>
            </p:txBody>
          </p:sp>
          <p:sp>
            <p:nvSpPr>
              <p:cNvPr id="229" name="Freeform 236"/>
              <p:cNvSpPr>
                <a:spLocks noChangeAspect="1"/>
              </p:cNvSpPr>
              <p:nvPr/>
            </p:nvSpPr>
            <p:spPr bwMode="auto">
              <a:xfrm>
                <a:off x="521" y="2066"/>
                <a:ext cx="116" cy="134"/>
              </a:xfrm>
              <a:custGeom>
                <a:avLst/>
                <a:gdLst>
                  <a:gd name="T0" fmla="*/ 3264 w 58"/>
                  <a:gd name="T1" fmla="*/ 384 h 67"/>
                  <a:gd name="T2" fmla="*/ 3328 w 58"/>
                  <a:gd name="T3" fmla="*/ 704 h 67"/>
                  <a:gd name="T4" fmla="*/ 3392 w 58"/>
                  <a:gd name="T5" fmla="*/ 1280 h 67"/>
                  <a:gd name="T6" fmla="*/ 3456 w 58"/>
                  <a:gd name="T7" fmla="*/ 1664 h 67"/>
                  <a:gd name="T8" fmla="*/ 3648 w 58"/>
                  <a:gd name="T9" fmla="*/ 2176 h 67"/>
                  <a:gd name="T10" fmla="*/ 3392 w 58"/>
                  <a:gd name="T11" fmla="*/ 2304 h 67"/>
                  <a:gd name="T12" fmla="*/ 3392 w 58"/>
                  <a:gd name="T13" fmla="*/ 2496 h 67"/>
                  <a:gd name="T14" fmla="*/ 3200 w 58"/>
                  <a:gd name="T15" fmla="*/ 2624 h 67"/>
                  <a:gd name="T16" fmla="*/ 3136 w 58"/>
                  <a:gd name="T17" fmla="*/ 2624 h 67"/>
                  <a:gd name="T18" fmla="*/ 3136 w 58"/>
                  <a:gd name="T19" fmla="*/ 2688 h 67"/>
                  <a:gd name="T20" fmla="*/ 3200 w 58"/>
                  <a:gd name="T21" fmla="*/ 2752 h 67"/>
                  <a:gd name="T22" fmla="*/ 3136 w 58"/>
                  <a:gd name="T23" fmla="*/ 2944 h 67"/>
                  <a:gd name="T24" fmla="*/ 3072 w 58"/>
                  <a:gd name="T25" fmla="*/ 3200 h 67"/>
                  <a:gd name="T26" fmla="*/ 2944 w 58"/>
                  <a:gd name="T27" fmla="*/ 3648 h 67"/>
                  <a:gd name="T28" fmla="*/ 2432 w 58"/>
                  <a:gd name="T29" fmla="*/ 3648 h 67"/>
                  <a:gd name="T30" fmla="*/ 2112 w 58"/>
                  <a:gd name="T31" fmla="*/ 3584 h 67"/>
                  <a:gd name="T32" fmla="*/ 1984 w 58"/>
                  <a:gd name="T33" fmla="*/ 3776 h 67"/>
                  <a:gd name="T34" fmla="*/ 1920 w 58"/>
                  <a:gd name="T35" fmla="*/ 4160 h 67"/>
                  <a:gd name="T36" fmla="*/ 1728 w 58"/>
                  <a:gd name="T37" fmla="*/ 4288 h 67"/>
                  <a:gd name="T38" fmla="*/ 0 w 58"/>
                  <a:gd name="T39" fmla="*/ 3200 h 67"/>
                  <a:gd name="T40" fmla="*/ 192 w 58"/>
                  <a:gd name="T41" fmla="*/ 2560 h 67"/>
                  <a:gd name="T42" fmla="*/ 384 w 58"/>
                  <a:gd name="T43" fmla="*/ 1536 h 67"/>
                  <a:gd name="T44" fmla="*/ 896 w 58"/>
                  <a:gd name="T45" fmla="*/ 1024 h 67"/>
                  <a:gd name="T46" fmla="*/ 1600 w 58"/>
                  <a:gd name="T47" fmla="*/ 512 h 67"/>
                  <a:gd name="T48" fmla="*/ 2432 w 58"/>
                  <a:gd name="T49" fmla="*/ 0 h 67"/>
                  <a:gd name="T50" fmla="*/ 3264 w 58"/>
                  <a:gd name="T51" fmla="*/ 384 h 6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8"/>
                  <a:gd name="T79" fmla="*/ 0 h 67"/>
                  <a:gd name="T80" fmla="*/ 58 w 58"/>
                  <a:gd name="T81" fmla="*/ 67 h 6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8" h="67">
                    <a:moveTo>
                      <a:pt x="51" y="6"/>
                    </a:moveTo>
                    <a:cubicBezTo>
                      <a:pt x="51" y="6"/>
                      <a:pt x="51" y="8"/>
                      <a:pt x="52" y="11"/>
                    </a:cubicBezTo>
                    <a:cubicBezTo>
                      <a:pt x="53" y="14"/>
                      <a:pt x="55" y="18"/>
                      <a:pt x="53" y="20"/>
                    </a:cubicBezTo>
                    <a:cubicBezTo>
                      <a:pt x="51" y="23"/>
                      <a:pt x="52" y="23"/>
                      <a:pt x="54" y="26"/>
                    </a:cubicBezTo>
                    <a:cubicBezTo>
                      <a:pt x="55" y="29"/>
                      <a:pt x="58" y="33"/>
                      <a:pt x="57" y="34"/>
                    </a:cubicBezTo>
                    <a:cubicBezTo>
                      <a:pt x="55" y="36"/>
                      <a:pt x="55" y="36"/>
                      <a:pt x="53" y="36"/>
                    </a:cubicBezTo>
                    <a:cubicBezTo>
                      <a:pt x="52" y="37"/>
                      <a:pt x="53" y="38"/>
                      <a:pt x="53" y="39"/>
                    </a:cubicBezTo>
                    <a:cubicBezTo>
                      <a:pt x="53" y="40"/>
                      <a:pt x="52" y="42"/>
                      <a:pt x="50" y="41"/>
                    </a:cubicBezTo>
                    <a:cubicBezTo>
                      <a:pt x="50" y="42"/>
                      <a:pt x="49" y="41"/>
                      <a:pt x="49" y="41"/>
                    </a:cubicBezTo>
                    <a:cubicBezTo>
                      <a:pt x="49" y="42"/>
                      <a:pt x="49" y="42"/>
                      <a:pt x="49" y="42"/>
                    </a:cubicBezTo>
                    <a:cubicBezTo>
                      <a:pt x="49" y="42"/>
                      <a:pt x="50" y="42"/>
                      <a:pt x="50" y="43"/>
                    </a:cubicBezTo>
                    <a:cubicBezTo>
                      <a:pt x="51" y="44"/>
                      <a:pt x="51" y="45"/>
                      <a:pt x="49" y="46"/>
                    </a:cubicBezTo>
                    <a:cubicBezTo>
                      <a:pt x="48" y="47"/>
                      <a:pt x="48" y="48"/>
                      <a:pt x="48" y="50"/>
                    </a:cubicBezTo>
                    <a:cubicBezTo>
                      <a:pt x="49" y="51"/>
                      <a:pt x="51" y="55"/>
                      <a:pt x="46" y="57"/>
                    </a:cubicBezTo>
                    <a:cubicBezTo>
                      <a:pt x="44" y="57"/>
                      <a:pt x="42" y="58"/>
                      <a:pt x="38" y="57"/>
                    </a:cubicBezTo>
                    <a:cubicBezTo>
                      <a:pt x="33" y="56"/>
                      <a:pt x="35" y="56"/>
                      <a:pt x="33" y="56"/>
                    </a:cubicBezTo>
                    <a:cubicBezTo>
                      <a:pt x="32" y="56"/>
                      <a:pt x="32" y="58"/>
                      <a:pt x="31" y="59"/>
                    </a:cubicBezTo>
                    <a:cubicBezTo>
                      <a:pt x="30" y="60"/>
                      <a:pt x="31" y="64"/>
                      <a:pt x="30" y="65"/>
                    </a:cubicBezTo>
                    <a:cubicBezTo>
                      <a:pt x="29" y="66"/>
                      <a:pt x="27" y="67"/>
                      <a:pt x="27" y="67"/>
                    </a:cubicBezTo>
                    <a:cubicBezTo>
                      <a:pt x="0" y="50"/>
                      <a:pt x="0" y="50"/>
                      <a:pt x="0" y="50"/>
                    </a:cubicBezTo>
                    <a:cubicBezTo>
                      <a:pt x="0" y="50"/>
                      <a:pt x="2" y="43"/>
                      <a:pt x="3" y="40"/>
                    </a:cubicBezTo>
                    <a:cubicBezTo>
                      <a:pt x="5" y="37"/>
                      <a:pt x="6" y="24"/>
                      <a:pt x="6" y="24"/>
                    </a:cubicBezTo>
                    <a:cubicBezTo>
                      <a:pt x="14" y="16"/>
                      <a:pt x="14" y="16"/>
                      <a:pt x="14" y="16"/>
                    </a:cubicBezTo>
                    <a:cubicBezTo>
                      <a:pt x="25" y="8"/>
                      <a:pt x="25" y="8"/>
                      <a:pt x="25" y="8"/>
                    </a:cubicBezTo>
                    <a:cubicBezTo>
                      <a:pt x="38" y="0"/>
                      <a:pt x="38" y="0"/>
                      <a:pt x="38" y="0"/>
                    </a:cubicBezTo>
                    <a:lnTo>
                      <a:pt x="51" y="6"/>
                    </a:lnTo>
                    <a:close/>
                  </a:path>
                </a:pathLst>
              </a:custGeom>
              <a:solidFill>
                <a:srgbClr val="F8C6AC"/>
              </a:solidFill>
              <a:ln w="9525">
                <a:noFill/>
                <a:round/>
              </a:ln>
            </p:spPr>
            <p:txBody>
              <a:bodyPr/>
              <a:lstStyle/>
              <a:p>
                <a:endParaRPr lang="zh-CN" altLang="en-US"/>
              </a:p>
            </p:txBody>
          </p:sp>
          <p:sp>
            <p:nvSpPr>
              <p:cNvPr id="230" name="Freeform 237"/>
              <p:cNvSpPr>
                <a:spLocks noChangeAspect="1"/>
              </p:cNvSpPr>
              <p:nvPr/>
            </p:nvSpPr>
            <p:spPr bwMode="auto">
              <a:xfrm>
                <a:off x="597" y="2108"/>
                <a:ext cx="20" cy="8"/>
              </a:xfrm>
              <a:custGeom>
                <a:avLst/>
                <a:gdLst>
                  <a:gd name="T0" fmla="*/ 192 w 10"/>
                  <a:gd name="T1" fmla="*/ 128 h 4"/>
                  <a:gd name="T2" fmla="*/ 0 w 10"/>
                  <a:gd name="T3" fmla="*/ 128 h 4"/>
                  <a:gd name="T4" fmla="*/ 192 w 10"/>
                  <a:gd name="T5" fmla="*/ 128 h 4"/>
                  <a:gd name="T6" fmla="*/ 640 w 10"/>
                  <a:gd name="T7" fmla="*/ 128 h 4"/>
                  <a:gd name="T8" fmla="*/ 576 w 10"/>
                  <a:gd name="T9" fmla="*/ 192 h 4"/>
                  <a:gd name="T10" fmla="*/ 320 w 10"/>
                  <a:gd name="T11" fmla="*/ 192 h 4"/>
                  <a:gd name="T12" fmla="*/ 192 w 10"/>
                  <a:gd name="T13" fmla="*/ 128 h 4"/>
                  <a:gd name="T14" fmla="*/ 0 60000 65536"/>
                  <a:gd name="T15" fmla="*/ 0 60000 65536"/>
                  <a:gd name="T16" fmla="*/ 0 60000 65536"/>
                  <a:gd name="T17" fmla="*/ 0 60000 65536"/>
                  <a:gd name="T18" fmla="*/ 0 60000 65536"/>
                  <a:gd name="T19" fmla="*/ 0 60000 65536"/>
                  <a:gd name="T20" fmla="*/ 0 60000 65536"/>
                  <a:gd name="T21" fmla="*/ 0 w 10"/>
                  <a:gd name="T22" fmla="*/ 0 h 4"/>
                  <a:gd name="T23" fmla="*/ 10 w 1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4">
                    <a:moveTo>
                      <a:pt x="3" y="2"/>
                    </a:moveTo>
                    <a:cubicBezTo>
                      <a:pt x="2" y="2"/>
                      <a:pt x="1" y="2"/>
                      <a:pt x="0" y="2"/>
                    </a:cubicBezTo>
                    <a:cubicBezTo>
                      <a:pt x="2" y="2"/>
                      <a:pt x="3" y="2"/>
                      <a:pt x="3" y="2"/>
                    </a:cubicBezTo>
                    <a:cubicBezTo>
                      <a:pt x="6" y="1"/>
                      <a:pt x="9" y="0"/>
                      <a:pt x="10" y="2"/>
                    </a:cubicBezTo>
                    <a:cubicBezTo>
                      <a:pt x="9" y="2"/>
                      <a:pt x="9" y="3"/>
                      <a:pt x="9" y="3"/>
                    </a:cubicBezTo>
                    <a:cubicBezTo>
                      <a:pt x="8" y="4"/>
                      <a:pt x="6" y="4"/>
                      <a:pt x="5" y="3"/>
                    </a:cubicBezTo>
                    <a:cubicBezTo>
                      <a:pt x="5" y="3"/>
                      <a:pt x="4" y="3"/>
                      <a:pt x="3" y="2"/>
                    </a:cubicBezTo>
                    <a:close/>
                  </a:path>
                </a:pathLst>
              </a:custGeom>
              <a:solidFill>
                <a:srgbClr val="EF845C"/>
              </a:solidFill>
              <a:ln w="9525">
                <a:noFill/>
                <a:round/>
              </a:ln>
            </p:spPr>
            <p:txBody>
              <a:bodyPr/>
              <a:lstStyle/>
              <a:p>
                <a:endParaRPr lang="zh-CN" altLang="en-US"/>
              </a:p>
            </p:txBody>
          </p:sp>
          <p:sp>
            <p:nvSpPr>
              <p:cNvPr id="231" name="Freeform 238"/>
              <p:cNvSpPr>
                <a:spLocks noChangeAspect="1"/>
              </p:cNvSpPr>
              <p:nvPr/>
            </p:nvSpPr>
            <p:spPr bwMode="auto">
              <a:xfrm>
                <a:off x="609" y="2148"/>
                <a:ext cx="10" cy="4"/>
              </a:xfrm>
              <a:custGeom>
                <a:avLst/>
                <a:gdLst>
                  <a:gd name="T0" fmla="*/ 320 w 5"/>
                  <a:gd name="T1" fmla="*/ 0 h 2"/>
                  <a:gd name="T2" fmla="*/ 320 w 5"/>
                  <a:gd name="T3" fmla="*/ 64 h 2"/>
                  <a:gd name="T4" fmla="*/ 256 w 5"/>
                  <a:gd name="T5" fmla="*/ 128 h 2"/>
                  <a:gd name="T6" fmla="*/ 64 w 5"/>
                  <a:gd name="T7" fmla="*/ 64 h 2"/>
                  <a:gd name="T8" fmla="*/ 0 w 5"/>
                  <a:gd name="T9" fmla="*/ 64 h 2"/>
                  <a:gd name="T10" fmla="*/ 64 w 5"/>
                  <a:gd name="T11" fmla="*/ 0 h 2"/>
                  <a:gd name="T12" fmla="*/ 320 w 5"/>
                  <a:gd name="T13" fmla="*/ 0 h 2"/>
                  <a:gd name="T14" fmla="*/ 0 60000 65536"/>
                  <a:gd name="T15" fmla="*/ 0 60000 65536"/>
                  <a:gd name="T16" fmla="*/ 0 60000 65536"/>
                  <a:gd name="T17" fmla="*/ 0 60000 65536"/>
                  <a:gd name="T18" fmla="*/ 0 60000 65536"/>
                  <a:gd name="T19" fmla="*/ 0 60000 65536"/>
                  <a:gd name="T20" fmla="*/ 0 60000 65536"/>
                  <a:gd name="T21" fmla="*/ 0 w 5"/>
                  <a:gd name="T22" fmla="*/ 0 h 2"/>
                  <a:gd name="T23" fmla="*/ 5 w 5"/>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2">
                    <a:moveTo>
                      <a:pt x="5" y="0"/>
                    </a:moveTo>
                    <a:cubicBezTo>
                      <a:pt x="5" y="0"/>
                      <a:pt x="5" y="1"/>
                      <a:pt x="5" y="1"/>
                    </a:cubicBezTo>
                    <a:cubicBezTo>
                      <a:pt x="5" y="1"/>
                      <a:pt x="5" y="2"/>
                      <a:pt x="4" y="2"/>
                    </a:cubicBezTo>
                    <a:cubicBezTo>
                      <a:pt x="3" y="2"/>
                      <a:pt x="2" y="2"/>
                      <a:pt x="1" y="1"/>
                    </a:cubicBezTo>
                    <a:cubicBezTo>
                      <a:pt x="1" y="1"/>
                      <a:pt x="0" y="1"/>
                      <a:pt x="0" y="1"/>
                    </a:cubicBezTo>
                    <a:cubicBezTo>
                      <a:pt x="0" y="0"/>
                      <a:pt x="0" y="0"/>
                      <a:pt x="1" y="0"/>
                    </a:cubicBezTo>
                    <a:cubicBezTo>
                      <a:pt x="2" y="0"/>
                      <a:pt x="5" y="0"/>
                      <a:pt x="5" y="0"/>
                    </a:cubicBezTo>
                    <a:close/>
                  </a:path>
                </a:pathLst>
              </a:custGeom>
              <a:solidFill>
                <a:srgbClr val="F8C6AC"/>
              </a:solidFill>
              <a:ln w="9525">
                <a:noFill/>
                <a:round/>
              </a:ln>
            </p:spPr>
            <p:txBody>
              <a:bodyPr/>
              <a:lstStyle/>
              <a:p>
                <a:endParaRPr lang="zh-CN" altLang="en-US"/>
              </a:p>
            </p:txBody>
          </p:sp>
          <p:sp>
            <p:nvSpPr>
              <p:cNvPr id="232" name="Freeform 239"/>
              <p:cNvSpPr>
                <a:spLocks noChangeAspect="1"/>
              </p:cNvSpPr>
              <p:nvPr/>
            </p:nvSpPr>
            <p:spPr bwMode="auto">
              <a:xfrm>
                <a:off x="613" y="2128"/>
                <a:ext cx="8" cy="10"/>
              </a:xfrm>
              <a:custGeom>
                <a:avLst/>
                <a:gdLst>
                  <a:gd name="T0" fmla="*/ 0 w 4"/>
                  <a:gd name="T1" fmla="*/ 192 h 5"/>
                  <a:gd name="T2" fmla="*/ 256 w 4"/>
                  <a:gd name="T3" fmla="*/ 320 h 5"/>
                  <a:gd name="T4" fmla="*/ 64 w 4"/>
                  <a:gd name="T5" fmla="*/ 192 h 5"/>
                  <a:gd name="T6" fmla="*/ 192 w 4"/>
                  <a:gd name="T7" fmla="*/ 0 h 5"/>
                  <a:gd name="T8" fmla="*/ 0 w 4"/>
                  <a:gd name="T9" fmla="*/ 192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3"/>
                    </a:moveTo>
                    <a:cubicBezTo>
                      <a:pt x="1" y="5"/>
                      <a:pt x="4" y="5"/>
                      <a:pt x="4" y="5"/>
                    </a:cubicBezTo>
                    <a:cubicBezTo>
                      <a:pt x="3" y="5"/>
                      <a:pt x="2" y="4"/>
                      <a:pt x="1" y="3"/>
                    </a:cubicBezTo>
                    <a:cubicBezTo>
                      <a:pt x="1" y="2"/>
                      <a:pt x="2" y="0"/>
                      <a:pt x="3" y="0"/>
                    </a:cubicBezTo>
                    <a:cubicBezTo>
                      <a:pt x="2" y="0"/>
                      <a:pt x="0" y="2"/>
                      <a:pt x="0" y="3"/>
                    </a:cubicBezTo>
                    <a:close/>
                  </a:path>
                </a:pathLst>
              </a:custGeom>
              <a:solidFill>
                <a:srgbClr val="F29A75"/>
              </a:solidFill>
              <a:ln w="9525">
                <a:noFill/>
                <a:round/>
              </a:ln>
            </p:spPr>
            <p:txBody>
              <a:bodyPr/>
              <a:lstStyle/>
              <a:p>
                <a:endParaRPr lang="zh-CN" altLang="en-US"/>
              </a:p>
            </p:txBody>
          </p:sp>
          <p:sp>
            <p:nvSpPr>
              <p:cNvPr id="233" name="Freeform 240"/>
              <p:cNvSpPr>
                <a:spLocks noChangeAspect="1"/>
              </p:cNvSpPr>
              <p:nvPr/>
            </p:nvSpPr>
            <p:spPr bwMode="auto">
              <a:xfrm>
                <a:off x="619" y="2134"/>
                <a:ext cx="10" cy="4"/>
              </a:xfrm>
              <a:custGeom>
                <a:avLst/>
                <a:gdLst>
                  <a:gd name="T0" fmla="*/ 0 w 5"/>
                  <a:gd name="T1" fmla="*/ 64 h 2"/>
                  <a:gd name="T2" fmla="*/ 192 w 5"/>
                  <a:gd name="T3" fmla="*/ 0 h 2"/>
                  <a:gd name="T4" fmla="*/ 320 w 5"/>
                  <a:gd name="T5" fmla="*/ 64 h 2"/>
                  <a:gd name="T6" fmla="*/ 192 w 5"/>
                  <a:gd name="T7" fmla="*/ 64 h 2"/>
                  <a:gd name="T8" fmla="*/ 0 w 5"/>
                  <a:gd name="T9" fmla="*/ 64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0" y="1"/>
                    </a:moveTo>
                    <a:cubicBezTo>
                      <a:pt x="0" y="1"/>
                      <a:pt x="1" y="0"/>
                      <a:pt x="3" y="0"/>
                    </a:cubicBezTo>
                    <a:cubicBezTo>
                      <a:pt x="5" y="0"/>
                      <a:pt x="5" y="1"/>
                      <a:pt x="5" y="1"/>
                    </a:cubicBezTo>
                    <a:cubicBezTo>
                      <a:pt x="5" y="1"/>
                      <a:pt x="4" y="1"/>
                      <a:pt x="3" y="1"/>
                    </a:cubicBezTo>
                    <a:cubicBezTo>
                      <a:pt x="2" y="2"/>
                      <a:pt x="1" y="1"/>
                      <a:pt x="0" y="1"/>
                    </a:cubicBezTo>
                    <a:close/>
                  </a:path>
                </a:pathLst>
              </a:custGeom>
              <a:solidFill>
                <a:srgbClr val="F29A75"/>
              </a:solidFill>
              <a:ln w="9525">
                <a:noFill/>
                <a:round/>
              </a:ln>
            </p:spPr>
            <p:txBody>
              <a:bodyPr/>
              <a:lstStyle/>
              <a:p>
                <a:endParaRPr lang="zh-CN" altLang="en-US"/>
              </a:p>
            </p:txBody>
          </p:sp>
          <p:sp>
            <p:nvSpPr>
              <p:cNvPr id="234" name="Freeform 241"/>
              <p:cNvSpPr>
                <a:spLocks noChangeAspect="1"/>
              </p:cNvSpPr>
              <p:nvPr/>
            </p:nvSpPr>
            <p:spPr bwMode="auto">
              <a:xfrm>
                <a:off x="607" y="2146"/>
                <a:ext cx="20" cy="12"/>
              </a:xfrm>
              <a:custGeom>
                <a:avLst/>
                <a:gdLst>
                  <a:gd name="T0" fmla="*/ 640 w 10"/>
                  <a:gd name="T1" fmla="*/ 0 h 6"/>
                  <a:gd name="T2" fmla="*/ 384 w 10"/>
                  <a:gd name="T3" fmla="*/ 0 h 6"/>
                  <a:gd name="T4" fmla="*/ 64 w 10"/>
                  <a:gd name="T5" fmla="*/ 64 h 6"/>
                  <a:gd name="T6" fmla="*/ 128 w 10"/>
                  <a:gd name="T7" fmla="*/ 256 h 6"/>
                  <a:gd name="T8" fmla="*/ 384 w 10"/>
                  <a:gd name="T9" fmla="*/ 384 h 6"/>
                  <a:gd name="T10" fmla="*/ 512 w 10"/>
                  <a:gd name="T11" fmla="*/ 256 h 6"/>
                  <a:gd name="T12" fmla="*/ 384 w 10"/>
                  <a:gd name="T13" fmla="*/ 128 h 6"/>
                  <a:gd name="T14" fmla="*/ 320 w 10"/>
                  <a:gd name="T15" fmla="*/ 192 h 6"/>
                  <a:gd name="T16" fmla="*/ 64 w 10"/>
                  <a:gd name="T17" fmla="*/ 128 h 6"/>
                  <a:gd name="T18" fmla="*/ 192 w 10"/>
                  <a:gd name="T19" fmla="*/ 128 h 6"/>
                  <a:gd name="T20" fmla="*/ 448 w 10"/>
                  <a:gd name="T21" fmla="*/ 128 h 6"/>
                  <a:gd name="T22" fmla="*/ 640 w 10"/>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6"/>
                  <a:gd name="T38" fmla="*/ 10 w 10"/>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6">
                    <a:moveTo>
                      <a:pt x="10" y="0"/>
                    </a:moveTo>
                    <a:cubicBezTo>
                      <a:pt x="10" y="0"/>
                      <a:pt x="8" y="0"/>
                      <a:pt x="6" y="0"/>
                    </a:cubicBezTo>
                    <a:cubicBezTo>
                      <a:pt x="4" y="0"/>
                      <a:pt x="1" y="1"/>
                      <a:pt x="1" y="1"/>
                    </a:cubicBezTo>
                    <a:cubicBezTo>
                      <a:pt x="0" y="1"/>
                      <a:pt x="1" y="3"/>
                      <a:pt x="2" y="4"/>
                    </a:cubicBezTo>
                    <a:cubicBezTo>
                      <a:pt x="3" y="5"/>
                      <a:pt x="4" y="6"/>
                      <a:pt x="6" y="6"/>
                    </a:cubicBezTo>
                    <a:cubicBezTo>
                      <a:pt x="7" y="6"/>
                      <a:pt x="8" y="5"/>
                      <a:pt x="8" y="4"/>
                    </a:cubicBezTo>
                    <a:cubicBezTo>
                      <a:pt x="7" y="3"/>
                      <a:pt x="6" y="2"/>
                      <a:pt x="6" y="2"/>
                    </a:cubicBezTo>
                    <a:cubicBezTo>
                      <a:pt x="6" y="2"/>
                      <a:pt x="6" y="3"/>
                      <a:pt x="5" y="3"/>
                    </a:cubicBezTo>
                    <a:cubicBezTo>
                      <a:pt x="4" y="3"/>
                      <a:pt x="3" y="2"/>
                      <a:pt x="1" y="2"/>
                    </a:cubicBezTo>
                    <a:cubicBezTo>
                      <a:pt x="1" y="1"/>
                      <a:pt x="1" y="2"/>
                      <a:pt x="3" y="2"/>
                    </a:cubicBezTo>
                    <a:cubicBezTo>
                      <a:pt x="4" y="2"/>
                      <a:pt x="6" y="2"/>
                      <a:pt x="7" y="2"/>
                    </a:cubicBezTo>
                    <a:cubicBezTo>
                      <a:pt x="8" y="2"/>
                      <a:pt x="9" y="1"/>
                      <a:pt x="10" y="0"/>
                    </a:cubicBezTo>
                    <a:close/>
                  </a:path>
                </a:pathLst>
              </a:custGeom>
              <a:solidFill>
                <a:srgbClr val="F29A75"/>
              </a:solidFill>
              <a:ln w="9525">
                <a:noFill/>
                <a:round/>
              </a:ln>
            </p:spPr>
            <p:txBody>
              <a:bodyPr/>
              <a:lstStyle/>
              <a:p>
                <a:endParaRPr lang="zh-CN" altLang="en-US"/>
              </a:p>
            </p:txBody>
          </p:sp>
          <p:sp>
            <p:nvSpPr>
              <p:cNvPr id="235" name="Freeform 242"/>
              <p:cNvSpPr>
                <a:spLocks noChangeAspect="1"/>
              </p:cNvSpPr>
              <p:nvPr/>
            </p:nvSpPr>
            <p:spPr bwMode="auto">
              <a:xfrm>
                <a:off x="509" y="2033"/>
                <a:ext cx="130" cy="115"/>
              </a:xfrm>
              <a:custGeom>
                <a:avLst/>
                <a:gdLst>
                  <a:gd name="T0" fmla="*/ 960 w 65"/>
                  <a:gd name="T1" fmla="*/ 664 h 57"/>
                  <a:gd name="T2" fmla="*/ 1472 w 65"/>
                  <a:gd name="T3" fmla="*/ 196 h 57"/>
                  <a:gd name="T4" fmla="*/ 2048 w 65"/>
                  <a:gd name="T5" fmla="*/ 0 h 57"/>
                  <a:gd name="T6" fmla="*/ 1792 w 65"/>
                  <a:gd name="T7" fmla="*/ 264 h 57"/>
                  <a:gd name="T8" fmla="*/ 3328 w 65"/>
                  <a:gd name="T9" fmla="*/ 329 h 57"/>
                  <a:gd name="T10" fmla="*/ 3456 w 65"/>
                  <a:gd name="T11" fmla="*/ 533 h 57"/>
                  <a:gd name="T12" fmla="*/ 3712 w 65"/>
                  <a:gd name="T13" fmla="*/ 460 h 57"/>
                  <a:gd name="T14" fmla="*/ 3648 w 65"/>
                  <a:gd name="T15" fmla="*/ 664 h 57"/>
                  <a:gd name="T16" fmla="*/ 4032 w 65"/>
                  <a:gd name="T17" fmla="*/ 599 h 57"/>
                  <a:gd name="T18" fmla="*/ 3968 w 65"/>
                  <a:gd name="T19" fmla="*/ 1075 h 57"/>
                  <a:gd name="T20" fmla="*/ 4096 w 65"/>
                  <a:gd name="T21" fmla="*/ 732 h 57"/>
                  <a:gd name="T22" fmla="*/ 3648 w 65"/>
                  <a:gd name="T23" fmla="*/ 1608 h 57"/>
                  <a:gd name="T24" fmla="*/ 2624 w 65"/>
                  <a:gd name="T25" fmla="*/ 1477 h 57"/>
                  <a:gd name="T26" fmla="*/ 2688 w 65"/>
                  <a:gd name="T27" fmla="*/ 2169 h 57"/>
                  <a:gd name="T28" fmla="*/ 2176 w 65"/>
                  <a:gd name="T29" fmla="*/ 2768 h 57"/>
                  <a:gd name="T30" fmla="*/ 2176 w 65"/>
                  <a:gd name="T31" fmla="*/ 2373 h 57"/>
                  <a:gd name="T32" fmla="*/ 2176 w 65"/>
                  <a:gd name="T33" fmla="*/ 2915 h 57"/>
                  <a:gd name="T34" fmla="*/ 2048 w 65"/>
                  <a:gd name="T35" fmla="*/ 2833 h 57"/>
                  <a:gd name="T36" fmla="*/ 1664 w 65"/>
                  <a:gd name="T37" fmla="*/ 2637 h 57"/>
                  <a:gd name="T38" fmla="*/ 1600 w 65"/>
                  <a:gd name="T39" fmla="*/ 2568 h 57"/>
                  <a:gd name="T40" fmla="*/ 1024 w 65"/>
                  <a:gd name="T41" fmla="*/ 2504 h 57"/>
                  <a:gd name="T42" fmla="*/ 1152 w 65"/>
                  <a:gd name="T43" fmla="*/ 3317 h 57"/>
                  <a:gd name="T44" fmla="*/ 960 w 65"/>
                  <a:gd name="T45" fmla="*/ 3244 h 57"/>
                  <a:gd name="T46" fmla="*/ 1088 w 65"/>
                  <a:gd name="T47" fmla="*/ 3517 h 57"/>
                  <a:gd name="T48" fmla="*/ 832 w 65"/>
                  <a:gd name="T49" fmla="*/ 3777 h 57"/>
                  <a:gd name="T50" fmla="*/ 704 w 65"/>
                  <a:gd name="T51" fmla="*/ 3581 h 57"/>
                  <a:gd name="T52" fmla="*/ 768 w 65"/>
                  <a:gd name="T53" fmla="*/ 3777 h 57"/>
                  <a:gd name="T54" fmla="*/ 576 w 65"/>
                  <a:gd name="T55" fmla="*/ 3843 h 57"/>
                  <a:gd name="T56" fmla="*/ 192 w 65"/>
                  <a:gd name="T57" fmla="*/ 1140 h 57"/>
                  <a:gd name="T58" fmla="*/ 768 w 65"/>
                  <a:gd name="T59" fmla="*/ 599 h 57"/>
                  <a:gd name="T60" fmla="*/ 960 w 65"/>
                  <a:gd name="T61" fmla="*/ 664 h 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5"/>
                  <a:gd name="T94" fmla="*/ 0 h 57"/>
                  <a:gd name="T95" fmla="*/ 65 w 65"/>
                  <a:gd name="T96" fmla="*/ 57 h 5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5" h="57">
                    <a:moveTo>
                      <a:pt x="15" y="10"/>
                    </a:moveTo>
                    <a:cubicBezTo>
                      <a:pt x="15" y="10"/>
                      <a:pt x="17" y="5"/>
                      <a:pt x="23" y="3"/>
                    </a:cubicBezTo>
                    <a:cubicBezTo>
                      <a:pt x="28" y="2"/>
                      <a:pt x="32" y="0"/>
                      <a:pt x="32" y="0"/>
                    </a:cubicBezTo>
                    <a:cubicBezTo>
                      <a:pt x="32" y="0"/>
                      <a:pt x="32" y="3"/>
                      <a:pt x="28" y="4"/>
                    </a:cubicBezTo>
                    <a:cubicBezTo>
                      <a:pt x="43" y="3"/>
                      <a:pt x="60" y="11"/>
                      <a:pt x="52" y="5"/>
                    </a:cubicBezTo>
                    <a:cubicBezTo>
                      <a:pt x="57" y="7"/>
                      <a:pt x="54" y="8"/>
                      <a:pt x="54" y="8"/>
                    </a:cubicBezTo>
                    <a:cubicBezTo>
                      <a:pt x="54" y="8"/>
                      <a:pt x="58" y="10"/>
                      <a:pt x="58" y="7"/>
                    </a:cubicBezTo>
                    <a:cubicBezTo>
                      <a:pt x="59" y="8"/>
                      <a:pt x="57" y="10"/>
                      <a:pt x="57" y="10"/>
                    </a:cubicBezTo>
                    <a:cubicBezTo>
                      <a:pt x="57" y="10"/>
                      <a:pt x="61" y="13"/>
                      <a:pt x="63" y="9"/>
                    </a:cubicBezTo>
                    <a:cubicBezTo>
                      <a:pt x="64" y="10"/>
                      <a:pt x="63" y="14"/>
                      <a:pt x="62" y="16"/>
                    </a:cubicBezTo>
                    <a:cubicBezTo>
                      <a:pt x="63" y="15"/>
                      <a:pt x="64" y="13"/>
                      <a:pt x="64" y="11"/>
                    </a:cubicBezTo>
                    <a:cubicBezTo>
                      <a:pt x="65" y="16"/>
                      <a:pt x="62" y="23"/>
                      <a:pt x="57" y="24"/>
                    </a:cubicBezTo>
                    <a:cubicBezTo>
                      <a:pt x="53" y="24"/>
                      <a:pt x="47" y="20"/>
                      <a:pt x="41" y="22"/>
                    </a:cubicBezTo>
                    <a:cubicBezTo>
                      <a:pt x="43" y="24"/>
                      <a:pt x="45" y="29"/>
                      <a:pt x="42" y="32"/>
                    </a:cubicBezTo>
                    <a:cubicBezTo>
                      <a:pt x="40" y="34"/>
                      <a:pt x="36" y="34"/>
                      <a:pt x="34" y="41"/>
                    </a:cubicBezTo>
                    <a:cubicBezTo>
                      <a:pt x="34" y="40"/>
                      <a:pt x="33" y="37"/>
                      <a:pt x="34" y="35"/>
                    </a:cubicBezTo>
                    <a:cubicBezTo>
                      <a:pt x="34" y="35"/>
                      <a:pt x="32" y="39"/>
                      <a:pt x="34" y="43"/>
                    </a:cubicBezTo>
                    <a:cubicBezTo>
                      <a:pt x="32" y="42"/>
                      <a:pt x="31" y="38"/>
                      <a:pt x="32" y="42"/>
                    </a:cubicBezTo>
                    <a:cubicBezTo>
                      <a:pt x="32" y="44"/>
                      <a:pt x="28" y="44"/>
                      <a:pt x="26" y="39"/>
                    </a:cubicBezTo>
                    <a:cubicBezTo>
                      <a:pt x="24" y="37"/>
                      <a:pt x="25" y="38"/>
                      <a:pt x="25" y="38"/>
                    </a:cubicBezTo>
                    <a:cubicBezTo>
                      <a:pt x="25" y="38"/>
                      <a:pt x="21" y="32"/>
                      <a:pt x="16" y="37"/>
                    </a:cubicBezTo>
                    <a:cubicBezTo>
                      <a:pt x="14" y="40"/>
                      <a:pt x="14" y="46"/>
                      <a:pt x="18" y="49"/>
                    </a:cubicBezTo>
                    <a:cubicBezTo>
                      <a:pt x="16" y="49"/>
                      <a:pt x="15" y="48"/>
                      <a:pt x="15" y="48"/>
                    </a:cubicBezTo>
                    <a:cubicBezTo>
                      <a:pt x="15" y="48"/>
                      <a:pt x="17" y="51"/>
                      <a:pt x="17" y="52"/>
                    </a:cubicBezTo>
                    <a:cubicBezTo>
                      <a:pt x="16" y="54"/>
                      <a:pt x="13" y="56"/>
                      <a:pt x="13" y="56"/>
                    </a:cubicBezTo>
                    <a:cubicBezTo>
                      <a:pt x="13" y="56"/>
                      <a:pt x="12" y="55"/>
                      <a:pt x="11" y="53"/>
                    </a:cubicBezTo>
                    <a:cubicBezTo>
                      <a:pt x="11" y="55"/>
                      <a:pt x="12" y="56"/>
                      <a:pt x="12" y="56"/>
                    </a:cubicBezTo>
                    <a:cubicBezTo>
                      <a:pt x="12" y="56"/>
                      <a:pt x="10" y="54"/>
                      <a:pt x="9" y="57"/>
                    </a:cubicBezTo>
                    <a:cubicBezTo>
                      <a:pt x="6" y="55"/>
                      <a:pt x="0" y="32"/>
                      <a:pt x="3" y="17"/>
                    </a:cubicBezTo>
                    <a:cubicBezTo>
                      <a:pt x="4" y="11"/>
                      <a:pt x="9" y="9"/>
                      <a:pt x="12" y="9"/>
                    </a:cubicBezTo>
                    <a:cubicBezTo>
                      <a:pt x="15" y="9"/>
                      <a:pt x="15" y="10"/>
                      <a:pt x="15" y="10"/>
                    </a:cubicBezTo>
                    <a:close/>
                  </a:path>
                </a:pathLst>
              </a:custGeom>
              <a:solidFill>
                <a:srgbClr val="6E4155"/>
              </a:solidFill>
              <a:ln w="9525">
                <a:noFill/>
                <a:round/>
              </a:ln>
            </p:spPr>
            <p:txBody>
              <a:bodyPr/>
              <a:lstStyle/>
              <a:p>
                <a:endParaRPr lang="zh-CN" altLang="en-US"/>
              </a:p>
            </p:txBody>
          </p:sp>
          <p:sp>
            <p:nvSpPr>
              <p:cNvPr id="236" name="Freeform 243"/>
              <p:cNvSpPr>
                <a:spLocks noChangeAspect="1"/>
              </p:cNvSpPr>
              <p:nvPr/>
            </p:nvSpPr>
            <p:spPr bwMode="auto">
              <a:xfrm>
                <a:off x="537" y="2102"/>
                <a:ext cx="26" cy="32"/>
              </a:xfrm>
              <a:custGeom>
                <a:avLst/>
                <a:gdLst>
                  <a:gd name="T0" fmla="*/ 576 w 13"/>
                  <a:gd name="T1" fmla="*/ 576 h 16"/>
                  <a:gd name="T2" fmla="*/ 704 w 13"/>
                  <a:gd name="T3" fmla="*/ 256 h 16"/>
                  <a:gd name="T4" fmla="*/ 320 w 13"/>
                  <a:gd name="T5" fmla="*/ 64 h 16"/>
                  <a:gd name="T6" fmla="*/ 128 w 13"/>
                  <a:gd name="T7" fmla="*/ 640 h 16"/>
                  <a:gd name="T8" fmla="*/ 448 w 13"/>
                  <a:gd name="T9" fmla="*/ 896 h 16"/>
                  <a:gd name="T10" fmla="*/ 704 w 13"/>
                  <a:gd name="T11" fmla="*/ 1024 h 16"/>
                  <a:gd name="T12" fmla="*/ 768 w 13"/>
                  <a:gd name="T13" fmla="*/ 768 h 16"/>
                  <a:gd name="T14" fmla="*/ 704 w 13"/>
                  <a:gd name="T15" fmla="*/ 704 h 16"/>
                  <a:gd name="T16" fmla="*/ 576 w 13"/>
                  <a:gd name="T17" fmla="*/ 576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16"/>
                  <a:gd name="T29" fmla="*/ 13 w 13"/>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16">
                    <a:moveTo>
                      <a:pt x="9" y="9"/>
                    </a:moveTo>
                    <a:cubicBezTo>
                      <a:pt x="9" y="9"/>
                      <a:pt x="11" y="7"/>
                      <a:pt x="11" y="4"/>
                    </a:cubicBezTo>
                    <a:cubicBezTo>
                      <a:pt x="10" y="2"/>
                      <a:pt x="7" y="0"/>
                      <a:pt x="5" y="1"/>
                    </a:cubicBezTo>
                    <a:cubicBezTo>
                      <a:pt x="3" y="2"/>
                      <a:pt x="0" y="6"/>
                      <a:pt x="2" y="10"/>
                    </a:cubicBezTo>
                    <a:cubicBezTo>
                      <a:pt x="4" y="13"/>
                      <a:pt x="5" y="14"/>
                      <a:pt x="7" y="14"/>
                    </a:cubicBezTo>
                    <a:cubicBezTo>
                      <a:pt x="9" y="15"/>
                      <a:pt x="10" y="16"/>
                      <a:pt x="11" y="16"/>
                    </a:cubicBezTo>
                    <a:cubicBezTo>
                      <a:pt x="12" y="16"/>
                      <a:pt x="13" y="14"/>
                      <a:pt x="12" y="12"/>
                    </a:cubicBezTo>
                    <a:cubicBezTo>
                      <a:pt x="12" y="11"/>
                      <a:pt x="12" y="11"/>
                      <a:pt x="11" y="11"/>
                    </a:cubicBezTo>
                    <a:cubicBezTo>
                      <a:pt x="10" y="10"/>
                      <a:pt x="11" y="8"/>
                      <a:pt x="9" y="9"/>
                    </a:cubicBezTo>
                    <a:close/>
                  </a:path>
                </a:pathLst>
              </a:custGeom>
              <a:solidFill>
                <a:srgbClr val="F5B090"/>
              </a:solidFill>
              <a:ln w="9525">
                <a:noFill/>
                <a:round/>
              </a:ln>
            </p:spPr>
            <p:txBody>
              <a:bodyPr/>
              <a:lstStyle/>
              <a:p>
                <a:endParaRPr lang="zh-CN" altLang="en-US"/>
              </a:p>
            </p:txBody>
          </p:sp>
          <p:sp>
            <p:nvSpPr>
              <p:cNvPr id="237" name="Freeform 244"/>
              <p:cNvSpPr>
                <a:spLocks noChangeAspect="1"/>
              </p:cNvSpPr>
              <p:nvPr/>
            </p:nvSpPr>
            <p:spPr bwMode="auto">
              <a:xfrm>
                <a:off x="595" y="2102"/>
                <a:ext cx="28" cy="6"/>
              </a:xfrm>
              <a:custGeom>
                <a:avLst/>
                <a:gdLst>
                  <a:gd name="T0" fmla="*/ 896 w 14"/>
                  <a:gd name="T1" fmla="*/ 64 h 3"/>
                  <a:gd name="T2" fmla="*/ 640 w 14"/>
                  <a:gd name="T3" fmla="*/ 64 h 3"/>
                  <a:gd name="T4" fmla="*/ 192 w 14"/>
                  <a:gd name="T5" fmla="*/ 64 h 3"/>
                  <a:gd name="T6" fmla="*/ 192 w 14"/>
                  <a:gd name="T7" fmla="*/ 64 h 3"/>
                  <a:gd name="T8" fmla="*/ 128 w 14"/>
                  <a:gd name="T9" fmla="*/ 128 h 3"/>
                  <a:gd name="T10" fmla="*/ 128 w 14"/>
                  <a:gd name="T11" fmla="*/ 128 h 3"/>
                  <a:gd name="T12" fmla="*/ 64 w 14"/>
                  <a:gd name="T13" fmla="*/ 128 h 3"/>
                  <a:gd name="T14" fmla="*/ 0 w 14"/>
                  <a:gd name="T15" fmla="*/ 192 h 3"/>
                  <a:gd name="T16" fmla="*/ 128 w 14"/>
                  <a:gd name="T17" fmla="*/ 192 h 3"/>
                  <a:gd name="T18" fmla="*/ 192 w 14"/>
                  <a:gd name="T19" fmla="*/ 192 h 3"/>
                  <a:gd name="T20" fmla="*/ 320 w 14"/>
                  <a:gd name="T21" fmla="*/ 128 h 3"/>
                  <a:gd name="T22" fmla="*/ 384 w 14"/>
                  <a:gd name="T23" fmla="*/ 128 h 3"/>
                  <a:gd name="T24" fmla="*/ 640 w 14"/>
                  <a:gd name="T25" fmla="*/ 128 h 3"/>
                  <a:gd name="T26" fmla="*/ 832 w 14"/>
                  <a:gd name="T27" fmla="*/ 192 h 3"/>
                  <a:gd name="T28" fmla="*/ 896 w 14"/>
                  <a:gd name="T29" fmla="*/ 64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3"/>
                  <a:gd name="T47" fmla="*/ 14 w 1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3">
                    <a:moveTo>
                      <a:pt x="14" y="1"/>
                    </a:moveTo>
                    <a:cubicBezTo>
                      <a:pt x="14" y="1"/>
                      <a:pt x="13" y="1"/>
                      <a:pt x="10" y="1"/>
                    </a:cubicBezTo>
                    <a:cubicBezTo>
                      <a:pt x="6" y="0"/>
                      <a:pt x="5" y="0"/>
                      <a:pt x="3" y="1"/>
                    </a:cubicBezTo>
                    <a:cubicBezTo>
                      <a:pt x="3" y="1"/>
                      <a:pt x="3" y="1"/>
                      <a:pt x="3" y="1"/>
                    </a:cubicBezTo>
                    <a:cubicBezTo>
                      <a:pt x="3" y="1"/>
                      <a:pt x="2" y="2"/>
                      <a:pt x="2" y="2"/>
                    </a:cubicBezTo>
                    <a:cubicBezTo>
                      <a:pt x="2" y="2"/>
                      <a:pt x="2" y="2"/>
                      <a:pt x="2" y="2"/>
                    </a:cubicBezTo>
                    <a:cubicBezTo>
                      <a:pt x="2" y="2"/>
                      <a:pt x="1" y="2"/>
                      <a:pt x="1" y="2"/>
                    </a:cubicBezTo>
                    <a:cubicBezTo>
                      <a:pt x="1" y="3"/>
                      <a:pt x="1" y="3"/>
                      <a:pt x="0" y="3"/>
                    </a:cubicBezTo>
                    <a:cubicBezTo>
                      <a:pt x="0" y="3"/>
                      <a:pt x="1" y="3"/>
                      <a:pt x="2" y="3"/>
                    </a:cubicBezTo>
                    <a:cubicBezTo>
                      <a:pt x="3" y="2"/>
                      <a:pt x="3" y="2"/>
                      <a:pt x="3" y="3"/>
                    </a:cubicBezTo>
                    <a:cubicBezTo>
                      <a:pt x="3" y="3"/>
                      <a:pt x="4" y="2"/>
                      <a:pt x="5" y="2"/>
                    </a:cubicBezTo>
                    <a:cubicBezTo>
                      <a:pt x="6" y="2"/>
                      <a:pt x="6" y="2"/>
                      <a:pt x="6" y="2"/>
                    </a:cubicBezTo>
                    <a:cubicBezTo>
                      <a:pt x="6" y="2"/>
                      <a:pt x="8" y="2"/>
                      <a:pt x="10" y="2"/>
                    </a:cubicBezTo>
                    <a:cubicBezTo>
                      <a:pt x="11" y="2"/>
                      <a:pt x="12" y="3"/>
                      <a:pt x="13" y="3"/>
                    </a:cubicBezTo>
                    <a:cubicBezTo>
                      <a:pt x="14" y="3"/>
                      <a:pt x="14" y="2"/>
                      <a:pt x="14" y="1"/>
                    </a:cubicBezTo>
                    <a:close/>
                  </a:path>
                </a:pathLst>
              </a:custGeom>
              <a:solidFill>
                <a:srgbClr val="572E40"/>
              </a:solidFill>
              <a:ln w="9525">
                <a:noFill/>
                <a:round/>
              </a:ln>
            </p:spPr>
            <p:txBody>
              <a:bodyPr/>
              <a:lstStyle/>
              <a:p>
                <a:endParaRPr lang="zh-CN" altLang="en-US"/>
              </a:p>
            </p:txBody>
          </p:sp>
          <p:sp>
            <p:nvSpPr>
              <p:cNvPr id="238" name="Freeform 245"/>
              <p:cNvSpPr>
                <a:spLocks noChangeAspect="1"/>
              </p:cNvSpPr>
              <p:nvPr/>
            </p:nvSpPr>
            <p:spPr bwMode="auto">
              <a:xfrm>
                <a:off x="607" y="2110"/>
                <a:ext cx="8" cy="6"/>
              </a:xfrm>
              <a:custGeom>
                <a:avLst/>
                <a:gdLst>
                  <a:gd name="T0" fmla="*/ 0 w 4"/>
                  <a:gd name="T1" fmla="*/ 64 h 3"/>
                  <a:gd name="T2" fmla="*/ 0 w 4"/>
                  <a:gd name="T3" fmla="*/ 128 h 3"/>
                  <a:gd name="T4" fmla="*/ 128 w 4"/>
                  <a:gd name="T5" fmla="*/ 192 h 3"/>
                  <a:gd name="T6" fmla="*/ 192 w 4"/>
                  <a:gd name="T7" fmla="*/ 0 h 3"/>
                  <a:gd name="T8" fmla="*/ 0 w 4"/>
                  <a:gd name="T9" fmla="*/ 64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cubicBezTo>
                      <a:pt x="0" y="1"/>
                      <a:pt x="0" y="2"/>
                      <a:pt x="0" y="2"/>
                    </a:cubicBezTo>
                    <a:cubicBezTo>
                      <a:pt x="1" y="3"/>
                      <a:pt x="2" y="3"/>
                      <a:pt x="2" y="3"/>
                    </a:cubicBezTo>
                    <a:cubicBezTo>
                      <a:pt x="3" y="2"/>
                      <a:pt x="4" y="1"/>
                      <a:pt x="3" y="0"/>
                    </a:cubicBezTo>
                    <a:cubicBezTo>
                      <a:pt x="2" y="0"/>
                      <a:pt x="0" y="0"/>
                      <a:pt x="0" y="1"/>
                    </a:cubicBezTo>
                    <a:close/>
                  </a:path>
                </a:pathLst>
              </a:custGeom>
              <a:solidFill>
                <a:srgbClr val="6E4155"/>
              </a:solidFill>
              <a:ln w="9525">
                <a:noFill/>
                <a:round/>
              </a:ln>
            </p:spPr>
            <p:txBody>
              <a:bodyPr/>
              <a:lstStyle/>
              <a:p>
                <a:endParaRPr lang="zh-CN" altLang="en-US"/>
              </a:p>
            </p:txBody>
          </p:sp>
          <p:sp>
            <p:nvSpPr>
              <p:cNvPr id="239" name="Oval 246"/>
              <p:cNvSpPr>
                <a:spLocks noChangeAspect="1" noChangeArrowheads="1"/>
              </p:cNvSpPr>
              <p:nvPr/>
            </p:nvSpPr>
            <p:spPr bwMode="auto">
              <a:xfrm>
                <a:off x="609" y="2110"/>
                <a:ext cx="4" cy="4"/>
              </a:xfrm>
              <a:prstGeom prst="ellipse">
                <a:avLst/>
              </a:prstGeom>
              <a:solidFill>
                <a:srgbClr val="6E4155"/>
              </a:solidFill>
              <a:ln w="9525">
                <a:noFill/>
                <a:round/>
              </a:ln>
            </p:spPr>
            <p:txBody>
              <a:bodyPr/>
              <a:lstStyle/>
              <a:p>
                <a:endParaRPr lang="zh-CN" altLang="en-US"/>
              </a:p>
            </p:txBody>
          </p:sp>
          <p:sp>
            <p:nvSpPr>
              <p:cNvPr id="240" name="Oval 247"/>
              <p:cNvSpPr>
                <a:spLocks noChangeAspect="1" noChangeArrowheads="1"/>
              </p:cNvSpPr>
              <p:nvPr/>
            </p:nvSpPr>
            <p:spPr bwMode="auto">
              <a:xfrm>
                <a:off x="611" y="2110"/>
                <a:ext cx="2" cy="4"/>
              </a:xfrm>
              <a:prstGeom prst="ellipse">
                <a:avLst/>
              </a:prstGeom>
              <a:solidFill>
                <a:srgbClr val="F19DC2"/>
              </a:solidFill>
              <a:ln w="9525">
                <a:noFill/>
                <a:round/>
              </a:ln>
            </p:spPr>
            <p:txBody>
              <a:bodyPr/>
              <a:lstStyle/>
              <a:p>
                <a:endParaRPr lang="zh-CN" altLang="en-US"/>
              </a:p>
            </p:txBody>
          </p:sp>
          <p:sp>
            <p:nvSpPr>
              <p:cNvPr id="241" name="Freeform 248"/>
              <p:cNvSpPr>
                <a:spLocks noChangeAspect="1"/>
              </p:cNvSpPr>
              <p:nvPr/>
            </p:nvSpPr>
            <p:spPr bwMode="auto">
              <a:xfrm>
                <a:off x="555" y="2138"/>
                <a:ext cx="32" cy="38"/>
              </a:xfrm>
              <a:custGeom>
                <a:avLst/>
                <a:gdLst>
                  <a:gd name="T0" fmla="*/ 128 w 16"/>
                  <a:gd name="T1" fmla="*/ 0 h 19"/>
                  <a:gd name="T2" fmla="*/ 448 w 16"/>
                  <a:gd name="T3" fmla="*/ 832 h 19"/>
                  <a:gd name="T4" fmla="*/ 1024 w 16"/>
                  <a:gd name="T5" fmla="*/ 1216 h 19"/>
                  <a:gd name="T6" fmla="*/ 384 w 16"/>
                  <a:gd name="T7" fmla="*/ 576 h 19"/>
                  <a:gd name="T8" fmla="*/ 128 w 16"/>
                  <a:gd name="T9" fmla="*/ 0 h 19"/>
                  <a:gd name="T10" fmla="*/ 0 60000 65536"/>
                  <a:gd name="T11" fmla="*/ 0 60000 65536"/>
                  <a:gd name="T12" fmla="*/ 0 60000 65536"/>
                  <a:gd name="T13" fmla="*/ 0 60000 65536"/>
                  <a:gd name="T14" fmla="*/ 0 60000 65536"/>
                  <a:gd name="T15" fmla="*/ 0 w 16"/>
                  <a:gd name="T16" fmla="*/ 0 h 19"/>
                  <a:gd name="T17" fmla="*/ 16 w 16"/>
                  <a:gd name="T18" fmla="*/ 19 h 19"/>
                </a:gdLst>
                <a:ahLst/>
                <a:cxnLst>
                  <a:cxn ang="T10">
                    <a:pos x="T0" y="T1"/>
                  </a:cxn>
                  <a:cxn ang="T11">
                    <a:pos x="T2" y="T3"/>
                  </a:cxn>
                  <a:cxn ang="T12">
                    <a:pos x="T4" y="T5"/>
                  </a:cxn>
                  <a:cxn ang="T13">
                    <a:pos x="T6" y="T7"/>
                  </a:cxn>
                  <a:cxn ang="T14">
                    <a:pos x="T8" y="T9"/>
                  </a:cxn>
                </a:cxnLst>
                <a:rect l="T15" t="T16" r="T17" b="T18"/>
                <a:pathLst>
                  <a:path w="16" h="19">
                    <a:moveTo>
                      <a:pt x="2" y="0"/>
                    </a:moveTo>
                    <a:cubicBezTo>
                      <a:pt x="2" y="0"/>
                      <a:pt x="0" y="8"/>
                      <a:pt x="7" y="13"/>
                    </a:cubicBezTo>
                    <a:cubicBezTo>
                      <a:pt x="14" y="18"/>
                      <a:pt x="16" y="19"/>
                      <a:pt x="16" y="19"/>
                    </a:cubicBezTo>
                    <a:cubicBezTo>
                      <a:pt x="16" y="19"/>
                      <a:pt x="7" y="13"/>
                      <a:pt x="6" y="9"/>
                    </a:cubicBezTo>
                    <a:cubicBezTo>
                      <a:pt x="4" y="6"/>
                      <a:pt x="4" y="7"/>
                      <a:pt x="2" y="0"/>
                    </a:cubicBezTo>
                    <a:close/>
                  </a:path>
                </a:pathLst>
              </a:custGeom>
              <a:solidFill>
                <a:srgbClr val="F29A75"/>
              </a:solidFill>
              <a:ln w="9525">
                <a:noFill/>
                <a:round/>
              </a:ln>
            </p:spPr>
            <p:txBody>
              <a:bodyPr/>
              <a:lstStyle/>
              <a:p>
                <a:endParaRPr lang="zh-CN" altLang="en-US"/>
              </a:p>
            </p:txBody>
          </p:sp>
          <p:sp>
            <p:nvSpPr>
              <p:cNvPr id="242" name="Freeform 249"/>
              <p:cNvSpPr>
                <a:spLocks noChangeAspect="1"/>
              </p:cNvSpPr>
              <p:nvPr/>
            </p:nvSpPr>
            <p:spPr bwMode="auto">
              <a:xfrm>
                <a:off x="509" y="2052"/>
                <a:ext cx="22" cy="62"/>
              </a:xfrm>
              <a:custGeom>
                <a:avLst/>
                <a:gdLst>
                  <a:gd name="T0" fmla="*/ 704 w 11"/>
                  <a:gd name="T1" fmla="*/ 64 h 31"/>
                  <a:gd name="T2" fmla="*/ 256 w 11"/>
                  <a:gd name="T3" fmla="*/ 1984 h 31"/>
                  <a:gd name="T4" fmla="*/ 704 w 11"/>
                  <a:gd name="T5" fmla="*/ 64 h 31"/>
                  <a:gd name="T6" fmla="*/ 0 60000 65536"/>
                  <a:gd name="T7" fmla="*/ 0 60000 65536"/>
                  <a:gd name="T8" fmla="*/ 0 60000 65536"/>
                  <a:gd name="T9" fmla="*/ 0 w 11"/>
                  <a:gd name="T10" fmla="*/ 0 h 31"/>
                  <a:gd name="T11" fmla="*/ 11 w 11"/>
                  <a:gd name="T12" fmla="*/ 31 h 31"/>
                </a:gdLst>
                <a:ahLst/>
                <a:cxnLst>
                  <a:cxn ang="T6">
                    <a:pos x="T0" y="T1"/>
                  </a:cxn>
                  <a:cxn ang="T7">
                    <a:pos x="T2" y="T3"/>
                  </a:cxn>
                  <a:cxn ang="T8">
                    <a:pos x="T4" y="T5"/>
                  </a:cxn>
                </a:cxnLst>
                <a:rect l="T9" t="T10" r="T11" b="T12"/>
                <a:pathLst>
                  <a:path w="11" h="31">
                    <a:moveTo>
                      <a:pt x="11" y="1"/>
                    </a:moveTo>
                    <a:cubicBezTo>
                      <a:pt x="11" y="1"/>
                      <a:pt x="0" y="0"/>
                      <a:pt x="4" y="31"/>
                    </a:cubicBezTo>
                    <a:cubicBezTo>
                      <a:pt x="3" y="12"/>
                      <a:pt x="4" y="5"/>
                      <a:pt x="11" y="1"/>
                    </a:cubicBezTo>
                    <a:close/>
                  </a:path>
                </a:pathLst>
              </a:custGeom>
              <a:solidFill>
                <a:srgbClr val="9A7D8B"/>
              </a:solidFill>
              <a:ln w="9525">
                <a:noFill/>
                <a:round/>
              </a:ln>
            </p:spPr>
            <p:txBody>
              <a:bodyPr/>
              <a:lstStyle/>
              <a:p>
                <a:endParaRPr lang="zh-CN" altLang="en-US"/>
              </a:p>
            </p:txBody>
          </p:sp>
          <p:sp>
            <p:nvSpPr>
              <p:cNvPr id="243" name="Freeform 250"/>
              <p:cNvSpPr>
                <a:spLocks noChangeAspect="1"/>
              </p:cNvSpPr>
              <p:nvPr/>
            </p:nvSpPr>
            <p:spPr bwMode="auto">
              <a:xfrm>
                <a:off x="513" y="2160"/>
                <a:ext cx="78" cy="52"/>
              </a:xfrm>
              <a:custGeom>
                <a:avLst/>
                <a:gdLst>
                  <a:gd name="T0" fmla="*/ 128 w 39"/>
                  <a:gd name="T1" fmla="*/ 0 h 26"/>
                  <a:gd name="T2" fmla="*/ 0 w 39"/>
                  <a:gd name="T3" fmla="*/ 512 h 26"/>
                  <a:gd name="T4" fmla="*/ 2496 w 39"/>
                  <a:gd name="T5" fmla="*/ 1664 h 26"/>
                  <a:gd name="T6" fmla="*/ 2368 w 39"/>
                  <a:gd name="T7" fmla="*/ 896 h 26"/>
                  <a:gd name="T8" fmla="*/ 128 w 39"/>
                  <a:gd name="T9" fmla="*/ 0 h 26"/>
                  <a:gd name="T10" fmla="*/ 0 60000 65536"/>
                  <a:gd name="T11" fmla="*/ 0 60000 65536"/>
                  <a:gd name="T12" fmla="*/ 0 60000 65536"/>
                  <a:gd name="T13" fmla="*/ 0 60000 65536"/>
                  <a:gd name="T14" fmla="*/ 0 60000 65536"/>
                  <a:gd name="T15" fmla="*/ 0 w 39"/>
                  <a:gd name="T16" fmla="*/ 0 h 26"/>
                  <a:gd name="T17" fmla="*/ 39 w 39"/>
                  <a:gd name="T18" fmla="*/ 26 h 26"/>
                </a:gdLst>
                <a:ahLst/>
                <a:cxnLst>
                  <a:cxn ang="T10">
                    <a:pos x="T0" y="T1"/>
                  </a:cxn>
                  <a:cxn ang="T11">
                    <a:pos x="T2" y="T3"/>
                  </a:cxn>
                  <a:cxn ang="T12">
                    <a:pos x="T4" y="T5"/>
                  </a:cxn>
                  <a:cxn ang="T13">
                    <a:pos x="T6" y="T7"/>
                  </a:cxn>
                  <a:cxn ang="T14">
                    <a:pos x="T8" y="T9"/>
                  </a:cxn>
                </a:cxnLst>
                <a:rect l="T15" t="T16" r="T17" b="T18"/>
                <a:pathLst>
                  <a:path w="39" h="26">
                    <a:moveTo>
                      <a:pt x="2" y="0"/>
                    </a:moveTo>
                    <a:cubicBezTo>
                      <a:pt x="2" y="0"/>
                      <a:pt x="2" y="6"/>
                      <a:pt x="0" y="8"/>
                    </a:cubicBezTo>
                    <a:cubicBezTo>
                      <a:pt x="4" y="13"/>
                      <a:pt x="26" y="24"/>
                      <a:pt x="39" y="26"/>
                    </a:cubicBezTo>
                    <a:cubicBezTo>
                      <a:pt x="38" y="21"/>
                      <a:pt x="37" y="18"/>
                      <a:pt x="37" y="14"/>
                    </a:cubicBezTo>
                    <a:cubicBezTo>
                      <a:pt x="28" y="12"/>
                      <a:pt x="2" y="2"/>
                      <a:pt x="2" y="0"/>
                    </a:cubicBezTo>
                    <a:close/>
                  </a:path>
                </a:pathLst>
              </a:custGeom>
              <a:solidFill>
                <a:srgbClr val="EEE8EB"/>
              </a:solidFill>
              <a:ln w="9525">
                <a:noFill/>
                <a:round/>
              </a:ln>
            </p:spPr>
            <p:txBody>
              <a:bodyPr/>
              <a:lstStyle/>
              <a:p>
                <a:endParaRPr lang="zh-CN" altLang="en-US"/>
              </a:p>
            </p:txBody>
          </p:sp>
        </p:grpSp>
      </p:grpSp>
      <p:sp>
        <p:nvSpPr>
          <p:cNvPr id="244" name="TextBox 243"/>
          <p:cNvSpPr txBox="1"/>
          <p:nvPr/>
        </p:nvSpPr>
        <p:spPr>
          <a:xfrm>
            <a:off x="2109833" y="1680382"/>
            <a:ext cx="677650" cy="138499"/>
          </a:xfrm>
          <a:prstGeom prst="rect">
            <a:avLst/>
          </a:prstGeom>
          <a:noFill/>
          <a:ln w="3175">
            <a:noFill/>
            <a:round/>
          </a:ln>
          <a:effectLst/>
        </p:spPr>
        <p:txBody>
          <a:bodyPr wrap="square" lIns="0" tIns="0" rIns="0" bIns="0" rtlCol="0" anchor="ctr">
            <a:spAutoFit/>
          </a:bodyPr>
          <a:lstStyle/>
          <a:p>
            <a:pPr algn="ctr" eaLnBrk="0" hangingPunct="0"/>
            <a:r>
              <a:rPr lang="zh-CN" altLang="en-US" sz="900" dirty="0" smtClean="0">
                <a:latin typeface="微软雅黑" panose="020B0503020204020204" pitchFamily="34" charset="-122"/>
                <a:ea typeface="微软雅黑" panose="020B0503020204020204" pitchFamily="34" charset="-122"/>
              </a:rPr>
              <a:t>管理员</a:t>
            </a:r>
            <a:endParaRPr lang="en-US" altLang="zh-CN" sz="900" dirty="0">
              <a:latin typeface="微软雅黑" panose="020B0503020204020204" pitchFamily="34" charset="-122"/>
              <a:ea typeface="微软雅黑" panose="020B0503020204020204" pitchFamily="34" charset="-122"/>
            </a:endParaRPr>
          </a:p>
        </p:txBody>
      </p:sp>
      <p:sp>
        <p:nvSpPr>
          <p:cNvPr id="258" name="任意多边形 257"/>
          <p:cNvSpPr/>
          <p:nvPr/>
        </p:nvSpPr>
        <p:spPr bwMode="auto">
          <a:xfrm>
            <a:off x="2028824" y="2118582"/>
            <a:ext cx="1514476" cy="203200"/>
          </a:xfrm>
          <a:custGeom>
            <a:avLst/>
            <a:gdLst>
              <a:gd name="connsiteX0" fmla="*/ 1638300 w 1638300"/>
              <a:gd name="connsiteY0" fmla="*/ 193675 h 193675"/>
              <a:gd name="connsiteX1" fmla="*/ 866775 w 1638300"/>
              <a:gd name="connsiteY1" fmla="*/ 12700 h 193675"/>
              <a:gd name="connsiteX2" fmla="*/ 0 w 1638300"/>
              <a:gd name="connsiteY2" fmla="*/ 117475 h 193675"/>
            </a:gdLst>
            <a:ahLst/>
            <a:cxnLst>
              <a:cxn ang="0">
                <a:pos x="connsiteX0" y="connsiteY0"/>
              </a:cxn>
              <a:cxn ang="0">
                <a:pos x="connsiteX1" y="connsiteY1"/>
              </a:cxn>
              <a:cxn ang="0">
                <a:pos x="connsiteX2" y="connsiteY2"/>
              </a:cxn>
            </a:cxnLst>
            <a:rect l="l" t="t" r="r" b="b"/>
            <a:pathLst>
              <a:path w="1638300" h="193675">
                <a:moveTo>
                  <a:pt x="1638300" y="193675"/>
                </a:moveTo>
                <a:cubicBezTo>
                  <a:pt x="1389062" y="109537"/>
                  <a:pt x="1139825" y="25400"/>
                  <a:pt x="866775" y="12700"/>
                </a:cubicBezTo>
                <a:cubicBezTo>
                  <a:pt x="593725" y="0"/>
                  <a:pt x="296862" y="58737"/>
                  <a:pt x="0" y="117475"/>
                </a:cubicBezTo>
              </a:path>
            </a:pathLst>
          </a:custGeom>
          <a:noFill/>
          <a:ln w="28575">
            <a:solidFill>
              <a:srgbClr val="0070C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259" name="任意多边形 258"/>
          <p:cNvSpPr/>
          <p:nvPr/>
        </p:nvSpPr>
        <p:spPr bwMode="auto">
          <a:xfrm>
            <a:off x="2057400" y="2264631"/>
            <a:ext cx="774700" cy="638175"/>
          </a:xfrm>
          <a:custGeom>
            <a:avLst/>
            <a:gdLst>
              <a:gd name="connsiteX0" fmla="*/ 704850 w 774700"/>
              <a:gd name="connsiteY0" fmla="*/ 638175 h 638175"/>
              <a:gd name="connsiteX1" fmla="*/ 657225 w 774700"/>
              <a:gd name="connsiteY1" fmla="*/ 190500 h 638175"/>
              <a:gd name="connsiteX2" fmla="*/ 0 w 774700"/>
              <a:gd name="connsiteY2" fmla="*/ 0 h 638175"/>
            </a:gdLst>
            <a:ahLst/>
            <a:cxnLst>
              <a:cxn ang="0">
                <a:pos x="connsiteX0" y="connsiteY0"/>
              </a:cxn>
              <a:cxn ang="0">
                <a:pos x="connsiteX1" y="connsiteY1"/>
              </a:cxn>
              <a:cxn ang="0">
                <a:pos x="connsiteX2" y="connsiteY2"/>
              </a:cxn>
            </a:cxnLst>
            <a:rect l="l" t="t" r="r" b="b"/>
            <a:pathLst>
              <a:path w="774700" h="638175">
                <a:moveTo>
                  <a:pt x="704850" y="638175"/>
                </a:moveTo>
                <a:cubicBezTo>
                  <a:pt x="739775" y="467519"/>
                  <a:pt x="774700" y="296863"/>
                  <a:pt x="657225" y="190500"/>
                </a:cubicBezTo>
                <a:cubicBezTo>
                  <a:pt x="539750" y="84138"/>
                  <a:pt x="269875" y="42069"/>
                  <a:pt x="0" y="0"/>
                </a:cubicBezTo>
              </a:path>
            </a:pathLst>
          </a:custGeom>
          <a:noFill/>
          <a:ln w="28575">
            <a:solidFill>
              <a:srgbClr val="0070C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latin typeface="Arial" panose="020B0604020202020204" pitchFamily="34" charset="0"/>
              <a:ea typeface="宋体" panose="02010600030101010101" pitchFamily="2" charset="-122"/>
            </a:endParaRPr>
          </a:p>
        </p:txBody>
      </p:sp>
      <p:sp>
        <p:nvSpPr>
          <p:cNvPr id="260" name="任意多边形 259"/>
          <p:cNvSpPr/>
          <p:nvPr/>
        </p:nvSpPr>
        <p:spPr bwMode="auto">
          <a:xfrm>
            <a:off x="1800225" y="1875694"/>
            <a:ext cx="600075" cy="207962"/>
          </a:xfrm>
          <a:custGeom>
            <a:avLst/>
            <a:gdLst>
              <a:gd name="connsiteX0" fmla="*/ 0 w 600075"/>
              <a:gd name="connsiteY0" fmla="*/ 207962 h 207962"/>
              <a:gd name="connsiteX1" fmla="*/ 104775 w 600075"/>
              <a:gd name="connsiteY1" fmla="*/ 7937 h 207962"/>
              <a:gd name="connsiteX2" fmla="*/ 600075 w 600075"/>
              <a:gd name="connsiteY2" fmla="*/ 160337 h 207962"/>
            </a:gdLst>
            <a:ahLst/>
            <a:cxnLst>
              <a:cxn ang="0">
                <a:pos x="connsiteX0" y="connsiteY0"/>
              </a:cxn>
              <a:cxn ang="0">
                <a:pos x="connsiteX1" y="connsiteY1"/>
              </a:cxn>
              <a:cxn ang="0">
                <a:pos x="connsiteX2" y="connsiteY2"/>
              </a:cxn>
            </a:cxnLst>
            <a:rect l="l" t="t" r="r" b="b"/>
            <a:pathLst>
              <a:path w="600075" h="207962">
                <a:moveTo>
                  <a:pt x="0" y="207962"/>
                </a:moveTo>
                <a:cubicBezTo>
                  <a:pt x="2381" y="111918"/>
                  <a:pt x="4763" y="15875"/>
                  <a:pt x="104775" y="7937"/>
                </a:cubicBezTo>
                <a:cubicBezTo>
                  <a:pt x="204788" y="0"/>
                  <a:pt x="402431" y="80168"/>
                  <a:pt x="600075" y="160337"/>
                </a:cubicBezTo>
              </a:path>
            </a:pathLst>
          </a:custGeom>
          <a:noFill/>
          <a:ln w="28575">
            <a:solidFill>
              <a:schemeClr val="accent2">
                <a:lumMod val="75000"/>
              </a:schemeClr>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261" name="任意多边形 260"/>
          <p:cNvSpPr/>
          <p:nvPr/>
        </p:nvSpPr>
        <p:spPr bwMode="auto">
          <a:xfrm>
            <a:off x="1781175" y="2016981"/>
            <a:ext cx="1112837" cy="1266825"/>
          </a:xfrm>
          <a:custGeom>
            <a:avLst/>
            <a:gdLst>
              <a:gd name="connsiteX0" fmla="*/ 0 w 1112837"/>
              <a:gd name="connsiteY0" fmla="*/ 133350 h 1266825"/>
              <a:gd name="connsiteX1" fmla="*/ 295275 w 1112837"/>
              <a:gd name="connsiteY1" fmla="*/ 57150 h 1266825"/>
              <a:gd name="connsiteX2" fmla="*/ 990600 w 1112837"/>
              <a:gd name="connsiteY2" fmla="*/ 476250 h 1266825"/>
              <a:gd name="connsiteX3" fmla="*/ 1028700 w 1112837"/>
              <a:gd name="connsiteY3" fmla="*/ 1266825 h 1266825"/>
            </a:gdLst>
            <a:ahLst/>
            <a:cxnLst>
              <a:cxn ang="0">
                <a:pos x="connsiteX0" y="connsiteY0"/>
              </a:cxn>
              <a:cxn ang="0">
                <a:pos x="connsiteX1" y="connsiteY1"/>
              </a:cxn>
              <a:cxn ang="0">
                <a:pos x="connsiteX2" y="connsiteY2"/>
              </a:cxn>
              <a:cxn ang="0">
                <a:pos x="connsiteX3" y="connsiteY3"/>
              </a:cxn>
            </a:cxnLst>
            <a:rect l="l" t="t" r="r" b="b"/>
            <a:pathLst>
              <a:path w="1112837" h="1266825">
                <a:moveTo>
                  <a:pt x="0" y="133350"/>
                </a:moveTo>
                <a:cubicBezTo>
                  <a:pt x="65087" y="66675"/>
                  <a:pt x="130175" y="0"/>
                  <a:pt x="295275" y="57150"/>
                </a:cubicBezTo>
                <a:cubicBezTo>
                  <a:pt x="460375" y="114300"/>
                  <a:pt x="868363" y="274638"/>
                  <a:pt x="990600" y="476250"/>
                </a:cubicBezTo>
                <a:cubicBezTo>
                  <a:pt x="1112837" y="677862"/>
                  <a:pt x="1070768" y="972343"/>
                  <a:pt x="1028700" y="1266825"/>
                </a:cubicBezTo>
              </a:path>
            </a:pathLst>
          </a:custGeom>
          <a:noFill/>
          <a:ln w="28575">
            <a:solidFill>
              <a:schemeClr val="accent2">
                <a:lumMod val="75000"/>
              </a:schemeClr>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Tree>
  </p:cSld>
  <p:clrMapOvr>
    <a:masterClrMapping/>
  </p:clrMapOvr>
  <p:transition advClick="0" advTm="8000">
    <p:fade thruBlk="1"/>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42"/>
          <p:cNvGrpSpPr/>
          <p:nvPr/>
        </p:nvGrpSpPr>
        <p:grpSpPr>
          <a:xfrm>
            <a:off x="994126" y="1320599"/>
            <a:ext cx="3528888" cy="3143225"/>
            <a:chOff x="179512" y="742975"/>
            <a:chExt cx="4506800" cy="3907101"/>
          </a:xfrm>
        </p:grpSpPr>
        <p:pic>
          <p:nvPicPr>
            <p:cNvPr id="5" name="Picture 794" descr="图片580"/>
            <p:cNvPicPr>
              <a:picLocks noChangeAspect="1" noChangeArrowheads="1"/>
            </p:cNvPicPr>
            <p:nvPr/>
          </p:nvPicPr>
          <p:blipFill>
            <a:blip r:embed="rId1" cstate="print"/>
            <a:srcRect/>
            <a:stretch>
              <a:fillRect/>
            </a:stretch>
          </p:blipFill>
          <p:spPr bwMode="auto">
            <a:xfrm>
              <a:off x="1644055" y="2292102"/>
              <a:ext cx="1515394" cy="792088"/>
            </a:xfrm>
            <a:prstGeom prst="rect">
              <a:avLst/>
            </a:prstGeom>
            <a:noFill/>
          </p:spPr>
        </p:pic>
        <p:grpSp>
          <p:nvGrpSpPr>
            <p:cNvPr id="3" name="Group 37"/>
            <p:cNvGrpSpPr/>
            <p:nvPr/>
          </p:nvGrpSpPr>
          <p:grpSpPr bwMode="auto">
            <a:xfrm>
              <a:off x="827584" y="911374"/>
              <a:ext cx="3858728" cy="3738702"/>
              <a:chOff x="2530793" y="716465"/>
              <a:chExt cx="4894096" cy="5663824"/>
            </a:xfrm>
          </p:grpSpPr>
          <p:sp>
            <p:nvSpPr>
              <p:cNvPr id="7" name="Donut 8"/>
              <p:cNvSpPr>
                <a:spLocks noChangeArrowheads="1"/>
              </p:cNvSpPr>
              <p:nvPr/>
            </p:nvSpPr>
            <p:spPr bwMode="auto">
              <a:xfrm>
                <a:off x="3078767" y="1916413"/>
                <a:ext cx="2977045" cy="2976508"/>
              </a:xfrm>
              <a:custGeom>
                <a:avLst/>
                <a:gdLst>
                  <a:gd name="T0" fmla="*/ 1097280 w 2194560"/>
                  <a:gd name="T1" fmla="*/ 0 h 2194560"/>
                  <a:gd name="T2" fmla="*/ 321386 w 2194560"/>
                  <a:gd name="T3" fmla="*/ 321386 h 2194560"/>
                  <a:gd name="T4" fmla="*/ 0 w 2194560"/>
                  <a:gd name="T5" fmla="*/ 1097280 h 2194560"/>
                  <a:gd name="T6" fmla="*/ 321386 w 2194560"/>
                  <a:gd name="T7" fmla="*/ 1873174 h 2194560"/>
                  <a:gd name="T8" fmla="*/ 1097280 w 2194560"/>
                  <a:gd name="T9" fmla="*/ 2194560 h 2194560"/>
                  <a:gd name="T10" fmla="*/ 1873174 w 2194560"/>
                  <a:gd name="T11" fmla="*/ 1873174 h 2194560"/>
                  <a:gd name="T12" fmla="*/ 2194560 w 2194560"/>
                  <a:gd name="T13" fmla="*/ 1097280 h 2194560"/>
                  <a:gd name="T14" fmla="*/ 1873174 w 2194560"/>
                  <a:gd name="T15" fmla="*/ 321386 h 2194560"/>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321386 w 2194560"/>
                  <a:gd name="T25" fmla="*/ 321386 h 2194560"/>
                  <a:gd name="T26" fmla="*/ 1873174 w 2194560"/>
                  <a:gd name="T27" fmla="*/ 1873174 h 21945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94560" h="2194560">
                    <a:moveTo>
                      <a:pt x="0" y="1097280"/>
                    </a:moveTo>
                    <a:lnTo>
                      <a:pt x="0" y="1097280"/>
                    </a:lnTo>
                    <a:cubicBezTo>
                      <a:pt x="0" y="491269"/>
                      <a:pt x="491269" y="0"/>
                      <a:pt x="1097280" y="0"/>
                    </a:cubicBezTo>
                    <a:cubicBezTo>
                      <a:pt x="1097280" y="0"/>
                      <a:pt x="1097281" y="1"/>
                      <a:pt x="1097281" y="1"/>
                    </a:cubicBezTo>
                    <a:cubicBezTo>
                      <a:pt x="1703292" y="1"/>
                      <a:pt x="2194561" y="491270"/>
                      <a:pt x="2194561" y="1097281"/>
                    </a:cubicBezTo>
                    <a:cubicBezTo>
                      <a:pt x="2194561" y="1097281"/>
                      <a:pt x="2194560" y="1097282"/>
                      <a:pt x="2194560" y="1097282"/>
                    </a:cubicBezTo>
                    <a:lnTo>
                      <a:pt x="2194561" y="1097283"/>
                    </a:lnTo>
                    <a:cubicBezTo>
                      <a:pt x="2194561" y="1703294"/>
                      <a:pt x="1703292" y="2194563"/>
                      <a:pt x="1097281" y="2194563"/>
                    </a:cubicBezTo>
                    <a:cubicBezTo>
                      <a:pt x="1097280" y="2194562"/>
                      <a:pt x="1097280" y="2194562"/>
                      <a:pt x="1097280" y="2194562"/>
                    </a:cubicBezTo>
                    <a:cubicBezTo>
                      <a:pt x="491269" y="2194562"/>
                      <a:pt x="1" y="1703293"/>
                      <a:pt x="1" y="1097283"/>
                    </a:cubicBezTo>
                    <a:cubicBezTo>
                      <a:pt x="1" y="1097282"/>
                      <a:pt x="1" y="1097282"/>
                      <a:pt x="1" y="1097282"/>
                    </a:cubicBezTo>
                    <a:close/>
                    <a:moveTo>
                      <a:pt x="262974" y="1097280"/>
                    </a:moveTo>
                    <a:lnTo>
                      <a:pt x="262974" y="1097280"/>
                    </a:lnTo>
                    <a:cubicBezTo>
                      <a:pt x="262974" y="1097280"/>
                      <a:pt x="262973" y="1097280"/>
                      <a:pt x="262973" y="1097280"/>
                    </a:cubicBezTo>
                    <a:cubicBezTo>
                      <a:pt x="262973" y="1558055"/>
                      <a:pt x="636504" y="1931586"/>
                      <a:pt x="1097279" y="1931586"/>
                    </a:cubicBezTo>
                    <a:cubicBezTo>
                      <a:pt x="1558053" y="1931586"/>
                      <a:pt x="1931585" y="1558055"/>
                      <a:pt x="1931585" y="1097281"/>
                    </a:cubicBezTo>
                    <a:cubicBezTo>
                      <a:pt x="1931585" y="636506"/>
                      <a:pt x="1558053" y="262975"/>
                      <a:pt x="1097279" y="262975"/>
                    </a:cubicBezTo>
                    <a:lnTo>
                      <a:pt x="1097278" y="262975"/>
                    </a:lnTo>
                    <a:cubicBezTo>
                      <a:pt x="1097278" y="262975"/>
                      <a:pt x="1097278" y="262974"/>
                      <a:pt x="1097278" y="262974"/>
                    </a:cubicBezTo>
                    <a:cubicBezTo>
                      <a:pt x="636503" y="262974"/>
                      <a:pt x="262972" y="636505"/>
                      <a:pt x="262972" y="1097280"/>
                    </a:cubicBezTo>
                    <a:close/>
                  </a:path>
                </a:pathLst>
              </a:custGeom>
              <a:gradFill rotWithShape="1">
                <a:gsLst>
                  <a:gs pos="0">
                    <a:srgbClr val="5AF300"/>
                  </a:gs>
                  <a:gs pos="100000">
                    <a:srgbClr val="208A00"/>
                  </a:gs>
                </a:gsLst>
                <a:lin ang="16200000"/>
              </a:gra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sp>
            <p:nvSpPr>
              <p:cNvPr id="8" name="Donut 33"/>
              <p:cNvSpPr>
                <a:spLocks noChangeArrowheads="1"/>
              </p:cNvSpPr>
              <p:nvPr/>
            </p:nvSpPr>
            <p:spPr bwMode="auto">
              <a:xfrm>
                <a:off x="5270665" y="5195349"/>
                <a:ext cx="966943" cy="966768"/>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gradFill rotWithShape="1">
                <a:gsLst>
                  <a:gs pos="0">
                    <a:srgbClr val="00B0F0"/>
                  </a:gs>
                  <a:gs pos="100000">
                    <a:srgbClr val="0070C0"/>
                  </a:gs>
                </a:gsLst>
                <a:lin ang="16200000"/>
              </a:gra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sp>
            <p:nvSpPr>
              <p:cNvPr id="9" name="Donut 34"/>
              <p:cNvSpPr>
                <a:spLocks noChangeArrowheads="1"/>
              </p:cNvSpPr>
              <p:nvPr/>
            </p:nvSpPr>
            <p:spPr bwMode="auto">
              <a:xfrm>
                <a:off x="6093093" y="4271262"/>
                <a:ext cx="968533" cy="968356"/>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gradFill rotWithShape="1">
                <a:gsLst>
                  <a:gs pos="0">
                    <a:srgbClr val="00B0F0"/>
                  </a:gs>
                  <a:gs pos="100000">
                    <a:srgbClr val="0070C0"/>
                  </a:gs>
                </a:gsLst>
                <a:lin ang="16200000"/>
              </a:gra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sp>
            <p:nvSpPr>
              <p:cNvPr id="10" name="Donut 12"/>
              <p:cNvSpPr>
                <a:spLocks noChangeArrowheads="1"/>
              </p:cNvSpPr>
              <p:nvPr/>
            </p:nvSpPr>
            <p:spPr bwMode="auto">
              <a:xfrm flipV="1">
                <a:off x="5227659" y="716465"/>
                <a:ext cx="966943" cy="966769"/>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gradFill rotWithShape="1">
                <a:gsLst>
                  <a:gs pos="0">
                    <a:srgbClr val="5AF300"/>
                  </a:gs>
                  <a:gs pos="100000">
                    <a:srgbClr val="208A00"/>
                  </a:gs>
                </a:gsLst>
                <a:lin ang="16200000"/>
              </a:gra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sp>
            <p:nvSpPr>
              <p:cNvPr id="11" name="Donut 13"/>
              <p:cNvSpPr>
                <a:spLocks noChangeArrowheads="1"/>
              </p:cNvSpPr>
              <p:nvPr/>
            </p:nvSpPr>
            <p:spPr bwMode="auto">
              <a:xfrm flipV="1">
                <a:off x="2530793" y="940991"/>
                <a:ext cx="968532" cy="969945"/>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accent2">
                  <a:lumMod val="75000"/>
                </a:schemeClr>
              </a:soli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sp>
            <p:nvSpPr>
              <p:cNvPr id="12" name="Donut 14"/>
              <p:cNvSpPr>
                <a:spLocks noChangeArrowheads="1"/>
              </p:cNvSpPr>
              <p:nvPr/>
            </p:nvSpPr>
            <p:spPr bwMode="auto">
              <a:xfrm flipV="1">
                <a:off x="6457944" y="3122713"/>
                <a:ext cx="966945" cy="966768"/>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gradFill rotWithShape="1">
                <a:gsLst>
                  <a:gs pos="0">
                    <a:srgbClr val="00B0F0"/>
                  </a:gs>
                  <a:gs pos="100000">
                    <a:srgbClr val="0070C0"/>
                  </a:gs>
                </a:gsLst>
                <a:lin ang="16200000"/>
              </a:gra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sp>
            <p:nvSpPr>
              <p:cNvPr id="13" name="Donut 10"/>
              <p:cNvSpPr>
                <a:spLocks noChangeArrowheads="1"/>
              </p:cNvSpPr>
              <p:nvPr/>
            </p:nvSpPr>
            <p:spPr bwMode="auto">
              <a:xfrm flipV="1">
                <a:off x="3992058" y="5413521"/>
                <a:ext cx="970118" cy="966768"/>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gradFill rotWithShape="1">
                <a:gsLst>
                  <a:gs pos="0">
                    <a:srgbClr val="00B0F0"/>
                  </a:gs>
                  <a:gs pos="100000">
                    <a:srgbClr val="0070C0"/>
                  </a:gs>
                </a:gsLst>
                <a:lin ang="16200000"/>
              </a:gra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grpSp>
        <p:pic>
          <p:nvPicPr>
            <p:cNvPr id="14" name="Picture 1430" descr="图片26"/>
            <p:cNvPicPr>
              <a:picLocks noChangeAspect="1" noChangeArrowheads="1"/>
            </p:cNvPicPr>
            <p:nvPr/>
          </p:nvPicPr>
          <p:blipFill>
            <a:blip r:embed="rId2" cstate="print"/>
            <a:srcRect/>
            <a:stretch>
              <a:fillRect/>
            </a:stretch>
          </p:blipFill>
          <p:spPr bwMode="auto">
            <a:xfrm>
              <a:off x="2161828" y="4141069"/>
              <a:ext cx="360040" cy="377734"/>
            </a:xfrm>
            <a:prstGeom prst="rect">
              <a:avLst/>
            </a:prstGeom>
            <a:noFill/>
          </p:spPr>
        </p:pic>
        <p:pic>
          <p:nvPicPr>
            <p:cNvPr id="15" name="Picture 379" descr="NIP总图标透明"/>
            <p:cNvPicPr>
              <a:picLocks noChangeAspect="1" noChangeArrowheads="1"/>
            </p:cNvPicPr>
            <p:nvPr/>
          </p:nvPicPr>
          <p:blipFill>
            <a:blip r:embed="rId3" cstate="print"/>
            <a:srcRect/>
            <a:stretch>
              <a:fillRect/>
            </a:stretch>
          </p:blipFill>
          <p:spPr bwMode="auto">
            <a:xfrm>
              <a:off x="3995936" y="2715766"/>
              <a:ext cx="560849" cy="248328"/>
            </a:xfrm>
            <a:prstGeom prst="rect">
              <a:avLst/>
            </a:prstGeom>
            <a:noFill/>
            <a:ln w="9525">
              <a:noFill/>
              <a:miter lim="800000"/>
              <a:headEnd/>
              <a:tailEnd/>
            </a:ln>
          </p:spPr>
        </p:pic>
        <p:pic>
          <p:nvPicPr>
            <p:cNvPr id="16" name="Picture 456" descr="图片235"/>
            <p:cNvPicPr>
              <a:picLocks noChangeAspect="1" noChangeArrowheads="1"/>
            </p:cNvPicPr>
            <p:nvPr/>
          </p:nvPicPr>
          <p:blipFill>
            <a:blip r:embed="rId4" cstate="print"/>
            <a:srcRect/>
            <a:stretch>
              <a:fillRect/>
            </a:stretch>
          </p:blipFill>
          <p:spPr bwMode="auto">
            <a:xfrm>
              <a:off x="3779912" y="1779662"/>
              <a:ext cx="380125" cy="360040"/>
            </a:xfrm>
            <a:prstGeom prst="rect">
              <a:avLst/>
            </a:prstGeom>
            <a:noFill/>
          </p:spPr>
        </p:pic>
        <p:pic>
          <p:nvPicPr>
            <p:cNvPr id="17" name="Picture 993" descr="标志全色"/>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65748" y="4040485"/>
              <a:ext cx="414337" cy="303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7" descr="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131840" y="1059582"/>
              <a:ext cx="444295" cy="337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 name="Picture 3164" descr="图片284"/>
            <p:cNvPicPr>
              <a:picLocks noChangeAspect="1" noChangeArrowheads="1"/>
            </p:cNvPicPr>
            <p:nvPr/>
          </p:nvPicPr>
          <p:blipFill>
            <a:blip r:embed="rId7" cstate="print"/>
            <a:srcRect/>
            <a:stretch>
              <a:fillRect/>
            </a:stretch>
          </p:blipFill>
          <p:spPr bwMode="auto">
            <a:xfrm>
              <a:off x="3851920" y="3291830"/>
              <a:ext cx="370316" cy="395883"/>
            </a:xfrm>
            <a:prstGeom prst="rect">
              <a:avLst/>
            </a:prstGeom>
            <a:noFill/>
          </p:spPr>
        </p:pic>
        <p:sp>
          <p:nvSpPr>
            <p:cNvPr id="20" name="Donut 12"/>
            <p:cNvSpPr>
              <a:spLocks noChangeArrowheads="1"/>
            </p:cNvSpPr>
            <p:nvPr/>
          </p:nvSpPr>
          <p:spPr bwMode="auto">
            <a:xfrm flipV="1">
              <a:off x="3563888" y="1635646"/>
              <a:ext cx="762382" cy="638166"/>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gradFill rotWithShape="1">
              <a:gsLst>
                <a:gs pos="0">
                  <a:srgbClr val="5AF300"/>
                </a:gs>
                <a:gs pos="100000">
                  <a:srgbClr val="208A00"/>
                </a:gs>
              </a:gsLst>
              <a:lin ang="16200000"/>
            </a:gra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pic>
          <p:nvPicPr>
            <p:cNvPr id="21" name="Picture 3153" descr="图片273"/>
            <p:cNvPicPr>
              <a:picLocks noChangeAspect="1" noChangeArrowheads="1"/>
            </p:cNvPicPr>
            <p:nvPr/>
          </p:nvPicPr>
          <p:blipFill>
            <a:blip r:embed="rId8" cstate="print"/>
            <a:srcRect/>
            <a:stretch>
              <a:fillRect/>
            </a:stretch>
          </p:blipFill>
          <p:spPr bwMode="auto">
            <a:xfrm>
              <a:off x="2123728" y="843558"/>
              <a:ext cx="288032" cy="428506"/>
            </a:xfrm>
            <a:prstGeom prst="rect">
              <a:avLst/>
            </a:prstGeom>
            <a:noFill/>
          </p:spPr>
        </p:pic>
        <p:sp>
          <p:nvSpPr>
            <p:cNvPr id="22" name="Donut 12"/>
            <p:cNvSpPr>
              <a:spLocks noChangeArrowheads="1"/>
            </p:cNvSpPr>
            <p:nvPr/>
          </p:nvSpPr>
          <p:spPr bwMode="auto">
            <a:xfrm flipV="1">
              <a:off x="1888654" y="742975"/>
              <a:ext cx="762382" cy="638166"/>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gradFill rotWithShape="1">
              <a:gsLst>
                <a:gs pos="0">
                  <a:srgbClr val="5AF300"/>
                </a:gs>
                <a:gs pos="100000">
                  <a:srgbClr val="208A00"/>
                </a:gs>
              </a:gsLst>
              <a:lin ang="16200000"/>
            </a:gra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pic>
          <p:nvPicPr>
            <p:cNvPr id="23" name="图片 22" descr="redhat.jpg"/>
            <p:cNvPicPr>
              <a:picLocks noChangeAspect="1"/>
            </p:cNvPicPr>
            <p:nvPr/>
          </p:nvPicPr>
          <p:blipFill>
            <a:blip r:embed="rId9" cstate="print"/>
            <a:stretch>
              <a:fillRect/>
            </a:stretch>
          </p:blipFill>
          <p:spPr>
            <a:xfrm>
              <a:off x="957883" y="1203598"/>
              <a:ext cx="288032" cy="318193"/>
            </a:xfrm>
            <a:prstGeom prst="rect">
              <a:avLst/>
            </a:prstGeom>
          </p:spPr>
        </p:pic>
        <p:pic>
          <p:nvPicPr>
            <p:cNvPr id="24" name="图片 23" descr="SUSE Linux.png"/>
            <p:cNvPicPr>
              <a:picLocks noChangeAspect="1"/>
            </p:cNvPicPr>
            <p:nvPr/>
          </p:nvPicPr>
          <p:blipFill>
            <a:blip r:embed="rId10" cstate="print"/>
            <a:stretch>
              <a:fillRect/>
            </a:stretch>
          </p:blipFill>
          <p:spPr>
            <a:xfrm>
              <a:off x="1221532" y="1275606"/>
              <a:ext cx="337357" cy="212254"/>
            </a:xfrm>
            <a:prstGeom prst="rect">
              <a:avLst/>
            </a:prstGeom>
          </p:spPr>
        </p:pic>
        <p:pic>
          <p:nvPicPr>
            <p:cNvPr id="25" name="图片 24" descr="Unix.jpg"/>
            <p:cNvPicPr>
              <a:picLocks noChangeAspect="1"/>
            </p:cNvPicPr>
            <p:nvPr/>
          </p:nvPicPr>
          <p:blipFill>
            <a:blip r:embed="rId11" cstate="print"/>
            <a:stretch>
              <a:fillRect/>
            </a:stretch>
          </p:blipFill>
          <p:spPr>
            <a:xfrm>
              <a:off x="304478" y="2744341"/>
              <a:ext cx="521261" cy="144016"/>
            </a:xfrm>
            <a:prstGeom prst="rect">
              <a:avLst/>
            </a:prstGeom>
          </p:spPr>
        </p:pic>
        <p:pic>
          <p:nvPicPr>
            <p:cNvPr id="26" name="图片 25" descr="windows.png"/>
            <p:cNvPicPr>
              <a:picLocks noChangeAspect="1"/>
            </p:cNvPicPr>
            <p:nvPr/>
          </p:nvPicPr>
          <p:blipFill>
            <a:blip r:embed="rId12" cstate="print"/>
            <a:stretch>
              <a:fillRect/>
            </a:stretch>
          </p:blipFill>
          <p:spPr>
            <a:xfrm>
              <a:off x="419919" y="1880245"/>
              <a:ext cx="576064" cy="144016"/>
            </a:xfrm>
            <a:prstGeom prst="rect">
              <a:avLst/>
            </a:prstGeom>
          </p:spPr>
        </p:pic>
        <p:pic>
          <p:nvPicPr>
            <p:cNvPr id="27" name="图片 26" descr="apache.gif"/>
            <p:cNvPicPr>
              <a:picLocks noChangeAspect="1"/>
            </p:cNvPicPr>
            <p:nvPr/>
          </p:nvPicPr>
          <p:blipFill>
            <a:blip r:embed="rId13" cstate="print"/>
            <a:stretch>
              <a:fillRect/>
            </a:stretch>
          </p:blipFill>
          <p:spPr>
            <a:xfrm>
              <a:off x="1187624" y="4131543"/>
              <a:ext cx="432048" cy="228368"/>
            </a:xfrm>
            <a:prstGeom prst="rect">
              <a:avLst/>
            </a:prstGeom>
          </p:spPr>
        </p:pic>
        <p:pic>
          <p:nvPicPr>
            <p:cNvPr id="28" name="图片 27" descr="IIS.jpg"/>
            <p:cNvPicPr>
              <a:picLocks noChangeAspect="1"/>
            </p:cNvPicPr>
            <p:nvPr/>
          </p:nvPicPr>
          <p:blipFill>
            <a:blip r:embed="rId14" cstate="print"/>
            <a:stretch>
              <a:fillRect/>
            </a:stretch>
          </p:blipFill>
          <p:spPr>
            <a:xfrm>
              <a:off x="1331640" y="3978002"/>
              <a:ext cx="225755" cy="144016"/>
            </a:xfrm>
            <a:prstGeom prst="rect">
              <a:avLst/>
            </a:prstGeom>
          </p:spPr>
        </p:pic>
        <p:pic>
          <p:nvPicPr>
            <p:cNvPr id="29" name="图片 28" descr="oracle.gif"/>
            <p:cNvPicPr>
              <a:picLocks noChangeAspect="1"/>
            </p:cNvPicPr>
            <p:nvPr/>
          </p:nvPicPr>
          <p:blipFill>
            <a:blip r:embed="rId15" cstate="print"/>
            <a:stretch>
              <a:fillRect/>
            </a:stretch>
          </p:blipFill>
          <p:spPr>
            <a:xfrm>
              <a:off x="683568" y="3363838"/>
              <a:ext cx="323528" cy="252099"/>
            </a:xfrm>
            <a:prstGeom prst="rect">
              <a:avLst/>
            </a:prstGeom>
          </p:spPr>
        </p:pic>
        <p:pic>
          <p:nvPicPr>
            <p:cNvPr id="30" name="图片 29" descr="SQL Server.png"/>
            <p:cNvPicPr>
              <a:picLocks noChangeAspect="1"/>
            </p:cNvPicPr>
            <p:nvPr/>
          </p:nvPicPr>
          <p:blipFill>
            <a:blip r:embed="rId16" cstate="print"/>
            <a:stretch>
              <a:fillRect/>
            </a:stretch>
          </p:blipFill>
          <p:spPr>
            <a:xfrm>
              <a:off x="611560" y="3579862"/>
              <a:ext cx="576064" cy="171990"/>
            </a:xfrm>
            <a:prstGeom prst="rect">
              <a:avLst/>
            </a:prstGeom>
          </p:spPr>
        </p:pic>
        <p:sp>
          <p:nvSpPr>
            <p:cNvPr id="31" name="Donut 13"/>
            <p:cNvSpPr>
              <a:spLocks noChangeArrowheads="1"/>
            </p:cNvSpPr>
            <p:nvPr/>
          </p:nvSpPr>
          <p:spPr bwMode="auto">
            <a:xfrm flipV="1">
              <a:off x="467544" y="3291830"/>
              <a:ext cx="763635" cy="648073"/>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accent6">
                <a:lumMod val="40000"/>
                <a:lumOff val="60000"/>
              </a:schemeClr>
            </a:soli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sp>
          <p:nvSpPr>
            <p:cNvPr id="32" name="Donut 13"/>
            <p:cNvSpPr>
              <a:spLocks noChangeArrowheads="1"/>
            </p:cNvSpPr>
            <p:nvPr/>
          </p:nvSpPr>
          <p:spPr bwMode="auto">
            <a:xfrm flipV="1">
              <a:off x="179512" y="2499742"/>
              <a:ext cx="763635" cy="640263"/>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accent2">
                <a:lumMod val="75000"/>
              </a:schemeClr>
            </a:soli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sp>
          <p:nvSpPr>
            <p:cNvPr id="33" name="Donut 13"/>
            <p:cNvSpPr>
              <a:spLocks noChangeArrowheads="1"/>
            </p:cNvSpPr>
            <p:nvPr/>
          </p:nvSpPr>
          <p:spPr bwMode="auto">
            <a:xfrm flipV="1">
              <a:off x="323528" y="1635646"/>
              <a:ext cx="763635" cy="640263"/>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accent2">
                <a:lumMod val="75000"/>
              </a:schemeClr>
            </a:soli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sp>
          <p:nvSpPr>
            <p:cNvPr id="34" name="Donut 13"/>
            <p:cNvSpPr>
              <a:spLocks noChangeArrowheads="1"/>
            </p:cNvSpPr>
            <p:nvPr/>
          </p:nvSpPr>
          <p:spPr bwMode="auto">
            <a:xfrm flipV="1">
              <a:off x="1043608" y="3867894"/>
              <a:ext cx="763635" cy="648073"/>
            </a:xfrm>
            <a:custGeom>
              <a:avLst/>
              <a:gdLst>
                <a:gd name="T0" fmla="*/ 356616 w 713232"/>
                <a:gd name="T1" fmla="*/ 0 h 713232"/>
                <a:gd name="T2" fmla="*/ 104450 w 713232"/>
                <a:gd name="T3" fmla="*/ 104450 h 713232"/>
                <a:gd name="T4" fmla="*/ 0 w 713232"/>
                <a:gd name="T5" fmla="*/ 356616 h 713232"/>
                <a:gd name="T6" fmla="*/ 104450 w 713232"/>
                <a:gd name="T7" fmla="*/ 608782 h 713232"/>
                <a:gd name="T8" fmla="*/ 356616 w 713232"/>
                <a:gd name="T9" fmla="*/ 713232 h 713232"/>
                <a:gd name="T10" fmla="*/ 608782 w 713232"/>
                <a:gd name="T11" fmla="*/ 608782 h 713232"/>
                <a:gd name="T12" fmla="*/ 713232 w 713232"/>
                <a:gd name="T13" fmla="*/ 356616 h 713232"/>
                <a:gd name="T14" fmla="*/ 608782 w 713232"/>
                <a:gd name="T15" fmla="*/ 104450 h 713232"/>
                <a:gd name="T16" fmla="*/ 17694720 60000 65536"/>
                <a:gd name="T17" fmla="*/ 17694720 60000 65536"/>
                <a:gd name="T18" fmla="*/ 11796480 60000 65536"/>
                <a:gd name="T19" fmla="*/ 5898240 60000 65536"/>
                <a:gd name="T20" fmla="*/ 5898240 60000 65536"/>
                <a:gd name="T21" fmla="*/ 5898240 60000 65536"/>
                <a:gd name="T22" fmla="*/ 0 60000 65536"/>
                <a:gd name="T23" fmla="*/ 17694720 60000 65536"/>
                <a:gd name="T24" fmla="*/ 104450 w 713232"/>
                <a:gd name="T25" fmla="*/ 104450 h 713232"/>
                <a:gd name="T26" fmla="*/ 608782 w 713232"/>
                <a:gd name="T27" fmla="*/ 608782 h 713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3232" h="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tx2">
                <a:lumMod val="60000"/>
                <a:lumOff val="40000"/>
              </a:schemeClr>
            </a:solidFill>
            <a:ln w="9525">
              <a:noFill/>
              <a:miter lim="800000"/>
            </a:ln>
            <a:effectLst>
              <a:outerShdw blurRad="63500" dist="23000" dir="5400000" rotWithShape="0">
                <a:srgbClr val="000000">
                  <a:alpha val="34999"/>
                </a:srgbClr>
              </a:outerShdw>
            </a:effectLst>
          </p:spPr>
          <p:txBody>
            <a:bodyPr anchor="ctr"/>
            <a:lstStyle/>
            <a:p>
              <a:pPr algn="ctr">
                <a:defRPr/>
              </a:pPr>
              <a:endParaRPr lang="en-US" dirty="0">
                <a:latin typeface="微软雅黑" panose="020B0503020204020204" pitchFamily="34" charset="-122"/>
                <a:ea typeface="微软雅黑" panose="020B0503020204020204" pitchFamily="34" charset="-122"/>
              </a:endParaRPr>
            </a:p>
          </p:txBody>
        </p:sp>
      </p:grpSp>
      <p:sp>
        <p:nvSpPr>
          <p:cNvPr id="40" name="TextBox 39"/>
          <p:cNvSpPr txBox="1"/>
          <p:nvPr/>
        </p:nvSpPr>
        <p:spPr>
          <a:xfrm>
            <a:off x="5257800" y="1663700"/>
            <a:ext cx="3136900" cy="2805061"/>
          </a:xfrm>
          <a:prstGeom prst="rect">
            <a:avLst/>
          </a:prstGeom>
          <a:noFill/>
          <a:ln w="9525">
            <a:solidFill>
              <a:schemeClr val="bg1">
                <a:lumMod val="65000"/>
              </a:schemeClr>
            </a:solidFill>
            <a:miter lim="800000"/>
          </a:ln>
        </p:spPr>
        <p:txBody>
          <a:bodyPr lIns="72000" tIns="72000" rIns="72000" bIns="72000"/>
          <a:lstStyle/>
          <a:p>
            <a:pPr marL="176530" indent="-176530" eaLnBrk="0" hangingPunct="0">
              <a:lnSpc>
                <a:spcPct val="140000"/>
              </a:lnSpc>
              <a:spcBef>
                <a:spcPts val="1200"/>
              </a:spcBef>
              <a:spcAft>
                <a:spcPts val="1200"/>
              </a:spcAft>
              <a:buSzPct val="100000"/>
              <a:buFont typeface="Wingdings" panose="05000000000000000000" pitchFamily="2" charset="2"/>
              <a:buChar char="l"/>
              <a:defRPr/>
            </a:pPr>
            <a:r>
              <a:rPr lang="en-US" altLang="zh-CN" sz="1400" b="1" kern="0" dirty="0" smtClean="0">
                <a:latin typeface="微软雅黑" panose="020B0503020204020204" pitchFamily="34" charset="-122"/>
                <a:ea typeface="微软雅黑" panose="020B0503020204020204" pitchFamily="34" charset="-122"/>
              </a:rPr>
              <a:t>Controller</a:t>
            </a:r>
            <a:r>
              <a:rPr lang="zh-CN" altLang="en-US" sz="1400" b="1" kern="0" dirty="0" smtClean="0">
                <a:latin typeface="微软雅黑" panose="020B0503020204020204" pitchFamily="34" charset="-122"/>
                <a:ea typeface="微软雅黑" panose="020B0503020204020204" pitchFamily="34" charset="-122"/>
              </a:rPr>
              <a:t>支持</a:t>
            </a:r>
            <a:r>
              <a:rPr lang="en-US" altLang="zh-CN" sz="1400" b="1" kern="0" dirty="0" smtClean="0">
                <a:latin typeface="微软雅黑" panose="020B0503020204020204" pitchFamily="34" charset="-122"/>
                <a:ea typeface="微软雅黑" panose="020B0503020204020204" pitchFamily="34" charset="-122"/>
              </a:rPr>
              <a:t>130</a:t>
            </a:r>
            <a:r>
              <a:rPr lang="zh-CN" altLang="en-US" sz="1400" b="1" kern="0" dirty="0" smtClean="0">
                <a:latin typeface="微软雅黑" panose="020B0503020204020204" pitchFamily="34" charset="-122"/>
                <a:ea typeface="微软雅黑" panose="020B0503020204020204" pitchFamily="34" charset="-122"/>
              </a:rPr>
              <a:t>多类设备的日志采集和识别，包括主流的主机系统、数据库、网络设备、安全设备和存储设备等</a:t>
            </a:r>
            <a:endParaRPr lang="en-US" altLang="zh-CN" sz="1400" b="1" kern="0" dirty="0" smtClean="0">
              <a:latin typeface="微软雅黑" panose="020B0503020204020204" pitchFamily="34" charset="-122"/>
              <a:ea typeface="微软雅黑" panose="020B0503020204020204" pitchFamily="34" charset="-122"/>
            </a:endParaRPr>
          </a:p>
          <a:p>
            <a:pPr marL="176530" indent="-176530" eaLnBrk="0" hangingPunct="0">
              <a:lnSpc>
                <a:spcPct val="140000"/>
              </a:lnSpc>
              <a:spcBef>
                <a:spcPts val="1200"/>
              </a:spcBef>
              <a:spcAft>
                <a:spcPts val="1200"/>
              </a:spcAft>
              <a:buSzPct val="100000"/>
              <a:buFont typeface="Wingdings" panose="05000000000000000000" pitchFamily="2" charset="2"/>
              <a:buChar char="l"/>
              <a:tabLst>
                <a:tab pos="445770" algn="l"/>
                <a:tab pos="895350" algn="l"/>
                <a:tab pos="1344295" algn="l"/>
                <a:tab pos="1793875" algn="l"/>
                <a:tab pos="2242820" algn="l"/>
                <a:tab pos="2692400" algn="l"/>
                <a:tab pos="3141345" algn="l"/>
                <a:tab pos="3590925" algn="l"/>
                <a:tab pos="4039870" algn="l"/>
                <a:tab pos="4489450" algn="l"/>
                <a:tab pos="4938395" algn="l"/>
                <a:tab pos="5387975" algn="l"/>
                <a:tab pos="5836920" algn="l"/>
                <a:tab pos="6286500" algn="l"/>
                <a:tab pos="6735445" algn="l"/>
                <a:tab pos="7185025" algn="l"/>
                <a:tab pos="7633970" algn="l"/>
                <a:tab pos="8083550" algn="l"/>
                <a:tab pos="8532495" algn="l"/>
                <a:tab pos="8982075" algn="l"/>
              </a:tabLst>
              <a:defRPr/>
            </a:pPr>
            <a:r>
              <a:rPr lang="zh-CN" altLang="en-US" sz="1400" b="1" kern="0" dirty="0" smtClean="0">
                <a:latin typeface="微软雅黑" panose="020B0503020204020204" pitchFamily="34" charset="-122"/>
                <a:ea typeface="微软雅黑" panose="020B0503020204020204" pitchFamily="34" charset="-122"/>
              </a:rPr>
              <a:t>支持多种日志</a:t>
            </a:r>
            <a:r>
              <a:rPr lang="zh-CN" altLang="en-GB" sz="1400" b="1" kern="0" dirty="0" smtClean="0">
                <a:latin typeface="微软雅黑" panose="020B0503020204020204" pitchFamily="34" charset="-122"/>
                <a:ea typeface="微软雅黑" panose="020B0503020204020204" pitchFamily="34" charset="-122"/>
              </a:rPr>
              <a:t>采集方式</a:t>
            </a:r>
            <a:r>
              <a:rPr lang="zh-CN" altLang="en-US" sz="1400" b="1" kern="0" dirty="0" smtClean="0">
                <a:latin typeface="微软雅黑" panose="020B0503020204020204" pitchFamily="34" charset="-122"/>
                <a:ea typeface="微软雅黑" panose="020B0503020204020204" pitchFamily="34" charset="-122"/>
              </a:rPr>
              <a:t>：</a:t>
            </a:r>
            <a:r>
              <a:rPr lang="en-GB" altLang="zh-CN" sz="1400" b="1" kern="0" dirty="0" err="1" smtClean="0">
                <a:latin typeface="微软雅黑" panose="020B0503020204020204" pitchFamily="34" charset="-122"/>
                <a:ea typeface="微软雅黑" panose="020B0503020204020204" pitchFamily="34" charset="-122"/>
              </a:rPr>
              <a:t>Syslog</a:t>
            </a:r>
            <a:r>
              <a:rPr lang="zh-CN" altLang="en-GB" sz="1400" b="1" kern="0" dirty="0" smtClean="0">
                <a:latin typeface="微软雅黑" panose="020B0503020204020204" pitchFamily="34" charset="-122"/>
                <a:ea typeface="微软雅黑" panose="020B0503020204020204" pitchFamily="34" charset="-122"/>
              </a:rPr>
              <a:t>、</a:t>
            </a:r>
            <a:r>
              <a:rPr lang="en-GB" altLang="zh-CN" sz="1400" b="1" kern="0" dirty="0" smtClean="0">
                <a:latin typeface="微软雅黑" panose="020B0503020204020204" pitchFamily="34" charset="-122"/>
                <a:ea typeface="微软雅黑" panose="020B0503020204020204" pitchFamily="34" charset="-122"/>
              </a:rPr>
              <a:t>ODBC/JDBC</a:t>
            </a:r>
            <a:r>
              <a:rPr lang="zh-CN" altLang="en-GB" sz="1400" b="1" kern="0" dirty="0" smtClean="0">
                <a:latin typeface="微软雅黑" panose="020B0503020204020204" pitchFamily="34" charset="-122"/>
                <a:ea typeface="微软雅黑" panose="020B0503020204020204" pitchFamily="34" charset="-122"/>
              </a:rPr>
              <a:t>、</a:t>
            </a:r>
            <a:r>
              <a:rPr lang="en-GB" altLang="zh-CN" sz="1400" b="1" kern="0" dirty="0" smtClean="0">
                <a:latin typeface="微软雅黑" panose="020B0503020204020204" pitchFamily="34" charset="-122"/>
                <a:ea typeface="微软雅黑" panose="020B0503020204020204" pitchFamily="34" charset="-122"/>
              </a:rPr>
              <a:t>SNMP</a:t>
            </a:r>
            <a:r>
              <a:rPr lang="zh-CN" altLang="en-US" sz="1400" b="1" kern="0" dirty="0" smtClean="0">
                <a:latin typeface="微软雅黑" panose="020B0503020204020204" pitchFamily="34" charset="-122"/>
                <a:ea typeface="微软雅黑" panose="020B0503020204020204" pitchFamily="34" charset="-122"/>
              </a:rPr>
              <a:t>、通用文件和专用日志采集接口</a:t>
            </a:r>
            <a:endParaRPr lang="en-GB" altLang="zh-CN" sz="1400" b="1" kern="0" dirty="0" smtClean="0">
              <a:latin typeface="微软雅黑" panose="020B0503020204020204" pitchFamily="34" charset="-122"/>
              <a:ea typeface="微软雅黑" panose="020B0503020204020204" pitchFamily="34" charset="-122"/>
            </a:endParaRPr>
          </a:p>
        </p:txBody>
      </p:sp>
      <p:sp>
        <p:nvSpPr>
          <p:cNvPr id="45" name="梯形 44"/>
          <p:cNvSpPr/>
          <p:nvPr/>
        </p:nvSpPr>
        <p:spPr bwMode="auto">
          <a:xfrm>
            <a:off x="7679654"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安全响应</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46" name="梯形 45"/>
          <p:cNvSpPr/>
          <p:nvPr/>
        </p:nvSpPr>
        <p:spPr bwMode="auto">
          <a:xfrm>
            <a:off x="4092973" y="781609"/>
            <a:ext cx="1192717" cy="205965"/>
          </a:xfrm>
          <a:prstGeom prst="trapezoid">
            <a:avLst/>
          </a:prstGeom>
          <a:solidFill>
            <a:srgbClr val="C00000"/>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200" b="1" dirty="0" smtClean="0">
                <a:solidFill>
                  <a:srgbClr val="FFFFFF"/>
                </a:solidFill>
                <a:latin typeface="微软雅黑" panose="020B0503020204020204" pitchFamily="34" charset="-122"/>
                <a:ea typeface="微软雅黑" panose="020B0503020204020204" pitchFamily="34" charset="-122"/>
              </a:rPr>
              <a:t>日志采集</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sp>
        <p:nvSpPr>
          <p:cNvPr id="47" name="梯形 46"/>
          <p:cNvSpPr/>
          <p:nvPr/>
        </p:nvSpPr>
        <p:spPr bwMode="auto">
          <a:xfrm>
            <a:off x="5281576" y="776686"/>
            <a:ext cx="1237150" cy="204923"/>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关联分析</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48" name="梯形 47"/>
          <p:cNvSpPr/>
          <p:nvPr/>
        </p:nvSpPr>
        <p:spPr bwMode="auto">
          <a:xfrm>
            <a:off x="6527526"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安全态势</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42" name="标题 1"/>
          <p:cNvSpPr txBox="1"/>
          <p:nvPr/>
        </p:nvSpPr>
        <p:spPr>
          <a:xfrm>
            <a:off x="580947" y="-5170"/>
            <a:ext cx="6515178" cy="536001"/>
          </a:xfrm>
          <a:prstGeom prst="rect">
            <a:avLst/>
          </a:prstGeom>
        </p:spPr>
        <p:txBody>
          <a:bodyPr/>
          <a:lstStyle/>
          <a:p>
            <a:pPr eaLnBrk="0" hangingPunct="0">
              <a:defRPr/>
            </a:pP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日志采集</a:t>
            </a:r>
            <a:r>
              <a:rPr lang="en-US" altLang="zh-CN" sz="2400" b="1" kern="0" dirty="0" smtClean="0">
                <a:solidFill>
                  <a:srgbClr val="990000"/>
                </a:solidFill>
                <a:latin typeface="微软雅黑" panose="020B0503020204020204" pitchFamily="34" charset="-122"/>
                <a:ea typeface="微软雅黑" panose="020B0503020204020204" pitchFamily="34" charset="-122"/>
                <a:cs typeface="+mj-cs"/>
              </a:rPr>
              <a:t>——</a:t>
            </a:r>
            <a:r>
              <a:rPr lang="zh-CN" altLang="en-US" sz="2400" b="1" kern="0" dirty="0" smtClean="0">
                <a:solidFill>
                  <a:srgbClr val="990000"/>
                </a:solidFill>
                <a:latin typeface="微软雅黑" panose="020B0503020204020204" pitchFamily="34" charset="-122"/>
                <a:ea typeface="微软雅黑" panose="020B0503020204020204" pitchFamily="34" charset="-122"/>
              </a:rPr>
              <a:t>多类设备日志采集</a:t>
            </a:r>
            <a:endParaRPr lang="zh-CN" altLang="en-US" sz="2400" b="1" kern="0" dirty="0" smtClean="0">
              <a:solidFill>
                <a:srgbClr val="990000"/>
              </a:solidFill>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Tree>
  </p:cSld>
  <p:clrMapOvr>
    <a:masterClrMapping/>
  </p:clrMapOvr>
  <p:transition advClick="0" advTm="8000">
    <p:fade thruBlk="1"/>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29650"/>
            <a:ext cx="8365056" cy="559338"/>
          </a:xfrm>
        </p:spPr>
        <p:txBody>
          <a:bodyPr lIns="68547" tIns="34274" rIns="68547" bIns="34274"/>
          <a:lstStyle/>
          <a:p>
            <a:r>
              <a:rPr lang="zh-CN" altLang="en-US" dirty="0" smtClean="0">
                <a:latin typeface="微软雅黑" panose="020B0503020204020204" pitchFamily="34" charset="-122"/>
                <a:ea typeface="微软雅黑" panose="020B0503020204020204" pitchFamily="34" charset="-122"/>
                <a:cs typeface="+mj-cs"/>
              </a:rPr>
              <a:t>业务随行核心需求</a:t>
            </a:r>
            <a:endParaRPr lang="zh-CN" altLang="en-US" dirty="0">
              <a:latin typeface="微软雅黑" panose="020B0503020204020204" pitchFamily="34" charset="-122"/>
              <a:ea typeface="微软雅黑" panose="020B0503020204020204" pitchFamily="34" charset="-122"/>
              <a:cs typeface="+mj-cs"/>
            </a:endParaRPr>
          </a:p>
        </p:txBody>
      </p:sp>
      <p:sp>
        <p:nvSpPr>
          <p:cNvPr id="31" name="Freeform 2"/>
          <p:cNvSpPr/>
          <p:nvPr/>
        </p:nvSpPr>
        <p:spPr bwMode="auto">
          <a:xfrm>
            <a:off x="4958066" y="1159805"/>
            <a:ext cx="3850971" cy="1859477"/>
          </a:xfrm>
          <a:custGeom>
            <a:avLst/>
            <a:gdLst>
              <a:gd name="T0" fmla="*/ 689 w 2265"/>
              <a:gd name="T1" fmla="*/ 1494 h 1494"/>
              <a:gd name="T2" fmla="*/ 755 w 2265"/>
              <a:gd name="T3" fmla="*/ 1354 h 1494"/>
              <a:gd name="T4" fmla="*/ 789 w 2265"/>
              <a:gd name="T5" fmla="*/ 1224 h 1494"/>
              <a:gd name="T6" fmla="*/ 823 w 2265"/>
              <a:gd name="T7" fmla="*/ 1080 h 1494"/>
              <a:gd name="T8" fmla="*/ 841 w 2265"/>
              <a:gd name="T9" fmla="*/ 886 h 1494"/>
              <a:gd name="T10" fmla="*/ 825 w 2265"/>
              <a:gd name="T11" fmla="*/ 750 h 1494"/>
              <a:gd name="T12" fmla="*/ 797 w 2265"/>
              <a:gd name="T13" fmla="*/ 639 h 1494"/>
              <a:gd name="T14" fmla="*/ 745 w 2265"/>
              <a:gd name="T15" fmla="*/ 528 h 1494"/>
              <a:gd name="T16" fmla="*/ 713 w 2265"/>
              <a:gd name="T17" fmla="*/ 452 h 1494"/>
              <a:gd name="T18" fmla="*/ 667 w 2265"/>
              <a:gd name="T19" fmla="*/ 366 h 1494"/>
              <a:gd name="T20" fmla="*/ 624 w 2265"/>
              <a:gd name="T21" fmla="*/ 301 h 1494"/>
              <a:gd name="T22" fmla="*/ 529 w 2265"/>
              <a:gd name="T23" fmla="*/ 198 h 1494"/>
              <a:gd name="T24" fmla="*/ 415 w 2265"/>
              <a:gd name="T25" fmla="*/ 118 h 1494"/>
              <a:gd name="T26" fmla="*/ 323 w 2265"/>
              <a:gd name="T27" fmla="*/ 74 h 1494"/>
              <a:gd name="T28" fmla="*/ 225 w 2265"/>
              <a:gd name="T29" fmla="*/ 40 h 1494"/>
              <a:gd name="T30" fmla="*/ 165 w 2265"/>
              <a:gd name="T31" fmla="*/ 26 h 1494"/>
              <a:gd name="T32" fmla="*/ 0 w 2265"/>
              <a:gd name="T33" fmla="*/ 1 h 1494"/>
              <a:gd name="T34" fmla="*/ 2265 w 2265"/>
              <a:gd name="T35" fmla="*/ 0 h 1494"/>
              <a:gd name="T36" fmla="*/ 2265 w 2265"/>
              <a:gd name="T37" fmla="*/ 1493 h 1494"/>
              <a:gd name="T38" fmla="*/ 689 w 2265"/>
              <a:gd name="T39" fmla="*/ 1494 h 1494"/>
              <a:gd name="connsiteX0" fmla="*/ 3042 w 12605"/>
              <a:gd name="connsiteY0" fmla="*/ 10000 h 10000"/>
              <a:gd name="connsiteX1" fmla="*/ 3333 w 12605"/>
              <a:gd name="connsiteY1" fmla="*/ 9063 h 10000"/>
              <a:gd name="connsiteX2" fmla="*/ 3483 w 12605"/>
              <a:gd name="connsiteY2" fmla="*/ 8193 h 10000"/>
              <a:gd name="connsiteX3" fmla="*/ 3634 w 12605"/>
              <a:gd name="connsiteY3" fmla="*/ 7229 h 10000"/>
              <a:gd name="connsiteX4" fmla="*/ 3713 w 12605"/>
              <a:gd name="connsiteY4" fmla="*/ 5930 h 10000"/>
              <a:gd name="connsiteX5" fmla="*/ 3642 w 12605"/>
              <a:gd name="connsiteY5" fmla="*/ 5020 h 10000"/>
              <a:gd name="connsiteX6" fmla="*/ 3519 w 12605"/>
              <a:gd name="connsiteY6" fmla="*/ 4277 h 10000"/>
              <a:gd name="connsiteX7" fmla="*/ 3289 w 12605"/>
              <a:gd name="connsiteY7" fmla="*/ 3534 h 10000"/>
              <a:gd name="connsiteX8" fmla="*/ 3148 w 12605"/>
              <a:gd name="connsiteY8" fmla="*/ 3025 h 10000"/>
              <a:gd name="connsiteX9" fmla="*/ 2945 w 12605"/>
              <a:gd name="connsiteY9" fmla="*/ 2450 h 10000"/>
              <a:gd name="connsiteX10" fmla="*/ 2755 w 12605"/>
              <a:gd name="connsiteY10" fmla="*/ 2015 h 10000"/>
              <a:gd name="connsiteX11" fmla="*/ 2336 w 12605"/>
              <a:gd name="connsiteY11" fmla="*/ 1325 h 10000"/>
              <a:gd name="connsiteX12" fmla="*/ 1832 w 12605"/>
              <a:gd name="connsiteY12" fmla="*/ 790 h 10000"/>
              <a:gd name="connsiteX13" fmla="*/ 1426 w 12605"/>
              <a:gd name="connsiteY13" fmla="*/ 495 h 10000"/>
              <a:gd name="connsiteX14" fmla="*/ 993 w 12605"/>
              <a:gd name="connsiteY14" fmla="*/ 268 h 10000"/>
              <a:gd name="connsiteX15" fmla="*/ 728 w 12605"/>
              <a:gd name="connsiteY15" fmla="*/ 174 h 10000"/>
              <a:gd name="connsiteX16" fmla="*/ 0 w 12605"/>
              <a:gd name="connsiteY16" fmla="*/ 7 h 10000"/>
              <a:gd name="connsiteX17" fmla="*/ 12605 w 12605"/>
              <a:gd name="connsiteY17" fmla="*/ 0 h 10000"/>
              <a:gd name="connsiteX18" fmla="*/ 10000 w 12605"/>
              <a:gd name="connsiteY18" fmla="*/ 9993 h 10000"/>
              <a:gd name="connsiteX19" fmla="*/ 3042 w 12605"/>
              <a:gd name="connsiteY19" fmla="*/ 10000 h 10000"/>
              <a:gd name="connsiteX0-1" fmla="*/ 3042 w 12605"/>
              <a:gd name="connsiteY0-2" fmla="*/ 10000 h 10000"/>
              <a:gd name="connsiteX1-3" fmla="*/ 3333 w 12605"/>
              <a:gd name="connsiteY1-4" fmla="*/ 9063 h 10000"/>
              <a:gd name="connsiteX2-5" fmla="*/ 3483 w 12605"/>
              <a:gd name="connsiteY2-6" fmla="*/ 8193 h 10000"/>
              <a:gd name="connsiteX3-7" fmla="*/ 3634 w 12605"/>
              <a:gd name="connsiteY3-8" fmla="*/ 7229 h 10000"/>
              <a:gd name="connsiteX4-9" fmla="*/ 3713 w 12605"/>
              <a:gd name="connsiteY4-10" fmla="*/ 5930 h 10000"/>
              <a:gd name="connsiteX5-11" fmla="*/ 3642 w 12605"/>
              <a:gd name="connsiteY5-12" fmla="*/ 5020 h 10000"/>
              <a:gd name="connsiteX6-13" fmla="*/ 3519 w 12605"/>
              <a:gd name="connsiteY6-14" fmla="*/ 4277 h 10000"/>
              <a:gd name="connsiteX7-15" fmla="*/ 3289 w 12605"/>
              <a:gd name="connsiteY7-16" fmla="*/ 3534 h 10000"/>
              <a:gd name="connsiteX8-17" fmla="*/ 3148 w 12605"/>
              <a:gd name="connsiteY8-18" fmla="*/ 3025 h 10000"/>
              <a:gd name="connsiteX9-19" fmla="*/ 2945 w 12605"/>
              <a:gd name="connsiteY9-20" fmla="*/ 2450 h 10000"/>
              <a:gd name="connsiteX10-21" fmla="*/ 2755 w 12605"/>
              <a:gd name="connsiteY10-22" fmla="*/ 2015 h 10000"/>
              <a:gd name="connsiteX11-23" fmla="*/ 2336 w 12605"/>
              <a:gd name="connsiteY11-24" fmla="*/ 1325 h 10000"/>
              <a:gd name="connsiteX12-25" fmla="*/ 1832 w 12605"/>
              <a:gd name="connsiteY12-26" fmla="*/ 790 h 10000"/>
              <a:gd name="connsiteX13-27" fmla="*/ 1426 w 12605"/>
              <a:gd name="connsiteY13-28" fmla="*/ 495 h 10000"/>
              <a:gd name="connsiteX14-29" fmla="*/ 993 w 12605"/>
              <a:gd name="connsiteY14-30" fmla="*/ 268 h 10000"/>
              <a:gd name="connsiteX15-31" fmla="*/ 728 w 12605"/>
              <a:gd name="connsiteY15-32" fmla="*/ 174 h 10000"/>
              <a:gd name="connsiteX16-33" fmla="*/ 0 w 12605"/>
              <a:gd name="connsiteY16-34" fmla="*/ 7 h 10000"/>
              <a:gd name="connsiteX17-35" fmla="*/ 12605 w 12605"/>
              <a:gd name="connsiteY17-36" fmla="*/ 0 h 10000"/>
              <a:gd name="connsiteX18-37" fmla="*/ 12605 w 12605"/>
              <a:gd name="connsiteY18-38" fmla="*/ 9993 h 10000"/>
              <a:gd name="connsiteX19-39" fmla="*/ 3042 w 12605"/>
              <a:gd name="connsiteY19-40" fmla="*/ 10000 h 1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Lst>
            <a:rect l="l" t="t" r="r" b="b"/>
            <a:pathLst>
              <a:path w="12605" h="10000">
                <a:moveTo>
                  <a:pt x="3042" y="10000"/>
                </a:moveTo>
                <a:cubicBezTo>
                  <a:pt x="3108" y="9853"/>
                  <a:pt x="3258" y="9364"/>
                  <a:pt x="3333" y="9063"/>
                </a:cubicBezTo>
                <a:lnTo>
                  <a:pt x="3483" y="8193"/>
                </a:lnTo>
                <a:cubicBezTo>
                  <a:pt x="3533" y="7872"/>
                  <a:pt x="3584" y="7550"/>
                  <a:pt x="3634" y="7229"/>
                </a:cubicBezTo>
                <a:cubicBezTo>
                  <a:pt x="3660" y="6796"/>
                  <a:pt x="3687" y="6363"/>
                  <a:pt x="3713" y="5930"/>
                </a:cubicBezTo>
                <a:cubicBezTo>
                  <a:pt x="3689" y="5627"/>
                  <a:pt x="3666" y="5323"/>
                  <a:pt x="3642" y="5020"/>
                </a:cubicBezTo>
                <a:lnTo>
                  <a:pt x="3519" y="4277"/>
                </a:lnTo>
                <a:lnTo>
                  <a:pt x="3289" y="3534"/>
                </a:lnTo>
                <a:lnTo>
                  <a:pt x="3148" y="3025"/>
                </a:lnTo>
                <a:lnTo>
                  <a:pt x="2945" y="2450"/>
                </a:lnTo>
                <a:cubicBezTo>
                  <a:pt x="2882" y="2305"/>
                  <a:pt x="2818" y="2160"/>
                  <a:pt x="2755" y="2015"/>
                </a:cubicBezTo>
                <a:lnTo>
                  <a:pt x="2336" y="1325"/>
                </a:lnTo>
                <a:lnTo>
                  <a:pt x="1832" y="790"/>
                </a:lnTo>
                <a:lnTo>
                  <a:pt x="1426" y="495"/>
                </a:lnTo>
                <a:lnTo>
                  <a:pt x="993" y="268"/>
                </a:lnTo>
                <a:lnTo>
                  <a:pt x="728" y="174"/>
                </a:lnTo>
                <a:lnTo>
                  <a:pt x="0" y="7"/>
                </a:lnTo>
                <a:lnTo>
                  <a:pt x="12605" y="0"/>
                </a:lnTo>
                <a:lnTo>
                  <a:pt x="12605" y="9993"/>
                </a:lnTo>
                <a:lnTo>
                  <a:pt x="3042" y="10000"/>
                </a:lnTo>
                <a:close/>
              </a:path>
            </a:pathLst>
          </a:custGeom>
          <a:solidFill>
            <a:srgbClr val="969696">
              <a:alpha val="50000"/>
            </a:srgbClr>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auto">
              <a:spcBef>
                <a:spcPts val="0"/>
              </a:spcBef>
              <a:spcAft>
                <a:spcPts val="0"/>
              </a:spcAft>
              <a:defRPr/>
            </a:pPr>
            <a:endParaRPr lang="en-US" kern="0">
              <a:solidFill>
                <a:sysClr val="windowText" lastClr="000000"/>
              </a:solidFill>
            </a:endParaRPr>
          </a:p>
        </p:txBody>
      </p:sp>
      <p:sp>
        <p:nvSpPr>
          <p:cNvPr id="32" name="Freeform 3"/>
          <p:cNvSpPr/>
          <p:nvPr/>
        </p:nvSpPr>
        <p:spPr bwMode="auto">
          <a:xfrm>
            <a:off x="427038" y="2228943"/>
            <a:ext cx="3246640" cy="1973983"/>
          </a:xfrm>
          <a:custGeom>
            <a:avLst/>
            <a:gdLst>
              <a:gd name="T0" fmla="*/ 1568 w 1969"/>
              <a:gd name="T1" fmla="*/ 0 h 1586"/>
              <a:gd name="T2" fmla="*/ 1492 w 1969"/>
              <a:gd name="T3" fmla="*/ 144 h 1586"/>
              <a:gd name="T4" fmla="*/ 1422 w 1969"/>
              <a:gd name="T5" fmla="*/ 289 h 1586"/>
              <a:gd name="T6" fmla="*/ 1382 w 1969"/>
              <a:gd name="T7" fmla="*/ 429 h 1586"/>
              <a:gd name="T8" fmla="*/ 1337 w 1969"/>
              <a:gd name="T9" fmla="*/ 625 h 1586"/>
              <a:gd name="T10" fmla="*/ 1329 w 1969"/>
              <a:gd name="T11" fmla="*/ 778 h 1586"/>
              <a:gd name="T12" fmla="*/ 1335 w 1969"/>
              <a:gd name="T13" fmla="*/ 900 h 1586"/>
              <a:gd name="T14" fmla="*/ 1355 w 1969"/>
              <a:gd name="T15" fmla="*/ 1018 h 1586"/>
              <a:gd name="T16" fmla="*/ 1379 w 1969"/>
              <a:gd name="T17" fmla="*/ 1089 h 1586"/>
              <a:gd name="T18" fmla="*/ 1434 w 1969"/>
              <a:gd name="T19" fmla="*/ 1197 h 1586"/>
              <a:gd name="T20" fmla="*/ 1492 w 1969"/>
              <a:gd name="T21" fmla="*/ 1266 h 1586"/>
              <a:gd name="T22" fmla="*/ 1574 w 1969"/>
              <a:gd name="T23" fmla="*/ 1365 h 1586"/>
              <a:gd name="T24" fmla="*/ 1678 w 1969"/>
              <a:gd name="T25" fmla="*/ 1441 h 1586"/>
              <a:gd name="T26" fmla="*/ 1766 w 1969"/>
              <a:gd name="T27" fmla="*/ 1488 h 1586"/>
              <a:gd name="T28" fmla="*/ 1853 w 1969"/>
              <a:gd name="T29" fmla="*/ 1540 h 1586"/>
              <a:gd name="T30" fmla="*/ 1911 w 1969"/>
              <a:gd name="T31" fmla="*/ 1552 h 1586"/>
              <a:gd name="T32" fmla="*/ 1969 w 1969"/>
              <a:gd name="T33" fmla="*/ 1586 h 1586"/>
              <a:gd name="T34" fmla="*/ 3 w 1969"/>
              <a:gd name="T35" fmla="*/ 1586 h 1586"/>
              <a:gd name="T36" fmla="*/ 0 w 1969"/>
              <a:gd name="T37" fmla="*/ 1 h 1586"/>
              <a:gd name="T38" fmla="*/ 1568 w 1969"/>
              <a:gd name="T39" fmla="*/ 0 h 1586"/>
              <a:gd name="connsiteX0" fmla="*/ 12255 w 14292"/>
              <a:gd name="connsiteY0" fmla="*/ 139 h 10139"/>
              <a:gd name="connsiteX1" fmla="*/ 11869 w 14292"/>
              <a:gd name="connsiteY1" fmla="*/ 1047 h 10139"/>
              <a:gd name="connsiteX2" fmla="*/ 11514 w 14292"/>
              <a:gd name="connsiteY2" fmla="*/ 1961 h 10139"/>
              <a:gd name="connsiteX3" fmla="*/ 11311 w 14292"/>
              <a:gd name="connsiteY3" fmla="*/ 2844 h 10139"/>
              <a:gd name="connsiteX4" fmla="*/ 11082 w 14292"/>
              <a:gd name="connsiteY4" fmla="*/ 4080 h 10139"/>
              <a:gd name="connsiteX5" fmla="*/ 11042 w 14292"/>
              <a:gd name="connsiteY5" fmla="*/ 5044 h 10139"/>
              <a:gd name="connsiteX6" fmla="*/ 11072 w 14292"/>
              <a:gd name="connsiteY6" fmla="*/ 5814 h 10139"/>
              <a:gd name="connsiteX7" fmla="*/ 11174 w 14292"/>
              <a:gd name="connsiteY7" fmla="*/ 6558 h 10139"/>
              <a:gd name="connsiteX8" fmla="*/ 11296 w 14292"/>
              <a:gd name="connsiteY8" fmla="*/ 7005 h 10139"/>
              <a:gd name="connsiteX9" fmla="*/ 11575 w 14292"/>
              <a:gd name="connsiteY9" fmla="*/ 7686 h 10139"/>
              <a:gd name="connsiteX10" fmla="*/ 11869 w 14292"/>
              <a:gd name="connsiteY10" fmla="*/ 8121 h 10139"/>
              <a:gd name="connsiteX11" fmla="*/ 12286 w 14292"/>
              <a:gd name="connsiteY11" fmla="*/ 8746 h 10139"/>
              <a:gd name="connsiteX12" fmla="*/ 12814 w 14292"/>
              <a:gd name="connsiteY12" fmla="*/ 9225 h 10139"/>
              <a:gd name="connsiteX13" fmla="*/ 13261 w 14292"/>
              <a:gd name="connsiteY13" fmla="*/ 9521 h 10139"/>
              <a:gd name="connsiteX14" fmla="*/ 13703 w 14292"/>
              <a:gd name="connsiteY14" fmla="*/ 9849 h 10139"/>
              <a:gd name="connsiteX15" fmla="*/ 13997 w 14292"/>
              <a:gd name="connsiteY15" fmla="*/ 9925 h 10139"/>
              <a:gd name="connsiteX16" fmla="*/ 14292 w 14292"/>
              <a:gd name="connsiteY16" fmla="*/ 10139 h 10139"/>
              <a:gd name="connsiteX17" fmla="*/ 4307 w 14292"/>
              <a:gd name="connsiteY17" fmla="*/ 10139 h 10139"/>
              <a:gd name="connsiteX18" fmla="*/ 0 w 14292"/>
              <a:gd name="connsiteY18" fmla="*/ 0 h 10139"/>
              <a:gd name="connsiteX19" fmla="*/ 12255 w 14292"/>
              <a:gd name="connsiteY19" fmla="*/ 139 h 10139"/>
              <a:gd name="connsiteX0-1" fmla="*/ 12260 w 14297"/>
              <a:gd name="connsiteY0-2" fmla="*/ 139 h 10139"/>
              <a:gd name="connsiteX1-3" fmla="*/ 11874 w 14297"/>
              <a:gd name="connsiteY1-4" fmla="*/ 1047 h 10139"/>
              <a:gd name="connsiteX2-5" fmla="*/ 11519 w 14297"/>
              <a:gd name="connsiteY2-6" fmla="*/ 1961 h 10139"/>
              <a:gd name="connsiteX3-7" fmla="*/ 11316 w 14297"/>
              <a:gd name="connsiteY3-8" fmla="*/ 2844 h 10139"/>
              <a:gd name="connsiteX4-9" fmla="*/ 11087 w 14297"/>
              <a:gd name="connsiteY4-10" fmla="*/ 4080 h 10139"/>
              <a:gd name="connsiteX5-11" fmla="*/ 11047 w 14297"/>
              <a:gd name="connsiteY5-12" fmla="*/ 5044 h 10139"/>
              <a:gd name="connsiteX6-13" fmla="*/ 11077 w 14297"/>
              <a:gd name="connsiteY6-14" fmla="*/ 5814 h 10139"/>
              <a:gd name="connsiteX7-15" fmla="*/ 11179 w 14297"/>
              <a:gd name="connsiteY7-16" fmla="*/ 6558 h 10139"/>
              <a:gd name="connsiteX8-17" fmla="*/ 11301 w 14297"/>
              <a:gd name="connsiteY8-18" fmla="*/ 7005 h 10139"/>
              <a:gd name="connsiteX9-19" fmla="*/ 11580 w 14297"/>
              <a:gd name="connsiteY9-20" fmla="*/ 7686 h 10139"/>
              <a:gd name="connsiteX10-21" fmla="*/ 11874 w 14297"/>
              <a:gd name="connsiteY10-22" fmla="*/ 8121 h 10139"/>
              <a:gd name="connsiteX11-23" fmla="*/ 12291 w 14297"/>
              <a:gd name="connsiteY11-24" fmla="*/ 8746 h 10139"/>
              <a:gd name="connsiteX12-25" fmla="*/ 12819 w 14297"/>
              <a:gd name="connsiteY12-26" fmla="*/ 9225 h 10139"/>
              <a:gd name="connsiteX13-27" fmla="*/ 13266 w 14297"/>
              <a:gd name="connsiteY13-28" fmla="*/ 9521 h 10139"/>
              <a:gd name="connsiteX14-29" fmla="*/ 13708 w 14297"/>
              <a:gd name="connsiteY14-30" fmla="*/ 9849 h 10139"/>
              <a:gd name="connsiteX15-31" fmla="*/ 14002 w 14297"/>
              <a:gd name="connsiteY15-32" fmla="*/ 9925 h 10139"/>
              <a:gd name="connsiteX16-33" fmla="*/ 14297 w 14297"/>
              <a:gd name="connsiteY16-34" fmla="*/ 10139 h 10139"/>
              <a:gd name="connsiteX17-35" fmla="*/ 5 w 14297"/>
              <a:gd name="connsiteY17-36" fmla="*/ 10139 h 10139"/>
              <a:gd name="connsiteX18-37" fmla="*/ 5 w 14297"/>
              <a:gd name="connsiteY18-38" fmla="*/ 0 h 10139"/>
              <a:gd name="connsiteX19-39" fmla="*/ 12260 w 14297"/>
              <a:gd name="connsiteY19-40" fmla="*/ 139 h 10139"/>
              <a:gd name="connsiteX0-41" fmla="*/ 12260 w 14297"/>
              <a:gd name="connsiteY0-42" fmla="*/ 0 h 10000"/>
              <a:gd name="connsiteX1-43" fmla="*/ 11874 w 14297"/>
              <a:gd name="connsiteY1-44" fmla="*/ 908 h 10000"/>
              <a:gd name="connsiteX2-45" fmla="*/ 11519 w 14297"/>
              <a:gd name="connsiteY2-46" fmla="*/ 1822 h 10000"/>
              <a:gd name="connsiteX3-47" fmla="*/ 11316 w 14297"/>
              <a:gd name="connsiteY3-48" fmla="*/ 2705 h 10000"/>
              <a:gd name="connsiteX4-49" fmla="*/ 11087 w 14297"/>
              <a:gd name="connsiteY4-50" fmla="*/ 3941 h 10000"/>
              <a:gd name="connsiteX5-51" fmla="*/ 11047 w 14297"/>
              <a:gd name="connsiteY5-52" fmla="*/ 4905 h 10000"/>
              <a:gd name="connsiteX6-53" fmla="*/ 11077 w 14297"/>
              <a:gd name="connsiteY6-54" fmla="*/ 5675 h 10000"/>
              <a:gd name="connsiteX7-55" fmla="*/ 11179 w 14297"/>
              <a:gd name="connsiteY7-56" fmla="*/ 6419 h 10000"/>
              <a:gd name="connsiteX8-57" fmla="*/ 11301 w 14297"/>
              <a:gd name="connsiteY8-58" fmla="*/ 6866 h 10000"/>
              <a:gd name="connsiteX9-59" fmla="*/ 11580 w 14297"/>
              <a:gd name="connsiteY9-60" fmla="*/ 7547 h 10000"/>
              <a:gd name="connsiteX10-61" fmla="*/ 11874 w 14297"/>
              <a:gd name="connsiteY10-62" fmla="*/ 7982 h 10000"/>
              <a:gd name="connsiteX11-63" fmla="*/ 12291 w 14297"/>
              <a:gd name="connsiteY11-64" fmla="*/ 8607 h 10000"/>
              <a:gd name="connsiteX12-65" fmla="*/ 12819 w 14297"/>
              <a:gd name="connsiteY12-66" fmla="*/ 9086 h 10000"/>
              <a:gd name="connsiteX13-67" fmla="*/ 13266 w 14297"/>
              <a:gd name="connsiteY13-68" fmla="*/ 9382 h 10000"/>
              <a:gd name="connsiteX14-69" fmla="*/ 13708 w 14297"/>
              <a:gd name="connsiteY14-70" fmla="*/ 9710 h 10000"/>
              <a:gd name="connsiteX15-71" fmla="*/ 14002 w 14297"/>
              <a:gd name="connsiteY15-72" fmla="*/ 9786 h 10000"/>
              <a:gd name="connsiteX16-73" fmla="*/ 14297 w 14297"/>
              <a:gd name="connsiteY16-74" fmla="*/ 10000 h 10000"/>
              <a:gd name="connsiteX17-75" fmla="*/ 5 w 14297"/>
              <a:gd name="connsiteY17-76" fmla="*/ 10000 h 10000"/>
              <a:gd name="connsiteX18-77" fmla="*/ 5 w 14297"/>
              <a:gd name="connsiteY18-78" fmla="*/ 6 h 10000"/>
              <a:gd name="connsiteX19-79" fmla="*/ 12260 w 14297"/>
              <a:gd name="connsiteY19-80" fmla="*/ 0 h 1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Lst>
            <a:rect l="l" t="t" r="r" b="b"/>
            <a:pathLst>
              <a:path w="14297" h="10000">
                <a:moveTo>
                  <a:pt x="12260" y="0"/>
                </a:moveTo>
                <a:cubicBezTo>
                  <a:pt x="12194" y="151"/>
                  <a:pt x="11996" y="605"/>
                  <a:pt x="11874" y="908"/>
                </a:cubicBezTo>
                <a:cubicBezTo>
                  <a:pt x="11756" y="1213"/>
                  <a:pt x="11637" y="1517"/>
                  <a:pt x="11519" y="1822"/>
                </a:cubicBezTo>
                <a:cubicBezTo>
                  <a:pt x="11451" y="2116"/>
                  <a:pt x="11384" y="2411"/>
                  <a:pt x="11316" y="2705"/>
                </a:cubicBezTo>
                <a:cubicBezTo>
                  <a:pt x="11240" y="3117"/>
                  <a:pt x="11163" y="3529"/>
                  <a:pt x="11087" y="3941"/>
                </a:cubicBezTo>
                <a:cubicBezTo>
                  <a:pt x="11074" y="4262"/>
                  <a:pt x="11060" y="4584"/>
                  <a:pt x="11047" y="4905"/>
                </a:cubicBezTo>
                <a:cubicBezTo>
                  <a:pt x="11057" y="5162"/>
                  <a:pt x="11067" y="5418"/>
                  <a:pt x="11077" y="5675"/>
                </a:cubicBezTo>
                <a:lnTo>
                  <a:pt x="11179" y="6419"/>
                </a:lnTo>
                <a:cubicBezTo>
                  <a:pt x="11220" y="6568"/>
                  <a:pt x="11260" y="6717"/>
                  <a:pt x="11301" y="6866"/>
                </a:cubicBezTo>
                <a:lnTo>
                  <a:pt x="11580" y="7547"/>
                </a:lnTo>
                <a:lnTo>
                  <a:pt x="11874" y="7982"/>
                </a:lnTo>
                <a:lnTo>
                  <a:pt x="12291" y="8607"/>
                </a:lnTo>
                <a:lnTo>
                  <a:pt x="12819" y="9086"/>
                </a:lnTo>
                <a:lnTo>
                  <a:pt x="13266" y="9382"/>
                </a:lnTo>
                <a:lnTo>
                  <a:pt x="13708" y="9710"/>
                </a:lnTo>
                <a:lnTo>
                  <a:pt x="14002" y="9786"/>
                </a:lnTo>
                <a:lnTo>
                  <a:pt x="14297" y="10000"/>
                </a:lnTo>
                <a:lnTo>
                  <a:pt x="5" y="10000"/>
                </a:lnTo>
                <a:cubicBezTo>
                  <a:pt x="0" y="6669"/>
                  <a:pt x="10" y="3337"/>
                  <a:pt x="5" y="6"/>
                </a:cubicBezTo>
                <a:lnTo>
                  <a:pt x="12260" y="0"/>
                </a:lnTo>
                <a:close/>
              </a:path>
            </a:pathLst>
          </a:custGeom>
          <a:solidFill>
            <a:srgbClr val="99CCFF">
              <a:alpha val="49804"/>
            </a:srgbClr>
          </a:solid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fontAlgn="auto">
              <a:spcBef>
                <a:spcPts val="0"/>
              </a:spcBef>
              <a:spcAft>
                <a:spcPts val="0"/>
              </a:spcAft>
              <a:defRPr/>
            </a:pPr>
            <a:endParaRPr lang="en-US" kern="0">
              <a:solidFill>
                <a:sysClr val="windowText" lastClr="000000"/>
              </a:solidFill>
            </a:endParaRPr>
          </a:p>
        </p:txBody>
      </p:sp>
      <p:grpSp>
        <p:nvGrpSpPr>
          <p:cNvPr id="3" name="Group 37"/>
          <p:cNvGrpSpPr/>
          <p:nvPr/>
        </p:nvGrpSpPr>
        <p:grpSpPr bwMode="auto">
          <a:xfrm>
            <a:off x="2502482" y="1065213"/>
            <a:ext cx="4449552" cy="3423978"/>
            <a:chOff x="1229" y="1080"/>
            <a:chExt cx="3575" cy="2751"/>
          </a:xfrm>
        </p:grpSpPr>
        <p:grpSp>
          <p:nvGrpSpPr>
            <p:cNvPr id="4" name="Group 36"/>
            <p:cNvGrpSpPr/>
            <p:nvPr/>
          </p:nvGrpSpPr>
          <p:grpSpPr bwMode="auto">
            <a:xfrm>
              <a:off x="1754" y="2851"/>
              <a:ext cx="3050" cy="978"/>
              <a:chOff x="1754" y="2851"/>
              <a:chExt cx="3050" cy="978"/>
            </a:xfrm>
          </p:grpSpPr>
          <p:sp>
            <p:nvSpPr>
              <p:cNvPr id="53" name="Oval 8"/>
              <p:cNvSpPr>
                <a:spLocks noChangeArrowheads="1"/>
              </p:cNvSpPr>
              <p:nvPr/>
            </p:nvSpPr>
            <p:spPr bwMode="auto">
              <a:xfrm rot="-534481">
                <a:off x="2641" y="3027"/>
                <a:ext cx="1205" cy="452"/>
              </a:xfrm>
              <a:prstGeom prst="ellipse">
                <a:avLst/>
              </a:prstGeom>
              <a:solidFill>
                <a:srgbClr val="B4B4B4">
                  <a:alpha val="50195"/>
                </a:srgbClr>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auto">
                  <a:spcBef>
                    <a:spcPts val="0"/>
                  </a:spcBef>
                  <a:spcAft>
                    <a:spcPts val="0"/>
                  </a:spcAft>
                  <a:defRPr/>
                </a:pPr>
                <a:endParaRPr lang="en-US" kern="0">
                  <a:solidFill>
                    <a:sysClr val="windowText" lastClr="000000"/>
                  </a:solidFill>
                </a:endParaRPr>
              </a:p>
            </p:txBody>
          </p:sp>
          <p:grpSp>
            <p:nvGrpSpPr>
              <p:cNvPr id="5" name="Group 10"/>
              <p:cNvGrpSpPr/>
              <p:nvPr/>
            </p:nvGrpSpPr>
            <p:grpSpPr bwMode="auto">
              <a:xfrm>
                <a:off x="1754" y="2851"/>
                <a:ext cx="3050" cy="978"/>
                <a:chOff x="532" y="2851"/>
                <a:chExt cx="3050" cy="978"/>
              </a:xfrm>
            </p:grpSpPr>
            <p:sp>
              <p:nvSpPr>
                <p:cNvPr id="55" name="Freeform 38"/>
                <p:cNvSpPr/>
                <p:nvPr/>
              </p:nvSpPr>
              <p:spPr bwMode="auto">
                <a:xfrm>
                  <a:off x="1132" y="2851"/>
                  <a:ext cx="2450" cy="520"/>
                </a:xfrm>
                <a:custGeom>
                  <a:avLst/>
                  <a:gdLst>
                    <a:gd name="T0" fmla="*/ 2147483647 w 1678"/>
                    <a:gd name="T1" fmla="*/ 625269716 h 1010"/>
                    <a:gd name="T2" fmla="*/ 2147483647 w 1678"/>
                    <a:gd name="T3" fmla="*/ 168341528 h 1010"/>
                    <a:gd name="T4" fmla="*/ 623208711 w 1678"/>
                    <a:gd name="T5" fmla="*/ 425530537 h 1010"/>
                    <a:gd name="T6" fmla="*/ 0 w 1678"/>
                    <a:gd name="T7" fmla="*/ 402817850 h 1010"/>
                    <a:gd name="T8" fmla="*/ 2147483647 w 1678"/>
                    <a:gd name="T9" fmla="*/ 42085791 h 1010"/>
                    <a:gd name="T10" fmla="*/ 2147483647 w 1678"/>
                    <a:gd name="T11" fmla="*/ 674703259 h 1010"/>
                    <a:gd name="T12" fmla="*/ 2147483647 w 1678"/>
                    <a:gd name="T13" fmla="*/ 625269716 h 1010"/>
                    <a:gd name="T14" fmla="*/ 0 60000 65536"/>
                    <a:gd name="T15" fmla="*/ 0 60000 65536"/>
                    <a:gd name="T16" fmla="*/ 0 60000 65536"/>
                    <a:gd name="T17" fmla="*/ 0 60000 65536"/>
                    <a:gd name="T18" fmla="*/ 0 60000 65536"/>
                    <a:gd name="T19" fmla="*/ 0 60000 65536"/>
                    <a:gd name="T20" fmla="*/ 0 60000 65536"/>
                    <a:gd name="T21" fmla="*/ 0 w 1678"/>
                    <a:gd name="T22" fmla="*/ 0 h 1010"/>
                    <a:gd name="T23" fmla="*/ 1678 w 1678"/>
                    <a:gd name="T24" fmla="*/ 1010 h 10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8" h="1010">
                      <a:moveTo>
                        <a:pt x="1162" y="936"/>
                      </a:moveTo>
                      <a:cubicBezTo>
                        <a:pt x="1222" y="836"/>
                        <a:pt x="1371" y="388"/>
                        <a:pt x="985" y="252"/>
                      </a:cubicBezTo>
                      <a:cubicBezTo>
                        <a:pt x="471" y="122"/>
                        <a:pt x="116" y="637"/>
                        <a:pt x="116" y="637"/>
                      </a:cubicBezTo>
                      <a:cubicBezTo>
                        <a:pt x="116" y="637"/>
                        <a:pt x="116" y="637"/>
                        <a:pt x="0" y="603"/>
                      </a:cubicBezTo>
                      <a:cubicBezTo>
                        <a:pt x="272" y="215"/>
                        <a:pt x="727" y="0"/>
                        <a:pt x="1077" y="63"/>
                      </a:cubicBezTo>
                      <a:cubicBezTo>
                        <a:pt x="1416" y="123"/>
                        <a:pt x="1678" y="452"/>
                        <a:pt x="1422" y="1010"/>
                      </a:cubicBezTo>
                      <a:cubicBezTo>
                        <a:pt x="1357" y="994"/>
                        <a:pt x="1209" y="950"/>
                        <a:pt x="1162" y="936"/>
                      </a:cubicBezTo>
                      <a:close/>
                    </a:path>
                  </a:pathLst>
                </a:custGeom>
                <a:solidFill>
                  <a:srgbClr val="B4B4B4">
                    <a:alpha val="50195"/>
                  </a:srgbClr>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auto">
                    <a:spcBef>
                      <a:spcPts val="0"/>
                    </a:spcBef>
                    <a:spcAft>
                      <a:spcPts val="0"/>
                    </a:spcAft>
                    <a:defRPr/>
                  </a:pPr>
                  <a:endParaRPr lang="en-US" kern="0" noProof="1">
                    <a:solidFill>
                      <a:sysClr val="windowText" lastClr="000000"/>
                    </a:solidFill>
                  </a:endParaRPr>
                </a:p>
              </p:txBody>
            </p:sp>
            <p:sp>
              <p:nvSpPr>
                <p:cNvPr id="56" name="Freeform 39"/>
                <p:cNvSpPr/>
                <p:nvPr/>
              </p:nvSpPr>
              <p:spPr bwMode="auto">
                <a:xfrm>
                  <a:off x="532" y="3191"/>
                  <a:ext cx="2600" cy="638"/>
                </a:xfrm>
                <a:custGeom>
                  <a:avLst/>
                  <a:gdLst>
                    <a:gd name="T0" fmla="*/ 2147483647 w 1781"/>
                    <a:gd name="T1" fmla="*/ 24212665 h 1235"/>
                    <a:gd name="T2" fmla="*/ 2147483647 w 1781"/>
                    <a:gd name="T3" fmla="*/ 527963936 h 1235"/>
                    <a:gd name="T4" fmla="*/ 2147483647 w 1781"/>
                    <a:gd name="T5" fmla="*/ 244141677 h 1235"/>
                    <a:gd name="T6" fmla="*/ 2147483647 w 1781"/>
                    <a:gd name="T7" fmla="*/ 298619339 h 1235"/>
                    <a:gd name="T8" fmla="*/ 2147483647 w 1781"/>
                    <a:gd name="T9" fmla="*/ 671220800 h 1235"/>
                    <a:gd name="T10" fmla="*/ 1997971911 w 1781"/>
                    <a:gd name="T11" fmla="*/ 0 h 1235"/>
                    <a:gd name="T12" fmla="*/ 2147483647 w 1781"/>
                    <a:gd name="T13" fmla="*/ 24212665 h 1235"/>
                    <a:gd name="T14" fmla="*/ 0 60000 65536"/>
                    <a:gd name="T15" fmla="*/ 0 60000 65536"/>
                    <a:gd name="T16" fmla="*/ 0 60000 65536"/>
                    <a:gd name="T17" fmla="*/ 0 60000 65536"/>
                    <a:gd name="T18" fmla="*/ 0 60000 65536"/>
                    <a:gd name="T19" fmla="*/ 0 60000 65536"/>
                    <a:gd name="T20" fmla="*/ 0 60000 65536"/>
                    <a:gd name="T21" fmla="*/ 0 w 1781"/>
                    <a:gd name="T22" fmla="*/ 0 h 1235"/>
                    <a:gd name="T23" fmla="*/ 1781 w 1781"/>
                    <a:gd name="T24" fmla="*/ 1235 h 12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81" h="1235">
                      <a:moveTo>
                        <a:pt x="487" y="36"/>
                      </a:moveTo>
                      <a:cubicBezTo>
                        <a:pt x="412" y="169"/>
                        <a:pt x="208" y="597"/>
                        <a:pt x="609" y="785"/>
                      </a:cubicBezTo>
                      <a:cubicBezTo>
                        <a:pt x="830" y="873"/>
                        <a:pt x="1204" y="807"/>
                        <a:pt x="1523" y="363"/>
                      </a:cubicBezTo>
                      <a:cubicBezTo>
                        <a:pt x="1586" y="379"/>
                        <a:pt x="1709" y="419"/>
                        <a:pt x="1781" y="444"/>
                      </a:cubicBezTo>
                      <a:cubicBezTo>
                        <a:pt x="1502" y="949"/>
                        <a:pt x="806" y="1235"/>
                        <a:pt x="452" y="998"/>
                      </a:cubicBezTo>
                      <a:cubicBezTo>
                        <a:pt x="0" y="701"/>
                        <a:pt x="278" y="135"/>
                        <a:pt x="372" y="0"/>
                      </a:cubicBezTo>
                      <a:cubicBezTo>
                        <a:pt x="430" y="17"/>
                        <a:pt x="411" y="11"/>
                        <a:pt x="487" y="36"/>
                      </a:cubicBezTo>
                      <a:close/>
                    </a:path>
                  </a:pathLst>
                </a:custGeom>
                <a:solidFill>
                  <a:srgbClr val="B4B4B4">
                    <a:alpha val="50195"/>
                  </a:srgbClr>
                </a:solidFill>
                <a:ln>
                  <a:noFill/>
                </a:ln>
                <a:effectLst/>
                <a:extLst>
                  <a:ext uri="{91240B29-F687-4F45-9708-019B960494DF}">
                    <a14:hiddenLine xmlns:a14="http://schemas.microsoft.com/office/drawing/2010/main" w="9525">
                      <a:solidFill>
                        <a:srgbClr val="000000"/>
                      </a:solidFill>
                      <a:rou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fontAlgn="auto">
                    <a:spcBef>
                      <a:spcPts val="0"/>
                    </a:spcBef>
                    <a:spcAft>
                      <a:spcPts val="0"/>
                    </a:spcAft>
                    <a:defRPr/>
                  </a:pPr>
                  <a:endParaRPr lang="en-US" kern="0" noProof="1">
                    <a:solidFill>
                      <a:sysClr val="windowText" lastClr="000000"/>
                    </a:solidFill>
                  </a:endParaRPr>
                </a:p>
              </p:txBody>
            </p:sp>
          </p:grpSp>
        </p:grpSp>
        <p:grpSp>
          <p:nvGrpSpPr>
            <p:cNvPr id="6" name="Group 13"/>
            <p:cNvGrpSpPr/>
            <p:nvPr/>
          </p:nvGrpSpPr>
          <p:grpSpPr bwMode="auto">
            <a:xfrm>
              <a:off x="1229" y="1080"/>
              <a:ext cx="3050" cy="2751"/>
              <a:chOff x="7" y="1080"/>
              <a:chExt cx="3050" cy="2751"/>
            </a:xfrm>
          </p:grpSpPr>
          <p:grpSp>
            <p:nvGrpSpPr>
              <p:cNvPr id="7" name="Group 14"/>
              <p:cNvGrpSpPr/>
              <p:nvPr/>
            </p:nvGrpSpPr>
            <p:grpSpPr bwMode="auto">
              <a:xfrm>
                <a:off x="7" y="2013"/>
                <a:ext cx="2663" cy="1818"/>
                <a:chOff x="7" y="2013"/>
                <a:chExt cx="2663" cy="1818"/>
              </a:xfrm>
            </p:grpSpPr>
            <p:sp>
              <p:nvSpPr>
                <p:cNvPr id="50" name="Freeform 41"/>
                <p:cNvSpPr/>
                <p:nvPr/>
              </p:nvSpPr>
              <p:spPr bwMode="auto">
                <a:xfrm>
                  <a:off x="7" y="2013"/>
                  <a:ext cx="2599" cy="1803"/>
                </a:xfrm>
                <a:custGeom>
                  <a:avLst/>
                  <a:gdLst>
                    <a:gd name="T0" fmla="*/ 2147483647 w 1781"/>
                    <a:gd name="T1" fmla="*/ 193368391 h 1235"/>
                    <a:gd name="T2" fmla="*/ 2147483647 w 1781"/>
                    <a:gd name="T3" fmla="*/ 2147483647 h 1235"/>
                    <a:gd name="T4" fmla="*/ 2147483647 w 1781"/>
                    <a:gd name="T5" fmla="*/ 1949805130 h 1235"/>
                    <a:gd name="T6" fmla="*/ 2147483647 w 1781"/>
                    <a:gd name="T7" fmla="*/ 2147483647 h 1235"/>
                    <a:gd name="T8" fmla="*/ 2147483647 w 1781"/>
                    <a:gd name="T9" fmla="*/ 2147483647 h 1235"/>
                    <a:gd name="T10" fmla="*/ 1996434099 w 1781"/>
                    <a:gd name="T11" fmla="*/ 0 h 1235"/>
                    <a:gd name="T12" fmla="*/ 2147483647 w 1781"/>
                    <a:gd name="T13" fmla="*/ 193368391 h 1235"/>
                    <a:gd name="T14" fmla="*/ 0 60000 65536"/>
                    <a:gd name="T15" fmla="*/ 0 60000 65536"/>
                    <a:gd name="T16" fmla="*/ 0 60000 65536"/>
                    <a:gd name="T17" fmla="*/ 0 60000 65536"/>
                    <a:gd name="T18" fmla="*/ 0 60000 65536"/>
                    <a:gd name="T19" fmla="*/ 0 60000 65536"/>
                    <a:gd name="T20" fmla="*/ 0 60000 65536"/>
                    <a:gd name="T21" fmla="*/ 0 w 1781"/>
                    <a:gd name="T22" fmla="*/ 0 h 1235"/>
                    <a:gd name="T23" fmla="*/ 1781 w 1781"/>
                    <a:gd name="T24" fmla="*/ 1235 h 12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81" h="1235">
                      <a:moveTo>
                        <a:pt x="487" y="36"/>
                      </a:moveTo>
                      <a:cubicBezTo>
                        <a:pt x="412" y="169"/>
                        <a:pt x="208" y="597"/>
                        <a:pt x="609" y="785"/>
                      </a:cubicBezTo>
                      <a:cubicBezTo>
                        <a:pt x="830" y="873"/>
                        <a:pt x="1204" y="807"/>
                        <a:pt x="1523" y="363"/>
                      </a:cubicBezTo>
                      <a:cubicBezTo>
                        <a:pt x="1586" y="379"/>
                        <a:pt x="1709" y="419"/>
                        <a:pt x="1781" y="444"/>
                      </a:cubicBezTo>
                      <a:cubicBezTo>
                        <a:pt x="1502" y="949"/>
                        <a:pt x="806" y="1235"/>
                        <a:pt x="452" y="998"/>
                      </a:cubicBezTo>
                      <a:cubicBezTo>
                        <a:pt x="0" y="701"/>
                        <a:pt x="278" y="135"/>
                        <a:pt x="372" y="0"/>
                      </a:cubicBezTo>
                      <a:cubicBezTo>
                        <a:pt x="430" y="17"/>
                        <a:pt x="411" y="11"/>
                        <a:pt x="487" y="36"/>
                      </a:cubicBezTo>
                      <a:close/>
                    </a:path>
                  </a:pathLst>
                </a:custGeom>
                <a:gradFill rotWithShape="1">
                  <a:gsLst>
                    <a:gs pos="0">
                      <a:srgbClr val="0061B3"/>
                    </a:gs>
                    <a:gs pos="100000">
                      <a:srgbClr val="79ACD7"/>
                    </a:gs>
                  </a:gsLst>
                  <a:lin ang="2700000" scaled="1"/>
                </a:gradFill>
                <a:ln>
                  <a:noFill/>
                </a:ln>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en-US" kern="0" noProof="1">
                    <a:solidFill>
                      <a:sysClr val="windowText" lastClr="000000"/>
                    </a:solidFill>
                  </a:endParaRPr>
                </a:p>
              </p:txBody>
            </p:sp>
            <p:sp>
              <p:nvSpPr>
                <p:cNvPr id="51" name="Freeform 42"/>
                <p:cNvSpPr/>
                <p:nvPr/>
              </p:nvSpPr>
              <p:spPr bwMode="auto">
                <a:xfrm>
                  <a:off x="755" y="2659"/>
                  <a:ext cx="1915" cy="1172"/>
                </a:xfrm>
                <a:custGeom>
                  <a:avLst/>
                  <a:gdLst>
                    <a:gd name="T0" fmla="*/ 0 w 1312"/>
                    <a:gd name="T1" fmla="*/ 2147483647 h 803"/>
                    <a:gd name="T2" fmla="*/ 2147483647 w 1312"/>
                    <a:gd name="T3" fmla="*/ 1798442881 h 803"/>
                    <a:gd name="T4" fmla="*/ 2147483647 w 1312"/>
                    <a:gd name="T5" fmla="*/ 0 h 803"/>
                    <a:gd name="T6" fmla="*/ 2147483647 w 1312"/>
                    <a:gd name="T7" fmla="*/ 338214667 h 803"/>
                    <a:gd name="T8" fmla="*/ 2147483647 w 1312"/>
                    <a:gd name="T9" fmla="*/ 2147483647 h 803"/>
                    <a:gd name="T10" fmla="*/ 0 w 1312"/>
                    <a:gd name="T11" fmla="*/ 2147483647 h 803"/>
                    <a:gd name="T12" fmla="*/ 0 60000 65536"/>
                    <a:gd name="T13" fmla="*/ 0 60000 65536"/>
                    <a:gd name="T14" fmla="*/ 0 60000 65536"/>
                    <a:gd name="T15" fmla="*/ 0 60000 65536"/>
                    <a:gd name="T16" fmla="*/ 0 60000 65536"/>
                    <a:gd name="T17" fmla="*/ 0 60000 65536"/>
                    <a:gd name="T18" fmla="*/ 0 w 1312"/>
                    <a:gd name="T19" fmla="*/ 0 h 803"/>
                    <a:gd name="T20" fmla="*/ 1312 w 1312"/>
                    <a:gd name="T21" fmla="*/ 803 h 803"/>
                  </a:gdLst>
                  <a:ahLst/>
                  <a:cxnLst>
                    <a:cxn ang="T12">
                      <a:pos x="T0" y="T1"/>
                    </a:cxn>
                    <a:cxn ang="T13">
                      <a:pos x="T2" y="T3"/>
                    </a:cxn>
                    <a:cxn ang="T14">
                      <a:pos x="T4" y="T5"/>
                    </a:cxn>
                    <a:cxn ang="T15">
                      <a:pos x="T6" y="T7"/>
                    </a:cxn>
                    <a:cxn ang="T16">
                      <a:pos x="T8" y="T9"/>
                    </a:cxn>
                    <a:cxn ang="T17">
                      <a:pos x="T10" y="T11"/>
                    </a:cxn>
                  </a:cxnLst>
                  <a:rect l="T18" t="T19" r="T20" b="T21"/>
                  <a:pathLst>
                    <a:path w="1312" h="803">
                      <a:moveTo>
                        <a:pt x="0" y="589"/>
                      </a:moveTo>
                      <a:cubicBezTo>
                        <a:pt x="0" y="589"/>
                        <a:pt x="399" y="803"/>
                        <a:pt x="989" y="335"/>
                      </a:cubicBezTo>
                      <a:cubicBezTo>
                        <a:pt x="1163" y="189"/>
                        <a:pt x="1267" y="0"/>
                        <a:pt x="1267" y="0"/>
                      </a:cubicBezTo>
                      <a:cubicBezTo>
                        <a:pt x="1312" y="63"/>
                        <a:pt x="1312" y="63"/>
                        <a:pt x="1312" y="63"/>
                      </a:cubicBezTo>
                      <a:cubicBezTo>
                        <a:pt x="1312" y="63"/>
                        <a:pt x="999" y="633"/>
                        <a:pt x="400" y="678"/>
                      </a:cubicBezTo>
                      <a:cubicBezTo>
                        <a:pt x="148" y="694"/>
                        <a:pt x="0" y="589"/>
                        <a:pt x="0" y="589"/>
                      </a:cubicBezTo>
                      <a:close/>
                    </a:path>
                  </a:pathLst>
                </a:custGeom>
                <a:gradFill rotWithShape="1">
                  <a:gsLst>
                    <a:gs pos="0">
                      <a:srgbClr val="0061B3"/>
                    </a:gs>
                    <a:gs pos="50000">
                      <a:srgbClr val="003D70"/>
                    </a:gs>
                    <a:gs pos="100000">
                      <a:srgbClr val="0061B3"/>
                    </a:gs>
                  </a:gsLst>
                  <a:lin ang="2700000" scaled="1"/>
                </a:gradFill>
                <a:ln>
                  <a:noFill/>
                </a:ln>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en-US" kern="0" noProof="1">
                    <a:solidFill>
                      <a:sysClr val="windowText" lastClr="000000"/>
                    </a:solidFill>
                  </a:endParaRPr>
                </a:p>
              </p:txBody>
            </p:sp>
            <p:sp>
              <p:nvSpPr>
                <p:cNvPr id="52" name="Freeform 43"/>
                <p:cNvSpPr/>
                <p:nvPr/>
              </p:nvSpPr>
              <p:spPr bwMode="auto">
                <a:xfrm>
                  <a:off x="419" y="2066"/>
                  <a:ext cx="389" cy="1042"/>
                </a:xfrm>
                <a:custGeom>
                  <a:avLst/>
                  <a:gdLst>
                    <a:gd name="T0" fmla="*/ 1096622917 w 267"/>
                    <a:gd name="T1" fmla="*/ 0 h 714"/>
                    <a:gd name="T2" fmla="*/ 1396188649 w 267"/>
                    <a:gd name="T3" fmla="*/ 268372499 h 714"/>
                    <a:gd name="T4" fmla="*/ 1412235353 w 267"/>
                    <a:gd name="T5" fmla="*/ 2147483647 h 714"/>
                    <a:gd name="T6" fmla="*/ 465396168 w 267"/>
                    <a:gd name="T7" fmla="*/ 1948377119 h 714"/>
                    <a:gd name="T8" fmla="*/ 1096622917 w 267"/>
                    <a:gd name="T9" fmla="*/ 0 h 714"/>
                    <a:gd name="T10" fmla="*/ 0 60000 65536"/>
                    <a:gd name="T11" fmla="*/ 0 60000 65536"/>
                    <a:gd name="T12" fmla="*/ 0 60000 65536"/>
                    <a:gd name="T13" fmla="*/ 0 60000 65536"/>
                    <a:gd name="T14" fmla="*/ 0 60000 65536"/>
                    <a:gd name="T15" fmla="*/ 0 w 267"/>
                    <a:gd name="T16" fmla="*/ 0 h 714"/>
                    <a:gd name="T17" fmla="*/ 267 w 267"/>
                    <a:gd name="T18" fmla="*/ 714 h 714"/>
                  </a:gdLst>
                  <a:ahLst/>
                  <a:cxnLst>
                    <a:cxn ang="T10">
                      <a:pos x="T0" y="T1"/>
                    </a:cxn>
                    <a:cxn ang="T11">
                      <a:pos x="T2" y="T3"/>
                    </a:cxn>
                    <a:cxn ang="T12">
                      <a:pos x="T4" y="T5"/>
                    </a:cxn>
                    <a:cxn ang="T13">
                      <a:pos x="T6" y="T7"/>
                    </a:cxn>
                    <a:cxn ang="T14">
                      <a:pos x="T8" y="T9"/>
                    </a:cxn>
                  </a:cxnLst>
                  <a:rect l="T15" t="T16" r="T17" b="T18"/>
                  <a:pathLst>
                    <a:path w="267" h="714">
                      <a:moveTo>
                        <a:pt x="205" y="0"/>
                      </a:moveTo>
                      <a:cubicBezTo>
                        <a:pt x="205" y="0"/>
                        <a:pt x="254" y="45"/>
                        <a:pt x="261" y="50"/>
                      </a:cubicBezTo>
                      <a:cubicBezTo>
                        <a:pt x="267" y="61"/>
                        <a:pt x="0" y="424"/>
                        <a:pt x="264" y="714"/>
                      </a:cubicBezTo>
                      <a:cubicBezTo>
                        <a:pt x="69" y="593"/>
                        <a:pt x="85" y="409"/>
                        <a:pt x="87" y="363"/>
                      </a:cubicBezTo>
                      <a:cubicBezTo>
                        <a:pt x="88" y="197"/>
                        <a:pt x="205" y="0"/>
                        <a:pt x="205" y="0"/>
                      </a:cubicBezTo>
                      <a:close/>
                    </a:path>
                  </a:pathLst>
                </a:custGeom>
                <a:gradFill rotWithShape="1">
                  <a:gsLst>
                    <a:gs pos="0">
                      <a:srgbClr val="0061B3"/>
                    </a:gs>
                    <a:gs pos="50000">
                      <a:srgbClr val="003D70"/>
                    </a:gs>
                    <a:gs pos="100000">
                      <a:srgbClr val="0061B3"/>
                    </a:gs>
                  </a:gsLst>
                  <a:lin ang="2700000" scaled="1"/>
                </a:gradFill>
                <a:ln>
                  <a:noFill/>
                </a:ln>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en-US" kern="0" noProof="1">
                    <a:solidFill>
                      <a:sysClr val="windowText" lastClr="000000"/>
                    </a:solidFill>
                  </a:endParaRPr>
                </a:p>
              </p:txBody>
            </p:sp>
          </p:grpSp>
          <p:grpSp>
            <p:nvGrpSpPr>
              <p:cNvPr id="8" name="Group 18"/>
              <p:cNvGrpSpPr/>
              <p:nvPr/>
            </p:nvGrpSpPr>
            <p:grpSpPr bwMode="auto">
              <a:xfrm>
                <a:off x="606" y="1080"/>
                <a:ext cx="2451" cy="1570"/>
                <a:chOff x="606" y="1010"/>
                <a:chExt cx="2451" cy="1570"/>
              </a:xfrm>
            </p:grpSpPr>
            <p:sp>
              <p:nvSpPr>
                <p:cNvPr id="43" name="Freeform 46"/>
                <p:cNvSpPr/>
                <p:nvPr/>
              </p:nvSpPr>
              <p:spPr bwMode="auto">
                <a:xfrm>
                  <a:off x="2683" y="1564"/>
                  <a:ext cx="261" cy="1016"/>
                </a:xfrm>
                <a:custGeom>
                  <a:avLst/>
                  <a:gdLst>
                    <a:gd name="T0" fmla="*/ 0 w 179"/>
                    <a:gd name="T1" fmla="*/ 2147483647 h 696"/>
                    <a:gd name="T2" fmla="*/ 225035911 w 179"/>
                    <a:gd name="T3" fmla="*/ 2147483647 h 696"/>
                    <a:gd name="T4" fmla="*/ 744760377 w 179"/>
                    <a:gd name="T5" fmla="*/ 1691635461 h 696"/>
                    <a:gd name="T6" fmla="*/ 487577409 w 179"/>
                    <a:gd name="T7" fmla="*/ 338326658 h 696"/>
                    <a:gd name="T8" fmla="*/ 342911347 w 179"/>
                    <a:gd name="T9" fmla="*/ 0 h 696"/>
                    <a:gd name="T10" fmla="*/ 0 w 179"/>
                    <a:gd name="T11" fmla="*/ 2147483647 h 696"/>
                    <a:gd name="T12" fmla="*/ 0 60000 65536"/>
                    <a:gd name="T13" fmla="*/ 0 60000 65536"/>
                    <a:gd name="T14" fmla="*/ 0 60000 65536"/>
                    <a:gd name="T15" fmla="*/ 0 60000 65536"/>
                    <a:gd name="T16" fmla="*/ 0 60000 65536"/>
                    <a:gd name="T17" fmla="*/ 0 60000 65536"/>
                    <a:gd name="T18" fmla="*/ 0 w 179"/>
                    <a:gd name="T19" fmla="*/ 0 h 696"/>
                    <a:gd name="T20" fmla="*/ 179 w 179"/>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179" h="696">
                      <a:moveTo>
                        <a:pt x="0" y="630"/>
                      </a:moveTo>
                      <a:cubicBezTo>
                        <a:pt x="19" y="659"/>
                        <a:pt x="42" y="696"/>
                        <a:pt x="42" y="696"/>
                      </a:cubicBezTo>
                      <a:cubicBezTo>
                        <a:pt x="42" y="696"/>
                        <a:pt x="134" y="518"/>
                        <a:pt x="139" y="315"/>
                      </a:cubicBezTo>
                      <a:cubicBezTo>
                        <a:pt x="146" y="172"/>
                        <a:pt x="91" y="63"/>
                        <a:pt x="91" y="63"/>
                      </a:cubicBezTo>
                      <a:cubicBezTo>
                        <a:pt x="64" y="0"/>
                        <a:pt x="64" y="0"/>
                        <a:pt x="64" y="0"/>
                      </a:cubicBezTo>
                      <a:cubicBezTo>
                        <a:pt x="64" y="0"/>
                        <a:pt x="179" y="245"/>
                        <a:pt x="0" y="630"/>
                      </a:cubicBezTo>
                      <a:close/>
                    </a:path>
                  </a:pathLst>
                </a:custGeom>
                <a:gradFill rotWithShape="1">
                  <a:gsLst>
                    <a:gs pos="0">
                      <a:srgbClr val="C1C1C1"/>
                    </a:gs>
                    <a:gs pos="50000">
                      <a:srgbClr val="565656"/>
                    </a:gs>
                    <a:gs pos="100000">
                      <a:srgbClr val="C1C1C1"/>
                    </a:gs>
                  </a:gsLst>
                  <a:lin ang="2700000" scaled="1"/>
                </a:gradFill>
                <a:ln>
                  <a:noFill/>
                </a:ln>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en-US" kern="0" noProof="1">
                    <a:solidFill>
                      <a:sysClr val="windowText" lastClr="000000"/>
                    </a:solidFill>
                  </a:endParaRPr>
                </a:p>
              </p:txBody>
            </p:sp>
            <p:grpSp>
              <p:nvGrpSpPr>
                <p:cNvPr id="9" name="Group 20"/>
                <p:cNvGrpSpPr/>
                <p:nvPr/>
              </p:nvGrpSpPr>
              <p:grpSpPr bwMode="auto">
                <a:xfrm>
                  <a:off x="606" y="1010"/>
                  <a:ext cx="2451" cy="1570"/>
                  <a:chOff x="606" y="1010"/>
                  <a:chExt cx="2451" cy="1570"/>
                </a:xfrm>
              </p:grpSpPr>
              <p:sp>
                <p:nvSpPr>
                  <p:cNvPr id="45" name="Freeform 48"/>
                  <p:cNvSpPr/>
                  <p:nvPr/>
                </p:nvSpPr>
                <p:spPr bwMode="auto">
                  <a:xfrm>
                    <a:off x="2303" y="2376"/>
                    <a:ext cx="440" cy="204"/>
                  </a:xfrm>
                  <a:custGeom>
                    <a:avLst/>
                    <a:gdLst>
                      <a:gd name="T0" fmla="*/ 0 w 469"/>
                      <a:gd name="T1" fmla="*/ 0 h 218"/>
                      <a:gd name="T2" fmla="*/ 896125002 w 469"/>
                      <a:gd name="T3" fmla="*/ 253788491 h 218"/>
                      <a:gd name="T4" fmla="*/ 1040303406 w 469"/>
                      <a:gd name="T5" fmla="*/ 481095567 h 218"/>
                      <a:gd name="T6" fmla="*/ 161923921 w 469"/>
                      <a:gd name="T7" fmla="*/ 220685979 h 218"/>
                      <a:gd name="T8" fmla="*/ 0 w 469"/>
                      <a:gd name="T9" fmla="*/ 0 h 218"/>
                      <a:gd name="T10" fmla="*/ 0 60000 65536"/>
                      <a:gd name="T11" fmla="*/ 0 60000 65536"/>
                      <a:gd name="T12" fmla="*/ 0 60000 65536"/>
                      <a:gd name="T13" fmla="*/ 0 60000 65536"/>
                      <a:gd name="T14" fmla="*/ 0 60000 65536"/>
                      <a:gd name="T15" fmla="*/ 0 w 469"/>
                      <a:gd name="T16" fmla="*/ 0 h 218"/>
                      <a:gd name="T17" fmla="*/ 469 w 469"/>
                      <a:gd name="T18" fmla="*/ 218 h 218"/>
                    </a:gdLst>
                    <a:ahLst/>
                    <a:cxnLst>
                      <a:cxn ang="T10">
                        <a:pos x="T0" y="T1"/>
                      </a:cxn>
                      <a:cxn ang="T11">
                        <a:pos x="T2" y="T3"/>
                      </a:cxn>
                      <a:cxn ang="T12">
                        <a:pos x="T4" y="T5"/>
                      </a:cxn>
                      <a:cxn ang="T13">
                        <a:pos x="T6" y="T7"/>
                      </a:cxn>
                      <a:cxn ang="T14">
                        <a:pos x="T8" y="T9"/>
                      </a:cxn>
                    </a:cxnLst>
                    <a:rect l="T15" t="T16" r="T17" b="T18"/>
                    <a:pathLst>
                      <a:path w="469" h="218">
                        <a:moveTo>
                          <a:pt x="0" y="0"/>
                        </a:moveTo>
                        <a:lnTo>
                          <a:pt x="404" y="115"/>
                        </a:lnTo>
                        <a:lnTo>
                          <a:pt x="469" y="218"/>
                        </a:lnTo>
                        <a:lnTo>
                          <a:pt x="73" y="100"/>
                        </a:lnTo>
                        <a:lnTo>
                          <a:pt x="0" y="0"/>
                        </a:lnTo>
                        <a:close/>
                      </a:path>
                    </a:pathLst>
                  </a:custGeom>
                  <a:gradFill rotWithShape="1">
                    <a:gsLst>
                      <a:gs pos="0">
                        <a:srgbClr val="BDBDBD"/>
                      </a:gs>
                      <a:gs pos="100000">
                        <a:srgbClr val="4B4B4B"/>
                      </a:gs>
                    </a:gsLst>
                    <a:lin ang="2700000" scaled="1"/>
                  </a:gradFill>
                  <a:ln>
                    <a:noFill/>
                  </a:ln>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en-US" kern="0" noProof="1">
                      <a:solidFill>
                        <a:sysClr val="windowText" lastClr="000000"/>
                      </a:solidFill>
                    </a:endParaRPr>
                  </a:p>
                </p:txBody>
              </p:sp>
              <p:grpSp>
                <p:nvGrpSpPr>
                  <p:cNvPr id="10" name="Group 22"/>
                  <p:cNvGrpSpPr/>
                  <p:nvPr/>
                </p:nvGrpSpPr>
                <p:grpSpPr bwMode="auto">
                  <a:xfrm>
                    <a:off x="606" y="1010"/>
                    <a:ext cx="2451" cy="1473"/>
                    <a:chOff x="606" y="1010"/>
                    <a:chExt cx="2451" cy="1473"/>
                  </a:xfrm>
                </p:grpSpPr>
                <p:sp>
                  <p:nvSpPr>
                    <p:cNvPr id="47" name="Freeform 45"/>
                    <p:cNvSpPr/>
                    <p:nvPr/>
                  </p:nvSpPr>
                  <p:spPr bwMode="auto">
                    <a:xfrm>
                      <a:off x="606" y="1010"/>
                      <a:ext cx="2451" cy="1473"/>
                    </a:xfrm>
                    <a:custGeom>
                      <a:avLst/>
                      <a:gdLst>
                        <a:gd name="T0" fmla="*/ 2147483647 w 1678"/>
                        <a:gd name="T1" fmla="*/ 2147483647 h 1010"/>
                        <a:gd name="T2" fmla="*/ 2147483647 w 1678"/>
                        <a:gd name="T3" fmla="*/ 1350799021 h 1010"/>
                        <a:gd name="T4" fmla="*/ 623718231 w 1678"/>
                        <a:gd name="T5" fmla="*/ 2147483647 h 1010"/>
                        <a:gd name="T6" fmla="*/ 0 w 1678"/>
                        <a:gd name="T7" fmla="*/ 2147483647 h 1010"/>
                        <a:gd name="T8" fmla="*/ 2147483647 w 1678"/>
                        <a:gd name="T9" fmla="*/ 337700334 h 1010"/>
                        <a:gd name="T10" fmla="*/ 2147483647 w 1678"/>
                        <a:gd name="T11" fmla="*/ 2147483647 h 1010"/>
                        <a:gd name="T12" fmla="*/ 2147483647 w 1678"/>
                        <a:gd name="T13" fmla="*/ 2147483647 h 1010"/>
                        <a:gd name="T14" fmla="*/ 0 60000 65536"/>
                        <a:gd name="T15" fmla="*/ 0 60000 65536"/>
                        <a:gd name="T16" fmla="*/ 0 60000 65536"/>
                        <a:gd name="T17" fmla="*/ 0 60000 65536"/>
                        <a:gd name="T18" fmla="*/ 0 60000 65536"/>
                        <a:gd name="T19" fmla="*/ 0 60000 65536"/>
                        <a:gd name="T20" fmla="*/ 0 60000 65536"/>
                        <a:gd name="T21" fmla="*/ 0 w 1678"/>
                        <a:gd name="T22" fmla="*/ 0 h 1010"/>
                        <a:gd name="T23" fmla="*/ 1678 w 1678"/>
                        <a:gd name="T24" fmla="*/ 1010 h 10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8" h="1010">
                          <a:moveTo>
                            <a:pt x="1162" y="936"/>
                          </a:moveTo>
                          <a:cubicBezTo>
                            <a:pt x="1222" y="836"/>
                            <a:pt x="1371" y="388"/>
                            <a:pt x="985" y="252"/>
                          </a:cubicBezTo>
                          <a:cubicBezTo>
                            <a:pt x="471" y="122"/>
                            <a:pt x="116" y="637"/>
                            <a:pt x="116" y="637"/>
                          </a:cubicBezTo>
                          <a:cubicBezTo>
                            <a:pt x="116" y="637"/>
                            <a:pt x="116" y="637"/>
                            <a:pt x="0" y="603"/>
                          </a:cubicBezTo>
                          <a:cubicBezTo>
                            <a:pt x="272" y="215"/>
                            <a:pt x="727" y="0"/>
                            <a:pt x="1077" y="63"/>
                          </a:cubicBezTo>
                          <a:cubicBezTo>
                            <a:pt x="1416" y="123"/>
                            <a:pt x="1678" y="452"/>
                            <a:pt x="1422" y="1010"/>
                          </a:cubicBezTo>
                          <a:cubicBezTo>
                            <a:pt x="1357" y="994"/>
                            <a:pt x="1209" y="950"/>
                            <a:pt x="1162" y="936"/>
                          </a:cubicBezTo>
                          <a:close/>
                        </a:path>
                      </a:pathLst>
                    </a:custGeom>
                    <a:gradFill rotWithShape="1">
                      <a:gsLst>
                        <a:gs pos="0">
                          <a:srgbClr val="F6F6F6"/>
                        </a:gs>
                        <a:gs pos="100000">
                          <a:srgbClr val="717171"/>
                        </a:gs>
                      </a:gsLst>
                      <a:lin ang="2700000" scaled="1"/>
                    </a:gradFill>
                    <a:ln>
                      <a:noFill/>
                    </a:ln>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en-US" kern="0" noProof="1">
                        <a:solidFill>
                          <a:sysClr val="windowText" lastClr="000000"/>
                        </a:solidFill>
                      </a:endParaRPr>
                    </a:p>
                  </p:txBody>
                </p:sp>
                <p:sp>
                  <p:nvSpPr>
                    <p:cNvPr id="48" name="Freeform 47"/>
                    <p:cNvSpPr/>
                    <p:nvPr/>
                  </p:nvSpPr>
                  <p:spPr bwMode="auto">
                    <a:xfrm>
                      <a:off x="775" y="1187"/>
                      <a:ext cx="1606" cy="826"/>
                    </a:xfrm>
                    <a:custGeom>
                      <a:avLst/>
                      <a:gdLst>
                        <a:gd name="T0" fmla="*/ 2147483647 w 1100"/>
                        <a:gd name="T1" fmla="*/ 700218517 h 565"/>
                        <a:gd name="T2" fmla="*/ 0 w 1100"/>
                        <a:gd name="T3" fmla="*/ 2147483647 h 565"/>
                        <a:gd name="T4" fmla="*/ 290084898 w 1100"/>
                        <a:gd name="T5" fmla="*/ 2147483647 h 565"/>
                        <a:gd name="T6" fmla="*/ 2147483647 w 1100"/>
                        <a:gd name="T7" fmla="*/ 1001851091 h 565"/>
                        <a:gd name="T8" fmla="*/ 2147483647 w 1100"/>
                        <a:gd name="T9" fmla="*/ 1869047062 h 565"/>
                        <a:gd name="T10" fmla="*/ 2147483647 w 1100"/>
                        <a:gd name="T11" fmla="*/ 700218517 h 565"/>
                        <a:gd name="T12" fmla="*/ 0 60000 65536"/>
                        <a:gd name="T13" fmla="*/ 0 60000 65536"/>
                        <a:gd name="T14" fmla="*/ 0 60000 65536"/>
                        <a:gd name="T15" fmla="*/ 0 60000 65536"/>
                        <a:gd name="T16" fmla="*/ 0 60000 65536"/>
                        <a:gd name="T17" fmla="*/ 0 60000 65536"/>
                        <a:gd name="T18" fmla="*/ 0 w 1100"/>
                        <a:gd name="T19" fmla="*/ 0 h 565"/>
                        <a:gd name="T20" fmla="*/ 1100 w 1100"/>
                        <a:gd name="T21" fmla="*/ 565 h 565"/>
                      </a:gdLst>
                      <a:ahLst/>
                      <a:cxnLst>
                        <a:cxn ang="T12">
                          <a:pos x="T0" y="T1"/>
                        </a:cxn>
                        <a:cxn ang="T13">
                          <a:pos x="T2" y="T3"/>
                        </a:cxn>
                        <a:cxn ang="T14">
                          <a:pos x="T4" y="T5"/>
                        </a:cxn>
                        <a:cxn ang="T15">
                          <a:pos x="T6" y="T7"/>
                        </a:cxn>
                        <a:cxn ang="T16">
                          <a:pos x="T8" y="T9"/>
                        </a:cxn>
                        <a:cxn ang="T17">
                          <a:pos x="T10" y="T11"/>
                        </a:cxn>
                      </a:cxnLst>
                      <a:rect l="T18" t="T19" r="T20" b="T21"/>
                      <a:pathLst>
                        <a:path w="1100" h="565">
                          <a:moveTo>
                            <a:pt x="869" y="130"/>
                          </a:moveTo>
                          <a:cubicBezTo>
                            <a:pt x="355" y="0"/>
                            <a:pt x="0" y="515"/>
                            <a:pt x="0" y="515"/>
                          </a:cubicBezTo>
                          <a:cubicBezTo>
                            <a:pt x="0" y="515"/>
                            <a:pt x="0" y="515"/>
                            <a:pt x="54" y="565"/>
                          </a:cubicBezTo>
                          <a:cubicBezTo>
                            <a:pt x="279" y="285"/>
                            <a:pt x="580" y="120"/>
                            <a:pt x="866" y="186"/>
                          </a:cubicBezTo>
                          <a:cubicBezTo>
                            <a:pt x="1050" y="226"/>
                            <a:pt x="1100" y="347"/>
                            <a:pt x="1100" y="347"/>
                          </a:cubicBezTo>
                          <a:cubicBezTo>
                            <a:pt x="1084" y="303"/>
                            <a:pt x="1043" y="192"/>
                            <a:pt x="869" y="130"/>
                          </a:cubicBezTo>
                          <a:close/>
                        </a:path>
                      </a:pathLst>
                    </a:custGeom>
                    <a:gradFill rotWithShape="1">
                      <a:gsLst>
                        <a:gs pos="0">
                          <a:srgbClr val="A3A3A3"/>
                        </a:gs>
                        <a:gs pos="50000">
                          <a:srgbClr val="525252"/>
                        </a:gs>
                        <a:gs pos="100000">
                          <a:srgbClr val="A3A3A3"/>
                        </a:gs>
                      </a:gsLst>
                      <a:lin ang="18900000" scaled="1"/>
                    </a:gradFill>
                    <a:ln>
                      <a:noFill/>
                    </a:ln>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en-US" kern="0" noProof="1">
                        <a:solidFill>
                          <a:sysClr val="windowText" lastClr="000000"/>
                        </a:solidFill>
                      </a:endParaRPr>
                    </a:p>
                  </p:txBody>
                </p:sp>
                <p:sp>
                  <p:nvSpPr>
                    <p:cNvPr id="49" name="Freeform 49"/>
                    <p:cNvSpPr/>
                    <p:nvPr/>
                  </p:nvSpPr>
                  <p:spPr bwMode="auto">
                    <a:xfrm>
                      <a:off x="606" y="1890"/>
                      <a:ext cx="249" cy="123"/>
                    </a:xfrm>
                    <a:custGeom>
                      <a:avLst/>
                      <a:gdLst>
                        <a:gd name="T0" fmla="*/ 403545627 w 264"/>
                        <a:gd name="T1" fmla="*/ 117754015 h 131"/>
                        <a:gd name="T2" fmla="*/ 591865834 w 264"/>
                        <a:gd name="T3" fmla="*/ 291050638 h 131"/>
                        <a:gd name="T4" fmla="*/ 186078792 w 264"/>
                        <a:gd name="T5" fmla="*/ 173296624 h 131"/>
                        <a:gd name="T6" fmla="*/ 0 w 264"/>
                        <a:gd name="T7" fmla="*/ 0 h 131"/>
                        <a:gd name="T8" fmla="*/ 403545627 w 264"/>
                        <a:gd name="T9" fmla="*/ 117754015 h 131"/>
                        <a:gd name="T10" fmla="*/ 0 60000 65536"/>
                        <a:gd name="T11" fmla="*/ 0 60000 65536"/>
                        <a:gd name="T12" fmla="*/ 0 60000 65536"/>
                        <a:gd name="T13" fmla="*/ 0 60000 65536"/>
                        <a:gd name="T14" fmla="*/ 0 60000 65536"/>
                        <a:gd name="T15" fmla="*/ 0 w 264"/>
                        <a:gd name="T16" fmla="*/ 0 h 131"/>
                        <a:gd name="T17" fmla="*/ 264 w 264"/>
                        <a:gd name="T18" fmla="*/ 131 h 131"/>
                      </a:gdLst>
                      <a:ahLst/>
                      <a:cxnLst>
                        <a:cxn ang="T10">
                          <a:pos x="T0" y="T1"/>
                        </a:cxn>
                        <a:cxn ang="T11">
                          <a:pos x="T2" y="T3"/>
                        </a:cxn>
                        <a:cxn ang="T12">
                          <a:pos x="T4" y="T5"/>
                        </a:cxn>
                        <a:cxn ang="T13">
                          <a:pos x="T6" y="T7"/>
                        </a:cxn>
                        <a:cxn ang="T14">
                          <a:pos x="T8" y="T9"/>
                        </a:cxn>
                      </a:cxnLst>
                      <a:rect l="T15" t="T16" r="T17" b="T18"/>
                      <a:pathLst>
                        <a:path w="264" h="131">
                          <a:moveTo>
                            <a:pt x="180" y="53"/>
                          </a:moveTo>
                          <a:lnTo>
                            <a:pt x="264" y="131"/>
                          </a:lnTo>
                          <a:lnTo>
                            <a:pt x="83" y="78"/>
                          </a:lnTo>
                          <a:lnTo>
                            <a:pt x="0" y="0"/>
                          </a:lnTo>
                          <a:lnTo>
                            <a:pt x="180" y="53"/>
                          </a:lnTo>
                          <a:close/>
                        </a:path>
                      </a:pathLst>
                    </a:custGeom>
                    <a:gradFill rotWithShape="1">
                      <a:gsLst>
                        <a:gs pos="0">
                          <a:srgbClr val="BDBDBD"/>
                        </a:gs>
                        <a:gs pos="100000">
                          <a:srgbClr val="4B4B4B"/>
                        </a:gs>
                      </a:gsLst>
                      <a:lin ang="2700000" scaled="1"/>
                    </a:gradFill>
                    <a:ln>
                      <a:noFill/>
                    </a:ln>
                    <a:extLst>
                      <a:ext uri="{91240B29-F687-4F45-9708-019B960494DF}">
                        <a14:hiddenLine xmlns:a14="http://schemas.microsoft.com/office/drawing/2010/main" w="9525">
                          <a:solidFill>
                            <a:srgbClr val="000000"/>
                          </a:solidFill>
                          <a:round/>
                        </a14:hiddenLine>
                      </a:ext>
                    </a:extLst>
                  </p:spPr>
                  <p:txBody>
                    <a:bodyPr/>
                    <a:lstStyle/>
                    <a:p>
                      <a:pPr fontAlgn="auto">
                        <a:spcBef>
                          <a:spcPts val="0"/>
                        </a:spcBef>
                        <a:spcAft>
                          <a:spcPts val="0"/>
                        </a:spcAft>
                        <a:defRPr/>
                      </a:pPr>
                      <a:endParaRPr lang="en-US" kern="0" noProof="1">
                        <a:solidFill>
                          <a:sysClr val="windowText" lastClr="000000"/>
                        </a:solidFill>
                      </a:endParaRPr>
                    </a:p>
                  </p:txBody>
                </p:sp>
              </p:grpSp>
            </p:grpSp>
          </p:grpSp>
        </p:grpSp>
        <p:sp>
          <p:nvSpPr>
            <p:cNvPr id="39" name="WordArt 51"/>
            <p:cNvSpPr>
              <a:spLocks noChangeArrowheads="1" noChangeShapeType="1" noTextEdit="1"/>
            </p:cNvSpPr>
            <p:nvPr/>
          </p:nvSpPr>
          <p:spPr bwMode="auto">
            <a:xfrm rot="1871965">
              <a:off x="1601" y="2329"/>
              <a:ext cx="1321" cy="1082"/>
            </a:xfrm>
            <a:prstGeom prst="rect">
              <a:avLst/>
            </a:prstGeom>
            <a:extLst>
              <a:ext uri="{91240B29-F687-4F45-9708-019B960494DF}">
                <a14:hiddenLine xmlns:a14="http://schemas.microsoft.com/office/drawing/2010/main" w="9525">
                  <a:solidFill>
                    <a:srgbClr val="000000"/>
                  </a:solidFill>
                  <a:round/>
                </a14:hiddenLine>
              </a:ext>
            </a:extLst>
          </p:spPr>
          <p:txBody>
            <a:bodyPr spcFirstLastPara="1" wrap="none" fromWordArt="1">
              <a:prstTxWarp prst="textArchDown">
                <a:avLst>
                  <a:gd name="adj" fmla="val 1740005"/>
                </a:avLst>
              </a:prstTxWarp>
            </a:bodyPr>
            <a:lstStyle/>
            <a:p>
              <a:pPr algn="ctr" fontAlgn="auto">
                <a:spcBef>
                  <a:spcPts val="0"/>
                </a:spcBef>
                <a:spcAft>
                  <a:spcPts val="0"/>
                </a:spcAft>
                <a:defRPr/>
              </a:pPr>
              <a:r>
                <a:rPr lang="zh-CN" altLang="en-US" sz="1000" kern="10" dirty="0" smtClean="0">
                  <a:solidFill>
                    <a:srgbClr val="FFFFFF"/>
                  </a:solidFill>
                  <a:latin typeface="黑体" panose="02010609060101010101" pitchFamily="49" charset="-122"/>
                  <a:ea typeface="黑体" panose="02010609060101010101" pitchFamily="49" charset="-122"/>
                </a:rPr>
                <a:t>体验随身</a:t>
              </a:r>
              <a:endParaRPr lang="en-US" sz="1000" kern="10" dirty="0">
                <a:solidFill>
                  <a:srgbClr val="FFFFFF"/>
                </a:solidFill>
                <a:latin typeface="黑体" panose="02010609060101010101" pitchFamily="49" charset="-122"/>
                <a:ea typeface="黑体" panose="02010609060101010101" pitchFamily="49" charset="-122"/>
              </a:endParaRPr>
            </a:p>
          </p:txBody>
        </p:sp>
        <p:sp>
          <p:nvSpPr>
            <p:cNvPr id="40" name="WordArt 58"/>
            <p:cNvSpPr>
              <a:spLocks noChangeArrowheads="1" noChangeShapeType="1" noTextEdit="1"/>
            </p:cNvSpPr>
            <p:nvPr/>
          </p:nvSpPr>
          <p:spPr bwMode="auto">
            <a:xfrm rot="2571658">
              <a:off x="2189" y="1180"/>
              <a:ext cx="1418" cy="2076"/>
            </a:xfrm>
            <a:prstGeom prst="rect">
              <a:avLst/>
            </a:prstGeom>
            <a:extLst>
              <a:ext uri="{91240B29-F687-4F45-9708-019B960494DF}">
                <a14:hiddenLine xmlns:a14="http://schemas.microsoft.com/office/drawing/2010/main" w="9525">
                  <a:solidFill>
                    <a:srgbClr val="000000"/>
                  </a:solidFill>
                  <a:round/>
                </a14:hiddenLine>
              </a:ext>
            </a:extLst>
          </p:spPr>
          <p:txBody>
            <a:bodyPr spcFirstLastPara="1" wrap="none" fromWordArt="1">
              <a:prstTxWarp prst="textArchUp">
                <a:avLst>
                  <a:gd name="adj" fmla="val 14295596"/>
                </a:avLst>
              </a:prstTxWarp>
            </a:bodyPr>
            <a:lstStyle/>
            <a:p>
              <a:pPr algn="ctr" fontAlgn="auto">
                <a:spcBef>
                  <a:spcPts val="0"/>
                </a:spcBef>
                <a:spcAft>
                  <a:spcPts val="0"/>
                </a:spcAft>
                <a:defRPr/>
              </a:pPr>
              <a:r>
                <a:rPr lang="zh-CN" altLang="en-US" sz="1600" kern="10" dirty="0" smtClean="0">
                  <a:solidFill>
                    <a:prstClr val="black"/>
                  </a:solidFill>
                  <a:latin typeface="黑体" panose="02010609060101010101" pitchFamily="49" charset="-122"/>
                  <a:ea typeface="黑体" panose="02010609060101010101" pitchFamily="49" charset="-122"/>
                </a:rPr>
                <a:t>策略随行</a:t>
              </a:r>
              <a:r>
                <a:rPr lang="en-US" sz="1600" kern="10" dirty="0" smtClean="0">
                  <a:solidFill>
                    <a:prstClr val="black"/>
                  </a:solidFill>
                  <a:latin typeface="黑体" panose="02010609060101010101" pitchFamily="49" charset="-122"/>
                  <a:ea typeface="黑体" panose="02010609060101010101" pitchFamily="49" charset="-122"/>
                </a:rPr>
                <a:t>  </a:t>
              </a:r>
              <a:endParaRPr lang="en-US" sz="1600" kern="10" dirty="0">
                <a:solidFill>
                  <a:prstClr val="black"/>
                </a:solidFill>
                <a:latin typeface="黑体" panose="02010609060101010101" pitchFamily="49" charset="-122"/>
                <a:ea typeface="黑体" panose="02010609060101010101" pitchFamily="49" charset="-122"/>
              </a:endParaRPr>
            </a:p>
          </p:txBody>
        </p:sp>
      </p:grpSp>
      <p:sp>
        <p:nvSpPr>
          <p:cNvPr id="57" name="Text Box 45"/>
          <p:cNvSpPr txBox="1">
            <a:spLocks noChangeArrowheads="1"/>
          </p:cNvSpPr>
          <p:nvPr/>
        </p:nvSpPr>
        <p:spPr bwMode="auto">
          <a:xfrm>
            <a:off x="427038" y="2271846"/>
            <a:ext cx="2420937"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801370" eaLnBrk="0" hangingPunct="0">
              <a:defRPr>
                <a:solidFill>
                  <a:schemeClr val="tx1"/>
                </a:solidFill>
                <a:latin typeface="Arial" panose="020B0604020202020204" pitchFamily="34" charset="0"/>
                <a:cs typeface="Arial" panose="020B0604020202020204" pitchFamily="34" charset="0"/>
              </a:defRPr>
            </a:lvl1pPr>
            <a:lvl2pPr marL="742950" indent="-285750" defTabSz="801370" eaLnBrk="0" hangingPunct="0">
              <a:defRPr>
                <a:solidFill>
                  <a:schemeClr val="tx1"/>
                </a:solidFill>
                <a:latin typeface="Arial" panose="020B0604020202020204" pitchFamily="34" charset="0"/>
                <a:cs typeface="Arial" panose="020B0604020202020204" pitchFamily="34" charset="0"/>
              </a:defRPr>
            </a:lvl2pPr>
            <a:lvl3pPr marL="1143000" indent="-228600" defTabSz="801370" eaLnBrk="0" hangingPunct="0">
              <a:defRPr>
                <a:solidFill>
                  <a:schemeClr val="tx1"/>
                </a:solidFill>
                <a:latin typeface="Arial" panose="020B0604020202020204" pitchFamily="34" charset="0"/>
                <a:cs typeface="Arial" panose="020B0604020202020204" pitchFamily="34" charset="0"/>
              </a:defRPr>
            </a:lvl3pPr>
            <a:lvl4pPr marL="1600200" indent="-228600" defTabSz="801370" eaLnBrk="0" hangingPunct="0">
              <a:defRPr>
                <a:solidFill>
                  <a:schemeClr val="tx1"/>
                </a:solidFill>
                <a:latin typeface="Arial" panose="020B0604020202020204" pitchFamily="34" charset="0"/>
                <a:cs typeface="Arial" panose="020B0604020202020204" pitchFamily="34" charset="0"/>
              </a:defRPr>
            </a:lvl4pPr>
            <a:lvl5pPr marL="2057400" indent="-228600" defTabSz="801370" eaLnBrk="0" hangingPunct="0">
              <a:defRPr>
                <a:solidFill>
                  <a:schemeClr val="tx1"/>
                </a:solidFill>
                <a:latin typeface="Arial" panose="020B0604020202020204" pitchFamily="34" charset="0"/>
                <a:cs typeface="Arial" panose="020B0604020202020204" pitchFamily="34" charset="0"/>
              </a:defRPr>
            </a:lvl5pPr>
            <a:lvl6pPr marL="2514600" indent="-228600" defTabSz="80137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80137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80137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80137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fontAlgn="auto" hangingPunct="1">
              <a:spcBef>
                <a:spcPct val="20000"/>
              </a:spcBef>
              <a:spcAft>
                <a:spcPts val="0"/>
              </a:spcAft>
            </a:pPr>
            <a:r>
              <a:rPr lang="zh-CN" altLang="en-US" sz="1400" b="1" kern="0" noProof="1" smtClean="0">
                <a:solidFill>
                  <a:prstClr val="black"/>
                </a:solidFill>
                <a:latin typeface="华文细黑"/>
                <a:ea typeface="华文细黑"/>
              </a:rPr>
              <a:t>体验随身</a:t>
            </a:r>
            <a:endParaRPr lang="en-US" altLang="zh-CN" sz="1400" b="1" kern="0" noProof="1" smtClean="0">
              <a:solidFill>
                <a:prstClr val="black"/>
              </a:solidFill>
              <a:latin typeface="华文细黑"/>
              <a:ea typeface="华文细黑"/>
            </a:endParaRPr>
          </a:p>
          <a:p>
            <a:pPr eaLnBrk="1" fontAlgn="auto" hangingPunct="1">
              <a:spcBef>
                <a:spcPct val="20000"/>
              </a:spcBef>
              <a:spcAft>
                <a:spcPts val="0"/>
              </a:spcAft>
            </a:pPr>
            <a:r>
              <a:rPr lang="zh-CN" altLang="en-US" sz="1200" kern="0" noProof="1" smtClean="0">
                <a:solidFill>
                  <a:prstClr val="black"/>
                </a:solidFill>
                <a:latin typeface="华文细黑"/>
                <a:ea typeface="华文细黑"/>
              </a:rPr>
              <a:t>不同用户享有不同的网络服务等级。</a:t>
            </a:r>
            <a:r>
              <a:rPr lang="zh-CN" altLang="en-US" sz="1200" kern="0" noProof="1" smtClean="0">
                <a:solidFill>
                  <a:srgbClr val="000000"/>
                </a:solidFill>
                <a:latin typeface="华文细黑"/>
                <a:ea typeface="华文细黑"/>
              </a:rPr>
              <a:t>在用户自由移动的前提下，保证其网络体验可以保持一致。</a:t>
            </a:r>
            <a:endParaRPr lang="en-US" altLang="zh-CN" sz="1200" kern="0" noProof="1" smtClean="0">
              <a:solidFill>
                <a:srgbClr val="000000"/>
              </a:solidFill>
              <a:latin typeface="华文细黑"/>
              <a:ea typeface="华文细黑"/>
            </a:endParaRPr>
          </a:p>
          <a:p>
            <a:pPr eaLnBrk="1" fontAlgn="auto" hangingPunct="1">
              <a:spcBef>
                <a:spcPct val="20000"/>
              </a:spcBef>
              <a:spcAft>
                <a:spcPts val="0"/>
              </a:spcAft>
            </a:pPr>
            <a:r>
              <a:rPr lang="zh-CN" altLang="en-US" sz="1200" kern="0" noProof="1" smtClean="0">
                <a:solidFill>
                  <a:prstClr val="black"/>
                </a:solidFill>
                <a:latin typeface="华文细黑"/>
                <a:ea typeface="华文细黑"/>
              </a:rPr>
              <a:t>例如：</a:t>
            </a:r>
            <a:endParaRPr lang="zh-CN" altLang="en-US" sz="1200" kern="0" noProof="1" smtClean="0">
              <a:solidFill>
                <a:prstClr val="black"/>
              </a:solidFill>
              <a:latin typeface="华文细黑"/>
              <a:ea typeface="华文细黑"/>
            </a:endParaRPr>
          </a:p>
          <a:p>
            <a:pPr marL="85725" indent="-85725" eaLnBrk="1" fontAlgn="auto" hangingPunct="1">
              <a:spcBef>
                <a:spcPct val="20000"/>
              </a:spcBef>
              <a:spcAft>
                <a:spcPts val="0"/>
              </a:spcAft>
              <a:buFont typeface="Arial" panose="020B0604020202020204" pitchFamily="34" charset="0"/>
              <a:buChar char="•"/>
            </a:pPr>
            <a:r>
              <a:rPr lang="zh-CN" altLang="en-US" sz="1200" kern="0" noProof="1" smtClean="0">
                <a:solidFill>
                  <a:prstClr val="black"/>
                </a:solidFill>
                <a:latin typeface="华文细黑"/>
                <a:ea typeface="华文细黑"/>
              </a:rPr>
              <a:t>可用带宽</a:t>
            </a:r>
            <a:endParaRPr lang="zh-CN" altLang="en-US" sz="1200" kern="0" noProof="1" smtClean="0">
              <a:solidFill>
                <a:prstClr val="black"/>
              </a:solidFill>
              <a:latin typeface="华文细黑"/>
              <a:ea typeface="华文细黑"/>
            </a:endParaRPr>
          </a:p>
          <a:p>
            <a:pPr marL="85725" indent="-85725" eaLnBrk="1" fontAlgn="auto" hangingPunct="1">
              <a:spcBef>
                <a:spcPct val="20000"/>
              </a:spcBef>
              <a:spcAft>
                <a:spcPts val="0"/>
              </a:spcAft>
              <a:buFont typeface="Arial" panose="020B0604020202020204" pitchFamily="34" charset="0"/>
              <a:buChar char="•"/>
            </a:pPr>
            <a:r>
              <a:rPr lang="zh-CN" altLang="en-US" sz="1200" kern="0" noProof="1" smtClean="0">
                <a:solidFill>
                  <a:prstClr val="black"/>
                </a:solidFill>
                <a:latin typeface="华文细黑"/>
                <a:ea typeface="华文细黑"/>
              </a:rPr>
              <a:t>在带宽瓶颈点上的转发优先级</a:t>
            </a:r>
            <a:endParaRPr lang="en-US" altLang="zh-CN" sz="1200" kern="0" noProof="1" smtClean="0">
              <a:solidFill>
                <a:prstClr val="black"/>
              </a:solidFill>
              <a:latin typeface="华文细黑"/>
              <a:ea typeface="华文细黑"/>
            </a:endParaRPr>
          </a:p>
          <a:p>
            <a:pPr marL="85725" indent="-85725" eaLnBrk="1" fontAlgn="auto" hangingPunct="1">
              <a:spcBef>
                <a:spcPct val="20000"/>
              </a:spcBef>
              <a:spcAft>
                <a:spcPts val="0"/>
              </a:spcAft>
              <a:buFont typeface="Arial" panose="020B0604020202020204" pitchFamily="34" charset="0"/>
              <a:buChar char="•"/>
            </a:pPr>
            <a:r>
              <a:rPr lang="zh-CN" altLang="en-US" sz="1200" kern="0" noProof="1" smtClean="0">
                <a:solidFill>
                  <a:prstClr val="black"/>
                </a:solidFill>
                <a:latin typeface="华文细黑"/>
                <a:ea typeface="华文细黑"/>
              </a:rPr>
              <a:t>在与低级别用户竞争</a:t>
            </a:r>
            <a:r>
              <a:rPr lang="en-US" altLang="zh-CN" sz="1200" kern="0" noProof="1" smtClean="0">
                <a:solidFill>
                  <a:prstClr val="black"/>
                </a:solidFill>
                <a:latin typeface="华文细黑"/>
                <a:ea typeface="华文细黑"/>
              </a:rPr>
              <a:t>VPN</a:t>
            </a:r>
            <a:r>
              <a:rPr lang="zh-CN" altLang="en-US" sz="1200" kern="0" noProof="1" smtClean="0">
                <a:solidFill>
                  <a:prstClr val="black"/>
                </a:solidFill>
                <a:latin typeface="华文细黑"/>
                <a:ea typeface="华文细黑"/>
              </a:rPr>
              <a:t>网关接入权等有限资源时获得优先。</a:t>
            </a:r>
            <a:endParaRPr lang="zh-CN" altLang="en-US" sz="1200" kern="0" noProof="1" smtClean="0">
              <a:solidFill>
                <a:prstClr val="black"/>
              </a:solidFill>
              <a:latin typeface="华文细黑"/>
              <a:ea typeface="华文细黑"/>
            </a:endParaRPr>
          </a:p>
        </p:txBody>
      </p:sp>
      <p:sp>
        <p:nvSpPr>
          <p:cNvPr id="58" name="Text Box 45"/>
          <p:cNvSpPr txBox="1">
            <a:spLocks noChangeArrowheads="1"/>
          </p:cNvSpPr>
          <p:nvPr/>
        </p:nvSpPr>
        <p:spPr bwMode="auto">
          <a:xfrm>
            <a:off x="6138524" y="1187202"/>
            <a:ext cx="2627314"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defTabSz="801370" eaLnBrk="0" hangingPunct="0">
              <a:defRPr>
                <a:solidFill>
                  <a:schemeClr val="tx1"/>
                </a:solidFill>
                <a:latin typeface="Arial" panose="020B0604020202020204" pitchFamily="34" charset="0"/>
                <a:cs typeface="Arial" panose="020B0604020202020204" pitchFamily="34" charset="0"/>
              </a:defRPr>
            </a:lvl1pPr>
            <a:lvl2pPr marL="742950" indent="-285750" defTabSz="801370" eaLnBrk="0" hangingPunct="0">
              <a:defRPr>
                <a:solidFill>
                  <a:schemeClr val="tx1"/>
                </a:solidFill>
                <a:latin typeface="Arial" panose="020B0604020202020204" pitchFamily="34" charset="0"/>
                <a:cs typeface="Arial" panose="020B0604020202020204" pitchFamily="34" charset="0"/>
              </a:defRPr>
            </a:lvl2pPr>
            <a:lvl3pPr marL="1143000" indent="-228600" defTabSz="801370" eaLnBrk="0" hangingPunct="0">
              <a:defRPr>
                <a:solidFill>
                  <a:schemeClr val="tx1"/>
                </a:solidFill>
                <a:latin typeface="Arial" panose="020B0604020202020204" pitchFamily="34" charset="0"/>
                <a:cs typeface="Arial" panose="020B0604020202020204" pitchFamily="34" charset="0"/>
              </a:defRPr>
            </a:lvl3pPr>
            <a:lvl4pPr marL="1600200" indent="-228600" defTabSz="801370" eaLnBrk="0" hangingPunct="0">
              <a:defRPr>
                <a:solidFill>
                  <a:schemeClr val="tx1"/>
                </a:solidFill>
                <a:latin typeface="Arial" panose="020B0604020202020204" pitchFamily="34" charset="0"/>
                <a:cs typeface="Arial" panose="020B0604020202020204" pitchFamily="34" charset="0"/>
              </a:defRPr>
            </a:lvl4pPr>
            <a:lvl5pPr marL="2057400" indent="-228600" defTabSz="801370" eaLnBrk="0" hangingPunct="0">
              <a:defRPr>
                <a:solidFill>
                  <a:schemeClr val="tx1"/>
                </a:solidFill>
                <a:latin typeface="Arial" panose="020B0604020202020204" pitchFamily="34" charset="0"/>
                <a:cs typeface="Arial" panose="020B0604020202020204" pitchFamily="34" charset="0"/>
              </a:defRPr>
            </a:lvl5pPr>
            <a:lvl6pPr marL="2514600" indent="-228600" defTabSz="80137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defTabSz="80137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defTabSz="80137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defTabSz="80137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fontAlgn="auto" hangingPunct="1">
              <a:spcBef>
                <a:spcPct val="20000"/>
              </a:spcBef>
              <a:spcAft>
                <a:spcPts val="0"/>
              </a:spcAft>
            </a:pPr>
            <a:r>
              <a:rPr lang="zh-CN" altLang="en-US" sz="1400" b="1" kern="0" noProof="1" smtClean="0">
                <a:solidFill>
                  <a:prstClr val="black"/>
                </a:solidFill>
                <a:latin typeface="华文细黑"/>
                <a:ea typeface="华文细黑"/>
              </a:rPr>
              <a:t>策略随行</a:t>
            </a:r>
            <a:endParaRPr lang="en-US" altLang="zh-CN" sz="1400" b="1" kern="0" noProof="1" smtClean="0">
              <a:solidFill>
                <a:prstClr val="black"/>
              </a:solidFill>
              <a:latin typeface="华文细黑"/>
              <a:ea typeface="华文细黑"/>
            </a:endParaRPr>
          </a:p>
          <a:p>
            <a:pPr eaLnBrk="1" fontAlgn="auto" hangingPunct="1">
              <a:spcBef>
                <a:spcPct val="20000"/>
              </a:spcBef>
              <a:spcAft>
                <a:spcPts val="0"/>
              </a:spcAft>
            </a:pPr>
            <a:r>
              <a:rPr lang="zh-CN" altLang="en-US" sz="1200" kern="0" noProof="1" smtClean="0">
                <a:solidFill>
                  <a:prstClr val="black"/>
                </a:solidFill>
                <a:latin typeface="华文细黑"/>
                <a:ea typeface="华文细黑"/>
              </a:rPr>
              <a:t>不同用户对应不同的业务策略。在用户自由移动的前提下，保证基于身份的业务策略在任何位置都可以得到一致执行。</a:t>
            </a:r>
            <a:endParaRPr lang="en-US" altLang="zh-CN" sz="1200" kern="0" noProof="1" smtClean="0">
              <a:solidFill>
                <a:prstClr val="black"/>
              </a:solidFill>
              <a:latin typeface="华文细黑"/>
              <a:ea typeface="华文细黑"/>
            </a:endParaRPr>
          </a:p>
          <a:p>
            <a:pPr eaLnBrk="1" fontAlgn="auto" hangingPunct="1">
              <a:spcBef>
                <a:spcPct val="20000"/>
              </a:spcBef>
              <a:spcAft>
                <a:spcPts val="0"/>
              </a:spcAft>
            </a:pPr>
            <a:r>
              <a:rPr lang="zh-CN" altLang="en-US" sz="1200" kern="0" noProof="1" smtClean="0">
                <a:solidFill>
                  <a:prstClr val="black"/>
                </a:solidFill>
                <a:latin typeface="华文细黑"/>
                <a:ea typeface="华文细黑"/>
              </a:rPr>
              <a:t>例如：</a:t>
            </a:r>
            <a:endParaRPr lang="en-US" altLang="zh-CN" sz="1200" kern="0" noProof="1" smtClean="0">
              <a:solidFill>
                <a:prstClr val="black"/>
              </a:solidFill>
              <a:latin typeface="华文细黑"/>
              <a:ea typeface="华文细黑"/>
            </a:endParaRPr>
          </a:p>
          <a:p>
            <a:pPr marL="85725" indent="-85725" eaLnBrk="1" fontAlgn="auto" hangingPunct="1">
              <a:spcBef>
                <a:spcPct val="20000"/>
              </a:spcBef>
              <a:spcAft>
                <a:spcPts val="0"/>
              </a:spcAft>
              <a:buFont typeface="Arial" panose="020B0604020202020204" pitchFamily="34" charset="0"/>
              <a:buChar char="•"/>
            </a:pPr>
            <a:r>
              <a:rPr lang="zh-CN" altLang="en-US" sz="1200" kern="0" noProof="1" smtClean="0">
                <a:solidFill>
                  <a:prstClr val="black"/>
                </a:solidFill>
                <a:latin typeface="华文细黑"/>
                <a:ea typeface="华文细黑"/>
              </a:rPr>
              <a:t>用户可以访问的网络资源（权限）</a:t>
            </a:r>
            <a:endParaRPr lang="en-US" altLang="zh-CN" sz="1200" kern="0" noProof="1" smtClean="0">
              <a:solidFill>
                <a:prstClr val="black"/>
              </a:solidFill>
              <a:latin typeface="华文细黑"/>
              <a:ea typeface="华文细黑"/>
            </a:endParaRPr>
          </a:p>
          <a:p>
            <a:pPr marL="85725" indent="-85725" eaLnBrk="1" fontAlgn="auto" hangingPunct="1">
              <a:spcBef>
                <a:spcPct val="20000"/>
              </a:spcBef>
              <a:spcAft>
                <a:spcPts val="0"/>
              </a:spcAft>
              <a:buFont typeface="Arial" panose="020B0604020202020204" pitchFamily="34" charset="0"/>
              <a:buChar char="•"/>
            </a:pPr>
            <a:r>
              <a:rPr lang="zh-CN" altLang="en-US" sz="1200" kern="0" noProof="1" smtClean="0">
                <a:solidFill>
                  <a:prstClr val="black"/>
                </a:solidFill>
                <a:latin typeface="华文细黑"/>
                <a:ea typeface="华文细黑"/>
              </a:rPr>
              <a:t>用户间的互访控制（权限）</a:t>
            </a:r>
            <a:endParaRPr lang="en-US" altLang="zh-CN" sz="1200" kern="0" noProof="1" smtClean="0">
              <a:solidFill>
                <a:prstClr val="black"/>
              </a:solidFill>
              <a:latin typeface="华文细黑"/>
              <a:ea typeface="华文细黑"/>
            </a:endParaRPr>
          </a:p>
          <a:p>
            <a:pPr marL="85725" indent="-85725" eaLnBrk="1" fontAlgn="auto" hangingPunct="1">
              <a:spcBef>
                <a:spcPct val="20000"/>
              </a:spcBef>
              <a:spcAft>
                <a:spcPts val="0"/>
              </a:spcAft>
              <a:buFont typeface="Arial" panose="020B0604020202020204" pitchFamily="34" charset="0"/>
              <a:buChar char="•"/>
            </a:pPr>
            <a:r>
              <a:rPr lang="zh-CN" altLang="en-US" sz="1200" kern="0" noProof="1" smtClean="0">
                <a:solidFill>
                  <a:prstClr val="black"/>
                </a:solidFill>
                <a:latin typeface="华文细黑"/>
                <a:ea typeface="华文细黑"/>
              </a:rPr>
              <a:t>需要实施的应用安全检测策略（安全）</a:t>
            </a:r>
            <a:endParaRPr lang="zh-CN" altLang="en-US" sz="1400" kern="0" noProof="1" smtClean="0">
              <a:solidFill>
                <a:prstClr val="black"/>
              </a:solidFill>
              <a:latin typeface="华文细黑"/>
              <a:ea typeface="华文细黑"/>
            </a:endParaRPr>
          </a:p>
        </p:txBody>
      </p:sp>
      <p:grpSp>
        <p:nvGrpSpPr>
          <p:cNvPr id="11" name="组合 59"/>
          <p:cNvGrpSpPr/>
          <p:nvPr/>
        </p:nvGrpSpPr>
        <p:grpSpPr>
          <a:xfrm>
            <a:off x="3362167" y="1995272"/>
            <a:ext cx="1744171" cy="1131369"/>
            <a:chOff x="3362167" y="1995272"/>
            <a:chExt cx="1744171" cy="1131369"/>
          </a:xfr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p:grpSpPr>
        <p:sp>
          <p:nvSpPr>
            <p:cNvPr id="61" name="Oval 60"/>
            <p:cNvSpPr>
              <a:spLocks noChangeArrowheads="1"/>
            </p:cNvSpPr>
            <p:nvPr/>
          </p:nvSpPr>
          <p:spPr bwMode="auto">
            <a:xfrm rot="2804046">
              <a:off x="3684525" y="1688656"/>
              <a:ext cx="1099009" cy="1743726"/>
            </a:xfrm>
            <a:prstGeom prst="ellipse">
              <a:avLst/>
            </a:prstGeom>
            <a:grpFill/>
            <a:ln w="12700" algn="ctr">
              <a:round/>
            </a:ln>
            <a:effectLst/>
            <a:scene3d>
              <a:camera prst="legacyObliqueBottomRight"/>
              <a:lightRig rig="legacyFlat3" dir="b"/>
            </a:scene3d>
            <a:sp3d extrusionH="430200" prstMaterial="legacyMetal">
              <a:bevelT w="13500" h="13500" prst="angle"/>
              <a:bevelB w="13500" h="13500" prst="angle"/>
              <a:extrusionClr>
                <a:srgbClr val="FFFFFF"/>
              </a:extrusionClr>
            </a:sp3d>
            <a:extLst>
              <a:ext uri="{AF507438-7753-43E0-B8FC-AC1667EBCBE1}">
                <a14:hiddenEffects xmlns:a14="http://schemas.microsoft.com/office/drawing/2010/main">
                  <a:effectLst>
                    <a:outerShdw dist="35921" dir="2700000" algn="ctr" rotWithShape="0">
                      <a:srgbClr val="FEA501"/>
                    </a:outerShdw>
                  </a:effectLst>
                </a14:hiddenEffects>
              </a:ext>
            </a:extLst>
          </p:spPr>
          <p:txBody>
            <a:bodyPr rot="10800000" vert="eaVert" wrap="none" anchor="ctr">
              <a:flatTx/>
            </a:bodyPr>
            <a:lstStyle/>
            <a:p>
              <a:pPr fontAlgn="auto">
                <a:spcBef>
                  <a:spcPts val="0"/>
                </a:spcBef>
                <a:spcAft>
                  <a:spcPts val="0"/>
                </a:spcAft>
                <a:defRPr/>
              </a:pPr>
              <a:endParaRPr lang="en-US" kern="0" noProof="1">
                <a:solidFill>
                  <a:sysClr val="windowText" lastClr="000000"/>
                </a:solidFill>
              </a:endParaRPr>
            </a:p>
          </p:txBody>
        </p:sp>
        <p:sp>
          <p:nvSpPr>
            <p:cNvPr id="62" name="Oval 28"/>
            <p:cNvSpPr>
              <a:spLocks noChangeArrowheads="1"/>
            </p:cNvSpPr>
            <p:nvPr/>
          </p:nvSpPr>
          <p:spPr bwMode="auto">
            <a:xfrm rot="19016587">
              <a:off x="3366346" y="1995272"/>
              <a:ext cx="1739992" cy="1131369"/>
            </a:xfrm>
            <a:prstGeom prst="ellipse">
              <a:avLst/>
            </a:prstGeom>
            <a:grpFill/>
            <a:ln>
              <a:noFill/>
            </a:ln>
            <a:effectLst/>
            <a:extLst>
              <a:ext uri="{91240B29-F687-4F45-9708-019B960494DF}">
                <a14:hiddenLine xmlns:a14="http://schemas.microsoft.com/office/drawing/2010/main" w="9525">
                  <a:solidFill>
                    <a:schemeClr val="tx1"/>
                  </a:solidFill>
                  <a:rou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fontAlgn="auto">
                <a:spcBef>
                  <a:spcPts val="0"/>
                </a:spcBef>
                <a:spcAft>
                  <a:spcPts val="0"/>
                </a:spcAft>
                <a:defRPr/>
              </a:pPr>
              <a:endParaRPr lang="en-US" kern="0">
                <a:solidFill>
                  <a:sysClr val="windowText" lastClr="000000"/>
                </a:solidFill>
              </a:endParaRPr>
            </a:p>
          </p:txBody>
        </p:sp>
      </p:grpSp>
      <p:sp>
        <p:nvSpPr>
          <p:cNvPr id="63" name="TextBox 62"/>
          <p:cNvSpPr txBox="1"/>
          <p:nvPr/>
        </p:nvSpPr>
        <p:spPr>
          <a:xfrm>
            <a:off x="3732150" y="2002725"/>
            <a:ext cx="1072800" cy="1077218"/>
          </a:xfrm>
          <a:prstGeom prst="rect">
            <a:avLst/>
          </a:prstGeom>
          <a:noFill/>
        </p:spPr>
        <p:txBody>
          <a:bodyPr wrap="square" rtlCol="0">
            <a:spAutoFit/>
          </a:bodyPr>
          <a:lstStyle/>
          <a:p>
            <a:r>
              <a:rPr lang="zh-CN" altLang="en-US" sz="3200" b="1" dirty="0" smtClean="0">
                <a:solidFill>
                  <a:prstClr val="black"/>
                </a:solidFill>
                <a:latin typeface="黑体" panose="02010609060101010101" pitchFamily="49" charset="-122"/>
                <a:ea typeface="黑体" panose="02010609060101010101" pitchFamily="49" charset="-122"/>
              </a:rPr>
              <a:t>自由移动</a:t>
            </a:r>
            <a:endParaRPr lang="zh-CN" altLang="en-US" sz="3200" b="1" dirty="0">
              <a:solidFill>
                <a:prstClr val="black"/>
              </a:solidFill>
              <a:latin typeface="黑体" panose="02010609060101010101" pitchFamily="49" charset="-122"/>
              <a:ea typeface="黑体" panose="02010609060101010101" pitchFamily="49" charset="-122"/>
            </a:endParaRPr>
          </a:p>
        </p:txBody>
      </p:sp>
    </p:spTree>
  </p:cSld>
  <p:clrMapOvr>
    <a:masterClrMapping/>
  </p:clrMapOvr>
  <p:transition advClick="0" advTm="8000">
    <p:fade thruBlk="1"/>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梯形 257"/>
          <p:cNvSpPr/>
          <p:nvPr/>
        </p:nvSpPr>
        <p:spPr bwMode="auto">
          <a:xfrm>
            <a:off x="7679654"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安全响应</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259" name="梯形 258"/>
          <p:cNvSpPr/>
          <p:nvPr/>
        </p:nvSpPr>
        <p:spPr bwMode="auto">
          <a:xfrm>
            <a:off x="4092973" y="781609"/>
            <a:ext cx="1192717" cy="205965"/>
          </a:xfrm>
          <a:prstGeom prst="trapezoid">
            <a:avLst/>
          </a:prstGeom>
          <a:solidFill>
            <a:srgbClr val="C00000"/>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200" b="1" dirty="0" smtClean="0">
                <a:solidFill>
                  <a:srgbClr val="FFFFFF"/>
                </a:solidFill>
                <a:latin typeface="微软雅黑" panose="020B0503020204020204" pitchFamily="34" charset="-122"/>
                <a:ea typeface="微软雅黑" panose="020B0503020204020204" pitchFamily="34" charset="-122"/>
              </a:rPr>
              <a:t>日志采集</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sp>
        <p:nvSpPr>
          <p:cNvPr id="260" name="梯形 259"/>
          <p:cNvSpPr/>
          <p:nvPr/>
        </p:nvSpPr>
        <p:spPr bwMode="auto">
          <a:xfrm>
            <a:off x="5281576" y="776686"/>
            <a:ext cx="1237150" cy="204923"/>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关联分析</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261" name="梯形 260"/>
          <p:cNvSpPr/>
          <p:nvPr/>
        </p:nvSpPr>
        <p:spPr bwMode="auto">
          <a:xfrm>
            <a:off x="6527526"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安全态势</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grpSp>
        <p:nvGrpSpPr>
          <p:cNvPr id="2" name="组合 213"/>
          <p:cNvGrpSpPr/>
          <p:nvPr/>
        </p:nvGrpSpPr>
        <p:grpSpPr>
          <a:xfrm>
            <a:off x="929478" y="1204604"/>
            <a:ext cx="875255" cy="2565759"/>
            <a:chOff x="929478" y="1079479"/>
            <a:chExt cx="875255" cy="2565759"/>
          </a:xfrm>
        </p:grpSpPr>
        <p:pic>
          <p:nvPicPr>
            <p:cNvPr id="407" name="Picture 120" descr="cpuhack"/>
            <p:cNvPicPr>
              <a:picLocks noChangeAspect="1" noChangeArrowheads="1"/>
            </p:cNvPicPr>
            <p:nvPr/>
          </p:nvPicPr>
          <p:blipFill>
            <a:blip r:embed="rId1" cstate="print">
              <a:clrChange>
                <a:clrFrom>
                  <a:srgbClr val="496C8A"/>
                </a:clrFrom>
                <a:clrTo>
                  <a:srgbClr val="496C8A">
                    <a:alpha val="0"/>
                  </a:srgbClr>
                </a:clrTo>
              </a:clrChange>
            </a:blip>
            <a:srcRect/>
            <a:stretch>
              <a:fillRect/>
            </a:stretch>
          </p:blipFill>
          <p:spPr bwMode="auto">
            <a:xfrm>
              <a:off x="1088530" y="3349864"/>
              <a:ext cx="290512" cy="222541"/>
            </a:xfrm>
            <a:prstGeom prst="rect">
              <a:avLst/>
            </a:prstGeom>
            <a:noFill/>
            <a:ln w="9525">
              <a:noFill/>
              <a:miter lim="800000"/>
              <a:headEnd/>
              <a:tailEnd/>
            </a:ln>
          </p:spPr>
        </p:pic>
        <p:pic>
          <p:nvPicPr>
            <p:cNvPr id="408" name="Picture 121" descr="hacker"/>
            <p:cNvPicPr>
              <a:picLocks noChangeAspect="1" noChangeArrowheads="1"/>
            </p:cNvPicPr>
            <p:nvPr/>
          </p:nvPicPr>
          <p:blipFill>
            <a:blip r:embed="rId2" cstate="print">
              <a:clrChange>
                <a:clrFrom>
                  <a:srgbClr val="496C8A"/>
                </a:clrFrom>
                <a:clrTo>
                  <a:srgbClr val="496C8A">
                    <a:alpha val="0"/>
                  </a:srgbClr>
                </a:clrTo>
              </a:clrChange>
            </a:blip>
            <a:srcRect/>
            <a:stretch>
              <a:fillRect/>
            </a:stretch>
          </p:blipFill>
          <p:spPr bwMode="auto">
            <a:xfrm>
              <a:off x="1119035" y="2127807"/>
              <a:ext cx="266700" cy="292532"/>
            </a:xfrm>
            <a:prstGeom prst="rect">
              <a:avLst/>
            </a:prstGeom>
            <a:noFill/>
            <a:ln w="9525">
              <a:noFill/>
              <a:miter lim="800000"/>
              <a:headEnd/>
              <a:tailEnd/>
            </a:ln>
          </p:spPr>
        </p:pic>
        <p:grpSp>
          <p:nvGrpSpPr>
            <p:cNvPr id="3" name="Group 122"/>
            <p:cNvGrpSpPr/>
            <p:nvPr/>
          </p:nvGrpSpPr>
          <p:grpSpPr bwMode="auto">
            <a:xfrm>
              <a:off x="1123801" y="1855017"/>
              <a:ext cx="242887" cy="181262"/>
              <a:chOff x="4800" y="2016"/>
              <a:chExt cx="480" cy="386"/>
            </a:xfrm>
          </p:grpSpPr>
          <p:pic>
            <p:nvPicPr>
              <p:cNvPr id="410" name="Picture 123"/>
              <p:cNvPicPr>
                <a:picLocks noChangeArrowheads="1"/>
              </p:cNvPicPr>
              <p:nvPr/>
            </p:nvPicPr>
            <p:blipFill>
              <a:blip r:embed="rId3" cstate="print"/>
              <a:srcRect/>
              <a:stretch>
                <a:fillRect/>
              </a:stretch>
            </p:blipFill>
            <p:spPr bwMode="auto">
              <a:xfrm>
                <a:off x="4800" y="2016"/>
                <a:ext cx="480" cy="384"/>
              </a:xfrm>
              <a:prstGeom prst="rect">
                <a:avLst/>
              </a:prstGeom>
              <a:noFill/>
              <a:ln w="12700">
                <a:noFill/>
                <a:miter lim="800000"/>
                <a:headEnd/>
                <a:tailEnd/>
              </a:ln>
            </p:spPr>
          </p:pic>
          <p:pic>
            <p:nvPicPr>
              <p:cNvPr id="411" name="Picture 124"/>
              <p:cNvPicPr>
                <a:picLocks noChangeArrowheads="1"/>
              </p:cNvPicPr>
              <p:nvPr/>
            </p:nvPicPr>
            <p:blipFill>
              <a:blip r:embed="rId4" cstate="print"/>
              <a:srcRect/>
              <a:stretch>
                <a:fillRect/>
              </a:stretch>
            </p:blipFill>
            <p:spPr bwMode="auto">
              <a:xfrm>
                <a:off x="4848" y="2048"/>
                <a:ext cx="326" cy="354"/>
              </a:xfrm>
              <a:prstGeom prst="rect">
                <a:avLst/>
              </a:prstGeom>
              <a:noFill/>
              <a:ln w="12700">
                <a:noFill/>
                <a:miter lim="800000"/>
                <a:headEnd/>
                <a:tailEnd/>
              </a:ln>
            </p:spPr>
          </p:pic>
        </p:grpSp>
        <p:sp>
          <p:nvSpPr>
            <p:cNvPr id="412" name="Rectangle 125"/>
            <p:cNvSpPr>
              <a:spLocks noChangeArrowheads="1"/>
            </p:cNvSpPr>
            <p:nvPr/>
          </p:nvSpPr>
          <p:spPr bwMode="auto">
            <a:xfrm>
              <a:off x="1041251" y="1469164"/>
              <a:ext cx="433387" cy="2176074"/>
            </a:xfrm>
            <a:prstGeom prst="rect">
              <a:avLst/>
            </a:prstGeom>
            <a:noFill/>
            <a:ln w="19050" cap="rnd" algn="ctr">
              <a:solidFill>
                <a:schemeClr val="folHlink"/>
              </a:solidFill>
              <a:prstDash val="sysDot"/>
              <a:miter lim="800000"/>
            </a:ln>
          </p:spPr>
          <p:txBody>
            <a:bodyPr wrap="none" anchor="ctr"/>
            <a:lstStyle/>
            <a:p>
              <a:endParaRPr lang="zh-CN" altLang="en-US" sz="1200">
                <a:solidFill>
                  <a:srgbClr val="595959"/>
                </a:solidFill>
                <a:latin typeface="+mn-lt"/>
                <a:ea typeface="微软雅黑" panose="020B0503020204020204" pitchFamily="34" charset="-122"/>
              </a:endParaRPr>
            </a:p>
          </p:txBody>
        </p:sp>
        <p:sp>
          <p:nvSpPr>
            <p:cNvPr id="413" name="AutoShape 126"/>
            <p:cNvSpPr>
              <a:spLocks noChangeArrowheads="1"/>
            </p:cNvSpPr>
            <p:nvPr/>
          </p:nvSpPr>
          <p:spPr bwMode="auto">
            <a:xfrm>
              <a:off x="1555496" y="1889476"/>
              <a:ext cx="249237" cy="181264"/>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11796480 60000 65536"/>
                <a:gd name="T10" fmla="*/ 5898240 60000 65536"/>
                <a:gd name="T11" fmla="*/ 0 60000 65536"/>
                <a:gd name="T12" fmla="*/ 3396 w 21600"/>
                <a:gd name="T13" fmla="*/ 5438 h 21600"/>
                <a:gd name="T14" fmla="*/ 18883 w 21600"/>
                <a:gd name="T15" fmla="*/ 1616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B2B2B2"/>
            </a:solidFill>
            <a:ln w="28575" algn="ctr">
              <a:solidFill>
                <a:schemeClr val="tx1"/>
              </a:solidFill>
              <a:miter lim="800000"/>
            </a:ln>
          </p:spPr>
          <p:txBody>
            <a:bodyPr wrap="none" anchor="ctr"/>
            <a:lstStyle/>
            <a:p>
              <a:endParaRPr lang="zh-CN" altLang="en-US" sz="1200">
                <a:latin typeface="+mn-lt"/>
              </a:endParaRPr>
            </a:p>
          </p:txBody>
        </p:sp>
        <p:pic>
          <p:nvPicPr>
            <p:cNvPr id="427" name="Picture 142"/>
            <p:cNvPicPr>
              <a:picLocks noChangeAspect="1" noChangeArrowheads="1"/>
            </p:cNvPicPr>
            <p:nvPr/>
          </p:nvPicPr>
          <p:blipFill>
            <a:blip r:embed="rId5" cstate="print"/>
            <a:srcRect/>
            <a:stretch>
              <a:fillRect/>
            </a:stretch>
          </p:blipFill>
          <p:spPr bwMode="auto">
            <a:xfrm>
              <a:off x="1074588" y="1523002"/>
              <a:ext cx="333375" cy="218950"/>
            </a:xfrm>
            <a:prstGeom prst="rect">
              <a:avLst/>
            </a:prstGeom>
            <a:noFill/>
            <a:ln w="12700" cap="rnd">
              <a:noFill/>
              <a:prstDash val="sysDot"/>
              <a:miter lim="800000"/>
              <a:headEnd/>
              <a:tailEnd/>
            </a:ln>
            <a:effectLst>
              <a:outerShdw dist="35921" dir="2700000" algn="ctr" rotWithShape="0">
                <a:schemeClr val="bg2"/>
              </a:outerShdw>
            </a:effectLst>
          </p:spPr>
        </p:pic>
        <p:sp>
          <p:nvSpPr>
            <p:cNvPr id="431" name="Text Box 147"/>
            <p:cNvSpPr txBox="1">
              <a:spLocks noChangeArrowheads="1"/>
            </p:cNvSpPr>
            <p:nvPr/>
          </p:nvSpPr>
          <p:spPr bwMode="auto">
            <a:xfrm>
              <a:off x="929478" y="1079479"/>
              <a:ext cx="691491" cy="257369"/>
            </a:xfrm>
            <a:prstGeom prst="rect">
              <a:avLst/>
            </a:prstGeom>
            <a:solidFill>
              <a:schemeClr val="folHlink"/>
            </a:solidFill>
            <a:ln w="12700">
              <a:solidFill>
                <a:srgbClr val="6C7092"/>
              </a:solidFill>
              <a:miter lim="800000"/>
            </a:ln>
          </p:spPr>
          <p:txBody>
            <a:bodyPr wrap="square" lIns="36000" tIns="36000" rIns="36000" bIns="36000">
              <a:spAutoFit/>
            </a:bodyPr>
            <a:lstStyle/>
            <a:p>
              <a:pPr algn="ctr" eaLnBrk="0" hangingPunct="0"/>
              <a:r>
                <a:rPr lang="zh-CN" altLang="en-US" sz="1200" dirty="0" smtClean="0">
                  <a:solidFill>
                    <a:schemeClr val="bg1"/>
                  </a:solidFill>
                  <a:latin typeface="+mn-lt"/>
                  <a:ea typeface="微软雅黑" panose="020B0503020204020204" pitchFamily="34" charset="-122"/>
                </a:rPr>
                <a:t>日志源</a:t>
              </a:r>
              <a:endParaRPr lang="zh-CN" altLang="en-US" sz="1200" dirty="0">
                <a:solidFill>
                  <a:schemeClr val="bg1"/>
                </a:solidFill>
                <a:latin typeface="+mn-lt"/>
                <a:ea typeface="微软雅黑" panose="020B0503020204020204" pitchFamily="34" charset="-122"/>
              </a:endParaRPr>
            </a:p>
          </p:txBody>
        </p:sp>
        <p:pic>
          <p:nvPicPr>
            <p:cNvPr id="199" name="Picture 7" descr="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117702" y="2480604"/>
              <a:ext cx="303338" cy="23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456" descr="图片235"/>
            <p:cNvPicPr>
              <a:picLocks noChangeAspect="1" noChangeArrowheads="1"/>
            </p:cNvPicPr>
            <p:nvPr/>
          </p:nvPicPr>
          <p:blipFill>
            <a:blip r:embed="rId7" cstate="print"/>
            <a:srcRect/>
            <a:stretch>
              <a:fillRect/>
            </a:stretch>
          </p:blipFill>
          <p:spPr bwMode="auto">
            <a:xfrm>
              <a:off x="1160292" y="2755839"/>
              <a:ext cx="186607" cy="176747"/>
            </a:xfrm>
            <a:prstGeom prst="rect">
              <a:avLst/>
            </a:prstGeom>
            <a:noFill/>
          </p:spPr>
        </p:pic>
        <p:pic>
          <p:nvPicPr>
            <p:cNvPr id="201" name="Picture 1430" descr="图片26"/>
            <p:cNvPicPr>
              <a:picLocks noChangeAspect="1" noChangeArrowheads="1"/>
            </p:cNvPicPr>
            <p:nvPr/>
          </p:nvPicPr>
          <p:blipFill>
            <a:blip r:embed="rId8" cstate="print"/>
            <a:srcRect/>
            <a:stretch>
              <a:fillRect/>
            </a:stretch>
          </p:blipFill>
          <p:spPr bwMode="auto">
            <a:xfrm>
              <a:off x="1136230" y="3028955"/>
              <a:ext cx="234076" cy="245580"/>
            </a:xfrm>
            <a:prstGeom prst="rect">
              <a:avLst/>
            </a:prstGeom>
            <a:noFill/>
          </p:spPr>
        </p:pic>
      </p:grpSp>
      <p:sp>
        <p:nvSpPr>
          <p:cNvPr id="202" name="TextBox 201"/>
          <p:cNvSpPr txBox="1"/>
          <p:nvPr/>
        </p:nvSpPr>
        <p:spPr>
          <a:xfrm>
            <a:off x="7171784" y="3881577"/>
            <a:ext cx="1467464" cy="646331"/>
          </a:xfrm>
          <a:prstGeom prst="rect">
            <a:avLst/>
          </a:prstGeom>
          <a:solidFill>
            <a:schemeClr val="accent1">
              <a:lumMod val="20000"/>
              <a:lumOff val="80000"/>
            </a:schemeClr>
          </a:solidFill>
        </p:spPr>
        <p:txBody>
          <a:bodyPr wrap="square" lIns="0" tIns="0" rIns="0" bIns="0" rtlCol="0">
            <a:spAutoFit/>
          </a:bodyPr>
          <a:lstStyle/>
          <a:p>
            <a:r>
              <a:rPr lang="zh-CN" altLang="en-US" sz="1400" dirty="0" smtClean="0">
                <a:latin typeface="微软雅黑" panose="020B0503020204020204" pitchFamily="34" charset="-122"/>
                <a:ea typeface="微软雅黑" panose="020B0503020204020204" pitchFamily="34" charset="-122"/>
              </a:rPr>
              <a:t>每一条日志分配一个相匹配的事件分类</a:t>
            </a:r>
            <a:r>
              <a:rPr lang="en-US" altLang="zh-CN" sz="1400" dirty="0" smtClean="0">
                <a:latin typeface="微软雅黑" panose="020B0503020204020204" pitchFamily="34" charset="-122"/>
                <a:ea typeface="微软雅黑" panose="020B0503020204020204" pitchFamily="34" charset="-122"/>
              </a:rPr>
              <a:t>ID</a:t>
            </a:r>
            <a:r>
              <a:rPr lang="zh-CN" altLang="en-US" sz="1400" dirty="0" smtClean="0">
                <a:latin typeface="微软雅黑" panose="020B0503020204020204" pitchFamily="34" charset="-122"/>
                <a:ea typeface="微软雅黑" panose="020B0503020204020204" pitchFamily="34" charset="-122"/>
              </a:rPr>
              <a:t>号</a:t>
            </a:r>
            <a:endParaRPr lang="zh-CN" altLang="en-US" sz="1400" dirty="0" smtClean="0">
              <a:latin typeface="微软雅黑" panose="020B0503020204020204" pitchFamily="34" charset="-122"/>
              <a:ea typeface="微软雅黑" panose="020B0503020204020204" pitchFamily="34" charset="-122"/>
            </a:endParaRPr>
          </a:p>
        </p:txBody>
      </p:sp>
      <p:sp>
        <p:nvSpPr>
          <p:cNvPr id="203" name="TextBox 202"/>
          <p:cNvSpPr txBox="1"/>
          <p:nvPr/>
        </p:nvSpPr>
        <p:spPr>
          <a:xfrm>
            <a:off x="5338091" y="3873338"/>
            <a:ext cx="1439362" cy="646331"/>
          </a:xfrm>
          <a:prstGeom prst="rect">
            <a:avLst/>
          </a:prstGeom>
          <a:solidFill>
            <a:schemeClr val="accent1">
              <a:lumMod val="20000"/>
              <a:lumOff val="80000"/>
            </a:schemeClr>
          </a:solidFill>
        </p:spPr>
        <p:txBody>
          <a:bodyPr wrap="square" lIns="0" tIns="0" rIns="0" bIns="0" rtlCol="0">
            <a:spAutoFit/>
          </a:bodyPr>
          <a:lstStyle/>
          <a:p>
            <a:r>
              <a:rPr lang="zh-CN" altLang="en-US" sz="1400" dirty="0" smtClean="0">
                <a:latin typeface="微软雅黑" panose="020B0503020204020204" pitchFamily="34" charset="-122"/>
                <a:ea typeface="微软雅黑" panose="020B0503020204020204" pitchFamily="34" charset="-122"/>
              </a:rPr>
              <a:t>通过数据正则将不同来源的日志数据转化为一致格式</a:t>
            </a:r>
            <a:endParaRPr lang="zh-CN" altLang="en-US" sz="1400" dirty="0">
              <a:latin typeface="微软雅黑" panose="020B0503020204020204" pitchFamily="34" charset="-122"/>
              <a:ea typeface="微软雅黑" panose="020B0503020204020204" pitchFamily="34" charset="-122"/>
            </a:endParaRPr>
          </a:p>
        </p:txBody>
      </p:sp>
      <p:grpSp>
        <p:nvGrpSpPr>
          <p:cNvPr id="4" name="组合 289"/>
          <p:cNvGrpSpPr/>
          <p:nvPr/>
        </p:nvGrpSpPr>
        <p:grpSpPr>
          <a:xfrm>
            <a:off x="5690858" y="1733343"/>
            <a:ext cx="623888" cy="1248294"/>
            <a:chOff x="5690858" y="1608218"/>
            <a:chExt cx="623888" cy="1248294"/>
          </a:xfrm>
        </p:grpSpPr>
        <p:sp>
          <p:nvSpPr>
            <p:cNvPr id="186" name="Line 35"/>
            <p:cNvSpPr>
              <a:spLocks noChangeShapeType="1"/>
            </p:cNvSpPr>
            <p:nvPr/>
          </p:nvSpPr>
          <p:spPr bwMode="auto">
            <a:xfrm>
              <a:off x="5690858" y="1608218"/>
              <a:ext cx="623888" cy="0"/>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187" name="Line 36"/>
            <p:cNvSpPr>
              <a:spLocks noChangeShapeType="1"/>
            </p:cNvSpPr>
            <p:nvPr/>
          </p:nvSpPr>
          <p:spPr bwMode="auto">
            <a:xfrm>
              <a:off x="5690858" y="1654880"/>
              <a:ext cx="623888" cy="0"/>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189" name="Line 38"/>
            <p:cNvSpPr>
              <a:spLocks noChangeShapeType="1"/>
            </p:cNvSpPr>
            <p:nvPr/>
          </p:nvSpPr>
          <p:spPr bwMode="auto">
            <a:xfrm>
              <a:off x="5690858" y="1717533"/>
              <a:ext cx="623888" cy="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190" name="Line 39"/>
            <p:cNvSpPr>
              <a:spLocks noChangeShapeType="1"/>
            </p:cNvSpPr>
            <p:nvPr/>
          </p:nvSpPr>
          <p:spPr bwMode="auto">
            <a:xfrm>
              <a:off x="5690858" y="1765989"/>
              <a:ext cx="623888" cy="0"/>
            </a:xfrm>
            <a:prstGeom prst="line">
              <a:avLst/>
            </a:prstGeom>
            <a:noFill/>
            <a:ln w="28575">
              <a:solidFill>
                <a:srgbClr val="6C7092"/>
              </a:solidFill>
              <a:round/>
              <a:tailEnd type="none" w="med" len="sm"/>
            </a:ln>
          </p:spPr>
          <p:txBody>
            <a:bodyPr anchor="ctr"/>
            <a:lstStyle/>
            <a:p>
              <a:endParaRPr lang="zh-CN" altLang="en-US" sz="1200">
                <a:latin typeface="+mn-lt"/>
              </a:endParaRPr>
            </a:p>
          </p:txBody>
        </p:sp>
        <p:sp>
          <p:nvSpPr>
            <p:cNvPr id="191" name="Line 40"/>
            <p:cNvSpPr>
              <a:spLocks noChangeShapeType="1"/>
            </p:cNvSpPr>
            <p:nvPr/>
          </p:nvSpPr>
          <p:spPr bwMode="auto">
            <a:xfrm>
              <a:off x="5690858" y="1812652"/>
              <a:ext cx="623888" cy="0"/>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225" name="Line 42"/>
            <p:cNvSpPr>
              <a:spLocks noChangeShapeType="1"/>
            </p:cNvSpPr>
            <p:nvPr/>
          </p:nvSpPr>
          <p:spPr bwMode="auto">
            <a:xfrm>
              <a:off x="5690858" y="1864375"/>
              <a:ext cx="623888" cy="0"/>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226" name="Line 43"/>
            <p:cNvSpPr>
              <a:spLocks noChangeShapeType="1"/>
            </p:cNvSpPr>
            <p:nvPr/>
          </p:nvSpPr>
          <p:spPr bwMode="auto">
            <a:xfrm>
              <a:off x="5690858" y="1911038"/>
              <a:ext cx="623888" cy="0"/>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234" name="Line 44"/>
            <p:cNvSpPr>
              <a:spLocks noChangeShapeType="1"/>
            </p:cNvSpPr>
            <p:nvPr/>
          </p:nvSpPr>
          <p:spPr bwMode="auto">
            <a:xfrm>
              <a:off x="5690858" y="1955906"/>
              <a:ext cx="623888" cy="0"/>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235" name="Line 45"/>
            <p:cNvSpPr>
              <a:spLocks noChangeShapeType="1"/>
            </p:cNvSpPr>
            <p:nvPr/>
          </p:nvSpPr>
          <p:spPr bwMode="auto">
            <a:xfrm>
              <a:off x="5690858" y="2004361"/>
              <a:ext cx="623888" cy="0"/>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237" name="Line 47"/>
            <p:cNvSpPr>
              <a:spLocks noChangeShapeType="1"/>
            </p:cNvSpPr>
            <p:nvPr/>
          </p:nvSpPr>
          <p:spPr bwMode="auto">
            <a:xfrm>
              <a:off x="5690858" y="2047112"/>
              <a:ext cx="623888" cy="0"/>
            </a:xfrm>
            <a:prstGeom prst="line">
              <a:avLst/>
            </a:prstGeom>
            <a:noFill/>
            <a:ln w="28575">
              <a:solidFill>
                <a:srgbClr val="95D7F5"/>
              </a:solidFill>
              <a:round/>
              <a:tailEnd type="none" w="med" len="sm"/>
            </a:ln>
          </p:spPr>
          <p:txBody>
            <a:bodyPr anchor="ctr"/>
            <a:lstStyle/>
            <a:p>
              <a:endParaRPr lang="zh-CN" altLang="en-US" sz="1200">
                <a:latin typeface="+mn-lt"/>
              </a:endParaRPr>
            </a:p>
          </p:txBody>
        </p:sp>
        <p:sp>
          <p:nvSpPr>
            <p:cNvPr id="238" name="Line 48"/>
            <p:cNvSpPr>
              <a:spLocks noChangeShapeType="1"/>
            </p:cNvSpPr>
            <p:nvPr/>
          </p:nvSpPr>
          <p:spPr bwMode="auto">
            <a:xfrm>
              <a:off x="5690858" y="2091980"/>
              <a:ext cx="623888" cy="0"/>
            </a:xfrm>
            <a:prstGeom prst="line">
              <a:avLst/>
            </a:prstGeom>
            <a:noFill/>
            <a:ln w="28575">
              <a:solidFill>
                <a:srgbClr val="6C7092"/>
              </a:solidFill>
              <a:round/>
              <a:tailEnd type="none" w="med" len="sm"/>
            </a:ln>
          </p:spPr>
          <p:txBody>
            <a:bodyPr anchor="ctr"/>
            <a:lstStyle/>
            <a:p>
              <a:endParaRPr lang="zh-CN" altLang="en-US" sz="1200">
                <a:latin typeface="+mn-lt"/>
              </a:endParaRPr>
            </a:p>
          </p:txBody>
        </p:sp>
        <p:sp>
          <p:nvSpPr>
            <p:cNvPr id="239" name="Line 49"/>
            <p:cNvSpPr>
              <a:spLocks noChangeShapeType="1"/>
            </p:cNvSpPr>
            <p:nvPr/>
          </p:nvSpPr>
          <p:spPr bwMode="auto">
            <a:xfrm>
              <a:off x="5690858" y="2138641"/>
              <a:ext cx="623888" cy="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240" name="Line 50"/>
            <p:cNvSpPr>
              <a:spLocks noChangeShapeType="1"/>
            </p:cNvSpPr>
            <p:nvPr/>
          </p:nvSpPr>
          <p:spPr bwMode="auto">
            <a:xfrm>
              <a:off x="5690858" y="2183509"/>
              <a:ext cx="623888" cy="0"/>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241" name="Line 51"/>
            <p:cNvSpPr>
              <a:spLocks noChangeShapeType="1"/>
            </p:cNvSpPr>
            <p:nvPr/>
          </p:nvSpPr>
          <p:spPr bwMode="auto">
            <a:xfrm>
              <a:off x="5690858" y="2233759"/>
              <a:ext cx="623888" cy="0"/>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242" name="Line 52"/>
            <p:cNvSpPr>
              <a:spLocks noChangeShapeType="1"/>
            </p:cNvSpPr>
            <p:nvPr/>
          </p:nvSpPr>
          <p:spPr bwMode="auto">
            <a:xfrm>
              <a:off x="5690858" y="2280420"/>
              <a:ext cx="623888" cy="0"/>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243" name="Line 53"/>
            <p:cNvSpPr>
              <a:spLocks noChangeShapeType="1"/>
            </p:cNvSpPr>
            <p:nvPr/>
          </p:nvSpPr>
          <p:spPr bwMode="auto">
            <a:xfrm>
              <a:off x="5690858" y="2343235"/>
              <a:ext cx="623888" cy="0"/>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244" name="Line 54"/>
            <p:cNvSpPr>
              <a:spLocks noChangeShapeType="1"/>
            </p:cNvSpPr>
            <p:nvPr/>
          </p:nvSpPr>
          <p:spPr bwMode="auto">
            <a:xfrm>
              <a:off x="5690858" y="2389897"/>
              <a:ext cx="623888" cy="0"/>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245" name="Line 55"/>
            <p:cNvSpPr>
              <a:spLocks noChangeShapeType="1"/>
            </p:cNvSpPr>
            <p:nvPr/>
          </p:nvSpPr>
          <p:spPr bwMode="auto">
            <a:xfrm>
              <a:off x="5690858" y="2434763"/>
              <a:ext cx="623888" cy="0"/>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246" name="Line 56"/>
            <p:cNvSpPr>
              <a:spLocks noChangeShapeType="1"/>
            </p:cNvSpPr>
            <p:nvPr/>
          </p:nvSpPr>
          <p:spPr bwMode="auto">
            <a:xfrm>
              <a:off x="5690858" y="2479630"/>
              <a:ext cx="623888" cy="0"/>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247" name="Line 57"/>
            <p:cNvSpPr>
              <a:spLocks noChangeShapeType="1"/>
            </p:cNvSpPr>
            <p:nvPr/>
          </p:nvSpPr>
          <p:spPr bwMode="auto">
            <a:xfrm>
              <a:off x="5690858" y="2531675"/>
              <a:ext cx="623888" cy="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248" name="Line 58"/>
            <p:cNvSpPr>
              <a:spLocks noChangeShapeType="1"/>
            </p:cNvSpPr>
            <p:nvPr/>
          </p:nvSpPr>
          <p:spPr bwMode="auto">
            <a:xfrm>
              <a:off x="5690858" y="2576543"/>
              <a:ext cx="623888" cy="0"/>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249" name="Line 59"/>
            <p:cNvSpPr>
              <a:spLocks noChangeShapeType="1"/>
            </p:cNvSpPr>
            <p:nvPr/>
          </p:nvSpPr>
          <p:spPr bwMode="auto">
            <a:xfrm>
              <a:off x="5690858" y="2623204"/>
              <a:ext cx="623888" cy="0"/>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250" name="Line 60"/>
            <p:cNvSpPr>
              <a:spLocks noChangeShapeType="1"/>
            </p:cNvSpPr>
            <p:nvPr/>
          </p:nvSpPr>
          <p:spPr bwMode="auto">
            <a:xfrm>
              <a:off x="5690858" y="2669865"/>
              <a:ext cx="623888" cy="0"/>
            </a:xfrm>
            <a:prstGeom prst="line">
              <a:avLst/>
            </a:prstGeom>
            <a:noFill/>
            <a:ln w="28575">
              <a:solidFill>
                <a:srgbClr val="6C7092"/>
              </a:solidFill>
              <a:round/>
              <a:tailEnd type="none" w="med" len="sm"/>
            </a:ln>
          </p:spPr>
          <p:txBody>
            <a:bodyPr anchor="ctr"/>
            <a:lstStyle/>
            <a:p>
              <a:endParaRPr lang="zh-CN" altLang="en-US" sz="1200">
                <a:latin typeface="+mn-lt"/>
              </a:endParaRPr>
            </a:p>
          </p:txBody>
        </p:sp>
        <p:sp>
          <p:nvSpPr>
            <p:cNvPr id="253" name="Line 61"/>
            <p:cNvSpPr>
              <a:spLocks noChangeShapeType="1"/>
            </p:cNvSpPr>
            <p:nvPr/>
          </p:nvSpPr>
          <p:spPr bwMode="auto">
            <a:xfrm>
              <a:off x="5690858" y="2714733"/>
              <a:ext cx="623888" cy="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254" name="Line 62"/>
            <p:cNvSpPr>
              <a:spLocks noChangeShapeType="1"/>
            </p:cNvSpPr>
            <p:nvPr/>
          </p:nvSpPr>
          <p:spPr bwMode="auto">
            <a:xfrm>
              <a:off x="5690858" y="2759600"/>
              <a:ext cx="623888" cy="0"/>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255" name="Line 63"/>
            <p:cNvSpPr>
              <a:spLocks noChangeShapeType="1"/>
            </p:cNvSpPr>
            <p:nvPr/>
          </p:nvSpPr>
          <p:spPr bwMode="auto">
            <a:xfrm>
              <a:off x="5690858" y="2809850"/>
              <a:ext cx="623888" cy="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256" name="Line 64"/>
            <p:cNvSpPr>
              <a:spLocks noChangeShapeType="1"/>
            </p:cNvSpPr>
            <p:nvPr/>
          </p:nvSpPr>
          <p:spPr bwMode="auto">
            <a:xfrm>
              <a:off x="5690858" y="2856512"/>
              <a:ext cx="623888" cy="0"/>
            </a:xfrm>
            <a:prstGeom prst="line">
              <a:avLst/>
            </a:prstGeom>
            <a:noFill/>
            <a:ln w="28575">
              <a:solidFill>
                <a:schemeClr val="hlink"/>
              </a:solidFill>
              <a:round/>
              <a:tailEnd type="none" w="med" len="sm"/>
            </a:ln>
          </p:spPr>
          <p:txBody>
            <a:bodyPr anchor="ctr"/>
            <a:lstStyle/>
            <a:p>
              <a:endParaRPr lang="zh-CN" altLang="en-US" sz="1200">
                <a:latin typeface="+mn-lt"/>
              </a:endParaRPr>
            </a:p>
          </p:txBody>
        </p:sp>
      </p:grpSp>
      <p:sp>
        <p:nvSpPr>
          <p:cNvPr id="433" name="Text Box 148"/>
          <p:cNvSpPr txBox="1">
            <a:spLocks noChangeArrowheads="1"/>
          </p:cNvSpPr>
          <p:nvPr/>
        </p:nvSpPr>
        <p:spPr bwMode="auto">
          <a:xfrm>
            <a:off x="5521488" y="1204604"/>
            <a:ext cx="1010362" cy="257369"/>
          </a:xfrm>
          <a:prstGeom prst="rect">
            <a:avLst/>
          </a:prstGeom>
          <a:solidFill>
            <a:schemeClr val="folHlink"/>
          </a:solidFill>
          <a:ln w="12700">
            <a:solidFill>
              <a:srgbClr val="6C7092"/>
            </a:solidFill>
            <a:miter lim="800000"/>
          </a:ln>
        </p:spPr>
        <p:txBody>
          <a:bodyPr wrap="square" lIns="36000" tIns="36000" rIns="36000" bIns="36000">
            <a:spAutoFit/>
          </a:bodyPr>
          <a:lstStyle/>
          <a:p>
            <a:pPr algn="ctr" eaLnBrk="0" hangingPunct="0"/>
            <a:r>
              <a:rPr lang="zh-CN" altLang="en-US" sz="1200" dirty="0" smtClean="0">
                <a:solidFill>
                  <a:schemeClr val="bg1"/>
                </a:solidFill>
                <a:latin typeface="+mn-lt"/>
                <a:ea typeface="微软雅黑" panose="020B0503020204020204" pitchFamily="34" charset="-122"/>
              </a:rPr>
              <a:t>格式标准化</a:t>
            </a:r>
            <a:endParaRPr lang="zh-CN" altLang="en-US" sz="1200" dirty="0">
              <a:solidFill>
                <a:schemeClr val="bg1"/>
              </a:solidFill>
              <a:latin typeface="+mn-lt"/>
              <a:ea typeface="微软雅黑" panose="020B0503020204020204" pitchFamily="34" charset="-122"/>
            </a:endParaRPr>
          </a:p>
        </p:txBody>
      </p:sp>
      <p:sp>
        <p:nvSpPr>
          <p:cNvPr id="209" name="AutoShape 126"/>
          <p:cNvSpPr>
            <a:spLocks noChangeArrowheads="1"/>
          </p:cNvSpPr>
          <p:nvPr/>
        </p:nvSpPr>
        <p:spPr bwMode="auto">
          <a:xfrm>
            <a:off x="6729709" y="1989889"/>
            <a:ext cx="249237" cy="181264"/>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11796480 60000 65536"/>
              <a:gd name="T10" fmla="*/ 5898240 60000 65536"/>
              <a:gd name="T11" fmla="*/ 0 60000 65536"/>
              <a:gd name="T12" fmla="*/ 3396 w 21600"/>
              <a:gd name="T13" fmla="*/ 5438 h 21600"/>
              <a:gd name="T14" fmla="*/ 18883 w 21600"/>
              <a:gd name="T15" fmla="*/ 1616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B2B2B2"/>
          </a:solidFill>
          <a:ln w="28575" algn="ctr">
            <a:solidFill>
              <a:schemeClr val="tx1"/>
            </a:solidFill>
            <a:miter lim="800000"/>
          </a:ln>
        </p:spPr>
        <p:txBody>
          <a:bodyPr wrap="none" anchor="ctr"/>
          <a:lstStyle/>
          <a:p>
            <a:endParaRPr lang="zh-CN" altLang="en-US" sz="1200">
              <a:latin typeface="+mn-lt"/>
            </a:endParaRPr>
          </a:p>
        </p:txBody>
      </p:sp>
      <p:sp>
        <p:nvSpPr>
          <p:cNvPr id="263" name="Line 73"/>
          <p:cNvSpPr>
            <a:spLocks noChangeShapeType="1"/>
          </p:cNvSpPr>
          <p:nvPr/>
        </p:nvSpPr>
        <p:spPr bwMode="auto">
          <a:xfrm>
            <a:off x="7479062" y="1761396"/>
            <a:ext cx="625475" cy="0"/>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271" name="Line 74"/>
          <p:cNvSpPr>
            <a:spLocks noChangeShapeType="1"/>
          </p:cNvSpPr>
          <p:nvPr/>
        </p:nvSpPr>
        <p:spPr bwMode="auto">
          <a:xfrm>
            <a:off x="7479062" y="1808059"/>
            <a:ext cx="625475" cy="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272" name="Line 75"/>
          <p:cNvSpPr>
            <a:spLocks noChangeShapeType="1"/>
          </p:cNvSpPr>
          <p:nvPr/>
        </p:nvSpPr>
        <p:spPr bwMode="auto">
          <a:xfrm>
            <a:off x="7479062" y="1852925"/>
            <a:ext cx="625475" cy="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273" name="Line 76"/>
          <p:cNvSpPr>
            <a:spLocks noChangeShapeType="1"/>
          </p:cNvSpPr>
          <p:nvPr/>
        </p:nvSpPr>
        <p:spPr bwMode="auto">
          <a:xfrm>
            <a:off x="7479062" y="1897792"/>
            <a:ext cx="625475" cy="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274" name="Line 77"/>
          <p:cNvSpPr>
            <a:spLocks noChangeShapeType="1"/>
          </p:cNvSpPr>
          <p:nvPr/>
        </p:nvSpPr>
        <p:spPr bwMode="auto">
          <a:xfrm>
            <a:off x="7479062" y="1949837"/>
            <a:ext cx="625475" cy="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275" name="Line 78"/>
          <p:cNvSpPr>
            <a:spLocks noChangeShapeType="1"/>
          </p:cNvSpPr>
          <p:nvPr/>
        </p:nvSpPr>
        <p:spPr bwMode="auto">
          <a:xfrm>
            <a:off x="7479062" y="1994705"/>
            <a:ext cx="625475" cy="0"/>
          </a:xfrm>
          <a:prstGeom prst="line">
            <a:avLst/>
          </a:prstGeom>
          <a:noFill/>
          <a:ln w="28575">
            <a:solidFill>
              <a:srgbClr val="95D7F5"/>
            </a:solidFill>
            <a:round/>
            <a:tailEnd type="none" w="med" len="sm"/>
          </a:ln>
        </p:spPr>
        <p:txBody>
          <a:bodyPr anchor="ctr"/>
          <a:lstStyle/>
          <a:p>
            <a:endParaRPr lang="zh-CN" altLang="en-US" sz="1200">
              <a:latin typeface="+mn-lt"/>
            </a:endParaRPr>
          </a:p>
        </p:txBody>
      </p:sp>
      <p:sp>
        <p:nvSpPr>
          <p:cNvPr id="276" name="Line 79"/>
          <p:cNvSpPr>
            <a:spLocks noChangeShapeType="1"/>
          </p:cNvSpPr>
          <p:nvPr/>
        </p:nvSpPr>
        <p:spPr bwMode="auto">
          <a:xfrm>
            <a:off x="7479062" y="2046749"/>
            <a:ext cx="625475" cy="0"/>
          </a:xfrm>
          <a:prstGeom prst="line">
            <a:avLst/>
          </a:prstGeom>
          <a:noFill/>
          <a:ln w="28575">
            <a:solidFill>
              <a:srgbClr val="95D7F5"/>
            </a:solidFill>
            <a:round/>
            <a:tailEnd type="none" w="med" len="sm"/>
          </a:ln>
        </p:spPr>
        <p:txBody>
          <a:bodyPr anchor="ctr"/>
          <a:lstStyle/>
          <a:p>
            <a:endParaRPr lang="zh-CN" altLang="en-US" sz="1200">
              <a:latin typeface="+mn-lt"/>
            </a:endParaRPr>
          </a:p>
        </p:txBody>
      </p:sp>
      <p:sp>
        <p:nvSpPr>
          <p:cNvPr id="277" name="Line 80"/>
          <p:cNvSpPr>
            <a:spLocks noChangeShapeType="1"/>
          </p:cNvSpPr>
          <p:nvPr/>
        </p:nvSpPr>
        <p:spPr bwMode="auto">
          <a:xfrm>
            <a:off x="7479062" y="2091616"/>
            <a:ext cx="625475" cy="0"/>
          </a:xfrm>
          <a:prstGeom prst="line">
            <a:avLst/>
          </a:prstGeom>
          <a:noFill/>
          <a:ln w="28575">
            <a:solidFill>
              <a:srgbClr val="95D7F5"/>
            </a:solidFill>
            <a:round/>
            <a:tailEnd type="none" w="med" len="sm"/>
          </a:ln>
        </p:spPr>
        <p:txBody>
          <a:bodyPr anchor="ctr"/>
          <a:lstStyle/>
          <a:p>
            <a:endParaRPr lang="zh-CN" altLang="en-US" sz="1200">
              <a:latin typeface="+mn-lt"/>
            </a:endParaRPr>
          </a:p>
        </p:txBody>
      </p:sp>
      <p:sp>
        <p:nvSpPr>
          <p:cNvPr id="280" name="Line 81"/>
          <p:cNvSpPr>
            <a:spLocks noChangeShapeType="1"/>
          </p:cNvSpPr>
          <p:nvPr/>
        </p:nvSpPr>
        <p:spPr bwMode="auto">
          <a:xfrm>
            <a:off x="7479062" y="2138279"/>
            <a:ext cx="625475" cy="0"/>
          </a:xfrm>
          <a:prstGeom prst="line">
            <a:avLst/>
          </a:prstGeom>
          <a:noFill/>
          <a:ln w="28575">
            <a:solidFill>
              <a:srgbClr val="95D7F5"/>
            </a:solidFill>
            <a:round/>
            <a:tailEnd type="none" w="med" len="sm"/>
          </a:ln>
        </p:spPr>
        <p:txBody>
          <a:bodyPr anchor="ctr"/>
          <a:lstStyle/>
          <a:p>
            <a:endParaRPr lang="zh-CN" altLang="en-US" sz="1200">
              <a:latin typeface="+mn-lt"/>
            </a:endParaRPr>
          </a:p>
        </p:txBody>
      </p:sp>
      <p:sp>
        <p:nvSpPr>
          <p:cNvPr id="282" name="Line 82"/>
          <p:cNvSpPr>
            <a:spLocks noChangeShapeType="1"/>
          </p:cNvSpPr>
          <p:nvPr/>
        </p:nvSpPr>
        <p:spPr bwMode="auto">
          <a:xfrm>
            <a:off x="7479062" y="2183145"/>
            <a:ext cx="625475" cy="0"/>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283" name="Line 83"/>
          <p:cNvSpPr>
            <a:spLocks noChangeShapeType="1"/>
          </p:cNvSpPr>
          <p:nvPr/>
        </p:nvSpPr>
        <p:spPr bwMode="auto">
          <a:xfrm>
            <a:off x="7479062" y="2235190"/>
            <a:ext cx="625475" cy="0"/>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284" name="Line 84"/>
          <p:cNvSpPr>
            <a:spLocks noChangeShapeType="1"/>
          </p:cNvSpPr>
          <p:nvPr/>
        </p:nvSpPr>
        <p:spPr bwMode="auto">
          <a:xfrm>
            <a:off x="7479062" y="2280058"/>
            <a:ext cx="625475" cy="0"/>
          </a:xfrm>
          <a:prstGeom prst="line">
            <a:avLst/>
          </a:prstGeom>
          <a:noFill/>
          <a:ln w="28575">
            <a:solidFill>
              <a:schemeClr val="tx2"/>
            </a:solidFill>
            <a:round/>
            <a:tailEnd type="none" w="med" len="sm"/>
          </a:ln>
        </p:spPr>
        <p:txBody>
          <a:bodyPr anchor="ctr"/>
          <a:lstStyle/>
          <a:p>
            <a:endParaRPr lang="zh-CN" altLang="en-US" sz="1200">
              <a:latin typeface="+mn-lt"/>
            </a:endParaRPr>
          </a:p>
        </p:txBody>
      </p:sp>
      <p:sp>
        <p:nvSpPr>
          <p:cNvPr id="285" name="Line 85"/>
          <p:cNvSpPr>
            <a:spLocks noChangeShapeType="1"/>
          </p:cNvSpPr>
          <p:nvPr/>
        </p:nvSpPr>
        <p:spPr bwMode="auto">
          <a:xfrm>
            <a:off x="7479062" y="2344666"/>
            <a:ext cx="625475" cy="0"/>
          </a:xfrm>
          <a:prstGeom prst="line">
            <a:avLst/>
          </a:prstGeom>
          <a:noFill/>
          <a:ln w="28575">
            <a:solidFill>
              <a:schemeClr val="tx2"/>
            </a:solidFill>
            <a:round/>
            <a:tailEnd type="none" w="med" len="sm"/>
          </a:ln>
        </p:spPr>
        <p:txBody>
          <a:bodyPr anchor="ctr"/>
          <a:lstStyle/>
          <a:p>
            <a:endParaRPr lang="zh-CN" altLang="en-US" sz="1200">
              <a:latin typeface="+mn-lt"/>
            </a:endParaRPr>
          </a:p>
        </p:txBody>
      </p:sp>
      <p:sp>
        <p:nvSpPr>
          <p:cNvPr id="286" name="Line 86"/>
          <p:cNvSpPr>
            <a:spLocks noChangeShapeType="1"/>
          </p:cNvSpPr>
          <p:nvPr/>
        </p:nvSpPr>
        <p:spPr bwMode="auto">
          <a:xfrm>
            <a:off x="7479062" y="2389533"/>
            <a:ext cx="625475" cy="0"/>
          </a:xfrm>
          <a:prstGeom prst="line">
            <a:avLst/>
          </a:prstGeom>
          <a:noFill/>
          <a:ln w="28575">
            <a:solidFill>
              <a:schemeClr val="tx2"/>
            </a:solidFill>
            <a:round/>
            <a:tailEnd type="none" w="med" len="sm"/>
          </a:ln>
        </p:spPr>
        <p:txBody>
          <a:bodyPr anchor="ctr"/>
          <a:lstStyle/>
          <a:p>
            <a:endParaRPr lang="zh-CN" altLang="en-US" sz="1200">
              <a:latin typeface="+mn-lt"/>
            </a:endParaRPr>
          </a:p>
        </p:txBody>
      </p:sp>
      <p:sp>
        <p:nvSpPr>
          <p:cNvPr id="326" name="Line 87"/>
          <p:cNvSpPr>
            <a:spLocks noChangeShapeType="1"/>
          </p:cNvSpPr>
          <p:nvPr/>
        </p:nvSpPr>
        <p:spPr bwMode="auto">
          <a:xfrm>
            <a:off x="7479062" y="2434399"/>
            <a:ext cx="625475" cy="0"/>
          </a:xfrm>
          <a:prstGeom prst="line">
            <a:avLst/>
          </a:prstGeom>
          <a:noFill/>
          <a:ln w="28575">
            <a:solidFill>
              <a:schemeClr val="tx2"/>
            </a:solidFill>
            <a:round/>
            <a:tailEnd type="none" w="med" len="sm"/>
          </a:ln>
        </p:spPr>
        <p:txBody>
          <a:bodyPr anchor="ctr"/>
          <a:lstStyle/>
          <a:p>
            <a:endParaRPr lang="zh-CN" altLang="en-US" sz="1200">
              <a:latin typeface="+mn-lt"/>
            </a:endParaRPr>
          </a:p>
        </p:txBody>
      </p:sp>
      <p:sp>
        <p:nvSpPr>
          <p:cNvPr id="345" name="Line 88"/>
          <p:cNvSpPr>
            <a:spLocks noChangeShapeType="1"/>
          </p:cNvSpPr>
          <p:nvPr/>
        </p:nvSpPr>
        <p:spPr bwMode="auto">
          <a:xfrm>
            <a:off x="7479062" y="2481062"/>
            <a:ext cx="625475" cy="0"/>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379" name="Line 89"/>
          <p:cNvSpPr>
            <a:spLocks noChangeShapeType="1"/>
          </p:cNvSpPr>
          <p:nvPr/>
        </p:nvSpPr>
        <p:spPr bwMode="auto">
          <a:xfrm>
            <a:off x="7479062" y="2531312"/>
            <a:ext cx="625475" cy="0"/>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380" name="Line 90"/>
          <p:cNvSpPr>
            <a:spLocks noChangeShapeType="1"/>
          </p:cNvSpPr>
          <p:nvPr/>
        </p:nvSpPr>
        <p:spPr bwMode="auto">
          <a:xfrm>
            <a:off x="7479062" y="2576179"/>
            <a:ext cx="625475" cy="0"/>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381" name="Line 91"/>
          <p:cNvSpPr>
            <a:spLocks noChangeShapeType="1"/>
          </p:cNvSpPr>
          <p:nvPr/>
        </p:nvSpPr>
        <p:spPr bwMode="auto">
          <a:xfrm>
            <a:off x="7479062" y="2624636"/>
            <a:ext cx="625475" cy="0"/>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382" name="Line 92"/>
          <p:cNvSpPr>
            <a:spLocks noChangeShapeType="1"/>
          </p:cNvSpPr>
          <p:nvPr/>
        </p:nvSpPr>
        <p:spPr bwMode="auto">
          <a:xfrm>
            <a:off x="7479062" y="2669503"/>
            <a:ext cx="625475" cy="0"/>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432" name="Text Box 148"/>
          <p:cNvSpPr txBox="1">
            <a:spLocks noChangeArrowheads="1"/>
          </p:cNvSpPr>
          <p:nvPr/>
        </p:nvSpPr>
        <p:spPr bwMode="auto">
          <a:xfrm>
            <a:off x="7321232" y="1204604"/>
            <a:ext cx="896182" cy="255051"/>
          </a:xfrm>
          <a:prstGeom prst="rect">
            <a:avLst/>
          </a:prstGeom>
          <a:solidFill>
            <a:schemeClr val="folHlink"/>
          </a:solidFill>
          <a:ln w="12700">
            <a:solidFill>
              <a:srgbClr val="6C7092"/>
            </a:solidFill>
            <a:miter lim="800000"/>
          </a:ln>
        </p:spPr>
        <p:txBody>
          <a:bodyPr wrap="square" lIns="36000" tIns="36000" rIns="36000" bIns="36000">
            <a:spAutoFit/>
          </a:bodyPr>
          <a:lstStyle/>
          <a:p>
            <a:pPr algn="ctr" eaLnBrk="0" hangingPunct="0"/>
            <a:r>
              <a:rPr lang="zh-CN" altLang="en-US" sz="1200" dirty="0" smtClean="0">
                <a:solidFill>
                  <a:schemeClr val="bg1"/>
                </a:solidFill>
                <a:latin typeface="+mn-lt"/>
                <a:ea typeface="微软雅黑" panose="020B0503020204020204" pitchFamily="34" charset="-122"/>
              </a:rPr>
              <a:t>类别标准化</a:t>
            </a:r>
            <a:endParaRPr lang="zh-CN" altLang="en-US" sz="1200" dirty="0">
              <a:solidFill>
                <a:schemeClr val="bg1"/>
              </a:solidFill>
              <a:latin typeface="+mn-lt"/>
              <a:ea typeface="微软雅黑" panose="020B0503020204020204" pitchFamily="34" charset="-122"/>
            </a:endParaRPr>
          </a:p>
        </p:txBody>
      </p:sp>
      <p:grpSp>
        <p:nvGrpSpPr>
          <p:cNvPr id="5" name="组合 214"/>
          <p:cNvGrpSpPr/>
          <p:nvPr/>
        </p:nvGrpSpPr>
        <p:grpSpPr>
          <a:xfrm>
            <a:off x="2320269" y="1204604"/>
            <a:ext cx="1078308" cy="2558326"/>
            <a:chOff x="2246315" y="1079479"/>
            <a:chExt cx="1078308" cy="2558326"/>
          </a:xfrm>
        </p:grpSpPr>
        <p:sp>
          <p:nvSpPr>
            <p:cNvPr id="387" name="Text Box 100"/>
            <p:cNvSpPr txBox="1">
              <a:spLocks noChangeArrowheads="1"/>
            </p:cNvSpPr>
            <p:nvPr/>
          </p:nvSpPr>
          <p:spPr bwMode="auto">
            <a:xfrm>
              <a:off x="2271240" y="1079479"/>
              <a:ext cx="799434" cy="257369"/>
            </a:xfrm>
            <a:prstGeom prst="rect">
              <a:avLst/>
            </a:prstGeom>
            <a:solidFill>
              <a:schemeClr val="folHlink"/>
            </a:solidFill>
            <a:ln w="12700">
              <a:solidFill>
                <a:srgbClr val="6C7092"/>
              </a:solidFill>
              <a:miter lim="800000"/>
            </a:ln>
          </p:spPr>
          <p:txBody>
            <a:bodyPr wrap="square" lIns="36000" tIns="36000" rIns="36000" bIns="36000">
              <a:spAutoFit/>
            </a:bodyPr>
            <a:lstStyle/>
            <a:p>
              <a:pPr algn="ctr" eaLnBrk="0" hangingPunct="0"/>
              <a:r>
                <a:rPr lang="zh-CN" altLang="en-US" sz="1200" dirty="0" smtClean="0">
                  <a:solidFill>
                    <a:schemeClr val="bg1"/>
                  </a:solidFill>
                  <a:latin typeface="+mn-lt"/>
                  <a:ea typeface="微软雅黑" panose="020B0503020204020204" pitchFamily="34" charset="-122"/>
                </a:rPr>
                <a:t>原始日志</a:t>
              </a:r>
              <a:endParaRPr lang="zh-CN" altLang="en-US" sz="1200" dirty="0">
                <a:solidFill>
                  <a:schemeClr val="bg1"/>
                </a:solidFill>
                <a:latin typeface="+mn-lt"/>
                <a:ea typeface="微软雅黑" panose="020B0503020204020204" pitchFamily="34" charset="-122"/>
              </a:endParaRPr>
            </a:p>
          </p:txBody>
        </p:sp>
        <p:grpSp>
          <p:nvGrpSpPr>
            <p:cNvPr id="6" name="组合 204"/>
            <p:cNvGrpSpPr/>
            <p:nvPr/>
          </p:nvGrpSpPr>
          <p:grpSpPr>
            <a:xfrm>
              <a:off x="2246315" y="1500344"/>
              <a:ext cx="809625" cy="2137461"/>
              <a:chOff x="1220684" y="1426202"/>
              <a:chExt cx="809625" cy="2137461"/>
            </a:xfrm>
          </p:grpSpPr>
          <p:sp>
            <p:nvSpPr>
              <p:cNvPr id="153" name="Line 2"/>
              <p:cNvSpPr>
                <a:spLocks noChangeShapeType="1"/>
              </p:cNvSpPr>
              <p:nvPr/>
            </p:nvSpPr>
            <p:spPr bwMode="auto">
              <a:xfrm>
                <a:off x="1527068" y="1925124"/>
                <a:ext cx="336550" cy="227925"/>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154" name="Line 3"/>
              <p:cNvSpPr>
                <a:spLocks noChangeShapeType="1"/>
              </p:cNvSpPr>
              <p:nvPr/>
            </p:nvSpPr>
            <p:spPr bwMode="auto">
              <a:xfrm flipH="1">
                <a:off x="1360384" y="1925122"/>
                <a:ext cx="503237" cy="545582"/>
              </a:xfrm>
              <a:prstGeom prst="line">
                <a:avLst/>
              </a:prstGeom>
              <a:noFill/>
              <a:ln w="28575">
                <a:solidFill>
                  <a:srgbClr val="6C7092"/>
                </a:solidFill>
                <a:round/>
                <a:tailEnd type="none" w="med" len="sm"/>
              </a:ln>
            </p:spPr>
            <p:txBody>
              <a:bodyPr anchor="ctr"/>
              <a:lstStyle/>
              <a:p>
                <a:endParaRPr lang="zh-CN" altLang="en-US" sz="1200">
                  <a:latin typeface="+mn-lt"/>
                </a:endParaRPr>
              </a:p>
            </p:txBody>
          </p:sp>
          <p:sp>
            <p:nvSpPr>
              <p:cNvPr id="155" name="Line 4"/>
              <p:cNvSpPr>
                <a:spLocks noChangeShapeType="1"/>
              </p:cNvSpPr>
              <p:nvPr/>
            </p:nvSpPr>
            <p:spPr bwMode="auto">
              <a:xfrm>
                <a:off x="1485796" y="2244574"/>
                <a:ext cx="544513" cy="44867"/>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156" name="Line 5"/>
              <p:cNvSpPr>
                <a:spLocks noChangeShapeType="1"/>
              </p:cNvSpPr>
              <p:nvPr/>
            </p:nvSpPr>
            <p:spPr bwMode="auto">
              <a:xfrm flipH="1">
                <a:off x="1569934" y="2153047"/>
                <a:ext cx="460375" cy="226130"/>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157" name="Line 6"/>
              <p:cNvSpPr>
                <a:spLocks noChangeShapeType="1"/>
              </p:cNvSpPr>
              <p:nvPr/>
            </p:nvSpPr>
            <p:spPr bwMode="auto">
              <a:xfrm>
                <a:off x="1735034" y="2153047"/>
                <a:ext cx="128587" cy="454053"/>
              </a:xfrm>
              <a:prstGeom prst="line">
                <a:avLst/>
              </a:prstGeom>
              <a:noFill/>
              <a:ln w="28575">
                <a:solidFill>
                  <a:srgbClr val="EA3ADD"/>
                </a:solidFill>
                <a:round/>
                <a:tailEnd type="none" w="med" len="sm"/>
              </a:ln>
            </p:spPr>
            <p:txBody>
              <a:bodyPr anchor="ctr"/>
              <a:lstStyle/>
              <a:p>
                <a:endParaRPr lang="zh-CN" altLang="en-US" sz="1200">
                  <a:latin typeface="+mn-lt"/>
                </a:endParaRPr>
              </a:p>
            </p:txBody>
          </p:sp>
          <p:sp>
            <p:nvSpPr>
              <p:cNvPr id="158" name="Line 7"/>
              <p:cNvSpPr>
                <a:spLocks noChangeShapeType="1"/>
              </p:cNvSpPr>
              <p:nvPr/>
            </p:nvSpPr>
            <p:spPr bwMode="auto">
              <a:xfrm flipH="1">
                <a:off x="1403243" y="2379177"/>
                <a:ext cx="501650" cy="455848"/>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159" name="Line 8"/>
              <p:cNvSpPr>
                <a:spLocks noChangeShapeType="1"/>
              </p:cNvSpPr>
              <p:nvPr/>
            </p:nvSpPr>
            <p:spPr bwMode="auto">
              <a:xfrm>
                <a:off x="1569934" y="2470705"/>
                <a:ext cx="376237" cy="100143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160" name="Line 9"/>
              <p:cNvSpPr>
                <a:spLocks noChangeShapeType="1"/>
              </p:cNvSpPr>
              <p:nvPr/>
            </p:nvSpPr>
            <p:spPr bwMode="auto">
              <a:xfrm flipV="1">
                <a:off x="1611209" y="2562233"/>
                <a:ext cx="166687" cy="364320"/>
              </a:xfrm>
              <a:prstGeom prst="line">
                <a:avLst/>
              </a:prstGeom>
              <a:noFill/>
              <a:ln w="28575">
                <a:solidFill>
                  <a:srgbClr val="95D7F5"/>
                </a:solidFill>
                <a:round/>
                <a:tailEnd type="none" w="med" len="sm"/>
              </a:ln>
            </p:spPr>
            <p:txBody>
              <a:bodyPr anchor="ctr"/>
              <a:lstStyle/>
              <a:p>
                <a:endParaRPr lang="zh-CN" altLang="en-US" sz="1200">
                  <a:latin typeface="+mn-lt"/>
                </a:endParaRPr>
              </a:p>
            </p:txBody>
          </p:sp>
          <p:sp>
            <p:nvSpPr>
              <p:cNvPr id="161" name="Line 10"/>
              <p:cNvSpPr>
                <a:spLocks noChangeShapeType="1"/>
              </p:cNvSpPr>
              <p:nvPr/>
            </p:nvSpPr>
            <p:spPr bwMode="auto">
              <a:xfrm flipH="1" flipV="1">
                <a:off x="1444521" y="2971420"/>
                <a:ext cx="460375" cy="44866"/>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162" name="Line 11"/>
              <p:cNvSpPr>
                <a:spLocks noChangeShapeType="1"/>
              </p:cNvSpPr>
              <p:nvPr/>
            </p:nvSpPr>
            <p:spPr bwMode="auto">
              <a:xfrm flipH="1">
                <a:off x="1421026" y="2835023"/>
                <a:ext cx="525144" cy="674296"/>
              </a:xfrm>
              <a:prstGeom prst="line">
                <a:avLst/>
              </a:prstGeom>
              <a:noFill/>
              <a:ln w="28575">
                <a:solidFill>
                  <a:srgbClr val="6C7092"/>
                </a:solidFill>
                <a:round/>
                <a:tailEnd type="none" w="med" len="sm"/>
              </a:ln>
            </p:spPr>
            <p:txBody>
              <a:bodyPr anchor="ctr"/>
              <a:lstStyle/>
              <a:p>
                <a:endParaRPr lang="zh-CN" altLang="en-US" sz="1200">
                  <a:latin typeface="+mn-lt"/>
                </a:endParaRPr>
              </a:p>
            </p:txBody>
          </p:sp>
          <p:sp>
            <p:nvSpPr>
              <p:cNvPr id="163" name="Line 12"/>
              <p:cNvSpPr>
                <a:spLocks noChangeShapeType="1"/>
              </p:cNvSpPr>
              <p:nvPr/>
            </p:nvSpPr>
            <p:spPr bwMode="auto">
              <a:xfrm>
                <a:off x="1485797" y="3244212"/>
                <a:ext cx="343004" cy="240393"/>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164" name="Line 13"/>
              <p:cNvSpPr>
                <a:spLocks noChangeShapeType="1"/>
              </p:cNvSpPr>
              <p:nvPr/>
            </p:nvSpPr>
            <p:spPr bwMode="auto">
              <a:xfrm>
                <a:off x="1485796" y="3380605"/>
                <a:ext cx="125413" cy="183057"/>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165" name="Line 14"/>
              <p:cNvSpPr>
                <a:spLocks noChangeShapeType="1"/>
              </p:cNvSpPr>
              <p:nvPr/>
            </p:nvSpPr>
            <p:spPr bwMode="auto">
              <a:xfrm>
                <a:off x="1611206" y="3154475"/>
                <a:ext cx="207962" cy="43072"/>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166" name="Line 15"/>
              <p:cNvSpPr>
                <a:spLocks noChangeShapeType="1"/>
              </p:cNvSpPr>
              <p:nvPr/>
            </p:nvSpPr>
            <p:spPr bwMode="auto">
              <a:xfrm flipH="1">
                <a:off x="1735031" y="3333944"/>
                <a:ext cx="42862" cy="229719"/>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167" name="Line 16"/>
              <p:cNvSpPr>
                <a:spLocks noChangeShapeType="1"/>
              </p:cNvSpPr>
              <p:nvPr/>
            </p:nvSpPr>
            <p:spPr bwMode="auto">
              <a:xfrm flipH="1">
                <a:off x="1360384" y="2835023"/>
                <a:ext cx="166687" cy="681978"/>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168" name="Line 17"/>
              <p:cNvSpPr>
                <a:spLocks noChangeShapeType="1"/>
              </p:cNvSpPr>
              <p:nvPr/>
            </p:nvSpPr>
            <p:spPr bwMode="auto">
              <a:xfrm>
                <a:off x="1403246" y="2607099"/>
                <a:ext cx="207963" cy="138191"/>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169" name="Line 18"/>
              <p:cNvSpPr>
                <a:spLocks noChangeShapeType="1"/>
              </p:cNvSpPr>
              <p:nvPr/>
            </p:nvSpPr>
            <p:spPr bwMode="auto">
              <a:xfrm flipH="1" flipV="1">
                <a:off x="1319109" y="2244576"/>
                <a:ext cx="585787" cy="500716"/>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170" name="Line 19"/>
              <p:cNvSpPr>
                <a:spLocks noChangeShapeType="1"/>
              </p:cNvSpPr>
              <p:nvPr/>
            </p:nvSpPr>
            <p:spPr bwMode="auto">
              <a:xfrm flipH="1">
                <a:off x="1569932" y="2835023"/>
                <a:ext cx="293687" cy="0"/>
              </a:xfrm>
              <a:prstGeom prst="line">
                <a:avLst/>
              </a:prstGeom>
              <a:noFill/>
              <a:ln w="28575">
                <a:solidFill>
                  <a:schemeClr val="accent1"/>
                </a:solidFill>
                <a:round/>
                <a:tailEnd type="none" w="med" len="sm"/>
              </a:ln>
            </p:spPr>
            <p:txBody>
              <a:bodyPr anchor="ctr"/>
              <a:lstStyle/>
              <a:p>
                <a:endParaRPr lang="zh-CN" altLang="en-US" sz="1200">
                  <a:latin typeface="+mn-lt"/>
                </a:endParaRPr>
              </a:p>
            </p:txBody>
          </p:sp>
          <p:sp>
            <p:nvSpPr>
              <p:cNvPr id="171" name="Line 20"/>
              <p:cNvSpPr>
                <a:spLocks noChangeShapeType="1"/>
              </p:cNvSpPr>
              <p:nvPr/>
            </p:nvSpPr>
            <p:spPr bwMode="auto">
              <a:xfrm>
                <a:off x="1360384" y="2061517"/>
                <a:ext cx="333375" cy="0"/>
              </a:xfrm>
              <a:prstGeom prst="line">
                <a:avLst/>
              </a:prstGeom>
              <a:noFill/>
              <a:ln w="28575">
                <a:solidFill>
                  <a:srgbClr val="EA3ADD"/>
                </a:solidFill>
                <a:round/>
                <a:tailEnd type="none" w="med" len="sm"/>
              </a:ln>
            </p:spPr>
            <p:txBody>
              <a:bodyPr anchor="ctr"/>
              <a:lstStyle/>
              <a:p>
                <a:endParaRPr lang="zh-CN" altLang="en-US" sz="1200">
                  <a:latin typeface="+mn-lt"/>
                </a:endParaRPr>
              </a:p>
            </p:txBody>
          </p:sp>
          <p:sp>
            <p:nvSpPr>
              <p:cNvPr id="172" name="Line 21"/>
              <p:cNvSpPr>
                <a:spLocks noChangeShapeType="1"/>
              </p:cNvSpPr>
              <p:nvPr/>
            </p:nvSpPr>
            <p:spPr bwMode="auto">
              <a:xfrm flipH="1">
                <a:off x="1360381" y="1925124"/>
                <a:ext cx="125412" cy="500716"/>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173" name="Line 22"/>
              <p:cNvSpPr>
                <a:spLocks noChangeShapeType="1"/>
              </p:cNvSpPr>
              <p:nvPr/>
            </p:nvSpPr>
            <p:spPr bwMode="auto">
              <a:xfrm flipH="1">
                <a:off x="1360381" y="2517365"/>
                <a:ext cx="125412" cy="317658"/>
              </a:xfrm>
              <a:prstGeom prst="line">
                <a:avLst/>
              </a:prstGeom>
              <a:noFill/>
              <a:ln w="28575">
                <a:solidFill>
                  <a:srgbClr val="EA3ADD"/>
                </a:solidFill>
                <a:round/>
                <a:tailEnd type="none" w="med" len="sm"/>
              </a:ln>
            </p:spPr>
            <p:txBody>
              <a:bodyPr anchor="ctr"/>
              <a:lstStyle/>
              <a:p>
                <a:endParaRPr lang="zh-CN" altLang="en-US" sz="1200">
                  <a:latin typeface="+mn-lt"/>
                </a:endParaRPr>
              </a:p>
            </p:txBody>
          </p:sp>
          <p:sp>
            <p:nvSpPr>
              <p:cNvPr id="174" name="Line 23"/>
              <p:cNvSpPr>
                <a:spLocks noChangeShapeType="1"/>
              </p:cNvSpPr>
              <p:nvPr/>
            </p:nvSpPr>
            <p:spPr bwMode="auto">
              <a:xfrm>
                <a:off x="1403243" y="2971421"/>
                <a:ext cx="166688" cy="317657"/>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176" name="Line 25"/>
              <p:cNvSpPr>
                <a:spLocks noChangeShapeType="1"/>
              </p:cNvSpPr>
              <p:nvPr/>
            </p:nvSpPr>
            <p:spPr bwMode="auto">
              <a:xfrm flipH="1">
                <a:off x="1819168" y="3106021"/>
                <a:ext cx="127000" cy="319452"/>
              </a:xfrm>
              <a:prstGeom prst="line">
                <a:avLst/>
              </a:prstGeom>
              <a:noFill/>
              <a:ln w="28575">
                <a:solidFill>
                  <a:srgbClr val="EA3ADD"/>
                </a:solidFill>
                <a:round/>
                <a:tailEnd type="none" w="med" len="sm"/>
              </a:ln>
            </p:spPr>
            <p:txBody>
              <a:bodyPr anchor="ctr"/>
              <a:lstStyle/>
              <a:p>
                <a:endParaRPr lang="zh-CN" altLang="en-US" sz="1200">
                  <a:latin typeface="+mn-lt"/>
                </a:endParaRPr>
              </a:p>
            </p:txBody>
          </p:sp>
          <p:sp>
            <p:nvSpPr>
              <p:cNvPr id="177" name="Line 26"/>
              <p:cNvSpPr>
                <a:spLocks noChangeShapeType="1"/>
              </p:cNvSpPr>
              <p:nvPr/>
            </p:nvSpPr>
            <p:spPr bwMode="auto">
              <a:xfrm flipH="1">
                <a:off x="1735031" y="2607100"/>
                <a:ext cx="169862" cy="364320"/>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178" name="Line 27"/>
              <p:cNvSpPr>
                <a:spLocks noChangeShapeType="1"/>
              </p:cNvSpPr>
              <p:nvPr/>
            </p:nvSpPr>
            <p:spPr bwMode="auto">
              <a:xfrm>
                <a:off x="1819168" y="1880255"/>
                <a:ext cx="127000" cy="637110"/>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179" name="Line 28"/>
              <p:cNvSpPr>
                <a:spLocks noChangeShapeType="1"/>
              </p:cNvSpPr>
              <p:nvPr/>
            </p:nvSpPr>
            <p:spPr bwMode="auto">
              <a:xfrm>
                <a:off x="1946168" y="2653763"/>
                <a:ext cx="0" cy="635315"/>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180" name="Line 29"/>
              <p:cNvSpPr>
                <a:spLocks noChangeShapeType="1"/>
              </p:cNvSpPr>
              <p:nvPr/>
            </p:nvSpPr>
            <p:spPr bwMode="auto">
              <a:xfrm>
                <a:off x="1360381" y="1925121"/>
                <a:ext cx="125412" cy="409187"/>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181" name="Line 30"/>
              <p:cNvSpPr>
                <a:spLocks noChangeShapeType="1"/>
              </p:cNvSpPr>
              <p:nvPr/>
            </p:nvSpPr>
            <p:spPr bwMode="auto">
              <a:xfrm>
                <a:off x="1360381" y="2698627"/>
                <a:ext cx="209550" cy="407392"/>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182" name="Line 31"/>
              <p:cNvSpPr>
                <a:spLocks noChangeShapeType="1"/>
              </p:cNvSpPr>
              <p:nvPr/>
            </p:nvSpPr>
            <p:spPr bwMode="auto">
              <a:xfrm>
                <a:off x="1444521" y="2470702"/>
                <a:ext cx="41275" cy="409187"/>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414" name="Line 127"/>
              <p:cNvSpPr>
                <a:spLocks noChangeShapeType="1"/>
              </p:cNvSpPr>
              <p:nvPr/>
            </p:nvSpPr>
            <p:spPr bwMode="auto">
              <a:xfrm>
                <a:off x="1668356" y="2197913"/>
                <a:ext cx="0" cy="272791"/>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415" name="Line 128"/>
              <p:cNvSpPr>
                <a:spLocks noChangeShapeType="1"/>
              </p:cNvSpPr>
              <p:nvPr/>
            </p:nvSpPr>
            <p:spPr bwMode="auto">
              <a:xfrm flipH="1">
                <a:off x="1542946" y="2287648"/>
                <a:ext cx="41275" cy="319452"/>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416" name="Line 129"/>
              <p:cNvSpPr>
                <a:spLocks noChangeShapeType="1"/>
              </p:cNvSpPr>
              <p:nvPr/>
            </p:nvSpPr>
            <p:spPr bwMode="auto">
              <a:xfrm flipV="1">
                <a:off x="1406418" y="1585930"/>
                <a:ext cx="165100" cy="362524"/>
              </a:xfrm>
              <a:prstGeom prst="line">
                <a:avLst/>
              </a:prstGeom>
              <a:noFill/>
              <a:ln w="28575">
                <a:solidFill>
                  <a:srgbClr val="95D7F5"/>
                </a:solidFill>
                <a:round/>
                <a:tailEnd type="none" w="med" len="sm"/>
              </a:ln>
            </p:spPr>
            <p:txBody>
              <a:bodyPr anchor="ctr"/>
              <a:lstStyle/>
              <a:p>
                <a:endParaRPr lang="zh-CN" altLang="en-US" sz="1200">
                  <a:latin typeface="+mn-lt"/>
                </a:endParaRPr>
              </a:p>
            </p:txBody>
          </p:sp>
          <p:sp>
            <p:nvSpPr>
              <p:cNvPr id="417" name="Line 130"/>
              <p:cNvSpPr>
                <a:spLocks noChangeShapeType="1"/>
              </p:cNvSpPr>
              <p:nvPr/>
            </p:nvSpPr>
            <p:spPr bwMode="auto">
              <a:xfrm flipH="1">
                <a:off x="1365143" y="1856924"/>
                <a:ext cx="292100" cy="0"/>
              </a:xfrm>
              <a:prstGeom prst="line">
                <a:avLst/>
              </a:prstGeom>
              <a:noFill/>
              <a:ln w="28575">
                <a:solidFill>
                  <a:schemeClr val="accent1"/>
                </a:solidFill>
                <a:round/>
                <a:tailEnd type="none" w="med" len="sm"/>
              </a:ln>
            </p:spPr>
            <p:txBody>
              <a:bodyPr anchor="ctr"/>
              <a:lstStyle/>
              <a:p>
                <a:endParaRPr lang="zh-CN" altLang="en-US" sz="1200">
                  <a:latin typeface="+mn-lt"/>
                </a:endParaRPr>
              </a:p>
            </p:txBody>
          </p:sp>
          <p:sp>
            <p:nvSpPr>
              <p:cNvPr id="418" name="Line 131"/>
              <p:cNvSpPr>
                <a:spLocks noChangeShapeType="1"/>
              </p:cNvSpPr>
              <p:nvPr/>
            </p:nvSpPr>
            <p:spPr bwMode="auto">
              <a:xfrm flipH="1">
                <a:off x="1530246" y="1630796"/>
                <a:ext cx="168275" cy="364320"/>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419" name="Line 132"/>
              <p:cNvSpPr>
                <a:spLocks noChangeShapeType="1"/>
              </p:cNvSpPr>
              <p:nvPr/>
            </p:nvSpPr>
            <p:spPr bwMode="auto">
              <a:xfrm>
                <a:off x="1614384" y="1675662"/>
                <a:ext cx="250825" cy="227923"/>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420" name="Line 133"/>
              <p:cNvSpPr>
                <a:spLocks noChangeShapeType="1"/>
              </p:cNvSpPr>
              <p:nvPr/>
            </p:nvSpPr>
            <p:spPr bwMode="auto">
              <a:xfrm>
                <a:off x="1322281" y="1585929"/>
                <a:ext cx="292100" cy="680183"/>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421" name="Line 134"/>
              <p:cNvSpPr>
                <a:spLocks noChangeShapeType="1"/>
              </p:cNvSpPr>
              <p:nvPr/>
            </p:nvSpPr>
            <p:spPr bwMode="auto">
              <a:xfrm flipH="1">
                <a:off x="1657246" y="1539267"/>
                <a:ext cx="207963" cy="500714"/>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422" name="Line 135"/>
              <p:cNvSpPr>
                <a:spLocks noChangeShapeType="1"/>
              </p:cNvSpPr>
              <p:nvPr/>
            </p:nvSpPr>
            <p:spPr bwMode="auto">
              <a:xfrm>
                <a:off x="1487381" y="1539267"/>
                <a:ext cx="127000" cy="36432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423" name="Line 137"/>
              <p:cNvSpPr>
                <a:spLocks noChangeShapeType="1"/>
              </p:cNvSpPr>
              <p:nvPr/>
            </p:nvSpPr>
            <p:spPr bwMode="auto">
              <a:xfrm flipH="1">
                <a:off x="1446109" y="1539267"/>
                <a:ext cx="293687" cy="183057"/>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424" name="Line 138"/>
              <p:cNvSpPr>
                <a:spLocks noChangeShapeType="1"/>
              </p:cNvSpPr>
              <p:nvPr/>
            </p:nvSpPr>
            <p:spPr bwMode="auto">
              <a:xfrm>
                <a:off x="1404834" y="1494398"/>
                <a:ext cx="460375" cy="136396"/>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425" name="Line 139"/>
              <p:cNvSpPr>
                <a:spLocks noChangeShapeType="1"/>
              </p:cNvSpPr>
              <p:nvPr/>
            </p:nvSpPr>
            <p:spPr bwMode="auto">
              <a:xfrm flipH="1">
                <a:off x="1220684" y="1471069"/>
                <a:ext cx="250825" cy="227923"/>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428" name="Line 143"/>
              <p:cNvSpPr>
                <a:spLocks noChangeShapeType="1"/>
              </p:cNvSpPr>
              <p:nvPr/>
            </p:nvSpPr>
            <p:spPr bwMode="auto">
              <a:xfrm flipH="1">
                <a:off x="1286449" y="1426202"/>
                <a:ext cx="84137" cy="454054"/>
              </a:xfrm>
              <a:prstGeom prst="line">
                <a:avLst/>
              </a:prstGeom>
              <a:noFill/>
              <a:ln w="28575">
                <a:solidFill>
                  <a:srgbClr val="EA3ADD"/>
                </a:solidFill>
                <a:round/>
                <a:tailEnd type="none" w="med" len="sm"/>
              </a:ln>
            </p:spPr>
            <p:txBody>
              <a:bodyPr anchor="ctr"/>
              <a:lstStyle/>
              <a:p>
                <a:endParaRPr lang="zh-CN" altLang="en-US" sz="1200">
                  <a:latin typeface="+mn-lt"/>
                </a:endParaRPr>
              </a:p>
            </p:txBody>
          </p:sp>
        </p:grpSp>
        <p:sp>
          <p:nvSpPr>
            <p:cNvPr id="213" name="AutoShape 126"/>
            <p:cNvSpPr>
              <a:spLocks noChangeArrowheads="1"/>
            </p:cNvSpPr>
            <p:nvPr/>
          </p:nvSpPr>
          <p:spPr bwMode="auto">
            <a:xfrm>
              <a:off x="3075386" y="1877120"/>
              <a:ext cx="249237" cy="181264"/>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11796480 60000 65536"/>
                <a:gd name="T10" fmla="*/ 5898240 60000 65536"/>
                <a:gd name="T11" fmla="*/ 0 60000 65536"/>
                <a:gd name="T12" fmla="*/ 3396 w 21600"/>
                <a:gd name="T13" fmla="*/ 5438 h 21600"/>
                <a:gd name="T14" fmla="*/ 18883 w 21600"/>
                <a:gd name="T15" fmla="*/ 1616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B2B2B2"/>
            </a:solidFill>
            <a:ln w="28575" algn="ctr">
              <a:solidFill>
                <a:schemeClr val="tx1"/>
              </a:solidFill>
              <a:miter lim="800000"/>
            </a:ln>
          </p:spPr>
          <p:txBody>
            <a:bodyPr wrap="none" anchor="ctr"/>
            <a:lstStyle/>
            <a:p>
              <a:endParaRPr lang="zh-CN" altLang="en-US" sz="1200">
                <a:latin typeface="+mn-lt"/>
              </a:endParaRPr>
            </a:p>
          </p:txBody>
        </p:sp>
      </p:grpSp>
      <p:pic>
        <p:nvPicPr>
          <p:cNvPr id="221" name="Picture 10" descr="箭头，第11P"/>
          <p:cNvPicPr>
            <a:picLocks noChangeAspect="1" noChangeArrowheads="1"/>
          </p:cNvPicPr>
          <p:nvPr/>
        </p:nvPicPr>
        <p:blipFill>
          <a:blip r:embed="rId9" cstate="print"/>
          <a:srcRect/>
          <a:stretch>
            <a:fillRect/>
          </a:stretch>
        </p:blipFill>
        <p:spPr bwMode="auto">
          <a:xfrm rot="16200000">
            <a:off x="5248907" y="2872755"/>
            <a:ext cx="1646407" cy="1511071"/>
          </a:xfrm>
          <a:prstGeom prst="rect">
            <a:avLst/>
          </a:prstGeom>
          <a:noFill/>
          <a:ln w="9525">
            <a:noFill/>
            <a:miter lim="800000"/>
            <a:headEnd/>
            <a:tailEnd/>
          </a:ln>
        </p:spPr>
      </p:pic>
      <p:pic>
        <p:nvPicPr>
          <p:cNvPr id="222" name="Picture 10" descr="箭头，第11P"/>
          <p:cNvPicPr>
            <a:picLocks noChangeAspect="1" noChangeArrowheads="1"/>
          </p:cNvPicPr>
          <p:nvPr/>
        </p:nvPicPr>
        <p:blipFill>
          <a:blip r:embed="rId9" cstate="print"/>
          <a:srcRect/>
          <a:stretch>
            <a:fillRect/>
          </a:stretch>
        </p:blipFill>
        <p:spPr bwMode="auto">
          <a:xfrm rot="16200000">
            <a:off x="7057116" y="2852160"/>
            <a:ext cx="1646407" cy="1511071"/>
          </a:xfrm>
          <a:prstGeom prst="rect">
            <a:avLst/>
          </a:prstGeom>
          <a:noFill/>
          <a:ln w="9525">
            <a:noFill/>
            <a:miter lim="800000"/>
            <a:headEnd/>
            <a:tailEnd/>
          </a:ln>
        </p:spPr>
      </p:pic>
      <p:sp>
        <p:nvSpPr>
          <p:cNvPr id="227" name="标题 1"/>
          <p:cNvSpPr txBox="1"/>
          <p:nvPr/>
        </p:nvSpPr>
        <p:spPr>
          <a:xfrm>
            <a:off x="580947" y="-5170"/>
            <a:ext cx="6515178"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日志采集</a:t>
            </a:r>
            <a:r>
              <a:rPr lang="en-US" altLang="zh-CN" sz="2400" b="1" kern="0" dirty="0" smtClean="0">
                <a:solidFill>
                  <a:srgbClr val="990000"/>
                </a:solidFill>
                <a:latin typeface="微软雅黑" panose="020B0503020204020204" pitchFamily="34" charset="-122"/>
                <a:ea typeface="微软雅黑" panose="020B0503020204020204" pitchFamily="34" charset="-122"/>
                <a:cs typeface="+mj-cs"/>
              </a:rPr>
              <a:t>——</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数据标准化处理</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grpSp>
        <p:nvGrpSpPr>
          <p:cNvPr id="7" name="组合 144"/>
          <p:cNvGrpSpPr/>
          <p:nvPr/>
        </p:nvGrpSpPr>
        <p:grpSpPr>
          <a:xfrm>
            <a:off x="3825884" y="1203000"/>
            <a:ext cx="1217009" cy="2558326"/>
            <a:chOff x="2107614" y="1079479"/>
            <a:chExt cx="1217009" cy="2558326"/>
          </a:xfrm>
        </p:grpSpPr>
        <p:sp>
          <p:nvSpPr>
            <p:cNvPr id="146" name="Text Box 100"/>
            <p:cNvSpPr txBox="1">
              <a:spLocks noChangeArrowheads="1"/>
            </p:cNvSpPr>
            <p:nvPr/>
          </p:nvSpPr>
          <p:spPr bwMode="auto">
            <a:xfrm>
              <a:off x="2107614" y="1079479"/>
              <a:ext cx="1111879" cy="257369"/>
            </a:xfrm>
            <a:prstGeom prst="rect">
              <a:avLst/>
            </a:prstGeom>
            <a:solidFill>
              <a:schemeClr val="folHlink"/>
            </a:solidFill>
            <a:ln w="12700">
              <a:solidFill>
                <a:srgbClr val="6C7092"/>
              </a:solidFill>
              <a:miter lim="800000"/>
            </a:ln>
          </p:spPr>
          <p:txBody>
            <a:bodyPr wrap="square" lIns="36000" tIns="36000" rIns="36000" bIns="36000">
              <a:spAutoFit/>
            </a:bodyPr>
            <a:lstStyle/>
            <a:p>
              <a:pPr algn="ctr" eaLnBrk="0" hangingPunct="0"/>
              <a:r>
                <a:rPr lang="zh-CN" altLang="en-US" sz="1200" dirty="0" smtClean="0">
                  <a:solidFill>
                    <a:schemeClr val="bg1"/>
                  </a:solidFill>
                  <a:latin typeface="+mn-lt"/>
                  <a:ea typeface="微软雅黑" panose="020B0503020204020204" pitchFamily="34" charset="-122"/>
                </a:rPr>
                <a:t>原始日志过滤</a:t>
              </a:r>
              <a:endParaRPr lang="zh-CN" altLang="en-US" sz="1200" dirty="0">
                <a:solidFill>
                  <a:schemeClr val="bg1"/>
                </a:solidFill>
                <a:latin typeface="+mn-lt"/>
                <a:ea typeface="微软雅黑" panose="020B0503020204020204" pitchFamily="34" charset="-122"/>
              </a:endParaRPr>
            </a:p>
          </p:txBody>
        </p:sp>
        <p:grpSp>
          <p:nvGrpSpPr>
            <p:cNvPr id="8" name="组合 204"/>
            <p:cNvGrpSpPr/>
            <p:nvPr/>
          </p:nvGrpSpPr>
          <p:grpSpPr>
            <a:xfrm>
              <a:off x="2246315" y="1545211"/>
              <a:ext cx="809625" cy="2092594"/>
              <a:chOff x="1220684" y="1471069"/>
              <a:chExt cx="809625" cy="2092594"/>
            </a:xfrm>
          </p:grpSpPr>
          <p:sp>
            <p:nvSpPr>
              <p:cNvPr id="149" name="Line 2"/>
              <p:cNvSpPr>
                <a:spLocks noChangeShapeType="1"/>
              </p:cNvSpPr>
              <p:nvPr/>
            </p:nvSpPr>
            <p:spPr bwMode="auto">
              <a:xfrm>
                <a:off x="1527068" y="1925124"/>
                <a:ext cx="336550" cy="227925"/>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150" name="Line 3"/>
              <p:cNvSpPr>
                <a:spLocks noChangeShapeType="1"/>
              </p:cNvSpPr>
              <p:nvPr/>
            </p:nvSpPr>
            <p:spPr bwMode="auto">
              <a:xfrm flipH="1">
                <a:off x="1360384" y="1925122"/>
                <a:ext cx="503237" cy="545582"/>
              </a:xfrm>
              <a:prstGeom prst="line">
                <a:avLst/>
              </a:prstGeom>
              <a:noFill/>
              <a:ln w="28575">
                <a:solidFill>
                  <a:srgbClr val="6C7092"/>
                </a:solidFill>
                <a:round/>
                <a:tailEnd type="none" w="med" len="sm"/>
              </a:ln>
            </p:spPr>
            <p:txBody>
              <a:bodyPr anchor="ctr"/>
              <a:lstStyle/>
              <a:p>
                <a:endParaRPr lang="zh-CN" altLang="en-US" sz="1200">
                  <a:latin typeface="+mn-lt"/>
                </a:endParaRPr>
              </a:p>
            </p:txBody>
          </p:sp>
          <p:sp>
            <p:nvSpPr>
              <p:cNvPr id="151" name="Line 4"/>
              <p:cNvSpPr>
                <a:spLocks noChangeShapeType="1"/>
              </p:cNvSpPr>
              <p:nvPr/>
            </p:nvSpPr>
            <p:spPr bwMode="auto">
              <a:xfrm>
                <a:off x="1485796" y="2244574"/>
                <a:ext cx="544513" cy="44867"/>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152" name="Line 5"/>
              <p:cNvSpPr>
                <a:spLocks noChangeShapeType="1"/>
              </p:cNvSpPr>
              <p:nvPr/>
            </p:nvSpPr>
            <p:spPr bwMode="auto">
              <a:xfrm flipH="1">
                <a:off x="1569934" y="2153047"/>
                <a:ext cx="460375" cy="226130"/>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183" name="Line 7"/>
              <p:cNvSpPr>
                <a:spLocks noChangeShapeType="1"/>
              </p:cNvSpPr>
              <p:nvPr/>
            </p:nvSpPr>
            <p:spPr bwMode="auto">
              <a:xfrm flipH="1">
                <a:off x="1403243" y="2379177"/>
                <a:ext cx="501650" cy="455848"/>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184" name="Line 8"/>
              <p:cNvSpPr>
                <a:spLocks noChangeShapeType="1"/>
              </p:cNvSpPr>
              <p:nvPr/>
            </p:nvSpPr>
            <p:spPr bwMode="auto">
              <a:xfrm>
                <a:off x="1569934" y="2470705"/>
                <a:ext cx="376237" cy="100143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185" name="Line 9"/>
              <p:cNvSpPr>
                <a:spLocks noChangeShapeType="1"/>
              </p:cNvSpPr>
              <p:nvPr/>
            </p:nvSpPr>
            <p:spPr bwMode="auto">
              <a:xfrm flipV="1">
                <a:off x="1611209" y="2562233"/>
                <a:ext cx="166687" cy="364320"/>
              </a:xfrm>
              <a:prstGeom prst="line">
                <a:avLst/>
              </a:prstGeom>
              <a:noFill/>
              <a:ln w="28575">
                <a:solidFill>
                  <a:srgbClr val="95D7F5"/>
                </a:solidFill>
                <a:round/>
                <a:tailEnd type="none" w="med" len="sm"/>
              </a:ln>
            </p:spPr>
            <p:txBody>
              <a:bodyPr anchor="ctr"/>
              <a:lstStyle/>
              <a:p>
                <a:endParaRPr lang="zh-CN" altLang="en-US" sz="1200">
                  <a:latin typeface="+mn-lt"/>
                </a:endParaRPr>
              </a:p>
            </p:txBody>
          </p:sp>
          <p:sp>
            <p:nvSpPr>
              <p:cNvPr id="192" name="Line 10"/>
              <p:cNvSpPr>
                <a:spLocks noChangeShapeType="1"/>
              </p:cNvSpPr>
              <p:nvPr/>
            </p:nvSpPr>
            <p:spPr bwMode="auto">
              <a:xfrm flipH="1" flipV="1">
                <a:off x="1444521" y="2971420"/>
                <a:ext cx="460375" cy="44866"/>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193" name="Line 11"/>
              <p:cNvSpPr>
                <a:spLocks noChangeShapeType="1"/>
              </p:cNvSpPr>
              <p:nvPr/>
            </p:nvSpPr>
            <p:spPr bwMode="auto">
              <a:xfrm flipH="1">
                <a:off x="1421026" y="2835023"/>
                <a:ext cx="525144" cy="674296"/>
              </a:xfrm>
              <a:prstGeom prst="line">
                <a:avLst/>
              </a:prstGeom>
              <a:noFill/>
              <a:ln w="28575">
                <a:solidFill>
                  <a:srgbClr val="6C7092"/>
                </a:solidFill>
                <a:round/>
                <a:tailEnd type="none" w="med" len="sm"/>
              </a:ln>
            </p:spPr>
            <p:txBody>
              <a:bodyPr anchor="ctr"/>
              <a:lstStyle/>
              <a:p>
                <a:endParaRPr lang="zh-CN" altLang="en-US" sz="1200">
                  <a:latin typeface="+mn-lt"/>
                </a:endParaRPr>
              </a:p>
            </p:txBody>
          </p:sp>
          <p:sp>
            <p:nvSpPr>
              <p:cNvPr id="194" name="Line 12"/>
              <p:cNvSpPr>
                <a:spLocks noChangeShapeType="1"/>
              </p:cNvSpPr>
              <p:nvPr/>
            </p:nvSpPr>
            <p:spPr bwMode="auto">
              <a:xfrm>
                <a:off x="1485797" y="3244212"/>
                <a:ext cx="343004" cy="240393"/>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195" name="Line 13"/>
              <p:cNvSpPr>
                <a:spLocks noChangeShapeType="1"/>
              </p:cNvSpPr>
              <p:nvPr/>
            </p:nvSpPr>
            <p:spPr bwMode="auto">
              <a:xfrm>
                <a:off x="1485796" y="3380605"/>
                <a:ext cx="125413" cy="183057"/>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196" name="Line 14"/>
              <p:cNvSpPr>
                <a:spLocks noChangeShapeType="1"/>
              </p:cNvSpPr>
              <p:nvPr/>
            </p:nvSpPr>
            <p:spPr bwMode="auto">
              <a:xfrm>
                <a:off x="1611206" y="3154475"/>
                <a:ext cx="207962" cy="43072"/>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197" name="Line 15"/>
              <p:cNvSpPr>
                <a:spLocks noChangeShapeType="1"/>
              </p:cNvSpPr>
              <p:nvPr/>
            </p:nvSpPr>
            <p:spPr bwMode="auto">
              <a:xfrm flipH="1">
                <a:off x="1735031" y="3333944"/>
                <a:ext cx="42862" cy="229719"/>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198" name="Line 16"/>
              <p:cNvSpPr>
                <a:spLocks noChangeShapeType="1"/>
              </p:cNvSpPr>
              <p:nvPr/>
            </p:nvSpPr>
            <p:spPr bwMode="auto">
              <a:xfrm flipH="1">
                <a:off x="1360384" y="2835023"/>
                <a:ext cx="166687" cy="681978"/>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211" name="Line 17"/>
              <p:cNvSpPr>
                <a:spLocks noChangeShapeType="1"/>
              </p:cNvSpPr>
              <p:nvPr/>
            </p:nvSpPr>
            <p:spPr bwMode="auto">
              <a:xfrm>
                <a:off x="1403246" y="2607099"/>
                <a:ext cx="207963" cy="138191"/>
              </a:xfrm>
              <a:prstGeom prst="line">
                <a:avLst/>
              </a:prstGeom>
              <a:noFill/>
              <a:ln w="28575">
                <a:solidFill>
                  <a:srgbClr val="434343"/>
                </a:solidFill>
                <a:round/>
                <a:tailEnd type="none" w="med" len="sm"/>
              </a:ln>
            </p:spPr>
            <p:txBody>
              <a:bodyPr anchor="ctr"/>
              <a:lstStyle/>
              <a:p>
                <a:endParaRPr lang="zh-CN" altLang="en-US" sz="1200">
                  <a:latin typeface="+mn-lt"/>
                </a:endParaRPr>
              </a:p>
            </p:txBody>
          </p:sp>
          <p:sp>
            <p:nvSpPr>
              <p:cNvPr id="212" name="Line 18"/>
              <p:cNvSpPr>
                <a:spLocks noChangeShapeType="1"/>
              </p:cNvSpPr>
              <p:nvPr/>
            </p:nvSpPr>
            <p:spPr bwMode="auto">
              <a:xfrm flipH="1" flipV="1">
                <a:off x="1319109" y="2244576"/>
                <a:ext cx="585787" cy="500716"/>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217" name="Line 19"/>
              <p:cNvSpPr>
                <a:spLocks noChangeShapeType="1"/>
              </p:cNvSpPr>
              <p:nvPr/>
            </p:nvSpPr>
            <p:spPr bwMode="auto">
              <a:xfrm flipH="1">
                <a:off x="1569932" y="2835023"/>
                <a:ext cx="293687" cy="0"/>
              </a:xfrm>
              <a:prstGeom prst="line">
                <a:avLst/>
              </a:prstGeom>
              <a:noFill/>
              <a:ln w="28575">
                <a:solidFill>
                  <a:schemeClr val="accent1"/>
                </a:solidFill>
                <a:round/>
                <a:tailEnd type="none" w="med" len="sm"/>
              </a:ln>
            </p:spPr>
            <p:txBody>
              <a:bodyPr anchor="ctr"/>
              <a:lstStyle/>
              <a:p>
                <a:endParaRPr lang="zh-CN" altLang="en-US" sz="1200">
                  <a:latin typeface="+mn-lt"/>
                </a:endParaRPr>
              </a:p>
            </p:txBody>
          </p:sp>
          <p:sp>
            <p:nvSpPr>
              <p:cNvPr id="228" name="Line 21"/>
              <p:cNvSpPr>
                <a:spLocks noChangeShapeType="1"/>
              </p:cNvSpPr>
              <p:nvPr/>
            </p:nvSpPr>
            <p:spPr bwMode="auto">
              <a:xfrm flipH="1">
                <a:off x="1360381" y="1925124"/>
                <a:ext cx="125412" cy="500716"/>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230" name="Line 23"/>
              <p:cNvSpPr>
                <a:spLocks noChangeShapeType="1"/>
              </p:cNvSpPr>
              <p:nvPr/>
            </p:nvSpPr>
            <p:spPr bwMode="auto">
              <a:xfrm>
                <a:off x="1403243" y="2971421"/>
                <a:ext cx="166688" cy="317657"/>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232" name="Line 26"/>
              <p:cNvSpPr>
                <a:spLocks noChangeShapeType="1"/>
              </p:cNvSpPr>
              <p:nvPr/>
            </p:nvSpPr>
            <p:spPr bwMode="auto">
              <a:xfrm flipH="1">
                <a:off x="1735031" y="2607100"/>
                <a:ext cx="169862" cy="364320"/>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233" name="Line 27"/>
              <p:cNvSpPr>
                <a:spLocks noChangeShapeType="1"/>
              </p:cNvSpPr>
              <p:nvPr/>
            </p:nvSpPr>
            <p:spPr bwMode="auto">
              <a:xfrm>
                <a:off x="1819168" y="1880255"/>
                <a:ext cx="127000" cy="637110"/>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251" name="Line 28"/>
              <p:cNvSpPr>
                <a:spLocks noChangeShapeType="1"/>
              </p:cNvSpPr>
              <p:nvPr/>
            </p:nvSpPr>
            <p:spPr bwMode="auto">
              <a:xfrm>
                <a:off x="1946168" y="2653763"/>
                <a:ext cx="0" cy="635315"/>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252" name="Line 29"/>
              <p:cNvSpPr>
                <a:spLocks noChangeShapeType="1"/>
              </p:cNvSpPr>
              <p:nvPr/>
            </p:nvSpPr>
            <p:spPr bwMode="auto">
              <a:xfrm>
                <a:off x="1360381" y="1925121"/>
                <a:ext cx="125412" cy="409187"/>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257" name="Line 30"/>
              <p:cNvSpPr>
                <a:spLocks noChangeShapeType="1"/>
              </p:cNvSpPr>
              <p:nvPr/>
            </p:nvSpPr>
            <p:spPr bwMode="auto">
              <a:xfrm>
                <a:off x="1360381" y="2698627"/>
                <a:ext cx="209550" cy="407392"/>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262" name="Line 31"/>
              <p:cNvSpPr>
                <a:spLocks noChangeShapeType="1"/>
              </p:cNvSpPr>
              <p:nvPr/>
            </p:nvSpPr>
            <p:spPr bwMode="auto">
              <a:xfrm>
                <a:off x="1444521" y="2470702"/>
                <a:ext cx="41275" cy="409187"/>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264" name="Line 127"/>
              <p:cNvSpPr>
                <a:spLocks noChangeShapeType="1"/>
              </p:cNvSpPr>
              <p:nvPr/>
            </p:nvSpPr>
            <p:spPr bwMode="auto">
              <a:xfrm>
                <a:off x="1668356" y="2197913"/>
                <a:ext cx="0" cy="272791"/>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265" name="Line 128"/>
              <p:cNvSpPr>
                <a:spLocks noChangeShapeType="1"/>
              </p:cNvSpPr>
              <p:nvPr/>
            </p:nvSpPr>
            <p:spPr bwMode="auto">
              <a:xfrm flipH="1">
                <a:off x="1542946" y="2287648"/>
                <a:ext cx="41275" cy="319452"/>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266" name="Line 129"/>
              <p:cNvSpPr>
                <a:spLocks noChangeShapeType="1"/>
              </p:cNvSpPr>
              <p:nvPr/>
            </p:nvSpPr>
            <p:spPr bwMode="auto">
              <a:xfrm flipV="1">
                <a:off x="1406418" y="1585930"/>
                <a:ext cx="165100" cy="362524"/>
              </a:xfrm>
              <a:prstGeom prst="line">
                <a:avLst/>
              </a:prstGeom>
              <a:noFill/>
              <a:ln w="28575">
                <a:solidFill>
                  <a:srgbClr val="95D7F5"/>
                </a:solidFill>
                <a:round/>
                <a:tailEnd type="none" w="med" len="sm"/>
              </a:ln>
            </p:spPr>
            <p:txBody>
              <a:bodyPr anchor="ctr"/>
              <a:lstStyle/>
              <a:p>
                <a:endParaRPr lang="zh-CN" altLang="en-US" sz="1200">
                  <a:latin typeface="+mn-lt"/>
                </a:endParaRPr>
              </a:p>
            </p:txBody>
          </p:sp>
          <p:sp>
            <p:nvSpPr>
              <p:cNvPr id="267" name="Line 130"/>
              <p:cNvSpPr>
                <a:spLocks noChangeShapeType="1"/>
              </p:cNvSpPr>
              <p:nvPr/>
            </p:nvSpPr>
            <p:spPr bwMode="auto">
              <a:xfrm flipH="1">
                <a:off x="1365143" y="1856924"/>
                <a:ext cx="292100" cy="0"/>
              </a:xfrm>
              <a:prstGeom prst="line">
                <a:avLst/>
              </a:prstGeom>
              <a:noFill/>
              <a:ln w="28575">
                <a:solidFill>
                  <a:schemeClr val="accent1"/>
                </a:solidFill>
                <a:round/>
                <a:tailEnd type="none" w="med" len="sm"/>
              </a:ln>
            </p:spPr>
            <p:txBody>
              <a:bodyPr anchor="ctr"/>
              <a:lstStyle/>
              <a:p>
                <a:endParaRPr lang="zh-CN" altLang="en-US" sz="1200">
                  <a:latin typeface="+mn-lt"/>
                </a:endParaRPr>
              </a:p>
            </p:txBody>
          </p:sp>
          <p:sp>
            <p:nvSpPr>
              <p:cNvPr id="268" name="Line 131"/>
              <p:cNvSpPr>
                <a:spLocks noChangeShapeType="1"/>
              </p:cNvSpPr>
              <p:nvPr/>
            </p:nvSpPr>
            <p:spPr bwMode="auto">
              <a:xfrm flipH="1">
                <a:off x="1530246" y="1630796"/>
                <a:ext cx="168275" cy="364320"/>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269" name="Line 132"/>
              <p:cNvSpPr>
                <a:spLocks noChangeShapeType="1"/>
              </p:cNvSpPr>
              <p:nvPr/>
            </p:nvSpPr>
            <p:spPr bwMode="auto">
              <a:xfrm>
                <a:off x="1614384" y="1675662"/>
                <a:ext cx="250825" cy="227923"/>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270" name="Line 133"/>
              <p:cNvSpPr>
                <a:spLocks noChangeShapeType="1"/>
              </p:cNvSpPr>
              <p:nvPr/>
            </p:nvSpPr>
            <p:spPr bwMode="auto">
              <a:xfrm>
                <a:off x="1322281" y="1585929"/>
                <a:ext cx="292100" cy="680183"/>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278" name="Line 134"/>
              <p:cNvSpPr>
                <a:spLocks noChangeShapeType="1"/>
              </p:cNvSpPr>
              <p:nvPr/>
            </p:nvSpPr>
            <p:spPr bwMode="auto">
              <a:xfrm flipH="1">
                <a:off x="1657246" y="1539267"/>
                <a:ext cx="207963" cy="500714"/>
              </a:xfrm>
              <a:prstGeom prst="line">
                <a:avLst/>
              </a:prstGeom>
              <a:noFill/>
              <a:ln w="28575">
                <a:solidFill>
                  <a:srgbClr val="EE8936"/>
                </a:solidFill>
                <a:round/>
                <a:tailEnd type="none" w="med" len="sm"/>
              </a:ln>
            </p:spPr>
            <p:txBody>
              <a:bodyPr anchor="ctr"/>
              <a:lstStyle/>
              <a:p>
                <a:endParaRPr lang="zh-CN" altLang="en-US" sz="1200">
                  <a:latin typeface="+mn-lt"/>
                </a:endParaRPr>
              </a:p>
            </p:txBody>
          </p:sp>
          <p:sp>
            <p:nvSpPr>
              <p:cNvPr id="279" name="Line 135"/>
              <p:cNvSpPr>
                <a:spLocks noChangeShapeType="1"/>
              </p:cNvSpPr>
              <p:nvPr/>
            </p:nvSpPr>
            <p:spPr bwMode="auto">
              <a:xfrm>
                <a:off x="1487381" y="1539267"/>
                <a:ext cx="127000" cy="364320"/>
              </a:xfrm>
              <a:prstGeom prst="line">
                <a:avLst/>
              </a:prstGeom>
              <a:noFill/>
              <a:ln w="28575">
                <a:solidFill>
                  <a:schemeClr val="accent2"/>
                </a:solidFill>
                <a:round/>
                <a:tailEnd type="none" w="med" len="sm"/>
              </a:ln>
            </p:spPr>
            <p:txBody>
              <a:bodyPr anchor="ctr"/>
              <a:lstStyle/>
              <a:p>
                <a:endParaRPr lang="zh-CN" altLang="en-US" sz="1200">
                  <a:latin typeface="+mn-lt"/>
                </a:endParaRPr>
              </a:p>
            </p:txBody>
          </p:sp>
          <p:sp>
            <p:nvSpPr>
              <p:cNvPr id="281" name="Line 137"/>
              <p:cNvSpPr>
                <a:spLocks noChangeShapeType="1"/>
              </p:cNvSpPr>
              <p:nvPr/>
            </p:nvSpPr>
            <p:spPr bwMode="auto">
              <a:xfrm flipH="1">
                <a:off x="1446109" y="1539267"/>
                <a:ext cx="293687" cy="183057"/>
              </a:xfrm>
              <a:prstGeom prst="line">
                <a:avLst/>
              </a:prstGeom>
              <a:noFill/>
              <a:ln w="28575">
                <a:solidFill>
                  <a:schemeClr val="hlink"/>
                </a:solidFill>
                <a:round/>
                <a:tailEnd type="none" w="med" len="sm"/>
              </a:ln>
            </p:spPr>
            <p:txBody>
              <a:bodyPr anchor="ctr"/>
              <a:lstStyle/>
              <a:p>
                <a:endParaRPr lang="zh-CN" altLang="en-US" sz="1200">
                  <a:latin typeface="+mn-lt"/>
                </a:endParaRPr>
              </a:p>
            </p:txBody>
          </p:sp>
          <p:sp>
            <p:nvSpPr>
              <p:cNvPr id="287" name="Line 138"/>
              <p:cNvSpPr>
                <a:spLocks noChangeShapeType="1"/>
              </p:cNvSpPr>
              <p:nvPr/>
            </p:nvSpPr>
            <p:spPr bwMode="auto">
              <a:xfrm>
                <a:off x="1404834" y="1494398"/>
                <a:ext cx="460375" cy="136396"/>
              </a:xfrm>
              <a:prstGeom prst="line">
                <a:avLst/>
              </a:prstGeom>
              <a:noFill/>
              <a:ln w="28575">
                <a:solidFill>
                  <a:srgbClr val="0066FF"/>
                </a:solidFill>
                <a:round/>
                <a:tailEnd type="none" w="med" len="sm"/>
              </a:ln>
            </p:spPr>
            <p:txBody>
              <a:bodyPr anchor="ctr"/>
              <a:lstStyle/>
              <a:p>
                <a:endParaRPr lang="zh-CN" altLang="en-US" sz="1200">
                  <a:latin typeface="+mn-lt"/>
                </a:endParaRPr>
              </a:p>
            </p:txBody>
          </p:sp>
          <p:sp>
            <p:nvSpPr>
              <p:cNvPr id="288" name="Line 139"/>
              <p:cNvSpPr>
                <a:spLocks noChangeShapeType="1"/>
              </p:cNvSpPr>
              <p:nvPr/>
            </p:nvSpPr>
            <p:spPr bwMode="auto">
              <a:xfrm flipH="1">
                <a:off x="1220684" y="1471069"/>
                <a:ext cx="250825" cy="227923"/>
              </a:xfrm>
              <a:prstGeom prst="line">
                <a:avLst/>
              </a:prstGeom>
              <a:noFill/>
              <a:ln w="28575">
                <a:solidFill>
                  <a:schemeClr val="accent2"/>
                </a:solidFill>
                <a:round/>
                <a:tailEnd type="none" w="med" len="sm"/>
              </a:ln>
            </p:spPr>
            <p:txBody>
              <a:bodyPr anchor="ctr"/>
              <a:lstStyle/>
              <a:p>
                <a:endParaRPr lang="zh-CN" altLang="en-US" sz="1200">
                  <a:latin typeface="+mn-lt"/>
                </a:endParaRPr>
              </a:p>
            </p:txBody>
          </p:sp>
        </p:grpSp>
        <p:sp>
          <p:nvSpPr>
            <p:cNvPr id="148" name="AutoShape 126"/>
            <p:cNvSpPr>
              <a:spLocks noChangeArrowheads="1"/>
            </p:cNvSpPr>
            <p:nvPr/>
          </p:nvSpPr>
          <p:spPr bwMode="auto">
            <a:xfrm>
              <a:off x="3075386" y="1877120"/>
              <a:ext cx="249237" cy="181264"/>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11796480 60000 65536"/>
                <a:gd name="T10" fmla="*/ 5898240 60000 65536"/>
                <a:gd name="T11" fmla="*/ 0 60000 65536"/>
                <a:gd name="T12" fmla="*/ 3396 w 21600"/>
                <a:gd name="T13" fmla="*/ 5438 h 21600"/>
                <a:gd name="T14" fmla="*/ 18883 w 21600"/>
                <a:gd name="T15" fmla="*/ 16162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B2B2B2"/>
            </a:solidFill>
            <a:ln w="28575" algn="ctr">
              <a:solidFill>
                <a:schemeClr val="tx1"/>
              </a:solidFill>
              <a:miter lim="800000"/>
            </a:ln>
          </p:spPr>
          <p:txBody>
            <a:bodyPr wrap="none" anchor="ctr"/>
            <a:lstStyle/>
            <a:p>
              <a:endParaRPr lang="zh-CN" altLang="en-US" sz="1200">
                <a:latin typeface="+mn-lt"/>
              </a:endParaRPr>
            </a:p>
          </p:txBody>
        </p:sp>
      </p:grpSp>
      <p:sp>
        <p:nvSpPr>
          <p:cNvPr id="291" name="TextBox 290"/>
          <p:cNvSpPr txBox="1"/>
          <p:nvPr/>
        </p:nvSpPr>
        <p:spPr>
          <a:xfrm>
            <a:off x="3821229" y="3863713"/>
            <a:ext cx="1175556" cy="646331"/>
          </a:xfrm>
          <a:prstGeom prst="rect">
            <a:avLst/>
          </a:prstGeom>
          <a:solidFill>
            <a:schemeClr val="accent1">
              <a:lumMod val="20000"/>
              <a:lumOff val="80000"/>
            </a:schemeClr>
          </a:solidFill>
        </p:spPr>
        <p:txBody>
          <a:bodyPr wrap="square" lIns="0" tIns="0" rIns="0" bIns="0" rtlCol="0">
            <a:spAutoFit/>
          </a:bodyPr>
          <a:lstStyle/>
          <a:p>
            <a:r>
              <a:rPr lang="zh-CN" altLang="en-US" sz="1400" dirty="0" smtClean="0">
                <a:latin typeface="微软雅黑" panose="020B0503020204020204" pitchFamily="34" charset="-122"/>
                <a:ea typeface="微软雅黑" panose="020B0503020204020204" pitchFamily="34" charset="-122"/>
              </a:rPr>
              <a:t>通过对原始日志过滤保留有意义的日志</a:t>
            </a:r>
            <a:endParaRPr lang="zh-CN" altLang="en-US" sz="1400" dirty="0">
              <a:latin typeface="微软雅黑" panose="020B0503020204020204" pitchFamily="34" charset="-122"/>
              <a:ea typeface="微软雅黑" panose="020B0503020204020204" pitchFamily="34" charset="-122"/>
            </a:endParaRPr>
          </a:p>
        </p:txBody>
      </p:sp>
    </p:spTree>
  </p:cSld>
  <p:clrMapOvr>
    <a:masterClrMapping/>
  </p:clrMapOvr>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 Box 86"/>
          <p:cNvSpPr txBox="1">
            <a:spLocks noChangeArrowheads="1"/>
          </p:cNvSpPr>
          <p:nvPr/>
        </p:nvSpPr>
        <p:spPr bwMode="auto">
          <a:xfrm>
            <a:off x="575339" y="1332466"/>
            <a:ext cx="2621517" cy="3311627"/>
          </a:xfrm>
          <a:prstGeom prst="rect">
            <a:avLst/>
          </a:prstGeom>
          <a:solidFill>
            <a:srgbClr val="CCFFCC"/>
          </a:solidFill>
          <a:ln w="9525" algn="ctr">
            <a:noFill/>
            <a:miter lim="800000"/>
          </a:ln>
        </p:spPr>
        <p:txBody>
          <a:bodyPr wrap="square" lIns="79200" tIns="39600" rIns="79200" bIns="39600">
            <a:spAutoFit/>
          </a:bodyPr>
          <a:lstStyle/>
          <a:p>
            <a:pPr marL="0" marR="0" lvl="0" indent="0" defTabSz="801370" eaLnBrk="1" fontAlgn="auto" latinLnBrk="0" hangingPunct="1">
              <a:lnSpc>
                <a:spcPct val="100000"/>
              </a:lnSpc>
              <a:spcBef>
                <a:spcPct val="50000"/>
              </a:spcBef>
              <a:spcAft>
                <a:spcPts val="0"/>
              </a:spcAft>
              <a:buClrTx/>
              <a:buSzTx/>
              <a:buFontTx/>
              <a:buNone/>
              <a:defRPr/>
            </a:pP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13</a:t>
            </a:r>
            <a:r>
              <a:rPr kumimoji="0" lang="en-US" altLang="zh-CN" sz="1000" b="0" i="0" u="none" strike="noStrike" kern="0" cap="none" spc="0" normalizeH="0" baseline="0" noProof="0" dirty="0" smtClean="0">
                <a:ln>
                  <a:noFill/>
                </a:ln>
                <a:solidFill>
                  <a:srgbClr val="000000"/>
                </a:solidFill>
                <a:effectLst/>
                <a:uLnTx/>
                <a:uFillTx/>
                <a:latin typeface="Times New Roman" panose="02020603050405020304" pitchFamily="18" charset="0"/>
              </a:rPr>
              <a:t>   </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2010/02/06 16:05:54.968 CST 129.168.60.11	%Webdenfense-4:  </a:t>
            </a:r>
            <a:b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b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2010-02-06 ; 16:07:37 ; W3SVC1 ; </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OnPreprocHeaders</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 129.168.60.194 ;  ; 129.168.60.11:8080 ; GET ; </a:t>
            </a:r>
            <a:b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b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/sca_view.asp ; id=583; exec%20master..xp_cmdshell%20'net%20user'-- ; BLOCKED: Possible SQL injection in </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querystring</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 BLOCKED: '</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xp_cmdshell</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not allowed in </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querystring</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 HTTP/1.1 ; Mozilla/4.0 (compatible; MSIE 6.0; Windows NT 5.2; SV1; .NET CLR 1.1.4322; .NET CLR 2.0.50727) ; ASPSESSIONIDAACTTARQ=PAJNMOFCHIICCCMAOEPCDMME ;  ; MONITORED: IP address (previous alert) ; </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Referer</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 ; </a:t>
            </a:r>
            <a:b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b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User-Agent: 'Mozilla/4.0 (compatible; MSIE 6.0; Windows NT 5.2; SV1; .NET CLR 1.1.4322; .NET CLR 2.0.50727)' ; </a:t>
            </a:r>
            <a:b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b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From: '' ; Accept-Language: '</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zh-cn</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 Accept: 'image/gif, image/x-</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xbitmap</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image/jpeg, image/</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pjpeg</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 ; Content-Type: ''</a:t>
            </a:r>
            <a:endPar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endParaRPr>
          </a:p>
        </p:txBody>
      </p:sp>
      <p:graphicFrame>
        <p:nvGraphicFramePr>
          <p:cNvPr id="6" name="Group 91"/>
          <p:cNvGraphicFramePr>
            <a:graphicFrameLocks noGrp="1"/>
          </p:cNvGraphicFramePr>
          <p:nvPr/>
        </p:nvGraphicFramePr>
        <p:xfrm>
          <a:off x="3721397" y="1562501"/>
          <a:ext cx="5124891" cy="2822448"/>
        </p:xfrm>
        <a:graphic>
          <a:graphicData uri="http://schemas.openxmlformats.org/drawingml/2006/table">
            <a:tbl>
              <a:tblPr/>
              <a:tblGrid>
                <a:gridCol w="1048478"/>
                <a:gridCol w="1330979"/>
                <a:gridCol w="2745434"/>
              </a:tblGrid>
              <a:tr h="182563">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zh-CN" altLang="en-US" sz="1200" b="0" i="0" u="none" strike="noStrike" cap="none" normalizeH="0" baseline="0" dirty="0" smtClean="0">
                          <a:ln>
                            <a:noFill/>
                          </a:ln>
                          <a:solidFill>
                            <a:schemeClr val="tx1"/>
                          </a:solidFill>
                          <a:effectLst/>
                          <a:latin typeface="华文细黑" pitchFamily="2" charset="-122"/>
                          <a:ea typeface="华文细黑" pitchFamily="2" charset="-122"/>
                        </a:rPr>
                        <a:t>原始字段</a:t>
                      </a:r>
                      <a:endParaRPr kumimoji="0" lang="zh-CN" altLang="en-US" sz="1200" b="0" i="0" u="none" strike="noStrike" cap="none" normalizeH="0" baseline="0" dirty="0" smtClean="0">
                        <a:ln>
                          <a:noFill/>
                        </a:ln>
                        <a:solidFill>
                          <a:schemeClr val="tx1"/>
                        </a:solidFill>
                        <a:effectLst/>
                        <a:latin typeface="华文细黑" pitchFamily="2" charset="-122"/>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CC">
                            <a:gamma/>
                            <a:shade val="82353"/>
                            <a:invGamma/>
                          </a:srgbClr>
                        </a:gs>
                        <a:gs pos="100000">
                          <a:srgbClr val="FFFFCC"/>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zh-CN" altLang="en-US" sz="1200" b="0" i="0" u="none" strike="noStrike" cap="none" normalizeH="0" baseline="0" smtClean="0">
                          <a:ln>
                            <a:noFill/>
                          </a:ln>
                          <a:solidFill>
                            <a:schemeClr val="tx1"/>
                          </a:solidFill>
                          <a:effectLst/>
                          <a:latin typeface="华文细黑" pitchFamily="2" charset="-122"/>
                          <a:ea typeface="华文细黑" pitchFamily="2" charset="-122"/>
                        </a:rPr>
                        <a:t>原始字段说明</a:t>
                      </a:r>
                      <a:endParaRPr kumimoji="0" lang="zh-CN" altLang="en-US" sz="1200" b="0"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CC">
                            <a:gamma/>
                            <a:shade val="82353"/>
                            <a:invGamma/>
                          </a:srgbClr>
                        </a:gs>
                        <a:gs pos="100000">
                          <a:srgbClr val="FFFFCC"/>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zh-CN" altLang="en-US" sz="1200" b="0" i="0" u="none" strike="noStrike" cap="none" normalizeH="0" baseline="0" smtClean="0">
                          <a:ln>
                            <a:noFill/>
                          </a:ln>
                          <a:solidFill>
                            <a:schemeClr val="tx1"/>
                          </a:solidFill>
                          <a:effectLst/>
                          <a:latin typeface="华文细黑" pitchFamily="2" charset="-122"/>
                          <a:ea typeface="华文细黑" pitchFamily="2" charset="-122"/>
                        </a:rPr>
                        <a:t>日志定制化后的标识</a:t>
                      </a:r>
                      <a:endParaRPr kumimoji="0" lang="zh-CN" altLang="en-US" sz="1200" b="0"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CC">
                            <a:gamma/>
                            <a:shade val="82353"/>
                            <a:invGamma/>
                          </a:srgbClr>
                        </a:gs>
                        <a:gs pos="100000">
                          <a:srgbClr val="FFFFCC"/>
                        </a:gs>
                      </a:gsLst>
                      <a:lin ang="0" scaled="1"/>
                    </a:gradFill>
                  </a:tcPr>
                </a:tc>
              </a:tr>
              <a:tr h="228600">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13</a:t>
                      </a:r>
                      <a:endPar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rPr>
                        <a:t>收到</a:t>
                      </a:r>
                      <a:r>
                        <a:rPr kumimoji="0" lang="en-US" altLang="en-US" sz="1000" b="1" i="0" u="none" strike="noStrike" cap="none" normalizeH="0" baseline="0" dirty="0" err="1" smtClean="0">
                          <a:ln>
                            <a:noFill/>
                          </a:ln>
                          <a:solidFill>
                            <a:schemeClr val="tx1"/>
                          </a:solidFill>
                          <a:effectLst/>
                          <a:latin typeface="华文细黑" pitchFamily="2" charset="-122"/>
                          <a:ea typeface="华文细黑" pitchFamily="2" charset="-122"/>
                        </a:rPr>
                        <a:t>webdefense</a:t>
                      </a:r>
                      <a:r>
                        <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rPr>
                        <a:t>事件日志的顺序号</a:t>
                      </a:r>
                      <a:endPar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不需要定制化，系统自动过滤</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285750">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smtClean="0">
                          <a:ln>
                            <a:noFill/>
                          </a:ln>
                          <a:solidFill>
                            <a:schemeClr val="tx1"/>
                          </a:solidFill>
                          <a:effectLst/>
                          <a:latin typeface="Times New Roman" panose="02020603050405020304" pitchFamily="18" charset="0"/>
                          <a:ea typeface="华文细黑" pitchFamily="2" charset="-122"/>
                        </a:rPr>
                        <a:t>2010/02/06 16:05:54.968 CST </a:t>
                      </a:r>
                      <a:endParaRPr kumimoji="0" lang="zh-CN" altLang="en-US" sz="800" b="0" i="0" u="none" strike="noStrike" cap="none" normalizeH="0" baseline="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900" b="1" i="0" u="none" strike="noStrike" cap="none" normalizeH="0" baseline="0" dirty="0" smtClean="0">
                          <a:ln>
                            <a:noFill/>
                          </a:ln>
                          <a:solidFill>
                            <a:schemeClr val="tx1"/>
                          </a:solidFill>
                          <a:effectLst/>
                          <a:latin typeface="华文细黑" pitchFamily="2" charset="-122"/>
                          <a:ea typeface="华文细黑" pitchFamily="2" charset="-122"/>
                        </a:rPr>
                        <a:t>收到</a:t>
                      </a:r>
                      <a:r>
                        <a:rPr kumimoji="0" lang="en-US" altLang="en-US" sz="900" b="1" i="0" u="none" strike="noStrike" cap="none" normalizeH="0" baseline="0" dirty="0" err="1" smtClean="0">
                          <a:ln>
                            <a:noFill/>
                          </a:ln>
                          <a:solidFill>
                            <a:schemeClr val="tx1"/>
                          </a:solidFill>
                          <a:effectLst/>
                          <a:latin typeface="华文细黑" pitchFamily="2" charset="-122"/>
                          <a:ea typeface="华文细黑" pitchFamily="2" charset="-122"/>
                        </a:rPr>
                        <a:t>webdefense</a:t>
                      </a:r>
                      <a:r>
                        <a:rPr kumimoji="0" lang="zh-CN" altLang="en-US" sz="900" b="1" i="0" u="none" strike="noStrike" cap="none" normalizeH="0" baseline="0" dirty="0" smtClean="0">
                          <a:ln>
                            <a:noFill/>
                          </a:ln>
                          <a:solidFill>
                            <a:schemeClr val="tx1"/>
                          </a:solidFill>
                          <a:effectLst/>
                          <a:latin typeface="华文细黑" pitchFamily="2" charset="-122"/>
                          <a:ea typeface="华文细黑" pitchFamily="2" charset="-122"/>
                        </a:rPr>
                        <a:t>事件日志的时间</a:t>
                      </a:r>
                      <a:endParaRPr kumimoji="0" lang="zh-CN" altLang="en-US" sz="900" b="1" i="0" u="none" strike="noStrike" cap="none" normalizeH="0" baseline="0" dirty="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不需要定制化，系统自动过滤</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319088">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smtClean="0">
                          <a:ln>
                            <a:noFill/>
                          </a:ln>
                          <a:solidFill>
                            <a:schemeClr val="tx1"/>
                          </a:solidFill>
                          <a:effectLst/>
                          <a:latin typeface="Times New Roman" panose="02020603050405020304" pitchFamily="18" charset="0"/>
                          <a:ea typeface="华文细黑" pitchFamily="2" charset="-122"/>
                        </a:rPr>
                        <a:t>129.168.60.11</a:t>
                      </a:r>
                      <a:endParaRPr kumimoji="0" lang="zh-CN" altLang="en-US" sz="800" b="0" i="0" u="none" strike="noStrike" cap="none" normalizeH="0" baseline="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rPr>
                        <a:t>收事件日志源（设备）</a:t>
                      </a:r>
                      <a:r>
                        <a:rPr kumimoji="0" lang="en-US" altLang="zh-CN" sz="1000" b="1" i="0" u="none" strike="noStrike" cap="none" normalizeH="0" baseline="0" dirty="0" smtClean="0">
                          <a:ln>
                            <a:noFill/>
                          </a:ln>
                          <a:solidFill>
                            <a:schemeClr val="tx1"/>
                          </a:solidFill>
                          <a:effectLst/>
                          <a:latin typeface="华文细黑" pitchFamily="2" charset="-122"/>
                          <a:ea typeface="华文细黑" pitchFamily="2" charset="-122"/>
                        </a:rPr>
                        <a:t>IP</a:t>
                      </a:r>
                      <a:r>
                        <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rPr>
                        <a:t>地址</a:t>
                      </a:r>
                      <a:endPar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不需要定制化，系统自动识别设备</a:t>
                      </a:r>
                      <a:r>
                        <a:rPr kumimoji="0" lang="en-US" altLang="zh-CN" sz="1000" b="1" i="0" u="none" strike="noStrike" cap="none" normalizeH="0" baseline="0" dirty="0" smtClean="0">
                          <a:ln>
                            <a:noFill/>
                          </a:ln>
                          <a:solidFill>
                            <a:schemeClr val="tx2"/>
                          </a:solidFill>
                          <a:effectLst/>
                          <a:latin typeface="华文细黑" pitchFamily="2" charset="-122"/>
                          <a:ea typeface="华文细黑" pitchFamily="2" charset="-122"/>
                        </a:rPr>
                        <a:t>IP</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地址</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138113">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%Webdenfense-4</a:t>
                      </a:r>
                      <a:endParaRPr kumimoji="0" lang="zh-CN" altLang="en-US" sz="800" b="0" i="0" u="none" strike="noStrike" cap="none" normalizeH="0" baseline="0" dirty="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rPr>
                        <a:t>软件版本信息</a:t>
                      </a:r>
                      <a:endPar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软件版本信息</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139700">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smtClean="0">
                          <a:ln>
                            <a:noFill/>
                          </a:ln>
                          <a:solidFill>
                            <a:schemeClr val="tx1"/>
                          </a:solidFill>
                          <a:effectLst/>
                          <a:latin typeface="Times New Roman" panose="02020603050405020304" pitchFamily="18" charset="0"/>
                          <a:ea typeface="华文细黑" pitchFamily="2" charset="-122"/>
                        </a:rPr>
                        <a:t>2010-02-06 ; 16:07:37 </a:t>
                      </a:r>
                      <a:endParaRPr kumimoji="0" lang="zh-CN" altLang="en-US" sz="800" b="0" i="0" u="none" strike="noStrike" cap="none" normalizeH="0" baseline="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rPr>
                        <a:t>事件时间戳</a:t>
                      </a:r>
                      <a:endPar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定制化定制事件发生时间格式</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136525">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smtClean="0">
                          <a:ln>
                            <a:noFill/>
                          </a:ln>
                          <a:solidFill>
                            <a:schemeClr val="tx1"/>
                          </a:solidFill>
                          <a:effectLst/>
                          <a:latin typeface="Times New Roman" panose="02020603050405020304" pitchFamily="18" charset="0"/>
                          <a:ea typeface="华文细黑" pitchFamily="2" charset="-122"/>
                        </a:rPr>
                        <a:t>W3SVC1</a:t>
                      </a:r>
                      <a:endParaRPr kumimoji="0" lang="zh-CN" altLang="en-US" sz="800" b="0" i="0" u="none" strike="noStrike" cap="none" normalizeH="0" baseline="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en-US" altLang="zh-CN" sz="1000" b="1" i="0" u="none" strike="noStrike" cap="none" normalizeH="0" baseline="0" dirty="0" smtClean="0">
                          <a:ln>
                            <a:noFill/>
                          </a:ln>
                          <a:solidFill>
                            <a:schemeClr val="tx1"/>
                          </a:solidFill>
                          <a:effectLst/>
                          <a:latin typeface="华文细黑" pitchFamily="2" charset="-122"/>
                          <a:ea typeface="华文细黑" pitchFamily="2" charset="-122"/>
                        </a:rPr>
                        <a:t>Web</a:t>
                      </a:r>
                      <a:r>
                        <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rPr>
                        <a:t>服务器信息</a:t>
                      </a:r>
                      <a:endPar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en-US" altLang="zh-CN" sz="1000" b="1" i="0" u="none" strike="noStrike" cap="none" normalizeH="0" baseline="0" smtClean="0">
                          <a:ln>
                            <a:noFill/>
                          </a:ln>
                          <a:solidFill>
                            <a:schemeClr val="tx2"/>
                          </a:solidFill>
                          <a:effectLst/>
                          <a:latin typeface="华文细黑" pitchFamily="2" charset="-122"/>
                          <a:ea typeface="华文细黑" pitchFamily="2" charset="-122"/>
                        </a:rPr>
                        <a:t>Web</a:t>
                      </a:r>
                      <a:r>
                        <a:rPr kumimoji="0" lang="zh-CN" altLang="en-US" sz="1000" b="1" i="0" u="none" strike="noStrike" cap="none" normalizeH="0" baseline="0" smtClean="0">
                          <a:ln>
                            <a:noFill/>
                          </a:ln>
                          <a:solidFill>
                            <a:schemeClr val="tx2"/>
                          </a:solidFill>
                          <a:effectLst/>
                          <a:latin typeface="华文细黑" pitchFamily="2" charset="-122"/>
                          <a:ea typeface="华文细黑" pitchFamily="2" charset="-122"/>
                        </a:rPr>
                        <a:t>服务器信息</a:t>
                      </a:r>
                      <a:endParaRPr kumimoji="0" lang="zh-CN" altLang="en-US" sz="1000" b="1" i="0" u="none" strike="noStrike" cap="none" normalizeH="0" baseline="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176213">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dirty="0" err="1" smtClean="0">
                          <a:ln>
                            <a:noFill/>
                          </a:ln>
                          <a:solidFill>
                            <a:schemeClr val="tx1"/>
                          </a:solidFill>
                          <a:effectLst/>
                          <a:latin typeface="Times New Roman" panose="02020603050405020304" pitchFamily="18" charset="0"/>
                          <a:ea typeface="华文细黑" pitchFamily="2" charset="-122"/>
                        </a:rPr>
                        <a:t>OnPreprocHeaders</a:t>
                      </a: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 </a:t>
                      </a:r>
                      <a:endParaRPr kumimoji="0" lang="zh-CN" altLang="en-US" sz="800" b="0" i="0" u="none" strike="noStrike" cap="none" normalizeH="0" baseline="0" dirty="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smtClean="0">
                          <a:ln>
                            <a:noFill/>
                          </a:ln>
                          <a:solidFill>
                            <a:schemeClr val="tx1"/>
                          </a:solidFill>
                          <a:effectLst/>
                          <a:latin typeface="华文细黑" pitchFamily="2" charset="-122"/>
                          <a:ea typeface="华文细黑" pitchFamily="2" charset="-122"/>
                        </a:rPr>
                        <a:t>日志产生模块</a:t>
                      </a:r>
                      <a:endParaRPr kumimoji="0" lang="zh-CN" altLang="en-US" sz="1000" b="1"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日志产生模块</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139700">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129.168.60.194 </a:t>
                      </a:r>
                      <a:endParaRPr kumimoji="0" lang="zh-CN" altLang="en-US" sz="800" b="0" i="0" u="none" strike="noStrike" cap="none" normalizeH="0" baseline="0" dirty="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smtClean="0">
                          <a:ln>
                            <a:noFill/>
                          </a:ln>
                          <a:solidFill>
                            <a:schemeClr val="tx1"/>
                          </a:solidFill>
                          <a:effectLst/>
                          <a:latin typeface="华文细黑" pitchFamily="2" charset="-122"/>
                          <a:ea typeface="华文细黑" pitchFamily="2" charset="-122"/>
                        </a:rPr>
                        <a:t>事件源</a:t>
                      </a:r>
                      <a:r>
                        <a:rPr kumimoji="0" lang="en-US" altLang="zh-CN" sz="1000" b="1" i="0" u="none" strike="noStrike" cap="none" normalizeH="0" baseline="0" smtClean="0">
                          <a:ln>
                            <a:noFill/>
                          </a:ln>
                          <a:solidFill>
                            <a:schemeClr val="tx1"/>
                          </a:solidFill>
                          <a:effectLst/>
                          <a:latin typeface="华文细黑" pitchFamily="2" charset="-122"/>
                          <a:ea typeface="华文细黑" pitchFamily="2" charset="-122"/>
                        </a:rPr>
                        <a:t>IP</a:t>
                      </a:r>
                      <a:r>
                        <a:rPr kumimoji="0" lang="zh-CN" altLang="en-US" sz="1000" b="1" i="0" u="none" strike="noStrike" cap="none" normalizeH="0" baseline="0" smtClean="0">
                          <a:ln>
                            <a:noFill/>
                          </a:ln>
                          <a:solidFill>
                            <a:schemeClr val="tx1"/>
                          </a:solidFill>
                          <a:effectLst/>
                          <a:latin typeface="华文细黑" pitchFamily="2" charset="-122"/>
                          <a:ea typeface="华文细黑" pitchFamily="2" charset="-122"/>
                        </a:rPr>
                        <a:t>地址</a:t>
                      </a:r>
                      <a:endParaRPr kumimoji="0" lang="zh-CN" altLang="en-US" sz="1000" b="1"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 赋值</a:t>
                      </a:r>
                      <a:r>
                        <a:rPr kumimoji="0" lang="en-US" altLang="zh-CN" sz="1000" b="1" i="0" u="none" strike="noStrike" cap="none" normalizeH="0" baseline="0" dirty="0" err="1" smtClean="0">
                          <a:ln>
                            <a:noFill/>
                          </a:ln>
                          <a:solidFill>
                            <a:schemeClr val="tx2"/>
                          </a:solidFill>
                          <a:effectLst/>
                          <a:latin typeface="华文细黑" pitchFamily="2" charset="-122"/>
                          <a:ea typeface="华文细黑" pitchFamily="2" charset="-122"/>
                        </a:rPr>
                        <a:t>sadd</a:t>
                      </a:r>
                      <a:r>
                        <a:rPr kumimoji="0" lang="en-US" altLang="zh-CN" sz="1000" b="1" i="0" u="none" strike="noStrike" cap="none" normalizeH="0" baseline="0" dirty="0" smtClean="0">
                          <a:ln>
                            <a:noFill/>
                          </a:ln>
                          <a:solidFill>
                            <a:schemeClr val="tx2"/>
                          </a:solidFill>
                          <a:effectLst/>
                          <a:latin typeface="华文细黑" pitchFamily="2" charset="-122"/>
                          <a:ea typeface="华文细黑" pitchFamily="2" charset="-122"/>
                        </a:rPr>
                        <a:t> </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变量，用于识别事件发生源</a:t>
                      </a:r>
                      <a:r>
                        <a:rPr kumimoji="0" lang="en-US" altLang="zh-CN" sz="1000" b="1" i="0" u="none" strike="noStrike" cap="none" normalizeH="0" baseline="0" dirty="0" smtClean="0">
                          <a:ln>
                            <a:noFill/>
                          </a:ln>
                          <a:solidFill>
                            <a:schemeClr val="tx2"/>
                          </a:solidFill>
                          <a:effectLst/>
                          <a:latin typeface="华文细黑" pitchFamily="2" charset="-122"/>
                          <a:ea typeface="华文细黑" pitchFamily="2" charset="-122"/>
                        </a:rPr>
                        <a:t>IP</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地址</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227013">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129.168.60.11:8080</a:t>
                      </a:r>
                      <a:endParaRPr kumimoji="0" lang="zh-CN" altLang="en-US" sz="800" b="0" i="0" u="none" strike="noStrike" cap="none" normalizeH="0" baseline="0" dirty="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smtClean="0">
                          <a:ln>
                            <a:noFill/>
                          </a:ln>
                          <a:solidFill>
                            <a:schemeClr val="tx1"/>
                          </a:solidFill>
                          <a:effectLst/>
                          <a:latin typeface="华文细黑" pitchFamily="2" charset="-122"/>
                          <a:ea typeface="华文细黑" pitchFamily="2" charset="-122"/>
                        </a:rPr>
                        <a:t>事件主机</a:t>
                      </a:r>
                      <a:r>
                        <a:rPr kumimoji="0" lang="en-US" altLang="zh-CN" sz="1000" b="1" i="0" u="none" strike="noStrike" cap="none" normalizeH="0" baseline="0" smtClean="0">
                          <a:ln>
                            <a:noFill/>
                          </a:ln>
                          <a:solidFill>
                            <a:schemeClr val="tx1"/>
                          </a:solidFill>
                          <a:effectLst/>
                          <a:latin typeface="华文细黑" pitchFamily="2" charset="-122"/>
                          <a:ea typeface="华文细黑" pitchFamily="2" charset="-122"/>
                        </a:rPr>
                        <a:t>IP</a:t>
                      </a:r>
                      <a:r>
                        <a:rPr kumimoji="0" lang="zh-CN" altLang="en-US" sz="1000" b="1" i="0" u="none" strike="noStrike" cap="none" normalizeH="0" baseline="0" smtClean="0">
                          <a:ln>
                            <a:noFill/>
                          </a:ln>
                          <a:solidFill>
                            <a:schemeClr val="tx1"/>
                          </a:solidFill>
                          <a:effectLst/>
                          <a:latin typeface="华文细黑" pitchFamily="2" charset="-122"/>
                          <a:ea typeface="华文细黑" pitchFamily="2" charset="-122"/>
                        </a:rPr>
                        <a:t>和端口</a:t>
                      </a:r>
                      <a:endParaRPr kumimoji="0" lang="zh-CN" altLang="en-US" sz="1000" b="1"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赋值</a:t>
                      </a:r>
                      <a:r>
                        <a:rPr kumimoji="0" lang="en-US" altLang="zh-CN" sz="1000" b="1" i="0" u="none" strike="noStrike" cap="none" normalizeH="0" baseline="0" dirty="0" err="1" smtClean="0">
                          <a:ln>
                            <a:noFill/>
                          </a:ln>
                          <a:solidFill>
                            <a:schemeClr val="tx2"/>
                          </a:solidFill>
                          <a:effectLst/>
                          <a:latin typeface="华文细黑" pitchFamily="2" charset="-122"/>
                          <a:ea typeface="华文细黑" pitchFamily="2" charset="-122"/>
                        </a:rPr>
                        <a:t>dadd</a:t>
                      </a:r>
                      <a:r>
                        <a:rPr kumimoji="0" lang="en-US" altLang="zh-CN" sz="1000" b="1" i="0" u="none" strike="noStrike" cap="none" normalizeH="0" baseline="0" dirty="0" smtClean="0">
                          <a:ln>
                            <a:noFill/>
                          </a:ln>
                          <a:solidFill>
                            <a:schemeClr val="tx2"/>
                          </a:solidFill>
                          <a:effectLst/>
                          <a:latin typeface="华文细黑" pitchFamily="2" charset="-122"/>
                          <a:ea typeface="华文细黑" pitchFamily="2" charset="-122"/>
                        </a:rPr>
                        <a:t> </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变量，用于识别事件发生目的</a:t>
                      </a:r>
                      <a:r>
                        <a:rPr kumimoji="0" lang="en-US" altLang="zh-CN" sz="1000" b="1" i="0" u="none" strike="noStrike" cap="none" normalizeH="0" baseline="0" dirty="0" smtClean="0">
                          <a:ln>
                            <a:noFill/>
                          </a:ln>
                          <a:solidFill>
                            <a:schemeClr val="tx2"/>
                          </a:solidFill>
                          <a:effectLst/>
                          <a:latin typeface="华文细黑" pitchFamily="2" charset="-122"/>
                          <a:ea typeface="华文细黑" pitchFamily="2" charset="-122"/>
                        </a:rPr>
                        <a:t>IP</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地址</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bl>
          </a:graphicData>
        </a:graphic>
      </p:graphicFrame>
      <p:sp>
        <p:nvSpPr>
          <p:cNvPr id="7" name="Text Box 85"/>
          <p:cNvSpPr txBox="1">
            <a:spLocks noChangeArrowheads="1"/>
          </p:cNvSpPr>
          <p:nvPr/>
        </p:nvSpPr>
        <p:spPr bwMode="auto">
          <a:xfrm>
            <a:off x="649288" y="1043550"/>
            <a:ext cx="5916612" cy="264639"/>
          </a:xfrm>
          <a:prstGeom prst="rect">
            <a:avLst/>
          </a:prstGeom>
          <a:noFill/>
          <a:ln w="9525" algn="ctr">
            <a:noFill/>
            <a:miter lim="800000"/>
          </a:ln>
        </p:spPr>
        <p:txBody>
          <a:bodyPr wrap="square" lIns="79200" tIns="39600" rIns="79200" bIns="39600">
            <a:spAutoFit/>
          </a:bodyPr>
          <a:lstStyle/>
          <a:p>
            <a:pPr marL="0" marR="0" lvl="0" indent="0" defTabSz="801370" eaLnBrk="1" fontAlgn="auto" latinLnBrk="0" hangingPunct="1">
              <a:lnSpc>
                <a:spcPct val="100000"/>
              </a:lnSpc>
              <a:spcBef>
                <a:spcPct val="50000"/>
              </a:spcBef>
              <a:spcAft>
                <a:spcPts val="0"/>
              </a:spcAft>
              <a:buClr>
                <a:srgbClr val="990000"/>
              </a:buClr>
              <a:buSzPct val="80000"/>
              <a:buFont typeface="Wingdings" panose="05000000000000000000" pitchFamily="2" charset="2"/>
              <a:buChar char="p"/>
              <a:defRPr/>
            </a:pPr>
            <a:r>
              <a:rPr lang="zh-CN" altLang="en-US" sz="1200" b="1" kern="0" dirty="0" smtClean="0">
                <a:solidFill>
                  <a:srgbClr val="000000"/>
                </a:solidFill>
                <a:latin typeface="华文细黑" pitchFamily="2" charset="-122"/>
              </a:rPr>
              <a:t>平台</a:t>
            </a:r>
            <a:r>
              <a:rPr kumimoji="0" lang="zh-CN" altLang="en-US" sz="1200" b="1" i="0" u="none" strike="noStrike" kern="0" cap="none" spc="0" normalizeH="0" baseline="0" noProof="0" dirty="0" smtClean="0">
                <a:ln>
                  <a:noFill/>
                </a:ln>
                <a:solidFill>
                  <a:srgbClr val="000000"/>
                </a:solidFill>
                <a:effectLst/>
                <a:uLnTx/>
                <a:uFillTx/>
                <a:latin typeface="华文细黑" pitchFamily="2" charset="-122"/>
              </a:rPr>
              <a:t>通过</a:t>
            </a:r>
            <a:r>
              <a:rPr kumimoji="0" lang="en-US" altLang="zh-CN" sz="1200" b="1" i="0" u="none" strike="noStrike" kern="0" cap="none" spc="0" normalizeH="0" baseline="0" noProof="0" dirty="0" err="1" smtClean="0">
                <a:ln>
                  <a:noFill/>
                </a:ln>
                <a:solidFill>
                  <a:srgbClr val="000000"/>
                </a:solidFill>
                <a:effectLst/>
                <a:uLnTx/>
                <a:uFillTx/>
                <a:latin typeface="华文细黑" pitchFamily="2" charset="-122"/>
              </a:rPr>
              <a:t>sftp</a:t>
            </a:r>
            <a:r>
              <a:rPr kumimoji="0" lang="zh-CN" altLang="en-US" sz="1200" b="1" i="0" u="none" strike="noStrike" kern="0" cap="none" spc="0" normalizeH="0" baseline="0" noProof="0" dirty="0" smtClean="0">
                <a:ln>
                  <a:noFill/>
                </a:ln>
                <a:solidFill>
                  <a:srgbClr val="000000"/>
                </a:solidFill>
                <a:effectLst/>
                <a:uLnTx/>
                <a:uFillTx/>
                <a:latin typeface="华文细黑" pitchFamily="2" charset="-122"/>
              </a:rPr>
              <a:t>方式采集到</a:t>
            </a:r>
            <a:r>
              <a:rPr kumimoji="0" lang="en-US" altLang="zh-CN" sz="1200" b="1" i="0" u="none" strike="noStrike" kern="0" cap="none" spc="0" normalizeH="0" baseline="0" noProof="0" dirty="0" smtClean="0">
                <a:ln>
                  <a:noFill/>
                </a:ln>
                <a:solidFill>
                  <a:srgbClr val="000000"/>
                </a:solidFill>
                <a:effectLst/>
                <a:uLnTx/>
                <a:uFillTx/>
                <a:latin typeface="华文细黑" pitchFamily="2" charset="-122"/>
              </a:rPr>
              <a:t>web </a:t>
            </a:r>
            <a:r>
              <a:rPr kumimoji="0" lang="zh-CN" altLang="en-US" sz="1200" b="1" i="0" u="none" strike="noStrike" kern="0" cap="none" spc="0" normalizeH="0" baseline="0" noProof="0" dirty="0" smtClean="0">
                <a:ln>
                  <a:noFill/>
                </a:ln>
                <a:solidFill>
                  <a:srgbClr val="000000"/>
                </a:solidFill>
                <a:effectLst/>
                <a:uLnTx/>
                <a:uFillTx/>
                <a:latin typeface="华文细黑" pitchFamily="2" charset="-122"/>
              </a:rPr>
              <a:t>安全防护软件</a:t>
            </a:r>
            <a:r>
              <a:rPr kumimoji="0" lang="en-US" altLang="zh-CN" sz="1200" b="1" i="0" u="none" strike="noStrike" kern="0" cap="none" spc="0" normalizeH="0" baseline="0" noProof="0" dirty="0" err="1" smtClean="0">
                <a:ln>
                  <a:noFill/>
                </a:ln>
                <a:solidFill>
                  <a:srgbClr val="000000"/>
                </a:solidFill>
                <a:effectLst/>
                <a:uLnTx/>
                <a:uFillTx/>
                <a:latin typeface="华文细黑" pitchFamily="2" charset="-122"/>
              </a:rPr>
              <a:t>webdefense</a:t>
            </a:r>
            <a:r>
              <a:rPr kumimoji="0" lang="zh-CN" altLang="en-US" sz="1200" b="1" i="0" u="none" strike="noStrike" kern="0" cap="none" spc="0" normalizeH="0" baseline="0" noProof="0" dirty="0" smtClean="0">
                <a:ln>
                  <a:noFill/>
                </a:ln>
                <a:solidFill>
                  <a:srgbClr val="000000"/>
                </a:solidFill>
                <a:effectLst/>
                <a:uLnTx/>
                <a:uFillTx/>
                <a:latin typeface="华文细黑" pitchFamily="2" charset="-122"/>
              </a:rPr>
              <a:t>的原始日志样本</a:t>
            </a:r>
            <a:endParaRPr kumimoji="0" lang="zh-CN" altLang="en-US" sz="1200" b="1" i="0" u="none" strike="noStrike" kern="0" cap="none" spc="0" normalizeH="0" baseline="0" noProof="0" dirty="0" smtClean="0">
              <a:ln>
                <a:noFill/>
              </a:ln>
              <a:solidFill>
                <a:srgbClr val="000000"/>
              </a:solidFill>
              <a:effectLst/>
              <a:uLnTx/>
              <a:uFillTx/>
              <a:latin typeface="华文细黑" pitchFamily="2" charset="-122"/>
            </a:endParaRPr>
          </a:p>
        </p:txBody>
      </p:sp>
      <p:sp>
        <p:nvSpPr>
          <p:cNvPr id="10" name="标题 1"/>
          <p:cNvSpPr txBox="1"/>
          <p:nvPr/>
        </p:nvSpPr>
        <p:spPr>
          <a:xfrm>
            <a:off x="580947" y="-5170"/>
            <a:ext cx="6515178"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日志采集</a:t>
            </a:r>
            <a:r>
              <a:rPr lang="en-US" altLang="zh-CN" sz="2400" b="1" kern="0" dirty="0" smtClean="0">
                <a:solidFill>
                  <a:srgbClr val="990000"/>
                </a:solidFill>
                <a:latin typeface="微软雅黑" panose="020B0503020204020204" pitchFamily="34" charset="-122"/>
                <a:ea typeface="微软雅黑" panose="020B0503020204020204" pitchFamily="34" charset="-122"/>
                <a:cs typeface="+mj-cs"/>
              </a:rPr>
              <a:t>——</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日志信息处理举例</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11" name="梯形 10"/>
          <p:cNvSpPr/>
          <p:nvPr/>
        </p:nvSpPr>
        <p:spPr bwMode="auto">
          <a:xfrm>
            <a:off x="7692354"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安全响应</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12" name="梯形 11"/>
          <p:cNvSpPr/>
          <p:nvPr/>
        </p:nvSpPr>
        <p:spPr bwMode="auto">
          <a:xfrm>
            <a:off x="4105673" y="781609"/>
            <a:ext cx="1192717" cy="205965"/>
          </a:xfrm>
          <a:prstGeom prst="trapezoid">
            <a:avLst/>
          </a:prstGeom>
          <a:solidFill>
            <a:srgbClr val="C00000"/>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200" b="1" dirty="0" smtClean="0">
                <a:solidFill>
                  <a:srgbClr val="FFFFFF"/>
                </a:solidFill>
                <a:latin typeface="微软雅黑" panose="020B0503020204020204" pitchFamily="34" charset="-122"/>
                <a:ea typeface="微软雅黑" panose="020B0503020204020204" pitchFamily="34" charset="-122"/>
              </a:rPr>
              <a:t>日志采集</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sp>
        <p:nvSpPr>
          <p:cNvPr id="13" name="梯形 12"/>
          <p:cNvSpPr/>
          <p:nvPr/>
        </p:nvSpPr>
        <p:spPr bwMode="auto">
          <a:xfrm>
            <a:off x="5294276" y="776686"/>
            <a:ext cx="1237150" cy="204923"/>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关联分析</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14" name="梯形 13"/>
          <p:cNvSpPr/>
          <p:nvPr/>
        </p:nvSpPr>
        <p:spPr bwMode="auto">
          <a:xfrm>
            <a:off x="6540226"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安全态势</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16" name="线形标注 2 15"/>
          <p:cNvSpPr/>
          <p:nvPr/>
        </p:nvSpPr>
        <p:spPr bwMode="auto">
          <a:xfrm>
            <a:off x="616690" y="1353878"/>
            <a:ext cx="205561" cy="163034"/>
          </a:xfrm>
          <a:prstGeom prst="borderCallout2">
            <a:avLst>
              <a:gd name="adj1" fmla="val -25063"/>
              <a:gd name="adj2" fmla="val 112991"/>
              <a:gd name="adj3" fmla="val -23882"/>
              <a:gd name="adj4" fmla="val 1022749"/>
              <a:gd name="adj5" fmla="val 325361"/>
              <a:gd name="adj6" fmla="val 1518993"/>
            </a:avLst>
          </a:prstGeom>
          <a:solidFill>
            <a:srgbClr val="00B050">
              <a:alpha val="36000"/>
            </a:srgbClr>
          </a:solidFill>
          <a:ln>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19" name="线形标注 2 18"/>
          <p:cNvSpPr/>
          <p:nvPr/>
        </p:nvSpPr>
        <p:spPr bwMode="auto">
          <a:xfrm>
            <a:off x="620231" y="1988691"/>
            <a:ext cx="1144774" cy="184297"/>
          </a:xfrm>
          <a:prstGeom prst="borderCallout2">
            <a:avLst>
              <a:gd name="adj1" fmla="val 87980"/>
              <a:gd name="adj2" fmla="val 95749"/>
              <a:gd name="adj3" fmla="val 84813"/>
              <a:gd name="adj4" fmla="val 105499"/>
              <a:gd name="adj5" fmla="val 1164413"/>
              <a:gd name="adj6" fmla="val 274829"/>
            </a:avLst>
          </a:prstGeom>
          <a:solidFill>
            <a:srgbClr val="00B050">
              <a:alpha val="36000"/>
            </a:srgbClr>
          </a:solidFill>
          <a:ln>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cxnSp>
        <p:nvCxnSpPr>
          <p:cNvPr id="24" name="直接连接符 23"/>
          <p:cNvCxnSpPr/>
          <p:nvPr/>
        </p:nvCxnSpPr>
        <p:spPr bwMode="auto">
          <a:xfrm>
            <a:off x="634409" y="1683488"/>
            <a:ext cx="756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直接连接符 24"/>
          <p:cNvCxnSpPr/>
          <p:nvPr/>
        </p:nvCxnSpPr>
        <p:spPr bwMode="auto">
          <a:xfrm>
            <a:off x="1449572" y="1676400"/>
            <a:ext cx="936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直接连接符 26"/>
          <p:cNvCxnSpPr/>
          <p:nvPr/>
        </p:nvCxnSpPr>
        <p:spPr bwMode="auto">
          <a:xfrm>
            <a:off x="634408" y="1807076"/>
            <a:ext cx="1188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8" name="直接连接符 27"/>
          <p:cNvCxnSpPr/>
          <p:nvPr/>
        </p:nvCxnSpPr>
        <p:spPr bwMode="auto">
          <a:xfrm>
            <a:off x="1924493" y="1814740"/>
            <a:ext cx="504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 name="直接连接符 29"/>
          <p:cNvCxnSpPr/>
          <p:nvPr/>
        </p:nvCxnSpPr>
        <p:spPr bwMode="auto">
          <a:xfrm>
            <a:off x="655674" y="1970680"/>
            <a:ext cx="1008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4" name="线形标注 2 33"/>
          <p:cNvSpPr/>
          <p:nvPr/>
        </p:nvSpPr>
        <p:spPr bwMode="auto">
          <a:xfrm>
            <a:off x="847064" y="1357415"/>
            <a:ext cx="1626779" cy="163031"/>
          </a:xfrm>
          <a:prstGeom prst="borderCallout2">
            <a:avLst>
              <a:gd name="adj1" fmla="val 53197"/>
              <a:gd name="adj2" fmla="val 100542"/>
              <a:gd name="adj3" fmla="val 106552"/>
              <a:gd name="adj4" fmla="val 108985"/>
              <a:gd name="adj5" fmla="val 525675"/>
              <a:gd name="adj6" fmla="val 174754"/>
            </a:avLst>
          </a:prstGeom>
          <a:solidFill>
            <a:srgbClr val="00B050">
              <a:alpha val="36000"/>
            </a:srgbClr>
          </a:solidFill>
          <a:ln>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cxnSp>
        <p:nvCxnSpPr>
          <p:cNvPr id="41" name="直接连接符 40"/>
          <p:cNvCxnSpPr/>
          <p:nvPr/>
        </p:nvCxnSpPr>
        <p:spPr bwMode="auto">
          <a:xfrm flipV="1">
            <a:off x="779722" y="1325525"/>
            <a:ext cx="56707" cy="42532"/>
          </a:xfrm>
          <a:prstGeom prst="line">
            <a:avLst/>
          </a:prstGeom>
          <a:noFill/>
          <a:ln>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3" name="线形标注 2 42"/>
          <p:cNvSpPr/>
          <p:nvPr/>
        </p:nvSpPr>
        <p:spPr bwMode="auto">
          <a:xfrm>
            <a:off x="1716527" y="1822400"/>
            <a:ext cx="878960" cy="184297"/>
          </a:xfrm>
          <a:prstGeom prst="borderCallout2">
            <a:avLst>
              <a:gd name="adj1" fmla="val 87980"/>
              <a:gd name="adj2" fmla="val 95749"/>
              <a:gd name="adj3" fmla="val 269429"/>
              <a:gd name="adj4" fmla="val 101365"/>
              <a:gd name="adj5" fmla="val 1068259"/>
              <a:gd name="adj6" fmla="val 239655"/>
            </a:avLst>
          </a:prstGeom>
          <a:solidFill>
            <a:srgbClr val="00B050">
              <a:alpha val="36000"/>
            </a:srgbClr>
          </a:solidFill>
          <a:ln>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Tree>
  </p:cSld>
  <p:clrMapOvr>
    <a:masterClrMapping/>
  </p:clrMapOvr>
  <p:transition advClick="0" advTm="8000">
    <p:fade thruBlk="1"/>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Text Box 86"/>
          <p:cNvSpPr txBox="1">
            <a:spLocks noChangeArrowheads="1"/>
          </p:cNvSpPr>
          <p:nvPr/>
        </p:nvSpPr>
        <p:spPr bwMode="auto">
          <a:xfrm>
            <a:off x="575339" y="1342626"/>
            <a:ext cx="2621517" cy="3311627"/>
          </a:xfrm>
          <a:prstGeom prst="rect">
            <a:avLst/>
          </a:prstGeom>
          <a:solidFill>
            <a:srgbClr val="CCFFCC"/>
          </a:solidFill>
          <a:ln w="9525" algn="ctr">
            <a:noFill/>
            <a:miter lim="800000"/>
          </a:ln>
        </p:spPr>
        <p:txBody>
          <a:bodyPr wrap="square" lIns="79200" tIns="39600" rIns="79200" bIns="39600">
            <a:spAutoFit/>
          </a:bodyPr>
          <a:lstStyle/>
          <a:p>
            <a:pPr marL="0" marR="0" lvl="0" indent="0" defTabSz="801370" eaLnBrk="1" fontAlgn="auto" latinLnBrk="0" hangingPunct="1">
              <a:lnSpc>
                <a:spcPct val="100000"/>
              </a:lnSpc>
              <a:spcBef>
                <a:spcPct val="50000"/>
              </a:spcBef>
              <a:spcAft>
                <a:spcPts val="0"/>
              </a:spcAft>
              <a:buClrTx/>
              <a:buSzTx/>
              <a:buFontTx/>
              <a:buNone/>
              <a:defRPr/>
            </a:pP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13</a:t>
            </a:r>
            <a:r>
              <a:rPr kumimoji="0" lang="en-US" altLang="zh-CN" sz="1000" b="0" i="0" u="none" strike="noStrike" kern="0" cap="none" spc="0" normalizeH="0" baseline="0" noProof="0" dirty="0" smtClean="0">
                <a:ln>
                  <a:noFill/>
                </a:ln>
                <a:solidFill>
                  <a:srgbClr val="000000"/>
                </a:solidFill>
                <a:effectLst/>
                <a:uLnTx/>
                <a:uFillTx/>
                <a:latin typeface="Times New Roman" panose="02020603050405020304" pitchFamily="18" charset="0"/>
              </a:rPr>
              <a:t>   </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2010/02/06 16:05:54.968 CST 129.168.60.11	%Webdenfense-4:  </a:t>
            </a:r>
            <a:b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b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2010-02-06 ; 16:07:37 ; W3SVC1 ; </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OnPreprocHeaders</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 129.168.60.194 ;  ; 129.168.60.11:8080 ; GET ; </a:t>
            </a:r>
            <a:b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b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/sca_view.asp ; id=583; exec%20master..xp_cmdshell%20'net%20user'-- ; BLOCKED: Possible SQL injection in </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querystring</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 BLOCKED: '</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xp_cmdshell</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not allowed in </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querystring</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 HTTP/1.1 ; Mozilla/4.0 (compatible; MSIE 6.0; Windows NT 5.2; SV1; .NET CLR 1.1.4322; .NET CLR 2.0.50727) ; ASPSESSIONIDAACTTARQ=PAJNMOFCHIICCCMAOEPCDMME ;  ; MONITORED: IP address (previous alert) ; </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Referer</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 ; </a:t>
            </a:r>
            <a:b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b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User-Agent: 'Mozilla/4.0 (compatible; MSIE 6.0; Windows NT 5.2; SV1; .NET CLR 1.1.4322; .NET CLR 2.0.50727)' ; </a:t>
            </a:r>
            <a:b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b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From: '' ; Accept-Language: '</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zh-cn</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 Accept: 'image/gif, image/x-</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xbitmap</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image/jpeg, image/</a:t>
            </a:r>
            <a:r>
              <a:rPr kumimoji="0" lang="en-US" altLang="en-US" sz="1000" b="0" i="0" u="none" strike="noStrike" kern="0" cap="none" spc="0" normalizeH="0" baseline="0" noProof="0" dirty="0" err="1" smtClean="0">
                <a:ln>
                  <a:noFill/>
                </a:ln>
                <a:solidFill>
                  <a:srgbClr val="000000"/>
                </a:solidFill>
                <a:effectLst/>
                <a:uLnTx/>
                <a:uFillTx/>
                <a:latin typeface="Times New Roman" panose="02020603050405020304" pitchFamily="18" charset="0"/>
              </a:rPr>
              <a:t>pjpeg</a:t>
            </a:r>
            <a:r>
              <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rPr>
              <a:t>, */*' ; Content-Type: ''</a:t>
            </a:r>
            <a:endParaRPr kumimoji="0" lang="en-US" altLang="en-US" sz="1000" b="0" i="0" u="none" strike="noStrike" kern="0" cap="none" spc="0" normalizeH="0" baseline="0" noProof="0" dirty="0" smtClean="0">
              <a:ln>
                <a:noFill/>
              </a:ln>
              <a:solidFill>
                <a:srgbClr val="000000"/>
              </a:solidFill>
              <a:effectLst/>
              <a:uLnTx/>
              <a:uFillTx/>
              <a:latin typeface="Times New Roman" panose="02020603050405020304" pitchFamily="18" charset="0"/>
            </a:endParaRPr>
          </a:p>
        </p:txBody>
      </p:sp>
      <p:graphicFrame>
        <p:nvGraphicFramePr>
          <p:cNvPr id="6" name="Group 91"/>
          <p:cNvGraphicFramePr>
            <a:graphicFrameLocks noGrp="1"/>
          </p:cNvGraphicFramePr>
          <p:nvPr/>
        </p:nvGraphicFramePr>
        <p:xfrm>
          <a:off x="3308203" y="1141676"/>
          <a:ext cx="5668882" cy="3856806"/>
        </p:xfrm>
        <a:graphic>
          <a:graphicData uri="http://schemas.openxmlformats.org/drawingml/2006/table">
            <a:tbl>
              <a:tblPr/>
              <a:tblGrid>
                <a:gridCol w="2073823"/>
                <a:gridCol w="906617"/>
                <a:gridCol w="2688442"/>
              </a:tblGrid>
              <a:tr h="186209">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zh-CN" altLang="en-US" sz="1200" b="0" i="0" u="none" strike="noStrike" cap="none" normalizeH="0" baseline="0" dirty="0" smtClean="0">
                          <a:ln>
                            <a:noFill/>
                          </a:ln>
                          <a:solidFill>
                            <a:schemeClr val="tx1"/>
                          </a:solidFill>
                          <a:effectLst/>
                          <a:latin typeface="华文细黑" pitchFamily="2" charset="-122"/>
                          <a:ea typeface="华文细黑" pitchFamily="2" charset="-122"/>
                        </a:rPr>
                        <a:t>原始字段</a:t>
                      </a:r>
                      <a:endParaRPr kumimoji="0" lang="zh-CN" altLang="en-US" sz="1200" b="0" i="0" u="none" strike="noStrike" cap="none" normalizeH="0" baseline="0" dirty="0" smtClean="0">
                        <a:ln>
                          <a:noFill/>
                        </a:ln>
                        <a:solidFill>
                          <a:schemeClr val="tx1"/>
                        </a:solidFill>
                        <a:effectLst/>
                        <a:latin typeface="华文细黑" pitchFamily="2" charset="-122"/>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CC">
                            <a:gamma/>
                            <a:shade val="82353"/>
                            <a:invGamma/>
                          </a:srgbClr>
                        </a:gs>
                        <a:gs pos="100000">
                          <a:srgbClr val="FFFFCC"/>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zh-CN" altLang="en-US" sz="1200" b="0" i="0" u="none" strike="noStrike" cap="none" normalizeH="0" baseline="0" smtClean="0">
                          <a:ln>
                            <a:noFill/>
                          </a:ln>
                          <a:solidFill>
                            <a:schemeClr val="tx1"/>
                          </a:solidFill>
                          <a:effectLst/>
                          <a:latin typeface="华文细黑" pitchFamily="2" charset="-122"/>
                          <a:ea typeface="华文细黑" pitchFamily="2" charset="-122"/>
                        </a:rPr>
                        <a:t>原始字段说明</a:t>
                      </a:r>
                      <a:endParaRPr kumimoji="0" lang="zh-CN" altLang="en-US" sz="1200" b="0"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CC">
                            <a:gamma/>
                            <a:shade val="82353"/>
                            <a:invGamma/>
                          </a:srgbClr>
                        </a:gs>
                        <a:gs pos="100000">
                          <a:srgbClr val="FFFFCC"/>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zh-CN" altLang="en-US" sz="1200" b="0" i="0" u="none" strike="noStrike" cap="none" normalizeH="0" baseline="0" smtClean="0">
                          <a:ln>
                            <a:noFill/>
                          </a:ln>
                          <a:solidFill>
                            <a:schemeClr val="tx1"/>
                          </a:solidFill>
                          <a:effectLst/>
                          <a:latin typeface="华文细黑" pitchFamily="2" charset="-122"/>
                          <a:ea typeface="华文细黑" pitchFamily="2" charset="-122"/>
                        </a:rPr>
                        <a:t>日志定制化后的标识</a:t>
                      </a:r>
                      <a:endParaRPr kumimoji="0" lang="zh-CN" altLang="en-US" sz="1200" b="0"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CC">
                            <a:gamma/>
                            <a:shade val="82353"/>
                            <a:invGamma/>
                          </a:srgbClr>
                        </a:gs>
                        <a:gs pos="100000">
                          <a:srgbClr val="FFFFCC"/>
                        </a:gs>
                      </a:gsLst>
                      <a:lin ang="0" scaled="1"/>
                    </a:gradFill>
                  </a:tcPr>
                </a:tc>
              </a:tr>
              <a:tr h="217244">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GET</a:t>
                      </a:r>
                      <a:endParaRPr kumimoji="0" lang="zh-CN" altLang="en-US" sz="800" b="0" i="0" u="none" strike="noStrike" cap="none" normalizeH="0" baseline="0" dirty="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smtClean="0">
                          <a:ln>
                            <a:noFill/>
                          </a:ln>
                          <a:solidFill>
                            <a:schemeClr val="tx1"/>
                          </a:solidFill>
                          <a:effectLst/>
                          <a:latin typeface="华文细黑" pitchFamily="2" charset="-122"/>
                          <a:ea typeface="华文细黑" pitchFamily="2" charset="-122"/>
                        </a:rPr>
                        <a:t>事件行为</a:t>
                      </a:r>
                      <a:endParaRPr kumimoji="0" lang="zh-CN" altLang="en-US" sz="1000" b="1"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赋值</a:t>
                      </a:r>
                      <a:r>
                        <a:rPr kumimoji="0" lang="en-US" altLang="zh-CN" sz="1000" b="1" i="0" u="none" strike="noStrike" cap="none" normalizeH="0" baseline="0" dirty="0" smtClean="0">
                          <a:ln>
                            <a:noFill/>
                          </a:ln>
                          <a:solidFill>
                            <a:schemeClr val="tx2"/>
                          </a:solidFill>
                          <a:effectLst/>
                          <a:latin typeface="华文细黑" pitchFamily="2" charset="-122"/>
                          <a:ea typeface="华文细黑" pitchFamily="2" charset="-122"/>
                        </a:rPr>
                        <a:t>Action</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变量</a:t>
                      </a:r>
                      <a:r>
                        <a:rPr kumimoji="0" lang="en-US" altLang="zh-CN" sz="1000" b="1" i="0" u="none" strike="noStrike" cap="none" normalizeH="0" baseline="0" dirty="0" smtClean="0">
                          <a:ln>
                            <a:noFill/>
                          </a:ln>
                          <a:solidFill>
                            <a:schemeClr val="tx2"/>
                          </a:solidFill>
                          <a:effectLst/>
                          <a:latin typeface="华文细黑" pitchFamily="2" charset="-122"/>
                          <a:ea typeface="华文细黑" pitchFamily="2" charset="-122"/>
                        </a:rPr>
                        <a:t>,</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用于识别事件行为</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234378">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zh-CN" altLang="en-US"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 </a:t>
                      </a: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/sca_view.asp ; id=583</a:t>
                      </a:r>
                      <a:endParaRPr kumimoji="0" lang="zh-CN" altLang="en-US" sz="800" b="0" i="0" u="none" strike="noStrike" cap="none" normalizeH="0" baseline="0" dirty="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en-US" altLang="zh-CN" sz="1000" b="1" i="0" u="none" strike="noStrike" cap="none" normalizeH="0" baseline="0" smtClean="0">
                          <a:ln>
                            <a:noFill/>
                          </a:ln>
                          <a:solidFill>
                            <a:schemeClr val="tx1"/>
                          </a:solidFill>
                          <a:effectLst/>
                          <a:latin typeface="华文细黑" pitchFamily="2" charset="-122"/>
                          <a:ea typeface="华文细黑" pitchFamily="2" charset="-122"/>
                        </a:rPr>
                        <a:t>URL</a:t>
                      </a:r>
                      <a:endParaRPr kumimoji="0" lang="zh-CN" altLang="en-US" sz="1000" b="1"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赋值</a:t>
                      </a:r>
                      <a:r>
                        <a:rPr kumimoji="0" lang="en-US" altLang="zh-CN" sz="1000" b="1" i="0" u="none" strike="noStrike" cap="none" normalizeH="0" baseline="0" dirty="0" err="1" smtClean="0">
                          <a:ln>
                            <a:noFill/>
                          </a:ln>
                          <a:solidFill>
                            <a:schemeClr val="tx2"/>
                          </a:solidFill>
                          <a:effectLst/>
                          <a:latin typeface="华文细黑" pitchFamily="2" charset="-122"/>
                          <a:ea typeface="华文细黑" pitchFamily="2" charset="-122"/>
                        </a:rPr>
                        <a:t>url</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变量</a:t>
                      </a:r>
                      <a:r>
                        <a:rPr kumimoji="0" lang="en-US" altLang="zh-CN" sz="1000" b="1" i="0" u="none" strike="noStrike" cap="none" normalizeH="0" baseline="0" dirty="0" smtClean="0">
                          <a:ln>
                            <a:noFill/>
                          </a:ln>
                          <a:solidFill>
                            <a:schemeClr val="tx2"/>
                          </a:solidFill>
                          <a:effectLst/>
                          <a:latin typeface="华文细黑" pitchFamily="2" charset="-122"/>
                          <a:ea typeface="华文细黑" pitchFamily="2" charset="-122"/>
                        </a:rPr>
                        <a:t>,</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用于识别事件发生的</a:t>
                      </a:r>
                      <a:r>
                        <a:rPr kumimoji="0" lang="en-US" altLang="zh-CN" sz="1000" b="1" i="0" u="none" strike="noStrike" cap="none" normalizeH="0" baseline="0" dirty="0" smtClean="0">
                          <a:ln>
                            <a:noFill/>
                          </a:ln>
                          <a:solidFill>
                            <a:schemeClr val="tx2"/>
                          </a:solidFill>
                          <a:effectLst/>
                          <a:latin typeface="华文细黑" pitchFamily="2" charset="-122"/>
                          <a:ea typeface="华文细黑" pitchFamily="2" charset="-122"/>
                        </a:rPr>
                        <a:t>web URL</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号</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324896">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exec%20master..xp_cmdshell%20'net%20user'-- </a:t>
                      </a:r>
                      <a:endParaRPr kumimoji="0" lang="zh-CN" altLang="en-US" sz="800" b="0" i="0" u="none" strike="noStrike" cap="none" normalizeH="0" baseline="0" dirty="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en-US" altLang="zh-CN" sz="1000" b="1" i="0" u="none" strike="noStrike" cap="none" normalizeH="0" baseline="0" smtClean="0">
                          <a:ln>
                            <a:noFill/>
                          </a:ln>
                          <a:solidFill>
                            <a:schemeClr val="tx1"/>
                          </a:solidFill>
                          <a:effectLst/>
                          <a:latin typeface="华文细黑" pitchFamily="2" charset="-122"/>
                          <a:ea typeface="华文细黑" pitchFamily="2" charset="-122"/>
                        </a:rPr>
                        <a:t>URL</a:t>
                      </a:r>
                      <a:r>
                        <a:rPr kumimoji="0" lang="zh-CN" altLang="en-US" sz="1000" b="1" i="0" u="none" strike="noStrike" cap="none" normalizeH="0" baseline="0" smtClean="0">
                          <a:ln>
                            <a:noFill/>
                          </a:ln>
                          <a:solidFill>
                            <a:schemeClr val="tx1"/>
                          </a:solidFill>
                          <a:effectLst/>
                          <a:latin typeface="华文细黑" pitchFamily="2" charset="-122"/>
                          <a:ea typeface="华文细黑" pitchFamily="2" charset="-122"/>
                        </a:rPr>
                        <a:t>连接信息</a:t>
                      </a:r>
                      <a:endParaRPr kumimoji="0" lang="zh-CN" altLang="en-US" sz="1000" b="1"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赋值</a:t>
                      </a:r>
                      <a:r>
                        <a:rPr kumimoji="0" lang="en-US" altLang="zh-CN" sz="1000" b="1" i="0" u="none" strike="noStrike" cap="none" normalizeH="0" baseline="0" dirty="0" smtClean="0">
                          <a:ln>
                            <a:noFill/>
                          </a:ln>
                          <a:solidFill>
                            <a:schemeClr val="tx2"/>
                          </a:solidFill>
                          <a:effectLst/>
                          <a:latin typeface="华文细黑" pitchFamily="2" charset="-122"/>
                          <a:ea typeface="华文细黑" pitchFamily="2" charset="-122"/>
                        </a:rPr>
                        <a:t>Description</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变量</a:t>
                      </a:r>
                      <a:r>
                        <a:rPr kumimoji="0" lang="en-US" altLang="zh-CN" sz="1000" b="1" i="0" u="none" strike="noStrike" cap="none" normalizeH="0" baseline="0" dirty="0" smtClean="0">
                          <a:ln>
                            <a:noFill/>
                          </a:ln>
                          <a:solidFill>
                            <a:schemeClr val="tx2"/>
                          </a:solidFill>
                          <a:effectLst/>
                          <a:latin typeface="华文细黑" pitchFamily="2" charset="-122"/>
                          <a:ea typeface="华文细黑" pitchFamily="2" charset="-122"/>
                        </a:rPr>
                        <a:t>,</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用于识别</a:t>
                      </a:r>
                      <a:r>
                        <a:rPr kumimoji="0" lang="en-US" altLang="zh-CN" sz="1000" b="1" i="0" u="none" strike="noStrike" cap="none" normalizeH="0" baseline="0" dirty="0" smtClean="0">
                          <a:ln>
                            <a:noFill/>
                          </a:ln>
                          <a:solidFill>
                            <a:schemeClr val="tx2"/>
                          </a:solidFill>
                          <a:effectLst/>
                          <a:latin typeface="华文细黑" pitchFamily="2" charset="-122"/>
                          <a:ea typeface="华文细黑" pitchFamily="2" charset="-122"/>
                        </a:rPr>
                        <a:t>URL</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信息。</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324896">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BLOCKED: Possible SQL injection in </a:t>
                      </a:r>
                      <a:r>
                        <a:rPr kumimoji="0" lang="en-US" altLang="zh-CN" sz="800" b="0" i="0" u="none" strike="noStrike" cap="none" normalizeH="0" baseline="0" dirty="0" err="1" smtClean="0">
                          <a:ln>
                            <a:noFill/>
                          </a:ln>
                          <a:solidFill>
                            <a:schemeClr val="tx1"/>
                          </a:solidFill>
                          <a:effectLst/>
                          <a:latin typeface="Times New Roman" panose="02020603050405020304" pitchFamily="18" charset="0"/>
                          <a:ea typeface="华文细黑" pitchFamily="2" charset="-122"/>
                        </a:rPr>
                        <a:t>querystring</a:t>
                      </a:r>
                      <a:endParaRPr kumimoji="0" lang="zh-CN" altLang="en-US" sz="800" b="0" i="0" u="none" strike="noStrike" cap="none" normalizeH="0" baseline="0" dirty="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smtClean="0">
                          <a:ln>
                            <a:noFill/>
                          </a:ln>
                          <a:solidFill>
                            <a:schemeClr val="tx1"/>
                          </a:solidFill>
                          <a:effectLst/>
                          <a:latin typeface="华文细黑" pitchFamily="2" charset="-122"/>
                          <a:ea typeface="华文细黑" pitchFamily="2" charset="-122"/>
                        </a:rPr>
                        <a:t>攻击种类</a:t>
                      </a:r>
                      <a:endParaRPr kumimoji="0" lang="zh-CN" altLang="en-US" sz="1000" b="1"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smtClean="0">
                          <a:ln>
                            <a:noFill/>
                          </a:ln>
                          <a:solidFill>
                            <a:schemeClr val="tx2"/>
                          </a:solidFill>
                          <a:effectLst/>
                          <a:latin typeface="华文细黑" pitchFamily="2" charset="-122"/>
                          <a:ea typeface="华文细黑" pitchFamily="2" charset="-122"/>
                        </a:rPr>
                        <a:t>赋值</a:t>
                      </a:r>
                      <a:r>
                        <a:rPr kumimoji="0" lang="en-US" altLang="zh-CN" sz="1000" b="1" i="0" u="none" strike="noStrike" cap="none" normalizeH="0" baseline="0" smtClean="0">
                          <a:ln>
                            <a:noFill/>
                          </a:ln>
                          <a:solidFill>
                            <a:schemeClr val="tx2"/>
                          </a:solidFill>
                          <a:effectLst/>
                          <a:latin typeface="华文细黑" pitchFamily="2" charset="-122"/>
                          <a:ea typeface="华文细黑" pitchFamily="2" charset="-122"/>
                        </a:rPr>
                        <a:t>Event_ID,</a:t>
                      </a:r>
                      <a:r>
                        <a:rPr kumimoji="0" lang="zh-CN" altLang="en-US" sz="1000" b="1" i="0" u="none" strike="noStrike" cap="none" normalizeH="0" baseline="0" smtClean="0">
                          <a:ln>
                            <a:noFill/>
                          </a:ln>
                          <a:solidFill>
                            <a:schemeClr val="tx2"/>
                          </a:solidFill>
                          <a:effectLst/>
                          <a:latin typeface="华文细黑" pitchFamily="2" charset="-122"/>
                          <a:ea typeface="华文细黑" pitchFamily="2" charset="-122"/>
                        </a:rPr>
                        <a:t>用于识别事件内容概要</a:t>
                      </a:r>
                      <a:endParaRPr kumimoji="0" lang="zh-CN" altLang="en-US" sz="1000" b="1" i="0" u="none" strike="noStrike" cap="none" normalizeH="0" baseline="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240844">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smtClean="0">
                          <a:ln>
                            <a:noFill/>
                          </a:ln>
                          <a:solidFill>
                            <a:schemeClr val="tx1"/>
                          </a:solidFill>
                          <a:effectLst/>
                          <a:latin typeface="Times New Roman" panose="02020603050405020304" pitchFamily="18" charset="0"/>
                          <a:ea typeface="华文细黑" pitchFamily="2" charset="-122"/>
                        </a:rPr>
                        <a:t>BLOCKED: 'xp_cmdshell' not allowed in querystring</a:t>
                      </a:r>
                      <a:endParaRPr kumimoji="0" lang="zh-CN" altLang="en-US" sz="800" b="0" i="0" u="none" strike="noStrike" cap="none" normalizeH="0" baseline="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smtClean="0">
                          <a:ln>
                            <a:noFill/>
                          </a:ln>
                          <a:solidFill>
                            <a:schemeClr val="tx1"/>
                          </a:solidFill>
                          <a:effectLst/>
                          <a:latin typeface="华文细黑" pitchFamily="2" charset="-122"/>
                          <a:ea typeface="华文细黑" pitchFamily="2" charset="-122"/>
                        </a:rPr>
                        <a:t>攻击报警的详细信息</a:t>
                      </a:r>
                      <a:endParaRPr kumimoji="0" lang="zh-CN" altLang="en-US" sz="1000" b="1"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赋值</a:t>
                      </a:r>
                      <a:r>
                        <a:rPr kumimoji="0" lang="en-US" altLang="zh-CN" sz="1000" b="1" i="0" u="none" strike="noStrike" cap="none" normalizeH="0" baseline="0" dirty="0" err="1" smtClean="0">
                          <a:ln>
                            <a:noFill/>
                          </a:ln>
                          <a:solidFill>
                            <a:schemeClr val="tx2"/>
                          </a:solidFill>
                          <a:effectLst/>
                          <a:latin typeface="华文细黑" pitchFamily="2" charset="-122"/>
                          <a:ea typeface="华文细黑" pitchFamily="2" charset="-122"/>
                        </a:rPr>
                        <a:t>Event_Description</a:t>
                      </a: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，用于识别事件详细内容</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265089">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0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smtClean="0">
                          <a:ln>
                            <a:noFill/>
                          </a:ln>
                          <a:solidFill>
                            <a:schemeClr val="tx1"/>
                          </a:solidFill>
                          <a:effectLst/>
                          <a:latin typeface="Times New Roman" panose="02020603050405020304" pitchFamily="18" charset="0"/>
                          <a:ea typeface="华文细黑" pitchFamily="2" charset="-122"/>
                        </a:rPr>
                        <a:t>HTTP/1.1 ; Mozilla/4.0 (compatible; MSIE 6.0; Windows NT 5.2; SV1; .NET CLR 1.1.4322; .NET CLR 2.0.50727)</a:t>
                      </a:r>
                      <a:endParaRPr kumimoji="0" lang="zh-CN" altLang="en-US" sz="800" b="0" i="0" u="none" strike="noStrike" cap="none" normalizeH="0" baseline="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smtClean="0">
                          <a:ln>
                            <a:noFill/>
                          </a:ln>
                          <a:solidFill>
                            <a:schemeClr val="tx1"/>
                          </a:solidFill>
                          <a:effectLst/>
                          <a:latin typeface="华文细黑" pitchFamily="2" charset="-122"/>
                          <a:ea typeface="华文细黑" pitchFamily="2" charset="-122"/>
                        </a:rPr>
                        <a:t>客户端信息</a:t>
                      </a:r>
                      <a:endParaRPr kumimoji="0" lang="zh-CN" altLang="en-US" sz="1000" b="1"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smtClean="0">
                          <a:ln>
                            <a:noFill/>
                          </a:ln>
                          <a:solidFill>
                            <a:schemeClr val="tx2"/>
                          </a:solidFill>
                          <a:effectLst/>
                          <a:latin typeface="华文细黑" pitchFamily="2" charset="-122"/>
                          <a:ea typeface="华文细黑" pitchFamily="2" charset="-122"/>
                        </a:rPr>
                        <a:t>赋值永久变量，用于关联分析或报表时屏蔽此信息</a:t>
                      </a:r>
                      <a:endParaRPr kumimoji="0" lang="zh-CN" altLang="en-US" sz="1000" b="1" i="0" u="none" strike="noStrike" cap="none" normalizeH="0" baseline="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347590">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smtClean="0">
                          <a:ln>
                            <a:noFill/>
                          </a:ln>
                          <a:solidFill>
                            <a:schemeClr val="tx1"/>
                          </a:solidFill>
                          <a:effectLst/>
                          <a:latin typeface="Times New Roman" panose="02020603050405020304" pitchFamily="18" charset="0"/>
                          <a:ea typeface="华文细黑" pitchFamily="2" charset="-122"/>
                        </a:rPr>
                        <a:t>ASPSESSIONIDAACTTARQ=PAJNMOFCHIICCCMAOEPCDMME ; ?; MONITORED: IP address (previous alert) ; Referer: '' </a:t>
                      </a:r>
                      <a:endParaRPr kumimoji="0" lang="zh-CN" altLang="en-US" sz="800" b="0" i="0" u="none" strike="noStrike" cap="none" normalizeH="0" baseline="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en-US" altLang="zh-CN" sz="1000" b="1" i="0" u="none" strike="noStrike" cap="none" normalizeH="0" baseline="0" smtClean="0">
                          <a:ln>
                            <a:noFill/>
                          </a:ln>
                          <a:solidFill>
                            <a:schemeClr val="tx1"/>
                          </a:solidFill>
                          <a:effectLst/>
                          <a:latin typeface="华文细黑" pitchFamily="2" charset="-122"/>
                          <a:ea typeface="华文细黑" pitchFamily="2" charset="-122"/>
                        </a:rPr>
                        <a:t>HTTP</a:t>
                      </a:r>
                      <a:r>
                        <a:rPr kumimoji="0" lang="zh-CN" altLang="en-US" sz="1000" b="1" i="0" u="none" strike="noStrike" cap="none" normalizeH="0" baseline="0" smtClean="0">
                          <a:ln>
                            <a:noFill/>
                          </a:ln>
                          <a:solidFill>
                            <a:schemeClr val="tx1"/>
                          </a:solidFill>
                          <a:effectLst/>
                          <a:latin typeface="华文细黑" pitchFamily="2" charset="-122"/>
                          <a:ea typeface="华文细黑" pitchFamily="2" charset="-122"/>
                        </a:rPr>
                        <a:t>协议信息</a:t>
                      </a:r>
                      <a:endParaRPr kumimoji="0" lang="zh-CN" altLang="en-US" sz="1000" b="1"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smtClean="0">
                          <a:ln>
                            <a:noFill/>
                          </a:ln>
                          <a:solidFill>
                            <a:schemeClr val="tx2"/>
                          </a:solidFill>
                          <a:effectLst/>
                          <a:latin typeface="华文细黑" pitchFamily="2" charset="-122"/>
                          <a:ea typeface="华文细黑" pitchFamily="2" charset="-122"/>
                        </a:rPr>
                        <a:t>赋值永久变量，用于关联分析或报表时屏蔽此信息</a:t>
                      </a:r>
                      <a:endParaRPr kumimoji="0" lang="zh-CN" altLang="en-US" sz="1000" b="1" i="0" u="none" strike="noStrike" cap="none" normalizeH="0" baseline="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347590">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User-Agent: 'Mozilla/4.0 (compatible; MSIE 6.0; Windows NT 5.2; SV1; .NET CLR 1.1.4322; .NET CLR 2.0.50727)' </a:t>
                      </a:r>
                      <a:endParaRPr kumimoji="0" lang="zh-CN" altLang="en-US" sz="800" b="0" i="0" u="none" strike="noStrike" cap="none" normalizeH="0" baseline="0" dirty="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en-US" altLang="zh-CN" sz="1000" b="1" i="0" u="none" strike="noStrike" cap="none" normalizeH="0" baseline="0" smtClean="0">
                          <a:ln>
                            <a:noFill/>
                          </a:ln>
                          <a:solidFill>
                            <a:schemeClr val="tx1"/>
                          </a:solidFill>
                          <a:effectLst/>
                          <a:latin typeface="华文细黑" pitchFamily="2" charset="-122"/>
                          <a:ea typeface="华文细黑" pitchFamily="2" charset="-122"/>
                        </a:rPr>
                        <a:t>Agent </a:t>
                      </a:r>
                      <a:r>
                        <a:rPr kumimoji="0" lang="zh-CN" altLang="en-US" sz="1000" b="1" i="0" u="none" strike="noStrike" cap="none" normalizeH="0" baseline="0" smtClean="0">
                          <a:ln>
                            <a:noFill/>
                          </a:ln>
                          <a:solidFill>
                            <a:schemeClr val="tx1"/>
                          </a:solidFill>
                          <a:effectLst/>
                          <a:latin typeface="华文细黑" pitchFamily="2" charset="-122"/>
                          <a:ea typeface="华文细黑" pitchFamily="2" charset="-122"/>
                        </a:rPr>
                        <a:t>信息</a:t>
                      </a:r>
                      <a:endParaRPr kumimoji="0" lang="zh-CN" altLang="en-US" sz="1000" b="1" i="0" u="none" strike="noStrike" cap="none" normalizeH="0" baseline="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smtClean="0">
                          <a:ln>
                            <a:noFill/>
                          </a:ln>
                          <a:solidFill>
                            <a:schemeClr val="tx2"/>
                          </a:solidFill>
                          <a:effectLst/>
                          <a:latin typeface="华文细黑" pitchFamily="2" charset="-122"/>
                          <a:ea typeface="华文细黑" pitchFamily="2" charset="-122"/>
                        </a:rPr>
                        <a:t>赋值永久变量，用于关联分析或报表时屏蔽此信息</a:t>
                      </a:r>
                      <a:endParaRPr kumimoji="0" lang="zh-CN" altLang="en-US" sz="1000" b="1" i="0" u="none" strike="noStrike" cap="none" normalizeH="0" baseline="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r h="365306">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From: '' ; Accept-Language: '</a:t>
                      </a:r>
                      <a:r>
                        <a:rPr kumimoji="0" lang="en-US" altLang="zh-CN" sz="800" b="0" i="0" u="none" strike="noStrike" cap="none" normalizeH="0" baseline="0" dirty="0" err="1" smtClean="0">
                          <a:ln>
                            <a:noFill/>
                          </a:ln>
                          <a:solidFill>
                            <a:schemeClr val="tx1"/>
                          </a:solidFill>
                          <a:effectLst/>
                          <a:latin typeface="Times New Roman" panose="02020603050405020304" pitchFamily="18" charset="0"/>
                          <a:ea typeface="华文细黑" pitchFamily="2" charset="-122"/>
                        </a:rPr>
                        <a:t>zh-cn</a:t>
                      </a: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 ; Accept: 'image/gif, image/x-</a:t>
                      </a:r>
                      <a:r>
                        <a:rPr kumimoji="0" lang="en-US" altLang="zh-CN" sz="800" b="0" i="0" u="none" strike="noStrike" cap="none" normalizeH="0" baseline="0" dirty="0" err="1" smtClean="0">
                          <a:ln>
                            <a:noFill/>
                          </a:ln>
                          <a:solidFill>
                            <a:schemeClr val="tx1"/>
                          </a:solidFill>
                          <a:effectLst/>
                          <a:latin typeface="Times New Roman" panose="02020603050405020304" pitchFamily="18" charset="0"/>
                          <a:ea typeface="华文细黑" pitchFamily="2" charset="-122"/>
                        </a:rPr>
                        <a:t>xbitmap</a:t>
                      </a: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 image/jpeg, image/</a:t>
                      </a:r>
                      <a:r>
                        <a:rPr kumimoji="0" lang="en-US" altLang="zh-CN" sz="800" b="0" i="0" u="none" strike="noStrike" cap="none" normalizeH="0" baseline="0" dirty="0" err="1" smtClean="0">
                          <a:ln>
                            <a:noFill/>
                          </a:ln>
                          <a:solidFill>
                            <a:schemeClr val="tx1"/>
                          </a:solidFill>
                          <a:effectLst/>
                          <a:latin typeface="Times New Roman" panose="02020603050405020304" pitchFamily="18" charset="0"/>
                          <a:ea typeface="华文细黑" pitchFamily="2" charset="-122"/>
                        </a:rPr>
                        <a:t>pjpeg</a:t>
                      </a:r>
                      <a:r>
                        <a:rPr kumimoji="0" lang="en-US" altLang="zh-CN" sz="800" b="0" i="0" u="none" strike="noStrike" cap="none" normalizeH="0" baseline="0" dirty="0" smtClean="0">
                          <a:ln>
                            <a:noFill/>
                          </a:ln>
                          <a:solidFill>
                            <a:schemeClr val="tx1"/>
                          </a:solidFill>
                          <a:effectLst/>
                          <a:latin typeface="Times New Roman" panose="02020603050405020304" pitchFamily="18" charset="0"/>
                          <a:ea typeface="华文细黑" pitchFamily="2" charset="-122"/>
                        </a:rPr>
                        <a:t>, */*' ; Content-Type: ''</a:t>
                      </a:r>
                      <a:endParaRPr kumimoji="0" lang="zh-CN" altLang="en-US" sz="800" b="0" i="0" u="none" strike="noStrike" cap="none" normalizeH="0" baseline="0" dirty="0" smtClean="0">
                        <a:ln>
                          <a:noFill/>
                        </a:ln>
                        <a:solidFill>
                          <a:schemeClr val="tx1"/>
                        </a:solidFill>
                        <a:effectLst/>
                        <a:latin typeface="Times New Roman" panose="02020603050405020304" pitchFamily="18" charset="0"/>
                        <a:ea typeface="华文细黑" pitchFamily="2" charset="-122"/>
                      </a:endParaRPr>
                    </a:p>
                  </a:txBody>
                  <a:tcPr marL="79200" marR="79200" marT="0" marB="0" anchor="ctr" horzOverflow="overflow">
                    <a:lnL w="28575"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rPr>
                        <a:t>客户端信息</a:t>
                      </a:r>
                      <a:endParaRPr kumimoji="0" lang="zh-CN" altLang="en-US" sz="1000" b="1" i="0" u="none" strike="noStrike" cap="none" normalizeH="0" baseline="0" dirty="0" smtClean="0">
                        <a:ln>
                          <a:noFill/>
                        </a:ln>
                        <a:solidFill>
                          <a:schemeClr val="tx1"/>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c>
                  <a:txBody>
                    <a:bodyPr/>
                    <a:lstStyle>
                      <a:defPPr>
                        <a:defRPr lang="zh-CN"/>
                      </a:defPPr>
                      <a:lvl1pPr marL="0" algn="l" defTabSz="914400" rtl="0" eaLnBrk="1" latinLnBrk="0" hangingPunct="1">
                        <a:defRPr sz="1800" kern="1200">
                          <a:solidFill>
                            <a:schemeClr val="tx1"/>
                          </a:solidFill>
                          <a:latin typeface="FrutigerNext LT Regular"/>
                          <a:ea typeface="华文细黑"/>
                        </a:defRPr>
                      </a:lvl1pPr>
                      <a:lvl2pPr marL="457200" algn="l" defTabSz="914400" rtl="0" eaLnBrk="1" latinLnBrk="0" hangingPunct="1">
                        <a:defRPr sz="1800" kern="1200">
                          <a:solidFill>
                            <a:schemeClr val="tx1"/>
                          </a:solidFill>
                          <a:latin typeface="FrutigerNext LT Regular"/>
                          <a:ea typeface="华文细黑"/>
                        </a:defRPr>
                      </a:lvl2pPr>
                      <a:lvl3pPr marL="914400" algn="l" defTabSz="914400" rtl="0" eaLnBrk="1" latinLnBrk="0" hangingPunct="1">
                        <a:defRPr sz="1800" kern="1200">
                          <a:solidFill>
                            <a:schemeClr val="tx1"/>
                          </a:solidFill>
                          <a:latin typeface="FrutigerNext LT Regular"/>
                          <a:ea typeface="华文细黑"/>
                        </a:defRPr>
                      </a:lvl3pPr>
                      <a:lvl4pPr marL="1371600" algn="l" defTabSz="914400" rtl="0" eaLnBrk="1" latinLnBrk="0" hangingPunct="1">
                        <a:defRPr sz="1800" kern="1200">
                          <a:solidFill>
                            <a:schemeClr val="tx1"/>
                          </a:solidFill>
                          <a:latin typeface="FrutigerNext LT Regular"/>
                          <a:ea typeface="华文细黑"/>
                        </a:defRPr>
                      </a:lvl4pPr>
                      <a:lvl5pPr marL="1828800" algn="l" defTabSz="914400" rtl="0" eaLnBrk="1" latinLnBrk="0" hangingPunct="1">
                        <a:defRPr sz="1800" kern="1200">
                          <a:solidFill>
                            <a:schemeClr val="tx1"/>
                          </a:solidFill>
                          <a:latin typeface="FrutigerNext LT Regular"/>
                          <a:ea typeface="华文细黑"/>
                        </a:defRPr>
                      </a:lvl5pPr>
                      <a:lvl6pPr marL="2286000" algn="l" defTabSz="914400" rtl="0" eaLnBrk="1" latinLnBrk="0" hangingPunct="1">
                        <a:defRPr sz="1800" kern="1200">
                          <a:solidFill>
                            <a:schemeClr val="tx1"/>
                          </a:solidFill>
                          <a:latin typeface="FrutigerNext LT Regular"/>
                          <a:ea typeface="华文细黑"/>
                        </a:defRPr>
                      </a:lvl6pPr>
                      <a:lvl7pPr marL="2743200" algn="l" defTabSz="914400" rtl="0" eaLnBrk="1" latinLnBrk="0" hangingPunct="1">
                        <a:defRPr sz="1800" kern="1200">
                          <a:solidFill>
                            <a:schemeClr val="tx1"/>
                          </a:solidFill>
                          <a:latin typeface="FrutigerNext LT Regular"/>
                          <a:ea typeface="华文细黑"/>
                        </a:defRPr>
                      </a:lvl7pPr>
                      <a:lvl8pPr marL="3200400" algn="l" defTabSz="914400" rtl="0" eaLnBrk="1" latinLnBrk="0" hangingPunct="1">
                        <a:defRPr sz="1800" kern="1200">
                          <a:solidFill>
                            <a:schemeClr val="tx1"/>
                          </a:solidFill>
                          <a:latin typeface="FrutigerNext LT Regular"/>
                          <a:ea typeface="华文细黑"/>
                        </a:defRPr>
                      </a:lvl8pPr>
                      <a:lvl9pPr marL="3657600" algn="l" defTabSz="914400" rtl="0" eaLnBrk="1" latinLnBrk="0" hangingPunct="1">
                        <a:defRPr sz="1800" kern="1200">
                          <a:solidFill>
                            <a:schemeClr val="tx1"/>
                          </a:solidFill>
                          <a:latin typeface="FrutigerNext LT Regular"/>
                          <a:ea typeface="华文细黑"/>
                        </a:defRPr>
                      </a:lvl9p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rPr>
                        <a:t>赋值永久变量，用于关联分析或报表时屏蔽此信息</a:t>
                      </a:r>
                      <a:endParaRPr kumimoji="0" lang="zh-CN" altLang="en-US" sz="1000" b="1" i="0" u="none" strike="noStrike" cap="none" normalizeH="0" baseline="0" dirty="0" smtClean="0">
                        <a:ln>
                          <a:noFill/>
                        </a:ln>
                        <a:solidFill>
                          <a:schemeClr val="tx2"/>
                        </a:solidFill>
                        <a:effectLst/>
                        <a:latin typeface="华文细黑" pitchFamily="2" charset="-122"/>
                        <a:ea typeface="华文细黑" pitchFamily="2" charset="-122"/>
                      </a:endParaRPr>
                    </a:p>
                  </a:txBody>
                  <a:tcPr marL="79200" marR="79200" marT="0" marB="0" anchor="ctr" horzOverflow="overflow">
                    <a:lnL w="12700" cap="flat" cmpd="sng" algn="ctr">
                      <a:solidFill>
                        <a:srgbClr val="000000"/>
                      </a:solidFill>
                      <a:prstDash val="solid"/>
                      <a:round/>
                      <a:headEnd type="none" w="med" len="med"/>
                      <a:tailEnd type="none" w="med" len="med"/>
                    </a:lnL>
                    <a:lnR w="28575"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a:noFill/>
                    </a:lnTlToBr>
                    <a:lnBlToTr>
                      <a:noFill/>
                    </a:lnBlToTr>
                    <a:gradFill rotWithShape="0">
                      <a:gsLst>
                        <a:gs pos="0">
                          <a:srgbClr val="FFFFFF"/>
                        </a:gs>
                        <a:gs pos="100000">
                          <a:srgbClr val="FFFFFF">
                            <a:gamma/>
                            <a:shade val="86275"/>
                            <a:invGamma/>
                          </a:srgbClr>
                        </a:gs>
                      </a:gsLst>
                      <a:lin ang="0" scaled="1"/>
                    </a:gradFill>
                  </a:tcPr>
                </a:tc>
              </a:tr>
            </a:tbl>
          </a:graphicData>
        </a:graphic>
      </p:graphicFrame>
      <p:sp>
        <p:nvSpPr>
          <p:cNvPr id="10" name="标题 1"/>
          <p:cNvSpPr txBox="1"/>
          <p:nvPr/>
        </p:nvSpPr>
        <p:spPr>
          <a:xfrm>
            <a:off x="580947" y="-5170"/>
            <a:ext cx="6515178"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日志采集</a:t>
            </a:r>
            <a:r>
              <a:rPr lang="en-US" altLang="zh-CN" sz="2400" b="1" kern="0" dirty="0" smtClean="0">
                <a:solidFill>
                  <a:srgbClr val="990000"/>
                </a:solidFill>
                <a:latin typeface="微软雅黑" panose="020B0503020204020204" pitchFamily="34" charset="-122"/>
                <a:ea typeface="微软雅黑" panose="020B0503020204020204" pitchFamily="34" charset="-122"/>
                <a:cs typeface="+mj-cs"/>
              </a:rPr>
              <a:t>——</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日志信息处理举例</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9" name="梯形 8"/>
          <p:cNvSpPr/>
          <p:nvPr/>
        </p:nvSpPr>
        <p:spPr bwMode="auto">
          <a:xfrm>
            <a:off x="7679654" y="78684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安全响应</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11" name="梯形 10"/>
          <p:cNvSpPr/>
          <p:nvPr/>
        </p:nvSpPr>
        <p:spPr bwMode="auto">
          <a:xfrm>
            <a:off x="4092973" y="791769"/>
            <a:ext cx="1192717" cy="205965"/>
          </a:xfrm>
          <a:prstGeom prst="trapezoid">
            <a:avLst/>
          </a:prstGeom>
          <a:solidFill>
            <a:srgbClr val="C00000"/>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200" b="1" dirty="0" smtClean="0">
                <a:solidFill>
                  <a:srgbClr val="FFFFFF"/>
                </a:solidFill>
                <a:latin typeface="微软雅黑" panose="020B0503020204020204" pitchFamily="34" charset="-122"/>
                <a:ea typeface="微软雅黑" panose="020B0503020204020204" pitchFamily="34" charset="-122"/>
              </a:rPr>
              <a:t>日志采集</a:t>
            </a:r>
            <a:endParaRPr lang="zh-CN" altLang="en-US" sz="1200" b="1" dirty="0" smtClean="0">
              <a:solidFill>
                <a:srgbClr val="FFFFFF"/>
              </a:solidFill>
              <a:latin typeface="微软雅黑" panose="020B0503020204020204" pitchFamily="34" charset="-122"/>
              <a:ea typeface="微软雅黑" panose="020B0503020204020204" pitchFamily="34" charset="-122"/>
            </a:endParaRPr>
          </a:p>
        </p:txBody>
      </p:sp>
      <p:sp>
        <p:nvSpPr>
          <p:cNvPr id="12" name="梯形 11"/>
          <p:cNvSpPr/>
          <p:nvPr/>
        </p:nvSpPr>
        <p:spPr bwMode="auto">
          <a:xfrm>
            <a:off x="5281576" y="786846"/>
            <a:ext cx="1237150" cy="204923"/>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关联分析</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13" name="梯形 12"/>
          <p:cNvSpPr/>
          <p:nvPr/>
        </p:nvSpPr>
        <p:spPr bwMode="auto">
          <a:xfrm>
            <a:off x="6527526" y="78684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安全态势</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16" name="线形标注 2 15"/>
          <p:cNvSpPr/>
          <p:nvPr/>
        </p:nvSpPr>
        <p:spPr bwMode="auto">
          <a:xfrm>
            <a:off x="1736653" y="1984673"/>
            <a:ext cx="283533" cy="170122"/>
          </a:xfrm>
          <a:prstGeom prst="borderCallout2">
            <a:avLst>
              <a:gd name="adj1" fmla="val 48719"/>
              <a:gd name="adj2" fmla="val 102704"/>
              <a:gd name="adj3" fmla="val 46129"/>
              <a:gd name="adj4" fmla="val 148378"/>
              <a:gd name="adj5" fmla="val -241119"/>
              <a:gd name="adj6" fmla="val 570106"/>
            </a:avLst>
          </a:prstGeom>
          <a:solidFill>
            <a:srgbClr val="00B050">
              <a:alpha val="36000"/>
            </a:srgbClr>
          </a:solidFill>
          <a:ln>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17" name="线形标注 2 16"/>
          <p:cNvSpPr/>
          <p:nvPr/>
        </p:nvSpPr>
        <p:spPr bwMode="auto">
          <a:xfrm>
            <a:off x="545804" y="3998345"/>
            <a:ext cx="2636874" cy="567070"/>
          </a:xfrm>
          <a:prstGeom prst="borderCallout2">
            <a:avLst>
              <a:gd name="adj1" fmla="val 87980"/>
              <a:gd name="adj2" fmla="val 95749"/>
              <a:gd name="adj3" fmla="val 88563"/>
              <a:gd name="adj4" fmla="val 101735"/>
              <a:gd name="adj5" fmla="val 111527"/>
              <a:gd name="adj6" fmla="val 105254"/>
            </a:avLst>
          </a:prstGeom>
          <a:solidFill>
            <a:srgbClr val="00B050">
              <a:alpha val="36000"/>
            </a:srgbClr>
          </a:solidFill>
          <a:ln>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26" name="线形标注 2 25"/>
          <p:cNvSpPr/>
          <p:nvPr/>
        </p:nvSpPr>
        <p:spPr bwMode="auto">
          <a:xfrm>
            <a:off x="545805" y="3667761"/>
            <a:ext cx="2643962" cy="302227"/>
          </a:xfrm>
          <a:prstGeom prst="borderCallout2">
            <a:avLst>
              <a:gd name="adj1" fmla="val 73197"/>
              <a:gd name="adj2" fmla="val 95716"/>
              <a:gd name="adj3" fmla="val 83219"/>
              <a:gd name="adj4" fmla="val 102015"/>
              <a:gd name="adj5" fmla="val 135675"/>
              <a:gd name="adj6" fmla="val 106121"/>
            </a:avLst>
          </a:prstGeom>
          <a:solidFill>
            <a:srgbClr val="00B050">
              <a:alpha val="36000"/>
            </a:srgbClr>
          </a:solidFill>
          <a:ln>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29" name="线形标注 2 28"/>
          <p:cNvSpPr/>
          <p:nvPr/>
        </p:nvSpPr>
        <p:spPr bwMode="auto">
          <a:xfrm>
            <a:off x="638924" y="2157539"/>
            <a:ext cx="1226747" cy="168120"/>
          </a:xfrm>
          <a:prstGeom prst="borderCallout2">
            <a:avLst>
              <a:gd name="adj1" fmla="val 40807"/>
              <a:gd name="adj2" fmla="val 100527"/>
              <a:gd name="adj3" fmla="val 36279"/>
              <a:gd name="adj4" fmla="val 120958"/>
              <a:gd name="adj5" fmla="val -220854"/>
              <a:gd name="adj6" fmla="val 221560"/>
            </a:avLst>
          </a:prstGeom>
          <a:solidFill>
            <a:srgbClr val="00B050">
              <a:alpha val="36000"/>
            </a:srgbClr>
          </a:solidFill>
          <a:ln>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cxnSp>
        <p:nvCxnSpPr>
          <p:cNvPr id="31" name="直接连接符 30"/>
          <p:cNvCxnSpPr/>
          <p:nvPr/>
        </p:nvCxnSpPr>
        <p:spPr bwMode="auto">
          <a:xfrm flipV="1">
            <a:off x="657332" y="2451019"/>
            <a:ext cx="2432455" cy="8862"/>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直接连接符 32"/>
          <p:cNvCxnSpPr/>
          <p:nvPr/>
        </p:nvCxnSpPr>
        <p:spPr bwMode="auto">
          <a:xfrm flipV="1">
            <a:off x="809732" y="2591129"/>
            <a:ext cx="2036707"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直接连接符 34"/>
          <p:cNvCxnSpPr/>
          <p:nvPr/>
        </p:nvCxnSpPr>
        <p:spPr bwMode="auto">
          <a:xfrm flipV="1">
            <a:off x="667165" y="2753362"/>
            <a:ext cx="645441"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连接符 36"/>
          <p:cNvCxnSpPr/>
          <p:nvPr/>
        </p:nvCxnSpPr>
        <p:spPr bwMode="auto">
          <a:xfrm flipV="1">
            <a:off x="1352965" y="2743530"/>
            <a:ext cx="1548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直接连接符 37"/>
          <p:cNvCxnSpPr/>
          <p:nvPr/>
        </p:nvCxnSpPr>
        <p:spPr bwMode="auto">
          <a:xfrm flipV="1">
            <a:off x="672084" y="2905762"/>
            <a:ext cx="1152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直接连接符 38"/>
          <p:cNvCxnSpPr/>
          <p:nvPr/>
        </p:nvCxnSpPr>
        <p:spPr bwMode="auto">
          <a:xfrm flipV="1">
            <a:off x="1893742" y="2903304"/>
            <a:ext cx="1152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直接连接符 39"/>
          <p:cNvCxnSpPr/>
          <p:nvPr/>
        </p:nvCxnSpPr>
        <p:spPr bwMode="auto">
          <a:xfrm flipV="1">
            <a:off x="677004" y="3058162"/>
            <a:ext cx="2304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连接符 40"/>
          <p:cNvCxnSpPr/>
          <p:nvPr/>
        </p:nvCxnSpPr>
        <p:spPr bwMode="auto">
          <a:xfrm flipV="1">
            <a:off x="659802" y="3210562"/>
            <a:ext cx="2304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p:nvPr/>
        </p:nvCxnSpPr>
        <p:spPr bwMode="auto">
          <a:xfrm flipV="1">
            <a:off x="667172" y="3365420"/>
            <a:ext cx="2304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直接连接符 42"/>
          <p:cNvCxnSpPr/>
          <p:nvPr/>
        </p:nvCxnSpPr>
        <p:spPr bwMode="auto">
          <a:xfrm flipV="1">
            <a:off x="659798" y="3527653"/>
            <a:ext cx="2304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直接连接符 43"/>
          <p:cNvCxnSpPr/>
          <p:nvPr/>
        </p:nvCxnSpPr>
        <p:spPr bwMode="auto">
          <a:xfrm flipV="1">
            <a:off x="652424" y="3667762"/>
            <a:ext cx="1764000" cy="0"/>
          </a:xfrm>
          <a:prstGeom prst="line">
            <a:avLst/>
          </a:prstGeom>
          <a:noFill/>
          <a:ln w="25400">
            <a:solidFill>
              <a:srgbClr val="00206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 name="矩形 23"/>
          <p:cNvSpPr/>
          <p:nvPr/>
        </p:nvSpPr>
        <p:spPr>
          <a:xfrm>
            <a:off x="604085" y="1077264"/>
            <a:ext cx="1031051" cy="261610"/>
          </a:xfrm>
          <a:prstGeom prst="rect">
            <a:avLst/>
          </a:prstGeom>
        </p:spPr>
        <p:txBody>
          <a:bodyPr wrap="none">
            <a:spAutoFit/>
          </a:bodyPr>
          <a:lstStyle/>
          <a:p>
            <a:r>
              <a:rPr lang="zh-CN" altLang="en-US" sz="1100" b="1" kern="0" dirty="0" smtClean="0">
                <a:solidFill>
                  <a:srgbClr val="000000"/>
                </a:solidFill>
                <a:latin typeface="华文细黑" pitchFamily="2" charset="-122"/>
              </a:rPr>
              <a:t>原始日志样本</a:t>
            </a:r>
            <a:endParaRPr lang="zh-CN" altLang="en-US" sz="1100" dirty="0"/>
          </a:p>
        </p:txBody>
      </p:sp>
    </p:spTree>
  </p:cSld>
  <p:clrMapOvr>
    <a:masterClrMapping/>
  </p:clrMapOvr>
  <p:transition advClick="0" advTm="8000">
    <p:fade thruBlk="1"/>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梯形 29"/>
          <p:cNvSpPr/>
          <p:nvPr/>
        </p:nvSpPr>
        <p:spPr bwMode="auto">
          <a:xfrm>
            <a:off x="7666954"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安全响应</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31" name="梯形 30"/>
          <p:cNvSpPr/>
          <p:nvPr/>
        </p:nvSpPr>
        <p:spPr bwMode="auto">
          <a:xfrm>
            <a:off x="4080273" y="781609"/>
            <a:ext cx="1192717" cy="205965"/>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日志采集</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32" name="梯形 31"/>
          <p:cNvSpPr/>
          <p:nvPr/>
        </p:nvSpPr>
        <p:spPr bwMode="auto">
          <a:xfrm>
            <a:off x="5268876" y="776686"/>
            <a:ext cx="1237150" cy="204923"/>
          </a:xfrm>
          <a:prstGeom prst="trapezoid">
            <a:avLst/>
          </a:prstGeom>
          <a:solidFill>
            <a:srgbClr val="C00000"/>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chemeClr val="bg1"/>
                </a:solidFill>
                <a:latin typeface="微软雅黑" panose="020B0503020204020204" pitchFamily="34" charset="-122"/>
                <a:ea typeface="微软雅黑" panose="020B0503020204020204" pitchFamily="34" charset="-122"/>
              </a:rPr>
              <a:t>关联分析</a:t>
            </a:r>
            <a:endParaRPr lang="zh-CN" altLang="en-US" sz="1000" b="1" dirty="0" smtClean="0">
              <a:solidFill>
                <a:schemeClr val="bg1"/>
              </a:solidFill>
              <a:latin typeface="微软雅黑" panose="020B0503020204020204" pitchFamily="34" charset="-122"/>
              <a:ea typeface="微软雅黑" panose="020B0503020204020204" pitchFamily="34" charset="-122"/>
            </a:endParaRPr>
          </a:p>
        </p:txBody>
      </p:sp>
      <p:sp>
        <p:nvSpPr>
          <p:cNvPr id="33" name="梯形 32"/>
          <p:cNvSpPr/>
          <p:nvPr/>
        </p:nvSpPr>
        <p:spPr bwMode="auto">
          <a:xfrm>
            <a:off x="6514826"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安全态势</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47" name="标题 1"/>
          <p:cNvSpPr txBox="1"/>
          <p:nvPr/>
        </p:nvSpPr>
        <p:spPr>
          <a:xfrm>
            <a:off x="580947" y="-5170"/>
            <a:ext cx="6515178" cy="536001"/>
          </a:xfrm>
          <a:prstGeom prst="rect">
            <a:avLst/>
          </a:prstGeom>
        </p:spPr>
        <p:txBody>
          <a:bodyPr/>
          <a:lstStyle/>
          <a:p>
            <a:pPr eaLnBrk="0" hangingPunct="0">
              <a:defRPr/>
            </a:pPr>
            <a:r>
              <a:rPr lang="zh-CN" altLang="en-US" sz="2400" b="1" kern="0" dirty="0" smtClean="0">
                <a:solidFill>
                  <a:srgbClr val="990000"/>
                </a:solidFill>
                <a:latin typeface="微软雅黑" panose="020B0503020204020204" pitchFamily="34" charset="-122"/>
                <a:ea typeface="微软雅黑" panose="020B0503020204020204" pitchFamily="34" charset="-122"/>
              </a:rPr>
              <a:t>关联分析</a:t>
            </a:r>
            <a:r>
              <a:rPr lang="en-US" altLang="zh-CN" sz="2400" b="1" kern="0" dirty="0" smtClean="0">
                <a:solidFill>
                  <a:srgbClr val="990000"/>
                </a:solidFill>
                <a:latin typeface="微软雅黑" panose="020B0503020204020204" pitchFamily="34" charset="-122"/>
                <a:ea typeface="微软雅黑" panose="020B0503020204020204" pitchFamily="34" charset="-122"/>
              </a:rPr>
              <a:t>——</a:t>
            </a:r>
            <a:r>
              <a:rPr lang="zh-CN" altLang="en-US" sz="2400" b="1" kern="0" dirty="0" smtClean="0">
                <a:solidFill>
                  <a:srgbClr val="990000"/>
                </a:solidFill>
                <a:latin typeface="微软雅黑" panose="020B0503020204020204" pitchFamily="34" charset="-122"/>
                <a:ea typeface="微软雅黑" panose="020B0503020204020204" pitchFamily="34" charset="-122"/>
              </a:rPr>
              <a:t>关联流程原理</a:t>
            </a:r>
            <a:endParaRPr lang="zh-CN" altLang="en-US" sz="2400" b="1" kern="0" dirty="0" smtClean="0">
              <a:solidFill>
                <a:srgbClr val="990000"/>
              </a:solidFill>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164" name="矩形 163"/>
          <p:cNvSpPr/>
          <p:nvPr/>
        </p:nvSpPr>
        <p:spPr>
          <a:xfrm>
            <a:off x="6133171" y="1092820"/>
            <a:ext cx="2682217" cy="3416320"/>
          </a:xfrm>
          <a:prstGeom prst="rect">
            <a:avLst/>
          </a:prstGeom>
          <a:ln>
            <a:solidFill>
              <a:schemeClr val="bg1">
                <a:lumMod val="65000"/>
              </a:schemeClr>
            </a:solidFill>
          </a:ln>
        </p:spPr>
        <p:txBody>
          <a:bodyPr wrap="square">
            <a:spAutoFit/>
          </a:bodyPr>
          <a:lstStyle/>
          <a:p>
            <a:pPr>
              <a:buFont typeface="Arial" panose="020B0604020202020204" pitchFamily="34" charset="0"/>
              <a:buChar char="•"/>
            </a:pPr>
            <a:r>
              <a:rPr lang="zh-CN" altLang="en-US" sz="1200" b="1" dirty="0" smtClean="0">
                <a:latin typeface="微软雅黑" panose="020B0503020204020204" pitchFamily="34" charset="-122"/>
                <a:ea typeface="微软雅黑" panose="020B0503020204020204" pitchFamily="34" charset="-122"/>
              </a:rPr>
              <a:t>准备工作：</a:t>
            </a:r>
            <a:endParaRPr lang="en-US" altLang="zh-CN" sz="1200" b="1" dirty="0" smtClean="0">
              <a:latin typeface="微软雅黑" panose="020B0503020204020204" pitchFamily="34" charset="-122"/>
              <a:ea typeface="微软雅黑" panose="020B0503020204020204" pitchFamily="34" charset="-122"/>
            </a:endParaRPr>
          </a:p>
          <a:p>
            <a:r>
              <a:rPr lang="zh-CN" altLang="en-US" sz="1200" dirty="0" smtClean="0">
                <a:latin typeface="微软雅黑" panose="020B0503020204020204" pitchFamily="34" charset="-122"/>
                <a:ea typeface="微软雅黑" panose="020B0503020204020204" pitchFamily="34" charset="-122"/>
              </a:rPr>
              <a:t>熟悉安全威胁产生流程的专家，针对某安全事件梳理出事件触发网络和安全设备上产生的日志和顺序</a:t>
            </a:r>
            <a:endParaRPr lang="en-US" altLang="zh-CN" sz="1200" dirty="0" smtClean="0">
              <a:latin typeface="微软雅黑" panose="020B0503020204020204" pitchFamily="34" charset="-122"/>
              <a:ea typeface="微软雅黑" panose="020B0503020204020204" pitchFamily="34" charset="-122"/>
            </a:endParaRPr>
          </a:p>
          <a:p>
            <a:endParaRPr lang="en-US" altLang="zh-CN" sz="1200" b="1" dirty="0" smtClean="0">
              <a:latin typeface="微软雅黑" panose="020B0503020204020204" pitchFamily="34" charset="-122"/>
              <a:ea typeface="微软雅黑" panose="020B0503020204020204" pitchFamily="34" charset="-122"/>
            </a:endParaRPr>
          </a:p>
          <a:p>
            <a:pPr>
              <a:buFont typeface="Arial" panose="020B0604020202020204" pitchFamily="34" charset="0"/>
              <a:buChar char="•"/>
            </a:pPr>
            <a:r>
              <a:rPr lang="zh-CN" altLang="en-US" sz="1200" b="1" dirty="0" smtClean="0">
                <a:latin typeface="微软雅黑" panose="020B0503020204020204" pitchFamily="34" charset="-122"/>
                <a:ea typeface="微软雅黑" panose="020B0503020204020204" pitchFamily="34" charset="-122"/>
              </a:rPr>
              <a:t>关联流程：</a:t>
            </a:r>
            <a:endParaRPr lang="en-US" altLang="zh-CN" sz="1200" b="1" dirty="0" smtClean="0">
              <a:latin typeface="微软雅黑" panose="020B0503020204020204" pitchFamily="34" charset="-122"/>
              <a:ea typeface="微软雅黑" panose="020B0503020204020204" pitchFamily="34" charset="-122"/>
            </a:endParaRPr>
          </a:p>
          <a:p>
            <a:pPr marL="228600" indent="-228600">
              <a:buFont typeface="+mj-lt"/>
              <a:buAutoNum type="arabicPeriod"/>
            </a:pPr>
            <a:r>
              <a:rPr lang="en-US" altLang="zh-CN" sz="1200" dirty="0" smtClean="0">
                <a:latin typeface="微软雅黑" panose="020B0503020204020204" pitchFamily="34" charset="-122"/>
                <a:ea typeface="微软雅黑" panose="020B0503020204020204" pitchFamily="34" charset="-122"/>
              </a:rPr>
              <a:t> </a:t>
            </a:r>
            <a:r>
              <a:rPr lang="zh-CN" altLang="en-US" sz="1200" dirty="0" smtClean="0">
                <a:latin typeface="微软雅黑" panose="020B0503020204020204" pitchFamily="34" charset="-122"/>
                <a:ea typeface="微软雅黑" panose="020B0503020204020204" pitchFamily="34" charset="-122"/>
              </a:rPr>
              <a:t>用户创建一个关联规则（</a:t>
            </a:r>
            <a:r>
              <a:rPr lang="en-US" altLang="zh-CN" sz="1200" dirty="0" smtClean="0">
                <a:latin typeface="微软雅黑" panose="020B0503020204020204" pitchFamily="34" charset="-122"/>
                <a:ea typeface="微软雅黑" panose="020B0503020204020204" pitchFamily="34" charset="-122"/>
              </a:rPr>
              <a:t>Correlation rule</a:t>
            </a:r>
            <a:r>
              <a:rPr lang="zh-CN" altLang="en-US" sz="1200" dirty="0" smtClean="0">
                <a:latin typeface="微软雅黑" panose="020B0503020204020204" pitchFamily="34" charset="-122"/>
                <a:ea typeface="微软雅黑" panose="020B0503020204020204" pitchFamily="34" charset="-122"/>
              </a:rPr>
              <a:t>）。</a:t>
            </a:r>
            <a:endParaRPr lang="zh-CN" altLang="en-US" sz="1200" dirty="0" smtClean="0">
              <a:latin typeface="微软雅黑" panose="020B0503020204020204" pitchFamily="34" charset="-122"/>
              <a:ea typeface="微软雅黑" panose="020B0503020204020204" pitchFamily="34" charset="-122"/>
            </a:endParaRPr>
          </a:p>
          <a:p>
            <a:pPr marL="228600" indent="-228600">
              <a:buFont typeface="+mj-lt"/>
              <a:buAutoNum type="arabicPeriod"/>
            </a:pPr>
            <a:r>
              <a:rPr lang="en-US" altLang="zh-CN" sz="1200" dirty="0" smtClean="0">
                <a:latin typeface="微软雅黑" panose="020B0503020204020204" pitchFamily="34" charset="-122"/>
                <a:ea typeface="微软雅黑" panose="020B0503020204020204" pitchFamily="34" charset="-122"/>
              </a:rPr>
              <a:t> </a:t>
            </a:r>
            <a:r>
              <a:rPr lang="zh-CN" altLang="en-US" sz="1200" dirty="0" smtClean="0">
                <a:latin typeface="微软雅黑" panose="020B0503020204020204" pitchFamily="34" charset="-122"/>
                <a:ea typeface="微软雅黑" panose="020B0503020204020204" pitchFamily="34" charset="-122"/>
              </a:rPr>
              <a:t>用户将一个或多个动作关联到该关联规则。</a:t>
            </a:r>
            <a:endParaRPr lang="zh-CN" altLang="en-US" sz="1200" dirty="0" smtClean="0">
              <a:latin typeface="微软雅黑" panose="020B0503020204020204" pitchFamily="34" charset="-122"/>
              <a:ea typeface="微软雅黑" panose="020B0503020204020204" pitchFamily="34" charset="-122"/>
            </a:endParaRPr>
          </a:p>
          <a:p>
            <a:pPr marL="228600" indent="-228600">
              <a:buFont typeface="+mj-lt"/>
              <a:buAutoNum type="arabicPeriod"/>
            </a:pPr>
            <a:r>
              <a:rPr lang="en-US" altLang="zh-CN" sz="1200" dirty="0" smtClean="0">
                <a:latin typeface="微软雅黑" panose="020B0503020204020204" pitchFamily="34" charset="-122"/>
                <a:ea typeface="微软雅黑" panose="020B0503020204020204" pitchFamily="34" charset="-122"/>
              </a:rPr>
              <a:t> </a:t>
            </a:r>
            <a:r>
              <a:rPr lang="zh-CN" altLang="en-US" sz="1200" dirty="0" smtClean="0">
                <a:latin typeface="微软雅黑" panose="020B0503020204020204" pitchFamily="34" charset="-122"/>
                <a:ea typeface="微软雅黑" panose="020B0503020204020204" pitchFamily="34" charset="-122"/>
              </a:rPr>
              <a:t>用户在关联引擎上部署该规则。</a:t>
            </a:r>
            <a:endParaRPr lang="zh-CN" altLang="en-US" sz="1200" dirty="0" smtClean="0">
              <a:latin typeface="微软雅黑" panose="020B0503020204020204" pitchFamily="34" charset="-122"/>
              <a:ea typeface="微软雅黑" panose="020B0503020204020204" pitchFamily="34" charset="-122"/>
            </a:endParaRPr>
          </a:p>
          <a:p>
            <a:pPr marL="228600" indent="-228600">
              <a:buFont typeface="+mj-lt"/>
              <a:buAutoNum type="arabicPeriod"/>
            </a:pPr>
            <a:r>
              <a:rPr lang="en-US" altLang="zh-CN" sz="1200" dirty="0" smtClean="0">
                <a:latin typeface="微软雅黑" panose="020B0503020204020204" pitchFamily="34" charset="-122"/>
                <a:ea typeface="微软雅黑" panose="020B0503020204020204" pitchFamily="34" charset="-122"/>
              </a:rPr>
              <a:t> </a:t>
            </a:r>
            <a:r>
              <a:rPr lang="zh-CN" altLang="en-US" sz="1200" dirty="0" smtClean="0">
                <a:latin typeface="微软雅黑" panose="020B0503020204020204" pitchFamily="34" charset="-122"/>
                <a:ea typeface="微软雅黑" panose="020B0503020204020204" pitchFamily="34" charset="-122"/>
              </a:rPr>
              <a:t>关联引擎自动处理实时事件流中的事件，判断这些事件是否触发处于激活状态的规则，并触发规则的关联动作。</a:t>
            </a:r>
            <a:endParaRPr lang="zh-CN" altLang="en-US" sz="1200" dirty="0" smtClean="0">
              <a:latin typeface="微软雅黑" panose="020B0503020204020204" pitchFamily="34" charset="-122"/>
              <a:ea typeface="微软雅黑" panose="020B0503020204020204" pitchFamily="34" charset="-122"/>
            </a:endParaRPr>
          </a:p>
          <a:p>
            <a:pPr marL="228600" indent="-228600">
              <a:buFont typeface="+mj-lt"/>
              <a:buAutoNum type="arabicPeriod"/>
            </a:pPr>
            <a:r>
              <a:rPr lang="en-US" altLang="zh-CN" sz="1200" dirty="0" smtClean="0">
                <a:latin typeface="微软雅黑" panose="020B0503020204020204" pitchFamily="34" charset="-122"/>
                <a:ea typeface="微软雅黑" panose="020B0503020204020204" pitchFamily="34" charset="-122"/>
              </a:rPr>
              <a:t> </a:t>
            </a:r>
            <a:r>
              <a:rPr lang="zh-CN" altLang="en-US" sz="1200" dirty="0" smtClean="0">
                <a:latin typeface="微软雅黑" panose="020B0503020204020204" pitchFamily="34" charset="-122"/>
                <a:ea typeface="微软雅黑" panose="020B0503020204020204" pitchFamily="34" charset="-122"/>
              </a:rPr>
              <a:t>如果事件符合该规则对应的条件，系统产生关联事件并执行关联动作。</a:t>
            </a:r>
            <a:endParaRPr lang="zh-CN" altLang="en-US" sz="1200" dirty="0">
              <a:latin typeface="微软雅黑" panose="020B0503020204020204" pitchFamily="34" charset="-122"/>
              <a:ea typeface="微软雅黑" panose="020B0503020204020204" pitchFamily="34" charset="-122"/>
            </a:endParaRPr>
          </a:p>
        </p:txBody>
      </p:sp>
      <p:sp>
        <p:nvSpPr>
          <p:cNvPr id="54" name="右箭头 50"/>
          <p:cNvSpPr>
            <a:spLocks noChangeArrowheads="1"/>
          </p:cNvSpPr>
          <p:nvPr/>
        </p:nvSpPr>
        <p:spPr bwMode="auto">
          <a:xfrm>
            <a:off x="1565733" y="3160289"/>
            <a:ext cx="511627" cy="362828"/>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endParaRPr lang="zh-CN" altLang="en-US" sz="1200" b="1" dirty="0">
              <a:latin typeface="微软雅黑" panose="020B0503020204020204" pitchFamily="34" charset="-122"/>
              <a:ea typeface="微软雅黑" panose="020B0503020204020204" pitchFamily="34" charset="-122"/>
            </a:endParaRPr>
          </a:p>
        </p:txBody>
      </p:sp>
      <p:grpSp>
        <p:nvGrpSpPr>
          <p:cNvPr id="2" name="组合 54"/>
          <p:cNvGrpSpPr/>
          <p:nvPr/>
        </p:nvGrpSpPr>
        <p:grpSpPr>
          <a:xfrm>
            <a:off x="836381" y="3000203"/>
            <a:ext cx="747491" cy="634675"/>
            <a:chOff x="5579659" y="1562357"/>
            <a:chExt cx="734644" cy="720261"/>
          </a:xfrm>
        </p:grpSpPr>
        <p:sp>
          <p:nvSpPr>
            <p:cNvPr id="56" name="TextBox 158"/>
            <p:cNvSpPr txBox="1">
              <a:spLocks noChangeArrowheads="1"/>
            </p:cNvSpPr>
            <p:nvPr/>
          </p:nvSpPr>
          <p:spPr bwMode="auto">
            <a:xfrm>
              <a:off x="5579659" y="2036397"/>
              <a:ext cx="734644" cy="246221"/>
            </a:xfrm>
            <a:prstGeom prst="rect">
              <a:avLst/>
            </a:prstGeom>
            <a:noFill/>
            <a:ln w="9525">
              <a:noFill/>
              <a:miter lim="800000"/>
            </a:ln>
          </p:spPr>
          <p:txBody>
            <a:bodyPr wrap="square">
              <a:spAutoFit/>
            </a:bodyPr>
            <a:lstStyle/>
            <a:p>
              <a:r>
                <a:rPr lang="zh-CN" altLang="en-US" sz="1000" b="1" dirty="0">
                  <a:solidFill>
                    <a:srgbClr val="C00000"/>
                  </a:solidFill>
                  <a:latin typeface="微软雅黑" panose="020B0503020204020204" pitchFamily="34" charset="-122"/>
                  <a:ea typeface="微软雅黑" panose="020B0503020204020204" pitchFamily="34" charset="-122"/>
                </a:rPr>
                <a:t>管理员</a:t>
              </a:r>
              <a:endParaRPr lang="en-US" altLang="zh-CN" sz="1000" b="1" dirty="0">
                <a:solidFill>
                  <a:srgbClr val="C00000"/>
                </a:solidFill>
                <a:latin typeface="微软雅黑" panose="020B0503020204020204" pitchFamily="34" charset="-122"/>
                <a:ea typeface="微软雅黑" panose="020B0503020204020204" pitchFamily="34" charset="-122"/>
              </a:endParaRPr>
            </a:p>
          </p:txBody>
        </p:sp>
        <p:grpSp>
          <p:nvGrpSpPr>
            <p:cNvPr id="3" name="Group 200"/>
            <p:cNvGrpSpPr>
              <a:grpSpLocks noChangeAspect="1"/>
            </p:cNvGrpSpPr>
            <p:nvPr/>
          </p:nvGrpSpPr>
          <p:grpSpPr bwMode="auto">
            <a:xfrm>
              <a:off x="5664825" y="1562357"/>
              <a:ext cx="476484" cy="467714"/>
              <a:chOff x="428" y="2033"/>
              <a:chExt cx="501" cy="421"/>
            </a:xfrm>
          </p:grpSpPr>
          <p:sp>
            <p:nvSpPr>
              <p:cNvPr id="58" name="Freeform 201"/>
              <p:cNvSpPr>
                <a:spLocks noChangeAspect="1"/>
              </p:cNvSpPr>
              <p:nvPr/>
            </p:nvSpPr>
            <p:spPr bwMode="auto">
              <a:xfrm>
                <a:off x="847" y="2358"/>
                <a:ext cx="60" cy="68"/>
              </a:xfrm>
              <a:custGeom>
                <a:avLst/>
                <a:gdLst>
                  <a:gd name="T0" fmla="*/ 0 w 60"/>
                  <a:gd name="T1" fmla="*/ 56 h 68"/>
                  <a:gd name="T2" fmla="*/ 4 w 60"/>
                  <a:gd name="T3" fmla="*/ 68 h 68"/>
                  <a:gd name="T4" fmla="*/ 60 w 60"/>
                  <a:gd name="T5" fmla="*/ 8 h 68"/>
                  <a:gd name="T6" fmla="*/ 60 w 60"/>
                  <a:gd name="T7" fmla="*/ 0 h 68"/>
                  <a:gd name="T8" fmla="*/ 12 w 60"/>
                  <a:gd name="T9" fmla="*/ 38 h 68"/>
                  <a:gd name="T10" fmla="*/ 0 w 60"/>
                  <a:gd name="T11" fmla="*/ 56 h 68"/>
                  <a:gd name="T12" fmla="*/ 0 60000 65536"/>
                  <a:gd name="T13" fmla="*/ 0 60000 65536"/>
                  <a:gd name="T14" fmla="*/ 0 60000 65536"/>
                  <a:gd name="T15" fmla="*/ 0 60000 65536"/>
                  <a:gd name="T16" fmla="*/ 0 60000 65536"/>
                  <a:gd name="T17" fmla="*/ 0 60000 65536"/>
                  <a:gd name="T18" fmla="*/ 0 w 60"/>
                  <a:gd name="T19" fmla="*/ 0 h 68"/>
                  <a:gd name="T20" fmla="*/ 60 w 60"/>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0" h="68">
                    <a:moveTo>
                      <a:pt x="0" y="56"/>
                    </a:moveTo>
                    <a:lnTo>
                      <a:pt x="4" y="68"/>
                    </a:lnTo>
                    <a:lnTo>
                      <a:pt x="60" y="8"/>
                    </a:lnTo>
                    <a:lnTo>
                      <a:pt x="60" y="0"/>
                    </a:lnTo>
                    <a:lnTo>
                      <a:pt x="12" y="38"/>
                    </a:lnTo>
                    <a:lnTo>
                      <a:pt x="0" y="56"/>
                    </a:lnTo>
                    <a:close/>
                  </a:path>
                </a:pathLst>
              </a:custGeom>
              <a:solidFill>
                <a:srgbClr val="0B3C68"/>
              </a:solidFill>
              <a:ln w="9525">
                <a:noFill/>
                <a:round/>
              </a:ln>
            </p:spPr>
            <p:txBody>
              <a:bodyPr/>
              <a:lstStyle/>
              <a:p>
                <a:endParaRPr lang="zh-CN" altLang="en-US"/>
              </a:p>
            </p:txBody>
          </p:sp>
          <p:sp>
            <p:nvSpPr>
              <p:cNvPr id="59" name="Freeform 202"/>
              <p:cNvSpPr>
                <a:spLocks noChangeAspect="1"/>
              </p:cNvSpPr>
              <p:nvPr/>
            </p:nvSpPr>
            <p:spPr bwMode="auto">
              <a:xfrm>
                <a:off x="631" y="2354"/>
                <a:ext cx="220" cy="74"/>
              </a:xfrm>
              <a:custGeom>
                <a:avLst/>
                <a:gdLst>
                  <a:gd name="T0" fmla="*/ 220 w 220"/>
                  <a:gd name="T1" fmla="*/ 66 h 74"/>
                  <a:gd name="T2" fmla="*/ 0 w 220"/>
                  <a:gd name="T3" fmla="*/ 0 h 74"/>
                  <a:gd name="T4" fmla="*/ 0 w 220"/>
                  <a:gd name="T5" fmla="*/ 4 h 74"/>
                  <a:gd name="T6" fmla="*/ 220 w 220"/>
                  <a:gd name="T7" fmla="*/ 74 h 74"/>
                  <a:gd name="T8" fmla="*/ 220 w 220"/>
                  <a:gd name="T9" fmla="*/ 66 h 74"/>
                  <a:gd name="T10" fmla="*/ 0 60000 65536"/>
                  <a:gd name="T11" fmla="*/ 0 60000 65536"/>
                  <a:gd name="T12" fmla="*/ 0 60000 65536"/>
                  <a:gd name="T13" fmla="*/ 0 60000 65536"/>
                  <a:gd name="T14" fmla="*/ 0 60000 65536"/>
                  <a:gd name="T15" fmla="*/ 0 w 220"/>
                  <a:gd name="T16" fmla="*/ 0 h 74"/>
                  <a:gd name="T17" fmla="*/ 220 w 220"/>
                  <a:gd name="T18" fmla="*/ 74 h 74"/>
                </a:gdLst>
                <a:ahLst/>
                <a:cxnLst>
                  <a:cxn ang="T10">
                    <a:pos x="T0" y="T1"/>
                  </a:cxn>
                  <a:cxn ang="T11">
                    <a:pos x="T2" y="T3"/>
                  </a:cxn>
                  <a:cxn ang="T12">
                    <a:pos x="T4" y="T5"/>
                  </a:cxn>
                  <a:cxn ang="T13">
                    <a:pos x="T6" y="T7"/>
                  </a:cxn>
                  <a:cxn ang="T14">
                    <a:pos x="T8" y="T9"/>
                  </a:cxn>
                </a:cxnLst>
                <a:rect l="T15" t="T16" r="T17" b="T18"/>
                <a:pathLst>
                  <a:path w="220" h="74">
                    <a:moveTo>
                      <a:pt x="220" y="66"/>
                    </a:moveTo>
                    <a:lnTo>
                      <a:pt x="0" y="0"/>
                    </a:lnTo>
                    <a:lnTo>
                      <a:pt x="0" y="4"/>
                    </a:lnTo>
                    <a:lnTo>
                      <a:pt x="220" y="74"/>
                    </a:lnTo>
                    <a:lnTo>
                      <a:pt x="220" y="66"/>
                    </a:lnTo>
                    <a:close/>
                  </a:path>
                </a:pathLst>
              </a:custGeom>
              <a:solidFill>
                <a:srgbClr val="8BA6BD"/>
              </a:solidFill>
              <a:ln w="9525">
                <a:noFill/>
                <a:round/>
              </a:ln>
            </p:spPr>
            <p:txBody>
              <a:bodyPr/>
              <a:lstStyle/>
              <a:p>
                <a:endParaRPr lang="zh-CN" altLang="en-US"/>
              </a:p>
            </p:txBody>
          </p:sp>
          <p:sp>
            <p:nvSpPr>
              <p:cNvPr id="60" name="Freeform 203"/>
              <p:cNvSpPr>
                <a:spLocks noChangeAspect="1"/>
              </p:cNvSpPr>
              <p:nvPr/>
            </p:nvSpPr>
            <p:spPr bwMode="auto">
              <a:xfrm>
                <a:off x="631" y="2300"/>
                <a:ext cx="278" cy="122"/>
              </a:xfrm>
              <a:custGeom>
                <a:avLst/>
                <a:gdLst>
                  <a:gd name="T0" fmla="*/ 56 w 278"/>
                  <a:gd name="T1" fmla="*/ 0 h 122"/>
                  <a:gd name="T2" fmla="*/ 278 w 278"/>
                  <a:gd name="T3" fmla="*/ 56 h 122"/>
                  <a:gd name="T4" fmla="*/ 220 w 278"/>
                  <a:gd name="T5" fmla="*/ 122 h 122"/>
                  <a:gd name="T6" fmla="*/ 0 w 278"/>
                  <a:gd name="T7" fmla="*/ 54 h 122"/>
                  <a:gd name="T8" fmla="*/ 56 w 278"/>
                  <a:gd name="T9" fmla="*/ 0 h 122"/>
                  <a:gd name="T10" fmla="*/ 0 60000 65536"/>
                  <a:gd name="T11" fmla="*/ 0 60000 65536"/>
                  <a:gd name="T12" fmla="*/ 0 60000 65536"/>
                  <a:gd name="T13" fmla="*/ 0 60000 65536"/>
                  <a:gd name="T14" fmla="*/ 0 60000 65536"/>
                  <a:gd name="T15" fmla="*/ 0 w 278"/>
                  <a:gd name="T16" fmla="*/ 0 h 122"/>
                  <a:gd name="T17" fmla="*/ 278 w 278"/>
                  <a:gd name="T18" fmla="*/ 122 h 122"/>
                </a:gdLst>
                <a:ahLst/>
                <a:cxnLst>
                  <a:cxn ang="T10">
                    <a:pos x="T0" y="T1"/>
                  </a:cxn>
                  <a:cxn ang="T11">
                    <a:pos x="T2" y="T3"/>
                  </a:cxn>
                  <a:cxn ang="T12">
                    <a:pos x="T4" y="T5"/>
                  </a:cxn>
                  <a:cxn ang="T13">
                    <a:pos x="T6" y="T7"/>
                  </a:cxn>
                  <a:cxn ang="T14">
                    <a:pos x="T8" y="T9"/>
                  </a:cxn>
                </a:cxnLst>
                <a:rect l="T15" t="T16" r="T17" b="T18"/>
                <a:pathLst>
                  <a:path w="278" h="122">
                    <a:moveTo>
                      <a:pt x="56" y="0"/>
                    </a:moveTo>
                    <a:lnTo>
                      <a:pt x="278" y="56"/>
                    </a:lnTo>
                    <a:lnTo>
                      <a:pt x="220" y="122"/>
                    </a:lnTo>
                    <a:lnTo>
                      <a:pt x="0" y="54"/>
                    </a:lnTo>
                    <a:lnTo>
                      <a:pt x="56" y="0"/>
                    </a:lnTo>
                    <a:close/>
                  </a:path>
                </a:pathLst>
              </a:custGeom>
              <a:solidFill>
                <a:srgbClr val="456488"/>
              </a:solidFill>
              <a:ln w="9525">
                <a:noFill/>
                <a:round/>
              </a:ln>
            </p:spPr>
            <p:txBody>
              <a:bodyPr/>
              <a:lstStyle/>
              <a:p>
                <a:endParaRPr lang="zh-CN" altLang="en-US"/>
              </a:p>
            </p:txBody>
          </p:sp>
          <p:sp>
            <p:nvSpPr>
              <p:cNvPr id="61" name="Freeform 204"/>
              <p:cNvSpPr>
                <a:spLocks noChangeAspect="1"/>
              </p:cNvSpPr>
              <p:nvPr/>
            </p:nvSpPr>
            <p:spPr bwMode="auto">
              <a:xfrm>
                <a:off x="709" y="2064"/>
                <a:ext cx="220" cy="22"/>
              </a:xfrm>
              <a:custGeom>
                <a:avLst/>
                <a:gdLst>
                  <a:gd name="T0" fmla="*/ 256 w 110"/>
                  <a:gd name="T1" fmla="*/ 0 h 11"/>
                  <a:gd name="T2" fmla="*/ 3328 w 110"/>
                  <a:gd name="T3" fmla="*/ 64 h 11"/>
                  <a:gd name="T4" fmla="*/ 6848 w 110"/>
                  <a:gd name="T5" fmla="*/ 512 h 11"/>
                  <a:gd name="T6" fmla="*/ 7040 w 110"/>
                  <a:gd name="T7" fmla="*/ 640 h 11"/>
                  <a:gd name="T8" fmla="*/ 6784 w 110"/>
                  <a:gd name="T9" fmla="*/ 704 h 11"/>
                  <a:gd name="T10" fmla="*/ 0 w 110"/>
                  <a:gd name="T11" fmla="*/ 192 h 11"/>
                  <a:gd name="T12" fmla="*/ 256 w 110"/>
                  <a:gd name="T13" fmla="*/ 0 h 11"/>
                  <a:gd name="T14" fmla="*/ 0 60000 65536"/>
                  <a:gd name="T15" fmla="*/ 0 60000 65536"/>
                  <a:gd name="T16" fmla="*/ 0 60000 65536"/>
                  <a:gd name="T17" fmla="*/ 0 60000 65536"/>
                  <a:gd name="T18" fmla="*/ 0 60000 65536"/>
                  <a:gd name="T19" fmla="*/ 0 60000 65536"/>
                  <a:gd name="T20" fmla="*/ 0 60000 65536"/>
                  <a:gd name="T21" fmla="*/ 0 w 110"/>
                  <a:gd name="T22" fmla="*/ 0 h 11"/>
                  <a:gd name="T23" fmla="*/ 110 w 110"/>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1">
                    <a:moveTo>
                      <a:pt x="4" y="0"/>
                    </a:moveTo>
                    <a:cubicBezTo>
                      <a:pt x="4" y="0"/>
                      <a:pt x="40" y="1"/>
                      <a:pt x="52" y="1"/>
                    </a:cubicBezTo>
                    <a:cubicBezTo>
                      <a:pt x="64" y="2"/>
                      <a:pt x="107" y="8"/>
                      <a:pt x="107" y="8"/>
                    </a:cubicBezTo>
                    <a:cubicBezTo>
                      <a:pt x="107" y="8"/>
                      <a:pt x="110" y="8"/>
                      <a:pt x="110" y="10"/>
                    </a:cubicBezTo>
                    <a:cubicBezTo>
                      <a:pt x="109" y="11"/>
                      <a:pt x="106" y="11"/>
                      <a:pt x="106" y="11"/>
                    </a:cubicBezTo>
                    <a:cubicBezTo>
                      <a:pt x="0" y="3"/>
                      <a:pt x="0" y="3"/>
                      <a:pt x="0" y="3"/>
                    </a:cubicBezTo>
                    <a:cubicBezTo>
                      <a:pt x="0" y="3"/>
                      <a:pt x="0" y="0"/>
                      <a:pt x="4" y="0"/>
                    </a:cubicBezTo>
                    <a:close/>
                  </a:path>
                </a:pathLst>
              </a:custGeom>
              <a:solidFill>
                <a:srgbClr val="456488"/>
              </a:solidFill>
              <a:ln w="9525">
                <a:noFill/>
                <a:round/>
              </a:ln>
            </p:spPr>
            <p:txBody>
              <a:bodyPr/>
              <a:lstStyle/>
              <a:p>
                <a:endParaRPr lang="zh-CN" altLang="en-US"/>
              </a:p>
            </p:txBody>
          </p:sp>
          <p:sp>
            <p:nvSpPr>
              <p:cNvPr id="62" name="Freeform 205"/>
              <p:cNvSpPr>
                <a:spLocks noChangeAspect="1"/>
              </p:cNvSpPr>
              <p:nvPr/>
            </p:nvSpPr>
            <p:spPr bwMode="auto">
              <a:xfrm>
                <a:off x="885" y="2308"/>
                <a:ext cx="16" cy="32"/>
              </a:xfrm>
              <a:custGeom>
                <a:avLst/>
                <a:gdLst>
                  <a:gd name="T0" fmla="*/ 512 w 8"/>
                  <a:gd name="T1" fmla="*/ 128 h 16"/>
                  <a:gd name="T2" fmla="*/ 384 w 8"/>
                  <a:gd name="T3" fmla="*/ 832 h 16"/>
                  <a:gd name="T4" fmla="*/ 128 w 8"/>
                  <a:gd name="T5" fmla="*/ 1024 h 16"/>
                  <a:gd name="T6" fmla="*/ 0 w 8"/>
                  <a:gd name="T7" fmla="*/ 0 h 16"/>
                  <a:gd name="T8" fmla="*/ 512 w 8"/>
                  <a:gd name="T9" fmla="*/ 128 h 16"/>
                  <a:gd name="T10" fmla="*/ 0 60000 65536"/>
                  <a:gd name="T11" fmla="*/ 0 60000 65536"/>
                  <a:gd name="T12" fmla="*/ 0 60000 65536"/>
                  <a:gd name="T13" fmla="*/ 0 60000 65536"/>
                  <a:gd name="T14" fmla="*/ 0 60000 65536"/>
                  <a:gd name="T15" fmla="*/ 0 w 8"/>
                  <a:gd name="T16" fmla="*/ 0 h 16"/>
                  <a:gd name="T17" fmla="*/ 8 w 8"/>
                  <a:gd name="T18" fmla="*/ 16 h 16"/>
                </a:gdLst>
                <a:ahLst/>
                <a:cxnLst>
                  <a:cxn ang="T10">
                    <a:pos x="T0" y="T1"/>
                  </a:cxn>
                  <a:cxn ang="T11">
                    <a:pos x="T2" y="T3"/>
                  </a:cxn>
                  <a:cxn ang="T12">
                    <a:pos x="T4" y="T5"/>
                  </a:cxn>
                  <a:cxn ang="T13">
                    <a:pos x="T6" y="T7"/>
                  </a:cxn>
                  <a:cxn ang="T14">
                    <a:pos x="T8" y="T9"/>
                  </a:cxn>
                </a:cxnLst>
                <a:rect l="T15" t="T16" r="T17" b="T18"/>
                <a:pathLst>
                  <a:path w="8" h="16">
                    <a:moveTo>
                      <a:pt x="8" y="2"/>
                    </a:moveTo>
                    <a:cubicBezTo>
                      <a:pt x="8" y="2"/>
                      <a:pt x="6" y="10"/>
                      <a:pt x="6" y="13"/>
                    </a:cubicBezTo>
                    <a:cubicBezTo>
                      <a:pt x="5" y="15"/>
                      <a:pt x="2" y="16"/>
                      <a:pt x="2" y="16"/>
                    </a:cubicBezTo>
                    <a:cubicBezTo>
                      <a:pt x="0" y="0"/>
                      <a:pt x="0" y="0"/>
                      <a:pt x="0" y="0"/>
                    </a:cubicBezTo>
                    <a:lnTo>
                      <a:pt x="8" y="2"/>
                    </a:lnTo>
                    <a:close/>
                  </a:path>
                </a:pathLst>
              </a:custGeom>
              <a:solidFill>
                <a:srgbClr val="0B3C68"/>
              </a:solidFill>
              <a:ln w="9525">
                <a:noFill/>
                <a:round/>
              </a:ln>
            </p:spPr>
            <p:txBody>
              <a:bodyPr/>
              <a:lstStyle/>
              <a:p>
                <a:endParaRPr lang="zh-CN" altLang="en-US"/>
              </a:p>
            </p:txBody>
          </p:sp>
          <p:sp>
            <p:nvSpPr>
              <p:cNvPr id="63" name="Freeform 206"/>
              <p:cNvSpPr>
                <a:spLocks noChangeAspect="1"/>
              </p:cNvSpPr>
              <p:nvPr/>
            </p:nvSpPr>
            <p:spPr bwMode="auto">
              <a:xfrm>
                <a:off x="711" y="2258"/>
                <a:ext cx="182" cy="82"/>
              </a:xfrm>
              <a:custGeom>
                <a:avLst/>
                <a:gdLst>
                  <a:gd name="T0" fmla="*/ 0 w 91"/>
                  <a:gd name="T1" fmla="*/ 0 h 41"/>
                  <a:gd name="T2" fmla="*/ 64 w 91"/>
                  <a:gd name="T3" fmla="*/ 1088 h 41"/>
                  <a:gd name="T4" fmla="*/ 768 w 91"/>
                  <a:gd name="T5" fmla="*/ 1280 h 41"/>
                  <a:gd name="T6" fmla="*/ 2880 w 91"/>
                  <a:gd name="T7" fmla="*/ 1472 h 41"/>
                  <a:gd name="T8" fmla="*/ 4928 w 91"/>
                  <a:gd name="T9" fmla="*/ 2432 h 41"/>
                  <a:gd name="T10" fmla="*/ 5696 w 91"/>
                  <a:gd name="T11" fmla="*/ 2624 h 41"/>
                  <a:gd name="T12" fmla="*/ 5824 w 91"/>
                  <a:gd name="T13" fmla="*/ 1472 h 41"/>
                  <a:gd name="T14" fmla="*/ 0 w 91"/>
                  <a:gd name="T15" fmla="*/ 0 h 41"/>
                  <a:gd name="T16" fmla="*/ 0 60000 65536"/>
                  <a:gd name="T17" fmla="*/ 0 60000 65536"/>
                  <a:gd name="T18" fmla="*/ 0 60000 65536"/>
                  <a:gd name="T19" fmla="*/ 0 60000 65536"/>
                  <a:gd name="T20" fmla="*/ 0 60000 65536"/>
                  <a:gd name="T21" fmla="*/ 0 60000 65536"/>
                  <a:gd name="T22" fmla="*/ 0 60000 65536"/>
                  <a:gd name="T23" fmla="*/ 0 60000 65536"/>
                  <a:gd name="T24" fmla="*/ 0 w 91"/>
                  <a:gd name="T25" fmla="*/ 0 h 41"/>
                  <a:gd name="T26" fmla="*/ 91 w 91"/>
                  <a:gd name="T27" fmla="*/ 41 h 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 h="41">
                    <a:moveTo>
                      <a:pt x="0" y="0"/>
                    </a:moveTo>
                    <a:cubicBezTo>
                      <a:pt x="0" y="0"/>
                      <a:pt x="1" y="12"/>
                      <a:pt x="1" y="17"/>
                    </a:cubicBezTo>
                    <a:cubicBezTo>
                      <a:pt x="5" y="18"/>
                      <a:pt x="9" y="19"/>
                      <a:pt x="12" y="20"/>
                    </a:cubicBezTo>
                    <a:cubicBezTo>
                      <a:pt x="16" y="20"/>
                      <a:pt x="30" y="18"/>
                      <a:pt x="45" y="23"/>
                    </a:cubicBezTo>
                    <a:cubicBezTo>
                      <a:pt x="59" y="27"/>
                      <a:pt x="71" y="36"/>
                      <a:pt x="77" y="38"/>
                    </a:cubicBezTo>
                    <a:cubicBezTo>
                      <a:pt x="82" y="39"/>
                      <a:pt x="89" y="41"/>
                      <a:pt x="89" y="41"/>
                    </a:cubicBezTo>
                    <a:cubicBezTo>
                      <a:pt x="91" y="23"/>
                      <a:pt x="91" y="23"/>
                      <a:pt x="91" y="23"/>
                    </a:cubicBezTo>
                    <a:lnTo>
                      <a:pt x="0" y="0"/>
                    </a:lnTo>
                    <a:close/>
                  </a:path>
                </a:pathLst>
              </a:custGeom>
              <a:solidFill>
                <a:srgbClr val="5D7695"/>
              </a:solidFill>
              <a:ln w="9525">
                <a:noFill/>
                <a:round/>
              </a:ln>
            </p:spPr>
            <p:txBody>
              <a:bodyPr/>
              <a:lstStyle/>
              <a:p>
                <a:endParaRPr lang="zh-CN" altLang="en-US"/>
              </a:p>
            </p:txBody>
          </p:sp>
          <p:sp>
            <p:nvSpPr>
              <p:cNvPr id="64" name="Freeform 207"/>
              <p:cNvSpPr>
                <a:spLocks noChangeAspect="1"/>
              </p:cNvSpPr>
              <p:nvPr/>
            </p:nvSpPr>
            <p:spPr bwMode="auto">
              <a:xfrm>
                <a:off x="905" y="2084"/>
                <a:ext cx="24" cy="230"/>
              </a:xfrm>
              <a:custGeom>
                <a:avLst/>
                <a:gdLst>
                  <a:gd name="T0" fmla="*/ 2 w 24"/>
                  <a:gd name="T1" fmla="*/ 230 h 230"/>
                  <a:gd name="T2" fmla="*/ 8 w 24"/>
                  <a:gd name="T3" fmla="*/ 224 h 230"/>
                  <a:gd name="T4" fmla="*/ 24 w 24"/>
                  <a:gd name="T5" fmla="*/ 0 h 230"/>
                  <a:gd name="T6" fmla="*/ 18 w 24"/>
                  <a:gd name="T7" fmla="*/ 0 h 230"/>
                  <a:gd name="T8" fmla="*/ 0 w 24"/>
                  <a:gd name="T9" fmla="*/ 228 h 230"/>
                  <a:gd name="T10" fmla="*/ 2 w 24"/>
                  <a:gd name="T11" fmla="*/ 230 h 230"/>
                  <a:gd name="T12" fmla="*/ 0 60000 65536"/>
                  <a:gd name="T13" fmla="*/ 0 60000 65536"/>
                  <a:gd name="T14" fmla="*/ 0 60000 65536"/>
                  <a:gd name="T15" fmla="*/ 0 60000 65536"/>
                  <a:gd name="T16" fmla="*/ 0 60000 65536"/>
                  <a:gd name="T17" fmla="*/ 0 60000 65536"/>
                  <a:gd name="T18" fmla="*/ 0 w 24"/>
                  <a:gd name="T19" fmla="*/ 0 h 230"/>
                  <a:gd name="T20" fmla="*/ 24 w 24"/>
                  <a:gd name="T21" fmla="*/ 230 h 230"/>
                </a:gdLst>
                <a:ahLst/>
                <a:cxnLst>
                  <a:cxn ang="T12">
                    <a:pos x="T0" y="T1"/>
                  </a:cxn>
                  <a:cxn ang="T13">
                    <a:pos x="T2" y="T3"/>
                  </a:cxn>
                  <a:cxn ang="T14">
                    <a:pos x="T4" y="T5"/>
                  </a:cxn>
                  <a:cxn ang="T15">
                    <a:pos x="T6" y="T7"/>
                  </a:cxn>
                  <a:cxn ang="T16">
                    <a:pos x="T8" y="T9"/>
                  </a:cxn>
                  <a:cxn ang="T17">
                    <a:pos x="T10" y="T11"/>
                  </a:cxn>
                </a:cxnLst>
                <a:rect l="T18" t="T19" r="T20" b="T21"/>
                <a:pathLst>
                  <a:path w="24" h="230">
                    <a:moveTo>
                      <a:pt x="2" y="230"/>
                    </a:moveTo>
                    <a:lnTo>
                      <a:pt x="8" y="224"/>
                    </a:lnTo>
                    <a:lnTo>
                      <a:pt x="24" y="0"/>
                    </a:lnTo>
                    <a:lnTo>
                      <a:pt x="18" y="0"/>
                    </a:lnTo>
                    <a:lnTo>
                      <a:pt x="0" y="228"/>
                    </a:lnTo>
                    <a:lnTo>
                      <a:pt x="2" y="230"/>
                    </a:lnTo>
                    <a:close/>
                  </a:path>
                </a:pathLst>
              </a:custGeom>
              <a:solidFill>
                <a:srgbClr val="0B3C68"/>
              </a:solidFill>
              <a:ln w="9525">
                <a:noFill/>
                <a:round/>
              </a:ln>
            </p:spPr>
            <p:txBody>
              <a:bodyPr/>
              <a:lstStyle/>
              <a:p>
                <a:endParaRPr lang="zh-CN" altLang="en-US"/>
              </a:p>
            </p:txBody>
          </p:sp>
          <p:sp>
            <p:nvSpPr>
              <p:cNvPr id="65" name="Freeform 208"/>
              <p:cNvSpPr>
                <a:spLocks noChangeAspect="1"/>
              </p:cNvSpPr>
              <p:nvPr/>
            </p:nvSpPr>
            <p:spPr bwMode="auto">
              <a:xfrm>
                <a:off x="905" y="2084"/>
                <a:ext cx="24" cy="230"/>
              </a:xfrm>
              <a:custGeom>
                <a:avLst/>
                <a:gdLst>
                  <a:gd name="T0" fmla="*/ 2 w 24"/>
                  <a:gd name="T1" fmla="*/ 230 h 230"/>
                  <a:gd name="T2" fmla="*/ 8 w 24"/>
                  <a:gd name="T3" fmla="*/ 224 h 230"/>
                  <a:gd name="T4" fmla="*/ 24 w 24"/>
                  <a:gd name="T5" fmla="*/ 0 h 230"/>
                  <a:gd name="T6" fmla="*/ 18 w 24"/>
                  <a:gd name="T7" fmla="*/ 0 h 230"/>
                  <a:gd name="T8" fmla="*/ 0 w 24"/>
                  <a:gd name="T9" fmla="*/ 228 h 230"/>
                  <a:gd name="T10" fmla="*/ 0 60000 65536"/>
                  <a:gd name="T11" fmla="*/ 0 60000 65536"/>
                  <a:gd name="T12" fmla="*/ 0 60000 65536"/>
                  <a:gd name="T13" fmla="*/ 0 60000 65536"/>
                  <a:gd name="T14" fmla="*/ 0 60000 65536"/>
                  <a:gd name="T15" fmla="*/ 0 w 24"/>
                  <a:gd name="T16" fmla="*/ 0 h 230"/>
                  <a:gd name="T17" fmla="*/ 24 w 24"/>
                  <a:gd name="T18" fmla="*/ 230 h 230"/>
                </a:gdLst>
                <a:ahLst/>
                <a:cxnLst>
                  <a:cxn ang="T10">
                    <a:pos x="T0" y="T1"/>
                  </a:cxn>
                  <a:cxn ang="T11">
                    <a:pos x="T2" y="T3"/>
                  </a:cxn>
                  <a:cxn ang="T12">
                    <a:pos x="T4" y="T5"/>
                  </a:cxn>
                  <a:cxn ang="T13">
                    <a:pos x="T6" y="T7"/>
                  </a:cxn>
                  <a:cxn ang="T14">
                    <a:pos x="T8" y="T9"/>
                  </a:cxn>
                </a:cxnLst>
                <a:rect l="T15" t="T16" r="T17" b="T18"/>
                <a:pathLst>
                  <a:path w="24" h="230">
                    <a:moveTo>
                      <a:pt x="2" y="230"/>
                    </a:moveTo>
                    <a:lnTo>
                      <a:pt x="8" y="224"/>
                    </a:lnTo>
                    <a:lnTo>
                      <a:pt x="24" y="0"/>
                    </a:lnTo>
                    <a:lnTo>
                      <a:pt x="18" y="0"/>
                    </a:lnTo>
                    <a:lnTo>
                      <a:pt x="0" y="228"/>
                    </a:lnTo>
                  </a:path>
                </a:pathLst>
              </a:custGeom>
              <a:noFill/>
              <a:ln w="9525">
                <a:noFill/>
                <a:round/>
              </a:ln>
            </p:spPr>
            <p:txBody>
              <a:bodyPr/>
              <a:lstStyle/>
              <a:p>
                <a:endParaRPr lang="zh-CN" altLang="en-US"/>
              </a:p>
            </p:txBody>
          </p:sp>
          <p:sp>
            <p:nvSpPr>
              <p:cNvPr id="66" name="Freeform 209"/>
              <p:cNvSpPr>
                <a:spLocks noChangeAspect="1"/>
              </p:cNvSpPr>
              <p:nvPr/>
            </p:nvSpPr>
            <p:spPr bwMode="auto">
              <a:xfrm>
                <a:off x="695" y="2064"/>
                <a:ext cx="228" cy="250"/>
              </a:xfrm>
              <a:custGeom>
                <a:avLst/>
                <a:gdLst>
                  <a:gd name="T0" fmla="*/ 6784 w 114"/>
                  <a:gd name="T1" fmla="*/ 8000 h 125"/>
                  <a:gd name="T2" fmla="*/ 0 w 114"/>
                  <a:gd name="T3" fmla="*/ 6272 h 125"/>
                  <a:gd name="T4" fmla="*/ 448 w 114"/>
                  <a:gd name="T5" fmla="*/ 256 h 125"/>
                  <a:gd name="T6" fmla="*/ 640 w 114"/>
                  <a:gd name="T7" fmla="*/ 64 h 125"/>
                  <a:gd name="T8" fmla="*/ 7104 w 114"/>
                  <a:gd name="T9" fmla="*/ 576 h 125"/>
                  <a:gd name="T10" fmla="*/ 7296 w 114"/>
                  <a:gd name="T11" fmla="*/ 704 h 125"/>
                  <a:gd name="T12" fmla="*/ 6784 w 114"/>
                  <a:gd name="T13" fmla="*/ 8000 h 125"/>
                  <a:gd name="T14" fmla="*/ 0 60000 65536"/>
                  <a:gd name="T15" fmla="*/ 0 60000 65536"/>
                  <a:gd name="T16" fmla="*/ 0 60000 65536"/>
                  <a:gd name="T17" fmla="*/ 0 60000 65536"/>
                  <a:gd name="T18" fmla="*/ 0 60000 65536"/>
                  <a:gd name="T19" fmla="*/ 0 60000 65536"/>
                  <a:gd name="T20" fmla="*/ 0 60000 65536"/>
                  <a:gd name="T21" fmla="*/ 0 w 114"/>
                  <a:gd name="T22" fmla="*/ 0 h 125"/>
                  <a:gd name="T23" fmla="*/ 114 w 114"/>
                  <a:gd name="T24" fmla="*/ 125 h 1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125">
                    <a:moveTo>
                      <a:pt x="106" y="125"/>
                    </a:moveTo>
                    <a:cubicBezTo>
                      <a:pt x="70" y="116"/>
                      <a:pt x="19" y="104"/>
                      <a:pt x="0" y="98"/>
                    </a:cubicBezTo>
                    <a:cubicBezTo>
                      <a:pt x="2" y="74"/>
                      <a:pt x="3" y="46"/>
                      <a:pt x="7" y="4"/>
                    </a:cubicBezTo>
                    <a:cubicBezTo>
                      <a:pt x="7" y="2"/>
                      <a:pt x="7" y="0"/>
                      <a:pt x="10" y="1"/>
                    </a:cubicBezTo>
                    <a:cubicBezTo>
                      <a:pt x="10" y="1"/>
                      <a:pt x="109" y="9"/>
                      <a:pt x="111" y="9"/>
                    </a:cubicBezTo>
                    <a:cubicBezTo>
                      <a:pt x="114" y="9"/>
                      <a:pt x="114" y="9"/>
                      <a:pt x="114" y="11"/>
                    </a:cubicBezTo>
                    <a:lnTo>
                      <a:pt x="106" y="125"/>
                    </a:lnTo>
                    <a:close/>
                  </a:path>
                </a:pathLst>
              </a:custGeom>
              <a:solidFill>
                <a:srgbClr val="8BA6BD"/>
              </a:solidFill>
              <a:ln w="9525">
                <a:noFill/>
                <a:round/>
              </a:ln>
            </p:spPr>
            <p:txBody>
              <a:bodyPr/>
              <a:lstStyle/>
              <a:p>
                <a:endParaRPr lang="zh-CN" altLang="en-US"/>
              </a:p>
            </p:txBody>
          </p:sp>
          <p:sp>
            <p:nvSpPr>
              <p:cNvPr id="67" name="Freeform 210"/>
              <p:cNvSpPr>
                <a:spLocks noChangeAspect="1"/>
              </p:cNvSpPr>
              <p:nvPr/>
            </p:nvSpPr>
            <p:spPr bwMode="auto">
              <a:xfrm>
                <a:off x="719" y="2084"/>
                <a:ext cx="178" cy="184"/>
              </a:xfrm>
              <a:custGeom>
                <a:avLst/>
                <a:gdLst>
                  <a:gd name="T0" fmla="*/ 5696 w 89"/>
                  <a:gd name="T1" fmla="*/ 512 h 92"/>
                  <a:gd name="T2" fmla="*/ 256 w 89"/>
                  <a:gd name="T3" fmla="*/ 0 h 92"/>
                  <a:gd name="T4" fmla="*/ 0 w 89"/>
                  <a:gd name="T5" fmla="*/ 4864 h 92"/>
                  <a:gd name="T6" fmla="*/ 5184 w 89"/>
                  <a:gd name="T7" fmla="*/ 5888 h 92"/>
                  <a:gd name="T8" fmla="*/ 5696 w 89"/>
                  <a:gd name="T9" fmla="*/ 512 h 92"/>
                  <a:gd name="T10" fmla="*/ 0 60000 65536"/>
                  <a:gd name="T11" fmla="*/ 0 60000 65536"/>
                  <a:gd name="T12" fmla="*/ 0 60000 65536"/>
                  <a:gd name="T13" fmla="*/ 0 60000 65536"/>
                  <a:gd name="T14" fmla="*/ 0 60000 65536"/>
                  <a:gd name="T15" fmla="*/ 0 w 89"/>
                  <a:gd name="T16" fmla="*/ 0 h 92"/>
                  <a:gd name="T17" fmla="*/ 89 w 89"/>
                  <a:gd name="T18" fmla="*/ 92 h 92"/>
                </a:gdLst>
                <a:ahLst/>
                <a:cxnLst>
                  <a:cxn ang="T10">
                    <a:pos x="T0" y="T1"/>
                  </a:cxn>
                  <a:cxn ang="T11">
                    <a:pos x="T2" y="T3"/>
                  </a:cxn>
                  <a:cxn ang="T12">
                    <a:pos x="T4" y="T5"/>
                  </a:cxn>
                  <a:cxn ang="T13">
                    <a:pos x="T6" y="T7"/>
                  </a:cxn>
                  <a:cxn ang="T14">
                    <a:pos x="T8" y="T9"/>
                  </a:cxn>
                </a:cxnLst>
                <a:rect l="T15" t="T16" r="T17" b="T18"/>
                <a:pathLst>
                  <a:path w="89" h="92">
                    <a:moveTo>
                      <a:pt x="89" y="8"/>
                    </a:moveTo>
                    <a:cubicBezTo>
                      <a:pt x="4" y="0"/>
                      <a:pt x="4" y="0"/>
                      <a:pt x="4" y="0"/>
                    </a:cubicBezTo>
                    <a:cubicBezTo>
                      <a:pt x="1" y="24"/>
                      <a:pt x="1" y="50"/>
                      <a:pt x="0" y="76"/>
                    </a:cubicBezTo>
                    <a:cubicBezTo>
                      <a:pt x="29" y="85"/>
                      <a:pt x="50" y="89"/>
                      <a:pt x="81" y="92"/>
                    </a:cubicBezTo>
                    <a:cubicBezTo>
                      <a:pt x="89" y="8"/>
                      <a:pt x="89" y="8"/>
                      <a:pt x="89" y="8"/>
                    </a:cubicBezTo>
                  </a:path>
                </a:pathLst>
              </a:custGeom>
              <a:solidFill>
                <a:srgbClr val="0B3C68"/>
              </a:solidFill>
              <a:ln w="9525">
                <a:noFill/>
                <a:round/>
              </a:ln>
            </p:spPr>
            <p:txBody>
              <a:bodyPr/>
              <a:lstStyle/>
              <a:p>
                <a:endParaRPr lang="zh-CN" altLang="en-US"/>
              </a:p>
            </p:txBody>
          </p:sp>
          <p:sp>
            <p:nvSpPr>
              <p:cNvPr id="68" name="Freeform 211"/>
              <p:cNvSpPr>
                <a:spLocks noChangeAspect="1"/>
              </p:cNvSpPr>
              <p:nvPr/>
            </p:nvSpPr>
            <p:spPr bwMode="auto">
              <a:xfrm>
                <a:off x="725" y="2088"/>
                <a:ext cx="170" cy="176"/>
              </a:xfrm>
              <a:custGeom>
                <a:avLst/>
                <a:gdLst>
                  <a:gd name="T0" fmla="*/ 5440 w 85"/>
                  <a:gd name="T1" fmla="*/ 448 h 88"/>
                  <a:gd name="T2" fmla="*/ 192 w 85"/>
                  <a:gd name="T3" fmla="*/ 0 h 88"/>
                  <a:gd name="T4" fmla="*/ 0 w 85"/>
                  <a:gd name="T5" fmla="*/ 4672 h 88"/>
                  <a:gd name="T6" fmla="*/ 4928 w 85"/>
                  <a:gd name="T7" fmla="*/ 5632 h 88"/>
                  <a:gd name="T8" fmla="*/ 5440 w 85"/>
                  <a:gd name="T9" fmla="*/ 512 h 88"/>
                  <a:gd name="T10" fmla="*/ 0 60000 65536"/>
                  <a:gd name="T11" fmla="*/ 0 60000 65536"/>
                  <a:gd name="T12" fmla="*/ 0 60000 65536"/>
                  <a:gd name="T13" fmla="*/ 0 60000 65536"/>
                  <a:gd name="T14" fmla="*/ 0 60000 65536"/>
                  <a:gd name="T15" fmla="*/ 0 w 85"/>
                  <a:gd name="T16" fmla="*/ 0 h 88"/>
                  <a:gd name="T17" fmla="*/ 85 w 85"/>
                  <a:gd name="T18" fmla="*/ 88 h 88"/>
                </a:gdLst>
                <a:ahLst/>
                <a:cxnLst>
                  <a:cxn ang="T10">
                    <a:pos x="T0" y="T1"/>
                  </a:cxn>
                  <a:cxn ang="T11">
                    <a:pos x="T2" y="T3"/>
                  </a:cxn>
                  <a:cxn ang="T12">
                    <a:pos x="T4" y="T5"/>
                  </a:cxn>
                  <a:cxn ang="T13">
                    <a:pos x="T6" y="T7"/>
                  </a:cxn>
                  <a:cxn ang="T14">
                    <a:pos x="T8" y="T9"/>
                  </a:cxn>
                </a:cxnLst>
                <a:rect l="T15" t="T16" r="T17" b="T18"/>
                <a:pathLst>
                  <a:path w="85" h="88">
                    <a:moveTo>
                      <a:pt x="85" y="7"/>
                    </a:moveTo>
                    <a:cubicBezTo>
                      <a:pt x="3" y="0"/>
                      <a:pt x="3" y="0"/>
                      <a:pt x="3" y="0"/>
                    </a:cubicBezTo>
                    <a:cubicBezTo>
                      <a:pt x="0" y="23"/>
                      <a:pt x="1" y="48"/>
                      <a:pt x="0" y="73"/>
                    </a:cubicBezTo>
                    <a:cubicBezTo>
                      <a:pt x="15" y="78"/>
                      <a:pt x="47" y="85"/>
                      <a:pt x="77" y="88"/>
                    </a:cubicBezTo>
                    <a:cubicBezTo>
                      <a:pt x="85" y="8"/>
                      <a:pt x="85" y="8"/>
                      <a:pt x="85" y="8"/>
                    </a:cubicBezTo>
                  </a:path>
                </a:pathLst>
              </a:custGeom>
              <a:solidFill>
                <a:srgbClr val="D3DBE4"/>
              </a:solidFill>
              <a:ln w="9525">
                <a:noFill/>
                <a:round/>
              </a:ln>
            </p:spPr>
            <p:txBody>
              <a:bodyPr/>
              <a:lstStyle/>
              <a:p>
                <a:endParaRPr lang="zh-CN" altLang="en-US"/>
              </a:p>
            </p:txBody>
          </p:sp>
          <p:sp>
            <p:nvSpPr>
              <p:cNvPr id="69" name="Freeform 212"/>
              <p:cNvSpPr>
                <a:spLocks noChangeAspect="1"/>
              </p:cNvSpPr>
              <p:nvPr/>
            </p:nvSpPr>
            <p:spPr bwMode="auto">
              <a:xfrm>
                <a:off x="713" y="2264"/>
                <a:ext cx="180" cy="48"/>
              </a:xfrm>
              <a:custGeom>
                <a:avLst/>
                <a:gdLst>
                  <a:gd name="T0" fmla="*/ 0 w 180"/>
                  <a:gd name="T1" fmla="*/ 4 h 48"/>
                  <a:gd name="T2" fmla="*/ 180 w 180"/>
                  <a:gd name="T3" fmla="*/ 48 h 48"/>
                  <a:gd name="T4" fmla="*/ 180 w 180"/>
                  <a:gd name="T5" fmla="*/ 46 h 48"/>
                  <a:gd name="T6" fmla="*/ 0 w 180"/>
                  <a:gd name="T7" fmla="*/ 0 h 48"/>
                  <a:gd name="T8" fmla="*/ 0 w 180"/>
                  <a:gd name="T9" fmla="*/ 4 h 48"/>
                  <a:gd name="T10" fmla="*/ 0 60000 65536"/>
                  <a:gd name="T11" fmla="*/ 0 60000 65536"/>
                  <a:gd name="T12" fmla="*/ 0 60000 65536"/>
                  <a:gd name="T13" fmla="*/ 0 60000 65536"/>
                  <a:gd name="T14" fmla="*/ 0 60000 65536"/>
                  <a:gd name="T15" fmla="*/ 0 w 180"/>
                  <a:gd name="T16" fmla="*/ 0 h 48"/>
                  <a:gd name="T17" fmla="*/ 180 w 180"/>
                  <a:gd name="T18" fmla="*/ 48 h 48"/>
                </a:gdLst>
                <a:ahLst/>
                <a:cxnLst>
                  <a:cxn ang="T10">
                    <a:pos x="T0" y="T1"/>
                  </a:cxn>
                  <a:cxn ang="T11">
                    <a:pos x="T2" y="T3"/>
                  </a:cxn>
                  <a:cxn ang="T12">
                    <a:pos x="T4" y="T5"/>
                  </a:cxn>
                  <a:cxn ang="T13">
                    <a:pos x="T6" y="T7"/>
                  </a:cxn>
                  <a:cxn ang="T14">
                    <a:pos x="T8" y="T9"/>
                  </a:cxn>
                </a:cxnLst>
                <a:rect l="T15" t="T16" r="T17" b="T18"/>
                <a:pathLst>
                  <a:path w="180" h="48">
                    <a:moveTo>
                      <a:pt x="0" y="4"/>
                    </a:moveTo>
                    <a:lnTo>
                      <a:pt x="180" y="48"/>
                    </a:lnTo>
                    <a:lnTo>
                      <a:pt x="180" y="46"/>
                    </a:lnTo>
                    <a:lnTo>
                      <a:pt x="0" y="0"/>
                    </a:lnTo>
                    <a:lnTo>
                      <a:pt x="0" y="4"/>
                    </a:lnTo>
                    <a:close/>
                  </a:path>
                </a:pathLst>
              </a:custGeom>
              <a:solidFill>
                <a:srgbClr val="456488"/>
              </a:solidFill>
              <a:ln w="9525">
                <a:noFill/>
                <a:round/>
              </a:ln>
            </p:spPr>
            <p:txBody>
              <a:bodyPr/>
              <a:lstStyle/>
              <a:p>
                <a:endParaRPr lang="zh-CN" altLang="en-US"/>
              </a:p>
            </p:txBody>
          </p:sp>
          <p:sp>
            <p:nvSpPr>
              <p:cNvPr id="70" name="Freeform 213"/>
              <p:cNvSpPr>
                <a:spLocks noChangeAspect="1"/>
              </p:cNvSpPr>
              <p:nvPr/>
            </p:nvSpPr>
            <p:spPr bwMode="auto">
              <a:xfrm>
                <a:off x="581" y="2334"/>
                <a:ext cx="138" cy="34"/>
              </a:xfrm>
              <a:custGeom>
                <a:avLst/>
                <a:gdLst>
                  <a:gd name="T0" fmla="*/ 0 w 69"/>
                  <a:gd name="T1" fmla="*/ 0 h 17"/>
                  <a:gd name="T2" fmla="*/ 1280 w 69"/>
                  <a:gd name="T3" fmla="*/ 256 h 17"/>
                  <a:gd name="T4" fmla="*/ 2688 w 69"/>
                  <a:gd name="T5" fmla="*/ 320 h 17"/>
                  <a:gd name="T6" fmla="*/ 3328 w 69"/>
                  <a:gd name="T7" fmla="*/ 192 h 17"/>
                  <a:gd name="T8" fmla="*/ 3904 w 69"/>
                  <a:gd name="T9" fmla="*/ 128 h 17"/>
                  <a:gd name="T10" fmla="*/ 4096 w 69"/>
                  <a:gd name="T11" fmla="*/ 256 h 17"/>
                  <a:gd name="T12" fmla="*/ 4288 w 69"/>
                  <a:gd name="T13" fmla="*/ 448 h 17"/>
                  <a:gd name="T14" fmla="*/ 4416 w 69"/>
                  <a:gd name="T15" fmla="*/ 704 h 17"/>
                  <a:gd name="T16" fmla="*/ 4224 w 69"/>
                  <a:gd name="T17" fmla="*/ 704 h 17"/>
                  <a:gd name="T18" fmla="*/ 4096 w 69"/>
                  <a:gd name="T19" fmla="*/ 576 h 17"/>
                  <a:gd name="T20" fmla="*/ 3968 w 69"/>
                  <a:gd name="T21" fmla="*/ 448 h 17"/>
                  <a:gd name="T22" fmla="*/ 4096 w 69"/>
                  <a:gd name="T23" fmla="*/ 704 h 17"/>
                  <a:gd name="T24" fmla="*/ 4160 w 69"/>
                  <a:gd name="T25" fmla="*/ 832 h 17"/>
                  <a:gd name="T26" fmla="*/ 3840 w 69"/>
                  <a:gd name="T27" fmla="*/ 640 h 17"/>
                  <a:gd name="T28" fmla="*/ 3648 w 69"/>
                  <a:gd name="T29" fmla="*/ 512 h 17"/>
                  <a:gd name="T30" fmla="*/ 3392 w 69"/>
                  <a:gd name="T31" fmla="*/ 512 h 17"/>
                  <a:gd name="T32" fmla="*/ 3200 w 69"/>
                  <a:gd name="T33" fmla="*/ 576 h 17"/>
                  <a:gd name="T34" fmla="*/ 3136 w 69"/>
                  <a:gd name="T35" fmla="*/ 704 h 17"/>
                  <a:gd name="T36" fmla="*/ 3392 w 69"/>
                  <a:gd name="T37" fmla="*/ 768 h 17"/>
                  <a:gd name="T38" fmla="*/ 3648 w 69"/>
                  <a:gd name="T39" fmla="*/ 1024 h 17"/>
                  <a:gd name="T40" fmla="*/ 3392 w 69"/>
                  <a:gd name="T41" fmla="*/ 1088 h 17"/>
                  <a:gd name="T42" fmla="*/ 2880 w 69"/>
                  <a:gd name="T43" fmla="*/ 1024 h 17"/>
                  <a:gd name="T44" fmla="*/ 2496 w 69"/>
                  <a:gd name="T45" fmla="*/ 1024 h 17"/>
                  <a:gd name="T46" fmla="*/ 1344 w 69"/>
                  <a:gd name="T47" fmla="*/ 1024 h 17"/>
                  <a:gd name="T48" fmla="*/ 320 w 69"/>
                  <a:gd name="T49" fmla="*/ 1024 h 17"/>
                  <a:gd name="T50" fmla="*/ 0 w 69"/>
                  <a:gd name="T51" fmla="*/ 0 h 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9"/>
                  <a:gd name="T79" fmla="*/ 0 h 17"/>
                  <a:gd name="T80" fmla="*/ 69 w 69"/>
                  <a:gd name="T81" fmla="*/ 17 h 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9" h="17">
                    <a:moveTo>
                      <a:pt x="0" y="0"/>
                    </a:moveTo>
                    <a:cubicBezTo>
                      <a:pt x="0" y="0"/>
                      <a:pt x="8" y="3"/>
                      <a:pt x="20" y="4"/>
                    </a:cubicBezTo>
                    <a:cubicBezTo>
                      <a:pt x="31" y="5"/>
                      <a:pt x="36" y="7"/>
                      <a:pt x="42" y="5"/>
                    </a:cubicBezTo>
                    <a:cubicBezTo>
                      <a:pt x="48" y="3"/>
                      <a:pt x="50" y="1"/>
                      <a:pt x="52" y="3"/>
                    </a:cubicBezTo>
                    <a:cubicBezTo>
                      <a:pt x="56" y="3"/>
                      <a:pt x="61" y="2"/>
                      <a:pt x="61" y="2"/>
                    </a:cubicBezTo>
                    <a:cubicBezTo>
                      <a:pt x="61" y="2"/>
                      <a:pt x="62" y="2"/>
                      <a:pt x="64" y="4"/>
                    </a:cubicBezTo>
                    <a:cubicBezTo>
                      <a:pt x="64" y="4"/>
                      <a:pt x="66" y="6"/>
                      <a:pt x="67" y="7"/>
                    </a:cubicBezTo>
                    <a:cubicBezTo>
                      <a:pt x="68" y="8"/>
                      <a:pt x="69" y="10"/>
                      <a:pt x="69" y="11"/>
                    </a:cubicBezTo>
                    <a:cubicBezTo>
                      <a:pt x="69" y="12"/>
                      <a:pt x="68" y="13"/>
                      <a:pt x="66" y="11"/>
                    </a:cubicBezTo>
                    <a:cubicBezTo>
                      <a:pt x="65" y="10"/>
                      <a:pt x="65" y="9"/>
                      <a:pt x="64" y="9"/>
                    </a:cubicBezTo>
                    <a:cubicBezTo>
                      <a:pt x="64" y="8"/>
                      <a:pt x="62" y="8"/>
                      <a:pt x="62" y="7"/>
                    </a:cubicBezTo>
                    <a:cubicBezTo>
                      <a:pt x="63" y="9"/>
                      <a:pt x="63" y="10"/>
                      <a:pt x="64" y="11"/>
                    </a:cubicBezTo>
                    <a:cubicBezTo>
                      <a:pt x="65" y="12"/>
                      <a:pt x="66" y="12"/>
                      <a:pt x="65" y="13"/>
                    </a:cubicBezTo>
                    <a:cubicBezTo>
                      <a:pt x="65" y="13"/>
                      <a:pt x="63" y="14"/>
                      <a:pt x="60" y="10"/>
                    </a:cubicBezTo>
                    <a:cubicBezTo>
                      <a:pt x="57" y="10"/>
                      <a:pt x="57" y="8"/>
                      <a:pt x="57" y="8"/>
                    </a:cubicBezTo>
                    <a:cubicBezTo>
                      <a:pt x="57" y="8"/>
                      <a:pt x="55" y="10"/>
                      <a:pt x="53" y="8"/>
                    </a:cubicBezTo>
                    <a:cubicBezTo>
                      <a:pt x="52" y="9"/>
                      <a:pt x="50" y="9"/>
                      <a:pt x="50" y="9"/>
                    </a:cubicBezTo>
                    <a:cubicBezTo>
                      <a:pt x="50" y="9"/>
                      <a:pt x="49" y="11"/>
                      <a:pt x="49" y="11"/>
                    </a:cubicBezTo>
                    <a:cubicBezTo>
                      <a:pt x="51" y="12"/>
                      <a:pt x="52" y="12"/>
                      <a:pt x="53" y="12"/>
                    </a:cubicBezTo>
                    <a:cubicBezTo>
                      <a:pt x="54" y="12"/>
                      <a:pt x="58" y="14"/>
                      <a:pt x="57" y="16"/>
                    </a:cubicBezTo>
                    <a:cubicBezTo>
                      <a:pt x="57" y="17"/>
                      <a:pt x="56" y="17"/>
                      <a:pt x="53" y="17"/>
                    </a:cubicBezTo>
                    <a:cubicBezTo>
                      <a:pt x="50" y="16"/>
                      <a:pt x="48" y="16"/>
                      <a:pt x="45" y="16"/>
                    </a:cubicBezTo>
                    <a:cubicBezTo>
                      <a:pt x="44" y="16"/>
                      <a:pt x="41" y="16"/>
                      <a:pt x="39" y="16"/>
                    </a:cubicBezTo>
                    <a:cubicBezTo>
                      <a:pt x="36" y="16"/>
                      <a:pt x="21" y="16"/>
                      <a:pt x="21" y="16"/>
                    </a:cubicBezTo>
                    <a:cubicBezTo>
                      <a:pt x="5" y="16"/>
                      <a:pt x="5" y="16"/>
                      <a:pt x="5" y="16"/>
                    </a:cubicBezTo>
                    <a:cubicBezTo>
                      <a:pt x="5" y="16"/>
                      <a:pt x="2" y="9"/>
                      <a:pt x="0" y="0"/>
                    </a:cubicBezTo>
                    <a:close/>
                  </a:path>
                </a:pathLst>
              </a:custGeom>
              <a:solidFill>
                <a:srgbClr val="F8C6AC"/>
              </a:solidFill>
              <a:ln w="9525">
                <a:noFill/>
                <a:round/>
              </a:ln>
            </p:spPr>
            <p:txBody>
              <a:bodyPr/>
              <a:lstStyle/>
              <a:p>
                <a:endParaRPr lang="zh-CN" altLang="en-US"/>
              </a:p>
            </p:txBody>
          </p:sp>
          <p:sp>
            <p:nvSpPr>
              <p:cNvPr id="71" name="Freeform 214"/>
              <p:cNvSpPr>
                <a:spLocks noChangeAspect="1"/>
              </p:cNvSpPr>
              <p:nvPr/>
            </p:nvSpPr>
            <p:spPr bwMode="auto">
              <a:xfrm>
                <a:off x="677" y="2348"/>
                <a:ext cx="4" cy="4"/>
              </a:xfrm>
              <a:custGeom>
                <a:avLst/>
                <a:gdLst>
                  <a:gd name="T0" fmla="*/ 0 w 2"/>
                  <a:gd name="T1" fmla="*/ 0 h 2"/>
                  <a:gd name="T2" fmla="*/ 128 w 2"/>
                  <a:gd name="T3" fmla="*/ 128 h 2"/>
                  <a:gd name="T4" fmla="*/ 128 w 2"/>
                  <a:gd name="T5" fmla="*/ 128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cubicBezTo>
                      <a:pt x="0" y="0"/>
                      <a:pt x="1" y="1"/>
                      <a:pt x="2" y="2"/>
                    </a:cubicBezTo>
                    <a:cubicBezTo>
                      <a:pt x="2" y="2"/>
                      <a:pt x="2" y="2"/>
                      <a:pt x="2" y="2"/>
                    </a:cubicBezTo>
                    <a:cubicBezTo>
                      <a:pt x="2" y="2"/>
                      <a:pt x="1" y="0"/>
                      <a:pt x="0" y="0"/>
                    </a:cubicBezTo>
                    <a:close/>
                  </a:path>
                </a:pathLst>
              </a:custGeom>
              <a:solidFill>
                <a:srgbClr val="D6AB96"/>
              </a:solidFill>
              <a:ln w="9525">
                <a:noFill/>
                <a:round/>
              </a:ln>
            </p:spPr>
            <p:txBody>
              <a:bodyPr/>
              <a:lstStyle/>
              <a:p>
                <a:endParaRPr lang="zh-CN" altLang="en-US"/>
              </a:p>
            </p:txBody>
          </p:sp>
          <p:sp>
            <p:nvSpPr>
              <p:cNvPr id="72" name="Freeform 215"/>
              <p:cNvSpPr>
                <a:spLocks noChangeAspect="1"/>
              </p:cNvSpPr>
              <p:nvPr/>
            </p:nvSpPr>
            <p:spPr bwMode="auto">
              <a:xfrm>
                <a:off x="685" y="2344"/>
                <a:ext cx="2" cy="6"/>
              </a:xfrm>
              <a:custGeom>
                <a:avLst/>
                <a:gdLst>
                  <a:gd name="T0" fmla="*/ 0 w 1"/>
                  <a:gd name="T1" fmla="*/ 0 h 3"/>
                  <a:gd name="T2" fmla="*/ 64 w 1"/>
                  <a:gd name="T3" fmla="*/ 192 h 3"/>
                  <a:gd name="T4" fmla="*/ 64 w 1"/>
                  <a:gd name="T5" fmla="*/ 192 h 3"/>
                  <a:gd name="T6" fmla="*/ 0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cubicBezTo>
                      <a:pt x="0" y="0"/>
                      <a:pt x="0" y="2"/>
                      <a:pt x="1" y="3"/>
                    </a:cubicBezTo>
                    <a:cubicBezTo>
                      <a:pt x="1" y="3"/>
                      <a:pt x="1" y="3"/>
                      <a:pt x="1" y="3"/>
                    </a:cubicBezTo>
                    <a:cubicBezTo>
                      <a:pt x="1" y="3"/>
                      <a:pt x="0" y="2"/>
                      <a:pt x="0" y="0"/>
                    </a:cubicBezTo>
                    <a:close/>
                  </a:path>
                </a:pathLst>
              </a:custGeom>
              <a:solidFill>
                <a:srgbClr val="D6AB96"/>
              </a:solidFill>
              <a:ln w="9525">
                <a:noFill/>
                <a:round/>
              </a:ln>
            </p:spPr>
            <p:txBody>
              <a:bodyPr/>
              <a:lstStyle/>
              <a:p>
                <a:endParaRPr lang="zh-CN" altLang="en-US"/>
              </a:p>
            </p:txBody>
          </p:sp>
          <p:sp>
            <p:nvSpPr>
              <p:cNvPr id="73" name="Freeform 216"/>
              <p:cNvSpPr>
                <a:spLocks noChangeAspect="1"/>
              </p:cNvSpPr>
              <p:nvPr/>
            </p:nvSpPr>
            <p:spPr bwMode="auto">
              <a:xfrm>
                <a:off x="671" y="2350"/>
                <a:ext cx="8" cy="6"/>
              </a:xfrm>
              <a:custGeom>
                <a:avLst/>
                <a:gdLst>
                  <a:gd name="T0" fmla="*/ 64 w 4"/>
                  <a:gd name="T1" fmla="*/ 0 h 3"/>
                  <a:gd name="T2" fmla="*/ 256 w 4"/>
                  <a:gd name="T3" fmla="*/ 192 h 3"/>
                  <a:gd name="T4" fmla="*/ 256 w 4"/>
                  <a:gd name="T5" fmla="*/ 192 h 3"/>
                  <a:gd name="T6" fmla="*/ 64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1" y="0"/>
                    </a:moveTo>
                    <a:cubicBezTo>
                      <a:pt x="1" y="0"/>
                      <a:pt x="0" y="2"/>
                      <a:pt x="4" y="3"/>
                    </a:cubicBezTo>
                    <a:cubicBezTo>
                      <a:pt x="4" y="3"/>
                      <a:pt x="4" y="3"/>
                      <a:pt x="4" y="3"/>
                    </a:cubicBezTo>
                    <a:cubicBezTo>
                      <a:pt x="4" y="3"/>
                      <a:pt x="2" y="3"/>
                      <a:pt x="1" y="0"/>
                    </a:cubicBezTo>
                    <a:close/>
                  </a:path>
                </a:pathLst>
              </a:custGeom>
              <a:solidFill>
                <a:srgbClr val="D6AB96"/>
              </a:solidFill>
              <a:ln w="9525">
                <a:noFill/>
                <a:round/>
              </a:ln>
            </p:spPr>
            <p:txBody>
              <a:bodyPr/>
              <a:lstStyle/>
              <a:p>
                <a:endParaRPr lang="zh-CN" altLang="en-US"/>
              </a:p>
            </p:txBody>
          </p:sp>
          <p:sp>
            <p:nvSpPr>
              <p:cNvPr id="74" name="Freeform 217"/>
              <p:cNvSpPr>
                <a:spLocks noChangeAspect="1"/>
              </p:cNvSpPr>
              <p:nvPr/>
            </p:nvSpPr>
            <p:spPr bwMode="auto">
              <a:xfrm>
                <a:off x="446" y="2166"/>
                <a:ext cx="197" cy="274"/>
              </a:xfrm>
              <a:custGeom>
                <a:avLst/>
                <a:gdLst>
                  <a:gd name="T0" fmla="*/ 5355 w 98"/>
                  <a:gd name="T1" fmla="*/ 3264 h 137"/>
                  <a:gd name="T2" fmla="*/ 5548 w 98"/>
                  <a:gd name="T3" fmla="*/ 5184 h 137"/>
                  <a:gd name="T4" fmla="*/ 5880 w 98"/>
                  <a:gd name="T5" fmla="*/ 6144 h 137"/>
                  <a:gd name="T6" fmla="*/ 6272 w 98"/>
                  <a:gd name="T7" fmla="*/ 6528 h 137"/>
                  <a:gd name="T8" fmla="*/ 5880 w 98"/>
                  <a:gd name="T9" fmla="*/ 7680 h 137"/>
                  <a:gd name="T10" fmla="*/ 4752 w 98"/>
                  <a:gd name="T11" fmla="*/ 8064 h 137"/>
                  <a:gd name="T12" fmla="*/ 4296 w 98"/>
                  <a:gd name="T13" fmla="*/ 8384 h 137"/>
                  <a:gd name="T14" fmla="*/ 4101 w 98"/>
                  <a:gd name="T15" fmla="*/ 8704 h 137"/>
                  <a:gd name="T16" fmla="*/ 521 w 98"/>
                  <a:gd name="T17" fmla="*/ 8192 h 137"/>
                  <a:gd name="T18" fmla="*/ 2300 w 98"/>
                  <a:gd name="T19" fmla="*/ 64 h 137"/>
                  <a:gd name="T20" fmla="*/ 4231 w 98"/>
                  <a:gd name="T21" fmla="*/ 704 h 137"/>
                  <a:gd name="T22" fmla="*/ 4688 w 98"/>
                  <a:gd name="T23" fmla="*/ 1536 h 137"/>
                  <a:gd name="T24" fmla="*/ 5355 w 98"/>
                  <a:gd name="T25" fmla="*/ 3264 h 1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8"/>
                  <a:gd name="T40" fmla="*/ 0 h 137"/>
                  <a:gd name="T41" fmla="*/ 98 w 98"/>
                  <a:gd name="T42" fmla="*/ 137 h 1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8" h="137">
                    <a:moveTo>
                      <a:pt x="81" y="51"/>
                    </a:moveTo>
                    <a:cubicBezTo>
                      <a:pt x="82" y="64"/>
                      <a:pt x="83" y="78"/>
                      <a:pt x="84" y="81"/>
                    </a:cubicBezTo>
                    <a:cubicBezTo>
                      <a:pt x="88" y="88"/>
                      <a:pt x="89" y="93"/>
                      <a:pt x="89" y="96"/>
                    </a:cubicBezTo>
                    <a:cubicBezTo>
                      <a:pt x="91" y="100"/>
                      <a:pt x="93" y="93"/>
                      <a:pt x="95" y="102"/>
                    </a:cubicBezTo>
                    <a:cubicBezTo>
                      <a:pt x="98" y="108"/>
                      <a:pt x="89" y="120"/>
                      <a:pt x="89" y="120"/>
                    </a:cubicBezTo>
                    <a:cubicBezTo>
                      <a:pt x="72" y="126"/>
                      <a:pt x="72" y="126"/>
                      <a:pt x="72" y="126"/>
                    </a:cubicBezTo>
                    <a:cubicBezTo>
                      <a:pt x="65" y="131"/>
                      <a:pt x="65" y="131"/>
                      <a:pt x="65" y="131"/>
                    </a:cubicBezTo>
                    <a:cubicBezTo>
                      <a:pt x="62" y="136"/>
                      <a:pt x="62" y="136"/>
                      <a:pt x="62" y="136"/>
                    </a:cubicBezTo>
                    <a:cubicBezTo>
                      <a:pt x="59" y="136"/>
                      <a:pt x="12" y="137"/>
                      <a:pt x="8" y="128"/>
                    </a:cubicBezTo>
                    <a:cubicBezTo>
                      <a:pt x="0" y="76"/>
                      <a:pt x="2" y="13"/>
                      <a:pt x="35" y="1"/>
                    </a:cubicBezTo>
                    <a:cubicBezTo>
                      <a:pt x="36" y="0"/>
                      <a:pt x="64" y="11"/>
                      <a:pt x="64" y="11"/>
                    </a:cubicBezTo>
                    <a:cubicBezTo>
                      <a:pt x="71" y="24"/>
                      <a:pt x="71" y="24"/>
                      <a:pt x="71" y="24"/>
                    </a:cubicBezTo>
                    <a:cubicBezTo>
                      <a:pt x="71" y="24"/>
                      <a:pt x="80" y="25"/>
                      <a:pt x="81" y="51"/>
                    </a:cubicBezTo>
                    <a:close/>
                  </a:path>
                </a:pathLst>
              </a:custGeom>
              <a:solidFill>
                <a:srgbClr val="EEE8EB"/>
              </a:solidFill>
              <a:ln w="9525">
                <a:noFill/>
                <a:round/>
              </a:ln>
            </p:spPr>
            <p:txBody>
              <a:bodyPr/>
              <a:lstStyle/>
              <a:p>
                <a:endParaRPr lang="zh-CN" altLang="en-US"/>
              </a:p>
            </p:txBody>
          </p:sp>
          <p:sp>
            <p:nvSpPr>
              <p:cNvPr id="75" name="Freeform 218"/>
              <p:cNvSpPr>
                <a:spLocks noChangeAspect="1"/>
              </p:cNvSpPr>
              <p:nvPr/>
            </p:nvSpPr>
            <p:spPr bwMode="auto">
              <a:xfrm>
                <a:off x="515" y="2168"/>
                <a:ext cx="76" cy="50"/>
              </a:xfrm>
              <a:custGeom>
                <a:avLst/>
                <a:gdLst>
                  <a:gd name="T0" fmla="*/ 0 w 38"/>
                  <a:gd name="T1" fmla="*/ 320 h 25"/>
                  <a:gd name="T2" fmla="*/ 1216 w 38"/>
                  <a:gd name="T3" fmla="*/ 1152 h 25"/>
                  <a:gd name="T4" fmla="*/ 2432 w 38"/>
                  <a:gd name="T5" fmla="*/ 1600 h 25"/>
                  <a:gd name="T6" fmla="*/ 2240 w 38"/>
                  <a:gd name="T7" fmla="*/ 576 h 25"/>
                  <a:gd name="T8" fmla="*/ 256 w 38"/>
                  <a:gd name="T9" fmla="*/ 0 h 25"/>
                  <a:gd name="T10" fmla="*/ 0 w 38"/>
                  <a:gd name="T11" fmla="*/ 320 h 25"/>
                  <a:gd name="T12" fmla="*/ 0 60000 65536"/>
                  <a:gd name="T13" fmla="*/ 0 60000 65536"/>
                  <a:gd name="T14" fmla="*/ 0 60000 65536"/>
                  <a:gd name="T15" fmla="*/ 0 60000 65536"/>
                  <a:gd name="T16" fmla="*/ 0 60000 65536"/>
                  <a:gd name="T17" fmla="*/ 0 60000 65536"/>
                  <a:gd name="T18" fmla="*/ 0 w 38"/>
                  <a:gd name="T19" fmla="*/ 0 h 25"/>
                  <a:gd name="T20" fmla="*/ 38 w 38"/>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38" h="25">
                    <a:moveTo>
                      <a:pt x="0" y="5"/>
                    </a:moveTo>
                    <a:cubicBezTo>
                      <a:pt x="0" y="5"/>
                      <a:pt x="4" y="11"/>
                      <a:pt x="19" y="18"/>
                    </a:cubicBezTo>
                    <a:cubicBezTo>
                      <a:pt x="28" y="22"/>
                      <a:pt x="38" y="25"/>
                      <a:pt x="38" y="25"/>
                    </a:cubicBezTo>
                    <a:cubicBezTo>
                      <a:pt x="38" y="25"/>
                      <a:pt x="35" y="12"/>
                      <a:pt x="35" y="9"/>
                    </a:cubicBezTo>
                    <a:cubicBezTo>
                      <a:pt x="29" y="8"/>
                      <a:pt x="8" y="2"/>
                      <a:pt x="4" y="0"/>
                    </a:cubicBezTo>
                    <a:cubicBezTo>
                      <a:pt x="3" y="0"/>
                      <a:pt x="0" y="5"/>
                      <a:pt x="0" y="5"/>
                    </a:cubicBezTo>
                    <a:close/>
                  </a:path>
                </a:pathLst>
              </a:custGeom>
              <a:solidFill>
                <a:srgbClr val="C8BDC2"/>
              </a:solidFill>
              <a:ln w="9525">
                <a:noFill/>
                <a:round/>
              </a:ln>
            </p:spPr>
            <p:txBody>
              <a:bodyPr/>
              <a:lstStyle/>
              <a:p>
                <a:endParaRPr lang="zh-CN" altLang="en-US"/>
              </a:p>
            </p:txBody>
          </p:sp>
          <p:sp>
            <p:nvSpPr>
              <p:cNvPr id="76" name="Freeform 219"/>
              <p:cNvSpPr>
                <a:spLocks noChangeAspect="1"/>
              </p:cNvSpPr>
              <p:nvPr/>
            </p:nvSpPr>
            <p:spPr bwMode="auto">
              <a:xfrm>
                <a:off x="573" y="2228"/>
                <a:ext cx="42" cy="106"/>
              </a:xfrm>
              <a:custGeom>
                <a:avLst/>
                <a:gdLst>
                  <a:gd name="T0" fmla="*/ 0 w 21"/>
                  <a:gd name="T1" fmla="*/ 0 h 53"/>
                  <a:gd name="T2" fmla="*/ 448 w 21"/>
                  <a:gd name="T3" fmla="*/ 1024 h 53"/>
                  <a:gd name="T4" fmla="*/ 1024 w 21"/>
                  <a:gd name="T5" fmla="*/ 1792 h 53"/>
                  <a:gd name="T6" fmla="*/ 896 w 21"/>
                  <a:gd name="T7" fmla="*/ 2112 h 53"/>
                  <a:gd name="T8" fmla="*/ 1024 w 21"/>
                  <a:gd name="T9" fmla="*/ 3008 h 53"/>
                  <a:gd name="T10" fmla="*/ 1344 w 21"/>
                  <a:gd name="T11" fmla="*/ 3392 h 53"/>
                  <a:gd name="T12" fmla="*/ 1216 w 21"/>
                  <a:gd name="T13" fmla="*/ 2688 h 53"/>
                  <a:gd name="T14" fmla="*/ 1024 w 21"/>
                  <a:gd name="T15" fmla="*/ 1920 h 53"/>
                  <a:gd name="T16" fmla="*/ 384 w 21"/>
                  <a:gd name="T17" fmla="*/ 768 h 53"/>
                  <a:gd name="T18" fmla="*/ 0 w 21"/>
                  <a:gd name="T19" fmla="*/ 0 h 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53"/>
                  <a:gd name="T32" fmla="*/ 21 w 21"/>
                  <a:gd name="T33" fmla="*/ 53 h 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53">
                    <a:moveTo>
                      <a:pt x="0" y="0"/>
                    </a:moveTo>
                    <a:cubicBezTo>
                      <a:pt x="0" y="0"/>
                      <a:pt x="0" y="9"/>
                      <a:pt x="7" y="16"/>
                    </a:cubicBezTo>
                    <a:cubicBezTo>
                      <a:pt x="15" y="24"/>
                      <a:pt x="16" y="28"/>
                      <a:pt x="16" y="28"/>
                    </a:cubicBezTo>
                    <a:cubicBezTo>
                      <a:pt x="16" y="28"/>
                      <a:pt x="10" y="30"/>
                      <a:pt x="14" y="33"/>
                    </a:cubicBezTo>
                    <a:cubicBezTo>
                      <a:pt x="18" y="36"/>
                      <a:pt x="19" y="36"/>
                      <a:pt x="16" y="47"/>
                    </a:cubicBezTo>
                    <a:cubicBezTo>
                      <a:pt x="20" y="52"/>
                      <a:pt x="21" y="53"/>
                      <a:pt x="21" y="53"/>
                    </a:cubicBezTo>
                    <a:cubicBezTo>
                      <a:pt x="21" y="53"/>
                      <a:pt x="18" y="47"/>
                      <a:pt x="19" y="42"/>
                    </a:cubicBezTo>
                    <a:cubicBezTo>
                      <a:pt x="19" y="36"/>
                      <a:pt x="14" y="31"/>
                      <a:pt x="16" y="30"/>
                    </a:cubicBezTo>
                    <a:cubicBezTo>
                      <a:pt x="18" y="29"/>
                      <a:pt x="18" y="24"/>
                      <a:pt x="6" y="12"/>
                    </a:cubicBezTo>
                    <a:cubicBezTo>
                      <a:pt x="0" y="5"/>
                      <a:pt x="0" y="0"/>
                      <a:pt x="0" y="0"/>
                    </a:cubicBezTo>
                    <a:close/>
                  </a:path>
                </a:pathLst>
              </a:custGeom>
              <a:solidFill>
                <a:srgbClr val="C8BDC2"/>
              </a:solidFill>
              <a:ln w="9525">
                <a:noFill/>
                <a:round/>
              </a:ln>
            </p:spPr>
            <p:txBody>
              <a:bodyPr/>
              <a:lstStyle/>
              <a:p>
                <a:endParaRPr lang="zh-CN" altLang="en-US"/>
              </a:p>
            </p:txBody>
          </p:sp>
          <p:sp>
            <p:nvSpPr>
              <p:cNvPr id="77" name="Freeform 220"/>
              <p:cNvSpPr>
                <a:spLocks noChangeAspect="1"/>
              </p:cNvSpPr>
              <p:nvPr/>
            </p:nvSpPr>
            <p:spPr bwMode="auto">
              <a:xfrm>
                <a:off x="537" y="2224"/>
                <a:ext cx="90" cy="136"/>
              </a:xfrm>
              <a:custGeom>
                <a:avLst/>
                <a:gdLst>
                  <a:gd name="T0" fmla="*/ 384 w 45"/>
                  <a:gd name="T1" fmla="*/ 0 h 68"/>
                  <a:gd name="T2" fmla="*/ 960 w 45"/>
                  <a:gd name="T3" fmla="*/ 2048 h 68"/>
                  <a:gd name="T4" fmla="*/ 2624 w 45"/>
                  <a:gd name="T5" fmla="*/ 3712 h 68"/>
                  <a:gd name="T6" fmla="*/ 2816 w 45"/>
                  <a:gd name="T7" fmla="*/ 4352 h 68"/>
                  <a:gd name="T8" fmla="*/ 1600 w 45"/>
                  <a:gd name="T9" fmla="*/ 2752 h 68"/>
                  <a:gd name="T10" fmla="*/ 384 w 45"/>
                  <a:gd name="T11" fmla="*/ 0 h 68"/>
                  <a:gd name="T12" fmla="*/ 0 60000 65536"/>
                  <a:gd name="T13" fmla="*/ 0 60000 65536"/>
                  <a:gd name="T14" fmla="*/ 0 60000 65536"/>
                  <a:gd name="T15" fmla="*/ 0 60000 65536"/>
                  <a:gd name="T16" fmla="*/ 0 60000 65536"/>
                  <a:gd name="T17" fmla="*/ 0 60000 65536"/>
                  <a:gd name="T18" fmla="*/ 0 w 45"/>
                  <a:gd name="T19" fmla="*/ 0 h 68"/>
                  <a:gd name="T20" fmla="*/ 45 w 45"/>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45" h="68">
                    <a:moveTo>
                      <a:pt x="6" y="0"/>
                    </a:moveTo>
                    <a:cubicBezTo>
                      <a:pt x="6" y="0"/>
                      <a:pt x="0" y="14"/>
                      <a:pt x="15" y="32"/>
                    </a:cubicBezTo>
                    <a:cubicBezTo>
                      <a:pt x="26" y="44"/>
                      <a:pt x="36" y="49"/>
                      <a:pt x="41" y="58"/>
                    </a:cubicBezTo>
                    <a:cubicBezTo>
                      <a:pt x="45" y="65"/>
                      <a:pt x="44" y="68"/>
                      <a:pt x="44" y="68"/>
                    </a:cubicBezTo>
                    <a:cubicBezTo>
                      <a:pt x="44" y="68"/>
                      <a:pt x="42" y="54"/>
                      <a:pt x="25" y="43"/>
                    </a:cubicBezTo>
                    <a:cubicBezTo>
                      <a:pt x="9" y="31"/>
                      <a:pt x="0" y="14"/>
                      <a:pt x="6" y="0"/>
                    </a:cubicBezTo>
                    <a:close/>
                  </a:path>
                </a:pathLst>
              </a:custGeom>
              <a:solidFill>
                <a:srgbClr val="C8BDC2"/>
              </a:solidFill>
              <a:ln w="9525">
                <a:noFill/>
                <a:round/>
              </a:ln>
            </p:spPr>
            <p:txBody>
              <a:bodyPr/>
              <a:lstStyle/>
              <a:p>
                <a:endParaRPr lang="zh-CN" altLang="en-US"/>
              </a:p>
            </p:txBody>
          </p:sp>
          <p:sp>
            <p:nvSpPr>
              <p:cNvPr id="78" name="Freeform 221"/>
              <p:cNvSpPr>
                <a:spLocks noChangeAspect="1"/>
              </p:cNvSpPr>
              <p:nvPr/>
            </p:nvSpPr>
            <p:spPr bwMode="auto">
              <a:xfrm>
                <a:off x="577" y="2328"/>
                <a:ext cx="42" cy="42"/>
              </a:xfrm>
              <a:custGeom>
                <a:avLst/>
                <a:gdLst>
                  <a:gd name="T0" fmla="*/ 960 w 21"/>
                  <a:gd name="T1" fmla="*/ 0 h 21"/>
                  <a:gd name="T2" fmla="*/ 512 w 21"/>
                  <a:gd name="T3" fmla="*/ 704 h 21"/>
                  <a:gd name="T4" fmla="*/ 128 w 21"/>
                  <a:gd name="T5" fmla="*/ 1344 h 21"/>
                  <a:gd name="T6" fmla="*/ 768 w 21"/>
                  <a:gd name="T7" fmla="*/ 960 h 21"/>
                  <a:gd name="T8" fmla="*/ 1216 w 21"/>
                  <a:gd name="T9" fmla="*/ 384 h 21"/>
                  <a:gd name="T10" fmla="*/ 96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15" y="0"/>
                    </a:moveTo>
                    <a:cubicBezTo>
                      <a:pt x="15" y="0"/>
                      <a:pt x="17" y="6"/>
                      <a:pt x="8" y="11"/>
                    </a:cubicBezTo>
                    <a:cubicBezTo>
                      <a:pt x="0" y="15"/>
                      <a:pt x="2" y="21"/>
                      <a:pt x="2" y="21"/>
                    </a:cubicBezTo>
                    <a:cubicBezTo>
                      <a:pt x="2" y="21"/>
                      <a:pt x="5" y="17"/>
                      <a:pt x="12" y="15"/>
                    </a:cubicBezTo>
                    <a:cubicBezTo>
                      <a:pt x="18" y="13"/>
                      <a:pt x="21" y="10"/>
                      <a:pt x="19" y="6"/>
                    </a:cubicBezTo>
                    <a:cubicBezTo>
                      <a:pt x="18" y="2"/>
                      <a:pt x="15" y="0"/>
                      <a:pt x="15" y="0"/>
                    </a:cubicBezTo>
                    <a:close/>
                  </a:path>
                </a:pathLst>
              </a:custGeom>
              <a:solidFill>
                <a:srgbClr val="C8BDC2"/>
              </a:solidFill>
              <a:ln w="9525">
                <a:noFill/>
                <a:round/>
              </a:ln>
            </p:spPr>
            <p:txBody>
              <a:bodyPr/>
              <a:lstStyle/>
              <a:p>
                <a:endParaRPr lang="zh-CN" altLang="en-US"/>
              </a:p>
            </p:txBody>
          </p:sp>
          <p:sp>
            <p:nvSpPr>
              <p:cNvPr id="79" name="Freeform 222"/>
              <p:cNvSpPr>
                <a:spLocks noChangeAspect="1"/>
              </p:cNvSpPr>
              <p:nvPr/>
            </p:nvSpPr>
            <p:spPr bwMode="auto">
              <a:xfrm>
                <a:off x="571" y="2348"/>
                <a:ext cx="58" cy="52"/>
              </a:xfrm>
              <a:custGeom>
                <a:avLst/>
                <a:gdLst>
                  <a:gd name="T0" fmla="*/ 1856 w 29"/>
                  <a:gd name="T1" fmla="*/ 448 h 26"/>
                  <a:gd name="T2" fmla="*/ 320 w 29"/>
                  <a:gd name="T3" fmla="*/ 1024 h 26"/>
                  <a:gd name="T4" fmla="*/ 320 w 29"/>
                  <a:gd name="T5" fmla="*/ 1664 h 26"/>
                  <a:gd name="T6" fmla="*/ 896 w 29"/>
                  <a:gd name="T7" fmla="*/ 704 h 26"/>
                  <a:gd name="T8" fmla="*/ 1856 w 29"/>
                  <a:gd name="T9" fmla="*/ 448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29" y="7"/>
                    </a:moveTo>
                    <a:cubicBezTo>
                      <a:pt x="29" y="7"/>
                      <a:pt x="22" y="0"/>
                      <a:pt x="5" y="16"/>
                    </a:cubicBezTo>
                    <a:cubicBezTo>
                      <a:pt x="0" y="21"/>
                      <a:pt x="5" y="26"/>
                      <a:pt x="5" y="26"/>
                    </a:cubicBezTo>
                    <a:cubicBezTo>
                      <a:pt x="5" y="26"/>
                      <a:pt x="10" y="15"/>
                      <a:pt x="14" y="11"/>
                    </a:cubicBezTo>
                    <a:cubicBezTo>
                      <a:pt x="21" y="4"/>
                      <a:pt x="29" y="7"/>
                      <a:pt x="29" y="7"/>
                    </a:cubicBezTo>
                    <a:close/>
                  </a:path>
                </a:pathLst>
              </a:custGeom>
              <a:solidFill>
                <a:srgbClr val="C8BDC2"/>
              </a:solidFill>
              <a:ln w="9525">
                <a:noFill/>
                <a:round/>
              </a:ln>
            </p:spPr>
            <p:txBody>
              <a:bodyPr/>
              <a:lstStyle/>
              <a:p>
                <a:endParaRPr lang="zh-CN" altLang="en-US"/>
              </a:p>
            </p:txBody>
          </p:sp>
          <p:sp>
            <p:nvSpPr>
              <p:cNvPr id="80" name="Freeform 223"/>
              <p:cNvSpPr>
                <a:spLocks noChangeAspect="1"/>
              </p:cNvSpPr>
              <p:nvPr/>
            </p:nvSpPr>
            <p:spPr bwMode="auto">
              <a:xfrm>
                <a:off x="583" y="2368"/>
                <a:ext cx="38" cy="56"/>
              </a:xfrm>
              <a:custGeom>
                <a:avLst/>
                <a:gdLst>
                  <a:gd name="T0" fmla="*/ 0 w 19"/>
                  <a:gd name="T1" fmla="*/ 1792 h 28"/>
                  <a:gd name="T2" fmla="*/ 320 w 19"/>
                  <a:gd name="T3" fmla="*/ 1024 h 28"/>
                  <a:gd name="T4" fmla="*/ 832 w 19"/>
                  <a:gd name="T5" fmla="*/ 0 h 28"/>
                  <a:gd name="T6" fmla="*/ 640 w 19"/>
                  <a:gd name="T7" fmla="*/ 768 h 28"/>
                  <a:gd name="T8" fmla="*/ 1216 w 19"/>
                  <a:gd name="T9" fmla="*/ 192 h 28"/>
                  <a:gd name="T10" fmla="*/ 576 w 19"/>
                  <a:gd name="T11" fmla="*/ 1216 h 28"/>
                  <a:gd name="T12" fmla="*/ 0 w 19"/>
                  <a:gd name="T13" fmla="*/ 1792 h 28"/>
                  <a:gd name="T14" fmla="*/ 0 60000 65536"/>
                  <a:gd name="T15" fmla="*/ 0 60000 65536"/>
                  <a:gd name="T16" fmla="*/ 0 60000 65536"/>
                  <a:gd name="T17" fmla="*/ 0 60000 65536"/>
                  <a:gd name="T18" fmla="*/ 0 60000 65536"/>
                  <a:gd name="T19" fmla="*/ 0 60000 65536"/>
                  <a:gd name="T20" fmla="*/ 0 60000 65536"/>
                  <a:gd name="T21" fmla="*/ 0 w 19"/>
                  <a:gd name="T22" fmla="*/ 0 h 28"/>
                  <a:gd name="T23" fmla="*/ 19 w 19"/>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28">
                    <a:moveTo>
                      <a:pt x="0" y="28"/>
                    </a:moveTo>
                    <a:cubicBezTo>
                      <a:pt x="0" y="28"/>
                      <a:pt x="3" y="25"/>
                      <a:pt x="5" y="16"/>
                    </a:cubicBezTo>
                    <a:cubicBezTo>
                      <a:pt x="7" y="7"/>
                      <a:pt x="13" y="0"/>
                      <a:pt x="13" y="0"/>
                    </a:cubicBezTo>
                    <a:cubicBezTo>
                      <a:pt x="13" y="0"/>
                      <a:pt x="9" y="7"/>
                      <a:pt x="10" y="12"/>
                    </a:cubicBezTo>
                    <a:cubicBezTo>
                      <a:pt x="11" y="14"/>
                      <a:pt x="13" y="9"/>
                      <a:pt x="19" y="3"/>
                    </a:cubicBezTo>
                    <a:cubicBezTo>
                      <a:pt x="16" y="10"/>
                      <a:pt x="14" y="12"/>
                      <a:pt x="9" y="19"/>
                    </a:cubicBezTo>
                    <a:cubicBezTo>
                      <a:pt x="5" y="26"/>
                      <a:pt x="0" y="28"/>
                      <a:pt x="0" y="28"/>
                    </a:cubicBezTo>
                    <a:close/>
                  </a:path>
                </a:pathLst>
              </a:custGeom>
              <a:solidFill>
                <a:srgbClr val="C8BDC2"/>
              </a:solidFill>
              <a:ln w="9525">
                <a:noFill/>
                <a:round/>
              </a:ln>
            </p:spPr>
            <p:txBody>
              <a:bodyPr/>
              <a:lstStyle/>
              <a:p>
                <a:endParaRPr lang="zh-CN" altLang="en-US"/>
              </a:p>
            </p:txBody>
          </p:sp>
          <p:sp>
            <p:nvSpPr>
              <p:cNvPr id="81" name="Freeform 224"/>
              <p:cNvSpPr>
                <a:spLocks noChangeAspect="1"/>
              </p:cNvSpPr>
              <p:nvPr/>
            </p:nvSpPr>
            <p:spPr bwMode="auto">
              <a:xfrm>
                <a:off x="523" y="2264"/>
                <a:ext cx="54" cy="146"/>
              </a:xfrm>
              <a:custGeom>
                <a:avLst/>
                <a:gdLst>
                  <a:gd name="T0" fmla="*/ 64 w 27"/>
                  <a:gd name="T1" fmla="*/ 0 h 73"/>
                  <a:gd name="T2" fmla="*/ 832 w 27"/>
                  <a:gd name="T3" fmla="*/ 3328 h 73"/>
                  <a:gd name="T4" fmla="*/ 1728 w 27"/>
                  <a:gd name="T5" fmla="*/ 4416 h 73"/>
                  <a:gd name="T6" fmla="*/ 1664 w 27"/>
                  <a:gd name="T7" fmla="*/ 4608 h 73"/>
                  <a:gd name="T8" fmla="*/ 512 w 27"/>
                  <a:gd name="T9" fmla="*/ 2624 h 73"/>
                  <a:gd name="T10" fmla="*/ 64 w 27"/>
                  <a:gd name="T11" fmla="*/ 0 h 73"/>
                  <a:gd name="T12" fmla="*/ 0 60000 65536"/>
                  <a:gd name="T13" fmla="*/ 0 60000 65536"/>
                  <a:gd name="T14" fmla="*/ 0 60000 65536"/>
                  <a:gd name="T15" fmla="*/ 0 60000 65536"/>
                  <a:gd name="T16" fmla="*/ 0 60000 65536"/>
                  <a:gd name="T17" fmla="*/ 0 60000 65536"/>
                  <a:gd name="T18" fmla="*/ 0 w 27"/>
                  <a:gd name="T19" fmla="*/ 0 h 73"/>
                  <a:gd name="T20" fmla="*/ 27 w 27"/>
                  <a:gd name="T21" fmla="*/ 73 h 73"/>
                </a:gdLst>
                <a:ahLst/>
                <a:cxnLst>
                  <a:cxn ang="T12">
                    <a:pos x="T0" y="T1"/>
                  </a:cxn>
                  <a:cxn ang="T13">
                    <a:pos x="T2" y="T3"/>
                  </a:cxn>
                  <a:cxn ang="T14">
                    <a:pos x="T4" y="T5"/>
                  </a:cxn>
                  <a:cxn ang="T15">
                    <a:pos x="T6" y="T7"/>
                  </a:cxn>
                  <a:cxn ang="T16">
                    <a:pos x="T8" y="T9"/>
                  </a:cxn>
                  <a:cxn ang="T17">
                    <a:pos x="T10" y="T11"/>
                  </a:cxn>
                </a:cxnLst>
                <a:rect l="T18" t="T19" r="T20" b="T21"/>
                <a:pathLst>
                  <a:path w="27" h="73">
                    <a:moveTo>
                      <a:pt x="1" y="0"/>
                    </a:moveTo>
                    <a:cubicBezTo>
                      <a:pt x="1" y="0"/>
                      <a:pt x="2" y="25"/>
                      <a:pt x="13" y="52"/>
                    </a:cubicBezTo>
                    <a:cubicBezTo>
                      <a:pt x="18" y="68"/>
                      <a:pt x="25" y="69"/>
                      <a:pt x="27" y="69"/>
                    </a:cubicBezTo>
                    <a:cubicBezTo>
                      <a:pt x="26" y="71"/>
                      <a:pt x="26" y="72"/>
                      <a:pt x="26" y="72"/>
                    </a:cubicBezTo>
                    <a:cubicBezTo>
                      <a:pt x="26" y="72"/>
                      <a:pt x="17" y="73"/>
                      <a:pt x="8" y="41"/>
                    </a:cubicBezTo>
                    <a:cubicBezTo>
                      <a:pt x="0" y="16"/>
                      <a:pt x="1" y="0"/>
                      <a:pt x="1" y="0"/>
                    </a:cubicBezTo>
                    <a:close/>
                  </a:path>
                </a:pathLst>
              </a:custGeom>
              <a:solidFill>
                <a:srgbClr val="C8BDC2"/>
              </a:solidFill>
              <a:ln w="9525">
                <a:noFill/>
                <a:round/>
              </a:ln>
            </p:spPr>
            <p:txBody>
              <a:bodyPr/>
              <a:lstStyle/>
              <a:p>
                <a:endParaRPr lang="zh-CN" altLang="en-US"/>
              </a:p>
            </p:txBody>
          </p:sp>
          <p:sp>
            <p:nvSpPr>
              <p:cNvPr id="82" name="Freeform 225"/>
              <p:cNvSpPr>
                <a:spLocks noChangeAspect="1"/>
              </p:cNvSpPr>
              <p:nvPr/>
            </p:nvSpPr>
            <p:spPr bwMode="auto">
              <a:xfrm>
                <a:off x="593" y="2356"/>
                <a:ext cx="218" cy="60"/>
              </a:xfrm>
              <a:custGeom>
                <a:avLst/>
                <a:gdLst>
                  <a:gd name="T0" fmla="*/ 1024 w 109"/>
                  <a:gd name="T1" fmla="*/ 512 h 30"/>
                  <a:gd name="T2" fmla="*/ 2496 w 109"/>
                  <a:gd name="T3" fmla="*/ 768 h 30"/>
                  <a:gd name="T4" fmla="*/ 3968 w 109"/>
                  <a:gd name="T5" fmla="*/ 640 h 30"/>
                  <a:gd name="T6" fmla="*/ 4928 w 109"/>
                  <a:gd name="T7" fmla="*/ 128 h 30"/>
                  <a:gd name="T8" fmla="*/ 5504 w 109"/>
                  <a:gd name="T9" fmla="*/ 0 h 30"/>
                  <a:gd name="T10" fmla="*/ 5952 w 109"/>
                  <a:gd name="T11" fmla="*/ 0 h 30"/>
                  <a:gd name="T12" fmla="*/ 6208 w 109"/>
                  <a:gd name="T13" fmla="*/ 64 h 30"/>
                  <a:gd name="T14" fmla="*/ 6464 w 109"/>
                  <a:gd name="T15" fmla="*/ 256 h 30"/>
                  <a:gd name="T16" fmla="*/ 6912 w 109"/>
                  <a:gd name="T17" fmla="*/ 320 h 30"/>
                  <a:gd name="T18" fmla="*/ 6976 w 109"/>
                  <a:gd name="T19" fmla="*/ 448 h 30"/>
                  <a:gd name="T20" fmla="*/ 6784 w 109"/>
                  <a:gd name="T21" fmla="*/ 576 h 30"/>
                  <a:gd name="T22" fmla="*/ 6272 w 109"/>
                  <a:gd name="T23" fmla="*/ 640 h 30"/>
                  <a:gd name="T24" fmla="*/ 5760 w 109"/>
                  <a:gd name="T25" fmla="*/ 768 h 30"/>
                  <a:gd name="T26" fmla="*/ 5440 w 109"/>
                  <a:gd name="T27" fmla="*/ 832 h 30"/>
                  <a:gd name="T28" fmla="*/ 5184 w 109"/>
                  <a:gd name="T29" fmla="*/ 896 h 30"/>
                  <a:gd name="T30" fmla="*/ 4736 w 109"/>
                  <a:gd name="T31" fmla="*/ 1280 h 30"/>
                  <a:gd name="T32" fmla="*/ 4160 w 109"/>
                  <a:gd name="T33" fmla="*/ 1536 h 30"/>
                  <a:gd name="T34" fmla="*/ 2752 w 109"/>
                  <a:gd name="T35" fmla="*/ 1728 h 30"/>
                  <a:gd name="T36" fmla="*/ 0 w 109"/>
                  <a:gd name="T37" fmla="*/ 1920 h 30"/>
                  <a:gd name="T38" fmla="*/ 576 w 109"/>
                  <a:gd name="T39" fmla="*/ 1024 h 30"/>
                  <a:gd name="T40" fmla="*/ 1024 w 109"/>
                  <a:gd name="T41" fmla="*/ 512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9"/>
                  <a:gd name="T64" fmla="*/ 0 h 30"/>
                  <a:gd name="T65" fmla="*/ 109 w 109"/>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9" h="30">
                    <a:moveTo>
                      <a:pt x="16" y="8"/>
                    </a:moveTo>
                    <a:cubicBezTo>
                      <a:pt x="16" y="8"/>
                      <a:pt x="25" y="11"/>
                      <a:pt x="39" y="12"/>
                    </a:cubicBezTo>
                    <a:cubicBezTo>
                      <a:pt x="52" y="13"/>
                      <a:pt x="59" y="11"/>
                      <a:pt x="62" y="10"/>
                    </a:cubicBezTo>
                    <a:cubicBezTo>
                      <a:pt x="66" y="9"/>
                      <a:pt x="72" y="5"/>
                      <a:pt x="77" y="2"/>
                    </a:cubicBezTo>
                    <a:cubicBezTo>
                      <a:pt x="81" y="0"/>
                      <a:pt x="81" y="0"/>
                      <a:pt x="86" y="0"/>
                    </a:cubicBezTo>
                    <a:cubicBezTo>
                      <a:pt x="90" y="1"/>
                      <a:pt x="93" y="0"/>
                      <a:pt x="93" y="0"/>
                    </a:cubicBezTo>
                    <a:cubicBezTo>
                      <a:pt x="93" y="0"/>
                      <a:pt x="94" y="0"/>
                      <a:pt x="97" y="1"/>
                    </a:cubicBezTo>
                    <a:cubicBezTo>
                      <a:pt x="100" y="3"/>
                      <a:pt x="100" y="3"/>
                      <a:pt x="101" y="4"/>
                    </a:cubicBezTo>
                    <a:cubicBezTo>
                      <a:pt x="102" y="4"/>
                      <a:pt x="108" y="5"/>
                      <a:pt x="108" y="5"/>
                    </a:cubicBezTo>
                    <a:cubicBezTo>
                      <a:pt x="108" y="5"/>
                      <a:pt x="109" y="5"/>
                      <a:pt x="109" y="7"/>
                    </a:cubicBezTo>
                    <a:cubicBezTo>
                      <a:pt x="109" y="8"/>
                      <a:pt x="108" y="9"/>
                      <a:pt x="106" y="9"/>
                    </a:cubicBezTo>
                    <a:cubicBezTo>
                      <a:pt x="105" y="10"/>
                      <a:pt x="105" y="11"/>
                      <a:pt x="98" y="10"/>
                    </a:cubicBezTo>
                    <a:cubicBezTo>
                      <a:pt x="98" y="11"/>
                      <a:pt x="97" y="12"/>
                      <a:pt x="90" y="12"/>
                    </a:cubicBezTo>
                    <a:cubicBezTo>
                      <a:pt x="89" y="13"/>
                      <a:pt x="85" y="13"/>
                      <a:pt x="85" y="13"/>
                    </a:cubicBezTo>
                    <a:cubicBezTo>
                      <a:pt x="85" y="13"/>
                      <a:pt x="83" y="14"/>
                      <a:pt x="81" y="14"/>
                    </a:cubicBezTo>
                    <a:cubicBezTo>
                      <a:pt x="80" y="16"/>
                      <a:pt x="78" y="18"/>
                      <a:pt x="74" y="20"/>
                    </a:cubicBezTo>
                    <a:cubicBezTo>
                      <a:pt x="71" y="23"/>
                      <a:pt x="70" y="24"/>
                      <a:pt x="65" y="24"/>
                    </a:cubicBezTo>
                    <a:cubicBezTo>
                      <a:pt x="60" y="24"/>
                      <a:pt x="57" y="26"/>
                      <a:pt x="43" y="27"/>
                    </a:cubicBezTo>
                    <a:cubicBezTo>
                      <a:pt x="29" y="27"/>
                      <a:pt x="0" y="30"/>
                      <a:pt x="0" y="30"/>
                    </a:cubicBezTo>
                    <a:cubicBezTo>
                      <a:pt x="0" y="30"/>
                      <a:pt x="6" y="22"/>
                      <a:pt x="9" y="16"/>
                    </a:cubicBezTo>
                    <a:cubicBezTo>
                      <a:pt x="12" y="10"/>
                      <a:pt x="16" y="8"/>
                      <a:pt x="16" y="8"/>
                    </a:cubicBezTo>
                    <a:close/>
                  </a:path>
                </a:pathLst>
              </a:custGeom>
              <a:solidFill>
                <a:srgbClr val="F8C6AC"/>
              </a:solidFill>
              <a:ln w="9525">
                <a:noFill/>
                <a:round/>
              </a:ln>
            </p:spPr>
            <p:txBody>
              <a:bodyPr/>
              <a:lstStyle/>
              <a:p>
                <a:endParaRPr lang="zh-CN" altLang="en-US"/>
              </a:p>
            </p:txBody>
          </p:sp>
          <p:sp>
            <p:nvSpPr>
              <p:cNvPr id="83" name="Freeform 226"/>
              <p:cNvSpPr>
                <a:spLocks noChangeAspect="1"/>
              </p:cNvSpPr>
              <p:nvPr/>
            </p:nvSpPr>
            <p:spPr bwMode="auto">
              <a:xfrm>
                <a:off x="755" y="2358"/>
                <a:ext cx="40" cy="6"/>
              </a:xfrm>
              <a:custGeom>
                <a:avLst/>
                <a:gdLst>
                  <a:gd name="T0" fmla="*/ 0 w 20"/>
                  <a:gd name="T1" fmla="*/ 0 h 3"/>
                  <a:gd name="T2" fmla="*/ 320 w 20"/>
                  <a:gd name="T3" fmla="*/ 0 h 3"/>
                  <a:gd name="T4" fmla="*/ 768 w 20"/>
                  <a:gd name="T5" fmla="*/ 0 h 3"/>
                  <a:gd name="T6" fmla="*/ 1280 w 20"/>
                  <a:gd name="T7" fmla="*/ 192 h 3"/>
                  <a:gd name="T8" fmla="*/ 640 w 20"/>
                  <a:gd name="T9" fmla="*/ 64 h 3"/>
                  <a:gd name="T10" fmla="*/ 0 w 20"/>
                  <a:gd name="T11" fmla="*/ 0 h 3"/>
                  <a:gd name="T12" fmla="*/ 0 60000 65536"/>
                  <a:gd name="T13" fmla="*/ 0 60000 65536"/>
                  <a:gd name="T14" fmla="*/ 0 60000 65536"/>
                  <a:gd name="T15" fmla="*/ 0 60000 65536"/>
                  <a:gd name="T16" fmla="*/ 0 60000 65536"/>
                  <a:gd name="T17" fmla="*/ 0 60000 65536"/>
                  <a:gd name="T18" fmla="*/ 0 w 20"/>
                  <a:gd name="T19" fmla="*/ 0 h 3"/>
                  <a:gd name="T20" fmla="*/ 20 w 20"/>
                  <a:gd name="T21" fmla="*/ 3 h 3"/>
                </a:gdLst>
                <a:ahLst/>
                <a:cxnLst>
                  <a:cxn ang="T12">
                    <a:pos x="T0" y="T1"/>
                  </a:cxn>
                  <a:cxn ang="T13">
                    <a:pos x="T2" y="T3"/>
                  </a:cxn>
                  <a:cxn ang="T14">
                    <a:pos x="T4" y="T5"/>
                  </a:cxn>
                  <a:cxn ang="T15">
                    <a:pos x="T6" y="T7"/>
                  </a:cxn>
                  <a:cxn ang="T16">
                    <a:pos x="T8" y="T9"/>
                  </a:cxn>
                  <a:cxn ang="T17">
                    <a:pos x="T10" y="T11"/>
                  </a:cxn>
                </a:cxnLst>
                <a:rect l="T18" t="T19" r="T20" b="T21"/>
                <a:pathLst>
                  <a:path w="20" h="3">
                    <a:moveTo>
                      <a:pt x="0" y="0"/>
                    </a:moveTo>
                    <a:cubicBezTo>
                      <a:pt x="0" y="0"/>
                      <a:pt x="2" y="0"/>
                      <a:pt x="5" y="0"/>
                    </a:cubicBezTo>
                    <a:cubicBezTo>
                      <a:pt x="9" y="0"/>
                      <a:pt x="11" y="0"/>
                      <a:pt x="12" y="0"/>
                    </a:cubicBezTo>
                    <a:cubicBezTo>
                      <a:pt x="14" y="0"/>
                      <a:pt x="19" y="2"/>
                      <a:pt x="20" y="3"/>
                    </a:cubicBezTo>
                    <a:cubicBezTo>
                      <a:pt x="16" y="1"/>
                      <a:pt x="14" y="0"/>
                      <a:pt x="10" y="1"/>
                    </a:cubicBezTo>
                    <a:cubicBezTo>
                      <a:pt x="5" y="1"/>
                      <a:pt x="2" y="0"/>
                      <a:pt x="0" y="0"/>
                    </a:cubicBezTo>
                    <a:close/>
                  </a:path>
                </a:pathLst>
              </a:custGeom>
              <a:solidFill>
                <a:srgbClr val="D6AB96"/>
              </a:solidFill>
              <a:ln w="9525">
                <a:noFill/>
                <a:round/>
              </a:ln>
            </p:spPr>
            <p:txBody>
              <a:bodyPr/>
              <a:lstStyle/>
              <a:p>
                <a:endParaRPr lang="zh-CN" altLang="en-US"/>
              </a:p>
            </p:txBody>
          </p:sp>
          <p:sp>
            <p:nvSpPr>
              <p:cNvPr id="84" name="Freeform 227"/>
              <p:cNvSpPr>
                <a:spLocks noChangeAspect="1"/>
              </p:cNvSpPr>
              <p:nvPr/>
            </p:nvSpPr>
            <p:spPr bwMode="auto">
              <a:xfrm>
                <a:off x="753" y="2360"/>
                <a:ext cx="54" cy="14"/>
              </a:xfrm>
              <a:custGeom>
                <a:avLst/>
                <a:gdLst>
                  <a:gd name="T0" fmla="*/ 0 w 27"/>
                  <a:gd name="T1" fmla="*/ 64 h 7"/>
                  <a:gd name="T2" fmla="*/ 320 w 27"/>
                  <a:gd name="T3" fmla="*/ 64 h 7"/>
                  <a:gd name="T4" fmla="*/ 768 w 27"/>
                  <a:gd name="T5" fmla="*/ 64 h 7"/>
                  <a:gd name="T6" fmla="*/ 1216 w 27"/>
                  <a:gd name="T7" fmla="*/ 192 h 7"/>
                  <a:gd name="T8" fmla="*/ 1664 w 27"/>
                  <a:gd name="T9" fmla="*/ 320 h 7"/>
                  <a:gd name="T10" fmla="*/ 1664 w 27"/>
                  <a:gd name="T11" fmla="*/ 448 h 7"/>
                  <a:gd name="T12" fmla="*/ 1536 w 27"/>
                  <a:gd name="T13" fmla="*/ 256 h 7"/>
                  <a:gd name="T14" fmla="*/ 768 w 27"/>
                  <a:gd name="T15" fmla="*/ 64 h 7"/>
                  <a:gd name="T16" fmla="*/ 64 w 27"/>
                  <a:gd name="T17" fmla="*/ 64 h 7"/>
                  <a:gd name="T18" fmla="*/ 0 w 27"/>
                  <a:gd name="T19" fmla="*/ 64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7"/>
                  <a:gd name="T32" fmla="*/ 27 w 27"/>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7">
                    <a:moveTo>
                      <a:pt x="0" y="1"/>
                    </a:moveTo>
                    <a:cubicBezTo>
                      <a:pt x="0" y="1"/>
                      <a:pt x="3" y="1"/>
                      <a:pt x="5" y="1"/>
                    </a:cubicBezTo>
                    <a:cubicBezTo>
                      <a:pt x="7" y="1"/>
                      <a:pt x="11" y="1"/>
                      <a:pt x="12" y="1"/>
                    </a:cubicBezTo>
                    <a:cubicBezTo>
                      <a:pt x="14" y="2"/>
                      <a:pt x="16" y="2"/>
                      <a:pt x="19" y="3"/>
                    </a:cubicBezTo>
                    <a:cubicBezTo>
                      <a:pt x="23" y="4"/>
                      <a:pt x="25" y="5"/>
                      <a:pt x="26" y="5"/>
                    </a:cubicBezTo>
                    <a:cubicBezTo>
                      <a:pt x="26" y="6"/>
                      <a:pt x="26" y="7"/>
                      <a:pt x="26" y="7"/>
                    </a:cubicBezTo>
                    <a:cubicBezTo>
                      <a:pt x="26" y="7"/>
                      <a:pt x="27" y="5"/>
                      <a:pt x="24" y="4"/>
                    </a:cubicBezTo>
                    <a:cubicBezTo>
                      <a:pt x="21" y="3"/>
                      <a:pt x="16" y="2"/>
                      <a:pt x="12" y="1"/>
                    </a:cubicBezTo>
                    <a:cubicBezTo>
                      <a:pt x="8" y="0"/>
                      <a:pt x="7" y="0"/>
                      <a:pt x="1" y="1"/>
                    </a:cubicBezTo>
                    <a:cubicBezTo>
                      <a:pt x="0" y="1"/>
                      <a:pt x="0" y="1"/>
                      <a:pt x="0" y="1"/>
                    </a:cubicBezTo>
                    <a:close/>
                  </a:path>
                </a:pathLst>
              </a:custGeom>
              <a:solidFill>
                <a:srgbClr val="D6AB96"/>
              </a:solidFill>
              <a:ln w="9525">
                <a:noFill/>
                <a:round/>
              </a:ln>
            </p:spPr>
            <p:txBody>
              <a:bodyPr/>
              <a:lstStyle/>
              <a:p>
                <a:endParaRPr lang="zh-CN" altLang="en-US"/>
              </a:p>
            </p:txBody>
          </p:sp>
          <p:sp>
            <p:nvSpPr>
              <p:cNvPr id="85" name="Freeform 228"/>
              <p:cNvSpPr>
                <a:spLocks noChangeAspect="1"/>
              </p:cNvSpPr>
              <p:nvPr/>
            </p:nvSpPr>
            <p:spPr bwMode="auto">
              <a:xfrm>
                <a:off x="751" y="2370"/>
                <a:ext cx="38" cy="4"/>
              </a:xfrm>
              <a:custGeom>
                <a:avLst/>
                <a:gdLst>
                  <a:gd name="T0" fmla="*/ 0 w 19"/>
                  <a:gd name="T1" fmla="*/ 128 h 2"/>
                  <a:gd name="T2" fmla="*/ 448 w 19"/>
                  <a:gd name="T3" fmla="*/ 0 h 2"/>
                  <a:gd name="T4" fmla="*/ 832 w 19"/>
                  <a:gd name="T5" fmla="*/ 0 h 2"/>
                  <a:gd name="T6" fmla="*/ 1216 w 19"/>
                  <a:gd name="T7" fmla="*/ 128 h 2"/>
                  <a:gd name="T8" fmla="*/ 768 w 19"/>
                  <a:gd name="T9" fmla="*/ 64 h 2"/>
                  <a:gd name="T10" fmla="*/ 64 w 19"/>
                  <a:gd name="T11" fmla="*/ 128 h 2"/>
                  <a:gd name="T12" fmla="*/ 0 w 19"/>
                  <a:gd name="T13" fmla="*/ 128 h 2"/>
                  <a:gd name="T14" fmla="*/ 0 60000 65536"/>
                  <a:gd name="T15" fmla="*/ 0 60000 65536"/>
                  <a:gd name="T16" fmla="*/ 0 60000 65536"/>
                  <a:gd name="T17" fmla="*/ 0 60000 65536"/>
                  <a:gd name="T18" fmla="*/ 0 60000 65536"/>
                  <a:gd name="T19" fmla="*/ 0 60000 65536"/>
                  <a:gd name="T20" fmla="*/ 0 60000 65536"/>
                  <a:gd name="T21" fmla="*/ 0 w 19"/>
                  <a:gd name="T22" fmla="*/ 0 h 2"/>
                  <a:gd name="T23" fmla="*/ 19 w 19"/>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2">
                    <a:moveTo>
                      <a:pt x="0" y="2"/>
                    </a:moveTo>
                    <a:cubicBezTo>
                      <a:pt x="0" y="2"/>
                      <a:pt x="6" y="0"/>
                      <a:pt x="7" y="0"/>
                    </a:cubicBezTo>
                    <a:cubicBezTo>
                      <a:pt x="9" y="0"/>
                      <a:pt x="11" y="0"/>
                      <a:pt x="13" y="0"/>
                    </a:cubicBezTo>
                    <a:cubicBezTo>
                      <a:pt x="15" y="0"/>
                      <a:pt x="18" y="1"/>
                      <a:pt x="19" y="2"/>
                    </a:cubicBezTo>
                    <a:cubicBezTo>
                      <a:pt x="17" y="1"/>
                      <a:pt x="16" y="1"/>
                      <a:pt x="12" y="1"/>
                    </a:cubicBezTo>
                    <a:cubicBezTo>
                      <a:pt x="7" y="1"/>
                      <a:pt x="7" y="0"/>
                      <a:pt x="1" y="2"/>
                    </a:cubicBezTo>
                    <a:cubicBezTo>
                      <a:pt x="1" y="2"/>
                      <a:pt x="0" y="2"/>
                      <a:pt x="0" y="2"/>
                    </a:cubicBezTo>
                    <a:close/>
                  </a:path>
                </a:pathLst>
              </a:custGeom>
              <a:solidFill>
                <a:srgbClr val="D6AB96"/>
              </a:solidFill>
              <a:ln w="9525">
                <a:noFill/>
                <a:round/>
              </a:ln>
            </p:spPr>
            <p:txBody>
              <a:bodyPr/>
              <a:lstStyle/>
              <a:p>
                <a:endParaRPr lang="zh-CN" altLang="en-US"/>
              </a:p>
            </p:txBody>
          </p:sp>
          <p:sp>
            <p:nvSpPr>
              <p:cNvPr id="86" name="Freeform 229"/>
              <p:cNvSpPr>
                <a:spLocks noChangeAspect="1"/>
              </p:cNvSpPr>
              <p:nvPr/>
            </p:nvSpPr>
            <p:spPr bwMode="auto">
              <a:xfrm>
                <a:off x="625" y="2366"/>
                <a:ext cx="10" cy="10"/>
              </a:xfrm>
              <a:custGeom>
                <a:avLst/>
                <a:gdLst>
                  <a:gd name="T0" fmla="*/ 0 w 5"/>
                  <a:gd name="T1" fmla="*/ 192 h 5"/>
                  <a:gd name="T2" fmla="*/ 256 w 5"/>
                  <a:gd name="T3" fmla="*/ 128 h 5"/>
                  <a:gd name="T4" fmla="*/ 256 w 5"/>
                  <a:gd name="T5" fmla="*/ 320 h 5"/>
                  <a:gd name="T6" fmla="*/ 0 w 5"/>
                  <a:gd name="T7" fmla="*/ 192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3"/>
                    </a:moveTo>
                    <a:cubicBezTo>
                      <a:pt x="0" y="3"/>
                      <a:pt x="3" y="0"/>
                      <a:pt x="4" y="2"/>
                    </a:cubicBezTo>
                    <a:cubicBezTo>
                      <a:pt x="5" y="4"/>
                      <a:pt x="4" y="5"/>
                      <a:pt x="4" y="5"/>
                    </a:cubicBezTo>
                    <a:lnTo>
                      <a:pt x="0" y="3"/>
                    </a:lnTo>
                    <a:close/>
                  </a:path>
                </a:pathLst>
              </a:custGeom>
              <a:solidFill>
                <a:srgbClr val="C8BDC2"/>
              </a:solidFill>
              <a:ln w="9525">
                <a:noFill/>
                <a:round/>
              </a:ln>
            </p:spPr>
            <p:txBody>
              <a:bodyPr/>
              <a:lstStyle/>
              <a:p>
                <a:endParaRPr lang="zh-CN" altLang="en-US"/>
              </a:p>
            </p:txBody>
          </p:sp>
          <p:sp>
            <p:nvSpPr>
              <p:cNvPr id="87" name="Freeform 230"/>
              <p:cNvSpPr>
                <a:spLocks noChangeAspect="1"/>
              </p:cNvSpPr>
              <p:nvPr/>
            </p:nvSpPr>
            <p:spPr bwMode="auto">
              <a:xfrm>
                <a:off x="571" y="2416"/>
                <a:ext cx="36" cy="24"/>
              </a:xfrm>
              <a:custGeom>
                <a:avLst/>
                <a:gdLst>
                  <a:gd name="T0" fmla="*/ 640 w 18"/>
                  <a:gd name="T1" fmla="*/ 0 h 12"/>
                  <a:gd name="T2" fmla="*/ 1152 w 18"/>
                  <a:gd name="T3" fmla="*/ 0 h 12"/>
                  <a:gd name="T4" fmla="*/ 768 w 18"/>
                  <a:gd name="T5" fmla="*/ 320 h 12"/>
                  <a:gd name="T6" fmla="*/ 128 w 18"/>
                  <a:gd name="T7" fmla="*/ 512 h 12"/>
                  <a:gd name="T8" fmla="*/ 64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10" y="0"/>
                    </a:moveTo>
                    <a:cubicBezTo>
                      <a:pt x="18" y="0"/>
                      <a:pt x="18" y="0"/>
                      <a:pt x="18" y="0"/>
                    </a:cubicBezTo>
                    <a:cubicBezTo>
                      <a:pt x="18" y="0"/>
                      <a:pt x="16" y="2"/>
                      <a:pt x="12" y="5"/>
                    </a:cubicBezTo>
                    <a:cubicBezTo>
                      <a:pt x="9" y="8"/>
                      <a:pt x="0" y="12"/>
                      <a:pt x="2" y="8"/>
                    </a:cubicBezTo>
                    <a:cubicBezTo>
                      <a:pt x="4" y="4"/>
                      <a:pt x="10" y="0"/>
                      <a:pt x="10" y="0"/>
                    </a:cubicBezTo>
                    <a:close/>
                  </a:path>
                </a:pathLst>
              </a:custGeom>
              <a:solidFill>
                <a:srgbClr val="C8BDC2"/>
              </a:solidFill>
              <a:ln w="9525">
                <a:noFill/>
                <a:round/>
              </a:ln>
            </p:spPr>
            <p:txBody>
              <a:bodyPr/>
              <a:lstStyle/>
              <a:p>
                <a:endParaRPr lang="zh-CN" altLang="en-US"/>
              </a:p>
            </p:txBody>
          </p:sp>
          <p:sp>
            <p:nvSpPr>
              <p:cNvPr id="88" name="Freeform 231"/>
              <p:cNvSpPr>
                <a:spLocks noChangeAspect="1"/>
              </p:cNvSpPr>
              <p:nvPr/>
            </p:nvSpPr>
            <p:spPr bwMode="auto">
              <a:xfrm>
                <a:off x="428" y="2276"/>
                <a:ext cx="101" cy="178"/>
              </a:xfrm>
              <a:custGeom>
                <a:avLst/>
                <a:gdLst>
                  <a:gd name="T0" fmla="*/ 0 w 50"/>
                  <a:gd name="T1" fmla="*/ 192 h 89"/>
                  <a:gd name="T2" fmla="*/ 469 w 50"/>
                  <a:gd name="T3" fmla="*/ 4352 h 89"/>
                  <a:gd name="T4" fmla="*/ 1844 w 50"/>
                  <a:gd name="T5" fmla="*/ 5376 h 89"/>
                  <a:gd name="T6" fmla="*/ 3264 w 50"/>
                  <a:gd name="T7" fmla="*/ 5248 h 89"/>
                  <a:gd name="T8" fmla="*/ 2248 w 50"/>
                  <a:gd name="T9" fmla="*/ 896 h 89"/>
                  <a:gd name="T10" fmla="*/ 669 w 50"/>
                  <a:gd name="T11" fmla="*/ 448 h 89"/>
                  <a:gd name="T12" fmla="*/ 0 w 50"/>
                  <a:gd name="T13" fmla="*/ 192 h 89"/>
                  <a:gd name="T14" fmla="*/ 0 60000 65536"/>
                  <a:gd name="T15" fmla="*/ 0 60000 65536"/>
                  <a:gd name="T16" fmla="*/ 0 60000 65536"/>
                  <a:gd name="T17" fmla="*/ 0 60000 65536"/>
                  <a:gd name="T18" fmla="*/ 0 60000 65536"/>
                  <a:gd name="T19" fmla="*/ 0 60000 65536"/>
                  <a:gd name="T20" fmla="*/ 0 60000 65536"/>
                  <a:gd name="T21" fmla="*/ 0 w 50"/>
                  <a:gd name="T22" fmla="*/ 0 h 89"/>
                  <a:gd name="T23" fmla="*/ 50 w 50"/>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 h="89">
                    <a:moveTo>
                      <a:pt x="0" y="3"/>
                    </a:moveTo>
                    <a:cubicBezTo>
                      <a:pt x="0" y="3"/>
                      <a:pt x="4" y="56"/>
                      <a:pt x="7" y="68"/>
                    </a:cubicBezTo>
                    <a:cubicBezTo>
                      <a:pt x="10" y="79"/>
                      <a:pt x="14" y="81"/>
                      <a:pt x="27" y="84"/>
                    </a:cubicBezTo>
                    <a:cubicBezTo>
                      <a:pt x="41" y="87"/>
                      <a:pt x="50" y="89"/>
                      <a:pt x="48" y="82"/>
                    </a:cubicBezTo>
                    <a:cubicBezTo>
                      <a:pt x="47" y="75"/>
                      <a:pt x="35" y="17"/>
                      <a:pt x="33" y="14"/>
                    </a:cubicBezTo>
                    <a:cubicBezTo>
                      <a:pt x="31" y="11"/>
                      <a:pt x="18" y="17"/>
                      <a:pt x="10" y="7"/>
                    </a:cubicBezTo>
                    <a:cubicBezTo>
                      <a:pt x="4" y="2"/>
                      <a:pt x="5" y="0"/>
                      <a:pt x="0" y="3"/>
                    </a:cubicBezTo>
                    <a:close/>
                  </a:path>
                </a:pathLst>
              </a:custGeom>
              <a:solidFill>
                <a:srgbClr val="5587A5"/>
              </a:solidFill>
              <a:ln w="9525">
                <a:noFill/>
                <a:round/>
              </a:ln>
            </p:spPr>
            <p:txBody>
              <a:bodyPr/>
              <a:lstStyle/>
              <a:p>
                <a:endParaRPr lang="zh-CN" altLang="en-US"/>
              </a:p>
            </p:txBody>
          </p:sp>
          <p:sp>
            <p:nvSpPr>
              <p:cNvPr id="89" name="Freeform 232"/>
              <p:cNvSpPr>
                <a:spLocks noChangeAspect="1"/>
              </p:cNvSpPr>
              <p:nvPr/>
            </p:nvSpPr>
            <p:spPr bwMode="auto">
              <a:xfrm>
                <a:off x="430" y="2284"/>
                <a:ext cx="85" cy="124"/>
              </a:xfrm>
              <a:custGeom>
                <a:avLst/>
                <a:gdLst>
                  <a:gd name="T0" fmla="*/ 65 w 42"/>
                  <a:gd name="T1" fmla="*/ 256 h 62"/>
                  <a:gd name="T2" fmla="*/ 332 w 42"/>
                  <a:gd name="T3" fmla="*/ 704 h 62"/>
                  <a:gd name="T4" fmla="*/ 1660 w 42"/>
                  <a:gd name="T5" fmla="*/ 1216 h 62"/>
                  <a:gd name="T6" fmla="*/ 2064 w 42"/>
                  <a:gd name="T7" fmla="*/ 2688 h 62"/>
                  <a:gd name="T8" fmla="*/ 2552 w 42"/>
                  <a:gd name="T9" fmla="*/ 3648 h 62"/>
                  <a:gd name="T10" fmla="*/ 2412 w 42"/>
                  <a:gd name="T11" fmla="*/ 1408 h 62"/>
                  <a:gd name="T12" fmla="*/ 1724 w 42"/>
                  <a:gd name="T13" fmla="*/ 512 h 62"/>
                  <a:gd name="T14" fmla="*/ 65 w 42"/>
                  <a:gd name="T15" fmla="*/ 256 h 62"/>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2"/>
                  <a:gd name="T26" fmla="*/ 42 w 42"/>
                  <a:gd name="T27" fmla="*/ 62 h 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2">
                    <a:moveTo>
                      <a:pt x="1" y="4"/>
                    </a:moveTo>
                    <a:cubicBezTo>
                      <a:pt x="1" y="4"/>
                      <a:pt x="0" y="9"/>
                      <a:pt x="5" y="11"/>
                    </a:cubicBezTo>
                    <a:cubicBezTo>
                      <a:pt x="10" y="13"/>
                      <a:pt x="22" y="12"/>
                      <a:pt x="24" y="19"/>
                    </a:cubicBezTo>
                    <a:cubicBezTo>
                      <a:pt x="26" y="26"/>
                      <a:pt x="28" y="36"/>
                      <a:pt x="30" y="42"/>
                    </a:cubicBezTo>
                    <a:cubicBezTo>
                      <a:pt x="32" y="48"/>
                      <a:pt x="33" y="51"/>
                      <a:pt x="37" y="57"/>
                    </a:cubicBezTo>
                    <a:cubicBezTo>
                      <a:pt x="42" y="62"/>
                      <a:pt x="35" y="22"/>
                      <a:pt x="35" y="22"/>
                    </a:cubicBezTo>
                    <a:cubicBezTo>
                      <a:pt x="35" y="22"/>
                      <a:pt x="33" y="8"/>
                      <a:pt x="25" y="8"/>
                    </a:cubicBezTo>
                    <a:cubicBezTo>
                      <a:pt x="16" y="8"/>
                      <a:pt x="2" y="0"/>
                      <a:pt x="1" y="4"/>
                    </a:cubicBezTo>
                    <a:close/>
                  </a:path>
                </a:pathLst>
              </a:custGeom>
              <a:solidFill>
                <a:srgbClr val="D3DBE4"/>
              </a:solidFill>
              <a:ln w="9525">
                <a:noFill/>
                <a:round/>
              </a:ln>
            </p:spPr>
            <p:txBody>
              <a:bodyPr/>
              <a:lstStyle/>
              <a:p>
                <a:endParaRPr lang="zh-CN" altLang="en-US"/>
              </a:p>
            </p:txBody>
          </p:sp>
          <p:sp>
            <p:nvSpPr>
              <p:cNvPr id="90" name="Freeform 233"/>
              <p:cNvSpPr>
                <a:spLocks noChangeAspect="1"/>
              </p:cNvSpPr>
              <p:nvPr/>
            </p:nvSpPr>
            <p:spPr bwMode="auto">
              <a:xfrm>
                <a:off x="428" y="2256"/>
                <a:ext cx="111" cy="194"/>
              </a:xfrm>
              <a:custGeom>
                <a:avLst/>
                <a:gdLst>
                  <a:gd name="T0" fmla="*/ 468 w 55"/>
                  <a:gd name="T1" fmla="*/ 128 h 97"/>
                  <a:gd name="T2" fmla="*/ 1011 w 55"/>
                  <a:gd name="T3" fmla="*/ 320 h 97"/>
                  <a:gd name="T4" fmla="*/ 664 w 55"/>
                  <a:gd name="T5" fmla="*/ 1088 h 97"/>
                  <a:gd name="T6" fmla="*/ 2375 w 55"/>
                  <a:gd name="T7" fmla="*/ 1344 h 97"/>
                  <a:gd name="T8" fmla="*/ 2640 w 55"/>
                  <a:gd name="T9" fmla="*/ 1920 h 97"/>
                  <a:gd name="T10" fmla="*/ 3520 w 55"/>
                  <a:gd name="T11" fmla="*/ 5376 h 97"/>
                  <a:gd name="T12" fmla="*/ 3116 w 55"/>
                  <a:gd name="T13" fmla="*/ 6208 h 97"/>
                  <a:gd name="T14" fmla="*/ 2309 w 55"/>
                  <a:gd name="T15" fmla="*/ 3008 h 97"/>
                  <a:gd name="T16" fmla="*/ 1744 w 55"/>
                  <a:gd name="T17" fmla="*/ 1664 h 97"/>
                  <a:gd name="T18" fmla="*/ 65 w 55"/>
                  <a:gd name="T19" fmla="*/ 960 h 97"/>
                  <a:gd name="T20" fmla="*/ 468 w 55"/>
                  <a:gd name="T21" fmla="*/ 128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97"/>
                  <a:gd name="T35" fmla="*/ 55 w 55"/>
                  <a:gd name="T36" fmla="*/ 97 h 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97">
                    <a:moveTo>
                      <a:pt x="7" y="2"/>
                    </a:moveTo>
                    <a:cubicBezTo>
                      <a:pt x="7" y="2"/>
                      <a:pt x="14" y="0"/>
                      <a:pt x="15" y="5"/>
                    </a:cubicBezTo>
                    <a:cubicBezTo>
                      <a:pt x="15" y="7"/>
                      <a:pt x="6" y="11"/>
                      <a:pt x="10" y="17"/>
                    </a:cubicBezTo>
                    <a:cubicBezTo>
                      <a:pt x="12" y="19"/>
                      <a:pt x="28" y="20"/>
                      <a:pt x="35" y="21"/>
                    </a:cubicBezTo>
                    <a:cubicBezTo>
                      <a:pt x="37" y="21"/>
                      <a:pt x="38" y="24"/>
                      <a:pt x="39" y="30"/>
                    </a:cubicBezTo>
                    <a:cubicBezTo>
                      <a:pt x="41" y="35"/>
                      <a:pt x="47" y="70"/>
                      <a:pt x="52" y="84"/>
                    </a:cubicBezTo>
                    <a:cubicBezTo>
                      <a:pt x="55" y="94"/>
                      <a:pt x="51" y="95"/>
                      <a:pt x="46" y="97"/>
                    </a:cubicBezTo>
                    <a:cubicBezTo>
                      <a:pt x="44" y="92"/>
                      <a:pt x="38" y="61"/>
                      <a:pt x="34" y="47"/>
                    </a:cubicBezTo>
                    <a:cubicBezTo>
                      <a:pt x="30" y="33"/>
                      <a:pt x="33" y="27"/>
                      <a:pt x="26" y="26"/>
                    </a:cubicBezTo>
                    <a:cubicBezTo>
                      <a:pt x="19" y="26"/>
                      <a:pt x="3" y="24"/>
                      <a:pt x="1" y="15"/>
                    </a:cubicBezTo>
                    <a:cubicBezTo>
                      <a:pt x="0" y="11"/>
                      <a:pt x="1" y="6"/>
                      <a:pt x="7" y="2"/>
                    </a:cubicBezTo>
                    <a:close/>
                  </a:path>
                </a:pathLst>
              </a:custGeom>
              <a:solidFill>
                <a:srgbClr val="456488"/>
              </a:solidFill>
              <a:ln w="9525">
                <a:noFill/>
                <a:round/>
              </a:ln>
            </p:spPr>
            <p:txBody>
              <a:bodyPr/>
              <a:lstStyle/>
              <a:p>
                <a:endParaRPr lang="zh-CN" altLang="en-US"/>
              </a:p>
            </p:txBody>
          </p:sp>
          <p:sp>
            <p:nvSpPr>
              <p:cNvPr id="91" name="Freeform 234"/>
              <p:cNvSpPr>
                <a:spLocks noChangeAspect="1"/>
              </p:cNvSpPr>
              <p:nvPr/>
            </p:nvSpPr>
            <p:spPr bwMode="auto">
              <a:xfrm>
                <a:off x="515" y="2156"/>
                <a:ext cx="10" cy="12"/>
              </a:xfrm>
              <a:custGeom>
                <a:avLst/>
                <a:gdLst>
                  <a:gd name="T0" fmla="*/ 320 w 5"/>
                  <a:gd name="T1" fmla="*/ 0 h 6"/>
                  <a:gd name="T2" fmla="*/ 128 w 5"/>
                  <a:gd name="T3" fmla="*/ 192 h 6"/>
                  <a:gd name="T4" fmla="*/ 256 w 5"/>
                  <a:gd name="T5" fmla="*/ 320 h 6"/>
                  <a:gd name="T6" fmla="*/ 320 w 5"/>
                  <a:gd name="T7" fmla="*/ 0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0"/>
                    </a:moveTo>
                    <a:cubicBezTo>
                      <a:pt x="5" y="0"/>
                      <a:pt x="0" y="1"/>
                      <a:pt x="2" y="3"/>
                    </a:cubicBezTo>
                    <a:cubicBezTo>
                      <a:pt x="5" y="6"/>
                      <a:pt x="4" y="5"/>
                      <a:pt x="4" y="5"/>
                    </a:cubicBezTo>
                    <a:lnTo>
                      <a:pt x="5" y="0"/>
                    </a:lnTo>
                    <a:close/>
                  </a:path>
                </a:pathLst>
              </a:custGeom>
              <a:solidFill>
                <a:srgbClr val="6E4155"/>
              </a:solidFill>
              <a:ln w="9525">
                <a:noFill/>
                <a:round/>
              </a:ln>
            </p:spPr>
            <p:txBody>
              <a:bodyPr/>
              <a:lstStyle/>
              <a:p>
                <a:endParaRPr lang="zh-CN" altLang="en-US"/>
              </a:p>
            </p:txBody>
          </p:sp>
          <p:sp>
            <p:nvSpPr>
              <p:cNvPr id="92" name="Freeform 235"/>
              <p:cNvSpPr>
                <a:spLocks noChangeAspect="1"/>
              </p:cNvSpPr>
              <p:nvPr/>
            </p:nvSpPr>
            <p:spPr bwMode="auto">
              <a:xfrm>
                <a:off x="625" y="2102"/>
                <a:ext cx="6" cy="12"/>
              </a:xfrm>
              <a:custGeom>
                <a:avLst/>
                <a:gdLst>
                  <a:gd name="T0" fmla="*/ 128 w 3"/>
                  <a:gd name="T1" fmla="*/ 0 h 6"/>
                  <a:gd name="T2" fmla="*/ 64 w 3"/>
                  <a:gd name="T3" fmla="*/ 128 h 6"/>
                  <a:gd name="T4" fmla="*/ 0 w 3"/>
                  <a:gd name="T5" fmla="*/ 320 h 6"/>
                  <a:gd name="T6" fmla="*/ 0 w 3"/>
                  <a:gd name="T7" fmla="*/ 384 h 6"/>
                  <a:gd name="T8" fmla="*/ 128 w 3"/>
                  <a:gd name="T9" fmla="*/ 320 h 6"/>
                  <a:gd name="T10" fmla="*/ 0 w 3"/>
                  <a:gd name="T11" fmla="*/ 320 h 6"/>
                  <a:gd name="T12" fmla="*/ 128 w 3"/>
                  <a:gd name="T13" fmla="*/ 192 h 6"/>
                  <a:gd name="T14" fmla="*/ 128 w 3"/>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2" y="0"/>
                    </a:moveTo>
                    <a:cubicBezTo>
                      <a:pt x="2" y="0"/>
                      <a:pt x="2" y="1"/>
                      <a:pt x="1" y="2"/>
                    </a:cubicBezTo>
                    <a:cubicBezTo>
                      <a:pt x="0" y="3"/>
                      <a:pt x="0" y="5"/>
                      <a:pt x="0" y="5"/>
                    </a:cubicBezTo>
                    <a:cubicBezTo>
                      <a:pt x="0" y="6"/>
                      <a:pt x="0" y="6"/>
                      <a:pt x="0" y="6"/>
                    </a:cubicBezTo>
                    <a:cubicBezTo>
                      <a:pt x="0" y="6"/>
                      <a:pt x="2" y="6"/>
                      <a:pt x="2" y="5"/>
                    </a:cubicBezTo>
                    <a:cubicBezTo>
                      <a:pt x="1" y="5"/>
                      <a:pt x="0" y="5"/>
                      <a:pt x="0" y="5"/>
                    </a:cubicBezTo>
                    <a:cubicBezTo>
                      <a:pt x="0" y="4"/>
                      <a:pt x="1" y="4"/>
                      <a:pt x="2" y="3"/>
                    </a:cubicBezTo>
                    <a:cubicBezTo>
                      <a:pt x="3" y="2"/>
                      <a:pt x="2" y="0"/>
                      <a:pt x="2" y="0"/>
                    </a:cubicBezTo>
                    <a:close/>
                  </a:path>
                </a:pathLst>
              </a:custGeom>
              <a:solidFill>
                <a:srgbClr val="572E40"/>
              </a:solidFill>
              <a:ln w="9525">
                <a:noFill/>
                <a:round/>
              </a:ln>
            </p:spPr>
            <p:txBody>
              <a:bodyPr/>
              <a:lstStyle/>
              <a:p>
                <a:endParaRPr lang="zh-CN" altLang="en-US"/>
              </a:p>
            </p:txBody>
          </p:sp>
          <p:sp>
            <p:nvSpPr>
              <p:cNvPr id="93" name="Freeform 236"/>
              <p:cNvSpPr>
                <a:spLocks noChangeAspect="1"/>
              </p:cNvSpPr>
              <p:nvPr/>
            </p:nvSpPr>
            <p:spPr bwMode="auto">
              <a:xfrm>
                <a:off x="521" y="2066"/>
                <a:ext cx="116" cy="134"/>
              </a:xfrm>
              <a:custGeom>
                <a:avLst/>
                <a:gdLst>
                  <a:gd name="T0" fmla="*/ 3264 w 58"/>
                  <a:gd name="T1" fmla="*/ 384 h 67"/>
                  <a:gd name="T2" fmla="*/ 3328 w 58"/>
                  <a:gd name="T3" fmla="*/ 704 h 67"/>
                  <a:gd name="T4" fmla="*/ 3392 w 58"/>
                  <a:gd name="T5" fmla="*/ 1280 h 67"/>
                  <a:gd name="T6" fmla="*/ 3456 w 58"/>
                  <a:gd name="T7" fmla="*/ 1664 h 67"/>
                  <a:gd name="T8" fmla="*/ 3648 w 58"/>
                  <a:gd name="T9" fmla="*/ 2176 h 67"/>
                  <a:gd name="T10" fmla="*/ 3392 w 58"/>
                  <a:gd name="T11" fmla="*/ 2304 h 67"/>
                  <a:gd name="T12" fmla="*/ 3392 w 58"/>
                  <a:gd name="T13" fmla="*/ 2496 h 67"/>
                  <a:gd name="T14" fmla="*/ 3200 w 58"/>
                  <a:gd name="T15" fmla="*/ 2624 h 67"/>
                  <a:gd name="T16" fmla="*/ 3136 w 58"/>
                  <a:gd name="T17" fmla="*/ 2624 h 67"/>
                  <a:gd name="T18" fmla="*/ 3136 w 58"/>
                  <a:gd name="T19" fmla="*/ 2688 h 67"/>
                  <a:gd name="T20" fmla="*/ 3200 w 58"/>
                  <a:gd name="T21" fmla="*/ 2752 h 67"/>
                  <a:gd name="T22" fmla="*/ 3136 w 58"/>
                  <a:gd name="T23" fmla="*/ 2944 h 67"/>
                  <a:gd name="T24" fmla="*/ 3072 w 58"/>
                  <a:gd name="T25" fmla="*/ 3200 h 67"/>
                  <a:gd name="T26" fmla="*/ 2944 w 58"/>
                  <a:gd name="T27" fmla="*/ 3648 h 67"/>
                  <a:gd name="T28" fmla="*/ 2432 w 58"/>
                  <a:gd name="T29" fmla="*/ 3648 h 67"/>
                  <a:gd name="T30" fmla="*/ 2112 w 58"/>
                  <a:gd name="T31" fmla="*/ 3584 h 67"/>
                  <a:gd name="T32" fmla="*/ 1984 w 58"/>
                  <a:gd name="T33" fmla="*/ 3776 h 67"/>
                  <a:gd name="T34" fmla="*/ 1920 w 58"/>
                  <a:gd name="T35" fmla="*/ 4160 h 67"/>
                  <a:gd name="T36" fmla="*/ 1728 w 58"/>
                  <a:gd name="T37" fmla="*/ 4288 h 67"/>
                  <a:gd name="T38" fmla="*/ 0 w 58"/>
                  <a:gd name="T39" fmla="*/ 3200 h 67"/>
                  <a:gd name="T40" fmla="*/ 192 w 58"/>
                  <a:gd name="T41" fmla="*/ 2560 h 67"/>
                  <a:gd name="T42" fmla="*/ 384 w 58"/>
                  <a:gd name="T43" fmla="*/ 1536 h 67"/>
                  <a:gd name="T44" fmla="*/ 896 w 58"/>
                  <a:gd name="T45" fmla="*/ 1024 h 67"/>
                  <a:gd name="T46" fmla="*/ 1600 w 58"/>
                  <a:gd name="T47" fmla="*/ 512 h 67"/>
                  <a:gd name="T48" fmla="*/ 2432 w 58"/>
                  <a:gd name="T49" fmla="*/ 0 h 67"/>
                  <a:gd name="T50" fmla="*/ 3264 w 58"/>
                  <a:gd name="T51" fmla="*/ 384 h 6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8"/>
                  <a:gd name="T79" fmla="*/ 0 h 67"/>
                  <a:gd name="T80" fmla="*/ 58 w 58"/>
                  <a:gd name="T81" fmla="*/ 67 h 6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8" h="67">
                    <a:moveTo>
                      <a:pt x="51" y="6"/>
                    </a:moveTo>
                    <a:cubicBezTo>
                      <a:pt x="51" y="6"/>
                      <a:pt x="51" y="8"/>
                      <a:pt x="52" y="11"/>
                    </a:cubicBezTo>
                    <a:cubicBezTo>
                      <a:pt x="53" y="14"/>
                      <a:pt x="55" y="18"/>
                      <a:pt x="53" y="20"/>
                    </a:cubicBezTo>
                    <a:cubicBezTo>
                      <a:pt x="51" y="23"/>
                      <a:pt x="52" y="23"/>
                      <a:pt x="54" y="26"/>
                    </a:cubicBezTo>
                    <a:cubicBezTo>
                      <a:pt x="55" y="29"/>
                      <a:pt x="58" y="33"/>
                      <a:pt x="57" y="34"/>
                    </a:cubicBezTo>
                    <a:cubicBezTo>
                      <a:pt x="55" y="36"/>
                      <a:pt x="55" y="36"/>
                      <a:pt x="53" y="36"/>
                    </a:cubicBezTo>
                    <a:cubicBezTo>
                      <a:pt x="52" y="37"/>
                      <a:pt x="53" y="38"/>
                      <a:pt x="53" y="39"/>
                    </a:cubicBezTo>
                    <a:cubicBezTo>
                      <a:pt x="53" y="40"/>
                      <a:pt x="52" y="42"/>
                      <a:pt x="50" y="41"/>
                    </a:cubicBezTo>
                    <a:cubicBezTo>
                      <a:pt x="50" y="42"/>
                      <a:pt x="49" y="41"/>
                      <a:pt x="49" y="41"/>
                    </a:cubicBezTo>
                    <a:cubicBezTo>
                      <a:pt x="49" y="42"/>
                      <a:pt x="49" y="42"/>
                      <a:pt x="49" y="42"/>
                    </a:cubicBezTo>
                    <a:cubicBezTo>
                      <a:pt x="49" y="42"/>
                      <a:pt x="50" y="42"/>
                      <a:pt x="50" y="43"/>
                    </a:cubicBezTo>
                    <a:cubicBezTo>
                      <a:pt x="51" y="44"/>
                      <a:pt x="51" y="45"/>
                      <a:pt x="49" y="46"/>
                    </a:cubicBezTo>
                    <a:cubicBezTo>
                      <a:pt x="48" y="47"/>
                      <a:pt x="48" y="48"/>
                      <a:pt x="48" y="50"/>
                    </a:cubicBezTo>
                    <a:cubicBezTo>
                      <a:pt x="49" y="51"/>
                      <a:pt x="51" y="55"/>
                      <a:pt x="46" y="57"/>
                    </a:cubicBezTo>
                    <a:cubicBezTo>
                      <a:pt x="44" y="57"/>
                      <a:pt x="42" y="58"/>
                      <a:pt x="38" y="57"/>
                    </a:cubicBezTo>
                    <a:cubicBezTo>
                      <a:pt x="33" y="56"/>
                      <a:pt x="35" y="56"/>
                      <a:pt x="33" y="56"/>
                    </a:cubicBezTo>
                    <a:cubicBezTo>
                      <a:pt x="32" y="56"/>
                      <a:pt x="32" y="58"/>
                      <a:pt x="31" y="59"/>
                    </a:cubicBezTo>
                    <a:cubicBezTo>
                      <a:pt x="30" y="60"/>
                      <a:pt x="31" y="64"/>
                      <a:pt x="30" y="65"/>
                    </a:cubicBezTo>
                    <a:cubicBezTo>
                      <a:pt x="29" y="66"/>
                      <a:pt x="27" y="67"/>
                      <a:pt x="27" y="67"/>
                    </a:cubicBezTo>
                    <a:cubicBezTo>
                      <a:pt x="0" y="50"/>
                      <a:pt x="0" y="50"/>
                      <a:pt x="0" y="50"/>
                    </a:cubicBezTo>
                    <a:cubicBezTo>
                      <a:pt x="0" y="50"/>
                      <a:pt x="2" y="43"/>
                      <a:pt x="3" y="40"/>
                    </a:cubicBezTo>
                    <a:cubicBezTo>
                      <a:pt x="5" y="37"/>
                      <a:pt x="6" y="24"/>
                      <a:pt x="6" y="24"/>
                    </a:cubicBezTo>
                    <a:cubicBezTo>
                      <a:pt x="14" y="16"/>
                      <a:pt x="14" y="16"/>
                      <a:pt x="14" y="16"/>
                    </a:cubicBezTo>
                    <a:cubicBezTo>
                      <a:pt x="25" y="8"/>
                      <a:pt x="25" y="8"/>
                      <a:pt x="25" y="8"/>
                    </a:cubicBezTo>
                    <a:cubicBezTo>
                      <a:pt x="38" y="0"/>
                      <a:pt x="38" y="0"/>
                      <a:pt x="38" y="0"/>
                    </a:cubicBezTo>
                    <a:lnTo>
                      <a:pt x="51" y="6"/>
                    </a:lnTo>
                    <a:close/>
                  </a:path>
                </a:pathLst>
              </a:custGeom>
              <a:solidFill>
                <a:srgbClr val="F8C6AC"/>
              </a:solidFill>
              <a:ln w="9525">
                <a:noFill/>
                <a:round/>
              </a:ln>
            </p:spPr>
            <p:txBody>
              <a:bodyPr/>
              <a:lstStyle/>
              <a:p>
                <a:endParaRPr lang="zh-CN" altLang="en-US"/>
              </a:p>
            </p:txBody>
          </p:sp>
          <p:sp>
            <p:nvSpPr>
              <p:cNvPr id="94" name="Freeform 237"/>
              <p:cNvSpPr>
                <a:spLocks noChangeAspect="1"/>
              </p:cNvSpPr>
              <p:nvPr/>
            </p:nvSpPr>
            <p:spPr bwMode="auto">
              <a:xfrm>
                <a:off x="597" y="2108"/>
                <a:ext cx="20" cy="8"/>
              </a:xfrm>
              <a:custGeom>
                <a:avLst/>
                <a:gdLst>
                  <a:gd name="T0" fmla="*/ 192 w 10"/>
                  <a:gd name="T1" fmla="*/ 128 h 4"/>
                  <a:gd name="T2" fmla="*/ 0 w 10"/>
                  <a:gd name="T3" fmla="*/ 128 h 4"/>
                  <a:gd name="T4" fmla="*/ 192 w 10"/>
                  <a:gd name="T5" fmla="*/ 128 h 4"/>
                  <a:gd name="T6" fmla="*/ 640 w 10"/>
                  <a:gd name="T7" fmla="*/ 128 h 4"/>
                  <a:gd name="T8" fmla="*/ 576 w 10"/>
                  <a:gd name="T9" fmla="*/ 192 h 4"/>
                  <a:gd name="T10" fmla="*/ 320 w 10"/>
                  <a:gd name="T11" fmla="*/ 192 h 4"/>
                  <a:gd name="T12" fmla="*/ 192 w 10"/>
                  <a:gd name="T13" fmla="*/ 128 h 4"/>
                  <a:gd name="T14" fmla="*/ 0 60000 65536"/>
                  <a:gd name="T15" fmla="*/ 0 60000 65536"/>
                  <a:gd name="T16" fmla="*/ 0 60000 65536"/>
                  <a:gd name="T17" fmla="*/ 0 60000 65536"/>
                  <a:gd name="T18" fmla="*/ 0 60000 65536"/>
                  <a:gd name="T19" fmla="*/ 0 60000 65536"/>
                  <a:gd name="T20" fmla="*/ 0 60000 65536"/>
                  <a:gd name="T21" fmla="*/ 0 w 10"/>
                  <a:gd name="T22" fmla="*/ 0 h 4"/>
                  <a:gd name="T23" fmla="*/ 10 w 1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4">
                    <a:moveTo>
                      <a:pt x="3" y="2"/>
                    </a:moveTo>
                    <a:cubicBezTo>
                      <a:pt x="2" y="2"/>
                      <a:pt x="1" y="2"/>
                      <a:pt x="0" y="2"/>
                    </a:cubicBezTo>
                    <a:cubicBezTo>
                      <a:pt x="2" y="2"/>
                      <a:pt x="3" y="2"/>
                      <a:pt x="3" y="2"/>
                    </a:cubicBezTo>
                    <a:cubicBezTo>
                      <a:pt x="6" y="1"/>
                      <a:pt x="9" y="0"/>
                      <a:pt x="10" y="2"/>
                    </a:cubicBezTo>
                    <a:cubicBezTo>
                      <a:pt x="9" y="2"/>
                      <a:pt x="9" y="3"/>
                      <a:pt x="9" y="3"/>
                    </a:cubicBezTo>
                    <a:cubicBezTo>
                      <a:pt x="8" y="4"/>
                      <a:pt x="6" y="4"/>
                      <a:pt x="5" y="3"/>
                    </a:cubicBezTo>
                    <a:cubicBezTo>
                      <a:pt x="5" y="3"/>
                      <a:pt x="4" y="3"/>
                      <a:pt x="3" y="2"/>
                    </a:cubicBezTo>
                    <a:close/>
                  </a:path>
                </a:pathLst>
              </a:custGeom>
              <a:solidFill>
                <a:srgbClr val="EF845C"/>
              </a:solidFill>
              <a:ln w="9525">
                <a:noFill/>
                <a:round/>
              </a:ln>
            </p:spPr>
            <p:txBody>
              <a:bodyPr/>
              <a:lstStyle/>
              <a:p>
                <a:endParaRPr lang="zh-CN" altLang="en-US"/>
              </a:p>
            </p:txBody>
          </p:sp>
          <p:sp>
            <p:nvSpPr>
              <p:cNvPr id="95" name="Freeform 238"/>
              <p:cNvSpPr>
                <a:spLocks noChangeAspect="1"/>
              </p:cNvSpPr>
              <p:nvPr/>
            </p:nvSpPr>
            <p:spPr bwMode="auto">
              <a:xfrm>
                <a:off x="609" y="2148"/>
                <a:ext cx="10" cy="4"/>
              </a:xfrm>
              <a:custGeom>
                <a:avLst/>
                <a:gdLst>
                  <a:gd name="T0" fmla="*/ 320 w 5"/>
                  <a:gd name="T1" fmla="*/ 0 h 2"/>
                  <a:gd name="T2" fmla="*/ 320 w 5"/>
                  <a:gd name="T3" fmla="*/ 64 h 2"/>
                  <a:gd name="T4" fmla="*/ 256 w 5"/>
                  <a:gd name="T5" fmla="*/ 128 h 2"/>
                  <a:gd name="T6" fmla="*/ 64 w 5"/>
                  <a:gd name="T7" fmla="*/ 64 h 2"/>
                  <a:gd name="T8" fmla="*/ 0 w 5"/>
                  <a:gd name="T9" fmla="*/ 64 h 2"/>
                  <a:gd name="T10" fmla="*/ 64 w 5"/>
                  <a:gd name="T11" fmla="*/ 0 h 2"/>
                  <a:gd name="T12" fmla="*/ 320 w 5"/>
                  <a:gd name="T13" fmla="*/ 0 h 2"/>
                  <a:gd name="T14" fmla="*/ 0 60000 65536"/>
                  <a:gd name="T15" fmla="*/ 0 60000 65536"/>
                  <a:gd name="T16" fmla="*/ 0 60000 65536"/>
                  <a:gd name="T17" fmla="*/ 0 60000 65536"/>
                  <a:gd name="T18" fmla="*/ 0 60000 65536"/>
                  <a:gd name="T19" fmla="*/ 0 60000 65536"/>
                  <a:gd name="T20" fmla="*/ 0 60000 65536"/>
                  <a:gd name="T21" fmla="*/ 0 w 5"/>
                  <a:gd name="T22" fmla="*/ 0 h 2"/>
                  <a:gd name="T23" fmla="*/ 5 w 5"/>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2">
                    <a:moveTo>
                      <a:pt x="5" y="0"/>
                    </a:moveTo>
                    <a:cubicBezTo>
                      <a:pt x="5" y="0"/>
                      <a:pt x="5" y="1"/>
                      <a:pt x="5" y="1"/>
                    </a:cubicBezTo>
                    <a:cubicBezTo>
                      <a:pt x="5" y="1"/>
                      <a:pt x="5" y="2"/>
                      <a:pt x="4" y="2"/>
                    </a:cubicBezTo>
                    <a:cubicBezTo>
                      <a:pt x="3" y="2"/>
                      <a:pt x="2" y="2"/>
                      <a:pt x="1" y="1"/>
                    </a:cubicBezTo>
                    <a:cubicBezTo>
                      <a:pt x="1" y="1"/>
                      <a:pt x="0" y="1"/>
                      <a:pt x="0" y="1"/>
                    </a:cubicBezTo>
                    <a:cubicBezTo>
                      <a:pt x="0" y="0"/>
                      <a:pt x="0" y="0"/>
                      <a:pt x="1" y="0"/>
                    </a:cubicBezTo>
                    <a:cubicBezTo>
                      <a:pt x="2" y="0"/>
                      <a:pt x="5" y="0"/>
                      <a:pt x="5" y="0"/>
                    </a:cubicBezTo>
                    <a:close/>
                  </a:path>
                </a:pathLst>
              </a:custGeom>
              <a:solidFill>
                <a:srgbClr val="F8C6AC"/>
              </a:solidFill>
              <a:ln w="9525">
                <a:noFill/>
                <a:round/>
              </a:ln>
            </p:spPr>
            <p:txBody>
              <a:bodyPr/>
              <a:lstStyle/>
              <a:p>
                <a:endParaRPr lang="zh-CN" altLang="en-US"/>
              </a:p>
            </p:txBody>
          </p:sp>
          <p:sp>
            <p:nvSpPr>
              <p:cNvPr id="96" name="Freeform 239"/>
              <p:cNvSpPr>
                <a:spLocks noChangeAspect="1"/>
              </p:cNvSpPr>
              <p:nvPr/>
            </p:nvSpPr>
            <p:spPr bwMode="auto">
              <a:xfrm>
                <a:off x="613" y="2128"/>
                <a:ext cx="8" cy="10"/>
              </a:xfrm>
              <a:custGeom>
                <a:avLst/>
                <a:gdLst>
                  <a:gd name="T0" fmla="*/ 0 w 4"/>
                  <a:gd name="T1" fmla="*/ 192 h 5"/>
                  <a:gd name="T2" fmla="*/ 256 w 4"/>
                  <a:gd name="T3" fmla="*/ 320 h 5"/>
                  <a:gd name="T4" fmla="*/ 64 w 4"/>
                  <a:gd name="T5" fmla="*/ 192 h 5"/>
                  <a:gd name="T6" fmla="*/ 192 w 4"/>
                  <a:gd name="T7" fmla="*/ 0 h 5"/>
                  <a:gd name="T8" fmla="*/ 0 w 4"/>
                  <a:gd name="T9" fmla="*/ 192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3"/>
                    </a:moveTo>
                    <a:cubicBezTo>
                      <a:pt x="1" y="5"/>
                      <a:pt x="4" y="5"/>
                      <a:pt x="4" y="5"/>
                    </a:cubicBezTo>
                    <a:cubicBezTo>
                      <a:pt x="3" y="5"/>
                      <a:pt x="2" y="4"/>
                      <a:pt x="1" y="3"/>
                    </a:cubicBezTo>
                    <a:cubicBezTo>
                      <a:pt x="1" y="2"/>
                      <a:pt x="2" y="0"/>
                      <a:pt x="3" y="0"/>
                    </a:cubicBezTo>
                    <a:cubicBezTo>
                      <a:pt x="2" y="0"/>
                      <a:pt x="0" y="2"/>
                      <a:pt x="0" y="3"/>
                    </a:cubicBezTo>
                    <a:close/>
                  </a:path>
                </a:pathLst>
              </a:custGeom>
              <a:solidFill>
                <a:srgbClr val="F29A75"/>
              </a:solidFill>
              <a:ln w="9525">
                <a:noFill/>
                <a:round/>
              </a:ln>
            </p:spPr>
            <p:txBody>
              <a:bodyPr/>
              <a:lstStyle/>
              <a:p>
                <a:endParaRPr lang="zh-CN" altLang="en-US"/>
              </a:p>
            </p:txBody>
          </p:sp>
          <p:sp>
            <p:nvSpPr>
              <p:cNvPr id="97" name="Freeform 240"/>
              <p:cNvSpPr>
                <a:spLocks noChangeAspect="1"/>
              </p:cNvSpPr>
              <p:nvPr/>
            </p:nvSpPr>
            <p:spPr bwMode="auto">
              <a:xfrm>
                <a:off x="619" y="2134"/>
                <a:ext cx="10" cy="4"/>
              </a:xfrm>
              <a:custGeom>
                <a:avLst/>
                <a:gdLst>
                  <a:gd name="T0" fmla="*/ 0 w 5"/>
                  <a:gd name="T1" fmla="*/ 64 h 2"/>
                  <a:gd name="T2" fmla="*/ 192 w 5"/>
                  <a:gd name="T3" fmla="*/ 0 h 2"/>
                  <a:gd name="T4" fmla="*/ 320 w 5"/>
                  <a:gd name="T5" fmla="*/ 64 h 2"/>
                  <a:gd name="T6" fmla="*/ 192 w 5"/>
                  <a:gd name="T7" fmla="*/ 64 h 2"/>
                  <a:gd name="T8" fmla="*/ 0 w 5"/>
                  <a:gd name="T9" fmla="*/ 64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0" y="1"/>
                    </a:moveTo>
                    <a:cubicBezTo>
                      <a:pt x="0" y="1"/>
                      <a:pt x="1" y="0"/>
                      <a:pt x="3" y="0"/>
                    </a:cubicBezTo>
                    <a:cubicBezTo>
                      <a:pt x="5" y="0"/>
                      <a:pt x="5" y="1"/>
                      <a:pt x="5" y="1"/>
                    </a:cubicBezTo>
                    <a:cubicBezTo>
                      <a:pt x="5" y="1"/>
                      <a:pt x="4" y="1"/>
                      <a:pt x="3" y="1"/>
                    </a:cubicBezTo>
                    <a:cubicBezTo>
                      <a:pt x="2" y="2"/>
                      <a:pt x="1" y="1"/>
                      <a:pt x="0" y="1"/>
                    </a:cubicBezTo>
                    <a:close/>
                  </a:path>
                </a:pathLst>
              </a:custGeom>
              <a:solidFill>
                <a:srgbClr val="F29A75"/>
              </a:solidFill>
              <a:ln w="9525">
                <a:noFill/>
                <a:round/>
              </a:ln>
            </p:spPr>
            <p:txBody>
              <a:bodyPr/>
              <a:lstStyle/>
              <a:p>
                <a:endParaRPr lang="zh-CN" altLang="en-US"/>
              </a:p>
            </p:txBody>
          </p:sp>
          <p:sp>
            <p:nvSpPr>
              <p:cNvPr id="98" name="Freeform 241"/>
              <p:cNvSpPr>
                <a:spLocks noChangeAspect="1"/>
              </p:cNvSpPr>
              <p:nvPr/>
            </p:nvSpPr>
            <p:spPr bwMode="auto">
              <a:xfrm>
                <a:off x="607" y="2146"/>
                <a:ext cx="20" cy="12"/>
              </a:xfrm>
              <a:custGeom>
                <a:avLst/>
                <a:gdLst>
                  <a:gd name="T0" fmla="*/ 640 w 10"/>
                  <a:gd name="T1" fmla="*/ 0 h 6"/>
                  <a:gd name="T2" fmla="*/ 384 w 10"/>
                  <a:gd name="T3" fmla="*/ 0 h 6"/>
                  <a:gd name="T4" fmla="*/ 64 w 10"/>
                  <a:gd name="T5" fmla="*/ 64 h 6"/>
                  <a:gd name="T6" fmla="*/ 128 w 10"/>
                  <a:gd name="T7" fmla="*/ 256 h 6"/>
                  <a:gd name="T8" fmla="*/ 384 w 10"/>
                  <a:gd name="T9" fmla="*/ 384 h 6"/>
                  <a:gd name="T10" fmla="*/ 512 w 10"/>
                  <a:gd name="T11" fmla="*/ 256 h 6"/>
                  <a:gd name="T12" fmla="*/ 384 w 10"/>
                  <a:gd name="T13" fmla="*/ 128 h 6"/>
                  <a:gd name="T14" fmla="*/ 320 w 10"/>
                  <a:gd name="T15" fmla="*/ 192 h 6"/>
                  <a:gd name="T16" fmla="*/ 64 w 10"/>
                  <a:gd name="T17" fmla="*/ 128 h 6"/>
                  <a:gd name="T18" fmla="*/ 192 w 10"/>
                  <a:gd name="T19" fmla="*/ 128 h 6"/>
                  <a:gd name="T20" fmla="*/ 448 w 10"/>
                  <a:gd name="T21" fmla="*/ 128 h 6"/>
                  <a:gd name="T22" fmla="*/ 640 w 10"/>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6"/>
                  <a:gd name="T38" fmla="*/ 10 w 10"/>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6">
                    <a:moveTo>
                      <a:pt x="10" y="0"/>
                    </a:moveTo>
                    <a:cubicBezTo>
                      <a:pt x="10" y="0"/>
                      <a:pt x="8" y="0"/>
                      <a:pt x="6" y="0"/>
                    </a:cubicBezTo>
                    <a:cubicBezTo>
                      <a:pt x="4" y="0"/>
                      <a:pt x="1" y="1"/>
                      <a:pt x="1" y="1"/>
                    </a:cubicBezTo>
                    <a:cubicBezTo>
                      <a:pt x="0" y="1"/>
                      <a:pt x="1" y="3"/>
                      <a:pt x="2" y="4"/>
                    </a:cubicBezTo>
                    <a:cubicBezTo>
                      <a:pt x="3" y="5"/>
                      <a:pt x="4" y="6"/>
                      <a:pt x="6" y="6"/>
                    </a:cubicBezTo>
                    <a:cubicBezTo>
                      <a:pt x="7" y="6"/>
                      <a:pt x="8" y="5"/>
                      <a:pt x="8" y="4"/>
                    </a:cubicBezTo>
                    <a:cubicBezTo>
                      <a:pt x="7" y="3"/>
                      <a:pt x="6" y="2"/>
                      <a:pt x="6" y="2"/>
                    </a:cubicBezTo>
                    <a:cubicBezTo>
                      <a:pt x="6" y="2"/>
                      <a:pt x="6" y="3"/>
                      <a:pt x="5" y="3"/>
                    </a:cubicBezTo>
                    <a:cubicBezTo>
                      <a:pt x="4" y="3"/>
                      <a:pt x="3" y="2"/>
                      <a:pt x="1" y="2"/>
                    </a:cubicBezTo>
                    <a:cubicBezTo>
                      <a:pt x="1" y="1"/>
                      <a:pt x="1" y="2"/>
                      <a:pt x="3" y="2"/>
                    </a:cubicBezTo>
                    <a:cubicBezTo>
                      <a:pt x="4" y="2"/>
                      <a:pt x="6" y="2"/>
                      <a:pt x="7" y="2"/>
                    </a:cubicBezTo>
                    <a:cubicBezTo>
                      <a:pt x="8" y="2"/>
                      <a:pt x="9" y="1"/>
                      <a:pt x="10" y="0"/>
                    </a:cubicBezTo>
                    <a:close/>
                  </a:path>
                </a:pathLst>
              </a:custGeom>
              <a:solidFill>
                <a:srgbClr val="F29A75"/>
              </a:solidFill>
              <a:ln w="9525">
                <a:noFill/>
                <a:round/>
              </a:ln>
            </p:spPr>
            <p:txBody>
              <a:bodyPr/>
              <a:lstStyle/>
              <a:p>
                <a:endParaRPr lang="zh-CN" altLang="en-US"/>
              </a:p>
            </p:txBody>
          </p:sp>
          <p:sp>
            <p:nvSpPr>
              <p:cNvPr id="99" name="Freeform 242"/>
              <p:cNvSpPr>
                <a:spLocks noChangeAspect="1"/>
              </p:cNvSpPr>
              <p:nvPr/>
            </p:nvSpPr>
            <p:spPr bwMode="auto">
              <a:xfrm>
                <a:off x="509" y="2033"/>
                <a:ext cx="130" cy="115"/>
              </a:xfrm>
              <a:custGeom>
                <a:avLst/>
                <a:gdLst>
                  <a:gd name="T0" fmla="*/ 960 w 65"/>
                  <a:gd name="T1" fmla="*/ 664 h 57"/>
                  <a:gd name="T2" fmla="*/ 1472 w 65"/>
                  <a:gd name="T3" fmla="*/ 196 h 57"/>
                  <a:gd name="T4" fmla="*/ 2048 w 65"/>
                  <a:gd name="T5" fmla="*/ 0 h 57"/>
                  <a:gd name="T6" fmla="*/ 1792 w 65"/>
                  <a:gd name="T7" fmla="*/ 264 h 57"/>
                  <a:gd name="T8" fmla="*/ 3328 w 65"/>
                  <a:gd name="T9" fmla="*/ 329 h 57"/>
                  <a:gd name="T10" fmla="*/ 3456 w 65"/>
                  <a:gd name="T11" fmla="*/ 533 h 57"/>
                  <a:gd name="T12" fmla="*/ 3712 w 65"/>
                  <a:gd name="T13" fmla="*/ 460 h 57"/>
                  <a:gd name="T14" fmla="*/ 3648 w 65"/>
                  <a:gd name="T15" fmla="*/ 664 h 57"/>
                  <a:gd name="T16" fmla="*/ 4032 w 65"/>
                  <a:gd name="T17" fmla="*/ 599 h 57"/>
                  <a:gd name="T18" fmla="*/ 3968 w 65"/>
                  <a:gd name="T19" fmla="*/ 1075 h 57"/>
                  <a:gd name="T20" fmla="*/ 4096 w 65"/>
                  <a:gd name="T21" fmla="*/ 732 h 57"/>
                  <a:gd name="T22" fmla="*/ 3648 w 65"/>
                  <a:gd name="T23" fmla="*/ 1608 h 57"/>
                  <a:gd name="T24" fmla="*/ 2624 w 65"/>
                  <a:gd name="T25" fmla="*/ 1477 h 57"/>
                  <a:gd name="T26" fmla="*/ 2688 w 65"/>
                  <a:gd name="T27" fmla="*/ 2169 h 57"/>
                  <a:gd name="T28" fmla="*/ 2176 w 65"/>
                  <a:gd name="T29" fmla="*/ 2768 h 57"/>
                  <a:gd name="T30" fmla="*/ 2176 w 65"/>
                  <a:gd name="T31" fmla="*/ 2373 h 57"/>
                  <a:gd name="T32" fmla="*/ 2176 w 65"/>
                  <a:gd name="T33" fmla="*/ 2915 h 57"/>
                  <a:gd name="T34" fmla="*/ 2048 w 65"/>
                  <a:gd name="T35" fmla="*/ 2833 h 57"/>
                  <a:gd name="T36" fmla="*/ 1664 w 65"/>
                  <a:gd name="T37" fmla="*/ 2637 h 57"/>
                  <a:gd name="T38" fmla="*/ 1600 w 65"/>
                  <a:gd name="T39" fmla="*/ 2568 h 57"/>
                  <a:gd name="T40" fmla="*/ 1024 w 65"/>
                  <a:gd name="T41" fmla="*/ 2504 h 57"/>
                  <a:gd name="T42" fmla="*/ 1152 w 65"/>
                  <a:gd name="T43" fmla="*/ 3317 h 57"/>
                  <a:gd name="T44" fmla="*/ 960 w 65"/>
                  <a:gd name="T45" fmla="*/ 3244 h 57"/>
                  <a:gd name="T46" fmla="*/ 1088 w 65"/>
                  <a:gd name="T47" fmla="*/ 3517 h 57"/>
                  <a:gd name="T48" fmla="*/ 832 w 65"/>
                  <a:gd name="T49" fmla="*/ 3777 h 57"/>
                  <a:gd name="T50" fmla="*/ 704 w 65"/>
                  <a:gd name="T51" fmla="*/ 3581 h 57"/>
                  <a:gd name="T52" fmla="*/ 768 w 65"/>
                  <a:gd name="T53" fmla="*/ 3777 h 57"/>
                  <a:gd name="T54" fmla="*/ 576 w 65"/>
                  <a:gd name="T55" fmla="*/ 3843 h 57"/>
                  <a:gd name="T56" fmla="*/ 192 w 65"/>
                  <a:gd name="T57" fmla="*/ 1140 h 57"/>
                  <a:gd name="T58" fmla="*/ 768 w 65"/>
                  <a:gd name="T59" fmla="*/ 599 h 57"/>
                  <a:gd name="T60" fmla="*/ 960 w 65"/>
                  <a:gd name="T61" fmla="*/ 664 h 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5"/>
                  <a:gd name="T94" fmla="*/ 0 h 57"/>
                  <a:gd name="T95" fmla="*/ 65 w 65"/>
                  <a:gd name="T96" fmla="*/ 57 h 5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5" h="57">
                    <a:moveTo>
                      <a:pt x="15" y="10"/>
                    </a:moveTo>
                    <a:cubicBezTo>
                      <a:pt x="15" y="10"/>
                      <a:pt x="17" y="5"/>
                      <a:pt x="23" y="3"/>
                    </a:cubicBezTo>
                    <a:cubicBezTo>
                      <a:pt x="28" y="2"/>
                      <a:pt x="32" y="0"/>
                      <a:pt x="32" y="0"/>
                    </a:cubicBezTo>
                    <a:cubicBezTo>
                      <a:pt x="32" y="0"/>
                      <a:pt x="32" y="3"/>
                      <a:pt x="28" y="4"/>
                    </a:cubicBezTo>
                    <a:cubicBezTo>
                      <a:pt x="43" y="3"/>
                      <a:pt x="60" y="11"/>
                      <a:pt x="52" y="5"/>
                    </a:cubicBezTo>
                    <a:cubicBezTo>
                      <a:pt x="57" y="7"/>
                      <a:pt x="54" y="8"/>
                      <a:pt x="54" y="8"/>
                    </a:cubicBezTo>
                    <a:cubicBezTo>
                      <a:pt x="54" y="8"/>
                      <a:pt x="58" y="10"/>
                      <a:pt x="58" y="7"/>
                    </a:cubicBezTo>
                    <a:cubicBezTo>
                      <a:pt x="59" y="8"/>
                      <a:pt x="57" y="10"/>
                      <a:pt x="57" y="10"/>
                    </a:cubicBezTo>
                    <a:cubicBezTo>
                      <a:pt x="57" y="10"/>
                      <a:pt x="61" y="13"/>
                      <a:pt x="63" y="9"/>
                    </a:cubicBezTo>
                    <a:cubicBezTo>
                      <a:pt x="64" y="10"/>
                      <a:pt x="63" y="14"/>
                      <a:pt x="62" y="16"/>
                    </a:cubicBezTo>
                    <a:cubicBezTo>
                      <a:pt x="63" y="15"/>
                      <a:pt x="64" y="13"/>
                      <a:pt x="64" y="11"/>
                    </a:cubicBezTo>
                    <a:cubicBezTo>
                      <a:pt x="65" y="16"/>
                      <a:pt x="62" y="23"/>
                      <a:pt x="57" y="24"/>
                    </a:cubicBezTo>
                    <a:cubicBezTo>
                      <a:pt x="53" y="24"/>
                      <a:pt x="47" y="20"/>
                      <a:pt x="41" y="22"/>
                    </a:cubicBezTo>
                    <a:cubicBezTo>
                      <a:pt x="43" y="24"/>
                      <a:pt x="45" y="29"/>
                      <a:pt x="42" y="32"/>
                    </a:cubicBezTo>
                    <a:cubicBezTo>
                      <a:pt x="40" y="34"/>
                      <a:pt x="36" y="34"/>
                      <a:pt x="34" y="41"/>
                    </a:cubicBezTo>
                    <a:cubicBezTo>
                      <a:pt x="34" y="40"/>
                      <a:pt x="33" y="37"/>
                      <a:pt x="34" y="35"/>
                    </a:cubicBezTo>
                    <a:cubicBezTo>
                      <a:pt x="34" y="35"/>
                      <a:pt x="32" y="39"/>
                      <a:pt x="34" y="43"/>
                    </a:cubicBezTo>
                    <a:cubicBezTo>
                      <a:pt x="32" y="42"/>
                      <a:pt x="31" y="38"/>
                      <a:pt x="32" y="42"/>
                    </a:cubicBezTo>
                    <a:cubicBezTo>
                      <a:pt x="32" y="44"/>
                      <a:pt x="28" y="44"/>
                      <a:pt x="26" y="39"/>
                    </a:cubicBezTo>
                    <a:cubicBezTo>
                      <a:pt x="24" y="37"/>
                      <a:pt x="25" y="38"/>
                      <a:pt x="25" y="38"/>
                    </a:cubicBezTo>
                    <a:cubicBezTo>
                      <a:pt x="25" y="38"/>
                      <a:pt x="21" y="32"/>
                      <a:pt x="16" y="37"/>
                    </a:cubicBezTo>
                    <a:cubicBezTo>
                      <a:pt x="14" y="40"/>
                      <a:pt x="14" y="46"/>
                      <a:pt x="18" y="49"/>
                    </a:cubicBezTo>
                    <a:cubicBezTo>
                      <a:pt x="16" y="49"/>
                      <a:pt x="15" y="48"/>
                      <a:pt x="15" y="48"/>
                    </a:cubicBezTo>
                    <a:cubicBezTo>
                      <a:pt x="15" y="48"/>
                      <a:pt x="17" y="51"/>
                      <a:pt x="17" y="52"/>
                    </a:cubicBezTo>
                    <a:cubicBezTo>
                      <a:pt x="16" y="54"/>
                      <a:pt x="13" y="56"/>
                      <a:pt x="13" y="56"/>
                    </a:cubicBezTo>
                    <a:cubicBezTo>
                      <a:pt x="13" y="56"/>
                      <a:pt x="12" y="55"/>
                      <a:pt x="11" y="53"/>
                    </a:cubicBezTo>
                    <a:cubicBezTo>
                      <a:pt x="11" y="55"/>
                      <a:pt x="12" y="56"/>
                      <a:pt x="12" y="56"/>
                    </a:cubicBezTo>
                    <a:cubicBezTo>
                      <a:pt x="12" y="56"/>
                      <a:pt x="10" y="54"/>
                      <a:pt x="9" y="57"/>
                    </a:cubicBezTo>
                    <a:cubicBezTo>
                      <a:pt x="6" y="55"/>
                      <a:pt x="0" y="32"/>
                      <a:pt x="3" y="17"/>
                    </a:cubicBezTo>
                    <a:cubicBezTo>
                      <a:pt x="4" y="11"/>
                      <a:pt x="9" y="9"/>
                      <a:pt x="12" y="9"/>
                    </a:cubicBezTo>
                    <a:cubicBezTo>
                      <a:pt x="15" y="9"/>
                      <a:pt x="15" y="10"/>
                      <a:pt x="15" y="10"/>
                    </a:cubicBezTo>
                    <a:close/>
                  </a:path>
                </a:pathLst>
              </a:custGeom>
              <a:solidFill>
                <a:srgbClr val="6E4155"/>
              </a:solidFill>
              <a:ln w="9525">
                <a:noFill/>
                <a:round/>
              </a:ln>
            </p:spPr>
            <p:txBody>
              <a:bodyPr/>
              <a:lstStyle/>
              <a:p>
                <a:endParaRPr lang="zh-CN" altLang="en-US"/>
              </a:p>
            </p:txBody>
          </p:sp>
          <p:sp>
            <p:nvSpPr>
              <p:cNvPr id="100" name="Freeform 243"/>
              <p:cNvSpPr>
                <a:spLocks noChangeAspect="1"/>
              </p:cNvSpPr>
              <p:nvPr/>
            </p:nvSpPr>
            <p:spPr bwMode="auto">
              <a:xfrm>
                <a:off x="537" y="2102"/>
                <a:ext cx="26" cy="32"/>
              </a:xfrm>
              <a:custGeom>
                <a:avLst/>
                <a:gdLst>
                  <a:gd name="T0" fmla="*/ 576 w 13"/>
                  <a:gd name="T1" fmla="*/ 576 h 16"/>
                  <a:gd name="T2" fmla="*/ 704 w 13"/>
                  <a:gd name="T3" fmla="*/ 256 h 16"/>
                  <a:gd name="T4" fmla="*/ 320 w 13"/>
                  <a:gd name="T5" fmla="*/ 64 h 16"/>
                  <a:gd name="T6" fmla="*/ 128 w 13"/>
                  <a:gd name="T7" fmla="*/ 640 h 16"/>
                  <a:gd name="T8" fmla="*/ 448 w 13"/>
                  <a:gd name="T9" fmla="*/ 896 h 16"/>
                  <a:gd name="T10" fmla="*/ 704 w 13"/>
                  <a:gd name="T11" fmla="*/ 1024 h 16"/>
                  <a:gd name="T12" fmla="*/ 768 w 13"/>
                  <a:gd name="T13" fmla="*/ 768 h 16"/>
                  <a:gd name="T14" fmla="*/ 704 w 13"/>
                  <a:gd name="T15" fmla="*/ 704 h 16"/>
                  <a:gd name="T16" fmla="*/ 576 w 13"/>
                  <a:gd name="T17" fmla="*/ 576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16"/>
                  <a:gd name="T29" fmla="*/ 13 w 13"/>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16">
                    <a:moveTo>
                      <a:pt x="9" y="9"/>
                    </a:moveTo>
                    <a:cubicBezTo>
                      <a:pt x="9" y="9"/>
                      <a:pt x="11" y="7"/>
                      <a:pt x="11" y="4"/>
                    </a:cubicBezTo>
                    <a:cubicBezTo>
                      <a:pt x="10" y="2"/>
                      <a:pt x="7" y="0"/>
                      <a:pt x="5" y="1"/>
                    </a:cubicBezTo>
                    <a:cubicBezTo>
                      <a:pt x="3" y="2"/>
                      <a:pt x="0" y="6"/>
                      <a:pt x="2" y="10"/>
                    </a:cubicBezTo>
                    <a:cubicBezTo>
                      <a:pt x="4" y="13"/>
                      <a:pt x="5" y="14"/>
                      <a:pt x="7" y="14"/>
                    </a:cubicBezTo>
                    <a:cubicBezTo>
                      <a:pt x="9" y="15"/>
                      <a:pt x="10" y="16"/>
                      <a:pt x="11" y="16"/>
                    </a:cubicBezTo>
                    <a:cubicBezTo>
                      <a:pt x="12" y="16"/>
                      <a:pt x="13" y="14"/>
                      <a:pt x="12" y="12"/>
                    </a:cubicBezTo>
                    <a:cubicBezTo>
                      <a:pt x="12" y="11"/>
                      <a:pt x="12" y="11"/>
                      <a:pt x="11" y="11"/>
                    </a:cubicBezTo>
                    <a:cubicBezTo>
                      <a:pt x="10" y="10"/>
                      <a:pt x="11" y="8"/>
                      <a:pt x="9" y="9"/>
                    </a:cubicBezTo>
                    <a:close/>
                  </a:path>
                </a:pathLst>
              </a:custGeom>
              <a:solidFill>
                <a:srgbClr val="F5B090"/>
              </a:solidFill>
              <a:ln w="9525">
                <a:noFill/>
                <a:round/>
              </a:ln>
            </p:spPr>
            <p:txBody>
              <a:bodyPr/>
              <a:lstStyle/>
              <a:p>
                <a:endParaRPr lang="zh-CN" altLang="en-US"/>
              </a:p>
            </p:txBody>
          </p:sp>
          <p:sp>
            <p:nvSpPr>
              <p:cNvPr id="101" name="Freeform 244"/>
              <p:cNvSpPr>
                <a:spLocks noChangeAspect="1"/>
              </p:cNvSpPr>
              <p:nvPr/>
            </p:nvSpPr>
            <p:spPr bwMode="auto">
              <a:xfrm>
                <a:off x="595" y="2102"/>
                <a:ext cx="28" cy="6"/>
              </a:xfrm>
              <a:custGeom>
                <a:avLst/>
                <a:gdLst>
                  <a:gd name="T0" fmla="*/ 896 w 14"/>
                  <a:gd name="T1" fmla="*/ 64 h 3"/>
                  <a:gd name="T2" fmla="*/ 640 w 14"/>
                  <a:gd name="T3" fmla="*/ 64 h 3"/>
                  <a:gd name="T4" fmla="*/ 192 w 14"/>
                  <a:gd name="T5" fmla="*/ 64 h 3"/>
                  <a:gd name="T6" fmla="*/ 192 w 14"/>
                  <a:gd name="T7" fmla="*/ 64 h 3"/>
                  <a:gd name="T8" fmla="*/ 128 w 14"/>
                  <a:gd name="T9" fmla="*/ 128 h 3"/>
                  <a:gd name="T10" fmla="*/ 128 w 14"/>
                  <a:gd name="T11" fmla="*/ 128 h 3"/>
                  <a:gd name="T12" fmla="*/ 64 w 14"/>
                  <a:gd name="T13" fmla="*/ 128 h 3"/>
                  <a:gd name="T14" fmla="*/ 0 w 14"/>
                  <a:gd name="T15" fmla="*/ 192 h 3"/>
                  <a:gd name="T16" fmla="*/ 128 w 14"/>
                  <a:gd name="T17" fmla="*/ 192 h 3"/>
                  <a:gd name="T18" fmla="*/ 192 w 14"/>
                  <a:gd name="T19" fmla="*/ 192 h 3"/>
                  <a:gd name="T20" fmla="*/ 320 w 14"/>
                  <a:gd name="T21" fmla="*/ 128 h 3"/>
                  <a:gd name="T22" fmla="*/ 384 w 14"/>
                  <a:gd name="T23" fmla="*/ 128 h 3"/>
                  <a:gd name="T24" fmla="*/ 640 w 14"/>
                  <a:gd name="T25" fmla="*/ 128 h 3"/>
                  <a:gd name="T26" fmla="*/ 832 w 14"/>
                  <a:gd name="T27" fmla="*/ 192 h 3"/>
                  <a:gd name="T28" fmla="*/ 896 w 14"/>
                  <a:gd name="T29" fmla="*/ 64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3"/>
                  <a:gd name="T47" fmla="*/ 14 w 1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3">
                    <a:moveTo>
                      <a:pt x="14" y="1"/>
                    </a:moveTo>
                    <a:cubicBezTo>
                      <a:pt x="14" y="1"/>
                      <a:pt x="13" y="1"/>
                      <a:pt x="10" y="1"/>
                    </a:cubicBezTo>
                    <a:cubicBezTo>
                      <a:pt x="6" y="0"/>
                      <a:pt x="5" y="0"/>
                      <a:pt x="3" y="1"/>
                    </a:cubicBezTo>
                    <a:cubicBezTo>
                      <a:pt x="3" y="1"/>
                      <a:pt x="3" y="1"/>
                      <a:pt x="3" y="1"/>
                    </a:cubicBezTo>
                    <a:cubicBezTo>
                      <a:pt x="3" y="1"/>
                      <a:pt x="2" y="2"/>
                      <a:pt x="2" y="2"/>
                    </a:cubicBezTo>
                    <a:cubicBezTo>
                      <a:pt x="2" y="2"/>
                      <a:pt x="2" y="2"/>
                      <a:pt x="2" y="2"/>
                    </a:cubicBezTo>
                    <a:cubicBezTo>
                      <a:pt x="2" y="2"/>
                      <a:pt x="1" y="2"/>
                      <a:pt x="1" y="2"/>
                    </a:cubicBezTo>
                    <a:cubicBezTo>
                      <a:pt x="1" y="3"/>
                      <a:pt x="1" y="3"/>
                      <a:pt x="0" y="3"/>
                    </a:cubicBezTo>
                    <a:cubicBezTo>
                      <a:pt x="0" y="3"/>
                      <a:pt x="1" y="3"/>
                      <a:pt x="2" y="3"/>
                    </a:cubicBezTo>
                    <a:cubicBezTo>
                      <a:pt x="3" y="2"/>
                      <a:pt x="3" y="2"/>
                      <a:pt x="3" y="3"/>
                    </a:cubicBezTo>
                    <a:cubicBezTo>
                      <a:pt x="3" y="3"/>
                      <a:pt x="4" y="2"/>
                      <a:pt x="5" y="2"/>
                    </a:cubicBezTo>
                    <a:cubicBezTo>
                      <a:pt x="6" y="2"/>
                      <a:pt x="6" y="2"/>
                      <a:pt x="6" y="2"/>
                    </a:cubicBezTo>
                    <a:cubicBezTo>
                      <a:pt x="6" y="2"/>
                      <a:pt x="8" y="2"/>
                      <a:pt x="10" y="2"/>
                    </a:cubicBezTo>
                    <a:cubicBezTo>
                      <a:pt x="11" y="2"/>
                      <a:pt x="12" y="3"/>
                      <a:pt x="13" y="3"/>
                    </a:cubicBezTo>
                    <a:cubicBezTo>
                      <a:pt x="14" y="3"/>
                      <a:pt x="14" y="2"/>
                      <a:pt x="14" y="1"/>
                    </a:cubicBezTo>
                    <a:close/>
                  </a:path>
                </a:pathLst>
              </a:custGeom>
              <a:solidFill>
                <a:srgbClr val="572E40"/>
              </a:solidFill>
              <a:ln w="9525">
                <a:noFill/>
                <a:round/>
              </a:ln>
            </p:spPr>
            <p:txBody>
              <a:bodyPr/>
              <a:lstStyle/>
              <a:p>
                <a:endParaRPr lang="zh-CN" altLang="en-US"/>
              </a:p>
            </p:txBody>
          </p:sp>
          <p:sp>
            <p:nvSpPr>
              <p:cNvPr id="102" name="Freeform 245"/>
              <p:cNvSpPr>
                <a:spLocks noChangeAspect="1"/>
              </p:cNvSpPr>
              <p:nvPr/>
            </p:nvSpPr>
            <p:spPr bwMode="auto">
              <a:xfrm>
                <a:off x="607" y="2110"/>
                <a:ext cx="8" cy="6"/>
              </a:xfrm>
              <a:custGeom>
                <a:avLst/>
                <a:gdLst>
                  <a:gd name="T0" fmla="*/ 0 w 4"/>
                  <a:gd name="T1" fmla="*/ 64 h 3"/>
                  <a:gd name="T2" fmla="*/ 0 w 4"/>
                  <a:gd name="T3" fmla="*/ 128 h 3"/>
                  <a:gd name="T4" fmla="*/ 128 w 4"/>
                  <a:gd name="T5" fmla="*/ 192 h 3"/>
                  <a:gd name="T6" fmla="*/ 192 w 4"/>
                  <a:gd name="T7" fmla="*/ 0 h 3"/>
                  <a:gd name="T8" fmla="*/ 0 w 4"/>
                  <a:gd name="T9" fmla="*/ 64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cubicBezTo>
                      <a:pt x="0" y="1"/>
                      <a:pt x="0" y="2"/>
                      <a:pt x="0" y="2"/>
                    </a:cubicBezTo>
                    <a:cubicBezTo>
                      <a:pt x="1" y="3"/>
                      <a:pt x="2" y="3"/>
                      <a:pt x="2" y="3"/>
                    </a:cubicBezTo>
                    <a:cubicBezTo>
                      <a:pt x="3" y="2"/>
                      <a:pt x="4" y="1"/>
                      <a:pt x="3" y="0"/>
                    </a:cubicBezTo>
                    <a:cubicBezTo>
                      <a:pt x="2" y="0"/>
                      <a:pt x="0" y="0"/>
                      <a:pt x="0" y="1"/>
                    </a:cubicBezTo>
                    <a:close/>
                  </a:path>
                </a:pathLst>
              </a:custGeom>
              <a:solidFill>
                <a:srgbClr val="6E4155"/>
              </a:solidFill>
              <a:ln w="9525">
                <a:noFill/>
                <a:round/>
              </a:ln>
            </p:spPr>
            <p:txBody>
              <a:bodyPr/>
              <a:lstStyle/>
              <a:p>
                <a:endParaRPr lang="zh-CN" altLang="en-US"/>
              </a:p>
            </p:txBody>
          </p:sp>
          <p:sp>
            <p:nvSpPr>
              <p:cNvPr id="103" name="Oval 246"/>
              <p:cNvSpPr>
                <a:spLocks noChangeAspect="1" noChangeArrowheads="1"/>
              </p:cNvSpPr>
              <p:nvPr/>
            </p:nvSpPr>
            <p:spPr bwMode="auto">
              <a:xfrm>
                <a:off x="609" y="2110"/>
                <a:ext cx="4" cy="4"/>
              </a:xfrm>
              <a:prstGeom prst="ellipse">
                <a:avLst/>
              </a:prstGeom>
              <a:solidFill>
                <a:srgbClr val="6E4155"/>
              </a:solidFill>
              <a:ln w="9525">
                <a:noFill/>
                <a:round/>
              </a:ln>
            </p:spPr>
            <p:txBody>
              <a:bodyPr/>
              <a:lstStyle/>
              <a:p>
                <a:endParaRPr lang="zh-CN" altLang="en-US"/>
              </a:p>
            </p:txBody>
          </p:sp>
          <p:sp>
            <p:nvSpPr>
              <p:cNvPr id="104" name="Oval 247"/>
              <p:cNvSpPr>
                <a:spLocks noChangeAspect="1" noChangeArrowheads="1"/>
              </p:cNvSpPr>
              <p:nvPr/>
            </p:nvSpPr>
            <p:spPr bwMode="auto">
              <a:xfrm>
                <a:off x="611" y="2110"/>
                <a:ext cx="2" cy="4"/>
              </a:xfrm>
              <a:prstGeom prst="ellipse">
                <a:avLst/>
              </a:prstGeom>
              <a:solidFill>
                <a:srgbClr val="F19DC2"/>
              </a:solidFill>
              <a:ln w="9525">
                <a:noFill/>
                <a:round/>
              </a:ln>
            </p:spPr>
            <p:txBody>
              <a:bodyPr/>
              <a:lstStyle/>
              <a:p>
                <a:endParaRPr lang="zh-CN" altLang="en-US"/>
              </a:p>
            </p:txBody>
          </p:sp>
          <p:sp>
            <p:nvSpPr>
              <p:cNvPr id="105" name="Freeform 248"/>
              <p:cNvSpPr>
                <a:spLocks noChangeAspect="1"/>
              </p:cNvSpPr>
              <p:nvPr/>
            </p:nvSpPr>
            <p:spPr bwMode="auto">
              <a:xfrm>
                <a:off x="555" y="2138"/>
                <a:ext cx="32" cy="38"/>
              </a:xfrm>
              <a:custGeom>
                <a:avLst/>
                <a:gdLst>
                  <a:gd name="T0" fmla="*/ 128 w 16"/>
                  <a:gd name="T1" fmla="*/ 0 h 19"/>
                  <a:gd name="T2" fmla="*/ 448 w 16"/>
                  <a:gd name="T3" fmla="*/ 832 h 19"/>
                  <a:gd name="T4" fmla="*/ 1024 w 16"/>
                  <a:gd name="T5" fmla="*/ 1216 h 19"/>
                  <a:gd name="T6" fmla="*/ 384 w 16"/>
                  <a:gd name="T7" fmla="*/ 576 h 19"/>
                  <a:gd name="T8" fmla="*/ 128 w 16"/>
                  <a:gd name="T9" fmla="*/ 0 h 19"/>
                  <a:gd name="T10" fmla="*/ 0 60000 65536"/>
                  <a:gd name="T11" fmla="*/ 0 60000 65536"/>
                  <a:gd name="T12" fmla="*/ 0 60000 65536"/>
                  <a:gd name="T13" fmla="*/ 0 60000 65536"/>
                  <a:gd name="T14" fmla="*/ 0 60000 65536"/>
                  <a:gd name="T15" fmla="*/ 0 w 16"/>
                  <a:gd name="T16" fmla="*/ 0 h 19"/>
                  <a:gd name="T17" fmla="*/ 16 w 16"/>
                  <a:gd name="T18" fmla="*/ 19 h 19"/>
                </a:gdLst>
                <a:ahLst/>
                <a:cxnLst>
                  <a:cxn ang="T10">
                    <a:pos x="T0" y="T1"/>
                  </a:cxn>
                  <a:cxn ang="T11">
                    <a:pos x="T2" y="T3"/>
                  </a:cxn>
                  <a:cxn ang="T12">
                    <a:pos x="T4" y="T5"/>
                  </a:cxn>
                  <a:cxn ang="T13">
                    <a:pos x="T6" y="T7"/>
                  </a:cxn>
                  <a:cxn ang="T14">
                    <a:pos x="T8" y="T9"/>
                  </a:cxn>
                </a:cxnLst>
                <a:rect l="T15" t="T16" r="T17" b="T18"/>
                <a:pathLst>
                  <a:path w="16" h="19">
                    <a:moveTo>
                      <a:pt x="2" y="0"/>
                    </a:moveTo>
                    <a:cubicBezTo>
                      <a:pt x="2" y="0"/>
                      <a:pt x="0" y="8"/>
                      <a:pt x="7" y="13"/>
                    </a:cubicBezTo>
                    <a:cubicBezTo>
                      <a:pt x="14" y="18"/>
                      <a:pt x="16" y="19"/>
                      <a:pt x="16" y="19"/>
                    </a:cubicBezTo>
                    <a:cubicBezTo>
                      <a:pt x="16" y="19"/>
                      <a:pt x="7" y="13"/>
                      <a:pt x="6" y="9"/>
                    </a:cubicBezTo>
                    <a:cubicBezTo>
                      <a:pt x="4" y="6"/>
                      <a:pt x="4" y="7"/>
                      <a:pt x="2" y="0"/>
                    </a:cubicBezTo>
                    <a:close/>
                  </a:path>
                </a:pathLst>
              </a:custGeom>
              <a:solidFill>
                <a:srgbClr val="F29A75"/>
              </a:solidFill>
              <a:ln w="9525">
                <a:noFill/>
                <a:round/>
              </a:ln>
            </p:spPr>
            <p:txBody>
              <a:bodyPr/>
              <a:lstStyle/>
              <a:p>
                <a:endParaRPr lang="zh-CN" altLang="en-US"/>
              </a:p>
            </p:txBody>
          </p:sp>
          <p:sp>
            <p:nvSpPr>
              <p:cNvPr id="106" name="Freeform 249"/>
              <p:cNvSpPr>
                <a:spLocks noChangeAspect="1"/>
              </p:cNvSpPr>
              <p:nvPr/>
            </p:nvSpPr>
            <p:spPr bwMode="auto">
              <a:xfrm>
                <a:off x="509" y="2052"/>
                <a:ext cx="22" cy="62"/>
              </a:xfrm>
              <a:custGeom>
                <a:avLst/>
                <a:gdLst>
                  <a:gd name="T0" fmla="*/ 704 w 11"/>
                  <a:gd name="T1" fmla="*/ 64 h 31"/>
                  <a:gd name="T2" fmla="*/ 256 w 11"/>
                  <a:gd name="T3" fmla="*/ 1984 h 31"/>
                  <a:gd name="T4" fmla="*/ 704 w 11"/>
                  <a:gd name="T5" fmla="*/ 64 h 31"/>
                  <a:gd name="T6" fmla="*/ 0 60000 65536"/>
                  <a:gd name="T7" fmla="*/ 0 60000 65536"/>
                  <a:gd name="T8" fmla="*/ 0 60000 65536"/>
                  <a:gd name="T9" fmla="*/ 0 w 11"/>
                  <a:gd name="T10" fmla="*/ 0 h 31"/>
                  <a:gd name="T11" fmla="*/ 11 w 11"/>
                  <a:gd name="T12" fmla="*/ 31 h 31"/>
                </a:gdLst>
                <a:ahLst/>
                <a:cxnLst>
                  <a:cxn ang="T6">
                    <a:pos x="T0" y="T1"/>
                  </a:cxn>
                  <a:cxn ang="T7">
                    <a:pos x="T2" y="T3"/>
                  </a:cxn>
                  <a:cxn ang="T8">
                    <a:pos x="T4" y="T5"/>
                  </a:cxn>
                </a:cxnLst>
                <a:rect l="T9" t="T10" r="T11" b="T12"/>
                <a:pathLst>
                  <a:path w="11" h="31">
                    <a:moveTo>
                      <a:pt x="11" y="1"/>
                    </a:moveTo>
                    <a:cubicBezTo>
                      <a:pt x="11" y="1"/>
                      <a:pt x="0" y="0"/>
                      <a:pt x="4" y="31"/>
                    </a:cubicBezTo>
                    <a:cubicBezTo>
                      <a:pt x="3" y="12"/>
                      <a:pt x="4" y="5"/>
                      <a:pt x="11" y="1"/>
                    </a:cubicBezTo>
                    <a:close/>
                  </a:path>
                </a:pathLst>
              </a:custGeom>
              <a:solidFill>
                <a:srgbClr val="9A7D8B"/>
              </a:solidFill>
              <a:ln w="9525">
                <a:noFill/>
                <a:round/>
              </a:ln>
            </p:spPr>
            <p:txBody>
              <a:bodyPr/>
              <a:lstStyle/>
              <a:p>
                <a:endParaRPr lang="zh-CN" altLang="en-US"/>
              </a:p>
            </p:txBody>
          </p:sp>
          <p:sp>
            <p:nvSpPr>
              <p:cNvPr id="107" name="Freeform 250"/>
              <p:cNvSpPr>
                <a:spLocks noChangeAspect="1"/>
              </p:cNvSpPr>
              <p:nvPr/>
            </p:nvSpPr>
            <p:spPr bwMode="auto">
              <a:xfrm>
                <a:off x="513" y="2160"/>
                <a:ext cx="78" cy="52"/>
              </a:xfrm>
              <a:custGeom>
                <a:avLst/>
                <a:gdLst>
                  <a:gd name="T0" fmla="*/ 128 w 39"/>
                  <a:gd name="T1" fmla="*/ 0 h 26"/>
                  <a:gd name="T2" fmla="*/ 0 w 39"/>
                  <a:gd name="T3" fmla="*/ 512 h 26"/>
                  <a:gd name="T4" fmla="*/ 2496 w 39"/>
                  <a:gd name="T5" fmla="*/ 1664 h 26"/>
                  <a:gd name="T6" fmla="*/ 2368 w 39"/>
                  <a:gd name="T7" fmla="*/ 896 h 26"/>
                  <a:gd name="T8" fmla="*/ 128 w 39"/>
                  <a:gd name="T9" fmla="*/ 0 h 26"/>
                  <a:gd name="T10" fmla="*/ 0 60000 65536"/>
                  <a:gd name="T11" fmla="*/ 0 60000 65536"/>
                  <a:gd name="T12" fmla="*/ 0 60000 65536"/>
                  <a:gd name="T13" fmla="*/ 0 60000 65536"/>
                  <a:gd name="T14" fmla="*/ 0 60000 65536"/>
                  <a:gd name="T15" fmla="*/ 0 w 39"/>
                  <a:gd name="T16" fmla="*/ 0 h 26"/>
                  <a:gd name="T17" fmla="*/ 39 w 39"/>
                  <a:gd name="T18" fmla="*/ 26 h 26"/>
                </a:gdLst>
                <a:ahLst/>
                <a:cxnLst>
                  <a:cxn ang="T10">
                    <a:pos x="T0" y="T1"/>
                  </a:cxn>
                  <a:cxn ang="T11">
                    <a:pos x="T2" y="T3"/>
                  </a:cxn>
                  <a:cxn ang="T12">
                    <a:pos x="T4" y="T5"/>
                  </a:cxn>
                  <a:cxn ang="T13">
                    <a:pos x="T6" y="T7"/>
                  </a:cxn>
                  <a:cxn ang="T14">
                    <a:pos x="T8" y="T9"/>
                  </a:cxn>
                </a:cxnLst>
                <a:rect l="T15" t="T16" r="T17" b="T18"/>
                <a:pathLst>
                  <a:path w="39" h="26">
                    <a:moveTo>
                      <a:pt x="2" y="0"/>
                    </a:moveTo>
                    <a:cubicBezTo>
                      <a:pt x="2" y="0"/>
                      <a:pt x="2" y="6"/>
                      <a:pt x="0" y="8"/>
                    </a:cubicBezTo>
                    <a:cubicBezTo>
                      <a:pt x="4" y="13"/>
                      <a:pt x="26" y="24"/>
                      <a:pt x="39" y="26"/>
                    </a:cubicBezTo>
                    <a:cubicBezTo>
                      <a:pt x="38" y="21"/>
                      <a:pt x="37" y="18"/>
                      <a:pt x="37" y="14"/>
                    </a:cubicBezTo>
                    <a:cubicBezTo>
                      <a:pt x="28" y="12"/>
                      <a:pt x="2" y="2"/>
                      <a:pt x="2" y="0"/>
                    </a:cubicBezTo>
                    <a:close/>
                  </a:path>
                </a:pathLst>
              </a:custGeom>
              <a:solidFill>
                <a:srgbClr val="EEE8EB"/>
              </a:solidFill>
              <a:ln w="9525">
                <a:noFill/>
                <a:round/>
              </a:ln>
            </p:spPr>
            <p:txBody>
              <a:bodyPr/>
              <a:lstStyle/>
              <a:p>
                <a:endParaRPr lang="zh-CN" altLang="en-US"/>
              </a:p>
            </p:txBody>
          </p:sp>
        </p:grpSp>
      </p:grpSp>
      <p:pic>
        <p:nvPicPr>
          <p:cNvPr id="108" name="Picture 142"/>
          <p:cNvPicPr>
            <a:picLocks noChangeAspect="1" noChangeArrowheads="1"/>
          </p:cNvPicPr>
          <p:nvPr/>
        </p:nvPicPr>
        <p:blipFill>
          <a:blip r:embed="rId1" cstate="print"/>
          <a:srcRect/>
          <a:stretch>
            <a:fillRect/>
          </a:stretch>
        </p:blipFill>
        <p:spPr bwMode="auto">
          <a:xfrm>
            <a:off x="3456218" y="1643619"/>
            <a:ext cx="467486" cy="326023"/>
          </a:xfrm>
          <a:prstGeom prst="rect">
            <a:avLst/>
          </a:prstGeom>
          <a:solidFill>
            <a:srgbClr val="FFFF00"/>
          </a:solidFill>
          <a:ln w="12700" cap="rnd">
            <a:noFill/>
            <a:prstDash val="sysDot"/>
            <a:miter lim="800000"/>
            <a:headEnd/>
            <a:tailEnd/>
          </a:ln>
          <a:effectLst>
            <a:outerShdw dist="35921" dir="2700000" algn="ctr" rotWithShape="0">
              <a:schemeClr val="bg2"/>
            </a:outerShdw>
          </a:effectLst>
        </p:spPr>
      </p:pic>
      <p:sp>
        <p:nvSpPr>
          <p:cNvPr id="110" name="Rectangle 22"/>
          <p:cNvSpPr>
            <a:spLocks noChangeArrowheads="1"/>
          </p:cNvSpPr>
          <p:nvPr/>
        </p:nvSpPr>
        <p:spPr bwMode="auto">
          <a:xfrm>
            <a:off x="804231" y="3778876"/>
            <a:ext cx="924784" cy="738664"/>
          </a:xfrm>
          <a:prstGeom prst="rect">
            <a:avLst/>
          </a:prstGeom>
          <a:noFill/>
          <a:ln w="9525" algn="ctr">
            <a:noFill/>
            <a:miter lim="800000"/>
          </a:ln>
        </p:spPr>
        <p:txBody>
          <a:bodyPr wrap="square" lIns="0" tIns="0" rIns="0" bIns="0">
            <a:spAutoFit/>
          </a:bodyPr>
          <a:lstStyle/>
          <a:p>
            <a:pPr defTabSz="1809750"/>
            <a:r>
              <a:rPr lang="zh-CN" altLang="en-US" sz="1200" dirty="0" smtClean="0">
                <a:solidFill>
                  <a:srgbClr val="000000"/>
                </a:solidFill>
                <a:latin typeface="微软雅黑" panose="020B0503020204020204" pitchFamily="34" charset="-122"/>
                <a:ea typeface="微软雅黑" panose="020B0503020204020204" pitchFamily="34" charset="-122"/>
              </a:rPr>
              <a:t>①管理员在</a:t>
            </a:r>
            <a:r>
              <a:rPr lang="en-US" altLang="zh-CN" sz="1200" dirty="0" err="1" smtClean="0">
                <a:solidFill>
                  <a:srgbClr val="000000"/>
                </a:solidFill>
                <a:latin typeface="微软雅黑" panose="020B0503020204020204" pitchFamily="34" charset="-122"/>
                <a:ea typeface="微软雅黑" panose="020B0503020204020204" pitchFamily="34" charset="-122"/>
              </a:rPr>
              <a:t>iRadar</a:t>
            </a:r>
            <a:r>
              <a:rPr lang="en-US" altLang="zh-CN" sz="1200" dirty="0" smtClean="0">
                <a:solidFill>
                  <a:srgbClr val="000000"/>
                </a:solidFill>
                <a:latin typeface="微软雅黑" panose="020B0503020204020204" pitchFamily="34" charset="-122"/>
                <a:ea typeface="微软雅黑" panose="020B0503020204020204" pitchFamily="34" charset="-122"/>
              </a:rPr>
              <a:t> Web</a:t>
            </a:r>
            <a:r>
              <a:rPr lang="zh-CN" altLang="en-US" sz="1200" dirty="0" smtClean="0">
                <a:solidFill>
                  <a:srgbClr val="000000"/>
                </a:solidFill>
                <a:latin typeface="微软雅黑" panose="020B0503020204020204" pitchFamily="34" charset="-122"/>
                <a:ea typeface="微软雅黑" panose="020B0503020204020204" pitchFamily="34" charset="-122"/>
              </a:rPr>
              <a:t>上创建一个关联规则</a:t>
            </a:r>
            <a:endParaRPr lang="zh-CN" altLang="en-US" sz="1200" dirty="0">
              <a:solidFill>
                <a:srgbClr val="000000"/>
              </a:solidFill>
              <a:latin typeface="微软雅黑" panose="020B0503020204020204" pitchFamily="34" charset="-122"/>
              <a:ea typeface="微软雅黑" panose="020B0503020204020204" pitchFamily="34" charset="-122"/>
            </a:endParaRPr>
          </a:p>
        </p:txBody>
      </p:sp>
      <p:pic>
        <p:nvPicPr>
          <p:cNvPr id="111" name="Picture 5"/>
          <p:cNvPicPr>
            <a:picLocks noChangeAspect="1" noChangeArrowheads="1"/>
          </p:cNvPicPr>
          <p:nvPr/>
        </p:nvPicPr>
        <p:blipFill>
          <a:blip r:embed="rId2" cstate="print"/>
          <a:srcRect/>
          <a:stretch>
            <a:fillRect/>
          </a:stretch>
        </p:blipFill>
        <p:spPr bwMode="auto">
          <a:xfrm>
            <a:off x="2280551" y="3153757"/>
            <a:ext cx="307215" cy="365733"/>
          </a:xfrm>
          <a:prstGeom prst="rect">
            <a:avLst/>
          </a:prstGeom>
          <a:noFill/>
          <a:ln w="9525">
            <a:noFill/>
            <a:miter lim="800000"/>
            <a:headEnd/>
            <a:tailEnd/>
          </a:ln>
          <a:effectLst/>
        </p:spPr>
      </p:pic>
      <p:sp>
        <p:nvSpPr>
          <p:cNvPr id="112" name="Rectangle 22"/>
          <p:cNvSpPr>
            <a:spLocks noChangeArrowheads="1"/>
          </p:cNvSpPr>
          <p:nvPr/>
        </p:nvSpPr>
        <p:spPr bwMode="auto">
          <a:xfrm>
            <a:off x="2168576" y="3764361"/>
            <a:ext cx="721582" cy="553998"/>
          </a:xfrm>
          <a:prstGeom prst="rect">
            <a:avLst/>
          </a:prstGeom>
          <a:noFill/>
          <a:ln w="9525" algn="ctr">
            <a:noFill/>
            <a:miter lim="800000"/>
          </a:ln>
        </p:spPr>
        <p:txBody>
          <a:bodyPr wrap="square" lIns="0" tIns="0" rIns="0" bIns="0">
            <a:spAutoFit/>
          </a:bodyPr>
          <a:lstStyle/>
          <a:p>
            <a:pPr defTabSz="1809750"/>
            <a:r>
              <a:rPr lang="zh-CN" altLang="en-US" sz="1200" dirty="0" smtClean="0">
                <a:solidFill>
                  <a:srgbClr val="000000"/>
                </a:solidFill>
                <a:latin typeface="微软雅黑" panose="020B0503020204020204" pitchFamily="34" charset="-122"/>
                <a:ea typeface="微软雅黑" panose="020B0503020204020204" pitchFamily="34" charset="-122"/>
              </a:rPr>
              <a:t>②将动作关联到关联规则上</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113" name="右箭头 50"/>
          <p:cNvSpPr>
            <a:spLocks noChangeArrowheads="1"/>
          </p:cNvSpPr>
          <p:nvPr/>
        </p:nvSpPr>
        <p:spPr bwMode="auto">
          <a:xfrm>
            <a:off x="2872019" y="3145774"/>
            <a:ext cx="511627" cy="362828"/>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endParaRPr lang="zh-CN" altLang="en-US" sz="1200" b="1" dirty="0">
              <a:latin typeface="微软雅黑" panose="020B0503020204020204" pitchFamily="34" charset="-122"/>
              <a:ea typeface="微软雅黑" panose="020B0503020204020204" pitchFamily="34" charset="-122"/>
            </a:endParaRPr>
          </a:p>
        </p:txBody>
      </p:sp>
      <p:grpSp>
        <p:nvGrpSpPr>
          <p:cNvPr id="4" name="组合 384"/>
          <p:cNvGrpSpPr/>
          <p:nvPr/>
        </p:nvGrpSpPr>
        <p:grpSpPr>
          <a:xfrm>
            <a:off x="3505103" y="3145238"/>
            <a:ext cx="412697" cy="346624"/>
            <a:chOff x="11403384" y="-1648223"/>
            <a:chExt cx="613895" cy="506305"/>
          </a:xfrm>
          <a:solidFill>
            <a:srgbClr val="C00000"/>
          </a:solidFill>
        </p:grpSpPr>
        <p:sp>
          <p:nvSpPr>
            <p:cNvPr id="115" name="Freeform 62"/>
            <p:cNvSpPr/>
            <p:nvPr/>
          </p:nvSpPr>
          <p:spPr bwMode="auto">
            <a:xfrm>
              <a:off x="11403384" y="-1483674"/>
              <a:ext cx="493647" cy="341756"/>
            </a:xfrm>
            <a:custGeom>
              <a:avLst/>
              <a:gdLst/>
              <a:ahLst/>
              <a:cxnLst>
                <a:cxn ang="0">
                  <a:pos x="100" y="78"/>
                </a:cxn>
                <a:cxn ang="0">
                  <a:pos x="100" y="78"/>
                </a:cxn>
                <a:cxn ang="0">
                  <a:pos x="90" y="78"/>
                </a:cxn>
                <a:cxn ang="0">
                  <a:pos x="80" y="74"/>
                </a:cxn>
                <a:cxn ang="0">
                  <a:pos x="72" y="70"/>
                </a:cxn>
                <a:cxn ang="0">
                  <a:pos x="66" y="64"/>
                </a:cxn>
                <a:cxn ang="0">
                  <a:pos x="66" y="64"/>
                </a:cxn>
                <a:cxn ang="0">
                  <a:pos x="60" y="58"/>
                </a:cxn>
                <a:cxn ang="0">
                  <a:pos x="56" y="52"/>
                </a:cxn>
                <a:cxn ang="0">
                  <a:pos x="52" y="36"/>
                </a:cxn>
                <a:cxn ang="0">
                  <a:pos x="72" y="36"/>
                </a:cxn>
                <a:cxn ang="0">
                  <a:pos x="36" y="0"/>
                </a:cxn>
                <a:cxn ang="0">
                  <a:pos x="0" y="36"/>
                </a:cxn>
                <a:cxn ang="0">
                  <a:pos x="20" y="36"/>
                </a:cxn>
                <a:cxn ang="0">
                  <a:pos x="20" y="36"/>
                </a:cxn>
                <a:cxn ang="0">
                  <a:pos x="22" y="50"/>
                </a:cxn>
                <a:cxn ang="0">
                  <a:pos x="28" y="64"/>
                </a:cxn>
                <a:cxn ang="0">
                  <a:pos x="34" y="76"/>
                </a:cxn>
                <a:cxn ang="0">
                  <a:pos x="44" y="86"/>
                </a:cxn>
                <a:cxn ang="0">
                  <a:pos x="44" y="86"/>
                </a:cxn>
                <a:cxn ang="0">
                  <a:pos x="56" y="96"/>
                </a:cxn>
                <a:cxn ang="0">
                  <a:pos x="68" y="102"/>
                </a:cxn>
                <a:cxn ang="0">
                  <a:pos x="84" y="108"/>
                </a:cxn>
                <a:cxn ang="0">
                  <a:pos x="100" y="108"/>
                </a:cxn>
                <a:cxn ang="0">
                  <a:pos x="100" y="108"/>
                </a:cxn>
                <a:cxn ang="0">
                  <a:pos x="114" y="108"/>
                </a:cxn>
                <a:cxn ang="0">
                  <a:pos x="130" y="104"/>
                </a:cxn>
                <a:cxn ang="0">
                  <a:pos x="144" y="96"/>
                </a:cxn>
                <a:cxn ang="0">
                  <a:pos x="156" y="86"/>
                </a:cxn>
                <a:cxn ang="0">
                  <a:pos x="134" y="64"/>
                </a:cxn>
                <a:cxn ang="0">
                  <a:pos x="134" y="64"/>
                </a:cxn>
                <a:cxn ang="0">
                  <a:pos x="126" y="70"/>
                </a:cxn>
                <a:cxn ang="0">
                  <a:pos x="118" y="74"/>
                </a:cxn>
                <a:cxn ang="0">
                  <a:pos x="108" y="78"/>
                </a:cxn>
                <a:cxn ang="0">
                  <a:pos x="100" y="78"/>
                </a:cxn>
                <a:cxn ang="0">
                  <a:pos x="100" y="78"/>
                </a:cxn>
              </a:cxnLst>
              <a:rect l="0" t="0" r="r" b="b"/>
              <a:pathLst>
                <a:path w="156" h="108">
                  <a:moveTo>
                    <a:pt x="100" y="78"/>
                  </a:moveTo>
                  <a:lnTo>
                    <a:pt x="100" y="78"/>
                  </a:lnTo>
                  <a:lnTo>
                    <a:pt x="90" y="78"/>
                  </a:lnTo>
                  <a:lnTo>
                    <a:pt x="80" y="74"/>
                  </a:lnTo>
                  <a:lnTo>
                    <a:pt x="72" y="70"/>
                  </a:lnTo>
                  <a:lnTo>
                    <a:pt x="66" y="64"/>
                  </a:lnTo>
                  <a:lnTo>
                    <a:pt x="66" y="64"/>
                  </a:lnTo>
                  <a:lnTo>
                    <a:pt x="60" y="58"/>
                  </a:lnTo>
                  <a:lnTo>
                    <a:pt x="56" y="52"/>
                  </a:lnTo>
                  <a:lnTo>
                    <a:pt x="52" y="36"/>
                  </a:lnTo>
                  <a:lnTo>
                    <a:pt x="72" y="36"/>
                  </a:lnTo>
                  <a:lnTo>
                    <a:pt x="36" y="0"/>
                  </a:lnTo>
                  <a:lnTo>
                    <a:pt x="0" y="36"/>
                  </a:lnTo>
                  <a:lnTo>
                    <a:pt x="20" y="36"/>
                  </a:lnTo>
                  <a:lnTo>
                    <a:pt x="20" y="36"/>
                  </a:lnTo>
                  <a:lnTo>
                    <a:pt x="22" y="50"/>
                  </a:lnTo>
                  <a:lnTo>
                    <a:pt x="28" y="64"/>
                  </a:lnTo>
                  <a:lnTo>
                    <a:pt x="34" y="76"/>
                  </a:lnTo>
                  <a:lnTo>
                    <a:pt x="44" y="86"/>
                  </a:lnTo>
                  <a:lnTo>
                    <a:pt x="44" y="86"/>
                  </a:lnTo>
                  <a:lnTo>
                    <a:pt x="56" y="96"/>
                  </a:lnTo>
                  <a:lnTo>
                    <a:pt x="68" y="102"/>
                  </a:lnTo>
                  <a:lnTo>
                    <a:pt x="84" y="108"/>
                  </a:lnTo>
                  <a:lnTo>
                    <a:pt x="100" y="108"/>
                  </a:lnTo>
                  <a:lnTo>
                    <a:pt x="100" y="108"/>
                  </a:lnTo>
                  <a:lnTo>
                    <a:pt x="114" y="108"/>
                  </a:lnTo>
                  <a:lnTo>
                    <a:pt x="130" y="104"/>
                  </a:lnTo>
                  <a:lnTo>
                    <a:pt x="144" y="96"/>
                  </a:lnTo>
                  <a:lnTo>
                    <a:pt x="156" y="86"/>
                  </a:lnTo>
                  <a:lnTo>
                    <a:pt x="134" y="64"/>
                  </a:lnTo>
                  <a:lnTo>
                    <a:pt x="134" y="64"/>
                  </a:lnTo>
                  <a:lnTo>
                    <a:pt x="126" y="70"/>
                  </a:lnTo>
                  <a:lnTo>
                    <a:pt x="118" y="74"/>
                  </a:lnTo>
                  <a:lnTo>
                    <a:pt x="108" y="78"/>
                  </a:lnTo>
                  <a:lnTo>
                    <a:pt x="100" y="78"/>
                  </a:lnTo>
                  <a:lnTo>
                    <a:pt x="100" y="78"/>
                  </a:lnTo>
                  <a:close/>
                </a:path>
              </a:pathLst>
            </a:custGeom>
            <a:grpFill/>
            <a:ln w="9525">
              <a:solidFill>
                <a:srgbClr val="C00000"/>
              </a:solidFill>
              <a:round/>
            </a:ln>
          </p:spPr>
          <p:txBody>
            <a:bodyPr vert="horz" wrap="square" lIns="91440" tIns="45720" rIns="91440" bIns="45720" numCol="1" anchor="t" anchorCtr="0" compatLnSpc="1"/>
            <a:lstStyle/>
            <a:p>
              <a:endParaRPr lang="zh-CN" altLang="en-US"/>
            </a:p>
          </p:txBody>
        </p:sp>
        <p:sp>
          <p:nvSpPr>
            <p:cNvPr id="116" name="Freeform 63"/>
            <p:cNvSpPr/>
            <p:nvPr/>
          </p:nvSpPr>
          <p:spPr bwMode="auto">
            <a:xfrm>
              <a:off x="11542618" y="-1648223"/>
              <a:ext cx="474661" cy="322769"/>
            </a:xfrm>
            <a:custGeom>
              <a:avLst/>
              <a:gdLst/>
              <a:ahLst/>
              <a:cxnLst>
                <a:cxn ang="0">
                  <a:pos x="22" y="44"/>
                </a:cxn>
                <a:cxn ang="0">
                  <a:pos x="22" y="44"/>
                </a:cxn>
                <a:cxn ang="0">
                  <a:pos x="28" y="38"/>
                </a:cxn>
                <a:cxn ang="0">
                  <a:pos x="36" y="34"/>
                </a:cxn>
                <a:cxn ang="0">
                  <a:pos x="44" y="32"/>
                </a:cxn>
                <a:cxn ang="0">
                  <a:pos x="54" y="30"/>
                </a:cxn>
                <a:cxn ang="0">
                  <a:pos x="54" y="30"/>
                </a:cxn>
                <a:cxn ang="0">
                  <a:pos x="62" y="30"/>
                </a:cxn>
                <a:cxn ang="0">
                  <a:pos x="70" y="32"/>
                </a:cxn>
                <a:cxn ang="0">
                  <a:pos x="78" y="36"/>
                </a:cxn>
                <a:cxn ang="0">
                  <a:pos x="84" y="40"/>
                </a:cxn>
                <a:cxn ang="0">
                  <a:pos x="90" y="46"/>
                </a:cxn>
                <a:cxn ang="0">
                  <a:pos x="96" y="54"/>
                </a:cxn>
                <a:cxn ang="0">
                  <a:pos x="98" y="62"/>
                </a:cxn>
                <a:cxn ang="0">
                  <a:pos x="100" y="70"/>
                </a:cxn>
                <a:cxn ang="0">
                  <a:pos x="82" y="70"/>
                </a:cxn>
                <a:cxn ang="0">
                  <a:pos x="118" y="102"/>
                </a:cxn>
                <a:cxn ang="0">
                  <a:pos x="150" y="68"/>
                </a:cxn>
                <a:cxn ang="0">
                  <a:pos x="130" y="68"/>
                </a:cxn>
                <a:cxn ang="0">
                  <a:pos x="130" y="68"/>
                </a:cxn>
                <a:cxn ang="0">
                  <a:pos x="126" y="54"/>
                </a:cxn>
                <a:cxn ang="0">
                  <a:pos x="122" y="40"/>
                </a:cxn>
                <a:cxn ang="0">
                  <a:pos x="114" y="30"/>
                </a:cxn>
                <a:cxn ang="0">
                  <a:pos x="104" y="20"/>
                </a:cxn>
                <a:cxn ang="0">
                  <a:pos x="94" y="10"/>
                </a:cxn>
                <a:cxn ang="0">
                  <a:pos x="80" y="6"/>
                </a:cxn>
                <a:cxn ang="0">
                  <a:pos x="66" y="2"/>
                </a:cxn>
                <a:cxn ang="0">
                  <a:pos x="52" y="0"/>
                </a:cxn>
                <a:cxn ang="0">
                  <a:pos x="52" y="0"/>
                </a:cxn>
                <a:cxn ang="0">
                  <a:pos x="38" y="4"/>
                </a:cxn>
                <a:cxn ang="0">
                  <a:pos x="24" y="8"/>
                </a:cxn>
                <a:cxn ang="0">
                  <a:pos x="12" y="16"/>
                </a:cxn>
                <a:cxn ang="0">
                  <a:pos x="0" y="26"/>
                </a:cxn>
                <a:cxn ang="0">
                  <a:pos x="22" y="44"/>
                </a:cxn>
              </a:cxnLst>
              <a:rect l="0" t="0" r="r" b="b"/>
              <a:pathLst>
                <a:path w="150" h="102">
                  <a:moveTo>
                    <a:pt x="22" y="44"/>
                  </a:moveTo>
                  <a:lnTo>
                    <a:pt x="22" y="44"/>
                  </a:lnTo>
                  <a:lnTo>
                    <a:pt x="28" y="38"/>
                  </a:lnTo>
                  <a:lnTo>
                    <a:pt x="36" y="34"/>
                  </a:lnTo>
                  <a:lnTo>
                    <a:pt x="44" y="32"/>
                  </a:lnTo>
                  <a:lnTo>
                    <a:pt x="54" y="30"/>
                  </a:lnTo>
                  <a:lnTo>
                    <a:pt x="54" y="30"/>
                  </a:lnTo>
                  <a:lnTo>
                    <a:pt x="62" y="30"/>
                  </a:lnTo>
                  <a:lnTo>
                    <a:pt x="70" y="32"/>
                  </a:lnTo>
                  <a:lnTo>
                    <a:pt x="78" y="36"/>
                  </a:lnTo>
                  <a:lnTo>
                    <a:pt x="84" y="40"/>
                  </a:lnTo>
                  <a:lnTo>
                    <a:pt x="90" y="46"/>
                  </a:lnTo>
                  <a:lnTo>
                    <a:pt x="96" y="54"/>
                  </a:lnTo>
                  <a:lnTo>
                    <a:pt x="98" y="62"/>
                  </a:lnTo>
                  <a:lnTo>
                    <a:pt x="100" y="70"/>
                  </a:lnTo>
                  <a:lnTo>
                    <a:pt x="82" y="70"/>
                  </a:lnTo>
                  <a:lnTo>
                    <a:pt x="118" y="102"/>
                  </a:lnTo>
                  <a:lnTo>
                    <a:pt x="150" y="68"/>
                  </a:lnTo>
                  <a:lnTo>
                    <a:pt x="130" y="68"/>
                  </a:lnTo>
                  <a:lnTo>
                    <a:pt x="130" y="68"/>
                  </a:lnTo>
                  <a:lnTo>
                    <a:pt x="126" y="54"/>
                  </a:lnTo>
                  <a:lnTo>
                    <a:pt x="122" y="40"/>
                  </a:lnTo>
                  <a:lnTo>
                    <a:pt x="114" y="30"/>
                  </a:lnTo>
                  <a:lnTo>
                    <a:pt x="104" y="20"/>
                  </a:lnTo>
                  <a:lnTo>
                    <a:pt x="94" y="10"/>
                  </a:lnTo>
                  <a:lnTo>
                    <a:pt x="80" y="6"/>
                  </a:lnTo>
                  <a:lnTo>
                    <a:pt x="66" y="2"/>
                  </a:lnTo>
                  <a:lnTo>
                    <a:pt x="52" y="0"/>
                  </a:lnTo>
                  <a:lnTo>
                    <a:pt x="52" y="0"/>
                  </a:lnTo>
                  <a:lnTo>
                    <a:pt x="38" y="4"/>
                  </a:lnTo>
                  <a:lnTo>
                    <a:pt x="24" y="8"/>
                  </a:lnTo>
                  <a:lnTo>
                    <a:pt x="12" y="16"/>
                  </a:lnTo>
                  <a:lnTo>
                    <a:pt x="0" y="26"/>
                  </a:lnTo>
                  <a:lnTo>
                    <a:pt x="22" y="44"/>
                  </a:lnTo>
                  <a:close/>
                </a:path>
              </a:pathLst>
            </a:custGeom>
            <a:grpFill/>
            <a:ln w="9525">
              <a:solidFill>
                <a:srgbClr val="C00000"/>
              </a:solidFill>
              <a:round/>
            </a:ln>
          </p:spPr>
          <p:txBody>
            <a:bodyPr vert="horz" wrap="square" lIns="91440" tIns="45720" rIns="91440" bIns="45720" numCol="1" anchor="t" anchorCtr="0" compatLnSpc="1"/>
            <a:lstStyle/>
            <a:p>
              <a:endParaRPr lang="zh-CN" altLang="en-US"/>
            </a:p>
          </p:txBody>
        </p:sp>
      </p:grpSp>
      <p:sp>
        <p:nvSpPr>
          <p:cNvPr id="117" name="Rectangle 22"/>
          <p:cNvSpPr>
            <a:spLocks noChangeArrowheads="1"/>
          </p:cNvSpPr>
          <p:nvPr/>
        </p:nvSpPr>
        <p:spPr bwMode="auto">
          <a:xfrm>
            <a:off x="3474865" y="3735332"/>
            <a:ext cx="968324" cy="553998"/>
          </a:xfrm>
          <a:prstGeom prst="rect">
            <a:avLst/>
          </a:prstGeom>
          <a:noFill/>
          <a:ln w="9525" algn="ctr">
            <a:noFill/>
            <a:miter lim="800000"/>
          </a:ln>
        </p:spPr>
        <p:txBody>
          <a:bodyPr wrap="square" lIns="0" tIns="0" rIns="0" bIns="0">
            <a:spAutoFit/>
          </a:bodyPr>
          <a:lstStyle/>
          <a:p>
            <a:pPr defTabSz="1809750"/>
            <a:r>
              <a:rPr lang="zh-CN" altLang="en-US" sz="1200" dirty="0" smtClean="0">
                <a:solidFill>
                  <a:srgbClr val="000000"/>
                </a:solidFill>
                <a:latin typeface="微软雅黑" panose="020B0503020204020204" pitchFamily="34" charset="-122"/>
                <a:ea typeface="微软雅黑" panose="020B0503020204020204" pitchFamily="34" charset="-122"/>
              </a:rPr>
              <a:t>③将关联规则部署到关联分析引擎上</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119" name="下箭头 175"/>
          <p:cNvSpPr>
            <a:spLocks noChangeArrowheads="1"/>
          </p:cNvSpPr>
          <p:nvPr/>
        </p:nvSpPr>
        <p:spPr bwMode="auto">
          <a:xfrm>
            <a:off x="3582131" y="2072640"/>
            <a:ext cx="221773" cy="938783"/>
          </a:xfrm>
          <a:prstGeom prst="downArrow">
            <a:avLst>
              <a:gd name="adj1" fmla="val 57296"/>
              <a:gd name="adj2" fmla="val 49856"/>
            </a:avLst>
          </a:prstGeom>
          <a:solidFill>
            <a:schemeClr val="accent1">
              <a:lumMod val="75000"/>
            </a:schemeClr>
          </a:solidFill>
          <a:ln w="9525">
            <a:noFill/>
            <a:miter lim="800000"/>
          </a:ln>
        </p:spPr>
        <p:txBody>
          <a:bodyPr anchor="ctr"/>
          <a:lstStyle/>
          <a:p>
            <a:pPr algn="ctr"/>
            <a:r>
              <a:rPr lang="zh-CN" altLang="en-US" sz="1200" b="1" dirty="0" smtClean="0">
                <a:latin typeface="微软雅黑" panose="020B0503020204020204" pitchFamily="34" charset="-122"/>
                <a:ea typeface="微软雅黑" panose="020B0503020204020204" pitchFamily="34" charset="-122"/>
              </a:rPr>
              <a:t>采集日志</a:t>
            </a:r>
            <a:endParaRPr lang="zh-CN" altLang="en-US" sz="1200" b="1" dirty="0">
              <a:latin typeface="微软雅黑" panose="020B0503020204020204" pitchFamily="34" charset="-122"/>
              <a:ea typeface="微软雅黑" panose="020B0503020204020204" pitchFamily="34" charset="-122"/>
            </a:endParaRPr>
          </a:p>
        </p:txBody>
      </p:sp>
      <p:sp>
        <p:nvSpPr>
          <p:cNvPr id="120" name="Rectangle 22"/>
          <p:cNvSpPr>
            <a:spLocks noChangeArrowheads="1"/>
          </p:cNvSpPr>
          <p:nvPr/>
        </p:nvSpPr>
        <p:spPr bwMode="auto">
          <a:xfrm>
            <a:off x="3803913" y="2402075"/>
            <a:ext cx="968324" cy="184666"/>
          </a:xfrm>
          <a:prstGeom prst="rect">
            <a:avLst/>
          </a:prstGeom>
          <a:noFill/>
          <a:ln w="9525" algn="ctr">
            <a:noFill/>
            <a:miter lim="800000"/>
          </a:ln>
        </p:spPr>
        <p:txBody>
          <a:bodyPr wrap="square" lIns="0" tIns="0" rIns="0" bIns="0">
            <a:spAutoFit/>
          </a:bodyPr>
          <a:lstStyle/>
          <a:p>
            <a:pPr defTabSz="1809750"/>
            <a:r>
              <a:rPr lang="zh-CN" altLang="en-US" sz="1200" dirty="0" smtClean="0">
                <a:solidFill>
                  <a:srgbClr val="000000"/>
                </a:solidFill>
                <a:latin typeface="微软雅黑" panose="020B0503020204020204" pitchFamily="34" charset="-122"/>
                <a:ea typeface="微软雅黑" panose="020B0503020204020204" pitchFamily="34" charset="-122"/>
              </a:rPr>
              <a:t>④监控事件</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121" name="矩形 120"/>
          <p:cNvSpPr/>
          <p:nvPr/>
        </p:nvSpPr>
        <p:spPr bwMode="auto">
          <a:xfrm>
            <a:off x="3949702" y="3203804"/>
            <a:ext cx="945684" cy="304800"/>
          </a:xfrm>
          <a:prstGeom prst="rect">
            <a:avLst/>
          </a:prstGeom>
          <a:solidFill>
            <a:schemeClr val="accent1">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lstStyle/>
          <a:p>
            <a:pPr>
              <a:buClr>
                <a:srgbClr val="CC9900"/>
              </a:buClr>
            </a:pPr>
            <a:r>
              <a:rPr lang="zh-CN" altLang="en-US" sz="1200" dirty="0" smtClean="0">
                <a:latin typeface="微软雅黑" panose="020B0503020204020204" pitchFamily="34" charset="-122"/>
                <a:ea typeface="微软雅黑" panose="020B0503020204020204" pitchFamily="34" charset="-122"/>
              </a:rPr>
              <a:t>⑤触发规则</a:t>
            </a:r>
            <a:endParaRPr kumimoji="0" lang="zh-CN" altLang="en-US" sz="120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122" name="圆角右箭头 121"/>
          <p:cNvSpPr/>
          <p:nvPr/>
        </p:nvSpPr>
        <p:spPr bwMode="auto">
          <a:xfrm>
            <a:off x="4806047" y="2743199"/>
            <a:ext cx="368120" cy="464144"/>
          </a:xfrm>
          <a:prstGeom prst="bentArrow">
            <a:avLst>
              <a:gd name="adj1" fmla="val 25000"/>
              <a:gd name="adj2" fmla="val 25000"/>
              <a:gd name="adj3" fmla="val 25000"/>
              <a:gd name="adj4" fmla="val 43750"/>
            </a:avLst>
          </a:prstGeom>
          <a:solidFill>
            <a:schemeClr val="accent1">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endParaRPr>
          </a:p>
        </p:txBody>
      </p:sp>
      <p:sp>
        <p:nvSpPr>
          <p:cNvPr id="123" name="圆角右箭头 122"/>
          <p:cNvSpPr/>
          <p:nvPr/>
        </p:nvSpPr>
        <p:spPr bwMode="auto">
          <a:xfrm flipV="1">
            <a:off x="4798789" y="3486832"/>
            <a:ext cx="375377" cy="416094"/>
          </a:xfrm>
          <a:prstGeom prst="bentArrow">
            <a:avLst/>
          </a:prstGeom>
          <a:solidFill>
            <a:schemeClr val="accent1">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124" name="Rectangle 22"/>
          <p:cNvSpPr>
            <a:spLocks noChangeArrowheads="1"/>
          </p:cNvSpPr>
          <p:nvPr/>
        </p:nvSpPr>
        <p:spPr bwMode="auto">
          <a:xfrm>
            <a:off x="5187727" y="2677647"/>
            <a:ext cx="619982" cy="338554"/>
          </a:xfrm>
          <a:prstGeom prst="rect">
            <a:avLst/>
          </a:prstGeom>
          <a:noFill/>
          <a:ln w="9525" algn="ctr">
            <a:noFill/>
            <a:miter lim="800000"/>
          </a:ln>
        </p:spPr>
        <p:txBody>
          <a:bodyPr wrap="square" lIns="0" tIns="0" rIns="0" bIns="0">
            <a:spAutoFit/>
          </a:bodyPr>
          <a:lstStyle/>
          <a:p>
            <a:pPr defTabSz="1809750"/>
            <a:r>
              <a:rPr lang="zh-CN" altLang="en-US" sz="1100" b="1" dirty="0" smtClean="0">
                <a:solidFill>
                  <a:srgbClr val="000000"/>
                </a:solidFill>
                <a:latin typeface="微软雅黑" panose="020B0503020204020204" pitchFamily="34" charset="-122"/>
                <a:ea typeface="微软雅黑" panose="020B0503020204020204" pitchFamily="34" charset="-122"/>
              </a:rPr>
              <a:t>产生安全事件</a:t>
            </a:r>
            <a:endParaRPr lang="zh-CN" altLang="en-US" sz="1100" b="1" dirty="0">
              <a:solidFill>
                <a:srgbClr val="000000"/>
              </a:solidFill>
              <a:latin typeface="微软雅黑" panose="020B0503020204020204" pitchFamily="34" charset="-122"/>
              <a:ea typeface="微软雅黑" panose="020B0503020204020204" pitchFamily="34" charset="-122"/>
            </a:endParaRPr>
          </a:p>
        </p:txBody>
      </p:sp>
      <p:sp>
        <p:nvSpPr>
          <p:cNvPr id="125" name="Rectangle 22"/>
          <p:cNvSpPr>
            <a:spLocks noChangeArrowheads="1"/>
          </p:cNvSpPr>
          <p:nvPr/>
        </p:nvSpPr>
        <p:spPr bwMode="auto">
          <a:xfrm>
            <a:off x="5169853" y="3727099"/>
            <a:ext cx="584179" cy="169277"/>
          </a:xfrm>
          <a:prstGeom prst="rect">
            <a:avLst/>
          </a:prstGeom>
          <a:noFill/>
          <a:ln w="9525" algn="ctr">
            <a:noFill/>
            <a:miter lim="800000"/>
          </a:ln>
        </p:spPr>
        <p:txBody>
          <a:bodyPr wrap="square" lIns="0" tIns="0" rIns="0" bIns="0">
            <a:spAutoFit/>
          </a:bodyPr>
          <a:lstStyle/>
          <a:p>
            <a:pPr defTabSz="1809750"/>
            <a:r>
              <a:rPr lang="zh-CN" altLang="en-US" sz="1100" b="1" dirty="0" smtClean="0">
                <a:solidFill>
                  <a:srgbClr val="000000"/>
                </a:solidFill>
                <a:latin typeface="微软雅黑" panose="020B0503020204020204" pitchFamily="34" charset="-122"/>
                <a:ea typeface="微软雅黑" panose="020B0503020204020204" pitchFamily="34" charset="-122"/>
              </a:rPr>
              <a:t>动作执行</a:t>
            </a:r>
            <a:endParaRPr lang="zh-CN" altLang="en-US" sz="1100" b="1" dirty="0">
              <a:solidFill>
                <a:srgbClr val="000000"/>
              </a:solidFill>
              <a:latin typeface="微软雅黑" panose="020B0503020204020204" pitchFamily="34" charset="-122"/>
              <a:ea typeface="微软雅黑" panose="020B0503020204020204" pitchFamily="34" charset="-122"/>
            </a:endParaRPr>
          </a:p>
        </p:txBody>
      </p:sp>
      <p:pic>
        <p:nvPicPr>
          <p:cNvPr id="127" name="Picture 142"/>
          <p:cNvPicPr>
            <a:picLocks noChangeAspect="1" noChangeArrowheads="1"/>
          </p:cNvPicPr>
          <p:nvPr/>
        </p:nvPicPr>
        <p:blipFill>
          <a:blip r:embed="rId1" cstate="print"/>
          <a:srcRect/>
          <a:stretch>
            <a:fillRect/>
          </a:stretch>
        </p:blipFill>
        <p:spPr bwMode="auto">
          <a:xfrm>
            <a:off x="1370321" y="1020557"/>
            <a:ext cx="467486" cy="326023"/>
          </a:xfrm>
          <a:prstGeom prst="rect">
            <a:avLst/>
          </a:prstGeom>
          <a:solidFill>
            <a:srgbClr val="FFFF00"/>
          </a:solidFill>
          <a:ln w="12700" cap="rnd">
            <a:noFill/>
            <a:prstDash val="sysDot"/>
            <a:miter lim="800000"/>
            <a:headEnd/>
            <a:tailEnd/>
          </a:ln>
          <a:effectLst>
            <a:outerShdw dist="35921" dir="2700000" algn="ctr" rotWithShape="0">
              <a:schemeClr val="bg2"/>
            </a:outerShdw>
          </a:effectLst>
        </p:spPr>
      </p:pic>
      <p:graphicFrame>
        <p:nvGraphicFramePr>
          <p:cNvPr id="1026" name="Object 2"/>
          <p:cNvGraphicFramePr>
            <a:graphicFrameLocks noChangeAspect="1"/>
          </p:cNvGraphicFramePr>
          <p:nvPr/>
        </p:nvGraphicFramePr>
        <p:xfrm>
          <a:off x="860503" y="860656"/>
          <a:ext cx="635000" cy="609600"/>
        </p:xfrm>
        <a:graphic>
          <a:graphicData uri="http://schemas.openxmlformats.org/presentationml/2006/ole">
            <mc:AlternateContent xmlns:mc="http://schemas.openxmlformats.org/markup-compatibility/2006">
              <mc:Choice xmlns:v="urn:schemas-microsoft-com:vml" Requires="v">
                <p:oleObj spid="_x0000_s1025" name="CorelDRAW" r:id="rId3" imgW="2552065" imgH="2411730" progId="">
                  <p:embed/>
                </p:oleObj>
              </mc:Choice>
              <mc:Fallback>
                <p:oleObj name="CorelDRAW" r:id="rId3" imgW="2552065" imgH="2411730" progId="">
                  <p:embed/>
                  <p:pic>
                    <p:nvPicPr>
                      <p:cNvPr id="0" name="图片 1024"/>
                      <p:cNvPicPr>
                        <a:picLocks noChangeAspect="1"/>
                      </p:cNvPicPr>
                      <p:nvPr/>
                    </p:nvPicPr>
                    <p:blipFill>
                      <a:blip r:embed="rId4"/>
                      <a:stretch>
                        <a:fillRect/>
                      </a:stretch>
                    </p:blipFill>
                    <p:spPr>
                      <a:xfrm>
                        <a:off x="860503" y="860656"/>
                        <a:ext cx="635000" cy="609600"/>
                      </a:xfrm>
                      <a:prstGeom prst="rect">
                        <a:avLst/>
                      </a:prstGeom>
                      <a:noFill/>
                      <a:ln w="9525">
                        <a:noFill/>
                      </a:ln>
                    </p:spPr>
                  </p:pic>
                </p:oleObj>
              </mc:Fallback>
            </mc:AlternateContent>
          </a:graphicData>
        </a:graphic>
      </p:graphicFrame>
      <p:sp>
        <p:nvSpPr>
          <p:cNvPr id="128" name="Rectangle 22"/>
          <p:cNvSpPr>
            <a:spLocks noChangeArrowheads="1"/>
          </p:cNvSpPr>
          <p:nvPr/>
        </p:nvSpPr>
        <p:spPr bwMode="auto">
          <a:xfrm>
            <a:off x="1372633" y="1423026"/>
            <a:ext cx="1749708" cy="553998"/>
          </a:xfrm>
          <a:prstGeom prst="rect">
            <a:avLst/>
          </a:prstGeom>
          <a:noFill/>
          <a:ln w="9525" algn="ctr">
            <a:noFill/>
            <a:miter lim="800000"/>
          </a:ln>
        </p:spPr>
        <p:txBody>
          <a:bodyPr wrap="square" lIns="0" tIns="0" rIns="0" bIns="0">
            <a:spAutoFit/>
          </a:bodyPr>
          <a:lstStyle/>
          <a:p>
            <a:pPr defTabSz="1809750"/>
            <a:r>
              <a:rPr lang="zh-CN" altLang="en-US" sz="1200" dirty="0" smtClean="0">
                <a:solidFill>
                  <a:srgbClr val="000000"/>
                </a:solidFill>
                <a:latin typeface="微软雅黑" panose="020B0503020204020204" pitchFamily="34" charset="-122"/>
                <a:ea typeface="微软雅黑" panose="020B0503020204020204" pitchFamily="34" charset="-122"/>
              </a:rPr>
              <a:t>安防专家针对某安全事件梳理出网络和安全设备产生的日志和发生顺序</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129" name="下箭头 175"/>
          <p:cNvSpPr>
            <a:spLocks noChangeArrowheads="1"/>
          </p:cNvSpPr>
          <p:nvPr/>
        </p:nvSpPr>
        <p:spPr bwMode="auto">
          <a:xfrm>
            <a:off x="1029963" y="1718834"/>
            <a:ext cx="207822" cy="1180481"/>
          </a:xfrm>
          <a:prstGeom prst="downArrow">
            <a:avLst>
              <a:gd name="adj1" fmla="val 57296"/>
              <a:gd name="adj2" fmla="val 49856"/>
            </a:avLst>
          </a:prstGeom>
          <a:solidFill>
            <a:schemeClr val="accent1">
              <a:lumMod val="75000"/>
            </a:schemeClr>
          </a:solidFill>
          <a:ln w="9525">
            <a:noFill/>
            <a:miter lim="800000"/>
          </a:ln>
        </p:spPr>
        <p:txBody>
          <a:bodyPr anchor="ctr"/>
          <a:lstStyle/>
          <a:p>
            <a:pPr algn="ctr"/>
            <a:endParaRPr lang="zh-CN" altLang="en-US" sz="1200" b="1" dirty="0">
              <a:latin typeface="微软雅黑" panose="020B0503020204020204" pitchFamily="34" charset="-122"/>
              <a:ea typeface="微软雅黑" panose="020B0503020204020204" pitchFamily="34" charset="-122"/>
            </a:endParaRPr>
          </a:p>
        </p:txBody>
      </p:sp>
      <p:sp>
        <p:nvSpPr>
          <p:cNvPr id="130" name="TextBox 158"/>
          <p:cNvSpPr txBox="1">
            <a:spLocks noChangeArrowheads="1"/>
          </p:cNvSpPr>
          <p:nvPr/>
        </p:nvSpPr>
        <p:spPr bwMode="auto">
          <a:xfrm>
            <a:off x="924004" y="1430365"/>
            <a:ext cx="546100" cy="246221"/>
          </a:xfrm>
          <a:prstGeom prst="rect">
            <a:avLst/>
          </a:prstGeom>
          <a:noFill/>
          <a:ln w="9525">
            <a:noFill/>
            <a:miter lim="800000"/>
          </a:ln>
        </p:spPr>
        <p:txBody>
          <a:bodyPr wrap="square">
            <a:spAutoFit/>
          </a:bodyPr>
          <a:lstStyle/>
          <a:p>
            <a:r>
              <a:rPr lang="zh-CN" altLang="en-US" sz="1000" b="1" dirty="0" smtClean="0">
                <a:solidFill>
                  <a:srgbClr val="C00000"/>
                </a:solidFill>
                <a:latin typeface="微软雅黑" panose="020B0503020204020204" pitchFamily="34" charset="-122"/>
                <a:ea typeface="微软雅黑" panose="020B0503020204020204" pitchFamily="34" charset="-122"/>
              </a:rPr>
              <a:t>专家</a:t>
            </a:r>
            <a:endParaRPr lang="en-US" altLang="zh-CN" sz="1000" b="1" dirty="0">
              <a:solidFill>
                <a:srgbClr val="C00000"/>
              </a:solidFill>
              <a:latin typeface="微软雅黑" panose="020B0503020204020204" pitchFamily="34" charset="-122"/>
              <a:ea typeface="微软雅黑" panose="020B0503020204020204" pitchFamily="34" charset="-122"/>
            </a:endParaRPr>
          </a:p>
        </p:txBody>
      </p:sp>
      <p:pic>
        <p:nvPicPr>
          <p:cNvPr id="131" name="Picture 10" descr="图片13"/>
          <p:cNvPicPr>
            <a:picLocks noChangeAspect="1" noChangeArrowheads="1"/>
          </p:cNvPicPr>
          <p:nvPr/>
        </p:nvPicPr>
        <p:blipFill>
          <a:blip r:embed="rId5" cstate="print"/>
          <a:srcRect/>
          <a:stretch>
            <a:fillRect/>
          </a:stretch>
        </p:blipFill>
        <p:spPr bwMode="auto">
          <a:xfrm>
            <a:off x="1994643" y="2187762"/>
            <a:ext cx="612000" cy="212347"/>
          </a:xfrm>
          <a:prstGeom prst="rect">
            <a:avLst/>
          </a:prstGeom>
          <a:noFill/>
          <a:ln w="9525">
            <a:noFill/>
            <a:miter lim="800000"/>
            <a:headEnd/>
            <a:tailEnd/>
          </a:ln>
        </p:spPr>
      </p:pic>
      <p:sp>
        <p:nvSpPr>
          <p:cNvPr id="132" name="TextBox 176"/>
          <p:cNvSpPr txBox="1">
            <a:spLocks noChangeArrowheads="1"/>
          </p:cNvSpPr>
          <p:nvPr/>
        </p:nvSpPr>
        <p:spPr bwMode="auto">
          <a:xfrm>
            <a:off x="1689384" y="2403959"/>
            <a:ext cx="1614648" cy="246221"/>
          </a:xfrm>
          <a:prstGeom prst="rect">
            <a:avLst/>
          </a:prstGeom>
          <a:noFill/>
          <a:ln w="9525">
            <a:noFill/>
            <a:miter lim="800000"/>
          </a:ln>
        </p:spPr>
        <p:txBody>
          <a:bodyPr wrap="square">
            <a:spAutoFit/>
          </a:bodyPr>
          <a:lstStyle/>
          <a:p>
            <a:r>
              <a:rPr lang="en-US" altLang="zh-CN" sz="1000" b="1" dirty="0" smtClean="0">
                <a:latin typeface="微软雅黑" panose="020B0503020204020204" pitchFamily="34" charset="-122"/>
                <a:ea typeface="微软雅黑" panose="020B0503020204020204" pitchFamily="34" charset="-122"/>
              </a:rPr>
              <a:t>Controller-</a:t>
            </a:r>
            <a:r>
              <a:rPr lang="en-US" altLang="zh-CN" sz="1000" b="1" dirty="0" err="1" smtClean="0">
                <a:latin typeface="微软雅黑" panose="020B0503020204020204" pitchFamily="34" charset="-122"/>
                <a:ea typeface="微软雅黑" panose="020B0503020204020204" pitchFamily="34" charset="-122"/>
              </a:rPr>
              <a:t>iRadar</a:t>
            </a:r>
            <a:endParaRPr lang="zh-CN" altLang="en-US" sz="1000" b="1" dirty="0">
              <a:latin typeface="微软雅黑" panose="020B0503020204020204" pitchFamily="34" charset="-122"/>
              <a:ea typeface="微软雅黑" panose="020B0503020204020204" pitchFamily="34" charset="-122"/>
            </a:endParaRPr>
          </a:p>
        </p:txBody>
      </p:sp>
      <p:cxnSp>
        <p:nvCxnSpPr>
          <p:cNvPr id="134" name="直接箭头连接符 133"/>
          <p:cNvCxnSpPr/>
          <p:nvPr/>
        </p:nvCxnSpPr>
        <p:spPr bwMode="auto">
          <a:xfrm flipV="1">
            <a:off x="1237785" y="2397511"/>
            <a:ext cx="847493" cy="557561"/>
          </a:xfrm>
          <a:prstGeom prst="straightConnector1">
            <a:avLst/>
          </a:prstGeom>
          <a:noFill/>
          <a:ln>
            <a:solidFill>
              <a:schemeClr val="bg1">
                <a:lumMod val="75000"/>
              </a:schemeClr>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5" name="直接箭头连接符 134"/>
          <p:cNvCxnSpPr>
            <a:stCxn id="111" idx="0"/>
            <a:endCxn id="132" idx="0"/>
          </p:cNvCxnSpPr>
          <p:nvPr/>
        </p:nvCxnSpPr>
        <p:spPr bwMode="auto">
          <a:xfrm flipV="1">
            <a:off x="2434159" y="2403959"/>
            <a:ext cx="62549" cy="749798"/>
          </a:xfrm>
          <a:prstGeom prst="straightConnector1">
            <a:avLst/>
          </a:prstGeom>
          <a:noFill/>
          <a:ln>
            <a:solidFill>
              <a:schemeClr val="bg1">
                <a:lumMod val="75000"/>
              </a:schemeClr>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直接箭头连接符 137"/>
          <p:cNvCxnSpPr>
            <a:stCxn id="116" idx="17"/>
          </p:cNvCxnSpPr>
          <p:nvPr/>
        </p:nvCxnSpPr>
        <p:spPr bwMode="auto">
          <a:xfrm flipH="1" flipV="1">
            <a:off x="2509024" y="2386360"/>
            <a:ext cx="1089830" cy="758946"/>
          </a:xfrm>
          <a:prstGeom prst="straightConnector1">
            <a:avLst/>
          </a:prstGeom>
          <a:noFill/>
          <a:ln>
            <a:solidFill>
              <a:schemeClr val="bg1">
                <a:lumMod val="75000"/>
              </a:schemeClr>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61" name="Picture 10" descr="图片13"/>
          <p:cNvPicPr>
            <a:picLocks noChangeAspect="1" noChangeArrowheads="1"/>
          </p:cNvPicPr>
          <p:nvPr/>
        </p:nvPicPr>
        <p:blipFill>
          <a:blip r:embed="rId5" cstate="print"/>
          <a:srcRect/>
          <a:stretch>
            <a:fillRect/>
          </a:stretch>
        </p:blipFill>
        <p:spPr bwMode="auto">
          <a:xfrm>
            <a:off x="5176457" y="1868094"/>
            <a:ext cx="612000" cy="212347"/>
          </a:xfrm>
          <a:prstGeom prst="rect">
            <a:avLst/>
          </a:prstGeom>
          <a:noFill/>
          <a:ln w="9525">
            <a:noFill/>
            <a:miter lim="800000"/>
            <a:headEnd/>
            <a:tailEnd/>
          </a:ln>
        </p:spPr>
      </p:pic>
      <p:sp>
        <p:nvSpPr>
          <p:cNvPr id="162" name="TextBox 176"/>
          <p:cNvSpPr txBox="1">
            <a:spLocks noChangeArrowheads="1"/>
          </p:cNvSpPr>
          <p:nvPr/>
        </p:nvSpPr>
        <p:spPr bwMode="auto">
          <a:xfrm>
            <a:off x="4645772" y="1485502"/>
            <a:ext cx="1439859" cy="400110"/>
          </a:xfrm>
          <a:prstGeom prst="rect">
            <a:avLst/>
          </a:prstGeom>
          <a:noFill/>
          <a:ln w="9525">
            <a:noFill/>
            <a:miter lim="800000"/>
          </a:ln>
        </p:spPr>
        <p:txBody>
          <a:bodyPr wrap="square">
            <a:spAutoFit/>
          </a:bodyPr>
          <a:lstStyle/>
          <a:p>
            <a:r>
              <a:rPr lang="en-US" altLang="zh-CN" sz="1000" b="1" dirty="0" smtClean="0">
                <a:latin typeface="微软雅黑" panose="020B0503020204020204" pitchFamily="34" charset="-122"/>
                <a:ea typeface="微软雅黑" panose="020B0503020204020204" pitchFamily="34" charset="-122"/>
              </a:rPr>
              <a:t>Controller- Security View</a:t>
            </a:r>
            <a:endParaRPr lang="zh-CN" altLang="en-US" sz="1000" b="1" dirty="0">
              <a:latin typeface="微软雅黑" panose="020B0503020204020204" pitchFamily="34" charset="-122"/>
              <a:ea typeface="微软雅黑" panose="020B0503020204020204" pitchFamily="34" charset="-122"/>
            </a:endParaRPr>
          </a:p>
        </p:txBody>
      </p:sp>
      <p:sp>
        <p:nvSpPr>
          <p:cNvPr id="163" name="下箭头 175"/>
          <p:cNvSpPr>
            <a:spLocks noChangeArrowheads="1"/>
          </p:cNvSpPr>
          <p:nvPr/>
        </p:nvSpPr>
        <p:spPr bwMode="auto">
          <a:xfrm flipV="1">
            <a:off x="5369336" y="2129884"/>
            <a:ext cx="172820" cy="524106"/>
          </a:xfrm>
          <a:prstGeom prst="downArrow">
            <a:avLst>
              <a:gd name="adj1" fmla="val 57296"/>
              <a:gd name="adj2" fmla="val 49856"/>
            </a:avLst>
          </a:prstGeom>
          <a:solidFill>
            <a:schemeClr val="accent1">
              <a:lumMod val="75000"/>
            </a:schemeClr>
          </a:solidFill>
          <a:ln w="9525">
            <a:noFill/>
            <a:miter lim="800000"/>
          </a:ln>
        </p:spPr>
        <p:txBody>
          <a:bodyPr anchor="ctr"/>
          <a:lstStyle/>
          <a:p>
            <a:pPr algn="ctr"/>
            <a:endParaRPr lang="zh-CN" altLang="en-US" sz="1200" b="1" dirty="0">
              <a:latin typeface="微软雅黑" panose="020B0503020204020204" pitchFamily="34" charset="-122"/>
              <a:ea typeface="微软雅黑" panose="020B0503020204020204" pitchFamily="34" charset="-122"/>
            </a:endParaRPr>
          </a:p>
        </p:txBody>
      </p:sp>
      <p:grpSp>
        <p:nvGrpSpPr>
          <p:cNvPr id="5" name="组合 222"/>
          <p:cNvGrpSpPr/>
          <p:nvPr/>
        </p:nvGrpSpPr>
        <p:grpSpPr>
          <a:xfrm>
            <a:off x="4636437" y="4038405"/>
            <a:ext cx="1374067" cy="492282"/>
            <a:chOff x="4123483" y="3810208"/>
            <a:chExt cx="2005670" cy="782157"/>
          </a:xfrm>
        </p:grpSpPr>
        <p:grpSp>
          <p:nvGrpSpPr>
            <p:cNvPr id="6" name="组合 164"/>
            <p:cNvGrpSpPr/>
            <p:nvPr/>
          </p:nvGrpSpPr>
          <p:grpSpPr>
            <a:xfrm>
              <a:off x="4123483" y="3810208"/>
              <a:ext cx="1026832" cy="731630"/>
              <a:chOff x="3697569" y="3810208"/>
              <a:chExt cx="1026832" cy="731630"/>
            </a:xfrm>
            <a:solidFill>
              <a:schemeClr val="bg1">
                <a:lumMod val="85000"/>
              </a:schemeClr>
            </a:solidFill>
          </p:grpSpPr>
          <p:sp>
            <p:nvSpPr>
              <p:cNvPr id="166" name="圆角矩形 127"/>
              <p:cNvSpPr>
                <a:spLocks noChangeArrowheads="1"/>
              </p:cNvSpPr>
              <p:nvPr/>
            </p:nvSpPr>
            <p:spPr bwMode="auto">
              <a:xfrm>
                <a:off x="3697569" y="3810208"/>
                <a:ext cx="1026832" cy="731630"/>
              </a:xfrm>
              <a:prstGeom prst="roundRect">
                <a:avLst>
                  <a:gd name="adj" fmla="val 16667"/>
                </a:avLst>
              </a:prstGeom>
              <a:grpFill/>
              <a:ln w="9525">
                <a:solidFill>
                  <a:schemeClr val="tx1"/>
                </a:solidFill>
                <a:prstDash val="dash"/>
                <a:round/>
              </a:ln>
            </p:spPr>
            <p:txBody>
              <a:bodyPr/>
              <a:lstStyle/>
              <a:p>
                <a:pPr>
                  <a:buClr>
                    <a:srgbClr val="CC9900"/>
                  </a:buClr>
                  <a:buFont typeface="Wingdings" panose="05000000000000000000" pitchFamily="2" charset="2"/>
                  <a:buChar char="n"/>
                </a:pPr>
                <a:endParaRPr lang="zh-CN" altLang="en-US" sz="1400" dirty="0">
                  <a:latin typeface="Arial" panose="020B0604020202020204" pitchFamily="34" charset="0"/>
                </a:endParaRPr>
              </a:p>
            </p:txBody>
          </p:sp>
          <p:pic>
            <p:nvPicPr>
              <p:cNvPr id="167" name="Picture 461" descr="图片240"/>
              <p:cNvPicPr>
                <a:picLocks noChangeAspect="1" noChangeArrowheads="1"/>
              </p:cNvPicPr>
              <p:nvPr/>
            </p:nvPicPr>
            <p:blipFill>
              <a:blip r:embed="rId6" cstate="print"/>
              <a:srcRect/>
              <a:stretch>
                <a:fillRect/>
              </a:stretch>
            </p:blipFill>
            <p:spPr bwMode="auto">
              <a:xfrm>
                <a:off x="4012068" y="3911033"/>
                <a:ext cx="298067" cy="283190"/>
              </a:xfrm>
              <a:prstGeom prst="rect">
                <a:avLst/>
              </a:prstGeom>
              <a:grpFill/>
              <a:ln w="9525">
                <a:noFill/>
                <a:miter lim="800000"/>
                <a:headEnd/>
                <a:tailEnd/>
              </a:ln>
            </p:spPr>
          </p:pic>
          <p:sp>
            <p:nvSpPr>
              <p:cNvPr id="168" name="Rectangle 22"/>
              <p:cNvSpPr>
                <a:spLocks noChangeArrowheads="1"/>
              </p:cNvSpPr>
              <p:nvPr/>
            </p:nvSpPr>
            <p:spPr bwMode="auto">
              <a:xfrm>
                <a:off x="4025010" y="4290751"/>
                <a:ext cx="502912" cy="220053"/>
              </a:xfrm>
              <a:prstGeom prst="rect">
                <a:avLst/>
              </a:prstGeom>
              <a:grpFill/>
              <a:ln w="9525" algn="ctr">
                <a:noFill/>
                <a:miter lim="800000"/>
              </a:ln>
            </p:spPr>
            <p:txBody>
              <a:bodyPr wrap="square" lIns="0" tIns="0" rIns="0" bIns="0">
                <a:spAutoFit/>
              </a:bodyPr>
              <a:lstStyle/>
              <a:p>
                <a:pPr defTabSz="1809750"/>
                <a:r>
                  <a:rPr lang="zh-CN" altLang="en-US" sz="900" dirty="0">
                    <a:solidFill>
                      <a:srgbClr val="000000"/>
                    </a:solidFill>
                    <a:latin typeface="微软雅黑" panose="020B0503020204020204" pitchFamily="34" charset="-122"/>
                    <a:ea typeface="微软雅黑" panose="020B0503020204020204" pitchFamily="34" charset="-122"/>
                  </a:rPr>
                  <a:t>交换机</a:t>
                </a:r>
                <a:endParaRPr lang="zh-CN" altLang="en-US" sz="900" dirty="0">
                  <a:solidFill>
                    <a:srgbClr val="000000"/>
                  </a:solidFill>
                  <a:latin typeface="微软雅黑" panose="020B0503020204020204" pitchFamily="34" charset="-122"/>
                  <a:ea typeface="微软雅黑" panose="020B0503020204020204" pitchFamily="34" charset="-122"/>
                </a:endParaRPr>
              </a:p>
            </p:txBody>
          </p:sp>
          <p:pic>
            <p:nvPicPr>
              <p:cNvPr id="169" name="Picture 461" descr="图片240"/>
              <p:cNvPicPr>
                <a:picLocks noChangeAspect="1" noChangeArrowheads="1"/>
              </p:cNvPicPr>
              <p:nvPr/>
            </p:nvPicPr>
            <p:blipFill>
              <a:blip r:embed="rId6" cstate="print"/>
              <a:srcRect/>
              <a:stretch>
                <a:fillRect/>
              </a:stretch>
            </p:blipFill>
            <p:spPr bwMode="auto">
              <a:xfrm>
                <a:off x="4186147" y="3975835"/>
                <a:ext cx="298067" cy="283190"/>
              </a:xfrm>
              <a:prstGeom prst="rect">
                <a:avLst/>
              </a:prstGeom>
              <a:grpFill/>
              <a:ln w="9525">
                <a:noFill/>
                <a:miter lim="800000"/>
                <a:headEnd/>
                <a:tailEnd/>
              </a:ln>
            </p:spPr>
          </p:pic>
        </p:grpSp>
        <p:grpSp>
          <p:nvGrpSpPr>
            <p:cNvPr id="7" name="组合 159"/>
            <p:cNvGrpSpPr/>
            <p:nvPr/>
          </p:nvGrpSpPr>
          <p:grpSpPr>
            <a:xfrm>
              <a:off x="5299743" y="3835727"/>
              <a:ext cx="829410" cy="756638"/>
              <a:chOff x="5579660" y="1562357"/>
              <a:chExt cx="1000866" cy="865675"/>
            </a:xfrm>
          </p:grpSpPr>
          <p:sp>
            <p:nvSpPr>
              <p:cNvPr id="171" name="TextBox 158"/>
              <p:cNvSpPr txBox="1">
                <a:spLocks noChangeArrowheads="1"/>
              </p:cNvSpPr>
              <p:nvPr/>
            </p:nvSpPr>
            <p:spPr bwMode="auto">
              <a:xfrm>
                <a:off x="5579660" y="2036397"/>
                <a:ext cx="1000866" cy="391635"/>
              </a:xfrm>
              <a:prstGeom prst="rect">
                <a:avLst/>
              </a:prstGeom>
              <a:noFill/>
              <a:ln w="9525">
                <a:noFill/>
                <a:miter lim="800000"/>
              </a:ln>
            </p:spPr>
            <p:txBody>
              <a:bodyPr wrap="square">
                <a:spAutoFit/>
              </a:bodyPr>
              <a:lstStyle/>
              <a:p>
                <a:r>
                  <a:rPr lang="zh-CN" altLang="en-US" sz="800" dirty="0">
                    <a:latin typeface="微软雅黑" panose="020B0503020204020204" pitchFamily="34" charset="-122"/>
                    <a:ea typeface="微软雅黑" panose="020B0503020204020204" pitchFamily="34" charset="-122"/>
                  </a:rPr>
                  <a:t>管理员</a:t>
                </a:r>
                <a:endParaRPr lang="en-US" altLang="zh-CN" sz="800" dirty="0">
                  <a:latin typeface="微软雅黑" panose="020B0503020204020204" pitchFamily="34" charset="-122"/>
                  <a:ea typeface="微软雅黑" panose="020B0503020204020204" pitchFamily="34" charset="-122"/>
                </a:endParaRPr>
              </a:p>
            </p:txBody>
          </p:sp>
          <p:grpSp>
            <p:nvGrpSpPr>
              <p:cNvPr id="8" name="Group 200"/>
              <p:cNvGrpSpPr>
                <a:grpSpLocks noChangeAspect="1"/>
              </p:cNvGrpSpPr>
              <p:nvPr/>
            </p:nvGrpSpPr>
            <p:grpSpPr bwMode="auto">
              <a:xfrm>
                <a:off x="5664825" y="1562357"/>
                <a:ext cx="476484" cy="467714"/>
                <a:chOff x="428" y="2033"/>
                <a:chExt cx="501" cy="421"/>
              </a:xfrm>
            </p:grpSpPr>
            <p:sp>
              <p:nvSpPr>
                <p:cNvPr id="173" name="Freeform 201"/>
                <p:cNvSpPr>
                  <a:spLocks noChangeAspect="1"/>
                </p:cNvSpPr>
                <p:nvPr/>
              </p:nvSpPr>
              <p:spPr bwMode="auto">
                <a:xfrm>
                  <a:off x="847" y="2358"/>
                  <a:ext cx="60" cy="68"/>
                </a:xfrm>
                <a:custGeom>
                  <a:avLst/>
                  <a:gdLst>
                    <a:gd name="T0" fmla="*/ 0 w 60"/>
                    <a:gd name="T1" fmla="*/ 56 h 68"/>
                    <a:gd name="T2" fmla="*/ 4 w 60"/>
                    <a:gd name="T3" fmla="*/ 68 h 68"/>
                    <a:gd name="T4" fmla="*/ 60 w 60"/>
                    <a:gd name="T5" fmla="*/ 8 h 68"/>
                    <a:gd name="T6" fmla="*/ 60 w 60"/>
                    <a:gd name="T7" fmla="*/ 0 h 68"/>
                    <a:gd name="T8" fmla="*/ 12 w 60"/>
                    <a:gd name="T9" fmla="*/ 38 h 68"/>
                    <a:gd name="T10" fmla="*/ 0 w 60"/>
                    <a:gd name="T11" fmla="*/ 56 h 68"/>
                    <a:gd name="T12" fmla="*/ 0 60000 65536"/>
                    <a:gd name="T13" fmla="*/ 0 60000 65536"/>
                    <a:gd name="T14" fmla="*/ 0 60000 65536"/>
                    <a:gd name="T15" fmla="*/ 0 60000 65536"/>
                    <a:gd name="T16" fmla="*/ 0 60000 65536"/>
                    <a:gd name="T17" fmla="*/ 0 60000 65536"/>
                    <a:gd name="T18" fmla="*/ 0 w 60"/>
                    <a:gd name="T19" fmla="*/ 0 h 68"/>
                    <a:gd name="T20" fmla="*/ 60 w 60"/>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0" h="68">
                      <a:moveTo>
                        <a:pt x="0" y="56"/>
                      </a:moveTo>
                      <a:lnTo>
                        <a:pt x="4" y="68"/>
                      </a:lnTo>
                      <a:lnTo>
                        <a:pt x="60" y="8"/>
                      </a:lnTo>
                      <a:lnTo>
                        <a:pt x="60" y="0"/>
                      </a:lnTo>
                      <a:lnTo>
                        <a:pt x="12" y="38"/>
                      </a:lnTo>
                      <a:lnTo>
                        <a:pt x="0" y="56"/>
                      </a:lnTo>
                      <a:close/>
                    </a:path>
                  </a:pathLst>
                </a:custGeom>
                <a:solidFill>
                  <a:srgbClr val="0B3C68"/>
                </a:solidFill>
                <a:ln w="9525">
                  <a:noFill/>
                  <a:round/>
                </a:ln>
              </p:spPr>
              <p:txBody>
                <a:bodyPr/>
                <a:lstStyle/>
                <a:p>
                  <a:endParaRPr lang="zh-CN" altLang="en-US" sz="1400"/>
                </a:p>
              </p:txBody>
            </p:sp>
            <p:sp>
              <p:nvSpPr>
                <p:cNvPr id="174" name="Freeform 202"/>
                <p:cNvSpPr>
                  <a:spLocks noChangeAspect="1"/>
                </p:cNvSpPr>
                <p:nvPr/>
              </p:nvSpPr>
              <p:spPr bwMode="auto">
                <a:xfrm>
                  <a:off x="631" y="2354"/>
                  <a:ext cx="220" cy="74"/>
                </a:xfrm>
                <a:custGeom>
                  <a:avLst/>
                  <a:gdLst>
                    <a:gd name="T0" fmla="*/ 220 w 220"/>
                    <a:gd name="T1" fmla="*/ 66 h 74"/>
                    <a:gd name="T2" fmla="*/ 0 w 220"/>
                    <a:gd name="T3" fmla="*/ 0 h 74"/>
                    <a:gd name="T4" fmla="*/ 0 w 220"/>
                    <a:gd name="T5" fmla="*/ 4 h 74"/>
                    <a:gd name="T6" fmla="*/ 220 w 220"/>
                    <a:gd name="T7" fmla="*/ 74 h 74"/>
                    <a:gd name="T8" fmla="*/ 220 w 220"/>
                    <a:gd name="T9" fmla="*/ 66 h 74"/>
                    <a:gd name="T10" fmla="*/ 0 60000 65536"/>
                    <a:gd name="T11" fmla="*/ 0 60000 65536"/>
                    <a:gd name="T12" fmla="*/ 0 60000 65536"/>
                    <a:gd name="T13" fmla="*/ 0 60000 65536"/>
                    <a:gd name="T14" fmla="*/ 0 60000 65536"/>
                    <a:gd name="T15" fmla="*/ 0 w 220"/>
                    <a:gd name="T16" fmla="*/ 0 h 74"/>
                    <a:gd name="T17" fmla="*/ 220 w 220"/>
                    <a:gd name="T18" fmla="*/ 74 h 74"/>
                  </a:gdLst>
                  <a:ahLst/>
                  <a:cxnLst>
                    <a:cxn ang="T10">
                      <a:pos x="T0" y="T1"/>
                    </a:cxn>
                    <a:cxn ang="T11">
                      <a:pos x="T2" y="T3"/>
                    </a:cxn>
                    <a:cxn ang="T12">
                      <a:pos x="T4" y="T5"/>
                    </a:cxn>
                    <a:cxn ang="T13">
                      <a:pos x="T6" y="T7"/>
                    </a:cxn>
                    <a:cxn ang="T14">
                      <a:pos x="T8" y="T9"/>
                    </a:cxn>
                  </a:cxnLst>
                  <a:rect l="T15" t="T16" r="T17" b="T18"/>
                  <a:pathLst>
                    <a:path w="220" h="74">
                      <a:moveTo>
                        <a:pt x="220" y="66"/>
                      </a:moveTo>
                      <a:lnTo>
                        <a:pt x="0" y="0"/>
                      </a:lnTo>
                      <a:lnTo>
                        <a:pt x="0" y="4"/>
                      </a:lnTo>
                      <a:lnTo>
                        <a:pt x="220" y="74"/>
                      </a:lnTo>
                      <a:lnTo>
                        <a:pt x="220" y="66"/>
                      </a:lnTo>
                      <a:close/>
                    </a:path>
                  </a:pathLst>
                </a:custGeom>
                <a:solidFill>
                  <a:srgbClr val="8BA6BD"/>
                </a:solidFill>
                <a:ln w="9525">
                  <a:noFill/>
                  <a:round/>
                </a:ln>
              </p:spPr>
              <p:txBody>
                <a:bodyPr/>
                <a:lstStyle/>
                <a:p>
                  <a:endParaRPr lang="zh-CN" altLang="en-US" sz="1400"/>
                </a:p>
              </p:txBody>
            </p:sp>
            <p:sp>
              <p:nvSpPr>
                <p:cNvPr id="175" name="Freeform 203"/>
                <p:cNvSpPr>
                  <a:spLocks noChangeAspect="1"/>
                </p:cNvSpPr>
                <p:nvPr/>
              </p:nvSpPr>
              <p:spPr bwMode="auto">
                <a:xfrm>
                  <a:off x="631" y="2300"/>
                  <a:ext cx="278" cy="122"/>
                </a:xfrm>
                <a:custGeom>
                  <a:avLst/>
                  <a:gdLst>
                    <a:gd name="T0" fmla="*/ 56 w 278"/>
                    <a:gd name="T1" fmla="*/ 0 h 122"/>
                    <a:gd name="T2" fmla="*/ 278 w 278"/>
                    <a:gd name="T3" fmla="*/ 56 h 122"/>
                    <a:gd name="T4" fmla="*/ 220 w 278"/>
                    <a:gd name="T5" fmla="*/ 122 h 122"/>
                    <a:gd name="T6" fmla="*/ 0 w 278"/>
                    <a:gd name="T7" fmla="*/ 54 h 122"/>
                    <a:gd name="T8" fmla="*/ 56 w 278"/>
                    <a:gd name="T9" fmla="*/ 0 h 122"/>
                    <a:gd name="T10" fmla="*/ 0 60000 65536"/>
                    <a:gd name="T11" fmla="*/ 0 60000 65536"/>
                    <a:gd name="T12" fmla="*/ 0 60000 65536"/>
                    <a:gd name="T13" fmla="*/ 0 60000 65536"/>
                    <a:gd name="T14" fmla="*/ 0 60000 65536"/>
                    <a:gd name="T15" fmla="*/ 0 w 278"/>
                    <a:gd name="T16" fmla="*/ 0 h 122"/>
                    <a:gd name="T17" fmla="*/ 278 w 278"/>
                    <a:gd name="T18" fmla="*/ 122 h 122"/>
                  </a:gdLst>
                  <a:ahLst/>
                  <a:cxnLst>
                    <a:cxn ang="T10">
                      <a:pos x="T0" y="T1"/>
                    </a:cxn>
                    <a:cxn ang="T11">
                      <a:pos x="T2" y="T3"/>
                    </a:cxn>
                    <a:cxn ang="T12">
                      <a:pos x="T4" y="T5"/>
                    </a:cxn>
                    <a:cxn ang="T13">
                      <a:pos x="T6" y="T7"/>
                    </a:cxn>
                    <a:cxn ang="T14">
                      <a:pos x="T8" y="T9"/>
                    </a:cxn>
                  </a:cxnLst>
                  <a:rect l="T15" t="T16" r="T17" b="T18"/>
                  <a:pathLst>
                    <a:path w="278" h="122">
                      <a:moveTo>
                        <a:pt x="56" y="0"/>
                      </a:moveTo>
                      <a:lnTo>
                        <a:pt x="278" y="56"/>
                      </a:lnTo>
                      <a:lnTo>
                        <a:pt x="220" y="122"/>
                      </a:lnTo>
                      <a:lnTo>
                        <a:pt x="0" y="54"/>
                      </a:lnTo>
                      <a:lnTo>
                        <a:pt x="56" y="0"/>
                      </a:lnTo>
                      <a:close/>
                    </a:path>
                  </a:pathLst>
                </a:custGeom>
                <a:solidFill>
                  <a:srgbClr val="456488"/>
                </a:solidFill>
                <a:ln w="9525">
                  <a:noFill/>
                  <a:round/>
                </a:ln>
              </p:spPr>
              <p:txBody>
                <a:bodyPr/>
                <a:lstStyle/>
                <a:p>
                  <a:endParaRPr lang="zh-CN" altLang="en-US" sz="1400"/>
                </a:p>
              </p:txBody>
            </p:sp>
            <p:sp>
              <p:nvSpPr>
                <p:cNvPr id="176" name="Freeform 204"/>
                <p:cNvSpPr>
                  <a:spLocks noChangeAspect="1"/>
                </p:cNvSpPr>
                <p:nvPr/>
              </p:nvSpPr>
              <p:spPr bwMode="auto">
                <a:xfrm>
                  <a:off x="709" y="2064"/>
                  <a:ext cx="220" cy="22"/>
                </a:xfrm>
                <a:custGeom>
                  <a:avLst/>
                  <a:gdLst>
                    <a:gd name="T0" fmla="*/ 256 w 110"/>
                    <a:gd name="T1" fmla="*/ 0 h 11"/>
                    <a:gd name="T2" fmla="*/ 3328 w 110"/>
                    <a:gd name="T3" fmla="*/ 64 h 11"/>
                    <a:gd name="T4" fmla="*/ 6848 w 110"/>
                    <a:gd name="T5" fmla="*/ 512 h 11"/>
                    <a:gd name="T6" fmla="*/ 7040 w 110"/>
                    <a:gd name="T7" fmla="*/ 640 h 11"/>
                    <a:gd name="T8" fmla="*/ 6784 w 110"/>
                    <a:gd name="T9" fmla="*/ 704 h 11"/>
                    <a:gd name="T10" fmla="*/ 0 w 110"/>
                    <a:gd name="T11" fmla="*/ 192 h 11"/>
                    <a:gd name="T12" fmla="*/ 256 w 110"/>
                    <a:gd name="T13" fmla="*/ 0 h 11"/>
                    <a:gd name="T14" fmla="*/ 0 60000 65536"/>
                    <a:gd name="T15" fmla="*/ 0 60000 65536"/>
                    <a:gd name="T16" fmla="*/ 0 60000 65536"/>
                    <a:gd name="T17" fmla="*/ 0 60000 65536"/>
                    <a:gd name="T18" fmla="*/ 0 60000 65536"/>
                    <a:gd name="T19" fmla="*/ 0 60000 65536"/>
                    <a:gd name="T20" fmla="*/ 0 60000 65536"/>
                    <a:gd name="T21" fmla="*/ 0 w 110"/>
                    <a:gd name="T22" fmla="*/ 0 h 11"/>
                    <a:gd name="T23" fmla="*/ 110 w 110"/>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1">
                      <a:moveTo>
                        <a:pt x="4" y="0"/>
                      </a:moveTo>
                      <a:cubicBezTo>
                        <a:pt x="4" y="0"/>
                        <a:pt x="40" y="1"/>
                        <a:pt x="52" y="1"/>
                      </a:cubicBezTo>
                      <a:cubicBezTo>
                        <a:pt x="64" y="2"/>
                        <a:pt x="107" y="8"/>
                        <a:pt x="107" y="8"/>
                      </a:cubicBezTo>
                      <a:cubicBezTo>
                        <a:pt x="107" y="8"/>
                        <a:pt x="110" y="8"/>
                        <a:pt x="110" y="10"/>
                      </a:cubicBezTo>
                      <a:cubicBezTo>
                        <a:pt x="109" y="11"/>
                        <a:pt x="106" y="11"/>
                        <a:pt x="106" y="11"/>
                      </a:cubicBezTo>
                      <a:cubicBezTo>
                        <a:pt x="0" y="3"/>
                        <a:pt x="0" y="3"/>
                        <a:pt x="0" y="3"/>
                      </a:cubicBezTo>
                      <a:cubicBezTo>
                        <a:pt x="0" y="3"/>
                        <a:pt x="0" y="0"/>
                        <a:pt x="4" y="0"/>
                      </a:cubicBezTo>
                      <a:close/>
                    </a:path>
                  </a:pathLst>
                </a:custGeom>
                <a:solidFill>
                  <a:srgbClr val="456488"/>
                </a:solidFill>
                <a:ln w="9525">
                  <a:noFill/>
                  <a:round/>
                </a:ln>
              </p:spPr>
              <p:txBody>
                <a:bodyPr/>
                <a:lstStyle/>
                <a:p>
                  <a:endParaRPr lang="zh-CN" altLang="en-US" sz="1400"/>
                </a:p>
              </p:txBody>
            </p:sp>
            <p:sp>
              <p:nvSpPr>
                <p:cNvPr id="177" name="Freeform 205"/>
                <p:cNvSpPr>
                  <a:spLocks noChangeAspect="1"/>
                </p:cNvSpPr>
                <p:nvPr/>
              </p:nvSpPr>
              <p:spPr bwMode="auto">
                <a:xfrm>
                  <a:off x="885" y="2308"/>
                  <a:ext cx="16" cy="32"/>
                </a:xfrm>
                <a:custGeom>
                  <a:avLst/>
                  <a:gdLst>
                    <a:gd name="T0" fmla="*/ 512 w 8"/>
                    <a:gd name="T1" fmla="*/ 128 h 16"/>
                    <a:gd name="T2" fmla="*/ 384 w 8"/>
                    <a:gd name="T3" fmla="*/ 832 h 16"/>
                    <a:gd name="T4" fmla="*/ 128 w 8"/>
                    <a:gd name="T5" fmla="*/ 1024 h 16"/>
                    <a:gd name="T6" fmla="*/ 0 w 8"/>
                    <a:gd name="T7" fmla="*/ 0 h 16"/>
                    <a:gd name="T8" fmla="*/ 512 w 8"/>
                    <a:gd name="T9" fmla="*/ 128 h 16"/>
                    <a:gd name="T10" fmla="*/ 0 60000 65536"/>
                    <a:gd name="T11" fmla="*/ 0 60000 65536"/>
                    <a:gd name="T12" fmla="*/ 0 60000 65536"/>
                    <a:gd name="T13" fmla="*/ 0 60000 65536"/>
                    <a:gd name="T14" fmla="*/ 0 60000 65536"/>
                    <a:gd name="T15" fmla="*/ 0 w 8"/>
                    <a:gd name="T16" fmla="*/ 0 h 16"/>
                    <a:gd name="T17" fmla="*/ 8 w 8"/>
                    <a:gd name="T18" fmla="*/ 16 h 16"/>
                  </a:gdLst>
                  <a:ahLst/>
                  <a:cxnLst>
                    <a:cxn ang="T10">
                      <a:pos x="T0" y="T1"/>
                    </a:cxn>
                    <a:cxn ang="T11">
                      <a:pos x="T2" y="T3"/>
                    </a:cxn>
                    <a:cxn ang="T12">
                      <a:pos x="T4" y="T5"/>
                    </a:cxn>
                    <a:cxn ang="T13">
                      <a:pos x="T6" y="T7"/>
                    </a:cxn>
                    <a:cxn ang="T14">
                      <a:pos x="T8" y="T9"/>
                    </a:cxn>
                  </a:cxnLst>
                  <a:rect l="T15" t="T16" r="T17" b="T18"/>
                  <a:pathLst>
                    <a:path w="8" h="16">
                      <a:moveTo>
                        <a:pt x="8" y="2"/>
                      </a:moveTo>
                      <a:cubicBezTo>
                        <a:pt x="8" y="2"/>
                        <a:pt x="6" y="10"/>
                        <a:pt x="6" y="13"/>
                      </a:cubicBezTo>
                      <a:cubicBezTo>
                        <a:pt x="5" y="15"/>
                        <a:pt x="2" y="16"/>
                        <a:pt x="2" y="16"/>
                      </a:cubicBezTo>
                      <a:cubicBezTo>
                        <a:pt x="0" y="0"/>
                        <a:pt x="0" y="0"/>
                        <a:pt x="0" y="0"/>
                      </a:cubicBezTo>
                      <a:lnTo>
                        <a:pt x="8" y="2"/>
                      </a:lnTo>
                      <a:close/>
                    </a:path>
                  </a:pathLst>
                </a:custGeom>
                <a:solidFill>
                  <a:srgbClr val="0B3C68"/>
                </a:solidFill>
                <a:ln w="9525">
                  <a:noFill/>
                  <a:round/>
                </a:ln>
              </p:spPr>
              <p:txBody>
                <a:bodyPr/>
                <a:lstStyle/>
                <a:p>
                  <a:endParaRPr lang="zh-CN" altLang="en-US" sz="1400"/>
                </a:p>
              </p:txBody>
            </p:sp>
            <p:sp>
              <p:nvSpPr>
                <p:cNvPr id="178" name="Freeform 206"/>
                <p:cNvSpPr>
                  <a:spLocks noChangeAspect="1"/>
                </p:cNvSpPr>
                <p:nvPr/>
              </p:nvSpPr>
              <p:spPr bwMode="auto">
                <a:xfrm>
                  <a:off x="711" y="2258"/>
                  <a:ext cx="182" cy="82"/>
                </a:xfrm>
                <a:custGeom>
                  <a:avLst/>
                  <a:gdLst>
                    <a:gd name="T0" fmla="*/ 0 w 91"/>
                    <a:gd name="T1" fmla="*/ 0 h 41"/>
                    <a:gd name="T2" fmla="*/ 64 w 91"/>
                    <a:gd name="T3" fmla="*/ 1088 h 41"/>
                    <a:gd name="T4" fmla="*/ 768 w 91"/>
                    <a:gd name="T5" fmla="*/ 1280 h 41"/>
                    <a:gd name="T6" fmla="*/ 2880 w 91"/>
                    <a:gd name="T7" fmla="*/ 1472 h 41"/>
                    <a:gd name="T8" fmla="*/ 4928 w 91"/>
                    <a:gd name="T9" fmla="*/ 2432 h 41"/>
                    <a:gd name="T10" fmla="*/ 5696 w 91"/>
                    <a:gd name="T11" fmla="*/ 2624 h 41"/>
                    <a:gd name="T12" fmla="*/ 5824 w 91"/>
                    <a:gd name="T13" fmla="*/ 1472 h 41"/>
                    <a:gd name="T14" fmla="*/ 0 w 91"/>
                    <a:gd name="T15" fmla="*/ 0 h 41"/>
                    <a:gd name="T16" fmla="*/ 0 60000 65536"/>
                    <a:gd name="T17" fmla="*/ 0 60000 65536"/>
                    <a:gd name="T18" fmla="*/ 0 60000 65536"/>
                    <a:gd name="T19" fmla="*/ 0 60000 65536"/>
                    <a:gd name="T20" fmla="*/ 0 60000 65536"/>
                    <a:gd name="T21" fmla="*/ 0 60000 65536"/>
                    <a:gd name="T22" fmla="*/ 0 60000 65536"/>
                    <a:gd name="T23" fmla="*/ 0 60000 65536"/>
                    <a:gd name="T24" fmla="*/ 0 w 91"/>
                    <a:gd name="T25" fmla="*/ 0 h 41"/>
                    <a:gd name="T26" fmla="*/ 91 w 91"/>
                    <a:gd name="T27" fmla="*/ 41 h 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 h="41">
                      <a:moveTo>
                        <a:pt x="0" y="0"/>
                      </a:moveTo>
                      <a:cubicBezTo>
                        <a:pt x="0" y="0"/>
                        <a:pt x="1" y="12"/>
                        <a:pt x="1" y="17"/>
                      </a:cubicBezTo>
                      <a:cubicBezTo>
                        <a:pt x="5" y="18"/>
                        <a:pt x="9" y="19"/>
                        <a:pt x="12" y="20"/>
                      </a:cubicBezTo>
                      <a:cubicBezTo>
                        <a:pt x="16" y="20"/>
                        <a:pt x="30" y="18"/>
                        <a:pt x="45" y="23"/>
                      </a:cubicBezTo>
                      <a:cubicBezTo>
                        <a:pt x="59" y="27"/>
                        <a:pt x="71" y="36"/>
                        <a:pt x="77" y="38"/>
                      </a:cubicBezTo>
                      <a:cubicBezTo>
                        <a:pt x="82" y="39"/>
                        <a:pt x="89" y="41"/>
                        <a:pt x="89" y="41"/>
                      </a:cubicBezTo>
                      <a:cubicBezTo>
                        <a:pt x="91" y="23"/>
                        <a:pt x="91" y="23"/>
                        <a:pt x="91" y="23"/>
                      </a:cubicBezTo>
                      <a:lnTo>
                        <a:pt x="0" y="0"/>
                      </a:lnTo>
                      <a:close/>
                    </a:path>
                  </a:pathLst>
                </a:custGeom>
                <a:solidFill>
                  <a:srgbClr val="5D7695"/>
                </a:solidFill>
                <a:ln w="9525">
                  <a:noFill/>
                  <a:round/>
                </a:ln>
              </p:spPr>
              <p:txBody>
                <a:bodyPr/>
                <a:lstStyle/>
                <a:p>
                  <a:endParaRPr lang="zh-CN" altLang="en-US" sz="1400"/>
                </a:p>
              </p:txBody>
            </p:sp>
            <p:sp>
              <p:nvSpPr>
                <p:cNvPr id="179" name="Freeform 207"/>
                <p:cNvSpPr>
                  <a:spLocks noChangeAspect="1"/>
                </p:cNvSpPr>
                <p:nvPr/>
              </p:nvSpPr>
              <p:spPr bwMode="auto">
                <a:xfrm>
                  <a:off x="905" y="2084"/>
                  <a:ext cx="24" cy="230"/>
                </a:xfrm>
                <a:custGeom>
                  <a:avLst/>
                  <a:gdLst>
                    <a:gd name="T0" fmla="*/ 2 w 24"/>
                    <a:gd name="T1" fmla="*/ 230 h 230"/>
                    <a:gd name="T2" fmla="*/ 8 w 24"/>
                    <a:gd name="T3" fmla="*/ 224 h 230"/>
                    <a:gd name="T4" fmla="*/ 24 w 24"/>
                    <a:gd name="T5" fmla="*/ 0 h 230"/>
                    <a:gd name="T6" fmla="*/ 18 w 24"/>
                    <a:gd name="T7" fmla="*/ 0 h 230"/>
                    <a:gd name="T8" fmla="*/ 0 w 24"/>
                    <a:gd name="T9" fmla="*/ 228 h 230"/>
                    <a:gd name="T10" fmla="*/ 2 w 24"/>
                    <a:gd name="T11" fmla="*/ 230 h 230"/>
                    <a:gd name="T12" fmla="*/ 0 60000 65536"/>
                    <a:gd name="T13" fmla="*/ 0 60000 65536"/>
                    <a:gd name="T14" fmla="*/ 0 60000 65536"/>
                    <a:gd name="T15" fmla="*/ 0 60000 65536"/>
                    <a:gd name="T16" fmla="*/ 0 60000 65536"/>
                    <a:gd name="T17" fmla="*/ 0 60000 65536"/>
                    <a:gd name="T18" fmla="*/ 0 w 24"/>
                    <a:gd name="T19" fmla="*/ 0 h 230"/>
                    <a:gd name="T20" fmla="*/ 24 w 24"/>
                    <a:gd name="T21" fmla="*/ 230 h 230"/>
                  </a:gdLst>
                  <a:ahLst/>
                  <a:cxnLst>
                    <a:cxn ang="T12">
                      <a:pos x="T0" y="T1"/>
                    </a:cxn>
                    <a:cxn ang="T13">
                      <a:pos x="T2" y="T3"/>
                    </a:cxn>
                    <a:cxn ang="T14">
                      <a:pos x="T4" y="T5"/>
                    </a:cxn>
                    <a:cxn ang="T15">
                      <a:pos x="T6" y="T7"/>
                    </a:cxn>
                    <a:cxn ang="T16">
                      <a:pos x="T8" y="T9"/>
                    </a:cxn>
                    <a:cxn ang="T17">
                      <a:pos x="T10" y="T11"/>
                    </a:cxn>
                  </a:cxnLst>
                  <a:rect l="T18" t="T19" r="T20" b="T21"/>
                  <a:pathLst>
                    <a:path w="24" h="230">
                      <a:moveTo>
                        <a:pt x="2" y="230"/>
                      </a:moveTo>
                      <a:lnTo>
                        <a:pt x="8" y="224"/>
                      </a:lnTo>
                      <a:lnTo>
                        <a:pt x="24" y="0"/>
                      </a:lnTo>
                      <a:lnTo>
                        <a:pt x="18" y="0"/>
                      </a:lnTo>
                      <a:lnTo>
                        <a:pt x="0" y="228"/>
                      </a:lnTo>
                      <a:lnTo>
                        <a:pt x="2" y="230"/>
                      </a:lnTo>
                      <a:close/>
                    </a:path>
                  </a:pathLst>
                </a:custGeom>
                <a:solidFill>
                  <a:srgbClr val="0B3C68"/>
                </a:solidFill>
                <a:ln w="9525">
                  <a:noFill/>
                  <a:round/>
                </a:ln>
              </p:spPr>
              <p:txBody>
                <a:bodyPr/>
                <a:lstStyle/>
                <a:p>
                  <a:endParaRPr lang="zh-CN" altLang="en-US" sz="1400"/>
                </a:p>
              </p:txBody>
            </p:sp>
            <p:sp>
              <p:nvSpPr>
                <p:cNvPr id="180" name="Freeform 208"/>
                <p:cNvSpPr>
                  <a:spLocks noChangeAspect="1"/>
                </p:cNvSpPr>
                <p:nvPr/>
              </p:nvSpPr>
              <p:spPr bwMode="auto">
                <a:xfrm>
                  <a:off x="905" y="2084"/>
                  <a:ext cx="24" cy="230"/>
                </a:xfrm>
                <a:custGeom>
                  <a:avLst/>
                  <a:gdLst>
                    <a:gd name="T0" fmla="*/ 2 w 24"/>
                    <a:gd name="T1" fmla="*/ 230 h 230"/>
                    <a:gd name="T2" fmla="*/ 8 w 24"/>
                    <a:gd name="T3" fmla="*/ 224 h 230"/>
                    <a:gd name="T4" fmla="*/ 24 w 24"/>
                    <a:gd name="T5" fmla="*/ 0 h 230"/>
                    <a:gd name="T6" fmla="*/ 18 w 24"/>
                    <a:gd name="T7" fmla="*/ 0 h 230"/>
                    <a:gd name="T8" fmla="*/ 0 w 24"/>
                    <a:gd name="T9" fmla="*/ 228 h 230"/>
                    <a:gd name="T10" fmla="*/ 0 60000 65536"/>
                    <a:gd name="T11" fmla="*/ 0 60000 65536"/>
                    <a:gd name="T12" fmla="*/ 0 60000 65536"/>
                    <a:gd name="T13" fmla="*/ 0 60000 65536"/>
                    <a:gd name="T14" fmla="*/ 0 60000 65536"/>
                    <a:gd name="T15" fmla="*/ 0 w 24"/>
                    <a:gd name="T16" fmla="*/ 0 h 230"/>
                    <a:gd name="T17" fmla="*/ 24 w 24"/>
                    <a:gd name="T18" fmla="*/ 230 h 230"/>
                  </a:gdLst>
                  <a:ahLst/>
                  <a:cxnLst>
                    <a:cxn ang="T10">
                      <a:pos x="T0" y="T1"/>
                    </a:cxn>
                    <a:cxn ang="T11">
                      <a:pos x="T2" y="T3"/>
                    </a:cxn>
                    <a:cxn ang="T12">
                      <a:pos x="T4" y="T5"/>
                    </a:cxn>
                    <a:cxn ang="T13">
                      <a:pos x="T6" y="T7"/>
                    </a:cxn>
                    <a:cxn ang="T14">
                      <a:pos x="T8" y="T9"/>
                    </a:cxn>
                  </a:cxnLst>
                  <a:rect l="T15" t="T16" r="T17" b="T18"/>
                  <a:pathLst>
                    <a:path w="24" h="230">
                      <a:moveTo>
                        <a:pt x="2" y="230"/>
                      </a:moveTo>
                      <a:lnTo>
                        <a:pt x="8" y="224"/>
                      </a:lnTo>
                      <a:lnTo>
                        <a:pt x="24" y="0"/>
                      </a:lnTo>
                      <a:lnTo>
                        <a:pt x="18" y="0"/>
                      </a:lnTo>
                      <a:lnTo>
                        <a:pt x="0" y="228"/>
                      </a:lnTo>
                    </a:path>
                  </a:pathLst>
                </a:custGeom>
                <a:noFill/>
                <a:ln w="9525">
                  <a:noFill/>
                  <a:round/>
                </a:ln>
              </p:spPr>
              <p:txBody>
                <a:bodyPr/>
                <a:lstStyle/>
                <a:p>
                  <a:endParaRPr lang="zh-CN" altLang="en-US" sz="1400"/>
                </a:p>
              </p:txBody>
            </p:sp>
            <p:sp>
              <p:nvSpPr>
                <p:cNvPr id="181" name="Freeform 209"/>
                <p:cNvSpPr>
                  <a:spLocks noChangeAspect="1"/>
                </p:cNvSpPr>
                <p:nvPr/>
              </p:nvSpPr>
              <p:spPr bwMode="auto">
                <a:xfrm>
                  <a:off x="695" y="2064"/>
                  <a:ext cx="228" cy="250"/>
                </a:xfrm>
                <a:custGeom>
                  <a:avLst/>
                  <a:gdLst>
                    <a:gd name="T0" fmla="*/ 6784 w 114"/>
                    <a:gd name="T1" fmla="*/ 8000 h 125"/>
                    <a:gd name="T2" fmla="*/ 0 w 114"/>
                    <a:gd name="T3" fmla="*/ 6272 h 125"/>
                    <a:gd name="T4" fmla="*/ 448 w 114"/>
                    <a:gd name="T5" fmla="*/ 256 h 125"/>
                    <a:gd name="T6" fmla="*/ 640 w 114"/>
                    <a:gd name="T7" fmla="*/ 64 h 125"/>
                    <a:gd name="T8" fmla="*/ 7104 w 114"/>
                    <a:gd name="T9" fmla="*/ 576 h 125"/>
                    <a:gd name="T10" fmla="*/ 7296 w 114"/>
                    <a:gd name="T11" fmla="*/ 704 h 125"/>
                    <a:gd name="T12" fmla="*/ 6784 w 114"/>
                    <a:gd name="T13" fmla="*/ 8000 h 125"/>
                    <a:gd name="T14" fmla="*/ 0 60000 65536"/>
                    <a:gd name="T15" fmla="*/ 0 60000 65536"/>
                    <a:gd name="T16" fmla="*/ 0 60000 65536"/>
                    <a:gd name="T17" fmla="*/ 0 60000 65536"/>
                    <a:gd name="T18" fmla="*/ 0 60000 65536"/>
                    <a:gd name="T19" fmla="*/ 0 60000 65536"/>
                    <a:gd name="T20" fmla="*/ 0 60000 65536"/>
                    <a:gd name="T21" fmla="*/ 0 w 114"/>
                    <a:gd name="T22" fmla="*/ 0 h 125"/>
                    <a:gd name="T23" fmla="*/ 114 w 114"/>
                    <a:gd name="T24" fmla="*/ 125 h 1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125">
                      <a:moveTo>
                        <a:pt x="106" y="125"/>
                      </a:moveTo>
                      <a:cubicBezTo>
                        <a:pt x="70" y="116"/>
                        <a:pt x="19" y="104"/>
                        <a:pt x="0" y="98"/>
                      </a:cubicBezTo>
                      <a:cubicBezTo>
                        <a:pt x="2" y="74"/>
                        <a:pt x="3" y="46"/>
                        <a:pt x="7" y="4"/>
                      </a:cubicBezTo>
                      <a:cubicBezTo>
                        <a:pt x="7" y="2"/>
                        <a:pt x="7" y="0"/>
                        <a:pt x="10" y="1"/>
                      </a:cubicBezTo>
                      <a:cubicBezTo>
                        <a:pt x="10" y="1"/>
                        <a:pt x="109" y="9"/>
                        <a:pt x="111" y="9"/>
                      </a:cubicBezTo>
                      <a:cubicBezTo>
                        <a:pt x="114" y="9"/>
                        <a:pt x="114" y="9"/>
                        <a:pt x="114" y="11"/>
                      </a:cubicBezTo>
                      <a:lnTo>
                        <a:pt x="106" y="125"/>
                      </a:lnTo>
                      <a:close/>
                    </a:path>
                  </a:pathLst>
                </a:custGeom>
                <a:solidFill>
                  <a:srgbClr val="8BA6BD"/>
                </a:solidFill>
                <a:ln w="9525">
                  <a:noFill/>
                  <a:round/>
                </a:ln>
              </p:spPr>
              <p:txBody>
                <a:bodyPr/>
                <a:lstStyle/>
                <a:p>
                  <a:endParaRPr lang="zh-CN" altLang="en-US" sz="1400"/>
                </a:p>
              </p:txBody>
            </p:sp>
            <p:sp>
              <p:nvSpPr>
                <p:cNvPr id="182" name="Freeform 210"/>
                <p:cNvSpPr>
                  <a:spLocks noChangeAspect="1"/>
                </p:cNvSpPr>
                <p:nvPr/>
              </p:nvSpPr>
              <p:spPr bwMode="auto">
                <a:xfrm>
                  <a:off x="719" y="2084"/>
                  <a:ext cx="178" cy="184"/>
                </a:xfrm>
                <a:custGeom>
                  <a:avLst/>
                  <a:gdLst>
                    <a:gd name="T0" fmla="*/ 5696 w 89"/>
                    <a:gd name="T1" fmla="*/ 512 h 92"/>
                    <a:gd name="T2" fmla="*/ 256 w 89"/>
                    <a:gd name="T3" fmla="*/ 0 h 92"/>
                    <a:gd name="T4" fmla="*/ 0 w 89"/>
                    <a:gd name="T5" fmla="*/ 4864 h 92"/>
                    <a:gd name="T6" fmla="*/ 5184 w 89"/>
                    <a:gd name="T7" fmla="*/ 5888 h 92"/>
                    <a:gd name="T8" fmla="*/ 5696 w 89"/>
                    <a:gd name="T9" fmla="*/ 512 h 92"/>
                    <a:gd name="T10" fmla="*/ 0 60000 65536"/>
                    <a:gd name="T11" fmla="*/ 0 60000 65536"/>
                    <a:gd name="T12" fmla="*/ 0 60000 65536"/>
                    <a:gd name="T13" fmla="*/ 0 60000 65536"/>
                    <a:gd name="T14" fmla="*/ 0 60000 65536"/>
                    <a:gd name="T15" fmla="*/ 0 w 89"/>
                    <a:gd name="T16" fmla="*/ 0 h 92"/>
                    <a:gd name="T17" fmla="*/ 89 w 89"/>
                    <a:gd name="T18" fmla="*/ 92 h 92"/>
                  </a:gdLst>
                  <a:ahLst/>
                  <a:cxnLst>
                    <a:cxn ang="T10">
                      <a:pos x="T0" y="T1"/>
                    </a:cxn>
                    <a:cxn ang="T11">
                      <a:pos x="T2" y="T3"/>
                    </a:cxn>
                    <a:cxn ang="T12">
                      <a:pos x="T4" y="T5"/>
                    </a:cxn>
                    <a:cxn ang="T13">
                      <a:pos x="T6" y="T7"/>
                    </a:cxn>
                    <a:cxn ang="T14">
                      <a:pos x="T8" y="T9"/>
                    </a:cxn>
                  </a:cxnLst>
                  <a:rect l="T15" t="T16" r="T17" b="T18"/>
                  <a:pathLst>
                    <a:path w="89" h="92">
                      <a:moveTo>
                        <a:pt x="89" y="8"/>
                      </a:moveTo>
                      <a:cubicBezTo>
                        <a:pt x="4" y="0"/>
                        <a:pt x="4" y="0"/>
                        <a:pt x="4" y="0"/>
                      </a:cubicBezTo>
                      <a:cubicBezTo>
                        <a:pt x="1" y="24"/>
                        <a:pt x="1" y="50"/>
                        <a:pt x="0" y="76"/>
                      </a:cubicBezTo>
                      <a:cubicBezTo>
                        <a:pt x="29" y="85"/>
                        <a:pt x="50" y="89"/>
                        <a:pt x="81" y="92"/>
                      </a:cubicBezTo>
                      <a:cubicBezTo>
                        <a:pt x="89" y="8"/>
                        <a:pt x="89" y="8"/>
                        <a:pt x="89" y="8"/>
                      </a:cubicBezTo>
                    </a:path>
                  </a:pathLst>
                </a:custGeom>
                <a:solidFill>
                  <a:srgbClr val="0B3C68"/>
                </a:solidFill>
                <a:ln w="9525">
                  <a:noFill/>
                  <a:round/>
                </a:ln>
              </p:spPr>
              <p:txBody>
                <a:bodyPr/>
                <a:lstStyle/>
                <a:p>
                  <a:endParaRPr lang="zh-CN" altLang="en-US" sz="1400"/>
                </a:p>
              </p:txBody>
            </p:sp>
            <p:sp>
              <p:nvSpPr>
                <p:cNvPr id="183" name="Freeform 211"/>
                <p:cNvSpPr>
                  <a:spLocks noChangeAspect="1"/>
                </p:cNvSpPr>
                <p:nvPr/>
              </p:nvSpPr>
              <p:spPr bwMode="auto">
                <a:xfrm>
                  <a:off x="725" y="2088"/>
                  <a:ext cx="170" cy="176"/>
                </a:xfrm>
                <a:custGeom>
                  <a:avLst/>
                  <a:gdLst>
                    <a:gd name="T0" fmla="*/ 5440 w 85"/>
                    <a:gd name="T1" fmla="*/ 448 h 88"/>
                    <a:gd name="T2" fmla="*/ 192 w 85"/>
                    <a:gd name="T3" fmla="*/ 0 h 88"/>
                    <a:gd name="T4" fmla="*/ 0 w 85"/>
                    <a:gd name="T5" fmla="*/ 4672 h 88"/>
                    <a:gd name="T6" fmla="*/ 4928 w 85"/>
                    <a:gd name="T7" fmla="*/ 5632 h 88"/>
                    <a:gd name="T8" fmla="*/ 5440 w 85"/>
                    <a:gd name="T9" fmla="*/ 512 h 88"/>
                    <a:gd name="T10" fmla="*/ 0 60000 65536"/>
                    <a:gd name="T11" fmla="*/ 0 60000 65536"/>
                    <a:gd name="T12" fmla="*/ 0 60000 65536"/>
                    <a:gd name="T13" fmla="*/ 0 60000 65536"/>
                    <a:gd name="T14" fmla="*/ 0 60000 65536"/>
                    <a:gd name="T15" fmla="*/ 0 w 85"/>
                    <a:gd name="T16" fmla="*/ 0 h 88"/>
                    <a:gd name="T17" fmla="*/ 85 w 85"/>
                    <a:gd name="T18" fmla="*/ 88 h 88"/>
                  </a:gdLst>
                  <a:ahLst/>
                  <a:cxnLst>
                    <a:cxn ang="T10">
                      <a:pos x="T0" y="T1"/>
                    </a:cxn>
                    <a:cxn ang="T11">
                      <a:pos x="T2" y="T3"/>
                    </a:cxn>
                    <a:cxn ang="T12">
                      <a:pos x="T4" y="T5"/>
                    </a:cxn>
                    <a:cxn ang="T13">
                      <a:pos x="T6" y="T7"/>
                    </a:cxn>
                    <a:cxn ang="T14">
                      <a:pos x="T8" y="T9"/>
                    </a:cxn>
                  </a:cxnLst>
                  <a:rect l="T15" t="T16" r="T17" b="T18"/>
                  <a:pathLst>
                    <a:path w="85" h="88">
                      <a:moveTo>
                        <a:pt x="85" y="7"/>
                      </a:moveTo>
                      <a:cubicBezTo>
                        <a:pt x="3" y="0"/>
                        <a:pt x="3" y="0"/>
                        <a:pt x="3" y="0"/>
                      </a:cubicBezTo>
                      <a:cubicBezTo>
                        <a:pt x="0" y="23"/>
                        <a:pt x="1" y="48"/>
                        <a:pt x="0" y="73"/>
                      </a:cubicBezTo>
                      <a:cubicBezTo>
                        <a:pt x="15" y="78"/>
                        <a:pt x="47" y="85"/>
                        <a:pt x="77" y="88"/>
                      </a:cubicBezTo>
                      <a:cubicBezTo>
                        <a:pt x="85" y="8"/>
                        <a:pt x="85" y="8"/>
                        <a:pt x="85" y="8"/>
                      </a:cubicBezTo>
                    </a:path>
                  </a:pathLst>
                </a:custGeom>
                <a:solidFill>
                  <a:srgbClr val="D3DBE4"/>
                </a:solidFill>
                <a:ln w="9525">
                  <a:noFill/>
                  <a:round/>
                </a:ln>
              </p:spPr>
              <p:txBody>
                <a:bodyPr/>
                <a:lstStyle/>
                <a:p>
                  <a:endParaRPr lang="zh-CN" altLang="en-US" sz="1400"/>
                </a:p>
              </p:txBody>
            </p:sp>
            <p:sp>
              <p:nvSpPr>
                <p:cNvPr id="184" name="Freeform 212"/>
                <p:cNvSpPr>
                  <a:spLocks noChangeAspect="1"/>
                </p:cNvSpPr>
                <p:nvPr/>
              </p:nvSpPr>
              <p:spPr bwMode="auto">
                <a:xfrm>
                  <a:off x="713" y="2264"/>
                  <a:ext cx="180" cy="48"/>
                </a:xfrm>
                <a:custGeom>
                  <a:avLst/>
                  <a:gdLst>
                    <a:gd name="T0" fmla="*/ 0 w 180"/>
                    <a:gd name="T1" fmla="*/ 4 h 48"/>
                    <a:gd name="T2" fmla="*/ 180 w 180"/>
                    <a:gd name="T3" fmla="*/ 48 h 48"/>
                    <a:gd name="T4" fmla="*/ 180 w 180"/>
                    <a:gd name="T5" fmla="*/ 46 h 48"/>
                    <a:gd name="T6" fmla="*/ 0 w 180"/>
                    <a:gd name="T7" fmla="*/ 0 h 48"/>
                    <a:gd name="T8" fmla="*/ 0 w 180"/>
                    <a:gd name="T9" fmla="*/ 4 h 48"/>
                    <a:gd name="T10" fmla="*/ 0 60000 65536"/>
                    <a:gd name="T11" fmla="*/ 0 60000 65536"/>
                    <a:gd name="T12" fmla="*/ 0 60000 65536"/>
                    <a:gd name="T13" fmla="*/ 0 60000 65536"/>
                    <a:gd name="T14" fmla="*/ 0 60000 65536"/>
                    <a:gd name="T15" fmla="*/ 0 w 180"/>
                    <a:gd name="T16" fmla="*/ 0 h 48"/>
                    <a:gd name="T17" fmla="*/ 180 w 180"/>
                    <a:gd name="T18" fmla="*/ 48 h 48"/>
                  </a:gdLst>
                  <a:ahLst/>
                  <a:cxnLst>
                    <a:cxn ang="T10">
                      <a:pos x="T0" y="T1"/>
                    </a:cxn>
                    <a:cxn ang="T11">
                      <a:pos x="T2" y="T3"/>
                    </a:cxn>
                    <a:cxn ang="T12">
                      <a:pos x="T4" y="T5"/>
                    </a:cxn>
                    <a:cxn ang="T13">
                      <a:pos x="T6" y="T7"/>
                    </a:cxn>
                    <a:cxn ang="T14">
                      <a:pos x="T8" y="T9"/>
                    </a:cxn>
                  </a:cxnLst>
                  <a:rect l="T15" t="T16" r="T17" b="T18"/>
                  <a:pathLst>
                    <a:path w="180" h="48">
                      <a:moveTo>
                        <a:pt x="0" y="4"/>
                      </a:moveTo>
                      <a:lnTo>
                        <a:pt x="180" y="48"/>
                      </a:lnTo>
                      <a:lnTo>
                        <a:pt x="180" y="46"/>
                      </a:lnTo>
                      <a:lnTo>
                        <a:pt x="0" y="0"/>
                      </a:lnTo>
                      <a:lnTo>
                        <a:pt x="0" y="4"/>
                      </a:lnTo>
                      <a:close/>
                    </a:path>
                  </a:pathLst>
                </a:custGeom>
                <a:solidFill>
                  <a:srgbClr val="456488"/>
                </a:solidFill>
                <a:ln w="9525">
                  <a:noFill/>
                  <a:round/>
                </a:ln>
              </p:spPr>
              <p:txBody>
                <a:bodyPr/>
                <a:lstStyle/>
                <a:p>
                  <a:endParaRPr lang="zh-CN" altLang="en-US" sz="1400"/>
                </a:p>
              </p:txBody>
            </p:sp>
            <p:sp>
              <p:nvSpPr>
                <p:cNvPr id="185" name="Freeform 213"/>
                <p:cNvSpPr>
                  <a:spLocks noChangeAspect="1"/>
                </p:cNvSpPr>
                <p:nvPr/>
              </p:nvSpPr>
              <p:spPr bwMode="auto">
                <a:xfrm>
                  <a:off x="581" y="2334"/>
                  <a:ext cx="138" cy="34"/>
                </a:xfrm>
                <a:custGeom>
                  <a:avLst/>
                  <a:gdLst>
                    <a:gd name="T0" fmla="*/ 0 w 69"/>
                    <a:gd name="T1" fmla="*/ 0 h 17"/>
                    <a:gd name="T2" fmla="*/ 1280 w 69"/>
                    <a:gd name="T3" fmla="*/ 256 h 17"/>
                    <a:gd name="T4" fmla="*/ 2688 w 69"/>
                    <a:gd name="T5" fmla="*/ 320 h 17"/>
                    <a:gd name="T6" fmla="*/ 3328 w 69"/>
                    <a:gd name="T7" fmla="*/ 192 h 17"/>
                    <a:gd name="T8" fmla="*/ 3904 w 69"/>
                    <a:gd name="T9" fmla="*/ 128 h 17"/>
                    <a:gd name="T10" fmla="*/ 4096 w 69"/>
                    <a:gd name="T11" fmla="*/ 256 h 17"/>
                    <a:gd name="T12" fmla="*/ 4288 w 69"/>
                    <a:gd name="T13" fmla="*/ 448 h 17"/>
                    <a:gd name="T14" fmla="*/ 4416 w 69"/>
                    <a:gd name="T15" fmla="*/ 704 h 17"/>
                    <a:gd name="T16" fmla="*/ 4224 w 69"/>
                    <a:gd name="T17" fmla="*/ 704 h 17"/>
                    <a:gd name="T18" fmla="*/ 4096 w 69"/>
                    <a:gd name="T19" fmla="*/ 576 h 17"/>
                    <a:gd name="T20" fmla="*/ 3968 w 69"/>
                    <a:gd name="T21" fmla="*/ 448 h 17"/>
                    <a:gd name="T22" fmla="*/ 4096 w 69"/>
                    <a:gd name="T23" fmla="*/ 704 h 17"/>
                    <a:gd name="T24" fmla="*/ 4160 w 69"/>
                    <a:gd name="T25" fmla="*/ 832 h 17"/>
                    <a:gd name="T26" fmla="*/ 3840 w 69"/>
                    <a:gd name="T27" fmla="*/ 640 h 17"/>
                    <a:gd name="T28" fmla="*/ 3648 w 69"/>
                    <a:gd name="T29" fmla="*/ 512 h 17"/>
                    <a:gd name="T30" fmla="*/ 3392 w 69"/>
                    <a:gd name="T31" fmla="*/ 512 h 17"/>
                    <a:gd name="T32" fmla="*/ 3200 w 69"/>
                    <a:gd name="T33" fmla="*/ 576 h 17"/>
                    <a:gd name="T34" fmla="*/ 3136 w 69"/>
                    <a:gd name="T35" fmla="*/ 704 h 17"/>
                    <a:gd name="T36" fmla="*/ 3392 w 69"/>
                    <a:gd name="T37" fmla="*/ 768 h 17"/>
                    <a:gd name="T38" fmla="*/ 3648 w 69"/>
                    <a:gd name="T39" fmla="*/ 1024 h 17"/>
                    <a:gd name="T40" fmla="*/ 3392 w 69"/>
                    <a:gd name="T41" fmla="*/ 1088 h 17"/>
                    <a:gd name="T42" fmla="*/ 2880 w 69"/>
                    <a:gd name="T43" fmla="*/ 1024 h 17"/>
                    <a:gd name="T44" fmla="*/ 2496 w 69"/>
                    <a:gd name="T45" fmla="*/ 1024 h 17"/>
                    <a:gd name="T46" fmla="*/ 1344 w 69"/>
                    <a:gd name="T47" fmla="*/ 1024 h 17"/>
                    <a:gd name="T48" fmla="*/ 320 w 69"/>
                    <a:gd name="T49" fmla="*/ 1024 h 17"/>
                    <a:gd name="T50" fmla="*/ 0 w 69"/>
                    <a:gd name="T51" fmla="*/ 0 h 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9"/>
                    <a:gd name="T79" fmla="*/ 0 h 17"/>
                    <a:gd name="T80" fmla="*/ 69 w 69"/>
                    <a:gd name="T81" fmla="*/ 17 h 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9" h="17">
                      <a:moveTo>
                        <a:pt x="0" y="0"/>
                      </a:moveTo>
                      <a:cubicBezTo>
                        <a:pt x="0" y="0"/>
                        <a:pt x="8" y="3"/>
                        <a:pt x="20" y="4"/>
                      </a:cubicBezTo>
                      <a:cubicBezTo>
                        <a:pt x="31" y="5"/>
                        <a:pt x="36" y="7"/>
                        <a:pt x="42" y="5"/>
                      </a:cubicBezTo>
                      <a:cubicBezTo>
                        <a:pt x="48" y="3"/>
                        <a:pt x="50" y="1"/>
                        <a:pt x="52" y="3"/>
                      </a:cubicBezTo>
                      <a:cubicBezTo>
                        <a:pt x="56" y="3"/>
                        <a:pt x="61" y="2"/>
                        <a:pt x="61" y="2"/>
                      </a:cubicBezTo>
                      <a:cubicBezTo>
                        <a:pt x="61" y="2"/>
                        <a:pt x="62" y="2"/>
                        <a:pt x="64" y="4"/>
                      </a:cubicBezTo>
                      <a:cubicBezTo>
                        <a:pt x="64" y="4"/>
                        <a:pt x="66" y="6"/>
                        <a:pt x="67" y="7"/>
                      </a:cubicBezTo>
                      <a:cubicBezTo>
                        <a:pt x="68" y="8"/>
                        <a:pt x="69" y="10"/>
                        <a:pt x="69" y="11"/>
                      </a:cubicBezTo>
                      <a:cubicBezTo>
                        <a:pt x="69" y="12"/>
                        <a:pt x="68" y="13"/>
                        <a:pt x="66" y="11"/>
                      </a:cubicBezTo>
                      <a:cubicBezTo>
                        <a:pt x="65" y="10"/>
                        <a:pt x="65" y="9"/>
                        <a:pt x="64" y="9"/>
                      </a:cubicBezTo>
                      <a:cubicBezTo>
                        <a:pt x="64" y="8"/>
                        <a:pt x="62" y="8"/>
                        <a:pt x="62" y="7"/>
                      </a:cubicBezTo>
                      <a:cubicBezTo>
                        <a:pt x="63" y="9"/>
                        <a:pt x="63" y="10"/>
                        <a:pt x="64" y="11"/>
                      </a:cubicBezTo>
                      <a:cubicBezTo>
                        <a:pt x="65" y="12"/>
                        <a:pt x="66" y="12"/>
                        <a:pt x="65" y="13"/>
                      </a:cubicBezTo>
                      <a:cubicBezTo>
                        <a:pt x="65" y="13"/>
                        <a:pt x="63" y="14"/>
                        <a:pt x="60" y="10"/>
                      </a:cubicBezTo>
                      <a:cubicBezTo>
                        <a:pt x="57" y="10"/>
                        <a:pt x="57" y="8"/>
                        <a:pt x="57" y="8"/>
                      </a:cubicBezTo>
                      <a:cubicBezTo>
                        <a:pt x="57" y="8"/>
                        <a:pt x="55" y="10"/>
                        <a:pt x="53" y="8"/>
                      </a:cubicBezTo>
                      <a:cubicBezTo>
                        <a:pt x="52" y="9"/>
                        <a:pt x="50" y="9"/>
                        <a:pt x="50" y="9"/>
                      </a:cubicBezTo>
                      <a:cubicBezTo>
                        <a:pt x="50" y="9"/>
                        <a:pt x="49" y="11"/>
                        <a:pt x="49" y="11"/>
                      </a:cubicBezTo>
                      <a:cubicBezTo>
                        <a:pt x="51" y="12"/>
                        <a:pt x="52" y="12"/>
                        <a:pt x="53" y="12"/>
                      </a:cubicBezTo>
                      <a:cubicBezTo>
                        <a:pt x="54" y="12"/>
                        <a:pt x="58" y="14"/>
                        <a:pt x="57" y="16"/>
                      </a:cubicBezTo>
                      <a:cubicBezTo>
                        <a:pt x="57" y="17"/>
                        <a:pt x="56" y="17"/>
                        <a:pt x="53" y="17"/>
                      </a:cubicBezTo>
                      <a:cubicBezTo>
                        <a:pt x="50" y="16"/>
                        <a:pt x="48" y="16"/>
                        <a:pt x="45" y="16"/>
                      </a:cubicBezTo>
                      <a:cubicBezTo>
                        <a:pt x="44" y="16"/>
                        <a:pt x="41" y="16"/>
                        <a:pt x="39" y="16"/>
                      </a:cubicBezTo>
                      <a:cubicBezTo>
                        <a:pt x="36" y="16"/>
                        <a:pt x="21" y="16"/>
                        <a:pt x="21" y="16"/>
                      </a:cubicBezTo>
                      <a:cubicBezTo>
                        <a:pt x="5" y="16"/>
                        <a:pt x="5" y="16"/>
                        <a:pt x="5" y="16"/>
                      </a:cubicBezTo>
                      <a:cubicBezTo>
                        <a:pt x="5" y="16"/>
                        <a:pt x="2" y="9"/>
                        <a:pt x="0" y="0"/>
                      </a:cubicBezTo>
                      <a:close/>
                    </a:path>
                  </a:pathLst>
                </a:custGeom>
                <a:solidFill>
                  <a:srgbClr val="F8C6AC"/>
                </a:solidFill>
                <a:ln w="9525">
                  <a:noFill/>
                  <a:round/>
                </a:ln>
              </p:spPr>
              <p:txBody>
                <a:bodyPr/>
                <a:lstStyle/>
                <a:p>
                  <a:endParaRPr lang="zh-CN" altLang="en-US" sz="1400"/>
                </a:p>
              </p:txBody>
            </p:sp>
            <p:sp>
              <p:nvSpPr>
                <p:cNvPr id="186" name="Freeform 214"/>
                <p:cNvSpPr>
                  <a:spLocks noChangeAspect="1"/>
                </p:cNvSpPr>
                <p:nvPr/>
              </p:nvSpPr>
              <p:spPr bwMode="auto">
                <a:xfrm>
                  <a:off x="677" y="2348"/>
                  <a:ext cx="4" cy="4"/>
                </a:xfrm>
                <a:custGeom>
                  <a:avLst/>
                  <a:gdLst>
                    <a:gd name="T0" fmla="*/ 0 w 2"/>
                    <a:gd name="T1" fmla="*/ 0 h 2"/>
                    <a:gd name="T2" fmla="*/ 128 w 2"/>
                    <a:gd name="T3" fmla="*/ 128 h 2"/>
                    <a:gd name="T4" fmla="*/ 128 w 2"/>
                    <a:gd name="T5" fmla="*/ 128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cubicBezTo>
                        <a:pt x="0" y="0"/>
                        <a:pt x="1" y="1"/>
                        <a:pt x="2" y="2"/>
                      </a:cubicBezTo>
                      <a:cubicBezTo>
                        <a:pt x="2" y="2"/>
                        <a:pt x="2" y="2"/>
                        <a:pt x="2" y="2"/>
                      </a:cubicBezTo>
                      <a:cubicBezTo>
                        <a:pt x="2" y="2"/>
                        <a:pt x="1" y="0"/>
                        <a:pt x="0" y="0"/>
                      </a:cubicBezTo>
                      <a:close/>
                    </a:path>
                  </a:pathLst>
                </a:custGeom>
                <a:solidFill>
                  <a:srgbClr val="D6AB96"/>
                </a:solidFill>
                <a:ln w="9525">
                  <a:noFill/>
                  <a:round/>
                </a:ln>
              </p:spPr>
              <p:txBody>
                <a:bodyPr/>
                <a:lstStyle/>
                <a:p>
                  <a:endParaRPr lang="zh-CN" altLang="en-US" sz="1400"/>
                </a:p>
              </p:txBody>
            </p:sp>
            <p:sp>
              <p:nvSpPr>
                <p:cNvPr id="187" name="Freeform 215"/>
                <p:cNvSpPr>
                  <a:spLocks noChangeAspect="1"/>
                </p:cNvSpPr>
                <p:nvPr/>
              </p:nvSpPr>
              <p:spPr bwMode="auto">
                <a:xfrm>
                  <a:off x="685" y="2344"/>
                  <a:ext cx="2" cy="6"/>
                </a:xfrm>
                <a:custGeom>
                  <a:avLst/>
                  <a:gdLst>
                    <a:gd name="T0" fmla="*/ 0 w 1"/>
                    <a:gd name="T1" fmla="*/ 0 h 3"/>
                    <a:gd name="T2" fmla="*/ 64 w 1"/>
                    <a:gd name="T3" fmla="*/ 192 h 3"/>
                    <a:gd name="T4" fmla="*/ 64 w 1"/>
                    <a:gd name="T5" fmla="*/ 192 h 3"/>
                    <a:gd name="T6" fmla="*/ 0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cubicBezTo>
                        <a:pt x="0" y="0"/>
                        <a:pt x="0" y="2"/>
                        <a:pt x="1" y="3"/>
                      </a:cubicBezTo>
                      <a:cubicBezTo>
                        <a:pt x="1" y="3"/>
                        <a:pt x="1" y="3"/>
                        <a:pt x="1" y="3"/>
                      </a:cubicBezTo>
                      <a:cubicBezTo>
                        <a:pt x="1" y="3"/>
                        <a:pt x="0" y="2"/>
                        <a:pt x="0" y="0"/>
                      </a:cubicBezTo>
                      <a:close/>
                    </a:path>
                  </a:pathLst>
                </a:custGeom>
                <a:solidFill>
                  <a:srgbClr val="D6AB96"/>
                </a:solidFill>
                <a:ln w="9525">
                  <a:noFill/>
                  <a:round/>
                </a:ln>
              </p:spPr>
              <p:txBody>
                <a:bodyPr/>
                <a:lstStyle/>
                <a:p>
                  <a:endParaRPr lang="zh-CN" altLang="en-US" sz="1400"/>
                </a:p>
              </p:txBody>
            </p:sp>
            <p:sp>
              <p:nvSpPr>
                <p:cNvPr id="188" name="Freeform 216"/>
                <p:cNvSpPr>
                  <a:spLocks noChangeAspect="1"/>
                </p:cNvSpPr>
                <p:nvPr/>
              </p:nvSpPr>
              <p:spPr bwMode="auto">
                <a:xfrm>
                  <a:off x="671" y="2350"/>
                  <a:ext cx="8" cy="6"/>
                </a:xfrm>
                <a:custGeom>
                  <a:avLst/>
                  <a:gdLst>
                    <a:gd name="T0" fmla="*/ 64 w 4"/>
                    <a:gd name="T1" fmla="*/ 0 h 3"/>
                    <a:gd name="T2" fmla="*/ 256 w 4"/>
                    <a:gd name="T3" fmla="*/ 192 h 3"/>
                    <a:gd name="T4" fmla="*/ 256 w 4"/>
                    <a:gd name="T5" fmla="*/ 192 h 3"/>
                    <a:gd name="T6" fmla="*/ 64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1" y="0"/>
                      </a:moveTo>
                      <a:cubicBezTo>
                        <a:pt x="1" y="0"/>
                        <a:pt x="0" y="2"/>
                        <a:pt x="4" y="3"/>
                      </a:cubicBezTo>
                      <a:cubicBezTo>
                        <a:pt x="4" y="3"/>
                        <a:pt x="4" y="3"/>
                        <a:pt x="4" y="3"/>
                      </a:cubicBezTo>
                      <a:cubicBezTo>
                        <a:pt x="4" y="3"/>
                        <a:pt x="2" y="3"/>
                        <a:pt x="1" y="0"/>
                      </a:cubicBezTo>
                      <a:close/>
                    </a:path>
                  </a:pathLst>
                </a:custGeom>
                <a:solidFill>
                  <a:srgbClr val="D6AB96"/>
                </a:solidFill>
                <a:ln w="9525">
                  <a:noFill/>
                  <a:round/>
                </a:ln>
              </p:spPr>
              <p:txBody>
                <a:bodyPr/>
                <a:lstStyle/>
                <a:p>
                  <a:endParaRPr lang="zh-CN" altLang="en-US" sz="1400"/>
                </a:p>
              </p:txBody>
            </p:sp>
            <p:sp>
              <p:nvSpPr>
                <p:cNvPr id="189" name="Freeform 217"/>
                <p:cNvSpPr>
                  <a:spLocks noChangeAspect="1"/>
                </p:cNvSpPr>
                <p:nvPr/>
              </p:nvSpPr>
              <p:spPr bwMode="auto">
                <a:xfrm>
                  <a:off x="446" y="2166"/>
                  <a:ext cx="197" cy="274"/>
                </a:xfrm>
                <a:custGeom>
                  <a:avLst/>
                  <a:gdLst>
                    <a:gd name="T0" fmla="*/ 5355 w 98"/>
                    <a:gd name="T1" fmla="*/ 3264 h 137"/>
                    <a:gd name="T2" fmla="*/ 5548 w 98"/>
                    <a:gd name="T3" fmla="*/ 5184 h 137"/>
                    <a:gd name="T4" fmla="*/ 5880 w 98"/>
                    <a:gd name="T5" fmla="*/ 6144 h 137"/>
                    <a:gd name="T6" fmla="*/ 6272 w 98"/>
                    <a:gd name="T7" fmla="*/ 6528 h 137"/>
                    <a:gd name="T8" fmla="*/ 5880 w 98"/>
                    <a:gd name="T9" fmla="*/ 7680 h 137"/>
                    <a:gd name="T10" fmla="*/ 4752 w 98"/>
                    <a:gd name="T11" fmla="*/ 8064 h 137"/>
                    <a:gd name="T12" fmla="*/ 4296 w 98"/>
                    <a:gd name="T13" fmla="*/ 8384 h 137"/>
                    <a:gd name="T14" fmla="*/ 4101 w 98"/>
                    <a:gd name="T15" fmla="*/ 8704 h 137"/>
                    <a:gd name="T16" fmla="*/ 521 w 98"/>
                    <a:gd name="T17" fmla="*/ 8192 h 137"/>
                    <a:gd name="T18" fmla="*/ 2300 w 98"/>
                    <a:gd name="T19" fmla="*/ 64 h 137"/>
                    <a:gd name="T20" fmla="*/ 4231 w 98"/>
                    <a:gd name="T21" fmla="*/ 704 h 137"/>
                    <a:gd name="T22" fmla="*/ 4688 w 98"/>
                    <a:gd name="T23" fmla="*/ 1536 h 137"/>
                    <a:gd name="T24" fmla="*/ 5355 w 98"/>
                    <a:gd name="T25" fmla="*/ 3264 h 1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8"/>
                    <a:gd name="T40" fmla="*/ 0 h 137"/>
                    <a:gd name="T41" fmla="*/ 98 w 98"/>
                    <a:gd name="T42" fmla="*/ 137 h 1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8" h="137">
                      <a:moveTo>
                        <a:pt x="81" y="51"/>
                      </a:moveTo>
                      <a:cubicBezTo>
                        <a:pt x="82" y="64"/>
                        <a:pt x="83" y="78"/>
                        <a:pt x="84" y="81"/>
                      </a:cubicBezTo>
                      <a:cubicBezTo>
                        <a:pt x="88" y="88"/>
                        <a:pt x="89" y="93"/>
                        <a:pt x="89" y="96"/>
                      </a:cubicBezTo>
                      <a:cubicBezTo>
                        <a:pt x="91" y="100"/>
                        <a:pt x="93" y="93"/>
                        <a:pt x="95" y="102"/>
                      </a:cubicBezTo>
                      <a:cubicBezTo>
                        <a:pt x="98" y="108"/>
                        <a:pt x="89" y="120"/>
                        <a:pt x="89" y="120"/>
                      </a:cubicBezTo>
                      <a:cubicBezTo>
                        <a:pt x="72" y="126"/>
                        <a:pt x="72" y="126"/>
                        <a:pt x="72" y="126"/>
                      </a:cubicBezTo>
                      <a:cubicBezTo>
                        <a:pt x="65" y="131"/>
                        <a:pt x="65" y="131"/>
                        <a:pt x="65" y="131"/>
                      </a:cubicBezTo>
                      <a:cubicBezTo>
                        <a:pt x="62" y="136"/>
                        <a:pt x="62" y="136"/>
                        <a:pt x="62" y="136"/>
                      </a:cubicBezTo>
                      <a:cubicBezTo>
                        <a:pt x="59" y="136"/>
                        <a:pt x="12" y="137"/>
                        <a:pt x="8" y="128"/>
                      </a:cubicBezTo>
                      <a:cubicBezTo>
                        <a:pt x="0" y="76"/>
                        <a:pt x="2" y="13"/>
                        <a:pt x="35" y="1"/>
                      </a:cubicBezTo>
                      <a:cubicBezTo>
                        <a:pt x="36" y="0"/>
                        <a:pt x="64" y="11"/>
                        <a:pt x="64" y="11"/>
                      </a:cubicBezTo>
                      <a:cubicBezTo>
                        <a:pt x="71" y="24"/>
                        <a:pt x="71" y="24"/>
                        <a:pt x="71" y="24"/>
                      </a:cubicBezTo>
                      <a:cubicBezTo>
                        <a:pt x="71" y="24"/>
                        <a:pt x="80" y="25"/>
                        <a:pt x="81" y="51"/>
                      </a:cubicBezTo>
                      <a:close/>
                    </a:path>
                  </a:pathLst>
                </a:custGeom>
                <a:solidFill>
                  <a:srgbClr val="EEE8EB"/>
                </a:solidFill>
                <a:ln w="9525">
                  <a:noFill/>
                  <a:round/>
                </a:ln>
              </p:spPr>
              <p:txBody>
                <a:bodyPr/>
                <a:lstStyle/>
                <a:p>
                  <a:endParaRPr lang="zh-CN" altLang="en-US" sz="1400"/>
                </a:p>
              </p:txBody>
            </p:sp>
            <p:sp>
              <p:nvSpPr>
                <p:cNvPr id="190" name="Freeform 218"/>
                <p:cNvSpPr>
                  <a:spLocks noChangeAspect="1"/>
                </p:cNvSpPr>
                <p:nvPr/>
              </p:nvSpPr>
              <p:spPr bwMode="auto">
                <a:xfrm>
                  <a:off x="515" y="2168"/>
                  <a:ext cx="76" cy="50"/>
                </a:xfrm>
                <a:custGeom>
                  <a:avLst/>
                  <a:gdLst>
                    <a:gd name="T0" fmla="*/ 0 w 38"/>
                    <a:gd name="T1" fmla="*/ 320 h 25"/>
                    <a:gd name="T2" fmla="*/ 1216 w 38"/>
                    <a:gd name="T3" fmla="*/ 1152 h 25"/>
                    <a:gd name="T4" fmla="*/ 2432 w 38"/>
                    <a:gd name="T5" fmla="*/ 1600 h 25"/>
                    <a:gd name="T6" fmla="*/ 2240 w 38"/>
                    <a:gd name="T7" fmla="*/ 576 h 25"/>
                    <a:gd name="T8" fmla="*/ 256 w 38"/>
                    <a:gd name="T9" fmla="*/ 0 h 25"/>
                    <a:gd name="T10" fmla="*/ 0 w 38"/>
                    <a:gd name="T11" fmla="*/ 320 h 25"/>
                    <a:gd name="T12" fmla="*/ 0 60000 65536"/>
                    <a:gd name="T13" fmla="*/ 0 60000 65536"/>
                    <a:gd name="T14" fmla="*/ 0 60000 65536"/>
                    <a:gd name="T15" fmla="*/ 0 60000 65536"/>
                    <a:gd name="T16" fmla="*/ 0 60000 65536"/>
                    <a:gd name="T17" fmla="*/ 0 60000 65536"/>
                    <a:gd name="T18" fmla="*/ 0 w 38"/>
                    <a:gd name="T19" fmla="*/ 0 h 25"/>
                    <a:gd name="T20" fmla="*/ 38 w 38"/>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38" h="25">
                      <a:moveTo>
                        <a:pt x="0" y="5"/>
                      </a:moveTo>
                      <a:cubicBezTo>
                        <a:pt x="0" y="5"/>
                        <a:pt x="4" y="11"/>
                        <a:pt x="19" y="18"/>
                      </a:cubicBezTo>
                      <a:cubicBezTo>
                        <a:pt x="28" y="22"/>
                        <a:pt x="38" y="25"/>
                        <a:pt x="38" y="25"/>
                      </a:cubicBezTo>
                      <a:cubicBezTo>
                        <a:pt x="38" y="25"/>
                        <a:pt x="35" y="12"/>
                        <a:pt x="35" y="9"/>
                      </a:cubicBezTo>
                      <a:cubicBezTo>
                        <a:pt x="29" y="8"/>
                        <a:pt x="8" y="2"/>
                        <a:pt x="4" y="0"/>
                      </a:cubicBezTo>
                      <a:cubicBezTo>
                        <a:pt x="3" y="0"/>
                        <a:pt x="0" y="5"/>
                        <a:pt x="0" y="5"/>
                      </a:cubicBezTo>
                      <a:close/>
                    </a:path>
                  </a:pathLst>
                </a:custGeom>
                <a:solidFill>
                  <a:srgbClr val="C8BDC2"/>
                </a:solidFill>
                <a:ln w="9525">
                  <a:noFill/>
                  <a:round/>
                </a:ln>
              </p:spPr>
              <p:txBody>
                <a:bodyPr/>
                <a:lstStyle/>
                <a:p>
                  <a:endParaRPr lang="zh-CN" altLang="en-US" sz="1400"/>
                </a:p>
              </p:txBody>
            </p:sp>
            <p:sp>
              <p:nvSpPr>
                <p:cNvPr id="191" name="Freeform 219"/>
                <p:cNvSpPr>
                  <a:spLocks noChangeAspect="1"/>
                </p:cNvSpPr>
                <p:nvPr/>
              </p:nvSpPr>
              <p:spPr bwMode="auto">
                <a:xfrm>
                  <a:off x="573" y="2228"/>
                  <a:ext cx="42" cy="106"/>
                </a:xfrm>
                <a:custGeom>
                  <a:avLst/>
                  <a:gdLst>
                    <a:gd name="T0" fmla="*/ 0 w 21"/>
                    <a:gd name="T1" fmla="*/ 0 h 53"/>
                    <a:gd name="T2" fmla="*/ 448 w 21"/>
                    <a:gd name="T3" fmla="*/ 1024 h 53"/>
                    <a:gd name="T4" fmla="*/ 1024 w 21"/>
                    <a:gd name="T5" fmla="*/ 1792 h 53"/>
                    <a:gd name="T6" fmla="*/ 896 w 21"/>
                    <a:gd name="T7" fmla="*/ 2112 h 53"/>
                    <a:gd name="T8" fmla="*/ 1024 w 21"/>
                    <a:gd name="T9" fmla="*/ 3008 h 53"/>
                    <a:gd name="T10" fmla="*/ 1344 w 21"/>
                    <a:gd name="T11" fmla="*/ 3392 h 53"/>
                    <a:gd name="T12" fmla="*/ 1216 w 21"/>
                    <a:gd name="T13" fmla="*/ 2688 h 53"/>
                    <a:gd name="T14" fmla="*/ 1024 w 21"/>
                    <a:gd name="T15" fmla="*/ 1920 h 53"/>
                    <a:gd name="T16" fmla="*/ 384 w 21"/>
                    <a:gd name="T17" fmla="*/ 768 h 53"/>
                    <a:gd name="T18" fmla="*/ 0 w 21"/>
                    <a:gd name="T19" fmla="*/ 0 h 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53"/>
                    <a:gd name="T32" fmla="*/ 21 w 21"/>
                    <a:gd name="T33" fmla="*/ 53 h 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53">
                      <a:moveTo>
                        <a:pt x="0" y="0"/>
                      </a:moveTo>
                      <a:cubicBezTo>
                        <a:pt x="0" y="0"/>
                        <a:pt x="0" y="9"/>
                        <a:pt x="7" y="16"/>
                      </a:cubicBezTo>
                      <a:cubicBezTo>
                        <a:pt x="15" y="24"/>
                        <a:pt x="16" y="28"/>
                        <a:pt x="16" y="28"/>
                      </a:cubicBezTo>
                      <a:cubicBezTo>
                        <a:pt x="16" y="28"/>
                        <a:pt x="10" y="30"/>
                        <a:pt x="14" y="33"/>
                      </a:cubicBezTo>
                      <a:cubicBezTo>
                        <a:pt x="18" y="36"/>
                        <a:pt x="19" y="36"/>
                        <a:pt x="16" y="47"/>
                      </a:cubicBezTo>
                      <a:cubicBezTo>
                        <a:pt x="20" y="52"/>
                        <a:pt x="21" y="53"/>
                        <a:pt x="21" y="53"/>
                      </a:cubicBezTo>
                      <a:cubicBezTo>
                        <a:pt x="21" y="53"/>
                        <a:pt x="18" y="47"/>
                        <a:pt x="19" y="42"/>
                      </a:cubicBezTo>
                      <a:cubicBezTo>
                        <a:pt x="19" y="36"/>
                        <a:pt x="14" y="31"/>
                        <a:pt x="16" y="30"/>
                      </a:cubicBezTo>
                      <a:cubicBezTo>
                        <a:pt x="18" y="29"/>
                        <a:pt x="18" y="24"/>
                        <a:pt x="6" y="12"/>
                      </a:cubicBezTo>
                      <a:cubicBezTo>
                        <a:pt x="0" y="5"/>
                        <a:pt x="0" y="0"/>
                        <a:pt x="0" y="0"/>
                      </a:cubicBezTo>
                      <a:close/>
                    </a:path>
                  </a:pathLst>
                </a:custGeom>
                <a:solidFill>
                  <a:srgbClr val="C8BDC2"/>
                </a:solidFill>
                <a:ln w="9525">
                  <a:noFill/>
                  <a:round/>
                </a:ln>
              </p:spPr>
              <p:txBody>
                <a:bodyPr/>
                <a:lstStyle/>
                <a:p>
                  <a:endParaRPr lang="zh-CN" altLang="en-US" sz="1400"/>
                </a:p>
              </p:txBody>
            </p:sp>
            <p:sp>
              <p:nvSpPr>
                <p:cNvPr id="192" name="Freeform 220"/>
                <p:cNvSpPr>
                  <a:spLocks noChangeAspect="1"/>
                </p:cNvSpPr>
                <p:nvPr/>
              </p:nvSpPr>
              <p:spPr bwMode="auto">
                <a:xfrm>
                  <a:off x="537" y="2224"/>
                  <a:ext cx="90" cy="136"/>
                </a:xfrm>
                <a:custGeom>
                  <a:avLst/>
                  <a:gdLst>
                    <a:gd name="T0" fmla="*/ 384 w 45"/>
                    <a:gd name="T1" fmla="*/ 0 h 68"/>
                    <a:gd name="T2" fmla="*/ 960 w 45"/>
                    <a:gd name="T3" fmla="*/ 2048 h 68"/>
                    <a:gd name="T4" fmla="*/ 2624 w 45"/>
                    <a:gd name="T5" fmla="*/ 3712 h 68"/>
                    <a:gd name="T6" fmla="*/ 2816 w 45"/>
                    <a:gd name="T7" fmla="*/ 4352 h 68"/>
                    <a:gd name="T8" fmla="*/ 1600 w 45"/>
                    <a:gd name="T9" fmla="*/ 2752 h 68"/>
                    <a:gd name="T10" fmla="*/ 384 w 45"/>
                    <a:gd name="T11" fmla="*/ 0 h 68"/>
                    <a:gd name="T12" fmla="*/ 0 60000 65536"/>
                    <a:gd name="T13" fmla="*/ 0 60000 65536"/>
                    <a:gd name="T14" fmla="*/ 0 60000 65536"/>
                    <a:gd name="T15" fmla="*/ 0 60000 65536"/>
                    <a:gd name="T16" fmla="*/ 0 60000 65536"/>
                    <a:gd name="T17" fmla="*/ 0 60000 65536"/>
                    <a:gd name="T18" fmla="*/ 0 w 45"/>
                    <a:gd name="T19" fmla="*/ 0 h 68"/>
                    <a:gd name="T20" fmla="*/ 45 w 45"/>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45" h="68">
                      <a:moveTo>
                        <a:pt x="6" y="0"/>
                      </a:moveTo>
                      <a:cubicBezTo>
                        <a:pt x="6" y="0"/>
                        <a:pt x="0" y="14"/>
                        <a:pt x="15" y="32"/>
                      </a:cubicBezTo>
                      <a:cubicBezTo>
                        <a:pt x="26" y="44"/>
                        <a:pt x="36" y="49"/>
                        <a:pt x="41" y="58"/>
                      </a:cubicBezTo>
                      <a:cubicBezTo>
                        <a:pt x="45" y="65"/>
                        <a:pt x="44" y="68"/>
                        <a:pt x="44" y="68"/>
                      </a:cubicBezTo>
                      <a:cubicBezTo>
                        <a:pt x="44" y="68"/>
                        <a:pt x="42" y="54"/>
                        <a:pt x="25" y="43"/>
                      </a:cubicBezTo>
                      <a:cubicBezTo>
                        <a:pt x="9" y="31"/>
                        <a:pt x="0" y="14"/>
                        <a:pt x="6" y="0"/>
                      </a:cubicBezTo>
                      <a:close/>
                    </a:path>
                  </a:pathLst>
                </a:custGeom>
                <a:solidFill>
                  <a:srgbClr val="C8BDC2"/>
                </a:solidFill>
                <a:ln w="9525">
                  <a:noFill/>
                  <a:round/>
                </a:ln>
              </p:spPr>
              <p:txBody>
                <a:bodyPr/>
                <a:lstStyle/>
                <a:p>
                  <a:endParaRPr lang="zh-CN" altLang="en-US" sz="1400"/>
                </a:p>
              </p:txBody>
            </p:sp>
            <p:sp>
              <p:nvSpPr>
                <p:cNvPr id="193" name="Freeform 221"/>
                <p:cNvSpPr>
                  <a:spLocks noChangeAspect="1"/>
                </p:cNvSpPr>
                <p:nvPr/>
              </p:nvSpPr>
              <p:spPr bwMode="auto">
                <a:xfrm>
                  <a:off x="577" y="2328"/>
                  <a:ext cx="42" cy="42"/>
                </a:xfrm>
                <a:custGeom>
                  <a:avLst/>
                  <a:gdLst>
                    <a:gd name="T0" fmla="*/ 960 w 21"/>
                    <a:gd name="T1" fmla="*/ 0 h 21"/>
                    <a:gd name="T2" fmla="*/ 512 w 21"/>
                    <a:gd name="T3" fmla="*/ 704 h 21"/>
                    <a:gd name="T4" fmla="*/ 128 w 21"/>
                    <a:gd name="T5" fmla="*/ 1344 h 21"/>
                    <a:gd name="T6" fmla="*/ 768 w 21"/>
                    <a:gd name="T7" fmla="*/ 960 h 21"/>
                    <a:gd name="T8" fmla="*/ 1216 w 21"/>
                    <a:gd name="T9" fmla="*/ 384 h 21"/>
                    <a:gd name="T10" fmla="*/ 96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15" y="0"/>
                      </a:moveTo>
                      <a:cubicBezTo>
                        <a:pt x="15" y="0"/>
                        <a:pt x="17" y="6"/>
                        <a:pt x="8" y="11"/>
                      </a:cubicBezTo>
                      <a:cubicBezTo>
                        <a:pt x="0" y="15"/>
                        <a:pt x="2" y="21"/>
                        <a:pt x="2" y="21"/>
                      </a:cubicBezTo>
                      <a:cubicBezTo>
                        <a:pt x="2" y="21"/>
                        <a:pt x="5" y="17"/>
                        <a:pt x="12" y="15"/>
                      </a:cubicBezTo>
                      <a:cubicBezTo>
                        <a:pt x="18" y="13"/>
                        <a:pt x="21" y="10"/>
                        <a:pt x="19" y="6"/>
                      </a:cubicBezTo>
                      <a:cubicBezTo>
                        <a:pt x="18" y="2"/>
                        <a:pt x="15" y="0"/>
                        <a:pt x="15" y="0"/>
                      </a:cubicBezTo>
                      <a:close/>
                    </a:path>
                  </a:pathLst>
                </a:custGeom>
                <a:solidFill>
                  <a:srgbClr val="C8BDC2"/>
                </a:solidFill>
                <a:ln w="9525">
                  <a:noFill/>
                  <a:round/>
                </a:ln>
              </p:spPr>
              <p:txBody>
                <a:bodyPr/>
                <a:lstStyle/>
                <a:p>
                  <a:endParaRPr lang="zh-CN" altLang="en-US" sz="1400"/>
                </a:p>
              </p:txBody>
            </p:sp>
            <p:sp>
              <p:nvSpPr>
                <p:cNvPr id="194" name="Freeform 222"/>
                <p:cNvSpPr>
                  <a:spLocks noChangeAspect="1"/>
                </p:cNvSpPr>
                <p:nvPr/>
              </p:nvSpPr>
              <p:spPr bwMode="auto">
                <a:xfrm>
                  <a:off x="571" y="2348"/>
                  <a:ext cx="58" cy="52"/>
                </a:xfrm>
                <a:custGeom>
                  <a:avLst/>
                  <a:gdLst>
                    <a:gd name="T0" fmla="*/ 1856 w 29"/>
                    <a:gd name="T1" fmla="*/ 448 h 26"/>
                    <a:gd name="T2" fmla="*/ 320 w 29"/>
                    <a:gd name="T3" fmla="*/ 1024 h 26"/>
                    <a:gd name="T4" fmla="*/ 320 w 29"/>
                    <a:gd name="T5" fmla="*/ 1664 h 26"/>
                    <a:gd name="T6" fmla="*/ 896 w 29"/>
                    <a:gd name="T7" fmla="*/ 704 h 26"/>
                    <a:gd name="T8" fmla="*/ 1856 w 29"/>
                    <a:gd name="T9" fmla="*/ 448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29" y="7"/>
                      </a:moveTo>
                      <a:cubicBezTo>
                        <a:pt x="29" y="7"/>
                        <a:pt x="22" y="0"/>
                        <a:pt x="5" y="16"/>
                      </a:cubicBezTo>
                      <a:cubicBezTo>
                        <a:pt x="0" y="21"/>
                        <a:pt x="5" y="26"/>
                        <a:pt x="5" y="26"/>
                      </a:cubicBezTo>
                      <a:cubicBezTo>
                        <a:pt x="5" y="26"/>
                        <a:pt x="10" y="15"/>
                        <a:pt x="14" y="11"/>
                      </a:cubicBezTo>
                      <a:cubicBezTo>
                        <a:pt x="21" y="4"/>
                        <a:pt x="29" y="7"/>
                        <a:pt x="29" y="7"/>
                      </a:cubicBezTo>
                      <a:close/>
                    </a:path>
                  </a:pathLst>
                </a:custGeom>
                <a:solidFill>
                  <a:srgbClr val="C8BDC2"/>
                </a:solidFill>
                <a:ln w="9525">
                  <a:noFill/>
                  <a:round/>
                </a:ln>
              </p:spPr>
              <p:txBody>
                <a:bodyPr/>
                <a:lstStyle/>
                <a:p>
                  <a:endParaRPr lang="zh-CN" altLang="en-US" sz="1400"/>
                </a:p>
              </p:txBody>
            </p:sp>
            <p:sp>
              <p:nvSpPr>
                <p:cNvPr id="195" name="Freeform 223"/>
                <p:cNvSpPr>
                  <a:spLocks noChangeAspect="1"/>
                </p:cNvSpPr>
                <p:nvPr/>
              </p:nvSpPr>
              <p:spPr bwMode="auto">
                <a:xfrm>
                  <a:off x="583" y="2368"/>
                  <a:ext cx="38" cy="56"/>
                </a:xfrm>
                <a:custGeom>
                  <a:avLst/>
                  <a:gdLst>
                    <a:gd name="T0" fmla="*/ 0 w 19"/>
                    <a:gd name="T1" fmla="*/ 1792 h 28"/>
                    <a:gd name="T2" fmla="*/ 320 w 19"/>
                    <a:gd name="T3" fmla="*/ 1024 h 28"/>
                    <a:gd name="T4" fmla="*/ 832 w 19"/>
                    <a:gd name="T5" fmla="*/ 0 h 28"/>
                    <a:gd name="T6" fmla="*/ 640 w 19"/>
                    <a:gd name="T7" fmla="*/ 768 h 28"/>
                    <a:gd name="T8" fmla="*/ 1216 w 19"/>
                    <a:gd name="T9" fmla="*/ 192 h 28"/>
                    <a:gd name="T10" fmla="*/ 576 w 19"/>
                    <a:gd name="T11" fmla="*/ 1216 h 28"/>
                    <a:gd name="T12" fmla="*/ 0 w 19"/>
                    <a:gd name="T13" fmla="*/ 1792 h 28"/>
                    <a:gd name="T14" fmla="*/ 0 60000 65536"/>
                    <a:gd name="T15" fmla="*/ 0 60000 65536"/>
                    <a:gd name="T16" fmla="*/ 0 60000 65536"/>
                    <a:gd name="T17" fmla="*/ 0 60000 65536"/>
                    <a:gd name="T18" fmla="*/ 0 60000 65536"/>
                    <a:gd name="T19" fmla="*/ 0 60000 65536"/>
                    <a:gd name="T20" fmla="*/ 0 60000 65536"/>
                    <a:gd name="T21" fmla="*/ 0 w 19"/>
                    <a:gd name="T22" fmla="*/ 0 h 28"/>
                    <a:gd name="T23" fmla="*/ 19 w 19"/>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28">
                      <a:moveTo>
                        <a:pt x="0" y="28"/>
                      </a:moveTo>
                      <a:cubicBezTo>
                        <a:pt x="0" y="28"/>
                        <a:pt x="3" y="25"/>
                        <a:pt x="5" y="16"/>
                      </a:cubicBezTo>
                      <a:cubicBezTo>
                        <a:pt x="7" y="7"/>
                        <a:pt x="13" y="0"/>
                        <a:pt x="13" y="0"/>
                      </a:cubicBezTo>
                      <a:cubicBezTo>
                        <a:pt x="13" y="0"/>
                        <a:pt x="9" y="7"/>
                        <a:pt x="10" y="12"/>
                      </a:cubicBezTo>
                      <a:cubicBezTo>
                        <a:pt x="11" y="14"/>
                        <a:pt x="13" y="9"/>
                        <a:pt x="19" y="3"/>
                      </a:cubicBezTo>
                      <a:cubicBezTo>
                        <a:pt x="16" y="10"/>
                        <a:pt x="14" y="12"/>
                        <a:pt x="9" y="19"/>
                      </a:cubicBezTo>
                      <a:cubicBezTo>
                        <a:pt x="5" y="26"/>
                        <a:pt x="0" y="28"/>
                        <a:pt x="0" y="28"/>
                      </a:cubicBezTo>
                      <a:close/>
                    </a:path>
                  </a:pathLst>
                </a:custGeom>
                <a:solidFill>
                  <a:srgbClr val="C8BDC2"/>
                </a:solidFill>
                <a:ln w="9525">
                  <a:noFill/>
                  <a:round/>
                </a:ln>
              </p:spPr>
              <p:txBody>
                <a:bodyPr/>
                <a:lstStyle/>
                <a:p>
                  <a:endParaRPr lang="zh-CN" altLang="en-US" sz="1400"/>
                </a:p>
              </p:txBody>
            </p:sp>
            <p:sp>
              <p:nvSpPr>
                <p:cNvPr id="196" name="Freeform 224"/>
                <p:cNvSpPr>
                  <a:spLocks noChangeAspect="1"/>
                </p:cNvSpPr>
                <p:nvPr/>
              </p:nvSpPr>
              <p:spPr bwMode="auto">
                <a:xfrm>
                  <a:off x="523" y="2264"/>
                  <a:ext cx="54" cy="146"/>
                </a:xfrm>
                <a:custGeom>
                  <a:avLst/>
                  <a:gdLst>
                    <a:gd name="T0" fmla="*/ 64 w 27"/>
                    <a:gd name="T1" fmla="*/ 0 h 73"/>
                    <a:gd name="T2" fmla="*/ 832 w 27"/>
                    <a:gd name="T3" fmla="*/ 3328 h 73"/>
                    <a:gd name="T4" fmla="*/ 1728 w 27"/>
                    <a:gd name="T5" fmla="*/ 4416 h 73"/>
                    <a:gd name="T6" fmla="*/ 1664 w 27"/>
                    <a:gd name="T7" fmla="*/ 4608 h 73"/>
                    <a:gd name="T8" fmla="*/ 512 w 27"/>
                    <a:gd name="T9" fmla="*/ 2624 h 73"/>
                    <a:gd name="T10" fmla="*/ 64 w 27"/>
                    <a:gd name="T11" fmla="*/ 0 h 73"/>
                    <a:gd name="T12" fmla="*/ 0 60000 65536"/>
                    <a:gd name="T13" fmla="*/ 0 60000 65536"/>
                    <a:gd name="T14" fmla="*/ 0 60000 65536"/>
                    <a:gd name="T15" fmla="*/ 0 60000 65536"/>
                    <a:gd name="T16" fmla="*/ 0 60000 65536"/>
                    <a:gd name="T17" fmla="*/ 0 60000 65536"/>
                    <a:gd name="T18" fmla="*/ 0 w 27"/>
                    <a:gd name="T19" fmla="*/ 0 h 73"/>
                    <a:gd name="T20" fmla="*/ 27 w 27"/>
                    <a:gd name="T21" fmla="*/ 73 h 73"/>
                  </a:gdLst>
                  <a:ahLst/>
                  <a:cxnLst>
                    <a:cxn ang="T12">
                      <a:pos x="T0" y="T1"/>
                    </a:cxn>
                    <a:cxn ang="T13">
                      <a:pos x="T2" y="T3"/>
                    </a:cxn>
                    <a:cxn ang="T14">
                      <a:pos x="T4" y="T5"/>
                    </a:cxn>
                    <a:cxn ang="T15">
                      <a:pos x="T6" y="T7"/>
                    </a:cxn>
                    <a:cxn ang="T16">
                      <a:pos x="T8" y="T9"/>
                    </a:cxn>
                    <a:cxn ang="T17">
                      <a:pos x="T10" y="T11"/>
                    </a:cxn>
                  </a:cxnLst>
                  <a:rect l="T18" t="T19" r="T20" b="T21"/>
                  <a:pathLst>
                    <a:path w="27" h="73">
                      <a:moveTo>
                        <a:pt x="1" y="0"/>
                      </a:moveTo>
                      <a:cubicBezTo>
                        <a:pt x="1" y="0"/>
                        <a:pt x="2" y="25"/>
                        <a:pt x="13" y="52"/>
                      </a:cubicBezTo>
                      <a:cubicBezTo>
                        <a:pt x="18" y="68"/>
                        <a:pt x="25" y="69"/>
                        <a:pt x="27" y="69"/>
                      </a:cubicBezTo>
                      <a:cubicBezTo>
                        <a:pt x="26" y="71"/>
                        <a:pt x="26" y="72"/>
                        <a:pt x="26" y="72"/>
                      </a:cubicBezTo>
                      <a:cubicBezTo>
                        <a:pt x="26" y="72"/>
                        <a:pt x="17" y="73"/>
                        <a:pt x="8" y="41"/>
                      </a:cubicBezTo>
                      <a:cubicBezTo>
                        <a:pt x="0" y="16"/>
                        <a:pt x="1" y="0"/>
                        <a:pt x="1" y="0"/>
                      </a:cubicBezTo>
                      <a:close/>
                    </a:path>
                  </a:pathLst>
                </a:custGeom>
                <a:solidFill>
                  <a:srgbClr val="C8BDC2"/>
                </a:solidFill>
                <a:ln w="9525">
                  <a:noFill/>
                  <a:round/>
                </a:ln>
              </p:spPr>
              <p:txBody>
                <a:bodyPr/>
                <a:lstStyle/>
                <a:p>
                  <a:endParaRPr lang="zh-CN" altLang="en-US" sz="1400"/>
                </a:p>
              </p:txBody>
            </p:sp>
            <p:sp>
              <p:nvSpPr>
                <p:cNvPr id="197" name="Freeform 225"/>
                <p:cNvSpPr>
                  <a:spLocks noChangeAspect="1"/>
                </p:cNvSpPr>
                <p:nvPr/>
              </p:nvSpPr>
              <p:spPr bwMode="auto">
                <a:xfrm>
                  <a:off x="593" y="2356"/>
                  <a:ext cx="218" cy="60"/>
                </a:xfrm>
                <a:custGeom>
                  <a:avLst/>
                  <a:gdLst>
                    <a:gd name="T0" fmla="*/ 1024 w 109"/>
                    <a:gd name="T1" fmla="*/ 512 h 30"/>
                    <a:gd name="T2" fmla="*/ 2496 w 109"/>
                    <a:gd name="T3" fmla="*/ 768 h 30"/>
                    <a:gd name="T4" fmla="*/ 3968 w 109"/>
                    <a:gd name="T5" fmla="*/ 640 h 30"/>
                    <a:gd name="T6" fmla="*/ 4928 w 109"/>
                    <a:gd name="T7" fmla="*/ 128 h 30"/>
                    <a:gd name="T8" fmla="*/ 5504 w 109"/>
                    <a:gd name="T9" fmla="*/ 0 h 30"/>
                    <a:gd name="T10" fmla="*/ 5952 w 109"/>
                    <a:gd name="T11" fmla="*/ 0 h 30"/>
                    <a:gd name="T12" fmla="*/ 6208 w 109"/>
                    <a:gd name="T13" fmla="*/ 64 h 30"/>
                    <a:gd name="T14" fmla="*/ 6464 w 109"/>
                    <a:gd name="T15" fmla="*/ 256 h 30"/>
                    <a:gd name="T16" fmla="*/ 6912 w 109"/>
                    <a:gd name="T17" fmla="*/ 320 h 30"/>
                    <a:gd name="T18" fmla="*/ 6976 w 109"/>
                    <a:gd name="T19" fmla="*/ 448 h 30"/>
                    <a:gd name="T20" fmla="*/ 6784 w 109"/>
                    <a:gd name="T21" fmla="*/ 576 h 30"/>
                    <a:gd name="T22" fmla="*/ 6272 w 109"/>
                    <a:gd name="T23" fmla="*/ 640 h 30"/>
                    <a:gd name="T24" fmla="*/ 5760 w 109"/>
                    <a:gd name="T25" fmla="*/ 768 h 30"/>
                    <a:gd name="T26" fmla="*/ 5440 w 109"/>
                    <a:gd name="T27" fmla="*/ 832 h 30"/>
                    <a:gd name="T28" fmla="*/ 5184 w 109"/>
                    <a:gd name="T29" fmla="*/ 896 h 30"/>
                    <a:gd name="T30" fmla="*/ 4736 w 109"/>
                    <a:gd name="T31" fmla="*/ 1280 h 30"/>
                    <a:gd name="T32" fmla="*/ 4160 w 109"/>
                    <a:gd name="T33" fmla="*/ 1536 h 30"/>
                    <a:gd name="T34" fmla="*/ 2752 w 109"/>
                    <a:gd name="T35" fmla="*/ 1728 h 30"/>
                    <a:gd name="T36" fmla="*/ 0 w 109"/>
                    <a:gd name="T37" fmla="*/ 1920 h 30"/>
                    <a:gd name="T38" fmla="*/ 576 w 109"/>
                    <a:gd name="T39" fmla="*/ 1024 h 30"/>
                    <a:gd name="T40" fmla="*/ 1024 w 109"/>
                    <a:gd name="T41" fmla="*/ 512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9"/>
                    <a:gd name="T64" fmla="*/ 0 h 30"/>
                    <a:gd name="T65" fmla="*/ 109 w 109"/>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9" h="30">
                      <a:moveTo>
                        <a:pt x="16" y="8"/>
                      </a:moveTo>
                      <a:cubicBezTo>
                        <a:pt x="16" y="8"/>
                        <a:pt x="25" y="11"/>
                        <a:pt x="39" y="12"/>
                      </a:cubicBezTo>
                      <a:cubicBezTo>
                        <a:pt x="52" y="13"/>
                        <a:pt x="59" y="11"/>
                        <a:pt x="62" y="10"/>
                      </a:cubicBezTo>
                      <a:cubicBezTo>
                        <a:pt x="66" y="9"/>
                        <a:pt x="72" y="5"/>
                        <a:pt x="77" y="2"/>
                      </a:cubicBezTo>
                      <a:cubicBezTo>
                        <a:pt x="81" y="0"/>
                        <a:pt x="81" y="0"/>
                        <a:pt x="86" y="0"/>
                      </a:cubicBezTo>
                      <a:cubicBezTo>
                        <a:pt x="90" y="1"/>
                        <a:pt x="93" y="0"/>
                        <a:pt x="93" y="0"/>
                      </a:cubicBezTo>
                      <a:cubicBezTo>
                        <a:pt x="93" y="0"/>
                        <a:pt x="94" y="0"/>
                        <a:pt x="97" y="1"/>
                      </a:cubicBezTo>
                      <a:cubicBezTo>
                        <a:pt x="100" y="3"/>
                        <a:pt x="100" y="3"/>
                        <a:pt x="101" y="4"/>
                      </a:cubicBezTo>
                      <a:cubicBezTo>
                        <a:pt x="102" y="4"/>
                        <a:pt x="108" y="5"/>
                        <a:pt x="108" y="5"/>
                      </a:cubicBezTo>
                      <a:cubicBezTo>
                        <a:pt x="108" y="5"/>
                        <a:pt x="109" y="5"/>
                        <a:pt x="109" y="7"/>
                      </a:cubicBezTo>
                      <a:cubicBezTo>
                        <a:pt x="109" y="8"/>
                        <a:pt x="108" y="9"/>
                        <a:pt x="106" y="9"/>
                      </a:cubicBezTo>
                      <a:cubicBezTo>
                        <a:pt x="105" y="10"/>
                        <a:pt x="105" y="11"/>
                        <a:pt x="98" y="10"/>
                      </a:cubicBezTo>
                      <a:cubicBezTo>
                        <a:pt x="98" y="11"/>
                        <a:pt x="97" y="12"/>
                        <a:pt x="90" y="12"/>
                      </a:cubicBezTo>
                      <a:cubicBezTo>
                        <a:pt x="89" y="13"/>
                        <a:pt x="85" y="13"/>
                        <a:pt x="85" y="13"/>
                      </a:cubicBezTo>
                      <a:cubicBezTo>
                        <a:pt x="85" y="13"/>
                        <a:pt x="83" y="14"/>
                        <a:pt x="81" y="14"/>
                      </a:cubicBezTo>
                      <a:cubicBezTo>
                        <a:pt x="80" y="16"/>
                        <a:pt x="78" y="18"/>
                        <a:pt x="74" y="20"/>
                      </a:cubicBezTo>
                      <a:cubicBezTo>
                        <a:pt x="71" y="23"/>
                        <a:pt x="70" y="24"/>
                        <a:pt x="65" y="24"/>
                      </a:cubicBezTo>
                      <a:cubicBezTo>
                        <a:pt x="60" y="24"/>
                        <a:pt x="57" y="26"/>
                        <a:pt x="43" y="27"/>
                      </a:cubicBezTo>
                      <a:cubicBezTo>
                        <a:pt x="29" y="27"/>
                        <a:pt x="0" y="30"/>
                        <a:pt x="0" y="30"/>
                      </a:cubicBezTo>
                      <a:cubicBezTo>
                        <a:pt x="0" y="30"/>
                        <a:pt x="6" y="22"/>
                        <a:pt x="9" y="16"/>
                      </a:cubicBezTo>
                      <a:cubicBezTo>
                        <a:pt x="12" y="10"/>
                        <a:pt x="16" y="8"/>
                        <a:pt x="16" y="8"/>
                      </a:cubicBezTo>
                      <a:close/>
                    </a:path>
                  </a:pathLst>
                </a:custGeom>
                <a:solidFill>
                  <a:srgbClr val="F8C6AC"/>
                </a:solidFill>
                <a:ln w="9525">
                  <a:noFill/>
                  <a:round/>
                </a:ln>
              </p:spPr>
              <p:txBody>
                <a:bodyPr/>
                <a:lstStyle/>
                <a:p>
                  <a:endParaRPr lang="zh-CN" altLang="en-US" sz="1400"/>
                </a:p>
              </p:txBody>
            </p:sp>
            <p:sp>
              <p:nvSpPr>
                <p:cNvPr id="198" name="Freeform 226"/>
                <p:cNvSpPr>
                  <a:spLocks noChangeAspect="1"/>
                </p:cNvSpPr>
                <p:nvPr/>
              </p:nvSpPr>
              <p:spPr bwMode="auto">
                <a:xfrm>
                  <a:off x="755" y="2358"/>
                  <a:ext cx="40" cy="6"/>
                </a:xfrm>
                <a:custGeom>
                  <a:avLst/>
                  <a:gdLst>
                    <a:gd name="T0" fmla="*/ 0 w 20"/>
                    <a:gd name="T1" fmla="*/ 0 h 3"/>
                    <a:gd name="T2" fmla="*/ 320 w 20"/>
                    <a:gd name="T3" fmla="*/ 0 h 3"/>
                    <a:gd name="T4" fmla="*/ 768 w 20"/>
                    <a:gd name="T5" fmla="*/ 0 h 3"/>
                    <a:gd name="T6" fmla="*/ 1280 w 20"/>
                    <a:gd name="T7" fmla="*/ 192 h 3"/>
                    <a:gd name="T8" fmla="*/ 640 w 20"/>
                    <a:gd name="T9" fmla="*/ 64 h 3"/>
                    <a:gd name="T10" fmla="*/ 0 w 20"/>
                    <a:gd name="T11" fmla="*/ 0 h 3"/>
                    <a:gd name="T12" fmla="*/ 0 60000 65536"/>
                    <a:gd name="T13" fmla="*/ 0 60000 65536"/>
                    <a:gd name="T14" fmla="*/ 0 60000 65536"/>
                    <a:gd name="T15" fmla="*/ 0 60000 65536"/>
                    <a:gd name="T16" fmla="*/ 0 60000 65536"/>
                    <a:gd name="T17" fmla="*/ 0 60000 65536"/>
                    <a:gd name="T18" fmla="*/ 0 w 20"/>
                    <a:gd name="T19" fmla="*/ 0 h 3"/>
                    <a:gd name="T20" fmla="*/ 20 w 20"/>
                    <a:gd name="T21" fmla="*/ 3 h 3"/>
                  </a:gdLst>
                  <a:ahLst/>
                  <a:cxnLst>
                    <a:cxn ang="T12">
                      <a:pos x="T0" y="T1"/>
                    </a:cxn>
                    <a:cxn ang="T13">
                      <a:pos x="T2" y="T3"/>
                    </a:cxn>
                    <a:cxn ang="T14">
                      <a:pos x="T4" y="T5"/>
                    </a:cxn>
                    <a:cxn ang="T15">
                      <a:pos x="T6" y="T7"/>
                    </a:cxn>
                    <a:cxn ang="T16">
                      <a:pos x="T8" y="T9"/>
                    </a:cxn>
                    <a:cxn ang="T17">
                      <a:pos x="T10" y="T11"/>
                    </a:cxn>
                  </a:cxnLst>
                  <a:rect l="T18" t="T19" r="T20" b="T21"/>
                  <a:pathLst>
                    <a:path w="20" h="3">
                      <a:moveTo>
                        <a:pt x="0" y="0"/>
                      </a:moveTo>
                      <a:cubicBezTo>
                        <a:pt x="0" y="0"/>
                        <a:pt x="2" y="0"/>
                        <a:pt x="5" y="0"/>
                      </a:cubicBezTo>
                      <a:cubicBezTo>
                        <a:pt x="9" y="0"/>
                        <a:pt x="11" y="0"/>
                        <a:pt x="12" y="0"/>
                      </a:cubicBezTo>
                      <a:cubicBezTo>
                        <a:pt x="14" y="0"/>
                        <a:pt x="19" y="2"/>
                        <a:pt x="20" y="3"/>
                      </a:cubicBezTo>
                      <a:cubicBezTo>
                        <a:pt x="16" y="1"/>
                        <a:pt x="14" y="0"/>
                        <a:pt x="10" y="1"/>
                      </a:cubicBezTo>
                      <a:cubicBezTo>
                        <a:pt x="5" y="1"/>
                        <a:pt x="2" y="0"/>
                        <a:pt x="0" y="0"/>
                      </a:cubicBezTo>
                      <a:close/>
                    </a:path>
                  </a:pathLst>
                </a:custGeom>
                <a:solidFill>
                  <a:srgbClr val="D6AB96"/>
                </a:solidFill>
                <a:ln w="9525">
                  <a:noFill/>
                  <a:round/>
                </a:ln>
              </p:spPr>
              <p:txBody>
                <a:bodyPr/>
                <a:lstStyle/>
                <a:p>
                  <a:endParaRPr lang="zh-CN" altLang="en-US" sz="1400"/>
                </a:p>
              </p:txBody>
            </p:sp>
            <p:sp>
              <p:nvSpPr>
                <p:cNvPr id="199" name="Freeform 227"/>
                <p:cNvSpPr>
                  <a:spLocks noChangeAspect="1"/>
                </p:cNvSpPr>
                <p:nvPr/>
              </p:nvSpPr>
              <p:spPr bwMode="auto">
                <a:xfrm>
                  <a:off x="753" y="2360"/>
                  <a:ext cx="54" cy="14"/>
                </a:xfrm>
                <a:custGeom>
                  <a:avLst/>
                  <a:gdLst>
                    <a:gd name="T0" fmla="*/ 0 w 27"/>
                    <a:gd name="T1" fmla="*/ 64 h 7"/>
                    <a:gd name="T2" fmla="*/ 320 w 27"/>
                    <a:gd name="T3" fmla="*/ 64 h 7"/>
                    <a:gd name="T4" fmla="*/ 768 w 27"/>
                    <a:gd name="T5" fmla="*/ 64 h 7"/>
                    <a:gd name="T6" fmla="*/ 1216 w 27"/>
                    <a:gd name="T7" fmla="*/ 192 h 7"/>
                    <a:gd name="T8" fmla="*/ 1664 w 27"/>
                    <a:gd name="T9" fmla="*/ 320 h 7"/>
                    <a:gd name="T10" fmla="*/ 1664 w 27"/>
                    <a:gd name="T11" fmla="*/ 448 h 7"/>
                    <a:gd name="T12" fmla="*/ 1536 w 27"/>
                    <a:gd name="T13" fmla="*/ 256 h 7"/>
                    <a:gd name="T14" fmla="*/ 768 w 27"/>
                    <a:gd name="T15" fmla="*/ 64 h 7"/>
                    <a:gd name="T16" fmla="*/ 64 w 27"/>
                    <a:gd name="T17" fmla="*/ 64 h 7"/>
                    <a:gd name="T18" fmla="*/ 0 w 27"/>
                    <a:gd name="T19" fmla="*/ 64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7"/>
                    <a:gd name="T32" fmla="*/ 27 w 27"/>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7">
                      <a:moveTo>
                        <a:pt x="0" y="1"/>
                      </a:moveTo>
                      <a:cubicBezTo>
                        <a:pt x="0" y="1"/>
                        <a:pt x="3" y="1"/>
                        <a:pt x="5" y="1"/>
                      </a:cubicBezTo>
                      <a:cubicBezTo>
                        <a:pt x="7" y="1"/>
                        <a:pt x="11" y="1"/>
                        <a:pt x="12" y="1"/>
                      </a:cubicBezTo>
                      <a:cubicBezTo>
                        <a:pt x="14" y="2"/>
                        <a:pt x="16" y="2"/>
                        <a:pt x="19" y="3"/>
                      </a:cubicBezTo>
                      <a:cubicBezTo>
                        <a:pt x="23" y="4"/>
                        <a:pt x="25" y="5"/>
                        <a:pt x="26" y="5"/>
                      </a:cubicBezTo>
                      <a:cubicBezTo>
                        <a:pt x="26" y="6"/>
                        <a:pt x="26" y="7"/>
                        <a:pt x="26" y="7"/>
                      </a:cubicBezTo>
                      <a:cubicBezTo>
                        <a:pt x="26" y="7"/>
                        <a:pt x="27" y="5"/>
                        <a:pt x="24" y="4"/>
                      </a:cubicBezTo>
                      <a:cubicBezTo>
                        <a:pt x="21" y="3"/>
                        <a:pt x="16" y="2"/>
                        <a:pt x="12" y="1"/>
                      </a:cubicBezTo>
                      <a:cubicBezTo>
                        <a:pt x="8" y="0"/>
                        <a:pt x="7" y="0"/>
                        <a:pt x="1" y="1"/>
                      </a:cubicBezTo>
                      <a:cubicBezTo>
                        <a:pt x="0" y="1"/>
                        <a:pt x="0" y="1"/>
                        <a:pt x="0" y="1"/>
                      </a:cubicBezTo>
                      <a:close/>
                    </a:path>
                  </a:pathLst>
                </a:custGeom>
                <a:solidFill>
                  <a:srgbClr val="D6AB96"/>
                </a:solidFill>
                <a:ln w="9525">
                  <a:noFill/>
                  <a:round/>
                </a:ln>
              </p:spPr>
              <p:txBody>
                <a:bodyPr/>
                <a:lstStyle/>
                <a:p>
                  <a:endParaRPr lang="zh-CN" altLang="en-US" sz="1400"/>
                </a:p>
              </p:txBody>
            </p:sp>
            <p:sp>
              <p:nvSpPr>
                <p:cNvPr id="200" name="Freeform 228"/>
                <p:cNvSpPr>
                  <a:spLocks noChangeAspect="1"/>
                </p:cNvSpPr>
                <p:nvPr/>
              </p:nvSpPr>
              <p:spPr bwMode="auto">
                <a:xfrm>
                  <a:off x="751" y="2370"/>
                  <a:ext cx="38" cy="4"/>
                </a:xfrm>
                <a:custGeom>
                  <a:avLst/>
                  <a:gdLst>
                    <a:gd name="T0" fmla="*/ 0 w 19"/>
                    <a:gd name="T1" fmla="*/ 128 h 2"/>
                    <a:gd name="T2" fmla="*/ 448 w 19"/>
                    <a:gd name="T3" fmla="*/ 0 h 2"/>
                    <a:gd name="T4" fmla="*/ 832 w 19"/>
                    <a:gd name="T5" fmla="*/ 0 h 2"/>
                    <a:gd name="T6" fmla="*/ 1216 w 19"/>
                    <a:gd name="T7" fmla="*/ 128 h 2"/>
                    <a:gd name="T8" fmla="*/ 768 w 19"/>
                    <a:gd name="T9" fmla="*/ 64 h 2"/>
                    <a:gd name="T10" fmla="*/ 64 w 19"/>
                    <a:gd name="T11" fmla="*/ 128 h 2"/>
                    <a:gd name="T12" fmla="*/ 0 w 19"/>
                    <a:gd name="T13" fmla="*/ 128 h 2"/>
                    <a:gd name="T14" fmla="*/ 0 60000 65536"/>
                    <a:gd name="T15" fmla="*/ 0 60000 65536"/>
                    <a:gd name="T16" fmla="*/ 0 60000 65536"/>
                    <a:gd name="T17" fmla="*/ 0 60000 65536"/>
                    <a:gd name="T18" fmla="*/ 0 60000 65536"/>
                    <a:gd name="T19" fmla="*/ 0 60000 65536"/>
                    <a:gd name="T20" fmla="*/ 0 60000 65536"/>
                    <a:gd name="T21" fmla="*/ 0 w 19"/>
                    <a:gd name="T22" fmla="*/ 0 h 2"/>
                    <a:gd name="T23" fmla="*/ 19 w 19"/>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2">
                      <a:moveTo>
                        <a:pt x="0" y="2"/>
                      </a:moveTo>
                      <a:cubicBezTo>
                        <a:pt x="0" y="2"/>
                        <a:pt x="6" y="0"/>
                        <a:pt x="7" y="0"/>
                      </a:cubicBezTo>
                      <a:cubicBezTo>
                        <a:pt x="9" y="0"/>
                        <a:pt x="11" y="0"/>
                        <a:pt x="13" y="0"/>
                      </a:cubicBezTo>
                      <a:cubicBezTo>
                        <a:pt x="15" y="0"/>
                        <a:pt x="18" y="1"/>
                        <a:pt x="19" y="2"/>
                      </a:cubicBezTo>
                      <a:cubicBezTo>
                        <a:pt x="17" y="1"/>
                        <a:pt x="16" y="1"/>
                        <a:pt x="12" y="1"/>
                      </a:cubicBezTo>
                      <a:cubicBezTo>
                        <a:pt x="7" y="1"/>
                        <a:pt x="7" y="0"/>
                        <a:pt x="1" y="2"/>
                      </a:cubicBezTo>
                      <a:cubicBezTo>
                        <a:pt x="1" y="2"/>
                        <a:pt x="0" y="2"/>
                        <a:pt x="0" y="2"/>
                      </a:cubicBezTo>
                      <a:close/>
                    </a:path>
                  </a:pathLst>
                </a:custGeom>
                <a:solidFill>
                  <a:srgbClr val="D6AB96"/>
                </a:solidFill>
                <a:ln w="9525">
                  <a:noFill/>
                  <a:round/>
                </a:ln>
              </p:spPr>
              <p:txBody>
                <a:bodyPr/>
                <a:lstStyle/>
                <a:p>
                  <a:endParaRPr lang="zh-CN" altLang="en-US" sz="1400"/>
                </a:p>
              </p:txBody>
            </p:sp>
            <p:sp>
              <p:nvSpPr>
                <p:cNvPr id="201" name="Freeform 229"/>
                <p:cNvSpPr>
                  <a:spLocks noChangeAspect="1"/>
                </p:cNvSpPr>
                <p:nvPr/>
              </p:nvSpPr>
              <p:spPr bwMode="auto">
                <a:xfrm>
                  <a:off x="625" y="2366"/>
                  <a:ext cx="10" cy="10"/>
                </a:xfrm>
                <a:custGeom>
                  <a:avLst/>
                  <a:gdLst>
                    <a:gd name="T0" fmla="*/ 0 w 5"/>
                    <a:gd name="T1" fmla="*/ 192 h 5"/>
                    <a:gd name="T2" fmla="*/ 256 w 5"/>
                    <a:gd name="T3" fmla="*/ 128 h 5"/>
                    <a:gd name="T4" fmla="*/ 256 w 5"/>
                    <a:gd name="T5" fmla="*/ 320 h 5"/>
                    <a:gd name="T6" fmla="*/ 0 w 5"/>
                    <a:gd name="T7" fmla="*/ 192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3"/>
                      </a:moveTo>
                      <a:cubicBezTo>
                        <a:pt x="0" y="3"/>
                        <a:pt x="3" y="0"/>
                        <a:pt x="4" y="2"/>
                      </a:cubicBezTo>
                      <a:cubicBezTo>
                        <a:pt x="5" y="4"/>
                        <a:pt x="4" y="5"/>
                        <a:pt x="4" y="5"/>
                      </a:cubicBezTo>
                      <a:lnTo>
                        <a:pt x="0" y="3"/>
                      </a:lnTo>
                      <a:close/>
                    </a:path>
                  </a:pathLst>
                </a:custGeom>
                <a:solidFill>
                  <a:srgbClr val="C8BDC2"/>
                </a:solidFill>
                <a:ln w="9525">
                  <a:noFill/>
                  <a:round/>
                </a:ln>
              </p:spPr>
              <p:txBody>
                <a:bodyPr/>
                <a:lstStyle/>
                <a:p>
                  <a:endParaRPr lang="zh-CN" altLang="en-US" sz="1400"/>
                </a:p>
              </p:txBody>
            </p:sp>
            <p:sp>
              <p:nvSpPr>
                <p:cNvPr id="202" name="Freeform 230"/>
                <p:cNvSpPr>
                  <a:spLocks noChangeAspect="1"/>
                </p:cNvSpPr>
                <p:nvPr/>
              </p:nvSpPr>
              <p:spPr bwMode="auto">
                <a:xfrm>
                  <a:off x="571" y="2416"/>
                  <a:ext cx="36" cy="24"/>
                </a:xfrm>
                <a:custGeom>
                  <a:avLst/>
                  <a:gdLst>
                    <a:gd name="T0" fmla="*/ 640 w 18"/>
                    <a:gd name="T1" fmla="*/ 0 h 12"/>
                    <a:gd name="T2" fmla="*/ 1152 w 18"/>
                    <a:gd name="T3" fmla="*/ 0 h 12"/>
                    <a:gd name="T4" fmla="*/ 768 w 18"/>
                    <a:gd name="T5" fmla="*/ 320 h 12"/>
                    <a:gd name="T6" fmla="*/ 128 w 18"/>
                    <a:gd name="T7" fmla="*/ 512 h 12"/>
                    <a:gd name="T8" fmla="*/ 64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10" y="0"/>
                      </a:moveTo>
                      <a:cubicBezTo>
                        <a:pt x="18" y="0"/>
                        <a:pt x="18" y="0"/>
                        <a:pt x="18" y="0"/>
                      </a:cubicBezTo>
                      <a:cubicBezTo>
                        <a:pt x="18" y="0"/>
                        <a:pt x="16" y="2"/>
                        <a:pt x="12" y="5"/>
                      </a:cubicBezTo>
                      <a:cubicBezTo>
                        <a:pt x="9" y="8"/>
                        <a:pt x="0" y="12"/>
                        <a:pt x="2" y="8"/>
                      </a:cubicBezTo>
                      <a:cubicBezTo>
                        <a:pt x="4" y="4"/>
                        <a:pt x="10" y="0"/>
                        <a:pt x="10" y="0"/>
                      </a:cubicBezTo>
                      <a:close/>
                    </a:path>
                  </a:pathLst>
                </a:custGeom>
                <a:solidFill>
                  <a:srgbClr val="C8BDC2"/>
                </a:solidFill>
                <a:ln w="9525">
                  <a:noFill/>
                  <a:round/>
                </a:ln>
              </p:spPr>
              <p:txBody>
                <a:bodyPr/>
                <a:lstStyle/>
                <a:p>
                  <a:endParaRPr lang="zh-CN" altLang="en-US" sz="1400"/>
                </a:p>
              </p:txBody>
            </p:sp>
            <p:sp>
              <p:nvSpPr>
                <p:cNvPr id="203" name="Freeform 231"/>
                <p:cNvSpPr>
                  <a:spLocks noChangeAspect="1"/>
                </p:cNvSpPr>
                <p:nvPr/>
              </p:nvSpPr>
              <p:spPr bwMode="auto">
                <a:xfrm>
                  <a:off x="428" y="2276"/>
                  <a:ext cx="101" cy="178"/>
                </a:xfrm>
                <a:custGeom>
                  <a:avLst/>
                  <a:gdLst>
                    <a:gd name="T0" fmla="*/ 0 w 50"/>
                    <a:gd name="T1" fmla="*/ 192 h 89"/>
                    <a:gd name="T2" fmla="*/ 469 w 50"/>
                    <a:gd name="T3" fmla="*/ 4352 h 89"/>
                    <a:gd name="T4" fmla="*/ 1844 w 50"/>
                    <a:gd name="T5" fmla="*/ 5376 h 89"/>
                    <a:gd name="T6" fmla="*/ 3264 w 50"/>
                    <a:gd name="T7" fmla="*/ 5248 h 89"/>
                    <a:gd name="T8" fmla="*/ 2248 w 50"/>
                    <a:gd name="T9" fmla="*/ 896 h 89"/>
                    <a:gd name="T10" fmla="*/ 669 w 50"/>
                    <a:gd name="T11" fmla="*/ 448 h 89"/>
                    <a:gd name="T12" fmla="*/ 0 w 50"/>
                    <a:gd name="T13" fmla="*/ 192 h 89"/>
                    <a:gd name="T14" fmla="*/ 0 60000 65536"/>
                    <a:gd name="T15" fmla="*/ 0 60000 65536"/>
                    <a:gd name="T16" fmla="*/ 0 60000 65536"/>
                    <a:gd name="T17" fmla="*/ 0 60000 65536"/>
                    <a:gd name="T18" fmla="*/ 0 60000 65536"/>
                    <a:gd name="T19" fmla="*/ 0 60000 65536"/>
                    <a:gd name="T20" fmla="*/ 0 60000 65536"/>
                    <a:gd name="T21" fmla="*/ 0 w 50"/>
                    <a:gd name="T22" fmla="*/ 0 h 89"/>
                    <a:gd name="T23" fmla="*/ 50 w 50"/>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 h="89">
                      <a:moveTo>
                        <a:pt x="0" y="3"/>
                      </a:moveTo>
                      <a:cubicBezTo>
                        <a:pt x="0" y="3"/>
                        <a:pt x="4" y="56"/>
                        <a:pt x="7" y="68"/>
                      </a:cubicBezTo>
                      <a:cubicBezTo>
                        <a:pt x="10" y="79"/>
                        <a:pt x="14" y="81"/>
                        <a:pt x="27" y="84"/>
                      </a:cubicBezTo>
                      <a:cubicBezTo>
                        <a:pt x="41" y="87"/>
                        <a:pt x="50" y="89"/>
                        <a:pt x="48" y="82"/>
                      </a:cubicBezTo>
                      <a:cubicBezTo>
                        <a:pt x="47" y="75"/>
                        <a:pt x="35" y="17"/>
                        <a:pt x="33" y="14"/>
                      </a:cubicBezTo>
                      <a:cubicBezTo>
                        <a:pt x="31" y="11"/>
                        <a:pt x="18" y="17"/>
                        <a:pt x="10" y="7"/>
                      </a:cubicBezTo>
                      <a:cubicBezTo>
                        <a:pt x="4" y="2"/>
                        <a:pt x="5" y="0"/>
                        <a:pt x="0" y="3"/>
                      </a:cubicBezTo>
                      <a:close/>
                    </a:path>
                  </a:pathLst>
                </a:custGeom>
                <a:solidFill>
                  <a:srgbClr val="5587A5"/>
                </a:solidFill>
                <a:ln w="9525">
                  <a:noFill/>
                  <a:round/>
                </a:ln>
              </p:spPr>
              <p:txBody>
                <a:bodyPr/>
                <a:lstStyle/>
                <a:p>
                  <a:endParaRPr lang="zh-CN" altLang="en-US" sz="1400"/>
                </a:p>
              </p:txBody>
            </p:sp>
            <p:sp>
              <p:nvSpPr>
                <p:cNvPr id="204" name="Freeform 232"/>
                <p:cNvSpPr>
                  <a:spLocks noChangeAspect="1"/>
                </p:cNvSpPr>
                <p:nvPr/>
              </p:nvSpPr>
              <p:spPr bwMode="auto">
                <a:xfrm>
                  <a:off x="430" y="2284"/>
                  <a:ext cx="85" cy="124"/>
                </a:xfrm>
                <a:custGeom>
                  <a:avLst/>
                  <a:gdLst>
                    <a:gd name="T0" fmla="*/ 65 w 42"/>
                    <a:gd name="T1" fmla="*/ 256 h 62"/>
                    <a:gd name="T2" fmla="*/ 332 w 42"/>
                    <a:gd name="T3" fmla="*/ 704 h 62"/>
                    <a:gd name="T4" fmla="*/ 1660 w 42"/>
                    <a:gd name="T5" fmla="*/ 1216 h 62"/>
                    <a:gd name="T6" fmla="*/ 2064 w 42"/>
                    <a:gd name="T7" fmla="*/ 2688 h 62"/>
                    <a:gd name="T8" fmla="*/ 2552 w 42"/>
                    <a:gd name="T9" fmla="*/ 3648 h 62"/>
                    <a:gd name="T10" fmla="*/ 2412 w 42"/>
                    <a:gd name="T11" fmla="*/ 1408 h 62"/>
                    <a:gd name="T12" fmla="*/ 1724 w 42"/>
                    <a:gd name="T13" fmla="*/ 512 h 62"/>
                    <a:gd name="T14" fmla="*/ 65 w 42"/>
                    <a:gd name="T15" fmla="*/ 256 h 62"/>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2"/>
                    <a:gd name="T26" fmla="*/ 42 w 42"/>
                    <a:gd name="T27" fmla="*/ 62 h 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2">
                      <a:moveTo>
                        <a:pt x="1" y="4"/>
                      </a:moveTo>
                      <a:cubicBezTo>
                        <a:pt x="1" y="4"/>
                        <a:pt x="0" y="9"/>
                        <a:pt x="5" y="11"/>
                      </a:cubicBezTo>
                      <a:cubicBezTo>
                        <a:pt x="10" y="13"/>
                        <a:pt x="22" y="12"/>
                        <a:pt x="24" y="19"/>
                      </a:cubicBezTo>
                      <a:cubicBezTo>
                        <a:pt x="26" y="26"/>
                        <a:pt x="28" y="36"/>
                        <a:pt x="30" y="42"/>
                      </a:cubicBezTo>
                      <a:cubicBezTo>
                        <a:pt x="32" y="48"/>
                        <a:pt x="33" y="51"/>
                        <a:pt x="37" y="57"/>
                      </a:cubicBezTo>
                      <a:cubicBezTo>
                        <a:pt x="42" y="62"/>
                        <a:pt x="35" y="22"/>
                        <a:pt x="35" y="22"/>
                      </a:cubicBezTo>
                      <a:cubicBezTo>
                        <a:pt x="35" y="22"/>
                        <a:pt x="33" y="8"/>
                        <a:pt x="25" y="8"/>
                      </a:cubicBezTo>
                      <a:cubicBezTo>
                        <a:pt x="16" y="8"/>
                        <a:pt x="2" y="0"/>
                        <a:pt x="1" y="4"/>
                      </a:cubicBezTo>
                      <a:close/>
                    </a:path>
                  </a:pathLst>
                </a:custGeom>
                <a:solidFill>
                  <a:srgbClr val="D3DBE4"/>
                </a:solidFill>
                <a:ln w="9525">
                  <a:noFill/>
                  <a:round/>
                </a:ln>
              </p:spPr>
              <p:txBody>
                <a:bodyPr/>
                <a:lstStyle/>
                <a:p>
                  <a:endParaRPr lang="zh-CN" altLang="en-US" sz="1400"/>
                </a:p>
              </p:txBody>
            </p:sp>
            <p:sp>
              <p:nvSpPr>
                <p:cNvPr id="205" name="Freeform 233"/>
                <p:cNvSpPr>
                  <a:spLocks noChangeAspect="1"/>
                </p:cNvSpPr>
                <p:nvPr/>
              </p:nvSpPr>
              <p:spPr bwMode="auto">
                <a:xfrm>
                  <a:off x="428" y="2256"/>
                  <a:ext cx="111" cy="194"/>
                </a:xfrm>
                <a:custGeom>
                  <a:avLst/>
                  <a:gdLst>
                    <a:gd name="T0" fmla="*/ 468 w 55"/>
                    <a:gd name="T1" fmla="*/ 128 h 97"/>
                    <a:gd name="T2" fmla="*/ 1011 w 55"/>
                    <a:gd name="T3" fmla="*/ 320 h 97"/>
                    <a:gd name="T4" fmla="*/ 664 w 55"/>
                    <a:gd name="T5" fmla="*/ 1088 h 97"/>
                    <a:gd name="T6" fmla="*/ 2375 w 55"/>
                    <a:gd name="T7" fmla="*/ 1344 h 97"/>
                    <a:gd name="T8" fmla="*/ 2640 w 55"/>
                    <a:gd name="T9" fmla="*/ 1920 h 97"/>
                    <a:gd name="T10" fmla="*/ 3520 w 55"/>
                    <a:gd name="T11" fmla="*/ 5376 h 97"/>
                    <a:gd name="T12" fmla="*/ 3116 w 55"/>
                    <a:gd name="T13" fmla="*/ 6208 h 97"/>
                    <a:gd name="T14" fmla="*/ 2309 w 55"/>
                    <a:gd name="T15" fmla="*/ 3008 h 97"/>
                    <a:gd name="T16" fmla="*/ 1744 w 55"/>
                    <a:gd name="T17" fmla="*/ 1664 h 97"/>
                    <a:gd name="T18" fmla="*/ 65 w 55"/>
                    <a:gd name="T19" fmla="*/ 960 h 97"/>
                    <a:gd name="T20" fmla="*/ 468 w 55"/>
                    <a:gd name="T21" fmla="*/ 128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97"/>
                    <a:gd name="T35" fmla="*/ 55 w 55"/>
                    <a:gd name="T36" fmla="*/ 97 h 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97">
                      <a:moveTo>
                        <a:pt x="7" y="2"/>
                      </a:moveTo>
                      <a:cubicBezTo>
                        <a:pt x="7" y="2"/>
                        <a:pt x="14" y="0"/>
                        <a:pt x="15" y="5"/>
                      </a:cubicBezTo>
                      <a:cubicBezTo>
                        <a:pt x="15" y="7"/>
                        <a:pt x="6" y="11"/>
                        <a:pt x="10" y="17"/>
                      </a:cubicBezTo>
                      <a:cubicBezTo>
                        <a:pt x="12" y="19"/>
                        <a:pt x="28" y="20"/>
                        <a:pt x="35" y="21"/>
                      </a:cubicBezTo>
                      <a:cubicBezTo>
                        <a:pt x="37" y="21"/>
                        <a:pt x="38" y="24"/>
                        <a:pt x="39" y="30"/>
                      </a:cubicBezTo>
                      <a:cubicBezTo>
                        <a:pt x="41" y="35"/>
                        <a:pt x="47" y="70"/>
                        <a:pt x="52" y="84"/>
                      </a:cubicBezTo>
                      <a:cubicBezTo>
                        <a:pt x="55" y="94"/>
                        <a:pt x="51" y="95"/>
                        <a:pt x="46" y="97"/>
                      </a:cubicBezTo>
                      <a:cubicBezTo>
                        <a:pt x="44" y="92"/>
                        <a:pt x="38" y="61"/>
                        <a:pt x="34" y="47"/>
                      </a:cubicBezTo>
                      <a:cubicBezTo>
                        <a:pt x="30" y="33"/>
                        <a:pt x="33" y="27"/>
                        <a:pt x="26" y="26"/>
                      </a:cubicBezTo>
                      <a:cubicBezTo>
                        <a:pt x="19" y="26"/>
                        <a:pt x="3" y="24"/>
                        <a:pt x="1" y="15"/>
                      </a:cubicBezTo>
                      <a:cubicBezTo>
                        <a:pt x="0" y="11"/>
                        <a:pt x="1" y="6"/>
                        <a:pt x="7" y="2"/>
                      </a:cubicBezTo>
                      <a:close/>
                    </a:path>
                  </a:pathLst>
                </a:custGeom>
                <a:solidFill>
                  <a:srgbClr val="456488"/>
                </a:solidFill>
                <a:ln w="9525">
                  <a:noFill/>
                  <a:round/>
                </a:ln>
              </p:spPr>
              <p:txBody>
                <a:bodyPr/>
                <a:lstStyle/>
                <a:p>
                  <a:endParaRPr lang="zh-CN" altLang="en-US" sz="1400"/>
                </a:p>
              </p:txBody>
            </p:sp>
            <p:sp>
              <p:nvSpPr>
                <p:cNvPr id="206" name="Freeform 234"/>
                <p:cNvSpPr>
                  <a:spLocks noChangeAspect="1"/>
                </p:cNvSpPr>
                <p:nvPr/>
              </p:nvSpPr>
              <p:spPr bwMode="auto">
                <a:xfrm>
                  <a:off x="515" y="2156"/>
                  <a:ext cx="10" cy="12"/>
                </a:xfrm>
                <a:custGeom>
                  <a:avLst/>
                  <a:gdLst>
                    <a:gd name="T0" fmla="*/ 320 w 5"/>
                    <a:gd name="T1" fmla="*/ 0 h 6"/>
                    <a:gd name="T2" fmla="*/ 128 w 5"/>
                    <a:gd name="T3" fmla="*/ 192 h 6"/>
                    <a:gd name="T4" fmla="*/ 256 w 5"/>
                    <a:gd name="T5" fmla="*/ 320 h 6"/>
                    <a:gd name="T6" fmla="*/ 320 w 5"/>
                    <a:gd name="T7" fmla="*/ 0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0"/>
                      </a:moveTo>
                      <a:cubicBezTo>
                        <a:pt x="5" y="0"/>
                        <a:pt x="0" y="1"/>
                        <a:pt x="2" y="3"/>
                      </a:cubicBezTo>
                      <a:cubicBezTo>
                        <a:pt x="5" y="6"/>
                        <a:pt x="4" y="5"/>
                        <a:pt x="4" y="5"/>
                      </a:cubicBezTo>
                      <a:lnTo>
                        <a:pt x="5" y="0"/>
                      </a:lnTo>
                      <a:close/>
                    </a:path>
                  </a:pathLst>
                </a:custGeom>
                <a:solidFill>
                  <a:srgbClr val="6E4155"/>
                </a:solidFill>
                <a:ln w="9525">
                  <a:noFill/>
                  <a:round/>
                </a:ln>
              </p:spPr>
              <p:txBody>
                <a:bodyPr/>
                <a:lstStyle/>
                <a:p>
                  <a:endParaRPr lang="zh-CN" altLang="en-US" sz="1400"/>
                </a:p>
              </p:txBody>
            </p:sp>
            <p:sp>
              <p:nvSpPr>
                <p:cNvPr id="207" name="Freeform 235"/>
                <p:cNvSpPr>
                  <a:spLocks noChangeAspect="1"/>
                </p:cNvSpPr>
                <p:nvPr/>
              </p:nvSpPr>
              <p:spPr bwMode="auto">
                <a:xfrm>
                  <a:off x="625" y="2102"/>
                  <a:ext cx="6" cy="12"/>
                </a:xfrm>
                <a:custGeom>
                  <a:avLst/>
                  <a:gdLst>
                    <a:gd name="T0" fmla="*/ 128 w 3"/>
                    <a:gd name="T1" fmla="*/ 0 h 6"/>
                    <a:gd name="T2" fmla="*/ 64 w 3"/>
                    <a:gd name="T3" fmla="*/ 128 h 6"/>
                    <a:gd name="T4" fmla="*/ 0 w 3"/>
                    <a:gd name="T5" fmla="*/ 320 h 6"/>
                    <a:gd name="T6" fmla="*/ 0 w 3"/>
                    <a:gd name="T7" fmla="*/ 384 h 6"/>
                    <a:gd name="T8" fmla="*/ 128 w 3"/>
                    <a:gd name="T9" fmla="*/ 320 h 6"/>
                    <a:gd name="T10" fmla="*/ 0 w 3"/>
                    <a:gd name="T11" fmla="*/ 320 h 6"/>
                    <a:gd name="T12" fmla="*/ 128 w 3"/>
                    <a:gd name="T13" fmla="*/ 192 h 6"/>
                    <a:gd name="T14" fmla="*/ 128 w 3"/>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2" y="0"/>
                      </a:moveTo>
                      <a:cubicBezTo>
                        <a:pt x="2" y="0"/>
                        <a:pt x="2" y="1"/>
                        <a:pt x="1" y="2"/>
                      </a:cubicBezTo>
                      <a:cubicBezTo>
                        <a:pt x="0" y="3"/>
                        <a:pt x="0" y="5"/>
                        <a:pt x="0" y="5"/>
                      </a:cubicBezTo>
                      <a:cubicBezTo>
                        <a:pt x="0" y="6"/>
                        <a:pt x="0" y="6"/>
                        <a:pt x="0" y="6"/>
                      </a:cubicBezTo>
                      <a:cubicBezTo>
                        <a:pt x="0" y="6"/>
                        <a:pt x="2" y="6"/>
                        <a:pt x="2" y="5"/>
                      </a:cubicBezTo>
                      <a:cubicBezTo>
                        <a:pt x="1" y="5"/>
                        <a:pt x="0" y="5"/>
                        <a:pt x="0" y="5"/>
                      </a:cubicBezTo>
                      <a:cubicBezTo>
                        <a:pt x="0" y="4"/>
                        <a:pt x="1" y="4"/>
                        <a:pt x="2" y="3"/>
                      </a:cubicBezTo>
                      <a:cubicBezTo>
                        <a:pt x="3" y="2"/>
                        <a:pt x="2" y="0"/>
                        <a:pt x="2" y="0"/>
                      </a:cubicBezTo>
                      <a:close/>
                    </a:path>
                  </a:pathLst>
                </a:custGeom>
                <a:solidFill>
                  <a:srgbClr val="572E40"/>
                </a:solidFill>
                <a:ln w="9525">
                  <a:noFill/>
                  <a:round/>
                </a:ln>
              </p:spPr>
              <p:txBody>
                <a:bodyPr/>
                <a:lstStyle/>
                <a:p>
                  <a:endParaRPr lang="zh-CN" altLang="en-US" sz="1400"/>
                </a:p>
              </p:txBody>
            </p:sp>
            <p:sp>
              <p:nvSpPr>
                <p:cNvPr id="208" name="Freeform 236"/>
                <p:cNvSpPr>
                  <a:spLocks noChangeAspect="1"/>
                </p:cNvSpPr>
                <p:nvPr/>
              </p:nvSpPr>
              <p:spPr bwMode="auto">
                <a:xfrm>
                  <a:off x="521" y="2066"/>
                  <a:ext cx="116" cy="134"/>
                </a:xfrm>
                <a:custGeom>
                  <a:avLst/>
                  <a:gdLst>
                    <a:gd name="T0" fmla="*/ 3264 w 58"/>
                    <a:gd name="T1" fmla="*/ 384 h 67"/>
                    <a:gd name="T2" fmla="*/ 3328 w 58"/>
                    <a:gd name="T3" fmla="*/ 704 h 67"/>
                    <a:gd name="T4" fmla="*/ 3392 w 58"/>
                    <a:gd name="T5" fmla="*/ 1280 h 67"/>
                    <a:gd name="T6" fmla="*/ 3456 w 58"/>
                    <a:gd name="T7" fmla="*/ 1664 h 67"/>
                    <a:gd name="T8" fmla="*/ 3648 w 58"/>
                    <a:gd name="T9" fmla="*/ 2176 h 67"/>
                    <a:gd name="T10" fmla="*/ 3392 w 58"/>
                    <a:gd name="T11" fmla="*/ 2304 h 67"/>
                    <a:gd name="T12" fmla="*/ 3392 w 58"/>
                    <a:gd name="T13" fmla="*/ 2496 h 67"/>
                    <a:gd name="T14" fmla="*/ 3200 w 58"/>
                    <a:gd name="T15" fmla="*/ 2624 h 67"/>
                    <a:gd name="T16" fmla="*/ 3136 w 58"/>
                    <a:gd name="T17" fmla="*/ 2624 h 67"/>
                    <a:gd name="T18" fmla="*/ 3136 w 58"/>
                    <a:gd name="T19" fmla="*/ 2688 h 67"/>
                    <a:gd name="T20" fmla="*/ 3200 w 58"/>
                    <a:gd name="T21" fmla="*/ 2752 h 67"/>
                    <a:gd name="T22" fmla="*/ 3136 w 58"/>
                    <a:gd name="T23" fmla="*/ 2944 h 67"/>
                    <a:gd name="T24" fmla="*/ 3072 w 58"/>
                    <a:gd name="T25" fmla="*/ 3200 h 67"/>
                    <a:gd name="T26" fmla="*/ 2944 w 58"/>
                    <a:gd name="T27" fmla="*/ 3648 h 67"/>
                    <a:gd name="T28" fmla="*/ 2432 w 58"/>
                    <a:gd name="T29" fmla="*/ 3648 h 67"/>
                    <a:gd name="T30" fmla="*/ 2112 w 58"/>
                    <a:gd name="T31" fmla="*/ 3584 h 67"/>
                    <a:gd name="T32" fmla="*/ 1984 w 58"/>
                    <a:gd name="T33" fmla="*/ 3776 h 67"/>
                    <a:gd name="T34" fmla="*/ 1920 w 58"/>
                    <a:gd name="T35" fmla="*/ 4160 h 67"/>
                    <a:gd name="T36" fmla="*/ 1728 w 58"/>
                    <a:gd name="T37" fmla="*/ 4288 h 67"/>
                    <a:gd name="T38" fmla="*/ 0 w 58"/>
                    <a:gd name="T39" fmla="*/ 3200 h 67"/>
                    <a:gd name="T40" fmla="*/ 192 w 58"/>
                    <a:gd name="T41" fmla="*/ 2560 h 67"/>
                    <a:gd name="T42" fmla="*/ 384 w 58"/>
                    <a:gd name="T43" fmla="*/ 1536 h 67"/>
                    <a:gd name="T44" fmla="*/ 896 w 58"/>
                    <a:gd name="T45" fmla="*/ 1024 h 67"/>
                    <a:gd name="T46" fmla="*/ 1600 w 58"/>
                    <a:gd name="T47" fmla="*/ 512 h 67"/>
                    <a:gd name="T48" fmla="*/ 2432 w 58"/>
                    <a:gd name="T49" fmla="*/ 0 h 67"/>
                    <a:gd name="T50" fmla="*/ 3264 w 58"/>
                    <a:gd name="T51" fmla="*/ 384 h 6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8"/>
                    <a:gd name="T79" fmla="*/ 0 h 67"/>
                    <a:gd name="T80" fmla="*/ 58 w 58"/>
                    <a:gd name="T81" fmla="*/ 67 h 6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8" h="67">
                      <a:moveTo>
                        <a:pt x="51" y="6"/>
                      </a:moveTo>
                      <a:cubicBezTo>
                        <a:pt x="51" y="6"/>
                        <a:pt x="51" y="8"/>
                        <a:pt x="52" y="11"/>
                      </a:cubicBezTo>
                      <a:cubicBezTo>
                        <a:pt x="53" y="14"/>
                        <a:pt x="55" y="18"/>
                        <a:pt x="53" y="20"/>
                      </a:cubicBezTo>
                      <a:cubicBezTo>
                        <a:pt x="51" y="23"/>
                        <a:pt x="52" y="23"/>
                        <a:pt x="54" y="26"/>
                      </a:cubicBezTo>
                      <a:cubicBezTo>
                        <a:pt x="55" y="29"/>
                        <a:pt x="58" y="33"/>
                        <a:pt x="57" y="34"/>
                      </a:cubicBezTo>
                      <a:cubicBezTo>
                        <a:pt x="55" y="36"/>
                        <a:pt x="55" y="36"/>
                        <a:pt x="53" y="36"/>
                      </a:cubicBezTo>
                      <a:cubicBezTo>
                        <a:pt x="52" y="37"/>
                        <a:pt x="53" y="38"/>
                        <a:pt x="53" y="39"/>
                      </a:cubicBezTo>
                      <a:cubicBezTo>
                        <a:pt x="53" y="40"/>
                        <a:pt x="52" y="42"/>
                        <a:pt x="50" y="41"/>
                      </a:cubicBezTo>
                      <a:cubicBezTo>
                        <a:pt x="50" y="42"/>
                        <a:pt x="49" y="41"/>
                        <a:pt x="49" y="41"/>
                      </a:cubicBezTo>
                      <a:cubicBezTo>
                        <a:pt x="49" y="42"/>
                        <a:pt x="49" y="42"/>
                        <a:pt x="49" y="42"/>
                      </a:cubicBezTo>
                      <a:cubicBezTo>
                        <a:pt x="49" y="42"/>
                        <a:pt x="50" y="42"/>
                        <a:pt x="50" y="43"/>
                      </a:cubicBezTo>
                      <a:cubicBezTo>
                        <a:pt x="51" y="44"/>
                        <a:pt x="51" y="45"/>
                        <a:pt x="49" y="46"/>
                      </a:cubicBezTo>
                      <a:cubicBezTo>
                        <a:pt x="48" y="47"/>
                        <a:pt x="48" y="48"/>
                        <a:pt x="48" y="50"/>
                      </a:cubicBezTo>
                      <a:cubicBezTo>
                        <a:pt x="49" y="51"/>
                        <a:pt x="51" y="55"/>
                        <a:pt x="46" y="57"/>
                      </a:cubicBezTo>
                      <a:cubicBezTo>
                        <a:pt x="44" y="57"/>
                        <a:pt x="42" y="58"/>
                        <a:pt x="38" y="57"/>
                      </a:cubicBezTo>
                      <a:cubicBezTo>
                        <a:pt x="33" y="56"/>
                        <a:pt x="35" y="56"/>
                        <a:pt x="33" y="56"/>
                      </a:cubicBezTo>
                      <a:cubicBezTo>
                        <a:pt x="32" y="56"/>
                        <a:pt x="32" y="58"/>
                        <a:pt x="31" y="59"/>
                      </a:cubicBezTo>
                      <a:cubicBezTo>
                        <a:pt x="30" y="60"/>
                        <a:pt x="31" y="64"/>
                        <a:pt x="30" y="65"/>
                      </a:cubicBezTo>
                      <a:cubicBezTo>
                        <a:pt x="29" y="66"/>
                        <a:pt x="27" y="67"/>
                        <a:pt x="27" y="67"/>
                      </a:cubicBezTo>
                      <a:cubicBezTo>
                        <a:pt x="0" y="50"/>
                        <a:pt x="0" y="50"/>
                        <a:pt x="0" y="50"/>
                      </a:cubicBezTo>
                      <a:cubicBezTo>
                        <a:pt x="0" y="50"/>
                        <a:pt x="2" y="43"/>
                        <a:pt x="3" y="40"/>
                      </a:cubicBezTo>
                      <a:cubicBezTo>
                        <a:pt x="5" y="37"/>
                        <a:pt x="6" y="24"/>
                        <a:pt x="6" y="24"/>
                      </a:cubicBezTo>
                      <a:cubicBezTo>
                        <a:pt x="14" y="16"/>
                        <a:pt x="14" y="16"/>
                        <a:pt x="14" y="16"/>
                      </a:cubicBezTo>
                      <a:cubicBezTo>
                        <a:pt x="25" y="8"/>
                        <a:pt x="25" y="8"/>
                        <a:pt x="25" y="8"/>
                      </a:cubicBezTo>
                      <a:cubicBezTo>
                        <a:pt x="38" y="0"/>
                        <a:pt x="38" y="0"/>
                        <a:pt x="38" y="0"/>
                      </a:cubicBezTo>
                      <a:lnTo>
                        <a:pt x="51" y="6"/>
                      </a:lnTo>
                      <a:close/>
                    </a:path>
                  </a:pathLst>
                </a:custGeom>
                <a:solidFill>
                  <a:srgbClr val="F8C6AC"/>
                </a:solidFill>
                <a:ln w="9525">
                  <a:noFill/>
                  <a:round/>
                </a:ln>
              </p:spPr>
              <p:txBody>
                <a:bodyPr/>
                <a:lstStyle/>
                <a:p>
                  <a:endParaRPr lang="zh-CN" altLang="en-US" sz="1400"/>
                </a:p>
              </p:txBody>
            </p:sp>
            <p:sp>
              <p:nvSpPr>
                <p:cNvPr id="209" name="Freeform 237"/>
                <p:cNvSpPr>
                  <a:spLocks noChangeAspect="1"/>
                </p:cNvSpPr>
                <p:nvPr/>
              </p:nvSpPr>
              <p:spPr bwMode="auto">
                <a:xfrm>
                  <a:off x="597" y="2108"/>
                  <a:ext cx="20" cy="8"/>
                </a:xfrm>
                <a:custGeom>
                  <a:avLst/>
                  <a:gdLst>
                    <a:gd name="T0" fmla="*/ 192 w 10"/>
                    <a:gd name="T1" fmla="*/ 128 h 4"/>
                    <a:gd name="T2" fmla="*/ 0 w 10"/>
                    <a:gd name="T3" fmla="*/ 128 h 4"/>
                    <a:gd name="T4" fmla="*/ 192 w 10"/>
                    <a:gd name="T5" fmla="*/ 128 h 4"/>
                    <a:gd name="T6" fmla="*/ 640 w 10"/>
                    <a:gd name="T7" fmla="*/ 128 h 4"/>
                    <a:gd name="T8" fmla="*/ 576 w 10"/>
                    <a:gd name="T9" fmla="*/ 192 h 4"/>
                    <a:gd name="T10" fmla="*/ 320 w 10"/>
                    <a:gd name="T11" fmla="*/ 192 h 4"/>
                    <a:gd name="T12" fmla="*/ 192 w 10"/>
                    <a:gd name="T13" fmla="*/ 128 h 4"/>
                    <a:gd name="T14" fmla="*/ 0 60000 65536"/>
                    <a:gd name="T15" fmla="*/ 0 60000 65536"/>
                    <a:gd name="T16" fmla="*/ 0 60000 65536"/>
                    <a:gd name="T17" fmla="*/ 0 60000 65536"/>
                    <a:gd name="T18" fmla="*/ 0 60000 65536"/>
                    <a:gd name="T19" fmla="*/ 0 60000 65536"/>
                    <a:gd name="T20" fmla="*/ 0 60000 65536"/>
                    <a:gd name="T21" fmla="*/ 0 w 10"/>
                    <a:gd name="T22" fmla="*/ 0 h 4"/>
                    <a:gd name="T23" fmla="*/ 10 w 1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4">
                      <a:moveTo>
                        <a:pt x="3" y="2"/>
                      </a:moveTo>
                      <a:cubicBezTo>
                        <a:pt x="2" y="2"/>
                        <a:pt x="1" y="2"/>
                        <a:pt x="0" y="2"/>
                      </a:cubicBezTo>
                      <a:cubicBezTo>
                        <a:pt x="2" y="2"/>
                        <a:pt x="3" y="2"/>
                        <a:pt x="3" y="2"/>
                      </a:cubicBezTo>
                      <a:cubicBezTo>
                        <a:pt x="6" y="1"/>
                        <a:pt x="9" y="0"/>
                        <a:pt x="10" y="2"/>
                      </a:cubicBezTo>
                      <a:cubicBezTo>
                        <a:pt x="9" y="2"/>
                        <a:pt x="9" y="3"/>
                        <a:pt x="9" y="3"/>
                      </a:cubicBezTo>
                      <a:cubicBezTo>
                        <a:pt x="8" y="4"/>
                        <a:pt x="6" y="4"/>
                        <a:pt x="5" y="3"/>
                      </a:cubicBezTo>
                      <a:cubicBezTo>
                        <a:pt x="5" y="3"/>
                        <a:pt x="4" y="3"/>
                        <a:pt x="3" y="2"/>
                      </a:cubicBezTo>
                      <a:close/>
                    </a:path>
                  </a:pathLst>
                </a:custGeom>
                <a:solidFill>
                  <a:srgbClr val="EF845C"/>
                </a:solidFill>
                <a:ln w="9525">
                  <a:noFill/>
                  <a:round/>
                </a:ln>
              </p:spPr>
              <p:txBody>
                <a:bodyPr/>
                <a:lstStyle/>
                <a:p>
                  <a:endParaRPr lang="zh-CN" altLang="en-US" sz="1400"/>
                </a:p>
              </p:txBody>
            </p:sp>
            <p:sp>
              <p:nvSpPr>
                <p:cNvPr id="210" name="Freeform 238"/>
                <p:cNvSpPr>
                  <a:spLocks noChangeAspect="1"/>
                </p:cNvSpPr>
                <p:nvPr/>
              </p:nvSpPr>
              <p:spPr bwMode="auto">
                <a:xfrm>
                  <a:off x="609" y="2148"/>
                  <a:ext cx="10" cy="4"/>
                </a:xfrm>
                <a:custGeom>
                  <a:avLst/>
                  <a:gdLst>
                    <a:gd name="T0" fmla="*/ 320 w 5"/>
                    <a:gd name="T1" fmla="*/ 0 h 2"/>
                    <a:gd name="T2" fmla="*/ 320 w 5"/>
                    <a:gd name="T3" fmla="*/ 64 h 2"/>
                    <a:gd name="T4" fmla="*/ 256 w 5"/>
                    <a:gd name="T5" fmla="*/ 128 h 2"/>
                    <a:gd name="T6" fmla="*/ 64 w 5"/>
                    <a:gd name="T7" fmla="*/ 64 h 2"/>
                    <a:gd name="T8" fmla="*/ 0 w 5"/>
                    <a:gd name="T9" fmla="*/ 64 h 2"/>
                    <a:gd name="T10" fmla="*/ 64 w 5"/>
                    <a:gd name="T11" fmla="*/ 0 h 2"/>
                    <a:gd name="T12" fmla="*/ 320 w 5"/>
                    <a:gd name="T13" fmla="*/ 0 h 2"/>
                    <a:gd name="T14" fmla="*/ 0 60000 65536"/>
                    <a:gd name="T15" fmla="*/ 0 60000 65536"/>
                    <a:gd name="T16" fmla="*/ 0 60000 65536"/>
                    <a:gd name="T17" fmla="*/ 0 60000 65536"/>
                    <a:gd name="T18" fmla="*/ 0 60000 65536"/>
                    <a:gd name="T19" fmla="*/ 0 60000 65536"/>
                    <a:gd name="T20" fmla="*/ 0 60000 65536"/>
                    <a:gd name="T21" fmla="*/ 0 w 5"/>
                    <a:gd name="T22" fmla="*/ 0 h 2"/>
                    <a:gd name="T23" fmla="*/ 5 w 5"/>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2">
                      <a:moveTo>
                        <a:pt x="5" y="0"/>
                      </a:moveTo>
                      <a:cubicBezTo>
                        <a:pt x="5" y="0"/>
                        <a:pt x="5" y="1"/>
                        <a:pt x="5" y="1"/>
                      </a:cubicBezTo>
                      <a:cubicBezTo>
                        <a:pt x="5" y="1"/>
                        <a:pt x="5" y="2"/>
                        <a:pt x="4" y="2"/>
                      </a:cubicBezTo>
                      <a:cubicBezTo>
                        <a:pt x="3" y="2"/>
                        <a:pt x="2" y="2"/>
                        <a:pt x="1" y="1"/>
                      </a:cubicBezTo>
                      <a:cubicBezTo>
                        <a:pt x="1" y="1"/>
                        <a:pt x="0" y="1"/>
                        <a:pt x="0" y="1"/>
                      </a:cubicBezTo>
                      <a:cubicBezTo>
                        <a:pt x="0" y="0"/>
                        <a:pt x="0" y="0"/>
                        <a:pt x="1" y="0"/>
                      </a:cubicBezTo>
                      <a:cubicBezTo>
                        <a:pt x="2" y="0"/>
                        <a:pt x="5" y="0"/>
                        <a:pt x="5" y="0"/>
                      </a:cubicBezTo>
                      <a:close/>
                    </a:path>
                  </a:pathLst>
                </a:custGeom>
                <a:solidFill>
                  <a:srgbClr val="F8C6AC"/>
                </a:solidFill>
                <a:ln w="9525">
                  <a:noFill/>
                  <a:round/>
                </a:ln>
              </p:spPr>
              <p:txBody>
                <a:bodyPr/>
                <a:lstStyle/>
                <a:p>
                  <a:endParaRPr lang="zh-CN" altLang="en-US" sz="1400"/>
                </a:p>
              </p:txBody>
            </p:sp>
            <p:sp>
              <p:nvSpPr>
                <p:cNvPr id="211" name="Freeform 239"/>
                <p:cNvSpPr>
                  <a:spLocks noChangeAspect="1"/>
                </p:cNvSpPr>
                <p:nvPr/>
              </p:nvSpPr>
              <p:spPr bwMode="auto">
                <a:xfrm>
                  <a:off x="613" y="2128"/>
                  <a:ext cx="8" cy="10"/>
                </a:xfrm>
                <a:custGeom>
                  <a:avLst/>
                  <a:gdLst>
                    <a:gd name="T0" fmla="*/ 0 w 4"/>
                    <a:gd name="T1" fmla="*/ 192 h 5"/>
                    <a:gd name="T2" fmla="*/ 256 w 4"/>
                    <a:gd name="T3" fmla="*/ 320 h 5"/>
                    <a:gd name="T4" fmla="*/ 64 w 4"/>
                    <a:gd name="T5" fmla="*/ 192 h 5"/>
                    <a:gd name="T6" fmla="*/ 192 w 4"/>
                    <a:gd name="T7" fmla="*/ 0 h 5"/>
                    <a:gd name="T8" fmla="*/ 0 w 4"/>
                    <a:gd name="T9" fmla="*/ 192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3"/>
                      </a:moveTo>
                      <a:cubicBezTo>
                        <a:pt x="1" y="5"/>
                        <a:pt x="4" y="5"/>
                        <a:pt x="4" y="5"/>
                      </a:cubicBezTo>
                      <a:cubicBezTo>
                        <a:pt x="3" y="5"/>
                        <a:pt x="2" y="4"/>
                        <a:pt x="1" y="3"/>
                      </a:cubicBezTo>
                      <a:cubicBezTo>
                        <a:pt x="1" y="2"/>
                        <a:pt x="2" y="0"/>
                        <a:pt x="3" y="0"/>
                      </a:cubicBezTo>
                      <a:cubicBezTo>
                        <a:pt x="2" y="0"/>
                        <a:pt x="0" y="2"/>
                        <a:pt x="0" y="3"/>
                      </a:cubicBezTo>
                      <a:close/>
                    </a:path>
                  </a:pathLst>
                </a:custGeom>
                <a:solidFill>
                  <a:srgbClr val="F29A75"/>
                </a:solidFill>
                <a:ln w="9525">
                  <a:noFill/>
                  <a:round/>
                </a:ln>
              </p:spPr>
              <p:txBody>
                <a:bodyPr/>
                <a:lstStyle/>
                <a:p>
                  <a:endParaRPr lang="zh-CN" altLang="en-US" sz="1400"/>
                </a:p>
              </p:txBody>
            </p:sp>
            <p:sp>
              <p:nvSpPr>
                <p:cNvPr id="212" name="Freeform 240"/>
                <p:cNvSpPr>
                  <a:spLocks noChangeAspect="1"/>
                </p:cNvSpPr>
                <p:nvPr/>
              </p:nvSpPr>
              <p:spPr bwMode="auto">
                <a:xfrm>
                  <a:off x="619" y="2134"/>
                  <a:ext cx="10" cy="4"/>
                </a:xfrm>
                <a:custGeom>
                  <a:avLst/>
                  <a:gdLst>
                    <a:gd name="T0" fmla="*/ 0 w 5"/>
                    <a:gd name="T1" fmla="*/ 64 h 2"/>
                    <a:gd name="T2" fmla="*/ 192 w 5"/>
                    <a:gd name="T3" fmla="*/ 0 h 2"/>
                    <a:gd name="T4" fmla="*/ 320 w 5"/>
                    <a:gd name="T5" fmla="*/ 64 h 2"/>
                    <a:gd name="T6" fmla="*/ 192 w 5"/>
                    <a:gd name="T7" fmla="*/ 64 h 2"/>
                    <a:gd name="T8" fmla="*/ 0 w 5"/>
                    <a:gd name="T9" fmla="*/ 64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0" y="1"/>
                      </a:moveTo>
                      <a:cubicBezTo>
                        <a:pt x="0" y="1"/>
                        <a:pt x="1" y="0"/>
                        <a:pt x="3" y="0"/>
                      </a:cubicBezTo>
                      <a:cubicBezTo>
                        <a:pt x="5" y="0"/>
                        <a:pt x="5" y="1"/>
                        <a:pt x="5" y="1"/>
                      </a:cubicBezTo>
                      <a:cubicBezTo>
                        <a:pt x="5" y="1"/>
                        <a:pt x="4" y="1"/>
                        <a:pt x="3" y="1"/>
                      </a:cubicBezTo>
                      <a:cubicBezTo>
                        <a:pt x="2" y="2"/>
                        <a:pt x="1" y="1"/>
                        <a:pt x="0" y="1"/>
                      </a:cubicBezTo>
                      <a:close/>
                    </a:path>
                  </a:pathLst>
                </a:custGeom>
                <a:solidFill>
                  <a:srgbClr val="F29A75"/>
                </a:solidFill>
                <a:ln w="9525">
                  <a:noFill/>
                  <a:round/>
                </a:ln>
              </p:spPr>
              <p:txBody>
                <a:bodyPr/>
                <a:lstStyle/>
                <a:p>
                  <a:endParaRPr lang="zh-CN" altLang="en-US" sz="1400"/>
                </a:p>
              </p:txBody>
            </p:sp>
            <p:sp>
              <p:nvSpPr>
                <p:cNvPr id="213" name="Freeform 241"/>
                <p:cNvSpPr>
                  <a:spLocks noChangeAspect="1"/>
                </p:cNvSpPr>
                <p:nvPr/>
              </p:nvSpPr>
              <p:spPr bwMode="auto">
                <a:xfrm>
                  <a:off x="607" y="2146"/>
                  <a:ext cx="20" cy="12"/>
                </a:xfrm>
                <a:custGeom>
                  <a:avLst/>
                  <a:gdLst>
                    <a:gd name="T0" fmla="*/ 640 w 10"/>
                    <a:gd name="T1" fmla="*/ 0 h 6"/>
                    <a:gd name="T2" fmla="*/ 384 w 10"/>
                    <a:gd name="T3" fmla="*/ 0 h 6"/>
                    <a:gd name="T4" fmla="*/ 64 w 10"/>
                    <a:gd name="T5" fmla="*/ 64 h 6"/>
                    <a:gd name="T6" fmla="*/ 128 w 10"/>
                    <a:gd name="T7" fmla="*/ 256 h 6"/>
                    <a:gd name="T8" fmla="*/ 384 w 10"/>
                    <a:gd name="T9" fmla="*/ 384 h 6"/>
                    <a:gd name="T10" fmla="*/ 512 w 10"/>
                    <a:gd name="T11" fmla="*/ 256 h 6"/>
                    <a:gd name="T12" fmla="*/ 384 w 10"/>
                    <a:gd name="T13" fmla="*/ 128 h 6"/>
                    <a:gd name="T14" fmla="*/ 320 w 10"/>
                    <a:gd name="T15" fmla="*/ 192 h 6"/>
                    <a:gd name="T16" fmla="*/ 64 w 10"/>
                    <a:gd name="T17" fmla="*/ 128 h 6"/>
                    <a:gd name="T18" fmla="*/ 192 w 10"/>
                    <a:gd name="T19" fmla="*/ 128 h 6"/>
                    <a:gd name="T20" fmla="*/ 448 w 10"/>
                    <a:gd name="T21" fmla="*/ 128 h 6"/>
                    <a:gd name="T22" fmla="*/ 640 w 10"/>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6"/>
                    <a:gd name="T38" fmla="*/ 10 w 10"/>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6">
                      <a:moveTo>
                        <a:pt x="10" y="0"/>
                      </a:moveTo>
                      <a:cubicBezTo>
                        <a:pt x="10" y="0"/>
                        <a:pt x="8" y="0"/>
                        <a:pt x="6" y="0"/>
                      </a:cubicBezTo>
                      <a:cubicBezTo>
                        <a:pt x="4" y="0"/>
                        <a:pt x="1" y="1"/>
                        <a:pt x="1" y="1"/>
                      </a:cubicBezTo>
                      <a:cubicBezTo>
                        <a:pt x="0" y="1"/>
                        <a:pt x="1" y="3"/>
                        <a:pt x="2" y="4"/>
                      </a:cubicBezTo>
                      <a:cubicBezTo>
                        <a:pt x="3" y="5"/>
                        <a:pt x="4" y="6"/>
                        <a:pt x="6" y="6"/>
                      </a:cubicBezTo>
                      <a:cubicBezTo>
                        <a:pt x="7" y="6"/>
                        <a:pt x="8" y="5"/>
                        <a:pt x="8" y="4"/>
                      </a:cubicBezTo>
                      <a:cubicBezTo>
                        <a:pt x="7" y="3"/>
                        <a:pt x="6" y="2"/>
                        <a:pt x="6" y="2"/>
                      </a:cubicBezTo>
                      <a:cubicBezTo>
                        <a:pt x="6" y="2"/>
                        <a:pt x="6" y="3"/>
                        <a:pt x="5" y="3"/>
                      </a:cubicBezTo>
                      <a:cubicBezTo>
                        <a:pt x="4" y="3"/>
                        <a:pt x="3" y="2"/>
                        <a:pt x="1" y="2"/>
                      </a:cubicBezTo>
                      <a:cubicBezTo>
                        <a:pt x="1" y="1"/>
                        <a:pt x="1" y="2"/>
                        <a:pt x="3" y="2"/>
                      </a:cubicBezTo>
                      <a:cubicBezTo>
                        <a:pt x="4" y="2"/>
                        <a:pt x="6" y="2"/>
                        <a:pt x="7" y="2"/>
                      </a:cubicBezTo>
                      <a:cubicBezTo>
                        <a:pt x="8" y="2"/>
                        <a:pt x="9" y="1"/>
                        <a:pt x="10" y="0"/>
                      </a:cubicBezTo>
                      <a:close/>
                    </a:path>
                  </a:pathLst>
                </a:custGeom>
                <a:solidFill>
                  <a:srgbClr val="F29A75"/>
                </a:solidFill>
                <a:ln w="9525">
                  <a:noFill/>
                  <a:round/>
                </a:ln>
              </p:spPr>
              <p:txBody>
                <a:bodyPr/>
                <a:lstStyle/>
                <a:p>
                  <a:endParaRPr lang="zh-CN" altLang="en-US" sz="1400"/>
                </a:p>
              </p:txBody>
            </p:sp>
            <p:sp>
              <p:nvSpPr>
                <p:cNvPr id="214" name="Freeform 242"/>
                <p:cNvSpPr>
                  <a:spLocks noChangeAspect="1"/>
                </p:cNvSpPr>
                <p:nvPr/>
              </p:nvSpPr>
              <p:spPr bwMode="auto">
                <a:xfrm>
                  <a:off x="509" y="2033"/>
                  <a:ext cx="130" cy="115"/>
                </a:xfrm>
                <a:custGeom>
                  <a:avLst/>
                  <a:gdLst>
                    <a:gd name="T0" fmla="*/ 960 w 65"/>
                    <a:gd name="T1" fmla="*/ 664 h 57"/>
                    <a:gd name="T2" fmla="*/ 1472 w 65"/>
                    <a:gd name="T3" fmla="*/ 196 h 57"/>
                    <a:gd name="T4" fmla="*/ 2048 w 65"/>
                    <a:gd name="T5" fmla="*/ 0 h 57"/>
                    <a:gd name="T6" fmla="*/ 1792 w 65"/>
                    <a:gd name="T7" fmla="*/ 264 h 57"/>
                    <a:gd name="T8" fmla="*/ 3328 w 65"/>
                    <a:gd name="T9" fmla="*/ 329 h 57"/>
                    <a:gd name="T10" fmla="*/ 3456 w 65"/>
                    <a:gd name="T11" fmla="*/ 533 h 57"/>
                    <a:gd name="T12" fmla="*/ 3712 w 65"/>
                    <a:gd name="T13" fmla="*/ 460 h 57"/>
                    <a:gd name="T14" fmla="*/ 3648 w 65"/>
                    <a:gd name="T15" fmla="*/ 664 h 57"/>
                    <a:gd name="T16" fmla="*/ 4032 w 65"/>
                    <a:gd name="T17" fmla="*/ 599 h 57"/>
                    <a:gd name="T18" fmla="*/ 3968 w 65"/>
                    <a:gd name="T19" fmla="*/ 1075 h 57"/>
                    <a:gd name="T20" fmla="*/ 4096 w 65"/>
                    <a:gd name="T21" fmla="*/ 732 h 57"/>
                    <a:gd name="T22" fmla="*/ 3648 w 65"/>
                    <a:gd name="T23" fmla="*/ 1608 h 57"/>
                    <a:gd name="T24" fmla="*/ 2624 w 65"/>
                    <a:gd name="T25" fmla="*/ 1477 h 57"/>
                    <a:gd name="T26" fmla="*/ 2688 w 65"/>
                    <a:gd name="T27" fmla="*/ 2169 h 57"/>
                    <a:gd name="T28" fmla="*/ 2176 w 65"/>
                    <a:gd name="T29" fmla="*/ 2768 h 57"/>
                    <a:gd name="T30" fmla="*/ 2176 w 65"/>
                    <a:gd name="T31" fmla="*/ 2373 h 57"/>
                    <a:gd name="T32" fmla="*/ 2176 w 65"/>
                    <a:gd name="T33" fmla="*/ 2915 h 57"/>
                    <a:gd name="T34" fmla="*/ 2048 w 65"/>
                    <a:gd name="T35" fmla="*/ 2833 h 57"/>
                    <a:gd name="T36" fmla="*/ 1664 w 65"/>
                    <a:gd name="T37" fmla="*/ 2637 h 57"/>
                    <a:gd name="T38" fmla="*/ 1600 w 65"/>
                    <a:gd name="T39" fmla="*/ 2568 h 57"/>
                    <a:gd name="T40" fmla="*/ 1024 w 65"/>
                    <a:gd name="T41" fmla="*/ 2504 h 57"/>
                    <a:gd name="T42" fmla="*/ 1152 w 65"/>
                    <a:gd name="T43" fmla="*/ 3317 h 57"/>
                    <a:gd name="T44" fmla="*/ 960 w 65"/>
                    <a:gd name="T45" fmla="*/ 3244 h 57"/>
                    <a:gd name="T46" fmla="*/ 1088 w 65"/>
                    <a:gd name="T47" fmla="*/ 3517 h 57"/>
                    <a:gd name="T48" fmla="*/ 832 w 65"/>
                    <a:gd name="T49" fmla="*/ 3777 h 57"/>
                    <a:gd name="T50" fmla="*/ 704 w 65"/>
                    <a:gd name="T51" fmla="*/ 3581 h 57"/>
                    <a:gd name="T52" fmla="*/ 768 w 65"/>
                    <a:gd name="T53" fmla="*/ 3777 h 57"/>
                    <a:gd name="T54" fmla="*/ 576 w 65"/>
                    <a:gd name="T55" fmla="*/ 3843 h 57"/>
                    <a:gd name="T56" fmla="*/ 192 w 65"/>
                    <a:gd name="T57" fmla="*/ 1140 h 57"/>
                    <a:gd name="T58" fmla="*/ 768 w 65"/>
                    <a:gd name="T59" fmla="*/ 599 h 57"/>
                    <a:gd name="T60" fmla="*/ 960 w 65"/>
                    <a:gd name="T61" fmla="*/ 664 h 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5"/>
                    <a:gd name="T94" fmla="*/ 0 h 57"/>
                    <a:gd name="T95" fmla="*/ 65 w 65"/>
                    <a:gd name="T96" fmla="*/ 57 h 5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5" h="57">
                      <a:moveTo>
                        <a:pt x="15" y="10"/>
                      </a:moveTo>
                      <a:cubicBezTo>
                        <a:pt x="15" y="10"/>
                        <a:pt x="17" y="5"/>
                        <a:pt x="23" y="3"/>
                      </a:cubicBezTo>
                      <a:cubicBezTo>
                        <a:pt x="28" y="2"/>
                        <a:pt x="32" y="0"/>
                        <a:pt x="32" y="0"/>
                      </a:cubicBezTo>
                      <a:cubicBezTo>
                        <a:pt x="32" y="0"/>
                        <a:pt x="32" y="3"/>
                        <a:pt x="28" y="4"/>
                      </a:cubicBezTo>
                      <a:cubicBezTo>
                        <a:pt x="43" y="3"/>
                        <a:pt x="60" y="11"/>
                        <a:pt x="52" y="5"/>
                      </a:cubicBezTo>
                      <a:cubicBezTo>
                        <a:pt x="57" y="7"/>
                        <a:pt x="54" y="8"/>
                        <a:pt x="54" y="8"/>
                      </a:cubicBezTo>
                      <a:cubicBezTo>
                        <a:pt x="54" y="8"/>
                        <a:pt x="58" y="10"/>
                        <a:pt x="58" y="7"/>
                      </a:cubicBezTo>
                      <a:cubicBezTo>
                        <a:pt x="59" y="8"/>
                        <a:pt x="57" y="10"/>
                        <a:pt x="57" y="10"/>
                      </a:cubicBezTo>
                      <a:cubicBezTo>
                        <a:pt x="57" y="10"/>
                        <a:pt x="61" y="13"/>
                        <a:pt x="63" y="9"/>
                      </a:cubicBezTo>
                      <a:cubicBezTo>
                        <a:pt x="64" y="10"/>
                        <a:pt x="63" y="14"/>
                        <a:pt x="62" y="16"/>
                      </a:cubicBezTo>
                      <a:cubicBezTo>
                        <a:pt x="63" y="15"/>
                        <a:pt x="64" y="13"/>
                        <a:pt x="64" y="11"/>
                      </a:cubicBezTo>
                      <a:cubicBezTo>
                        <a:pt x="65" y="16"/>
                        <a:pt x="62" y="23"/>
                        <a:pt x="57" y="24"/>
                      </a:cubicBezTo>
                      <a:cubicBezTo>
                        <a:pt x="53" y="24"/>
                        <a:pt x="47" y="20"/>
                        <a:pt x="41" y="22"/>
                      </a:cubicBezTo>
                      <a:cubicBezTo>
                        <a:pt x="43" y="24"/>
                        <a:pt x="45" y="29"/>
                        <a:pt x="42" y="32"/>
                      </a:cubicBezTo>
                      <a:cubicBezTo>
                        <a:pt x="40" y="34"/>
                        <a:pt x="36" y="34"/>
                        <a:pt x="34" y="41"/>
                      </a:cubicBezTo>
                      <a:cubicBezTo>
                        <a:pt x="34" y="40"/>
                        <a:pt x="33" y="37"/>
                        <a:pt x="34" y="35"/>
                      </a:cubicBezTo>
                      <a:cubicBezTo>
                        <a:pt x="34" y="35"/>
                        <a:pt x="32" y="39"/>
                        <a:pt x="34" y="43"/>
                      </a:cubicBezTo>
                      <a:cubicBezTo>
                        <a:pt x="32" y="42"/>
                        <a:pt x="31" y="38"/>
                        <a:pt x="32" y="42"/>
                      </a:cubicBezTo>
                      <a:cubicBezTo>
                        <a:pt x="32" y="44"/>
                        <a:pt x="28" y="44"/>
                        <a:pt x="26" y="39"/>
                      </a:cubicBezTo>
                      <a:cubicBezTo>
                        <a:pt x="24" y="37"/>
                        <a:pt x="25" y="38"/>
                        <a:pt x="25" y="38"/>
                      </a:cubicBezTo>
                      <a:cubicBezTo>
                        <a:pt x="25" y="38"/>
                        <a:pt x="21" y="32"/>
                        <a:pt x="16" y="37"/>
                      </a:cubicBezTo>
                      <a:cubicBezTo>
                        <a:pt x="14" y="40"/>
                        <a:pt x="14" y="46"/>
                        <a:pt x="18" y="49"/>
                      </a:cubicBezTo>
                      <a:cubicBezTo>
                        <a:pt x="16" y="49"/>
                        <a:pt x="15" y="48"/>
                        <a:pt x="15" y="48"/>
                      </a:cubicBezTo>
                      <a:cubicBezTo>
                        <a:pt x="15" y="48"/>
                        <a:pt x="17" y="51"/>
                        <a:pt x="17" y="52"/>
                      </a:cubicBezTo>
                      <a:cubicBezTo>
                        <a:pt x="16" y="54"/>
                        <a:pt x="13" y="56"/>
                        <a:pt x="13" y="56"/>
                      </a:cubicBezTo>
                      <a:cubicBezTo>
                        <a:pt x="13" y="56"/>
                        <a:pt x="12" y="55"/>
                        <a:pt x="11" y="53"/>
                      </a:cubicBezTo>
                      <a:cubicBezTo>
                        <a:pt x="11" y="55"/>
                        <a:pt x="12" y="56"/>
                        <a:pt x="12" y="56"/>
                      </a:cubicBezTo>
                      <a:cubicBezTo>
                        <a:pt x="12" y="56"/>
                        <a:pt x="10" y="54"/>
                        <a:pt x="9" y="57"/>
                      </a:cubicBezTo>
                      <a:cubicBezTo>
                        <a:pt x="6" y="55"/>
                        <a:pt x="0" y="32"/>
                        <a:pt x="3" y="17"/>
                      </a:cubicBezTo>
                      <a:cubicBezTo>
                        <a:pt x="4" y="11"/>
                        <a:pt x="9" y="9"/>
                        <a:pt x="12" y="9"/>
                      </a:cubicBezTo>
                      <a:cubicBezTo>
                        <a:pt x="15" y="9"/>
                        <a:pt x="15" y="10"/>
                        <a:pt x="15" y="10"/>
                      </a:cubicBezTo>
                      <a:close/>
                    </a:path>
                  </a:pathLst>
                </a:custGeom>
                <a:solidFill>
                  <a:srgbClr val="6E4155"/>
                </a:solidFill>
                <a:ln w="9525">
                  <a:noFill/>
                  <a:round/>
                </a:ln>
              </p:spPr>
              <p:txBody>
                <a:bodyPr/>
                <a:lstStyle/>
                <a:p>
                  <a:endParaRPr lang="zh-CN" altLang="en-US" sz="1400"/>
                </a:p>
              </p:txBody>
            </p:sp>
            <p:sp>
              <p:nvSpPr>
                <p:cNvPr id="215" name="Freeform 243"/>
                <p:cNvSpPr>
                  <a:spLocks noChangeAspect="1"/>
                </p:cNvSpPr>
                <p:nvPr/>
              </p:nvSpPr>
              <p:spPr bwMode="auto">
                <a:xfrm>
                  <a:off x="537" y="2102"/>
                  <a:ext cx="26" cy="32"/>
                </a:xfrm>
                <a:custGeom>
                  <a:avLst/>
                  <a:gdLst>
                    <a:gd name="T0" fmla="*/ 576 w 13"/>
                    <a:gd name="T1" fmla="*/ 576 h 16"/>
                    <a:gd name="T2" fmla="*/ 704 w 13"/>
                    <a:gd name="T3" fmla="*/ 256 h 16"/>
                    <a:gd name="T4" fmla="*/ 320 w 13"/>
                    <a:gd name="T5" fmla="*/ 64 h 16"/>
                    <a:gd name="T6" fmla="*/ 128 w 13"/>
                    <a:gd name="T7" fmla="*/ 640 h 16"/>
                    <a:gd name="T8" fmla="*/ 448 w 13"/>
                    <a:gd name="T9" fmla="*/ 896 h 16"/>
                    <a:gd name="T10" fmla="*/ 704 w 13"/>
                    <a:gd name="T11" fmla="*/ 1024 h 16"/>
                    <a:gd name="T12" fmla="*/ 768 w 13"/>
                    <a:gd name="T13" fmla="*/ 768 h 16"/>
                    <a:gd name="T14" fmla="*/ 704 w 13"/>
                    <a:gd name="T15" fmla="*/ 704 h 16"/>
                    <a:gd name="T16" fmla="*/ 576 w 13"/>
                    <a:gd name="T17" fmla="*/ 576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16"/>
                    <a:gd name="T29" fmla="*/ 13 w 13"/>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16">
                      <a:moveTo>
                        <a:pt x="9" y="9"/>
                      </a:moveTo>
                      <a:cubicBezTo>
                        <a:pt x="9" y="9"/>
                        <a:pt x="11" y="7"/>
                        <a:pt x="11" y="4"/>
                      </a:cubicBezTo>
                      <a:cubicBezTo>
                        <a:pt x="10" y="2"/>
                        <a:pt x="7" y="0"/>
                        <a:pt x="5" y="1"/>
                      </a:cubicBezTo>
                      <a:cubicBezTo>
                        <a:pt x="3" y="2"/>
                        <a:pt x="0" y="6"/>
                        <a:pt x="2" y="10"/>
                      </a:cubicBezTo>
                      <a:cubicBezTo>
                        <a:pt x="4" y="13"/>
                        <a:pt x="5" y="14"/>
                        <a:pt x="7" y="14"/>
                      </a:cubicBezTo>
                      <a:cubicBezTo>
                        <a:pt x="9" y="15"/>
                        <a:pt x="10" y="16"/>
                        <a:pt x="11" y="16"/>
                      </a:cubicBezTo>
                      <a:cubicBezTo>
                        <a:pt x="12" y="16"/>
                        <a:pt x="13" y="14"/>
                        <a:pt x="12" y="12"/>
                      </a:cubicBezTo>
                      <a:cubicBezTo>
                        <a:pt x="12" y="11"/>
                        <a:pt x="12" y="11"/>
                        <a:pt x="11" y="11"/>
                      </a:cubicBezTo>
                      <a:cubicBezTo>
                        <a:pt x="10" y="10"/>
                        <a:pt x="11" y="8"/>
                        <a:pt x="9" y="9"/>
                      </a:cubicBezTo>
                      <a:close/>
                    </a:path>
                  </a:pathLst>
                </a:custGeom>
                <a:solidFill>
                  <a:srgbClr val="F5B090"/>
                </a:solidFill>
                <a:ln w="9525">
                  <a:noFill/>
                  <a:round/>
                </a:ln>
              </p:spPr>
              <p:txBody>
                <a:bodyPr/>
                <a:lstStyle/>
                <a:p>
                  <a:endParaRPr lang="zh-CN" altLang="en-US" sz="1400"/>
                </a:p>
              </p:txBody>
            </p:sp>
            <p:sp>
              <p:nvSpPr>
                <p:cNvPr id="216" name="Freeform 244"/>
                <p:cNvSpPr>
                  <a:spLocks noChangeAspect="1"/>
                </p:cNvSpPr>
                <p:nvPr/>
              </p:nvSpPr>
              <p:spPr bwMode="auto">
                <a:xfrm>
                  <a:off x="595" y="2102"/>
                  <a:ext cx="28" cy="6"/>
                </a:xfrm>
                <a:custGeom>
                  <a:avLst/>
                  <a:gdLst>
                    <a:gd name="T0" fmla="*/ 896 w 14"/>
                    <a:gd name="T1" fmla="*/ 64 h 3"/>
                    <a:gd name="T2" fmla="*/ 640 w 14"/>
                    <a:gd name="T3" fmla="*/ 64 h 3"/>
                    <a:gd name="T4" fmla="*/ 192 w 14"/>
                    <a:gd name="T5" fmla="*/ 64 h 3"/>
                    <a:gd name="T6" fmla="*/ 192 w 14"/>
                    <a:gd name="T7" fmla="*/ 64 h 3"/>
                    <a:gd name="T8" fmla="*/ 128 w 14"/>
                    <a:gd name="T9" fmla="*/ 128 h 3"/>
                    <a:gd name="T10" fmla="*/ 128 w 14"/>
                    <a:gd name="T11" fmla="*/ 128 h 3"/>
                    <a:gd name="T12" fmla="*/ 64 w 14"/>
                    <a:gd name="T13" fmla="*/ 128 h 3"/>
                    <a:gd name="T14" fmla="*/ 0 w 14"/>
                    <a:gd name="T15" fmla="*/ 192 h 3"/>
                    <a:gd name="T16" fmla="*/ 128 w 14"/>
                    <a:gd name="T17" fmla="*/ 192 h 3"/>
                    <a:gd name="T18" fmla="*/ 192 w 14"/>
                    <a:gd name="T19" fmla="*/ 192 h 3"/>
                    <a:gd name="T20" fmla="*/ 320 w 14"/>
                    <a:gd name="T21" fmla="*/ 128 h 3"/>
                    <a:gd name="T22" fmla="*/ 384 w 14"/>
                    <a:gd name="T23" fmla="*/ 128 h 3"/>
                    <a:gd name="T24" fmla="*/ 640 w 14"/>
                    <a:gd name="T25" fmla="*/ 128 h 3"/>
                    <a:gd name="T26" fmla="*/ 832 w 14"/>
                    <a:gd name="T27" fmla="*/ 192 h 3"/>
                    <a:gd name="T28" fmla="*/ 896 w 14"/>
                    <a:gd name="T29" fmla="*/ 64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3"/>
                    <a:gd name="T47" fmla="*/ 14 w 1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3">
                      <a:moveTo>
                        <a:pt x="14" y="1"/>
                      </a:moveTo>
                      <a:cubicBezTo>
                        <a:pt x="14" y="1"/>
                        <a:pt x="13" y="1"/>
                        <a:pt x="10" y="1"/>
                      </a:cubicBezTo>
                      <a:cubicBezTo>
                        <a:pt x="6" y="0"/>
                        <a:pt x="5" y="0"/>
                        <a:pt x="3" y="1"/>
                      </a:cubicBezTo>
                      <a:cubicBezTo>
                        <a:pt x="3" y="1"/>
                        <a:pt x="3" y="1"/>
                        <a:pt x="3" y="1"/>
                      </a:cubicBezTo>
                      <a:cubicBezTo>
                        <a:pt x="3" y="1"/>
                        <a:pt x="2" y="2"/>
                        <a:pt x="2" y="2"/>
                      </a:cubicBezTo>
                      <a:cubicBezTo>
                        <a:pt x="2" y="2"/>
                        <a:pt x="2" y="2"/>
                        <a:pt x="2" y="2"/>
                      </a:cubicBezTo>
                      <a:cubicBezTo>
                        <a:pt x="2" y="2"/>
                        <a:pt x="1" y="2"/>
                        <a:pt x="1" y="2"/>
                      </a:cubicBezTo>
                      <a:cubicBezTo>
                        <a:pt x="1" y="3"/>
                        <a:pt x="1" y="3"/>
                        <a:pt x="0" y="3"/>
                      </a:cubicBezTo>
                      <a:cubicBezTo>
                        <a:pt x="0" y="3"/>
                        <a:pt x="1" y="3"/>
                        <a:pt x="2" y="3"/>
                      </a:cubicBezTo>
                      <a:cubicBezTo>
                        <a:pt x="3" y="2"/>
                        <a:pt x="3" y="2"/>
                        <a:pt x="3" y="3"/>
                      </a:cubicBezTo>
                      <a:cubicBezTo>
                        <a:pt x="3" y="3"/>
                        <a:pt x="4" y="2"/>
                        <a:pt x="5" y="2"/>
                      </a:cubicBezTo>
                      <a:cubicBezTo>
                        <a:pt x="6" y="2"/>
                        <a:pt x="6" y="2"/>
                        <a:pt x="6" y="2"/>
                      </a:cubicBezTo>
                      <a:cubicBezTo>
                        <a:pt x="6" y="2"/>
                        <a:pt x="8" y="2"/>
                        <a:pt x="10" y="2"/>
                      </a:cubicBezTo>
                      <a:cubicBezTo>
                        <a:pt x="11" y="2"/>
                        <a:pt x="12" y="3"/>
                        <a:pt x="13" y="3"/>
                      </a:cubicBezTo>
                      <a:cubicBezTo>
                        <a:pt x="14" y="3"/>
                        <a:pt x="14" y="2"/>
                        <a:pt x="14" y="1"/>
                      </a:cubicBezTo>
                      <a:close/>
                    </a:path>
                  </a:pathLst>
                </a:custGeom>
                <a:solidFill>
                  <a:srgbClr val="572E40"/>
                </a:solidFill>
                <a:ln w="9525">
                  <a:noFill/>
                  <a:round/>
                </a:ln>
              </p:spPr>
              <p:txBody>
                <a:bodyPr/>
                <a:lstStyle/>
                <a:p>
                  <a:endParaRPr lang="zh-CN" altLang="en-US" sz="1400"/>
                </a:p>
              </p:txBody>
            </p:sp>
            <p:sp>
              <p:nvSpPr>
                <p:cNvPr id="217" name="Freeform 245"/>
                <p:cNvSpPr>
                  <a:spLocks noChangeAspect="1"/>
                </p:cNvSpPr>
                <p:nvPr/>
              </p:nvSpPr>
              <p:spPr bwMode="auto">
                <a:xfrm>
                  <a:off x="607" y="2110"/>
                  <a:ext cx="8" cy="6"/>
                </a:xfrm>
                <a:custGeom>
                  <a:avLst/>
                  <a:gdLst>
                    <a:gd name="T0" fmla="*/ 0 w 4"/>
                    <a:gd name="T1" fmla="*/ 64 h 3"/>
                    <a:gd name="T2" fmla="*/ 0 w 4"/>
                    <a:gd name="T3" fmla="*/ 128 h 3"/>
                    <a:gd name="T4" fmla="*/ 128 w 4"/>
                    <a:gd name="T5" fmla="*/ 192 h 3"/>
                    <a:gd name="T6" fmla="*/ 192 w 4"/>
                    <a:gd name="T7" fmla="*/ 0 h 3"/>
                    <a:gd name="T8" fmla="*/ 0 w 4"/>
                    <a:gd name="T9" fmla="*/ 64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cubicBezTo>
                        <a:pt x="0" y="1"/>
                        <a:pt x="0" y="2"/>
                        <a:pt x="0" y="2"/>
                      </a:cubicBezTo>
                      <a:cubicBezTo>
                        <a:pt x="1" y="3"/>
                        <a:pt x="2" y="3"/>
                        <a:pt x="2" y="3"/>
                      </a:cubicBezTo>
                      <a:cubicBezTo>
                        <a:pt x="3" y="2"/>
                        <a:pt x="4" y="1"/>
                        <a:pt x="3" y="0"/>
                      </a:cubicBezTo>
                      <a:cubicBezTo>
                        <a:pt x="2" y="0"/>
                        <a:pt x="0" y="0"/>
                        <a:pt x="0" y="1"/>
                      </a:cubicBezTo>
                      <a:close/>
                    </a:path>
                  </a:pathLst>
                </a:custGeom>
                <a:solidFill>
                  <a:srgbClr val="6E4155"/>
                </a:solidFill>
                <a:ln w="9525">
                  <a:noFill/>
                  <a:round/>
                </a:ln>
              </p:spPr>
              <p:txBody>
                <a:bodyPr/>
                <a:lstStyle/>
                <a:p>
                  <a:endParaRPr lang="zh-CN" altLang="en-US" sz="1400"/>
                </a:p>
              </p:txBody>
            </p:sp>
            <p:sp>
              <p:nvSpPr>
                <p:cNvPr id="218" name="Oval 246"/>
                <p:cNvSpPr>
                  <a:spLocks noChangeAspect="1" noChangeArrowheads="1"/>
                </p:cNvSpPr>
                <p:nvPr/>
              </p:nvSpPr>
              <p:spPr bwMode="auto">
                <a:xfrm>
                  <a:off x="609" y="2110"/>
                  <a:ext cx="4" cy="4"/>
                </a:xfrm>
                <a:prstGeom prst="ellipse">
                  <a:avLst/>
                </a:prstGeom>
                <a:solidFill>
                  <a:srgbClr val="6E4155"/>
                </a:solidFill>
                <a:ln w="9525">
                  <a:noFill/>
                  <a:round/>
                </a:ln>
              </p:spPr>
              <p:txBody>
                <a:bodyPr/>
                <a:lstStyle/>
                <a:p>
                  <a:endParaRPr lang="zh-CN" altLang="en-US" sz="1400"/>
                </a:p>
              </p:txBody>
            </p:sp>
            <p:sp>
              <p:nvSpPr>
                <p:cNvPr id="219" name="Oval 247"/>
                <p:cNvSpPr>
                  <a:spLocks noChangeAspect="1" noChangeArrowheads="1"/>
                </p:cNvSpPr>
                <p:nvPr/>
              </p:nvSpPr>
              <p:spPr bwMode="auto">
                <a:xfrm>
                  <a:off x="611" y="2110"/>
                  <a:ext cx="2" cy="4"/>
                </a:xfrm>
                <a:prstGeom prst="ellipse">
                  <a:avLst/>
                </a:prstGeom>
                <a:solidFill>
                  <a:srgbClr val="F19DC2"/>
                </a:solidFill>
                <a:ln w="9525">
                  <a:noFill/>
                  <a:round/>
                </a:ln>
              </p:spPr>
              <p:txBody>
                <a:bodyPr/>
                <a:lstStyle/>
                <a:p>
                  <a:endParaRPr lang="zh-CN" altLang="en-US" sz="1400"/>
                </a:p>
              </p:txBody>
            </p:sp>
            <p:sp>
              <p:nvSpPr>
                <p:cNvPr id="220" name="Freeform 248"/>
                <p:cNvSpPr>
                  <a:spLocks noChangeAspect="1"/>
                </p:cNvSpPr>
                <p:nvPr/>
              </p:nvSpPr>
              <p:spPr bwMode="auto">
                <a:xfrm>
                  <a:off x="555" y="2138"/>
                  <a:ext cx="32" cy="38"/>
                </a:xfrm>
                <a:custGeom>
                  <a:avLst/>
                  <a:gdLst>
                    <a:gd name="T0" fmla="*/ 128 w 16"/>
                    <a:gd name="T1" fmla="*/ 0 h 19"/>
                    <a:gd name="T2" fmla="*/ 448 w 16"/>
                    <a:gd name="T3" fmla="*/ 832 h 19"/>
                    <a:gd name="T4" fmla="*/ 1024 w 16"/>
                    <a:gd name="T5" fmla="*/ 1216 h 19"/>
                    <a:gd name="T6" fmla="*/ 384 w 16"/>
                    <a:gd name="T7" fmla="*/ 576 h 19"/>
                    <a:gd name="T8" fmla="*/ 128 w 16"/>
                    <a:gd name="T9" fmla="*/ 0 h 19"/>
                    <a:gd name="T10" fmla="*/ 0 60000 65536"/>
                    <a:gd name="T11" fmla="*/ 0 60000 65536"/>
                    <a:gd name="T12" fmla="*/ 0 60000 65536"/>
                    <a:gd name="T13" fmla="*/ 0 60000 65536"/>
                    <a:gd name="T14" fmla="*/ 0 60000 65536"/>
                    <a:gd name="T15" fmla="*/ 0 w 16"/>
                    <a:gd name="T16" fmla="*/ 0 h 19"/>
                    <a:gd name="T17" fmla="*/ 16 w 16"/>
                    <a:gd name="T18" fmla="*/ 19 h 19"/>
                  </a:gdLst>
                  <a:ahLst/>
                  <a:cxnLst>
                    <a:cxn ang="T10">
                      <a:pos x="T0" y="T1"/>
                    </a:cxn>
                    <a:cxn ang="T11">
                      <a:pos x="T2" y="T3"/>
                    </a:cxn>
                    <a:cxn ang="T12">
                      <a:pos x="T4" y="T5"/>
                    </a:cxn>
                    <a:cxn ang="T13">
                      <a:pos x="T6" y="T7"/>
                    </a:cxn>
                    <a:cxn ang="T14">
                      <a:pos x="T8" y="T9"/>
                    </a:cxn>
                  </a:cxnLst>
                  <a:rect l="T15" t="T16" r="T17" b="T18"/>
                  <a:pathLst>
                    <a:path w="16" h="19">
                      <a:moveTo>
                        <a:pt x="2" y="0"/>
                      </a:moveTo>
                      <a:cubicBezTo>
                        <a:pt x="2" y="0"/>
                        <a:pt x="0" y="8"/>
                        <a:pt x="7" y="13"/>
                      </a:cubicBezTo>
                      <a:cubicBezTo>
                        <a:pt x="14" y="18"/>
                        <a:pt x="16" y="19"/>
                        <a:pt x="16" y="19"/>
                      </a:cubicBezTo>
                      <a:cubicBezTo>
                        <a:pt x="16" y="19"/>
                        <a:pt x="7" y="13"/>
                        <a:pt x="6" y="9"/>
                      </a:cubicBezTo>
                      <a:cubicBezTo>
                        <a:pt x="4" y="6"/>
                        <a:pt x="4" y="7"/>
                        <a:pt x="2" y="0"/>
                      </a:cubicBezTo>
                      <a:close/>
                    </a:path>
                  </a:pathLst>
                </a:custGeom>
                <a:solidFill>
                  <a:srgbClr val="F29A75"/>
                </a:solidFill>
                <a:ln w="9525">
                  <a:noFill/>
                  <a:round/>
                </a:ln>
              </p:spPr>
              <p:txBody>
                <a:bodyPr/>
                <a:lstStyle/>
                <a:p>
                  <a:endParaRPr lang="zh-CN" altLang="en-US" sz="1400"/>
                </a:p>
              </p:txBody>
            </p:sp>
            <p:sp>
              <p:nvSpPr>
                <p:cNvPr id="221" name="Freeform 249"/>
                <p:cNvSpPr>
                  <a:spLocks noChangeAspect="1"/>
                </p:cNvSpPr>
                <p:nvPr/>
              </p:nvSpPr>
              <p:spPr bwMode="auto">
                <a:xfrm>
                  <a:off x="509" y="2052"/>
                  <a:ext cx="22" cy="62"/>
                </a:xfrm>
                <a:custGeom>
                  <a:avLst/>
                  <a:gdLst>
                    <a:gd name="T0" fmla="*/ 704 w 11"/>
                    <a:gd name="T1" fmla="*/ 64 h 31"/>
                    <a:gd name="T2" fmla="*/ 256 w 11"/>
                    <a:gd name="T3" fmla="*/ 1984 h 31"/>
                    <a:gd name="T4" fmla="*/ 704 w 11"/>
                    <a:gd name="T5" fmla="*/ 64 h 31"/>
                    <a:gd name="T6" fmla="*/ 0 60000 65536"/>
                    <a:gd name="T7" fmla="*/ 0 60000 65536"/>
                    <a:gd name="T8" fmla="*/ 0 60000 65536"/>
                    <a:gd name="T9" fmla="*/ 0 w 11"/>
                    <a:gd name="T10" fmla="*/ 0 h 31"/>
                    <a:gd name="T11" fmla="*/ 11 w 11"/>
                    <a:gd name="T12" fmla="*/ 31 h 31"/>
                  </a:gdLst>
                  <a:ahLst/>
                  <a:cxnLst>
                    <a:cxn ang="T6">
                      <a:pos x="T0" y="T1"/>
                    </a:cxn>
                    <a:cxn ang="T7">
                      <a:pos x="T2" y="T3"/>
                    </a:cxn>
                    <a:cxn ang="T8">
                      <a:pos x="T4" y="T5"/>
                    </a:cxn>
                  </a:cxnLst>
                  <a:rect l="T9" t="T10" r="T11" b="T12"/>
                  <a:pathLst>
                    <a:path w="11" h="31">
                      <a:moveTo>
                        <a:pt x="11" y="1"/>
                      </a:moveTo>
                      <a:cubicBezTo>
                        <a:pt x="11" y="1"/>
                        <a:pt x="0" y="0"/>
                        <a:pt x="4" y="31"/>
                      </a:cubicBezTo>
                      <a:cubicBezTo>
                        <a:pt x="3" y="12"/>
                        <a:pt x="4" y="5"/>
                        <a:pt x="11" y="1"/>
                      </a:cubicBezTo>
                      <a:close/>
                    </a:path>
                  </a:pathLst>
                </a:custGeom>
                <a:solidFill>
                  <a:srgbClr val="9A7D8B"/>
                </a:solidFill>
                <a:ln w="9525">
                  <a:noFill/>
                  <a:round/>
                </a:ln>
              </p:spPr>
              <p:txBody>
                <a:bodyPr/>
                <a:lstStyle/>
                <a:p>
                  <a:endParaRPr lang="zh-CN" altLang="en-US" sz="1400"/>
                </a:p>
              </p:txBody>
            </p:sp>
            <p:sp>
              <p:nvSpPr>
                <p:cNvPr id="222" name="Freeform 250"/>
                <p:cNvSpPr>
                  <a:spLocks noChangeAspect="1"/>
                </p:cNvSpPr>
                <p:nvPr/>
              </p:nvSpPr>
              <p:spPr bwMode="auto">
                <a:xfrm>
                  <a:off x="513" y="2160"/>
                  <a:ext cx="78" cy="52"/>
                </a:xfrm>
                <a:custGeom>
                  <a:avLst/>
                  <a:gdLst>
                    <a:gd name="T0" fmla="*/ 128 w 39"/>
                    <a:gd name="T1" fmla="*/ 0 h 26"/>
                    <a:gd name="T2" fmla="*/ 0 w 39"/>
                    <a:gd name="T3" fmla="*/ 512 h 26"/>
                    <a:gd name="T4" fmla="*/ 2496 w 39"/>
                    <a:gd name="T5" fmla="*/ 1664 h 26"/>
                    <a:gd name="T6" fmla="*/ 2368 w 39"/>
                    <a:gd name="T7" fmla="*/ 896 h 26"/>
                    <a:gd name="T8" fmla="*/ 128 w 39"/>
                    <a:gd name="T9" fmla="*/ 0 h 26"/>
                    <a:gd name="T10" fmla="*/ 0 60000 65536"/>
                    <a:gd name="T11" fmla="*/ 0 60000 65536"/>
                    <a:gd name="T12" fmla="*/ 0 60000 65536"/>
                    <a:gd name="T13" fmla="*/ 0 60000 65536"/>
                    <a:gd name="T14" fmla="*/ 0 60000 65536"/>
                    <a:gd name="T15" fmla="*/ 0 w 39"/>
                    <a:gd name="T16" fmla="*/ 0 h 26"/>
                    <a:gd name="T17" fmla="*/ 39 w 39"/>
                    <a:gd name="T18" fmla="*/ 26 h 26"/>
                  </a:gdLst>
                  <a:ahLst/>
                  <a:cxnLst>
                    <a:cxn ang="T10">
                      <a:pos x="T0" y="T1"/>
                    </a:cxn>
                    <a:cxn ang="T11">
                      <a:pos x="T2" y="T3"/>
                    </a:cxn>
                    <a:cxn ang="T12">
                      <a:pos x="T4" y="T5"/>
                    </a:cxn>
                    <a:cxn ang="T13">
                      <a:pos x="T6" y="T7"/>
                    </a:cxn>
                    <a:cxn ang="T14">
                      <a:pos x="T8" y="T9"/>
                    </a:cxn>
                  </a:cxnLst>
                  <a:rect l="T15" t="T16" r="T17" b="T18"/>
                  <a:pathLst>
                    <a:path w="39" h="26">
                      <a:moveTo>
                        <a:pt x="2" y="0"/>
                      </a:moveTo>
                      <a:cubicBezTo>
                        <a:pt x="2" y="0"/>
                        <a:pt x="2" y="6"/>
                        <a:pt x="0" y="8"/>
                      </a:cubicBezTo>
                      <a:cubicBezTo>
                        <a:pt x="4" y="13"/>
                        <a:pt x="26" y="24"/>
                        <a:pt x="39" y="26"/>
                      </a:cubicBezTo>
                      <a:cubicBezTo>
                        <a:pt x="38" y="21"/>
                        <a:pt x="37" y="18"/>
                        <a:pt x="37" y="14"/>
                      </a:cubicBezTo>
                      <a:cubicBezTo>
                        <a:pt x="28" y="12"/>
                        <a:pt x="2" y="2"/>
                        <a:pt x="2" y="0"/>
                      </a:cubicBezTo>
                      <a:close/>
                    </a:path>
                  </a:pathLst>
                </a:custGeom>
                <a:solidFill>
                  <a:srgbClr val="EEE8EB"/>
                </a:solidFill>
                <a:ln w="9525">
                  <a:noFill/>
                  <a:round/>
                </a:ln>
              </p:spPr>
              <p:txBody>
                <a:bodyPr/>
                <a:lstStyle/>
                <a:p>
                  <a:endParaRPr lang="zh-CN" altLang="en-US" sz="1400"/>
                </a:p>
              </p:txBody>
            </p:sp>
          </p:grpSp>
        </p:grpSp>
      </p:grpSp>
    </p:spTree>
  </p:cSld>
  <p:clrMapOvr>
    <a:masterClrMapping/>
  </p:clrMapOvr>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43"/>
          <p:cNvGrpSpPr/>
          <p:nvPr/>
        </p:nvGrpSpPr>
        <p:grpSpPr>
          <a:xfrm>
            <a:off x="711200" y="1173385"/>
            <a:ext cx="7826403" cy="2736000"/>
            <a:chOff x="711200" y="1173385"/>
            <a:chExt cx="7826403" cy="2736000"/>
          </a:xfrm>
        </p:grpSpPr>
        <p:sp>
          <p:nvSpPr>
            <p:cNvPr id="4" name="AutoShape 3"/>
            <p:cNvSpPr>
              <a:spLocks noChangeArrowheads="1"/>
            </p:cNvSpPr>
            <p:nvPr/>
          </p:nvSpPr>
          <p:spPr bwMode="auto">
            <a:xfrm>
              <a:off x="2268643" y="2469067"/>
              <a:ext cx="1095830" cy="275767"/>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en-US" altLang="zh-CN" sz="1100">
                  <a:latin typeface="微软雅黑" panose="020B0503020204020204" pitchFamily="34" charset="-122"/>
                  <a:ea typeface="微软雅黑" panose="020B0503020204020204" pitchFamily="34" charset="-122"/>
                </a:rPr>
                <a:t>Every one</a:t>
              </a:r>
              <a:endParaRPr lang="en-US" altLang="zh-CN" sz="1100">
                <a:latin typeface="微软雅黑" panose="020B0503020204020204" pitchFamily="34" charset="-122"/>
                <a:ea typeface="微软雅黑" panose="020B0503020204020204" pitchFamily="34" charset="-122"/>
              </a:endParaRPr>
            </a:p>
          </p:txBody>
        </p:sp>
        <p:sp>
          <p:nvSpPr>
            <p:cNvPr id="5" name="AutoShape 4"/>
            <p:cNvSpPr>
              <a:spLocks noChangeArrowheads="1"/>
            </p:cNvSpPr>
            <p:nvPr/>
          </p:nvSpPr>
          <p:spPr bwMode="auto">
            <a:xfrm>
              <a:off x="3681582" y="3066560"/>
              <a:ext cx="1928072" cy="837623"/>
            </a:xfrm>
            <a:prstGeom prst="roundRect">
              <a:avLst>
                <a:gd name="adj" fmla="val 16667"/>
              </a:avLst>
            </a:prstGeom>
            <a:solidFill>
              <a:schemeClr val="accent1"/>
            </a:solidFill>
            <a:ln w="9525" algn="ctr">
              <a:solidFill>
                <a:schemeClr val="tx1"/>
              </a:solidFill>
              <a:round/>
            </a:ln>
          </p:spPr>
          <p:txBody>
            <a:bodyPr lIns="79200" tIns="39600" rIns="79200" bIns="39600" anchor="ctr">
              <a:spAutoFit/>
            </a:bodyPr>
            <a:lstStyle/>
            <a:p>
              <a:pPr defTabSz="801370"/>
              <a:r>
                <a:rPr lang="zh-CN" altLang="en-US" sz="1100" b="1">
                  <a:solidFill>
                    <a:srgbClr val="CC0000"/>
                  </a:solidFill>
                  <a:latin typeface="微软雅黑" panose="020B0503020204020204" pitchFamily="34" charset="-122"/>
                  <a:ea typeface="微软雅黑" panose="020B0503020204020204" pitchFamily="34" charset="-122"/>
                </a:rPr>
                <a:t>字段匹配</a:t>
              </a:r>
              <a:r>
                <a:rPr lang="en-US" altLang="zh-CN" sz="1100" b="1">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 </a:t>
              </a:r>
              <a:endParaRPr lang="en-US" altLang="zh-CN" sz="1100">
                <a:latin typeface="微软雅黑" panose="020B0503020204020204" pitchFamily="34" charset="-122"/>
                <a:ea typeface="微软雅黑" panose="020B0503020204020204" pitchFamily="34" charset="-122"/>
              </a:endParaRPr>
            </a:p>
            <a:p>
              <a:pPr defTabSz="801370"/>
              <a:r>
                <a:rPr lang="zh-CN" altLang="en-US" sz="1100">
                  <a:latin typeface="微软雅黑" panose="020B0503020204020204" pitchFamily="34" charset="-122"/>
                  <a:ea typeface="微软雅黑" panose="020B0503020204020204" pitchFamily="34" charset="-122"/>
                </a:rPr>
                <a:t>如</a:t>
              </a:r>
              <a:r>
                <a:rPr lang="en-US" altLang="zh-CN" sz="1100">
                  <a:latin typeface="微软雅黑" panose="020B0503020204020204" pitchFamily="34" charset="-122"/>
                  <a:ea typeface="微软雅黑" panose="020B0503020204020204" pitchFamily="34" charset="-122"/>
                </a:rPr>
                <a:t>is</a:t>
              </a:r>
              <a:r>
                <a:rPr lang="zh-CN" altLang="en-US" sz="1100">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in</a:t>
              </a:r>
              <a:r>
                <a:rPr lang="zh-CN" altLang="en-US" sz="1100">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not in</a:t>
              </a:r>
              <a:r>
                <a:rPr lang="zh-CN" altLang="en-US" sz="1100">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like</a:t>
              </a:r>
              <a:r>
                <a:rPr lang="zh-CN" altLang="en-US" sz="1100">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not like</a:t>
              </a:r>
              <a:r>
                <a:rPr lang="zh-CN" altLang="en-US" sz="1100">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regex</a:t>
              </a:r>
              <a:r>
                <a:rPr lang="zh-CN" altLang="en-US" sz="1100">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a:t>
              </a:r>
              <a:r>
                <a:rPr lang="zh-CN" altLang="en-US" sz="1100">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&gt;</a:t>
              </a:r>
              <a:r>
                <a:rPr lang="zh-CN" altLang="en-US" sz="1100">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&lt;</a:t>
              </a:r>
              <a:r>
                <a:rPr lang="zh-CN" altLang="en-US" sz="1100">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&gt;=</a:t>
              </a:r>
              <a:r>
                <a:rPr lang="zh-CN" altLang="en-US" sz="1100">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&lt;=</a:t>
              </a:r>
              <a:r>
                <a:rPr lang="zh-CN" altLang="en-US" sz="1100">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&lt;&gt;</a:t>
              </a:r>
              <a:r>
                <a:rPr lang="zh-CN" altLang="en-US" sz="1100">
                  <a:latin typeface="微软雅黑" panose="020B0503020204020204" pitchFamily="34" charset="-122"/>
                  <a:ea typeface="微软雅黑" panose="020B0503020204020204" pitchFamily="34" charset="-122"/>
                </a:rPr>
                <a:t>、</a:t>
              </a:r>
              <a:r>
                <a:rPr lang="en-US" altLang="zh-CN" sz="1100">
                  <a:latin typeface="微软雅黑" panose="020B0503020204020204" pitchFamily="34" charset="-122"/>
                  <a:ea typeface="微软雅黑" panose="020B0503020204020204" pitchFamily="34" charset="-122"/>
                </a:rPr>
                <a:t>……</a:t>
              </a:r>
              <a:endParaRPr lang="zh-CN" altLang="en-US" sz="1100">
                <a:latin typeface="微软雅黑" panose="020B0503020204020204" pitchFamily="34" charset="-122"/>
                <a:ea typeface="微软雅黑" panose="020B0503020204020204" pitchFamily="34" charset="-122"/>
              </a:endParaRPr>
            </a:p>
          </p:txBody>
        </p:sp>
        <p:sp>
          <p:nvSpPr>
            <p:cNvPr id="7" name="Line 6"/>
            <p:cNvSpPr>
              <a:spLocks noChangeShapeType="1"/>
            </p:cNvSpPr>
            <p:nvPr/>
          </p:nvSpPr>
          <p:spPr bwMode="auto">
            <a:xfrm>
              <a:off x="5807152" y="1173385"/>
              <a:ext cx="0" cy="2736000"/>
            </a:xfrm>
            <a:prstGeom prst="line">
              <a:avLst/>
            </a:prstGeom>
            <a:noFill/>
            <a:ln w="9525">
              <a:solidFill>
                <a:schemeClr val="tx1"/>
              </a:solidFill>
              <a:round/>
            </a:ln>
          </p:spPr>
          <p:txBody>
            <a:bodyPr lIns="79200" tIns="39600" rIns="79200" bIns="39600">
              <a:spAutoFit/>
            </a:bodyPr>
            <a:lstStyle/>
            <a:p>
              <a:endParaRPr lang="zh-CN" altLang="en-US" sz="1200">
                <a:latin typeface="微软雅黑" panose="020B0503020204020204" pitchFamily="34" charset="-122"/>
                <a:ea typeface="微软雅黑" panose="020B0503020204020204" pitchFamily="34" charset="-122"/>
              </a:endParaRPr>
            </a:p>
          </p:txBody>
        </p:sp>
        <p:sp>
          <p:nvSpPr>
            <p:cNvPr id="8" name="Line 7"/>
            <p:cNvSpPr>
              <a:spLocks noChangeShapeType="1"/>
            </p:cNvSpPr>
            <p:nvPr/>
          </p:nvSpPr>
          <p:spPr bwMode="auto">
            <a:xfrm>
              <a:off x="7188505" y="1173385"/>
              <a:ext cx="0" cy="2736000"/>
            </a:xfrm>
            <a:prstGeom prst="line">
              <a:avLst/>
            </a:prstGeom>
            <a:noFill/>
            <a:ln w="9525">
              <a:solidFill>
                <a:schemeClr val="tx1"/>
              </a:solidFill>
              <a:round/>
            </a:ln>
          </p:spPr>
          <p:txBody>
            <a:bodyPr lIns="79200" tIns="39600" rIns="79200" bIns="39600">
              <a:spAutoFit/>
            </a:bodyPr>
            <a:lstStyle/>
            <a:p>
              <a:endParaRPr lang="zh-CN" altLang="en-US" sz="1200">
                <a:latin typeface="微软雅黑" panose="020B0503020204020204" pitchFamily="34" charset="-122"/>
                <a:ea typeface="微软雅黑" panose="020B0503020204020204" pitchFamily="34" charset="-122"/>
              </a:endParaRPr>
            </a:p>
          </p:txBody>
        </p:sp>
        <p:sp>
          <p:nvSpPr>
            <p:cNvPr id="9" name="Line 8"/>
            <p:cNvSpPr>
              <a:spLocks noChangeShapeType="1"/>
            </p:cNvSpPr>
            <p:nvPr/>
          </p:nvSpPr>
          <p:spPr bwMode="auto">
            <a:xfrm>
              <a:off x="3506829" y="1173385"/>
              <a:ext cx="0" cy="2736000"/>
            </a:xfrm>
            <a:prstGeom prst="line">
              <a:avLst/>
            </a:prstGeom>
            <a:noFill/>
            <a:ln w="9525">
              <a:solidFill>
                <a:schemeClr val="tx1"/>
              </a:solidFill>
              <a:round/>
            </a:ln>
          </p:spPr>
          <p:txBody>
            <a:bodyPr lIns="79200" tIns="39600" rIns="79200" bIns="39600">
              <a:spAutoFit/>
            </a:bodyPr>
            <a:lstStyle/>
            <a:p>
              <a:endParaRPr lang="zh-CN" altLang="en-US" sz="1200">
                <a:latin typeface="微软雅黑" panose="020B0503020204020204" pitchFamily="34" charset="-122"/>
                <a:ea typeface="微软雅黑" panose="020B0503020204020204" pitchFamily="34" charset="-122"/>
              </a:endParaRPr>
            </a:p>
          </p:txBody>
        </p:sp>
        <p:sp>
          <p:nvSpPr>
            <p:cNvPr id="10" name="Line 9"/>
            <p:cNvSpPr>
              <a:spLocks noChangeShapeType="1"/>
            </p:cNvSpPr>
            <p:nvPr/>
          </p:nvSpPr>
          <p:spPr bwMode="auto">
            <a:xfrm>
              <a:off x="2125476" y="1173385"/>
              <a:ext cx="0" cy="2736000"/>
            </a:xfrm>
            <a:prstGeom prst="line">
              <a:avLst/>
            </a:prstGeom>
            <a:noFill/>
            <a:ln w="9525">
              <a:solidFill>
                <a:schemeClr val="tx1"/>
              </a:solidFill>
              <a:round/>
            </a:ln>
          </p:spPr>
          <p:txBody>
            <a:bodyPr lIns="79200" tIns="39600" rIns="79200" bIns="39600">
              <a:spAutoFit/>
            </a:bodyPr>
            <a:lstStyle/>
            <a:p>
              <a:endParaRPr lang="zh-CN" altLang="en-US" sz="1200">
                <a:latin typeface="微软雅黑" panose="020B0503020204020204" pitchFamily="34" charset="-122"/>
                <a:ea typeface="微软雅黑" panose="020B0503020204020204" pitchFamily="34" charset="-122"/>
              </a:endParaRPr>
            </a:p>
          </p:txBody>
        </p:sp>
        <p:sp>
          <p:nvSpPr>
            <p:cNvPr id="11" name="Line 10"/>
            <p:cNvSpPr>
              <a:spLocks noChangeShapeType="1"/>
            </p:cNvSpPr>
            <p:nvPr/>
          </p:nvSpPr>
          <p:spPr bwMode="auto">
            <a:xfrm>
              <a:off x="743312" y="1948155"/>
              <a:ext cx="7759118" cy="0"/>
            </a:xfrm>
            <a:prstGeom prst="line">
              <a:avLst/>
            </a:prstGeom>
            <a:noFill/>
            <a:ln w="9525">
              <a:solidFill>
                <a:schemeClr val="tx1"/>
              </a:solidFill>
              <a:round/>
            </a:ln>
          </p:spPr>
          <p:txBody>
            <a:bodyPr lIns="79200" tIns="39600" rIns="79200" bIns="39600">
              <a:spAutoFit/>
            </a:bodyPr>
            <a:lstStyle/>
            <a:p>
              <a:endParaRPr lang="zh-CN" altLang="en-US" sz="1200">
                <a:latin typeface="微软雅黑" panose="020B0503020204020204" pitchFamily="34" charset="-122"/>
                <a:ea typeface="微软雅黑" panose="020B0503020204020204" pitchFamily="34" charset="-122"/>
              </a:endParaRPr>
            </a:p>
          </p:txBody>
        </p:sp>
        <p:sp>
          <p:nvSpPr>
            <p:cNvPr id="12" name="AutoShape 17"/>
            <p:cNvSpPr>
              <a:spLocks noChangeArrowheads="1"/>
            </p:cNvSpPr>
            <p:nvPr/>
          </p:nvSpPr>
          <p:spPr bwMode="auto">
            <a:xfrm>
              <a:off x="3693623" y="2048572"/>
              <a:ext cx="1916030" cy="650337"/>
            </a:xfrm>
            <a:prstGeom prst="roundRect">
              <a:avLst>
                <a:gd name="adj" fmla="val 16667"/>
              </a:avLst>
            </a:prstGeom>
            <a:solidFill>
              <a:schemeClr val="accent1"/>
            </a:solidFill>
            <a:ln w="9525" algn="ctr">
              <a:solidFill>
                <a:schemeClr val="tx1"/>
              </a:solidFill>
              <a:round/>
            </a:ln>
          </p:spPr>
          <p:txBody>
            <a:bodyPr lIns="79200" tIns="39600" rIns="79200" bIns="39600" anchor="ctr">
              <a:spAutoFit/>
            </a:bodyPr>
            <a:lstStyle/>
            <a:p>
              <a:pPr defTabSz="801370"/>
              <a:r>
                <a:rPr lang="zh-CN" altLang="en-US" sz="1100" b="1" dirty="0">
                  <a:solidFill>
                    <a:srgbClr val="FF0000"/>
                  </a:solidFill>
                  <a:latin typeface="微软雅黑" panose="020B0503020204020204" pitchFamily="34" charset="-122"/>
                  <a:ea typeface="微软雅黑" panose="020B0503020204020204" pitchFamily="34" charset="-122"/>
                </a:rPr>
                <a:t>事件类型</a:t>
              </a:r>
              <a:r>
                <a:rPr lang="en-US" altLang="zh-CN" sz="1100" b="1" dirty="0">
                  <a:solidFill>
                    <a:srgbClr val="FF0000"/>
                  </a:solidFill>
                  <a:latin typeface="微软雅黑" panose="020B0503020204020204" pitchFamily="34" charset="-122"/>
                  <a:ea typeface="微软雅黑" panose="020B0503020204020204" pitchFamily="34" charset="-122"/>
                </a:rPr>
                <a:t>ID</a:t>
              </a:r>
              <a:r>
                <a:rPr lang="zh-CN" altLang="en-US" sz="1100" b="1" dirty="0">
                  <a:latin typeface="微软雅黑" panose="020B0503020204020204" pitchFamily="34" charset="-122"/>
                  <a:ea typeface="微软雅黑" panose="020B0503020204020204" pitchFamily="34" charset="-122"/>
                </a:rPr>
                <a:t>：</a:t>
              </a:r>
              <a:endParaRPr lang="zh-CN" altLang="en-US" sz="1100" dirty="0">
                <a:latin typeface="微软雅黑" panose="020B0503020204020204" pitchFamily="34" charset="-122"/>
                <a:ea typeface="微软雅黑" panose="020B0503020204020204" pitchFamily="34" charset="-122"/>
              </a:endParaRPr>
            </a:p>
            <a:p>
              <a:pPr defTabSz="801370"/>
              <a:r>
                <a:rPr lang="zh-CN" altLang="en-US" sz="1100" dirty="0">
                  <a:latin typeface="微软雅黑" panose="020B0503020204020204" pitchFamily="34" charset="-122"/>
                  <a:ea typeface="微软雅黑" panose="020B0503020204020204" pitchFamily="34" charset="-122"/>
                </a:rPr>
                <a:t>事件类型</a:t>
              </a:r>
              <a:r>
                <a:rPr lang="en-US" altLang="zh-CN" sz="1100" dirty="0">
                  <a:latin typeface="微软雅黑" panose="020B0503020204020204" pitchFamily="34" charset="-122"/>
                  <a:ea typeface="微软雅黑" panose="020B0503020204020204" pitchFamily="34" charset="-122"/>
                </a:rPr>
                <a:t>ID</a:t>
              </a:r>
              <a:r>
                <a:rPr lang="zh-CN" altLang="en-US" sz="1100" dirty="0">
                  <a:latin typeface="微软雅黑" panose="020B0503020204020204" pitchFamily="34" charset="-122"/>
                  <a:ea typeface="微软雅黑" panose="020B0503020204020204" pitchFamily="34" charset="-122"/>
                </a:rPr>
                <a:t>可用于快速的模式匹配和数量统计。</a:t>
              </a:r>
              <a:endParaRPr lang="zh-CN" altLang="en-US" sz="1100" dirty="0">
                <a:latin typeface="微软雅黑" panose="020B0503020204020204" pitchFamily="34" charset="-122"/>
                <a:ea typeface="微软雅黑" panose="020B0503020204020204" pitchFamily="34" charset="-122"/>
              </a:endParaRPr>
            </a:p>
          </p:txBody>
        </p:sp>
        <p:grpSp>
          <p:nvGrpSpPr>
            <p:cNvPr id="3" name="Group 20"/>
            <p:cNvGrpSpPr/>
            <p:nvPr/>
          </p:nvGrpSpPr>
          <p:grpSpPr bwMode="auto">
            <a:xfrm>
              <a:off x="7581879" y="2077903"/>
              <a:ext cx="856326" cy="1487029"/>
              <a:chOff x="4831" y="1951"/>
              <a:chExt cx="590" cy="1327"/>
            </a:xfrm>
          </p:grpSpPr>
          <p:sp>
            <p:nvSpPr>
              <p:cNvPr id="14" name="AutoShape 21"/>
              <p:cNvSpPr>
                <a:spLocks noChangeArrowheads="1"/>
              </p:cNvSpPr>
              <p:nvPr/>
            </p:nvSpPr>
            <p:spPr bwMode="auto">
              <a:xfrm>
                <a:off x="4831" y="1951"/>
                <a:ext cx="590" cy="261"/>
              </a:xfrm>
              <a:prstGeom prst="roundRect">
                <a:avLst>
                  <a:gd name="adj" fmla="val 16667"/>
                </a:avLst>
              </a:prstGeom>
              <a:solidFill>
                <a:srgbClr val="CCCCFF"/>
              </a:solidFill>
              <a:ln w="9525" algn="ctr">
                <a:solidFill>
                  <a:schemeClr val="tx1"/>
                </a:solidFill>
                <a:round/>
              </a:ln>
            </p:spPr>
            <p:txBody>
              <a:bodyPr lIns="79200" tIns="39600" rIns="79200" bIns="39600" anchor="ctr">
                <a:spAutoFit/>
              </a:bodyPr>
              <a:lstStyle/>
              <a:p>
                <a:pPr algn="ctr" defTabSz="801370"/>
                <a:r>
                  <a:rPr lang="en-US" altLang="zh-CN" sz="1200">
                    <a:latin typeface="微软雅黑" panose="020B0503020204020204" pitchFamily="34" charset="-122"/>
                    <a:ea typeface="微软雅黑" panose="020B0503020204020204" pitchFamily="34" charset="-122"/>
                  </a:rPr>
                  <a:t>IP</a:t>
                </a:r>
                <a:r>
                  <a:rPr lang="zh-CN" altLang="en-US" sz="1200">
                    <a:latin typeface="微软雅黑" panose="020B0503020204020204" pitchFamily="34" charset="-122"/>
                    <a:ea typeface="微软雅黑" panose="020B0503020204020204" pitchFamily="34" charset="-122"/>
                  </a:rPr>
                  <a:t>地址</a:t>
                </a:r>
                <a:endParaRPr lang="zh-CN" altLang="en-US" sz="1200">
                  <a:latin typeface="微软雅黑" panose="020B0503020204020204" pitchFamily="34" charset="-122"/>
                  <a:ea typeface="微软雅黑" panose="020B0503020204020204" pitchFamily="34" charset="-122"/>
                </a:endParaRPr>
              </a:p>
            </p:txBody>
          </p:sp>
          <p:sp>
            <p:nvSpPr>
              <p:cNvPr id="15" name="AutoShape 22"/>
              <p:cNvSpPr>
                <a:spLocks noChangeArrowheads="1"/>
              </p:cNvSpPr>
              <p:nvPr/>
            </p:nvSpPr>
            <p:spPr bwMode="auto">
              <a:xfrm>
                <a:off x="4831" y="2292"/>
                <a:ext cx="590" cy="261"/>
              </a:xfrm>
              <a:prstGeom prst="roundRect">
                <a:avLst>
                  <a:gd name="adj" fmla="val 16667"/>
                </a:avLst>
              </a:prstGeom>
              <a:solidFill>
                <a:srgbClr val="CCCCFF"/>
              </a:solidFill>
              <a:ln w="9525" algn="ctr">
                <a:solidFill>
                  <a:schemeClr val="tx1"/>
                </a:solidFill>
                <a:round/>
              </a:ln>
            </p:spPr>
            <p:txBody>
              <a:bodyPr lIns="79200" tIns="39600" rIns="79200" bIns="39600" anchor="ctr">
                <a:spAutoFit/>
              </a:bodyPr>
              <a:lstStyle/>
              <a:p>
                <a:pPr algn="ctr" defTabSz="801370"/>
                <a:r>
                  <a:rPr lang="zh-CN" altLang="en-US" sz="1200" dirty="0">
                    <a:latin typeface="微软雅黑" panose="020B0503020204020204" pitchFamily="34" charset="-122"/>
                    <a:ea typeface="微软雅黑" panose="020B0503020204020204" pitchFamily="34" charset="-122"/>
                  </a:rPr>
                  <a:t>文件名</a:t>
                </a:r>
                <a:endParaRPr lang="zh-CN" altLang="en-US" sz="1200" dirty="0">
                  <a:latin typeface="微软雅黑" panose="020B0503020204020204" pitchFamily="34" charset="-122"/>
                  <a:ea typeface="微软雅黑" panose="020B0503020204020204" pitchFamily="34" charset="-122"/>
                </a:endParaRPr>
              </a:p>
            </p:txBody>
          </p:sp>
          <p:sp>
            <p:nvSpPr>
              <p:cNvPr id="16" name="AutoShape 23"/>
              <p:cNvSpPr>
                <a:spLocks noChangeArrowheads="1"/>
              </p:cNvSpPr>
              <p:nvPr/>
            </p:nvSpPr>
            <p:spPr bwMode="auto">
              <a:xfrm>
                <a:off x="4831" y="2655"/>
                <a:ext cx="590" cy="261"/>
              </a:xfrm>
              <a:prstGeom prst="roundRect">
                <a:avLst>
                  <a:gd name="adj" fmla="val 16667"/>
                </a:avLst>
              </a:prstGeom>
              <a:solidFill>
                <a:srgbClr val="CCCCFF"/>
              </a:solidFill>
              <a:ln w="9525" algn="ctr">
                <a:solidFill>
                  <a:schemeClr val="tx1"/>
                </a:solidFill>
                <a:round/>
              </a:ln>
            </p:spPr>
            <p:txBody>
              <a:bodyPr lIns="79200" tIns="39600" rIns="79200" bIns="39600" anchor="ctr">
                <a:spAutoFit/>
              </a:bodyPr>
              <a:lstStyle/>
              <a:p>
                <a:pPr algn="ctr" defTabSz="801370"/>
                <a:r>
                  <a:rPr lang="zh-CN" altLang="en-US" sz="1200">
                    <a:latin typeface="微软雅黑" panose="020B0503020204020204" pitchFamily="34" charset="-122"/>
                    <a:ea typeface="微软雅黑" panose="020B0503020204020204" pitchFamily="34" charset="-122"/>
                  </a:rPr>
                  <a:t>用户名</a:t>
                </a:r>
                <a:endParaRPr lang="zh-CN" altLang="en-US" sz="1200">
                  <a:latin typeface="微软雅黑" panose="020B0503020204020204" pitchFamily="34" charset="-122"/>
                  <a:ea typeface="微软雅黑" panose="020B0503020204020204" pitchFamily="34" charset="-122"/>
                </a:endParaRPr>
              </a:p>
            </p:txBody>
          </p:sp>
          <p:sp>
            <p:nvSpPr>
              <p:cNvPr id="17" name="AutoShape 24"/>
              <p:cNvSpPr>
                <a:spLocks noChangeArrowheads="1"/>
              </p:cNvSpPr>
              <p:nvPr/>
            </p:nvSpPr>
            <p:spPr bwMode="auto">
              <a:xfrm>
                <a:off x="4831" y="3017"/>
                <a:ext cx="590" cy="261"/>
              </a:xfrm>
              <a:prstGeom prst="roundRect">
                <a:avLst>
                  <a:gd name="adj" fmla="val 16667"/>
                </a:avLst>
              </a:prstGeom>
              <a:solidFill>
                <a:srgbClr val="CCCCFF"/>
              </a:solidFill>
              <a:ln w="9525" algn="ctr">
                <a:solidFill>
                  <a:schemeClr val="tx1"/>
                </a:solidFill>
                <a:round/>
              </a:ln>
            </p:spPr>
            <p:txBody>
              <a:bodyPr lIns="79200" tIns="39600" rIns="79200" bIns="39600" anchor="ctr">
                <a:spAutoFit/>
              </a:bodyPr>
              <a:lstStyle/>
              <a:p>
                <a:pPr defTabSz="801370"/>
                <a:r>
                  <a:rPr lang="en-US" altLang="zh-CN" sz="1200" b="1">
                    <a:latin typeface="微软雅黑" panose="020B0503020204020204" pitchFamily="34" charset="-122"/>
                    <a:ea typeface="微软雅黑" panose="020B0503020204020204" pitchFamily="34" charset="-122"/>
                  </a:rPr>
                  <a:t>… …</a:t>
                </a:r>
                <a:endParaRPr lang="en-US" altLang="zh-CN" sz="1200" b="1">
                  <a:latin typeface="微软雅黑" panose="020B0503020204020204" pitchFamily="34" charset="-122"/>
                  <a:ea typeface="微软雅黑" panose="020B0503020204020204" pitchFamily="34" charset="-122"/>
                </a:endParaRPr>
              </a:p>
            </p:txBody>
          </p:sp>
        </p:grpSp>
        <p:sp>
          <p:nvSpPr>
            <p:cNvPr id="18" name="AutoShape 25"/>
            <p:cNvSpPr>
              <a:spLocks noChangeArrowheads="1"/>
            </p:cNvSpPr>
            <p:nvPr/>
          </p:nvSpPr>
          <p:spPr bwMode="auto">
            <a:xfrm>
              <a:off x="6101767" y="2051411"/>
              <a:ext cx="798000" cy="292793"/>
            </a:xfrm>
            <a:prstGeom prst="roundRect">
              <a:avLst>
                <a:gd name="adj" fmla="val 16667"/>
              </a:avLst>
            </a:prstGeom>
            <a:solidFill>
              <a:srgbClr val="CCFFFF"/>
            </a:solidFill>
            <a:ln w="9525" algn="ctr">
              <a:solidFill>
                <a:schemeClr val="tx1"/>
              </a:solidFill>
              <a:round/>
            </a:ln>
          </p:spPr>
          <p:txBody>
            <a:bodyPr wrap="none" lIns="79200" tIns="39600" rIns="79200" bIns="39600" anchor="ctr">
              <a:spAutoFit/>
            </a:bodyPr>
            <a:lstStyle/>
            <a:p>
              <a:pPr algn="ctr" defTabSz="801370"/>
              <a:r>
                <a:rPr lang="zh-CN" altLang="en-US" sz="1200">
                  <a:latin typeface="微软雅黑" panose="020B0503020204020204" pitchFamily="34" charset="-122"/>
                  <a:ea typeface="微软雅黑" panose="020B0503020204020204" pitchFamily="34" charset="-122"/>
                </a:rPr>
                <a:t>操作系统</a:t>
              </a:r>
              <a:endParaRPr lang="zh-CN" altLang="en-US" sz="1200">
                <a:latin typeface="微软雅黑" panose="020B0503020204020204" pitchFamily="34" charset="-122"/>
                <a:ea typeface="微软雅黑" panose="020B0503020204020204" pitchFamily="34" charset="-122"/>
              </a:endParaRPr>
            </a:p>
          </p:txBody>
        </p:sp>
        <p:sp>
          <p:nvSpPr>
            <p:cNvPr id="19" name="Rectangle 11"/>
            <p:cNvSpPr>
              <a:spLocks noChangeArrowheads="1"/>
            </p:cNvSpPr>
            <p:nvPr/>
          </p:nvSpPr>
          <p:spPr bwMode="auto">
            <a:xfrm>
              <a:off x="2420226" y="1541380"/>
              <a:ext cx="890865" cy="264639"/>
            </a:xfrm>
            <a:prstGeom prst="rect">
              <a:avLst/>
            </a:prstGeom>
            <a:noFill/>
            <a:ln w="9525" algn="ctr">
              <a:noFill/>
              <a:miter lim="800000"/>
            </a:ln>
          </p:spPr>
          <p:txBody>
            <a:bodyPr wrap="square" lIns="79200" tIns="39600" rIns="79200" bIns="39600">
              <a:spAutoFit/>
            </a:bodyPr>
            <a:lstStyle/>
            <a:p>
              <a:pPr defTabSz="801370"/>
              <a:r>
                <a:rPr lang="zh-CN" altLang="en-US" sz="1200" b="1" dirty="0">
                  <a:solidFill>
                    <a:srgbClr val="333333"/>
                  </a:solidFill>
                  <a:latin typeface="微软雅黑" panose="020B0503020204020204" pitchFamily="34" charset="-122"/>
                  <a:ea typeface="微软雅黑" panose="020B0503020204020204" pitchFamily="34" charset="-122"/>
                </a:rPr>
                <a:t>事件阀值</a:t>
              </a:r>
              <a:endParaRPr lang="zh-CN" altLang="en-US" sz="1200" dirty="0">
                <a:solidFill>
                  <a:srgbClr val="333333"/>
                </a:solidFill>
                <a:latin typeface="微软雅黑" panose="020B0503020204020204" pitchFamily="34" charset="-122"/>
                <a:ea typeface="微软雅黑" panose="020B0503020204020204" pitchFamily="34" charset="-122"/>
              </a:endParaRPr>
            </a:p>
          </p:txBody>
        </p:sp>
        <p:sp>
          <p:nvSpPr>
            <p:cNvPr id="20" name="Rectangle 13"/>
            <p:cNvSpPr>
              <a:spLocks noChangeArrowheads="1"/>
            </p:cNvSpPr>
            <p:nvPr/>
          </p:nvSpPr>
          <p:spPr bwMode="auto">
            <a:xfrm>
              <a:off x="3834115" y="1541380"/>
              <a:ext cx="1576175" cy="264639"/>
            </a:xfrm>
            <a:prstGeom prst="rect">
              <a:avLst/>
            </a:prstGeom>
            <a:noFill/>
            <a:ln w="9525" algn="ctr">
              <a:noFill/>
              <a:miter lim="800000"/>
            </a:ln>
          </p:spPr>
          <p:txBody>
            <a:bodyPr lIns="79200" tIns="39600" rIns="79200" bIns="39600">
              <a:spAutoFit/>
            </a:bodyPr>
            <a:lstStyle/>
            <a:p>
              <a:pPr algn="ctr" defTabSz="801370"/>
              <a:r>
                <a:rPr lang="zh-CN" altLang="en-US" sz="1200" b="1">
                  <a:solidFill>
                    <a:srgbClr val="333333"/>
                  </a:solidFill>
                  <a:latin typeface="微软雅黑" panose="020B0503020204020204" pitchFamily="34" charset="-122"/>
                  <a:ea typeface="微软雅黑" panose="020B0503020204020204" pitchFamily="34" charset="-122"/>
                </a:rPr>
                <a:t>匹配条件</a:t>
              </a:r>
              <a:endParaRPr lang="zh-CN" altLang="en-US" sz="1200" b="1">
                <a:solidFill>
                  <a:srgbClr val="333333"/>
                </a:solidFill>
                <a:latin typeface="微软雅黑" panose="020B0503020204020204" pitchFamily="34" charset="-122"/>
                <a:ea typeface="微软雅黑" panose="020B0503020204020204" pitchFamily="34" charset="-122"/>
              </a:endParaRPr>
            </a:p>
          </p:txBody>
        </p:sp>
        <p:sp>
          <p:nvSpPr>
            <p:cNvPr id="21" name="Rectangle 15"/>
            <p:cNvSpPr>
              <a:spLocks noChangeArrowheads="1"/>
            </p:cNvSpPr>
            <p:nvPr/>
          </p:nvSpPr>
          <p:spPr bwMode="auto">
            <a:xfrm>
              <a:off x="711200" y="1541380"/>
              <a:ext cx="1348714" cy="264639"/>
            </a:xfrm>
            <a:prstGeom prst="rect">
              <a:avLst/>
            </a:prstGeom>
            <a:noFill/>
            <a:ln w="9525" algn="ctr">
              <a:noFill/>
              <a:miter lim="800000"/>
            </a:ln>
          </p:spPr>
          <p:txBody>
            <a:bodyPr lIns="79200" tIns="39600" rIns="79200" bIns="39600">
              <a:spAutoFit/>
            </a:bodyPr>
            <a:lstStyle/>
            <a:p>
              <a:pPr algn="ctr" defTabSz="801370"/>
              <a:r>
                <a:rPr lang="zh-CN" altLang="en-US" sz="1200" b="1">
                  <a:solidFill>
                    <a:srgbClr val="333333"/>
                  </a:solidFill>
                  <a:latin typeface="微软雅黑" panose="020B0503020204020204" pitchFamily="34" charset="-122"/>
                  <a:ea typeface="微软雅黑" panose="020B0503020204020204" pitchFamily="34" charset="-122"/>
                </a:rPr>
                <a:t>嵌套关联</a:t>
              </a:r>
              <a:endParaRPr lang="zh-CN" altLang="en-US" sz="1200">
                <a:solidFill>
                  <a:srgbClr val="333333"/>
                </a:solidFill>
                <a:latin typeface="微软雅黑" panose="020B0503020204020204" pitchFamily="34" charset="-122"/>
                <a:ea typeface="微软雅黑" panose="020B0503020204020204" pitchFamily="34" charset="-122"/>
              </a:endParaRPr>
            </a:p>
          </p:txBody>
        </p:sp>
        <p:sp>
          <p:nvSpPr>
            <p:cNvPr id="22" name="Rectangle 18"/>
            <p:cNvSpPr>
              <a:spLocks noChangeArrowheads="1"/>
            </p:cNvSpPr>
            <p:nvPr/>
          </p:nvSpPr>
          <p:spPr bwMode="auto">
            <a:xfrm>
              <a:off x="7454854" y="1541380"/>
              <a:ext cx="1082749" cy="264639"/>
            </a:xfrm>
            <a:prstGeom prst="rect">
              <a:avLst/>
            </a:prstGeom>
            <a:noFill/>
            <a:ln w="9525" algn="ctr">
              <a:noFill/>
              <a:miter lim="800000"/>
            </a:ln>
          </p:spPr>
          <p:txBody>
            <a:bodyPr wrap="square" lIns="79200" tIns="39600" rIns="79200" bIns="39600">
              <a:spAutoFit/>
            </a:bodyPr>
            <a:lstStyle/>
            <a:p>
              <a:pPr defTabSz="801370"/>
              <a:r>
                <a:rPr lang="zh-CN" altLang="en-US" sz="1200" b="1" dirty="0">
                  <a:solidFill>
                    <a:srgbClr val="333333"/>
                  </a:solidFill>
                  <a:latin typeface="微软雅黑" panose="020B0503020204020204" pitchFamily="34" charset="-122"/>
                  <a:ea typeface="微软雅黑" panose="020B0503020204020204" pitchFamily="34" charset="-122"/>
                </a:rPr>
                <a:t>关联缓冲值</a:t>
              </a:r>
              <a:endParaRPr lang="zh-CN" altLang="en-US" sz="1200" dirty="0">
                <a:solidFill>
                  <a:srgbClr val="333333"/>
                </a:solidFill>
                <a:latin typeface="微软雅黑" panose="020B0503020204020204" pitchFamily="34" charset="-122"/>
                <a:ea typeface="微软雅黑" panose="020B0503020204020204" pitchFamily="34" charset="-122"/>
              </a:endParaRPr>
            </a:p>
          </p:txBody>
        </p:sp>
        <p:sp>
          <p:nvSpPr>
            <p:cNvPr id="23" name="Rectangle 26"/>
            <p:cNvSpPr>
              <a:spLocks noChangeArrowheads="1"/>
            </p:cNvSpPr>
            <p:nvPr/>
          </p:nvSpPr>
          <p:spPr bwMode="auto">
            <a:xfrm>
              <a:off x="5871903" y="1541380"/>
              <a:ext cx="1249701" cy="264639"/>
            </a:xfrm>
            <a:prstGeom prst="rect">
              <a:avLst/>
            </a:prstGeom>
            <a:noFill/>
            <a:ln w="9525" algn="ctr">
              <a:noFill/>
              <a:miter lim="800000"/>
            </a:ln>
          </p:spPr>
          <p:txBody>
            <a:bodyPr lIns="79200" tIns="39600" rIns="79200" bIns="39600">
              <a:spAutoFit/>
            </a:bodyPr>
            <a:lstStyle/>
            <a:p>
              <a:pPr algn="ctr" defTabSz="801370"/>
              <a:r>
                <a:rPr lang="zh-CN" altLang="en-US" sz="1200" b="1">
                  <a:solidFill>
                    <a:srgbClr val="333333"/>
                  </a:solidFill>
                  <a:latin typeface="微软雅黑" panose="020B0503020204020204" pitchFamily="34" charset="-122"/>
                  <a:ea typeface="微软雅黑" panose="020B0503020204020204" pitchFamily="34" charset="-122"/>
                </a:rPr>
                <a:t>事件源</a:t>
              </a:r>
              <a:endParaRPr lang="zh-CN" altLang="en-US" sz="1200">
                <a:solidFill>
                  <a:srgbClr val="333333"/>
                </a:solidFill>
                <a:latin typeface="微软雅黑" panose="020B0503020204020204" pitchFamily="34" charset="-122"/>
                <a:ea typeface="微软雅黑" panose="020B0503020204020204" pitchFamily="34" charset="-122"/>
              </a:endParaRPr>
            </a:p>
          </p:txBody>
        </p:sp>
        <p:sp>
          <p:nvSpPr>
            <p:cNvPr id="24" name="AutoShape 28"/>
            <p:cNvSpPr>
              <a:spLocks noChangeArrowheads="1"/>
            </p:cNvSpPr>
            <p:nvPr/>
          </p:nvSpPr>
          <p:spPr bwMode="auto">
            <a:xfrm>
              <a:off x="6109126" y="2356213"/>
              <a:ext cx="798000" cy="292793"/>
            </a:xfrm>
            <a:prstGeom prst="roundRect">
              <a:avLst>
                <a:gd name="adj" fmla="val 16667"/>
              </a:avLst>
            </a:prstGeom>
            <a:solidFill>
              <a:srgbClr val="CCFFFF"/>
            </a:solidFill>
            <a:ln w="9525" algn="ctr">
              <a:solidFill>
                <a:schemeClr val="tx1"/>
              </a:solidFill>
              <a:round/>
            </a:ln>
          </p:spPr>
          <p:txBody>
            <a:bodyPr wrap="none" lIns="79200" tIns="39600" rIns="79200" bIns="39600" anchor="ctr">
              <a:spAutoFit/>
            </a:bodyPr>
            <a:lstStyle/>
            <a:p>
              <a:pPr algn="ctr" defTabSz="801370"/>
              <a:r>
                <a:rPr lang="zh-CN" altLang="en-US" sz="1200">
                  <a:latin typeface="微软雅黑" panose="020B0503020204020204" pitchFamily="34" charset="-122"/>
                  <a:ea typeface="微软雅黑" panose="020B0503020204020204" pitchFamily="34" charset="-122"/>
                </a:rPr>
                <a:t>安全设备</a:t>
              </a:r>
              <a:endParaRPr lang="zh-CN" altLang="en-US" sz="1200">
                <a:latin typeface="微软雅黑" panose="020B0503020204020204" pitchFamily="34" charset="-122"/>
                <a:ea typeface="微软雅黑" panose="020B0503020204020204" pitchFamily="34" charset="-122"/>
              </a:endParaRPr>
            </a:p>
          </p:txBody>
        </p:sp>
        <p:sp>
          <p:nvSpPr>
            <p:cNvPr id="25" name="AutoShape 29"/>
            <p:cNvSpPr>
              <a:spLocks noChangeArrowheads="1"/>
            </p:cNvSpPr>
            <p:nvPr/>
          </p:nvSpPr>
          <p:spPr bwMode="auto">
            <a:xfrm>
              <a:off x="6109126" y="2662136"/>
              <a:ext cx="798000" cy="292793"/>
            </a:xfrm>
            <a:prstGeom prst="roundRect">
              <a:avLst>
                <a:gd name="adj" fmla="val 16667"/>
              </a:avLst>
            </a:prstGeom>
            <a:solidFill>
              <a:srgbClr val="CCFFFF"/>
            </a:solidFill>
            <a:ln w="9525" algn="ctr">
              <a:solidFill>
                <a:schemeClr val="tx1"/>
              </a:solidFill>
              <a:round/>
            </a:ln>
          </p:spPr>
          <p:txBody>
            <a:bodyPr wrap="none" lIns="79200" tIns="39600" rIns="79200" bIns="39600" anchor="ctr">
              <a:spAutoFit/>
            </a:bodyPr>
            <a:lstStyle/>
            <a:p>
              <a:pPr algn="ctr" defTabSz="801370"/>
              <a:r>
                <a:rPr lang="zh-CN" altLang="en-US" sz="1200">
                  <a:latin typeface="微软雅黑" panose="020B0503020204020204" pitchFamily="34" charset="-122"/>
                  <a:ea typeface="微软雅黑" panose="020B0503020204020204" pitchFamily="34" charset="-122"/>
                </a:rPr>
                <a:t>网络设备</a:t>
              </a:r>
              <a:endParaRPr lang="zh-CN" altLang="en-US" sz="1200">
                <a:latin typeface="微软雅黑" panose="020B0503020204020204" pitchFamily="34" charset="-122"/>
                <a:ea typeface="微软雅黑" panose="020B0503020204020204" pitchFamily="34" charset="-122"/>
              </a:endParaRPr>
            </a:p>
          </p:txBody>
        </p:sp>
        <p:sp>
          <p:nvSpPr>
            <p:cNvPr id="26" name="AutoShape 30"/>
            <p:cNvSpPr>
              <a:spLocks noChangeArrowheads="1"/>
            </p:cNvSpPr>
            <p:nvPr/>
          </p:nvSpPr>
          <p:spPr bwMode="auto">
            <a:xfrm>
              <a:off x="6109126" y="2966937"/>
              <a:ext cx="798000" cy="292793"/>
            </a:xfrm>
            <a:prstGeom prst="roundRect">
              <a:avLst>
                <a:gd name="adj" fmla="val 16667"/>
              </a:avLst>
            </a:prstGeom>
            <a:solidFill>
              <a:srgbClr val="CCFFFF"/>
            </a:solidFill>
            <a:ln w="9525" algn="ctr">
              <a:solidFill>
                <a:schemeClr val="tx1"/>
              </a:solidFill>
              <a:round/>
            </a:ln>
          </p:spPr>
          <p:txBody>
            <a:bodyPr wrap="none" lIns="79200" tIns="39600" rIns="79200" bIns="39600" anchor="ctr">
              <a:spAutoFit/>
            </a:bodyPr>
            <a:lstStyle/>
            <a:p>
              <a:pPr algn="ctr" defTabSz="801370"/>
              <a:r>
                <a:rPr lang="zh-CN" altLang="en-US" sz="1200">
                  <a:latin typeface="微软雅黑" panose="020B0503020204020204" pitchFamily="34" charset="-122"/>
                  <a:ea typeface="微软雅黑" panose="020B0503020204020204" pitchFamily="34" charset="-122"/>
                </a:rPr>
                <a:t>应用系统</a:t>
              </a:r>
              <a:endParaRPr lang="zh-CN" altLang="en-US" sz="1200">
                <a:latin typeface="微软雅黑" panose="020B0503020204020204" pitchFamily="34" charset="-122"/>
                <a:ea typeface="微软雅黑" panose="020B0503020204020204" pitchFamily="34" charset="-122"/>
              </a:endParaRPr>
            </a:p>
          </p:txBody>
        </p:sp>
        <p:sp>
          <p:nvSpPr>
            <p:cNvPr id="27" name="AutoShape 31"/>
            <p:cNvSpPr>
              <a:spLocks noChangeArrowheads="1"/>
            </p:cNvSpPr>
            <p:nvPr/>
          </p:nvSpPr>
          <p:spPr bwMode="auto">
            <a:xfrm>
              <a:off x="6122149" y="3271739"/>
              <a:ext cx="794701" cy="292793"/>
            </a:xfrm>
            <a:prstGeom prst="roundRect">
              <a:avLst>
                <a:gd name="adj" fmla="val 16667"/>
              </a:avLst>
            </a:prstGeom>
            <a:solidFill>
              <a:srgbClr val="CCFFFF"/>
            </a:solidFill>
            <a:ln w="9525" algn="ctr">
              <a:solidFill>
                <a:schemeClr val="tx1"/>
              </a:solidFill>
              <a:round/>
            </a:ln>
          </p:spPr>
          <p:txBody>
            <a:bodyPr wrap="none" lIns="79200" tIns="39600" rIns="79200" bIns="39600" anchor="ctr">
              <a:spAutoFit/>
            </a:bodyPr>
            <a:lstStyle/>
            <a:p>
              <a:pPr algn="ctr" defTabSz="801370"/>
              <a:r>
                <a:rPr lang="en-US" altLang="zh-CN" sz="1200" b="1">
                  <a:latin typeface="微软雅黑" panose="020B0503020204020204" pitchFamily="34" charset="-122"/>
                  <a:ea typeface="微软雅黑" panose="020B0503020204020204" pitchFamily="34" charset="-122"/>
                </a:rPr>
                <a:t>… … </a:t>
              </a:r>
              <a:r>
                <a:rPr lang="en-US" altLang="zh-CN" sz="1200">
                  <a:latin typeface="微软雅黑" panose="020B0503020204020204" pitchFamily="34" charset="-122"/>
                  <a:ea typeface="微软雅黑" panose="020B0503020204020204" pitchFamily="34" charset="-122"/>
                </a:rPr>
                <a:t>     </a:t>
              </a:r>
              <a:endParaRPr lang="en-US" altLang="zh-CN" sz="1200">
                <a:latin typeface="微软雅黑" panose="020B0503020204020204" pitchFamily="34" charset="-122"/>
                <a:ea typeface="微软雅黑" panose="020B0503020204020204" pitchFamily="34" charset="-122"/>
              </a:endParaRPr>
            </a:p>
          </p:txBody>
        </p:sp>
        <p:sp>
          <p:nvSpPr>
            <p:cNvPr id="29" name="AutoShape 33"/>
            <p:cNvSpPr>
              <a:spLocks noChangeArrowheads="1"/>
            </p:cNvSpPr>
            <p:nvPr/>
          </p:nvSpPr>
          <p:spPr bwMode="auto">
            <a:xfrm>
              <a:off x="2268643" y="2974781"/>
              <a:ext cx="1095830" cy="292793"/>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zh-CN" altLang="en-US" sz="1200">
                  <a:latin typeface="微软雅黑" panose="020B0503020204020204" pitchFamily="34" charset="-122"/>
                  <a:ea typeface="微软雅黑" panose="020B0503020204020204" pitchFamily="34" charset="-122"/>
                </a:rPr>
                <a:t>固定数值</a:t>
              </a:r>
              <a:endParaRPr lang="zh-CN" altLang="en-US" sz="1200">
                <a:latin typeface="微软雅黑" panose="020B0503020204020204" pitchFamily="34" charset="-122"/>
                <a:ea typeface="微软雅黑" panose="020B0503020204020204" pitchFamily="34" charset="-122"/>
              </a:endParaRPr>
            </a:p>
          </p:txBody>
        </p:sp>
        <p:sp>
          <p:nvSpPr>
            <p:cNvPr id="31" name="AutoShape 35"/>
            <p:cNvSpPr>
              <a:spLocks noChangeArrowheads="1"/>
            </p:cNvSpPr>
            <p:nvPr/>
          </p:nvSpPr>
          <p:spPr bwMode="auto">
            <a:xfrm>
              <a:off x="865071" y="2252441"/>
              <a:ext cx="1131956" cy="1531283"/>
            </a:xfrm>
            <a:prstGeom prst="roundRect">
              <a:avLst>
                <a:gd name="adj" fmla="val 16667"/>
              </a:avLst>
            </a:prstGeom>
            <a:solidFill>
              <a:srgbClr val="CCCCFF"/>
            </a:solidFill>
            <a:ln w="9525" algn="ctr">
              <a:solidFill>
                <a:schemeClr val="tx1"/>
              </a:solidFill>
              <a:round/>
            </a:ln>
          </p:spPr>
          <p:txBody>
            <a:bodyPr lIns="79200" tIns="39600" rIns="79200" bIns="39600" anchor="ctr">
              <a:spAutoFit/>
            </a:bodyPr>
            <a:lstStyle/>
            <a:p>
              <a:pPr defTabSz="801370"/>
              <a:r>
                <a:rPr lang="zh-CN" altLang="en-US" sz="1100" b="1" dirty="0">
                  <a:solidFill>
                    <a:srgbClr val="CC0000"/>
                  </a:solidFill>
                  <a:latin typeface="微软雅黑" panose="020B0503020204020204" pitchFamily="34" charset="-122"/>
                  <a:ea typeface="微软雅黑" panose="020B0503020204020204" pitchFamily="34" charset="-122"/>
                </a:rPr>
                <a:t>嵌套关系</a:t>
              </a:r>
              <a:r>
                <a:rPr lang="zh-CN" altLang="en-US" sz="1100" dirty="0">
                  <a:latin typeface="微软雅黑" panose="020B0503020204020204" pitchFamily="34" charset="-122"/>
                  <a:ea typeface="微软雅黑" panose="020B0503020204020204" pitchFamily="34" charset="-122"/>
                </a:rPr>
                <a:t>：</a:t>
              </a:r>
              <a:r>
                <a:rPr lang="en-US" altLang="zh-CN" sz="1100" dirty="0">
                  <a:latin typeface="微软雅黑" panose="020B0503020204020204" pitchFamily="34" charset="-122"/>
                  <a:ea typeface="微软雅黑" panose="020B0503020204020204" pitchFamily="34" charset="-122"/>
                </a:rPr>
                <a:t>or</a:t>
              </a:r>
              <a:r>
                <a:rPr lang="zh-CN" altLang="en-US" sz="1100" dirty="0">
                  <a:latin typeface="微软雅黑" panose="020B0503020204020204" pitchFamily="34" charset="-122"/>
                  <a:ea typeface="微软雅黑" panose="020B0503020204020204" pitchFamily="34" charset="-122"/>
                </a:rPr>
                <a:t>、</a:t>
              </a:r>
              <a:r>
                <a:rPr lang="en-US" altLang="zh-CN" sz="1100" dirty="0">
                  <a:latin typeface="微软雅黑" panose="020B0503020204020204" pitchFamily="34" charset="-122"/>
                  <a:ea typeface="微软雅黑" panose="020B0503020204020204" pitchFamily="34" charset="-122"/>
                </a:rPr>
                <a:t>and</a:t>
              </a:r>
              <a:r>
                <a:rPr lang="zh-CN" altLang="en-US" sz="1100" dirty="0">
                  <a:latin typeface="微软雅黑" panose="020B0503020204020204" pitchFamily="34" charset="-122"/>
                  <a:ea typeface="微软雅黑" panose="020B0503020204020204" pitchFamily="34" charset="-122"/>
                </a:rPr>
                <a:t>、</a:t>
              </a:r>
              <a:r>
                <a:rPr lang="en-US" altLang="zh-CN" sz="1100" dirty="0">
                  <a:latin typeface="微软雅黑" panose="020B0503020204020204" pitchFamily="34" charset="-122"/>
                  <a:ea typeface="微软雅黑" panose="020B0503020204020204" pitchFamily="34" charset="-122"/>
                </a:rPr>
                <a:t>and or</a:t>
              </a:r>
              <a:r>
                <a:rPr lang="zh-CN" altLang="en-US" sz="1100" dirty="0">
                  <a:latin typeface="微软雅黑" panose="020B0503020204020204" pitchFamily="34" charset="-122"/>
                  <a:ea typeface="微软雅黑" panose="020B0503020204020204" pitchFamily="34" charset="-122"/>
                </a:rPr>
                <a:t>、</a:t>
              </a:r>
              <a:r>
                <a:rPr lang="en-US" altLang="zh-CN" sz="1100" dirty="0">
                  <a:latin typeface="微软雅黑" panose="020B0503020204020204" pitchFamily="34" charset="-122"/>
                  <a:ea typeface="微软雅黑" panose="020B0503020204020204" pitchFamily="34" charset="-122"/>
                </a:rPr>
                <a:t>follow by</a:t>
              </a:r>
              <a:r>
                <a:rPr lang="zh-CN" altLang="en-US" sz="1100" dirty="0">
                  <a:latin typeface="微软雅黑" panose="020B0503020204020204" pitchFamily="34" charset="-122"/>
                  <a:ea typeface="微软雅黑" panose="020B0503020204020204" pitchFamily="34" charset="-122"/>
                </a:rPr>
                <a:t>；</a:t>
              </a:r>
              <a:endParaRPr lang="zh-CN" altLang="en-US" sz="1100" dirty="0">
                <a:latin typeface="微软雅黑" panose="020B0503020204020204" pitchFamily="34" charset="-122"/>
                <a:ea typeface="微软雅黑" panose="020B0503020204020204" pitchFamily="34" charset="-122"/>
              </a:endParaRPr>
            </a:p>
            <a:p>
              <a:pPr defTabSz="801370"/>
              <a:endParaRPr lang="zh-CN" altLang="en-US" sz="1100" dirty="0">
                <a:latin typeface="微软雅黑" panose="020B0503020204020204" pitchFamily="34" charset="-122"/>
                <a:ea typeface="微软雅黑" panose="020B0503020204020204" pitchFamily="34" charset="-122"/>
              </a:endParaRPr>
            </a:p>
            <a:p>
              <a:pPr defTabSz="801370"/>
              <a:r>
                <a:rPr lang="zh-CN" altLang="en-US" sz="1100" b="1" dirty="0">
                  <a:solidFill>
                    <a:srgbClr val="CC0000"/>
                  </a:solidFill>
                  <a:latin typeface="微软雅黑" panose="020B0503020204020204" pitchFamily="34" charset="-122"/>
                  <a:ea typeface="微软雅黑" panose="020B0503020204020204" pitchFamily="34" charset="-122"/>
                </a:rPr>
                <a:t>嵌套关联时间范围</a:t>
              </a:r>
              <a:r>
                <a:rPr lang="zh-CN" altLang="en-US" sz="1100" dirty="0">
                  <a:latin typeface="微软雅黑" panose="020B0503020204020204" pitchFamily="34" charset="-122"/>
                  <a:ea typeface="微软雅黑" panose="020B0503020204020204" pitchFamily="34" charset="-122"/>
                </a:rPr>
                <a:t>：</a:t>
              </a:r>
              <a:endParaRPr lang="zh-CN" altLang="en-US" sz="1100" dirty="0">
                <a:latin typeface="微软雅黑" panose="020B0503020204020204" pitchFamily="34" charset="-122"/>
                <a:ea typeface="微软雅黑" panose="020B0503020204020204" pitchFamily="34" charset="-122"/>
              </a:endParaRPr>
            </a:p>
            <a:p>
              <a:pPr defTabSz="801370"/>
              <a:r>
                <a:rPr lang="en-US" altLang="zh-CN" sz="1100" dirty="0">
                  <a:latin typeface="微软雅黑" panose="020B0503020204020204" pitchFamily="34" charset="-122"/>
                  <a:ea typeface="微软雅黑" panose="020B0503020204020204" pitchFamily="34" charset="-122"/>
                </a:rPr>
                <a:t>X</a:t>
              </a:r>
              <a:r>
                <a:rPr lang="zh-CN" altLang="en-US" sz="1100" dirty="0" smtClean="0">
                  <a:latin typeface="微软雅黑" panose="020B0503020204020204" pitchFamily="34" charset="-122"/>
                  <a:ea typeface="微软雅黑" panose="020B0503020204020204" pitchFamily="34" charset="-122"/>
                </a:rPr>
                <a:t>秒钟、</a:t>
              </a:r>
              <a:r>
                <a:rPr lang="en-US" altLang="zh-CN" sz="1100" dirty="0">
                  <a:latin typeface="微软雅黑" panose="020B0503020204020204" pitchFamily="34" charset="-122"/>
                  <a:ea typeface="微软雅黑" panose="020B0503020204020204" pitchFamily="34" charset="-122"/>
                </a:rPr>
                <a:t>X</a:t>
              </a:r>
              <a:r>
                <a:rPr lang="zh-CN" altLang="en-US" sz="1100" dirty="0">
                  <a:latin typeface="微软雅黑" panose="020B0503020204020204" pitchFamily="34" charset="-122"/>
                  <a:ea typeface="微软雅黑" panose="020B0503020204020204" pitchFamily="34" charset="-122"/>
                </a:rPr>
                <a:t>分钟、</a:t>
              </a:r>
              <a:r>
                <a:rPr lang="en-US" altLang="zh-CN" sz="1100" dirty="0">
                  <a:latin typeface="微软雅黑" panose="020B0503020204020204" pitchFamily="34" charset="-122"/>
                  <a:ea typeface="微软雅黑" panose="020B0503020204020204" pitchFamily="34" charset="-122"/>
                </a:rPr>
                <a:t>X</a:t>
              </a:r>
              <a:r>
                <a:rPr lang="zh-CN" altLang="en-US" sz="1100" dirty="0">
                  <a:latin typeface="微软雅黑" panose="020B0503020204020204" pitchFamily="34" charset="-122"/>
                  <a:ea typeface="微软雅黑" panose="020B0503020204020204" pitchFamily="34" charset="-122"/>
                </a:rPr>
                <a:t>小时。</a:t>
              </a:r>
              <a:endParaRPr lang="zh-CN" altLang="en-US" sz="1100" dirty="0">
                <a:latin typeface="微软雅黑" panose="020B0503020204020204" pitchFamily="34" charset="-122"/>
                <a:ea typeface="微软雅黑" panose="020B0503020204020204" pitchFamily="34" charset="-122"/>
              </a:endParaRPr>
            </a:p>
          </p:txBody>
        </p:sp>
        <p:sp>
          <p:nvSpPr>
            <p:cNvPr id="32" name="Line 36"/>
            <p:cNvSpPr>
              <a:spLocks noChangeShapeType="1"/>
            </p:cNvSpPr>
            <p:nvPr/>
          </p:nvSpPr>
          <p:spPr bwMode="auto">
            <a:xfrm>
              <a:off x="743312" y="1440526"/>
              <a:ext cx="7759118" cy="0"/>
            </a:xfrm>
            <a:prstGeom prst="line">
              <a:avLst/>
            </a:prstGeom>
            <a:noFill/>
            <a:ln w="9525">
              <a:solidFill>
                <a:schemeClr val="tx1"/>
              </a:solidFill>
              <a:round/>
            </a:ln>
          </p:spPr>
          <p:txBody>
            <a:bodyPr lIns="79200" tIns="39600" rIns="79200" bIns="39600">
              <a:spAutoFit/>
            </a:bodyPr>
            <a:lstStyle/>
            <a:p>
              <a:endParaRPr lang="zh-CN" altLang="en-US" sz="1200">
                <a:latin typeface="微软雅黑" panose="020B0503020204020204" pitchFamily="34" charset="-122"/>
                <a:ea typeface="微软雅黑" panose="020B0503020204020204" pitchFamily="34" charset="-122"/>
              </a:endParaRPr>
            </a:p>
          </p:txBody>
        </p:sp>
        <p:sp>
          <p:nvSpPr>
            <p:cNvPr id="33" name="Rectangle 37"/>
            <p:cNvSpPr>
              <a:spLocks noChangeArrowheads="1"/>
            </p:cNvSpPr>
            <p:nvPr/>
          </p:nvSpPr>
          <p:spPr bwMode="auto">
            <a:xfrm>
              <a:off x="4163264" y="1176746"/>
              <a:ext cx="789426" cy="264639"/>
            </a:xfrm>
            <a:prstGeom prst="rect">
              <a:avLst/>
            </a:prstGeom>
            <a:noFill/>
            <a:ln w="9525" algn="ctr">
              <a:noFill/>
              <a:miter lim="800000"/>
            </a:ln>
          </p:spPr>
          <p:txBody>
            <a:bodyPr lIns="79200" tIns="39600" rIns="79200" bIns="39600">
              <a:spAutoFit/>
            </a:bodyPr>
            <a:lstStyle/>
            <a:p>
              <a:pPr algn="ctr" defTabSz="801370"/>
              <a:r>
                <a:rPr lang="zh-CN" altLang="en-US" sz="1200" b="1">
                  <a:solidFill>
                    <a:srgbClr val="FF0000"/>
                  </a:solidFill>
                  <a:latin typeface="微软雅黑" panose="020B0503020204020204" pitchFamily="34" charset="-122"/>
                  <a:ea typeface="微软雅黑" panose="020B0503020204020204" pitchFamily="34" charset="-122"/>
                </a:rPr>
                <a:t>必设项</a:t>
              </a:r>
              <a:endParaRPr lang="zh-CN" altLang="en-US" sz="1200">
                <a:solidFill>
                  <a:srgbClr val="FF0000"/>
                </a:solidFill>
                <a:latin typeface="微软雅黑" panose="020B0503020204020204" pitchFamily="34" charset="-122"/>
                <a:ea typeface="微软雅黑" panose="020B0503020204020204" pitchFamily="34" charset="-122"/>
              </a:endParaRPr>
            </a:p>
          </p:txBody>
        </p:sp>
        <p:sp>
          <p:nvSpPr>
            <p:cNvPr id="34" name="Rectangle 38"/>
            <p:cNvSpPr>
              <a:spLocks noChangeArrowheads="1"/>
            </p:cNvSpPr>
            <p:nvPr/>
          </p:nvSpPr>
          <p:spPr bwMode="auto">
            <a:xfrm>
              <a:off x="2387726" y="1173385"/>
              <a:ext cx="789426" cy="264639"/>
            </a:xfrm>
            <a:prstGeom prst="rect">
              <a:avLst/>
            </a:prstGeom>
            <a:noFill/>
            <a:ln w="9525" algn="ctr">
              <a:noFill/>
              <a:miter lim="800000"/>
            </a:ln>
          </p:spPr>
          <p:txBody>
            <a:bodyPr lIns="79200" tIns="39600" rIns="79200" bIns="39600">
              <a:spAutoFit/>
            </a:bodyPr>
            <a:lstStyle/>
            <a:p>
              <a:pPr algn="ctr" defTabSz="801370"/>
              <a:r>
                <a:rPr lang="zh-CN" altLang="en-US" sz="1200" b="1">
                  <a:solidFill>
                    <a:srgbClr val="FF0000"/>
                  </a:solidFill>
                  <a:latin typeface="微软雅黑" panose="020B0503020204020204" pitchFamily="34" charset="-122"/>
                  <a:ea typeface="微软雅黑" panose="020B0503020204020204" pitchFamily="34" charset="-122"/>
                </a:rPr>
                <a:t>必设项</a:t>
              </a:r>
              <a:endParaRPr lang="zh-CN" altLang="en-US" sz="1200">
                <a:solidFill>
                  <a:srgbClr val="FF0000"/>
                </a:solidFill>
                <a:latin typeface="微软雅黑" panose="020B0503020204020204" pitchFamily="34" charset="-122"/>
                <a:ea typeface="微软雅黑" panose="020B0503020204020204" pitchFamily="34" charset="-122"/>
              </a:endParaRPr>
            </a:p>
          </p:txBody>
        </p:sp>
        <p:sp>
          <p:nvSpPr>
            <p:cNvPr id="35" name="Rectangle 39"/>
            <p:cNvSpPr>
              <a:spLocks noChangeArrowheads="1"/>
            </p:cNvSpPr>
            <p:nvPr/>
          </p:nvSpPr>
          <p:spPr bwMode="auto">
            <a:xfrm>
              <a:off x="6134153" y="1176746"/>
              <a:ext cx="790764" cy="264639"/>
            </a:xfrm>
            <a:prstGeom prst="rect">
              <a:avLst/>
            </a:prstGeom>
            <a:noFill/>
            <a:ln w="9525" algn="ctr">
              <a:noFill/>
              <a:miter lim="800000"/>
            </a:ln>
          </p:spPr>
          <p:txBody>
            <a:bodyPr lIns="79200" tIns="39600" rIns="79200" bIns="39600">
              <a:spAutoFit/>
            </a:bodyPr>
            <a:lstStyle/>
            <a:p>
              <a:pPr algn="ctr" defTabSz="801370"/>
              <a:r>
                <a:rPr lang="zh-CN" altLang="en-US" sz="1200" b="1">
                  <a:solidFill>
                    <a:srgbClr val="FF0000"/>
                  </a:solidFill>
                  <a:latin typeface="微软雅黑" panose="020B0503020204020204" pitchFamily="34" charset="-122"/>
                  <a:ea typeface="微软雅黑" panose="020B0503020204020204" pitchFamily="34" charset="-122"/>
                </a:rPr>
                <a:t>必设项</a:t>
              </a:r>
              <a:endParaRPr lang="zh-CN" altLang="en-US" sz="1200">
                <a:solidFill>
                  <a:srgbClr val="FF0000"/>
                </a:solidFill>
                <a:latin typeface="微软雅黑" panose="020B0503020204020204" pitchFamily="34" charset="-122"/>
                <a:ea typeface="微软雅黑" panose="020B0503020204020204" pitchFamily="34" charset="-122"/>
              </a:endParaRPr>
            </a:p>
          </p:txBody>
        </p:sp>
        <p:sp>
          <p:nvSpPr>
            <p:cNvPr id="36" name="Rectangle 40"/>
            <p:cNvSpPr>
              <a:spLocks noChangeArrowheads="1"/>
            </p:cNvSpPr>
            <p:nvPr/>
          </p:nvSpPr>
          <p:spPr bwMode="auto">
            <a:xfrm>
              <a:off x="1006900" y="1173385"/>
              <a:ext cx="790764" cy="264639"/>
            </a:xfrm>
            <a:prstGeom prst="rect">
              <a:avLst/>
            </a:prstGeom>
            <a:noFill/>
            <a:ln w="9525" algn="ctr">
              <a:noFill/>
              <a:miter lim="800000"/>
            </a:ln>
          </p:spPr>
          <p:txBody>
            <a:bodyPr lIns="79200" tIns="39600" rIns="79200" bIns="39600">
              <a:spAutoFit/>
            </a:bodyPr>
            <a:lstStyle/>
            <a:p>
              <a:pPr algn="ctr" defTabSz="801370"/>
              <a:r>
                <a:rPr lang="zh-CN" altLang="en-US" sz="1200" b="1">
                  <a:solidFill>
                    <a:schemeClr val="folHlink"/>
                  </a:solidFill>
                  <a:latin typeface="微软雅黑" panose="020B0503020204020204" pitchFamily="34" charset="-122"/>
                  <a:ea typeface="微软雅黑" panose="020B0503020204020204" pitchFamily="34" charset="-122"/>
                </a:rPr>
                <a:t>增强项</a:t>
              </a:r>
              <a:endParaRPr lang="zh-CN" altLang="en-US" sz="1200">
                <a:solidFill>
                  <a:schemeClr val="folHlink"/>
                </a:solidFill>
                <a:latin typeface="微软雅黑" panose="020B0503020204020204" pitchFamily="34" charset="-122"/>
                <a:ea typeface="微软雅黑" panose="020B0503020204020204" pitchFamily="34" charset="-122"/>
              </a:endParaRPr>
            </a:p>
          </p:txBody>
        </p:sp>
        <p:sp>
          <p:nvSpPr>
            <p:cNvPr id="37" name="Rectangle 41"/>
            <p:cNvSpPr>
              <a:spLocks noChangeArrowheads="1"/>
            </p:cNvSpPr>
            <p:nvPr/>
          </p:nvSpPr>
          <p:spPr bwMode="auto">
            <a:xfrm>
              <a:off x="7516317" y="1173385"/>
              <a:ext cx="789426" cy="264639"/>
            </a:xfrm>
            <a:prstGeom prst="rect">
              <a:avLst/>
            </a:prstGeom>
            <a:noFill/>
            <a:ln w="9525" algn="ctr">
              <a:noFill/>
              <a:miter lim="800000"/>
            </a:ln>
          </p:spPr>
          <p:txBody>
            <a:bodyPr lIns="79200" tIns="39600" rIns="79200" bIns="39600">
              <a:spAutoFit/>
            </a:bodyPr>
            <a:lstStyle/>
            <a:p>
              <a:pPr algn="ctr" defTabSz="801370"/>
              <a:r>
                <a:rPr lang="zh-CN" altLang="en-US" sz="1200" b="1">
                  <a:solidFill>
                    <a:schemeClr val="folHlink"/>
                  </a:solidFill>
                  <a:latin typeface="微软雅黑" panose="020B0503020204020204" pitchFamily="34" charset="-122"/>
                  <a:ea typeface="微软雅黑" panose="020B0503020204020204" pitchFamily="34" charset="-122"/>
                </a:rPr>
                <a:t>增强项</a:t>
              </a:r>
              <a:endParaRPr lang="zh-CN" altLang="en-US" sz="1200">
                <a:solidFill>
                  <a:schemeClr val="folHlink"/>
                </a:solidFill>
                <a:latin typeface="微软雅黑" panose="020B0503020204020204" pitchFamily="34" charset="-122"/>
                <a:ea typeface="微软雅黑" panose="020B0503020204020204" pitchFamily="34" charset="-122"/>
              </a:endParaRPr>
            </a:p>
          </p:txBody>
        </p:sp>
        <p:sp>
          <p:nvSpPr>
            <p:cNvPr id="38" name="Rectangle 42"/>
            <p:cNvSpPr>
              <a:spLocks noChangeArrowheads="1"/>
            </p:cNvSpPr>
            <p:nvPr/>
          </p:nvSpPr>
          <p:spPr bwMode="auto">
            <a:xfrm>
              <a:off x="7188505" y="2566483"/>
              <a:ext cx="393375" cy="587805"/>
            </a:xfrm>
            <a:prstGeom prst="rect">
              <a:avLst/>
            </a:prstGeom>
            <a:noFill/>
            <a:ln w="9525" algn="ctr">
              <a:noFill/>
              <a:miter lim="800000"/>
            </a:ln>
          </p:spPr>
          <p:txBody>
            <a:bodyPr lIns="79200" tIns="39600" rIns="79200" bIns="39600">
              <a:spAutoFit/>
            </a:bodyPr>
            <a:lstStyle/>
            <a:p>
              <a:pPr defTabSz="801370"/>
              <a:r>
                <a:rPr lang="zh-CN" altLang="en-US" sz="1100" b="1">
                  <a:solidFill>
                    <a:srgbClr val="333333"/>
                  </a:solidFill>
                  <a:latin typeface="微软雅黑" panose="020B0503020204020204" pitchFamily="34" charset="-122"/>
                  <a:ea typeface="微软雅黑" panose="020B0503020204020204" pitchFamily="34" charset="-122"/>
                </a:rPr>
                <a:t>相同的</a:t>
              </a:r>
              <a:endParaRPr lang="zh-CN" altLang="en-US" sz="1100">
                <a:solidFill>
                  <a:srgbClr val="333333"/>
                </a:solidFill>
                <a:latin typeface="微软雅黑" panose="020B0503020204020204" pitchFamily="34" charset="-122"/>
                <a:ea typeface="微软雅黑" panose="020B0503020204020204" pitchFamily="34" charset="-122"/>
              </a:endParaRPr>
            </a:p>
          </p:txBody>
        </p:sp>
        <p:sp>
          <p:nvSpPr>
            <p:cNvPr id="39" name="AutoShape 43"/>
            <p:cNvSpPr/>
            <p:nvPr/>
          </p:nvSpPr>
          <p:spPr bwMode="auto">
            <a:xfrm>
              <a:off x="7450754" y="2208938"/>
              <a:ext cx="90985" cy="1233925"/>
            </a:xfrm>
            <a:prstGeom prst="leftBrace">
              <a:avLst>
                <a:gd name="adj1" fmla="val 104065"/>
                <a:gd name="adj2" fmla="val 50000"/>
              </a:avLst>
            </a:prstGeom>
            <a:noFill/>
            <a:ln w="9525">
              <a:solidFill>
                <a:schemeClr val="tx1"/>
              </a:solidFill>
              <a:round/>
            </a:ln>
          </p:spPr>
          <p:txBody>
            <a:bodyPr lIns="79200" tIns="39600" rIns="79200" bIns="39600" anchor="ctr">
              <a:spAutoFit/>
            </a:bodyPr>
            <a:lstStyle/>
            <a:p>
              <a:endParaRPr lang="zh-CN" altLang="en-US" sz="7200">
                <a:latin typeface="微软雅黑" panose="020B0503020204020204" pitchFamily="34" charset="-122"/>
                <a:ea typeface="微软雅黑" panose="020B0503020204020204" pitchFamily="34" charset="-122"/>
              </a:endParaRPr>
            </a:p>
          </p:txBody>
        </p:sp>
      </p:grpSp>
      <p:sp>
        <p:nvSpPr>
          <p:cNvPr id="48" name="梯形 47"/>
          <p:cNvSpPr/>
          <p:nvPr/>
        </p:nvSpPr>
        <p:spPr bwMode="auto">
          <a:xfrm>
            <a:off x="7679654"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安全响应</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49" name="梯形 48"/>
          <p:cNvSpPr/>
          <p:nvPr/>
        </p:nvSpPr>
        <p:spPr bwMode="auto">
          <a:xfrm>
            <a:off x="4092973" y="781609"/>
            <a:ext cx="1192717" cy="205965"/>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日志采集</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50" name="梯形 49"/>
          <p:cNvSpPr/>
          <p:nvPr/>
        </p:nvSpPr>
        <p:spPr bwMode="auto">
          <a:xfrm>
            <a:off x="5281576" y="776686"/>
            <a:ext cx="1237150" cy="204923"/>
          </a:xfrm>
          <a:prstGeom prst="trapezoid">
            <a:avLst/>
          </a:prstGeom>
          <a:solidFill>
            <a:srgbClr val="C00000"/>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chemeClr val="bg1"/>
                </a:solidFill>
                <a:latin typeface="微软雅黑" panose="020B0503020204020204" pitchFamily="34" charset="-122"/>
                <a:ea typeface="微软雅黑" panose="020B0503020204020204" pitchFamily="34" charset="-122"/>
              </a:rPr>
              <a:t>关联分析</a:t>
            </a:r>
            <a:endParaRPr lang="zh-CN" altLang="en-US" sz="1000" b="1" dirty="0" smtClean="0">
              <a:solidFill>
                <a:schemeClr val="bg1"/>
              </a:solidFill>
              <a:latin typeface="微软雅黑" panose="020B0503020204020204" pitchFamily="34" charset="-122"/>
              <a:ea typeface="微软雅黑" panose="020B0503020204020204" pitchFamily="34" charset="-122"/>
            </a:endParaRPr>
          </a:p>
        </p:txBody>
      </p:sp>
      <p:sp>
        <p:nvSpPr>
          <p:cNvPr id="51" name="梯形 50"/>
          <p:cNvSpPr/>
          <p:nvPr/>
        </p:nvSpPr>
        <p:spPr bwMode="auto">
          <a:xfrm>
            <a:off x="6527526"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安全态势</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52" name="标题 1"/>
          <p:cNvSpPr txBox="1"/>
          <p:nvPr/>
        </p:nvSpPr>
        <p:spPr>
          <a:xfrm>
            <a:off x="580947" y="-5170"/>
            <a:ext cx="6515178" cy="536001"/>
          </a:xfrm>
          <a:prstGeom prst="rect">
            <a:avLst/>
          </a:prstGeom>
        </p:spPr>
        <p:txBody>
          <a:bodyPr/>
          <a:lstStyle/>
          <a:p>
            <a:pPr eaLnBrk="0" hangingPunct="0">
              <a:defRPr/>
            </a:pPr>
            <a:r>
              <a:rPr lang="zh-CN" altLang="en-US" sz="2400" b="1" kern="0" dirty="0" smtClean="0">
                <a:solidFill>
                  <a:srgbClr val="990000"/>
                </a:solidFill>
                <a:latin typeface="微软雅黑" panose="020B0503020204020204" pitchFamily="34" charset="-122"/>
                <a:ea typeface="微软雅黑" panose="020B0503020204020204" pitchFamily="34" charset="-122"/>
              </a:rPr>
              <a:t>关联分析</a:t>
            </a:r>
            <a:r>
              <a:rPr lang="en-US" altLang="zh-CN" sz="2400" b="1" kern="0" dirty="0" smtClean="0">
                <a:solidFill>
                  <a:srgbClr val="990000"/>
                </a:solidFill>
                <a:latin typeface="微软雅黑" panose="020B0503020204020204" pitchFamily="34" charset="-122"/>
                <a:ea typeface="微软雅黑" panose="020B0503020204020204" pitchFamily="34" charset="-122"/>
              </a:rPr>
              <a:t>——</a:t>
            </a:r>
            <a:r>
              <a:rPr lang="zh-CN" altLang="en-US" sz="2400" b="1" kern="0" dirty="0" smtClean="0">
                <a:solidFill>
                  <a:srgbClr val="990000"/>
                </a:solidFill>
                <a:latin typeface="微软雅黑" panose="020B0503020204020204" pitchFamily="34" charset="-122"/>
                <a:ea typeface="微软雅黑" panose="020B0503020204020204" pitchFamily="34" charset="-122"/>
              </a:rPr>
              <a:t>关联规则制定要素</a:t>
            </a:r>
            <a:endParaRPr lang="zh-CN" altLang="en-US" sz="2400" b="1" kern="0" dirty="0" smtClean="0">
              <a:solidFill>
                <a:srgbClr val="990000"/>
              </a:solidFill>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45" name="右大括号 44"/>
          <p:cNvSpPr/>
          <p:nvPr/>
        </p:nvSpPr>
        <p:spPr bwMode="auto">
          <a:xfrm rot="5400000">
            <a:off x="5202044" y="797315"/>
            <a:ext cx="352909" cy="6497232"/>
          </a:xfrm>
          <a:prstGeom prst="rightBrace">
            <a:avLst>
              <a:gd name="adj1" fmla="val 33407"/>
              <a:gd name="adj2" fmla="val 47971"/>
            </a:avLst>
          </a:prstGeom>
          <a:noFill/>
          <a:ln w="28575">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47" name="TextBox 46"/>
          <p:cNvSpPr txBox="1"/>
          <p:nvPr/>
        </p:nvSpPr>
        <p:spPr>
          <a:xfrm>
            <a:off x="3289607" y="4280228"/>
            <a:ext cx="5213546" cy="461665"/>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以上几个要素可以组成对一个事件或动作的描述，简单的关联规则可以由单一事件组成，复杂的关联规则需要由多个事件组成</a:t>
            </a:r>
            <a:endParaRPr lang="zh-CN" altLang="en-US" sz="1200" b="1" dirty="0">
              <a:latin typeface="微软雅黑" panose="020B0503020204020204" pitchFamily="34" charset="-122"/>
              <a:ea typeface="微软雅黑" panose="020B0503020204020204" pitchFamily="34" charset="-122"/>
            </a:endParaRPr>
          </a:p>
        </p:txBody>
      </p:sp>
      <p:cxnSp>
        <p:nvCxnSpPr>
          <p:cNvPr id="54" name="直接箭头连接符 53"/>
          <p:cNvCxnSpPr/>
          <p:nvPr/>
        </p:nvCxnSpPr>
        <p:spPr bwMode="auto">
          <a:xfrm>
            <a:off x="1382751" y="3891775"/>
            <a:ext cx="0" cy="324000"/>
          </a:xfrm>
          <a:prstGeom prst="straightConnector1">
            <a:avLst/>
          </a:prstGeom>
          <a:noFill/>
          <a:ln w="28575">
            <a:solidFill>
              <a:srgbClr val="C00000"/>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5" name="TextBox 54"/>
          <p:cNvSpPr txBox="1"/>
          <p:nvPr/>
        </p:nvSpPr>
        <p:spPr>
          <a:xfrm>
            <a:off x="660399" y="4220818"/>
            <a:ext cx="2506547" cy="461665"/>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此要素用于建立多个事件构成的关联规则，表示事件间的关系</a:t>
            </a:r>
            <a:endParaRPr lang="zh-CN" altLang="en-US" sz="1200" b="1" dirty="0" smtClean="0">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梯形 47"/>
          <p:cNvSpPr/>
          <p:nvPr/>
        </p:nvSpPr>
        <p:spPr bwMode="auto">
          <a:xfrm>
            <a:off x="7679654"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安全响应</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49" name="梯形 48"/>
          <p:cNvSpPr/>
          <p:nvPr/>
        </p:nvSpPr>
        <p:spPr bwMode="auto">
          <a:xfrm>
            <a:off x="4092973" y="781609"/>
            <a:ext cx="1192717" cy="205965"/>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日志采集</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50" name="梯形 49"/>
          <p:cNvSpPr/>
          <p:nvPr/>
        </p:nvSpPr>
        <p:spPr bwMode="auto">
          <a:xfrm>
            <a:off x="5281576" y="776686"/>
            <a:ext cx="1237150" cy="204923"/>
          </a:xfrm>
          <a:prstGeom prst="trapezoid">
            <a:avLst/>
          </a:prstGeom>
          <a:solidFill>
            <a:srgbClr val="C00000"/>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FFFFFF"/>
                </a:solidFill>
                <a:latin typeface="微软雅黑" panose="020B0503020204020204" pitchFamily="34" charset="-122"/>
                <a:ea typeface="微软雅黑" panose="020B0503020204020204" pitchFamily="34" charset="-122"/>
              </a:rPr>
              <a:t>关联分析</a:t>
            </a:r>
            <a:endParaRPr lang="zh-CN" altLang="en-US" sz="1000" b="1" dirty="0" smtClean="0">
              <a:solidFill>
                <a:srgbClr val="FFFFFF"/>
              </a:solidFill>
              <a:latin typeface="微软雅黑" panose="020B0503020204020204" pitchFamily="34" charset="-122"/>
              <a:ea typeface="微软雅黑" panose="020B0503020204020204" pitchFamily="34" charset="-122"/>
            </a:endParaRPr>
          </a:p>
        </p:txBody>
      </p:sp>
      <p:sp>
        <p:nvSpPr>
          <p:cNvPr id="51" name="梯形 50"/>
          <p:cNvSpPr/>
          <p:nvPr/>
        </p:nvSpPr>
        <p:spPr bwMode="auto">
          <a:xfrm>
            <a:off x="6527526"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安全态势</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graphicFrame>
        <p:nvGraphicFramePr>
          <p:cNvPr id="45" name="Group 3"/>
          <p:cNvGraphicFramePr>
            <a:graphicFrameLocks noGrp="1"/>
          </p:cNvGraphicFramePr>
          <p:nvPr>
            <p:ph idx="4294967295"/>
          </p:nvPr>
        </p:nvGraphicFramePr>
        <p:xfrm>
          <a:off x="412039" y="2438345"/>
          <a:ext cx="8377238" cy="1598077"/>
        </p:xfrm>
        <a:graphic>
          <a:graphicData uri="http://schemas.openxmlformats.org/drawingml/2006/table">
            <a:tbl>
              <a:tblPr/>
              <a:tblGrid>
                <a:gridCol w="1126101"/>
                <a:gridCol w="1248244"/>
                <a:gridCol w="2374345"/>
                <a:gridCol w="1967698"/>
                <a:gridCol w="1660850"/>
              </a:tblGrid>
              <a:tr h="315130">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rgbClr val="C00000"/>
                          </a:solidFill>
                          <a:effectLst/>
                          <a:latin typeface="FrutigerNext LT Regular" pitchFamily="34" charset="0"/>
                          <a:ea typeface="华文细黑" pitchFamily="2" charset="-122"/>
                        </a:rPr>
                        <a:t>嵌套关系</a:t>
                      </a:r>
                      <a:endParaRPr kumimoji="0" lang="zh-CN" altLang="en-US" sz="1200" b="1" i="0" u="none" strike="noStrike" cap="none" normalizeH="0" baseline="0" dirty="0" smtClean="0">
                        <a:ln>
                          <a:noFill/>
                        </a:ln>
                        <a:solidFill>
                          <a:srgbClr val="C00000"/>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事件阈值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匹配条件</a:t>
                      </a:r>
                      <a:endParaRPr kumimoji="0" lang="en-US" altLang="zh-CN"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smtClean="0">
                          <a:ln>
                            <a:noFill/>
                          </a:ln>
                          <a:solidFill>
                            <a:schemeClr val="tx1"/>
                          </a:solidFill>
                          <a:effectLst/>
                          <a:latin typeface="FrutigerNext LT Regular" pitchFamily="34" charset="0"/>
                          <a:ea typeface="华文细黑" pitchFamily="2" charset="-122"/>
                        </a:rPr>
                        <a:t>事件源</a:t>
                      </a:r>
                      <a:endParaRPr kumimoji="0" lang="zh-CN" altLang="en-US" sz="1200" b="1" i="0" u="none" strike="noStrike" cap="none" normalizeH="0" baseline="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关联缓冲值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r h="1262845">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bl>
          </a:graphicData>
        </a:graphic>
      </p:graphicFrame>
      <p:sp>
        <p:nvSpPr>
          <p:cNvPr id="67" name="Rectangle 40"/>
          <p:cNvSpPr>
            <a:spLocks noChangeArrowheads="1"/>
          </p:cNvSpPr>
          <p:nvPr/>
        </p:nvSpPr>
        <p:spPr bwMode="auto">
          <a:xfrm>
            <a:off x="6629365" y="3136344"/>
            <a:ext cx="456846" cy="293173"/>
          </a:xfrm>
          <a:prstGeom prst="rect">
            <a:avLst/>
          </a:prstGeom>
          <a:noFill/>
          <a:ln w="9525" algn="ctr">
            <a:noFill/>
            <a:miter lim="800000"/>
          </a:ln>
        </p:spPr>
        <p:txBody>
          <a:bodyPr lIns="79200" tIns="39600" rIns="79200" bIns="39600">
            <a:spAutoFit/>
          </a:bodyPr>
          <a:lstStyle/>
          <a:p>
            <a:pPr defTabSz="801370"/>
            <a:endParaRPr lang="en-US" altLang="zh-CN" sz="1400">
              <a:solidFill>
                <a:srgbClr val="000000"/>
              </a:solidFill>
              <a:latin typeface="微软雅黑" panose="020B0503020204020204" pitchFamily="34" charset="-122"/>
              <a:ea typeface="微软雅黑" panose="020B0503020204020204" pitchFamily="34" charset="-122"/>
            </a:endParaRPr>
          </a:p>
        </p:txBody>
      </p:sp>
      <p:sp>
        <p:nvSpPr>
          <p:cNvPr id="68" name="Line 41"/>
          <p:cNvSpPr>
            <a:spLocks noChangeShapeType="1"/>
          </p:cNvSpPr>
          <p:nvPr/>
        </p:nvSpPr>
        <p:spPr bwMode="auto">
          <a:xfrm>
            <a:off x="6583983" y="3136344"/>
            <a:ext cx="503237" cy="111162"/>
          </a:xfrm>
          <a:prstGeom prst="line">
            <a:avLst/>
          </a:prstGeom>
          <a:noFill/>
          <a:ln w="9525">
            <a:solidFill>
              <a:srgbClr val="969696"/>
            </a:solidFill>
            <a:prstDash val="dash"/>
            <a:round/>
            <a:tailEnd type="triangle" w="med" len="med"/>
          </a:ln>
        </p:spPr>
        <p:txBody>
          <a:bodyPr lIns="79200" tIns="39600" rIns="79200" bIns="39600">
            <a:spAutoFit/>
          </a:bodyPr>
          <a:lstStyle/>
          <a:p>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70" name="Line 43"/>
          <p:cNvSpPr>
            <a:spLocks noChangeShapeType="1"/>
          </p:cNvSpPr>
          <p:nvPr/>
        </p:nvSpPr>
        <p:spPr bwMode="auto">
          <a:xfrm>
            <a:off x="6834188" y="0"/>
            <a:ext cx="502229" cy="0"/>
          </a:xfrm>
          <a:prstGeom prst="line">
            <a:avLst/>
          </a:prstGeom>
          <a:noFill/>
          <a:ln w="9525">
            <a:solidFill>
              <a:srgbClr val="969696"/>
            </a:solidFill>
            <a:prstDash val="dash"/>
            <a:round/>
            <a:tailEnd type="triangle" w="med" len="med"/>
          </a:ln>
        </p:spPr>
        <p:txBody>
          <a:bodyPr lIns="79200" tIns="39600" rIns="79200" bIns="39600">
            <a:spAutoFit/>
          </a:bodyPr>
          <a:lstStyle/>
          <a:p>
            <a:endParaRPr lang="zh-CN" altLang="en-US">
              <a:solidFill>
                <a:srgbClr val="000000"/>
              </a:solidFill>
            </a:endParaRPr>
          </a:p>
        </p:txBody>
      </p:sp>
      <p:sp>
        <p:nvSpPr>
          <p:cNvPr id="90" name="TextBox 283"/>
          <p:cNvSpPr txBox="1">
            <a:spLocks noChangeArrowheads="1"/>
          </p:cNvSpPr>
          <p:nvPr/>
        </p:nvSpPr>
        <p:spPr bwMode="auto">
          <a:xfrm>
            <a:off x="448645" y="899627"/>
            <a:ext cx="2236510" cy="338554"/>
          </a:xfrm>
          <a:prstGeom prst="rect">
            <a:avLst/>
          </a:prstGeom>
          <a:noFill/>
          <a:ln w="9525">
            <a:noFill/>
            <a:miter lim="800000"/>
          </a:ln>
        </p:spPr>
        <p:txBody>
          <a:bodyPr wrap="none">
            <a:spAutoFit/>
          </a:bodyPr>
          <a:lstStyle/>
          <a:p>
            <a:r>
              <a:rPr lang="zh-CN" altLang="en-US" sz="1600" b="1" dirty="0" smtClean="0">
                <a:solidFill>
                  <a:srgbClr val="000000"/>
                </a:solidFill>
                <a:latin typeface="微软雅黑" panose="020B0503020204020204" pitchFamily="34" charset="-122"/>
                <a:ea typeface="微软雅黑" panose="020B0503020204020204" pitchFamily="34" charset="-122"/>
              </a:rPr>
              <a:t>关键设备密码破解案例</a:t>
            </a:r>
            <a:endParaRPr lang="zh-CN" altLang="en-US" sz="1600" b="1" dirty="0">
              <a:solidFill>
                <a:srgbClr val="000000"/>
              </a:solidFill>
              <a:latin typeface="微软雅黑" panose="020B0503020204020204" pitchFamily="34" charset="-122"/>
              <a:ea typeface="微软雅黑" panose="020B0503020204020204" pitchFamily="34" charset="-122"/>
            </a:endParaRPr>
          </a:p>
        </p:txBody>
      </p:sp>
      <p:sp>
        <p:nvSpPr>
          <p:cNvPr id="46" name="AutoShape 23"/>
          <p:cNvSpPr>
            <a:spLocks noChangeArrowheads="1"/>
          </p:cNvSpPr>
          <p:nvPr/>
        </p:nvSpPr>
        <p:spPr bwMode="auto">
          <a:xfrm>
            <a:off x="1691639" y="2978818"/>
            <a:ext cx="7025641" cy="275767"/>
          </a:xfrm>
          <a:prstGeom prst="roundRect">
            <a:avLst>
              <a:gd name="adj" fmla="val 16667"/>
            </a:avLst>
          </a:prstGeom>
          <a:solidFill>
            <a:schemeClr val="bg1">
              <a:lumMod val="85000"/>
            </a:schemeClr>
          </a:solidFill>
          <a:ln w="9525" algn="ctr">
            <a:solidFill>
              <a:schemeClr val="bg2"/>
            </a:solidFill>
            <a:round/>
          </a:ln>
        </p:spPr>
        <p:txBody>
          <a:bodyPr wrap="square" lIns="79200" tIns="39600" rIns="79200" bIns="39600" anchor="ctr">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53" name="AutoShape 25"/>
          <p:cNvSpPr>
            <a:spLocks noChangeArrowheads="1"/>
          </p:cNvSpPr>
          <p:nvPr/>
        </p:nvSpPr>
        <p:spPr bwMode="auto">
          <a:xfrm>
            <a:off x="5428648" y="2804299"/>
            <a:ext cx="1221793" cy="275767"/>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050" dirty="0">
                <a:solidFill>
                  <a:srgbClr val="000000"/>
                </a:solidFill>
                <a:latin typeface="微软雅黑" panose="020B0503020204020204" pitchFamily="34" charset="-122"/>
                <a:ea typeface="微软雅黑" panose="020B0503020204020204" pitchFamily="34" charset="-122"/>
              </a:rPr>
              <a:t>All </a:t>
            </a:r>
            <a:r>
              <a:rPr lang="en-US" altLang="zh-CN" sz="1050" dirty="0" smtClean="0">
                <a:solidFill>
                  <a:srgbClr val="000000"/>
                </a:solidFill>
                <a:latin typeface="微软雅黑" panose="020B0503020204020204" pitchFamily="34" charset="-122"/>
                <a:ea typeface="微软雅黑" panose="020B0503020204020204" pitchFamily="34" charset="-122"/>
              </a:rPr>
              <a:t>NGFW</a:t>
            </a:r>
            <a:endParaRPr lang="zh-CN" altLang="en-US" sz="1050" dirty="0">
              <a:solidFill>
                <a:srgbClr val="000000"/>
              </a:solidFill>
              <a:latin typeface="微软雅黑" panose="020B0503020204020204" pitchFamily="34" charset="-122"/>
              <a:ea typeface="微软雅黑" panose="020B0503020204020204" pitchFamily="34" charset="-122"/>
            </a:endParaRPr>
          </a:p>
        </p:txBody>
      </p:sp>
      <p:sp>
        <p:nvSpPr>
          <p:cNvPr id="54" name="AutoShape 26"/>
          <p:cNvSpPr>
            <a:spLocks noChangeArrowheads="1"/>
          </p:cNvSpPr>
          <p:nvPr/>
        </p:nvSpPr>
        <p:spPr bwMode="auto">
          <a:xfrm>
            <a:off x="3193928" y="2862702"/>
            <a:ext cx="1131080" cy="463052"/>
          </a:xfrm>
          <a:prstGeom prst="roundRect">
            <a:avLst>
              <a:gd name="adj" fmla="val 16667"/>
            </a:avLst>
          </a:prstGeom>
          <a:solidFill>
            <a:schemeClr val="accent1"/>
          </a:solidFill>
          <a:ln w="9525" algn="ctr">
            <a:solidFill>
              <a:schemeClr val="tx1"/>
            </a:solidFill>
            <a:round/>
          </a:ln>
        </p:spPr>
        <p:txBody>
          <a:bodyPr lIns="79200" tIns="39600" rIns="79200" bIns="39600" anchor="ctr">
            <a:spAutoFit/>
          </a:bodyPr>
          <a:lstStyle/>
          <a:p>
            <a:pPr algn="ctr" defTabSz="801370"/>
            <a:r>
              <a:rPr lang="zh-CN" altLang="en-US" sz="1100" dirty="0" smtClean="0">
                <a:solidFill>
                  <a:srgbClr val="000000"/>
                </a:solidFill>
                <a:latin typeface="微软雅黑" panose="020B0503020204020204" pitchFamily="34" charset="-122"/>
                <a:ea typeface="微软雅黑" panose="020B0503020204020204" pitchFamily="34" charset="-122"/>
              </a:rPr>
              <a:t>登录关键资产失败</a:t>
            </a:r>
            <a:endParaRPr lang="zh-CN" altLang="en-US" sz="1100" dirty="0">
              <a:solidFill>
                <a:srgbClr val="000000"/>
              </a:solidFill>
              <a:latin typeface="微软雅黑" panose="020B0503020204020204" pitchFamily="34" charset="-122"/>
              <a:ea typeface="微软雅黑" panose="020B0503020204020204" pitchFamily="34" charset="-122"/>
            </a:endParaRPr>
          </a:p>
        </p:txBody>
      </p:sp>
      <p:sp>
        <p:nvSpPr>
          <p:cNvPr id="55" name="Line 27"/>
          <p:cNvSpPr>
            <a:spLocks noChangeShapeType="1"/>
          </p:cNvSpPr>
          <p:nvPr/>
        </p:nvSpPr>
        <p:spPr bwMode="auto">
          <a:xfrm>
            <a:off x="2614215" y="3101418"/>
            <a:ext cx="515931" cy="1438"/>
          </a:xfrm>
          <a:prstGeom prst="line">
            <a:avLst/>
          </a:prstGeom>
          <a:noFill/>
          <a:ln w="9525">
            <a:solidFill>
              <a:srgbClr val="969696"/>
            </a:solidFill>
            <a:prstDash val="dash"/>
            <a:round/>
            <a:tailEnd type="triangle" w="med" len="med"/>
          </a:ln>
        </p:spPr>
        <p:txBody>
          <a:bodyPr lIns="79200" tIns="39600" rIns="79200" bIns="39600">
            <a:spAutoFit/>
          </a:bodyPr>
          <a:lstStyle/>
          <a:p>
            <a:endParaRPr lang="zh-CN" altLang="en-US" sz="1400">
              <a:solidFill>
                <a:srgbClr val="000000"/>
              </a:solidFill>
              <a:latin typeface="微软雅黑" panose="020B0503020204020204" pitchFamily="34" charset="-122"/>
              <a:ea typeface="微软雅黑" panose="020B0503020204020204" pitchFamily="34" charset="-122"/>
            </a:endParaRPr>
          </a:p>
        </p:txBody>
      </p:sp>
      <p:sp>
        <p:nvSpPr>
          <p:cNvPr id="56" name="AutoShape 28"/>
          <p:cNvSpPr>
            <a:spLocks noChangeArrowheads="1"/>
          </p:cNvSpPr>
          <p:nvPr/>
        </p:nvSpPr>
        <p:spPr bwMode="auto">
          <a:xfrm>
            <a:off x="1914795" y="2992294"/>
            <a:ext cx="775314" cy="275767"/>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zh-CN" altLang="en-US" sz="1100" dirty="0" smtClean="0">
                <a:solidFill>
                  <a:srgbClr val="000000"/>
                </a:solidFill>
                <a:latin typeface="微软雅黑" panose="020B0503020204020204" pitchFamily="34" charset="-122"/>
                <a:ea typeface="微软雅黑" panose="020B0503020204020204" pitchFamily="34" charset="-122"/>
              </a:rPr>
              <a:t>超过</a:t>
            </a:r>
            <a:r>
              <a:rPr lang="en-US" altLang="zh-CN" sz="1100" dirty="0" smtClean="0">
                <a:solidFill>
                  <a:srgbClr val="000000"/>
                </a:solidFill>
                <a:latin typeface="微软雅黑" panose="020B0503020204020204" pitchFamily="34" charset="-122"/>
                <a:ea typeface="微软雅黑" panose="020B0503020204020204" pitchFamily="34" charset="-122"/>
              </a:rPr>
              <a:t>20</a:t>
            </a:r>
            <a:r>
              <a:rPr lang="zh-CN" altLang="en-US" sz="1100" dirty="0" smtClean="0">
                <a:solidFill>
                  <a:srgbClr val="000000"/>
                </a:solidFill>
                <a:latin typeface="微软雅黑" panose="020B0503020204020204" pitchFamily="34" charset="-122"/>
                <a:ea typeface="微软雅黑" panose="020B0503020204020204" pitchFamily="34" charset="-122"/>
              </a:rPr>
              <a:t>次</a:t>
            </a:r>
            <a:endParaRPr lang="en-US" altLang="zh-CN" sz="1100" dirty="0">
              <a:solidFill>
                <a:srgbClr val="000000"/>
              </a:solidFill>
              <a:latin typeface="微软雅黑" panose="020B0503020204020204" pitchFamily="34" charset="-122"/>
              <a:ea typeface="微软雅黑" panose="020B0503020204020204" pitchFamily="34" charset="-122"/>
            </a:endParaRPr>
          </a:p>
        </p:txBody>
      </p:sp>
      <p:sp>
        <p:nvSpPr>
          <p:cNvPr id="64" name="AutoShape 36"/>
          <p:cNvSpPr>
            <a:spLocks noChangeArrowheads="1"/>
          </p:cNvSpPr>
          <p:nvPr/>
        </p:nvSpPr>
        <p:spPr bwMode="auto">
          <a:xfrm>
            <a:off x="467399" y="2936788"/>
            <a:ext cx="1027610" cy="275767"/>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defTabSz="801370">
              <a:spcBef>
                <a:spcPct val="50000"/>
              </a:spcBef>
            </a:pPr>
            <a:r>
              <a:rPr lang="en-US" altLang="zh-CN" sz="1100" dirty="0" smtClean="0">
                <a:solidFill>
                  <a:srgbClr val="000000"/>
                </a:solidFill>
                <a:latin typeface="微软雅黑" panose="020B0503020204020204" pitchFamily="34" charset="-122"/>
                <a:ea typeface="微软雅黑" panose="020B0503020204020204" pitchFamily="34" charset="-122"/>
              </a:rPr>
              <a:t>60</a:t>
            </a:r>
            <a:r>
              <a:rPr lang="zh-CN" altLang="en-US" sz="1100" dirty="0" smtClean="0">
                <a:solidFill>
                  <a:srgbClr val="000000"/>
                </a:solidFill>
                <a:latin typeface="微软雅黑" panose="020B0503020204020204" pitchFamily="34" charset="-122"/>
                <a:ea typeface="微软雅黑" panose="020B0503020204020204" pitchFamily="34" charset="-122"/>
              </a:rPr>
              <a:t>分钟内</a:t>
            </a:r>
            <a:endParaRPr lang="zh-CN" altLang="en-US" sz="1100" dirty="0">
              <a:solidFill>
                <a:srgbClr val="000000"/>
              </a:solidFill>
              <a:latin typeface="微软雅黑" panose="020B0503020204020204" pitchFamily="34" charset="-122"/>
              <a:ea typeface="微软雅黑" panose="020B0503020204020204" pitchFamily="34" charset="-122"/>
            </a:endParaRPr>
          </a:p>
        </p:txBody>
      </p:sp>
      <p:sp>
        <p:nvSpPr>
          <p:cNvPr id="71" name="AutoShape 44"/>
          <p:cNvSpPr>
            <a:spLocks noChangeArrowheads="1"/>
          </p:cNvSpPr>
          <p:nvPr/>
        </p:nvSpPr>
        <p:spPr bwMode="auto">
          <a:xfrm>
            <a:off x="7551420" y="2985276"/>
            <a:ext cx="1006158" cy="275767"/>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algn="ctr" defTabSz="801370"/>
            <a:r>
              <a:rPr lang="zh-CN" altLang="en-US" sz="1100" dirty="0" smtClean="0">
                <a:solidFill>
                  <a:srgbClr val="000000"/>
                </a:solidFill>
                <a:latin typeface="微软雅黑" panose="020B0503020204020204" pitchFamily="34" charset="-122"/>
                <a:ea typeface="微软雅黑" panose="020B0503020204020204" pitchFamily="34" charset="-122"/>
              </a:rPr>
              <a:t>登录</a:t>
            </a:r>
            <a:r>
              <a:rPr lang="en-US" altLang="zh-CN" sz="1100" dirty="0" smtClean="0">
                <a:solidFill>
                  <a:srgbClr val="000000"/>
                </a:solidFill>
                <a:latin typeface="微软雅黑" panose="020B0503020204020204" pitchFamily="34" charset="-122"/>
                <a:ea typeface="微软雅黑" panose="020B0503020204020204" pitchFamily="34" charset="-122"/>
              </a:rPr>
              <a:t>IP</a:t>
            </a:r>
            <a:endParaRPr lang="en-US" altLang="zh-CN" sz="1100" dirty="0">
              <a:solidFill>
                <a:srgbClr val="FF0000"/>
              </a:solidFill>
              <a:latin typeface="微软雅黑" panose="020B0503020204020204" pitchFamily="34" charset="-122"/>
              <a:ea typeface="微软雅黑" panose="020B0503020204020204" pitchFamily="34" charset="-122"/>
            </a:endParaRPr>
          </a:p>
        </p:txBody>
      </p:sp>
      <p:sp>
        <p:nvSpPr>
          <p:cNvPr id="78" name="Rectangle 52"/>
          <p:cNvSpPr>
            <a:spLocks noChangeArrowheads="1"/>
          </p:cNvSpPr>
          <p:nvPr/>
        </p:nvSpPr>
        <p:spPr bwMode="auto">
          <a:xfrm>
            <a:off x="4575277" y="2972214"/>
            <a:ext cx="780983" cy="249252"/>
          </a:xfrm>
          <a:prstGeom prst="rect">
            <a:avLst/>
          </a:prstGeom>
          <a:noFill/>
          <a:ln w="9525" algn="ctr">
            <a:noFill/>
            <a:miter lim="800000"/>
          </a:ln>
        </p:spPr>
        <p:txBody>
          <a:bodyPr lIns="79200" tIns="39600" rIns="79200" bIns="39600">
            <a:spAutoFit/>
          </a:bodyPr>
          <a:lstStyle/>
          <a:p>
            <a:pPr defTabSz="801370"/>
            <a:r>
              <a:rPr lang="en-US" altLang="zh-CN" sz="1100" dirty="0">
                <a:solidFill>
                  <a:srgbClr val="B2B2B2"/>
                </a:solidFill>
                <a:latin typeface="微软雅黑" panose="020B0503020204020204" pitchFamily="34" charset="-122"/>
                <a:ea typeface="微软雅黑" panose="020B0503020204020204" pitchFamily="34" charset="-122"/>
              </a:rPr>
              <a:t>from any</a:t>
            </a:r>
            <a:endParaRPr lang="en-US" altLang="zh-CN" sz="1100" dirty="0">
              <a:solidFill>
                <a:srgbClr val="B2B2B2"/>
              </a:solidFill>
              <a:latin typeface="微软雅黑" panose="020B0503020204020204" pitchFamily="34" charset="-122"/>
              <a:ea typeface="微软雅黑" panose="020B0503020204020204" pitchFamily="34" charset="-122"/>
            </a:endParaRPr>
          </a:p>
        </p:txBody>
      </p:sp>
      <p:sp>
        <p:nvSpPr>
          <p:cNvPr id="79" name="Line 53"/>
          <p:cNvSpPr>
            <a:spLocks noChangeShapeType="1"/>
          </p:cNvSpPr>
          <p:nvPr/>
        </p:nvSpPr>
        <p:spPr bwMode="auto">
          <a:xfrm flipV="1">
            <a:off x="4479504" y="2918460"/>
            <a:ext cx="915456" cy="128314"/>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400">
              <a:solidFill>
                <a:srgbClr val="000000"/>
              </a:solidFill>
              <a:latin typeface="微软雅黑" panose="020B0503020204020204" pitchFamily="34" charset="-122"/>
              <a:ea typeface="微软雅黑" panose="020B0503020204020204" pitchFamily="34" charset="-122"/>
            </a:endParaRPr>
          </a:p>
        </p:txBody>
      </p:sp>
      <p:sp>
        <p:nvSpPr>
          <p:cNvPr id="80" name="Line 54"/>
          <p:cNvSpPr>
            <a:spLocks noChangeShapeType="1"/>
          </p:cNvSpPr>
          <p:nvPr/>
        </p:nvSpPr>
        <p:spPr bwMode="auto">
          <a:xfrm>
            <a:off x="4479504" y="3177631"/>
            <a:ext cx="907836" cy="30389"/>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400">
              <a:solidFill>
                <a:srgbClr val="000000"/>
              </a:solidFill>
              <a:latin typeface="微软雅黑" panose="020B0503020204020204" pitchFamily="34" charset="-122"/>
              <a:ea typeface="微软雅黑" panose="020B0503020204020204" pitchFamily="34" charset="-122"/>
            </a:endParaRPr>
          </a:p>
        </p:txBody>
      </p:sp>
      <p:sp>
        <p:nvSpPr>
          <p:cNvPr id="88" name="AutoShape 25"/>
          <p:cNvSpPr>
            <a:spLocks noChangeArrowheads="1"/>
          </p:cNvSpPr>
          <p:nvPr/>
        </p:nvSpPr>
        <p:spPr bwMode="auto">
          <a:xfrm>
            <a:off x="5428648" y="3112454"/>
            <a:ext cx="1221793" cy="258741"/>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000" dirty="0">
                <a:solidFill>
                  <a:srgbClr val="000000"/>
                </a:solidFill>
                <a:latin typeface="微软雅黑" panose="020B0503020204020204" pitchFamily="34" charset="-122"/>
                <a:ea typeface="微软雅黑" panose="020B0503020204020204" pitchFamily="34" charset="-122"/>
              </a:rPr>
              <a:t>All </a:t>
            </a:r>
            <a:r>
              <a:rPr lang="zh-CN" altLang="en-US" sz="1000" dirty="0" smtClean="0">
                <a:solidFill>
                  <a:srgbClr val="000000"/>
                </a:solidFill>
                <a:latin typeface="微软雅黑" panose="020B0503020204020204" pitchFamily="34" charset="-122"/>
                <a:ea typeface="微软雅黑" panose="020B0503020204020204" pitchFamily="34" charset="-122"/>
              </a:rPr>
              <a:t>交换机</a:t>
            </a:r>
            <a:endParaRPr lang="zh-CN" altLang="en-US" sz="1000" dirty="0">
              <a:solidFill>
                <a:srgbClr val="000000"/>
              </a:solidFill>
              <a:latin typeface="微软雅黑" panose="020B0503020204020204" pitchFamily="34" charset="-122"/>
              <a:ea typeface="微软雅黑" panose="020B0503020204020204" pitchFamily="34" charset="-122"/>
            </a:endParaRPr>
          </a:p>
        </p:txBody>
      </p:sp>
      <p:sp>
        <p:nvSpPr>
          <p:cNvPr id="92" name="TextBox 285"/>
          <p:cNvSpPr txBox="1">
            <a:spLocks noChangeArrowheads="1"/>
          </p:cNvSpPr>
          <p:nvPr/>
        </p:nvSpPr>
        <p:spPr bwMode="auto">
          <a:xfrm>
            <a:off x="300942" y="2036689"/>
            <a:ext cx="8518967" cy="276999"/>
          </a:xfrm>
          <a:prstGeom prst="rect">
            <a:avLst/>
          </a:prstGeom>
          <a:noFill/>
          <a:ln w="9525">
            <a:noFill/>
            <a:miter lim="800000"/>
          </a:ln>
        </p:spPr>
        <p:txBody>
          <a:bodyPr wrap="square">
            <a:spAutoFit/>
          </a:bodyPr>
          <a:lstStyle/>
          <a:p>
            <a:r>
              <a:rPr lang="zh-CN" altLang="en-US" sz="1200" dirty="0" smtClean="0">
                <a:solidFill>
                  <a:srgbClr val="000000"/>
                </a:solidFill>
                <a:latin typeface="微软雅黑" panose="020B0503020204020204" pitchFamily="34" charset="-122"/>
                <a:ea typeface="微软雅黑" panose="020B0503020204020204" pitchFamily="34" charset="-122"/>
              </a:rPr>
              <a:t>关联规则：</a:t>
            </a:r>
            <a:r>
              <a:rPr lang="zh-CN" altLang="zh-CN" sz="1200" dirty="0" smtClean="0">
                <a:solidFill>
                  <a:srgbClr val="000000"/>
                </a:solidFill>
                <a:latin typeface="微软雅黑" panose="020B0503020204020204" pitchFamily="34" charset="-122"/>
                <a:ea typeface="微软雅黑" panose="020B0503020204020204" pitchFamily="34" charset="-122"/>
              </a:rPr>
              <a:t>在一段时间内（如</a:t>
            </a:r>
            <a:r>
              <a:rPr lang="en-US" altLang="zh-CN" sz="1200" dirty="0" smtClean="0">
                <a:solidFill>
                  <a:srgbClr val="000000"/>
                </a:solidFill>
                <a:latin typeface="微软雅黑" panose="020B0503020204020204" pitchFamily="34" charset="-122"/>
                <a:ea typeface="微软雅黑" panose="020B0503020204020204" pitchFamily="34" charset="-122"/>
              </a:rPr>
              <a:t>1</a:t>
            </a:r>
            <a:r>
              <a:rPr lang="zh-CN" altLang="zh-CN" sz="1200" dirty="0" smtClean="0">
                <a:solidFill>
                  <a:srgbClr val="000000"/>
                </a:solidFill>
                <a:latin typeface="微软雅黑" panose="020B0503020204020204" pitchFamily="34" charset="-122"/>
                <a:ea typeface="微软雅黑" panose="020B0503020204020204" pitchFamily="34" charset="-122"/>
              </a:rPr>
              <a:t>小时）收到某</a:t>
            </a:r>
            <a:r>
              <a:rPr lang="en-US" altLang="zh-CN" sz="1200" dirty="0" smtClean="0">
                <a:solidFill>
                  <a:srgbClr val="000000"/>
                </a:solidFill>
                <a:latin typeface="微软雅黑" panose="020B0503020204020204" pitchFamily="34" charset="-122"/>
                <a:ea typeface="微软雅黑" panose="020B0503020204020204" pitchFamily="34" charset="-122"/>
              </a:rPr>
              <a:t>IP</a:t>
            </a:r>
            <a:r>
              <a:rPr lang="zh-CN" altLang="en-US" sz="1200" dirty="0" smtClean="0">
                <a:solidFill>
                  <a:srgbClr val="000000"/>
                </a:solidFill>
                <a:latin typeface="微软雅黑" panose="020B0503020204020204" pitchFamily="34" charset="-122"/>
                <a:ea typeface="微软雅黑" panose="020B0503020204020204" pitchFamily="34" charset="-122"/>
              </a:rPr>
              <a:t>登录</a:t>
            </a:r>
            <a:r>
              <a:rPr lang="zh-CN" altLang="zh-CN" sz="1200" dirty="0" smtClean="0">
                <a:solidFill>
                  <a:srgbClr val="000000"/>
                </a:solidFill>
                <a:latin typeface="微软雅黑" panose="020B0503020204020204" pitchFamily="34" charset="-122"/>
                <a:ea typeface="微软雅黑" panose="020B0503020204020204" pitchFamily="34" charset="-122"/>
              </a:rPr>
              <a:t>设备失败的日志，次数</a:t>
            </a:r>
            <a:r>
              <a:rPr lang="zh-CN" altLang="en-US" sz="1200" dirty="0" smtClean="0">
                <a:solidFill>
                  <a:srgbClr val="000000"/>
                </a:solidFill>
                <a:latin typeface="微软雅黑" panose="020B0503020204020204" pitchFamily="34" charset="-122"/>
                <a:ea typeface="微软雅黑" panose="020B0503020204020204" pitchFamily="34" charset="-122"/>
              </a:rPr>
              <a:t>如</a:t>
            </a:r>
            <a:r>
              <a:rPr lang="zh-CN" altLang="zh-CN" sz="1200" dirty="0" smtClean="0">
                <a:solidFill>
                  <a:srgbClr val="000000"/>
                </a:solidFill>
                <a:latin typeface="微软雅黑" panose="020B0503020204020204" pitchFamily="34" charset="-122"/>
                <a:ea typeface="微软雅黑" panose="020B0503020204020204" pitchFamily="34" charset="-122"/>
              </a:rPr>
              <a:t>达到阈值（</a:t>
            </a:r>
            <a:r>
              <a:rPr lang="en-US" altLang="zh-CN" sz="1200" dirty="0" smtClean="0">
                <a:solidFill>
                  <a:srgbClr val="000000"/>
                </a:solidFill>
                <a:latin typeface="微软雅黑" panose="020B0503020204020204" pitchFamily="34" charset="-122"/>
                <a:ea typeface="微软雅黑" panose="020B0503020204020204" pitchFamily="34" charset="-122"/>
              </a:rPr>
              <a:t>20</a:t>
            </a:r>
            <a:r>
              <a:rPr lang="zh-CN" altLang="zh-CN" sz="1200" dirty="0" smtClean="0">
                <a:solidFill>
                  <a:srgbClr val="000000"/>
                </a:solidFill>
                <a:latin typeface="微软雅黑" panose="020B0503020204020204" pitchFamily="34" charset="-122"/>
                <a:ea typeface="微软雅黑" panose="020B0503020204020204" pitchFamily="34" charset="-122"/>
              </a:rPr>
              <a:t>次）</a:t>
            </a:r>
            <a:r>
              <a:rPr lang="zh-CN" altLang="en-US" sz="1200" dirty="0" smtClean="0">
                <a:solidFill>
                  <a:srgbClr val="000000"/>
                </a:solidFill>
                <a:latin typeface="微软雅黑" panose="020B0503020204020204" pitchFamily="34" charset="-122"/>
                <a:ea typeface="微软雅黑" panose="020B0503020204020204" pitchFamily="34" charset="-122"/>
              </a:rPr>
              <a:t>，触发关键设备密码破解事件</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sp>
        <p:nvSpPr>
          <p:cNvPr id="96" name="Line 58"/>
          <p:cNvSpPr>
            <a:spLocks noChangeShapeType="1"/>
          </p:cNvSpPr>
          <p:nvPr/>
        </p:nvSpPr>
        <p:spPr bwMode="auto">
          <a:xfrm>
            <a:off x="6532480" y="2896914"/>
            <a:ext cx="836060" cy="204426"/>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98" name="线形标注 1 97"/>
          <p:cNvSpPr/>
          <p:nvPr/>
        </p:nvSpPr>
        <p:spPr bwMode="auto">
          <a:xfrm>
            <a:off x="7410683" y="3416196"/>
            <a:ext cx="1154500" cy="490655"/>
          </a:xfrm>
          <a:prstGeom prst="borderCallout1">
            <a:avLst>
              <a:gd name="adj1" fmla="val 27841"/>
              <a:gd name="adj2" fmla="val 360"/>
              <a:gd name="adj3" fmla="val -57839"/>
              <a:gd name="adj4" fmla="val -54336"/>
            </a:avLst>
          </a:prstGeom>
          <a:noFill/>
          <a:ln>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lstStyle/>
          <a:p>
            <a:pPr>
              <a:buClr>
                <a:srgbClr val="CC9900"/>
              </a:buClr>
            </a:pPr>
            <a:r>
              <a:rPr lang="zh-CN" altLang="en-US" sz="1000" dirty="0" smtClean="0">
                <a:solidFill>
                  <a:srgbClr val="000000"/>
                </a:solidFill>
                <a:latin typeface="微软雅黑" panose="020B0503020204020204" pitchFamily="34" charset="-122"/>
                <a:ea typeface="微软雅黑" panose="020B0503020204020204" pitchFamily="34" charset="-122"/>
              </a:rPr>
              <a:t>灰色区域覆盖的要素构成一个事件描述</a:t>
            </a:r>
            <a:endParaRPr lang="zh-CN" altLang="en-US" sz="1000" dirty="0" smtClean="0">
              <a:solidFill>
                <a:srgbClr val="000000"/>
              </a:solidFill>
              <a:latin typeface="微软雅黑" panose="020B0503020204020204" pitchFamily="34" charset="-122"/>
              <a:ea typeface="微软雅黑" panose="020B0503020204020204" pitchFamily="34" charset="-122"/>
            </a:endParaRPr>
          </a:p>
        </p:txBody>
      </p:sp>
      <p:sp>
        <p:nvSpPr>
          <p:cNvPr id="100" name="线形标注 1 99"/>
          <p:cNvSpPr/>
          <p:nvPr/>
        </p:nvSpPr>
        <p:spPr bwMode="auto">
          <a:xfrm>
            <a:off x="301961" y="3460332"/>
            <a:ext cx="1449888" cy="404026"/>
          </a:xfrm>
          <a:prstGeom prst="borderCallout1">
            <a:avLst>
              <a:gd name="adj1" fmla="val -1693"/>
              <a:gd name="adj2" fmla="val 48838"/>
              <a:gd name="adj3" fmla="val -46974"/>
              <a:gd name="adj4" fmla="val 36543"/>
            </a:avLst>
          </a:prstGeom>
          <a:noFill/>
          <a:ln>
            <a:solidFill>
              <a:srgbClr val="C00000"/>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ctr" anchorCtr="0" compatLnSpc="1"/>
          <a:lstStyle/>
          <a:p>
            <a:pPr>
              <a:buClr>
                <a:srgbClr val="CC9900"/>
              </a:buClr>
            </a:pPr>
            <a:r>
              <a:rPr lang="zh-CN" altLang="en-US" sz="1000" dirty="0" smtClean="0">
                <a:solidFill>
                  <a:srgbClr val="000000"/>
                </a:solidFill>
                <a:latin typeface="微软雅黑" panose="020B0503020204020204" pitchFamily="34" charset="-122"/>
                <a:ea typeface="微软雅黑" panose="020B0503020204020204" pitchFamily="34" charset="-122"/>
              </a:rPr>
              <a:t>使用时间段关系表示事件发生的时间限制</a:t>
            </a:r>
            <a:endParaRPr lang="zh-CN" altLang="en-US" sz="1000" dirty="0" smtClean="0">
              <a:solidFill>
                <a:srgbClr val="000000"/>
              </a:solidFill>
              <a:latin typeface="微软雅黑" panose="020B0503020204020204" pitchFamily="34" charset="-122"/>
              <a:ea typeface="微软雅黑" panose="020B0503020204020204" pitchFamily="34" charset="-122"/>
            </a:endParaRPr>
          </a:p>
        </p:txBody>
      </p:sp>
      <p:sp>
        <p:nvSpPr>
          <p:cNvPr id="66" name="矩形 65"/>
          <p:cNvSpPr/>
          <p:nvPr/>
        </p:nvSpPr>
        <p:spPr>
          <a:xfrm>
            <a:off x="466825" y="1188194"/>
            <a:ext cx="8398042" cy="523220"/>
          </a:xfrm>
          <a:prstGeom prst="rect">
            <a:avLst/>
          </a:prstGeom>
        </p:spPr>
        <p:txBody>
          <a:bodyPr wrap="square">
            <a:spAutoFit/>
          </a:bodyPr>
          <a:lstStyle/>
          <a:p>
            <a:r>
              <a:rPr lang="zh-CN" altLang="en-US" sz="1400" dirty="0" smtClean="0">
                <a:solidFill>
                  <a:srgbClr val="000000"/>
                </a:solidFill>
                <a:latin typeface="微软雅黑" panose="020B0503020204020204" pitchFamily="34" charset="-122"/>
                <a:ea typeface="微软雅黑" panose="020B0503020204020204" pitchFamily="34" charset="-122"/>
              </a:rPr>
              <a:t>案例描述：</a:t>
            </a:r>
            <a:r>
              <a:rPr lang="zh-CN" altLang="zh-CN" sz="1400" dirty="0" smtClean="0">
                <a:solidFill>
                  <a:srgbClr val="000000"/>
                </a:solidFill>
                <a:latin typeface="微软雅黑" panose="020B0503020204020204" pitchFamily="34" charset="-122"/>
                <a:ea typeface="微软雅黑" panose="020B0503020204020204" pitchFamily="34" charset="-122"/>
              </a:rPr>
              <a:t>某个内网</a:t>
            </a:r>
            <a:r>
              <a:rPr lang="en-US" altLang="zh-CN" sz="1400" dirty="0" smtClean="0">
                <a:solidFill>
                  <a:srgbClr val="000000"/>
                </a:solidFill>
                <a:latin typeface="微软雅黑" panose="020B0503020204020204" pitchFamily="34" charset="-122"/>
                <a:ea typeface="微软雅黑" panose="020B0503020204020204" pitchFamily="34" charset="-122"/>
              </a:rPr>
              <a:t>IP</a:t>
            </a:r>
            <a:r>
              <a:rPr lang="zh-CN" altLang="zh-CN" sz="1400" dirty="0" smtClean="0">
                <a:solidFill>
                  <a:srgbClr val="000000"/>
                </a:solidFill>
                <a:latin typeface="微软雅黑" panose="020B0503020204020204" pitchFamily="34" charset="-122"/>
                <a:ea typeface="微软雅黑" panose="020B0503020204020204" pitchFamily="34" charset="-122"/>
              </a:rPr>
              <a:t>针对这些关键设备进行密码拆解，该</a:t>
            </a:r>
            <a:r>
              <a:rPr lang="en-US" altLang="zh-CN" sz="1400" dirty="0" smtClean="0">
                <a:solidFill>
                  <a:srgbClr val="000000"/>
                </a:solidFill>
                <a:latin typeface="微软雅黑" panose="020B0503020204020204" pitchFamily="34" charset="-122"/>
                <a:ea typeface="微软雅黑" panose="020B0503020204020204" pitchFamily="34" charset="-122"/>
              </a:rPr>
              <a:t>IP</a:t>
            </a:r>
            <a:r>
              <a:rPr lang="zh-CN" altLang="en-US" sz="1400" dirty="0" smtClean="0">
                <a:solidFill>
                  <a:srgbClr val="000000"/>
                </a:solidFill>
                <a:latin typeface="微软雅黑" panose="020B0503020204020204" pitchFamily="34" charset="-122"/>
                <a:ea typeface="微软雅黑" panose="020B0503020204020204" pitchFamily="34" charset="-122"/>
              </a:rPr>
              <a:t>使用</a:t>
            </a:r>
            <a:r>
              <a:rPr lang="zh-CN" altLang="zh-CN" sz="1400" dirty="0" smtClean="0">
                <a:solidFill>
                  <a:srgbClr val="000000"/>
                </a:solidFill>
                <a:latin typeface="微软雅黑" panose="020B0503020204020204" pitchFamily="34" charset="-122"/>
                <a:ea typeface="微软雅黑" panose="020B0503020204020204" pitchFamily="34" charset="-122"/>
              </a:rPr>
              <a:t>设备的用户名每个设备尝试</a:t>
            </a:r>
            <a:r>
              <a:rPr lang="zh-CN" altLang="en-US" sz="1400" dirty="0" smtClean="0">
                <a:solidFill>
                  <a:srgbClr val="000000"/>
                </a:solidFill>
                <a:latin typeface="微软雅黑" panose="020B0503020204020204" pitchFamily="34" charset="-122"/>
                <a:ea typeface="微软雅黑" panose="020B0503020204020204" pitchFamily="34" charset="-122"/>
              </a:rPr>
              <a:t>登录</a:t>
            </a:r>
            <a:r>
              <a:rPr lang="en-US" altLang="zh-CN" sz="1400" dirty="0" smtClean="0">
                <a:solidFill>
                  <a:srgbClr val="000000"/>
                </a:solidFill>
                <a:latin typeface="微软雅黑" panose="020B0503020204020204" pitchFamily="34" charset="-122"/>
                <a:ea typeface="微软雅黑" panose="020B0503020204020204" pitchFamily="34" charset="-122"/>
              </a:rPr>
              <a:t>3</a:t>
            </a:r>
            <a:r>
              <a:rPr lang="zh-CN" altLang="zh-CN" sz="1400" dirty="0" smtClean="0">
                <a:solidFill>
                  <a:srgbClr val="000000"/>
                </a:solidFill>
                <a:latin typeface="微软雅黑" panose="020B0503020204020204" pitchFamily="34" charset="-122"/>
                <a:ea typeface="微软雅黑" panose="020B0503020204020204" pitchFamily="34" charset="-122"/>
              </a:rPr>
              <a:t>次，并没有违反公司规定</a:t>
            </a:r>
            <a:r>
              <a:rPr lang="zh-CN" altLang="en-US" sz="1400" dirty="0" smtClean="0">
                <a:solidFill>
                  <a:srgbClr val="000000"/>
                </a:solidFill>
                <a:latin typeface="微软雅黑" panose="020B0503020204020204" pitchFamily="34" charset="-122"/>
                <a:ea typeface="微软雅黑" panose="020B0503020204020204" pitchFamily="34" charset="-122"/>
              </a:rPr>
              <a:t>，</a:t>
            </a:r>
            <a:r>
              <a:rPr lang="zh-CN" altLang="zh-CN" sz="1400" dirty="0" smtClean="0">
                <a:solidFill>
                  <a:srgbClr val="000000"/>
                </a:solidFill>
                <a:latin typeface="微软雅黑" panose="020B0503020204020204" pitchFamily="34" charset="-122"/>
                <a:ea typeface="微软雅黑" panose="020B0503020204020204" pitchFamily="34" charset="-122"/>
              </a:rPr>
              <a:t>但是该</a:t>
            </a:r>
            <a:r>
              <a:rPr lang="en-US" altLang="zh-CN" sz="1400" dirty="0" smtClean="0">
                <a:solidFill>
                  <a:srgbClr val="000000"/>
                </a:solidFill>
                <a:latin typeface="微软雅黑" panose="020B0503020204020204" pitchFamily="34" charset="-122"/>
                <a:ea typeface="微软雅黑" panose="020B0503020204020204" pitchFamily="34" charset="-122"/>
              </a:rPr>
              <a:t>IP</a:t>
            </a:r>
            <a:r>
              <a:rPr lang="zh-CN" altLang="zh-CN" sz="1400" dirty="0" smtClean="0">
                <a:solidFill>
                  <a:srgbClr val="000000"/>
                </a:solidFill>
                <a:latin typeface="微软雅黑" panose="020B0503020204020204" pitchFamily="34" charset="-122"/>
                <a:ea typeface="微软雅黑" panose="020B0503020204020204" pitchFamily="34" charset="-122"/>
              </a:rPr>
              <a:t>在</a:t>
            </a:r>
            <a:r>
              <a:rPr lang="en-US" altLang="zh-CN" sz="1400" dirty="0" smtClean="0">
                <a:solidFill>
                  <a:srgbClr val="000000"/>
                </a:solidFill>
                <a:latin typeface="微软雅黑" panose="020B0503020204020204" pitchFamily="34" charset="-122"/>
                <a:ea typeface="微软雅黑" panose="020B0503020204020204" pitchFamily="34" charset="-122"/>
              </a:rPr>
              <a:t>6</a:t>
            </a:r>
            <a:r>
              <a:rPr lang="zh-CN" altLang="zh-CN" sz="1400" dirty="0" smtClean="0">
                <a:solidFill>
                  <a:srgbClr val="000000"/>
                </a:solidFill>
                <a:latin typeface="微软雅黑" panose="020B0503020204020204" pitchFamily="34" charset="-122"/>
                <a:ea typeface="微软雅黑" panose="020B0503020204020204" pitchFamily="34" charset="-122"/>
              </a:rPr>
              <a:t>小时内一共针对</a:t>
            </a:r>
            <a:r>
              <a:rPr lang="en-US" altLang="zh-CN" sz="1400" dirty="0" smtClean="0">
                <a:solidFill>
                  <a:srgbClr val="000000"/>
                </a:solidFill>
                <a:latin typeface="微软雅黑" panose="020B0503020204020204" pitchFamily="34" charset="-122"/>
                <a:ea typeface="微软雅黑" panose="020B0503020204020204" pitchFamily="34" charset="-122"/>
              </a:rPr>
              <a:t>100</a:t>
            </a:r>
            <a:r>
              <a:rPr lang="zh-CN" altLang="zh-CN" sz="1400" dirty="0" smtClean="0">
                <a:solidFill>
                  <a:srgbClr val="000000"/>
                </a:solidFill>
                <a:latin typeface="微软雅黑" panose="020B0503020204020204" pitchFamily="34" charset="-122"/>
                <a:ea typeface="微软雅黑" panose="020B0503020204020204" pitchFamily="34" charset="-122"/>
              </a:rPr>
              <a:t>台设备进行了猜解密码的尝试</a:t>
            </a:r>
            <a:r>
              <a:rPr lang="zh-CN" altLang="en-US" sz="1400" dirty="0" smtClean="0">
                <a:solidFill>
                  <a:srgbClr val="000000"/>
                </a:solidFill>
                <a:latin typeface="微软雅黑" panose="020B0503020204020204" pitchFamily="34" charset="-122"/>
                <a:ea typeface="微软雅黑" panose="020B0503020204020204" pitchFamily="34" charset="-122"/>
              </a:rPr>
              <a:t>，</a:t>
            </a:r>
            <a:r>
              <a:rPr lang="zh-CN" altLang="zh-CN" sz="1400" dirty="0" smtClean="0">
                <a:solidFill>
                  <a:srgbClr val="000000"/>
                </a:solidFill>
                <a:latin typeface="微软雅黑" panose="020B0503020204020204" pitchFamily="34" charset="-122"/>
                <a:ea typeface="微软雅黑" panose="020B0503020204020204" pitchFamily="34" charset="-122"/>
              </a:rPr>
              <a:t>这是有问题的。</a:t>
            </a:r>
            <a:endParaRPr lang="zh-CN" altLang="en-US" sz="1400" dirty="0">
              <a:solidFill>
                <a:srgbClr val="000000"/>
              </a:solidFill>
              <a:latin typeface="微软雅黑" panose="020B0503020204020204" pitchFamily="34" charset="-122"/>
              <a:ea typeface="微软雅黑" panose="020B0503020204020204" pitchFamily="34" charset="-122"/>
            </a:endParaRPr>
          </a:p>
        </p:txBody>
      </p:sp>
      <p:cxnSp>
        <p:nvCxnSpPr>
          <p:cNvPr id="94" name="直接连接符 93"/>
          <p:cNvCxnSpPr/>
          <p:nvPr/>
        </p:nvCxnSpPr>
        <p:spPr bwMode="auto">
          <a:xfrm>
            <a:off x="28878" y="1959827"/>
            <a:ext cx="9144000" cy="0"/>
          </a:xfrm>
          <a:prstGeom prst="line">
            <a:avLst/>
          </a:prstGeom>
          <a:noFill/>
          <a:ln w="15875">
            <a:solidFill>
              <a:schemeClr val="bg1">
                <a:lumMod val="65000"/>
              </a:schemeClr>
            </a:solidFill>
            <a:prstDash val="lg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1" name="AutoShape 25"/>
          <p:cNvSpPr>
            <a:spLocks noChangeArrowheads="1"/>
          </p:cNvSpPr>
          <p:nvPr/>
        </p:nvSpPr>
        <p:spPr bwMode="auto">
          <a:xfrm>
            <a:off x="5451508" y="3417254"/>
            <a:ext cx="1221793" cy="258741"/>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000" dirty="0">
                <a:solidFill>
                  <a:srgbClr val="000000"/>
                </a:solidFill>
                <a:latin typeface="微软雅黑" panose="020B0503020204020204" pitchFamily="34" charset="-122"/>
                <a:ea typeface="微软雅黑" panose="020B0503020204020204" pitchFamily="34" charset="-122"/>
              </a:rPr>
              <a:t>All </a:t>
            </a:r>
            <a:r>
              <a:rPr lang="zh-CN" altLang="en-US" sz="1000" dirty="0" smtClean="0">
                <a:solidFill>
                  <a:srgbClr val="000000"/>
                </a:solidFill>
                <a:latin typeface="微软雅黑" panose="020B0503020204020204" pitchFamily="34" charset="-122"/>
                <a:ea typeface="微软雅黑" panose="020B0503020204020204" pitchFamily="34" charset="-122"/>
              </a:rPr>
              <a:t>业务系统</a:t>
            </a:r>
            <a:endParaRPr lang="zh-CN" altLang="en-US" sz="1000" dirty="0">
              <a:solidFill>
                <a:srgbClr val="000000"/>
              </a:solidFill>
              <a:latin typeface="微软雅黑" panose="020B0503020204020204" pitchFamily="34" charset="-122"/>
              <a:ea typeface="微软雅黑" panose="020B0503020204020204" pitchFamily="34" charset="-122"/>
            </a:endParaRPr>
          </a:p>
        </p:txBody>
      </p:sp>
      <p:sp>
        <p:nvSpPr>
          <p:cNvPr id="32" name="Line 54"/>
          <p:cNvSpPr>
            <a:spLocks noChangeShapeType="1"/>
          </p:cNvSpPr>
          <p:nvPr/>
        </p:nvSpPr>
        <p:spPr bwMode="auto">
          <a:xfrm>
            <a:off x="4495800" y="3253741"/>
            <a:ext cx="891540" cy="23622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400">
              <a:solidFill>
                <a:srgbClr val="000000"/>
              </a:solidFill>
              <a:latin typeface="微软雅黑" panose="020B0503020204020204" pitchFamily="34" charset="-122"/>
              <a:ea typeface="微软雅黑" panose="020B0503020204020204" pitchFamily="34" charset="-122"/>
            </a:endParaRPr>
          </a:p>
        </p:txBody>
      </p:sp>
      <p:sp>
        <p:nvSpPr>
          <p:cNvPr id="33" name="Line 42"/>
          <p:cNvSpPr>
            <a:spLocks noChangeShapeType="1"/>
          </p:cNvSpPr>
          <p:nvPr/>
        </p:nvSpPr>
        <p:spPr bwMode="auto">
          <a:xfrm flipV="1">
            <a:off x="6690361" y="3230880"/>
            <a:ext cx="716280" cy="32766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69" name="Line 42"/>
          <p:cNvSpPr>
            <a:spLocks noChangeShapeType="1"/>
          </p:cNvSpPr>
          <p:nvPr/>
        </p:nvSpPr>
        <p:spPr bwMode="auto">
          <a:xfrm flipV="1">
            <a:off x="6644640" y="3177540"/>
            <a:ext cx="731520" cy="8382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矩形 33"/>
          <p:cNvSpPr/>
          <p:nvPr/>
        </p:nvSpPr>
        <p:spPr>
          <a:xfrm>
            <a:off x="510540" y="4165491"/>
            <a:ext cx="7574280" cy="577081"/>
          </a:xfrm>
          <a:prstGeom prst="rect">
            <a:avLst/>
          </a:prstGeom>
        </p:spPr>
        <p:txBody>
          <a:bodyPr wrap="square">
            <a:spAutoFit/>
          </a:bodyPr>
          <a:lstStyle/>
          <a:p>
            <a:r>
              <a:rPr lang="en-US" altLang="zh-CN" sz="1050" dirty="0" smtClean="0"/>
              <a:t>filter((((</a:t>
            </a:r>
            <a:r>
              <a:rPr lang="en-US" altLang="zh-CN" sz="1050" dirty="0" err="1" smtClean="0"/>
              <a:t>e.XDASTaxonomyName</a:t>
            </a:r>
            <a:r>
              <a:rPr lang="en-US" altLang="zh-CN" sz="1050" dirty="0" smtClean="0"/>
              <a:t> = "XDAS_AE_CREATE_SESSION") or (</a:t>
            </a:r>
            <a:r>
              <a:rPr lang="en-US" altLang="zh-CN" sz="1050" dirty="0" err="1" smtClean="0"/>
              <a:t>e.XDASTaxonomyName</a:t>
            </a:r>
            <a:r>
              <a:rPr lang="en-US" altLang="zh-CN" sz="1050" dirty="0" smtClean="0"/>
              <a:t> = "XDAS_AE_AUTHENTICATE_ACCOUNT")) and (((</a:t>
            </a:r>
            <a:r>
              <a:rPr lang="en-US" altLang="zh-CN" sz="1050" dirty="0" err="1" smtClean="0"/>
              <a:t>e.XDASOutcomeName</a:t>
            </a:r>
            <a:r>
              <a:rPr lang="en-US" altLang="zh-CN" sz="1050" dirty="0" smtClean="0"/>
              <a:t> = "XDAS_OUT_FAILURE") or (</a:t>
            </a:r>
            <a:r>
              <a:rPr lang="en-US" altLang="zh-CN" sz="1050" dirty="0" err="1" smtClean="0"/>
              <a:t>e.XDASOutcomeName</a:t>
            </a:r>
            <a:r>
              <a:rPr lang="en-US" altLang="zh-CN" sz="1050" dirty="0" smtClean="0"/>
              <a:t> = "XDAS_OUT_DENIAL")) or (</a:t>
            </a:r>
            <a:r>
              <a:rPr lang="en-US" altLang="zh-CN" sz="1050" dirty="0" err="1" smtClean="0"/>
              <a:t>e.XDASOutcomeName</a:t>
            </a:r>
            <a:r>
              <a:rPr lang="en-US" altLang="zh-CN" sz="1050" dirty="0" smtClean="0"/>
              <a:t> = "XDAS_OUT_INVALID_USER_CREDENTIALS")))) flow trigger(20,3600,discriminator(</a:t>
            </a:r>
            <a:r>
              <a:rPr lang="en-US" altLang="zh-CN" sz="1050" dirty="0" err="1" smtClean="0"/>
              <a:t>e.SourceIP</a:t>
            </a:r>
            <a:r>
              <a:rPr lang="en-US" altLang="zh-CN" sz="1050" dirty="0" smtClean="0"/>
              <a:t>))</a:t>
            </a:r>
            <a:endParaRPr lang="zh-CN" altLang="en-US" sz="1050" dirty="0"/>
          </a:p>
        </p:txBody>
      </p:sp>
      <p:cxnSp>
        <p:nvCxnSpPr>
          <p:cNvPr id="36" name="直接箭头连接符 35"/>
          <p:cNvCxnSpPr/>
          <p:nvPr/>
        </p:nvCxnSpPr>
        <p:spPr bwMode="auto">
          <a:xfrm>
            <a:off x="2461260" y="3329940"/>
            <a:ext cx="1363864" cy="1228100"/>
          </a:xfrm>
          <a:prstGeom prst="straightConnector1">
            <a:avLst/>
          </a:prstGeom>
          <a:noFill/>
          <a:ln>
            <a:solidFill>
              <a:schemeClr val="bg1">
                <a:lumMod val="50000"/>
              </a:schemeClr>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直接箭头连接符 36"/>
          <p:cNvCxnSpPr/>
          <p:nvPr/>
        </p:nvCxnSpPr>
        <p:spPr bwMode="auto">
          <a:xfrm>
            <a:off x="1531620" y="3230880"/>
            <a:ext cx="2551769" cy="1334140"/>
          </a:xfrm>
          <a:prstGeom prst="straightConnector1">
            <a:avLst/>
          </a:prstGeom>
          <a:noFill/>
          <a:ln>
            <a:solidFill>
              <a:schemeClr val="bg1">
                <a:lumMod val="50000"/>
              </a:schemeClr>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直接箭头连接符 38"/>
          <p:cNvCxnSpPr/>
          <p:nvPr/>
        </p:nvCxnSpPr>
        <p:spPr bwMode="auto">
          <a:xfrm flipH="1">
            <a:off x="5448300" y="3329940"/>
            <a:ext cx="2301240" cy="1264920"/>
          </a:xfrm>
          <a:prstGeom prst="straightConnector1">
            <a:avLst/>
          </a:prstGeom>
          <a:noFill/>
          <a:ln>
            <a:solidFill>
              <a:schemeClr val="bg1">
                <a:lumMod val="50000"/>
              </a:schemeClr>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直接箭头连接符 42"/>
          <p:cNvCxnSpPr/>
          <p:nvPr/>
        </p:nvCxnSpPr>
        <p:spPr bwMode="auto">
          <a:xfrm flipH="1">
            <a:off x="2948940" y="3337560"/>
            <a:ext cx="1028700" cy="1043940"/>
          </a:xfrm>
          <a:prstGeom prst="straightConnector1">
            <a:avLst/>
          </a:prstGeom>
          <a:noFill/>
          <a:ln>
            <a:solidFill>
              <a:schemeClr val="bg1">
                <a:lumMod val="50000"/>
              </a:schemeClr>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直接箭头连接符 46"/>
          <p:cNvCxnSpPr/>
          <p:nvPr/>
        </p:nvCxnSpPr>
        <p:spPr bwMode="auto">
          <a:xfrm>
            <a:off x="3977640" y="3329940"/>
            <a:ext cx="1264920" cy="1059180"/>
          </a:xfrm>
          <a:prstGeom prst="straightConnector1">
            <a:avLst/>
          </a:prstGeom>
          <a:noFill/>
          <a:ln>
            <a:solidFill>
              <a:schemeClr val="bg1">
                <a:lumMod val="50000"/>
              </a:schemeClr>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直接箭头连接符 57"/>
          <p:cNvCxnSpPr/>
          <p:nvPr/>
        </p:nvCxnSpPr>
        <p:spPr bwMode="auto">
          <a:xfrm flipH="1">
            <a:off x="2171700" y="3337560"/>
            <a:ext cx="1790700" cy="1249680"/>
          </a:xfrm>
          <a:prstGeom prst="straightConnector1">
            <a:avLst/>
          </a:prstGeom>
          <a:noFill/>
          <a:ln>
            <a:solidFill>
              <a:schemeClr val="bg1">
                <a:lumMod val="50000"/>
              </a:schemeClr>
            </a:solidFill>
            <a:tailEnd type="arrow"/>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0" name="标题 1"/>
          <p:cNvSpPr txBox="1"/>
          <p:nvPr/>
        </p:nvSpPr>
        <p:spPr>
          <a:xfrm>
            <a:off x="580947" y="-5170"/>
            <a:ext cx="6515178" cy="536001"/>
          </a:xfrm>
          <a:prstGeom prst="rect">
            <a:avLst/>
          </a:prstGeom>
        </p:spPr>
        <p:txBody>
          <a:bodyPr/>
          <a:lstStyle/>
          <a:p>
            <a:pPr eaLnBrk="0" hangingPunct="0">
              <a:defRPr/>
            </a:pPr>
            <a:r>
              <a:rPr lang="zh-CN" altLang="en-US" sz="2400" b="1" kern="0" dirty="0" smtClean="0">
                <a:solidFill>
                  <a:srgbClr val="990000"/>
                </a:solidFill>
                <a:latin typeface="微软雅黑" panose="020B0503020204020204" pitchFamily="34" charset="-122"/>
                <a:ea typeface="微软雅黑" panose="020B0503020204020204" pitchFamily="34" charset="-122"/>
              </a:rPr>
              <a:t>关联分析</a:t>
            </a:r>
            <a:r>
              <a:rPr lang="en-US" altLang="zh-CN" sz="2400" b="1" kern="0" dirty="0" smtClean="0">
                <a:solidFill>
                  <a:srgbClr val="990000"/>
                </a:solidFill>
                <a:latin typeface="微软雅黑" panose="020B0503020204020204" pitchFamily="34" charset="-122"/>
                <a:ea typeface="微软雅黑" panose="020B0503020204020204" pitchFamily="34" charset="-122"/>
              </a:rPr>
              <a:t>——</a:t>
            </a:r>
            <a:r>
              <a:rPr lang="zh-CN" altLang="en-US" sz="2400" b="1" kern="0" dirty="0" smtClean="0">
                <a:solidFill>
                  <a:srgbClr val="990000"/>
                </a:solidFill>
                <a:latin typeface="微软雅黑" panose="020B0503020204020204" pitchFamily="34" charset="-122"/>
                <a:ea typeface="微软雅黑" panose="020B0503020204020204" pitchFamily="34" charset="-122"/>
              </a:rPr>
              <a:t>关联规则举例</a:t>
            </a:r>
            <a:endParaRPr lang="zh-CN" altLang="en-US" sz="2400" b="1" kern="0" dirty="0" smtClean="0">
              <a:solidFill>
                <a:srgbClr val="990000"/>
              </a:solidFill>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Tree>
  </p:cSld>
  <p:clrMapOvr>
    <a:masterClrMapping/>
  </p:clrMapOvr>
  <p:transition advClick="0" advTm="8000">
    <p:fade thruBlk="1"/>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梯形 3"/>
          <p:cNvSpPr/>
          <p:nvPr/>
        </p:nvSpPr>
        <p:spPr bwMode="auto">
          <a:xfrm>
            <a:off x="7679654"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安全响应</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5" name="梯形 4"/>
          <p:cNvSpPr/>
          <p:nvPr/>
        </p:nvSpPr>
        <p:spPr bwMode="auto">
          <a:xfrm>
            <a:off x="4092973" y="781609"/>
            <a:ext cx="1192717" cy="205965"/>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日志采集</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6" name="梯形 5"/>
          <p:cNvSpPr/>
          <p:nvPr/>
        </p:nvSpPr>
        <p:spPr bwMode="auto">
          <a:xfrm>
            <a:off x="5281576" y="776686"/>
            <a:ext cx="1237150" cy="204923"/>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关联分析</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7" name="梯形 6"/>
          <p:cNvSpPr/>
          <p:nvPr/>
        </p:nvSpPr>
        <p:spPr bwMode="auto">
          <a:xfrm>
            <a:off x="6527526" y="776687"/>
            <a:ext cx="1121447" cy="218664"/>
          </a:xfrm>
          <a:prstGeom prst="trapezoid">
            <a:avLst/>
          </a:prstGeom>
          <a:solidFill>
            <a:srgbClr val="C00000"/>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chemeClr val="bg1"/>
                </a:solidFill>
                <a:latin typeface="微软雅黑" panose="020B0503020204020204" pitchFamily="34" charset="-122"/>
                <a:ea typeface="微软雅黑" panose="020B0503020204020204" pitchFamily="34" charset="-122"/>
              </a:rPr>
              <a:t>安全态势</a:t>
            </a:r>
            <a:endParaRPr lang="zh-CN" altLang="en-US" sz="1000" b="1" dirty="0" smtClean="0">
              <a:solidFill>
                <a:schemeClr val="bg1"/>
              </a:solidFill>
              <a:latin typeface="微软雅黑" panose="020B0503020204020204" pitchFamily="34" charset="-122"/>
              <a:ea typeface="微软雅黑" panose="020B0503020204020204" pitchFamily="34" charset="-122"/>
            </a:endParaRPr>
          </a:p>
        </p:txBody>
      </p:sp>
      <p:sp>
        <p:nvSpPr>
          <p:cNvPr id="9" name="内容占位符 2"/>
          <p:cNvSpPr txBox="1"/>
          <p:nvPr/>
        </p:nvSpPr>
        <p:spPr bwMode="auto">
          <a:xfrm>
            <a:off x="4998356" y="1155646"/>
            <a:ext cx="3777343" cy="3322691"/>
          </a:xfrm>
          <a:prstGeom prst="rect">
            <a:avLst/>
          </a:prstGeom>
          <a:noFill/>
          <a:ln w="9525">
            <a:solidFill>
              <a:schemeClr val="bg1">
                <a:lumMod val="65000"/>
              </a:schemeClr>
            </a:solidFill>
            <a:miter lim="800000"/>
          </a:ln>
        </p:spPr>
        <p:txBody>
          <a:bodyPr lIns="0" tIns="0" rIns="0" bIns="0"/>
          <a:lstStyle/>
          <a:p>
            <a:pPr marL="90170" lvl="2" eaLnBrk="0" hangingPunct="0">
              <a:lnSpc>
                <a:spcPct val="140000"/>
              </a:lnSpc>
              <a:buSzPct val="100000"/>
              <a:buFont typeface="Arial" panose="020B0604020202020204" pitchFamily="34" charset="0"/>
              <a:buChar char="•"/>
              <a:defRPr/>
            </a:pPr>
            <a:r>
              <a:rPr lang="zh-CN" altLang="en-US" sz="1400" b="1" kern="0" dirty="0" smtClean="0">
                <a:latin typeface="微软雅黑" panose="020B0503020204020204" pitchFamily="34" charset="-122"/>
                <a:ea typeface="微软雅黑" panose="020B0503020204020204" pitchFamily="34" charset="-122"/>
              </a:rPr>
              <a:t>整网安全态势：</a:t>
            </a:r>
            <a:endParaRPr lang="en-US" altLang="zh-CN" sz="1400" b="1" kern="0" dirty="0" smtClean="0">
              <a:latin typeface="微软雅黑" panose="020B0503020204020204" pitchFamily="34" charset="-122"/>
              <a:ea typeface="微软雅黑" panose="020B0503020204020204" pitchFamily="34" charset="-122"/>
            </a:endParaRPr>
          </a:p>
          <a:p>
            <a:pPr marL="547370" lvl="3" eaLnBrk="0" hangingPunct="0">
              <a:lnSpc>
                <a:spcPct val="140000"/>
              </a:lnSpc>
              <a:buSzPct val="100000"/>
              <a:defRPr/>
            </a:pPr>
            <a:r>
              <a:rPr lang="zh-CN" altLang="en-US" sz="1400" kern="0" dirty="0" smtClean="0">
                <a:latin typeface="微软雅黑" panose="020B0503020204020204" pitchFamily="34" charset="-122"/>
                <a:ea typeface="微软雅黑" panose="020B0503020204020204" pitchFamily="34" charset="-122"/>
              </a:rPr>
              <a:t>基于地理位置和关键资产的安全态势展示，通过</a:t>
            </a:r>
            <a:r>
              <a:rPr lang="zh-CN" altLang="en-US" sz="1400" kern="0" dirty="0" smtClean="0">
                <a:solidFill>
                  <a:srgbClr val="C00000"/>
                </a:solidFill>
                <a:latin typeface="微软雅黑" panose="020B0503020204020204" pitchFamily="34" charset="-122"/>
                <a:ea typeface="微软雅黑" panose="020B0503020204020204" pitchFamily="34" charset="-122"/>
              </a:rPr>
              <a:t>威胁度</a:t>
            </a:r>
            <a:r>
              <a:rPr lang="zh-CN" altLang="en-US" sz="1400" kern="0" dirty="0" smtClean="0">
                <a:latin typeface="微软雅黑" panose="020B0503020204020204" pitchFamily="34" charset="-122"/>
                <a:ea typeface="微软雅黑" panose="020B0503020204020204" pitchFamily="34" charset="-122"/>
              </a:rPr>
              <a:t>清晰直观展示存在风险的区域和资产。</a:t>
            </a:r>
            <a:endParaRPr lang="en-US" altLang="zh-CN" sz="1400" kern="0" dirty="0" smtClean="0">
              <a:latin typeface="微软雅黑" panose="020B0503020204020204" pitchFamily="34" charset="-122"/>
              <a:ea typeface="微软雅黑" panose="020B0503020204020204" pitchFamily="34" charset="-122"/>
            </a:endParaRPr>
          </a:p>
          <a:p>
            <a:pPr marL="90170" eaLnBrk="0" hangingPunct="0">
              <a:lnSpc>
                <a:spcPct val="140000"/>
              </a:lnSpc>
              <a:buSzPct val="100000"/>
              <a:buFont typeface="Arial" panose="020B0604020202020204" pitchFamily="34" charset="0"/>
              <a:buChar char="•"/>
              <a:defRPr/>
            </a:pPr>
            <a:r>
              <a:rPr lang="zh-CN" altLang="en-US" sz="1400" b="1" kern="0" dirty="0" smtClean="0">
                <a:latin typeface="微软雅黑" panose="020B0503020204020204" pitchFamily="34" charset="-122"/>
                <a:ea typeface="微软雅黑" panose="020B0503020204020204" pitchFamily="34" charset="-122"/>
              </a:rPr>
              <a:t>多维度威胁展示：</a:t>
            </a:r>
            <a:endParaRPr lang="en-US" altLang="zh-CN" sz="1400" b="1" kern="0" dirty="0" smtClean="0">
              <a:latin typeface="微软雅黑" panose="020B0503020204020204" pitchFamily="34" charset="-122"/>
              <a:ea typeface="微软雅黑" panose="020B0503020204020204" pitchFamily="34" charset="-122"/>
            </a:endParaRPr>
          </a:p>
          <a:p>
            <a:pPr marL="538480" lvl="1" indent="8255" eaLnBrk="0" hangingPunct="0">
              <a:lnSpc>
                <a:spcPct val="140000"/>
              </a:lnSpc>
              <a:buSzPct val="100000"/>
              <a:tabLst>
                <a:tab pos="537845" algn="l"/>
              </a:tabLst>
              <a:defRPr/>
            </a:pPr>
            <a:r>
              <a:rPr lang="zh-CN" altLang="en-US" sz="1400" kern="0" dirty="0" smtClean="0">
                <a:latin typeface="微软雅黑" panose="020B0503020204020204" pitchFamily="34" charset="-122"/>
                <a:ea typeface="微软雅黑" panose="020B0503020204020204" pitchFamily="34" charset="-122"/>
              </a:rPr>
              <a:t>基于拓扑展示</a:t>
            </a:r>
            <a:r>
              <a:rPr lang="zh-CN" altLang="en-US" sz="1400" kern="0" dirty="0" smtClean="0">
                <a:solidFill>
                  <a:srgbClr val="C00000"/>
                </a:solidFill>
                <a:latin typeface="微软雅黑" panose="020B0503020204020204" pitchFamily="34" charset="-122"/>
                <a:ea typeface="微软雅黑" panose="020B0503020204020204" pitchFamily="34" charset="-122"/>
              </a:rPr>
              <a:t>威胁源</a:t>
            </a:r>
            <a:r>
              <a:rPr lang="zh-CN" altLang="en-US" sz="1400" kern="0" dirty="0" smtClean="0">
                <a:latin typeface="微软雅黑" panose="020B0503020204020204" pitchFamily="34" charset="-122"/>
                <a:ea typeface="微软雅黑" panose="020B0503020204020204" pitchFamily="34" charset="-122"/>
              </a:rPr>
              <a:t>及</a:t>
            </a:r>
            <a:r>
              <a:rPr lang="zh-CN" altLang="en-US" sz="1400" kern="0" dirty="0" smtClean="0">
                <a:solidFill>
                  <a:srgbClr val="C00000"/>
                </a:solidFill>
                <a:latin typeface="微软雅黑" panose="020B0503020204020204" pitchFamily="34" charset="-122"/>
                <a:ea typeface="微软雅黑" panose="020B0503020204020204" pitchFamily="34" charset="-122"/>
              </a:rPr>
              <a:t>攻击路线</a:t>
            </a:r>
            <a:r>
              <a:rPr lang="zh-CN" altLang="en-US" sz="1400" kern="0" dirty="0" smtClean="0">
                <a:latin typeface="微软雅黑" panose="020B0503020204020204" pitchFamily="34" charset="-122"/>
                <a:ea typeface="微软雅黑" panose="020B0503020204020204" pitchFamily="34" charset="-122"/>
              </a:rPr>
              <a:t>；</a:t>
            </a:r>
            <a:endParaRPr lang="en-US" altLang="zh-CN" sz="1400" kern="0" dirty="0" smtClean="0">
              <a:solidFill>
                <a:srgbClr val="C00000"/>
              </a:solidFill>
              <a:latin typeface="微软雅黑" panose="020B0503020204020204" pitchFamily="34" charset="-122"/>
              <a:ea typeface="微软雅黑" panose="020B0503020204020204" pitchFamily="34" charset="-122"/>
            </a:endParaRPr>
          </a:p>
          <a:p>
            <a:pPr marL="538480" lvl="1" indent="8255" eaLnBrk="0" hangingPunct="0">
              <a:lnSpc>
                <a:spcPct val="140000"/>
              </a:lnSpc>
              <a:buSzPct val="100000"/>
              <a:tabLst>
                <a:tab pos="537845" algn="l"/>
              </a:tabLst>
              <a:defRPr/>
            </a:pPr>
            <a:r>
              <a:rPr lang="en-US" altLang="zh-CN" sz="1400" kern="0" dirty="0" smtClean="0">
                <a:solidFill>
                  <a:schemeClr val="dk1"/>
                </a:solidFill>
                <a:latin typeface="微软雅黑" panose="020B0503020204020204" pitchFamily="34" charset="-122"/>
                <a:ea typeface="微软雅黑" panose="020B0503020204020204" pitchFamily="34" charset="-122"/>
              </a:rPr>
              <a:t>TOP 10</a:t>
            </a:r>
            <a:r>
              <a:rPr lang="zh-CN" altLang="en-US" sz="1400" kern="0" dirty="0" smtClean="0">
                <a:solidFill>
                  <a:schemeClr val="dk1"/>
                </a:solidFill>
                <a:latin typeface="微软雅黑" panose="020B0503020204020204" pitchFamily="34" charset="-122"/>
                <a:ea typeface="微软雅黑" panose="020B0503020204020204" pitchFamily="34" charset="-122"/>
              </a:rPr>
              <a:t>高位资产、</a:t>
            </a:r>
            <a:r>
              <a:rPr lang="en-US" altLang="zh-CN" sz="1400" kern="0" dirty="0" smtClean="0">
                <a:solidFill>
                  <a:schemeClr val="dk1"/>
                </a:solidFill>
                <a:latin typeface="微软雅黑" panose="020B0503020204020204" pitchFamily="34" charset="-122"/>
                <a:ea typeface="微软雅黑" panose="020B0503020204020204" pitchFamily="34" charset="-122"/>
              </a:rPr>
              <a:t>TOPN </a:t>
            </a:r>
            <a:r>
              <a:rPr lang="zh-CN" altLang="en-US" sz="1400" kern="0" dirty="0" smtClean="0">
                <a:solidFill>
                  <a:schemeClr val="dk1"/>
                </a:solidFill>
                <a:latin typeface="微软雅黑" panose="020B0503020204020204" pitchFamily="34" charset="-122"/>
                <a:ea typeface="微软雅黑" panose="020B0503020204020204" pitchFamily="34" charset="-122"/>
              </a:rPr>
              <a:t>告警、</a:t>
            </a:r>
            <a:r>
              <a:rPr lang="en-US" altLang="zh-CN" sz="1400" kern="0" dirty="0" smtClean="0">
                <a:solidFill>
                  <a:schemeClr val="dk1"/>
                </a:solidFill>
                <a:latin typeface="微软雅黑" panose="020B0503020204020204" pitchFamily="34" charset="-122"/>
                <a:ea typeface="微软雅黑" panose="020B0503020204020204" pitchFamily="34" charset="-122"/>
              </a:rPr>
              <a:t>TOPN </a:t>
            </a:r>
            <a:r>
              <a:rPr lang="zh-CN" altLang="en-US" sz="1400" kern="0" dirty="0" smtClean="0">
                <a:solidFill>
                  <a:schemeClr val="dk1"/>
                </a:solidFill>
                <a:latin typeface="微软雅黑" panose="020B0503020204020204" pitchFamily="34" charset="-122"/>
                <a:ea typeface="微软雅黑" panose="020B0503020204020204" pitchFamily="34" charset="-122"/>
              </a:rPr>
              <a:t>设备阻断等。</a:t>
            </a:r>
            <a:endParaRPr lang="en-US" altLang="zh-CN" sz="1400" kern="0" dirty="0" smtClean="0">
              <a:solidFill>
                <a:srgbClr val="C00000"/>
              </a:solidFill>
              <a:latin typeface="微软雅黑" panose="020B0503020204020204" pitchFamily="34" charset="-122"/>
              <a:ea typeface="微软雅黑" panose="020B0503020204020204" pitchFamily="34" charset="-122"/>
            </a:endParaRPr>
          </a:p>
          <a:p>
            <a:pPr marL="90170" eaLnBrk="0" hangingPunct="0">
              <a:lnSpc>
                <a:spcPct val="140000"/>
              </a:lnSpc>
              <a:buSzPct val="100000"/>
              <a:buFont typeface="Arial" panose="020B0604020202020204" pitchFamily="34" charset="0"/>
              <a:buChar char="•"/>
              <a:defRPr/>
            </a:pPr>
            <a:r>
              <a:rPr lang="zh-CN" altLang="en-US" sz="1400" b="1" kern="0" dirty="0" smtClean="0">
                <a:latin typeface="微软雅黑" panose="020B0503020204020204" pitchFamily="34" charset="-122"/>
                <a:ea typeface="微软雅黑" panose="020B0503020204020204" pitchFamily="34" charset="-122"/>
              </a:rPr>
              <a:t>实时安全事件列表：</a:t>
            </a:r>
            <a:endParaRPr lang="en-US" altLang="zh-CN" sz="1400" b="1" kern="0" dirty="0" smtClean="0">
              <a:latin typeface="微软雅黑" panose="020B0503020204020204" pitchFamily="34" charset="-122"/>
              <a:ea typeface="微软雅黑" panose="020B0503020204020204" pitchFamily="34" charset="-122"/>
            </a:endParaRPr>
          </a:p>
          <a:p>
            <a:pPr marL="547370" lvl="1" eaLnBrk="0" hangingPunct="0">
              <a:lnSpc>
                <a:spcPct val="140000"/>
              </a:lnSpc>
              <a:buSzPct val="100000"/>
              <a:defRPr/>
            </a:pPr>
            <a:r>
              <a:rPr lang="zh-CN" altLang="en-US" sz="1400" kern="0" dirty="0" smtClean="0">
                <a:latin typeface="微软雅黑" panose="020B0503020204020204" pitchFamily="34" charset="-122"/>
                <a:ea typeface="微软雅黑" panose="020B0503020204020204" pitchFamily="34" charset="-122"/>
              </a:rPr>
              <a:t>安全</a:t>
            </a:r>
            <a:r>
              <a:rPr lang="zh-CN" altLang="en-US" sz="1400" kern="0" dirty="0" smtClean="0">
                <a:solidFill>
                  <a:srgbClr val="C00000"/>
                </a:solidFill>
                <a:latin typeface="微软雅黑" panose="020B0503020204020204" pitchFamily="34" charset="-122"/>
                <a:ea typeface="微软雅黑" panose="020B0503020204020204" pitchFamily="34" charset="-122"/>
              </a:rPr>
              <a:t>事件分级</a:t>
            </a:r>
            <a:r>
              <a:rPr lang="zh-CN" altLang="en-US" sz="1400" kern="0" dirty="0" smtClean="0">
                <a:latin typeface="微软雅黑" panose="020B0503020204020204" pitchFamily="34" charset="-122"/>
                <a:ea typeface="微软雅黑" panose="020B0503020204020204" pitchFamily="34" charset="-122"/>
              </a:rPr>
              <a:t>，安全事件的处理状态等详情展示。</a:t>
            </a:r>
            <a:endParaRPr lang="en-US" altLang="zh-CN" sz="1400" kern="0" dirty="0" smtClean="0">
              <a:latin typeface="微软雅黑" panose="020B0503020204020204" pitchFamily="34" charset="-122"/>
              <a:ea typeface="微软雅黑" panose="020B0503020204020204" pitchFamily="34" charset="-122"/>
            </a:endParaRPr>
          </a:p>
        </p:txBody>
      </p:sp>
      <p:pic>
        <p:nvPicPr>
          <p:cNvPr id="10" name="Picture 2" descr="D:\1.0 解决方案\智慧园区201307\场景规划\安全协同 appware\产品组件材料\安全态势感知低保真1227\Dashboard20131223\首页_files\u138_normal.png"/>
          <p:cNvPicPr>
            <a:picLocks noChangeAspect="1" noChangeArrowheads="1"/>
          </p:cNvPicPr>
          <p:nvPr/>
        </p:nvPicPr>
        <p:blipFill>
          <a:blip r:embed="rId1" cstate="print"/>
          <a:srcRect/>
          <a:stretch>
            <a:fillRect/>
          </a:stretch>
        </p:blipFill>
        <p:spPr bwMode="auto">
          <a:xfrm>
            <a:off x="1017550" y="1191569"/>
            <a:ext cx="3356746" cy="1691271"/>
          </a:xfrm>
          <a:prstGeom prst="rect">
            <a:avLst/>
          </a:prstGeom>
          <a:noFill/>
        </p:spPr>
      </p:pic>
      <p:pic>
        <p:nvPicPr>
          <p:cNvPr id="2052" name="Picture 4" descr="D:\1.0 解决方案\智慧园区201307\场景规划\安全协同 appware\产品组件材料\安全态势感知低保真1227\Dashboard20131223\首页_files\u50_normal.png"/>
          <p:cNvPicPr>
            <a:picLocks noChangeAspect="1" noChangeArrowheads="1"/>
          </p:cNvPicPr>
          <p:nvPr/>
        </p:nvPicPr>
        <p:blipFill>
          <a:blip r:embed="rId2" cstate="print"/>
          <a:srcRect/>
          <a:stretch>
            <a:fillRect/>
          </a:stretch>
        </p:blipFill>
        <p:spPr bwMode="auto">
          <a:xfrm>
            <a:off x="766641" y="2910446"/>
            <a:ext cx="3644728" cy="1689828"/>
          </a:xfrm>
          <a:prstGeom prst="rect">
            <a:avLst/>
          </a:prstGeom>
          <a:noFill/>
        </p:spPr>
      </p:pic>
      <p:sp>
        <p:nvSpPr>
          <p:cNvPr id="13" name="TextBox 12"/>
          <p:cNvSpPr txBox="1"/>
          <p:nvPr/>
        </p:nvSpPr>
        <p:spPr>
          <a:xfrm>
            <a:off x="617838" y="1168400"/>
            <a:ext cx="370703" cy="1107996"/>
          </a:xfrm>
          <a:prstGeom prst="rect">
            <a:avLst/>
          </a:prstGeom>
          <a:noFill/>
        </p:spPr>
        <p:txBody>
          <a:bodyPr wrap="square" rtlCol="0">
            <a:spAutoFit/>
          </a:bodyPr>
          <a:lstStyle/>
          <a:p>
            <a:r>
              <a:rPr lang="zh-CN" altLang="en-US" sz="1100" dirty="0" smtClean="0">
                <a:latin typeface="微软雅黑" panose="020B0503020204020204" pitchFamily="34" charset="-122"/>
                <a:ea typeface="微软雅黑" panose="020B0503020204020204" pitchFamily="34" charset="-122"/>
              </a:rPr>
              <a:t>整网安全态势</a:t>
            </a:r>
            <a:endParaRPr lang="zh-CN" altLang="en-US" sz="1100" dirty="0">
              <a:latin typeface="微软雅黑" panose="020B0503020204020204" pitchFamily="34" charset="-122"/>
              <a:ea typeface="微软雅黑" panose="020B0503020204020204" pitchFamily="34" charset="-122"/>
            </a:endParaRPr>
          </a:p>
        </p:txBody>
      </p:sp>
      <p:sp>
        <p:nvSpPr>
          <p:cNvPr id="14" name="TextBox 13"/>
          <p:cNvSpPr txBox="1"/>
          <p:nvPr/>
        </p:nvSpPr>
        <p:spPr>
          <a:xfrm>
            <a:off x="617838" y="2576032"/>
            <a:ext cx="370703" cy="1954381"/>
          </a:xfrm>
          <a:prstGeom prst="rect">
            <a:avLst/>
          </a:prstGeom>
          <a:noFill/>
        </p:spPr>
        <p:txBody>
          <a:bodyPr wrap="square" rtlCol="0">
            <a:spAutoFit/>
          </a:bodyPr>
          <a:lstStyle/>
          <a:p>
            <a:r>
              <a:rPr lang="zh-CN" altLang="en-US" sz="1100" dirty="0" smtClean="0">
                <a:latin typeface="微软雅黑" panose="020B0503020204020204" pitchFamily="34" charset="-122"/>
                <a:ea typeface="微软雅黑" panose="020B0503020204020204" pitchFamily="34" charset="-122"/>
              </a:rPr>
              <a:t>某区域关键资产安全态势</a:t>
            </a:r>
            <a:endParaRPr lang="zh-CN" altLang="en-US" sz="1100" dirty="0">
              <a:latin typeface="微软雅黑" panose="020B0503020204020204" pitchFamily="34" charset="-122"/>
              <a:ea typeface="微软雅黑" panose="020B0503020204020204" pitchFamily="34" charset="-122"/>
            </a:endParaRPr>
          </a:p>
        </p:txBody>
      </p:sp>
      <p:sp>
        <p:nvSpPr>
          <p:cNvPr id="15" name="标题 1"/>
          <p:cNvSpPr txBox="1"/>
          <p:nvPr/>
        </p:nvSpPr>
        <p:spPr>
          <a:xfrm>
            <a:off x="580947" y="-5170"/>
            <a:ext cx="6515178" cy="536001"/>
          </a:xfrm>
          <a:prstGeom prst="rect">
            <a:avLst/>
          </a:prstGeom>
        </p:spPr>
        <p:txBody>
          <a:bodyPr/>
          <a:lstStyle/>
          <a:p>
            <a:pPr eaLnBrk="0" hangingPunct="0">
              <a:defRPr/>
            </a:pP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安全态势</a:t>
            </a:r>
            <a:r>
              <a:rPr lang="en-US" altLang="zh-CN" sz="2400" b="1" kern="0" dirty="0" smtClean="0">
                <a:solidFill>
                  <a:srgbClr val="990000"/>
                </a:solidFill>
                <a:latin typeface="微软雅黑" panose="020B0503020204020204" pitchFamily="34" charset="-122"/>
                <a:ea typeface="微软雅黑" panose="020B0503020204020204" pitchFamily="34" charset="-122"/>
                <a:cs typeface="+mj-cs"/>
              </a:rPr>
              <a:t>——</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多维度安全展示</a:t>
            </a:r>
            <a:endParaRPr lang="zh-CN" altLang="en-US" sz="2400" b="1" kern="0" dirty="0" smtClean="0">
              <a:solidFill>
                <a:srgbClr val="990000"/>
              </a:solidFill>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Tree>
  </p:cSld>
  <p:clrMapOvr>
    <a:masterClrMapping/>
  </p:clrMapOvr>
  <p:transition advClick="0" advTm="8000">
    <p:fade thruBlk="1"/>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梯形 3"/>
          <p:cNvSpPr/>
          <p:nvPr/>
        </p:nvSpPr>
        <p:spPr bwMode="auto">
          <a:xfrm>
            <a:off x="7666954"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安全响应</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5" name="梯形 4"/>
          <p:cNvSpPr/>
          <p:nvPr/>
        </p:nvSpPr>
        <p:spPr bwMode="auto">
          <a:xfrm>
            <a:off x="4080273" y="781609"/>
            <a:ext cx="1192717" cy="205965"/>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日志采集</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6" name="梯形 5"/>
          <p:cNvSpPr/>
          <p:nvPr/>
        </p:nvSpPr>
        <p:spPr bwMode="auto">
          <a:xfrm>
            <a:off x="5268876" y="776686"/>
            <a:ext cx="1237150" cy="204923"/>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关联分析</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7" name="梯形 6"/>
          <p:cNvSpPr/>
          <p:nvPr/>
        </p:nvSpPr>
        <p:spPr bwMode="auto">
          <a:xfrm>
            <a:off x="6514826" y="776687"/>
            <a:ext cx="1121447" cy="218664"/>
          </a:xfrm>
          <a:prstGeom prst="trapezoid">
            <a:avLst/>
          </a:prstGeom>
          <a:solidFill>
            <a:srgbClr val="C00000"/>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chemeClr val="bg1"/>
                </a:solidFill>
                <a:latin typeface="微软雅黑" panose="020B0503020204020204" pitchFamily="34" charset="-122"/>
                <a:ea typeface="微软雅黑" panose="020B0503020204020204" pitchFamily="34" charset="-122"/>
              </a:rPr>
              <a:t>安全态势</a:t>
            </a:r>
            <a:endParaRPr lang="zh-CN" altLang="en-US" sz="1000" b="1" dirty="0" smtClean="0">
              <a:solidFill>
                <a:schemeClr val="bg1"/>
              </a:solidFill>
              <a:latin typeface="微软雅黑" panose="020B0503020204020204" pitchFamily="34" charset="-122"/>
              <a:ea typeface="微软雅黑" panose="020B0503020204020204" pitchFamily="34" charset="-122"/>
            </a:endParaRPr>
          </a:p>
        </p:txBody>
      </p:sp>
      <p:sp>
        <p:nvSpPr>
          <p:cNvPr id="13" name="矩形 12"/>
          <p:cNvSpPr/>
          <p:nvPr/>
        </p:nvSpPr>
        <p:spPr>
          <a:xfrm>
            <a:off x="5130800" y="1061981"/>
            <a:ext cx="3644900" cy="3462486"/>
          </a:xfrm>
          <a:prstGeom prst="rect">
            <a:avLst/>
          </a:prstGeom>
          <a:ln>
            <a:solidFill>
              <a:schemeClr val="bg1">
                <a:lumMod val="65000"/>
              </a:schemeClr>
            </a:solidFill>
          </a:ln>
        </p:spPr>
        <p:txBody>
          <a:bodyPr wrap="square">
            <a:spAutoFit/>
          </a:bodyPr>
          <a:lstStyle/>
          <a:p>
            <a:pPr fontAlgn="auto">
              <a:spcBef>
                <a:spcPts val="600"/>
              </a:spcBef>
              <a:spcAft>
                <a:spcPts val="0"/>
              </a:spcAft>
              <a:buFont typeface="Arial" panose="020B0604020202020204" pitchFamily="34" charset="0"/>
              <a:buChar char="•"/>
              <a:defRPr/>
            </a:pPr>
            <a:r>
              <a:rPr lang="zh-CN" altLang="en-US" sz="1400" b="1" kern="0" dirty="0" smtClean="0">
                <a:latin typeface="微软雅黑" panose="020B0503020204020204" pitchFamily="34" charset="-122"/>
                <a:ea typeface="微软雅黑" panose="020B0503020204020204" pitchFamily="34" charset="-122"/>
              </a:rPr>
              <a:t>威胁度定义</a:t>
            </a:r>
            <a:endParaRPr lang="en-US" altLang="zh-CN" sz="1400" b="1" kern="0" dirty="0" smtClean="0">
              <a:latin typeface="微软雅黑" panose="020B0503020204020204" pitchFamily="34" charset="-122"/>
              <a:ea typeface="微软雅黑" panose="020B0503020204020204" pitchFamily="34" charset="-122"/>
            </a:endParaRPr>
          </a:p>
          <a:p>
            <a:pPr lvl="1" fontAlgn="auto">
              <a:spcBef>
                <a:spcPts val="600"/>
              </a:spcBef>
              <a:spcAft>
                <a:spcPts val="0"/>
              </a:spcAft>
              <a:defRPr/>
            </a:pPr>
            <a:r>
              <a:rPr lang="zh-CN" altLang="en-US" sz="1400" kern="0" dirty="0" smtClean="0">
                <a:latin typeface="微软雅黑" panose="020B0503020204020204" pitchFamily="34" charset="-122"/>
                <a:ea typeface="微软雅黑" panose="020B0503020204020204" pitchFamily="34" charset="-122"/>
              </a:rPr>
              <a:t>某资产受攻击的严重程度，百分制表示，分值越高说明受威胁程度越高</a:t>
            </a:r>
            <a:endParaRPr lang="en-US" altLang="zh-CN" sz="1400" kern="0" dirty="0" smtClean="0">
              <a:latin typeface="微软雅黑" panose="020B0503020204020204" pitchFamily="34" charset="-122"/>
              <a:ea typeface="微软雅黑" panose="020B0503020204020204" pitchFamily="34" charset="-122"/>
            </a:endParaRPr>
          </a:p>
          <a:p>
            <a:pPr fontAlgn="auto">
              <a:spcBef>
                <a:spcPts val="600"/>
              </a:spcBef>
              <a:spcAft>
                <a:spcPts val="0"/>
              </a:spcAft>
              <a:buFont typeface="Arial" panose="020B0604020202020204" pitchFamily="34" charset="0"/>
              <a:buChar char="•"/>
              <a:defRPr/>
            </a:pPr>
            <a:r>
              <a:rPr lang="zh-CN" altLang="en-US" sz="1400" b="1" kern="0" dirty="0" smtClean="0">
                <a:latin typeface="微软雅黑" panose="020B0503020204020204" pitchFamily="34" charset="-122"/>
                <a:ea typeface="微软雅黑" panose="020B0503020204020204" pitchFamily="34" charset="-122"/>
              </a:rPr>
              <a:t>威胁度评估的要素：</a:t>
            </a:r>
            <a:r>
              <a:rPr lang="zh-CN" altLang="en-US" sz="1400" kern="0" dirty="0" smtClean="0">
                <a:latin typeface="微软雅黑" panose="020B0503020204020204" pitchFamily="34" charset="-122"/>
                <a:ea typeface="微软雅黑" panose="020B0503020204020204" pitchFamily="34" charset="-122"/>
              </a:rPr>
              <a:t>资产价值、事件级别和事件次数</a:t>
            </a:r>
            <a:endParaRPr lang="en-US" altLang="zh-CN" sz="1400" kern="0" dirty="0" smtClean="0">
              <a:latin typeface="微软雅黑" panose="020B0503020204020204" pitchFamily="34" charset="-122"/>
              <a:ea typeface="微软雅黑" panose="020B0503020204020204" pitchFamily="34" charset="-122"/>
            </a:endParaRPr>
          </a:p>
          <a:p>
            <a:pPr marL="627380" lvl="1" indent="-171450" fontAlgn="auto">
              <a:spcBef>
                <a:spcPts val="600"/>
              </a:spcBef>
              <a:spcAft>
                <a:spcPts val="0"/>
              </a:spcAft>
              <a:buFont typeface="Wingdings" panose="05000000000000000000" pitchFamily="2" charset="2"/>
              <a:buChar char="l"/>
              <a:defRPr/>
            </a:pPr>
            <a:r>
              <a:rPr lang="zh-CN" altLang="en-US" sz="1200" kern="0" dirty="0" smtClean="0">
                <a:latin typeface="微软雅黑" panose="020B0503020204020204" pitchFamily="34" charset="-122"/>
                <a:ea typeface="微软雅黑" panose="020B0503020204020204" pitchFamily="34" charset="-122"/>
              </a:rPr>
              <a:t>资产价值：资产重要性，用户可以在</a:t>
            </a:r>
            <a:r>
              <a:rPr lang="en-US" altLang="zh-CN" sz="1200" kern="0" dirty="0" smtClean="0">
                <a:latin typeface="微软雅黑" panose="020B0503020204020204" pitchFamily="34" charset="-122"/>
                <a:ea typeface="微软雅黑" panose="020B0503020204020204" pitchFamily="34" charset="-122"/>
              </a:rPr>
              <a:t>Controller</a:t>
            </a:r>
            <a:r>
              <a:rPr lang="zh-CN" altLang="en-US" sz="1200" kern="0" dirty="0" smtClean="0">
                <a:latin typeface="微软雅黑" panose="020B0503020204020204" pitchFamily="34" charset="-122"/>
                <a:ea typeface="微软雅黑" panose="020B0503020204020204" pitchFamily="34" charset="-122"/>
              </a:rPr>
              <a:t>“资产管理”中对资产价值进行配置</a:t>
            </a:r>
            <a:endParaRPr lang="en-US" altLang="zh-CN" sz="1200" kern="0" dirty="0" smtClean="0">
              <a:latin typeface="微软雅黑" panose="020B0503020204020204" pitchFamily="34" charset="-122"/>
              <a:ea typeface="微软雅黑" panose="020B0503020204020204" pitchFamily="34" charset="-122"/>
            </a:endParaRPr>
          </a:p>
          <a:p>
            <a:pPr marL="627380" lvl="1" indent="-171450" fontAlgn="auto">
              <a:spcBef>
                <a:spcPts val="600"/>
              </a:spcBef>
              <a:spcAft>
                <a:spcPts val="0"/>
              </a:spcAft>
              <a:buFont typeface="Wingdings" panose="05000000000000000000" pitchFamily="2" charset="2"/>
              <a:buChar char="l"/>
              <a:defRPr/>
            </a:pPr>
            <a:r>
              <a:rPr lang="zh-CN" altLang="en-US" sz="1200" kern="0" dirty="0" smtClean="0">
                <a:latin typeface="微软雅黑" panose="020B0503020204020204" pitchFamily="34" charset="-122"/>
                <a:ea typeface="微软雅黑" panose="020B0503020204020204" pitchFamily="34" charset="-122"/>
              </a:rPr>
              <a:t>事件级别：根据安全事件严重程度设定级别，共有</a:t>
            </a:r>
            <a:r>
              <a:rPr lang="en-US" altLang="zh-CN" sz="1200" kern="0" dirty="0" smtClean="0">
                <a:latin typeface="微软雅黑" panose="020B0503020204020204" pitchFamily="34" charset="-122"/>
                <a:ea typeface="微软雅黑" panose="020B0503020204020204" pitchFamily="34" charset="-122"/>
              </a:rPr>
              <a:t>5</a:t>
            </a:r>
            <a:r>
              <a:rPr lang="zh-CN" altLang="en-US" sz="1200" kern="0" dirty="0" smtClean="0">
                <a:latin typeface="微软雅黑" panose="020B0503020204020204" pitchFamily="34" charset="-122"/>
                <a:ea typeface="微软雅黑" panose="020B0503020204020204" pitchFamily="34" charset="-122"/>
              </a:rPr>
              <a:t>个级别</a:t>
            </a:r>
            <a:endParaRPr lang="en-US" altLang="zh-CN" sz="1200" kern="0" dirty="0" smtClean="0">
              <a:latin typeface="微软雅黑" panose="020B0503020204020204" pitchFamily="34" charset="-122"/>
              <a:ea typeface="微软雅黑" panose="020B0503020204020204" pitchFamily="34" charset="-122"/>
            </a:endParaRPr>
          </a:p>
          <a:p>
            <a:pPr marL="627380" lvl="1" indent="-171450" fontAlgn="auto">
              <a:spcBef>
                <a:spcPts val="600"/>
              </a:spcBef>
              <a:spcAft>
                <a:spcPts val="0"/>
              </a:spcAft>
              <a:buFont typeface="Wingdings" panose="05000000000000000000" pitchFamily="2" charset="2"/>
              <a:buChar char="l"/>
              <a:defRPr/>
            </a:pPr>
            <a:r>
              <a:rPr lang="zh-CN" altLang="en-US" sz="1200" kern="0" dirty="0" smtClean="0">
                <a:latin typeface="微软雅黑" panose="020B0503020204020204" pitchFamily="34" charset="-122"/>
                <a:ea typeface="微软雅黑" panose="020B0503020204020204" pitchFamily="34" charset="-122"/>
              </a:rPr>
              <a:t>事件次数：某资产发生的安全事件次数</a:t>
            </a:r>
            <a:endParaRPr lang="en-US" altLang="zh-CN" sz="1400" kern="0" dirty="0" smtClean="0">
              <a:latin typeface="微软雅黑" panose="020B0503020204020204" pitchFamily="34" charset="-122"/>
              <a:ea typeface="微软雅黑" panose="020B0503020204020204" pitchFamily="34" charset="-122"/>
            </a:endParaRPr>
          </a:p>
          <a:p>
            <a:pPr fontAlgn="auto">
              <a:spcBef>
                <a:spcPts val="600"/>
              </a:spcBef>
              <a:spcAft>
                <a:spcPts val="0"/>
              </a:spcAft>
              <a:buFont typeface="Arial" panose="020B0604020202020204" pitchFamily="34" charset="0"/>
              <a:buChar char="•"/>
              <a:defRPr/>
            </a:pPr>
            <a:r>
              <a:rPr lang="zh-CN" altLang="en-US" sz="1400" b="1" kern="0" dirty="0" smtClean="0">
                <a:latin typeface="微软雅黑" panose="020B0503020204020204" pitchFamily="34" charset="-122"/>
                <a:ea typeface="微软雅黑" panose="020B0503020204020204" pitchFamily="34" charset="-122"/>
              </a:rPr>
              <a:t>威胁等级</a:t>
            </a:r>
            <a:endParaRPr lang="en-US" altLang="zh-CN" sz="1400" b="1" kern="0" dirty="0" smtClean="0">
              <a:latin typeface="微软雅黑" panose="020B0503020204020204" pitchFamily="34" charset="-122"/>
              <a:ea typeface="微软雅黑" panose="020B0503020204020204" pitchFamily="34" charset="-122"/>
            </a:endParaRPr>
          </a:p>
          <a:p>
            <a:pPr lvl="1" fontAlgn="auto">
              <a:spcBef>
                <a:spcPts val="600"/>
              </a:spcBef>
              <a:spcAft>
                <a:spcPts val="0"/>
              </a:spcAft>
              <a:defRPr/>
            </a:pPr>
            <a:r>
              <a:rPr lang="zh-CN" altLang="en-US" sz="1400" kern="0" dirty="0" smtClean="0">
                <a:latin typeface="微软雅黑" panose="020B0503020204020204" pitchFamily="34" charset="-122"/>
                <a:ea typeface="微软雅黑" panose="020B0503020204020204" pitchFamily="34" charset="-122"/>
              </a:rPr>
              <a:t>根据威胁度范围，共有</a:t>
            </a:r>
            <a:r>
              <a:rPr lang="en-US" altLang="zh-CN" sz="1400" kern="0" dirty="0" smtClean="0">
                <a:latin typeface="微软雅黑" panose="020B0503020204020204" pitchFamily="34" charset="-122"/>
                <a:ea typeface="微软雅黑" panose="020B0503020204020204" pitchFamily="34" charset="-122"/>
              </a:rPr>
              <a:t>5</a:t>
            </a:r>
            <a:r>
              <a:rPr lang="zh-CN" altLang="en-US" sz="1400" kern="0" dirty="0" smtClean="0">
                <a:latin typeface="微软雅黑" panose="020B0503020204020204" pitchFamily="34" charset="-122"/>
                <a:ea typeface="微软雅黑" panose="020B0503020204020204" pitchFamily="34" charset="-122"/>
              </a:rPr>
              <a:t>个等级，并使用</a:t>
            </a:r>
            <a:r>
              <a:rPr lang="en-US" altLang="zh-CN" sz="1400" kern="0" dirty="0" smtClean="0">
                <a:latin typeface="微软雅黑" panose="020B0503020204020204" pitchFamily="34" charset="-122"/>
                <a:ea typeface="微软雅黑" panose="020B0503020204020204" pitchFamily="34" charset="-122"/>
              </a:rPr>
              <a:t>5</a:t>
            </a:r>
            <a:r>
              <a:rPr lang="zh-CN" altLang="en-US" sz="1400" kern="0" dirty="0" smtClean="0">
                <a:latin typeface="微软雅黑" panose="020B0503020204020204" pitchFamily="34" charset="-122"/>
                <a:ea typeface="微软雅黑" panose="020B0503020204020204" pitchFamily="34" charset="-122"/>
              </a:rPr>
              <a:t>个不同颜色展示</a:t>
            </a:r>
            <a:endParaRPr lang="en-US" altLang="zh-CN" sz="1400" kern="0" dirty="0" smtClean="0">
              <a:latin typeface="微软雅黑" panose="020B0503020204020204" pitchFamily="34" charset="-122"/>
              <a:ea typeface="微软雅黑" panose="020B0503020204020204" pitchFamily="34" charset="-122"/>
            </a:endParaRPr>
          </a:p>
        </p:txBody>
      </p:sp>
      <p:sp>
        <p:nvSpPr>
          <p:cNvPr id="25" name="标题 1"/>
          <p:cNvSpPr txBox="1"/>
          <p:nvPr/>
        </p:nvSpPr>
        <p:spPr>
          <a:xfrm>
            <a:off x="580947" y="-5170"/>
            <a:ext cx="6515178" cy="536001"/>
          </a:xfrm>
          <a:prstGeom prst="rect">
            <a:avLst/>
          </a:prstGeom>
        </p:spPr>
        <p:txBody>
          <a:bodyPr/>
          <a:lstStyle/>
          <a:p>
            <a:pPr eaLnBrk="0" hangingPunct="0">
              <a:defRPr/>
            </a:pP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安全态势</a:t>
            </a:r>
            <a:r>
              <a:rPr lang="en-US" altLang="zh-CN" sz="2400" b="1" kern="0" dirty="0" smtClean="0">
                <a:solidFill>
                  <a:srgbClr val="990000"/>
                </a:solidFill>
                <a:latin typeface="微软雅黑" panose="020B0503020204020204" pitchFamily="34" charset="-122"/>
                <a:ea typeface="微软雅黑" panose="020B0503020204020204" pitchFamily="34" charset="-122"/>
                <a:cs typeface="+mj-cs"/>
              </a:rPr>
              <a:t>——</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分层次威胁度分析</a:t>
            </a:r>
            <a:endParaRPr lang="zh-CN" altLang="en-US" sz="2400" b="1" kern="0" dirty="0" smtClean="0">
              <a:solidFill>
                <a:srgbClr val="990000"/>
              </a:solidFill>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grpSp>
        <p:nvGrpSpPr>
          <p:cNvPr id="2" name="组合 19"/>
          <p:cNvGrpSpPr/>
          <p:nvPr/>
        </p:nvGrpSpPr>
        <p:grpSpPr>
          <a:xfrm>
            <a:off x="812800" y="1258509"/>
            <a:ext cx="4267200" cy="3021391"/>
            <a:chOff x="0" y="0"/>
            <a:chExt cx="6038292" cy="3754299"/>
          </a:xfrm>
        </p:grpSpPr>
        <p:sp>
          <p:nvSpPr>
            <p:cNvPr id="29" name="圆角矩形 28"/>
            <p:cNvSpPr/>
            <p:nvPr/>
          </p:nvSpPr>
          <p:spPr bwMode="auto">
            <a:xfrm>
              <a:off x="0" y="3257408"/>
              <a:ext cx="948524" cy="496891"/>
            </a:xfrm>
            <a:prstGeom prst="roundRect">
              <a:avLst/>
            </a:prstGeom>
            <a:solidFill>
              <a:schemeClr val="bg1">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kumimoji="0" lang="zh-CN" altLang="en-US"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资产</a:t>
              </a:r>
              <a:r>
                <a:rPr kumimoji="0" lang="en-US" altLang="zh-CN"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A</a:t>
              </a:r>
              <a:r>
                <a:rPr lang="zh-CN" altLang="en-US" sz="1000" dirty="0" smtClean="0">
                  <a:latin typeface="Arial" panose="020B0604020202020204" pitchFamily="34" charset="0"/>
                  <a:ea typeface="宋体" panose="02010600030101010101" pitchFamily="2" charset="-122"/>
                </a:rPr>
                <a:t>价值</a:t>
              </a:r>
              <a:endPar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p:txBody>
        </p:sp>
        <p:cxnSp>
          <p:nvCxnSpPr>
            <p:cNvPr id="30" name="直接连接符 29"/>
            <p:cNvCxnSpPr>
              <a:stCxn id="32" idx="0"/>
              <a:endCxn id="36" idx="2"/>
            </p:cNvCxnSpPr>
            <p:nvPr/>
          </p:nvCxnSpPr>
          <p:spPr bwMode="auto">
            <a:xfrm flipH="1" flipV="1">
              <a:off x="898562" y="2554968"/>
              <a:ext cx="547232" cy="705964"/>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1" name="圆角矩形 30"/>
            <p:cNvSpPr/>
            <p:nvPr/>
          </p:nvSpPr>
          <p:spPr bwMode="auto">
            <a:xfrm>
              <a:off x="1946277" y="0"/>
              <a:ext cx="2260173" cy="314111"/>
            </a:xfrm>
            <a:prstGeom prst="roundRect">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kumimoji="0" lang="zh-CN" altLang="en-US" sz="1000" b="0" i="0" u="none" strike="noStrike" cap="none" normalizeH="0" baseline="0">
                  <a:ln>
                    <a:noFill/>
                  </a:ln>
                  <a:solidFill>
                    <a:schemeClr val="tx1"/>
                  </a:solidFill>
                  <a:effectLst/>
                  <a:latin typeface="Arial" panose="020B0604020202020204" pitchFamily="34" charset="0"/>
                  <a:ea typeface="宋体" panose="02010600030101010101" pitchFamily="2" charset="-122"/>
                </a:rPr>
                <a:t>全网</a:t>
              </a:r>
              <a:r>
                <a:rPr kumimoji="0" lang="en-US" altLang="zh-CN" sz="10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r>
                <a:rPr kumimoji="0" lang="zh-CN" altLang="en-US" sz="1000" b="0" i="0" u="none" strike="noStrike" cap="none" normalizeH="0" baseline="0">
                  <a:ln>
                    <a:noFill/>
                  </a:ln>
                  <a:solidFill>
                    <a:schemeClr val="tx1"/>
                  </a:solidFill>
                  <a:effectLst/>
                  <a:latin typeface="Arial" panose="020B0604020202020204" pitchFamily="34" charset="0"/>
                  <a:ea typeface="宋体" panose="02010600030101010101" pitchFamily="2" charset="-122"/>
                </a:rPr>
                <a:t>区域</a:t>
              </a:r>
              <a:r>
                <a:rPr kumimoji="0" lang="en-US" altLang="zh-CN" sz="10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r>
                <a:rPr kumimoji="0" lang="zh-CN" altLang="en-US" sz="1000" b="0" i="0" u="none" strike="noStrike" cap="none" normalizeH="0" baseline="0">
                  <a:ln>
                    <a:noFill/>
                  </a:ln>
                  <a:solidFill>
                    <a:schemeClr val="tx1"/>
                  </a:solidFill>
                  <a:effectLst/>
                  <a:latin typeface="Arial" panose="020B0604020202020204" pitchFamily="34" charset="0"/>
                  <a:ea typeface="宋体" panose="02010600030101010101" pitchFamily="2" charset="-122"/>
                </a:rPr>
                <a:t>资产组威胁度</a:t>
              </a:r>
              <a:endParaRPr kumimoji="0" lang="zh-CN" altLang="en-US" sz="1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p:txBody>
        </p:sp>
        <p:sp>
          <p:nvSpPr>
            <p:cNvPr id="32" name="圆角矩形 31"/>
            <p:cNvSpPr/>
            <p:nvPr/>
          </p:nvSpPr>
          <p:spPr bwMode="auto">
            <a:xfrm>
              <a:off x="1093669" y="3260932"/>
              <a:ext cx="704249" cy="493367"/>
            </a:xfrm>
            <a:prstGeom prst="roundRect">
              <a:avLst/>
            </a:prstGeom>
            <a:solidFill>
              <a:schemeClr val="bg1">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事件级别</a:t>
              </a:r>
              <a:endPar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p:txBody>
        </p:sp>
        <p:sp>
          <p:nvSpPr>
            <p:cNvPr id="33" name="圆角矩形 32"/>
            <p:cNvSpPr/>
            <p:nvPr/>
          </p:nvSpPr>
          <p:spPr bwMode="auto">
            <a:xfrm>
              <a:off x="4533791" y="1102899"/>
              <a:ext cx="1368809" cy="473666"/>
            </a:xfrm>
            <a:prstGeom prst="roundRect">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kumimoji="0" lang="zh-CN" altLang="en-US"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资产</a:t>
              </a:r>
              <a:r>
                <a:rPr kumimoji="0" lang="en-US" altLang="zh-CN"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B</a:t>
              </a:r>
              <a:r>
                <a:rPr kumimoji="0" lang="zh-CN" altLang="en-US"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威胁</a:t>
              </a:r>
              <a:r>
                <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度</a:t>
              </a:r>
              <a:endPar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p:txBody>
        </p:sp>
        <p:sp>
          <p:nvSpPr>
            <p:cNvPr id="34" name="圆角矩形 33"/>
            <p:cNvSpPr/>
            <p:nvPr/>
          </p:nvSpPr>
          <p:spPr bwMode="auto">
            <a:xfrm>
              <a:off x="1405221" y="1146722"/>
              <a:ext cx="1342541" cy="398282"/>
            </a:xfrm>
            <a:prstGeom prst="roundRect">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kumimoji="0" lang="zh-CN" altLang="en-US"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资产</a:t>
              </a:r>
              <a:r>
                <a:rPr kumimoji="0" lang="en-US" altLang="zh-CN"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A</a:t>
              </a:r>
              <a:r>
                <a:rPr kumimoji="0" lang="zh-CN" altLang="en-US"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威胁</a:t>
              </a:r>
              <a:r>
                <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度</a:t>
              </a:r>
              <a:endPar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p:txBody>
        </p:sp>
        <p:sp>
          <p:nvSpPr>
            <p:cNvPr id="35" name="圆角矩形 34"/>
            <p:cNvSpPr/>
            <p:nvPr/>
          </p:nvSpPr>
          <p:spPr bwMode="auto">
            <a:xfrm>
              <a:off x="2086110" y="3256082"/>
              <a:ext cx="695575" cy="498217"/>
            </a:xfrm>
            <a:prstGeom prst="roundRect">
              <a:avLst/>
            </a:prstGeom>
            <a:solidFill>
              <a:schemeClr val="bg1">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kumimoji="0" lang="zh-CN" altLang="en-US" sz="1000" b="0" i="0" u="none" strike="noStrike" cap="none" normalizeH="0" baseline="0">
                  <a:ln>
                    <a:noFill/>
                  </a:ln>
                  <a:solidFill>
                    <a:schemeClr val="tx1"/>
                  </a:solidFill>
                  <a:effectLst/>
                  <a:latin typeface="Arial" panose="020B0604020202020204" pitchFamily="34" charset="0"/>
                  <a:ea typeface="宋体" panose="02010600030101010101" pitchFamily="2" charset="-122"/>
                </a:rPr>
                <a:t>事件次数</a:t>
              </a:r>
              <a:endParaRPr kumimoji="0" lang="zh-CN" altLang="en-US" sz="1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p:txBody>
        </p:sp>
        <p:sp>
          <p:nvSpPr>
            <p:cNvPr id="36" name="圆角矩形 35"/>
            <p:cNvSpPr/>
            <p:nvPr/>
          </p:nvSpPr>
          <p:spPr bwMode="auto">
            <a:xfrm>
              <a:off x="311333" y="2069110"/>
              <a:ext cx="1174459" cy="485857"/>
            </a:xfrm>
            <a:prstGeom prst="roundRect">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lang="zh-CN" altLang="en-US" sz="1000" dirty="0">
                  <a:latin typeface="Arial" panose="020B0604020202020204" pitchFamily="34" charset="0"/>
                  <a:ea typeface="宋体" panose="02010600030101010101" pitchFamily="2" charset="-122"/>
                </a:rPr>
                <a:t>事件</a:t>
              </a:r>
              <a:r>
                <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威胁等级</a:t>
              </a:r>
              <a:endPar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p:txBody>
        </p:sp>
        <p:cxnSp>
          <p:nvCxnSpPr>
            <p:cNvPr id="37" name="直接连接符 36"/>
            <p:cNvCxnSpPr>
              <a:stCxn id="36" idx="2"/>
              <a:endCxn id="29" idx="0"/>
            </p:cNvCxnSpPr>
            <p:nvPr/>
          </p:nvCxnSpPr>
          <p:spPr bwMode="auto">
            <a:xfrm flipH="1">
              <a:off x="474262" y="2554968"/>
              <a:ext cx="424301" cy="702440"/>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直接连接符 37"/>
            <p:cNvCxnSpPr>
              <a:stCxn id="34" idx="2"/>
              <a:endCxn id="35" idx="0"/>
            </p:cNvCxnSpPr>
            <p:nvPr/>
          </p:nvCxnSpPr>
          <p:spPr bwMode="auto">
            <a:xfrm>
              <a:off x="2076492" y="1545004"/>
              <a:ext cx="357407" cy="1711078"/>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直接连接符 38"/>
            <p:cNvCxnSpPr>
              <a:stCxn id="36" idx="0"/>
              <a:endCxn id="34" idx="2"/>
            </p:cNvCxnSpPr>
            <p:nvPr/>
          </p:nvCxnSpPr>
          <p:spPr bwMode="auto">
            <a:xfrm flipV="1">
              <a:off x="898562" y="1545004"/>
              <a:ext cx="1177928" cy="524106"/>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 name="直接连接符 39"/>
            <p:cNvCxnSpPr>
              <a:stCxn id="34" idx="0"/>
              <a:endCxn id="31" idx="2"/>
            </p:cNvCxnSpPr>
            <p:nvPr/>
          </p:nvCxnSpPr>
          <p:spPr bwMode="auto">
            <a:xfrm flipV="1">
              <a:off x="2076492" y="314111"/>
              <a:ext cx="999872" cy="832611"/>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直接连接符 40"/>
            <p:cNvCxnSpPr>
              <a:stCxn id="33" idx="0"/>
              <a:endCxn id="31" idx="2"/>
            </p:cNvCxnSpPr>
            <p:nvPr/>
          </p:nvCxnSpPr>
          <p:spPr bwMode="auto">
            <a:xfrm flipH="1" flipV="1">
              <a:off x="3076364" y="314111"/>
              <a:ext cx="2141832" cy="788788"/>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2" name="直接连接符 41"/>
            <p:cNvCxnSpPr>
              <a:stCxn id="43" idx="0"/>
              <a:endCxn id="46" idx="2"/>
            </p:cNvCxnSpPr>
            <p:nvPr/>
          </p:nvCxnSpPr>
          <p:spPr bwMode="auto">
            <a:xfrm flipH="1" flipV="1">
              <a:off x="4204331" y="2570748"/>
              <a:ext cx="501949" cy="656152"/>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3" name="圆角矩形 42"/>
            <p:cNvSpPr/>
            <p:nvPr/>
          </p:nvSpPr>
          <p:spPr bwMode="auto">
            <a:xfrm>
              <a:off x="4341071" y="3226900"/>
              <a:ext cx="730415" cy="527399"/>
            </a:xfrm>
            <a:prstGeom prst="roundRect">
              <a:avLst/>
            </a:prstGeom>
            <a:solidFill>
              <a:schemeClr val="bg1">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事件级别</a:t>
              </a:r>
              <a:endPar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p:txBody>
        </p:sp>
        <p:sp>
          <p:nvSpPr>
            <p:cNvPr id="44" name="圆角矩形 43"/>
            <p:cNvSpPr/>
            <p:nvPr/>
          </p:nvSpPr>
          <p:spPr bwMode="auto">
            <a:xfrm>
              <a:off x="3272748" y="3233104"/>
              <a:ext cx="916741" cy="521195"/>
            </a:xfrm>
            <a:prstGeom prst="roundRect">
              <a:avLst/>
            </a:prstGeom>
            <a:solidFill>
              <a:schemeClr val="bg1">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kumimoji="0" lang="zh-CN" altLang="en-US"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资产</a:t>
              </a:r>
              <a:r>
                <a:rPr kumimoji="0" lang="en-US" altLang="zh-CN"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B</a:t>
              </a:r>
              <a:r>
                <a:rPr lang="zh-CN" altLang="en-US" sz="1000" dirty="0" smtClean="0">
                  <a:latin typeface="Arial" panose="020B0604020202020204" pitchFamily="34" charset="0"/>
                  <a:ea typeface="宋体" panose="02010600030101010101" pitchFamily="2" charset="-122"/>
                </a:rPr>
                <a:t>价值</a:t>
              </a:r>
              <a:endPar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p:txBody>
        </p:sp>
        <p:sp>
          <p:nvSpPr>
            <p:cNvPr id="45" name="圆角矩形 44"/>
            <p:cNvSpPr/>
            <p:nvPr/>
          </p:nvSpPr>
          <p:spPr bwMode="auto">
            <a:xfrm>
              <a:off x="5284876" y="3212322"/>
              <a:ext cx="753416" cy="541977"/>
            </a:xfrm>
            <a:prstGeom prst="roundRect">
              <a:avLst/>
            </a:prstGeom>
            <a:solidFill>
              <a:schemeClr val="bg1">
                <a:lumMod val="7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kumimoji="0" lang="zh-CN" altLang="en-US" sz="1000" b="0" i="0" u="none" strike="noStrike" cap="none" normalizeH="0" baseline="0">
                  <a:ln>
                    <a:noFill/>
                  </a:ln>
                  <a:solidFill>
                    <a:schemeClr val="tx1"/>
                  </a:solidFill>
                  <a:effectLst/>
                  <a:latin typeface="Arial" panose="020B0604020202020204" pitchFamily="34" charset="0"/>
                  <a:ea typeface="宋体" panose="02010600030101010101" pitchFamily="2" charset="-122"/>
                </a:rPr>
                <a:t>事件次数</a:t>
              </a:r>
              <a:endParaRPr kumimoji="0" lang="zh-CN" altLang="en-US" sz="1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p:txBody>
        </p:sp>
        <p:sp>
          <p:nvSpPr>
            <p:cNvPr id="46" name="圆角矩形 45"/>
            <p:cNvSpPr/>
            <p:nvPr/>
          </p:nvSpPr>
          <p:spPr bwMode="auto">
            <a:xfrm>
              <a:off x="3617101" y="2054534"/>
              <a:ext cx="1174459" cy="516215"/>
            </a:xfrm>
            <a:prstGeom prst="roundRect">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kumimoji="0" lang="zh-CN" altLang="en-US" sz="1000" b="0" i="0" u="none" strike="noStrike" cap="none" normalizeH="0" baseline="0">
                  <a:ln>
                    <a:noFill/>
                  </a:ln>
                  <a:solidFill>
                    <a:schemeClr val="tx1"/>
                  </a:solidFill>
                  <a:effectLst/>
                  <a:latin typeface="Arial" panose="020B0604020202020204" pitchFamily="34" charset="0"/>
                  <a:ea typeface="宋体" panose="02010600030101010101" pitchFamily="2" charset="-122"/>
                </a:rPr>
                <a:t>事件威胁等级</a:t>
              </a:r>
              <a:endParaRPr kumimoji="0" lang="zh-CN" altLang="en-US" sz="10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p:txBody>
        </p:sp>
        <p:cxnSp>
          <p:nvCxnSpPr>
            <p:cNvPr id="47" name="直接连接符 46"/>
            <p:cNvCxnSpPr>
              <a:stCxn id="46" idx="2"/>
              <a:endCxn id="44" idx="0"/>
            </p:cNvCxnSpPr>
            <p:nvPr/>
          </p:nvCxnSpPr>
          <p:spPr bwMode="auto">
            <a:xfrm flipH="1">
              <a:off x="3731119" y="2570748"/>
              <a:ext cx="473212" cy="662356"/>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直接连接符 47"/>
            <p:cNvCxnSpPr>
              <a:stCxn id="33" idx="2"/>
              <a:endCxn id="45" idx="0"/>
            </p:cNvCxnSpPr>
            <p:nvPr/>
          </p:nvCxnSpPr>
          <p:spPr bwMode="auto">
            <a:xfrm>
              <a:off x="5218196" y="1576565"/>
              <a:ext cx="443388" cy="1635757"/>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直接连接符 48"/>
            <p:cNvCxnSpPr>
              <a:stCxn id="46" idx="0"/>
              <a:endCxn id="33" idx="2"/>
            </p:cNvCxnSpPr>
            <p:nvPr/>
          </p:nvCxnSpPr>
          <p:spPr bwMode="auto">
            <a:xfrm flipV="1">
              <a:off x="4204331" y="1576565"/>
              <a:ext cx="1013865" cy="477968"/>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0" name="圆角矩形 49"/>
            <p:cNvSpPr/>
            <p:nvPr/>
          </p:nvSpPr>
          <p:spPr bwMode="auto">
            <a:xfrm>
              <a:off x="65819" y="1059019"/>
              <a:ext cx="1197746" cy="517547"/>
            </a:xfrm>
            <a:prstGeom prst="roundRect">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kumimoji="0" lang="zh-CN" altLang="en-US"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资产</a:t>
              </a:r>
              <a:r>
                <a:rPr kumimoji="0" lang="en-US" altLang="zh-CN"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A</a:t>
              </a:r>
              <a:r>
                <a:rPr kumimoji="0" lang="zh-CN" altLang="en-US"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威胁等级</a:t>
              </a:r>
              <a:endPar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p:txBody>
        </p:sp>
        <p:sp>
          <p:nvSpPr>
            <p:cNvPr id="51" name="圆角矩形 50"/>
            <p:cNvSpPr/>
            <p:nvPr/>
          </p:nvSpPr>
          <p:spPr bwMode="auto">
            <a:xfrm>
              <a:off x="3222684" y="1073768"/>
              <a:ext cx="1178666" cy="502797"/>
            </a:xfrm>
            <a:prstGeom prst="roundRect">
              <a:avLst/>
            </a:prstGeom>
            <a:solidFill>
              <a:schemeClr val="accent2"/>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marL="0" marR="0" indent="0" algn="ctr" defTabSz="914400" rtl="0" eaLnBrk="1" fontAlgn="base" latinLnBrk="0" hangingPunct="1">
                <a:lnSpc>
                  <a:spcPct val="100000"/>
                </a:lnSpc>
                <a:spcBef>
                  <a:spcPct val="0"/>
                </a:spcBef>
                <a:spcAft>
                  <a:spcPct val="0"/>
                </a:spcAft>
                <a:buClr>
                  <a:srgbClr val="CC9900"/>
                </a:buClr>
                <a:buSzTx/>
              </a:pPr>
              <a:r>
                <a:rPr kumimoji="0" lang="zh-CN" altLang="en-US"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资产</a:t>
              </a:r>
              <a:r>
                <a:rPr kumimoji="0" lang="en-US" altLang="zh-CN"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B</a:t>
              </a:r>
              <a:r>
                <a:rPr kumimoji="0" lang="zh-CN" altLang="en-US" sz="10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rPr>
                <a:t>威胁等级</a:t>
              </a:r>
              <a:endParaRPr kumimoji="0" lang="zh-CN" altLang="en-US" sz="10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p:txBody>
        </p:sp>
        <p:cxnSp>
          <p:nvCxnSpPr>
            <p:cNvPr id="52" name="直接连接符 51"/>
            <p:cNvCxnSpPr>
              <a:stCxn id="50" idx="0"/>
              <a:endCxn id="31" idx="2"/>
            </p:cNvCxnSpPr>
            <p:nvPr/>
          </p:nvCxnSpPr>
          <p:spPr bwMode="auto">
            <a:xfrm flipV="1">
              <a:off x="664692" y="314111"/>
              <a:ext cx="2411672" cy="744908"/>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直接连接符 52"/>
            <p:cNvCxnSpPr>
              <a:stCxn id="51" idx="0"/>
              <a:endCxn id="31" idx="2"/>
            </p:cNvCxnSpPr>
            <p:nvPr/>
          </p:nvCxnSpPr>
          <p:spPr bwMode="auto">
            <a:xfrm flipH="1" flipV="1">
              <a:off x="3076364" y="314111"/>
              <a:ext cx="735653" cy="759657"/>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直接连接符 53"/>
            <p:cNvCxnSpPr>
              <a:stCxn id="36" idx="0"/>
              <a:endCxn id="50" idx="2"/>
            </p:cNvCxnSpPr>
            <p:nvPr/>
          </p:nvCxnSpPr>
          <p:spPr bwMode="auto">
            <a:xfrm flipH="1" flipV="1">
              <a:off x="664693" y="1576565"/>
              <a:ext cx="233869" cy="492545"/>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5" name="直接连接符 54"/>
            <p:cNvCxnSpPr>
              <a:stCxn id="46" idx="0"/>
              <a:endCxn id="51" idx="2"/>
            </p:cNvCxnSpPr>
            <p:nvPr/>
          </p:nvCxnSpPr>
          <p:spPr bwMode="auto">
            <a:xfrm flipH="1" flipV="1">
              <a:off x="3812017" y="1576565"/>
              <a:ext cx="392314" cy="477968"/>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6" name="直接连接符 55"/>
            <p:cNvCxnSpPr>
              <a:stCxn id="32" idx="0"/>
              <a:endCxn id="34" idx="2"/>
            </p:cNvCxnSpPr>
            <p:nvPr/>
          </p:nvCxnSpPr>
          <p:spPr bwMode="auto">
            <a:xfrm flipV="1">
              <a:off x="1445794" y="1545004"/>
              <a:ext cx="630698" cy="1715928"/>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直接连接符 56"/>
            <p:cNvCxnSpPr>
              <a:stCxn id="43" idx="0"/>
              <a:endCxn id="33" idx="2"/>
            </p:cNvCxnSpPr>
            <p:nvPr/>
          </p:nvCxnSpPr>
          <p:spPr bwMode="auto">
            <a:xfrm flipV="1">
              <a:off x="4706279" y="1576565"/>
              <a:ext cx="511917" cy="1650335"/>
            </a:xfrm>
            <a:prstGeom prst="line">
              <a:avLst/>
            </a:prstGeom>
            <a:noFill/>
            <a:ln w="19050">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spTree>
  </p:cSld>
  <p:clrMapOvr>
    <a:masterClrMapping/>
  </p:clrMapOvr>
  <p:transition advClick="0" advTm="8000">
    <p:fade thruBlk="1"/>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梯形 4"/>
          <p:cNvSpPr/>
          <p:nvPr/>
        </p:nvSpPr>
        <p:spPr bwMode="auto">
          <a:xfrm>
            <a:off x="7705054" y="776687"/>
            <a:ext cx="1121447" cy="218664"/>
          </a:xfrm>
          <a:prstGeom prst="trapezoid">
            <a:avLst/>
          </a:prstGeom>
          <a:solidFill>
            <a:srgbClr val="C00000"/>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chemeClr val="bg1"/>
                </a:solidFill>
                <a:latin typeface="微软雅黑" panose="020B0503020204020204" pitchFamily="34" charset="-122"/>
                <a:ea typeface="微软雅黑" panose="020B0503020204020204" pitchFamily="34" charset="-122"/>
              </a:rPr>
              <a:t>安全响应</a:t>
            </a:r>
            <a:endParaRPr lang="zh-CN" altLang="en-US" sz="1000" b="1" dirty="0" smtClean="0">
              <a:solidFill>
                <a:schemeClr val="bg1"/>
              </a:solidFill>
              <a:latin typeface="微软雅黑" panose="020B0503020204020204" pitchFamily="34" charset="-122"/>
              <a:ea typeface="微软雅黑" panose="020B0503020204020204" pitchFamily="34" charset="-122"/>
            </a:endParaRPr>
          </a:p>
        </p:txBody>
      </p:sp>
      <p:sp>
        <p:nvSpPr>
          <p:cNvPr id="6" name="梯形 5"/>
          <p:cNvSpPr/>
          <p:nvPr/>
        </p:nvSpPr>
        <p:spPr bwMode="auto">
          <a:xfrm>
            <a:off x="4118373" y="781609"/>
            <a:ext cx="1192717" cy="205965"/>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日志采集</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7" name="梯形 6"/>
          <p:cNvSpPr/>
          <p:nvPr/>
        </p:nvSpPr>
        <p:spPr bwMode="auto">
          <a:xfrm>
            <a:off x="5306976" y="776686"/>
            <a:ext cx="1237150" cy="204923"/>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pPr>
            <a:r>
              <a:rPr lang="zh-CN" altLang="en-US" sz="1000" b="1" dirty="0" smtClean="0">
                <a:solidFill>
                  <a:srgbClr val="990000"/>
                </a:solidFill>
                <a:latin typeface="微软雅黑" panose="020B0503020204020204" pitchFamily="34" charset="-122"/>
                <a:ea typeface="微软雅黑" panose="020B0503020204020204" pitchFamily="34" charset="-122"/>
              </a:rPr>
              <a:t>关联分析</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8" name="梯形 7"/>
          <p:cNvSpPr/>
          <p:nvPr/>
        </p:nvSpPr>
        <p:spPr bwMode="auto">
          <a:xfrm>
            <a:off x="6552926" y="776687"/>
            <a:ext cx="1121447" cy="218664"/>
          </a:xfrm>
          <a:prstGeom prst="trapezoid">
            <a:avLst/>
          </a:prstGeom>
          <a:solidFill>
            <a:schemeClr val="bg1">
              <a:lumMod val="85000"/>
            </a:schemeClr>
          </a:solidFill>
          <a:ln>
            <a:noFill/>
          </a:ln>
          <a:effectLst>
            <a:outerShdw blurRad="63500" sx="102000" sy="102000" algn="ctr" rotWithShape="0">
              <a:prstClr val="black">
                <a:alpha val="40000"/>
              </a:prstClr>
            </a:outerShdw>
          </a:effectLst>
        </p:spPr>
        <p:txBody>
          <a:bodyPr vert="horz" wrap="square" lIns="36000" tIns="39602" rIns="36000" bIns="39602" numCol="1" rtlCol="0" anchor="t" anchorCtr="0" compatLnSpc="1">
            <a:noAutofit/>
          </a:bodyPr>
          <a:lstStyle/>
          <a:p>
            <a:pPr algn="ctr" defTabSz="801370" eaLnBrk="0" hangingPunct="0">
              <a:spcBef>
                <a:spcPct val="20000"/>
              </a:spcBef>
              <a:buClr>
                <a:srgbClr val="990000"/>
              </a:buClr>
              <a:buSzPct val="60000"/>
              <a:buFont typeface="Wingdings" panose="05000000000000000000" pitchFamily="2" charset="2"/>
              <a:buNone/>
            </a:pPr>
            <a:r>
              <a:rPr lang="zh-CN" altLang="en-US" sz="1000" b="1" dirty="0" smtClean="0">
                <a:solidFill>
                  <a:srgbClr val="990000"/>
                </a:solidFill>
                <a:latin typeface="微软雅黑" panose="020B0503020204020204" pitchFamily="34" charset="-122"/>
                <a:ea typeface="微软雅黑" panose="020B0503020204020204" pitchFamily="34" charset="-122"/>
              </a:rPr>
              <a:t>安全态势</a:t>
            </a:r>
            <a:endParaRPr lang="zh-CN" altLang="en-US" sz="1000" b="1" dirty="0" smtClean="0">
              <a:solidFill>
                <a:srgbClr val="990000"/>
              </a:solidFill>
              <a:latin typeface="微软雅黑" panose="020B0503020204020204" pitchFamily="34" charset="-122"/>
              <a:ea typeface="微软雅黑" panose="020B0503020204020204" pitchFamily="34" charset="-122"/>
            </a:endParaRPr>
          </a:p>
        </p:txBody>
      </p:sp>
      <p:sp>
        <p:nvSpPr>
          <p:cNvPr id="71" name="标题 1"/>
          <p:cNvSpPr txBox="1"/>
          <p:nvPr/>
        </p:nvSpPr>
        <p:spPr>
          <a:xfrm>
            <a:off x="540307" y="-5170"/>
            <a:ext cx="6515178" cy="536001"/>
          </a:xfrm>
          <a:prstGeom prst="rect">
            <a:avLst/>
          </a:prstGeom>
        </p:spPr>
        <p:txBody>
          <a:bodyPr/>
          <a:lstStyle/>
          <a:p>
            <a:pPr eaLnBrk="0" hangingPunct="0">
              <a:defRPr/>
            </a:pP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安全响应</a:t>
            </a:r>
            <a:r>
              <a:rPr lang="en-US" altLang="zh-CN" sz="2400" b="1" kern="0" dirty="0" smtClean="0">
                <a:solidFill>
                  <a:srgbClr val="990000"/>
                </a:solidFill>
                <a:latin typeface="微软雅黑" panose="020B0503020204020204" pitchFamily="34" charset="-122"/>
                <a:ea typeface="微软雅黑" panose="020B0503020204020204" pitchFamily="34" charset="-122"/>
                <a:cs typeface="+mj-cs"/>
              </a:rPr>
              <a:t>——</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多种安全事件响应方式</a:t>
            </a:r>
            <a:endParaRPr lang="zh-CN" altLang="en-US" sz="2400" b="1" kern="0" dirty="0" smtClean="0">
              <a:solidFill>
                <a:srgbClr val="990000"/>
              </a:solidFill>
              <a:latin typeface="微软雅黑" panose="020B0503020204020204" pitchFamily="34" charset="-122"/>
              <a:ea typeface="微软雅黑" panose="020B0503020204020204" pitchFamily="34" charset="-122"/>
            </a:endParaRPr>
          </a:p>
          <a:p>
            <a:pPr marL="0" marR="0" lvl="0" indent="0" algn="l" defTabSz="914400" rtl="0" eaLnBrk="0" fontAlgn="base" latinLnBrk="0" hangingPunct="0">
              <a:lnSpc>
                <a:spcPct val="100000"/>
              </a:lnSpc>
              <a:spcBef>
                <a:spcPct val="0"/>
              </a:spcBef>
              <a:spcAft>
                <a:spcPct val="0"/>
              </a:spcAft>
              <a:buClrTx/>
              <a:buSzTx/>
              <a:buFontTx/>
              <a:buNone/>
              <a:defRPr/>
            </a:pP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165" name="矩形 164"/>
          <p:cNvSpPr/>
          <p:nvPr/>
        </p:nvSpPr>
        <p:spPr>
          <a:xfrm>
            <a:off x="5787640" y="1123292"/>
            <a:ext cx="3027748" cy="3016210"/>
          </a:xfrm>
          <a:prstGeom prst="rect">
            <a:avLst/>
          </a:prstGeom>
          <a:ln>
            <a:solidFill>
              <a:schemeClr val="bg1">
                <a:lumMod val="65000"/>
              </a:schemeClr>
            </a:solidFill>
          </a:ln>
        </p:spPr>
        <p:txBody>
          <a:bodyPr wrap="square">
            <a:spAutoFit/>
          </a:bodyPr>
          <a:lstStyle/>
          <a:p>
            <a:pPr fontAlgn="auto">
              <a:spcBef>
                <a:spcPts val="600"/>
              </a:spcBef>
              <a:spcAft>
                <a:spcPts val="0"/>
              </a:spcAft>
              <a:buFont typeface="Arial" panose="020B0604020202020204" pitchFamily="34" charset="0"/>
              <a:buChar char="•"/>
              <a:defRPr/>
            </a:pPr>
            <a:r>
              <a:rPr lang="zh-CN" altLang="en-US" sz="1400" b="1" kern="0" dirty="0" smtClean="0">
                <a:latin typeface="微软雅黑" panose="020B0503020204020204" pitchFamily="34" charset="-122"/>
                <a:ea typeface="微软雅黑" panose="020B0503020204020204" pitchFamily="34" charset="-122"/>
              </a:rPr>
              <a:t>安全响应方式：</a:t>
            </a:r>
            <a:endParaRPr lang="en-US" altLang="zh-CN" sz="1400" b="1" kern="0" dirty="0" smtClean="0">
              <a:latin typeface="微软雅黑" panose="020B0503020204020204" pitchFamily="34" charset="-122"/>
              <a:ea typeface="微软雅黑" panose="020B0503020204020204" pitchFamily="34" charset="-122"/>
            </a:endParaRPr>
          </a:p>
          <a:p>
            <a:pPr marL="538480" lvl="1" indent="-176530" fontAlgn="auto">
              <a:spcBef>
                <a:spcPts val="600"/>
              </a:spcBef>
              <a:spcAft>
                <a:spcPts val="0"/>
              </a:spcAft>
              <a:buFont typeface="Wingdings" panose="05000000000000000000" pitchFamily="2" charset="2"/>
              <a:buChar char="l"/>
              <a:defRPr/>
            </a:pPr>
            <a:r>
              <a:rPr lang="zh-CN" altLang="en-US" sz="1200" kern="0" dirty="0" smtClean="0">
                <a:latin typeface="微软雅黑" panose="020B0503020204020204" pitchFamily="34" charset="-122"/>
                <a:ea typeface="微软雅黑" panose="020B0503020204020204" pitchFamily="34" charset="-122"/>
              </a:rPr>
              <a:t>告警：向管理员发送邮件或短信对实时发生的安全事件进行告警信息通知</a:t>
            </a:r>
            <a:endParaRPr lang="en-US" altLang="zh-CN" sz="1200" kern="0" dirty="0" smtClean="0">
              <a:latin typeface="微软雅黑" panose="020B0503020204020204" pitchFamily="34" charset="-122"/>
              <a:ea typeface="微软雅黑" panose="020B0503020204020204" pitchFamily="34" charset="-122"/>
            </a:endParaRPr>
          </a:p>
          <a:p>
            <a:pPr marL="538480" lvl="1" indent="-176530" fontAlgn="auto">
              <a:spcBef>
                <a:spcPts val="600"/>
              </a:spcBef>
              <a:spcAft>
                <a:spcPts val="0"/>
              </a:spcAft>
              <a:buFont typeface="Wingdings" panose="05000000000000000000" pitchFamily="2" charset="2"/>
              <a:buChar char="l"/>
              <a:defRPr/>
            </a:pPr>
            <a:r>
              <a:rPr lang="zh-CN" altLang="en-US" sz="1200" kern="0" dirty="0" smtClean="0">
                <a:latin typeface="微软雅黑" panose="020B0503020204020204" pitchFamily="34" charset="-122"/>
                <a:ea typeface="微软雅黑" panose="020B0503020204020204" pitchFamily="34" charset="-122"/>
              </a:rPr>
              <a:t>策略联动：对交换机下发阻断或引流策略</a:t>
            </a:r>
            <a:endParaRPr lang="en-US" altLang="zh-CN" sz="1200" kern="0" dirty="0" smtClean="0">
              <a:latin typeface="微软雅黑" panose="020B0503020204020204" pitchFamily="34" charset="-122"/>
              <a:ea typeface="微软雅黑" panose="020B0503020204020204" pitchFamily="34" charset="-122"/>
            </a:endParaRPr>
          </a:p>
          <a:p>
            <a:pPr fontAlgn="auto">
              <a:spcBef>
                <a:spcPts val="600"/>
              </a:spcBef>
              <a:spcAft>
                <a:spcPts val="0"/>
              </a:spcAft>
              <a:buFont typeface="Arial" panose="020B0604020202020204" pitchFamily="34" charset="0"/>
              <a:buChar char="•"/>
              <a:defRPr/>
            </a:pPr>
            <a:r>
              <a:rPr lang="zh-CN" altLang="en-US" sz="1400" b="1" kern="0" dirty="0" smtClean="0">
                <a:latin typeface="微软雅黑" panose="020B0503020204020204" pitchFamily="34" charset="-122"/>
                <a:ea typeface="微软雅黑" panose="020B0503020204020204" pitchFamily="34" charset="-122"/>
              </a:rPr>
              <a:t>安全响应接口：</a:t>
            </a:r>
            <a:endParaRPr lang="en-US" altLang="zh-CN" sz="1400" b="1" kern="0" dirty="0" smtClean="0">
              <a:latin typeface="微软雅黑" panose="020B0503020204020204" pitchFamily="34" charset="-122"/>
              <a:ea typeface="微软雅黑" panose="020B0503020204020204" pitchFamily="34" charset="-122"/>
            </a:endParaRPr>
          </a:p>
          <a:p>
            <a:pPr marL="538480" lvl="1" indent="-176530" fontAlgn="auto">
              <a:spcBef>
                <a:spcPts val="600"/>
              </a:spcBef>
              <a:spcAft>
                <a:spcPts val="0"/>
              </a:spcAft>
              <a:buFont typeface="Wingdings" panose="05000000000000000000" pitchFamily="2" charset="2"/>
              <a:buChar char="l"/>
              <a:defRPr/>
            </a:pPr>
            <a:r>
              <a:rPr lang="zh-CN" altLang="en-US" sz="1200" kern="0" dirty="0" smtClean="0">
                <a:latin typeface="微软雅黑" panose="020B0503020204020204" pitchFamily="34" charset="-122"/>
                <a:ea typeface="微软雅黑" panose="020B0503020204020204" pitchFamily="34" charset="-122"/>
              </a:rPr>
              <a:t>邮件告警：</a:t>
            </a:r>
            <a:r>
              <a:rPr lang="en-US" altLang="zh-CN" sz="1200" kern="0" dirty="0" smtClean="0">
                <a:latin typeface="微软雅黑" panose="020B0503020204020204" pitchFamily="34" charset="-122"/>
                <a:ea typeface="微软雅黑" panose="020B0503020204020204" pitchFamily="34" charset="-122"/>
              </a:rPr>
              <a:t>Controller</a:t>
            </a:r>
            <a:r>
              <a:rPr lang="zh-CN" altLang="en-US" sz="1200" kern="0" dirty="0" smtClean="0">
                <a:latin typeface="微软雅黑" panose="020B0503020204020204" pitchFamily="34" charset="-122"/>
                <a:ea typeface="微软雅黑" panose="020B0503020204020204" pitchFamily="34" charset="-122"/>
              </a:rPr>
              <a:t>通过邮件服务器发送告警邮件</a:t>
            </a:r>
            <a:endParaRPr lang="en-US" altLang="zh-CN" sz="1200" kern="0" dirty="0" smtClean="0">
              <a:latin typeface="微软雅黑" panose="020B0503020204020204" pitchFamily="34" charset="-122"/>
              <a:ea typeface="微软雅黑" panose="020B0503020204020204" pitchFamily="34" charset="-122"/>
            </a:endParaRPr>
          </a:p>
          <a:p>
            <a:pPr marL="538480" lvl="1" indent="-176530" fontAlgn="auto">
              <a:spcBef>
                <a:spcPts val="600"/>
              </a:spcBef>
              <a:spcAft>
                <a:spcPts val="0"/>
              </a:spcAft>
              <a:buFont typeface="Wingdings" panose="05000000000000000000" pitchFamily="2" charset="2"/>
              <a:buChar char="l"/>
              <a:defRPr/>
            </a:pPr>
            <a:r>
              <a:rPr lang="zh-CN" altLang="en-US" sz="1200" kern="0" dirty="0" smtClean="0">
                <a:latin typeface="微软雅黑" panose="020B0503020204020204" pitchFamily="34" charset="-122"/>
                <a:ea typeface="微软雅黑" panose="020B0503020204020204" pitchFamily="34" charset="-122"/>
              </a:rPr>
              <a:t>短信告警：</a:t>
            </a:r>
            <a:r>
              <a:rPr lang="en-US" altLang="zh-CN" sz="1200" kern="0" dirty="0" smtClean="0">
                <a:latin typeface="微软雅黑" panose="020B0503020204020204" pitchFamily="34" charset="-122"/>
                <a:ea typeface="微软雅黑" panose="020B0503020204020204" pitchFamily="34" charset="-122"/>
              </a:rPr>
              <a:t>Controller</a:t>
            </a:r>
            <a:r>
              <a:rPr lang="zh-CN" altLang="en-US" sz="1200" kern="0" dirty="0" smtClean="0">
                <a:latin typeface="微软雅黑" panose="020B0503020204020204" pitchFamily="34" charset="-122"/>
                <a:ea typeface="微软雅黑" panose="020B0503020204020204" pitchFamily="34" charset="-122"/>
              </a:rPr>
              <a:t>通过短信猫或短信网关发送告警短信</a:t>
            </a:r>
            <a:endParaRPr lang="en-US" altLang="zh-CN" sz="1200" kern="0" dirty="0" smtClean="0">
              <a:latin typeface="微软雅黑" panose="020B0503020204020204" pitchFamily="34" charset="-122"/>
              <a:ea typeface="微软雅黑" panose="020B0503020204020204" pitchFamily="34" charset="-122"/>
            </a:endParaRPr>
          </a:p>
          <a:p>
            <a:pPr marL="538480" lvl="1" indent="-176530" fontAlgn="auto">
              <a:spcBef>
                <a:spcPts val="600"/>
              </a:spcBef>
              <a:spcAft>
                <a:spcPts val="0"/>
              </a:spcAft>
              <a:buFont typeface="Wingdings" panose="05000000000000000000" pitchFamily="2" charset="2"/>
              <a:buChar char="l"/>
              <a:defRPr/>
            </a:pPr>
            <a:r>
              <a:rPr lang="zh-CN" altLang="en-US" sz="1200" kern="0" dirty="0" smtClean="0">
                <a:latin typeface="微软雅黑" panose="020B0503020204020204" pitchFamily="34" charset="-122"/>
                <a:ea typeface="微软雅黑" panose="020B0503020204020204" pitchFamily="34" charset="-122"/>
              </a:rPr>
              <a:t>策略联动：</a:t>
            </a:r>
            <a:r>
              <a:rPr lang="en-US" altLang="zh-CN" sz="1200" kern="0" dirty="0" smtClean="0">
                <a:latin typeface="微软雅黑" panose="020B0503020204020204" pitchFamily="34" charset="-122"/>
                <a:ea typeface="微软雅黑" panose="020B0503020204020204" pitchFamily="34" charset="-122"/>
              </a:rPr>
              <a:t>Controller</a:t>
            </a:r>
            <a:r>
              <a:rPr lang="zh-CN" altLang="en-US" sz="1200" kern="0" dirty="0" smtClean="0">
                <a:latin typeface="微软雅黑" panose="020B0503020204020204" pitchFamily="34" charset="-122"/>
                <a:ea typeface="微软雅黑" panose="020B0503020204020204" pitchFamily="34" charset="-122"/>
              </a:rPr>
              <a:t>通过</a:t>
            </a:r>
            <a:r>
              <a:rPr lang="en-US" altLang="zh-CN" sz="1200" kern="0" dirty="0" smtClean="0">
                <a:latin typeface="微软雅黑" panose="020B0503020204020204" pitchFamily="34" charset="-122"/>
                <a:ea typeface="微软雅黑" panose="020B0503020204020204" pitchFamily="34" charset="-122"/>
              </a:rPr>
              <a:t>SSH</a:t>
            </a:r>
            <a:r>
              <a:rPr lang="zh-CN" altLang="en-US" sz="1200" kern="0" dirty="0" smtClean="0">
                <a:latin typeface="微软雅黑" panose="020B0503020204020204" pitchFamily="34" charset="-122"/>
                <a:ea typeface="微软雅黑" panose="020B0503020204020204" pitchFamily="34" charset="-122"/>
              </a:rPr>
              <a:t>接口下发联动策略命令</a:t>
            </a:r>
            <a:endParaRPr lang="en-US" altLang="zh-CN" sz="1200" kern="0" dirty="0" smtClean="0">
              <a:latin typeface="微软雅黑" panose="020B0503020204020204" pitchFamily="34" charset="-122"/>
              <a:ea typeface="微软雅黑" panose="020B0503020204020204" pitchFamily="34" charset="-122"/>
            </a:endParaRPr>
          </a:p>
        </p:txBody>
      </p:sp>
      <p:grpSp>
        <p:nvGrpSpPr>
          <p:cNvPr id="2" name="组合 160"/>
          <p:cNvGrpSpPr/>
          <p:nvPr/>
        </p:nvGrpSpPr>
        <p:grpSpPr>
          <a:xfrm>
            <a:off x="671551" y="1243766"/>
            <a:ext cx="4610100" cy="2375073"/>
            <a:chOff x="660400" y="1181100"/>
            <a:chExt cx="4610100" cy="2375073"/>
          </a:xfrm>
        </p:grpSpPr>
        <p:pic>
          <p:nvPicPr>
            <p:cNvPr id="162" name="Picture 796" descr="图片582"/>
            <p:cNvPicPr>
              <a:picLocks noChangeAspect="1" noChangeArrowheads="1"/>
            </p:cNvPicPr>
            <p:nvPr/>
          </p:nvPicPr>
          <p:blipFill>
            <a:blip r:embed="rId1" cstate="print">
              <a:clrChange>
                <a:clrFrom>
                  <a:srgbClr val="496F90">
                    <a:alpha val="94118"/>
                  </a:srgbClr>
                </a:clrFrom>
                <a:clrTo>
                  <a:srgbClr val="496F90">
                    <a:alpha val="0"/>
                  </a:srgbClr>
                </a:clrTo>
              </a:clrChange>
              <a:duotone>
                <a:schemeClr val="accent1">
                  <a:shade val="45000"/>
                  <a:satMod val="135000"/>
                </a:schemeClr>
                <a:prstClr val="white"/>
              </a:duotone>
            </a:blip>
            <a:srcRect/>
            <a:stretch>
              <a:fillRect/>
            </a:stretch>
          </p:blipFill>
          <p:spPr bwMode="auto">
            <a:xfrm>
              <a:off x="758437" y="1181100"/>
              <a:ext cx="4512063" cy="2375073"/>
            </a:xfrm>
            <a:prstGeom prst="rect">
              <a:avLst/>
            </a:prstGeom>
            <a:noFill/>
            <a:ln w="9525">
              <a:noFill/>
              <a:miter lim="800000"/>
              <a:headEnd/>
              <a:tailEnd/>
            </a:ln>
            <a:effectLst>
              <a:softEdge rad="63500"/>
            </a:effectLst>
          </p:spPr>
        </p:pic>
        <p:sp>
          <p:nvSpPr>
            <p:cNvPr id="166" name="矩形 165"/>
            <p:cNvSpPr/>
            <p:nvPr/>
          </p:nvSpPr>
          <p:spPr bwMode="auto">
            <a:xfrm>
              <a:off x="660400" y="1230775"/>
              <a:ext cx="4610100" cy="2310575"/>
            </a:xfrm>
            <a:prstGeom prst="rect">
              <a:avLst/>
            </a:prstGeom>
            <a:solidFill>
              <a:srgbClr val="F2F2F2">
                <a:alpha val="49000"/>
              </a:srgb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grpSp>
      <p:grpSp>
        <p:nvGrpSpPr>
          <p:cNvPr id="3" name="组合 167"/>
          <p:cNvGrpSpPr/>
          <p:nvPr/>
        </p:nvGrpSpPr>
        <p:grpSpPr>
          <a:xfrm>
            <a:off x="857279" y="3750212"/>
            <a:ext cx="2036772" cy="823234"/>
            <a:chOff x="1328728" y="3446246"/>
            <a:chExt cx="2036772" cy="823234"/>
          </a:xfrm>
        </p:grpSpPr>
        <p:sp>
          <p:nvSpPr>
            <p:cNvPr id="169" name="圆角矩形 127"/>
            <p:cNvSpPr>
              <a:spLocks noChangeArrowheads="1"/>
            </p:cNvSpPr>
            <p:nvPr/>
          </p:nvSpPr>
          <p:spPr bwMode="auto">
            <a:xfrm>
              <a:off x="1328728" y="3446246"/>
              <a:ext cx="1954553" cy="767630"/>
            </a:xfrm>
            <a:prstGeom prst="roundRect">
              <a:avLst>
                <a:gd name="adj" fmla="val 16667"/>
              </a:avLst>
            </a:prstGeom>
            <a:solidFill>
              <a:srgbClr val="D9D9D9"/>
            </a:solidFill>
            <a:ln w="9525">
              <a:solidFill>
                <a:schemeClr val="tx1"/>
              </a:solidFill>
              <a:prstDash val="dash"/>
              <a:round/>
            </a:ln>
          </p:spPr>
          <p:txBody>
            <a:bodyPr/>
            <a:lstStyle/>
            <a:p>
              <a:pPr>
                <a:buClr>
                  <a:srgbClr val="CC9900"/>
                </a:buClr>
                <a:buFont typeface="Wingdings" panose="05000000000000000000" pitchFamily="2" charset="2"/>
                <a:buChar char="n"/>
              </a:pPr>
              <a:endParaRPr lang="zh-CN" altLang="en-US" dirty="0">
                <a:latin typeface="Arial" panose="020B0604020202020204" pitchFamily="34" charset="0"/>
              </a:endParaRPr>
            </a:p>
          </p:txBody>
        </p:sp>
        <p:grpSp>
          <p:nvGrpSpPr>
            <p:cNvPr id="4" name="组合 83"/>
            <p:cNvGrpSpPr/>
            <p:nvPr/>
          </p:nvGrpSpPr>
          <p:grpSpPr>
            <a:xfrm>
              <a:off x="1508561" y="3551784"/>
              <a:ext cx="433286" cy="643061"/>
              <a:chOff x="539826" y="3812641"/>
              <a:chExt cx="1013552" cy="1170838"/>
            </a:xfrm>
          </p:grpSpPr>
          <p:pic>
            <p:nvPicPr>
              <p:cNvPr id="181" name="Picture 3164" descr="图片284"/>
              <p:cNvPicPr>
                <a:picLocks noChangeAspect="1" noChangeArrowheads="1"/>
              </p:cNvPicPr>
              <p:nvPr/>
            </p:nvPicPr>
            <p:blipFill>
              <a:blip r:embed="rId2" cstate="print"/>
              <a:srcRect/>
              <a:stretch>
                <a:fillRect/>
              </a:stretch>
            </p:blipFill>
            <p:spPr bwMode="auto">
              <a:xfrm>
                <a:off x="901242" y="3812641"/>
                <a:ext cx="336750" cy="360000"/>
              </a:xfrm>
              <a:prstGeom prst="rect">
                <a:avLst/>
              </a:prstGeom>
              <a:noFill/>
              <a:ln w="9525">
                <a:noFill/>
                <a:miter lim="800000"/>
                <a:headEnd/>
                <a:tailEnd/>
              </a:ln>
            </p:spPr>
          </p:pic>
          <p:pic>
            <p:nvPicPr>
              <p:cNvPr id="182" name="Picture 465" descr="图片156"/>
              <p:cNvPicPr>
                <a:picLocks noChangeAspect="1" noChangeArrowheads="1"/>
              </p:cNvPicPr>
              <p:nvPr/>
            </p:nvPicPr>
            <p:blipFill>
              <a:blip r:embed="rId3" cstate="print"/>
              <a:srcRect/>
              <a:stretch>
                <a:fillRect/>
              </a:stretch>
            </p:blipFill>
            <p:spPr bwMode="auto">
              <a:xfrm>
                <a:off x="647854" y="3944843"/>
                <a:ext cx="348197" cy="360000"/>
              </a:xfrm>
              <a:prstGeom prst="rect">
                <a:avLst/>
              </a:prstGeom>
              <a:noFill/>
              <a:ln w="9525">
                <a:noFill/>
                <a:miter lim="800000"/>
                <a:headEnd/>
                <a:tailEnd/>
              </a:ln>
            </p:spPr>
          </p:pic>
          <p:sp>
            <p:nvSpPr>
              <p:cNvPr id="183" name="TextBox 182"/>
              <p:cNvSpPr txBox="1"/>
              <p:nvPr/>
            </p:nvSpPr>
            <p:spPr>
              <a:xfrm>
                <a:off x="539826" y="4395727"/>
                <a:ext cx="1013552" cy="587752"/>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安全设备</a:t>
                </a:r>
                <a:endParaRPr lang="zh-CN" altLang="en-US" sz="900" dirty="0">
                  <a:latin typeface="微软雅黑" panose="020B0503020204020204" pitchFamily="34" charset="-122"/>
                  <a:ea typeface="微软雅黑" panose="020B0503020204020204" pitchFamily="34" charset="-122"/>
                </a:endParaRPr>
              </a:p>
            </p:txBody>
          </p:sp>
        </p:grpSp>
        <p:grpSp>
          <p:nvGrpSpPr>
            <p:cNvPr id="9" name="组合 87"/>
            <p:cNvGrpSpPr/>
            <p:nvPr/>
          </p:nvGrpSpPr>
          <p:grpSpPr>
            <a:xfrm>
              <a:off x="1952946" y="3559066"/>
              <a:ext cx="418978" cy="636505"/>
              <a:chOff x="2159306" y="3845692"/>
              <a:chExt cx="1013552" cy="1093725"/>
            </a:xfrm>
          </p:grpSpPr>
          <p:pic>
            <p:nvPicPr>
              <p:cNvPr id="178" name="Picture 1239" descr="图片195"/>
              <p:cNvPicPr>
                <a:picLocks noChangeAspect="1" noChangeArrowheads="1"/>
              </p:cNvPicPr>
              <p:nvPr/>
            </p:nvPicPr>
            <p:blipFill>
              <a:blip r:embed="rId4" cstate="print"/>
              <a:srcRect/>
              <a:stretch>
                <a:fillRect/>
              </a:stretch>
            </p:blipFill>
            <p:spPr bwMode="auto">
              <a:xfrm>
                <a:off x="2450412" y="3845692"/>
                <a:ext cx="380083" cy="360000"/>
              </a:xfrm>
              <a:prstGeom prst="rect">
                <a:avLst/>
              </a:prstGeom>
              <a:noFill/>
              <a:ln w="9525">
                <a:noFill/>
                <a:miter lim="800000"/>
                <a:headEnd/>
                <a:tailEnd/>
              </a:ln>
            </p:spPr>
          </p:pic>
          <p:pic>
            <p:nvPicPr>
              <p:cNvPr id="179" name="Picture 460" descr="图片239"/>
              <p:cNvPicPr>
                <a:picLocks noChangeAspect="1" noChangeArrowheads="1"/>
              </p:cNvPicPr>
              <p:nvPr/>
            </p:nvPicPr>
            <p:blipFill>
              <a:blip r:embed="rId5" cstate="print"/>
              <a:srcRect/>
              <a:stretch>
                <a:fillRect/>
              </a:stretch>
            </p:blipFill>
            <p:spPr bwMode="auto">
              <a:xfrm>
                <a:off x="2248533" y="3963299"/>
                <a:ext cx="346897" cy="360000"/>
              </a:xfrm>
              <a:prstGeom prst="rect">
                <a:avLst/>
              </a:prstGeom>
              <a:noFill/>
              <a:ln w="9525">
                <a:noFill/>
                <a:miter lim="800000"/>
                <a:headEnd/>
                <a:tailEnd/>
              </a:ln>
            </p:spPr>
          </p:pic>
          <p:sp>
            <p:nvSpPr>
              <p:cNvPr id="180" name="TextBox 179"/>
              <p:cNvSpPr txBox="1"/>
              <p:nvPr/>
            </p:nvSpPr>
            <p:spPr>
              <a:xfrm>
                <a:off x="2159306" y="4384720"/>
                <a:ext cx="1013552" cy="554697"/>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网络设备</a:t>
                </a:r>
                <a:endParaRPr lang="zh-CN" altLang="en-US" sz="900" dirty="0">
                  <a:latin typeface="微软雅黑" panose="020B0503020204020204" pitchFamily="34" charset="-122"/>
                  <a:ea typeface="微软雅黑" panose="020B0503020204020204" pitchFamily="34" charset="-122"/>
                </a:endParaRPr>
              </a:p>
            </p:txBody>
          </p:sp>
        </p:grpSp>
        <p:grpSp>
          <p:nvGrpSpPr>
            <p:cNvPr id="10" name="组合 91"/>
            <p:cNvGrpSpPr/>
            <p:nvPr/>
          </p:nvGrpSpPr>
          <p:grpSpPr>
            <a:xfrm>
              <a:off x="2402722" y="3579361"/>
              <a:ext cx="419761" cy="599601"/>
              <a:chOff x="3038813" y="3893622"/>
              <a:chExt cx="1013552" cy="1059858"/>
            </a:xfrm>
          </p:grpSpPr>
          <p:pic>
            <p:nvPicPr>
              <p:cNvPr id="176" name="Picture 455" descr="图片146"/>
              <p:cNvPicPr>
                <a:picLocks noChangeAspect="1" noChangeArrowheads="1"/>
              </p:cNvPicPr>
              <p:nvPr/>
            </p:nvPicPr>
            <p:blipFill>
              <a:blip r:embed="rId6" cstate="print"/>
              <a:srcRect/>
              <a:stretch>
                <a:fillRect/>
              </a:stretch>
            </p:blipFill>
            <p:spPr bwMode="auto">
              <a:xfrm>
                <a:off x="3367885" y="3893622"/>
                <a:ext cx="267749" cy="432000"/>
              </a:xfrm>
              <a:prstGeom prst="rect">
                <a:avLst/>
              </a:prstGeom>
              <a:noFill/>
              <a:ln w="9525">
                <a:noFill/>
                <a:miter lim="800000"/>
                <a:headEnd/>
                <a:tailEnd/>
              </a:ln>
            </p:spPr>
          </p:pic>
          <p:sp>
            <p:nvSpPr>
              <p:cNvPr id="177" name="TextBox 176"/>
              <p:cNvSpPr txBox="1"/>
              <p:nvPr/>
            </p:nvSpPr>
            <p:spPr>
              <a:xfrm>
                <a:off x="3038813" y="4382876"/>
                <a:ext cx="1013552" cy="570604"/>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策略中心</a:t>
                </a:r>
                <a:endParaRPr lang="zh-CN" altLang="en-US" sz="900" dirty="0">
                  <a:latin typeface="微软雅黑" panose="020B0503020204020204" pitchFamily="34" charset="-122"/>
                  <a:ea typeface="微软雅黑" panose="020B0503020204020204" pitchFamily="34" charset="-122"/>
                </a:endParaRPr>
              </a:p>
            </p:txBody>
          </p:sp>
        </p:grpSp>
        <p:grpSp>
          <p:nvGrpSpPr>
            <p:cNvPr id="11" name="组合 94"/>
            <p:cNvGrpSpPr/>
            <p:nvPr/>
          </p:nvGrpSpPr>
          <p:grpSpPr>
            <a:xfrm>
              <a:off x="2804380" y="3575594"/>
              <a:ext cx="561120" cy="693886"/>
              <a:chOff x="4006458" y="3541081"/>
              <a:chExt cx="1507933" cy="1159847"/>
            </a:xfrm>
          </p:grpSpPr>
          <p:sp>
            <p:nvSpPr>
              <p:cNvPr id="174" name="TextBox 173"/>
              <p:cNvSpPr txBox="1"/>
              <p:nvPr/>
            </p:nvSpPr>
            <p:spPr>
              <a:xfrm>
                <a:off x="4006458" y="4083581"/>
                <a:ext cx="1507933" cy="617347"/>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第三方系统</a:t>
                </a:r>
                <a:endParaRPr lang="zh-CN" altLang="en-US" sz="900" dirty="0">
                  <a:latin typeface="微软雅黑" panose="020B0503020204020204" pitchFamily="34" charset="-122"/>
                  <a:ea typeface="微软雅黑" panose="020B0503020204020204" pitchFamily="34" charset="-122"/>
                </a:endParaRPr>
              </a:p>
            </p:txBody>
          </p:sp>
          <p:pic>
            <p:nvPicPr>
              <p:cNvPr id="175" name="Picture 1086" descr="图片200"/>
              <p:cNvPicPr>
                <a:picLocks noChangeAspect="1" noChangeArrowheads="1"/>
              </p:cNvPicPr>
              <p:nvPr/>
            </p:nvPicPr>
            <p:blipFill>
              <a:blip r:embed="rId7" cstate="print"/>
              <a:srcRect/>
              <a:stretch>
                <a:fillRect/>
              </a:stretch>
            </p:blipFill>
            <p:spPr bwMode="auto">
              <a:xfrm>
                <a:off x="4091657" y="3541081"/>
                <a:ext cx="894254" cy="468000"/>
              </a:xfrm>
              <a:prstGeom prst="rect">
                <a:avLst/>
              </a:prstGeom>
              <a:noFill/>
              <a:ln w="9525">
                <a:noFill/>
                <a:miter lim="800000"/>
                <a:headEnd/>
                <a:tailEnd/>
              </a:ln>
            </p:spPr>
          </p:pic>
        </p:grpSp>
      </p:grpSp>
      <p:grpSp>
        <p:nvGrpSpPr>
          <p:cNvPr id="12" name="组合 183"/>
          <p:cNvGrpSpPr/>
          <p:nvPr/>
        </p:nvGrpSpPr>
        <p:grpSpPr>
          <a:xfrm>
            <a:off x="3086420" y="3771274"/>
            <a:ext cx="1026832" cy="731630"/>
            <a:chOff x="3697569" y="3810208"/>
            <a:chExt cx="1026832" cy="731630"/>
          </a:xfrm>
          <a:solidFill>
            <a:srgbClr val="00B0F0"/>
          </a:solidFill>
        </p:grpSpPr>
        <p:sp>
          <p:nvSpPr>
            <p:cNvPr id="185" name="圆角矩形 127"/>
            <p:cNvSpPr>
              <a:spLocks noChangeArrowheads="1"/>
            </p:cNvSpPr>
            <p:nvPr/>
          </p:nvSpPr>
          <p:spPr bwMode="auto">
            <a:xfrm>
              <a:off x="3697569" y="3810208"/>
              <a:ext cx="1026832" cy="731630"/>
            </a:xfrm>
            <a:prstGeom prst="roundRect">
              <a:avLst>
                <a:gd name="adj" fmla="val 16667"/>
              </a:avLst>
            </a:prstGeom>
            <a:grpFill/>
            <a:ln w="9525">
              <a:solidFill>
                <a:schemeClr val="tx1"/>
              </a:solidFill>
              <a:prstDash val="dash"/>
              <a:round/>
            </a:ln>
          </p:spPr>
          <p:txBody>
            <a:bodyPr/>
            <a:lstStyle/>
            <a:p>
              <a:pPr>
                <a:buClr>
                  <a:srgbClr val="CC9900"/>
                </a:buClr>
                <a:buFont typeface="Wingdings" panose="05000000000000000000" pitchFamily="2" charset="2"/>
                <a:buChar char="n"/>
              </a:pPr>
              <a:endParaRPr lang="zh-CN" altLang="en-US" dirty="0">
                <a:latin typeface="Arial" panose="020B0604020202020204" pitchFamily="34" charset="0"/>
              </a:endParaRPr>
            </a:p>
          </p:txBody>
        </p:sp>
        <p:pic>
          <p:nvPicPr>
            <p:cNvPr id="186" name="Picture 461" descr="图片240"/>
            <p:cNvPicPr>
              <a:picLocks noChangeAspect="1" noChangeArrowheads="1"/>
            </p:cNvPicPr>
            <p:nvPr/>
          </p:nvPicPr>
          <p:blipFill>
            <a:blip r:embed="rId8" cstate="print"/>
            <a:srcRect/>
            <a:stretch>
              <a:fillRect/>
            </a:stretch>
          </p:blipFill>
          <p:spPr bwMode="auto">
            <a:xfrm>
              <a:off x="4012068" y="3911033"/>
              <a:ext cx="298067" cy="283190"/>
            </a:xfrm>
            <a:prstGeom prst="rect">
              <a:avLst/>
            </a:prstGeom>
            <a:grpFill/>
            <a:ln w="9525">
              <a:noFill/>
              <a:miter lim="800000"/>
              <a:headEnd/>
              <a:tailEnd/>
            </a:ln>
          </p:spPr>
        </p:pic>
        <p:sp>
          <p:nvSpPr>
            <p:cNvPr id="187" name="Rectangle 22"/>
            <p:cNvSpPr>
              <a:spLocks noChangeArrowheads="1"/>
            </p:cNvSpPr>
            <p:nvPr/>
          </p:nvSpPr>
          <p:spPr bwMode="auto">
            <a:xfrm>
              <a:off x="4025010" y="4290751"/>
              <a:ext cx="502912" cy="161406"/>
            </a:xfrm>
            <a:prstGeom prst="rect">
              <a:avLst/>
            </a:prstGeom>
            <a:grpFill/>
            <a:ln w="9525" algn="ctr">
              <a:noFill/>
              <a:miter lim="800000"/>
            </a:ln>
          </p:spPr>
          <p:txBody>
            <a:bodyPr wrap="square" lIns="0" tIns="0" rIns="0" bIns="0">
              <a:spAutoFit/>
            </a:bodyPr>
            <a:lstStyle/>
            <a:p>
              <a:pPr defTabSz="1809750"/>
              <a:r>
                <a:rPr lang="zh-CN" altLang="en-US" sz="1200" dirty="0">
                  <a:solidFill>
                    <a:srgbClr val="000000"/>
                  </a:solidFill>
                  <a:latin typeface="微软雅黑" panose="020B0503020204020204" pitchFamily="34" charset="-122"/>
                  <a:ea typeface="微软雅黑" panose="020B0503020204020204" pitchFamily="34" charset="-122"/>
                </a:rPr>
                <a:t>交换机</a:t>
              </a:r>
              <a:endParaRPr lang="zh-CN" altLang="en-US" sz="1200" dirty="0">
                <a:solidFill>
                  <a:srgbClr val="000000"/>
                </a:solidFill>
                <a:latin typeface="微软雅黑" panose="020B0503020204020204" pitchFamily="34" charset="-122"/>
                <a:ea typeface="微软雅黑" panose="020B0503020204020204" pitchFamily="34" charset="-122"/>
              </a:endParaRPr>
            </a:p>
          </p:txBody>
        </p:sp>
        <p:pic>
          <p:nvPicPr>
            <p:cNvPr id="188" name="Picture 461" descr="图片240"/>
            <p:cNvPicPr>
              <a:picLocks noChangeAspect="1" noChangeArrowheads="1"/>
            </p:cNvPicPr>
            <p:nvPr/>
          </p:nvPicPr>
          <p:blipFill>
            <a:blip r:embed="rId8" cstate="print"/>
            <a:srcRect/>
            <a:stretch>
              <a:fillRect/>
            </a:stretch>
          </p:blipFill>
          <p:spPr bwMode="auto">
            <a:xfrm>
              <a:off x="4186147" y="3975835"/>
              <a:ext cx="298067" cy="283190"/>
            </a:xfrm>
            <a:prstGeom prst="rect">
              <a:avLst/>
            </a:prstGeom>
            <a:grpFill/>
            <a:ln w="9525">
              <a:noFill/>
              <a:miter lim="800000"/>
              <a:headEnd/>
              <a:tailEnd/>
            </a:ln>
          </p:spPr>
        </p:pic>
      </p:grpSp>
      <p:grpSp>
        <p:nvGrpSpPr>
          <p:cNvPr id="13" name="组合 159"/>
          <p:cNvGrpSpPr/>
          <p:nvPr/>
        </p:nvGrpSpPr>
        <p:grpSpPr>
          <a:xfrm>
            <a:off x="5300779" y="3412872"/>
            <a:ext cx="578734" cy="619910"/>
            <a:chOff x="5433164" y="1562357"/>
            <a:chExt cx="881139" cy="785058"/>
          </a:xfrm>
        </p:grpSpPr>
        <p:sp>
          <p:nvSpPr>
            <p:cNvPr id="190" name="TextBox 158"/>
            <p:cNvSpPr txBox="1">
              <a:spLocks noChangeArrowheads="1"/>
            </p:cNvSpPr>
            <p:nvPr/>
          </p:nvSpPr>
          <p:spPr bwMode="auto">
            <a:xfrm>
              <a:off x="5433164" y="2036395"/>
              <a:ext cx="881139" cy="311020"/>
            </a:xfrm>
            <a:prstGeom prst="rect">
              <a:avLst/>
            </a:prstGeom>
            <a:noFill/>
            <a:ln w="9525">
              <a:noFill/>
              <a:miter lim="800000"/>
            </a:ln>
          </p:spPr>
          <p:txBody>
            <a:bodyPr wrap="square">
              <a:spAutoFit/>
            </a:bodyPr>
            <a:lstStyle/>
            <a:p>
              <a:r>
                <a:rPr lang="zh-CN" altLang="en-US" sz="1000" dirty="0">
                  <a:latin typeface="微软雅黑" panose="020B0503020204020204" pitchFamily="34" charset="-122"/>
                  <a:ea typeface="微软雅黑" panose="020B0503020204020204" pitchFamily="34" charset="-122"/>
                </a:rPr>
                <a:t>管理员</a:t>
              </a:r>
              <a:endParaRPr lang="en-US" altLang="zh-CN" sz="1000" dirty="0">
                <a:latin typeface="微软雅黑" panose="020B0503020204020204" pitchFamily="34" charset="-122"/>
                <a:ea typeface="微软雅黑" panose="020B0503020204020204" pitchFamily="34" charset="-122"/>
              </a:endParaRPr>
            </a:p>
          </p:txBody>
        </p:sp>
        <p:grpSp>
          <p:nvGrpSpPr>
            <p:cNvPr id="14" name="Group 200"/>
            <p:cNvGrpSpPr>
              <a:grpSpLocks noChangeAspect="1"/>
            </p:cNvGrpSpPr>
            <p:nvPr/>
          </p:nvGrpSpPr>
          <p:grpSpPr bwMode="auto">
            <a:xfrm>
              <a:off x="5664825" y="1562357"/>
              <a:ext cx="476484" cy="467714"/>
              <a:chOff x="428" y="2033"/>
              <a:chExt cx="501" cy="421"/>
            </a:xfrm>
          </p:grpSpPr>
          <p:sp>
            <p:nvSpPr>
              <p:cNvPr id="192" name="Freeform 201"/>
              <p:cNvSpPr>
                <a:spLocks noChangeAspect="1"/>
              </p:cNvSpPr>
              <p:nvPr/>
            </p:nvSpPr>
            <p:spPr bwMode="auto">
              <a:xfrm>
                <a:off x="847" y="2358"/>
                <a:ext cx="60" cy="68"/>
              </a:xfrm>
              <a:custGeom>
                <a:avLst/>
                <a:gdLst>
                  <a:gd name="T0" fmla="*/ 0 w 60"/>
                  <a:gd name="T1" fmla="*/ 56 h 68"/>
                  <a:gd name="T2" fmla="*/ 4 w 60"/>
                  <a:gd name="T3" fmla="*/ 68 h 68"/>
                  <a:gd name="T4" fmla="*/ 60 w 60"/>
                  <a:gd name="T5" fmla="*/ 8 h 68"/>
                  <a:gd name="T6" fmla="*/ 60 w 60"/>
                  <a:gd name="T7" fmla="*/ 0 h 68"/>
                  <a:gd name="T8" fmla="*/ 12 w 60"/>
                  <a:gd name="T9" fmla="*/ 38 h 68"/>
                  <a:gd name="T10" fmla="*/ 0 w 60"/>
                  <a:gd name="T11" fmla="*/ 56 h 68"/>
                  <a:gd name="T12" fmla="*/ 0 60000 65536"/>
                  <a:gd name="T13" fmla="*/ 0 60000 65536"/>
                  <a:gd name="T14" fmla="*/ 0 60000 65536"/>
                  <a:gd name="T15" fmla="*/ 0 60000 65536"/>
                  <a:gd name="T16" fmla="*/ 0 60000 65536"/>
                  <a:gd name="T17" fmla="*/ 0 60000 65536"/>
                  <a:gd name="T18" fmla="*/ 0 w 60"/>
                  <a:gd name="T19" fmla="*/ 0 h 68"/>
                  <a:gd name="T20" fmla="*/ 60 w 60"/>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0" h="68">
                    <a:moveTo>
                      <a:pt x="0" y="56"/>
                    </a:moveTo>
                    <a:lnTo>
                      <a:pt x="4" y="68"/>
                    </a:lnTo>
                    <a:lnTo>
                      <a:pt x="60" y="8"/>
                    </a:lnTo>
                    <a:lnTo>
                      <a:pt x="60" y="0"/>
                    </a:lnTo>
                    <a:lnTo>
                      <a:pt x="12" y="38"/>
                    </a:lnTo>
                    <a:lnTo>
                      <a:pt x="0" y="56"/>
                    </a:lnTo>
                    <a:close/>
                  </a:path>
                </a:pathLst>
              </a:custGeom>
              <a:solidFill>
                <a:srgbClr val="0B3C68"/>
              </a:solidFill>
              <a:ln w="9525">
                <a:noFill/>
                <a:round/>
              </a:ln>
            </p:spPr>
            <p:txBody>
              <a:bodyPr/>
              <a:lstStyle/>
              <a:p>
                <a:endParaRPr lang="zh-CN" altLang="en-US"/>
              </a:p>
            </p:txBody>
          </p:sp>
          <p:sp>
            <p:nvSpPr>
              <p:cNvPr id="193" name="Freeform 202"/>
              <p:cNvSpPr>
                <a:spLocks noChangeAspect="1"/>
              </p:cNvSpPr>
              <p:nvPr/>
            </p:nvSpPr>
            <p:spPr bwMode="auto">
              <a:xfrm>
                <a:off x="631" y="2354"/>
                <a:ext cx="220" cy="74"/>
              </a:xfrm>
              <a:custGeom>
                <a:avLst/>
                <a:gdLst>
                  <a:gd name="T0" fmla="*/ 220 w 220"/>
                  <a:gd name="T1" fmla="*/ 66 h 74"/>
                  <a:gd name="T2" fmla="*/ 0 w 220"/>
                  <a:gd name="T3" fmla="*/ 0 h 74"/>
                  <a:gd name="T4" fmla="*/ 0 w 220"/>
                  <a:gd name="T5" fmla="*/ 4 h 74"/>
                  <a:gd name="T6" fmla="*/ 220 w 220"/>
                  <a:gd name="T7" fmla="*/ 74 h 74"/>
                  <a:gd name="T8" fmla="*/ 220 w 220"/>
                  <a:gd name="T9" fmla="*/ 66 h 74"/>
                  <a:gd name="T10" fmla="*/ 0 60000 65536"/>
                  <a:gd name="T11" fmla="*/ 0 60000 65536"/>
                  <a:gd name="T12" fmla="*/ 0 60000 65536"/>
                  <a:gd name="T13" fmla="*/ 0 60000 65536"/>
                  <a:gd name="T14" fmla="*/ 0 60000 65536"/>
                  <a:gd name="T15" fmla="*/ 0 w 220"/>
                  <a:gd name="T16" fmla="*/ 0 h 74"/>
                  <a:gd name="T17" fmla="*/ 220 w 220"/>
                  <a:gd name="T18" fmla="*/ 74 h 74"/>
                </a:gdLst>
                <a:ahLst/>
                <a:cxnLst>
                  <a:cxn ang="T10">
                    <a:pos x="T0" y="T1"/>
                  </a:cxn>
                  <a:cxn ang="T11">
                    <a:pos x="T2" y="T3"/>
                  </a:cxn>
                  <a:cxn ang="T12">
                    <a:pos x="T4" y="T5"/>
                  </a:cxn>
                  <a:cxn ang="T13">
                    <a:pos x="T6" y="T7"/>
                  </a:cxn>
                  <a:cxn ang="T14">
                    <a:pos x="T8" y="T9"/>
                  </a:cxn>
                </a:cxnLst>
                <a:rect l="T15" t="T16" r="T17" b="T18"/>
                <a:pathLst>
                  <a:path w="220" h="74">
                    <a:moveTo>
                      <a:pt x="220" y="66"/>
                    </a:moveTo>
                    <a:lnTo>
                      <a:pt x="0" y="0"/>
                    </a:lnTo>
                    <a:lnTo>
                      <a:pt x="0" y="4"/>
                    </a:lnTo>
                    <a:lnTo>
                      <a:pt x="220" y="74"/>
                    </a:lnTo>
                    <a:lnTo>
                      <a:pt x="220" y="66"/>
                    </a:lnTo>
                    <a:close/>
                  </a:path>
                </a:pathLst>
              </a:custGeom>
              <a:solidFill>
                <a:srgbClr val="8BA6BD"/>
              </a:solidFill>
              <a:ln w="9525">
                <a:noFill/>
                <a:round/>
              </a:ln>
            </p:spPr>
            <p:txBody>
              <a:bodyPr/>
              <a:lstStyle/>
              <a:p>
                <a:endParaRPr lang="zh-CN" altLang="en-US"/>
              </a:p>
            </p:txBody>
          </p:sp>
          <p:sp>
            <p:nvSpPr>
              <p:cNvPr id="194" name="Freeform 203"/>
              <p:cNvSpPr>
                <a:spLocks noChangeAspect="1"/>
              </p:cNvSpPr>
              <p:nvPr/>
            </p:nvSpPr>
            <p:spPr bwMode="auto">
              <a:xfrm>
                <a:off x="631" y="2300"/>
                <a:ext cx="278" cy="122"/>
              </a:xfrm>
              <a:custGeom>
                <a:avLst/>
                <a:gdLst>
                  <a:gd name="T0" fmla="*/ 56 w 278"/>
                  <a:gd name="T1" fmla="*/ 0 h 122"/>
                  <a:gd name="T2" fmla="*/ 278 w 278"/>
                  <a:gd name="T3" fmla="*/ 56 h 122"/>
                  <a:gd name="T4" fmla="*/ 220 w 278"/>
                  <a:gd name="T5" fmla="*/ 122 h 122"/>
                  <a:gd name="T6" fmla="*/ 0 w 278"/>
                  <a:gd name="T7" fmla="*/ 54 h 122"/>
                  <a:gd name="T8" fmla="*/ 56 w 278"/>
                  <a:gd name="T9" fmla="*/ 0 h 122"/>
                  <a:gd name="T10" fmla="*/ 0 60000 65536"/>
                  <a:gd name="T11" fmla="*/ 0 60000 65536"/>
                  <a:gd name="T12" fmla="*/ 0 60000 65536"/>
                  <a:gd name="T13" fmla="*/ 0 60000 65536"/>
                  <a:gd name="T14" fmla="*/ 0 60000 65536"/>
                  <a:gd name="T15" fmla="*/ 0 w 278"/>
                  <a:gd name="T16" fmla="*/ 0 h 122"/>
                  <a:gd name="T17" fmla="*/ 278 w 278"/>
                  <a:gd name="T18" fmla="*/ 122 h 122"/>
                </a:gdLst>
                <a:ahLst/>
                <a:cxnLst>
                  <a:cxn ang="T10">
                    <a:pos x="T0" y="T1"/>
                  </a:cxn>
                  <a:cxn ang="T11">
                    <a:pos x="T2" y="T3"/>
                  </a:cxn>
                  <a:cxn ang="T12">
                    <a:pos x="T4" y="T5"/>
                  </a:cxn>
                  <a:cxn ang="T13">
                    <a:pos x="T6" y="T7"/>
                  </a:cxn>
                  <a:cxn ang="T14">
                    <a:pos x="T8" y="T9"/>
                  </a:cxn>
                </a:cxnLst>
                <a:rect l="T15" t="T16" r="T17" b="T18"/>
                <a:pathLst>
                  <a:path w="278" h="122">
                    <a:moveTo>
                      <a:pt x="56" y="0"/>
                    </a:moveTo>
                    <a:lnTo>
                      <a:pt x="278" y="56"/>
                    </a:lnTo>
                    <a:lnTo>
                      <a:pt x="220" y="122"/>
                    </a:lnTo>
                    <a:lnTo>
                      <a:pt x="0" y="54"/>
                    </a:lnTo>
                    <a:lnTo>
                      <a:pt x="56" y="0"/>
                    </a:lnTo>
                    <a:close/>
                  </a:path>
                </a:pathLst>
              </a:custGeom>
              <a:solidFill>
                <a:srgbClr val="456488"/>
              </a:solidFill>
              <a:ln w="9525">
                <a:noFill/>
                <a:round/>
              </a:ln>
            </p:spPr>
            <p:txBody>
              <a:bodyPr/>
              <a:lstStyle/>
              <a:p>
                <a:endParaRPr lang="zh-CN" altLang="en-US"/>
              </a:p>
            </p:txBody>
          </p:sp>
          <p:sp>
            <p:nvSpPr>
              <p:cNvPr id="195" name="Freeform 204"/>
              <p:cNvSpPr>
                <a:spLocks noChangeAspect="1"/>
              </p:cNvSpPr>
              <p:nvPr/>
            </p:nvSpPr>
            <p:spPr bwMode="auto">
              <a:xfrm>
                <a:off x="709" y="2064"/>
                <a:ext cx="220" cy="22"/>
              </a:xfrm>
              <a:custGeom>
                <a:avLst/>
                <a:gdLst>
                  <a:gd name="T0" fmla="*/ 256 w 110"/>
                  <a:gd name="T1" fmla="*/ 0 h 11"/>
                  <a:gd name="T2" fmla="*/ 3328 w 110"/>
                  <a:gd name="T3" fmla="*/ 64 h 11"/>
                  <a:gd name="T4" fmla="*/ 6848 w 110"/>
                  <a:gd name="T5" fmla="*/ 512 h 11"/>
                  <a:gd name="T6" fmla="*/ 7040 w 110"/>
                  <a:gd name="T7" fmla="*/ 640 h 11"/>
                  <a:gd name="T8" fmla="*/ 6784 w 110"/>
                  <a:gd name="T9" fmla="*/ 704 h 11"/>
                  <a:gd name="T10" fmla="*/ 0 w 110"/>
                  <a:gd name="T11" fmla="*/ 192 h 11"/>
                  <a:gd name="T12" fmla="*/ 256 w 110"/>
                  <a:gd name="T13" fmla="*/ 0 h 11"/>
                  <a:gd name="T14" fmla="*/ 0 60000 65536"/>
                  <a:gd name="T15" fmla="*/ 0 60000 65536"/>
                  <a:gd name="T16" fmla="*/ 0 60000 65536"/>
                  <a:gd name="T17" fmla="*/ 0 60000 65536"/>
                  <a:gd name="T18" fmla="*/ 0 60000 65536"/>
                  <a:gd name="T19" fmla="*/ 0 60000 65536"/>
                  <a:gd name="T20" fmla="*/ 0 60000 65536"/>
                  <a:gd name="T21" fmla="*/ 0 w 110"/>
                  <a:gd name="T22" fmla="*/ 0 h 11"/>
                  <a:gd name="T23" fmla="*/ 110 w 110"/>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1">
                    <a:moveTo>
                      <a:pt x="4" y="0"/>
                    </a:moveTo>
                    <a:cubicBezTo>
                      <a:pt x="4" y="0"/>
                      <a:pt x="40" y="1"/>
                      <a:pt x="52" y="1"/>
                    </a:cubicBezTo>
                    <a:cubicBezTo>
                      <a:pt x="64" y="2"/>
                      <a:pt x="107" y="8"/>
                      <a:pt x="107" y="8"/>
                    </a:cubicBezTo>
                    <a:cubicBezTo>
                      <a:pt x="107" y="8"/>
                      <a:pt x="110" y="8"/>
                      <a:pt x="110" y="10"/>
                    </a:cubicBezTo>
                    <a:cubicBezTo>
                      <a:pt x="109" y="11"/>
                      <a:pt x="106" y="11"/>
                      <a:pt x="106" y="11"/>
                    </a:cubicBezTo>
                    <a:cubicBezTo>
                      <a:pt x="0" y="3"/>
                      <a:pt x="0" y="3"/>
                      <a:pt x="0" y="3"/>
                    </a:cubicBezTo>
                    <a:cubicBezTo>
                      <a:pt x="0" y="3"/>
                      <a:pt x="0" y="0"/>
                      <a:pt x="4" y="0"/>
                    </a:cubicBezTo>
                    <a:close/>
                  </a:path>
                </a:pathLst>
              </a:custGeom>
              <a:solidFill>
                <a:srgbClr val="456488"/>
              </a:solidFill>
              <a:ln w="9525">
                <a:noFill/>
                <a:round/>
              </a:ln>
            </p:spPr>
            <p:txBody>
              <a:bodyPr/>
              <a:lstStyle/>
              <a:p>
                <a:endParaRPr lang="zh-CN" altLang="en-US"/>
              </a:p>
            </p:txBody>
          </p:sp>
          <p:sp>
            <p:nvSpPr>
              <p:cNvPr id="196" name="Freeform 205"/>
              <p:cNvSpPr>
                <a:spLocks noChangeAspect="1"/>
              </p:cNvSpPr>
              <p:nvPr/>
            </p:nvSpPr>
            <p:spPr bwMode="auto">
              <a:xfrm>
                <a:off x="885" y="2308"/>
                <a:ext cx="16" cy="32"/>
              </a:xfrm>
              <a:custGeom>
                <a:avLst/>
                <a:gdLst>
                  <a:gd name="T0" fmla="*/ 512 w 8"/>
                  <a:gd name="T1" fmla="*/ 128 h 16"/>
                  <a:gd name="T2" fmla="*/ 384 w 8"/>
                  <a:gd name="T3" fmla="*/ 832 h 16"/>
                  <a:gd name="T4" fmla="*/ 128 w 8"/>
                  <a:gd name="T5" fmla="*/ 1024 h 16"/>
                  <a:gd name="T6" fmla="*/ 0 w 8"/>
                  <a:gd name="T7" fmla="*/ 0 h 16"/>
                  <a:gd name="T8" fmla="*/ 512 w 8"/>
                  <a:gd name="T9" fmla="*/ 128 h 16"/>
                  <a:gd name="T10" fmla="*/ 0 60000 65536"/>
                  <a:gd name="T11" fmla="*/ 0 60000 65536"/>
                  <a:gd name="T12" fmla="*/ 0 60000 65536"/>
                  <a:gd name="T13" fmla="*/ 0 60000 65536"/>
                  <a:gd name="T14" fmla="*/ 0 60000 65536"/>
                  <a:gd name="T15" fmla="*/ 0 w 8"/>
                  <a:gd name="T16" fmla="*/ 0 h 16"/>
                  <a:gd name="T17" fmla="*/ 8 w 8"/>
                  <a:gd name="T18" fmla="*/ 16 h 16"/>
                </a:gdLst>
                <a:ahLst/>
                <a:cxnLst>
                  <a:cxn ang="T10">
                    <a:pos x="T0" y="T1"/>
                  </a:cxn>
                  <a:cxn ang="T11">
                    <a:pos x="T2" y="T3"/>
                  </a:cxn>
                  <a:cxn ang="T12">
                    <a:pos x="T4" y="T5"/>
                  </a:cxn>
                  <a:cxn ang="T13">
                    <a:pos x="T6" y="T7"/>
                  </a:cxn>
                  <a:cxn ang="T14">
                    <a:pos x="T8" y="T9"/>
                  </a:cxn>
                </a:cxnLst>
                <a:rect l="T15" t="T16" r="T17" b="T18"/>
                <a:pathLst>
                  <a:path w="8" h="16">
                    <a:moveTo>
                      <a:pt x="8" y="2"/>
                    </a:moveTo>
                    <a:cubicBezTo>
                      <a:pt x="8" y="2"/>
                      <a:pt x="6" y="10"/>
                      <a:pt x="6" y="13"/>
                    </a:cubicBezTo>
                    <a:cubicBezTo>
                      <a:pt x="5" y="15"/>
                      <a:pt x="2" y="16"/>
                      <a:pt x="2" y="16"/>
                    </a:cubicBezTo>
                    <a:cubicBezTo>
                      <a:pt x="0" y="0"/>
                      <a:pt x="0" y="0"/>
                      <a:pt x="0" y="0"/>
                    </a:cubicBezTo>
                    <a:lnTo>
                      <a:pt x="8" y="2"/>
                    </a:lnTo>
                    <a:close/>
                  </a:path>
                </a:pathLst>
              </a:custGeom>
              <a:solidFill>
                <a:srgbClr val="0B3C68"/>
              </a:solidFill>
              <a:ln w="9525">
                <a:noFill/>
                <a:round/>
              </a:ln>
            </p:spPr>
            <p:txBody>
              <a:bodyPr/>
              <a:lstStyle/>
              <a:p>
                <a:endParaRPr lang="zh-CN" altLang="en-US"/>
              </a:p>
            </p:txBody>
          </p:sp>
          <p:sp>
            <p:nvSpPr>
              <p:cNvPr id="197" name="Freeform 206"/>
              <p:cNvSpPr>
                <a:spLocks noChangeAspect="1"/>
              </p:cNvSpPr>
              <p:nvPr/>
            </p:nvSpPr>
            <p:spPr bwMode="auto">
              <a:xfrm>
                <a:off x="711" y="2258"/>
                <a:ext cx="182" cy="82"/>
              </a:xfrm>
              <a:custGeom>
                <a:avLst/>
                <a:gdLst>
                  <a:gd name="T0" fmla="*/ 0 w 91"/>
                  <a:gd name="T1" fmla="*/ 0 h 41"/>
                  <a:gd name="T2" fmla="*/ 64 w 91"/>
                  <a:gd name="T3" fmla="*/ 1088 h 41"/>
                  <a:gd name="T4" fmla="*/ 768 w 91"/>
                  <a:gd name="T5" fmla="*/ 1280 h 41"/>
                  <a:gd name="T6" fmla="*/ 2880 w 91"/>
                  <a:gd name="T7" fmla="*/ 1472 h 41"/>
                  <a:gd name="T8" fmla="*/ 4928 w 91"/>
                  <a:gd name="T9" fmla="*/ 2432 h 41"/>
                  <a:gd name="T10" fmla="*/ 5696 w 91"/>
                  <a:gd name="T11" fmla="*/ 2624 h 41"/>
                  <a:gd name="T12" fmla="*/ 5824 w 91"/>
                  <a:gd name="T13" fmla="*/ 1472 h 41"/>
                  <a:gd name="T14" fmla="*/ 0 w 91"/>
                  <a:gd name="T15" fmla="*/ 0 h 41"/>
                  <a:gd name="T16" fmla="*/ 0 60000 65536"/>
                  <a:gd name="T17" fmla="*/ 0 60000 65536"/>
                  <a:gd name="T18" fmla="*/ 0 60000 65536"/>
                  <a:gd name="T19" fmla="*/ 0 60000 65536"/>
                  <a:gd name="T20" fmla="*/ 0 60000 65536"/>
                  <a:gd name="T21" fmla="*/ 0 60000 65536"/>
                  <a:gd name="T22" fmla="*/ 0 60000 65536"/>
                  <a:gd name="T23" fmla="*/ 0 60000 65536"/>
                  <a:gd name="T24" fmla="*/ 0 w 91"/>
                  <a:gd name="T25" fmla="*/ 0 h 41"/>
                  <a:gd name="T26" fmla="*/ 91 w 91"/>
                  <a:gd name="T27" fmla="*/ 41 h 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 h="41">
                    <a:moveTo>
                      <a:pt x="0" y="0"/>
                    </a:moveTo>
                    <a:cubicBezTo>
                      <a:pt x="0" y="0"/>
                      <a:pt x="1" y="12"/>
                      <a:pt x="1" y="17"/>
                    </a:cubicBezTo>
                    <a:cubicBezTo>
                      <a:pt x="5" y="18"/>
                      <a:pt x="9" y="19"/>
                      <a:pt x="12" y="20"/>
                    </a:cubicBezTo>
                    <a:cubicBezTo>
                      <a:pt x="16" y="20"/>
                      <a:pt x="30" y="18"/>
                      <a:pt x="45" y="23"/>
                    </a:cubicBezTo>
                    <a:cubicBezTo>
                      <a:pt x="59" y="27"/>
                      <a:pt x="71" y="36"/>
                      <a:pt x="77" y="38"/>
                    </a:cubicBezTo>
                    <a:cubicBezTo>
                      <a:pt x="82" y="39"/>
                      <a:pt x="89" y="41"/>
                      <a:pt x="89" y="41"/>
                    </a:cubicBezTo>
                    <a:cubicBezTo>
                      <a:pt x="91" y="23"/>
                      <a:pt x="91" y="23"/>
                      <a:pt x="91" y="23"/>
                    </a:cubicBezTo>
                    <a:lnTo>
                      <a:pt x="0" y="0"/>
                    </a:lnTo>
                    <a:close/>
                  </a:path>
                </a:pathLst>
              </a:custGeom>
              <a:solidFill>
                <a:srgbClr val="5D7695"/>
              </a:solidFill>
              <a:ln w="9525">
                <a:noFill/>
                <a:round/>
              </a:ln>
            </p:spPr>
            <p:txBody>
              <a:bodyPr/>
              <a:lstStyle/>
              <a:p>
                <a:endParaRPr lang="zh-CN" altLang="en-US"/>
              </a:p>
            </p:txBody>
          </p:sp>
          <p:sp>
            <p:nvSpPr>
              <p:cNvPr id="198" name="Freeform 207"/>
              <p:cNvSpPr>
                <a:spLocks noChangeAspect="1"/>
              </p:cNvSpPr>
              <p:nvPr/>
            </p:nvSpPr>
            <p:spPr bwMode="auto">
              <a:xfrm>
                <a:off x="905" y="2084"/>
                <a:ext cx="24" cy="230"/>
              </a:xfrm>
              <a:custGeom>
                <a:avLst/>
                <a:gdLst>
                  <a:gd name="T0" fmla="*/ 2 w 24"/>
                  <a:gd name="T1" fmla="*/ 230 h 230"/>
                  <a:gd name="T2" fmla="*/ 8 w 24"/>
                  <a:gd name="T3" fmla="*/ 224 h 230"/>
                  <a:gd name="T4" fmla="*/ 24 w 24"/>
                  <a:gd name="T5" fmla="*/ 0 h 230"/>
                  <a:gd name="T6" fmla="*/ 18 w 24"/>
                  <a:gd name="T7" fmla="*/ 0 h 230"/>
                  <a:gd name="T8" fmla="*/ 0 w 24"/>
                  <a:gd name="T9" fmla="*/ 228 h 230"/>
                  <a:gd name="T10" fmla="*/ 2 w 24"/>
                  <a:gd name="T11" fmla="*/ 230 h 230"/>
                  <a:gd name="T12" fmla="*/ 0 60000 65536"/>
                  <a:gd name="T13" fmla="*/ 0 60000 65536"/>
                  <a:gd name="T14" fmla="*/ 0 60000 65536"/>
                  <a:gd name="T15" fmla="*/ 0 60000 65536"/>
                  <a:gd name="T16" fmla="*/ 0 60000 65536"/>
                  <a:gd name="T17" fmla="*/ 0 60000 65536"/>
                  <a:gd name="T18" fmla="*/ 0 w 24"/>
                  <a:gd name="T19" fmla="*/ 0 h 230"/>
                  <a:gd name="T20" fmla="*/ 24 w 24"/>
                  <a:gd name="T21" fmla="*/ 230 h 230"/>
                </a:gdLst>
                <a:ahLst/>
                <a:cxnLst>
                  <a:cxn ang="T12">
                    <a:pos x="T0" y="T1"/>
                  </a:cxn>
                  <a:cxn ang="T13">
                    <a:pos x="T2" y="T3"/>
                  </a:cxn>
                  <a:cxn ang="T14">
                    <a:pos x="T4" y="T5"/>
                  </a:cxn>
                  <a:cxn ang="T15">
                    <a:pos x="T6" y="T7"/>
                  </a:cxn>
                  <a:cxn ang="T16">
                    <a:pos x="T8" y="T9"/>
                  </a:cxn>
                  <a:cxn ang="T17">
                    <a:pos x="T10" y="T11"/>
                  </a:cxn>
                </a:cxnLst>
                <a:rect l="T18" t="T19" r="T20" b="T21"/>
                <a:pathLst>
                  <a:path w="24" h="230">
                    <a:moveTo>
                      <a:pt x="2" y="230"/>
                    </a:moveTo>
                    <a:lnTo>
                      <a:pt x="8" y="224"/>
                    </a:lnTo>
                    <a:lnTo>
                      <a:pt x="24" y="0"/>
                    </a:lnTo>
                    <a:lnTo>
                      <a:pt x="18" y="0"/>
                    </a:lnTo>
                    <a:lnTo>
                      <a:pt x="0" y="228"/>
                    </a:lnTo>
                    <a:lnTo>
                      <a:pt x="2" y="230"/>
                    </a:lnTo>
                    <a:close/>
                  </a:path>
                </a:pathLst>
              </a:custGeom>
              <a:solidFill>
                <a:srgbClr val="0B3C68"/>
              </a:solidFill>
              <a:ln w="9525">
                <a:noFill/>
                <a:round/>
              </a:ln>
            </p:spPr>
            <p:txBody>
              <a:bodyPr/>
              <a:lstStyle/>
              <a:p>
                <a:endParaRPr lang="zh-CN" altLang="en-US"/>
              </a:p>
            </p:txBody>
          </p:sp>
          <p:sp>
            <p:nvSpPr>
              <p:cNvPr id="199" name="Freeform 208"/>
              <p:cNvSpPr>
                <a:spLocks noChangeAspect="1"/>
              </p:cNvSpPr>
              <p:nvPr/>
            </p:nvSpPr>
            <p:spPr bwMode="auto">
              <a:xfrm>
                <a:off x="905" y="2084"/>
                <a:ext cx="24" cy="230"/>
              </a:xfrm>
              <a:custGeom>
                <a:avLst/>
                <a:gdLst>
                  <a:gd name="T0" fmla="*/ 2 w 24"/>
                  <a:gd name="T1" fmla="*/ 230 h 230"/>
                  <a:gd name="T2" fmla="*/ 8 w 24"/>
                  <a:gd name="T3" fmla="*/ 224 h 230"/>
                  <a:gd name="T4" fmla="*/ 24 w 24"/>
                  <a:gd name="T5" fmla="*/ 0 h 230"/>
                  <a:gd name="T6" fmla="*/ 18 w 24"/>
                  <a:gd name="T7" fmla="*/ 0 h 230"/>
                  <a:gd name="T8" fmla="*/ 0 w 24"/>
                  <a:gd name="T9" fmla="*/ 228 h 230"/>
                  <a:gd name="T10" fmla="*/ 0 60000 65536"/>
                  <a:gd name="T11" fmla="*/ 0 60000 65536"/>
                  <a:gd name="T12" fmla="*/ 0 60000 65536"/>
                  <a:gd name="T13" fmla="*/ 0 60000 65536"/>
                  <a:gd name="T14" fmla="*/ 0 60000 65536"/>
                  <a:gd name="T15" fmla="*/ 0 w 24"/>
                  <a:gd name="T16" fmla="*/ 0 h 230"/>
                  <a:gd name="T17" fmla="*/ 24 w 24"/>
                  <a:gd name="T18" fmla="*/ 230 h 230"/>
                </a:gdLst>
                <a:ahLst/>
                <a:cxnLst>
                  <a:cxn ang="T10">
                    <a:pos x="T0" y="T1"/>
                  </a:cxn>
                  <a:cxn ang="T11">
                    <a:pos x="T2" y="T3"/>
                  </a:cxn>
                  <a:cxn ang="T12">
                    <a:pos x="T4" y="T5"/>
                  </a:cxn>
                  <a:cxn ang="T13">
                    <a:pos x="T6" y="T7"/>
                  </a:cxn>
                  <a:cxn ang="T14">
                    <a:pos x="T8" y="T9"/>
                  </a:cxn>
                </a:cxnLst>
                <a:rect l="T15" t="T16" r="T17" b="T18"/>
                <a:pathLst>
                  <a:path w="24" h="230">
                    <a:moveTo>
                      <a:pt x="2" y="230"/>
                    </a:moveTo>
                    <a:lnTo>
                      <a:pt x="8" y="224"/>
                    </a:lnTo>
                    <a:lnTo>
                      <a:pt x="24" y="0"/>
                    </a:lnTo>
                    <a:lnTo>
                      <a:pt x="18" y="0"/>
                    </a:lnTo>
                    <a:lnTo>
                      <a:pt x="0" y="228"/>
                    </a:lnTo>
                  </a:path>
                </a:pathLst>
              </a:custGeom>
              <a:noFill/>
              <a:ln w="9525">
                <a:noFill/>
                <a:round/>
              </a:ln>
            </p:spPr>
            <p:txBody>
              <a:bodyPr/>
              <a:lstStyle/>
              <a:p>
                <a:endParaRPr lang="zh-CN" altLang="en-US"/>
              </a:p>
            </p:txBody>
          </p:sp>
          <p:sp>
            <p:nvSpPr>
              <p:cNvPr id="200" name="Freeform 209"/>
              <p:cNvSpPr>
                <a:spLocks noChangeAspect="1"/>
              </p:cNvSpPr>
              <p:nvPr/>
            </p:nvSpPr>
            <p:spPr bwMode="auto">
              <a:xfrm>
                <a:off x="695" y="2064"/>
                <a:ext cx="228" cy="250"/>
              </a:xfrm>
              <a:custGeom>
                <a:avLst/>
                <a:gdLst>
                  <a:gd name="T0" fmla="*/ 6784 w 114"/>
                  <a:gd name="T1" fmla="*/ 8000 h 125"/>
                  <a:gd name="T2" fmla="*/ 0 w 114"/>
                  <a:gd name="T3" fmla="*/ 6272 h 125"/>
                  <a:gd name="T4" fmla="*/ 448 w 114"/>
                  <a:gd name="T5" fmla="*/ 256 h 125"/>
                  <a:gd name="T6" fmla="*/ 640 w 114"/>
                  <a:gd name="T7" fmla="*/ 64 h 125"/>
                  <a:gd name="T8" fmla="*/ 7104 w 114"/>
                  <a:gd name="T9" fmla="*/ 576 h 125"/>
                  <a:gd name="T10" fmla="*/ 7296 w 114"/>
                  <a:gd name="T11" fmla="*/ 704 h 125"/>
                  <a:gd name="T12" fmla="*/ 6784 w 114"/>
                  <a:gd name="T13" fmla="*/ 8000 h 125"/>
                  <a:gd name="T14" fmla="*/ 0 60000 65536"/>
                  <a:gd name="T15" fmla="*/ 0 60000 65536"/>
                  <a:gd name="T16" fmla="*/ 0 60000 65536"/>
                  <a:gd name="T17" fmla="*/ 0 60000 65536"/>
                  <a:gd name="T18" fmla="*/ 0 60000 65536"/>
                  <a:gd name="T19" fmla="*/ 0 60000 65536"/>
                  <a:gd name="T20" fmla="*/ 0 60000 65536"/>
                  <a:gd name="T21" fmla="*/ 0 w 114"/>
                  <a:gd name="T22" fmla="*/ 0 h 125"/>
                  <a:gd name="T23" fmla="*/ 114 w 114"/>
                  <a:gd name="T24" fmla="*/ 125 h 1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125">
                    <a:moveTo>
                      <a:pt x="106" y="125"/>
                    </a:moveTo>
                    <a:cubicBezTo>
                      <a:pt x="70" y="116"/>
                      <a:pt x="19" y="104"/>
                      <a:pt x="0" y="98"/>
                    </a:cubicBezTo>
                    <a:cubicBezTo>
                      <a:pt x="2" y="74"/>
                      <a:pt x="3" y="46"/>
                      <a:pt x="7" y="4"/>
                    </a:cubicBezTo>
                    <a:cubicBezTo>
                      <a:pt x="7" y="2"/>
                      <a:pt x="7" y="0"/>
                      <a:pt x="10" y="1"/>
                    </a:cubicBezTo>
                    <a:cubicBezTo>
                      <a:pt x="10" y="1"/>
                      <a:pt x="109" y="9"/>
                      <a:pt x="111" y="9"/>
                    </a:cubicBezTo>
                    <a:cubicBezTo>
                      <a:pt x="114" y="9"/>
                      <a:pt x="114" y="9"/>
                      <a:pt x="114" y="11"/>
                    </a:cubicBezTo>
                    <a:lnTo>
                      <a:pt x="106" y="125"/>
                    </a:lnTo>
                    <a:close/>
                  </a:path>
                </a:pathLst>
              </a:custGeom>
              <a:solidFill>
                <a:srgbClr val="8BA6BD"/>
              </a:solidFill>
              <a:ln w="9525">
                <a:noFill/>
                <a:round/>
              </a:ln>
            </p:spPr>
            <p:txBody>
              <a:bodyPr/>
              <a:lstStyle/>
              <a:p>
                <a:endParaRPr lang="zh-CN" altLang="en-US"/>
              </a:p>
            </p:txBody>
          </p:sp>
          <p:sp>
            <p:nvSpPr>
              <p:cNvPr id="201" name="Freeform 210"/>
              <p:cNvSpPr>
                <a:spLocks noChangeAspect="1"/>
              </p:cNvSpPr>
              <p:nvPr/>
            </p:nvSpPr>
            <p:spPr bwMode="auto">
              <a:xfrm>
                <a:off x="719" y="2084"/>
                <a:ext cx="178" cy="184"/>
              </a:xfrm>
              <a:custGeom>
                <a:avLst/>
                <a:gdLst>
                  <a:gd name="T0" fmla="*/ 5696 w 89"/>
                  <a:gd name="T1" fmla="*/ 512 h 92"/>
                  <a:gd name="T2" fmla="*/ 256 w 89"/>
                  <a:gd name="T3" fmla="*/ 0 h 92"/>
                  <a:gd name="T4" fmla="*/ 0 w 89"/>
                  <a:gd name="T5" fmla="*/ 4864 h 92"/>
                  <a:gd name="T6" fmla="*/ 5184 w 89"/>
                  <a:gd name="T7" fmla="*/ 5888 h 92"/>
                  <a:gd name="T8" fmla="*/ 5696 w 89"/>
                  <a:gd name="T9" fmla="*/ 512 h 92"/>
                  <a:gd name="T10" fmla="*/ 0 60000 65536"/>
                  <a:gd name="T11" fmla="*/ 0 60000 65536"/>
                  <a:gd name="T12" fmla="*/ 0 60000 65536"/>
                  <a:gd name="T13" fmla="*/ 0 60000 65536"/>
                  <a:gd name="T14" fmla="*/ 0 60000 65536"/>
                  <a:gd name="T15" fmla="*/ 0 w 89"/>
                  <a:gd name="T16" fmla="*/ 0 h 92"/>
                  <a:gd name="T17" fmla="*/ 89 w 89"/>
                  <a:gd name="T18" fmla="*/ 92 h 92"/>
                </a:gdLst>
                <a:ahLst/>
                <a:cxnLst>
                  <a:cxn ang="T10">
                    <a:pos x="T0" y="T1"/>
                  </a:cxn>
                  <a:cxn ang="T11">
                    <a:pos x="T2" y="T3"/>
                  </a:cxn>
                  <a:cxn ang="T12">
                    <a:pos x="T4" y="T5"/>
                  </a:cxn>
                  <a:cxn ang="T13">
                    <a:pos x="T6" y="T7"/>
                  </a:cxn>
                  <a:cxn ang="T14">
                    <a:pos x="T8" y="T9"/>
                  </a:cxn>
                </a:cxnLst>
                <a:rect l="T15" t="T16" r="T17" b="T18"/>
                <a:pathLst>
                  <a:path w="89" h="92">
                    <a:moveTo>
                      <a:pt x="89" y="8"/>
                    </a:moveTo>
                    <a:cubicBezTo>
                      <a:pt x="4" y="0"/>
                      <a:pt x="4" y="0"/>
                      <a:pt x="4" y="0"/>
                    </a:cubicBezTo>
                    <a:cubicBezTo>
                      <a:pt x="1" y="24"/>
                      <a:pt x="1" y="50"/>
                      <a:pt x="0" y="76"/>
                    </a:cubicBezTo>
                    <a:cubicBezTo>
                      <a:pt x="29" y="85"/>
                      <a:pt x="50" y="89"/>
                      <a:pt x="81" y="92"/>
                    </a:cubicBezTo>
                    <a:cubicBezTo>
                      <a:pt x="89" y="8"/>
                      <a:pt x="89" y="8"/>
                      <a:pt x="89" y="8"/>
                    </a:cubicBezTo>
                  </a:path>
                </a:pathLst>
              </a:custGeom>
              <a:solidFill>
                <a:srgbClr val="0B3C68"/>
              </a:solidFill>
              <a:ln w="9525">
                <a:noFill/>
                <a:round/>
              </a:ln>
            </p:spPr>
            <p:txBody>
              <a:bodyPr/>
              <a:lstStyle/>
              <a:p>
                <a:endParaRPr lang="zh-CN" altLang="en-US"/>
              </a:p>
            </p:txBody>
          </p:sp>
          <p:sp>
            <p:nvSpPr>
              <p:cNvPr id="202" name="Freeform 211"/>
              <p:cNvSpPr>
                <a:spLocks noChangeAspect="1"/>
              </p:cNvSpPr>
              <p:nvPr/>
            </p:nvSpPr>
            <p:spPr bwMode="auto">
              <a:xfrm>
                <a:off x="725" y="2088"/>
                <a:ext cx="170" cy="176"/>
              </a:xfrm>
              <a:custGeom>
                <a:avLst/>
                <a:gdLst>
                  <a:gd name="T0" fmla="*/ 5440 w 85"/>
                  <a:gd name="T1" fmla="*/ 448 h 88"/>
                  <a:gd name="T2" fmla="*/ 192 w 85"/>
                  <a:gd name="T3" fmla="*/ 0 h 88"/>
                  <a:gd name="T4" fmla="*/ 0 w 85"/>
                  <a:gd name="T5" fmla="*/ 4672 h 88"/>
                  <a:gd name="T6" fmla="*/ 4928 w 85"/>
                  <a:gd name="T7" fmla="*/ 5632 h 88"/>
                  <a:gd name="T8" fmla="*/ 5440 w 85"/>
                  <a:gd name="T9" fmla="*/ 512 h 88"/>
                  <a:gd name="T10" fmla="*/ 0 60000 65536"/>
                  <a:gd name="T11" fmla="*/ 0 60000 65536"/>
                  <a:gd name="T12" fmla="*/ 0 60000 65536"/>
                  <a:gd name="T13" fmla="*/ 0 60000 65536"/>
                  <a:gd name="T14" fmla="*/ 0 60000 65536"/>
                  <a:gd name="T15" fmla="*/ 0 w 85"/>
                  <a:gd name="T16" fmla="*/ 0 h 88"/>
                  <a:gd name="T17" fmla="*/ 85 w 85"/>
                  <a:gd name="T18" fmla="*/ 88 h 88"/>
                </a:gdLst>
                <a:ahLst/>
                <a:cxnLst>
                  <a:cxn ang="T10">
                    <a:pos x="T0" y="T1"/>
                  </a:cxn>
                  <a:cxn ang="T11">
                    <a:pos x="T2" y="T3"/>
                  </a:cxn>
                  <a:cxn ang="T12">
                    <a:pos x="T4" y="T5"/>
                  </a:cxn>
                  <a:cxn ang="T13">
                    <a:pos x="T6" y="T7"/>
                  </a:cxn>
                  <a:cxn ang="T14">
                    <a:pos x="T8" y="T9"/>
                  </a:cxn>
                </a:cxnLst>
                <a:rect l="T15" t="T16" r="T17" b="T18"/>
                <a:pathLst>
                  <a:path w="85" h="88">
                    <a:moveTo>
                      <a:pt x="85" y="7"/>
                    </a:moveTo>
                    <a:cubicBezTo>
                      <a:pt x="3" y="0"/>
                      <a:pt x="3" y="0"/>
                      <a:pt x="3" y="0"/>
                    </a:cubicBezTo>
                    <a:cubicBezTo>
                      <a:pt x="0" y="23"/>
                      <a:pt x="1" y="48"/>
                      <a:pt x="0" y="73"/>
                    </a:cubicBezTo>
                    <a:cubicBezTo>
                      <a:pt x="15" y="78"/>
                      <a:pt x="47" y="85"/>
                      <a:pt x="77" y="88"/>
                    </a:cubicBezTo>
                    <a:cubicBezTo>
                      <a:pt x="85" y="8"/>
                      <a:pt x="85" y="8"/>
                      <a:pt x="85" y="8"/>
                    </a:cubicBezTo>
                  </a:path>
                </a:pathLst>
              </a:custGeom>
              <a:solidFill>
                <a:srgbClr val="D3DBE4"/>
              </a:solidFill>
              <a:ln w="9525">
                <a:noFill/>
                <a:round/>
              </a:ln>
            </p:spPr>
            <p:txBody>
              <a:bodyPr/>
              <a:lstStyle/>
              <a:p>
                <a:endParaRPr lang="zh-CN" altLang="en-US"/>
              </a:p>
            </p:txBody>
          </p:sp>
          <p:sp>
            <p:nvSpPr>
              <p:cNvPr id="203" name="Freeform 212"/>
              <p:cNvSpPr>
                <a:spLocks noChangeAspect="1"/>
              </p:cNvSpPr>
              <p:nvPr/>
            </p:nvSpPr>
            <p:spPr bwMode="auto">
              <a:xfrm>
                <a:off x="713" y="2264"/>
                <a:ext cx="180" cy="48"/>
              </a:xfrm>
              <a:custGeom>
                <a:avLst/>
                <a:gdLst>
                  <a:gd name="T0" fmla="*/ 0 w 180"/>
                  <a:gd name="T1" fmla="*/ 4 h 48"/>
                  <a:gd name="T2" fmla="*/ 180 w 180"/>
                  <a:gd name="T3" fmla="*/ 48 h 48"/>
                  <a:gd name="T4" fmla="*/ 180 w 180"/>
                  <a:gd name="T5" fmla="*/ 46 h 48"/>
                  <a:gd name="T6" fmla="*/ 0 w 180"/>
                  <a:gd name="T7" fmla="*/ 0 h 48"/>
                  <a:gd name="T8" fmla="*/ 0 w 180"/>
                  <a:gd name="T9" fmla="*/ 4 h 48"/>
                  <a:gd name="T10" fmla="*/ 0 60000 65536"/>
                  <a:gd name="T11" fmla="*/ 0 60000 65536"/>
                  <a:gd name="T12" fmla="*/ 0 60000 65536"/>
                  <a:gd name="T13" fmla="*/ 0 60000 65536"/>
                  <a:gd name="T14" fmla="*/ 0 60000 65536"/>
                  <a:gd name="T15" fmla="*/ 0 w 180"/>
                  <a:gd name="T16" fmla="*/ 0 h 48"/>
                  <a:gd name="T17" fmla="*/ 180 w 180"/>
                  <a:gd name="T18" fmla="*/ 48 h 48"/>
                </a:gdLst>
                <a:ahLst/>
                <a:cxnLst>
                  <a:cxn ang="T10">
                    <a:pos x="T0" y="T1"/>
                  </a:cxn>
                  <a:cxn ang="T11">
                    <a:pos x="T2" y="T3"/>
                  </a:cxn>
                  <a:cxn ang="T12">
                    <a:pos x="T4" y="T5"/>
                  </a:cxn>
                  <a:cxn ang="T13">
                    <a:pos x="T6" y="T7"/>
                  </a:cxn>
                  <a:cxn ang="T14">
                    <a:pos x="T8" y="T9"/>
                  </a:cxn>
                </a:cxnLst>
                <a:rect l="T15" t="T16" r="T17" b="T18"/>
                <a:pathLst>
                  <a:path w="180" h="48">
                    <a:moveTo>
                      <a:pt x="0" y="4"/>
                    </a:moveTo>
                    <a:lnTo>
                      <a:pt x="180" y="48"/>
                    </a:lnTo>
                    <a:lnTo>
                      <a:pt x="180" y="46"/>
                    </a:lnTo>
                    <a:lnTo>
                      <a:pt x="0" y="0"/>
                    </a:lnTo>
                    <a:lnTo>
                      <a:pt x="0" y="4"/>
                    </a:lnTo>
                    <a:close/>
                  </a:path>
                </a:pathLst>
              </a:custGeom>
              <a:solidFill>
                <a:srgbClr val="456488"/>
              </a:solidFill>
              <a:ln w="9525">
                <a:noFill/>
                <a:round/>
              </a:ln>
            </p:spPr>
            <p:txBody>
              <a:bodyPr/>
              <a:lstStyle/>
              <a:p>
                <a:endParaRPr lang="zh-CN" altLang="en-US"/>
              </a:p>
            </p:txBody>
          </p:sp>
          <p:sp>
            <p:nvSpPr>
              <p:cNvPr id="204" name="Freeform 213"/>
              <p:cNvSpPr>
                <a:spLocks noChangeAspect="1"/>
              </p:cNvSpPr>
              <p:nvPr/>
            </p:nvSpPr>
            <p:spPr bwMode="auto">
              <a:xfrm>
                <a:off x="581" y="2334"/>
                <a:ext cx="138" cy="34"/>
              </a:xfrm>
              <a:custGeom>
                <a:avLst/>
                <a:gdLst>
                  <a:gd name="T0" fmla="*/ 0 w 69"/>
                  <a:gd name="T1" fmla="*/ 0 h 17"/>
                  <a:gd name="T2" fmla="*/ 1280 w 69"/>
                  <a:gd name="T3" fmla="*/ 256 h 17"/>
                  <a:gd name="T4" fmla="*/ 2688 w 69"/>
                  <a:gd name="T5" fmla="*/ 320 h 17"/>
                  <a:gd name="T6" fmla="*/ 3328 w 69"/>
                  <a:gd name="T7" fmla="*/ 192 h 17"/>
                  <a:gd name="T8" fmla="*/ 3904 w 69"/>
                  <a:gd name="T9" fmla="*/ 128 h 17"/>
                  <a:gd name="T10" fmla="*/ 4096 w 69"/>
                  <a:gd name="T11" fmla="*/ 256 h 17"/>
                  <a:gd name="T12" fmla="*/ 4288 w 69"/>
                  <a:gd name="T13" fmla="*/ 448 h 17"/>
                  <a:gd name="T14" fmla="*/ 4416 w 69"/>
                  <a:gd name="T15" fmla="*/ 704 h 17"/>
                  <a:gd name="T16" fmla="*/ 4224 w 69"/>
                  <a:gd name="T17" fmla="*/ 704 h 17"/>
                  <a:gd name="T18" fmla="*/ 4096 w 69"/>
                  <a:gd name="T19" fmla="*/ 576 h 17"/>
                  <a:gd name="T20" fmla="*/ 3968 w 69"/>
                  <a:gd name="T21" fmla="*/ 448 h 17"/>
                  <a:gd name="T22" fmla="*/ 4096 w 69"/>
                  <a:gd name="T23" fmla="*/ 704 h 17"/>
                  <a:gd name="T24" fmla="*/ 4160 w 69"/>
                  <a:gd name="T25" fmla="*/ 832 h 17"/>
                  <a:gd name="T26" fmla="*/ 3840 w 69"/>
                  <a:gd name="T27" fmla="*/ 640 h 17"/>
                  <a:gd name="T28" fmla="*/ 3648 w 69"/>
                  <a:gd name="T29" fmla="*/ 512 h 17"/>
                  <a:gd name="T30" fmla="*/ 3392 w 69"/>
                  <a:gd name="T31" fmla="*/ 512 h 17"/>
                  <a:gd name="T32" fmla="*/ 3200 w 69"/>
                  <a:gd name="T33" fmla="*/ 576 h 17"/>
                  <a:gd name="T34" fmla="*/ 3136 w 69"/>
                  <a:gd name="T35" fmla="*/ 704 h 17"/>
                  <a:gd name="T36" fmla="*/ 3392 w 69"/>
                  <a:gd name="T37" fmla="*/ 768 h 17"/>
                  <a:gd name="T38" fmla="*/ 3648 w 69"/>
                  <a:gd name="T39" fmla="*/ 1024 h 17"/>
                  <a:gd name="T40" fmla="*/ 3392 w 69"/>
                  <a:gd name="T41" fmla="*/ 1088 h 17"/>
                  <a:gd name="T42" fmla="*/ 2880 w 69"/>
                  <a:gd name="T43" fmla="*/ 1024 h 17"/>
                  <a:gd name="T44" fmla="*/ 2496 w 69"/>
                  <a:gd name="T45" fmla="*/ 1024 h 17"/>
                  <a:gd name="T46" fmla="*/ 1344 w 69"/>
                  <a:gd name="T47" fmla="*/ 1024 h 17"/>
                  <a:gd name="T48" fmla="*/ 320 w 69"/>
                  <a:gd name="T49" fmla="*/ 1024 h 17"/>
                  <a:gd name="T50" fmla="*/ 0 w 69"/>
                  <a:gd name="T51" fmla="*/ 0 h 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9"/>
                  <a:gd name="T79" fmla="*/ 0 h 17"/>
                  <a:gd name="T80" fmla="*/ 69 w 69"/>
                  <a:gd name="T81" fmla="*/ 17 h 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9" h="17">
                    <a:moveTo>
                      <a:pt x="0" y="0"/>
                    </a:moveTo>
                    <a:cubicBezTo>
                      <a:pt x="0" y="0"/>
                      <a:pt x="8" y="3"/>
                      <a:pt x="20" y="4"/>
                    </a:cubicBezTo>
                    <a:cubicBezTo>
                      <a:pt x="31" y="5"/>
                      <a:pt x="36" y="7"/>
                      <a:pt x="42" y="5"/>
                    </a:cubicBezTo>
                    <a:cubicBezTo>
                      <a:pt x="48" y="3"/>
                      <a:pt x="50" y="1"/>
                      <a:pt x="52" y="3"/>
                    </a:cubicBezTo>
                    <a:cubicBezTo>
                      <a:pt x="56" y="3"/>
                      <a:pt x="61" y="2"/>
                      <a:pt x="61" y="2"/>
                    </a:cubicBezTo>
                    <a:cubicBezTo>
                      <a:pt x="61" y="2"/>
                      <a:pt x="62" y="2"/>
                      <a:pt x="64" y="4"/>
                    </a:cubicBezTo>
                    <a:cubicBezTo>
                      <a:pt x="64" y="4"/>
                      <a:pt x="66" y="6"/>
                      <a:pt x="67" y="7"/>
                    </a:cubicBezTo>
                    <a:cubicBezTo>
                      <a:pt x="68" y="8"/>
                      <a:pt x="69" y="10"/>
                      <a:pt x="69" y="11"/>
                    </a:cubicBezTo>
                    <a:cubicBezTo>
                      <a:pt x="69" y="12"/>
                      <a:pt x="68" y="13"/>
                      <a:pt x="66" y="11"/>
                    </a:cubicBezTo>
                    <a:cubicBezTo>
                      <a:pt x="65" y="10"/>
                      <a:pt x="65" y="9"/>
                      <a:pt x="64" y="9"/>
                    </a:cubicBezTo>
                    <a:cubicBezTo>
                      <a:pt x="64" y="8"/>
                      <a:pt x="62" y="8"/>
                      <a:pt x="62" y="7"/>
                    </a:cubicBezTo>
                    <a:cubicBezTo>
                      <a:pt x="63" y="9"/>
                      <a:pt x="63" y="10"/>
                      <a:pt x="64" y="11"/>
                    </a:cubicBezTo>
                    <a:cubicBezTo>
                      <a:pt x="65" y="12"/>
                      <a:pt x="66" y="12"/>
                      <a:pt x="65" y="13"/>
                    </a:cubicBezTo>
                    <a:cubicBezTo>
                      <a:pt x="65" y="13"/>
                      <a:pt x="63" y="14"/>
                      <a:pt x="60" y="10"/>
                    </a:cubicBezTo>
                    <a:cubicBezTo>
                      <a:pt x="57" y="10"/>
                      <a:pt x="57" y="8"/>
                      <a:pt x="57" y="8"/>
                    </a:cubicBezTo>
                    <a:cubicBezTo>
                      <a:pt x="57" y="8"/>
                      <a:pt x="55" y="10"/>
                      <a:pt x="53" y="8"/>
                    </a:cubicBezTo>
                    <a:cubicBezTo>
                      <a:pt x="52" y="9"/>
                      <a:pt x="50" y="9"/>
                      <a:pt x="50" y="9"/>
                    </a:cubicBezTo>
                    <a:cubicBezTo>
                      <a:pt x="50" y="9"/>
                      <a:pt x="49" y="11"/>
                      <a:pt x="49" y="11"/>
                    </a:cubicBezTo>
                    <a:cubicBezTo>
                      <a:pt x="51" y="12"/>
                      <a:pt x="52" y="12"/>
                      <a:pt x="53" y="12"/>
                    </a:cubicBezTo>
                    <a:cubicBezTo>
                      <a:pt x="54" y="12"/>
                      <a:pt x="58" y="14"/>
                      <a:pt x="57" y="16"/>
                    </a:cubicBezTo>
                    <a:cubicBezTo>
                      <a:pt x="57" y="17"/>
                      <a:pt x="56" y="17"/>
                      <a:pt x="53" y="17"/>
                    </a:cubicBezTo>
                    <a:cubicBezTo>
                      <a:pt x="50" y="16"/>
                      <a:pt x="48" y="16"/>
                      <a:pt x="45" y="16"/>
                    </a:cubicBezTo>
                    <a:cubicBezTo>
                      <a:pt x="44" y="16"/>
                      <a:pt x="41" y="16"/>
                      <a:pt x="39" y="16"/>
                    </a:cubicBezTo>
                    <a:cubicBezTo>
                      <a:pt x="36" y="16"/>
                      <a:pt x="21" y="16"/>
                      <a:pt x="21" y="16"/>
                    </a:cubicBezTo>
                    <a:cubicBezTo>
                      <a:pt x="5" y="16"/>
                      <a:pt x="5" y="16"/>
                      <a:pt x="5" y="16"/>
                    </a:cubicBezTo>
                    <a:cubicBezTo>
                      <a:pt x="5" y="16"/>
                      <a:pt x="2" y="9"/>
                      <a:pt x="0" y="0"/>
                    </a:cubicBezTo>
                    <a:close/>
                  </a:path>
                </a:pathLst>
              </a:custGeom>
              <a:solidFill>
                <a:srgbClr val="F8C6AC"/>
              </a:solidFill>
              <a:ln w="9525">
                <a:noFill/>
                <a:round/>
              </a:ln>
            </p:spPr>
            <p:txBody>
              <a:bodyPr/>
              <a:lstStyle/>
              <a:p>
                <a:endParaRPr lang="zh-CN" altLang="en-US"/>
              </a:p>
            </p:txBody>
          </p:sp>
          <p:sp>
            <p:nvSpPr>
              <p:cNvPr id="205" name="Freeform 214"/>
              <p:cNvSpPr>
                <a:spLocks noChangeAspect="1"/>
              </p:cNvSpPr>
              <p:nvPr/>
            </p:nvSpPr>
            <p:spPr bwMode="auto">
              <a:xfrm>
                <a:off x="677" y="2348"/>
                <a:ext cx="4" cy="4"/>
              </a:xfrm>
              <a:custGeom>
                <a:avLst/>
                <a:gdLst>
                  <a:gd name="T0" fmla="*/ 0 w 2"/>
                  <a:gd name="T1" fmla="*/ 0 h 2"/>
                  <a:gd name="T2" fmla="*/ 128 w 2"/>
                  <a:gd name="T3" fmla="*/ 128 h 2"/>
                  <a:gd name="T4" fmla="*/ 128 w 2"/>
                  <a:gd name="T5" fmla="*/ 128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cubicBezTo>
                      <a:pt x="0" y="0"/>
                      <a:pt x="1" y="1"/>
                      <a:pt x="2" y="2"/>
                    </a:cubicBezTo>
                    <a:cubicBezTo>
                      <a:pt x="2" y="2"/>
                      <a:pt x="2" y="2"/>
                      <a:pt x="2" y="2"/>
                    </a:cubicBezTo>
                    <a:cubicBezTo>
                      <a:pt x="2" y="2"/>
                      <a:pt x="1" y="0"/>
                      <a:pt x="0" y="0"/>
                    </a:cubicBezTo>
                    <a:close/>
                  </a:path>
                </a:pathLst>
              </a:custGeom>
              <a:solidFill>
                <a:srgbClr val="D6AB96"/>
              </a:solidFill>
              <a:ln w="9525">
                <a:noFill/>
                <a:round/>
              </a:ln>
            </p:spPr>
            <p:txBody>
              <a:bodyPr/>
              <a:lstStyle/>
              <a:p>
                <a:endParaRPr lang="zh-CN" altLang="en-US"/>
              </a:p>
            </p:txBody>
          </p:sp>
          <p:sp>
            <p:nvSpPr>
              <p:cNvPr id="206" name="Freeform 215"/>
              <p:cNvSpPr>
                <a:spLocks noChangeAspect="1"/>
              </p:cNvSpPr>
              <p:nvPr/>
            </p:nvSpPr>
            <p:spPr bwMode="auto">
              <a:xfrm>
                <a:off x="685" y="2344"/>
                <a:ext cx="2" cy="6"/>
              </a:xfrm>
              <a:custGeom>
                <a:avLst/>
                <a:gdLst>
                  <a:gd name="T0" fmla="*/ 0 w 1"/>
                  <a:gd name="T1" fmla="*/ 0 h 3"/>
                  <a:gd name="T2" fmla="*/ 64 w 1"/>
                  <a:gd name="T3" fmla="*/ 192 h 3"/>
                  <a:gd name="T4" fmla="*/ 64 w 1"/>
                  <a:gd name="T5" fmla="*/ 192 h 3"/>
                  <a:gd name="T6" fmla="*/ 0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cubicBezTo>
                      <a:pt x="0" y="0"/>
                      <a:pt x="0" y="2"/>
                      <a:pt x="1" y="3"/>
                    </a:cubicBezTo>
                    <a:cubicBezTo>
                      <a:pt x="1" y="3"/>
                      <a:pt x="1" y="3"/>
                      <a:pt x="1" y="3"/>
                    </a:cubicBezTo>
                    <a:cubicBezTo>
                      <a:pt x="1" y="3"/>
                      <a:pt x="0" y="2"/>
                      <a:pt x="0" y="0"/>
                    </a:cubicBezTo>
                    <a:close/>
                  </a:path>
                </a:pathLst>
              </a:custGeom>
              <a:solidFill>
                <a:srgbClr val="D6AB96"/>
              </a:solidFill>
              <a:ln w="9525">
                <a:noFill/>
                <a:round/>
              </a:ln>
            </p:spPr>
            <p:txBody>
              <a:bodyPr/>
              <a:lstStyle/>
              <a:p>
                <a:endParaRPr lang="zh-CN" altLang="en-US"/>
              </a:p>
            </p:txBody>
          </p:sp>
          <p:sp>
            <p:nvSpPr>
              <p:cNvPr id="207" name="Freeform 216"/>
              <p:cNvSpPr>
                <a:spLocks noChangeAspect="1"/>
              </p:cNvSpPr>
              <p:nvPr/>
            </p:nvSpPr>
            <p:spPr bwMode="auto">
              <a:xfrm>
                <a:off x="671" y="2350"/>
                <a:ext cx="8" cy="6"/>
              </a:xfrm>
              <a:custGeom>
                <a:avLst/>
                <a:gdLst>
                  <a:gd name="T0" fmla="*/ 64 w 4"/>
                  <a:gd name="T1" fmla="*/ 0 h 3"/>
                  <a:gd name="T2" fmla="*/ 256 w 4"/>
                  <a:gd name="T3" fmla="*/ 192 h 3"/>
                  <a:gd name="T4" fmla="*/ 256 w 4"/>
                  <a:gd name="T5" fmla="*/ 192 h 3"/>
                  <a:gd name="T6" fmla="*/ 64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1" y="0"/>
                    </a:moveTo>
                    <a:cubicBezTo>
                      <a:pt x="1" y="0"/>
                      <a:pt x="0" y="2"/>
                      <a:pt x="4" y="3"/>
                    </a:cubicBezTo>
                    <a:cubicBezTo>
                      <a:pt x="4" y="3"/>
                      <a:pt x="4" y="3"/>
                      <a:pt x="4" y="3"/>
                    </a:cubicBezTo>
                    <a:cubicBezTo>
                      <a:pt x="4" y="3"/>
                      <a:pt x="2" y="3"/>
                      <a:pt x="1" y="0"/>
                    </a:cubicBezTo>
                    <a:close/>
                  </a:path>
                </a:pathLst>
              </a:custGeom>
              <a:solidFill>
                <a:srgbClr val="D6AB96"/>
              </a:solidFill>
              <a:ln w="9525">
                <a:noFill/>
                <a:round/>
              </a:ln>
            </p:spPr>
            <p:txBody>
              <a:bodyPr/>
              <a:lstStyle/>
              <a:p>
                <a:endParaRPr lang="zh-CN" altLang="en-US"/>
              </a:p>
            </p:txBody>
          </p:sp>
          <p:sp>
            <p:nvSpPr>
              <p:cNvPr id="208" name="Freeform 217"/>
              <p:cNvSpPr>
                <a:spLocks noChangeAspect="1"/>
              </p:cNvSpPr>
              <p:nvPr/>
            </p:nvSpPr>
            <p:spPr bwMode="auto">
              <a:xfrm>
                <a:off x="446" y="2166"/>
                <a:ext cx="197" cy="274"/>
              </a:xfrm>
              <a:custGeom>
                <a:avLst/>
                <a:gdLst>
                  <a:gd name="T0" fmla="*/ 5355 w 98"/>
                  <a:gd name="T1" fmla="*/ 3264 h 137"/>
                  <a:gd name="T2" fmla="*/ 5548 w 98"/>
                  <a:gd name="T3" fmla="*/ 5184 h 137"/>
                  <a:gd name="T4" fmla="*/ 5880 w 98"/>
                  <a:gd name="T5" fmla="*/ 6144 h 137"/>
                  <a:gd name="T6" fmla="*/ 6272 w 98"/>
                  <a:gd name="T7" fmla="*/ 6528 h 137"/>
                  <a:gd name="T8" fmla="*/ 5880 w 98"/>
                  <a:gd name="T9" fmla="*/ 7680 h 137"/>
                  <a:gd name="T10" fmla="*/ 4752 w 98"/>
                  <a:gd name="T11" fmla="*/ 8064 h 137"/>
                  <a:gd name="T12" fmla="*/ 4296 w 98"/>
                  <a:gd name="T13" fmla="*/ 8384 h 137"/>
                  <a:gd name="T14" fmla="*/ 4101 w 98"/>
                  <a:gd name="T15" fmla="*/ 8704 h 137"/>
                  <a:gd name="T16" fmla="*/ 521 w 98"/>
                  <a:gd name="T17" fmla="*/ 8192 h 137"/>
                  <a:gd name="T18" fmla="*/ 2300 w 98"/>
                  <a:gd name="T19" fmla="*/ 64 h 137"/>
                  <a:gd name="T20" fmla="*/ 4231 w 98"/>
                  <a:gd name="T21" fmla="*/ 704 h 137"/>
                  <a:gd name="T22" fmla="*/ 4688 w 98"/>
                  <a:gd name="T23" fmla="*/ 1536 h 137"/>
                  <a:gd name="T24" fmla="*/ 5355 w 98"/>
                  <a:gd name="T25" fmla="*/ 3264 h 1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8"/>
                  <a:gd name="T40" fmla="*/ 0 h 137"/>
                  <a:gd name="T41" fmla="*/ 98 w 98"/>
                  <a:gd name="T42" fmla="*/ 137 h 1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8" h="137">
                    <a:moveTo>
                      <a:pt x="81" y="51"/>
                    </a:moveTo>
                    <a:cubicBezTo>
                      <a:pt x="82" y="64"/>
                      <a:pt x="83" y="78"/>
                      <a:pt x="84" y="81"/>
                    </a:cubicBezTo>
                    <a:cubicBezTo>
                      <a:pt x="88" y="88"/>
                      <a:pt x="89" y="93"/>
                      <a:pt x="89" y="96"/>
                    </a:cubicBezTo>
                    <a:cubicBezTo>
                      <a:pt x="91" y="100"/>
                      <a:pt x="93" y="93"/>
                      <a:pt x="95" y="102"/>
                    </a:cubicBezTo>
                    <a:cubicBezTo>
                      <a:pt x="98" y="108"/>
                      <a:pt x="89" y="120"/>
                      <a:pt x="89" y="120"/>
                    </a:cubicBezTo>
                    <a:cubicBezTo>
                      <a:pt x="72" y="126"/>
                      <a:pt x="72" y="126"/>
                      <a:pt x="72" y="126"/>
                    </a:cubicBezTo>
                    <a:cubicBezTo>
                      <a:pt x="65" y="131"/>
                      <a:pt x="65" y="131"/>
                      <a:pt x="65" y="131"/>
                    </a:cubicBezTo>
                    <a:cubicBezTo>
                      <a:pt x="62" y="136"/>
                      <a:pt x="62" y="136"/>
                      <a:pt x="62" y="136"/>
                    </a:cubicBezTo>
                    <a:cubicBezTo>
                      <a:pt x="59" y="136"/>
                      <a:pt x="12" y="137"/>
                      <a:pt x="8" y="128"/>
                    </a:cubicBezTo>
                    <a:cubicBezTo>
                      <a:pt x="0" y="76"/>
                      <a:pt x="2" y="13"/>
                      <a:pt x="35" y="1"/>
                    </a:cubicBezTo>
                    <a:cubicBezTo>
                      <a:pt x="36" y="0"/>
                      <a:pt x="64" y="11"/>
                      <a:pt x="64" y="11"/>
                    </a:cubicBezTo>
                    <a:cubicBezTo>
                      <a:pt x="71" y="24"/>
                      <a:pt x="71" y="24"/>
                      <a:pt x="71" y="24"/>
                    </a:cubicBezTo>
                    <a:cubicBezTo>
                      <a:pt x="71" y="24"/>
                      <a:pt x="80" y="25"/>
                      <a:pt x="81" y="51"/>
                    </a:cubicBezTo>
                    <a:close/>
                  </a:path>
                </a:pathLst>
              </a:custGeom>
              <a:solidFill>
                <a:srgbClr val="EEE8EB"/>
              </a:solidFill>
              <a:ln w="9525">
                <a:noFill/>
                <a:round/>
              </a:ln>
            </p:spPr>
            <p:txBody>
              <a:bodyPr/>
              <a:lstStyle/>
              <a:p>
                <a:endParaRPr lang="zh-CN" altLang="en-US"/>
              </a:p>
            </p:txBody>
          </p:sp>
          <p:sp>
            <p:nvSpPr>
              <p:cNvPr id="209" name="Freeform 218"/>
              <p:cNvSpPr>
                <a:spLocks noChangeAspect="1"/>
              </p:cNvSpPr>
              <p:nvPr/>
            </p:nvSpPr>
            <p:spPr bwMode="auto">
              <a:xfrm>
                <a:off x="515" y="2168"/>
                <a:ext cx="76" cy="50"/>
              </a:xfrm>
              <a:custGeom>
                <a:avLst/>
                <a:gdLst>
                  <a:gd name="T0" fmla="*/ 0 w 38"/>
                  <a:gd name="T1" fmla="*/ 320 h 25"/>
                  <a:gd name="T2" fmla="*/ 1216 w 38"/>
                  <a:gd name="T3" fmla="*/ 1152 h 25"/>
                  <a:gd name="T4" fmla="*/ 2432 w 38"/>
                  <a:gd name="T5" fmla="*/ 1600 h 25"/>
                  <a:gd name="T6" fmla="*/ 2240 w 38"/>
                  <a:gd name="T7" fmla="*/ 576 h 25"/>
                  <a:gd name="T8" fmla="*/ 256 w 38"/>
                  <a:gd name="T9" fmla="*/ 0 h 25"/>
                  <a:gd name="T10" fmla="*/ 0 w 38"/>
                  <a:gd name="T11" fmla="*/ 320 h 25"/>
                  <a:gd name="T12" fmla="*/ 0 60000 65536"/>
                  <a:gd name="T13" fmla="*/ 0 60000 65536"/>
                  <a:gd name="T14" fmla="*/ 0 60000 65536"/>
                  <a:gd name="T15" fmla="*/ 0 60000 65536"/>
                  <a:gd name="T16" fmla="*/ 0 60000 65536"/>
                  <a:gd name="T17" fmla="*/ 0 60000 65536"/>
                  <a:gd name="T18" fmla="*/ 0 w 38"/>
                  <a:gd name="T19" fmla="*/ 0 h 25"/>
                  <a:gd name="T20" fmla="*/ 38 w 38"/>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38" h="25">
                    <a:moveTo>
                      <a:pt x="0" y="5"/>
                    </a:moveTo>
                    <a:cubicBezTo>
                      <a:pt x="0" y="5"/>
                      <a:pt x="4" y="11"/>
                      <a:pt x="19" y="18"/>
                    </a:cubicBezTo>
                    <a:cubicBezTo>
                      <a:pt x="28" y="22"/>
                      <a:pt x="38" y="25"/>
                      <a:pt x="38" y="25"/>
                    </a:cubicBezTo>
                    <a:cubicBezTo>
                      <a:pt x="38" y="25"/>
                      <a:pt x="35" y="12"/>
                      <a:pt x="35" y="9"/>
                    </a:cubicBezTo>
                    <a:cubicBezTo>
                      <a:pt x="29" y="8"/>
                      <a:pt x="8" y="2"/>
                      <a:pt x="4" y="0"/>
                    </a:cubicBezTo>
                    <a:cubicBezTo>
                      <a:pt x="3" y="0"/>
                      <a:pt x="0" y="5"/>
                      <a:pt x="0" y="5"/>
                    </a:cubicBezTo>
                    <a:close/>
                  </a:path>
                </a:pathLst>
              </a:custGeom>
              <a:solidFill>
                <a:srgbClr val="C8BDC2"/>
              </a:solidFill>
              <a:ln w="9525">
                <a:noFill/>
                <a:round/>
              </a:ln>
            </p:spPr>
            <p:txBody>
              <a:bodyPr/>
              <a:lstStyle/>
              <a:p>
                <a:endParaRPr lang="zh-CN" altLang="en-US"/>
              </a:p>
            </p:txBody>
          </p:sp>
          <p:sp>
            <p:nvSpPr>
              <p:cNvPr id="210" name="Freeform 219"/>
              <p:cNvSpPr>
                <a:spLocks noChangeAspect="1"/>
              </p:cNvSpPr>
              <p:nvPr/>
            </p:nvSpPr>
            <p:spPr bwMode="auto">
              <a:xfrm>
                <a:off x="573" y="2228"/>
                <a:ext cx="42" cy="106"/>
              </a:xfrm>
              <a:custGeom>
                <a:avLst/>
                <a:gdLst>
                  <a:gd name="T0" fmla="*/ 0 w 21"/>
                  <a:gd name="T1" fmla="*/ 0 h 53"/>
                  <a:gd name="T2" fmla="*/ 448 w 21"/>
                  <a:gd name="T3" fmla="*/ 1024 h 53"/>
                  <a:gd name="T4" fmla="*/ 1024 w 21"/>
                  <a:gd name="T5" fmla="*/ 1792 h 53"/>
                  <a:gd name="T6" fmla="*/ 896 w 21"/>
                  <a:gd name="T7" fmla="*/ 2112 h 53"/>
                  <a:gd name="T8" fmla="*/ 1024 w 21"/>
                  <a:gd name="T9" fmla="*/ 3008 h 53"/>
                  <a:gd name="T10" fmla="*/ 1344 w 21"/>
                  <a:gd name="T11" fmla="*/ 3392 h 53"/>
                  <a:gd name="T12" fmla="*/ 1216 w 21"/>
                  <a:gd name="T13" fmla="*/ 2688 h 53"/>
                  <a:gd name="T14" fmla="*/ 1024 w 21"/>
                  <a:gd name="T15" fmla="*/ 1920 h 53"/>
                  <a:gd name="T16" fmla="*/ 384 w 21"/>
                  <a:gd name="T17" fmla="*/ 768 h 53"/>
                  <a:gd name="T18" fmla="*/ 0 w 21"/>
                  <a:gd name="T19" fmla="*/ 0 h 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53"/>
                  <a:gd name="T32" fmla="*/ 21 w 21"/>
                  <a:gd name="T33" fmla="*/ 53 h 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53">
                    <a:moveTo>
                      <a:pt x="0" y="0"/>
                    </a:moveTo>
                    <a:cubicBezTo>
                      <a:pt x="0" y="0"/>
                      <a:pt x="0" y="9"/>
                      <a:pt x="7" y="16"/>
                    </a:cubicBezTo>
                    <a:cubicBezTo>
                      <a:pt x="15" y="24"/>
                      <a:pt x="16" y="28"/>
                      <a:pt x="16" y="28"/>
                    </a:cubicBezTo>
                    <a:cubicBezTo>
                      <a:pt x="16" y="28"/>
                      <a:pt x="10" y="30"/>
                      <a:pt x="14" y="33"/>
                    </a:cubicBezTo>
                    <a:cubicBezTo>
                      <a:pt x="18" y="36"/>
                      <a:pt x="19" y="36"/>
                      <a:pt x="16" y="47"/>
                    </a:cubicBezTo>
                    <a:cubicBezTo>
                      <a:pt x="20" y="52"/>
                      <a:pt x="21" y="53"/>
                      <a:pt x="21" y="53"/>
                    </a:cubicBezTo>
                    <a:cubicBezTo>
                      <a:pt x="21" y="53"/>
                      <a:pt x="18" y="47"/>
                      <a:pt x="19" y="42"/>
                    </a:cubicBezTo>
                    <a:cubicBezTo>
                      <a:pt x="19" y="36"/>
                      <a:pt x="14" y="31"/>
                      <a:pt x="16" y="30"/>
                    </a:cubicBezTo>
                    <a:cubicBezTo>
                      <a:pt x="18" y="29"/>
                      <a:pt x="18" y="24"/>
                      <a:pt x="6" y="12"/>
                    </a:cubicBezTo>
                    <a:cubicBezTo>
                      <a:pt x="0" y="5"/>
                      <a:pt x="0" y="0"/>
                      <a:pt x="0" y="0"/>
                    </a:cubicBezTo>
                    <a:close/>
                  </a:path>
                </a:pathLst>
              </a:custGeom>
              <a:solidFill>
                <a:srgbClr val="C8BDC2"/>
              </a:solidFill>
              <a:ln w="9525">
                <a:noFill/>
                <a:round/>
              </a:ln>
            </p:spPr>
            <p:txBody>
              <a:bodyPr/>
              <a:lstStyle/>
              <a:p>
                <a:endParaRPr lang="zh-CN" altLang="en-US"/>
              </a:p>
            </p:txBody>
          </p:sp>
          <p:sp>
            <p:nvSpPr>
              <p:cNvPr id="211" name="Freeform 220"/>
              <p:cNvSpPr>
                <a:spLocks noChangeAspect="1"/>
              </p:cNvSpPr>
              <p:nvPr/>
            </p:nvSpPr>
            <p:spPr bwMode="auto">
              <a:xfrm>
                <a:off x="537" y="2224"/>
                <a:ext cx="90" cy="136"/>
              </a:xfrm>
              <a:custGeom>
                <a:avLst/>
                <a:gdLst>
                  <a:gd name="T0" fmla="*/ 384 w 45"/>
                  <a:gd name="T1" fmla="*/ 0 h 68"/>
                  <a:gd name="T2" fmla="*/ 960 w 45"/>
                  <a:gd name="T3" fmla="*/ 2048 h 68"/>
                  <a:gd name="T4" fmla="*/ 2624 w 45"/>
                  <a:gd name="T5" fmla="*/ 3712 h 68"/>
                  <a:gd name="T6" fmla="*/ 2816 w 45"/>
                  <a:gd name="T7" fmla="*/ 4352 h 68"/>
                  <a:gd name="T8" fmla="*/ 1600 w 45"/>
                  <a:gd name="T9" fmla="*/ 2752 h 68"/>
                  <a:gd name="T10" fmla="*/ 384 w 45"/>
                  <a:gd name="T11" fmla="*/ 0 h 68"/>
                  <a:gd name="T12" fmla="*/ 0 60000 65536"/>
                  <a:gd name="T13" fmla="*/ 0 60000 65536"/>
                  <a:gd name="T14" fmla="*/ 0 60000 65536"/>
                  <a:gd name="T15" fmla="*/ 0 60000 65536"/>
                  <a:gd name="T16" fmla="*/ 0 60000 65536"/>
                  <a:gd name="T17" fmla="*/ 0 60000 65536"/>
                  <a:gd name="T18" fmla="*/ 0 w 45"/>
                  <a:gd name="T19" fmla="*/ 0 h 68"/>
                  <a:gd name="T20" fmla="*/ 45 w 45"/>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45" h="68">
                    <a:moveTo>
                      <a:pt x="6" y="0"/>
                    </a:moveTo>
                    <a:cubicBezTo>
                      <a:pt x="6" y="0"/>
                      <a:pt x="0" y="14"/>
                      <a:pt x="15" y="32"/>
                    </a:cubicBezTo>
                    <a:cubicBezTo>
                      <a:pt x="26" y="44"/>
                      <a:pt x="36" y="49"/>
                      <a:pt x="41" y="58"/>
                    </a:cubicBezTo>
                    <a:cubicBezTo>
                      <a:pt x="45" y="65"/>
                      <a:pt x="44" y="68"/>
                      <a:pt x="44" y="68"/>
                    </a:cubicBezTo>
                    <a:cubicBezTo>
                      <a:pt x="44" y="68"/>
                      <a:pt x="42" y="54"/>
                      <a:pt x="25" y="43"/>
                    </a:cubicBezTo>
                    <a:cubicBezTo>
                      <a:pt x="9" y="31"/>
                      <a:pt x="0" y="14"/>
                      <a:pt x="6" y="0"/>
                    </a:cubicBezTo>
                    <a:close/>
                  </a:path>
                </a:pathLst>
              </a:custGeom>
              <a:solidFill>
                <a:srgbClr val="C8BDC2"/>
              </a:solidFill>
              <a:ln w="9525">
                <a:noFill/>
                <a:round/>
              </a:ln>
            </p:spPr>
            <p:txBody>
              <a:bodyPr/>
              <a:lstStyle/>
              <a:p>
                <a:endParaRPr lang="zh-CN" altLang="en-US"/>
              </a:p>
            </p:txBody>
          </p:sp>
          <p:sp>
            <p:nvSpPr>
              <p:cNvPr id="212" name="Freeform 221"/>
              <p:cNvSpPr>
                <a:spLocks noChangeAspect="1"/>
              </p:cNvSpPr>
              <p:nvPr/>
            </p:nvSpPr>
            <p:spPr bwMode="auto">
              <a:xfrm>
                <a:off x="577" y="2328"/>
                <a:ext cx="42" cy="42"/>
              </a:xfrm>
              <a:custGeom>
                <a:avLst/>
                <a:gdLst>
                  <a:gd name="T0" fmla="*/ 960 w 21"/>
                  <a:gd name="T1" fmla="*/ 0 h 21"/>
                  <a:gd name="T2" fmla="*/ 512 w 21"/>
                  <a:gd name="T3" fmla="*/ 704 h 21"/>
                  <a:gd name="T4" fmla="*/ 128 w 21"/>
                  <a:gd name="T5" fmla="*/ 1344 h 21"/>
                  <a:gd name="T6" fmla="*/ 768 w 21"/>
                  <a:gd name="T7" fmla="*/ 960 h 21"/>
                  <a:gd name="T8" fmla="*/ 1216 w 21"/>
                  <a:gd name="T9" fmla="*/ 384 h 21"/>
                  <a:gd name="T10" fmla="*/ 96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15" y="0"/>
                    </a:moveTo>
                    <a:cubicBezTo>
                      <a:pt x="15" y="0"/>
                      <a:pt x="17" y="6"/>
                      <a:pt x="8" y="11"/>
                    </a:cubicBezTo>
                    <a:cubicBezTo>
                      <a:pt x="0" y="15"/>
                      <a:pt x="2" y="21"/>
                      <a:pt x="2" y="21"/>
                    </a:cubicBezTo>
                    <a:cubicBezTo>
                      <a:pt x="2" y="21"/>
                      <a:pt x="5" y="17"/>
                      <a:pt x="12" y="15"/>
                    </a:cubicBezTo>
                    <a:cubicBezTo>
                      <a:pt x="18" y="13"/>
                      <a:pt x="21" y="10"/>
                      <a:pt x="19" y="6"/>
                    </a:cubicBezTo>
                    <a:cubicBezTo>
                      <a:pt x="18" y="2"/>
                      <a:pt x="15" y="0"/>
                      <a:pt x="15" y="0"/>
                    </a:cubicBezTo>
                    <a:close/>
                  </a:path>
                </a:pathLst>
              </a:custGeom>
              <a:solidFill>
                <a:srgbClr val="C8BDC2"/>
              </a:solidFill>
              <a:ln w="9525">
                <a:noFill/>
                <a:round/>
              </a:ln>
            </p:spPr>
            <p:txBody>
              <a:bodyPr/>
              <a:lstStyle/>
              <a:p>
                <a:endParaRPr lang="zh-CN" altLang="en-US"/>
              </a:p>
            </p:txBody>
          </p:sp>
          <p:sp>
            <p:nvSpPr>
              <p:cNvPr id="213" name="Freeform 222"/>
              <p:cNvSpPr>
                <a:spLocks noChangeAspect="1"/>
              </p:cNvSpPr>
              <p:nvPr/>
            </p:nvSpPr>
            <p:spPr bwMode="auto">
              <a:xfrm>
                <a:off x="571" y="2348"/>
                <a:ext cx="58" cy="52"/>
              </a:xfrm>
              <a:custGeom>
                <a:avLst/>
                <a:gdLst>
                  <a:gd name="T0" fmla="*/ 1856 w 29"/>
                  <a:gd name="T1" fmla="*/ 448 h 26"/>
                  <a:gd name="T2" fmla="*/ 320 w 29"/>
                  <a:gd name="T3" fmla="*/ 1024 h 26"/>
                  <a:gd name="T4" fmla="*/ 320 w 29"/>
                  <a:gd name="T5" fmla="*/ 1664 h 26"/>
                  <a:gd name="T6" fmla="*/ 896 w 29"/>
                  <a:gd name="T7" fmla="*/ 704 h 26"/>
                  <a:gd name="T8" fmla="*/ 1856 w 29"/>
                  <a:gd name="T9" fmla="*/ 448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29" y="7"/>
                    </a:moveTo>
                    <a:cubicBezTo>
                      <a:pt x="29" y="7"/>
                      <a:pt x="22" y="0"/>
                      <a:pt x="5" y="16"/>
                    </a:cubicBezTo>
                    <a:cubicBezTo>
                      <a:pt x="0" y="21"/>
                      <a:pt x="5" y="26"/>
                      <a:pt x="5" y="26"/>
                    </a:cubicBezTo>
                    <a:cubicBezTo>
                      <a:pt x="5" y="26"/>
                      <a:pt x="10" y="15"/>
                      <a:pt x="14" y="11"/>
                    </a:cubicBezTo>
                    <a:cubicBezTo>
                      <a:pt x="21" y="4"/>
                      <a:pt x="29" y="7"/>
                      <a:pt x="29" y="7"/>
                    </a:cubicBezTo>
                    <a:close/>
                  </a:path>
                </a:pathLst>
              </a:custGeom>
              <a:solidFill>
                <a:srgbClr val="C8BDC2"/>
              </a:solidFill>
              <a:ln w="9525">
                <a:noFill/>
                <a:round/>
              </a:ln>
            </p:spPr>
            <p:txBody>
              <a:bodyPr/>
              <a:lstStyle/>
              <a:p>
                <a:endParaRPr lang="zh-CN" altLang="en-US"/>
              </a:p>
            </p:txBody>
          </p:sp>
          <p:sp>
            <p:nvSpPr>
              <p:cNvPr id="214" name="Freeform 223"/>
              <p:cNvSpPr>
                <a:spLocks noChangeAspect="1"/>
              </p:cNvSpPr>
              <p:nvPr/>
            </p:nvSpPr>
            <p:spPr bwMode="auto">
              <a:xfrm>
                <a:off x="583" y="2368"/>
                <a:ext cx="38" cy="56"/>
              </a:xfrm>
              <a:custGeom>
                <a:avLst/>
                <a:gdLst>
                  <a:gd name="T0" fmla="*/ 0 w 19"/>
                  <a:gd name="T1" fmla="*/ 1792 h 28"/>
                  <a:gd name="T2" fmla="*/ 320 w 19"/>
                  <a:gd name="T3" fmla="*/ 1024 h 28"/>
                  <a:gd name="T4" fmla="*/ 832 w 19"/>
                  <a:gd name="T5" fmla="*/ 0 h 28"/>
                  <a:gd name="T6" fmla="*/ 640 w 19"/>
                  <a:gd name="T7" fmla="*/ 768 h 28"/>
                  <a:gd name="T8" fmla="*/ 1216 w 19"/>
                  <a:gd name="T9" fmla="*/ 192 h 28"/>
                  <a:gd name="T10" fmla="*/ 576 w 19"/>
                  <a:gd name="T11" fmla="*/ 1216 h 28"/>
                  <a:gd name="T12" fmla="*/ 0 w 19"/>
                  <a:gd name="T13" fmla="*/ 1792 h 28"/>
                  <a:gd name="T14" fmla="*/ 0 60000 65536"/>
                  <a:gd name="T15" fmla="*/ 0 60000 65536"/>
                  <a:gd name="T16" fmla="*/ 0 60000 65536"/>
                  <a:gd name="T17" fmla="*/ 0 60000 65536"/>
                  <a:gd name="T18" fmla="*/ 0 60000 65536"/>
                  <a:gd name="T19" fmla="*/ 0 60000 65536"/>
                  <a:gd name="T20" fmla="*/ 0 60000 65536"/>
                  <a:gd name="T21" fmla="*/ 0 w 19"/>
                  <a:gd name="T22" fmla="*/ 0 h 28"/>
                  <a:gd name="T23" fmla="*/ 19 w 19"/>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28">
                    <a:moveTo>
                      <a:pt x="0" y="28"/>
                    </a:moveTo>
                    <a:cubicBezTo>
                      <a:pt x="0" y="28"/>
                      <a:pt x="3" y="25"/>
                      <a:pt x="5" y="16"/>
                    </a:cubicBezTo>
                    <a:cubicBezTo>
                      <a:pt x="7" y="7"/>
                      <a:pt x="13" y="0"/>
                      <a:pt x="13" y="0"/>
                    </a:cubicBezTo>
                    <a:cubicBezTo>
                      <a:pt x="13" y="0"/>
                      <a:pt x="9" y="7"/>
                      <a:pt x="10" y="12"/>
                    </a:cubicBezTo>
                    <a:cubicBezTo>
                      <a:pt x="11" y="14"/>
                      <a:pt x="13" y="9"/>
                      <a:pt x="19" y="3"/>
                    </a:cubicBezTo>
                    <a:cubicBezTo>
                      <a:pt x="16" y="10"/>
                      <a:pt x="14" y="12"/>
                      <a:pt x="9" y="19"/>
                    </a:cubicBezTo>
                    <a:cubicBezTo>
                      <a:pt x="5" y="26"/>
                      <a:pt x="0" y="28"/>
                      <a:pt x="0" y="28"/>
                    </a:cubicBezTo>
                    <a:close/>
                  </a:path>
                </a:pathLst>
              </a:custGeom>
              <a:solidFill>
                <a:srgbClr val="C8BDC2"/>
              </a:solidFill>
              <a:ln w="9525">
                <a:noFill/>
                <a:round/>
              </a:ln>
            </p:spPr>
            <p:txBody>
              <a:bodyPr/>
              <a:lstStyle/>
              <a:p>
                <a:endParaRPr lang="zh-CN" altLang="en-US"/>
              </a:p>
            </p:txBody>
          </p:sp>
          <p:sp>
            <p:nvSpPr>
              <p:cNvPr id="215" name="Freeform 224"/>
              <p:cNvSpPr>
                <a:spLocks noChangeAspect="1"/>
              </p:cNvSpPr>
              <p:nvPr/>
            </p:nvSpPr>
            <p:spPr bwMode="auto">
              <a:xfrm>
                <a:off x="523" y="2264"/>
                <a:ext cx="54" cy="146"/>
              </a:xfrm>
              <a:custGeom>
                <a:avLst/>
                <a:gdLst>
                  <a:gd name="T0" fmla="*/ 64 w 27"/>
                  <a:gd name="T1" fmla="*/ 0 h 73"/>
                  <a:gd name="T2" fmla="*/ 832 w 27"/>
                  <a:gd name="T3" fmla="*/ 3328 h 73"/>
                  <a:gd name="T4" fmla="*/ 1728 w 27"/>
                  <a:gd name="T5" fmla="*/ 4416 h 73"/>
                  <a:gd name="T6" fmla="*/ 1664 w 27"/>
                  <a:gd name="T7" fmla="*/ 4608 h 73"/>
                  <a:gd name="T8" fmla="*/ 512 w 27"/>
                  <a:gd name="T9" fmla="*/ 2624 h 73"/>
                  <a:gd name="T10" fmla="*/ 64 w 27"/>
                  <a:gd name="T11" fmla="*/ 0 h 73"/>
                  <a:gd name="T12" fmla="*/ 0 60000 65536"/>
                  <a:gd name="T13" fmla="*/ 0 60000 65536"/>
                  <a:gd name="T14" fmla="*/ 0 60000 65536"/>
                  <a:gd name="T15" fmla="*/ 0 60000 65536"/>
                  <a:gd name="T16" fmla="*/ 0 60000 65536"/>
                  <a:gd name="T17" fmla="*/ 0 60000 65536"/>
                  <a:gd name="T18" fmla="*/ 0 w 27"/>
                  <a:gd name="T19" fmla="*/ 0 h 73"/>
                  <a:gd name="T20" fmla="*/ 27 w 27"/>
                  <a:gd name="T21" fmla="*/ 73 h 73"/>
                </a:gdLst>
                <a:ahLst/>
                <a:cxnLst>
                  <a:cxn ang="T12">
                    <a:pos x="T0" y="T1"/>
                  </a:cxn>
                  <a:cxn ang="T13">
                    <a:pos x="T2" y="T3"/>
                  </a:cxn>
                  <a:cxn ang="T14">
                    <a:pos x="T4" y="T5"/>
                  </a:cxn>
                  <a:cxn ang="T15">
                    <a:pos x="T6" y="T7"/>
                  </a:cxn>
                  <a:cxn ang="T16">
                    <a:pos x="T8" y="T9"/>
                  </a:cxn>
                  <a:cxn ang="T17">
                    <a:pos x="T10" y="T11"/>
                  </a:cxn>
                </a:cxnLst>
                <a:rect l="T18" t="T19" r="T20" b="T21"/>
                <a:pathLst>
                  <a:path w="27" h="73">
                    <a:moveTo>
                      <a:pt x="1" y="0"/>
                    </a:moveTo>
                    <a:cubicBezTo>
                      <a:pt x="1" y="0"/>
                      <a:pt x="2" y="25"/>
                      <a:pt x="13" y="52"/>
                    </a:cubicBezTo>
                    <a:cubicBezTo>
                      <a:pt x="18" y="68"/>
                      <a:pt x="25" y="69"/>
                      <a:pt x="27" y="69"/>
                    </a:cubicBezTo>
                    <a:cubicBezTo>
                      <a:pt x="26" y="71"/>
                      <a:pt x="26" y="72"/>
                      <a:pt x="26" y="72"/>
                    </a:cubicBezTo>
                    <a:cubicBezTo>
                      <a:pt x="26" y="72"/>
                      <a:pt x="17" y="73"/>
                      <a:pt x="8" y="41"/>
                    </a:cubicBezTo>
                    <a:cubicBezTo>
                      <a:pt x="0" y="16"/>
                      <a:pt x="1" y="0"/>
                      <a:pt x="1" y="0"/>
                    </a:cubicBezTo>
                    <a:close/>
                  </a:path>
                </a:pathLst>
              </a:custGeom>
              <a:solidFill>
                <a:srgbClr val="C8BDC2"/>
              </a:solidFill>
              <a:ln w="9525">
                <a:noFill/>
                <a:round/>
              </a:ln>
            </p:spPr>
            <p:txBody>
              <a:bodyPr/>
              <a:lstStyle/>
              <a:p>
                <a:endParaRPr lang="zh-CN" altLang="en-US"/>
              </a:p>
            </p:txBody>
          </p:sp>
          <p:sp>
            <p:nvSpPr>
              <p:cNvPr id="216" name="Freeform 225"/>
              <p:cNvSpPr>
                <a:spLocks noChangeAspect="1"/>
              </p:cNvSpPr>
              <p:nvPr/>
            </p:nvSpPr>
            <p:spPr bwMode="auto">
              <a:xfrm>
                <a:off x="593" y="2356"/>
                <a:ext cx="218" cy="60"/>
              </a:xfrm>
              <a:custGeom>
                <a:avLst/>
                <a:gdLst>
                  <a:gd name="T0" fmla="*/ 1024 w 109"/>
                  <a:gd name="T1" fmla="*/ 512 h 30"/>
                  <a:gd name="T2" fmla="*/ 2496 w 109"/>
                  <a:gd name="T3" fmla="*/ 768 h 30"/>
                  <a:gd name="T4" fmla="*/ 3968 w 109"/>
                  <a:gd name="T5" fmla="*/ 640 h 30"/>
                  <a:gd name="T6" fmla="*/ 4928 w 109"/>
                  <a:gd name="T7" fmla="*/ 128 h 30"/>
                  <a:gd name="T8" fmla="*/ 5504 w 109"/>
                  <a:gd name="T9" fmla="*/ 0 h 30"/>
                  <a:gd name="T10" fmla="*/ 5952 w 109"/>
                  <a:gd name="T11" fmla="*/ 0 h 30"/>
                  <a:gd name="T12" fmla="*/ 6208 w 109"/>
                  <a:gd name="T13" fmla="*/ 64 h 30"/>
                  <a:gd name="T14" fmla="*/ 6464 w 109"/>
                  <a:gd name="T15" fmla="*/ 256 h 30"/>
                  <a:gd name="T16" fmla="*/ 6912 w 109"/>
                  <a:gd name="T17" fmla="*/ 320 h 30"/>
                  <a:gd name="T18" fmla="*/ 6976 w 109"/>
                  <a:gd name="T19" fmla="*/ 448 h 30"/>
                  <a:gd name="T20" fmla="*/ 6784 w 109"/>
                  <a:gd name="T21" fmla="*/ 576 h 30"/>
                  <a:gd name="T22" fmla="*/ 6272 w 109"/>
                  <a:gd name="T23" fmla="*/ 640 h 30"/>
                  <a:gd name="T24" fmla="*/ 5760 w 109"/>
                  <a:gd name="T25" fmla="*/ 768 h 30"/>
                  <a:gd name="T26" fmla="*/ 5440 w 109"/>
                  <a:gd name="T27" fmla="*/ 832 h 30"/>
                  <a:gd name="T28" fmla="*/ 5184 w 109"/>
                  <a:gd name="T29" fmla="*/ 896 h 30"/>
                  <a:gd name="T30" fmla="*/ 4736 w 109"/>
                  <a:gd name="T31" fmla="*/ 1280 h 30"/>
                  <a:gd name="T32" fmla="*/ 4160 w 109"/>
                  <a:gd name="T33" fmla="*/ 1536 h 30"/>
                  <a:gd name="T34" fmla="*/ 2752 w 109"/>
                  <a:gd name="T35" fmla="*/ 1728 h 30"/>
                  <a:gd name="T36" fmla="*/ 0 w 109"/>
                  <a:gd name="T37" fmla="*/ 1920 h 30"/>
                  <a:gd name="T38" fmla="*/ 576 w 109"/>
                  <a:gd name="T39" fmla="*/ 1024 h 30"/>
                  <a:gd name="T40" fmla="*/ 1024 w 109"/>
                  <a:gd name="T41" fmla="*/ 512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9"/>
                  <a:gd name="T64" fmla="*/ 0 h 30"/>
                  <a:gd name="T65" fmla="*/ 109 w 109"/>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9" h="30">
                    <a:moveTo>
                      <a:pt x="16" y="8"/>
                    </a:moveTo>
                    <a:cubicBezTo>
                      <a:pt x="16" y="8"/>
                      <a:pt x="25" y="11"/>
                      <a:pt x="39" y="12"/>
                    </a:cubicBezTo>
                    <a:cubicBezTo>
                      <a:pt x="52" y="13"/>
                      <a:pt x="59" y="11"/>
                      <a:pt x="62" y="10"/>
                    </a:cubicBezTo>
                    <a:cubicBezTo>
                      <a:pt x="66" y="9"/>
                      <a:pt x="72" y="5"/>
                      <a:pt x="77" y="2"/>
                    </a:cubicBezTo>
                    <a:cubicBezTo>
                      <a:pt x="81" y="0"/>
                      <a:pt x="81" y="0"/>
                      <a:pt x="86" y="0"/>
                    </a:cubicBezTo>
                    <a:cubicBezTo>
                      <a:pt x="90" y="1"/>
                      <a:pt x="93" y="0"/>
                      <a:pt x="93" y="0"/>
                    </a:cubicBezTo>
                    <a:cubicBezTo>
                      <a:pt x="93" y="0"/>
                      <a:pt x="94" y="0"/>
                      <a:pt x="97" y="1"/>
                    </a:cubicBezTo>
                    <a:cubicBezTo>
                      <a:pt x="100" y="3"/>
                      <a:pt x="100" y="3"/>
                      <a:pt x="101" y="4"/>
                    </a:cubicBezTo>
                    <a:cubicBezTo>
                      <a:pt x="102" y="4"/>
                      <a:pt x="108" y="5"/>
                      <a:pt x="108" y="5"/>
                    </a:cubicBezTo>
                    <a:cubicBezTo>
                      <a:pt x="108" y="5"/>
                      <a:pt x="109" y="5"/>
                      <a:pt x="109" y="7"/>
                    </a:cubicBezTo>
                    <a:cubicBezTo>
                      <a:pt x="109" y="8"/>
                      <a:pt x="108" y="9"/>
                      <a:pt x="106" y="9"/>
                    </a:cubicBezTo>
                    <a:cubicBezTo>
                      <a:pt x="105" y="10"/>
                      <a:pt x="105" y="11"/>
                      <a:pt x="98" y="10"/>
                    </a:cubicBezTo>
                    <a:cubicBezTo>
                      <a:pt x="98" y="11"/>
                      <a:pt x="97" y="12"/>
                      <a:pt x="90" y="12"/>
                    </a:cubicBezTo>
                    <a:cubicBezTo>
                      <a:pt x="89" y="13"/>
                      <a:pt x="85" y="13"/>
                      <a:pt x="85" y="13"/>
                    </a:cubicBezTo>
                    <a:cubicBezTo>
                      <a:pt x="85" y="13"/>
                      <a:pt x="83" y="14"/>
                      <a:pt x="81" y="14"/>
                    </a:cubicBezTo>
                    <a:cubicBezTo>
                      <a:pt x="80" y="16"/>
                      <a:pt x="78" y="18"/>
                      <a:pt x="74" y="20"/>
                    </a:cubicBezTo>
                    <a:cubicBezTo>
                      <a:pt x="71" y="23"/>
                      <a:pt x="70" y="24"/>
                      <a:pt x="65" y="24"/>
                    </a:cubicBezTo>
                    <a:cubicBezTo>
                      <a:pt x="60" y="24"/>
                      <a:pt x="57" y="26"/>
                      <a:pt x="43" y="27"/>
                    </a:cubicBezTo>
                    <a:cubicBezTo>
                      <a:pt x="29" y="27"/>
                      <a:pt x="0" y="30"/>
                      <a:pt x="0" y="30"/>
                    </a:cubicBezTo>
                    <a:cubicBezTo>
                      <a:pt x="0" y="30"/>
                      <a:pt x="6" y="22"/>
                      <a:pt x="9" y="16"/>
                    </a:cubicBezTo>
                    <a:cubicBezTo>
                      <a:pt x="12" y="10"/>
                      <a:pt x="16" y="8"/>
                      <a:pt x="16" y="8"/>
                    </a:cubicBezTo>
                    <a:close/>
                  </a:path>
                </a:pathLst>
              </a:custGeom>
              <a:solidFill>
                <a:srgbClr val="F8C6AC"/>
              </a:solidFill>
              <a:ln w="9525">
                <a:noFill/>
                <a:round/>
              </a:ln>
            </p:spPr>
            <p:txBody>
              <a:bodyPr/>
              <a:lstStyle/>
              <a:p>
                <a:endParaRPr lang="zh-CN" altLang="en-US"/>
              </a:p>
            </p:txBody>
          </p:sp>
          <p:sp>
            <p:nvSpPr>
              <p:cNvPr id="217" name="Freeform 226"/>
              <p:cNvSpPr>
                <a:spLocks noChangeAspect="1"/>
              </p:cNvSpPr>
              <p:nvPr/>
            </p:nvSpPr>
            <p:spPr bwMode="auto">
              <a:xfrm>
                <a:off x="755" y="2358"/>
                <a:ext cx="40" cy="6"/>
              </a:xfrm>
              <a:custGeom>
                <a:avLst/>
                <a:gdLst>
                  <a:gd name="T0" fmla="*/ 0 w 20"/>
                  <a:gd name="T1" fmla="*/ 0 h 3"/>
                  <a:gd name="T2" fmla="*/ 320 w 20"/>
                  <a:gd name="T3" fmla="*/ 0 h 3"/>
                  <a:gd name="T4" fmla="*/ 768 w 20"/>
                  <a:gd name="T5" fmla="*/ 0 h 3"/>
                  <a:gd name="T6" fmla="*/ 1280 w 20"/>
                  <a:gd name="T7" fmla="*/ 192 h 3"/>
                  <a:gd name="T8" fmla="*/ 640 w 20"/>
                  <a:gd name="T9" fmla="*/ 64 h 3"/>
                  <a:gd name="T10" fmla="*/ 0 w 20"/>
                  <a:gd name="T11" fmla="*/ 0 h 3"/>
                  <a:gd name="T12" fmla="*/ 0 60000 65536"/>
                  <a:gd name="T13" fmla="*/ 0 60000 65536"/>
                  <a:gd name="T14" fmla="*/ 0 60000 65536"/>
                  <a:gd name="T15" fmla="*/ 0 60000 65536"/>
                  <a:gd name="T16" fmla="*/ 0 60000 65536"/>
                  <a:gd name="T17" fmla="*/ 0 60000 65536"/>
                  <a:gd name="T18" fmla="*/ 0 w 20"/>
                  <a:gd name="T19" fmla="*/ 0 h 3"/>
                  <a:gd name="T20" fmla="*/ 20 w 20"/>
                  <a:gd name="T21" fmla="*/ 3 h 3"/>
                </a:gdLst>
                <a:ahLst/>
                <a:cxnLst>
                  <a:cxn ang="T12">
                    <a:pos x="T0" y="T1"/>
                  </a:cxn>
                  <a:cxn ang="T13">
                    <a:pos x="T2" y="T3"/>
                  </a:cxn>
                  <a:cxn ang="T14">
                    <a:pos x="T4" y="T5"/>
                  </a:cxn>
                  <a:cxn ang="T15">
                    <a:pos x="T6" y="T7"/>
                  </a:cxn>
                  <a:cxn ang="T16">
                    <a:pos x="T8" y="T9"/>
                  </a:cxn>
                  <a:cxn ang="T17">
                    <a:pos x="T10" y="T11"/>
                  </a:cxn>
                </a:cxnLst>
                <a:rect l="T18" t="T19" r="T20" b="T21"/>
                <a:pathLst>
                  <a:path w="20" h="3">
                    <a:moveTo>
                      <a:pt x="0" y="0"/>
                    </a:moveTo>
                    <a:cubicBezTo>
                      <a:pt x="0" y="0"/>
                      <a:pt x="2" y="0"/>
                      <a:pt x="5" y="0"/>
                    </a:cubicBezTo>
                    <a:cubicBezTo>
                      <a:pt x="9" y="0"/>
                      <a:pt x="11" y="0"/>
                      <a:pt x="12" y="0"/>
                    </a:cubicBezTo>
                    <a:cubicBezTo>
                      <a:pt x="14" y="0"/>
                      <a:pt x="19" y="2"/>
                      <a:pt x="20" y="3"/>
                    </a:cubicBezTo>
                    <a:cubicBezTo>
                      <a:pt x="16" y="1"/>
                      <a:pt x="14" y="0"/>
                      <a:pt x="10" y="1"/>
                    </a:cubicBezTo>
                    <a:cubicBezTo>
                      <a:pt x="5" y="1"/>
                      <a:pt x="2" y="0"/>
                      <a:pt x="0" y="0"/>
                    </a:cubicBezTo>
                    <a:close/>
                  </a:path>
                </a:pathLst>
              </a:custGeom>
              <a:solidFill>
                <a:srgbClr val="D6AB96"/>
              </a:solidFill>
              <a:ln w="9525">
                <a:noFill/>
                <a:round/>
              </a:ln>
            </p:spPr>
            <p:txBody>
              <a:bodyPr/>
              <a:lstStyle/>
              <a:p>
                <a:endParaRPr lang="zh-CN" altLang="en-US"/>
              </a:p>
            </p:txBody>
          </p:sp>
          <p:sp>
            <p:nvSpPr>
              <p:cNvPr id="218" name="Freeform 227"/>
              <p:cNvSpPr>
                <a:spLocks noChangeAspect="1"/>
              </p:cNvSpPr>
              <p:nvPr/>
            </p:nvSpPr>
            <p:spPr bwMode="auto">
              <a:xfrm>
                <a:off x="753" y="2360"/>
                <a:ext cx="54" cy="14"/>
              </a:xfrm>
              <a:custGeom>
                <a:avLst/>
                <a:gdLst>
                  <a:gd name="T0" fmla="*/ 0 w 27"/>
                  <a:gd name="T1" fmla="*/ 64 h 7"/>
                  <a:gd name="T2" fmla="*/ 320 w 27"/>
                  <a:gd name="T3" fmla="*/ 64 h 7"/>
                  <a:gd name="T4" fmla="*/ 768 w 27"/>
                  <a:gd name="T5" fmla="*/ 64 h 7"/>
                  <a:gd name="T6" fmla="*/ 1216 w 27"/>
                  <a:gd name="T7" fmla="*/ 192 h 7"/>
                  <a:gd name="T8" fmla="*/ 1664 w 27"/>
                  <a:gd name="T9" fmla="*/ 320 h 7"/>
                  <a:gd name="T10" fmla="*/ 1664 w 27"/>
                  <a:gd name="T11" fmla="*/ 448 h 7"/>
                  <a:gd name="T12" fmla="*/ 1536 w 27"/>
                  <a:gd name="T13" fmla="*/ 256 h 7"/>
                  <a:gd name="T14" fmla="*/ 768 w 27"/>
                  <a:gd name="T15" fmla="*/ 64 h 7"/>
                  <a:gd name="T16" fmla="*/ 64 w 27"/>
                  <a:gd name="T17" fmla="*/ 64 h 7"/>
                  <a:gd name="T18" fmla="*/ 0 w 27"/>
                  <a:gd name="T19" fmla="*/ 64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7"/>
                  <a:gd name="T32" fmla="*/ 27 w 27"/>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7">
                    <a:moveTo>
                      <a:pt x="0" y="1"/>
                    </a:moveTo>
                    <a:cubicBezTo>
                      <a:pt x="0" y="1"/>
                      <a:pt x="3" y="1"/>
                      <a:pt x="5" y="1"/>
                    </a:cubicBezTo>
                    <a:cubicBezTo>
                      <a:pt x="7" y="1"/>
                      <a:pt x="11" y="1"/>
                      <a:pt x="12" y="1"/>
                    </a:cubicBezTo>
                    <a:cubicBezTo>
                      <a:pt x="14" y="2"/>
                      <a:pt x="16" y="2"/>
                      <a:pt x="19" y="3"/>
                    </a:cubicBezTo>
                    <a:cubicBezTo>
                      <a:pt x="23" y="4"/>
                      <a:pt x="25" y="5"/>
                      <a:pt x="26" y="5"/>
                    </a:cubicBezTo>
                    <a:cubicBezTo>
                      <a:pt x="26" y="6"/>
                      <a:pt x="26" y="7"/>
                      <a:pt x="26" y="7"/>
                    </a:cubicBezTo>
                    <a:cubicBezTo>
                      <a:pt x="26" y="7"/>
                      <a:pt x="27" y="5"/>
                      <a:pt x="24" y="4"/>
                    </a:cubicBezTo>
                    <a:cubicBezTo>
                      <a:pt x="21" y="3"/>
                      <a:pt x="16" y="2"/>
                      <a:pt x="12" y="1"/>
                    </a:cubicBezTo>
                    <a:cubicBezTo>
                      <a:pt x="8" y="0"/>
                      <a:pt x="7" y="0"/>
                      <a:pt x="1" y="1"/>
                    </a:cubicBezTo>
                    <a:cubicBezTo>
                      <a:pt x="0" y="1"/>
                      <a:pt x="0" y="1"/>
                      <a:pt x="0" y="1"/>
                    </a:cubicBezTo>
                    <a:close/>
                  </a:path>
                </a:pathLst>
              </a:custGeom>
              <a:solidFill>
                <a:srgbClr val="D6AB96"/>
              </a:solidFill>
              <a:ln w="9525">
                <a:noFill/>
                <a:round/>
              </a:ln>
            </p:spPr>
            <p:txBody>
              <a:bodyPr/>
              <a:lstStyle/>
              <a:p>
                <a:endParaRPr lang="zh-CN" altLang="en-US"/>
              </a:p>
            </p:txBody>
          </p:sp>
          <p:sp>
            <p:nvSpPr>
              <p:cNvPr id="219" name="Freeform 228"/>
              <p:cNvSpPr>
                <a:spLocks noChangeAspect="1"/>
              </p:cNvSpPr>
              <p:nvPr/>
            </p:nvSpPr>
            <p:spPr bwMode="auto">
              <a:xfrm>
                <a:off x="751" y="2370"/>
                <a:ext cx="38" cy="4"/>
              </a:xfrm>
              <a:custGeom>
                <a:avLst/>
                <a:gdLst>
                  <a:gd name="T0" fmla="*/ 0 w 19"/>
                  <a:gd name="T1" fmla="*/ 128 h 2"/>
                  <a:gd name="T2" fmla="*/ 448 w 19"/>
                  <a:gd name="T3" fmla="*/ 0 h 2"/>
                  <a:gd name="T4" fmla="*/ 832 w 19"/>
                  <a:gd name="T5" fmla="*/ 0 h 2"/>
                  <a:gd name="T6" fmla="*/ 1216 w 19"/>
                  <a:gd name="T7" fmla="*/ 128 h 2"/>
                  <a:gd name="T8" fmla="*/ 768 w 19"/>
                  <a:gd name="T9" fmla="*/ 64 h 2"/>
                  <a:gd name="T10" fmla="*/ 64 w 19"/>
                  <a:gd name="T11" fmla="*/ 128 h 2"/>
                  <a:gd name="T12" fmla="*/ 0 w 19"/>
                  <a:gd name="T13" fmla="*/ 128 h 2"/>
                  <a:gd name="T14" fmla="*/ 0 60000 65536"/>
                  <a:gd name="T15" fmla="*/ 0 60000 65536"/>
                  <a:gd name="T16" fmla="*/ 0 60000 65536"/>
                  <a:gd name="T17" fmla="*/ 0 60000 65536"/>
                  <a:gd name="T18" fmla="*/ 0 60000 65536"/>
                  <a:gd name="T19" fmla="*/ 0 60000 65536"/>
                  <a:gd name="T20" fmla="*/ 0 60000 65536"/>
                  <a:gd name="T21" fmla="*/ 0 w 19"/>
                  <a:gd name="T22" fmla="*/ 0 h 2"/>
                  <a:gd name="T23" fmla="*/ 19 w 19"/>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2">
                    <a:moveTo>
                      <a:pt x="0" y="2"/>
                    </a:moveTo>
                    <a:cubicBezTo>
                      <a:pt x="0" y="2"/>
                      <a:pt x="6" y="0"/>
                      <a:pt x="7" y="0"/>
                    </a:cubicBezTo>
                    <a:cubicBezTo>
                      <a:pt x="9" y="0"/>
                      <a:pt x="11" y="0"/>
                      <a:pt x="13" y="0"/>
                    </a:cubicBezTo>
                    <a:cubicBezTo>
                      <a:pt x="15" y="0"/>
                      <a:pt x="18" y="1"/>
                      <a:pt x="19" y="2"/>
                    </a:cubicBezTo>
                    <a:cubicBezTo>
                      <a:pt x="17" y="1"/>
                      <a:pt x="16" y="1"/>
                      <a:pt x="12" y="1"/>
                    </a:cubicBezTo>
                    <a:cubicBezTo>
                      <a:pt x="7" y="1"/>
                      <a:pt x="7" y="0"/>
                      <a:pt x="1" y="2"/>
                    </a:cubicBezTo>
                    <a:cubicBezTo>
                      <a:pt x="1" y="2"/>
                      <a:pt x="0" y="2"/>
                      <a:pt x="0" y="2"/>
                    </a:cubicBezTo>
                    <a:close/>
                  </a:path>
                </a:pathLst>
              </a:custGeom>
              <a:solidFill>
                <a:srgbClr val="D6AB96"/>
              </a:solidFill>
              <a:ln w="9525">
                <a:noFill/>
                <a:round/>
              </a:ln>
            </p:spPr>
            <p:txBody>
              <a:bodyPr/>
              <a:lstStyle/>
              <a:p>
                <a:endParaRPr lang="zh-CN" altLang="en-US"/>
              </a:p>
            </p:txBody>
          </p:sp>
          <p:sp>
            <p:nvSpPr>
              <p:cNvPr id="220" name="Freeform 229"/>
              <p:cNvSpPr>
                <a:spLocks noChangeAspect="1"/>
              </p:cNvSpPr>
              <p:nvPr/>
            </p:nvSpPr>
            <p:spPr bwMode="auto">
              <a:xfrm>
                <a:off x="625" y="2366"/>
                <a:ext cx="10" cy="10"/>
              </a:xfrm>
              <a:custGeom>
                <a:avLst/>
                <a:gdLst>
                  <a:gd name="T0" fmla="*/ 0 w 5"/>
                  <a:gd name="T1" fmla="*/ 192 h 5"/>
                  <a:gd name="T2" fmla="*/ 256 w 5"/>
                  <a:gd name="T3" fmla="*/ 128 h 5"/>
                  <a:gd name="T4" fmla="*/ 256 w 5"/>
                  <a:gd name="T5" fmla="*/ 320 h 5"/>
                  <a:gd name="T6" fmla="*/ 0 w 5"/>
                  <a:gd name="T7" fmla="*/ 192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3"/>
                    </a:moveTo>
                    <a:cubicBezTo>
                      <a:pt x="0" y="3"/>
                      <a:pt x="3" y="0"/>
                      <a:pt x="4" y="2"/>
                    </a:cubicBezTo>
                    <a:cubicBezTo>
                      <a:pt x="5" y="4"/>
                      <a:pt x="4" y="5"/>
                      <a:pt x="4" y="5"/>
                    </a:cubicBezTo>
                    <a:lnTo>
                      <a:pt x="0" y="3"/>
                    </a:lnTo>
                    <a:close/>
                  </a:path>
                </a:pathLst>
              </a:custGeom>
              <a:solidFill>
                <a:srgbClr val="C8BDC2"/>
              </a:solidFill>
              <a:ln w="9525">
                <a:noFill/>
                <a:round/>
              </a:ln>
            </p:spPr>
            <p:txBody>
              <a:bodyPr/>
              <a:lstStyle/>
              <a:p>
                <a:endParaRPr lang="zh-CN" altLang="en-US"/>
              </a:p>
            </p:txBody>
          </p:sp>
          <p:sp>
            <p:nvSpPr>
              <p:cNvPr id="221" name="Freeform 230"/>
              <p:cNvSpPr>
                <a:spLocks noChangeAspect="1"/>
              </p:cNvSpPr>
              <p:nvPr/>
            </p:nvSpPr>
            <p:spPr bwMode="auto">
              <a:xfrm>
                <a:off x="571" y="2416"/>
                <a:ext cx="36" cy="24"/>
              </a:xfrm>
              <a:custGeom>
                <a:avLst/>
                <a:gdLst>
                  <a:gd name="T0" fmla="*/ 640 w 18"/>
                  <a:gd name="T1" fmla="*/ 0 h 12"/>
                  <a:gd name="T2" fmla="*/ 1152 w 18"/>
                  <a:gd name="T3" fmla="*/ 0 h 12"/>
                  <a:gd name="T4" fmla="*/ 768 w 18"/>
                  <a:gd name="T5" fmla="*/ 320 h 12"/>
                  <a:gd name="T6" fmla="*/ 128 w 18"/>
                  <a:gd name="T7" fmla="*/ 512 h 12"/>
                  <a:gd name="T8" fmla="*/ 640 w 18"/>
                  <a:gd name="T9" fmla="*/ 0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10" y="0"/>
                    </a:moveTo>
                    <a:cubicBezTo>
                      <a:pt x="18" y="0"/>
                      <a:pt x="18" y="0"/>
                      <a:pt x="18" y="0"/>
                    </a:cubicBezTo>
                    <a:cubicBezTo>
                      <a:pt x="18" y="0"/>
                      <a:pt x="16" y="2"/>
                      <a:pt x="12" y="5"/>
                    </a:cubicBezTo>
                    <a:cubicBezTo>
                      <a:pt x="9" y="8"/>
                      <a:pt x="0" y="12"/>
                      <a:pt x="2" y="8"/>
                    </a:cubicBezTo>
                    <a:cubicBezTo>
                      <a:pt x="4" y="4"/>
                      <a:pt x="10" y="0"/>
                      <a:pt x="10" y="0"/>
                    </a:cubicBezTo>
                    <a:close/>
                  </a:path>
                </a:pathLst>
              </a:custGeom>
              <a:solidFill>
                <a:srgbClr val="C8BDC2"/>
              </a:solidFill>
              <a:ln w="9525">
                <a:noFill/>
                <a:round/>
              </a:ln>
            </p:spPr>
            <p:txBody>
              <a:bodyPr/>
              <a:lstStyle/>
              <a:p>
                <a:endParaRPr lang="zh-CN" altLang="en-US"/>
              </a:p>
            </p:txBody>
          </p:sp>
          <p:sp>
            <p:nvSpPr>
              <p:cNvPr id="222" name="Freeform 231"/>
              <p:cNvSpPr>
                <a:spLocks noChangeAspect="1"/>
              </p:cNvSpPr>
              <p:nvPr/>
            </p:nvSpPr>
            <p:spPr bwMode="auto">
              <a:xfrm>
                <a:off x="428" y="2276"/>
                <a:ext cx="101" cy="178"/>
              </a:xfrm>
              <a:custGeom>
                <a:avLst/>
                <a:gdLst>
                  <a:gd name="T0" fmla="*/ 0 w 50"/>
                  <a:gd name="T1" fmla="*/ 192 h 89"/>
                  <a:gd name="T2" fmla="*/ 469 w 50"/>
                  <a:gd name="T3" fmla="*/ 4352 h 89"/>
                  <a:gd name="T4" fmla="*/ 1844 w 50"/>
                  <a:gd name="T5" fmla="*/ 5376 h 89"/>
                  <a:gd name="T6" fmla="*/ 3264 w 50"/>
                  <a:gd name="T7" fmla="*/ 5248 h 89"/>
                  <a:gd name="T8" fmla="*/ 2248 w 50"/>
                  <a:gd name="T9" fmla="*/ 896 h 89"/>
                  <a:gd name="T10" fmla="*/ 669 w 50"/>
                  <a:gd name="T11" fmla="*/ 448 h 89"/>
                  <a:gd name="T12" fmla="*/ 0 w 50"/>
                  <a:gd name="T13" fmla="*/ 192 h 89"/>
                  <a:gd name="T14" fmla="*/ 0 60000 65536"/>
                  <a:gd name="T15" fmla="*/ 0 60000 65536"/>
                  <a:gd name="T16" fmla="*/ 0 60000 65536"/>
                  <a:gd name="T17" fmla="*/ 0 60000 65536"/>
                  <a:gd name="T18" fmla="*/ 0 60000 65536"/>
                  <a:gd name="T19" fmla="*/ 0 60000 65536"/>
                  <a:gd name="T20" fmla="*/ 0 60000 65536"/>
                  <a:gd name="T21" fmla="*/ 0 w 50"/>
                  <a:gd name="T22" fmla="*/ 0 h 89"/>
                  <a:gd name="T23" fmla="*/ 50 w 50"/>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 h="89">
                    <a:moveTo>
                      <a:pt x="0" y="3"/>
                    </a:moveTo>
                    <a:cubicBezTo>
                      <a:pt x="0" y="3"/>
                      <a:pt x="4" y="56"/>
                      <a:pt x="7" y="68"/>
                    </a:cubicBezTo>
                    <a:cubicBezTo>
                      <a:pt x="10" y="79"/>
                      <a:pt x="14" y="81"/>
                      <a:pt x="27" y="84"/>
                    </a:cubicBezTo>
                    <a:cubicBezTo>
                      <a:pt x="41" y="87"/>
                      <a:pt x="50" y="89"/>
                      <a:pt x="48" y="82"/>
                    </a:cubicBezTo>
                    <a:cubicBezTo>
                      <a:pt x="47" y="75"/>
                      <a:pt x="35" y="17"/>
                      <a:pt x="33" y="14"/>
                    </a:cubicBezTo>
                    <a:cubicBezTo>
                      <a:pt x="31" y="11"/>
                      <a:pt x="18" y="17"/>
                      <a:pt x="10" y="7"/>
                    </a:cubicBezTo>
                    <a:cubicBezTo>
                      <a:pt x="4" y="2"/>
                      <a:pt x="5" y="0"/>
                      <a:pt x="0" y="3"/>
                    </a:cubicBezTo>
                    <a:close/>
                  </a:path>
                </a:pathLst>
              </a:custGeom>
              <a:solidFill>
                <a:srgbClr val="5587A5"/>
              </a:solidFill>
              <a:ln w="9525">
                <a:noFill/>
                <a:round/>
              </a:ln>
            </p:spPr>
            <p:txBody>
              <a:bodyPr/>
              <a:lstStyle/>
              <a:p>
                <a:endParaRPr lang="zh-CN" altLang="en-US"/>
              </a:p>
            </p:txBody>
          </p:sp>
          <p:sp>
            <p:nvSpPr>
              <p:cNvPr id="223" name="Freeform 232"/>
              <p:cNvSpPr>
                <a:spLocks noChangeAspect="1"/>
              </p:cNvSpPr>
              <p:nvPr/>
            </p:nvSpPr>
            <p:spPr bwMode="auto">
              <a:xfrm>
                <a:off x="430" y="2284"/>
                <a:ext cx="85" cy="124"/>
              </a:xfrm>
              <a:custGeom>
                <a:avLst/>
                <a:gdLst>
                  <a:gd name="T0" fmla="*/ 65 w 42"/>
                  <a:gd name="T1" fmla="*/ 256 h 62"/>
                  <a:gd name="T2" fmla="*/ 332 w 42"/>
                  <a:gd name="T3" fmla="*/ 704 h 62"/>
                  <a:gd name="T4" fmla="*/ 1660 w 42"/>
                  <a:gd name="T5" fmla="*/ 1216 h 62"/>
                  <a:gd name="T6" fmla="*/ 2064 w 42"/>
                  <a:gd name="T7" fmla="*/ 2688 h 62"/>
                  <a:gd name="T8" fmla="*/ 2552 w 42"/>
                  <a:gd name="T9" fmla="*/ 3648 h 62"/>
                  <a:gd name="T10" fmla="*/ 2412 w 42"/>
                  <a:gd name="T11" fmla="*/ 1408 h 62"/>
                  <a:gd name="T12" fmla="*/ 1724 w 42"/>
                  <a:gd name="T13" fmla="*/ 512 h 62"/>
                  <a:gd name="T14" fmla="*/ 65 w 42"/>
                  <a:gd name="T15" fmla="*/ 256 h 62"/>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2"/>
                  <a:gd name="T26" fmla="*/ 42 w 42"/>
                  <a:gd name="T27" fmla="*/ 62 h 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2">
                    <a:moveTo>
                      <a:pt x="1" y="4"/>
                    </a:moveTo>
                    <a:cubicBezTo>
                      <a:pt x="1" y="4"/>
                      <a:pt x="0" y="9"/>
                      <a:pt x="5" y="11"/>
                    </a:cubicBezTo>
                    <a:cubicBezTo>
                      <a:pt x="10" y="13"/>
                      <a:pt x="22" y="12"/>
                      <a:pt x="24" y="19"/>
                    </a:cubicBezTo>
                    <a:cubicBezTo>
                      <a:pt x="26" y="26"/>
                      <a:pt x="28" y="36"/>
                      <a:pt x="30" y="42"/>
                    </a:cubicBezTo>
                    <a:cubicBezTo>
                      <a:pt x="32" y="48"/>
                      <a:pt x="33" y="51"/>
                      <a:pt x="37" y="57"/>
                    </a:cubicBezTo>
                    <a:cubicBezTo>
                      <a:pt x="42" y="62"/>
                      <a:pt x="35" y="22"/>
                      <a:pt x="35" y="22"/>
                    </a:cubicBezTo>
                    <a:cubicBezTo>
                      <a:pt x="35" y="22"/>
                      <a:pt x="33" y="8"/>
                      <a:pt x="25" y="8"/>
                    </a:cubicBezTo>
                    <a:cubicBezTo>
                      <a:pt x="16" y="8"/>
                      <a:pt x="2" y="0"/>
                      <a:pt x="1" y="4"/>
                    </a:cubicBezTo>
                    <a:close/>
                  </a:path>
                </a:pathLst>
              </a:custGeom>
              <a:solidFill>
                <a:srgbClr val="D3DBE4"/>
              </a:solidFill>
              <a:ln w="9525">
                <a:noFill/>
                <a:round/>
              </a:ln>
            </p:spPr>
            <p:txBody>
              <a:bodyPr/>
              <a:lstStyle/>
              <a:p>
                <a:endParaRPr lang="zh-CN" altLang="en-US"/>
              </a:p>
            </p:txBody>
          </p:sp>
          <p:sp>
            <p:nvSpPr>
              <p:cNvPr id="224" name="Freeform 233"/>
              <p:cNvSpPr>
                <a:spLocks noChangeAspect="1"/>
              </p:cNvSpPr>
              <p:nvPr/>
            </p:nvSpPr>
            <p:spPr bwMode="auto">
              <a:xfrm>
                <a:off x="428" y="2256"/>
                <a:ext cx="111" cy="194"/>
              </a:xfrm>
              <a:custGeom>
                <a:avLst/>
                <a:gdLst>
                  <a:gd name="T0" fmla="*/ 468 w 55"/>
                  <a:gd name="T1" fmla="*/ 128 h 97"/>
                  <a:gd name="T2" fmla="*/ 1011 w 55"/>
                  <a:gd name="T3" fmla="*/ 320 h 97"/>
                  <a:gd name="T4" fmla="*/ 664 w 55"/>
                  <a:gd name="T5" fmla="*/ 1088 h 97"/>
                  <a:gd name="T6" fmla="*/ 2375 w 55"/>
                  <a:gd name="T7" fmla="*/ 1344 h 97"/>
                  <a:gd name="T8" fmla="*/ 2640 w 55"/>
                  <a:gd name="T9" fmla="*/ 1920 h 97"/>
                  <a:gd name="T10" fmla="*/ 3520 w 55"/>
                  <a:gd name="T11" fmla="*/ 5376 h 97"/>
                  <a:gd name="T12" fmla="*/ 3116 w 55"/>
                  <a:gd name="T13" fmla="*/ 6208 h 97"/>
                  <a:gd name="T14" fmla="*/ 2309 w 55"/>
                  <a:gd name="T15" fmla="*/ 3008 h 97"/>
                  <a:gd name="T16" fmla="*/ 1744 w 55"/>
                  <a:gd name="T17" fmla="*/ 1664 h 97"/>
                  <a:gd name="T18" fmla="*/ 65 w 55"/>
                  <a:gd name="T19" fmla="*/ 960 h 97"/>
                  <a:gd name="T20" fmla="*/ 468 w 55"/>
                  <a:gd name="T21" fmla="*/ 128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97"/>
                  <a:gd name="T35" fmla="*/ 55 w 55"/>
                  <a:gd name="T36" fmla="*/ 97 h 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97">
                    <a:moveTo>
                      <a:pt x="7" y="2"/>
                    </a:moveTo>
                    <a:cubicBezTo>
                      <a:pt x="7" y="2"/>
                      <a:pt x="14" y="0"/>
                      <a:pt x="15" y="5"/>
                    </a:cubicBezTo>
                    <a:cubicBezTo>
                      <a:pt x="15" y="7"/>
                      <a:pt x="6" y="11"/>
                      <a:pt x="10" y="17"/>
                    </a:cubicBezTo>
                    <a:cubicBezTo>
                      <a:pt x="12" y="19"/>
                      <a:pt x="28" y="20"/>
                      <a:pt x="35" y="21"/>
                    </a:cubicBezTo>
                    <a:cubicBezTo>
                      <a:pt x="37" y="21"/>
                      <a:pt x="38" y="24"/>
                      <a:pt x="39" y="30"/>
                    </a:cubicBezTo>
                    <a:cubicBezTo>
                      <a:pt x="41" y="35"/>
                      <a:pt x="47" y="70"/>
                      <a:pt x="52" y="84"/>
                    </a:cubicBezTo>
                    <a:cubicBezTo>
                      <a:pt x="55" y="94"/>
                      <a:pt x="51" y="95"/>
                      <a:pt x="46" y="97"/>
                    </a:cubicBezTo>
                    <a:cubicBezTo>
                      <a:pt x="44" y="92"/>
                      <a:pt x="38" y="61"/>
                      <a:pt x="34" y="47"/>
                    </a:cubicBezTo>
                    <a:cubicBezTo>
                      <a:pt x="30" y="33"/>
                      <a:pt x="33" y="27"/>
                      <a:pt x="26" y="26"/>
                    </a:cubicBezTo>
                    <a:cubicBezTo>
                      <a:pt x="19" y="26"/>
                      <a:pt x="3" y="24"/>
                      <a:pt x="1" y="15"/>
                    </a:cubicBezTo>
                    <a:cubicBezTo>
                      <a:pt x="0" y="11"/>
                      <a:pt x="1" y="6"/>
                      <a:pt x="7" y="2"/>
                    </a:cubicBezTo>
                    <a:close/>
                  </a:path>
                </a:pathLst>
              </a:custGeom>
              <a:solidFill>
                <a:srgbClr val="456488"/>
              </a:solidFill>
              <a:ln w="9525">
                <a:noFill/>
                <a:round/>
              </a:ln>
            </p:spPr>
            <p:txBody>
              <a:bodyPr/>
              <a:lstStyle/>
              <a:p>
                <a:endParaRPr lang="zh-CN" altLang="en-US"/>
              </a:p>
            </p:txBody>
          </p:sp>
          <p:sp>
            <p:nvSpPr>
              <p:cNvPr id="225" name="Freeform 234"/>
              <p:cNvSpPr>
                <a:spLocks noChangeAspect="1"/>
              </p:cNvSpPr>
              <p:nvPr/>
            </p:nvSpPr>
            <p:spPr bwMode="auto">
              <a:xfrm>
                <a:off x="515" y="2156"/>
                <a:ext cx="10" cy="12"/>
              </a:xfrm>
              <a:custGeom>
                <a:avLst/>
                <a:gdLst>
                  <a:gd name="T0" fmla="*/ 320 w 5"/>
                  <a:gd name="T1" fmla="*/ 0 h 6"/>
                  <a:gd name="T2" fmla="*/ 128 w 5"/>
                  <a:gd name="T3" fmla="*/ 192 h 6"/>
                  <a:gd name="T4" fmla="*/ 256 w 5"/>
                  <a:gd name="T5" fmla="*/ 320 h 6"/>
                  <a:gd name="T6" fmla="*/ 320 w 5"/>
                  <a:gd name="T7" fmla="*/ 0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0"/>
                    </a:moveTo>
                    <a:cubicBezTo>
                      <a:pt x="5" y="0"/>
                      <a:pt x="0" y="1"/>
                      <a:pt x="2" y="3"/>
                    </a:cubicBezTo>
                    <a:cubicBezTo>
                      <a:pt x="5" y="6"/>
                      <a:pt x="4" y="5"/>
                      <a:pt x="4" y="5"/>
                    </a:cubicBezTo>
                    <a:lnTo>
                      <a:pt x="5" y="0"/>
                    </a:lnTo>
                    <a:close/>
                  </a:path>
                </a:pathLst>
              </a:custGeom>
              <a:solidFill>
                <a:srgbClr val="6E4155"/>
              </a:solidFill>
              <a:ln w="9525">
                <a:noFill/>
                <a:round/>
              </a:ln>
            </p:spPr>
            <p:txBody>
              <a:bodyPr/>
              <a:lstStyle/>
              <a:p>
                <a:endParaRPr lang="zh-CN" altLang="en-US"/>
              </a:p>
            </p:txBody>
          </p:sp>
          <p:sp>
            <p:nvSpPr>
              <p:cNvPr id="226" name="Freeform 235"/>
              <p:cNvSpPr>
                <a:spLocks noChangeAspect="1"/>
              </p:cNvSpPr>
              <p:nvPr/>
            </p:nvSpPr>
            <p:spPr bwMode="auto">
              <a:xfrm>
                <a:off x="625" y="2102"/>
                <a:ext cx="6" cy="12"/>
              </a:xfrm>
              <a:custGeom>
                <a:avLst/>
                <a:gdLst>
                  <a:gd name="T0" fmla="*/ 128 w 3"/>
                  <a:gd name="T1" fmla="*/ 0 h 6"/>
                  <a:gd name="T2" fmla="*/ 64 w 3"/>
                  <a:gd name="T3" fmla="*/ 128 h 6"/>
                  <a:gd name="T4" fmla="*/ 0 w 3"/>
                  <a:gd name="T5" fmla="*/ 320 h 6"/>
                  <a:gd name="T6" fmla="*/ 0 w 3"/>
                  <a:gd name="T7" fmla="*/ 384 h 6"/>
                  <a:gd name="T8" fmla="*/ 128 w 3"/>
                  <a:gd name="T9" fmla="*/ 320 h 6"/>
                  <a:gd name="T10" fmla="*/ 0 w 3"/>
                  <a:gd name="T11" fmla="*/ 320 h 6"/>
                  <a:gd name="T12" fmla="*/ 128 w 3"/>
                  <a:gd name="T13" fmla="*/ 192 h 6"/>
                  <a:gd name="T14" fmla="*/ 128 w 3"/>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2" y="0"/>
                    </a:moveTo>
                    <a:cubicBezTo>
                      <a:pt x="2" y="0"/>
                      <a:pt x="2" y="1"/>
                      <a:pt x="1" y="2"/>
                    </a:cubicBezTo>
                    <a:cubicBezTo>
                      <a:pt x="0" y="3"/>
                      <a:pt x="0" y="5"/>
                      <a:pt x="0" y="5"/>
                    </a:cubicBezTo>
                    <a:cubicBezTo>
                      <a:pt x="0" y="6"/>
                      <a:pt x="0" y="6"/>
                      <a:pt x="0" y="6"/>
                    </a:cubicBezTo>
                    <a:cubicBezTo>
                      <a:pt x="0" y="6"/>
                      <a:pt x="2" y="6"/>
                      <a:pt x="2" y="5"/>
                    </a:cubicBezTo>
                    <a:cubicBezTo>
                      <a:pt x="1" y="5"/>
                      <a:pt x="0" y="5"/>
                      <a:pt x="0" y="5"/>
                    </a:cubicBezTo>
                    <a:cubicBezTo>
                      <a:pt x="0" y="4"/>
                      <a:pt x="1" y="4"/>
                      <a:pt x="2" y="3"/>
                    </a:cubicBezTo>
                    <a:cubicBezTo>
                      <a:pt x="3" y="2"/>
                      <a:pt x="2" y="0"/>
                      <a:pt x="2" y="0"/>
                    </a:cubicBezTo>
                    <a:close/>
                  </a:path>
                </a:pathLst>
              </a:custGeom>
              <a:solidFill>
                <a:srgbClr val="572E40"/>
              </a:solidFill>
              <a:ln w="9525">
                <a:noFill/>
                <a:round/>
              </a:ln>
            </p:spPr>
            <p:txBody>
              <a:bodyPr/>
              <a:lstStyle/>
              <a:p>
                <a:endParaRPr lang="zh-CN" altLang="en-US"/>
              </a:p>
            </p:txBody>
          </p:sp>
          <p:sp>
            <p:nvSpPr>
              <p:cNvPr id="227" name="Freeform 236"/>
              <p:cNvSpPr>
                <a:spLocks noChangeAspect="1"/>
              </p:cNvSpPr>
              <p:nvPr/>
            </p:nvSpPr>
            <p:spPr bwMode="auto">
              <a:xfrm>
                <a:off x="521" y="2066"/>
                <a:ext cx="116" cy="134"/>
              </a:xfrm>
              <a:custGeom>
                <a:avLst/>
                <a:gdLst>
                  <a:gd name="T0" fmla="*/ 3264 w 58"/>
                  <a:gd name="T1" fmla="*/ 384 h 67"/>
                  <a:gd name="T2" fmla="*/ 3328 w 58"/>
                  <a:gd name="T3" fmla="*/ 704 h 67"/>
                  <a:gd name="T4" fmla="*/ 3392 w 58"/>
                  <a:gd name="T5" fmla="*/ 1280 h 67"/>
                  <a:gd name="T6" fmla="*/ 3456 w 58"/>
                  <a:gd name="T7" fmla="*/ 1664 h 67"/>
                  <a:gd name="T8" fmla="*/ 3648 w 58"/>
                  <a:gd name="T9" fmla="*/ 2176 h 67"/>
                  <a:gd name="T10" fmla="*/ 3392 w 58"/>
                  <a:gd name="T11" fmla="*/ 2304 h 67"/>
                  <a:gd name="T12" fmla="*/ 3392 w 58"/>
                  <a:gd name="T13" fmla="*/ 2496 h 67"/>
                  <a:gd name="T14" fmla="*/ 3200 w 58"/>
                  <a:gd name="T15" fmla="*/ 2624 h 67"/>
                  <a:gd name="T16" fmla="*/ 3136 w 58"/>
                  <a:gd name="T17" fmla="*/ 2624 h 67"/>
                  <a:gd name="T18" fmla="*/ 3136 w 58"/>
                  <a:gd name="T19" fmla="*/ 2688 h 67"/>
                  <a:gd name="T20" fmla="*/ 3200 w 58"/>
                  <a:gd name="T21" fmla="*/ 2752 h 67"/>
                  <a:gd name="T22" fmla="*/ 3136 w 58"/>
                  <a:gd name="T23" fmla="*/ 2944 h 67"/>
                  <a:gd name="T24" fmla="*/ 3072 w 58"/>
                  <a:gd name="T25" fmla="*/ 3200 h 67"/>
                  <a:gd name="T26" fmla="*/ 2944 w 58"/>
                  <a:gd name="T27" fmla="*/ 3648 h 67"/>
                  <a:gd name="T28" fmla="*/ 2432 w 58"/>
                  <a:gd name="T29" fmla="*/ 3648 h 67"/>
                  <a:gd name="T30" fmla="*/ 2112 w 58"/>
                  <a:gd name="T31" fmla="*/ 3584 h 67"/>
                  <a:gd name="T32" fmla="*/ 1984 w 58"/>
                  <a:gd name="T33" fmla="*/ 3776 h 67"/>
                  <a:gd name="T34" fmla="*/ 1920 w 58"/>
                  <a:gd name="T35" fmla="*/ 4160 h 67"/>
                  <a:gd name="T36" fmla="*/ 1728 w 58"/>
                  <a:gd name="T37" fmla="*/ 4288 h 67"/>
                  <a:gd name="T38" fmla="*/ 0 w 58"/>
                  <a:gd name="T39" fmla="*/ 3200 h 67"/>
                  <a:gd name="T40" fmla="*/ 192 w 58"/>
                  <a:gd name="T41" fmla="*/ 2560 h 67"/>
                  <a:gd name="T42" fmla="*/ 384 w 58"/>
                  <a:gd name="T43" fmla="*/ 1536 h 67"/>
                  <a:gd name="T44" fmla="*/ 896 w 58"/>
                  <a:gd name="T45" fmla="*/ 1024 h 67"/>
                  <a:gd name="T46" fmla="*/ 1600 w 58"/>
                  <a:gd name="T47" fmla="*/ 512 h 67"/>
                  <a:gd name="T48" fmla="*/ 2432 w 58"/>
                  <a:gd name="T49" fmla="*/ 0 h 67"/>
                  <a:gd name="T50" fmla="*/ 3264 w 58"/>
                  <a:gd name="T51" fmla="*/ 384 h 6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8"/>
                  <a:gd name="T79" fmla="*/ 0 h 67"/>
                  <a:gd name="T80" fmla="*/ 58 w 58"/>
                  <a:gd name="T81" fmla="*/ 67 h 6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8" h="67">
                    <a:moveTo>
                      <a:pt x="51" y="6"/>
                    </a:moveTo>
                    <a:cubicBezTo>
                      <a:pt x="51" y="6"/>
                      <a:pt x="51" y="8"/>
                      <a:pt x="52" y="11"/>
                    </a:cubicBezTo>
                    <a:cubicBezTo>
                      <a:pt x="53" y="14"/>
                      <a:pt x="55" y="18"/>
                      <a:pt x="53" y="20"/>
                    </a:cubicBezTo>
                    <a:cubicBezTo>
                      <a:pt x="51" y="23"/>
                      <a:pt x="52" y="23"/>
                      <a:pt x="54" y="26"/>
                    </a:cubicBezTo>
                    <a:cubicBezTo>
                      <a:pt x="55" y="29"/>
                      <a:pt x="58" y="33"/>
                      <a:pt x="57" y="34"/>
                    </a:cubicBezTo>
                    <a:cubicBezTo>
                      <a:pt x="55" y="36"/>
                      <a:pt x="55" y="36"/>
                      <a:pt x="53" y="36"/>
                    </a:cubicBezTo>
                    <a:cubicBezTo>
                      <a:pt x="52" y="37"/>
                      <a:pt x="53" y="38"/>
                      <a:pt x="53" y="39"/>
                    </a:cubicBezTo>
                    <a:cubicBezTo>
                      <a:pt x="53" y="40"/>
                      <a:pt x="52" y="42"/>
                      <a:pt x="50" y="41"/>
                    </a:cubicBezTo>
                    <a:cubicBezTo>
                      <a:pt x="50" y="42"/>
                      <a:pt x="49" y="41"/>
                      <a:pt x="49" y="41"/>
                    </a:cubicBezTo>
                    <a:cubicBezTo>
                      <a:pt x="49" y="42"/>
                      <a:pt x="49" y="42"/>
                      <a:pt x="49" y="42"/>
                    </a:cubicBezTo>
                    <a:cubicBezTo>
                      <a:pt x="49" y="42"/>
                      <a:pt x="50" y="42"/>
                      <a:pt x="50" y="43"/>
                    </a:cubicBezTo>
                    <a:cubicBezTo>
                      <a:pt x="51" y="44"/>
                      <a:pt x="51" y="45"/>
                      <a:pt x="49" y="46"/>
                    </a:cubicBezTo>
                    <a:cubicBezTo>
                      <a:pt x="48" y="47"/>
                      <a:pt x="48" y="48"/>
                      <a:pt x="48" y="50"/>
                    </a:cubicBezTo>
                    <a:cubicBezTo>
                      <a:pt x="49" y="51"/>
                      <a:pt x="51" y="55"/>
                      <a:pt x="46" y="57"/>
                    </a:cubicBezTo>
                    <a:cubicBezTo>
                      <a:pt x="44" y="57"/>
                      <a:pt x="42" y="58"/>
                      <a:pt x="38" y="57"/>
                    </a:cubicBezTo>
                    <a:cubicBezTo>
                      <a:pt x="33" y="56"/>
                      <a:pt x="35" y="56"/>
                      <a:pt x="33" y="56"/>
                    </a:cubicBezTo>
                    <a:cubicBezTo>
                      <a:pt x="32" y="56"/>
                      <a:pt x="32" y="58"/>
                      <a:pt x="31" y="59"/>
                    </a:cubicBezTo>
                    <a:cubicBezTo>
                      <a:pt x="30" y="60"/>
                      <a:pt x="31" y="64"/>
                      <a:pt x="30" y="65"/>
                    </a:cubicBezTo>
                    <a:cubicBezTo>
                      <a:pt x="29" y="66"/>
                      <a:pt x="27" y="67"/>
                      <a:pt x="27" y="67"/>
                    </a:cubicBezTo>
                    <a:cubicBezTo>
                      <a:pt x="0" y="50"/>
                      <a:pt x="0" y="50"/>
                      <a:pt x="0" y="50"/>
                    </a:cubicBezTo>
                    <a:cubicBezTo>
                      <a:pt x="0" y="50"/>
                      <a:pt x="2" y="43"/>
                      <a:pt x="3" y="40"/>
                    </a:cubicBezTo>
                    <a:cubicBezTo>
                      <a:pt x="5" y="37"/>
                      <a:pt x="6" y="24"/>
                      <a:pt x="6" y="24"/>
                    </a:cubicBezTo>
                    <a:cubicBezTo>
                      <a:pt x="14" y="16"/>
                      <a:pt x="14" y="16"/>
                      <a:pt x="14" y="16"/>
                    </a:cubicBezTo>
                    <a:cubicBezTo>
                      <a:pt x="25" y="8"/>
                      <a:pt x="25" y="8"/>
                      <a:pt x="25" y="8"/>
                    </a:cubicBezTo>
                    <a:cubicBezTo>
                      <a:pt x="38" y="0"/>
                      <a:pt x="38" y="0"/>
                      <a:pt x="38" y="0"/>
                    </a:cubicBezTo>
                    <a:lnTo>
                      <a:pt x="51" y="6"/>
                    </a:lnTo>
                    <a:close/>
                  </a:path>
                </a:pathLst>
              </a:custGeom>
              <a:solidFill>
                <a:srgbClr val="F8C6AC"/>
              </a:solidFill>
              <a:ln w="9525">
                <a:noFill/>
                <a:round/>
              </a:ln>
            </p:spPr>
            <p:txBody>
              <a:bodyPr/>
              <a:lstStyle/>
              <a:p>
                <a:endParaRPr lang="zh-CN" altLang="en-US"/>
              </a:p>
            </p:txBody>
          </p:sp>
          <p:sp>
            <p:nvSpPr>
              <p:cNvPr id="228" name="Freeform 237"/>
              <p:cNvSpPr>
                <a:spLocks noChangeAspect="1"/>
              </p:cNvSpPr>
              <p:nvPr/>
            </p:nvSpPr>
            <p:spPr bwMode="auto">
              <a:xfrm>
                <a:off x="597" y="2108"/>
                <a:ext cx="20" cy="8"/>
              </a:xfrm>
              <a:custGeom>
                <a:avLst/>
                <a:gdLst>
                  <a:gd name="T0" fmla="*/ 192 w 10"/>
                  <a:gd name="T1" fmla="*/ 128 h 4"/>
                  <a:gd name="T2" fmla="*/ 0 w 10"/>
                  <a:gd name="T3" fmla="*/ 128 h 4"/>
                  <a:gd name="T4" fmla="*/ 192 w 10"/>
                  <a:gd name="T5" fmla="*/ 128 h 4"/>
                  <a:gd name="T6" fmla="*/ 640 w 10"/>
                  <a:gd name="T7" fmla="*/ 128 h 4"/>
                  <a:gd name="T8" fmla="*/ 576 w 10"/>
                  <a:gd name="T9" fmla="*/ 192 h 4"/>
                  <a:gd name="T10" fmla="*/ 320 w 10"/>
                  <a:gd name="T11" fmla="*/ 192 h 4"/>
                  <a:gd name="T12" fmla="*/ 192 w 10"/>
                  <a:gd name="T13" fmla="*/ 128 h 4"/>
                  <a:gd name="T14" fmla="*/ 0 60000 65536"/>
                  <a:gd name="T15" fmla="*/ 0 60000 65536"/>
                  <a:gd name="T16" fmla="*/ 0 60000 65536"/>
                  <a:gd name="T17" fmla="*/ 0 60000 65536"/>
                  <a:gd name="T18" fmla="*/ 0 60000 65536"/>
                  <a:gd name="T19" fmla="*/ 0 60000 65536"/>
                  <a:gd name="T20" fmla="*/ 0 60000 65536"/>
                  <a:gd name="T21" fmla="*/ 0 w 10"/>
                  <a:gd name="T22" fmla="*/ 0 h 4"/>
                  <a:gd name="T23" fmla="*/ 10 w 1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4">
                    <a:moveTo>
                      <a:pt x="3" y="2"/>
                    </a:moveTo>
                    <a:cubicBezTo>
                      <a:pt x="2" y="2"/>
                      <a:pt x="1" y="2"/>
                      <a:pt x="0" y="2"/>
                    </a:cubicBezTo>
                    <a:cubicBezTo>
                      <a:pt x="2" y="2"/>
                      <a:pt x="3" y="2"/>
                      <a:pt x="3" y="2"/>
                    </a:cubicBezTo>
                    <a:cubicBezTo>
                      <a:pt x="6" y="1"/>
                      <a:pt x="9" y="0"/>
                      <a:pt x="10" y="2"/>
                    </a:cubicBezTo>
                    <a:cubicBezTo>
                      <a:pt x="9" y="2"/>
                      <a:pt x="9" y="3"/>
                      <a:pt x="9" y="3"/>
                    </a:cubicBezTo>
                    <a:cubicBezTo>
                      <a:pt x="8" y="4"/>
                      <a:pt x="6" y="4"/>
                      <a:pt x="5" y="3"/>
                    </a:cubicBezTo>
                    <a:cubicBezTo>
                      <a:pt x="5" y="3"/>
                      <a:pt x="4" y="3"/>
                      <a:pt x="3" y="2"/>
                    </a:cubicBezTo>
                    <a:close/>
                  </a:path>
                </a:pathLst>
              </a:custGeom>
              <a:solidFill>
                <a:srgbClr val="EF845C"/>
              </a:solidFill>
              <a:ln w="9525">
                <a:noFill/>
                <a:round/>
              </a:ln>
            </p:spPr>
            <p:txBody>
              <a:bodyPr/>
              <a:lstStyle/>
              <a:p>
                <a:endParaRPr lang="zh-CN" altLang="en-US"/>
              </a:p>
            </p:txBody>
          </p:sp>
          <p:sp>
            <p:nvSpPr>
              <p:cNvPr id="229" name="Freeform 238"/>
              <p:cNvSpPr>
                <a:spLocks noChangeAspect="1"/>
              </p:cNvSpPr>
              <p:nvPr/>
            </p:nvSpPr>
            <p:spPr bwMode="auto">
              <a:xfrm>
                <a:off x="609" y="2148"/>
                <a:ext cx="10" cy="4"/>
              </a:xfrm>
              <a:custGeom>
                <a:avLst/>
                <a:gdLst>
                  <a:gd name="T0" fmla="*/ 320 w 5"/>
                  <a:gd name="T1" fmla="*/ 0 h 2"/>
                  <a:gd name="T2" fmla="*/ 320 w 5"/>
                  <a:gd name="T3" fmla="*/ 64 h 2"/>
                  <a:gd name="T4" fmla="*/ 256 w 5"/>
                  <a:gd name="T5" fmla="*/ 128 h 2"/>
                  <a:gd name="T6" fmla="*/ 64 w 5"/>
                  <a:gd name="T7" fmla="*/ 64 h 2"/>
                  <a:gd name="T8" fmla="*/ 0 w 5"/>
                  <a:gd name="T9" fmla="*/ 64 h 2"/>
                  <a:gd name="T10" fmla="*/ 64 w 5"/>
                  <a:gd name="T11" fmla="*/ 0 h 2"/>
                  <a:gd name="T12" fmla="*/ 320 w 5"/>
                  <a:gd name="T13" fmla="*/ 0 h 2"/>
                  <a:gd name="T14" fmla="*/ 0 60000 65536"/>
                  <a:gd name="T15" fmla="*/ 0 60000 65536"/>
                  <a:gd name="T16" fmla="*/ 0 60000 65536"/>
                  <a:gd name="T17" fmla="*/ 0 60000 65536"/>
                  <a:gd name="T18" fmla="*/ 0 60000 65536"/>
                  <a:gd name="T19" fmla="*/ 0 60000 65536"/>
                  <a:gd name="T20" fmla="*/ 0 60000 65536"/>
                  <a:gd name="T21" fmla="*/ 0 w 5"/>
                  <a:gd name="T22" fmla="*/ 0 h 2"/>
                  <a:gd name="T23" fmla="*/ 5 w 5"/>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2">
                    <a:moveTo>
                      <a:pt x="5" y="0"/>
                    </a:moveTo>
                    <a:cubicBezTo>
                      <a:pt x="5" y="0"/>
                      <a:pt x="5" y="1"/>
                      <a:pt x="5" y="1"/>
                    </a:cubicBezTo>
                    <a:cubicBezTo>
                      <a:pt x="5" y="1"/>
                      <a:pt x="5" y="2"/>
                      <a:pt x="4" y="2"/>
                    </a:cubicBezTo>
                    <a:cubicBezTo>
                      <a:pt x="3" y="2"/>
                      <a:pt x="2" y="2"/>
                      <a:pt x="1" y="1"/>
                    </a:cubicBezTo>
                    <a:cubicBezTo>
                      <a:pt x="1" y="1"/>
                      <a:pt x="0" y="1"/>
                      <a:pt x="0" y="1"/>
                    </a:cubicBezTo>
                    <a:cubicBezTo>
                      <a:pt x="0" y="0"/>
                      <a:pt x="0" y="0"/>
                      <a:pt x="1" y="0"/>
                    </a:cubicBezTo>
                    <a:cubicBezTo>
                      <a:pt x="2" y="0"/>
                      <a:pt x="5" y="0"/>
                      <a:pt x="5" y="0"/>
                    </a:cubicBezTo>
                    <a:close/>
                  </a:path>
                </a:pathLst>
              </a:custGeom>
              <a:solidFill>
                <a:srgbClr val="F8C6AC"/>
              </a:solidFill>
              <a:ln w="9525">
                <a:noFill/>
                <a:round/>
              </a:ln>
            </p:spPr>
            <p:txBody>
              <a:bodyPr/>
              <a:lstStyle/>
              <a:p>
                <a:endParaRPr lang="zh-CN" altLang="en-US"/>
              </a:p>
            </p:txBody>
          </p:sp>
          <p:sp>
            <p:nvSpPr>
              <p:cNvPr id="230" name="Freeform 239"/>
              <p:cNvSpPr>
                <a:spLocks noChangeAspect="1"/>
              </p:cNvSpPr>
              <p:nvPr/>
            </p:nvSpPr>
            <p:spPr bwMode="auto">
              <a:xfrm>
                <a:off x="613" y="2128"/>
                <a:ext cx="8" cy="10"/>
              </a:xfrm>
              <a:custGeom>
                <a:avLst/>
                <a:gdLst>
                  <a:gd name="T0" fmla="*/ 0 w 4"/>
                  <a:gd name="T1" fmla="*/ 192 h 5"/>
                  <a:gd name="T2" fmla="*/ 256 w 4"/>
                  <a:gd name="T3" fmla="*/ 320 h 5"/>
                  <a:gd name="T4" fmla="*/ 64 w 4"/>
                  <a:gd name="T5" fmla="*/ 192 h 5"/>
                  <a:gd name="T6" fmla="*/ 192 w 4"/>
                  <a:gd name="T7" fmla="*/ 0 h 5"/>
                  <a:gd name="T8" fmla="*/ 0 w 4"/>
                  <a:gd name="T9" fmla="*/ 192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0" y="3"/>
                    </a:moveTo>
                    <a:cubicBezTo>
                      <a:pt x="1" y="5"/>
                      <a:pt x="4" y="5"/>
                      <a:pt x="4" y="5"/>
                    </a:cubicBezTo>
                    <a:cubicBezTo>
                      <a:pt x="3" y="5"/>
                      <a:pt x="2" y="4"/>
                      <a:pt x="1" y="3"/>
                    </a:cubicBezTo>
                    <a:cubicBezTo>
                      <a:pt x="1" y="2"/>
                      <a:pt x="2" y="0"/>
                      <a:pt x="3" y="0"/>
                    </a:cubicBezTo>
                    <a:cubicBezTo>
                      <a:pt x="2" y="0"/>
                      <a:pt x="0" y="2"/>
                      <a:pt x="0" y="3"/>
                    </a:cubicBezTo>
                    <a:close/>
                  </a:path>
                </a:pathLst>
              </a:custGeom>
              <a:solidFill>
                <a:srgbClr val="F29A75"/>
              </a:solidFill>
              <a:ln w="9525">
                <a:noFill/>
                <a:round/>
              </a:ln>
            </p:spPr>
            <p:txBody>
              <a:bodyPr/>
              <a:lstStyle/>
              <a:p>
                <a:endParaRPr lang="zh-CN" altLang="en-US"/>
              </a:p>
            </p:txBody>
          </p:sp>
          <p:sp>
            <p:nvSpPr>
              <p:cNvPr id="231" name="Freeform 240"/>
              <p:cNvSpPr>
                <a:spLocks noChangeAspect="1"/>
              </p:cNvSpPr>
              <p:nvPr/>
            </p:nvSpPr>
            <p:spPr bwMode="auto">
              <a:xfrm>
                <a:off x="619" y="2134"/>
                <a:ext cx="10" cy="4"/>
              </a:xfrm>
              <a:custGeom>
                <a:avLst/>
                <a:gdLst>
                  <a:gd name="T0" fmla="*/ 0 w 5"/>
                  <a:gd name="T1" fmla="*/ 64 h 2"/>
                  <a:gd name="T2" fmla="*/ 192 w 5"/>
                  <a:gd name="T3" fmla="*/ 0 h 2"/>
                  <a:gd name="T4" fmla="*/ 320 w 5"/>
                  <a:gd name="T5" fmla="*/ 64 h 2"/>
                  <a:gd name="T6" fmla="*/ 192 w 5"/>
                  <a:gd name="T7" fmla="*/ 64 h 2"/>
                  <a:gd name="T8" fmla="*/ 0 w 5"/>
                  <a:gd name="T9" fmla="*/ 64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0" y="1"/>
                    </a:moveTo>
                    <a:cubicBezTo>
                      <a:pt x="0" y="1"/>
                      <a:pt x="1" y="0"/>
                      <a:pt x="3" y="0"/>
                    </a:cubicBezTo>
                    <a:cubicBezTo>
                      <a:pt x="5" y="0"/>
                      <a:pt x="5" y="1"/>
                      <a:pt x="5" y="1"/>
                    </a:cubicBezTo>
                    <a:cubicBezTo>
                      <a:pt x="5" y="1"/>
                      <a:pt x="4" y="1"/>
                      <a:pt x="3" y="1"/>
                    </a:cubicBezTo>
                    <a:cubicBezTo>
                      <a:pt x="2" y="2"/>
                      <a:pt x="1" y="1"/>
                      <a:pt x="0" y="1"/>
                    </a:cubicBezTo>
                    <a:close/>
                  </a:path>
                </a:pathLst>
              </a:custGeom>
              <a:solidFill>
                <a:srgbClr val="F29A75"/>
              </a:solidFill>
              <a:ln w="9525">
                <a:noFill/>
                <a:round/>
              </a:ln>
            </p:spPr>
            <p:txBody>
              <a:bodyPr/>
              <a:lstStyle/>
              <a:p>
                <a:endParaRPr lang="zh-CN" altLang="en-US"/>
              </a:p>
            </p:txBody>
          </p:sp>
          <p:sp>
            <p:nvSpPr>
              <p:cNvPr id="232" name="Freeform 241"/>
              <p:cNvSpPr>
                <a:spLocks noChangeAspect="1"/>
              </p:cNvSpPr>
              <p:nvPr/>
            </p:nvSpPr>
            <p:spPr bwMode="auto">
              <a:xfrm>
                <a:off x="607" y="2146"/>
                <a:ext cx="20" cy="12"/>
              </a:xfrm>
              <a:custGeom>
                <a:avLst/>
                <a:gdLst>
                  <a:gd name="T0" fmla="*/ 640 w 10"/>
                  <a:gd name="T1" fmla="*/ 0 h 6"/>
                  <a:gd name="T2" fmla="*/ 384 w 10"/>
                  <a:gd name="T3" fmla="*/ 0 h 6"/>
                  <a:gd name="T4" fmla="*/ 64 w 10"/>
                  <a:gd name="T5" fmla="*/ 64 h 6"/>
                  <a:gd name="T6" fmla="*/ 128 w 10"/>
                  <a:gd name="T7" fmla="*/ 256 h 6"/>
                  <a:gd name="T8" fmla="*/ 384 w 10"/>
                  <a:gd name="T9" fmla="*/ 384 h 6"/>
                  <a:gd name="T10" fmla="*/ 512 w 10"/>
                  <a:gd name="T11" fmla="*/ 256 h 6"/>
                  <a:gd name="T12" fmla="*/ 384 w 10"/>
                  <a:gd name="T13" fmla="*/ 128 h 6"/>
                  <a:gd name="T14" fmla="*/ 320 w 10"/>
                  <a:gd name="T15" fmla="*/ 192 h 6"/>
                  <a:gd name="T16" fmla="*/ 64 w 10"/>
                  <a:gd name="T17" fmla="*/ 128 h 6"/>
                  <a:gd name="T18" fmla="*/ 192 w 10"/>
                  <a:gd name="T19" fmla="*/ 128 h 6"/>
                  <a:gd name="T20" fmla="*/ 448 w 10"/>
                  <a:gd name="T21" fmla="*/ 128 h 6"/>
                  <a:gd name="T22" fmla="*/ 640 w 10"/>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6"/>
                  <a:gd name="T38" fmla="*/ 10 w 10"/>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6">
                    <a:moveTo>
                      <a:pt x="10" y="0"/>
                    </a:moveTo>
                    <a:cubicBezTo>
                      <a:pt x="10" y="0"/>
                      <a:pt x="8" y="0"/>
                      <a:pt x="6" y="0"/>
                    </a:cubicBezTo>
                    <a:cubicBezTo>
                      <a:pt x="4" y="0"/>
                      <a:pt x="1" y="1"/>
                      <a:pt x="1" y="1"/>
                    </a:cubicBezTo>
                    <a:cubicBezTo>
                      <a:pt x="0" y="1"/>
                      <a:pt x="1" y="3"/>
                      <a:pt x="2" y="4"/>
                    </a:cubicBezTo>
                    <a:cubicBezTo>
                      <a:pt x="3" y="5"/>
                      <a:pt x="4" y="6"/>
                      <a:pt x="6" y="6"/>
                    </a:cubicBezTo>
                    <a:cubicBezTo>
                      <a:pt x="7" y="6"/>
                      <a:pt x="8" y="5"/>
                      <a:pt x="8" y="4"/>
                    </a:cubicBezTo>
                    <a:cubicBezTo>
                      <a:pt x="7" y="3"/>
                      <a:pt x="6" y="2"/>
                      <a:pt x="6" y="2"/>
                    </a:cubicBezTo>
                    <a:cubicBezTo>
                      <a:pt x="6" y="2"/>
                      <a:pt x="6" y="3"/>
                      <a:pt x="5" y="3"/>
                    </a:cubicBezTo>
                    <a:cubicBezTo>
                      <a:pt x="4" y="3"/>
                      <a:pt x="3" y="2"/>
                      <a:pt x="1" y="2"/>
                    </a:cubicBezTo>
                    <a:cubicBezTo>
                      <a:pt x="1" y="1"/>
                      <a:pt x="1" y="2"/>
                      <a:pt x="3" y="2"/>
                    </a:cubicBezTo>
                    <a:cubicBezTo>
                      <a:pt x="4" y="2"/>
                      <a:pt x="6" y="2"/>
                      <a:pt x="7" y="2"/>
                    </a:cubicBezTo>
                    <a:cubicBezTo>
                      <a:pt x="8" y="2"/>
                      <a:pt x="9" y="1"/>
                      <a:pt x="10" y="0"/>
                    </a:cubicBezTo>
                    <a:close/>
                  </a:path>
                </a:pathLst>
              </a:custGeom>
              <a:solidFill>
                <a:srgbClr val="F29A75"/>
              </a:solidFill>
              <a:ln w="9525">
                <a:noFill/>
                <a:round/>
              </a:ln>
            </p:spPr>
            <p:txBody>
              <a:bodyPr/>
              <a:lstStyle/>
              <a:p>
                <a:endParaRPr lang="zh-CN" altLang="en-US"/>
              </a:p>
            </p:txBody>
          </p:sp>
          <p:sp>
            <p:nvSpPr>
              <p:cNvPr id="233" name="Freeform 242"/>
              <p:cNvSpPr>
                <a:spLocks noChangeAspect="1"/>
              </p:cNvSpPr>
              <p:nvPr/>
            </p:nvSpPr>
            <p:spPr bwMode="auto">
              <a:xfrm>
                <a:off x="509" y="2033"/>
                <a:ext cx="130" cy="115"/>
              </a:xfrm>
              <a:custGeom>
                <a:avLst/>
                <a:gdLst>
                  <a:gd name="T0" fmla="*/ 960 w 65"/>
                  <a:gd name="T1" fmla="*/ 664 h 57"/>
                  <a:gd name="T2" fmla="*/ 1472 w 65"/>
                  <a:gd name="T3" fmla="*/ 196 h 57"/>
                  <a:gd name="T4" fmla="*/ 2048 w 65"/>
                  <a:gd name="T5" fmla="*/ 0 h 57"/>
                  <a:gd name="T6" fmla="*/ 1792 w 65"/>
                  <a:gd name="T7" fmla="*/ 264 h 57"/>
                  <a:gd name="T8" fmla="*/ 3328 w 65"/>
                  <a:gd name="T9" fmla="*/ 329 h 57"/>
                  <a:gd name="T10" fmla="*/ 3456 w 65"/>
                  <a:gd name="T11" fmla="*/ 533 h 57"/>
                  <a:gd name="T12" fmla="*/ 3712 w 65"/>
                  <a:gd name="T13" fmla="*/ 460 h 57"/>
                  <a:gd name="T14" fmla="*/ 3648 w 65"/>
                  <a:gd name="T15" fmla="*/ 664 h 57"/>
                  <a:gd name="T16" fmla="*/ 4032 w 65"/>
                  <a:gd name="T17" fmla="*/ 599 h 57"/>
                  <a:gd name="T18" fmla="*/ 3968 w 65"/>
                  <a:gd name="T19" fmla="*/ 1075 h 57"/>
                  <a:gd name="T20" fmla="*/ 4096 w 65"/>
                  <a:gd name="T21" fmla="*/ 732 h 57"/>
                  <a:gd name="T22" fmla="*/ 3648 w 65"/>
                  <a:gd name="T23" fmla="*/ 1608 h 57"/>
                  <a:gd name="T24" fmla="*/ 2624 w 65"/>
                  <a:gd name="T25" fmla="*/ 1477 h 57"/>
                  <a:gd name="T26" fmla="*/ 2688 w 65"/>
                  <a:gd name="T27" fmla="*/ 2169 h 57"/>
                  <a:gd name="T28" fmla="*/ 2176 w 65"/>
                  <a:gd name="T29" fmla="*/ 2768 h 57"/>
                  <a:gd name="T30" fmla="*/ 2176 w 65"/>
                  <a:gd name="T31" fmla="*/ 2373 h 57"/>
                  <a:gd name="T32" fmla="*/ 2176 w 65"/>
                  <a:gd name="T33" fmla="*/ 2915 h 57"/>
                  <a:gd name="T34" fmla="*/ 2048 w 65"/>
                  <a:gd name="T35" fmla="*/ 2833 h 57"/>
                  <a:gd name="T36" fmla="*/ 1664 w 65"/>
                  <a:gd name="T37" fmla="*/ 2637 h 57"/>
                  <a:gd name="T38" fmla="*/ 1600 w 65"/>
                  <a:gd name="T39" fmla="*/ 2568 h 57"/>
                  <a:gd name="T40" fmla="*/ 1024 w 65"/>
                  <a:gd name="T41" fmla="*/ 2504 h 57"/>
                  <a:gd name="T42" fmla="*/ 1152 w 65"/>
                  <a:gd name="T43" fmla="*/ 3317 h 57"/>
                  <a:gd name="T44" fmla="*/ 960 w 65"/>
                  <a:gd name="T45" fmla="*/ 3244 h 57"/>
                  <a:gd name="T46" fmla="*/ 1088 w 65"/>
                  <a:gd name="T47" fmla="*/ 3517 h 57"/>
                  <a:gd name="T48" fmla="*/ 832 w 65"/>
                  <a:gd name="T49" fmla="*/ 3777 h 57"/>
                  <a:gd name="T50" fmla="*/ 704 w 65"/>
                  <a:gd name="T51" fmla="*/ 3581 h 57"/>
                  <a:gd name="T52" fmla="*/ 768 w 65"/>
                  <a:gd name="T53" fmla="*/ 3777 h 57"/>
                  <a:gd name="T54" fmla="*/ 576 w 65"/>
                  <a:gd name="T55" fmla="*/ 3843 h 57"/>
                  <a:gd name="T56" fmla="*/ 192 w 65"/>
                  <a:gd name="T57" fmla="*/ 1140 h 57"/>
                  <a:gd name="T58" fmla="*/ 768 w 65"/>
                  <a:gd name="T59" fmla="*/ 599 h 57"/>
                  <a:gd name="T60" fmla="*/ 960 w 65"/>
                  <a:gd name="T61" fmla="*/ 664 h 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5"/>
                  <a:gd name="T94" fmla="*/ 0 h 57"/>
                  <a:gd name="T95" fmla="*/ 65 w 65"/>
                  <a:gd name="T96" fmla="*/ 57 h 5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5" h="57">
                    <a:moveTo>
                      <a:pt x="15" y="10"/>
                    </a:moveTo>
                    <a:cubicBezTo>
                      <a:pt x="15" y="10"/>
                      <a:pt x="17" y="5"/>
                      <a:pt x="23" y="3"/>
                    </a:cubicBezTo>
                    <a:cubicBezTo>
                      <a:pt x="28" y="2"/>
                      <a:pt x="32" y="0"/>
                      <a:pt x="32" y="0"/>
                    </a:cubicBezTo>
                    <a:cubicBezTo>
                      <a:pt x="32" y="0"/>
                      <a:pt x="32" y="3"/>
                      <a:pt x="28" y="4"/>
                    </a:cubicBezTo>
                    <a:cubicBezTo>
                      <a:pt x="43" y="3"/>
                      <a:pt x="60" y="11"/>
                      <a:pt x="52" y="5"/>
                    </a:cubicBezTo>
                    <a:cubicBezTo>
                      <a:pt x="57" y="7"/>
                      <a:pt x="54" y="8"/>
                      <a:pt x="54" y="8"/>
                    </a:cubicBezTo>
                    <a:cubicBezTo>
                      <a:pt x="54" y="8"/>
                      <a:pt x="58" y="10"/>
                      <a:pt x="58" y="7"/>
                    </a:cubicBezTo>
                    <a:cubicBezTo>
                      <a:pt x="59" y="8"/>
                      <a:pt x="57" y="10"/>
                      <a:pt x="57" y="10"/>
                    </a:cubicBezTo>
                    <a:cubicBezTo>
                      <a:pt x="57" y="10"/>
                      <a:pt x="61" y="13"/>
                      <a:pt x="63" y="9"/>
                    </a:cubicBezTo>
                    <a:cubicBezTo>
                      <a:pt x="64" y="10"/>
                      <a:pt x="63" y="14"/>
                      <a:pt x="62" y="16"/>
                    </a:cubicBezTo>
                    <a:cubicBezTo>
                      <a:pt x="63" y="15"/>
                      <a:pt x="64" y="13"/>
                      <a:pt x="64" y="11"/>
                    </a:cubicBezTo>
                    <a:cubicBezTo>
                      <a:pt x="65" y="16"/>
                      <a:pt x="62" y="23"/>
                      <a:pt x="57" y="24"/>
                    </a:cubicBezTo>
                    <a:cubicBezTo>
                      <a:pt x="53" y="24"/>
                      <a:pt x="47" y="20"/>
                      <a:pt x="41" y="22"/>
                    </a:cubicBezTo>
                    <a:cubicBezTo>
                      <a:pt x="43" y="24"/>
                      <a:pt x="45" y="29"/>
                      <a:pt x="42" y="32"/>
                    </a:cubicBezTo>
                    <a:cubicBezTo>
                      <a:pt x="40" y="34"/>
                      <a:pt x="36" y="34"/>
                      <a:pt x="34" y="41"/>
                    </a:cubicBezTo>
                    <a:cubicBezTo>
                      <a:pt x="34" y="40"/>
                      <a:pt x="33" y="37"/>
                      <a:pt x="34" y="35"/>
                    </a:cubicBezTo>
                    <a:cubicBezTo>
                      <a:pt x="34" y="35"/>
                      <a:pt x="32" y="39"/>
                      <a:pt x="34" y="43"/>
                    </a:cubicBezTo>
                    <a:cubicBezTo>
                      <a:pt x="32" y="42"/>
                      <a:pt x="31" y="38"/>
                      <a:pt x="32" y="42"/>
                    </a:cubicBezTo>
                    <a:cubicBezTo>
                      <a:pt x="32" y="44"/>
                      <a:pt x="28" y="44"/>
                      <a:pt x="26" y="39"/>
                    </a:cubicBezTo>
                    <a:cubicBezTo>
                      <a:pt x="24" y="37"/>
                      <a:pt x="25" y="38"/>
                      <a:pt x="25" y="38"/>
                    </a:cubicBezTo>
                    <a:cubicBezTo>
                      <a:pt x="25" y="38"/>
                      <a:pt x="21" y="32"/>
                      <a:pt x="16" y="37"/>
                    </a:cubicBezTo>
                    <a:cubicBezTo>
                      <a:pt x="14" y="40"/>
                      <a:pt x="14" y="46"/>
                      <a:pt x="18" y="49"/>
                    </a:cubicBezTo>
                    <a:cubicBezTo>
                      <a:pt x="16" y="49"/>
                      <a:pt x="15" y="48"/>
                      <a:pt x="15" y="48"/>
                    </a:cubicBezTo>
                    <a:cubicBezTo>
                      <a:pt x="15" y="48"/>
                      <a:pt x="17" y="51"/>
                      <a:pt x="17" y="52"/>
                    </a:cubicBezTo>
                    <a:cubicBezTo>
                      <a:pt x="16" y="54"/>
                      <a:pt x="13" y="56"/>
                      <a:pt x="13" y="56"/>
                    </a:cubicBezTo>
                    <a:cubicBezTo>
                      <a:pt x="13" y="56"/>
                      <a:pt x="12" y="55"/>
                      <a:pt x="11" y="53"/>
                    </a:cubicBezTo>
                    <a:cubicBezTo>
                      <a:pt x="11" y="55"/>
                      <a:pt x="12" y="56"/>
                      <a:pt x="12" y="56"/>
                    </a:cubicBezTo>
                    <a:cubicBezTo>
                      <a:pt x="12" y="56"/>
                      <a:pt x="10" y="54"/>
                      <a:pt x="9" y="57"/>
                    </a:cubicBezTo>
                    <a:cubicBezTo>
                      <a:pt x="6" y="55"/>
                      <a:pt x="0" y="32"/>
                      <a:pt x="3" y="17"/>
                    </a:cubicBezTo>
                    <a:cubicBezTo>
                      <a:pt x="4" y="11"/>
                      <a:pt x="9" y="9"/>
                      <a:pt x="12" y="9"/>
                    </a:cubicBezTo>
                    <a:cubicBezTo>
                      <a:pt x="15" y="9"/>
                      <a:pt x="15" y="10"/>
                      <a:pt x="15" y="10"/>
                    </a:cubicBezTo>
                    <a:close/>
                  </a:path>
                </a:pathLst>
              </a:custGeom>
              <a:solidFill>
                <a:srgbClr val="6E4155"/>
              </a:solidFill>
              <a:ln w="9525">
                <a:noFill/>
                <a:round/>
              </a:ln>
            </p:spPr>
            <p:txBody>
              <a:bodyPr/>
              <a:lstStyle/>
              <a:p>
                <a:endParaRPr lang="zh-CN" altLang="en-US"/>
              </a:p>
            </p:txBody>
          </p:sp>
          <p:sp>
            <p:nvSpPr>
              <p:cNvPr id="234" name="Freeform 243"/>
              <p:cNvSpPr>
                <a:spLocks noChangeAspect="1"/>
              </p:cNvSpPr>
              <p:nvPr/>
            </p:nvSpPr>
            <p:spPr bwMode="auto">
              <a:xfrm>
                <a:off x="537" y="2102"/>
                <a:ext cx="26" cy="32"/>
              </a:xfrm>
              <a:custGeom>
                <a:avLst/>
                <a:gdLst>
                  <a:gd name="T0" fmla="*/ 576 w 13"/>
                  <a:gd name="T1" fmla="*/ 576 h 16"/>
                  <a:gd name="T2" fmla="*/ 704 w 13"/>
                  <a:gd name="T3" fmla="*/ 256 h 16"/>
                  <a:gd name="T4" fmla="*/ 320 w 13"/>
                  <a:gd name="T5" fmla="*/ 64 h 16"/>
                  <a:gd name="T6" fmla="*/ 128 w 13"/>
                  <a:gd name="T7" fmla="*/ 640 h 16"/>
                  <a:gd name="T8" fmla="*/ 448 w 13"/>
                  <a:gd name="T9" fmla="*/ 896 h 16"/>
                  <a:gd name="T10" fmla="*/ 704 w 13"/>
                  <a:gd name="T11" fmla="*/ 1024 h 16"/>
                  <a:gd name="T12" fmla="*/ 768 w 13"/>
                  <a:gd name="T13" fmla="*/ 768 h 16"/>
                  <a:gd name="T14" fmla="*/ 704 w 13"/>
                  <a:gd name="T15" fmla="*/ 704 h 16"/>
                  <a:gd name="T16" fmla="*/ 576 w 13"/>
                  <a:gd name="T17" fmla="*/ 576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16"/>
                  <a:gd name="T29" fmla="*/ 13 w 13"/>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16">
                    <a:moveTo>
                      <a:pt x="9" y="9"/>
                    </a:moveTo>
                    <a:cubicBezTo>
                      <a:pt x="9" y="9"/>
                      <a:pt x="11" y="7"/>
                      <a:pt x="11" y="4"/>
                    </a:cubicBezTo>
                    <a:cubicBezTo>
                      <a:pt x="10" y="2"/>
                      <a:pt x="7" y="0"/>
                      <a:pt x="5" y="1"/>
                    </a:cubicBezTo>
                    <a:cubicBezTo>
                      <a:pt x="3" y="2"/>
                      <a:pt x="0" y="6"/>
                      <a:pt x="2" y="10"/>
                    </a:cubicBezTo>
                    <a:cubicBezTo>
                      <a:pt x="4" y="13"/>
                      <a:pt x="5" y="14"/>
                      <a:pt x="7" y="14"/>
                    </a:cubicBezTo>
                    <a:cubicBezTo>
                      <a:pt x="9" y="15"/>
                      <a:pt x="10" y="16"/>
                      <a:pt x="11" y="16"/>
                    </a:cubicBezTo>
                    <a:cubicBezTo>
                      <a:pt x="12" y="16"/>
                      <a:pt x="13" y="14"/>
                      <a:pt x="12" y="12"/>
                    </a:cubicBezTo>
                    <a:cubicBezTo>
                      <a:pt x="12" y="11"/>
                      <a:pt x="12" y="11"/>
                      <a:pt x="11" y="11"/>
                    </a:cubicBezTo>
                    <a:cubicBezTo>
                      <a:pt x="10" y="10"/>
                      <a:pt x="11" y="8"/>
                      <a:pt x="9" y="9"/>
                    </a:cubicBezTo>
                    <a:close/>
                  </a:path>
                </a:pathLst>
              </a:custGeom>
              <a:solidFill>
                <a:srgbClr val="F5B090"/>
              </a:solidFill>
              <a:ln w="9525">
                <a:noFill/>
                <a:round/>
              </a:ln>
            </p:spPr>
            <p:txBody>
              <a:bodyPr/>
              <a:lstStyle/>
              <a:p>
                <a:endParaRPr lang="zh-CN" altLang="en-US"/>
              </a:p>
            </p:txBody>
          </p:sp>
          <p:sp>
            <p:nvSpPr>
              <p:cNvPr id="235" name="Freeform 244"/>
              <p:cNvSpPr>
                <a:spLocks noChangeAspect="1"/>
              </p:cNvSpPr>
              <p:nvPr/>
            </p:nvSpPr>
            <p:spPr bwMode="auto">
              <a:xfrm>
                <a:off x="595" y="2102"/>
                <a:ext cx="28" cy="6"/>
              </a:xfrm>
              <a:custGeom>
                <a:avLst/>
                <a:gdLst>
                  <a:gd name="T0" fmla="*/ 896 w 14"/>
                  <a:gd name="T1" fmla="*/ 64 h 3"/>
                  <a:gd name="T2" fmla="*/ 640 w 14"/>
                  <a:gd name="T3" fmla="*/ 64 h 3"/>
                  <a:gd name="T4" fmla="*/ 192 w 14"/>
                  <a:gd name="T5" fmla="*/ 64 h 3"/>
                  <a:gd name="T6" fmla="*/ 192 w 14"/>
                  <a:gd name="T7" fmla="*/ 64 h 3"/>
                  <a:gd name="T8" fmla="*/ 128 w 14"/>
                  <a:gd name="T9" fmla="*/ 128 h 3"/>
                  <a:gd name="T10" fmla="*/ 128 w 14"/>
                  <a:gd name="T11" fmla="*/ 128 h 3"/>
                  <a:gd name="T12" fmla="*/ 64 w 14"/>
                  <a:gd name="T13" fmla="*/ 128 h 3"/>
                  <a:gd name="T14" fmla="*/ 0 w 14"/>
                  <a:gd name="T15" fmla="*/ 192 h 3"/>
                  <a:gd name="T16" fmla="*/ 128 w 14"/>
                  <a:gd name="T17" fmla="*/ 192 h 3"/>
                  <a:gd name="T18" fmla="*/ 192 w 14"/>
                  <a:gd name="T19" fmla="*/ 192 h 3"/>
                  <a:gd name="T20" fmla="*/ 320 w 14"/>
                  <a:gd name="T21" fmla="*/ 128 h 3"/>
                  <a:gd name="T22" fmla="*/ 384 w 14"/>
                  <a:gd name="T23" fmla="*/ 128 h 3"/>
                  <a:gd name="T24" fmla="*/ 640 w 14"/>
                  <a:gd name="T25" fmla="*/ 128 h 3"/>
                  <a:gd name="T26" fmla="*/ 832 w 14"/>
                  <a:gd name="T27" fmla="*/ 192 h 3"/>
                  <a:gd name="T28" fmla="*/ 896 w 14"/>
                  <a:gd name="T29" fmla="*/ 64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3"/>
                  <a:gd name="T47" fmla="*/ 14 w 14"/>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3">
                    <a:moveTo>
                      <a:pt x="14" y="1"/>
                    </a:moveTo>
                    <a:cubicBezTo>
                      <a:pt x="14" y="1"/>
                      <a:pt x="13" y="1"/>
                      <a:pt x="10" y="1"/>
                    </a:cubicBezTo>
                    <a:cubicBezTo>
                      <a:pt x="6" y="0"/>
                      <a:pt x="5" y="0"/>
                      <a:pt x="3" y="1"/>
                    </a:cubicBezTo>
                    <a:cubicBezTo>
                      <a:pt x="3" y="1"/>
                      <a:pt x="3" y="1"/>
                      <a:pt x="3" y="1"/>
                    </a:cubicBezTo>
                    <a:cubicBezTo>
                      <a:pt x="3" y="1"/>
                      <a:pt x="2" y="2"/>
                      <a:pt x="2" y="2"/>
                    </a:cubicBezTo>
                    <a:cubicBezTo>
                      <a:pt x="2" y="2"/>
                      <a:pt x="2" y="2"/>
                      <a:pt x="2" y="2"/>
                    </a:cubicBezTo>
                    <a:cubicBezTo>
                      <a:pt x="2" y="2"/>
                      <a:pt x="1" y="2"/>
                      <a:pt x="1" y="2"/>
                    </a:cubicBezTo>
                    <a:cubicBezTo>
                      <a:pt x="1" y="3"/>
                      <a:pt x="1" y="3"/>
                      <a:pt x="0" y="3"/>
                    </a:cubicBezTo>
                    <a:cubicBezTo>
                      <a:pt x="0" y="3"/>
                      <a:pt x="1" y="3"/>
                      <a:pt x="2" y="3"/>
                    </a:cubicBezTo>
                    <a:cubicBezTo>
                      <a:pt x="3" y="2"/>
                      <a:pt x="3" y="2"/>
                      <a:pt x="3" y="3"/>
                    </a:cubicBezTo>
                    <a:cubicBezTo>
                      <a:pt x="3" y="3"/>
                      <a:pt x="4" y="2"/>
                      <a:pt x="5" y="2"/>
                    </a:cubicBezTo>
                    <a:cubicBezTo>
                      <a:pt x="6" y="2"/>
                      <a:pt x="6" y="2"/>
                      <a:pt x="6" y="2"/>
                    </a:cubicBezTo>
                    <a:cubicBezTo>
                      <a:pt x="6" y="2"/>
                      <a:pt x="8" y="2"/>
                      <a:pt x="10" y="2"/>
                    </a:cubicBezTo>
                    <a:cubicBezTo>
                      <a:pt x="11" y="2"/>
                      <a:pt x="12" y="3"/>
                      <a:pt x="13" y="3"/>
                    </a:cubicBezTo>
                    <a:cubicBezTo>
                      <a:pt x="14" y="3"/>
                      <a:pt x="14" y="2"/>
                      <a:pt x="14" y="1"/>
                    </a:cubicBezTo>
                    <a:close/>
                  </a:path>
                </a:pathLst>
              </a:custGeom>
              <a:solidFill>
                <a:srgbClr val="572E40"/>
              </a:solidFill>
              <a:ln w="9525">
                <a:noFill/>
                <a:round/>
              </a:ln>
            </p:spPr>
            <p:txBody>
              <a:bodyPr/>
              <a:lstStyle/>
              <a:p>
                <a:endParaRPr lang="zh-CN" altLang="en-US"/>
              </a:p>
            </p:txBody>
          </p:sp>
          <p:sp>
            <p:nvSpPr>
              <p:cNvPr id="236" name="Freeform 245"/>
              <p:cNvSpPr>
                <a:spLocks noChangeAspect="1"/>
              </p:cNvSpPr>
              <p:nvPr/>
            </p:nvSpPr>
            <p:spPr bwMode="auto">
              <a:xfrm>
                <a:off x="607" y="2110"/>
                <a:ext cx="8" cy="6"/>
              </a:xfrm>
              <a:custGeom>
                <a:avLst/>
                <a:gdLst>
                  <a:gd name="T0" fmla="*/ 0 w 4"/>
                  <a:gd name="T1" fmla="*/ 64 h 3"/>
                  <a:gd name="T2" fmla="*/ 0 w 4"/>
                  <a:gd name="T3" fmla="*/ 128 h 3"/>
                  <a:gd name="T4" fmla="*/ 128 w 4"/>
                  <a:gd name="T5" fmla="*/ 192 h 3"/>
                  <a:gd name="T6" fmla="*/ 192 w 4"/>
                  <a:gd name="T7" fmla="*/ 0 h 3"/>
                  <a:gd name="T8" fmla="*/ 0 w 4"/>
                  <a:gd name="T9" fmla="*/ 64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1"/>
                    </a:moveTo>
                    <a:cubicBezTo>
                      <a:pt x="0" y="1"/>
                      <a:pt x="0" y="2"/>
                      <a:pt x="0" y="2"/>
                    </a:cubicBezTo>
                    <a:cubicBezTo>
                      <a:pt x="1" y="3"/>
                      <a:pt x="2" y="3"/>
                      <a:pt x="2" y="3"/>
                    </a:cubicBezTo>
                    <a:cubicBezTo>
                      <a:pt x="3" y="2"/>
                      <a:pt x="4" y="1"/>
                      <a:pt x="3" y="0"/>
                    </a:cubicBezTo>
                    <a:cubicBezTo>
                      <a:pt x="2" y="0"/>
                      <a:pt x="0" y="0"/>
                      <a:pt x="0" y="1"/>
                    </a:cubicBezTo>
                    <a:close/>
                  </a:path>
                </a:pathLst>
              </a:custGeom>
              <a:solidFill>
                <a:srgbClr val="6E4155"/>
              </a:solidFill>
              <a:ln w="9525">
                <a:noFill/>
                <a:round/>
              </a:ln>
            </p:spPr>
            <p:txBody>
              <a:bodyPr/>
              <a:lstStyle/>
              <a:p>
                <a:endParaRPr lang="zh-CN" altLang="en-US"/>
              </a:p>
            </p:txBody>
          </p:sp>
          <p:sp>
            <p:nvSpPr>
              <p:cNvPr id="237" name="Oval 246"/>
              <p:cNvSpPr>
                <a:spLocks noChangeAspect="1" noChangeArrowheads="1"/>
              </p:cNvSpPr>
              <p:nvPr/>
            </p:nvSpPr>
            <p:spPr bwMode="auto">
              <a:xfrm>
                <a:off x="609" y="2110"/>
                <a:ext cx="4" cy="4"/>
              </a:xfrm>
              <a:prstGeom prst="ellipse">
                <a:avLst/>
              </a:prstGeom>
              <a:solidFill>
                <a:srgbClr val="6E4155"/>
              </a:solidFill>
              <a:ln w="9525">
                <a:noFill/>
                <a:round/>
              </a:ln>
            </p:spPr>
            <p:txBody>
              <a:bodyPr/>
              <a:lstStyle/>
              <a:p>
                <a:endParaRPr lang="zh-CN" altLang="en-US"/>
              </a:p>
            </p:txBody>
          </p:sp>
          <p:sp>
            <p:nvSpPr>
              <p:cNvPr id="238" name="Oval 247"/>
              <p:cNvSpPr>
                <a:spLocks noChangeAspect="1" noChangeArrowheads="1"/>
              </p:cNvSpPr>
              <p:nvPr/>
            </p:nvSpPr>
            <p:spPr bwMode="auto">
              <a:xfrm>
                <a:off x="611" y="2110"/>
                <a:ext cx="2" cy="4"/>
              </a:xfrm>
              <a:prstGeom prst="ellipse">
                <a:avLst/>
              </a:prstGeom>
              <a:solidFill>
                <a:srgbClr val="F19DC2"/>
              </a:solidFill>
              <a:ln w="9525">
                <a:noFill/>
                <a:round/>
              </a:ln>
            </p:spPr>
            <p:txBody>
              <a:bodyPr/>
              <a:lstStyle/>
              <a:p>
                <a:endParaRPr lang="zh-CN" altLang="en-US"/>
              </a:p>
            </p:txBody>
          </p:sp>
          <p:sp>
            <p:nvSpPr>
              <p:cNvPr id="239" name="Freeform 248"/>
              <p:cNvSpPr>
                <a:spLocks noChangeAspect="1"/>
              </p:cNvSpPr>
              <p:nvPr/>
            </p:nvSpPr>
            <p:spPr bwMode="auto">
              <a:xfrm>
                <a:off x="555" y="2138"/>
                <a:ext cx="32" cy="38"/>
              </a:xfrm>
              <a:custGeom>
                <a:avLst/>
                <a:gdLst>
                  <a:gd name="T0" fmla="*/ 128 w 16"/>
                  <a:gd name="T1" fmla="*/ 0 h 19"/>
                  <a:gd name="T2" fmla="*/ 448 w 16"/>
                  <a:gd name="T3" fmla="*/ 832 h 19"/>
                  <a:gd name="T4" fmla="*/ 1024 w 16"/>
                  <a:gd name="T5" fmla="*/ 1216 h 19"/>
                  <a:gd name="T6" fmla="*/ 384 w 16"/>
                  <a:gd name="T7" fmla="*/ 576 h 19"/>
                  <a:gd name="T8" fmla="*/ 128 w 16"/>
                  <a:gd name="T9" fmla="*/ 0 h 19"/>
                  <a:gd name="T10" fmla="*/ 0 60000 65536"/>
                  <a:gd name="T11" fmla="*/ 0 60000 65536"/>
                  <a:gd name="T12" fmla="*/ 0 60000 65536"/>
                  <a:gd name="T13" fmla="*/ 0 60000 65536"/>
                  <a:gd name="T14" fmla="*/ 0 60000 65536"/>
                  <a:gd name="T15" fmla="*/ 0 w 16"/>
                  <a:gd name="T16" fmla="*/ 0 h 19"/>
                  <a:gd name="T17" fmla="*/ 16 w 16"/>
                  <a:gd name="T18" fmla="*/ 19 h 19"/>
                </a:gdLst>
                <a:ahLst/>
                <a:cxnLst>
                  <a:cxn ang="T10">
                    <a:pos x="T0" y="T1"/>
                  </a:cxn>
                  <a:cxn ang="T11">
                    <a:pos x="T2" y="T3"/>
                  </a:cxn>
                  <a:cxn ang="T12">
                    <a:pos x="T4" y="T5"/>
                  </a:cxn>
                  <a:cxn ang="T13">
                    <a:pos x="T6" y="T7"/>
                  </a:cxn>
                  <a:cxn ang="T14">
                    <a:pos x="T8" y="T9"/>
                  </a:cxn>
                </a:cxnLst>
                <a:rect l="T15" t="T16" r="T17" b="T18"/>
                <a:pathLst>
                  <a:path w="16" h="19">
                    <a:moveTo>
                      <a:pt x="2" y="0"/>
                    </a:moveTo>
                    <a:cubicBezTo>
                      <a:pt x="2" y="0"/>
                      <a:pt x="0" y="8"/>
                      <a:pt x="7" y="13"/>
                    </a:cubicBezTo>
                    <a:cubicBezTo>
                      <a:pt x="14" y="18"/>
                      <a:pt x="16" y="19"/>
                      <a:pt x="16" y="19"/>
                    </a:cubicBezTo>
                    <a:cubicBezTo>
                      <a:pt x="16" y="19"/>
                      <a:pt x="7" y="13"/>
                      <a:pt x="6" y="9"/>
                    </a:cubicBezTo>
                    <a:cubicBezTo>
                      <a:pt x="4" y="6"/>
                      <a:pt x="4" y="7"/>
                      <a:pt x="2" y="0"/>
                    </a:cubicBezTo>
                    <a:close/>
                  </a:path>
                </a:pathLst>
              </a:custGeom>
              <a:solidFill>
                <a:srgbClr val="F29A75"/>
              </a:solidFill>
              <a:ln w="9525">
                <a:noFill/>
                <a:round/>
              </a:ln>
            </p:spPr>
            <p:txBody>
              <a:bodyPr/>
              <a:lstStyle/>
              <a:p>
                <a:endParaRPr lang="zh-CN" altLang="en-US"/>
              </a:p>
            </p:txBody>
          </p:sp>
          <p:sp>
            <p:nvSpPr>
              <p:cNvPr id="240" name="Freeform 249"/>
              <p:cNvSpPr>
                <a:spLocks noChangeAspect="1"/>
              </p:cNvSpPr>
              <p:nvPr/>
            </p:nvSpPr>
            <p:spPr bwMode="auto">
              <a:xfrm>
                <a:off x="509" y="2052"/>
                <a:ext cx="22" cy="62"/>
              </a:xfrm>
              <a:custGeom>
                <a:avLst/>
                <a:gdLst>
                  <a:gd name="T0" fmla="*/ 704 w 11"/>
                  <a:gd name="T1" fmla="*/ 64 h 31"/>
                  <a:gd name="T2" fmla="*/ 256 w 11"/>
                  <a:gd name="T3" fmla="*/ 1984 h 31"/>
                  <a:gd name="T4" fmla="*/ 704 w 11"/>
                  <a:gd name="T5" fmla="*/ 64 h 31"/>
                  <a:gd name="T6" fmla="*/ 0 60000 65536"/>
                  <a:gd name="T7" fmla="*/ 0 60000 65536"/>
                  <a:gd name="T8" fmla="*/ 0 60000 65536"/>
                  <a:gd name="T9" fmla="*/ 0 w 11"/>
                  <a:gd name="T10" fmla="*/ 0 h 31"/>
                  <a:gd name="T11" fmla="*/ 11 w 11"/>
                  <a:gd name="T12" fmla="*/ 31 h 31"/>
                </a:gdLst>
                <a:ahLst/>
                <a:cxnLst>
                  <a:cxn ang="T6">
                    <a:pos x="T0" y="T1"/>
                  </a:cxn>
                  <a:cxn ang="T7">
                    <a:pos x="T2" y="T3"/>
                  </a:cxn>
                  <a:cxn ang="T8">
                    <a:pos x="T4" y="T5"/>
                  </a:cxn>
                </a:cxnLst>
                <a:rect l="T9" t="T10" r="T11" b="T12"/>
                <a:pathLst>
                  <a:path w="11" h="31">
                    <a:moveTo>
                      <a:pt x="11" y="1"/>
                    </a:moveTo>
                    <a:cubicBezTo>
                      <a:pt x="11" y="1"/>
                      <a:pt x="0" y="0"/>
                      <a:pt x="4" y="31"/>
                    </a:cubicBezTo>
                    <a:cubicBezTo>
                      <a:pt x="3" y="12"/>
                      <a:pt x="4" y="5"/>
                      <a:pt x="11" y="1"/>
                    </a:cubicBezTo>
                    <a:close/>
                  </a:path>
                </a:pathLst>
              </a:custGeom>
              <a:solidFill>
                <a:srgbClr val="9A7D8B"/>
              </a:solidFill>
              <a:ln w="9525">
                <a:noFill/>
                <a:round/>
              </a:ln>
            </p:spPr>
            <p:txBody>
              <a:bodyPr/>
              <a:lstStyle/>
              <a:p>
                <a:endParaRPr lang="zh-CN" altLang="en-US"/>
              </a:p>
            </p:txBody>
          </p:sp>
          <p:sp>
            <p:nvSpPr>
              <p:cNvPr id="241" name="Freeform 250"/>
              <p:cNvSpPr>
                <a:spLocks noChangeAspect="1"/>
              </p:cNvSpPr>
              <p:nvPr/>
            </p:nvSpPr>
            <p:spPr bwMode="auto">
              <a:xfrm>
                <a:off x="513" y="2160"/>
                <a:ext cx="78" cy="52"/>
              </a:xfrm>
              <a:custGeom>
                <a:avLst/>
                <a:gdLst>
                  <a:gd name="T0" fmla="*/ 128 w 39"/>
                  <a:gd name="T1" fmla="*/ 0 h 26"/>
                  <a:gd name="T2" fmla="*/ 0 w 39"/>
                  <a:gd name="T3" fmla="*/ 512 h 26"/>
                  <a:gd name="T4" fmla="*/ 2496 w 39"/>
                  <a:gd name="T5" fmla="*/ 1664 h 26"/>
                  <a:gd name="T6" fmla="*/ 2368 w 39"/>
                  <a:gd name="T7" fmla="*/ 896 h 26"/>
                  <a:gd name="T8" fmla="*/ 128 w 39"/>
                  <a:gd name="T9" fmla="*/ 0 h 26"/>
                  <a:gd name="T10" fmla="*/ 0 60000 65536"/>
                  <a:gd name="T11" fmla="*/ 0 60000 65536"/>
                  <a:gd name="T12" fmla="*/ 0 60000 65536"/>
                  <a:gd name="T13" fmla="*/ 0 60000 65536"/>
                  <a:gd name="T14" fmla="*/ 0 60000 65536"/>
                  <a:gd name="T15" fmla="*/ 0 w 39"/>
                  <a:gd name="T16" fmla="*/ 0 h 26"/>
                  <a:gd name="T17" fmla="*/ 39 w 39"/>
                  <a:gd name="T18" fmla="*/ 26 h 26"/>
                </a:gdLst>
                <a:ahLst/>
                <a:cxnLst>
                  <a:cxn ang="T10">
                    <a:pos x="T0" y="T1"/>
                  </a:cxn>
                  <a:cxn ang="T11">
                    <a:pos x="T2" y="T3"/>
                  </a:cxn>
                  <a:cxn ang="T12">
                    <a:pos x="T4" y="T5"/>
                  </a:cxn>
                  <a:cxn ang="T13">
                    <a:pos x="T6" y="T7"/>
                  </a:cxn>
                  <a:cxn ang="T14">
                    <a:pos x="T8" y="T9"/>
                  </a:cxn>
                </a:cxnLst>
                <a:rect l="T15" t="T16" r="T17" b="T18"/>
                <a:pathLst>
                  <a:path w="39" h="26">
                    <a:moveTo>
                      <a:pt x="2" y="0"/>
                    </a:moveTo>
                    <a:cubicBezTo>
                      <a:pt x="2" y="0"/>
                      <a:pt x="2" y="6"/>
                      <a:pt x="0" y="8"/>
                    </a:cubicBezTo>
                    <a:cubicBezTo>
                      <a:pt x="4" y="13"/>
                      <a:pt x="26" y="24"/>
                      <a:pt x="39" y="26"/>
                    </a:cubicBezTo>
                    <a:cubicBezTo>
                      <a:pt x="38" y="21"/>
                      <a:pt x="37" y="18"/>
                      <a:pt x="37" y="14"/>
                    </a:cubicBezTo>
                    <a:cubicBezTo>
                      <a:pt x="28" y="12"/>
                      <a:pt x="2" y="2"/>
                      <a:pt x="2" y="0"/>
                    </a:cubicBezTo>
                    <a:close/>
                  </a:path>
                </a:pathLst>
              </a:custGeom>
              <a:solidFill>
                <a:srgbClr val="EEE8EB"/>
              </a:solidFill>
              <a:ln w="9525">
                <a:noFill/>
                <a:round/>
              </a:ln>
            </p:spPr>
            <p:txBody>
              <a:bodyPr/>
              <a:lstStyle/>
              <a:p>
                <a:endParaRPr lang="zh-CN" altLang="en-US"/>
              </a:p>
            </p:txBody>
          </p:sp>
        </p:grpSp>
      </p:grpSp>
      <p:cxnSp>
        <p:nvCxnSpPr>
          <p:cNvPr id="242" name="直接箭头连接符 241"/>
          <p:cNvCxnSpPr>
            <a:stCxn id="169" idx="0"/>
            <a:endCxn id="248" idx="2"/>
          </p:cNvCxnSpPr>
          <p:nvPr/>
        </p:nvCxnSpPr>
        <p:spPr bwMode="auto">
          <a:xfrm flipH="1" flipV="1">
            <a:off x="1624699" y="2525921"/>
            <a:ext cx="209857" cy="1224291"/>
          </a:xfrm>
          <a:prstGeom prst="straightConnector1">
            <a:avLst/>
          </a:prstGeom>
          <a:noFill/>
          <a:ln w="38100">
            <a:solidFill>
              <a:srgbClr val="00B05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3" name="曲线连接符 242"/>
          <p:cNvCxnSpPr>
            <a:stCxn id="249" idx="2"/>
            <a:endCxn id="185" idx="0"/>
          </p:cNvCxnSpPr>
          <p:nvPr/>
        </p:nvCxnSpPr>
        <p:spPr bwMode="auto">
          <a:xfrm rot="16200000" flipH="1">
            <a:off x="2612134" y="2783571"/>
            <a:ext cx="1239853" cy="735551"/>
          </a:xfrm>
          <a:prstGeom prst="curvedConnector3">
            <a:avLst>
              <a:gd name="adj1" fmla="val 50000"/>
            </a:avLst>
          </a:prstGeom>
          <a:noFill/>
          <a:ln w="38100">
            <a:solidFill>
              <a:schemeClr val="accent2">
                <a:lumMod val="75000"/>
              </a:schemeClr>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4" name="形状 243"/>
          <p:cNvCxnSpPr>
            <a:endCxn id="249" idx="3"/>
          </p:cNvCxnSpPr>
          <p:nvPr/>
        </p:nvCxnSpPr>
        <p:spPr bwMode="auto">
          <a:xfrm rot="10800000">
            <a:off x="3117866" y="2438621"/>
            <a:ext cx="1453711" cy="1038580"/>
          </a:xfrm>
          <a:prstGeom prst="curvedConnector3">
            <a:avLst>
              <a:gd name="adj1" fmla="val 50000"/>
            </a:avLst>
          </a:prstGeom>
          <a:noFill/>
          <a:ln w="38100">
            <a:solidFill>
              <a:schemeClr val="accent2">
                <a:lumMod val="75000"/>
              </a:schemeClr>
            </a:solidFill>
            <a:prstDash val="dash"/>
            <a:headEnd type="triangl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5" name="TextBox 155"/>
          <p:cNvSpPr txBox="1">
            <a:spLocks noChangeArrowheads="1"/>
          </p:cNvSpPr>
          <p:nvPr/>
        </p:nvSpPr>
        <p:spPr bwMode="auto">
          <a:xfrm>
            <a:off x="2642838" y="3374734"/>
            <a:ext cx="880327" cy="261610"/>
          </a:xfrm>
          <a:prstGeom prst="rect">
            <a:avLst/>
          </a:prstGeom>
          <a:noFill/>
          <a:ln w="9525">
            <a:solidFill>
              <a:schemeClr val="bg1">
                <a:lumMod val="65000"/>
              </a:schemeClr>
            </a:solidFill>
            <a:miter lim="800000"/>
          </a:ln>
        </p:spPr>
        <p:txBody>
          <a:bodyPr wrap="square">
            <a:spAutoFit/>
          </a:bodyPr>
          <a:lstStyle/>
          <a:p>
            <a:r>
              <a:rPr lang="en-US" altLang="zh-CN" sz="1100" dirty="0" smtClean="0">
                <a:latin typeface="微软雅黑" panose="020B0503020204020204" pitchFamily="34" charset="-122"/>
                <a:ea typeface="微软雅黑" panose="020B0503020204020204" pitchFamily="34" charset="-122"/>
              </a:rPr>
              <a:t>SSH</a:t>
            </a:r>
            <a:r>
              <a:rPr lang="zh-CN" altLang="en-US" sz="1100" dirty="0" smtClean="0">
                <a:latin typeface="微软雅黑" panose="020B0503020204020204" pitchFamily="34" charset="-122"/>
                <a:ea typeface="微软雅黑" panose="020B0503020204020204" pitchFamily="34" charset="-122"/>
              </a:rPr>
              <a:t>接口</a:t>
            </a:r>
            <a:endParaRPr lang="zh-CN" altLang="en-US" sz="1100" dirty="0">
              <a:latin typeface="微软雅黑" panose="020B0503020204020204" pitchFamily="34" charset="-122"/>
              <a:ea typeface="微软雅黑" panose="020B0503020204020204" pitchFamily="34" charset="-122"/>
            </a:endParaRPr>
          </a:p>
        </p:txBody>
      </p:sp>
      <p:sp>
        <p:nvSpPr>
          <p:cNvPr id="246" name="TextBox 176"/>
          <p:cNvSpPr txBox="1">
            <a:spLocks noChangeArrowheads="1"/>
          </p:cNvSpPr>
          <p:nvPr/>
        </p:nvSpPr>
        <p:spPr bwMode="auto">
          <a:xfrm>
            <a:off x="1185965" y="2535936"/>
            <a:ext cx="1045171" cy="246221"/>
          </a:xfrm>
          <a:prstGeom prst="rect">
            <a:avLst/>
          </a:prstGeom>
          <a:noFill/>
          <a:ln w="9525">
            <a:noFill/>
            <a:miter lim="800000"/>
          </a:ln>
        </p:spPr>
        <p:txBody>
          <a:bodyPr wrap="square">
            <a:spAutoFit/>
          </a:bodyPr>
          <a:lstStyle/>
          <a:p>
            <a:r>
              <a:rPr lang="zh-CN" altLang="en-US" sz="1000" b="1" dirty="0" smtClean="0">
                <a:solidFill>
                  <a:schemeClr val="bg1">
                    <a:lumMod val="50000"/>
                  </a:schemeClr>
                </a:solidFill>
                <a:latin typeface="微软雅黑" panose="020B0503020204020204" pitchFamily="34" charset="-122"/>
                <a:ea typeface="微软雅黑" panose="020B0503020204020204" pitchFamily="34" charset="-122"/>
              </a:rPr>
              <a:t>日志采集模块</a:t>
            </a:r>
            <a:endParaRPr lang="zh-CN" altLang="en-US" sz="1000" b="1" dirty="0">
              <a:solidFill>
                <a:schemeClr val="bg1">
                  <a:lumMod val="50000"/>
                </a:schemeClr>
              </a:solidFill>
              <a:latin typeface="微软雅黑" panose="020B0503020204020204" pitchFamily="34" charset="-122"/>
              <a:ea typeface="微软雅黑" panose="020B0503020204020204" pitchFamily="34" charset="-122"/>
            </a:endParaRPr>
          </a:p>
        </p:txBody>
      </p:sp>
      <p:sp>
        <p:nvSpPr>
          <p:cNvPr id="247" name="TextBox 178"/>
          <p:cNvSpPr txBox="1">
            <a:spLocks noChangeArrowheads="1"/>
          </p:cNvSpPr>
          <p:nvPr/>
        </p:nvSpPr>
        <p:spPr bwMode="auto">
          <a:xfrm>
            <a:off x="847493" y="3357542"/>
            <a:ext cx="932057" cy="261610"/>
          </a:xfrm>
          <a:prstGeom prst="rect">
            <a:avLst/>
          </a:prstGeom>
          <a:noFill/>
          <a:ln w="9525">
            <a:solidFill>
              <a:schemeClr val="bg1">
                <a:lumMod val="65000"/>
              </a:schemeClr>
            </a:solidFill>
            <a:miter lim="800000"/>
          </a:ln>
        </p:spPr>
        <p:txBody>
          <a:bodyPr wrap="square">
            <a:spAutoFit/>
          </a:bodyPr>
          <a:lstStyle/>
          <a:p>
            <a:r>
              <a:rPr lang="en-US" altLang="zh-CN" sz="1100" dirty="0" err="1" smtClean="0">
                <a:latin typeface="微软雅黑" panose="020B0503020204020204" pitchFamily="34" charset="-122"/>
                <a:ea typeface="微软雅黑" panose="020B0503020204020204" pitchFamily="34" charset="-122"/>
              </a:rPr>
              <a:t>Syslog</a:t>
            </a:r>
            <a:r>
              <a:rPr lang="zh-CN" altLang="en-US" sz="1100" dirty="0" smtClean="0">
                <a:latin typeface="微软雅黑" panose="020B0503020204020204" pitchFamily="34" charset="-122"/>
                <a:ea typeface="微软雅黑" panose="020B0503020204020204" pitchFamily="34" charset="-122"/>
              </a:rPr>
              <a:t>接口</a:t>
            </a:r>
            <a:endParaRPr lang="zh-CN" altLang="en-US" sz="1100" dirty="0">
              <a:latin typeface="微软雅黑" panose="020B0503020204020204" pitchFamily="34" charset="-122"/>
              <a:ea typeface="微软雅黑" panose="020B0503020204020204" pitchFamily="34" charset="-122"/>
            </a:endParaRPr>
          </a:p>
        </p:txBody>
      </p:sp>
      <p:pic>
        <p:nvPicPr>
          <p:cNvPr id="248" name="Picture 10" descr="图片13"/>
          <p:cNvPicPr>
            <a:picLocks noChangeAspect="1" noChangeArrowheads="1"/>
          </p:cNvPicPr>
          <p:nvPr/>
        </p:nvPicPr>
        <p:blipFill>
          <a:blip r:embed="rId9" cstate="print"/>
          <a:srcRect/>
          <a:stretch>
            <a:fillRect/>
          </a:stretch>
        </p:blipFill>
        <p:spPr bwMode="auto">
          <a:xfrm>
            <a:off x="1371119" y="2340321"/>
            <a:ext cx="507160" cy="185600"/>
          </a:xfrm>
          <a:prstGeom prst="rect">
            <a:avLst/>
          </a:prstGeom>
          <a:noFill/>
          <a:ln w="9525">
            <a:noFill/>
            <a:miter lim="800000"/>
            <a:headEnd/>
            <a:tailEnd/>
          </a:ln>
        </p:spPr>
      </p:pic>
      <p:pic>
        <p:nvPicPr>
          <p:cNvPr id="249" name="Picture 10" descr="图片13"/>
          <p:cNvPicPr>
            <a:picLocks noChangeAspect="1" noChangeArrowheads="1"/>
          </p:cNvPicPr>
          <p:nvPr/>
        </p:nvPicPr>
        <p:blipFill>
          <a:blip r:embed="rId9" cstate="print"/>
          <a:srcRect/>
          <a:stretch>
            <a:fillRect/>
          </a:stretch>
        </p:blipFill>
        <p:spPr bwMode="auto">
          <a:xfrm>
            <a:off x="2610705" y="2345821"/>
            <a:ext cx="507160" cy="185600"/>
          </a:xfrm>
          <a:prstGeom prst="rect">
            <a:avLst/>
          </a:prstGeom>
          <a:noFill/>
          <a:ln w="9525">
            <a:noFill/>
            <a:miter lim="800000"/>
            <a:headEnd/>
            <a:tailEnd/>
          </a:ln>
        </p:spPr>
      </p:pic>
      <p:sp>
        <p:nvSpPr>
          <p:cNvPr id="250" name="TextBox 176"/>
          <p:cNvSpPr txBox="1">
            <a:spLocks noChangeArrowheads="1"/>
          </p:cNvSpPr>
          <p:nvPr/>
        </p:nvSpPr>
        <p:spPr bwMode="auto">
          <a:xfrm>
            <a:off x="2460539" y="2548128"/>
            <a:ext cx="1111718" cy="246221"/>
          </a:xfrm>
          <a:prstGeom prst="rect">
            <a:avLst/>
          </a:prstGeom>
          <a:noFill/>
          <a:ln w="9525">
            <a:noFill/>
            <a:miter lim="800000"/>
          </a:ln>
        </p:spPr>
        <p:txBody>
          <a:bodyPr wrap="square">
            <a:spAutoFit/>
          </a:bodyPr>
          <a:lstStyle/>
          <a:p>
            <a:r>
              <a:rPr lang="en-US" altLang="zh-CN" sz="1000" b="1" dirty="0" err="1" smtClean="0">
                <a:solidFill>
                  <a:schemeClr val="bg1">
                    <a:lumMod val="50000"/>
                  </a:schemeClr>
                </a:solidFill>
                <a:latin typeface="微软雅黑" panose="020B0503020204020204" pitchFamily="34" charset="-122"/>
                <a:ea typeface="微软雅黑" panose="020B0503020204020204" pitchFamily="34" charset="-122"/>
              </a:rPr>
              <a:t>iRadar</a:t>
            </a:r>
            <a:r>
              <a:rPr lang="zh-CN" altLang="en-US" sz="1000" b="1" dirty="0" smtClean="0">
                <a:solidFill>
                  <a:schemeClr val="bg1">
                    <a:lumMod val="50000"/>
                  </a:schemeClr>
                </a:solidFill>
                <a:latin typeface="微软雅黑" panose="020B0503020204020204" pitchFamily="34" charset="-122"/>
                <a:ea typeface="微软雅黑" panose="020B0503020204020204" pitchFamily="34" charset="-122"/>
              </a:rPr>
              <a:t>主机</a:t>
            </a:r>
            <a:endParaRPr lang="zh-CN" altLang="en-US" sz="1000" b="1" dirty="0">
              <a:solidFill>
                <a:schemeClr val="bg1">
                  <a:lumMod val="50000"/>
                </a:schemeClr>
              </a:solidFill>
              <a:latin typeface="微软雅黑" panose="020B0503020204020204" pitchFamily="34" charset="-122"/>
              <a:ea typeface="微软雅黑" panose="020B0503020204020204" pitchFamily="34" charset="-122"/>
            </a:endParaRPr>
          </a:p>
        </p:txBody>
      </p:sp>
      <p:pic>
        <p:nvPicPr>
          <p:cNvPr id="251" name="Picture 10" descr="图片13"/>
          <p:cNvPicPr>
            <a:picLocks noChangeAspect="1" noChangeArrowheads="1"/>
          </p:cNvPicPr>
          <p:nvPr/>
        </p:nvPicPr>
        <p:blipFill>
          <a:blip r:embed="rId9" cstate="print"/>
          <a:srcRect/>
          <a:stretch>
            <a:fillRect/>
          </a:stretch>
        </p:blipFill>
        <p:spPr bwMode="auto">
          <a:xfrm>
            <a:off x="2712305" y="1407037"/>
            <a:ext cx="507160" cy="185600"/>
          </a:xfrm>
          <a:prstGeom prst="rect">
            <a:avLst/>
          </a:prstGeom>
          <a:noFill/>
          <a:ln w="9525">
            <a:noFill/>
            <a:miter lim="800000"/>
            <a:headEnd/>
            <a:tailEnd/>
          </a:ln>
        </p:spPr>
      </p:pic>
      <p:sp>
        <p:nvSpPr>
          <p:cNvPr id="252" name="TextBox 176"/>
          <p:cNvSpPr txBox="1">
            <a:spLocks noChangeArrowheads="1"/>
          </p:cNvSpPr>
          <p:nvPr/>
        </p:nvSpPr>
        <p:spPr bwMode="auto">
          <a:xfrm>
            <a:off x="2457580" y="978320"/>
            <a:ext cx="1517012" cy="400110"/>
          </a:xfrm>
          <a:prstGeom prst="rect">
            <a:avLst/>
          </a:prstGeom>
          <a:noFill/>
          <a:ln w="9525">
            <a:noFill/>
            <a:miter lim="800000"/>
          </a:ln>
        </p:spPr>
        <p:txBody>
          <a:bodyPr wrap="square">
            <a:spAutoFit/>
          </a:bodyPr>
          <a:lstStyle/>
          <a:p>
            <a:r>
              <a:rPr lang="en-US" altLang="zh-CN" sz="1000" b="1" dirty="0" smtClean="0">
                <a:latin typeface="微软雅黑" panose="020B0503020204020204" pitchFamily="34" charset="-122"/>
                <a:ea typeface="微软雅黑" panose="020B0503020204020204" pitchFamily="34" charset="-122"/>
              </a:rPr>
              <a:t>Controller- Security View</a:t>
            </a:r>
            <a:endParaRPr lang="zh-CN" altLang="en-US" sz="1000" b="1" dirty="0">
              <a:latin typeface="微软雅黑" panose="020B0503020204020204" pitchFamily="34" charset="-122"/>
              <a:ea typeface="微软雅黑" panose="020B0503020204020204" pitchFamily="34" charset="-122"/>
            </a:endParaRPr>
          </a:p>
        </p:txBody>
      </p:sp>
      <p:pic>
        <p:nvPicPr>
          <p:cNvPr id="253" name="Picture 10" descr="图片13"/>
          <p:cNvPicPr>
            <a:picLocks noChangeAspect="1" noChangeArrowheads="1"/>
          </p:cNvPicPr>
          <p:nvPr/>
        </p:nvPicPr>
        <p:blipFill>
          <a:blip r:embed="rId9" cstate="print"/>
          <a:srcRect/>
          <a:stretch>
            <a:fillRect/>
          </a:stretch>
        </p:blipFill>
        <p:spPr bwMode="auto">
          <a:xfrm>
            <a:off x="4287105" y="2345821"/>
            <a:ext cx="507160" cy="185600"/>
          </a:xfrm>
          <a:prstGeom prst="rect">
            <a:avLst/>
          </a:prstGeom>
          <a:noFill/>
          <a:ln w="9525">
            <a:noFill/>
            <a:miter lim="800000"/>
            <a:headEnd/>
            <a:tailEnd/>
          </a:ln>
        </p:spPr>
      </p:pic>
      <p:sp>
        <p:nvSpPr>
          <p:cNvPr id="254" name="TextBox 176"/>
          <p:cNvSpPr txBox="1">
            <a:spLocks noChangeArrowheads="1"/>
          </p:cNvSpPr>
          <p:nvPr/>
        </p:nvSpPr>
        <p:spPr bwMode="auto">
          <a:xfrm>
            <a:off x="4154211" y="2541587"/>
            <a:ext cx="1063966" cy="246221"/>
          </a:xfrm>
          <a:prstGeom prst="rect">
            <a:avLst/>
          </a:prstGeom>
          <a:noFill/>
          <a:ln w="9525">
            <a:noFill/>
            <a:miter lim="800000"/>
          </a:ln>
        </p:spPr>
        <p:txBody>
          <a:bodyPr wrap="square">
            <a:spAutoFit/>
          </a:bodyPr>
          <a:lstStyle/>
          <a:p>
            <a:r>
              <a:rPr lang="zh-CN" altLang="en-US" sz="1000" b="1" dirty="0" smtClean="0">
                <a:solidFill>
                  <a:schemeClr val="bg1">
                    <a:lumMod val="50000"/>
                  </a:schemeClr>
                </a:solidFill>
                <a:latin typeface="微软雅黑" panose="020B0503020204020204" pitchFamily="34" charset="-122"/>
                <a:ea typeface="微软雅黑" panose="020B0503020204020204" pitchFamily="34" charset="-122"/>
              </a:rPr>
              <a:t>关联分析模块</a:t>
            </a:r>
            <a:endParaRPr lang="zh-CN" altLang="en-US" sz="1000" b="1" dirty="0">
              <a:solidFill>
                <a:schemeClr val="bg1">
                  <a:lumMod val="50000"/>
                </a:schemeClr>
              </a:solidFill>
              <a:latin typeface="微软雅黑" panose="020B0503020204020204" pitchFamily="34" charset="-122"/>
              <a:ea typeface="微软雅黑" panose="020B0503020204020204" pitchFamily="34" charset="-122"/>
            </a:endParaRPr>
          </a:p>
        </p:txBody>
      </p:sp>
      <p:cxnSp>
        <p:nvCxnSpPr>
          <p:cNvPr id="255" name="直接箭头连接符 254"/>
          <p:cNvCxnSpPr>
            <a:stCxn id="248" idx="3"/>
            <a:endCxn id="249" idx="1"/>
          </p:cNvCxnSpPr>
          <p:nvPr/>
        </p:nvCxnSpPr>
        <p:spPr bwMode="auto">
          <a:xfrm>
            <a:off x="1878279" y="2433121"/>
            <a:ext cx="732426" cy="5500"/>
          </a:xfrm>
          <a:prstGeom prst="straightConnector1">
            <a:avLst/>
          </a:prstGeom>
          <a:noFill/>
          <a:ln w="38100">
            <a:solidFill>
              <a:srgbClr val="0070C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6" name="直接箭头连接符 255"/>
          <p:cNvCxnSpPr>
            <a:stCxn id="249" idx="3"/>
            <a:endCxn id="253" idx="1"/>
          </p:cNvCxnSpPr>
          <p:nvPr/>
        </p:nvCxnSpPr>
        <p:spPr bwMode="auto">
          <a:xfrm>
            <a:off x="3117865" y="2438621"/>
            <a:ext cx="1169240" cy="0"/>
          </a:xfrm>
          <a:prstGeom prst="straightConnector1">
            <a:avLst/>
          </a:prstGeom>
          <a:noFill/>
          <a:ln w="38100">
            <a:solidFill>
              <a:srgbClr val="0070C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7" name="曲线连接符 256"/>
          <p:cNvCxnSpPr>
            <a:stCxn id="253" idx="0"/>
            <a:endCxn id="249" idx="0"/>
          </p:cNvCxnSpPr>
          <p:nvPr/>
        </p:nvCxnSpPr>
        <p:spPr bwMode="auto">
          <a:xfrm rot="16200000" flipV="1">
            <a:off x="3702485" y="1507621"/>
            <a:ext cx="12700" cy="1676400"/>
          </a:xfrm>
          <a:prstGeom prst="curvedConnector3">
            <a:avLst>
              <a:gd name="adj1" fmla="val 1800000"/>
            </a:avLst>
          </a:prstGeom>
          <a:noFill/>
          <a:ln w="38100">
            <a:solidFill>
              <a:srgbClr val="FF000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8" name="直接箭头连接符 257"/>
          <p:cNvCxnSpPr>
            <a:stCxn id="249" idx="2"/>
            <a:endCxn id="251" idx="2"/>
          </p:cNvCxnSpPr>
          <p:nvPr/>
        </p:nvCxnSpPr>
        <p:spPr bwMode="auto">
          <a:xfrm flipV="1">
            <a:off x="2864285" y="1592637"/>
            <a:ext cx="101600" cy="938784"/>
          </a:xfrm>
          <a:prstGeom prst="straightConnector1">
            <a:avLst/>
          </a:prstGeom>
          <a:noFill/>
          <a:ln w="38100">
            <a:solidFill>
              <a:srgbClr val="FF0000"/>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9" name="TextBox 155"/>
          <p:cNvSpPr txBox="1">
            <a:spLocks noChangeArrowheads="1"/>
          </p:cNvSpPr>
          <p:nvPr/>
        </p:nvSpPr>
        <p:spPr bwMode="auto">
          <a:xfrm>
            <a:off x="3612323" y="3035672"/>
            <a:ext cx="591275" cy="430887"/>
          </a:xfrm>
          <a:prstGeom prst="rect">
            <a:avLst/>
          </a:prstGeom>
          <a:noFill/>
          <a:ln w="9525">
            <a:solidFill>
              <a:schemeClr val="bg1">
                <a:lumMod val="65000"/>
              </a:schemeClr>
            </a:solidFill>
            <a:miter lim="800000"/>
          </a:ln>
        </p:spPr>
        <p:txBody>
          <a:bodyPr wrap="square">
            <a:spAutoFit/>
          </a:bodyPr>
          <a:lstStyle/>
          <a:p>
            <a:r>
              <a:rPr lang="zh-CN" altLang="en-US" sz="1100" dirty="0" smtClean="0">
                <a:latin typeface="微软雅黑" panose="020B0503020204020204" pitchFamily="34" charset="-122"/>
                <a:ea typeface="微软雅黑" panose="020B0503020204020204" pitchFamily="34" charset="-122"/>
              </a:rPr>
              <a:t>告警接口</a:t>
            </a:r>
            <a:endParaRPr lang="zh-CN" altLang="en-US" sz="1100" dirty="0">
              <a:latin typeface="微软雅黑" panose="020B0503020204020204" pitchFamily="34" charset="-122"/>
              <a:ea typeface="微软雅黑" panose="020B0503020204020204" pitchFamily="34" charset="-122"/>
            </a:endParaRPr>
          </a:p>
        </p:txBody>
      </p:sp>
      <p:grpSp>
        <p:nvGrpSpPr>
          <p:cNvPr id="15" name="组合 77"/>
          <p:cNvGrpSpPr/>
          <p:nvPr/>
        </p:nvGrpSpPr>
        <p:grpSpPr bwMode="auto">
          <a:xfrm>
            <a:off x="4187514" y="3801730"/>
            <a:ext cx="859659" cy="513413"/>
            <a:chOff x="7606826" y="3277553"/>
            <a:chExt cx="1196008" cy="1241061"/>
          </a:xfrm>
        </p:grpSpPr>
        <p:pic>
          <p:nvPicPr>
            <p:cNvPr id="274" name="Picture 1939" descr="图片682"/>
            <p:cNvPicPr>
              <a:picLocks noChangeAspect="1" noChangeArrowheads="1"/>
            </p:cNvPicPr>
            <p:nvPr/>
          </p:nvPicPr>
          <p:blipFill>
            <a:blip r:embed="rId10" cstate="print"/>
            <a:srcRect/>
            <a:stretch>
              <a:fillRect/>
            </a:stretch>
          </p:blipFill>
          <p:spPr bwMode="auto">
            <a:xfrm>
              <a:off x="8126831" y="3277553"/>
              <a:ext cx="273612" cy="657132"/>
            </a:xfrm>
            <a:prstGeom prst="rect">
              <a:avLst/>
            </a:prstGeom>
            <a:noFill/>
            <a:ln w="9525">
              <a:noFill/>
              <a:miter lim="800000"/>
              <a:headEnd/>
              <a:tailEnd/>
            </a:ln>
          </p:spPr>
        </p:pic>
        <p:sp>
          <p:nvSpPr>
            <p:cNvPr id="275" name="TextBox 158"/>
            <p:cNvSpPr txBox="1">
              <a:spLocks noChangeArrowheads="1"/>
            </p:cNvSpPr>
            <p:nvPr/>
          </p:nvSpPr>
          <p:spPr bwMode="auto">
            <a:xfrm>
              <a:off x="7606826" y="3886232"/>
              <a:ext cx="1196008" cy="632382"/>
            </a:xfrm>
            <a:prstGeom prst="rect">
              <a:avLst/>
            </a:prstGeom>
            <a:noFill/>
            <a:ln w="9525">
              <a:noFill/>
              <a:miter lim="800000"/>
            </a:ln>
          </p:spPr>
          <p:txBody>
            <a:bodyPr wrap="square">
              <a:spAutoFit/>
            </a:bodyPr>
            <a:lstStyle/>
            <a:p>
              <a:r>
                <a:rPr lang="zh-CN" altLang="en-US" sz="1100" dirty="0">
                  <a:latin typeface="微软雅黑" panose="020B0503020204020204" pitchFamily="34" charset="-122"/>
                  <a:ea typeface="微软雅黑" panose="020B0503020204020204" pitchFamily="34" charset="-122"/>
                </a:rPr>
                <a:t>短</a:t>
              </a:r>
              <a:r>
                <a:rPr lang="zh-CN" altLang="en-US" sz="1100" dirty="0" smtClean="0">
                  <a:latin typeface="微软雅黑" panose="020B0503020204020204" pitchFamily="34" charset="-122"/>
                  <a:ea typeface="微软雅黑" panose="020B0503020204020204" pitchFamily="34" charset="-122"/>
                </a:rPr>
                <a:t>信网关</a:t>
              </a:r>
              <a:endParaRPr lang="en-US" altLang="zh-CN" sz="1100" dirty="0">
                <a:latin typeface="微软雅黑" panose="020B0503020204020204" pitchFamily="34" charset="-122"/>
                <a:ea typeface="微软雅黑" panose="020B0503020204020204" pitchFamily="34" charset="-122"/>
              </a:endParaRPr>
            </a:p>
          </p:txBody>
        </p:sp>
      </p:grpSp>
      <p:sp>
        <p:nvSpPr>
          <p:cNvPr id="276" name="右箭头 50"/>
          <p:cNvSpPr>
            <a:spLocks noChangeArrowheads="1"/>
          </p:cNvSpPr>
          <p:nvPr/>
        </p:nvSpPr>
        <p:spPr bwMode="auto">
          <a:xfrm rot="1060025">
            <a:off x="4742139" y="3318147"/>
            <a:ext cx="694325" cy="210677"/>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r>
              <a:rPr lang="zh-CN" altLang="en-US" sz="900" b="1" dirty="0" smtClean="0">
                <a:latin typeface="微软雅黑" panose="020B0503020204020204" pitchFamily="34" charset="-122"/>
                <a:ea typeface="微软雅黑" panose="020B0503020204020204" pitchFamily="34" charset="-122"/>
              </a:rPr>
              <a:t>邮件告警</a:t>
            </a:r>
            <a:endParaRPr lang="zh-CN" altLang="en-US" sz="900" b="1" dirty="0">
              <a:latin typeface="微软雅黑" panose="020B0503020204020204" pitchFamily="34" charset="-122"/>
              <a:ea typeface="微软雅黑" panose="020B0503020204020204" pitchFamily="34" charset="-122"/>
            </a:endParaRPr>
          </a:p>
        </p:txBody>
      </p:sp>
      <p:sp>
        <p:nvSpPr>
          <p:cNvPr id="277" name="右箭头 50"/>
          <p:cNvSpPr>
            <a:spLocks noChangeArrowheads="1"/>
          </p:cNvSpPr>
          <p:nvPr/>
        </p:nvSpPr>
        <p:spPr bwMode="auto">
          <a:xfrm rot="20374777">
            <a:off x="4791585" y="3795318"/>
            <a:ext cx="706596" cy="176300"/>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r>
              <a:rPr lang="zh-CN" altLang="en-US" sz="900" b="1" dirty="0" smtClean="0">
                <a:latin typeface="微软雅黑" panose="020B0503020204020204" pitchFamily="34" charset="-122"/>
                <a:ea typeface="微软雅黑" panose="020B0503020204020204" pitchFamily="34" charset="-122"/>
              </a:rPr>
              <a:t>短信告警</a:t>
            </a:r>
            <a:endParaRPr lang="zh-CN" altLang="en-US" sz="900" b="1" dirty="0">
              <a:latin typeface="微软雅黑" panose="020B0503020204020204" pitchFamily="34" charset="-122"/>
              <a:ea typeface="微软雅黑" panose="020B0503020204020204" pitchFamily="34" charset="-122"/>
            </a:endParaRPr>
          </a:p>
        </p:txBody>
      </p:sp>
      <p:cxnSp>
        <p:nvCxnSpPr>
          <p:cNvPr id="280" name="曲线连接符 279"/>
          <p:cNvCxnSpPr/>
          <p:nvPr/>
        </p:nvCxnSpPr>
        <p:spPr bwMode="auto">
          <a:xfrm rot="16200000" flipV="1">
            <a:off x="3976412" y="3366301"/>
            <a:ext cx="634207" cy="555059"/>
          </a:xfrm>
          <a:prstGeom prst="curvedConnector3">
            <a:avLst>
              <a:gd name="adj1" fmla="val 50000"/>
            </a:avLst>
          </a:prstGeom>
          <a:noFill/>
          <a:ln w="38100">
            <a:solidFill>
              <a:schemeClr val="accent2">
                <a:lumMod val="75000"/>
              </a:schemeClr>
            </a:solidFill>
            <a:prstDash val="dash"/>
            <a:headEnd type="triangle" w="med" len="med"/>
            <a:tailEnd type="non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4" name="矩形 123"/>
          <p:cNvSpPr/>
          <p:nvPr/>
        </p:nvSpPr>
        <p:spPr bwMode="auto">
          <a:xfrm>
            <a:off x="660400" y="2097024"/>
            <a:ext cx="4752848" cy="682752"/>
          </a:xfrm>
          <a:prstGeom prst="rect">
            <a:avLst/>
          </a:prstGeom>
          <a:noFill/>
          <a:ln>
            <a:solidFill>
              <a:schemeClr val="bg1">
                <a:lumMod val="50000"/>
              </a:schemeClr>
            </a:soli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125" name="TextBox 176"/>
          <p:cNvSpPr txBox="1">
            <a:spLocks noChangeArrowheads="1"/>
          </p:cNvSpPr>
          <p:nvPr/>
        </p:nvSpPr>
        <p:spPr bwMode="auto">
          <a:xfrm>
            <a:off x="4201036" y="1758608"/>
            <a:ext cx="1460500" cy="246221"/>
          </a:xfrm>
          <a:prstGeom prst="rect">
            <a:avLst/>
          </a:prstGeom>
          <a:noFill/>
          <a:ln w="9525">
            <a:noFill/>
            <a:miter lim="800000"/>
          </a:ln>
        </p:spPr>
        <p:txBody>
          <a:bodyPr wrap="square">
            <a:spAutoFit/>
          </a:bodyPr>
          <a:lstStyle/>
          <a:p>
            <a:r>
              <a:rPr lang="en-US" altLang="zh-CN" sz="1000" b="1" dirty="0" smtClean="0">
                <a:latin typeface="微软雅黑" panose="020B0503020204020204" pitchFamily="34" charset="-122"/>
                <a:ea typeface="微软雅黑" panose="020B0503020204020204" pitchFamily="34" charset="-122"/>
              </a:rPr>
              <a:t>Controller- </a:t>
            </a:r>
            <a:r>
              <a:rPr lang="en-US" altLang="zh-CN" sz="1000" b="1" dirty="0" err="1" smtClean="0">
                <a:latin typeface="微软雅黑" panose="020B0503020204020204" pitchFamily="34" charset="-122"/>
                <a:ea typeface="微软雅黑" panose="020B0503020204020204" pitchFamily="34" charset="-122"/>
              </a:rPr>
              <a:t>iRadar</a:t>
            </a:r>
            <a:endParaRPr lang="zh-CN" altLang="en-US" sz="1000" b="1" dirty="0">
              <a:latin typeface="微软雅黑" panose="020B0503020204020204" pitchFamily="34" charset="-122"/>
              <a:ea typeface="微软雅黑" panose="020B0503020204020204" pitchFamily="34" charset="-122"/>
            </a:endParaRPr>
          </a:p>
        </p:txBody>
      </p:sp>
      <p:grpSp>
        <p:nvGrpSpPr>
          <p:cNvPr id="16" name="组合 191"/>
          <p:cNvGrpSpPr/>
          <p:nvPr/>
        </p:nvGrpSpPr>
        <p:grpSpPr>
          <a:xfrm>
            <a:off x="660400" y="793750"/>
            <a:ext cx="1331674" cy="868539"/>
            <a:chOff x="3894934" y="1138061"/>
            <a:chExt cx="1331674" cy="868539"/>
          </a:xfrm>
        </p:grpSpPr>
        <p:cxnSp>
          <p:nvCxnSpPr>
            <p:cNvPr id="128" name="直接连接符 127"/>
            <p:cNvCxnSpPr/>
            <p:nvPr/>
          </p:nvCxnSpPr>
          <p:spPr bwMode="auto">
            <a:xfrm>
              <a:off x="3964604" y="1252899"/>
              <a:ext cx="269425" cy="0"/>
            </a:xfrm>
            <a:prstGeom prst="line">
              <a:avLst/>
            </a:prstGeom>
            <a:noFill/>
            <a:ln w="3175" cap="flat" cmpd="sng" algn="ctr">
              <a:solidFill>
                <a:srgbClr val="00B050"/>
              </a:solidFill>
              <a:prstDash val="lgDash"/>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直接连接符 128"/>
            <p:cNvCxnSpPr/>
            <p:nvPr/>
          </p:nvCxnSpPr>
          <p:spPr bwMode="auto">
            <a:xfrm>
              <a:off x="3964604" y="1482576"/>
              <a:ext cx="269425" cy="0"/>
            </a:xfrm>
            <a:prstGeom prst="line">
              <a:avLst/>
            </a:prstGeom>
            <a:noFill/>
            <a:ln w="3175">
              <a:solidFill>
                <a:srgbClr val="0070C0"/>
              </a:solidFill>
              <a:prstDash val="lgDash"/>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0" name="矩形 129"/>
            <p:cNvSpPr/>
            <p:nvPr/>
          </p:nvSpPr>
          <p:spPr bwMode="auto">
            <a:xfrm>
              <a:off x="3894934" y="1138061"/>
              <a:ext cx="1268650" cy="868539"/>
            </a:xfrm>
            <a:prstGeom prst="rect">
              <a:avLst/>
            </a:prstGeom>
            <a:noFill/>
            <a:ln w="9525" cap="flat" cmpd="sng" algn="ctr">
              <a:solidFill>
                <a:schemeClr val="tx1"/>
              </a:solidFill>
              <a:prstDash val="dash"/>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zh-CN" altLang="en-US" sz="1600" b="0" i="0" u="none" strike="noStrike" cap="none" normalizeH="0" baseline="0" smtClean="0">
                <a:ln>
                  <a:noFill/>
                </a:ln>
                <a:effectLst/>
                <a:latin typeface="Arial" panose="020B0604020202020204" pitchFamily="34" charset="0"/>
              </a:endParaRPr>
            </a:p>
          </p:txBody>
        </p:sp>
        <p:sp>
          <p:nvSpPr>
            <p:cNvPr id="131" name="TextBox 130"/>
            <p:cNvSpPr txBox="1"/>
            <p:nvPr/>
          </p:nvSpPr>
          <p:spPr>
            <a:xfrm>
              <a:off x="4234029" y="1138061"/>
              <a:ext cx="992579" cy="230832"/>
            </a:xfrm>
            <a:prstGeom prst="rect">
              <a:avLst/>
            </a:prstGeom>
            <a:noFill/>
          </p:spPr>
          <p:txBody>
            <a:bodyPr wrap="none" rtlCol="0">
              <a:spAutoFit/>
            </a:bodyPr>
            <a:lstStyle/>
            <a:p>
              <a:r>
                <a:rPr lang="zh-CN" altLang="en-US" sz="900" dirty="0" smtClean="0">
                  <a:latin typeface="+mj-lt"/>
                  <a:cs typeface="Arial" panose="020B0604020202020204" pitchFamily="34" charset="0"/>
                </a:rPr>
                <a:t>原始日志数据流</a:t>
              </a:r>
              <a:endParaRPr lang="en-US" altLang="zh-CN" sz="900" dirty="0">
                <a:latin typeface="+mj-lt"/>
                <a:ea typeface="+mn-ea"/>
                <a:cs typeface="Arial" panose="020B0604020202020204" pitchFamily="34" charset="0"/>
              </a:endParaRPr>
            </a:p>
          </p:txBody>
        </p:sp>
        <p:sp>
          <p:nvSpPr>
            <p:cNvPr id="132" name="TextBox 131"/>
            <p:cNvSpPr txBox="1"/>
            <p:nvPr/>
          </p:nvSpPr>
          <p:spPr>
            <a:xfrm>
              <a:off x="4234029" y="1367738"/>
              <a:ext cx="992579" cy="230832"/>
            </a:xfrm>
            <a:prstGeom prst="rect">
              <a:avLst/>
            </a:prstGeom>
            <a:noFill/>
          </p:spPr>
          <p:txBody>
            <a:bodyPr wrap="none" rtlCol="0">
              <a:spAutoFit/>
            </a:bodyPr>
            <a:lstStyle/>
            <a:p>
              <a:r>
                <a:rPr lang="zh-CN" altLang="en-US" sz="900" dirty="0" smtClean="0">
                  <a:latin typeface="+mj-lt"/>
                  <a:cs typeface="Arial" panose="020B0604020202020204" pitchFamily="34" charset="0"/>
                </a:rPr>
                <a:t>格式日志数据流</a:t>
              </a:r>
              <a:endParaRPr lang="en-US" altLang="zh-CN" sz="900" dirty="0">
                <a:latin typeface="+mj-lt"/>
                <a:ea typeface="+mn-ea"/>
                <a:cs typeface="Arial" panose="020B0604020202020204" pitchFamily="34" charset="0"/>
              </a:endParaRPr>
            </a:p>
          </p:txBody>
        </p:sp>
        <p:cxnSp>
          <p:nvCxnSpPr>
            <p:cNvPr id="133" name="直接连接符 132"/>
            <p:cNvCxnSpPr/>
            <p:nvPr/>
          </p:nvCxnSpPr>
          <p:spPr bwMode="auto">
            <a:xfrm>
              <a:off x="3977304" y="1673076"/>
              <a:ext cx="269425" cy="0"/>
            </a:xfrm>
            <a:prstGeom prst="line">
              <a:avLst/>
            </a:prstGeom>
            <a:noFill/>
            <a:ln w="3175">
              <a:solidFill>
                <a:srgbClr val="FF0000"/>
              </a:solidFill>
              <a:prstDash val="lgDash"/>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4" name="TextBox 133"/>
            <p:cNvSpPr txBox="1"/>
            <p:nvPr/>
          </p:nvSpPr>
          <p:spPr>
            <a:xfrm>
              <a:off x="4246729" y="1558238"/>
              <a:ext cx="646331" cy="230832"/>
            </a:xfrm>
            <a:prstGeom prst="rect">
              <a:avLst/>
            </a:prstGeom>
            <a:noFill/>
          </p:spPr>
          <p:txBody>
            <a:bodyPr wrap="none" rtlCol="0">
              <a:spAutoFit/>
            </a:bodyPr>
            <a:lstStyle/>
            <a:p>
              <a:r>
                <a:rPr lang="zh-CN" altLang="en-US" sz="900" dirty="0" smtClean="0">
                  <a:latin typeface="+mj-lt"/>
                  <a:cs typeface="Arial" panose="020B0604020202020204" pitchFamily="34" charset="0"/>
                </a:rPr>
                <a:t>安全事件</a:t>
              </a:r>
              <a:endParaRPr lang="en-US" altLang="zh-CN" sz="900" dirty="0">
                <a:latin typeface="+mj-lt"/>
                <a:ea typeface="+mn-ea"/>
                <a:cs typeface="Arial" panose="020B0604020202020204" pitchFamily="34" charset="0"/>
              </a:endParaRPr>
            </a:p>
          </p:txBody>
        </p:sp>
        <p:cxnSp>
          <p:nvCxnSpPr>
            <p:cNvPr id="135" name="直接连接符 134"/>
            <p:cNvCxnSpPr/>
            <p:nvPr/>
          </p:nvCxnSpPr>
          <p:spPr bwMode="auto">
            <a:xfrm>
              <a:off x="3964604" y="1888976"/>
              <a:ext cx="269425" cy="0"/>
            </a:xfrm>
            <a:prstGeom prst="line">
              <a:avLst/>
            </a:prstGeom>
            <a:noFill/>
            <a:ln w="3175">
              <a:solidFill>
                <a:srgbClr val="FFC000"/>
              </a:solidFill>
              <a:prstDash val="lgDash"/>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6" name="TextBox 135"/>
            <p:cNvSpPr txBox="1"/>
            <p:nvPr/>
          </p:nvSpPr>
          <p:spPr>
            <a:xfrm>
              <a:off x="4234029" y="1774138"/>
              <a:ext cx="646331" cy="230832"/>
            </a:xfrm>
            <a:prstGeom prst="rect">
              <a:avLst/>
            </a:prstGeom>
            <a:noFill/>
          </p:spPr>
          <p:txBody>
            <a:bodyPr wrap="none" rtlCol="0">
              <a:spAutoFit/>
            </a:bodyPr>
            <a:lstStyle/>
            <a:p>
              <a:r>
                <a:rPr lang="zh-CN" altLang="en-US" sz="900" dirty="0" smtClean="0">
                  <a:latin typeface="+mj-lt"/>
                  <a:cs typeface="Arial" panose="020B0604020202020204" pitchFamily="34" charset="0"/>
                </a:rPr>
                <a:t>安全响应</a:t>
              </a:r>
              <a:endParaRPr lang="en-US" altLang="zh-CN" sz="900" dirty="0">
                <a:latin typeface="+mj-lt"/>
                <a:ea typeface="+mn-ea"/>
                <a:cs typeface="Arial" panose="020B0604020202020204" pitchFamily="34" charset="0"/>
              </a:endParaRPr>
            </a:p>
          </p:txBody>
        </p:sp>
      </p:grpSp>
      <p:grpSp>
        <p:nvGrpSpPr>
          <p:cNvPr id="17" name="组合 77"/>
          <p:cNvGrpSpPr/>
          <p:nvPr/>
        </p:nvGrpSpPr>
        <p:grpSpPr bwMode="auto">
          <a:xfrm>
            <a:off x="4201336" y="3252891"/>
            <a:ext cx="1004886" cy="522375"/>
            <a:chOff x="7763369" y="3254240"/>
            <a:chExt cx="1399378" cy="1266046"/>
          </a:xfrm>
        </p:grpSpPr>
        <p:pic>
          <p:nvPicPr>
            <p:cNvPr id="271" name="Picture 1939" descr="图片682"/>
            <p:cNvPicPr>
              <a:picLocks noChangeAspect="1" noChangeArrowheads="1"/>
            </p:cNvPicPr>
            <p:nvPr/>
          </p:nvPicPr>
          <p:blipFill>
            <a:blip r:embed="rId10" cstate="print"/>
            <a:srcRect/>
            <a:stretch>
              <a:fillRect/>
            </a:stretch>
          </p:blipFill>
          <p:spPr bwMode="auto">
            <a:xfrm>
              <a:off x="8247903" y="3254240"/>
              <a:ext cx="231682" cy="657132"/>
            </a:xfrm>
            <a:prstGeom prst="rect">
              <a:avLst/>
            </a:prstGeom>
            <a:noFill/>
            <a:ln w="9525">
              <a:noFill/>
              <a:miter lim="800000"/>
              <a:headEnd/>
              <a:tailEnd/>
            </a:ln>
          </p:spPr>
        </p:pic>
        <p:sp>
          <p:nvSpPr>
            <p:cNvPr id="272" name="TextBox 158"/>
            <p:cNvSpPr txBox="1">
              <a:spLocks noChangeArrowheads="1"/>
            </p:cNvSpPr>
            <p:nvPr/>
          </p:nvSpPr>
          <p:spPr bwMode="auto">
            <a:xfrm>
              <a:off x="7763369" y="3886239"/>
              <a:ext cx="1399378" cy="634047"/>
            </a:xfrm>
            <a:prstGeom prst="rect">
              <a:avLst/>
            </a:prstGeom>
            <a:noFill/>
            <a:ln w="9525">
              <a:noFill/>
              <a:miter lim="800000"/>
            </a:ln>
          </p:spPr>
          <p:txBody>
            <a:bodyPr wrap="square">
              <a:spAutoFit/>
            </a:bodyPr>
            <a:lstStyle/>
            <a:p>
              <a:r>
                <a:rPr lang="zh-CN" altLang="en-US" sz="1100" dirty="0">
                  <a:latin typeface="微软雅黑" panose="020B0503020204020204" pitchFamily="34" charset="-122"/>
                  <a:ea typeface="微软雅黑" panose="020B0503020204020204" pitchFamily="34" charset="-122"/>
                </a:rPr>
                <a:t>邮件服务器</a:t>
              </a:r>
              <a:endParaRPr lang="en-US" altLang="zh-CN" sz="1100" dirty="0">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thruBlk="1"/>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标题 1"/>
          <p:cNvSpPr txBox="1"/>
          <p:nvPr/>
        </p:nvSpPr>
        <p:spPr>
          <a:xfrm>
            <a:off x="580947" y="-5170"/>
            <a:ext cx="6515178"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部署方式</a:t>
            </a:r>
            <a:r>
              <a:rPr lang="en-US" altLang="zh-CN" sz="2400" b="1" kern="0" dirty="0" smtClean="0">
                <a:solidFill>
                  <a:srgbClr val="990000"/>
                </a:solidFill>
                <a:latin typeface="微软雅黑" panose="020B0503020204020204" pitchFamily="34" charset="-122"/>
                <a:ea typeface="微软雅黑" panose="020B0503020204020204" pitchFamily="34" charset="-122"/>
                <a:cs typeface="+mj-cs"/>
              </a:rPr>
              <a:t>——</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单机集中式部署</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91" name="矩形 90"/>
          <p:cNvSpPr/>
          <p:nvPr/>
        </p:nvSpPr>
        <p:spPr bwMode="auto">
          <a:xfrm>
            <a:off x="870837" y="956329"/>
            <a:ext cx="3043469" cy="2955600"/>
          </a:xfrm>
          <a:prstGeom prst="rect">
            <a:avLst/>
          </a:prstGeom>
          <a:solidFill>
            <a:schemeClr val="bg1">
              <a:lumMod val="8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grpSp>
        <p:nvGrpSpPr>
          <p:cNvPr id="2" name="组合 10"/>
          <p:cNvGrpSpPr/>
          <p:nvPr/>
        </p:nvGrpSpPr>
        <p:grpSpPr>
          <a:xfrm>
            <a:off x="948895" y="2966397"/>
            <a:ext cx="649249" cy="668745"/>
            <a:chOff x="539826" y="3812641"/>
            <a:chExt cx="1013552" cy="859348"/>
          </a:xfrm>
        </p:grpSpPr>
        <p:pic>
          <p:nvPicPr>
            <p:cNvPr id="4" name="Picture 3164" descr="图片284"/>
            <p:cNvPicPr>
              <a:picLocks noChangeAspect="1" noChangeArrowheads="1"/>
            </p:cNvPicPr>
            <p:nvPr/>
          </p:nvPicPr>
          <p:blipFill>
            <a:blip r:embed="rId1" cstate="print"/>
            <a:srcRect/>
            <a:stretch>
              <a:fillRect/>
            </a:stretch>
          </p:blipFill>
          <p:spPr bwMode="auto">
            <a:xfrm>
              <a:off x="901242" y="3812641"/>
              <a:ext cx="336750" cy="360000"/>
            </a:xfrm>
            <a:prstGeom prst="rect">
              <a:avLst/>
            </a:prstGeom>
            <a:noFill/>
            <a:ln w="9525">
              <a:noFill/>
              <a:miter lim="800000"/>
              <a:headEnd/>
              <a:tailEnd/>
            </a:ln>
          </p:spPr>
        </p:pic>
        <p:pic>
          <p:nvPicPr>
            <p:cNvPr id="5" name="Picture 465" descr="图片156"/>
            <p:cNvPicPr>
              <a:picLocks noChangeAspect="1" noChangeArrowheads="1"/>
            </p:cNvPicPr>
            <p:nvPr/>
          </p:nvPicPr>
          <p:blipFill>
            <a:blip r:embed="rId2" cstate="print"/>
            <a:srcRect/>
            <a:stretch>
              <a:fillRect/>
            </a:stretch>
          </p:blipFill>
          <p:spPr bwMode="auto">
            <a:xfrm>
              <a:off x="647854" y="3944843"/>
              <a:ext cx="348197" cy="360000"/>
            </a:xfrm>
            <a:prstGeom prst="rect">
              <a:avLst/>
            </a:prstGeom>
            <a:noFill/>
            <a:ln w="9525">
              <a:noFill/>
              <a:miter lim="800000"/>
              <a:headEnd/>
              <a:tailEnd/>
            </a:ln>
          </p:spPr>
        </p:pic>
        <p:sp>
          <p:nvSpPr>
            <p:cNvPr id="6" name="TextBox 5"/>
            <p:cNvSpPr txBox="1"/>
            <p:nvPr/>
          </p:nvSpPr>
          <p:spPr>
            <a:xfrm>
              <a:off x="539826" y="4395727"/>
              <a:ext cx="1013552" cy="276262"/>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安全设备</a:t>
              </a:r>
              <a:endParaRPr lang="zh-CN" altLang="en-US" sz="900" dirty="0">
                <a:latin typeface="微软雅黑" panose="020B0503020204020204" pitchFamily="34" charset="-122"/>
                <a:ea typeface="微软雅黑" panose="020B0503020204020204" pitchFamily="34" charset="-122"/>
              </a:endParaRPr>
            </a:p>
          </p:txBody>
        </p:sp>
      </p:grpSp>
      <p:grpSp>
        <p:nvGrpSpPr>
          <p:cNvPr id="3" name="组合 11"/>
          <p:cNvGrpSpPr/>
          <p:nvPr/>
        </p:nvGrpSpPr>
        <p:grpSpPr>
          <a:xfrm>
            <a:off x="1703997" y="2992118"/>
            <a:ext cx="649249" cy="634452"/>
            <a:chOff x="2159306" y="3845692"/>
            <a:chExt cx="1013552" cy="815281"/>
          </a:xfrm>
        </p:grpSpPr>
        <p:pic>
          <p:nvPicPr>
            <p:cNvPr id="8" name="Picture 1239" descr="图片195"/>
            <p:cNvPicPr>
              <a:picLocks noChangeAspect="1" noChangeArrowheads="1"/>
            </p:cNvPicPr>
            <p:nvPr/>
          </p:nvPicPr>
          <p:blipFill>
            <a:blip r:embed="rId3" cstate="print"/>
            <a:srcRect/>
            <a:stretch>
              <a:fillRect/>
            </a:stretch>
          </p:blipFill>
          <p:spPr bwMode="auto">
            <a:xfrm>
              <a:off x="2450412" y="3845692"/>
              <a:ext cx="380083" cy="360000"/>
            </a:xfrm>
            <a:prstGeom prst="rect">
              <a:avLst/>
            </a:prstGeom>
            <a:noFill/>
            <a:ln w="9525">
              <a:noFill/>
              <a:miter lim="800000"/>
              <a:headEnd/>
              <a:tailEnd/>
            </a:ln>
          </p:spPr>
        </p:pic>
        <p:pic>
          <p:nvPicPr>
            <p:cNvPr id="9" name="Picture 460" descr="图片239"/>
            <p:cNvPicPr>
              <a:picLocks noChangeAspect="1" noChangeArrowheads="1"/>
            </p:cNvPicPr>
            <p:nvPr/>
          </p:nvPicPr>
          <p:blipFill>
            <a:blip r:embed="rId4" cstate="print"/>
            <a:srcRect/>
            <a:stretch>
              <a:fillRect/>
            </a:stretch>
          </p:blipFill>
          <p:spPr bwMode="auto">
            <a:xfrm>
              <a:off x="2248533" y="3963299"/>
              <a:ext cx="346897" cy="360000"/>
            </a:xfrm>
            <a:prstGeom prst="rect">
              <a:avLst/>
            </a:prstGeom>
            <a:noFill/>
            <a:ln w="9525">
              <a:noFill/>
              <a:miter lim="800000"/>
              <a:headEnd/>
              <a:tailEnd/>
            </a:ln>
          </p:spPr>
        </p:pic>
        <p:sp>
          <p:nvSpPr>
            <p:cNvPr id="10" name="TextBox 9"/>
            <p:cNvSpPr txBox="1"/>
            <p:nvPr/>
          </p:nvSpPr>
          <p:spPr>
            <a:xfrm>
              <a:off x="2159306" y="4384711"/>
              <a:ext cx="1013552" cy="276262"/>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网络设备</a:t>
              </a:r>
              <a:endParaRPr lang="zh-CN" altLang="en-US" sz="900" dirty="0">
                <a:latin typeface="微软雅黑" panose="020B0503020204020204" pitchFamily="34" charset="-122"/>
                <a:ea typeface="微软雅黑" panose="020B0503020204020204" pitchFamily="34" charset="-122"/>
              </a:endParaRPr>
            </a:p>
          </p:txBody>
        </p:sp>
      </p:grpSp>
      <p:grpSp>
        <p:nvGrpSpPr>
          <p:cNvPr id="11" name="组合 13"/>
          <p:cNvGrpSpPr/>
          <p:nvPr/>
        </p:nvGrpSpPr>
        <p:grpSpPr>
          <a:xfrm>
            <a:off x="2479096" y="3029417"/>
            <a:ext cx="649249" cy="595725"/>
            <a:chOff x="3038813" y="3893622"/>
            <a:chExt cx="1013552" cy="765516"/>
          </a:xfrm>
        </p:grpSpPr>
        <p:pic>
          <p:nvPicPr>
            <p:cNvPr id="7" name="Picture 455" descr="图片146"/>
            <p:cNvPicPr>
              <a:picLocks noChangeAspect="1" noChangeArrowheads="1"/>
            </p:cNvPicPr>
            <p:nvPr/>
          </p:nvPicPr>
          <p:blipFill>
            <a:blip r:embed="rId5" cstate="print"/>
            <a:srcRect/>
            <a:stretch>
              <a:fillRect/>
            </a:stretch>
          </p:blipFill>
          <p:spPr bwMode="auto">
            <a:xfrm>
              <a:off x="3367885" y="3893622"/>
              <a:ext cx="267749" cy="432000"/>
            </a:xfrm>
            <a:prstGeom prst="rect">
              <a:avLst/>
            </a:prstGeom>
            <a:noFill/>
            <a:ln w="9525">
              <a:noFill/>
              <a:miter lim="800000"/>
              <a:headEnd/>
              <a:tailEnd/>
            </a:ln>
          </p:spPr>
        </p:pic>
        <p:sp>
          <p:nvSpPr>
            <p:cNvPr id="13" name="TextBox 12"/>
            <p:cNvSpPr txBox="1"/>
            <p:nvPr/>
          </p:nvSpPr>
          <p:spPr>
            <a:xfrm>
              <a:off x="3038813" y="4382876"/>
              <a:ext cx="1013552" cy="276262"/>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策略中心</a:t>
              </a:r>
              <a:endParaRPr lang="zh-CN" altLang="en-US" sz="900" dirty="0">
                <a:latin typeface="微软雅黑" panose="020B0503020204020204" pitchFamily="34" charset="-122"/>
                <a:ea typeface="微软雅黑" panose="020B0503020204020204" pitchFamily="34" charset="-122"/>
              </a:endParaRPr>
            </a:p>
          </p:txBody>
        </p:sp>
      </p:grpSp>
      <p:pic>
        <p:nvPicPr>
          <p:cNvPr id="18" name="Picture 229" descr="图片769"/>
          <p:cNvPicPr>
            <a:picLocks noChangeAspect="1" noChangeArrowheads="1"/>
          </p:cNvPicPr>
          <p:nvPr/>
        </p:nvPicPr>
        <p:blipFill>
          <a:blip r:embed="rId6" cstate="print"/>
          <a:srcRect/>
          <a:stretch>
            <a:fillRect/>
          </a:stretch>
        </p:blipFill>
        <p:spPr bwMode="auto">
          <a:xfrm>
            <a:off x="2118199" y="1999697"/>
            <a:ext cx="513051" cy="364198"/>
          </a:xfrm>
          <a:prstGeom prst="rect">
            <a:avLst/>
          </a:prstGeom>
          <a:noFill/>
          <a:ln w="9525">
            <a:noFill/>
            <a:miter lim="800000"/>
            <a:headEnd/>
            <a:tailEnd/>
          </a:ln>
        </p:spPr>
      </p:pic>
      <p:grpSp>
        <p:nvGrpSpPr>
          <p:cNvPr id="12" name="组合 20"/>
          <p:cNvGrpSpPr/>
          <p:nvPr/>
        </p:nvGrpSpPr>
        <p:grpSpPr>
          <a:xfrm>
            <a:off x="3169510" y="2977978"/>
            <a:ext cx="627407" cy="766155"/>
            <a:chOff x="4006458" y="3541081"/>
            <a:chExt cx="979453" cy="984521"/>
          </a:xfrm>
        </p:grpSpPr>
        <p:sp>
          <p:nvSpPr>
            <p:cNvPr id="16" name="TextBox 15"/>
            <p:cNvSpPr txBox="1"/>
            <p:nvPr/>
          </p:nvSpPr>
          <p:spPr>
            <a:xfrm>
              <a:off x="4006458" y="4083581"/>
              <a:ext cx="868040" cy="442021"/>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第三方系统</a:t>
              </a:r>
              <a:endParaRPr lang="zh-CN" altLang="en-US" sz="900" dirty="0">
                <a:latin typeface="微软雅黑" panose="020B0503020204020204" pitchFamily="34" charset="-122"/>
                <a:ea typeface="微软雅黑" panose="020B0503020204020204" pitchFamily="34" charset="-122"/>
              </a:endParaRPr>
            </a:p>
          </p:txBody>
        </p:sp>
        <p:pic>
          <p:nvPicPr>
            <p:cNvPr id="20" name="Picture 1086" descr="图片200"/>
            <p:cNvPicPr>
              <a:picLocks noChangeAspect="1" noChangeArrowheads="1"/>
            </p:cNvPicPr>
            <p:nvPr/>
          </p:nvPicPr>
          <p:blipFill>
            <a:blip r:embed="rId7" cstate="print"/>
            <a:srcRect/>
            <a:stretch>
              <a:fillRect/>
            </a:stretch>
          </p:blipFill>
          <p:spPr bwMode="auto">
            <a:xfrm>
              <a:off x="4091657" y="3541081"/>
              <a:ext cx="894254" cy="468000"/>
            </a:xfrm>
            <a:prstGeom prst="rect">
              <a:avLst/>
            </a:prstGeom>
            <a:noFill/>
            <a:ln w="9525">
              <a:noFill/>
              <a:miter lim="800000"/>
              <a:headEnd/>
              <a:tailEnd/>
            </a:ln>
          </p:spPr>
        </p:pic>
      </p:grpSp>
      <p:sp>
        <p:nvSpPr>
          <p:cNvPr id="22" name="TextBox 21"/>
          <p:cNvSpPr txBox="1"/>
          <p:nvPr/>
        </p:nvSpPr>
        <p:spPr>
          <a:xfrm>
            <a:off x="950977" y="1197100"/>
            <a:ext cx="3145535" cy="246221"/>
          </a:xfrm>
          <a:prstGeom prst="rect">
            <a:avLst/>
          </a:prstGeom>
          <a:noFill/>
        </p:spPr>
        <p:txBody>
          <a:bodyPr wrap="square" rtlCol="0">
            <a:spAutoFit/>
          </a:bodyPr>
          <a:lstStyle/>
          <a:p>
            <a:r>
              <a:rPr lang="en-US" altLang="zh-CN" sz="1000" b="1" dirty="0" smtClean="0">
                <a:latin typeface="微软雅黑" panose="020B0503020204020204" pitchFamily="34" charset="-122"/>
                <a:ea typeface="微软雅黑" panose="020B0503020204020204" pitchFamily="34" charset="-122"/>
              </a:rPr>
              <a:t>Controller- </a:t>
            </a:r>
            <a:r>
              <a:rPr lang="en-US" altLang="zh-CN" sz="1000" b="1" dirty="0" err="1" smtClean="0">
                <a:latin typeface="微软雅黑" panose="020B0503020204020204" pitchFamily="34" charset="-122"/>
                <a:ea typeface="微软雅黑" panose="020B0503020204020204" pitchFamily="34" charset="-122"/>
              </a:rPr>
              <a:t>iRadar</a:t>
            </a:r>
            <a:r>
              <a:rPr lang="en-US" altLang="zh-CN" sz="1000" b="1" dirty="0" smtClean="0">
                <a:latin typeface="微软雅黑" panose="020B0503020204020204" pitchFamily="34" charset="-122"/>
                <a:ea typeface="微软雅黑" panose="020B0503020204020204" pitchFamily="34" charset="-122"/>
              </a:rPr>
              <a:t> +  Security View</a:t>
            </a:r>
            <a:endParaRPr lang="en-US" altLang="zh-CN" sz="1000" b="1" dirty="0" smtClean="0">
              <a:latin typeface="微软雅黑" panose="020B0503020204020204" pitchFamily="34" charset="-122"/>
              <a:ea typeface="微软雅黑" panose="020B0503020204020204" pitchFamily="34" charset="-122"/>
            </a:endParaRPr>
          </a:p>
        </p:txBody>
      </p:sp>
      <p:cxnSp>
        <p:nvCxnSpPr>
          <p:cNvPr id="24" name="直接连接符 23"/>
          <p:cNvCxnSpPr>
            <a:stCxn id="96" idx="2"/>
            <a:endCxn id="18" idx="0"/>
          </p:cNvCxnSpPr>
          <p:nvPr/>
        </p:nvCxnSpPr>
        <p:spPr bwMode="auto">
          <a:xfrm flipH="1">
            <a:off x="2374725" y="1679665"/>
            <a:ext cx="3881" cy="320032"/>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形状 34"/>
          <p:cNvCxnSpPr>
            <a:stCxn id="18" idx="2"/>
            <a:endCxn id="8" idx="0"/>
          </p:cNvCxnSpPr>
          <p:nvPr/>
        </p:nvCxnSpPr>
        <p:spPr bwMode="auto">
          <a:xfrm rot="5400000">
            <a:off x="1879354" y="2496746"/>
            <a:ext cx="628223" cy="362520"/>
          </a:xfrm>
          <a:prstGeom prst="bentConnector3">
            <a:avLst>
              <a:gd name="adj1" fmla="val 4764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形状 36"/>
          <p:cNvCxnSpPr>
            <a:stCxn id="18" idx="2"/>
            <a:endCxn id="4" idx="0"/>
          </p:cNvCxnSpPr>
          <p:nvPr/>
        </p:nvCxnSpPr>
        <p:spPr bwMode="auto">
          <a:xfrm rot="5400000">
            <a:off x="1530243" y="2121915"/>
            <a:ext cx="602503" cy="1086462"/>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形状 38"/>
          <p:cNvCxnSpPr>
            <a:stCxn id="18" idx="2"/>
            <a:endCxn id="7" idx="0"/>
          </p:cNvCxnSpPr>
          <p:nvPr/>
        </p:nvCxnSpPr>
        <p:spPr bwMode="auto">
          <a:xfrm rot="16200000" flipH="1">
            <a:off x="2242424" y="2496195"/>
            <a:ext cx="665522" cy="400920"/>
          </a:xfrm>
          <a:prstGeom prst="bentConnector3">
            <a:avLst>
              <a:gd name="adj1" fmla="val 45545"/>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形状 40"/>
          <p:cNvCxnSpPr>
            <a:stCxn id="18" idx="2"/>
            <a:endCxn id="20" idx="0"/>
          </p:cNvCxnSpPr>
          <p:nvPr/>
        </p:nvCxnSpPr>
        <p:spPr bwMode="auto">
          <a:xfrm rot="16200000" flipH="1">
            <a:off x="2635571" y="2103048"/>
            <a:ext cx="614084" cy="1135777"/>
          </a:xfrm>
          <a:prstGeom prst="bentConnector3">
            <a:avLst>
              <a:gd name="adj1" fmla="val 48793"/>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4" name="TextBox 93"/>
          <p:cNvSpPr txBox="1"/>
          <p:nvPr/>
        </p:nvSpPr>
        <p:spPr>
          <a:xfrm>
            <a:off x="1158240" y="3972231"/>
            <a:ext cx="2133600" cy="276999"/>
          </a:xfrm>
          <a:prstGeom prst="rect">
            <a:avLst/>
          </a:prstGeom>
          <a:noFill/>
        </p:spPr>
        <p:txBody>
          <a:bodyPr wrap="square" rtlCol="0">
            <a:spAutoFit/>
          </a:bodyPr>
          <a:lstStyle/>
          <a:p>
            <a:pPr algn="ctr"/>
            <a:r>
              <a:rPr lang="zh-CN" altLang="en-US" sz="1200" b="1" dirty="0" smtClean="0">
                <a:latin typeface="微软雅黑" panose="020B0503020204020204" pitchFamily="34" charset="-122"/>
                <a:ea typeface="微软雅黑" panose="020B0503020204020204" pitchFamily="34" charset="-122"/>
              </a:rPr>
              <a:t>单机集中式部署</a:t>
            </a:r>
            <a:endParaRPr lang="zh-CN" altLang="en-US" sz="1200" b="1" dirty="0">
              <a:latin typeface="微软雅黑" panose="020B0503020204020204" pitchFamily="34" charset="-122"/>
              <a:ea typeface="微软雅黑" panose="020B0503020204020204" pitchFamily="34" charset="-122"/>
            </a:endParaRPr>
          </a:p>
        </p:txBody>
      </p:sp>
      <p:sp>
        <p:nvSpPr>
          <p:cNvPr id="92" name="TextBox 91"/>
          <p:cNvSpPr txBox="1"/>
          <p:nvPr/>
        </p:nvSpPr>
        <p:spPr>
          <a:xfrm>
            <a:off x="4502528" y="793750"/>
            <a:ext cx="3917572" cy="2092881"/>
          </a:xfrm>
          <a:prstGeom prst="rect">
            <a:avLst/>
          </a:prstGeom>
          <a:noFill/>
        </p:spPr>
        <p:txBody>
          <a:bodyPr wrap="square" rtlCol="0">
            <a:spAutoFit/>
          </a:bodyPr>
          <a:lstStyle/>
          <a:p>
            <a:r>
              <a:rPr lang="zh-CN" altLang="en-US" sz="1600" b="1" dirty="0" smtClean="0">
                <a:latin typeface="微软雅黑" panose="020B0503020204020204" pitchFamily="34" charset="-122"/>
                <a:ea typeface="微软雅黑" panose="020B0503020204020204" pitchFamily="34" charset="-122"/>
              </a:rPr>
              <a:t>适用场景</a:t>
            </a:r>
            <a:endParaRPr lang="en-US" altLang="zh-CN" sz="1600" b="1"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zh-CN" altLang="zh-CN" sz="1400" dirty="0" smtClean="0">
                <a:latin typeface="微软雅黑" panose="020B0503020204020204" pitchFamily="34" charset="-122"/>
                <a:ea typeface="微软雅黑" panose="020B0503020204020204" pitchFamily="34" charset="-122"/>
              </a:rPr>
              <a:t>客户网络部署集中</a:t>
            </a:r>
            <a:endParaRPr lang="en-US" altLang="zh-CN" sz="14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zh-CN" altLang="zh-CN" sz="1400" dirty="0" smtClean="0">
                <a:latin typeface="微软雅黑" panose="020B0503020204020204" pitchFamily="34" charset="-122"/>
                <a:ea typeface="微软雅黑" panose="020B0503020204020204" pitchFamily="34" charset="-122"/>
              </a:rPr>
              <a:t>全网处理能力要求</a:t>
            </a:r>
            <a:r>
              <a:rPr lang="zh-CN" altLang="en-US" sz="1400" dirty="0" smtClean="0">
                <a:latin typeface="微软雅黑" panose="020B0503020204020204" pitchFamily="34" charset="-122"/>
                <a:ea typeface="微软雅黑" panose="020B0503020204020204" pitchFamily="34" charset="-122"/>
              </a:rPr>
              <a:t>较低</a:t>
            </a:r>
            <a:endParaRPr lang="en-US" altLang="zh-CN" sz="1400" dirty="0" smtClean="0">
              <a:latin typeface="微软雅黑" panose="020B0503020204020204" pitchFamily="34" charset="-122"/>
              <a:ea typeface="微软雅黑" panose="020B0503020204020204" pitchFamily="34" charset="-122"/>
            </a:endParaRPr>
          </a:p>
          <a:p>
            <a:pPr>
              <a:buFont typeface="Arial" panose="020B0604020202020204" pitchFamily="34" charset="0"/>
              <a:buChar char="•"/>
            </a:pPr>
            <a:endParaRPr lang="en-US" altLang="zh-CN" sz="1400" dirty="0" smtClean="0">
              <a:latin typeface="微软雅黑" panose="020B0503020204020204" pitchFamily="34" charset="-122"/>
              <a:ea typeface="微软雅黑" panose="020B0503020204020204" pitchFamily="34" charset="-122"/>
            </a:endParaRPr>
          </a:p>
          <a:p>
            <a:r>
              <a:rPr lang="zh-CN" altLang="en-US" sz="1600" b="1" dirty="0" smtClean="0">
                <a:latin typeface="微软雅黑" panose="020B0503020204020204" pitchFamily="34" charset="-122"/>
                <a:ea typeface="微软雅黑" panose="020B0503020204020204" pitchFamily="34" charset="-122"/>
              </a:rPr>
              <a:t>场景组件</a:t>
            </a:r>
            <a:endParaRPr lang="en-US" altLang="zh-CN" sz="1600" b="1"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400" b="1" dirty="0" smtClean="0">
                <a:latin typeface="微软雅黑" panose="020B0503020204020204" pitchFamily="34" charset="-122"/>
                <a:ea typeface="微软雅黑" panose="020B0503020204020204" pitchFamily="34" charset="-122"/>
              </a:rPr>
              <a:t>Controller- </a:t>
            </a:r>
            <a:r>
              <a:rPr lang="en-US" altLang="zh-CN" sz="1400" b="1" dirty="0" err="1" smtClean="0">
                <a:latin typeface="微软雅黑" panose="020B0503020204020204" pitchFamily="34" charset="-122"/>
                <a:ea typeface="微软雅黑" panose="020B0503020204020204" pitchFamily="34" charset="-122"/>
              </a:rPr>
              <a:t>iRadar</a:t>
            </a:r>
            <a:r>
              <a:rPr lang="en-US" altLang="zh-CN" sz="1400" b="1" dirty="0" smtClean="0">
                <a:latin typeface="微软雅黑" panose="020B0503020204020204" pitchFamily="34" charset="-122"/>
                <a:ea typeface="微软雅黑" panose="020B0503020204020204" pitchFamily="34" charset="-122"/>
              </a:rPr>
              <a:t> + Security View</a:t>
            </a:r>
            <a:endParaRPr lang="en-US" altLang="zh-CN" sz="1400" b="1" dirty="0" smtClean="0">
              <a:latin typeface="微软雅黑" panose="020B0503020204020204" pitchFamily="34" charset="-122"/>
              <a:ea typeface="微软雅黑" panose="020B0503020204020204" pitchFamily="34" charset="-122"/>
            </a:endParaRPr>
          </a:p>
          <a:p>
            <a:pPr lvl="1"/>
            <a:r>
              <a:rPr lang="zh-CN" altLang="en-US" sz="1400" dirty="0" smtClean="0">
                <a:latin typeface="微软雅黑" panose="020B0503020204020204" pitchFamily="34" charset="-122"/>
                <a:ea typeface="微软雅黑" panose="020B0503020204020204" pitchFamily="34" charset="-122"/>
              </a:rPr>
              <a:t>单台服务器上安装了用于安全态势管理的</a:t>
            </a:r>
            <a:r>
              <a:rPr lang="en-US" altLang="zh-CN" sz="1400" dirty="0" smtClean="0">
                <a:latin typeface="微软雅黑" panose="020B0503020204020204" pitchFamily="34" charset="-122"/>
                <a:ea typeface="微软雅黑" panose="020B0503020204020204" pitchFamily="34" charset="-122"/>
              </a:rPr>
              <a:t>Security View</a:t>
            </a:r>
            <a:r>
              <a:rPr lang="zh-CN" altLang="en-US" sz="1400" dirty="0" smtClean="0">
                <a:latin typeface="微软雅黑" panose="020B0503020204020204" pitchFamily="34" charset="-122"/>
                <a:ea typeface="微软雅黑" panose="020B0503020204020204" pitchFamily="34" charset="-122"/>
              </a:rPr>
              <a:t>系统以及用于日志采集、关联分析的</a:t>
            </a:r>
            <a:r>
              <a:rPr lang="en-US" altLang="zh-CN" sz="1400" dirty="0" err="1" smtClean="0">
                <a:latin typeface="微软雅黑" panose="020B0503020204020204" pitchFamily="34" charset="-122"/>
                <a:ea typeface="微软雅黑" panose="020B0503020204020204" pitchFamily="34" charset="-122"/>
              </a:rPr>
              <a:t>iRadar</a:t>
            </a:r>
            <a:r>
              <a:rPr lang="en-US" altLang="zh-CN" sz="1400" dirty="0" smtClean="0">
                <a:latin typeface="微软雅黑" panose="020B0503020204020204" pitchFamily="34" charset="-122"/>
                <a:ea typeface="微软雅黑" panose="020B0503020204020204" pitchFamily="34" charset="-122"/>
              </a:rPr>
              <a:t> </a:t>
            </a:r>
            <a:r>
              <a:rPr lang="zh-CN" altLang="en-US" sz="1400" dirty="0" smtClean="0">
                <a:latin typeface="微软雅黑" panose="020B0503020204020204" pitchFamily="34" charset="-122"/>
                <a:ea typeface="微软雅黑" panose="020B0503020204020204" pitchFamily="34" charset="-122"/>
              </a:rPr>
              <a:t>系统</a:t>
            </a:r>
            <a:endParaRPr lang="en-US" altLang="zh-CN" sz="1400" dirty="0" smtClean="0">
              <a:latin typeface="微软雅黑" panose="020B0503020204020204" pitchFamily="34" charset="-122"/>
              <a:ea typeface="微软雅黑" panose="020B0503020204020204" pitchFamily="34" charset="-122"/>
            </a:endParaRPr>
          </a:p>
        </p:txBody>
      </p:sp>
      <p:pic>
        <p:nvPicPr>
          <p:cNvPr id="96" name="Picture 10" descr="图片13"/>
          <p:cNvPicPr>
            <a:picLocks noChangeAspect="1" noChangeArrowheads="1"/>
          </p:cNvPicPr>
          <p:nvPr/>
        </p:nvPicPr>
        <p:blipFill>
          <a:blip r:embed="rId8" cstate="print"/>
          <a:srcRect/>
          <a:stretch>
            <a:fillRect/>
          </a:stretch>
        </p:blipFill>
        <p:spPr bwMode="auto">
          <a:xfrm>
            <a:off x="2170983" y="1512352"/>
            <a:ext cx="415245" cy="167313"/>
          </a:xfrm>
          <a:prstGeom prst="rect">
            <a:avLst/>
          </a:prstGeom>
          <a:noFill/>
          <a:ln w="9525">
            <a:noFill/>
            <a:miter lim="800000"/>
            <a:headEnd/>
            <a:tailEnd/>
          </a:ln>
        </p:spPr>
      </p:pic>
    </p:spTree>
  </p:cSld>
  <p:clrMapOvr>
    <a:masterClrMapping/>
  </p:clrMapOvr>
  <p:transition advClick="0" advTm="8000">
    <p:fade thruBlk="1"/>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a:xfrm>
            <a:off x="427038" y="217888"/>
            <a:ext cx="8365056" cy="559338"/>
          </a:xfrm>
        </p:spPr>
        <p:txBody>
          <a:bodyPr lIns="68547" tIns="34274" rIns="68547" bIns="34274"/>
          <a:lstStyle/>
          <a:p>
            <a:r>
              <a:rPr lang="zh-CN" altLang="en-US" dirty="0" smtClean="0">
                <a:latin typeface="微软雅黑" panose="020B0503020204020204" pitchFamily="34" charset="-122"/>
                <a:ea typeface="微软雅黑" panose="020B0503020204020204" pitchFamily="34" charset="-122"/>
                <a:cs typeface="+mj-cs"/>
              </a:rPr>
              <a:t>传统技术能否实现策略随行和体验随身？</a:t>
            </a:r>
            <a:endParaRPr lang="zh-CN" altLang="en-US" dirty="0" smtClean="0">
              <a:latin typeface="微软雅黑" panose="020B0503020204020204" pitchFamily="34" charset="-122"/>
              <a:ea typeface="微软雅黑" panose="020B0503020204020204" pitchFamily="34" charset="-122"/>
              <a:cs typeface="+mj-cs"/>
            </a:endParaRPr>
          </a:p>
        </p:txBody>
      </p:sp>
      <p:graphicFrame>
        <p:nvGraphicFramePr>
          <p:cNvPr id="3" name="图示 2"/>
          <p:cNvGraphicFramePr/>
          <p:nvPr/>
        </p:nvGraphicFramePr>
        <p:xfrm>
          <a:off x="643091" y="788988"/>
          <a:ext cx="7751763" cy="3865561"/>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Tree>
  </p:cSld>
  <p:clrMapOvr>
    <a:masterClrMapping/>
  </p:clrMapOvr>
  <p:transition advClick="0" advTm="8000">
    <p:fade thruBlk="1"/>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标题 1"/>
          <p:cNvSpPr txBox="1"/>
          <p:nvPr/>
        </p:nvSpPr>
        <p:spPr>
          <a:xfrm>
            <a:off x="580947" y="-5170"/>
            <a:ext cx="6515178"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部署方式</a:t>
            </a:r>
            <a:r>
              <a:rPr lang="en-US" altLang="zh-CN" sz="2400" b="1" kern="0" dirty="0" smtClean="0">
                <a:solidFill>
                  <a:srgbClr val="990000"/>
                </a:solidFill>
                <a:latin typeface="微软雅黑" panose="020B0503020204020204" pitchFamily="34" charset="-122"/>
                <a:ea typeface="微软雅黑" panose="020B0503020204020204" pitchFamily="34" charset="-122"/>
                <a:cs typeface="+mj-cs"/>
              </a:rPr>
              <a:t>——</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多机分布式部署</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91" name="矩形 90"/>
          <p:cNvSpPr/>
          <p:nvPr/>
        </p:nvSpPr>
        <p:spPr bwMode="auto">
          <a:xfrm>
            <a:off x="660400" y="793750"/>
            <a:ext cx="3716527" cy="3424681"/>
          </a:xfrm>
          <a:prstGeom prst="rect">
            <a:avLst/>
          </a:prstGeom>
          <a:solidFill>
            <a:schemeClr val="bg1">
              <a:lumMod val="8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grpSp>
        <p:nvGrpSpPr>
          <p:cNvPr id="2" name="组合 10"/>
          <p:cNvGrpSpPr/>
          <p:nvPr/>
        </p:nvGrpSpPr>
        <p:grpSpPr>
          <a:xfrm>
            <a:off x="985471" y="3393117"/>
            <a:ext cx="649249" cy="668745"/>
            <a:chOff x="539826" y="3812641"/>
            <a:chExt cx="1013552" cy="859348"/>
          </a:xfrm>
        </p:grpSpPr>
        <p:pic>
          <p:nvPicPr>
            <p:cNvPr id="4" name="Picture 3164" descr="图片284"/>
            <p:cNvPicPr>
              <a:picLocks noChangeAspect="1" noChangeArrowheads="1"/>
            </p:cNvPicPr>
            <p:nvPr/>
          </p:nvPicPr>
          <p:blipFill>
            <a:blip r:embed="rId1" cstate="print"/>
            <a:srcRect/>
            <a:stretch>
              <a:fillRect/>
            </a:stretch>
          </p:blipFill>
          <p:spPr bwMode="auto">
            <a:xfrm>
              <a:off x="901242" y="3812641"/>
              <a:ext cx="336750" cy="360000"/>
            </a:xfrm>
            <a:prstGeom prst="rect">
              <a:avLst/>
            </a:prstGeom>
            <a:noFill/>
            <a:ln w="9525">
              <a:noFill/>
              <a:miter lim="800000"/>
              <a:headEnd/>
              <a:tailEnd/>
            </a:ln>
          </p:spPr>
        </p:pic>
        <p:pic>
          <p:nvPicPr>
            <p:cNvPr id="5" name="Picture 465" descr="图片156"/>
            <p:cNvPicPr>
              <a:picLocks noChangeAspect="1" noChangeArrowheads="1"/>
            </p:cNvPicPr>
            <p:nvPr/>
          </p:nvPicPr>
          <p:blipFill>
            <a:blip r:embed="rId2" cstate="print"/>
            <a:srcRect/>
            <a:stretch>
              <a:fillRect/>
            </a:stretch>
          </p:blipFill>
          <p:spPr bwMode="auto">
            <a:xfrm>
              <a:off x="647854" y="3944843"/>
              <a:ext cx="348197" cy="360000"/>
            </a:xfrm>
            <a:prstGeom prst="rect">
              <a:avLst/>
            </a:prstGeom>
            <a:noFill/>
            <a:ln w="9525">
              <a:noFill/>
              <a:miter lim="800000"/>
              <a:headEnd/>
              <a:tailEnd/>
            </a:ln>
          </p:spPr>
        </p:pic>
        <p:sp>
          <p:nvSpPr>
            <p:cNvPr id="6" name="TextBox 5"/>
            <p:cNvSpPr txBox="1"/>
            <p:nvPr/>
          </p:nvSpPr>
          <p:spPr>
            <a:xfrm>
              <a:off x="539826" y="4395727"/>
              <a:ext cx="1013552" cy="276262"/>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安全设备</a:t>
              </a:r>
              <a:endParaRPr lang="zh-CN" altLang="en-US" sz="900" dirty="0">
                <a:latin typeface="微软雅黑" panose="020B0503020204020204" pitchFamily="34" charset="-122"/>
                <a:ea typeface="微软雅黑" panose="020B0503020204020204" pitchFamily="34" charset="-122"/>
              </a:endParaRPr>
            </a:p>
          </p:txBody>
        </p:sp>
      </p:grpSp>
      <p:grpSp>
        <p:nvGrpSpPr>
          <p:cNvPr id="3" name="组合 11"/>
          <p:cNvGrpSpPr/>
          <p:nvPr/>
        </p:nvGrpSpPr>
        <p:grpSpPr>
          <a:xfrm>
            <a:off x="1740573" y="3418838"/>
            <a:ext cx="649249" cy="634452"/>
            <a:chOff x="2159306" y="3845692"/>
            <a:chExt cx="1013552" cy="815281"/>
          </a:xfrm>
        </p:grpSpPr>
        <p:pic>
          <p:nvPicPr>
            <p:cNvPr id="8" name="Picture 1239" descr="图片195"/>
            <p:cNvPicPr>
              <a:picLocks noChangeAspect="1" noChangeArrowheads="1"/>
            </p:cNvPicPr>
            <p:nvPr/>
          </p:nvPicPr>
          <p:blipFill>
            <a:blip r:embed="rId3" cstate="print"/>
            <a:srcRect/>
            <a:stretch>
              <a:fillRect/>
            </a:stretch>
          </p:blipFill>
          <p:spPr bwMode="auto">
            <a:xfrm>
              <a:off x="2450412" y="3845692"/>
              <a:ext cx="380083" cy="360000"/>
            </a:xfrm>
            <a:prstGeom prst="rect">
              <a:avLst/>
            </a:prstGeom>
            <a:noFill/>
            <a:ln w="9525">
              <a:noFill/>
              <a:miter lim="800000"/>
              <a:headEnd/>
              <a:tailEnd/>
            </a:ln>
          </p:spPr>
        </p:pic>
        <p:pic>
          <p:nvPicPr>
            <p:cNvPr id="9" name="Picture 460" descr="图片239"/>
            <p:cNvPicPr>
              <a:picLocks noChangeAspect="1" noChangeArrowheads="1"/>
            </p:cNvPicPr>
            <p:nvPr/>
          </p:nvPicPr>
          <p:blipFill>
            <a:blip r:embed="rId4" cstate="print"/>
            <a:srcRect/>
            <a:stretch>
              <a:fillRect/>
            </a:stretch>
          </p:blipFill>
          <p:spPr bwMode="auto">
            <a:xfrm>
              <a:off x="2248533" y="3963299"/>
              <a:ext cx="346897" cy="360000"/>
            </a:xfrm>
            <a:prstGeom prst="rect">
              <a:avLst/>
            </a:prstGeom>
            <a:noFill/>
            <a:ln w="9525">
              <a:noFill/>
              <a:miter lim="800000"/>
              <a:headEnd/>
              <a:tailEnd/>
            </a:ln>
          </p:spPr>
        </p:pic>
        <p:sp>
          <p:nvSpPr>
            <p:cNvPr id="10" name="TextBox 9"/>
            <p:cNvSpPr txBox="1"/>
            <p:nvPr/>
          </p:nvSpPr>
          <p:spPr>
            <a:xfrm>
              <a:off x="2159306" y="4384711"/>
              <a:ext cx="1013552" cy="276262"/>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网络设备</a:t>
              </a:r>
              <a:endParaRPr lang="zh-CN" altLang="en-US" sz="900" dirty="0">
                <a:latin typeface="微软雅黑" panose="020B0503020204020204" pitchFamily="34" charset="-122"/>
                <a:ea typeface="微软雅黑" panose="020B0503020204020204" pitchFamily="34" charset="-122"/>
              </a:endParaRPr>
            </a:p>
          </p:txBody>
        </p:sp>
      </p:grpSp>
      <p:grpSp>
        <p:nvGrpSpPr>
          <p:cNvPr id="11" name="组合 13"/>
          <p:cNvGrpSpPr/>
          <p:nvPr/>
        </p:nvGrpSpPr>
        <p:grpSpPr>
          <a:xfrm>
            <a:off x="2515672" y="3456137"/>
            <a:ext cx="649249" cy="595725"/>
            <a:chOff x="3038813" y="3893622"/>
            <a:chExt cx="1013552" cy="765516"/>
          </a:xfrm>
        </p:grpSpPr>
        <p:pic>
          <p:nvPicPr>
            <p:cNvPr id="7" name="Picture 455" descr="图片146"/>
            <p:cNvPicPr>
              <a:picLocks noChangeAspect="1" noChangeArrowheads="1"/>
            </p:cNvPicPr>
            <p:nvPr/>
          </p:nvPicPr>
          <p:blipFill>
            <a:blip r:embed="rId5" cstate="print"/>
            <a:srcRect/>
            <a:stretch>
              <a:fillRect/>
            </a:stretch>
          </p:blipFill>
          <p:spPr bwMode="auto">
            <a:xfrm>
              <a:off x="3367885" y="3893622"/>
              <a:ext cx="267749" cy="432000"/>
            </a:xfrm>
            <a:prstGeom prst="rect">
              <a:avLst/>
            </a:prstGeom>
            <a:noFill/>
            <a:ln w="9525">
              <a:noFill/>
              <a:miter lim="800000"/>
              <a:headEnd/>
              <a:tailEnd/>
            </a:ln>
          </p:spPr>
        </p:pic>
        <p:sp>
          <p:nvSpPr>
            <p:cNvPr id="13" name="TextBox 12"/>
            <p:cNvSpPr txBox="1"/>
            <p:nvPr/>
          </p:nvSpPr>
          <p:spPr>
            <a:xfrm>
              <a:off x="3038813" y="4382876"/>
              <a:ext cx="1013552" cy="276262"/>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策略中心</a:t>
              </a:r>
              <a:endParaRPr lang="zh-CN" altLang="en-US" sz="900" dirty="0">
                <a:latin typeface="微软雅黑" panose="020B0503020204020204" pitchFamily="34" charset="-122"/>
                <a:ea typeface="微软雅黑" panose="020B0503020204020204" pitchFamily="34" charset="-122"/>
              </a:endParaRPr>
            </a:p>
          </p:txBody>
        </p:sp>
      </p:grpSp>
      <p:pic>
        <p:nvPicPr>
          <p:cNvPr id="18" name="Picture 229" descr="图片769"/>
          <p:cNvPicPr>
            <a:picLocks noChangeAspect="1" noChangeArrowheads="1"/>
          </p:cNvPicPr>
          <p:nvPr/>
        </p:nvPicPr>
        <p:blipFill>
          <a:blip r:embed="rId6" cstate="print"/>
          <a:srcRect/>
          <a:stretch>
            <a:fillRect/>
          </a:stretch>
        </p:blipFill>
        <p:spPr bwMode="auto">
          <a:xfrm>
            <a:off x="2154775" y="2779985"/>
            <a:ext cx="513051" cy="364198"/>
          </a:xfrm>
          <a:prstGeom prst="rect">
            <a:avLst/>
          </a:prstGeom>
          <a:noFill/>
          <a:ln w="9525">
            <a:noFill/>
            <a:miter lim="800000"/>
            <a:headEnd/>
            <a:tailEnd/>
          </a:ln>
        </p:spPr>
      </p:pic>
      <p:grpSp>
        <p:nvGrpSpPr>
          <p:cNvPr id="12" name="组合 20"/>
          <p:cNvGrpSpPr/>
          <p:nvPr/>
        </p:nvGrpSpPr>
        <p:grpSpPr>
          <a:xfrm>
            <a:off x="3206086" y="3404698"/>
            <a:ext cx="627407" cy="766155"/>
            <a:chOff x="4006458" y="3541081"/>
            <a:chExt cx="979453" cy="984521"/>
          </a:xfrm>
        </p:grpSpPr>
        <p:sp>
          <p:nvSpPr>
            <p:cNvPr id="16" name="TextBox 15"/>
            <p:cNvSpPr txBox="1"/>
            <p:nvPr/>
          </p:nvSpPr>
          <p:spPr>
            <a:xfrm>
              <a:off x="4006458" y="4083581"/>
              <a:ext cx="868040" cy="442021"/>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第三方系统</a:t>
              </a:r>
              <a:endParaRPr lang="zh-CN" altLang="en-US" sz="900" dirty="0">
                <a:latin typeface="微软雅黑" panose="020B0503020204020204" pitchFamily="34" charset="-122"/>
                <a:ea typeface="微软雅黑" panose="020B0503020204020204" pitchFamily="34" charset="-122"/>
              </a:endParaRPr>
            </a:p>
          </p:txBody>
        </p:sp>
        <p:pic>
          <p:nvPicPr>
            <p:cNvPr id="20" name="Picture 1086" descr="图片200"/>
            <p:cNvPicPr>
              <a:picLocks noChangeAspect="1" noChangeArrowheads="1"/>
            </p:cNvPicPr>
            <p:nvPr/>
          </p:nvPicPr>
          <p:blipFill>
            <a:blip r:embed="rId7" cstate="print"/>
            <a:srcRect/>
            <a:stretch>
              <a:fillRect/>
            </a:stretch>
          </p:blipFill>
          <p:spPr bwMode="auto">
            <a:xfrm>
              <a:off x="4091657" y="3541081"/>
              <a:ext cx="894254" cy="468000"/>
            </a:xfrm>
            <a:prstGeom prst="rect">
              <a:avLst/>
            </a:prstGeom>
            <a:noFill/>
            <a:ln w="9525">
              <a:noFill/>
              <a:miter lim="800000"/>
              <a:headEnd/>
              <a:tailEnd/>
            </a:ln>
          </p:spPr>
        </p:pic>
      </p:grpSp>
      <p:sp>
        <p:nvSpPr>
          <p:cNvPr id="22" name="TextBox 21"/>
          <p:cNvSpPr txBox="1"/>
          <p:nvPr/>
        </p:nvSpPr>
        <p:spPr>
          <a:xfrm>
            <a:off x="1207009" y="1025398"/>
            <a:ext cx="1536191" cy="400110"/>
          </a:xfrm>
          <a:prstGeom prst="rect">
            <a:avLst/>
          </a:prstGeom>
          <a:noFill/>
        </p:spPr>
        <p:txBody>
          <a:bodyPr wrap="square" rtlCol="0">
            <a:spAutoFit/>
          </a:bodyPr>
          <a:lstStyle/>
          <a:p>
            <a:r>
              <a:rPr lang="en-US" altLang="zh-CN" sz="1000" b="1" dirty="0" smtClean="0">
                <a:latin typeface="微软雅黑" panose="020B0503020204020204" pitchFamily="34" charset="-122"/>
                <a:ea typeface="微软雅黑" panose="020B0503020204020204" pitchFamily="34" charset="-122"/>
              </a:rPr>
              <a:t>Controller- Security View</a:t>
            </a:r>
            <a:endParaRPr lang="en-US" altLang="zh-CN" sz="1000" b="1" dirty="0" smtClean="0">
              <a:latin typeface="微软雅黑" panose="020B0503020204020204" pitchFamily="34" charset="-122"/>
              <a:ea typeface="微软雅黑" panose="020B0503020204020204" pitchFamily="34" charset="-122"/>
            </a:endParaRPr>
          </a:p>
        </p:txBody>
      </p:sp>
      <p:cxnSp>
        <p:nvCxnSpPr>
          <p:cNvPr id="24" name="直接连接符 23"/>
          <p:cNvCxnSpPr>
            <a:stCxn id="31" idx="2"/>
            <a:endCxn id="18" idx="0"/>
          </p:cNvCxnSpPr>
          <p:nvPr/>
        </p:nvCxnSpPr>
        <p:spPr bwMode="auto">
          <a:xfrm>
            <a:off x="2410253" y="2711167"/>
            <a:ext cx="1048" cy="68818"/>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形状 34"/>
          <p:cNvCxnSpPr>
            <a:stCxn id="18" idx="2"/>
            <a:endCxn id="8" idx="0"/>
          </p:cNvCxnSpPr>
          <p:nvPr/>
        </p:nvCxnSpPr>
        <p:spPr bwMode="auto">
          <a:xfrm rot="5400000">
            <a:off x="2105301" y="3090182"/>
            <a:ext cx="252000" cy="360000"/>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形状 36"/>
          <p:cNvCxnSpPr>
            <a:stCxn id="18" idx="2"/>
            <a:endCxn id="4" idx="0"/>
          </p:cNvCxnSpPr>
          <p:nvPr/>
        </p:nvCxnSpPr>
        <p:spPr bwMode="auto">
          <a:xfrm rot="5400000">
            <a:off x="1743603" y="2725419"/>
            <a:ext cx="248934" cy="1086462"/>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形状 38"/>
          <p:cNvCxnSpPr>
            <a:stCxn id="18" idx="2"/>
            <a:endCxn id="7" idx="0"/>
          </p:cNvCxnSpPr>
          <p:nvPr/>
        </p:nvCxnSpPr>
        <p:spPr bwMode="auto">
          <a:xfrm rot="16200000" flipH="1">
            <a:off x="2431761" y="3075677"/>
            <a:ext cx="360000" cy="400920"/>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形状 40"/>
          <p:cNvCxnSpPr>
            <a:stCxn id="18" idx="2"/>
            <a:endCxn id="20" idx="0"/>
          </p:cNvCxnSpPr>
          <p:nvPr/>
        </p:nvCxnSpPr>
        <p:spPr bwMode="auto">
          <a:xfrm rot="16200000" flipH="1">
            <a:off x="2848932" y="2706551"/>
            <a:ext cx="260515" cy="1135777"/>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4" name="TextBox 93"/>
          <p:cNvSpPr txBox="1"/>
          <p:nvPr/>
        </p:nvSpPr>
        <p:spPr>
          <a:xfrm>
            <a:off x="1438656" y="4226739"/>
            <a:ext cx="2133600" cy="276999"/>
          </a:xfrm>
          <a:prstGeom prst="rect">
            <a:avLst/>
          </a:prstGeom>
          <a:noFill/>
        </p:spPr>
        <p:txBody>
          <a:bodyPr wrap="square" rtlCol="0">
            <a:spAutoFit/>
          </a:bodyPr>
          <a:lstStyle/>
          <a:p>
            <a:pPr algn="ctr"/>
            <a:r>
              <a:rPr lang="zh-CN" altLang="en-US" sz="1200" b="1" dirty="0" smtClean="0">
                <a:latin typeface="微软雅黑" panose="020B0503020204020204" pitchFamily="34" charset="-122"/>
                <a:ea typeface="微软雅黑" panose="020B0503020204020204" pitchFamily="34" charset="-122"/>
              </a:rPr>
              <a:t>多机集中式部署</a:t>
            </a:r>
            <a:endParaRPr lang="zh-CN" altLang="en-US" sz="1200" b="1" dirty="0">
              <a:latin typeface="微软雅黑" panose="020B0503020204020204" pitchFamily="34" charset="-122"/>
              <a:ea typeface="微软雅黑" panose="020B0503020204020204" pitchFamily="34" charset="-122"/>
            </a:endParaRPr>
          </a:p>
        </p:txBody>
      </p:sp>
      <p:pic>
        <p:nvPicPr>
          <p:cNvPr id="30" name="Picture 10" descr="图片13"/>
          <p:cNvPicPr>
            <a:picLocks noChangeAspect="1" noChangeArrowheads="1"/>
          </p:cNvPicPr>
          <p:nvPr/>
        </p:nvPicPr>
        <p:blipFill>
          <a:blip r:embed="rId8" cstate="print"/>
          <a:srcRect/>
          <a:stretch>
            <a:fillRect/>
          </a:stretch>
        </p:blipFill>
        <p:spPr bwMode="auto">
          <a:xfrm>
            <a:off x="2884215" y="2664496"/>
            <a:ext cx="415245" cy="167313"/>
          </a:xfrm>
          <a:prstGeom prst="rect">
            <a:avLst/>
          </a:prstGeom>
          <a:noFill/>
          <a:ln w="9525">
            <a:noFill/>
            <a:miter lim="800000"/>
            <a:headEnd/>
            <a:tailEnd/>
          </a:ln>
        </p:spPr>
      </p:pic>
      <p:pic>
        <p:nvPicPr>
          <p:cNvPr id="31" name="Picture 460" descr="图片239"/>
          <p:cNvPicPr>
            <a:picLocks noChangeAspect="1" noChangeArrowheads="1"/>
          </p:cNvPicPr>
          <p:nvPr/>
        </p:nvPicPr>
        <p:blipFill>
          <a:blip r:embed="rId4" cstate="print"/>
          <a:srcRect/>
          <a:stretch>
            <a:fillRect/>
          </a:stretch>
        </p:blipFill>
        <p:spPr bwMode="auto">
          <a:xfrm>
            <a:off x="2286375" y="2431196"/>
            <a:ext cx="247756" cy="279971"/>
          </a:xfrm>
          <a:prstGeom prst="rect">
            <a:avLst/>
          </a:prstGeom>
          <a:noFill/>
          <a:ln w="9525">
            <a:noFill/>
            <a:miter lim="800000"/>
            <a:headEnd/>
            <a:tailEnd/>
          </a:ln>
        </p:spPr>
      </p:pic>
      <p:pic>
        <p:nvPicPr>
          <p:cNvPr id="33" name="Picture 10" descr="图片13"/>
          <p:cNvPicPr>
            <a:picLocks noChangeAspect="1" noChangeArrowheads="1"/>
          </p:cNvPicPr>
          <p:nvPr/>
        </p:nvPicPr>
        <p:blipFill>
          <a:blip r:embed="rId8" cstate="print"/>
          <a:srcRect/>
          <a:stretch>
            <a:fillRect/>
          </a:stretch>
        </p:blipFill>
        <p:spPr bwMode="auto">
          <a:xfrm>
            <a:off x="2847639" y="2274352"/>
            <a:ext cx="415245" cy="167313"/>
          </a:xfrm>
          <a:prstGeom prst="rect">
            <a:avLst/>
          </a:prstGeom>
          <a:noFill/>
          <a:ln w="9525">
            <a:noFill/>
            <a:miter lim="800000"/>
            <a:headEnd/>
            <a:tailEnd/>
          </a:ln>
        </p:spPr>
      </p:pic>
      <p:pic>
        <p:nvPicPr>
          <p:cNvPr id="34" name="Picture 10" descr="图片13"/>
          <p:cNvPicPr>
            <a:picLocks noChangeAspect="1" noChangeArrowheads="1"/>
          </p:cNvPicPr>
          <p:nvPr/>
        </p:nvPicPr>
        <p:blipFill>
          <a:blip r:embed="rId8" cstate="print"/>
          <a:srcRect/>
          <a:stretch>
            <a:fillRect/>
          </a:stretch>
        </p:blipFill>
        <p:spPr bwMode="auto">
          <a:xfrm>
            <a:off x="1555287" y="2262160"/>
            <a:ext cx="415245" cy="167313"/>
          </a:xfrm>
          <a:prstGeom prst="rect">
            <a:avLst/>
          </a:prstGeom>
          <a:noFill/>
          <a:ln w="9525">
            <a:noFill/>
            <a:miter lim="800000"/>
            <a:headEnd/>
            <a:tailEnd/>
          </a:ln>
        </p:spPr>
      </p:pic>
      <p:pic>
        <p:nvPicPr>
          <p:cNvPr id="36" name="Picture 10" descr="图片13"/>
          <p:cNvPicPr>
            <a:picLocks noChangeAspect="1" noChangeArrowheads="1"/>
          </p:cNvPicPr>
          <p:nvPr/>
        </p:nvPicPr>
        <p:blipFill>
          <a:blip r:embed="rId8" cstate="print"/>
          <a:srcRect/>
          <a:stretch>
            <a:fillRect/>
          </a:stretch>
        </p:blipFill>
        <p:spPr bwMode="auto">
          <a:xfrm>
            <a:off x="1543095" y="2652304"/>
            <a:ext cx="415245" cy="167313"/>
          </a:xfrm>
          <a:prstGeom prst="rect">
            <a:avLst/>
          </a:prstGeom>
          <a:noFill/>
          <a:ln w="9525">
            <a:noFill/>
            <a:miter lim="800000"/>
            <a:headEnd/>
            <a:tailEnd/>
          </a:ln>
        </p:spPr>
      </p:pic>
      <p:cxnSp>
        <p:nvCxnSpPr>
          <p:cNvPr id="40" name="肘形连接符 39"/>
          <p:cNvCxnSpPr>
            <a:stCxn id="31" idx="3"/>
            <a:endCxn id="33" idx="1"/>
          </p:cNvCxnSpPr>
          <p:nvPr/>
        </p:nvCxnSpPr>
        <p:spPr bwMode="auto">
          <a:xfrm flipV="1">
            <a:off x="2534131" y="2358009"/>
            <a:ext cx="313508" cy="213173"/>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肘形连接符 42"/>
          <p:cNvCxnSpPr>
            <a:stCxn id="31" idx="3"/>
            <a:endCxn id="30" idx="1"/>
          </p:cNvCxnSpPr>
          <p:nvPr/>
        </p:nvCxnSpPr>
        <p:spPr bwMode="auto">
          <a:xfrm>
            <a:off x="2534131" y="2571182"/>
            <a:ext cx="324000" cy="176971"/>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肘形连接符 44"/>
          <p:cNvCxnSpPr>
            <a:stCxn id="34" idx="3"/>
            <a:endCxn id="31" idx="1"/>
          </p:cNvCxnSpPr>
          <p:nvPr/>
        </p:nvCxnSpPr>
        <p:spPr bwMode="auto">
          <a:xfrm>
            <a:off x="1970532" y="2345817"/>
            <a:ext cx="315843" cy="225365"/>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肘形连接符 46"/>
          <p:cNvCxnSpPr>
            <a:stCxn id="36" idx="3"/>
            <a:endCxn id="31" idx="1"/>
          </p:cNvCxnSpPr>
          <p:nvPr/>
        </p:nvCxnSpPr>
        <p:spPr bwMode="auto">
          <a:xfrm flipV="1">
            <a:off x="1958340" y="2571182"/>
            <a:ext cx="328035" cy="164779"/>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1" name="矩形 50"/>
          <p:cNvSpPr/>
          <p:nvPr/>
        </p:nvSpPr>
        <p:spPr>
          <a:xfrm>
            <a:off x="660400" y="2106668"/>
            <a:ext cx="903961" cy="400110"/>
          </a:xfrm>
          <a:prstGeom prst="rect">
            <a:avLst/>
          </a:prstGeom>
          <a:noFill/>
        </p:spPr>
        <p:txBody>
          <a:bodyPr wrap="square" rtlCol="0">
            <a:spAutoFit/>
          </a:bodyPr>
          <a:lstStyle/>
          <a:p>
            <a:r>
              <a:rPr lang="en-US" altLang="zh-CN" sz="1000" b="1" dirty="0" err="1" smtClean="0">
                <a:latin typeface="微软雅黑" panose="020B0503020204020204" pitchFamily="34" charset="-122"/>
                <a:ea typeface="微软雅黑" panose="020B0503020204020204" pitchFamily="34" charset="-122"/>
              </a:rPr>
              <a:t>iRadar</a:t>
            </a:r>
            <a:r>
              <a:rPr lang="en-US" altLang="zh-CN" sz="1000" b="1" dirty="0" smtClean="0">
                <a:latin typeface="微软雅黑" panose="020B0503020204020204" pitchFamily="34" charset="-122"/>
                <a:ea typeface="微软雅黑" panose="020B0503020204020204" pitchFamily="34" charset="-122"/>
              </a:rPr>
              <a:t>-CA</a:t>
            </a:r>
            <a:r>
              <a:rPr lang="zh-CN" altLang="en-US" sz="1000" b="1" dirty="0" smtClean="0">
                <a:latin typeface="微软雅黑" panose="020B0503020204020204" pitchFamily="34" charset="-122"/>
                <a:ea typeface="微软雅黑" panose="020B0503020204020204" pitchFamily="34" charset="-122"/>
              </a:rPr>
              <a:t>（可选）</a:t>
            </a:r>
            <a:endParaRPr lang="zh-CN" altLang="en-US" sz="1000" b="1" dirty="0" smtClean="0">
              <a:latin typeface="微软雅黑" panose="020B0503020204020204" pitchFamily="34" charset="-122"/>
              <a:ea typeface="微软雅黑" panose="020B0503020204020204" pitchFamily="34" charset="-122"/>
            </a:endParaRPr>
          </a:p>
        </p:txBody>
      </p:sp>
      <p:sp>
        <p:nvSpPr>
          <p:cNvPr id="54" name="矩形 53"/>
          <p:cNvSpPr/>
          <p:nvPr/>
        </p:nvSpPr>
        <p:spPr>
          <a:xfrm>
            <a:off x="660400" y="2545580"/>
            <a:ext cx="903961" cy="400110"/>
          </a:xfrm>
          <a:prstGeom prst="rect">
            <a:avLst/>
          </a:prstGeom>
          <a:noFill/>
        </p:spPr>
        <p:txBody>
          <a:bodyPr wrap="square" rtlCol="0">
            <a:spAutoFit/>
          </a:bodyPr>
          <a:lstStyle/>
          <a:p>
            <a:r>
              <a:rPr lang="en-US" altLang="zh-CN" sz="1000" b="1" dirty="0" err="1" smtClean="0">
                <a:latin typeface="微软雅黑" panose="020B0503020204020204" pitchFamily="34" charset="-122"/>
                <a:ea typeface="微软雅黑" panose="020B0503020204020204" pitchFamily="34" charset="-122"/>
              </a:rPr>
              <a:t>iRadar</a:t>
            </a:r>
            <a:r>
              <a:rPr lang="en-US" altLang="zh-CN" sz="1000" b="1" dirty="0" smtClean="0">
                <a:latin typeface="微软雅黑" panose="020B0503020204020204" pitchFamily="34" charset="-122"/>
                <a:ea typeface="微软雅黑" panose="020B0503020204020204" pitchFamily="34" charset="-122"/>
              </a:rPr>
              <a:t>-CA</a:t>
            </a:r>
            <a:r>
              <a:rPr lang="zh-CN" altLang="en-US" sz="1000" b="1" dirty="0" smtClean="0">
                <a:latin typeface="微软雅黑" panose="020B0503020204020204" pitchFamily="34" charset="-122"/>
                <a:ea typeface="微软雅黑" panose="020B0503020204020204" pitchFamily="34" charset="-122"/>
              </a:rPr>
              <a:t>（可选）</a:t>
            </a:r>
            <a:endParaRPr lang="zh-CN" altLang="en-US" sz="1000" b="1" dirty="0" smtClean="0">
              <a:latin typeface="微软雅黑" panose="020B0503020204020204" pitchFamily="34" charset="-122"/>
              <a:ea typeface="微软雅黑" panose="020B0503020204020204" pitchFamily="34" charset="-122"/>
            </a:endParaRPr>
          </a:p>
        </p:txBody>
      </p:sp>
      <p:sp>
        <p:nvSpPr>
          <p:cNvPr id="55" name="矩形 54"/>
          <p:cNvSpPr/>
          <p:nvPr/>
        </p:nvSpPr>
        <p:spPr>
          <a:xfrm>
            <a:off x="3232912" y="2094476"/>
            <a:ext cx="903961" cy="400110"/>
          </a:xfrm>
          <a:prstGeom prst="rect">
            <a:avLst/>
          </a:prstGeom>
          <a:noFill/>
        </p:spPr>
        <p:txBody>
          <a:bodyPr wrap="square" rtlCol="0">
            <a:spAutoFit/>
          </a:bodyPr>
          <a:lstStyle/>
          <a:p>
            <a:r>
              <a:rPr lang="en-US" altLang="zh-CN" sz="1000" b="1" dirty="0" err="1" smtClean="0">
                <a:latin typeface="微软雅黑" panose="020B0503020204020204" pitchFamily="34" charset="-122"/>
                <a:ea typeface="微软雅黑" panose="020B0503020204020204" pitchFamily="34" charset="-122"/>
              </a:rPr>
              <a:t>iRadar</a:t>
            </a:r>
            <a:r>
              <a:rPr lang="en-US" altLang="zh-CN" sz="1000" b="1" dirty="0" smtClean="0">
                <a:latin typeface="微软雅黑" panose="020B0503020204020204" pitchFamily="34" charset="-122"/>
                <a:ea typeface="微软雅黑" panose="020B0503020204020204" pitchFamily="34" charset="-122"/>
              </a:rPr>
              <a:t>-CM</a:t>
            </a:r>
            <a:r>
              <a:rPr lang="zh-CN" altLang="en-US" sz="1000" b="1" dirty="0" smtClean="0">
                <a:latin typeface="微软雅黑" panose="020B0503020204020204" pitchFamily="34" charset="-122"/>
                <a:ea typeface="微软雅黑" panose="020B0503020204020204" pitchFamily="34" charset="-122"/>
              </a:rPr>
              <a:t>（可选）</a:t>
            </a:r>
            <a:endParaRPr lang="zh-CN" altLang="en-US" sz="1000" b="1" dirty="0" smtClean="0">
              <a:latin typeface="微软雅黑" panose="020B0503020204020204" pitchFamily="34" charset="-122"/>
              <a:ea typeface="微软雅黑" panose="020B0503020204020204" pitchFamily="34" charset="-122"/>
            </a:endParaRPr>
          </a:p>
        </p:txBody>
      </p:sp>
      <p:sp>
        <p:nvSpPr>
          <p:cNvPr id="56" name="矩形 55"/>
          <p:cNvSpPr/>
          <p:nvPr/>
        </p:nvSpPr>
        <p:spPr>
          <a:xfrm>
            <a:off x="3220720" y="2594348"/>
            <a:ext cx="903961" cy="400110"/>
          </a:xfrm>
          <a:prstGeom prst="rect">
            <a:avLst/>
          </a:prstGeom>
          <a:noFill/>
        </p:spPr>
        <p:txBody>
          <a:bodyPr wrap="square" rtlCol="0">
            <a:spAutoFit/>
          </a:bodyPr>
          <a:lstStyle/>
          <a:p>
            <a:r>
              <a:rPr lang="en-US" altLang="zh-CN" sz="1000" b="1" dirty="0" err="1" smtClean="0">
                <a:latin typeface="微软雅黑" panose="020B0503020204020204" pitchFamily="34" charset="-122"/>
                <a:ea typeface="微软雅黑" panose="020B0503020204020204" pitchFamily="34" charset="-122"/>
              </a:rPr>
              <a:t>iRadar</a:t>
            </a:r>
            <a:r>
              <a:rPr lang="en-US" altLang="zh-CN" sz="1000" b="1" dirty="0" smtClean="0">
                <a:latin typeface="微软雅黑" panose="020B0503020204020204" pitchFamily="34" charset="-122"/>
                <a:ea typeface="微软雅黑" panose="020B0503020204020204" pitchFamily="34" charset="-122"/>
              </a:rPr>
              <a:t>-CM</a:t>
            </a:r>
            <a:r>
              <a:rPr lang="zh-CN" altLang="en-US" sz="1000" b="1" dirty="0" smtClean="0">
                <a:latin typeface="微软雅黑" panose="020B0503020204020204" pitchFamily="34" charset="-122"/>
                <a:ea typeface="微软雅黑" panose="020B0503020204020204" pitchFamily="34" charset="-122"/>
              </a:rPr>
              <a:t>（可选）</a:t>
            </a:r>
            <a:endParaRPr lang="zh-CN" altLang="en-US" sz="1000" b="1" dirty="0" smtClean="0">
              <a:latin typeface="微软雅黑" panose="020B0503020204020204" pitchFamily="34" charset="-122"/>
              <a:ea typeface="微软雅黑" panose="020B0503020204020204" pitchFamily="34" charset="-122"/>
            </a:endParaRPr>
          </a:p>
        </p:txBody>
      </p:sp>
      <p:cxnSp>
        <p:nvCxnSpPr>
          <p:cNvPr id="58" name="直接连接符 57"/>
          <p:cNvCxnSpPr/>
          <p:nvPr/>
        </p:nvCxnSpPr>
        <p:spPr bwMode="auto">
          <a:xfrm>
            <a:off x="3048000" y="2389632"/>
            <a:ext cx="0" cy="324000"/>
          </a:xfrm>
          <a:prstGeom prst="line">
            <a:avLst/>
          </a:prstGeom>
          <a:noFill/>
          <a:ln w="38100">
            <a:solidFill>
              <a:schemeClr val="bg1">
                <a:lumMod val="50000"/>
              </a:schemeClr>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58"/>
          <p:cNvCxnSpPr/>
          <p:nvPr/>
        </p:nvCxnSpPr>
        <p:spPr bwMode="auto">
          <a:xfrm>
            <a:off x="1780032" y="2316480"/>
            <a:ext cx="0" cy="324000"/>
          </a:xfrm>
          <a:prstGeom prst="line">
            <a:avLst/>
          </a:prstGeom>
          <a:noFill/>
          <a:ln w="38100">
            <a:solidFill>
              <a:schemeClr val="bg1">
                <a:lumMod val="50000"/>
              </a:schemeClr>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60" name="Picture 10" descr="图片13"/>
          <p:cNvPicPr>
            <a:picLocks noChangeAspect="1" noChangeArrowheads="1"/>
          </p:cNvPicPr>
          <p:nvPr/>
        </p:nvPicPr>
        <p:blipFill>
          <a:blip r:embed="rId8" cstate="print"/>
          <a:srcRect/>
          <a:stretch>
            <a:fillRect/>
          </a:stretch>
        </p:blipFill>
        <p:spPr bwMode="auto">
          <a:xfrm>
            <a:off x="1597959" y="1548928"/>
            <a:ext cx="415245" cy="167313"/>
          </a:xfrm>
          <a:prstGeom prst="rect">
            <a:avLst/>
          </a:prstGeom>
          <a:noFill/>
          <a:ln w="9525">
            <a:noFill/>
            <a:miter lim="800000"/>
            <a:headEnd/>
            <a:tailEnd/>
          </a:ln>
        </p:spPr>
      </p:pic>
      <p:sp>
        <p:nvSpPr>
          <p:cNvPr id="61" name="TextBox 60"/>
          <p:cNvSpPr txBox="1"/>
          <p:nvPr/>
        </p:nvSpPr>
        <p:spPr>
          <a:xfrm>
            <a:off x="2761489" y="1019302"/>
            <a:ext cx="1469135" cy="246221"/>
          </a:xfrm>
          <a:prstGeom prst="rect">
            <a:avLst/>
          </a:prstGeom>
          <a:noFill/>
        </p:spPr>
        <p:txBody>
          <a:bodyPr wrap="square" rtlCol="0">
            <a:spAutoFit/>
          </a:bodyPr>
          <a:lstStyle/>
          <a:p>
            <a:r>
              <a:rPr lang="en-US" altLang="zh-CN" sz="1000" b="1" dirty="0" smtClean="0">
                <a:latin typeface="微软雅黑" panose="020B0503020204020204" pitchFamily="34" charset="-122"/>
                <a:ea typeface="微软雅黑" panose="020B0503020204020204" pitchFamily="34" charset="-122"/>
              </a:rPr>
              <a:t>Controller- </a:t>
            </a:r>
            <a:r>
              <a:rPr lang="en-US" altLang="zh-CN" sz="1000" b="1" dirty="0" err="1" smtClean="0">
                <a:latin typeface="微软雅黑" panose="020B0503020204020204" pitchFamily="34" charset="-122"/>
                <a:ea typeface="微软雅黑" panose="020B0503020204020204" pitchFamily="34" charset="-122"/>
              </a:rPr>
              <a:t>iRadar</a:t>
            </a:r>
            <a:endParaRPr lang="en-US" altLang="zh-CN" sz="1000" b="1" dirty="0" smtClean="0">
              <a:latin typeface="微软雅黑" panose="020B0503020204020204" pitchFamily="34" charset="-122"/>
              <a:ea typeface="微软雅黑" panose="020B0503020204020204" pitchFamily="34" charset="-122"/>
            </a:endParaRPr>
          </a:p>
        </p:txBody>
      </p:sp>
      <p:pic>
        <p:nvPicPr>
          <p:cNvPr id="62" name="Picture 10" descr="图片13"/>
          <p:cNvPicPr>
            <a:picLocks noChangeAspect="1" noChangeArrowheads="1"/>
          </p:cNvPicPr>
          <p:nvPr/>
        </p:nvPicPr>
        <p:blipFill>
          <a:blip r:embed="rId8" cstate="print"/>
          <a:srcRect/>
          <a:stretch>
            <a:fillRect/>
          </a:stretch>
        </p:blipFill>
        <p:spPr bwMode="auto">
          <a:xfrm>
            <a:off x="2932983" y="1542832"/>
            <a:ext cx="415245" cy="167313"/>
          </a:xfrm>
          <a:prstGeom prst="rect">
            <a:avLst/>
          </a:prstGeom>
          <a:noFill/>
          <a:ln w="9525">
            <a:noFill/>
            <a:miter lim="800000"/>
            <a:headEnd/>
            <a:tailEnd/>
          </a:ln>
        </p:spPr>
      </p:pic>
      <p:cxnSp>
        <p:nvCxnSpPr>
          <p:cNvPr id="64" name="肘形连接符 63"/>
          <p:cNvCxnSpPr>
            <a:stCxn id="60" idx="2"/>
            <a:endCxn id="31" idx="0"/>
          </p:cNvCxnSpPr>
          <p:nvPr/>
        </p:nvCxnSpPr>
        <p:spPr bwMode="auto">
          <a:xfrm rot="16200000" flipH="1">
            <a:off x="1750440" y="1771382"/>
            <a:ext cx="714955" cy="604671"/>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6" name="肘形连接符 65"/>
          <p:cNvCxnSpPr>
            <a:stCxn id="62" idx="2"/>
            <a:endCxn id="31" idx="0"/>
          </p:cNvCxnSpPr>
          <p:nvPr/>
        </p:nvCxnSpPr>
        <p:spPr bwMode="auto">
          <a:xfrm rot="5400000">
            <a:off x="2414905" y="1705494"/>
            <a:ext cx="721051" cy="730353"/>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p:cNvSpPr txBox="1"/>
          <p:nvPr/>
        </p:nvSpPr>
        <p:spPr>
          <a:xfrm>
            <a:off x="4364736" y="793750"/>
            <a:ext cx="4523232" cy="3816429"/>
          </a:xfrm>
          <a:prstGeom prst="rect">
            <a:avLst/>
          </a:prstGeom>
          <a:noFill/>
        </p:spPr>
        <p:txBody>
          <a:bodyPr wrap="square" rtlCol="0">
            <a:spAutoFit/>
          </a:bodyPr>
          <a:lstStyle/>
          <a:p>
            <a:r>
              <a:rPr lang="zh-CN" altLang="en-US" sz="1600" b="1" dirty="0" smtClean="0">
                <a:latin typeface="微软雅黑" panose="020B0503020204020204" pitchFamily="34" charset="-122"/>
                <a:ea typeface="微软雅黑" panose="020B0503020204020204" pitchFamily="34" charset="-122"/>
              </a:rPr>
              <a:t>适用场景</a:t>
            </a:r>
            <a:endParaRPr lang="en-US" altLang="zh-CN" sz="1600" b="1"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zh-CN" altLang="zh-CN" sz="1400" dirty="0" smtClean="0">
                <a:latin typeface="微软雅黑" panose="020B0503020204020204" pitchFamily="34" charset="-122"/>
                <a:ea typeface="微软雅黑" panose="020B0503020204020204" pitchFamily="34" charset="-122"/>
              </a:rPr>
              <a:t>客户网络部署集中</a:t>
            </a:r>
            <a:endParaRPr lang="en-US" altLang="zh-CN" sz="14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zh-CN" altLang="zh-CN" sz="1400" dirty="0" smtClean="0">
                <a:latin typeface="微软雅黑" panose="020B0503020204020204" pitchFamily="34" charset="-122"/>
                <a:ea typeface="微软雅黑" panose="020B0503020204020204" pitchFamily="34" charset="-122"/>
              </a:rPr>
              <a:t>全网处理能力要求</a:t>
            </a:r>
            <a:r>
              <a:rPr lang="zh-CN" altLang="en-US" sz="1400" dirty="0" smtClean="0">
                <a:latin typeface="微软雅黑" panose="020B0503020204020204" pitchFamily="34" charset="-122"/>
                <a:ea typeface="微软雅黑" panose="020B0503020204020204" pitchFamily="34" charset="-122"/>
              </a:rPr>
              <a:t>较高</a:t>
            </a:r>
            <a:endParaRPr lang="en-US" altLang="zh-CN" sz="1400" dirty="0" smtClean="0">
              <a:latin typeface="微软雅黑" panose="020B0503020204020204" pitchFamily="34" charset="-122"/>
              <a:ea typeface="微软雅黑" panose="020B0503020204020204" pitchFamily="34" charset="-122"/>
            </a:endParaRPr>
          </a:p>
          <a:p>
            <a:pPr>
              <a:buFont typeface="Arial" panose="020B0604020202020204" pitchFamily="34" charset="0"/>
              <a:buChar char="•"/>
            </a:pPr>
            <a:endParaRPr lang="en-US" altLang="zh-CN" sz="1400" dirty="0" smtClean="0">
              <a:latin typeface="微软雅黑" panose="020B0503020204020204" pitchFamily="34" charset="-122"/>
              <a:ea typeface="微软雅黑" panose="020B0503020204020204" pitchFamily="34" charset="-122"/>
            </a:endParaRPr>
          </a:p>
          <a:p>
            <a:r>
              <a:rPr lang="zh-CN" altLang="en-US" sz="1600" b="1" dirty="0" smtClean="0">
                <a:latin typeface="微软雅黑" panose="020B0503020204020204" pitchFamily="34" charset="-122"/>
                <a:ea typeface="微软雅黑" panose="020B0503020204020204" pitchFamily="34" charset="-122"/>
              </a:rPr>
              <a:t>场景组件</a:t>
            </a:r>
            <a:endParaRPr lang="en-US" altLang="zh-CN" sz="1600" b="1"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400" b="1" dirty="0" smtClean="0">
                <a:latin typeface="微软雅黑" panose="020B0503020204020204" pitchFamily="34" charset="-122"/>
                <a:ea typeface="微软雅黑" panose="020B0503020204020204" pitchFamily="34" charset="-122"/>
              </a:rPr>
              <a:t>Controller- Security View</a:t>
            </a:r>
            <a:endParaRPr lang="en-US" altLang="zh-CN" sz="1400" b="1" dirty="0" smtClean="0">
              <a:latin typeface="微软雅黑" panose="020B0503020204020204" pitchFamily="34" charset="-122"/>
              <a:ea typeface="微软雅黑" panose="020B0503020204020204" pitchFamily="34" charset="-122"/>
            </a:endParaRPr>
          </a:p>
          <a:p>
            <a:pPr lvl="1"/>
            <a:r>
              <a:rPr lang="zh-CN" altLang="en-US" sz="1400" dirty="0" smtClean="0">
                <a:latin typeface="微软雅黑" panose="020B0503020204020204" pitchFamily="34" charset="-122"/>
                <a:ea typeface="微软雅黑" panose="020B0503020204020204" pitchFamily="34" charset="-122"/>
              </a:rPr>
              <a:t>服务器上安装了用于安全态势管理的</a:t>
            </a:r>
            <a:r>
              <a:rPr lang="en-US" altLang="zh-CN" sz="1400" dirty="0" smtClean="0">
                <a:latin typeface="微软雅黑" panose="020B0503020204020204" pitchFamily="34" charset="-122"/>
                <a:ea typeface="微软雅黑" panose="020B0503020204020204" pitchFamily="34" charset="-122"/>
              </a:rPr>
              <a:t>Security View</a:t>
            </a:r>
            <a:r>
              <a:rPr lang="zh-CN" altLang="en-US" sz="1400" dirty="0" smtClean="0">
                <a:latin typeface="微软雅黑" panose="020B0503020204020204" pitchFamily="34" charset="-122"/>
                <a:ea typeface="微软雅黑" panose="020B0503020204020204" pitchFamily="34" charset="-122"/>
              </a:rPr>
              <a:t>系统</a:t>
            </a:r>
            <a:endParaRPr lang="en-US" altLang="zh-CN" sz="14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400" b="1" dirty="0" smtClean="0">
                <a:latin typeface="微软雅黑" panose="020B0503020204020204" pitchFamily="34" charset="-122"/>
                <a:ea typeface="微软雅黑" panose="020B0503020204020204" pitchFamily="34" charset="-122"/>
              </a:rPr>
              <a:t>Controller- </a:t>
            </a:r>
            <a:r>
              <a:rPr lang="en-US" altLang="zh-CN" sz="1400" b="1" dirty="0" err="1" smtClean="0">
                <a:latin typeface="微软雅黑" panose="020B0503020204020204" pitchFamily="34" charset="-122"/>
                <a:ea typeface="微软雅黑" panose="020B0503020204020204" pitchFamily="34" charset="-122"/>
              </a:rPr>
              <a:t>iRadar</a:t>
            </a:r>
            <a:endParaRPr lang="en-US" altLang="zh-CN" sz="1400" b="1" dirty="0" smtClean="0">
              <a:latin typeface="微软雅黑" panose="020B0503020204020204" pitchFamily="34" charset="-122"/>
              <a:ea typeface="微软雅黑" panose="020B0503020204020204" pitchFamily="34" charset="-122"/>
            </a:endParaRPr>
          </a:p>
          <a:p>
            <a:pPr lvl="1"/>
            <a:r>
              <a:rPr lang="zh-CN" altLang="en-US" sz="1400" dirty="0" smtClean="0">
                <a:latin typeface="微软雅黑" panose="020B0503020204020204" pitchFamily="34" charset="-122"/>
                <a:ea typeface="微软雅黑" panose="020B0503020204020204" pitchFamily="34" charset="-122"/>
              </a:rPr>
              <a:t>服务器上安装了用于日志采集、关联分析的</a:t>
            </a:r>
            <a:r>
              <a:rPr lang="en-US" altLang="zh-CN" sz="1400" dirty="0" err="1" smtClean="0">
                <a:latin typeface="微软雅黑" panose="020B0503020204020204" pitchFamily="34" charset="-122"/>
                <a:ea typeface="微软雅黑" panose="020B0503020204020204" pitchFamily="34" charset="-122"/>
              </a:rPr>
              <a:t>iRadar</a:t>
            </a:r>
            <a:r>
              <a:rPr lang="en-US" altLang="zh-CN" sz="1400" dirty="0" smtClean="0">
                <a:latin typeface="微软雅黑" panose="020B0503020204020204" pitchFamily="34" charset="-122"/>
                <a:ea typeface="微软雅黑" panose="020B0503020204020204" pitchFamily="34" charset="-122"/>
              </a:rPr>
              <a:t> </a:t>
            </a:r>
            <a:r>
              <a:rPr lang="zh-CN" altLang="en-US" sz="1400" dirty="0" smtClean="0">
                <a:latin typeface="微软雅黑" panose="020B0503020204020204" pitchFamily="34" charset="-122"/>
                <a:ea typeface="微软雅黑" panose="020B0503020204020204" pitchFamily="34" charset="-122"/>
              </a:rPr>
              <a:t>系统</a:t>
            </a:r>
            <a:endParaRPr lang="en-US" altLang="zh-CN" sz="14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400" b="1" dirty="0" smtClean="0">
                <a:latin typeface="微软雅黑" panose="020B0503020204020204" pitchFamily="34" charset="-122"/>
                <a:ea typeface="微软雅黑" panose="020B0503020204020204" pitchFamily="34" charset="-122"/>
              </a:rPr>
              <a:t>Controller- </a:t>
            </a:r>
            <a:r>
              <a:rPr lang="en-US" altLang="zh-CN" sz="1400" b="1" dirty="0" err="1" smtClean="0">
                <a:latin typeface="微软雅黑" panose="020B0503020204020204" pitchFamily="34" charset="-122"/>
                <a:ea typeface="微软雅黑" panose="020B0503020204020204" pitchFamily="34" charset="-122"/>
              </a:rPr>
              <a:t>iRadar</a:t>
            </a:r>
            <a:r>
              <a:rPr lang="en-US" altLang="zh-CN" sz="1400" b="1" dirty="0" smtClean="0">
                <a:latin typeface="微软雅黑" panose="020B0503020204020204" pitchFamily="34" charset="-122"/>
                <a:ea typeface="微软雅黑" panose="020B0503020204020204" pitchFamily="34" charset="-122"/>
              </a:rPr>
              <a:t>-CA</a:t>
            </a:r>
            <a:r>
              <a:rPr lang="zh-CN" altLang="en-US" sz="1400" b="1" dirty="0" smtClean="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Correlation Analysis</a:t>
            </a:r>
            <a:r>
              <a:rPr lang="zh-CN" altLang="en-US" sz="1400" b="1" dirty="0" smtClean="0">
                <a:latin typeface="微软雅黑" panose="020B0503020204020204" pitchFamily="34" charset="-122"/>
                <a:ea typeface="微软雅黑" panose="020B0503020204020204" pitchFamily="34" charset="-122"/>
              </a:rPr>
              <a:t>）</a:t>
            </a:r>
            <a:endParaRPr lang="en-US" altLang="zh-CN" sz="1400" b="1" dirty="0" smtClean="0">
              <a:latin typeface="微软雅黑" panose="020B0503020204020204" pitchFamily="34" charset="-122"/>
              <a:ea typeface="微软雅黑" panose="020B0503020204020204" pitchFamily="34" charset="-122"/>
            </a:endParaRPr>
          </a:p>
          <a:p>
            <a:pPr lvl="1"/>
            <a:r>
              <a:rPr lang="zh-CN" altLang="en-US" sz="1400" dirty="0" smtClean="0">
                <a:latin typeface="微软雅黑" panose="020B0503020204020204" pitchFamily="34" charset="-122"/>
                <a:ea typeface="微软雅黑" panose="020B0503020204020204" pitchFamily="34" charset="-122"/>
              </a:rPr>
              <a:t>可选组件，用于关联分析。</a:t>
            </a:r>
            <a:r>
              <a:rPr lang="zh-CN" altLang="zh-CN" sz="1400" dirty="0" smtClean="0">
                <a:latin typeface="微软雅黑" panose="020B0503020204020204" pitchFamily="34" charset="-122"/>
                <a:ea typeface="微软雅黑" panose="020B0503020204020204" pitchFamily="34" charset="-122"/>
              </a:rPr>
              <a:t>如果设置的关联规则</a:t>
            </a:r>
            <a:r>
              <a:rPr lang="zh-CN" altLang="en-US" sz="1400" dirty="0" smtClean="0">
                <a:latin typeface="微软雅黑" panose="020B0503020204020204" pitchFamily="34" charset="-122"/>
                <a:ea typeface="微软雅黑" panose="020B0503020204020204" pitchFamily="34" charset="-122"/>
              </a:rPr>
              <a:t>较多</a:t>
            </a:r>
            <a:r>
              <a:rPr lang="zh-CN" altLang="zh-CN" sz="1400" dirty="0" smtClean="0">
                <a:latin typeface="微软雅黑" panose="020B0503020204020204" pitchFamily="34" charset="-122"/>
                <a:ea typeface="微软雅黑" panose="020B0503020204020204" pitchFamily="34" charset="-122"/>
              </a:rPr>
              <a:t>，需配置</a:t>
            </a:r>
            <a:endParaRPr lang="en-US" altLang="zh-CN" sz="14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400" b="1" dirty="0" smtClean="0">
                <a:latin typeface="微软雅黑" panose="020B0503020204020204" pitchFamily="34" charset="-122"/>
                <a:ea typeface="微软雅黑" panose="020B0503020204020204" pitchFamily="34" charset="-122"/>
              </a:rPr>
              <a:t>Controller- </a:t>
            </a:r>
            <a:r>
              <a:rPr lang="en-US" altLang="zh-CN" sz="1400" b="1" dirty="0" err="1" smtClean="0">
                <a:latin typeface="微软雅黑" panose="020B0503020204020204" pitchFamily="34" charset="-122"/>
                <a:ea typeface="微软雅黑" panose="020B0503020204020204" pitchFamily="34" charset="-122"/>
              </a:rPr>
              <a:t>iRadar</a:t>
            </a:r>
            <a:r>
              <a:rPr lang="en-US" altLang="zh-CN" sz="1400" b="1" dirty="0" smtClean="0">
                <a:latin typeface="微软雅黑" panose="020B0503020204020204" pitchFamily="34" charset="-122"/>
                <a:ea typeface="微软雅黑" panose="020B0503020204020204" pitchFamily="34" charset="-122"/>
              </a:rPr>
              <a:t>-CM</a:t>
            </a:r>
            <a:r>
              <a:rPr lang="zh-CN" altLang="en-US" sz="1400" b="1" dirty="0" smtClean="0">
                <a:latin typeface="微软雅黑" panose="020B0503020204020204" pitchFamily="34" charset="-122"/>
                <a:ea typeface="微软雅黑" panose="020B0503020204020204" pitchFamily="34" charset="-122"/>
              </a:rPr>
              <a:t> （</a:t>
            </a:r>
            <a:r>
              <a:rPr lang="en-US" altLang="zh-CN" sz="1400" b="1" dirty="0" smtClean="0">
                <a:latin typeface="微软雅黑" panose="020B0503020204020204" pitchFamily="34" charset="-122"/>
                <a:ea typeface="微软雅黑" panose="020B0503020204020204" pitchFamily="34" charset="-122"/>
              </a:rPr>
              <a:t>Collector Manage</a:t>
            </a:r>
            <a:r>
              <a:rPr lang="zh-CN" altLang="en-US" sz="1400" b="1" dirty="0" smtClean="0">
                <a:latin typeface="微软雅黑" panose="020B0503020204020204" pitchFamily="34" charset="-122"/>
                <a:ea typeface="微软雅黑" panose="020B0503020204020204" pitchFamily="34" charset="-122"/>
              </a:rPr>
              <a:t>）</a:t>
            </a:r>
            <a:endParaRPr lang="en-US" altLang="zh-CN" sz="1400" b="1" dirty="0" smtClean="0">
              <a:latin typeface="微软雅黑" panose="020B0503020204020204" pitchFamily="34" charset="-122"/>
              <a:ea typeface="微软雅黑" panose="020B0503020204020204" pitchFamily="34" charset="-122"/>
            </a:endParaRPr>
          </a:p>
          <a:p>
            <a:pPr lvl="1"/>
            <a:r>
              <a:rPr lang="zh-CN" altLang="en-US" sz="1400" dirty="0" smtClean="0">
                <a:latin typeface="微软雅黑" panose="020B0503020204020204" pitchFamily="34" charset="-122"/>
                <a:ea typeface="微软雅黑" panose="020B0503020204020204" pitchFamily="34" charset="-122"/>
              </a:rPr>
              <a:t>可选组件，用于日志采集。当用户需要监控的安全对象较多，需配置</a:t>
            </a:r>
            <a:endParaRPr lang="en-US" altLang="zh-CN" sz="1400" dirty="0" smtClean="0">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标题 1"/>
          <p:cNvSpPr txBox="1"/>
          <p:nvPr/>
        </p:nvSpPr>
        <p:spPr>
          <a:xfrm>
            <a:off x="580947" y="-5170"/>
            <a:ext cx="6515178"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部署方式</a:t>
            </a:r>
            <a:r>
              <a:rPr lang="en-US" altLang="zh-CN" sz="2400" b="1" kern="0" dirty="0" smtClean="0">
                <a:solidFill>
                  <a:srgbClr val="990000"/>
                </a:solidFill>
                <a:latin typeface="微软雅黑" panose="020B0503020204020204" pitchFamily="34" charset="-122"/>
                <a:ea typeface="微软雅黑" panose="020B0503020204020204" pitchFamily="34" charset="-122"/>
                <a:cs typeface="+mj-cs"/>
              </a:rPr>
              <a:t>——</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多机分布式主备部署</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91" name="矩形 90"/>
          <p:cNvSpPr/>
          <p:nvPr/>
        </p:nvSpPr>
        <p:spPr bwMode="auto">
          <a:xfrm>
            <a:off x="503088" y="793750"/>
            <a:ext cx="3679951" cy="3424681"/>
          </a:xfrm>
          <a:prstGeom prst="rect">
            <a:avLst/>
          </a:prstGeom>
          <a:solidFill>
            <a:schemeClr val="bg1">
              <a:lumMod val="8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grpSp>
        <p:nvGrpSpPr>
          <p:cNvPr id="2" name="组合 10"/>
          <p:cNvGrpSpPr/>
          <p:nvPr/>
        </p:nvGrpSpPr>
        <p:grpSpPr>
          <a:xfrm>
            <a:off x="828159" y="3393117"/>
            <a:ext cx="649249" cy="668745"/>
            <a:chOff x="539826" y="3812641"/>
            <a:chExt cx="1013552" cy="859348"/>
          </a:xfrm>
        </p:grpSpPr>
        <p:pic>
          <p:nvPicPr>
            <p:cNvPr id="4" name="Picture 3164" descr="图片284"/>
            <p:cNvPicPr>
              <a:picLocks noChangeAspect="1" noChangeArrowheads="1"/>
            </p:cNvPicPr>
            <p:nvPr/>
          </p:nvPicPr>
          <p:blipFill>
            <a:blip r:embed="rId1" cstate="print"/>
            <a:srcRect/>
            <a:stretch>
              <a:fillRect/>
            </a:stretch>
          </p:blipFill>
          <p:spPr bwMode="auto">
            <a:xfrm>
              <a:off x="901242" y="3812641"/>
              <a:ext cx="336750" cy="360000"/>
            </a:xfrm>
            <a:prstGeom prst="rect">
              <a:avLst/>
            </a:prstGeom>
            <a:noFill/>
            <a:ln w="9525">
              <a:noFill/>
              <a:miter lim="800000"/>
              <a:headEnd/>
              <a:tailEnd/>
            </a:ln>
          </p:spPr>
        </p:pic>
        <p:pic>
          <p:nvPicPr>
            <p:cNvPr id="5" name="Picture 465" descr="图片156"/>
            <p:cNvPicPr>
              <a:picLocks noChangeAspect="1" noChangeArrowheads="1"/>
            </p:cNvPicPr>
            <p:nvPr/>
          </p:nvPicPr>
          <p:blipFill>
            <a:blip r:embed="rId2" cstate="print"/>
            <a:srcRect/>
            <a:stretch>
              <a:fillRect/>
            </a:stretch>
          </p:blipFill>
          <p:spPr bwMode="auto">
            <a:xfrm>
              <a:off x="647854" y="3944843"/>
              <a:ext cx="348197" cy="360000"/>
            </a:xfrm>
            <a:prstGeom prst="rect">
              <a:avLst/>
            </a:prstGeom>
            <a:noFill/>
            <a:ln w="9525">
              <a:noFill/>
              <a:miter lim="800000"/>
              <a:headEnd/>
              <a:tailEnd/>
            </a:ln>
          </p:spPr>
        </p:pic>
        <p:sp>
          <p:nvSpPr>
            <p:cNvPr id="6" name="TextBox 5"/>
            <p:cNvSpPr txBox="1"/>
            <p:nvPr/>
          </p:nvSpPr>
          <p:spPr>
            <a:xfrm>
              <a:off x="539826" y="4395727"/>
              <a:ext cx="1013552" cy="276262"/>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安全设备</a:t>
              </a:r>
              <a:endParaRPr lang="zh-CN" altLang="en-US" sz="900" dirty="0">
                <a:latin typeface="微软雅黑" panose="020B0503020204020204" pitchFamily="34" charset="-122"/>
                <a:ea typeface="微软雅黑" panose="020B0503020204020204" pitchFamily="34" charset="-122"/>
              </a:endParaRPr>
            </a:p>
          </p:txBody>
        </p:sp>
      </p:grpSp>
      <p:grpSp>
        <p:nvGrpSpPr>
          <p:cNvPr id="3" name="组合 11"/>
          <p:cNvGrpSpPr/>
          <p:nvPr/>
        </p:nvGrpSpPr>
        <p:grpSpPr>
          <a:xfrm>
            <a:off x="1583261" y="3418838"/>
            <a:ext cx="649249" cy="634452"/>
            <a:chOff x="2159306" y="3845692"/>
            <a:chExt cx="1013552" cy="815281"/>
          </a:xfrm>
        </p:grpSpPr>
        <p:pic>
          <p:nvPicPr>
            <p:cNvPr id="8" name="Picture 1239" descr="图片195"/>
            <p:cNvPicPr>
              <a:picLocks noChangeAspect="1" noChangeArrowheads="1"/>
            </p:cNvPicPr>
            <p:nvPr/>
          </p:nvPicPr>
          <p:blipFill>
            <a:blip r:embed="rId3" cstate="print"/>
            <a:srcRect/>
            <a:stretch>
              <a:fillRect/>
            </a:stretch>
          </p:blipFill>
          <p:spPr bwMode="auto">
            <a:xfrm>
              <a:off x="2450412" y="3845692"/>
              <a:ext cx="380083" cy="360000"/>
            </a:xfrm>
            <a:prstGeom prst="rect">
              <a:avLst/>
            </a:prstGeom>
            <a:noFill/>
            <a:ln w="9525">
              <a:noFill/>
              <a:miter lim="800000"/>
              <a:headEnd/>
              <a:tailEnd/>
            </a:ln>
          </p:spPr>
        </p:pic>
        <p:pic>
          <p:nvPicPr>
            <p:cNvPr id="9" name="Picture 460" descr="图片239"/>
            <p:cNvPicPr>
              <a:picLocks noChangeAspect="1" noChangeArrowheads="1"/>
            </p:cNvPicPr>
            <p:nvPr/>
          </p:nvPicPr>
          <p:blipFill>
            <a:blip r:embed="rId4" cstate="print"/>
            <a:srcRect/>
            <a:stretch>
              <a:fillRect/>
            </a:stretch>
          </p:blipFill>
          <p:spPr bwMode="auto">
            <a:xfrm>
              <a:off x="2248533" y="3963299"/>
              <a:ext cx="346897" cy="360000"/>
            </a:xfrm>
            <a:prstGeom prst="rect">
              <a:avLst/>
            </a:prstGeom>
            <a:noFill/>
            <a:ln w="9525">
              <a:noFill/>
              <a:miter lim="800000"/>
              <a:headEnd/>
              <a:tailEnd/>
            </a:ln>
          </p:spPr>
        </p:pic>
        <p:sp>
          <p:nvSpPr>
            <p:cNvPr id="10" name="TextBox 9"/>
            <p:cNvSpPr txBox="1"/>
            <p:nvPr/>
          </p:nvSpPr>
          <p:spPr>
            <a:xfrm>
              <a:off x="2159306" y="4384711"/>
              <a:ext cx="1013552" cy="276262"/>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网络设备</a:t>
              </a:r>
              <a:endParaRPr lang="zh-CN" altLang="en-US" sz="900" dirty="0">
                <a:latin typeface="微软雅黑" panose="020B0503020204020204" pitchFamily="34" charset="-122"/>
                <a:ea typeface="微软雅黑" panose="020B0503020204020204" pitchFamily="34" charset="-122"/>
              </a:endParaRPr>
            </a:p>
          </p:txBody>
        </p:sp>
      </p:grpSp>
      <p:grpSp>
        <p:nvGrpSpPr>
          <p:cNvPr id="11" name="组合 13"/>
          <p:cNvGrpSpPr/>
          <p:nvPr/>
        </p:nvGrpSpPr>
        <p:grpSpPr>
          <a:xfrm>
            <a:off x="2358360" y="3456137"/>
            <a:ext cx="649249" cy="595725"/>
            <a:chOff x="3038813" y="3893622"/>
            <a:chExt cx="1013552" cy="765516"/>
          </a:xfrm>
        </p:grpSpPr>
        <p:pic>
          <p:nvPicPr>
            <p:cNvPr id="7" name="Picture 455" descr="图片146"/>
            <p:cNvPicPr>
              <a:picLocks noChangeAspect="1" noChangeArrowheads="1"/>
            </p:cNvPicPr>
            <p:nvPr/>
          </p:nvPicPr>
          <p:blipFill>
            <a:blip r:embed="rId5" cstate="print"/>
            <a:srcRect/>
            <a:stretch>
              <a:fillRect/>
            </a:stretch>
          </p:blipFill>
          <p:spPr bwMode="auto">
            <a:xfrm>
              <a:off x="3367885" y="3893622"/>
              <a:ext cx="267749" cy="432000"/>
            </a:xfrm>
            <a:prstGeom prst="rect">
              <a:avLst/>
            </a:prstGeom>
            <a:noFill/>
            <a:ln w="9525">
              <a:noFill/>
              <a:miter lim="800000"/>
              <a:headEnd/>
              <a:tailEnd/>
            </a:ln>
          </p:spPr>
        </p:pic>
        <p:sp>
          <p:nvSpPr>
            <p:cNvPr id="13" name="TextBox 12"/>
            <p:cNvSpPr txBox="1"/>
            <p:nvPr/>
          </p:nvSpPr>
          <p:spPr>
            <a:xfrm>
              <a:off x="3038813" y="4382876"/>
              <a:ext cx="1013552" cy="276262"/>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策略中心</a:t>
              </a:r>
              <a:endParaRPr lang="zh-CN" altLang="en-US" sz="900" dirty="0">
                <a:latin typeface="微软雅黑" panose="020B0503020204020204" pitchFamily="34" charset="-122"/>
                <a:ea typeface="微软雅黑" panose="020B0503020204020204" pitchFamily="34" charset="-122"/>
              </a:endParaRPr>
            </a:p>
          </p:txBody>
        </p:sp>
      </p:grpSp>
      <p:pic>
        <p:nvPicPr>
          <p:cNvPr id="18" name="Picture 229" descr="图片769"/>
          <p:cNvPicPr>
            <a:picLocks noChangeAspect="1" noChangeArrowheads="1"/>
          </p:cNvPicPr>
          <p:nvPr/>
        </p:nvPicPr>
        <p:blipFill>
          <a:blip r:embed="rId6" cstate="print"/>
          <a:srcRect/>
          <a:stretch>
            <a:fillRect/>
          </a:stretch>
        </p:blipFill>
        <p:spPr bwMode="auto">
          <a:xfrm>
            <a:off x="1997463" y="2779985"/>
            <a:ext cx="513051" cy="364198"/>
          </a:xfrm>
          <a:prstGeom prst="rect">
            <a:avLst/>
          </a:prstGeom>
          <a:noFill/>
          <a:ln w="9525">
            <a:noFill/>
            <a:miter lim="800000"/>
            <a:headEnd/>
            <a:tailEnd/>
          </a:ln>
        </p:spPr>
      </p:pic>
      <p:grpSp>
        <p:nvGrpSpPr>
          <p:cNvPr id="12" name="组合 20"/>
          <p:cNvGrpSpPr/>
          <p:nvPr/>
        </p:nvGrpSpPr>
        <p:grpSpPr>
          <a:xfrm>
            <a:off x="3048774" y="3404698"/>
            <a:ext cx="627407" cy="766155"/>
            <a:chOff x="4006458" y="3541081"/>
            <a:chExt cx="979453" cy="984521"/>
          </a:xfrm>
        </p:grpSpPr>
        <p:sp>
          <p:nvSpPr>
            <p:cNvPr id="16" name="TextBox 15"/>
            <p:cNvSpPr txBox="1"/>
            <p:nvPr/>
          </p:nvSpPr>
          <p:spPr>
            <a:xfrm>
              <a:off x="4006458" y="4083581"/>
              <a:ext cx="868040" cy="442021"/>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第三方系统</a:t>
              </a:r>
              <a:endParaRPr lang="zh-CN" altLang="en-US" sz="900" dirty="0">
                <a:latin typeface="微软雅黑" panose="020B0503020204020204" pitchFamily="34" charset="-122"/>
                <a:ea typeface="微软雅黑" panose="020B0503020204020204" pitchFamily="34" charset="-122"/>
              </a:endParaRPr>
            </a:p>
          </p:txBody>
        </p:sp>
        <p:pic>
          <p:nvPicPr>
            <p:cNvPr id="20" name="Picture 1086" descr="图片200"/>
            <p:cNvPicPr>
              <a:picLocks noChangeAspect="1" noChangeArrowheads="1"/>
            </p:cNvPicPr>
            <p:nvPr/>
          </p:nvPicPr>
          <p:blipFill>
            <a:blip r:embed="rId7" cstate="print"/>
            <a:srcRect/>
            <a:stretch>
              <a:fillRect/>
            </a:stretch>
          </p:blipFill>
          <p:spPr bwMode="auto">
            <a:xfrm>
              <a:off x="4091657" y="3541081"/>
              <a:ext cx="894254" cy="468000"/>
            </a:xfrm>
            <a:prstGeom prst="rect">
              <a:avLst/>
            </a:prstGeom>
            <a:noFill/>
            <a:ln w="9525">
              <a:noFill/>
              <a:miter lim="800000"/>
              <a:headEnd/>
              <a:tailEnd/>
            </a:ln>
          </p:spPr>
        </p:pic>
      </p:grpSp>
      <p:sp>
        <p:nvSpPr>
          <p:cNvPr id="22" name="TextBox 21"/>
          <p:cNvSpPr txBox="1"/>
          <p:nvPr/>
        </p:nvSpPr>
        <p:spPr>
          <a:xfrm>
            <a:off x="503088" y="1037590"/>
            <a:ext cx="1046479" cy="400110"/>
          </a:xfrm>
          <a:prstGeom prst="rect">
            <a:avLst/>
          </a:prstGeom>
          <a:noFill/>
        </p:spPr>
        <p:txBody>
          <a:bodyPr wrap="square" rtlCol="0">
            <a:spAutoFit/>
          </a:bodyPr>
          <a:lstStyle/>
          <a:p>
            <a:r>
              <a:rPr lang="en-US" altLang="zh-CN" sz="1000" b="1" dirty="0" smtClean="0">
                <a:latin typeface="微软雅黑" panose="020B0503020204020204" pitchFamily="34" charset="-122"/>
                <a:ea typeface="微软雅黑" panose="020B0503020204020204" pitchFamily="34" charset="-122"/>
              </a:rPr>
              <a:t>Security View-HA</a:t>
            </a:r>
            <a:r>
              <a:rPr lang="zh-CN" altLang="en-US" sz="1000" b="1" dirty="0" smtClean="0">
                <a:latin typeface="微软雅黑" panose="020B0503020204020204" pitchFamily="34" charset="-122"/>
                <a:ea typeface="微软雅黑" panose="020B0503020204020204" pitchFamily="34" charset="-122"/>
              </a:rPr>
              <a:t>主</a:t>
            </a:r>
            <a:endParaRPr lang="en-US" altLang="zh-CN" sz="1000" b="1" dirty="0" smtClean="0">
              <a:latin typeface="微软雅黑" panose="020B0503020204020204" pitchFamily="34" charset="-122"/>
              <a:ea typeface="微软雅黑" panose="020B0503020204020204" pitchFamily="34" charset="-122"/>
            </a:endParaRPr>
          </a:p>
        </p:txBody>
      </p:sp>
      <p:cxnSp>
        <p:nvCxnSpPr>
          <p:cNvPr id="24" name="直接连接符 23"/>
          <p:cNvCxnSpPr>
            <a:stCxn id="31" idx="2"/>
            <a:endCxn id="18" idx="0"/>
          </p:cNvCxnSpPr>
          <p:nvPr/>
        </p:nvCxnSpPr>
        <p:spPr bwMode="auto">
          <a:xfrm>
            <a:off x="2252941" y="2711167"/>
            <a:ext cx="1048" cy="68818"/>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形状 34"/>
          <p:cNvCxnSpPr>
            <a:stCxn id="18" idx="2"/>
            <a:endCxn id="8" idx="0"/>
          </p:cNvCxnSpPr>
          <p:nvPr/>
        </p:nvCxnSpPr>
        <p:spPr bwMode="auto">
          <a:xfrm rot="5400000">
            <a:off x="1947989" y="3090182"/>
            <a:ext cx="252000" cy="360000"/>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形状 36"/>
          <p:cNvCxnSpPr>
            <a:stCxn id="18" idx="2"/>
            <a:endCxn id="4" idx="0"/>
          </p:cNvCxnSpPr>
          <p:nvPr/>
        </p:nvCxnSpPr>
        <p:spPr bwMode="auto">
          <a:xfrm rot="5400000">
            <a:off x="1586291" y="2725419"/>
            <a:ext cx="248934" cy="1086462"/>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9" name="形状 38"/>
          <p:cNvCxnSpPr>
            <a:stCxn id="18" idx="2"/>
            <a:endCxn id="7" idx="0"/>
          </p:cNvCxnSpPr>
          <p:nvPr/>
        </p:nvCxnSpPr>
        <p:spPr bwMode="auto">
          <a:xfrm rot="16200000" flipH="1">
            <a:off x="2274449" y="3075677"/>
            <a:ext cx="360000" cy="400920"/>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1" name="形状 40"/>
          <p:cNvCxnSpPr>
            <a:stCxn id="18" idx="2"/>
            <a:endCxn id="20" idx="0"/>
          </p:cNvCxnSpPr>
          <p:nvPr/>
        </p:nvCxnSpPr>
        <p:spPr bwMode="auto">
          <a:xfrm rot="16200000" flipH="1">
            <a:off x="2691620" y="2706551"/>
            <a:ext cx="260515" cy="1135777"/>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4" name="TextBox 93"/>
          <p:cNvSpPr txBox="1"/>
          <p:nvPr/>
        </p:nvSpPr>
        <p:spPr>
          <a:xfrm>
            <a:off x="1281344" y="4226739"/>
            <a:ext cx="2133600" cy="276999"/>
          </a:xfrm>
          <a:prstGeom prst="rect">
            <a:avLst/>
          </a:prstGeom>
          <a:noFill/>
        </p:spPr>
        <p:txBody>
          <a:bodyPr wrap="square" rtlCol="0">
            <a:spAutoFit/>
          </a:bodyPr>
          <a:lstStyle/>
          <a:p>
            <a:pPr algn="ctr"/>
            <a:r>
              <a:rPr lang="zh-CN" altLang="en-US" sz="1200" b="1" dirty="0" smtClean="0">
                <a:latin typeface="微软雅黑" panose="020B0503020204020204" pitchFamily="34" charset="-122"/>
                <a:ea typeface="微软雅黑" panose="020B0503020204020204" pitchFamily="34" charset="-122"/>
              </a:rPr>
              <a:t>多机集中式主备部署</a:t>
            </a:r>
            <a:endParaRPr lang="zh-CN" altLang="en-US" sz="1200" b="1" dirty="0">
              <a:latin typeface="微软雅黑" panose="020B0503020204020204" pitchFamily="34" charset="-122"/>
              <a:ea typeface="微软雅黑" panose="020B0503020204020204" pitchFamily="34" charset="-122"/>
            </a:endParaRPr>
          </a:p>
        </p:txBody>
      </p:sp>
      <p:sp>
        <p:nvSpPr>
          <p:cNvPr id="92" name="TextBox 91"/>
          <p:cNvSpPr txBox="1"/>
          <p:nvPr/>
        </p:nvSpPr>
        <p:spPr>
          <a:xfrm>
            <a:off x="4207424" y="793750"/>
            <a:ext cx="4779264" cy="4031873"/>
          </a:xfrm>
          <a:prstGeom prst="rect">
            <a:avLst/>
          </a:prstGeom>
          <a:noFill/>
        </p:spPr>
        <p:txBody>
          <a:bodyPr wrap="square" rtlCol="0">
            <a:spAutoFit/>
          </a:bodyPr>
          <a:lstStyle/>
          <a:p>
            <a:r>
              <a:rPr lang="zh-CN" altLang="en-US" sz="1600" b="1" dirty="0" smtClean="0">
                <a:latin typeface="微软雅黑" panose="020B0503020204020204" pitchFamily="34" charset="-122"/>
                <a:ea typeface="微软雅黑" panose="020B0503020204020204" pitchFamily="34" charset="-122"/>
              </a:rPr>
              <a:t>适用场景</a:t>
            </a:r>
            <a:endParaRPr lang="en-US" altLang="zh-CN" sz="1600" b="1"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zh-CN" altLang="zh-CN" sz="1400" dirty="0" smtClean="0">
                <a:latin typeface="微软雅黑" panose="020B0503020204020204" pitchFamily="34" charset="-122"/>
                <a:ea typeface="微软雅黑" panose="020B0503020204020204" pitchFamily="34" charset="-122"/>
              </a:rPr>
              <a:t>客户网络部署集中</a:t>
            </a:r>
            <a:endParaRPr lang="en-US" altLang="zh-CN" sz="14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zh-CN" altLang="zh-CN" sz="1400" dirty="0" smtClean="0">
                <a:latin typeface="微软雅黑" panose="020B0503020204020204" pitchFamily="34" charset="-122"/>
                <a:ea typeface="微软雅黑" panose="020B0503020204020204" pitchFamily="34" charset="-122"/>
              </a:rPr>
              <a:t>全网处理能力要求</a:t>
            </a:r>
            <a:r>
              <a:rPr lang="zh-CN" altLang="en-US" sz="1400" dirty="0" smtClean="0">
                <a:latin typeface="微软雅黑" panose="020B0503020204020204" pitchFamily="34" charset="-122"/>
                <a:ea typeface="微软雅黑" panose="020B0503020204020204" pitchFamily="34" charset="-122"/>
              </a:rPr>
              <a:t>较高</a:t>
            </a:r>
            <a:endParaRPr lang="en-US" altLang="zh-CN" sz="14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zh-CN" altLang="zh-CN" sz="1400" dirty="0" smtClean="0">
                <a:latin typeface="微软雅黑" panose="020B0503020204020204" pitchFamily="34" charset="-122"/>
                <a:ea typeface="微软雅黑" panose="020B0503020204020204" pitchFamily="34" charset="-122"/>
              </a:rPr>
              <a:t>对可靠性要求高，达到</a:t>
            </a:r>
            <a:r>
              <a:rPr lang="en-US" altLang="zh-CN" sz="1400" dirty="0" smtClean="0">
                <a:latin typeface="微软雅黑" panose="020B0503020204020204" pitchFamily="34" charset="-122"/>
                <a:ea typeface="微软雅黑" panose="020B0503020204020204" pitchFamily="34" charset="-122"/>
              </a:rPr>
              <a:t>5</a:t>
            </a:r>
            <a:r>
              <a:rPr lang="zh-CN" altLang="zh-CN" sz="1400" dirty="0" smtClean="0">
                <a:latin typeface="微软雅黑" panose="020B0503020204020204" pitchFamily="34" charset="-122"/>
                <a:ea typeface="微软雅黑" panose="020B0503020204020204" pitchFamily="34" charset="-122"/>
              </a:rPr>
              <a:t>个</a:t>
            </a:r>
            <a:r>
              <a:rPr lang="en-US" altLang="zh-CN" sz="1400" dirty="0" smtClean="0">
                <a:latin typeface="微软雅黑" panose="020B0503020204020204" pitchFamily="34" charset="-122"/>
                <a:ea typeface="微软雅黑" panose="020B0503020204020204" pitchFamily="34" charset="-122"/>
              </a:rPr>
              <a:t>9</a:t>
            </a:r>
            <a:r>
              <a:rPr lang="zh-CN" altLang="zh-CN" sz="1400" dirty="0" smtClean="0">
                <a:latin typeface="微软雅黑" panose="020B0503020204020204" pitchFamily="34" charset="-122"/>
                <a:ea typeface="微软雅黑" panose="020B0503020204020204" pitchFamily="34" charset="-122"/>
              </a:rPr>
              <a:t>电信级应用</a:t>
            </a:r>
            <a:endParaRPr lang="en-US" altLang="zh-CN" sz="1400" dirty="0" smtClean="0">
              <a:latin typeface="微软雅黑" panose="020B0503020204020204" pitchFamily="34" charset="-122"/>
              <a:ea typeface="微软雅黑" panose="020B0503020204020204" pitchFamily="34" charset="-122"/>
            </a:endParaRPr>
          </a:p>
          <a:p>
            <a:pPr>
              <a:buFont typeface="Arial" panose="020B0604020202020204" pitchFamily="34" charset="0"/>
              <a:buChar char="•"/>
            </a:pPr>
            <a:endParaRPr lang="en-US" altLang="zh-CN" sz="1400" dirty="0" smtClean="0">
              <a:latin typeface="微软雅黑" panose="020B0503020204020204" pitchFamily="34" charset="-122"/>
              <a:ea typeface="微软雅黑" panose="020B0503020204020204" pitchFamily="34" charset="-122"/>
            </a:endParaRPr>
          </a:p>
          <a:p>
            <a:r>
              <a:rPr lang="zh-CN" altLang="en-US" sz="1600" b="1" dirty="0" smtClean="0">
                <a:latin typeface="微软雅黑" panose="020B0503020204020204" pitchFamily="34" charset="-122"/>
                <a:ea typeface="微软雅黑" panose="020B0503020204020204" pitchFamily="34" charset="-122"/>
              </a:rPr>
              <a:t>场景组件</a:t>
            </a:r>
            <a:endParaRPr lang="en-US" altLang="zh-CN" sz="1600" b="1"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400" b="1" dirty="0" smtClean="0">
                <a:latin typeface="微软雅黑" panose="020B0503020204020204" pitchFamily="34" charset="-122"/>
                <a:ea typeface="微软雅黑" panose="020B0503020204020204" pitchFamily="34" charset="-122"/>
              </a:rPr>
              <a:t>Controller- Security View-HA</a:t>
            </a:r>
            <a:r>
              <a:rPr lang="zh-CN" altLang="en-US" sz="1400" b="1" dirty="0" smtClean="0">
                <a:latin typeface="微软雅黑" panose="020B0503020204020204" pitchFamily="34" charset="-122"/>
                <a:ea typeface="微软雅黑" panose="020B0503020204020204" pitchFamily="34" charset="-122"/>
              </a:rPr>
              <a:t>（</a:t>
            </a:r>
            <a:r>
              <a:rPr lang="en-US" altLang="zh-CN" sz="1400" b="1" dirty="0" smtClean="0">
                <a:latin typeface="微软雅黑" panose="020B0503020204020204" pitchFamily="34" charset="-122"/>
                <a:ea typeface="微软雅黑" panose="020B0503020204020204" pitchFamily="34" charset="-122"/>
              </a:rPr>
              <a:t>High Availability </a:t>
            </a:r>
            <a:r>
              <a:rPr lang="zh-CN" altLang="en-US" sz="1400" b="1" dirty="0" smtClean="0">
                <a:latin typeface="微软雅黑" panose="020B0503020204020204" pitchFamily="34" charset="-122"/>
                <a:ea typeface="微软雅黑" panose="020B0503020204020204" pitchFamily="34" charset="-122"/>
              </a:rPr>
              <a:t>）</a:t>
            </a:r>
            <a:endParaRPr lang="en-US" altLang="zh-CN" sz="1400" b="1" dirty="0" smtClean="0">
              <a:latin typeface="微软雅黑" panose="020B0503020204020204" pitchFamily="34" charset="-122"/>
              <a:ea typeface="微软雅黑" panose="020B0503020204020204" pitchFamily="34" charset="-122"/>
            </a:endParaRPr>
          </a:p>
          <a:p>
            <a:pPr lvl="1"/>
            <a:r>
              <a:rPr lang="zh-CN" altLang="en-US" sz="1400" dirty="0" smtClean="0">
                <a:latin typeface="微软雅黑" panose="020B0503020204020204" pitchFamily="34" charset="-122"/>
                <a:ea typeface="微软雅黑" panose="020B0503020204020204" pitchFamily="34" charset="-122"/>
              </a:rPr>
              <a:t>服务器上安装了用于安全态势管理的</a:t>
            </a:r>
            <a:r>
              <a:rPr lang="en-US" altLang="zh-CN" sz="1400" dirty="0" smtClean="0">
                <a:latin typeface="微软雅黑" panose="020B0503020204020204" pitchFamily="34" charset="-122"/>
                <a:ea typeface="微软雅黑" panose="020B0503020204020204" pitchFamily="34" charset="-122"/>
              </a:rPr>
              <a:t>Security View</a:t>
            </a:r>
            <a:r>
              <a:rPr lang="zh-CN" altLang="en-US" sz="1400" dirty="0" smtClean="0">
                <a:latin typeface="微软雅黑" panose="020B0503020204020204" pitchFamily="34" charset="-122"/>
                <a:ea typeface="微软雅黑" panose="020B0503020204020204" pitchFamily="34" charset="-122"/>
              </a:rPr>
              <a:t>系统，提供高可靠性</a:t>
            </a:r>
            <a:endParaRPr lang="en-US" altLang="zh-CN" sz="14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400" b="1" dirty="0" smtClean="0">
                <a:latin typeface="微软雅黑" panose="020B0503020204020204" pitchFamily="34" charset="-122"/>
                <a:ea typeface="微软雅黑" panose="020B0503020204020204" pitchFamily="34" charset="-122"/>
              </a:rPr>
              <a:t>Controller- </a:t>
            </a:r>
            <a:r>
              <a:rPr lang="en-US" altLang="zh-CN" sz="1400" b="1" dirty="0" err="1" smtClean="0">
                <a:latin typeface="微软雅黑" panose="020B0503020204020204" pitchFamily="34" charset="-122"/>
                <a:ea typeface="微软雅黑" panose="020B0503020204020204" pitchFamily="34" charset="-122"/>
              </a:rPr>
              <a:t>iRadar</a:t>
            </a:r>
            <a:r>
              <a:rPr lang="en-US" altLang="zh-CN" sz="1400" b="1" dirty="0" smtClean="0">
                <a:latin typeface="微软雅黑" panose="020B0503020204020204" pitchFamily="34" charset="-122"/>
                <a:ea typeface="微软雅黑" panose="020B0503020204020204" pitchFamily="34" charset="-122"/>
              </a:rPr>
              <a:t>-HA</a:t>
            </a:r>
            <a:endParaRPr lang="en-US" altLang="zh-CN" sz="1400" b="1" dirty="0" smtClean="0">
              <a:latin typeface="微软雅黑" panose="020B0503020204020204" pitchFamily="34" charset="-122"/>
              <a:ea typeface="微软雅黑" panose="020B0503020204020204" pitchFamily="34" charset="-122"/>
            </a:endParaRPr>
          </a:p>
          <a:p>
            <a:pPr lvl="1"/>
            <a:r>
              <a:rPr lang="zh-CN" altLang="en-US" sz="1400" dirty="0" smtClean="0">
                <a:latin typeface="微软雅黑" panose="020B0503020204020204" pitchFamily="34" charset="-122"/>
                <a:ea typeface="微软雅黑" panose="020B0503020204020204" pitchFamily="34" charset="-122"/>
              </a:rPr>
              <a:t>服务器上安装了用于日志采集、关联分析的</a:t>
            </a:r>
            <a:r>
              <a:rPr lang="en-US" altLang="zh-CN" sz="1400" dirty="0" err="1" smtClean="0">
                <a:latin typeface="微软雅黑" panose="020B0503020204020204" pitchFamily="34" charset="-122"/>
                <a:ea typeface="微软雅黑" panose="020B0503020204020204" pitchFamily="34" charset="-122"/>
              </a:rPr>
              <a:t>iRadar</a:t>
            </a:r>
            <a:r>
              <a:rPr lang="en-US" altLang="zh-CN" sz="1400" dirty="0" smtClean="0">
                <a:latin typeface="微软雅黑" panose="020B0503020204020204" pitchFamily="34" charset="-122"/>
                <a:ea typeface="微软雅黑" panose="020B0503020204020204" pitchFamily="34" charset="-122"/>
              </a:rPr>
              <a:t> </a:t>
            </a:r>
            <a:r>
              <a:rPr lang="zh-CN" altLang="en-US" sz="1400" dirty="0" smtClean="0">
                <a:latin typeface="微软雅黑" panose="020B0503020204020204" pitchFamily="34" charset="-122"/>
                <a:ea typeface="微软雅黑" panose="020B0503020204020204" pitchFamily="34" charset="-122"/>
              </a:rPr>
              <a:t>系统，提供高可靠性</a:t>
            </a:r>
            <a:endParaRPr lang="en-US" altLang="zh-CN" sz="14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400" b="1" dirty="0" smtClean="0">
                <a:latin typeface="微软雅黑" panose="020B0503020204020204" pitchFamily="34" charset="-122"/>
                <a:ea typeface="微软雅黑" panose="020B0503020204020204" pitchFamily="34" charset="-122"/>
              </a:rPr>
              <a:t>Controller- </a:t>
            </a:r>
            <a:r>
              <a:rPr lang="en-US" altLang="zh-CN" sz="1400" b="1" dirty="0" err="1" smtClean="0">
                <a:latin typeface="微软雅黑" panose="020B0503020204020204" pitchFamily="34" charset="-122"/>
                <a:ea typeface="微软雅黑" panose="020B0503020204020204" pitchFamily="34" charset="-122"/>
              </a:rPr>
              <a:t>iRadar</a:t>
            </a:r>
            <a:r>
              <a:rPr lang="en-US" altLang="zh-CN" sz="1400" b="1" dirty="0" smtClean="0">
                <a:latin typeface="微软雅黑" panose="020B0503020204020204" pitchFamily="34" charset="-122"/>
                <a:ea typeface="微软雅黑" panose="020B0503020204020204" pitchFamily="34" charset="-122"/>
              </a:rPr>
              <a:t>-CA</a:t>
            </a:r>
            <a:endParaRPr lang="en-US" altLang="zh-CN" sz="1400" b="1" dirty="0" smtClean="0">
              <a:latin typeface="微软雅黑" panose="020B0503020204020204" pitchFamily="34" charset="-122"/>
              <a:ea typeface="微软雅黑" panose="020B0503020204020204" pitchFamily="34" charset="-122"/>
            </a:endParaRPr>
          </a:p>
          <a:p>
            <a:pPr lvl="1"/>
            <a:r>
              <a:rPr lang="zh-CN" altLang="en-US" sz="1400" dirty="0" smtClean="0">
                <a:latin typeface="微软雅黑" panose="020B0503020204020204" pitchFamily="34" charset="-122"/>
                <a:ea typeface="微软雅黑" panose="020B0503020204020204" pitchFamily="34" charset="-122"/>
              </a:rPr>
              <a:t>可选组件，用于关联分析。</a:t>
            </a:r>
            <a:r>
              <a:rPr lang="zh-CN" altLang="zh-CN" sz="1400" dirty="0" smtClean="0">
                <a:latin typeface="微软雅黑" panose="020B0503020204020204" pitchFamily="34" charset="-122"/>
                <a:ea typeface="微软雅黑" panose="020B0503020204020204" pitchFamily="34" charset="-122"/>
              </a:rPr>
              <a:t>如果设置的关联规则</a:t>
            </a:r>
            <a:r>
              <a:rPr lang="zh-CN" altLang="en-US" sz="1400" dirty="0" smtClean="0">
                <a:latin typeface="微软雅黑" panose="020B0503020204020204" pitchFamily="34" charset="-122"/>
                <a:ea typeface="微软雅黑" panose="020B0503020204020204" pitchFamily="34" charset="-122"/>
              </a:rPr>
              <a:t>较多</a:t>
            </a:r>
            <a:r>
              <a:rPr lang="zh-CN" altLang="zh-CN" sz="1400" dirty="0" smtClean="0">
                <a:latin typeface="微软雅黑" panose="020B0503020204020204" pitchFamily="34" charset="-122"/>
                <a:ea typeface="微软雅黑" panose="020B0503020204020204" pitchFamily="34" charset="-122"/>
              </a:rPr>
              <a:t>，需配置</a:t>
            </a:r>
            <a:endParaRPr lang="en-US" altLang="zh-CN" sz="14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400" b="1" dirty="0" smtClean="0">
                <a:latin typeface="微软雅黑" panose="020B0503020204020204" pitchFamily="34" charset="-122"/>
                <a:ea typeface="微软雅黑" panose="020B0503020204020204" pitchFamily="34" charset="-122"/>
              </a:rPr>
              <a:t>Controller- </a:t>
            </a:r>
            <a:r>
              <a:rPr lang="en-US" altLang="zh-CN" sz="1400" b="1" dirty="0" err="1" smtClean="0">
                <a:latin typeface="微软雅黑" panose="020B0503020204020204" pitchFamily="34" charset="-122"/>
                <a:ea typeface="微软雅黑" panose="020B0503020204020204" pitchFamily="34" charset="-122"/>
              </a:rPr>
              <a:t>iRadar</a:t>
            </a:r>
            <a:r>
              <a:rPr lang="en-US" altLang="zh-CN" sz="1400" b="1" dirty="0" smtClean="0">
                <a:latin typeface="微软雅黑" panose="020B0503020204020204" pitchFamily="34" charset="-122"/>
                <a:ea typeface="微软雅黑" panose="020B0503020204020204" pitchFamily="34" charset="-122"/>
              </a:rPr>
              <a:t>-CM</a:t>
            </a:r>
            <a:endParaRPr lang="en-US" altLang="zh-CN" sz="1400" b="1" dirty="0" smtClean="0">
              <a:latin typeface="微软雅黑" panose="020B0503020204020204" pitchFamily="34" charset="-122"/>
              <a:ea typeface="微软雅黑" panose="020B0503020204020204" pitchFamily="34" charset="-122"/>
            </a:endParaRPr>
          </a:p>
          <a:p>
            <a:pPr lvl="1"/>
            <a:r>
              <a:rPr lang="zh-CN" altLang="en-US" sz="1400" dirty="0" smtClean="0">
                <a:latin typeface="微软雅黑" panose="020B0503020204020204" pitchFamily="34" charset="-122"/>
                <a:ea typeface="微软雅黑" panose="020B0503020204020204" pitchFamily="34" charset="-122"/>
              </a:rPr>
              <a:t>可选组件，用于日志采集。当用户需要监控的安全对象较多，需配置</a:t>
            </a:r>
            <a:endParaRPr lang="en-US" altLang="zh-CN" sz="1400" dirty="0" smtClean="0">
              <a:latin typeface="微软雅黑" panose="020B0503020204020204" pitchFamily="34" charset="-122"/>
              <a:ea typeface="微软雅黑" panose="020B0503020204020204" pitchFamily="34" charset="-122"/>
            </a:endParaRPr>
          </a:p>
        </p:txBody>
      </p:sp>
      <p:pic>
        <p:nvPicPr>
          <p:cNvPr id="30" name="Picture 10" descr="图片13"/>
          <p:cNvPicPr>
            <a:picLocks noChangeAspect="1" noChangeArrowheads="1"/>
          </p:cNvPicPr>
          <p:nvPr/>
        </p:nvPicPr>
        <p:blipFill>
          <a:blip r:embed="rId8" cstate="print"/>
          <a:srcRect/>
          <a:stretch>
            <a:fillRect/>
          </a:stretch>
        </p:blipFill>
        <p:spPr bwMode="auto">
          <a:xfrm>
            <a:off x="2726903" y="2664496"/>
            <a:ext cx="415245" cy="167313"/>
          </a:xfrm>
          <a:prstGeom prst="rect">
            <a:avLst/>
          </a:prstGeom>
          <a:noFill/>
          <a:ln w="9525">
            <a:noFill/>
            <a:miter lim="800000"/>
            <a:headEnd/>
            <a:tailEnd/>
          </a:ln>
        </p:spPr>
      </p:pic>
      <p:pic>
        <p:nvPicPr>
          <p:cNvPr id="31" name="Picture 460" descr="图片239"/>
          <p:cNvPicPr>
            <a:picLocks noChangeAspect="1" noChangeArrowheads="1"/>
          </p:cNvPicPr>
          <p:nvPr/>
        </p:nvPicPr>
        <p:blipFill>
          <a:blip r:embed="rId4" cstate="print"/>
          <a:srcRect/>
          <a:stretch>
            <a:fillRect/>
          </a:stretch>
        </p:blipFill>
        <p:spPr bwMode="auto">
          <a:xfrm>
            <a:off x="2129063" y="2431196"/>
            <a:ext cx="247756" cy="279971"/>
          </a:xfrm>
          <a:prstGeom prst="rect">
            <a:avLst/>
          </a:prstGeom>
          <a:noFill/>
          <a:ln w="9525">
            <a:noFill/>
            <a:miter lim="800000"/>
            <a:headEnd/>
            <a:tailEnd/>
          </a:ln>
        </p:spPr>
      </p:pic>
      <p:pic>
        <p:nvPicPr>
          <p:cNvPr id="33" name="Picture 10" descr="图片13"/>
          <p:cNvPicPr>
            <a:picLocks noChangeAspect="1" noChangeArrowheads="1"/>
          </p:cNvPicPr>
          <p:nvPr/>
        </p:nvPicPr>
        <p:blipFill>
          <a:blip r:embed="rId8" cstate="print"/>
          <a:srcRect/>
          <a:stretch>
            <a:fillRect/>
          </a:stretch>
        </p:blipFill>
        <p:spPr bwMode="auto">
          <a:xfrm>
            <a:off x="2690327" y="2274352"/>
            <a:ext cx="415245" cy="167313"/>
          </a:xfrm>
          <a:prstGeom prst="rect">
            <a:avLst/>
          </a:prstGeom>
          <a:noFill/>
          <a:ln w="9525">
            <a:noFill/>
            <a:miter lim="800000"/>
            <a:headEnd/>
            <a:tailEnd/>
          </a:ln>
        </p:spPr>
      </p:pic>
      <p:pic>
        <p:nvPicPr>
          <p:cNvPr id="34" name="Picture 10" descr="图片13"/>
          <p:cNvPicPr>
            <a:picLocks noChangeAspect="1" noChangeArrowheads="1"/>
          </p:cNvPicPr>
          <p:nvPr/>
        </p:nvPicPr>
        <p:blipFill>
          <a:blip r:embed="rId8" cstate="print"/>
          <a:srcRect/>
          <a:stretch>
            <a:fillRect/>
          </a:stretch>
        </p:blipFill>
        <p:spPr bwMode="auto">
          <a:xfrm>
            <a:off x="1397975" y="2262160"/>
            <a:ext cx="415245" cy="167313"/>
          </a:xfrm>
          <a:prstGeom prst="rect">
            <a:avLst/>
          </a:prstGeom>
          <a:noFill/>
          <a:ln w="9525">
            <a:noFill/>
            <a:miter lim="800000"/>
            <a:headEnd/>
            <a:tailEnd/>
          </a:ln>
        </p:spPr>
      </p:pic>
      <p:pic>
        <p:nvPicPr>
          <p:cNvPr id="36" name="Picture 10" descr="图片13"/>
          <p:cNvPicPr>
            <a:picLocks noChangeAspect="1" noChangeArrowheads="1"/>
          </p:cNvPicPr>
          <p:nvPr/>
        </p:nvPicPr>
        <p:blipFill>
          <a:blip r:embed="rId8" cstate="print"/>
          <a:srcRect/>
          <a:stretch>
            <a:fillRect/>
          </a:stretch>
        </p:blipFill>
        <p:spPr bwMode="auto">
          <a:xfrm>
            <a:off x="1385783" y="2652304"/>
            <a:ext cx="415245" cy="167313"/>
          </a:xfrm>
          <a:prstGeom prst="rect">
            <a:avLst/>
          </a:prstGeom>
          <a:noFill/>
          <a:ln w="9525">
            <a:noFill/>
            <a:miter lim="800000"/>
            <a:headEnd/>
            <a:tailEnd/>
          </a:ln>
        </p:spPr>
      </p:pic>
      <p:cxnSp>
        <p:nvCxnSpPr>
          <p:cNvPr id="40" name="肘形连接符 39"/>
          <p:cNvCxnSpPr>
            <a:stCxn id="31" idx="3"/>
            <a:endCxn id="33" idx="1"/>
          </p:cNvCxnSpPr>
          <p:nvPr/>
        </p:nvCxnSpPr>
        <p:spPr bwMode="auto">
          <a:xfrm flipV="1">
            <a:off x="2376819" y="2358009"/>
            <a:ext cx="313508" cy="213173"/>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3" name="肘形连接符 42"/>
          <p:cNvCxnSpPr>
            <a:stCxn id="31" idx="3"/>
            <a:endCxn id="30" idx="1"/>
          </p:cNvCxnSpPr>
          <p:nvPr/>
        </p:nvCxnSpPr>
        <p:spPr bwMode="auto">
          <a:xfrm>
            <a:off x="2376819" y="2571182"/>
            <a:ext cx="324000" cy="176971"/>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肘形连接符 44"/>
          <p:cNvCxnSpPr>
            <a:stCxn id="34" idx="3"/>
            <a:endCxn id="31" idx="1"/>
          </p:cNvCxnSpPr>
          <p:nvPr/>
        </p:nvCxnSpPr>
        <p:spPr bwMode="auto">
          <a:xfrm>
            <a:off x="1813220" y="2345817"/>
            <a:ext cx="315843" cy="225365"/>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肘形连接符 46"/>
          <p:cNvCxnSpPr>
            <a:stCxn id="36" idx="3"/>
            <a:endCxn id="31" idx="1"/>
          </p:cNvCxnSpPr>
          <p:nvPr/>
        </p:nvCxnSpPr>
        <p:spPr bwMode="auto">
          <a:xfrm flipV="1">
            <a:off x="1801028" y="2571182"/>
            <a:ext cx="328035" cy="164779"/>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1" name="矩形 50"/>
          <p:cNvSpPr/>
          <p:nvPr/>
        </p:nvSpPr>
        <p:spPr>
          <a:xfrm>
            <a:off x="503088" y="2106668"/>
            <a:ext cx="903961" cy="400110"/>
          </a:xfrm>
          <a:prstGeom prst="rect">
            <a:avLst/>
          </a:prstGeom>
          <a:noFill/>
        </p:spPr>
        <p:txBody>
          <a:bodyPr wrap="square" rtlCol="0">
            <a:spAutoFit/>
          </a:bodyPr>
          <a:lstStyle/>
          <a:p>
            <a:r>
              <a:rPr lang="en-US" altLang="zh-CN" sz="1000" b="1" dirty="0" err="1" smtClean="0">
                <a:latin typeface="微软雅黑" panose="020B0503020204020204" pitchFamily="34" charset="-122"/>
                <a:ea typeface="微软雅黑" panose="020B0503020204020204" pitchFamily="34" charset="-122"/>
              </a:rPr>
              <a:t>iRadar</a:t>
            </a:r>
            <a:r>
              <a:rPr lang="en-US" altLang="zh-CN" sz="1000" b="1" dirty="0" smtClean="0">
                <a:latin typeface="微软雅黑" panose="020B0503020204020204" pitchFamily="34" charset="-122"/>
                <a:ea typeface="微软雅黑" panose="020B0503020204020204" pitchFamily="34" charset="-122"/>
              </a:rPr>
              <a:t>-CA</a:t>
            </a:r>
            <a:r>
              <a:rPr lang="zh-CN" altLang="en-US" sz="1000" b="1" dirty="0" smtClean="0">
                <a:latin typeface="微软雅黑" panose="020B0503020204020204" pitchFamily="34" charset="-122"/>
                <a:ea typeface="微软雅黑" panose="020B0503020204020204" pitchFamily="34" charset="-122"/>
              </a:rPr>
              <a:t>（可选）</a:t>
            </a:r>
            <a:endParaRPr lang="zh-CN" altLang="en-US" sz="1000" b="1" dirty="0" smtClean="0">
              <a:latin typeface="微软雅黑" panose="020B0503020204020204" pitchFamily="34" charset="-122"/>
              <a:ea typeface="微软雅黑" panose="020B0503020204020204" pitchFamily="34" charset="-122"/>
            </a:endParaRPr>
          </a:p>
        </p:txBody>
      </p:sp>
      <p:sp>
        <p:nvSpPr>
          <p:cNvPr id="54" name="矩形 53"/>
          <p:cNvSpPr/>
          <p:nvPr/>
        </p:nvSpPr>
        <p:spPr>
          <a:xfrm>
            <a:off x="503088" y="2545580"/>
            <a:ext cx="903961" cy="400110"/>
          </a:xfrm>
          <a:prstGeom prst="rect">
            <a:avLst/>
          </a:prstGeom>
          <a:noFill/>
        </p:spPr>
        <p:txBody>
          <a:bodyPr wrap="square" rtlCol="0">
            <a:spAutoFit/>
          </a:bodyPr>
          <a:lstStyle/>
          <a:p>
            <a:r>
              <a:rPr lang="en-US" altLang="zh-CN" sz="1000" b="1" dirty="0" err="1" smtClean="0">
                <a:latin typeface="微软雅黑" panose="020B0503020204020204" pitchFamily="34" charset="-122"/>
                <a:ea typeface="微软雅黑" panose="020B0503020204020204" pitchFamily="34" charset="-122"/>
              </a:rPr>
              <a:t>iRadar</a:t>
            </a:r>
            <a:r>
              <a:rPr lang="en-US" altLang="zh-CN" sz="1000" b="1" dirty="0" smtClean="0">
                <a:latin typeface="微软雅黑" panose="020B0503020204020204" pitchFamily="34" charset="-122"/>
                <a:ea typeface="微软雅黑" panose="020B0503020204020204" pitchFamily="34" charset="-122"/>
              </a:rPr>
              <a:t>-CA</a:t>
            </a:r>
            <a:r>
              <a:rPr lang="zh-CN" altLang="en-US" sz="1000" b="1" dirty="0" smtClean="0">
                <a:latin typeface="微软雅黑" panose="020B0503020204020204" pitchFamily="34" charset="-122"/>
                <a:ea typeface="微软雅黑" panose="020B0503020204020204" pitchFamily="34" charset="-122"/>
              </a:rPr>
              <a:t>（可选）</a:t>
            </a:r>
            <a:endParaRPr lang="zh-CN" altLang="en-US" sz="1000" b="1" dirty="0" smtClean="0">
              <a:latin typeface="微软雅黑" panose="020B0503020204020204" pitchFamily="34" charset="-122"/>
              <a:ea typeface="微软雅黑" panose="020B0503020204020204" pitchFamily="34" charset="-122"/>
            </a:endParaRPr>
          </a:p>
        </p:txBody>
      </p:sp>
      <p:sp>
        <p:nvSpPr>
          <p:cNvPr id="55" name="矩形 54"/>
          <p:cNvSpPr/>
          <p:nvPr/>
        </p:nvSpPr>
        <p:spPr>
          <a:xfrm>
            <a:off x="3075600" y="2094476"/>
            <a:ext cx="903961" cy="400110"/>
          </a:xfrm>
          <a:prstGeom prst="rect">
            <a:avLst/>
          </a:prstGeom>
          <a:noFill/>
        </p:spPr>
        <p:txBody>
          <a:bodyPr wrap="square" rtlCol="0">
            <a:spAutoFit/>
          </a:bodyPr>
          <a:lstStyle/>
          <a:p>
            <a:r>
              <a:rPr lang="en-US" altLang="zh-CN" sz="1000" b="1" dirty="0" err="1" smtClean="0">
                <a:latin typeface="微软雅黑" panose="020B0503020204020204" pitchFamily="34" charset="-122"/>
                <a:ea typeface="微软雅黑" panose="020B0503020204020204" pitchFamily="34" charset="-122"/>
              </a:rPr>
              <a:t>iRadar</a:t>
            </a:r>
            <a:r>
              <a:rPr lang="en-US" altLang="zh-CN" sz="1000" b="1" dirty="0" smtClean="0">
                <a:latin typeface="微软雅黑" panose="020B0503020204020204" pitchFamily="34" charset="-122"/>
                <a:ea typeface="微软雅黑" panose="020B0503020204020204" pitchFamily="34" charset="-122"/>
              </a:rPr>
              <a:t>-CM</a:t>
            </a:r>
            <a:r>
              <a:rPr lang="zh-CN" altLang="en-US" sz="1000" b="1" dirty="0" smtClean="0">
                <a:latin typeface="微软雅黑" panose="020B0503020204020204" pitchFamily="34" charset="-122"/>
                <a:ea typeface="微软雅黑" panose="020B0503020204020204" pitchFamily="34" charset="-122"/>
              </a:rPr>
              <a:t>（可选）</a:t>
            </a:r>
            <a:endParaRPr lang="zh-CN" altLang="en-US" sz="1000" b="1" dirty="0" smtClean="0">
              <a:latin typeface="微软雅黑" panose="020B0503020204020204" pitchFamily="34" charset="-122"/>
              <a:ea typeface="微软雅黑" panose="020B0503020204020204" pitchFamily="34" charset="-122"/>
            </a:endParaRPr>
          </a:p>
        </p:txBody>
      </p:sp>
      <p:sp>
        <p:nvSpPr>
          <p:cNvPr id="56" name="矩形 55"/>
          <p:cNvSpPr/>
          <p:nvPr/>
        </p:nvSpPr>
        <p:spPr>
          <a:xfrm>
            <a:off x="3063408" y="2594348"/>
            <a:ext cx="903961" cy="400110"/>
          </a:xfrm>
          <a:prstGeom prst="rect">
            <a:avLst/>
          </a:prstGeom>
          <a:noFill/>
        </p:spPr>
        <p:txBody>
          <a:bodyPr wrap="square" rtlCol="0">
            <a:spAutoFit/>
          </a:bodyPr>
          <a:lstStyle/>
          <a:p>
            <a:r>
              <a:rPr lang="en-US" altLang="zh-CN" sz="1000" b="1" dirty="0" err="1" smtClean="0">
                <a:latin typeface="微软雅黑" panose="020B0503020204020204" pitchFamily="34" charset="-122"/>
                <a:ea typeface="微软雅黑" panose="020B0503020204020204" pitchFamily="34" charset="-122"/>
              </a:rPr>
              <a:t>iRadar</a:t>
            </a:r>
            <a:r>
              <a:rPr lang="en-US" altLang="zh-CN" sz="1000" b="1" dirty="0" smtClean="0">
                <a:latin typeface="微软雅黑" panose="020B0503020204020204" pitchFamily="34" charset="-122"/>
                <a:ea typeface="微软雅黑" panose="020B0503020204020204" pitchFamily="34" charset="-122"/>
              </a:rPr>
              <a:t>-CM</a:t>
            </a:r>
            <a:r>
              <a:rPr lang="zh-CN" altLang="en-US" sz="1000" b="1" dirty="0" smtClean="0">
                <a:latin typeface="微软雅黑" panose="020B0503020204020204" pitchFamily="34" charset="-122"/>
                <a:ea typeface="微软雅黑" panose="020B0503020204020204" pitchFamily="34" charset="-122"/>
              </a:rPr>
              <a:t>（可选）</a:t>
            </a:r>
            <a:endParaRPr lang="zh-CN" altLang="en-US" sz="1000" b="1" dirty="0" smtClean="0">
              <a:latin typeface="微软雅黑" panose="020B0503020204020204" pitchFamily="34" charset="-122"/>
              <a:ea typeface="微软雅黑" panose="020B0503020204020204" pitchFamily="34" charset="-122"/>
            </a:endParaRPr>
          </a:p>
        </p:txBody>
      </p:sp>
      <p:cxnSp>
        <p:nvCxnSpPr>
          <p:cNvPr id="58" name="直接连接符 57"/>
          <p:cNvCxnSpPr/>
          <p:nvPr/>
        </p:nvCxnSpPr>
        <p:spPr bwMode="auto">
          <a:xfrm>
            <a:off x="2890688" y="2389632"/>
            <a:ext cx="0" cy="324000"/>
          </a:xfrm>
          <a:prstGeom prst="line">
            <a:avLst/>
          </a:prstGeom>
          <a:noFill/>
          <a:ln w="38100">
            <a:solidFill>
              <a:schemeClr val="bg1">
                <a:lumMod val="50000"/>
              </a:schemeClr>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直接连接符 58"/>
          <p:cNvCxnSpPr/>
          <p:nvPr/>
        </p:nvCxnSpPr>
        <p:spPr bwMode="auto">
          <a:xfrm>
            <a:off x="1622720" y="2316480"/>
            <a:ext cx="0" cy="324000"/>
          </a:xfrm>
          <a:prstGeom prst="line">
            <a:avLst/>
          </a:prstGeom>
          <a:noFill/>
          <a:ln w="38100">
            <a:solidFill>
              <a:schemeClr val="bg1">
                <a:lumMod val="50000"/>
              </a:schemeClr>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60" name="Picture 10" descr="图片13"/>
          <p:cNvPicPr>
            <a:picLocks noChangeAspect="1" noChangeArrowheads="1"/>
          </p:cNvPicPr>
          <p:nvPr/>
        </p:nvPicPr>
        <p:blipFill>
          <a:blip r:embed="rId8" cstate="print"/>
          <a:srcRect/>
          <a:stretch>
            <a:fillRect/>
          </a:stretch>
        </p:blipFill>
        <p:spPr bwMode="auto">
          <a:xfrm>
            <a:off x="1440647" y="1548928"/>
            <a:ext cx="415245" cy="167313"/>
          </a:xfrm>
          <a:prstGeom prst="rect">
            <a:avLst/>
          </a:prstGeom>
          <a:noFill/>
          <a:ln w="9525">
            <a:noFill/>
            <a:miter lim="800000"/>
            <a:headEnd/>
            <a:tailEnd/>
          </a:ln>
        </p:spPr>
      </p:pic>
      <p:sp>
        <p:nvSpPr>
          <p:cNvPr id="61" name="TextBox 60"/>
          <p:cNvSpPr txBox="1"/>
          <p:nvPr/>
        </p:nvSpPr>
        <p:spPr>
          <a:xfrm>
            <a:off x="2128689" y="1153414"/>
            <a:ext cx="981455" cy="246221"/>
          </a:xfrm>
          <a:prstGeom prst="rect">
            <a:avLst/>
          </a:prstGeom>
          <a:noFill/>
        </p:spPr>
        <p:txBody>
          <a:bodyPr wrap="square" rtlCol="0">
            <a:spAutoFit/>
          </a:bodyPr>
          <a:lstStyle/>
          <a:p>
            <a:r>
              <a:rPr lang="en-US" altLang="zh-CN" sz="1000" b="1" dirty="0" err="1" smtClean="0">
                <a:latin typeface="微软雅黑" panose="020B0503020204020204" pitchFamily="34" charset="-122"/>
                <a:ea typeface="微软雅黑" panose="020B0503020204020204" pitchFamily="34" charset="-122"/>
              </a:rPr>
              <a:t>iRadar</a:t>
            </a:r>
            <a:r>
              <a:rPr lang="en-US" altLang="zh-CN" sz="1000" b="1" dirty="0" smtClean="0">
                <a:latin typeface="微软雅黑" panose="020B0503020204020204" pitchFamily="34" charset="-122"/>
                <a:ea typeface="微软雅黑" panose="020B0503020204020204" pitchFamily="34" charset="-122"/>
              </a:rPr>
              <a:t>-HA</a:t>
            </a:r>
            <a:r>
              <a:rPr lang="zh-CN" altLang="en-US" sz="1000" b="1" dirty="0" smtClean="0">
                <a:latin typeface="微软雅黑" panose="020B0503020204020204" pitchFamily="34" charset="-122"/>
                <a:ea typeface="微软雅黑" panose="020B0503020204020204" pitchFamily="34" charset="-122"/>
              </a:rPr>
              <a:t>主</a:t>
            </a:r>
            <a:endParaRPr lang="en-US" altLang="zh-CN" sz="1000" b="1" dirty="0" smtClean="0">
              <a:latin typeface="微软雅黑" panose="020B0503020204020204" pitchFamily="34" charset="-122"/>
              <a:ea typeface="微软雅黑" panose="020B0503020204020204" pitchFamily="34" charset="-122"/>
            </a:endParaRPr>
          </a:p>
        </p:txBody>
      </p:sp>
      <p:pic>
        <p:nvPicPr>
          <p:cNvPr id="62" name="Picture 10" descr="图片13"/>
          <p:cNvPicPr>
            <a:picLocks noChangeAspect="1" noChangeArrowheads="1"/>
          </p:cNvPicPr>
          <p:nvPr/>
        </p:nvPicPr>
        <p:blipFill>
          <a:blip r:embed="rId8" cstate="print"/>
          <a:srcRect/>
          <a:stretch>
            <a:fillRect/>
          </a:stretch>
        </p:blipFill>
        <p:spPr bwMode="auto">
          <a:xfrm>
            <a:off x="2458679" y="1542832"/>
            <a:ext cx="415245" cy="167313"/>
          </a:xfrm>
          <a:prstGeom prst="rect">
            <a:avLst/>
          </a:prstGeom>
          <a:noFill/>
          <a:ln w="9525">
            <a:noFill/>
            <a:miter lim="800000"/>
            <a:headEnd/>
            <a:tailEnd/>
          </a:ln>
        </p:spPr>
      </p:pic>
      <p:cxnSp>
        <p:nvCxnSpPr>
          <p:cNvPr id="64" name="肘形连接符 63"/>
          <p:cNvCxnSpPr>
            <a:stCxn id="60" idx="2"/>
            <a:endCxn id="31" idx="0"/>
          </p:cNvCxnSpPr>
          <p:nvPr/>
        </p:nvCxnSpPr>
        <p:spPr bwMode="auto">
          <a:xfrm rot="16200000" flipH="1">
            <a:off x="1593128" y="1771382"/>
            <a:ext cx="714955" cy="604671"/>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6" name="肘形连接符 65"/>
          <p:cNvCxnSpPr>
            <a:stCxn id="62" idx="2"/>
            <a:endCxn id="31" idx="0"/>
          </p:cNvCxnSpPr>
          <p:nvPr/>
        </p:nvCxnSpPr>
        <p:spPr bwMode="auto">
          <a:xfrm rot="5400000">
            <a:off x="2099097" y="1863990"/>
            <a:ext cx="721051" cy="413361"/>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49" name="Picture 10" descr="图片13"/>
          <p:cNvPicPr>
            <a:picLocks noChangeAspect="1" noChangeArrowheads="1"/>
          </p:cNvPicPr>
          <p:nvPr/>
        </p:nvPicPr>
        <p:blipFill>
          <a:blip r:embed="rId8" cstate="print"/>
          <a:srcRect/>
          <a:stretch>
            <a:fillRect/>
          </a:stretch>
        </p:blipFill>
        <p:spPr bwMode="auto">
          <a:xfrm>
            <a:off x="831047" y="1548928"/>
            <a:ext cx="415245" cy="167313"/>
          </a:xfrm>
          <a:prstGeom prst="rect">
            <a:avLst/>
          </a:prstGeom>
          <a:noFill/>
          <a:ln w="9525">
            <a:noFill/>
            <a:miter lim="800000"/>
            <a:headEnd/>
            <a:tailEnd/>
          </a:ln>
        </p:spPr>
      </p:pic>
      <p:cxnSp>
        <p:nvCxnSpPr>
          <p:cNvPr id="52" name="肘形连接符 51"/>
          <p:cNvCxnSpPr>
            <a:stCxn id="49" idx="2"/>
            <a:endCxn id="31" idx="0"/>
          </p:cNvCxnSpPr>
          <p:nvPr/>
        </p:nvCxnSpPr>
        <p:spPr bwMode="auto">
          <a:xfrm rot="16200000" flipH="1">
            <a:off x="1288328" y="1466582"/>
            <a:ext cx="714955" cy="1214271"/>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3" name="TextBox 52"/>
          <p:cNvSpPr txBox="1"/>
          <p:nvPr/>
        </p:nvSpPr>
        <p:spPr>
          <a:xfrm>
            <a:off x="1283376" y="1037590"/>
            <a:ext cx="1046479" cy="400110"/>
          </a:xfrm>
          <a:prstGeom prst="rect">
            <a:avLst/>
          </a:prstGeom>
          <a:noFill/>
        </p:spPr>
        <p:txBody>
          <a:bodyPr wrap="square" rtlCol="0">
            <a:spAutoFit/>
          </a:bodyPr>
          <a:lstStyle/>
          <a:p>
            <a:r>
              <a:rPr lang="en-US" altLang="zh-CN" sz="1000" b="1" dirty="0" smtClean="0">
                <a:latin typeface="微软雅黑" panose="020B0503020204020204" pitchFamily="34" charset="-122"/>
                <a:ea typeface="微软雅黑" panose="020B0503020204020204" pitchFamily="34" charset="-122"/>
              </a:rPr>
              <a:t>Security View-HA</a:t>
            </a:r>
            <a:r>
              <a:rPr lang="zh-CN" altLang="en-US" sz="1000" b="1" dirty="0" smtClean="0">
                <a:latin typeface="微软雅黑" panose="020B0503020204020204" pitchFamily="34" charset="-122"/>
                <a:ea typeface="微软雅黑" panose="020B0503020204020204" pitchFamily="34" charset="-122"/>
              </a:rPr>
              <a:t>备</a:t>
            </a:r>
            <a:endParaRPr lang="en-US" altLang="zh-CN" sz="1000" b="1" dirty="0" smtClean="0">
              <a:latin typeface="微软雅黑" panose="020B0503020204020204" pitchFamily="34" charset="-122"/>
              <a:ea typeface="微软雅黑" panose="020B0503020204020204" pitchFamily="34" charset="-122"/>
            </a:endParaRPr>
          </a:p>
        </p:txBody>
      </p:sp>
      <p:pic>
        <p:nvPicPr>
          <p:cNvPr id="63" name="Picture 10" descr="图片13"/>
          <p:cNvPicPr>
            <a:picLocks noChangeAspect="1" noChangeArrowheads="1"/>
          </p:cNvPicPr>
          <p:nvPr/>
        </p:nvPicPr>
        <p:blipFill>
          <a:blip r:embed="rId8" cstate="print"/>
          <a:srcRect/>
          <a:stretch>
            <a:fillRect/>
          </a:stretch>
        </p:blipFill>
        <p:spPr bwMode="auto">
          <a:xfrm>
            <a:off x="3190199" y="1542832"/>
            <a:ext cx="415245" cy="167313"/>
          </a:xfrm>
          <a:prstGeom prst="rect">
            <a:avLst/>
          </a:prstGeom>
          <a:noFill/>
          <a:ln w="9525">
            <a:noFill/>
            <a:miter lim="800000"/>
            <a:headEnd/>
            <a:tailEnd/>
          </a:ln>
        </p:spPr>
      </p:pic>
      <p:cxnSp>
        <p:nvCxnSpPr>
          <p:cNvPr id="67" name="肘形连接符 66"/>
          <p:cNvCxnSpPr>
            <a:stCxn id="63" idx="2"/>
            <a:endCxn id="31" idx="0"/>
          </p:cNvCxnSpPr>
          <p:nvPr/>
        </p:nvCxnSpPr>
        <p:spPr bwMode="auto">
          <a:xfrm rot="5400000">
            <a:off x="2464857" y="1498230"/>
            <a:ext cx="721051" cy="1144881"/>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8" name="TextBox 67"/>
          <p:cNvSpPr txBox="1"/>
          <p:nvPr/>
        </p:nvSpPr>
        <p:spPr>
          <a:xfrm>
            <a:off x="3006513" y="1141222"/>
            <a:ext cx="981455" cy="246221"/>
          </a:xfrm>
          <a:prstGeom prst="rect">
            <a:avLst/>
          </a:prstGeom>
          <a:noFill/>
        </p:spPr>
        <p:txBody>
          <a:bodyPr wrap="square" rtlCol="0">
            <a:spAutoFit/>
          </a:bodyPr>
          <a:lstStyle/>
          <a:p>
            <a:r>
              <a:rPr lang="en-US" altLang="zh-CN" sz="1000" b="1" dirty="0" err="1" smtClean="0">
                <a:latin typeface="微软雅黑" panose="020B0503020204020204" pitchFamily="34" charset="-122"/>
                <a:ea typeface="微软雅黑" panose="020B0503020204020204" pitchFamily="34" charset="-122"/>
              </a:rPr>
              <a:t>iRadar</a:t>
            </a:r>
            <a:r>
              <a:rPr lang="en-US" altLang="zh-CN" sz="1000" b="1" dirty="0" smtClean="0">
                <a:latin typeface="微软雅黑" panose="020B0503020204020204" pitchFamily="34" charset="-122"/>
                <a:ea typeface="微软雅黑" panose="020B0503020204020204" pitchFamily="34" charset="-122"/>
              </a:rPr>
              <a:t>-HA</a:t>
            </a:r>
            <a:r>
              <a:rPr lang="zh-CN" altLang="en-US" sz="1000" b="1" dirty="0" smtClean="0">
                <a:latin typeface="微软雅黑" panose="020B0503020204020204" pitchFamily="34" charset="-122"/>
                <a:ea typeface="微软雅黑" panose="020B0503020204020204" pitchFamily="34" charset="-122"/>
              </a:rPr>
              <a:t>备</a:t>
            </a:r>
            <a:endParaRPr lang="en-US" altLang="zh-CN" sz="1000" b="1" dirty="0" smtClean="0">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标题 1"/>
          <p:cNvSpPr txBox="1"/>
          <p:nvPr/>
        </p:nvSpPr>
        <p:spPr>
          <a:xfrm>
            <a:off x="580947" y="-5170"/>
            <a:ext cx="6515178"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部署方式</a:t>
            </a:r>
            <a:r>
              <a:rPr lang="en-US" altLang="zh-CN" sz="2400" b="1" kern="0" dirty="0" smtClean="0">
                <a:solidFill>
                  <a:srgbClr val="990000"/>
                </a:solidFill>
                <a:latin typeface="微软雅黑" panose="020B0503020204020204" pitchFamily="34" charset="-122"/>
                <a:ea typeface="微软雅黑" panose="020B0503020204020204" pitchFamily="34" charset="-122"/>
                <a:cs typeface="+mj-cs"/>
              </a:rPr>
              <a:t>——</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分级式部署</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92" name="TextBox 91"/>
          <p:cNvSpPr txBox="1"/>
          <p:nvPr/>
        </p:nvSpPr>
        <p:spPr>
          <a:xfrm>
            <a:off x="5247132" y="622300"/>
            <a:ext cx="3653028" cy="3847207"/>
          </a:xfrm>
          <a:prstGeom prst="rect">
            <a:avLst/>
          </a:prstGeom>
          <a:noFill/>
        </p:spPr>
        <p:txBody>
          <a:bodyPr wrap="square" rtlCol="0">
            <a:spAutoFit/>
          </a:bodyPr>
          <a:lstStyle/>
          <a:p>
            <a:r>
              <a:rPr lang="zh-CN" altLang="en-US" sz="1400" b="1" dirty="0" smtClean="0">
                <a:latin typeface="微软雅黑" panose="020B0503020204020204" pitchFamily="34" charset="-122"/>
                <a:ea typeface="微软雅黑" panose="020B0503020204020204" pitchFamily="34" charset="-122"/>
              </a:rPr>
              <a:t>适用场景</a:t>
            </a:r>
            <a:endParaRPr lang="en-US" altLang="zh-CN" sz="1400" b="1" dirty="0" smtClean="0">
              <a:latin typeface="微软雅黑" panose="020B0503020204020204" pitchFamily="34" charset="-122"/>
              <a:ea typeface="微软雅黑" panose="020B0503020204020204" pitchFamily="34" charset="-122"/>
            </a:endParaRPr>
          </a:p>
          <a:p>
            <a:pPr marL="176530" indent="-176530">
              <a:buFont typeface="Wingdings" panose="05000000000000000000" pitchFamily="2" charset="2"/>
              <a:buChar char="l"/>
            </a:pPr>
            <a:r>
              <a:rPr lang="zh-CN" altLang="en-US" sz="1200" dirty="0" smtClean="0">
                <a:latin typeface="微软雅黑" panose="020B0503020204020204" pitchFamily="34" charset="-122"/>
                <a:ea typeface="微软雅黑" panose="020B0503020204020204" pitchFamily="34" charset="-122"/>
              </a:rPr>
              <a:t>垂直行业，总部、大型分支、中小分支</a:t>
            </a:r>
            <a:endParaRPr lang="en-US" altLang="zh-CN" sz="1200" dirty="0" smtClean="0">
              <a:latin typeface="微软雅黑" panose="020B0503020204020204" pitchFamily="34" charset="-122"/>
              <a:ea typeface="微软雅黑" panose="020B0503020204020204" pitchFamily="34" charset="-122"/>
            </a:endParaRPr>
          </a:p>
          <a:p>
            <a:pPr marL="176530" indent="-176530">
              <a:buFont typeface="Wingdings" panose="05000000000000000000" pitchFamily="2" charset="2"/>
              <a:buChar char="l"/>
            </a:pPr>
            <a:r>
              <a:rPr lang="zh-CN" altLang="zh-CN" sz="1200" dirty="0" smtClean="0">
                <a:latin typeface="微软雅黑" panose="020B0503020204020204" pitchFamily="34" charset="-122"/>
                <a:ea typeface="微软雅黑" panose="020B0503020204020204" pitchFamily="34" charset="-122"/>
              </a:rPr>
              <a:t>全网处理能力要求</a:t>
            </a:r>
            <a:r>
              <a:rPr lang="zh-CN" altLang="en-US" sz="1200" dirty="0" smtClean="0">
                <a:latin typeface="微软雅黑" panose="020B0503020204020204" pitchFamily="34" charset="-122"/>
                <a:ea typeface="微软雅黑" panose="020B0503020204020204" pitchFamily="34" charset="-122"/>
              </a:rPr>
              <a:t>高</a:t>
            </a:r>
            <a:r>
              <a:rPr lang="zh-CN" altLang="zh-CN" sz="1200" dirty="0" smtClean="0">
                <a:latin typeface="微软雅黑" panose="020B0503020204020204" pitchFamily="34" charset="-122"/>
                <a:ea typeface="微软雅黑" panose="020B0503020204020204" pitchFamily="34" charset="-122"/>
              </a:rPr>
              <a:t>。</a:t>
            </a:r>
            <a:endParaRPr lang="zh-CN" altLang="zh-CN" sz="1200" dirty="0" smtClean="0">
              <a:latin typeface="微软雅黑" panose="020B0503020204020204" pitchFamily="34" charset="-122"/>
              <a:ea typeface="微软雅黑" panose="020B0503020204020204" pitchFamily="34" charset="-122"/>
            </a:endParaRPr>
          </a:p>
          <a:p>
            <a:pPr marL="176530" indent="-176530">
              <a:buFont typeface="Wingdings" panose="05000000000000000000" pitchFamily="2" charset="2"/>
              <a:buChar char="l"/>
            </a:pPr>
            <a:r>
              <a:rPr lang="zh-CN" altLang="zh-CN" sz="1200" dirty="0" smtClean="0">
                <a:latin typeface="微软雅黑" panose="020B0503020204020204" pitchFamily="34" charset="-122"/>
                <a:ea typeface="微软雅黑" panose="020B0503020204020204" pitchFamily="34" charset="-122"/>
              </a:rPr>
              <a:t>分支机构负责</a:t>
            </a:r>
            <a:r>
              <a:rPr lang="zh-CN" altLang="en-US" sz="1200" dirty="0" smtClean="0">
                <a:latin typeface="微软雅黑" panose="020B0503020204020204" pitchFamily="34" charset="-122"/>
                <a:ea typeface="微软雅黑" panose="020B0503020204020204" pitchFamily="34" charset="-122"/>
              </a:rPr>
              <a:t>本分支安全事件分析，将分析结果上报给上级分支的采集设备</a:t>
            </a:r>
            <a:endParaRPr lang="en-US" altLang="zh-CN" sz="1200" dirty="0" smtClean="0">
              <a:latin typeface="微软雅黑" panose="020B0503020204020204" pitchFamily="34" charset="-122"/>
              <a:ea typeface="微软雅黑" panose="020B0503020204020204" pitchFamily="34" charset="-122"/>
            </a:endParaRPr>
          </a:p>
          <a:p>
            <a:pPr>
              <a:buFont typeface="Arial" panose="020B0604020202020204" pitchFamily="34" charset="0"/>
              <a:buChar char="•"/>
            </a:pPr>
            <a:endParaRPr lang="en-US" altLang="zh-CN" sz="1200" dirty="0" smtClean="0">
              <a:latin typeface="微软雅黑" panose="020B0503020204020204" pitchFamily="34" charset="-122"/>
              <a:ea typeface="微软雅黑" panose="020B0503020204020204" pitchFamily="34" charset="-122"/>
            </a:endParaRPr>
          </a:p>
          <a:p>
            <a:r>
              <a:rPr lang="zh-CN" altLang="en-US" sz="1400" b="1" dirty="0" smtClean="0">
                <a:latin typeface="微软雅黑" panose="020B0503020204020204" pitchFamily="34" charset="-122"/>
                <a:ea typeface="微软雅黑" panose="020B0503020204020204" pitchFamily="34" charset="-122"/>
              </a:rPr>
              <a:t>场景组件</a:t>
            </a:r>
            <a:endParaRPr lang="en-US" altLang="zh-CN" sz="1400" b="1"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200" b="1" dirty="0" smtClean="0">
                <a:latin typeface="微软雅黑" panose="020B0503020204020204" pitchFamily="34" charset="-122"/>
                <a:ea typeface="微软雅黑" panose="020B0503020204020204" pitchFamily="34" charset="-122"/>
              </a:rPr>
              <a:t>Controller- Security View</a:t>
            </a:r>
            <a:endParaRPr lang="en-US" altLang="zh-CN" sz="1200" b="1" dirty="0" smtClean="0">
              <a:latin typeface="微软雅黑" panose="020B0503020204020204" pitchFamily="34" charset="-122"/>
              <a:ea typeface="微软雅黑" panose="020B0503020204020204" pitchFamily="34" charset="-122"/>
            </a:endParaRPr>
          </a:p>
          <a:p>
            <a:pPr lvl="1"/>
            <a:r>
              <a:rPr lang="zh-CN" altLang="en-US" sz="1200" dirty="0" smtClean="0">
                <a:latin typeface="微软雅黑" panose="020B0503020204020204" pitchFamily="34" charset="-122"/>
                <a:ea typeface="微软雅黑" panose="020B0503020204020204" pitchFamily="34" charset="-122"/>
              </a:rPr>
              <a:t>服务器上安装了用于安全态势管理的</a:t>
            </a:r>
            <a:r>
              <a:rPr lang="en-US" altLang="zh-CN" sz="1200" dirty="0" smtClean="0">
                <a:latin typeface="微软雅黑" panose="020B0503020204020204" pitchFamily="34" charset="-122"/>
                <a:ea typeface="微软雅黑" panose="020B0503020204020204" pitchFamily="34" charset="-122"/>
              </a:rPr>
              <a:t>Security View</a:t>
            </a:r>
            <a:r>
              <a:rPr lang="zh-CN" altLang="en-US" sz="1200" dirty="0" smtClean="0">
                <a:latin typeface="微软雅黑" panose="020B0503020204020204" pitchFamily="34" charset="-122"/>
                <a:ea typeface="微软雅黑" panose="020B0503020204020204" pitchFamily="34" charset="-122"/>
              </a:rPr>
              <a:t>系统，部署在总部，负责对全网安全态势进行管理</a:t>
            </a:r>
            <a:endParaRPr lang="en-US" altLang="zh-CN" sz="12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200" b="1" dirty="0" smtClean="0">
                <a:latin typeface="微软雅黑" panose="020B0503020204020204" pitchFamily="34" charset="-122"/>
                <a:ea typeface="微软雅黑" panose="020B0503020204020204" pitchFamily="34" charset="-122"/>
              </a:rPr>
              <a:t>Controller- </a:t>
            </a:r>
            <a:r>
              <a:rPr lang="en-US" altLang="zh-CN" sz="1200" b="1" dirty="0" err="1" smtClean="0">
                <a:latin typeface="微软雅黑" panose="020B0503020204020204" pitchFamily="34" charset="-122"/>
                <a:ea typeface="微软雅黑" panose="020B0503020204020204" pitchFamily="34" charset="-122"/>
              </a:rPr>
              <a:t>iRadar</a:t>
            </a:r>
            <a:endParaRPr lang="en-US" altLang="zh-CN" sz="1200" b="1" dirty="0" smtClean="0">
              <a:latin typeface="微软雅黑" panose="020B0503020204020204" pitchFamily="34" charset="-122"/>
              <a:ea typeface="微软雅黑" panose="020B0503020204020204" pitchFamily="34" charset="-122"/>
            </a:endParaRPr>
          </a:p>
          <a:p>
            <a:pPr lvl="1"/>
            <a:r>
              <a:rPr lang="zh-CN" altLang="en-US" sz="1200" dirty="0" smtClean="0">
                <a:latin typeface="微软雅黑" panose="020B0503020204020204" pitchFamily="34" charset="-122"/>
                <a:ea typeface="微软雅黑" panose="020B0503020204020204" pitchFamily="34" charset="-122"/>
              </a:rPr>
              <a:t>服务器上安装了用于日志采集、关联分析的</a:t>
            </a:r>
            <a:r>
              <a:rPr lang="en-US" altLang="zh-CN" sz="1200" dirty="0" err="1" smtClean="0">
                <a:latin typeface="微软雅黑" panose="020B0503020204020204" pitchFamily="34" charset="-122"/>
                <a:ea typeface="微软雅黑" panose="020B0503020204020204" pitchFamily="34" charset="-122"/>
              </a:rPr>
              <a:t>iRadar</a:t>
            </a:r>
            <a:r>
              <a:rPr lang="en-US" altLang="zh-CN" sz="1200" dirty="0" smtClean="0">
                <a:latin typeface="微软雅黑" panose="020B0503020204020204" pitchFamily="34" charset="-122"/>
                <a:ea typeface="微软雅黑" panose="020B0503020204020204" pitchFamily="34" charset="-122"/>
              </a:rPr>
              <a:t> </a:t>
            </a:r>
            <a:r>
              <a:rPr lang="zh-CN" altLang="en-US" sz="1200" dirty="0" smtClean="0">
                <a:latin typeface="微软雅黑" panose="020B0503020204020204" pitchFamily="34" charset="-122"/>
                <a:ea typeface="微软雅黑" panose="020B0503020204020204" pitchFamily="34" charset="-122"/>
              </a:rPr>
              <a:t>系统</a:t>
            </a:r>
            <a:endParaRPr lang="en-US" altLang="zh-CN" sz="12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200" b="1" dirty="0" smtClean="0">
                <a:latin typeface="微软雅黑" panose="020B0503020204020204" pitchFamily="34" charset="-122"/>
                <a:ea typeface="微软雅黑" panose="020B0503020204020204" pitchFamily="34" charset="-122"/>
              </a:rPr>
              <a:t>Controller- </a:t>
            </a:r>
            <a:r>
              <a:rPr lang="en-US" altLang="zh-CN" sz="1200" b="1" dirty="0" err="1" smtClean="0">
                <a:latin typeface="微软雅黑" panose="020B0503020204020204" pitchFamily="34" charset="-122"/>
                <a:ea typeface="微软雅黑" panose="020B0503020204020204" pitchFamily="34" charset="-122"/>
              </a:rPr>
              <a:t>iRadar</a:t>
            </a:r>
            <a:r>
              <a:rPr lang="en-US" altLang="zh-CN" sz="1200" b="1" dirty="0" smtClean="0">
                <a:latin typeface="微软雅黑" panose="020B0503020204020204" pitchFamily="34" charset="-122"/>
                <a:ea typeface="微软雅黑" panose="020B0503020204020204" pitchFamily="34" charset="-122"/>
              </a:rPr>
              <a:t>-CA</a:t>
            </a:r>
            <a:endParaRPr lang="en-US" altLang="zh-CN" sz="1200" b="1" dirty="0" smtClean="0">
              <a:latin typeface="微软雅黑" panose="020B0503020204020204" pitchFamily="34" charset="-122"/>
              <a:ea typeface="微软雅黑" panose="020B0503020204020204" pitchFamily="34" charset="-122"/>
            </a:endParaRPr>
          </a:p>
          <a:p>
            <a:pPr lvl="1"/>
            <a:r>
              <a:rPr lang="zh-CN" altLang="en-US" sz="1200" dirty="0" smtClean="0">
                <a:latin typeface="微软雅黑" panose="020B0503020204020204" pitchFamily="34" charset="-122"/>
                <a:ea typeface="微软雅黑" panose="020B0503020204020204" pitchFamily="34" charset="-122"/>
              </a:rPr>
              <a:t>可选组件，用于关联分析。</a:t>
            </a:r>
            <a:r>
              <a:rPr lang="zh-CN" altLang="zh-CN" sz="1200" dirty="0" smtClean="0">
                <a:latin typeface="微软雅黑" panose="020B0503020204020204" pitchFamily="34" charset="-122"/>
                <a:ea typeface="微软雅黑" panose="020B0503020204020204" pitchFamily="34" charset="-122"/>
              </a:rPr>
              <a:t>如果设置的关联规则</a:t>
            </a:r>
            <a:r>
              <a:rPr lang="zh-CN" altLang="en-US" sz="1200" dirty="0" smtClean="0">
                <a:latin typeface="微软雅黑" panose="020B0503020204020204" pitchFamily="34" charset="-122"/>
                <a:ea typeface="微软雅黑" panose="020B0503020204020204" pitchFamily="34" charset="-122"/>
              </a:rPr>
              <a:t>较多</a:t>
            </a:r>
            <a:r>
              <a:rPr lang="zh-CN" altLang="zh-CN" sz="1200" dirty="0" smtClean="0">
                <a:latin typeface="微软雅黑" panose="020B0503020204020204" pitchFamily="34" charset="-122"/>
                <a:ea typeface="微软雅黑" panose="020B0503020204020204" pitchFamily="34" charset="-122"/>
              </a:rPr>
              <a:t>，需配置</a:t>
            </a:r>
            <a:endParaRPr lang="en-US" altLang="zh-CN" sz="1200" dirty="0" smtClean="0">
              <a:latin typeface="微软雅黑" panose="020B0503020204020204" pitchFamily="34" charset="-122"/>
              <a:ea typeface="微软雅黑" panose="020B0503020204020204" pitchFamily="34" charset="-122"/>
            </a:endParaRPr>
          </a:p>
          <a:p>
            <a:pPr>
              <a:buFont typeface="Wingdings" panose="05000000000000000000" pitchFamily="2" charset="2"/>
              <a:buChar char="l"/>
            </a:pPr>
            <a:r>
              <a:rPr lang="en-US" altLang="zh-CN" sz="1200" b="1" dirty="0" smtClean="0">
                <a:latin typeface="微软雅黑" panose="020B0503020204020204" pitchFamily="34" charset="-122"/>
                <a:ea typeface="微软雅黑" panose="020B0503020204020204" pitchFamily="34" charset="-122"/>
              </a:rPr>
              <a:t>Controller- </a:t>
            </a:r>
            <a:r>
              <a:rPr lang="en-US" altLang="zh-CN" sz="1200" b="1" dirty="0" err="1" smtClean="0">
                <a:latin typeface="微软雅黑" panose="020B0503020204020204" pitchFamily="34" charset="-122"/>
                <a:ea typeface="微软雅黑" panose="020B0503020204020204" pitchFamily="34" charset="-122"/>
              </a:rPr>
              <a:t>iRadar</a:t>
            </a:r>
            <a:r>
              <a:rPr lang="en-US" altLang="zh-CN" sz="1200" b="1" dirty="0" smtClean="0">
                <a:latin typeface="微软雅黑" panose="020B0503020204020204" pitchFamily="34" charset="-122"/>
                <a:ea typeface="微软雅黑" panose="020B0503020204020204" pitchFamily="34" charset="-122"/>
              </a:rPr>
              <a:t>-CM</a:t>
            </a:r>
            <a:endParaRPr lang="en-US" altLang="zh-CN" sz="1200" b="1" dirty="0" smtClean="0">
              <a:latin typeface="微软雅黑" panose="020B0503020204020204" pitchFamily="34" charset="-122"/>
              <a:ea typeface="微软雅黑" panose="020B0503020204020204" pitchFamily="34" charset="-122"/>
            </a:endParaRPr>
          </a:p>
          <a:p>
            <a:pPr lvl="1"/>
            <a:r>
              <a:rPr lang="zh-CN" altLang="en-US" sz="1200" dirty="0" smtClean="0">
                <a:latin typeface="微软雅黑" panose="020B0503020204020204" pitchFamily="34" charset="-122"/>
                <a:ea typeface="微软雅黑" panose="020B0503020204020204" pitchFamily="34" charset="-122"/>
              </a:rPr>
              <a:t>可选组件，用于日志采集。当用户需要监控的安全对象较多，需配置</a:t>
            </a:r>
            <a:endParaRPr lang="en-US" altLang="zh-CN" sz="1200" dirty="0" smtClean="0">
              <a:latin typeface="微软雅黑" panose="020B0503020204020204" pitchFamily="34" charset="-122"/>
              <a:ea typeface="微软雅黑" panose="020B0503020204020204" pitchFamily="34" charset="-122"/>
            </a:endParaRPr>
          </a:p>
        </p:txBody>
      </p:sp>
      <p:sp>
        <p:nvSpPr>
          <p:cNvPr id="57" name="矩形 56"/>
          <p:cNvSpPr/>
          <p:nvPr/>
        </p:nvSpPr>
        <p:spPr bwMode="auto">
          <a:xfrm>
            <a:off x="341694" y="400834"/>
            <a:ext cx="4949634" cy="3914902"/>
          </a:xfrm>
          <a:prstGeom prst="rect">
            <a:avLst/>
          </a:prstGeom>
          <a:solidFill>
            <a:schemeClr val="bg1">
              <a:lumMod val="85000"/>
            </a:schemeClr>
          </a:solid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grpSp>
        <p:nvGrpSpPr>
          <p:cNvPr id="2" name="组合 33"/>
          <p:cNvGrpSpPr/>
          <p:nvPr/>
        </p:nvGrpSpPr>
        <p:grpSpPr>
          <a:xfrm>
            <a:off x="677967" y="3354675"/>
            <a:ext cx="543098" cy="582858"/>
            <a:chOff x="539826" y="3812641"/>
            <a:chExt cx="1126779" cy="915293"/>
          </a:xfrm>
        </p:grpSpPr>
        <p:pic>
          <p:nvPicPr>
            <p:cNvPr id="69" name="Picture 3164" descr="图片284"/>
            <p:cNvPicPr>
              <a:picLocks noChangeAspect="1" noChangeArrowheads="1"/>
            </p:cNvPicPr>
            <p:nvPr/>
          </p:nvPicPr>
          <p:blipFill>
            <a:blip r:embed="rId1" cstate="print"/>
            <a:srcRect/>
            <a:stretch>
              <a:fillRect/>
            </a:stretch>
          </p:blipFill>
          <p:spPr bwMode="auto">
            <a:xfrm>
              <a:off x="901242" y="3812641"/>
              <a:ext cx="336750" cy="360000"/>
            </a:xfrm>
            <a:prstGeom prst="rect">
              <a:avLst/>
            </a:prstGeom>
            <a:noFill/>
            <a:ln w="9525">
              <a:noFill/>
              <a:miter lim="800000"/>
              <a:headEnd/>
              <a:tailEnd/>
            </a:ln>
          </p:spPr>
        </p:pic>
        <p:pic>
          <p:nvPicPr>
            <p:cNvPr id="70" name="Picture 465" descr="图片156"/>
            <p:cNvPicPr>
              <a:picLocks noChangeAspect="1" noChangeArrowheads="1"/>
            </p:cNvPicPr>
            <p:nvPr/>
          </p:nvPicPr>
          <p:blipFill>
            <a:blip r:embed="rId2" cstate="print"/>
            <a:srcRect/>
            <a:stretch>
              <a:fillRect/>
            </a:stretch>
          </p:blipFill>
          <p:spPr bwMode="auto">
            <a:xfrm>
              <a:off x="647854" y="3944843"/>
              <a:ext cx="348197" cy="360000"/>
            </a:xfrm>
            <a:prstGeom prst="rect">
              <a:avLst/>
            </a:prstGeom>
            <a:noFill/>
            <a:ln w="9525">
              <a:noFill/>
              <a:miter lim="800000"/>
              <a:headEnd/>
              <a:tailEnd/>
            </a:ln>
          </p:spPr>
        </p:pic>
        <p:sp>
          <p:nvSpPr>
            <p:cNvPr id="71" name="TextBox 5"/>
            <p:cNvSpPr txBox="1"/>
            <p:nvPr/>
          </p:nvSpPr>
          <p:spPr>
            <a:xfrm>
              <a:off x="539826" y="4422993"/>
              <a:ext cx="1126779" cy="304941"/>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安全设备</a:t>
              </a:r>
              <a:endParaRPr lang="zh-CN" altLang="en-US" sz="900" dirty="0">
                <a:latin typeface="微软雅黑" panose="020B0503020204020204" pitchFamily="34" charset="-122"/>
                <a:ea typeface="微软雅黑" panose="020B0503020204020204" pitchFamily="34" charset="-122"/>
              </a:endParaRPr>
            </a:p>
          </p:txBody>
        </p:sp>
      </p:grpSp>
      <p:grpSp>
        <p:nvGrpSpPr>
          <p:cNvPr id="3" name="组合 6"/>
          <p:cNvGrpSpPr/>
          <p:nvPr/>
        </p:nvGrpSpPr>
        <p:grpSpPr>
          <a:xfrm>
            <a:off x="1066141" y="3380718"/>
            <a:ext cx="537376" cy="542990"/>
            <a:chOff x="2159306" y="3845692"/>
            <a:chExt cx="1013552" cy="810506"/>
          </a:xfrm>
        </p:grpSpPr>
        <p:pic>
          <p:nvPicPr>
            <p:cNvPr id="73" name="Picture 1239" descr="图片195"/>
            <p:cNvPicPr>
              <a:picLocks noChangeAspect="1" noChangeArrowheads="1"/>
            </p:cNvPicPr>
            <p:nvPr/>
          </p:nvPicPr>
          <p:blipFill>
            <a:blip r:embed="rId3" cstate="print"/>
            <a:srcRect/>
            <a:stretch>
              <a:fillRect/>
            </a:stretch>
          </p:blipFill>
          <p:spPr bwMode="auto">
            <a:xfrm>
              <a:off x="2450412" y="3845692"/>
              <a:ext cx="380083" cy="360000"/>
            </a:xfrm>
            <a:prstGeom prst="rect">
              <a:avLst/>
            </a:prstGeom>
            <a:noFill/>
            <a:ln w="9525">
              <a:noFill/>
              <a:miter lim="800000"/>
              <a:headEnd/>
              <a:tailEnd/>
            </a:ln>
          </p:spPr>
        </p:pic>
        <p:pic>
          <p:nvPicPr>
            <p:cNvPr id="74" name="Picture 460" descr="图片239"/>
            <p:cNvPicPr>
              <a:picLocks noChangeAspect="1" noChangeArrowheads="1"/>
            </p:cNvPicPr>
            <p:nvPr/>
          </p:nvPicPr>
          <p:blipFill>
            <a:blip r:embed="rId4" cstate="print"/>
            <a:srcRect/>
            <a:stretch>
              <a:fillRect/>
            </a:stretch>
          </p:blipFill>
          <p:spPr bwMode="auto">
            <a:xfrm>
              <a:off x="2248533" y="3963299"/>
              <a:ext cx="346897" cy="360000"/>
            </a:xfrm>
            <a:prstGeom prst="rect">
              <a:avLst/>
            </a:prstGeom>
            <a:noFill/>
            <a:ln w="9525">
              <a:noFill/>
              <a:miter lim="800000"/>
              <a:headEnd/>
              <a:tailEnd/>
            </a:ln>
          </p:spPr>
        </p:pic>
        <p:sp>
          <p:nvSpPr>
            <p:cNvPr id="75" name="TextBox 74"/>
            <p:cNvSpPr txBox="1"/>
            <p:nvPr/>
          </p:nvSpPr>
          <p:spPr>
            <a:xfrm>
              <a:off x="2159306" y="4384714"/>
              <a:ext cx="1013552" cy="271484"/>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网络设备</a:t>
              </a:r>
              <a:endParaRPr lang="zh-CN" altLang="en-US" sz="900" dirty="0">
                <a:latin typeface="微软雅黑" panose="020B0503020204020204" pitchFamily="34" charset="-122"/>
                <a:ea typeface="微软雅黑" panose="020B0503020204020204" pitchFamily="34" charset="-122"/>
              </a:endParaRPr>
            </a:p>
          </p:txBody>
        </p:sp>
      </p:grpSp>
      <p:grpSp>
        <p:nvGrpSpPr>
          <p:cNvPr id="4" name="组合 10"/>
          <p:cNvGrpSpPr/>
          <p:nvPr/>
        </p:nvGrpSpPr>
        <p:grpSpPr>
          <a:xfrm>
            <a:off x="1440403" y="3418490"/>
            <a:ext cx="561802" cy="504066"/>
            <a:chOff x="3038813" y="3893622"/>
            <a:chExt cx="1013552" cy="708186"/>
          </a:xfrm>
        </p:grpSpPr>
        <p:pic>
          <p:nvPicPr>
            <p:cNvPr id="77" name="Picture 455" descr="图片146"/>
            <p:cNvPicPr>
              <a:picLocks noChangeAspect="1" noChangeArrowheads="1"/>
            </p:cNvPicPr>
            <p:nvPr/>
          </p:nvPicPr>
          <p:blipFill>
            <a:blip r:embed="rId5" cstate="print"/>
            <a:srcRect/>
            <a:stretch>
              <a:fillRect/>
            </a:stretch>
          </p:blipFill>
          <p:spPr bwMode="auto">
            <a:xfrm>
              <a:off x="3367885" y="3893622"/>
              <a:ext cx="267749" cy="432000"/>
            </a:xfrm>
            <a:prstGeom prst="rect">
              <a:avLst/>
            </a:prstGeom>
            <a:noFill/>
            <a:ln w="9525">
              <a:noFill/>
              <a:miter lim="800000"/>
              <a:headEnd/>
              <a:tailEnd/>
            </a:ln>
          </p:spPr>
        </p:pic>
        <p:sp>
          <p:nvSpPr>
            <p:cNvPr id="78" name="TextBox 77"/>
            <p:cNvSpPr txBox="1"/>
            <p:nvPr/>
          </p:nvSpPr>
          <p:spPr>
            <a:xfrm>
              <a:off x="3038813" y="4346280"/>
              <a:ext cx="1013552" cy="255528"/>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策略中心</a:t>
              </a:r>
              <a:endParaRPr lang="zh-CN" altLang="en-US" sz="900" dirty="0">
                <a:latin typeface="微软雅黑" panose="020B0503020204020204" pitchFamily="34" charset="-122"/>
                <a:ea typeface="微软雅黑" panose="020B0503020204020204" pitchFamily="34" charset="-122"/>
              </a:endParaRPr>
            </a:p>
          </p:txBody>
        </p:sp>
      </p:grpSp>
      <p:pic>
        <p:nvPicPr>
          <p:cNvPr id="79" name="Picture 229" descr="图片769"/>
          <p:cNvPicPr>
            <a:picLocks noChangeAspect="1" noChangeArrowheads="1"/>
          </p:cNvPicPr>
          <p:nvPr/>
        </p:nvPicPr>
        <p:blipFill>
          <a:blip r:embed="rId6" cstate="print"/>
          <a:srcRect/>
          <a:stretch>
            <a:fillRect/>
          </a:stretch>
        </p:blipFill>
        <p:spPr bwMode="auto">
          <a:xfrm>
            <a:off x="1364611" y="2637338"/>
            <a:ext cx="376225" cy="255286"/>
          </a:xfrm>
          <a:prstGeom prst="rect">
            <a:avLst/>
          </a:prstGeom>
          <a:noFill/>
          <a:ln w="9525">
            <a:noFill/>
            <a:miter lim="800000"/>
            <a:headEnd/>
            <a:tailEnd/>
          </a:ln>
        </p:spPr>
      </p:pic>
      <p:grpSp>
        <p:nvGrpSpPr>
          <p:cNvPr id="5" name="组合 15"/>
          <p:cNvGrpSpPr/>
          <p:nvPr/>
        </p:nvGrpSpPr>
        <p:grpSpPr>
          <a:xfrm>
            <a:off x="1880177" y="3392449"/>
            <a:ext cx="610654" cy="533678"/>
            <a:chOff x="4006458" y="3541081"/>
            <a:chExt cx="1094348" cy="888754"/>
          </a:xfrm>
        </p:grpSpPr>
        <p:sp>
          <p:nvSpPr>
            <p:cNvPr id="82" name="TextBox 16"/>
            <p:cNvSpPr txBox="1"/>
            <p:nvPr/>
          </p:nvSpPr>
          <p:spPr>
            <a:xfrm>
              <a:off x="4006458" y="4126947"/>
              <a:ext cx="1094348" cy="302888"/>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第三方系统</a:t>
              </a:r>
              <a:endParaRPr lang="zh-CN" altLang="en-US" sz="900" dirty="0">
                <a:latin typeface="微软雅黑" panose="020B0503020204020204" pitchFamily="34" charset="-122"/>
                <a:ea typeface="微软雅黑" panose="020B0503020204020204" pitchFamily="34" charset="-122"/>
              </a:endParaRPr>
            </a:p>
          </p:txBody>
        </p:sp>
        <p:pic>
          <p:nvPicPr>
            <p:cNvPr id="83" name="Picture 1086" descr="图片200"/>
            <p:cNvPicPr>
              <a:picLocks noChangeAspect="1" noChangeArrowheads="1"/>
            </p:cNvPicPr>
            <p:nvPr/>
          </p:nvPicPr>
          <p:blipFill>
            <a:blip r:embed="rId7" cstate="print"/>
            <a:srcRect/>
            <a:stretch>
              <a:fillRect/>
            </a:stretch>
          </p:blipFill>
          <p:spPr bwMode="auto">
            <a:xfrm>
              <a:off x="4091657" y="3541081"/>
              <a:ext cx="894254" cy="468000"/>
            </a:xfrm>
            <a:prstGeom prst="rect">
              <a:avLst/>
            </a:prstGeom>
            <a:noFill/>
            <a:ln w="9525">
              <a:noFill/>
              <a:miter lim="800000"/>
              <a:headEnd/>
              <a:tailEnd/>
            </a:ln>
          </p:spPr>
        </p:pic>
      </p:grpSp>
      <p:cxnSp>
        <p:nvCxnSpPr>
          <p:cNvPr id="86" name="形状 20"/>
          <p:cNvCxnSpPr>
            <a:stCxn id="79" idx="2"/>
            <a:endCxn id="73" idx="0"/>
          </p:cNvCxnSpPr>
          <p:nvPr/>
        </p:nvCxnSpPr>
        <p:spPr bwMode="auto">
          <a:xfrm rot="5400000">
            <a:off x="1202983" y="3010883"/>
            <a:ext cx="468000" cy="231482"/>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形状 21"/>
          <p:cNvCxnSpPr>
            <a:stCxn id="79" idx="2"/>
            <a:endCxn id="69" idx="0"/>
          </p:cNvCxnSpPr>
          <p:nvPr/>
        </p:nvCxnSpPr>
        <p:spPr bwMode="auto">
          <a:xfrm rot="5400000">
            <a:off x="1011998" y="2813948"/>
            <a:ext cx="462051" cy="619402"/>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形状 22"/>
          <p:cNvCxnSpPr>
            <a:stCxn id="79" idx="2"/>
            <a:endCxn id="77" idx="0"/>
          </p:cNvCxnSpPr>
          <p:nvPr/>
        </p:nvCxnSpPr>
        <p:spPr bwMode="auto">
          <a:xfrm rot="16200000" flipH="1">
            <a:off x="1336867" y="3058347"/>
            <a:ext cx="576000" cy="144286"/>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形状 23"/>
          <p:cNvCxnSpPr>
            <a:stCxn id="79" idx="2"/>
            <a:endCxn id="83" idx="0"/>
          </p:cNvCxnSpPr>
          <p:nvPr/>
        </p:nvCxnSpPr>
        <p:spPr bwMode="auto">
          <a:xfrm rot="16200000" flipH="1">
            <a:off x="1594971" y="2810201"/>
            <a:ext cx="540000" cy="624495"/>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0" name="矩形 89"/>
          <p:cNvSpPr/>
          <p:nvPr/>
        </p:nvSpPr>
        <p:spPr bwMode="auto">
          <a:xfrm>
            <a:off x="427038" y="1011935"/>
            <a:ext cx="2265632" cy="3067200"/>
          </a:xfrm>
          <a:prstGeom prst="rect">
            <a:avLst/>
          </a:prstGeom>
          <a:noFill/>
          <a:ln w="19050">
            <a:solidFill>
              <a:schemeClr val="bg1">
                <a:lumMod val="50000"/>
              </a:schemeClr>
            </a:soli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sp>
        <p:nvSpPr>
          <p:cNvPr id="93" name="TextBox 92"/>
          <p:cNvSpPr txBox="1"/>
          <p:nvPr/>
        </p:nvSpPr>
        <p:spPr>
          <a:xfrm>
            <a:off x="670492" y="1039056"/>
            <a:ext cx="488523" cy="200066"/>
          </a:xfrm>
          <a:prstGeom prst="rect">
            <a:avLst/>
          </a:prstGeom>
          <a:noFill/>
        </p:spPr>
        <p:txBody>
          <a:bodyPr wrap="square" rtlCol="0">
            <a:spAutoFit/>
          </a:bodyPr>
          <a:lstStyle/>
          <a:p>
            <a:r>
              <a:rPr lang="zh-CN" altLang="en-US" sz="1050" dirty="0" smtClean="0">
                <a:latin typeface="微软雅黑" panose="020B0503020204020204" pitchFamily="34" charset="-122"/>
                <a:ea typeface="微软雅黑" panose="020B0503020204020204" pitchFamily="34" charset="-122"/>
              </a:rPr>
              <a:t>总部</a:t>
            </a:r>
            <a:endParaRPr lang="zh-CN" altLang="en-US" sz="1050" dirty="0">
              <a:latin typeface="微软雅黑" panose="020B0503020204020204" pitchFamily="34" charset="-122"/>
              <a:ea typeface="微软雅黑" panose="020B0503020204020204" pitchFamily="34" charset="-122"/>
            </a:endParaRPr>
          </a:p>
        </p:txBody>
      </p:sp>
      <p:grpSp>
        <p:nvGrpSpPr>
          <p:cNvPr id="6" name="组合 27"/>
          <p:cNvGrpSpPr/>
          <p:nvPr/>
        </p:nvGrpSpPr>
        <p:grpSpPr>
          <a:xfrm>
            <a:off x="3206683" y="3295776"/>
            <a:ext cx="524432" cy="581067"/>
            <a:chOff x="539824" y="3812641"/>
            <a:chExt cx="1088052" cy="912480"/>
          </a:xfrm>
        </p:grpSpPr>
        <p:pic>
          <p:nvPicPr>
            <p:cNvPr id="96" name="Picture 3164" descr="图片284"/>
            <p:cNvPicPr>
              <a:picLocks noChangeAspect="1" noChangeArrowheads="1"/>
            </p:cNvPicPr>
            <p:nvPr/>
          </p:nvPicPr>
          <p:blipFill>
            <a:blip r:embed="rId1" cstate="print"/>
            <a:srcRect/>
            <a:stretch>
              <a:fillRect/>
            </a:stretch>
          </p:blipFill>
          <p:spPr bwMode="auto">
            <a:xfrm>
              <a:off x="901242" y="3812641"/>
              <a:ext cx="336750" cy="360000"/>
            </a:xfrm>
            <a:prstGeom prst="rect">
              <a:avLst/>
            </a:prstGeom>
            <a:noFill/>
            <a:ln w="9525">
              <a:noFill/>
              <a:miter lim="800000"/>
              <a:headEnd/>
              <a:tailEnd/>
            </a:ln>
          </p:spPr>
        </p:pic>
        <p:pic>
          <p:nvPicPr>
            <p:cNvPr id="97" name="Picture 465" descr="图片156"/>
            <p:cNvPicPr>
              <a:picLocks noChangeAspect="1" noChangeArrowheads="1"/>
            </p:cNvPicPr>
            <p:nvPr/>
          </p:nvPicPr>
          <p:blipFill>
            <a:blip r:embed="rId2" cstate="print"/>
            <a:srcRect/>
            <a:stretch>
              <a:fillRect/>
            </a:stretch>
          </p:blipFill>
          <p:spPr bwMode="auto">
            <a:xfrm>
              <a:off x="647854" y="3944843"/>
              <a:ext cx="348197" cy="360000"/>
            </a:xfrm>
            <a:prstGeom prst="rect">
              <a:avLst/>
            </a:prstGeom>
            <a:noFill/>
            <a:ln w="9525">
              <a:noFill/>
              <a:miter lim="800000"/>
              <a:headEnd/>
              <a:tailEnd/>
            </a:ln>
          </p:spPr>
        </p:pic>
        <p:sp>
          <p:nvSpPr>
            <p:cNvPr id="98" name="TextBox 97"/>
            <p:cNvSpPr txBox="1"/>
            <p:nvPr/>
          </p:nvSpPr>
          <p:spPr>
            <a:xfrm>
              <a:off x="539824" y="4422993"/>
              <a:ext cx="1088052" cy="302128"/>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安全设备</a:t>
              </a:r>
              <a:endParaRPr lang="zh-CN" altLang="en-US" sz="900" dirty="0">
                <a:latin typeface="微软雅黑" panose="020B0503020204020204" pitchFamily="34" charset="-122"/>
                <a:ea typeface="微软雅黑" panose="020B0503020204020204" pitchFamily="34" charset="-122"/>
              </a:endParaRPr>
            </a:p>
          </p:txBody>
        </p:sp>
      </p:grpSp>
      <p:grpSp>
        <p:nvGrpSpPr>
          <p:cNvPr id="7" name="组合 31"/>
          <p:cNvGrpSpPr/>
          <p:nvPr/>
        </p:nvGrpSpPr>
        <p:grpSpPr>
          <a:xfrm>
            <a:off x="3577623" y="3321821"/>
            <a:ext cx="537376" cy="542990"/>
            <a:chOff x="2159306" y="3845692"/>
            <a:chExt cx="1013552" cy="810506"/>
          </a:xfrm>
        </p:grpSpPr>
        <p:pic>
          <p:nvPicPr>
            <p:cNvPr id="100" name="Picture 1239" descr="图片195"/>
            <p:cNvPicPr>
              <a:picLocks noChangeAspect="1" noChangeArrowheads="1"/>
            </p:cNvPicPr>
            <p:nvPr/>
          </p:nvPicPr>
          <p:blipFill>
            <a:blip r:embed="rId3" cstate="print"/>
            <a:srcRect/>
            <a:stretch>
              <a:fillRect/>
            </a:stretch>
          </p:blipFill>
          <p:spPr bwMode="auto">
            <a:xfrm>
              <a:off x="2450412" y="3845692"/>
              <a:ext cx="380083" cy="360000"/>
            </a:xfrm>
            <a:prstGeom prst="rect">
              <a:avLst/>
            </a:prstGeom>
            <a:noFill/>
            <a:ln w="9525">
              <a:noFill/>
              <a:miter lim="800000"/>
              <a:headEnd/>
              <a:tailEnd/>
            </a:ln>
          </p:spPr>
        </p:pic>
        <p:pic>
          <p:nvPicPr>
            <p:cNvPr id="101" name="Picture 460" descr="图片239"/>
            <p:cNvPicPr>
              <a:picLocks noChangeAspect="1" noChangeArrowheads="1"/>
            </p:cNvPicPr>
            <p:nvPr/>
          </p:nvPicPr>
          <p:blipFill>
            <a:blip r:embed="rId4" cstate="print"/>
            <a:srcRect/>
            <a:stretch>
              <a:fillRect/>
            </a:stretch>
          </p:blipFill>
          <p:spPr bwMode="auto">
            <a:xfrm>
              <a:off x="2248533" y="3963299"/>
              <a:ext cx="346897" cy="360000"/>
            </a:xfrm>
            <a:prstGeom prst="rect">
              <a:avLst/>
            </a:prstGeom>
            <a:noFill/>
            <a:ln w="9525">
              <a:noFill/>
              <a:miter lim="800000"/>
              <a:headEnd/>
              <a:tailEnd/>
            </a:ln>
          </p:spPr>
        </p:pic>
        <p:sp>
          <p:nvSpPr>
            <p:cNvPr id="102" name="TextBox 101"/>
            <p:cNvSpPr txBox="1"/>
            <p:nvPr/>
          </p:nvSpPr>
          <p:spPr>
            <a:xfrm>
              <a:off x="2159306" y="4384714"/>
              <a:ext cx="1013552" cy="271484"/>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网络设备</a:t>
              </a:r>
              <a:endParaRPr lang="zh-CN" altLang="en-US" sz="900" dirty="0">
                <a:latin typeface="微软雅黑" panose="020B0503020204020204" pitchFamily="34" charset="-122"/>
                <a:ea typeface="微软雅黑" panose="020B0503020204020204" pitchFamily="34" charset="-122"/>
              </a:endParaRPr>
            </a:p>
          </p:txBody>
        </p:sp>
      </p:grpSp>
      <p:grpSp>
        <p:nvGrpSpPr>
          <p:cNvPr id="8" name="组合 35"/>
          <p:cNvGrpSpPr/>
          <p:nvPr/>
        </p:nvGrpSpPr>
        <p:grpSpPr>
          <a:xfrm>
            <a:off x="3948824" y="3359593"/>
            <a:ext cx="561802" cy="504066"/>
            <a:chOff x="3038813" y="3893622"/>
            <a:chExt cx="1013552" cy="708186"/>
          </a:xfrm>
        </p:grpSpPr>
        <p:pic>
          <p:nvPicPr>
            <p:cNvPr id="104" name="Picture 455" descr="图片146"/>
            <p:cNvPicPr>
              <a:picLocks noChangeAspect="1" noChangeArrowheads="1"/>
            </p:cNvPicPr>
            <p:nvPr/>
          </p:nvPicPr>
          <p:blipFill>
            <a:blip r:embed="rId5" cstate="print"/>
            <a:srcRect/>
            <a:stretch>
              <a:fillRect/>
            </a:stretch>
          </p:blipFill>
          <p:spPr bwMode="auto">
            <a:xfrm>
              <a:off x="3367885" y="3893622"/>
              <a:ext cx="267749" cy="432000"/>
            </a:xfrm>
            <a:prstGeom prst="rect">
              <a:avLst/>
            </a:prstGeom>
            <a:noFill/>
            <a:ln w="9525">
              <a:noFill/>
              <a:miter lim="800000"/>
              <a:headEnd/>
              <a:tailEnd/>
            </a:ln>
          </p:spPr>
        </p:pic>
        <p:sp>
          <p:nvSpPr>
            <p:cNvPr id="105" name="TextBox 104"/>
            <p:cNvSpPr txBox="1"/>
            <p:nvPr/>
          </p:nvSpPr>
          <p:spPr>
            <a:xfrm>
              <a:off x="3038813" y="4346280"/>
              <a:ext cx="1013552" cy="255528"/>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策略中心</a:t>
              </a:r>
              <a:endParaRPr lang="zh-CN" altLang="en-US" sz="900" dirty="0">
                <a:latin typeface="微软雅黑" panose="020B0503020204020204" pitchFamily="34" charset="-122"/>
                <a:ea typeface="微软雅黑" panose="020B0503020204020204" pitchFamily="34" charset="-122"/>
              </a:endParaRPr>
            </a:p>
          </p:txBody>
        </p:sp>
      </p:grpSp>
      <p:pic>
        <p:nvPicPr>
          <p:cNvPr id="106" name="Picture 229" descr="图片769"/>
          <p:cNvPicPr>
            <a:picLocks noChangeAspect="1" noChangeArrowheads="1"/>
          </p:cNvPicPr>
          <p:nvPr/>
        </p:nvPicPr>
        <p:blipFill>
          <a:blip r:embed="rId6" cstate="print"/>
          <a:srcRect/>
          <a:stretch>
            <a:fillRect/>
          </a:stretch>
        </p:blipFill>
        <p:spPr bwMode="auto">
          <a:xfrm>
            <a:off x="3820083" y="2635890"/>
            <a:ext cx="376225" cy="255286"/>
          </a:xfrm>
          <a:prstGeom prst="rect">
            <a:avLst/>
          </a:prstGeom>
          <a:noFill/>
          <a:ln w="9525">
            <a:noFill/>
            <a:miter lim="800000"/>
            <a:headEnd/>
            <a:tailEnd/>
          </a:ln>
        </p:spPr>
      </p:pic>
      <p:grpSp>
        <p:nvGrpSpPr>
          <p:cNvPr id="9" name="组合 40"/>
          <p:cNvGrpSpPr/>
          <p:nvPr/>
        </p:nvGrpSpPr>
        <p:grpSpPr>
          <a:xfrm>
            <a:off x="4326360" y="3333553"/>
            <a:ext cx="610654" cy="533678"/>
            <a:chOff x="4006458" y="3541081"/>
            <a:chExt cx="1094348" cy="888754"/>
          </a:xfrm>
        </p:grpSpPr>
        <p:sp>
          <p:nvSpPr>
            <p:cNvPr id="108" name="TextBox 107"/>
            <p:cNvSpPr txBox="1"/>
            <p:nvPr/>
          </p:nvSpPr>
          <p:spPr>
            <a:xfrm>
              <a:off x="4006458" y="4126947"/>
              <a:ext cx="1094348" cy="302888"/>
            </a:xfrm>
            <a:prstGeom prst="rect">
              <a:avLst/>
            </a:prstGeom>
            <a:noFill/>
          </p:spPr>
          <p:txBody>
            <a:bodyPr wrap="square" rtlCol="0">
              <a:spAutoFit/>
            </a:bodyPr>
            <a:lstStyle/>
            <a:p>
              <a:r>
                <a:rPr lang="zh-CN" altLang="en-US" sz="900" dirty="0" smtClean="0">
                  <a:latin typeface="微软雅黑" panose="020B0503020204020204" pitchFamily="34" charset="-122"/>
                  <a:ea typeface="微软雅黑" panose="020B0503020204020204" pitchFamily="34" charset="-122"/>
                </a:rPr>
                <a:t>第三方系统</a:t>
              </a:r>
              <a:endParaRPr lang="zh-CN" altLang="en-US" sz="900" dirty="0">
                <a:latin typeface="微软雅黑" panose="020B0503020204020204" pitchFamily="34" charset="-122"/>
                <a:ea typeface="微软雅黑" panose="020B0503020204020204" pitchFamily="34" charset="-122"/>
              </a:endParaRPr>
            </a:p>
          </p:txBody>
        </p:sp>
        <p:pic>
          <p:nvPicPr>
            <p:cNvPr id="109" name="Picture 1086" descr="图片200"/>
            <p:cNvPicPr>
              <a:picLocks noChangeAspect="1" noChangeArrowheads="1"/>
            </p:cNvPicPr>
            <p:nvPr/>
          </p:nvPicPr>
          <p:blipFill>
            <a:blip r:embed="rId7" cstate="print"/>
            <a:srcRect/>
            <a:stretch>
              <a:fillRect/>
            </a:stretch>
          </p:blipFill>
          <p:spPr bwMode="auto">
            <a:xfrm>
              <a:off x="4091657" y="3541081"/>
              <a:ext cx="894254" cy="468000"/>
            </a:xfrm>
            <a:prstGeom prst="rect">
              <a:avLst/>
            </a:prstGeom>
            <a:noFill/>
            <a:ln w="9525">
              <a:noFill/>
              <a:miter lim="800000"/>
              <a:headEnd/>
              <a:tailEnd/>
            </a:ln>
          </p:spPr>
        </p:pic>
      </p:grpSp>
      <p:cxnSp>
        <p:nvCxnSpPr>
          <p:cNvPr id="112" name="形状 45"/>
          <p:cNvCxnSpPr>
            <a:endCxn id="100" idx="0"/>
          </p:cNvCxnSpPr>
          <p:nvPr/>
        </p:nvCxnSpPr>
        <p:spPr bwMode="auto">
          <a:xfrm rot="5400000">
            <a:off x="3705137" y="3018763"/>
            <a:ext cx="430645" cy="175473"/>
          </a:xfrm>
          <a:prstGeom prst="bentConnector3">
            <a:avLst>
              <a:gd name="adj1" fmla="val 48256"/>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3" name="形状 46"/>
          <p:cNvCxnSpPr>
            <a:endCxn id="96" idx="0"/>
          </p:cNvCxnSpPr>
          <p:nvPr/>
        </p:nvCxnSpPr>
        <p:spPr bwMode="auto">
          <a:xfrm rot="5400000">
            <a:off x="3532817" y="2820398"/>
            <a:ext cx="404601" cy="546158"/>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4" name="形状 47"/>
          <p:cNvCxnSpPr>
            <a:endCxn id="104" idx="0"/>
          </p:cNvCxnSpPr>
          <p:nvPr/>
        </p:nvCxnSpPr>
        <p:spPr bwMode="auto">
          <a:xfrm rot="16200000" flipH="1">
            <a:off x="3872605" y="3026767"/>
            <a:ext cx="468417" cy="197235"/>
          </a:xfrm>
          <a:prstGeom prst="bentConnector3">
            <a:avLst>
              <a:gd name="adj1" fmla="val 43591"/>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15" name="形状 48"/>
          <p:cNvCxnSpPr>
            <a:endCxn id="109" idx="0"/>
          </p:cNvCxnSpPr>
          <p:nvPr/>
        </p:nvCxnSpPr>
        <p:spPr bwMode="auto">
          <a:xfrm rot="16200000" flipH="1">
            <a:off x="4094611" y="2804761"/>
            <a:ext cx="442376" cy="615206"/>
          </a:xfrm>
          <a:prstGeom prst="bentConnector3">
            <a:avLst>
              <a:gd name="adj1" fmla="val 45759"/>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6" name="矩形 115"/>
          <p:cNvSpPr/>
          <p:nvPr/>
        </p:nvSpPr>
        <p:spPr bwMode="auto">
          <a:xfrm>
            <a:off x="2849640" y="1011936"/>
            <a:ext cx="2307576" cy="3067963"/>
          </a:xfrm>
          <a:prstGeom prst="rect">
            <a:avLst/>
          </a:prstGeom>
          <a:noFill/>
          <a:ln w="19050">
            <a:solidFill>
              <a:schemeClr val="bg1">
                <a:lumMod val="50000"/>
              </a:schemeClr>
            </a:solidFill>
            <a:prstDash val="sys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latin typeface="Arial" panose="020B0604020202020204" pitchFamily="34" charset="0"/>
              <a:ea typeface="宋体" panose="02010600030101010101" pitchFamily="2" charset="-122"/>
            </a:endParaRPr>
          </a:p>
        </p:txBody>
      </p:sp>
      <p:sp>
        <p:nvSpPr>
          <p:cNvPr id="117" name="TextBox 116"/>
          <p:cNvSpPr txBox="1"/>
          <p:nvPr/>
        </p:nvSpPr>
        <p:spPr>
          <a:xfrm>
            <a:off x="4559542" y="992352"/>
            <a:ext cx="488523" cy="200066"/>
          </a:xfrm>
          <a:prstGeom prst="rect">
            <a:avLst/>
          </a:prstGeom>
          <a:noFill/>
        </p:spPr>
        <p:txBody>
          <a:bodyPr wrap="square" rtlCol="0">
            <a:spAutoFit/>
          </a:bodyPr>
          <a:lstStyle/>
          <a:p>
            <a:r>
              <a:rPr lang="zh-CN" altLang="en-US" sz="1050" dirty="0" smtClean="0">
                <a:latin typeface="微软雅黑" panose="020B0503020204020204" pitchFamily="34" charset="-122"/>
                <a:ea typeface="微软雅黑" panose="020B0503020204020204" pitchFamily="34" charset="-122"/>
              </a:rPr>
              <a:t>分支</a:t>
            </a:r>
            <a:endParaRPr lang="zh-CN" altLang="en-US" sz="1050" dirty="0">
              <a:latin typeface="微软雅黑" panose="020B0503020204020204" pitchFamily="34" charset="-122"/>
              <a:ea typeface="微软雅黑" panose="020B0503020204020204" pitchFamily="34" charset="-122"/>
            </a:endParaRPr>
          </a:p>
        </p:txBody>
      </p:sp>
      <p:pic>
        <p:nvPicPr>
          <p:cNvPr id="119" name="Picture 228" descr="图片768"/>
          <p:cNvPicPr>
            <a:picLocks noChangeAspect="1" noChangeArrowheads="1"/>
          </p:cNvPicPr>
          <p:nvPr/>
        </p:nvPicPr>
        <p:blipFill>
          <a:blip r:embed="rId8" cstate="print"/>
          <a:srcRect/>
          <a:stretch>
            <a:fillRect/>
          </a:stretch>
        </p:blipFill>
        <p:spPr bwMode="auto">
          <a:xfrm>
            <a:off x="2593784" y="2637338"/>
            <a:ext cx="372453" cy="255286"/>
          </a:xfrm>
          <a:prstGeom prst="rect">
            <a:avLst/>
          </a:prstGeom>
          <a:noFill/>
          <a:ln w="9525">
            <a:noFill/>
            <a:miter lim="800000"/>
            <a:headEnd/>
            <a:tailEnd/>
          </a:ln>
        </p:spPr>
      </p:pic>
      <p:cxnSp>
        <p:nvCxnSpPr>
          <p:cNvPr id="120" name="直接连接符 119"/>
          <p:cNvCxnSpPr>
            <a:stCxn id="79" idx="3"/>
            <a:endCxn id="119" idx="1"/>
          </p:cNvCxnSpPr>
          <p:nvPr/>
        </p:nvCxnSpPr>
        <p:spPr bwMode="auto">
          <a:xfrm>
            <a:off x="1740836" y="2764981"/>
            <a:ext cx="852948" cy="0"/>
          </a:xfrm>
          <a:prstGeom prst="line">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1" name="直接连接符 120"/>
          <p:cNvCxnSpPr>
            <a:stCxn id="106" idx="1"/>
            <a:endCxn id="119" idx="3"/>
          </p:cNvCxnSpPr>
          <p:nvPr/>
        </p:nvCxnSpPr>
        <p:spPr bwMode="auto">
          <a:xfrm flipH="1">
            <a:off x="2966237" y="2763533"/>
            <a:ext cx="853846" cy="1448"/>
          </a:xfrm>
          <a:prstGeom prst="line">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2" name="TextBox 121"/>
          <p:cNvSpPr txBox="1"/>
          <p:nvPr/>
        </p:nvSpPr>
        <p:spPr>
          <a:xfrm>
            <a:off x="2052502" y="4461689"/>
            <a:ext cx="1470985" cy="276999"/>
          </a:xfrm>
          <a:prstGeom prst="rect">
            <a:avLst/>
          </a:prstGeom>
          <a:noFill/>
        </p:spPr>
        <p:txBody>
          <a:bodyPr wrap="square" rtlCol="0">
            <a:spAutoFit/>
          </a:bodyPr>
          <a:lstStyle/>
          <a:p>
            <a:r>
              <a:rPr lang="zh-CN" altLang="en-US" sz="1200" b="1" dirty="0" smtClean="0">
                <a:latin typeface="微软雅黑" panose="020B0503020204020204" pitchFamily="34" charset="-122"/>
                <a:ea typeface="微软雅黑" panose="020B0503020204020204" pitchFamily="34" charset="-122"/>
              </a:rPr>
              <a:t>分级式部署</a:t>
            </a:r>
            <a:endParaRPr lang="zh-CN" altLang="en-US" sz="1200" b="1" dirty="0">
              <a:latin typeface="微软雅黑" panose="020B0503020204020204" pitchFamily="34" charset="-122"/>
              <a:ea typeface="微软雅黑" panose="020B0503020204020204" pitchFamily="34" charset="-122"/>
            </a:endParaRPr>
          </a:p>
        </p:txBody>
      </p:sp>
      <p:grpSp>
        <p:nvGrpSpPr>
          <p:cNvPr id="10" name="组合 170"/>
          <p:cNvGrpSpPr/>
          <p:nvPr/>
        </p:nvGrpSpPr>
        <p:grpSpPr>
          <a:xfrm>
            <a:off x="391161" y="1316989"/>
            <a:ext cx="2445524" cy="1353014"/>
            <a:chOff x="-2580725" y="1205806"/>
            <a:chExt cx="3000550" cy="1698356"/>
          </a:xfrm>
        </p:grpSpPr>
        <p:sp>
          <p:nvSpPr>
            <p:cNvPr id="149" name="TextBox 148"/>
            <p:cNvSpPr txBox="1"/>
            <p:nvPr/>
          </p:nvSpPr>
          <p:spPr>
            <a:xfrm>
              <a:off x="-2363215" y="1211902"/>
              <a:ext cx="1307065" cy="386334"/>
            </a:xfrm>
            <a:prstGeom prst="rect">
              <a:avLst/>
            </a:prstGeom>
            <a:noFill/>
          </p:spPr>
          <p:txBody>
            <a:bodyPr wrap="square" rtlCol="0">
              <a:spAutoFit/>
            </a:bodyPr>
            <a:lstStyle/>
            <a:p>
              <a:r>
                <a:rPr lang="en-US" altLang="zh-CN" sz="700" b="1" dirty="0" smtClean="0">
                  <a:latin typeface="微软雅黑" panose="020B0503020204020204" pitchFamily="34" charset="-122"/>
                  <a:ea typeface="微软雅黑" panose="020B0503020204020204" pitchFamily="34" charset="-122"/>
                </a:rPr>
                <a:t>Controller- Security View</a:t>
              </a:r>
              <a:endParaRPr lang="en-US" altLang="zh-CN" sz="700" b="1" dirty="0" smtClean="0">
                <a:latin typeface="微软雅黑" panose="020B0503020204020204" pitchFamily="34" charset="-122"/>
                <a:ea typeface="微软雅黑" panose="020B0503020204020204" pitchFamily="34" charset="-122"/>
              </a:endParaRPr>
            </a:p>
          </p:txBody>
        </p:sp>
        <p:cxnSp>
          <p:nvCxnSpPr>
            <p:cNvPr id="150" name="直接连接符 149"/>
            <p:cNvCxnSpPr>
              <a:stCxn id="152" idx="2"/>
            </p:cNvCxnSpPr>
            <p:nvPr/>
          </p:nvCxnSpPr>
          <p:spPr bwMode="auto">
            <a:xfrm>
              <a:off x="-1159971" y="2759935"/>
              <a:ext cx="1048" cy="68818"/>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51" name="Picture 10" descr="图片13"/>
            <p:cNvPicPr>
              <a:picLocks noChangeAspect="1" noChangeArrowheads="1"/>
            </p:cNvPicPr>
            <p:nvPr/>
          </p:nvPicPr>
          <p:blipFill>
            <a:blip r:embed="rId9" cstate="print"/>
            <a:srcRect/>
            <a:stretch>
              <a:fillRect/>
            </a:stretch>
          </p:blipFill>
          <p:spPr bwMode="auto">
            <a:xfrm>
              <a:off x="-686009" y="2713264"/>
              <a:ext cx="415245" cy="167313"/>
            </a:xfrm>
            <a:prstGeom prst="rect">
              <a:avLst/>
            </a:prstGeom>
            <a:noFill/>
            <a:ln w="9525">
              <a:noFill/>
              <a:miter lim="800000"/>
              <a:headEnd/>
              <a:tailEnd/>
            </a:ln>
          </p:spPr>
        </p:pic>
        <p:pic>
          <p:nvPicPr>
            <p:cNvPr id="152" name="Picture 460" descr="图片239"/>
            <p:cNvPicPr>
              <a:picLocks noChangeAspect="1" noChangeArrowheads="1"/>
            </p:cNvPicPr>
            <p:nvPr/>
          </p:nvPicPr>
          <p:blipFill>
            <a:blip r:embed="rId4" cstate="print"/>
            <a:srcRect/>
            <a:stretch>
              <a:fillRect/>
            </a:stretch>
          </p:blipFill>
          <p:spPr bwMode="auto">
            <a:xfrm>
              <a:off x="-1283849" y="2479964"/>
              <a:ext cx="247756" cy="279971"/>
            </a:xfrm>
            <a:prstGeom prst="rect">
              <a:avLst/>
            </a:prstGeom>
            <a:noFill/>
            <a:ln w="9525">
              <a:noFill/>
              <a:miter lim="800000"/>
              <a:headEnd/>
              <a:tailEnd/>
            </a:ln>
          </p:spPr>
        </p:pic>
        <p:pic>
          <p:nvPicPr>
            <p:cNvPr id="153" name="Picture 10" descr="图片13"/>
            <p:cNvPicPr>
              <a:picLocks noChangeAspect="1" noChangeArrowheads="1"/>
            </p:cNvPicPr>
            <p:nvPr/>
          </p:nvPicPr>
          <p:blipFill>
            <a:blip r:embed="rId9" cstate="print"/>
            <a:srcRect/>
            <a:stretch>
              <a:fillRect/>
            </a:stretch>
          </p:blipFill>
          <p:spPr bwMode="auto">
            <a:xfrm>
              <a:off x="-722585" y="2323120"/>
              <a:ext cx="415245" cy="167313"/>
            </a:xfrm>
            <a:prstGeom prst="rect">
              <a:avLst/>
            </a:prstGeom>
            <a:noFill/>
            <a:ln w="9525">
              <a:noFill/>
              <a:miter lim="800000"/>
              <a:headEnd/>
              <a:tailEnd/>
            </a:ln>
          </p:spPr>
        </p:pic>
        <p:pic>
          <p:nvPicPr>
            <p:cNvPr id="154" name="Picture 10" descr="图片13"/>
            <p:cNvPicPr>
              <a:picLocks noChangeAspect="1" noChangeArrowheads="1"/>
            </p:cNvPicPr>
            <p:nvPr/>
          </p:nvPicPr>
          <p:blipFill>
            <a:blip r:embed="rId9" cstate="print"/>
            <a:srcRect/>
            <a:stretch>
              <a:fillRect/>
            </a:stretch>
          </p:blipFill>
          <p:spPr bwMode="auto">
            <a:xfrm>
              <a:off x="-2014937" y="2310928"/>
              <a:ext cx="415245" cy="167313"/>
            </a:xfrm>
            <a:prstGeom prst="rect">
              <a:avLst/>
            </a:prstGeom>
            <a:noFill/>
            <a:ln w="9525">
              <a:noFill/>
              <a:miter lim="800000"/>
              <a:headEnd/>
              <a:tailEnd/>
            </a:ln>
          </p:spPr>
        </p:pic>
        <p:pic>
          <p:nvPicPr>
            <p:cNvPr id="155" name="Picture 10" descr="图片13"/>
            <p:cNvPicPr>
              <a:picLocks noChangeAspect="1" noChangeArrowheads="1"/>
            </p:cNvPicPr>
            <p:nvPr/>
          </p:nvPicPr>
          <p:blipFill>
            <a:blip r:embed="rId9" cstate="print"/>
            <a:srcRect/>
            <a:stretch>
              <a:fillRect/>
            </a:stretch>
          </p:blipFill>
          <p:spPr bwMode="auto">
            <a:xfrm>
              <a:off x="-2027129" y="2701072"/>
              <a:ext cx="415245" cy="167313"/>
            </a:xfrm>
            <a:prstGeom prst="rect">
              <a:avLst/>
            </a:prstGeom>
            <a:noFill/>
            <a:ln w="9525">
              <a:noFill/>
              <a:miter lim="800000"/>
              <a:headEnd/>
              <a:tailEnd/>
            </a:ln>
          </p:spPr>
        </p:pic>
        <p:cxnSp>
          <p:nvCxnSpPr>
            <p:cNvPr id="156" name="肘形连接符 155"/>
            <p:cNvCxnSpPr>
              <a:stCxn id="152" idx="3"/>
              <a:endCxn id="153" idx="1"/>
            </p:cNvCxnSpPr>
            <p:nvPr/>
          </p:nvCxnSpPr>
          <p:spPr bwMode="auto">
            <a:xfrm flipV="1">
              <a:off x="-1036093" y="2406777"/>
              <a:ext cx="313508" cy="213173"/>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7" name="肘形连接符 156"/>
            <p:cNvCxnSpPr>
              <a:stCxn id="152" idx="3"/>
              <a:endCxn id="151" idx="1"/>
            </p:cNvCxnSpPr>
            <p:nvPr/>
          </p:nvCxnSpPr>
          <p:spPr bwMode="auto">
            <a:xfrm>
              <a:off x="-1036093" y="2619950"/>
              <a:ext cx="324000" cy="176971"/>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肘形连接符 157"/>
            <p:cNvCxnSpPr>
              <a:stCxn id="154" idx="3"/>
              <a:endCxn id="152" idx="1"/>
            </p:cNvCxnSpPr>
            <p:nvPr/>
          </p:nvCxnSpPr>
          <p:spPr bwMode="auto">
            <a:xfrm>
              <a:off x="-1599692" y="2394585"/>
              <a:ext cx="315843" cy="225365"/>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9" name="肘形连接符 158"/>
            <p:cNvCxnSpPr>
              <a:stCxn id="155" idx="3"/>
              <a:endCxn id="152" idx="1"/>
            </p:cNvCxnSpPr>
            <p:nvPr/>
          </p:nvCxnSpPr>
          <p:spPr bwMode="auto">
            <a:xfrm flipV="1">
              <a:off x="-1611884" y="2619950"/>
              <a:ext cx="328035" cy="164779"/>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0" name="矩形 159"/>
            <p:cNvSpPr/>
            <p:nvPr/>
          </p:nvSpPr>
          <p:spPr>
            <a:xfrm>
              <a:off x="-2580725" y="2155436"/>
              <a:ext cx="903961" cy="386334"/>
            </a:xfrm>
            <a:prstGeom prst="rect">
              <a:avLst/>
            </a:prstGeom>
            <a:noFill/>
          </p:spPr>
          <p:txBody>
            <a:bodyPr wrap="square" rtlCol="0">
              <a:spAutoFit/>
            </a:bodyPr>
            <a:lstStyle/>
            <a:p>
              <a:r>
                <a:rPr lang="en-US" altLang="zh-CN" sz="700" b="1" dirty="0" err="1" smtClean="0">
                  <a:latin typeface="微软雅黑" panose="020B0503020204020204" pitchFamily="34" charset="-122"/>
                  <a:ea typeface="微软雅黑" panose="020B0503020204020204" pitchFamily="34" charset="-122"/>
                </a:rPr>
                <a:t>iRadar</a:t>
              </a:r>
              <a:r>
                <a:rPr lang="en-US" altLang="zh-CN" sz="700" b="1" dirty="0" smtClean="0">
                  <a:latin typeface="微软雅黑" panose="020B0503020204020204" pitchFamily="34" charset="-122"/>
                  <a:ea typeface="微软雅黑" panose="020B0503020204020204" pitchFamily="34" charset="-122"/>
                </a:rPr>
                <a:t>-CA</a:t>
              </a:r>
              <a:r>
                <a:rPr lang="zh-CN" altLang="en-US" sz="700" b="1" dirty="0" smtClean="0">
                  <a:latin typeface="微软雅黑" panose="020B0503020204020204" pitchFamily="34" charset="-122"/>
                  <a:ea typeface="微软雅黑" panose="020B0503020204020204" pitchFamily="34" charset="-122"/>
                </a:rPr>
                <a:t>（可选）</a:t>
              </a:r>
              <a:endParaRPr lang="zh-CN" altLang="en-US" sz="700" b="1" dirty="0" smtClean="0">
                <a:latin typeface="微软雅黑" panose="020B0503020204020204" pitchFamily="34" charset="-122"/>
                <a:ea typeface="微软雅黑" panose="020B0503020204020204" pitchFamily="34" charset="-122"/>
              </a:endParaRPr>
            </a:p>
          </p:txBody>
        </p:sp>
        <p:sp>
          <p:nvSpPr>
            <p:cNvPr id="161" name="矩形 160"/>
            <p:cNvSpPr/>
            <p:nvPr/>
          </p:nvSpPr>
          <p:spPr>
            <a:xfrm>
              <a:off x="-2565767" y="2517828"/>
              <a:ext cx="903961" cy="386334"/>
            </a:xfrm>
            <a:prstGeom prst="rect">
              <a:avLst/>
            </a:prstGeom>
            <a:noFill/>
          </p:spPr>
          <p:txBody>
            <a:bodyPr wrap="square" rtlCol="0">
              <a:spAutoFit/>
            </a:bodyPr>
            <a:lstStyle/>
            <a:p>
              <a:r>
                <a:rPr lang="en-US" altLang="zh-CN" sz="700" b="1" dirty="0" err="1" smtClean="0">
                  <a:latin typeface="微软雅黑" panose="020B0503020204020204" pitchFamily="34" charset="-122"/>
                  <a:ea typeface="微软雅黑" panose="020B0503020204020204" pitchFamily="34" charset="-122"/>
                </a:rPr>
                <a:t>iRadar</a:t>
              </a:r>
              <a:r>
                <a:rPr lang="en-US" altLang="zh-CN" sz="700" b="1" dirty="0" smtClean="0">
                  <a:latin typeface="微软雅黑" panose="020B0503020204020204" pitchFamily="34" charset="-122"/>
                  <a:ea typeface="微软雅黑" panose="020B0503020204020204" pitchFamily="34" charset="-122"/>
                </a:rPr>
                <a:t>-CA</a:t>
              </a:r>
              <a:r>
                <a:rPr lang="zh-CN" altLang="en-US" sz="700" b="1" dirty="0" smtClean="0">
                  <a:latin typeface="微软雅黑" panose="020B0503020204020204" pitchFamily="34" charset="-122"/>
                  <a:ea typeface="微软雅黑" panose="020B0503020204020204" pitchFamily="34" charset="-122"/>
                </a:rPr>
                <a:t>（可选）</a:t>
              </a:r>
              <a:endParaRPr lang="zh-CN" altLang="en-US" sz="700" b="1" dirty="0" smtClean="0">
                <a:latin typeface="微软雅黑" panose="020B0503020204020204" pitchFamily="34" charset="-122"/>
                <a:ea typeface="微软雅黑" panose="020B0503020204020204" pitchFamily="34" charset="-122"/>
              </a:endParaRPr>
            </a:p>
          </p:txBody>
        </p:sp>
        <p:sp>
          <p:nvSpPr>
            <p:cNvPr id="162" name="矩形 161"/>
            <p:cNvSpPr/>
            <p:nvPr/>
          </p:nvSpPr>
          <p:spPr>
            <a:xfrm>
              <a:off x="-486903" y="2005509"/>
              <a:ext cx="903961" cy="386334"/>
            </a:xfrm>
            <a:prstGeom prst="rect">
              <a:avLst/>
            </a:prstGeom>
            <a:noFill/>
          </p:spPr>
          <p:txBody>
            <a:bodyPr wrap="square" rtlCol="0">
              <a:spAutoFit/>
            </a:bodyPr>
            <a:lstStyle/>
            <a:p>
              <a:r>
                <a:rPr lang="en-US" altLang="zh-CN" sz="700" b="1" dirty="0" err="1" smtClean="0">
                  <a:latin typeface="微软雅黑" panose="020B0503020204020204" pitchFamily="34" charset="-122"/>
                  <a:ea typeface="微软雅黑" panose="020B0503020204020204" pitchFamily="34" charset="-122"/>
                </a:rPr>
                <a:t>iRadar</a:t>
              </a:r>
              <a:r>
                <a:rPr lang="en-US" altLang="zh-CN" sz="700" b="1" dirty="0" smtClean="0">
                  <a:latin typeface="微软雅黑" panose="020B0503020204020204" pitchFamily="34" charset="-122"/>
                  <a:ea typeface="微软雅黑" panose="020B0503020204020204" pitchFamily="34" charset="-122"/>
                </a:rPr>
                <a:t>-CM</a:t>
              </a:r>
              <a:r>
                <a:rPr lang="zh-CN" altLang="en-US" sz="700" b="1" dirty="0" smtClean="0">
                  <a:latin typeface="微软雅黑" panose="020B0503020204020204" pitchFamily="34" charset="-122"/>
                  <a:ea typeface="微软雅黑" panose="020B0503020204020204" pitchFamily="34" charset="-122"/>
                </a:rPr>
                <a:t>（可选）</a:t>
              </a:r>
              <a:endParaRPr lang="zh-CN" altLang="en-US" sz="700" b="1" dirty="0" smtClean="0">
                <a:latin typeface="微软雅黑" panose="020B0503020204020204" pitchFamily="34" charset="-122"/>
                <a:ea typeface="微软雅黑" panose="020B0503020204020204" pitchFamily="34" charset="-122"/>
              </a:endParaRPr>
            </a:p>
          </p:txBody>
        </p:sp>
        <p:sp>
          <p:nvSpPr>
            <p:cNvPr id="163" name="矩形 162"/>
            <p:cNvSpPr/>
            <p:nvPr/>
          </p:nvSpPr>
          <p:spPr>
            <a:xfrm>
              <a:off x="-484136" y="2444166"/>
              <a:ext cx="903961" cy="386334"/>
            </a:xfrm>
            <a:prstGeom prst="rect">
              <a:avLst/>
            </a:prstGeom>
            <a:noFill/>
          </p:spPr>
          <p:txBody>
            <a:bodyPr wrap="square" rtlCol="0">
              <a:spAutoFit/>
            </a:bodyPr>
            <a:lstStyle/>
            <a:p>
              <a:r>
                <a:rPr lang="en-US" altLang="zh-CN" sz="700" b="1" dirty="0" err="1" smtClean="0">
                  <a:latin typeface="微软雅黑" panose="020B0503020204020204" pitchFamily="34" charset="-122"/>
                  <a:ea typeface="微软雅黑" panose="020B0503020204020204" pitchFamily="34" charset="-122"/>
                </a:rPr>
                <a:t>iRadar</a:t>
              </a:r>
              <a:r>
                <a:rPr lang="en-US" altLang="zh-CN" sz="700" b="1" dirty="0" smtClean="0">
                  <a:latin typeface="微软雅黑" panose="020B0503020204020204" pitchFamily="34" charset="-122"/>
                  <a:ea typeface="微软雅黑" panose="020B0503020204020204" pitchFamily="34" charset="-122"/>
                </a:rPr>
                <a:t>-CM</a:t>
              </a:r>
              <a:r>
                <a:rPr lang="zh-CN" altLang="en-US" sz="700" b="1" dirty="0" smtClean="0">
                  <a:latin typeface="微软雅黑" panose="020B0503020204020204" pitchFamily="34" charset="-122"/>
                  <a:ea typeface="微软雅黑" panose="020B0503020204020204" pitchFamily="34" charset="-122"/>
                </a:rPr>
                <a:t>（可选）</a:t>
              </a:r>
              <a:endParaRPr lang="zh-CN" altLang="en-US" sz="700" b="1" dirty="0" smtClean="0">
                <a:latin typeface="微软雅黑" panose="020B0503020204020204" pitchFamily="34" charset="-122"/>
                <a:ea typeface="微软雅黑" panose="020B0503020204020204" pitchFamily="34" charset="-122"/>
              </a:endParaRPr>
            </a:p>
          </p:txBody>
        </p:sp>
        <p:cxnSp>
          <p:nvCxnSpPr>
            <p:cNvPr id="164" name="直接连接符 163"/>
            <p:cNvCxnSpPr/>
            <p:nvPr/>
          </p:nvCxnSpPr>
          <p:spPr bwMode="auto">
            <a:xfrm>
              <a:off x="-522224" y="2438400"/>
              <a:ext cx="0" cy="324000"/>
            </a:xfrm>
            <a:prstGeom prst="line">
              <a:avLst/>
            </a:prstGeom>
            <a:noFill/>
            <a:ln w="38100">
              <a:solidFill>
                <a:schemeClr val="bg1">
                  <a:lumMod val="50000"/>
                </a:schemeClr>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5" name="直接连接符 164"/>
            <p:cNvCxnSpPr/>
            <p:nvPr/>
          </p:nvCxnSpPr>
          <p:spPr bwMode="auto">
            <a:xfrm>
              <a:off x="-1790192" y="2365248"/>
              <a:ext cx="0" cy="324000"/>
            </a:xfrm>
            <a:prstGeom prst="line">
              <a:avLst/>
            </a:prstGeom>
            <a:noFill/>
            <a:ln w="38100">
              <a:solidFill>
                <a:schemeClr val="bg1">
                  <a:lumMod val="50000"/>
                </a:schemeClr>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66" name="Picture 10" descr="图片13"/>
            <p:cNvPicPr>
              <a:picLocks noChangeAspect="1" noChangeArrowheads="1"/>
            </p:cNvPicPr>
            <p:nvPr/>
          </p:nvPicPr>
          <p:blipFill>
            <a:blip r:embed="rId9" cstate="print"/>
            <a:srcRect/>
            <a:stretch>
              <a:fillRect/>
            </a:stretch>
          </p:blipFill>
          <p:spPr bwMode="auto">
            <a:xfrm>
              <a:off x="-1972265" y="1597696"/>
              <a:ext cx="415245" cy="167313"/>
            </a:xfrm>
            <a:prstGeom prst="rect">
              <a:avLst/>
            </a:prstGeom>
            <a:noFill/>
            <a:ln w="9525">
              <a:noFill/>
              <a:miter lim="800000"/>
              <a:headEnd/>
              <a:tailEnd/>
            </a:ln>
          </p:spPr>
        </p:pic>
        <p:sp>
          <p:nvSpPr>
            <p:cNvPr id="167" name="TextBox 166"/>
            <p:cNvSpPr txBox="1"/>
            <p:nvPr/>
          </p:nvSpPr>
          <p:spPr>
            <a:xfrm>
              <a:off x="-1003203" y="1205806"/>
              <a:ext cx="1263449" cy="251117"/>
            </a:xfrm>
            <a:prstGeom prst="rect">
              <a:avLst/>
            </a:prstGeom>
            <a:noFill/>
          </p:spPr>
          <p:txBody>
            <a:bodyPr wrap="square" rtlCol="0">
              <a:spAutoFit/>
            </a:bodyPr>
            <a:lstStyle/>
            <a:p>
              <a:r>
                <a:rPr lang="en-US" altLang="zh-CN" sz="700" b="1" dirty="0" smtClean="0">
                  <a:latin typeface="微软雅黑" panose="020B0503020204020204" pitchFamily="34" charset="-122"/>
                  <a:ea typeface="微软雅黑" panose="020B0503020204020204" pitchFamily="34" charset="-122"/>
                </a:rPr>
                <a:t>Controller- </a:t>
              </a:r>
              <a:r>
                <a:rPr lang="en-US" altLang="zh-CN" sz="700" b="1" dirty="0" err="1" smtClean="0">
                  <a:latin typeface="微软雅黑" panose="020B0503020204020204" pitchFamily="34" charset="-122"/>
                  <a:ea typeface="微软雅黑" panose="020B0503020204020204" pitchFamily="34" charset="-122"/>
                </a:rPr>
                <a:t>iRadar</a:t>
              </a:r>
              <a:endParaRPr lang="en-US" altLang="zh-CN" sz="700" b="1" dirty="0" smtClean="0">
                <a:latin typeface="微软雅黑" panose="020B0503020204020204" pitchFamily="34" charset="-122"/>
                <a:ea typeface="微软雅黑" panose="020B0503020204020204" pitchFamily="34" charset="-122"/>
              </a:endParaRPr>
            </a:p>
          </p:txBody>
        </p:sp>
        <p:pic>
          <p:nvPicPr>
            <p:cNvPr id="168" name="Picture 10" descr="图片13"/>
            <p:cNvPicPr>
              <a:picLocks noChangeAspect="1" noChangeArrowheads="1"/>
            </p:cNvPicPr>
            <p:nvPr/>
          </p:nvPicPr>
          <p:blipFill>
            <a:blip r:embed="rId9" cstate="print"/>
            <a:srcRect/>
            <a:stretch>
              <a:fillRect/>
            </a:stretch>
          </p:blipFill>
          <p:spPr bwMode="auto">
            <a:xfrm>
              <a:off x="-637241" y="1591600"/>
              <a:ext cx="415245" cy="167313"/>
            </a:xfrm>
            <a:prstGeom prst="rect">
              <a:avLst/>
            </a:prstGeom>
            <a:noFill/>
            <a:ln w="9525">
              <a:noFill/>
              <a:miter lim="800000"/>
              <a:headEnd/>
              <a:tailEnd/>
            </a:ln>
          </p:spPr>
        </p:pic>
        <p:cxnSp>
          <p:nvCxnSpPr>
            <p:cNvPr id="169" name="肘形连接符 168"/>
            <p:cNvCxnSpPr>
              <a:stCxn id="166" idx="2"/>
              <a:endCxn id="152" idx="0"/>
            </p:cNvCxnSpPr>
            <p:nvPr/>
          </p:nvCxnSpPr>
          <p:spPr bwMode="auto">
            <a:xfrm rot="16200000" flipH="1">
              <a:off x="-1819784" y="1820150"/>
              <a:ext cx="714955" cy="604671"/>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0" name="肘形连接符 169"/>
            <p:cNvCxnSpPr>
              <a:stCxn id="168" idx="2"/>
              <a:endCxn id="152" idx="0"/>
            </p:cNvCxnSpPr>
            <p:nvPr/>
          </p:nvCxnSpPr>
          <p:spPr bwMode="auto">
            <a:xfrm rot="5400000">
              <a:off x="-1155319" y="1754262"/>
              <a:ext cx="721051" cy="730353"/>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cxnSp>
        <p:nvCxnSpPr>
          <p:cNvPr id="175" name="直接连接符 174"/>
          <p:cNvCxnSpPr>
            <a:stCxn id="177" idx="2"/>
          </p:cNvCxnSpPr>
          <p:nvPr/>
        </p:nvCxnSpPr>
        <p:spPr bwMode="auto">
          <a:xfrm>
            <a:off x="4005799" y="2561199"/>
            <a:ext cx="854" cy="54825"/>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76" name="Picture 10" descr="图片13"/>
          <p:cNvPicPr>
            <a:picLocks noChangeAspect="1" noChangeArrowheads="1"/>
          </p:cNvPicPr>
          <p:nvPr/>
        </p:nvPicPr>
        <p:blipFill>
          <a:blip r:embed="rId9" cstate="print"/>
          <a:srcRect/>
          <a:stretch>
            <a:fillRect/>
          </a:stretch>
        </p:blipFill>
        <p:spPr bwMode="auto">
          <a:xfrm>
            <a:off x="4392090" y="2524018"/>
            <a:ext cx="338435" cy="133292"/>
          </a:xfrm>
          <a:prstGeom prst="rect">
            <a:avLst/>
          </a:prstGeom>
          <a:noFill/>
          <a:ln w="9525">
            <a:noFill/>
            <a:miter lim="800000"/>
            <a:headEnd/>
            <a:tailEnd/>
          </a:ln>
        </p:spPr>
      </p:pic>
      <p:pic>
        <p:nvPicPr>
          <p:cNvPr id="177" name="Picture 460" descr="图片239"/>
          <p:cNvPicPr>
            <a:picLocks noChangeAspect="1" noChangeArrowheads="1"/>
          </p:cNvPicPr>
          <p:nvPr/>
        </p:nvPicPr>
        <p:blipFill>
          <a:blip r:embed="rId4" cstate="print"/>
          <a:srcRect/>
          <a:stretch>
            <a:fillRect/>
          </a:stretch>
        </p:blipFill>
        <p:spPr bwMode="auto">
          <a:xfrm>
            <a:off x="3904836" y="2338157"/>
            <a:ext cx="201927" cy="223042"/>
          </a:xfrm>
          <a:prstGeom prst="rect">
            <a:avLst/>
          </a:prstGeom>
          <a:noFill/>
          <a:ln w="9525">
            <a:noFill/>
            <a:miter lim="800000"/>
            <a:headEnd/>
            <a:tailEnd/>
          </a:ln>
        </p:spPr>
      </p:pic>
      <p:pic>
        <p:nvPicPr>
          <p:cNvPr id="178" name="Picture 10" descr="图片13"/>
          <p:cNvPicPr>
            <a:picLocks noChangeAspect="1" noChangeArrowheads="1"/>
          </p:cNvPicPr>
          <p:nvPr/>
        </p:nvPicPr>
        <p:blipFill>
          <a:blip r:embed="rId9" cstate="print"/>
          <a:srcRect/>
          <a:stretch>
            <a:fillRect/>
          </a:stretch>
        </p:blipFill>
        <p:spPr bwMode="auto">
          <a:xfrm>
            <a:off x="4362280" y="2213205"/>
            <a:ext cx="338435" cy="133292"/>
          </a:xfrm>
          <a:prstGeom prst="rect">
            <a:avLst/>
          </a:prstGeom>
          <a:noFill/>
          <a:ln w="9525">
            <a:noFill/>
            <a:miter lim="800000"/>
            <a:headEnd/>
            <a:tailEnd/>
          </a:ln>
        </p:spPr>
      </p:pic>
      <p:pic>
        <p:nvPicPr>
          <p:cNvPr id="179" name="Picture 10" descr="图片13"/>
          <p:cNvPicPr>
            <a:picLocks noChangeAspect="1" noChangeArrowheads="1"/>
          </p:cNvPicPr>
          <p:nvPr/>
        </p:nvPicPr>
        <p:blipFill>
          <a:blip r:embed="rId9" cstate="print"/>
          <a:srcRect/>
          <a:stretch>
            <a:fillRect/>
          </a:stretch>
        </p:blipFill>
        <p:spPr bwMode="auto">
          <a:xfrm>
            <a:off x="3308981" y="2203493"/>
            <a:ext cx="338435" cy="133292"/>
          </a:xfrm>
          <a:prstGeom prst="rect">
            <a:avLst/>
          </a:prstGeom>
          <a:noFill/>
          <a:ln w="9525">
            <a:noFill/>
            <a:miter lim="800000"/>
            <a:headEnd/>
            <a:tailEnd/>
          </a:ln>
        </p:spPr>
      </p:pic>
      <p:pic>
        <p:nvPicPr>
          <p:cNvPr id="180" name="Picture 10" descr="图片13"/>
          <p:cNvPicPr>
            <a:picLocks noChangeAspect="1" noChangeArrowheads="1"/>
          </p:cNvPicPr>
          <p:nvPr/>
        </p:nvPicPr>
        <p:blipFill>
          <a:blip r:embed="rId9" cstate="print"/>
          <a:srcRect/>
          <a:stretch>
            <a:fillRect/>
          </a:stretch>
        </p:blipFill>
        <p:spPr bwMode="auto">
          <a:xfrm>
            <a:off x="3299044" y="2514305"/>
            <a:ext cx="338435" cy="133292"/>
          </a:xfrm>
          <a:prstGeom prst="rect">
            <a:avLst/>
          </a:prstGeom>
          <a:noFill/>
          <a:ln w="9525">
            <a:noFill/>
            <a:miter lim="800000"/>
            <a:headEnd/>
            <a:tailEnd/>
          </a:ln>
        </p:spPr>
      </p:pic>
      <p:cxnSp>
        <p:nvCxnSpPr>
          <p:cNvPr id="181" name="肘形连接符 180"/>
          <p:cNvCxnSpPr>
            <a:stCxn id="177" idx="3"/>
            <a:endCxn id="178" idx="1"/>
          </p:cNvCxnSpPr>
          <p:nvPr/>
        </p:nvCxnSpPr>
        <p:spPr bwMode="auto">
          <a:xfrm flipV="1">
            <a:off x="4106763" y="2279852"/>
            <a:ext cx="255517" cy="169827"/>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肘形连接符 181"/>
          <p:cNvCxnSpPr>
            <a:stCxn id="177" idx="3"/>
            <a:endCxn id="176" idx="1"/>
          </p:cNvCxnSpPr>
          <p:nvPr/>
        </p:nvCxnSpPr>
        <p:spPr bwMode="auto">
          <a:xfrm>
            <a:off x="4106763" y="2449678"/>
            <a:ext cx="264068" cy="140986"/>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肘形连接符 182"/>
          <p:cNvCxnSpPr>
            <a:stCxn id="179" idx="3"/>
            <a:endCxn id="177" idx="1"/>
          </p:cNvCxnSpPr>
          <p:nvPr/>
        </p:nvCxnSpPr>
        <p:spPr bwMode="auto">
          <a:xfrm>
            <a:off x="3647416" y="2270139"/>
            <a:ext cx="257420" cy="179540"/>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肘形连接符 183"/>
          <p:cNvCxnSpPr>
            <a:stCxn id="180" idx="3"/>
            <a:endCxn id="177" idx="1"/>
          </p:cNvCxnSpPr>
          <p:nvPr/>
        </p:nvCxnSpPr>
        <p:spPr bwMode="auto">
          <a:xfrm flipV="1">
            <a:off x="3637479" y="2449678"/>
            <a:ext cx="267357" cy="131273"/>
          </a:xfrm>
          <a:prstGeom prst="bentConnector3">
            <a:avLst>
              <a:gd name="adj1" fmla="val 50000"/>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矩形 184"/>
          <p:cNvSpPr/>
          <p:nvPr/>
        </p:nvSpPr>
        <p:spPr>
          <a:xfrm>
            <a:off x="2847849" y="2079618"/>
            <a:ext cx="736751" cy="307777"/>
          </a:xfrm>
          <a:prstGeom prst="rect">
            <a:avLst/>
          </a:prstGeom>
          <a:noFill/>
        </p:spPr>
        <p:txBody>
          <a:bodyPr wrap="square" rtlCol="0">
            <a:spAutoFit/>
          </a:bodyPr>
          <a:lstStyle/>
          <a:p>
            <a:r>
              <a:rPr lang="en-US" altLang="zh-CN" sz="700" b="1" dirty="0" err="1" smtClean="0">
                <a:latin typeface="微软雅黑" panose="020B0503020204020204" pitchFamily="34" charset="-122"/>
                <a:ea typeface="微软雅黑" panose="020B0503020204020204" pitchFamily="34" charset="-122"/>
              </a:rPr>
              <a:t>iRadar</a:t>
            </a:r>
            <a:r>
              <a:rPr lang="en-US" altLang="zh-CN" sz="700" b="1" dirty="0" smtClean="0">
                <a:latin typeface="微软雅黑" panose="020B0503020204020204" pitchFamily="34" charset="-122"/>
                <a:ea typeface="微软雅黑" panose="020B0503020204020204" pitchFamily="34" charset="-122"/>
              </a:rPr>
              <a:t>-CA</a:t>
            </a:r>
            <a:r>
              <a:rPr lang="zh-CN" altLang="en-US" sz="700" b="1" dirty="0" smtClean="0">
                <a:latin typeface="微软雅黑" panose="020B0503020204020204" pitchFamily="34" charset="-122"/>
                <a:ea typeface="微软雅黑" panose="020B0503020204020204" pitchFamily="34" charset="-122"/>
              </a:rPr>
              <a:t>（可选）</a:t>
            </a:r>
            <a:endParaRPr lang="zh-CN" altLang="en-US" sz="700" b="1" dirty="0" smtClean="0">
              <a:latin typeface="微软雅黑" panose="020B0503020204020204" pitchFamily="34" charset="-122"/>
              <a:ea typeface="微软雅黑" panose="020B0503020204020204" pitchFamily="34" charset="-122"/>
            </a:endParaRPr>
          </a:p>
        </p:txBody>
      </p:sp>
      <p:sp>
        <p:nvSpPr>
          <p:cNvPr id="186" name="矩形 185"/>
          <p:cNvSpPr/>
          <p:nvPr/>
        </p:nvSpPr>
        <p:spPr>
          <a:xfrm>
            <a:off x="2860040" y="2368322"/>
            <a:ext cx="736751" cy="307777"/>
          </a:xfrm>
          <a:prstGeom prst="rect">
            <a:avLst/>
          </a:prstGeom>
          <a:noFill/>
        </p:spPr>
        <p:txBody>
          <a:bodyPr wrap="square" rtlCol="0">
            <a:spAutoFit/>
          </a:bodyPr>
          <a:lstStyle/>
          <a:p>
            <a:r>
              <a:rPr lang="en-US" altLang="zh-CN" sz="700" b="1" dirty="0" err="1" smtClean="0">
                <a:latin typeface="微软雅黑" panose="020B0503020204020204" pitchFamily="34" charset="-122"/>
                <a:ea typeface="微软雅黑" panose="020B0503020204020204" pitchFamily="34" charset="-122"/>
              </a:rPr>
              <a:t>iRadar</a:t>
            </a:r>
            <a:r>
              <a:rPr lang="en-US" altLang="zh-CN" sz="700" b="1" dirty="0" smtClean="0">
                <a:latin typeface="微软雅黑" panose="020B0503020204020204" pitchFamily="34" charset="-122"/>
                <a:ea typeface="微软雅黑" panose="020B0503020204020204" pitchFamily="34" charset="-122"/>
              </a:rPr>
              <a:t>-CA</a:t>
            </a:r>
            <a:r>
              <a:rPr lang="zh-CN" altLang="en-US" sz="700" b="1" dirty="0" smtClean="0">
                <a:latin typeface="微软雅黑" panose="020B0503020204020204" pitchFamily="34" charset="-122"/>
                <a:ea typeface="微软雅黑" panose="020B0503020204020204" pitchFamily="34" charset="-122"/>
              </a:rPr>
              <a:t>（可选）</a:t>
            </a:r>
            <a:endParaRPr lang="zh-CN" altLang="en-US" sz="700" b="1" dirty="0" smtClean="0">
              <a:latin typeface="微软雅黑" panose="020B0503020204020204" pitchFamily="34" charset="-122"/>
              <a:ea typeface="微软雅黑" panose="020B0503020204020204" pitchFamily="34" charset="-122"/>
            </a:endParaRPr>
          </a:p>
        </p:txBody>
      </p:sp>
      <p:sp>
        <p:nvSpPr>
          <p:cNvPr id="187" name="矩形 186"/>
          <p:cNvSpPr/>
          <p:nvPr/>
        </p:nvSpPr>
        <p:spPr>
          <a:xfrm>
            <a:off x="4554367" y="1960177"/>
            <a:ext cx="736751" cy="307777"/>
          </a:xfrm>
          <a:prstGeom prst="rect">
            <a:avLst/>
          </a:prstGeom>
          <a:noFill/>
        </p:spPr>
        <p:txBody>
          <a:bodyPr wrap="square" rtlCol="0">
            <a:spAutoFit/>
          </a:bodyPr>
          <a:lstStyle/>
          <a:p>
            <a:r>
              <a:rPr lang="en-US" altLang="zh-CN" sz="700" b="1" dirty="0" err="1" smtClean="0">
                <a:latin typeface="微软雅黑" panose="020B0503020204020204" pitchFamily="34" charset="-122"/>
                <a:ea typeface="微软雅黑" panose="020B0503020204020204" pitchFamily="34" charset="-122"/>
              </a:rPr>
              <a:t>iRadar</a:t>
            </a:r>
            <a:r>
              <a:rPr lang="en-US" altLang="zh-CN" sz="700" b="1" dirty="0" smtClean="0">
                <a:latin typeface="微软雅黑" panose="020B0503020204020204" pitchFamily="34" charset="-122"/>
                <a:ea typeface="微软雅黑" panose="020B0503020204020204" pitchFamily="34" charset="-122"/>
              </a:rPr>
              <a:t>-CM</a:t>
            </a:r>
            <a:r>
              <a:rPr lang="zh-CN" altLang="en-US" sz="700" b="1" dirty="0" smtClean="0">
                <a:latin typeface="微软雅黑" panose="020B0503020204020204" pitchFamily="34" charset="-122"/>
                <a:ea typeface="微软雅黑" panose="020B0503020204020204" pitchFamily="34" charset="-122"/>
              </a:rPr>
              <a:t>（可选）</a:t>
            </a:r>
            <a:endParaRPr lang="zh-CN" altLang="en-US" sz="700" b="1" dirty="0" smtClean="0">
              <a:latin typeface="微软雅黑" panose="020B0503020204020204" pitchFamily="34" charset="-122"/>
              <a:ea typeface="微软雅黑" panose="020B0503020204020204" pitchFamily="34" charset="-122"/>
            </a:endParaRPr>
          </a:p>
        </p:txBody>
      </p:sp>
      <p:sp>
        <p:nvSpPr>
          <p:cNvPr id="188" name="矩形 187"/>
          <p:cNvSpPr/>
          <p:nvPr/>
        </p:nvSpPr>
        <p:spPr>
          <a:xfrm>
            <a:off x="4556622" y="2309638"/>
            <a:ext cx="736751" cy="307777"/>
          </a:xfrm>
          <a:prstGeom prst="rect">
            <a:avLst/>
          </a:prstGeom>
          <a:noFill/>
        </p:spPr>
        <p:txBody>
          <a:bodyPr wrap="square" rtlCol="0">
            <a:spAutoFit/>
          </a:bodyPr>
          <a:lstStyle/>
          <a:p>
            <a:r>
              <a:rPr lang="en-US" altLang="zh-CN" sz="700" b="1" dirty="0" err="1" smtClean="0">
                <a:latin typeface="微软雅黑" panose="020B0503020204020204" pitchFamily="34" charset="-122"/>
                <a:ea typeface="微软雅黑" panose="020B0503020204020204" pitchFamily="34" charset="-122"/>
              </a:rPr>
              <a:t>iRadar</a:t>
            </a:r>
            <a:r>
              <a:rPr lang="en-US" altLang="zh-CN" sz="700" b="1" dirty="0" smtClean="0">
                <a:latin typeface="微软雅黑" panose="020B0503020204020204" pitchFamily="34" charset="-122"/>
                <a:ea typeface="微软雅黑" panose="020B0503020204020204" pitchFamily="34" charset="-122"/>
              </a:rPr>
              <a:t>-CM</a:t>
            </a:r>
            <a:r>
              <a:rPr lang="zh-CN" altLang="en-US" sz="700" b="1" dirty="0" smtClean="0">
                <a:latin typeface="微软雅黑" panose="020B0503020204020204" pitchFamily="34" charset="-122"/>
                <a:ea typeface="微软雅黑" panose="020B0503020204020204" pitchFamily="34" charset="-122"/>
              </a:rPr>
              <a:t>（可选）</a:t>
            </a:r>
            <a:endParaRPr lang="zh-CN" altLang="en-US" sz="700" b="1" dirty="0" smtClean="0">
              <a:latin typeface="微软雅黑" panose="020B0503020204020204" pitchFamily="34" charset="-122"/>
              <a:ea typeface="微软雅黑" panose="020B0503020204020204" pitchFamily="34" charset="-122"/>
            </a:endParaRPr>
          </a:p>
        </p:txBody>
      </p:sp>
      <p:cxnSp>
        <p:nvCxnSpPr>
          <p:cNvPr id="189" name="直接连接符 188"/>
          <p:cNvCxnSpPr/>
          <p:nvPr/>
        </p:nvCxnSpPr>
        <p:spPr bwMode="auto">
          <a:xfrm>
            <a:off x="4525579" y="2305045"/>
            <a:ext cx="0" cy="258118"/>
          </a:xfrm>
          <a:prstGeom prst="line">
            <a:avLst/>
          </a:prstGeom>
          <a:noFill/>
          <a:ln w="38100">
            <a:solidFill>
              <a:schemeClr val="bg1">
                <a:lumMod val="50000"/>
              </a:schemeClr>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直接连接符 189"/>
          <p:cNvCxnSpPr/>
          <p:nvPr/>
        </p:nvCxnSpPr>
        <p:spPr bwMode="auto">
          <a:xfrm>
            <a:off x="3492153" y="2246767"/>
            <a:ext cx="0" cy="258118"/>
          </a:xfrm>
          <a:prstGeom prst="line">
            <a:avLst/>
          </a:prstGeom>
          <a:noFill/>
          <a:ln w="38100">
            <a:solidFill>
              <a:schemeClr val="bg1">
                <a:lumMod val="50000"/>
              </a:schemeClr>
            </a:solidFill>
            <a:prstDash val="sysDot"/>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2" name="TextBox 191"/>
          <p:cNvSpPr txBox="1"/>
          <p:nvPr/>
        </p:nvSpPr>
        <p:spPr>
          <a:xfrm>
            <a:off x="3572737" y="1323085"/>
            <a:ext cx="1029743" cy="200055"/>
          </a:xfrm>
          <a:prstGeom prst="rect">
            <a:avLst/>
          </a:prstGeom>
          <a:noFill/>
        </p:spPr>
        <p:txBody>
          <a:bodyPr wrap="square" rtlCol="0">
            <a:spAutoFit/>
          </a:bodyPr>
          <a:lstStyle/>
          <a:p>
            <a:r>
              <a:rPr lang="en-US" altLang="zh-CN" sz="700" b="1" dirty="0" smtClean="0">
                <a:latin typeface="微软雅黑" panose="020B0503020204020204" pitchFamily="34" charset="-122"/>
                <a:ea typeface="微软雅黑" panose="020B0503020204020204" pitchFamily="34" charset="-122"/>
              </a:rPr>
              <a:t>Controller- </a:t>
            </a:r>
            <a:r>
              <a:rPr lang="en-US" altLang="zh-CN" sz="700" b="1" dirty="0" err="1" smtClean="0">
                <a:latin typeface="微软雅黑" panose="020B0503020204020204" pitchFamily="34" charset="-122"/>
                <a:ea typeface="微软雅黑" panose="020B0503020204020204" pitchFamily="34" charset="-122"/>
              </a:rPr>
              <a:t>iRadar</a:t>
            </a:r>
            <a:endParaRPr lang="en-US" altLang="zh-CN" sz="700" b="1" dirty="0" smtClean="0">
              <a:latin typeface="微软雅黑" panose="020B0503020204020204" pitchFamily="34" charset="-122"/>
              <a:ea typeface="微软雅黑" panose="020B0503020204020204" pitchFamily="34" charset="-122"/>
            </a:endParaRPr>
          </a:p>
        </p:txBody>
      </p:sp>
      <p:pic>
        <p:nvPicPr>
          <p:cNvPr id="193" name="Picture 10" descr="图片13"/>
          <p:cNvPicPr>
            <a:picLocks noChangeAspect="1" noChangeArrowheads="1"/>
          </p:cNvPicPr>
          <p:nvPr/>
        </p:nvPicPr>
        <p:blipFill>
          <a:blip r:embed="rId9" cstate="print"/>
          <a:srcRect/>
          <a:stretch>
            <a:fillRect/>
          </a:stretch>
        </p:blipFill>
        <p:spPr bwMode="auto">
          <a:xfrm>
            <a:off x="3846622" y="1630432"/>
            <a:ext cx="338435" cy="133292"/>
          </a:xfrm>
          <a:prstGeom prst="rect">
            <a:avLst/>
          </a:prstGeom>
          <a:noFill/>
          <a:ln w="9525">
            <a:noFill/>
            <a:miter lim="800000"/>
            <a:headEnd/>
            <a:tailEnd/>
          </a:ln>
        </p:spPr>
      </p:pic>
      <p:cxnSp>
        <p:nvCxnSpPr>
          <p:cNvPr id="200" name="直接连接符 199"/>
          <p:cNvCxnSpPr>
            <a:stCxn id="193" idx="2"/>
            <a:endCxn id="177" idx="0"/>
          </p:cNvCxnSpPr>
          <p:nvPr/>
        </p:nvCxnSpPr>
        <p:spPr bwMode="auto">
          <a:xfrm flipH="1">
            <a:off x="4005800" y="1763724"/>
            <a:ext cx="0" cy="574433"/>
          </a:xfrm>
          <a:prstGeom prst="line">
            <a:avLst/>
          </a:prstGeom>
          <a:noFill/>
          <a:ln>
            <a:solidFill>
              <a:schemeClr val="tx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0" name="任意多边形 109"/>
          <p:cNvSpPr/>
          <p:nvPr/>
        </p:nvSpPr>
        <p:spPr bwMode="auto">
          <a:xfrm>
            <a:off x="2091847" y="1701452"/>
            <a:ext cx="1853852" cy="1206674"/>
          </a:xfrm>
          <a:custGeom>
            <a:avLst/>
            <a:gdLst>
              <a:gd name="connsiteX0" fmla="*/ 1853852 w 1853852"/>
              <a:gd name="connsiteY0" fmla="*/ 14614 h 1206674"/>
              <a:gd name="connsiteX1" fmla="*/ 977030 w 1853852"/>
              <a:gd name="connsiteY1" fmla="*/ 177452 h 1206674"/>
              <a:gd name="connsiteX2" fmla="*/ 713983 w 1853852"/>
              <a:gd name="connsiteY2" fmla="*/ 1079326 h 1206674"/>
              <a:gd name="connsiteX3" fmla="*/ 0 w 1853852"/>
              <a:gd name="connsiteY3" fmla="*/ 941540 h 1206674"/>
            </a:gdLst>
            <a:ahLst/>
            <a:cxnLst>
              <a:cxn ang="0">
                <a:pos x="connsiteX0" y="connsiteY0"/>
              </a:cxn>
              <a:cxn ang="0">
                <a:pos x="connsiteX1" y="connsiteY1"/>
              </a:cxn>
              <a:cxn ang="0">
                <a:pos x="connsiteX2" y="connsiteY2"/>
              </a:cxn>
              <a:cxn ang="0">
                <a:pos x="connsiteX3" y="connsiteY3"/>
              </a:cxn>
            </a:cxnLst>
            <a:rect l="l" t="t" r="r" b="b"/>
            <a:pathLst>
              <a:path w="1853852" h="1206674">
                <a:moveTo>
                  <a:pt x="1853852" y="14614"/>
                </a:moveTo>
                <a:cubicBezTo>
                  <a:pt x="1510430" y="7307"/>
                  <a:pt x="1167008" y="0"/>
                  <a:pt x="977030" y="177452"/>
                </a:cubicBezTo>
                <a:cubicBezTo>
                  <a:pt x="787052" y="354904"/>
                  <a:pt x="876821" y="951978"/>
                  <a:pt x="713983" y="1079326"/>
                </a:cubicBezTo>
                <a:cubicBezTo>
                  <a:pt x="551145" y="1206674"/>
                  <a:pt x="0" y="941540"/>
                  <a:pt x="0" y="941540"/>
                </a:cubicBezTo>
              </a:path>
            </a:pathLst>
          </a:custGeom>
          <a:noFill/>
          <a:ln>
            <a:solidFill>
              <a:schemeClr val="tx2">
                <a:lumMod val="60000"/>
                <a:lumOff val="40000"/>
              </a:schemeClr>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endParaRPr>
          </a:p>
        </p:txBody>
      </p:sp>
      <p:cxnSp>
        <p:nvCxnSpPr>
          <p:cNvPr id="118" name="直接箭头连接符 117"/>
          <p:cNvCxnSpPr/>
          <p:nvPr/>
        </p:nvCxnSpPr>
        <p:spPr bwMode="auto">
          <a:xfrm>
            <a:off x="3645074" y="688931"/>
            <a:ext cx="563671" cy="0"/>
          </a:xfrm>
          <a:prstGeom prst="straightConnector1">
            <a:avLst/>
          </a:prstGeom>
          <a:noFill/>
          <a:ln>
            <a:solidFill>
              <a:schemeClr val="tx2">
                <a:lumMod val="60000"/>
                <a:lumOff val="40000"/>
              </a:schemeClr>
            </a:solidFill>
            <a:prstDash val="dash"/>
            <a:headEnd type="none" w="med" len="med"/>
            <a:tailEnd type="triangle" w="med" len="med"/>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23" name="TextBox 122"/>
          <p:cNvSpPr txBox="1"/>
          <p:nvPr/>
        </p:nvSpPr>
        <p:spPr>
          <a:xfrm>
            <a:off x="4258849" y="475989"/>
            <a:ext cx="814191" cy="461665"/>
          </a:xfrm>
          <a:prstGeom prst="rect">
            <a:avLst/>
          </a:prstGeom>
          <a:noFill/>
        </p:spPr>
        <p:txBody>
          <a:bodyPr wrap="square" rtlCol="0">
            <a:spAutoFit/>
          </a:bodyPr>
          <a:lstStyle/>
          <a:p>
            <a:r>
              <a:rPr lang="zh-CN" altLang="en-US" sz="800" dirty="0" smtClean="0">
                <a:latin typeface="微软雅黑" panose="020B0503020204020204" pitchFamily="34" charset="-122"/>
                <a:ea typeface="微软雅黑" panose="020B0503020204020204" pitchFamily="34" charset="-122"/>
              </a:rPr>
              <a:t>下级</a:t>
            </a:r>
            <a:r>
              <a:rPr lang="en-US" altLang="zh-CN" sz="800" dirty="0" err="1" smtClean="0">
                <a:latin typeface="微软雅黑" panose="020B0503020204020204" pitchFamily="34" charset="-122"/>
                <a:ea typeface="微软雅黑" panose="020B0503020204020204" pitchFamily="34" charset="-122"/>
              </a:rPr>
              <a:t>iRadar</a:t>
            </a:r>
            <a:r>
              <a:rPr lang="zh-CN" altLang="en-US" sz="800" dirty="0" smtClean="0">
                <a:latin typeface="微软雅黑" panose="020B0503020204020204" pitchFamily="34" charset="-122"/>
                <a:ea typeface="微软雅黑" panose="020B0503020204020204" pitchFamily="34" charset="-122"/>
              </a:rPr>
              <a:t>将分析结果上报上级</a:t>
            </a:r>
            <a:r>
              <a:rPr lang="en-US" altLang="zh-CN" sz="800" dirty="0" smtClean="0">
                <a:latin typeface="微软雅黑" panose="020B0503020204020204" pitchFamily="34" charset="-122"/>
                <a:ea typeface="微软雅黑" panose="020B0503020204020204" pitchFamily="34" charset="-122"/>
              </a:rPr>
              <a:t>CM</a:t>
            </a:r>
            <a:endParaRPr lang="zh-CN" altLang="en-US" sz="800" dirty="0">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3"/>
          <p:cNvSpPr>
            <a:spLocks noGrp="1"/>
          </p:cNvSpPr>
          <p:nvPr>
            <p:ph type="title"/>
          </p:nvPr>
        </p:nvSpPr>
        <p:spPr/>
        <p:txBody>
          <a:bodyPr/>
          <a:lstStyle/>
          <a:p>
            <a:r>
              <a:rPr lang="zh-CN" altLang="en-US" sz="4000" dirty="0" smtClean="0">
                <a:solidFill>
                  <a:srgbClr val="960000"/>
                </a:solidFill>
                <a:latin typeface="微软雅黑" panose="020B0503020204020204" pitchFamily="34" charset="-122"/>
                <a:ea typeface="微软雅黑" panose="020B0503020204020204" pitchFamily="34" charset="-122"/>
              </a:rPr>
              <a:t>目录</a:t>
            </a:r>
            <a:endParaRPr lang="en-US" sz="4000" dirty="0">
              <a:solidFill>
                <a:srgbClr val="960000"/>
              </a:solidFill>
              <a:latin typeface="微软雅黑" panose="020B0503020204020204" pitchFamily="34" charset="-122"/>
              <a:ea typeface="微软雅黑" panose="020B0503020204020204" pitchFamily="34" charset="-122"/>
            </a:endParaRPr>
          </a:p>
        </p:txBody>
      </p:sp>
      <p:grpSp>
        <p:nvGrpSpPr>
          <p:cNvPr id="2" name="组合 19"/>
          <p:cNvGrpSpPr/>
          <p:nvPr/>
        </p:nvGrpSpPr>
        <p:grpSpPr>
          <a:xfrm>
            <a:off x="1553714" y="1373432"/>
            <a:ext cx="5841314" cy="585119"/>
            <a:chOff x="2026783" y="1233991"/>
            <a:chExt cx="5235575" cy="573418"/>
          </a:xfrm>
        </p:grpSpPr>
        <p:sp>
          <p:nvSpPr>
            <p:cNvPr id="21" name="Freeform 11"/>
            <p:cNvSpPr/>
            <p:nvPr/>
          </p:nvSpPr>
          <p:spPr bwMode="gray">
            <a:xfrm>
              <a:off x="2728458" y="1239084"/>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2" name="Freeform 12"/>
            <p:cNvSpPr/>
            <p:nvPr/>
          </p:nvSpPr>
          <p:spPr bwMode="gray">
            <a:xfrm>
              <a:off x="2026783" y="1239084"/>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4" name="Text Box 13"/>
            <p:cNvSpPr txBox="1">
              <a:spLocks noChangeArrowheads="1"/>
            </p:cNvSpPr>
            <p:nvPr/>
          </p:nvSpPr>
          <p:spPr bwMode="gray">
            <a:xfrm>
              <a:off x="2841225" y="1304172"/>
              <a:ext cx="4229425" cy="452433"/>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dirty="0" smtClean="0">
                  <a:solidFill>
                    <a:srgbClr val="FFFFFF"/>
                  </a:solidFill>
                  <a:latin typeface="微软雅黑" panose="020B0503020204020204" pitchFamily="34" charset="-122"/>
                  <a:ea typeface="微软雅黑" panose="020B0503020204020204" pitchFamily="34" charset="-122"/>
                </a:rPr>
                <a:t>问题与挑战</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25" name="Text Box 16"/>
            <p:cNvSpPr txBox="1">
              <a:spLocks noChangeArrowheads="1"/>
            </p:cNvSpPr>
            <p:nvPr/>
          </p:nvSpPr>
          <p:spPr bwMode="gray">
            <a:xfrm>
              <a:off x="2236855" y="1233991"/>
              <a:ext cx="304800" cy="573081"/>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1</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grpSp>
      <p:grpSp>
        <p:nvGrpSpPr>
          <p:cNvPr id="3" name="组合 25"/>
          <p:cNvGrpSpPr/>
          <p:nvPr/>
        </p:nvGrpSpPr>
        <p:grpSpPr>
          <a:xfrm>
            <a:off x="1553714" y="2121142"/>
            <a:ext cx="5841314" cy="595109"/>
            <a:chOff x="2026783" y="1991406"/>
            <a:chExt cx="5235575" cy="606424"/>
          </a:xfrm>
        </p:grpSpPr>
        <p:sp>
          <p:nvSpPr>
            <p:cNvPr id="28" name="Freeform 9"/>
            <p:cNvSpPr/>
            <p:nvPr/>
          </p:nvSpPr>
          <p:spPr bwMode="gray">
            <a:xfrm>
              <a:off x="2728458" y="2029505"/>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9" name="Freeform 10"/>
            <p:cNvSpPr/>
            <p:nvPr/>
          </p:nvSpPr>
          <p:spPr bwMode="gray">
            <a:xfrm>
              <a:off x="2026783" y="2029505"/>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0" name="Text Box 14"/>
            <p:cNvSpPr txBox="1">
              <a:spLocks noChangeArrowheads="1"/>
            </p:cNvSpPr>
            <p:nvPr/>
          </p:nvSpPr>
          <p:spPr bwMode="gray">
            <a:xfrm>
              <a:off x="2841225" y="2088245"/>
              <a:ext cx="4421133" cy="470443"/>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dirty="0" smtClean="0">
                  <a:solidFill>
                    <a:srgbClr val="FFFFFF"/>
                  </a:solidFill>
                  <a:latin typeface="微软雅黑" panose="020B0503020204020204" pitchFamily="34" charset="-122"/>
                  <a:ea typeface="微软雅黑" panose="020B0503020204020204" pitchFamily="34" charset="-122"/>
                </a:rPr>
                <a:t>实现原理与关键技术</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31" name="Text Box 17"/>
            <p:cNvSpPr txBox="1">
              <a:spLocks noChangeArrowheads="1"/>
            </p:cNvSpPr>
            <p:nvPr/>
          </p:nvSpPr>
          <p:spPr bwMode="gray">
            <a:xfrm>
              <a:off x="2220196" y="1991406"/>
              <a:ext cx="304800" cy="595894"/>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200" b="1" dirty="0">
                  <a:solidFill>
                    <a:srgbClr val="FFFFFF"/>
                  </a:solidFill>
                  <a:latin typeface="微软雅黑" panose="020B0503020204020204" pitchFamily="34" charset="-122"/>
                  <a:ea typeface="微软雅黑" panose="020B0503020204020204" pitchFamily="34" charset="-122"/>
                </a:rPr>
                <a:t>2</a:t>
              </a:r>
              <a:endParaRPr lang="en-US" altLang="zh-CN" sz="3200" b="1" dirty="0">
                <a:solidFill>
                  <a:srgbClr val="FFFFFF"/>
                </a:solidFill>
                <a:latin typeface="微软雅黑" panose="020B0503020204020204" pitchFamily="34" charset="-122"/>
                <a:ea typeface="微软雅黑" panose="020B0503020204020204" pitchFamily="34" charset="-122"/>
              </a:endParaRPr>
            </a:p>
          </p:txBody>
        </p:sp>
      </p:grpSp>
      <p:grpSp>
        <p:nvGrpSpPr>
          <p:cNvPr id="4" name="组合 17"/>
          <p:cNvGrpSpPr/>
          <p:nvPr/>
        </p:nvGrpSpPr>
        <p:grpSpPr>
          <a:xfrm>
            <a:off x="1553714" y="2878842"/>
            <a:ext cx="5841314" cy="646331"/>
            <a:chOff x="1553714" y="3109269"/>
            <a:chExt cx="5841314" cy="646331"/>
          </a:xfrm>
        </p:grpSpPr>
        <p:sp>
          <p:nvSpPr>
            <p:cNvPr id="33" name="Freeform 6"/>
            <p:cNvSpPr/>
            <p:nvPr/>
          </p:nvSpPr>
          <p:spPr bwMode="gray">
            <a:xfrm>
              <a:off x="2336571" y="3171855"/>
              <a:ext cx="5058457" cy="578990"/>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4" name="Freeform 7"/>
            <p:cNvSpPr/>
            <p:nvPr/>
          </p:nvSpPr>
          <p:spPr bwMode="gray">
            <a:xfrm>
              <a:off x="1553714" y="3171855"/>
              <a:ext cx="680129" cy="578990"/>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rgbClr val="C00000"/>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35" name="Text Box 8"/>
            <p:cNvSpPr txBox="1">
              <a:spLocks noChangeArrowheads="1"/>
            </p:cNvSpPr>
            <p:nvPr/>
          </p:nvSpPr>
          <p:spPr bwMode="gray">
            <a:xfrm>
              <a:off x="2462384" y="3231695"/>
              <a:ext cx="4736701" cy="461666"/>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zh-CN" altLang="en-US" sz="2400" b="1" dirty="0" smtClean="0">
                  <a:solidFill>
                    <a:srgbClr val="FFFFFF"/>
                  </a:solidFill>
                  <a:latin typeface="微软雅黑" panose="020B0503020204020204" pitchFamily="34" charset="-122"/>
                  <a:ea typeface="微软雅黑" panose="020B0503020204020204" pitchFamily="34" charset="-122"/>
                </a:rPr>
                <a:t>典型应用场景</a:t>
              </a:r>
              <a:endParaRPr lang="zh-CN" altLang="en-US" sz="2400" b="1" dirty="0" smtClean="0">
                <a:solidFill>
                  <a:srgbClr val="FFFFFF"/>
                </a:solidFill>
                <a:latin typeface="微软雅黑" panose="020B0503020204020204" pitchFamily="34" charset="-122"/>
                <a:ea typeface="微软雅黑" panose="020B0503020204020204" pitchFamily="34" charset="-122"/>
              </a:endParaRPr>
            </a:p>
          </p:txBody>
        </p:sp>
        <p:sp>
          <p:nvSpPr>
            <p:cNvPr id="36" name="Text Box 18"/>
            <p:cNvSpPr txBox="1">
              <a:spLocks noChangeArrowheads="1"/>
            </p:cNvSpPr>
            <p:nvPr/>
          </p:nvSpPr>
          <p:spPr bwMode="gray">
            <a:xfrm>
              <a:off x="1769504" y="3109269"/>
              <a:ext cx="340064" cy="646331"/>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600" b="1" dirty="0">
                  <a:solidFill>
                    <a:srgbClr val="FFFFFF"/>
                  </a:solidFill>
                  <a:latin typeface="微软雅黑" panose="020B0503020204020204" pitchFamily="34" charset="-122"/>
                  <a:ea typeface="微软雅黑" panose="020B0503020204020204" pitchFamily="34" charset="-122"/>
                </a:rPr>
                <a:t>3</a:t>
              </a:r>
              <a:endParaRPr lang="en-US" altLang="zh-CN" sz="3600" b="1" dirty="0">
                <a:solidFill>
                  <a:srgbClr val="FFFFFF"/>
                </a:solidFill>
                <a:latin typeface="微软雅黑" panose="020B0503020204020204" pitchFamily="34" charset="-122"/>
                <a:ea typeface="微软雅黑" panose="020B0503020204020204" pitchFamily="34" charset="-122"/>
              </a:endParaRPr>
            </a:p>
          </p:txBody>
        </p:sp>
      </p:grpSp>
      <p:grpSp>
        <p:nvGrpSpPr>
          <p:cNvPr id="18" name="组合 31"/>
          <p:cNvGrpSpPr/>
          <p:nvPr/>
        </p:nvGrpSpPr>
        <p:grpSpPr>
          <a:xfrm>
            <a:off x="1553714" y="3687763"/>
            <a:ext cx="5841314" cy="646331"/>
            <a:chOff x="2026783" y="3264988"/>
            <a:chExt cx="5235575" cy="634426"/>
          </a:xfrm>
        </p:grpSpPr>
        <p:sp>
          <p:nvSpPr>
            <p:cNvPr id="19" name="Freeform 6"/>
            <p:cNvSpPr/>
            <p:nvPr/>
          </p:nvSpPr>
          <p:spPr bwMode="gray">
            <a:xfrm>
              <a:off x="2728458" y="3279671"/>
              <a:ext cx="4533900" cy="568325"/>
            </a:xfrm>
            <a:custGeom>
              <a:avLst/>
              <a:gdLst>
                <a:gd name="T0" fmla="*/ 0 w 2856"/>
                <a:gd name="T1" fmla="*/ 5 h 358"/>
                <a:gd name="T2" fmla="*/ 0 w 2856"/>
                <a:gd name="T3" fmla="*/ 357 h 358"/>
                <a:gd name="T4" fmla="*/ 2667 w 2856"/>
                <a:gd name="T5" fmla="*/ 357 h 358"/>
                <a:gd name="T6" fmla="*/ 2854 w 2856"/>
                <a:gd name="T7" fmla="*/ 182 h 358"/>
                <a:gd name="T8" fmla="*/ 2667 w 2856"/>
                <a:gd name="T9" fmla="*/ 0 h 358"/>
                <a:gd name="T10" fmla="*/ 0 w 2856"/>
                <a:gd name="T11" fmla="*/ 5 h 358"/>
              </a:gdLst>
              <a:ahLst/>
              <a:cxnLst>
                <a:cxn ang="0">
                  <a:pos x="T0" y="T1"/>
                </a:cxn>
                <a:cxn ang="0">
                  <a:pos x="T2" y="T3"/>
                </a:cxn>
                <a:cxn ang="0">
                  <a:pos x="T4" y="T5"/>
                </a:cxn>
                <a:cxn ang="0">
                  <a:pos x="T6" y="T7"/>
                </a:cxn>
                <a:cxn ang="0">
                  <a:pos x="T8" y="T9"/>
                </a:cxn>
                <a:cxn ang="0">
                  <a:pos x="T10" y="T11"/>
                </a:cxn>
              </a:cxnLst>
              <a:rect l="0" t="0" r="r" b="b"/>
              <a:pathLst>
                <a:path w="2856" h="358">
                  <a:moveTo>
                    <a:pt x="0" y="5"/>
                  </a:moveTo>
                  <a:lnTo>
                    <a:pt x="0" y="357"/>
                  </a:lnTo>
                  <a:cubicBezTo>
                    <a:pt x="97" y="358"/>
                    <a:pt x="2594" y="357"/>
                    <a:pt x="2667" y="357"/>
                  </a:cubicBezTo>
                  <a:cubicBezTo>
                    <a:pt x="2739" y="357"/>
                    <a:pt x="2851" y="321"/>
                    <a:pt x="2854" y="182"/>
                  </a:cubicBezTo>
                  <a:cubicBezTo>
                    <a:pt x="2856" y="43"/>
                    <a:pt x="2755" y="0"/>
                    <a:pt x="2667" y="0"/>
                  </a:cubicBezTo>
                  <a:cubicBezTo>
                    <a:pt x="2579" y="0"/>
                    <a:pt x="95" y="5"/>
                    <a:pt x="0" y="5"/>
                  </a:cubicBez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0" name="Freeform 7"/>
            <p:cNvSpPr/>
            <p:nvPr/>
          </p:nvSpPr>
          <p:spPr bwMode="gray">
            <a:xfrm>
              <a:off x="2026783" y="3279671"/>
              <a:ext cx="609600" cy="568325"/>
            </a:xfrm>
            <a:custGeom>
              <a:avLst/>
              <a:gdLst>
                <a:gd name="T0" fmla="*/ 372 w 372"/>
                <a:gd name="T1" fmla="*/ 1 h 358"/>
                <a:gd name="T2" fmla="*/ 372 w 372"/>
                <a:gd name="T3" fmla="*/ 358 h 358"/>
                <a:gd name="T4" fmla="*/ 165 w 372"/>
                <a:gd name="T5" fmla="*/ 357 h 358"/>
                <a:gd name="T6" fmla="*/ 0 w 372"/>
                <a:gd name="T7" fmla="*/ 181 h 358"/>
                <a:gd name="T8" fmla="*/ 164 w 372"/>
                <a:gd name="T9" fmla="*/ 1 h 358"/>
                <a:gd name="T10" fmla="*/ 372 w 372"/>
                <a:gd name="T11" fmla="*/ 1 h 358"/>
              </a:gdLst>
              <a:ahLst/>
              <a:cxnLst>
                <a:cxn ang="0">
                  <a:pos x="T0" y="T1"/>
                </a:cxn>
                <a:cxn ang="0">
                  <a:pos x="T2" y="T3"/>
                </a:cxn>
                <a:cxn ang="0">
                  <a:pos x="T4" y="T5"/>
                </a:cxn>
                <a:cxn ang="0">
                  <a:pos x="T6" y="T7"/>
                </a:cxn>
                <a:cxn ang="0">
                  <a:pos x="T8" y="T9"/>
                </a:cxn>
                <a:cxn ang="0">
                  <a:pos x="T10" y="T11"/>
                </a:cxn>
              </a:cxnLst>
              <a:rect l="0" t="0" r="r" b="b"/>
              <a:pathLst>
                <a:path w="372" h="358">
                  <a:moveTo>
                    <a:pt x="372" y="1"/>
                  </a:moveTo>
                  <a:cubicBezTo>
                    <a:pt x="372" y="179"/>
                    <a:pt x="372" y="358"/>
                    <a:pt x="372" y="358"/>
                  </a:cubicBezTo>
                  <a:lnTo>
                    <a:pt x="165" y="357"/>
                  </a:lnTo>
                  <a:cubicBezTo>
                    <a:pt x="137" y="357"/>
                    <a:pt x="0" y="316"/>
                    <a:pt x="0" y="181"/>
                  </a:cubicBezTo>
                  <a:cubicBezTo>
                    <a:pt x="0" y="46"/>
                    <a:pt x="126" y="0"/>
                    <a:pt x="164" y="1"/>
                  </a:cubicBezTo>
                  <a:lnTo>
                    <a:pt x="372" y="1"/>
                  </a:lnTo>
                  <a:close/>
                </a:path>
              </a:pathLst>
            </a:custGeom>
            <a:solidFill>
              <a:schemeClr val="bg1">
                <a:lumMod val="50000"/>
              </a:schemeClr>
            </a:solidFill>
            <a:ln w="19050" cap="flat" cmpd="sng">
              <a:solidFill>
                <a:schemeClr val="bg1"/>
              </a:solidFill>
              <a:prstDash val="solid"/>
              <a:round/>
            </a:ln>
            <a:effectLst/>
          </p:spPr>
          <p:txBody>
            <a:bodyPr wrap="none" anchor="ctr"/>
            <a:lstStyle/>
            <a:p>
              <a:pPr>
                <a:defRPr/>
              </a:pPr>
              <a:endParaRPr lang="zh-CN" altLang="en-US">
                <a:solidFill>
                  <a:srgbClr val="000000"/>
                </a:solidFill>
                <a:latin typeface="微软雅黑" panose="020B0503020204020204" pitchFamily="34" charset="-122"/>
                <a:ea typeface="微软雅黑" panose="020B0503020204020204" pitchFamily="34" charset="-122"/>
              </a:endParaRPr>
            </a:p>
          </p:txBody>
        </p:sp>
        <p:sp>
          <p:nvSpPr>
            <p:cNvPr id="23" name="Text Box 8">
              <a:hlinkClick r:id="rId1" action="ppaction://hlinksldjump"/>
            </p:cNvPr>
            <p:cNvSpPr txBox="1">
              <a:spLocks noChangeArrowheads="1"/>
            </p:cNvSpPr>
            <p:nvPr/>
          </p:nvSpPr>
          <p:spPr bwMode="gray">
            <a:xfrm>
              <a:off x="2841225" y="3338409"/>
              <a:ext cx="4245509" cy="453162"/>
            </a:xfrm>
            <a:prstGeom prst="rect">
              <a:avLst/>
            </a:prstGeom>
            <a:noFill/>
            <a:ln w="9525">
              <a:noFill/>
              <a:miter lim="800000"/>
            </a:ln>
            <a:effectLst>
              <a:outerShdw dist="17961" dir="2700000" algn="ctr" rotWithShape="0">
                <a:srgbClr val="333333">
                  <a:alpha val="50000"/>
                </a:srgbClr>
              </a:outerShdw>
            </a:effectLst>
          </p:spPr>
          <p:txBody>
            <a:bodyPr wrap="square">
              <a:spAutoFit/>
            </a:bodyPr>
            <a:lstStyle/>
            <a:p>
              <a:r>
                <a:rPr lang="en-US" altLang="zh-CN" sz="2400" dirty="0" smtClean="0">
                  <a:solidFill>
                    <a:srgbClr val="FFFFFF"/>
                  </a:solidFill>
                  <a:latin typeface="微软雅黑" panose="020B0503020204020204" pitchFamily="34" charset="-122"/>
                  <a:ea typeface="微软雅黑" panose="020B0503020204020204" pitchFamily="34" charset="-122"/>
                </a:rPr>
                <a:t>FAQ</a:t>
              </a:r>
              <a:endParaRPr lang="zh-CN" altLang="en-US" sz="2400" dirty="0" smtClean="0">
                <a:solidFill>
                  <a:srgbClr val="FFFFFF"/>
                </a:solidFill>
                <a:latin typeface="微软雅黑" panose="020B0503020204020204" pitchFamily="34" charset="-122"/>
                <a:ea typeface="微软雅黑" panose="020B0503020204020204" pitchFamily="34" charset="-122"/>
              </a:endParaRPr>
            </a:p>
          </p:txBody>
        </p:sp>
        <p:sp>
          <p:nvSpPr>
            <p:cNvPr id="26" name="Text Box 18">
              <a:hlinkClick r:id="rId1" action="ppaction://hlinksldjump"/>
            </p:cNvPr>
            <p:cNvSpPr txBox="1">
              <a:spLocks noChangeArrowheads="1"/>
            </p:cNvSpPr>
            <p:nvPr/>
          </p:nvSpPr>
          <p:spPr bwMode="gray">
            <a:xfrm>
              <a:off x="2220196" y="3264988"/>
              <a:ext cx="304800" cy="634426"/>
            </a:xfrm>
            <a:prstGeom prst="rect">
              <a:avLst/>
            </a:prstGeom>
            <a:noFill/>
            <a:ln w="9525">
              <a:noFill/>
              <a:miter lim="800000"/>
            </a:ln>
            <a:effectLst>
              <a:outerShdw dist="28398" dir="1593903" algn="ctr" rotWithShape="0">
                <a:srgbClr val="333333">
                  <a:alpha val="50000"/>
                </a:srgbClr>
              </a:outerShdw>
            </a:effectLst>
          </p:spPr>
          <p:txBody>
            <a:bodyPr>
              <a:spAutoFit/>
            </a:bodyPr>
            <a:lstStyle/>
            <a:p>
              <a:pPr algn="ctr">
                <a:spcBef>
                  <a:spcPct val="50000"/>
                </a:spcBef>
              </a:pPr>
              <a:r>
                <a:rPr lang="en-US" altLang="zh-CN" sz="3600" b="1" dirty="0" smtClean="0">
                  <a:solidFill>
                    <a:srgbClr val="FFFFFF"/>
                  </a:solidFill>
                  <a:latin typeface="微软雅黑" panose="020B0503020204020204" pitchFamily="34" charset="-122"/>
                  <a:ea typeface="微软雅黑" panose="020B0503020204020204" pitchFamily="34" charset="-122"/>
                </a:rPr>
                <a:t>4</a:t>
              </a:r>
              <a:endParaRPr lang="en-US" altLang="zh-CN" sz="3600" b="1" dirty="0">
                <a:solidFill>
                  <a:srgbClr val="FFFFFF"/>
                </a:solidFill>
                <a:latin typeface="微软雅黑" panose="020B0503020204020204" pitchFamily="34" charset="-122"/>
                <a:ea typeface="微软雅黑" panose="020B0503020204020204" pitchFamily="34" charset="-122"/>
              </a:endParaRPr>
            </a:p>
          </p:txBody>
        </p:sp>
      </p:grpSp>
    </p:spTree>
  </p:cSld>
  <p:clrMapOvr>
    <a:masterClrMapping/>
  </p:clrMapOvr>
  <p:transition advClick="0" advTm="8000">
    <p:fade/>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 name="AutoShape 237"/>
          <p:cNvSpPr>
            <a:spLocks noChangeArrowheads="1"/>
          </p:cNvSpPr>
          <p:nvPr/>
        </p:nvSpPr>
        <p:spPr bwMode="auto">
          <a:xfrm rot="19860688" flipH="1">
            <a:off x="5765992" y="2798059"/>
            <a:ext cx="1734526" cy="951443"/>
          </a:xfrm>
          <a:prstGeom prst="parallelogram">
            <a:avLst>
              <a:gd name="adj" fmla="val 54622"/>
            </a:avLst>
          </a:prstGeom>
          <a:solidFill>
            <a:srgbClr val="C0C0C0">
              <a:alpha val="16862"/>
            </a:srgbClr>
          </a:solidFill>
          <a:ln w="9525">
            <a:solidFill>
              <a:schemeClr val="tx1"/>
            </a:solidFill>
            <a:prstDash val="dash"/>
            <a:miter lim="800000"/>
          </a:ln>
        </p:spPr>
        <p:txBody>
          <a:bodyPr wrap="none" anchor="ctr"/>
          <a:lstStyle/>
          <a:p>
            <a:endParaRPr lang="zh-CN" altLang="zh-CN" sz="1600">
              <a:latin typeface="微软雅黑" panose="020B0503020204020204" pitchFamily="34" charset="-122"/>
              <a:ea typeface="微软雅黑" panose="020B0503020204020204" pitchFamily="34" charset="-122"/>
            </a:endParaRPr>
          </a:p>
        </p:txBody>
      </p:sp>
      <p:sp>
        <p:nvSpPr>
          <p:cNvPr id="595" name="圆角矩形 594"/>
          <p:cNvSpPr/>
          <p:nvPr/>
        </p:nvSpPr>
        <p:spPr bwMode="auto">
          <a:xfrm>
            <a:off x="596899" y="3337995"/>
            <a:ext cx="1511301" cy="853006"/>
          </a:xfrm>
          <a:prstGeom prst="roundRect">
            <a:avLst>
              <a:gd name="adj" fmla="val 8788"/>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4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grpSp>
        <p:nvGrpSpPr>
          <p:cNvPr id="2" name="组合 498"/>
          <p:cNvGrpSpPr/>
          <p:nvPr/>
        </p:nvGrpSpPr>
        <p:grpSpPr>
          <a:xfrm>
            <a:off x="1588938" y="906920"/>
            <a:ext cx="6664425" cy="3793272"/>
            <a:chOff x="1587221" y="382795"/>
            <a:chExt cx="8360235" cy="4799342"/>
          </a:xfrm>
        </p:grpSpPr>
        <p:sp>
          <p:nvSpPr>
            <p:cNvPr id="431" name="Line 96"/>
            <p:cNvSpPr>
              <a:spLocks noChangeShapeType="1"/>
            </p:cNvSpPr>
            <p:nvPr/>
          </p:nvSpPr>
          <p:spPr bwMode="auto">
            <a:xfrm>
              <a:off x="5200650" y="3924299"/>
              <a:ext cx="295275" cy="190501"/>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419" name="Line 28"/>
            <p:cNvSpPr>
              <a:spLocks noChangeShapeType="1"/>
            </p:cNvSpPr>
            <p:nvPr/>
          </p:nvSpPr>
          <p:spPr bwMode="auto">
            <a:xfrm flipH="1">
              <a:off x="3886200" y="2771774"/>
              <a:ext cx="228600" cy="161926"/>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418" name="Line 28"/>
            <p:cNvSpPr>
              <a:spLocks noChangeShapeType="1"/>
            </p:cNvSpPr>
            <p:nvPr/>
          </p:nvSpPr>
          <p:spPr bwMode="auto">
            <a:xfrm flipH="1">
              <a:off x="2924175" y="2171699"/>
              <a:ext cx="228600" cy="161926"/>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414" name="Line 28"/>
            <p:cNvSpPr>
              <a:spLocks noChangeShapeType="1"/>
            </p:cNvSpPr>
            <p:nvPr/>
          </p:nvSpPr>
          <p:spPr bwMode="auto">
            <a:xfrm flipH="1">
              <a:off x="4955017" y="2257425"/>
              <a:ext cx="512333" cy="254038"/>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415" name="AutoShape 236"/>
            <p:cNvSpPr>
              <a:spLocks noChangeArrowheads="1"/>
            </p:cNvSpPr>
            <p:nvPr/>
          </p:nvSpPr>
          <p:spPr bwMode="auto">
            <a:xfrm rot="19860688" flipH="1">
              <a:off x="4692025" y="3992768"/>
              <a:ext cx="2042191" cy="1189369"/>
            </a:xfrm>
            <a:prstGeom prst="parallelogram">
              <a:avLst>
                <a:gd name="adj" fmla="val 54622"/>
              </a:avLst>
            </a:prstGeom>
            <a:solidFill>
              <a:srgbClr val="C0C0C0">
                <a:alpha val="16862"/>
              </a:srgbClr>
            </a:solidFill>
            <a:ln w="9525">
              <a:solidFill>
                <a:schemeClr val="tx1"/>
              </a:solidFill>
              <a:prstDash val="dash"/>
              <a:miter lim="800000"/>
            </a:ln>
          </p:spPr>
          <p:txBody>
            <a:bodyPr wrap="none" anchor="ctr"/>
            <a:lstStyle/>
            <a:p>
              <a:endParaRPr lang="zh-CN" altLang="zh-CN" sz="1600">
                <a:latin typeface="微软雅黑" panose="020B0503020204020204" pitchFamily="34" charset="-122"/>
                <a:ea typeface="微软雅黑" panose="020B0503020204020204" pitchFamily="34" charset="-122"/>
              </a:endParaRPr>
            </a:p>
          </p:txBody>
        </p:sp>
        <p:sp>
          <p:nvSpPr>
            <p:cNvPr id="306" name="AutoShape 236"/>
            <p:cNvSpPr>
              <a:spLocks noChangeArrowheads="1"/>
            </p:cNvSpPr>
            <p:nvPr/>
          </p:nvSpPr>
          <p:spPr bwMode="auto">
            <a:xfrm rot="19860688" flipH="1">
              <a:off x="8244229" y="2099045"/>
              <a:ext cx="1703227" cy="1193953"/>
            </a:xfrm>
            <a:prstGeom prst="parallelogram">
              <a:avLst>
                <a:gd name="adj" fmla="val 54622"/>
              </a:avLst>
            </a:prstGeom>
            <a:solidFill>
              <a:srgbClr val="C0C0C0">
                <a:alpha val="16862"/>
              </a:srgbClr>
            </a:solidFill>
            <a:ln w="9525">
              <a:solidFill>
                <a:schemeClr val="tx1"/>
              </a:solidFill>
              <a:prstDash val="dash"/>
              <a:miter lim="800000"/>
            </a:ln>
          </p:spPr>
          <p:txBody>
            <a:bodyPr wrap="none" anchor="ctr"/>
            <a:lstStyle/>
            <a:p>
              <a:endParaRPr lang="zh-CN" altLang="zh-CN" sz="1600">
                <a:latin typeface="微软雅黑" panose="020B0503020204020204" pitchFamily="34" charset="-122"/>
                <a:ea typeface="微软雅黑" panose="020B0503020204020204" pitchFamily="34" charset="-122"/>
              </a:endParaRPr>
            </a:p>
          </p:txBody>
        </p:sp>
        <p:sp>
          <p:nvSpPr>
            <p:cNvPr id="413" name="Line 98"/>
            <p:cNvSpPr>
              <a:spLocks noChangeShapeType="1"/>
            </p:cNvSpPr>
            <p:nvPr/>
          </p:nvSpPr>
          <p:spPr bwMode="auto">
            <a:xfrm>
              <a:off x="8395104" y="2130225"/>
              <a:ext cx="371413" cy="209393"/>
            </a:xfrm>
            <a:prstGeom prst="line">
              <a:avLst/>
            </a:prstGeom>
            <a:noFill/>
            <a:ln w="22225">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23" name="Oval 23"/>
            <p:cNvSpPr>
              <a:spLocks noChangeArrowheads="1"/>
            </p:cNvSpPr>
            <p:nvPr/>
          </p:nvSpPr>
          <p:spPr bwMode="auto">
            <a:xfrm rot="20193307">
              <a:off x="4553431" y="2024499"/>
              <a:ext cx="2448000" cy="1320895"/>
            </a:xfrm>
            <a:prstGeom prst="ellipse">
              <a:avLst/>
            </a:prstGeom>
            <a:solidFill>
              <a:schemeClr val="bg1"/>
            </a:solidFill>
            <a:ln w="12700" algn="ctr">
              <a:noFill/>
              <a:prstDash val="dash"/>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231" name="AutoShape 237"/>
            <p:cNvSpPr>
              <a:spLocks noChangeArrowheads="1"/>
            </p:cNvSpPr>
            <p:nvPr/>
          </p:nvSpPr>
          <p:spPr bwMode="auto">
            <a:xfrm rot="19860688" flipH="1">
              <a:off x="6066792" y="3385155"/>
              <a:ext cx="1496018" cy="1203789"/>
            </a:xfrm>
            <a:prstGeom prst="parallelogram">
              <a:avLst>
                <a:gd name="adj" fmla="val 54622"/>
              </a:avLst>
            </a:prstGeom>
            <a:solidFill>
              <a:srgbClr val="C0C0C0">
                <a:alpha val="16862"/>
              </a:srgbClr>
            </a:solidFill>
            <a:ln w="9525">
              <a:solidFill>
                <a:schemeClr val="tx1"/>
              </a:solidFill>
              <a:prstDash val="dash"/>
              <a:miter lim="800000"/>
            </a:ln>
          </p:spPr>
          <p:txBody>
            <a:bodyPr wrap="none" anchor="ctr"/>
            <a:lstStyle/>
            <a:p>
              <a:endParaRPr lang="zh-CN" altLang="zh-CN" sz="1600">
                <a:latin typeface="微软雅黑" panose="020B0503020204020204" pitchFamily="34" charset="-122"/>
                <a:ea typeface="微软雅黑" panose="020B0503020204020204" pitchFamily="34" charset="-122"/>
              </a:endParaRPr>
            </a:p>
          </p:txBody>
        </p:sp>
        <p:sp>
          <p:nvSpPr>
            <p:cNvPr id="101" name="Oval 101"/>
            <p:cNvSpPr>
              <a:spLocks noChangeArrowheads="1"/>
            </p:cNvSpPr>
            <p:nvPr/>
          </p:nvSpPr>
          <p:spPr bwMode="auto">
            <a:xfrm>
              <a:off x="6882235" y="3288961"/>
              <a:ext cx="307832" cy="521858"/>
            </a:xfrm>
            <a:prstGeom prst="ellipse">
              <a:avLst/>
            </a:prstGeom>
            <a:solidFill>
              <a:schemeClr val="accent1">
                <a:alpha val="23000"/>
              </a:schemeClr>
            </a:solidFill>
            <a:ln w="12700" algn="ctr">
              <a:noFill/>
              <a:prstDash val="dash"/>
              <a:round/>
            </a:ln>
            <a:effectLst/>
          </p:spPr>
          <p:txBody>
            <a:bodyPr wrap="non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305" name="AutoShape 236"/>
            <p:cNvSpPr>
              <a:spLocks noChangeArrowheads="1"/>
            </p:cNvSpPr>
            <p:nvPr/>
          </p:nvSpPr>
          <p:spPr bwMode="auto">
            <a:xfrm rot="19860688" flipH="1">
              <a:off x="2495168" y="2713128"/>
              <a:ext cx="1703227" cy="963755"/>
            </a:xfrm>
            <a:prstGeom prst="parallelogram">
              <a:avLst>
                <a:gd name="adj" fmla="val 54622"/>
              </a:avLst>
            </a:prstGeom>
            <a:solidFill>
              <a:srgbClr val="C0C0C0">
                <a:alpha val="16862"/>
              </a:srgbClr>
            </a:solidFill>
            <a:ln w="9525">
              <a:solidFill>
                <a:schemeClr val="tx1"/>
              </a:solidFill>
              <a:prstDash val="dash"/>
              <a:miter lim="800000"/>
            </a:ln>
          </p:spPr>
          <p:txBody>
            <a:bodyPr wrap="none" anchor="ctr"/>
            <a:lstStyle/>
            <a:p>
              <a:endParaRPr lang="zh-CN" altLang="zh-CN" sz="1600">
                <a:latin typeface="微软雅黑" panose="020B0503020204020204" pitchFamily="34" charset="-122"/>
                <a:ea typeface="微软雅黑" panose="020B0503020204020204" pitchFamily="34" charset="-122"/>
              </a:endParaRPr>
            </a:p>
          </p:txBody>
        </p:sp>
        <p:sp>
          <p:nvSpPr>
            <p:cNvPr id="225" name="AutoShape 238"/>
            <p:cNvSpPr>
              <a:spLocks noChangeArrowheads="1"/>
            </p:cNvSpPr>
            <p:nvPr/>
          </p:nvSpPr>
          <p:spPr bwMode="auto">
            <a:xfrm rot="1804771">
              <a:off x="6383332" y="1142307"/>
              <a:ext cx="2099530" cy="1070588"/>
            </a:xfrm>
            <a:prstGeom prst="parallelogram">
              <a:avLst>
                <a:gd name="adj" fmla="val 58395"/>
              </a:avLst>
            </a:prstGeom>
            <a:solidFill>
              <a:srgbClr val="C0C0C0">
                <a:alpha val="16862"/>
              </a:srgbClr>
            </a:solidFill>
            <a:ln w="9525">
              <a:solidFill>
                <a:schemeClr val="tx1"/>
              </a:solidFill>
              <a:prstDash val="dash"/>
              <a:miter lim="800000"/>
            </a:ln>
          </p:spPr>
          <p:txBody>
            <a:bodyPr wrap="none" anchor="ctr"/>
            <a:lstStyle/>
            <a:p>
              <a:endParaRPr lang="zh-CN" altLang="zh-CN" sz="1600">
                <a:latin typeface="微软雅黑" panose="020B0503020204020204" pitchFamily="34" charset="-122"/>
                <a:ea typeface="微软雅黑" panose="020B0503020204020204" pitchFamily="34" charset="-122"/>
              </a:endParaRPr>
            </a:p>
          </p:txBody>
        </p:sp>
        <p:sp>
          <p:nvSpPr>
            <p:cNvPr id="228" name="AutoShape 236"/>
            <p:cNvSpPr>
              <a:spLocks noChangeArrowheads="1"/>
            </p:cNvSpPr>
            <p:nvPr/>
          </p:nvSpPr>
          <p:spPr bwMode="auto">
            <a:xfrm rot="19860688" flipH="1">
              <a:off x="3072958" y="717723"/>
              <a:ext cx="4004250" cy="1214881"/>
            </a:xfrm>
            <a:prstGeom prst="parallelogram">
              <a:avLst>
                <a:gd name="adj" fmla="val 54622"/>
              </a:avLst>
            </a:prstGeom>
            <a:solidFill>
              <a:srgbClr val="C0C0C0">
                <a:alpha val="16862"/>
              </a:srgbClr>
            </a:solidFill>
            <a:ln w="9525">
              <a:solidFill>
                <a:schemeClr val="tx1"/>
              </a:solidFill>
              <a:prstDash val="dash"/>
              <a:miter lim="800000"/>
            </a:ln>
          </p:spPr>
          <p:txBody>
            <a:bodyPr wrap="none" anchor="ctr"/>
            <a:lstStyle/>
            <a:p>
              <a:endParaRPr lang="zh-CN" altLang="zh-CN" sz="1600">
                <a:latin typeface="微软雅黑" panose="020B0503020204020204" pitchFamily="34" charset="-122"/>
                <a:ea typeface="微软雅黑" panose="020B0503020204020204" pitchFamily="34" charset="-122"/>
              </a:endParaRPr>
            </a:p>
          </p:txBody>
        </p:sp>
        <p:grpSp>
          <p:nvGrpSpPr>
            <p:cNvPr id="3" name="Group 5"/>
            <p:cNvGrpSpPr/>
            <p:nvPr/>
          </p:nvGrpSpPr>
          <p:grpSpPr bwMode="auto">
            <a:xfrm>
              <a:off x="5540197" y="642816"/>
              <a:ext cx="764371" cy="379158"/>
              <a:chOff x="755" y="732"/>
              <a:chExt cx="1898" cy="1412"/>
            </a:xfrm>
          </p:grpSpPr>
          <p:sp>
            <p:nvSpPr>
              <p:cNvPr id="6" name="Freeform 6"/>
              <p:cNvSpPr/>
              <p:nvPr/>
            </p:nvSpPr>
            <p:spPr bwMode="auto">
              <a:xfrm>
                <a:off x="755" y="774"/>
                <a:ext cx="1898" cy="1370"/>
              </a:xfrm>
              <a:custGeom>
                <a:avLst/>
                <a:gdLst/>
                <a:ahLst/>
                <a:cxnLst>
                  <a:cxn ang="0">
                    <a:pos x="1073" y="406"/>
                  </a:cxn>
                  <a:cxn ang="0">
                    <a:pos x="1056" y="375"/>
                  </a:cxn>
                  <a:cxn ang="0">
                    <a:pos x="1029" y="349"/>
                  </a:cxn>
                  <a:cxn ang="0">
                    <a:pos x="1033" y="332"/>
                  </a:cxn>
                  <a:cxn ang="0">
                    <a:pos x="1035" y="315"/>
                  </a:cxn>
                  <a:cxn ang="0">
                    <a:pos x="1027" y="271"/>
                  </a:cxn>
                  <a:cxn ang="0">
                    <a:pos x="965" y="195"/>
                  </a:cxn>
                  <a:cxn ang="0">
                    <a:pos x="856" y="152"/>
                  </a:cxn>
                  <a:cxn ang="0">
                    <a:pos x="783" y="83"/>
                  </a:cxn>
                  <a:cxn ang="0">
                    <a:pos x="682" y="17"/>
                  </a:cxn>
                  <a:cxn ang="0">
                    <a:pos x="536" y="1"/>
                  </a:cxn>
                  <a:cxn ang="0">
                    <a:pos x="429" y="24"/>
                  </a:cxn>
                  <a:cxn ang="0">
                    <a:pos x="345" y="74"/>
                  </a:cxn>
                  <a:cxn ang="0">
                    <a:pos x="300" y="118"/>
                  </a:cxn>
                  <a:cxn ang="0">
                    <a:pos x="279" y="117"/>
                  </a:cxn>
                  <a:cxn ang="0">
                    <a:pos x="256" y="118"/>
                  </a:cxn>
                  <a:cxn ang="0">
                    <a:pos x="147" y="141"/>
                  </a:cxn>
                  <a:cxn ang="0">
                    <a:pos x="36" y="214"/>
                  </a:cxn>
                  <a:cxn ang="0">
                    <a:pos x="0" y="316"/>
                  </a:cxn>
                  <a:cxn ang="0">
                    <a:pos x="19" y="372"/>
                  </a:cxn>
                  <a:cxn ang="0">
                    <a:pos x="64" y="419"/>
                  </a:cxn>
                  <a:cxn ang="0">
                    <a:pos x="91" y="454"/>
                  </a:cxn>
                  <a:cxn ang="0">
                    <a:pos x="60" y="491"/>
                  </a:cxn>
                  <a:cxn ang="0">
                    <a:pos x="46" y="533"/>
                  </a:cxn>
                  <a:cxn ang="0">
                    <a:pos x="67" y="598"/>
                  </a:cxn>
                  <a:cxn ang="0">
                    <a:pos x="144" y="651"/>
                  </a:cxn>
                  <a:cxn ang="0">
                    <a:pos x="258" y="666"/>
                  </a:cxn>
                  <a:cxn ang="0">
                    <a:pos x="262" y="665"/>
                  </a:cxn>
                  <a:cxn ang="0">
                    <a:pos x="267" y="665"/>
                  </a:cxn>
                  <a:cxn ang="0">
                    <a:pos x="269" y="666"/>
                  </a:cxn>
                  <a:cxn ang="0">
                    <a:pos x="269" y="670"/>
                  </a:cxn>
                  <a:cxn ang="0">
                    <a:pos x="269" y="674"/>
                  </a:cxn>
                  <a:cxn ang="0">
                    <a:pos x="289" y="725"/>
                  </a:cxn>
                  <a:cxn ang="0">
                    <a:pos x="362" y="776"/>
                  </a:cxn>
                  <a:cxn ang="0">
                    <a:pos x="472" y="790"/>
                  </a:cxn>
                  <a:cxn ang="0">
                    <a:pos x="549" y="772"/>
                  </a:cxn>
                  <a:cxn ang="0">
                    <a:pos x="609" y="737"/>
                  </a:cxn>
                  <a:cxn ang="0">
                    <a:pos x="649" y="711"/>
                  </a:cxn>
                  <a:cxn ang="0">
                    <a:pos x="691" y="721"/>
                  </a:cxn>
                  <a:cxn ang="0">
                    <a:pos x="735" y="723"/>
                  </a:cxn>
                  <a:cxn ang="0">
                    <a:pos x="825" y="706"/>
                  </a:cxn>
                  <a:cxn ang="0">
                    <a:pos x="906" y="653"/>
                  </a:cxn>
                  <a:cxn ang="0">
                    <a:pos x="933" y="578"/>
                  </a:cxn>
                  <a:cxn ang="0">
                    <a:pos x="933" y="573"/>
                  </a:cxn>
                  <a:cxn ang="0">
                    <a:pos x="932" y="570"/>
                  </a:cxn>
                  <a:cxn ang="0">
                    <a:pos x="963" y="558"/>
                  </a:cxn>
                  <a:cxn ang="0">
                    <a:pos x="1040" y="515"/>
                  </a:cxn>
                  <a:cxn ang="0">
                    <a:pos x="1077" y="452"/>
                  </a:cxn>
                </a:cxnLst>
                <a:rect l="0" t="0" r="r" b="b"/>
                <a:pathLst>
                  <a:path w="1080" h="791">
                    <a:moveTo>
                      <a:pt x="1079" y="428"/>
                    </a:moveTo>
                    <a:lnTo>
                      <a:pt x="1076" y="417"/>
                    </a:lnTo>
                    <a:lnTo>
                      <a:pt x="1073" y="406"/>
                    </a:lnTo>
                    <a:lnTo>
                      <a:pt x="1069" y="395"/>
                    </a:lnTo>
                    <a:lnTo>
                      <a:pt x="1063" y="385"/>
                    </a:lnTo>
                    <a:lnTo>
                      <a:pt x="1056" y="375"/>
                    </a:lnTo>
                    <a:lnTo>
                      <a:pt x="1048" y="366"/>
                    </a:lnTo>
                    <a:lnTo>
                      <a:pt x="1038" y="358"/>
                    </a:lnTo>
                    <a:lnTo>
                      <a:pt x="1029" y="349"/>
                    </a:lnTo>
                    <a:lnTo>
                      <a:pt x="1030" y="344"/>
                    </a:lnTo>
                    <a:lnTo>
                      <a:pt x="1032" y="339"/>
                    </a:lnTo>
                    <a:lnTo>
                      <a:pt x="1033" y="332"/>
                    </a:lnTo>
                    <a:lnTo>
                      <a:pt x="1034" y="327"/>
                    </a:lnTo>
                    <a:lnTo>
                      <a:pt x="1034" y="320"/>
                    </a:lnTo>
                    <a:lnTo>
                      <a:pt x="1035" y="315"/>
                    </a:lnTo>
                    <a:lnTo>
                      <a:pt x="1035" y="308"/>
                    </a:lnTo>
                    <a:lnTo>
                      <a:pt x="1034" y="302"/>
                    </a:lnTo>
                    <a:lnTo>
                      <a:pt x="1027" y="271"/>
                    </a:lnTo>
                    <a:lnTo>
                      <a:pt x="1013" y="243"/>
                    </a:lnTo>
                    <a:lnTo>
                      <a:pt x="993" y="217"/>
                    </a:lnTo>
                    <a:lnTo>
                      <a:pt x="965" y="195"/>
                    </a:lnTo>
                    <a:lnTo>
                      <a:pt x="934" y="176"/>
                    </a:lnTo>
                    <a:lnTo>
                      <a:pt x="896" y="161"/>
                    </a:lnTo>
                    <a:lnTo>
                      <a:pt x="856" y="152"/>
                    </a:lnTo>
                    <a:lnTo>
                      <a:pt x="812" y="146"/>
                    </a:lnTo>
                    <a:lnTo>
                      <a:pt x="801" y="113"/>
                    </a:lnTo>
                    <a:lnTo>
                      <a:pt x="783" y="83"/>
                    </a:lnTo>
                    <a:lnTo>
                      <a:pt x="756" y="56"/>
                    </a:lnTo>
                    <a:lnTo>
                      <a:pt x="721" y="34"/>
                    </a:lnTo>
                    <a:lnTo>
                      <a:pt x="682" y="17"/>
                    </a:lnTo>
                    <a:lnTo>
                      <a:pt x="636" y="5"/>
                    </a:lnTo>
                    <a:lnTo>
                      <a:pt x="588" y="0"/>
                    </a:lnTo>
                    <a:lnTo>
                      <a:pt x="536" y="1"/>
                    </a:lnTo>
                    <a:lnTo>
                      <a:pt x="498" y="5"/>
                    </a:lnTo>
                    <a:lnTo>
                      <a:pt x="462" y="14"/>
                    </a:lnTo>
                    <a:lnTo>
                      <a:pt x="429" y="24"/>
                    </a:lnTo>
                    <a:lnTo>
                      <a:pt x="397" y="39"/>
                    </a:lnTo>
                    <a:lnTo>
                      <a:pt x="370" y="56"/>
                    </a:lnTo>
                    <a:lnTo>
                      <a:pt x="345" y="74"/>
                    </a:lnTo>
                    <a:lnTo>
                      <a:pt x="324" y="96"/>
                    </a:lnTo>
                    <a:lnTo>
                      <a:pt x="308" y="118"/>
                    </a:lnTo>
                    <a:lnTo>
                      <a:pt x="300" y="118"/>
                    </a:lnTo>
                    <a:lnTo>
                      <a:pt x="294" y="118"/>
                    </a:lnTo>
                    <a:lnTo>
                      <a:pt x="286" y="117"/>
                    </a:lnTo>
                    <a:lnTo>
                      <a:pt x="279" y="117"/>
                    </a:lnTo>
                    <a:lnTo>
                      <a:pt x="271" y="117"/>
                    </a:lnTo>
                    <a:lnTo>
                      <a:pt x="264" y="118"/>
                    </a:lnTo>
                    <a:lnTo>
                      <a:pt x="256" y="118"/>
                    </a:lnTo>
                    <a:lnTo>
                      <a:pt x="248" y="118"/>
                    </a:lnTo>
                    <a:lnTo>
                      <a:pt x="196" y="127"/>
                    </a:lnTo>
                    <a:lnTo>
                      <a:pt x="147" y="141"/>
                    </a:lnTo>
                    <a:lnTo>
                      <a:pt x="104" y="160"/>
                    </a:lnTo>
                    <a:lnTo>
                      <a:pt x="67" y="185"/>
                    </a:lnTo>
                    <a:lnTo>
                      <a:pt x="36" y="214"/>
                    </a:lnTo>
                    <a:lnTo>
                      <a:pt x="15" y="245"/>
                    </a:lnTo>
                    <a:lnTo>
                      <a:pt x="3" y="280"/>
                    </a:lnTo>
                    <a:lnTo>
                      <a:pt x="0" y="316"/>
                    </a:lnTo>
                    <a:lnTo>
                      <a:pt x="3" y="335"/>
                    </a:lnTo>
                    <a:lnTo>
                      <a:pt x="9" y="355"/>
                    </a:lnTo>
                    <a:lnTo>
                      <a:pt x="19" y="372"/>
                    </a:lnTo>
                    <a:lnTo>
                      <a:pt x="31" y="390"/>
                    </a:lnTo>
                    <a:lnTo>
                      <a:pt x="46" y="405"/>
                    </a:lnTo>
                    <a:lnTo>
                      <a:pt x="64" y="419"/>
                    </a:lnTo>
                    <a:lnTo>
                      <a:pt x="83" y="432"/>
                    </a:lnTo>
                    <a:lnTo>
                      <a:pt x="105" y="443"/>
                    </a:lnTo>
                    <a:lnTo>
                      <a:pt x="91" y="454"/>
                    </a:lnTo>
                    <a:lnTo>
                      <a:pt x="79" y="466"/>
                    </a:lnTo>
                    <a:lnTo>
                      <a:pt x="69" y="478"/>
                    </a:lnTo>
                    <a:lnTo>
                      <a:pt x="60" y="491"/>
                    </a:lnTo>
                    <a:lnTo>
                      <a:pt x="54" y="505"/>
                    </a:lnTo>
                    <a:lnTo>
                      <a:pt x="49" y="518"/>
                    </a:lnTo>
                    <a:lnTo>
                      <a:pt x="46" y="533"/>
                    </a:lnTo>
                    <a:lnTo>
                      <a:pt x="47" y="547"/>
                    </a:lnTo>
                    <a:lnTo>
                      <a:pt x="53" y="574"/>
                    </a:lnTo>
                    <a:lnTo>
                      <a:pt x="67" y="598"/>
                    </a:lnTo>
                    <a:lnTo>
                      <a:pt x="88" y="620"/>
                    </a:lnTo>
                    <a:lnTo>
                      <a:pt x="114" y="637"/>
                    </a:lnTo>
                    <a:lnTo>
                      <a:pt x="144" y="651"/>
                    </a:lnTo>
                    <a:lnTo>
                      <a:pt x="179" y="661"/>
                    </a:lnTo>
                    <a:lnTo>
                      <a:pt x="217" y="666"/>
                    </a:lnTo>
                    <a:lnTo>
                      <a:pt x="258" y="666"/>
                    </a:lnTo>
                    <a:lnTo>
                      <a:pt x="259" y="666"/>
                    </a:lnTo>
                    <a:lnTo>
                      <a:pt x="260" y="666"/>
                    </a:lnTo>
                    <a:lnTo>
                      <a:pt x="262" y="665"/>
                    </a:lnTo>
                    <a:lnTo>
                      <a:pt x="264" y="665"/>
                    </a:lnTo>
                    <a:lnTo>
                      <a:pt x="265" y="665"/>
                    </a:lnTo>
                    <a:lnTo>
                      <a:pt x="267" y="665"/>
                    </a:lnTo>
                    <a:lnTo>
                      <a:pt x="268" y="665"/>
                    </a:lnTo>
                    <a:lnTo>
                      <a:pt x="269" y="665"/>
                    </a:lnTo>
                    <a:lnTo>
                      <a:pt x="269" y="666"/>
                    </a:lnTo>
                    <a:lnTo>
                      <a:pt x="269" y="667"/>
                    </a:lnTo>
                    <a:lnTo>
                      <a:pt x="269" y="669"/>
                    </a:lnTo>
                    <a:lnTo>
                      <a:pt x="269" y="670"/>
                    </a:lnTo>
                    <a:lnTo>
                      <a:pt x="269" y="672"/>
                    </a:lnTo>
                    <a:lnTo>
                      <a:pt x="269" y="673"/>
                    </a:lnTo>
                    <a:lnTo>
                      <a:pt x="269" y="674"/>
                    </a:lnTo>
                    <a:lnTo>
                      <a:pt x="269" y="676"/>
                    </a:lnTo>
                    <a:lnTo>
                      <a:pt x="275" y="701"/>
                    </a:lnTo>
                    <a:lnTo>
                      <a:pt x="289" y="725"/>
                    </a:lnTo>
                    <a:lnTo>
                      <a:pt x="308" y="745"/>
                    </a:lnTo>
                    <a:lnTo>
                      <a:pt x="333" y="762"/>
                    </a:lnTo>
                    <a:lnTo>
                      <a:pt x="362" y="776"/>
                    </a:lnTo>
                    <a:lnTo>
                      <a:pt x="396" y="785"/>
                    </a:lnTo>
                    <a:lnTo>
                      <a:pt x="433" y="790"/>
                    </a:lnTo>
                    <a:lnTo>
                      <a:pt x="472" y="790"/>
                    </a:lnTo>
                    <a:lnTo>
                      <a:pt x="499" y="786"/>
                    </a:lnTo>
                    <a:lnTo>
                      <a:pt x="524" y="780"/>
                    </a:lnTo>
                    <a:lnTo>
                      <a:pt x="549" y="772"/>
                    </a:lnTo>
                    <a:lnTo>
                      <a:pt x="571" y="762"/>
                    </a:lnTo>
                    <a:lnTo>
                      <a:pt x="592" y="750"/>
                    </a:lnTo>
                    <a:lnTo>
                      <a:pt x="609" y="737"/>
                    </a:lnTo>
                    <a:lnTo>
                      <a:pt x="624" y="722"/>
                    </a:lnTo>
                    <a:lnTo>
                      <a:pt x="636" y="707"/>
                    </a:lnTo>
                    <a:lnTo>
                      <a:pt x="649" y="711"/>
                    </a:lnTo>
                    <a:lnTo>
                      <a:pt x="662" y="715"/>
                    </a:lnTo>
                    <a:lnTo>
                      <a:pt x="676" y="718"/>
                    </a:lnTo>
                    <a:lnTo>
                      <a:pt x="691" y="721"/>
                    </a:lnTo>
                    <a:lnTo>
                      <a:pt x="705" y="722"/>
                    </a:lnTo>
                    <a:lnTo>
                      <a:pt x="720" y="723"/>
                    </a:lnTo>
                    <a:lnTo>
                      <a:pt x="735" y="723"/>
                    </a:lnTo>
                    <a:lnTo>
                      <a:pt x="751" y="722"/>
                    </a:lnTo>
                    <a:lnTo>
                      <a:pt x="789" y="717"/>
                    </a:lnTo>
                    <a:lnTo>
                      <a:pt x="825" y="706"/>
                    </a:lnTo>
                    <a:lnTo>
                      <a:pt x="857" y="692"/>
                    </a:lnTo>
                    <a:lnTo>
                      <a:pt x="884" y="673"/>
                    </a:lnTo>
                    <a:lnTo>
                      <a:pt x="906" y="653"/>
                    </a:lnTo>
                    <a:lnTo>
                      <a:pt x="922" y="630"/>
                    </a:lnTo>
                    <a:lnTo>
                      <a:pt x="932" y="604"/>
                    </a:lnTo>
                    <a:lnTo>
                      <a:pt x="933" y="578"/>
                    </a:lnTo>
                    <a:lnTo>
                      <a:pt x="933" y="577"/>
                    </a:lnTo>
                    <a:lnTo>
                      <a:pt x="933" y="575"/>
                    </a:lnTo>
                    <a:lnTo>
                      <a:pt x="933" y="573"/>
                    </a:lnTo>
                    <a:lnTo>
                      <a:pt x="933" y="572"/>
                    </a:lnTo>
                    <a:lnTo>
                      <a:pt x="932" y="571"/>
                    </a:lnTo>
                    <a:lnTo>
                      <a:pt x="932" y="570"/>
                    </a:lnTo>
                    <a:lnTo>
                      <a:pt x="932" y="569"/>
                    </a:lnTo>
                    <a:lnTo>
                      <a:pt x="932" y="567"/>
                    </a:lnTo>
                    <a:lnTo>
                      <a:pt x="963" y="558"/>
                    </a:lnTo>
                    <a:lnTo>
                      <a:pt x="993" y="546"/>
                    </a:lnTo>
                    <a:lnTo>
                      <a:pt x="1019" y="532"/>
                    </a:lnTo>
                    <a:lnTo>
                      <a:pt x="1040" y="515"/>
                    </a:lnTo>
                    <a:lnTo>
                      <a:pt x="1058" y="495"/>
                    </a:lnTo>
                    <a:lnTo>
                      <a:pt x="1070" y="473"/>
                    </a:lnTo>
                    <a:lnTo>
                      <a:pt x="1077" y="452"/>
                    </a:lnTo>
                    <a:lnTo>
                      <a:pt x="1079" y="428"/>
                    </a:lnTo>
                  </a:path>
                </a:pathLst>
              </a:custGeom>
              <a:solidFill>
                <a:srgbClr val="777777"/>
              </a:solidFill>
              <a:ln w="9525" cap="rnd">
                <a:noFill/>
                <a:round/>
              </a:ln>
              <a:effec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7" name="Freeform 7"/>
              <p:cNvSpPr/>
              <p:nvPr/>
            </p:nvSpPr>
            <p:spPr bwMode="auto">
              <a:xfrm>
                <a:off x="759" y="732"/>
                <a:ext cx="1894" cy="1369"/>
              </a:xfrm>
              <a:custGeom>
                <a:avLst/>
                <a:gdLst/>
                <a:ahLst/>
                <a:cxnLst>
                  <a:cxn ang="0">
                    <a:pos x="1072" y="405"/>
                  </a:cxn>
                  <a:cxn ang="0">
                    <a:pos x="1055" y="374"/>
                  </a:cxn>
                  <a:cxn ang="0">
                    <a:pos x="1027" y="349"/>
                  </a:cxn>
                  <a:cxn ang="0">
                    <a:pos x="1031" y="332"/>
                  </a:cxn>
                  <a:cxn ang="0">
                    <a:pos x="1033" y="314"/>
                  </a:cxn>
                  <a:cxn ang="0">
                    <a:pos x="1027" y="271"/>
                  </a:cxn>
                  <a:cxn ang="0">
                    <a:pos x="965" y="194"/>
                  </a:cxn>
                  <a:cxn ang="0">
                    <a:pos x="854" y="151"/>
                  </a:cxn>
                  <a:cxn ang="0">
                    <a:pos x="781" y="82"/>
                  </a:cxn>
                  <a:cxn ang="0">
                    <a:pos x="680" y="17"/>
                  </a:cxn>
                  <a:cxn ang="0">
                    <a:pos x="536" y="0"/>
                  </a:cxn>
                  <a:cxn ang="0">
                    <a:pos x="427" y="24"/>
                  </a:cxn>
                  <a:cxn ang="0">
                    <a:pos x="345" y="74"/>
                  </a:cxn>
                  <a:cxn ang="0">
                    <a:pos x="300" y="118"/>
                  </a:cxn>
                  <a:cxn ang="0">
                    <a:pos x="277" y="117"/>
                  </a:cxn>
                  <a:cxn ang="0">
                    <a:pos x="255" y="118"/>
                  </a:cxn>
                  <a:cxn ang="0">
                    <a:pos x="146" y="140"/>
                  </a:cxn>
                  <a:cxn ang="0">
                    <a:pos x="36" y="214"/>
                  </a:cxn>
                  <a:cxn ang="0">
                    <a:pos x="0" y="316"/>
                  </a:cxn>
                  <a:cxn ang="0">
                    <a:pos x="18" y="372"/>
                  </a:cxn>
                  <a:cxn ang="0">
                    <a:pos x="62" y="419"/>
                  </a:cxn>
                  <a:cxn ang="0">
                    <a:pos x="91" y="454"/>
                  </a:cxn>
                  <a:cxn ang="0">
                    <a:pos x="59" y="491"/>
                  </a:cxn>
                  <a:cxn ang="0">
                    <a:pos x="46" y="532"/>
                  </a:cxn>
                  <a:cxn ang="0">
                    <a:pos x="66" y="598"/>
                  </a:cxn>
                  <a:cxn ang="0">
                    <a:pos x="143" y="651"/>
                  </a:cxn>
                  <a:cxn ang="0">
                    <a:pos x="257" y="666"/>
                  </a:cxn>
                  <a:cxn ang="0">
                    <a:pos x="261" y="665"/>
                  </a:cxn>
                  <a:cxn ang="0">
                    <a:pos x="265" y="665"/>
                  </a:cxn>
                  <a:cxn ang="0">
                    <a:pos x="269" y="666"/>
                  </a:cxn>
                  <a:cxn ang="0">
                    <a:pos x="268" y="670"/>
                  </a:cxn>
                  <a:cxn ang="0">
                    <a:pos x="269" y="674"/>
                  </a:cxn>
                  <a:cxn ang="0">
                    <a:pos x="287" y="724"/>
                  </a:cxn>
                  <a:cxn ang="0">
                    <a:pos x="362" y="775"/>
                  </a:cxn>
                  <a:cxn ang="0">
                    <a:pos x="471" y="790"/>
                  </a:cxn>
                  <a:cxn ang="0">
                    <a:pos x="548" y="772"/>
                  </a:cxn>
                  <a:cxn ang="0">
                    <a:pos x="609" y="737"/>
                  </a:cxn>
                  <a:cxn ang="0">
                    <a:pos x="648" y="711"/>
                  </a:cxn>
                  <a:cxn ang="0">
                    <a:pos x="689" y="720"/>
                  </a:cxn>
                  <a:cxn ang="0">
                    <a:pos x="735" y="723"/>
                  </a:cxn>
                  <a:cxn ang="0">
                    <a:pos x="825" y="706"/>
                  </a:cxn>
                  <a:cxn ang="0">
                    <a:pos x="905" y="653"/>
                  </a:cxn>
                  <a:cxn ang="0">
                    <a:pos x="932" y="578"/>
                  </a:cxn>
                  <a:cxn ang="0">
                    <a:pos x="931" y="573"/>
                  </a:cxn>
                  <a:cxn ang="0">
                    <a:pos x="931" y="569"/>
                  </a:cxn>
                  <a:cxn ang="0">
                    <a:pos x="963" y="558"/>
                  </a:cxn>
                  <a:cxn ang="0">
                    <a:pos x="1039" y="513"/>
                  </a:cxn>
                  <a:cxn ang="0">
                    <a:pos x="1075" y="450"/>
                  </a:cxn>
                </a:cxnLst>
                <a:rect l="0" t="0" r="r" b="b"/>
                <a:pathLst>
                  <a:path w="1078" h="791">
                    <a:moveTo>
                      <a:pt x="1077" y="428"/>
                    </a:moveTo>
                    <a:lnTo>
                      <a:pt x="1075" y="416"/>
                    </a:lnTo>
                    <a:lnTo>
                      <a:pt x="1072" y="405"/>
                    </a:lnTo>
                    <a:lnTo>
                      <a:pt x="1068" y="395"/>
                    </a:lnTo>
                    <a:lnTo>
                      <a:pt x="1062" y="384"/>
                    </a:lnTo>
                    <a:lnTo>
                      <a:pt x="1055" y="374"/>
                    </a:lnTo>
                    <a:lnTo>
                      <a:pt x="1046" y="366"/>
                    </a:lnTo>
                    <a:lnTo>
                      <a:pt x="1037" y="357"/>
                    </a:lnTo>
                    <a:lnTo>
                      <a:pt x="1027" y="349"/>
                    </a:lnTo>
                    <a:lnTo>
                      <a:pt x="1029" y="344"/>
                    </a:lnTo>
                    <a:lnTo>
                      <a:pt x="1030" y="337"/>
                    </a:lnTo>
                    <a:lnTo>
                      <a:pt x="1031" y="332"/>
                    </a:lnTo>
                    <a:lnTo>
                      <a:pt x="1032" y="325"/>
                    </a:lnTo>
                    <a:lnTo>
                      <a:pt x="1033" y="320"/>
                    </a:lnTo>
                    <a:lnTo>
                      <a:pt x="1033" y="314"/>
                    </a:lnTo>
                    <a:lnTo>
                      <a:pt x="1033" y="307"/>
                    </a:lnTo>
                    <a:lnTo>
                      <a:pt x="1033" y="302"/>
                    </a:lnTo>
                    <a:lnTo>
                      <a:pt x="1027" y="271"/>
                    </a:lnTo>
                    <a:lnTo>
                      <a:pt x="1012" y="242"/>
                    </a:lnTo>
                    <a:lnTo>
                      <a:pt x="992" y="217"/>
                    </a:lnTo>
                    <a:lnTo>
                      <a:pt x="965" y="194"/>
                    </a:lnTo>
                    <a:lnTo>
                      <a:pt x="932" y="176"/>
                    </a:lnTo>
                    <a:lnTo>
                      <a:pt x="895" y="161"/>
                    </a:lnTo>
                    <a:lnTo>
                      <a:pt x="854" y="151"/>
                    </a:lnTo>
                    <a:lnTo>
                      <a:pt x="811" y="146"/>
                    </a:lnTo>
                    <a:lnTo>
                      <a:pt x="801" y="113"/>
                    </a:lnTo>
                    <a:lnTo>
                      <a:pt x="781" y="82"/>
                    </a:lnTo>
                    <a:lnTo>
                      <a:pt x="754" y="56"/>
                    </a:lnTo>
                    <a:lnTo>
                      <a:pt x="720" y="34"/>
                    </a:lnTo>
                    <a:lnTo>
                      <a:pt x="680" y="17"/>
                    </a:lnTo>
                    <a:lnTo>
                      <a:pt x="636" y="5"/>
                    </a:lnTo>
                    <a:lnTo>
                      <a:pt x="587" y="0"/>
                    </a:lnTo>
                    <a:lnTo>
                      <a:pt x="536" y="0"/>
                    </a:lnTo>
                    <a:lnTo>
                      <a:pt x="498" y="5"/>
                    </a:lnTo>
                    <a:lnTo>
                      <a:pt x="461" y="14"/>
                    </a:lnTo>
                    <a:lnTo>
                      <a:pt x="427" y="24"/>
                    </a:lnTo>
                    <a:lnTo>
                      <a:pt x="397" y="39"/>
                    </a:lnTo>
                    <a:lnTo>
                      <a:pt x="369" y="56"/>
                    </a:lnTo>
                    <a:lnTo>
                      <a:pt x="345" y="74"/>
                    </a:lnTo>
                    <a:lnTo>
                      <a:pt x="324" y="95"/>
                    </a:lnTo>
                    <a:lnTo>
                      <a:pt x="308" y="118"/>
                    </a:lnTo>
                    <a:lnTo>
                      <a:pt x="300" y="118"/>
                    </a:lnTo>
                    <a:lnTo>
                      <a:pt x="293" y="117"/>
                    </a:lnTo>
                    <a:lnTo>
                      <a:pt x="285" y="117"/>
                    </a:lnTo>
                    <a:lnTo>
                      <a:pt x="277" y="117"/>
                    </a:lnTo>
                    <a:lnTo>
                      <a:pt x="270" y="117"/>
                    </a:lnTo>
                    <a:lnTo>
                      <a:pt x="263" y="117"/>
                    </a:lnTo>
                    <a:lnTo>
                      <a:pt x="255" y="118"/>
                    </a:lnTo>
                    <a:lnTo>
                      <a:pt x="248" y="118"/>
                    </a:lnTo>
                    <a:lnTo>
                      <a:pt x="195" y="126"/>
                    </a:lnTo>
                    <a:lnTo>
                      <a:pt x="146" y="140"/>
                    </a:lnTo>
                    <a:lnTo>
                      <a:pt x="104" y="160"/>
                    </a:lnTo>
                    <a:lnTo>
                      <a:pt x="66" y="184"/>
                    </a:lnTo>
                    <a:lnTo>
                      <a:pt x="36" y="214"/>
                    </a:lnTo>
                    <a:lnTo>
                      <a:pt x="15" y="245"/>
                    </a:lnTo>
                    <a:lnTo>
                      <a:pt x="2" y="279"/>
                    </a:lnTo>
                    <a:lnTo>
                      <a:pt x="0" y="316"/>
                    </a:lnTo>
                    <a:lnTo>
                      <a:pt x="3" y="335"/>
                    </a:lnTo>
                    <a:lnTo>
                      <a:pt x="9" y="354"/>
                    </a:lnTo>
                    <a:lnTo>
                      <a:pt x="18" y="372"/>
                    </a:lnTo>
                    <a:lnTo>
                      <a:pt x="31" y="389"/>
                    </a:lnTo>
                    <a:lnTo>
                      <a:pt x="45" y="405"/>
                    </a:lnTo>
                    <a:lnTo>
                      <a:pt x="62" y="419"/>
                    </a:lnTo>
                    <a:lnTo>
                      <a:pt x="82" y="432"/>
                    </a:lnTo>
                    <a:lnTo>
                      <a:pt x="104" y="443"/>
                    </a:lnTo>
                    <a:lnTo>
                      <a:pt x="91" y="454"/>
                    </a:lnTo>
                    <a:lnTo>
                      <a:pt x="79" y="466"/>
                    </a:lnTo>
                    <a:lnTo>
                      <a:pt x="68" y="478"/>
                    </a:lnTo>
                    <a:lnTo>
                      <a:pt x="59" y="491"/>
                    </a:lnTo>
                    <a:lnTo>
                      <a:pt x="53" y="504"/>
                    </a:lnTo>
                    <a:lnTo>
                      <a:pt x="48" y="518"/>
                    </a:lnTo>
                    <a:lnTo>
                      <a:pt x="46" y="532"/>
                    </a:lnTo>
                    <a:lnTo>
                      <a:pt x="46" y="547"/>
                    </a:lnTo>
                    <a:lnTo>
                      <a:pt x="53" y="573"/>
                    </a:lnTo>
                    <a:lnTo>
                      <a:pt x="66" y="598"/>
                    </a:lnTo>
                    <a:lnTo>
                      <a:pt x="86" y="619"/>
                    </a:lnTo>
                    <a:lnTo>
                      <a:pt x="112" y="637"/>
                    </a:lnTo>
                    <a:lnTo>
                      <a:pt x="143" y="651"/>
                    </a:lnTo>
                    <a:lnTo>
                      <a:pt x="179" y="661"/>
                    </a:lnTo>
                    <a:lnTo>
                      <a:pt x="217" y="666"/>
                    </a:lnTo>
                    <a:lnTo>
                      <a:pt x="257" y="666"/>
                    </a:lnTo>
                    <a:lnTo>
                      <a:pt x="258" y="665"/>
                    </a:lnTo>
                    <a:lnTo>
                      <a:pt x="260" y="665"/>
                    </a:lnTo>
                    <a:lnTo>
                      <a:pt x="261" y="665"/>
                    </a:lnTo>
                    <a:lnTo>
                      <a:pt x="262" y="665"/>
                    </a:lnTo>
                    <a:lnTo>
                      <a:pt x="264" y="665"/>
                    </a:lnTo>
                    <a:lnTo>
                      <a:pt x="265" y="665"/>
                    </a:lnTo>
                    <a:lnTo>
                      <a:pt x="267" y="665"/>
                    </a:lnTo>
                    <a:lnTo>
                      <a:pt x="269" y="663"/>
                    </a:lnTo>
                    <a:lnTo>
                      <a:pt x="269" y="666"/>
                    </a:lnTo>
                    <a:lnTo>
                      <a:pt x="268" y="667"/>
                    </a:lnTo>
                    <a:lnTo>
                      <a:pt x="268" y="668"/>
                    </a:lnTo>
                    <a:lnTo>
                      <a:pt x="268" y="670"/>
                    </a:lnTo>
                    <a:lnTo>
                      <a:pt x="268" y="671"/>
                    </a:lnTo>
                    <a:lnTo>
                      <a:pt x="269" y="673"/>
                    </a:lnTo>
                    <a:lnTo>
                      <a:pt x="269" y="674"/>
                    </a:lnTo>
                    <a:lnTo>
                      <a:pt x="269" y="675"/>
                    </a:lnTo>
                    <a:lnTo>
                      <a:pt x="274" y="701"/>
                    </a:lnTo>
                    <a:lnTo>
                      <a:pt x="287" y="724"/>
                    </a:lnTo>
                    <a:lnTo>
                      <a:pt x="307" y="745"/>
                    </a:lnTo>
                    <a:lnTo>
                      <a:pt x="332" y="762"/>
                    </a:lnTo>
                    <a:lnTo>
                      <a:pt x="362" y="775"/>
                    </a:lnTo>
                    <a:lnTo>
                      <a:pt x="395" y="785"/>
                    </a:lnTo>
                    <a:lnTo>
                      <a:pt x="432" y="790"/>
                    </a:lnTo>
                    <a:lnTo>
                      <a:pt x="471" y="790"/>
                    </a:lnTo>
                    <a:lnTo>
                      <a:pt x="498" y="785"/>
                    </a:lnTo>
                    <a:lnTo>
                      <a:pt x="524" y="780"/>
                    </a:lnTo>
                    <a:lnTo>
                      <a:pt x="548" y="772"/>
                    </a:lnTo>
                    <a:lnTo>
                      <a:pt x="571" y="762"/>
                    </a:lnTo>
                    <a:lnTo>
                      <a:pt x="590" y="750"/>
                    </a:lnTo>
                    <a:lnTo>
                      <a:pt x="609" y="737"/>
                    </a:lnTo>
                    <a:lnTo>
                      <a:pt x="624" y="722"/>
                    </a:lnTo>
                    <a:lnTo>
                      <a:pt x="636" y="706"/>
                    </a:lnTo>
                    <a:lnTo>
                      <a:pt x="648" y="711"/>
                    </a:lnTo>
                    <a:lnTo>
                      <a:pt x="662" y="715"/>
                    </a:lnTo>
                    <a:lnTo>
                      <a:pt x="675" y="718"/>
                    </a:lnTo>
                    <a:lnTo>
                      <a:pt x="689" y="720"/>
                    </a:lnTo>
                    <a:lnTo>
                      <a:pt x="704" y="722"/>
                    </a:lnTo>
                    <a:lnTo>
                      <a:pt x="719" y="723"/>
                    </a:lnTo>
                    <a:lnTo>
                      <a:pt x="735" y="723"/>
                    </a:lnTo>
                    <a:lnTo>
                      <a:pt x="750" y="722"/>
                    </a:lnTo>
                    <a:lnTo>
                      <a:pt x="789" y="717"/>
                    </a:lnTo>
                    <a:lnTo>
                      <a:pt x="825" y="706"/>
                    </a:lnTo>
                    <a:lnTo>
                      <a:pt x="856" y="692"/>
                    </a:lnTo>
                    <a:lnTo>
                      <a:pt x="883" y="673"/>
                    </a:lnTo>
                    <a:lnTo>
                      <a:pt x="905" y="653"/>
                    </a:lnTo>
                    <a:lnTo>
                      <a:pt x="921" y="629"/>
                    </a:lnTo>
                    <a:lnTo>
                      <a:pt x="930" y="604"/>
                    </a:lnTo>
                    <a:lnTo>
                      <a:pt x="932" y="578"/>
                    </a:lnTo>
                    <a:lnTo>
                      <a:pt x="932" y="577"/>
                    </a:lnTo>
                    <a:lnTo>
                      <a:pt x="931" y="574"/>
                    </a:lnTo>
                    <a:lnTo>
                      <a:pt x="931" y="573"/>
                    </a:lnTo>
                    <a:lnTo>
                      <a:pt x="931" y="572"/>
                    </a:lnTo>
                    <a:lnTo>
                      <a:pt x="931" y="571"/>
                    </a:lnTo>
                    <a:lnTo>
                      <a:pt x="931" y="569"/>
                    </a:lnTo>
                    <a:lnTo>
                      <a:pt x="930" y="568"/>
                    </a:lnTo>
                    <a:lnTo>
                      <a:pt x="930" y="567"/>
                    </a:lnTo>
                    <a:lnTo>
                      <a:pt x="963" y="558"/>
                    </a:lnTo>
                    <a:lnTo>
                      <a:pt x="991" y="546"/>
                    </a:lnTo>
                    <a:lnTo>
                      <a:pt x="1017" y="531"/>
                    </a:lnTo>
                    <a:lnTo>
                      <a:pt x="1039" y="513"/>
                    </a:lnTo>
                    <a:lnTo>
                      <a:pt x="1056" y="495"/>
                    </a:lnTo>
                    <a:lnTo>
                      <a:pt x="1069" y="473"/>
                    </a:lnTo>
                    <a:lnTo>
                      <a:pt x="1075" y="450"/>
                    </a:lnTo>
                    <a:lnTo>
                      <a:pt x="1077" y="428"/>
                    </a:lnTo>
                  </a:path>
                </a:pathLst>
              </a:custGeom>
              <a:gradFill rotWithShape="1">
                <a:gsLst>
                  <a:gs pos="0">
                    <a:srgbClr val="FFFFFF"/>
                  </a:gs>
                  <a:gs pos="100000">
                    <a:schemeClr val="accent1"/>
                  </a:gs>
                </a:gsLst>
                <a:path path="rect">
                  <a:fillToRect l="50000" t="50000" r="50000" b="50000"/>
                </a:path>
              </a:gradFill>
              <a:ln w="9525" cap="rnd">
                <a:noFill/>
                <a:round/>
              </a:ln>
              <a:effectLst/>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235" name="AutoShape 236"/>
            <p:cNvSpPr>
              <a:spLocks noChangeArrowheads="1"/>
            </p:cNvSpPr>
            <p:nvPr/>
          </p:nvSpPr>
          <p:spPr bwMode="auto">
            <a:xfrm rot="19860688" flipH="1">
              <a:off x="1599765" y="2169679"/>
              <a:ext cx="1664548" cy="844414"/>
            </a:xfrm>
            <a:prstGeom prst="parallelogram">
              <a:avLst>
                <a:gd name="adj" fmla="val 54622"/>
              </a:avLst>
            </a:prstGeom>
            <a:solidFill>
              <a:srgbClr val="C0C0C0">
                <a:alpha val="16862"/>
              </a:srgbClr>
            </a:solidFill>
            <a:ln w="9525">
              <a:solidFill>
                <a:schemeClr val="tx1"/>
              </a:solidFill>
              <a:prstDash val="dash"/>
              <a:miter lim="800000"/>
            </a:ln>
          </p:spPr>
          <p:txBody>
            <a:bodyPr wrap="none" anchor="ctr"/>
            <a:lstStyle/>
            <a:p>
              <a:endParaRPr lang="zh-CN" altLang="zh-CN" sz="1600">
                <a:latin typeface="微软雅黑" panose="020B0503020204020204" pitchFamily="34" charset="-122"/>
                <a:ea typeface="微软雅黑" panose="020B0503020204020204" pitchFamily="34" charset="-122"/>
              </a:endParaRPr>
            </a:p>
          </p:txBody>
        </p:sp>
        <p:sp>
          <p:nvSpPr>
            <p:cNvPr id="4" name="Rectangle 41"/>
            <p:cNvSpPr>
              <a:spLocks noChangeArrowheads="1"/>
            </p:cNvSpPr>
            <p:nvPr/>
          </p:nvSpPr>
          <p:spPr bwMode="auto">
            <a:xfrm rot="9002903" flipV="1">
              <a:off x="6354111" y="907607"/>
              <a:ext cx="682711" cy="181856"/>
            </a:xfrm>
            <a:prstGeom prst="rect">
              <a:avLst/>
            </a:prstGeom>
            <a:noFill/>
            <a:ln w="9525" algn="ctr">
              <a:noFill/>
              <a:miter lim="800000"/>
            </a:ln>
            <a:effectLst/>
          </p:spPr>
          <p:txBody>
            <a:bodyPr wrap="square" lIns="0" tIns="0" rIns="0" bIns="0">
              <a:spAutoFit/>
            </a:bodyPr>
            <a:lstStyle/>
            <a:p>
              <a:pPr marL="195580" indent="-195580" algn="just">
                <a:lnSpc>
                  <a:spcPct val="140000"/>
                </a:lnSpc>
                <a:spcBef>
                  <a:spcPct val="20000"/>
                </a:spcBef>
                <a:buClr>
                  <a:schemeClr val="accent2"/>
                </a:buClr>
                <a:buSzPct val="70000"/>
                <a:buFont typeface="Wingdings" panose="05000000000000000000" pitchFamily="2" charset="2"/>
                <a:buNone/>
              </a:pPr>
              <a:r>
                <a:rPr lang="en-US" altLang="zh-CN" sz="700" dirty="0" smtClean="0">
                  <a:latin typeface="微软雅黑" panose="020B0503020204020204" pitchFamily="34" charset="-122"/>
                  <a:ea typeface="微软雅黑" panose="020B0503020204020204" pitchFamily="34" charset="-122"/>
                </a:rPr>
                <a:t>IPSec VPN</a:t>
              </a:r>
              <a:endParaRPr lang="zh-CN" altLang="en-US" sz="700" dirty="0">
                <a:latin typeface="微软雅黑" panose="020B0503020204020204" pitchFamily="34" charset="-122"/>
                <a:ea typeface="微软雅黑" panose="020B0503020204020204" pitchFamily="34" charset="-122"/>
              </a:endParaRPr>
            </a:p>
          </p:txBody>
        </p:sp>
        <p:pic>
          <p:nvPicPr>
            <p:cNvPr id="8" name="Picture 53" descr="05"/>
            <p:cNvPicPr>
              <a:picLocks noChangeAspect="1" noChangeArrowheads="1"/>
            </p:cNvPicPr>
            <p:nvPr/>
          </p:nvPicPr>
          <p:blipFill>
            <a:blip r:embed="rId1" cstate="print"/>
            <a:srcRect/>
            <a:stretch>
              <a:fillRect/>
            </a:stretch>
          </p:blipFill>
          <p:spPr bwMode="auto">
            <a:xfrm>
              <a:off x="5638259" y="567509"/>
              <a:ext cx="522783" cy="433645"/>
            </a:xfrm>
            <a:prstGeom prst="rect">
              <a:avLst/>
            </a:prstGeom>
            <a:noFill/>
            <a:ln w="9525">
              <a:noFill/>
              <a:miter lim="800000"/>
              <a:headEnd/>
              <a:tailEnd/>
            </a:ln>
          </p:spPr>
        </p:pic>
        <p:sp>
          <p:nvSpPr>
            <p:cNvPr id="24" name="Oval 24"/>
            <p:cNvSpPr>
              <a:spLocks noChangeArrowheads="1"/>
            </p:cNvSpPr>
            <p:nvPr/>
          </p:nvSpPr>
          <p:spPr bwMode="auto">
            <a:xfrm>
              <a:off x="6600448" y="1454183"/>
              <a:ext cx="1676268" cy="521858"/>
            </a:xfrm>
            <a:prstGeom prst="ellipse">
              <a:avLst/>
            </a:prstGeom>
            <a:solidFill>
              <a:srgbClr val="C0C0C0">
                <a:alpha val="25999"/>
              </a:srgbClr>
            </a:solidFill>
            <a:ln w="12700" algn="ctr">
              <a:noFill/>
              <a:prstDash val="dash"/>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25" name="Line 25"/>
            <p:cNvSpPr>
              <a:spLocks noChangeShapeType="1"/>
            </p:cNvSpPr>
            <p:nvPr/>
          </p:nvSpPr>
          <p:spPr bwMode="auto">
            <a:xfrm flipV="1">
              <a:off x="7654345" y="1951412"/>
              <a:ext cx="245273" cy="116179"/>
            </a:xfrm>
            <a:prstGeom prst="line">
              <a:avLst/>
            </a:prstGeom>
            <a:noFill/>
            <a:ln w="22225">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26" name="Line 26"/>
            <p:cNvSpPr>
              <a:spLocks noChangeShapeType="1"/>
            </p:cNvSpPr>
            <p:nvPr/>
          </p:nvSpPr>
          <p:spPr bwMode="auto">
            <a:xfrm>
              <a:off x="6023286" y="2620252"/>
              <a:ext cx="477932" cy="253973"/>
            </a:xfrm>
            <a:prstGeom prst="line">
              <a:avLst/>
            </a:prstGeom>
            <a:noFill/>
            <a:ln w="25400">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27" name="Line 27"/>
            <p:cNvSpPr>
              <a:spLocks noChangeShapeType="1"/>
            </p:cNvSpPr>
            <p:nvPr/>
          </p:nvSpPr>
          <p:spPr bwMode="auto">
            <a:xfrm flipV="1">
              <a:off x="7233877" y="1665017"/>
              <a:ext cx="431681" cy="232358"/>
            </a:xfrm>
            <a:prstGeom prst="line">
              <a:avLst/>
            </a:prstGeom>
            <a:noFill/>
            <a:ln w="22225">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29" name="Rectangle 12"/>
            <p:cNvSpPr>
              <a:spLocks noChangeArrowheads="1"/>
            </p:cNvSpPr>
            <p:nvPr/>
          </p:nvSpPr>
          <p:spPr bwMode="auto">
            <a:xfrm rot="19607376">
              <a:off x="7161967" y="2939683"/>
              <a:ext cx="587272" cy="181856"/>
            </a:xfrm>
            <a:prstGeom prst="rect">
              <a:avLst/>
            </a:prstGeom>
            <a:noFill/>
            <a:ln w="9525">
              <a:noFill/>
              <a:miter lim="800000"/>
            </a:ln>
          </p:spPr>
          <p:txBody>
            <a:bodyPr wrap="square" lIns="0" tIns="0" rIns="0" bIns="0">
              <a:spAutoFit/>
            </a:bodyPr>
            <a:lstStyle/>
            <a:p>
              <a:pPr marL="195580" indent="-195580">
                <a:lnSpc>
                  <a:spcPct val="140000"/>
                </a:lnSpc>
                <a:spcBef>
                  <a:spcPct val="20000"/>
                </a:spcBef>
                <a:buClr>
                  <a:schemeClr val="accent2"/>
                </a:buClr>
                <a:buSzPct val="70000"/>
                <a:buFont typeface="Wingdings" panose="05000000000000000000" pitchFamily="2" charset="2"/>
                <a:buNone/>
              </a:pPr>
              <a:r>
                <a:rPr lang="zh-CN" altLang="en-US" sz="700" dirty="0">
                  <a:latin typeface="微软雅黑" panose="020B0503020204020204" pitchFamily="34" charset="-122"/>
                  <a:ea typeface="微软雅黑" panose="020B0503020204020204" pitchFamily="34" charset="-122"/>
                </a:rPr>
                <a:t>企业内网</a:t>
              </a:r>
              <a:endParaRPr lang="zh-CN" altLang="en-US" sz="700" dirty="0">
                <a:latin typeface="微软雅黑" panose="020B0503020204020204" pitchFamily="34" charset="-122"/>
                <a:ea typeface="微软雅黑" panose="020B0503020204020204" pitchFamily="34" charset="-122"/>
              </a:endParaRPr>
            </a:p>
          </p:txBody>
        </p:sp>
        <p:sp>
          <p:nvSpPr>
            <p:cNvPr id="30" name="Oval 30"/>
            <p:cNvSpPr>
              <a:spLocks noChangeArrowheads="1"/>
            </p:cNvSpPr>
            <p:nvPr/>
          </p:nvSpPr>
          <p:spPr bwMode="auto">
            <a:xfrm>
              <a:off x="7616672" y="2891831"/>
              <a:ext cx="307832" cy="521858"/>
            </a:xfrm>
            <a:prstGeom prst="ellipse">
              <a:avLst/>
            </a:prstGeom>
            <a:solidFill>
              <a:srgbClr val="FF0000">
                <a:alpha val="11000"/>
              </a:srgbClr>
            </a:solidFill>
            <a:ln w="12700" algn="ctr">
              <a:noFill/>
              <a:prstDash val="dash"/>
              <a:round/>
            </a:ln>
            <a:effectLst/>
          </p:spPr>
          <p:txBody>
            <a:bodyPr wrap="non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5" name="组合 307"/>
            <p:cNvGrpSpPr/>
            <p:nvPr/>
          </p:nvGrpSpPr>
          <p:grpSpPr>
            <a:xfrm>
              <a:off x="7826945" y="2904461"/>
              <a:ext cx="676491" cy="391766"/>
              <a:chOff x="1157205" y="1430664"/>
              <a:chExt cx="676491" cy="391766"/>
            </a:xfrm>
          </p:grpSpPr>
          <p:sp>
            <p:nvSpPr>
              <p:cNvPr id="34" name="Line 34"/>
              <p:cNvSpPr>
                <a:spLocks noChangeShapeType="1"/>
              </p:cNvSpPr>
              <p:nvPr/>
            </p:nvSpPr>
            <p:spPr bwMode="auto">
              <a:xfrm flipH="1">
                <a:off x="1225160" y="1727393"/>
                <a:ext cx="8409" cy="47282"/>
              </a:xfrm>
              <a:prstGeom prst="line">
                <a:avLst/>
              </a:prstGeom>
              <a:noFill/>
              <a:ln w="25400">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35" name="Line 35"/>
              <p:cNvSpPr>
                <a:spLocks noChangeShapeType="1"/>
              </p:cNvSpPr>
              <p:nvPr/>
            </p:nvSpPr>
            <p:spPr bwMode="auto">
              <a:xfrm flipH="1">
                <a:off x="1359252" y="1730972"/>
                <a:ext cx="5606" cy="44581"/>
              </a:xfrm>
              <a:prstGeom prst="line">
                <a:avLst/>
              </a:prstGeom>
              <a:noFill/>
              <a:ln w="25400">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pic>
            <p:nvPicPr>
              <p:cNvPr id="31" name="Picture 31" descr="图片155"/>
              <p:cNvPicPr>
                <a:picLocks noChangeAspect="1" noChangeArrowheads="1"/>
              </p:cNvPicPr>
              <p:nvPr/>
            </p:nvPicPr>
            <p:blipFill>
              <a:blip r:embed="rId2" cstate="print"/>
              <a:srcRect/>
              <a:stretch>
                <a:fillRect/>
              </a:stretch>
            </p:blipFill>
            <p:spPr bwMode="auto">
              <a:xfrm>
                <a:off x="1338573" y="1504099"/>
                <a:ext cx="155573" cy="233709"/>
              </a:xfrm>
              <a:prstGeom prst="rect">
                <a:avLst/>
              </a:prstGeom>
              <a:noFill/>
            </p:spPr>
          </p:pic>
          <p:pic>
            <p:nvPicPr>
              <p:cNvPr id="32" name="Picture 32" descr="图片173"/>
              <p:cNvPicPr>
                <a:picLocks noChangeAspect="1" noChangeArrowheads="1"/>
              </p:cNvPicPr>
              <p:nvPr/>
            </p:nvPicPr>
            <p:blipFill>
              <a:blip r:embed="rId3" cstate="print"/>
              <a:srcRect/>
              <a:stretch>
                <a:fillRect/>
              </a:stretch>
            </p:blipFill>
            <p:spPr bwMode="auto">
              <a:xfrm>
                <a:off x="1165614" y="1489238"/>
                <a:ext cx="155573" cy="244517"/>
              </a:xfrm>
              <a:prstGeom prst="rect">
                <a:avLst/>
              </a:prstGeom>
              <a:noFill/>
            </p:spPr>
          </p:pic>
          <p:sp>
            <p:nvSpPr>
              <p:cNvPr id="33" name="Line 33"/>
              <p:cNvSpPr>
                <a:spLocks noChangeShapeType="1"/>
              </p:cNvSpPr>
              <p:nvPr/>
            </p:nvSpPr>
            <p:spPr bwMode="auto">
              <a:xfrm>
                <a:off x="1157205" y="1777849"/>
                <a:ext cx="326563" cy="13509"/>
              </a:xfrm>
              <a:prstGeom prst="line">
                <a:avLst/>
              </a:prstGeom>
              <a:noFill/>
              <a:ln w="25400">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9" name="Group 53"/>
              <p:cNvGrpSpPr>
                <a:grpSpLocks noChangeAspect="1"/>
              </p:cNvGrpSpPr>
              <p:nvPr/>
            </p:nvGrpSpPr>
            <p:grpSpPr bwMode="auto">
              <a:xfrm>
                <a:off x="1515542" y="1430664"/>
                <a:ext cx="318154" cy="391766"/>
                <a:chOff x="4640" y="5440"/>
                <a:chExt cx="420" cy="502"/>
              </a:xfrm>
            </p:grpSpPr>
            <p:sp>
              <p:nvSpPr>
                <p:cNvPr id="37" name="Freeform 54"/>
                <p:cNvSpPr>
                  <a:spLocks noChangeAspect="1"/>
                </p:cNvSpPr>
                <p:nvPr/>
              </p:nvSpPr>
              <p:spPr bwMode="auto">
                <a:xfrm>
                  <a:off x="4786" y="5464"/>
                  <a:ext cx="166" cy="478"/>
                </a:xfrm>
                <a:custGeom>
                  <a:avLst/>
                  <a:gdLst>
                    <a:gd name="T0" fmla="*/ 83 w 83"/>
                    <a:gd name="T1" fmla="*/ 76 h 239"/>
                    <a:gd name="T2" fmla="*/ 82 w 83"/>
                    <a:gd name="T3" fmla="*/ 3 h 239"/>
                    <a:gd name="T4" fmla="*/ 4 w 83"/>
                    <a:gd name="T5" fmla="*/ 63 h 239"/>
                    <a:gd name="T6" fmla="*/ 5 w 83"/>
                    <a:gd name="T7" fmla="*/ 227 h 239"/>
                    <a:gd name="T8" fmla="*/ 0 w 83"/>
                    <a:gd name="T9" fmla="*/ 236 h 239"/>
                    <a:gd name="T10" fmla="*/ 6 w 83"/>
                    <a:gd name="T11" fmla="*/ 235 h 239"/>
                    <a:gd name="T12" fmla="*/ 12 w 83"/>
                    <a:gd name="T13" fmla="*/ 229 h 239"/>
                    <a:gd name="T14" fmla="*/ 12 w 83"/>
                    <a:gd name="T15" fmla="*/ 226 h 239"/>
                    <a:gd name="T16" fmla="*/ 15 w 83"/>
                    <a:gd name="T17" fmla="*/ 227 h 239"/>
                    <a:gd name="T18" fmla="*/ 80 w 83"/>
                    <a:gd name="T19" fmla="*/ 176 h 239"/>
                    <a:gd name="T20" fmla="*/ 83 w 83"/>
                    <a:gd name="T21" fmla="*/ 172 h 239"/>
                    <a:gd name="T22" fmla="*/ 83 w 83"/>
                    <a:gd name="T23" fmla="*/ 76 h 2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3"/>
                    <a:gd name="T37" fmla="*/ 0 h 239"/>
                    <a:gd name="T38" fmla="*/ 83 w 83"/>
                    <a:gd name="T39" fmla="*/ 239 h 2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3" h="239">
                      <a:moveTo>
                        <a:pt x="83" y="76"/>
                      </a:moveTo>
                      <a:cubicBezTo>
                        <a:pt x="83" y="37"/>
                        <a:pt x="83" y="4"/>
                        <a:pt x="82" y="3"/>
                      </a:cubicBezTo>
                      <a:cubicBezTo>
                        <a:pt x="80" y="0"/>
                        <a:pt x="4" y="63"/>
                        <a:pt x="4" y="63"/>
                      </a:cubicBezTo>
                      <a:cubicBezTo>
                        <a:pt x="5" y="227"/>
                        <a:pt x="5" y="227"/>
                        <a:pt x="5" y="227"/>
                      </a:cubicBezTo>
                      <a:cubicBezTo>
                        <a:pt x="0" y="236"/>
                        <a:pt x="0" y="236"/>
                        <a:pt x="0" y="236"/>
                      </a:cubicBezTo>
                      <a:cubicBezTo>
                        <a:pt x="0" y="236"/>
                        <a:pt x="1" y="239"/>
                        <a:pt x="6" y="235"/>
                      </a:cubicBezTo>
                      <a:cubicBezTo>
                        <a:pt x="7" y="234"/>
                        <a:pt x="10" y="232"/>
                        <a:pt x="12" y="229"/>
                      </a:cubicBezTo>
                      <a:cubicBezTo>
                        <a:pt x="12" y="227"/>
                        <a:pt x="12" y="227"/>
                        <a:pt x="12" y="226"/>
                      </a:cubicBezTo>
                      <a:cubicBezTo>
                        <a:pt x="13" y="226"/>
                        <a:pt x="14" y="226"/>
                        <a:pt x="15" y="227"/>
                      </a:cubicBezTo>
                      <a:cubicBezTo>
                        <a:pt x="37" y="209"/>
                        <a:pt x="78" y="178"/>
                        <a:pt x="80" y="176"/>
                      </a:cubicBezTo>
                      <a:cubicBezTo>
                        <a:pt x="82" y="174"/>
                        <a:pt x="82" y="173"/>
                        <a:pt x="83" y="172"/>
                      </a:cubicBezTo>
                      <a:cubicBezTo>
                        <a:pt x="83" y="172"/>
                        <a:pt x="83" y="124"/>
                        <a:pt x="83" y="76"/>
                      </a:cubicBez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8" name="Freeform 55"/>
                <p:cNvSpPr>
                  <a:spLocks noChangeAspect="1"/>
                </p:cNvSpPr>
                <p:nvPr/>
              </p:nvSpPr>
              <p:spPr bwMode="auto">
                <a:xfrm>
                  <a:off x="4640" y="5440"/>
                  <a:ext cx="310" cy="148"/>
                </a:xfrm>
                <a:custGeom>
                  <a:avLst/>
                  <a:gdLst>
                    <a:gd name="T0" fmla="*/ 155 w 155"/>
                    <a:gd name="T1" fmla="*/ 14 h 74"/>
                    <a:gd name="T2" fmla="*/ 77 w 155"/>
                    <a:gd name="T3" fmla="*/ 74 h 74"/>
                    <a:gd name="T4" fmla="*/ 4 w 155"/>
                    <a:gd name="T5" fmla="*/ 59 h 74"/>
                    <a:gd name="T6" fmla="*/ 0 w 155"/>
                    <a:gd name="T7" fmla="*/ 61 h 74"/>
                    <a:gd name="T8" fmla="*/ 2 w 155"/>
                    <a:gd name="T9" fmla="*/ 57 h 74"/>
                    <a:gd name="T10" fmla="*/ 8 w 155"/>
                    <a:gd name="T11" fmla="*/ 52 h 74"/>
                    <a:gd name="T12" fmla="*/ 11 w 155"/>
                    <a:gd name="T13" fmla="*/ 53 h 74"/>
                    <a:gd name="T14" fmla="*/ 11 w 155"/>
                    <a:gd name="T15" fmla="*/ 50 h 74"/>
                    <a:gd name="T16" fmla="*/ 75 w 155"/>
                    <a:gd name="T17" fmla="*/ 1 h 74"/>
                    <a:gd name="T18" fmla="*/ 79 w 155"/>
                    <a:gd name="T19" fmla="*/ 0 h 74"/>
                    <a:gd name="T20" fmla="*/ 151 w 155"/>
                    <a:gd name="T21" fmla="*/ 11 h 74"/>
                    <a:gd name="T22" fmla="*/ 155 w 155"/>
                    <a:gd name="T23" fmla="*/ 1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5"/>
                    <a:gd name="T37" fmla="*/ 0 h 74"/>
                    <a:gd name="T38" fmla="*/ 155 w 155"/>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5" h="74">
                      <a:moveTo>
                        <a:pt x="155" y="14"/>
                      </a:moveTo>
                      <a:cubicBezTo>
                        <a:pt x="77" y="74"/>
                        <a:pt x="77" y="74"/>
                        <a:pt x="77" y="74"/>
                      </a:cubicBezTo>
                      <a:cubicBezTo>
                        <a:pt x="12" y="65"/>
                        <a:pt x="9" y="59"/>
                        <a:pt x="4" y="59"/>
                      </a:cubicBezTo>
                      <a:cubicBezTo>
                        <a:pt x="1" y="58"/>
                        <a:pt x="0" y="61"/>
                        <a:pt x="0" y="61"/>
                      </a:cubicBezTo>
                      <a:cubicBezTo>
                        <a:pt x="0" y="61"/>
                        <a:pt x="0" y="58"/>
                        <a:pt x="2" y="57"/>
                      </a:cubicBezTo>
                      <a:cubicBezTo>
                        <a:pt x="2" y="57"/>
                        <a:pt x="4" y="55"/>
                        <a:pt x="8" y="52"/>
                      </a:cubicBezTo>
                      <a:cubicBezTo>
                        <a:pt x="9" y="53"/>
                        <a:pt x="10" y="53"/>
                        <a:pt x="11" y="53"/>
                      </a:cubicBezTo>
                      <a:cubicBezTo>
                        <a:pt x="11" y="52"/>
                        <a:pt x="11" y="51"/>
                        <a:pt x="11" y="50"/>
                      </a:cubicBezTo>
                      <a:cubicBezTo>
                        <a:pt x="40" y="27"/>
                        <a:pt x="73" y="2"/>
                        <a:pt x="75" y="1"/>
                      </a:cubicBezTo>
                      <a:cubicBezTo>
                        <a:pt x="77" y="0"/>
                        <a:pt x="79" y="0"/>
                        <a:pt x="79" y="0"/>
                      </a:cubicBezTo>
                      <a:cubicBezTo>
                        <a:pt x="79" y="0"/>
                        <a:pt x="149" y="11"/>
                        <a:pt x="151" y="11"/>
                      </a:cubicBezTo>
                      <a:cubicBezTo>
                        <a:pt x="154" y="12"/>
                        <a:pt x="155" y="14"/>
                        <a:pt x="155" y="14"/>
                      </a:cubicBez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9" name="Freeform 56"/>
                <p:cNvSpPr>
                  <a:spLocks noChangeAspect="1"/>
                </p:cNvSpPr>
                <p:nvPr/>
              </p:nvSpPr>
              <p:spPr bwMode="auto">
                <a:xfrm>
                  <a:off x="4790" y="5466"/>
                  <a:ext cx="160" cy="124"/>
                </a:xfrm>
                <a:custGeom>
                  <a:avLst/>
                  <a:gdLst>
                    <a:gd name="T0" fmla="*/ 80 w 80"/>
                    <a:gd name="T1" fmla="*/ 2 h 62"/>
                    <a:gd name="T2" fmla="*/ 79 w 80"/>
                    <a:gd name="T3" fmla="*/ 0 h 62"/>
                    <a:gd name="T4" fmla="*/ 0 w 80"/>
                    <a:gd name="T5" fmla="*/ 61 h 62"/>
                    <a:gd name="T6" fmla="*/ 2 w 80"/>
                    <a:gd name="T7" fmla="*/ 62 h 62"/>
                    <a:gd name="T8" fmla="*/ 80 w 80"/>
                    <a:gd name="T9" fmla="*/ 2 h 62"/>
                    <a:gd name="T10" fmla="*/ 0 60000 65536"/>
                    <a:gd name="T11" fmla="*/ 0 60000 65536"/>
                    <a:gd name="T12" fmla="*/ 0 60000 65536"/>
                    <a:gd name="T13" fmla="*/ 0 60000 65536"/>
                    <a:gd name="T14" fmla="*/ 0 60000 65536"/>
                    <a:gd name="T15" fmla="*/ 0 w 80"/>
                    <a:gd name="T16" fmla="*/ 0 h 62"/>
                    <a:gd name="T17" fmla="*/ 80 w 80"/>
                    <a:gd name="T18" fmla="*/ 62 h 62"/>
                  </a:gdLst>
                  <a:ahLst/>
                  <a:cxnLst>
                    <a:cxn ang="T10">
                      <a:pos x="T0" y="T1"/>
                    </a:cxn>
                    <a:cxn ang="T11">
                      <a:pos x="T2" y="T3"/>
                    </a:cxn>
                    <a:cxn ang="T12">
                      <a:pos x="T4" y="T5"/>
                    </a:cxn>
                    <a:cxn ang="T13">
                      <a:pos x="T6" y="T7"/>
                    </a:cxn>
                    <a:cxn ang="T14">
                      <a:pos x="T8" y="T9"/>
                    </a:cxn>
                  </a:cxnLst>
                  <a:rect l="T15" t="T16" r="T17" b="T18"/>
                  <a:pathLst>
                    <a:path w="80" h="62">
                      <a:moveTo>
                        <a:pt x="80" y="2"/>
                      </a:moveTo>
                      <a:cubicBezTo>
                        <a:pt x="80" y="2"/>
                        <a:pt x="80" y="1"/>
                        <a:pt x="79" y="0"/>
                      </a:cubicBezTo>
                      <a:cubicBezTo>
                        <a:pt x="77" y="2"/>
                        <a:pt x="0" y="61"/>
                        <a:pt x="0" y="61"/>
                      </a:cubicBezTo>
                      <a:cubicBezTo>
                        <a:pt x="2" y="62"/>
                        <a:pt x="2" y="62"/>
                        <a:pt x="2" y="62"/>
                      </a:cubicBezTo>
                      <a:lnTo>
                        <a:pt x="80" y="2"/>
                      </a:lnTo>
                      <a:close/>
                    </a:path>
                  </a:pathLst>
                </a:custGeom>
                <a:solidFill>
                  <a:srgbClr val="8BA6BD"/>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40" name="Freeform 57"/>
                <p:cNvSpPr>
                  <a:spLocks noChangeAspect="1"/>
                </p:cNvSpPr>
                <p:nvPr/>
              </p:nvSpPr>
              <p:spPr bwMode="auto">
                <a:xfrm>
                  <a:off x="4640" y="5556"/>
                  <a:ext cx="156" cy="384"/>
                </a:xfrm>
                <a:custGeom>
                  <a:avLst/>
                  <a:gdLst>
                    <a:gd name="T0" fmla="*/ 78 w 78"/>
                    <a:gd name="T1" fmla="*/ 19 h 192"/>
                    <a:gd name="T2" fmla="*/ 75 w 78"/>
                    <a:gd name="T3" fmla="*/ 14 h 192"/>
                    <a:gd name="T4" fmla="*/ 4 w 78"/>
                    <a:gd name="T5" fmla="*/ 1 h 192"/>
                    <a:gd name="T6" fmla="*/ 0 w 78"/>
                    <a:gd name="T7" fmla="*/ 3 h 192"/>
                    <a:gd name="T8" fmla="*/ 0 w 78"/>
                    <a:gd name="T9" fmla="*/ 17 h 192"/>
                    <a:gd name="T10" fmla="*/ 2 w 78"/>
                    <a:gd name="T11" fmla="*/ 17 h 192"/>
                    <a:gd name="T12" fmla="*/ 0 w 78"/>
                    <a:gd name="T13" fmla="*/ 19 h 192"/>
                    <a:gd name="T14" fmla="*/ 0 w 78"/>
                    <a:gd name="T15" fmla="*/ 26 h 192"/>
                    <a:gd name="T16" fmla="*/ 0 w 78"/>
                    <a:gd name="T17" fmla="*/ 171 h 192"/>
                    <a:gd name="T18" fmla="*/ 4 w 78"/>
                    <a:gd name="T19" fmla="*/ 177 h 192"/>
                    <a:gd name="T20" fmla="*/ 72 w 78"/>
                    <a:gd name="T21" fmla="*/ 191 h 192"/>
                    <a:gd name="T22" fmla="*/ 78 w 78"/>
                    <a:gd name="T23" fmla="*/ 187 h 192"/>
                    <a:gd name="T24" fmla="*/ 78 w 78"/>
                    <a:gd name="T25" fmla="*/ 19 h 1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192"/>
                    <a:gd name="T41" fmla="*/ 78 w 78"/>
                    <a:gd name="T42" fmla="*/ 192 h 1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192">
                      <a:moveTo>
                        <a:pt x="78" y="19"/>
                      </a:moveTo>
                      <a:cubicBezTo>
                        <a:pt x="78" y="16"/>
                        <a:pt x="76" y="14"/>
                        <a:pt x="75" y="14"/>
                      </a:cubicBezTo>
                      <a:cubicBezTo>
                        <a:pt x="34" y="7"/>
                        <a:pt x="9" y="1"/>
                        <a:pt x="4" y="1"/>
                      </a:cubicBezTo>
                      <a:cubicBezTo>
                        <a:pt x="0" y="0"/>
                        <a:pt x="0" y="3"/>
                        <a:pt x="0" y="3"/>
                      </a:cubicBezTo>
                      <a:cubicBezTo>
                        <a:pt x="0" y="3"/>
                        <a:pt x="0" y="9"/>
                        <a:pt x="0" y="17"/>
                      </a:cubicBezTo>
                      <a:cubicBezTo>
                        <a:pt x="0" y="17"/>
                        <a:pt x="1" y="17"/>
                        <a:pt x="2" y="17"/>
                      </a:cubicBezTo>
                      <a:cubicBezTo>
                        <a:pt x="2" y="18"/>
                        <a:pt x="0" y="19"/>
                        <a:pt x="0" y="19"/>
                      </a:cubicBezTo>
                      <a:cubicBezTo>
                        <a:pt x="0" y="22"/>
                        <a:pt x="0" y="24"/>
                        <a:pt x="0" y="26"/>
                      </a:cubicBezTo>
                      <a:cubicBezTo>
                        <a:pt x="0" y="26"/>
                        <a:pt x="0" y="170"/>
                        <a:pt x="0" y="171"/>
                      </a:cubicBezTo>
                      <a:cubicBezTo>
                        <a:pt x="0" y="176"/>
                        <a:pt x="1" y="177"/>
                        <a:pt x="4" y="177"/>
                      </a:cubicBezTo>
                      <a:cubicBezTo>
                        <a:pt x="5" y="178"/>
                        <a:pt x="54" y="188"/>
                        <a:pt x="72" y="191"/>
                      </a:cubicBezTo>
                      <a:cubicBezTo>
                        <a:pt x="77" y="192"/>
                        <a:pt x="78" y="187"/>
                        <a:pt x="78" y="187"/>
                      </a:cubicBezTo>
                      <a:cubicBezTo>
                        <a:pt x="78" y="187"/>
                        <a:pt x="78" y="19"/>
                        <a:pt x="78" y="19"/>
                      </a:cubicBezTo>
                      <a:close/>
                    </a:path>
                  </a:pathLst>
                </a:custGeom>
                <a:solidFill>
                  <a:srgbClr val="D3DBE4"/>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41" name="Freeform 58"/>
                <p:cNvSpPr>
                  <a:spLocks noChangeAspect="1"/>
                </p:cNvSpPr>
                <p:nvPr/>
              </p:nvSpPr>
              <p:spPr bwMode="auto">
                <a:xfrm>
                  <a:off x="4692" y="5796"/>
                  <a:ext cx="120" cy="28"/>
                </a:xfrm>
                <a:custGeom>
                  <a:avLst/>
                  <a:gdLst>
                    <a:gd name="T0" fmla="*/ 0 w 120"/>
                    <a:gd name="T1" fmla="*/ 0 h 28"/>
                    <a:gd name="T2" fmla="*/ 104 w 120"/>
                    <a:gd name="T3" fmla="*/ 22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42" name="Freeform 59"/>
                <p:cNvSpPr>
                  <a:spLocks noChangeAspect="1"/>
                </p:cNvSpPr>
                <p:nvPr/>
              </p:nvSpPr>
              <p:spPr bwMode="auto">
                <a:xfrm>
                  <a:off x="4692" y="5796"/>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43" name="Freeform 60"/>
                <p:cNvSpPr>
                  <a:spLocks noChangeAspect="1"/>
                </p:cNvSpPr>
                <p:nvPr/>
              </p:nvSpPr>
              <p:spPr bwMode="auto">
                <a:xfrm>
                  <a:off x="4692" y="5810"/>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44" name="Freeform 61"/>
                <p:cNvSpPr>
                  <a:spLocks noChangeAspect="1"/>
                </p:cNvSpPr>
                <p:nvPr/>
              </p:nvSpPr>
              <p:spPr bwMode="auto">
                <a:xfrm>
                  <a:off x="4692" y="5810"/>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45" name="Freeform 62"/>
                <p:cNvSpPr>
                  <a:spLocks noChangeAspect="1"/>
                </p:cNvSpPr>
                <p:nvPr/>
              </p:nvSpPr>
              <p:spPr bwMode="auto">
                <a:xfrm>
                  <a:off x="4692" y="5822"/>
                  <a:ext cx="120" cy="28"/>
                </a:xfrm>
                <a:custGeom>
                  <a:avLst/>
                  <a:gdLst>
                    <a:gd name="T0" fmla="*/ 0 w 120"/>
                    <a:gd name="T1" fmla="*/ 0 h 28"/>
                    <a:gd name="T2" fmla="*/ 104 w 120"/>
                    <a:gd name="T3" fmla="*/ 24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4"/>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46" name="Freeform 63"/>
                <p:cNvSpPr>
                  <a:spLocks noChangeAspect="1"/>
                </p:cNvSpPr>
                <p:nvPr/>
              </p:nvSpPr>
              <p:spPr bwMode="auto">
                <a:xfrm>
                  <a:off x="4692" y="5822"/>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47" name="Freeform 64"/>
                <p:cNvSpPr>
                  <a:spLocks noChangeAspect="1"/>
                </p:cNvSpPr>
                <p:nvPr/>
              </p:nvSpPr>
              <p:spPr bwMode="auto">
                <a:xfrm>
                  <a:off x="4692" y="5836"/>
                  <a:ext cx="120" cy="28"/>
                </a:xfrm>
                <a:custGeom>
                  <a:avLst/>
                  <a:gdLst>
                    <a:gd name="T0" fmla="*/ 0 w 120"/>
                    <a:gd name="T1" fmla="*/ 0 h 28"/>
                    <a:gd name="T2" fmla="*/ 104 w 120"/>
                    <a:gd name="T3" fmla="*/ 22 h 28"/>
                    <a:gd name="T4" fmla="*/ 120 w 120"/>
                    <a:gd name="T5" fmla="*/ 12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48" name="Freeform 65"/>
                <p:cNvSpPr>
                  <a:spLocks noChangeAspect="1"/>
                </p:cNvSpPr>
                <p:nvPr/>
              </p:nvSpPr>
              <p:spPr bwMode="auto">
                <a:xfrm>
                  <a:off x="4692" y="5836"/>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49" name="Freeform 66"/>
                <p:cNvSpPr>
                  <a:spLocks noChangeAspect="1"/>
                </p:cNvSpPr>
                <p:nvPr/>
              </p:nvSpPr>
              <p:spPr bwMode="auto">
                <a:xfrm>
                  <a:off x="4692" y="5850"/>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4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4"/>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50" name="Freeform 67"/>
                <p:cNvSpPr>
                  <a:spLocks noChangeAspect="1"/>
                </p:cNvSpPr>
                <p:nvPr/>
              </p:nvSpPr>
              <p:spPr bwMode="auto">
                <a:xfrm>
                  <a:off x="4692" y="5848"/>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51" name="Freeform 68"/>
                <p:cNvSpPr>
                  <a:spLocks noChangeAspect="1"/>
                </p:cNvSpPr>
                <p:nvPr/>
              </p:nvSpPr>
              <p:spPr bwMode="auto">
                <a:xfrm>
                  <a:off x="4692" y="5862"/>
                  <a:ext cx="120" cy="28"/>
                </a:xfrm>
                <a:custGeom>
                  <a:avLst/>
                  <a:gdLst>
                    <a:gd name="T0" fmla="*/ 0 w 120"/>
                    <a:gd name="T1" fmla="*/ 0 h 28"/>
                    <a:gd name="T2" fmla="*/ 104 w 120"/>
                    <a:gd name="T3" fmla="*/ 22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52" name="Freeform 69"/>
                <p:cNvSpPr>
                  <a:spLocks noChangeAspect="1"/>
                </p:cNvSpPr>
                <p:nvPr/>
              </p:nvSpPr>
              <p:spPr bwMode="auto">
                <a:xfrm>
                  <a:off x="4692" y="5862"/>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53" name="Freeform 70"/>
                <p:cNvSpPr>
                  <a:spLocks noChangeAspect="1"/>
                </p:cNvSpPr>
                <p:nvPr/>
              </p:nvSpPr>
              <p:spPr bwMode="auto">
                <a:xfrm>
                  <a:off x="4692" y="5876"/>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54" name="Freeform 71"/>
                <p:cNvSpPr>
                  <a:spLocks noChangeAspect="1"/>
                </p:cNvSpPr>
                <p:nvPr/>
              </p:nvSpPr>
              <p:spPr bwMode="auto">
                <a:xfrm>
                  <a:off x="4692" y="5876"/>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55" name="Freeform 72"/>
                <p:cNvSpPr>
                  <a:spLocks noChangeAspect="1"/>
                </p:cNvSpPr>
                <p:nvPr/>
              </p:nvSpPr>
              <p:spPr bwMode="auto">
                <a:xfrm>
                  <a:off x="4640" y="5590"/>
                  <a:ext cx="170" cy="34"/>
                </a:xfrm>
                <a:custGeom>
                  <a:avLst/>
                  <a:gdLst>
                    <a:gd name="T0" fmla="*/ 156 w 170"/>
                    <a:gd name="T1" fmla="*/ 30 h 34"/>
                    <a:gd name="T2" fmla="*/ 4 w 170"/>
                    <a:gd name="T3" fmla="*/ 0 h 34"/>
                    <a:gd name="T4" fmla="*/ 0 w 170"/>
                    <a:gd name="T5" fmla="*/ 4 h 34"/>
                    <a:gd name="T6" fmla="*/ 156 w 170"/>
                    <a:gd name="T7" fmla="*/ 34 h 34"/>
                    <a:gd name="T8" fmla="*/ 170 w 170"/>
                    <a:gd name="T9" fmla="*/ 24 h 34"/>
                    <a:gd name="T10" fmla="*/ 170 w 170"/>
                    <a:gd name="T11" fmla="*/ 20 h 34"/>
                    <a:gd name="T12" fmla="*/ 156 w 170"/>
                    <a:gd name="T13" fmla="*/ 30 h 34"/>
                    <a:gd name="T14" fmla="*/ 0 60000 65536"/>
                    <a:gd name="T15" fmla="*/ 0 60000 65536"/>
                    <a:gd name="T16" fmla="*/ 0 60000 65536"/>
                    <a:gd name="T17" fmla="*/ 0 60000 65536"/>
                    <a:gd name="T18" fmla="*/ 0 60000 65536"/>
                    <a:gd name="T19" fmla="*/ 0 60000 65536"/>
                    <a:gd name="T20" fmla="*/ 0 60000 65536"/>
                    <a:gd name="T21" fmla="*/ 0 w 170"/>
                    <a:gd name="T22" fmla="*/ 0 h 34"/>
                    <a:gd name="T23" fmla="*/ 170 w 170"/>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 h="34">
                      <a:moveTo>
                        <a:pt x="156" y="30"/>
                      </a:moveTo>
                      <a:lnTo>
                        <a:pt x="4" y="0"/>
                      </a:lnTo>
                      <a:lnTo>
                        <a:pt x="0" y="4"/>
                      </a:lnTo>
                      <a:lnTo>
                        <a:pt x="156" y="34"/>
                      </a:lnTo>
                      <a:lnTo>
                        <a:pt x="170" y="24"/>
                      </a:lnTo>
                      <a:lnTo>
                        <a:pt x="170" y="20"/>
                      </a:lnTo>
                      <a:lnTo>
                        <a:pt x="156" y="30"/>
                      </a:lnTo>
                      <a:close/>
                    </a:path>
                  </a:pathLst>
                </a:custGeom>
                <a:solidFill>
                  <a:srgbClr val="7588A2"/>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56" name="Freeform 73"/>
                <p:cNvSpPr>
                  <a:spLocks noChangeAspect="1"/>
                </p:cNvSpPr>
                <p:nvPr/>
              </p:nvSpPr>
              <p:spPr bwMode="auto">
                <a:xfrm>
                  <a:off x="4666" y="5610"/>
                  <a:ext cx="100" cy="30"/>
                </a:xfrm>
                <a:custGeom>
                  <a:avLst/>
                  <a:gdLst>
                    <a:gd name="T0" fmla="*/ 100 w 100"/>
                    <a:gd name="T1" fmla="*/ 18 h 30"/>
                    <a:gd name="T2" fmla="*/ 0 w 100"/>
                    <a:gd name="T3" fmla="*/ 0 h 30"/>
                    <a:gd name="T4" fmla="*/ 0 w 100"/>
                    <a:gd name="T5" fmla="*/ 10 h 30"/>
                    <a:gd name="T6" fmla="*/ 100 w 100"/>
                    <a:gd name="T7" fmla="*/ 30 h 30"/>
                    <a:gd name="T8" fmla="*/ 100 w 100"/>
                    <a:gd name="T9" fmla="*/ 18 h 30"/>
                    <a:gd name="T10" fmla="*/ 0 60000 65536"/>
                    <a:gd name="T11" fmla="*/ 0 60000 65536"/>
                    <a:gd name="T12" fmla="*/ 0 60000 65536"/>
                    <a:gd name="T13" fmla="*/ 0 60000 65536"/>
                    <a:gd name="T14" fmla="*/ 0 60000 65536"/>
                    <a:gd name="T15" fmla="*/ 0 w 100"/>
                    <a:gd name="T16" fmla="*/ 0 h 30"/>
                    <a:gd name="T17" fmla="*/ 100 w 100"/>
                    <a:gd name="T18" fmla="*/ 30 h 30"/>
                  </a:gdLst>
                  <a:ahLst/>
                  <a:cxnLst>
                    <a:cxn ang="T10">
                      <a:pos x="T0" y="T1"/>
                    </a:cxn>
                    <a:cxn ang="T11">
                      <a:pos x="T2" y="T3"/>
                    </a:cxn>
                    <a:cxn ang="T12">
                      <a:pos x="T4" y="T5"/>
                    </a:cxn>
                    <a:cxn ang="T13">
                      <a:pos x="T6" y="T7"/>
                    </a:cxn>
                    <a:cxn ang="T14">
                      <a:pos x="T8" y="T9"/>
                    </a:cxn>
                  </a:cxnLst>
                  <a:rect l="T15" t="T16" r="T17" b="T18"/>
                  <a:pathLst>
                    <a:path w="100" h="30">
                      <a:moveTo>
                        <a:pt x="100" y="18"/>
                      </a:moveTo>
                      <a:lnTo>
                        <a:pt x="0" y="0"/>
                      </a:lnTo>
                      <a:lnTo>
                        <a:pt x="0" y="10"/>
                      </a:lnTo>
                      <a:lnTo>
                        <a:pt x="100" y="30"/>
                      </a:lnTo>
                      <a:lnTo>
                        <a:pt x="100" y="18"/>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57" name="Freeform 74"/>
                <p:cNvSpPr>
                  <a:spLocks noChangeAspect="1"/>
                </p:cNvSpPr>
                <p:nvPr/>
              </p:nvSpPr>
              <p:spPr bwMode="auto">
                <a:xfrm>
                  <a:off x="4666" y="5610"/>
                  <a:ext cx="10" cy="10"/>
                </a:xfrm>
                <a:custGeom>
                  <a:avLst/>
                  <a:gdLst>
                    <a:gd name="T0" fmla="*/ 0 w 10"/>
                    <a:gd name="T1" fmla="*/ 10 h 10"/>
                    <a:gd name="T2" fmla="*/ 10 w 10"/>
                    <a:gd name="T3" fmla="*/ 2 h 10"/>
                    <a:gd name="T4" fmla="*/ 0 w 10"/>
                    <a:gd name="T5" fmla="*/ 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2"/>
                      </a:lnTo>
                      <a:lnTo>
                        <a:pt x="0" y="0"/>
                      </a:lnTo>
                      <a:lnTo>
                        <a:pt x="0" y="10"/>
                      </a:lnTo>
                      <a:close/>
                    </a:path>
                  </a:pathLst>
                </a:custGeom>
                <a:solidFill>
                  <a:srgbClr val="5D7695"/>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58" name="Freeform 75"/>
                <p:cNvSpPr>
                  <a:spLocks noChangeAspect="1"/>
                </p:cNvSpPr>
                <p:nvPr/>
              </p:nvSpPr>
              <p:spPr bwMode="auto">
                <a:xfrm>
                  <a:off x="4662" y="5540"/>
                  <a:ext cx="154" cy="378"/>
                </a:xfrm>
                <a:custGeom>
                  <a:avLst/>
                  <a:gdLst>
                    <a:gd name="T0" fmla="*/ 0 w 77"/>
                    <a:gd name="T1" fmla="*/ 0 h 189"/>
                    <a:gd name="T2" fmla="*/ 75 w 77"/>
                    <a:gd name="T3" fmla="*/ 15 h 189"/>
                    <a:gd name="T4" fmla="*/ 77 w 77"/>
                    <a:gd name="T5" fmla="*/ 18 h 189"/>
                    <a:gd name="T6" fmla="*/ 77 w 77"/>
                    <a:gd name="T7" fmla="*/ 189 h 189"/>
                    <a:gd name="T8" fmla="*/ 74 w 77"/>
                    <a:gd name="T9" fmla="*/ 189 h 189"/>
                    <a:gd name="T10" fmla="*/ 74 w 77"/>
                    <a:gd name="T11" fmla="*/ 19 h 189"/>
                    <a:gd name="T12" fmla="*/ 73 w 77"/>
                    <a:gd name="T13" fmla="*/ 17 h 189"/>
                    <a:gd name="T14" fmla="*/ 0 w 77"/>
                    <a:gd name="T15" fmla="*/ 3 h 189"/>
                    <a:gd name="T16" fmla="*/ 0 w 77"/>
                    <a:gd name="T17" fmla="*/ 0 h 1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7"/>
                    <a:gd name="T28" fmla="*/ 0 h 189"/>
                    <a:gd name="T29" fmla="*/ 77 w 77"/>
                    <a:gd name="T30" fmla="*/ 189 h 18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7" h="189">
                      <a:moveTo>
                        <a:pt x="0" y="0"/>
                      </a:moveTo>
                      <a:cubicBezTo>
                        <a:pt x="75" y="15"/>
                        <a:pt x="75" y="15"/>
                        <a:pt x="75" y="15"/>
                      </a:cubicBezTo>
                      <a:cubicBezTo>
                        <a:pt x="75" y="15"/>
                        <a:pt x="77" y="16"/>
                        <a:pt x="77" y="18"/>
                      </a:cubicBezTo>
                      <a:cubicBezTo>
                        <a:pt x="77" y="36"/>
                        <a:pt x="77" y="189"/>
                        <a:pt x="77" y="189"/>
                      </a:cubicBezTo>
                      <a:cubicBezTo>
                        <a:pt x="74" y="189"/>
                        <a:pt x="74" y="189"/>
                        <a:pt x="74" y="189"/>
                      </a:cubicBezTo>
                      <a:cubicBezTo>
                        <a:pt x="74" y="19"/>
                        <a:pt x="74" y="19"/>
                        <a:pt x="74" y="19"/>
                      </a:cubicBezTo>
                      <a:cubicBezTo>
                        <a:pt x="74" y="19"/>
                        <a:pt x="74" y="17"/>
                        <a:pt x="73" y="17"/>
                      </a:cubicBezTo>
                      <a:cubicBezTo>
                        <a:pt x="72" y="17"/>
                        <a:pt x="0" y="3"/>
                        <a:pt x="0" y="3"/>
                      </a:cubicBezTo>
                      <a:lnTo>
                        <a:pt x="0" y="0"/>
                      </a:lnTo>
                      <a:close/>
                    </a:path>
                  </a:pathLst>
                </a:custGeom>
                <a:solidFill>
                  <a:srgbClr val="7588A2"/>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59" name="Freeform 76"/>
                <p:cNvSpPr>
                  <a:spLocks noChangeAspect="1"/>
                </p:cNvSpPr>
                <p:nvPr/>
              </p:nvSpPr>
              <p:spPr bwMode="auto">
                <a:xfrm>
                  <a:off x="4864" y="5758"/>
                  <a:ext cx="196" cy="154"/>
                </a:xfrm>
                <a:custGeom>
                  <a:avLst/>
                  <a:gdLst>
                    <a:gd name="T0" fmla="*/ 176 w 196"/>
                    <a:gd name="T1" fmla="*/ 40 h 154"/>
                    <a:gd name="T2" fmla="*/ 162 w 196"/>
                    <a:gd name="T3" fmla="*/ 16 h 154"/>
                    <a:gd name="T4" fmla="*/ 84 w 196"/>
                    <a:gd name="T5" fmla="*/ 0 h 154"/>
                    <a:gd name="T6" fmla="*/ 78 w 196"/>
                    <a:gd name="T7" fmla="*/ 6 h 154"/>
                    <a:gd name="T8" fmla="*/ 82 w 196"/>
                    <a:gd name="T9" fmla="*/ 22 h 154"/>
                    <a:gd name="T10" fmla="*/ 8 w 196"/>
                    <a:gd name="T11" fmla="*/ 8 h 154"/>
                    <a:gd name="T12" fmla="*/ 0 w 196"/>
                    <a:gd name="T13" fmla="*/ 14 h 154"/>
                    <a:gd name="T14" fmla="*/ 6 w 196"/>
                    <a:gd name="T15" fmla="*/ 118 h 154"/>
                    <a:gd name="T16" fmla="*/ 190 w 196"/>
                    <a:gd name="T17" fmla="*/ 154 h 154"/>
                    <a:gd name="T18" fmla="*/ 196 w 196"/>
                    <a:gd name="T19" fmla="*/ 148 h 154"/>
                    <a:gd name="T20" fmla="*/ 196 w 196"/>
                    <a:gd name="T21" fmla="*/ 44 h 154"/>
                    <a:gd name="T22" fmla="*/ 176 w 196"/>
                    <a:gd name="T23" fmla="*/ 40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6"/>
                    <a:gd name="T37" fmla="*/ 0 h 154"/>
                    <a:gd name="T38" fmla="*/ 196 w 196"/>
                    <a:gd name="T39" fmla="*/ 154 h 1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6" h="154">
                      <a:moveTo>
                        <a:pt x="176" y="40"/>
                      </a:moveTo>
                      <a:lnTo>
                        <a:pt x="162" y="16"/>
                      </a:lnTo>
                      <a:lnTo>
                        <a:pt x="84" y="0"/>
                      </a:lnTo>
                      <a:lnTo>
                        <a:pt x="78" y="6"/>
                      </a:lnTo>
                      <a:lnTo>
                        <a:pt x="82" y="22"/>
                      </a:lnTo>
                      <a:lnTo>
                        <a:pt x="8" y="8"/>
                      </a:lnTo>
                      <a:lnTo>
                        <a:pt x="0" y="14"/>
                      </a:lnTo>
                      <a:lnTo>
                        <a:pt x="6" y="118"/>
                      </a:lnTo>
                      <a:lnTo>
                        <a:pt x="190" y="154"/>
                      </a:lnTo>
                      <a:lnTo>
                        <a:pt x="196" y="148"/>
                      </a:lnTo>
                      <a:lnTo>
                        <a:pt x="196" y="44"/>
                      </a:lnTo>
                      <a:lnTo>
                        <a:pt x="176" y="40"/>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60" name="Freeform 77"/>
                <p:cNvSpPr>
                  <a:spLocks noChangeAspect="1"/>
                </p:cNvSpPr>
                <p:nvPr/>
              </p:nvSpPr>
              <p:spPr bwMode="auto">
                <a:xfrm>
                  <a:off x="4864" y="5764"/>
                  <a:ext cx="190" cy="148"/>
                </a:xfrm>
                <a:custGeom>
                  <a:avLst/>
                  <a:gdLst>
                    <a:gd name="T0" fmla="*/ 168 w 190"/>
                    <a:gd name="T1" fmla="*/ 38 h 148"/>
                    <a:gd name="T2" fmla="*/ 156 w 190"/>
                    <a:gd name="T3" fmla="*/ 14 h 148"/>
                    <a:gd name="T4" fmla="*/ 78 w 190"/>
                    <a:gd name="T5" fmla="*/ 0 h 148"/>
                    <a:gd name="T6" fmla="*/ 74 w 190"/>
                    <a:gd name="T7" fmla="*/ 20 h 148"/>
                    <a:gd name="T8" fmla="*/ 0 w 190"/>
                    <a:gd name="T9" fmla="*/ 6 h 148"/>
                    <a:gd name="T10" fmla="*/ 0 w 190"/>
                    <a:gd name="T11" fmla="*/ 112 h 148"/>
                    <a:gd name="T12" fmla="*/ 190 w 190"/>
                    <a:gd name="T13" fmla="*/ 148 h 148"/>
                    <a:gd name="T14" fmla="*/ 190 w 190"/>
                    <a:gd name="T15" fmla="*/ 42 h 148"/>
                    <a:gd name="T16" fmla="*/ 168 w 190"/>
                    <a:gd name="T17" fmla="*/ 38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148"/>
                    <a:gd name="T29" fmla="*/ 190 w 190"/>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148">
                      <a:moveTo>
                        <a:pt x="168" y="38"/>
                      </a:moveTo>
                      <a:lnTo>
                        <a:pt x="156" y="14"/>
                      </a:lnTo>
                      <a:lnTo>
                        <a:pt x="78" y="0"/>
                      </a:lnTo>
                      <a:lnTo>
                        <a:pt x="74" y="20"/>
                      </a:lnTo>
                      <a:lnTo>
                        <a:pt x="0" y="6"/>
                      </a:lnTo>
                      <a:lnTo>
                        <a:pt x="0" y="112"/>
                      </a:lnTo>
                      <a:lnTo>
                        <a:pt x="190" y="148"/>
                      </a:lnTo>
                      <a:lnTo>
                        <a:pt x="190" y="42"/>
                      </a:lnTo>
                      <a:lnTo>
                        <a:pt x="168" y="38"/>
                      </a:lnTo>
                      <a:close/>
                    </a:path>
                  </a:pathLst>
                </a:custGeom>
                <a:solidFill>
                  <a:srgbClr val="8BA6BD"/>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61" name="Freeform 78"/>
                <p:cNvSpPr>
                  <a:spLocks noChangeAspect="1"/>
                </p:cNvSpPr>
                <p:nvPr/>
              </p:nvSpPr>
              <p:spPr bwMode="auto">
                <a:xfrm>
                  <a:off x="4848" y="5774"/>
                  <a:ext cx="196" cy="152"/>
                </a:xfrm>
                <a:custGeom>
                  <a:avLst/>
                  <a:gdLst>
                    <a:gd name="T0" fmla="*/ 176 w 196"/>
                    <a:gd name="T1" fmla="*/ 40 h 152"/>
                    <a:gd name="T2" fmla="*/ 164 w 196"/>
                    <a:gd name="T3" fmla="*/ 14 h 152"/>
                    <a:gd name="T4" fmla="*/ 84 w 196"/>
                    <a:gd name="T5" fmla="*/ 0 h 152"/>
                    <a:gd name="T6" fmla="*/ 78 w 196"/>
                    <a:gd name="T7" fmla="*/ 4 h 152"/>
                    <a:gd name="T8" fmla="*/ 82 w 196"/>
                    <a:gd name="T9" fmla="*/ 22 h 152"/>
                    <a:gd name="T10" fmla="*/ 8 w 196"/>
                    <a:gd name="T11" fmla="*/ 8 h 152"/>
                    <a:gd name="T12" fmla="*/ 0 w 196"/>
                    <a:gd name="T13" fmla="*/ 12 h 152"/>
                    <a:gd name="T14" fmla="*/ 6 w 196"/>
                    <a:gd name="T15" fmla="*/ 118 h 152"/>
                    <a:gd name="T16" fmla="*/ 190 w 196"/>
                    <a:gd name="T17" fmla="*/ 152 h 152"/>
                    <a:gd name="T18" fmla="*/ 196 w 196"/>
                    <a:gd name="T19" fmla="*/ 148 h 152"/>
                    <a:gd name="T20" fmla="*/ 196 w 196"/>
                    <a:gd name="T21" fmla="*/ 44 h 152"/>
                    <a:gd name="T22" fmla="*/ 176 w 196"/>
                    <a:gd name="T23" fmla="*/ 40 h 1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6"/>
                    <a:gd name="T37" fmla="*/ 0 h 152"/>
                    <a:gd name="T38" fmla="*/ 196 w 196"/>
                    <a:gd name="T39" fmla="*/ 152 h 1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6" h="152">
                      <a:moveTo>
                        <a:pt x="176" y="40"/>
                      </a:moveTo>
                      <a:lnTo>
                        <a:pt x="164" y="14"/>
                      </a:lnTo>
                      <a:lnTo>
                        <a:pt x="84" y="0"/>
                      </a:lnTo>
                      <a:lnTo>
                        <a:pt x="78" y="4"/>
                      </a:lnTo>
                      <a:lnTo>
                        <a:pt x="82" y="22"/>
                      </a:lnTo>
                      <a:lnTo>
                        <a:pt x="8" y="8"/>
                      </a:lnTo>
                      <a:lnTo>
                        <a:pt x="0" y="12"/>
                      </a:lnTo>
                      <a:lnTo>
                        <a:pt x="6" y="118"/>
                      </a:lnTo>
                      <a:lnTo>
                        <a:pt x="190" y="152"/>
                      </a:lnTo>
                      <a:lnTo>
                        <a:pt x="196" y="148"/>
                      </a:lnTo>
                      <a:lnTo>
                        <a:pt x="196" y="44"/>
                      </a:lnTo>
                      <a:lnTo>
                        <a:pt x="176" y="40"/>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62" name="Freeform 79"/>
                <p:cNvSpPr>
                  <a:spLocks noChangeAspect="1"/>
                </p:cNvSpPr>
                <p:nvPr/>
              </p:nvSpPr>
              <p:spPr bwMode="auto">
                <a:xfrm>
                  <a:off x="4848" y="5778"/>
                  <a:ext cx="190" cy="148"/>
                </a:xfrm>
                <a:custGeom>
                  <a:avLst/>
                  <a:gdLst>
                    <a:gd name="T0" fmla="*/ 170 w 190"/>
                    <a:gd name="T1" fmla="*/ 40 h 148"/>
                    <a:gd name="T2" fmla="*/ 156 w 190"/>
                    <a:gd name="T3" fmla="*/ 16 h 148"/>
                    <a:gd name="T4" fmla="*/ 78 w 190"/>
                    <a:gd name="T5" fmla="*/ 0 h 148"/>
                    <a:gd name="T6" fmla="*/ 74 w 190"/>
                    <a:gd name="T7" fmla="*/ 22 h 148"/>
                    <a:gd name="T8" fmla="*/ 0 w 190"/>
                    <a:gd name="T9" fmla="*/ 8 h 148"/>
                    <a:gd name="T10" fmla="*/ 0 w 190"/>
                    <a:gd name="T11" fmla="*/ 114 h 148"/>
                    <a:gd name="T12" fmla="*/ 190 w 190"/>
                    <a:gd name="T13" fmla="*/ 148 h 148"/>
                    <a:gd name="T14" fmla="*/ 190 w 190"/>
                    <a:gd name="T15" fmla="*/ 44 h 148"/>
                    <a:gd name="T16" fmla="*/ 170 w 190"/>
                    <a:gd name="T17" fmla="*/ 40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148"/>
                    <a:gd name="T29" fmla="*/ 190 w 190"/>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148">
                      <a:moveTo>
                        <a:pt x="170" y="40"/>
                      </a:moveTo>
                      <a:lnTo>
                        <a:pt x="156" y="16"/>
                      </a:lnTo>
                      <a:lnTo>
                        <a:pt x="78" y="0"/>
                      </a:lnTo>
                      <a:lnTo>
                        <a:pt x="74" y="22"/>
                      </a:lnTo>
                      <a:lnTo>
                        <a:pt x="0" y="8"/>
                      </a:lnTo>
                      <a:lnTo>
                        <a:pt x="0" y="114"/>
                      </a:lnTo>
                      <a:lnTo>
                        <a:pt x="190" y="148"/>
                      </a:lnTo>
                      <a:lnTo>
                        <a:pt x="190" y="44"/>
                      </a:lnTo>
                      <a:lnTo>
                        <a:pt x="170" y="40"/>
                      </a:lnTo>
                      <a:close/>
                    </a:path>
                  </a:pathLst>
                </a:custGeom>
                <a:solidFill>
                  <a:srgbClr val="8BA6BD"/>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grpSp>
        </p:grpSp>
        <p:sp>
          <p:nvSpPr>
            <p:cNvPr id="65" name="Text Box 25"/>
            <p:cNvSpPr txBox="1">
              <a:spLocks noChangeArrowheads="1"/>
            </p:cNvSpPr>
            <p:nvPr/>
          </p:nvSpPr>
          <p:spPr bwMode="auto">
            <a:xfrm>
              <a:off x="6955161" y="1193115"/>
              <a:ext cx="1335211" cy="182093"/>
            </a:xfrm>
            <a:prstGeom prst="rect">
              <a:avLst/>
            </a:prstGeom>
            <a:noFill/>
            <a:ln w="9525">
              <a:noFill/>
              <a:miter lim="800000"/>
            </a:ln>
          </p:spPr>
          <p:txBody>
            <a:bodyPr lIns="72115" tIns="36060" rIns="72115" bIns="36060"/>
            <a:lstStyle/>
            <a:p>
              <a:pPr algn="just"/>
              <a:r>
                <a:rPr lang="zh-CN" altLang="en-US" sz="600" dirty="0">
                  <a:latin typeface="微软雅黑" panose="020B0503020204020204" pitchFamily="34" charset="-122"/>
                  <a:ea typeface="微软雅黑" panose="020B0503020204020204" pitchFamily="34" charset="-122"/>
                </a:rPr>
                <a:t>第三方域管理服务器</a:t>
              </a:r>
              <a:endParaRPr lang="zh-CN" altLang="en-US" sz="600" dirty="0">
                <a:latin typeface="微软雅黑" panose="020B0503020204020204" pitchFamily="34" charset="-122"/>
                <a:ea typeface="微软雅黑" panose="020B0503020204020204" pitchFamily="34" charset="-122"/>
              </a:endParaRPr>
            </a:p>
          </p:txBody>
        </p:sp>
        <p:sp>
          <p:nvSpPr>
            <p:cNvPr id="66" name="Text Box 43"/>
            <p:cNvSpPr txBox="1">
              <a:spLocks noChangeArrowheads="1"/>
            </p:cNvSpPr>
            <p:nvPr/>
          </p:nvSpPr>
          <p:spPr bwMode="auto">
            <a:xfrm>
              <a:off x="1587221" y="2556516"/>
              <a:ext cx="639112" cy="259499"/>
            </a:xfrm>
            <a:prstGeom prst="rect">
              <a:avLst/>
            </a:prstGeom>
            <a:noFill/>
            <a:ln w="9525">
              <a:noFill/>
              <a:miter lim="800000"/>
            </a:ln>
          </p:spPr>
          <p:txBody>
            <a:bodyPr lIns="91205" tIns="45599" rIns="91205" bIns="45599">
              <a:spAutoFit/>
            </a:bodyPr>
            <a:lstStyle/>
            <a:p>
              <a:pPr latinLnBrk="1">
                <a:spcBef>
                  <a:spcPct val="50000"/>
                </a:spcBef>
              </a:pPr>
              <a:r>
                <a:rPr kumimoji="1" lang="en-US" altLang="zh-CN" sz="800" b="1" dirty="0">
                  <a:latin typeface="微软雅黑" panose="020B0503020204020204" pitchFamily="34" charset="-122"/>
                  <a:ea typeface="微软雅黑" panose="020B0503020204020204" pitchFamily="34" charset="-122"/>
                </a:rPr>
                <a:t>Local</a:t>
              </a:r>
              <a:endParaRPr kumimoji="1" lang="en-US" altLang="zh-CN" sz="800" b="1" dirty="0">
                <a:latin typeface="微软雅黑" panose="020B0503020204020204" pitchFamily="34" charset="-122"/>
                <a:ea typeface="微软雅黑" panose="020B0503020204020204" pitchFamily="34" charset="-122"/>
              </a:endParaRPr>
            </a:p>
          </p:txBody>
        </p:sp>
        <p:sp>
          <p:nvSpPr>
            <p:cNvPr id="67" name="Line 67"/>
            <p:cNvSpPr>
              <a:spLocks noChangeShapeType="1"/>
            </p:cNvSpPr>
            <p:nvPr/>
          </p:nvSpPr>
          <p:spPr bwMode="auto">
            <a:xfrm flipV="1">
              <a:off x="6262953" y="2489214"/>
              <a:ext cx="550814" cy="303956"/>
            </a:xfrm>
            <a:prstGeom prst="line">
              <a:avLst/>
            </a:prstGeom>
            <a:noFill/>
            <a:ln w="22225">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68" name="Line 68"/>
            <p:cNvSpPr>
              <a:spLocks noChangeShapeType="1"/>
            </p:cNvSpPr>
            <p:nvPr/>
          </p:nvSpPr>
          <p:spPr bwMode="auto">
            <a:xfrm>
              <a:off x="6942352" y="1659613"/>
              <a:ext cx="730213" cy="407978"/>
            </a:xfrm>
            <a:prstGeom prst="line">
              <a:avLst/>
            </a:prstGeom>
            <a:noFill/>
            <a:ln w="22225">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69" name="Line 69"/>
            <p:cNvSpPr>
              <a:spLocks noChangeShapeType="1"/>
            </p:cNvSpPr>
            <p:nvPr/>
          </p:nvSpPr>
          <p:spPr bwMode="auto">
            <a:xfrm flipV="1">
              <a:off x="6927926" y="2022438"/>
              <a:ext cx="688488" cy="387274"/>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70" name="Line 70"/>
            <p:cNvSpPr>
              <a:spLocks noChangeShapeType="1"/>
            </p:cNvSpPr>
            <p:nvPr/>
          </p:nvSpPr>
          <p:spPr bwMode="auto">
            <a:xfrm>
              <a:off x="5249732" y="2097740"/>
              <a:ext cx="693868" cy="454959"/>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71" name="Line 71"/>
            <p:cNvSpPr>
              <a:spLocks noChangeShapeType="1"/>
            </p:cNvSpPr>
            <p:nvPr/>
          </p:nvSpPr>
          <p:spPr bwMode="auto">
            <a:xfrm flipV="1">
              <a:off x="4840941" y="1301674"/>
              <a:ext cx="1721224" cy="968190"/>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72" name="Line 72"/>
            <p:cNvSpPr>
              <a:spLocks noChangeShapeType="1"/>
            </p:cNvSpPr>
            <p:nvPr/>
          </p:nvSpPr>
          <p:spPr bwMode="auto">
            <a:xfrm>
              <a:off x="6024284" y="978947"/>
              <a:ext cx="532899" cy="314451"/>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73" name="Line 73"/>
            <p:cNvSpPr>
              <a:spLocks noChangeShapeType="1"/>
            </p:cNvSpPr>
            <p:nvPr/>
          </p:nvSpPr>
          <p:spPr bwMode="auto">
            <a:xfrm>
              <a:off x="5270087" y="1398539"/>
              <a:ext cx="540163" cy="325486"/>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93" name="Line 93"/>
            <p:cNvSpPr>
              <a:spLocks noChangeShapeType="1"/>
            </p:cNvSpPr>
            <p:nvPr/>
          </p:nvSpPr>
          <p:spPr bwMode="auto">
            <a:xfrm flipV="1">
              <a:off x="5191125" y="2140770"/>
              <a:ext cx="3199841" cy="1783530"/>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94" name="Line 94"/>
            <p:cNvSpPr>
              <a:spLocks noChangeShapeType="1"/>
            </p:cNvSpPr>
            <p:nvPr/>
          </p:nvSpPr>
          <p:spPr bwMode="auto">
            <a:xfrm>
              <a:off x="6290984" y="2740485"/>
              <a:ext cx="532593" cy="302606"/>
            </a:xfrm>
            <a:prstGeom prst="line">
              <a:avLst/>
            </a:prstGeom>
            <a:noFill/>
            <a:ln w="25400">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pic>
          <p:nvPicPr>
            <p:cNvPr id="95" name="Picture 95" descr="图片234"/>
            <p:cNvPicPr>
              <a:picLocks noChangeAspect="1" noChangeArrowheads="1"/>
            </p:cNvPicPr>
            <p:nvPr/>
          </p:nvPicPr>
          <p:blipFill>
            <a:blip r:embed="rId4" cstate="print"/>
            <a:srcRect/>
            <a:stretch>
              <a:fillRect/>
            </a:stretch>
          </p:blipFill>
          <p:spPr bwMode="auto">
            <a:xfrm>
              <a:off x="6704731" y="2339193"/>
              <a:ext cx="285919" cy="233709"/>
            </a:xfrm>
            <a:prstGeom prst="rect">
              <a:avLst/>
            </a:prstGeom>
            <a:noFill/>
          </p:spPr>
        </p:pic>
        <p:sp>
          <p:nvSpPr>
            <p:cNvPr id="96" name="Line 96"/>
            <p:cNvSpPr>
              <a:spLocks noChangeShapeType="1"/>
            </p:cNvSpPr>
            <p:nvPr/>
          </p:nvSpPr>
          <p:spPr bwMode="auto">
            <a:xfrm>
              <a:off x="5933586" y="3501051"/>
              <a:ext cx="391910" cy="231853"/>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97" name="Line 97"/>
            <p:cNvSpPr>
              <a:spLocks noChangeShapeType="1"/>
            </p:cNvSpPr>
            <p:nvPr/>
          </p:nvSpPr>
          <p:spPr bwMode="auto">
            <a:xfrm>
              <a:off x="7512067" y="2634300"/>
              <a:ext cx="279383" cy="166050"/>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98" name="Line 98"/>
            <p:cNvSpPr>
              <a:spLocks noChangeShapeType="1"/>
            </p:cNvSpPr>
            <p:nvPr/>
          </p:nvSpPr>
          <p:spPr bwMode="auto">
            <a:xfrm>
              <a:off x="6575269" y="3161166"/>
              <a:ext cx="371413" cy="209393"/>
            </a:xfrm>
            <a:prstGeom prst="line">
              <a:avLst/>
            </a:prstGeom>
            <a:noFill/>
            <a:ln w="22225">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02" name="Rectangle 80"/>
            <p:cNvSpPr>
              <a:spLocks noChangeArrowheads="1"/>
            </p:cNvSpPr>
            <p:nvPr/>
          </p:nvSpPr>
          <p:spPr bwMode="auto">
            <a:xfrm>
              <a:off x="7285571" y="3640898"/>
              <a:ext cx="842545" cy="262228"/>
            </a:xfrm>
            <a:prstGeom prst="rect">
              <a:avLst/>
            </a:prstGeom>
            <a:noFill/>
            <a:ln w="25400" algn="ctr">
              <a:noFill/>
              <a:miter lim="800000"/>
            </a:ln>
            <a:effectLst/>
          </p:spPr>
          <p:txBody>
            <a:bodyPr wrap="none" lIns="83335" tIns="41667" rIns="83335" bIns="41667">
              <a:spAutoFit/>
            </a:bodyPr>
            <a:lstStyle/>
            <a:p>
              <a:pPr algn="r" defTabSz="801370">
                <a:spcBef>
                  <a:spcPct val="50000"/>
                </a:spcBef>
              </a:pPr>
              <a:r>
                <a:rPr lang="zh-CN" altLang="en-US" sz="800" b="1" dirty="0">
                  <a:latin typeface="微软雅黑" panose="020B0503020204020204" pitchFamily="34" charset="-122"/>
                  <a:ea typeface="微软雅黑" panose="020B0503020204020204" pitchFamily="34" charset="-122"/>
                </a:rPr>
                <a:t>认证后域 </a:t>
              </a:r>
              <a:r>
                <a:rPr lang="en-US" altLang="zh-CN" sz="800" b="1" dirty="0" smtClean="0">
                  <a:latin typeface="微软雅黑" panose="020B0503020204020204" pitchFamily="34" charset="-122"/>
                  <a:ea typeface="微软雅黑" panose="020B0503020204020204" pitchFamily="34" charset="-122"/>
                </a:rPr>
                <a:t>1</a:t>
              </a:r>
              <a:endParaRPr lang="en-US" altLang="zh-CN" sz="800" b="1" dirty="0">
                <a:latin typeface="微软雅黑" panose="020B0503020204020204" pitchFamily="34" charset="-122"/>
                <a:ea typeface="微软雅黑" panose="020B0503020204020204" pitchFamily="34" charset="-122"/>
              </a:endParaRPr>
            </a:p>
          </p:txBody>
        </p:sp>
        <p:sp>
          <p:nvSpPr>
            <p:cNvPr id="136" name="Oval 136"/>
            <p:cNvSpPr>
              <a:spLocks noChangeArrowheads="1"/>
            </p:cNvSpPr>
            <p:nvPr/>
          </p:nvSpPr>
          <p:spPr bwMode="auto">
            <a:xfrm>
              <a:off x="6166922" y="3658929"/>
              <a:ext cx="307832" cy="521858"/>
            </a:xfrm>
            <a:prstGeom prst="ellipse">
              <a:avLst/>
            </a:prstGeom>
            <a:solidFill>
              <a:srgbClr val="C0C0C0">
                <a:alpha val="25999"/>
              </a:srgbClr>
            </a:solidFill>
            <a:ln w="12700" algn="ctr">
              <a:noFill/>
              <a:prstDash val="dash"/>
              <a:round/>
            </a:ln>
            <a:effectLst/>
          </p:spPr>
          <p:txBody>
            <a:bodyPr wrap="non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135" name="Rectangle 55"/>
            <p:cNvSpPr>
              <a:spLocks noChangeArrowheads="1"/>
            </p:cNvSpPr>
            <p:nvPr/>
          </p:nvSpPr>
          <p:spPr bwMode="auto">
            <a:xfrm>
              <a:off x="6736569" y="4094281"/>
              <a:ext cx="764119" cy="262228"/>
            </a:xfrm>
            <a:prstGeom prst="rect">
              <a:avLst/>
            </a:prstGeom>
            <a:noFill/>
            <a:ln w="25400" algn="ctr">
              <a:noFill/>
              <a:miter lim="800000"/>
            </a:ln>
          </p:spPr>
          <p:txBody>
            <a:bodyPr wrap="none" lIns="83335" tIns="41667" rIns="83335" bIns="41667">
              <a:spAutoFit/>
            </a:bodyPr>
            <a:lstStyle/>
            <a:p>
              <a:pPr algn="r" defTabSz="801370">
                <a:spcBef>
                  <a:spcPct val="50000"/>
                </a:spcBef>
              </a:pPr>
              <a:r>
                <a:rPr lang="zh-CN" altLang="en-US" sz="800" b="1" dirty="0" smtClean="0">
                  <a:latin typeface="微软雅黑" panose="020B0503020204020204" pitchFamily="34" charset="-122"/>
                  <a:ea typeface="微软雅黑" panose="020B0503020204020204" pitchFamily="34" charset="-122"/>
                </a:rPr>
                <a:t>认证前域 </a:t>
              </a:r>
              <a:endParaRPr lang="en-US" altLang="zh-CN" sz="800" b="1" dirty="0">
                <a:latin typeface="微软雅黑" panose="020B0503020204020204" pitchFamily="34" charset="-122"/>
                <a:ea typeface="微软雅黑" panose="020B0503020204020204" pitchFamily="34" charset="-122"/>
              </a:endParaRPr>
            </a:p>
          </p:txBody>
        </p:sp>
        <p:pic>
          <p:nvPicPr>
            <p:cNvPr id="169" name="Picture 169" descr="图片148"/>
            <p:cNvPicPr>
              <a:picLocks noChangeAspect="1" noChangeArrowheads="1"/>
            </p:cNvPicPr>
            <p:nvPr/>
          </p:nvPicPr>
          <p:blipFill>
            <a:blip r:embed="rId5" cstate="print"/>
            <a:srcRect/>
            <a:stretch>
              <a:fillRect/>
            </a:stretch>
          </p:blipFill>
          <p:spPr bwMode="auto">
            <a:xfrm>
              <a:off x="7512787" y="1546136"/>
              <a:ext cx="189211" cy="366099"/>
            </a:xfrm>
            <a:prstGeom prst="rect">
              <a:avLst/>
            </a:prstGeom>
            <a:noFill/>
          </p:spPr>
        </p:pic>
        <p:sp>
          <p:nvSpPr>
            <p:cNvPr id="170" name="Text Box 43"/>
            <p:cNvSpPr txBox="1">
              <a:spLocks noChangeArrowheads="1"/>
            </p:cNvSpPr>
            <p:nvPr/>
          </p:nvSpPr>
          <p:spPr bwMode="auto">
            <a:xfrm>
              <a:off x="2542111" y="3246620"/>
              <a:ext cx="648186" cy="259499"/>
            </a:xfrm>
            <a:prstGeom prst="rect">
              <a:avLst/>
            </a:prstGeom>
            <a:noFill/>
            <a:ln w="9525" algn="ctr">
              <a:noFill/>
              <a:miter lim="800000"/>
            </a:ln>
            <a:effectLst/>
          </p:spPr>
          <p:txBody>
            <a:bodyPr wrap="square" lIns="91205" tIns="45599" rIns="91205" bIns="45599">
              <a:spAutoFit/>
            </a:bodyPr>
            <a:lstStyle/>
            <a:p>
              <a:pPr latinLnBrk="1">
                <a:spcBef>
                  <a:spcPct val="50000"/>
                </a:spcBef>
              </a:pPr>
              <a:r>
                <a:rPr kumimoji="1" lang="en-US" altLang="zh-CN" sz="800" b="1" dirty="0">
                  <a:latin typeface="微软雅黑" panose="020B0503020204020204" pitchFamily="34" charset="-122"/>
                  <a:ea typeface="微软雅黑" panose="020B0503020204020204" pitchFamily="34" charset="-122"/>
                </a:rPr>
                <a:t>Local</a:t>
              </a:r>
              <a:endParaRPr kumimoji="1" lang="en-US" altLang="zh-CN" sz="800" b="1" dirty="0">
                <a:latin typeface="微软雅黑" panose="020B0503020204020204" pitchFamily="34" charset="-122"/>
                <a:ea typeface="微软雅黑" panose="020B0503020204020204" pitchFamily="34" charset="-122"/>
              </a:endParaRPr>
            </a:p>
          </p:txBody>
        </p:sp>
        <p:pic>
          <p:nvPicPr>
            <p:cNvPr id="172" name="Picture 172" descr="图片235"/>
            <p:cNvPicPr>
              <a:picLocks noChangeAspect="1" noChangeArrowheads="1"/>
            </p:cNvPicPr>
            <p:nvPr/>
          </p:nvPicPr>
          <p:blipFill>
            <a:blip r:embed="rId6" cstate="print"/>
            <a:srcRect/>
            <a:stretch>
              <a:fillRect/>
            </a:stretch>
          </p:blipFill>
          <p:spPr bwMode="auto">
            <a:xfrm>
              <a:off x="5861254" y="2488510"/>
              <a:ext cx="224661" cy="226115"/>
            </a:xfrm>
            <a:prstGeom prst="rect">
              <a:avLst/>
            </a:prstGeom>
            <a:noFill/>
          </p:spPr>
        </p:pic>
        <p:grpSp>
          <p:nvGrpSpPr>
            <p:cNvPr id="10" name="Group 173"/>
            <p:cNvGrpSpPr/>
            <p:nvPr/>
          </p:nvGrpSpPr>
          <p:grpSpPr bwMode="auto">
            <a:xfrm>
              <a:off x="5870515" y="2654026"/>
              <a:ext cx="932434" cy="416083"/>
              <a:chOff x="1965" y="2184"/>
              <a:chExt cx="606" cy="297"/>
            </a:xfrm>
          </p:grpSpPr>
          <p:pic>
            <p:nvPicPr>
              <p:cNvPr id="174" name="Picture 174" descr="云6"/>
              <p:cNvPicPr>
                <a:picLocks noChangeAspect="1" noChangeArrowheads="1"/>
              </p:cNvPicPr>
              <p:nvPr/>
            </p:nvPicPr>
            <p:blipFill>
              <a:blip r:embed="rId7" cstate="print"/>
              <a:srcRect/>
              <a:stretch>
                <a:fillRect/>
              </a:stretch>
            </p:blipFill>
            <p:spPr bwMode="auto">
              <a:xfrm>
                <a:off x="1965" y="2184"/>
                <a:ext cx="552" cy="297"/>
              </a:xfrm>
              <a:prstGeom prst="rect">
                <a:avLst/>
              </a:prstGeom>
              <a:noFill/>
            </p:spPr>
          </p:pic>
          <p:sp>
            <p:nvSpPr>
              <p:cNvPr id="175" name="Text Box 25"/>
              <p:cNvSpPr txBox="1">
                <a:spLocks noChangeArrowheads="1"/>
              </p:cNvSpPr>
              <p:nvPr/>
            </p:nvSpPr>
            <p:spPr bwMode="auto">
              <a:xfrm>
                <a:off x="2049" y="2253"/>
                <a:ext cx="522" cy="187"/>
              </a:xfrm>
              <a:prstGeom prst="rect">
                <a:avLst/>
              </a:prstGeom>
              <a:noFill/>
              <a:ln w="9525">
                <a:noFill/>
                <a:miter lim="800000"/>
              </a:ln>
            </p:spPr>
            <p:txBody>
              <a:bodyPr lIns="72115" tIns="36060" rIns="72115" bIns="36060"/>
              <a:lstStyle/>
              <a:p>
                <a:pPr algn="just"/>
                <a:r>
                  <a:rPr lang="zh-CN" altLang="en-US" sz="800" b="1" dirty="0">
                    <a:latin typeface="微软雅黑" panose="020B0503020204020204" pitchFamily="34" charset="-122"/>
                    <a:ea typeface="微软雅黑" panose="020B0503020204020204" pitchFamily="34" charset="-122"/>
                  </a:rPr>
                  <a:t>核心网络</a:t>
                </a:r>
                <a:endParaRPr lang="zh-CN" altLang="en-US" sz="800" b="1" dirty="0">
                  <a:latin typeface="微软雅黑" panose="020B0503020204020204" pitchFamily="34" charset="-122"/>
                  <a:ea typeface="微软雅黑" panose="020B0503020204020204" pitchFamily="34" charset="-122"/>
                </a:endParaRPr>
              </a:p>
            </p:txBody>
          </p:sp>
        </p:grpSp>
        <p:pic>
          <p:nvPicPr>
            <p:cNvPr id="189" name="Picture 189" descr="图片234"/>
            <p:cNvPicPr>
              <a:picLocks noChangeAspect="1" noChangeArrowheads="1"/>
            </p:cNvPicPr>
            <p:nvPr/>
          </p:nvPicPr>
          <p:blipFill>
            <a:blip r:embed="rId8" cstate="print"/>
            <a:srcRect/>
            <a:stretch>
              <a:fillRect/>
            </a:stretch>
          </p:blipFill>
          <p:spPr bwMode="auto">
            <a:xfrm>
              <a:off x="6689028" y="2905297"/>
              <a:ext cx="283115" cy="233709"/>
            </a:xfrm>
            <a:prstGeom prst="rect">
              <a:avLst/>
            </a:prstGeom>
            <a:noFill/>
          </p:spPr>
        </p:pic>
        <p:sp>
          <p:nvSpPr>
            <p:cNvPr id="191" name="Line 191"/>
            <p:cNvSpPr>
              <a:spLocks noChangeShapeType="1"/>
            </p:cNvSpPr>
            <p:nvPr/>
          </p:nvSpPr>
          <p:spPr bwMode="auto">
            <a:xfrm flipV="1">
              <a:off x="7016634" y="1563697"/>
              <a:ext cx="208833" cy="105372"/>
            </a:xfrm>
            <a:prstGeom prst="line">
              <a:avLst/>
            </a:prstGeom>
            <a:noFill/>
            <a:ln w="22225">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pic>
          <p:nvPicPr>
            <p:cNvPr id="192" name="Picture 192" descr="图片148"/>
            <p:cNvPicPr>
              <a:picLocks noChangeAspect="1" noChangeArrowheads="1"/>
            </p:cNvPicPr>
            <p:nvPr/>
          </p:nvPicPr>
          <p:blipFill>
            <a:blip r:embed="rId5" cstate="print"/>
            <a:srcRect/>
            <a:stretch>
              <a:fillRect/>
            </a:stretch>
          </p:blipFill>
          <p:spPr bwMode="auto">
            <a:xfrm>
              <a:off x="7781887" y="1713650"/>
              <a:ext cx="190612" cy="366099"/>
            </a:xfrm>
            <a:prstGeom prst="rect">
              <a:avLst/>
            </a:prstGeom>
            <a:noFill/>
          </p:spPr>
        </p:pic>
        <p:pic>
          <p:nvPicPr>
            <p:cNvPr id="193" name="Picture 193" descr="图片148"/>
            <p:cNvPicPr>
              <a:picLocks noChangeAspect="1" noChangeArrowheads="1"/>
            </p:cNvPicPr>
            <p:nvPr/>
          </p:nvPicPr>
          <p:blipFill>
            <a:blip r:embed="rId5" cstate="print"/>
            <a:srcRect/>
            <a:stretch>
              <a:fillRect/>
            </a:stretch>
          </p:blipFill>
          <p:spPr bwMode="auto">
            <a:xfrm>
              <a:off x="7210050" y="1350252"/>
              <a:ext cx="189211" cy="366099"/>
            </a:xfrm>
            <a:prstGeom prst="rect">
              <a:avLst/>
            </a:prstGeom>
            <a:noFill/>
          </p:spPr>
        </p:pic>
        <p:pic>
          <p:nvPicPr>
            <p:cNvPr id="194" name="Picture 194" descr="图片148"/>
            <p:cNvPicPr>
              <a:picLocks noChangeAspect="1" noChangeArrowheads="1"/>
            </p:cNvPicPr>
            <p:nvPr/>
          </p:nvPicPr>
          <p:blipFill>
            <a:blip r:embed="rId5" cstate="print"/>
            <a:srcRect/>
            <a:stretch>
              <a:fillRect/>
            </a:stretch>
          </p:blipFill>
          <p:spPr bwMode="auto">
            <a:xfrm>
              <a:off x="6832082" y="1442411"/>
              <a:ext cx="190612" cy="366099"/>
            </a:xfrm>
            <a:prstGeom prst="rect">
              <a:avLst/>
            </a:prstGeom>
            <a:noFill/>
          </p:spPr>
        </p:pic>
        <p:sp>
          <p:nvSpPr>
            <p:cNvPr id="195" name="Text Box 20"/>
            <p:cNvSpPr txBox="1">
              <a:spLocks noChangeArrowheads="1"/>
            </p:cNvSpPr>
            <p:nvPr/>
          </p:nvSpPr>
          <p:spPr bwMode="auto">
            <a:xfrm>
              <a:off x="4413374" y="2276474"/>
              <a:ext cx="685864" cy="333727"/>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a:latin typeface="微软雅黑" panose="020B0503020204020204" pitchFamily="34" charset="-122"/>
                  <a:ea typeface="微软雅黑" panose="020B0503020204020204" pitchFamily="34" charset="-122"/>
                </a:rPr>
                <a:t>VPN </a:t>
              </a:r>
              <a:endParaRPr kumimoji="1" lang="en-US" altLang="zh-CN" sz="600" b="1" dirty="0" smtClean="0">
                <a:latin typeface="微软雅黑" panose="020B0503020204020204" pitchFamily="34" charset="-122"/>
                <a:ea typeface="微软雅黑" panose="020B0503020204020204" pitchFamily="34" charset="-122"/>
              </a:endParaRPr>
            </a:p>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Gateway</a:t>
              </a:r>
              <a:endParaRPr kumimoji="1" lang="en-US" altLang="zh-CN" sz="600" b="1" dirty="0">
                <a:latin typeface="微软雅黑" panose="020B0503020204020204" pitchFamily="34" charset="-122"/>
                <a:ea typeface="微软雅黑" panose="020B0503020204020204" pitchFamily="34" charset="-122"/>
              </a:endParaRPr>
            </a:p>
          </p:txBody>
        </p:sp>
        <p:sp>
          <p:nvSpPr>
            <p:cNvPr id="198" name="Rectangle 55"/>
            <p:cNvSpPr>
              <a:spLocks noChangeArrowheads="1"/>
            </p:cNvSpPr>
            <p:nvPr/>
          </p:nvSpPr>
          <p:spPr bwMode="auto">
            <a:xfrm>
              <a:off x="6286726" y="1517933"/>
              <a:ext cx="635423" cy="262228"/>
            </a:xfrm>
            <a:prstGeom prst="rect">
              <a:avLst/>
            </a:prstGeom>
            <a:noFill/>
            <a:ln w="25400" algn="ctr">
              <a:noFill/>
              <a:miter lim="800000"/>
            </a:ln>
          </p:spPr>
          <p:txBody>
            <a:bodyPr wrap="none" lIns="83335" tIns="41667" rIns="83335" bIns="41667">
              <a:spAutoFit/>
            </a:bodyPr>
            <a:lstStyle/>
            <a:p>
              <a:pPr algn="r" defTabSz="801370">
                <a:spcBef>
                  <a:spcPct val="50000"/>
                </a:spcBef>
              </a:pPr>
              <a:r>
                <a:rPr lang="zh-CN" altLang="en-US" sz="800" b="1" dirty="0" smtClean="0">
                  <a:latin typeface="微软雅黑" panose="020B0503020204020204" pitchFamily="34" charset="-122"/>
                  <a:ea typeface="微软雅黑" panose="020B0503020204020204" pitchFamily="34" charset="-122"/>
                </a:rPr>
                <a:t>运维区 </a:t>
              </a:r>
              <a:endParaRPr lang="zh-CN" altLang="en-US" sz="800" b="1" dirty="0">
                <a:latin typeface="微软雅黑" panose="020B0503020204020204" pitchFamily="34" charset="-122"/>
                <a:ea typeface="微软雅黑" panose="020B0503020204020204" pitchFamily="34" charset="-122"/>
              </a:endParaRPr>
            </a:p>
          </p:txBody>
        </p:sp>
        <p:grpSp>
          <p:nvGrpSpPr>
            <p:cNvPr id="11" name="Group 199"/>
            <p:cNvGrpSpPr/>
            <p:nvPr/>
          </p:nvGrpSpPr>
          <p:grpSpPr bwMode="auto">
            <a:xfrm>
              <a:off x="1992642" y="2351515"/>
              <a:ext cx="283115" cy="222902"/>
              <a:chOff x="1056" y="1604"/>
              <a:chExt cx="265" cy="213"/>
            </a:xfrm>
          </p:grpSpPr>
          <p:pic>
            <p:nvPicPr>
              <p:cNvPr id="200" name="Picture 25" descr="10"/>
              <p:cNvPicPr>
                <a:picLocks noChangeAspect="1" noChangeArrowheads="1"/>
              </p:cNvPicPr>
              <p:nvPr/>
            </p:nvPicPr>
            <p:blipFill>
              <a:blip r:embed="rId9" cstate="print"/>
              <a:srcRect/>
              <a:stretch>
                <a:fillRect/>
              </a:stretch>
            </p:blipFill>
            <p:spPr bwMode="auto">
              <a:xfrm>
                <a:off x="1152" y="1628"/>
                <a:ext cx="169" cy="189"/>
              </a:xfrm>
              <a:prstGeom prst="rect">
                <a:avLst/>
              </a:prstGeom>
              <a:noFill/>
              <a:ln w="9525">
                <a:noFill/>
                <a:miter lim="800000"/>
                <a:headEnd/>
                <a:tailEnd/>
              </a:ln>
            </p:spPr>
          </p:pic>
          <p:pic>
            <p:nvPicPr>
              <p:cNvPr id="201" name="Picture 25" descr="10"/>
              <p:cNvPicPr>
                <a:picLocks noChangeAspect="1" noChangeArrowheads="1"/>
              </p:cNvPicPr>
              <p:nvPr/>
            </p:nvPicPr>
            <p:blipFill>
              <a:blip r:embed="rId9" cstate="print"/>
              <a:srcRect/>
              <a:stretch>
                <a:fillRect/>
              </a:stretch>
            </p:blipFill>
            <p:spPr bwMode="auto">
              <a:xfrm>
                <a:off x="1056" y="1604"/>
                <a:ext cx="169" cy="189"/>
              </a:xfrm>
              <a:prstGeom prst="rect">
                <a:avLst/>
              </a:prstGeom>
              <a:noFill/>
              <a:ln w="9525">
                <a:noFill/>
                <a:miter lim="800000"/>
                <a:headEnd/>
                <a:tailEnd/>
              </a:ln>
            </p:spPr>
          </p:pic>
        </p:grpSp>
        <p:grpSp>
          <p:nvGrpSpPr>
            <p:cNvPr id="12" name="Group 202"/>
            <p:cNvGrpSpPr/>
            <p:nvPr/>
          </p:nvGrpSpPr>
          <p:grpSpPr bwMode="auto">
            <a:xfrm>
              <a:off x="2136744" y="2619670"/>
              <a:ext cx="283115" cy="224253"/>
              <a:chOff x="1056" y="1604"/>
              <a:chExt cx="265" cy="213"/>
            </a:xfrm>
          </p:grpSpPr>
          <p:pic>
            <p:nvPicPr>
              <p:cNvPr id="203" name="Picture 25" descr="10"/>
              <p:cNvPicPr>
                <a:picLocks noChangeAspect="1" noChangeArrowheads="1"/>
              </p:cNvPicPr>
              <p:nvPr/>
            </p:nvPicPr>
            <p:blipFill>
              <a:blip r:embed="rId9" cstate="print"/>
              <a:srcRect/>
              <a:stretch>
                <a:fillRect/>
              </a:stretch>
            </p:blipFill>
            <p:spPr bwMode="auto">
              <a:xfrm>
                <a:off x="1152" y="1628"/>
                <a:ext cx="169" cy="189"/>
              </a:xfrm>
              <a:prstGeom prst="rect">
                <a:avLst/>
              </a:prstGeom>
              <a:noFill/>
              <a:ln w="9525">
                <a:noFill/>
                <a:miter lim="800000"/>
                <a:headEnd/>
                <a:tailEnd/>
              </a:ln>
            </p:spPr>
          </p:pic>
          <p:pic>
            <p:nvPicPr>
              <p:cNvPr id="204" name="Picture 25" descr="10"/>
              <p:cNvPicPr>
                <a:picLocks noChangeAspect="1" noChangeArrowheads="1"/>
              </p:cNvPicPr>
              <p:nvPr/>
            </p:nvPicPr>
            <p:blipFill>
              <a:blip r:embed="rId9" cstate="print"/>
              <a:srcRect/>
              <a:stretch>
                <a:fillRect/>
              </a:stretch>
            </p:blipFill>
            <p:spPr bwMode="auto">
              <a:xfrm>
                <a:off x="1056" y="1604"/>
                <a:ext cx="169" cy="189"/>
              </a:xfrm>
              <a:prstGeom prst="rect">
                <a:avLst/>
              </a:prstGeom>
              <a:noFill/>
              <a:ln w="9525">
                <a:noFill/>
                <a:miter lim="800000"/>
                <a:headEnd/>
                <a:tailEnd/>
              </a:ln>
            </p:spPr>
          </p:pic>
        </p:grpSp>
        <p:pic>
          <p:nvPicPr>
            <p:cNvPr id="206" name="Picture 206" descr="图片194"/>
            <p:cNvPicPr>
              <a:picLocks noChangeAspect="1" noChangeArrowheads="1"/>
            </p:cNvPicPr>
            <p:nvPr/>
          </p:nvPicPr>
          <p:blipFill>
            <a:blip r:embed="rId10" cstate="print"/>
            <a:srcRect/>
            <a:stretch>
              <a:fillRect/>
            </a:stretch>
          </p:blipFill>
          <p:spPr bwMode="auto">
            <a:xfrm>
              <a:off x="2141981" y="2319856"/>
              <a:ext cx="268976" cy="265503"/>
            </a:xfrm>
            <a:prstGeom prst="rect">
              <a:avLst/>
            </a:prstGeom>
            <a:noFill/>
          </p:spPr>
        </p:pic>
        <p:sp>
          <p:nvSpPr>
            <p:cNvPr id="210" name="Text Box 210"/>
            <p:cNvSpPr txBox="1">
              <a:spLocks noChangeArrowheads="1"/>
            </p:cNvSpPr>
            <p:nvPr/>
          </p:nvSpPr>
          <p:spPr bwMode="auto">
            <a:xfrm rot="19937165">
              <a:off x="3031870" y="1522450"/>
              <a:ext cx="889603" cy="241238"/>
            </a:xfrm>
            <a:prstGeom prst="rect">
              <a:avLst/>
            </a:prstGeom>
            <a:noFill/>
            <a:ln w="9525" algn="ctr">
              <a:noFill/>
              <a:miter lim="800000"/>
            </a:ln>
            <a:effectLst/>
          </p:spPr>
          <p:txBody>
            <a:bodyPr wrap="square">
              <a:spAutoFit/>
            </a:bodyPr>
            <a:lstStyle/>
            <a:p>
              <a:pPr>
                <a:spcBef>
                  <a:spcPct val="50000"/>
                </a:spcBef>
              </a:pPr>
              <a:r>
                <a:rPr lang="zh-CN" altLang="en-US" sz="700" dirty="0">
                  <a:latin typeface="微软雅黑" panose="020B0503020204020204" pitchFamily="34" charset="-122"/>
                  <a:ea typeface="微软雅黑" panose="020B0503020204020204" pitchFamily="34" charset="-122"/>
                </a:rPr>
                <a:t>企业外网</a:t>
              </a:r>
              <a:endParaRPr lang="zh-CN" altLang="en-US" sz="700" dirty="0">
                <a:latin typeface="微软雅黑" panose="020B0503020204020204" pitchFamily="34" charset="-122"/>
                <a:ea typeface="微软雅黑" panose="020B0503020204020204" pitchFamily="34" charset="-122"/>
              </a:endParaRPr>
            </a:p>
          </p:txBody>
        </p:sp>
        <p:sp>
          <p:nvSpPr>
            <p:cNvPr id="211" name="Text Box 43"/>
            <p:cNvSpPr txBox="1">
              <a:spLocks noChangeArrowheads="1"/>
            </p:cNvSpPr>
            <p:nvPr/>
          </p:nvSpPr>
          <p:spPr bwMode="auto">
            <a:xfrm>
              <a:off x="5498483" y="382795"/>
              <a:ext cx="738573" cy="259499"/>
            </a:xfrm>
            <a:prstGeom prst="rect">
              <a:avLst/>
            </a:prstGeom>
            <a:noFill/>
            <a:ln w="9525" algn="ctr">
              <a:noFill/>
              <a:miter lim="800000"/>
            </a:ln>
            <a:effectLst/>
          </p:spPr>
          <p:txBody>
            <a:bodyPr wrap="square" lIns="91205" tIns="45599" rIns="91205" bIns="45599">
              <a:spAutoFit/>
            </a:bodyPr>
            <a:lstStyle/>
            <a:p>
              <a:pPr latinLnBrk="1">
                <a:spcBef>
                  <a:spcPct val="50000"/>
                </a:spcBef>
              </a:pPr>
              <a:r>
                <a:rPr kumimoji="1" lang="en-US" altLang="zh-CN" sz="800" b="1" dirty="0">
                  <a:latin typeface="微软雅黑" panose="020B0503020204020204" pitchFamily="34" charset="-122"/>
                  <a:ea typeface="微软雅黑" panose="020B0503020204020204" pitchFamily="34" charset="-122"/>
                </a:rPr>
                <a:t>Partner</a:t>
              </a:r>
              <a:endParaRPr kumimoji="1" lang="en-US" altLang="zh-CN" sz="800" b="1" dirty="0">
                <a:latin typeface="微软雅黑" panose="020B0503020204020204" pitchFamily="34" charset="-122"/>
                <a:ea typeface="微软雅黑" panose="020B0503020204020204" pitchFamily="34" charset="-122"/>
              </a:endParaRPr>
            </a:p>
          </p:txBody>
        </p:sp>
        <p:sp>
          <p:nvSpPr>
            <p:cNvPr id="217" name="Text Box 24"/>
            <p:cNvSpPr txBox="1">
              <a:spLocks noChangeArrowheads="1"/>
            </p:cNvSpPr>
            <p:nvPr/>
          </p:nvSpPr>
          <p:spPr bwMode="auto">
            <a:xfrm>
              <a:off x="7598039" y="1447799"/>
              <a:ext cx="1278959" cy="186298"/>
            </a:xfrm>
            <a:prstGeom prst="rect">
              <a:avLst/>
            </a:prstGeom>
            <a:noFill/>
            <a:ln w="9525" algn="ctr">
              <a:noFill/>
              <a:miter lim="800000"/>
            </a:ln>
            <a:effectLst/>
          </p:spPr>
          <p:txBody>
            <a:bodyPr lIns="72115" tIns="36060" rIns="72115" bIns="36060"/>
            <a:lstStyle/>
            <a:p>
              <a:pPr algn="just"/>
              <a:r>
                <a:rPr lang="zh-CN" altLang="en-US" sz="600" dirty="0" smtClean="0">
                  <a:latin typeface="微软雅黑" panose="020B0503020204020204" pitchFamily="34" charset="-122"/>
                  <a:ea typeface="微软雅黑" panose="020B0503020204020204" pitchFamily="34" charset="-122"/>
                </a:rPr>
                <a:t>日志服务器</a:t>
              </a:r>
              <a:endParaRPr lang="zh-CN" altLang="en-US" sz="600" dirty="0">
                <a:latin typeface="微软雅黑" panose="020B0503020204020204" pitchFamily="34" charset="-122"/>
                <a:ea typeface="微软雅黑" panose="020B0503020204020204" pitchFamily="34" charset="-122"/>
              </a:endParaRPr>
            </a:p>
          </p:txBody>
        </p:sp>
        <p:grpSp>
          <p:nvGrpSpPr>
            <p:cNvPr id="13" name="Group 225"/>
            <p:cNvGrpSpPr>
              <a:grpSpLocks noChangeAspect="1"/>
            </p:cNvGrpSpPr>
            <p:nvPr/>
          </p:nvGrpSpPr>
          <p:grpSpPr bwMode="auto">
            <a:xfrm>
              <a:off x="4946393" y="1781176"/>
              <a:ext cx="684498" cy="406198"/>
              <a:chOff x="4638" y="765"/>
              <a:chExt cx="568" cy="384"/>
            </a:xfrm>
          </p:grpSpPr>
          <p:sp>
            <p:nvSpPr>
              <p:cNvPr id="220" name="Freeform 226"/>
              <p:cNvSpPr>
                <a:spLocks noChangeAspect="1"/>
              </p:cNvSpPr>
              <p:nvPr/>
            </p:nvSpPr>
            <p:spPr bwMode="auto">
              <a:xfrm>
                <a:off x="4638" y="765"/>
                <a:ext cx="568" cy="384"/>
              </a:xfrm>
              <a:custGeom>
                <a:avLst/>
                <a:gdLst/>
                <a:ahLst/>
                <a:cxnLst>
                  <a:cxn ang="0">
                    <a:pos x="212" y="30"/>
                  </a:cxn>
                  <a:cxn ang="0">
                    <a:pos x="142" y="0"/>
                  </a:cxn>
                  <a:cxn ang="0">
                    <a:pos x="73" y="30"/>
                  </a:cxn>
                  <a:cxn ang="0">
                    <a:pos x="0" y="82"/>
                  </a:cxn>
                  <a:cxn ang="0">
                    <a:pos x="38" y="127"/>
                  </a:cxn>
                  <a:cxn ang="0">
                    <a:pos x="74" y="158"/>
                  </a:cxn>
                  <a:cxn ang="0">
                    <a:pos x="59" y="192"/>
                  </a:cxn>
                  <a:cxn ang="0">
                    <a:pos x="118" y="156"/>
                  </a:cxn>
                  <a:cxn ang="0">
                    <a:pos x="162" y="166"/>
                  </a:cxn>
                  <a:cxn ang="0">
                    <a:pos x="223" y="143"/>
                  </a:cxn>
                  <a:cxn ang="0">
                    <a:pos x="284" y="87"/>
                  </a:cxn>
                  <a:cxn ang="0">
                    <a:pos x="212" y="30"/>
                  </a:cxn>
                </a:cxnLst>
                <a:rect l="0" t="0" r="r" b="b"/>
                <a:pathLst>
                  <a:path w="284" h="192">
                    <a:moveTo>
                      <a:pt x="212" y="30"/>
                    </a:moveTo>
                    <a:cubicBezTo>
                      <a:pt x="202" y="13"/>
                      <a:pt x="174" y="0"/>
                      <a:pt x="142" y="0"/>
                    </a:cubicBezTo>
                    <a:cubicBezTo>
                      <a:pt x="110" y="0"/>
                      <a:pt x="83" y="13"/>
                      <a:pt x="73" y="30"/>
                    </a:cubicBezTo>
                    <a:cubicBezTo>
                      <a:pt x="33" y="31"/>
                      <a:pt x="0" y="53"/>
                      <a:pt x="0" y="82"/>
                    </a:cubicBezTo>
                    <a:cubicBezTo>
                      <a:pt x="0" y="101"/>
                      <a:pt x="16" y="118"/>
                      <a:pt x="38" y="127"/>
                    </a:cubicBezTo>
                    <a:cubicBezTo>
                      <a:pt x="41" y="142"/>
                      <a:pt x="56" y="154"/>
                      <a:pt x="74" y="158"/>
                    </a:cubicBezTo>
                    <a:cubicBezTo>
                      <a:pt x="71" y="169"/>
                      <a:pt x="64" y="184"/>
                      <a:pt x="59" y="192"/>
                    </a:cubicBezTo>
                    <a:cubicBezTo>
                      <a:pt x="87" y="184"/>
                      <a:pt x="109" y="165"/>
                      <a:pt x="118" y="156"/>
                    </a:cubicBezTo>
                    <a:cubicBezTo>
                      <a:pt x="130" y="162"/>
                      <a:pt x="146" y="166"/>
                      <a:pt x="162" y="166"/>
                    </a:cubicBezTo>
                    <a:cubicBezTo>
                      <a:pt x="187" y="166"/>
                      <a:pt x="210" y="157"/>
                      <a:pt x="223" y="143"/>
                    </a:cubicBezTo>
                    <a:cubicBezTo>
                      <a:pt x="258" y="139"/>
                      <a:pt x="284" y="115"/>
                      <a:pt x="284" y="87"/>
                    </a:cubicBezTo>
                    <a:cubicBezTo>
                      <a:pt x="284" y="56"/>
                      <a:pt x="252" y="31"/>
                      <a:pt x="212" y="30"/>
                    </a:cubicBezTo>
                    <a:close/>
                  </a:path>
                </a:pathLst>
              </a:custGeom>
              <a:solidFill>
                <a:srgbClr val="0B3C6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1" name="Freeform 227"/>
              <p:cNvSpPr>
                <a:spLocks noChangeAspect="1"/>
              </p:cNvSpPr>
              <p:nvPr/>
            </p:nvSpPr>
            <p:spPr bwMode="auto">
              <a:xfrm>
                <a:off x="4664" y="781"/>
                <a:ext cx="508" cy="360"/>
              </a:xfrm>
              <a:custGeom>
                <a:avLst/>
                <a:gdLst/>
                <a:ahLst/>
                <a:cxnLst>
                  <a:cxn ang="0">
                    <a:pos x="189" y="26"/>
                  </a:cxn>
                  <a:cxn ang="0">
                    <a:pos x="127" y="0"/>
                  </a:cxn>
                  <a:cxn ang="0">
                    <a:pos x="65" y="26"/>
                  </a:cxn>
                  <a:cxn ang="0">
                    <a:pos x="0" y="72"/>
                  </a:cxn>
                  <a:cxn ang="0">
                    <a:pos x="34" y="113"/>
                  </a:cxn>
                  <a:cxn ang="0">
                    <a:pos x="67" y="140"/>
                  </a:cxn>
                  <a:cxn ang="0">
                    <a:pos x="49" y="180"/>
                  </a:cxn>
                  <a:cxn ang="0">
                    <a:pos x="106" y="139"/>
                  </a:cxn>
                  <a:cxn ang="0">
                    <a:pos x="145" y="148"/>
                  </a:cxn>
                  <a:cxn ang="0">
                    <a:pos x="199" y="127"/>
                  </a:cxn>
                  <a:cxn ang="0">
                    <a:pos x="254" y="77"/>
                  </a:cxn>
                  <a:cxn ang="0">
                    <a:pos x="189" y="26"/>
                  </a:cxn>
                </a:cxnLst>
                <a:rect l="0" t="0" r="r" b="b"/>
                <a:pathLst>
                  <a:path w="254" h="180">
                    <a:moveTo>
                      <a:pt x="189" y="26"/>
                    </a:moveTo>
                    <a:cubicBezTo>
                      <a:pt x="180" y="11"/>
                      <a:pt x="156" y="0"/>
                      <a:pt x="127" y="0"/>
                    </a:cubicBezTo>
                    <a:cubicBezTo>
                      <a:pt x="98" y="0"/>
                      <a:pt x="74" y="11"/>
                      <a:pt x="65" y="26"/>
                    </a:cubicBezTo>
                    <a:cubicBezTo>
                      <a:pt x="29" y="27"/>
                      <a:pt x="0" y="47"/>
                      <a:pt x="0" y="72"/>
                    </a:cubicBezTo>
                    <a:cubicBezTo>
                      <a:pt x="0" y="90"/>
                      <a:pt x="14" y="105"/>
                      <a:pt x="34" y="113"/>
                    </a:cubicBezTo>
                    <a:cubicBezTo>
                      <a:pt x="37" y="126"/>
                      <a:pt x="50" y="137"/>
                      <a:pt x="67" y="140"/>
                    </a:cubicBezTo>
                    <a:cubicBezTo>
                      <a:pt x="64" y="155"/>
                      <a:pt x="54" y="174"/>
                      <a:pt x="49" y="180"/>
                    </a:cubicBezTo>
                    <a:cubicBezTo>
                      <a:pt x="76" y="166"/>
                      <a:pt x="97" y="147"/>
                      <a:pt x="106" y="139"/>
                    </a:cubicBezTo>
                    <a:cubicBezTo>
                      <a:pt x="117" y="144"/>
                      <a:pt x="130" y="148"/>
                      <a:pt x="145" y="148"/>
                    </a:cubicBezTo>
                    <a:cubicBezTo>
                      <a:pt x="167" y="148"/>
                      <a:pt x="187" y="140"/>
                      <a:pt x="199" y="127"/>
                    </a:cubicBezTo>
                    <a:cubicBezTo>
                      <a:pt x="230" y="123"/>
                      <a:pt x="254" y="102"/>
                      <a:pt x="254" y="77"/>
                    </a:cubicBezTo>
                    <a:cubicBezTo>
                      <a:pt x="254" y="50"/>
                      <a:pt x="225" y="27"/>
                      <a:pt x="189" y="26"/>
                    </a:cubicBezTo>
                    <a:close/>
                  </a:path>
                </a:pathLst>
              </a:custGeom>
              <a:solidFill>
                <a:srgbClr val="5D7695"/>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2" name="Freeform 228"/>
              <p:cNvSpPr>
                <a:spLocks noChangeAspect="1" noEditPoints="1"/>
              </p:cNvSpPr>
              <p:nvPr/>
            </p:nvSpPr>
            <p:spPr bwMode="auto">
              <a:xfrm>
                <a:off x="4743" y="868"/>
                <a:ext cx="444" cy="102"/>
              </a:xfrm>
              <a:custGeom>
                <a:avLst/>
                <a:gdLst/>
                <a:ahLst/>
                <a:cxnLst>
                  <a:cxn ang="0">
                    <a:pos x="13" y="50"/>
                  </a:cxn>
                  <a:cxn ang="0">
                    <a:pos x="4" y="5"/>
                  </a:cxn>
                  <a:cxn ang="0">
                    <a:pos x="67" y="42"/>
                  </a:cxn>
                  <a:cxn ang="0">
                    <a:pos x="73" y="24"/>
                  </a:cxn>
                  <a:cxn ang="0">
                    <a:pos x="67" y="17"/>
                  </a:cxn>
                  <a:cxn ang="0">
                    <a:pos x="59" y="11"/>
                  </a:cxn>
                  <a:cxn ang="0">
                    <a:pos x="55" y="24"/>
                  </a:cxn>
                  <a:cxn ang="0">
                    <a:pos x="59" y="45"/>
                  </a:cxn>
                  <a:cxn ang="0">
                    <a:pos x="67" y="51"/>
                  </a:cxn>
                  <a:cxn ang="0">
                    <a:pos x="68" y="38"/>
                  </a:cxn>
                  <a:cxn ang="0">
                    <a:pos x="39" y="16"/>
                  </a:cxn>
                  <a:cxn ang="0">
                    <a:pos x="24" y="13"/>
                  </a:cxn>
                  <a:cxn ang="0">
                    <a:pos x="21" y="50"/>
                  </a:cxn>
                  <a:cxn ang="0">
                    <a:pos x="30" y="28"/>
                  </a:cxn>
                  <a:cxn ang="0">
                    <a:pos x="39" y="24"/>
                  </a:cxn>
                  <a:cxn ang="0">
                    <a:pos x="37" y="45"/>
                  </a:cxn>
                  <a:cxn ang="0">
                    <a:pos x="50" y="30"/>
                  </a:cxn>
                  <a:cxn ang="0">
                    <a:pos x="162" y="20"/>
                  </a:cxn>
                  <a:cxn ang="0">
                    <a:pos x="143" y="17"/>
                  </a:cxn>
                  <a:cxn ang="0">
                    <a:pos x="131" y="45"/>
                  </a:cxn>
                  <a:cxn ang="0">
                    <a:pos x="144" y="35"/>
                  </a:cxn>
                  <a:cxn ang="0">
                    <a:pos x="151" y="23"/>
                  </a:cxn>
                  <a:cxn ang="0">
                    <a:pos x="156" y="33"/>
                  </a:cxn>
                  <a:cxn ang="0">
                    <a:pos x="164" y="50"/>
                  </a:cxn>
                  <a:cxn ang="0">
                    <a:pos x="162" y="20"/>
                  </a:cxn>
                  <a:cxn ang="0">
                    <a:pos x="174" y="21"/>
                  </a:cxn>
                  <a:cxn ang="0">
                    <a:pos x="186" y="51"/>
                  </a:cxn>
                  <a:cxn ang="0">
                    <a:pos x="195" y="37"/>
                  </a:cxn>
                  <a:cxn ang="0">
                    <a:pos x="186" y="44"/>
                  </a:cxn>
                  <a:cxn ang="0">
                    <a:pos x="200" y="36"/>
                  </a:cxn>
                  <a:cxn ang="0">
                    <a:pos x="181" y="25"/>
                  </a:cxn>
                  <a:cxn ang="0">
                    <a:pos x="191" y="31"/>
                  </a:cxn>
                  <a:cxn ang="0">
                    <a:pos x="90" y="16"/>
                  </a:cxn>
                  <a:cxn ang="0">
                    <a:pos x="79" y="45"/>
                  </a:cxn>
                  <a:cxn ang="0">
                    <a:pos x="105" y="41"/>
                  </a:cxn>
                  <a:cxn ang="0">
                    <a:pos x="94" y="43"/>
                  </a:cxn>
                  <a:cxn ang="0">
                    <a:pos x="84" y="36"/>
                  </a:cxn>
                  <a:cxn ang="0">
                    <a:pos x="85" y="31"/>
                  </a:cxn>
                  <a:cxn ang="0">
                    <a:pos x="95" y="25"/>
                  </a:cxn>
                  <a:cxn ang="0">
                    <a:pos x="123" y="17"/>
                  </a:cxn>
                  <a:cxn ang="0">
                    <a:pos x="115" y="13"/>
                  </a:cxn>
                  <a:cxn ang="0">
                    <a:pos x="112" y="50"/>
                  </a:cxn>
                  <a:cxn ang="0">
                    <a:pos x="121" y="29"/>
                  </a:cxn>
                  <a:cxn ang="0">
                    <a:pos x="130" y="26"/>
                  </a:cxn>
                  <a:cxn ang="0">
                    <a:pos x="126" y="16"/>
                  </a:cxn>
                  <a:cxn ang="0">
                    <a:pos x="216" y="38"/>
                  </a:cxn>
                  <a:cxn ang="0">
                    <a:pos x="215" y="37"/>
                  </a:cxn>
                  <a:cxn ang="0">
                    <a:pos x="221" y="17"/>
                  </a:cxn>
                  <a:cxn ang="0">
                    <a:pos x="215" y="6"/>
                  </a:cxn>
                  <a:cxn ang="0">
                    <a:pos x="207" y="17"/>
                  </a:cxn>
                  <a:cxn ang="0">
                    <a:pos x="207" y="24"/>
                  </a:cxn>
                  <a:cxn ang="0">
                    <a:pos x="208" y="48"/>
                  </a:cxn>
                  <a:cxn ang="0">
                    <a:pos x="222" y="50"/>
                  </a:cxn>
                </a:cxnLst>
                <a:rect l="0" t="0" r="r" b="b"/>
                <a:pathLst>
                  <a:path w="222" h="51">
                    <a:moveTo>
                      <a:pt x="0" y="45"/>
                    </a:moveTo>
                    <a:cubicBezTo>
                      <a:pt x="4" y="50"/>
                      <a:pt x="4" y="50"/>
                      <a:pt x="4" y="50"/>
                    </a:cubicBezTo>
                    <a:cubicBezTo>
                      <a:pt x="13" y="50"/>
                      <a:pt x="13" y="50"/>
                      <a:pt x="13" y="50"/>
                    </a:cubicBezTo>
                    <a:cubicBezTo>
                      <a:pt x="13" y="5"/>
                      <a:pt x="13" y="5"/>
                      <a:pt x="13" y="5"/>
                    </a:cubicBezTo>
                    <a:cubicBezTo>
                      <a:pt x="8" y="0"/>
                      <a:pt x="8" y="0"/>
                      <a:pt x="8" y="0"/>
                    </a:cubicBezTo>
                    <a:cubicBezTo>
                      <a:pt x="4" y="5"/>
                      <a:pt x="4" y="5"/>
                      <a:pt x="4" y="5"/>
                    </a:cubicBezTo>
                    <a:lnTo>
                      <a:pt x="0" y="45"/>
                    </a:lnTo>
                    <a:close/>
                    <a:moveTo>
                      <a:pt x="68" y="38"/>
                    </a:moveTo>
                    <a:cubicBezTo>
                      <a:pt x="68" y="38"/>
                      <a:pt x="67" y="43"/>
                      <a:pt x="67" y="42"/>
                    </a:cubicBezTo>
                    <a:cubicBezTo>
                      <a:pt x="67" y="42"/>
                      <a:pt x="67" y="40"/>
                      <a:pt x="67" y="37"/>
                    </a:cubicBezTo>
                    <a:cubicBezTo>
                      <a:pt x="67" y="24"/>
                      <a:pt x="67" y="24"/>
                      <a:pt x="67" y="24"/>
                    </a:cubicBezTo>
                    <a:cubicBezTo>
                      <a:pt x="73" y="24"/>
                      <a:pt x="73" y="24"/>
                      <a:pt x="73" y="24"/>
                    </a:cubicBezTo>
                    <a:cubicBezTo>
                      <a:pt x="73" y="17"/>
                      <a:pt x="73" y="17"/>
                      <a:pt x="73" y="17"/>
                    </a:cubicBezTo>
                    <a:cubicBezTo>
                      <a:pt x="68" y="13"/>
                      <a:pt x="68" y="13"/>
                      <a:pt x="68" y="13"/>
                    </a:cubicBezTo>
                    <a:cubicBezTo>
                      <a:pt x="67" y="17"/>
                      <a:pt x="67" y="17"/>
                      <a:pt x="67" y="17"/>
                    </a:cubicBezTo>
                    <a:cubicBezTo>
                      <a:pt x="67" y="6"/>
                      <a:pt x="67" y="6"/>
                      <a:pt x="67" y="6"/>
                    </a:cubicBezTo>
                    <a:cubicBezTo>
                      <a:pt x="63" y="1"/>
                      <a:pt x="63" y="1"/>
                      <a:pt x="63" y="1"/>
                    </a:cubicBezTo>
                    <a:cubicBezTo>
                      <a:pt x="59" y="11"/>
                      <a:pt x="59" y="11"/>
                      <a:pt x="59" y="11"/>
                    </a:cubicBezTo>
                    <a:cubicBezTo>
                      <a:pt x="59" y="17"/>
                      <a:pt x="59" y="17"/>
                      <a:pt x="59" y="17"/>
                    </a:cubicBezTo>
                    <a:cubicBezTo>
                      <a:pt x="55" y="17"/>
                      <a:pt x="55" y="17"/>
                      <a:pt x="55" y="17"/>
                    </a:cubicBezTo>
                    <a:cubicBezTo>
                      <a:pt x="55" y="24"/>
                      <a:pt x="55" y="24"/>
                      <a:pt x="55" y="24"/>
                    </a:cubicBezTo>
                    <a:cubicBezTo>
                      <a:pt x="59" y="24"/>
                      <a:pt x="59" y="24"/>
                      <a:pt x="59" y="24"/>
                    </a:cubicBezTo>
                    <a:cubicBezTo>
                      <a:pt x="59" y="38"/>
                      <a:pt x="59" y="38"/>
                      <a:pt x="59" y="38"/>
                    </a:cubicBezTo>
                    <a:cubicBezTo>
                      <a:pt x="59" y="42"/>
                      <a:pt x="59" y="44"/>
                      <a:pt x="59" y="45"/>
                    </a:cubicBezTo>
                    <a:cubicBezTo>
                      <a:pt x="59" y="46"/>
                      <a:pt x="60" y="47"/>
                      <a:pt x="60" y="48"/>
                    </a:cubicBezTo>
                    <a:cubicBezTo>
                      <a:pt x="61" y="49"/>
                      <a:pt x="62" y="49"/>
                      <a:pt x="63" y="50"/>
                    </a:cubicBezTo>
                    <a:cubicBezTo>
                      <a:pt x="64" y="51"/>
                      <a:pt x="65" y="51"/>
                      <a:pt x="67" y="51"/>
                    </a:cubicBezTo>
                    <a:cubicBezTo>
                      <a:pt x="69" y="51"/>
                      <a:pt x="71" y="50"/>
                      <a:pt x="73" y="50"/>
                    </a:cubicBezTo>
                    <a:cubicBezTo>
                      <a:pt x="73" y="43"/>
                      <a:pt x="73" y="43"/>
                      <a:pt x="73" y="43"/>
                    </a:cubicBezTo>
                    <a:lnTo>
                      <a:pt x="68" y="38"/>
                    </a:lnTo>
                    <a:close/>
                    <a:moveTo>
                      <a:pt x="48" y="20"/>
                    </a:moveTo>
                    <a:cubicBezTo>
                      <a:pt x="47" y="19"/>
                      <a:pt x="46" y="18"/>
                      <a:pt x="44" y="17"/>
                    </a:cubicBezTo>
                    <a:cubicBezTo>
                      <a:pt x="43" y="17"/>
                      <a:pt x="41" y="16"/>
                      <a:pt x="39" y="16"/>
                    </a:cubicBezTo>
                    <a:cubicBezTo>
                      <a:pt x="35" y="16"/>
                      <a:pt x="34" y="13"/>
                      <a:pt x="31" y="17"/>
                    </a:cubicBezTo>
                    <a:cubicBezTo>
                      <a:pt x="29" y="17"/>
                      <a:pt x="29" y="17"/>
                      <a:pt x="29" y="17"/>
                    </a:cubicBezTo>
                    <a:cubicBezTo>
                      <a:pt x="24" y="13"/>
                      <a:pt x="24" y="13"/>
                      <a:pt x="24" y="13"/>
                    </a:cubicBezTo>
                    <a:cubicBezTo>
                      <a:pt x="21" y="17"/>
                      <a:pt x="21" y="17"/>
                      <a:pt x="21" y="17"/>
                    </a:cubicBezTo>
                    <a:cubicBezTo>
                      <a:pt x="17" y="45"/>
                      <a:pt x="17" y="45"/>
                      <a:pt x="17" y="45"/>
                    </a:cubicBezTo>
                    <a:cubicBezTo>
                      <a:pt x="21" y="50"/>
                      <a:pt x="21" y="50"/>
                      <a:pt x="21" y="50"/>
                    </a:cubicBezTo>
                    <a:cubicBezTo>
                      <a:pt x="29" y="50"/>
                      <a:pt x="29" y="50"/>
                      <a:pt x="29" y="50"/>
                    </a:cubicBezTo>
                    <a:cubicBezTo>
                      <a:pt x="29" y="35"/>
                      <a:pt x="29" y="35"/>
                      <a:pt x="29" y="35"/>
                    </a:cubicBezTo>
                    <a:cubicBezTo>
                      <a:pt x="29" y="31"/>
                      <a:pt x="30" y="29"/>
                      <a:pt x="30" y="28"/>
                    </a:cubicBezTo>
                    <a:cubicBezTo>
                      <a:pt x="30" y="26"/>
                      <a:pt x="31" y="25"/>
                      <a:pt x="32" y="24"/>
                    </a:cubicBezTo>
                    <a:cubicBezTo>
                      <a:pt x="34" y="23"/>
                      <a:pt x="35" y="23"/>
                      <a:pt x="36" y="23"/>
                    </a:cubicBezTo>
                    <a:cubicBezTo>
                      <a:pt x="37" y="23"/>
                      <a:pt x="38" y="23"/>
                      <a:pt x="39" y="24"/>
                    </a:cubicBezTo>
                    <a:cubicBezTo>
                      <a:pt x="40" y="24"/>
                      <a:pt x="40" y="25"/>
                      <a:pt x="41" y="26"/>
                    </a:cubicBezTo>
                    <a:cubicBezTo>
                      <a:pt x="41" y="27"/>
                      <a:pt x="41" y="30"/>
                      <a:pt x="41" y="33"/>
                    </a:cubicBezTo>
                    <a:cubicBezTo>
                      <a:pt x="37" y="45"/>
                      <a:pt x="37" y="45"/>
                      <a:pt x="37" y="45"/>
                    </a:cubicBezTo>
                    <a:cubicBezTo>
                      <a:pt x="41" y="50"/>
                      <a:pt x="41" y="50"/>
                      <a:pt x="41" y="50"/>
                    </a:cubicBezTo>
                    <a:cubicBezTo>
                      <a:pt x="50" y="50"/>
                      <a:pt x="50" y="50"/>
                      <a:pt x="50" y="50"/>
                    </a:cubicBezTo>
                    <a:cubicBezTo>
                      <a:pt x="50" y="30"/>
                      <a:pt x="50" y="30"/>
                      <a:pt x="50" y="30"/>
                    </a:cubicBezTo>
                    <a:cubicBezTo>
                      <a:pt x="50" y="27"/>
                      <a:pt x="50" y="25"/>
                      <a:pt x="49" y="24"/>
                    </a:cubicBezTo>
                    <a:cubicBezTo>
                      <a:pt x="49" y="22"/>
                      <a:pt x="48" y="21"/>
                      <a:pt x="48" y="20"/>
                    </a:cubicBezTo>
                    <a:close/>
                    <a:moveTo>
                      <a:pt x="162" y="20"/>
                    </a:moveTo>
                    <a:cubicBezTo>
                      <a:pt x="161" y="19"/>
                      <a:pt x="160" y="18"/>
                      <a:pt x="159" y="17"/>
                    </a:cubicBezTo>
                    <a:cubicBezTo>
                      <a:pt x="157" y="17"/>
                      <a:pt x="156" y="16"/>
                      <a:pt x="154" y="16"/>
                    </a:cubicBezTo>
                    <a:cubicBezTo>
                      <a:pt x="150" y="16"/>
                      <a:pt x="143" y="17"/>
                      <a:pt x="143" y="17"/>
                    </a:cubicBezTo>
                    <a:cubicBezTo>
                      <a:pt x="139" y="13"/>
                      <a:pt x="139" y="13"/>
                      <a:pt x="139" y="13"/>
                    </a:cubicBezTo>
                    <a:cubicBezTo>
                      <a:pt x="136" y="17"/>
                      <a:pt x="136" y="17"/>
                      <a:pt x="136" y="17"/>
                    </a:cubicBezTo>
                    <a:cubicBezTo>
                      <a:pt x="131" y="45"/>
                      <a:pt x="131" y="45"/>
                      <a:pt x="131" y="45"/>
                    </a:cubicBezTo>
                    <a:cubicBezTo>
                      <a:pt x="136" y="50"/>
                      <a:pt x="136" y="50"/>
                      <a:pt x="136" y="50"/>
                    </a:cubicBezTo>
                    <a:cubicBezTo>
                      <a:pt x="144" y="50"/>
                      <a:pt x="144" y="50"/>
                      <a:pt x="144" y="50"/>
                    </a:cubicBezTo>
                    <a:cubicBezTo>
                      <a:pt x="144" y="35"/>
                      <a:pt x="144" y="35"/>
                      <a:pt x="144" y="35"/>
                    </a:cubicBezTo>
                    <a:cubicBezTo>
                      <a:pt x="144" y="31"/>
                      <a:pt x="144" y="29"/>
                      <a:pt x="145" y="28"/>
                    </a:cubicBezTo>
                    <a:cubicBezTo>
                      <a:pt x="145" y="26"/>
                      <a:pt x="146" y="25"/>
                      <a:pt x="147" y="24"/>
                    </a:cubicBezTo>
                    <a:cubicBezTo>
                      <a:pt x="148" y="23"/>
                      <a:pt x="149" y="23"/>
                      <a:pt x="151" y="23"/>
                    </a:cubicBezTo>
                    <a:cubicBezTo>
                      <a:pt x="152" y="23"/>
                      <a:pt x="153" y="23"/>
                      <a:pt x="154" y="24"/>
                    </a:cubicBezTo>
                    <a:cubicBezTo>
                      <a:pt x="154" y="24"/>
                      <a:pt x="155" y="25"/>
                      <a:pt x="155" y="26"/>
                    </a:cubicBezTo>
                    <a:cubicBezTo>
                      <a:pt x="156" y="27"/>
                      <a:pt x="156" y="30"/>
                      <a:pt x="156" y="33"/>
                    </a:cubicBezTo>
                    <a:cubicBezTo>
                      <a:pt x="151" y="45"/>
                      <a:pt x="151" y="45"/>
                      <a:pt x="151" y="45"/>
                    </a:cubicBezTo>
                    <a:cubicBezTo>
                      <a:pt x="156" y="50"/>
                      <a:pt x="156" y="50"/>
                      <a:pt x="156" y="50"/>
                    </a:cubicBezTo>
                    <a:cubicBezTo>
                      <a:pt x="164" y="50"/>
                      <a:pt x="164" y="50"/>
                      <a:pt x="164" y="50"/>
                    </a:cubicBezTo>
                    <a:cubicBezTo>
                      <a:pt x="164" y="30"/>
                      <a:pt x="164" y="30"/>
                      <a:pt x="164" y="30"/>
                    </a:cubicBezTo>
                    <a:cubicBezTo>
                      <a:pt x="164" y="27"/>
                      <a:pt x="164" y="25"/>
                      <a:pt x="164" y="24"/>
                    </a:cubicBezTo>
                    <a:cubicBezTo>
                      <a:pt x="164" y="22"/>
                      <a:pt x="163" y="21"/>
                      <a:pt x="162" y="20"/>
                    </a:cubicBezTo>
                    <a:close/>
                    <a:moveTo>
                      <a:pt x="196" y="21"/>
                    </a:moveTo>
                    <a:cubicBezTo>
                      <a:pt x="193" y="18"/>
                      <a:pt x="189" y="16"/>
                      <a:pt x="185" y="16"/>
                    </a:cubicBezTo>
                    <a:cubicBezTo>
                      <a:pt x="181" y="16"/>
                      <a:pt x="177" y="18"/>
                      <a:pt x="174" y="21"/>
                    </a:cubicBezTo>
                    <a:cubicBezTo>
                      <a:pt x="172" y="24"/>
                      <a:pt x="170" y="28"/>
                      <a:pt x="170" y="34"/>
                    </a:cubicBezTo>
                    <a:cubicBezTo>
                      <a:pt x="170" y="38"/>
                      <a:pt x="171" y="42"/>
                      <a:pt x="173" y="45"/>
                    </a:cubicBezTo>
                    <a:cubicBezTo>
                      <a:pt x="176" y="49"/>
                      <a:pt x="180" y="51"/>
                      <a:pt x="186" y="51"/>
                    </a:cubicBezTo>
                    <a:cubicBezTo>
                      <a:pt x="189" y="51"/>
                      <a:pt x="192" y="50"/>
                      <a:pt x="194" y="48"/>
                    </a:cubicBezTo>
                    <a:cubicBezTo>
                      <a:pt x="196" y="47"/>
                      <a:pt x="198" y="44"/>
                      <a:pt x="199" y="41"/>
                    </a:cubicBezTo>
                    <a:cubicBezTo>
                      <a:pt x="195" y="37"/>
                      <a:pt x="195" y="37"/>
                      <a:pt x="195" y="37"/>
                    </a:cubicBezTo>
                    <a:cubicBezTo>
                      <a:pt x="191" y="40"/>
                      <a:pt x="191" y="40"/>
                      <a:pt x="191" y="40"/>
                    </a:cubicBezTo>
                    <a:cubicBezTo>
                      <a:pt x="190" y="41"/>
                      <a:pt x="190" y="42"/>
                      <a:pt x="189" y="43"/>
                    </a:cubicBezTo>
                    <a:cubicBezTo>
                      <a:pt x="188" y="44"/>
                      <a:pt x="187" y="44"/>
                      <a:pt x="186" y="44"/>
                    </a:cubicBezTo>
                    <a:cubicBezTo>
                      <a:pt x="184" y="44"/>
                      <a:pt x="182" y="43"/>
                      <a:pt x="181" y="42"/>
                    </a:cubicBezTo>
                    <a:cubicBezTo>
                      <a:pt x="180" y="41"/>
                      <a:pt x="179" y="39"/>
                      <a:pt x="179" y="36"/>
                    </a:cubicBezTo>
                    <a:cubicBezTo>
                      <a:pt x="200" y="36"/>
                      <a:pt x="200" y="36"/>
                      <a:pt x="200" y="36"/>
                    </a:cubicBezTo>
                    <a:cubicBezTo>
                      <a:pt x="200" y="29"/>
                      <a:pt x="199" y="24"/>
                      <a:pt x="196" y="21"/>
                    </a:cubicBezTo>
                    <a:close/>
                    <a:moveTo>
                      <a:pt x="179" y="31"/>
                    </a:moveTo>
                    <a:cubicBezTo>
                      <a:pt x="179" y="28"/>
                      <a:pt x="180" y="26"/>
                      <a:pt x="181" y="25"/>
                    </a:cubicBezTo>
                    <a:cubicBezTo>
                      <a:pt x="182" y="24"/>
                      <a:pt x="183" y="23"/>
                      <a:pt x="185" y="23"/>
                    </a:cubicBezTo>
                    <a:cubicBezTo>
                      <a:pt x="187" y="23"/>
                      <a:pt x="188" y="24"/>
                      <a:pt x="190" y="25"/>
                    </a:cubicBezTo>
                    <a:cubicBezTo>
                      <a:pt x="191" y="26"/>
                      <a:pt x="191" y="28"/>
                      <a:pt x="191" y="31"/>
                    </a:cubicBezTo>
                    <a:lnTo>
                      <a:pt x="179" y="31"/>
                    </a:lnTo>
                    <a:close/>
                    <a:moveTo>
                      <a:pt x="101" y="21"/>
                    </a:moveTo>
                    <a:cubicBezTo>
                      <a:pt x="99" y="18"/>
                      <a:pt x="95" y="16"/>
                      <a:pt x="90" y="16"/>
                    </a:cubicBezTo>
                    <a:cubicBezTo>
                      <a:pt x="86" y="16"/>
                      <a:pt x="83" y="18"/>
                      <a:pt x="80" y="21"/>
                    </a:cubicBezTo>
                    <a:cubicBezTo>
                      <a:pt x="77" y="24"/>
                      <a:pt x="76" y="28"/>
                      <a:pt x="76" y="34"/>
                    </a:cubicBezTo>
                    <a:cubicBezTo>
                      <a:pt x="76" y="38"/>
                      <a:pt x="77" y="42"/>
                      <a:pt x="79" y="45"/>
                    </a:cubicBezTo>
                    <a:cubicBezTo>
                      <a:pt x="82" y="49"/>
                      <a:pt x="86" y="51"/>
                      <a:pt x="91" y="51"/>
                    </a:cubicBezTo>
                    <a:cubicBezTo>
                      <a:pt x="95" y="51"/>
                      <a:pt x="97" y="50"/>
                      <a:pt x="100" y="48"/>
                    </a:cubicBezTo>
                    <a:cubicBezTo>
                      <a:pt x="102" y="47"/>
                      <a:pt x="104" y="44"/>
                      <a:pt x="105" y="41"/>
                    </a:cubicBezTo>
                    <a:cubicBezTo>
                      <a:pt x="100" y="37"/>
                      <a:pt x="100" y="37"/>
                      <a:pt x="100" y="37"/>
                    </a:cubicBezTo>
                    <a:cubicBezTo>
                      <a:pt x="96" y="40"/>
                      <a:pt x="96" y="40"/>
                      <a:pt x="96" y="40"/>
                    </a:cubicBezTo>
                    <a:cubicBezTo>
                      <a:pt x="96" y="41"/>
                      <a:pt x="95" y="42"/>
                      <a:pt x="94" y="43"/>
                    </a:cubicBezTo>
                    <a:cubicBezTo>
                      <a:pt x="94" y="44"/>
                      <a:pt x="93" y="44"/>
                      <a:pt x="91" y="44"/>
                    </a:cubicBezTo>
                    <a:cubicBezTo>
                      <a:pt x="89" y="44"/>
                      <a:pt x="88" y="43"/>
                      <a:pt x="86" y="42"/>
                    </a:cubicBezTo>
                    <a:cubicBezTo>
                      <a:pt x="85" y="41"/>
                      <a:pt x="85" y="39"/>
                      <a:pt x="84" y="36"/>
                    </a:cubicBezTo>
                    <a:cubicBezTo>
                      <a:pt x="105" y="36"/>
                      <a:pt x="105" y="36"/>
                      <a:pt x="105" y="36"/>
                    </a:cubicBezTo>
                    <a:cubicBezTo>
                      <a:pt x="105" y="29"/>
                      <a:pt x="104" y="24"/>
                      <a:pt x="101" y="21"/>
                    </a:cubicBezTo>
                    <a:close/>
                    <a:moveTo>
                      <a:pt x="85" y="31"/>
                    </a:moveTo>
                    <a:cubicBezTo>
                      <a:pt x="85" y="28"/>
                      <a:pt x="85" y="26"/>
                      <a:pt x="86" y="25"/>
                    </a:cubicBezTo>
                    <a:cubicBezTo>
                      <a:pt x="88" y="24"/>
                      <a:pt x="89" y="23"/>
                      <a:pt x="91" y="23"/>
                    </a:cubicBezTo>
                    <a:cubicBezTo>
                      <a:pt x="93" y="23"/>
                      <a:pt x="94" y="24"/>
                      <a:pt x="95" y="25"/>
                    </a:cubicBezTo>
                    <a:cubicBezTo>
                      <a:pt x="96" y="26"/>
                      <a:pt x="97" y="28"/>
                      <a:pt x="97" y="31"/>
                    </a:cubicBezTo>
                    <a:lnTo>
                      <a:pt x="85" y="31"/>
                    </a:lnTo>
                    <a:close/>
                    <a:moveTo>
                      <a:pt x="123" y="17"/>
                    </a:moveTo>
                    <a:cubicBezTo>
                      <a:pt x="122" y="18"/>
                      <a:pt x="122" y="16"/>
                      <a:pt x="121" y="18"/>
                    </a:cubicBezTo>
                    <a:cubicBezTo>
                      <a:pt x="120" y="17"/>
                      <a:pt x="120" y="17"/>
                      <a:pt x="120" y="17"/>
                    </a:cubicBezTo>
                    <a:cubicBezTo>
                      <a:pt x="115" y="13"/>
                      <a:pt x="115" y="13"/>
                      <a:pt x="115" y="13"/>
                    </a:cubicBezTo>
                    <a:cubicBezTo>
                      <a:pt x="112" y="17"/>
                      <a:pt x="112" y="17"/>
                      <a:pt x="112" y="17"/>
                    </a:cubicBezTo>
                    <a:cubicBezTo>
                      <a:pt x="107" y="45"/>
                      <a:pt x="107" y="45"/>
                      <a:pt x="107" y="45"/>
                    </a:cubicBezTo>
                    <a:cubicBezTo>
                      <a:pt x="112" y="50"/>
                      <a:pt x="112" y="50"/>
                      <a:pt x="112" y="50"/>
                    </a:cubicBezTo>
                    <a:cubicBezTo>
                      <a:pt x="120" y="50"/>
                      <a:pt x="120" y="50"/>
                      <a:pt x="120" y="50"/>
                    </a:cubicBezTo>
                    <a:cubicBezTo>
                      <a:pt x="120" y="40"/>
                      <a:pt x="120" y="40"/>
                      <a:pt x="120" y="40"/>
                    </a:cubicBezTo>
                    <a:cubicBezTo>
                      <a:pt x="120" y="34"/>
                      <a:pt x="120" y="31"/>
                      <a:pt x="121" y="29"/>
                    </a:cubicBezTo>
                    <a:cubicBezTo>
                      <a:pt x="121" y="27"/>
                      <a:pt x="122" y="26"/>
                      <a:pt x="123" y="25"/>
                    </a:cubicBezTo>
                    <a:cubicBezTo>
                      <a:pt x="124" y="24"/>
                      <a:pt x="125" y="24"/>
                      <a:pt x="126" y="24"/>
                    </a:cubicBezTo>
                    <a:cubicBezTo>
                      <a:pt x="127" y="24"/>
                      <a:pt x="128" y="25"/>
                      <a:pt x="130" y="26"/>
                    </a:cubicBezTo>
                    <a:cubicBezTo>
                      <a:pt x="132" y="18"/>
                      <a:pt x="132" y="18"/>
                      <a:pt x="132" y="18"/>
                    </a:cubicBezTo>
                    <a:cubicBezTo>
                      <a:pt x="128" y="13"/>
                      <a:pt x="128" y="13"/>
                      <a:pt x="128" y="13"/>
                    </a:cubicBezTo>
                    <a:cubicBezTo>
                      <a:pt x="126" y="16"/>
                      <a:pt x="126" y="16"/>
                      <a:pt x="126" y="16"/>
                    </a:cubicBezTo>
                    <a:cubicBezTo>
                      <a:pt x="125" y="16"/>
                      <a:pt x="124" y="17"/>
                      <a:pt x="123" y="17"/>
                    </a:cubicBezTo>
                    <a:close/>
                    <a:moveTo>
                      <a:pt x="221" y="43"/>
                    </a:moveTo>
                    <a:cubicBezTo>
                      <a:pt x="216" y="38"/>
                      <a:pt x="216" y="38"/>
                      <a:pt x="216" y="38"/>
                    </a:cubicBezTo>
                    <a:cubicBezTo>
                      <a:pt x="216" y="43"/>
                      <a:pt x="216" y="43"/>
                      <a:pt x="216" y="43"/>
                    </a:cubicBezTo>
                    <a:cubicBezTo>
                      <a:pt x="216" y="43"/>
                      <a:pt x="216" y="43"/>
                      <a:pt x="216" y="42"/>
                    </a:cubicBezTo>
                    <a:cubicBezTo>
                      <a:pt x="215" y="42"/>
                      <a:pt x="215" y="40"/>
                      <a:pt x="215" y="37"/>
                    </a:cubicBezTo>
                    <a:cubicBezTo>
                      <a:pt x="215" y="24"/>
                      <a:pt x="215" y="24"/>
                      <a:pt x="215" y="24"/>
                    </a:cubicBezTo>
                    <a:cubicBezTo>
                      <a:pt x="221" y="24"/>
                      <a:pt x="221" y="24"/>
                      <a:pt x="221" y="24"/>
                    </a:cubicBezTo>
                    <a:cubicBezTo>
                      <a:pt x="221" y="17"/>
                      <a:pt x="221" y="17"/>
                      <a:pt x="221" y="17"/>
                    </a:cubicBezTo>
                    <a:cubicBezTo>
                      <a:pt x="217" y="13"/>
                      <a:pt x="217" y="13"/>
                      <a:pt x="217" y="13"/>
                    </a:cubicBezTo>
                    <a:cubicBezTo>
                      <a:pt x="215" y="17"/>
                      <a:pt x="215" y="17"/>
                      <a:pt x="215" y="17"/>
                    </a:cubicBezTo>
                    <a:cubicBezTo>
                      <a:pt x="215" y="6"/>
                      <a:pt x="215" y="6"/>
                      <a:pt x="215" y="6"/>
                    </a:cubicBezTo>
                    <a:cubicBezTo>
                      <a:pt x="211" y="1"/>
                      <a:pt x="211" y="1"/>
                      <a:pt x="211" y="1"/>
                    </a:cubicBezTo>
                    <a:cubicBezTo>
                      <a:pt x="207" y="11"/>
                      <a:pt x="207" y="11"/>
                      <a:pt x="207" y="11"/>
                    </a:cubicBezTo>
                    <a:cubicBezTo>
                      <a:pt x="207" y="17"/>
                      <a:pt x="207" y="17"/>
                      <a:pt x="207" y="17"/>
                    </a:cubicBezTo>
                    <a:cubicBezTo>
                      <a:pt x="203" y="17"/>
                      <a:pt x="203" y="17"/>
                      <a:pt x="203" y="17"/>
                    </a:cubicBezTo>
                    <a:cubicBezTo>
                      <a:pt x="203" y="24"/>
                      <a:pt x="203" y="24"/>
                      <a:pt x="203" y="24"/>
                    </a:cubicBezTo>
                    <a:cubicBezTo>
                      <a:pt x="207" y="24"/>
                      <a:pt x="207" y="24"/>
                      <a:pt x="207" y="24"/>
                    </a:cubicBezTo>
                    <a:cubicBezTo>
                      <a:pt x="207" y="38"/>
                      <a:pt x="207" y="38"/>
                      <a:pt x="207" y="38"/>
                    </a:cubicBezTo>
                    <a:cubicBezTo>
                      <a:pt x="207" y="42"/>
                      <a:pt x="207" y="44"/>
                      <a:pt x="207" y="45"/>
                    </a:cubicBezTo>
                    <a:cubicBezTo>
                      <a:pt x="207" y="46"/>
                      <a:pt x="208" y="47"/>
                      <a:pt x="208" y="48"/>
                    </a:cubicBezTo>
                    <a:cubicBezTo>
                      <a:pt x="209" y="49"/>
                      <a:pt x="210" y="49"/>
                      <a:pt x="211" y="50"/>
                    </a:cubicBezTo>
                    <a:cubicBezTo>
                      <a:pt x="212" y="51"/>
                      <a:pt x="214" y="51"/>
                      <a:pt x="215" y="51"/>
                    </a:cubicBezTo>
                    <a:cubicBezTo>
                      <a:pt x="218" y="51"/>
                      <a:pt x="220" y="50"/>
                      <a:pt x="222" y="50"/>
                    </a:cubicBezTo>
                    <a:lnTo>
                      <a:pt x="221" y="43"/>
                    </a:lnTo>
                    <a:close/>
                  </a:path>
                </a:pathLst>
              </a:custGeom>
              <a:solidFill>
                <a:srgbClr val="0B3C6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23" name="Freeform 229"/>
              <p:cNvSpPr>
                <a:spLocks noChangeAspect="1" noEditPoints="1"/>
              </p:cNvSpPr>
              <p:nvPr/>
            </p:nvSpPr>
            <p:spPr bwMode="auto">
              <a:xfrm>
                <a:off x="4753" y="868"/>
                <a:ext cx="434" cy="92"/>
              </a:xfrm>
              <a:custGeom>
                <a:avLst/>
                <a:gdLst/>
                <a:ahLst/>
                <a:cxnLst>
                  <a:cxn ang="0">
                    <a:pos x="8" y="0"/>
                  </a:cxn>
                  <a:cxn ang="0">
                    <a:pos x="65" y="39"/>
                  </a:cxn>
                  <a:cxn ang="0">
                    <a:pos x="63" y="33"/>
                  </a:cxn>
                  <a:cxn ang="0">
                    <a:pos x="68" y="13"/>
                  </a:cxn>
                  <a:cxn ang="0">
                    <a:pos x="54" y="6"/>
                  </a:cxn>
                  <a:cxn ang="0">
                    <a:pos x="50" y="20"/>
                  </a:cxn>
                  <a:cxn ang="0">
                    <a:pos x="54" y="40"/>
                  </a:cxn>
                  <a:cxn ang="0">
                    <a:pos x="62" y="46"/>
                  </a:cxn>
                  <a:cxn ang="0">
                    <a:pos x="65" y="39"/>
                  </a:cxn>
                  <a:cxn ang="0">
                    <a:pos x="35" y="12"/>
                  </a:cxn>
                  <a:cxn ang="0">
                    <a:pos x="17" y="13"/>
                  </a:cxn>
                  <a:cxn ang="0">
                    <a:pos x="25" y="31"/>
                  </a:cxn>
                  <a:cxn ang="0">
                    <a:pos x="32" y="18"/>
                  </a:cxn>
                  <a:cxn ang="0">
                    <a:pos x="37" y="29"/>
                  </a:cxn>
                  <a:cxn ang="0">
                    <a:pos x="45" y="25"/>
                  </a:cxn>
                  <a:cxn ang="0">
                    <a:pos x="158" y="16"/>
                  </a:cxn>
                  <a:cxn ang="0">
                    <a:pos x="139" y="17"/>
                  </a:cxn>
                  <a:cxn ang="0">
                    <a:pos x="131" y="45"/>
                  </a:cxn>
                  <a:cxn ang="0">
                    <a:pos x="140" y="23"/>
                  </a:cxn>
                  <a:cxn ang="0">
                    <a:pos x="149" y="19"/>
                  </a:cxn>
                  <a:cxn ang="0">
                    <a:pos x="151" y="45"/>
                  </a:cxn>
                  <a:cxn ang="0">
                    <a:pos x="159" y="19"/>
                  </a:cxn>
                  <a:cxn ang="0">
                    <a:pos x="180" y="12"/>
                  </a:cxn>
                  <a:cxn ang="0">
                    <a:pos x="169" y="41"/>
                  </a:cxn>
                  <a:cxn ang="0">
                    <a:pos x="195" y="37"/>
                  </a:cxn>
                  <a:cxn ang="0">
                    <a:pos x="181" y="40"/>
                  </a:cxn>
                  <a:cxn ang="0">
                    <a:pos x="195" y="32"/>
                  </a:cxn>
                  <a:cxn ang="0">
                    <a:pos x="176" y="21"/>
                  </a:cxn>
                  <a:cxn ang="0">
                    <a:pos x="187" y="26"/>
                  </a:cxn>
                  <a:cxn ang="0">
                    <a:pos x="86" y="12"/>
                  </a:cxn>
                  <a:cxn ang="0">
                    <a:pos x="75" y="41"/>
                  </a:cxn>
                  <a:cxn ang="0">
                    <a:pos x="100" y="37"/>
                  </a:cxn>
                  <a:cxn ang="0">
                    <a:pos x="87" y="40"/>
                  </a:cxn>
                  <a:cxn ang="0">
                    <a:pos x="101" y="32"/>
                  </a:cxn>
                  <a:cxn ang="0">
                    <a:pos x="82" y="21"/>
                  </a:cxn>
                  <a:cxn ang="0">
                    <a:pos x="93" y="26"/>
                  </a:cxn>
                  <a:cxn ang="0">
                    <a:pos x="115" y="17"/>
                  </a:cxn>
                  <a:cxn ang="0">
                    <a:pos x="107" y="45"/>
                  </a:cxn>
                  <a:cxn ang="0">
                    <a:pos x="116" y="24"/>
                  </a:cxn>
                  <a:cxn ang="0">
                    <a:pos x="125" y="21"/>
                  </a:cxn>
                  <a:cxn ang="0">
                    <a:pos x="119" y="13"/>
                  </a:cxn>
                  <a:cxn ang="0">
                    <a:pos x="212" y="39"/>
                  </a:cxn>
                  <a:cxn ang="0">
                    <a:pos x="211" y="20"/>
                  </a:cxn>
                  <a:cxn ang="0">
                    <a:pos x="211" y="13"/>
                  </a:cxn>
                  <a:cxn ang="0">
                    <a:pos x="202" y="13"/>
                  </a:cxn>
                  <a:cxn ang="0">
                    <a:pos x="202" y="20"/>
                  </a:cxn>
                  <a:cxn ang="0">
                    <a:pos x="204" y="43"/>
                  </a:cxn>
                  <a:cxn ang="0">
                    <a:pos x="217" y="45"/>
                  </a:cxn>
                </a:cxnLst>
                <a:rect l="0" t="0" r="r" b="b"/>
                <a:pathLst>
                  <a:path w="217" h="46">
                    <a:moveTo>
                      <a:pt x="0" y="45"/>
                    </a:moveTo>
                    <a:cubicBezTo>
                      <a:pt x="8" y="45"/>
                      <a:pt x="8" y="45"/>
                      <a:pt x="8" y="45"/>
                    </a:cubicBezTo>
                    <a:cubicBezTo>
                      <a:pt x="8" y="0"/>
                      <a:pt x="8" y="0"/>
                      <a:pt x="8" y="0"/>
                    </a:cubicBezTo>
                    <a:cubicBezTo>
                      <a:pt x="0" y="0"/>
                      <a:pt x="0" y="0"/>
                      <a:pt x="0" y="0"/>
                    </a:cubicBezTo>
                    <a:lnTo>
                      <a:pt x="0" y="45"/>
                    </a:lnTo>
                    <a:close/>
                    <a:moveTo>
                      <a:pt x="65" y="39"/>
                    </a:moveTo>
                    <a:cubicBezTo>
                      <a:pt x="64" y="39"/>
                      <a:pt x="64" y="39"/>
                      <a:pt x="63" y="39"/>
                    </a:cubicBezTo>
                    <a:cubicBezTo>
                      <a:pt x="63" y="38"/>
                      <a:pt x="63" y="38"/>
                      <a:pt x="63" y="38"/>
                    </a:cubicBezTo>
                    <a:cubicBezTo>
                      <a:pt x="63" y="37"/>
                      <a:pt x="63" y="36"/>
                      <a:pt x="63" y="33"/>
                    </a:cubicBezTo>
                    <a:cubicBezTo>
                      <a:pt x="63" y="20"/>
                      <a:pt x="63" y="20"/>
                      <a:pt x="63" y="20"/>
                    </a:cubicBezTo>
                    <a:cubicBezTo>
                      <a:pt x="68" y="20"/>
                      <a:pt x="68" y="20"/>
                      <a:pt x="68" y="20"/>
                    </a:cubicBezTo>
                    <a:cubicBezTo>
                      <a:pt x="68" y="13"/>
                      <a:pt x="68" y="13"/>
                      <a:pt x="68" y="13"/>
                    </a:cubicBezTo>
                    <a:cubicBezTo>
                      <a:pt x="63" y="13"/>
                      <a:pt x="63" y="13"/>
                      <a:pt x="63" y="13"/>
                    </a:cubicBezTo>
                    <a:cubicBezTo>
                      <a:pt x="63" y="1"/>
                      <a:pt x="63" y="1"/>
                      <a:pt x="63" y="1"/>
                    </a:cubicBezTo>
                    <a:cubicBezTo>
                      <a:pt x="54" y="6"/>
                      <a:pt x="54" y="6"/>
                      <a:pt x="54" y="6"/>
                    </a:cubicBezTo>
                    <a:cubicBezTo>
                      <a:pt x="54" y="13"/>
                      <a:pt x="54" y="13"/>
                      <a:pt x="54" y="13"/>
                    </a:cubicBezTo>
                    <a:cubicBezTo>
                      <a:pt x="50" y="13"/>
                      <a:pt x="50" y="13"/>
                      <a:pt x="50" y="13"/>
                    </a:cubicBezTo>
                    <a:cubicBezTo>
                      <a:pt x="50" y="20"/>
                      <a:pt x="50" y="20"/>
                      <a:pt x="50" y="20"/>
                    </a:cubicBezTo>
                    <a:cubicBezTo>
                      <a:pt x="54" y="20"/>
                      <a:pt x="54" y="20"/>
                      <a:pt x="54" y="20"/>
                    </a:cubicBezTo>
                    <a:cubicBezTo>
                      <a:pt x="54" y="34"/>
                      <a:pt x="54" y="34"/>
                      <a:pt x="54" y="34"/>
                    </a:cubicBezTo>
                    <a:cubicBezTo>
                      <a:pt x="54" y="37"/>
                      <a:pt x="54" y="39"/>
                      <a:pt x="54" y="40"/>
                    </a:cubicBezTo>
                    <a:cubicBezTo>
                      <a:pt x="55" y="41"/>
                      <a:pt x="55" y="43"/>
                      <a:pt x="56" y="43"/>
                    </a:cubicBezTo>
                    <a:cubicBezTo>
                      <a:pt x="56" y="44"/>
                      <a:pt x="57" y="45"/>
                      <a:pt x="58" y="45"/>
                    </a:cubicBezTo>
                    <a:cubicBezTo>
                      <a:pt x="59" y="46"/>
                      <a:pt x="61" y="46"/>
                      <a:pt x="62" y="46"/>
                    </a:cubicBezTo>
                    <a:cubicBezTo>
                      <a:pt x="65" y="46"/>
                      <a:pt x="67" y="46"/>
                      <a:pt x="69" y="45"/>
                    </a:cubicBezTo>
                    <a:cubicBezTo>
                      <a:pt x="68" y="38"/>
                      <a:pt x="68" y="38"/>
                      <a:pt x="68" y="38"/>
                    </a:cubicBezTo>
                    <a:cubicBezTo>
                      <a:pt x="67" y="39"/>
                      <a:pt x="66" y="39"/>
                      <a:pt x="65" y="39"/>
                    </a:cubicBezTo>
                    <a:close/>
                    <a:moveTo>
                      <a:pt x="43" y="16"/>
                    </a:moveTo>
                    <a:cubicBezTo>
                      <a:pt x="42" y="14"/>
                      <a:pt x="41" y="14"/>
                      <a:pt x="40" y="13"/>
                    </a:cubicBezTo>
                    <a:cubicBezTo>
                      <a:pt x="38" y="12"/>
                      <a:pt x="36" y="12"/>
                      <a:pt x="35" y="12"/>
                    </a:cubicBezTo>
                    <a:cubicBezTo>
                      <a:pt x="31" y="12"/>
                      <a:pt x="27" y="14"/>
                      <a:pt x="24" y="17"/>
                    </a:cubicBezTo>
                    <a:cubicBezTo>
                      <a:pt x="24" y="13"/>
                      <a:pt x="24" y="13"/>
                      <a:pt x="24" y="13"/>
                    </a:cubicBezTo>
                    <a:cubicBezTo>
                      <a:pt x="17" y="13"/>
                      <a:pt x="17" y="13"/>
                      <a:pt x="17" y="13"/>
                    </a:cubicBezTo>
                    <a:cubicBezTo>
                      <a:pt x="17" y="45"/>
                      <a:pt x="17" y="45"/>
                      <a:pt x="17" y="45"/>
                    </a:cubicBezTo>
                    <a:cubicBezTo>
                      <a:pt x="25" y="45"/>
                      <a:pt x="25" y="45"/>
                      <a:pt x="25" y="45"/>
                    </a:cubicBezTo>
                    <a:cubicBezTo>
                      <a:pt x="25" y="31"/>
                      <a:pt x="25" y="31"/>
                      <a:pt x="25" y="31"/>
                    </a:cubicBezTo>
                    <a:cubicBezTo>
                      <a:pt x="25" y="27"/>
                      <a:pt x="25" y="24"/>
                      <a:pt x="26" y="23"/>
                    </a:cubicBezTo>
                    <a:cubicBezTo>
                      <a:pt x="26" y="22"/>
                      <a:pt x="27" y="21"/>
                      <a:pt x="28" y="20"/>
                    </a:cubicBezTo>
                    <a:cubicBezTo>
                      <a:pt x="29" y="19"/>
                      <a:pt x="30" y="18"/>
                      <a:pt x="32" y="18"/>
                    </a:cubicBezTo>
                    <a:cubicBezTo>
                      <a:pt x="33" y="18"/>
                      <a:pt x="34" y="19"/>
                      <a:pt x="35" y="19"/>
                    </a:cubicBezTo>
                    <a:cubicBezTo>
                      <a:pt x="35" y="20"/>
                      <a:pt x="36" y="21"/>
                      <a:pt x="36" y="22"/>
                    </a:cubicBezTo>
                    <a:cubicBezTo>
                      <a:pt x="37" y="23"/>
                      <a:pt x="37" y="25"/>
                      <a:pt x="37" y="29"/>
                    </a:cubicBezTo>
                    <a:cubicBezTo>
                      <a:pt x="37" y="45"/>
                      <a:pt x="37" y="45"/>
                      <a:pt x="37" y="45"/>
                    </a:cubicBezTo>
                    <a:cubicBezTo>
                      <a:pt x="45" y="45"/>
                      <a:pt x="45" y="45"/>
                      <a:pt x="45" y="45"/>
                    </a:cubicBezTo>
                    <a:cubicBezTo>
                      <a:pt x="45" y="25"/>
                      <a:pt x="45" y="25"/>
                      <a:pt x="45" y="25"/>
                    </a:cubicBezTo>
                    <a:cubicBezTo>
                      <a:pt x="45" y="22"/>
                      <a:pt x="45" y="21"/>
                      <a:pt x="45" y="19"/>
                    </a:cubicBezTo>
                    <a:cubicBezTo>
                      <a:pt x="44" y="18"/>
                      <a:pt x="44" y="17"/>
                      <a:pt x="43" y="16"/>
                    </a:cubicBezTo>
                    <a:close/>
                    <a:moveTo>
                      <a:pt x="158" y="16"/>
                    </a:moveTo>
                    <a:cubicBezTo>
                      <a:pt x="157" y="14"/>
                      <a:pt x="156" y="14"/>
                      <a:pt x="154" y="13"/>
                    </a:cubicBezTo>
                    <a:cubicBezTo>
                      <a:pt x="153" y="12"/>
                      <a:pt x="151" y="12"/>
                      <a:pt x="149" y="12"/>
                    </a:cubicBezTo>
                    <a:cubicBezTo>
                      <a:pt x="145" y="12"/>
                      <a:pt x="142" y="14"/>
                      <a:pt x="139" y="17"/>
                    </a:cubicBezTo>
                    <a:cubicBezTo>
                      <a:pt x="139" y="13"/>
                      <a:pt x="139" y="13"/>
                      <a:pt x="139" y="13"/>
                    </a:cubicBezTo>
                    <a:cubicBezTo>
                      <a:pt x="131" y="13"/>
                      <a:pt x="131" y="13"/>
                      <a:pt x="131" y="13"/>
                    </a:cubicBezTo>
                    <a:cubicBezTo>
                      <a:pt x="131" y="45"/>
                      <a:pt x="131" y="45"/>
                      <a:pt x="131" y="45"/>
                    </a:cubicBezTo>
                    <a:cubicBezTo>
                      <a:pt x="139" y="45"/>
                      <a:pt x="139" y="45"/>
                      <a:pt x="139" y="45"/>
                    </a:cubicBezTo>
                    <a:cubicBezTo>
                      <a:pt x="139" y="31"/>
                      <a:pt x="139" y="31"/>
                      <a:pt x="139" y="31"/>
                    </a:cubicBezTo>
                    <a:cubicBezTo>
                      <a:pt x="139" y="27"/>
                      <a:pt x="140" y="24"/>
                      <a:pt x="140" y="23"/>
                    </a:cubicBezTo>
                    <a:cubicBezTo>
                      <a:pt x="141" y="22"/>
                      <a:pt x="141" y="21"/>
                      <a:pt x="142" y="20"/>
                    </a:cubicBezTo>
                    <a:cubicBezTo>
                      <a:pt x="144" y="19"/>
                      <a:pt x="145" y="18"/>
                      <a:pt x="146" y="18"/>
                    </a:cubicBezTo>
                    <a:cubicBezTo>
                      <a:pt x="147" y="18"/>
                      <a:pt x="148" y="19"/>
                      <a:pt x="149" y="19"/>
                    </a:cubicBezTo>
                    <a:cubicBezTo>
                      <a:pt x="150" y="20"/>
                      <a:pt x="151" y="21"/>
                      <a:pt x="151" y="22"/>
                    </a:cubicBezTo>
                    <a:cubicBezTo>
                      <a:pt x="151" y="23"/>
                      <a:pt x="151" y="25"/>
                      <a:pt x="151" y="29"/>
                    </a:cubicBezTo>
                    <a:cubicBezTo>
                      <a:pt x="151" y="45"/>
                      <a:pt x="151" y="45"/>
                      <a:pt x="151" y="45"/>
                    </a:cubicBezTo>
                    <a:cubicBezTo>
                      <a:pt x="160" y="45"/>
                      <a:pt x="160" y="45"/>
                      <a:pt x="160" y="45"/>
                    </a:cubicBezTo>
                    <a:cubicBezTo>
                      <a:pt x="160" y="25"/>
                      <a:pt x="160" y="25"/>
                      <a:pt x="160" y="25"/>
                    </a:cubicBezTo>
                    <a:cubicBezTo>
                      <a:pt x="160" y="22"/>
                      <a:pt x="160" y="21"/>
                      <a:pt x="159" y="19"/>
                    </a:cubicBezTo>
                    <a:cubicBezTo>
                      <a:pt x="159" y="18"/>
                      <a:pt x="158" y="17"/>
                      <a:pt x="158" y="16"/>
                    </a:cubicBezTo>
                    <a:close/>
                    <a:moveTo>
                      <a:pt x="191" y="17"/>
                    </a:moveTo>
                    <a:cubicBezTo>
                      <a:pt x="189" y="13"/>
                      <a:pt x="185" y="12"/>
                      <a:pt x="180" y="12"/>
                    </a:cubicBezTo>
                    <a:cubicBezTo>
                      <a:pt x="176" y="12"/>
                      <a:pt x="173" y="13"/>
                      <a:pt x="170" y="16"/>
                    </a:cubicBezTo>
                    <a:cubicBezTo>
                      <a:pt x="167" y="20"/>
                      <a:pt x="166" y="24"/>
                      <a:pt x="166" y="29"/>
                    </a:cubicBezTo>
                    <a:cubicBezTo>
                      <a:pt x="166" y="34"/>
                      <a:pt x="167" y="38"/>
                      <a:pt x="169" y="41"/>
                    </a:cubicBezTo>
                    <a:cubicBezTo>
                      <a:pt x="172" y="44"/>
                      <a:pt x="176" y="46"/>
                      <a:pt x="181" y="46"/>
                    </a:cubicBezTo>
                    <a:cubicBezTo>
                      <a:pt x="184" y="46"/>
                      <a:pt x="187" y="45"/>
                      <a:pt x="190" y="44"/>
                    </a:cubicBezTo>
                    <a:cubicBezTo>
                      <a:pt x="192" y="42"/>
                      <a:pt x="194" y="40"/>
                      <a:pt x="195" y="37"/>
                    </a:cubicBezTo>
                    <a:cubicBezTo>
                      <a:pt x="186" y="35"/>
                      <a:pt x="186" y="35"/>
                      <a:pt x="186" y="35"/>
                    </a:cubicBezTo>
                    <a:cubicBezTo>
                      <a:pt x="186" y="37"/>
                      <a:pt x="185" y="38"/>
                      <a:pt x="184" y="39"/>
                    </a:cubicBezTo>
                    <a:cubicBezTo>
                      <a:pt x="183" y="39"/>
                      <a:pt x="182" y="40"/>
                      <a:pt x="181" y="40"/>
                    </a:cubicBezTo>
                    <a:cubicBezTo>
                      <a:pt x="179" y="40"/>
                      <a:pt x="178" y="39"/>
                      <a:pt x="176" y="38"/>
                    </a:cubicBezTo>
                    <a:cubicBezTo>
                      <a:pt x="175" y="36"/>
                      <a:pt x="174" y="34"/>
                      <a:pt x="174" y="32"/>
                    </a:cubicBezTo>
                    <a:cubicBezTo>
                      <a:pt x="195" y="32"/>
                      <a:pt x="195" y="32"/>
                      <a:pt x="195" y="32"/>
                    </a:cubicBezTo>
                    <a:cubicBezTo>
                      <a:pt x="195" y="25"/>
                      <a:pt x="194" y="20"/>
                      <a:pt x="191" y="17"/>
                    </a:cubicBezTo>
                    <a:close/>
                    <a:moveTo>
                      <a:pt x="174" y="26"/>
                    </a:moveTo>
                    <a:cubicBezTo>
                      <a:pt x="174" y="24"/>
                      <a:pt x="175" y="22"/>
                      <a:pt x="176" y="21"/>
                    </a:cubicBezTo>
                    <a:cubicBezTo>
                      <a:pt x="177" y="19"/>
                      <a:pt x="179" y="18"/>
                      <a:pt x="181" y="18"/>
                    </a:cubicBezTo>
                    <a:cubicBezTo>
                      <a:pt x="182" y="18"/>
                      <a:pt x="184" y="19"/>
                      <a:pt x="185" y="20"/>
                    </a:cubicBezTo>
                    <a:cubicBezTo>
                      <a:pt x="186" y="22"/>
                      <a:pt x="187" y="24"/>
                      <a:pt x="187" y="26"/>
                    </a:cubicBezTo>
                    <a:lnTo>
                      <a:pt x="174" y="26"/>
                    </a:lnTo>
                    <a:close/>
                    <a:moveTo>
                      <a:pt x="97" y="17"/>
                    </a:moveTo>
                    <a:cubicBezTo>
                      <a:pt x="94" y="13"/>
                      <a:pt x="91" y="12"/>
                      <a:pt x="86" y="12"/>
                    </a:cubicBezTo>
                    <a:cubicBezTo>
                      <a:pt x="82" y="12"/>
                      <a:pt x="78" y="13"/>
                      <a:pt x="76" y="16"/>
                    </a:cubicBezTo>
                    <a:cubicBezTo>
                      <a:pt x="73" y="20"/>
                      <a:pt x="71" y="24"/>
                      <a:pt x="71" y="29"/>
                    </a:cubicBezTo>
                    <a:cubicBezTo>
                      <a:pt x="71" y="34"/>
                      <a:pt x="72" y="38"/>
                      <a:pt x="75" y="41"/>
                    </a:cubicBezTo>
                    <a:cubicBezTo>
                      <a:pt x="77" y="44"/>
                      <a:pt x="81" y="46"/>
                      <a:pt x="87" y="46"/>
                    </a:cubicBezTo>
                    <a:cubicBezTo>
                      <a:pt x="90" y="46"/>
                      <a:pt x="93" y="45"/>
                      <a:pt x="95" y="44"/>
                    </a:cubicBezTo>
                    <a:cubicBezTo>
                      <a:pt x="97" y="42"/>
                      <a:pt x="99" y="40"/>
                      <a:pt x="100" y="37"/>
                    </a:cubicBezTo>
                    <a:cubicBezTo>
                      <a:pt x="92" y="35"/>
                      <a:pt x="92" y="35"/>
                      <a:pt x="92" y="35"/>
                    </a:cubicBezTo>
                    <a:cubicBezTo>
                      <a:pt x="91" y="37"/>
                      <a:pt x="91" y="38"/>
                      <a:pt x="90" y="39"/>
                    </a:cubicBezTo>
                    <a:cubicBezTo>
                      <a:pt x="89" y="39"/>
                      <a:pt x="88" y="40"/>
                      <a:pt x="87" y="40"/>
                    </a:cubicBezTo>
                    <a:cubicBezTo>
                      <a:pt x="85" y="40"/>
                      <a:pt x="83" y="39"/>
                      <a:pt x="82" y="38"/>
                    </a:cubicBezTo>
                    <a:cubicBezTo>
                      <a:pt x="81" y="36"/>
                      <a:pt x="80" y="34"/>
                      <a:pt x="80" y="32"/>
                    </a:cubicBezTo>
                    <a:cubicBezTo>
                      <a:pt x="101" y="32"/>
                      <a:pt x="101" y="32"/>
                      <a:pt x="101" y="32"/>
                    </a:cubicBezTo>
                    <a:cubicBezTo>
                      <a:pt x="101" y="25"/>
                      <a:pt x="100" y="20"/>
                      <a:pt x="97" y="17"/>
                    </a:cubicBezTo>
                    <a:close/>
                    <a:moveTo>
                      <a:pt x="80" y="26"/>
                    </a:moveTo>
                    <a:cubicBezTo>
                      <a:pt x="80" y="24"/>
                      <a:pt x="81" y="22"/>
                      <a:pt x="82" y="21"/>
                    </a:cubicBezTo>
                    <a:cubicBezTo>
                      <a:pt x="83" y="19"/>
                      <a:pt x="85" y="18"/>
                      <a:pt x="86" y="18"/>
                    </a:cubicBezTo>
                    <a:cubicBezTo>
                      <a:pt x="88" y="18"/>
                      <a:pt x="89" y="19"/>
                      <a:pt x="91" y="20"/>
                    </a:cubicBezTo>
                    <a:cubicBezTo>
                      <a:pt x="92" y="22"/>
                      <a:pt x="92" y="24"/>
                      <a:pt x="93" y="26"/>
                    </a:cubicBezTo>
                    <a:lnTo>
                      <a:pt x="80" y="26"/>
                    </a:lnTo>
                    <a:close/>
                    <a:moveTo>
                      <a:pt x="119" y="13"/>
                    </a:moveTo>
                    <a:cubicBezTo>
                      <a:pt x="118" y="14"/>
                      <a:pt x="116" y="15"/>
                      <a:pt x="115" y="17"/>
                    </a:cubicBezTo>
                    <a:cubicBezTo>
                      <a:pt x="115" y="13"/>
                      <a:pt x="115" y="13"/>
                      <a:pt x="115" y="13"/>
                    </a:cubicBezTo>
                    <a:cubicBezTo>
                      <a:pt x="107" y="13"/>
                      <a:pt x="107" y="13"/>
                      <a:pt x="107" y="13"/>
                    </a:cubicBezTo>
                    <a:cubicBezTo>
                      <a:pt x="107" y="45"/>
                      <a:pt x="107" y="45"/>
                      <a:pt x="107" y="45"/>
                    </a:cubicBezTo>
                    <a:cubicBezTo>
                      <a:pt x="116" y="45"/>
                      <a:pt x="116" y="45"/>
                      <a:pt x="116" y="45"/>
                    </a:cubicBezTo>
                    <a:cubicBezTo>
                      <a:pt x="116" y="35"/>
                      <a:pt x="116" y="35"/>
                      <a:pt x="116" y="35"/>
                    </a:cubicBezTo>
                    <a:cubicBezTo>
                      <a:pt x="116" y="30"/>
                      <a:pt x="116" y="26"/>
                      <a:pt x="116" y="24"/>
                    </a:cubicBezTo>
                    <a:cubicBezTo>
                      <a:pt x="117" y="23"/>
                      <a:pt x="117" y="21"/>
                      <a:pt x="118" y="21"/>
                    </a:cubicBezTo>
                    <a:cubicBezTo>
                      <a:pt x="119" y="20"/>
                      <a:pt x="120" y="20"/>
                      <a:pt x="121" y="20"/>
                    </a:cubicBezTo>
                    <a:cubicBezTo>
                      <a:pt x="122" y="20"/>
                      <a:pt x="124" y="20"/>
                      <a:pt x="125" y="21"/>
                    </a:cubicBezTo>
                    <a:cubicBezTo>
                      <a:pt x="128" y="13"/>
                      <a:pt x="128" y="13"/>
                      <a:pt x="128" y="13"/>
                    </a:cubicBezTo>
                    <a:cubicBezTo>
                      <a:pt x="126" y="12"/>
                      <a:pt x="124" y="12"/>
                      <a:pt x="122" y="12"/>
                    </a:cubicBezTo>
                    <a:cubicBezTo>
                      <a:pt x="121" y="12"/>
                      <a:pt x="120" y="12"/>
                      <a:pt x="119" y="13"/>
                    </a:cubicBezTo>
                    <a:close/>
                    <a:moveTo>
                      <a:pt x="216" y="38"/>
                    </a:moveTo>
                    <a:cubicBezTo>
                      <a:pt x="215" y="39"/>
                      <a:pt x="214" y="39"/>
                      <a:pt x="213" y="39"/>
                    </a:cubicBezTo>
                    <a:cubicBezTo>
                      <a:pt x="213" y="39"/>
                      <a:pt x="212" y="39"/>
                      <a:pt x="212" y="39"/>
                    </a:cubicBezTo>
                    <a:cubicBezTo>
                      <a:pt x="211" y="38"/>
                      <a:pt x="211" y="38"/>
                      <a:pt x="211" y="38"/>
                    </a:cubicBezTo>
                    <a:cubicBezTo>
                      <a:pt x="211" y="37"/>
                      <a:pt x="211" y="36"/>
                      <a:pt x="211" y="33"/>
                    </a:cubicBezTo>
                    <a:cubicBezTo>
                      <a:pt x="211" y="20"/>
                      <a:pt x="211" y="20"/>
                      <a:pt x="211" y="20"/>
                    </a:cubicBezTo>
                    <a:cubicBezTo>
                      <a:pt x="217" y="20"/>
                      <a:pt x="217" y="20"/>
                      <a:pt x="217" y="20"/>
                    </a:cubicBezTo>
                    <a:cubicBezTo>
                      <a:pt x="217" y="13"/>
                      <a:pt x="217" y="13"/>
                      <a:pt x="217" y="13"/>
                    </a:cubicBezTo>
                    <a:cubicBezTo>
                      <a:pt x="211" y="13"/>
                      <a:pt x="211" y="13"/>
                      <a:pt x="211" y="13"/>
                    </a:cubicBezTo>
                    <a:cubicBezTo>
                      <a:pt x="211" y="1"/>
                      <a:pt x="211" y="1"/>
                      <a:pt x="211" y="1"/>
                    </a:cubicBezTo>
                    <a:cubicBezTo>
                      <a:pt x="202" y="6"/>
                      <a:pt x="202" y="6"/>
                      <a:pt x="202" y="6"/>
                    </a:cubicBezTo>
                    <a:cubicBezTo>
                      <a:pt x="202" y="13"/>
                      <a:pt x="202" y="13"/>
                      <a:pt x="202" y="13"/>
                    </a:cubicBezTo>
                    <a:cubicBezTo>
                      <a:pt x="199" y="13"/>
                      <a:pt x="199" y="13"/>
                      <a:pt x="199" y="13"/>
                    </a:cubicBezTo>
                    <a:cubicBezTo>
                      <a:pt x="199" y="20"/>
                      <a:pt x="199" y="20"/>
                      <a:pt x="199" y="20"/>
                    </a:cubicBezTo>
                    <a:cubicBezTo>
                      <a:pt x="202" y="20"/>
                      <a:pt x="202" y="20"/>
                      <a:pt x="202" y="20"/>
                    </a:cubicBezTo>
                    <a:cubicBezTo>
                      <a:pt x="202" y="34"/>
                      <a:pt x="202" y="34"/>
                      <a:pt x="202" y="34"/>
                    </a:cubicBezTo>
                    <a:cubicBezTo>
                      <a:pt x="202" y="37"/>
                      <a:pt x="203" y="39"/>
                      <a:pt x="203" y="40"/>
                    </a:cubicBezTo>
                    <a:cubicBezTo>
                      <a:pt x="203" y="41"/>
                      <a:pt x="203" y="43"/>
                      <a:pt x="204" y="43"/>
                    </a:cubicBezTo>
                    <a:cubicBezTo>
                      <a:pt x="204" y="44"/>
                      <a:pt x="205" y="45"/>
                      <a:pt x="207" y="45"/>
                    </a:cubicBezTo>
                    <a:cubicBezTo>
                      <a:pt x="208" y="46"/>
                      <a:pt x="209" y="46"/>
                      <a:pt x="211" y="46"/>
                    </a:cubicBezTo>
                    <a:cubicBezTo>
                      <a:pt x="213" y="46"/>
                      <a:pt x="215" y="46"/>
                      <a:pt x="217" y="45"/>
                    </a:cubicBezTo>
                    <a:lnTo>
                      <a:pt x="216" y="38"/>
                    </a:lnTo>
                    <a:close/>
                  </a:path>
                </a:pathLst>
              </a:custGeom>
              <a:solidFill>
                <a:srgbClr val="FFFFFF"/>
              </a:solidFill>
              <a:ln w="9525">
                <a:noFill/>
                <a:round/>
              </a:ln>
            </p:spPr>
            <p:txBody>
              <a:bodyPr/>
              <a:lstStyle/>
              <a:p>
                <a:endParaRPr lang="zh-CN" altLang="en-US" sz="1400" dirty="0">
                  <a:latin typeface="微软雅黑" panose="020B0503020204020204" pitchFamily="34" charset="-122"/>
                  <a:ea typeface="微软雅黑" panose="020B0503020204020204" pitchFamily="34" charset="-122"/>
                </a:endParaRPr>
              </a:p>
            </p:txBody>
          </p:sp>
        </p:grpSp>
        <p:sp>
          <p:nvSpPr>
            <p:cNvPr id="239" name="Text Box 308"/>
            <p:cNvSpPr txBox="1">
              <a:spLocks noChangeArrowheads="1"/>
            </p:cNvSpPr>
            <p:nvPr/>
          </p:nvSpPr>
          <p:spPr bwMode="auto">
            <a:xfrm rot="2062277">
              <a:off x="2384164" y="2133497"/>
              <a:ext cx="500597" cy="223236"/>
            </a:xfrm>
            <a:prstGeom prst="rect">
              <a:avLst/>
            </a:prstGeom>
            <a:noFill/>
            <a:ln w="9525" algn="ctr">
              <a:noFill/>
              <a:miter lim="800000"/>
            </a:ln>
            <a:effectLst/>
          </p:spPr>
          <p:txBody>
            <a:bodyPr wrap="none" lIns="83298" tIns="41647" rIns="83298" bIns="41647">
              <a:spAutoFit/>
            </a:bodyPr>
            <a:lstStyle/>
            <a:p>
              <a:pPr algn="r" defTabSz="801370" eaLnBrk="0" hangingPunct="0"/>
              <a:r>
                <a:rPr lang="zh-CN" altLang="en-US" sz="600" b="1" dirty="0" smtClean="0">
                  <a:latin typeface="微软雅黑" panose="020B0503020204020204" pitchFamily="34" charset="-122"/>
                  <a:ea typeface="微软雅黑" panose="020B0503020204020204" pitchFamily="34" charset="-122"/>
                  <a:cs typeface="Arial" panose="020B0604020202020204" pitchFamily="34" charset="0"/>
                </a:rPr>
                <a:t>研发区</a:t>
              </a:r>
              <a:endParaRPr lang="zh-CN" altLang="en-US" sz="600" b="1" dirty="0">
                <a:solidFill>
                  <a:schemeClr val="tx1"/>
                </a:solidFill>
                <a:latin typeface="微软雅黑" panose="020B0503020204020204" pitchFamily="34" charset="-122"/>
                <a:ea typeface="微软雅黑" panose="020B0503020204020204" pitchFamily="34" charset="-122"/>
                <a:cs typeface="Arial" panose="020B0604020202020204" pitchFamily="34" charset="0"/>
              </a:endParaRPr>
            </a:p>
          </p:txBody>
        </p:sp>
        <p:pic>
          <p:nvPicPr>
            <p:cNvPr id="251" name="Picture 7" descr="E:\1华赛设计夹\2010-8\朱冬晴\华赛新图标\华赛新图标 png\07 安全图标(二)\SSL VPN.png"/>
            <p:cNvPicPr>
              <a:picLocks noChangeAspect="1" noChangeArrowheads="1"/>
            </p:cNvPicPr>
            <p:nvPr/>
          </p:nvPicPr>
          <p:blipFill>
            <a:blip r:embed="rId11" cstate="email"/>
            <a:srcRect/>
            <a:stretch>
              <a:fillRect/>
            </a:stretch>
          </p:blipFill>
          <p:spPr bwMode="auto">
            <a:xfrm>
              <a:off x="4919719" y="2358338"/>
              <a:ext cx="196148" cy="199147"/>
            </a:xfrm>
            <a:prstGeom prst="rect">
              <a:avLst/>
            </a:prstGeom>
            <a:noFill/>
            <a:ln w="9525">
              <a:noFill/>
              <a:miter lim="800000"/>
              <a:headEnd/>
              <a:tailEnd/>
            </a:ln>
          </p:spPr>
        </p:pic>
        <p:grpSp>
          <p:nvGrpSpPr>
            <p:cNvPr id="14" name="Group 5"/>
            <p:cNvGrpSpPr/>
            <p:nvPr/>
          </p:nvGrpSpPr>
          <p:grpSpPr bwMode="auto">
            <a:xfrm>
              <a:off x="4690338" y="1160982"/>
              <a:ext cx="841468" cy="355850"/>
              <a:chOff x="755" y="732"/>
              <a:chExt cx="1898" cy="1412"/>
            </a:xfrm>
          </p:grpSpPr>
          <p:sp>
            <p:nvSpPr>
              <p:cNvPr id="255" name="Freeform 6"/>
              <p:cNvSpPr/>
              <p:nvPr/>
            </p:nvSpPr>
            <p:spPr bwMode="auto">
              <a:xfrm>
                <a:off x="755" y="774"/>
                <a:ext cx="1898" cy="1370"/>
              </a:xfrm>
              <a:custGeom>
                <a:avLst/>
                <a:gdLst/>
                <a:ahLst/>
                <a:cxnLst>
                  <a:cxn ang="0">
                    <a:pos x="1073" y="406"/>
                  </a:cxn>
                  <a:cxn ang="0">
                    <a:pos x="1056" y="375"/>
                  </a:cxn>
                  <a:cxn ang="0">
                    <a:pos x="1029" y="349"/>
                  </a:cxn>
                  <a:cxn ang="0">
                    <a:pos x="1033" y="332"/>
                  </a:cxn>
                  <a:cxn ang="0">
                    <a:pos x="1035" y="315"/>
                  </a:cxn>
                  <a:cxn ang="0">
                    <a:pos x="1027" y="271"/>
                  </a:cxn>
                  <a:cxn ang="0">
                    <a:pos x="965" y="195"/>
                  </a:cxn>
                  <a:cxn ang="0">
                    <a:pos x="856" y="152"/>
                  </a:cxn>
                  <a:cxn ang="0">
                    <a:pos x="783" y="83"/>
                  </a:cxn>
                  <a:cxn ang="0">
                    <a:pos x="682" y="17"/>
                  </a:cxn>
                  <a:cxn ang="0">
                    <a:pos x="536" y="1"/>
                  </a:cxn>
                  <a:cxn ang="0">
                    <a:pos x="429" y="24"/>
                  </a:cxn>
                  <a:cxn ang="0">
                    <a:pos x="345" y="74"/>
                  </a:cxn>
                  <a:cxn ang="0">
                    <a:pos x="300" y="118"/>
                  </a:cxn>
                  <a:cxn ang="0">
                    <a:pos x="279" y="117"/>
                  </a:cxn>
                  <a:cxn ang="0">
                    <a:pos x="256" y="118"/>
                  </a:cxn>
                  <a:cxn ang="0">
                    <a:pos x="147" y="141"/>
                  </a:cxn>
                  <a:cxn ang="0">
                    <a:pos x="36" y="214"/>
                  </a:cxn>
                  <a:cxn ang="0">
                    <a:pos x="0" y="316"/>
                  </a:cxn>
                  <a:cxn ang="0">
                    <a:pos x="19" y="372"/>
                  </a:cxn>
                  <a:cxn ang="0">
                    <a:pos x="64" y="419"/>
                  </a:cxn>
                  <a:cxn ang="0">
                    <a:pos x="91" y="454"/>
                  </a:cxn>
                  <a:cxn ang="0">
                    <a:pos x="60" y="491"/>
                  </a:cxn>
                  <a:cxn ang="0">
                    <a:pos x="46" y="533"/>
                  </a:cxn>
                  <a:cxn ang="0">
                    <a:pos x="67" y="598"/>
                  </a:cxn>
                  <a:cxn ang="0">
                    <a:pos x="144" y="651"/>
                  </a:cxn>
                  <a:cxn ang="0">
                    <a:pos x="258" y="666"/>
                  </a:cxn>
                  <a:cxn ang="0">
                    <a:pos x="262" y="665"/>
                  </a:cxn>
                  <a:cxn ang="0">
                    <a:pos x="267" y="665"/>
                  </a:cxn>
                  <a:cxn ang="0">
                    <a:pos x="269" y="666"/>
                  </a:cxn>
                  <a:cxn ang="0">
                    <a:pos x="269" y="670"/>
                  </a:cxn>
                  <a:cxn ang="0">
                    <a:pos x="269" y="674"/>
                  </a:cxn>
                  <a:cxn ang="0">
                    <a:pos x="289" y="725"/>
                  </a:cxn>
                  <a:cxn ang="0">
                    <a:pos x="362" y="776"/>
                  </a:cxn>
                  <a:cxn ang="0">
                    <a:pos x="472" y="790"/>
                  </a:cxn>
                  <a:cxn ang="0">
                    <a:pos x="549" y="772"/>
                  </a:cxn>
                  <a:cxn ang="0">
                    <a:pos x="609" y="737"/>
                  </a:cxn>
                  <a:cxn ang="0">
                    <a:pos x="649" y="711"/>
                  </a:cxn>
                  <a:cxn ang="0">
                    <a:pos x="691" y="721"/>
                  </a:cxn>
                  <a:cxn ang="0">
                    <a:pos x="735" y="723"/>
                  </a:cxn>
                  <a:cxn ang="0">
                    <a:pos x="825" y="706"/>
                  </a:cxn>
                  <a:cxn ang="0">
                    <a:pos x="906" y="653"/>
                  </a:cxn>
                  <a:cxn ang="0">
                    <a:pos x="933" y="578"/>
                  </a:cxn>
                  <a:cxn ang="0">
                    <a:pos x="933" y="573"/>
                  </a:cxn>
                  <a:cxn ang="0">
                    <a:pos x="932" y="570"/>
                  </a:cxn>
                  <a:cxn ang="0">
                    <a:pos x="963" y="558"/>
                  </a:cxn>
                  <a:cxn ang="0">
                    <a:pos x="1040" y="515"/>
                  </a:cxn>
                  <a:cxn ang="0">
                    <a:pos x="1077" y="452"/>
                  </a:cxn>
                </a:cxnLst>
                <a:rect l="0" t="0" r="r" b="b"/>
                <a:pathLst>
                  <a:path w="1080" h="791">
                    <a:moveTo>
                      <a:pt x="1079" y="428"/>
                    </a:moveTo>
                    <a:lnTo>
                      <a:pt x="1076" y="417"/>
                    </a:lnTo>
                    <a:lnTo>
                      <a:pt x="1073" y="406"/>
                    </a:lnTo>
                    <a:lnTo>
                      <a:pt x="1069" y="395"/>
                    </a:lnTo>
                    <a:lnTo>
                      <a:pt x="1063" y="385"/>
                    </a:lnTo>
                    <a:lnTo>
                      <a:pt x="1056" y="375"/>
                    </a:lnTo>
                    <a:lnTo>
                      <a:pt x="1048" y="366"/>
                    </a:lnTo>
                    <a:lnTo>
                      <a:pt x="1038" y="358"/>
                    </a:lnTo>
                    <a:lnTo>
                      <a:pt x="1029" y="349"/>
                    </a:lnTo>
                    <a:lnTo>
                      <a:pt x="1030" y="344"/>
                    </a:lnTo>
                    <a:lnTo>
                      <a:pt x="1032" y="339"/>
                    </a:lnTo>
                    <a:lnTo>
                      <a:pt x="1033" y="332"/>
                    </a:lnTo>
                    <a:lnTo>
                      <a:pt x="1034" y="327"/>
                    </a:lnTo>
                    <a:lnTo>
                      <a:pt x="1034" y="320"/>
                    </a:lnTo>
                    <a:lnTo>
                      <a:pt x="1035" y="315"/>
                    </a:lnTo>
                    <a:lnTo>
                      <a:pt x="1035" y="308"/>
                    </a:lnTo>
                    <a:lnTo>
                      <a:pt x="1034" y="302"/>
                    </a:lnTo>
                    <a:lnTo>
                      <a:pt x="1027" y="271"/>
                    </a:lnTo>
                    <a:lnTo>
                      <a:pt x="1013" y="243"/>
                    </a:lnTo>
                    <a:lnTo>
                      <a:pt x="993" y="217"/>
                    </a:lnTo>
                    <a:lnTo>
                      <a:pt x="965" y="195"/>
                    </a:lnTo>
                    <a:lnTo>
                      <a:pt x="934" y="176"/>
                    </a:lnTo>
                    <a:lnTo>
                      <a:pt x="896" y="161"/>
                    </a:lnTo>
                    <a:lnTo>
                      <a:pt x="856" y="152"/>
                    </a:lnTo>
                    <a:lnTo>
                      <a:pt x="812" y="146"/>
                    </a:lnTo>
                    <a:lnTo>
                      <a:pt x="801" y="113"/>
                    </a:lnTo>
                    <a:lnTo>
                      <a:pt x="783" y="83"/>
                    </a:lnTo>
                    <a:lnTo>
                      <a:pt x="756" y="56"/>
                    </a:lnTo>
                    <a:lnTo>
                      <a:pt x="721" y="34"/>
                    </a:lnTo>
                    <a:lnTo>
                      <a:pt x="682" y="17"/>
                    </a:lnTo>
                    <a:lnTo>
                      <a:pt x="636" y="5"/>
                    </a:lnTo>
                    <a:lnTo>
                      <a:pt x="588" y="0"/>
                    </a:lnTo>
                    <a:lnTo>
                      <a:pt x="536" y="1"/>
                    </a:lnTo>
                    <a:lnTo>
                      <a:pt x="498" y="5"/>
                    </a:lnTo>
                    <a:lnTo>
                      <a:pt x="462" y="14"/>
                    </a:lnTo>
                    <a:lnTo>
                      <a:pt x="429" y="24"/>
                    </a:lnTo>
                    <a:lnTo>
                      <a:pt x="397" y="39"/>
                    </a:lnTo>
                    <a:lnTo>
                      <a:pt x="370" y="56"/>
                    </a:lnTo>
                    <a:lnTo>
                      <a:pt x="345" y="74"/>
                    </a:lnTo>
                    <a:lnTo>
                      <a:pt x="324" y="96"/>
                    </a:lnTo>
                    <a:lnTo>
                      <a:pt x="308" y="118"/>
                    </a:lnTo>
                    <a:lnTo>
                      <a:pt x="300" y="118"/>
                    </a:lnTo>
                    <a:lnTo>
                      <a:pt x="294" y="118"/>
                    </a:lnTo>
                    <a:lnTo>
                      <a:pt x="286" y="117"/>
                    </a:lnTo>
                    <a:lnTo>
                      <a:pt x="279" y="117"/>
                    </a:lnTo>
                    <a:lnTo>
                      <a:pt x="271" y="117"/>
                    </a:lnTo>
                    <a:lnTo>
                      <a:pt x="264" y="118"/>
                    </a:lnTo>
                    <a:lnTo>
                      <a:pt x="256" y="118"/>
                    </a:lnTo>
                    <a:lnTo>
                      <a:pt x="248" y="118"/>
                    </a:lnTo>
                    <a:lnTo>
                      <a:pt x="196" y="127"/>
                    </a:lnTo>
                    <a:lnTo>
                      <a:pt x="147" y="141"/>
                    </a:lnTo>
                    <a:lnTo>
                      <a:pt x="104" y="160"/>
                    </a:lnTo>
                    <a:lnTo>
                      <a:pt x="67" y="185"/>
                    </a:lnTo>
                    <a:lnTo>
                      <a:pt x="36" y="214"/>
                    </a:lnTo>
                    <a:lnTo>
                      <a:pt x="15" y="245"/>
                    </a:lnTo>
                    <a:lnTo>
                      <a:pt x="3" y="280"/>
                    </a:lnTo>
                    <a:lnTo>
                      <a:pt x="0" y="316"/>
                    </a:lnTo>
                    <a:lnTo>
                      <a:pt x="3" y="335"/>
                    </a:lnTo>
                    <a:lnTo>
                      <a:pt x="9" y="355"/>
                    </a:lnTo>
                    <a:lnTo>
                      <a:pt x="19" y="372"/>
                    </a:lnTo>
                    <a:lnTo>
                      <a:pt x="31" y="390"/>
                    </a:lnTo>
                    <a:lnTo>
                      <a:pt x="46" y="405"/>
                    </a:lnTo>
                    <a:lnTo>
                      <a:pt x="64" y="419"/>
                    </a:lnTo>
                    <a:lnTo>
                      <a:pt x="83" y="432"/>
                    </a:lnTo>
                    <a:lnTo>
                      <a:pt x="105" y="443"/>
                    </a:lnTo>
                    <a:lnTo>
                      <a:pt x="91" y="454"/>
                    </a:lnTo>
                    <a:lnTo>
                      <a:pt x="79" y="466"/>
                    </a:lnTo>
                    <a:lnTo>
                      <a:pt x="69" y="478"/>
                    </a:lnTo>
                    <a:lnTo>
                      <a:pt x="60" y="491"/>
                    </a:lnTo>
                    <a:lnTo>
                      <a:pt x="54" y="505"/>
                    </a:lnTo>
                    <a:lnTo>
                      <a:pt x="49" y="518"/>
                    </a:lnTo>
                    <a:lnTo>
                      <a:pt x="46" y="533"/>
                    </a:lnTo>
                    <a:lnTo>
                      <a:pt x="47" y="547"/>
                    </a:lnTo>
                    <a:lnTo>
                      <a:pt x="53" y="574"/>
                    </a:lnTo>
                    <a:lnTo>
                      <a:pt x="67" y="598"/>
                    </a:lnTo>
                    <a:lnTo>
                      <a:pt x="88" y="620"/>
                    </a:lnTo>
                    <a:lnTo>
                      <a:pt x="114" y="637"/>
                    </a:lnTo>
                    <a:lnTo>
                      <a:pt x="144" y="651"/>
                    </a:lnTo>
                    <a:lnTo>
                      <a:pt x="179" y="661"/>
                    </a:lnTo>
                    <a:lnTo>
                      <a:pt x="217" y="666"/>
                    </a:lnTo>
                    <a:lnTo>
                      <a:pt x="258" y="666"/>
                    </a:lnTo>
                    <a:lnTo>
                      <a:pt x="259" y="666"/>
                    </a:lnTo>
                    <a:lnTo>
                      <a:pt x="260" y="666"/>
                    </a:lnTo>
                    <a:lnTo>
                      <a:pt x="262" y="665"/>
                    </a:lnTo>
                    <a:lnTo>
                      <a:pt x="264" y="665"/>
                    </a:lnTo>
                    <a:lnTo>
                      <a:pt x="265" y="665"/>
                    </a:lnTo>
                    <a:lnTo>
                      <a:pt x="267" y="665"/>
                    </a:lnTo>
                    <a:lnTo>
                      <a:pt x="268" y="665"/>
                    </a:lnTo>
                    <a:lnTo>
                      <a:pt x="269" y="665"/>
                    </a:lnTo>
                    <a:lnTo>
                      <a:pt x="269" y="666"/>
                    </a:lnTo>
                    <a:lnTo>
                      <a:pt x="269" y="667"/>
                    </a:lnTo>
                    <a:lnTo>
                      <a:pt x="269" y="669"/>
                    </a:lnTo>
                    <a:lnTo>
                      <a:pt x="269" y="670"/>
                    </a:lnTo>
                    <a:lnTo>
                      <a:pt x="269" y="672"/>
                    </a:lnTo>
                    <a:lnTo>
                      <a:pt x="269" y="673"/>
                    </a:lnTo>
                    <a:lnTo>
                      <a:pt x="269" y="674"/>
                    </a:lnTo>
                    <a:lnTo>
                      <a:pt x="269" y="676"/>
                    </a:lnTo>
                    <a:lnTo>
                      <a:pt x="275" y="701"/>
                    </a:lnTo>
                    <a:lnTo>
                      <a:pt x="289" y="725"/>
                    </a:lnTo>
                    <a:lnTo>
                      <a:pt x="308" y="745"/>
                    </a:lnTo>
                    <a:lnTo>
                      <a:pt x="333" y="762"/>
                    </a:lnTo>
                    <a:lnTo>
                      <a:pt x="362" y="776"/>
                    </a:lnTo>
                    <a:lnTo>
                      <a:pt x="396" y="785"/>
                    </a:lnTo>
                    <a:lnTo>
                      <a:pt x="433" y="790"/>
                    </a:lnTo>
                    <a:lnTo>
                      <a:pt x="472" y="790"/>
                    </a:lnTo>
                    <a:lnTo>
                      <a:pt x="499" y="786"/>
                    </a:lnTo>
                    <a:lnTo>
                      <a:pt x="524" y="780"/>
                    </a:lnTo>
                    <a:lnTo>
                      <a:pt x="549" y="772"/>
                    </a:lnTo>
                    <a:lnTo>
                      <a:pt x="571" y="762"/>
                    </a:lnTo>
                    <a:lnTo>
                      <a:pt x="592" y="750"/>
                    </a:lnTo>
                    <a:lnTo>
                      <a:pt x="609" y="737"/>
                    </a:lnTo>
                    <a:lnTo>
                      <a:pt x="624" y="722"/>
                    </a:lnTo>
                    <a:lnTo>
                      <a:pt x="636" y="707"/>
                    </a:lnTo>
                    <a:lnTo>
                      <a:pt x="649" y="711"/>
                    </a:lnTo>
                    <a:lnTo>
                      <a:pt x="662" y="715"/>
                    </a:lnTo>
                    <a:lnTo>
                      <a:pt x="676" y="718"/>
                    </a:lnTo>
                    <a:lnTo>
                      <a:pt x="691" y="721"/>
                    </a:lnTo>
                    <a:lnTo>
                      <a:pt x="705" y="722"/>
                    </a:lnTo>
                    <a:lnTo>
                      <a:pt x="720" y="723"/>
                    </a:lnTo>
                    <a:lnTo>
                      <a:pt x="735" y="723"/>
                    </a:lnTo>
                    <a:lnTo>
                      <a:pt x="751" y="722"/>
                    </a:lnTo>
                    <a:lnTo>
                      <a:pt x="789" y="717"/>
                    </a:lnTo>
                    <a:lnTo>
                      <a:pt x="825" y="706"/>
                    </a:lnTo>
                    <a:lnTo>
                      <a:pt x="857" y="692"/>
                    </a:lnTo>
                    <a:lnTo>
                      <a:pt x="884" y="673"/>
                    </a:lnTo>
                    <a:lnTo>
                      <a:pt x="906" y="653"/>
                    </a:lnTo>
                    <a:lnTo>
                      <a:pt x="922" y="630"/>
                    </a:lnTo>
                    <a:lnTo>
                      <a:pt x="932" y="604"/>
                    </a:lnTo>
                    <a:lnTo>
                      <a:pt x="933" y="578"/>
                    </a:lnTo>
                    <a:lnTo>
                      <a:pt x="933" y="577"/>
                    </a:lnTo>
                    <a:lnTo>
                      <a:pt x="933" y="575"/>
                    </a:lnTo>
                    <a:lnTo>
                      <a:pt x="933" y="573"/>
                    </a:lnTo>
                    <a:lnTo>
                      <a:pt x="933" y="572"/>
                    </a:lnTo>
                    <a:lnTo>
                      <a:pt x="932" y="571"/>
                    </a:lnTo>
                    <a:lnTo>
                      <a:pt x="932" y="570"/>
                    </a:lnTo>
                    <a:lnTo>
                      <a:pt x="932" y="569"/>
                    </a:lnTo>
                    <a:lnTo>
                      <a:pt x="932" y="567"/>
                    </a:lnTo>
                    <a:lnTo>
                      <a:pt x="963" y="558"/>
                    </a:lnTo>
                    <a:lnTo>
                      <a:pt x="993" y="546"/>
                    </a:lnTo>
                    <a:lnTo>
                      <a:pt x="1019" y="532"/>
                    </a:lnTo>
                    <a:lnTo>
                      <a:pt x="1040" y="515"/>
                    </a:lnTo>
                    <a:lnTo>
                      <a:pt x="1058" y="495"/>
                    </a:lnTo>
                    <a:lnTo>
                      <a:pt x="1070" y="473"/>
                    </a:lnTo>
                    <a:lnTo>
                      <a:pt x="1077" y="452"/>
                    </a:lnTo>
                    <a:lnTo>
                      <a:pt x="1079" y="428"/>
                    </a:lnTo>
                  </a:path>
                </a:pathLst>
              </a:custGeom>
              <a:solidFill>
                <a:srgbClr val="777777"/>
              </a:solidFill>
              <a:ln w="9525" cap="rnd">
                <a:noFill/>
                <a:round/>
              </a:ln>
              <a:effectLst/>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56" name="Freeform 7"/>
              <p:cNvSpPr/>
              <p:nvPr/>
            </p:nvSpPr>
            <p:spPr bwMode="auto">
              <a:xfrm>
                <a:off x="759" y="732"/>
                <a:ext cx="1894" cy="1369"/>
              </a:xfrm>
              <a:custGeom>
                <a:avLst/>
                <a:gdLst/>
                <a:ahLst/>
                <a:cxnLst>
                  <a:cxn ang="0">
                    <a:pos x="1072" y="405"/>
                  </a:cxn>
                  <a:cxn ang="0">
                    <a:pos x="1055" y="374"/>
                  </a:cxn>
                  <a:cxn ang="0">
                    <a:pos x="1027" y="349"/>
                  </a:cxn>
                  <a:cxn ang="0">
                    <a:pos x="1031" y="332"/>
                  </a:cxn>
                  <a:cxn ang="0">
                    <a:pos x="1033" y="314"/>
                  </a:cxn>
                  <a:cxn ang="0">
                    <a:pos x="1027" y="271"/>
                  </a:cxn>
                  <a:cxn ang="0">
                    <a:pos x="965" y="194"/>
                  </a:cxn>
                  <a:cxn ang="0">
                    <a:pos x="854" y="151"/>
                  </a:cxn>
                  <a:cxn ang="0">
                    <a:pos x="781" y="82"/>
                  </a:cxn>
                  <a:cxn ang="0">
                    <a:pos x="680" y="17"/>
                  </a:cxn>
                  <a:cxn ang="0">
                    <a:pos x="536" y="0"/>
                  </a:cxn>
                  <a:cxn ang="0">
                    <a:pos x="427" y="24"/>
                  </a:cxn>
                  <a:cxn ang="0">
                    <a:pos x="345" y="74"/>
                  </a:cxn>
                  <a:cxn ang="0">
                    <a:pos x="300" y="118"/>
                  </a:cxn>
                  <a:cxn ang="0">
                    <a:pos x="277" y="117"/>
                  </a:cxn>
                  <a:cxn ang="0">
                    <a:pos x="255" y="118"/>
                  </a:cxn>
                  <a:cxn ang="0">
                    <a:pos x="146" y="140"/>
                  </a:cxn>
                  <a:cxn ang="0">
                    <a:pos x="36" y="214"/>
                  </a:cxn>
                  <a:cxn ang="0">
                    <a:pos x="0" y="316"/>
                  </a:cxn>
                  <a:cxn ang="0">
                    <a:pos x="18" y="372"/>
                  </a:cxn>
                  <a:cxn ang="0">
                    <a:pos x="62" y="419"/>
                  </a:cxn>
                  <a:cxn ang="0">
                    <a:pos x="91" y="454"/>
                  </a:cxn>
                  <a:cxn ang="0">
                    <a:pos x="59" y="491"/>
                  </a:cxn>
                  <a:cxn ang="0">
                    <a:pos x="46" y="532"/>
                  </a:cxn>
                  <a:cxn ang="0">
                    <a:pos x="66" y="598"/>
                  </a:cxn>
                  <a:cxn ang="0">
                    <a:pos x="143" y="651"/>
                  </a:cxn>
                  <a:cxn ang="0">
                    <a:pos x="257" y="666"/>
                  </a:cxn>
                  <a:cxn ang="0">
                    <a:pos x="261" y="665"/>
                  </a:cxn>
                  <a:cxn ang="0">
                    <a:pos x="265" y="665"/>
                  </a:cxn>
                  <a:cxn ang="0">
                    <a:pos x="269" y="666"/>
                  </a:cxn>
                  <a:cxn ang="0">
                    <a:pos x="268" y="670"/>
                  </a:cxn>
                  <a:cxn ang="0">
                    <a:pos x="269" y="674"/>
                  </a:cxn>
                  <a:cxn ang="0">
                    <a:pos x="287" y="724"/>
                  </a:cxn>
                  <a:cxn ang="0">
                    <a:pos x="362" y="775"/>
                  </a:cxn>
                  <a:cxn ang="0">
                    <a:pos x="471" y="790"/>
                  </a:cxn>
                  <a:cxn ang="0">
                    <a:pos x="548" y="772"/>
                  </a:cxn>
                  <a:cxn ang="0">
                    <a:pos x="609" y="737"/>
                  </a:cxn>
                  <a:cxn ang="0">
                    <a:pos x="648" y="711"/>
                  </a:cxn>
                  <a:cxn ang="0">
                    <a:pos x="689" y="720"/>
                  </a:cxn>
                  <a:cxn ang="0">
                    <a:pos x="735" y="723"/>
                  </a:cxn>
                  <a:cxn ang="0">
                    <a:pos x="825" y="706"/>
                  </a:cxn>
                  <a:cxn ang="0">
                    <a:pos x="905" y="653"/>
                  </a:cxn>
                  <a:cxn ang="0">
                    <a:pos x="932" y="578"/>
                  </a:cxn>
                  <a:cxn ang="0">
                    <a:pos x="931" y="573"/>
                  </a:cxn>
                  <a:cxn ang="0">
                    <a:pos x="931" y="569"/>
                  </a:cxn>
                  <a:cxn ang="0">
                    <a:pos x="963" y="558"/>
                  </a:cxn>
                  <a:cxn ang="0">
                    <a:pos x="1039" y="513"/>
                  </a:cxn>
                  <a:cxn ang="0">
                    <a:pos x="1075" y="450"/>
                  </a:cxn>
                </a:cxnLst>
                <a:rect l="0" t="0" r="r" b="b"/>
                <a:pathLst>
                  <a:path w="1078" h="791">
                    <a:moveTo>
                      <a:pt x="1077" y="428"/>
                    </a:moveTo>
                    <a:lnTo>
                      <a:pt x="1075" y="416"/>
                    </a:lnTo>
                    <a:lnTo>
                      <a:pt x="1072" y="405"/>
                    </a:lnTo>
                    <a:lnTo>
                      <a:pt x="1068" y="395"/>
                    </a:lnTo>
                    <a:lnTo>
                      <a:pt x="1062" y="384"/>
                    </a:lnTo>
                    <a:lnTo>
                      <a:pt x="1055" y="374"/>
                    </a:lnTo>
                    <a:lnTo>
                      <a:pt x="1046" y="366"/>
                    </a:lnTo>
                    <a:lnTo>
                      <a:pt x="1037" y="357"/>
                    </a:lnTo>
                    <a:lnTo>
                      <a:pt x="1027" y="349"/>
                    </a:lnTo>
                    <a:lnTo>
                      <a:pt x="1029" y="344"/>
                    </a:lnTo>
                    <a:lnTo>
                      <a:pt x="1030" y="337"/>
                    </a:lnTo>
                    <a:lnTo>
                      <a:pt x="1031" y="332"/>
                    </a:lnTo>
                    <a:lnTo>
                      <a:pt x="1032" y="325"/>
                    </a:lnTo>
                    <a:lnTo>
                      <a:pt x="1033" y="320"/>
                    </a:lnTo>
                    <a:lnTo>
                      <a:pt x="1033" y="314"/>
                    </a:lnTo>
                    <a:lnTo>
                      <a:pt x="1033" y="307"/>
                    </a:lnTo>
                    <a:lnTo>
                      <a:pt x="1033" y="302"/>
                    </a:lnTo>
                    <a:lnTo>
                      <a:pt x="1027" y="271"/>
                    </a:lnTo>
                    <a:lnTo>
                      <a:pt x="1012" y="242"/>
                    </a:lnTo>
                    <a:lnTo>
                      <a:pt x="992" y="217"/>
                    </a:lnTo>
                    <a:lnTo>
                      <a:pt x="965" y="194"/>
                    </a:lnTo>
                    <a:lnTo>
                      <a:pt x="932" y="176"/>
                    </a:lnTo>
                    <a:lnTo>
                      <a:pt x="895" y="161"/>
                    </a:lnTo>
                    <a:lnTo>
                      <a:pt x="854" y="151"/>
                    </a:lnTo>
                    <a:lnTo>
                      <a:pt x="811" y="146"/>
                    </a:lnTo>
                    <a:lnTo>
                      <a:pt x="801" y="113"/>
                    </a:lnTo>
                    <a:lnTo>
                      <a:pt x="781" y="82"/>
                    </a:lnTo>
                    <a:lnTo>
                      <a:pt x="754" y="56"/>
                    </a:lnTo>
                    <a:lnTo>
                      <a:pt x="720" y="34"/>
                    </a:lnTo>
                    <a:lnTo>
                      <a:pt x="680" y="17"/>
                    </a:lnTo>
                    <a:lnTo>
                      <a:pt x="636" y="5"/>
                    </a:lnTo>
                    <a:lnTo>
                      <a:pt x="587" y="0"/>
                    </a:lnTo>
                    <a:lnTo>
                      <a:pt x="536" y="0"/>
                    </a:lnTo>
                    <a:lnTo>
                      <a:pt x="498" y="5"/>
                    </a:lnTo>
                    <a:lnTo>
                      <a:pt x="461" y="14"/>
                    </a:lnTo>
                    <a:lnTo>
                      <a:pt x="427" y="24"/>
                    </a:lnTo>
                    <a:lnTo>
                      <a:pt x="397" y="39"/>
                    </a:lnTo>
                    <a:lnTo>
                      <a:pt x="369" y="56"/>
                    </a:lnTo>
                    <a:lnTo>
                      <a:pt x="345" y="74"/>
                    </a:lnTo>
                    <a:lnTo>
                      <a:pt x="324" y="95"/>
                    </a:lnTo>
                    <a:lnTo>
                      <a:pt x="308" y="118"/>
                    </a:lnTo>
                    <a:lnTo>
                      <a:pt x="300" y="118"/>
                    </a:lnTo>
                    <a:lnTo>
                      <a:pt x="293" y="117"/>
                    </a:lnTo>
                    <a:lnTo>
                      <a:pt x="285" y="117"/>
                    </a:lnTo>
                    <a:lnTo>
                      <a:pt x="277" y="117"/>
                    </a:lnTo>
                    <a:lnTo>
                      <a:pt x="270" y="117"/>
                    </a:lnTo>
                    <a:lnTo>
                      <a:pt x="263" y="117"/>
                    </a:lnTo>
                    <a:lnTo>
                      <a:pt x="255" y="118"/>
                    </a:lnTo>
                    <a:lnTo>
                      <a:pt x="248" y="118"/>
                    </a:lnTo>
                    <a:lnTo>
                      <a:pt x="195" y="126"/>
                    </a:lnTo>
                    <a:lnTo>
                      <a:pt x="146" y="140"/>
                    </a:lnTo>
                    <a:lnTo>
                      <a:pt x="104" y="160"/>
                    </a:lnTo>
                    <a:lnTo>
                      <a:pt x="66" y="184"/>
                    </a:lnTo>
                    <a:lnTo>
                      <a:pt x="36" y="214"/>
                    </a:lnTo>
                    <a:lnTo>
                      <a:pt x="15" y="245"/>
                    </a:lnTo>
                    <a:lnTo>
                      <a:pt x="2" y="279"/>
                    </a:lnTo>
                    <a:lnTo>
                      <a:pt x="0" y="316"/>
                    </a:lnTo>
                    <a:lnTo>
                      <a:pt x="3" y="335"/>
                    </a:lnTo>
                    <a:lnTo>
                      <a:pt x="9" y="354"/>
                    </a:lnTo>
                    <a:lnTo>
                      <a:pt x="18" y="372"/>
                    </a:lnTo>
                    <a:lnTo>
                      <a:pt x="31" y="389"/>
                    </a:lnTo>
                    <a:lnTo>
                      <a:pt x="45" y="405"/>
                    </a:lnTo>
                    <a:lnTo>
                      <a:pt x="62" y="419"/>
                    </a:lnTo>
                    <a:lnTo>
                      <a:pt x="82" y="432"/>
                    </a:lnTo>
                    <a:lnTo>
                      <a:pt x="104" y="443"/>
                    </a:lnTo>
                    <a:lnTo>
                      <a:pt x="91" y="454"/>
                    </a:lnTo>
                    <a:lnTo>
                      <a:pt x="79" y="466"/>
                    </a:lnTo>
                    <a:lnTo>
                      <a:pt x="68" y="478"/>
                    </a:lnTo>
                    <a:lnTo>
                      <a:pt x="59" y="491"/>
                    </a:lnTo>
                    <a:lnTo>
                      <a:pt x="53" y="504"/>
                    </a:lnTo>
                    <a:lnTo>
                      <a:pt x="48" y="518"/>
                    </a:lnTo>
                    <a:lnTo>
                      <a:pt x="46" y="532"/>
                    </a:lnTo>
                    <a:lnTo>
                      <a:pt x="46" y="547"/>
                    </a:lnTo>
                    <a:lnTo>
                      <a:pt x="53" y="573"/>
                    </a:lnTo>
                    <a:lnTo>
                      <a:pt x="66" y="598"/>
                    </a:lnTo>
                    <a:lnTo>
                      <a:pt x="86" y="619"/>
                    </a:lnTo>
                    <a:lnTo>
                      <a:pt x="112" y="637"/>
                    </a:lnTo>
                    <a:lnTo>
                      <a:pt x="143" y="651"/>
                    </a:lnTo>
                    <a:lnTo>
                      <a:pt x="179" y="661"/>
                    </a:lnTo>
                    <a:lnTo>
                      <a:pt x="217" y="666"/>
                    </a:lnTo>
                    <a:lnTo>
                      <a:pt x="257" y="666"/>
                    </a:lnTo>
                    <a:lnTo>
                      <a:pt x="258" y="665"/>
                    </a:lnTo>
                    <a:lnTo>
                      <a:pt x="260" y="665"/>
                    </a:lnTo>
                    <a:lnTo>
                      <a:pt x="261" y="665"/>
                    </a:lnTo>
                    <a:lnTo>
                      <a:pt x="262" y="665"/>
                    </a:lnTo>
                    <a:lnTo>
                      <a:pt x="264" y="665"/>
                    </a:lnTo>
                    <a:lnTo>
                      <a:pt x="265" y="665"/>
                    </a:lnTo>
                    <a:lnTo>
                      <a:pt x="267" y="665"/>
                    </a:lnTo>
                    <a:lnTo>
                      <a:pt x="269" y="663"/>
                    </a:lnTo>
                    <a:lnTo>
                      <a:pt x="269" y="666"/>
                    </a:lnTo>
                    <a:lnTo>
                      <a:pt x="268" y="667"/>
                    </a:lnTo>
                    <a:lnTo>
                      <a:pt x="268" y="668"/>
                    </a:lnTo>
                    <a:lnTo>
                      <a:pt x="268" y="670"/>
                    </a:lnTo>
                    <a:lnTo>
                      <a:pt x="268" y="671"/>
                    </a:lnTo>
                    <a:lnTo>
                      <a:pt x="269" y="673"/>
                    </a:lnTo>
                    <a:lnTo>
                      <a:pt x="269" y="674"/>
                    </a:lnTo>
                    <a:lnTo>
                      <a:pt x="269" y="675"/>
                    </a:lnTo>
                    <a:lnTo>
                      <a:pt x="274" y="701"/>
                    </a:lnTo>
                    <a:lnTo>
                      <a:pt x="287" y="724"/>
                    </a:lnTo>
                    <a:lnTo>
                      <a:pt x="307" y="745"/>
                    </a:lnTo>
                    <a:lnTo>
                      <a:pt x="332" y="762"/>
                    </a:lnTo>
                    <a:lnTo>
                      <a:pt x="362" y="775"/>
                    </a:lnTo>
                    <a:lnTo>
                      <a:pt x="395" y="785"/>
                    </a:lnTo>
                    <a:lnTo>
                      <a:pt x="432" y="790"/>
                    </a:lnTo>
                    <a:lnTo>
                      <a:pt x="471" y="790"/>
                    </a:lnTo>
                    <a:lnTo>
                      <a:pt x="498" y="785"/>
                    </a:lnTo>
                    <a:lnTo>
                      <a:pt x="524" y="780"/>
                    </a:lnTo>
                    <a:lnTo>
                      <a:pt x="548" y="772"/>
                    </a:lnTo>
                    <a:lnTo>
                      <a:pt x="571" y="762"/>
                    </a:lnTo>
                    <a:lnTo>
                      <a:pt x="590" y="750"/>
                    </a:lnTo>
                    <a:lnTo>
                      <a:pt x="609" y="737"/>
                    </a:lnTo>
                    <a:lnTo>
                      <a:pt x="624" y="722"/>
                    </a:lnTo>
                    <a:lnTo>
                      <a:pt x="636" y="706"/>
                    </a:lnTo>
                    <a:lnTo>
                      <a:pt x="648" y="711"/>
                    </a:lnTo>
                    <a:lnTo>
                      <a:pt x="662" y="715"/>
                    </a:lnTo>
                    <a:lnTo>
                      <a:pt x="675" y="718"/>
                    </a:lnTo>
                    <a:lnTo>
                      <a:pt x="689" y="720"/>
                    </a:lnTo>
                    <a:lnTo>
                      <a:pt x="704" y="722"/>
                    </a:lnTo>
                    <a:lnTo>
                      <a:pt x="719" y="723"/>
                    </a:lnTo>
                    <a:lnTo>
                      <a:pt x="735" y="723"/>
                    </a:lnTo>
                    <a:lnTo>
                      <a:pt x="750" y="722"/>
                    </a:lnTo>
                    <a:lnTo>
                      <a:pt x="789" y="717"/>
                    </a:lnTo>
                    <a:lnTo>
                      <a:pt x="825" y="706"/>
                    </a:lnTo>
                    <a:lnTo>
                      <a:pt x="856" y="692"/>
                    </a:lnTo>
                    <a:lnTo>
                      <a:pt x="883" y="673"/>
                    </a:lnTo>
                    <a:lnTo>
                      <a:pt x="905" y="653"/>
                    </a:lnTo>
                    <a:lnTo>
                      <a:pt x="921" y="629"/>
                    </a:lnTo>
                    <a:lnTo>
                      <a:pt x="930" y="604"/>
                    </a:lnTo>
                    <a:lnTo>
                      <a:pt x="932" y="578"/>
                    </a:lnTo>
                    <a:lnTo>
                      <a:pt x="932" y="577"/>
                    </a:lnTo>
                    <a:lnTo>
                      <a:pt x="931" y="574"/>
                    </a:lnTo>
                    <a:lnTo>
                      <a:pt x="931" y="573"/>
                    </a:lnTo>
                    <a:lnTo>
                      <a:pt x="931" y="572"/>
                    </a:lnTo>
                    <a:lnTo>
                      <a:pt x="931" y="571"/>
                    </a:lnTo>
                    <a:lnTo>
                      <a:pt x="931" y="569"/>
                    </a:lnTo>
                    <a:lnTo>
                      <a:pt x="930" y="568"/>
                    </a:lnTo>
                    <a:lnTo>
                      <a:pt x="930" y="567"/>
                    </a:lnTo>
                    <a:lnTo>
                      <a:pt x="963" y="558"/>
                    </a:lnTo>
                    <a:lnTo>
                      <a:pt x="991" y="546"/>
                    </a:lnTo>
                    <a:lnTo>
                      <a:pt x="1017" y="531"/>
                    </a:lnTo>
                    <a:lnTo>
                      <a:pt x="1039" y="513"/>
                    </a:lnTo>
                    <a:lnTo>
                      <a:pt x="1056" y="495"/>
                    </a:lnTo>
                    <a:lnTo>
                      <a:pt x="1069" y="473"/>
                    </a:lnTo>
                    <a:lnTo>
                      <a:pt x="1075" y="450"/>
                    </a:lnTo>
                    <a:lnTo>
                      <a:pt x="1077" y="428"/>
                    </a:lnTo>
                  </a:path>
                </a:pathLst>
              </a:custGeom>
              <a:gradFill rotWithShape="1">
                <a:gsLst>
                  <a:gs pos="0">
                    <a:srgbClr val="FFFFFF"/>
                  </a:gs>
                  <a:gs pos="100000">
                    <a:schemeClr val="accent1"/>
                  </a:gs>
                </a:gsLst>
                <a:path path="rect">
                  <a:fillToRect l="50000" t="50000" r="50000" b="50000"/>
                </a:path>
              </a:gradFill>
              <a:ln w="9525" cap="rnd">
                <a:noFill/>
                <a:round/>
              </a:ln>
              <a:effectLst/>
            </p:spPr>
            <p:txBody>
              <a:bodyPr/>
              <a:lstStyle/>
              <a:p>
                <a:endParaRPr lang="zh-CN" altLang="en-US" sz="1400">
                  <a:latin typeface="微软雅黑" panose="020B0503020204020204" pitchFamily="34" charset="-122"/>
                  <a:ea typeface="微软雅黑" panose="020B0503020204020204" pitchFamily="34" charset="-122"/>
                </a:endParaRPr>
              </a:p>
            </p:txBody>
          </p:sp>
        </p:grpSp>
        <p:pic>
          <p:nvPicPr>
            <p:cNvPr id="257" name="Picture 4495" descr="图片353"/>
            <p:cNvPicPr>
              <a:picLocks noChangeAspect="1" noChangeArrowheads="1"/>
            </p:cNvPicPr>
            <p:nvPr/>
          </p:nvPicPr>
          <p:blipFill>
            <a:blip r:embed="rId12" cstate="print"/>
            <a:srcRect/>
            <a:stretch>
              <a:fillRect/>
            </a:stretch>
          </p:blipFill>
          <p:spPr bwMode="auto">
            <a:xfrm>
              <a:off x="4896392" y="1079723"/>
              <a:ext cx="415590" cy="361517"/>
            </a:xfrm>
            <a:prstGeom prst="rect">
              <a:avLst/>
            </a:prstGeom>
            <a:noFill/>
            <a:ln w="9525">
              <a:noFill/>
              <a:miter lim="800000"/>
              <a:headEnd/>
              <a:tailEnd/>
            </a:ln>
          </p:spPr>
        </p:pic>
        <p:sp>
          <p:nvSpPr>
            <p:cNvPr id="171" name="Text Box 43"/>
            <p:cNvSpPr txBox="1">
              <a:spLocks noChangeArrowheads="1"/>
            </p:cNvSpPr>
            <p:nvPr/>
          </p:nvSpPr>
          <p:spPr bwMode="auto">
            <a:xfrm>
              <a:off x="4431649" y="935916"/>
              <a:ext cx="751590" cy="272027"/>
            </a:xfrm>
            <a:prstGeom prst="rect">
              <a:avLst/>
            </a:prstGeom>
            <a:noFill/>
            <a:ln w="9525" algn="ctr">
              <a:noFill/>
              <a:miter lim="800000"/>
            </a:ln>
            <a:effectLst/>
          </p:spPr>
          <p:txBody>
            <a:bodyPr wrap="square" lIns="91205" tIns="45599" rIns="91205" bIns="45599">
              <a:spAutoFit/>
            </a:bodyPr>
            <a:lstStyle/>
            <a:p>
              <a:pPr latinLnBrk="1">
                <a:spcBef>
                  <a:spcPct val="50000"/>
                </a:spcBef>
              </a:pPr>
              <a:r>
                <a:rPr kumimoji="1" lang="en-US" altLang="zh-CN" sz="800" b="1" dirty="0">
                  <a:latin typeface="微软雅黑" panose="020B0503020204020204" pitchFamily="34" charset="-122"/>
                  <a:ea typeface="微软雅黑" panose="020B0503020204020204" pitchFamily="34" charset="-122"/>
                </a:rPr>
                <a:t>Branch</a:t>
              </a:r>
              <a:endParaRPr kumimoji="1" lang="en-US" altLang="zh-CN" sz="800" b="1" dirty="0">
                <a:latin typeface="微软雅黑" panose="020B0503020204020204" pitchFamily="34" charset="-122"/>
                <a:ea typeface="微软雅黑" panose="020B0503020204020204" pitchFamily="34" charset="-122"/>
              </a:endParaRPr>
            </a:p>
          </p:txBody>
        </p:sp>
        <p:sp>
          <p:nvSpPr>
            <p:cNvPr id="258" name="Rectangle 41"/>
            <p:cNvSpPr>
              <a:spLocks noChangeArrowheads="1"/>
            </p:cNvSpPr>
            <p:nvPr/>
          </p:nvSpPr>
          <p:spPr bwMode="auto">
            <a:xfrm rot="9002903" flipV="1">
              <a:off x="5595444" y="1325751"/>
              <a:ext cx="591350" cy="181856"/>
            </a:xfrm>
            <a:prstGeom prst="rect">
              <a:avLst/>
            </a:prstGeom>
            <a:noFill/>
            <a:ln w="9525" algn="ctr">
              <a:noFill/>
              <a:miter lim="800000"/>
            </a:ln>
            <a:effectLst/>
          </p:spPr>
          <p:txBody>
            <a:bodyPr wrap="square" lIns="0" tIns="0" rIns="0" bIns="0">
              <a:spAutoFit/>
            </a:bodyPr>
            <a:lstStyle/>
            <a:p>
              <a:pPr marL="195580" indent="-195580" algn="just">
                <a:lnSpc>
                  <a:spcPct val="140000"/>
                </a:lnSpc>
                <a:spcBef>
                  <a:spcPct val="20000"/>
                </a:spcBef>
                <a:buClr>
                  <a:schemeClr val="accent2"/>
                </a:buClr>
                <a:buSzPct val="70000"/>
                <a:buFont typeface="Wingdings" panose="05000000000000000000" pitchFamily="2" charset="2"/>
                <a:buNone/>
              </a:pPr>
              <a:r>
                <a:rPr lang="en-US" altLang="zh-CN" sz="700" dirty="0" smtClean="0">
                  <a:latin typeface="微软雅黑" panose="020B0503020204020204" pitchFamily="34" charset="-122"/>
                  <a:ea typeface="微软雅黑" panose="020B0503020204020204" pitchFamily="34" charset="-122"/>
                </a:rPr>
                <a:t>IPSec VPN</a:t>
              </a:r>
              <a:endParaRPr lang="zh-CN" altLang="en-US" sz="700" dirty="0">
                <a:latin typeface="微软雅黑" panose="020B0503020204020204" pitchFamily="34" charset="-122"/>
                <a:ea typeface="微软雅黑" panose="020B0503020204020204" pitchFamily="34" charset="-122"/>
              </a:endParaRPr>
            </a:p>
          </p:txBody>
        </p:sp>
        <p:grpSp>
          <p:nvGrpSpPr>
            <p:cNvPr id="15" name="Group 127"/>
            <p:cNvGrpSpPr>
              <a:grpSpLocks noChangeAspect="1"/>
            </p:cNvGrpSpPr>
            <p:nvPr/>
          </p:nvGrpSpPr>
          <p:grpSpPr bwMode="auto">
            <a:xfrm>
              <a:off x="3955771" y="1574411"/>
              <a:ext cx="342203" cy="310048"/>
              <a:chOff x="4094" y="1933"/>
              <a:chExt cx="390" cy="593"/>
            </a:xfrm>
          </p:grpSpPr>
          <p:sp>
            <p:nvSpPr>
              <p:cNvPr id="260" name="Freeform 128"/>
              <p:cNvSpPr>
                <a:spLocks noChangeAspect="1"/>
              </p:cNvSpPr>
              <p:nvPr/>
            </p:nvSpPr>
            <p:spPr bwMode="auto">
              <a:xfrm>
                <a:off x="4296" y="2025"/>
                <a:ext cx="8" cy="23"/>
              </a:xfrm>
              <a:custGeom>
                <a:avLst/>
                <a:gdLst/>
                <a:ahLst/>
                <a:cxnLst>
                  <a:cxn ang="0">
                    <a:pos x="6" y="4"/>
                  </a:cxn>
                  <a:cxn ang="0">
                    <a:pos x="4" y="4"/>
                  </a:cxn>
                  <a:cxn ang="0">
                    <a:pos x="0" y="8"/>
                  </a:cxn>
                  <a:cxn ang="0">
                    <a:pos x="4" y="10"/>
                  </a:cxn>
                  <a:cxn ang="0">
                    <a:pos x="4" y="21"/>
                  </a:cxn>
                  <a:cxn ang="0">
                    <a:pos x="4" y="23"/>
                  </a:cxn>
                  <a:cxn ang="0">
                    <a:pos x="6" y="17"/>
                  </a:cxn>
                  <a:cxn ang="0">
                    <a:pos x="8" y="2"/>
                  </a:cxn>
                  <a:cxn ang="0">
                    <a:pos x="6" y="0"/>
                  </a:cxn>
                  <a:cxn ang="0">
                    <a:pos x="6" y="4"/>
                  </a:cxn>
                  <a:cxn ang="0">
                    <a:pos x="6" y="4"/>
                  </a:cxn>
                </a:cxnLst>
                <a:rect l="0" t="0" r="r" b="b"/>
                <a:pathLst>
                  <a:path w="8" h="23">
                    <a:moveTo>
                      <a:pt x="6" y="4"/>
                    </a:moveTo>
                    <a:lnTo>
                      <a:pt x="4" y="4"/>
                    </a:lnTo>
                    <a:lnTo>
                      <a:pt x="0" y="8"/>
                    </a:lnTo>
                    <a:lnTo>
                      <a:pt x="4" y="10"/>
                    </a:lnTo>
                    <a:lnTo>
                      <a:pt x="4" y="21"/>
                    </a:lnTo>
                    <a:lnTo>
                      <a:pt x="4" y="23"/>
                    </a:lnTo>
                    <a:lnTo>
                      <a:pt x="6" y="17"/>
                    </a:lnTo>
                    <a:lnTo>
                      <a:pt x="8" y="2"/>
                    </a:lnTo>
                    <a:lnTo>
                      <a:pt x="6" y="0"/>
                    </a:lnTo>
                    <a:lnTo>
                      <a:pt x="6" y="4"/>
                    </a:lnTo>
                    <a:lnTo>
                      <a:pt x="6" y="4"/>
                    </a:lnTo>
                    <a:close/>
                  </a:path>
                </a:pathLst>
              </a:custGeom>
              <a:solidFill>
                <a:srgbClr val="FFFFFF"/>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1" name="Freeform 129"/>
              <p:cNvSpPr>
                <a:spLocks noChangeAspect="1"/>
              </p:cNvSpPr>
              <p:nvPr/>
            </p:nvSpPr>
            <p:spPr bwMode="auto">
              <a:xfrm>
                <a:off x="4256" y="1991"/>
                <a:ext cx="48" cy="42"/>
              </a:xfrm>
              <a:custGeom>
                <a:avLst/>
                <a:gdLst/>
                <a:ahLst/>
                <a:cxnLst>
                  <a:cxn ang="0">
                    <a:pos x="48" y="30"/>
                  </a:cxn>
                  <a:cxn ang="0">
                    <a:pos x="44" y="34"/>
                  </a:cxn>
                  <a:cxn ang="0">
                    <a:pos x="44" y="38"/>
                  </a:cxn>
                  <a:cxn ang="0">
                    <a:pos x="42" y="40"/>
                  </a:cxn>
                  <a:cxn ang="0">
                    <a:pos x="36" y="42"/>
                  </a:cxn>
                  <a:cxn ang="0">
                    <a:pos x="2" y="18"/>
                  </a:cxn>
                  <a:cxn ang="0">
                    <a:pos x="0" y="14"/>
                  </a:cxn>
                  <a:cxn ang="0">
                    <a:pos x="6" y="4"/>
                  </a:cxn>
                  <a:cxn ang="0">
                    <a:pos x="6" y="0"/>
                  </a:cxn>
                  <a:cxn ang="0">
                    <a:pos x="48" y="30"/>
                  </a:cxn>
                  <a:cxn ang="0">
                    <a:pos x="48" y="30"/>
                  </a:cxn>
                </a:cxnLst>
                <a:rect l="0" t="0" r="r" b="b"/>
                <a:pathLst>
                  <a:path w="48" h="42">
                    <a:moveTo>
                      <a:pt x="48" y="30"/>
                    </a:moveTo>
                    <a:lnTo>
                      <a:pt x="44" y="34"/>
                    </a:lnTo>
                    <a:lnTo>
                      <a:pt x="44" y="38"/>
                    </a:lnTo>
                    <a:lnTo>
                      <a:pt x="42" y="40"/>
                    </a:lnTo>
                    <a:lnTo>
                      <a:pt x="36" y="42"/>
                    </a:lnTo>
                    <a:lnTo>
                      <a:pt x="2" y="18"/>
                    </a:lnTo>
                    <a:lnTo>
                      <a:pt x="0" y="14"/>
                    </a:lnTo>
                    <a:lnTo>
                      <a:pt x="6" y="4"/>
                    </a:lnTo>
                    <a:lnTo>
                      <a:pt x="6" y="0"/>
                    </a:lnTo>
                    <a:lnTo>
                      <a:pt x="48" y="30"/>
                    </a:lnTo>
                    <a:lnTo>
                      <a:pt x="48" y="30"/>
                    </a:lnTo>
                    <a:close/>
                  </a:path>
                </a:pathLst>
              </a:custGeom>
              <a:solidFill>
                <a:srgbClr val="6E4155"/>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2" name="Freeform 130"/>
              <p:cNvSpPr>
                <a:spLocks noChangeAspect="1"/>
              </p:cNvSpPr>
              <p:nvPr/>
            </p:nvSpPr>
            <p:spPr bwMode="auto">
              <a:xfrm>
                <a:off x="4248" y="1933"/>
                <a:ext cx="92" cy="68"/>
              </a:xfrm>
              <a:custGeom>
                <a:avLst/>
                <a:gdLst/>
                <a:ahLst/>
                <a:cxnLst>
                  <a:cxn ang="0">
                    <a:pos x="78" y="56"/>
                  </a:cxn>
                  <a:cxn ang="0">
                    <a:pos x="78" y="62"/>
                  </a:cxn>
                  <a:cxn ang="0">
                    <a:pos x="86" y="54"/>
                  </a:cxn>
                  <a:cxn ang="0">
                    <a:pos x="86" y="46"/>
                  </a:cxn>
                  <a:cxn ang="0">
                    <a:pos x="90" y="42"/>
                  </a:cxn>
                  <a:cxn ang="0">
                    <a:pos x="92" y="36"/>
                  </a:cxn>
                  <a:cxn ang="0">
                    <a:pos x="90" y="28"/>
                  </a:cxn>
                  <a:cxn ang="0">
                    <a:pos x="84" y="22"/>
                  </a:cxn>
                  <a:cxn ang="0">
                    <a:pos x="82" y="18"/>
                  </a:cxn>
                  <a:cxn ang="0">
                    <a:pos x="82" y="16"/>
                  </a:cxn>
                  <a:cxn ang="0">
                    <a:pos x="78" y="12"/>
                  </a:cxn>
                  <a:cxn ang="0">
                    <a:pos x="60" y="0"/>
                  </a:cxn>
                  <a:cxn ang="0">
                    <a:pos x="40" y="2"/>
                  </a:cxn>
                  <a:cxn ang="0">
                    <a:pos x="22" y="8"/>
                  </a:cxn>
                  <a:cxn ang="0">
                    <a:pos x="14" y="12"/>
                  </a:cxn>
                  <a:cxn ang="0">
                    <a:pos x="8" y="16"/>
                  </a:cxn>
                  <a:cxn ang="0">
                    <a:pos x="4" y="22"/>
                  </a:cxn>
                  <a:cxn ang="0">
                    <a:pos x="2" y="32"/>
                  </a:cxn>
                  <a:cxn ang="0">
                    <a:pos x="2" y="36"/>
                  </a:cxn>
                  <a:cxn ang="0">
                    <a:pos x="0" y="44"/>
                  </a:cxn>
                  <a:cxn ang="0">
                    <a:pos x="14" y="68"/>
                  </a:cxn>
                  <a:cxn ang="0">
                    <a:pos x="14" y="62"/>
                  </a:cxn>
                  <a:cxn ang="0">
                    <a:pos x="10" y="54"/>
                  </a:cxn>
                  <a:cxn ang="0">
                    <a:pos x="22" y="52"/>
                  </a:cxn>
                  <a:cxn ang="0">
                    <a:pos x="24" y="46"/>
                  </a:cxn>
                  <a:cxn ang="0">
                    <a:pos x="26" y="40"/>
                  </a:cxn>
                  <a:cxn ang="0">
                    <a:pos x="32" y="32"/>
                  </a:cxn>
                  <a:cxn ang="0">
                    <a:pos x="70" y="22"/>
                  </a:cxn>
                  <a:cxn ang="0">
                    <a:pos x="74" y="24"/>
                  </a:cxn>
                  <a:cxn ang="0">
                    <a:pos x="80" y="28"/>
                  </a:cxn>
                  <a:cxn ang="0">
                    <a:pos x="80" y="30"/>
                  </a:cxn>
                  <a:cxn ang="0">
                    <a:pos x="82" y="34"/>
                  </a:cxn>
                  <a:cxn ang="0">
                    <a:pos x="82" y="36"/>
                  </a:cxn>
                  <a:cxn ang="0">
                    <a:pos x="82" y="42"/>
                  </a:cxn>
                  <a:cxn ang="0">
                    <a:pos x="82" y="44"/>
                  </a:cxn>
                  <a:cxn ang="0">
                    <a:pos x="82" y="46"/>
                  </a:cxn>
                  <a:cxn ang="0">
                    <a:pos x="82" y="54"/>
                  </a:cxn>
                  <a:cxn ang="0">
                    <a:pos x="80" y="56"/>
                  </a:cxn>
                  <a:cxn ang="0">
                    <a:pos x="78" y="56"/>
                  </a:cxn>
                  <a:cxn ang="0">
                    <a:pos x="78" y="56"/>
                  </a:cxn>
                </a:cxnLst>
                <a:rect l="0" t="0" r="r" b="b"/>
                <a:pathLst>
                  <a:path w="92" h="68">
                    <a:moveTo>
                      <a:pt x="78" y="56"/>
                    </a:moveTo>
                    <a:lnTo>
                      <a:pt x="78" y="62"/>
                    </a:lnTo>
                    <a:lnTo>
                      <a:pt x="86" y="54"/>
                    </a:lnTo>
                    <a:lnTo>
                      <a:pt x="86" y="46"/>
                    </a:lnTo>
                    <a:lnTo>
                      <a:pt x="90" y="42"/>
                    </a:lnTo>
                    <a:lnTo>
                      <a:pt x="92" y="36"/>
                    </a:lnTo>
                    <a:lnTo>
                      <a:pt x="90" y="28"/>
                    </a:lnTo>
                    <a:lnTo>
                      <a:pt x="84" y="22"/>
                    </a:lnTo>
                    <a:lnTo>
                      <a:pt x="82" y="18"/>
                    </a:lnTo>
                    <a:lnTo>
                      <a:pt x="82" y="16"/>
                    </a:lnTo>
                    <a:lnTo>
                      <a:pt x="78" y="12"/>
                    </a:lnTo>
                    <a:lnTo>
                      <a:pt x="60" y="0"/>
                    </a:lnTo>
                    <a:lnTo>
                      <a:pt x="40" y="2"/>
                    </a:lnTo>
                    <a:lnTo>
                      <a:pt x="22" y="8"/>
                    </a:lnTo>
                    <a:lnTo>
                      <a:pt x="14" y="12"/>
                    </a:lnTo>
                    <a:lnTo>
                      <a:pt x="8" y="16"/>
                    </a:lnTo>
                    <a:lnTo>
                      <a:pt x="4" y="22"/>
                    </a:lnTo>
                    <a:lnTo>
                      <a:pt x="2" y="32"/>
                    </a:lnTo>
                    <a:lnTo>
                      <a:pt x="2" y="36"/>
                    </a:lnTo>
                    <a:lnTo>
                      <a:pt x="0" y="44"/>
                    </a:lnTo>
                    <a:lnTo>
                      <a:pt x="14" y="68"/>
                    </a:lnTo>
                    <a:lnTo>
                      <a:pt x="14" y="62"/>
                    </a:lnTo>
                    <a:lnTo>
                      <a:pt x="10" y="54"/>
                    </a:lnTo>
                    <a:lnTo>
                      <a:pt x="22" y="52"/>
                    </a:lnTo>
                    <a:lnTo>
                      <a:pt x="24" y="46"/>
                    </a:lnTo>
                    <a:lnTo>
                      <a:pt x="26" y="40"/>
                    </a:lnTo>
                    <a:lnTo>
                      <a:pt x="32" y="32"/>
                    </a:lnTo>
                    <a:lnTo>
                      <a:pt x="70" y="22"/>
                    </a:lnTo>
                    <a:lnTo>
                      <a:pt x="74" y="24"/>
                    </a:lnTo>
                    <a:lnTo>
                      <a:pt x="80" y="28"/>
                    </a:lnTo>
                    <a:lnTo>
                      <a:pt x="80" y="30"/>
                    </a:lnTo>
                    <a:lnTo>
                      <a:pt x="82" y="34"/>
                    </a:lnTo>
                    <a:lnTo>
                      <a:pt x="82" y="36"/>
                    </a:lnTo>
                    <a:lnTo>
                      <a:pt x="82" y="42"/>
                    </a:lnTo>
                    <a:lnTo>
                      <a:pt x="82" y="44"/>
                    </a:lnTo>
                    <a:lnTo>
                      <a:pt x="82" y="46"/>
                    </a:lnTo>
                    <a:lnTo>
                      <a:pt x="82" y="54"/>
                    </a:lnTo>
                    <a:lnTo>
                      <a:pt x="80" y="56"/>
                    </a:lnTo>
                    <a:lnTo>
                      <a:pt x="78" y="56"/>
                    </a:lnTo>
                    <a:lnTo>
                      <a:pt x="78" y="56"/>
                    </a:lnTo>
                    <a:close/>
                  </a:path>
                </a:pathLst>
              </a:custGeom>
              <a:solidFill>
                <a:srgbClr val="6E4155"/>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3" name="Freeform 131"/>
              <p:cNvSpPr>
                <a:spLocks noChangeAspect="1"/>
              </p:cNvSpPr>
              <p:nvPr/>
            </p:nvSpPr>
            <p:spPr bwMode="auto">
              <a:xfrm>
                <a:off x="4256" y="1955"/>
                <a:ext cx="74" cy="68"/>
              </a:xfrm>
              <a:custGeom>
                <a:avLst/>
                <a:gdLst/>
                <a:ahLst/>
                <a:cxnLst>
                  <a:cxn ang="0">
                    <a:pos x="0" y="24"/>
                  </a:cxn>
                  <a:cxn ang="0">
                    <a:pos x="2" y="22"/>
                  </a:cxn>
                  <a:cxn ang="0">
                    <a:pos x="4" y="20"/>
                  </a:cxn>
                  <a:cxn ang="0">
                    <a:pos x="6" y="22"/>
                  </a:cxn>
                  <a:cxn ang="0">
                    <a:pos x="8" y="24"/>
                  </a:cxn>
                  <a:cxn ang="0">
                    <a:pos x="10" y="30"/>
                  </a:cxn>
                  <a:cxn ang="0">
                    <a:pos x="16" y="24"/>
                  </a:cxn>
                  <a:cxn ang="0">
                    <a:pos x="16" y="18"/>
                  </a:cxn>
                  <a:cxn ang="0">
                    <a:pos x="20" y="12"/>
                  </a:cxn>
                  <a:cxn ang="0">
                    <a:pos x="28" y="6"/>
                  </a:cxn>
                  <a:cxn ang="0">
                    <a:pos x="38" y="0"/>
                  </a:cxn>
                  <a:cxn ang="0">
                    <a:pos x="44" y="0"/>
                  </a:cxn>
                  <a:cxn ang="0">
                    <a:pos x="52" y="0"/>
                  </a:cxn>
                  <a:cxn ang="0">
                    <a:pos x="58" y="0"/>
                  </a:cxn>
                  <a:cxn ang="0">
                    <a:pos x="70" y="2"/>
                  </a:cxn>
                  <a:cxn ang="0">
                    <a:pos x="72" y="6"/>
                  </a:cxn>
                  <a:cxn ang="0">
                    <a:pos x="74" y="12"/>
                  </a:cxn>
                  <a:cxn ang="0">
                    <a:pos x="74" y="18"/>
                  </a:cxn>
                  <a:cxn ang="0">
                    <a:pos x="74" y="22"/>
                  </a:cxn>
                  <a:cxn ang="0">
                    <a:pos x="72" y="24"/>
                  </a:cxn>
                  <a:cxn ang="0">
                    <a:pos x="72" y="34"/>
                  </a:cxn>
                  <a:cxn ang="0">
                    <a:pos x="70" y="42"/>
                  </a:cxn>
                  <a:cxn ang="0">
                    <a:pos x="66" y="48"/>
                  </a:cxn>
                  <a:cxn ang="0">
                    <a:pos x="60" y="56"/>
                  </a:cxn>
                  <a:cxn ang="0">
                    <a:pos x="56" y="60"/>
                  </a:cxn>
                  <a:cxn ang="0">
                    <a:pos x="48" y="66"/>
                  </a:cxn>
                  <a:cxn ang="0">
                    <a:pos x="40" y="68"/>
                  </a:cxn>
                  <a:cxn ang="0">
                    <a:pos x="32" y="64"/>
                  </a:cxn>
                  <a:cxn ang="0">
                    <a:pos x="26" y="58"/>
                  </a:cxn>
                  <a:cxn ang="0">
                    <a:pos x="18" y="52"/>
                  </a:cxn>
                  <a:cxn ang="0">
                    <a:pos x="14" y="46"/>
                  </a:cxn>
                  <a:cxn ang="0">
                    <a:pos x="10" y="40"/>
                  </a:cxn>
                  <a:cxn ang="0">
                    <a:pos x="8" y="38"/>
                  </a:cxn>
                  <a:cxn ang="0">
                    <a:pos x="6" y="38"/>
                  </a:cxn>
                  <a:cxn ang="0">
                    <a:pos x="2" y="34"/>
                  </a:cxn>
                  <a:cxn ang="0">
                    <a:pos x="0" y="28"/>
                  </a:cxn>
                  <a:cxn ang="0">
                    <a:pos x="0" y="24"/>
                  </a:cxn>
                  <a:cxn ang="0">
                    <a:pos x="0" y="24"/>
                  </a:cxn>
                </a:cxnLst>
                <a:rect l="0" t="0" r="r" b="b"/>
                <a:pathLst>
                  <a:path w="74" h="68">
                    <a:moveTo>
                      <a:pt x="0" y="24"/>
                    </a:moveTo>
                    <a:lnTo>
                      <a:pt x="2" y="22"/>
                    </a:lnTo>
                    <a:lnTo>
                      <a:pt x="4" y="20"/>
                    </a:lnTo>
                    <a:lnTo>
                      <a:pt x="6" y="22"/>
                    </a:lnTo>
                    <a:lnTo>
                      <a:pt x="8" y="24"/>
                    </a:lnTo>
                    <a:lnTo>
                      <a:pt x="10" y="30"/>
                    </a:lnTo>
                    <a:lnTo>
                      <a:pt x="16" y="24"/>
                    </a:lnTo>
                    <a:lnTo>
                      <a:pt x="16" y="18"/>
                    </a:lnTo>
                    <a:lnTo>
                      <a:pt x="20" y="12"/>
                    </a:lnTo>
                    <a:lnTo>
                      <a:pt x="28" y="6"/>
                    </a:lnTo>
                    <a:lnTo>
                      <a:pt x="38" y="0"/>
                    </a:lnTo>
                    <a:lnTo>
                      <a:pt x="44" y="0"/>
                    </a:lnTo>
                    <a:lnTo>
                      <a:pt x="52" y="0"/>
                    </a:lnTo>
                    <a:lnTo>
                      <a:pt x="58" y="0"/>
                    </a:lnTo>
                    <a:lnTo>
                      <a:pt x="70" y="2"/>
                    </a:lnTo>
                    <a:lnTo>
                      <a:pt x="72" y="6"/>
                    </a:lnTo>
                    <a:lnTo>
                      <a:pt x="74" y="12"/>
                    </a:lnTo>
                    <a:lnTo>
                      <a:pt x="74" y="18"/>
                    </a:lnTo>
                    <a:lnTo>
                      <a:pt x="74" y="22"/>
                    </a:lnTo>
                    <a:lnTo>
                      <a:pt x="72" y="24"/>
                    </a:lnTo>
                    <a:lnTo>
                      <a:pt x="72" y="34"/>
                    </a:lnTo>
                    <a:lnTo>
                      <a:pt x="70" y="42"/>
                    </a:lnTo>
                    <a:lnTo>
                      <a:pt x="66" y="48"/>
                    </a:lnTo>
                    <a:lnTo>
                      <a:pt x="60" y="56"/>
                    </a:lnTo>
                    <a:lnTo>
                      <a:pt x="56" y="60"/>
                    </a:lnTo>
                    <a:lnTo>
                      <a:pt x="48" y="66"/>
                    </a:lnTo>
                    <a:lnTo>
                      <a:pt x="40" y="68"/>
                    </a:lnTo>
                    <a:lnTo>
                      <a:pt x="32" y="64"/>
                    </a:lnTo>
                    <a:lnTo>
                      <a:pt x="26" y="58"/>
                    </a:lnTo>
                    <a:lnTo>
                      <a:pt x="18" y="52"/>
                    </a:lnTo>
                    <a:lnTo>
                      <a:pt x="14" y="46"/>
                    </a:lnTo>
                    <a:lnTo>
                      <a:pt x="10" y="40"/>
                    </a:lnTo>
                    <a:lnTo>
                      <a:pt x="8" y="38"/>
                    </a:lnTo>
                    <a:lnTo>
                      <a:pt x="6" y="38"/>
                    </a:lnTo>
                    <a:lnTo>
                      <a:pt x="2" y="34"/>
                    </a:lnTo>
                    <a:lnTo>
                      <a:pt x="0" y="28"/>
                    </a:lnTo>
                    <a:lnTo>
                      <a:pt x="0" y="24"/>
                    </a:lnTo>
                    <a:lnTo>
                      <a:pt x="0" y="24"/>
                    </a:lnTo>
                    <a:close/>
                  </a:path>
                </a:pathLst>
              </a:custGeom>
              <a:solidFill>
                <a:srgbClr val="F8C6AC"/>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4" name="Freeform 132"/>
              <p:cNvSpPr>
                <a:spLocks noChangeAspect="1"/>
              </p:cNvSpPr>
              <p:nvPr/>
            </p:nvSpPr>
            <p:spPr bwMode="auto">
              <a:xfrm>
                <a:off x="4314" y="1977"/>
                <a:ext cx="14" cy="4"/>
              </a:xfrm>
              <a:custGeom>
                <a:avLst/>
                <a:gdLst/>
                <a:ahLst/>
                <a:cxnLst>
                  <a:cxn ang="0">
                    <a:pos x="2" y="0"/>
                  </a:cxn>
                  <a:cxn ang="0">
                    <a:pos x="6" y="0"/>
                  </a:cxn>
                  <a:cxn ang="0">
                    <a:pos x="8" y="0"/>
                  </a:cxn>
                  <a:cxn ang="0">
                    <a:pos x="8" y="0"/>
                  </a:cxn>
                  <a:cxn ang="0">
                    <a:pos x="12" y="2"/>
                  </a:cxn>
                  <a:cxn ang="0">
                    <a:pos x="14" y="2"/>
                  </a:cxn>
                  <a:cxn ang="0">
                    <a:pos x="14" y="2"/>
                  </a:cxn>
                  <a:cxn ang="0">
                    <a:pos x="12" y="2"/>
                  </a:cxn>
                  <a:cxn ang="0">
                    <a:pos x="8" y="4"/>
                  </a:cxn>
                  <a:cxn ang="0">
                    <a:pos x="8" y="4"/>
                  </a:cxn>
                  <a:cxn ang="0">
                    <a:pos x="6" y="2"/>
                  </a:cxn>
                  <a:cxn ang="0">
                    <a:pos x="6" y="2"/>
                  </a:cxn>
                  <a:cxn ang="0">
                    <a:pos x="6" y="2"/>
                  </a:cxn>
                  <a:cxn ang="0">
                    <a:pos x="8" y="2"/>
                  </a:cxn>
                  <a:cxn ang="0">
                    <a:pos x="6" y="2"/>
                  </a:cxn>
                  <a:cxn ang="0">
                    <a:pos x="2" y="2"/>
                  </a:cxn>
                  <a:cxn ang="0">
                    <a:pos x="0" y="2"/>
                  </a:cxn>
                  <a:cxn ang="0">
                    <a:pos x="2" y="0"/>
                  </a:cxn>
                  <a:cxn ang="0">
                    <a:pos x="2" y="0"/>
                  </a:cxn>
                </a:cxnLst>
                <a:rect l="0" t="0" r="r" b="b"/>
                <a:pathLst>
                  <a:path w="14" h="4">
                    <a:moveTo>
                      <a:pt x="2" y="0"/>
                    </a:moveTo>
                    <a:lnTo>
                      <a:pt x="6" y="0"/>
                    </a:lnTo>
                    <a:lnTo>
                      <a:pt x="8" y="0"/>
                    </a:lnTo>
                    <a:lnTo>
                      <a:pt x="8" y="0"/>
                    </a:lnTo>
                    <a:lnTo>
                      <a:pt x="12" y="2"/>
                    </a:lnTo>
                    <a:lnTo>
                      <a:pt x="14" y="2"/>
                    </a:lnTo>
                    <a:lnTo>
                      <a:pt x="14" y="2"/>
                    </a:lnTo>
                    <a:lnTo>
                      <a:pt x="12" y="2"/>
                    </a:lnTo>
                    <a:lnTo>
                      <a:pt x="8" y="4"/>
                    </a:lnTo>
                    <a:lnTo>
                      <a:pt x="8" y="4"/>
                    </a:lnTo>
                    <a:lnTo>
                      <a:pt x="6" y="2"/>
                    </a:lnTo>
                    <a:lnTo>
                      <a:pt x="6" y="2"/>
                    </a:lnTo>
                    <a:lnTo>
                      <a:pt x="6" y="2"/>
                    </a:lnTo>
                    <a:lnTo>
                      <a:pt x="8" y="2"/>
                    </a:lnTo>
                    <a:lnTo>
                      <a:pt x="6" y="2"/>
                    </a:lnTo>
                    <a:lnTo>
                      <a:pt x="2" y="2"/>
                    </a:lnTo>
                    <a:lnTo>
                      <a:pt x="0" y="2"/>
                    </a:lnTo>
                    <a:lnTo>
                      <a:pt x="2" y="0"/>
                    </a:lnTo>
                    <a:lnTo>
                      <a:pt x="2" y="0"/>
                    </a:lnTo>
                    <a:close/>
                  </a:path>
                </a:pathLst>
              </a:custGeom>
              <a:solidFill>
                <a:srgbClr val="6E4155"/>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5" name="Freeform 133"/>
              <p:cNvSpPr>
                <a:spLocks noChangeAspect="1"/>
              </p:cNvSpPr>
              <p:nvPr/>
            </p:nvSpPr>
            <p:spPr bwMode="auto">
              <a:xfrm>
                <a:off x="4286" y="1973"/>
                <a:ext cx="14" cy="4"/>
              </a:xfrm>
              <a:custGeom>
                <a:avLst/>
                <a:gdLst/>
                <a:ahLst/>
                <a:cxnLst>
                  <a:cxn ang="0">
                    <a:pos x="0" y="2"/>
                  </a:cxn>
                  <a:cxn ang="0">
                    <a:pos x="0" y="2"/>
                  </a:cxn>
                  <a:cxn ang="0">
                    <a:pos x="2" y="2"/>
                  </a:cxn>
                  <a:cxn ang="0">
                    <a:pos x="2" y="0"/>
                  </a:cxn>
                  <a:cxn ang="0">
                    <a:pos x="6" y="0"/>
                  </a:cxn>
                  <a:cxn ang="0">
                    <a:pos x="10" y="0"/>
                  </a:cxn>
                  <a:cxn ang="0">
                    <a:pos x="12" y="0"/>
                  </a:cxn>
                  <a:cxn ang="0">
                    <a:pos x="12" y="2"/>
                  </a:cxn>
                  <a:cxn ang="0">
                    <a:pos x="12" y="2"/>
                  </a:cxn>
                  <a:cxn ang="0">
                    <a:pos x="14" y="4"/>
                  </a:cxn>
                  <a:cxn ang="0">
                    <a:pos x="10" y="4"/>
                  </a:cxn>
                  <a:cxn ang="0">
                    <a:pos x="12" y="2"/>
                  </a:cxn>
                  <a:cxn ang="0">
                    <a:pos x="12" y="2"/>
                  </a:cxn>
                  <a:cxn ang="0">
                    <a:pos x="12" y="2"/>
                  </a:cxn>
                  <a:cxn ang="0">
                    <a:pos x="10" y="4"/>
                  </a:cxn>
                  <a:cxn ang="0">
                    <a:pos x="6" y="4"/>
                  </a:cxn>
                  <a:cxn ang="0">
                    <a:pos x="6" y="2"/>
                  </a:cxn>
                  <a:cxn ang="0">
                    <a:pos x="6" y="2"/>
                  </a:cxn>
                  <a:cxn ang="0">
                    <a:pos x="6" y="0"/>
                  </a:cxn>
                  <a:cxn ang="0">
                    <a:pos x="2" y="2"/>
                  </a:cxn>
                  <a:cxn ang="0">
                    <a:pos x="0" y="2"/>
                  </a:cxn>
                  <a:cxn ang="0">
                    <a:pos x="0" y="2"/>
                  </a:cxn>
                  <a:cxn ang="0">
                    <a:pos x="0" y="2"/>
                  </a:cxn>
                </a:cxnLst>
                <a:rect l="0" t="0" r="r" b="b"/>
                <a:pathLst>
                  <a:path w="14" h="4">
                    <a:moveTo>
                      <a:pt x="0" y="2"/>
                    </a:moveTo>
                    <a:lnTo>
                      <a:pt x="0" y="2"/>
                    </a:lnTo>
                    <a:lnTo>
                      <a:pt x="2" y="2"/>
                    </a:lnTo>
                    <a:lnTo>
                      <a:pt x="2" y="0"/>
                    </a:lnTo>
                    <a:lnTo>
                      <a:pt x="6" y="0"/>
                    </a:lnTo>
                    <a:lnTo>
                      <a:pt x="10" y="0"/>
                    </a:lnTo>
                    <a:lnTo>
                      <a:pt x="12" y="0"/>
                    </a:lnTo>
                    <a:lnTo>
                      <a:pt x="12" y="2"/>
                    </a:lnTo>
                    <a:lnTo>
                      <a:pt x="12" y="2"/>
                    </a:lnTo>
                    <a:lnTo>
                      <a:pt x="14" y="4"/>
                    </a:lnTo>
                    <a:lnTo>
                      <a:pt x="10" y="4"/>
                    </a:lnTo>
                    <a:lnTo>
                      <a:pt x="12" y="2"/>
                    </a:lnTo>
                    <a:lnTo>
                      <a:pt x="12" y="2"/>
                    </a:lnTo>
                    <a:lnTo>
                      <a:pt x="12" y="2"/>
                    </a:lnTo>
                    <a:lnTo>
                      <a:pt x="10" y="4"/>
                    </a:lnTo>
                    <a:lnTo>
                      <a:pt x="6" y="4"/>
                    </a:lnTo>
                    <a:lnTo>
                      <a:pt x="6" y="2"/>
                    </a:lnTo>
                    <a:lnTo>
                      <a:pt x="6" y="2"/>
                    </a:lnTo>
                    <a:lnTo>
                      <a:pt x="6" y="0"/>
                    </a:lnTo>
                    <a:lnTo>
                      <a:pt x="2" y="2"/>
                    </a:lnTo>
                    <a:lnTo>
                      <a:pt x="0" y="2"/>
                    </a:lnTo>
                    <a:lnTo>
                      <a:pt x="0" y="2"/>
                    </a:lnTo>
                    <a:lnTo>
                      <a:pt x="0" y="2"/>
                    </a:lnTo>
                    <a:close/>
                  </a:path>
                </a:pathLst>
              </a:custGeom>
              <a:solidFill>
                <a:srgbClr val="6E4155"/>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6" name="Freeform 134"/>
              <p:cNvSpPr>
                <a:spLocks noChangeAspect="1"/>
              </p:cNvSpPr>
              <p:nvPr/>
            </p:nvSpPr>
            <p:spPr bwMode="auto">
              <a:xfrm>
                <a:off x="4328" y="1975"/>
                <a:ext cx="2" cy="14"/>
              </a:xfrm>
              <a:custGeom>
                <a:avLst/>
                <a:gdLst/>
                <a:ahLst/>
                <a:cxnLst>
                  <a:cxn ang="0">
                    <a:pos x="2" y="0"/>
                  </a:cxn>
                  <a:cxn ang="0">
                    <a:pos x="2" y="4"/>
                  </a:cxn>
                  <a:cxn ang="0">
                    <a:pos x="2" y="6"/>
                  </a:cxn>
                  <a:cxn ang="0">
                    <a:pos x="2" y="10"/>
                  </a:cxn>
                  <a:cxn ang="0">
                    <a:pos x="0" y="12"/>
                  </a:cxn>
                  <a:cxn ang="0">
                    <a:pos x="0" y="14"/>
                  </a:cxn>
                  <a:cxn ang="0">
                    <a:pos x="0" y="6"/>
                  </a:cxn>
                  <a:cxn ang="0">
                    <a:pos x="2" y="4"/>
                  </a:cxn>
                  <a:cxn ang="0">
                    <a:pos x="2" y="0"/>
                  </a:cxn>
                  <a:cxn ang="0">
                    <a:pos x="2" y="0"/>
                  </a:cxn>
                  <a:cxn ang="0">
                    <a:pos x="2" y="0"/>
                  </a:cxn>
                </a:cxnLst>
                <a:rect l="0" t="0" r="r" b="b"/>
                <a:pathLst>
                  <a:path w="2" h="14">
                    <a:moveTo>
                      <a:pt x="2" y="0"/>
                    </a:moveTo>
                    <a:lnTo>
                      <a:pt x="2" y="4"/>
                    </a:lnTo>
                    <a:lnTo>
                      <a:pt x="2" y="6"/>
                    </a:lnTo>
                    <a:lnTo>
                      <a:pt x="2" y="10"/>
                    </a:lnTo>
                    <a:lnTo>
                      <a:pt x="0" y="12"/>
                    </a:lnTo>
                    <a:lnTo>
                      <a:pt x="0" y="14"/>
                    </a:lnTo>
                    <a:lnTo>
                      <a:pt x="0" y="6"/>
                    </a:lnTo>
                    <a:lnTo>
                      <a:pt x="2" y="4"/>
                    </a:lnTo>
                    <a:lnTo>
                      <a:pt x="2" y="0"/>
                    </a:lnTo>
                    <a:lnTo>
                      <a:pt x="2" y="0"/>
                    </a:lnTo>
                    <a:lnTo>
                      <a:pt x="2" y="0"/>
                    </a:lnTo>
                    <a:close/>
                  </a:path>
                </a:pathLst>
              </a:custGeom>
              <a:solidFill>
                <a:srgbClr val="6E4155"/>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7" name="Freeform 135"/>
              <p:cNvSpPr>
                <a:spLocks noChangeAspect="1"/>
              </p:cNvSpPr>
              <p:nvPr/>
            </p:nvSpPr>
            <p:spPr bwMode="auto">
              <a:xfrm>
                <a:off x="4298" y="1991"/>
                <a:ext cx="14" cy="6"/>
              </a:xfrm>
              <a:custGeom>
                <a:avLst/>
                <a:gdLst/>
                <a:ahLst/>
                <a:cxnLst>
                  <a:cxn ang="0">
                    <a:pos x="14" y="4"/>
                  </a:cxn>
                  <a:cxn ang="0">
                    <a:pos x="12" y="6"/>
                  </a:cxn>
                  <a:cxn ang="0">
                    <a:pos x="10" y="6"/>
                  </a:cxn>
                  <a:cxn ang="0">
                    <a:pos x="6" y="6"/>
                  </a:cxn>
                  <a:cxn ang="0">
                    <a:pos x="4" y="4"/>
                  </a:cxn>
                  <a:cxn ang="0">
                    <a:pos x="0" y="4"/>
                  </a:cxn>
                  <a:cxn ang="0">
                    <a:pos x="2" y="0"/>
                  </a:cxn>
                  <a:cxn ang="0">
                    <a:pos x="8" y="4"/>
                  </a:cxn>
                  <a:cxn ang="0">
                    <a:pos x="12" y="4"/>
                  </a:cxn>
                  <a:cxn ang="0">
                    <a:pos x="14" y="4"/>
                  </a:cxn>
                  <a:cxn ang="0">
                    <a:pos x="14" y="4"/>
                  </a:cxn>
                </a:cxnLst>
                <a:rect l="0" t="0" r="r" b="b"/>
                <a:pathLst>
                  <a:path w="14" h="6">
                    <a:moveTo>
                      <a:pt x="14" y="4"/>
                    </a:moveTo>
                    <a:lnTo>
                      <a:pt x="12" y="6"/>
                    </a:lnTo>
                    <a:lnTo>
                      <a:pt x="10" y="6"/>
                    </a:lnTo>
                    <a:lnTo>
                      <a:pt x="6" y="6"/>
                    </a:lnTo>
                    <a:lnTo>
                      <a:pt x="4" y="4"/>
                    </a:lnTo>
                    <a:lnTo>
                      <a:pt x="0" y="4"/>
                    </a:lnTo>
                    <a:lnTo>
                      <a:pt x="2" y="0"/>
                    </a:lnTo>
                    <a:lnTo>
                      <a:pt x="8" y="4"/>
                    </a:lnTo>
                    <a:lnTo>
                      <a:pt x="12" y="4"/>
                    </a:lnTo>
                    <a:lnTo>
                      <a:pt x="14" y="4"/>
                    </a:lnTo>
                    <a:lnTo>
                      <a:pt x="14" y="4"/>
                    </a:lnTo>
                    <a:close/>
                  </a:path>
                </a:pathLst>
              </a:custGeom>
              <a:solidFill>
                <a:srgbClr val="6E4155"/>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8" name="Freeform 136"/>
              <p:cNvSpPr>
                <a:spLocks noChangeAspect="1"/>
              </p:cNvSpPr>
              <p:nvPr/>
            </p:nvSpPr>
            <p:spPr bwMode="auto">
              <a:xfrm>
                <a:off x="4296" y="1991"/>
                <a:ext cx="2" cy="4"/>
              </a:xfrm>
              <a:custGeom>
                <a:avLst/>
                <a:gdLst/>
                <a:ahLst/>
                <a:cxnLst>
                  <a:cxn ang="0">
                    <a:pos x="0" y="0"/>
                  </a:cxn>
                  <a:cxn ang="0">
                    <a:pos x="2" y="4"/>
                  </a:cxn>
                  <a:cxn ang="0">
                    <a:pos x="0" y="2"/>
                  </a:cxn>
                  <a:cxn ang="0">
                    <a:pos x="0" y="0"/>
                  </a:cxn>
                  <a:cxn ang="0">
                    <a:pos x="0" y="0"/>
                  </a:cxn>
                  <a:cxn ang="0">
                    <a:pos x="0" y="0"/>
                  </a:cxn>
                </a:cxnLst>
                <a:rect l="0" t="0" r="r" b="b"/>
                <a:pathLst>
                  <a:path w="2" h="4">
                    <a:moveTo>
                      <a:pt x="0" y="0"/>
                    </a:moveTo>
                    <a:lnTo>
                      <a:pt x="2" y="4"/>
                    </a:lnTo>
                    <a:lnTo>
                      <a:pt x="0" y="2"/>
                    </a:lnTo>
                    <a:lnTo>
                      <a:pt x="0" y="0"/>
                    </a:lnTo>
                    <a:lnTo>
                      <a:pt x="0" y="0"/>
                    </a:lnTo>
                    <a:lnTo>
                      <a:pt x="0" y="0"/>
                    </a:lnTo>
                    <a:close/>
                  </a:path>
                </a:pathLst>
              </a:custGeom>
              <a:solidFill>
                <a:srgbClr val="6E4155"/>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69" name="Freeform 137"/>
              <p:cNvSpPr>
                <a:spLocks noChangeAspect="1"/>
              </p:cNvSpPr>
              <p:nvPr/>
            </p:nvSpPr>
            <p:spPr bwMode="auto">
              <a:xfrm>
                <a:off x="4258" y="1995"/>
                <a:ext cx="34" cy="36"/>
              </a:xfrm>
              <a:custGeom>
                <a:avLst/>
                <a:gdLst/>
                <a:ahLst/>
                <a:cxnLst>
                  <a:cxn ang="0">
                    <a:pos x="4" y="0"/>
                  </a:cxn>
                  <a:cxn ang="0">
                    <a:pos x="2" y="10"/>
                  </a:cxn>
                  <a:cxn ang="0">
                    <a:pos x="0" y="12"/>
                  </a:cxn>
                  <a:cxn ang="0">
                    <a:pos x="2" y="16"/>
                  </a:cxn>
                  <a:cxn ang="0">
                    <a:pos x="10" y="24"/>
                  </a:cxn>
                  <a:cxn ang="0">
                    <a:pos x="22" y="30"/>
                  </a:cxn>
                  <a:cxn ang="0">
                    <a:pos x="28" y="36"/>
                  </a:cxn>
                  <a:cxn ang="0">
                    <a:pos x="30" y="36"/>
                  </a:cxn>
                  <a:cxn ang="0">
                    <a:pos x="32" y="34"/>
                  </a:cxn>
                  <a:cxn ang="0">
                    <a:pos x="34" y="30"/>
                  </a:cxn>
                  <a:cxn ang="0">
                    <a:pos x="24" y="24"/>
                  </a:cxn>
                  <a:cxn ang="0">
                    <a:pos x="14" y="14"/>
                  </a:cxn>
                  <a:cxn ang="0">
                    <a:pos x="10" y="10"/>
                  </a:cxn>
                  <a:cxn ang="0">
                    <a:pos x="6" y="4"/>
                  </a:cxn>
                  <a:cxn ang="0">
                    <a:pos x="4" y="0"/>
                  </a:cxn>
                  <a:cxn ang="0">
                    <a:pos x="4" y="0"/>
                  </a:cxn>
                </a:cxnLst>
                <a:rect l="0" t="0" r="r" b="b"/>
                <a:pathLst>
                  <a:path w="34" h="36">
                    <a:moveTo>
                      <a:pt x="4" y="0"/>
                    </a:moveTo>
                    <a:lnTo>
                      <a:pt x="2" y="10"/>
                    </a:lnTo>
                    <a:lnTo>
                      <a:pt x="0" y="12"/>
                    </a:lnTo>
                    <a:lnTo>
                      <a:pt x="2" y="16"/>
                    </a:lnTo>
                    <a:lnTo>
                      <a:pt x="10" y="24"/>
                    </a:lnTo>
                    <a:lnTo>
                      <a:pt x="22" y="30"/>
                    </a:lnTo>
                    <a:lnTo>
                      <a:pt x="28" y="36"/>
                    </a:lnTo>
                    <a:lnTo>
                      <a:pt x="30" y="36"/>
                    </a:lnTo>
                    <a:lnTo>
                      <a:pt x="32" y="34"/>
                    </a:lnTo>
                    <a:lnTo>
                      <a:pt x="34" y="30"/>
                    </a:lnTo>
                    <a:lnTo>
                      <a:pt x="24" y="24"/>
                    </a:lnTo>
                    <a:lnTo>
                      <a:pt x="14" y="14"/>
                    </a:lnTo>
                    <a:lnTo>
                      <a:pt x="10" y="10"/>
                    </a:lnTo>
                    <a:lnTo>
                      <a:pt x="6" y="4"/>
                    </a:lnTo>
                    <a:lnTo>
                      <a:pt x="4" y="0"/>
                    </a:lnTo>
                    <a:lnTo>
                      <a:pt x="4" y="0"/>
                    </a:lnTo>
                    <a:close/>
                  </a:path>
                </a:pathLst>
              </a:custGeom>
              <a:solidFill>
                <a:srgbClr val="F8C6AC"/>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0" name="Freeform 138"/>
              <p:cNvSpPr>
                <a:spLocks noChangeAspect="1"/>
              </p:cNvSpPr>
              <p:nvPr/>
            </p:nvSpPr>
            <p:spPr bwMode="auto">
              <a:xfrm>
                <a:off x="4292" y="2001"/>
                <a:ext cx="18" cy="6"/>
              </a:xfrm>
              <a:custGeom>
                <a:avLst/>
                <a:gdLst/>
                <a:ahLst/>
                <a:cxnLst>
                  <a:cxn ang="0">
                    <a:pos x="18" y="6"/>
                  </a:cxn>
                  <a:cxn ang="0">
                    <a:pos x="18" y="4"/>
                  </a:cxn>
                  <a:cxn ang="0">
                    <a:pos x="16" y="4"/>
                  </a:cxn>
                  <a:cxn ang="0">
                    <a:pos x="14" y="2"/>
                  </a:cxn>
                  <a:cxn ang="0">
                    <a:pos x="12" y="0"/>
                  </a:cxn>
                  <a:cxn ang="0">
                    <a:pos x="12" y="0"/>
                  </a:cxn>
                  <a:cxn ang="0">
                    <a:pos x="8" y="0"/>
                  </a:cxn>
                  <a:cxn ang="0">
                    <a:pos x="6" y="0"/>
                  </a:cxn>
                  <a:cxn ang="0">
                    <a:pos x="4" y="0"/>
                  </a:cxn>
                  <a:cxn ang="0">
                    <a:pos x="4" y="2"/>
                  </a:cxn>
                  <a:cxn ang="0">
                    <a:pos x="2" y="2"/>
                  </a:cxn>
                  <a:cxn ang="0">
                    <a:pos x="0" y="4"/>
                  </a:cxn>
                  <a:cxn ang="0">
                    <a:pos x="0" y="4"/>
                  </a:cxn>
                  <a:cxn ang="0">
                    <a:pos x="2" y="4"/>
                  </a:cxn>
                  <a:cxn ang="0">
                    <a:pos x="6" y="4"/>
                  </a:cxn>
                  <a:cxn ang="0">
                    <a:pos x="8" y="4"/>
                  </a:cxn>
                  <a:cxn ang="0">
                    <a:pos x="10" y="4"/>
                  </a:cxn>
                  <a:cxn ang="0">
                    <a:pos x="14" y="6"/>
                  </a:cxn>
                  <a:cxn ang="0">
                    <a:pos x="16" y="6"/>
                  </a:cxn>
                  <a:cxn ang="0">
                    <a:pos x="18" y="6"/>
                  </a:cxn>
                  <a:cxn ang="0">
                    <a:pos x="18" y="6"/>
                  </a:cxn>
                </a:cxnLst>
                <a:rect l="0" t="0" r="r" b="b"/>
                <a:pathLst>
                  <a:path w="18" h="6">
                    <a:moveTo>
                      <a:pt x="18" y="6"/>
                    </a:moveTo>
                    <a:lnTo>
                      <a:pt x="18" y="4"/>
                    </a:lnTo>
                    <a:lnTo>
                      <a:pt x="16" y="4"/>
                    </a:lnTo>
                    <a:lnTo>
                      <a:pt x="14" y="2"/>
                    </a:lnTo>
                    <a:lnTo>
                      <a:pt x="12" y="0"/>
                    </a:lnTo>
                    <a:lnTo>
                      <a:pt x="12" y="0"/>
                    </a:lnTo>
                    <a:lnTo>
                      <a:pt x="8" y="0"/>
                    </a:lnTo>
                    <a:lnTo>
                      <a:pt x="6" y="0"/>
                    </a:lnTo>
                    <a:lnTo>
                      <a:pt x="4" y="0"/>
                    </a:lnTo>
                    <a:lnTo>
                      <a:pt x="4" y="2"/>
                    </a:lnTo>
                    <a:lnTo>
                      <a:pt x="2" y="2"/>
                    </a:lnTo>
                    <a:lnTo>
                      <a:pt x="0" y="4"/>
                    </a:lnTo>
                    <a:lnTo>
                      <a:pt x="0" y="4"/>
                    </a:lnTo>
                    <a:lnTo>
                      <a:pt x="2" y="4"/>
                    </a:lnTo>
                    <a:lnTo>
                      <a:pt x="6" y="4"/>
                    </a:lnTo>
                    <a:lnTo>
                      <a:pt x="8" y="4"/>
                    </a:lnTo>
                    <a:lnTo>
                      <a:pt x="10" y="4"/>
                    </a:lnTo>
                    <a:lnTo>
                      <a:pt x="14" y="6"/>
                    </a:lnTo>
                    <a:lnTo>
                      <a:pt x="16" y="6"/>
                    </a:lnTo>
                    <a:lnTo>
                      <a:pt x="18" y="6"/>
                    </a:lnTo>
                    <a:lnTo>
                      <a:pt x="18" y="6"/>
                    </a:lnTo>
                    <a:close/>
                  </a:path>
                </a:pathLst>
              </a:custGeom>
              <a:solidFill>
                <a:srgbClr val="6E4155"/>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1" name="Rectangle 139"/>
              <p:cNvSpPr>
                <a:spLocks noChangeAspect="1" noChangeArrowheads="1"/>
              </p:cNvSpPr>
              <p:nvPr/>
            </p:nvSpPr>
            <p:spPr bwMode="auto">
              <a:xfrm>
                <a:off x="4326" y="1979"/>
                <a:ext cx="1" cy="1"/>
              </a:xfrm>
              <a:prstGeom prst="rect">
                <a:avLst/>
              </a:prstGeom>
              <a:solidFill>
                <a:srgbClr val="F7C68B"/>
              </a:solidFill>
              <a:ln w="9525">
                <a:noFill/>
                <a:miter lim="800000"/>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2" name="Freeform 140"/>
              <p:cNvSpPr>
                <a:spLocks noChangeAspect="1"/>
              </p:cNvSpPr>
              <p:nvPr/>
            </p:nvSpPr>
            <p:spPr bwMode="auto">
              <a:xfrm>
                <a:off x="4316" y="1973"/>
                <a:ext cx="14" cy="2"/>
              </a:xfrm>
              <a:custGeom>
                <a:avLst/>
                <a:gdLst/>
                <a:ahLst/>
                <a:cxnLst>
                  <a:cxn ang="0">
                    <a:pos x="14" y="2"/>
                  </a:cxn>
                  <a:cxn ang="0">
                    <a:pos x="12" y="0"/>
                  </a:cxn>
                  <a:cxn ang="0">
                    <a:pos x="10" y="0"/>
                  </a:cxn>
                  <a:cxn ang="0">
                    <a:pos x="6" y="0"/>
                  </a:cxn>
                  <a:cxn ang="0">
                    <a:pos x="0" y="0"/>
                  </a:cxn>
                  <a:cxn ang="0">
                    <a:pos x="0" y="0"/>
                  </a:cxn>
                  <a:cxn ang="0">
                    <a:pos x="0" y="0"/>
                  </a:cxn>
                  <a:cxn ang="0">
                    <a:pos x="4" y="0"/>
                  </a:cxn>
                  <a:cxn ang="0">
                    <a:pos x="6" y="0"/>
                  </a:cxn>
                  <a:cxn ang="0">
                    <a:pos x="12" y="0"/>
                  </a:cxn>
                  <a:cxn ang="0">
                    <a:pos x="12" y="2"/>
                  </a:cxn>
                  <a:cxn ang="0">
                    <a:pos x="14" y="2"/>
                  </a:cxn>
                  <a:cxn ang="0">
                    <a:pos x="14" y="2"/>
                  </a:cxn>
                </a:cxnLst>
                <a:rect l="0" t="0" r="r" b="b"/>
                <a:pathLst>
                  <a:path w="14" h="2">
                    <a:moveTo>
                      <a:pt x="14" y="2"/>
                    </a:moveTo>
                    <a:lnTo>
                      <a:pt x="12" y="0"/>
                    </a:lnTo>
                    <a:lnTo>
                      <a:pt x="10" y="0"/>
                    </a:lnTo>
                    <a:lnTo>
                      <a:pt x="6" y="0"/>
                    </a:lnTo>
                    <a:lnTo>
                      <a:pt x="0" y="0"/>
                    </a:lnTo>
                    <a:lnTo>
                      <a:pt x="0" y="0"/>
                    </a:lnTo>
                    <a:lnTo>
                      <a:pt x="0" y="0"/>
                    </a:lnTo>
                    <a:lnTo>
                      <a:pt x="4" y="0"/>
                    </a:lnTo>
                    <a:lnTo>
                      <a:pt x="6" y="0"/>
                    </a:lnTo>
                    <a:lnTo>
                      <a:pt x="12" y="0"/>
                    </a:lnTo>
                    <a:lnTo>
                      <a:pt x="12" y="2"/>
                    </a:lnTo>
                    <a:lnTo>
                      <a:pt x="14" y="2"/>
                    </a:lnTo>
                    <a:lnTo>
                      <a:pt x="14" y="2"/>
                    </a:lnTo>
                    <a:close/>
                  </a:path>
                </a:pathLst>
              </a:custGeom>
              <a:solidFill>
                <a:srgbClr val="6E4155"/>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3" name="Freeform 141"/>
              <p:cNvSpPr>
                <a:spLocks noChangeAspect="1"/>
              </p:cNvSpPr>
              <p:nvPr/>
            </p:nvSpPr>
            <p:spPr bwMode="auto">
              <a:xfrm>
                <a:off x="4288" y="1967"/>
                <a:ext cx="14" cy="4"/>
              </a:xfrm>
              <a:custGeom>
                <a:avLst/>
                <a:gdLst/>
                <a:ahLst/>
                <a:cxnLst>
                  <a:cxn ang="0">
                    <a:pos x="14" y="4"/>
                  </a:cxn>
                  <a:cxn ang="0">
                    <a:pos x="12" y="2"/>
                  </a:cxn>
                  <a:cxn ang="0">
                    <a:pos x="8" y="0"/>
                  </a:cxn>
                  <a:cxn ang="0">
                    <a:pos x="4" y="0"/>
                  </a:cxn>
                  <a:cxn ang="0">
                    <a:pos x="0" y="0"/>
                  </a:cxn>
                  <a:cxn ang="0">
                    <a:pos x="0" y="0"/>
                  </a:cxn>
                  <a:cxn ang="0">
                    <a:pos x="0" y="2"/>
                  </a:cxn>
                  <a:cxn ang="0">
                    <a:pos x="2" y="2"/>
                  </a:cxn>
                  <a:cxn ang="0">
                    <a:pos x="6" y="2"/>
                  </a:cxn>
                  <a:cxn ang="0">
                    <a:pos x="10" y="2"/>
                  </a:cxn>
                  <a:cxn ang="0">
                    <a:pos x="10" y="2"/>
                  </a:cxn>
                  <a:cxn ang="0">
                    <a:pos x="14" y="4"/>
                  </a:cxn>
                  <a:cxn ang="0">
                    <a:pos x="14" y="4"/>
                  </a:cxn>
                </a:cxnLst>
                <a:rect l="0" t="0" r="r" b="b"/>
                <a:pathLst>
                  <a:path w="14" h="4">
                    <a:moveTo>
                      <a:pt x="14" y="4"/>
                    </a:moveTo>
                    <a:lnTo>
                      <a:pt x="12" y="2"/>
                    </a:lnTo>
                    <a:lnTo>
                      <a:pt x="8" y="0"/>
                    </a:lnTo>
                    <a:lnTo>
                      <a:pt x="4" y="0"/>
                    </a:lnTo>
                    <a:lnTo>
                      <a:pt x="0" y="0"/>
                    </a:lnTo>
                    <a:lnTo>
                      <a:pt x="0" y="0"/>
                    </a:lnTo>
                    <a:lnTo>
                      <a:pt x="0" y="2"/>
                    </a:lnTo>
                    <a:lnTo>
                      <a:pt x="2" y="2"/>
                    </a:lnTo>
                    <a:lnTo>
                      <a:pt x="6" y="2"/>
                    </a:lnTo>
                    <a:lnTo>
                      <a:pt x="10" y="2"/>
                    </a:lnTo>
                    <a:lnTo>
                      <a:pt x="10" y="2"/>
                    </a:lnTo>
                    <a:lnTo>
                      <a:pt x="14" y="4"/>
                    </a:lnTo>
                    <a:lnTo>
                      <a:pt x="14" y="4"/>
                    </a:lnTo>
                    <a:close/>
                  </a:path>
                </a:pathLst>
              </a:custGeom>
              <a:solidFill>
                <a:srgbClr val="6E4155"/>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4" name="Freeform 142"/>
              <p:cNvSpPr>
                <a:spLocks noChangeAspect="1"/>
              </p:cNvSpPr>
              <p:nvPr/>
            </p:nvSpPr>
            <p:spPr bwMode="auto">
              <a:xfrm>
                <a:off x="4340" y="2158"/>
                <a:ext cx="144" cy="112"/>
              </a:xfrm>
              <a:custGeom>
                <a:avLst/>
                <a:gdLst/>
                <a:ahLst/>
                <a:cxnLst>
                  <a:cxn ang="0">
                    <a:pos x="116" y="0"/>
                  </a:cxn>
                  <a:cxn ang="0">
                    <a:pos x="130" y="0"/>
                  </a:cxn>
                  <a:cxn ang="0">
                    <a:pos x="138" y="8"/>
                  </a:cxn>
                  <a:cxn ang="0">
                    <a:pos x="138" y="30"/>
                  </a:cxn>
                  <a:cxn ang="0">
                    <a:pos x="138" y="46"/>
                  </a:cxn>
                  <a:cxn ang="0">
                    <a:pos x="144" y="60"/>
                  </a:cxn>
                  <a:cxn ang="0">
                    <a:pos x="74" y="80"/>
                  </a:cxn>
                  <a:cxn ang="0">
                    <a:pos x="10" y="112"/>
                  </a:cxn>
                  <a:cxn ang="0">
                    <a:pos x="0" y="82"/>
                  </a:cxn>
                  <a:cxn ang="0">
                    <a:pos x="116" y="0"/>
                  </a:cxn>
                  <a:cxn ang="0">
                    <a:pos x="116" y="0"/>
                  </a:cxn>
                </a:cxnLst>
                <a:rect l="0" t="0" r="r" b="b"/>
                <a:pathLst>
                  <a:path w="144" h="112">
                    <a:moveTo>
                      <a:pt x="116" y="0"/>
                    </a:moveTo>
                    <a:lnTo>
                      <a:pt x="130" y="0"/>
                    </a:lnTo>
                    <a:lnTo>
                      <a:pt x="138" y="8"/>
                    </a:lnTo>
                    <a:lnTo>
                      <a:pt x="138" y="30"/>
                    </a:lnTo>
                    <a:lnTo>
                      <a:pt x="138" y="46"/>
                    </a:lnTo>
                    <a:lnTo>
                      <a:pt x="144" y="60"/>
                    </a:lnTo>
                    <a:lnTo>
                      <a:pt x="74" y="80"/>
                    </a:lnTo>
                    <a:lnTo>
                      <a:pt x="10" y="112"/>
                    </a:lnTo>
                    <a:lnTo>
                      <a:pt x="0" y="82"/>
                    </a:lnTo>
                    <a:lnTo>
                      <a:pt x="116" y="0"/>
                    </a:lnTo>
                    <a:lnTo>
                      <a:pt x="116" y="0"/>
                    </a:lnTo>
                    <a:close/>
                  </a:path>
                </a:pathLst>
              </a:custGeom>
              <a:solidFill>
                <a:srgbClr val="AFB3B9"/>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5" name="Freeform 143"/>
              <p:cNvSpPr>
                <a:spLocks noChangeAspect="1"/>
              </p:cNvSpPr>
              <p:nvPr/>
            </p:nvSpPr>
            <p:spPr bwMode="auto">
              <a:xfrm>
                <a:off x="4358" y="2482"/>
                <a:ext cx="112" cy="44"/>
              </a:xfrm>
              <a:custGeom>
                <a:avLst/>
                <a:gdLst/>
                <a:ahLst/>
                <a:cxnLst>
                  <a:cxn ang="0">
                    <a:pos x="8" y="8"/>
                  </a:cxn>
                  <a:cxn ang="0">
                    <a:pos x="0" y="26"/>
                  </a:cxn>
                  <a:cxn ang="0">
                    <a:pos x="0" y="42"/>
                  </a:cxn>
                  <a:cxn ang="0">
                    <a:pos x="76" y="44"/>
                  </a:cxn>
                  <a:cxn ang="0">
                    <a:pos x="36" y="42"/>
                  </a:cxn>
                  <a:cxn ang="0">
                    <a:pos x="94" y="44"/>
                  </a:cxn>
                  <a:cxn ang="0">
                    <a:pos x="112" y="40"/>
                  </a:cxn>
                  <a:cxn ang="0">
                    <a:pos x="106" y="32"/>
                  </a:cxn>
                  <a:cxn ang="0">
                    <a:pos x="88" y="24"/>
                  </a:cxn>
                  <a:cxn ang="0">
                    <a:pos x="74" y="20"/>
                  </a:cxn>
                  <a:cxn ang="0">
                    <a:pos x="56" y="10"/>
                  </a:cxn>
                  <a:cxn ang="0">
                    <a:pos x="46" y="0"/>
                  </a:cxn>
                  <a:cxn ang="0">
                    <a:pos x="8" y="8"/>
                  </a:cxn>
                  <a:cxn ang="0">
                    <a:pos x="8" y="8"/>
                  </a:cxn>
                </a:cxnLst>
                <a:rect l="0" t="0" r="r" b="b"/>
                <a:pathLst>
                  <a:path w="112" h="44">
                    <a:moveTo>
                      <a:pt x="8" y="8"/>
                    </a:moveTo>
                    <a:lnTo>
                      <a:pt x="0" y="26"/>
                    </a:lnTo>
                    <a:lnTo>
                      <a:pt x="0" y="42"/>
                    </a:lnTo>
                    <a:lnTo>
                      <a:pt x="76" y="44"/>
                    </a:lnTo>
                    <a:lnTo>
                      <a:pt x="36" y="42"/>
                    </a:lnTo>
                    <a:lnTo>
                      <a:pt x="94" y="44"/>
                    </a:lnTo>
                    <a:lnTo>
                      <a:pt x="112" y="40"/>
                    </a:lnTo>
                    <a:lnTo>
                      <a:pt x="106" y="32"/>
                    </a:lnTo>
                    <a:lnTo>
                      <a:pt x="88" y="24"/>
                    </a:lnTo>
                    <a:lnTo>
                      <a:pt x="74" y="20"/>
                    </a:lnTo>
                    <a:lnTo>
                      <a:pt x="56" y="10"/>
                    </a:lnTo>
                    <a:lnTo>
                      <a:pt x="46" y="0"/>
                    </a:lnTo>
                    <a:lnTo>
                      <a:pt x="8" y="8"/>
                    </a:lnTo>
                    <a:lnTo>
                      <a:pt x="8" y="8"/>
                    </a:lnTo>
                    <a:close/>
                  </a:path>
                </a:pathLst>
              </a:custGeom>
              <a:solidFill>
                <a:srgbClr val="0B3C6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6" name="Freeform 144"/>
              <p:cNvSpPr>
                <a:spLocks noChangeAspect="1"/>
              </p:cNvSpPr>
              <p:nvPr/>
            </p:nvSpPr>
            <p:spPr bwMode="auto">
              <a:xfrm>
                <a:off x="4094" y="2466"/>
                <a:ext cx="104" cy="60"/>
              </a:xfrm>
              <a:custGeom>
                <a:avLst/>
                <a:gdLst/>
                <a:ahLst/>
                <a:cxnLst>
                  <a:cxn ang="0">
                    <a:pos x="32" y="0"/>
                  </a:cxn>
                  <a:cxn ang="0">
                    <a:pos x="22" y="8"/>
                  </a:cxn>
                  <a:cxn ang="0">
                    <a:pos x="0" y="46"/>
                  </a:cxn>
                  <a:cxn ang="0">
                    <a:pos x="38" y="58"/>
                  </a:cxn>
                  <a:cxn ang="0">
                    <a:pos x="76" y="60"/>
                  </a:cxn>
                  <a:cxn ang="0">
                    <a:pos x="98" y="60"/>
                  </a:cxn>
                  <a:cxn ang="0">
                    <a:pos x="104" y="58"/>
                  </a:cxn>
                  <a:cxn ang="0">
                    <a:pos x="100" y="50"/>
                  </a:cxn>
                  <a:cxn ang="0">
                    <a:pos x="76" y="42"/>
                  </a:cxn>
                  <a:cxn ang="0">
                    <a:pos x="74" y="20"/>
                  </a:cxn>
                  <a:cxn ang="0">
                    <a:pos x="80" y="8"/>
                  </a:cxn>
                  <a:cxn ang="0">
                    <a:pos x="32" y="0"/>
                  </a:cxn>
                  <a:cxn ang="0">
                    <a:pos x="32" y="0"/>
                  </a:cxn>
                </a:cxnLst>
                <a:rect l="0" t="0" r="r" b="b"/>
                <a:pathLst>
                  <a:path w="104" h="60">
                    <a:moveTo>
                      <a:pt x="32" y="0"/>
                    </a:moveTo>
                    <a:lnTo>
                      <a:pt x="22" y="8"/>
                    </a:lnTo>
                    <a:lnTo>
                      <a:pt x="0" y="46"/>
                    </a:lnTo>
                    <a:lnTo>
                      <a:pt x="38" y="58"/>
                    </a:lnTo>
                    <a:lnTo>
                      <a:pt x="76" y="60"/>
                    </a:lnTo>
                    <a:lnTo>
                      <a:pt x="98" y="60"/>
                    </a:lnTo>
                    <a:lnTo>
                      <a:pt x="104" y="58"/>
                    </a:lnTo>
                    <a:lnTo>
                      <a:pt x="100" y="50"/>
                    </a:lnTo>
                    <a:lnTo>
                      <a:pt x="76" y="42"/>
                    </a:lnTo>
                    <a:lnTo>
                      <a:pt x="74" y="20"/>
                    </a:lnTo>
                    <a:lnTo>
                      <a:pt x="80" y="8"/>
                    </a:lnTo>
                    <a:lnTo>
                      <a:pt x="32" y="0"/>
                    </a:lnTo>
                    <a:lnTo>
                      <a:pt x="32" y="0"/>
                    </a:lnTo>
                    <a:close/>
                  </a:path>
                </a:pathLst>
              </a:custGeom>
              <a:solidFill>
                <a:srgbClr val="0B3C6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7" name="Freeform 145"/>
              <p:cNvSpPr>
                <a:spLocks noChangeAspect="1"/>
              </p:cNvSpPr>
              <p:nvPr/>
            </p:nvSpPr>
            <p:spPr bwMode="auto">
              <a:xfrm>
                <a:off x="4110" y="2015"/>
                <a:ext cx="324" cy="501"/>
              </a:xfrm>
              <a:custGeom>
                <a:avLst/>
                <a:gdLst/>
                <a:ahLst/>
                <a:cxnLst>
                  <a:cxn ang="0">
                    <a:pos x="136" y="0"/>
                  </a:cxn>
                  <a:cxn ang="0">
                    <a:pos x="136" y="0"/>
                  </a:cxn>
                  <a:cxn ang="0">
                    <a:pos x="120" y="18"/>
                  </a:cxn>
                  <a:cxn ang="0">
                    <a:pos x="98" y="39"/>
                  </a:cxn>
                  <a:cxn ang="0">
                    <a:pos x="92" y="67"/>
                  </a:cxn>
                  <a:cxn ang="0">
                    <a:pos x="92" y="93"/>
                  </a:cxn>
                  <a:cxn ang="0">
                    <a:pos x="98" y="127"/>
                  </a:cxn>
                  <a:cxn ang="0">
                    <a:pos x="98" y="135"/>
                  </a:cxn>
                  <a:cxn ang="0">
                    <a:pos x="108" y="157"/>
                  </a:cxn>
                  <a:cxn ang="0">
                    <a:pos x="96" y="193"/>
                  </a:cxn>
                  <a:cxn ang="0">
                    <a:pos x="84" y="221"/>
                  </a:cxn>
                  <a:cxn ang="0">
                    <a:pos x="84" y="239"/>
                  </a:cxn>
                  <a:cxn ang="0">
                    <a:pos x="90" y="251"/>
                  </a:cxn>
                  <a:cxn ang="0">
                    <a:pos x="90" y="273"/>
                  </a:cxn>
                  <a:cxn ang="0">
                    <a:pos x="76" y="301"/>
                  </a:cxn>
                  <a:cxn ang="0">
                    <a:pos x="64" y="341"/>
                  </a:cxn>
                  <a:cxn ang="0">
                    <a:pos x="44" y="383"/>
                  </a:cxn>
                  <a:cxn ang="0">
                    <a:pos x="20" y="427"/>
                  </a:cxn>
                  <a:cxn ang="0">
                    <a:pos x="12" y="445"/>
                  </a:cxn>
                  <a:cxn ang="0">
                    <a:pos x="0" y="471"/>
                  </a:cxn>
                  <a:cxn ang="0">
                    <a:pos x="44" y="499"/>
                  </a:cxn>
                  <a:cxn ang="0">
                    <a:pos x="66" y="501"/>
                  </a:cxn>
                  <a:cxn ang="0">
                    <a:pos x="82" y="459"/>
                  </a:cxn>
                  <a:cxn ang="0">
                    <a:pos x="96" y="429"/>
                  </a:cxn>
                  <a:cxn ang="0">
                    <a:pos x="108" y="371"/>
                  </a:cxn>
                  <a:cxn ang="0">
                    <a:pos x="114" y="367"/>
                  </a:cxn>
                  <a:cxn ang="0">
                    <a:pos x="148" y="313"/>
                  </a:cxn>
                  <a:cxn ang="0">
                    <a:pos x="152" y="303"/>
                  </a:cxn>
                  <a:cxn ang="0">
                    <a:pos x="176" y="335"/>
                  </a:cxn>
                  <a:cxn ang="0">
                    <a:pos x="188" y="357"/>
                  </a:cxn>
                  <a:cxn ang="0">
                    <a:pos x="202" y="367"/>
                  </a:cxn>
                  <a:cxn ang="0">
                    <a:pos x="212" y="385"/>
                  </a:cxn>
                  <a:cxn ang="0">
                    <a:pos x="230" y="435"/>
                  </a:cxn>
                  <a:cxn ang="0">
                    <a:pos x="244" y="467"/>
                  </a:cxn>
                  <a:cxn ang="0">
                    <a:pos x="244" y="493"/>
                  </a:cxn>
                  <a:cxn ang="0">
                    <a:pos x="294" y="483"/>
                  </a:cxn>
                  <a:cxn ang="0">
                    <a:pos x="324" y="459"/>
                  </a:cxn>
                  <a:cxn ang="0">
                    <a:pos x="306" y="435"/>
                  </a:cxn>
                  <a:cxn ang="0">
                    <a:pos x="302" y="431"/>
                  </a:cxn>
                  <a:cxn ang="0">
                    <a:pos x="284" y="377"/>
                  </a:cxn>
                  <a:cxn ang="0">
                    <a:pos x="278" y="351"/>
                  </a:cxn>
                  <a:cxn ang="0">
                    <a:pos x="276" y="341"/>
                  </a:cxn>
                  <a:cxn ang="0">
                    <a:pos x="234" y="277"/>
                  </a:cxn>
                  <a:cxn ang="0">
                    <a:pos x="220" y="243"/>
                  </a:cxn>
                  <a:cxn ang="0">
                    <a:pos x="238" y="237"/>
                  </a:cxn>
                  <a:cxn ang="0">
                    <a:pos x="224" y="211"/>
                  </a:cxn>
                  <a:cxn ang="0">
                    <a:pos x="218" y="187"/>
                  </a:cxn>
                  <a:cxn ang="0">
                    <a:pos x="230" y="119"/>
                  </a:cxn>
                  <a:cxn ang="0">
                    <a:pos x="224" y="77"/>
                  </a:cxn>
                  <a:cxn ang="0">
                    <a:pos x="202" y="27"/>
                  </a:cxn>
                  <a:cxn ang="0">
                    <a:pos x="204" y="65"/>
                  </a:cxn>
                  <a:cxn ang="0">
                    <a:pos x="178" y="20"/>
                  </a:cxn>
                  <a:cxn ang="0">
                    <a:pos x="146" y="0"/>
                  </a:cxn>
                  <a:cxn ang="0">
                    <a:pos x="136" y="0"/>
                  </a:cxn>
                  <a:cxn ang="0">
                    <a:pos x="136" y="0"/>
                  </a:cxn>
                </a:cxnLst>
                <a:rect l="0" t="0" r="r" b="b"/>
                <a:pathLst>
                  <a:path w="324" h="501">
                    <a:moveTo>
                      <a:pt x="136" y="0"/>
                    </a:moveTo>
                    <a:lnTo>
                      <a:pt x="136" y="0"/>
                    </a:lnTo>
                    <a:lnTo>
                      <a:pt x="120" y="18"/>
                    </a:lnTo>
                    <a:lnTo>
                      <a:pt x="98" y="39"/>
                    </a:lnTo>
                    <a:lnTo>
                      <a:pt x="92" y="67"/>
                    </a:lnTo>
                    <a:lnTo>
                      <a:pt x="92" y="93"/>
                    </a:lnTo>
                    <a:lnTo>
                      <a:pt x="98" y="127"/>
                    </a:lnTo>
                    <a:lnTo>
                      <a:pt x="98" y="135"/>
                    </a:lnTo>
                    <a:lnTo>
                      <a:pt x="108" y="157"/>
                    </a:lnTo>
                    <a:lnTo>
                      <a:pt x="96" y="193"/>
                    </a:lnTo>
                    <a:lnTo>
                      <a:pt x="84" y="221"/>
                    </a:lnTo>
                    <a:lnTo>
                      <a:pt x="84" y="239"/>
                    </a:lnTo>
                    <a:lnTo>
                      <a:pt x="90" y="251"/>
                    </a:lnTo>
                    <a:lnTo>
                      <a:pt x="90" y="273"/>
                    </a:lnTo>
                    <a:lnTo>
                      <a:pt x="76" y="301"/>
                    </a:lnTo>
                    <a:lnTo>
                      <a:pt x="64" y="341"/>
                    </a:lnTo>
                    <a:lnTo>
                      <a:pt x="44" y="383"/>
                    </a:lnTo>
                    <a:lnTo>
                      <a:pt x="20" y="427"/>
                    </a:lnTo>
                    <a:lnTo>
                      <a:pt x="12" y="445"/>
                    </a:lnTo>
                    <a:lnTo>
                      <a:pt x="0" y="471"/>
                    </a:lnTo>
                    <a:lnTo>
                      <a:pt x="44" y="499"/>
                    </a:lnTo>
                    <a:lnTo>
                      <a:pt x="66" y="501"/>
                    </a:lnTo>
                    <a:lnTo>
                      <a:pt x="82" y="459"/>
                    </a:lnTo>
                    <a:lnTo>
                      <a:pt x="96" y="429"/>
                    </a:lnTo>
                    <a:lnTo>
                      <a:pt x="108" y="371"/>
                    </a:lnTo>
                    <a:lnTo>
                      <a:pt x="114" y="367"/>
                    </a:lnTo>
                    <a:lnTo>
                      <a:pt x="148" y="313"/>
                    </a:lnTo>
                    <a:lnTo>
                      <a:pt x="152" y="303"/>
                    </a:lnTo>
                    <a:lnTo>
                      <a:pt x="176" y="335"/>
                    </a:lnTo>
                    <a:lnTo>
                      <a:pt x="188" y="357"/>
                    </a:lnTo>
                    <a:lnTo>
                      <a:pt x="202" y="367"/>
                    </a:lnTo>
                    <a:lnTo>
                      <a:pt x="212" y="385"/>
                    </a:lnTo>
                    <a:lnTo>
                      <a:pt x="230" y="435"/>
                    </a:lnTo>
                    <a:lnTo>
                      <a:pt x="244" y="467"/>
                    </a:lnTo>
                    <a:lnTo>
                      <a:pt x="244" y="493"/>
                    </a:lnTo>
                    <a:lnTo>
                      <a:pt x="294" y="483"/>
                    </a:lnTo>
                    <a:lnTo>
                      <a:pt x="324" y="459"/>
                    </a:lnTo>
                    <a:lnTo>
                      <a:pt x="306" y="435"/>
                    </a:lnTo>
                    <a:lnTo>
                      <a:pt x="302" y="431"/>
                    </a:lnTo>
                    <a:lnTo>
                      <a:pt x="284" y="377"/>
                    </a:lnTo>
                    <a:lnTo>
                      <a:pt x="278" y="351"/>
                    </a:lnTo>
                    <a:lnTo>
                      <a:pt x="276" y="341"/>
                    </a:lnTo>
                    <a:lnTo>
                      <a:pt x="234" y="277"/>
                    </a:lnTo>
                    <a:lnTo>
                      <a:pt x="220" y="243"/>
                    </a:lnTo>
                    <a:lnTo>
                      <a:pt x="238" y="237"/>
                    </a:lnTo>
                    <a:lnTo>
                      <a:pt x="224" y="211"/>
                    </a:lnTo>
                    <a:lnTo>
                      <a:pt x="218" y="187"/>
                    </a:lnTo>
                    <a:lnTo>
                      <a:pt x="230" y="119"/>
                    </a:lnTo>
                    <a:lnTo>
                      <a:pt x="224" y="77"/>
                    </a:lnTo>
                    <a:lnTo>
                      <a:pt x="202" y="27"/>
                    </a:lnTo>
                    <a:lnTo>
                      <a:pt x="204" y="65"/>
                    </a:lnTo>
                    <a:lnTo>
                      <a:pt x="178" y="20"/>
                    </a:lnTo>
                    <a:lnTo>
                      <a:pt x="146" y="0"/>
                    </a:lnTo>
                    <a:lnTo>
                      <a:pt x="136" y="0"/>
                    </a:lnTo>
                    <a:lnTo>
                      <a:pt x="136" y="0"/>
                    </a:lnTo>
                    <a:close/>
                  </a:path>
                </a:pathLst>
              </a:custGeom>
              <a:solidFill>
                <a:srgbClr val="45648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8" name="Freeform 146"/>
              <p:cNvSpPr>
                <a:spLocks noChangeAspect="1"/>
              </p:cNvSpPr>
              <p:nvPr/>
            </p:nvSpPr>
            <p:spPr bwMode="auto">
              <a:xfrm>
                <a:off x="4102" y="2360"/>
                <a:ext cx="114" cy="142"/>
              </a:xfrm>
              <a:custGeom>
                <a:avLst/>
                <a:gdLst/>
                <a:ahLst/>
                <a:cxnLst>
                  <a:cxn ang="0">
                    <a:pos x="0" y="136"/>
                  </a:cxn>
                  <a:cxn ang="0">
                    <a:pos x="46" y="48"/>
                  </a:cxn>
                  <a:cxn ang="0">
                    <a:pos x="58" y="30"/>
                  </a:cxn>
                  <a:cxn ang="0">
                    <a:pos x="78" y="22"/>
                  </a:cxn>
                  <a:cxn ang="0">
                    <a:pos x="114" y="0"/>
                  </a:cxn>
                  <a:cxn ang="0">
                    <a:pos x="90" y="22"/>
                  </a:cxn>
                  <a:cxn ang="0">
                    <a:pos x="66" y="50"/>
                  </a:cxn>
                  <a:cxn ang="0">
                    <a:pos x="36" y="86"/>
                  </a:cxn>
                  <a:cxn ang="0">
                    <a:pos x="28" y="92"/>
                  </a:cxn>
                  <a:cxn ang="0">
                    <a:pos x="46" y="92"/>
                  </a:cxn>
                  <a:cxn ang="0">
                    <a:pos x="90" y="40"/>
                  </a:cxn>
                  <a:cxn ang="0">
                    <a:pos x="98" y="28"/>
                  </a:cxn>
                  <a:cxn ang="0">
                    <a:pos x="100" y="34"/>
                  </a:cxn>
                  <a:cxn ang="0">
                    <a:pos x="82" y="62"/>
                  </a:cxn>
                  <a:cxn ang="0">
                    <a:pos x="50" y="118"/>
                  </a:cxn>
                  <a:cxn ang="0">
                    <a:pos x="34" y="142"/>
                  </a:cxn>
                  <a:cxn ang="0">
                    <a:pos x="28" y="142"/>
                  </a:cxn>
                  <a:cxn ang="0">
                    <a:pos x="10" y="138"/>
                  </a:cxn>
                  <a:cxn ang="0">
                    <a:pos x="0" y="136"/>
                  </a:cxn>
                  <a:cxn ang="0">
                    <a:pos x="0" y="136"/>
                  </a:cxn>
                </a:cxnLst>
                <a:rect l="0" t="0" r="r" b="b"/>
                <a:pathLst>
                  <a:path w="114" h="142">
                    <a:moveTo>
                      <a:pt x="0" y="136"/>
                    </a:moveTo>
                    <a:lnTo>
                      <a:pt x="46" y="48"/>
                    </a:lnTo>
                    <a:lnTo>
                      <a:pt x="58" y="30"/>
                    </a:lnTo>
                    <a:lnTo>
                      <a:pt x="78" y="22"/>
                    </a:lnTo>
                    <a:lnTo>
                      <a:pt x="114" y="0"/>
                    </a:lnTo>
                    <a:lnTo>
                      <a:pt x="90" y="22"/>
                    </a:lnTo>
                    <a:lnTo>
                      <a:pt x="66" y="50"/>
                    </a:lnTo>
                    <a:lnTo>
                      <a:pt x="36" y="86"/>
                    </a:lnTo>
                    <a:lnTo>
                      <a:pt x="28" y="92"/>
                    </a:lnTo>
                    <a:lnTo>
                      <a:pt x="46" y="92"/>
                    </a:lnTo>
                    <a:lnTo>
                      <a:pt x="90" y="40"/>
                    </a:lnTo>
                    <a:lnTo>
                      <a:pt x="98" y="28"/>
                    </a:lnTo>
                    <a:lnTo>
                      <a:pt x="100" y="34"/>
                    </a:lnTo>
                    <a:lnTo>
                      <a:pt x="82" y="62"/>
                    </a:lnTo>
                    <a:lnTo>
                      <a:pt x="50" y="118"/>
                    </a:lnTo>
                    <a:lnTo>
                      <a:pt x="34" y="142"/>
                    </a:lnTo>
                    <a:lnTo>
                      <a:pt x="28" y="142"/>
                    </a:lnTo>
                    <a:lnTo>
                      <a:pt x="10" y="138"/>
                    </a:lnTo>
                    <a:lnTo>
                      <a:pt x="0" y="136"/>
                    </a:lnTo>
                    <a:lnTo>
                      <a:pt x="0" y="136"/>
                    </a:lnTo>
                    <a:close/>
                  </a:path>
                </a:pathLst>
              </a:custGeom>
              <a:solidFill>
                <a:srgbClr val="A6ABBE"/>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79" name="Freeform 147"/>
              <p:cNvSpPr>
                <a:spLocks noChangeAspect="1"/>
              </p:cNvSpPr>
              <p:nvPr/>
            </p:nvSpPr>
            <p:spPr bwMode="auto">
              <a:xfrm>
                <a:off x="4192" y="2013"/>
                <a:ext cx="88" cy="255"/>
              </a:xfrm>
              <a:custGeom>
                <a:avLst/>
                <a:gdLst/>
                <a:ahLst/>
                <a:cxnLst>
                  <a:cxn ang="0">
                    <a:pos x="54" y="0"/>
                  </a:cxn>
                  <a:cxn ang="0">
                    <a:pos x="32" y="22"/>
                  </a:cxn>
                  <a:cxn ang="0">
                    <a:pos x="16" y="41"/>
                  </a:cxn>
                  <a:cxn ang="0">
                    <a:pos x="10" y="71"/>
                  </a:cxn>
                  <a:cxn ang="0">
                    <a:pos x="10" y="91"/>
                  </a:cxn>
                  <a:cxn ang="0">
                    <a:pos x="22" y="129"/>
                  </a:cxn>
                  <a:cxn ang="0">
                    <a:pos x="22" y="155"/>
                  </a:cxn>
                  <a:cxn ang="0">
                    <a:pos x="8" y="203"/>
                  </a:cxn>
                  <a:cxn ang="0">
                    <a:pos x="0" y="237"/>
                  </a:cxn>
                  <a:cxn ang="0">
                    <a:pos x="16" y="249"/>
                  </a:cxn>
                  <a:cxn ang="0">
                    <a:pos x="42" y="255"/>
                  </a:cxn>
                  <a:cxn ang="0">
                    <a:pos x="86" y="253"/>
                  </a:cxn>
                  <a:cxn ang="0">
                    <a:pos x="42" y="229"/>
                  </a:cxn>
                  <a:cxn ang="0">
                    <a:pos x="42" y="213"/>
                  </a:cxn>
                  <a:cxn ang="0">
                    <a:pos x="48" y="189"/>
                  </a:cxn>
                  <a:cxn ang="0">
                    <a:pos x="66" y="175"/>
                  </a:cxn>
                  <a:cxn ang="0">
                    <a:pos x="78" y="157"/>
                  </a:cxn>
                  <a:cxn ang="0">
                    <a:pos x="66" y="161"/>
                  </a:cxn>
                  <a:cxn ang="0">
                    <a:pos x="48" y="179"/>
                  </a:cxn>
                  <a:cxn ang="0">
                    <a:pos x="32" y="183"/>
                  </a:cxn>
                  <a:cxn ang="0">
                    <a:pos x="42" y="175"/>
                  </a:cxn>
                  <a:cxn ang="0">
                    <a:pos x="48" y="163"/>
                  </a:cxn>
                  <a:cxn ang="0">
                    <a:pos x="58" y="157"/>
                  </a:cxn>
                  <a:cxn ang="0">
                    <a:pos x="78" y="139"/>
                  </a:cxn>
                  <a:cxn ang="0">
                    <a:pos x="42" y="155"/>
                  </a:cxn>
                  <a:cxn ang="0">
                    <a:pos x="26" y="157"/>
                  </a:cxn>
                  <a:cxn ang="0">
                    <a:pos x="46" y="149"/>
                  </a:cxn>
                  <a:cxn ang="0">
                    <a:pos x="58" y="139"/>
                  </a:cxn>
                  <a:cxn ang="0">
                    <a:pos x="38" y="145"/>
                  </a:cxn>
                  <a:cxn ang="0">
                    <a:pos x="38" y="141"/>
                  </a:cxn>
                  <a:cxn ang="0">
                    <a:pos x="26" y="129"/>
                  </a:cxn>
                  <a:cxn ang="0">
                    <a:pos x="22" y="109"/>
                  </a:cxn>
                  <a:cxn ang="0">
                    <a:pos x="28" y="101"/>
                  </a:cxn>
                  <a:cxn ang="0">
                    <a:pos x="18" y="79"/>
                  </a:cxn>
                  <a:cxn ang="0">
                    <a:pos x="18" y="59"/>
                  </a:cxn>
                  <a:cxn ang="0">
                    <a:pos x="28" y="43"/>
                  </a:cxn>
                  <a:cxn ang="0">
                    <a:pos x="46" y="43"/>
                  </a:cxn>
                  <a:cxn ang="0">
                    <a:pos x="58" y="43"/>
                  </a:cxn>
                  <a:cxn ang="0">
                    <a:pos x="88" y="53"/>
                  </a:cxn>
                  <a:cxn ang="0">
                    <a:pos x="82" y="39"/>
                  </a:cxn>
                  <a:cxn ang="0">
                    <a:pos x="60" y="22"/>
                  </a:cxn>
                  <a:cxn ang="0">
                    <a:pos x="50" y="20"/>
                  </a:cxn>
                  <a:cxn ang="0">
                    <a:pos x="60" y="18"/>
                  </a:cxn>
                  <a:cxn ang="0">
                    <a:pos x="60" y="8"/>
                  </a:cxn>
                  <a:cxn ang="0">
                    <a:pos x="54" y="0"/>
                  </a:cxn>
                  <a:cxn ang="0">
                    <a:pos x="54" y="0"/>
                  </a:cxn>
                </a:cxnLst>
                <a:rect l="0" t="0" r="r" b="b"/>
                <a:pathLst>
                  <a:path w="88" h="255">
                    <a:moveTo>
                      <a:pt x="54" y="0"/>
                    </a:moveTo>
                    <a:lnTo>
                      <a:pt x="32" y="22"/>
                    </a:lnTo>
                    <a:lnTo>
                      <a:pt x="16" y="41"/>
                    </a:lnTo>
                    <a:lnTo>
                      <a:pt x="10" y="71"/>
                    </a:lnTo>
                    <a:lnTo>
                      <a:pt x="10" y="91"/>
                    </a:lnTo>
                    <a:lnTo>
                      <a:pt x="22" y="129"/>
                    </a:lnTo>
                    <a:lnTo>
                      <a:pt x="22" y="155"/>
                    </a:lnTo>
                    <a:lnTo>
                      <a:pt x="8" y="203"/>
                    </a:lnTo>
                    <a:lnTo>
                      <a:pt x="0" y="237"/>
                    </a:lnTo>
                    <a:lnTo>
                      <a:pt x="16" y="249"/>
                    </a:lnTo>
                    <a:lnTo>
                      <a:pt x="42" y="255"/>
                    </a:lnTo>
                    <a:lnTo>
                      <a:pt x="86" y="253"/>
                    </a:lnTo>
                    <a:lnTo>
                      <a:pt x="42" y="229"/>
                    </a:lnTo>
                    <a:lnTo>
                      <a:pt x="42" y="213"/>
                    </a:lnTo>
                    <a:lnTo>
                      <a:pt x="48" y="189"/>
                    </a:lnTo>
                    <a:lnTo>
                      <a:pt x="66" y="175"/>
                    </a:lnTo>
                    <a:lnTo>
                      <a:pt x="78" y="157"/>
                    </a:lnTo>
                    <a:lnTo>
                      <a:pt x="66" y="161"/>
                    </a:lnTo>
                    <a:lnTo>
                      <a:pt x="48" y="179"/>
                    </a:lnTo>
                    <a:lnTo>
                      <a:pt x="32" y="183"/>
                    </a:lnTo>
                    <a:lnTo>
                      <a:pt x="42" y="175"/>
                    </a:lnTo>
                    <a:lnTo>
                      <a:pt x="48" y="163"/>
                    </a:lnTo>
                    <a:lnTo>
                      <a:pt x="58" y="157"/>
                    </a:lnTo>
                    <a:lnTo>
                      <a:pt x="78" y="139"/>
                    </a:lnTo>
                    <a:lnTo>
                      <a:pt x="42" y="155"/>
                    </a:lnTo>
                    <a:lnTo>
                      <a:pt x="26" y="157"/>
                    </a:lnTo>
                    <a:lnTo>
                      <a:pt x="46" y="149"/>
                    </a:lnTo>
                    <a:lnTo>
                      <a:pt x="58" y="139"/>
                    </a:lnTo>
                    <a:lnTo>
                      <a:pt x="38" y="145"/>
                    </a:lnTo>
                    <a:lnTo>
                      <a:pt x="38" y="141"/>
                    </a:lnTo>
                    <a:lnTo>
                      <a:pt x="26" y="129"/>
                    </a:lnTo>
                    <a:lnTo>
                      <a:pt x="22" y="109"/>
                    </a:lnTo>
                    <a:lnTo>
                      <a:pt x="28" y="101"/>
                    </a:lnTo>
                    <a:lnTo>
                      <a:pt x="18" y="79"/>
                    </a:lnTo>
                    <a:lnTo>
                      <a:pt x="18" y="59"/>
                    </a:lnTo>
                    <a:lnTo>
                      <a:pt x="28" y="43"/>
                    </a:lnTo>
                    <a:lnTo>
                      <a:pt x="46" y="43"/>
                    </a:lnTo>
                    <a:lnTo>
                      <a:pt x="58" y="43"/>
                    </a:lnTo>
                    <a:lnTo>
                      <a:pt x="88" y="53"/>
                    </a:lnTo>
                    <a:lnTo>
                      <a:pt x="82" y="39"/>
                    </a:lnTo>
                    <a:lnTo>
                      <a:pt x="60" y="22"/>
                    </a:lnTo>
                    <a:lnTo>
                      <a:pt x="50" y="20"/>
                    </a:lnTo>
                    <a:lnTo>
                      <a:pt x="60" y="18"/>
                    </a:lnTo>
                    <a:lnTo>
                      <a:pt x="60" y="8"/>
                    </a:lnTo>
                    <a:lnTo>
                      <a:pt x="54" y="0"/>
                    </a:lnTo>
                    <a:lnTo>
                      <a:pt x="54" y="0"/>
                    </a:lnTo>
                    <a:close/>
                  </a:path>
                </a:pathLst>
              </a:custGeom>
              <a:solidFill>
                <a:srgbClr val="A6ABBE"/>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0" name="Freeform 148"/>
              <p:cNvSpPr>
                <a:spLocks noChangeAspect="1"/>
              </p:cNvSpPr>
              <p:nvPr/>
            </p:nvSpPr>
            <p:spPr bwMode="auto">
              <a:xfrm>
                <a:off x="4184" y="2060"/>
                <a:ext cx="78" cy="208"/>
              </a:xfrm>
              <a:custGeom>
                <a:avLst/>
                <a:gdLst/>
                <a:ahLst/>
                <a:cxnLst>
                  <a:cxn ang="0">
                    <a:pos x="46" y="0"/>
                  </a:cxn>
                  <a:cxn ang="0">
                    <a:pos x="26" y="56"/>
                  </a:cxn>
                  <a:cxn ang="0">
                    <a:pos x="6" y="110"/>
                  </a:cxn>
                  <a:cxn ang="0">
                    <a:pos x="0" y="190"/>
                  </a:cxn>
                  <a:cxn ang="0">
                    <a:pos x="0" y="194"/>
                  </a:cxn>
                  <a:cxn ang="0">
                    <a:pos x="16" y="206"/>
                  </a:cxn>
                  <a:cxn ang="0">
                    <a:pos x="44" y="208"/>
                  </a:cxn>
                  <a:cxn ang="0">
                    <a:pos x="78" y="54"/>
                  </a:cxn>
                  <a:cxn ang="0">
                    <a:pos x="46" y="0"/>
                  </a:cxn>
                  <a:cxn ang="0">
                    <a:pos x="46" y="0"/>
                  </a:cxn>
                </a:cxnLst>
                <a:rect l="0" t="0" r="r" b="b"/>
                <a:pathLst>
                  <a:path w="78" h="208">
                    <a:moveTo>
                      <a:pt x="46" y="0"/>
                    </a:moveTo>
                    <a:lnTo>
                      <a:pt x="26" y="56"/>
                    </a:lnTo>
                    <a:lnTo>
                      <a:pt x="6" y="110"/>
                    </a:lnTo>
                    <a:lnTo>
                      <a:pt x="0" y="190"/>
                    </a:lnTo>
                    <a:lnTo>
                      <a:pt x="0" y="194"/>
                    </a:lnTo>
                    <a:lnTo>
                      <a:pt x="16" y="206"/>
                    </a:lnTo>
                    <a:lnTo>
                      <a:pt x="44" y="208"/>
                    </a:lnTo>
                    <a:lnTo>
                      <a:pt x="78" y="54"/>
                    </a:lnTo>
                    <a:lnTo>
                      <a:pt x="46" y="0"/>
                    </a:lnTo>
                    <a:lnTo>
                      <a:pt x="46" y="0"/>
                    </a:lnTo>
                    <a:close/>
                  </a:path>
                </a:pathLst>
              </a:custGeom>
              <a:solidFill>
                <a:srgbClr val="45648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1" name="Freeform 149"/>
              <p:cNvSpPr>
                <a:spLocks noChangeAspect="1"/>
              </p:cNvSpPr>
              <p:nvPr/>
            </p:nvSpPr>
            <p:spPr bwMode="auto">
              <a:xfrm>
                <a:off x="4184" y="2072"/>
                <a:ext cx="62" cy="188"/>
              </a:xfrm>
              <a:custGeom>
                <a:avLst/>
                <a:gdLst/>
                <a:ahLst/>
                <a:cxnLst>
                  <a:cxn ang="0">
                    <a:pos x="34" y="0"/>
                  </a:cxn>
                  <a:cxn ang="0">
                    <a:pos x="16" y="58"/>
                  </a:cxn>
                  <a:cxn ang="0">
                    <a:pos x="0" y="98"/>
                  </a:cxn>
                  <a:cxn ang="0">
                    <a:pos x="2" y="132"/>
                  </a:cxn>
                  <a:cxn ang="0">
                    <a:pos x="8" y="168"/>
                  </a:cxn>
                  <a:cxn ang="0">
                    <a:pos x="16" y="186"/>
                  </a:cxn>
                  <a:cxn ang="0">
                    <a:pos x="30" y="188"/>
                  </a:cxn>
                  <a:cxn ang="0">
                    <a:pos x="22" y="170"/>
                  </a:cxn>
                  <a:cxn ang="0">
                    <a:pos x="30" y="166"/>
                  </a:cxn>
                  <a:cxn ang="0">
                    <a:pos x="16" y="148"/>
                  </a:cxn>
                  <a:cxn ang="0">
                    <a:pos x="16" y="136"/>
                  </a:cxn>
                  <a:cxn ang="0">
                    <a:pos x="16" y="124"/>
                  </a:cxn>
                  <a:cxn ang="0">
                    <a:pos x="10" y="104"/>
                  </a:cxn>
                  <a:cxn ang="0">
                    <a:pos x="36" y="102"/>
                  </a:cxn>
                  <a:cxn ang="0">
                    <a:pos x="18" y="102"/>
                  </a:cxn>
                  <a:cxn ang="0">
                    <a:pos x="18" y="94"/>
                  </a:cxn>
                  <a:cxn ang="0">
                    <a:pos x="22" y="78"/>
                  </a:cxn>
                  <a:cxn ang="0">
                    <a:pos x="30" y="66"/>
                  </a:cxn>
                  <a:cxn ang="0">
                    <a:pos x="30" y="34"/>
                  </a:cxn>
                  <a:cxn ang="0">
                    <a:pos x="62" y="18"/>
                  </a:cxn>
                  <a:cxn ang="0">
                    <a:pos x="44" y="18"/>
                  </a:cxn>
                  <a:cxn ang="0">
                    <a:pos x="44" y="0"/>
                  </a:cxn>
                  <a:cxn ang="0">
                    <a:pos x="34" y="0"/>
                  </a:cxn>
                  <a:cxn ang="0">
                    <a:pos x="34" y="0"/>
                  </a:cxn>
                </a:cxnLst>
                <a:rect l="0" t="0" r="r" b="b"/>
                <a:pathLst>
                  <a:path w="62" h="188">
                    <a:moveTo>
                      <a:pt x="34" y="0"/>
                    </a:moveTo>
                    <a:lnTo>
                      <a:pt x="16" y="58"/>
                    </a:lnTo>
                    <a:lnTo>
                      <a:pt x="0" y="98"/>
                    </a:lnTo>
                    <a:lnTo>
                      <a:pt x="2" y="132"/>
                    </a:lnTo>
                    <a:lnTo>
                      <a:pt x="8" y="168"/>
                    </a:lnTo>
                    <a:lnTo>
                      <a:pt x="16" y="186"/>
                    </a:lnTo>
                    <a:lnTo>
                      <a:pt x="30" y="188"/>
                    </a:lnTo>
                    <a:lnTo>
                      <a:pt x="22" y="170"/>
                    </a:lnTo>
                    <a:lnTo>
                      <a:pt x="30" y="166"/>
                    </a:lnTo>
                    <a:lnTo>
                      <a:pt x="16" y="148"/>
                    </a:lnTo>
                    <a:lnTo>
                      <a:pt x="16" y="136"/>
                    </a:lnTo>
                    <a:lnTo>
                      <a:pt x="16" y="124"/>
                    </a:lnTo>
                    <a:lnTo>
                      <a:pt x="10" y="104"/>
                    </a:lnTo>
                    <a:lnTo>
                      <a:pt x="36" y="102"/>
                    </a:lnTo>
                    <a:lnTo>
                      <a:pt x="18" y="102"/>
                    </a:lnTo>
                    <a:lnTo>
                      <a:pt x="18" y="94"/>
                    </a:lnTo>
                    <a:lnTo>
                      <a:pt x="22" y="78"/>
                    </a:lnTo>
                    <a:lnTo>
                      <a:pt x="30" y="66"/>
                    </a:lnTo>
                    <a:lnTo>
                      <a:pt x="30" y="34"/>
                    </a:lnTo>
                    <a:lnTo>
                      <a:pt x="62" y="18"/>
                    </a:lnTo>
                    <a:lnTo>
                      <a:pt x="44" y="18"/>
                    </a:lnTo>
                    <a:lnTo>
                      <a:pt x="44" y="0"/>
                    </a:lnTo>
                    <a:lnTo>
                      <a:pt x="34" y="0"/>
                    </a:lnTo>
                    <a:lnTo>
                      <a:pt x="34" y="0"/>
                    </a:lnTo>
                    <a:close/>
                  </a:path>
                </a:pathLst>
              </a:custGeom>
              <a:solidFill>
                <a:srgbClr val="A6ABBE"/>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2" name="Freeform 150"/>
              <p:cNvSpPr>
                <a:spLocks noChangeAspect="1"/>
              </p:cNvSpPr>
              <p:nvPr/>
            </p:nvSpPr>
            <p:spPr bwMode="auto">
              <a:xfrm>
                <a:off x="4122" y="2284"/>
                <a:ext cx="172" cy="30"/>
              </a:xfrm>
              <a:custGeom>
                <a:avLst/>
                <a:gdLst/>
                <a:ahLst/>
                <a:cxnLst>
                  <a:cxn ang="0">
                    <a:pos x="46" y="2"/>
                  </a:cxn>
                  <a:cxn ang="0">
                    <a:pos x="20" y="0"/>
                  </a:cxn>
                  <a:cxn ang="0">
                    <a:pos x="0" y="4"/>
                  </a:cxn>
                  <a:cxn ang="0">
                    <a:pos x="152" y="30"/>
                  </a:cxn>
                  <a:cxn ang="0">
                    <a:pos x="172" y="22"/>
                  </a:cxn>
                  <a:cxn ang="0">
                    <a:pos x="96" y="12"/>
                  </a:cxn>
                  <a:cxn ang="0">
                    <a:pos x="46" y="2"/>
                  </a:cxn>
                  <a:cxn ang="0">
                    <a:pos x="46" y="2"/>
                  </a:cxn>
                </a:cxnLst>
                <a:rect l="0" t="0" r="r" b="b"/>
                <a:pathLst>
                  <a:path w="172" h="30">
                    <a:moveTo>
                      <a:pt x="46" y="2"/>
                    </a:moveTo>
                    <a:lnTo>
                      <a:pt x="20" y="0"/>
                    </a:lnTo>
                    <a:lnTo>
                      <a:pt x="0" y="4"/>
                    </a:lnTo>
                    <a:lnTo>
                      <a:pt x="152" y="30"/>
                    </a:lnTo>
                    <a:lnTo>
                      <a:pt x="172" y="22"/>
                    </a:lnTo>
                    <a:lnTo>
                      <a:pt x="96" y="12"/>
                    </a:lnTo>
                    <a:lnTo>
                      <a:pt x="46" y="2"/>
                    </a:lnTo>
                    <a:lnTo>
                      <a:pt x="46" y="2"/>
                    </a:lnTo>
                    <a:close/>
                  </a:path>
                </a:pathLst>
              </a:custGeom>
              <a:solidFill>
                <a:srgbClr val="0B3C6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3" name="Freeform 151"/>
              <p:cNvSpPr>
                <a:spLocks noChangeAspect="1"/>
              </p:cNvSpPr>
              <p:nvPr/>
            </p:nvSpPr>
            <p:spPr bwMode="auto">
              <a:xfrm>
                <a:off x="4178" y="2258"/>
                <a:ext cx="54" cy="38"/>
              </a:xfrm>
              <a:custGeom>
                <a:avLst/>
                <a:gdLst/>
                <a:ahLst/>
                <a:cxnLst>
                  <a:cxn ang="0">
                    <a:pos x="8" y="0"/>
                  </a:cxn>
                  <a:cxn ang="0">
                    <a:pos x="0" y="12"/>
                  </a:cxn>
                  <a:cxn ang="0">
                    <a:pos x="0" y="28"/>
                  </a:cxn>
                  <a:cxn ang="0">
                    <a:pos x="12" y="38"/>
                  </a:cxn>
                  <a:cxn ang="0">
                    <a:pos x="30" y="36"/>
                  </a:cxn>
                  <a:cxn ang="0">
                    <a:pos x="32" y="26"/>
                  </a:cxn>
                  <a:cxn ang="0">
                    <a:pos x="32" y="18"/>
                  </a:cxn>
                  <a:cxn ang="0">
                    <a:pos x="36" y="16"/>
                  </a:cxn>
                  <a:cxn ang="0">
                    <a:pos x="42" y="28"/>
                  </a:cxn>
                  <a:cxn ang="0">
                    <a:pos x="52" y="30"/>
                  </a:cxn>
                  <a:cxn ang="0">
                    <a:pos x="54" y="28"/>
                  </a:cxn>
                  <a:cxn ang="0">
                    <a:pos x="50" y="16"/>
                  </a:cxn>
                  <a:cxn ang="0">
                    <a:pos x="42" y="8"/>
                  </a:cxn>
                  <a:cxn ang="0">
                    <a:pos x="30" y="4"/>
                  </a:cxn>
                  <a:cxn ang="0">
                    <a:pos x="14" y="2"/>
                  </a:cxn>
                  <a:cxn ang="0">
                    <a:pos x="8" y="0"/>
                  </a:cxn>
                  <a:cxn ang="0">
                    <a:pos x="8" y="0"/>
                  </a:cxn>
                </a:cxnLst>
                <a:rect l="0" t="0" r="r" b="b"/>
                <a:pathLst>
                  <a:path w="54" h="38">
                    <a:moveTo>
                      <a:pt x="8" y="0"/>
                    </a:moveTo>
                    <a:lnTo>
                      <a:pt x="0" y="12"/>
                    </a:lnTo>
                    <a:lnTo>
                      <a:pt x="0" y="28"/>
                    </a:lnTo>
                    <a:lnTo>
                      <a:pt x="12" y="38"/>
                    </a:lnTo>
                    <a:lnTo>
                      <a:pt x="30" y="36"/>
                    </a:lnTo>
                    <a:lnTo>
                      <a:pt x="32" y="26"/>
                    </a:lnTo>
                    <a:lnTo>
                      <a:pt x="32" y="18"/>
                    </a:lnTo>
                    <a:lnTo>
                      <a:pt x="36" y="16"/>
                    </a:lnTo>
                    <a:lnTo>
                      <a:pt x="42" y="28"/>
                    </a:lnTo>
                    <a:lnTo>
                      <a:pt x="52" y="30"/>
                    </a:lnTo>
                    <a:lnTo>
                      <a:pt x="54" y="28"/>
                    </a:lnTo>
                    <a:lnTo>
                      <a:pt x="50" y="16"/>
                    </a:lnTo>
                    <a:lnTo>
                      <a:pt x="42" y="8"/>
                    </a:lnTo>
                    <a:lnTo>
                      <a:pt x="30" y="4"/>
                    </a:lnTo>
                    <a:lnTo>
                      <a:pt x="14" y="2"/>
                    </a:lnTo>
                    <a:lnTo>
                      <a:pt x="8" y="0"/>
                    </a:lnTo>
                    <a:lnTo>
                      <a:pt x="8" y="0"/>
                    </a:lnTo>
                    <a:close/>
                  </a:path>
                </a:pathLst>
              </a:custGeom>
              <a:solidFill>
                <a:srgbClr val="F8C6AC"/>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4" name="Freeform 152"/>
              <p:cNvSpPr>
                <a:spLocks noChangeAspect="1"/>
              </p:cNvSpPr>
              <p:nvPr/>
            </p:nvSpPr>
            <p:spPr bwMode="auto">
              <a:xfrm>
                <a:off x="4208" y="2276"/>
                <a:ext cx="12" cy="24"/>
              </a:xfrm>
              <a:custGeom>
                <a:avLst/>
                <a:gdLst/>
                <a:ahLst/>
                <a:cxnLst>
                  <a:cxn ang="0">
                    <a:pos x="6" y="0"/>
                  </a:cxn>
                  <a:cxn ang="0">
                    <a:pos x="12" y="8"/>
                  </a:cxn>
                  <a:cxn ang="0">
                    <a:pos x="12" y="16"/>
                  </a:cxn>
                  <a:cxn ang="0">
                    <a:pos x="12" y="22"/>
                  </a:cxn>
                  <a:cxn ang="0">
                    <a:pos x="6" y="24"/>
                  </a:cxn>
                  <a:cxn ang="0">
                    <a:pos x="0" y="24"/>
                  </a:cxn>
                  <a:cxn ang="0">
                    <a:pos x="0" y="14"/>
                  </a:cxn>
                  <a:cxn ang="0">
                    <a:pos x="0" y="4"/>
                  </a:cxn>
                  <a:cxn ang="0">
                    <a:pos x="6" y="0"/>
                  </a:cxn>
                  <a:cxn ang="0">
                    <a:pos x="6" y="0"/>
                  </a:cxn>
                </a:cxnLst>
                <a:rect l="0" t="0" r="r" b="b"/>
                <a:pathLst>
                  <a:path w="12" h="24">
                    <a:moveTo>
                      <a:pt x="6" y="0"/>
                    </a:moveTo>
                    <a:lnTo>
                      <a:pt x="12" y="8"/>
                    </a:lnTo>
                    <a:lnTo>
                      <a:pt x="12" y="16"/>
                    </a:lnTo>
                    <a:lnTo>
                      <a:pt x="12" y="22"/>
                    </a:lnTo>
                    <a:lnTo>
                      <a:pt x="6" y="24"/>
                    </a:lnTo>
                    <a:lnTo>
                      <a:pt x="0" y="24"/>
                    </a:lnTo>
                    <a:lnTo>
                      <a:pt x="0" y="14"/>
                    </a:lnTo>
                    <a:lnTo>
                      <a:pt x="0" y="4"/>
                    </a:lnTo>
                    <a:lnTo>
                      <a:pt x="6" y="0"/>
                    </a:lnTo>
                    <a:lnTo>
                      <a:pt x="6" y="0"/>
                    </a:lnTo>
                    <a:close/>
                  </a:path>
                </a:pathLst>
              </a:custGeom>
              <a:solidFill>
                <a:srgbClr val="0B3C6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5" name="Freeform 153"/>
              <p:cNvSpPr>
                <a:spLocks noChangeAspect="1"/>
              </p:cNvSpPr>
              <p:nvPr/>
            </p:nvSpPr>
            <p:spPr bwMode="auto">
              <a:xfrm>
                <a:off x="4168" y="2268"/>
                <a:ext cx="12" cy="22"/>
              </a:xfrm>
              <a:custGeom>
                <a:avLst/>
                <a:gdLst/>
                <a:ahLst/>
                <a:cxnLst>
                  <a:cxn ang="0">
                    <a:pos x="12" y="0"/>
                  </a:cxn>
                  <a:cxn ang="0">
                    <a:pos x="2" y="4"/>
                  </a:cxn>
                  <a:cxn ang="0">
                    <a:pos x="0" y="20"/>
                  </a:cxn>
                  <a:cxn ang="0">
                    <a:pos x="12" y="22"/>
                  </a:cxn>
                  <a:cxn ang="0">
                    <a:pos x="8" y="8"/>
                  </a:cxn>
                  <a:cxn ang="0">
                    <a:pos x="12" y="0"/>
                  </a:cxn>
                  <a:cxn ang="0">
                    <a:pos x="12" y="0"/>
                  </a:cxn>
                </a:cxnLst>
                <a:rect l="0" t="0" r="r" b="b"/>
                <a:pathLst>
                  <a:path w="12" h="22">
                    <a:moveTo>
                      <a:pt x="12" y="0"/>
                    </a:moveTo>
                    <a:lnTo>
                      <a:pt x="2" y="4"/>
                    </a:lnTo>
                    <a:lnTo>
                      <a:pt x="0" y="20"/>
                    </a:lnTo>
                    <a:lnTo>
                      <a:pt x="12" y="22"/>
                    </a:lnTo>
                    <a:lnTo>
                      <a:pt x="8" y="8"/>
                    </a:lnTo>
                    <a:lnTo>
                      <a:pt x="12" y="0"/>
                    </a:lnTo>
                    <a:lnTo>
                      <a:pt x="12" y="0"/>
                    </a:lnTo>
                    <a:close/>
                  </a:path>
                </a:pathLst>
              </a:custGeom>
              <a:solidFill>
                <a:srgbClr val="0B3C6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6" name="Freeform 154"/>
              <p:cNvSpPr>
                <a:spLocks noChangeAspect="1"/>
              </p:cNvSpPr>
              <p:nvPr/>
            </p:nvSpPr>
            <p:spPr bwMode="auto">
              <a:xfrm>
                <a:off x="4114" y="2288"/>
                <a:ext cx="160" cy="122"/>
              </a:xfrm>
              <a:custGeom>
                <a:avLst/>
                <a:gdLst/>
                <a:ahLst/>
                <a:cxnLst>
                  <a:cxn ang="0">
                    <a:pos x="160" y="26"/>
                  </a:cxn>
                  <a:cxn ang="0">
                    <a:pos x="160" y="122"/>
                  </a:cxn>
                  <a:cxn ang="0">
                    <a:pos x="0" y="94"/>
                  </a:cxn>
                  <a:cxn ang="0">
                    <a:pos x="8" y="0"/>
                  </a:cxn>
                  <a:cxn ang="0">
                    <a:pos x="160" y="26"/>
                  </a:cxn>
                  <a:cxn ang="0">
                    <a:pos x="160" y="26"/>
                  </a:cxn>
                </a:cxnLst>
                <a:rect l="0" t="0" r="r" b="b"/>
                <a:pathLst>
                  <a:path w="160" h="122">
                    <a:moveTo>
                      <a:pt x="160" y="26"/>
                    </a:moveTo>
                    <a:lnTo>
                      <a:pt x="160" y="122"/>
                    </a:lnTo>
                    <a:lnTo>
                      <a:pt x="0" y="94"/>
                    </a:lnTo>
                    <a:lnTo>
                      <a:pt x="8" y="0"/>
                    </a:lnTo>
                    <a:lnTo>
                      <a:pt x="160" y="26"/>
                    </a:lnTo>
                    <a:lnTo>
                      <a:pt x="160" y="26"/>
                    </a:lnTo>
                    <a:close/>
                  </a:path>
                </a:pathLst>
              </a:custGeom>
              <a:solidFill>
                <a:srgbClr val="45648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7" name="Freeform 155"/>
              <p:cNvSpPr>
                <a:spLocks noChangeAspect="1"/>
              </p:cNvSpPr>
              <p:nvPr/>
            </p:nvSpPr>
            <p:spPr bwMode="auto">
              <a:xfrm>
                <a:off x="4272" y="2306"/>
                <a:ext cx="22" cy="104"/>
              </a:xfrm>
              <a:custGeom>
                <a:avLst/>
                <a:gdLst/>
                <a:ahLst/>
                <a:cxnLst>
                  <a:cxn ang="0">
                    <a:pos x="22" y="0"/>
                  </a:cxn>
                  <a:cxn ang="0">
                    <a:pos x="20" y="94"/>
                  </a:cxn>
                  <a:cxn ang="0">
                    <a:pos x="0" y="104"/>
                  </a:cxn>
                  <a:cxn ang="0">
                    <a:pos x="2" y="8"/>
                  </a:cxn>
                  <a:cxn ang="0">
                    <a:pos x="18" y="2"/>
                  </a:cxn>
                  <a:cxn ang="0">
                    <a:pos x="22" y="0"/>
                  </a:cxn>
                </a:cxnLst>
                <a:rect l="0" t="0" r="r" b="b"/>
                <a:pathLst>
                  <a:path w="22" h="104">
                    <a:moveTo>
                      <a:pt x="22" y="0"/>
                    </a:moveTo>
                    <a:lnTo>
                      <a:pt x="20" y="94"/>
                    </a:lnTo>
                    <a:lnTo>
                      <a:pt x="0" y="104"/>
                    </a:lnTo>
                    <a:lnTo>
                      <a:pt x="2" y="8"/>
                    </a:lnTo>
                    <a:lnTo>
                      <a:pt x="18" y="2"/>
                    </a:lnTo>
                    <a:lnTo>
                      <a:pt x="22" y="0"/>
                    </a:lnTo>
                    <a:close/>
                  </a:path>
                </a:pathLst>
              </a:custGeom>
              <a:solidFill>
                <a:srgbClr val="0B3C6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8" name="Freeform 156"/>
              <p:cNvSpPr>
                <a:spLocks noChangeAspect="1"/>
              </p:cNvSpPr>
              <p:nvPr/>
            </p:nvSpPr>
            <p:spPr bwMode="auto">
              <a:xfrm>
                <a:off x="4246" y="2005"/>
                <a:ext cx="66" cy="69"/>
              </a:xfrm>
              <a:custGeom>
                <a:avLst/>
                <a:gdLst/>
                <a:ahLst/>
                <a:cxnLst>
                  <a:cxn ang="0">
                    <a:pos x="12" y="0"/>
                  </a:cxn>
                  <a:cxn ang="0">
                    <a:pos x="0" y="8"/>
                  </a:cxn>
                  <a:cxn ang="0">
                    <a:pos x="24" y="26"/>
                  </a:cxn>
                  <a:cxn ang="0">
                    <a:pos x="44" y="43"/>
                  </a:cxn>
                  <a:cxn ang="0">
                    <a:pos x="52" y="51"/>
                  </a:cxn>
                  <a:cxn ang="0">
                    <a:pos x="66" y="69"/>
                  </a:cxn>
                  <a:cxn ang="0">
                    <a:pos x="64" y="28"/>
                  </a:cxn>
                  <a:cxn ang="0">
                    <a:pos x="28" y="14"/>
                  </a:cxn>
                  <a:cxn ang="0">
                    <a:pos x="18" y="6"/>
                  </a:cxn>
                  <a:cxn ang="0">
                    <a:pos x="12" y="0"/>
                  </a:cxn>
                  <a:cxn ang="0">
                    <a:pos x="12" y="0"/>
                  </a:cxn>
                </a:cxnLst>
                <a:rect l="0" t="0" r="r" b="b"/>
                <a:pathLst>
                  <a:path w="66" h="69">
                    <a:moveTo>
                      <a:pt x="12" y="0"/>
                    </a:moveTo>
                    <a:lnTo>
                      <a:pt x="0" y="8"/>
                    </a:lnTo>
                    <a:lnTo>
                      <a:pt x="24" y="26"/>
                    </a:lnTo>
                    <a:lnTo>
                      <a:pt x="44" y="43"/>
                    </a:lnTo>
                    <a:lnTo>
                      <a:pt x="52" y="51"/>
                    </a:lnTo>
                    <a:lnTo>
                      <a:pt x="66" y="69"/>
                    </a:lnTo>
                    <a:lnTo>
                      <a:pt x="64" y="28"/>
                    </a:lnTo>
                    <a:lnTo>
                      <a:pt x="28" y="14"/>
                    </a:lnTo>
                    <a:lnTo>
                      <a:pt x="18" y="6"/>
                    </a:lnTo>
                    <a:lnTo>
                      <a:pt x="12" y="0"/>
                    </a:lnTo>
                    <a:lnTo>
                      <a:pt x="12" y="0"/>
                    </a:lnTo>
                    <a:close/>
                  </a:path>
                </a:pathLst>
              </a:custGeom>
              <a:solidFill>
                <a:srgbClr val="A6ABBE"/>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89" name="Freeform 157"/>
              <p:cNvSpPr>
                <a:spLocks noChangeAspect="1"/>
              </p:cNvSpPr>
              <p:nvPr/>
            </p:nvSpPr>
            <p:spPr bwMode="auto">
              <a:xfrm>
                <a:off x="4300" y="2031"/>
                <a:ext cx="14" cy="51"/>
              </a:xfrm>
              <a:custGeom>
                <a:avLst/>
                <a:gdLst/>
                <a:ahLst/>
                <a:cxnLst>
                  <a:cxn ang="0">
                    <a:pos x="6" y="2"/>
                  </a:cxn>
                  <a:cxn ang="0">
                    <a:pos x="0" y="13"/>
                  </a:cxn>
                  <a:cxn ang="0">
                    <a:pos x="0" y="21"/>
                  </a:cxn>
                  <a:cxn ang="0">
                    <a:pos x="8" y="29"/>
                  </a:cxn>
                  <a:cxn ang="0">
                    <a:pos x="14" y="51"/>
                  </a:cxn>
                  <a:cxn ang="0">
                    <a:pos x="14" y="31"/>
                  </a:cxn>
                  <a:cxn ang="0">
                    <a:pos x="12" y="17"/>
                  </a:cxn>
                  <a:cxn ang="0">
                    <a:pos x="12" y="0"/>
                  </a:cxn>
                  <a:cxn ang="0">
                    <a:pos x="6" y="2"/>
                  </a:cxn>
                  <a:cxn ang="0">
                    <a:pos x="6" y="2"/>
                  </a:cxn>
                </a:cxnLst>
                <a:rect l="0" t="0" r="r" b="b"/>
                <a:pathLst>
                  <a:path w="14" h="51">
                    <a:moveTo>
                      <a:pt x="6" y="2"/>
                    </a:moveTo>
                    <a:lnTo>
                      <a:pt x="0" y="13"/>
                    </a:lnTo>
                    <a:lnTo>
                      <a:pt x="0" y="21"/>
                    </a:lnTo>
                    <a:lnTo>
                      <a:pt x="8" y="29"/>
                    </a:lnTo>
                    <a:lnTo>
                      <a:pt x="14" y="51"/>
                    </a:lnTo>
                    <a:lnTo>
                      <a:pt x="14" y="31"/>
                    </a:lnTo>
                    <a:lnTo>
                      <a:pt x="12" y="17"/>
                    </a:lnTo>
                    <a:lnTo>
                      <a:pt x="12" y="0"/>
                    </a:lnTo>
                    <a:lnTo>
                      <a:pt x="6" y="2"/>
                    </a:lnTo>
                    <a:lnTo>
                      <a:pt x="6" y="2"/>
                    </a:lnTo>
                    <a:close/>
                  </a:path>
                </a:pathLst>
              </a:custGeom>
              <a:solidFill>
                <a:srgbClr val="0B3C6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0" name="Freeform 158"/>
              <p:cNvSpPr>
                <a:spLocks noChangeAspect="1"/>
              </p:cNvSpPr>
              <p:nvPr/>
            </p:nvSpPr>
            <p:spPr bwMode="auto">
              <a:xfrm>
                <a:off x="4308" y="2150"/>
                <a:ext cx="84" cy="76"/>
              </a:xfrm>
              <a:custGeom>
                <a:avLst/>
                <a:gdLst/>
                <a:ahLst/>
                <a:cxnLst>
                  <a:cxn ang="0">
                    <a:pos x="26" y="0"/>
                  </a:cxn>
                  <a:cxn ang="0">
                    <a:pos x="58" y="30"/>
                  </a:cxn>
                  <a:cxn ang="0">
                    <a:pos x="84" y="42"/>
                  </a:cxn>
                  <a:cxn ang="0">
                    <a:pos x="60" y="56"/>
                  </a:cxn>
                  <a:cxn ang="0">
                    <a:pos x="58" y="76"/>
                  </a:cxn>
                  <a:cxn ang="0">
                    <a:pos x="0" y="42"/>
                  </a:cxn>
                  <a:cxn ang="0">
                    <a:pos x="26" y="0"/>
                  </a:cxn>
                  <a:cxn ang="0">
                    <a:pos x="26" y="0"/>
                  </a:cxn>
                </a:cxnLst>
                <a:rect l="0" t="0" r="r" b="b"/>
                <a:pathLst>
                  <a:path w="84" h="76">
                    <a:moveTo>
                      <a:pt x="26" y="0"/>
                    </a:moveTo>
                    <a:lnTo>
                      <a:pt x="58" y="30"/>
                    </a:lnTo>
                    <a:lnTo>
                      <a:pt x="84" y="42"/>
                    </a:lnTo>
                    <a:lnTo>
                      <a:pt x="60" y="56"/>
                    </a:lnTo>
                    <a:lnTo>
                      <a:pt x="58" y="76"/>
                    </a:lnTo>
                    <a:lnTo>
                      <a:pt x="0" y="42"/>
                    </a:lnTo>
                    <a:lnTo>
                      <a:pt x="26" y="0"/>
                    </a:lnTo>
                    <a:lnTo>
                      <a:pt x="26" y="0"/>
                    </a:lnTo>
                    <a:close/>
                  </a:path>
                </a:pathLst>
              </a:custGeom>
              <a:solidFill>
                <a:srgbClr val="45648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1" name="Freeform 159"/>
              <p:cNvSpPr>
                <a:spLocks noChangeAspect="1"/>
              </p:cNvSpPr>
              <p:nvPr/>
            </p:nvSpPr>
            <p:spPr bwMode="auto">
              <a:xfrm>
                <a:off x="4330" y="2158"/>
                <a:ext cx="140" cy="108"/>
              </a:xfrm>
              <a:custGeom>
                <a:avLst/>
                <a:gdLst/>
                <a:ahLst/>
                <a:cxnLst>
                  <a:cxn ang="0">
                    <a:pos x="72" y="40"/>
                  </a:cxn>
                  <a:cxn ang="0">
                    <a:pos x="126" y="0"/>
                  </a:cxn>
                  <a:cxn ang="0">
                    <a:pos x="122" y="12"/>
                  </a:cxn>
                  <a:cxn ang="0">
                    <a:pos x="132" y="26"/>
                  </a:cxn>
                  <a:cxn ang="0">
                    <a:pos x="140" y="40"/>
                  </a:cxn>
                  <a:cxn ang="0">
                    <a:pos x="140" y="56"/>
                  </a:cxn>
                  <a:cxn ang="0">
                    <a:pos x="78" y="74"/>
                  </a:cxn>
                  <a:cxn ang="0">
                    <a:pos x="68" y="76"/>
                  </a:cxn>
                  <a:cxn ang="0">
                    <a:pos x="14" y="108"/>
                  </a:cxn>
                  <a:cxn ang="0">
                    <a:pos x="0" y="68"/>
                  </a:cxn>
                  <a:cxn ang="0">
                    <a:pos x="58" y="50"/>
                  </a:cxn>
                  <a:cxn ang="0">
                    <a:pos x="72" y="40"/>
                  </a:cxn>
                  <a:cxn ang="0">
                    <a:pos x="72" y="40"/>
                  </a:cxn>
                </a:cxnLst>
                <a:rect l="0" t="0" r="r" b="b"/>
                <a:pathLst>
                  <a:path w="140" h="108">
                    <a:moveTo>
                      <a:pt x="72" y="40"/>
                    </a:moveTo>
                    <a:lnTo>
                      <a:pt x="126" y="0"/>
                    </a:lnTo>
                    <a:lnTo>
                      <a:pt x="122" y="12"/>
                    </a:lnTo>
                    <a:lnTo>
                      <a:pt x="132" y="26"/>
                    </a:lnTo>
                    <a:lnTo>
                      <a:pt x="140" y="40"/>
                    </a:lnTo>
                    <a:lnTo>
                      <a:pt x="140" y="56"/>
                    </a:lnTo>
                    <a:lnTo>
                      <a:pt x="78" y="74"/>
                    </a:lnTo>
                    <a:lnTo>
                      <a:pt x="68" y="76"/>
                    </a:lnTo>
                    <a:lnTo>
                      <a:pt x="14" y="108"/>
                    </a:lnTo>
                    <a:lnTo>
                      <a:pt x="0" y="68"/>
                    </a:lnTo>
                    <a:lnTo>
                      <a:pt x="58" y="50"/>
                    </a:lnTo>
                    <a:lnTo>
                      <a:pt x="72" y="40"/>
                    </a:lnTo>
                    <a:lnTo>
                      <a:pt x="72" y="40"/>
                    </a:lnTo>
                    <a:close/>
                  </a:path>
                </a:pathLst>
              </a:custGeom>
              <a:solidFill>
                <a:srgbClr val="E3E4E9"/>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2" name="Freeform 160"/>
              <p:cNvSpPr>
                <a:spLocks noChangeAspect="1"/>
              </p:cNvSpPr>
              <p:nvPr/>
            </p:nvSpPr>
            <p:spPr bwMode="auto">
              <a:xfrm>
                <a:off x="4366" y="2196"/>
                <a:ext cx="50" cy="24"/>
              </a:xfrm>
              <a:custGeom>
                <a:avLst/>
                <a:gdLst/>
                <a:ahLst/>
                <a:cxnLst>
                  <a:cxn ang="0">
                    <a:pos x="16" y="0"/>
                  </a:cxn>
                  <a:cxn ang="0">
                    <a:pos x="32" y="0"/>
                  </a:cxn>
                  <a:cxn ang="0">
                    <a:pos x="46" y="0"/>
                  </a:cxn>
                  <a:cxn ang="0">
                    <a:pos x="50" y="6"/>
                  </a:cxn>
                  <a:cxn ang="0">
                    <a:pos x="48" y="10"/>
                  </a:cxn>
                  <a:cxn ang="0">
                    <a:pos x="36" y="10"/>
                  </a:cxn>
                  <a:cxn ang="0">
                    <a:pos x="26" y="10"/>
                  </a:cxn>
                  <a:cxn ang="0">
                    <a:pos x="4" y="24"/>
                  </a:cxn>
                  <a:cxn ang="0">
                    <a:pos x="0" y="20"/>
                  </a:cxn>
                  <a:cxn ang="0">
                    <a:pos x="0" y="10"/>
                  </a:cxn>
                  <a:cxn ang="0">
                    <a:pos x="22" y="0"/>
                  </a:cxn>
                  <a:cxn ang="0">
                    <a:pos x="16" y="0"/>
                  </a:cxn>
                  <a:cxn ang="0">
                    <a:pos x="16" y="0"/>
                  </a:cxn>
                </a:cxnLst>
                <a:rect l="0" t="0" r="r" b="b"/>
                <a:pathLst>
                  <a:path w="50" h="24">
                    <a:moveTo>
                      <a:pt x="16" y="0"/>
                    </a:moveTo>
                    <a:lnTo>
                      <a:pt x="32" y="0"/>
                    </a:lnTo>
                    <a:lnTo>
                      <a:pt x="46" y="0"/>
                    </a:lnTo>
                    <a:lnTo>
                      <a:pt x="50" y="6"/>
                    </a:lnTo>
                    <a:lnTo>
                      <a:pt x="48" y="10"/>
                    </a:lnTo>
                    <a:lnTo>
                      <a:pt x="36" y="10"/>
                    </a:lnTo>
                    <a:lnTo>
                      <a:pt x="26" y="10"/>
                    </a:lnTo>
                    <a:lnTo>
                      <a:pt x="4" y="24"/>
                    </a:lnTo>
                    <a:lnTo>
                      <a:pt x="0" y="20"/>
                    </a:lnTo>
                    <a:lnTo>
                      <a:pt x="0" y="10"/>
                    </a:lnTo>
                    <a:lnTo>
                      <a:pt x="22" y="0"/>
                    </a:lnTo>
                    <a:lnTo>
                      <a:pt x="16" y="0"/>
                    </a:lnTo>
                    <a:lnTo>
                      <a:pt x="16" y="0"/>
                    </a:lnTo>
                    <a:close/>
                  </a:path>
                </a:pathLst>
              </a:custGeom>
              <a:solidFill>
                <a:srgbClr val="F8C6AC"/>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3" name="Freeform 161"/>
              <p:cNvSpPr>
                <a:spLocks noChangeAspect="1"/>
              </p:cNvSpPr>
              <p:nvPr/>
            </p:nvSpPr>
            <p:spPr bwMode="auto">
              <a:xfrm>
                <a:off x="4446" y="2174"/>
                <a:ext cx="12" cy="36"/>
              </a:xfrm>
              <a:custGeom>
                <a:avLst/>
                <a:gdLst/>
                <a:ahLst/>
                <a:cxnLst>
                  <a:cxn ang="0">
                    <a:pos x="0" y="0"/>
                  </a:cxn>
                  <a:cxn ang="0">
                    <a:pos x="2" y="8"/>
                  </a:cxn>
                  <a:cxn ang="0">
                    <a:pos x="6" y="18"/>
                  </a:cxn>
                  <a:cxn ang="0">
                    <a:pos x="12" y="28"/>
                  </a:cxn>
                  <a:cxn ang="0">
                    <a:pos x="10" y="36"/>
                  </a:cxn>
                </a:cxnLst>
                <a:rect l="0" t="0" r="r" b="b"/>
                <a:pathLst>
                  <a:path w="12" h="36">
                    <a:moveTo>
                      <a:pt x="0" y="0"/>
                    </a:moveTo>
                    <a:lnTo>
                      <a:pt x="2" y="8"/>
                    </a:lnTo>
                    <a:lnTo>
                      <a:pt x="6" y="18"/>
                    </a:lnTo>
                    <a:lnTo>
                      <a:pt x="12" y="28"/>
                    </a:lnTo>
                    <a:lnTo>
                      <a:pt x="10" y="36"/>
                    </a:lnTo>
                  </a:path>
                </a:pathLst>
              </a:custGeom>
              <a:noFill/>
              <a:ln w="44450" cap="sq">
                <a:solidFill>
                  <a:srgbClr val="83898C"/>
                </a:solidFill>
                <a:prstDash val="solid"/>
                <a:miter lim="800000"/>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4" name="Freeform 162"/>
              <p:cNvSpPr>
                <a:spLocks noChangeAspect="1"/>
              </p:cNvSpPr>
              <p:nvPr/>
            </p:nvSpPr>
            <p:spPr bwMode="auto">
              <a:xfrm>
                <a:off x="4438" y="2176"/>
                <a:ext cx="10" cy="38"/>
              </a:xfrm>
              <a:custGeom>
                <a:avLst/>
                <a:gdLst/>
                <a:ahLst/>
                <a:cxnLst>
                  <a:cxn ang="0">
                    <a:pos x="0" y="0"/>
                  </a:cxn>
                  <a:cxn ang="0">
                    <a:pos x="2" y="8"/>
                  </a:cxn>
                  <a:cxn ang="0">
                    <a:pos x="2" y="20"/>
                  </a:cxn>
                  <a:cxn ang="0">
                    <a:pos x="8" y="28"/>
                  </a:cxn>
                  <a:cxn ang="0">
                    <a:pos x="10" y="38"/>
                  </a:cxn>
                </a:cxnLst>
                <a:rect l="0" t="0" r="r" b="b"/>
                <a:pathLst>
                  <a:path w="10" h="38">
                    <a:moveTo>
                      <a:pt x="0" y="0"/>
                    </a:moveTo>
                    <a:lnTo>
                      <a:pt x="2" y="8"/>
                    </a:lnTo>
                    <a:lnTo>
                      <a:pt x="2" y="20"/>
                    </a:lnTo>
                    <a:lnTo>
                      <a:pt x="8" y="28"/>
                    </a:lnTo>
                    <a:lnTo>
                      <a:pt x="10" y="38"/>
                    </a:lnTo>
                  </a:path>
                </a:pathLst>
              </a:custGeom>
              <a:noFill/>
              <a:ln w="44450" cap="sq">
                <a:solidFill>
                  <a:srgbClr val="83898C"/>
                </a:solidFill>
                <a:prstDash val="solid"/>
                <a:miter lim="800000"/>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5" name="Freeform 163"/>
              <p:cNvSpPr>
                <a:spLocks noChangeAspect="1"/>
              </p:cNvSpPr>
              <p:nvPr/>
            </p:nvSpPr>
            <p:spPr bwMode="auto">
              <a:xfrm>
                <a:off x="4402" y="2202"/>
                <a:ext cx="36" cy="24"/>
              </a:xfrm>
              <a:custGeom>
                <a:avLst/>
                <a:gdLst/>
                <a:ahLst/>
                <a:cxnLst>
                  <a:cxn ang="0">
                    <a:pos x="28" y="0"/>
                  </a:cxn>
                  <a:cxn ang="0">
                    <a:pos x="6" y="6"/>
                  </a:cxn>
                  <a:cxn ang="0">
                    <a:pos x="0" y="6"/>
                  </a:cxn>
                  <a:cxn ang="0">
                    <a:pos x="4" y="24"/>
                  </a:cxn>
                  <a:cxn ang="0">
                    <a:pos x="20" y="18"/>
                  </a:cxn>
                  <a:cxn ang="0">
                    <a:pos x="36" y="14"/>
                  </a:cxn>
                  <a:cxn ang="0">
                    <a:pos x="28" y="0"/>
                  </a:cxn>
                  <a:cxn ang="0">
                    <a:pos x="28" y="0"/>
                  </a:cxn>
                </a:cxnLst>
                <a:rect l="0" t="0" r="r" b="b"/>
                <a:pathLst>
                  <a:path w="36" h="24">
                    <a:moveTo>
                      <a:pt x="28" y="0"/>
                    </a:moveTo>
                    <a:lnTo>
                      <a:pt x="6" y="6"/>
                    </a:lnTo>
                    <a:lnTo>
                      <a:pt x="0" y="6"/>
                    </a:lnTo>
                    <a:lnTo>
                      <a:pt x="4" y="24"/>
                    </a:lnTo>
                    <a:lnTo>
                      <a:pt x="20" y="18"/>
                    </a:lnTo>
                    <a:lnTo>
                      <a:pt x="36" y="14"/>
                    </a:lnTo>
                    <a:lnTo>
                      <a:pt x="28" y="0"/>
                    </a:lnTo>
                    <a:lnTo>
                      <a:pt x="28" y="0"/>
                    </a:lnTo>
                    <a:close/>
                  </a:path>
                </a:pathLst>
              </a:custGeom>
              <a:solidFill>
                <a:srgbClr val="C1C4CA"/>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6" name="Freeform 164"/>
              <p:cNvSpPr>
                <a:spLocks noChangeAspect="1"/>
              </p:cNvSpPr>
              <p:nvPr/>
            </p:nvSpPr>
            <p:spPr bwMode="auto">
              <a:xfrm>
                <a:off x="4386" y="2214"/>
                <a:ext cx="6" cy="20"/>
              </a:xfrm>
              <a:custGeom>
                <a:avLst/>
                <a:gdLst/>
                <a:ahLst/>
                <a:cxnLst>
                  <a:cxn ang="0">
                    <a:pos x="0" y="0"/>
                  </a:cxn>
                  <a:cxn ang="0">
                    <a:pos x="6" y="12"/>
                  </a:cxn>
                  <a:cxn ang="0">
                    <a:pos x="6" y="20"/>
                  </a:cxn>
                </a:cxnLst>
                <a:rect l="0" t="0" r="r" b="b"/>
                <a:pathLst>
                  <a:path w="6" h="20">
                    <a:moveTo>
                      <a:pt x="0" y="0"/>
                    </a:moveTo>
                    <a:lnTo>
                      <a:pt x="6" y="12"/>
                    </a:lnTo>
                    <a:lnTo>
                      <a:pt x="6" y="20"/>
                    </a:lnTo>
                  </a:path>
                </a:pathLst>
              </a:custGeom>
              <a:noFill/>
              <a:ln w="44450" cap="sq">
                <a:solidFill>
                  <a:srgbClr val="707779"/>
                </a:solidFill>
                <a:prstDash val="solid"/>
                <a:miter lim="800000"/>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297" name="Freeform 165"/>
              <p:cNvSpPr>
                <a:spLocks noChangeAspect="1"/>
              </p:cNvSpPr>
              <p:nvPr/>
            </p:nvSpPr>
            <p:spPr bwMode="auto">
              <a:xfrm>
                <a:off x="4376" y="2220"/>
                <a:ext cx="8" cy="20"/>
              </a:xfrm>
              <a:custGeom>
                <a:avLst/>
                <a:gdLst/>
                <a:ahLst/>
                <a:cxnLst>
                  <a:cxn ang="0">
                    <a:pos x="0" y="0"/>
                  </a:cxn>
                  <a:cxn ang="0">
                    <a:pos x="6" y="6"/>
                  </a:cxn>
                  <a:cxn ang="0">
                    <a:pos x="6" y="16"/>
                  </a:cxn>
                  <a:cxn ang="0">
                    <a:pos x="8" y="20"/>
                  </a:cxn>
                </a:cxnLst>
                <a:rect l="0" t="0" r="r" b="b"/>
                <a:pathLst>
                  <a:path w="8" h="20">
                    <a:moveTo>
                      <a:pt x="0" y="0"/>
                    </a:moveTo>
                    <a:lnTo>
                      <a:pt x="6" y="6"/>
                    </a:lnTo>
                    <a:lnTo>
                      <a:pt x="6" y="16"/>
                    </a:lnTo>
                    <a:lnTo>
                      <a:pt x="8" y="20"/>
                    </a:lnTo>
                  </a:path>
                </a:pathLst>
              </a:custGeom>
              <a:noFill/>
              <a:ln w="44450" cap="sq">
                <a:solidFill>
                  <a:srgbClr val="707779"/>
                </a:solidFill>
                <a:prstDash val="solid"/>
                <a:miter lim="800000"/>
              </a:ln>
            </p:spPr>
            <p:txBody>
              <a:bodyPr/>
              <a:lstStyle/>
              <a:p>
                <a:endParaRPr lang="zh-CN" altLang="en-US" sz="1400">
                  <a:latin typeface="微软雅黑" panose="020B0503020204020204" pitchFamily="34" charset="-122"/>
                  <a:ea typeface="微软雅黑" panose="020B0503020204020204" pitchFamily="34" charset="-122"/>
                </a:endParaRPr>
              </a:p>
            </p:txBody>
          </p:sp>
        </p:grpSp>
        <p:sp>
          <p:nvSpPr>
            <p:cNvPr id="298" name="Line 73"/>
            <p:cNvSpPr>
              <a:spLocks noChangeShapeType="1"/>
            </p:cNvSpPr>
            <p:nvPr/>
          </p:nvSpPr>
          <p:spPr bwMode="auto">
            <a:xfrm>
              <a:off x="4315682" y="1993235"/>
              <a:ext cx="531191" cy="282342"/>
            </a:xfrm>
            <a:prstGeom prst="line">
              <a:avLst/>
            </a:prstGeom>
            <a:noFill/>
            <a:ln w="22225">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300" name="Rectangle 41"/>
            <p:cNvSpPr>
              <a:spLocks noChangeArrowheads="1"/>
            </p:cNvSpPr>
            <p:nvPr/>
          </p:nvSpPr>
          <p:spPr bwMode="auto">
            <a:xfrm rot="9002903" flipV="1">
              <a:off x="4481034" y="1880961"/>
              <a:ext cx="510807" cy="181856"/>
            </a:xfrm>
            <a:prstGeom prst="rect">
              <a:avLst/>
            </a:prstGeom>
            <a:noFill/>
            <a:ln w="9525" algn="ctr">
              <a:noFill/>
              <a:miter lim="800000"/>
            </a:ln>
            <a:effectLst/>
          </p:spPr>
          <p:txBody>
            <a:bodyPr wrap="square" lIns="0" tIns="0" rIns="0" bIns="0">
              <a:spAutoFit/>
            </a:bodyPr>
            <a:lstStyle/>
            <a:p>
              <a:pPr marL="195580" indent="-195580" algn="just">
                <a:lnSpc>
                  <a:spcPct val="140000"/>
                </a:lnSpc>
                <a:spcBef>
                  <a:spcPct val="20000"/>
                </a:spcBef>
                <a:buClr>
                  <a:schemeClr val="accent2"/>
                </a:buClr>
                <a:buSzPct val="70000"/>
                <a:buFont typeface="Wingdings" panose="05000000000000000000" pitchFamily="2" charset="2"/>
                <a:buNone/>
              </a:pPr>
              <a:r>
                <a:rPr lang="en-US" altLang="zh-CN" sz="700" dirty="0" smtClean="0">
                  <a:latin typeface="微软雅黑" panose="020B0503020204020204" pitchFamily="34" charset="-122"/>
                  <a:ea typeface="微软雅黑" panose="020B0503020204020204" pitchFamily="34" charset="-122"/>
                </a:rPr>
                <a:t>SSL VPN</a:t>
              </a:r>
              <a:endParaRPr lang="zh-CN" altLang="en-US" sz="700" dirty="0">
                <a:latin typeface="微软雅黑" panose="020B0503020204020204" pitchFamily="34" charset="-122"/>
                <a:ea typeface="微软雅黑" panose="020B0503020204020204" pitchFamily="34" charset="-122"/>
              </a:endParaRPr>
            </a:p>
          </p:txBody>
        </p:sp>
        <p:pic>
          <p:nvPicPr>
            <p:cNvPr id="302" name="图片 301"/>
            <p:cNvPicPr>
              <a:picLocks noChangeAspect="1"/>
            </p:cNvPicPr>
            <p:nvPr/>
          </p:nvPicPr>
          <p:blipFill>
            <a:blip r:embed="rId13" cstate="print">
              <a:duotone>
                <a:prstClr val="black"/>
                <a:schemeClr val="tx2">
                  <a:tint val="45000"/>
                  <a:satMod val="400000"/>
                </a:schemeClr>
              </a:duotone>
              <a:extLst>
                <a:ext uri="{BEBA8EAE-BF5A-486C-A8C5-ECC9F3942E4B}">
                  <a14:imgProps xmlns:a14="http://schemas.microsoft.com/office/drawing/2010/main">
                    <a14:imgLayer r:embed="rId14">
                      <a14:imgEffect>
                        <a14:brightnessContrast bright="100000" contrast="100000"/>
                      </a14:imgEffect>
                    </a14:imgLayer>
                  </a14:imgProps>
                </a:ext>
                <a:ext uri="{28A0092B-C50C-407E-A947-70E740481C1C}">
                  <a14:useLocalDpi xmlns:a14="http://schemas.microsoft.com/office/drawing/2010/main" val="0"/>
                </a:ext>
              </a:extLst>
            </a:blip>
            <a:stretch>
              <a:fillRect/>
            </a:stretch>
          </p:blipFill>
          <p:spPr>
            <a:xfrm>
              <a:off x="4243160" y="1660218"/>
              <a:ext cx="395675" cy="378373"/>
            </a:xfrm>
            <a:prstGeom prst="rect">
              <a:avLst/>
            </a:prstGeom>
            <a:effectLst/>
          </p:spPr>
        </p:pic>
        <p:pic>
          <p:nvPicPr>
            <p:cNvPr id="303" name="图片 302"/>
            <p:cNvPicPr>
              <a:picLocks noChangeAspect="1"/>
            </p:cNvPicPr>
            <p:nvPr/>
          </p:nvPicPr>
          <p:blipFill>
            <a:blip r:embed="rId15" cstate="print">
              <a:duotone>
                <a:prstClr val="black"/>
                <a:schemeClr val="tx2">
                  <a:tint val="45000"/>
                  <a:satMod val="400000"/>
                </a:schemeClr>
              </a:duotone>
              <a:extLst>
                <a:ext uri="{28A0092B-C50C-407E-A947-70E740481C1C}">
                  <a14:useLocalDpi xmlns:a14="http://schemas.microsoft.com/office/drawing/2010/main" val="0"/>
                </a:ext>
              </a:extLst>
            </a:blip>
            <a:stretch>
              <a:fillRect/>
            </a:stretch>
          </p:blipFill>
          <p:spPr>
            <a:xfrm>
              <a:off x="4025208" y="1936868"/>
              <a:ext cx="287470" cy="264027"/>
            </a:xfrm>
            <a:prstGeom prst="rect">
              <a:avLst/>
            </a:prstGeom>
            <a:ln>
              <a:noFill/>
            </a:ln>
            <a:effectLst/>
          </p:spPr>
        </p:pic>
        <p:pic>
          <p:nvPicPr>
            <p:cNvPr id="310" name="Picture 206" descr="图片194"/>
            <p:cNvPicPr>
              <a:picLocks noChangeAspect="1" noChangeArrowheads="1"/>
            </p:cNvPicPr>
            <p:nvPr/>
          </p:nvPicPr>
          <p:blipFill>
            <a:blip r:embed="rId10" cstate="print"/>
            <a:srcRect/>
            <a:stretch>
              <a:fillRect/>
            </a:stretch>
          </p:blipFill>
          <p:spPr bwMode="auto">
            <a:xfrm>
              <a:off x="2444988" y="2569074"/>
              <a:ext cx="268976" cy="265503"/>
            </a:xfrm>
            <a:prstGeom prst="rect">
              <a:avLst/>
            </a:prstGeom>
            <a:noFill/>
          </p:spPr>
        </p:pic>
        <p:pic>
          <p:nvPicPr>
            <p:cNvPr id="312" name="Picture 472" descr="图片657"/>
            <p:cNvPicPr>
              <a:picLocks noChangeAspect="1" noChangeArrowheads="1"/>
            </p:cNvPicPr>
            <p:nvPr/>
          </p:nvPicPr>
          <p:blipFill>
            <a:blip r:embed="rId16" cstate="print"/>
            <a:srcRect/>
            <a:stretch>
              <a:fillRect/>
            </a:stretch>
          </p:blipFill>
          <p:spPr bwMode="auto">
            <a:xfrm>
              <a:off x="3404156" y="2761787"/>
              <a:ext cx="308415" cy="220067"/>
            </a:xfrm>
            <a:prstGeom prst="rect">
              <a:avLst/>
            </a:prstGeom>
            <a:noFill/>
          </p:spPr>
        </p:pic>
        <p:pic>
          <p:nvPicPr>
            <p:cNvPr id="313" name="Picture 462" descr="图片241"/>
            <p:cNvPicPr>
              <a:picLocks noChangeAspect="1" noChangeArrowheads="1"/>
            </p:cNvPicPr>
            <p:nvPr/>
          </p:nvPicPr>
          <p:blipFill>
            <a:blip r:embed="rId17" cstate="print"/>
            <a:stretch>
              <a:fillRect/>
            </a:stretch>
          </p:blipFill>
          <p:spPr bwMode="auto">
            <a:xfrm>
              <a:off x="3694916" y="3053913"/>
              <a:ext cx="216048" cy="227681"/>
            </a:xfrm>
            <a:prstGeom prst="rect">
              <a:avLst/>
            </a:prstGeom>
            <a:noFill/>
            <a:ln w="9525">
              <a:noFill/>
              <a:miter lim="800000"/>
              <a:headEnd/>
              <a:tailEnd/>
            </a:ln>
          </p:spPr>
        </p:pic>
        <p:grpSp>
          <p:nvGrpSpPr>
            <p:cNvPr id="16" name="Group 171"/>
            <p:cNvGrpSpPr/>
            <p:nvPr/>
          </p:nvGrpSpPr>
          <p:grpSpPr bwMode="auto">
            <a:xfrm rot="18269624" flipH="1">
              <a:off x="3564036" y="2512729"/>
              <a:ext cx="128004" cy="356789"/>
              <a:chOff x="3049" y="2224"/>
              <a:chExt cx="150" cy="267"/>
            </a:xfrm>
          </p:grpSpPr>
          <p:sp>
            <p:nvSpPr>
              <p:cNvPr id="315" name="Freeform 172"/>
              <p:cNvSpPr>
                <a:spLocks noChangeAspect="1"/>
              </p:cNvSpPr>
              <p:nvPr/>
            </p:nvSpPr>
            <p:spPr bwMode="auto">
              <a:xfrm>
                <a:off x="3049" y="2224"/>
                <a:ext cx="33" cy="267"/>
              </a:xfrm>
              <a:custGeom>
                <a:avLst/>
                <a:gdLst/>
                <a:ahLst/>
                <a:cxnLst>
                  <a:cxn ang="0">
                    <a:pos x="10" y="2"/>
                  </a:cxn>
                  <a:cxn ang="0">
                    <a:pos x="9" y="4"/>
                  </a:cxn>
                  <a:cxn ang="0">
                    <a:pos x="8" y="8"/>
                  </a:cxn>
                  <a:cxn ang="0">
                    <a:pos x="5" y="17"/>
                  </a:cxn>
                  <a:cxn ang="0">
                    <a:pos x="4" y="26"/>
                  </a:cxn>
                  <a:cxn ang="0">
                    <a:pos x="5" y="34"/>
                  </a:cxn>
                  <a:cxn ang="0">
                    <a:pos x="7" y="42"/>
                  </a:cxn>
                  <a:cxn ang="0">
                    <a:pos x="8" y="47"/>
                  </a:cxn>
                  <a:cxn ang="0">
                    <a:pos x="9" y="50"/>
                  </a:cxn>
                  <a:cxn ang="0">
                    <a:pos x="9" y="51"/>
                  </a:cxn>
                  <a:cxn ang="0">
                    <a:pos x="8" y="52"/>
                  </a:cxn>
                  <a:cxn ang="0">
                    <a:pos x="7" y="51"/>
                  </a:cxn>
                  <a:cxn ang="0">
                    <a:pos x="5" y="47"/>
                  </a:cxn>
                  <a:cxn ang="0">
                    <a:pos x="1" y="37"/>
                  </a:cxn>
                  <a:cxn ang="0">
                    <a:pos x="0" y="26"/>
                  </a:cxn>
                  <a:cxn ang="0">
                    <a:pos x="1" y="16"/>
                  </a:cxn>
                  <a:cxn ang="0">
                    <a:pos x="4" y="6"/>
                  </a:cxn>
                  <a:cxn ang="0">
                    <a:pos x="7" y="2"/>
                  </a:cxn>
                  <a:cxn ang="0">
                    <a:pos x="9" y="0"/>
                  </a:cxn>
                  <a:cxn ang="0">
                    <a:pos x="10" y="1"/>
                  </a:cxn>
                  <a:cxn ang="0">
                    <a:pos x="10" y="2"/>
                  </a:cxn>
                </a:cxnLst>
                <a:rect l="0" t="0" r="r" b="b"/>
                <a:pathLst>
                  <a:path w="10" h="52">
                    <a:moveTo>
                      <a:pt x="10" y="2"/>
                    </a:moveTo>
                    <a:cubicBezTo>
                      <a:pt x="10" y="2"/>
                      <a:pt x="10" y="3"/>
                      <a:pt x="9" y="4"/>
                    </a:cubicBezTo>
                    <a:cubicBezTo>
                      <a:pt x="8" y="6"/>
                      <a:pt x="8" y="7"/>
                      <a:pt x="8" y="8"/>
                    </a:cubicBezTo>
                    <a:cubicBezTo>
                      <a:pt x="7" y="11"/>
                      <a:pt x="6" y="14"/>
                      <a:pt x="5" y="17"/>
                    </a:cubicBezTo>
                    <a:cubicBezTo>
                      <a:pt x="5" y="20"/>
                      <a:pt x="5" y="23"/>
                      <a:pt x="4" y="26"/>
                    </a:cubicBezTo>
                    <a:cubicBezTo>
                      <a:pt x="4" y="29"/>
                      <a:pt x="5" y="31"/>
                      <a:pt x="5" y="34"/>
                    </a:cubicBezTo>
                    <a:cubicBezTo>
                      <a:pt x="5" y="37"/>
                      <a:pt x="6" y="39"/>
                      <a:pt x="7" y="42"/>
                    </a:cubicBezTo>
                    <a:cubicBezTo>
                      <a:pt x="7" y="43"/>
                      <a:pt x="7" y="45"/>
                      <a:pt x="8" y="47"/>
                    </a:cubicBezTo>
                    <a:cubicBezTo>
                      <a:pt x="9" y="49"/>
                      <a:pt x="9" y="50"/>
                      <a:pt x="9" y="50"/>
                    </a:cubicBezTo>
                    <a:cubicBezTo>
                      <a:pt x="9" y="51"/>
                      <a:pt x="9" y="51"/>
                      <a:pt x="9" y="51"/>
                    </a:cubicBezTo>
                    <a:cubicBezTo>
                      <a:pt x="8" y="52"/>
                      <a:pt x="8" y="52"/>
                      <a:pt x="8" y="52"/>
                    </a:cubicBezTo>
                    <a:cubicBezTo>
                      <a:pt x="7" y="51"/>
                      <a:pt x="7" y="51"/>
                      <a:pt x="7" y="51"/>
                    </a:cubicBezTo>
                    <a:cubicBezTo>
                      <a:pt x="6" y="50"/>
                      <a:pt x="5" y="49"/>
                      <a:pt x="5" y="47"/>
                    </a:cubicBezTo>
                    <a:cubicBezTo>
                      <a:pt x="3" y="44"/>
                      <a:pt x="2" y="41"/>
                      <a:pt x="1" y="37"/>
                    </a:cubicBezTo>
                    <a:cubicBezTo>
                      <a:pt x="0" y="33"/>
                      <a:pt x="0" y="30"/>
                      <a:pt x="0" y="26"/>
                    </a:cubicBezTo>
                    <a:cubicBezTo>
                      <a:pt x="0" y="22"/>
                      <a:pt x="0" y="19"/>
                      <a:pt x="1" y="16"/>
                    </a:cubicBezTo>
                    <a:cubicBezTo>
                      <a:pt x="2" y="12"/>
                      <a:pt x="3" y="9"/>
                      <a:pt x="4" y="6"/>
                    </a:cubicBezTo>
                    <a:cubicBezTo>
                      <a:pt x="5" y="4"/>
                      <a:pt x="6" y="3"/>
                      <a:pt x="7" y="2"/>
                    </a:cubicBezTo>
                    <a:cubicBezTo>
                      <a:pt x="8" y="1"/>
                      <a:pt x="8" y="0"/>
                      <a:pt x="9" y="0"/>
                    </a:cubicBezTo>
                    <a:cubicBezTo>
                      <a:pt x="10" y="1"/>
                      <a:pt x="10" y="1"/>
                      <a:pt x="10" y="1"/>
                    </a:cubicBezTo>
                    <a:cubicBezTo>
                      <a:pt x="10" y="1"/>
                      <a:pt x="10" y="1"/>
                      <a:pt x="10" y="2"/>
                    </a:cubicBezTo>
                    <a:close/>
                  </a:path>
                </a:pathLst>
              </a:custGeom>
              <a:solidFill>
                <a:srgbClr val="0B3C6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6" name="Freeform 173"/>
              <p:cNvSpPr>
                <a:spLocks noChangeAspect="1"/>
              </p:cNvSpPr>
              <p:nvPr/>
            </p:nvSpPr>
            <p:spPr bwMode="auto">
              <a:xfrm>
                <a:off x="3115" y="2249"/>
                <a:ext cx="26" cy="209"/>
              </a:xfrm>
              <a:custGeom>
                <a:avLst/>
                <a:gdLst/>
                <a:ahLst/>
                <a:cxnLst>
                  <a:cxn ang="0">
                    <a:pos x="8" y="2"/>
                  </a:cxn>
                  <a:cxn ang="0">
                    <a:pos x="7" y="4"/>
                  </a:cxn>
                  <a:cxn ang="0">
                    <a:pos x="6" y="7"/>
                  </a:cxn>
                  <a:cxn ang="0">
                    <a:pos x="5" y="14"/>
                  </a:cxn>
                  <a:cxn ang="0">
                    <a:pos x="4" y="21"/>
                  </a:cxn>
                  <a:cxn ang="0">
                    <a:pos x="4" y="27"/>
                  </a:cxn>
                  <a:cxn ang="0">
                    <a:pos x="6" y="33"/>
                  </a:cxn>
                  <a:cxn ang="0">
                    <a:pos x="7" y="37"/>
                  </a:cxn>
                  <a:cxn ang="0">
                    <a:pos x="8" y="40"/>
                  </a:cxn>
                  <a:cxn ang="0">
                    <a:pos x="7" y="41"/>
                  </a:cxn>
                  <a:cxn ang="0">
                    <a:pos x="7" y="41"/>
                  </a:cxn>
                  <a:cxn ang="0">
                    <a:pos x="6" y="40"/>
                  </a:cxn>
                  <a:cxn ang="0">
                    <a:pos x="4" y="38"/>
                  </a:cxn>
                  <a:cxn ang="0">
                    <a:pos x="1" y="30"/>
                  </a:cxn>
                  <a:cxn ang="0">
                    <a:pos x="0" y="21"/>
                  </a:cxn>
                  <a:cxn ang="0">
                    <a:pos x="1" y="13"/>
                  </a:cxn>
                  <a:cxn ang="0">
                    <a:pos x="4" y="5"/>
                  </a:cxn>
                  <a:cxn ang="0">
                    <a:pos x="6" y="2"/>
                  </a:cxn>
                  <a:cxn ang="0">
                    <a:pos x="8" y="0"/>
                  </a:cxn>
                  <a:cxn ang="0">
                    <a:pos x="8" y="1"/>
                  </a:cxn>
                  <a:cxn ang="0">
                    <a:pos x="8" y="2"/>
                  </a:cxn>
                </a:cxnLst>
                <a:rect l="0" t="0" r="r" b="b"/>
                <a:pathLst>
                  <a:path w="8" h="41">
                    <a:moveTo>
                      <a:pt x="8" y="2"/>
                    </a:moveTo>
                    <a:cubicBezTo>
                      <a:pt x="8" y="2"/>
                      <a:pt x="8" y="3"/>
                      <a:pt x="7" y="4"/>
                    </a:cubicBezTo>
                    <a:cubicBezTo>
                      <a:pt x="7" y="5"/>
                      <a:pt x="7" y="6"/>
                      <a:pt x="6" y="7"/>
                    </a:cubicBezTo>
                    <a:cubicBezTo>
                      <a:pt x="6" y="9"/>
                      <a:pt x="5" y="12"/>
                      <a:pt x="5" y="14"/>
                    </a:cubicBezTo>
                    <a:cubicBezTo>
                      <a:pt x="4" y="16"/>
                      <a:pt x="4" y="18"/>
                      <a:pt x="4" y="21"/>
                    </a:cubicBezTo>
                    <a:cubicBezTo>
                      <a:pt x="4" y="23"/>
                      <a:pt x="4" y="25"/>
                      <a:pt x="4" y="27"/>
                    </a:cubicBezTo>
                    <a:cubicBezTo>
                      <a:pt x="5" y="29"/>
                      <a:pt x="5" y="31"/>
                      <a:pt x="6" y="33"/>
                    </a:cubicBezTo>
                    <a:cubicBezTo>
                      <a:pt x="6" y="34"/>
                      <a:pt x="6" y="36"/>
                      <a:pt x="7" y="37"/>
                    </a:cubicBezTo>
                    <a:cubicBezTo>
                      <a:pt x="7" y="39"/>
                      <a:pt x="8" y="40"/>
                      <a:pt x="8" y="40"/>
                    </a:cubicBezTo>
                    <a:cubicBezTo>
                      <a:pt x="8" y="40"/>
                      <a:pt x="8" y="41"/>
                      <a:pt x="7" y="41"/>
                    </a:cubicBezTo>
                    <a:cubicBezTo>
                      <a:pt x="7" y="41"/>
                      <a:pt x="7" y="41"/>
                      <a:pt x="7" y="41"/>
                    </a:cubicBezTo>
                    <a:cubicBezTo>
                      <a:pt x="7" y="41"/>
                      <a:pt x="6" y="41"/>
                      <a:pt x="6" y="40"/>
                    </a:cubicBezTo>
                    <a:cubicBezTo>
                      <a:pt x="5" y="40"/>
                      <a:pt x="5" y="39"/>
                      <a:pt x="4" y="38"/>
                    </a:cubicBezTo>
                    <a:cubicBezTo>
                      <a:pt x="3" y="35"/>
                      <a:pt x="2" y="32"/>
                      <a:pt x="1" y="30"/>
                    </a:cubicBezTo>
                    <a:cubicBezTo>
                      <a:pt x="0" y="27"/>
                      <a:pt x="0" y="24"/>
                      <a:pt x="0" y="21"/>
                    </a:cubicBezTo>
                    <a:cubicBezTo>
                      <a:pt x="0" y="18"/>
                      <a:pt x="0" y="15"/>
                      <a:pt x="1" y="13"/>
                    </a:cubicBezTo>
                    <a:cubicBezTo>
                      <a:pt x="2" y="10"/>
                      <a:pt x="3" y="8"/>
                      <a:pt x="4" y="5"/>
                    </a:cubicBezTo>
                    <a:cubicBezTo>
                      <a:pt x="4" y="4"/>
                      <a:pt x="5" y="2"/>
                      <a:pt x="6" y="2"/>
                    </a:cubicBezTo>
                    <a:cubicBezTo>
                      <a:pt x="6" y="1"/>
                      <a:pt x="7" y="0"/>
                      <a:pt x="8" y="0"/>
                    </a:cubicBezTo>
                    <a:cubicBezTo>
                      <a:pt x="8" y="1"/>
                      <a:pt x="8" y="1"/>
                      <a:pt x="8" y="1"/>
                    </a:cubicBezTo>
                    <a:lnTo>
                      <a:pt x="8" y="2"/>
                    </a:lnTo>
                    <a:close/>
                  </a:path>
                </a:pathLst>
              </a:custGeom>
              <a:solidFill>
                <a:srgbClr val="0B3C6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317" name="Freeform 174"/>
              <p:cNvSpPr>
                <a:spLocks noChangeAspect="1"/>
              </p:cNvSpPr>
              <p:nvPr/>
            </p:nvSpPr>
            <p:spPr bwMode="auto">
              <a:xfrm>
                <a:off x="3181" y="2278"/>
                <a:ext cx="18" cy="159"/>
              </a:xfrm>
              <a:custGeom>
                <a:avLst/>
                <a:gdLst/>
                <a:ahLst/>
                <a:cxnLst>
                  <a:cxn ang="0">
                    <a:pos x="6" y="1"/>
                  </a:cxn>
                  <a:cxn ang="0">
                    <a:pos x="6" y="2"/>
                  </a:cxn>
                  <a:cxn ang="0">
                    <a:pos x="5" y="4"/>
                  </a:cxn>
                  <a:cxn ang="0">
                    <a:pos x="3" y="10"/>
                  </a:cxn>
                  <a:cxn ang="0">
                    <a:pos x="3" y="15"/>
                  </a:cxn>
                  <a:cxn ang="0">
                    <a:pos x="3" y="20"/>
                  </a:cxn>
                  <a:cxn ang="0">
                    <a:pos x="4" y="25"/>
                  </a:cxn>
                  <a:cxn ang="0">
                    <a:pos x="5" y="28"/>
                  </a:cxn>
                  <a:cxn ang="0">
                    <a:pos x="6" y="30"/>
                  </a:cxn>
                  <a:cxn ang="0">
                    <a:pos x="6" y="30"/>
                  </a:cxn>
                  <a:cxn ang="0">
                    <a:pos x="5" y="31"/>
                  </a:cxn>
                  <a:cxn ang="0">
                    <a:pos x="4" y="30"/>
                  </a:cxn>
                  <a:cxn ang="0">
                    <a:pos x="3" y="28"/>
                  </a:cxn>
                  <a:cxn ang="0">
                    <a:pos x="1" y="22"/>
                  </a:cxn>
                  <a:cxn ang="0">
                    <a:pos x="0" y="15"/>
                  </a:cxn>
                  <a:cxn ang="0">
                    <a:pos x="1" y="9"/>
                  </a:cxn>
                  <a:cxn ang="0">
                    <a:pos x="3" y="3"/>
                  </a:cxn>
                  <a:cxn ang="0">
                    <a:pos x="5" y="1"/>
                  </a:cxn>
                  <a:cxn ang="0">
                    <a:pos x="6" y="0"/>
                  </a:cxn>
                  <a:cxn ang="0">
                    <a:pos x="6" y="0"/>
                  </a:cxn>
                  <a:cxn ang="0">
                    <a:pos x="6" y="1"/>
                  </a:cxn>
                </a:cxnLst>
                <a:rect l="0" t="0" r="r" b="b"/>
                <a:pathLst>
                  <a:path w="6" h="31">
                    <a:moveTo>
                      <a:pt x="6" y="1"/>
                    </a:moveTo>
                    <a:cubicBezTo>
                      <a:pt x="6" y="1"/>
                      <a:pt x="6" y="1"/>
                      <a:pt x="6" y="2"/>
                    </a:cubicBezTo>
                    <a:cubicBezTo>
                      <a:pt x="6" y="3"/>
                      <a:pt x="5" y="4"/>
                      <a:pt x="5" y="4"/>
                    </a:cubicBezTo>
                    <a:cubicBezTo>
                      <a:pt x="4" y="6"/>
                      <a:pt x="4" y="8"/>
                      <a:pt x="3" y="10"/>
                    </a:cubicBezTo>
                    <a:cubicBezTo>
                      <a:pt x="3" y="12"/>
                      <a:pt x="3" y="13"/>
                      <a:pt x="3" y="15"/>
                    </a:cubicBezTo>
                    <a:cubicBezTo>
                      <a:pt x="3" y="17"/>
                      <a:pt x="3" y="18"/>
                      <a:pt x="3" y="20"/>
                    </a:cubicBezTo>
                    <a:cubicBezTo>
                      <a:pt x="4" y="22"/>
                      <a:pt x="4" y="23"/>
                      <a:pt x="4" y="25"/>
                    </a:cubicBezTo>
                    <a:cubicBezTo>
                      <a:pt x="5" y="25"/>
                      <a:pt x="5" y="26"/>
                      <a:pt x="5" y="28"/>
                    </a:cubicBezTo>
                    <a:cubicBezTo>
                      <a:pt x="6" y="29"/>
                      <a:pt x="6" y="29"/>
                      <a:pt x="6" y="30"/>
                    </a:cubicBezTo>
                    <a:cubicBezTo>
                      <a:pt x="6" y="30"/>
                      <a:pt x="6" y="30"/>
                      <a:pt x="6" y="30"/>
                    </a:cubicBezTo>
                    <a:cubicBezTo>
                      <a:pt x="5" y="31"/>
                      <a:pt x="5" y="31"/>
                      <a:pt x="5" y="31"/>
                    </a:cubicBezTo>
                    <a:cubicBezTo>
                      <a:pt x="5" y="31"/>
                      <a:pt x="5" y="30"/>
                      <a:pt x="4" y="30"/>
                    </a:cubicBezTo>
                    <a:cubicBezTo>
                      <a:pt x="4" y="30"/>
                      <a:pt x="4" y="29"/>
                      <a:pt x="3" y="28"/>
                    </a:cubicBezTo>
                    <a:cubicBezTo>
                      <a:pt x="2" y="26"/>
                      <a:pt x="1" y="24"/>
                      <a:pt x="1" y="22"/>
                    </a:cubicBezTo>
                    <a:cubicBezTo>
                      <a:pt x="0" y="20"/>
                      <a:pt x="0" y="17"/>
                      <a:pt x="0" y="15"/>
                    </a:cubicBezTo>
                    <a:cubicBezTo>
                      <a:pt x="0" y="13"/>
                      <a:pt x="0" y="11"/>
                      <a:pt x="1" y="9"/>
                    </a:cubicBezTo>
                    <a:cubicBezTo>
                      <a:pt x="1" y="7"/>
                      <a:pt x="2" y="5"/>
                      <a:pt x="3" y="3"/>
                    </a:cubicBezTo>
                    <a:cubicBezTo>
                      <a:pt x="3" y="2"/>
                      <a:pt x="4" y="1"/>
                      <a:pt x="5" y="1"/>
                    </a:cubicBezTo>
                    <a:cubicBezTo>
                      <a:pt x="5" y="0"/>
                      <a:pt x="6" y="0"/>
                      <a:pt x="6" y="0"/>
                    </a:cubicBezTo>
                    <a:cubicBezTo>
                      <a:pt x="6" y="0"/>
                      <a:pt x="6" y="0"/>
                      <a:pt x="6" y="0"/>
                    </a:cubicBezTo>
                    <a:lnTo>
                      <a:pt x="6" y="1"/>
                    </a:lnTo>
                    <a:close/>
                  </a:path>
                </a:pathLst>
              </a:custGeom>
              <a:solidFill>
                <a:srgbClr val="0B3C68"/>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grpSp>
        <p:grpSp>
          <p:nvGrpSpPr>
            <p:cNvPr id="17" name="Group 202"/>
            <p:cNvGrpSpPr/>
            <p:nvPr/>
          </p:nvGrpSpPr>
          <p:grpSpPr bwMode="auto">
            <a:xfrm>
              <a:off x="2867592" y="3166405"/>
              <a:ext cx="283115" cy="224253"/>
              <a:chOff x="1056" y="1604"/>
              <a:chExt cx="265" cy="213"/>
            </a:xfrm>
          </p:grpSpPr>
          <p:pic>
            <p:nvPicPr>
              <p:cNvPr id="319" name="Picture 25" descr="10"/>
              <p:cNvPicPr>
                <a:picLocks noChangeAspect="1" noChangeArrowheads="1"/>
              </p:cNvPicPr>
              <p:nvPr/>
            </p:nvPicPr>
            <p:blipFill>
              <a:blip r:embed="rId9" cstate="print"/>
              <a:srcRect/>
              <a:stretch>
                <a:fillRect/>
              </a:stretch>
            </p:blipFill>
            <p:spPr bwMode="auto">
              <a:xfrm>
                <a:off x="1152" y="1628"/>
                <a:ext cx="169" cy="189"/>
              </a:xfrm>
              <a:prstGeom prst="rect">
                <a:avLst/>
              </a:prstGeom>
              <a:noFill/>
              <a:ln w="9525">
                <a:noFill/>
                <a:miter lim="800000"/>
                <a:headEnd/>
                <a:tailEnd/>
              </a:ln>
            </p:spPr>
          </p:pic>
          <p:pic>
            <p:nvPicPr>
              <p:cNvPr id="320" name="Picture 25" descr="10"/>
              <p:cNvPicPr>
                <a:picLocks noChangeAspect="1" noChangeArrowheads="1"/>
              </p:cNvPicPr>
              <p:nvPr/>
            </p:nvPicPr>
            <p:blipFill>
              <a:blip r:embed="rId9" cstate="print"/>
              <a:srcRect/>
              <a:stretch>
                <a:fillRect/>
              </a:stretch>
            </p:blipFill>
            <p:spPr bwMode="auto">
              <a:xfrm>
                <a:off x="1056" y="1604"/>
                <a:ext cx="169" cy="189"/>
              </a:xfrm>
              <a:prstGeom prst="rect">
                <a:avLst/>
              </a:prstGeom>
              <a:noFill/>
              <a:ln w="9525">
                <a:noFill/>
                <a:miter lim="800000"/>
                <a:headEnd/>
                <a:tailEnd/>
              </a:ln>
            </p:spPr>
          </p:pic>
        </p:grpSp>
        <p:sp>
          <p:nvSpPr>
            <p:cNvPr id="218" name="Text Box 26"/>
            <p:cNvSpPr txBox="1">
              <a:spLocks noChangeArrowheads="1"/>
            </p:cNvSpPr>
            <p:nvPr/>
          </p:nvSpPr>
          <p:spPr bwMode="auto">
            <a:xfrm>
              <a:off x="7962935" y="1681303"/>
              <a:ext cx="700673" cy="207612"/>
            </a:xfrm>
            <a:prstGeom prst="rect">
              <a:avLst/>
            </a:prstGeom>
            <a:noFill/>
            <a:ln w="9525" algn="ctr">
              <a:noFill/>
              <a:miter lim="800000"/>
            </a:ln>
            <a:effectLst/>
          </p:spPr>
          <p:txBody>
            <a:bodyPr lIns="72115" tIns="36060" rIns="72115" bIns="36060"/>
            <a:lstStyle/>
            <a:p>
              <a:pPr algn="just"/>
              <a:r>
                <a:rPr lang="zh-CN" altLang="en-US" sz="600" dirty="0" smtClean="0">
                  <a:latin typeface="微软雅黑" panose="020B0503020204020204" pitchFamily="34" charset="-122"/>
                  <a:ea typeface="微软雅黑" panose="020B0503020204020204" pitchFamily="34" charset="-122"/>
                </a:rPr>
                <a:t>服务器</a:t>
              </a:r>
              <a:endParaRPr lang="zh-CN" altLang="en-US" sz="600" dirty="0">
                <a:latin typeface="微软雅黑" panose="020B0503020204020204" pitchFamily="34" charset="-122"/>
                <a:ea typeface="微软雅黑" panose="020B0503020204020204" pitchFamily="34" charset="-122"/>
              </a:endParaRPr>
            </a:p>
          </p:txBody>
        </p:sp>
        <p:pic>
          <p:nvPicPr>
            <p:cNvPr id="324" name="Picture 873" descr="图片279"/>
            <p:cNvPicPr>
              <a:picLocks noChangeAspect="1" noChangeArrowheads="1"/>
            </p:cNvPicPr>
            <p:nvPr/>
          </p:nvPicPr>
          <p:blipFill>
            <a:blip r:embed="rId18" cstate="print"/>
            <a:srcRect/>
            <a:stretch>
              <a:fillRect/>
            </a:stretch>
          </p:blipFill>
          <p:spPr bwMode="auto">
            <a:xfrm>
              <a:off x="3314762" y="3333441"/>
              <a:ext cx="125379" cy="188069"/>
            </a:xfrm>
            <a:prstGeom prst="rect">
              <a:avLst/>
            </a:prstGeom>
            <a:noFill/>
          </p:spPr>
        </p:pic>
        <p:grpSp>
          <p:nvGrpSpPr>
            <p:cNvPr id="18" name="Group 202"/>
            <p:cNvGrpSpPr/>
            <p:nvPr/>
          </p:nvGrpSpPr>
          <p:grpSpPr bwMode="auto">
            <a:xfrm>
              <a:off x="3172392" y="3404530"/>
              <a:ext cx="283115" cy="224253"/>
              <a:chOff x="1056" y="1604"/>
              <a:chExt cx="265" cy="213"/>
            </a:xfrm>
          </p:grpSpPr>
          <p:pic>
            <p:nvPicPr>
              <p:cNvPr id="326" name="Picture 25" descr="10"/>
              <p:cNvPicPr>
                <a:picLocks noChangeAspect="1" noChangeArrowheads="1"/>
              </p:cNvPicPr>
              <p:nvPr/>
            </p:nvPicPr>
            <p:blipFill>
              <a:blip r:embed="rId9" cstate="print"/>
              <a:srcRect/>
              <a:stretch>
                <a:fillRect/>
              </a:stretch>
            </p:blipFill>
            <p:spPr bwMode="auto">
              <a:xfrm>
                <a:off x="1152" y="1628"/>
                <a:ext cx="169" cy="189"/>
              </a:xfrm>
              <a:prstGeom prst="rect">
                <a:avLst/>
              </a:prstGeom>
              <a:noFill/>
              <a:ln w="9525">
                <a:noFill/>
                <a:miter lim="800000"/>
                <a:headEnd/>
                <a:tailEnd/>
              </a:ln>
            </p:spPr>
          </p:pic>
          <p:pic>
            <p:nvPicPr>
              <p:cNvPr id="327" name="Picture 25" descr="10"/>
              <p:cNvPicPr>
                <a:picLocks noChangeAspect="1" noChangeArrowheads="1"/>
              </p:cNvPicPr>
              <p:nvPr/>
            </p:nvPicPr>
            <p:blipFill>
              <a:blip r:embed="rId9" cstate="print"/>
              <a:srcRect/>
              <a:stretch>
                <a:fillRect/>
              </a:stretch>
            </p:blipFill>
            <p:spPr bwMode="auto">
              <a:xfrm>
                <a:off x="1056" y="1604"/>
                <a:ext cx="169" cy="189"/>
              </a:xfrm>
              <a:prstGeom prst="rect">
                <a:avLst/>
              </a:prstGeom>
              <a:noFill/>
              <a:ln w="9525">
                <a:noFill/>
                <a:miter lim="800000"/>
                <a:headEnd/>
                <a:tailEnd/>
              </a:ln>
            </p:spPr>
          </p:pic>
        </p:grpSp>
        <p:sp>
          <p:nvSpPr>
            <p:cNvPr id="330" name="Line 96"/>
            <p:cNvSpPr>
              <a:spLocks noChangeShapeType="1"/>
            </p:cNvSpPr>
            <p:nvPr/>
          </p:nvSpPr>
          <p:spPr bwMode="auto">
            <a:xfrm>
              <a:off x="3152776" y="2162175"/>
              <a:ext cx="1838326" cy="1190625"/>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19" name="组合 330"/>
            <p:cNvGrpSpPr/>
            <p:nvPr/>
          </p:nvGrpSpPr>
          <p:grpSpPr>
            <a:xfrm>
              <a:off x="7086460" y="3250499"/>
              <a:ext cx="676491" cy="391766"/>
              <a:chOff x="1157205" y="1430664"/>
              <a:chExt cx="676491" cy="391766"/>
            </a:xfrm>
          </p:grpSpPr>
          <p:sp>
            <p:nvSpPr>
              <p:cNvPr id="332" name="Line 34"/>
              <p:cNvSpPr>
                <a:spLocks noChangeShapeType="1"/>
              </p:cNvSpPr>
              <p:nvPr/>
            </p:nvSpPr>
            <p:spPr bwMode="auto">
              <a:xfrm flipH="1">
                <a:off x="1225160" y="1727393"/>
                <a:ext cx="8409" cy="47282"/>
              </a:xfrm>
              <a:prstGeom prst="line">
                <a:avLst/>
              </a:prstGeom>
              <a:noFill/>
              <a:ln w="25400">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333" name="Line 35"/>
              <p:cNvSpPr>
                <a:spLocks noChangeShapeType="1"/>
              </p:cNvSpPr>
              <p:nvPr/>
            </p:nvSpPr>
            <p:spPr bwMode="auto">
              <a:xfrm flipH="1">
                <a:off x="1359252" y="1730972"/>
                <a:ext cx="5606" cy="44581"/>
              </a:xfrm>
              <a:prstGeom prst="line">
                <a:avLst/>
              </a:prstGeom>
              <a:noFill/>
              <a:ln w="25400">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pic>
            <p:nvPicPr>
              <p:cNvPr id="334" name="Picture 31" descr="图片155"/>
              <p:cNvPicPr>
                <a:picLocks noChangeAspect="1" noChangeArrowheads="1"/>
              </p:cNvPicPr>
              <p:nvPr/>
            </p:nvPicPr>
            <p:blipFill>
              <a:blip r:embed="rId2" cstate="print"/>
              <a:srcRect/>
              <a:stretch>
                <a:fillRect/>
              </a:stretch>
            </p:blipFill>
            <p:spPr bwMode="auto">
              <a:xfrm>
                <a:off x="1338573" y="1504099"/>
                <a:ext cx="155573" cy="233709"/>
              </a:xfrm>
              <a:prstGeom prst="rect">
                <a:avLst/>
              </a:prstGeom>
              <a:noFill/>
            </p:spPr>
          </p:pic>
          <p:pic>
            <p:nvPicPr>
              <p:cNvPr id="335" name="Picture 32" descr="图片173"/>
              <p:cNvPicPr>
                <a:picLocks noChangeAspect="1" noChangeArrowheads="1"/>
              </p:cNvPicPr>
              <p:nvPr/>
            </p:nvPicPr>
            <p:blipFill>
              <a:blip r:embed="rId3" cstate="print"/>
              <a:srcRect/>
              <a:stretch>
                <a:fillRect/>
              </a:stretch>
            </p:blipFill>
            <p:spPr bwMode="auto">
              <a:xfrm>
                <a:off x="1165614" y="1489238"/>
                <a:ext cx="155573" cy="244517"/>
              </a:xfrm>
              <a:prstGeom prst="rect">
                <a:avLst/>
              </a:prstGeom>
              <a:noFill/>
            </p:spPr>
          </p:pic>
          <p:sp>
            <p:nvSpPr>
              <p:cNvPr id="336" name="Line 33"/>
              <p:cNvSpPr>
                <a:spLocks noChangeShapeType="1"/>
              </p:cNvSpPr>
              <p:nvPr/>
            </p:nvSpPr>
            <p:spPr bwMode="auto">
              <a:xfrm>
                <a:off x="1157205" y="1777849"/>
                <a:ext cx="326563" cy="13509"/>
              </a:xfrm>
              <a:prstGeom prst="line">
                <a:avLst/>
              </a:prstGeom>
              <a:noFill/>
              <a:ln w="25400">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20" name="Group 53"/>
              <p:cNvGrpSpPr>
                <a:grpSpLocks noChangeAspect="1"/>
              </p:cNvGrpSpPr>
              <p:nvPr/>
            </p:nvGrpSpPr>
            <p:grpSpPr bwMode="auto">
              <a:xfrm>
                <a:off x="1515542" y="1430664"/>
                <a:ext cx="318154" cy="391766"/>
                <a:chOff x="4640" y="5440"/>
                <a:chExt cx="420" cy="502"/>
              </a:xfrm>
            </p:grpSpPr>
            <p:sp>
              <p:nvSpPr>
                <p:cNvPr id="338" name="Freeform 54"/>
                <p:cNvSpPr>
                  <a:spLocks noChangeAspect="1"/>
                </p:cNvSpPr>
                <p:nvPr/>
              </p:nvSpPr>
              <p:spPr bwMode="auto">
                <a:xfrm>
                  <a:off x="4786" y="5464"/>
                  <a:ext cx="166" cy="478"/>
                </a:xfrm>
                <a:custGeom>
                  <a:avLst/>
                  <a:gdLst>
                    <a:gd name="T0" fmla="*/ 83 w 83"/>
                    <a:gd name="T1" fmla="*/ 76 h 239"/>
                    <a:gd name="T2" fmla="*/ 82 w 83"/>
                    <a:gd name="T3" fmla="*/ 3 h 239"/>
                    <a:gd name="T4" fmla="*/ 4 w 83"/>
                    <a:gd name="T5" fmla="*/ 63 h 239"/>
                    <a:gd name="T6" fmla="*/ 5 w 83"/>
                    <a:gd name="T7" fmla="*/ 227 h 239"/>
                    <a:gd name="T8" fmla="*/ 0 w 83"/>
                    <a:gd name="T9" fmla="*/ 236 h 239"/>
                    <a:gd name="T10" fmla="*/ 6 w 83"/>
                    <a:gd name="T11" fmla="*/ 235 h 239"/>
                    <a:gd name="T12" fmla="*/ 12 w 83"/>
                    <a:gd name="T13" fmla="*/ 229 h 239"/>
                    <a:gd name="T14" fmla="*/ 12 w 83"/>
                    <a:gd name="T15" fmla="*/ 226 h 239"/>
                    <a:gd name="T16" fmla="*/ 15 w 83"/>
                    <a:gd name="T17" fmla="*/ 227 h 239"/>
                    <a:gd name="T18" fmla="*/ 80 w 83"/>
                    <a:gd name="T19" fmla="*/ 176 h 239"/>
                    <a:gd name="T20" fmla="*/ 83 w 83"/>
                    <a:gd name="T21" fmla="*/ 172 h 239"/>
                    <a:gd name="T22" fmla="*/ 83 w 83"/>
                    <a:gd name="T23" fmla="*/ 76 h 2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3"/>
                    <a:gd name="T37" fmla="*/ 0 h 239"/>
                    <a:gd name="T38" fmla="*/ 83 w 83"/>
                    <a:gd name="T39" fmla="*/ 239 h 2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3" h="239">
                      <a:moveTo>
                        <a:pt x="83" y="76"/>
                      </a:moveTo>
                      <a:cubicBezTo>
                        <a:pt x="83" y="37"/>
                        <a:pt x="83" y="4"/>
                        <a:pt x="82" y="3"/>
                      </a:cubicBezTo>
                      <a:cubicBezTo>
                        <a:pt x="80" y="0"/>
                        <a:pt x="4" y="63"/>
                        <a:pt x="4" y="63"/>
                      </a:cubicBezTo>
                      <a:cubicBezTo>
                        <a:pt x="5" y="227"/>
                        <a:pt x="5" y="227"/>
                        <a:pt x="5" y="227"/>
                      </a:cubicBezTo>
                      <a:cubicBezTo>
                        <a:pt x="0" y="236"/>
                        <a:pt x="0" y="236"/>
                        <a:pt x="0" y="236"/>
                      </a:cubicBezTo>
                      <a:cubicBezTo>
                        <a:pt x="0" y="236"/>
                        <a:pt x="1" y="239"/>
                        <a:pt x="6" y="235"/>
                      </a:cubicBezTo>
                      <a:cubicBezTo>
                        <a:pt x="7" y="234"/>
                        <a:pt x="10" y="232"/>
                        <a:pt x="12" y="229"/>
                      </a:cubicBezTo>
                      <a:cubicBezTo>
                        <a:pt x="12" y="227"/>
                        <a:pt x="12" y="227"/>
                        <a:pt x="12" y="226"/>
                      </a:cubicBezTo>
                      <a:cubicBezTo>
                        <a:pt x="13" y="226"/>
                        <a:pt x="14" y="226"/>
                        <a:pt x="15" y="227"/>
                      </a:cubicBezTo>
                      <a:cubicBezTo>
                        <a:pt x="37" y="209"/>
                        <a:pt x="78" y="178"/>
                        <a:pt x="80" y="176"/>
                      </a:cubicBezTo>
                      <a:cubicBezTo>
                        <a:pt x="82" y="174"/>
                        <a:pt x="82" y="173"/>
                        <a:pt x="83" y="172"/>
                      </a:cubicBezTo>
                      <a:cubicBezTo>
                        <a:pt x="83" y="172"/>
                        <a:pt x="83" y="124"/>
                        <a:pt x="83" y="76"/>
                      </a:cubicBez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39" name="Freeform 55"/>
                <p:cNvSpPr>
                  <a:spLocks noChangeAspect="1"/>
                </p:cNvSpPr>
                <p:nvPr/>
              </p:nvSpPr>
              <p:spPr bwMode="auto">
                <a:xfrm>
                  <a:off x="4640" y="5440"/>
                  <a:ext cx="310" cy="148"/>
                </a:xfrm>
                <a:custGeom>
                  <a:avLst/>
                  <a:gdLst>
                    <a:gd name="T0" fmla="*/ 155 w 155"/>
                    <a:gd name="T1" fmla="*/ 14 h 74"/>
                    <a:gd name="T2" fmla="*/ 77 w 155"/>
                    <a:gd name="T3" fmla="*/ 74 h 74"/>
                    <a:gd name="T4" fmla="*/ 4 w 155"/>
                    <a:gd name="T5" fmla="*/ 59 h 74"/>
                    <a:gd name="T6" fmla="*/ 0 w 155"/>
                    <a:gd name="T7" fmla="*/ 61 h 74"/>
                    <a:gd name="T8" fmla="*/ 2 w 155"/>
                    <a:gd name="T9" fmla="*/ 57 h 74"/>
                    <a:gd name="T10" fmla="*/ 8 w 155"/>
                    <a:gd name="T11" fmla="*/ 52 h 74"/>
                    <a:gd name="T12" fmla="*/ 11 w 155"/>
                    <a:gd name="T13" fmla="*/ 53 h 74"/>
                    <a:gd name="T14" fmla="*/ 11 w 155"/>
                    <a:gd name="T15" fmla="*/ 50 h 74"/>
                    <a:gd name="T16" fmla="*/ 75 w 155"/>
                    <a:gd name="T17" fmla="*/ 1 h 74"/>
                    <a:gd name="T18" fmla="*/ 79 w 155"/>
                    <a:gd name="T19" fmla="*/ 0 h 74"/>
                    <a:gd name="T20" fmla="*/ 151 w 155"/>
                    <a:gd name="T21" fmla="*/ 11 h 74"/>
                    <a:gd name="T22" fmla="*/ 155 w 155"/>
                    <a:gd name="T23" fmla="*/ 1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5"/>
                    <a:gd name="T37" fmla="*/ 0 h 74"/>
                    <a:gd name="T38" fmla="*/ 155 w 155"/>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5" h="74">
                      <a:moveTo>
                        <a:pt x="155" y="14"/>
                      </a:moveTo>
                      <a:cubicBezTo>
                        <a:pt x="77" y="74"/>
                        <a:pt x="77" y="74"/>
                        <a:pt x="77" y="74"/>
                      </a:cubicBezTo>
                      <a:cubicBezTo>
                        <a:pt x="12" y="65"/>
                        <a:pt x="9" y="59"/>
                        <a:pt x="4" y="59"/>
                      </a:cubicBezTo>
                      <a:cubicBezTo>
                        <a:pt x="1" y="58"/>
                        <a:pt x="0" y="61"/>
                        <a:pt x="0" y="61"/>
                      </a:cubicBezTo>
                      <a:cubicBezTo>
                        <a:pt x="0" y="61"/>
                        <a:pt x="0" y="58"/>
                        <a:pt x="2" y="57"/>
                      </a:cubicBezTo>
                      <a:cubicBezTo>
                        <a:pt x="2" y="57"/>
                        <a:pt x="4" y="55"/>
                        <a:pt x="8" y="52"/>
                      </a:cubicBezTo>
                      <a:cubicBezTo>
                        <a:pt x="9" y="53"/>
                        <a:pt x="10" y="53"/>
                        <a:pt x="11" y="53"/>
                      </a:cubicBezTo>
                      <a:cubicBezTo>
                        <a:pt x="11" y="52"/>
                        <a:pt x="11" y="51"/>
                        <a:pt x="11" y="50"/>
                      </a:cubicBezTo>
                      <a:cubicBezTo>
                        <a:pt x="40" y="27"/>
                        <a:pt x="73" y="2"/>
                        <a:pt x="75" y="1"/>
                      </a:cubicBezTo>
                      <a:cubicBezTo>
                        <a:pt x="77" y="0"/>
                        <a:pt x="79" y="0"/>
                        <a:pt x="79" y="0"/>
                      </a:cubicBezTo>
                      <a:cubicBezTo>
                        <a:pt x="79" y="0"/>
                        <a:pt x="149" y="11"/>
                        <a:pt x="151" y="11"/>
                      </a:cubicBezTo>
                      <a:cubicBezTo>
                        <a:pt x="154" y="12"/>
                        <a:pt x="155" y="14"/>
                        <a:pt x="155" y="14"/>
                      </a:cubicBez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40" name="Freeform 56"/>
                <p:cNvSpPr>
                  <a:spLocks noChangeAspect="1"/>
                </p:cNvSpPr>
                <p:nvPr/>
              </p:nvSpPr>
              <p:spPr bwMode="auto">
                <a:xfrm>
                  <a:off x="4790" y="5466"/>
                  <a:ext cx="160" cy="124"/>
                </a:xfrm>
                <a:custGeom>
                  <a:avLst/>
                  <a:gdLst>
                    <a:gd name="T0" fmla="*/ 80 w 80"/>
                    <a:gd name="T1" fmla="*/ 2 h 62"/>
                    <a:gd name="T2" fmla="*/ 79 w 80"/>
                    <a:gd name="T3" fmla="*/ 0 h 62"/>
                    <a:gd name="T4" fmla="*/ 0 w 80"/>
                    <a:gd name="T5" fmla="*/ 61 h 62"/>
                    <a:gd name="T6" fmla="*/ 2 w 80"/>
                    <a:gd name="T7" fmla="*/ 62 h 62"/>
                    <a:gd name="T8" fmla="*/ 80 w 80"/>
                    <a:gd name="T9" fmla="*/ 2 h 62"/>
                    <a:gd name="T10" fmla="*/ 0 60000 65536"/>
                    <a:gd name="T11" fmla="*/ 0 60000 65536"/>
                    <a:gd name="T12" fmla="*/ 0 60000 65536"/>
                    <a:gd name="T13" fmla="*/ 0 60000 65536"/>
                    <a:gd name="T14" fmla="*/ 0 60000 65536"/>
                    <a:gd name="T15" fmla="*/ 0 w 80"/>
                    <a:gd name="T16" fmla="*/ 0 h 62"/>
                    <a:gd name="T17" fmla="*/ 80 w 80"/>
                    <a:gd name="T18" fmla="*/ 62 h 62"/>
                  </a:gdLst>
                  <a:ahLst/>
                  <a:cxnLst>
                    <a:cxn ang="T10">
                      <a:pos x="T0" y="T1"/>
                    </a:cxn>
                    <a:cxn ang="T11">
                      <a:pos x="T2" y="T3"/>
                    </a:cxn>
                    <a:cxn ang="T12">
                      <a:pos x="T4" y="T5"/>
                    </a:cxn>
                    <a:cxn ang="T13">
                      <a:pos x="T6" y="T7"/>
                    </a:cxn>
                    <a:cxn ang="T14">
                      <a:pos x="T8" y="T9"/>
                    </a:cxn>
                  </a:cxnLst>
                  <a:rect l="T15" t="T16" r="T17" b="T18"/>
                  <a:pathLst>
                    <a:path w="80" h="62">
                      <a:moveTo>
                        <a:pt x="80" y="2"/>
                      </a:moveTo>
                      <a:cubicBezTo>
                        <a:pt x="80" y="2"/>
                        <a:pt x="80" y="1"/>
                        <a:pt x="79" y="0"/>
                      </a:cubicBezTo>
                      <a:cubicBezTo>
                        <a:pt x="77" y="2"/>
                        <a:pt x="0" y="61"/>
                        <a:pt x="0" y="61"/>
                      </a:cubicBezTo>
                      <a:cubicBezTo>
                        <a:pt x="2" y="62"/>
                        <a:pt x="2" y="62"/>
                        <a:pt x="2" y="62"/>
                      </a:cubicBezTo>
                      <a:lnTo>
                        <a:pt x="80" y="2"/>
                      </a:lnTo>
                      <a:close/>
                    </a:path>
                  </a:pathLst>
                </a:custGeom>
                <a:solidFill>
                  <a:srgbClr val="8BA6BD"/>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41" name="Freeform 57"/>
                <p:cNvSpPr>
                  <a:spLocks noChangeAspect="1"/>
                </p:cNvSpPr>
                <p:nvPr/>
              </p:nvSpPr>
              <p:spPr bwMode="auto">
                <a:xfrm>
                  <a:off x="4640" y="5556"/>
                  <a:ext cx="156" cy="384"/>
                </a:xfrm>
                <a:custGeom>
                  <a:avLst/>
                  <a:gdLst>
                    <a:gd name="T0" fmla="*/ 78 w 78"/>
                    <a:gd name="T1" fmla="*/ 19 h 192"/>
                    <a:gd name="T2" fmla="*/ 75 w 78"/>
                    <a:gd name="T3" fmla="*/ 14 h 192"/>
                    <a:gd name="T4" fmla="*/ 4 w 78"/>
                    <a:gd name="T5" fmla="*/ 1 h 192"/>
                    <a:gd name="T6" fmla="*/ 0 w 78"/>
                    <a:gd name="T7" fmla="*/ 3 h 192"/>
                    <a:gd name="T8" fmla="*/ 0 w 78"/>
                    <a:gd name="T9" fmla="*/ 17 h 192"/>
                    <a:gd name="T10" fmla="*/ 2 w 78"/>
                    <a:gd name="T11" fmla="*/ 17 h 192"/>
                    <a:gd name="T12" fmla="*/ 0 w 78"/>
                    <a:gd name="T13" fmla="*/ 19 h 192"/>
                    <a:gd name="T14" fmla="*/ 0 w 78"/>
                    <a:gd name="T15" fmla="*/ 26 h 192"/>
                    <a:gd name="T16" fmla="*/ 0 w 78"/>
                    <a:gd name="T17" fmla="*/ 171 h 192"/>
                    <a:gd name="T18" fmla="*/ 4 w 78"/>
                    <a:gd name="T19" fmla="*/ 177 h 192"/>
                    <a:gd name="T20" fmla="*/ 72 w 78"/>
                    <a:gd name="T21" fmla="*/ 191 h 192"/>
                    <a:gd name="T22" fmla="*/ 78 w 78"/>
                    <a:gd name="T23" fmla="*/ 187 h 192"/>
                    <a:gd name="T24" fmla="*/ 78 w 78"/>
                    <a:gd name="T25" fmla="*/ 19 h 1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192"/>
                    <a:gd name="T41" fmla="*/ 78 w 78"/>
                    <a:gd name="T42" fmla="*/ 192 h 1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192">
                      <a:moveTo>
                        <a:pt x="78" y="19"/>
                      </a:moveTo>
                      <a:cubicBezTo>
                        <a:pt x="78" y="16"/>
                        <a:pt x="76" y="14"/>
                        <a:pt x="75" y="14"/>
                      </a:cubicBezTo>
                      <a:cubicBezTo>
                        <a:pt x="34" y="7"/>
                        <a:pt x="9" y="1"/>
                        <a:pt x="4" y="1"/>
                      </a:cubicBezTo>
                      <a:cubicBezTo>
                        <a:pt x="0" y="0"/>
                        <a:pt x="0" y="3"/>
                        <a:pt x="0" y="3"/>
                      </a:cubicBezTo>
                      <a:cubicBezTo>
                        <a:pt x="0" y="3"/>
                        <a:pt x="0" y="9"/>
                        <a:pt x="0" y="17"/>
                      </a:cubicBezTo>
                      <a:cubicBezTo>
                        <a:pt x="0" y="17"/>
                        <a:pt x="1" y="17"/>
                        <a:pt x="2" y="17"/>
                      </a:cubicBezTo>
                      <a:cubicBezTo>
                        <a:pt x="2" y="18"/>
                        <a:pt x="0" y="19"/>
                        <a:pt x="0" y="19"/>
                      </a:cubicBezTo>
                      <a:cubicBezTo>
                        <a:pt x="0" y="22"/>
                        <a:pt x="0" y="24"/>
                        <a:pt x="0" y="26"/>
                      </a:cubicBezTo>
                      <a:cubicBezTo>
                        <a:pt x="0" y="26"/>
                        <a:pt x="0" y="170"/>
                        <a:pt x="0" y="171"/>
                      </a:cubicBezTo>
                      <a:cubicBezTo>
                        <a:pt x="0" y="176"/>
                        <a:pt x="1" y="177"/>
                        <a:pt x="4" y="177"/>
                      </a:cubicBezTo>
                      <a:cubicBezTo>
                        <a:pt x="5" y="178"/>
                        <a:pt x="54" y="188"/>
                        <a:pt x="72" y="191"/>
                      </a:cubicBezTo>
                      <a:cubicBezTo>
                        <a:pt x="77" y="192"/>
                        <a:pt x="78" y="187"/>
                        <a:pt x="78" y="187"/>
                      </a:cubicBezTo>
                      <a:cubicBezTo>
                        <a:pt x="78" y="187"/>
                        <a:pt x="78" y="19"/>
                        <a:pt x="78" y="19"/>
                      </a:cubicBezTo>
                      <a:close/>
                    </a:path>
                  </a:pathLst>
                </a:custGeom>
                <a:solidFill>
                  <a:srgbClr val="D3DBE4"/>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42" name="Freeform 58"/>
                <p:cNvSpPr>
                  <a:spLocks noChangeAspect="1"/>
                </p:cNvSpPr>
                <p:nvPr/>
              </p:nvSpPr>
              <p:spPr bwMode="auto">
                <a:xfrm>
                  <a:off x="4692" y="5796"/>
                  <a:ext cx="120" cy="28"/>
                </a:xfrm>
                <a:custGeom>
                  <a:avLst/>
                  <a:gdLst>
                    <a:gd name="T0" fmla="*/ 0 w 120"/>
                    <a:gd name="T1" fmla="*/ 0 h 28"/>
                    <a:gd name="T2" fmla="*/ 104 w 120"/>
                    <a:gd name="T3" fmla="*/ 22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43" name="Freeform 59"/>
                <p:cNvSpPr>
                  <a:spLocks noChangeAspect="1"/>
                </p:cNvSpPr>
                <p:nvPr/>
              </p:nvSpPr>
              <p:spPr bwMode="auto">
                <a:xfrm>
                  <a:off x="4692" y="5796"/>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44" name="Freeform 60"/>
                <p:cNvSpPr>
                  <a:spLocks noChangeAspect="1"/>
                </p:cNvSpPr>
                <p:nvPr/>
              </p:nvSpPr>
              <p:spPr bwMode="auto">
                <a:xfrm>
                  <a:off x="4692" y="5810"/>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45" name="Freeform 61"/>
                <p:cNvSpPr>
                  <a:spLocks noChangeAspect="1"/>
                </p:cNvSpPr>
                <p:nvPr/>
              </p:nvSpPr>
              <p:spPr bwMode="auto">
                <a:xfrm>
                  <a:off x="4692" y="5810"/>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46" name="Freeform 62"/>
                <p:cNvSpPr>
                  <a:spLocks noChangeAspect="1"/>
                </p:cNvSpPr>
                <p:nvPr/>
              </p:nvSpPr>
              <p:spPr bwMode="auto">
                <a:xfrm>
                  <a:off x="4692" y="5822"/>
                  <a:ext cx="120" cy="28"/>
                </a:xfrm>
                <a:custGeom>
                  <a:avLst/>
                  <a:gdLst>
                    <a:gd name="T0" fmla="*/ 0 w 120"/>
                    <a:gd name="T1" fmla="*/ 0 h 28"/>
                    <a:gd name="T2" fmla="*/ 104 w 120"/>
                    <a:gd name="T3" fmla="*/ 24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4"/>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47" name="Freeform 63"/>
                <p:cNvSpPr>
                  <a:spLocks noChangeAspect="1"/>
                </p:cNvSpPr>
                <p:nvPr/>
              </p:nvSpPr>
              <p:spPr bwMode="auto">
                <a:xfrm>
                  <a:off x="4692" y="5822"/>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48" name="Freeform 64"/>
                <p:cNvSpPr>
                  <a:spLocks noChangeAspect="1"/>
                </p:cNvSpPr>
                <p:nvPr/>
              </p:nvSpPr>
              <p:spPr bwMode="auto">
                <a:xfrm>
                  <a:off x="4692" y="5836"/>
                  <a:ext cx="120" cy="28"/>
                </a:xfrm>
                <a:custGeom>
                  <a:avLst/>
                  <a:gdLst>
                    <a:gd name="T0" fmla="*/ 0 w 120"/>
                    <a:gd name="T1" fmla="*/ 0 h 28"/>
                    <a:gd name="T2" fmla="*/ 104 w 120"/>
                    <a:gd name="T3" fmla="*/ 22 h 28"/>
                    <a:gd name="T4" fmla="*/ 120 w 120"/>
                    <a:gd name="T5" fmla="*/ 12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49" name="Freeform 65"/>
                <p:cNvSpPr>
                  <a:spLocks noChangeAspect="1"/>
                </p:cNvSpPr>
                <p:nvPr/>
              </p:nvSpPr>
              <p:spPr bwMode="auto">
                <a:xfrm>
                  <a:off x="4692" y="5836"/>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50" name="Freeform 66"/>
                <p:cNvSpPr>
                  <a:spLocks noChangeAspect="1"/>
                </p:cNvSpPr>
                <p:nvPr/>
              </p:nvSpPr>
              <p:spPr bwMode="auto">
                <a:xfrm>
                  <a:off x="4692" y="5850"/>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4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4"/>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51" name="Freeform 67"/>
                <p:cNvSpPr>
                  <a:spLocks noChangeAspect="1"/>
                </p:cNvSpPr>
                <p:nvPr/>
              </p:nvSpPr>
              <p:spPr bwMode="auto">
                <a:xfrm>
                  <a:off x="4692" y="5848"/>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52" name="Freeform 68"/>
                <p:cNvSpPr>
                  <a:spLocks noChangeAspect="1"/>
                </p:cNvSpPr>
                <p:nvPr/>
              </p:nvSpPr>
              <p:spPr bwMode="auto">
                <a:xfrm>
                  <a:off x="4692" y="5862"/>
                  <a:ext cx="120" cy="28"/>
                </a:xfrm>
                <a:custGeom>
                  <a:avLst/>
                  <a:gdLst>
                    <a:gd name="T0" fmla="*/ 0 w 120"/>
                    <a:gd name="T1" fmla="*/ 0 h 28"/>
                    <a:gd name="T2" fmla="*/ 104 w 120"/>
                    <a:gd name="T3" fmla="*/ 22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53" name="Freeform 69"/>
                <p:cNvSpPr>
                  <a:spLocks noChangeAspect="1"/>
                </p:cNvSpPr>
                <p:nvPr/>
              </p:nvSpPr>
              <p:spPr bwMode="auto">
                <a:xfrm>
                  <a:off x="4692" y="5862"/>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54" name="Freeform 70"/>
                <p:cNvSpPr>
                  <a:spLocks noChangeAspect="1"/>
                </p:cNvSpPr>
                <p:nvPr/>
              </p:nvSpPr>
              <p:spPr bwMode="auto">
                <a:xfrm>
                  <a:off x="4692" y="5876"/>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55" name="Freeform 71"/>
                <p:cNvSpPr>
                  <a:spLocks noChangeAspect="1"/>
                </p:cNvSpPr>
                <p:nvPr/>
              </p:nvSpPr>
              <p:spPr bwMode="auto">
                <a:xfrm>
                  <a:off x="4692" y="5876"/>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56" name="Freeform 72"/>
                <p:cNvSpPr>
                  <a:spLocks noChangeAspect="1"/>
                </p:cNvSpPr>
                <p:nvPr/>
              </p:nvSpPr>
              <p:spPr bwMode="auto">
                <a:xfrm>
                  <a:off x="4640" y="5590"/>
                  <a:ext cx="170" cy="34"/>
                </a:xfrm>
                <a:custGeom>
                  <a:avLst/>
                  <a:gdLst>
                    <a:gd name="T0" fmla="*/ 156 w 170"/>
                    <a:gd name="T1" fmla="*/ 30 h 34"/>
                    <a:gd name="T2" fmla="*/ 4 w 170"/>
                    <a:gd name="T3" fmla="*/ 0 h 34"/>
                    <a:gd name="T4" fmla="*/ 0 w 170"/>
                    <a:gd name="T5" fmla="*/ 4 h 34"/>
                    <a:gd name="T6" fmla="*/ 156 w 170"/>
                    <a:gd name="T7" fmla="*/ 34 h 34"/>
                    <a:gd name="T8" fmla="*/ 170 w 170"/>
                    <a:gd name="T9" fmla="*/ 24 h 34"/>
                    <a:gd name="T10" fmla="*/ 170 w 170"/>
                    <a:gd name="T11" fmla="*/ 20 h 34"/>
                    <a:gd name="T12" fmla="*/ 156 w 170"/>
                    <a:gd name="T13" fmla="*/ 30 h 34"/>
                    <a:gd name="T14" fmla="*/ 0 60000 65536"/>
                    <a:gd name="T15" fmla="*/ 0 60000 65536"/>
                    <a:gd name="T16" fmla="*/ 0 60000 65536"/>
                    <a:gd name="T17" fmla="*/ 0 60000 65536"/>
                    <a:gd name="T18" fmla="*/ 0 60000 65536"/>
                    <a:gd name="T19" fmla="*/ 0 60000 65536"/>
                    <a:gd name="T20" fmla="*/ 0 60000 65536"/>
                    <a:gd name="T21" fmla="*/ 0 w 170"/>
                    <a:gd name="T22" fmla="*/ 0 h 34"/>
                    <a:gd name="T23" fmla="*/ 170 w 170"/>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 h="34">
                      <a:moveTo>
                        <a:pt x="156" y="30"/>
                      </a:moveTo>
                      <a:lnTo>
                        <a:pt x="4" y="0"/>
                      </a:lnTo>
                      <a:lnTo>
                        <a:pt x="0" y="4"/>
                      </a:lnTo>
                      <a:lnTo>
                        <a:pt x="156" y="34"/>
                      </a:lnTo>
                      <a:lnTo>
                        <a:pt x="170" y="24"/>
                      </a:lnTo>
                      <a:lnTo>
                        <a:pt x="170" y="20"/>
                      </a:lnTo>
                      <a:lnTo>
                        <a:pt x="156" y="30"/>
                      </a:lnTo>
                      <a:close/>
                    </a:path>
                  </a:pathLst>
                </a:custGeom>
                <a:solidFill>
                  <a:srgbClr val="7588A2"/>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57" name="Freeform 73"/>
                <p:cNvSpPr>
                  <a:spLocks noChangeAspect="1"/>
                </p:cNvSpPr>
                <p:nvPr/>
              </p:nvSpPr>
              <p:spPr bwMode="auto">
                <a:xfrm>
                  <a:off x="4666" y="5610"/>
                  <a:ext cx="100" cy="30"/>
                </a:xfrm>
                <a:custGeom>
                  <a:avLst/>
                  <a:gdLst>
                    <a:gd name="T0" fmla="*/ 100 w 100"/>
                    <a:gd name="T1" fmla="*/ 18 h 30"/>
                    <a:gd name="T2" fmla="*/ 0 w 100"/>
                    <a:gd name="T3" fmla="*/ 0 h 30"/>
                    <a:gd name="T4" fmla="*/ 0 w 100"/>
                    <a:gd name="T5" fmla="*/ 10 h 30"/>
                    <a:gd name="T6" fmla="*/ 100 w 100"/>
                    <a:gd name="T7" fmla="*/ 30 h 30"/>
                    <a:gd name="T8" fmla="*/ 100 w 100"/>
                    <a:gd name="T9" fmla="*/ 18 h 30"/>
                    <a:gd name="T10" fmla="*/ 0 60000 65536"/>
                    <a:gd name="T11" fmla="*/ 0 60000 65536"/>
                    <a:gd name="T12" fmla="*/ 0 60000 65536"/>
                    <a:gd name="T13" fmla="*/ 0 60000 65536"/>
                    <a:gd name="T14" fmla="*/ 0 60000 65536"/>
                    <a:gd name="T15" fmla="*/ 0 w 100"/>
                    <a:gd name="T16" fmla="*/ 0 h 30"/>
                    <a:gd name="T17" fmla="*/ 100 w 100"/>
                    <a:gd name="T18" fmla="*/ 30 h 30"/>
                  </a:gdLst>
                  <a:ahLst/>
                  <a:cxnLst>
                    <a:cxn ang="T10">
                      <a:pos x="T0" y="T1"/>
                    </a:cxn>
                    <a:cxn ang="T11">
                      <a:pos x="T2" y="T3"/>
                    </a:cxn>
                    <a:cxn ang="T12">
                      <a:pos x="T4" y="T5"/>
                    </a:cxn>
                    <a:cxn ang="T13">
                      <a:pos x="T6" y="T7"/>
                    </a:cxn>
                    <a:cxn ang="T14">
                      <a:pos x="T8" y="T9"/>
                    </a:cxn>
                  </a:cxnLst>
                  <a:rect l="T15" t="T16" r="T17" b="T18"/>
                  <a:pathLst>
                    <a:path w="100" h="30">
                      <a:moveTo>
                        <a:pt x="100" y="18"/>
                      </a:moveTo>
                      <a:lnTo>
                        <a:pt x="0" y="0"/>
                      </a:lnTo>
                      <a:lnTo>
                        <a:pt x="0" y="10"/>
                      </a:lnTo>
                      <a:lnTo>
                        <a:pt x="100" y="30"/>
                      </a:lnTo>
                      <a:lnTo>
                        <a:pt x="100" y="18"/>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58" name="Freeform 74"/>
                <p:cNvSpPr>
                  <a:spLocks noChangeAspect="1"/>
                </p:cNvSpPr>
                <p:nvPr/>
              </p:nvSpPr>
              <p:spPr bwMode="auto">
                <a:xfrm>
                  <a:off x="4666" y="5610"/>
                  <a:ext cx="10" cy="10"/>
                </a:xfrm>
                <a:custGeom>
                  <a:avLst/>
                  <a:gdLst>
                    <a:gd name="T0" fmla="*/ 0 w 10"/>
                    <a:gd name="T1" fmla="*/ 10 h 10"/>
                    <a:gd name="T2" fmla="*/ 10 w 10"/>
                    <a:gd name="T3" fmla="*/ 2 h 10"/>
                    <a:gd name="T4" fmla="*/ 0 w 10"/>
                    <a:gd name="T5" fmla="*/ 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2"/>
                      </a:lnTo>
                      <a:lnTo>
                        <a:pt x="0" y="0"/>
                      </a:lnTo>
                      <a:lnTo>
                        <a:pt x="0" y="10"/>
                      </a:lnTo>
                      <a:close/>
                    </a:path>
                  </a:pathLst>
                </a:custGeom>
                <a:solidFill>
                  <a:srgbClr val="5D7695"/>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59" name="Freeform 75"/>
                <p:cNvSpPr>
                  <a:spLocks noChangeAspect="1"/>
                </p:cNvSpPr>
                <p:nvPr/>
              </p:nvSpPr>
              <p:spPr bwMode="auto">
                <a:xfrm>
                  <a:off x="4662" y="5540"/>
                  <a:ext cx="154" cy="378"/>
                </a:xfrm>
                <a:custGeom>
                  <a:avLst/>
                  <a:gdLst>
                    <a:gd name="T0" fmla="*/ 0 w 77"/>
                    <a:gd name="T1" fmla="*/ 0 h 189"/>
                    <a:gd name="T2" fmla="*/ 75 w 77"/>
                    <a:gd name="T3" fmla="*/ 15 h 189"/>
                    <a:gd name="T4" fmla="*/ 77 w 77"/>
                    <a:gd name="T5" fmla="*/ 18 h 189"/>
                    <a:gd name="T6" fmla="*/ 77 w 77"/>
                    <a:gd name="T7" fmla="*/ 189 h 189"/>
                    <a:gd name="T8" fmla="*/ 74 w 77"/>
                    <a:gd name="T9" fmla="*/ 189 h 189"/>
                    <a:gd name="T10" fmla="*/ 74 w 77"/>
                    <a:gd name="T11" fmla="*/ 19 h 189"/>
                    <a:gd name="T12" fmla="*/ 73 w 77"/>
                    <a:gd name="T13" fmla="*/ 17 h 189"/>
                    <a:gd name="T14" fmla="*/ 0 w 77"/>
                    <a:gd name="T15" fmla="*/ 3 h 189"/>
                    <a:gd name="T16" fmla="*/ 0 w 77"/>
                    <a:gd name="T17" fmla="*/ 0 h 1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7"/>
                    <a:gd name="T28" fmla="*/ 0 h 189"/>
                    <a:gd name="T29" fmla="*/ 77 w 77"/>
                    <a:gd name="T30" fmla="*/ 189 h 18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7" h="189">
                      <a:moveTo>
                        <a:pt x="0" y="0"/>
                      </a:moveTo>
                      <a:cubicBezTo>
                        <a:pt x="75" y="15"/>
                        <a:pt x="75" y="15"/>
                        <a:pt x="75" y="15"/>
                      </a:cubicBezTo>
                      <a:cubicBezTo>
                        <a:pt x="75" y="15"/>
                        <a:pt x="77" y="16"/>
                        <a:pt x="77" y="18"/>
                      </a:cubicBezTo>
                      <a:cubicBezTo>
                        <a:pt x="77" y="36"/>
                        <a:pt x="77" y="189"/>
                        <a:pt x="77" y="189"/>
                      </a:cubicBezTo>
                      <a:cubicBezTo>
                        <a:pt x="74" y="189"/>
                        <a:pt x="74" y="189"/>
                        <a:pt x="74" y="189"/>
                      </a:cubicBezTo>
                      <a:cubicBezTo>
                        <a:pt x="74" y="19"/>
                        <a:pt x="74" y="19"/>
                        <a:pt x="74" y="19"/>
                      </a:cubicBezTo>
                      <a:cubicBezTo>
                        <a:pt x="74" y="19"/>
                        <a:pt x="74" y="17"/>
                        <a:pt x="73" y="17"/>
                      </a:cubicBezTo>
                      <a:cubicBezTo>
                        <a:pt x="72" y="17"/>
                        <a:pt x="0" y="3"/>
                        <a:pt x="0" y="3"/>
                      </a:cubicBezTo>
                      <a:lnTo>
                        <a:pt x="0" y="0"/>
                      </a:lnTo>
                      <a:close/>
                    </a:path>
                  </a:pathLst>
                </a:custGeom>
                <a:solidFill>
                  <a:srgbClr val="7588A2"/>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60" name="Freeform 76"/>
                <p:cNvSpPr>
                  <a:spLocks noChangeAspect="1"/>
                </p:cNvSpPr>
                <p:nvPr/>
              </p:nvSpPr>
              <p:spPr bwMode="auto">
                <a:xfrm>
                  <a:off x="4864" y="5758"/>
                  <a:ext cx="196" cy="154"/>
                </a:xfrm>
                <a:custGeom>
                  <a:avLst/>
                  <a:gdLst>
                    <a:gd name="T0" fmla="*/ 176 w 196"/>
                    <a:gd name="T1" fmla="*/ 40 h 154"/>
                    <a:gd name="T2" fmla="*/ 162 w 196"/>
                    <a:gd name="T3" fmla="*/ 16 h 154"/>
                    <a:gd name="T4" fmla="*/ 84 w 196"/>
                    <a:gd name="T5" fmla="*/ 0 h 154"/>
                    <a:gd name="T6" fmla="*/ 78 w 196"/>
                    <a:gd name="T7" fmla="*/ 6 h 154"/>
                    <a:gd name="T8" fmla="*/ 82 w 196"/>
                    <a:gd name="T9" fmla="*/ 22 h 154"/>
                    <a:gd name="T10" fmla="*/ 8 w 196"/>
                    <a:gd name="T11" fmla="*/ 8 h 154"/>
                    <a:gd name="T12" fmla="*/ 0 w 196"/>
                    <a:gd name="T13" fmla="*/ 14 h 154"/>
                    <a:gd name="T14" fmla="*/ 6 w 196"/>
                    <a:gd name="T15" fmla="*/ 118 h 154"/>
                    <a:gd name="T16" fmla="*/ 190 w 196"/>
                    <a:gd name="T17" fmla="*/ 154 h 154"/>
                    <a:gd name="T18" fmla="*/ 196 w 196"/>
                    <a:gd name="T19" fmla="*/ 148 h 154"/>
                    <a:gd name="T20" fmla="*/ 196 w 196"/>
                    <a:gd name="T21" fmla="*/ 44 h 154"/>
                    <a:gd name="T22" fmla="*/ 176 w 196"/>
                    <a:gd name="T23" fmla="*/ 40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6"/>
                    <a:gd name="T37" fmla="*/ 0 h 154"/>
                    <a:gd name="T38" fmla="*/ 196 w 196"/>
                    <a:gd name="T39" fmla="*/ 154 h 1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6" h="154">
                      <a:moveTo>
                        <a:pt x="176" y="40"/>
                      </a:moveTo>
                      <a:lnTo>
                        <a:pt x="162" y="16"/>
                      </a:lnTo>
                      <a:lnTo>
                        <a:pt x="84" y="0"/>
                      </a:lnTo>
                      <a:lnTo>
                        <a:pt x="78" y="6"/>
                      </a:lnTo>
                      <a:lnTo>
                        <a:pt x="82" y="22"/>
                      </a:lnTo>
                      <a:lnTo>
                        <a:pt x="8" y="8"/>
                      </a:lnTo>
                      <a:lnTo>
                        <a:pt x="0" y="14"/>
                      </a:lnTo>
                      <a:lnTo>
                        <a:pt x="6" y="118"/>
                      </a:lnTo>
                      <a:lnTo>
                        <a:pt x="190" y="154"/>
                      </a:lnTo>
                      <a:lnTo>
                        <a:pt x="196" y="148"/>
                      </a:lnTo>
                      <a:lnTo>
                        <a:pt x="196" y="44"/>
                      </a:lnTo>
                      <a:lnTo>
                        <a:pt x="176" y="40"/>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61" name="Freeform 77"/>
                <p:cNvSpPr>
                  <a:spLocks noChangeAspect="1"/>
                </p:cNvSpPr>
                <p:nvPr/>
              </p:nvSpPr>
              <p:spPr bwMode="auto">
                <a:xfrm>
                  <a:off x="4864" y="5764"/>
                  <a:ext cx="190" cy="148"/>
                </a:xfrm>
                <a:custGeom>
                  <a:avLst/>
                  <a:gdLst>
                    <a:gd name="T0" fmla="*/ 168 w 190"/>
                    <a:gd name="T1" fmla="*/ 38 h 148"/>
                    <a:gd name="T2" fmla="*/ 156 w 190"/>
                    <a:gd name="T3" fmla="*/ 14 h 148"/>
                    <a:gd name="T4" fmla="*/ 78 w 190"/>
                    <a:gd name="T5" fmla="*/ 0 h 148"/>
                    <a:gd name="T6" fmla="*/ 74 w 190"/>
                    <a:gd name="T7" fmla="*/ 20 h 148"/>
                    <a:gd name="T8" fmla="*/ 0 w 190"/>
                    <a:gd name="T9" fmla="*/ 6 h 148"/>
                    <a:gd name="T10" fmla="*/ 0 w 190"/>
                    <a:gd name="T11" fmla="*/ 112 h 148"/>
                    <a:gd name="T12" fmla="*/ 190 w 190"/>
                    <a:gd name="T13" fmla="*/ 148 h 148"/>
                    <a:gd name="T14" fmla="*/ 190 w 190"/>
                    <a:gd name="T15" fmla="*/ 42 h 148"/>
                    <a:gd name="T16" fmla="*/ 168 w 190"/>
                    <a:gd name="T17" fmla="*/ 38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148"/>
                    <a:gd name="T29" fmla="*/ 190 w 190"/>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148">
                      <a:moveTo>
                        <a:pt x="168" y="38"/>
                      </a:moveTo>
                      <a:lnTo>
                        <a:pt x="156" y="14"/>
                      </a:lnTo>
                      <a:lnTo>
                        <a:pt x="78" y="0"/>
                      </a:lnTo>
                      <a:lnTo>
                        <a:pt x="74" y="20"/>
                      </a:lnTo>
                      <a:lnTo>
                        <a:pt x="0" y="6"/>
                      </a:lnTo>
                      <a:lnTo>
                        <a:pt x="0" y="112"/>
                      </a:lnTo>
                      <a:lnTo>
                        <a:pt x="190" y="148"/>
                      </a:lnTo>
                      <a:lnTo>
                        <a:pt x="190" y="42"/>
                      </a:lnTo>
                      <a:lnTo>
                        <a:pt x="168" y="38"/>
                      </a:lnTo>
                      <a:close/>
                    </a:path>
                  </a:pathLst>
                </a:custGeom>
                <a:solidFill>
                  <a:srgbClr val="8BA6BD"/>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62" name="Freeform 78"/>
                <p:cNvSpPr>
                  <a:spLocks noChangeAspect="1"/>
                </p:cNvSpPr>
                <p:nvPr/>
              </p:nvSpPr>
              <p:spPr bwMode="auto">
                <a:xfrm>
                  <a:off x="4848" y="5774"/>
                  <a:ext cx="196" cy="152"/>
                </a:xfrm>
                <a:custGeom>
                  <a:avLst/>
                  <a:gdLst>
                    <a:gd name="T0" fmla="*/ 176 w 196"/>
                    <a:gd name="T1" fmla="*/ 40 h 152"/>
                    <a:gd name="T2" fmla="*/ 164 w 196"/>
                    <a:gd name="T3" fmla="*/ 14 h 152"/>
                    <a:gd name="T4" fmla="*/ 84 w 196"/>
                    <a:gd name="T5" fmla="*/ 0 h 152"/>
                    <a:gd name="T6" fmla="*/ 78 w 196"/>
                    <a:gd name="T7" fmla="*/ 4 h 152"/>
                    <a:gd name="T8" fmla="*/ 82 w 196"/>
                    <a:gd name="T9" fmla="*/ 22 h 152"/>
                    <a:gd name="T10" fmla="*/ 8 w 196"/>
                    <a:gd name="T11" fmla="*/ 8 h 152"/>
                    <a:gd name="T12" fmla="*/ 0 w 196"/>
                    <a:gd name="T13" fmla="*/ 12 h 152"/>
                    <a:gd name="T14" fmla="*/ 6 w 196"/>
                    <a:gd name="T15" fmla="*/ 118 h 152"/>
                    <a:gd name="T16" fmla="*/ 190 w 196"/>
                    <a:gd name="T17" fmla="*/ 152 h 152"/>
                    <a:gd name="T18" fmla="*/ 196 w 196"/>
                    <a:gd name="T19" fmla="*/ 148 h 152"/>
                    <a:gd name="T20" fmla="*/ 196 w 196"/>
                    <a:gd name="T21" fmla="*/ 44 h 152"/>
                    <a:gd name="T22" fmla="*/ 176 w 196"/>
                    <a:gd name="T23" fmla="*/ 40 h 1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6"/>
                    <a:gd name="T37" fmla="*/ 0 h 152"/>
                    <a:gd name="T38" fmla="*/ 196 w 196"/>
                    <a:gd name="T39" fmla="*/ 152 h 1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6" h="152">
                      <a:moveTo>
                        <a:pt x="176" y="40"/>
                      </a:moveTo>
                      <a:lnTo>
                        <a:pt x="164" y="14"/>
                      </a:lnTo>
                      <a:lnTo>
                        <a:pt x="84" y="0"/>
                      </a:lnTo>
                      <a:lnTo>
                        <a:pt x="78" y="4"/>
                      </a:lnTo>
                      <a:lnTo>
                        <a:pt x="82" y="22"/>
                      </a:lnTo>
                      <a:lnTo>
                        <a:pt x="8" y="8"/>
                      </a:lnTo>
                      <a:lnTo>
                        <a:pt x="0" y="12"/>
                      </a:lnTo>
                      <a:lnTo>
                        <a:pt x="6" y="118"/>
                      </a:lnTo>
                      <a:lnTo>
                        <a:pt x="190" y="152"/>
                      </a:lnTo>
                      <a:lnTo>
                        <a:pt x="196" y="148"/>
                      </a:lnTo>
                      <a:lnTo>
                        <a:pt x="196" y="44"/>
                      </a:lnTo>
                      <a:lnTo>
                        <a:pt x="176" y="40"/>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63" name="Freeform 79"/>
                <p:cNvSpPr>
                  <a:spLocks noChangeAspect="1"/>
                </p:cNvSpPr>
                <p:nvPr/>
              </p:nvSpPr>
              <p:spPr bwMode="auto">
                <a:xfrm>
                  <a:off x="4848" y="5778"/>
                  <a:ext cx="190" cy="148"/>
                </a:xfrm>
                <a:custGeom>
                  <a:avLst/>
                  <a:gdLst>
                    <a:gd name="T0" fmla="*/ 170 w 190"/>
                    <a:gd name="T1" fmla="*/ 40 h 148"/>
                    <a:gd name="T2" fmla="*/ 156 w 190"/>
                    <a:gd name="T3" fmla="*/ 16 h 148"/>
                    <a:gd name="T4" fmla="*/ 78 w 190"/>
                    <a:gd name="T5" fmla="*/ 0 h 148"/>
                    <a:gd name="T6" fmla="*/ 74 w 190"/>
                    <a:gd name="T7" fmla="*/ 22 h 148"/>
                    <a:gd name="T8" fmla="*/ 0 w 190"/>
                    <a:gd name="T9" fmla="*/ 8 h 148"/>
                    <a:gd name="T10" fmla="*/ 0 w 190"/>
                    <a:gd name="T11" fmla="*/ 114 h 148"/>
                    <a:gd name="T12" fmla="*/ 190 w 190"/>
                    <a:gd name="T13" fmla="*/ 148 h 148"/>
                    <a:gd name="T14" fmla="*/ 190 w 190"/>
                    <a:gd name="T15" fmla="*/ 44 h 148"/>
                    <a:gd name="T16" fmla="*/ 170 w 190"/>
                    <a:gd name="T17" fmla="*/ 40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148"/>
                    <a:gd name="T29" fmla="*/ 190 w 190"/>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148">
                      <a:moveTo>
                        <a:pt x="170" y="40"/>
                      </a:moveTo>
                      <a:lnTo>
                        <a:pt x="156" y="16"/>
                      </a:lnTo>
                      <a:lnTo>
                        <a:pt x="78" y="0"/>
                      </a:lnTo>
                      <a:lnTo>
                        <a:pt x="74" y="22"/>
                      </a:lnTo>
                      <a:lnTo>
                        <a:pt x="0" y="8"/>
                      </a:lnTo>
                      <a:lnTo>
                        <a:pt x="0" y="114"/>
                      </a:lnTo>
                      <a:lnTo>
                        <a:pt x="190" y="148"/>
                      </a:lnTo>
                      <a:lnTo>
                        <a:pt x="190" y="44"/>
                      </a:lnTo>
                      <a:lnTo>
                        <a:pt x="170" y="40"/>
                      </a:lnTo>
                      <a:close/>
                    </a:path>
                  </a:pathLst>
                </a:custGeom>
                <a:solidFill>
                  <a:srgbClr val="8BA6BD"/>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grpSp>
        </p:grpSp>
        <p:grpSp>
          <p:nvGrpSpPr>
            <p:cNvPr id="21" name="组合 363"/>
            <p:cNvGrpSpPr/>
            <p:nvPr/>
          </p:nvGrpSpPr>
          <p:grpSpPr>
            <a:xfrm>
              <a:off x="6302945" y="3671840"/>
              <a:ext cx="676491" cy="391766"/>
              <a:chOff x="1157205" y="1430664"/>
              <a:chExt cx="676491" cy="391766"/>
            </a:xfrm>
          </p:grpSpPr>
          <p:sp>
            <p:nvSpPr>
              <p:cNvPr id="365" name="Line 34"/>
              <p:cNvSpPr>
                <a:spLocks noChangeShapeType="1"/>
              </p:cNvSpPr>
              <p:nvPr/>
            </p:nvSpPr>
            <p:spPr bwMode="auto">
              <a:xfrm flipH="1">
                <a:off x="1225160" y="1727393"/>
                <a:ext cx="8409" cy="47282"/>
              </a:xfrm>
              <a:prstGeom prst="line">
                <a:avLst/>
              </a:prstGeom>
              <a:noFill/>
              <a:ln w="25400">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366" name="Line 35"/>
              <p:cNvSpPr>
                <a:spLocks noChangeShapeType="1"/>
              </p:cNvSpPr>
              <p:nvPr/>
            </p:nvSpPr>
            <p:spPr bwMode="auto">
              <a:xfrm flipH="1">
                <a:off x="1359252" y="1730972"/>
                <a:ext cx="5606" cy="44581"/>
              </a:xfrm>
              <a:prstGeom prst="line">
                <a:avLst/>
              </a:prstGeom>
              <a:noFill/>
              <a:ln w="25400">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pic>
            <p:nvPicPr>
              <p:cNvPr id="367" name="Picture 31" descr="图片155"/>
              <p:cNvPicPr>
                <a:picLocks noChangeAspect="1" noChangeArrowheads="1"/>
              </p:cNvPicPr>
              <p:nvPr/>
            </p:nvPicPr>
            <p:blipFill>
              <a:blip r:embed="rId2" cstate="print"/>
              <a:srcRect/>
              <a:stretch>
                <a:fillRect/>
              </a:stretch>
            </p:blipFill>
            <p:spPr bwMode="auto">
              <a:xfrm>
                <a:off x="1338573" y="1504099"/>
                <a:ext cx="155573" cy="233709"/>
              </a:xfrm>
              <a:prstGeom prst="rect">
                <a:avLst/>
              </a:prstGeom>
              <a:noFill/>
            </p:spPr>
          </p:pic>
          <p:pic>
            <p:nvPicPr>
              <p:cNvPr id="368" name="Picture 32" descr="图片173"/>
              <p:cNvPicPr>
                <a:picLocks noChangeAspect="1" noChangeArrowheads="1"/>
              </p:cNvPicPr>
              <p:nvPr/>
            </p:nvPicPr>
            <p:blipFill>
              <a:blip r:embed="rId3" cstate="print"/>
              <a:srcRect/>
              <a:stretch>
                <a:fillRect/>
              </a:stretch>
            </p:blipFill>
            <p:spPr bwMode="auto">
              <a:xfrm>
                <a:off x="1165614" y="1489238"/>
                <a:ext cx="155573" cy="244517"/>
              </a:xfrm>
              <a:prstGeom prst="rect">
                <a:avLst/>
              </a:prstGeom>
              <a:noFill/>
            </p:spPr>
          </p:pic>
          <p:sp>
            <p:nvSpPr>
              <p:cNvPr id="369" name="Line 33"/>
              <p:cNvSpPr>
                <a:spLocks noChangeShapeType="1"/>
              </p:cNvSpPr>
              <p:nvPr/>
            </p:nvSpPr>
            <p:spPr bwMode="auto">
              <a:xfrm>
                <a:off x="1157205" y="1777849"/>
                <a:ext cx="326563" cy="13509"/>
              </a:xfrm>
              <a:prstGeom prst="line">
                <a:avLst/>
              </a:prstGeom>
              <a:noFill/>
              <a:ln w="25400">
                <a:solidFill>
                  <a:srgbClr val="FF9900"/>
                </a:solidFill>
                <a:round/>
              </a:ln>
              <a:effectLst/>
            </p:spPr>
            <p:txBody>
              <a:bodyPr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grpSp>
            <p:nvGrpSpPr>
              <p:cNvPr id="22" name="Group 53"/>
              <p:cNvGrpSpPr>
                <a:grpSpLocks noChangeAspect="1"/>
              </p:cNvGrpSpPr>
              <p:nvPr/>
            </p:nvGrpSpPr>
            <p:grpSpPr bwMode="auto">
              <a:xfrm>
                <a:off x="1515542" y="1430664"/>
                <a:ext cx="318154" cy="391766"/>
                <a:chOff x="4640" y="5440"/>
                <a:chExt cx="420" cy="502"/>
              </a:xfrm>
            </p:grpSpPr>
            <p:sp>
              <p:nvSpPr>
                <p:cNvPr id="371" name="Freeform 54"/>
                <p:cNvSpPr>
                  <a:spLocks noChangeAspect="1"/>
                </p:cNvSpPr>
                <p:nvPr/>
              </p:nvSpPr>
              <p:spPr bwMode="auto">
                <a:xfrm>
                  <a:off x="4786" y="5464"/>
                  <a:ext cx="166" cy="478"/>
                </a:xfrm>
                <a:custGeom>
                  <a:avLst/>
                  <a:gdLst>
                    <a:gd name="T0" fmla="*/ 83 w 83"/>
                    <a:gd name="T1" fmla="*/ 76 h 239"/>
                    <a:gd name="T2" fmla="*/ 82 w 83"/>
                    <a:gd name="T3" fmla="*/ 3 h 239"/>
                    <a:gd name="T4" fmla="*/ 4 w 83"/>
                    <a:gd name="T5" fmla="*/ 63 h 239"/>
                    <a:gd name="T6" fmla="*/ 5 w 83"/>
                    <a:gd name="T7" fmla="*/ 227 h 239"/>
                    <a:gd name="T8" fmla="*/ 0 w 83"/>
                    <a:gd name="T9" fmla="*/ 236 h 239"/>
                    <a:gd name="T10" fmla="*/ 6 w 83"/>
                    <a:gd name="T11" fmla="*/ 235 h 239"/>
                    <a:gd name="T12" fmla="*/ 12 w 83"/>
                    <a:gd name="T13" fmla="*/ 229 h 239"/>
                    <a:gd name="T14" fmla="*/ 12 w 83"/>
                    <a:gd name="T15" fmla="*/ 226 h 239"/>
                    <a:gd name="T16" fmla="*/ 15 w 83"/>
                    <a:gd name="T17" fmla="*/ 227 h 239"/>
                    <a:gd name="T18" fmla="*/ 80 w 83"/>
                    <a:gd name="T19" fmla="*/ 176 h 239"/>
                    <a:gd name="T20" fmla="*/ 83 w 83"/>
                    <a:gd name="T21" fmla="*/ 172 h 239"/>
                    <a:gd name="T22" fmla="*/ 83 w 83"/>
                    <a:gd name="T23" fmla="*/ 76 h 2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3"/>
                    <a:gd name="T37" fmla="*/ 0 h 239"/>
                    <a:gd name="T38" fmla="*/ 83 w 83"/>
                    <a:gd name="T39" fmla="*/ 239 h 2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3" h="239">
                      <a:moveTo>
                        <a:pt x="83" y="76"/>
                      </a:moveTo>
                      <a:cubicBezTo>
                        <a:pt x="83" y="37"/>
                        <a:pt x="83" y="4"/>
                        <a:pt x="82" y="3"/>
                      </a:cubicBezTo>
                      <a:cubicBezTo>
                        <a:pt x="80" y="0"/>
                        <a:pt x="4" y="63"/>
                        <a:pt x="4" y="63"/>
                      </a:cubicBezTo>
                      <a:cubicBezTo>
                        <a:pt x="5" y="227"/>
                        <a:pt x="5" y="227"/>
                        <a:pt x="5" y="227"/>
                      </a:cubicBezTo>
                      <a:cubicBezTo>
                        <a:pt x="0" y="236"/>
                        <a:pt x="0" y="236"/>
                        <a:pt x="0" y="236"/>
                      </a:cubicBezTo>
                      <a:cubicBezTo>
                        <a:pt x="0" y="236"/>
                        <a:pt x="1" y="239"/>
                        <a:pt x="6" y="235"/>
                      </a:cubicBezTo>
                      <a:cubicBezTo>
                        <a:pt x="7" y="234"/>
                        <a:pt x="10" y="232"/>
                        <a:pt x="12" y="229"/>
                      </a:cubicBezTo>
                      <a:cubicBezTo>
                        <a:pt x="12" y="227"/>
                        <a:pt x="12" y="227"/>
                        <a:pt x="12" y="226"/>
                      </a:cubicBezTo>
                      <a:cubicBezTo>
                        <a:pt x="13" y="226"/>
                        <a:pt x="14" y="226"/>
                        <a:pt x="15" y="227"/>
                      </a:cubicBezTo>
                      <a:cubicBezTo>
                        <a:pt x="37" y="209"/>
                        <a:pt x="78" y="178"/>
                        <a:pt x="80" y="176"/>
                      </a:cubicBezTo>
                      <a:cubicBezTo>
                        <a:pt x="82" y="174"/>
                        <a:pt x="82" y="173"/>
                        <a:pt x="83" y="172"/>
                      </a:cubicBezTo>
                      <a:cubicBezTo>
                        <a:pt x="83" y="172"/>
                        <a:pt x="83" y="124"/>
                        <a:pt x="83" y="76"/>
                      </a:cubicBez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72" name="Freeform 55"/>
                <p:cNvSpPr>
                  <a:spLocks noChangeAspect="1"/>
                </p:cNvSpPr>
                <p:nvPr/>
              </p:nvSpPr>
              <p:spPr bwMode="auto">
                <a:xfrm>
                  <a:off x="4640" y="5440"/>
                  <a:ext cx="310" cy="148"/>
                </a:xfrm>
                <a:custGeom>
                  <a:avLst/>
                  <a:gdLst>
                    <a:gd name="T0" fmla="*/ 155 w 155"/>
                    <a:gd name="T1" fmla="*/ 14 h 74"/>
                    <a:gd name="T2" fmla="*/ 77 w 155"/>
                    <a:gd name="T3" fmla="*/ 74 h 74"/>
                    <a:gd name="T4" fmla="*/ 4 w 155"/>
                    <a:gd name="T5" fmla="*/ 59 h 74"/>
                    <a:gd name="T6" fmla="*/ 0 w 155"/>
                    <a:gd name="T7" fmla="*/ 61 h 74"/>
                    <a:gd name="T8" fmla="*/ 2 w 155"/>
                    <a:gd name="T9" fmla="*/ 57 h 74"/>
                    <a:gd name="T10" fmla="*/ 8 w 155"/>
                    <a:gd name="T11" fmla="*/ 52 h 74"/>
                    <a:gd name="T12" fmla="*/ 11 w 155"/>
                    <a:gd name="T13" fmla="*/ 53 h 74"/>
                    <a:gd name="T14" fmla="*/ 11 w 155"/>
                    <a:gd name="T15" fmla="*/ 50 h 74"/>
                    <a:gd name="T16" fmla="*/ 75 w 155"/>
                    <a:gd name="T17" fmla="*/ 1 h 74"/>
                    <a:gd name="T18" fmla="*/ 79 w 155"/>
                    <a:gd name="T19" fmla="*/ 0 h 74"/>
                    <a:gd name="T20" fmla="*/ 151 w 155"/>
                    <a:gd name="T21" fmla="*/ 11 h 74"/>
                    <a:gd name="T22" fmla="*/ 155 w 155"/>
                    <a:gd name="T23" fmla="*/ 1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5"/>
                    <a:gd name="T37" fmla="*/ 0 h 74"/>
                    <a:gd name="T38" fmla="*/ 155 w 155"/>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5" h="74">
                      <a:moveTo>
                        <a:pt x="155" y="14"/>
                      </a:moveTo>
                      <a:cubicBezTo>
                        <a:pt x="77" y="74"/>
                        <a:pt x="77" y="74"/>
                        <a:pt x="77" y="74"/>
                      </a:cubicBezTo>
                      <a:cubicBezTo>
                        <a:pt x="12" y="65"/>
                        <a:pt x="9" y="59"/>
                        <a:pt x="4" y="59"/>
                      </a:cubicBezTo>
                      <a:cubicBezTo>
                        <a:pt x="1" y="58"/>
                        <a:pt x="0" y="61"/>
                        <a:pt x="0" y="61"/>
                      </a:cubicBezTo>
                      <a:cubicBezTo>
                        <a:pt x="0" y="61"/>
                        <a:pt x="0" y="58"/>
                        <a:pt x="2" y="57"/>
                      </a:cubicBezTo>
                      <a:cubicBezTo>
                        <a:pt x="2" y="57"/>
                        <a:pt x="4" y="55"/>
                        <a:pt x="8" y="52"/>
                      </a:cubicBezTo>
                      <a:cubicBezTo>
                        <a:pt x="9" y="53"/>
                        <a:pt x="10" y="53"/>
                        <a:pt x="11" y="53"/>
                      </a:cubicBezTo>
                      <a:cubicBezTo>
                        <a:pt x="11" y="52"/>
                        <a:pt x="11" y="51"/>
                        <a:pt x="11" y="50"/>
                      </a:cubicBezTo>
                      <a:cubicBezTo>
                        <a:pt x="40" y="27"/>
                        <a:pt x="73" y="2"/>
                        <a:pt x="75" y="1"/>
                      </a:cubicBezTo>
                      <a:cubicBezTo>
                        <a:pt x="77" y="0"/>
                        <a:pt x="79" y="0"/>
                        <a:pt x="79" y="0"/>
                      </a:cubicBezTo>
                      <a:cubicBezTo>
                        <a:pt x="79" y="0"/>
                        <a:pt x="149" y="11"/>
                        <a:pt x="151" y="11"/>
                      </a:cubicBezTo>
                      <a:cubicBezTo>
                        <a:pt x="154" y="12"/>
                        <a:pt x="155" y="14"/>
                        <a:pt x="155" y="14"/>
                      </a:cubicBez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73" name="Freeform 56"/>
                <p:cNvSpPr>
                  <a:spLocks noChangeAspect="1"/>
                </p:cNvSpPr>
                <p:nvPr/>
              </p:nvSpPr>
              <p:spPr bwMode="auto">
                <a:xfrm>
                  <a:off x="4790" y="5466"/>
                  <a:ext cx="160" cy="124"/>
                </a:xfrm>
                <a:custGeom>
                  <a:avLst/>
                  <a:gdLst>
                    <a:gd name="T0" fmla="*/ 80 w 80"/>
                    <a:gd name="T1" fmla="*/ 2 h 62"/>
                    <a:gd name="T2" fmla="*/ 79 w 80"/>
                    <a:gd name="T3" fmla="*/ 0 h 62"/>
                    <a:gd name="T4" fmla="*/ 0 w 80"/>
                    <a:gd name="T5" fmla="*/ 61 h 62"/>
                    <a:gd name="T6" fmla="*/ 2 w 80"/>
                    <a:gd name="T7" fmla="*/ 62 h 62"/>
                    <a:gd name="T8" fmla="*/ 80 w 80"/>
                    <a:gd name="T9" fmla="*/ 2 h 62"/>
                    <a:gd name="T10" fmla="*/ 0 60000 65536"/>
                    <a:gd name="T11" fmla="*/ 0 60000 65536"/>
                    <a:gd name="T12" fmla="*/ 0 60000 65536"/>
                    <a:gd name="T13" fmla="*/ 0 60000 65536"/>
                    <a:gd name="T14" fmla="*/ 0 60000 65536"/>
                    <a:gd name="T15" fmla="*/ 0 w 80"/>
                    <a:gd name="T16" fmla="*/ 0 h 62"/>
                    <a:gd name="T17" fmla="*/ 80 w 80"/>
                    <a:gd name="T18" fmla="*/ 62 h 62"/>
                  </a:gdLst>
                  <a:ahLst/>
                  <a:cxnLst>
                    <a:cxn ang="T10">
                      <a:pos x="T0" y="T1"/>
                    </a:cxn>
                    <a:cxn ang="T11">
                      <a:pos x="T2" y="T3"/>
                    </a:cxn>
                    <a:cxn ang="T12">
                      <a:pos x="T4" y="T5"/>
                    </a:cxn>
                    <a:cxn ang="T13">
                      <a:pos x="T6" y="T7"/>
                    </a:cxn>
                    <a:cxn ang="T14">
                      <a:pos x="T8" y="T9"/>
                    </a:cxn>
                  </a:cxnLst>
                  <a:rect l="T15" t="T16" r="T17" b="T18"/>
                  <a:pathLst>
                    <a:path w="80" h="62">
                      <a:moveTo>
                        <a:pt x="80" y="2"/>
                      </a:moveTo>
                      <a:cubicBezTo>
                        <a:pt x="80" y="2"/>
                        <a:pt x="80" y="1"/>
                        <a:pt x="79" y="0"/>
                      </a:cubicBezTo>
                      <a:cubicBezTo>
                        <a:pt x="77" y="2"/>
                        <a:pt x="0" y="61"/>
                        <a:pt x="0" y="61"/>
                      </a:cubicBezTo>
                      <a:cubicBezTo>
                        <a:pt x="2" y="62"/>
                        <a:pt x="2" y="62"/>
                        <a:pt x="2" y="62"/>
                      </a:cubicBezTo>
                      <a:lnTo>
                        <a:pt x="80" y="2"/>
                      </a:lnTo>
                      <a:close/>
                    </a:path>
                  </a:pathLst>
                </a:custGeom>
                <a:solidFill>
                  <a:srgbClr val="8BA6BD"/>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74" name="Freeform 57"/>
                <p:cNvSpPr>
                  <a:spLocks noChangeAspect="1"/>
                </p:cNvSpPr>
                <p:nvPr/>
              </p:nvSpPr>
              <p:spPr bwMode="auto">
                <a:xfrm>
                  <a:off x="4640" y="5556"/>
                  <a:ext cx="156" cy="384"/>
                </a:xfrm>
                <a:custGeom>
                  <a:avLst/>
                  <a:gdLst>
                    <a:gd name="T0" fmla="*/ 78 w 78"/>
                    <a:gd name="T1" fmla="*/ 19 h 192"/>
                    <a:gd name="T2" fmla="*/ 75 w 78"/>
                    <a:gd name="T3" fmla="*/ 14 h 192"/>
                    <a:gd name="T4" fmla="*/ 4 w 78"/>
                    <a:gd name="T5" fmla="*/ 1 h 192"/>
                    <a:gd name="T6" fmla="*/ 0 w 78"/>
                    <a:gd name="T7" fmla="*/ 3 h 192"/>
                    <a:gd name="T8" fmla="*/ 0 w 78"/>
                    <a:gd name="T9" fmla="*/ 17 h 192"/>
                    <a:gd name="T10" fmla="*/ 2 w 78"/>
                    <a:gd name="T11" fmla="*/ 17 h 192"/>
                    <a:gd name="T12" fmla="*/ 0 w 78"/>
                    <a:gd name="T13" fmla="*/ 19 h 192"/>
                    <a:gd name="T14" fmla="*/ 0 w 78"/>
                    <a:gd name="T15" fmla="*/ 26 h 192"/>
                    <a:gd name="T16" fmla="*/ 0 w 78"/>
                    <a:gd name="T17" fmla="*/ 171 h 192"/>
                    <a:gd name="T18" fmla="*/ 4 w 78"/>
                    <a:gd name="T19" fmla="*/ 177 h 192"/>
                    <a:gd name="T20" fmla="*/ 72 w 78"/>
                    <a:gd name="T21" fmla="*/ 191 h 192"/>
                    <a:gd name="T22" fmla="*/ 78 w 78"/>
                    <a:gd name="T23" fmla="*/ 187 h 192"/>
                    <a:gd name="T24" fmla="*/ 78 w 78"/>
                    <a:gd name="T25" fmla="*/ 19 h 1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192"/>
                    <a:gd name="T41" fmla="*/ 78 w 78"/>
                    <a:gd name="T42" fmla="*/ 192 h 1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192">
                      <a:moveTo>
                        <a:pt x="78" y="19"/>
                      </a:moveTo>
                      <a:cubicBezTo>
                        <a:pt x="78" y="16"/>
                        <a:pt x="76" y="14"/>
                        <a:pt x="75" y="14"/>
                      </a:cubicBezTo>
                      <a:cubicBezTo>
                        <a:pt x="34" y="7"/>
                        <a:pt x="9" y="1"/>
                        <a:pt x="4" y="1"/>
                      </a:cubicBezTo>
                      <a:cubicBezTo>
                        <a:pt x="0" y="0"/>
                        <a:pt x="0" y="3"/>
                        <a:pt x="0" y="3"/>
                      </a:cubicBezTo>
                      <a:cubicBezTo>
                        <a:pt x="0" y="3"/>
                        <a:pt x="0" y="9"/>
                        <a:pt x="0" y="17"/>
                      </a:cubicBezTo>
                      <a:cubicBezTo>
                        <a:pt x="0" y="17"/>
                        <a:pt x="1" y="17"/>
                        <a:pt x="2" y="17"/>
                      </a:cubicBezTo>
                      <a:cubicBezTo>
                        <a:pt x="2" y="18"/>
                        <a:pt x="0" y="19"/>
                        <a:pt x="0" y="19"/>
                      </a:cubicBezTo>
                      <a:cubicBezTo>
                        <a:pt x="0" y="22"/>
                        <a:pt x="0" y="24"/>
                        <a:pt x="0" y="26"/>
                      </a:cubicBezTo>
                      <a:cubicBezTo>
                        <a:pt x="0" y="26"/>
                        <a:pt x="0" y="170"/>
                        <a:pt x="0" y="171"/>
                      </a:cubicBezTo>
                      <a:cubicBezTo>
                        <a:pt x="0" y="176"/>
                        <a:pt x="1" y="177"/>
                        <a:pt x="4" y="177"/>
                      </a:cubicBezTo>
                      <a:cubicBezTo>
                        <a:pt x="5" y="178"/>
                        <a:pt x="54" y="188"/>
                        <a:pt x="72" y="191"/>
                      </a:cubicBezTo>
                      <a:cubicBezTo>
                        <a:pt x="77" y="192"/>
                        <a:pt x="78" y="187"/>
                        <a:pt x="78" y="187"/>
                      </a:cubicBezTo>
                      <a:cubicBezTo>
                        <a:pt x="78" y="187"/>
                        <a:pt x="78" y="19"/>
                        <a:pt x="78" y="19"/>
                      </a:cubicBezTo>
                      <a:close/>
                    </a:path>
                  </a:pathLst>
                </a:custGeom>
                <a:solidFill>
                  <a:srgbClr val="D3DBE4"/>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75" name="Freeform 58"/>
                <p:cNvSpPr>
                  <a:spLocks noChangeAspect="1"/>
                </p:cNvSpPr>
                <p:nvPr/>
              </p:nvSpPr>
              <p:spPr bwMode="auto">
                <a:xfrm>
                  <a:off x="4692" y="5796"/>
                  <a:ext cx="120" cy="28"/>
                </a:xfrm>
                <a:custGeom>
                  <a:avLst/>
                  <a:gdLst>
                    <a:gd name="T0" fmla="*/ 0 w 120"/>
                    <a:gd name="T1" fmla="*/ 0 h 28"/>
                    <a:gd name="T2" fmla="*/ 104 w 120"/>
                    <a:gd name="T3" fmla="*/ 22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76" name="Freeform 59"/>
                <p:cNvSpPr>
                  <a:spLocks noChangeAspect="1"/>
                </p:cNvSpPr>
                <p:nvPr/>
              </p:nvSpPr>
              <p:spPr bwMode="auto">
                <a:xfrm>
                  <a:off x="4692" y="5796"/>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77" name="Freeform 60"/>
                <p:cNvSpPr>
                  <a:spLocks noChangeAspect="1"/>
                </p:cNvSpPr>
                <p:nvPr/>
              </p:nvSpPr>
              <p:spPr bwMode="auto">
                <a:xfrm>
                  <a:off x="4692" y="5810"/>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78" name="Freeform 61"/>
                <p:cNvSpPr>
                  <a:spLocks noChangeAspect="1"/>
                </p:cNvSpPr>
                <p:nvPr/>
              </p:nvSpPr>
              <p:spPr bwMode="auto">
                <a:xfrm>
                  <a:off x="4692" y="5810"/>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79" name="Freeform 62"/>
                <p:cNvSpPr>
                  <a:spLocks noChangeAspect="1"/>
                </p:cNvSpPr>
                <p:nvPr/>
              </p:nvSpPr>
              <p:spPr bwMode="auto">
                <a:xfrm>
                  <a:off x="4692" y="5822"/>
                  <a:ext cx="120" cy="28"/>
                </a:xfrm>
                <a:custGeom>
                  <a:avLst/>
                  <a:gdLst>
                    <a:gd name="T0" fmla="*/ 0 w 120"/>
                    <a:gd name="T1" fmla="*/ 0 h 28"/>
                    <a:gd name="T2" fmla="*/ 104 w 120"/>
                    <a:gd name="T3" fmla="*/ 24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4"/>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80" name="Freeform 63"/>
                <p:cNvSpPr>
                  <a:spLocks noChangeAspect="1"/>
                </p:cNvSpPr>
                <p:nvPr/>
              </p:nvSpPr>
              <p:spPr bwMode="auto">
                <a:xfrm>
                  <a:off x="4692" y="5822"/>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81" name="Freeform 64"/>
                <p:cNvSpPr>
                  <a:spLocks noChangeAspect="1"/>
                </p:cNvSpPr>
                <p:nvPr/>
              </p:nvSpPr>
              <p:spPr bwMode="auto">
                <a:xfrm>
                  <a:off x="4692" y="5836"/>
                  <a:ext cx="120" cy="28"/>
                </a:xfrm>
                <a:custGeom>
                  <a:avLst/>
                  <a:gdLst>
                    <a:gd name="T0" fmla="*/ 0 w 120"/>
                    <a:gd name="T1" fmla="*/ 0 h 28"/>
                    <a:gd name="T2" fmla="*/ 104 w 120"/>
                    <a:gd name="T3" fmla="*/ 22 h 28"/>
                    <a:gd name="T4" fmla="*/ 120 w 120"/>
                    <a:gd name="T5" fmla="*/ 12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82" name="Freeform 65"/>
                <p:cNvSpPr>
                  <a:spLocks noChangeAspect="1"/>
                </p:cNvSpPr>
                <p:nvPr/>
              </p:nvSpPr>
              <p:spPr bwMode="auto">
                <a:xfrm>
                  <a:off x="4692" y="5836"/>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83" name="Freeform 66"/>
                <p:cNvSpPr>
                  <a:spLocks noChangeAspect="1"/>
                </p:cNvSpPr>
                <p:nvPr/>
              </p:nvSpPr>
              <p:spPr bwMode="auto">
                <a:xfrm>
                  <a:off x="4692" y="5850"/>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4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4"/>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84" name="Freeform 67"/>
                <p:cNvSpPr>
                  <a:spLocks noChangeAspect="1"/>
                </p:cNvSpPr>
                <p:nvPr/>
              </p:nvSpPr>
              <p:spPr bwMode="auto">
                <a:xfrm>
                  <a:off x="4692" y="5848"/>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85" name="Freeform 68"/>
                <p:cNvSpPr>
                  <a:spLocks noChangeAspect="1"/>
                </p:cNvSpPr>
                <p:nvPr/>
              </p:nvSpPr>
              <p:spPr bwMode="auto">
                <a:xfrm>
                  <a:off x="4692" y="5862"/>
                  <a:ext cx="120" cy="28"/>
                </a:xfrm>
                <a:custGeom>
                  <a:avLst/>
                  <a:gdLst>
                    <a:gd name="T0" fmla="*/ 0 w 120"/>
                    <a:gd name="T1" fmla="*/ 0 h 28"/>
                    <a:gd name="T2" fmla="*/ 104 w 120"/>
                    <a:gd name="T3" fmla="*/ 22 h 28"/>
                    <a:gd name="T4" fmla="*/ 120 w 120"/>
                    <a:gd name="T5" fmla="*/ 12 h 28"/>
                    <a:gd name="T6" fmla="*/ 120 w 120"/>
                    <a:gd name="T7" fmla="*/ 18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2"/>
                      </a:lnTo>
                      <a:lnTo>
                        <a:pt x="120" y="18"/>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86" name="Freeform 69"/>
                <p:cNvSpPr>
                  <a:spLocks noChangeAspect="1"/>
                </p:cNvSpPr>
                <p:nvPr/>
              </p:nvSpPr>
              <p:spPr bwMode="auto">
                <a:xfrm>
                  <a:off x="4692" y="5862"/>
                  <a:ext cx="4" cy="6"/>
                </a:xfrm>
                <a:custGeom>
                  <a:avLst/>
                  <a:gdLst>
                    <a:gd name="T0" fmla="*/ 0 w 4"/>
                    <a:gd name="T1" fmla="*/ 6 h 6"/>
                    <a:gd name="T2" fmla="*/ 4 w 4"/>
                    <a:gd name="T3" fmla="*/ 2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2"/>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87" name="Freeform 70"/>
                <p:cNvSpPr>
                  <a:spLocks noChangeAspect="1"/>
                </p:cNvSpPr>
                <p:nvPr/>
              </p:nvSpPr>
              <p:spPr bwMode="auto">
                <a:xfrm>
                  <a:off x="4692" y="5876"/>
                  <a:ext cx="120" cy="28"/>
                </a:xfrm>
                <a:custGeom>
                  <a:avLst/>
                  <a:gdLst>
                    <a:gd name="T0" fmla="*/ 0 w 120"/>
                    <a:gd name="T1" fmla="*/ 0 h 28"/>
                    <a:gd name="T2" fmla="*/ 104 w 120"/>
                    <a:gd name="T3" fmla="*/ 22 h 28"/>
                    <a:gd name="T4" fmla="*/ 120 w 120"/>
                    <a:gd name="T5" fmla="*/ 10 h 28"/>
                    <a:gd name="T6" fmla="*/ 120 w 120"/>
                    <a:gd name="T7" fmla="*/ 16 h 28"/>
                    <a:gd name="T8" fmla="*/ 104 w 120"/>
                    <a:gd name="T9" fmla="*/ 28 h 28"/>
                    <a:gd name="T10" fmla="*/ 0 w 120"/>
                    <a:gd name="T11" fmla="*/ 6 h 28"/>
                    <a:gd name="T12" fmla="*/ 0 w 120"/>
                    <a:gd name="T13" fmla="*/ 0 h 28"/>
                    <a:gd name="T14" fmla="*/ 0 60000 65536"/>
                    <a:gd name="T15" fmla="*/ 0 60000 65536"/>
                    <a:gd name="T16" fmla="*/ 0 60000 65536"/>
                    <a:gd name="T17" fmla="*/ 0 60000 65536"/>
                    <a:gd name="T18" fmla="*/ 0 60000 65536"/>
                    <a:gd name="T19" fmla="*/ 0 60000 65536"/>
                    <a:gd name="T20" fmla="*/ 0 60000 65536"/>
                    <a:gd name="T21" fmla="*/ 0 w 120"/>
                    <a:gd name="T22" fmla="*/ 0 h 28"/>
                    <a:gd name="T23" fmla="*/ 120 w 120"/>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0" h="28">
                      <a:moveTo>
                        <a:pt x="0" y="0"/>
                      </a:moveTo>
                      <a:lnTo>
                        <a:pt x="104" y="22"/>
                      </a:lnTo>
                      <a:lnTo>
                        <a:pt x="120" y="10"/>
                      </a:lnTo>
                      <a:lnTo>
                        <a:pt x="120" y="16"/>
                      </a:lnTo>
                      <a:lnTo>
                        <a:pt x="104" y="28"/>
                      </a:lnTo>
                      <a:lnTo>
                        <a:pt x="0" y="6"/>
                      </a:lnTo>
                      <a:lnTo>
                        <a:pt x="0" y="0"/>
                      </a:lnTo>
                      <a:close/>
                    </a:path>
                  </a:pathLst>
                </a:custGeom>
                <a:solidFill>
                  <a:srgbClr val="0B3C6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88" name="Freeform 71"/>
                <p:cNvSpPr>
                  <a:spLocks noChangeAspect="1"/>
                </p:cNvSpPr>
                <p:nvPr/>
              </p:nvSpPr>
              <p:spPr bwMode="auto">
                <a:xfrm>
                  <a:off x="4692" y="5876"/>
                  <a:ext cx="4" cy="6"/>
                </a:xfrm>
                <a:custGeom>
                  <a:avLst/>
                  <a:gdLst>
                    <a:gd name="T0" fmla="*/ 0 w 4"/>
                    <a:gd name="T1" fmla="*/ 6 h 6"/>
                    <a:gd name="T2" fmla="*/ 4 w 4"/>
                    <a:gd name="T3" fmla="*/ 0 h 6"/>
                    <a:gd name="T4" fmla="*/ 0 w 4"/>
                    <a:gd name="T5" fmla="*/ 0 h 6"/>
                    <a:gd name="T6" fmla="*/ 0 w 4"/>
                    <a:gd name="T7" fmla="*/ 6 h 6"/>
                    <a:gd name="T8" fmla="*/ 0 60000 65536"/>
                    <a:gd name="T9" fmla="*/ 0 60000 65536"/>
                    <a:gd name="T10" fmla="*/ 0 60000 65536"/>
                    <a:gd name="T11" fmla="*/ 0 60000 65536"/>
                    <a:gd name="T12" fmla="*/ 0 w 4"/>
                    <a:gd name="T13" fmla="*/ 0 h 6"/>
                    <a:gd name="T14" fmla="*/ 4 w 4"/>
                    <a:gd name="T15" fmla="*/ 6 h 6"/>
                  </a:gdLst>
                  <a:ahLst/>
                  <a:cxnLst>
                    <a:cxn ang="T8">
                      <a:pos x="T0" y="T1"/>
                    </a:cxn>
                    <a:cxn ang="T9">
                      <a:pos x="T2" y="T3"/>
                    </a:cxn>
                    <a:cxn ang="T10">
                      <a:pos x="T4" y="T5"/>
                    </a:cxn>
                    <a:cxn ang="T11">
                      <a:pos x="T6" y="T7"/>
                    </a:cxn>
                  </a:cxnLst>
                  <a:rect l="T12" t="T13" r="T14" b="T15"/>
                  <a:pathLst>
                    <a:path w="4" h="6">
                      <a:moveTo>
                        <a:pt x="0" y="6"/>
                      </a:moveTo>
                      <a:lnTo>
                        <a:pt x="4" y="0"/>
                      </a:lnTo>
                      <a:lnTo>
                        <a:pt x="0" y="0"/>
                      </a:lnTo>
                      <a:lnTo>
                        <a:pt x="0" y="6"/>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89" name="Freeform 72"/>
                <p:cNvSpPr>
                  <a:spLocks noChangeAspect="1"/>
                </p:cNvSpPr>
                <p:nvPr/>
              </p:nvSpPr>
              <p:spPr bwMode="auto">
                <a:xfrm>
                  <a:off x="4640" y="5590"/>
                  <a:ext cx="170" cy="34"/>
                </a:xfrm>
                <a:custGeom>
                  <a:avLst/>
                  <a:gdLst>
                    <a:gd name="T0" fmla="*/ 156 w 170"/>
                    <a:gd name="T1" fmla="*/ 30 h 34"/>
                    <a:gd name="T2" fmla="*/ 4 w 170"/>
                    <a:gd name="T3" fmla="*/ 0 h 34"/>
                    <a:gd name="T4" fmla="*/ 0 w 170"/>
                    <a:gd name="T5" fmla="*/ 4 h 34"/>
                    <a:gd name="T6" fmla="*/ 156 w 170"/>
                    <a:gd name="T7" fmla="*/ 34 h 34"/>
                    <a:gd name="T8" fmla="*/ 170 w 170"/>
                    <a:gd name="T9" fmla="*/ 24 h 34"/>
                    <a:gd name="T10" fmla="*/ 170 w 170"/>
                    <a:gd name="T11" fmla="*/ 20 h 34"/>
                    <a:gd name="T12" fmla="*/ 156 w 170"/>
                    <a:gd name="T13" fmla="*/ 30 h 34"/>
                    <a:gd name="T14" fmla="*/ 0 60000 65536"/>
                    <a:gd name="T15" fmla="*/ 0 60000 65536"/>
                    <a:gd name="T16" fmla="*/ 0 60000 65536"/>
                    <a:gd name="T17" fmla="*/ 0 60000 65536"/>
                    <a:gd name="T18" fmla="*/ 0 60000 65536"/>
                    <a:gd name="T19" fmla="*/ 0 60000 65536"/>
                    <a:gd name="T20" fmla="*/ 0 60000 65536"/>
                    <a:gd name="T21" fmla="*/ 0 w 170"/>
                    <a:gd name="T22" fmla="*/ 0 h 34"/>
                    <a:gd name="T23" fmla="*/ 170 w 170"/>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 h="34">
                      <a:moveTo>
                        <a:pt x="156" y="30"/>
                      </a:moveTo>
                      <a:lnTo>
                        <a:pt x="4" y="0"/>
                      </a:lnTo>
                      <a:lnTo>
                        <a:pt x="0" y="4"/>
                      </a:lnTo>
                      <a:lnTo>
                        <a:pt x="156" y="34"/>
                      </a:lnTo>
                      <a:lnTo>
                        <a:pt x="170" y="24"/>
                      </a:lnTo>
                      <a:lnTo>
                        <a:pt x="170" y="20"/>
                      </a:lnTo>
                      <a:lnTo>
                        <a:pt x="156" y="30"/>
                      </a:lnTo>
                      <a:close/>
                    </a:path>
                  </a:pathLst>
                </a:custGeom>
                <a:solidFill>
                  <a:srgbClr val="7588A2"/>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90" name="Freeform 73"/>
                <p:cNvSpPr>
                  <a:spLocks noChangeAspect="1"/>
                </p:cNvSpPr>
                <p:nvPr/>
              </p:nvSpPr>
              <p:spPr bwMode="auto">
                <a:xfrm>
                  <a:off x="4666" y="5610"/>
                  <a:ext cx="100" cy="30"/>
                </a:xfrm>
                <a:custGeom>
                  <a:avLst/>
                  <a:gdLst>
                    <a:gd name="T0" fmla="*/ 100 w 100"/>
                    <a:gd name="T1" fmla="*/ 18 h 30"/>
                    <a:gd name="T2" fmla="*/ 0 w 100"/>
                    <a:gd name="T3" fmla="*/ 0 h 30"/>
                    <a:gd name="T4" fmla="*/ 0 w 100"/>
                    <a:gd name="T5" fmla="*/ 10 h 30"/>
                    <a:gd name="T6" fmla="*/ 100 w 100"/>
                    <a:gd name="T7" fmla="*/ 30 h 30"/>
                    <a:gd name="T8" fmla="*/ 100 w 100"/>
                    <a:gd name="T9" fmla="*/ 18 h 30"/>
                    <a:gd name="T10" fmla="*/ 0 60000 65536"/>
                    <a:gd name="T11" fmla="*/ 0 60000 65536"/>
                    <a:gd name="T12" fmla="*/ 0 60000 65536"/>
                    <a:gd name="T13" fmla="*/ 0 60000 65536"/>
                    <a:gd name="T14" fmla="*/ 0 60000 65536"/>
                    <a:gd name="T15" fmla="*/ 0 w 100"/>
                    <a:gd name="T16" fmla="*/ 0 h 30"/>
                    <a:gd name="T17" fmla="*/ 100 w 100"/>
                    <a:gd name="T18" fmla="*/ 30 h 30"/>
                  </a:gdLst>
                  <a:ahLst/>
                  <a:cxnLst>
                    <a:cxn ang="T10">
                      <a:pos x="T0" y="T1"/>
                    </a:cxn>
                    <a:cxn ang="T11">
                      <a:pos x="T2" y="T3"/>
                    </a:cxn>
                    <a:cxn ang="T12">
                      <a:pos x="T4" y="T5"/>
                    </a:cxn>
                    <a:cxn ang="T13">
                      <a:pos x="T6" y="T7"/>
                    </a:cxn>
                    <a:cxn ang="T14">
                      <a:pos x="T8" y="T9"/>
                    </a:cxn>
                  </a:cxnLst>
                  <a:rect l="T15" t="T16" r="T17" b="T18"/>
                  <a:pathLst>
                    <a:path w="100" h="30">
                      <a:moveTo>
                        <a:pt x="100" y="18"/>
                      </a:moveTo>
                      <a:lnTo>
                        <a:pt x="0" y="0"/>
                      </a:lnTo>
                      <a:lnTo>
                        <a:pt x="0" y="10"/>
                      </a:lnTo>
                      <a:lnTo>
                        <a:pt x="100" y="30"/>
                      </a:lnTo>
                      <a:lnTo>
                        <a:pt x="100" y="18"/>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91" name="Freeform 74"/>
                <p:cNvSpPr>
                  <a:spLocks noChangeAspect="1"/>
                </p:cNvSpPr>
                <p:nvPr/>
              </p:nvSpPr>
              <p:spPr bwMode="auto">
                <a:xfrm>
                  <a:off x="4666" y="5610"/>
                  <a:ext cx="10" cy="10"/>
                </a:xfrm>
                <a:custGeom>
                  <a:avLst/>
                  <a:gdLst>
                    <a:gd name="T0" fmla="*/ 0 w 10"/>
                    <a:gd name="T1" fmla="*/ 10 h 10"/>
                    <a:gd name="T2" fmla="*/ 10 w 10"/>
                    <a:gd name="T3" fmla="*/ 2 h 10"/>
                    <a:gd name="T4" fmla="*/ 0 w 10"/>
                    <a:gd name="T5" fmla="*/ 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2"/>
                      </a:lnTo>
                      <a:lnTo>
                        <a:pt x="0" y="0"/>
                      </a:lnTo>
                      <a:lnTo>
                        <a:pt x="0" y="10"/>
                      </a:lnTo>
                      <a:close/>
                    </a:path>
                  </a:pathLst>
                </a:custGeom>
                <a:solidFill>
                  <a:srgbClr val="5D7695"/>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92" name="Freeform 75"/>
                <p:cNvSpPr>
                  <a:spLocks noChangeAspect="1"/>
                </p:cNvSpPr>
                <p:nvPr/>
              </p:nvSpPr>
              <p:spPr bwMode="auto">
                <a:xfrm>
                  <a:off x="4662" y="5540"/>
                  <a:ext cx="154" cy="378"/>
                </a:xfrm>
                <a:custGeom>
                  <a:avLst/>
                  <a:gdLst>
                    <a:gd name="T0" fmla="*/ 0 w 77"/>
                    <a:gd name="T1" fmla="*/ 0 h 189"/>
                    <a:gd name="T2" fmla="*/ 75 w 77"/>
                    <a:gd name="T3" fmla="*/ 15 h 189"/>
                    <a:gd name="T4" fmla="*/ 77 w 77"/>
                    <a:gd name="T5" fmla="*/ 18 h 189"/>
                    <a:gd name="T6" fmla="*/ 77 w 77"/>
                    <a:gd name="T7" fmla="*/ 189 h 189"/>
                    <a:gd name="T8" fmla="*/ 74 w 77"/>
                    <a:gd name="T9" fmla="*/ 189 h 189"/>
                    <a:gd name="T10" fmla="*/ 74 w 77"/>
                    <a:gd name="T11" fmla="*/ 19 h 189"/>
                    <a:gd name="T12" fmla="*/ 73 w 77"/>
                    <a:gd name="T13" fmla="*/ 17 h 189"/>
                    <a:gd name="T14" fmla="*/ 0 w 77"/>
                    <a:gd name="T15" fmla="*/ 3 h 189"/>
                    <a:gd name="T16" fmla="*/ 0 w 77"/>
                    <a:gd name="T17" fmla="*/ 0 h 1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7"/>
                    <a:gd name="T28" fmla="*/ 0 h 189"/>
                    <a:gd name="T29" fmla="*/ 77 w 77"/>
                    <a:gd name="T30" fmla="*/ 189 h 18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7" h="189">
                      <a:moveTo>
                        <a:pt x="0" y="0"/>
                      </a:moveTo>
                      <a:cubicBezTo>
                        <a:pt x="75" y="15"/>
                        <a:pt x="75" y="15"/>
                        <a:pt x="75" y="15"/>
                      </a:cubicBezTo>
                      <a:cubicBezTo>
                        <a:pt x="75" y="15"/>
                        <a:pt x="77" y="16"/>
                        <a:pt x="77" y="18"/>
                      </a:cubicBezTo>
                      <a:cubicBezTo>
                        <a:pt x="77" y="36"/>
                        <a:pt x="77" y="189"/>
                        <a:pt x="77" y="189"/>
                      </a:cubicBezTo>
                      <a:cubicBezTo>
                        <a:pt x="74" y="189"/>
                        <a:pt x="74" y="189"/>
                        <a:pt x="74" y="189"/>
                      </a:cubicBezTo>
                      <a:cubicBezTo>
                        <a:pt x="74" y="19"/>
                        <a:pt x="74" y="19"/>
                        <a:pt x="74" y="19"/>
                      </a:cubicBezTo>
                      <a:cubicBezTo>
                        <a:pt x="74" y="19"/>
                        <a:pt x="74" y="17"/>
                        <a:pt x="73" y="17"/>
                      </a:cubicBezTo>
                      <a:cubicBezTo>
                        <a:pt x="72" y="17"/>
                        <a:pt x="0" y="3"/>
                        <a:pt x="0" y="3"/>
                      </a:cubicBezTo>
                      <a:lnTo>
                        <a:pt x="0" y="0"/>
                      </a:lnTo>
                      <a:close/>
                    </a:path>
                  </a:pathLst>
                </a:custGeom>
                <a:solidFill>
                  <a:srgbClr val="7588A2"/>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93" name="Freeform 76"/>
                <p:cNvSpPr>
                  <a:spLocks noChangeAspect="1"/>
                </p:cNvSpPr>
                <p:nvPr/>
              </p:nvSpPr>
              <p:spPr bwMode="auto">
                <a:xfrm>
                  <a:off x="4864" y="5758"/>
                  <a:ext cx="196" cy="154"/>
                </a:xfrm>
                <a:custGeom>
                  <a:avLst/>
                  <a:gdLst>
                    <a:gd name="T0" fmla="*/ 176 w 196"/>
                    <a:gd name="T1" fmla="*/ 40 h 154"/>
                    <a:gd name="T2" fmla="*/ 162 w 196"/>
                    <a:gd name="T3" fmla="*/ 16 h 154"/>
                    <a:gd name="T4" fmla="*/ 84 w 196"/>
                    <a:gd name="T5" fmla="*/ 0 h 154"/>
                    <a:gd name="T6" fmla="*/ 78 w 196"/>
                    <a:gd name="T7" fmla="*/ 6 h 154"/>
                    <a:gd name="T8" fmla="*/ 82 w 196"/>
                    <a:gd name="T9" fmla="*/ 22 h 154"/>
                    <a:gd name="T10" fmla="*/ 8 w 196"/>
                    <a:gd name="T11" fmla="*/ 8 h 154"/>
                    <a:gd name="T12" fmla="*/ 0 w 196"/>
                    <a:gd name="T13" fmla="*/ 14 h 154"/>
                    <a:gd name="T14" fmla="*/ 6 w 196"/>
                    <a:gd name="T15" fmla="*/ 118 h 154"/>
                    <a:gd name="T16" fmla="*/ 190 w 196"/>
                    <a:gd name="T17" fmla="*/ 154 h 154"/>
                    <a:gd name="T18" fmla="*/ 196 w 196"/>
                    <a:gd name="T19" fmla="*/ 148 h 154"/>
                    <a:gd name="T20" fmla="*/ 196 w 196"/>
                    <a:gd name="T21" fmla="*/ 44 h 154"/>
                    <a:gd name="T22" fmla="*/ 176 w 196"/>
                    <a:gd name="T23" fmla="*/ 40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6"/>
                    <a:gd name="T37" fmla="*/ 0 h 154"/>
                    <a:gd name="T38" fmla="*/ 196 w 196"/>
                    <a:gd name="T39" fmla="*/ 154 h 1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6" h="154">
                      <a:moveTo>
                        <a:pt x="176" y="40"/>
                      </a:moveTo>
                      <a:lnTo>
                        <a:pt x="162" y="16"/>
                      </a:lnTo>
                      <a:lnTo>
                        <a:pt x="84" y="0"/>
                      </a:lnTo>
                      <a:lnTo>
                        <a:pt x="78" y="6"/>
                      </a:lnTo>
                      <a:lnTo>
                        <a:pt x="82" y="22"/>
                      </a:lnTo>
                      <a:lnTo>
                        <a:pt x="8" y="8"/>
                      </a:lnTo>
                      <a:lnTo>
                        <a:pt x="0" y="14"/>
                      </a:lnTo>
                      <a:lnTo>
                        <a:pt x="6" y="118"/>
                      </a:lnTo>
                      <a:lnTo>
                        <a:pt x="190" y="154"/>
                      </a:lnTo>
                      <a:lnTo>
                        <a:pt x="196" y="148"/>
                      </a:lnTo>
                      <a:lnTo>
                        <a:pt x="196" y="44"/>
                      </a:lnTo>
                      <a:lnTo>
                        <a:pt x="176" y="40"/>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94" name="Freeform 77"/>
                <p:cNvSpPr>
                  <a:spLocks noChangeAspect="1"/>
                </p:cNvSpPr>
                <p:nvPr/>
              </p:nvSpPr>
              <p:spPr bwMode="auto">
                <a:xfrm>
                  <a:off x="4864" y="5764"/>
                  <a:ext cx="190" cy="148"/>
                </a:xfrm>
                <a:custGeom>
                  <a:avLst/>
                  <a:gdLst>
                    <a:gd name="T0" fmla="*/ 168 w 190"/>
                    <a:gd name="T1" fmla="*/ 38 h 148"/>
                    <a:gd name="T2" fmla="*/ 156 w 190"/>
                    <a:gd name="T3" fmla="*/ 14 h 148"/>
                    <a:gd name="T4" fmla="*/ 78 w 190"/>
                    <a:gd name="T5" fmla="*/ 0 h 148"/>
                    <a:gd name="T6" fmla="*/ 74 w 190"/>
                    <a:gd name="T7" fmla="*/ 20 h 148"/>
                    <a:gd name="T8" fmla="*/ 0 w 190"/>
                    <a:gd name="T9" fmla="*/ 6 h 148"/>
                    <a:gd name="T10" fmla="*/ 0 w 190"/>
                    <a:gd name="T11" fmla="*/ 112 h 148"/>
                    <a:gd name="T12" fmla="*/ 190 w 190"/>
                    <a:gd name="T13" fmla="*/ 148 h 148"/>
                    <a:gd name="T14" fmla="*/ 190 w 190"/>
                    <a:gd name="T15" fmla="*/ 42 h 148"/>
                    <a:gd name="T16" fmla="*/ 168 w 190"/>
                    <a:gd name="T17" fmla="*/ 38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148"/>
                    <a:gd name="T29" fmla="*/ 190 w 190"/>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148">
                      <a:moveTo>
                        <a:pt x="168" y="38"/>
                      </a:moveTo>
                      <a:lnTo>
                        <a:pt x="156" y="14"/>
                      </a:lnTo>
                      <a:lnTo>
                        <a:pt x="78" y="0"/>
                      </a:lnTo>
                      <a:lnTo>
                        <a:pt x="74" y="20"/>
                      </a:lnTo>
                      <a:lnTo>
                        <a:pt x="0" y="6"/>
                      </a:lnTo>
                      <a:lnTo>
                        <a:pt x="0" y="112"/>
                      </a:lnTo>
                      <a:lnTo>
                        <a:pt x="190" y="148"/>
                      </a:lnTo>
                      <a:lnTo>
                        <a:pt x="190" y="42"/>
                      </a:lnTo>
                      <a:lnTo>
                        <a:pt x="168" y="38"/>
                      </a:lnTo>
                      <a:close/>
                    </a:path>
                  </a:pathLst>
                </a:custGeom>
                <a:solidFill>
                  <a:srgbClr val="8BA6BD"/>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95" name="Freeform 78"/>
                <p:cNvSpPr>
                  <a:spLocks noChangeAspect="1"/>
                </p:cNvSpPr>
                <p:nvPr/>
              </p:nvSpPr>
              <p:spPr bwMode="auto">
                <a:xfrm>
                  <a:off x="4848" y="5774"/>
                  <a:ext cx="196" cy="152"/>
                </a:xfrm>
                <a:custGeom>
                  <a:avLst/>
                  <a:gdLst>
                    <a:gd name="T0" fmla="*/ 176 w 196"/>
                    <a:gd name="T1" fmla="*/ 40 h 152"/>
                    <a:gd name="T2" fmla="*/ 164 w 196"/>
                    <a:gd name="T3" fmla="*/ 14 h 152"/>
                    <a:gd name="T4" fmla="*/ 84 w 196"/>
                    <a:gd name="T5" fmla="*/ 0 h 152"/>
                    <a:gd name="T6" fmla="*/ 78 w 196"/>
                    <a:gd name="T7" fmla="*/ 4 h 152"/>
                    <a:gd name="T8" fmla="*/ 82 w 196"/>
                    <a:gd name="T9" fmla="*/ 22 h 152"/>
                    <a:gd name="T10" fmla="*/ 8 w 196"/>
                    <a:gd name="T11" fmla="*/ 8 h 152"/>
                    <a:gd name="T12" fmla="*/ 0 w 196"/>
                    <a:gd name="T13" fmla="*/ 12 h 152"/>
                    <a:gd name="T14" fmla="*/ 6 w 196"/>
                    <a:gd name="T15" fmla="*/ 118 h 152"/>
                    <a:gd name="T16" fmla="*/ 190 w 196"/>
                    <a:gd name="T17" fmla="*/ 152 h 152"/>
                    <a:gd name="T18" fmla="*/ 196 w 196"/>
                    <a:gd name="T19" fmla="*/ 148 h 152"/>
                    <a:gd name="T20" fmla="*/ 196 w 196"/>
                    <a:gd name="T21" fmla="*/ 44 h 152"/>
                    <a:gd name="T22" fmla="*/ 176 w 196"/>
                    <a:gd name="T23" fmla="*/ 40 h 1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6"/>
                    <a:gd name="T37" fmla="*/ 0 h 152"/>
                    <a:gd name="T38" fmla="*/ 196 w 196"/>
                    <a:gd name="T39" fmla="*/ 152 h 1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6" h="152">
                      <a:moveTo>
                        <a:pt x="176" y="40"/>
                      </a:moveTo>
                      <a:lnTo>
                        <a:pt x="164" y="14"/>
                      </a:lnTo>
                      <a:lnTo>
                        <a:pt x="84" y="0"/>
                      </a:lnTo>
                      <a:lnTo>
                        <a:pt x="78" y="4"/>
                      </a:lnTo>
                      <a:lnTo>
                        <a:pt x="82" y="22"/>
                      </a:lnTo>
                      <a:lnTo>
                        <a:pt x="8" y="8"/>
                      </a:lnTo>
                      <a:lnTo>
                        <a:pt x="0" y="12"/>
                      </a:lnTo>
                      <a:lnTo>
                        <a:pt x="6" y="118"/>
                      </a:lnTo>
                      <a:lnTo>
                        <a:pt x="190" y="152"/>
                      </a:lnTo>
                      <a:lnTo>
                        <a:pt x="196" y="148"/>
                      </a:lnTo>
                      <a:lnTo>
                        <a:pt x="196" y="44"/>
                      </a:lnTo>
                      <a:lnTo>
                        <a:pt x="176" y="40"/>
                      </a:lnTo>
                      <a:close/>
                    </a:path>
                  </a:pathLst>
                </a:custGeom>
                <a:solidFill>
                  <a:srgbClr val="456488"/>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sp>
              <p:nvSpPr>
                <p:cNvPr id="396" name="Freeform 79"/>
                <p:cNvSpPr>
                  <a:spLocks noChangeAspect="1"/>
                </p:cNvSpPr>
                <p:nvPr/>
              </p:nvSpPr>
              <p:spPr bwMode="auto">
                <a:xfrm>
                  <a:off x="4848" y="5778"/>
                  <a:ext cx="190" cy="148"/>
                </a:xfrm>
                <a:custGeom>
                  <a:avLst/>
                  <a:gdLst>
                    <a:gd name="T0" fmla="*/ 170 w 190"/>
                    <a:gd name="T1" fmla="*/ 40 h 148"/>
                    <a:gd name="T2" fmla="*/ 156 w 190"/>
                    <a:gd name="T3" fmla="*/ 16 h 148"/>
                    <a:gd name="T4" fmla="*/ 78 w 190"/>
                    <a:gd name="T5" fmla="*/ 0 h 148"/>
                    <a:gd name="T6" fmla="*/ 74 w 190"/>
                    <a:gd name="T7" fmla="*/ 22 h 148"/>
                    <a:gd name="T8" fmla="*/ 0 w 190"/>
                    <a:gd name="T9" fmla="*/ 8 h 148"/>
                    <a:gd name="T10" fmla="*/ 0 w 190"/>
                    <a:gd name="T11" fmla="*/ 114 h 148"/>
                    <a:gd name="T12" fmla="*/ 190 w 190"/>
                    <a:gd name="T13" fmla="*/ 148 h 148"/>
                    <a:gd name="T14" fmla="*/ 190 w 190"/>
                    <a:gd name="T15" fmla="*/ 44 h 148"/>
                    <a:gd name="T16" fmla="*/ 170 w 190"/>
                    <a:gd name="T17" fmla="*/ 40 h 1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148"/>
                    <a:gd name="T29" fmla="*/ 190 w 190"/>
                    <a:gd name="T30" fmla="*/ 148 h 1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148">
                      <a:moveTo>
                        <a:pt x="170" y="40"/>
                      </a:moveTo>
                      <a:lnTo>
                        <a:pt x="156" y="16"/>
                      </a:lnTo>
                      <a:lnTo>
                        <a:pt x="78" y="0"/>
                      </a:lnTo>
                      <a:lnTo>
                        <a:pt x="74" y="22"/>
                      </a:lnTo>
                      <a:lnTo>
                        <a:pt x="0" y="8"/>
                      </a:lnTo>
                      <a:lnTo>
                        <a:pt x="0" y="114"/>
                      </a:lnTo>
                      <a:lnTo>
                        <a:pt x="190" y="148"/>
                      </a:lnTo>
                      <a:lnTo>
                        <a:pt x="190" y="44"/>
                      </a:lnTo>
                      <a:lnTo>
                        <a:pt x="170" y="40"/>
                      </a:lnTo>
                      <a:close/>
                    </a:path>
                  </a:pathLst>
                </a:custGeom>
                <a:solidFill>
                  <a:srgbClr val="8BA6BD"/>
                </a:solidFill>
                <a:ln w="9525">
                  <a:noFill/>
                  <a:round/>
                </a:ln>
              </p:spPr>
              <p:txBody>
                <a:bodyPr lIns="83356" tIns="41680" rIns="83356" bIns="41680"/>
                <a:lstStyle/>
                <a:p>
                  <a:pPr defTabSz="835025" eaLnBrk="0" hangingPunct="0"/>
                  <a:endParaRPr lang="zh-CN" altLang="zh-CN" sz="1100">
                    <a:latin typeface="微软雅黑" panose="020B0503020204020204" pitchFamily="34" charset="-122"/>
                    <a:ea typeface="微软雅黑" panose="020B0503020204020204" pitchFamily="34" charset="-122"/>
                  </a:endParaRPr>
                </a:p>
              </p:txBody>
            </p:sp>
          </p:grpSp>
        </p:grpSp>
        <p:pic>
          <p:nvPicPr>
            <p:cNvPr id="398" name="Picture 118"/>
            <p:cNvPicPr>
              <a:picLocks noChangeAspect="1" noChangeArrowheads="1"/>
            </p:cNvPicPr>
            <p:nvPr/>
          </p:nvPicPr>
          <p:blipFill>
            <a:blip r:embed="rId19" cstate="print"/>
            <a:srcRect/>
            <a:stretch>
              <a:fillRect/>
            </a:stretch>
          </p:blipFill>
          <p:spPr bwMode="auto">
            <a:xfrm>
              <a:off x="7943651" y="3012140"/>
              <a:ext cx="158522" cy="172803"/>
            </a:xfrm>
            <a:prstGeom prst="rect">
              <a:avLst/>
            </a:prstGeom>
            <a:noFill/>
            <a:ln w="9525">
              <a:noFill/>
              <a:miter lim="800000"/>
              <a:headEnd/>
              <a:tailEnd/>
            </a:ln>
          </p:spPr>
        </p:pic>
        <p:sp>
          <p:nvSpPr>
            <p:cNvPr id="401" name="Text Box 308"/>
            <p:cNvSpPr txBox="1">
              <a:spLocks noChangeArrowheads="1"/>
            </p:cNvSpPr>
            <p:nvPr/>
          </p:nvSpPr>
          <p:spPr bwMode="auto">
            <a:xfrm rot="2062277">
              <a:off x="3951674" y="3092131"/>
              <a:ext cx="472971" cy="212761"/>
            </a:xfrm>
            <a:prstGeom prst="rect">
              <a:avLst/>
            </a:prstGeom>
            <a:noFill/>
            <a:ln w="9525" algn="ctr">
              <a:noFill/>
              <a:miter lim="800000"/>
            </a:ln>
            <a:effectLst/>
          </p:spPr>
          <p:txBody>
            <a:bodyPr wrap="none" lIns="83298" tIns="41647" rIns="83298" bIns="41647">
              <a:spAutoFit/>
            </a:bodyPr>
            <a:lstStyle/>
            <a:p>
              <a:pPr algn="r" defTabSz="801370" eaLnBrk="0" hangingPunct="0"/>
              <a:r>
                <a:rPr lang="zh-CN" altLang="en-US" sz="600" b="1" dirty="0" smtClean="0">
                  <a:solidFill>
                    <a:schemeClr val="tx1"/>
                  </a:solidFill>
                  <a:latin typeface="微软雅黑" panose="020B0503020204020204" pitchFamily="34" charset="-122"/>
                  <a:ea typeface="微软雅黑" panose="020B0503020204020204" pitchFamily="34" charset="-122"/>
                  <a:cs typeface="Arial" panose="020B0604020202020204" pitchFamily="34" charset="0"/>
                </a:rPr>
                <a:t>办公区</a:t>
              </a:r>
              <a:endParaRPr lang="zh-CN" altLang="en-US" sz="600" b="1" dirty="0">
                <a:solidFill>
                  <a:schemeClr val="tx1"/>
                </a:solidFill>
                <a:latin typeface="微软雅黑" panose="020B0503020204020204" pitchFamily="34" charset="-122"/>
                <a:ea typeface="微软雅黑" panose="020B0503020204020204" pitchFamily="34" charset="-122"/>
                <a:cs typeface="Arial" panose="020B0604020202020204" pitchFamily="34" charset="0"/>
              </a:endParaRPr>
            </a:p>
          </p:txBody>
        </p:sp>
        <p:pic>
          <p:nvPicPr>
            <p:cNvPr id="405" name="Picture 796" descr="图片582"/>
            <p:cNvPicPr>
              <a:picLocks noChangeAspect="1" noChangeArrowheads="1"/>
            </p:cNvPicPr>
            <p:nvPr/>
          </p:nvPicPr>
          <p:blipFill>
            <a:blip r:embed="rId20" cstate="print"/>
            <a:srcRect/>
            <a:stretch>
              <a:fillRect/>
            </a:stretch>
          </p:blipFill>
          <p:spPr bwMode="auto">
            <a:xfrm>
              <a:off x="8554251" y="2613563"/>
              <a:ext cx="589749" cy="372917"/>
            </a:xfrm>
            <a:prstGeom prst="rect">
              <a:avLst/>
            </a:prstGeom>
            <a:noFill/>
            <a:ln w="9525">
              <a:noFill/>
              <a:miter lim="800000"/>
              <a:headEnd/>
              <a:tailEnd/>
            </a:ln>
          </p:spPr>
        </p:pic>
        <p:pic>
          <p:nvPicPr>
            <p:cNvPr id="406" name="Picture 1937" descr="图片680"/>
            <p:cNvPicPr>
              <a:picLocks noChangeAspect="1" noChangeArrowheads="1"/>
            </p:cNvPicPr>
            <p:nvPr/>
          </p:nvPicPr>
          <p:blipFill>
            <a:blip r:embed="rId21" cstate="print"/>
            <a:srcRect/>
            <a:stretch>
              <a:fillRect/>
            </a:stretch>
          </p:blipFill>
          <p:spPr bwMode="auto">
            <a:xfrm>
              <a:off x="9277350" y="2724696"/>
              <a:ext cx="211357" cy="198171"/>
            </a:xfrm>
            <a:prstGeom prst="rect">
              <a:avLst/>
            </a:prstGeom>
            <a:noFill/>
            <a:ln w="9525">
              <a:noFill/>
              <a:miter lim="800000"/>
              <a:headEnd/>
              <a:tailEnd/>
            </a:ln>
          </p:spPr>
        </p:pic>
        <p:pic>
          <p:nvPicPr>
            <p:cNvPr id="407" name="Picture 1937" descr="图片680"/>
            <p:cNvPicPr>
              <a:picLocks noChangeAspect="1" noChangeArrowheads="1"/>
            </p:cNvPicPr>
            <p:nvPr/>
          </p:nvPicPr>
          <p:blipFill>
            <a:blip r:embed="rId21" cstate="print"/>
            <a:srcRect/>
            <a:stretch>
              <a:fillRect/>
            </a:stretch>
          </p:blipFill>
          <p:spPr bwMode="auto">
            <a:xfrm>
              <a:off x="9423132" y="2530126"/>
              <a:ext cx="211357" cy="198171"/>
            </a:xfrm>
            <a:prstGeom prst="rect">
              <a:avLst/>
            </a:prstGeom>
            <a:noFill/>
            <a:ln w="9525">
              <a:noFill/>
              <a:miter lim="800000"/>
              <a:headEnd/>
              <a:tailEnd/>
            </a:ln>
          </p:spPr>
        </p:pic>
        <p:pic>
          <p:nvPicPr>
            <p:cNvPr id="408" name="Picture 1937" descr="图片680"/>
            <p:cNvPicPr>
              <a:picLocks noChangeAspect="1" noChangeArrowheads="1"/>
            </p:cNvPicPr>
            <p:nvPr/>
          </p:nvPicPr>
          <p:blipFill>
            <a:blip r:embed="rId21" cstate="print"/>
            <a:srcRect/>
            <a:stretch>
              <a:fillRect/>
            </a:stretch>
          </p:blipFill>
          <p:spPr bwMode="auto">
            <a:xfrm>
              <a:off x="9576549" y="2732458"/>
              <a:ext cx="211357" cy="198171"/>
            </a:xfrm>
            <a:prstGeom prst="rect">
              <a:avLst/>
            </a:prstGeom>
            <a:noFill/>
            <a:ln w="9525">
              <a:noFill/>
              <a:miter lim="800000"/>
              <a:headEnd/>
              <a:tailEnd/>
            </a:ln>
          </p:spPr>
        </p:pic>
        <p:sp>
          <p:nvSpPr>
            <p:cNvPr id="412" name="Text Box 308"/>
            <p:cNvSpPr txBox="1">
              <a:spLocks noChangeArrowheads="1"/>
            </p:cNvSpPr>
            <p:nvPr/>
          </p:nvSpPr>
          <p:spPr bwMode="auto">
            <a:xfrm rot="19562074">
              <a:off x="8147949" y="2404473"/>
              <a:ext cx="564167" cy="212761"/>
            </a:xfrm>
            <a:prstGeom prst="rect">
              <a:avLst/>
            </a:prstGeom>
            <a:noFill/>
            <a:ln w="9525" algn="ctr">
              <a:noFill/>
              <a:miter lim="800000"/>
            </a:ln>
            <a:effectLst/>
          </p:spPr>
          <p:txBody>
            <a:bodyPr wrap="none" lIns="83298" tIns="41647" rIns="83298" bIns="41647">
              <a:spAutoFit/>
            </a:bodyPr>
            <a:lstStyle/>
            <a:p>
              <a:pPr algn="r" defTabSz="801370" eaLnBrk="0" hangingPunct="0"/>
              <a:r>
                <a:rPr lang="zh-CN" altLang="en-US" sz="600" b="1" dirty="0" smtClean="0">
                  <a:solidFill>
                    <a:schemeClr val="tx1"/>
                  </a:solidFill>
                  <a:latin typeface="微软雅黑" panose="020B0503020204020204" pitchFamily="34" charset="-122"/>
                  <a:ea typeface="微软雅黑" panose="020B0503020204020204" pitchFamily="34" charset="-122"/>
                  <a:cs typeface="Arial" panose="020B0604020202020204" pitchFamily="34" charset="0"/>
                </a:rPr>
                <a:t>数据中心</a:t>
              </a:r>
              <a:endParaRPr lang="zh-CN" altLang="en-US" sz="600" b="1" dirty="0">
                <a:solidFill>
                  <a:schemeClr val="tx1"/>
                </a:solidFill>
                <a:latin typeface="微软雅黑" panose="020B0503020204020204" pitchFamily="34" charset="-122"/>
                <a:ea typeface="微软雅黑" panose="020B0503020204020204" pitchFamily="34" charset="-122"/>
                <a:cs typeface="Arial" panose="020B0604020202020204" pitchFamily="34" charset="0"/>
              </a:endParaRPr>
            </a:p>
          </p:txBody>
        </p:sp>
        <p:pic>
          <p:nvPicPr>
            <p:cNvPr id="416" name="Picture 2" descr="E:\1华赛设计夹\2010-8\朱冬晴\华赛新图标\华赛新图标 png\08 安全图标(三)\SWG网关.png"/>
            <p:cNvPicPr>
              <a:picLocks noChangeAspect="1" noChangeArrowheads="1"/>
            </p:cNvPicPr>
            <p:nvPr/>
          </p:nvPicPr>
          <p:blipFill>
            <a:blip r:embed="rId22" cstate="print"/>
            <a:srcRect/>
            <a:stretch>
              <a:fillRect/>
            </a:stretch>
          </p:blipFill>
          <p:spPr bwMode="auto">
            <a:xfrm>
              <a:off x="5662011" y="2332231"/>
              <a:ext cx="172800" cy="172844"/>
            </a:xfrm>
            <a:prstGeom prst="rect">
              <a:avLst/>
            </a:prstGeom>
            <a:noFill/>
            <a:ln w="9525">
              <a:noFill/>
              <a:miter lim="800000"/>
              <a:headEnd/>
              <a:tailEnd/>
            </a:ln>
          </p:spPr>
        </p:pic>
        <p:sp>
          <p:nvSpPr>
            <p:cNvPr id="417" name="Text Box 20"/>
            <p:cNvSpPr txBox="1">
              <a:spLocks noChangeArrowheads="1"/>
            </p:cNvSpPr>
            <p:nvPr/>
          </p:nvSpPr>
          <p:spPr bwMode="auto">
            <a:xfrm>
              <a:off x="5667359" y="2273809"/>
              <a:ext cx="577327" cy="233335"/>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ASG</a:t>
              </a:r>
              <a:endParaRPr kumimoji="1" lang="en-US" altLang="zh-CN" sz="800" b="1" dirty="0">
                <a:latin typeface="微软雅黑" panose="020B0503020204020204" pitchFamily="34" charset="-122"/>
                <a:ea typeface="微软雅黑" panose="020B0503020204020204" pitchFamily="34" charset="-122"/>
              </a:endParaRPr>
            </a:p>
          </p:txBody>
        </p:sp>
        <p:sp>
          <p:nvSpPr>
            <p:cNvPr id="420" name="Line 69"/>
            <p:cNvSpPr>
              <a:spLocks noChangeShapeType="1"/>
            </p:cNvSpPr>
            <p:nvPr/>
          </p:nvSpPr>
          <p:spPr bwMode="auto">
            <a:xfrm flipV="1">
              <a:off x="4784800" y="2619375"/>
              <a:ext cx="1101649" cy="590437"/>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422" name="Text Box 258"/>
            <p:cNvSpPr txBox="1">
              <a:spLocks noChangeArrowheads="1"/>
            </p:cNvSpPr>
            <p:nvPr/>
          </p:nvSpPr>
          <p:spPr bwMode="auto">
            <a:xfrm>
              <a:off x="4737182" y="4444926"/>
              <a:ext cx="423573" cy="212761"/>
            </a:xfrm>
            <a:prstGeom prst="rect">
              <a:avLst/>
            </a:prstGeom>
            <a:noFill/>
            <a:ln w="9525" algn="ctr">
              <a:noFill/>
              <a:miter lim="800000"/>
            </a:ln>
            <a:effectLst/>
          </p:spPr>
          <p:txBody>
            <a:bodyPr wrap="none" lIns="83298" tIns="41647" rIns="83298" bIns="41647">
              <a:spAutoFit/>
            </a:bodyPr>
            <a:lstStyle/>
            <a:p>
              <a:pPr algn="r" defTabSz="801370" eaLnBrk="0" hangingPunct="0"/>
              <a:r>
                <a:rPr lang="en-US" altLang="zh-CN" sz="600" b="1" dirty="0" smtClean="0">
                  <a:solidFill>
                    <a:schemeClr val="tx1"/>
                  </a:solidFill>
                  <a:latin typeface="微软雅黑" panose="020B0503020204020204" pitchFamily="34" charset="-122"/>
                  <a:ea typeface="微软雅黑" panose="020B0503020204020204" pitchFamily="34" charset="-122"/>
                  <a:cs typeface="Arial" panose="020B0604020202020204" pitchFamily="34" charset="0"/>
                </a:rPr>
                <a:t>DMZ</a:t>
              </a:r>
              <a:endParaRPr lang="zh-CN" altLang="en-US" sz="600" b="1" dirty="0">
                <a:solidFill>
                  <a:schemeClr val="tx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423" name="Text Box 261"/>
            <p:cNvSpPr txBox="1">
              <a:spLocks noChangeArrowheads="1"/>
            </p:cNvSpPr>
            <p:nvPr/>
          </p:nvSpPr>
          <p:spPr bwMode="auto">
            <a:xfrm>
              <a:off x="6107400" y="4322928"/>
              <a:ext cx="598199" cy="222213"/>
            </a:xfrm>
            <a:prstGeom prst="rect">
              <a:avLst/>
            </a:prstGeom>
            <a:noFill/>
            <a:ln w="9525">
              <a:noFill/>
              <a:miter lim="800000"/>
            </a:ln>
            <a:effectLst/>
          </p:spPr>
          <p:txBody>
            <a:bodyPr wrap="square" lIns="91062" tIns="45528" rIns="91062" bIns="45528">
              <a:spAutoFit/>
            </a:bodyPr>
            <a:lstStyle/>
            <a:p>
              <a:pPr algn="ctr" eaLnBrk="0" hangingPunct="0">
                <a:lnSpc>
                  <a:spcPct val="100000"/>
                </a:lnSpc>
                <a:buClrTx/>
                <a:buFontTx/>
                <a:buNone/>
              </a:pPr>
              <a:r>
                <a:rPr lang="en-US" altLang="zh-CN" sz="600" dirty="0" smtClean="0">
                  <a:solidFill>
                    <a:schemeClr val="tx1"/>
                  </a:solidFill>
                  <a:latin typeface="微软雅黑" panose="020B0503020204020204" pitchFamily="34" charset="-122"/>
                  <a:ea typeface="微软雅黑" panose="020B0503020204020204" pitchFamily="34" charset="-122"/>
                  <a:cs typeface="Arial" panose="020B0604020202020204" pitchFamily="34" charset="0"/>
                </a:rPr>
                <a:t>E-mail</a:t>
              </a:r>
              <a:endParaRPr lang="en-US" altLang="zh-CN" sz="600" dirty="0">
                <a:solidFill>
                  <a:schemeClr val="tx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424" name="Text Box 265"/>
            <p:cNvSpPr txBox="1">
              <a:spLocks noChangeArrowheads="1"/>
            </p:cNvSpPr>
            <p:nvPr/>
          </p:nvSpPr>
          <p:spPr bwMode="auto">
            <a:xfrm>
              <a:off x="5184202" y="4380187"/>
              <a:ext cx="474768" cy="222213"/>
            </a:xfrm>
            <a:prstGeom prst="rect">
              <a:avLst/>
            </a:prstGeom>
            <a:noFill/>
            <a:ln w="9525">
              <a:noFill/>
              <a:miter lim="800000"/>
            </a:ln>
            <a:effectLst/>
          </p:spPr>
          <p:txBody>
            <a:bodyPr lIns="91062" tIns="45528" rIns="91062" bIns="45528">
              <a:spAutoFit/>
            </a:bodyPr>
            <a:lstStyle/>
            <a:p>
              <a:pPr algn="ctr" eaLnBrk="0" hangingPunct="0">
                <a:lnSpc>
                  <a:spcPct val="100000"/>
                </a:lnSpc>
                <a:buClrTx/>
                <a:buFontTx/>
                <a:buNone/>
              </a:pPr>
              <a:r>
                <a:rPr lang="en-US" altLang="zh-CN" sz="600" dirty="0" smtClean="0">
                  <a:solidFill>
                    <a:schemeClr val="tx1"/>
                  </a:solidFill>
                  <a:latin typeface="微软雅黑" panose="020B0503020204020204" pitchFamily="34" charset="-122"/>
                  <a:ea typeface="微软雅黑" panose="020B0503020204020204" pitchFamily="34" charset="-122"/>
                  <a:cs typeface="Arial" panose="020B0604020202020204" pitchFamily="34" charset="0"/>
                </a:rPr>
                <a:t>Web</a:t>
              </a:r>
              <a:endParaRPr lang="en-US" altLang="zh-CN" sz="600" dirty="0">
                <a:solidFill>
                  <a:schemeClr val="tx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425" name="Text Box 266"/>
            <p:cNvSpPr txBox="1">
              <a:spLocks noChangeArrowheads="1"/>
            </p:cNvSpPr>
            <p:nvPr/>
          </p:nvSpPr>
          <p:spPr bwMode="auto">
            <a:xfrm>
              <a:off x="5383940" y="4457699"/>
              <a:ext cx="902560" cy="222213"/>
            </a:xfrm>
            <a:prstGeom prst="rect">
              <a:avLst/>
            </a:prstGeom>
            <a:noFill/>
            <a:ln w="9525">
              <a:noFill/>
              <a:miter lim="800000"/>
            </a:ln>
            <a:effectLst/>
          </p:spPr>
          <p:txBody>
            <a:bodyPr wrap="square" lIns="91062" tIns="45528" rIns="91062" bIns="45528">
              <a:spAutoFit/>
            </a:bodyPr>
            <a:lstStyle/>
            <a:p>
              <a:pPr algn="ctr" eaLnBrk="0" hangingPunct="0">
                <a:lnSpc>
                  <a:spcPct val="100000"/>
                </a:lnSpc>
                <a:buClrTx/>
                <a:buFontTx/>
                <a:buNone/>
              </a:pPr>
              <a:r>
                <a:rPr lang="en-US" altLang="zh-CN" sz="600" dirty="0" smtClean="0">
                  <a:solidFill>
                    <a:schemeClr val="tx1"/>
                  </a:solidFill>
                  <a:latin typeface="微软雅黑" panose="020B0503020204020204" pitchFamily="34" charset="-122"/>
                  <a:ea typeface="微软雅黑" panose="020B0503020204020204" pitchFamily="34" charset="-122"/>
                  <a:cs typeface="Arial" panose="020B0604020202020204" pitchFamily="34" charset="0"/>
                </a:rPr>
                <a:t>Application</a:t>
              </a:r>
              <a:endParaRPr lang="en-US" altLang="zh-CN" sz="600" dirty="0">
                <a:solidFill>
                  <a:schemeClr val="tx1"/>
                </a:solidFill>
                <a:latin typeface="微软雅黑" panose="020B0503020204020204" pitchFamily="34" charset="-122"/>
                <a:ea typeface="微软雅黑" panose="020B0503020204020204" pitchFamily="34" charset="-122"/>
                <a:cs typeface="Arial" panose="020B0604020202020204" pitchFamily="34" charset="0"/>
              </a:endParaRPr>
            </a:p>
          </p:txBody>
        </p:sp>
        <p:pic>
          <p:nvPicPr>
            <p:cNvPr id="426" name="Picture 461" descr="图片240"/>
            <p:cNvPicPr>
              <a:picLocks noChangeAspect="1" noChangeArrowheads="1"/>
            </p:cNvPicPr>
            <p:nvPr/>
          </p:nvPicPr>
          <p:blipFill>
            <a:blip r:embed="rId23" cstate="print"/>
            <a:srcRect/>
            <a:stretch>
              <a:fillRect/>
            </a:stretch>
          </p:blipFill>
          <p:spPr bwMode="auto">
            <a:xfrm>
              <a:off x="5774676" y="4015120"/>
              <a:ext cx="188931" cy="197570"/>
            </a:xfrm>
            <a:prstGeom prst="rect">
              <a:avLst/>
            </a:prstGeom>
            <a:noFill/>
            <a:ln w="9525">
              <a:noFill/>
              <a:miter lim="800000"/>
              <a:headEnd/>
              <a:tailEnd/>
            </a:ln>
          </p:spPr>
        </p:pic>
        <p:pic>
          <p:nvPicPr>
            <p:cNvPr id="427" name="Picture 458" descr="图片149"/>
            <p:cNvPicPr>
              <a:picLocks noChangeAspect="1" noChangeArrowheads="1"/>
            </p:cNvPicPr>
            <p:nvPr/>
          </p:nvPicPr>
          <p:blipFill>
            <a:blip r:embed="rId24" cstate="print"/>
            <a:srcRect/>
            <a:stretch>
              <a:fillRect/>
            </a:stretch>
          </p:blipFill>
          <p:spPr bwMode="auto">
            <a:xfrm>
              <a:off x="6229350" y="4513306"/>
              <a:ext cx="204569" cy="312352"/>
            </a:xfrm>
            <a:prstGeom prst="rect">
              <a:avLst/>
            </a:prstGeom>
            <a:noFill/>
            <a:ln w="9525">
              <a:noFill/>
              <a:miter lim="800000"/>
              <a:headEnd/>
              <a:tailEnd/>
            </a:ln>
          </p:spPr>
        </p:pic>
        <p:pic>
          <p:nvPicPr>
            <p:cNvPr id="428" name="Picture 456" descr="图片147"/>
            <p:cNvPicPr>
              <a:picLocks noChangeAspect="1" noChangeArrowheads="1"/>
            </p:cNvPicPr>
            <p:nvPr/>
          </p:nvPicPr>
          <p:blipFill>
            <a:blip r:embed="rId25" cstate="print"/>
            <a:srcRect/>
            <a:stretch>
              <a:fillRect/>
            </a:stretch>
          </p:blipFill>
          <p:spPr bwMode="auto">
            <a:xfrm>
              <a:off x="5691981" y="4600618"/>
              <a:ext cx="275332" cy="328180"/>
            </a:xfrm>
            <a:prstGeom prst="rect">
              <a:avLst/>
            </a:prstGeom>
            <a:noFill/>
            <a:ln w="9525">
              <a:noFill/>
              <a:miter lim="800000"/>
              <a:headEnd/>
              <a:tailEnd/>
            </a:ln>
          </p:spPr>
        </p:pic>
        <p:pic>
          <p:nvPicPr>
            <p:cNvPr id="429" name="Picture 2025" descr="图片250"/>
            <p:cNvPicPr>
              <a:picLocks noChangeAspect="1" noChangeArrowheads="1"/>
            </p:cNvPicPr>
            <p:nvPr/>
          </p:nvPicPr>
          <p:blipFill>
            <a:blip r:embed="rId26" cstate="print"/>
            <a:srcRect/>
            <a:stretch>
              <a:fillRect/>
            </a:stretch>
          </p:blipFill>
          <p:spPr bwMode="auto">
            <a:xfrm>
              <a:off x="5242401" y="4518213"/>
              <a:ext cx="214773" cy="339537"/>
            </a:xfrm>
            <a:prstGeom prst="rect">
              <a:avLst/>
            </a:prstGeom>
            <a:noFill/>
            <a:ln w="9525">
              <a:noFill/>
              <a:miter lim="800000"/>
              <a:headEnd/>
              <a:tailEnd/>
            </a:ln>
          </p:spPr>
        </p:pic>
        <p:pic>
          <p:nvPicPr>
            <p:cNvPr id="434" name="Picture 461" descr="图片240"/>
            <p:cNvPicPr>
              <a:picLocks noChangeAspect="1" noChangeArrowheads="1"/>
            </p:cNvPicPr>
            <p:nvPr/>
          </p:nvPicPr>
          <p:blipFill>
            <a:blip r:embed="rId23" cstate="print"/>
            <a:srcRect/>
            <a:stretch>
              <a:fillRect/>
            </a:stretch>
          </p:blipFill>
          <p:spPr bwMode="auto">
            <a:xfrm>
              <a:off x="4073306" y="3575250"/>
              <a:ext cx="188931" cy="197570"/>
            </a:xfrm>
            <a:prstGeom prst="rect">
              <a:avLst/>
            </a:prstGeom>
            <a:noFill/>
            <a:ln w="9525">
              <a:noFill/>
              <a:miter lim="800000"/>
              <a:headEnd/>
              <a:tailEnd/>
            </a:ln>
          </p:spPr>
        </p:pic>
        <p:grpSp>
          <p:nvGrpSpPr>
            <p:cNvPr id="28" name="Group 261"/>
            <p:cNvGrpSpPr>
              <a:grpSpLocks noChangeAspect="1"/>
            </p:cNvGrpSpPr>
            <p:nvPr/>
          </p:nvGrpSpPr>
          <p:grpSpPr bwMode="auto">
            <a:xfrm>
              <a:off x="3581261" y="3716825"/>
              <a:ext cx="398602" cy="288925"/>
              <a:chOff x="2404" y="2091"/>
              <a:chExt cx="872" cy="632"/>
            </a:xfrm>
          </p:grpSpPr>
          <p:sp>
            <p:nvSpPr>
              <p:cNvPr id="437" name="AutoShape 262"/>
              <p:cNvSpPr>
                <a:spLocks noChangeAspect="1" noChangeArrowheads="1" noTextEdit="1"/>
              </p:cNvSpPr>
              <p:nvPr/>
            </p:nvSpPr>
            <p:spPr bwMode="auto">
              <a:xfrm>
                <a:off x="2404" y="2091"/>
                <a:ext cx="872" cy="632"/>
              </a:xfrm>
              <a:prstGeom prst="rect">
                <a:avLst/>
              </a:prstGeom>
              <a:noFill/>
              <a:ln w="9525">
                <a:noFill/>
                <a:miter lim="800000"/>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8" name="Freeform 263"/>
              <p:cNvSpPr/>
              <p:nvPr/>
            </p:nvSpPr>
            <p:spPr bwMode="auto">
              <a:xfrm>
                <a:off x="3041" y="2103"/>
                <a:ext cx="44" cy="39"/>
              </a:xfrm>
              <a:custGeom>
                <a:avLst/>
                <a:gdLst>
                  <a:gd name="T0" fmla="*/ 0 w 832"/>
                  <a:gd name="T1" fmla="*/ 0 h 750"/>
                  <a:gd name="T2" fmla="*/ 832 w 832"/>
                  <a:gd name="T3" fmla="*/ 750 h 750"/>
                  <a:gd name="T4" fmla="*/ 94 w 832"/>
                  <a:gd name="T5" fmla="*/ 735 h 750"/>
                  <a:gd name="T6" fmla="*/ 0 w 832"/>
                  <a:gd name="T7" fmla="*/ 0 h 750"/>
                  <a:gd name="T8" fmla="*/ 0 60000 65536"/>
                  <a:gd name="T9" fmla="*/ 0 60000 65536"/>
                  <a:gd name="T10" fmla="*/ 0 60000 65536"/>
                  <a:gd name="T11" fmla="*/ 0 60000 65536"/>
                  <a:gd name="T12" fmla="*/ 0 w 832"/>
                  <a:gd name="T13" fmla="*/ 0 h 750"/>
                  <a:gd name="T14" fmla="*/ 832 w 832"/>
                  <a:gd name="T15" fmla="*/ 750 h 750"/>
                </a:gdLst>
                <a:ahLst/>
                <a:cxnLst>
                  <a:cxn ang="T8">
                    <a:pos x="T0" y="T1"/>
                  </a:cxn>
                  <a:cxn ang="T9">
                    <a:pos x="T2" y="T3"/>
                  </a:cxn>
                  <a:cxn ang="T10">
                    <a:pos x="T4" y="T5"/>
                  </a:cxn>
                  <a:cxn ang="T11">
                    <a:pos x="T6" y="T7"/>
                  </a:cxn>
                </a:cxnLst>
                <a:rect l="T12" t="T13" r="T14" b="T15"/>
                <a:pathLst>
                  <a:path w="832" h="750">
                    <a:moveTo>
                      <a:pt x="0" y="0"/>
                    </a:moveTo>
                    <a:lnTo>
                      <a:pt x="832" y="750"/>
                    </a:lnTo>
                    <a:lnTo>
                      <a:pt x="94" y="735"/>
                    </a:lnTo>
                    <a:lnTo>
                      <a:pt x="0" y="0"/>
                    </a:lnTo>
                    <a:close/>
                  </a:path>
                </a:pathLst>
              </a:custGeom>
              <a:solidFill>
                <a:srgbClr val="3F4E5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39" name="Freeform 264"/>
              <p:cNvSpPr/>
              <p:nvPr/>
            </p:nvSpPr>
            <p:spPr bwMode="auto">
              <a:xfrm>
                <a:off x="3059" y="2370"/>
                <a:ext cx="217" cy="165"/>
              </a:xfrm>
              <a:custGeom>
                <a:avLst/>
                <a:gdLst>
                  <a:gd name="T0" fmla="*/ 0 w 4121"/>
                  <a:gd name="T1" fmla="*/ 3126 h 3126"/>
                  <a:gd name="T2" fmla="*/ 4121 w 4121"/>
                  <a:gd name="T3" fmla="*/ 93 h 3126"/>
                  <a:gd name="T4" fmla="*/ 2892 w 4121"/>
                  <a:gd name="T5" fmla="*/ 0 h 3126"/>
                  <a:gd name="T6" fmla="*/ 0 w 4121"/>
                  <a:gd name="T7" fmla="*/ 3126 h 3126"/>
                  <a:gd name="T8" fmla="*/ 0 60000 65536"/>
                  <a:gd name="T9" fmla="*/ 0 60000 65536"/>
                  <a:gd name="T10" fmla="*/ 0 60000 65536"/>
                  <a:gd name="T11" fmla="*/ 0 60000 65536"/>
                  <a:gd name="T12" fmla="*/ 0 w 4121"/>
                  <a:gd name="T13" fmla="*/ 0 h 3126"/>
                  <a:gd name="T14" fmla="*/ 4121 w 4121"/>
                  <a:gd name="T15" fmla="*/ 3126 h 3126"/>
                </a:gdLst>
                <a:ahLst/>
                <a:cxnLst>
                  <a:cxn ang="T8">
                    <a:pos x="T0" y="T1"/>
                  </a:cxn>
                  <a:cxn ang="T9">
                    <a:pos x="T2" y="T3"/>
                  </a:cxn>
                  <a:cxn ang="T10">
                    <a:pos x="T4" y="T5"/>
                  </a:cxn>
                  <a:cxn ang="T11">
                    <a:pos x="T6" y="T7"/>
                  </a:cxn>
                </a:cxnLst>
                <a:rect l="T12" t="T13" r="T14" b="T15"/>
                <a:pathLst>
                  <a:path w="4121" h="3126">
                    <a:moveTo>
                      <a:pt x="0" y="3126"/>
                    </a:moveTo>
                    <a:lnTo>
                      <a:pt x="4121" y="93"/>
                    </a:lnTo>
                    <a:lnTo>
                      <a:pt x="2892" y="0"/>
                    </a:lnTo>
                    <a:lnTo>
                      <a:pt x="0" y="3126"/>
                    </a:lnTo>
                    <a:close/>
                  </a:path>
                </a:pathLst>
              </a:custGeom>
              <a:solidFill>
                <a:srgbClr val="4C5961"/>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0" name="Freeform 265"/>
              <p:cNvSpPr/>
              <p:nvPr/>
            </p:nvSpPr>
            <p:spPr bwMode="auto">
              <a:xfrm>
                <a:off x="2462" y="2311"/>
                <a:ext cx="752" cy="412"/>
              </a:xfrm>
              <a:custGeom>
                <a:avLst/>
                <a:gdLst>
                  <a:gd name="T0" fmla="*/ 14289 w 14289"/>
                  <a:gd name="T1" fmla="*/ 451 h 7833"/>
                  <a:gd name="T2" fmla="*/ 14289 w 14289"/>
                  <a:gd name="T3" fmla="*/ 1228 h 7833"/>
                  <a:gd name="T4" fmla="*/ 8011 w 14289"/>
                  <a:gd name="T5" fmla="*/ 7833 h 7833"/>
                  <a:gd name="T6" fmla="*/ 0 w 14289"/>
                  <a:gd name="T7" fmla="*/ 4755 h 7833"/>
                  <a:gd name="T8" fmla="*/ 0 w 14289"/>
                  <a:gd name="T9" fmla="*/ 4244 h 7833"/>
                  <a:gd name="T10" fmla="*/ 2671 w 14289"/>
                  <a:gd name="T11" fmla="*/ 1550 h 7833"/>
                  <a:gd name="T12" fmla="*/ 5010 w 14289"/>
                  <a:gd name="T13" fmla="*/ 0 h 7833"/>
                  <a:gd name="T14" fmla="*/ 9717 w 14289"/>
                  <a:gd name="T15" fmla="*/ 421 h 7833"/>
                  <a:gd name="T16" fmla="*/ 14289 w 14289"/>
                  <a:gd name="T17" fmla="*/ 451 h 78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289"/>
                  <a:gd name="T28" fmla="*/ 0 h 7833"/>
                  <a:gd name="T29" fmla="*/ 14289 w 14289"/>
                  <a:gd name="T30" fmla="*/ 7833 h 78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289" h="7833">
                    <a:moveTo>
                      <a:pt x="14289" y="451"/>
                    </a:moveTo>
                    <a:lnTo>
                      <a:pt x="14289" y="1228"/>
                    </a:lnTo>
                    <a:lnTo>
                      <a:pt x="8011" y="7833"/>
                    </a:lnTo>
                    <a:lnTo>
                      <a:pt x="0" y="4755"/>
                    </a:lnTo>
                    <a:lnTo>
                      <a:pt x="0" y="4244"/>
                    </a:lnTo>
                    <a:lnTo>
                      <a:pt x="2671" y="1550"/>
                    </a:lnTo>
                    <a:lnTo>
                      <a:pt x="5010" y="0"/>
                    </a:lnTo>
                    <a:lnTo>
                      <a:pt x="9717" y="421"/>
                    </a:lnTo>
                    <a:lnTo>
                      <a:pt x="14289" y="451"/>
                    </a:lnTo>
                    <a:close/>
                  </a:path>
                </a:pathLst>
              </a:custGeom>
              <a:solidFill>
                <a:srgbClr val="66737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1" name="Freeform 266"/>
              <p:cNvSpPr/>
              <p:nvPr/>
            </p:nvSpPr>
            <p:spPr bwMode="auto">
              <a:xfrm>
                <a:off x="2884" y="2335"/>
                <a:ext cx="330" cy="388"/>
              </a:xfrm>
              <a:custGeom>
                <a:avLst/>
                <a:gdLst>
                  <a:gd name="T0" fmla="*/ 6286 w 6286"/>
                  <a:gd name="T1" fmla="*/ 0 h 7380"/>
                  <a:gd name="T2" fmla="*/ 6235 w 6286"/>
                  <a:gd name="T3" fmla="*/ 923 h 7380"/>
                  <a:gd name="T4" fmla="*/ 0 w 6286"/>
                  <a:gd name="T5" fmla="*/ 7380 h 7380"/>
                  <a:gd name="T6" fmla="*/ 1 w 6286"/>
                  <a:gd name="T7" fmla="*/ 6817 h 7380"/>
                  <a:gd name="T8" fmla="*/ 3135 w 6286"/>
                  <a:gd name="T9" fmla="*/ 2965 h 7380"/>
                  <a:gd name="T10" fmla="*/ 6286 w 6286"/>
                  <a:gd name="T11" fmla="*/ 0 h 7380"/>
                  <a:gd name="T12" fmla="*/ 0 60000 65536"/>
                  <a:gd name="T13" fmla="*/ 0 60000 65536"/>
                  <a:gd name="T14" fmla="*/ 0 60000 65536"/>
                  <a:gd name="T15" fmla="*/ 0 60000 65536"/>
                  <a:gd name="T16" fmla="*/ 0 60000 65536"/>
                  <a:gd name="T17" fmla="*/ 0 60000 65536"/>
                  <a:gd name="T18" fmla="*/ 0 w 6286"/>
                  <a:gd name="T19" fmla="*/ 0 h 7380"/>
                  <a:gd name="T20" fmla="*/ 6286 w 6286"/>
                  <a:gd name="T21" fmla="*/ 7380 h 7380"/>
                </a:gdLst>
                <a:ahLst/>
                <a:cxnLst>
                  <a:cxn ang="T12">
                    <a:pos x="T0" y="T1"/>
                  </a:cxn>
                  <a:cxn ang="T13">
                    <a:pos x="T2" y="T3"/>
                  </a:cxn>
                  <a:cxn ang="T14">
                    <a:pos x="T4" y="T5"/>
                  </a:cxn>
                  <a:cxn ang="T15">
                    <a:pos x="T6" y="T7"/>
                  </a:cxn>
                  <a:cxn ang="T16">
                    <a:pos x="T8" y="T9"/>
                  </a:cxn>
                  <a:cxn ang="T17">
                    <a:pos x="T10" y="T11"/>
                  </a:cxn>
                </a:cxnLst>
                <a:rect l="T18" t="T19" r="T20" b="T21"/>
                <a:pathLst>
                  <a:path w="6286" h="7380">
                    <a:moveTo>
                      <a:pt x="6286" y="0"/>
                    </a:moveTo>
                    <a:lnTo>
                      <a:pt x="6235" y="923"/>
                    </a:lnTo>
                    <a:lnTo>
                      <a:pt x="0" y="7380"/>
                    </a:lnTo>
                    <a:lnTo>
                      <a:pt x="1" y="6817"/>
                    </a:lnTo>
                    <a:lnTo>
                      <a:pt x="3135" y="2965"/>
                    </a:lnTo>
                    <a:lnTo>
                      <a:pt x="6286" y="0"/>
                    </a:lnTo>
                    <a:close/>
                  </a:path>
                </a:pathLst>
              </a:custGeom>
              <a:solidFill>
                <a:srgbClr val="67747F"/>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2" name="Freeform 267"/>
              <p:cNvSpPr/>
              <p:nvPr/>
            </p:nvSpPr>
            <p:spPr bwMode="auto">
              <a:xfrm>
                <a:off x="2462" y="2534"/>
                <a:ext cx="422" cy="189"/>
              </a:xfrm>
              <a:custGeom>
                <a:avLst/>
                <a:gdLst>
                  <a:gd name="T0" fmla="*/ 8019 w 8019"/>
                  <a:gd name="T1" fmla="*/ 2762 h 3588"/>
                  <a:gd name="T2" fmla="*/ 8017 w 8019"/>
                  <a:gd name="T3" fmla="*/ 3588 h 3588"/>
                  <a:gd name="T4" fmla="*/ 0 w 8019"/>
                  <a:gd name="T5" fmla="*/ 508 h 3588"/>
                  <a:gd name="T6" fmla="*/ 16 w 8019"/>
                  <a:gd name="T7" fmla="*/ 0 h 3588"/>
                  <a:gd name="T8" fmla="*/ 8019 w 8019"/>
                  <a:gd name="T9" fmla="*/ 2762 h 3588"/>
                  <a:gd name="T10" fmla="*/ 0 60000 65536"/>
                  <a:gd name="T11" fmla="*/ 0 60000 65536"/>
                  <a:gd name="T12" fmla="*/ 0 60000 65536"/>
                  <a:gd name="T13" fmla="*/ 0 60000 65536"/>
                  <a:gd name="T14" fmla="*/ 0 60000 65536"/>
                  <a:gd name="T15" fmla="*/ 0 w 8019"/>
                  <a:gd name="T16" fmla="*/ 0 h 3588"/>
                  <a:gd name="T17" fmla="*/ 8019 w 8019"/>
                  <a:gd name="T18" fmla="*/ 3588 h 3588"/>
                </a:gdLst>
                <a:ahLst/>
                <a:cxnLst>
                  <a:cxn ang="T10">
                    <a:pos x="T0" y="T1"/>
                  </a:cxn>
                  <a:cxn ang="T11">
                    <a:pos x="T2" y="T3"/>
                  </a:cxn>
                  <a:cxn ang="T12">
                    <a:pos x="T4" y="T5"/>
                  </a:cxn>
                  <a:cxn ang="T13">
                    <a:pos x="T6" y="T7"/>
                  </a:cxn>
                  <a:cxn ang="T14">
                    <a:pos x="T8" y="T9"/>
                  </a:cxn>
                </a:cxnLst>
                <a:rect l="T15" t="T16" r="T17" b="T18"/>
                <a:pathLst>
                  <a:path w="8019" h="3588">
                    <a:moveTo>
                      <a:pt x="8019" y="2762"/>
                    </a:moveTo>
                    <a:lnTo>
                      <a:pt x="8017" y="3588"/>
                    </a:lnTo>
                    <a:lnTo>
                      <a:pt x="0" y="508"/>
                    </a:lnTo>
                    <a:lnTo>
                      <a:pt x="16" y="0"/>
                    </a:lnTo>
                    <a:lnTo>
                      <a:pt x="8019" y="2762"/>
                    </a:lnTo>
                    <a:close/>
                  </a:path>
                </a:pathLst>
              </a:custGeom>
              <a:solidFill>
                <a:srgbClr val="9EA2A6"/>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3" name="Freeform 268"/>
              <p:cNvSpPr/>
              <p:nvPr/>
            </p:nvSpPr>
            <p:spPr bwMode="auto">
              <a:xfrm>
                <a:off x="2550" y="2287"/>
                <a:ext cx="673" cy="389"/>
              </a:xfrm>
              <a:custGeom>
                <a:avLst/>
                <a:gdLst>
                  <a:gd name="T0" fmla="*/ 12794 w 12794"/>
                  <a:gd name="T1" fmla="*/ 404 h 7394"/>
                  <a:gd name="T2" fmla="*/ 9361 w 12794"/>
                  <a:gd name="T3" fmla="*/ 3636 h 7394"/>
                  <a:gd name="T4" fmla="*/ 6337 w 12794"/>
                  <a:gd name="T5" fmla="*/ 7394 h 7394"/>
                  <a:gd name="T6" fmla="*/ 0 w 12794"/>
                  <a:gd name="T7" fmla="*/ 5073 h 7394"/>
                  <a:gd name="T8" fmla="*/ 2605 w 12794"/>
                  <a:gd name="T9" fmla="*/ 2313 h 7394"/>
                  <a:gd name="T10" fmla="*/ 5549 w 12794"/>
                  <a:gd name="T11" fmla="*/ 210 h 7394"/>
                  <a:gd name="T12" fmla="*/ 5854 w 12794"/>
                  <a:gd name="T13" fmla="*/ 0 h 7394"/>
                  <a:gd name="T14" fmla="*/ 5931 w 12794"/>
                  <a:gd name="T15" fmla="*/ 5 h 7394"/>
                  <a:gd name="T16" fmla="*/ 6152 w 12794"/>
                  <a:gd name="T17" fmla="*/ 19 h 7394"/>
                  <a:gd name="T18" fmla="*/ 6495 w 12794"/>
                  <a:gd name="T19" fmla="*/ 41 h 7394"/>
                  <a:gd name="T20" fmla="*/ 6940 w 12794"/>
                  <a:gd name="T21" fmla="*/ 67 h 7394"/>
                  <a:gd name="T22" fmla="*/ 7466 w 12794"/>
                  <a:gd name="T23" fmla="*/ 99 h 7394"/>
                  <a:gd name="T24" fmla="*/ 8053 w 12794"/>
                  <a:gd name="T25" fmla="*/ 136 h 7394"/>
                  <a:gd name="T26" fmla="*/ 8681 w 12794"/>
                  <a:gd name="T27" fmla="*/ 173 h 7394"/>
                  <a:gd name="T28" fmla="*/ 9329 w 12794"/>
                  <a:gd name="T29" fmla="*/ 212 h 7394"/>
                  <a:gd name="T30" fmla="*/ 9976 w 12794"/>
                  <a:gd name="T31" fmla="*/ 250 h 7394"/>
                  <a:gd name="T32" fmla="*/ 10603 w 12794"/>
                  <a:gd name="T33" fmla="*/ 287 h 7394"/>
                  <a:gd name="T34" fmla="*/ 11190 w 12794"/>
                  <a:gd name="T35" fmla="*/ 321 h 7394"/>
                  <a:gd name="T36" fmla="*/ 11715 w 12794"/>
                  <a:gd name="T37" fmla="*/ 351 h 7394"/>
                  <a:gd name="T38" fmla="*/ 12158 w 12794"/>
                  <a:gd name="T39" fmla="*/ 376 h 7394"/>
                  <a:gd name="T40" fmla="*/ 12499 w 12794"/>
                  <a:gd name="T41" fmla="*/ 394 h 7394"/>
                  <a:gd name="T42" fmla="*/ 12625 w 12794"/>
                  <a:gd name="T43" fmla="*/ 400 h 7394"/>
                  <a:gd name="T44" fmla="*/ 12718 w 12794"/>
                  <a:gd name="T45" fmla="*/ 404 h 7394"/>
                  <a:gd name="T46" fmla="*/ 12775 w 12794"/>
                  <a:gd name="T47" fmla="*/ 405 h 7394"/>
                  <a:gd name="T48" fmla="*/ 12794 w 12794"/>
                  <a:gd name="T49" fmla="*/ 404 h 739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794"/>
                  <a:gd name="T76" fmla="*/ 0 h 7394"/>
                  <a:gd name="T77" fmla="*/ 12794 w 12794"/>
                  <a:gd name="T78" fmla="*/ 7394 h 739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794" h="7394">
                    <a:moveTo>
                      <a:pt x="12794" y="404"/>
                    </a:moveTo>
                    <a:lnTo>
                      <a:pt x="9361" y="3636"/>
                    </a:lnTo>
                    <a:lnTo>
                      <a:pt x="6337" y="7394"/>
                    </a:lnTo>
                    <a:lnTo>
                      <a:pt x="0" y="5073"/>
                    </a:lnTo>
                    <a:lnTo>
                      <a:pt x="2605" y="2313"/>
                    </a:lnTo>
                    <a:lnTo>
                      <a:pt x="5549" y="210"/>
                    </a:lnTo>
                    <a:lnTo>
                      <a:pt x="5854" y="0"/>
                    </a:lnTo>
                    <a:lnTo>
                      <a:pt x="5931" y="5"/>
                    </a:lnTo>
                    <a:lnTo>
                      <a:pt x="6152" y="19"/>
                    </a:lnTo>
                    <a:lnTo>
                      <a:pt x="6495" y="41"/>
                    </a:lnTo>
                    <a:lnTo>
                      <a:pt x="6940" y="67"/>
                    </a:lnTo>
                    <a:lnTo>
                      <a:pt x="7466" y="99"/>
                    </a:lnTo>
                    <a:lnTo>
                      <a:pt x="8053" y="136"/>
                    </a:lnTo>
                    <a:lnTo>
                      <a:pt x="8681" y="173"/>
                    </a:lnTo>
                    <a:lnTo>
                      <a:pt x="9329" y="212"/>
                    </a:lnTo>
                    <a:lnTo>
                      <a:pt x="9976" y="250"/>
                    </a:lnTo>
                    <a:lnTo>
                      <a:pt x="10603" y="287"/>
                    </a:lnTo>
                    <a:lnTo>
                      <a:pt x="11190" y="321"/>
                    </a:lnTo>
                    <a:lnTo>
                      <a:pt x="11715" y="351"/>
                    </a:lnTo>
                    <a:lnTo>
                      <a:pt x="12158" y="376"/>
                    </a:lnTo>
                    <a:lnTo>
                      <a:pt x="12499" y="394"/>
                    </a:lnTo>
                    <a:lnTo>
                      <a:pt x="12625" y="400"/>
                    </a:lnTo>
                    <a:lnTo>
                      <a:pt x="12718" y="404"/>
                    </a:lnTo>
                    <a:lnTo>
                      <a:pt x="12775" y="405"/>
                    </a:lnTo>
                    <a:lnTo>
                      <a:pt x="12794" y="404"/>
                    </a:lnTo>
                    <a:close/>
                  </a:path>
                </a:pathLst>
              </a:custGeom>
              <a:solidFill>
                <a:srgbClr val="66737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4" name="Freeform 269"/>
              <p:cNvSpPr/>
              <p:nvPr/>
            </p:nvSpPr>
            <p:spPr bwMode="auto">
              <a:xfrm>
                <a:off x="2783" y="2280"/>
                <a:ext cx="440" cy="93"/>
              </a:xfrm>
              <a:custGeom>
                <a:avLst/>
                <a:gdLst>
                  <a:gd name="T0" fmla="*/ 7038 w 8371"/>
                  <a:gd name="T1" fmla="*/ 1766 h 1766"/>
                  <a:gd name="T2" fmla="*/ 0 w 8371"/>
                  <a:gd name="T3" fmla="*/ 1136 h 1766"/>
                  <a:gd name="T4" fmla="*/ 1534 w 8371"/>
                  <a:gd name="T5" fmla="*/ 0 h 1766"/>
                  <a:gd name="T6" fmla="*/ 8371 w 8371"/>
                  <a:gd name="T7" fmla="*/ 524 h 1766"/>
                  <a:gd name="T8" fmla="*/ 7038 w 8371"/>
                  <a:gd name="T9" fmla="*/ 1766 h 1766"/>
                  <a:gd name="T10" fmla="*/ 0 60000 65536"/>
                  <a:gd name="T11" fmla="*/ 0 60000 65536"/>
                  <a:gd name="T12" fmla="*/ 0 60000 65536"/>
                  <a:gd name="T13" fmla="*/ 0 60000 65536"/>
                  <a:gd name="T14" fmla="*/ 0 60000 65536"/>
                  <a:gd name="T15" fmla="*/ 0 w 8371"/>
                  <a:gd name="T16" fmla="*/ 0 h 1766"/>
                  <a:gd name="T17" fmla="*/ 8371 w 8371"/>
                  <a:gd name="T18" fmla="*/ 1766 h 1766"/>
                </a:gdLst>
                <a:ahLst/>
                <a:cxnLst>
                  <a:cxn ang="T10">
                    <a:pos x="T0" y="T1"/>
                  </a:cxn>
                  <a:cxn ang="T11">
                    <a:pos x="T2" y="T3"/>
                  </a:cxn>
                  <a:cxn ang="T12">
                    <a:pos x="T4" y="T5"/>
                  </a:cxn>
                  <a:cxn ang="T13">
                    <a:pos x="T6" y="T7"/>
                  </a:cxn>
                  <a:cxn ang="T14">
                    <a:pos x="T8" y="T9"/>
                  </a:cxn>
                </a:cxnLst>
                <a:rect l="T15" t="T16" r="T17" b="T18"/>
                <a:pathLst>
                  <a:path w="8371" h="1766">
                    <a:moveTo>
                      <a:pt x="7038" y="1766"/>
                    </a:moveTo>
                    <a:lnTo>
                      <a:pt x="0" y="1136"/>
                    </a:lnTo>
                    <a:lnTo>
                      <a:pt x="1534" y="0"/>
                    </a:lnTo>
                    <a:lnTo>
                      <a:pt x="8371" y="524"/>
                    </a:lnTo>
                    <a:lnTo>
                      <a:pt x="7038" y="1766"/>
                    </a:lnTo>
                    <a:close/>
                  </a:path>
                </a:pathLst>
              </a:custGeom>
              <a:solidFill>
                <a:srgbClr val="9EA2A6"/>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5" name="Freeform 270"/>
              <p:cNvSpPr/>
              <p:nvPr/>
            </p:nvSpPr>
            <p:spPr bwMode="auto">
              <a:xfrm>
                <a:off x="2842" y="2132"/>
                <a:ext cx="357" cy="194"/>
              </a:xfrm>
              <a:custGeom>
                <a:avLst/>
                <a:gdLst>
                  <a:gd name="T0" fmla="*/ 0 w 6794"/>
                  <a:gd name="T1" fmla="*/ 3144 h 3690"/>
                  <a:gd name="T2" fmla="*/ 1271 w 6794"/>
                  <a:gd name="T3" fmla="*/ 0 h 3690"/>
                  <a:gd name="T4" fmla="*/ 6794 w 6794"/>
                  <a:gd name="T5" fmla="*/ 318 h 3690"/>
                  <a:gd name="T6" fmla="*/ 5387 w 6794"/>
                  <a:gd name="T7" fmla="*/ 3690 h 3690"/>
                  <a:gd name="T8" fmla="*/ 0 w 6794"/>
                  <a:gd name="T9" fmla="*/ 3144 h 3690"/>
                  <a:gd name="T10" fmla="*/ 0 60000 65536"/>
                  <a:gd name="T11" fmla="*/ 0 60000 65536"/>
                  <a:gd name="T12" fmla="*/ 0 60000 65536"/>
                  <a:gd name="T13" fmla="*/ 0 60000 65536"/>
                  <a:gd name="T14" fmla="*/ 0 60000 65536"/>
                  <a:gd name="T15" fmla="*/ 0 w 6794"/>
                  <a:gd name="T16" fmla="*/ 0 h 3690"/>
                  <a:gd name="T17" fmla="*/ 6794 w 6794"/>
                  <a:gd name="T18" fmla="*/ 3690 h 3690"/>
                </a:gdLst>
                <a:ahLst/>
                <a:cxnLst>
                  <a:cxn ang="T10">
                    <a:pos x="T0" y="T1"/>
                  </a:cxn>
                  <a:cxn ang="T11">
                    <a:pos x="T2" y="T3"/>
                  </a:cxn>
                  <a:cxn ang="T12">
                    <a:pos x="T4" y="T5"/>
                  </a:cxn>
                  <a:cxn ang="T13">
                    <a:pos x="T6" y="T7"/>
                  </a:cxn>
                  <a:cxn ang="T14">
                    <a:pos x="T8" y="T9"/>
                  </a:cxn>
                </a:cxnLst>
                <a:rect l="T15" t="T16" r="T17" b="T18"/>
                <a:pathLst>
                  <a:path w="6794" h="3690">
                    <a:moveTo>
                      <a:pt x="0" y="3144"/>
                    </a:moveTo>
                    <a:lnTo>
                      <a:pt x="1271" y="0"/>
                    </a:lnTo>
                    <a:lnTo>
                      <a:pt x="6794" y="318"/>
                    </a:lnTo>
                    <a:lnTo>
                      <a:pt x="5387" y="3690"/>
                    </a:lnTo>
                    <a:lnTo>
                      <a:pt x="0" y="3144"/>
                    </a:lnTo>
                    <a:close/>
                  </a:path>
                </a:pathLst>
              </a:custGeom>
              <a:solidFill>
                <a:srgbClr val="66737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6" name="Freeform 271"/>
              <p:cNvSpPr/>
              <p:nvPr/>
            </p:nvSpPr>
            <p:spPr bwMode="auto">
              <a:xfrm>
                <a:off x="2884" y="2308"/>
                <a:ext cx="339" cy="385"/>
              </a:xfrm>
              <a:custGeom>
                <a:avLst/>
                <a:gdLst>
                  <a:gd name="T0" fmla="*/ 6456 w 6458"/>
                  <a:gd name="T1" fmla="*/ 0 h 7322"/>
                  <a:gd name="T2" fmla="*/ 6458 w 6458"/>
                  <a:gd name="T3" fmla="*/ 339 h 7322"/>
                  <a:gd name="T4" fmla="*/ 3153 w 6458"/>
                  <a:gd name="T5" fmla="*/ 3440 h 7322"/>
                  <a:gd name="T6" fmla="*/ 0 w 6458"/>
                  <a:gd name="T7" fmla="*/ 7322 h 7322"/>
                  <a:gd name="T8" fmla="*/ 0 w 6458"/>
                  <a:gd name="T9" fmla="*/ 6944 h 7322"/>
                  <a:gd name="T10" fmla="*/ 3048 w 6458"/>
                  <a:gd name="T11" fmla="*/ 3168 h 7322"/>
                  <a:gd name="T12" fmla="*/ 6456 w 6458"/>
                  <a:gd name="T13" fmla="*/ 0 h 7322"/>
                  <a:gd name="T14" fmla="*/ 0 60000 65536"/>
                  <a:gd name="T15" fmla="*/ 0 60000 65536"/>
                  <a:gd name="T16" fmla="*/ 0 60000 65536"/>
                  <a:gd name="T17" fmla="*/ 0 60000 65536"/>
                  <a:gd name="T18" fmla="*/ 0 60000 65536"/>
                  <a:gd name="T19" fmla="*/ 0 60000 65536"/>
                  <a:gd name="T20" fmla="*/ 0 60000 65536"/>
                  <a:gd name="T21" fmla="*/ 0 w 6458"/>
                  <a:gd name="T22" fmla="*/ 0 h 7322"/>
                  <a:gd name="T23" fmla="*/ 6458 w 6458"/>
                  <a:gd name="T24" fmla="*/ 7322 h 73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58" h="7322">
                    <a:moveTo>
                      <a:pt x="6456" y="0"/>
                    </a:moveTo>
                    <a:lnTo>
                      <a:pt x="6458" y="339"/>
                    </a:lnTo>
                    <a:lnTo>
                      <a:pt x="3153" y="3440"/>
                    </a:lnTo>
                    <a:lnTo>
                      <a:pt x="0" y="7322"/>
                    </a:lnTo>
                    <a:lnTo>
                      <a:pt x="0" y="6944"/>
                    </a:lnTo>
                    <a:lnTo>
                      <a:pt x="3048" y="3168"/>
                    </a:lnTo>
                    <a:lnTo>
                      <a:pt x="6456" y="0"/>
                    </a:lnTo>
                    <a:close/>
                  </a:path>
                </a:pathLst>
              </a:custGeom>
              <a:solidFill>
                <a:srgbClr val="3F4E5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7" name="Freeform 272"/>
              <p:cNvSpPr/>
              <p:nvPr/>
            </p:nvSpPr>
            <p:spPr bwMode="auto">
              <a:xfrm>
                <a:off x="2464" y="2522"/>
                <a:ext cx="420" cy="171"/>
              </a:xfrm>
              <a:custGeom>
                <a:avLst/>
                <a:gdLst>
                  <a:gd name="T0" fmla="*/ 56 w 7980"/>
                  <a:gd name="T1" fmla="*/ 0 h 3264"/>
                  <a:gd name="T2" fmla="*/ 0 w 7980"/>
                  <a:gd name="T3" fmla="*/ 220 h 3264"/>
                  <a:gd name="T4" fmla="*/ 7978 w 7980"/>
                  <a:gd name="T5" fmla="*/ 3264 h 3264"/>
                  <a:gd name="T6" fmla="*/ 7980 w 7980"/>
                  <a:gd name="T7" fmla="*/ 2890 h 3264"/>
                  <a:gd name="T8" fmla="*/ 7891 w 7980"/>
                  <a:gd name="T9" fmla="*/ 2857 h 3264"/>
                  <a:gd name="T10" fmla="*/ 7640 w 7980"/>
                  <a:gd name="T11" fmla="*/ 2765 h 3264"/>
                  <a:gd name="T12" fmla="*/ 7249 w 7980"/>
                  <a:gd name="T13" fmla="*/ 2622 h 3264"/>
                  <a:gd name="T14" fmla="*/ 6743 w 7980"/>
                  <a:gd name="T15" fmla="*/ 2436 h 3264"/>
                  <a:gd name="T16" fmla="*/ 6143 w 7980"/>
                  <a:gd name="T17" fmla="*/ 2216 h 3264"/>
                  <a:gd name="T18" fmla="*/ 5474 w 7980"/>
                  <a:gd name="T19" fmla="*/ 1971 h 3264"/>
                  <a:gd name="T20" fmla="*/ 4759 w 7980"/>
                  <a:gd name="T21" fmla="*/ 1709 h 3264"/>
                  <a:gd name="T22" fmla="*/ 4020 w 7980"/>
                  <a:gd name="T23" fmla="*/ 1438 h 3264"/>
                  <a:gd name="T24" fmla="*/ 3281 w 7980"/>
                  <a:gd name="T25" fmla="*/ 1167 h 3264"/>
                  <a:gd name="T26" fmla="*/ 2566 w 7980"/>
                  <a:gd name="T27" fmla="*/ 906 h 3264"/>
                  <a:gd name="T28" fmla="*/ 1896 w 7980"/>
                  <a:gd name="T29" fmla="*/ 661 h 3264"/>
                  <a:gd name="T30" fmla="*/ 1296 w 7980"/>
                  <a:gd name="T31" fmla="*/ 443 h 3264"/>
                  <a:gd name="T32" fmla="*/ 789 w 7980"/>
                  <a:gd name="T33" fmla="*/ 260 h 3264"/>
                  <a:gd name="T34" fmla="*/ 398 w 7980"/>
                  <a:gd name="T35" fmla="*/ 119 h 3264"/>
                  <a:gd name="T36" fmla="*/ 253 w 7980"/>
                  <a:gd name="T37" fmla="*/ 67 h 3264"/>
                  <a:gd name="T38" fmla="*/ 146 w 7980"/>
                  <a:gd name="T39" fmla="*/ 29 h 3264"/>
                  <a:gd name="T40" fmla="*/ 79 w 7980"/>
                  <a:gd name="T41" fmla="*/ 7 h 3264"/>
                  <a:gd name="T42" fmla="*/ 56 w 7980"/>
                  <a:gd name="T43" fmla="*/ 0 h 326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980"/>
                  <a:gd name="T67" fmla="*/ 0 h 3264"/>
                  <a:gd name="T68" fmla="*/ 7980 w 7980"/>
                  <a:gd name="T69" fmla="*/ 3264 h 326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980" h="3264">
                    <a:moveTo>
                      <a:pt x="56" y="0"/>
                    </a:moveTo>
                    <a:lnTo>
                      <a:pt x="0" y="220"/>
                    </a:lnTo>
                    <a:lnTo>
                      <a:pt x="7978" y="3264"/>
                    </a:lnTo>
                    <a:lnTo>
                      <a:pt x="7980" y="2890"/>
                    </a:lnTo>
                    <a:lnTo>
                      <a:pt x="7891" y="2857"/>
                    </a:lnTo>
                    <a:lnTo>
                      <a:pt x="7640" y="2765"/>
                    </a:lnTo>
                    <a:lnTo>
                      <a:pt x="7249" y="2622"/>
                    </a:lnTo>
                    <a:lnTo>
                      <a:pt x="6743" y="2436"/>
                    </a:lnTo>
                    <a:lnTo>
                      <a:pt x="6143" y="2216"/>
                    </a:lnTo>
                    <a:lnTo>
                      <a:pt x="5474" y="1971"/>
                    </a:lnTo>
                    <a:lnTo>
                      <a:pt x="4759" y="1709"/>
                    </a:lnTo>
                    <a:lnTo>
                      <a:pt x="4020" y="1438"/>
                    </a:lnTo>
                    <a:lnTo>
                      <a:pt x="3281" y="1167"/>
                    </a:lnTo>
                    <a:lnTo>
                      <a:pt x="2566" y="906"/>
                    </a:lnTo>
                    <a:lnTo>
                      <a:pt x="1896" y="661"/>
                    </a:lnTo>
                    <a:lnTo>
                      <a:pt x="1296" y="443"/>
                    </a:lnTo>
                    <a:lnTo>
                      <a:pt x="789" y="260"/>
                    </a:lnTo>
                    <a:lnTo>
                      <a:pt x="398" y="119"/>
                    </a:lnTo>
                    <a:lnTo>
                      <a:pt x="253" y="67"/>
                    </a:lnTo>
                    <a:lnTo>
                      <a:pt x="146" y="29"/>
                    </a:lnTo>
                    <a:lnTo>
                      <a:pt x="79" y="7"/>
                    </a:lnTo>
                    <a:lnTo>
                      <a:pt x="56" y="0"/>
                    </a:lnTo>
                    <a:close/>
                  </a:path>
                </a:pathLst>
              </a:custGeom>
              <a:solidFill>
                <a:srgbClr val="B1B3B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8" name="Freeform 273"/>
              <p:cNvSpPr/>
              <p:nvPr/>
            </p:nvSpPr>
            <p:spPr bwMode="auto">
              <a:xfrm>
                <a:off x="2864" y="2158"/>
                <a:ext cx="311" cy="157"/>
              </a:xfrm>
              <a:custGeom>
                <a:avLst/>
                <a:gdLst>
                  <a:gd name="T0" fmla="*/ 0 w 5898"/>
                  <a:gd name="T1" fmla="*/ 2534 h 2975"/>
                  <a:gd name="T2" fmla="*/ 1059 w 5898"/>
                  <a:gd name="T3" fmla="*/ 0 h 2975"/>
                  <a:gd name="T4" fmla="*/ 5898 w 5898"/>
                  <a:gd name="T5" fmla="*/ 257 h 2975"/>
                  <a:gd name="T6" fmla="*/ 4764 w 5898"/>
                  <a:gd name="T7" fmla="*/ 2975 h 2975"/>
                  <a:gd name="T8" fmla="*/ 0 w 5898"/>
                  <a:gd name="T9" fmla="*/ 2534 h 2975"/>
                  <a:gd name="T10" fmla="*/ 0 60000 65536"/>
                  <a:gd name="T11" fmla="*/ 0 60000 65536"/>
                  <a:gd name="T12" fmla="*/ 0 60000 65536"/>
                  <a:gd name="T13" fmla="*/ 0 60000 65536"/>
                  <a:gd name="T14" fmla="*/ 0 60000 65536"/>
                  <a:gd name="T15" fmla="*/ 0 w 5898"/>
                  <a:gd name="T16" fmla="*/ 0 h 2975"/>
                  <a:gd name="T17" fmla="*/ 5898 w 5898"/>
                  <a:gd name="T18" fmla="*/ 2975 h 2975"/>
                </a:gdLst>
                <a:ahLst/>
                <a:cxnLst>
                  <a:cxn ang="T10">
                    <a:pos x="T0" y="T1"/>
                  </a:cxn>
                  <a:cxn ang="T11">
                    <a:pos x="T2" y="T3"/>
                  </a:cxn>
                  <a:cxn ang="T12">
                    <a:pos x="T4" y="T5"/>
                  </a:cxn>
                  <a:cxn ang="T13">
                    <a:pos x="T6" y="T7"/>
                  </a:cxn>
                  <a:cxn ang="T14">
                    <a:pos x="T8" y="T9"/>
                  </a:cxn>
                </a:cxnLst>
                <a:rect l="T15" t="T16" r="T17" b="T18"/>
                <a:pathLst>
                  <a:path w="5898" h="2975">
                    <a:moveTo>
                      <a:pt x="0" y="2534"/>
                    </a:moveTo>
                    <a:lnTo>
                      <a:pt x="1059" y="0"/>
                    </a:lnTo>
                    <a:lnTo>
                      <a:pt x="5898" y="257"/>
                    </a:lnTo>
                    <a:lnTo>
                      <a:pt x="4764" y="2975"/>
                    </a:lnTo>
                    <a:lnTo>
                      <a:pt x="0" y="2534"/>
                    </a:lnTo>
                    <a:close/>
                  </a:path>
                </a:pathLst>
              </a:custGeom>
              <a:solidFill>
                <a:srgbClr val="B9C8D2"/>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49" name="Freeform 274"/>
              <p:cNvSpPr/>
              <p:nvPr/>
            </p:nvSpPr>
            <p:spPr bwMode="auto">
              <a:xfrm>
                <a:off x="2663" y="2422"/>
                <a:ext cx="369" cy="86"/>
              </a:xfrm>
              <a:custGeom>
                <a:avLst/>
                <a:gdLst>
                  <a:gd name="T0" fmla="*/ 230 w 7013"/>
                  <a:gd name="T1" fmla="*/ 0 h 1620"/>
                  <a:gd name="T2" fmla="*/ 7013 w 7013"/>
                  <a:gd name="T3" fmla="*/ 1266 h 1620"/>
                  <a:gd name="T4" fmla="*/ 6731 w 7013"/>
                  <a:gd name="T5" fmla="*/ 1620 h 1620"/>
                  <a:gd name="T6" fmla="*/ 0 w 7013"/>
                  <a:gd name="T7" fmla="*/ 244 h 1620"/>
                  <a:gd name="T8" fmla="*/ 230 w 7013"/>
                  <a:gd name="T9" fmla="*/ 0 h 1620"/>
                  <a:gd name="T10" fmla="*/ 0 60000 65536"/>
                  <a:gd name="T11" fmla="*/ 0 60000 65536"/>
                  <a:gd name="T12" fmla="*/ 0 60000 65536"/>
                  <a:gd name="T13" fmla="*/ 0 60000 65536"/>
                  <a:gd name="T14" fmla="*/ 0 60000 65536"/>
                  <a:gd name="T15" fmla="*/ 0 w 7013"/>
                  <a:gd name="T16" fmla="*/ 0 h 1620"/>
                  <a:gd name="T17" fmla="*/ 7013 w 7013"/>
                  <a:gd name="T18" fmla="*/ 1620 h 1620"/>
                </a:gdLst>
                <a:ahLst/>
                <a:cxnLst>
                  <a:cxn ang="T10">
                    <a:pos x="T0" y="T1"/>
                  </a:cxn>
                  <a:cxn ang="T11">
                    <a:pos x="T2" y="T3"/>
                  </a:cxn>
                  <a:cxn ang="T12">
                    <a:pos x="T4" y="T5"/>
                  </a:cxn>
                  <a:cxn ang="T13">
                    <a:pos x="T6" y="T7"/>
                  </a:cxn>
                  <a:cxn ang="T14">
                    <a:pos x="T8" y="T9"/>
                  </a:cxn>
                </a:cxnLst>
                <a:rect l="T15" t="T16" r="T17" b="T18"/>
                <a:pathLst>
                  <a:path w="7013" h="1620">
                    <a:moveTo>
                      <a:pt x="230" y="0"/>
                    </a:moveTo>
                    <a:lnTo>
                      <a:pt x="7013" y="1266"/>
                    </a:lnTo>
                    <a:lnTo>
                      <a:pt x="6731" y="1620"/>
                    </a:lnTo>
                    <a:lnTo>
                      <a:pt x="0" y="244"/>
                    </a:lnTo>
                    <a:lnTo>
                      <a:pt x="230" y="0"/>
                    </a:lnTo>
                    <a:close/>
                  </a:path>
                </a:pathLst>
              </a:custGeom>
              <a:solidFill>
                <a:srgbClr val="A7AAAE"/>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0" name="Freeform 275"/>
              <p:cNvSpPr/>
              <p:nvPr/>
            </p:nvSpPr>
            <p:spPr bwMode="auto">
              <a:xfrm>
                <a:off x="2652" y="2435"/>
                <a:ext cx="365" cy="90"/>
              </a:xfrm>
              <a:custGeom>
                <a:avLst/>
                <a:gdLst>
                  <a:gd name="T0" fmla="*/ 0 w 6945"/>
                  <a:gd name="T1" fmla="*/ 218 h 1694"/>
                  <a:gd name="T2" fmla="*/ 6681 w 6945"/>
                  <a:gd name="T3" fmla="*/ 1694 h 1694"/>
                  <a:gd name="T4" fmla="*/ 6945 w 6945"/>
                  <a:gd name="T5" fmla="*/ 1370 h 1694"/>
                  <a:gd name="T6" fmla="*/ 208 w 6945"/>
                  <a:gd name="T7" fmla="*/ 0 h 1694"/>
                  <a:gd name="T8" fmla="*/ 0 w 6945"/>
                  <a:gd name="T9" fmla="*/ 218 h 1694"/>
                  <a:gd name="T10" fmla="*/ 0 60000 65536"/>
                  <a:gd name="T11" fmla="*/ 0 60000 65536"/>
                  <a:gd name="T12" fmla="*/ 0 60000 65536"/>
                  <a:gd name="T13" fmla="*/ 0 60000 65536"/>
                  <a:gd name="T14" fmla="*/ 0 60000 65536"/>
                  <a:gd name="T15" fmla="*/ 0 w 6945"/>
                  <a:gd name="T16" fmla="*/ 0 h 1694"/>
                  <a:gd name="T17" fmla="*/ 6945 w 6945"/>
                  <a:gd name="T18" fmla="*/ 1694 h 1694"/>
                </a:gdLst>
                <a:ahLst/>
                <a:cxnLst>
                  <a:cxn ang="T10">
                    <a:pos x="T0" y="T1"/>
                  </a:cxn>
                  <a:cxn ang="T11">
                    <a:pos x="T2" y="T3"/>
                  </a:cxn>
                  <a:cxn ang="T12">
                    <a:pos x="T4" y="T5"/>
                  </a:cxn>
                  <a:cxn ang="T13">
                    <a:pos x="T6" y="T7"/>
                  </a:cxn>
                  <a:cxn ang="T14">
                    <a:pos x="T8" y="T9"/>
                  </a:cxn>
                </a:cxnLst>
                <a:rect l="T15" t="T16" r="T17" b="T18"/>
                <a:pathLst>
                  <a:path w="6945" h="1694">
                    <a:moveTo>
                      <a:pt x="0" y="218"/>
                    </a:moveTo>
                    <a:lnTo>
                      <a:pt x="6681" y="1694"/>
                    </a:lnTo>
                    <a:lnTo>
                      <a:pt x="6945" y="1370"/>
                    </a:lnTo>
                    <a:lnTo>
                      <a:pt x="208" y="0"/>
                    </a:lnTo>
                    <a:lnTo>
                      <a:pt x="0" y="218"/>
                    </a:lnTo>
                    <a:close/>
                  </a:path>
                </a:pathLst>
              </a:custGeom>
              <a:solidFill>
                <a:srgbClr val="B9C8D2"/>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1" name="Freeform 276"/>
              <p:cNvSpPr/>
              <p:nvPr/>
            </p:nvSpPr>
            <p:spPr bwMode="auto">
              <a:xfrm>
                <a:off x="3117" y="2149"/>
                <a:ext cx="92" cy="192"/>
              </a:xfrm>
              <a:custGeom>
                <a:avLst/>
                <a:gdLst>
                  <a:gd name="T0" fmla="*/ 1561 w 1743"/>
                  <a:gd name="T1" fmla="*/ 0 h 3645"/>
                  <a:gd name="T2" fmla="*/ 1743 w 1743"/>
                  <a:gd name="T3" fmla="*/ 200 h 3645"/>
                  <a:gd name="T4" fmla="*/ 325 w 1743"/>
                  <a:gd name="T5" fmla="*/ 3590 h 3645"/>
                  <a:gd name="T6" fmla="*/ 0 w 1743"/>
                  <a:gd name="T7" fmla="*/ 3645 h 3645"/>
                  <a:gd name="T8" fmla="*/ 1561 w 1743"/>
                  <a:gd name="T9" fmla="*/ 0 h 3645"/>
                  <a:gd name="T10" fmla="*/ 0 60000 65536"/>
                  <a:gd name="T11" fmla="*/ 0 60000 65536"/>
                  <a:gd name="T12" fmla="*/ 0 60000 65536"/>
                  <a:gd name="T13" fmla="*/ 0 60000 65536"/>
                  <a:gd name="T14" fmla="*/ 0 60000 65536"/>
                  <a:gd name="T15" fmla="*/ 0 w 1743"/>
                  <a:gd name="T16" fmla="*/ 0 h 3645"/>
                  <a:gd name="T17" fmla="*/ 1743 w 1743"/>
                  <a:gd name="T18" fmla="*/ 3645 h 3645"/>
                </a:gdLst>
                <a:ahLst/>
                <a:cxnLst>
                  <a:cxn ang="T10">
                    <a:pos x="T0" y="T1"/>
                  </a:cxn>
                  <a:cxn ang="T11">
                    <a:pos x="T2" y="T3"/>
                  </a:cxn>
                  <a:cxn ang="T12">
                    <a:pos x="T4" y="T5"/>
                  </a:cxn>
                  <a:cxn ang="T13">
                    <a:pos x="T6" y="T7"/>
                  </a:cxn>
                  <a:cxn ang="T14">
                    <a:pos x="T8" y="T9"/>
                  </a:cxn>
                </a:cxnLst>
                <a:rect l="T15" t="T16" r="T17" b="T18"/>
                <a:pathLst>
                  <a:path w="1743" h="3645">
                    <a:moveTo>
                      <a:pt x="1561" y="0"/>
                    </a:moveTo>
                    <a:lnTo>
                      <a:pt x="1743" y="200"/>
                    </a:lnTo>
                    <a:lnTo>
                      <a:pt x="325" y="3590"/>
                    </a:lnTo>
                    <a:lnTo>
                      <a:pt x="0" y="3645"/>
                    </a:lnTo>
                    <a:lnTo>
                      <a:pt x="1561" y="0"/>
                    </a:lnTo>
                    <a:close/>
                  </a:path>
                </a:pathLst>
              </a:custGeom>
              <a:solidFill>
                <a:srgbClr val="3F4E5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2" name="Freeform 277"/>
              <p:cNvSpPr/>
              <p:nvPr/>
            </p:nvSpPr>
            <p:spPr bwMode="auto">
              <a:xfrm>
                <a:off x="2982" y="2091"/>
                <a:ext cx="66" cy="62"/>
              </a:xfrm>
              <a:custGeom>
                <a:avLst/>
                <a:gdLst>
                  <a:gd name="T0" fmla="*/ 253 w 1253"/>
                  <a:gd name="T1" fmla="*/ 0 h 1185"/>
                  <a:gd name="T2" fmla="*/ 239 w 1253"/>
                  <a:gd name="T3" fmla="*/ 8 h 1185"/>
                  <a:gd name="T4" fmla="*/ 201 w 1253"/>
                  <a:gd name="T5" fmla="*/ 37 h 1185"/>
                  <a:gd name="T6" fmla="*/ 175 w 1253"/>
                  <a:gd name="T7" fmla="*/ 60 h 1185"/>
                  <a:gd name="T8" fmla="*/ 148 w 1253"/>
                  <a:gd name="T9" fmla="*/ 89 h 1185"/>
                  <a:gd name="T10" fmla="*/ 120 w 1253"/>
                  <a:gd name="T11" fmla="*/ 126 h 1185"/>
                  <a:gd name="T12" fmla="*/ 92 w 1253"/>
                  <a:gd name="T13" fmla="*/ 169 h 1185"/>
                  <a:gd name="T14" fmla="*/ 66 w 1253"/>
                  <a:gd name="T15" fmla="*/ 221 h 1185"/>
                  <a:gd name="T16" fmla="*/ 42 w 1253"/>
                  <a:gd name="T17" fmla="*/ 280 h 1185"/>
                  <a:gd name="T18" fmla="*/ 22 w 1253"/>
                  <a:gd name="T19" fmla="*/ 349 h 1185"/>
                  <a:gd name="T20" fmla="*/ 9 w 1253"/>
                  <a:gd name="T21" fmla="*/ 427 h 1185"/>
                  <a:gd name="T22" fmla="*/ 1 w 1253"/>
                  <a:gd name="T23" fmla="*/ 514 h 1185"/>
                  <a:gd name="T24" fmla="*/ 1 w 1253"/>
                  <a:gd name="T25" fmla="*/ 612 h 1185"/>
                  <a:gd name="T26" fmla="*/ 10 w 1253"/>
                  <a:gd name="T27" fmla="*/ 722 h 1185"/>
                  <a:gd name="T28" fmla="*/ 30 w 1253"/>
                  <a:gd name="T29" fmla="*/ 842 h 1185"/>
                  <a:gd name="T30" fmla="*/ 39 w 1253"/>
                  <a:gd name="T31" fmla="*/ 862 h 1185"/>
                  <a:gd name="T32" fmla="*/ 72 w 1253"/>
                  <a:gd name="T33" fmla="*/ 913 h 1185"/>
                  <a:gd name="T34" fmla="*/ 99 w 1253"/>
                  <a:gd name="T35" fmla="*/ 946 h 1185"/>
                  <a:gd name="T36" fmla="*/ 132 w 1253"/>
                  <a:gd name="T37" fmla="*/ 982 h 1185"/>
                  <a:gd name="T38" fmla="*/ 174 w 1253"/>
                  <a:gd name="T39" fmla="*/ 1020 h 1185"/>
                  <a:gd name="T40" fmla="*/ 223 w 1253"/>
                  <a:gd name="T41" fmla="*/ 1058 h 1185"/>
                  <a:gd name="T42" fmla="*/ 282 w 1253"/>
                  <a:gd name="T43" fmla="*/ 1093 h 1185"/>
                  <a:gd name="T44" fmla="*/ 351 w 1253"/>
                  <a:gd name="T45" fmla="*/ 1125 h 1185"/>
                  <a:gd name="T46" fmla="*/ 428 w 1253"/>
                  <a:gd name="T47" fmla="*/ 1152 h 1185"/>
                  <a:gd name="T48" fmla="*/ 516 w 1253"/>
                  <a:gd name="T49" fmla="*/ 1171 h 1185"/>
                  <a:gd name="T50" fmla="*/ 615 w 1253"/>
                  <a:gd name="T51" fmla="*/ 1183 h 1185"/>
                  <a:gd name="T52" fmla="*/ 726 w 1253"/>
                  <a:gd name="T53" fmla="*/ 1185 h 1185"/>
                  <a:gd name="T54" fmla="*/ 848 w 1253"/>
                  <a:gd name="T55" fmla="*/ 1174 h 1185"/>
                  <a:gd name="T56" fmla="*/ 982 w 1253"/>
                  <a:gd name="T57" fmla="*/ 1152 h 1185"/>
                  <a:gd name="T58" fmla="*/ 1003 w 1253"/>
                  <a:gd name="T59" fmla="*/ 1145 h 1185"/>
                  <a:gd name="T60" fmla="*/ 1026 w 1253"/>
                  <a:gd name="T61" fmla="*/ 1136 h 1185"/>
                  <a:gd name="T62" fmla="*/ 1055 w 1253"/>
                  <a:gd name="T63" fmla="*/ 1122 h 1185"/>
                  <a:gd name="T64" fmla="*/ 1088 w 1253"/>
                  <a:gd name="T65" fmla="*/ 1101 h 1185"/>
                  <a:gd name="T66" fmla="*/ 1122 w 1253"/>
                  <a:gd name="T67" fmla="*/ 1074 h 1185"/>
                  <a:gd name="T68" fmla="*/ 1156 w 1253"/>
                  <a:gd name="T69" fmla="*/ 1039 h 1185"/>
                  <a:gd name="T70" fmla="*/ 1188 w 1253"/>
                  <a:gd name="T71" fmla="*/ 995 h 1185"/>
                  <a:gd name="T72" fmla="*/ 1215 w 1253"/>
                  <a:gd name="T73" fmla="*/ 941 h 1185"/>
                  <a:gd name="T74" fmla="*/ 1237 w 1253"/>
                  <a:gd name="T75" fmla="*/ 877 h 1185"/>
                  <a:gd name="T76" fmla="*/ 1251 w 1253"/>
                  <a:gd name="T77" fmla="*/ 803 h 1185"/>
                  <a:gd name="T78" fmla="*/ 1253 w 1253"/>
                  <a:gd name="T79" fmla="*/ 715 h 1185"/>
                  <a:gd name="T80" fmla="*/ 1243 w 1253"/>
                  <a:gd name="T81" fmla="*/ 614 h 1185"/>
                  <a:gd name="T82" fmla="*/ 1220 w 1253"/>
                  <a:gd name="T83" fmla="*/ 499 h 1185"/>
                  <a:gd name="T84" fmla="*/ 1180 w 1253"/>
                  <a:gd name="T85" fmla="*/ 370 h 1185"/>
                  <a:gd name="T86" fmla="*/ 1121 w 1253"/>
                  <a:gd name="T87" fmla="*/ 224 h 118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53"/>
                  <a:gd name="T133" fmla="*/ 0 h 1185"/>
                  <a:gd name="T134" fmla="*/ 1253 w 1253"/>
                  <a:gd name="T135" fmla="*/ 1185 h 118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53" h="1185">
                    <a:moveTo>
                      <a:pt x="905" y="108"/>
                    </a:moveTo>
                    <a:lnTo>
                      <a:pt x="253" y="0"/>
                    </a:lnTo>
                    <a:lnTo>
                      <a:pt x="250" y="2"/>
                    </a:lnTo>
                    <a:lnTo>
                      <a:pt x="239" y="8"/>
                    </a:lnTo>
                    <a:lnTo>
                      <a:pt x="221" y="21"/>
                    </a:lnTo>
                    <a:lnTo>
                      <a:pt x="201" y="37"/>
                    </a:lnTo>
                    <a:lnTo>
                      <a:pt x="188" y="48"/>
                    </a:lnTo>
                    <a:lnTo>
                      <a:pt x="175" y="60"/>
                    </a:lnTo>
                    <a:lnTo>
                      <a:pt x="162" y="73"/>
                    </a:lnTo>
                    <a:lnTo>
                      <a:pt x="148" y="89"/>
                    </a:lnTo>
                    <a:lnTo>
                      <a:pt x="134" y="106"/>
                    </a:lnTo>
                    <a:lnTo>
                      <a:pt x="120" y="126"/>
                    </a:lnTo>
                    <a:lnTo>
                      <a:pt x="106" y="147"/>
                    </a:lnTo>
                    <a:lnTo>
                      <a:pt x="92" y="169"/>
                    </a:lnTo>
                    <a:lnTo>
                      <a:pt x="78" y="194"/>
                    </a:lnTo>
                    <a:lnTo>
                      <a:pt x="66" y="221"/>
                    </a:lnTo>
                    <a:lnTo>
                      <a:pt x="54" y="249"/>
                    </a:lnTo>
                    <a:lnTo>
                      <a:pt x="42" y="280"/>
                    </a:lnTo>
                    <a:lnTo>
                      <a:pt x="32" y="314"/>
                    </a:lnTo>
                    <a:lnTo>
                      <a:pt x="22" y="349"/>
                    </a:lnTo>
                    <a:lnTo>
                      <a:pt x="15" y="387"/>
                    </a:lnTo>
                    <a:lnTo>
                      <a:pt x="9" y="427"/>
                    </a:lnTo>
                    <a:lnTo>
                      <a:pt x="4" y="470"/>
                    </a:lnTo>
                    <a:lnTo>
                      <a:pt x="1" y="514"/>
                    </a:lnTo>
                    <a:lnTo>
                      <a:pt x="0" y="563"/>
                    </a:lnTo>
                    <a:lnTo>
                      <a:pt x="1" y="612"/>
                    </a:lnTo>
                    <a:lnTo>
                      <a:pt x="4" y="666"/>
                    </a:lnTo>
                    <a:lnTo>
                      <a:pt x="10" y="722"/>
                    </a:lnTo>
                    <a:lnTo>
                      <a:pt x="18" y="781"/>
                    </a:lnTo>
                    <a:lnTo>
                      <a:pt x="30" y="842"/>
                    </a:lnTo>
                    <a:lnTo>
                      <a:pt x="32" y="847"/>
                    </a:lnTo>
                    <a:lnTo>
                      <a:pt x="39" y="862"/>
                    </a:lnTo>
                    <a:lnTo>
                      <a:pt x="53" y="884"/>
                    </a:lnTo>
                    <a:lnTo>
                      <a:pt x="72" y="913"/>
                    </a:lnTo>
                    <a:lnTo>
                      <a:pt x="85" y="930"/>
                    </a:lnTo>
                    <a:lnTo>
                      <a:pt x="99" y="946"/>
                    </a:lnTo>
                    <a:lnTo>
                      <a:pt x="115" y="965"/>
                    </a:lnTo>
                    <a:lnTo>
                      <a:pt x="132" y="982"/>
                    </a:lnTo>
                    <a:lnTo>
                      <a:pt x="152" y="1002"/>
                    </a:lnTo>
                    <a:lnTo>
                      <a:pt x="174" y="1020"/>
                    </a:lnTo>
                    <a:lnTo>
                      <a:pt x="197" y="1039"/>
                    </a:lnTo>
                    <a:lnTo>
                      <a:pt x="223" y="1058"/>
                    </a:lnTo>
                    <a:lnTo>
                      <a:pt x="252" y="1075"/>
                    </a:lnTo>
                    <a:lnTo>
                      <a:pt x="282" y="1093"/>
                    </a:lnTo>
                    <a:lnTo>
                      <a:pt x="316" y="1109"/>
                    </a:lnTo>
                    <a:lnTo>
                      <a:pt x="351" y="1125"/>
                    </a:lnTo>
                    <a:lnTo>
                      <a:pt x="388" y="1139"/>
                    </a:lnTo>
                    <a:lnTo>
                      <a:pt x="428" y="1152"/>
                    </a:lnTo>
                    <a:lnTo>
                      <a:pt x="471" y="1162"/>
                    </a:lnTo>
                    <a:lnTo>
                      <a:pt x="516" y="1171"/>
                    </a:lnTo>
                    <a:lnTo>
                      <a:pt x="564" y="1178"/>
                    </a:lnTo>
                    <a:lnTo>
                      <a:pt x="615" y="1183"/>
                    </a:lnTo>
                    <a:lnTo>
                      <a:pt x="669" y="1185"/>
                    </a:lnTo>
                    <a:lnTo>
                      <a:pt x="726" y="1185"/>
                    </a:lnTo>
                    <a:lnTo>
                      <a:pt x="785" y="1181"/>
                    </a:lnTo>
                    <a:lnTo>
                      <a:pt x="848" y="1174"/>
                    </a:lnTo>
                    <a:lnTo>
                      <a:pt x="913" y="1165"/>
                    </a:lnTo>
                    <a:lnTo>
                      <a:pt x="982" y="1152"/>
                    </a:lnTo>
                    <a:lnTo>
                      <a:pt x="988" y="1150"/>
                    </a:lnTo>
                    <a:lnTo>
                      <a:pt x="1003" y="1145"/>
                    </a:lnTo>
                    <a:lnTo>
                      <a:pt x="1013" y="1141"/>
                    </a:lnTo>
                    <a:lnTo>
                      <a:pt x="1026" y="1136"/>
                    </a:lnTo>
                    <a:lnTo>
                      <a:pt x="1039" y="1129"/>
                    </a:lnTo>
                    <a:lnTo>
                      <a:pt x="1055" y="1122"/>
                    </a:lnTo>
                    <a:lnTo>
                      <a:pt x="1070" y="1112"/>
                    </a:lnTo>
                    <a:lnTo>
                      <a:pt x="1088" y="1101"/>
                    </a:lnTo>
                    <a:lnTo>
                      <a:pt x="1105" y="1089"/>
                    </a:lnTo>
                    <a:lnTo>
                      <a:pt x="1122" y="1074"/>
                    </a:lnTo>
                    <a:lnTo>
                      <a:pt x="1139" y="1058"/>
                    </a:lnTo>
                    <a:lnTo>
                      <a:pt x="1156" y="1039"/>
                    </a:lnTo>
                    <a:lnTo>
                      <a:pt x="1173" y="1017"/>
                    </a:lnTo>
                    <a:lnTo>
                      <a:pt x="1188" y="995"/>
                    </a:lnTo>
                    <a:lnTo>
                      <a:pt x="1203" y="969"/>
                    </a:lnTo>
                    <a:lnTo>
                      <a:pt x="1215" y="941"/>
                    </a:lnTo>
                    <a:lnTo>
                      <a:pt x="1228" y="911"/>
                    </a:lnTo>
                    <a:lnTo>
                      <a:pt x="1237" y="877"/>
                    </a:lnTo>
                    <a:lnTo>
                      <a:pt x="1244" y="841"/>
                    </a:lnTo>
                    <a:lnTo>
                      <a:pt x="1251" y="803"/>
                    </a:lnTo>
                    <a:lnTo>
                      <a:pt x="1253" y="760"/>
                    </a:lnTo>
                    <a:lnTo>
                      <a:pt x="1253" y="715"/>
                    </a:lnTo>
                    <a:lnTo>
                      <a:pt x="1250" y="666"/>
                    </a:lnTo>
                    <a:lnTo>
                      <a:pt x="1243" y="614"/>
                    </a:lnTo>
                    <a:lnTo>
                      <a:pt x="1234" y="558"/>
                    </a:lnTo>
                    <a:lnTo>
                      <a:pt x="1220" y="499"/>
                    </a:lnTo>
                    <a:lnTo>
                      <a:pt x="1202" y="436"/>
                    </a:lnTo>
                    <a:lnTo>
                      <a:pt x="1180" y="370"/>
                    </a:lnTo>
                    <a:lnTo>
                      <a:pt x="1153" y="298"/>
                    </a:lnTo>
                    <a:lnTo>
                      <a:pt x="1121" y="224"/>
                    </a:lnTo>
                    <a:lnTo>
                      <a:pt x="905" y="108"/>
                    </a:lnTo>
                    <a:close/>
                  </a:path>
                </a:pathLst>
              </a:custGeom>
              <a:solidFill>
                <a:srgbClr val="B1B3B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3" name="Freeform 278"/>
              <p:cNvSpPr/>
              <p:nvPr/>
            </p:nvSpPr>
            <p:spPr bwMode="auto">
              <a:xfrm>
                <a:off x="2993" y="2100"/>
                <a:ext cx="27" cy="48"/>
              </a:xfrm>
              <a:custGeom>
                <a:avLst/>
                <a:gdLst>
                  <a:gd name="T0" fmla="*/ 281 w 508"/>
                  <a:gd name="T1" fmla="*/ 894 h 896"/>
                  <a:gd name="T2" fmla="*/ 318 w 508"/>
                  <a:gd name="T3" fmla="*/ 882 h 896"/>
                  <a:gd name="T4" fmla="*/ 353 w 508"/>
                  <a:gd name="T5" fmla="*/ 861 h 896"/>
                  <a:gd name="T6" fmla="*/ 386 w 508"/>
                  <a:gd name="T7" fmla="*/ 831 h 896"/>
                  <a:gd name="T8" fmla="*/ 416 w 508"/>
                  <a:gd name="T9" fmla="*/ 794 h 896"/>
                  <a:gd name="T10" fmla="*/ 442 w 508"/>
                  <a:gd name="T11" fmla="*/ 748 h 896"/>
                  <a:gd name="T12" fmla="*/ 465 w 508"/>
                  <a:gd name="T13" fmla="*/ 698 h 896"/>
                  <a:gd name="T14" fmla="*/ 483 w 508"/>
                  <a:gd name="T15" fmla="*/ 642 h 896"/>
                  <a:gd name="T16" fmla="*/ 497 w 508"/>
                  <a:gd name="T17" fmla="*/ 581 h 896"/>
                  <a:gd name="T18" fmla="*/ 505 w 508"/>
                  <a:gd name="T19" fmla="*/ 516 h 896"/>
                  <a:gd name="T20" fmla="*/ 508 w 508"/>
                  <a:gd name="T21" fmla="*/ 448 h 896"/>
                  <a:gd name="T22" fmla="*/ 505 w 508"/>
                  <a:gd name="T23" fmla="*/ 380 h 896"/>
                  <a:gd name="T24" fmla="*/ 497 w 508"/>
                  <a:gd name="T25" fmla="*/ 315 h 896"/>
                  <a:gd name="T26" fmla="*/ 483 w 508"/>
                  <a:gd name="T27" fmla="*/ 254 h 896"/>
                  <a:gd name="T28" fmla="*/ 465 w 508"/>
                  <a:gd name="T29" fmla="*/ 198 h 896"/>
                  <a:gd name="T30" fmla="*/ 442 w 508"/>
                  <a:gd name="T31" fmla="*/ 147 h 896"/>
                  <a:gd name="T32" fmla="*/ 416 w 508"/>
                  <a:gd name="T33" fmla="*/ 102 h 896"/>
                  <a:gd name="T34" fmla="*/ 386 w 508"/>
                  <a:gd name="T35" fmla="*/ 65 h 896"/>
                  <a:gd name="T36" fmla="*/ 353 w 508"/>
                  <a:gd name="T37" fmla="*/ 35 h 896"/>
                  <a:gd name="T38" fmla="*/ 318 w 508"/>
                  <a:gd name="T39" fmla="*/ 14 h 896"/>
                  <a:gd name="T40" fmla="*/ 281 w 508"/>
                  <a:gd name="T41" fmla="*/ 2 h 896"/>
                  <a:gd name="T42" fmla="*/ 241 w 508"/>
                  <a:gd name="T43" fmla="*/ 1 h 896"/>
                  <a:gd name="T44" fmla="*/ 203 w 508"/>
                  <a:gd name="T45" fmla="*/ 9 h 896"/>
                  <a:gd name="T46" fmla="*/ 167 w 508"/>
                  <a:gd name="T47" fmla="*/ 28 h 896"/>
                  <a:gd name="T48" fmla="*/ 133 w 508"/>
                  <a:gd name="T49" fmla="*/ 54 h 896"/>
                  <a:gd name="T50" fmla="*/ 102 w 508"/>
                  <a:gd name="T51" fmla="*/ 90 h 896"/>
                  <a:gd name="T52" fmla="*/ 74 w 508"/>
                  <a:gd name="T53" fmla="*/ 131 h 896"/>
                  <a:gd name="T54" fmla="*/ 51 w 508"/>
                  <a:gd name="T55" fmla="*/ 180 h 896"/>
                  <a:gd name="T56" fmla="*/ 31 w 508"/>
                  <a:gd name="T57" fmla="*/ 234 h 896"/>
                  <a:gd name="T58" fmla="*/ 15 w 508"/>
                  <a:gd name="T59" fmla="*/ 294 h 896"/>
                  <a:gd name="T60" fmla="*/ 5 w 508"/>
                  <a:gd name="T61" fmla="*/ 358 h 896"/>
                  <a:gd name="T62" fmla="*/ 0 w 508"/>
                  <a:gd name="T63" fmla="*/ 425 h 896"/>
                  <a:gd name="T64" fmla="*/ 1 w 508"/>
                  <a:gd name="T65" fmla="*/ 493 h 896"/>
                  <a:gd name="T66" fmla="*/ 8 w 508"/>
                  <a:gd name="T67" fmla="*/ 559 h 896"/>
                  <a:gd name="T68" fmla="*/ 20 w 508"/>
                  <a:gd name="T69" fmla="*/ 622 h 896"/>
                  <a:gd name="T70" fmla="*/ 37 w 508"/>
                  <a:gd name="T71" fmla="*/ 680 h 896"/>
                  <a:gd name="T72" fmla="*/ 58 w 508"/>
                  <a:gd name="T73" fmla="*/ 733 h 896"/>
                  <a:gd name="T74" fmla="*/ 84 w 508"/>
                  <a:gd name="T75" fmla="*/ 779 h 896"/>
                  <a:gd name="T76" fmla="*/ 113 w 508"/>
                  <a:gd name="T77" fmla="*/ 819 h 896"/>
                  <a:gd name="T78" fmla="*/ 144 w 508"/>
                  <a:gd name="T79" fmla="*/ 852 h 896"/>
                  <a:gd name="T80" fmla="*/ 179 w 508"/>
                  <a:gd name="T81" fmla="*/ 876 h 896"/>
                  <a:gd name="T82" fmla="*/ 215 w 508"/>
                  <a:gd name="T83" fmla="*/ 891 h 896"/>
                  <a:gd name="T84" fmla="*/ 255 w 508"/>
                  <a:gd name="T85" fmla="*/ 896 h 8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8"/>
                  <a:gd name="T130" fmla="*/ 0 h 896"/>
                  <a:gd name="T131" fmla="*/ 508 w 508"/>
                  <a:gd name="T132" fmla="*/ 896 h 8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8" h="896">
                    <a:moveTo>
                      <a:pt x="255" y="896"/>
                    </a:moveTo>
                    <a:lnTo>
                      <a:pt x="267" y="895"/>
                    </a:lnTo>
                    <a:lnTo>
                      <a:pt x="281" y="894"/>
                    </a:lnTo>
                    <a:lnTo>
                      <a:pt x="293" y="891"/>
                    </a:lnTo>
                    <a:lnTo>
                      <a:pt x="305" y="887"/>
                    </a:lnTo>
                    <a:lnTo>
                      <a:pt x="318" y="882"/>
                    </a:lnTo>
                    <a:lnTo>
                      <a:pt x="330" y="876"/>
                    </a:lnTo>
                    <a:lnTo>
                      <a:pt x="342" y="868"/>
                    </a:lnTo>
                    <a:lnTo>
                      <a:pt x="353" y="861"/>
                    </a:lnTo>
                    <a:lnTo>
                      <a:pt x="364" y="852"/>
                    </a:lnTo>
                    <a:lnTo>
                      <a:pt x="376" y="841"/>
                    </a:lnTo>
                    <a:lnTo>
                      <a:pt x="386" y="831"/>
                    </a:lnTo>
                    <a:lnTo>
                      <a:pt x="396" y="819"/>
                    </a:lnTo>
                    <a:lnTo>
                      <a:pt x="406" y="806"/>
                    </a:lnTo>
                    <a:lnTo>
                      <a:pt x="416" y="794"/>
                    </a:lnTo>
                    <a:lnTo>
                      <a:pt x="425" y="779"/>
                    </a:lnTo>
                    <a:lnTo>
                      <a:pt x="434" y="764"/>
                    </a:lnTo>
                    <a:lnTo>
                      <a:pt x="442" y="748"/>
                    </a:lnTo>
                    <a:lnTo>
                      <a:pt x="450" y="733"/>
                    </a:lnTo>
                    <a:lnTo>
                      <a:pt x="458" y="715"/>
                    </a:lnTo>
                    <a:lnTo>
                      <a:pt x="465" y="698"/>
                    </a:lnTo>
                    <a:lnTo>
                      <a:pt x="472" y="680"/>
                    </a:lnTo>
                    <a:lnTo>
                      <a:pt x="478" y="661"/>
                    </a:lnTo>
                    <a:lnTo>
                      <a:pt x="483" y="642"/>
                    </a:lnTo>
                    <a:lnTo>
                      <a:pt x="489" y="622"/>
                    </a:lnTo>
                    <a:lnTo>
                      <a:pt x="493" y="602"/>
                    </a:lnTo>
                    <a:lnTo>
                      <a:pt x="497" y="581"/>
                    </a:lnTo>
                    <a:lnTo>
                      <a:pt x="500" y="559"/>
                    </a:lnTo>
                    <a:lnTo>
                      <a:pt x="503" y="538"/>
                    </a:lnTo>
                    <a:lnTo>
                      <a:pt x="505" y="516"/>
                    </a:lnTo>
                    <a:lnTo>
                      <a:pt x="507" y="493"/>
                    </a:lnTo>
                    <a:lnTo>
                      <a:pt x="508" y="471"/>
                    </a:lnTo>
                    <a:lnTo>
                      <a:pt x="508" y="448"/>
                    </a:lnTo>
                    <a:lnTo>
                      <a:pt x="508" y="425"/>
                    </a:lnTo>
                    <a:lnTo>
                      <a:pt x="507" y="402"/>
                    </a:lnTo>
                    <a:lnTo>
                      <a:pt x="505" y="380"/>
                    </a:lnTo>
                    <a:lnTo>
                      <a:pt x="503" y="358"/>
                    </a:lnTo>
                    <a:lnTo>
                      <a:pt x="500" y="336"/>
                    </a:lnTo>
                    <a:lnTo>
                      <a:pt x="497" y="315"/>
                    </a:lnTo>
                    <a:lnTo>
                      <a:pt x="493" y="294"/>
                    </a:lnTo>
                    <a:lnTo>
                      <a:pt x="489" y="273"/>
                    </a:lnTo>
                    <a:lnTo>
                      <a:pt x="483" y="254"/>
                    </a:lnTo>
                    <a:lnTo>
                      <a:pt x="478" y="234"/>
                    </a:lnTo>
                    <a:lnTo>
                      <a:pt x="472" y="216"/>
                    </a:lnTo>
                    <a:lnTo>
                      <a:pt x="465" y="198"/>
                    </a:lnTo>
                    <a:lnTo>
                      <a:pt x="458" y="180"/>
                    </a:lnTo>
                    <a:lnTo>
                      <a:pt x="450" y="163"/>
                    </a:lnTo>
                    <a:lnTo>
                      <a:pt x="442" y="147"/>
                    </a:lnTo>
                    <a:lnTo>
                      <a:pt x="434" y="131"/>
                    </a:lnTo>
                    <a:lnTo>
                      <a:pt x="425" y="116"/>
                    </a:lnTo>
                    <a:lnTo>
                      <a:pt x="416" y="102"/>
                    </a:lnTo>
                    <a:lnTo>
                      <a:pt x="406" y="90"/>
                    </a:lnTo>
                    <a:lnTo>
                      <a:pt x="396" y="76"/>
                    </a:lnTo>
                    <a:lnTo>
                      <a:pt x="386" y="65"/>
                    </a:lnTo>
                    <a:lnTo>
                      <a:pt x="376" y="54"/>
                    </a:lnTo>
                    <a:lnTo>
                      <a:pt x="364" y="44"/>
                    </a:lnTo>
                    <a:lnTo>
                      <a:pt x="353" y="35"/>
                    </a:lnTo>
                    <a:lnTo>
                      <a:pt x="342" y="28"/>
                    </a:lnTo>
                    <a:lnTo>
                      <a:pt x="330" y="20"/>
                    </a:lnTo>
                    <a:lnTo>
                      <a:pt x="318" y="14"/>
                    </a:lnTo>
                    <a:lnTo>
                      <a:pt x="305" y="9"/>
                    </a:lnTo>
                    <a:lnTo>
                      <a:pt x="293" y="5"/>
                    </a:lnTo>
                    <a:lnTo>
                      <a:pt x="281" y="2"/>
                    </a:lnTo>
                    <a:lnTo>
                      <a:pt x="267" y="1"/>
                    </a:lnTo>
                    <a:lnTo>
                      <a:pt x="255" y="0"/>
                    </a:lnTo>
                    <a:lnTo>
                      <a:pt x="241" y="1"/>
                    </a:lnTo>
                    <a:lnTo>
                      <a:pt x="229" y="2"/>
                    </a:lnTo>
                    <a:lnTo>
                      <a:pt x="215" y="5"/>
                    </a:lnTo>
                    <a:lnTo>
                      <a:pt x="203" y="9"/>
                    </a:lnTo>
                    <a:lnTo>
                      <a:pt x="190" y="14"/>
                    </a:lnTo>
                    <a:lnTo>
                      <a:pt x="179" y="20"/>
                    </a:lnTo>
                    <a:lnTo>
                      <a:pt x="167" y="28"/>
                    </a:lnTo>
                    <a:lnTo>
                      <a:pt x="155" y="35"/>
                    </a:lnTo>
                    <a:lnTo>
                      <a:pt x="144" y="44"/>
                    </a:lnTo>
                    <a:lnTo>
                      <a:pt x="133" y="54"/>
                    </a:lnTo>
                    <a:lnTo>
                      <a:pt x="123" y="65"/>
                    </a:lnTo>
                    <a:lnTo>
                      <a:pt x="113" y="76"/>
                    </a:lnTo>
                    <a:lnTo>
                      <a:pt x="102" y="90"/>
                    </a:lnTo>
                    <a:lnTo>
                      <a:pt x="93" y="102"/>
                    </a:lnTo>
                    <a:lnTo>
                      <a:pt x="84" y="116"/>
                    </a:lnTo>
                    <a:lnTo>
                      <a:pt x="74" y="131"/>
                    </a:lnTo>
                    <a:lnTo>
                      <a:pt x="66" y="147"/>
                    </a:lnTo>
                    <a:lnTo>
                      <a:pt x="58" y="163"/>
                    </a:lnTo>
                    <a:lnTo>
                      <a:pt x="51" y="180"/>
                    </a:lnTo>
                    <a:lnTo>
                      <a:pt x="43" y="198"/>
                    </a:lnTo>
                    <a:lnTo>
                      <a:pt x="37" y="216"/>
                    </a:lnTo>
                    <a:lnTo>
                      <a:pt x="31" y="234"/>
                    </a:lnTo>
                    <a:lnTo>
                      <a:pt x="25" y="254"/>
                    </a:lnTo>
                    <a:lnTo>
                      <a:pt x="20" y="273"/>
                    </a:lnTo>
                    <a:lnTo>
                      <a:pt x="15" y="294"/>
                    </a:lnTo>
                    <a:lnTo>
                      <a:pt x="11" y="315"/>
                    </a:lnTo>
                    <a:lnTo>
                      <a:pt x="8" y="336"/>
                    </a:lnTo>
                    <a:lnTo>
                      <a:pt x="5" y="358"/>
                    </a:lnTo>
                    <a:lnTo>
                      <a:pt x="3" y="380"/>
                    </a:lnTo>
                    <a:lnTo>
                      <a:pt x="1" y="402"/>
                    </a:lnTo>
                    <a:lnTo>
                      <a:pt x="0" y="425"/>
                    </a:lnTo>
                    <a:lnTo>
                      <a:pt x="0" y="448"/>
                    </a:lnTo>
                    <a:lnTo>
                      <a:pt x="0" y="471"/>
                    </a:lnTo>
                    <a:lnTo>
                      <a:pt x="1" y="493"/>
                    </a:lnTo>
                    <a:lnTo>
                      <a:pt x="3" y="516"/>
                    </a:lnTo>
                    <a:lnTo>
                      <a:pt x="5" y="538"/>
                    </a:lnTo>
                    <a:lnTo>
                      <a:pt x="8" y="559"/>
                    </a:lnTo>
                    <a:lnTo>
                      <a:pt x="11" y="581"/>
                    </a:lnTo>
                    <a:lnTo>
                      <a:pt x="15" y="602"/>
                    </a:lnTo>
                    <a:lnTo>
                      <a:pt x="20" y="622"/>
                    </a:lnTo>
                    <a:lnTo>
                      <a:pt x="25" y="642"/>
                    </a:lnTo>
                    <a:lnTo>
                      <a:pt x="31" y="661"/>
                    </a:lnTo>
                    <a:lnTo>
                      <a:pt x="37" y="680"/>
                    </a:lnTo>
                    <a:lnTo>
                      <a:pt x="43" y="698"/>
                    </a:lnTo>
                    <a:lnTo>
                      <a:pt x="51" y="715"/>
                    </a:lnTo>
                    <a:lnTo>
                      <a:pt x="58" y="733"/>
                    </a:lnTo>
                    <a:lnTo>
                      <a:pt x="66" y="748"/>
                    </a:lnTo>
                    <a:lnTo>
                      <a:pt x="74" y="764"/>
                    </a:lnTo>
                    <a:lnTo>
                      <a:pt x="84" y="779"/>
                    </a:lnTo>
                    <a:lnTo>
                      <a:pt x="93" y="794"/>
                    </a:lnTo>
                    <a:lnTo>
                      <a:pt x="102" y="806"/>
                    </a:lnTo>
                    <a:lnTo>
                      <a:pt x="113" y="819"/>
                    </a:lnTo>
                    <a:lnTo>
                      <a:pt x="123" y="831"/>
                    </a:lnTo>
                    <a:lnTo>
                      <a:pt x="133" y="841"/>
                    </a:lnTo>
                    <a:lnTo>
                      <a:pt x="144" y="852"/>
                    </a:lnTo>
                    <a:lnTo>
                      <a:pt x="155" y="861"/>
                    </a:lnTo>
                    <a:lnTo>
                      <a:pt x="167" y="868"/>
                    </a:lnTo>
                    <a:lnTo>
                      <a:pt x="179" y="876"/>
                    </a:lnTo>
                    <a:lnTo>
                      <a:pt x="190" y="882"/>
                    </a:lnTo>
                    <a:lnTo>
                      <a:pt x="203" y="887"/>
                    </a:lnTo>
                    <a:lnTo>
                      <a:pt x="215" y="891"/>
                    </a:lnTo>
                    <a:lnTo>
                      <a:pt x="229" y="894"/>
                    </a:lnTo>
                    <a:lnTo>
                      <a:pt x="241" y="895"/>
                    </a:lnTo>
                    <a:lnTo>
                      <a:pt x="255" y="896"/>
                    </a:lnTo>
                    <a:close/>
                  </a:path>
                </a:pathLst>
              </a:custGeom>
              <a:solidFill>
                <a:srgbClr val="1F1A1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4" name="Freeform 279"/>
              <p:cNvSpPr/>
              <p:nvPr/>
            </p:nvSpPr>
            <p:spPr bwMode="auto">
              <a:xfrm>
                <a:off x="3001" y="2109"/>
                <a:ext cx="17" cy="30"/>
              </a:xfrm>
              <a:custGeom>
                <a:avLst/>
                <a:gdLst>
                  <a:gd name="T0" fmla="*/ 167 w 318"/>
                  <a:gd name="T1" fmla="*/ 571 h 571"/>
                  <a:gd name="T2" fmla="*/ 183 w 318"/>
                  <a:gd name="T3" fmla="*/ 568 h 571"/>
                  <a:gd name="T4" fmla="*/ 199 w 318"/>
                  <a:gd name="T5" fmla="*/ 561 h 571"/>
                  <a:gd name="T6" fmla="*/ 213 w 318"/>
                  <a:gd name="T7" fmla="*/ 553 h 571"/>
                  <a:gd name="T8" fmla="*/ 228 w 318"/>
                  <a:gd name="T9" fmla="*/ 543 h 571"/>
                  <a:gd name="T10" fmla="*/ 241 w 318"/>
                  <a:gd name="T11" fmla="*/ 529 h 571"/>
                  <a:gd name="T12" fmla="*/ 260 w 318"/>
                  <a:gd name="T13" fmla="*/ 506 h 571"/>
                  <a:gd name="T14" fmla="*/ 282 w 318"/>
                  <a:gd name="T15" fmla="*/ 466 h 571"/>
                  <a:gd name="T16" fmla="*/ 298 w 318"/>
                  <a:gd name="T17" fmla="*/ 421 h 571"/>
                  <a:gd name="T18" fmla="*/ 311 w 318"/>
                  <a:gd name="T19" fmla="*/ 370 h 571"/>
                  <a:gd name="T20" fmla="*/ 317 w 318"/>
                  <a:gd name="T21" fmla="*/ 315 h 571"/>
                  <a:gd name="T22" fmla="*/ 317 w 318"/>
                  <a:gd name="T23" fmla="*/ 256 h 571"/>
                  <a:gd name="T24" fmla="*/ 311 w 318"/>
                  <a:gd name="T25" fmla="*/ 200 h 571"/>
                  <a:gd name="T26" fmla="*/ 298 w 318"/>
                  <a:gd name="T27" fmla="*/ 149 h 571"/>
                  <a:gd name="T28" fmla="*/ 282 w 318"/>
                  <a:gd name="T29" fmla="*/ 104 h 571"/>
                  <a:gd name="T30" fmla="*/ 260 w 318"/>
                  <a:gd name="T31" fmla="*/ 65 h 571"/>
                  <a:gd name="T32" fmla="*/ 241 w 318"/>
                  <a:gd name="T33" fmla="*/ 41 h 571"/>
                  <a:gd name="T34" fmla="*/ 228 w 318"/>
                  <a:gd name="T35" fmla="*/ 27 h 571"/>
                  <a:gd name="T36" fmla="*/ 213 w 318"/>
                  <a:gd name="T37" fmla="*/ 17 h 571"/>
                  <a:gd name="T38" fmla="*/ 199 w 318"/>
                  <a:gd name="T39" fmla="*/ 8 h 571"/>
                  <a:gd name="T40" fmla="*/ 183 w 318"/>
                  <a:gd name="T41" fmla="*/ 3 h 571"/>
                  <a:gd name="T42" fmla="*/ 167 w 318"/>
                  <a:gd name="T43" fmla="*/ 0 h 571"/>
                  <a:gd name="T44" fmla="*/ 151 w 318"/>
                  <a:gd name="T45" fmla="*/ 0 h 571"/>
                  <a:gd name="T46" fmla="*/ 135 w 318"/>
                  <a:gd name="T47" fmla="*/ 3 h 571"/>
                  <a:gd name="T48" fmla="*/ 119 w 318"/>
                  <a:gd name="T49" fmla="*/ 8 h 571"/>
                  <a:gd name="T50" fmla="*/ 105 w 318"/>
                  <a:gd name="T51" fmla="*/ 17 h 571"/>
                  <a:gd name="T52" fmla="*/ 90 w 318"/>
                  <a:gd name="T53" fmla="*/ 27 h 571"/>
                  <a:gd name="T54" fmla="*/ 77 w 318"/>
                  <a:gd name="T55" fmla="*/ 41 h 571"/>
                  <a:gd name="T56" fmla="*/ 58 w 318"/>
                  <a:gd name="T57" fmla="*/ 65 h 571"/>
                  <a:gd name="T58" fmla="*/ 36 w 318"/>
                  <a:gd name="T59" fmla="*/ 104 h 571"/>
                  <a:gd name="T60" fmla="*/ 20 w 318"/>
                  <a:gd name="T61" fmla="*/ 149 h 571"/>
                  <a:gd name="T62" fmla="*/ 7 w 318"/>
                  <a:gd name="T63" fmla="*/ 200 h 571"/>
                  <a:gd name="T64" fmla="*/ 1 w 318"/>
                  <a:gd name="T65" fmla="*/ 256 h 571"/>
                  <a:gd name="T66" fmla="*/ 1 w 318"/>
                  <a:gd name="T67" fmla="*/ 315 h 571"/>
                  <a:gd name="T68" fmla="*/ 7 w 318"/>
                  <a:gd name="T69" fmla="*/ 370 h 571"/>
                  <a:gd name="T70" fmla="*/ 20 w 318"/>
                  <a:gd name="T71" fmla="*/ 421 h 571"/>
                  <a:gd name="T72" fmla="*/ 36 w 318"/>
                  <a:gd name="T73" fmla="*/ 466 h 571"/>
                  <a:gd name="T74" fmla="*/ 58 w 318"/>
                  <a:gd name="T75" fmla="*/ 506 h 571"/>
                  <a:gd name="T76" fmla="*/ 77 w 318"/>
                  <a:gd name="T77" fmla="*/ 529 h 571"/>
                  <a:gd name="T78" fmla="*/ 90 w 318"/>
                  <a:gd name="T79" fmla="*/ 543 h 571"/>
                  <a:gd name="T80" fmla="*/ 105 w 318"/>
                  <a:gd name="T81" fmla="*/ 553 h 571"/>
                  <a:gd name="T82" fmla="*/ 119 w 318"/>
                  <a:gd name="T83" fmla="*/ 561 h 571"/>
                  <a:gd name="T84" fmla="*/ 135 w 318"/>
                  <a:gd name="T85" fmla="*/ 568 h 571"/>
                  <a:gd name="T86" fmla="*/ 151 w 318"/>
                  <a:gd name="T87" fmla="*/ 571 h 57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8"/>
                  <a:gd name="T133" fmla="*/ 0 h 571"/>
                  <a:gd name="T134" fmla="*/ 318 w 318"/>
                  <a:gd name="T135" fmla="*/ 571 h 57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8" h="571">
                    <a:moveTo>
                      <a:pt x="160" y="571"/>
                    </a:moveTo>
                    <a:lnTo>
                      <a:pt x="167" y="571"/>
                    </a:lnTo>
                    <a:lnTo>
                      <a:pt x="175" y="570"/>
                    </a:lnTo>
                    <a:lnTo>
                      <a:pt x="183" y="568"/>
                    </a:lnTo>
                    <a:lnTo>
                      <a:pt x="191" y="566"/>
                    </a:lnTo>
                    <a:lnTo>
                      <a:pt x="199" y="561"/>
                    </a:lnTo>
                    <a:lnTo>
                      <a:pt x="206" y="558"/>
                    </a:lnTo>
                    <a:lnTo>
                      <a:pt x="213" y="553"/>
                    </a:lnTo>
                    <a:lnTo>
                      <a:pt x="221" y="548"/>
                    </a:lnTo>
                    <a:lnTo>
                      <a:pt x="228" y="543"/>
                    </a:lnTo>
                    <a:lnTo>
                      <a:pt x="235" y="537"/>
                    </a:lnTo>
                    <a:lnTo>
                      <a:pt x="241" y="529"/>
                    </a:lnTo>
                    <a:lnTo>
                      <a:pt x="248" y="522"/>
                    </a:lnTo>
                    <a:lnTo>
                      <a:pt x="260" y="506"/>
                    </a:lnTo>
                    <a:lnTo>
                      <a:pt x="271" y="487"/>
                    </a:lnTo>
                    <a:lnTo>
                      <a:pt x="282" y="466"/>
                    </a:lnTo>
                    <a:lnTo>
                      <a:pt x="291" y="445"/>
                    </a:lnTo>
                    <a:lnTo>
                      <a:pt x="298" y="421"/>
                    </a:lnTo>
                    <a:lnTo>
                      <a:pt x="306" y="396"/>
                    </a:lnTo>
                    <a:lnTo>
                      <a:pt x="311" y="370"/>
                    </a:lnTo>
                    <a:lnTo>
                      <a:pt x="315" y="342"/>
                    </a:lnTo>
                    <a:lnTo>
                      <a:pt x="317" y="315"/>
                    </a:lnTo>
                    <a:lnTo>
                      <a:pt x="318" y="285"/>
                    </a:lnTo>
                    <a:lnTo>
                      <a:pt x="317" y="256"/>
                    </a:lnTo>
                    <a:lnTo>
                      <a:pt x="315" y="228"/>
                    </a:lnTo>
                    <a:lnTo>
                      <a:pt x="311" y="200"/>
                    </a:lnTo>
                    <a:lnTo>
                      <a:pt x="306" y="174"/>
                    </a:lnTo>
                    <a:lnTo>
                      <a:pt x="298" y="149"/>
                    </a:lnTo>
                    <a:lnTo>
                      <a:pt x="291" y="126"/>
                    </a:lnTo>
                    <a:lnTo>
                      <a:pt x="282" y="104"/>
                    </a:lnTo>
                    <a:lnTo>
                      <a:pt x="271" y="83"/>
                    </a:lnTo>
                    <a:lnTo>
                      <a:pt x="260" y="65"/>
                    </a:lnTo>
                    <a:lnTo>
                      <a:pt x="248" y="48"/>
                    </a:lnTo>
                    <a:lnTo>
                      <a:pt x="241" y="41"/>
                    </a:lnTo>
                    <a:lnTo>
                      <a:pt x="235" y="34"/>
                    </a:lnTo>
                    <a:lnTo>
                      <a:pt x="228" y="27"/>
                    </a:lnTo>
                    <a:lnTo>
                      <a:pt x="221" y="21"/>
                    </a:lnTo>
                    <a:lnTo>
                      <a:pt x="213" y="17"/>
                    </a:lnTo>
                    <a:lnTo>
                      <a:pt x="206" y="12"/>
                    </a:lnTo>
                    <a:lnTo>
                      <a:pt x="199" y="8"/>
                    </a:lnTo>
                    <a:lnTo>
                      <a:pt x="191" y="5"/>
                    </a:lnTo>
                    <a:lnTo>
                      <a:pt x="183" y="3"/>
                    </a:lnTo>
                    <a:lnTo>
                      <a:pt x="175" y="1"/>
                    </a:lnTo>
                    <a:lnTo>
                      <a:pt x="167" y="0"/>
                    </a:lnTo>
                    <a:lnTo>
                      <a:pt x="160" y="0"/>
                    </a:lnTo>
                    <a:lnTo>
                      <a:pt x="151" y="0"/>
                    </a:lnTo>
                    <a:lnTo>
                      <a:pt x="143" y="1"/>
                    </a:lnTo>
                    <a:lnTo>
                      <a:pt x="135" y="3"/>
                    </a:lnTo>
                    <a:lnTo>
                      <a:pt x="127" y="5"/>
                    </a:lnTo>
                    <a:lnTo>
                      <a:pt x="119" y="8"/>
                    </a:lnTo>
                    <a:lnTo>
                      <a:pt x="112" y="12"/>
                    </a:lnTo>
                    <a:lnTo>
                      <a:pt x="105" y="17"/>
                    </a:lnTo>
                    <a:lnTo>
                      <a:pt x="97" y="21"/>
                    </a:lnTo>
                    <a:lnTo>
                      <a:pt x="90" y="27"/>
                    </a:lnTo>
                    <a:lnTo>
                      <a:pt x="83" y="34"/>
                    </a:lnTo>
                    <a:lnTo>
                      <a:pt x="77" y="41"/>
                    </a:lnTo>
                    <a:lnTo>
                      <a:pt x="71" y="48"/>
                    </a:lnTo>
                    <a:lnTo>
                      <a:pt x="58" y="65"/>
                    </a:lnTo>
                    <a:lnTo>
                      <a:pt x="47" y="83"/>
                    </a:lnTo>
                    <a:lnTo>
                      <a:pt x="36" y="104"/>
                    </a:lnTo>
                    <a:lnTo>
                      <a:pt x="27" y="126"/>
                    </a:lnTo>
                    <a:lnTo>
                      <a:pt x="20" y="149"/>
                    </a:lnTo>
                    <a:lnTo>
                      <a:pt x="13" y="174"/>
                    </a:lnTo>
                    <a:lnTo>
                      <a:pt x="7" y="200"/>
                    </a:lnTo>
                    <a:lnTo>
                      <a:pt x="3" y="228"/>
                    </a:lnTo>
                    <a:lnTo>
                      <a:pt x="1" y="256"/>
                    </a:lnTo>
                    <a:lnTo>
                      <a:pt x="0" y="285"/>
                    </a:lnTo>
                    <a:lnTo>
                      <a:pt x="1" y="315"/>
                    </a:lnTo>
                    <a:lnTo>
                      <a:pt x="3" y="342"/>
                    </a:lnTo>
                    <a:lnTo>
                      <a:pt x="7" y="370"/>
                    </a:lnTo>
                    <a:lnTo>
                      <a:pt x="13" y="396"/>
                    </a:lnTo>
                    <a:lnTo>
                      <a:pt x="20" y="421"/>
                    </a:lnTo>
                    <a:lnTo>
                      <a:pt x="27" y="445"/>
                    </a:lnTo>
                    <a:lnTo>
                      <a:pt x="36" y="466"/>
                    </a:lnTo>
                    <a:lnTo>
                      <a:pt x="47" y="487"/>
                    </a:lnTo>
                    <a:lnTo>
                      <a:pt x="58" y="506"/>
                    </a:lnTo>
                    <a:lnTo>
                      <a:pt x="71" y="522"/>
                    </a:lnTo>
                    <a:lnTo>
                      <a:pt x="77" y="529"/>
                    </a:lnTo>
                    <a:lnTo>
                      <a:pt x="83" y="537"/>
                    </a:lnTo>
                    <a:lnTo>
                      <a:pt x="90" y="543"/>
                    </a:lnTo>
                    <a:lnTo>
                      <a:pt x="97" y="548"/>
                    </a:lnTo>
                    <a:lnTo>
                      <a:pt x="105" y="553"/>
                    </a:lnTo>
                    <a:lnTo>
                      <a:pt x="112" y="558"/>
                    </a:lnTo>
                    <a:lnTo>
                      <a:pt x="119" y="561"/>
                    </a:lnTo>
                    <a:lnTo>
                      <a:pt x="127" y="566"/>
                    </a:lnTo>
                    <a:lnTo>
                      <a:pt x="135" y="568"/>
                    </a:lnTo>
                    <a:lnTo>
                      <a:pt x="143" y="570"/>
                    </a:lnTo>
                    <a:lnTo>
                      <a:pt x="151" y="571"/>
                    </a:lnTo>
                    <a:lnTo>
                      <a:pt x="160" y="571"/>
                    </a:lnTo>
                    <a:close/>
                  </a:path>
                </a:pathLst>
              </a:custGeom>
              <a:solidFill>
                <a:srgbClr val="D2DAD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5" name="Freeform 280"/>
              <p:cNvSpPr/>
              <p:nvPr/>
            </p:nvSpPr>
            <p:spPr bwMode="auto">
              <a:xfrm>
                <a:off x="2475" y="2290"/>
                <a:ext cx="326" cy="252"/>
              </a:xfrm>
              <a:custGeom>
                <a:avLst/>
                <a:gdLst>
                  <a:gd name="T0" fmla="*/ 6202 w 6202"/>
                  <a:gd name="T1" fmla="*/ 227 h 4784"/>
                  <a:gd name="T2" fmla="*/ 6163 w 6202"/>
                  <a:gd name="T3" fmla="*/ 534 h 4784"/>
                  <a:gd name="T4" fmla="*/ 5070 w 6202"/>
                  <a:gd name="T5" fmla="*/ 1377 h 4784"/>
                  <a:gd name="T6" fmla="*/ 4381 w 6202"/>
                  <a:gd name="T7" fmla="*/ 1274 h 4784"/>
                  <a:gd name="T8" fmla="*/ 3425 w 6202"/>
                  <a:gd name="T9" fmla="*/ 1957 h 4784"/>
                  <a:gd name="T10" fmla="*/ 2437 w 6202"/>
                  <a:gd name="T11" fmla="*/ 3150 h 4784"/>
                  <a:gd name="T12" fmla="*/ 2434 w 6202"/>
                  <a:gd name="T13" fmla="*/ 3729 h 4784"/>
                  <a:gd name="T14" fmla="*/ 1322 w 6202"/>
                  <a:gd name="T15" fmla="*/ 4784 h 4784"/>
                  <a:gd name="T16" fmla="*/ 0 w 6202"/>
                  <a:gd name="T17" fmla="*/ 4220 h 4784"/>
                  <a:gd name="T18" fmla="*/ 2093 w 6202"/>
                  <a:gd name="T19" fmla="*/ 1457 h 4784"/>
                  <a:gd name="T20" fmla="*/ 4367 w 6202"/>
                  <a:gd name="T21" fmla="*/ 0 h 4784"/>
                  <a:gd name="T22" fmla="*/ 5803 w 6202"/>
                  <a:gd name="T23" fmla="*/ 114 h 4784"/>
                  <a:gd name="T24" fmla="*/ 6202 w 6202"/>
                  <a:gd name="T25" fmla="*/ 227 h 478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202"/>
                  <a:gd name="T40" fmla="*/ 0 h 4784"/>
                  <a:gd name="T41" fmla="*/ 6202 w 6202"/>
                  <a:gd name="T42" fmla="*/ 4784 h 478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202" h="4784">
                    <a:moveTo>
                      <a:pt x="6202" y="227"/>
                    </a:moveTo>
                    <a:lnTo>
                      <a:pt x="6163" y="534"/>
                    </a:lnTo>
                    <a:lnTo>
                      <a:pt x="5070" y="1377"/>
                    </a:lnTo>
                    <a:lnTo>
                      <a:pt x="4381" y="1274"/>
                    </a:lnTo>
                    <a:lnTo>
                      <a:pt x="3425" y="1957"/>
                    </a:lnTo>
                    <a:lnTo>
                      <a:pt x="2437" y="3150"/>
                    </a:lnTo>
                    <a:lnTo>
                      <a:pt x="2434" y="3729"/>
                    </a:lnTo>
                    <a:lnTo>
                      <a:pt x="1322" y="4784"/>
                    </a:lnTo>
                    <a:lnTo>
                      <a:pt x="0" y="4220"/>
                    </a:lnTo>
                    <a:lnTo>
                      <a:pt x="2093" y="1457"/>
                    </a:lnTo>
                    <a:lnTo>
                      <a:pt x="4367" y="0"/>
                    </a:lnTo>
                    <a:lnTo>
                      <a:pt x="5803" y="114"/>
                    </a:lnTo>
                    <a:lnTo>
                      <a:pt x="6202" y="227"/>
                    </a:lnTo>
                    <a:close/>
                  </a:path>
                </a:pathLst>
              </a:custGeom>
              <a:solidFill>
                <a:srgbClr val="3F4E5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6" name="Freeform 281"/>
              <p:cNvSpPr>
                <a:spLocks noEditPoints="1"/>
              </p:cNvSpPr>
              <p:nvPr/>
            </p:nvSpPr>
            <p:spPr bwMode="auto">
              <a:xfrm>
                <a:off x="2404" y="2518"/>
                <a:ext cx="112" cy="151"/>
              </a:xfrm>
              <a:custGeom>
                <a:avLst/>
                <a:gdLst>
                  <a:gd name="T0" fmla="*/ 1897 w 2135"/>
                  <a:gd name="T1" fmla="*/ 71 h 2870"/>
                  <a:gd name="T2" fmla="*/ 1952 w 2135"/>
                  <a:gd name="T3" fmla="*/ 166 h 2870"/>
                  <a:gd name="T4" fmla="*/ 1971 w 2135"/>
                  <a:gd name="T5" fmla="*/ 278 h 2870"/>
                  <a:gd name="T6" fmla="*/ 1910 w 2135"/>
                  <a:gd name="T7" fmla="*/ 386 h 2870"/>
                  <a:gd name="T8" fmla="*/ 1731 w 2135"/>
                  <a:gd name="T9" fmla="*/ 474 h 2870"/>
                  <a:gd name="T10" fmla="*/ 1483 w 2135"/>
                  <a:gd name="T11" fmla="*/ 520 h 2870"/>
                  <a:gd name="T12" fmla="*/ 1647 w 2135"/>
                  <a:gd name="T13" fmla="*/ 630 h 2870"/>
                  <a:gd name="T14" fmla="*/ 1808 w 2135"/>
                  <a:gd name="T15" fmla="*/ 773 h 2870"/>
                  <a:gd name="T16" fmla="*/ 1967 w 2135"/>
                  <a:gd name="T17" fmla="*/ 975 h 2870"/>
                  <a:gd name="T18" fmla="*/ 2089 w 2135"/>
                  <a:gd name="T19" fmla="*/ 1234 h 2870"/>
                  <a:gd name="T20" fmla="*/ 2135 w 2135"/>
                  <a:gd name="T21" fmla="*/ 1552 h 2870"/>
                  <a:gd name="T22" fmla="*/ 2084 w 2135"/>
                  <a:gd name="T23" fmla="*/ 1864 h 2870"/>
                  <a:gd name="T24" fmla="*/ 1958 w 2135"/>
                  <a:gd name="T25" fmla="*/ 2132 h 2870"/>
                  <a:gd name="T26" fmla="*/ 1776 w 2135"/>
                  <a:gd name="T27" fmla="*/ 2376 h 2870"/>
                  <a:gd name="T28" fmla="*/ 1559 w 2135"/>
                  <a:gd name="T29" fmla="*/ 2584 h 2870"/>
                  <a:gd name="T30" fmla="*/ 1332 w 2135"/>
                  <a:gd name="T31" fmla="*/ 2743 h 2870"/>
                  <a:gd name="T32" fmla="*/ 1114 w 2135"/>
                  <a:gd name="T33" fmla="*/ 2842 h 2870"/>
                  <a:gd name="T34" fmla="*/ 953 w 2135"/>
                  <a:gd name="T35" fmla="*/ 2870 h 2870"/>
                  <a:gd name="T36" fmla="*/ 797 w 2135"/>
                  <a:gd name="T37" fmla="*/ 2864 h 2870"/>
                  <a:gd name="T38" fmla="*/ 582 w 2135"/>
                  <a:gd name="T39" fmla="*/ 2823 h 2870"/>
                  <a:gd name="T40" fmla="*/ 345 w 2135"/>
                  <a:gd name="T41" fmla="*/ 2717 h 2870"/>
                  <a:gd name="T42" fmla="*/ 138 w 2135"/>
                  <a:gd name="T43" fmla="*/ 2517 h 2870"/>
                  <a:gd name="T44" fmla="*/ 14 w 2135"/>
                  <a:gd name="T45" fmla="*/ 2194 h 2870"/>
                  <a:gd name="T46" fmla="*/ 13 w 2135"/>
                  <a:gd name="T47" fmla="*/ 1818 h 2870"/>
                  <a:gd name="T48" fmla="*/ 96 w 2135"/>
                  <a:gd name="T49" fmla="*/ 1567 h 2870"/>
                  <a:gd name="T50" fmla="*/ 180 w 2135"/>
                  <a:gd name="T51" fmla="*/ 1368 h 2870"/>
                  <a:gd name="T52" fmla="*/ 289 w 2135"/>
                  <a:gd name="T53" fmla="*/ 1165 h 2870"/>
                  <a:gd name="T54" fmla="*/ 421 w 2135"/>
                  <a:gd name="T55" fmla="*/ 989 h 2870"/>
                  <a:gd name="T56" fmla="*/ 576 w 2135"/>
                  <a:gd name="T57" fmla="*/ 874 h 2870"/>
                  <a:gd name="T58" fmla="*/ 600 w 2135"/>
                  <a:gd name="T59" fmla="*/ 665 h 2870"/>
                  <a:gd name="T60" fmla="*/ 636 w 2135"/>
                  <a:gd name="T61" fmla="*/ 505 h 2870"/>
                  <a:gd name="T62" fmla="*/ 696 w 2135"/>
                  <a:gd name="T63" fmla="*/ 352 h 2870"/>
                  <a:gd name="T64" fmla="*/ 784 w 2135"/>
                  <a:gd name="T65" fmla="*/ 222 h 2870"/>
                  <a:gd name="T66" fmla="*/ 909 w 2135"/>
                  <a:gd name="T67" fmla="*/ 129 h 2870"/>
                  <a:gd name="T68" fmla="*/ 1076 w 2135"/>
                  <a:gd name="T69" fmla="*/ 89 h 2870"/>
                  <a:gd name="T70" fmla="*/ 1067 w 2135"/>
                  <a:gd name="T71" fmla="*/ 85 h 2870"/>
                  <a:gd name="T72" fmla="*/ 1375 w 2135"/>
                  <a:gd name="T73" fmla="*/ 48 h 2870"/>
                  <a:gd name="T74" fmla="*/ 1747 w 2135"/>
                  <a:gd name="T75" fmla="*/ 9 h 2870"/>
                  <a:gd name="T76" fmla="*/ 1374 w 2135"/>
                  <a:gd name="T77" fmla="*/ 1559 h 2870"/>
                  <a:gd name="T78" fmla="*/ 1305 w 2135"/>
                  <a:gd name="T79" fmla="*/ 1931 h 2870"/>
                  <a:gd name="T80" fmla="*/ 1078 w 2135"/>
                  <a:gd name="T81" fmla="*/ 2134 h 2870"/>
                  <a:gd name="T82" fmla="*/ 805 w 2135"/>
                  <a:gd name="T83" fmla="*/ 2173 h 2870"/>
                  <a:gd name="T84" fmla="*/ 593 w 2135"/>
                  <a:gd name="T85" fmla="*/ 2054 h 2870"/>
                  <a:gd name="T86" fmla="*/ 552 w 2135"/>
                  <a:gd name="T87" fmla="*/ 1782 h 2870"/>
                  <a:gd name="T88" fmla="*/ 790 w 2135"/>
                  <a:gd name="T89" fmla="*/ 1362 h 2870"/>
                  <a:gd name="T90" fmla="*/ 941 w 2135"/>
                  <a:gd name="T91" fmla="*/ 1196 h 2870"/>
                  <a:gd name="T92" fmla="*/ 1024 w 2135"/>
                  <a:gd name="T93" fmla="*/ 1139 h 2870"/>
                  <a:gd name="T94" fmla="*/ 1109 w 2135"/>
                  <a:gd name="T95" fmla="*/ 1116 h 2870"/>
                  <a:gd name="T96" fmla="*/ 1192 w 2135"/>
                  <a:gd name="T97" fmla="*/ 1138 h 2870"/>
                  <a:gd name="T98" fmla="*/ 1267 w 2135"/>
                  <a:gd name="T99" fmla="*/ 1212 h 2870"/>
                  <a:gd name="T100" fmla="*/ 1331 w 2135"/>
                  <a:gd name="T101" fmla="*/ 1349 h 28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35"/>
                  <a:gd name="T154" fmla="*/ 0 h 2870"/>
                  <a:gd name="T155" fmla="*/ 2135 w 2135"/>
                  <a:gd name="T156" fmla="*/ 2870 h 28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35" h="2870">
                    <a:moveTo>
                      <a:pt x="1835" y="0"/>
                    </a:moveTo>
                    <a:lnTo>
                      <a:pt x="1840" y="5"/>
                    </a:lnTo>
                    <a:lnTo>
                      <a:pt x="1855" y="19"/>
                    </a:lnTo>
                    <a:lnTo>
                      <a:pt x="1874" y="41"/>
                    </a:lnTo>
                    <a:lnTo>
                      <a:pt x="1897" y="71"/>
                    </a:lnTo>
                    <a:lnTo>
                      <a:pt x="1909" y="88"/>
                    </a:lnTo>
                    <a:lnTo>
                      <a:pt x="1921" y="105"/>
                    </a:lnTo>
                    <a:lnTo>
                      <a:pt x="1932" y="125"/>
                    </a:lnTo>
                    <a:lnTo>
                      <a:pt x="1943" y="144"/>
                    </a:lnTo>
                    <a:lnTo>
                      <a:pt x="1952" y="166"/>
                    </a:lnTo>
                    <a:lnTo>
                      <a:pt x="1960" y="188"/>
                    </a:lnTo>
                    <a:lnTo>
                      <a:pt x="1966" y="210"/>
                    </a:lnTo>
                    <a:lnTo>
                      <a:pt x="1971" y="232"/>
                    </a:lnTo>
                    <a:lnTo>
                      <a:pt x="1972" y="255"/>
                    </a:lnTo>
                    <a:lnTo>
                      <a:pt x="1971" y="278"/>
                    </a:lnTo>
                    <a:lnTo>
                      <a:pt x="1966" y="300"/>
                    </a:lnTo>
                    <a:lnTo>
                      <a:pt x="1958" y="322"/>
                    </a:lnTo>
                    <a:lnTo>
                      <a:pt x="1947" y="344"/>
                    </a:lnTo>
                    <a:lnTo>
                      <a:pt x="1931" y="365"/>
                    </a:lnTo>
                    <a:lnTo>
                      <a:pt x="1910" y="386"/>
                    </a:lnTo>
                    <a:lnTo>
                      <a:pt x="1886" y="406"/>
                    </a:lnTo>
                    <a:lnTo>
                      <a:pt x="1856" y="425"/>
                    </a:lnTo>
                    <a:lnTo>
                      <a:pt x="1820" y="443"/>
                    </a:lnTo>
                    <a:lnTo>
                      <a:pt x="1779" y="459"/>
                    </a:lnTo>
                    <a:lnTo>
                      <a:pt x="1731" y="474"/>
                    </a:lnTo>
                    <a:lnTo>
                      <a:pt x="1678" y="487"/>
                    </a:lnTo>
                    <a:lnTo>
                      <a:pt x="1616" y="499"/>
                    </a:lnTo>
                    <a:lnTo>
                      <a:pt x="1549" y="509"/>
                    </a:lnTo>
                    <a:lnTo>
                      <a:pt x="1474" y="516"/>
                    </a:lnTo>
                    <a:lnTo>
                      <a:pt x="1483" y="520"/>
                    </a:lnTo>
                    <a:lnTo>
                      <a:pt x="1507" y="534"/>
                    </a:lnTo>
                    <a:lnTo>
                      <a:pt x="1543" y="558"/>
                    </a:lnTo>
                    <a:lnTo>
                      <a:pt x="1592" y="589"/>
                    </a:lnTo>
                    <a:lnTo>
                      <a:pt x="1618" y="608"/>
                    </a:lnTo>
                    <a:lnTo>
                      <a:pt x="1647" y="630"/>
                    </a:lnTo>
                    <a:lnTo>
                      <a:pt x="1678" y="655"/>
                    </a:lnTo>
                    <a:lnTo>
                      <a:pt x="1709" y="680"/>
                    </a:lnTo>
                    <a:lnTo>
                      <a:pt x="1742" y="709"/>
                    </a:lnTo>
                    <a:lnTo>
                      <a:pt x="1774" y="740"/>
                    </a:lnTo>
                    <a:lnTo>
                      <a:pt x="1808" y="773"/>
                    </a:lnTo>
                    <a:lnTo>
                      <a:pt x="1841" y="809"/>
                    </a:lnTo>
                    <a:lnTo>
                      <a:pt x="1873" y="847"/>
                    </a:lnTo>
                    <a:lnTo>
                      <a:pt x="1906" y="887"/>
                    </a:lnTo>
                    <a:lnTo>
                      <a:pt x="1937" y="929"/>
                    </a:lnTo>
                    <a:lnTo>
                      <a:pt x="1967" y="975"/>
                    </a:lnTo>
                    <a:lnTo>
                      <a:pt x="1995" y="1021"/>
                    </a:lnTo>
                    <a:lnTo>
                      <a:pt x="2022" y="1071"/>
                    </a:lnTo>
                    <a:lnTo>
                      <a:pt x="2047" y="1124"/>
                    </a:lnTo>
                    <a:lnTo>
                      <a:pt x="2070" y="1177"/>
                    </a:lnTo>
                    <a:lnTo>
                      <a:pt x="2089" y="1234"/>
                    </a:lnTo>
                    <a:lnTo>
                      <a:pt x="2105" y="1293"/>
                    </a:lnTo>
                    <a:lnTo>
                      <a:pt x="2119" y="1355"/>
                    </a:lnTo>
                    <a:lnTo>
                      <a:pt x="2128" y="1418"/>
                    </a:lnTo>
                    <a:lnTo>
                      <a:pt x="2134" y="1484"/>
                    </a:lnTo>
                    <a:lnTo>
                      <a:pt x="2135" y="1552"/>
                    </a:lnTo>
                    <a:lnTo>
                      <a:pt x="2132" y="1623"/>
                    </a:lnTo>
                    <a:lnTo>
                      <a:pt x="2125" y="1697"/>
                    </a:lnTo>
                    <a:lnTo>
                      <a:pt x="2114" y="1753"/>
                    </a:lnTo>
                    <a:lnTo>
                      <a:pt x="2101" y="1808"/>
                    </a:lnTo>
                    <a:lnTo>
                      <a:pt x="2084" y="1864"/>
                    </a:lnTo>
                    <a:lnTo>
                      <a:pt x="2065" y="1919"/>
                    </a:lnTo>
                    <a:lnTo>
                      <a:pt x="2043" y="1974"/>
                    </a:lnTo>
                    <a:lnTo>
                      <a:pt x="2017" y="2027"/>
                    </a:lnTo>
                    <a:lnTo>
                      <a:pt x="1989" y="2080"/>
                    </a:lnTo>
                    <a:lnTo>
                      <a:pt x="1958" y="2132"/>
                    </a:lnTo>
                    <a:lnTo>
                      <a:pt x="1926" y="2183"/>
                    </a:lnTo>
                    <a:lnTo>
                      <a:pt x="1891" y="2233"/>
                    </a:lnTo>
                    <a:lnTo>
                      <a:pt x="1855" y="2282"/>
                    </a:lnTo>
                    <a:lnTo>
                      <a:pt x="1815" y="2330"/>
                    </a:lnTo>
                    <a:lnTo>
                      <a:pt x="1776" y="2376"/>
                    </a:lnTo>
                    <a:lnTo>
                      <a:pt x="1734" y="2421"/>
                    </a:lnTo>
                    <a:lnTo>
                      <a:pt x="1692" y="2464"/>
                    </a:lnTo>
                    <a:lnTo>
                      <a:pt x="1649" y="2506"/>
                    </a:lnTo>
                    <a:lnTo>
                      <a:pt x="1604" y="2546"/>
                    </a:lnTo>
                    <a:lnTo>
                      <a:pt x="1559" y="2584"/>
                    </a:lnTo>
                    <a:lnTo>
                      <a:pt x="1514" y="2620"/>
                    </a:lnTo>
                    <a:lnTo>
                      <a:pt x="1468" y="2654"/>
                    </a:lnTo>
                    <a:lnTo>
                      <a:pt x="1422" y="2686"/>
                    </a:lnTo>
                    <a:lnTo>
                      <a:pt x="1376" y="2716"/>
                    </a:lnTo>
                    <a:lnTo>
                      <a:pt x="1332" y="2743"/>
                    </a:lnTo>
                    <a:lnTo>
                      <a:pt x="1286" y="2768"/>
                    </a:lnTo>
                    <a:lnTo>
                      <a:pt x="1242" y="2791"/>
                    </a:lnTo>
                    <a:lnTo>
                      <a:pt x="1198" y="2810"/>
                    </a:lnTo>
                    <a:lnTo>
                      <a:pt x="1156" y="2828"/>
                    </a:lnTo>
                    <a:lnTo>
                      <a:pt x="1114" y="2842"/>
                    </a:lnTo>
                    <a:lnTo>
                      <a:pt x="1075" y="2854"/>
                    </a:lnTo>
                    <a:lnTo>
                      <a:pt x="1037" y="2862"/>
                    </a:lnTo>
                    <a:lnTo>
                      <a:pt x="999" y="2867"/>
                    </a:lnTo>
                    <a:lnTo>
                      <a:pt x="964" y="2869"/>
                    </a:lnTo>
                    <a:lnTo>
                      <a:pt x="953" y="2870"/>
                    </a:lnTo>
                    <a:lnTo>
                      <a:pt x="918" y="2870"/>
                    </a:lnTo>
                    <a:lnTo>
                      <a:pt x="894" y="2870"/>
                    </a:lnTo>
                    <a:lnTo>
                      <a:pt x="866" y="2869"/>
                    </a:lnTo>
                    <a:lnTo>
                      <a:pt x="833" y="2867"/>
                    </a:lnTo>
                    <a:lnTo>
                      <a:pt x="797" y="2864"/>
                    </a:lnTo>
                    <a:lnTo>
                      <a:pt x="758" y="2860"/>
                    </a:lnTo>
                    <a:lnTo>
                      <a:pt x="718" y="2854"/>
                    </a:lnTo>
                    <a:lnTo>
                      <a:pt x="674" y="2845"/>
                    </a:lnTo>
                    <a:lnTo>
                      <a:pt x="629" y="2835"/>
                    </a:lnTo>
                    <a:lnTo>
                      <a:pt x="582" y="2823"/>
                    </a:lnTo>
                    <a:lnTo>
                      <a:pt x="534" y="2808"/>
                    </a:lnTo>
                    <a:lnTo>
                      <a:pt x="487" y="2790"/>
                    </a:lnTo>
                    <a:lnTo>
                      <a:pt x="439" y="2769"/>
                    </a:lnTo>
                    <a:lnTo>
                      <a:pt x="391" y="2744"/>
                    </a:lnTo>
                    <a:lnTo>
                      <a:pt x="345" y="2717"/>
                    </a:lnTo>
                    <a:lnTo>
                      <a:pt x="299" y="2685"/>
                    </a:lnTo>
                    <a:lnTo>
                      <a:pt x="256" y="2650"/>
                    </a:lnTo>
                    <a:lnTo>
                      <a:pt x="213" y="2610"/>
                    </a:lnTo>
                    <a:lnTo>
                      <a:pt x="174" y="2565"/>
                    </a:lnTo>
                    <a:lnTo>
                      <a:pt x="138" y="2517"/>
                    </a:lnTo>
                    <a:lnTo>
                      <a:pt x="105" y="2463"/>
                    </a:lnTo>
                    <a:lnTo>
                      <a:pt x="76" y="2404"/>
                    </a:lnTo>
                    <a:lnTo>
                      <a:pt x="51" y="2339"/>
                    </a:lnTo>
                    <a:lnTo>
                      <a:pt x="30" y="2270"/>
                    </a:lnTo>
                    <a:lnTo>
                      <a:pt x="14" y="2194"/>
                    </a:lnTo>
                    <a:lnTo>
                      <a:pt x="4" y="2112"/>
                    </a:lnTo>
                    <a:lnTo>
                      <a:pt x="0" y="2023"/>
                    </a:lnTo>
                    <a:lnTo>
                      <a:pt x="2" y="1928"/>
                    </a:lnTo>
                    <a:lnTo>
                      <a:pt x="10" y="1827"/>
                    </a:lnTo>
                    <a:lnTo>
                      <a:pt x="13" y="1818"/>
                    </a:lnTo>
                    <a:lnTo>
                      <a:pt x="21" y="1792"/>
                    </a:lnTo>
                    <a:lnTo>
                      <a:pt x="32" y="1753"/>
                    </a:lnTo>
                    <a:lnTo>
                      <a:pt x="50" y="1700"/>
                    </a:lnTo>
                    <a:lnTo>
                      <a:pt x="70" y="1638"/>
                    </a:lnTo>
                    <a:lnTo>
                      <a:pt x="96" y="1567"/>
                    </a:lnTo>
                    <a:lnTo>
                      <a:pt x="111" y="1529"/>
                    </a:lnTo>
                    <a:lnTo>
                      <a:pt x="126" y="1490"/>
                    </a:lnTo>
                    <a:lnTo>
                      <a:pt x="143" y="1450"/>
                    </a:lnTo>
                    <a:lnTo>
                      <a:pt x="162" y="1410"/>
                    </a:lnTo>
                    <a:lnTo>
                      <a:pt x="180" y="1368"/>
                    </a:lnTo>
                    <a:lnTo>
                      <a:pt x="200" y="1327"/>
                    </a:lnTo>
                    <a:lnTo>
                      <a:pt x="221" y="1286"/>
                    </a:lnTo>
                    <a:lnTo>
                      <a:pt x="242" y="1245"/>
                    </a:lnTo>
                    <a:lnTo>
                      <a:pt x="265" y="1204"/>
                    </a:lnTo>
                    <a:lnTo>
                      <a:pt x="289" y="1165"/>
                    </a:lnTo>
                    <a:lnTo>
                      <a:pt x="313" y="1127"/>
                    </a:lnTo>
                    <a:lnTo>
                      <a:pt x="339" y="1089"/>
                    </a:lnTo>
                    <a:lnTo>
                      <a:pt x="366" y="1054"/>
                    </a:lnTo>
                    <a:lnTo>
                      <a:pt x="392" y="1020"/>
                    </a:lnTo>
                    <a:lnTo>
                      <a:pt x="421" y="989"/>
                    </a:lnTo>
                    <a:lnTo>
                      <a:pt x="450" y="960"/>
                    </a:lnTo>
                    <a:lnTo>
                      <a:pt x="480" y="934"/>
                    </a:lnTo>
                    <a:lnTo>
                      <a:pt x="512" y="911"/>
                    </a:lnTo>
                    <a:lnTo>
                      <a:pt x="543" y="890"/>
                    </a:lnTo>
                    <a:lnTo>
                      <a:pt x="576" y="874"/>
                    </a:lnTo>
                    <a:lnTo>
                      <a:pt x="580" y="818"/>
                    </a:lnTo>
                    <a:lnTo>
                      <a:pt x="586" y="759"/>
                    </a:lnTo>
                    <a:lnTo>
                      <a:pt x="590" y="728"/>
                    </a:lnTo>
                    <a:lnTo>
                      <a:pt x="594" y="697"/>
                    </a:lnTo>
                    <a:lnTo>
                      <a:pt x="600" y="665"/>
                    </a:lnTo>
                    <a:lnTo>
                      <a:pt x="606" y="633"/>
                    </a:lnTo>
                    <a:lnTo>
                      <a:pt x="612" y="601"/>
                    </a:lnTo>
                    <a:lnTo>
                      <a:pt x="619" y="569"/>
                    </a:lnTo>
                    <a:lnTo>
                      <a:pt x="628" y="537"/>
                    </a:lnTo>
                    <a:lnTo>
                      <a:pt x="636" y="505"/>
                    </a:lnTo>
                    <a:lnTo>
                      <a:pt x="646" y="473"/>
                    </a:lnTo>
                    <a:lnTo>
                      <a:pt x="657" y="442"/>
                    </a:lnTo>
                    <a:lnTo>
                      <a:pt x="669" y="411"/>
                    </a:lnTo>
                    <a:lnTo>
                      <a:pt x="681" y="381"/>
                    </a:lnTo>
                    <a:lnTo>
                      <a:pt x="696" y="352"/>
                    </a:lnTo>
                    <a:lnTo>
                      <a:pt x="710" y="324"/>
                    </a:lnTo>
                    <a:lnTo>
                      <a:pt x="727" y="296"/>
                    </a:lnTo>
                    <a:lnTo>
                      <a:pt x="745" y="270"/>
                    </a:lnTo>
                    <a:lnTo>
                      <a:pt x="764" y="246"/>
                    </a:lnTo>
                    <a:lnTo>
                      <a:pt x="784" y="222"/>
                    </a:lnTo>
                    <a:lnTo>
                      <a:pt x="806" y="200"/>
                    </a:lnTo>
                    <a:lnTo>
                      <a:pt x="829" y="180"/>
                    </a:lnTo>
                    <a:lnTo>
                      <a:pt x="854" y="161"/>
                    </a:lnTo>
                    <a:lnTo>
                      <a:pt x="880" y="144"/>
                    </a:lnTo>
                    <a:lnTo>
                      <a:pt x="909" y="129"/>
                    </a:lnTo>
                    <a:lnTo>
                      <a:pt x="938" y="117"/>
                    </a:lnTo>
                    <a:lnTo>
                      <a:pt x="970" y="106"/>
                    </a:lnTo>
                    <a:lnTo>
                      <a:pt x="1003" y="98"/>
                    </a:lnTo>
                    <a:lnTo>
                      <a:pt x="1039" y="93"/>
                    </a:lnTo>
                    <a:lnTo>
                      <a:pt x="1076" y="89"/>
                    </a:lnTo>
                    <a:lnTo>
                      <a:pt x="1059" y="90"/>
                    </a:lnTo>
                    <a:lnTo>
                      <a:pt x="1049" y="90"/>
                    </a:lnTo>
                    <a:lnTo>
                      <a:pt x="1045" y="90"/>
                    </a:lnTo>
                    <a:lnTo>
                      <a:pt x="1047" y="89"/>
                    </a:lnTo>
                    <a:lnTo>
                      <a:pt x="1067" y="85"/>
                    </a:lnTo>
                    <a:lnTo>
                      <a:pt x="1105" y="79"/>
                    </a:lnTo>
                    <a:lnTo>
                      <a:pt x="1158" y="73"/>
                    </a:lnTo>
                    <a:lnTo>
                      <a:pt x="1222" y="65"/>
                    </a:lnTo>
                    <a:lnTo>
                      <a:pt x="1296" y="57"/>
                    </a:lnTo>
                    <a:lnTo>
                      <a:pt x="1375" y="48"/>
                    </a:lnTo>
                    <a:lnTo>
                      <a:pt x="1457" y="39"/>
                    </a:lnTo>
                    <a:lnTo>
                      <a:pt x="1539" y="31"/>
                    </a:lnTo>
                    <a:lnTo>
                      <a:pt x="1616" y="23"/>
                    </a:lnTo>
                    <a:lnTo>
                      <a:pt x="1687" y="15"/>
                    </a:lnTo>
                    <a:lnTo>
                      <a:pt x="1747" y="9"/>
                    </a:lnTo>
                    <a:lnTo>
                      <a:pt x="1793" y="4"/>
                    </a:lnTo>
                    <a:lnTo>
                      <a:pt x="1825" y="1"/>
                    </a:lnTo>
                    <a:lnTo>
                      <a:pt x="1835" y="0"/>
                    </a:lnTo>
                    <a:close/>
                    <a:moveTo>
                      <a:pt x="1360" y="1464"/>
                    </a:moveTo>
                    <a:lnTo>
                      <a:pt x="1374" y="1559"/>
                    </a:lnTo>
                    <a:lnTo>
                      <a:pt x="1378" y="1647"/>
                    </a:lnTo>
                    <a:lnTo>
                      <a:pt x="1372" y="1729"/>
                    </a:lnTo>
                    <a:lnTo>
                      <a:pt x="1358" y="1803"/>
                    </a:lnTo>
                    <a:lnTo>
                      <a:pt x="1335" y="1870"/>
                    </a:lnTo>
                    <a:lnTo>
                      <a:pt x="1305" y="1931"/>
                    </a:lnTo>
                    <a:lnTo>
                      <a:pt x="1268" y="1985"/>
                    </a:lnTo>
                    <a:lnTo>
                      <a:pt x="1227" y="2032"/>
                    </a:lnTo>
                    <a:lnTo>
                      <a:pt x="1180" y="2073"/>
                    </a:lnTo>
                    <a:lnTo>
                      <a:pt x="1131" y="2107"/>
                    </a:lnTo>
                    <a:lnTo>
                      <a:pt x="1078" y="2134"/>
                    </a:lnTo>
                    <a:lnTo>
                      <a:pt x="1024" y="2154"/>
                    </a:lnTo>
                    <a:lnTo>
                      <a:pt x="968" y="2169"/>
                    </a:lnTo>
                    <a:lnTo>
                      <a:pt x="913" y="2176"/>
                    </a:lnTo>
                    <a:lnTo>
                      <a:pt x="858" y="2178"/>
                    </a:lnTo>
                    <a:lnTo>
                      <a:pt x="805" y="2173"/>
                    </a:lnTo>
                    <a:lnTo>
                      <a:pt x="754" y="2162"/>
                    </a:lnTo>
                    <a:lnTo>
                      <a:pt x="707" y="2144"/>
                    </a:lnTo>
                    <a:lnTo>
                      <a:pt x="664" y="2120"/>
                    </a:lnTo>
                    <a:lnTo>
                      <a:pt x="625" y="2090"/>
                    </a:lnTo>
                    <a:lnTo>
                      <a:pt x="593" y="2054"/>
                    </a:lnTo>
                    <a:lnTo>
                      <a:pt x="567" y="2012"/>
                    </a:lnTo>
                    <a:lnTo>
                      <a:pt x="550" y="1963"/>
                    </a:lnTo>
                    <a:lnTo>
                      <a:pt x="542" y="1909"/>
                    </a:lnTo>
                    <a:lnTo>
                      <a:pt x="542" y="1848"/>
                    </a:lnTo>
                    <a:lnTo>
                      <a:pt x="552" y="1782"/>
                    </a:lnTo>
                    <a:lnTo>
                      <a:pt x="574" y="1709"/>
                    </a:lnTo>
                    <a:lnTo>
                      <a:pt x="608" y="1631"/>
                    </a:lnTo>
                    <a:lnTo>
                      <a:pt x="654" y="1547"/>
                    </a:lnTo>
                    <a:lnTo>
                      <a:pt x="716" y="1457"/>
                    </a:lnTo>
                    <a:lnTo>
                      <a:pt x="790" y="1362"/>
                    </a:lnTo>
                    <a:lnTo>
                      <a:pt x="881" y="1261"/>
                    </a:lnTo>
                    <a:lnTo>
                      <a:pt x="896" y="1243"/>
                    </a:lnTo>
                    <a:lnTo>
                      <a:pt x="910" y="1227"/>
                    </a:lnTo>
                    <a:lnTo>
                      <a:pt x="926" y="1211"/>
                    </a:lnTo>
                    <a:lnTo>
                      <a:pt x="941" y="1196"/>
                    </a:lnTo>
                    <a:lnTo>
                      <a:pt x="958" y="1182"/>
                    </a:lnTo>
                    <a:lnTo>
                      <a:pt x="973" y="1169"/>
                    </a:lnTo>
                    <a:lnTo>
                      <a:pt x="990" y="1158"/>
                    </a:lnTo>
                    <a:lnTo>
                      <a:pt x="1007" y="1147"/>
                    </a:lnTo>
                    <a:lnTo>
                      <a:pt x="1024" y="1139"/>
                    </a:lnTo>
                    <a:lnTo>
                      <a:pt x="1041" y="1131"/>
                    </a:lnTo>
                    <a:lnTo>
                      <a:pt x="1057" y="1125"/>
                    </a:lnTo>
                    <a:lnTo>
                      <a:pt x="1075" y="1120"/>
                    </a:lnTo>
                    <a:lnTo>
                      <a:pt x="1091" y="1117"/>
                    </a:lnTo>
                    <a:lnTo>
                      <a:pt x="1109" y="1116"/>
                    </a:lnTo>
                    <a:lnTo>
                      <a:pt x="1126" y="1116"/>
                    </a:lnTo>
                    <a:lnTo>
                      <a:pt x="1142" y="1118"/>
                    </a:lnTo>
                    <a:lnTo>
                      <a:pt x="1159" y="1123"/>
                    </a:lnTo>
                    <a:lnTo>
                      <a:pt x="1175" y="1129"/>
                    </a:lnTo>
                    <a:lnTo>
                      <a:pt x="1192" y="1138"/>
                    </a:lnTo>
                    <a:lnTo>
                      <a:pt x="1207" y="1148"/>
                    </a:lnTo>
                    <a:lnTo>
                      <a:pt x="1223" y="1161"/>
                    </a:lnTo>
                    <a:lnTo>
                      <a:pt x="1238" y="1175"/>
                    </a:lnTo>
                    <a:lnTo>
                      <a:pt x="1253" y="1193"/>
                    </a:lnTo>
                    <a:lnTo>
                      <a:pt x="1267" y="1212"/>
                    </a:lnTo>
                    <a:lnTo>
                      <a:pt x="1281" y="1234"/>
                    </a:lnTo>
                    <a:lnTo>
                      <a:pt x="1294" y="1259"/>
                    </a:lnTo>
                    <a:lnTo>
                      <a:pt x="1307" y="1286"/>
                    </a:lnTo>
                    <a:lnTo>
                      <a:pt x="1319" y="1316"/>
                    </a:lnTo>
                    <a:lnTo>
                      <a:pt x="1331" y="1349"/>
                    </a:lnTo>
                    <a:lnTo>
                      <a:pt x="1341" y="1385"/>
                    </a:lnTo>
                    <a:lnTo>
                      <a:pt x="1351" y="1423"/>
                    </a:lnTo>
                    <a:lnTo>
                      <a:pt x="1360" y="1464"/>
                    </a:lnTo>
                    <a:close/>
                  </a:path>
                </a:pathLst>
              </a:custGeom>
              <a:solidFill>
                <a:srgbClr val="66737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7" name="Freeform 282"/>
              <p:cNvSpPr/>
              <p:nvPr/>
            </p:nvSpPr>
            <p:spPr bwMode="auto">
              <a:xfrm>
                <a:off x="2466" y="2289"/>
                <a:ext cx="335" cy="253"/>
              </a:xfrm>
              <a:custGeom>
                <a:avLst/>
                <a:gdLst>
                  <a:gd name="T0" fmla="*/ 5201 w 6367"/>
                  <a:gd name="T1" fmla="*/ 1027 h 4804"/>
                  <a:gd name="T2" fmla="*/ 6367 w 6367"/>
                  <a:gd name="T3" fmla="*/ 235 h 4804"/>
                  <a:gd name="T4" fmla="*/ 6157 w 6367"/>
                  <a:gd name="T5" fmla="*/ 37 h 4804"/>
                  <a:gd name="T6" fmla="*/ 4505 w 6367"/>
                  <a:gd name="T7" fmla="*/ 0 h 4804"/>
                  <a:gd name="T8" fmla="*/ 2283 w 6367"/>
                  <a:gd name="T9" fmla="*/ 1362 h 4804"/>
                  <a:gd name="T10" fmla="*/ 0 w 6367"/>
                  <a:gd name="T11" fmla="*/ 3826 h 4804"/>
                  <a:gd name="T12" fmla="*/ 12 w 6367"/>
                  <a:gd name="T13" fmla="*/ 4408 h 4804"/>
                  <a:gd name="T14" fmla="*/ 1265 w 6367"/>
                  <a:gd name="T15" fmla="*/ 4804 h 4804"/>
                  <a:gd name="T16" fmla="*/ 2482 w 6367"/>
                  <a:gd name="T17" fmla="*/ 3602 h 4804"/>
                  <a:gd name="T18" fmla="*/ 2494 w 6367"/>
                  <a:gd name="T19" fmla="*/ 3021 h 4804"/>
                  <a:gd name="T20" fmla="*/ 3462 w 6367"/>
                  <a:gd name="T21" fmla="*/ 1832 h 4804"/>
                  <a:gd name="T22" fmla="*/ 4878 w 6367"/>
                  <a:gd name="T23" fmla="*/ 842 h 4804"/>
                  <a:gd name="T24" fmla="*/ 5201 w 6367"/>
                  <a:gd name="T25" fmla="*/ 1027 h 480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367"/>
                  <a:gd name="T40" fmla="*/ 0 h 4804"/>
                  <a:gd name="T41" fmla="*/ 6367 w 6367"/>
                  <a:gd name="T42" fmla="*/ 4804 h 480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367" h="4804">
                    <a:moveTo>
                      <a:pt x="5201" y="1027"/>
                    </a:moveTo>
                    <a:lnTo>
                      <a:pt x="6367" y="235"/>
                    </a:lnTo>
                    <a:lnTo>
                      <a:pt x="6157" y="37"/>
                    </a:lnTo>
                    <a:lnTo>
                      <a:pt x="4505" y="0"/>
                    </a:lnTo>
                    <a:lnTo>
                      <a:pt x="2283" y="1362"/>
                    </a:lnTo>
                    <a:lnTo>
                      <a:pt x="0" y="3826"/>
                    </a:lnTo>
                    <a:lnTo>
                      <a:pt x="12" y="4408"/>
                    </a:lnTo>
                    <a:lnTo>
                      <a:pt x="1265" y="4804"/>
                    </a:lnTo>
                    <a:lnTo>
                      <a:pt x="2482" y="3602"/>
                    </a:lnTo>
                    <a:lnTo>
                      <a:pt x="2494" y="3021"/>
                    </a:lnTo>
                    <a:lnTo>
                      <a:pt x="3462" y="1832"/>
                    </a:lnTo>
                    <a:lnTo>
                      <a:pt x="4878" y="842"/>
                    </a:lnTo>
                    <a:lnTo>
                      <a:pt x="5201" y="1027"/>
                    </a:lnTo>
                    <a:close/>
                  </a:path>
                </a:pathLst>
              </a:custGeom>
              <a:solidFill>
                <a:srgbClr val="9EA2A6"/>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8" name="Freeform 283"/>
              <p:cNvSpPr/>
              <p:nvPr/>
            </p:nvSpPr>
            <p:spPr bwMode="auto">
              <a:xfrm>
                <a:off x="2774" y="2355"/>
                <a:ext cx="48" cy="13"/>
              </a:xfrm>
              <a:custGeom>
                <a:avLst/>
                <a:gdLst>
                  <a:gd name="T0" fmla="*/ 906 w 907"/>
                  <a:gd name="T1" fmla="*/ 33 h 251"/>
                  <a:gd name="T2" fmla="*/ 570 w 907"/>
                  <a:gd name="T3" fmla="*/ 251 h 251"/>
                  <a:gd name="T4" fmla="*/ 0 w 907"/>
                  <a:gd name="T5" fmla="*/ 228 h 251"/>
                  <a:gd name="T6" fmla="*/ 327 w 907"/>
                  <a:gd name="T7" fmla="*/ 0 h 251"/>
                  <a:gd name="T8" fmla="*/ 353 w 907"/>
                  <a:gd name="T9" fmla="*/ 0 h 251"/>
                  <a:gd name="T10" fmla="*/ 422 w 907"/>
                  <a:gd name="T11" fmla="*/ 2 h 251"/>
                  <a:gd name="T12" fmla="*/ 519 w 907"/>
                  <a:gd name="T13" fmla="*/ 5 h 251"/>
                  <a:gd name="T14" fmla="*/ 629 w 907"/>
                  <a:gd name="T15" fmla="*/ 9 h 251"/>
                  <a:gd name="T16" fmla="*/ 736 w 907"/>
                  <a:gd name="T17" fmla="*/ 14 h 251"/>
                  <a:gd name="T18" fmla="*/ 829 w 907"/>
                  <a:gd name="T19" fmla="*/ 20 h 251"/>
                  <a:gd name="T20" fmla="*/ 864 w 907"/>
                  <a:gd name="T21" fmla="*/ 23 h 251"/>
                  <a:gd name="T22" fmla="*/ 890 w 907"/>
                  <a:gd name="T23" fmla="*/ 26 h 251"/>
                  <a:gd name="T24" fmla="*/ 899 w 907"/>
                  <a:gd name="T25" fmla="*/ 28 h 251"/>
                  <a:gd name="T26" fmla="*/ 904 w 907"/>
                  <a:gd name="T27" fmla="*/ 29 h 251"/>
                  <a:gd name="T28" fmla="*/ 907 w 907"/>
                  <a:gd name="T29" fmla="*/ 31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0" y="251"/>
                    </a:lnTo>
                    <a:lnTo>
                      <a:pt x="0" y="228"/>
                    </a:lnTo>
                    <a:lnTo>
                      <a:pt x="327" y="0"/>
                    </a:lnTo>
                    <a:lnTo>
                      <a:pt x="353" y="0"/>
                    </a:lnTo>
                    <a:lnTo>
                      <a:pt x="422" y="2"/>
                    </a:lnTo>
                    <a:lnTo>
                      <a:pt x="519" y="5"/>
                    </a:lnTo>
                    <a:lnTo>
                      <a:pt x="629" y="9"/>
                    </a:lnTo>
                    <a:lnTo>
                      <a:pt x="736" y="14"/>
                    </a:lnTo>
                    <a:lnTo>
                      <a:pt x="829" y="20"/>
                    </a:lnTo>
                    <a:lnTo>
                      <a:pt x="864" y="23"/>
                    </a:lnTo>
                    <a:lnTo>
                      <a:pt x="890" y="26"/>
                    </a:lnTo>
                    <a:lnTo>
                      <a:pt x="899" y="28"/>
                    </a:lnTo>
                    <a:lnTo>
                      <a:pt x="904" y="29"/>
                    </a:lnTo>
                    <a:lnTo>
                      <a:pt x="907" y="31"/>
                    </a:lnTo>
                    <a:lnTo>
                      <a:pt x="906" y="33"/>
                    </a:lnTo>
                    <a:close/>
                  </a:path>
                </a:pathLst>
              </a:custGeom>
              <a:solidFill>
                <a:srgbClr val="1F1A1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59" name="Freeform 284"/>
              <p:cNvSpPr/>
              <p:nvPr/>
            </p:nvSpPr>
            <p:spPr bwMode="auto">
              <a:xfrm>
                <a:off x="2773" y="2353"/>
                <a:ext cx="47" cy="13"/>
              </a:xfrm>
              <a:custGeom>
                <a:avLst/>
                <a:gdLst>
                  <a:gd name="T0" fmla="*/ 906 w 907"/>
                  <a:gd name="T1" fmla="*/ 33 h 251"/>
                  <a:gd name="T2" fmla="*/ 571 w 907"/>
                  <a:gd name="T3" fmla="*/ 251 h 251"/>
                  <a:gd name="T4" fmla="*/ 0 w 907"/>
                  <a:gd name="T5" fmla="*/ 228 h 251"/>
                  <a:gd name="T6" fmla="*/ 327 w 907"/>
                  <a:gd name="T7" fmla="*/ 0 h 251"/>
                  <a:gd name="T8" fmla="*/ 353 w 907"/>
                  <a:gd name="T9" fmla="*/ 0 h 251"/>
                  <a:gd name="T10" fmla="*/ 423 w 907"/>
                  <a:gd name="T11" fmla="*/ 2 h 251"/>
                  <a:gd name="T12" fmla="*/ 519 w 907"/>
                  <a:gd name="T13" fmla="*/ 5 h 251"/>
                  <a:gd name="T14" fmla="*/ 629 w 907"/>
                  <a:gd name="T15" fmla="*/ 9 h 251"/>
                  <a:gd name="T16" fmla="*/ 736 w 907"/>
                  <a:gd name="T17" fmla="*/ 14 h 251"/>
                  <a:gd name="T18" fmla="*/ 828 w 907"/>
                  <a:gd name="T19" fmla="*/ 20 h 251"/>
                  <a:gd name="T20" fmla="*/ 864 w 907"/>
                  <a:gd name="T21" fmla="*/ 23 h 251"/>
                  <a:gd name="T22" fmla="*/ 890 w 907"/>
                  <a:gd name="T23" fmla="*/ 26 h 251"/>
                  <a:gd name="T24" fmla="*/ 899 w 907"/>
                  <a:gd name="T25" fmla="*/ 28 h 251"/>
                  <a:gd name="T26" fmla="*/ 904 w 907"/>
                  <a:gd name="T27" fmla="*/ 29 h 251"/>
                  <a:gd name="T28" fmla="*/ 907 w 907"/>
                  <a:gd name="T29" fmla="*/ 31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1" y="251"/>
                    </a:lnTo>
                    <a:lnTo>
                      <a:pt x="0" y="228"/>
                    </a:lnTo>
                    <a:lnTo>
                      <a:pt x="327" y="0"/>
                    </a:lnTo>
                    <a:lnTo>
                      <a:pt x="353" y="0"/>
                    </a:lnTo>
                    <a:lnTo>
                      <a:pt x="423" y="2"/>
                    </a:lnTo>
                    <a:lnTo>
                      <a:pt x="519" y="5"/>
                    </a:lnTo>
                    <a:lnTo>
                      <a:pt x="629" y="9"/>
                    </a:lnTo>
                    <a:lnTo>
                      <a:pt x="736" y="14"/>
                    </a:lnTo>
                    <a:lnTo>
                      <a:pt x="828" y="20"/>
                    </a:lnTo>
                    <a:lnTo>
                      <a:pt x="864" y="23"/>
                    </a:lnTo>
                    <a:lnTo>
                      <a:pt x="890" y="26"/>
                    </a:lnTo>
                    <a:lnTo>
                      <a:pt x="899" y="28"/>
                    </a:lnTo>
                    <a:lnTo>
                      <a:pt x="904" y="29"/>
                    </a:lnTo>
                    <a:lnTo>
                      <a:pt x="907" y="31"/>
                    </a:lnTo>
                    <a:lnTo>
                      <a:pt x="906" y="33"/>
                    </a:lnTo>
                    <a:close/>
                  </a:path>
                </a:pathLst>
              </a:custGeom>
              <a:solidFill>
                <a:srgbClr val="9A9DA1"/>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0" name="Freeform 285"/>
              <p:cNvSpPr/>
              <p:nvPr/>
            </p:nvSpPr>
            <p:spPr bwMode="auto">
              <a:xfrm>
                <a:off x="2748" y="2379"/>
                <a:ext cx="48" cy="13"/>
              </a:xfrm>
              <a:custGeom>
                <a:avLst/>
                <a:gdLst>
                  <a:gd name="T0" fmla="*/ 906 w 907"/>
                  <a:gd name="T1" fmla="*/ 33 h 251"/>
                  <a:gd name="T2" fmla="*/ 571 w 907"/>
                  <a:gd name="T3" fmla="*/ 251 h 251"/>
                  <a:gd name="T4" fmla="*/ 0 w 907"/>
                  <a:gd name="T5" fmla="*/ 227 h 251"/>
                  <a:gd name="T6" fmla="*/ 329 w 907"/>
                  <a:gd name="T7" fmla="*/ 0 h 251"/>
                  <a:gd name="T8" fmla="*/ 355 w 907"/>
                  <a:gd name="T9" fmla="*/ 1 h 251"/>
                  <a:gd name="T10" fmla="*/ 423 w 907"/>
                  <a:gd name="T11" fmla="*/ 2 h 251"/>
                  <a:gd name="T12" fmla="*/ 519 w 907"/>
                  <a:gd name="T13" fmla="*/ 5 h 251"/>
                  <a:gd name="T14" fmla="*/ 629 w 907"/>
                  <a:gd name="T15" fmla="*/ 9 h 251"/>
                  <a:gd name="T16" fmla="*/ 738 w 907"/>
                  <a:gd name="T17" fmla="*/ 14 h 251"/>
                  <a:gd name="T18" fmla="*/ 830 w 907"/>
                  <a:gd name="T19" fmla="*/ 20 h 251"/>
                  <a:gd name="T20" fmla="*/ 865 w 907"/>
                  <a:gd name="T21" fmla="*/ 23 h 251"/>
                  <a:gd name="T22" fmla="*/ 891 w 907"/>
                  <a:gd name="T23" fmla="*/ 26 h 251"/>
                  <a:gd name="T24" fmla="*/ 899 w 907"/>
                  <a:gd name="T25" fmla="*/ 28 h 251"/>
                  <a:gd name="T26" fmla="*/ 905 w 907"/>
                  <a:gd name="T27" fmla="*/ 30 h 251"/>
                  <a:gd name="T28" fmla="*/ 907 w 907"/>
                  <a:gd name="T29" fmla="*/ 31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1" y="251"/>
                    </a:lnTo>
                    <a:lnTo>
                      <a:pt x="0" y="227"/>
                    </a:lnTo>
                    <a:lnTo>
                      <a:pt x="329" y="0"/>
                    </a:lnTo>
                    <a:lnTo>
                      <a:pt x="355" y="1"/>
                    </a:lnTo>
                    <a:lnTo>
                      <a:pt x="423" y="2"/>
                    </a:lnTo>
                    <a:lnTo>
                      <a:pt x="519" y="5"/>
                    </a:lnTo>
                    <a:lnTo>
                      <a:pt x="629" y="9"/>
                    </a:lnTo>
                    <a:lnTo>
                      <a:pt x="738" y="14"/>
                    </a:lnTo>
                    <a:lnTo>
                      <a:pt x="830" y="20"/>
                    </a:lnTo>
                    <a:lnTo>
                      <a:pt x="865" y="23"/>
                    </a:lnTo>
                    <a:lnTo>
                      <a:pt x="891" y="26"/>
                    </a:lnTo>
                    <a:lnTo>
                      <a:pt x="899" y="28"/>
                    </a:lnTo>
                    <a:lnTo>
                      <a:pt x="905" y="30"/>
                    </a:lnTo>
                    <a:lnTo>
                      <a:pt x="907" y="31"/>
                    </a:lnTo>
                    <a:lnTo>
                      <a:pt x="906" y="33"/>
                    </a:lnTo>
                    <a:close/>
                  </a:path>
                </a:pathLst>
              </a:custGeom>
              <a:solidFill>
                <a:srgbClr val="1F1A1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1" name="Freeform 286"/>
              <p:cNvSpPr/>
              <p:nvPr/>
            </p:nvSpPr>
            <p:spPr bwMode="auto">
              <a:xfrm>
                <a:off x="2747" y="2377"/>
                <a:ext cx="48" cy="13"/>
              </a:xfrm>
              <a:custGeom>
                <a:avLst/>
                <a:gdLst>
                  <a:gd name="T0" fmla="*/ 906 w 907"/>
                  <a:gd name="T1" fmla="*/ 33 h 251"/>
                  <a:gd name="T2" fmla="*/ 570 w 907"/>
                  <a:gd name="T3" fmla="*/ 251 h 251"/>
                  <a:gd name="T4" fmla="*/ 0 w 907"/>
                  <a:gd name="T5" fmla="*/ 228 h 251"/>
                  <a:gd name="T6" fmla="*/ 328 w 907"/>
                  <a:gd name="T7" fmla="*/ 0 h 251"/>
                  <a:gd name="T8" fmla="*/ 353 w 907"/>
                  <a:gd name="T9" fmla="*/ 1 h 251"/>
                  <a:gd name="T10" fmla="*/ 422 w 907"/>
                  <a:gd name="T11" fmla="*/ 2 h 251"/>
                  <a:gd name="T12" fmla="*/ 519 w 907"/>
                  <a:gd name="T13" fmla="*/ 5 h 251"/>
                  <a:gd name="T14" fmla="*/ 628 w 907"/>
                  <a:gd name="T15" fmla="*/ 9 h 251"/>
                  <a:gd name="T16" fmla="*/ 737 w 907"/>
                  <a:gd name="T17" fmla="*/ 14 h 251"/>
                  <a:gd name="T18" fmla="*/ 829 w 907"/>
                  <a:gd name="T19" fmla="*/ 20 h 251"/>
                  <a:gd name="T20" fmla="*/ 864 w 907"/>
                  <a:gd name="T21" fmla="*/ 23 h 251"/>
                  <a:gd name="T22" fmla="*/ 890 w 907"/>
                  <a:gd name="T23" fmla="*/ 26 h 251"/>
                  <a:gd name="T24" fmla="*/ 899 w 907"/>
                  <a:gd name="T25" fmla="*/ 28 h 251"/>
                  <a:gd name="T26" fmla="*/ 904 w 907"/>
                  <a:gd name="T27" fmla="*/ 30 h 251"/>
                  <a:gd name="T28" fmla="*/ 907 w 907"/>
                  <a:gd name="T29" fmla="*/ 32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0" y="251"/>
                    </a:lnTo>
                    <a:lnTo>
                      <a:pt x="0" y="228"/>
                    </a:lnTo>
                    <a:lnTo>
                      <a:pt x="328" y="0"/>
                    </a:lnTo>
                    <a:lnTo>
                      <a:pt x="353" y="1"/>
                    </a:lnTo>
                    <a:lnTo>
                      <a:pt x="422" y="2"/>
                    </a:lnTo>
                    <a:lnTo>
                      <a:pt x="519" y="5"/>
                    </a:lnTo>
                    <a:lnTo>
                      <a:pt x="628" y="9"/>
                    </a:lnTo>
                    <a:lnTo>
                      <a:pt x="737" y="14"/>
                    </a:lnTo>
                    <a:lnTo>
                      <a:pt x="829" y="20"/>
                    </a:lnTo>
                    <a:lnTo>
                      <a:pt x="864" y="23"/>
                    </a:lnTo>
                    <a:lnTo>
                      <a:pt x="890" y="26"/>
                    </a:lnTo>
                    <a:lnTo>
                      <a:pt x="899" y="28"/>
                    </a:lnTo>
                    <a:lnTo>
                      <a:pt x="904" y="30"/>
                    </a:lnTo>
                    <a:lnTo>
                      <a:pt x="907" y="32"/>
                    </a:lnTo>
                    <a:lnTo>
                      <a:pt x="906" y="33"/>
                    </a:lnTo>
                    <a:close/>
                  </a:path>
                </a:pathLst>
              </a:custGeom>
              <a:solidFill>
                <a:srgbClr val="9A9DA1"/>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2" name="Freeform 287"/>
              <p:cNvSpPr/>
              <p:nvPr/>
            </p:nvSpPr>
            <p:spPr bwMode="auto">
              <a:xfrm>
                <a:off x="2720" y="2403"/>
                <a:ext cx="48" cy="13"/>
              </a:xfrm>
              <a:custGeom>
                <a:avLst/>
                <a:gdLst>
                  <a:gd name="T0" fmla="*/ 906 w 907"/>
                  <a:gd name="T1" fmla="*/ 33 h 251"/>
                  <a:gd name="T2" fmla="*/ 571 w 907"/>
                  <a:gd name="T3" fmla="*/ 251 h 251"/>
                  <a:gd name="T4" fmla="*/ 0 w 907"/>
                  <a:gd name="T5" fmla="*/ 228 h 251"/>
                  <a:gd name="T6" fmla="*/ 328 w 907"/>
                  <a:gd name="T7" fmla="*/ 0 h 251"/>
                  <a:gd name="T8" fmla="*/ 354 w 907"/>
                  <a:gd name="T9" fmla="*/ 1 h 251"/>
                  <a:gd name="T10" fmla="*/ 423 w 907"/>
                  <a:gd name="T11" fmla="*/ 2 h 251"/>
                  <a:gd name="T12" fmla="*/ 519 w 907"/>
                  <a:gd name="T13" fmla="*/ 6 h 251"/>
                  <a:gd name="T14" fmla="*/ 629 w 907"/>
                  <a:gd name="T15" fmla="*/ 10 h 251"/>
                  <a:gd name="T16" fmla="*/ 737 w 907"/>
                  <a:gd name="T17" fmla="*/ 15 h 251"/>
                  <a:gd name="T18" fmla="*/ 830 w 907"/>
                  <a:gd name="T19" fmla="*/ 20 h 251"/>
                  <a:gd name="T20" fmla="*/ 865 w 907"/>
                  <a:gd name="T21" fmla="*/ 23 h 251"/>
                  <a:gd name="T22" fmla="*/ 891 w 907"/>
                  <a:gd name="T23" fmla="*/ 26 h 251"/>
                  <a:gd name="T24" fmla="*/ 899 w 907"/>
                  <a:gd name="T25" fmla="*/ 28 h 251"/>
                  <a:gd name="T26" fmla="*/ 905 w 907"/>
                  <a:gd name="T27" fmla="*/ 30 h 251"/>
                  <a:gd name="T28" fmla="*/ 907 w 907"/>
                  <a:gd name="T29" fmla="*/ 31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1" y="251"/>
                    </a:lnTo>
                    <a:lnTo>
                      <a:pt x="0" y="228"/>
                    </a:lnTo>
                    <a:lnTo>
                      <a:pt x="328" y="0"/>
                    </a:lnTo>
                    <a:lnTo>
                      <a:pt x="354" y="1"/>
                    </a:lnTo>
                    <a:lnTo>
                      <a:pt x="423" y="2"/>
                    </a:lnTo>
                    <a:lnTo>
                      <a:pt x="519" y="6"/>
                    </a:lnTo>
                    <a:lnTo>
                      <a:pt x="629" y="10"/>
                    </a:lnTo>
                    <a:lnTo>
                      <a:pt x="737" y="15"/>
                    </a:lnTo>
                    <a:lnTo>
                      <a:pt x="830" y="20"/>
                    </a:lnTo>
                    <a:lnTo>
                      <a:pt x="865" y="23"/>
                    </a:lnTo>
                    <a:lnTo>
                      <a:pt x="891" y="26"/>
                    </a:lnTo>
                    <a:lnTo>
                      <a:pt x="899" y="28"/>
                    </a:lnTo>
                    <a:lnTo>
                      <a:pt x="905" y="30"/>
                    </a:lnTo>
                    <a:lnTo>
                      <a:pt x="907" y="31"/>
                    </a:lnTo>
                    <a:lnTo>
                      <a:pt x="906" y="33"/>
                    </a:lnTo>
                    <a:close/>
                  </a:path>
                </a:pathLst>
              </a:custGeom>
              <a:solidFill>
                <a:srgbClr val="1F1A1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3" name="Freeform 288"/>
              <p:cNvSpPr/>
              <p:nvPr/>
            </p:nvSpPr>
            <p:spPr bwMode="auto">
              <a:xfrm>
                <a:off x="2719" y="2401"/>
                <a:ext cx="48" cy="13"/>
              </a:xfrm>
              <a:custGeom>
                <a:avLst/>
                <a:gdLst>
                  <a:gd name="T0" fmla="*/ 906 w 907"/>
                  <a:gd name="T1" fmla="*/ 33 h 251"/>
                  <a:gd name="T2" fmla="*/ 571 w 907"/>
                  <a:gd name="T3" fmla="*/ 251 h 251"/>
                  <a:gd name="T4" fmla="*/ 0 w 907"/>
                  <a:gd name="T5" fmla="*/ 229 h 251"/>
                  <a:gd name="T6" fmla="*/ 328 w 907"/>
                  <a:gd name="T7" fmla="*/ 0 h 251"/>
                  <a:gd name="T8" fmla="*/ 354 w 907"/>
                  <a:gd name="T9" fmla="*/ 1 h 251"/>
                  <a:gd name="T10" fmla="*/ 423 w 907"/>
                  <a:gd name="T11" fmla="*/ 2 h 251"/>
                  <a:gd name="T12" fmla="*/ 519 w 907"/>
                  <a:gd name="T13" fmla="*/ 6 h 251"/>
                  <a:gd name="T14" fmla="*/ 629 w 907"/>
                  <a:gd name="T15" fmla="*/ 10 h 251"/>
                  <a:gd name="T16" fmla="*/ 737 w 907"/>
                  <a:gd name="T17" fmla="*/ 15 h 251"/>
                  <a:gd name="T18" fmla="*/ 830 w 907"/>
                  <a:gd name="T19" fmla="*/ 20 h 251"/>
                  <a:gd name="T20" fmla="*/ 865 w 907"/>
                  <a:gd name="T21" fmla="*/ 23 h 251"/>
                  <a:gd name="T22" fmla="*/ 891 w 907"/>
                  <a:gd name="T23" fmla="*/ 26 h 251"/>
                  <a:gd name="T24" fmla="*/ 899 w 907"/>
                  <a:gd name="T25" fmla="*/ 28 h 251"/>
                  <a:gd name="T26" fmla="*/ 905 w 907"/>
                  <a:gd name="T27" fmla="*/ 30 h 251"/>
                  <a:gd name="T28" fmla="*/ 907 w 907"/>
                  <a:gd name="T29" fmla="*/ 32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1" y="251"/>
                    </a:lnTo>
                    <a:lnTo>
                      <a:pt x="0" y="229"/>
                    </a:lnTo>
                    <a:lnTo>
                      <a:pt x="328" y="0"/>
                    </a:lnTo>
                    <a:lnTo>
                      <a:pt x="354" y="1"/>
                    </a:lnTo>
                    <a:lnTo>
                      <a:pt x="423" y="2"/>
                    </a:lnTo>
                    <a:lnTo>
                      <a:pt x="519" y="6"/>
                    </a:lnTo>
                    <a:lnTo>
                      <a:pt x="629" y="10"/>
                    </a:lnTo>
                    <a:lnTo>
                      <a:pt x="737" y="15"/>
                    </a:lnTo>
                    <a:lnTo>
                      <a:pt x="830" y="20"/>
                    </a:lnTo>
                    <a:lnTo>
                      <a:pt x="865" y="23"/>
                    </a:lnTo>
                    <a:lnTo>
                      <a:pt x="891" y="26"/>
                    </a:lnTo>
                    <a:lnTo>
                      <a:pt x="899" y="28"/>
                    </a:lnTo>
                    <a:lnTo>
                      <a:pt x="905" y="30"/>
                    </a:lnTo>
                    <a:lnTo>
                      <a:pt x="907" y="32"/>
                    </a:lnTo>
                    <a:lnTo>
                      <a:pt x="906" y="33"/>
                    </a:lnTo>
                    <a:close/>
                  </a:path>
                </a:pathLst>
              </a:custGeom>
              <a:solidFill>
                <a:srgbClr val="9A9DA1"/>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4" name="Freeform 289"/>
              <p:cNvSpPr/>
              <p:nvPr/>
            </p:nvSpPr>
            <p:spPr bwMode="auto">
              <a:xfrm>
                <a:off x="2828" y="2359"/>
                <a:ext cx="48" cy="13"/>
              </a:xfrm>
              <a:custGeom>
                <a:avLst/>
                <a:gdLst>
                  <a:gd name="T0" fmla="*/ 906 w 907"/>
                  <a:gd name="T1" fmla="*/ 34 h 252"/>
                  <a:gd name="T2" fmla="*/ 571 w 907"/>
                  <a:gd name="T3" fmla="*/ 252 h 252"/>
                  <a:gd name="T4" fmla="*/ 0 w 907"/>
                  <a:gd name="T5" fmla="*/ 228 h 252"/>
                  <a:gd name="T6" fmla="*/ 328 w 907"/>
                  <a:gd name="T7" fmla="*/ 0 h 252"/>
                  <a:gd name="T8" fmla="*/ 354 w 907"/>
                  <a:gd name="T9" fmla="*/ 1 h 252"/>
                  <a:gd name="T10" fmla="*/ 423 w 907"/>
                  <a:gd name="T11" fmla="*/ 3 h 252"/>
                  <a:gd name="T12" fmla="*/ 519 w 907"/>
                  <a:gd name="T13" fmla="*/ 6 h 252"/>
                  <a:gd name="T14" fmla="*/ 629 w 907"/>
                  <a:gd name="T15" fmla="*/ 9 h 252"/>
                  <a:gd name="T16" fmla="*/ 737 w 907"/>
                  <a:gd name="T17" fmla="*/ 15 h 252"/>
                  <a:gd name="T18" fmla="*/ 830 w 907"/>
                  <a:gd name="T19" fmla="*/ 20 h 252"/>
                  <a:gd name="T20" fmla="*/ 865 w 907"/>
                  <a:gd name="T21" fmla="*/ 24 h 252"/>
                  <a:gd name="T22" fmla="*/ 891 w 907"/>
                  <a:gd name="T23" fmla="*/ 27 h 252"/>
                  <a:gd name="T24" fmla="*/ 899 w 907"/>
                  <a:gd name="T25" fmla="*/ 28 h 252"/>
                  <a:gd name="T26" fmla="*/ 905 w 907"/>
                  <a:gd name="T27" fmla="*/ 30 h 252"/>
                  <a:gd name="T28" fmla="*/ 907 w 907"/>
                  <a:gd name="T29" fmla="*/ 32 h 252"/>
                  <a:gd name="T30" fmla="*/ 906 w 907"/>
                  <a:gd name="T31" fmla="*/ 34 h 2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2"/>
                  <a:gd name="T50" fmla="*/ 907 w 907"/>
                  <a:gd name="T51" fmla="*/ 252 h 25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2">
                    <a:moveTo>
                      <a:pt x="906" y="34"/>
                    </a:moveTo>
                    <a:lnTo>
                      <a:pt x="571" y="252"/>
                    </a:lnTo>
                    <a:lnTo>
                      <a:pt x="0" y="228"/>
                    </a:lnTo>
                    <a:lnTo>
                      <a:pt x="328" y="0"/>
                    </a:lnTo>
                    <a:lnTo>
                      <a:pt x="354" y="1"/>
                    </a:lnTo>
                    <a:lnTo>
                      <a:pt x="423" y="3"/>
                    </a:lnTo>
                    <a:lnTo>
                      <a:pt x="519" y="6"/>
                    </a:lnTo>
                    <a:lnTo>
                      <a:pt x="629" y="9"/>
                    </a:lnTo>
                    <a:lnTo>
                      <a:pt x="737" y="15"/>
                    </a:lnTo>
                    <a:lnTo>
                      <a:pt x="830" y="20"/>
                    </a:lnTo>
                    <a:lnTo>
                      <a:pt x="865" y="24"/>
                    </a:lnTo>
                    <a:lnTo>
                      <a:pt x="891" y="27"/>
                    </a:lnTo>
                    <a:lnTo>
                      <a:pt x="899" y="28"/>
                    </a:lnTo>
                    <a:lnTo>
                      <a:pt x="905" y="30"/>
                    </a:lnTo>
                    <a:lnTo>
                      <a:pt x="907" y="32"/>
                    </a:lnTo>
                    <a:lnTo>
                      <a:pt x="906" y="34"/>
                    </a:lnTo>
                    <a:close/>
                  </a:path>
                </a:pathLst>
              </a:custGeom>
              <a:solidFill>
                <a:srgbClr val="1F1A1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5" name="Freeform 290"/>
              <p:cNvSpPr/>
              <p:nvPr/>
            </p:nvSpPr>
            <p:spPr bwMode="auto">
              <a:xfrm>
                <a:off x="2826" y="2358"/>
                <a:ext cx="48" cy="13"/>
              </a:xfrm>
              <a:custGeom>
                <a:avLst/>
                <a:gdLst>
                  <a:gd name="T0" fmla="*/ 906 w 907"/>
                  <a:gd name="T1" fmla="*/ 33 h 251"/>
                  <a:gd name="T2" fmla="*/ 571 w 907"/>
                  <a:gd name="T3" fmla="*/ 251 h 251"/>
                  <a:gd name="T4" fmla="*/ 0 w 907"/>
                  <a:gd name="T5" fmla="*/ 227 h 251"/>
                  <a:gd name="T6" fmla="*/ 328 w 907"/>
                  <a:gd name="T7" fmla="*/ 0 h 251"/>
                  <a:gd name="T8" fmla="*/ 354 w 907"/>
                  <a:gd name="T9" fmla="*/ 0 h 251"/>
                  <a:gd name="T10" fmla="*/ 423 w 907"/>
                  <a:gd name="T11" fmla="*/ 2 h 251"/>
                  <a:gd name="T12" fmla="*/ 519 w 907"/>
                  <a:gd name="T13" fmla="*/ 5 h 251"/>
                  <a:gd name="T14" fmla="*/ 629 w 907"/>
                  <a:gd name="T15" fmla="*/ 8 h 251"/>
                  <a:gd name="T16" fmla="*/ 737 w 907"/>
                  <a:gd name="T17" fmla="*/ 14 h 251"/>
                  <a:gd name="T18" fmla="*/ 830 w 907"/>
                  <a:gd name="T19" fmla="*/ 20 h 251"/>
                  <a:gd name="T20" fmla="*/ 865 w 907"/>
                  <a:gd name="T21" fmla="*/ 23 h 251"/>
                  <a:gd name="T22" fmla="*/ 891 w 907"/>
                  <a:gd name="T23" fmla="*/ 26 h 251"/>
                  <a:gd name="T24" fmla="*/ 899 w 907"/>
                  <a:gd name="T25" fmla="*/ 28 h 251"/>
                  <a:gd name="T26" fmla="*/ 905 w 907"/>
                  <a:gd name="T27" fmla="*/ 29 h 251"/>
                  <a:gd name="T28" fmla="*/ 907 w 907"/>
                  <a:gd name="T29" fmla="*/ 31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1" y="251"/>
                    </a:lnTo>
                    <a:lnTo>
                      <a:pt x="0" y="227"/>
                    </a:lnTo>
                    <a:lnTo>
                      <a:pt x="328" y="0"/>
                    </a:lnTo>
                    <a:lnTo>
                      <a:pt x="354" y="0"/>
                    </a:lnTo>
                    <a:lnTo>
                      <a:pt x="423" y="2"/>
                    </a:lnTo>
                    <a:lnTo>
                      <a:pt x="519" y="5"/>
                    </a:lnTo>
                    <a:lnTo>
                      <a:pt x="629" y="8"/>
                    </a:lnTo>
                    <a:lnTo>
                      <a:pt x="737" y="14"/>
                    </a:lnTo>
                    <a:lnTo>
                      <a:pt x="830" y="20"/>
                    </a:lnTo>
                    <a:lnTo>
                      <a:pt x="865" y="23"/>
                    </a:lnTo>
                    <a:lnTo>
                      <a:pt x="891" y="26"/>
                    </a:lnTo>
                    <a:lnTo>
                      <a:pt x="899" y="28"/>
                    </a:lnTo>
                    <a:lnTo>
                      <a:pt x="905" y="29"/>
                    </a:lnTo>
                    <a:lnTo>
                      <a:pt x="907" y="31"/>
                    </a:lnTo>
                    <a:lnTo>
                      <a:pt x="906" y="33"/>
                    </a:lnTo>
                    <a:close/>
                  </a:path>
                </a:pathLst>
              </a:custGeom>
              <a:solidFill>
                <a:srgbClr val="9A9DA1"/>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6" name="Freeform 291"/>
              <p:cNvSpPr/>
              <p:nvPr/>
            </p:nvSpPr>
            <p:spPr bwMode="auto">
              <a:xfrm>
                <a:off x="2802" y="2384"/>
                <a:ext cx="48" cy="13"/>
              </a:xfrm>
              <a:custGeom>
                <a:avLst/>
                <a:gdLst>
                  <a:gd name="T0" fmla="*/ 906 w 908"/>
                  <a:gd name="T1" fmla="*/ 33 h 251"/>
                  <a:gd name="T2" fmla="*/ 571 w 908"/>
                  <a:gd name="T3" fmla="*/ 251 h 251"/>
                  <a:gd name="T4" fmla="*/ 0 w 908"/>
                  <a:gd name="T5" fmla="*/ 227 h 251"/>
                  <a:gd name="T6" fmla="*/ 328 w 908"/>
                  <a:gd name="T7" fmla="*/ 0 h 251"/>
                  <a:gd name="T8" fmla="*/ 355 w 908"/>
                  <a:gd name="T9" fmla="*/ 0 h 251"/>
                  <a:gd name="T10" fmla="*/ 423 w 908"/>
                  <a:gd name="T11" fmla="*/ 2 h 251"/>
                  <a:gd name="T12" fmla="*/ 519 w 908"/>
                  <a:gd name="T13" fmla="*/ 5 h 251"/>
                  <a:gd name="T14" fmla="*/ 629 w 908"/>
                  <a:gd name="T15" fmla="*/ 9 h 251"/>
                  <a:gd name="T16" fmla="*/ 737 w 908"/>
                  <a:gd name="T17" fmla="*/ 13 h 251"/>
                  <a:gd name="T18" fmla="*/ 829 w 908"/>
                  <a:gd name="T19" fmla="*/ 19 h 251"/>
                  <a:gd name="T20" fmla="*/ 865 w 908"/>
                  <a:gd name="T21" fmla="*/ 23 h 251"/>
                  <a:gd name="T22" fmla="*/ 891 w 908"/>
                  <a:gd name="T23" fmla="*/ 26 h 251"/>
                  <a:gd name="T24" fmla="*/ 899 w 908"/>
                  <a:gd name="T25" fmla="*/ 28 h 251"/>
                  <a:gd name="T26" fmla="*/ 905 w 908"/>
                  <a:gd name="T27" fmla="*/ 30 h 251"/>
                  <a:gd name="T28" fmla="*/ 908 w 908"/>
                  <a:gd name="T29" fmla="*/ 31 h 251"/>
                  <a:gd name="T30" fmla="*/ 906 w 908"/>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8"/>
                  <a:gd name="T49" fmla="*/ 0 h 251"/>
                  <a:gd name="T50" fmla="*/ 908 w 908"/>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8" h="251">
                    <a:moveTo>
                      <a:pt x="906" y="33"/>
                    </a:moveTo>
                    <a:lnTo>
                      <a:pt x="571" y="251"/>
                    </a:lnTo>
                    <a:lnTo>
                      <a:pt x="0" y="227"/>
                    </a:lnTo>
                    <a:lnTo>
                      <a:pt x="328" y="0"/>
                    </a:lnTo>
                    <a:lnTo>
                      <a:pt x="355" y="0"/>
                    </a:lnTo>
                    <a:lnTo>
                      <a:pt x="423" y="2"/>
                    </a:lnTo>
                    <a:lnTo>
                      <a:pt x="519" y="5"/>
                    </a:lnTo>
                    <a:lnTo>
                      <a:pt x="629" y="9"/>
                    </a:lnTo>
                    <a:lnTo>
                      <a:pt x="737" y="13"/>
                    </a:lnTo>
                    <a:lnTo>
                      <a:pt x="829" y="19"/>
                    </a:lnTo>
                    <a:lnTo>
                      <a:pt x="865" y="23"/>
                    </a:lnTo>
                    <a:lnTo>
                      <a:pt x="891" y="26"/>
                    </a:lnTo>
                    <a:lnTo>
                      <a:pt x="899" y="28"/>
                    </a:lnTo>
                    <a:lnTo>
                      <a:pt x="905" y="30"/>
                    </a:lnTo>
                    <a:lnTo>
                      <a:pt x="908" y="31"/>
                    </a:lnTo>
                    <a:lnTo>
                      <a:pt x="906" y="33"/>
                    </a:lnTo>
                    <a:close/>
                  </a:path>
                </a:pathLst>
              </a:custGeom>
              <a:solidFill>
                <a:srgbClr val="1F1A1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7" name="Freeform 292"/>
              <p:cNvSpPr/>
              <p:nvPr/>
            </p:nvSpPr>
            <p:spPr bwMode="auto">
              <a:xfrm>
                <a:off x="2801" y="2382"/>
                <a:ext cx="47" cy="13"/>
              </a:xfrm>
              <a:custGeom>
                <a:avLst/>
                <a:gdLst>
                  <a:gd name="T0" fmla="*/ 906 w 907"/>
                  <a:gd name="T1" fmla="*/ 33 h 251"/>
                  <a:gd name="T2" fmla="*/ 571 w 907"/>
                  <a:gd name="T3" fmla="*/ 251 h 251"/>
                  <a:gd name="T4" fmla="*/ 0 w 907"/>
                  <a:gd name="T5" fmla="*/ 228 h 251"/>
                  <a:gd name="T6" fmla="*/ 329 w 907"/>
                  <a:gd name="T7" fmla="*/ 0 h 251"/>
                  <a:gd name="T8" fmla="*/ 355 w 907"/>
                  <a:gd name="T9" fmla="*/ 1 h 251"/>
                  <a:gd name="T10" fmla="*/ 423 w 907"/>
                  <a:gd name="T11" fmla="*/ 2 h 251"/>
                  <a:gd name="T12" fmla="*/ 519 w 907"/>
                  <a:gd name="T13" fmla="*/ 5 h 251"/>
                  <a:gd name="T14" fmla="*/ 629 w 907"/>
                  <a:gd name="T15" fmla="*/ 9 h 251"/>
                  <a:gd name="T16" fmla="*/ 738 w 907"/>
                  <a:gd name="T17" fmla="*/ 14 h 251"/>
                  <a:gd name="T18" fmla="*/ 830 w 907"/>
                  <a:gd name="T19" fmla="*/ 19 h 251"/>
                  <a:gd name="T20" fmla="*/ 865 w 907"/>
                  <a:gd name="T21" fmla="*/ 23 h 251"/>
                  <a:gd name="T22" fmla="*/ 891 w 907"/>
                  <a:gd name="T23" fmla="*/ 26 h 251"/>
                  <a:gd name="T24" fmla="*/ 899 w 907"/>
                  <a:gd name="T25" fmla="*/ 28 h 251"/>
                  <a:gd name="T26" fmla="*/ 905 w 907"/>
                  <a:gd name="T27" fmla="*/ 30 h 251"/>
                  <a:gd name="T28" fmla="*/ 907 w 907"/>
                  <a:gd name="T29" fmla="*/ 31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1" y="251"/>
                    </a:lnTo>
                    <a:lnTo>
                      <a:pt x="0" y="228"/>
                    </a:lnTo>
                    <a:lnTo>
                      <a:pt x="329" y="0"/>
                    </a:lnTo>
                    <a:lnTo>
                      <a:pt x="355" y="1"/>
                    </a:lnTo>
                    <a:lnTo>
                      <a:pt x="423" y="2"/>
                    </a:lnTo>
                    <a:lnTo>
                      <a:pt x="519" y="5"/>
                    </a:lnTo>
                    <a:lnTo>
                      <a:pt x="629" y="9"/>
                    </a:lnTo>
                    <a:lnTo>
                      <a:pt x="738" y="14"/>
                    </a:lnTo>
                    <a:lnTo>
                      <a:pt x="830" y="19"/>
                    </a:lnTo>
                    <a:lnTo>
                      <a:pt x="865" y="23"/>
                    </a:lnTo>
                    <a:lnTo>
                      <a:pt x="891" y="26"/>
                    </a:lnTo>
                    <a:lnTo>
                      <a:pt x="899" y="28"/>
                    </a:lnTo>
                    <a:lnTo>
                      <a:pt x="905" y="30"/>
                    </a:lnTo>
                    <a:lnTo>
                      <a:pt x="907" y="31"/>
                    </a:lnTo>
                    <a:lnTo>
                      <a:pt x="906" y="33"/>
                    </a:lnTo>
                    <a:close/>
                  </a:path>
                </a:pathLst>
              </a:custGeom>
              <a:solidFill>
                <a:srgbClr val="9A9DA1"/>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8" name="Freeform 293"/>
              <p:cNvSpPr/>
              <p:nvPr/>
            </p:nvSpPr>
            <p:spPr bwMode="auto">
              <a:xfrm>
                <a:off x="2774" y="2407"/>
                <a:ext cx="48" cy="14"/>
              </a:xfrm>
              <a:custGeom>
                <a:avLst/>
                <a:gdLst>
                  <a:gd name="T0" fmla="*/ 906 w 907"/>
                  <a:gd name="T1" fmla="*/ 33 h 251"/>
                  <a:gd name="T2" fmla="*/ 571 w 907"/>
                  <a:gd name="T3" fmla="*/ 251 h 251"/>
                  <a:gd name="T4" fmla="*/ 0 w 907"/>
                  <a:gd name="T5" fmla="*/ 227 h 251"/>
                  <a:gd name="T6" fmla="*/ 327 w 907"/>
                  <a:gd name="T7" fmla="*/ 0 h 251"/>
                  <a:gd name="T8" fmla="*/ 353 w 907"/>
                  <a:gd name="T9" fmla="*/ 0 h 251"/>
                  <a:gd name="T10" fmla="*/ 423 w 907"/>
                  <a:gd name="T11" fmla="*/ 2 h 251"/>
                  <a:gd name="T12" fmla="*/ 519 w 907"/>
                  <a:gd name="T13" fmla="*/ 5 h 251"/>
                  <a:gd name="T14" fmla="*/ 629 w 907"/>
                  <a:gd name="T15" fmla="*/ 10 h 251"/>
                  <a:gd name="T16" fmla="*/ 736 w 907"/>
                  <a:gd name="T17" fmla="*/ 14 h 251"/>
                  <a:gd name="T18" fmla="*/ 829 w 907"/>
                  <a:gd name="T19" fmla="*/ 20 h 251"/>
                  <a:gd name="T20" fmla="*/ 864 w 907"/>
                  <a:gd name="T21" fmla="*/ 23 h 251"/>
                  <a:gd name="T22" fmla="*/ 890 w 907"/>
                  <a:gd name="T23" fmla="*/ 26 h 251"/>
                  <a:gd name="T24" fmla="*/ 899 w 907"/>
                  <a:gd name="T25" fmla="*/ 28 h 251"/>
                  <a:gd name="T26" fmla="*/ 905 w 907"/>
                  <a:gd name="T27" fmla="*/ 30 h 251"/>
                  <a:gd name="T28" fmla="*/ 907 w 907"/>
                  <a:gd name="T29" fmla="*/ 31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1" y="251"/>
                    </a:lnTo>
                    <a:lnTo>
                      <a:pt x="0" y="227"/>
                    </a:lnTo>
                    <a:lnTo>
                      <a:pt x="327" y="0"/>
                    </a:lnTo>
                    <a:lnTo>
                      <a:pt x="353" y="0"/>
                    </a:lnTo>
                    <a:lnTo>
                      <a:pt x="423" y="2"/>
                    </a:lnTo>
                    <a:lnTo>
                      <a:pt x="519" y="5"/>
                    </a:lnTo>
                    <a:lnTo>
                      <a:pt x="629" y="10"/>
                    </a:lnTo>
                    <a:lnTo>
                      <a:pt x="736" y="14"/>
                    </a:lnTo>
                    <a:lnTo>
                      <a:pt x="829" y="20"/>
                    </a:lnTo>
                    <a:lnTo>
                      <a:pt x="864" y="23"/>
                    </a:lnTo>
                    <a:lnTo>
                      <a:pt x="890" y="26"/>
                    </a:lnTo>
                    <a:lnTo>
                      <a:pt x="899" y="28"/>
                    </a:lnTo>
                    <a:lnTo>
                      <a:pt x="905" y="30"/>
                    </a:lnTo>
                    <a:lnTo>
                      <a:pt x="907" y="31"/>
                    </a:lnTo>
                    <a:lnTo>
                      <a:pt x="906" y="33"/>
                    </a:lnTo>
                    <a:close/>
                  </a:path>
                </a:pathLst>
              </a:custGeom>
              <a:solidFill>
                <a:srgbClr val="1F1A1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69" name="Freeform 294"/>
              <p:cNvSpPr/>
              <p:nvPr/>
            </p:nvSpPr>
            <p:spPr bwMode="auto">
              <a:xfrm>
                <a:off x="2773" y="2406"/>
                <a:ext cx="47" cy="13"/>
              </a:xfrm>
              <a:custGeom>
                <a:avLst/>
                <a:gdLst>
                  <a:gd name="T0" fmla="*/ 906 w 907"/>
                  <a:gd name="T1" fmla="*/ 33 h 251"/>
                  <a:gd name="T2" fmla="*/ 571 w 907"/>
                  <a:gd name="T3" fmla="*/ 251 h 251"/>
                  <a:gd name="T4" fmla="*/ 0 w 907"/>
                  <a:gd name="T5" fmla="*/ 228 h 251"/>
                  <a:gd name="T6" fmla="*/ 327 w 907"/>
                  <a:gd name="T7" fmla="*/ 0 h 251"/>
                  <a:gd name="T8" fmla="*/ 354 w 907"/>
                  <a:gd name="T9" fmla="*/ 1 h 251"/>
                  <a:gd name="T10" fmla="*/ 423 w 907"/>
                  <a:gd name="T11" fmla="*/ 2 h 251"/>
                  <a:gd name="T12" fmla="*/ 519 w 907"/>
                  <a:gd name="T13" fmla="*/ 5 h 251"/>
                  <a:gd name="T14" fmla="*/ 629 w 907"/>
                  <a:gd name="T15" fmla="*/ 10 h 251"/>
                  <a:gd name="T16" fmla="*/ 736 w 907"/>
                  <a:gd name="T17" fmla="*/ 15 h 251"/>
                  <a:gd name="T18" fmla="*/ 829 w 907"/>
                  <a:gd name="T19" fmla="*/ 20 h 251"/>
                  <a:gd name="T20" fmla="*/ 865 w 907"/>
                  <a:gd name="T21" fmla="*/ 23 h 251"/>
                  <a:gd name="T22" fmla="*/ 891 w 907"/>
                  <a:gd name="T23" fmla="*/ 26 h 251"/>
                  <a:gd name="T24" fmla="*/ 899 w 907"/>
                  <a:gd name="T25" fmla="*/ 28 h 251"/>
                  <a:gd name="T26" fmla="*/ 905 w 907"/>
                  <a:gd name="T27" fmla="*/ 30 h 251"/>
                  <a:gd name="T28" fmla="*/ 907 w 907"/>
                  <a:gd name="T29" fmla="*/ 31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1" y="251"/>
                    </a:lnTo>
                    <a:lnTo>
                      <a:pt x="0" y="228"/>
                    </a:lnTo>
                    <a:lnTo>
                      <a:pt x="327" y="0"/>
                    </a:lnTo>
                    <a:lnTo>
                      <a:pt x="354" y="1"/>
                    </a:lnTo>
                    <a:lnTo>
                      <a:pt x="423" y="2"/>
                    </a:lnTo>
                    <a:lnTo>
                      <a:pt x="519" y="5"/>
                    </a:lnTo>
                    <a:lnTo>
                      <a:pt x="629" y="10"/>
                    </a:lnTo>
                    <a:lnTo>
                      <a:pt x="736" y="15"/>
                    </a:lnTo>
                    <a:lnTo>
                      <a:pt x="829" y="20"/>
                    </a:lnTo>
                    <a:lnTo>
                      <a:pt x="865" y="23"/>
                    </a:lnTo>
                    <a:lnTo>
                      <a:pt x="891" y="26"/>
                    </a:lnTo>
                    <a:lnTo>
                      <a:pt x="899" y="28"/>
                    </a:lnTo>
                    <a:lnTo>
                      <a:pt x="905" y="30"/>
                    </a:lnTo>
                    <a:lnTo>
                      <a:pt x="907" y="31"/>
                    </a:lnTo>
                    <a:lnTo>
                      <a:pt x="906" y="33"/>
                    </a:lnTo>
                    <a:close/>
                  </a:path>
                </a:pathLst>
              </a:custGeom>
              <a:solidFill>
                <a:srgbClr val="9A9DA1"/>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0" name="Freeform 295"/>
              <p:cNvSpPr/>
              <p:nvPr/>
            </p:nvSpPr>
            <p:spPr bwMode="auto">
              <a:xfrm>
                <a:off x="2888" y="2366"/>
                <a:ext cx="48" cy="13"/>
              </a:xfrm>
              <a:custGeom>
                <a:avLst/>
                <a:gdLst>
                  <a:gd name="T0" fmla="*/ 905 w 906"/>
                  <a:gd name="T1" fmla="*/ 33 h 251"/>
                  <a:gd name="T2" fmla="*/ 570 w 906"/>
                  <a:gd name="T3" fmla="*/ 251 h 251"/>
                  <a:gd name="T4" fmla="*/ 0 w 906"/>
                  <a:gd name="T5" fmla="*/ 229 h 251"/>
                  <a:gd name="T6" fmla="*/ 328 w 906"/>
                  <a:gd name="T7" fmla="*/ 0 h 251"/>
                  <a:gd name="T8" fmla="*/ 353 w 906"/>
                  <a:gd name="T9" fmla="*/ 1 h 251"/>
                  <a:gd name="T10" fmla="*/ 422 w 906"/>
                  <a:gd name="T11" fmla="*/ 2 h 251"/>
                  <a:gd name="T12" fmla="*/ 518 w 906"/>
                  <a:gd name="T13" fmla="*/ 6 h 251"/>
                  <a:gd name="T14" fmla="*/ 628 w 906"/>
                  <a:gd name="T15" fmla="*/ 10 h 251"/>
                  <a:gd name="T16" fmla="*/ 737 w 906"/>
                  <a:gd name="T17" fmla="*/ 15 h 251"/>
                  <a:gd name="T18" fmla="*/ 829 w 906"/>
                  <a:gd name="T19" fmla="*/ 20 h 251"/>
                  <a:gd name="T20" fmla="*/ 864 w 906"/>
                  <a:gd name="T21" fmla="*/ 23 h 251"/>
                  <a:gd name="T22" fmla="*/ 890 w 906"/>
                  <a:gd name="T23" fmla="*/ 26 h 251"/>
                  <a:gd name="T24" fmla="*/ 899 w 906"/>
                  <a:gd name="T25" fmla="*/ 28 h 251"/>
                  <a:gd name="T26" fmla="*/ 904 w 906"/>
                  <a:gd name="T27" fmla="*/ 30 h 251"/>
                  <a:gd name="T28" fmla="*/ 906 w 906"/>
                  <a:gd name="T29" fmla="*/ 32 h 251"/>
                  <a:gd name="T30" fmla="*/ 905 w 906"/>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6"/>
                  <a:gd name="T49" fmla="*/ 0 h 251"/>
                  <a:gd name="T50" fmla="*/ 906 w 906"/>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6" h="251">
                    <a:moveTo>
                      <a:pt x="905" y="33"/>
                    </a:moveTo>
                    <a:lnTo>
                      <a:pt x="570" y="251"/>
                    </a:lnTo>
                    <a:lnTo>
                      <a:pt x="0" y="229"/>
                    </a:lnTo>
                    <a:lnTo>
                      <a:pt x="328" y="0"/>
                    </a:lnTo>
                    <a:lnTo>
                      <a:pt x="353" y="1"/>
                    </a:lnTo>
                    <a:lnTo>
                      <a:pt x="422" y="2"/>
                    </a:lnTo>
                    <a:lnTo>
                      <a:pt x="518" y="6"/>
                    </a:lnTo>
                    <a:lnTo>
                      <a:pt x="628" y="10"/>
                    </a:lnTo>
                    <a:lnTo>
                      <a:pt x="737" y="15"/>
                    </a:lnTo>
                    <a:lnTo>
                      <a:pt x="829" y="20"/>
                    </a:lnTo>
                    <a:lnTo>
                      <a:pt x="864" y="23"/>
                    </a:lnTo>
                    <a:lnTo>
                      <a:pt x="890" y="26"/>
                    </a:lnTo>
                    <a:lnTo>
                      <a:pt x="899" y="28"/>
                    </a:lnTo>
                    <a:lnTo>
                      <a:pt x="904" y="30"/>
                    </a:lnTo>
                    <a:lnTo>
                      <a:pt x="906" y="32"/>
                    </a:lnTo>
                    <a:lnTo>
                      <a:pt x="905" y="33"/>
                    </a:lnTo>
                    <a:close/>
                  </a:path>
                </a:pathLst>
              </a:custGeom>
              <a:solidFill>
                <a:srgbClr val="1F1A1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1" name="Freeform 296"/>
              <p:cNvSpPr/>
              <p:nvPr/>
            </p:nvSpPr>
            <p:spPr bwMode="auto">
              <a:xfrm>
                <a:off x="2887" y="2365"/>
                <a:ext cx="47" cy="13"/>
              </a:xfrm>
              <a:custGeom>
                <a:avLst/>
                <a:gdLst>
                  <a:gd name="T0" fmla="*/ 906 w 907"/>
                  <a:gd name="T1" fmla="*/ 33 h 251"/>
                  <a:gd name="T2" fmla="*/ 570 w 907"/>
                  <a:gd name="T3" fmla="*/ 251 h 251"/>
                  <a:gd name="T4" fmla="*/ 0 w 907"/>
                  <a:gd name="T5" fmla="*/ 229 h 251"/>
                  <a:gd name="T6" fmla="*/ 328 w 907"/>
                  <a:gd name="T7" fmla="*/ 0 h 251"/>
                  <a:gd name="T8" fmla="*/ 353 w 907"/>
                  <a:gd name="T9" fmla="*/ 1 h 251"/>
                  <a:gd name="T10" fmla="*/ 422 w 907"/>
                  <a:gd name="T11" fmla="*/ 3 h 251"/>
                  <a:gd name="T12" fmla="*/ 519 w 907"/>
                  <a:gd name="T13" fmla="*/ 6 h 251"/>
                  <a:gd name="T14" fmla="*/ 629 w 907"/>
                  <a:gd name="T15" fmla="*/ 10 h 251"/>
                  <a:gd name="T16" fmla="*/ 737 w 907"/>
                  <a:gd name="T17" fmla="*/ 15 h 251"/>
                  <a:gd name="T18" fmla="*/ 829 w 907"/>
                  <a:gd name="T19" fmla="*/ 20 h 251"/>
                  <a:gd name="T20" fmla="*/ 864 w 907"/>
                  <a:gd name="T21" fmla="*/ 23 h 251"/>
                  <a:gd name="T22" fmla="*/ 890 w 907"/>
                  <a:gd name="T23" fmla="*/ 27 h 251"/>
                  <a:gd name="T24" fmla="*/ 899 w 907"/>
                  <a:gd name="T25" fmla="*/ 28 h 251"/>
                  <a:gd name="T26" fmla="*/ 904 w 907"/>
                  <a:gd name="T27" fmla="*/ 30 h 251"/>
                  <a:gd name="T28" fmla="*/ 907 w 907"/>
                  <a:gd name="T29" fmla="*/ 32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0" y="251"/>
                    </a:lnTo>
                    <a:lnTo>
                      <a:pt x="0" y="229"/>
                    </a:lnTo>
                    <a:lnTo>
                      <a:pt x="328" y="0"/>
                    </a:lnTo>
                    <a:lnTo>
                      <a:pt x="353" y="1"/>
                    </a:lnTo>
                    <a:lnTo>
                      <a:pt x="422" y="3"/>
                    </a:lnTo>
                    <a:lnTo>
                      <a:pt x="519" y="6"/>
                    </a:lnTo>
                    <a:lnTo>
                      <a:pt x="629" y="10"/>
                    </a:lnTo>
                    <a:lnTo>
                      <a:pt x="737" y="15"/>
                    </a:lnTo>
                    <a:lnTo>
                      <a:pt x="829" y="20"/>
                    </a:lnTo>
                    <a:lnTo>
                      <a:pt x="864" y="23"/>
                    </a:lnTo>
                    <a:lnTo>
                      <a:pt x="890" y="27"/>
                    </a:lnTo>
                    <a:lnTo>
                      <a:pt x="899" y="28"/>
                    </a:lnTo>
                    <a:lnTo>
                      <a:pt x="904" y="30"/>
                    </a:lnTo>
                    <a:lnTo>
                      <a:pt x="907" y="32"/>
                    </a:lnTo>
                    <a:lnTo>
                      <a:pt x="906" y="33"/>
                    </a:lnTo>
                    <a:close/>
                  </a:path>
                </a:pathLst>
              </a:custGeom>
              <a:solidFill>
                <a:srgbClr val="9A9DA1"/>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2" name="Freeform 297"/>
              <p:cNvSpPr/>
              <p:nvPr/>
            </p:nvSpPr>
            <p:spPr bwMode="auto">
              <a:xfrm>
                <a:off x="2862" y="2391"/>
                <a:ext cx="48" cy="13"/>
              </a:xfrm>
              <a:custGeom>
                <a:avLst/>
                <a:gdLst>
                  <a:gd name="T0" fmla="*/ 906 w 907"/>
                  <a:gd name="T1" fmla="*/ 33 h 251"/>
                  <a:gd name="T2" fmla="*/ 570 w 907"/>
                  <a:gd name="T3" fmla="*/ 251 h 251"/>
                  <a:gd name="T4" fmla="*/ 0 w 907"/>
                  <a:gd name="T5" fmla="*/ 227 h 251"/>
                  <a:gd name="T6" fmla="*/ 328 w 907"/>
                  <a:gd name="T7" fmla="*/ 0 h 251"/>
                  <a:gd name="T8" fmla="*/ 354 w 907"/>
                  <a:gd name="T9" fmla="*/ 0 h 251"/>
                  <a:gd name="T10" fmla="*/ 422 w 907"/>
                  <a:gd name="T11" fmla="*/ 2 h 251"/>
                  <a:gd name="T12" fmla="*/ 518 w 907"/>
                  <a:gd name="T13" fmla="*/ 5 h 251"/>
                  <a:gd name="T14" fmla="*/ 628 w 907"/>
                  <a:gd name="T15" fmla="*/ 8 h 251"/>
                  <a:gd name="T16" fmla="*/ 737 w 907"/>
                  <a:gd name="T17" fmla="*/ 13 h 251"/>
                  <a:gd name="T18" fmla="*/ 829 w 907"/>
                  <a:gd name="T19" fmla="*/ 20 h 251"/>
                  <a:gd name="T20" fmla="*/ 864 w 907"/>
                  <a:gd name="T21" fmla="*/ 23 h 251"/>
                  <a:gd name="T22" fmla="*/ 890 w 907"/>
                  <a:gd name="T23" fmla="*/ 26 h 251"/>
                  <a:gd name="T24" fmla="*/ 898 w 907"/>
                  <a:gd name="T25" fmla="*/ 28 h 251"/>
                  <a:gd name="T26" fmla="*/ 905 w 907"/>
                  <a:gd name="T27" fmla="*/ 29 h 251"/>
                  <a:gd name="T28" fmla="*/ 907 w 907"/>
                  <a:gd name="T29" fmla="*/ 31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0" y="251"/>
                    </a:lnTo>
                    <a:lnTo>
                      <a:pt x="0" y="227"/>
                    </a:lnTo>
                    <a:lnTo>
                      <a:pt x="328" y="0"/>
                    </a:lnTo>
                    <a:lnTo>
                      <a:pt x="354" y="0"/>
                    </a:lnTo>
                    <a:lnTo>
                      <a:pt x="422" y="2"/>
                    </a:lnTo>
                    <a:lnTo>
                      <a:pt x="518" y="5"/>
                    </a:lnTo>
                    <a:lnTo>
                      <a:pt x="628" y="8"/>
                    </a:lnTo>
                    <a:lnTo>
                      <a:pt x="737" y="13"/>
                    </a:lnTo>
                    <a:lnTo>
                      <a:pt x="829" y="20"/>
                    </a:lnTo>
                    <a:lnTo>
                      <a:pt x="864" y="23"/>
                    </a:lnTo>
                    <a:lnTo>
                      <a:pt x="890" y="26"/>
                    </a:lnTo>
                    <a:lnTo>
                      <a:pt x="898" y="28"/>
                    </a:lnTo>
                    <a:lnTo>
                      <a:pt x="905" y="29"/>
                    </a:lnTo>
                    <a:lnTo>
                      <a:pt x="907" y="31"/>
                    </a:lnTo>
                    <a:lnTo>
                      <a:pt x="906" y="33"/>
                    </a:lnTo>
                    <a:close/>
                  </a:path>
                </a:pathLst>
              </a:custGeom>
              <a:solidFill>
                <a:srgbClr val="1F1A1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3" name="Freeform 298"/>
              <p:cNvSpPr/>
              <p:nvPr/>
            </p:nvSpPr>
            <p:spPr bwMode="auto">
              <a:xfrm>
                <a:off x="2861" y="2389"/>
                <a:ext cx="48" cy="13"/>
              </a:xfrm>
              <a:custGeom>
                <a:avLst/>
                <a:gdLst>
                  <a:gd name="T0" fmla="*/ 906 w 907"/>
                  <a:gd name="T1" fmla="*/ 33 h 251"/>
                  <a:gd name="T2" fmla="*/ 570 w 907"/>
                  <a:gd name="T3" fmla="*/ 251 h 251"/>
                  <a:gd name="T4" fmla="*/ 0 w 907"/>
                  <a:gd name="T5" fmla="*/ 227 h 251"/>
                  <a:gd name="T6" fmla="*/ 328 w 907"/>
                  <a:gd name="T7" fmla="*/ 0 h 251"/>
                  <a:gd name="T8" fmla="*/ 354 w 907"/>
                  <a:gd name="T9" fmla="*/ 0 h 251"/>
                  <a:gd name="T10" fmla="*/ 422 w 907"/>
                  <a:gd name="T11" fmla="*/ 2 h 251"/>
                  <a:gd name="T12" fmla="*/ 518 w 907"/>
                  <a:gd name="T13" fmla="*/ 5 h 251"/>
                  <a:gd name="T14" fmla="*/ 628 w 907"/>
                  <a:gd name="T15" fmla="*/ 9 h 251"/>
                  <a:gd name="T16" fmla="*/ 737 w 907"/>
                  <a:gd name="T17" fmla="*/ 13 h 251"/>
                  <a:gd name="T18" fmla="*/ 829 w 907"/>
                  <a:gd name="T19" fmla="*/ 20 h 251"/>
                  <a:gd name="T20" fmla="*/ 864 w 907"/>
                  <a:gd name="T21" fmla="*/ 23 h 251"/>
                  <a:gd name="T22" fmla="*/ 890 w 907"/>
                  <a:gd name="T23" fmla="*/ 26 h 251"/>
                  <a:gd name="T24" fmla="*/ 898 w 907"/>
                  <a:gd name="T25" fmla="*/ 28 h 251"/>
                  <a:gd name="T26" fmla="*/ 905 w 907"/>
                  <a:gd name="T27" fmla="*/ 29 h 251"/>
                  <a:gd name="T28" fmla="*/ 907 w 907"/>
                  <a:gd name="T29" fmla="*/ 31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0" y="251"/>
                    </a:lnTo>
                    <a:lnTo>
                      <a:pt x="0" y="227"/>
                    </a:lnTo>
                    <a:lnTo>
                      <a:pt x="328" y="0"/>
                    </a:lnTo>
                    <a:lnTo>
                      <a:pt x="354" y="0"/>
                    </a:lnTo>
                    <a:lnTo>
                      <a:pt x="422" y="2"/>
                    </a:lnTo>
                    <a:lnTo>
                      <a:pt x="518" y="5"/>
                    </a:lnTo>
                    <a:lnTo>
                      <a:pt x="628" y="9"/>
                    </a:lnTo>
                    <a:lnTo>
                      <a:pt x="737" y="13"/>
                    </a:lnTo>
                    <a:lnTo>
                      <a:pt x="829" y="20"/>
                    </a:lnTo>
                    <a:lnTo>
                      <a:pt x="864" y="23"/>
                    </a:lnTo>
                    <a:lnTo>
                      <a:pt x="890" y="26"/>
                    </a:lnTo>
                    <a:lnTo>
                      <a:pt x="898" y="28"/>
                    </a:lnTo>
                    <a:lnTo>
                      <a:pt x="905" y="29"/>
                    </a:lnTo>
                    <a:lnTo>
                      <a:pt x="907" y="31"/>
                    </a:lnTo>
                    <a:lnTo>
                      <a:pt x="906" y="33"/>
                    </a:lnTo>
                    <a:close/>
                  </a:path>
                </a:pathLst>
              </a:custGeom>
              <a:solidFill>
                <a:srgbClr val="9A9DA1"/>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4" name="Freeform 299"/>
              <p:cNvSpPr/>
              <p:nvPr/>
            </p:nvSpPr>
            <p:spPr bwMode="auto">
              <a:xfrm>
                <a:off x="2834" y="2414"/>
                <a:ext cx="48" cy="14"/>
              </a:xfrm>
              <a:custGeom>
                <a:avLst/>
                <a:gdLst>
                  <a:gd name="T0" fmla="*/ 906 w 907"/>
                  <a:gd name="T1" fmla="*/ 33 h 250"/>
                  <a:gd name="T2" fmla="*/ 571 w 907"/>
                  <a:gd name="T3" fmla="*/ 250 h 250"/>
                  <a:gd name="T4" fmla="*/ 0 w 907"/>
                  <a:gd name="T5" fmla="*/ 227 h 250"/>
                  <a:gd name="T6" fmla="*/ 328 w 907"/>
                  <a:gd name="T7" fmla="*/ 0 h 250"/>
                  <a:gd name="T8" fmla="*/ 355 w 907"/>
                  <a:gd name="T9" fmla="*/ 0 h 250"/>
                  <a:gd name="T10" fmla="*/ 423 w 907"/>
                  <a:gd name="T11" fmla="*/ 2 h 250"/>
                  <a:gd name="T12" fmla="*/ 519 w 907"/>
                  <a:gd name="T13" fmla="*/ 5 h 250"/>
                  <a:gd name="T14" fmla="*/ 629 w 907"/>
                  <a:gd name="T15" fmla="*/ 8 h 250"/>
                  <a:gd name="T16" fmla="*/ 737 w 907"/>
                  <a:gd name="T17" fmla="*/ 13 h 250"/>
                  <a:gd name="T18" fmla="*/ 829 w 907"/>
                  <a:gd name="T19" fmla="*/ 19 h 250"/>
                  <a:gd name="T20" fmla="*/ 865 w 907"/>
                  <a:gd name="T21" fmla="*/ 22 h 250"/>
                  <a:gd name="T22" fmla="*/ 891 w 907"/>
                  <a:gd name="T23" fmla="*/ 25 h 250"/>
                  <a:gd name="T24" fmla="*/ 899 w 907"/>
                  <a:gd name="T25" fmla="*/ 27 h 250"/>
                  <a:gd name="T26" fmla="*/ 905 w 907"/>
                  <a:gd name="T27" fmla="*/ 28 h 250"/>
                  <a:gd name="T28" fmla="*/ 907 w 907"/>
                  <a:gd name="T29" fmla="*/ 30 h 250"/>
                  <a:gd name="T30" fmla="*/ 906 w 907"/>
                  <a:gd name="T31" fmla="*/ 33 h 25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0"/>
                  <a:gd name="T50" fmla="*/ 907 w 907"/>
                  <a:gd name="T51" fmla="*/ 250 h 25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0">
                    <a:moveTo>
                      <a:pt x="906" y="33"/>
                    </a:moveTo>
                    <a:lnTo>
                      <a:pt x="571" y="250"/>
                    </a:lnTo>
                    <a:lnTo>
                      <a:pt x="0" y="227"/>
                    </a:lnTo>
                    <a:lnTo>
                      <a:pt x="328" y="0"/>
                    </a:lnTo>
                    <a:lnTo>
                      <a:pt x="355" y="0"/>
                    </a:lnTo>
                    <a:lnTo>
                      <a:pt x="423" y="2"/>
                    </a:lnTo>
                    <a:lnTo>
                      <a:pt x="519" y="5"/>
                    </a:lnTo>
                    <a:lnTo>
                      <a:pt x="629" y="8"/>
                    </a:lnTo>
                    <a:lnTo>
                      <a:pt x="737" y="13"/>
                    </a:lnTo>
                    <a:lnTo>
                      <a:pt x="829" y="19"/>
                    </a:lnTo>
                    <a:lnTo>
                      <a:pt x="865" y="22"/>
                    </a:lnTo>
                    <a:lnTo>
                      <a:pt x="891" y="25"/>
                    </a:lnTo>
                    <a:lnTo>
                      <a:pt x="899" y="27"/>
                    </a:lnTo>
                    <a:lnTo>
                      <a:pt x="905" y="28"/>
                    </a:lnTo>
                    <a:lnTo>
                      <a:pt x="907" y="30"/>
                    </a:lnTo>
                    <a:lnTo>
                      <a:pt x="906" y="33"/>
                    </a:lnTo>
                    <a:close/>
                  </a:path>
                </a:pathLst>
              </a:custGeom>
              <a:solidFill>
                <a:srgbClr val="1F1A17"/>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5" name="Freeform 300"/>
              <p:cNvSpPr/>
              <p:nvPr/>
            </p:nvSpPr>
            <p:spPr bwMode="auto">
              <a:xfrm>
                <a:off x="2833" y="2413"/>
                <a:ext cx="48" cy="13"/>
              </a:xfrm>
              <a:custGeom>
                <a:avLst/>
                <a:gdLst>
                  <a:gd name="T0" fmla="*/ 906 w 907"/>
                  <a:gd name="T1" fmla="*/ 33 h 251"/>
                  <a:gd name="T2" fmla="*/ 571 w 907"/>
                  <a:gd name="T3" fmla="*/ 251 h 251"/>
                  <a:gd name="T4" fmla="*/ 0 w 907"/>
                  <a:gd name="T5" fmla="*/ 227 h 251"/>
                  <a:gd name="T6" fmla="*/ 329 w 907"/>
                  <a:gd name="T7" fmla="*/ 0 h 251"/>
                  <a:gd name="T8" fmla="*/ 354 w 907"/>
                  <a:gd name="T9" fmla="*/ 0 h 251"/>
                  <a:gd name="T10" fmla="*/ 423 w 907"/>
                  <a:gd name="T11" fmla="*/ 2 h 251"/>
                  <a:gd name="T12" fmla="*/ 519 w 907"/>
                  <a:gd name="T13" fmla="*/ 5 h 251"/>
                  <a:gd name="T14" fmla="*/ 629 w 907"/>
                  <a:gd name="T15" fmla="*/ 8 h 251"/>
                  <a:gd name="T16" fmla="*/ 738 w 907"/>
                  <a:gd name="T17" fmla="*/ 13 h 251"/>
                  <a:gd name="T18" fmla="*/ 830 w 907"/>
                  <a:gd name="T19" fmla="*/ 19 h 251"/>
                  <a:gd name="T20" fmla="*/ 865 w 907"/>
                  <a:gd name="T21" fmla="*/ 22 h 251"/>
                  <a:gd name="T22" fmla="*/ 891 w 907"/>
                  <a:gd name="T23" fmla="*/ 25 h 251"/>
                  <a:gd name="T24" fmla="*/ 899 w 907"/>
                  <a:gd name="T25" fmla="*/ 27 h 251"/>
                  <a:gd name="T26" fmla="*/ 905 w 907"/>
                  <a:gd name="T27" fmla="*/ 28 h 251"/>
                  <a:gd name="T28" fmla="*/ 907 w 907"/>
                  <a:gd name="T29" fmla="*/ 31 h 251"/>
                  <a:gd name="T30" fmla="*/ 906 w 907"/>
                  <a:gd name="T31" fmla="*/ 33 h 2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07"/>
                  <a:gd name="T49" fmla="*/ 0 h 251"/>
                  <a:gd name="T50" fmla="*/ 907 w 907"/>
                  <a:gd name="T51" fmla="*/ 251 h 2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07" h="251">
                    <a:moveTo>
                      <a:pt x="906" y="33"/>
                    </a:moveTo>
                    <a:lnTo>
                      <a:pt x="571" y="251"/>
                    </a:lnTo>
                    <a:lnTo>
                      <a:pt x="0" y="227"/>
                    </a:lnTo>
                    <a:lnTo>
                      <a:pt x="329" y="0"/>
                    </a:lnTo>
                    <a:lnTo>
                      <a:pt x="354" y="0"/>
                    </a:lnTo>
                    <a:lnTo>
                      <a:pt x="423" y="2"/>
                    </a:lnTo>
                    <a:lnTo>
                      <a:pt x="519" y="5"/>
                    </a:lnTo>
                    <a:lnTo>
                      <a:pt x="629" y="8"/>
                    </a:lnTo>
                    <a:lnTo>
                      <a:pt x="738" y="13"/>
                    </a:lnTo>
                    <a:lnTo>
                      <a:pt x="830" y="19"/>
                    </a:lnTo>
                    <a:lnTo>
                      <a:pt x="865" y="22"/>
                    </a:lnTo>
                    <a:lnTo>
                      <a:pt x="891" y="25"/>
                    </a:lnTo>
                    <a:lnTo>
                      <a:pt x="899" y="27"/>
                    </a:lnTo>
                    <a:lnTo>
                      <a:pt x="905" y="28"/>
                    </a:lnTo>
                    <a:lnTo>
                      <a:pt x="907" y="31"/>
                    </a:lnTo>
                    <a:lnTo>
                      <a:pt x="906" y="33"/>
                    </a:lnTo>
                    <a:close/>
                  </a:path>
                </a:pathLst>
              </a:custGeom>
              <a:solidFill>
                <a:srgbClr val="9A9DA1"/>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6" name="Freeform 301"/>
              <p:cNvSpPr/>
              <p:nvPr/>
            </p:nvSpPr>
            <p:spPr bwMode="auto">
              <a:xfrm>
                <a:off x="2989" y="2173"/>
                <a:ext cx="46" cy="47"/>
              </a:xfrm>
              <a:custGeom>
                <a:avLst/>
                <a:gdLst>
                  <a:gd name="T0" fmla="*/ 354 w 882"/>
                  <a:gd name="T1" fmla="*/ 870 h 880"/>
                  <a:gd name="T2" fmla="*/ 290 w 882"/>
                  <a:gd name="T3" fmla="*/ 853 h 880"/>
                  <a:gd name="T4" fmla="*/ 231 w 882"/>
                  <a:gd name="T5" fmla="*/ 826 h 880"/>
                  <a:gd name="T6" fmla="*/ 177 w 882"/>
                  <a:gd name="T7" fmla="*/ 792 h 880"/>
                  <a:gd name="T8" fmla="*/ 129 w 882"/>
                  <a:gd name="T9" fmla="*/ 751 h 880"/>
                  <a:gd name="T10" fmla="*/ 88 w 882"/>
                  <a:gd name="T11" fmla="*/ 703 h 880"/>
                  <a:gd name="T12" fmla="*/ 53 w 882"/>
                  <a:gd name="T13" fmla="*/ 649 h 880"/>
                  <a:gd name="T14" fmla="*/ 27 w 882"/>
                  <a:gd name="T15" fmla="*/ 592 h 880"/>
                  <a:gd name="T16" fmla="*/ 9 w 882"/>
                  <a:gd name="T17" fmla="*/ 530 h 880"/>
                  <a:gd name="T18" fmla="*/ 0 w 882"/>
                  <a:gd name="T19" fmla="*/ 464 h 880"/>
                  <a:gd name="T20" fmla="*/ 2 w 882"/>
                  <a:gd name="T21" fmla="*/ 397 h 880"/>
                  <a:gd name="T22" fmla="*/ 13 w 882"/>
                  <a:gd name="T23" fmla="*/ 331 h 880"/>
                  <a:gd name="T24" fmla="*/ 34 w 882"/>
                  <a:gd name="T25" fmla="*/ 269 h 880"/>
                  <a:gd name="T26" fmla="*/ 63 w 882"/>
                  <a:gd name="T27" fmla="*/ 211 h 880"/>
                  <a:gd name="T28" fmla="*/ 100 w 882"/>
                  <a:gd name="T29" fmla="*/ 160 h 880"/>
                  <a:gd name="T30" fmla="*/ 144 w 882"/>
                  <a:gd name="T31" fmla="*/ 113 h 880"/>
                  <a:gd name="T32" fmla="*/ 195 w 882"/>
                  <a:gd name="T33" fmla="*/ 75 h 880"/>
                  <a:gd name="T34" fmla="*/ 250 w 882"/>
                  <a:gd name="T35" fmla="*/ 43 h 880"/>
                  <a:gd name="T36" fmla="*/ 309 w 882"/>
                  <a:gd name="T37" fmla="*/ 19 h 880"/>
                  <a:gd name="T38" fmla="*/ 372 w 882"/>
                  <a:gd name="T39" fmla="*/ 5 h 880"/>
                  <a:gd name="T40" fmla="*/ 438 w 882"/>
                  <a:gd name="T41" fmla="*/ 0 h 880"/>
                  <a:gd name="T42" fmla="*/ 505 w 882"/>
                  <a:gd name="T43" fmla="*/ 4 h 880"/>
                  <a:gd name="T44" fmla="*/ 571 w 882"/>
                  <a:gd name="T45" fmla="*/ 19 h 880"/>
                  <a:gd name="T46" fmla="*/ 632 w 882"/>
                  <a:gd name="T47" fmla="*/ 42 h 880"/>
                  <a:gd name="T48" fmla="*/ 688 w 882"/>
                  <a:gd name="T49" fmla="*/ 74 h 880"/>
                  <a:gd name="T50" fmla="*/ 737 w 882"/>
                  <a:gd name="T51" fmla="*/ 113 h 880"/>
                  <a:gd name="T52" fmla="*/ 781 w 882"/>
                  <a:gd name="T53" fmla="*/ 160 h 880"/>
                  <a:gd name="T54" fmla="*/ 818 w 882"/>
                  <a:gd name="T55" fmla="*/ 211 h 880"/>
                  <a:gd name="T56" fmla="*/ 847 w 882"/>
                  <a:gd name="T57" fmla="*/ 267 h 880"/>
                  <a:gd name="T58" fmla="*/ 868 w 882"/>
                  <a:gd name="T59" fmla="*/ 328 h 880"/>
                  <a:gd name="T60" fmla="*/ 879 w 882"/>
                  <a:gd name="T61" fmla="*/ 392 h 880"/>
                  <a:gd name="T62" fmla="*/ 881 w 882"/>
                  <a:gd name="T63" fmla="*/ 458 h 880"/>
                  <a:gd name="T64" fmla="*/ 873 w 882"/>
                  <a:gd name="T65" fmla="*/ 525 h 880"/>
                  <a:gd name="T66" fmla="*/ 855 w 882"/>
                  <a:gd name="T67" fmla="*/ 589 h 880"/>
                  <a:gd name="T68" fmla="*/ 829 w 882"/>
                  <a:gd name="T69" fmla="*/ 648 h 880"/>
                  <a:gd name="T70" fmla="*/ 794 w 882"/>
                  <a:gd name="T71" fmla="*/ 702 h 880"/>
                  <a:gd name="T72" fmla="*/ 753 w 882"/>
                  <a:gd name="T73" fmla="*/ 751 h 880"/>
                  <a:gd name="T74" fmla="*/ 705 w 882"/>
                  <a:gd name="T75" fmla="*/ 792 h 880"/>
                  <a:gd name="T76" fmla="*/ 651 w 882"/>
                  <a:gd name="T77" fmla="*/ 826 h 880"/>
                  <a:gd name="T78" fmla="*/ 593 w 882"/>
                  <a:gd name="T79" fmla="*/ 852 h 880"/>
                  <a:gd name="T80" fmla="*/ 531 w 882"/>
                  <a:gd name="T81" fmla="*/ 870 h 880"/>
                  <a:gd name="T82" fmla="*/ 466 w 882"/>
                  <a:gd name="T83" fmla="*/ 879 h 880"/>
                  <a:gd name="T84" fmla="*/ 399 w 882"/>
                  <a:gd name="T85" fmla="*/ 877 h 8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82"/>
                  <a:gd name="T130" fmla="*/ 0 h 880"/>
                  <a:gd name="T131" fmla="*/ 882 w 882"/>
                  <a:gd name="T132" fmla="*/ 880 h 8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82" h="880">
                    <a:moveTo>
                      <a:pt x="399" y="877"/>
                    </a:moveTo>
                    <a:lnTo>
                      <a:pt x="376" y="875"/>
                    </a:lnTo>
                    <a:lnTo>
                      <a:pt x="354" y="870"/>
                    </a:lnTo>
                    <a:lnTo>
                      <a:pt x="332" y="865"/>
                    </a:lnTo>
                    <a:lnTo>
                      <a:pt x="311" y="860"/>
                    </a:lnTo>
                    <a:lnTo>
                      <a:pt x="290" y="853"/>
                    </a:lnTo>
                    <a:lnTo>
                      <a:pt x="270" y="845"/>
                    </a:lnTo>
                    <a:lnTo>
                      <a:pt x="251" y="836"/>
                    </a:lnTo>
                    <a:lnTo>
                      <a:pt x="231" y="826"/>
                    </a:lnTo>
                    <a:lnTo>
                      <a:pt x="212" y="816"/>
                    </a:lnTo>
                    <a:lnTo>
                      <a:pt x="195" y="804"/>
                    </a:lnTo>
                    <a:lnTo>
                      <a:pt x="177" y="792"/>
                    </a:lnTo>
                    <a:lnTo>
                      <a:pt x="160" y="778"/>
                    </a:lnTo>
                    <a:lnTo>
                      <a:pt x="144" y="765"/>
                    </a:lnTo>
                    <a:lnTo>
                      <a:pt x="129" y="751"/>
                    </a:lnTo>
                    <a:lnTo>
                      <a:pt x="115" y="735"/>
                    </a:lnTo>
                    <a:lnTo>
                      <a:pt x="100" y="720"/>
                    </a:lnTo>
                    <a:lnTo>
                      <a:pt x="88" y="703"/>
                    </a:lnTo>
                    <a:lnTo>
                      <a:pt x="76" y="686"/>
                    </a:lnTo>
                    <a:lnTo>
                      <a:pt x="64" y="668"/>
                    </a:lnTo>
                    <a:lnTo>
                      <a:pt x="53" y="649"/>
                    </a:lnTo>
                    <a:lnTo>
                      <a:pt x="43" y="631"/>
                    </a:lnTo>
                    <a:lnTo>
                      <a:pt x="35" y="611"/>
                    </a:lnTo>
                    <a:lnTo>
                      <a:pt x="27" y="592"/>
                    </a:lnTo>
                    <a:lnTo>
                      <a:pt x="20" y="571"/>
                    </a:lnTo>
                    <a:lnTo>
                      <a:pt x="14" y="550"/>
                    </a:lnTo>
                    <a:lnTo>
                      <a:pt x="9" y="530"/>
                    </a:lnTo>
                    <a:lnTo>
                      <a:pt x="5" y="508"/>
                    </a:lnTo>
                    <a:lnTo>
                      <a:pt x="2" y="486"/>
                    </a:lnTo>
                    <a:lnTo>
                      <a:pt x="0" y="464"/>
                    </a:lnTo>
                    <a:lnTo>
                      <a:pt x="0" y="442"/>
                    </a:lnTo>
                    <a:lnTo>
                      <a:pt x="0" y="420"/>
                    </a:lnTo>
                    <a:lnTo>
                      <a:pt x="2" y="397"/>
                    </a:lnTo>
                    <a:lnTo>
                      <a:pt x="4" y="375"/>
                    </a:lnTo>
                    <a:lnTo>
                      <a:pt x="8" y="353"/>
                    </a:lnTo>
                    <a:lnTo>
                      <a:pt x="13" y="331"/>
                    </a:lnTo>
                    <a:lnTo>
                      <a:pt x="20" y="310"/>
                    </a:lnTo>
                    <a:lnTo>
                      <a:pt x="26" y="289"/>
                    </a:lnTo>
                    <a:lnTo>
                      <a:pt x="34" y="269"/>
                    </a:lnTo>
                    <a:lnTo>
                      <a:pt x="43" y="250"/>
                    </a:lnTo>
                    <a:lnTo>
                      <a:pt x="53" y="230"/>
                    </a:lnTo>
                    <a:lnTo>
                      <a:pt x="63" y="211"/>
                    </a:lnTo>
                    <a:lnTo>
                      <a:pt x="75" y="194"/>
                    </a:lnTo>
                    <a:lnTo>
                      <a:pt x="87" y="176"/>
                    </a:lnTo>
                    <a:lnTo>
                      <a:pt x="100" y="160"/>
                    </a:lnTo>
                    <a:lnTo>
                      <a:pt x="114" y="143"/>
                    </a:lnTo>
                    <a:lnTo>
                      <a:pt x="128" y="129"/>
                    </a:lnTo>
                    <a:lnTo>
                      <a:pt x="144" y="113"/>
                    </a:lnTo>
                    <a:lnTo>
                      <a:pt x="160" y="100"/>
                    </a:lnTo>
                    <a:lnTo>
                      <a:pt x="177" y="86"/>
                    </a:lnTo>
                    <a:lnTo>
                      <a:pt x="195" y="75"/>
                    </a:lnTo>
                    <a:lnTo>
                      <a:pt x="212" y="64"/>
                    </a:lnTo>
                    <a:lnTo>
                      <a:pt x="230" y="52"/>
                    </a:lnTo>
                    <a:lnTo>
                      <a:pt x="250" y="43"/>
                    </a:lnTo>
                    <a:lnTo>
                      <a:pt x="268" y="34"/>
                    </a:lnTo>
                    <a:lnTo>
                      <a:pt x="289" y="27"/>
                    </a:lnTo>
                    <a:lnTo>
                      <a:pt x="309" y="19"/>
                    </a:lnTo>
                    <a:lnTo>
                      <a:pt x="329" y="13"/>
                    </a:lnTo>
                    <a:lnTo>
                      <a:pt x="351" y="9"/>
                    </a:lnTo>
                    <a:lnTo>
                      <a:pt x="372" y="5"/>
                    </a:lnTo>
                    <a:lnTo>
                      <a:pt x="393" y="2"/>
                    </a:lnTo>
                    <a:lnTo>
                      <a:pt x="415" y="0"/>
                    </a:lnTo>
                    <a:lnTo>
                      <a:pt x="438" y="0"/>
                    </a:lnTo>
                    <a:lnTo>
                      <a:pt x="461" y="0"/>
                    </a:lnTo>
                    <a:lnTo>
                      <a:pt x="484" y="2"/>
                    </a:lnTo>
                    <a:lnTo>
                      <a:pt x="505" y="4"/>
                    </a:lnTo>
                    <a:lnTo>
                      <a:pt x="528" y="8"/>
                    </a:lnTo>
                    <a:lnTo>
                      <a:pt x="550" y="13"/>
                    </a:lnTo>
                    <a:lnTo>
                      <a:pt x="571" y="19"/>
                    </a:lnTo>
                    <a:lnTo>
                      <a:pt x="591" y="26"/>
                    </a:lnTo>
                    <a:lnTo>
                      <a:pt x="612" y="34"/>
                    </a:lnTo>
                    <a:lnTo>
                      <a:pt x="632" y="42"/>
                    </a:lnTo>
                    <a:lnTo>
                      <a:pt x="650" y="52"/>
                    </a:lnTo>
                    <a:lnTo>
                      <a:pt x="669" y="63"/>
                    </a:lnTo>
                    <a:lnTo>
                      <a:pt x="688" y="74"/>
                    </a:lnTo>
                    <a:lnTo>
                      <a:pt x="704" y="86"/>
                    </a:lnTo>
                    <a:lnTo>
                      <a:pt x="721" y="100"/>
                    </a:lnTo>
                    <a:lnTo>
                      <a:pt x="737" y="113"/>
                    </a:lnTo>
                    <a:lnTo>
                      <a:pt x="753" y="128"/>
                    </a:lnTo>
                    <a:lnTo>
                      <a:pt x="767" y="143"/>
                    </a:lnTo>
                    <a:lnTo>
                      <a:pt x="781" y="160"/>
                    </a:lnTo>
                    <a:lnTo>
                      <a:pt x="794" y="176"/>
                    </a:lnTo>
                    <a:lnTo>
                      <a:pt x="807" y="193"/>
                    </a:lnTo>
                    <a:lnTo>
                      <a:pt x="818" y="211"/>
                    </a:lnTo>
                    <a:lnTo>
                      <a:pt x="828" y="229"/>
                    </a:lnTo>
                    <a:lnTo>
                      <a:pt x="838" y="249"/>
                    </a:lnTo>
                    <a:lnTo>
                      <a:pt x="847" y="267"/>
                    </a:lnTo>
                    <a:lnTo>
                      <a:pt x="854" y="288"/>
                    </a:lnTo>
                    <a:lnTo>
                      <a:pt x="862" y="308"/>
                    </a:lnTo>
                    <a:lnTo>
                      <a:pt x="868" y="328"/>
                    </a:lnTo>
                    <a:lnTo>
                      <a:pt x="873" y="349"/>
                    </a:lnTo>
                    <a:lnTo>
                      <a:pt x="876" y="371"/>
                    </a:lnTo>
                    <a:lnTo>
                      <a:pt x="879" y="392"/>
                    </a:lnTo>
                    <a:lnTo>
                      <a:pt x="881" y="414"/>
                    </a:lnTo>
                    <a:lnTo>
                      <a:pt x="882" y="437"/>
                    </a:lnTo>
                    <a:lnTo>
                      <a:pt x="881" y="458"/>
                    </a:lnTo>
                    <a:lnTo>
                      <a:pt x="880" y="481"/>
                    </a:lnTo>
                    <a:lnTo>
                      <a:pt x="877" y="504"/>
                    </a:lnTo>
                    <a:lnTo>
                      <a:pt x="873" y="525"/>
                    </a:lnTo>
                    <a:lnTo>
                      <a:pt x="869" y="547"/>
                    </a:lnTo>
                    <a:lnTo>
                      <a:pt x="863" y="569"/>
                    </a:lnTo>
                    <a:lnTo>
                      <a:pt x="855" y="589"/>
                    </a:lnTo>
                    <a:lnTo>
                      <a:pt x="847" y="610"/>
                    </a:lnTo>
                    <a:lnTo>
                      <a:pt x="839" y="630"/>
                    </a:lnTo>
                    <a:lnTo>
                      <a:pt x="829" y="648"/>
                    </a:lnTo>
                    <a:lnTo>
                      <a:pt x="818" y="667"/>
                    </a:lnTo>
                    <a:lnTo>
                      <a:pt x="807" y="684"/>
                    </a:lnTo>
                    <a:lnTo>
                      <a:pt x="794" y="702"/>
                    </a:lnTo>
                    <a:lnTo>
                      <a:pt x="782" y="719"/>
                    </a:lnTo>
                    <a:lnTo>
                      <a:pt x="767" y="735"/>
                    </a:lnTo>
                    <a:lnTo>
                      <a:pt x="753" y="751"/>
                    </a:lnTo>
                    <a:lnTo>
                      <a:pt x="737" y="765"/>
                    </a:lnTo>
                    <a:lnTo>
                      <a:pt x="722" y="778"/>
                    </a:lnTo>
                    <a:lnTo>
                      <a:pt x="705" y="792"/>
                    </a:lnTo>
                    <a:lnTo>
                      <a:pt x="688" y="804"/>
                    </a:lnTo>
                    <a:lnTo>
                      <a:pt x="670" y="816"/>
                    </a:lnTo>
                    <a:lnTo>
                      <a:pt x="651" y="826"/>
                    </a:lnTo>
                    <a:lnTo>
                      <a:pt x="633" y="835"/>
                    </a:lnTo>
                    <a:lnTo>
                      <a:pt x="613" y="845"/>
                    </a:lnTo>
                    <a:lnTo>
                      <a:pt x="593" y="852"/>
                    </a:lnTo>
                    <a:lnTo>
                      <a:pt x="573" y="859"/>
                    </a:lnTo>
                    <a:lnTo>
                      <a:pt x="552" y="865"/>
                    </a:lnTo>
                    <a:lnTo>
                      <a:pt x="531" y="870"/>
                    </a:lnTo>
                    <a:lnTo>
                      <a:pt x="509" y="874"/>
                    </a:lnTo>
                    <a:lnTo>
                      <a:pt x="488" y="877"/>
                    </a:lnTo>
                    <a:lnTo>
                      <a:pt x="466" y="879"/>
                    </a:lnTo>
                    <a:lnTo>
                      <a:pt x="444" y="880"/>
                    </a:lnTo>
                    <a:lnTo>
                      <a:pt x="421" y="879"/>
                    </a:lnTo>
                    <a:lnTo>
                      <a:pt x="399" y="877"/>
                    </a:lnTo>
                    <a:close/>
                  </a:path>
                </a:pathLst>
              </a:custGeom>
              <a:solidFill>
                <a:srgbClr val="66737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7" name="Freeform 302"/>
              <p:cNvSpPr/>
              <p:nvPr/>
            </p:nvSpPr>
            <p:spPr bwMode="auto">
              <a:xfrm>
                <a:off x="3033" y="2212"/>
                <a:ext cx="26" cy="95"/>
              </a:xfrm>
              <a:custGeom>
                <a:avLst/>
                <a:gdLst>
                  <a:gd name="T0" fmla="*/ 0 w 505"/>
                  <a:gd name="T1" fmla="*/ 1560 h 1794"/>
                  <a:gd name="T2" fmla="*/ 4 w 505"/>
                  <a:gd name="T3" fmla="*/ 1595 h 1794"/>
                  <a:gd name="T4" fmla="*/ 11 w 505"/>
                  <a:gd name="T5" fmla="*/ 1628 h 1794"/>
                  <a:gd name="T6" fmla="*/ 23 w 505"/>
                  <a:gd name="T7" fmla="*/ 1660 h 1794"/>
                  <a:gd name="T8" fmla="*/ 41 w 505"/>
                  <a:gd name="T9" fmla="*/ 1690 h 1794"/>
                  <a:gd name="T10" fmla="*/ 62 w 505"/>
                  <a:gd name="T11" fmla="*/ 1717 h 1794"/>
                  <a:gd name="T12" fmla="*/ 86 w 505"/>
                  <a:gd name="T13" fmla="*/ 1741 h 1794"/>
                  <a:gd name="T14" fmla="*/ 114 w 505"/>
                  <a:gd name="T15" fmla="*/ 1760 h 1794"/>
                  <a:gd name="T16" fmla="*/ 145 w 505"/>
                  <a:gd name="T17" fmla="*/ 1776 h 1794"/>
                  <a:gd name="T18" fmla="*/ 179 w 505"/>
                  <a:gd name="T19" fmla="*/ 1787 h 1794"/>
                  <a:gd name="T20" fmla="*/ 215 w 505"/>
                  <a:gd name="T21" fmla="*/ 1793 h 1794"/>
                  <a:gd name="T22" fmla="*/ 251 w 505"/>
                  <a:gd name="T23" fmla="*/ 1793 h 1794"/>
                  <a:gd name="T24" fmla="*/ 285 w 505"/>
                  <a:gd name="T25" fmla="*/ 1789 h 1794"/>
                  <a:gd name="T26" fmla="*/ 319 w 505"/>
                  <a:gd name="T27" fmla="*/ 1780 h 1794"/>
                  <a:gd name="T28" fmla="*/ 350 w 505"/>
                  <a:gd name="T29" fmla="*/ 1765 h 1794"/>
                  <a:gd name="T30" fmla="*/ 378 w 505"/>
                  <a:gd name="T31" fmla="*/ 1747 h 1794"/>
                  <a:gd name="T32" fmla="*/ 404 w 505"/>
                  <a:gd name="T33" fmla="*/ 1725 h 1794"/>
                  <a:gd name="T34" fmla="*/ 427 w 505"/>
                  <a:gd name="T35" fmla="*/ 1699 h 1794"/>
                  <a:gd name="T36" fmla="*/ 446 w 505"/>
                  <a:gd name="T37" fmla="*/ 1670 h 1794"/>
                  <a:gd name="T38" fmla="*/ 460 w 505"/>
                  <a:gd name="T39" fmla="*/ 1638 h 1794"/>
                  <a:gd name="T40" fmla="*/ 470 w 505"/>
                  <a:gd name="T41" fmla="*/ 1604 h 1794"/>
                  <a:gd name="T42" fmla="*/ 475 w 505"/>
                  <a:gd name="T43" fmla="*/ 1553 h 1794"/>
                  <a:gd name="T44" fmla="*/ 473 w 505"/>
                  <a:gd name="T45" fmla="*/ 1476 h 1794"/>
                  <a:gd name="T46" fmla="*/ 465 w 505"/>
                  <a:gd name="T47" fmla="*/ 1406 h 1794"/>
                  <a:gd name="T48" fmla="*/ 456 w 505"/>
                  <a:gd name="T49" fmla="*/ 1323 h 1794"/>
                  <a:gd name="T50" fmla="*/ 432 w 505"/>
                  <a:gd name="T51" fmla="*/ 1129 h 1794"/>
                  <a:gd name="T52" fmla="*/ 400 w 505"/>
                  <a:gd name="T53" fmla="*/ 872 h 1794"/>
                  <a:gd name="T54" fmla="*/ 369 w 505"/>
                  <a:gd name="T55" fmla="*/ 622 h 1794"/>
                  <a:gd name="T56" fmla="*/ 347 w 505"/>
                  <a:gd name="T57" fmla="*/ 448 h 1794"/>
                  <a:gd name="T58" fmla="*/ 485 w 505"/>
                  <a:gd name="T59" fmla="*/ 158 h 1794"/>
                  <a:gd name="T60" fmla="*/ 500 w 505"/>
                  <a:gd name="T61" fmla="*/ 120 h 1794"/>
                  <a:gd name="T62" fmla="*/ 505 w 505"/>
                  <a:gd name="T63" fmla="*/ 84 h 1794"/>
                  <a:gd name="T64" fmla="*/ 501 w 505"/>
                  <a:gd name="T65" fmla="*/ 52 h 1794"/>
                  <a:gd name="T66" fmla="*/ 488 w 505"/>
                  <a:gd name="T67" fmla="*/ 27 h 1794"/>
                  <a:gd name="T68" fmla="*/ 470 w 505"/>
                  <a:gd name="T69" fmla="*/ 12 h 1794"/>
                  <a:gd name="T70" fmla="*/ 431 w 505"/>
                  <a:gd name="T71" fmla="*/ 1 h 1794"/>
                  <a:gd name="T72" fmla="*/ 410 w 505"/>
                  <a:gd name="T73" fmla="*/ 1 h 1794"/>
                  <a:gd name="T74" fmla="*/ 388 w 505"/>
                  <a:gd name="T75" fmla="*/ 10 h 1794"/>
                  <a:gd name="T76" fmla="*/ 366 w 505"/>
                  <a:gd name="T77" fmla="*/ 28 h 1794"/>
                  <a:gd name="T78" fmla="*/ 343 w 505"/>
                  <a:gd name="T79" fmla="*/ 61 h 1794"/>
                  <a:gd name="T80" fmla="*/ 119 w 505"/>
                  <a:gd name="T81" fmla="*/ 469 h 1794"/>
                  <a:gd name="T82" fmla="*/ 96 w 505"/>
                  <a:gd name="T83" fmla="*/ 679 h 1794"/>
                  <a:gd name="T84" fmla="*/ 64 w 505"/>
                  <a:gd name="T85" fmla="*/ 977 h 1794"/>
                  <a:gd name="T86" fmla="*/ 32 w 505"/>
                  <a:gd name="T87" fmla="*/ 1276 h 1794"/>
                  <a:gd name="T88" fmla="*/ 8 w 505"/>
                  <a:gd name="T89" fmla="*/ 1487 h 179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5"/>
                  <a:gd name="T136" fmla="*/ 0 h 1794"/>
                  <a:gd name="T137" fmla="*/ 505 w 505"/>
                  <a:gd name="T138" fmla="*/ 1794 h 179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5" h="1794">
                    <a:moveTo>
                      <a:pt x="2" y="1535"/>
                    </a:moveTo>
                    <a:lnTo>
                      <a:pt x="0" y="1548"/>
                    </a:lnTo>
                    <a:lnTo>
                      <a:pt x="0" y="1560"/>
                    </a:lnTo>
                    <a:lnTo>
                      <a:pt x="0" y="1571"/>
                    </a:lnTo>
                    <a:lnTo>
                      <a:pt x="2" y="1583"/>
                    </a:lnTo>
                    <a:lnTo>
                      <a:pt x="4" y="1595"/>
                    </a:lnTo>
                    <a:lnTo>
                      <a:pt x="6" y="1606"/>
                    </a:lnTo>
                    <a:lnTo>
                      <a:pt x="8" y="1618"/>
                    </a:lnTo>
                    <a:lnTo>
                      <a:pt x="11" y="1628"/>
                    </a:lnTo>
                    <a:lnTo>
                      <a:pt x="15" y="1639"/>
                    </a:lnTo>
                    <a:lnTo>
                      <a:pt x="19" y="1650"/>
                    </a:lnTo>
                    <a:lnTo>
                      <a:pt x="23" y="1660"/>
                    </a:lnTo>
                    <a:lnTo>
                      <a:pt x="29" y="1670"/>
                    </a:lnTo>
                    <a:lnTo>
                      <a:pt x="35" y="1681"/>
                    </a:lnTo>
                    <a:lnTo>
                      <a:pt x="41" y="1690"/>
                    </a:lnTo>
                    <a:lnTo>
                      <a:pt x="47" y="1699"/>
                    </a:lnTo>
                    <a:lnTo>
                      <a:pt x="54" y="1709"/>
                    </a:lnTo>
                    <a:lnTo>
                      <a:pt x="62" y="1717"/>
                    </a:lnTo>
                    <a:lnTo>
                      <a:pt x="70" y="1725"/>
                    </a:lnTo>
                    <a:lnTo>
                      <a:pt x="78" y="1732"/>
                    </a:lnTo>
                    <a:lnTo>
                      <a:pt x="86" y="1741"/>
                    </a:lnTo>
                    <a:lnTo>
                      <a:pt x="96" y="1747"/>
                    </a:lnTo>
                    <a:lnTo>
                      <a:pt x="105" y="1754"/>
                    </a:lnTo>
                    <a:lnTo>
                      <a:pt x="114" y="1760"/>
                    </a:lnTo>
                    <a:lnTo>
                      <a:pt x="125" y="1765"/>
                    </a:lnTo>
                    <a:lnTo>
                      <a:pt x="135" y="1771"/>
                    </a:lnTo>
                    <a:lnTo>
                      <a:pt x="145" y="1776"/>
                    </a:lnTo>
                    <a:lnTo>
                      <a:pt x="156" y="1780"/>
                    </a:lnTo>
                    <a:lnTo>
                      <a:pt x="167" y="1784"/>
                    </a:lnTo>
                    <a:lnTo>
                      <a:pt x="179" y="1787"/>
                    </a:lnTo>
                    <a:lnTo>
                      <a:pt x="191" y="1789"/>
                    </a:lnTo>
                    <a:lnTo>
                      <a:pt x="202" y="1791"/>
                    </a:lnTo>
                    <a:lnTo>
                      <a:pt x="215" y="1793"/>
                    </a:lnTo>
                    <a:lnTo>
                      <a:pt x="226" y="1794"/>
                    </a:lnTo>
                    <a:lnTo>
                      <a:pt x="239" y="1794"/>
                    </a:lnTo>
                    <a:lnTo>
                      <a:pt x="251" y="1793"/>
                    </a:lnTo>
                    <a:lnTo>
                      <a:pt x="262" y="1792"/>
                    </a:lnTo>
                    <a:lnTo>
                      <a:pt x="274" y="1791"/>
                    </a:lnTo>
                    <a:lnTo>
                      <a:pt x="285" y="1789"/>
                    </a:lnTo>
                    <a:lnTo>
                      <a:pt x="297" y="1786"/>
                    </a:lnTo>
                    <a:lnTo>
                      <a:pt x="308" y="1783"/>
                    </a:lnTo>
                    <a:lnTo>
                      <a:pt x="319" y="1780"/>
                    </a:lnTo>
                    <a:lnTo>
                      <a:pt x="330" y="1776"/>
                    </a:lnTo>
                    <a:lnTo>
                      <a:pt x="340" y="1771"/>
                    </a:lnTo>
                    <a:lnTo>
                      <a:pt x="350" y="1765"/>
                    </a:lnTo>
                    <a:lnTo>
                      <a:pt x="360" y="1760"/>
                    </a:lnTo>
                    <a:lnTo>
                      <a:pt x="369" y="1754"/>
                    </a:lnTo>
                    <a:lnTo>
                      <a:pt x="378" y="1747"/>
                    </a:lnTo>
                    <a:lnTo>
                      <a:pt x="388" y="1740"/>
                    </a:lnTo>
                    <a:lnTo>
                      <a:pt x="396" y="1732"/>
                    </a:lnTo>
                    <a:lnTo>
                      <a:pt x="404" y="1725"/>
                    </a:lnTo>
                    <a:lnTo>
                      <a:pt x="413" y="1717"/>
                    </a:lnTo>
                    <a:lnTo>
                      <a:pt x="420" y="1708"/>
                    </a:lnTo>
                    <a:lnTo>
                      <a:pt x="427" y="1699"/>
                    </a:lnTo>
                    <a:lnTo>
                      <a:pt x="433" y="1690"/>
                    </a:lnTo>
                    <a:lnTo>
                      <a:pt x="440" y="1680"/>
                    </a:lnTo>
                    <a:lnTo>
                      <a:pt x="446" y="1670"/>
                    </a:lnTo>
                    <a:lnTo>
                      <a:pt x="451" y="1660"/>
                    </a:lnTo>
                    <a:lnTo>
                      <a:pt x="455" y="1650"/>
                    </a:lnTo>
                    <a:lnTo>
                      <a:pt x="460" y="1638"/>
                    </a:lnTo>
                    <a:lnTo>
                      <a:pt x="463" y="1627"/>
                    </a:lnTo>
                    <a:lnTo>
                      <a:pt x="466" y="1616"/>
                    </a:lnTo>
                    <a:lnTo>
                      <a:pt x="470" y="1604"/>
                    </a:lnTo>
                    <a:lnTo>
                      <a:pt x="472" y="1593"/>
                    </a:lnTo>
                    <a:lnTo>
                      <a:pt x="473" y="1581"/>
                    </a:lnTo>
                    <a:lnTo>
                      <a:pt x="475" y="1553"/>
                    </a:lnTo>
                    <a:lnTo>
                      <a:pt x="475" y="1527"/>
                    </a:lnTo>
                    <a:lnTo>
                      <a:pt x="475" y="1501"/>
                    </a:lnTo>
                    <a:lnTo>
                      <a:pt x="473" y="1476"/>
                    </a:lnTo>
                    <a:lnTo>
                      <a:pt x="471" y="1453"/>
                    </a:lnTo>
                    <a:lnTo>
                      <a:pt x="468" y="1429"/>
                    </a:lnTo>
                    <a:lnTo>
                      <a:pt x="465" y="1406"/>
                    </a:lnTo>
                    <a:lnTo>
                      <a:pt x="463" y="1382"/>
                    </a:lnTo>
                    <a:lnTo>
                      <a:pt x="460" y="1362"/>
                    </a:lnTo>
                    <a:lnTo>
                      <a:pt x="456" y="1323"/>
                    </a:lnTo>
                    <a:lnTo>
                      <a:pt x="450" y="1270"/>
                    </a:lnTo>
                    <a:lnTo>
                      <a:pt x="442" y="1205"/>
                    </a:lnTo>
                    <a:lnTo>
                      <a:pt x="432" y="1129"/>
                    </a:lnTo>
                    <a:lnTo>
                      <a:pt x="422" y="1048"/>
                    </a:lnTo>
                    <a:lnTo>
                      <a:pt x="412" y="961"/>
                    </a:lnTo>
                    <a:lnTo>
                      <a:pt x="400" y="872"/>
                    </a:lnTo>
                    <a:lnTo>
                      <a:pt x="390" y="784"/>
                    </a:lnTo>
                    <a:lnTo>
                      <a:pt x="378" y="701"/>
                    </a:lnTo>
                    <a:lnTo>
                      <a:pt x="369" y="622"/>
                    </a:lnTo>
                    <a:lnTo>
                      <a:pt x="360" y="552"/>
                    </a:lnTo>
                    <a:lnTo>
                      <a:pt x="353" y="493"/>
                    </a:lnTo>
                    <a:lnTo>
                      <a:pt x="347" y="448"/>
                    </a:lnTo>
                    <a:lnTo>
                      <a:pt x="343" y="418"/>
                    </a:lnTo>
                    <a:lnTo>
                      <a:pt x="342" y="407"/>
                    </a:lnTo>
                    <a:lnTo>
                      <a:pt x="485" y="158"/>
                    </a:lnTo>
                    <a:lnTo>
                      <a:pt x="491" y="145"/>
                    </a:lnTo>
                    <a:lnTo>
                      <a:pt x="496" y="133"/>
                    </a:lnTo>
                    <a:lnTo>
                      <a:pt x="500" y="120"/>
                    </a:lnTo>
                    <a:lnTo>
                      <a:pt x="503" y="108"/>
                    </a:lnTo>
                    <a:lnTo>
                      <a:pt x="504" y="95"/>
                    </a:lnTo>
                    <a:lnTo>
                      <a:pt x="505" y="84"/>
                    </a:lnTo>
                    <a:lnTo>
                      <a:pt x="504" y="73"/>
                    </a:lnTo>
                    <a:lnTo>
                      <a:pt x="503" y="62"/>
                    </a:lnTo>
                    <a:lnTo>
                      <a:pt x="501" y="52"/>
                    </a:lnTo>
                    <a:lnTo>
                      <a:pt x="498" y="44"/>
                    </a:lnTo>
                    <a:lnTo>
                      <a:pt x="493" y="35"/>
                    </a:lnTo>
                    <a:lnTo>
                      <a:pt x="488" y="27"/>
                    </a:lnTo>
                    <a:lnTo>
                      <a:pt x="483" y="21"/>
                    </a:lnTo>
                    <a:lnTo>
                      <a:pt x="477" y="16"/>
                    </a:lnTo>
                    <a:lnTo>
                      <a:pt x="470" y="12"/>
                    </a:lnTo>
                    <a:lnTo>
                      <a:pt x="461" y="9"/>
                    </a:lnTo>
                    <a:lnTo>
                      <a:pt x="446" y="4"/>
                    </a:lnTo>
                    <a:lnTo>
                      <a:pt x="431" y="1"/>
                    </a:lnTo>
                    <a:lnTo>
                      <a:pt x="424" y="0"/>
                    </a:lnTo>
                    <a:lnTo>
                      <a:pt x="417" y="0"/>
                    </a:lnTo>
                    <a:lnTo>
                      <a:pt x="410" y="1"/>
                    </a:lnTo>
                    <a:lnTo>
                      <a:pt x="402" y="3"/>
                    </a:lnTo>
                    <a:lnTo>
                      <a:pt x="395" y="5"/>
                    </a:lnTo>
                    <a:lnTo>
                      <a:pt x="388" y="10"/>
                    </a:lnTo>
                    <a:lnTo>
                      <a:pt x="381" y="15"/>
                    </a:lnTo>
                    <a:lnTo>
                      <a:pt x="373" y="21"/>
                    </a:lnTo>
                    <a:lnTo>
                      <a:pt x="366" y="28"/>
                    </a:lnTo>
                    <a:lnTo>
                      <a:pt x="359" y="37"/>
                    </a:lnTo>
                    <a:lnTo>
                      <a:pt x="352" y="48"/>
                    </a:lnTo>
                    <a:lnTo>
                      <a:pt x="343" y="61"/>
                    </a:lnTo>
                    <a:lnTo>
                      <a:pt x="124" y="422"/>
                    </a:lnTo>
                    <a:lnTo>
                      <a:pt x="122" y="434"/>
                    </a:lnTo>
                    <a:lnTo>
                      <a:pt x="119" y="469"/>
                    </a:lnTo>
                    <a:lnTo>
                      <a:pt x="112" y="524"/>
                    </a:lnTo>
                    <a:lnTo>
                      <a:pt x="105" y="595"/>
                    </a:lnTo>
                    <a:lnTo>
                      <a:pt x="96" y="679"/>
                    </a:lnTo>
                    <a:lnTo>
                      <a:pt x="85" y="773"/>
                    </a:lnTo>
                    <a:lnTo>
                      <a:pt x="75" y="874"/>
                    </a:lnTo>
                    <a:lnTo>
                      <a:pt x="64" y="977"/>
                    </a:lnTo>
                    <a:lnTo>
                      <a:pt x="52" y="1082"/>
                    </a:lnTo>
                    <a:lnTo>
                      <a:pt x="41" y="1182"/>
                    </a:lnTo>
                    <a:lnTo>
                      <a:pt x="32" y="1276"/>
                    </a:lnTo>
                    <a:lnTo>
                      <a:pt x="22" y="1361"/>
                    </a:lnTo>
                    <a:lnTo>
                      <a:pt x="14" y="1432"/>
                    </a:lnTo>
                    <a:lnTo>
                      <a:pt x="8" y="1487"/>
                    </a:lnTo>
                    <a:lnTo>
                      <a:pt x="4" y="1523"/>
                    </a:lnTo>
                    <a:lnTo>
                      <a:pt x="2" y="1535"/>
                    </a:lnTo>
                    <a:close/>
                  </a:path>
                </a:pathLst>
              </a:custGeom>
              <a:solidFill>
                <a:srgbClr val="66737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8" name="Freeform 303"/>
              <p:cNvSpPr/>
              <p:nvPr/>
            </p:nvSpPr>
            <p:spPr bwMode="auto">
              <a:xfrm>
                <a:off x="2953" y="2219"/>
                <a:ext cx="83" cy="90"/>
              </a:xfrm>
              <a:custGeom>
                <a:avLst/>
                <a:gdLst>
                  <a:gd name="T0" fmla="*/ 1159 w 1588"/>
                  <a:gd name="T1" fmla="*/ 234 h 1703"/>
                  <a:gd name="T2" fmla="*/ 1125 w 1588"/>
                  <a:gd name="T3" fmla="*/ 233 h 1703"/>
                  <a:gd name="T4" fmla="*/ 1074 w 1588"/>
                  <a:gd name="T5" fmla="*/ 227 h 1703"/>
                  <a:gd name="T6" fmla="*/ 1010 w 1588"/>
                  <a:gd name="T7" fmla="*/ 214 h 1703"/>
                  <a:gd name="T8" fmla="*/ 948 w 1588"/>
                  <a:gd name="T9" fmla="*/ 196 h 1703"/>
                  <a:gd name="T10" fmla="*/ 889 w 1588"/>
                  <a:gd name="T11" fmla="*/ 171 h 1703"/>
                  <a:gd name="T12" fmla="*/ 833 w 1588"/>
                  <a:gd name="T13" fmla="*/ 141 h 1703"/>
                  <a:gd name="T14" fmla="*/ 780 w 1588"/>
                  <a:gd name="T15" fmla="*/ 107 h 1703"/>
                  <a:gd name="T16" fmla="*/ 731 w 1588"/>
                  <a:gd name="T17" fmla="*/ 68 h 1703"/>
                  <a:gd name="T18" fmla="*/ 687 w 1588"/>
                  <a:gd name="T19" fmla="*/ 23 h 1703"/>
                  <a:gd name="T20" fmla="*/ 641 w 1588"/>
                  <a:gd name="T21" fmla="*/ 3 h 1703"/>
                  <a:gd name="T22" fmla="*/ 575 w 1588"/>
                  <a:gd name="T23" fmla="*/ 14 h 1703"/>
                  <a:gd name="T24" fmla="*/ 514 w 1588"/>
                  <a:gd name="T25" fmla="*/ 29 h 1703"/>
                  <a:gd name="T26" fmla="*/ 469 w 1588"/>
                  <a:gd name="T27" fmla="*/ 44 h 1703"/>
                  <a:gd name="T28" fmla="*/ 424 w 1588"/>
                  <a:gd name="T29" fmla="*/ 62 h 1703"/>
                  <a:gd name="T30" fmla="*/ 377 w 1588"/>
                  <a:gd name="T31" fmla="*/ 86 h 1703"/>
                  <a:gd name="T32" fmla="*/ 332 w 1588"/>
                  <a:gd name="T33" fmla="*/ 116 h 1703"/>
                  <a:gd name="T34" fmla="*/ 287 w 1588"/>
                  <a:gd name="T35" fmla="*/ 152 h 1703"/>
                  <a:gd name="T36" fmla="*/ 245 w 1588"/>
                  <a:gd name="T37" fmla="*/ 196 h 1703"/>
                  <a:gd name="T38" fmla="*/ 205 w 1588"/>
                  <a:gd name="T39" fmla="*/ 246 h 1703"/>
                  <a:gd name="T40" fmla="*/ 170 w 1588"/>
                  <a:gd name="T41" fmla="*/ 306 h 1703"/>
                  <a:gd name="T42" fmla="*/ 140 w 1588"/>
                  <a:gd name="T43" fmla="*/ 374 h 1703"/>
                  <a:gd name="T44" fmla="*/ 115 w 1588"/>
                  <a:gd name="T45" fmla="*/ 452 h 1703"/>
                  <a:gd name="T46" fmla="*/ 99 w 1588"/>
                  <a:gd name="T47" fmla="*/ 540 h 1703"/>
                  <a:gd name="T48" fmla="*/ 0 w 1588"/>
                  <a:gd name="T49" fmla="*/ 1551 h 1703"/>
                  <a:gd name="T50" fmla="*/ 394 w 1588"/>
                  <a:gd name="T51" fmla="*/ 871 h 1703"/>
                  <a:gd name="T52" fmla="*/ 399 w 1588"/>
                  <a:gd name="T53" fmla="*/ 852 h 1703"/>
                  <a:gd name="T54" fmla="*/ 411 w 1588"/>
                  <a:gd name="T55" fmla="*/ 838 h 1703"/>
                  <a:gd name="T56" fmla="*/ 428 w 1588"/>
                  <a:gd name="T57" fmla="*/ 829 h 1703"/>
                  <a:gd name="T58" fmla="*/ 448 w 1588"/>
                  <a:gd name="T59" fmla="*/ 827 h 1703"/>
                  <a:gd name="T60" fmla="*/ 465 w 1588"/>
                  <a:gd name="T61" fmla="*/ 833 h 1703"/>
                  <a:gd name="T62" fmla="*/ 480 w 1588"/>
                  <a:gd name="T63" fmla="*/ 844 h 1703"/>
                  <a:gd name="T64" fmla="*/ 489 w 1588"/>
                  <a:gd name="T65" fmla="*/ 861 h 1703"/>
                  <a:gd name="T66" fmla="*/ 491 w 1588"/>
                  <a:gd name="T67" fmla="*/ 880 h 1703"/>
                  <a:gd name="T68" fmla="*/ 1583 w 1588"/>
                  <a:gd name="T69" fmla="*/ 1703 h 1703"/>
                  <a:gd name="T70" fmla="*/ 1574 w 1588"/>
                  <a:gd name="T71" fmla="*/ 1643 h 1703"/>
                  <a:gd name="T72" fmla="*/ 1548 w 1588"/>
                  <a:gd name="T73" fmla="*/ 1618 h 1703"/>
                  <a:gd name="T74" fmla="*/ 1527 w 1588"/>
                  <a:gd name="T75" fmla="*/ 1591 h 1703"/>
                  <a:gd name="T76" fmla="*/ 1509 w 1588"/>
                  <a:gd name="T77" fmla="*/ 1561 h 1703"/>
                  <a:gd name="T78" fmla="*/ 1495 w 1588"/>
                  <a:gd name="T79" fmla="*/ 1528 h 1703"/>
                  <a:gd name="T80" fmla="*/ 1484 w 1588"/>
                  <a:gd name="T81" fmla="*/ 1494 h 1703"/>
                  <a:gd name="T82" fmla="*/ 1478 w 1588"/>
                  <a:gd name="T83" fmla="*/ 1459 h 1703"/>
                  <a:gd name="T84" fmla="*/ 1477 w 1588"/>
                  <a:gd name="T85" fmla="*/ 1422 h 1703"/>
                  <a:gd name="T86" fmla="*/ 1585 w 1588"/>
                  <a:gd name="T87" fmla="*/ 401 h 1703"/>
                  <a:gd name="T88" fmla="*/ 1532 w 1588"/>
                  <a:gd name="T89" fmla="*/ 410 h 1703"/>
                  <a:gd name="T90" fmla="*/ 1461 w 1588"/>
                  <a:gd name="T91" fmla="*/ 421 h 1703"/>
                  <a:gd name="T92" fmla="*/ 1382 w 1588"/>
                  <a:gd name="T93" fmla="*/ 426 h 1703"/>
                  <a:gd name="T94" fmla="*/ 1341 w 1588"/>
                  <a:gd name="T95" fmla="*/ 425 h 1703"/>
                  <a:gd name="T96" fmla="*/ 1303 w 1588"/>
                  <a:gd name="T97" fmla="*/ 422 h 1703"/>
                  <a:gd name="T98" fmla="*/ 1266 w 1588"/>
                  <a:gd name="T99" fmla="*/ 416 h 1703"/>
                  <a:gd name="T100" fmla="*/ 1234 w 1588"/>
                  <a:gd name="T101" fmla="*/ 405 h 1703"/>
                  <a:gd name="T102" fmla="*/ 1206 w 1588"/>
                  <a:gd name="T103" fmla="*/ 391 h 1703"/>
                  <a:gd name="T104" fmla="*/ 1183 w 1588"/>
                  <a:gd name="T105" fmla="*/ 371 h 1703"/>
                  <a:gd name="T106" fmla="*/ 1167 w 1588"/>
                  <a:gd name="T107" fmla="*/ 346 h 1703"/>
                  <a:gd name="T108" fmla="*/ 1160 w 1588"/>
                  <a:gd name="T109" fmla="*/ 315 h 1703"/>
                  <a:gd name="T110" fmla="*/ 1163 w 1588"/>
                  <a:gd name="T111" fmla="*/ 278 h 1703"/>
                  <a:gd name="T112" fmla="*/ 1176 w 1588"/>
                  <a:gd name="T113" fmla="*/ 234 h 17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588"/>
                  <a:gd name="T172" fmla="*/ 0 h 1703"/>
                  <a:gd name="T173" fmla="*/ 1588 w 1588"/>
                  <a:gd name="T174" fmla="*/ 1703 h 17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588" h="1703">
                    <a:moveTo>
                      <a:pt x="1176" y="234"/>
                    </a:moveTo>
                    <a:lnTo>
                      <a:pt x="1159" y="234"/>
                    </a:lnTo>
                    <a:lnTo>
                      <a:pt x="1141" y="233"/>
                    </a:lnTo>
                    <a:lnTo>
                      <a:pt x="1125" y="233"/>
                    </a:lnTo>
                    <a:lnTo>
                      <a:pt x="1108" y="231"/>
                    </a:lnTo>
                    <a:lnTo>
                      <a:pt x="1074" y="227"/>
                    </a:lnTo>
                    <a:lnTo>
                      <a:pt x="1042" y="221"/>
                    </a:lnTo>
                    <a:lnTo>
                      <a:pt x="1010" y="214"/>
                    </a:lnTo>
                    <a:lnTo>
                      <a:pt x="979" y="206"/>
                    </a:lnTo>
                    <a:lnTo>
                      <a:pt x="948" y="196"/>
                    </a:lnTo>
                    <a:lnTo>
                      <a:pt x="918" y="184"/>
                    </a:lnTo>
                    <a:lnTo>
                      <a:pt x="889" y="171"/>
                    </a:lnTo>
                    <a:lnTo>
                      <a:pt x="860" y="156"/>
                    </a:lnTo>
                    <a:lnTo>
                      <a:pt x="833" y="141"/>
                    </a:lnTo>
                    <a:lnTo>
                      <a:pt x="806" y="124"/>
                    </a:lnTo>
                    <a:lnTo>
                      <a:pt x="780" y="107"/>
                    </a:lnTo>
                    <a:lnTo>
                      <a:pt x="755" y="87"/>
                    </a:lnTo>
                    <a:lnTo>
                      <a:pt x="731" y="68"/>
                    </a:lnTo>
                    <a:lnTo>
                      <a:pt x="709" y="46"/>
                    </a:lnTo>
                    <a:lnTo>
                      <a:pt x="687" y="23"/>
                    </a:lnTo>
                    <a:lnTo>
                      <a:pt x="666" y="0"/>
                    </a:lnTo>
                    <a:lnTo>
                      <a:pt x="641" y="3"/>
                    </a:lnTo>
                    <a:lnTo>
                      <a:pt x="610" y="8"/>
                    </a:lnTo>
                    <a:lnTo>
                      <a:pt x="575" y="14"/>
                    </a:lnTo>
                    <a:lnTo>
                      <a:pt x="535" y="23"/>
                    </a:lnTo>
                    <a:lnTo>
                      <a:pt x="514" y="29"/>
                    </a:lnTo>
                    <a:lnTo>
                      <a:pt x="492" y="35"/>
                    </a:lnTo>
                    <a:lnTo>
                      <a:pt x="469" y="44"/>
                    </a:lnTo>
                    <a:lnTo>
                      <a:pt x="447" y="52"/>
                    </a:lnTo>
                    <a:lnTo>
                      <a:pt x="424" y="62"/>
                    </a:lnTo>
                    <a:lnTo>
                      <a:pt x="401" y="74"/>
                    </a:lnTo>
                    <a:lnTo>
                      <a:pt x="377" y="86"/>
                    </a:lnTo>
                    <a:lnTo>
                      <a:pt x="354" y="101"/>
                    </a:lnTo>
                    <a:lnTo>
                      <a:pt x="332" y="116"/>
                    </a:lnTo>
                    <a:lnTo>
                      <a:pt x="309" y="134"/>
                    </a:lnTo>
                    <a:lnTo>
                      <a:pt x="287" y="152"/>
                    </a:lnTo>
                    <a:lnTo>
                      <a:pt x="265" y="173"/>
                    </a:lnTo>
                    <a:lnTo>
                      <a:pt x="245" y="196"/>
                    </a:lnTo>
                    <a:lnTo>
                      <a:pt x="224" y="220"/>
                    </a:lnTo>
                    <a:lnTo>
                      <a:pt x="205" y="246"/>
                    </a:lnTo>
                    <a:lnTo>
                      <a:pt x="187" y="275"/>
                    </a:lnTo>
                    <a:lnTo>
                      <a:pt x="170" y="306"/>
                    </a:lnTo>
                    <a:lnTo>
                      <a:pt x="154" y="338"/>
                    </a:lnTo>
                    <a:lnTo>
                      <a:pt x="140" y="374"/>
                    </a:lnTo>
                    <a:lnTo>
                      <a:pt x="127" y="411"/>
                    </a:lnTo>
                    <a:lnTo>
                      <a:pt x="115" y="452"/>
                    </a:lnTo>
                    <a:lnTo>
                      <a:pt x="106" y="494"/>
                    </a:lnTo>
                    <a:lnTo>
                      <a:pt x="99" y="540"/>
                    </a:lnTo>
                    <a:lnTo>
                      <a:pt x="94" y="588"/>
                    </a:lnTo>
                    <a:lnTo>
                      <a:pt x="0" y="1551"/>
                    </a:lnTo>
                    <a:lnTo>
                      <a:pt x="325" y="1582"/>
                    </a:lnTo>
                    <a:lnTo>
                      <a:pt x="394" y="871"/>
                    </a:lnTo>
                    <a:lnTo>
                      <a:pt x="396" y="862"/>
                    </a:lnTo>
                    <a:lnTo>
                      <a:pt x="399" y="852"/>
                    </a:lnTo>
                    <a:lnTo>
                      <a:pt x="404" y="844"/>
                    </a:lnTo>
                    <a:lnTo>
                      <a:pt x="411" y="838"/>
                    </a:lnTo>
                    <a:lnTo>
                      <a:pt x="419" y="833"/>
                    </a:lnTo>
                    <a:lnTo>
                      <a:pt x="428" y="829"/>
                    </a:lnTo>
                    <a:lnTo>
                      <a:pt x="437" y="827"/>
                    </a:lnTo>
                    <a:lnTo>
                      <a:pt x="448" y="827"/>
                    </a:lnTo>
                    <a:lnTo>
                      <a:pt x="457" y="829"/>
                    </a:lnTo>
                    <a:lnTo>
                      <a:pt x="465" y="833"/>
                    </a:lnTo>
                    <a:lnTo>
                      <a:pt x="474" y="838"/>
                    </a:lnTo>
                    <a:lnTo>
                      <a:pt x="480" y="844"/>
                    </a:lnTo>
                    <a:lnTo>
                      <a:pt x="486" y="852"/>
                    </a:lnTo>
                    <a:lnTo>
                      <a:pt x="489" y="861"/>
                    </a:lnTo>
                    <a:lnTo>
                      <a:pt x="491" y="870"/>
                    </a:lnTo>
                    <a:lnTo>
                      <a:pt x="491" y="880"/>
                    </a:lnTo>
                    <a:lnTo>
                      <a:pt x="423" y="1591"/>
                    </a:lnTo>
                    <a:lnTo>
                      <a:pt x="1583" y="1703"/>
                    </a:lnTo>
                    <a:lnTo>
                      <a:pt x="1588" y="1654"/>
                    </a:lnTo>
                    <a:lnTo>
                      <a:pt x="1574" y="1643"/>
                    </a:lnTo>
                    <a:lnTo>
                      <a:pt x="1561" y="1630"/>
                    </a:lnTo>
                    <a:lnTo>
                      <a:pt x="1548" y="1618"/>
                    </a:lnTo>
                    <a:lnTo>
                      <a:pt x="1537" y="1604"/>
                    </a:lnTo>
                    <a:lnTo>
                      <a:pt x="1527" y="1591"/>
                    </a:lnTo>
                    <a:lnTo>
                      <a:pt x="1517" y="1575"/>
                    </a:lnTo>
                    <a:lnTo>
                      <a:pt x="1509" y="1561"/>
                    </a:lnTo>
                    <a:lnTo>
                      <a:pt x="1501" y="1545"/>
                    </a:lnTo>
                    <a:lnTo>
                      <a:pt x="1495" y="1528"/>
                    </a:lnTo>
                    <a:lnTo>
                      <a:pt x="1488" y="1511"/>
                    </a:lnTo>
                    <a:lnTo>
                      <a:pt x="1484" y="1494"/>
                    </a:lnTo>
                    <a:lnTo>
                      <a:pt x="1480" y="1476"/>
                    </a:lnTo>
                    <a:lnTo>
                      <a:pt x="1478" y="1459"/>
                    </a:lnTo>
                    <a:lnTo>
                      <a:pt x="1477" y="1440"/>
                    </a:lnTo>
                    <a:lnTo>
                      <a:pt x="1477" y="1422"/>
                    </a:lnTo>
                    <a:lnTo>
                      <a:pt x="1478" y="1403"/>
                    </a:lnTo>
                    <a:lnTo>
                      <a:pt x="1585" y="401"/>
                    </a:lnTo>
                    <a:lnTo>
                      <a:pt x="1561" y="405"/>
                    </a:lnTo>
                    <a:lnTo>
                      <a:pt x="1532" y="410"/>
                    </a:lnTo>
                    <a:lnTo>
                      <a:pt x="1498" y="416"/>
                    </a:lnTo>
                    <a:lnTo>
                      <a:pt x="1461" y="421"/>
                    </a:lnTo>
                    <a:lnTo>
                      <a:pt x="1422" y="424"/>
                    </a:lnTo>
                    <a:lnTo>
                      <a:pt x="1382" y="426"/>
                    </a:lnTo>
                    <a:lnTo>
                      <a:pt x="1361" y="426"/>
                    </a:lnTo>
                    <a:lnTo>
                      <a:pt x="1341" y="425"/>
                    </a:lnTo>
                    <a:lnTo>
                      <a:pt x="1322" y="424"/>
                    </a:lnTo>
                    <a:lnTo>
                      <a:pt x="1303" y="422"/>
                    </a:lnTo>
                    <a:lnTo>
                      <a:pt x="1284" y="419"/>
                    </a:lnTo>
                    <a:lnTo>
                      <a:pt x="1266" y="416"/>
                    </a:lnTo>
                    <a:lnTo>
                      <a:pt x="1249" y="410"/>
                    </a:lnTo>
                    <a:lnTo>
                      <a:pt x="1234" y="405"/>
                    </a:lnTo>
                    <a:lnTo>
                      <a:pt x="1219" y="398"/>
                    </a:lnTo>
                    <a:lnTo>
                      <a:pt x="1206" y="391"/>
                    </a:lnTo>
                    <a:lnTo>
                      <a:pt x="1193" y="382"/>
                    </a:lnTo>
                    <a:lnTo>
                      <a:pt x="1183" y="371"/>
                    </a:lnTo>
                    <a:lnTo>
                      <a:pt x="1175" y="359"/>
                    </a:lnTo>
                    <a:lnTo>
                      <a:pt x="1167" y="346"/>
                    </a:lnTo>
                    <a:lnTo>
                      <a:pt x="1163" y="331"/>
                    </a:lnTo>
                    <a:lnTo>
                      <a:pt x="1160" y="315"/>
                    </a:lnTo>
                    <a:lnTo>
                      <a:pt x="1160" y="298"/>
                    </a:lnTo>
                    <a:lnTo>
                      <a:pt x="1163" y="278"/>
                    </a:lnTo>
                    <a:lnTo>
                      <a:pt x="1167" y="257"/>
                    </a:lnTo>
                    <a:lnTo>
                      <a:pt x="1176" y="234"/>
                    </a:lnTo>
                    <a:close/>
                  </a:path>
                </a:pathLst>
              </a:custGeom>
              <a:solidFill>
                <a:srgbClr val="66737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79" name="Freeform 304"/>
              <p:cNvSpPr/>
              <p:nvPr/>
            </p:nvSpPr>
            <p:spPr bwMode="auto">
              <a:xfrm>
                <a:off x="3024" y="2202"/>
                <a:ext cx="26" cy="36"/>
              </a:xfrm>
              <a:custGeom>
                <a:avLst/>
                <a:gdLst>
                  <a:gd name="T0" fmla="*/ 266 w 489"/>
                  <a:gd name="T1" fmla="*/ 16 h 667"/>
                  <a:gd name="T2" fmla="*/ 314 w 489"/>
                  <a:gd name="T3" fmla="*/ 0 h 667"/>
                  <a:gd name="T4" fmla="*/ 326 w 489"/>
                  <a:gd name="T5" fmla="*/ 3 h 667"/>
                  <a:gd name="T6" fmla="*/ 357 w 489"/>
                  <a:gd name="T7" fmla="*/ 11 h 667"/>
                  <a:gd name="T8" fmla="*/ 376 w 489"/>
                  <a:gd name="T9" fmla="*/ 16 h 667"/>
                  <a:gd name="T10" fmla="*/ 394 w 489"/>
                  <a:gd name="T11" fmla="*/ 23 h 667"/>
                  <a:gd name="T12" fmla="*/ 404 w 489"/>
                  <a:gd name="T13" fmla="*/ 27 h 667"/>
                  <a:gd name="T14" fmla="*/ 412 w 489"/>
                  <a:gd name="T15" fmla="*/ 31 h 667"/>
                  <a:gd name="T16" fmla="*/ 420 w 489"/>
                  <a:gd name="T17" fmla="*/ 35 h 667"/>
                  <a:gd name="T18" fmla="*/ 428 w 489"/>
                  <a:gd name="T19" fmla="*/ 41 h 667"/>
                  <a:gd name="T20" fmla="*/ 432 w 489"/>
                  <a:gd name="T21" fmla="*/ 44 h 667"/>
                  <a:gd name="T22" fmla="*/ 442 w 489"/>
                  <a:gd name="T23" fmla="*/ 53 h 667"/>
                  <a:gd name="T24" fmla="*/ 448 w 489"/>
                  <a:gd name="T25" fmla="*/ 60 h 667"/>
                  <a:gd name="T26" fmla="*/ 455 w 489"/>
                  <a:gd name="T27" fmla="*/ 67 h 667"/>
                  <a:gd name="T28" fmla="*/ 462 w 489"/>
                  <a:gd name="T29" fmla="*/ 77 h 667"/>
                  <a:gd name="T30" fmla="*/ 469 w 489"/>
                  <a:gd name="T31" fmla="*/ 87 h 667"/>
                  <a:gd name="T32" fmla="*/ 475 w 489"/>
                  <a:gd name="T33" fmla="*/ 97 h 667"/>
                  <a:gd name="T34" fmla="*/ 480 w 489"/>
                  <a:gd name="T35" fmla="*/ 110 h 667"/>
                  <a:gd name="T36" fmla="*/ 486 w 489"/>
                  <a:gd name="T37" fmla="*/ 122 h 667"/>
                  <a:gd name="T38" fmla="*/ 488 w 489"/>
                  <a:gd name="T39" fmla="*/ 135 h 667"/>
                  <a:gd name="T40" fmla="*/ 489 w 489"/>
                  <a:gd name="T41" fmla="*/ 141 h 667"/>
                  <a:gd name="T42" fmla="*/ 489 w 489"/>
                  <a:gd name="T43" fmla="*/ 148 h 667"/>
                  <a:gd name="T44" fmla="*/ 489 w 489"/>
                  <a:gd name="T45" fmla="*/ 154 h 667"/>
                  <a:gd name="T46" fmla="*/ 488 w 489"/>
                  <a:gd name="T47" fmla="*/ 161 h 667"/>
                  <a:gd name="T48" fmla="*/ 487 w 489"/>
                  <a:gd name="T49" fmla="*/ 169 h 667"/>
                  <a:gd name="T50" fmla="*/ 485 w 489"/>
                  <a:gd name="T51" fmla="*/ 175 h 667"/>
                  <a:gd name="T52" fmla="*/ 481 w 489"/>
                  <a:gd name="T53" fmla="*/ 182 h 667"/>
                  <a:gd name="T54" fmla="*/ 477 w 489"/>
                  <a:gd name="T55" fmla="*/ 189 h 667"/>
                  <a:gd name="T56" fmla="*/ 473 w 489"/>
                  <a:gd name="T57" fmla="*/ 200 h 667"/>
                  <a:gd name="T58" fmla="*/ 463 w 489"/>
                  <a:gd name="T59" fmla="*/ 222 h 667"/>
                  <a:gd name="T60" fmla="*/ 456 w 489"/>
                  <a:gd name="T61" fmla="*/ 235 h 667"/>
                  <a:gd name="T62" fmla="*/ 448 w 489"/>
                  <a:gd name="T63" fmla="*/ 247 h 667"/>
                  <a:gd name="T64" fmla="*/ 444 w 489"/>
                  <a:gd name="T65" fmla="*/ 252 h 667"/>
                  <a:gd name="T66" fmla="*/ 440 w 489"/>
                  <a:gd name="T67" fmla="*/ 257 h 667"/>
                  <a:gd name="T68" fmla="*/ 436 w 489"/>
                  <a:gd name="T69" fmla="*/ 260 h 667"/>
                  <a:gd name="T70" fmla="*/ 433 w 489"/>
                  <a:gd name="T71" fmla="*/ 262 h 667"/>
                  <a:gd name="T72" fmla="*/ 302 w 489"/>
                  <a:gd name="T73" fmla="*/ 482 h 667"/>
                  <a:gd name="T74" fmla="*/ 193 w 489"/>
                  <a:gd name="T75" fmla="*/ 664 h 667"/>
                  <a:gd name="T76" fmla="*/ 139 w 489"/>
                  <a:gd name="T77" fmla="*/ 667 h 667"/>
                  <a:gd name="T78" fmla="*/ 0 w 489"/>
                  <a:gd name="T79" fmla="*/ 520 h 667"/>
                  <a:gd name="T80" fmla="*/ 79 w 489"/>
                  <a:gd name="T81" fmla="*/ 399 h 667"/>
                  <a:gd name="T82" fmla="*/ 266 w 489"/>
                  <a:gd name="T83" fmla="*/ 16 h 66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89"/>
                  <a:gd name="T127" fmla="*/ 0 h 667"/>
                  <a:gd name="T128" fmla="*/ 489 w 489"/>
                  <a:gd name="T129" fmla="*/ 667 h 66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89" h="667">
                    <a:moveTo>
                      <a:pt x="266" y="16"/>
                    </a:moveTo>
                    <a:lnTo>
                      <a:pt x="314" y="0"/>
                    </a:lnTo>
                    <a:lnTo>
                      <a:pt x="326" y="3"/>
                    </a:lnTo>
                    <a:lnTo>
                      <a:pt x="357" y="11"/>
                    </a:lnTo>
                    <a:lnTo>
                      <a:pt x="376" y="16"/>
                    </a:lnTo>
                    <a:lnTo>
                      <a:pt x="394" y="23"/>
                    </a:lnTo>
                    <a:lnTo>
                      <a:pt x="404" y="27"/>
                    </a:lnTo>
                    <a:lnTo>
                      <a:pt x="412" y="31"/>
                    </a:lnTo>
                    <a:lnTo>
                      <a:pt x="420" y="35"/>
                    </a:lnTo>
                    <a:lnTo>
                      <a:pt x="428" y="41"/>
                    </a:lnTo>
                    <a:lnTo>
                      <a:pt x="432" y="44"/>
                    </a:lnTo>
                    <a:lnTo>
                      <a:pt x="442" y="53"/>
                    </a:lnTo>
                    <a:lnTo>
                      <a:pt x="448" y="60"/>
                    </a:lnTo>
                    <a:lnTo>
                      <a:pt x="455" y="67"/>
                    </a:lnTo>
                    <a:lnTo>
                      <a:pt x="462" y="77"/>
                    </a:lnTo>
                    <a:lnTo>
                      <a:pt x="469" y="87"/>
                    </a:lnTo>
                    <a:lnTo>
                      <a:pt x="475" y="97"/>
                    </a:lnTo>
                    <a:lnTo>
                      <a:pt x="480" y="110"/>
                    </a:lnTo>
                    <a:lnTo>
                      <a:pt x="486" y="122"/>
                    </a:lnTo>
                    <a:lnTo>
                      <a:pt x="488" y="135"/>
                    </a:lnTo>
                    <a:lnTo>
                      <a:pt x="489" y="141"/>
                    </a:lnTo>
                    <a:lnTo>
                      <a:pt x="489" y="148"/>
                    </a:lnTo>
                    <a:lnTo>
                      <a:pt x="489" y="154"/>
                    </a:lnTo>
                    <a:lnTo>
                      <a:pt x="488" y="161"/>
                    </a:lnTo>
                    <a:lnTo>
                      <a:pt x="487" y="169"/>
                    </a:lnTo>
                    <a:lnTo>
                      <a:pt x="485" y="175"/>
                    </a:lnTo>
                    <a:lnTo>
                      <a:pt x="481" y="182"/>
                    </a:lnTo>
                    <a:lnTo>
                      <a:pt x="477" y="189"/>
                    </a:lnTo>
                    <a:lnTo>
                      <a:pt x="473" y="200"/>
                    </a:lnTo>
                    <a:lnTo>
                      <a:pt x="463" y="222"/>
                    </a:lnTo>
                    <a:lnTo>
                      <a:pt x="456" y="235"/>
                    </a:lnTo>
                    <a:lnTo>
                      <a:pt x="448" y="247"/>
                    </a:lnTo>
                    <a:lnTo>
                      <a:pt x="444" y="252"/>
                    </a:lnTo>
                    <a:lnTo>
                      <a:pt x="440" y="257"/>
                    </a:lnTo>
                    <a:lnTo>
                      <a:pt x="436" y="260"/>
                    </a:lnTo>
                    <a:lnTo>
                      <a:pt x="433" y="262"/>
                    </a:lnTo>
                    <a:lnTo>
                      <a:pt x="302" y="482"/>
                    </a:lnTo>
                    <a:lnTo>
                      <a:pt x="193" y="664"/>
                    </a:lnTo>
                    <a:lnTo>
                      <a:pt x="139" y="667"/>
                    </a:lnTo>
                    <a:lnTo>
                      <a:pt x="0" y="520"/>
                    </a:lnTo>
                    <a:lnTo>
                      <a:pt x="79" y="399"/>
                    </a:lnTo>
                    <a:lnTo>
                      <a:pt x="266" y="16"/>
                    </a:lnTo>
                    <a:close/>
                  </a:path>
                </a:pathLst>
              </a:custGeom>
              <a:solidFill>
                <a:srgbClr val="66737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0" name="Freeform 305"/>
              <p:cNvSpPr/>
              <p:nvPr/>
            </p:nvSpPr>
            <p:spPr bwMode="auto">
              <a:xfrm>
                <a:off x="3040" y="2195"/>
                <a:ext cx="6" cy="8"/>
              </a:xfrm>
              <a:custGeom>
                <a:avLst/>
                <a:gdLst>
                  <a:gd name="T0" fmla="*/ 0 w 120"/>
                  <a:gd name="T1" fmla="*/ 139 h 146"/>
                  <a:gd name="T2" fmla="*/ 90 w 120"/>
                  <a:gd name="T3" fmla="*/ 0 h 146"/>
                  <a:gd name="T4" fmla="*/ 120 w 120"/>
                  <a:gd name="T5" fmla="*/ 12 h 146"/>
                  <a:gd name="T6" fmla="*/ 53 w 120"/>
                  <a:gd name="T7" fmla="*/ 146 h 146"/>
                  <a:gd name="T8" fmla="*/ 0 w 120"/>
                  <a:gd name="T9" fmla="*/ 139 h 146"/>
                  <a:gd name="T10" fmla="*/ 0 60000 65536"/>
                  <a:gd name="T11" fmla="*/ 0 60000 65536"/>
                  <a:gd name="T12" fmla="*/ 0 60000 65536"/>
                  <a:gd name="T13" fmla="*/ 0 60000 65536"/>
                  <a:gd name="T14" fmla="*/ 0 60000 65536"/>
                  <a:gd name="T15" fmla="*/ 0 w 120"/>
                  <a:gd name="T16" fmla="*/ 0 h 146"/>
                  <a:gd name="T17" fmla="*/ 120 w 120"/>
                  <a:gd name="T18" fmla="*/ 146 h 146"/>
                </a:gdLst>
                <a:ahLst/>
                <a:cxnLst>
                  <a:cxn ang="T10">
                    <a:pos x="T0" y="T1"/>
                  </a:cxn>
                  <a:cxn ang="T11">
                    <a:pos x="T2" y="T3"/>
                  </a:cxn>
                  <a:cxn ang="T12">
                    <a:pos x="T4" y="T5"/>
                  </a:cxn>
                  <a:cxn ang="T13">
                    <a:pos x="T6" y="T7"/>
                  </a:cxn>
                  <a:cxn ang="T14">
                    <a:pos x="T8" y="T9"/>
                  </a:cxn>
                </a:cxnLst>
                <a:rect l="T15" t="T16" r="T17" b="T18"/>
                <a:pathLst>
                  <a:path w="120" h="146">
                    <a:moveTo>
                      <a:pt x="0" y="139"/>
                    </a:moveTo>
                    <a:lnTo>
                      <a:pt x="90" y="0"/>
                    </a:lnTo>
                    <a:lnTo>
                      <a:pt x="120" y="12"/>
                    </a:lnTo>
                    <a:lnTo>
                      <a:pt x="53" y="146"/>
                    </a:lnTo>
                    <a:lnTo>
                      <a:pt x="0" y="139"/>
                    </a:lnTo>
                    <a:close/>
                  </a:path>
                </a:pathLst>
              </a:custGeom>
              <a:solidFill>
                <a:srgbClr val="66737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sp>
            <p:nvSpPr>
              <p:cNvPr id="481" name="Freeform 306"/>
              <p:cNvSpPr/>
              <p:nvPr/>
            </p:nvSpPr>
            <p:spPr bwMode="auto">
              <a:xfrm>
                <a:off x="2987" y="2219"/>
                <a:ext cx="41" cy="24"/>
              </a:xfrm>
              <a:custGeom>
                <a:avLst/>
                <a:gdLst>
                  <a:gd name="T0" fmla="*/ 0 w 764"/>
                  <a:gd name="T1" fmla="*/ 0 h 458"/>
                  <a:gd name="T2" fmla="*/ 9 w 764"/>
                  <a:gd name="T3" fmla="*/ 12 h 458"/>
                  <a:gd name="T4" fmla="*/ 35 w 764"/>
                  <a:gd name="T5" fmla="*/ 40 h 458"/>
                  <a:gd name="T6" fmla="*/ 55 w 764"/>
                  <a:gd name="T7" fmla="*/ 58 h 458"/>
                  <a:gd name="T8" fmla="*/ 79 w 764"/>
                  <a:gd name="T9" fmla="*/ 80 h 458"/>
                  <a:gd name="T10" fmla="*/ 92 w 764"/>
                  <a:gd name="T11" fmla="*/ 90 h 458"/>
                  <a:gd name="T12" fmla="*/ 107 w 764"/>
                  <a:gd name="T13" fmla="*/ 102 h 458"/>
                  <a:gd name="T14" fmla="*/ 123 w 764"/>
                  <a:gd name="T15" fmla="*/ 114 h 458"/>
                  <a:gd name="T16" fmla="*/ 140 w 764"/>
                  <a:gd name="T17" fmla="*/ 125 h 458"/>
                  <a:gd name="T18" fmla="*/ 158 w 764"/>
                  <a:gd name="T19" fmla="*/ 137 h 458"/>
                  <a:gd name="T20" fmla="*/ 177 w 764"/>
                  <a:gd name="T21" fmla="*/ 148 h 458"/>
                  <a:gd name="T22" fmla="*/ 198 w 764"/>
                  <a:gd name="T23" fmla="*/ 158 h 458"/>
                  <a:gd name="T24" fmla="*/ 220 w 764"/>
                  <a:gd name="T25" fmla="*/ 170 h 458"/>
                  <a:gd name="T26" fmla="*/ 242 w 764"/>
                  <a:gd name="T27" fmla="*/ 180 h 458"/>
                  <a:gd name="T28" fmla="*/ 266 w 764"/>
                  <a:gd name="T29" fmla="*/ 189 h 458"/>
                  <a:gd name="T30" fmla="*/ 291 w 764"/>
                  <a:gd name="T31" fmla="*/ 199 h 458"/>
                  <a:gd name="T32" fmla="*/ 317 w 764"/>
                  <a:gd name="T33" fmla="*/ 207 h 458"/>
                  <a:gd name="T34" fmla="*/ 344 w 764"/>
                  <a:gd name="T35" fmla="*/ 215 h 458"/>
                  <a:gd name="T36" fmla="*/ 372 w 764"/>
                  <a:gd name="T37" fmla="*/ 221 h 458"/>
                  <a:gd name="T38" fmla="*/ 402 w 764"/>
                  <a:gd name="T39" fmla="*/ 228 h 458"/>
                  <a:gd name="T40" fmla="*/ 432 w 764"/>
                  <a:gd name="T41" fmla="*/ 233 h 458"/>
                  <a:gd name="T42" fmla="*/ 464 w 764"/>
                  <a:gd name="T43" fmla="*/ 236 h 458"/>
                  <a:gd name="T44" fmla="*/ 497 w 764"/>
                  <a:gd name="T45" fmla="*/ 238 h 458"/>
                  <a:gd name="T46" fmla="*/ 531 w 764"/>
                  <a:gd name="T47" fmla="*/ 239 h 458"/>
                  <a:gd name="T48" fmla="*/ 566 w 764"/>
                  <a:gd name="T49" fmla="*/ 238 h 458"/>
                  <a:gd name="T50" fmla="*/ 582 w 764"/>
                  <a:gd name="T51" fmla="*/ 263 h 458"/>
                  <a:gd name="T52" fmla="*/ 601 w 764"/>
                  <a:gd name="T53" fmla="*/ 291 h 458"/>
                  <a:gd name="T54" fmla="*/ 622 w 764"/>
                  <a:gd name="T55" fmla="*/ 319 h 458"/>
                  <a:gd name="T56" fmla="*/ 646 w 764"/>
                  <a:gd name="T57" fmla="*/ 350 h 458"/>
                  <a:gd name="T58" fmla="*/ 660 w 764"/>
                  <a:gd name="T59" fmla="*/ 365 h 458"/>
                  <a:gd name="T60" fmla="*/ 673 w 764"/>
                  <a:gd name="T61" fmla="*/ 380 h 458"/>
                  <a:gd name="T62" fmla="*/ 687 w 764"/>
                  <a:gd name="T63" fmla="*/ 395 h 458"/>
                  <a:gd name="T64" fmla="*/ 701 w 764"/>
                  <a:gd name="T65" fmla="*/ 408 h 458"/>
                  <a:gd name="T66" fmla="*/ 717 w 764"/>
                  <a:gd name="T67" fmla="*/ 423 h 458"/>
                  <a:gd name="T68" fmla="*/ 732 w 764"/>
                  <a:gd name="T69" fmla="*/ 435 h 458"/>
                  <a:gd name="T70" fmla="*/ 748 w 764"/>
                  <a:gd name="T71" fmla="*/ 448 h 458"/>
                  <a:gd name="T72" fmla="*/ 764 w 764"/>
                  <a:gd name="T73" fmla="*/ 458 h 458"/>
                  <a:gd name="T74" fmla="*/ 710 w 764"/>
                  <a:gd name="T75" fmla="*/ 457 h 458"/>
                  <a:gd name="T76" fmla="*/ 654 w 764"/>
                  <a:gd name="T77" fmla="*/ 455 h 458"/>
                  <a:gd name="T78" fmla="*/ 600 w 764"/>
                  <a:gd name="T79" fmla="*/ 454 h 458"/>
                  <a:gd name="T80" fmla="*/ 548 w 764"/>
                  <a:gd name="T81" fmla="*/ 452 h 458"/>
                  <a:gd name="T82" fmla="*/ 503 w 764"/>
                  <a:gd name="T83" fmla="*/ 450 h 458"/>
                  <a:gd name="T84" fmla="*/ 467 w 764"/>
                  <a:gd name="T85" fmla="*/ 449 h 458"/>
                  <a:gd name="T86" fmla="*/ 442 w 764"/>
                  <a:gd name="T87" fmla="*/ 446 h 458"/>
                  <a:gd name="T88" fmla="*/ 432 w 764"/>
                  <a:gd name="T89" fmla="*/ 444 h 458"/>
                  <a:gd name="T90" fmla="*/ 410 w 764"/>
                  <a:gd name="T91" fmla="*/ 424 h 458"/>
                  <a:gd name="T92" fmla="*/ 359 w 764"/>
                  <a:gd name="T93" fmla="*/ 372 h 458"/>
                  <a:gd name="T94" fmla="*/ 290 w 764"/>
                  <a:gd name="T95" fmla="*/ 301 h 458"/>
                  <a:gd name="T96" fmla="*/ 211 w 764"/>
                  <a:gd name="T97" fmla="*/ 220 h 458"/>
                  <a:gd name="T98" fmla="*/ 134 w 764"/>
                  <a:gd name="T99" fmla="*/ 140 h 458"/>
                  <a:gd name="T100" fmla="*/ 66 w 764"/>
                  <a:gd name="T101" fmla="*/ 68 h 458"/>
                  <a:gd name="T102" fmla="*/ 19 w 764"/>
                  <a:gd name="T103" fmla="*/ 19 h 458"/>
                  <a:gd name="T104" fmla="*/ 0 w 764"/>
                  <a:gd name="T105" fmla="*/ 0 h 45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64"/>
                  <a:gd name="T160" fmla="*/ 0 h 458"/>
                  <a:gd name="T161" fmla="*/ 764 w 764"/>
                  <a:gd name="T162" fmla="*/ 458 h 45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64" h="458">
                    <a:moveTo>
                      <a:pt x="0" y="0"/>
                    </a:moveTo>
                    <a:lnTo>
                      <a:pt x="9" y="12"/>
                    </a:lnTo>
                    <a:lnTo>
                      <a:pt x="35" y="40"/>
                    </a:lnTo>
                    <a:lnTo>
                      <a:pt x="55" y="58"/>
                    </a:lnTo>
                    <a:lnTo>
                      <a:pt x="79" y="80"/>
                    </a:lnTo>
                    <a:lnTo>
                      <a:pt x="92" y="90"/>
                    </a:lnTo>
                    <a:lnTo>
                      <a:pt x="107" y="102"/>
                    </a:lnTo>
                    <a:lnTo>
                      <a:pt x="123" y="114"/>
                    </a:lnTo>
                    <a:lnTo>
                      <a:pt x="140" y="125"/>
                    </a:lnTo>
                    <a:lnTo>
                      <a:pt x="158" y="137"/>
                    </a:lnTo>
                    <a:lnTo>
                      <a:pt x="177" y="148"/>
                    </a:lnTo>
                    <a:lnTo>
                      <a:pt x="198" y="158"/>
                    </a:lnTo>
                    <a:lnTo>
                      <a:pt x="220" y="170"/>
                    </a:lnTo>
                    <a:lnTo>
                      <a:pt x="242" y="180"/>
                    </a:lnTo>
                    <a:lnTo>
                      <a:pt x="266" y="189"/>
                    </a:lnTo>
                    <a:lnTo>
                      <a:pt x="291" y="199"/>
                    </a:lnTo>
                    <a:lnTo>
                      <a:pt x="317" y="207"/>
                    </a:lnTo>
                    <a:lnTo>
                      <a:pt x="344" y="215"/>
                    </a:lnTo>
                    <a:lnTo>
                      <a:pt x="372" y="221"/>
                    </a:lnTo>
                    <a:lnTo>
                      <a:pt x="402" y="228"/>
                    </a:lnTo>
                    <a:lnTo>
                      <a:pt x="432" y="233"/>
                    </a:lnTo>
                    <a:lnTo>
                      <a:pt x="464" y="236"/>
                    </a:lnTo>
                    <a:lnTo>
                      <a:pt x="497" y="238"/>
                    </a:lnTo>
                    <a:lnTo>
                      <a:pt x="531" y="239"/>
                    </a:lnTo>
                    <a:lnTo>
                      <a:pt x="566" y="238"/>
                    </a:lnTo>
                    <a:lnTo>
                      <a:pt x="582" y="263"/>
                    </a:lnTo>
                    <a:lnTo>
                      <a:pt x="601" y="291"/>
                    </a:lnTo>
                    <a:lnTo>
                      <a:pt x="622" y="319"/>
                    </a:lnTo>
                    <a:lnTo>
                      <a:pt x="646" y="350"/>
                    </a:lnTo>
                    <a:lnTo>
                      <a:pt x="660" y="365"/>
                    </a:lnTo>
                    <a:lnTo>
                      <a:pt x="673" y="380"/>
                    </a:lnTo>
                    <a:lnTo>
                      <a:pt x="687" y="395"/>
                    </a:lnTo>
                    <a:lnTo>
                      <a:pt x="701" y="408"/>
                    </a:lnTo>
                    <a:lnTo>
                      <a:pt x="717" y="423"/>
                    </a:lnTo>
                    <a:lnTo>
                      <a:pt x="732" y="435"/>
                    </a:lnTo>
                    <a:lnTo>
                      <a:pt x="748" y="448"/>
                    </a:lnTo>
                    <a:lnTo>
                      <a:pt x="764" y="458"/>
                    </a:lnTo>
                    <a:lnTo>
                      <a:pt x="710" y="457"/>
                    </a:lnTo>
                    <a:lnTo>
                      <a:pt x="654" y="455"/>
                    </a:lnTo>
                    <a:lnTo>
                      <a:pt x="600" y="454"/>
                    </a:lnTo>
                    <a:lnTo>
                      <a:pt x="548" y="452"/>
                    </a:lnTo>
                    <a:lnTo>
                      <a:pt x="503" y="450"/>
                    </a:lnTo>
                    <a:lnTo>
                      <a:pt x="467" y="449"/>
                    </a:lnTo>
                    <a:lnTo>
                      <a:pt x="442" y="446"/>
                    </a:lnTo>
                    <a:lnTo>
                      <a:pt x="432" y="444"/>
                    </a:lnTo>
                    <a:lnTo>
                      <a:pt x="410" y="424"/>
                    </a:lnTo>
                    <a:lnTo>
                      <a:pt x="359" y="372"/>
                    </a:lnTo>
                    <a:lnTo>
                      <a:pt x="290" y="301"/>
                    </a:lnTo>
                    <a:lnTo>
                      <a:pt x="211" y="220"/>
                    </a:lnTo>
                    <a:lnTo>
                      <a:pt x="134" y="140"/>
                    </a:lnTo>
                    <a:lnTo>
                      <a:pt x="66" y="68"/>
                    </a:lnTo>
                    <a:lnTo>
                      <a:pt x="19" y="19"/>
                    </a:lnTo>
                    <a:lnTo>
                      <a:pt x="0" y="0"/>
                    </a:lnTo>
                    <a:close/>
                  </a:path>
                </a:pathLst>
              </a:custGeom>
              <a:solidFill>
                <a:srgbClr val="66737B"/>
              </a:solidFill>
              <a:ln w="9525">
                <a:noFill/>
                <a:round/>
              </a:ln>
            </p:spPr>
            <p:txBody>
              <a:bodyPr/>
              <a:lstStyle/>
              <a:p>
                <a:endParaRPr lang="zh-CN" altLang="en-US" sz="1400">
                  <a:latin typeface="微软雅黑" panose="020B0503020204020204" pitchFamily="34" charset="-122"/>
                  <a:ea typeface="微软雅黑" panose="020B0503020204020204" pitchFamily="34" charset="-122"/>
                </a:endParaRPr>
              </a:p>
            </p:txBody>
          </p:sp>
        </p:grpSp>
        <p:pic>
          <p:nvPicPr>
            <p:cNvPr id="482" name="Picture 233" descr="PRINT052"/>
            <p:cNvPicPr>
              <a:picLocks noChangeAspect="1" noChangeArrowheads="1"/>
            </p:cNvPicPr>
            <p:nvPr/>
          </p:nvPicPr>
          <p:blipFill>
            <a:blip r:embed="rId27" cstate="print"/>
            <a:srcRect/>
            <a:stretch>
              <a:fillRect/>
            </a:stretch>
          </p:blipFill>
          <p:spPr bwMode="auto">
            <a:xfrm>
              <a:off x="3911141" y="3948601"/>
              <a:ext cx="517984" cy="266700"/>
            </a:xfrm>
            <a:prstGeom prst="rect">
              <a:avLst/>
            </a:prstGeom>
            <a:noFill/>
            <a:ln w="9525">
              <a:noFill/>
              <a:miter lim="800000"/>
              <a:headEnd/>
              <a:tailEnd/>
            </a:ln>
          </p:spPr>
        </p:pic>
        <p:sp>
          <p:nvSpPr>
            <p:cNvPr id="483" name="AutoShape 236"/>
            <p:cNvSpPr>
              <a:spLocks noChangeArrowheads="1"/>
            </p:cNvSpPr>
            <p:nvPr/>
          </p:nvSpPr>
          <p:spPr bwMode="auto">
            <a:xfrm rot="19860688" flipH="1">
              <a:off x="3492591" y="3373040"/>
              <a:ext cx="1631359" cy="894725"/>
            </a:xfrm>
            <a:prstGeom prst="parallelogram">
              <a:avLst>
                <a:gd name="adj" fmla="val 54622"/>
              </a:avLst>
            </a:prstGeom>
            <a:solidFill>
              <a:srgbClr val="C0C0C0">
                <a:alpha val="16862"/>
              </a:srgbClr>
            </a:solidFill>
            <a:ln w="9525">
              <a:solidFill>
                <a:schemeClr val="tx1"/>
              </a:solidFill>
              <a:prstDash val="dash"/>
              <a:miter lim="800000"/>
            </a:ln>
          </p:spPr>
          <p:txBody>
            <a:bodyPr wrap="none" anchor="ctr"/>
            <a:lstStyle/>
            <a:p>
              <a:endParaRPr lang="zh-CN" altLang="zh-CN" sz="1600">
                <a:latin typeface="微软雅黑" panose="020B0503020204020204" pitchFamily="34" charset="-122"/>
                <a:ea typeface="微软雅黑" panose="020B0503020204020204" pitchFamily="34" charset="-122"/>
              </a:endParaRPr>
            </a:p>
          </p:txBody>
        </p:sp>
        <p:sp>
          <p:nvSpPr>
            <p:cNvPr id="484" name="Text Box 308"/>
            <p:cNvSpPr txBox="1">
              <a:spLocks noChangeArrowheads="1"/>
            </p:cNvSpPr>
            <p:nvPr/>
          </p:nvSpPr>
          <p:spPr bwMode="auto">
            <a:xfrm rot="2062277">
              <a:off x="4637474" y="3625531"/>
              <a:ext cx="472971" cy="212761"/>
            </a:xfrm>
            <a:prstGeom prst="rect">
              <a:avLst/>
            </a:prstGeom>
            <a:noFill/>
            <a:ln w="9525" algn="ctr">
              <a:noFill/>
              <a:miter lim="800000"/>
            </a:ln>
            <a:effectLst/>
          </p:spPr>
          <p:txBody>
            <a:bodyPr wrap="none" lIns="83298" tIns="41647" rIns="83298" bIns="41647">
              <a:spAutoFit/>
            </a:bodyPr>
            <a:lstStyle/>
            <a:p>
              <a:pPr algn="r" defTabSz="801370" eaLnBrk="0" hangingPunct="0"/>
              <a:r>
                <a:rPr lang="zh-CN" altLang="en-US" sz="600" b="1" dirty="0" smtClean="0">
                  <a:solidFill>
                    <a:schemeClr val="tx1"/>
                  </a:solidFill>
                  <a:latin typeface="微软雅黑" panose="020B0503020204020204" pitchFamily="34" charset="-122"/>
                  <a:ea typeface="微软雅黑" panose="020B0503020204020204" pitchFamily="34" charset="-122"/>
                  <a:cs typeface="Arial" panose="020B0604020202020204" pitchFamily="34" charset="0"/>
                </a:rPr>
                <a:t>办公区</a:t>
              </a:r>
              <a:endParaRPr lang="zh-CN" altLang="en-US" sz="600" b="1" dirty="0">
                <a:solidFill>
                  <a:schemeClr val="tx1"/>
                </a:solidFill>
                <a:latin typeface="微软雅黑" panose="020B0503020204020204" pitchFamily="34" charset="-122"/>
                <a:ea typeface="微软雅黑" panose="020B0503020204020204" pitchFamily="34" charset="-122"/>
                <a:cs typeface="Arial" panose="020B0604020202020204" pitchFamily="34" charset="0"/>
              </a:endParaRPr>
            </a:p>
          </p:txBody>
        </p:sp>
        <p:sp>
          <p:nvSpPr>
            <p:cNvPr id="486" name="Line 28"/>
            <p:cNvSpPr>
              <a:spLocks noChangeShapeType="1"/>
            </p:cNvSpPr>
            <p:nvPr/>
          </p:nvSpPr>
          <p:spPr bwMode="auto">
            <a:xfrm flipH="1">
              <a:off x="4743450" y="3362324"/>
              <a:ext cx="228600" cy="161926"/>
            </a:xfrm>
            <a:prstGeom prst="line">
              <a:avLst/>
            </a:prstGeom>
            <a:noFill/>
            <a:ln w="22225">
              <a:solidFill>
                <a:srgbClr val="FF9900"/>
              </a:solidFill>
              <a:round/>
            </a:ln>
            <a:effectLst/>
          </p:spPr>
          <p:txBody>
            <a:bodyPr wrap="square" lIns="91425" tIns="45712" rIns="91425" bIns="45712" anchor="ctr">
              <a:spAutoFit/>
            </a:bodyPr>
            <a:lstStyle/>
            <a:p>
              <a:endParaRPr lang="zh-CN" altLang="en-US" sz="1400">
                <a:latin typeface="微软雅黑" panose="020B0503020204020204" pitchFamily="34" charset="-122"/>
                <a:ea typeface="微软雅黑" panose="020B0503020204020204" pitchFamily="34" charset="-122"/>
              </a:endParaRPr>
            </a:p>
          </p:txBody>
        </p:sp>
        <p:sp>
          <p:nvSpPr>
            <p:cNvPr id="488" name="Text Box 20"/>
            <p:cNvSpPr txBox="1">
              <a:spLocks noChangeArrowheads="1"/>
            </p:cNvSpPr>
            <p:nvPr/>
          </p:nvSpPr>
          <p:spPr bwMode="auto">
            <a:xfrm>
              <a:off x="2841750" y="2028825"/>
              <a:ext cx="425325" cy="222387"/>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FW</a:t>
              </a:r>
              <a:endParaRPr kumimoji="1" lang="en-US" altLang="zh-CN" sz="600" b="1" dirty="0">
                <a:latin typeface="微软雅黑" panose="020B0503020204020204" pitchFamily="34" charset="-122"/>
                <a:ea typeface="微软雅黑" panose="020B0503020204020204" pitchFamily="34" charset="-122"/>
              </a:endParaRPr>
            </a:p>
          </p:txBody>
        </p:sp>
        <p:sp>
          <p:nvSpPr>
            <p:cNvPr id="489" name="Text Box 20"/>
            <p:cNvSpPr txBox="1">
              <a:spLocks noChangeArrowheads="1"/>
            </p:cNvSpPr>
            <p:nvPr/>
          </p:nvSpPr>
          <p:spPr bwMode="auto">
            <a:xfrm>
              <a:off x="3889501" y="2619375"/>
              <a:ext cx="425325" cy="222387"/>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FW</a:t>
              </a:r>
              <a:endParaRPr kumimoji="1" lang="en-US" altLang="zh-CN" sz="600" b="1" dirty="0">
                <a:latin typeface="微软雅黑" panose="020B0503020204020204" pitchFamily="34" charset="-122"/>
                <a:ea typeface="微软雅黑" panose="020B0503020204020204" pitchFamily="34" charset="-122"/>
              </a:endParaRPr>
            </a:p>
          </p:txBody>
        </p:sp>
        <p:sp>
          <p:nvSpPr>
            <p:cNvPr id="490" name="Text Box 20"/>
            <p:cNvSpPr txBox="1">
              <a:spLocks noChangeArrowheads="1"/>
            </p:cNvSpPr>
            <p:nvPr/>
          </p:nvSpPr>
          <p:spPr bwMode="auto">
            <a:xfrm>
              <a:off x="4775325" y="3238501"/>
              <a:ext cx="425325" cy="222387"/>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FW</a:t>
              </a:r>
              <a:endParaRPr kumimoji="1" lang="en-US" altLang="zh-CN" sz="600" b="1" dirty="0">
                <a:latin typeface="微软雅黑" panose="020B0503020204020204" pitchFamily="34" charset="-122"/>
                <a:ea typeface="微软雅黑" panose="020B0503020204020204" pitchFamily="34" charset="-122"/>
              </a:endParaRPr>
            </a:p>
          </p:txBody>
        </p:sp>
        <p:sp>
          <p:nvSpPr>
            <p:cNvPr id="491" name="Text Box 20"/>
            <p:cNvSpPr txBox="1">
              <a:spLocks noChangeArrowheads="1"/>
            </p:cNvSpPr>
            <p:nvPr/>
          </p:nvSpPr>
          <p:spPr bwMode="auto">
            <a:xfrm>
              <a:off x="5299200" y="3829050"/>
              <a:ext cx="425325" cy="222387"/>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FW</a:t>
              </a:r>
              <a:endParaRPr kumimoji="1" lang="en-US" altLang="zh-CN" sz="600" b="1" dirty="0">
                <a:latin typeface="微软雅黑" panose="020B0503020204020204" pitchFamily="34" charset="-122"/>
                <a:ea typeface="微软雅黑" panose="020B0503020204020204" pitchFamily="34" charset="-122"/>
              </a:endParaRPr>
            </a:p>
          </p:txBody>
        </p:sp>
        <p:sp>
          <p:nvSpPr>
            <p:cNvPr id="492" name="Text Box 20"/>
            <p:cNvSpPr txBox="1">
              <a:spLocks noChangeArrowheads="1"/>
            </p:cNvSpPr>
            <p:nvPr/>
          </p:nvSpPr>
          <p:spPr bwMode="auto">
            <a:xfrm>
              <a:off x="6108825" y="3400425"/>
              <a:ext cx="425325" cy="222387"/>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FW</a:t>
              </a:r>
              <a:endParaRPr kumimoji="1" lang="en-US" altLang="zh-CN" sz="600" b="1" dirty="0">
                <a:latin typeface="微软雅黑" panose="020B0503020204020204" pitchFamily="34" charset="-122"/>
                <a:ea typeface="微软雅黑" panose="020B0503020204020204" pitchFamily="34" charset="-122"/>
              </a:endParaRPr>
            </a:p>
          </p:txBody>
        </p:sp>
        <p:sp>
          <p:nvSpPr>
            <p:cNvPr id="493" name="Text Box 20"/>
            <p:cNvSpPr txBox="1">
              <a:spLocks noChangeArrowheads="1"/>
            </p:cNvSpPr>
            <p:nvPr/>
          </p:nvSpPr>
          <p:spPr bwMode="auto">
            <a:xfrm>
              <a:off x="6756525" y="3133725"/>
              <a:ext cx="425325" cy="222387"/>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FW</a:t>
              </a:r>
              <a:endParaRPr kumimoji="1" lang="en-US" altLang="zh-CN" sz="600" b="1" dirty="0">
                <a:latin typeface="微软雅黑" panose="020B0503020204020204" pitchFamily="34" charset="-122"/>
                <a:ea typeface="微软雅黑" panose="020B0503020204020204" pitchFamily="34" charset="-122"/>
              </a:endParaRPr>
            </a:p>
          </p:txBody>
        </p:sp>
        <p:sp>
          <p:nvSpPr>
            <p:cNvPr id="494" name="Text Box 20"/>
            <p:cNvSpPr txBox="1">
              <a:spLocks noChangeArrowheads="1"/>
            </p:cNvSpPr>
            <p:nvPr/>
          </p:nvSpPr>
          <p:spPr bwMode="auto">
            <a:xfrm>
              <a:off x="7585200" y="2524124"/>
              <a:ext cx="425325" cy="222387"/>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FW</a:t>
              </a:r>
              <a:endParaRPr kumimoji="1" lang="en-US" altLang="zh-CN" sz="600" b="1" dirty="0">
                <a:latin typeface="微软雅黑" panose="020B0503020204020204" pitchFamily="34" charset="-122"/>
                <a:ea typeface="微软雅黑" panose="020B0503020204020204" pitchFamily="34" charset="-122"/>
              </a:endParaRPr>
            </a:p>
          </p:txBody>
        </p:sp>
        <p:sp>
          <p:nvSpPr>
            <p:cNvPr id="495" name="Text Box 20"/>
            <p:cNvSpPr txBox="1">
              <a:spLocks noChangeArrowheads="1"/>
            </p:cNvSpPr>
            <p:nvPr/>
          </p:nvSpPr>
          <p:spPr bwMode="auto">
            <a:xfrm>
              <a:off x="8490075" y="2124075"/>
              <a:ext cx="425325" cy="222387"/>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FW</a:t>
              </a:r>
              <a:endParaRPr kumimoji="1" lang="en-US" altLang="zh-CN" sz="600" b="1" dirty="0">
                <a:latin typeface="微软雅黑" panose="020B0503020204020204" pitchFamily="34" charset="-122"/>
                <a:ea typeface="微软雅黑" panose="020B0503020204020204" pitchFamily="34" charset="-122"/>
              </a:endParaRPr>
            </a:p>
          </p:txBody>
        </p:sp>
        <p:sp>
          <p:nvSpPr>
            <p:cNvPr id="498" name="Text Box 20"/>
            <p:cNvSpPr txBox="1">
              <a:spLocks noChangeArrowheads="1"/>
            </p:cNvSpPr>
            <p:nvPr/>
          </p:nvSpPr>
          <p:spPr bwMode="auto">
            <a:xfrm>
              <a:off x="6851775" y="2038350"/>
              <a:ext cx="425325" cy="222387"/>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FW</a:t>
              </a:r>
              <a:endParaRPr kumimoji="1" lang="en-US" altLang="zh-CN" sz="600" b="1" dirty="0">
                <a:latin typeface="微软雅黑" panose="020B0503020204020204" pitchFamily="34" charset="-122"/>
                <a:ea typeface="微软雅黑" panose="020B0503020204020204" pitchFamily="34" charset="-122"/>
              </a:endParaRPr>
            </a:p>
          </p:txBody>
        </p:sp>
        <p:sp>
          <p:nvSpPr>
            <p:cNvPr id="403" name="Rectangle 80"/>
            <p:cNvSpPr>
              <a:spLocks noChangeArrowheads="1"/>
            </p:cNvSpPr>
            <p:nvPr/>
          </p:nvSpPr>
          <p:spPr bwMode="auto">
            <a:xfrm>
              <a:off x="7964257" y="3322745"/>
              <a:ext cx="842545" cy="262228"/>
            </a:xfrm>
            <a:prstGeom prst="rect">
              <a:avLst/>
            </a:prstGeom>
            <a:noFill/>
            <a:ln w="25400" algn="ctr">
              <a:noFill/>
              <a:miter lim="800000"/>
            </a:ln>
            <a:effectLst/>
          </p:spPr>
          <p:txBody>
            <a:bodyPr wrap="none" lIns="83335" tIns="41667" rIns="83335" bIns="41667">
              <a:spAutoFit/>
            </a:bodyPr>
            <a:lstStyle/>
            <a:p>
              <a:pPr algn="r" defTabSz="801370">
                <a:spcBef>
                  <a:spcPct val="50000"/>
                </a:spcBef>
              </a:pPr>
              <a:r>
                <a:rPr lang="zh-CN" altLang="en-US" sz="800" b="1" dirty="0">
                  <a:latin typeface="微软雅黑" panose="020B0503020204020204" pitchFamily="34" charset="-122"/>
                  <a:ea typeface="微软雅黑" panose="020B0503020204020204" pitchFamily="34" charset="-122"/>
                </a:rPr>
                <a:t>认证后</a:t>
              </a:r>
              <a:r>
                <a:rPr lang="zh-CN" altLang="en-US" sz="800" b="1" dirty="0" smtClean="0">
                  <a:latin typeface="微软雅黑" panose="020B0503020204020204" pitchFamily="34" charset="-122"/>
                  <a:ea typeface="微软雅黑" panose="020B0503020204020204" pitchFamily="34" charset="-122"/>
                </a:rPr>
                <a:t>域</a:t>
              </a:r>
              <a:r>
                <a:rPr lang="en-US" altLang="zh-CN" sz="800" b="1" dirty="0" smtClean="0">
                  <a:latin typeface="微软雅黑" panose="020B0503020204020204" pitchFamily="34" charset="-122"/>
                  <a:ea typeface="微软雅黑" panose="020B0503020204020204" pitchFamily="34" charset="-122"/>
                </a:rPr>
                <a:t>2</a:t>
              </a:r>
              <a:r>
                <a:rPr lang="zh-CN" altLang="en-US" sz="800" b="1" dirty="0" smtClean="0">
                  <a:latin typeface="微软雅黑" panose="020B0503020204020204" pitchFamily="34" charset="-122"/>
                  <a:ea typeface="微软雅黑" panose="020B0503020204020204" pitchFamily="34" charset="-122"/>
                </a:rPr>
                <a:t> </a:t>
              </a:r>
              <a:endParaRPr lang="en-US" altLang="zh-CN" sz="800" b="1" dirty="0">
                <a:latin typeface="微软雅黑" panose="020B0503020204020204" pitchFamily="34" charset="-122"/>
                <a:ea typeface="微软雅黑" panose="020B0503020204020204" pitchFamily="34" charset="-122"/>
              </a:endParaRPr>
            </a:p>
          </p:txBody>
        </p:sp>
        <p:sp>
          <p:nvSpPr>
            <p:cNvPr id="404" name="Rectangle 80"/>
            <p:cNvSpPr>
              <a:spLocks noChangeArrowheads="1"/>
            </p:cNvSpPr>
            <p:nvPr/>
          </p:nvSpPr>
          <p:spPr bwMode="auto">
            <a:xfrm>
              <a:off x="8898529" y="2917822"/>
              <a:ext cx="854610" cy="262228"/>
            </a:xfrm>
            <a:prstGeom prst="rect">
              <a:avLst/>
            </a:prstGeom>
            <a:noFill/>
            <a:ln w="25400" algn="ctr">
              <a:noFill/>
              <a:miter lim="800000"/>
            </a:ln>
            <a:effectLst/>
          </p:spPr>
          <p:txBody>
            <a:bodyPr wrap="none" lIns="83335" tIns="41667" rIns="83335" bIns="41667">
              <a:spAutoFit/>
            </a:bodyPr>
            <a:lstStyle/>
            <a:p>
              <a:pPr algn="r" defTabSz="801370">
                <a:spcBef>
                  <a:spcPct val="50000"/>
                </a:spcBef>
              </a:pPr>
              <a:r>
                <a:rPr lang="zh-CN" altLang="en-US" sz="800" b="1" dirty="0" smtClean="0">
                  <a:latin typeface="微软雅黑" panose="020B0503020204020204" pitchFamily="34" charset="-122"/>
                  <a:ea typeface="微软雅黑" panose="020B0503020204020204" pitchFamily="34" charset="-122"/>
                </a:rPr>
                <a:t>业务服务器</a:t>
              </a:r>
              <a:endParaRPr lang="en-US" altLang="zh-CN" sz="800" b="1" dirty="0">
                <a:latin typeface="微软雅黑" panose="020B0503020204020204" pitchFamily="34" charset="-122"/>
                <a:ea typeface="微软雅黑" panose="020B0503020204020204" pitchFamily="34" charset="-122"/>
              </a:endParaRPr>
            </a:p>
          </p:txBody>
        </p:sp>
        <p:pic>
          <p:nvPicPr>
            <p:cNvPr id="504" name="Picture 194" descr="图片148"/>
            <p:cNvPicPr>
              <a:picLocks noChangeAspect="1" noChangeArrowheads="1"/>
            </p:cNvPicPr>
            <p:nvPr/>
          </p:nvPicPr>
          <p:blipFill>
            <a:blip r:embed="rId5" cstate="print"/>
            <a:srcRect/>
            <a:stretch>
              <a:fillRect/>
            </a:stretch>
          </p:blipFill>
          <p:spPr bwMode="auto">
            <a:xfrm>
              <a:off x="7214441" y="1702718"/>
              <a:ext cx="190612" cy="366099"/>
            </a:xfrm>
            <a:prstGeom prst="rect">
              <a:avLst/>
            </a:prstGeom>
            <a:noFill/>
          </p:spPr>
        </p:pic>
        <p:sp>
          <p:nvSpPr>
            <p:cNvPr id="63" name="Text Box 17"/>
            <p:cNvSpPr txBox="1">
              <a:spLocks noChangeArrowheads="1"/>
            </p:cNvSpPr>
            <p:nvPr/>
          </p:nvSpPr>
          <p:spPr bwMode="auto">
            <a:xfrm>
              <a:off x="6770567" y="1672577"/>
              <a:ext cx="860673" cy="272275"/>
            </a:xfrm>
            <a:prstGeom prst="rect">
              <a:avLst/>
            </a:prstGeom>
            <a:noFill/>
            <a:ln w="9525" algn="ctr">
              <a:noFill/>
              <a:miter lim="800000"/>
            </a:ln>
            <a:effectLst/>
          </p:spPr>
          <p:txBody>
            <a:bodyPr wrap="square" lIns="91205" tIns="45599" rIns="91205" bIns="45599">
              <a:spAutoFit/>
            </a:bodyPr>
            <a:lstStyle/>
            <a:p>
              <a:pPr latinLnBrk="1">
                <a:spcBef>
                  <a:spcPct val="50000"/>
                </a:spcBef>
              </a:pPr>
              <a:r>
                <a:rPr kumimoji="1" lang="zh-CN" altLang="en-US" sz="800" b="1" dirty="0" smtClean="0">
                  <a:latin typeface="微软雅黑" panose="020B0503020204020204" pitchFamily="34" charset="-122"/>
                  <a:ea typeface="微软雅黑" panose="020B0503020204020204" pitchFamily="34" charset="-122"/>
                </a:rPr>
                <a:t>堡垒主机</a:t>
              </a:r>
              <a:endParaRPr kumimoji="1" lang="en-US" altLang="zh-CN" sz="800" b="1" dirty="0">
                <a:latin typeface="微软雅黑" panose="020B0503020204020204" pitchFamily="34" charset="-122"/>
                <a:ea typeface="微软雅黑" panose="020B0503020204020204" pitchFamily="34" charset="-122"/>
              </a:endParaRPr>
            </a:p>
          </p:txBody>
        </p:sp>
      </p:grpSp>
      <p:cxnSp>
        <p:nvCxnSpPr>
          <p:cNvPr id="503" name="直接连接符 502"/>
          <p:cNvCxnSpPr>
            <a:endCxn id="404" idx="2"/>
          </p:cNvCxnSpPr>
          <p:nvPr/>
        </p:nvCxnSpPr>
        <p:spPr bwMode="auto">
          <a:xfrm flipH="1" flipV="1">
            <a:off x="7757833" y="3117796"/>
            <a:ext cx="631424" cy="931691"/>
          </a:xfrm>
          <a:prstGeom prst="line">
            <a:avLst/>
          </a:prstGeom>
          <a:noFill/>
          <a:ln w="19050">
            <a:solidFill>
              <a:srgbClr val="C00000"/>
            </a:solidFill>
            <a:tailEnd type="ova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6" name="组合 396"/>
          <p:cNvGrpSpPr/>
          <p:nvPr/>
        </p:nvGrpSpPr>
        <p:grpSpPr>
          <a:xfrm>
            <a:off x="6469138" y="3677525"/>
            <a:ext cx="2382314" cy="842590"/>
            <a:chOff x="579961" y="821075"/>
            <a:chExt cx="2382314" cy="842590"/>
          </a:xfrm>
        </p:grpSpPr>
        <p:sp>
          <p:nvSpPr>
            <p:cNvPr id="522" name="圆角矩形 521"/>
            <p:cNvSpPr/>
            <p:nvPr/>
          </p:nvSpPr>
          <p:spPr bwMode="auto">
            <a:xfrm>
              <a:off x="604794" y="958033"/>
              <a:ext cx="2312831" cy="705632"/>
            </a:xfrm>
            <a:prstGeom prst="roundRect">
              <a:avLst>
                <a:gd name="adj" fmla="val 8788"/>
              </a:avLst>
            </a:prstGeom>
            <a:noFill/>
            <a:ln>
              <a:gradFill>
                <a:gsLst>
                  <a:gs pos="0">
                    <a:schemeClr val="bg1">
                      <a:lumMod val="65000"/>
                    </a:schemeClr>
                  </a:gs>
                  <a:gs pos="19000">
                    <a:schemeClr val="bg1">
                      <a:lumMod val="65000"/>
                    </a:schemeClr>
                  </a:gs>
                  <a:gs pos="18000">
                    <a:schemeClr val="bg1">
                      <a:alpha val="0"/>
                    </a:schemeClr>
                  </a:gs>
                </a:gsLst>
                <a:lin ang="5400000" scaled="0"/>
              </a:gra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4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523" name="Rectangle 33"/>
            <p:cNvSpPr>
              <a:spLocks noChangeAspect="1" noChangeArrowheads="1"/>
            </p:cNvSpPr>
            <p:nvPr/>
          </p:nvSpPr>
          <p:spPr bwMode="auto">
            <a:xfrm>
              <a:off x="604794" y="821075"/>
              <a:ext cx="2340000" cy="313273"/>
            </a:xfrm>
            <a:prstGeom prst="rect">
              <a:avLst/>
            </a:prstGeom>
            <a:solidFill>
              <a:srgbClr val="C00000"/>
            </a:solidFill>
            <a:ln w="9525">
              <a:noFill/>
              <a:miter lim="800000"/>
            </a:ln>
          </p:spPr>
          <p:txBody>
            <a:bodyPr lIns="0" tIns="0" rIns="0" bIns="0" anchor="ctr"/>
            <a:lstStyle/>
            <a:p>
              <a:pPr algn="ctr" defTabSz="699770">
                <a:lnSpc>
                  <a:spcPct val="115000"/>
                </a:lnSpc>
                <a:spcBef>
                  <a:spcPct val="5000"/>
                </a:spcBef>
              </a:pPr>
              <a:r>
                <a:rPr lang="zh-CN" altLang="en-US" sz="1050" b="1" dirty="0" smtClean="0">
                  <a:solidFill>
                    <a:schemeClr val="bg1"/>
                  </a:solidFill>
                  <a:latin typeface="微软雅黑" panose="020B0503020204020204" pitchFamily="34" charset="-122"/>
                  <a:ea typeface="微软雅黑" panose="020B0503020204020204" pitchFamily="34" charset="-122"/>
                </a:rPr>
                <a:t>网络和业务威胁</a:t>
              </a:r>
              <a:endParaRPr lang="zh-CN" altLang="en-US" sz="1050" b="1" dirty="0" smtClean="0">
                <a:solidFill>
                  <a:schemeClr val="bg1"/>
                </a:solidFill>
                <a:latin typeface="微软雅黑" panose="020B0503020204020204" pitchFamily="34" charset="-122"/>
                <a:ea typeface="微软雅黑" panose="020B0503020204020204" pitchFamily="34" charset="-122"/>
              </a:endParaRPr>
            </a:p>
          </p:txBody>
        </p:sp>
        <p:sp>
          <p:nvSpPr>
            <p:cNvPr id="560" name="矩形 559"/>
            <p:cNvSpPr/>
            <p:nvPr/>
          </p:nvSpPr>
          <p:spPr>
            <a:xfrm>
              <a:off x="579961" y="1089732"/>
              <a:ext cx="2382314" cy="507831"/>
            </a:xfrm>
            <a:prstGeom prst="rect">
              <a:avLst/>
            </a:prstGeom>
          </p:spPr>
          <p:txBody>
            <a:bodyPr wrap="square">
              <a:spAutoFit/>
            </a:bodyPr>
            <a:lstStyle/>
            <a:p>
              <a:pPr indent="-144145" defTabSz="801370">
                <a:buClr>
                  <a:schemeClr val="tx2"/>
                </a:buClr>
                <a:buFont typeface="Wingdings" panose="05000000000000000000" pitchFamily="2" charset="2"/>
                <a:buChar char="n"/>
              </a:pPr>
              <a:r>
                <a:rPr lang="zh-CN" altLang="en-US" sz="900" dirty="0" smtClean="0">
                  <a:latin typeface="微软雅黑" panose="020B0503020204020204" pitchFamily="34" charset="-122"/>
                  <a:ea typeface="微软雅黑" panose="020B0503020204020204" pitchFamily="34" charset="-122"/>
                </a:rPr>
                <a:t>服务器</a:t>
              </a:r>
              <a:r>
                <a:rPr lang="en-US" altLang="zh-CN" sz="900" dirty="0" smtClean="0">
                  <a:latin typeface="微软雅黑" panose="020B0503020204020204" pitchFamily="34" charset="-122"/>
                  <a:ea typeface="微软雅黑" panose="020B0503020204020204" pitchFamily="34" charset="-122"/>
                </a:rPr>
                <a:t>DDOS/DOS</a:t>
              </a:r>
              <a:r>
                <a:rPr lang="zh-CN" altLang="en-US" sz="900" dirty="0" smtClean="0">
                  <a:latin typeface="微软雅黑" panose="020B0503020204020204" pitchFamily="34" charset="-122"/>
                  <a:ea typeface="微软雅黑" panose="020B0503020204020204" pitchFamily="34" charset="-122"/>
                </a:rPr>
                <a:t>攻击</a:t>
              </a:r>
              <a:endParaRPr lang="en-US" altLang="zh-CN" sz="900" dirty="0" smtClean="0">
                <a:latin typeface="微软雅黑" panose="020B0503020204020204" pitchFamily="34" charset="-122"/>
                <a:ea typeface="微软雅黑" panose="020B0503020204020204" pitchFamily="34" charset="-122"/>
              </a:endParaRPr>
            </a:p>
            <a:p>
              <a:pPr indent="-144145" defTabSz="801370">
                <a:buClr>
                  <a:schemeClr val="tx2"/>
                </a:buClr>
                <a:buFont typeface="Wingdings" panose="05000000000000000000" pitchFamily="2" charset="2"/>
                <a:buChar char="n"/>
              </a:pPr>
              <a:r>
                <a:rPr lang="zh-CN" altLang="en-US" sz="900" dirty="0" smtClean="0">
                  <a:latin typeface="微软雅黑" panose="020B0503020204020204" pitchFamily="34" charset="-122"/>
                  <a:ea typeface="微软雅黑" panose="020B0503020204020204" pitchFamily="34" charset="-122"/>
                </a:rPr>
                <a:t>服务器渗透攻击</a:t>
              </a:r>
              <a:endParaRPr lang="en-US" altLang="zh-CN" sz="900" dirty="0" smtClean="0">
                <a:latin typeface="微软雅黑" panose="020B0503020204020204" pitchFamily="34" charset="-122"/>
                <a:ea typeface="微软雅黑" panose="020B0503020204020204" pitchFamily="34" charset="-122"/>
              </a:endParaRPr>
            </a:p>
            <a:p>
              <a:pPr indent="-144145" defTabSz="801370">
                <a:buClr>
                  <a:schemeClr val="tx2"/>
                </a:buClr>
                <a:buFont typeface="Wingdings" panose="05000000000000000000" pitchFamily="2" charset="2"/>
                <a:buChar char="n"/>
              </a:pPr>
              <a:r>
                <a:rPr lang="zh-CN" altLang="en-US" sz="900" dirty="0" smtClean="0">
                  <a:latin typeface="微软雅黑" panose="020B0503020204020204" pitchFamily="34" charset="-122"/>
                  <a:ea typeface="微软雅黑" panose="020B0503020204020204" pitchFamily="34" charset="-122"/>
                </a:rPr>
                <a:t>边界防火墙资源告急</a:t>
              </a:r>
              <a:endParaRPr lang="en-US" altLang="zh-CN" sz="900" dirty="0" smtClean="0">
                <a:latin typeface="微软雅黑" panose="020B0503020204020204" pitchFamily="34" charset="-122"/>
                <a:ea typeface="微软雅黑" panose="020B0503020204020204" pitchFamily="34" charset="-122"/>
              </a:endParaRPr>
            </a:p>
          </p:txBody>
        </p:sp>
      </p:grpSp>
      <p:cxnSp>
        <p:nvCxnSpPr>
          <p:cNvPr id="582" name="直接连接符 581"/>
          <p:cNvCxnSpPr/>
          <p:nvPr/>
        </p:nvCxnSpPr>
        <p:spPr bwMode="auto">
          <a:xfrm flipH="1">
            <a:off x="5709796" y="1524000"/>
            <a:ext cx="424304" cy="408031"/>
          </a:xfrm>
          <a:prstGeom prst="line">
            <a:avLst/>
          </a:prstGeom>
          <a:noFill/>
          <a:ln w="19050">
            <a:solidFill>
              <a:srgbClr val="C00000"/>
            </a:solidFill>
            <a:tailEnd type="ova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5" name="直接连接符 584"/>
          <p:cNvCxnSpPr/>
          <p:nvPr/>
        </p:nvCxnSpPr>
        <p:spPr bwMode="auto">
          <a:xfrm flipH="1">
            <a:off x="6146800" y="1011237"/>
            <a:ext cx="974360" cy="512763"/>
          </a:xfrm>
          <a:prstGeom prst="line">
            <a:avLst/>
          </a:prstGeom>
          <a:noFill/>
          <a:ln w="19050">
            <a:solidFill>
              <a:srgbClr val="C00000"/>
            </a:solidFill>
            <a:tailEnd type="none"/>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588" name="Rectangle 33"/>
          <p:cNvSpPr>
            <a:spLocks noChangeAspect="1" noChangeArrowheads="1"/>
          </p:cNvSpPr>
          <p:nvPr/>
        </p:nvSpPr>
        <p:spPr bwMode="auto">
          <a:xfrm>
            <a:off x="596900" y="3104893"/>
            <a:ext cx="1518551" cy="235207"/>
          </a:xfrm>
          <a:prstGeom prst="rect">
            <a:avLst/>
          </a:prstGeom>
          <a:solidFill>
            <a:srgbClr val="C00000"/>
          </a:solidFill>
          <a:ln w="9525">
            <a:noFill/>
            <a:miter lim="800000"/>
          </a:ln>
        </p:spPr>
        <p:txBody>
          <a:bodyPr lIns="0" tIns="0" rIns="0" bIns="0" anchor="ctr"/>
          <a:lstStyle/>
          <a:p>
            <a:pPr algn="ctr" defTabSz="699770">
              <a:lnSpc>
                <a:spcPct val="115000"/>
              </a:lnSpc>
              <a:spcBef>
                <a:spcPct val="5000"/>
              </a:spcBef>
            </a:pPr>
            <a:r>
              <a:rPr lang="zh-CN" altLang="en-US" sz="1050" b="1" dirty="0" smtClean="0">
                <a:solidFill>
                  <a:schemeClr val="bg1"/>
                </a:solidFill>
                <a:latin typeface="微软雅黑" panose="020B0503020204020204" pitchFamily="34" charset="-122"/>
                <a:ea typeface="微软雅黑" panose="020B0503020204020204" pitchFamily="34" charset="-122"/>
              </a:rPr>
              <a:t>内网接入威胁</a:t>
            </a:r>
            <a:endParaRPr lang="zh-CN" altLang="en-US" sz="1050" b="1" dirty="0" smtClean="0">
              <a:solidFill>
                <a:schemeClr val="bg1"/>
              </a:solidFill>
              <a:latin typeface="微软雅黑" panose="020B0503020204020204" pitchFamily="34" charset="-122"/>
              <a:ea typeface="微软雅黑" panose="020B0503020204020204" pitchFamily="34" charset="-122"/>
            </a:endParaRPr>
          </a:p>
        </p:txBody>
      </p:sp>
      <p:sp>
        <p:nvSpPr>
          <p:cNvPr id="594" name="矩形 593"/>
          <p:cNvSpPr/>
          <p:nvPr/>
        </p:nvSpPr>
        <p:spPr>
          <a:xfrm>
            <a:off x="596901" y="3365812"/>
            <a:ext cx="1498600" cy="830997"/>
          </a:xfrm>
          <a:prstGeom prst="rect">
            <a:avLst/>
          </a:prstGeom>
        </p:spPr>
        <p:txBody>
          <a:bodyPr wrap="square">
            <a:spAutoFit/>
          </a:bodyPr>
          <a:lstStyle/>
          <a:p>
            <a:pPr indent="-144145" defTabSz="801370">
              <a:lnSpc>
                <a:spcPct val="120000"/>
              </a:lnSpc>
              <a:buClr>
                <a:schemeClr val="tx2"/>
              </a:buClr>
              <a:buFont typeface="Wingdings" panose="05000000000000000000" pitchFamily="2" charset="2"/>
              <a:buChar char="n"/>
            </a:pPr>
            <a:r>
              <a:rPr lang="zh-CN" altLang="en-US" sz="800" dirty="0" smtClean="0">
                <a:latin typeface="微软雅黑" panose="020B0503020204020204" pitchFamily="34" charset="-122"/>
                <a:ea typeface="微软雅黑" panose="020B0503020204020204" pitchFamily="34" charset="-122"/>
              </a:rPr>
              <a:t>病毒扩散</a:t>
            </a:r>
            <a:endParaRPr lang="zh-CN" altLang="en-US" sz="800" dirty="0" smtClean="0">
              <a:latin typeface="微软雅黑" panose="020B0503020204020204" pitchFamily="34" charset="-122"/>
              <a:ea typeface="微软雅黑" panose="020B0503020204020204" pitchFamily="34" charset="-122"/>
            </a:endParaRPr>
          </a:p>
          <a:p>
            <a:pPr indent="-144145" defTabSz="801370">
              <a:lnSpc>
                <a:spcPct val="120000"/>
              </a:lnSpc>
              <a:buClr>
                <a:schemeClr val="tx2"/>
              </a:buClr>
              <a:buFont typeface="Wingdings" panose="05000000000000000000" pitchFamily="2" charset="2"/>
              <a:buChar char="n"/>
            </a:pPr>
            <a:r>
              <a:rPr lang="zh-CN" altLang="en-US" sz="800" dirty="0" smtClean="0">
                <a:latin typeface="微软雅黑" panose="020B0503020204020204" pitchFamily="34" charset="-122"/>
                <a:ea typeface="微软雅黑" panose="020B0503020204020204" pitchFamily="34" charset="-122"/>
              </a:rPr>
              <a:t>终端网络攻击</a:t>
            </a:r>
            <a:endParaRPr lang="en-US" altLang="zh-CN" sz="800" dirty="0" smtClean="0">
              <a:latin typeface="微软雅黑" panose="020B0503020204020204" pitchFamily="34" charset="-122"/>
              <a:ea typeface="微软雅黑" panose="020B0503020204020204" pitchFamily="34" charset="-122"/>
            </a:endParaRPr>
          </a:p>
          <a:p>
            <a:pPr indent="-144145" defTabSz="801370">
              <a:lnSpc>
                <a:spcPct val="120000"/>
              </a:lnSpc>
              <a:buClr>
                <a:schemeClr val="tx2"/>
              </a:buClr>
              <a:buFont typeface="Wingdings" panose="05000000000000000000" pitchFamily="2" charset="2"/>
              <a:buChar char="n"/>
            </a:pPr>
            <a:r>
              <a:rPr lang="zh-CN" altLang="en-US" sz="800" dirty="0" smtClean="0">
                <a:latin typeface="微软雅黑" panose="020B0503020204020204" pitchFamily="34" charset="-122"/>
                <a:ea typeface="微软雅黑" panose="020B0503020204020204" pitchFamily="34" charset="-122"/>
              </a:rPr>
              <a:t>地址篡改攻击</a:t>
            </a:r>
            <a:endParaRPr lang="en-US" altLang="zh-CN" sz="800" dirty="0" smtClean="0">
              <a:latin typeface="微软雅黑" panose="020B0503020204020204" pitchFamily="34" charset="-122"/>
              <a:ea typeface="微软雅黑" panose="020B0503020204020204" pitchFamily="34" charset="-122"/>
            </a:endParaRPr>
          </a:p>
          <a:p>
            <a:pPr indent="-144145" defTabSz="801370">
              <a:lnSpc>
                <a:spcPct val="120000"/>
              </a:lnSpc>
              <a:buClr>
                <a:schemeClr val="tx2"/>
              </a:buClr>
              <a:buFont typeface="Wingdings" panose="05000000000000000000" pitchFamily="2" charset="2"/>
              <a:buChar char="n"/>
            </a:pPr>
            <a:r>
              <a:rPr lang="zh-CN" altLang="en-US" sz="800" dirty="0" smtClean="0">
                <a:latin typeface="微软雅黑" panose="020B0503020204020204" pitchFamily="34" charset="-122"/>
                <a:ea typeface="微软雅黑" panose="020B0503020204020204" pitchFamily="34" charset="-122"/>
              </a:rPr>
              <a:t>区域网络攻击</a:t>
            </a:r>
            <a:endParaRPr lang="en-US" altLang="zh-CN" sz="800" dirty="0" smtClean="0">
              <a:latin typeface="微软雅黑" panose="020B0503020204020204" pitchFamily="34" charset="-122"/>
              <a:ea typeface="微软雅黑" panose="020B0503020204020204" pitchFamily="34" charset="-122"/>
            </a:endParaRPr>
          </a:p>
          <a:p>
            <a:pPr indent="-144145" defTabSz="801370">
              <a:lnSpc>
                <a:spcPct val="120000"/>
              </a:lnSpc>
              <a:buClr>
                <a:schemeClr val="tx2"/>
              </a:buClr>
              <a:buFont typeface="Wingdings" panose="05000000000000000000" pitchFamily="2" charset="2"/>
              <a:buChar char="n"/>
            </a:pPr>
            <a:r>
              <a:rPr lang="zh-CN" altLang="en-US" sz="800" dirty="0" smtClean="0">
                <a:latin typeface="微软雅黑" panose="020B0503020204020204" pitchFamily="34" charset="-122"/>
                <a:ea typeface="微软雅黑" panose="020B0503020204020204" pitchFamily="34" charset="-122"/>
              </a:rPr>
              <a:t>交换机遭受可疑攻击</a:t>
            </a:r>
            <a:endParaRPr lang="zh-CN" altLang="en-US" sz="800" dirty="0" smtClean="0">
              <a:latin typeface="微软雅黑" panose="020B0503020204020204" pitchFamily="34" charset="-122"/>
              <a:ea typeface="微软雅黑" panose="020B0503020204020204" pitchFamily="34" charset="-122"/>
            </a:endParaRPr>
          </a:p>
        </p:txBody>
      </p:sp>
      <p:pic>
        <p:nvPicPr>
          <p:cNvPr id="596" name="图片 1"/>
          <p:cNvPicPr>
            <a:picLocks noChangeAspect="1"/>
          </p:cNvPicPr>
          <p:nvPr/>
        </p:nvPicPr>
        <p:blipFill>
          <a:blip r:embed="rId28" cstate="print"/>
          <a:srcRect/>
          <a:stretch>
            <a:fillRect/>
          </a:stretch>
        </p:blipFill>
        <p:spPr bwMode="auto">
          <a:xfrm>
            <a:off x="4425847" y="3901796"/>
            <a:ext cx="186869" cy="193988"/>
          </a:xfrm>
          <a:prstGeom prst="rect">
            <a:avLst/>
          </a:prstGeom>
          <a:noFill/>
          <a:ln w="9525">
            <a:noFill/>
            <a:miter lim="800000"/>
            <a:headEnd/>
            <a:tailEnd/>
          </a:ln>
        </p:spPr>
      </p:pic>
      <p:sp>
        <p:nvSpPr>
          <p:cNvPr id="597" name="Text Box 20"/>
          <p:cNvSpPr txBox="1">
            <a:spLocks noChangeArrowheads="1"/>
          </p:cNvSpPr>
          <p:nvPr/>
        </p:nvSpPr>
        <p:spPr bwMode="auto">
          <a:xfrm>
            <a:off x="4178997" y="3821387"/>
            <a:ext cx="339051" cy="175768"/>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IPS</a:t>
            </a:r>
            <a:endParaRPr kumimoji="1" lang="en-US" altLang="zh-CN" sz="600" b="1" dirty="0">
              <a:latin typeface="微软雅黑" panose="020B0503020204020204" pitchFamily="34" charset="-122"/>
              <a:ea typeface="微软雅黑" panose="020B0503020204020204" pitchFamily="34" charset="-122"/>
            </a:endParaRPr>
          </a:p>
        </p:txBody>
      </p:sp>
      <p:pic>
        <p:nvPicPr>
          <p:cNvPr id="598" name="图片 1"/>
          <p:cNvPicPr>
            <a:picLocks noChangeAspect="1"/>
          </p:cNvPicPr>
          <p:nvPr/>
        </p:nvPicPr>
        <p:blipFill>
          <a:blip r:embed="rId28" cstate="print"/>
          <a:srcRect/>
          <a:stretch>
            <a:fillRect/>
          </a:stretch>
        </p:blipFill>
        <p:spPr bwMode="auto">
          <a:xfrm>
            <a:off x="2787966" y="2512853"/>
            <a:ext cx="186869" cy="193988"/>
          </a:xfrm>
          <a:prstGeom prst="rect">
            <a:avLst/>
          </a:prstGeom>
          <a:noFill/>
          <a:ln w="9525">
            <a:noFill/>
            <a:miter lim="800000"/>
            <a:headEnd/>
            <a:tailEnd/>
          </a:ln>
        </p:spPr>
      </p:pic>
      <p:sp>
        <p:nvSpPr>
          <p:cNvPr id="599" name="Text Box 20"/>
          <p:cNvSpPr txBox="1">
            <a:spLocks noChangeArrowheads="1"/>
          </p:cNvSpPr>
          <p:nvPr/>
        </p:nvSpPr>
        <p:spPr bwMode="auto">
          <a:xfrm>
            <a:off x="2748102" y="2432444"/>
            <a:ext cx="339051" cy="175768"/>
          </a:xfrm>
          <a:prstGeom prst="rect">
            <a:avLst/>
          </a:prstGeom>
          <a:noFill/>
          <a:ln w="9525">
            <a:noFill/>
            <a:miter lim="800000"/>
          </a:ln>
        </p:spPr>
        <p:txBody>
          <a:bodyPr wrap="square" lIns="91205" tIns="45599" rIns="91205" bIns="45599">
            <a:spAutoFit/>
          </a:bodyPr>
          <a:lstStyle/>
          <a:p>
            <a:pPr algn="ctr" latinLnBrk="1">
              <a:spcBef>
                <a:spcPts val="0"/>
              </a:spcBef>
            </a:pPr>
            <a:r>
              <a:rPr kumimoji="1" lang="en-US" altLang="zh-CN" sz="600" b="1" dirty="0" smtClean="0">
                <a:latin typeface="微软雅黑" panose="020B0503020204020204" pitchFamily="34" charset="-122"/>
                <a:ea typeface="微软雅黑" panose="020B0503020204020204" pitchFamily="34" charset="-122"/>
              </a:rPr>
              <a:t>IPS</a:t>
            </a:r>
            <a:endParaRPr kumimoji="1" lang="en-US" altLang="zh-CN" sz="600" b="1" dirty="0">
              <a:latin typeface="微软雅黑" panose="020B0503020204020204" pitchFamily="34" charset="-122"/>
              <a:ea typeface="微软雅黑" panose="020B0503020204020204" pitchFamily="34" charset="-122"/>
            </a:endParaRPr>
          </a:p>
        </p:txBody>
      </p:sp>
      <p:cxnSp>
        <p:nvCxnSpPr>
          <p:cNvPr id="602" name="直接连接符 601"/>
          <p:cNvCxnSpPr>
            <a:stCxn id="588" idx="3"/>
          </p:cNvCxnSpPr>
          <p:nvPr/>
        </p:nvCxnSpPr>
        <p:spPr bwMode="auto">
          <a:xfrm flipV="1">
            <a:off x="2115451" y="3072678"/>
            <a:ext cx="565343" cy="149819"/>
          </a:xfrm>
          <a:prstGeom prst="line">
            <a:avLst/>
          </a:prstGeom>
          <a:noFill/>
          <a:ln w="19050">
            <a:solidFill>
              <a:srgbClr val="C00000"/>
            </a:solidFill>
            <a:tailEnd type="ova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64" name="组合 498"/>
          <p:cNvGrpSpPr/>
          <p:nvPr/>
        </p:nvGrpSpPr>
        <p:grpSpPr>
          <a:xfrm>
            <a:off x="7093135" y="868517"/>
            <a:ext cx="1730354" cy="1105426"/>
            <a:chOff x="7137501" y="521499"/>
            <a:chExt cx="1529037" cy="1105426"/>
          </a:xfrm>
        </p:grpSpPr>
        <p:sp>
          <p:nvSpPr>
            <p:cNvPr id="433" name="圆角矩形 432"/>
            <p:cNvSpPr/>
            <p:nvPr/>
          </p:nvSpPr>
          <p:spPr bwMode="auto">
            <a:xfrm>
              <a:off x="7165368" y="802899"/>
              <a:ext cx="1501169" cy="824026"/>
            </a:xfrm>
            <a:prstGeom prst="roundRect">
              <a:avLst>
                <a:gd name="adj" fmla="val 8788"/>
              </a:avLst>
            </a:prstGeom>
            <a:noFill/>
            <a:ln>
              <a:solidFill>
                <a:schemeClr val="bg1">
                  <a:lumMod val="50000"/>
                </a:schemeClr>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400" b="0" i="0" u="none" strike="noStrike" cap="none" normalizeH="0" baseline="0" smtClean="0">
                <a:ln>
                  <a:noFill/>
                </a:ln>
                <a:solidFill>
                  <a:schemeClr val="tx1"/>
                </a:solidFill>
                <a:effectLst/>
                <a:latin typeface="微软雅黑" panose="020B0503020204020204" pitchFamily="34" charset="-122"/>
                <a:ea typeface="微软雅黑" panose="020B0503020204020204" pitchFamily="34" charset="-122"/>
              </a:endParaRPr>
            </a:p>
          </p:txBody>
        </p:sp>
        <p:sp>
          <p:nvSpPr>
            <p:cNvPr id="574" name="Rectangle 33"/>
            <p:cNvSpPr>
              <a:spLocks noChangeAspect="1" noChangeArrowheads="1"/>
            </p:cNvSpPr>
            <p:nvPr/>
          </p:nvSpPr>
          <p:spPr bwMode="auto">
            <a:xfrm>
              <a:off x="7165526" y="521499"/>
              <a:ext cx="1501012" cy="310840"/>
            </a:xfrm>
            <a:prstGeom prst="rect">
              <a:avLst/>
            </a:prstGeom>
            <a:solidFill>
              <a:srgbClr val="C00000"/>
            </a:solidFill>
            <a:ln w="9525">
              <a:noFill/>
              <a:miter lim="800000"/>
            </a:ln>
          </p:spPr>
          <p:txBody>
            <a:bodyPr lIns="0" tIns="0" rIns="0" bIns="0" anchor="ctr"/>
            <a:lstStyle/>
            <a:p>
              <a:pPr algn="ctr" defTabSz="699770">
                <a:lnSpc>
                  <a:spcPct val="115000"/>
                </a:lnSpc>
                <a:spcBef>
                  <a:spcPct val="5000"/>
                </a:spcBef>
              </a:pPr>
              <a:r>
                <a:rPr lang="zh-CN" altLang="en-US" sz="1050" b="1" dirty="0" smtClean="0">
                  <a:solidFill>
                    <a:schemeClr val="bg1"/>
                  </a:solidFill>
                  <a:latin typeface="微软雅黑" panose="020B0503020204020204" pitchFamily="34" charset="-122"/>
                  <a:ea typeface="微软雅黑" panose="020B0503020204020204" pitchFamily="34" charset="-122"/>
                </a:rPr>
                <a:t>安全运维</a:t>
              </a:r>
              <a:endParaRPr lang="zh-CN" altLang="en-US" sz="1050" b="1" dirty="0" smtClean="0">
                <a:solidFill>
                  <a:schemeClr val="bg1"/>
                </a:solidFill>
                <a:latin typeface="微软雅黑" panose="020B0503020204020204" pitchFamily="34" charset="-122"/>
                <a:ea typeface="微软雅黑" panose="020B0503020204020204" pitchFamily="34" charset="-122"/>
              </a:endParaRPr>
            </a:p>
          </p:txBody>
        </p:sp>
        <p:sp>
          <p:nvSpPr>
            <p:cNvPr id="577" name="矩形 576"/>
            <p:cNvSpPr/>
            <p:nvPr/>
          </p:nvSpPr>
          <p:spPr>
            <a:xfrm>
              <a:off x="7137501" y="781113"/>
              <a:ext cx="1520889" cy="590931"/>
            </a:xfrm>
            <a:prstGeom prst="rect">
              <a:avLst/>
            </a:prstGeom>
          </p:spPr>
          <p:txBody>
            <a:bodyPr wrap="square">
              <a:spAutoFit/>
            </a:bodyPr>
            <a:lstStyle/>
            <a:p>
              <a:pPr indent="-144145" defTabSz="801370">
                <a:lnSpc>
                  <a:spcPct val="120000"/>
                </a:lnSpc>
                <a:buClr>
                  <a:schemeClr val="tx2"/>
                </a:buClr>
                <a:buFont typeface="Wingdings" panose="05000000000000000000" pitchFamily="2" charset="2"/>
                <a:buChar char="n"/>
              </a:pPr>
              <a:r>
                <a:rPr lang="zh-CN" altLang="en-US" sz="900" dirty="0" smtClean="0">
                  <a:latin typeface="微软雅黑" panose="020B0503020204020204" pitchFamily="34" charset="-122"/>
                  <a:ea typeface="微软雅黑" panose="020B0503020204020204" pitchFamily="34" charset="-122"/>
                </a:rPr>
                <a:t>登录密码猜解</a:t>
              </a:r>
              <a:endParaRPr lang="en-US" altLang="zh-CN" sz="900" dirty="0" smtClean="0">
                <a:latin typeface="微软雅黑" panose="020B0503020204020204" pitchFamily="34" charset="-122"/>
                <a:ea typeface="微软雅黑" panose="020B0503020204020204" pitchFamily="34" charset="-122"/>
              </a:endParaRPr>
            </a:p>
            <a:p>
              <a:pPr indent="-144145" defTabSz="801370">
                <a:lnSpc>
                  <a:spcPct val="120000"/>
                </a:lnSpc>
                <a:buClr>
                  <a:schemeClr val="tx2"/>
                </a:buClr>
                <a:buFont typeface="Wingdings" panose="05000000000000000000" pitchFamily="2" charset="2"/>
                <a:buChar char="n"/>
              </a:pP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绕过堡垒机登录关键资产</a:t>
              </a:r>
              <a:endParaRPr lang="en-US" altLang="zh-CN" sz="900" kern="0" dirty="0" smtClean="0">
                <a:solidFill>
                  <a:sysClr val="windowText" lastClr="000000"/>
                </a:solidFill>
                <a:latin typeface="微软雅黑" panose="020B0503020204020204" pitchFamily="34" charset="-122"/>
                <a:ea typeface="微软雅黑" panose="020B0503020204020204" pitchFamily="34" charset="-122"/>
              </a:endParaRPr>
            </a:p>
            <a:p>
              <a:pPr indent="-144145" defTabSz="801370">
                <a:lnSpc>
                  <a:spcPct val="120000"/>
                </a:lnSpc>
                <a:buClr>
                  <a:schemeClr val="tx2"/>
                </a:buClr>
                <a:buFont typeface="Wingdings" panose="05000000000000000000" pitchFamily="2" charset="2"/>
                <a:buChar char="n"/>
              </a:pPr>
              <a:r>
                <a:rPr lang="zh-CN" altLang="en-US" sz="900" kern="0" dirty="0" smtClean="0">
                  <a:solidFill>
                    <a:sysClr val="windowText" lastClr="000000"/>
                  </a:solidFill>
                  <a:latin typeface="微软雅黑" panose="020B0503020204020204" pitchFamily="34" charset="-122"/>
                  <a:ea typeface="微软雅黑" panose="020B0503020204020204" pitchFamily="34" charset="-122"/>
                </a:rPr>
                <a:t>关键资产长时间未发日志</a:t>
              </a:r>
              <a:endParaRPr lang="zh-CN" altLang="en-US" sz="900" kern="0" dirty="0" smtClean="0">
                <a:solidFill>
                  <a:sysClr val="windowText" lastClr="000000"/>
                </a:solidFill>
                <a:latin typeface="微软雅黑" panose="020B0503020204020204" pitchFamily="34" charset="-122"/>
                <a:ea typeface="微软雅黑" panose="020B0503020204020204" pitchFamily="34" charset="-122"/>
              </a:endParaRPr>
            </a:p>
          </p:txBody>
        </p:sp>
      </p:grpSp>
      <p:sp>
        <p:nvSpPr>
          <p:cNvPr id="402" name="标题 1"/>
          <p:cNvSpPr txBox="1"/>
          <p:nvPr/>
        </p:nvSpPr>
        <p:spPr>
          <a:xfrm>
            <a:off x="513212" y="286710"/>
            <a:ext cx="7813753" cy="536001"/>
          </a:xfrm>
          <a:prstGeom prst="rect">
            <a:avLst/>
          </a:prstGeom>
        </p:spPr>
        <p:txBody>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en-US" sz="2400" b="1" i="0" u="none" strike="noStrike" kern="0" cap="none" spc="0" normalizeH="0" baseline="0" noProof="0" dirty="0" smtClean="0">
                <a:ln>
                  <a:noFill/>
                </a:ln>
                <a:solidFill>
                  <a:srgbClr val="990000"/>
                </a:solidFill>
                <a:effectLst/>
                <a:uLnTx/>
                <a:uFillTx/>
                <a:latin typeface="微软雅黑" panose="020B0503020204020204" pitchFamily="34" charset="-122"/>
                <a:ea typeface="微软雅黑" panose="020B0503020204020204" pitchFamily="34" charset="-122"/>
                <a:cs typeface="+mj-cs"/>
              </a:rPr>
              <a:t>典型场景</a:t>
            </a:r>
            <a:r>
              <a:rPr kumimoji="0" lang="en-US" altLang="zh-CN" sz="2400" b="1" i="0" u="none" strike="noStrike" kern="0" cap="none" spc="0" normalizeH="0" baseline="0" noProof="0" dirty="0" smtClean="0">
                <a:ln>
                  <a:noFill/>
                </a:ln>
                <a:solidFill>
                  <a:srgbClr val="990000"/>
                </a:solidFill>
                <a:effectLst/>
                <a:uLnTx/>
                <a:uFillTx/>
                <a:latin typeface="微软雅黑" panose="020B0503020204020204" pitchFamily="34" charset="-122"/>
                <a:ea typeface="微软雅黑" panose="020B0503020204020204" pitchFamily="34" charset="-122"/>
                <a:cs typeface="+mj-cs"/>
              </a:rPr>
              <a:t>——</a:t>
            </a:r>
            <a:r>
              <a:rPr kumimoji="0" lang="zh-CN" altLang="en-US" sz="2400" b="1" i="0" u="none" strike="noStrike" kern="0" cap="none" spc="0" normalizeH="0" baseline="0" noProof="0" dirty="0" smtClean="0">
                <a:ln>
                  <a:noFill/>
                </a:ln>
                <a:solidFill>
                  <a:srgbClr val="990000"/>
                </a:solidFill>
                <a:effectLst/>
                <a:uLnTx/>
                <a:uFillTx/>
                <a:latin typeface="微软雅黑" panose="020B0503020204020204" pitchFamily="34" charset="-122"/>
                <a:ea typeface="微软雅黑" panose="020B0503020204020204" pitchFamily="34" charset="-122"/>
                <a:cs typeface="+mj-cs"/>
              </a:rPr>
              <a:t>通过内置</a:t>
            </a:r>
            <a:r>
              <a:rPr lang="en-US" altLang="zh-CN" sz="2400" b="1" kern="0" dirty="0" err="1" smtClean="0">
                <a:solidFill>
                  <a:srgbClr val="990000"/>
                </a:solidFill>
                <a:latin typeface="微软雅黑" panose="020B0503020204020204" pitchFamily="34" charset="-122"/>
                <a:ea typeface="微软雅黑" panose="020B0503020204020204" pitchFamily="34" charset="-122"/>
                <a:cs typeface="+mj-cs"/>
              </a:rPr>
              <a:t>usecase</a:t>
            </a:r>
            <a:r>
              <a:rPr lang="zh-CN" altLang="en-US" sz="2400" b="1" kern="0" dirty="0" smtClean="0">
                <a:solidFill>
                  <a:srgbClr val="990000"/>
                </a:solidFill>
                <a:latin typeface="微软雅黑" panose="020B0503020204020204" pitchFamily="34" charset="-122"/>
                <a:ea typeface="微软雅黑" panose="020B0503020204020204" pitchFamily="34" charset="-122"/>
                <a:cs typeface="+mj-cs"/>
              </a:rPr>
              <a:t>发现网络安全威胁</a:t>
            </a: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pic>
        <p:nvPicPr>
          <p:cNvPr id="421" name="Picture 466" descr="图片157"/>
          <p:cNvPicPr>
            <a:picLocks noChangeAspect="1" noChangeArrowheads="1"/>
          </p:cNvPicPr>
          <p:nvPr/>
        </p:nvPicPr>
        <p:blipFill>
          <a:blip r:embed="rId29" cstate="print"/>
          <a:srcRect/>
          <a:stretch>
            <a:fillRect/>
          </a:stretch>
        </p:blipFill>
        <p:spPr bwMode="auto">
          <a:xfrm>
            <a:off x="2732128" y="2998476"/>
            <a:ext cx="266841" cy="195394"/>
          </a:xfrm>
          <a:prstGeom prst="rect">
            <a:avLst/>
          </a:prstGeom>
          <a:noFill/>
        </p:spPr>
      </p:pic>
      <p:pic>
        <p:nvPicPr>
          <p:cNvPr id="506" name="Picture 465" descr="图片156"/>
          <p:cNvPicPr>
            <a:picLocks noChangeAspect="1" noChangeArrowheads="1"/>
          </p:cNvPicPr>
          <p:nvPr/>
        </p:nvPicPr>
        <p:blipFill>
          <a:blip r:embed="rId30" cstate="print"/>
          <a:srcRect/>
          <a:stretch>
            <a:fillRect/>
          </a:stretch>
        </p:blipFill>
        <p:spPr bwMode="auto">
          <a:xfrm>
            <a:off x="2542974" y="2397008"/>
            <a:ext cx="206400" cy="226217"/>
          </a:xfrm>
          <a:prstGeom prst="rect">
            <a:avLst/>
          </a:prstGeom>
          <a:noFill/>
          <a:ln w="9525">
            <a:noFill/>
            <a:miter lim="800000"/>
            <a:headEnd/>
            <a:tailEnd/>
          </a:ln>
        </p:spPr>
      </p:pic>
      <p:pic>
        <p:nvPicPr>
          <p:cNvPr id="507" name="Picture 465" descr="图片156"/>
          <p:cNvPicPr>
            <a:picLocks noChangeAspect="1" noChangeArrowheads="1"/>
          </p:cNvPicPr>
          <p:nvPr/>
        </p:nvPicPr>
        <p:blipFill>
          <a:blip r:embed="rId30" cstate="print"/>
          <a:srcRect/>
          <a:stretch>
            <a:fillRect/>
          </a:stretch>
        </p:blipFill>
        <p:spPr bwMode="auto">
          <a:xfrm>
            <a:off x="3343074" y="2823728"/>
            <a:ext cx="206400" cy="226217"/>
          </a:xfrm>
          <a:prstGeom prst="rect">
            <a:avLst/>
          </a:prstGeom>
          <a:noFill/>
          <a:ln w="9525">
            <a:noFill/>
            <a:miter lim="800000"/>
            <a:headEnd/>
            <a:tailEnd/>
          </a:ln>
        </p:spPr>
      </p:pic>
      <p:pic>
        <p:nvPicPr>
          <p:cNvPr id="1205" name="Picture 465" descr="图片156"/>
          <p:cNvPicPr>
            <a:picLocks noChangeAspect="1" noChangeArrowheads="1"/>
          </p:cNvPicPr>
          <p:nvPr/>
        </p:nvPicPr>
        <p:blipFill>
          <a:blip r:embed="rId30" cstate="print"/>
          <a:srcRect/>
          <a:stretch>
            <a:fillRect/>
          </a:stretch>
        </p:blipFill>
        <p:spPr bwMode="auto">
          <a:xfrm>
            <a:off x="3975534" y="3288548"/>
            <a:ext cx="206400" cy="226217"/>
          </a:xfrm>
          <a:prstGeom prst="rect">
            <a:avLst/>
          </a:prstGeom>
          <a:noFill/>
          <a:ln w="9525">
            <a:noFill/>
            <a:miter lim="800000"/>
            <a:headEnd/>
            <a:tailEnd/>
          </a:ln>
        </p:spPr>
      </p:pic>
      <p:pic>
        <p:nvPicPr>
          <p:cNvPr id="1206" name="Picture 465" descr="图片156"/>
          <p:cNvPicPr>
            <a:picLocks noChangeAspect="1" noChangeArrowheads="1"/>
          </p:cNvPicPr>
          <p:nvPr/>
        </p:nvPicPr>
        <p:blipFill>
          <a:blip r:embed="rId30" cstate="print"/>
          <a:srcRect/>
          <a:stretch>
            <a:fillRect/>
          </a:stretch>
        </p:blipFill>
        <p:spPr bwMode="auto">
          <a:xfrm>
            <a:off x="4569894" y="2259848"/>
            <a:ext cx="206400" cy="226217"/>
          </a:xfrm>
          <a:prstGeom prst="rect">
            <a:avLst/>
          </a:prstGeom>
          <a:noFill/>
          <a:ln w="9525">
            <a:noFill/>
            <a:miter lim="800000"/>
            <a:headEnd/>
            <a:tailEnd/>
          </a:ln>
        </p:spPr>
      </p:pic>
      <p:pic>
        <p:nvPicPr>
          <p:cNvPr id="1207" name="Picture 465" descr="图片156"/>
          <p:cNvPicPr>
            <a:picLocks noChangeAspect="1" noChangeArrowheads="1"/>
          </p:cNvPicPr>
          <p:nvPr/>
        </p:nvPicPr>
        <p:blipFill>
          <a:blip r:embed="rId30" cstate="print"/>
          <a:srcRect/>
          <a:stretch>
            <a:fillRect/>
          </a:stretch>
        </p:blipFill>
        <p:spPr bwMode="auto">
          <a:xfrm>
            <a:off x="4607994" y="3753368"/>
            <a:ext cx="206400" cy="226217"/>
          </a:xfrm>
          <a:prstGeom prst="rect">
            <a:avLst/>
          </a:prstGeom>
          <a:noFill/>
          <a:ln w="9525">
            <a:noFill/>
            <a:miter lim="800000"/>
            <a:headEnd/>
            <a:tailEnd/>
          </a:ln>
        </p:spPr>
      </p:pic>
      <p:pic>
        <p:nvPicPr>
          <p:cNvPr id="1208" name="Picture 465" descr="图片156"/>
          <p:cNvPicPr>
            <a:picLocks noChangeAspect="1" noChangeArrowheads="1"/>
          </p:cNvPicPr>
          <p:nvPr/>
        </p:nvPicPr>
        <p:blipFill>
          <a:blip r:embed="rId30" cstate="print"/>
          <a:srcRect/>
          <a:stretch>
            <a:fillRect/>
          </a:stretch>
        </p:blipFill>
        <p:spPr bwMode="auto">
          <a:xfrm>
            <a:off x="5187114" y="3410468"/>
            <a:ext cx="206400" cy="226217"/>
          </a:xfrm>
          <a:prstGeom prst="rect">
            <a:avLst/>
          </a:prstGeom>
          <a:noFill/>
          <a:ln w="9525">
            <a:noFill/>
            <a:miter lim="800000"/>
            <a:headEnd/>
            <a:tailEnd/>
          </a:ln>
        </p:spPr>
      </p:pic>
      <p:pic>
        <p:nvPicPr>
          <p:cNvPr id="1209" name="Picture 465" descr="图片156"/>
          <p:cNvPicPr>
            <a:picLocks noChangeAspect="1" noChangeArrowheads="1"/>
          </p:cNvPicPr>
          <p:nvPr/>
        </p:nvPicPr>
        <p:blipFill>
          <a:blip r:embed="rId30" cstate="print"/>
          <a:srcRect/>
          <a:stretch>
            <a:fillRect/>
          </a:stretch>
        </p:blipFill>
        <p:spPr bwMode="auto">
          <a:xfrm>
            <a:off x="5728134" y="3174248"/>
            <a:ext cx="206400" cy="226217"/>
          </a:xfrm>
          <a:prstGeom prst="rect">
            <a:avLst/>
          </a:prstGeom>
          <a:noFill/>
          <a:ln w="9525">
            <a:noFill/>
            <a:miter lim="800000"/>
            <a:headEnd/>
            <a:tailEnd/>
          </a:ln>
        </p:spPr>
      </p:pic>
      <p:pic>
        <p:nvPicPr>
          <p:cNvPr id="1210" name="Picture 465" descr="图片156"/>
          <p:cNvPicPr>
            <a:picLocks noChangeAspect="1" noChangeArrowheads="1"/>
          </p:cNvPicPr>
          <p:nvPr/>
        </p:nvPicPr>
        <p:blipFill>
          <a:blip r:embed="rId30" cstate="print"/>
          <a:srcRect/>
          <a:stretch>
            <a:fillRect/>
          </a:stretch>
        </p:blipFill>
        <p:spPr bwMode="auto">
          <a:xfrm>
            <a:off x="6421554" y="2701808"/>
            <a:ext cx="206400" cy="226217"/>
          </a:xfrm>
          <a:prstGeom prst="rect">
            <a:avLst/>
          </a:prstGeom>
          <a:noFill/>
          <a:ln w="9525">
            <a:noFill/>
            <a:miter lim="800000"/>
            <a:headEnd/>
            <a:tailEnd/>
          </a:ln>
        </p:spPr>
      </p:pic>
      <p:pic>
        <p:nvPicPr>
          <p:cNvPr id="1211" name="Picture 465" descr="图片156"/>
          <p:cNvPicPr>
            <a:picLocks noChangeAspect="1" noChangeArrowheads="1"/>
          </p:cNvPicPr>
          <p:nvPr/>
        </p:nvPicPr>
        <p:blipFill>
          <a:blip r:embed="rId30" cstate="print"/>
          <a:srcRect/>
          <a:stretch>
            <a:fillRect/>
          </a:stretch>
        </p:blipFill>
        <p:spPr bwMode="auto">
          <a:xfrm>
            <a:off x="7191174" y="2397008"/>
            <a:ext cx="206400" cy="226217"/>
          </a:xfrm>
          <a:prstGeom prst="rect">
            <a:avLst/>
          </a:prstGeom>
          <a:noFill/>
          <a:ln w="9525">
            <a:noFill/>
            <a:miter lim="800000"/>
            <a:headEnd/>
            <a:tailEnd/>
          </a:ln>
        </p:spPr>
      </p:pic>
      <p:pic>
        <p:nvPicPr>
          <p:cNvPr id="1212" name="Picture 465" descr="图片156"/>
          <p:cNvPicPr>
            <a:picLocks noChangeAspect="1" noChangeArrowheads="1"/>
          </p:cNvPicPr>
          <p:nvPr/>
        </p:nvPicPr>
        <p:blipFill>
          <a:blip r:embed="rId30" cstate="print"/>
          <a:srcRect/>
          <a:stretch>
            <a:fillRect/>
          </a:stretch>
        </p:blipFill>
        <p:spPr bwMode="auto">
          <a:xfrm>
            <a:off x="6063414" y="2282708"/>
            <a:ext cx="206400" cy="226217"/>
          </a:xfrm>
          <a:prstGeom prst="rect">
            <a:avLst/>
          </a:prstGeom>
          <a:noFill/>
          <a:ln w="9525">
            <a:noFill/>
            <a:miter lim="800000"/>
            <a:headEnd/>
            <a:tailEnd/>
          </a:ln>
        </p:spPr>
      </p:pic>
      <p:sp>
        <p:nvSpPr>
          <p:cNvPr id="1218" name="TextBox 1217"/>
          <p:cNvSpPr txBox="1"/>
          <p:nvPr/>
        </p:nvSpPr>
        <p:spPr>
          <a:xfrm>
            <a:off x="662213" y="827314"/>
            <a:ext cx="2989943" cy="984885"/>
          </a:xfrm>
          <a:prstGeom prst="rect">
            <a:avLst/>
          </a:prstGeom>
          <a:noFill/>
        </p:spPr>
        <p:txBody>
          <a:bodyPr wrap="square" rtlCol="0">
            <a:spAutoFit/>
          </a:bodyPr>
          <a:lstStyle/>
          <a:p>
            <a:r>
              <a:rPr lang="zh-CN" altLang="en-US" dirty="0" smtClean="0">
                <a:latin typeface="微软雅黑" panose="020B0503020204020204" pitchFamily="34" charset="-122"/>
                <a:ea typeface="微软雅黑" panose="020B0503020204020204" pitchFamily="34" charset="-122"/>
              </a:rPr>
              <a:t>对企业园区面临的</a:t>
            </a:r>
            <a:r>
              <a:rPr lang="en-US" altLang="zh-CN" sz="2000" b="1" dirty="0" smtClean="0">
                <a:latin typeface="微软雅黑" panose="020B0503020204020204" pitchFamily="34" charset="-122"/>
                <a:ea typeface="微软雅黑" panose="020B0503020204020204" pitchFamily="34" charset="-122"/>
              </a:rPr>
              <a:t>3</a:t>
            </a:r>
            <a:r>
              <a:rPr lang="zh-CN" altLang="en-US" sz="2000" b="1" dirty="0" smtClean="0">
                <a:latin typeface="微软雅黑" panose="020B0503020204020204" pitchFamily="34" charset="-122"/>
                <a:ea typeface="微软雅黑" panose="020B0503020204020204" pitchFamily="34" charset="-122"/>
              </a:rPr>
              <a:t>类</a:t>
            </a:r>
            <a:r>
              <a:rPr lang="zh-CN" altLang="en-US" dirty="0" smtClean="0">
                <a:latin typeface="微软雅黑" panose="020B0503020204020204" pitchFamily="34" charset="-122"/>
                <a:ea typeface="微软雅黑" panose="020B0503020204020204" pitchFamily="34" charset="-122"/>
              </a:rPr>
              <a:t>常见威胁设计了</a:t>
            </a:r>
            <a:r>
              <a:rPr lang="en-US" altLang="zh-CN" sz="2000" b="1" dirty="0" smtClean="0">
                <a:latin typeface="微软雅黑" panose="020B0503020204020204" pitchFamily="34" charset="-122"/>
                <a:ea typeface="微软雅黑" panose="020B0503020204020204" pitchFamily="34" charset="-122"/>
              </a:rPr>
              <a:t>11</a:t>
            </a:r>
            <a:r>
              <a:rPr lang="zh-CN" altLang="en-US" sz="2000" b="1" dirty="0" smtClean="0">
                <a:latin typeface="微软雅黑" panose="020B0503020204020204" pitchFamily="34" charset="-122"/>
                <a:ea typeface="微软雅黑" panose="020B0503020204020204" pitchFamily="34" charset="-122"/>
              </a:rPr>
              <a:t>个</a:t>
            </a:r>
            <a:r>
              <a:rPr lang="en-US" altLang="zh-CN" dirty="0" err="1" smtClean="0">
                <a:latin typeface="微软雅黑" panose="020B0503020204020204" pitchFamily="34" charset="-122"/>
                <a:ea typeface="微软雅黑" panose="020B0503020204020204" pitchFamily="34" charset="-122"/>
              </a:rPr>
              <a:t>usecase</a:t>
            </a:r>
            <a:r>
              <a:rPr lang="zh-CN" altLang="en-US" dirty="0" smtClean="0">
                <a:latin typeface="微软雅黑" panose="020B0503020204020204" pitchFamily="34" charset="-122"/>
                <a:ea typeface="微软雅黑" panose="020B0503020204020204" pitchFamily="34" charset="-122"/>
              </a:rPr>
              <a:t>内置在</a:t>
            </a:r>
            <a:r>
              <a:rPr lang="en-US" altLang="zh-CN" dirty="0" smtClean="0">
                <a:latin typeface="微软雅黑" panose="020B0503020204020204" pitchFamily="34" charset="-122"/>
                <a:ea typeface="微软雅黑" panose="020B0503020204020204" pitchFamily="34" charset="-122"/>
              </a:rPr>
              <a:t>Controller</a:t>
            </a:r>
            <a:r>
              <a:rPr lang="zh-CN" altLang="en-US" dirty="0" smtClean="0">
                <a:latin typeface="微软雅黑" panose="020B0503020204020204" pitchFamily="34" charset="-122"/>
                <a:ea typeface="微软雅黑" panose="020B0503020204020204" pitchFamily="34" charset="-122"/>
              </a:rPr>
              <a:t>中</a:t>
            </a:r>
            <a:endParaRPr lang="zh-CN" altLang="en-US" dirty="0">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1"/>
          <p:cNvSpPr txBox="1"/>
          <p:nvPr/>
        </p:nvSpPr>
        <p:spPr>
          <a:xfrm>
            <a:off x="580947" y="336357"/>
            <a:ext cx="6515178" cy="536001"/>
          </a:xfrm>
          <a:prstGeom prst="rect">
            <a:avLst/>
          </a:prstGeom>
        </p:spPr>
        <p:txBody>
          <a:bodyPr/>
          <a:lstStyle/>
          <a:p>
            <a:pPr lvl="0" eaLnBrk="0" hangingPunct="0">
              <a:defRPr/>
            </a:pPr>
            <a:endParaRPr kumimoji="0" lang="zh-CN" altLang="en-US" sz="2400" b="1" i="0" u="none" strike="noStrike" kern="0" cap="none" spc="0" normalizeH="0" baseline="0" noProof="0" dirty="0">
              <a:ln>
                <a:noFill/>
              </a:ln>
              <a:solidFill>
                <a:srgbClr val="990000"/>
              </a:solidFill>
              <a:effectLst/>
              <a:uLnTx/>
              <a:uFillTx/>
              <a:latin typeface="微软雅黑" panose="020B0503020204020204" pitchFamily="34" charset="-122"/>
              <a:ea typeface="微软雅黑" panose="020B0503020204020204" pitchFamily="34" charset="-122"/>
              <a:cs typeface="+mj-cs"/>
            </a:endParaRPr>
          </a:p>
        </p:txBody>
      </p:sp>
      <p:sp>
        <p:nvSpPr>
          <p:cNvPr id="4" name="圆角矩形 3"/>
          <p:cNvSpPr/>
          <p:nvPr/>
        </p:nvSpPr>
        <p:spPr bwMode="auto">
          <a:xfrm>
            <a:off x="1538139" y="2028453"/>
            <a:ext cx="1512168" cy="2304256"/>
          </a:xfrm>
          <a:prstGeom prst="roundRect">
            <a:avLst>
              <a:gd name="adj" fmla="val 7483"/>
            </a:avLst>
          </a:prstGeom>
          <a:solidFill>
            <a:schemeClr val="bg1">
              <a:lumMod val="75000"/>
            </a:schemeClr>
          </a:solidFill>
          <a:ln w="12700">
            <a:solidFill>
              <a:schemeClr val="bg1">
                <a:lumMod val="75000"/>
              </a:schemeClr>
            </a:solidFill>
          </a:ln>
          <a:effectLst>
            <a:glow rad="101600">
              <a:schemeClr val="accent4">
                <a:satMod val="175000"/>
                <a:alpha val="40000"/>
              </a:schemeClr>
            </a:glow>
            <a:softEdge rad="31750"/>
          </a:effectLst>
          <a:scene3d>
            <a:camera prst="isometricOffAxis1Top"/>
            <a:lightRig rig="threePt" dir="t"/>
          </a:scene3d>
        </p:spPr>
        <p:txBody>
          <a:bodyPr/>
          <a:lstStyle/>
          <a:p>
            <a:pPr>
              <a:buClr>
                <a:srgbClr val="CC9900"/>
              </a:buClr>
              <a:buFont typeface="Wingdings" panose="05000000000000000000" pitchFamily="2" charset="2"/>
              <a:buChar char="n"/>
              <a:defRPr/>
            </a:pPr>
            <a:endParaRPr lang="en-US" sz="1200" b="1" dirty="0">
              <a:latin typeface="微软雅黑" panose="020B0503020204020204" pitchFamily="34" charset="-122"/>
              <a:ea typeface="微软雅黑" panose="020B0503020204020204" pitchFamily="34" charset="-122"/>
            </a:endParaRPr>
          </a:p>
        </p:txBody>
      </p:sp>
      <p:sp>
        <p:nvSpPr>
          <p:cNvPr id="5" name="圆角矩形 4"/>
          <p:cNvSpPr/>
          <p:nvPr/>
        </p:nvSpPr>
        <p:spPr bwMode="auto">
          <a:xfrm>
            <a:off x="4399409" y="1520205"/>
            <a:ext cx="1512168" cy="2304256"/>
          </a:xfrm>
          <a:prstGeom prst="roundRect">
            <a:avLst>
              <a:gd name="adj" fmla="val 7483"/>
            </a:avLst>
          </a:prstGeom>
          <a:solidFill>
            <a:schemeClr val="bg1">
              <a:lumMod val="75000"/>
            </a:schemeClr>
          </a:solidFill>
          <a:ln w="12700">
            <a:solidFill>
              <a:schemeClr val="bg1">
                <a:lumMod val="75000"/>
              </a:schemeClr>
            </a:solidFill>
          </a:ln>
          <a:effectLst>
            <a:glow rad="101600">
              <a:schemeClr val="accent4">
                <a:satMod val="175000"/>
                <a:alpha val="40000"/>
              </a:schemeClr>
            </a:glow>
            <a:softEdge rad="31750"/>
          </a:effectLst>
          <a:scene3d>
            <a:camera prst="isometricOffAxis1Top"/>
            <a:lightRig rig="threePt" dir="t"/>
          </a:scene3d>
        </p:spPr>
        <p:txBody>
          <a:bodyPr/>
          <a:lstStyle/>
          <a:p>
            <a:pPr>
              <a:buClr>
                <a:srgbClr val="CC9900"/>
              </a:buClr>
              <a:buFont typeface="Wingdings" panose="05000000000000000000" pitchFamily="2" charset="2"/>
              <a:buChar char="n"/>
              <a:defRPr/>
            </a:pPr>
            <a:endParaRPr lang="en-US" sz="1200" b="1" dirty="0">
              <a:latin typeface="微软雅黑" panose="020B0503020204020204" pitchFamily="34" charset="-122"/>
              <a:ea typeface="微软雅黑" panose="020B0503020204020204" pitchFamily="34" charset="-122"/>
            </a:endParaRPr>
          </a:p>
        </p:txBody>
      </p:sp>
      <p:cxnSp>
        <p:nvCxnSpPr>
          <p:cNvPr id="6" name="直接连接符 5"/>
          <p:cNvCxnSpPr/>
          <p:nvPr/>
        </p:nvCxnSpPr>
        <p:spPr bwMode="auto">
          <a:xfrm>
            <a:off x="1232190" y="1842155"/>
            <a:ext cx="819530" cy="657587"/>
          </a:xfrm>
          <a:prstGeom prst="line">
            <a:avLst/>
          </a:prstGeom>
          <a:solidFill>
            <a:schemeClr val="accent1"/>
          </a:solidFill>
          <a:ln w="12700" cap="flat" cmpd="sng" algn="ctr">
            <a:solidFill>
              <a:srgbClr val="FF0000"/>
            </a:solidFill>
            <a:prstDash val="solid"/>
            <a:round/>
            <a:headEnd type="none" w="med" len="med"/>
            <a:tailEnd type="none" w="med" len="med"/>
          </a:ln>
          <a:effectLst/>
        </p:spPr>
      </p:cxnSp>
      <p:cxnSp>
        <p:nvCxnSpPr>
          <p:cNvPr id="7" name="直接连接符 6"/>
          <p:cNvCxnSpPr/>
          <p:nvPr/>
        </p:nvCxnSpPr>
        <p:spPr bwMode="auto">
          <a:xfrm>
            <a:off x="4211960" y="4227934"/>
            <a:ext cx="144016" cy="144016"/>
          </a:xfrm>
          <a:prstGeom prst="line">
            <a:avLst/>
          </a:prstGeom>
          <a:solidFill>
            <a:schemeClr val="accent1"/>
          </a:solidFill>
          <a:ln w="12700" cap="flat" cmpd="sng" algn="ctr">
            <a:solidFill>
              <a:srgbClr val="FF0000"/>
            </a:solidFill>
            <a:prstDash val="solid"/>
            <a:round/>
            <a:headEnd type="none" w="med" len="med"/>
            <a:tailEnd type="none" w="med" len="med"/>
          </a:ln>
          <a:effectLst/>
        </p:spPr>
      </p:cxnSp>
      <p:cxnSp>
        <p:nvCxnSpPr>
          <p:cNvPr id="8" name="直接连接符 7"/>
          <p:cNvCxnSpPr/>
          <p:nvPr/>
        </p:nvCxnSpPr>
        <p:spPr bwMode="auto">
          <a:xfrm>
            <a:off x="6520239" y="3866589"/>
            <a:ext cx="139993" cy="145321"/>
          </a:xfrm>
          <a:prstGeom prst="line">
            <a:avLst/>
          </a:prstGeom>
          <a:solidFill>
            <a:schemeClr val="accent1"/>
          </a:solidFill>
          <a:ln w="12700" cap="flat" cmpd="sng" algn="ctr">
            <a:solidFill>
              <a:srgbClr val="FF0000"/>
            </a:solidFill>
            <a:prstDash val="solid"/>
            <a:round/>
            <a:headEnd type="none" w="med" len="med"/>
            <a:tailEnd type="none" w="med" len="med"/>
          </a:ln>
          <a:effectLst/>
        </p:spPr>
      </p:cxnSp>
      <p:cxnSp>
        <p:nvCxnSpPr>
          <p:cNvPr id="9" name="直接连接符 8"/>
          <p:cNvCxnSpPr/>
          <p:nvPr/>
        </p:nvCxnSpPr>
        <p:spPr bwMode="auto">
          <a:xfrm>
            <a:off x="4311230" y="4045817"/>
            <a:ext cx="332778" cy="254125"/>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10" name="直接连接符 9"/>
          <p:cNvCxnSpPr/>
          <p:nvPr/>
        </p:nvCxnSpPr>
        <p:spPr bwMode="auto">
          <a:xfrm>
            <a:off x="6516216" y="3704828"/>
            <a:ext cx="360040" cy="307082"/>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11" name="直接连接符 10"/>
          <p:cNvCxnSpPr/>
          <p:nvPr/>
        </p:nvCxnSpPr>
        <p:spPr bwMode="auto">
          <a:xfrm>
            <a:off x="5325361" y="2874003"/>
            <a:ext cx="435083" cy="353091"/>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12" name="直接连接符 11"/>
          <p:cNvCxnSpPr/>
          <p:nvPr/>
        </p:nvCxnSpPr>
        <p:spPr bwMode="auto">
          <a:xfrm>
            <a:off x="2733607" y="3283980"/>
            <a:ext cx="435083" cy="353091"/>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13" name="直接连接符 12"/>
          <p:cNvCxnSpPr/>
          <p:nvPr/>
        </p:nvCxnSpPr>
        <p:spPr bwMode="auto">
          <a:xfrm flipV="1">
            <a:off x="2195736" y="1707654"/>
            <a:ext cx="3240360" cy="576064"/>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14" name="直接连接符 13"/>
          <p:cNvCxnSpPr/>
          <p:nvPr/>
        </p:nvCxnSpPr>
        <p:spPr bwMode="auto">
          <a:xfrm>
            <a:off x="1653580" y="1707654"/>
            <a:ext cx="576064" cy="576064"/>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15" name="直接连接符 14"/>
          <p:cNvCxnSpPr/>
          <p:nvPr/>
        </p:nvCxnSpPr>
        <p:spPr bwMode="auto">
          <a:xfrm>
            <a:off x="3849325" y="1665989"/>
            <a:ext cx="362635" cy="257689"/>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16" name="直接连接符 15"/>
          <p:cNvCxnSpPr/>
          <p:nvPr/>
        </p:nvCxnSpPr>
        <p:spPr bwMode="auto">
          <a:xfrm flipV="1">
            <a:off x="3179869" y="3227102"/>
            <a:ext cx="2565118" cy="428680"/>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17" name="直接连接符 16"/>
          <p:cNvCxnSpPr/>
          <p:nvPr/>
        </p:nvCxnSpPr>
        <p:spPr bwMode="auto">
          <a:xfrm>
            <a:off x="3131840" y="2115319"/>
            <a:ext cx="2088232" cy="1728192"/>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18" name="直接连接符 17"/>
          <p:cNvCxnSpPr/>
          <p:nvPr/>
        </p:nvCxnSpPr>
        <p:spPr bwMode="auto">
          <a:xfrm flipV="1">
            <a:off x="2051720" y="1861195"/>
            <a:ext cx="3672408" cy="648072"/>
          </a:xfrm>
          <a:prstGeom prst="line">
            <a:avLst/>
          </a:prstGeom>
          <a:solidFill>
            <a:schemeClr val="accent1"/>
          </a:solidFill>
          <a:ln w="12700" cap="flat" cmpd="sng" algn="ctr">
            <a:solidFill>
              <a:srgbClr val="FF0000"/>
            </a:solidFill>
            <a:prstDash val="solid"/>
            <a:round/>
            <a:headEnd type="none" w="med" len="med"/>
            <a:tailEnd type="none" w="med" len="med"/>
          </a:ln>
          <a:effectLst/>
        </p:spPr>
      </p:cxnSp>
      <p:cxnSp>
        <p:nvCxnSpPr>
          <p:cNvPr id="19" name="直接连接符 18"/>
          <p:cNvCxnSpPr/>
          <p:nvPr/>
        </p:nvCxnSpPr>
        <p:spPr bwMode="auto">
          <a:xfrm>
            <a:off x="4139952" y="1607071"/>
            <a:ext cx="576064" cy="460623"/>
          </a:xfrm>
          <a:prstGeom prst="line">
            <a:avLst/>
          </a:prstGeom>
          <a:solidFill>
            <a:schemeClr val="accent1"/>
          </a:solidFill>
          <a:ln w="12700" cap="flat" cmpd="sng" algn="ctr">
            <a:solidFill>
              <a:srgbClr val="FF0000"/>
            </a:solidFill>
            <a:prstDash val="solid"/>
            <a:round/>
            <a:headEnd type="none" w="med" len="med"/>
            <a:tailEnd type="none" w="med" len="med"/>
          </a:ln>
          <a:effectLst/>
        </p:spPr>
      </p:cxnSp>
      <p:sp>
        <p:nvSpPr>
          <p:cNvPr id="20" name="椭圆 19"/>
          <p:cNvSpPr/>
          <p:nvPr/>
        </p:nvSpPr>
        <p:spPr bwMode="auto">
          <a:xfrm rot="5400000">
            <a:off x="3143325" y="400025"/>
            <a:ext cx="627237" cy="1226271"/>
          </a:xfrm>
          <a:prstGeom prst="ellipse">
            <a:avLst/>
          </a:prstGeom>
          <a:solidFill>
            <a:schemeClr val="bg1">
              <a:lumMod val="95000"/>
            </a:schemeClr>
          </a:solidFill>
          <a:ln w="9525" cap="flat" cmpd="sng" algn="ctr">
            <a:solidFill>
              <a:schemeClr val="bg1">
                <a:lumMod val="85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en-US" sz="1600" b="1" i="0" u="none" strike="noStrike" cap="none" normalizeH="0" baseline="0" smtClean="0">
              <a:ln>
                <a:noFill/>
              </a:ln>
              <a:solidFill>
                <a:schemeClr val="tx1">
                  <a:lumMod val="50000"/>
                  <a:lumOff val="50000"/>
                </a:schemeClr>
              </a:solidFill>
              <a:effectLst/>
              <a:latin typeface="微软雅黑" panose="020B0503020204020204" pitchFamily="34" charset="-122"/>
              <a:ea typeface="微软雅黑" panose="020B0503020204020204" pitchFamily="34" charset="-122"/>
            </a:endParaRPr>
          </a:p>
        </p:txBody>
      </p:sp>
      <p:grpSp>
        <p:nvGrpSpPr>
          <p:cNvPr id="2" name="组合 22"/>
          <p:cNvGrpSpPr/>
          <p:nvPr/>
        </p:nvGrpSpPr>
        <p:grpSpPr>
          <a:xfrm>
            <a:off x="1547664" y="2643758"/>
            <a:ext cx="1240068" cy="694476"/>
            <a:chOff x="3281893" y="2890318"/>
            <a:chExt cx="1240068" cy="694476"/>
          </a:xfrm>
        </p:grpSpPr>
        <p:sp>
          <p:nvSpPr>
            <p:cNvPr id="22" name="椭圆 21"/>
            <p:cNvSpPr/>
            <p:nvPr/>
          </p:nvSpPr>
          <p:spPr bwMode="auto">
            <a:xfrm rot="5400000">
              <a:off x="3581410" y="2658040"/>
              <a:ext cx="627237" cy="1226271"/>
            </a:xfrm>
            <a:prstGeom prst="ellipse">
              <a:avLst/>
            </a:prstGeom>
            <a:solidFill>
              <a:schemeClr val="bg1">
                <a:lumMod val="95000"/>
              </a:schemeClr>
            </a:solidFill>
            <a:ln w="9525" cap="flat" cmpd="sng" algn="ctr">
              <a:solidFill>
                <a:schemeClr val="bg1">
                  <a:lumMod val="85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en-US" sz="1600" b="1" i="0" u="none" strike="noStrike" cap="none" normalizeH="0" baseline="0" smtClean="0">
                <a:ln>
                  <a:noFill/>
                </a:ln>
                <a:solidFill>
                  <a:schemeClr val="tx1">
                    <a:lumMod val="50000"/>
                    <a:lumOff val="50000"/>
                  </a:schemeClr>
                </a:solidFill>
                <a:effectLst/>
                <a:latin typeface="微软雅黑" panose="020B0503020204020204" pitchFamily="34" charset="-122"/>
                <a:ea typeface="微软雅黑" panose="020B0503020204020204" pitchFamily="34" charset="-122"/>
              </a:endParaRPr>
            </a:p>
          </p:txBody>
        </p:sp>
        <p:sp>
          <p:nvSpPr>
            <p:cNvPr id="23" name="TextBox 192"/>
            <p:cNvSpPr txBox="1">
              <a:spLocks noChangeArrowheads="1"/>
            </p:cNvSpPr>
            <p:nvPr/>
          </p:nvSpPr>
          <p:spPr bwMode="auto">
            <a:xfrm>
              <a:off x="3413965" y="3234270"/>
              <a:ext cx="1107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dirty="0" smtClean="0">
                  <a:solidFill>
                    <a:schemeClr val="tx1">
                      <a:lumMod val="50000"/>
                      <a:lumOff val="50000"/>
                    </a:schemeClr>
                  </a:solidFill>
                  <a:latin typeface="微软雅黑" panose="020B0503020204020204" pitchFamily="34" charset="-122"/>
                  <a:ea typeface="微软雅黑" panose="020B0503020204020204" pitchFamily="34" charset="-122"/>
                </a:rPr>
                <a:t>外联前置系统</a:t>
              </a:r>
              <a:endParaRPr lang="en-US" sz="1200" dirty="0">
                <a:solidFill>
                  <a:schemeClr val="tx1">
                    <a:lumMod val="50000"/>
                    <a:lumOff val="50000"/>
                  </a:schemeClr>
                </a:solidFill>
                <a:latin typeface="微软雅黑" panose="020B0503020204020204" pitchFamily="34" charset="-122"/>
                <a:ea typeface="微软雅黑" panose="020B0503020204020204" pitchFamily="34" charset="-122"/>
              </a:endParaRPr>
            </a:p>
          </p:txBody>
        </p:sp>
        <p:grpSp>
          <p:nvGrpSpPr>
            <p:cNvPr id="21" name="组合 208"/>
            <p:cNvGrpSpPr/>
            <p:nvPr/>
          </p:nvGrpSpPr>
          <p:grpSpPr bwMode="auto">
            <a:xfrm>
              <a:off x="3437828" y="2890318"/>
              <a:ext cx="914400" cy="403225"/>
              <a:chOff x="3448388" y="1451180"/>
              <a:chExt cx="1003836" cy="359940"/>
            </a:xfrm>
          </p:grpSpPr>
          <p:pic>
            <p:nvPicPr>
              <p:cNvPr id="25" name="Picture 152"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448388" y="1465448"/>
                <a:ext cx="383287"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 name="Picture 153"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754061" y="1462079"/>
                <a:ext cx="381812"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154"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070411" y="1451180"/>
                <a:ext cx="381813" cy="346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4" name="组合 208"/>
          <p:cNvGrpSpPr/>
          <p:nvPr/>
        </p:nvGrpSpPr>
        <p:grpSpPr bwMode="auto">
          <a:xfrm>
            <a:off x="2987824" y="711750"/>
            <a:ext cx="626234" cy="391015"/>
            <a:chOff x="3448388" y="1462079"/>
            <a:chExt cx="687485" cy="349041"/>
          </a:xfrm>
        </p:grpSpPr>
        <p:pic>
          <p:nvPicPr>
            <p:cNvPr id="29" name="Picture 152"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448388" y="1465448"/>
              <a:ext cx="383287"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153"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754061" y="1462079"/>
              <a:ext cx="381812"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 name="组合 32"/>
          <p:cNvGrpSpPr/>
          <p:nvPr/>
        </p:nvGrpSpPr>
        <p:grpSpPr>
          <a:xfrm>
            <a:off x="467544" y="915566"/>
            <a:ext cx="1226271" cy="646149"/>
            <a:chOff x="1171216" y="1304564"/>
            <a:chExt cx="1226271" cy="646149"/>
          </a:xfrm>
        </p:grpSpPr>
        <p:sp>
          <p:nvSpPr>
            <p:cNvPr id="32" name="椭圆 31"/>
            <p:cNvSpPr/>
            <p:nvPr/>
          </p:nvSpPr>
          <p:spPr bwMode="auto">
            <a:xfrm rot="5400000">
              <a:off x="1470733" y="1023959"/>
              <a:ext cx="627237" cy="1226271"/>
            </a:xfrm>
            <a:prstGeom prst="ellipse">
              <a:avLst/>
            </a:prstGeom>
            <a:solidFill>
              <a:schemeClr val="bg1">
                <a:lumMod val="95000"/>
              </a:schemeClr>
            </a:solidFill>
            <a:ln w="9525" cap="flat" cmpd="sng" algn="ctr">
              <a:solidFill>
                <a:schemeClr val="bg1">
                  <a:lumMod val="85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en-US" sz="1600" b="1" i="0" u="none" strike="noStrike" cap="none" normalizeH="0" baseline="0" smtClean="0">
                <a:ln>
                  <a:noFill/>
                </a:ln>
                <a:solidFill>
                  <a:schemeClr val="tx1">
                    <a:lumMod val="50000"/>
                    <a:lumOff val="50000"/>
                  </a:schemeClr>
                </a:solidFill>
                <a:effectLst/>
                <a:latin typeface="微软雅黑" panose="020B0503020204020204" pitchFamily="34" charset="-122"/>
                <a:ea typeface="微软雅黑" panose="020B0503020204020204" pitchFamily="34" charset="-122"/>
              </a:endParaRPr>
            </a:p>
          </p:txBody>
        </p:sp>
        <p:grpSp>
          <p:nvGrpSpPr>
            <p:cNvPr id="31" name="组合 208"/>
            <p:cNvGrpSpPr/>
            <p:nvPr/>
          </p:nvGrpSpPr>
          <p:grpSpPr bwMode="auto">
            <a:xfrm>
              <a:off x="1382131" y="1304564"/>
              <a:ext cx="626234" cy="391015"/>
              <a:chOff x="3448388" y="1462079"/>
              <a:chExt cx="687485" cy="349041"/>
            </a:xfrm>
          </p:grpSpPr>
          <p:pic>
            <p:nvPicPr>
              <p:cNvPr id="35" name="Picture 152"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448388" y="1465448"/>
                <a:ext cx="383287"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153"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754061" y="1462079"/>
                <a:ext cx="381812"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92"/>
            <p:cNvSpPr txBox="1">
              <a:spLocks noChangeArrowheads="1"/>
            </p:cNvSpPr>
            <p:nvPr/>
          </p:nvSpPr>
          <p:spPr bwMode="auto">
            <a:xfrm>
              <a:off x="1271779" y="1654970"/>
              <a:ext cx="1107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dirty="0" smtClean="0">
                  <a:solidFill>
                    <a:schemeClr val="tx1">
                      <a:lumMod val="50000"/>
                      <a:lumOff val="50000"/>
                    </a:schemeClr>
                  </a:solidFill>
                  <a:latin typeface="微软雅黑" panose="020B0503020204020204" pitchFamily="34" charset="-122"/>
                  <a:ea typeface="微软雅黑" panose="020B0503020204020204" pitchFamily="34" charset="-122"/>
                </a:rPr>
                <a:t>核心业务系统</a:t>
              </a:r>
              <a:endParaRPr lang="en-US" sz="1200" dirty="0">
                <a:solidFill>
                  <a:schemeClr val="tx1">
                    <a:lumMod val="50000"/>
                    <a:lumOff val="50000"/>
                  </a:schemeClr>
                </a:solidFill>
                <a:latin typeface="微软雅黑" panose="020B0503020204020204" pitchFamily="34" charset="-122"/>
                <a:ea typeface="微软雅黑" panose="020B0503020204020204" pitchFamily="34" charset="-122"/>
              </a:endParaRPr>
            </a:p>
          </p:txBody>
        </p:sp>
      </p:grpSp>
      <p:sp>
        <p:nvSpPr>
          <p:cNvPr id="37" name="TextBox 192"/>
          <p:cNvSpPr txBox="1">
            <a:spLocks noChangeArrowheads="1"/>
          </p:cNvSpPr>
          <p:nvPr/>
        </p:nvSpPr>
        <p:spPr bwMode="auto">
          <a:xfrm>
            <a:off x="2915816" y="1059582"/>
            <a:ext cx="1107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dirty="0" smtClean="0">
                <a:solidFill>
                  <a:schemeClr val="tx1">
                    <a:lumMod val="50000"/>
                    <a:lumOff val="50000"/>
                  </a:schemeClr>
                </a:solidFill>
                <a:latin typeface="微软雅黑" panose="020B0503020204020204" pitchFamily="34" charset="-122"/>
                <a:ea typeface="微软雅黑" panose="020B0503020204020204" pitchFamily="34" charset="-122"/>
              </a:rPr>
              <a:t>一般业务系统</a:t>
            </a:r>
            <a:endParaRPr lang="en-US" sz="1200" dirty="0">
              <a:solidFill>
                <a:schemeClr val="tx1">
                  <a:lumMod val="50000"/>
                  <a:lumOff val="50000"/>
                </a:schemeClr>
              </a:solidFill>
              <a:latin typeface="微软雅黑" panose="020B0503020204020204" pitchFamily="34" charset="-122"/>
              <a:ea typeface="微软雅黑" panose="020B0503020204020204" pitchFamily="34" charset="-122"/>
            </a:endParaRPr>
          </a:p>
        </p:txBody>
      </p:sp>
      <p:grpSp>
        <p:nvGrpSpPr>
          <p:cNvPr id="33" name="组合 12304"/>
          <p:cNvGrpSpPr/>
          <p:nvPr/>
        </p:nvGrpSpPr>
        <p:grpSpPr bwMode="auto">
          <a:xfrm>
            <a:off x="6500295" y="3937846"/>
            <a:ext cx="477837" cy="368300"/>
            <a:chOff x="1111626" y="2168205"/>
            <a:chExt cx="770922" cy="566863"/>
          </a:xfrm>
        </p:grpSpPr>
        <p:pic>
          <p:nvPicPr>
            <p:cNvPr id="39" name="Picture 133" descr="图片19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75824" y="2168205"/>
              <a:ext cx="506724" cy="5500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25" descr="1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11626" y="2278471"/>
              <a:ext cx="389785" cy="456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8" name="组合 12304"/>
          <p:cNvGrpSpPr/>
          <p:nvPr/>
        </p:nvGrpSpPr>
        <p:grpSpPr bwMode="auto">
          <a:xfrm>
            <a:off x="4352605" y="4283101"/>
            <a:ext cx="477837" cy="368300"/>
            <a:chOff x="1111626" y="2168205"/>
            <a:chExt cx="770922" cy="566863"/>
          </a:xfrm>
        </p:grpSpPr>
        <p:pic>
          <p:nvPicPr>
            <p:cNvPr id="45" name="Picture 133" descr="图片194"/>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375824" y="2168205"/>
              <a:ext cx="506724" cy="5500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25" descr="1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11626" y="2278471"/>
              <a:ext cx="389785" cy="456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 name="TextBox 46"/>
          <p:cNvSpPr txBox="1"/>
          <p:nvPr/>
        </p:nvSpPr>
        <p:spPr bwMode="auto">
          <a:xfrm>
            <a:off x="6465912" y="4264839"/>
            <a:ext cx="1107996" cy="276999"/>
          </a:xfrm>
          <a:prstGeom prst="rect">
            <a:avLst/>
          </a:prstGeom>
          <a:noFill/>
          <a:ln w="9525">
            <a:noFill/>
            <a:miter lim="800000"/>
          </a:ln>
        </p:spPr>
        <p:txBody>
          <a:bodyPr wrap="none">
            <a:spAutoFit/>
          </a:bodyPr>
          <a:lstStyle/>
          <a:p>
            <a:pPr>
              <a:buClr>
                <a:schemeClr val="tx1">
                  <a:lumMod val="50000"/>
                  <a:lumOff val="50000"/>
                </a:schemeClr>
              </a:buClr>
              <a:buSzPct val="60000"/>
              <a:defRPr/>
            </a:pPr>
            <a:r>
              <a:rPr lang="zh-CN" altLang="en-US" sz="1200" dirty="0">
                <a:solidFill>
                  <a:schemeClr val="tx1">
                    <a:lumMod val="50000"/>
                    <a:lumOff val="50000"/>
                  </a:schemeClr>
                </a:solidFill>
                <a:latin typeface="微软雅黑" panose="020B0503020204020204" pitchFamily="34" charset="-122"/>
                <a:ea typeface="微软雅黑" panose="020B0503020204020204" pitchFamily="34" charset="-122"/>
                <a:cs typeface="华文细黑"/>
              </a:rPr>
              <a:t>普通业务终端</a:t>
            </a:r>
            <a:endParaRPr lang="en-US" sz="1200" dirty="0">
              <a:solidFill>
                <a:schemeClr val="tx1">
                  <a:lumMod val="50000"/>
                  <a:lumOff val="50000"/>
                </a:schemeClr>
              </a:solidFill>
              <a:latin typeface="微软雅黑" panose="020B0503020204020204" pitchFamily="34" charset="-122"/>
              <a:ea typeface="微软雅黑" panose="020B0503020204020204" pitchFamily="34" charset="-122"/>
              <a:cs typeface="华文细黑"/>
            </a:endParaRPr>
          </a:p>
        </p:txBody>
      </p:sp>
      <p:grpSp>
        <p:nvGrpSpPr>
          <p:cNvPr id="41" name="组合 52"/>
          <p:cNvGrpSpPr/>
          <p:nvPr/>
        </p:nvGrpSpPr>
        <p:grpSpPr>
          <a:xfrm>
            <a:off x="4355976" y="2067694"/>
            <a:ext cx="1226271" cy="627237"/>
            <a:chOff x="6415153" y="2262485"/>
            <a:chExt cx="1226271" cy="627237"/>
          </a:xfrm>
        </p:grpSpPr>
        <p:sp>
          <p:nvSpPr>
            <p:cNvPr id="49" name="椭圆 48"/>
            <p:cNvSpPr/>
            <p:nvPr/>
          </p:nvSpPr>
          <p:spPr bwMode="auto">
            <a:xfrm rot="5400000">
              <a:off x="6714670" y="1962968"/>
              <a:ext cx="627237" cy="1226271"/>
            </a:xfrm>
            <a:prstGeom prst="ellipse">
              <a:avLst/>
            </a:prstGeom>
            <a:solidFill>
              <a:schemeClr val="bg1">
                <a:lumMod val="95000"/>
              </a:schemeClr>
            </a:solidFill>
            <a:ln w="9525" cap="flat" cmpd="sng" algn="ctr">
              <a:solidFill>
                <a:schemeClr val="bg1">
                  <a:lumMod val="85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0" lang="en-US" sz="1600" b="1" i="0" u="none" strike="noStrike" cap="none" normalizeH="0" baseline="0" smtClean="0">
                <a:ln>
                  <a:noFill/>
                </a:ln>
                <a:solidFill>
                  <a:schemeClr val="tx1">
                    <a:lumMod val="50000"/>
                    <a:lumOff val="50000"/>
                  </a:schemeClr>
                </a:solidFill>
                <a:effectLst/>
                <a:latin typeface="微软雅黑" panose="020B0503020204020204" pitchFamily="34" charset="-122"/>
                <a:ea typeface="微软雅黑" panose="020B0503020204020204" pitchFamily="34" charset="-122"/>
              </a:endParaRPr>
            </a:p>
          </p:txBody>
        </p:sp>
        <p:grpSp>
          <p:nvGrpSpPr>
            <p:cNvPr id="42" name="组合 208"/>
            <p:cNvGrpSpPr/>
            <p:nvPr/>
          </p:nvGrpSpPr>
          <p:grpSpPr bwMode="auto">
            <a:xfrm>
              <a:off x="6559812" y="2264679"/>
              <a:ext cx="914400" cy="403225"/>
              <a:chOff x="3448388" y="1451180"/>
              <a:chExt cx="1003836" cy="359940"/>
            </a:xfrm>
          </p:grpSpPr>
          <p:pic>
            <p:nvPicPr>
              <p:cNvPr id="52" name="Picture 152"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448388" y="1465448"/>
                <a:ext cx="383287"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53"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3754061" y="1462079"/>
                <a:ext cx="381812" cy="345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154" descr="07"/>
              <p:cNvPicPr>
                <a:picLocks noChangeAspect="1" noChangeArrowheads="1"/>
              </p:cNvPicPr>
              <p:nvPr/>
            </p:nvPicPr>
            <p:blipFill>
              <a:blip r:embed="rId1" cstate="print">
                <a:extLst>
                  <a:ext uri="{28A0092B-C50C-407E-A947-70E740481C1C}">
                    <a14:useLocalDpi xmlns:a14="http://schemas.microsoft.com/office/drawing/2010/main" val="0"/>
                  </a:ext>
                </a:extLst>
              </a:blip>
              <a:srcRect/>
              <a:stretch>
                <a:fillRect/>
              </a:stretch>
            </p:blipFill>
            <p:spPr bwMode="auto">
              <a:xfrm>
                <a:off x="4070411" y="1451180"/>
                <a:ext cx="381813" cy="346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 name="TextBox 192"/>
            <p:cNvSpPr txBox="1">
              <a:spLocks noChangeArrowheads="1"/>
            </p:cNvSpPr>
            <p:nvPr/>
          </p:nvSpPr>
          <p:spPr bwMode="auto">
            <a:xfrm>
              <a:off x="6516066" y="2589997"/>
              <a:ext cx="1107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dirty="0" smtClean="0">
                  <a:solidFill>
                    <a:schemeClr val="tx1">
                      <a:lumMod val="50000"/>
                      <a:lumOff val="50000"/>
                    </a:schemeClr>
                  </a:solidFill>
                  <a:latin typeface="微软雅黑" panose="020B0503020204020204" pitchFamily="34" charset="-122"/>
                  <a:ea typeface="微软雅黑" panose="020B0503020204020204" pitchFamily="34" charset="-122"/>
                </a:rPr>
                <a:t>对外服务系统</a:t>
              </a:r>
              <a:endParaRPr lang="en-US" sz="1200" dirty="0">
                <a:solidFill>
                  <a:schemeClr val="tx1">
                    <a:lumMod val="50000"/>
                    <a:lumOff val="50000"/>
                  </a:schemeClr>
                </a:solidFill>
                <a:latin typeface="微软雅黑" panose="020B0503020204020204" pitchFamily="34" charset="-122"/>
                <a:ea typeface="微软雅黑" panose="020B0503020204020204" pitchFamily="34" charset="-122"/>
              </a:endParaRPr>
            </a:p>
          </p:txBody>
        </p:sp>
      </p:grpSp>
      <p:cxnSp>
        <p:nvCxnSpPr>
          <p:cNvPr id="55" name="直接连接符 54"/>
          <p:cNvCxnSpPr/>
          <p:nvPr/>
        </p:nvCxnSpPr>
        <p:spPr bwMode="auto">
          <a:xfrm flipV="1">
            <a:off x="4311230" y="3693388"/>
            <a:ext cx="2216311" cy="349012"/>
          </a:xfrm>
          <a:prstGeom prst="line">
            <a:avLst/>
          </a:prstGeom>
          <a:solidFill>
            <a:schemeClr val="accent1"/>
          </a:solidFill>
          <a:ln w="12700" cap="flat" cmpd="sng" algn="ctr">
            <a:solidFill>
              <a:schemeClr val="bg1">
                <a:lumMod val="50000"/>
              </a:schemeClr>
            </a:solidFill>
            <a:prstDash val="solid"/>
            <a:round/>
            <a:headEnd type="none" w="med" len="med"/>
            <a:tailEnd type="none" w="med" len="med"/>
          </a:ln>
          <a:effectLst/>
        </p:spPr>
      </p:cxnSp>
      <p:cxnSp>
        <p:nvCxnSpPr>
          <p:cNvPr id="56" name="直接连接符 55"/>
          <p:cNvCxnSpPr/>
          <p:nvPr/>
        </p:nvCxnSpPr>
        <p:spPr bwMode="auto">
          <a:xfrm flipV="1">
            <a:off x="2941680" y="3309113"/>
            <a:ext cx="3377029" cy="590260"/>
          </a:xfrm>
          <a:prstGeom prst="line">
            <a:avLst/>
          </a:prstGeom>
          <a:solidFill>
            <a:schemeClr val="accent1"/>
          </a:solidFill>
          <a:ln w="12700" cap="flat" cmpd="sng" algn="ctr">
            <a:solidFill>
              <a:srgbClr val="FF0000"/>
            </a:solidFill>
            <a:prstDash val="solid"/>
            <a:round/>
            <a:headEnd type="none" w="med" len="med"/>
            <a:tailEnd type="none" w="med" len="med"/>
          </a:ln>
          <a:effectLst/>
        </p:spPr>
      </p:cxnSp>
      <p:sp>
        <p:nvSpPr>
          <p:cNvPr id="57" name="TextBox 192"/>
          <p:cNvSpPr txBox="1">
            <a:spLocks noChangeArrowheads="1"/>
          </p:cNvSpPr>
          <p:nvPr/>
        </p:nvSpPr>
        <p:spPr bwMode="auto">
          <a:xfrm rot="21182156">
            <a:off x="842049" y="1527087"/>
            <a:ext cx="12618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b="1" dirty="0" smtClean="0">
                <a:solidFill>
                  <a:schemeClr val="tx2"/>
                </a:solidFill>
                <a:latin typeface="微软雅黑" panose="020B0503020204020204" pitchFamily="34" charset="-122"/>
                <a:ea typeface="微软雅黑" panose="020B0503020204020204" pitchFamily="34" charset="-122"/>
              </a:rPr>
              <a:t>核心业务区边界</a:t>
            </a:r>
            <a:endParaRPr lang="en-US" sz="1200" b="1" dirty="0">
              <a:solidFill>
                <a:schemeClr val="tx2"/>
              </a:solidFill>
              <a:latin typeface="微软雅黑" panose="020B0503020204020204" pitchFamily="34" charset="-122"/>
              <a:ea typeface="微软雅黑" panose="020B0503020204020204" pitchFamily="34" charset="-122"/>
            </a:endParaRPr>
          </a:p>
        </p:txBody>
      </p:sp>
      <p:sp>
        <p:nvSpPr>
          <p:cNvPr id="58" name="TextBox 192"/>
          <p:cNvSpPr txBox="1">
            <a:spLocks noChangeArrowheads="1"/>
          </p:cNvSpPr>
          <p:nvPr/>
        </p:nvSpPr>
        <p:spPr bwMode="auto">
          <a:xfrm rot="21180233">
            <a:off x="3362829" y="1327807"/>
            <a:ext cx="12618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b="1" dirty="0" smtClean="0">
                <a:solidFill>
                  <a:schemeClr val="tx2"/>
                </a:solidFill>
                <a:latin typeface="微软雅黑" panose="020B0503020204020204" pitchFamily="34" charset="-122"/>
                <a:ea typeface="微软雅黑" panose="020B0503020204020204" pitchFamily="34" charset="-122"/>
              </a:rPr>
              <a:t>普通业务区边界</a:t>
            </a:r>
            <a:endParaRPr lang="en-US" sz="1200" b="1" dirty="0">
              <a:solidFill>
                <a:schemeClr val="tx2"/>
              </a:solidFill>
              <a:latin typeface="微软雅黑" panose="020B0503020204020204" pitchFamily="34" charset="-122"/>
              <a:ea typeface="微软雅黑" panose="020B0503020204020204" pitchFamily="34" charset="-122"/>
            </a:endParaRPr>
          </a:p>
        </p:txBody>
      </p:sp>
      <p:sp>
        <p:nvSpPr>
          <p:cNvPr id="60" name="TextBox 192"/>
          <p:cNvSpPr txBox="1">
            <a:spLocks noChangeArrowheads="1"/>
          </p:cNvSpPr>
          <p:nvPr/>
        </p:nvSpPr>
        <p:spPr bwMode="auto">
          <a:xfrm rot="20835362">
            <a:off x="5071297" y="2748409"/>
            <a:ext cx="102624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en-US" altLang="zh-CN" sz="1200" b="1" dirty="0" smtClean="0">
                <a:solidFill>
                  <a:schemeClr val="tx2"/>
                </a:solidFill>
                <a:latin typeface="微软雅黑" panose="020B0503020204020204" pitchFamily="34" charset="-122"/>
                <a:ea typeface="微软雅黑" panose="020B0503020204020204" pitchFamily="34" charset="-122"/>
              </a:rPr>
              <a:t>DMZ</a:t>
            </a:r>
            <a:r>
              <a:rPr lang="zh-CN" altLang="en-US" sz="1200" b="1" dirty="0" smtClean="0">
                <a:solidFill>
                  <a:schemeClr val="tx2"/>
                </a:solidFill>
                <a:latin typeface="微软雅黑" panose="020B0503020204020204" pitchFamily="34" charset="-122"/>
                <a:ea typeface="微软雅黑" panose="020B0503020204020204" pitchFamily="34" charset="-122"/>
              </a:rPr>
              <a:t>区边界</a:t>
            </a:r>
            <a:endParaRPr lang="en-US" sz="1200" b="1" dirty="0">
              <a:solidFill>
                <a:schemeClr val="tx2"/>
              </a:solidFill>
              <a:latin typeface="微软雅黑" panose="020B0503020204020204" pitchFamily="34" charset="-122"/>
              <a:ea typeface="微软雅黑" panose="020B0503020204020204" pitchFamily="34" charset="-122"/>
            </a:endParaRPr>
          </a:p>
        </p:txBody>
      </p:sp>
      <p:cxnSp>
        <p:nvCxnSpPr>
          <p:cNvPr id="65" name="直接连接符 64"/>
          <p:cNvCxnSpPr/>
          <p:nvPr/>
        </p:nvCxnSpPr>
        <p:spPr bwMode="auto">
          <a:xfrm>
            <a:off x="2915816" y="2355726"/>
            <a:ext cx="2088232" cy="1584176"/>
          </a:xfrm>
          <a:prstGeom prst="line">
            <a:avLst/>
          </a:prstGeom>
          <a:solidFill>
            <a:schemeClr val="accent1"/>
          </a:solidFill>
          <a:ln w="12700" cap="flat" cmpd="sng" algn="ctr">
            <a:solidFill>
              <a:srgbClr val="FF0000"/>
            </a:solidFill>
            <a:prstDash val="solid"/>
            <a:round/>
            <a:headEnd type="none" w="med" len="med"/>
            <a:tailEnd type="none" w="med" len="med"/>
          </a:ln>
          <a:effectLst/>
        </p:spPr>
      </p:cxnSp>
      <p:cxnSp>
        <p:nvCxnSpPr>
          <p:cNvPr id="66" name="直接连接符 65"/>
          <p:cNvCxnSpPr/>
          <p:nvPr/>
        </p:nvCxnSpPr>
        <p:spPr bwMode="auto">
          <a:xfrm flipV="1">
            <a:off x="4211960" y="3867896"/>
            <a:ext cx="2315581" cy="360038"/>
          </a:xfrm>
          <a:prstGeom prst="line">
            <a:avLst/>
          </a:prstGeom>
          <a:solidFill>
            <a:schemeClr val="accent1"/>
          </a:solidFill>
          <a:ln w="12700" cap="flat" cmpd="sng" algn="ctr">
            <a:solidFill>
              <a:srgbClr val="FF0000"/>
            </a:solidFill>
            <a:prstDash val="solid"/>
            <a:round/>
            <a:headEnd type="none" w="med" len="med"/>
            <a:tailEnd type="none" w="med" len="med"/>
          </a:ln>
          <a:effectLst/>
        </p:spPr>
      </p:cxnSp>
      <p:cxnSp>
        <p:nvCxnSpPr>
          <p:cNvPr id="67" name="直接连接符 66"/>
          <p:cNvCxnSpPr/>
          <p:nvPr/>
        </p:nvCxnSpPr>
        <p:spPr bwMode="auto">
          <a:xfrm>
            <a:off x="2555776" y="3579862"/>
            <a:ext cx="382697" cy="312198"/>
          </a:xfrm>
          <a:prstGeom prst="line">
            <a:avLst/>
          </a:prstGeom>
          <a:solidFill>
            <a:schemeClr val="accent1"/>
          </a:solidFill>
          <a:ln w="12700" cap="flat" cmpd="sng" algn="ctr">
            <a:solidFill>
              <a:srgbClr val="FF0000"/>
            </a:solidFill>
            <a:prstDash val="solid"/>
            <a:round/>
            <a:headEnd type="none" w="med" len="med"/>
            <a:tailEnd type="none" w="med" len="med"/>
          </a:ln>
          <a:effectLst/>
        </p:spPr>
      </p:cxnSp>
      <p:sp>
        <p:nvSpPr>
          <p:cNvPr id="68" name="TextBox 192"/>
          <p:cNvSpPr txBox="1">
            <a:spLocks noChangeArrowheads="1"/>
          </p:cNvSpPr>
          <p:nvPr/>
        </p:nvSpPr>
        <p:spPr bwMode="auto">
          <a:xfrm rot="20839650">
            <a:off x="6236281" y="1681755"/>
            <a:ext cx="646331" cy="2818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dirty="0" smtClean="0">
                <a:solidFill>
                  <a:schemeClr val="tx1">
                    <a:lumMod val="50000"/>
                    <a:lumOff val="50000"/>
                  </a:schemeClr>
                </a:solidFill>
                <a:latin typeface="微软雅黑" panose="020B0503020204020204" pitchFamily="34" charset="-122"/>
                <a:ea typeface="微软雅黑" panose="020B0503020204020204" pitchFamily="34" charset="-122"/>
              </a:rPr>
              <a:t>网管区</a:t>
            </a:r>
            <a:endParaRPr lang="en-US" sz="1200" dirty="0">
              <a:solidFill>
                <a:schemeClr val="tx1">
                  <a:lumMod val="50000"/>
                  <a:lumOff val="50000"/>
                </a:schemeClr>
              </a:solidFill>
              <a:latin typeface="微软雅黑" panose="020B0503020204020204" pitchFamily="34" charset="-122"/>
              <a:ea typeface="微软雅黑" panose="020B0503020204020204" pitchFamily="34" charset="-122"/>
            </a:endParaRPr>
          </a:p>
        </p:txBody>
      </p:sp>
      <p:pic>
        <p:nvPicPr>
          <p:cNvPr id="69" name="Picture 7" descr="1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38388" y="3288701"/>
            <a:ext cx="444295" cy="337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70" name="直接连接符 69"/>
          <p:cNvCxnSpPr/>
          <p:nvPr/>
        </p:nvCxnSpPr>
        <p:spPr bwMode="auto">
          <a:xfrm flipH="1">
            <a:off x="973994" y="1707654"/>
            <a:ext cx="1422908" cy="188569"/>
          </a:xfrm>
          <a:prstGeom prst="line">
            <a:avLst/>
          </a:prstGeom>
          <a:solidFill>
            <a:schemeClr val="accent1"/>
          </a:solidFill>
          <a:ln w="57150" cap="flat" cmpd="sng" algn="ctr">
            <a:solidFill>
              <a:schemeClr val="tx1">
                <a:lumMod val="50000"/>
                <a:lumOff val="50000"/>
              </a:schemeClr>
            </a:solidFill>
            <a:prstDash val="solid"/>
            <a:round/>
            <a:headEnd type="none" w="med" len="med"/>
            <a:tailEnd type="none" w="med" len="med"/>
          </a:ln>
          <a:effectLst/>
        </p:spPr>
      </p:cxnSp>
      <p:cxnSp>
        <p:nvCxnSpPr>
          <p:cNvPr id="71" name="直接连接符 70"/>
          <p:cNvCxnSpPr/>
          <p:nvPr/>
        </p:nvCxnSpPr>
        <p:spPr bwMode="auto">
          <a:xfrm flipH="1">
            <a:off x="3347864" y="1491630"/>
            <a:ext cx="1296144" cy="189333"/>
          </a:xfrm>
          <a:prstGeom prst="line">
            <a:avLst/>
          </a:prstGeom>
          <a:solidFill>
            <a:schemeClr val="accent1"/>
          </a:solidFill>
          <a:ln w="57150" cap="flat" cmpd="sng" algn="ctr">
            <a:solidFill>
              <a:schemeClr val="tx1">
                <a:lumMod val="50000"/>
                <a:lumOff val="50000"/>
              </a:schemeClr>
            </a:solidFill>
            <a:prstDash val="solid"/>
            <a:round/>
            <a:headEnd type="none" w="med" len="med"/>
            <a:tailEnd type="none" w="med" len="med"/>
          </a:ln>
          <a:effectLst/>
        </p:spPr>
      </p:cxnSp>
      <p:cxnSp>
        <p:nvCxnSpPr>
          <p:cNvPr id="72" name="直接连接符 71"/>
          <p:cNvCxnSpPr/>
          <p:nvPr/>
        </p:nvCxnSpPr>
        <p:spPr bwMode="auto">
          <a:xfrm flipH="1">
            <a:off x="4283968" y="3939902"/>
            <a:ext cx="2813210" cy="432048"/>
          </a:xfrm>
          <a:prstGeom prst="line">
            <a:avLst/>
          </a:prstGeom>
          <a:solidFill>
            <a:schemeClr val="accent1"/>
          </a:solidFill>
          <a:ln w="57150" cap="flat" cmpd="sng" algn="ctr">
            <a:solidFill>
              <a:schemeClr val="tx1">
                <a:lumMod val="50000"/>
                <a:lumOff val="50000"/>
              </a:schemeClr>
            </a:solidFill>
            <a:prstDash val="solid"/>
            <a:round/>
            <a:headEnd type="none" w="med" len="med"/>
            <a:tailEnd type="none" w="med" len="med"/>
          </a:ln>
          <a:effectLst/>
        </p:spPr>
      </p:cxnSp>
      <p:sp>
        <p:nvSpPr>
          <p:cNvPr id="73" name="TextBox 109"/>
          <p:cNvSpPr txBox="1">
            <a:spLocks noChangeArrowheads="1"/>
          </p:cNvSpPr>
          <p:nvPr/>
        </p:nvSpPr>
        <p:spPr bwMode="auto">
          <a:xfrm rot="21158341">
            <a:off x="5377266" y="4120704"/>
            <a:ext cx="110799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b="1" dirty="0" smtClean="0">
                <a:solidFill>
                  <a:schemeClr val="tx2"/>
                </a:solidFill>
                <a:latin typeface="微软雅黑" panose="020B0503020204020204" pitchFamily="34" charset="-122"/>
                <a:ea typeface="微软雅黑" panose="020B0503020204020204" pitchFamily="34" charset="-122"/>
              </a:rPr>
              <a:t>终端接入边界</a:t>
            </a:r>
            <a:endParaRPr lang="en-US" sz="1200" b="1" dirty="0">
              <a:solidFill>
                <a:schemeClr val="tx2"/>
              </a:solidFill>
              <a:latin typeface="微软雅黑" panose="020B0503020204020204" pitchFamily="34" charset="-122"/>
              <a:ea typeface="微软雅黑" panose="020B0503020204020204" pitchFamily="34" charset="-122"/>
            </a:endParaRPr>
          </a:p>
        </p:txBody>
      </p:sp>
      <p:cxnSp>
        <p:nvCxnSpPr>
          <p:cNvPr id="74" name="直接连接符 73"/>
          <p:cNvCxnSpPr/>
          <p:nvPr/>
        </p:nvCxnSpPr>
        <p:spPr bwMode="auto">
          <a:xfrm flipH="1">
            <a:off x="2139801" y="3368892"/>
            <a:ext cx="1288716" cy="235350"/>
          </a:xfrm>
          <a:prstGeom prst="line">
            <a:avLst/>
          </a:prstGeom>
          <a:solidFill>
            <a:schemeClr val="accent1"/>
          </a:solidFill>
          <a:ln w="57150" cap="flat" cmpd="sng" algn="ctr">
            <a:solidFill>
              <a:schemeClr val="tx1">
                <a:lumMod val="50000"/>
                <a:lumOff val="50000"/>
              </a:schemeClr>
            </a:solidFill>
            <a:prstDash val="solid"/>
            <a:round/>
            <a:headEnd type="none" w="med" len="med"/>
            <a:tailEnd type="none" w="med" len="med"/>
          </a:ln>
          <a:effectLst/>
        </p:spPr>
      </p:cxnSp>
      <p:cxnSp>
        <p:nvCxnSpPr>
          <p:cNvPr id="75" name="直接连接符 74"/>
          <p:cNvCxnSpPr/>
          <p:nvPr/>
        </p:nvCxnSpPr>
        <p:spPr bwMode="auto">
          <a:xfrm flipH="1">
            <a:off x="5052377" y="2874853"/>
            <a:ext cx="1288716" cy="235350"/>
          </a:xfrm>
          <a:prstGeom prst="line">
            <a:avLst/>
          </a:prstGeom>
          <a:solidFill>
            <a:schemeClr val="accent1"/>
          </a:solidFill>
          <a:ln w="57150" cap="flat" cmpd="sng" algn="ctr">
            <a:solidFill>
              <a:schemeClr val="tx1">
                <a:lumMod val="50000"/>
                <a:lumOff val="50000"/>
              </a:schemeClr>
            </a:solidFill>
            <a:prstDash val="solid"/>
            <a:round/>
            <a:headEnd type="none" w="med" len="med"/>
            <a:tailEnd type="none" w="med" len="med"/>
          </a:ln>
          <a:effectLst/>
        </p:spPr>
      </p:cxnSp>
      <p:pic>
        <p:nvPicPr>
          <p:cNvPr id="76" name="Picture 379" descr="NIP总图标透明"/>
          <p:cNvPicPr>
            <a:picLocks noChangeAspect="1" noChangeArrowheads="1"/>
          </p:cNvPicPr>
          <p:nvPr/>
        </p:nvPicPr>
        <p:blipFill>
          <a:blip r:embed="rId5" cstate="print"/>
          <a:srcRect/>
          <a:stretch>
            <a:fillRect/>
          </a:stretch>
        </p:blipFill>
        <p:spPr bwMode="auto">
          <a:xfrm>
            <a:off x="1331640" y="2139702"/>
            <a:ext cx="560849" cy="248328"/>
          </a:xfrm>
          <a:prstGeom prst="rect">
            <a:avLst/>
          </a:prstGeom>
          <a:noFill/>
          <a:ln w="9525">
            <a:noFill/>
            <a:miter lim="800000"/>
            <a:headEnd/>
            <a:tailEnd/>
          </a:ln>
        </p:spPr>
      </p:pic>
      <p:pic>
        <p:nvPicPr>
          <p:cNvPr id="77" name="Picture 379" descr="NIP总图标透明"/>
          <p:cNvPicPr>
            <a:picLocks noChangeAspect="1" noChangeArrowheads="1"/>
          </p:cNvPicPr>
          <p:nvPr/>
        </p:nvPicPr>
        <p:blipFill>
          <a:blip r:embed="rId5" cstate="print"/>
          <a:srcRect/>
          <a:stretch>
            <a:fillRect/>
          </a:stretch>
        </p:blipFill>
        <p:spPr bwMode="auto">
          <a:xfrm>
            <a:off x="1691680" y="1923678"/>
            <a:ext cx="560849" cy="248328"/>
          </a:xfrm>
          <a:prstGeom prst="rect">
            <a:avLst/>
          </a:prstGeom>
          <a:noFill/>
          <a:ln w="9525">
            <a:noFill/>
            <a:miter lim="800000"/>
            <a:headEnd/>
            <a:tailEnd/>
          </a:ln>
        </p:spPr>
      </p:pic>
      <p:pic>
        <p:nvPicPr>
          <p:cNvPr id="79" name="Picture 1430" descr="图片26"/>
          <p:cNvPicPr>
            <a:picLocks noChangeAspect="1" noChangeArrowheads="1"/>
          </p:cNvPicPr>
          <p:nvPr/>
        </p:nvPicPr>
        <p:blipFill>
          <a:blip r:embed="rId6" cstate="print"/>
          <a:srcRect/>
          <a:stretch>
            <a:fillRect/>
          </a:stretch>
        </p:blipFill>
        <p:spPr bwMode="auto">
          <a:xfrm>
            <a:off x="2699792" y="2139703"/>
            <a:ext cx="360040" cy="377734"/>
          </a:xfrm>
          <a:prstGeom prst="rect">
            <a:avLst/>
          </a:prstGeom>
          <a:noFill/>
        </p:spPr>
      </p:pic>
      <p:cxnSp>
        <p:nvCxnSpPr>
          <p:cNvPr id="80" name="直接连接符 79"/>
          <p:cNvCxnSpPr/>
          <p:nvPr/>
        </p:nvCxnSpPr>
        <p:spPr bwMode="auto">
          <a:xfrm>
            <a:off x="5868144" y="2931790"/>
            <a:ext cx="432048" cy="360040"/>
          </a:xfrm>
          <a:prstGeom prst="line">
            <a:avLst/>
          </a:prstGeom>
          <a:solidFill>
            <a:schemeClr val="accent1"/>
          </a:solidFill>
          <a:ln w="12700" cap="flat" cmpd="sng" algn="ctr">
            <a:solidFill>
              <a:srgbClr val="FF0000"/>
            </a:solidFill>
            <a:prstDash val="solid"/>
            <a:round/>
            <a:headEnd type="none" w="med" len="med"/>
            <a:tailEnd type="none" w="med" len="med"/>
          </a:ln>
          <a:effectLst/>
        </p:spPr>
      </p:cxnSp>
      <p:pic>
        <p:nvPicPr>
          <p:cNvPr id="81" name="Picture 1430" descr="图片26"/>
          <p:cNvPicPr>
            <a:picLocks noChangeAspect="1" noChangeArrowheads="1"/>
          </p:cNvPicPr>
          <p:nvPr/>
        </p:nvPicPr>
        <p:blipFill>
          <a:blip r:embed="rId6" cstate="print"/>
          <a:srcRect/>
          <a:stretch>
            <a:fillRect/>
          </a:stretch>
        </p:blipFill>
        <p:spPr bwMode="auto">
          <a:xfrm>
            <a:off x="2987824" y="1851670"/>
            <a:ext cx="360040" cy="377734"/>
          </a:xfrm>
          <a:prstGeom prst="rect">
            <a:avLst/>
          </a:prstGeom>
          <a:noFill/>
        </p:spPr>
      </p:pic>
      <p:pic>
        <p:nvPicPr>
          <p:cNvPr id="82" name="Picture 456" descr="图片147"/>
          <p:cNvPicPr>
            <a:picLocks noChangeAspect="1" noChangeArrowheads="1"/>
          </p:cNvPicPr>
          <p:nvPr/>
        </p:nvPicPr>
        <p:blipFill>
          <a:blip r:embed="rId7" cstate="print"/>
          <a:srcRect/>
          <a:stretch>
            <a:fillRect/>
          </a:stretch>
        </p:blipFill>
        <p:spPr bwMode="auto">
          <a:xfrm>
            <a:off x="1259632" y="915566"/>
            <a:ext cx="360040" cy="360040"/>
          </a:xfrm>
          <a:prstGeom prst="rect">
            <a:avLst/>
          </a:prstGeom>
          <a:noFill/>
        </p:spPr>
      </p:pic>
      <p:pic>
        <p:nvPicPr>
          <p:cNvPr id="83" name="Picture 456" descr="图片147"/>
          <p:cNvPicPr>
            <a:picLocks noChangeAspect="1" noChangeArrowheads="1"/>
          </p:cNvPicPr>
          <p:nvPr/>
        </p:nvPicPr>
        <p:blipFill>
          <a:blip r:embed="rId7" cstate="print"/>
          <a:srcRect/>
          <a:stretch>
            <a:fillRect/>
          </a:stretch>
        </p:blipFill>
        <p:spPr bwMode="auto">
          <a:xfrm>
            <a:off x="3563888" y="699542"/>
            <a:ext cx="360040" cy="360040"/>
          </a:xfrm>
          <a:prstGeom prst="rect">
            <a:avLst/>
          </a:prstGeom>
          <a:noFill/>
        </p:spPr>
      </p:pic>
      <p:pic>
        <p:nvPicPr>
          <p:cNvPr id="84" name="Picture 794" descr="图片580"/>
          <p:cNvPicPr>
            <a:picLocks noChangeAspect="1" noChangeArrowheads="1"/>
          </p:cNvPicPr>
          <p:nvPr/>
        </p:nvPicPr>
        <p:blipFill>
          <a:blip r:embed="rId8" cstate="print"/>
          <a:srcRect/>
          <a:stretch>
            <a:fillRect/>
          </a:stretch>
        </p:blipFill>
        <p:spPr bwMode="auto">
          <a:xfrm>
            <a:off x="5580112" y="1131590"/>
            <a:ext cx="1239868" cy="648072"/>
          </a:xfrm>
          <a:prstGeom prst="rect">
            <a:avLst/>
          </a:prstGeom>
          <a:noFill/>
        </p:spPr>
      </p:pic>
      <p:sp>
        <p:nvSpPr>
          <p:cNvPr id="85" name="TextBox 84"/>
          <p:cNvSpPr txBox="1"/>
          <p:nvPr/>
        </p:nvSpPr>
        <p:spPr bwMode="auto">
          <a:xfrm>
            <a:off x="4915977" y="4343715"/>
            <a:ext cx="1107996" cy="276999"/>
          </a:xfrm>
          <a:prstGeom prst="rect">
            <a:avLst/>
          </a:prstGeom>
          <a:noFill/>
          <a:ln w="9525">
            <a:noFill/>
            <a:miter lim="800000"/>
          </a:ln>
        </p:spPr>
        <p:txBody>
          <a:bodyPr wrap="none">
            <a:spAutoFit/>
          </a:bodyPr>
          <a:lstStyle/>
          <a:p>
            <a:pPr>
              <a:buClr>
                <a:schemeClr val="tx1">
                  <a:lumMod val="50000"/>
                  <a:lumOff val="50000"/>
                </a:schemeClr>
              </a:buClr>
              <a:buSzPct val="60000"/>
              <a:defRPr/>
            </a:pPr>
            <a:r>
              <a:rPr lang="zh-CN" altLang="en-US" sz="1200" dirty="0" smtClean="0">
                <a:solidFill>
                  <a:schemeClr val="tx1">
                    <a:lumMod val="50000"/>
                    <a:lumOff val="50000"/>
                  </a:schemeClr>
                </a:solidFill>
                <a:latin typeface="微软雅黑" panose="020B0503020204020204" pitchFamily="34" charset="-122"/>
                <a:ea typeface="微软雅黑" panose="020B0503020204020204" pitchFamily="34" charset="-122"/>
                <a:cs typeface="华文细黑"/>
              </a:rPr>
              <a:t>核心业务</a:t>
            </a:r>
            <a:r>
              <a:rPr lang="zh-CN" altLang="en-US" sz="1200" dirty="0">
                <a:solidFill>
                  <a:schemeClr val="tx1">
                    <a:lumMod val="50000"/>
                    <a:lumOff val="50000"/>
                  </a:schemeClr>
                </a:solidFill>
                <a:latin typeface="微软雅黑" panose="020B0503020204020204" pitchFamily="34" charset="-122"/>
                <a:ea typeface="微软雅黑" panose="020B0503020204020204" pitchFamily="34" charset="-122"/>
                <a:cs typeface="华文细黑"/>
              </a:rPr>
              <a:t>终端</a:t>
            </a:r>
            <a:endParaRPr lang="en-US" sz="1200" dirty="0">
              <a:solidFill>
                <a:schemeClr val="tx1">
                  <a:lumMod val="50000"/>
                  <a:lumOff val="50000"/>
                </a:schemeClr>
              </a:solidFill>
              <a:latin typeface="微软雅黑" panose="020B0503020204020204" pitchFamily="34" charset="-122"/>
              <a:ea typeface="微软雅黑" panose="020B0503020204020204" pitchFamily="34" charset="-122"/>
              <a:cs typeface="华文细黑"/>
            </a:endParaRPr>
          </a:p>
        </p:txBody>
      </p:sp>
      <p:sp>
        <p:nvSpPr>
          <p:cNvPr id="90" name="圆角矩形 89"/>
          <p:cNvSpPr/>
          <p:nvPr/>
        </p:nvSpPr>
        <p:spPr bwMode="auto">
          <a:xfrm>
            <a:off x="5220072" y="843558"/>
            <a:ext cx="1944216" cy="288032"/>
          </a:xfrm>
          <a:prstGeom prst="roundRect">
            <a:avLst/>
          </a:prstGeom>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style>
          <a:lnRef idx="0">
            <a:scrgbClr r="0" g="0" b="0"/>
          </a:lnRef>
          <a:fillRef idx="1002">
            <a:schemeClr val="dk2"/>
          </a:fillRef>
          <a:effectRef idx="0">
            <a:scrgbClr r="0" g="0" b="0"/>
          </a:effectRef>
          <a:fontRef idx="major"/>
        </p:style>
        <p:txBody>
          <a:bodyPr vert="horz" wrap="square" lIns="91440" tIns="45720" rIns="91440" bIns="45720" numCol="1" rtlCol="0" anchor="t" anchorCtr="0" compatLnSpc="1"/>
          <a:lstStyle/>
          <a:p>
            <a:pPr lvl="0">
              <a:buClr>
                <a:srgbClr val="000000">
                  <a:lumMod val="50000"/>
                  <a:lumOff val="50000"/>
                </a:srgbClr>
              </a:buClr>
              <a:buSzPct val="60000"/>
              <a:defRPr/>
            </a:pPr>
            <a:r>
              <a:rPr lang="en-US" altLang="zh-CN" sz="1200" b="1" dirty="0" smtClean="0">
                <a:solidFill>
                  <a:schemeClr val="bg1"/>
                </a:solidFill>
                <a:latin typeface="微软雅黑" panose="020B0503020204020204" pitchFamily="34" charset="-122"/>
                <a:ea typeface="微软雅黑" panose="020B0503020204020204" pitchFamily="34" charset="-122"/>
                <a:cs typeface="华文细黑"/>
              </a:rPr>
              <a:t>Controller</a:t>
            </a:r>
            <a:endParaRPr lang="en-US" altLang="zh-CN" sz="1200" b="1" dirty="0" smtClean="0">
              <a:solidFill>
                <a:schemeClr val="bg1"/>
              </a:solidFill>
              <a:latin typeface="微软雅黑" panose="020B0503020204020204" pitchFamily="34" charset="-122"/>
              <a:ea typeface="微软雅黑" panose="020B0503020204020204" pitchFamily="34" charset="-122"/>
              <a:cs typeface="华文细黑"/>
            </a:endParaRPr>
          </a:p>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solidFill>
                <a:schemeClr val="tx1"/>
              </a:solidFill>
              <a:effectLst/>
              <a:latin typeface="微软雅黑" panose="020B0503020204020204" pitchFamily="34" charset="-122"/>
              <a:ea typeface="微软雅黑" panose="020B0503020204020204" pitchFamily="34" charset="-122"/>
            </a:endParaRPr>
          </a:p>
        </p:txBody>
      </p:sp>
      <p:pic>
        <p:nvPicPr>
          <p:cNvPr id="92" name="Picture 142"/>
          <p:cNvPicPr>
            <a:picLocks noChangeAspect="1" noChangeArrowheads="1"/>
          </p:cNvPicPr>
          <p:nvPr/>
        </p:nvPicPr>
        <p:blipFill>
          <a:blip r:embed="rId9" cstate="print"/>
          <a:srcRect/>
          <a:stretch>
            <a:fillRect/>
          </a:stretch>
        </p:blipFill>
        <p:spPr bwMode="auto">
          <a:xfrm>
            <a:off x="2987824" y="843558"/>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93" name="Picture 142"/>
          <p:cNvPicPr>
            <a:picLocks noChangeAspect="1" noChangeArrowheads="1"/>
          </p:cNvPicPr>
          <p:nvPr/>
        </p:nvPicPr>
        <p:blipFill>
          <a:blip r:embed="rId9" cstate="print"/>
          <a:srcRect/>
          <a:stretch>
            <a:fillRect/>
          </a:stretch>
        </p:blipFill>
        <p:spPr bwMode="auto">
          <a:xfrm>
            <a:off x="1259632" y="1059582"/>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94" name="Picture 142"/>
          <p:cNvPicPr>
            <a:picLocks noChangeAspect="1" noChangeArrowheads="1"/>
          </p:cNvPicPr>
          <p:nvPr/>
        </p:nvPicPr>
        <p:blipFill>
          <a:blip r:embed="rId9" cstate="print"/>
          <a:srcRect/>
          <a:stretch>
            <a:fillRect/>
          </a:stretch>
        </p:blipFill>
        <p:spPr bwMode="auto">
          <a:xfrm>
            <a:off x="971600" y="1059582"/>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95" name="Picture 142"/>
          <p:cNvPicPr>
            <a:picLocks noChangeAspect="1" noChangeArrowheads="1"/>
          </p:cNvPicPr>
          <p:nvPr/>
        </p:nvPicPr>
        <p:blipFill>
          <a:blip r:embed="rId9" cstate="print"/>
          <a:srcRect/>
          <a:stretch>
            <a:fillRect/>
          </a:stretch>
        </p:blipFill>
        <p:spPr bwMode="auto">
          <a:xfrm>
            <a:off x="683568" y="1059582"/>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96" name="Picture 142"/>
          <p:cNvPicPr>
            <a:picLocks noChangeAspect="1" noChangeArrowheads="1"/>
          </p:cNvPicPr>
          <p:nvPr/>
        </p:nvPicPr>
        <p:blipFill>
          <a:blip r:embed="rId9" cstate="print"/>
          <a:srcRect/>
          <a:stretch>
            <a:fillRect/>
          </a:stretch>
        </p:blipFill>
        <p:spPr bwMode="auto">
          <a:xfrm>
            <a:off x="1691680" y="2787774"/>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97" name="Picture 142"/>
          <p:cNvPicPr>
            <a:picLocks noChangeAspect="1" noChangeArrowheads="1"/>
          </p:cNvPicPr>
          <p:nvPr/>
        </p:nvPicPr>
        <p:blipFill>
          <a:blip r:embed="rId9" cstate="print"/>
          <a:srcRect/>
          <a:stretch>
            <a:fillRect/>
          </a:stretch>
        </p:blipFill>
        <p:spPr bwMode="auto">
          <a:xfrm>
            <a:off x="1979712" y="2787774"/>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98" name="Picture 142"/>
          <p:cNvPicPr>
            <a:picLocks noChangeAspect="1" noChangeArrowheads="1"/>
          </p:cNvPicPr>
          <p:nvPr/>
        </p:nvPicPr>
        <p:blipFill>
          <a:blip r:embed="rId9" cstate="print"/>
          <a:srcRect/>
          <a:stretch>
            <a:fillRect/>
          </a:stretch>
        </p:blipFill>
        <p:spPr bwMode="auto">
          <a:xfrm>
            <a:off x="2267744" y="2787774"/>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99" name="Picture 142"/>
          <p:cNvPicPr>
            <a:picLocks noChangeAspect="1" noChangeArrowheads="1"/>
          </p:cNvPicPr>
          <p:nvPr/>
        </p:nvPicPr>
        <p:blipFill>
          <a:blip r:embed="rId9" cstate="print"/>
          <a:srcRect/>
          <a:stretch>
            <a:fillRect/>
          </a:stretch>
        </p:blipFill>
        <p:spPr bwMode="auto">
          <a:xfrm>
            <a:off x="5004048" y="4371950"/>
            <a:ext cx="309758" cy="216024"/>
          </a:xfrm>
          <a:prstGeom prst="rect">
            <a:avLst/>
          </a:prstGeom>
          <a:solidFill>
            <a:srgbClr val="FFFF00"/>
          </a:solidFill>
          <a:ln w="12700" cap="rnd">
            <a:noFill/>
            <a:prstDash val="sysDot"/>
            <a:miter lim="800000"/>
            <a:headEnd/>
            <a:tailEnd/>
          </a:ln>
          <a:effectLst>
            <a:outerShdw dist="35921" dir="2700000" algn="ctr" rotWithShape="0">
              <a:schemeClr val="bg2"/>
            </a:outerShdw>
          </a:effectLst>
        </p:spPr>
      </p:pic>
      <p:pic>
        <p:nvPicPr>
          <p:cNvPr id="100" name="Picture 142"/>
          <p:cNvPicPr>
            <a:picLocks noChangeAspect="1" noChangeArrowheads="1"/>
          </p:cNvPicPr>
          <p:nvPr/>
        </p:nvPicPr>
        <p:blipFill>
          <a:blip r:embed="rId9" cstate="print"/>
          <a:srcRect/>
          <a:stretch>
            <a:fillRect/>
          </a:stretch>
        </p:blipFill>
        <p:spPr bwMode="auto">
          <a:xfrm>
            <a:off x="5076056" y="2211710"/>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101" name="Picture 142"/>
          <p:cNvPicPr>
            <a:picLocks noChangeAspect="1" noChangeArrowheads="1"/>
          </p:cNvPicPr>
          <p:nvPr/>
        </p:nvPicPr>
        <p:blipFill>
          <a:blip r:embed="rId9" cstate="print"/>
          <a:srcRect/>
          <a:stretch>
            <a:fillRect/>
          </a:stretch>
        </p:blipFill>
        <p:spPr bwMode="auto">
          <a:xfrm>
            <a:off x="4788024" y="2211710"/>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102" name="Picture 142"/>
          <p:cNvPicPr>
            <a:picLocks noChangeAspect="1" noChangeArrowheads="1"/>
          </p:cNvPicPr>
          <p:nvPr/>
        </p:nvPicPr>
        <p:blipFill>
          <a:blip r:embed="rId9" cstate="print"/>
          <a:srcRect/>
          <a:stretch>
            <a:fillRect/>
          </a:stretch>
        </p:blipFill>
        <p:spPr bwMode="auto">
          <a:xfrm>
            <a:off x="4427984" y="2211710"/>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103" name="Picture 142"/>
          <p:cNvPicPr>
            <a:picLocks noChangeAspect="1" noChangeArrowheads="1"/>
          </p:cNvPicPr>
          <p:nvPr/>
        </p:nvPicPr>
        <p:blipFill>
          <a:blip r:embed="rId9" cstate="print"/>
          <a:srcRect/>
          <a:stretch>
            <a:fillRect/>
          </a:stretch>
        </p:blipFill>
        <p:spPr bwMode="auto">
          <a:xfrm>
            <a:off x="3563888" y="843558"/>
            <a:ext cx="283779" cy="197906"/>
          </a:xfrm>
          <a:prstGeom prst="rect">
            <a:avLst/>
          </a:prstGeom>
          <a:noFill/>
          <a:ln w="12700" cap="rnd">
            <a:noFill/>
            <a:prstDash val="sysDot"/>
            <a:miter lim="800000"/>
            <a:headEnd/>
            <a:tailEnd/>
          </a:ln>
          <a:effectLst>
            <a:outerShdw dist="35921" dir="2700000" algn="ctr" rotWithShape="0">
              <a:schemeClr val="bg2"/>
            </a:outerShdw>
          </a:effectLst>
        </p:spPr>
      </p:pic>
      <p:pic>
        <p:nvPicPr>
          <p:cNvPr id="104" name="Picture 142"/>
          <p:cNvPicPr>
            <a:picLocks noChangeAspect="1" noChangeArrowheads="1"/>
          </p:cNvPicPr>
          <p:nvPr/>
        </p:nvPicPr>
        <p:blipFill>
          <a:blip r:embed="rId9" cstate="print"/>
          <a:srcRect/>
          <a:stretch>
            <a:fillRect/>
          </a:stretch>
        </p:blipFill>
        <p:spPr bwMode="auto">
          <a:xfrm>
            <a:off x="3275856" y="843558"/>
            <a:ext cx="283779" cy="197906"/>
          </a:xfrm>
          <a:prstGeom prst="rect">
            <a:avLst/>
          </a:prstGeom>
          <a:noFill/>
          <a:ln w="12700" cap="rnd">
            <a:noFill/>
            <a:prstDash val="sysDot"/>
            <a:miter lim="800000"/>
            <a:headEnd/>
            <a:tailEnd/>
          </a:ln>
          <a:effectLst>
            <a:outerShdw dist="35921" dir="2700000" algn="ctr" rotWithShape="0">
              <a:schemeClr val="bg2"/>
            </a:outerShdw>
          </a:effectLst>
        </p:spPr>
      </p:pic>
      <p:grpSp>
        <p:nvGrpSpPr>
          <p:cNvPr id="43" name="组合 216"/>
          <p:cNvGrpSpPr/>
          <p:nvPr/>
        </p:nvGrpSpPr>
        <p:grpSpPr>
          <a:xfrm>
            <a:off x="2542482" y="3163716"/>
            <a:ext cx="1650380" cy="1610873"/>
            <a:chOff x="-48762" y="2931790"/>
            <a:chExt cx="1602728" cy="1138588"/>
          </a:xfrm>
        </p:grpSpPr>
        <p:pic>
          <p:nvPicPr>
            <p:cNvPr id="107" name="Picture 28" descr="C:\Users\dh\Desktop\32222\5\未标题-8.png"/>
            <p:cNvPicPr>
              <a:picLocks noChangeAspect="1" noChangeArrowheads="1"/>
            </p:cNvPicPr>
            <p:nvPr/>
          </p:nvPicPr>
          <p:blipFill>
            <a:blip r:embed="rId10" cstate="print"/>
            <a:srcRect/>
            <a:stretch>
              <a:fillRect/>
            </a:stretch>
          </p:blipFill>
          <p:spPr bwMode="auto">
            <a:xfrm>
              <a:off x="1588" y="2931790"/>
              <a:ext cx="1490263" cy="1113214"/>
            </a:xfrm>
            <a:prstGeom prst="rect">
              <a:avLst/>
            </a:prstGeom>
            <a:noFill/>
            <a:ln w="9525">
              <a:noFill/>
              <a:miter lim="800000"/>
              <a:headEnd/>
              <a:tailEnd/>
            </a:ln>
          </p:spPr>
        </p:pic>
        <p:sp>
          <p:nvSpPr>
            <p:cNvPr id="108" name="矩形 28"/>
            <p:cNvSpPr>
              <a:spLocks noChangeArrowheads="1"/>
            </p:cNvSpPr>
            <p:nvPr/>
          </p:nvSpPr>
          <p:spPr bwMode="auto">
            <a:xfrm>
              <a:off x="-48762" y="3221968"/>
              <a:ext cx="1602728" cy="848410"/>
            </a:xfrm>
            <a:prstGeom prst="rect">
              <a:avLst/>
            </a:prstGeom>
            <a:noFill/>
            <a:ln w="9525">
              <a:noFill/>
              <a:miter lim="800000"/>
            </a:ln>
          </p:spPr>
          <p:txBody>
            <a:bodyPr wrap="square">
              <a:spAutoFit/>
            </a:bodyPr>
            <a:lstStyle/>
            <a:p>
              <a:pPr eaLnBrk="0" hangingPunct="0">
                <a:lnSpc>
                  <a:spcPct val="120000"/>
                </a:lnSpc>
              </a:pPr>
              <a:r>
                <a:rPr lang="en-US" altLang="zh-CN" sz="1000" b="1" dirty="0" smtClean="0">
                  <a:latin typeface="微软雅黑" panose="020B0503020204020204" pitchFamily="34" charset="-122"/>
                  <a:ea typeface="微软雅黑" panose="020B0503020204020204" pitchFamily="34" charset="-122"/>
                </a:rPr>
                <a:t>    </a:t>
              </a:r>
              <a:r>
                <a:rPr lang="zh-CN" altLang="zh-CN" sz="1000" b="1" dirty="0" smtClean="0">
                  <a:latin typeface="微软雅黑" panose="020B0503020204020204" pitchFamily="34" charset="-122"/>
                  <a:ea typeface="微软雅黑" panose="020B0503020204020204" pitchFamily="34" charset="-122"/>
                </a:rPr>
                <a:t>某机构的办公网，一台终端访问恶意网站后感染新型</a:t>
              </a:r>
              <a:r>
                <a:rPr lang="zh-CN" altLang="zh-CN" sz="1000" b="1" dirty="0" smtClean="0">
                  <a:latin typeface="微软雅黑" panose="020B0503020204020204" pitchFamily="34" charset="-122"/>
                  <a:ea typeface="微软雅黑" panose="020B0503020204020204" pitchFamily="34" charset="-122"/>
                  <a:cs typeface="Arial" panose="020B0604020202020204" pitchFamily="34" charset="0"/>
                </a:rPr>
                <a:t>0</a:t>
              </a:r>
              <a:r>
                <a:rPr lang="en-US" altLang="zh-CN" sz="1000" b="1" dirty="0" smtClean="0">
                  <a:latin typeface="微软雅黑" panose="020B0503020204020204" pitchFamily="34" charset="-122"/>
                  <a:ea typeface="微软雅黑" panose="020B0503020204020204" pitchFamily="34" charset="-122"/>
                  <a:cs typeface="Arial" panose="020B0604020202020204" pitchFamily="34" charset="0"/>
                </a:rPr>
                <a:t>-D</a:t>
              </a:r>
              <a:r>
                <a:rPr lang="zh-CN" altLang="zh-CN" sz="1000" b="1" dirty="0" smtClean="0">
                  <a:latin typeface="微软雅黑" panose="020B0503020204020204" pitchFamily="34" charset="-122"/>
                  <a:ea typeface="微软雅黑" panose="020B0503020204020204" pitchFamily="34" charset="-122"/>
                  <a:cs typeface="Arial" panose="020B0604020202020204" pitchFamily="34" charset="0"/>
                </a:rPr>
                <a:t>ay</a:t>
              </a:r>
              <a:r>
                <a:rPr lang="zh-CN" altLang="zh-CN" sz="1000" b="1" dirty="0" smtClean="0">
                  <a:latin typeface="微软雅黑" panose="020B0503020204020204" pitchFamily="34" charset="-122"/>
                  <a:ea typeface="微软雅黑" panose="020B0503020204020204" pitchFamily="34" charset="-122"/>
                </a:rPr>
                <a:t>蠕虫病毒，然后迅速通过各子网扩散</a:t>
              </a:r>
              <a:r>
                <a:rPr lang="zh-CN" altLang="en-US" sz="1000" b="1" dirty="0" smtClean="0">
                  <a:latin typeface="微软雅黑" panose="020B0503020204020204" pitchFamily="34" charset="-122"/>
                  <a:ea typeface="微软雅黑" panose="020B0503020204020204" pitchFamily="34" charset="-122"/>
                </a:rPr>
                <a:t>，终端上所安装的杀毒软件和安全设备无法识别</a:t>
              </a:r>
              <a:endParaRPr lang="zh-CN" altLang="en-US" sz="1000" dirty="0">
                <a:latin typeface="微软雅黑" panose="020B0503020204020204" pitchFamily="34" charset="-122"/>
                <a:ea typeface="微软雅黑" panose="020B0503020204020204" pitchFamily="34" charset="-122"/>
              </a:endParaRPr>
            </a:p>
          </p:txBody>
        </p:sp>
        <p:sp>
          <p:nvSpPr>
            <p:cNvPr id="109" name="矩形 37"/>
            <p:cNvSpPr>
              <a:spLocks noChangeArrowheads="1"/>
            </p:cNvSpPr>
            <p:nvPr/>
          </p:nvSpPr>
          <p:spPr bwMode="auto">
            <a:xfrm>
              <a:off x="251520" y="3075806"/>
              <a:ext cx="963485" cy="174033"/>
            </a:xfrm>
            <a:prstGeom prst="rect">
              <a:avLst/>
            </a:prstGeom>
            <a:noFill/>
            <a:ln w="9525">
              <a:noFill/>
              <a:miter lim="800000"/>
            </a:ln>
          </p:spPr>
          <p:txBody>
            <a:bodyPr wrap="square">
              <a:spAutoFit/>
            </a:bodyPr>
            <a:lstStyle/>
            <a:p>
              <a:pPr algn="ctr" eaLnBrk="0" hangingPunct="0"/>
              <a:r>
                <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rPr>
                <a:t>Process 01</a:t>
              </a:r>
              <a:endParaRPr lang="zh-CN" altLang="en-US" sz="1000" dirty="0">
                <a:latin typeface="微软雅黑" panose="020B0503020204020204" pitchFamily="34" charset="-122"/>
                <a:ea typeface="微软雅黑" panose="020B0503020204020204" pitchFamily="34" charset="-122"/>
                <a:cs typeface="Arial" panose="020B0604020202020204" pitchFamily="34" charset="0"/>
              </a:endParaRPr>
            </a:p>
          </p:txBody>
        </p:sp>
      </p:grpSp>
      <p:grpSp>
        <p:nvGrpSpPr>
          <p:cNvPr id="44" name="组合 217"/>
          <p:cNvGrpSpPr/>
          <p:nvPr/>
        </p:nvGrpSpPr>
        <p:grpSpPr>
          <a:xfrm>
            <a:off x="22302" y="2899927"/>
            <a:ext cx="1605776" cy="1677427"/>
            <a:chOff x="3699633" y="2023555"/>
            <a:chExt cx="2797959" cy="2093076"/>
          </a:xfrm>
        </p:grpSpPr>
        <p:pic>
          <p:nvPicPr>
            <p:cNvPr id="111" name="Picture 25" descr="C:\Users\dh\Desktop\32222\5\未标题-5.png"/>
            <p:cNvPicPr>
              <a:picLocks noChangeAspect="1" noChangeArrowheads="1"/>
            </p:cNvPicPr>
            <p:nvPr/>
          </p:nvPicPr>
          <p:blipFill>
            <a:blip r:embed="rId11" cstate="print"/>
            <a:srcRect/>
            <a:stretch>
              <a:fillRect/>
            </a:stretch>
          </p:blipFill>
          <p:spPr bwMode="auto">
            <a:xfrm>
              <a:off x="3798302" y="2023555"/>
              <a:ext cx="2634857" cy="2048761"/>
            </a:xfrm>
            <a:prstGeom prst="rect">
              <a:avLst/>
            </a:prstGeom>
            <a:noFill/>
            <a:ln w="9525">
              <a:noFill/>
              <a:miter lim="800000"/>
              <a:headEnd/>
              <a:tailEnd/>
            </a:ln>
          </p:spPr>
        </p:pic>
        <p:sp>
          <p:nvSpPr>
            <p:cNvPr id="112" name="矩形 36"/>
            <p:cNvSpPr>
              <a:spLocks noChangeArrowheads="1"/>
            </p:cNvSpPr>
            <p:nvPr/>
          </p:nvSpPr>
          <p:spPr bwMode="auto">
            <a:xfrm>
              <a:off x="3699633" y="2618873"/>
              <a:ext cx="2797959" cy="1497758"/>
            </a:xfrm>
            <a:prstGeom prst="rect">
              <a:avLst/>
            </a:prstGeom>
            <a:noFill/>
            <a:ln w="9525">
              <a:noFill/>
              <a:miter lim="800000"/>
            </a:ln>
          </p:spPr>
          <p:txBody>
            <a:bodyPr wrap="square">
              <a:spAutoFit/>
            </a:bodyPr>
            <a:lstStyle/>
            <a:p>
              <a:pPr eaLnBrk="0" hangingPunct="0">
                <a:lnSpc>
                  <a:spcPct val="120000"/>
                </a:lnSpc>
              </a:pPr>
              <a:r>
                <a:rPr lang="zh-CN" altLang="en-US" sz="1000" b="1" dirty="0" smtClean="0">
                  <a:latin typeface="微软雅黑" panose="020B0503020204020204" pitchFamily="34" charset="-122"/>
                  <a:ea typeface="微软雅黑" panose="020B0503020204020204" pitchFamily="34" charset="-122"/>
                </a:rPr>
                <a:t>终端攻击</a:t>
              </a:r>
              <a:r>
                <a:rPr lang="zh-CN" altLang="zh-CN" sz="1000" b="1" dirty="0" smtClean="0">
                  <a:latin typeface="微软雅黑" panose="020B0503020204020204" pitchFamily="34" charset="-122"/>
                  <a:ea typeface="微软雅黑" panose="020B0503020204020204" pitchFamily="34" charset="-122"/>
                </a:rPr>
                <a:t>过程中产生的</a:t>
              </a:r>
              <a:r>
                <a:rPr lang="zh-CN" altLang="en-US" sz="1000" b="1" dirty="0" smtClean="0">
                  <a:latin typeface="微软雅黑" panose="020B0503020204020204" pitchFamily="34" charset="-122"/>
                  <a:ea typeface="微软雅黑" panose="020B0503020204020204" pitchFamily="34" charset="-122"/>
                </a:rPr>
                <a:t>数据报文</a:t>
              </a:r>
              <a:r>
                <a:rPr lang="zh-CN" altLang="zh-CN" sz="1000" b="1" dirty="0" smtClean="0">
                  <a:latin typeface="微软雅黑" panose="020B0503020204020204" pitchFamily="34" charset="-122"/>
                  <a:ea typeface="微软雅黑" panose="020B0503020204020204" pitchFamily="34" charset="-122"/>
                </a:rPr>
                <a:t>导致交换机</a:t>
              </a:r>
              <a:r>
                <a:rPr lang="zh-CN" altLang="en-US" sz="1000" b="1" dirty="0" smtClean="0">
                  <a:latin typeface="微软雅黑" panose="020B0503020204020204" pitchFamily="34" charset="-122"/>
                  <a:ea typeface="微软雅黑" panose="020B0503020204020204" pitchFamily="34" charset="-122"/>
                </a:rPr>
                <a:t>发送</a:t>
              </a:r>
              <a:r>
                <a:rPr lang="zh-CN" altLang="zh-CN" sz="1000" b="1" dirty="0" smtClean="0">
                  <a:latin typeface="微软雅黑" panose="020B0503020204020204" pitchFamily="34" charset="-122"/>
                  <a:ea typeface="微软雅黑" panose="020B0503020204020204" pitchFamily="34" charset="-122"/>
                </a:rPr>
                <a:t>“超过了整机</a:t>
              </a:r>
              <a:r>
                <a:rPr lang="en-US" altLang="zh-CN" sz="1000" b="1" dirty="0" err="1" smtClean="0">
                  <a:latin typeface="微软雅黑" panose="020B0503020204020204" pitchFamily="34" charset="-122"/>
                  <a:ea typeface="微软雅黑" panose="020B0503020204020204" pitchFamily="34" charset="-122"/>
                </a:rPr>
                <a:t>arp</a:t>
              </a:r>
              <a:r>
                <a:rPr lang="en-US" altLang="zh-CN" sz="1000" b="1" dirty="0" smtClean="0">
                  <a:latin typeface="微软雅黑" panose="020B0503020204020204" pitchFamily="34" charset="-122"/>
                  <a:ea typeface="微软雅黑" panose="020B0503020204020204" pitchFamily="34" charset="-122"/>
                </a:rPr>
                <a:t>-miss</a:t>
              </a:r>
              <a:r>
                <a:rPr lang="zh-CN" altLang="zh-CN" sz="1000" b="1" dirty="0" smtClean="0">
                  <a:latin typeface="微软雅黑" panose="020B0503020204020204" pitchFamily="34" charset="-122"/>
                  <a:ea typeface="微软雅黑" panose="020B0503020204020204" pitchFamily="34" charset="-122"/>
                </a:rPr>
                <a:t>限速值”日志，对机构办公网的可用性造成严重影响。</a:t>
              </a:r>
              <a:endParaRPr lang="zh-CN" altLang="en-US" sz="1000" dirty="0">
                <a:latin typeface="微软雅黑" panose="020B0503020204020204" pitchFamily="34" charset="-122"/>
                <a:ea typeface="微软雅黑" panose="020B0503020204020204" pitchFamily="34" charset="-122"/>
              </a:endParaRPr>
            </a:p>
          </p:txBody>
        </p:sp>
        <p:sp>
          <p:nvSpPr>
            <p:cNvPr id="113" name="矩形 37"/>
            <p:cNvSpPr>
              <a:spLocks noChangeArrowheads="1"/>
            </p:cNvSpPr>
            <p:nvPr/>
          </p:nvSpPr>
          <p:spPr bwMode="auto">
            <a:xfrm>
              <a:off x="3937048" y="2236861"/>
              <a:ext cx="1643063" cy="307232"/>
            </a:xfrm>
            <a:prstGeom prst="rect">
              <a:avLst/>
            </a:prstGeom>
            <a:noFill/>
            <a:ln w="9525">
              <a:noFill/>
              <a:miter lim="800000"/>
            </a:ln>
          </p:spPr>
          <p:txBody>
            <a:bodyPr>
              <a:spAutoFit/>
            </a:bodyPr>
            <a:lstStyle/>
            <a:p>
              <a:pPr algn="ctr" eaLnBrk="0" hangingPunct="0"/>
              <a:r>
                <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rPr>
                <a:t>Process 02</a:t>
              </a:r>
              <a:endParaRPr lang="zh-CN" altLang="en-US" sz="1000" dirty="0">
                <a:latin typeface="微软雅黑" panose="020B0503020204020204" pitchFamily="34" charset="-122"/>
                <a:ea typeface="微软雅黑" panose="020B0503020204020204" pitchFamily="34" charset="-122"/>
                <a:cs typeface="Arial" panose="020B0604020202020204" pitchFamily="34" charset="0"/>
              </a:endParaRPr>
            </a:p>
          </p:txBody>
        </p:sp>
      </p:grpSp>
      <p:grpSp>
        <p:nvGrpSpPr>
          <p:cNvPr id="48" name="组合 222"/>
          <p:cNvGrpSpPr/>
          <p:nvPr/>
        </p:nvGrpSpPr>
        <p:grpSpPr>
          <a:xfrm>
            <a:off x="7252695" y="393701"/>
            <a:ext cx="1512168" cy="1836544"/>
            <a:chOff x="9007668" y="1368068"/>
            <a:chExt cx="2462212" cy="2144713"/>
          </a:xfrm>
        </p:grpSpPr>
        <p:pic>
          <p:nvPicPr>
            <p:cNvPr id="115" name="Picture 27" descr="C:\Users\dh\Desktop\32222\5\未标题-7.png"/>
            <p:cNvPicPr>
              <a:picLocks noChangeAspect="1" noChangeArrowheads="1"/>
            </p:cNvPicPr>
            <p:nvPr/>
          </p:nvPicPr>
          <p:blipFill>
            <a:blip r:embed="rId12" cstate="print"/>
            <a:srcRect/>
            <a:stretch>
              <a:fillRect/>
            </a:stretch>
          </p:blipFill>
          <p:spPr bwMode="auto">
            <a:xfrm>
              <a:off x="9007668" y="1368068"/>
              <a:ext cx="2462212" cy="2144713"/>
            </a:xfrm>
            <a:prstGeom prst="rect">
              <a:avLst/>
            </a:prstGeom>
            <a:noFill/>
            <a:ln w="9525">
              <a:noFill/>
              <a:miter lim="800000"/>
              <a:headEnd/>
              <a:tailEnd/>
            </a:ln>
          </p:spPr>
        </p:pic>
        <p:sp>
          <p:nvSpPr>
            <p:cNvPr id="116" name="矩形 37"/>
            <p:cNvSpPr>
              <a:spLocks noChangeArrowheads="1"/>
            </p:cNvSpPr>
            <p:nvPr/>
          </p:nvSpPr>
          <p:spPr bwMode="auto">
            <a:xfrm>
              <a:off x="9418864" y="1605124"/>
              <a:ext cx="1643064" cy="287536"/>
            </a:xfrm>
            <a:prstGeom prst="rect">
              <a:avLst/>
            </a:prstGeom>
            <a:noFill/>
            <a:ln w="9525">
              <a:noFill/>
              <a:miter lim="800000"/>
            </a:ln>
          </p:spPr>
          <p:txBody>
            <a:bodyPr>
              <a:spAutoFit/>
            </a:bodyPr>
            <a:lstStyle/>
            <a:p>
              <a:pPr algn="ctr" eaLnBrk="0" hangingPunct="0"/>
              <a:r>
                <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rPr>
                <a:t>Process 03</a:t>
              </a:r>
              <a:endPar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endParaRPr>
            </a:p>
          </p:txBody>
        </p:sp>
        <p:sp>
          <p:nvSpPr>
            <p:cNvPr id="117" name="矩形 36"/>
            <p:cNvSpPr>
              <a:spLocks noChangeArrowheads="1"/>
            </p:cNvSpPr>
            <p:nvPr/>
          </p:nvSpPr>
          <p:spPr bwMode="auto">
            <a:xfrm>
              <a:off x="9018665" y="1927359"/>
              <a:ext cx="2451215" cy="1401742"/>
            </a:xfrm>
            <a:prstGeom prst="rect">
              <a:avLst/>
            </a:prstGeom>
            <a:noFill/>
            <a:ln w="9525">
              <a:noFill/>
              <a:miter lim="800000"/>
            </a:ln>
          </p:spPr>
          <p:txBody>
            <a:bodyPr wrap="square">
              <a:spAutoFit/>
            </a:bodyPr>
            <a:lstStyle/>
            <a:p>
              <a:pPr eaLnBrk="0" hangingPunct="0">
                <a:lnSpc>
                  <a:spcPct val="120000"/>
                </a:lnSpc>
              </a:pPr>
              <a:r>
                <a:rPr lang="zh-CN" altLang="en-US" sz="1000" b="1" dirty="0" smtClean="0">
                  <a:latin typeface="微软雅黑" panose="020B0503020204020204" pitchFamily="34" charset="-122"/>
                  <a:ea typeface="微软雅黑" panose="020B0503020204020204" pitchFamily="34" charset="-122"/>
                </a:rPr>
                <a:t>交换机上的出现报文超过</a:t>
              </a:r>
              <a:r>
                <a:rPr lang="en-US" altLang="zh-CN" sz="1000" b="1" dirty="0" err="1" smtClean="0">
                  <a:latin typeface="微软雅黑" panose="020B0503020204020204" pitchFamily="34" charset="-122"/>
                  <a:ea typeface="微软雅黑" panose="020B0503020204020204" pitchFamily="34" charset="-122"/>
                </a:rPr>
                <a:t>arp</a:t>
              </a:r>
              <a:r>
                <a:rPr lang="en-US" altLang="zh-CN" sz="1000" b="1" dirty="0" smtClean="0">
                  <a:latin typeface="微软雅黑" panose="020B0503020204020204" pitchFamily="34" charset="-122"/>
                  <a:ea typeface="微软雅黑" panose="020B0503020204020204" pitchFamily="34" charset="-122"/>
                </a:rPr>
                <a:t>-miss</a:t>
              </a:r>
              <a:r>
                <a:rPr lang="zh-CN" altLang="en-US" sz="1000" b="1" dirty="0" smtClean="0">
                  <a:latin typeface="微软雅黑" panose="020B0503020204020204" pitchFamily="34" charset="-122"/>
                  <a:ea typeface="微软雅黑" panose="020B0503020204020204" pitchFamily="34" charset="-122"/>
                </a:rPr>
                <a:t>限速值日志或设备受到攻击日志，日志上送至</a:t>
              </a:r>
              <a:r>
                <a:rPr lang="en-US" altLang="zh-CN" sz="1000" b="1" dirty="0" smtClean="0">
                  <a:latin typeface="微软雅黑" panose="020B0503020204020204" pitchFamily="34" charset="-122"/>
                  <a:ea typeface="微软雅黑" panose="020B0503020204020204" pitchFamily="34" charset="-122"/>
                </a:rPr>
                <a:t>Controller</a:t>
              </a:r>
              <a:r>
                <a:rPr lang="zh-CN" altLang="en-US" sz="1000" b="1" dirty="0" smtClean="0">
                  <a:latin typeface="微软雅黑" panose="020B0503020204020204" pitchFamily="34" charset="-122"/>
                  <a:ea typeface="微软雅黑" panose="020B0503020204020204" pitchFamily="34" charset="-122"/>
                </a:rPr>
                <a:t>，通过关联分析产生安全事件并产生告警。</a:t>
              </a:r>
              <a:endParaRPr lang="zh-CN" altLang="en-US" sz="1000" dirty="0">
                <a:latin typeface="微软雅黑" panose="020B0503020204020204" pitchFamily="34" charset="-122"/>
                <a:ea typeface="微软雅黑" panose="020B0503020204020204" pitchFamily="34" charset="-122"/>
              </a:endParaRPr>
            </a:p>
          </p:txBody>
        </p:sp>
      </p:grpSp>
      <p:grpSp>
        <p:nvGrpSpPr>
          <p:cNvPr id="50" name="组合 228"/>
          <p:cNvGrpSpPr/>
          <p:nvPr/>
        </p:nvGrpSpPr>
        <p:grpSpPr>
          <a:xfrm>
            <a:off x="7253645" y="2424193"/>
            <a:ext cx="1624529" cy="1534493"/>
            <a:chOff x="4207090" y="2427735"/>
            <a:chExt cx="1550687" cy="1115994"/>
          </a:xfrm>
        </p:grpSpPr>
        <p:pic>
          <p:nvPicPr>
            <p:cNvPr id="119" name="Picture 26" descr="C:\Users\dh\Desktop\32222\5\未标题-6.png"/>
            <p:cNvPicPr>
              <a:picLocks noChangeAspect="1" noChangeArrowheads="1"/>
            </p:cNvPicPr>
            <p:nvPr/>
          </p:nvPicPr>
          <p:blipFill>
            <a:blip r:embed="rId13" cstate="print"/>
            <a:srcRect/>
            <a:stretch>
              <a:fillRect/>
            </a:stretch>
          </p:blipFill>
          <p:spPr bwMode="auto">
            <a:xfrm>
              <a:off x="4211960" y="2427735"/>
              <a:ext cx="1512168" cy="1115994"/>
            </a:xfrm>
            <a:prstGeom prst="rect">
              <a:avLst/>
            </a:prstGeom>
            <a:noFill/>
            <a:ln w="9525">
              <a:noFill/>
              <a:miter lim="800000"/>
              <a:headEnd/>
              <a:tailEnd/>
            </a:ln>
          </p:spPr>
        </p:pic>
        <p:sp>
          <p:nvSpPr>
            <p:cNvPr id="120" name="矩形 37"/>
            <p:cNvSpPr>
              <a:spLocks noChangeArrowheads="1"/>
            </p:cNvSpPr>
            <p:nvPr/>
          </p:nvSpPr>
          <p:spPr bwMode="auto">
            <a:xfrm>
              <a:off x="4427984" y="2571750"/>
              <a:ext cx="1057139" cy="179070"/>
            </a:xfrm>
            <a:prstGeom prst="rect">
              <a:avLst/>
            </a:prstGeom>
            <a:noFill/>
            <a:ln w="9525">
              <a:noFill/>
              <a:miter lim="800000"/>
            </a:ln>
          </p:spPr>
          <p:txBody>
            <a:bodyPr>
              <a:spAutoFit/>
            </a:bodyPr>
            <a:lstStyle/>
            <a:p>
              <a:pPr algn="ctr" eaLnBrk="0" hangingPunct="0"/>
              <a:r>
                <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rPr>
                <a:t>Process 04</a:t>
              </a:r>
              <a:endParaRPr lang="en-US" altLang="zh-CN" sz="1000" dirty="0" smtClean="0">
                <a:solidFill>
                  <a:schemeClr val="bg1"/>
                </a:solidFill>
                <a:latin typeface="微软雅黑" panose="020B0503020204020204" pitchFamily="34" charset="-122"/>
                <a:ea typeface="微软雅黑" panose="020B0503020204020204" pitchFamily="34" charset="-122"/>
                <a:cs typeface="Arial" panose="020B0604020202020204" pitchFamily="34" charset="0"/>
                <a:sym typeface="宋体" panose="02010600030101010101" pitchFamily="2" charset="-122"/>
              </a:endParaRPr>
            </a:p>
          </p:txBody>
        </p:sp>
        <p:sp>
          <p:nvSpPr>
            <p:cNvPr id="121" name="矩形 36"/>
            <p:cNvSpPr>
              <a:spLocks noChangeArrowheads="1"/>
            </p:cNvSpPr>
            <p:nvPr/>
          </p:nvSpPr>
          <p:spPr bwMode="auto">
            <a:xfrm>
              <a:off x="4207090" y="2749371"/>
              <a:ext cx="1550687" cy="649128"/>
            </a:xfrm>
            <a:prstGeom prst="rect">
              <a:avLst/>
            </a:prstGeom>
            <a:noFill/>
            <a:ln w="9525">
              <a:noFill/>
              <a:miter lim="800000"/>
            </a:ln>
          </p:spPr>
          <p:txBody>
            <a:bodyPr wrap="square">
              <a:spAutoFit/>
            </a:bodyPr>
            <a:lstStyle/>
            <a:p>
              <a:pPr defTabSz="801370">
                <a:lnSpc>
                  <a:spcPct val="130000"/>
                </a:lnSpc>
                <a:buClr>
                  <a:schemeClr val="tx1"/>
                </a:buClr>
                <a:buSzPct val="60000"/>
                <a:buFont typeface="Wingdings" panose="05000000000000000000" pitchFamily="2" charset="2"/>
                <a:buNone/>
              </a:pPr>
              <a:r>
                <a:rPr lang="zh-CN" altLang="en-US" sz="1000" b="1" dirty="0" smtClean="0">
                  <a:latin typeface="微软雅黑" panose="020B0503020204020204" pitchFamily="34" charset="-122"/>
                  <a:ea typeface="微软雅黑" panose="020B0503020204020204" pitchFamily="34" charset="-122"/>
                </a:rPr>
                <a:t>   安全管理员收到邮件和短信告警后，在</a:t>
              </a:r>
              <a:r>
                <a:rPr lang="en-US" altLang="zh-CN" sz="1000" b="1" dirty="0" smtClean="0">
                  <a:latin typeface="微软雅黑" panose="020B0503020204020204" pitchFamily="34" charset="-122"/>
                  <a:ea typeface="微软雅黑" panose="020B0503020204020204" pitchFamily="34" charset="-122"/>
                </a:rPr>
                <a:t>Controller</a:t>
              </a:r>
              <a:r>
                <a:rPr lang="zh-CN" altLang="en-US" sz="1000" b="1" dirty="0" smtClean="0">
                  <a:latin typeface="微软雅黑" panose="020B0503020204020204" pitchFamily="34" charset="-122"/>
                  <a:ea typeface="微软雅黑" panose="020B0503020204020204" pitchFamily="34" charset="-122"/>
                </a:rPr>
                <a:t>确认安全事件并下发预定义的联动策略。</a:t>
              </a:r>
              <a:endParaRPr lang="en-US" altLang="zh-CN" sz="1000" b="1" dirty="0" smtClean="0">
                <a:latin typeface="微软雅黑" panose="020B0503020204020204" pitchFamily="34" charset="-122"/>
                <a:ea typeface="微软雅黑" panose="020B0503020204020204" pitchFamily="34" charset="-122"/>
              </a:endParaRPr>
            </a:p>
          </p:txBody>
        </p:sp>
      </p:grpSp>
      <p:pic>
        <p:nvPicPr>
          <p:cNvPr id="125" name="Picture 5"/>
          <p:cNvPicPr>
            <a:picLocks noChangeAspect="1" noChangeArrowheads="1"/>
          </p:cNvPicPr>
          <p:nvPr/>
        </p:nvPicPr>
        <p:blipFill>
          <a:blip r:embed="rId14" cstate="print"/>
          <a:srcRect/>
          <a:stretch>
            <a:fillRect/>
          </a:stretch>
        </p:blipFill>
        <p:spPr bwMode="auto">
          <a:xfrm>
            <a:off x="4067944" y="3507854"/>
            <a:ext cx="261433" cy="311230"/>
          </a:xfrm>
          <a:prstGeom prst="rect">
            <a:avLst/>
          </a:prstGeom>
          <a:noFill/>
          <a:ln w="9525">
            <a:noFill/>
            <a:miter lim="800000"/>
            <a:headEnd/>
            <a:tailEnd/>
          </a:ln>
          <a:effectLst/>
        </p:spPr>
      </p:pic>
      <p:pic>
        <p:nvPicPr>
          <p:cNvPr id="131" name="Picture 56" descr="11"/>
          <p:cNvPicPr>
            <a:picLocks noChangeAspect="1" noChangeArrowheads="1"/>
          </p:cNvPicPr>
          <p:nvPr/>
        </p:nvPicPr>
        <p:blipFill>
          <a:blip r:embed="rId15" cstate="print"/>
          <a:srcRect/>
          <a:stretch>
            <a:fillRect/>
          </a:stretch>
        </p:blipFill>
        <p:spPr bwMode="auto">
          <a:xfrm>
            <a:off x="4830800" y="3857297"/>
            <a:ext cx="361310" cy="383179"/>
          </a:xfrm>
          <a:prstGeom prst="rect">
            <a:avLst/>
          </a:prstGeom>
          <a:noFill/>
          <a:ln w="9525">
            <a:noFill/>
            <a:miter lim="800000"/>
            <a:headEnd/>
            <a:tailEnd/>
          </a:ln>
        </p:spPr>
      </p:pic>
      <p:pic>
        <p:nvPicPr>
          <p:cNvPr id="132" name="Picture 56" descr="11"/>
          <p:cNvPicPr>
            <a:picLocks noChangeAspect="1" noChangeArrowheads="1"/>
          </p:cNvPicPr>
          <p:nvPr/>
        </p:nvPicPr>
        <p:blipFill>
          <a:blip r:embed="rId15" cstate="print"/>
          <a:srcRect/>
          <a:stretch>
            <a:fillRect/>
          </a:stretch>
        </p:blipFill>
        <p:spPr bwMode="auto">
          <a:xfrm>
            <a:off x="5188152" y="3783724"/>
            <a:ext cx="361310" cy="362159"/>
          </a:xfrm>
          <a:prstGeom prst="rect">
            <a:avLst/>
          </a:prstGeom>
          <a:noFill/>
          <a:ln w="9525">
            <a:noFill/>
            <a:miter lim="800000"/>
            <a:headEnd/>
            <a:tailEnd/>
          </a:ln>
        </p:spPr>
      </p:pic>
      <p:pic>
        <p:nvPicPr>
          <p:cNvPr id="133" name="Picture 7" descr="10"/>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16760" y="3215129"/>
            <a:ext cx="444295" cy="337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5"/>
          <p:cNvPicPr>
            <a:picLocks noChangeAspect="1" noChangeArrowheads="1"/>
          </p:cNvPicPr>
          <p:nvPr/>
        </p:nvPicPr>
        <p:blipFill>
          <a:blip r:embed="rId14" cstate="print"/>
          <a:srcRect/>
          <a:stretch>
            <a:fillRect/>
          </a:stretch>
        </p:blipFill>
        <p:spPr bwMode="auto">
          <a:xfrm>
            <a:off x="4598716" y="3250350"/>
            <a:ext cx="261433" cy="311230"/>
          </a:xfrm>
          <a:prstGeom prst="rect">
            <a:avLst/>
          </a:prstGeom>
          <a:noFill/>
          <a:ln w="9525">
            <a:noFill/>
            <a:miter lim="800000"/>
            <a:headEnd/>
            <a:tailEnd/>
          </a:ln>
          <a:effectLst/>
        </p:spPr>
      </p:pic>
      <p:pic>
        <p:nvPicPr>
          <p:cNvPr id="136" name="Picture 5"/>
          <p:cNvPicPr>
            <a:picLocks noChangeAspect="1" noChangeArrowheads="1"/>
          </p:cNvPicPr>
          <p:nvPr/>
        </p:nvPicPr>
        <p:blipFill>
          <a:blip r:embed="rId14" cstate="print"/>
          <a:srcRect/>
          <a:stretch>
            <a:fillRect/>
          </a:stretch>
        </p:blipFill>
        <p:spPr bwMode="auto">
          <a:xfrm>
            <a:off x="4798413" y="3859951"/>
            <a:ext cx="261433" cy="311230"/>
          </a:xfrm>
          <a:prstGeom prst="rect">
            <a:avLst/>
          </a:prstGeom>
          <a:noFill/>
          <a:ln w="9525">
            <a:noFill/>
            <a:miter lim="800000"/>
            <a:headEnd/>
            <a:tailEnd/>
          </a:ln>
          <a:effectLst/>
        </p:spPr>
      </p:pic>
      <p:pic>
        <p:nvPicPr>
          <p:cNvPr id="137" name="Picture 5"/>
          <p:cNvPicPr>
            <a:picLocks noChangeAspect="1" noChangeArrowheads="1"/>
          </p:cNvPicPr>
          <p:nvPr/>
        </p:nvPicPr>
        <p:blipFill>
          <a:blip r:embed="rId14" cstate="print"/>
          <a:srcRect/>
          <a:stretch>
            <a:fillRect/>
          </a:stretch>
        </p:blipFill>
        <p:spPr bwMode="auto">
          <a:xfrm>
            <a:off x="5287144" y="3728572"/>
            <a:ext cx="261433" cy="311230"/>
          </a:xfrm>
          <a:prstGeom prst="rect">
            <a:avLst/>
          </a:prstGeom>
          <a:noFill/>
          <a:ln w="9525">
            <a:noFill/>
            <a:miter lim="800000"/>
            <a:headEnd/>
            <a:tailEnd/>
          </a:ln>
          <a:effectLst/>
        </p:spPr>
      </p:pic>
      <p:sp>
        <p:nvSpPr>
          <p:cNvPr id="122" name="标题 117"/>
          <p:cNvSpPr>
            <a:spLocks noGrp="1"/>
          </p:cNvSpPr>
          <p:nvPr>
            <p:ph type="title"/>
          </p:nvPr>
        </p:nvSpPr>
        <p:spPr>
          <a:xfrm>
            <a:off x="397042" y="136357"/>
            <a:ext cx="8233971" cy="559338"/>
          </a:xfrm>
        </p:spPr>
        <p:txBody>
          <a:bodyPr/>
          <a:lstStyle/>
          <a:p>
            <a:r>
              <a:rPr lang="zh-CN" altLang="en-US" sz="2400" dirty="0" smtClean="0">
                <a:latin typeface="微软雅黑" panose="020B0503020204020204" pitchFamily="34" charset="-122"/>
                <a:ea typeface="微软雅黑" panose="020B0503020204020204" pitchFamily="34" charset="-122"/>
              </a:rPr>
              <a:t>内网接入类威胁示例：终端网络攻击</a:t>
            </a:r>
            <a:endParaRPr lang="zh-CN" altLang="en-US" sz="2400" dirty="0"/>
          </a:p>
        </p:txBody>
      </p:sp>
      <p:sp>
        <p:nvSpPr>
          <p:cNvPr id="59" name="TextBox 192"/>
          <p:cNvSpPr txBox="1">
            <a:spLocks noChangeArrowheads="1"/>
          </p:cNvSpPr>
          <p:nvPr/>
        </p:nvSpPr>
        <p:spPr bwMode="auto">
          <a:xfrm rot="20953944">
            <a:off x="1997886" y="3194993"/>
            <a:ext cx="126188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Calibri" panose="020F0502020204030204" pitchFamily="34" charset="0"/>
                <a:ea typeface="宋体" panose="02010600030101010101" pitchFamily="2" charset="-122"/>
              </a:defRPr>
            </a:lvl1pPr>
            <a:lvl2pPr marL="742950" indent="-285750" eaLnBrk="0" hangingPunct="0">
              <a:defRPr>
                <a:solidFill>
                  <a:schemeClr val="tx1"/>
                </a:solidFill>
                <a:latin typeface="Calibri" panose="020F0502020204030204" pitchFamily="34" charset="0"/>
                <a:ea typeface="宋体" panose="02010600030101010101" pitchFamily="2" charset="-122"/>
              </a:defRPr>
            </a:lvl2pPr>
            <a:lvl3pPr marL="1143000" indent="-228600" eaLnBrk="0" hangingPunct="0">
              <a:defRPr>
                <a:solidFill>
                  <a:schemeClr val="tx1"/>
                </a:solidFill>
                <a:latin typeface="Calibri" panose="020F0502020204030204" pitchFamily="34" charset="0"/>
                <a:ea typeface="宋体" panose="02010600030101010101" pitchFamily="2" charset="-122"/>
              </a:defRPr>
            </a:lvl3pPr>
            <a:lvl4pPr marL="1600200" indent="-228600" eaLnBrk="0" hangingPunct="0">
              <a:defRPr>
                <a:solidFill>
                  <a:schemeClr val="tx1"/>
                </a:solidFill>
                <a:latin typeface="Calibri" panose="020F0502020204030204" pitchFamily="34" charset="0"/>
                <a:ea typeface="宋体" panose="02010600030101010101" pitchFamily="2" charset="-122"/>
              </a:defRPr>
            </a:lvl4pPr>
            <a:lvl5pPr marL="2057400" indent="-228600" eaLnBrk="0" hangingPunct="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eaLnBrk="1" hangingPunct="1">
              <a:buClr>
                <a:srgbClr val="7F7F7F"/>
              </a:buClr>
              <a:buSzPct val="60000"/>
            </a:pPr>
            <a:r>
              <a:rPr lang="zh-CN" altLang="en-US" sz="1200" b="1" dirty="0" smtClean="0">
                <a:solidFill>
                  <a:schemeClr val="tx2"/>
                </a:solidFill>
                <a:latin typeface="微软雅黑" panose="020B0503020204020204" pitchFamily="34" charset="-122"/>
                <a:ea typeface="微软雅黑" panose="020B0503020204020204" pitchFamily="34" charset="-122"/>
              </a:rPr>
              <a:t>外联前置区边界</a:t>
            </a:r>
            <a:endParaRPr lang="en-US" sz="1200" b="1" dirty="0">
              <a:solidFill>
                <a:schemeClr val="tx2"/>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mph" presetSubtype="0" repeatCount="indefinite" fill="hold" nodeType="clickEffect">
                                  <p:stCondLst>
                                    <p:cond delay="0"/>
                                  </p:stCondLst>
                                  <p:endCondLst>
                                    <p:cond evt="onNext" delay="0">
                                      <p:tgtEl>
                                        <p:sldTgt/>
                                      </p:tgtEl>
                                    </p:cond>
                                  </p:endCondLst>
                                  <p:childTnLst>
                                    <p:animRot by="21600000">
                                      <p:cBhvr>
                                        <p:cTn id="6" dur="2000" fill="hold"/>
                                        <p:tgtEl>
                                          <p:spTgt spid="99"/>
                                        </p:tgtEl>
                                        <p:attrNameLst>
                                          <p:attrName>r</p:attrName>
                                        </p:attrNameLst>
                                      </p:cBhvr>
                                    </p:animRot>
                                  </p:childTnLst>
                                </p:cTn>
                              </p:par>
                              <p:par>
                                <p:cTn id="7" presetID="53" presetClass="entr" presetSubtype="16" fill="hold" nodeType="withEffect">
                                  <p:stCondLst>
                                    <p:cond delay="0"/>
                                  </p:stCondLst>
                                  <p:childTnLst>
                                    <p:set>
                                      <p:cBhvr>
                                        <p:cTn id="8" dur="1" fill="hold">
                                          <p:stCondLst>
                                            <p:cond delay="0"/>
                                          </p:stCondLst>
                                        </p:cTn>
                                        <p:tgtEl>
                                          <p:spTgt spid="43"/>
                                        </p:tgtEl>
                                        <p:attrNameLst>
                                          <p:attrName>style.visibility</p:attrName>
                                        </p:attrNameLst>
                                      </p:cBhvr>
                                      <p:to>
                                        <p:strVal val="visible"/>
                                      </p:to>
                                    </p:set>
                                    <p:anim calcmode="lin" valueType="num">
                                      <p:cBhvr>
                                        <p:cTn id="9" dur="500" fill="hold"/>
                                        <p:tgtEl>
                                          <p:spTgt spid="43"/>
                                        </p:tgtEl>
                                        <p:attrNameLst>
                                          <p:attrName>ppt_w</p:attrName>
                                        </p:attrNameLst>
                                      </p:cBhvr>
                                      <p:tavLst>
                                        <p:tav tm="0">
                                          <p:val>
                                            <p:fltVal val="0"/>
                                          </p:val>
                                        </p:tav>
                                        <p:tav tm="100000">
                                          <p:val>
                                            <p:strVal val="#ppt_w"/>
                                          </p:val>
                                        </p:tav>
                                      </p:tavLst>
                                    </p:anim>
                                    <p:anim calcmode="lin" valueType="num">
                                      <p:cBhvr>
                                        <p:cTn id="10" dur="500" fill="hold"/>
                                        <p:tgtEl>
                                          <p:spTgt spid="43"/>
                                        </p:tgtEl>
                                        <p:attrNameLst>
                                          <p:attrName>ppt_h</p:attrName>
                                        </p:attrNameLst>
                                      </p:cBhvr>
                                      <p:tavLst>
                                        <p:tav tm="0">
                                          <p:val>
                                            <p:fltVal val="0"/>
                                          </p:val>
                                        </p:tav>
                                        <p:tav tm="100000">
                                          <p:val>
                                            <p:strVal val="#ppt_h"/>
                                          </p:val>
                                        </p:tav>
                                      </p:tavLst>
                                    </p:anim>
                                    <p:animEffect transition="in" filter="fade">
                                      <p:cBhvr>
                                        <p:cTn id="11" dur="500"/>
                                        <p:tgtEl>
                                          <p:spTgt spid="43"/>
                                        </p:tgtEl>
                                      </p:cBhvr>
                                    </p:animEffect>
                                  </p:childTnLst>
                                </p:cTn>
                              </p:par>
                            </p:childTnLst>
                          </p:cTn>
                        </p:par>
                        <p:par>
                          <p:cTn id="12" fill="hold">
                            <p:stCondLst>
                              <p:cond delay="2000"/>
                            </p:stCondLst>
                            <p:childTnLst>
                              <p:par>
                                <p:cTn id="13" presetID="8" presetClass="entr" presetSubtype="16" repeatCount="indefinite" fill="hold" nodeType="afterEffect">
                                  <p:stCondLst>
                                    <p:cond delay="0"/>
                                  </p:stCondLst>
                                  <p:endCondLst>
                                    <p:cond evt="onNext" delay="0">
                                      <p:tgtEl>
                                        <p:sldTgt/>
                                      </p:tgtEl>
                                    </p:cond>
                                  </p:endCondLst>
                                  <p:childTnLst>
                                    <p:set>
                                      <p:cBhvr>
                                        <p:cTn id="14" dur="1" fill="hold">
                                          <p:stCondLst>
                                            <p:cond delay="0"/>
                                          </p:stCondLst>
                                        </p:cTn>
                                        <p:tgtEl>
                                          <p:spTgt spid="95"/>
                                        </p:tgtEl>
                                        <p:attrNameLst>
                                          <p:attrName>style.visibility</p:attrName>
                                        </p:attrNameLst>
                                      </p:cBhvr>
                                      <p:to>
                                        <p:strVal val="visible"/>
                                      </p:to>
                                    </p:set>
                                    <p:animEffect transition="in" filter="diamond(in)">
                                      <p:cBhvr>
                                        <p:cTn id="15" dur="500"/>
                                        <p:tgtEl>
                                          <p:spTgt spid="95"/>
                                        </p:tgtEl>
                                      </p:cBhvr>
                                    </p:animEffect>
                                  </p:childTnLst>
                                </p:cTn>
                              </p:par>
                            </p:childTnLst>
                          </p:cTn>
                        </p:par>
                        <p:par>
                          <p:cTn id="16" fill="hold">
                            <p:stCondLst>
                              <p:cond delay="2500"/>
                            </p:stCondLst>
                            <p:childTnLst>
                              <p:par>
                                <p:cTn id="17" presetID="8" presetClass="entr" presetSubtype="16" repeatCount="indefinite" fill="hold" nodeType="afterEffect">
                                  <p:stCondLst>
                                    <p:cond delay="0"/>
                                  </p:stCondLst>
                                  <p:endCondLst>
                                    <p:cond evt="onNext" delay="0">
                                      <p:tgtEl>
                                        <p:sldTgt/>
                                      </p:tgtEl>
                                    </p:cond>
                                  </p:endCondLst>
                                  <p:childTnLst>
                                    <p:set>
                                      <p:cBhvr>
                                        <p:cTn id="18" dur="1" fill="hold">
                                          <p:stCondLst>
                                            <p:cond delay="0"/>
                                          </p:stCondLst>
                                        </p:cTn>
                                        <p:tgtEl>
                                          <p:spTgt spid="94"/>
                                        </p:tgtEl>
                                        <p:attrNameLst>
                                          <p:attrName>style.visibility</p:attrName>
                                        </p:attrNameLst>
                                      </p:cBhvr>
                                      <p:to>
                                        <p:strVal val="visible"/>
                                      </p:to>
                                    </p:set>
                                    <p:animEffect transition="in" filter="diamond(in)">
                                      <p:cBhvr>
                                        <p:cTn id="19" dur="500"/>
                                        <p:tgtEl>
                                          <p:spTgt spid="94"/>
                                        </p:tgtEl>
                                      </p:cBhvr>
                                    </p:animEffect>
                                  </p:childTnLst>
                                </p:cTn>
                              </p:par>
                            </p:childTnLst>
                          </p:cTn>
                        </p:par>
                        <p:par>
                          <p:cTn id="20" fill="hold">
                            <p:stCondLst>
                              <p:cond delay="3000"/>
                            </p:stCondLst>
                            <p:childTnLst>
                              <p:par>
                                <p:cTn id="21" presetID="8" presetClass="entr" presetSubtype="16" repeatCount="indefinite" fill="hold" nodeType="afterEffect">
                                  <p:stCondLst>
                                    <p:cond delay="0"/>
                                  </p:stCondLst>
                                  <p:endCondLst>
                                    <p:cond evt="onNext" delay="0">
                                      <p:tgtEl>
                                        <p:sldTgt/>
                                      </p:tgtEl>
                                    </p:cond>
                                  </p:endCondLst>
                                  <p:childTnLst>
                                    <p:set>
                                      <p:cBhvr>
                                        <p:cTn id="22" dur="1" fill="hold">
                                          <p:stCondLst>
                                            <p:cond delay="0"/>
                                          </p:stCondLst>
                                        </p:cTn>
                                        <p:tgtEl>
                                          <p:spTgt spid="93"/>
                                        </p:tgtEl>
                                        <p:attrNameLst>
                                          <p:attrName>style.visibility</p:attrName>
                                        </p:attrNameLst>
                                      </p:cBhvr>
                                      <p:to>
                                        <p:strVal val="visible"/>
                                      </p:to>
                                    </p:set>
                                    <p:animEffect transition="in" filter="diamond(in)">
                                      <p:cBhvr>
                                        <p:cTn id="23" dur="500"/>
                                        <p:tgtEl>
                                          <p:spTgt spid="93"/>
                                        </p:tgtEl>
                                      </p:cBhvr>
                                    </p:animEffect>
                                  </p:childTnLst>
                                </p:cTn>
                              </p:par>
                            </p:childTnLst>
                          </p:cTn>
                        </p:par>
                        <p:par>
                          <p:cTn id="24" fill="hold">
                            <p:stCondLst>
                              <p:cond delay="3500"/>
                            </p:stCondLst>
                            <p:childTnLst>
                              <p:par>
                                <p:cTn id="25" presetID="8" presetClass="entr" presetSubtype="16" repeatCount="indefinite" fill="hold" nodeType="afterEffect">
                                  <p:stCondLst>
                                    <p:cond delay="0"/>
                                  </p:stCondLst>
                                  <p:endCondLst>
                                    <p:cond evt="onNext" delay="0">
                                      <p:tgtEl>
                                        <p:sldTgt/>
                                      </p:tgtEl>
                                    </p:cond>
                                  </p:endCondLst>
                                  <p:childTnLst>
                                    <p:set>
                                      <p:cBhvr>
                                        <p:cTn id="26" dur="1" fill="hold">
                                          <p:stCondLst>
                                            <p:cond delay="0"/>
                                          </p:stCondLst>
                                        </p:cTn>
                                        <p:tgtEl>
                                          <p:spTgt spid="96"/>
                                        </p:tgtEl>
                                        <p:attrNameLst>
                                          <p:attrName>style.visibility</p:attrName>
                                        </p:attrNameLst>
                                      </p:cBhvr>
                                      <p:to>
                                        <p:strVal val="visible"/>
                                      </p:to>
                                    </p:set>
                                    <p:animEffect transition="in" filter="diamond(in)">
                                      <p:cBhvr>
                                        <p:cTn id="27" dur="500"/>
                                        <p:tgtEl>
                                          <p:spTgt spid="96"/>
                                        </p:tgtEl>
                                      </p:cBhvr>
                                    </p:animEffect>
                                  </p:childTnLst>
                                </p:cTn>
                              </p:par>
                            </p:childTnLst>
                          </p:cTn>
                        </p:par>
                        <p:par>
                          <p:cTn id="28" fill="hold">
                            <p:stCondLst>
                              <p:cond delay="4000"/>
                            </p:stCondLst>
                            <p:childTnLst>
                              <p:par>
                                <p:cTn id="29" presetID="8" presetClass="entr" presetSubtype="16" repeatCount="indefinite" fill="hold" nodeType="afterEffect">
                                  <p:stCondLst>
                                    <p:cond delay="0"/>
                                  </p:stCondLst>
                                  <p:endCondLst>
                                    <p:cond evt="onNext" delay="0">
                                      <p:tgtEl>
                                        <p:sldTgt/>
                                      </p:tgtEl>
                                    </p:cond>
                                  </p:endCondLst>
                                  <p:childTnLst>
                                    <p:set>
                                      <p:cBhvr>
                                        <p:cTn id="30" dur="1" fill="hold">
                                          <p:stCondLst>
                                            <p:cond delay="0"/>
                                          </p:stCondLst>
                                        </p:cTn>
                                        <p:tgtEl>
                                          <p:spTgt spid="97"/>
                                        </p:tgtEl>
                                        <p:attrNameLst>
                                          <p:attrName>style.visibility</p:attrName>
                                        </p:attrNameLst>
                                      </p:cBhvr>
                                      <p:to>
                                        <p:strVal val="visible"/>
                                      </p:to>
                                    </p:set>
                                    <p:animEffect transition="in" filter="diamond(in)">
                                      <p:cBhvr>
                                        <p:cTn id="31" dur="500"/>
                                        <p:tgtEl>
                                          <p:spTgt spid="97"/>
                                        </p:tgtEl>
                                      </p:cBhvr>
                                    </p:animEffect>
                                  </p:childTnLst>
                                </p:cTn>
                              </p:par>
                            </p:childTnLst>
                          </p:cTn>
                        </p:par>
                        <p:par>
                          <p:cTn id="32" fill="hold">
                            <p:stCondLst>
                              <p:cond delay="4500"/>
                            </p:stCondLst>
                            <p:childTnLst>
                              <p:par>
                                <p:cTn id="33" presetID="8" presetClass="entr" presetSubtype="16" repeatCount="indefinite" fill="hold" nodeType="afterEffect">
                                  <p:stCondLst>
                                    <p:cond delay="0"/>
                                  </p:stCondLst>
                                  <p:endCondLst>
                                    <p:cond evt="onNext" delay="0">
                                      <p:tgtEl>
                                        <p:sldTgt/>
                                      </p:tgtEl>
                                    </p:cond>
                                  </p:endCondLst>
                                  <p:childTnLst>
                                    <p:set>
                                      <p:cBhvr>
                                        <p:cTn id="34" dur="1" fill="hold">
                                          <p:stCondLst>
                                            <p:cond delay="0"/>
                                          </p:stCondLst>
                                        </p:cTn>
                                        <p:tgtEl>
                                          <p:spTgt spid="98"/>
                                        </p:tgtEl>
                                        <p:attrNameLst>
                                          <p:attrName>style.visibility</p:attrName>
                                        </p:attrNameLst>
                                      </p:cBhvr>
                                      <p:to>
                                        <p:strVal val="visible"/>
                                      </p:to>
                                    </p:set>
                                    <p:animEffect transition="in" filter="diamond(in)">
                                      <p:cBhvr>
                                        <p:cTn id="35" dur="500"/>
                                        <p:tgtEl>
                                          <p:spTgt spid="98"/>
                                        </p:tgtEl>
                                      </p:cBhvr>
                                    </p:animEffect>
                                  </p:childTnLst>
                                </p:cTn>
                              </p:par>
                            </p:childTnLst>
                          </p:cTn>
                        </p:par>
                        <p:par>
                          <p:cTn id="36" fill="hold">
                            <p:stCondLst>
                              <p:cond delay="5000"/>
                            </p:stCondLst>
                            <p:childTnLst>
                              <p:par>
                                <p:cTn id="37" presetID="8" presetClass="entr" presetSubtype="16" repeatCount="indefinite" fill="hold" nodeType="afterEffect">
                                  <p:stCondLst>
                                    <p:cond delay="0"/>
                                  </p:stCondLst>
                                  <p:endCondLst>
                                    <p:cond evt="onNext" delay="0">
                                      <p:tgtEl>
                                        <p:sldTgt/>
                                      </p:tgtEl>
                                    </p:cond>
                                  </p:endCondLst>
                                  <p:childTnLst>
                                    <p:set>
                                      <p:cBhvr>
                                        <p:cTn id="38" dur="1" fill="hold">
                                          <p:stCondLst>
                                            <p:cond delay="0"/>
                                          </p:stCondLst>
                                        </p:cTn>
                                        <p:tgtEl>
                                          <p:spTgt spid="92"/>
                                        </p:tgtEl>
                                        <p:attrNameLst>
                                          <p:attrName>style.visibility</p:attrName>
                                        </p:attrNameLst>
                                      </p:cBhvr>
                                      <p:to>
                                        <p:strVal val="visible"/>
                                      </p:to>
                                    </p:set>
                                    <p:animEffect transition="in" filter="diamond(in)">
                                      <p:cBhvr>
                                        <p:cTn id="39" dur="500"/>
                                        <p:tgtEl>
                                          <p:spTgt spid="92"/>
                                        </p:tgtEl>
                                      </p:cBhvr>
                                    </p:animEffect>
                                  </p:childTnLst>
                                </p:cTn>
                              </p:par>
                            </p:childTnLst>
                          </p:cTn>
                        </p:par>
                        <p:par>
                          <p:cTn id="40" fill="hold">
                            <p:stCondLst>
                              <p:cond delay="5500"/>
                            </p:stCondLst>
                            <p:childTnLst>
                              <p:par>
                                <p:cTn id="41" presetID="8" presetClass="entr" presetSubtype="16" repeatCount="indefinite" fill="hold" nodeType="afterEffect">
                                  <p:stCondLst>
                                    <p:cond delay="0"/>
                                  </p:stCondLst>
                                  <p:endCondLst>
                                    <p:cond evt="onNext" delay="0">
                                      <p:tgtEl>
                                        <p:sldTgt/>
                                      </p:tgtEl>
                                    </p:cond>
                                  </p:endCondLst>
                                  <p:childTnLst>
                                    <p:set>
                                      <p:cBhvr>
                                        <p:cTn id="42" dur="1" fill="hold">
                                          <p:stCondLst>
                                            <p:cond delay="0"/>
                                          </p:stCondLst>
                                        </p:cTn>
                                        <p:tgtEl>
                                          <p:spTgt spid="104"/>
                                        </p:tgtEl>
                                        <p:attrNameLst>
                                          <p:attrName>style.visibility</p:attrName>
                                        </p:attrNameLst>
                                      </p:cBhvr>
                                      <p:to>
                                        <p:strVal val="visible"/>
                                      </p:to>
                                    </p:set>
                                    <p:animEffect transition="in" filter="diamond(in)">
                                      <p:cBhvr>
                                        <p:cTn id="43" dur="500"/>
                                        <p:tgtEl>
                                          <p:spTgt spid="104"/>
                                        </p:tgtEl>
                                      </p:cBhvr>
                                    </p:animEffect>
                                  </p:childTnLst>
                                </p:cTn>
                              </p:par>
                            </p:childTnLst>
                          </p:cTn>
                        </p:par>
                        <p:par>
                          <p:cTn id="44" fill="hold">
                            <p:stCondLst>
                              <p:cond delay="6000"/>
                            </p:stCondLst>
                            <p:childTnLst>
                              <p:par>
                                <p:cTn id="45" presetID="8" presetClass="entr" presetSubtype="16" repeatCount="indefinite" fill="hold" nodeType="afterEffect">
                                  <p:stCondLst>
                                    <p:cond delay="0"/>
                                  </p:stCondLst>
                                  <p:endCondLst>
                                    <p:cond evt="onNext" delay="0">
                                      <p:tgtEl>
                                        <p:sldTgt/>
                                      </p:tgtEl>
                                    </p:cond>
                                  </p:endCondLst>
                                  <p:childTnLst>
                                    <p:set>
                                      <p:cBhvr>
                                        <p:cTn id="46" dur="1" fill="hold">
                                          <p:stCondLst>
                                            <p:cond delay="0"/>
                                          </p:stCondLst>
                                        </p:cTn>
                                        <p:tgtEl>
                                          <p:spTgt spid="103"/>
                                        </p:tgtEl>
                                        <p:attrNameLst>
                                          <p:attrName>style.visibility</p:attrName>
                                        </p:attrNameLst>
                                      </p:cBhvr>
                                      <p:to>
                                        <p:strVal val="visible"/>
                                      </p:to>
                                    </p:set>
                                    <p:animEffect transition="in" filter="diamond(in)">
                                      <p:cBhvr>
                                        <p:cTn id="47" dur="500"/>
                                        <p:tgtEl>
                                          <p:spTgt spid="103"/>
                                        </p:tgtEl>
                                      </p:cBhvr>
                                    </p:animEffect>
                                  </p:childTnLst>
                                </p:cTn>
                              </p:par>
                            </p:childTnLst>
                          </p:cTn>
                        </p:par>
                        <p:par>
                          <p:cTn id="48" fill="hold">
                            <p:stCondLst>
                              <p:cond delay="6500"/>
                            </p:stCondLst>
                            <p:childTnLst>
                              <p:par>
                                <p:cTn id="49" presetID="8" presetClass="entr" presetSubtype="16" repeatCount="indefinite" fill="hold" nodeType="afterEffect">
                                  <p:stCondLst>
                                    <p:cond delay="0"/>
                                  </p:stCondLst>
                                  <p:endCondLst>
                                    <p:cond evt="onNext" delay="0">
                                      <p:tgtEl>
                                        <p:sldTgt/>
                                      </p:tgtEl>
                                    </p:cond>
                                  </p:endCondLst>
                                  <p:childTnLst>
                                    <p:set>
                                      <p:cBhvr>
                                        <p:cTn id="50" dur="1" fill="hold">
                                          <p:stCondLst>
                                            <p:cond delay="0"/>
                                          </p:stCondLst>
                                        </p:cTn>
                                        <p:tgtEl>
                                          <p:spTgt spid="102"/>
                                        </p:tgtEl>
                                        <p:attrNameLst>
                                          <p:attrName>style.visibility</p:attrName>
                                        </p:attrNameLst>
                                      </p:cBhvr>
                                      <p:to>
                                        <p:strVal val="visible"/>
                                      </p:to>
                                    </p:set>
                                    <p:animEffect transition="in" filter="diamond(in)">
                                      <p:cBhvr>
                                        <p:cTn id="51" dur="500"/>
                                        <p:tgtEl>
                                          <p:spTgt spid="102"/>
                                        </p:tgtEl>
                                      </p:cBhvr>
                                    </p:animEffect>
                                  </p:childTnLst>
                                </p:cTn>
                              </p:par>
                            </p:childTnLst>
                          </p:cTn>
                        </p:par>
                        <p:par>
                          <p:cTn id="52" fill="hold">
                            <p:stCondLst>
                              <p:cond delay="7000"/>
                            </p:stCondLst>
                            <p:childTnLst>
                              <p:par>
                                <p:cTn id="53" presetID="8" presetClass="entr" presetSubtype="16" repeatCount="indefinite" fill="hold" nodeType="afterEffect">
                                  <p:stCondLst>
                                    <p:cond delay="0"/>
                                  </p:stCondLst>
                                  <p:endCondLst>
                                    <p:cond evt="onNext" delay="0">
                                      <p:tgtEl>
                                        <p:sldTgt/>
                                      </p:tgtEl>
                                    </p:cond>
                                  </p:endCondLst>
                                  <p:childTnLst>
                                    <p:set>
                                      <p:cBhvr>
                                        <p:cTn id="54" dur="1" fill="hold">
                                          <p:stCondLst>
                                            <p:cond delay="0"/>
                                          </p:stCondLst>
                                        </p:cTn>
                                        <p:tgtEl>
                                          <p:spTgt spid="101"/>
                                        </p:tgtEl>
                                        <p:attrNameLst>
                                          <p:attrName>style.visibility</p:attrName>
                                        </p:attrNameLst>
                                      </p:cBhvr>
                                      <p:to>
                                        <p:strVal val="visible"/>
                                      </p:to>
                                    </p:set>
                                    <p:animEffect transition="in" filter="diamond(in)">
                                      <p:cBhvr>
                                        <p:cTn id="55" dur="500"/>
                                        <p:tgtEl>
                                          <p:spTgt spid="101"/>
                                        </p:tgtEl>
                                      </p:cBhvr>
                                    </p:animEffect>
                                  </p:childTnLst>
                                </p:cTn>
                              </p:par>
                            </p:childTnLst>
                          </p:cTn>
                        </p:par>
                        <p:par>
                          <p:cTn id="56" fill="hold">
                            <p:stCondLst>
                              <p:cond delay="7500"/>
                            </p:stCondLst>
                            <p:childTnLst>
                              <p:par>
                                <p:cTn id="57" presetID="8" presetClass="entr" presetSubtype="16" repeatCount="indefinite" fill="hold" nodeType="afterEffect">
                                  <p:stCondLst>
                                    <p:cond delay="0"/>
                                  </p:stCondLst>
                                  <p:endCondLst>
                                    <p:cond evt="onNext" delay="0">
                                      <p:tgtEl>
                                        <p:sldTgt/>
                                      </p:tgtEl>
                                    </p:cond>
                                  </p:endCondLst>
                                  <p:childTnLst>
                                    <p:set>
                                      <p:cBhvr>
                                        <p:cTn id="58" dur="1" fill="hold">
                                          <p:stCondLst>
                                            <p:cond delay="0"/>
                                          </p:stCondLst>
                                        </p:cTn>
                                        <p:tgtEl>
                                          <p:spTgt spid="100"/>
                                        </p:tgtEl>
                                        <p:attrNameLst>
                                          <p:attrName>style.visibility</p:attrName>
                                        </p:attrNameLst>
                                      </p:cBhvr>
                                      <p:to>
                                        <p:strVal val="visible"/>
                                      </p:to>
                                    </p:set>
                                    <p:animEffect transition="in" filter="diamond(in)">
                                      <p:cBhvr>
                                        <p:cTn id="59" dur="500"/>
                                        <p:tgtEl>
                                          <p:spTgt spid="100"/>
                                        </p:tgtEl>
                                      </p:cBhvr>
                                    </p:animEffect>
                                  </p:childTnLst>
                                </p:cTn>
                              </p:par>
                            </p:childTnLst>
                          </p:cTn>
                        </p:par>
                      </p:childTnLst>
                    </p:cTn>
                  </p:par>
                  <p:par>
                    <p:cTn id="60" fill="hold">
                      <p:stCondLst>
                        <p:cond delay="indefinite"/>
                      </p:stCondLst>
                      <p:childTnLst>
                        <p:par>
                          <p:cTn id="61" fill="hold">
                            <p:stCondLst>
                              <p:cond delay="0"/>
                            </p:stCondLst>
                            <p:childTnLst>
                              <p:par>
                                <p:cTn id="62" presetID="3" presetClass="entr" presetSubtype="10" fill="hold" nodeType="clickEffect">
                                  <p:stCondLst>
                                    <p:cond delay="0"/>
                                  </p:stCondLst>
                                  <p:childTnLst>
                                    <p:set>
                                      <p:cBhvr>
                                        <p:cTn id="63" dur="1" fill="hold">
                                          <p:stCondLst>
                                            <p:cond delay="0"/>
                                          </p:stCondLst>
                                        </p:cTn>
                                        <p:tgtEl>
                                          <p:spTgt spid="44"/>
                                        </p:tgtEl>
                                        <p:attrNameLst>
                                          <p:attrName>style.visibility</p:attrName>
                                        </p:attrNameLst>
                                      </p:cBhvr>
                                      <p:to>
                                        <p:strVal val="visible"/>
                                      </p:to>
                                    </p:set>
                                    <p:animEffect transition="in" filter="blinds(horizontal)">
                                      <p:cBhvr>
                                        <p:cTn id="64" dur="500"/>
                                        <p:tgtEl>
                                          <p:spTgt spid="44"/>
                                        </p:tgtEl>
                                      </p:cBhvr>
                                    </p:animEffect>
                                  </p:childTnLst>
                                </p:cTn>
                              </p:par>
                              <p:par>
                                <p:cTn id="65" presetID="1" presetClass="entr" presetSubtype="0" fill="hold" nodeType="withEffect">
                                  <p:stCondLst>
                                    <p:cond delay="0"/>
                                  </p:stCondLst>
                                  <p:childTnLst>
                                    <p:set>
                                      <p:cBhvr>
                                        <p:cTn id="66" dur="1" fill="hold">
                                          <p:stCondLst>
                                            <p:cond delay="0"/>
                                          </p:stCondLst>
                                        </p:cTn>
                                        <p:tgtEl>
                                          <p:spTgt spid="125"/>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134"/>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136"/>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137"/>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5" presetClass="entr" presetSubtype="10" fill="hold" nodeType="clickEffect">
                                  <p:stCondLst>
                                    <p:cond delay="0"/>
                                  </p:stCondLst>
                                  <p:childTnLst>
                                    <p:set>
                                      <p:cBhvr>
                                        <p:cTn id="76" dur="1" fill="hold">
                                          <p:stCondLst>
                                            <p:cond delay="0"/>
                                          </p:stCondLst>
                                        </p:cTn>
                                        <p:tgtEl>
                                          <p:spTgt spid="48"/>
                                        </p:tgtEl>
                                        <p:attrNameLst>
                                          <p:attrName>style.visibility</p:attrName>
                                        </p:attrNameLst>
                                      </p:cBhvr>
                                      <p:to>
                                        <p:strVal val="visible"/>
                                      </p:to>
                                    </p:set>
                                    <p:animEffect transition="in" filter="checkerboard(across)">
                                      <p:cBhvr>
                                        <p:cTn id="77" dur="500"/>
                                        <p:tgtEl>
                                          <p:spTgt spid="48"/>
                                        </p:tgtEl>
                                      </p:cBhvr>
                                    </p:animEffect>
                                  </p:childTnLst>
                                </p:cTn>
                              </p:par>
                            </p:childTnLst>
                          </p:cTn>
                        </p:par>
                        <p:par>
                          <p:cTn id="78" fill="hold">
                            <p:stCondLst>
                              <p:cond delay="500"/>
                            </p:stCondLst>
                            <p:childTnLst>
                              <p:par>
                                <p:cTn id="79" presetID="8" presetClass="emph" presetSubtype="0" repeatCount="indefinite" fill="hold" nodeType="afterEffect">
                                  <p:stCondLst>
                                    <p:cond delay="0"/>
                                  </p:stCondLst>
                                  <p:endCondLst>
                                    <p:cond evt="onNext" delay="0">
                                      <p:tgtEl>
                                        <p:sldTgt/>
                                      </p:tgtEl>
                                    </p:cond>
                                  </p:endCondLst>
                                  <p:childTnLst>
                                    <p:animRot by="21600000">
                                      <p:cBhvr>
                                        <p:cTn id="80" dur="1000" fill="hold"/>
                                        <p:tgtEl>
                                          <p:spTgt spid="125"/>
                                        </p:tgtEl>
                                        <p:attrNameLst>
                                          <p:attrName>r</p:attrName>
                                        </p:attrNameLst>
                                      </p:cBhvr>
                                    </p:animRot>
                                  </p:childTnLst>
                                </p:cTn>
                              </p:par>
                            </p:childTnLst>
                          </p:cTn>
                        </p:par>
                        <p:par>
                          <p:cTn id="81" fill="hold">
                            <p:stCondLst>
                              <p:cond delay="1500"/>
                            </p:stCondLst>
                            <p:childTnLst>
                              <p:par>
                                <p:cTn id="82" presetID="8" presetClass="emph" presetSubtype="0" repeatCount="indefinite" fill="hold" nodeType="afterEffect">
                                  <p:stCondLst>
                                    <p:cond delay="0"/>
                                  </p:stCondLst>
                                  <p:endCondLst>
                                    <p:cond evt="onNext" delay="0">
                                      <p:tgtEl>
                                        <p:sldTgt/>
                                      </p:tgtEl>
                                    </p:cond>
                                  </p:endCondLst>
                                  <p:childTnLst>
                                    <p:animRot by="21600000">
                                      <p:cBhvr>
                                        <p:cTn id="83" dur="1000" fill="hold"/>
                                        <p:tgtEl>
                                          <p:spTgt spid="134"/>
                                        </p:tgtEl>
                                        <p:attrNameLst>
                                          <p:attrName>r</p:attrName>
                                        </p:attrNameLst>
                                      </p:cBhvr>
                                    </p:animRot>
                                  </p:childTnLst>
                                </p:cTn>
                              </p:par>
                            </p:childTnLst>
                          </p:cTn>
                        </p:par>
                        <p:par>
                          <p:cTn id="84" fill="hold">
                            <p:stCondLst>
                              <p:cond delay="2500"/>
                            </p:stCondLst>
                            <p:childTnLst>
                              <p:par>
                                <p:cTn id="85" presetID="8" presetClass="emph" presetSubtype="0" repeatCount="indefinite" fill="hold" nodeType="afterEffect">
                                  <p:stCondLst>
                                    <p:cond delay="0"/>
                                  </p:stCondLst>
                                  <p:endCondLst>
                                    <p:cond evt="onNext" delay="0">
                                      <p:tgtEl>
                                        <p:sldTgt/>
                                      </p:tgtEl>
                                    </p:cond>
                                  </p:endCondLst>
                                  <p:childTnLst>
                                    <p:animRot by="21600000">
                                      <p:cBhvr>
                                        <p:cTn id="86" dur="1000" fill="hold"/>
                                        <p:tgtEl>
                                          <p:spTgt spid="136"/>
                                        </p:tgtEl>
                                        <p:attrNameLst>
                                          <p:attrName>r</p:attrName>
                                        </p:attrNameLst>
                                      </p:cBhvr>
                                    </p:animRot>
                                  </p:childTnLst>
                                </p:cTn>
                              </p:par>
                            </p:childTnLst>
                          </p:cTn>
                        </p:par>
                        <p:par>
                          <p:cTn id="87" fill="hold">
                            <p:stCondLst>
                              <p:cond delay="3500"/>
                            </p:stCondLst>
                            <p:childTnLst>
                              <p:par>
                                <p:cTn id="88" presetID="8" presetClass="emph" presetSubtype="0" repeatCount="indefinite" fill="hold" nodeType="afterEffect">
                                  <p:stCondLst>
                                    <p:cond delay="0"/>
                                  </p:stCondLst>
                                  <p:endCondLst>
                                    <p:cond evt="onNext" delay="0">
                                      <p:tgtEl>
                                        <p:sldTgt/>
                                      </p:tgtEl>
                                    </p:cond>
                                  </p:endCondLst>
                                  <p:childTnLst>
                                    <p:animRot by="21600000">
                                      <p:cBhvr>
                                        <p:cTn id="89" dur="1000" fill="hold"/>
                                        <p:tgtEl>
                                          <p:spTgt spid="137"/>
                                        </p:tgtEl>
                                        <p:attrNameLst>
                                          <p:attrName>r</p:attrName>
                                        </p:attrNameLst>
                                      </p:cBhvr>
                                    </p:animRot>
                                  </p:childTnLst>
                                </p:cTn>
                              </p:par>
                              <p:par>
                                <p:cTn id="90" presetID="0" presetClass="path" presetSubtype="0" repeatCount="indefinite" accel="50000" decel="50000" fill="hold" nodeType="withEffect">
                                  <p:stCondLst>
                                    <p:cond delay="0"/>
                                  </p:stCondLst>
                                  <p:endCondLst>
                                    <p:cond evt="onNext" delay="0">
                                      <p:tgtEl>
                                        <p:sldTgt/>
                                      </p:tgtEl>
                                    </p:cond>
                                  </p:endCondLst>
                                  <p:childTnLst>
                                    <p:animMotion origin="layout" path="M -8.33333E-7 -5.18519E-6 C -0.00191 -0.0105 -0.00694 -0.01204 -0.01041 -0.02038 C -0.01284 -0.02624 -0.01441 -0.03303 -0.01666 -0.0389 C -0.01666 -0.0389 -0.02448 -0.04815 -0.02604 -0.05001 C -0.02812 -0.05248 -0.03229 -0.05741 -0.03229 -0.05741 C -0.03611 -0.0676 -0.04444 -0.08025 -0.05104 -0.08334 C -0.05277 -0.09291 -0.05694 -0.09846 -0.06145 -0.10371 C -0.06389 -0.1105 -0.06736 -0.11976 -0.07083 -0.12408 C -0.07274 -0.13396 -0.08003 -0.13951 -0.08541 -0.1426 C -0.08975 -0.15433 -0.0967 -0.16266 -0.10312 -0.17038 C -0.10781 -0.17593 -0.10694 -0.18025 -0.1125 -0.18519 C -0.11666 -0.1963 -0.1118 -0.18612 -0.11979 -0.1926 C -0.12205 -0.19445 -0.12395 -0.19754 -0.12604 -0.20001 C -0.12708 -0.20124 -0.12916 -0.20371 -0.12916 -0.20371 C -0.13402 -0.21667 -0.13125 -0.21235 -0.13645 -0.21853 C -0.12968 -0.26667 -0.07152 -0.24414 -0.06354 -0.24445 C -0.05295 -0.2463 -0.0427 -0.25093 -0.03229 -0.25556 C -0.02152 -0.26853 -0.00243 -0.26729 0.00938 -0.26853 C 0.01407 -0.2713 0.01945 -0.27192 0.02396 -0.27593 C 0.03108 -0.28241 0.02257 -0.27778 0.03125 -0.28149 C 0.03959 -0.29136 0.03507 -0.28828 0.0448 -0.29075 C 0.0592 -0.29939 0.07327 -0.30032 0.08855 -0.30186 C 0.09792 -0.30741 0.10903 -0.30896 0.11875 -0.31112 C 0.12639 -0.32038 0.11771 -0.31112 0.13542 -0.31667 C 0.13698 -0.31729 0.13802 -0.31976 0.13959 -0.32038 C 0.15139 -0.32624 0.16111 -0.32501 0.17396 -0.32593 C 0.18091 -0.32809 0.18594 -0.33303 0.19271 -0.33519 C 0.19497 -0.34136 0.19358 -0.34075 0.19584 -0.34075 " pathEditMode="relative" ptsTypes="fffffffffffffffffffffffffffA">
                                      <p:cBhvr>
                                        <p:cTn id="91" dur="1000" fill="hold"/>
                                        <p:tgtEl>
                                          <p:spTgt spid="134"/>
                                        </p:tgtEl>
                                        <p:attrNameLst>
                                          <p:attrName>ppt_x</p:attrName>
                                          <p:attrName>ppt_y</p:attrName>
                                        </p:attrNameLst>
                                      </p:cBhvr>
                                    </p:animMotion>
                                  </p:childTnLst>
                                  <p:subTnLst>
                                    <p:set>
                                      <p:cBhvr override="childStyle">
                                        <p:cTn dur="1" fill="hold" display="0" masterRel="nextClick" afterEffect="1"/>
                                        <p:tgtEl>
                                          <p:spTgt spid="134"/>
                                        </p:tgtEl>
                                        <p:attrNameLst>
                                          <p:attrName>style.visibility</p:attrName>
                                        </p:attrNameLst>
                                      </p:cBhvr>
                                      <p:to>
                                        <p:strVal val="hidden"/>
                                      </p:to>
                                    </p:set>
                                  </p:subTnLst>
                                </p:cTn>
                              </p:par>
                              <p:par>
                                <p:cTn id="92" presetID="0" presetClass="path" presetSubtype="0" repeatCount="indefinite" accel="50000" decel="50000" fill="hold" nodeType="withEffect">
                                  <p:stCondLst>
                                    <p:cond delay="0"/>
                                  </p:stCondLst>
                                  <p:endCondLst>
                                    <p:cond evt="onNext" delay="0">
                                      <p:tgtEl>
                                        <p:sldTgt/>
                                      </p:tgtEl>
                                    </p:cond>
                                  </p:endCondLst>
                                  <p:childTnLst>
                                    <p:animMotion origin="layout" path="M -2.5E-6 2.32242E-6 C -0.00191 -0.01575 -0.00694 -0.01822 -0.01041 -0.03058 C -0.01284 -0.03953 -0.01441 -0.04972 -0.01666 -0.05837 C -0.01666 -0.05806 -0.02448 -0.07227 -0.02604 -0.07505 C -0.02812 -0.07875 -0.03229 -0.08617 -0.03229 -0.08586 C -0.03611 -0.10161 -0.04444 -0.12045 -0.05104 -0.12508 C -0.05278 -0.13929 -0.05694 -0.14762 -0.06146 -0.15565 C -0.06389 -0.16585 -0.06736 -0.17974 -0.07083 -0.18623 C -0.07274 -0.20105 -0.08003 -0.20908 -0.08541 -0.21371 C -0.08975 -0.23132 -0.0967 -0.24398 -0.10312 -0.25541 C -0.10781 -0.26375 -0.10694 -0.27023 -0.1125 -0.27764 C -0.11666 -0.29432 -0.1118 -0.27919 -0.11979 -0.28876 C -0.12205 -0.29154 -0.12396 -0.29617 -0.12604 -0.29988 C -0.12708 -0.30173 -0.12916 -0.30544 -0.12916 -0.30513 C -0.13403 -0.32489 -0.13125 -0.31841 -0.13646 -0.32767 C -0.12968 -0.39932 -0.07153 -0.36597 -0.06354 -0.36659 C -0.05295 -0.36937 -0.04271 -0.37616 -0.03229 -0.38326 C -0.02153 -0.40272 -0.00243 -0.40025 0.00938 -0.40272 C 0.01407 -0.40643 0.01945 -0.40735 0.02396 -0.41322 C 0.03108 -0.42279 0.02257 -0.416 0.03125 -0.42156 C 0.03959 -0.43638 0.03507 -0.43175 0.04479 -0.43546 C 0.0592 -0.44843 0.07327 -0.44966 0.08854 -0.45213 C 0.09792 -0.46047 0.10903 -0.46263 0.11875 -0.46603 C 0.12639 -0.47993 0.11771 -0.46603 0.13542 -0.47437 C 0.13698 -0.4753 0.13802 -0.479 0.13959 -0.47993 C 0.15139 -0.48858 0.16111 -0.48672 0.17396 -0.48827 C 0.18091 -0.49136 0.18594 -0.49877 0.19271 -0.50216 C 0.19497 -0.51112 0.19358 -0.5105 0.19584 -0.5105 " pathEditMode="relative" rAng="0" ptsTypes="fffffffffffffffffffffffffffA">
                                      <p:cBhvr>
                                        <p:cTn id="93" dur="1000" fill="hold"/>
                                        <p:tgtEl>
                                          <p:spTgt spid="136"/>
                                        </p:tgtEl>
                                        <p:attrNameLst>
                                          <p:attrName>ppt_x</p:attrName>
                                          <p:attrName>ppt_y</p:attrName>
                                        </p:attrNameLst>
                                      </p:cBhvr>
                                      <p:rCtr x="30" y="-256"/>
                                    </p:animMotion>
                                  </p:childTnLst>
                                  <p:subTnLst>
                                    <p:set>
                                      <p:cBhvr override="childStyle">
                                        <p:cTn dur="1" fill="hold" display="0" masterRel="nextClick" afterEffect="1"/>
                                        <p:tgtEl>
                                          <p:spTgt spid="136"/>
                                        </p:tgtEl>
                                        <p:attrNameLst>
                                          <p:attrName>style.visibility</p:attrName>
                                        </p:attrNameLst>
                                      </p:cBhvr>
                                      <p:to>
                                        <p:strVal val="hidden"/>
                                      </p:to>
                                    </p:set>
                                  </p:subTnLst>
                                </p:cTn>
                              </p:par>
                              <p:par>
                                <p:cTn id="94" presetID="0" presetClass="path" presetSubtype="0" repeatCount="indefinite" accel="50000" decel="50000" fill="hold" nodeType="withEffect">
                                  <p:stCondLst>
                                    <p:cond delay="0"/>
                                  </p:stCondLst>
                                  <p:endCondLst>
                                    <p:cond evt="onNext" delay="0">
                                      <p:tgtEl>
                                        <p:sldTgt/>
                                      </p:tgtEl>
                                    </p:cond>
                                  </p:endCondLst>
                                  <p:childTnLst>
                                    <p:animMotion origin="layout" path="M -0.01944 -3.40334E-6 C -0.02101 -0.01575 -0.02517 -0.01822 -0.02795 -0.03026 C -0.03003 -0.03891 -0.03125 -0.0491 -0.03316 -0.05744 C -0.03316 -0.05713 -0.03941 -0.07134 -0.04062 -0.07412 C -0.04236 -0.07751 -0.04566 -0.08493 -0.04566 -0.08462 C -0.04878 -0.10006 -0.05555 -0.11859 -0.06094 -0.12353 C -0.06233 -0.13712 -0.06562 -0.14546 -0.06927 -0.15318 C -0.07135 -0.16337 -0.07413 -0.17696 -0.07691 -0.18344 C -0.07847 -0.19796 -0.08437 -0.20568 -0.08871 -0.21031 C -0.09236 -0.22761 -0.09792 -0.24027 -0.10312 -0.25139 C -0.10677 -0.25972 -0.10625 -0.2659 -0.11059 -0.27331 C -0.11406 -0.28968 -0.11007 -0.27486 -0.11649 -0.28412 C -0.1184 -0.2869 -0.11996 -0.29153 -0.1217 -0.29524 C -0.12257 -0.29709 -0.12413 -0.30049 -0.12413 -0.30018 C -0.12812 -0.31964 -0.12587 -0.31346 -0.12986 -0.32242 C -0.12465 -0.39283 -0.07743 -0.3601 -0.07101 -0.36071 C -0.0625 -0.36349 -0.05417 -0.37029 -0.04566 -0.37708 C -0.03698 -0.39623 -0.02153 -0.39376 -0.01198 -0.39623 C -0.00816 -0.39993 -0.00382 -0.40086 -0.00017 -0.40673 C 0.00556 -0.41599 -0.00139 -0.40951 0.00573 -0.41476 C 0.0125 -0.42927 0.00886 -0.42495 0.01667 -0.42835 C 0.02847 -0.44132 0.03993 -0.44255 0.05226 -0.44502 C 0.05972 -0.45305 0.06858 -0.45522 0.07674 -0.45861 C 0.08264 -0.4722 0.07587 -0.45861 0.09028 -0.46664 C 0.09132 -0.46757 0.09236 -0.47128 0.0934 -0.4722 C 0.10313 -0.48085 0.11077 -0.479 0.12118 -0.48054 C 0.12691 -0.48363 0.1309 -0.49073 0.13663 -0.49413 C 0.13837 -0.50278 0.13715 -0.50247 0.13924 -0.50247 " pathEditMode="relative" rAng="0" ptsTypes="fffffffffffffffffffffffffffA">
                                      <p:cBhvr>
                                        <p:cTn id="95" dur="1000" fill="hold"/>
                                        <p:tgtEl>
                                          <p:spTgt spid="137"/>
                                        </p:tgtEl>
                                        <p:attrNameLst>
                                          <p:attrName>ppt_x</p:attrName>
                                          <p:attrName>ppt_y</p:attrName>
                                        </p:attrNameLst>
                                      </p:cBhvr>
                                      <p:rCtr x="24" y="-251"/>
                                    </p:animMotion>
                                  </p:childTnLst>
                                  <p:subTnLst>
                                    <p:set>
                                      <p:cBhvr override="childStyle">
                                        <p:cTn dur="1" fill="hold" display="0" masterRel="nextClick" afterEffect="1"/>
                                        <p:tgtEl>
                                          <p:spTgt spid="137"/>
                                        </p:tgtEl>
                                        <p:attrNameLst>
                                          <p:attrName>style.visibility</p:attrName>
                                        </p:attrNameLst>
                                      </p:cBhvr>
                                      <p:to>
                                        <p:strVal val="hidden"/>
                                      </p:to>
                                    </p:set>
                                  </p:subTnLst>
                                </p:cTn>
                              </p:par>
                              <p:par>
                                <p:cTn id="96" presetID="0" presetClass="path" presetSubtype="0" repeatCount="indefinite" accel="50000" decel="50000" fill="hold" nodeType="withEffect">
                                  <p:stCondLst>
                                    <p:cond delay="0"/>
                                  </p:stCondLst>
                                  <p:endCondLst>
                                    <p:cond evt="onNext" delay="0">
                                      <p:tgtEl>
                                        <p:sldTgt/>
                                      </p:tgtEl>
                                    </p:cond>
                                  </p:endCondLst>
                                  <p:childTnLst>
                                    <p:animMotion origin="layout" path="M 0.0276 -0.04721 C 0.02569 -0.0577 0.02066 -0.05925 0.01719 -0.06758 C 0.01475 -0.07344 0.01319 -0.08023 0.01094 -0.08609 C 0.01094 -0.08578 0.00312 -0.09535 0.00156 -0.0972 C -0.00052 -0.09966 -0.00469 -0.1046 -0.00469 -0.10429 C -0.00851 -0.11478 -0.01684 -0.12743 -0.02344 -0.13052 C -0.02518 -0.14008 -0.02934 -0.14564 -0.03386 -0.15088 C -0.03629 -0.15767 -0.03976 -0.16693 -0.04323 -0.17125 C -0.04514 -0.18112 -0.05243 -0.18667 -0.05781 -0.18976 C -0.06215 -0.20149 -0.0691 -0.20982 -0.07552 -0.21753 C -0.08021 -0.22308 -0.07934 -0.2274 -0.0849 -0.23234 C -0.08906 -0.24345 -0.0842 -0.23327 -0.09219 -0.23974 C -0.09445 -0.2416 -0.09636 -0.24468 -0.09844 -0.24715 C -0.09948 -0.24838 -0.10156 -0.25085 -0.10156 -0.25054 C -0.10643 -0.26381 -0.10365 -0.25949 -0.10886 -0.26566 C -0.10209 -0.31349 -0.04393 -0.29127 -0.03594 -0.29158 C -0.02535 -0.29343 -0.01511 -0.29806 -0.00469 -0.30269 C 0.00607 -0.31565 0.02517 -0.3141 0.03698 -0.31565 C 0.04166 -0.31812 0.04705 -0.31873 0.05156 -0.32274 C 0.05868 -0.32922 0.05017 -0.3246 0.05885 -0.3283 C 0.06719 -0.33817 0.06267 -0.33509 0.07239 -0.33755 C 0.0868 -0.34619 0.10087 -0.34712 0.11614 -0.34866 C 0.12552 -0.35422 0.13663 -0.35576 0.14635 -0.35792 C 0.15399 -0.36717 0.14531 -0.35792 0.16302 -0.36347 C 0.16458 -0.36409 0.16562 -0.36656 0.16719 -0.36717 C 0.17899 -0.37304 0.18871 -0.3718 0.20156 -0.37273 C 0.2085 -0.37489 0.21354 -0.37983 0.22031 -0.38198 C 0.22257 -0.38816 0.22118 -0.38754 0.22344 -0.38754 " pathEditMode="relative" rAng="0" ptsTypes="fffffffffffffffffffffffffffA">
                                      <p:cBhvr>
                                        <p:cTn id="97" dur="1000" fill="hold"/>
                                        <p:tgtEl>
                                          <p:spTgt spid="125"/>
                                        </p:tgtEl>
                                        <p:attrNameLst>
                                          <p:attrName>ppt_x</p:attrName>
                                          <p:attrName>ppt_y</p:attrName>
                                        </p:attrNameLst>
                                      </p:cBhvr>
                                      <p:rCtr x="30" y="-171"/>
                                    </p:animMotion>
                                  </p:childTnLst>
                                  <p:subTnLst>
                                    <p:set>
                                      <p:cBhvr override="childStyle">
                                        <p:cTn dur="1" fill="hold" display="0" masterRel="nextClick" afterEffect="1"/>
                                        <p:tgtEl>
                                          <p:spTgt spid="125"/>
                                        </p:tgtEl>
                                        <p:attrNameLst>
                                          <p:attrName>style.visibility</p:attrName>
                                        </p:attrNameLst>
                                      </p:cBhvr>
                                      <p:to>
                                        <p:strVal val="hidden"/>
                                      </p:to>
                                    </p:set>
                                  </p:subTnLst>
                                </p:cTn>
                              </p:par>
                            </p:childTnLst>
                          </p:cTn>
                        </p:par>
                      </p:childTnLst>
                    </p:cTn>
                  </p:par>
                  <p:par>
                    <p:cTn id="98" fill="hold">
                      <p:stCondLst>
                        <p:cond delay="indefinite"/>
                      </p:stCondLst>
                      <p:childTnLst>
                        <p:par>
                          <p:cTn id="99" fill="hold">
                            <p:stCondLst>
                              <p:cond delay="0"/>
                            </p:stCondLst>
                            <p:childTnLst>
                              <p:par>
                                <p:cTn id="100" presetID="22" presetClass="entr" presetSubtype="4" fill="hold" nodeType="clickEffect">
                                  <p:stCondLst>
                                    <p:cond delay="0"/>
                                  </p:stCondLst>
                                  <p:childTnLst>
                                    <p:set>
                                      <p:cBhvr>
                                        <p:cTn id="101" dur="1" fill="hold">
                                          <p:stCondLst>
                                            <p:cond delay="0"/>
                                          </p:stCondLst>
                                        </p:cTn>
                                        <p:tgtEl>
                                          <p:spTgt spid="50"/>
                                        </p:tgtEl>
                                        <p:attrNameLst>
                                          <p:attrName>style.visibility</p:attrName>
                                        </p:attrNameLst>
                                      </p:cBhvr>
                                      <p:to>
                                        <p:strVal val="visible"/>
                                      </p:to>
                                    </p:set>
                                    <p:animEffect transition="in" filter="wipe(down)">
                                      <p:cBhvr>
                                        <p:cTn id="102"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TextBox 104"/>
          <p:cNvSpPr txBox="1"/>
          <p:nvPr/>
        </p:nvSpPr>
        <p:spPr>
          <a:xfrm>
            <a:off x="755651" y="927834"/>
            <a:ext cx="7428229" cy="338554"/>
          </a:xfrm>
          <a:prstGeom prst="rect">
            <a:avLst/>
          </a:prstGeom>
          <a:solidFill>
            <a:schemeClr val="accent1">
              <a:lumMod val="20000"/>
              <a:lumOff val="80000"/>
            </a:schemeClr>
          </a:solidFill>
        </p:spPr>
        <p:txBody>
          <a:bodyPr wrap="square">
            <a:spAutoFit/>
          </a:bodyPr>
          <a:lstStyle/>
          <a:p>
            <a:pPr>
              <a:defRPr/>
            </a:pPr>
            <a:r>
              <a:rPr lang="zh-CN" altLang="en-US" sz="1600" b="1" dirty="0" smtClean="0">
                <a:solidFill>
                  <a:srgbClr val="C00000"/>
                </a:solidFill>
              </a:rPr>
              <a:t>场景描述：某终端</a:t>
            </a:r>
            <a:r>
              <a:rPr lang="zh-CN" altLang="zh-CN" sz="1600" b="1" dirty="0" smtClean="0">
                <a:solidFill>
                  <a:srgbClr val="C00000"/>
                </a:solidFill>
              </a:rPr>
              <a:t>执行网络</a:t>
            </a:r>
            <a:r>
              <a:rPr lang="en-US" altLang="zh-CN" sz="1600" b="1" dirty="0" smtClean="0">
                <a:solidFill>
                  <a:srgbClr val="C00000"/>
                </a:solidFill>
              </a:rPr>
              <a:t>IP</a:t>
            </a:r>
            <a:r>
              <a:rPr lang="zh-CN" altLang="zh-CN" sz="1600" b="1" dirty="0" smtClean="0">
                <a:solidFill>
                  <a:srgbClr val="C00000"/>
                </a:solidFill>
              </a:rPr>
              <a:t>全扫描</a:t>
            </a:r>
            <a:r>
              <a:rPr lang="zh-CN" altLang="en-US" sz="1600" b="1" dirty="0" smtClean="0">
                <a:solidFill>
                  <a:srgbClr val="C00000"/>
                </a:solidFill>
              </a:rPr>
              <a:t>，或</a:t>
            </a:r>
            <a:r>
              <a:rPr lang="zh-CN" altLang="zh-CN" sz="1600" b="1" dirty="0" smtClean="0">
                <a:solidFill>
                  <a:srgbClr val="C00000"/>
                </a:solidFill>
              </a:rPr>
              <a:t>某终端发送大量的</a:t>
            </a:r>
            <a:r>
              <a:rPr lang="en-US" altLang="zh-CN" sz="1600" b="1" dirty="0" smtClean="0">
                <a:solidFill>
                  <a:srgbClr val="C00000"/>
                </a:solidFill>
              </a:rPr>
              <a:t>DHCP/ARP/IGMP</a:t>
            </a:r>
            <a:r>
              <a:rPr lang="zh-CN" altLang="zh-CN" sz="1600" b="1" dirty="0" smtClean="0">
                <a:solidFill>
                  <a:srgbClr val="C00000"/>
                </a:solidFill>
              </a:rPr>
              <a:t>报文</a:t>
            </a:r>
            <a:r>
              <a:rPr lang="zh-CN" altLang="en-US" sz="1600" b="1" dirty="0" smtClean="0">
                <a:solidFill>
                  <a:srgbClr val="C00000"/>
                </a:solidFill>
              </a:rPr>
              <a:t>。</a:t>
            </a:r>
            <a:endParaRPr lang="zh-CN" altLang="en-US" sz="1600" b="1" dirty="0">
              <a:solidFill>
                <a:srgbClr val="C00000"/>
              </a:solidFill>
            </a:endParaRPr>
          </a:p>
        </p:txBody>
      </p:sp>
      <p:grpSp>
        <p:nvGrpSpPr>
          <p:cNvPr id="2" name="组合 101"/>
          <p:cNvGrpSpPr/>
          <p:nvPr/>
        </p:nvGrpSpPr>
        <p:grpSpPr bwMode="auto">
          <a:xfrm>
            <a:off x="5692792" y="2186446"/>
            <a:ext cx="1348088" cy="572785"/>
            <a:chOff x="2474292" y="2016858"/>
            <a:chExt cx="1290724" cy="806702"/>
          </a:xfrm>
        </p:grpSpPr>
        <p:sp>
          <p:nvSpPr>
            <p:cNvPr id="30" name="圆角矩形 29"/>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31" name="圆角矩形 6"/>
            <p:cNvSpPr/>
            <p:nvPr/>
          </p:nvSpPr>
          <p:spPr>
            <a:xfrm>
              <a:off x="2497665" y="2040677"/>
              <a:ext cx="124397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a:solidFill>
                    <a:srgbClr val="000000">
                      <a:hueOff val="0"/>
                      <a:satOff val="0"/>
                      <a:lumOff val="0"/>
                      <a:alphaOff val="0"/>
                    </a:srgbClr>
                  </a:solidFill>
                </a:rPr>
                <a:t>阻断</a:t>
              </a:r>
              <a:r>
                <a:rPr lang="zh-CN" altLang="en-US" sz="1200" dirty="0" smtClean="0">
                  <a:solidFill>
                    <a:srgbClr val="000000">
                      <a:hueOff val="0"/>
                      <a:satOff val="0"/>
                      <a:lumOff val="0"/>
                      <a:alphaOff val="0"/>
                    </a:srgbClr>
                  </a:solidFill>
                </a:rPr>
                <a:t>：交换机阻断该终端</a:t>
              </a:r>
              <a:r>
                <a:rPr lang="en-US" altLang="zh-CN" sz="1200" dirty="0" smtClean="0">
                  <a:solidFill>
                    <a:srgbClr val="000000">
                      <a:hueOff val="0"/>
                      <a:satOff val="0"/>
                      <a:lumOff val="0"/>
                      <a:alphaOff val="0"/>
                    </a:srgbClr>
                  </a:solidFill>
                </a:rPr>
                <a:t>IP</a:t>
              </a:r>
              <a:r>
                <a:rPr lang="zh-CN" altLang="en-US" sz="1200" dirty="0">
                  <a:solidFill>
                    <a:srgbClr val="000000">
                      <a:hueOff val="0"/>
                      <a:satOff val="0"/>
                      <a:lumOff val="0"/>
                      <a:alphaOff val="0"/>
                    </a:srgbClr>
                  </a:solidFill>
                </a:rPr>
                <a:t>的</a:t>
              </a:r>
              <a:r>
                <a:rPr lang="zh-CN" altLang="en-US" sz="1200" dirty="0" smtClean="0">
                  <a:solidFill>
                    <a:srgbClr val="000000">
                      <a:hueOff val="0"/>
                      <a:satOff val="0"/>
                      <a:lumOff val="0"/>
                      <a:alphaOff val="0"/>
                    </a:srgbClr>
                  </a:solidFill>
                </a:rPr>
                <a:t>访问</a:t>
              </a:r>
              <a:endParaRPr lang="zh-CN" altLang="en-US" sz="1200" dirty="0">
                <a:solidFill>
                  <a:srgbClr val="000000">
                    <a:hueOff val="0"/>
                    <a:satOff val="0"/>
                    <a:lumOff val="0"/>
                    <a:alphaOff val="0"/>
                  </a:srgbClr>
                </a:solidFill>
              </a:endParaRPr>
            </a:p>
          </p:txBody>
        </p:sp>
      </p:grpSp>
      <p:grpSp>
        <p:nvGrpSpPr>
          <p:cNvPr id="3" name="组合 101"/>
          <p:cNvGrpSpPr/>
          <p:nvPr/>
        </p:nvGrpSpPr>
        <p:grpSpPr bwMode="auto">
          <a:xfrm>
            <a:off x="5660898" y="1368344"/>
            <a:ext cx="2667761" cy="559516"/>
            <a:chOff x="2474292" y="2016858"/>
            <a:chExt cx="1290724" cy="806702"/>
          </a:xfrm>
        </p:grpSpPr>
        <p:sp>
          <p:nvSpPr>
            <p:cNvPr id="54" name="圆角矩形 53"/>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55" name="圆角矩形 6"/>
            <p:cNvSpPr/>
            <p:nvPr/>
          </p:nvSpPr>
          <p:spPr>
            <a:xfrm>
              <a:off x="2497665" y="2040677"/>
              <a:ext cx="124397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100" dirty="0">
                  <a:solidFill>
                    <a:srgbClr val="000000">
                      <a:hueOff val="0"/>
                      <a:satOff val="0"/>
                      <a:lumOff val="0"/>
                      <a:alphaOff val="0"/>
                    </a:srgbClr>
                  </a:solidFill>
                </a:rPr>
                <a:t>告警</a:t>
              </a:r>
              <a:r>
                <a:rPr lang="zh-CN" altLang="en-US" sz="1100" dirty="0" smtClean="0">
                  <a:solidFill>
                    <a:srgbClr val="000000">
                      <a:hueOff val="0"/>
                      <a:satOff val="0"/>
                      <a:lumOff val="0"/>
                      <a:alphaOff val="0"/>
                    </a:srgbClr>
                  </a:solidFill>
                </a:rPr>
                <a:t>： 终端</a:t>
              </a:r>
              <a:r>
                <a:rPr lang="en-US" altLang="zh-CN" sz="1100" dirty="0" smtClean="0">
                  <a:solidFill>
                    <a:srgbClr val="000000">
                      <a:hueOff val="0"/>
                      <a:satOff val="0"/>
                      <a:lumOff val="0"/>
                      <a:alphaOff val="0"/>
                    </a:srgbClr>
                  </a:solidFill>
                </a:rPr>
                <a:t>(</a:t>
              </a:r>
              <a:r>
                <a:rPr lang="en-US" altLang="zh-CN" sz="1100" dirty="0" err="1" smtClean="0">
                  <a:solidFill>
                    <a:srgbClr val="000000">
                      <a:hueOff val="0"/>
                      <a:satOff val="0"/>
                      <a:lumOff val="0"/>
                      <a:alphaOff val="0"/>
                    </a:srgbClr>
                  </a:solidFill>
                </a:rPr>
                <a:t>SourceIP</a:t>
              </a:r>
              <a:r>
                <a:rPr lang="en-US" altLang="zh-CN" sz="1100" dirty="0" smtClean="0">
                  <a:solidFill>
                    <a:srgbClr val="000000">
                      <a:hueOff val="0"/>
                      <a:satOff val="0"/>
                      <a:lumOff val="0"/>
                      <a:alphaOff val="0"/>
                    </a:srgbClr>
                  </a:solidFill>
                </a:rPr>
                <a:t>)</a:t>
              </a:r>
              <a:r>
                <a:rPr lang="zh-CN" altLang="en-US" sz="1100" dirty="0" smtClean="0">
                  <a:solidFill>
                    <a:srgbClr val="000000">
                      <a:hueOff val="0"/>
                      <a:satOff val="0"/>
                      <a:lumOff val="0"/>
                      <a:alphaOff val="0"/>
                    </a:srgbClr>
                  </a:solidFill>
                </a:rPr>
                <a:t>有异常网络行为，存在中毒或恶意风险。</a:t>
              </a:r>
              <a:endParaRPr lang="zh-CN" altLang="en-US" sz="1100" dirty="0">
                <a:solidFill>
                  <a:srgbClr val="000000">
                    <a:hueOff val="0"/>
                    <a:satOff val="0"/>
                    <a:lumOff val="0"/>
                    <a:alphaOff val="0"/>
                  </a:srgbClr>
                </a:solidFill>
              </a:endParaRPr>
            </a:p>
          </p:txBody>
        </p:sp>
      </p:grpSp>
      <p:grpSp>
        <p:nvGrpSpPr>
          <p:cNvPr id="4" name="组合 101"/>
          <p:cNvGrpSpPr/>
          <p:nvPr/>
        </p:nvGrpSpPr>
        <p:grpSpPr bwMode="auto">
          <a:xfrm>
            <a:off x="7352845" y="2171297"/>
            <a:ext cx="1291187" cy="604838"/>
            <a:chOff x="2474292" y="2016858"/>
            <a:chExt cx="1290724" cy="806702"/>
          </a:xfrm>
        </p:grpSpPr>
        <p:sp>
          <p:nvSpPr>
            <p:cNvPr id="59" name="圆角矩形 58"/>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60" name="圆角矩形 6"/>
            <p:cNvSpPr/>
            <p:nvPr/>
          </p:nvSpPr>
          <p:spPr>
            <a:xfrm>
              <a:off x="2497741" y="2040677"/>
              <a:ext cx="1243826"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a:solidFill>
                    <a:srgbClr val="000000">
                      <a:hueOff val="0"/>
                      <a:satOff val="0"/>
                      <a:lumOff val="0"/>
                      <a:alphaOff val="0"/>
                    </a:srgbClr>
                  </a:solidFill>
                </a:rPr>
                <a:t>引流：该</a:t>
              </a:r>
              <a:r>
                <a:rPr lang="en-US" altLang="zh-CN" sz="1200" dirty="0">
                  <a:solidFill>
                    <a:srgbClr val="000000">
                      <a:hueOff val="0"/>
                      <a:satOff val="0"/>
                      <a:lumOff val="0"/>
                      <a:alphaOff val="0"/>
                    </a:srgbClr>
                  </a:solidFill>
                </a:rPr>
                <a:t>IP</a:t>
              </a:r>
              <a:r>
                <a:rPr lang="zh-CN" altLang="en-US" sz="1200" dirty="0">
                  <a:solidFill>
                    <a:srgbClr val="000000">
                      <a:hueOff val="0"/>
                      <a:satOff val="0"/>
                      <a:lumOff val="0"/>
                      <a:alphaOff val="0"/>
                    </a:srgbClr>
                  </a:solidFill>
                </a:rPr>
                <a:t>地址流量从交换机引流到</a:t>
              </a:r>
              <a:r>
                <a:rPr lang="en-US" altLang="zh-CN" sz="1200" dirty="0">
                  <a:solidFill>
                    <a:srgbClr val="000000">
                      <a:hueOff val="0"/>
                      <a:satOff val="0"/>
                      <a:lumOff val="0"/>
                      <a:alphaOff val="0"/>
                    </a:srgbClr>
                  </a:solidFill>
                </a:rPr>
                <a:t>NGFW</a:t>
              </a:r>
              <a:r>
                <a:rPr lang="zh-CN" altLang="en-US" sz="1200" dirty="0" smtClean="0">
                  <a:solidFill>
                    <a:srgbClr val="000000">
                      <a:hueOff val="0"/>
                      <a:satOff val="0"/>
                      <a:lumOff val="0"/>
                      <a:alphaOff val="0"/>
                    </a:srgbClr>
                  </a:solidFill>
                </a:rPr>
                <a:t>处理</a:t>
              </a:r>
              <a:endParaRPr lang="zh-CN" altLang="en-US" sz="1200" dirty="0">
                <a:solidFill>
                  <a:srgbClr val="000000">
                    <a:hueOff val="0"/>
                    <a:satOff val="0"/>
                    <a:lumOff val="0"/>
                    <a:alphaOff val="0"/>
                  </a:srgbClr>
                </a:solidFill>
              </a:endParaRPr>
            </a:p>
          </p:txBody>
        </p:sp>
      </p:grpSp>
      <p:sp>
        <p:nvSpPr>
          <p:cNvPr id="28" name="右箭头 50"/>
          <p:cNvSpPr>
            <a:spLocks noChangeArrowheads="1"/>
          </p:cNvSpPr>
          <p:nvPr/>
        </p:nvSpPr>
        <p:spPr bwMode="auto">
          <a:xfrm>
            <a:off x="4633918" y="1651782"/>
            <a:ext cx="661439" cy="641838"/>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endParaRPr lang="zh-CN" altLang="en-US" sz="1200" b="1" dirty="0">
              <a:solidFill>
                <a:srgbClr val="000000"/>
              </a:solidFill>
              <a:latin typeface="微软雅黑" panose="020B0503020204020204" pitchFamily="34" charset="-122"/>
              <a:ea typeface="微软雅黑" panose="020B0503020204020204" pitchFamily="34" charset="-122"/>
            </a:endParaRPr>
          </a:p>
        </p:txBody>
      </p:sp>
      <p:sp>
        <p:nvSpPr>
          <p:cNvPr id="57" name="标题 56"/>
          <p:cNvSpPr>
            <a:spLocks noGrp="1"/>
          </p:cNvSpPr>
          <p:nvPr>
            <p:ph type="title"/>
          </p:nvPr>
        </p:nvSpPr>
        <p:spPr>
          <a:xfrm>
            <a:off x="770206" y="223697"/>
            <a:ext cx="8233971" cy="559338"/>
          </a:xfrm>
        </p:spPr>
        <p:txBody>
          <a:bodyPr/>
          <a:lstStyle/>
          <a:p>
            <a:r>
              <a:rPr lang="zh-CN" altLang="en-US" dirty="0" smtClean="0">
                <a:latin typeface="微软雅黑" panose="020B0503020204020204" pitchFamily="34" charset="-122"/>
                <a:ea typeface="微软雅黑" panose="020B0503020204020204" pitchFamily="34" charset="-122"/>
              </a:rPr>
              <a:t>内网接入类威胁分析：</a:t>
            </a:r>
            <a:r>
              <a:rPr lang="zh-CN" altLang="en-US" sz="2400" dirty="0" smtClean="0">
                <a:latin typeface="微软雅黑" panose="020B0503020204020204" pitchFamily="34" charset="-122"/>
                <a:ea typeface="微软雅黑" panose="020B0503020204020204" pitchFamily="34" charset="-122"/>
              </a:rPr>
              <a:t>终端网络攻击</a:t>
            </a:r>
            <a:endParaRPr lang="zh-CN" altLang="en-US" dirty="0"/>
          </a:p>
        </p:txBody>
      </p:sp>
      <p:graphicFrame>
        <p:nvGraphicFramePr>
          <p:cNvPr id="39" name="Group 3"/>
          <p:cNvGraphicFramePr>
            <a:graphicFrameLocks noGrp="1"/>
          </p:cNvGraphicFramePr>
          <p:nvPr>
            <p:ph idx="4294967295"/>
          </p:nvPr>
        </p:nvGraphicFramePr>
        <p:xfrm>
          <a:off x="1585553" y="3192463"/>
          <a:ext cx="6987977" cy="1325610"/>
        </p:xfrm>
        <a:graphic>
          <a:graphicData uri="http://schemas.openxmlformats.org/drawingml/2006/table">
            <a:tbl>
              <a:tblPr/>
              <a:tblGrid>
                <a:gridCol w="1539434"/>
                <a:gridCol w="2353846"/>
                <a:gridCol w="1678200"/>
                <a:gridCol w="1416497"/>
              </a:tblGrid>
              <a:tr h="339875">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事件阀值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匹配条件</a:t>
                      </a:r>
                      <a:endParaRPr kumimoji="0" lang="en-US" altLang="zh-CN"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事件源</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关联缓冲值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r h="985735">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bl>
          </a:graphicData>
        </a:graphic>
      </p:graphicFrame>
      <p:sp>
        <p:nvSpPr>
          <p:cNvPr id="42" name="Rectangle 40"/>
          <p:cNvSpPr>
            <a:spLocks noChangeArrowheads="1"/>
          </p:cNvSpPr>
          <p:nvPr/>
        </p:nvSpPr>
        <p:spPr bwMode="auto">
          <a:xfrm>
            <a:off x="6776319" y="3856305"/>
            <a:ext cx="456846" cy="249251"/>
          </a:xfrm>
          <a:prstGeom prst="rect">
            <a:avLst/>
          </a:prstGeom>
          <a:noFill/>
          <a:ln w="9525" algn="ctr">
            <a:noFill/>
            <a:miter lim="800000"/>
          </a:ln>
        </p:spPr>
        <p:txBody>
          <a:bodyPr lIns="79200" tIns="39600" rIns="79200" bIns="39600">
            <a:spAutoFit/>
          </a:bodyPr>
          <a:lstStyle/>
          <a:p>
            <a:pPr defTabSz="801370"/>
            <a:endParaRPr lang="en-US" altLang="zh-CN" sz="1100">
              <a:solidFill>
                <a:srgbClr val="000000"/>
              </a:solidFill>
              <a:latin typeface="微软雅黑" panose="020B0503020204020204" pitchFamily="34" charset="-122"/>
              <a:ea typeface="微软雅黑" panose="020B0503020204020204" pitchFamily="34" charset="-122"/>
            </a:endParaRPr>
          </a:p>
        </p:txBody>
      </p:sp>
      <p:sp>
        <p:nvSpPr>
          <p:cNvPr id="47" name="AutoShape 23"/>
          <p:cNvSpPr>
            <a:spLocks noChangeArrowheads="1"/>
          </p:cNvSpPr>
          <p:nvPr/>
        </p:nvSpPr>
        <p:spPr bwMode="auto">
          <a:xfrm>
            <a:off x="1704064" y="3693441"/>
            <a:ext cx="6810672" cy="258741"/>
          </a:xfrm>
          <a:prstGeom prst="roundRect">
            <a:avLst>
              <a:gd name="adj" fmla="val 16667"/>
            </a:avLst>
          </a:prstGeom>
          <a:solidFill>
            <a:schemeClr val="bg1">
              <a:lumMod val="85000"/>
            </a:schemeClr>
          </a:solidFill>
          <a:ln w="9525" algn="ctr">
            <a:solidFill>
              <a:schemeClr val="bg2"/>
            </a:solidFill>
            <a:round/>
          </a:ln>
        </p:spPr>
        <p:txBody>
          <a:bodyPr wrap="square" lIns="79200" tIns="39600" rIns="79200" bIns="39600" anchor="ctr">
            <a:spAutoFit/>
          </a:bodyPr>
          <a:lstStyle/>
          <a:p>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51" name="AutoShape 26"/>
          <p:cNvSpPr>
            <a:spLocks noChangeArrowheads="1"/>
          </p:cNvSpPr>
          <p:nvPr/>
        </p:nvSpPr>
        <p:spPr bwMode="auto">
          <a:xfrm>
            <a:off x="3281518" y="3589872"/>
            <a:ext cx="1668174" cy="905726"/>
          </a:xfrm>
          <a:prstGeom prst="roundRect">
            <a:avLst>
              <a:gd name="adj" fmla="val 16667"/>
            </a:avLst>
          </a:prstGeom>
          <a:solidFill>
            <a:schemeClr val="accent1"/>
          </a:solidFill>
          <a:ln w="9525" algn="ctr">
            <a:solidFill>
              <a:schemeClr val="tx1"/>
            </a:solidFill>
            <a:round/>
          </a:ln>
        </p:spPr>
        <p:txBody>
          <a:bodyPr wrap="square" lIns="79200" tIns="39600" rIns="79200" bIns="39600" anchor="ctr">
            <a:spAutoFit/>
          </a:bodyPr>
          <a:lstStyle/>
          <a:p>
            <a:pPr marL="88900" indent="-88900" defTabSz="801370">
              <a:buFont typeface="Arial" panose="020B0604020202020204" pitchFamily="34" charset="0"/>
              <a:buChar char="•"/>
            </a:pPr>
            <a:r>
              <a:rPr lang="zh-CN" altLang="en-US" sz="1200" dirty="0" smtClean="0">
                <a:solidFill>
                  <a:srgbClr val="000000"/>
                </a:solidFill>
                <a:latin typeface="微软雅黑" panose="020B0503020204020204" pitchFamily="34" charset="-122"/>
                <a:ea typeface="微软雅黑" panose="020B0503020204020204" pitchFamily="34" charset="-122"/>
              </a:rPr>
              <a:t>超过整机</a:t>
            </a:r>
            <a:r>
              <a:rPr lang="en-US" altLang="zh-CN" sz="1200" dirty="0" err="1" smtClean="0">
                <a:solidFill>
                  <a:srgbClr val="000000"/>
                </a:solidFill>
                <a:latin typeface="微软雅黑" panose="020B0503020204020204" pitchFamily="34" charset="-122"/>
                <a:ea typeface="微软雅黑" panose="020B0503020204020204" pitchFamily="34" charset="-122"/>
              </a:rPr>
              <a:t>arp</a:t>
            </a:r>
            <a:r>
              <a:rPr lang="en-US" altLang="zh-CN" sz="1200" dirty="0" smtClean="0">
                <a:solidFill>
                  <a:srgbClr val="000000"/>
                </a:solidFill>
                <a:latin typeface="微软雅黑" panose="020B0503020204020204" pitchFamily="34" charset="-122"/>
                <a:ea typeface="微软雅黑" panose="020B0503020204020204" pitchFamily="34" charset="-122"/>
              </a:rPr>
              <a:t>-miss</a:t>
            </a:r>
            <a:r>
              <a:rPr lang="zh-CN" altLang="en-US" sz="1200" dirty="0" smtClean="0">
                <a:solidFill>
                  <a:srgbClr val="000000"/>
                </a:solidFill>
                <a:latin typeface="微软雅黑" panose="020B0503020204020204" pitchFamily="34" charset="-122"/>
                <a:ea typeface="微软雅黑" panose="020B0503020204020204" pitchFamily="34" charset="-122"/>
              </a:rPr>
              <a:t>限速值  </a:t>
            </a:r>
            <a:r>
              <a:rPr lang="en-US" altLang="zh-CN" sz="1200" dirty="0" smtClean="0">
                <a:solidFill>
                  <a:srgbClr val="000000"/>
                </a:solidFill>
                <a:latin typeface="微软雅黑" panose="020B0503020204020204" pitchFamily="34" charset="-122"/>
                <a:ea typeface="微软雅黑" panose="020B0503020204020204" pitchFamily="34" charset="-122"/>
              </a:rPr>
              <a:t>or</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8900" indent="-88900" defTabSz="801370">
              <a:buFont typeface="Arial" panose="020B0604020202020204" pitchFamily="34" charset="0"/>
              <a:buChar char="•"/>
            </a:pPr>
            <a:r>
              <a:rPr lang="zh-CN" altLang="en-US" sz="1200" dirty="0" smtClean="0">
                <a:solidFill>
                  <a:srgbClr val="000000"/>
                </a:solidFill>
                <a:latin typeface="微软雅黑" panose="020B0503020204020204" pitchFamily="34" charset="-122"/>
                <a:ea typeface="微软雅黑" panose="020B0503020204020204" pitchFamily="34" charset="-122"/>
              </a:rPr>
              <a:t>受到</a:t>
            </a:r>
            <a:r>
              <a:rPr lang="en-US" altLang="zh-CN" sz="1200" dirty="0" smtClean="0">
                <a:solidFill>
                  <a:srgbClr val="000000"/>
                </a:solidFill>
              </a:rPr>
              <a:t>DHCP</a:t>
            </a:r>
            <a:r>
              <a:rPr lang="zh-CN" altLang="en-US" sz="1200" dirty="0" smtClean="0">
                <a:solidFill>
                  <a:srgbClr val="000000"/>
                </a:solidFill>
              </a:rPr>
              <a:t>、</a:t>
            </a:r>
            <a:r>
              <a:rPr lang="en-US" altLang="zh-CN" sz="1200" dirty="0" smtClean="0">
                <a:solidFill>
                  <a:srgbClr val="000000"/>
                </a:solidFill>
              </a:rPr>
              <a:t>ARP</a:t>
            </a:r>
            <a:r>
              <a:rPr lang="zh-CN" altLang="en-US" sz="1200" dirty="0" smtClean="0">
                <a:solidFill>
                  <a:srgbClr val="000000"/>
                </a:solidFill>
              </a:rPr>
              <a:t>、</a:t>
            </a:r>
            <a:r>
              <a:rPr lang="en-US" altLang="zh-CN" sz="1200" dirty="0" smtClean="0">
                <a:solidFill>
                  <a:srgbClr val="000000"/>
                </a:solidFill>
              </a:rPr>
              <a:t>IGMP</a:t>
            </a:r>
            <a:r>
              <a:rPr lang="zh-CN" altLang="en-US" sz="1200" dirty="0" smtClean="0">
                <a:solidFill>
                  <a:srgbClr val="000000"/>
                </a:solidFill>
              </a:rPr>
              <a:t>攻击</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52" name="Line 27"/>
          <p:cNvSpPr>
            <a:spLocks noChangeShapeType="1"/>
          </p:cNvSpPr>
          <p:nvPr/>
        </p:nvSpPr>
        <p:spPr bwMode="auto">
          <a:xfrm>
            <a:off x="2761169" y="3821374"/>
            <a:ext cx="515931" cy="1438"/>
          </a:xfrm>
          <a:prstGeom prst="line">
            <a:avLst/>
          </a:prstGeom>
          <a:noFill/>
          <a:ln w="9525">
            <a:solidFill>
              <a:srgbClr val="969696"/>
            </a:solidFill>
            <a:prstDash val="dash"/>
            <a:round/>
            <a:tailEnd type="triangle" w="med" len="med"/>
          </a:ln>
        </p:spPr>
        <p:txBody>
          <a:bodyPr lIns="79200" tIns="39600" rIns="79200" bIns="39600">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53" name="AutoShape 28"/>
          <p:cNvSpPr>
            <a:spLocks noChangeArrowheads="1"/>
          </p:cNvSpPr>
          <p:nvPr/>
        </p:nvSpPr>
        <p:spPr bwMode="auto">
          <a:xfrm>
            <a:off x="1861124" y="3692843"/>
            <a:ext cx="775314" cy="258741"/>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zh-CN" altLang="en-US" sz="1000" dirty="0" smtClean="0">
                <a:solidFill>
                  <a:srgbClr val="000000"/>
                </a:solidFill>
                <a:latin typeface="微软雅黑" panose="020B0503020204020204" pitchFamily="34" charset="-122"/>
                <a:ea typeface="微软雅黑" panose="020B0503020204020204" pitchFamily="34" charset="-122"/>
              </a:rPr>
              <a:t>每次</a:t>
            </a:r>
            <a:endParaRPr lang="en-US" altLang="zh-CN" sz="1000" dirty="0">
              <a:solidFill>
                <a:srgbClr val="000000"/>
              </a:solidFill>
              <a:latin typeface="微软雅黑" panose="020B0503020204020204" pitchFamily="34" charset="-122"/>
              <a:ea typeface="微软雅黑" panose="020B0503020204020204" pitchFamily="34" charset="-122"/>
            </a:endParaRPr>
          </a:p>
        </p:txBody>
      </p:sp>
      <p:sp>
        <p:nvSpPr>
          <p:cNvPr id="64" name="AutoShape 44"/>
          <p:cNvSpPr>
            <a:spLocks noChangeArrowheads="1"/>
          </p:cNvSpPr>
          <p:nvPr/>
        </p:nvSpPr>
        <p:spPr bwMode="auto">
          <a:xfrm>
            <a:off x="7350101" y="3692581"/>
            <a:ext cx="902359" cy="258741"/>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algn="ctr" defTabSz="801370"/>
            <a:r>
              <a:rPr lang="en-US" altLang="zh-CN" sz="1000" dirty="0" err="1" smtClean="0">
                <a:solidFill>
                  <a:srgbClr val="000000"/>
                </a:solidFill>
                <a:latin typeface="微软雅黑" panose="020B0503020204020204" pitchFamily="34" charset="-122"/>
                <a:ea typeface="微软雅黑" panose="020B0503020204020204" pitchFamily="34" charset="-122"/>
              </a:rPr>
              <a:t>SourceIP</a:t>
            </a:r>
            <a:endParaRPr lang="en-US" altLang="zh-CN" sz="1000" dirty="0">
              <a:solidFill>
                <a:srgbClr val="FF0000"/>
              </a:solidFill>
              <a:latin typeface="微软雅黑" panose="020B0503020204020204" pitchFamily="34" charset="-122"/>
              <a:ea typeface="微软雅黑" panose="020B0503020204020204" pitchFamily="34" charset="-122"/>
            </a:endParaRPr>
          </a:p>
        </p:txBody>
      </p:sp>
      <p:sp>
        <p:nvSpPr>
          <p:cNvPr id="71" name="Rectangle 52"/>
          <p:cNvSpPr>
            <a:spLocks noChangeArrowheads="1"/>
          </p:cNvSpPr>
          <p:nvPr/>
        </p:nvSpPr>
        <p:spPr bwMode="auto">
          <a:xfrm>
            <a:off x="4909779" y="3641045"/>
            <a:ext cx="780983" cy="233862"/>
          </a:xfrm>
          <a:prstGeom prst="rect">
            <a:avLst/>
          </a:prstGeom>
          <a:noFill/>
          <a:ln w="9525" algn="ctr">
            <a:noFill/>
            <a:miter lim="800000"/>
          </a:ln>
        </p:spPr>
        <p:txBody>
          <a:bodyPr lIns="79200" tIns="39600" rIns="79200" bIns="39600">
            <a:spAutoFit/>
          </a:bodyPr>
          <a:lstStyle/>
          <a:p>
            <a:pPr defTabSz="801370"/>
            <a:r>
              <a:rPr lang="en-US" altLang="zh-CN" sz="1000" dirty="0">
                <a:solidFill>
                  <a:srgbClr val="B2B2B2"/>
                </a:solidFill>
                <a:latin typeface="微软雅黑" panose="020B0503020204020204" pitchFamily="34" charset="-122"/>
                <a:ea typeface="微软雅黑" panose="020B0503020204020204" pitchFamily="34" charset="-122"/>
              </a:rPr>
              <a:t>from any</a:t>
            </a:r>
            <a:endParaRPr lang="en-US" altLang="zh-CN" sz="1000" dirty="0">
              <a:solidFill>
                <a:srgbClr val="B2B2B2"/>
              </a:solidFill>
              <a:latin typeface="微软雅黑" panose="020B0503020204020204" pitchFamily="34" charset="-122"/>
              <a:ea typeface="微软雅黑" panose="020B0503020204020204" pitchFamily="34" charset="-122"/>
            </a:endParaRPr>
          </a:p>
        </p:txBody>
      </p:sp>
      <p:sp>
        <p:nvSpPr>
          <p:cNvPr id="72" name="Line 53"/>
          <p:cNvSpPr>
            <a:spLocks noChangeShapeType="1"/>
          </p:cNvSpPr>
          <p:nvPr/>
        </p:nvSpPr>
        <p:spPr bwMode="auto">
          <a:xfrm flipV="1">
            <a:off x="4591733" y="3845839"/>
            <a:ext cx="1080000" cy="1916"/>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77" name="AutoShape 25"/>
          <p:cNvSpPr>
            <a:spLocks noChangeArrowheads="1"/>
          </p:cNvSpPr>
          <p:nvPr/>
        </p:nvSpPr>
        <p:spPr bwMode="auto">
          <a:xfrm>
            <a:off x="5696680" y="3709258"/>
            <a:ext cx="1221793" cy="258741"/>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000" dirty="0">
                <a:solidFill>
                  <a:srgbClr val="000000"/>
                </a:solidFill>
                <a:latin typeface="微软雅黑" panose="020B0503020204020204" pitchFamily="34" charset="-122"/>
                <a:ea typeface="微软雅黑" panose="020B0503020204020204" pitchFamily="34" charset="-122"/>
              </a:rPr>
              <a:t>All </a:t>
            </a:r>
            <a:r>
              <a:rPr lang="zh-CN" altLang="en-US" sz="1000" dirty="0" smtClean="0">
                <a:solidFill>
                  <a:srgbClr val="000000"/>
                </a:solidFill>
                <a:latin typeface="微软雅黑" panose="020B0503020204020204" pitchFamily="34" charset="-122"/>
                <a:ea typeface="微软雅黑" panose="020B0503020204020204" pitchFamily="34" charset="-122"/>
              </a:rPr>
              <a:t>交换机</a:t>
            </a:r>
            <a:endParaRPr lang="zh-CN" altLang="en-US" sz="1000" dirty="0">
              <a:solidFill>
                <a:srgbClr val="000000"/>
              </a:solidFill>
              <a:latin typeface="微软雅黑" panose="020B0503020204020204" pitchFamily="34" charset="-122"/>
              <a:ea typeface="微软雅黑" panose="020B0503020204020204" pitchFamily="34" charset="-122"/>
            </a:endParaRPr>
          </a:p>
        </p:txBody>
      </p:sp>
      <p:sp>
        <p:nvSpPr>
          <p:cNvPr id="87" name="Line 58"/>
          <p:cNvSpPr>
            <a:spLocks noChangeShapeType="1"/>
          </p:cNvSpPr>
          <p:nvPr/>
        </p:nvSpPr>
        <p:spPr bwMode="auto">
          <a:xfrm>
            <a:off x="7014604" y="3845840"/>
            <a:ext cx="180000" cy="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400">
              <a:solidFill>
                <a:srgbClr val="000000"/>
              </a:solidFill>
              <a:latin typeface="微软雅黑" panose="020B0503020204020204" pitchFamily="34" charset="-122"/>
              <a:ea typeface="微软雅黑" panose="020B0503020204020204" pitchFamily="34" charset="-122"/>
            </a:endParaRPr>
          </a:p>
        </p:txBody>
      </p:sp>
      <p:sp>
        <p:nvSpPr>
          <p:cNvPr id="44" name="左大括号 95"/>
          <p:cNvSpPr/>
          <p:nvPr/>
        </p:nvSpPr>
        <p:spPr bwMode="auto">
          <a:xfrm>
            <a:off x="1359827" y="1615221"/>
            <a:ext cx="258763" cy="972740"/>
          </a:xfrm>
          <a:prstGeom prst="leftBrace">
            <a:avLst>
              <a:gd name="adj1" fmla="val 39632"/>
              <a:gd name="adj2" fmla="val 50000"/>
            </a:avLst>
          </a:prstGeom>
          <a:noFill/>
          <a:ln w="9525">
            <a:solidFill>
              <a:schemeClr val="tx1"/>
            </a:solidFill>
            <a:round/>
          </a:ln>
        </p:spPr>
        <p:txBody>
          <a:bodyPr anchor="ctr"/>
          <a:lstStyle/>
          <a:p>
            <a:pPr algn="ctr"/>
            <a:endParaRPr lang="zh-CN" altLang="en-US">
              <a:solidFill>
                <a:srgbClr val="000000"/>
              </a:solidFill>
            </a:endParaRPr>
          </a:p>
        </p:txBody>
      </p:sp>
      <p:sp>
        <p:nvSpPr>
          <p:cNvPr id="45" name="TextBox 96"/>
          <p:cNvSpPr txBox="1">
            <a:spLocks noChangeArrowheads="1"/>
          </p:cNvSpPr>
          <p:nvPr/>
        </p:nvSpPr>
        <p:spPr bwMode="auto">
          <a:xfrm>
            <a:off x="643063" y="1718958"/>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交换机单一事件</a:t>
            </a:r>
            <a:endParaRPr lang="zh-CN" altLang="en-US" sz="1200" b="1" dirty="0">
              <a:solidFill>
                <a:srgbClr val="FF0000"/>
              </a:solidFill>
            </a:endParaRPr>
          </a:p>
        </p:txBody>
      </p:sp>
      <p:grpSp>
        <p:nvGrpSpPr>
          <p:cNvPr id="5" name="组合 105"/>
          <p:cNvGrpSpPr/>
          <p:nvPr/>
        </p:nvGrpSpPr>
        <p:grpSpPr bwMode="auto">
          <a:xfrm>
            <a:off x="1624998" y="2138279"/>
            <a:ext cx="2906048" cy="598433"/>
            <a:chOff x="2474292" y="2016858"/>
            <a:chExt cx="1290724" cy="806702"/>
          </a:xfrm>
        </p:grpSpPr>
        <p:sp>
          <p:nvSpPr>
            <p:cNvPr id="50" name="圆角矩形 49"/>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56" name="圆角矩形 6"/>
            <p:cNvSpPr/>
            <p:nvPr/>
          </p:nvSpPr>
          <p:spPr>
            <a:xfrm>
              <a:off x="2498106" y="2041230"/>
              <a:ext cx="1243097" cy="757959"/>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200" dirty="0">
                  <a:solidFill>
                    <a:srgbClr val="000000">
                      <a:hueOff val="0"/>
                      <a:satOff val="0"/>
                      <a:lumOff val="0"/>
                      <a:alphaOff val="0"/>
                    </a:srgbClr>
                  </a:solidFill>
                </a:rPr>
                <a:t>设备受到攻击时，打印攻击源信息（</a:t>
              </a:r>
              <a:r>
                <a:rPr lang="en-US" altLang="zh-CN" sz="1200" dirty="0">
                  <a:solidFill>
                    <a:srgbClr val="000000">
                      <a:hueOff val="0"/>
                      <a:satOff val="0"/>
                      <a:lumOff val="0"/>
                      <a:alphaOff val="0"/>
                    </a:srgbClr>
                  </a:solidFill>
                </a:rPr>
                <a:t>DHCP</a:t>
              </a:r>
              <a:r>
                <a:rPr lang="zh-CN" altLang="en-US" sz="1200" dirty="0">
                  <a:solidFill>
                    <a:srgbClr val="000000">
                      <a:hueOff val="0"/>
                      <a:satOff val="0"/>
                      <a:lumOff val="0"/>
                      <a:alphaOff val="0"/>
                    </a:srgbClr>
                  </a:solidFill>
                </a:rPr>
                <a:t>、</a:t>
              </a:r>
              <a:r>
                <a:rPr lang="en-US" altLang="zh-CN" sz="1200" dirty="0">
                  <a:solidFill>
                    <a:srgbClr val="000000">
                      <a:hueOff val="0"/>
                      <a:satOff val="0"/>
                      <a:lumOff val="0"/>
                      <a:alphaOff val="0"/>
                    </a:srgbClr>
                  </a:solidFill>
                </a:rPr>
                <a:t>ARP</a:t>
              </a:r>
              <a:r>
                <a:rPr lang="zh-CN" altLang="en-US" sz="1200" dirty="0">
                  <a:solidFill>
                    <a:srgbClr val="000000">
                      <a:hueOff val="0"/>
                      <a:satOff val="0"/>
                      <a:lumOff val="0"/>
                      <a:alphaOff val="0"/>
                    </a:srgbClr>
                  </a:solidFill>
                </a:rPr>
                <a:t>、</a:t>
              </a:r>
              <a:r>
                <a:rPr lang="en-US" altLang="zh-CN" sz="1200" dirty="0">
                  <a:solidFill>
                    <a:srgbClr val="000000">
                      <a:hueOff val="0"/>
                      <a:satOff val="0"/>
                      <a:lumOff val="0"/>
                      <a:alphaOff val="0"/>
                    </a:srgbClr>
                  </a:solidFill>
                </a:rPr>
                <a:t>IGMP</a:t>
              </a:r>
              <a:r>
                <a:rPr lang="zh-CN" altLang="en-US" sz="1200" dirty="0" smtClean="0">
                  <a:solidFill>
                    <a:srgbClr val="000000">
                      <a:hueOff val="0"/>
                      <a:satOff val="0"/>
                      <a:lumOff val="0"/>
                      <a:alphaOff val="0"/>
                    </a:srgbClr>
                  </a:solidFill>
                </a:rPr>
                <a:t>）</a:t>
              </a:r>
              <a:endParaRPr lang="zh-CN" altLang="en-US" sz="1200" dirty="0">
                <a:solidFill>
                  <a:srgbClr val="000000">
                    <a:hueOff val="0"/>
                    <a:satOff val="0"/>
                    <a:lumOff val="0"/>
                    <a:alphaOff val="0"/>
                  </a:srgbClr>
                </a:solidFill>
              </a:endParaRPr>
            </a:p>
          </p:txBody>
        </p:sp>
      </p:grpSp>
      <p:grpSp>
        <p:nvGrpSpPr>
          <p:cNvPr id="6" name="组合 110"/>
          <p:cNvGrpSpPr/>
          <p:nvPr/>
        </p:nvGrpSpPr>
        <p:grpSpPr bwMode="auto">
          <a:xfrm>
            <a:off x="1637721" y="1369489"/>
            <a:ext cx="2866030" cy="534709"/>
            <a:chOff x="2474292" y="2016858"/>
            <a:chExt cx="1290724" cy="806702"/>
          </a:xfrm>
        </p:grpSpPr>
        <p:sp>
          <p:nvSpPr>
            <p:cNvPr id="58" name="圆角矩形 57"/>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61" name="圆角矩形 6"/>
            <p:cNvSpPr/>
            <p:nvPr/>
          </p:nvSpPr>
          <p:spPr>
            <a:xfrm>
              <a:off x="2498106" y="2040677"/>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200" dirty="0">
                  <a:solidFill>
                    <a:srgbClr val="000000">
                      <a:hueOff val="0"/>
                      <a:satOff val="0"/>
                      <a:lumOff val="0"/>
                      <a:alphaOff val="0"/>
                    </a:srgbClr>
                  </a:solidFill>
                </a:rPr>
                <a:t>超过了整机</a:t>
              </a:r>
              <a:r>
                <a:rPr lang="en-US" altLang="zh-CN" sz="1200" dirty="0" err="1">
                  <a:solidFill>
                    <a:srgbClr val="000000">
                      <a:hueOff val="0"/>
                      <a:satOff val="0"/>
                      <a:lumOff val="0"/>
                      <a:alphaOff val="0"/>
                    </a:srgbClr>
                  </a:solidFill>
                </a:rPr>
                <a:t>arp</a:t>
              </a:r>
              <a:r>
                <a:rPr lang="en-US" altLang="zh-CN" sz="1200" dirty="0">
                  <a:solidFill>
                    <a:srgbClr val="000000">
                      <a:hueOff val="0"/>
                      <a:satOff val="0"/>
                      <a:lumOff val="0"/>
                      <a:alphaOff val="0"/>
                    </a:srgbClr>
                  </a:solidFill>
                </a:rPr>
                <a:t>-miss</a:t>
              </a:r>
              <a:r>
                <a:rPr lang="zh-CN" altLang="en-US" sz="1200" dirty="0">
                  <a:solidFill>
                    <a:srgbClr val="000000">
                      <a:hueOff val="0"/>
                      <a:satOff val="0"/>
                      <a:lumOff val="0"/>
                      <a:alphaOff val="0"/>
                    </a:srgbClr>
                  </a:solidFill>
                </a:rPr>
                <a:t>限速</a:t>
              </a:r>
              <a:r>
                <a:rPr lang="zh-CN" altLang="en-US" sz="1200" dirty="0" smtClean="0">
                  <a:solidFill>
                    <a:srgbClr val="000000">
                      <a:hueOff val="0"/>
                      <a:satOff val="0"/>
                      <a:lumOff val="0"/>
                      <a:alphaOff val="0"/>
                    </a:srgbClr>
                  </a:solidFill>
                </a:rPr>
                <a:t>值</a:t>
              </a:r>
              <a:endParaRPr lang="zh-CN" altLang="en-US" sz="1200" dirty="0">
                <a:solidFill>
                  <a:srgbClr val="000000">
                    <a:hueOff val="0"/>
                    <a:satOff val="0"/>
                    <a:lumOff val="0"/>
                    <a:alphaOff val="0"/>
                  </a:srgbClr>
                </a:solidFill>
              </a:endParaRPr>
            </a:p>
          </p:txBody>
        </p:sp>
      </p:grpSp>
      <p:sp>
        <p:nvSpPr>
          <p:cNvPr id="62" name="左弧形箭头 61"/>
          <p:cNvSpPr/>
          <p:nvPr/>
        </p:nvSpPr>
        <p:spPr bwMode="auto">
          <a:xfrm>
            <a:off x="660400" y="2252562"/>
            <a:ext cx="622490" cy="2029877"/>
          </a:xfrm>
          <a:prstGeom prst="curvedRightArrow">
            <a:avLst/>
          </a:prstGeom>
          <a:solidFill>
            <a:schemeClr val="tx2">
              <a:lumMod val="40000"/>
              <a:lumOff val="6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63" name="TextBox 96"/>
          <p:cNvSpPr txBox="1">
            <a:spLocks noChangeArrowheads="1"/>
          </p:cNvSpPr>
          <p:nvPr/>
        </p:nvSpPr>
        <p:spPr bwMode="auto">
          <a:xfrm>
            <a:off x="698500" y="3122894"/>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翻译为关联规则</a:t>
            </a:r>
            <a:endParaRPr lang="zh-CN" altLang="en-US" sz="1200" b="1" dirty="0">
              <a:solidFill>
                <a:srgbClr val="FF0000"/>
              </a:solidFill>
            </a:endParaRPr>
          </a:p>
        </p:txBody>
      </p:sp>
      <p:cxnSp>
        <p:nvCxnSpPr>
          <p:cNvPr id="65" name="直接连接符 64"/>
          <p:cNvCxnSpPr/>
          <p:nvPr/>
        </p:nvCxnSpPr>
        <p:spPr bwMode="auto">
          <a:xfrm>
            <a:off x="0" y="3069139"/>
            <a:ext cx="9144000" cy="0"/>
          </a:xfrm>
          <a:prstGeom prst="line">
            <a:avLst/>
          </a:prstGeom>
          <a:noFill/>
          <a:ln w="15875">
            <a:solidFill>
              <a:schemeClr val="bg1">
                <a:lumMod val="65000"/>
              </a:schemeClr>
            </a:solidFill>
            <a:prstDash val="lg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99"/>
          <p:cNvSpPr txBox="1">
            <a:spLocks noChangeArrowheads="1"/>
          </p:cNvSpPr>
          <p:nvPr/>
        </p:nvSpPr>
        <p:spPr bwMode="auto">
          <a:xfrm>
            <a:off x="6982079" y="2293621"/>
            <a:ext cx="433132" cy="338554"/>
          </a:xfrm>
          <a:prstGeom prst="rect">
            <a:avLst/>
          </a:prstGeom>
          <a:noFill/>
          <a:ln w="9525">
            <a:noFill/>
            <a:miter lim="800000"/>
          </a:ln>
        </p:spPr>
        <p:txBody>
          <a:bodyPr wrap="none">
            <a:spAutoFit/>
          </a:bodyPr>
          <a:lstStyle/>
          <a:p>
            <a:r>
              <a:rPr lang="en-US" altLang="zh-CN" sz="1600" dirty="0">
                <a:solidFill>
                  <a:srgbClr val="000000"/>
                </a:solidFill>
              </a:rPr>
              <a:t>OR</a:t>
            </a:r>
            <a:endParaRPr lang="zh-CN" altLang="en-US" sz="1600" dirty="0">
              <a:solidFill>
                <a:srgbClr val="000000"/>
              </a:solidFill>
            </a:endParaRPr>
          </a:p>
        </p:txBody>
      </p:sp>
      <p:sp>
        <p:nvSpPr>
          <p:cNvPr id="73" name="矩形 72"/>
          <p:cNvSpPr/>
          <p:nvPr/>
        </p:nvSpPr>
        <p:spPr bwMode="auto">
          <a:xfrm>
            <a:off x="4648200" y="1249680"/>
            <a:ext cx="3970020" cy="1600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pPr>
            <a:endParaRPr kumimoji="0" lang="zh-CN" altLang="en-US" sz="1800" b="0" i="0" u="none" strike="noStrike" cap="none" normalizeH="0" baseline="0" dirty="0" smtClean="0">
              <a:ln>
                <a:noFill/>
              </a:ln>
              <a:solidFill>
                <a:schemeClr val="tx1"/>
              </a:solidFill>
              <a:effectLst/>
              <a:latin typeface="Arial" panose="020B0604020202020204" pitchFamily="34" charset="0"/>
              <a:ea typeface="宋体" panose="02010600030101010101" pitchFamily="2" charset="-122"/>
            </a:endParaRPr>
          </a:p>
        </p:txBody>
      </p:sp>
      <p:sp>
        <p:nvSpPr>
          <p:cNvPr id="74" name="矩形 73"/>
          <p:cNvSpPr/>
          <p:nvPr/>
        </p:nvSpPr>
        <p:spPr>
          <a:xfrm>
            <a:off x="5192971" y="1379151"/>
            <a:ext cx="522030" cy="461665"/>
          </a:xfrm>
          <a:prstGeom prst="rect">
            <a:avLst/>
          </a:prstGeom>
        </p:spPr>
        <p:txBody>
          <a:bodyPr wrap="square">
            <a:spAutoFit/>
          </a:bodyPr>
          <a:lstStyle/>
          <a:p>
            <a:pPr lvl="0" algn="ctr"/>
            <a:r>
              <a:rPr lang="zh-CN" altLang="en-US" sz="1200" b="1" dirty="0" smtClean="0">
                <a:solidFill>
                  <a:srgbClr val="000000"/>
                </a:solidFill>
                <a:latin typeface="微软雅黑" panose="020B0503020204020204" pitchFamily="34" charset="-122"/>
                <a:ea typeface="微软雅黑" panose="020B0503020204020204" pitchFamily="34" charset="-122"/>
              </a:rPr>
              <a:t>响应动作</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sp>
        <p:nvSpPr>
          <p:cNvPr id="75" name="矩形 74"/>
          <p:cNvSpPr/>
          <p:nvPr/>
        </p:nvSpPr>
        <p:spPr>
          <a:xfrm>
            <a:off x="5151120" y="2240286"/>
            <a:ext cx="563881" cy="461665"/>
          </a:xfrm>
          <a:prstGeom prst="rect">
            <a:avLst/>
          </a:prstGeom>
        </p:spPr>
        <p:txBody>
          <a:bodyPr wrap="square">
            <a:spAutoFit/>
          </a:bodyPr>
          <a:lstStyle/>
          <a:p>
            <a:pPr lvl="0" algn="ctr"/>
            <a:r>
              <a:rPr lang="zh-CN" altLang="en-US" sz="1200" b="1" dirty="0" smtClean="0">
                <a:solidFill>
                  <a:srgbClr val="000000"/>
                </a:solidFill>
                <a:latin typeface="微软雅黑" panose="020B0503020204020204" pitchFamily="34" charset="-122"/>
                <a:ea typeface="微软雅黑" panose="020B0503020204020204" pitchFamily="34" charset="-122"/>
              </a:rPr>
              <a:t>可选动作</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spTree>
  </p:cSld>
  <p:clrMapOvr>
    <a:masterClrMapping/>
  </p:clrMapOvr>
  <p:transition advClick="0" advTm="8000">
    <p:fade thruBlk="1"/>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TextBox 104"/>
          <p:cNvSpPr txBox="1"/>
          <p:nvPr/>
        </p:nvSpPr>
        <p:spPr>
          <a:xfrm>
            <a:off x="755651" y="691614"/>
            <a:ext cx="6696075" cy="338554"/>
          </a:xfrm>
          <a:prstGeom prst="rect">
            <a:avLst/>
          </a:prstGeom>
          <a:solidFill>
            <a:schemeClr val="accent1">
              <a:lumMod val="20000"/>
              <a:lumOff val="80000"/>
            </a:schemeClr>
          </a:solidFill>
        </p:spPr>
        <p:txBody>
          <a:bodyPr>
            <a:spAutoFit/>
          </a:bodyPr>
          <a:lstStyle/>
          <a:p>
            <a:pPr>
              <a:defRPr/>
            </a:pPr>
            <a:r>
              <a:rPr lang="zh-CN" altLang="en-US" sz="1600" b="1" dirty="0" smtClean="0">
                <a:solidFill>
                  <a:srgbClr val="C00000"/>
                </a:solidFill>
              </a:rPr>
              <a:t>场景描述：某员工电脑中毒，病毒扩散。</a:t>
            </a:r>
            <a:endParaRPr lang="zh-CN" altLang="en-US" sz="1600" b="1" dirty="0">
              <a:solidFill>
                <a:srgbClr val="C00000"/>
              </a:solidFill>
            </a:endParaRPr>
          </a:p>
        </p:txBody>
      </p:sp>
      <p:grpSp>
        <p:nvGrpSpPr>
          <p:cNvPr id="2" name="组合 101"/>
          <p:cNvGrpSpPr/>
          <p:nvPr/>
        </p:nvGrpSpPr>
        <p:grpSpPr bwMode="auto">
          <a:xfrm>
            <a:off x="6192458" y="1547237"/>
            <a:ext cx="1945702" cy="558420"/>
            <a:chOff x="2474292" y="2016856"/>
            <a:chExt cx="1183479" cy="806701"/>
          </a:xfrm>
        </p:grpSpPr>
        <p:sp>
          <p:nvSpPr>
            <p:cNvPr id="46" name="圆角矩形 45"/>
            <p:cNvSpPr/>
            <p:nvPr/>
          </p:nvSpPr>
          <p:spPr>
            <a:xfrm>
              <a:off x="2474292" y="2016856"/>
              <a:ext cx="1172865" cy="806701"/>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49" name="圆角矩形 6"/>
            <p:cNvSpPr/>
            <p:nvPr/>
          </p:nvSpPr>
          <p:spPr>
            <a:xfrm>
              <a:off x="2498103" y="2040675"/>
              <a:ext cx="1159668" cy="759061"/>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100" dirty="0" smtClean="0">
                  <a:solidFill>
                    <a:srgbClr val="000000">
                      <a:hueOff val="0"/>
                      <a:satOff val="0"/>
                      <a:lumOff val="0"/>
                      <a:alphaOff val="0"/>
                    </a:srgbClr>
                  </a:solidFill>
                </a:rPr>
                <a:t>告警：终端（</a:t>
              </a:r>
              <a:r>
                <a:rPr lang="en-US" altLang="zh-CN" sz="1100" dirty="0" smtClean="0">
                  <a:solidFill>
                    <a:srgbClr val="000000">
                      <a:hueOff val="0"/>
                      <a:satOff val="0"/>
                      <a:lumOff val="0"/>
                      <a:alphaOff val="0"/>
                    </a:srgbClr>
                  </a:solidFill>
                </a:rPr>
                <a:t> </a:t>
              </a:r>
              <a:r>
                <a:rPr lang="en-US" altLang="zh-CN" sz="1100" dirty="0" err="1" smtClean="0">
                  <a:solidFill>
                    <a:srgbClr val="000000">
                      <a:hueOff val="0"/>
                      <a:satOff val="0"/>
                      <a:lumOff val="0"/>
                      <a:alphaOff val="0"/>
                    </a:srgbClr>
                  </a:solidFill>
                </a:rPr>
                <a:t>SourceIP</a:t>
              </a:r>
              <a:r>
                <a:rPr lang="en-US" altLang="zh-CN" sz="1100" dirty="0" smtClean="0">
                  <a:solidFill>
                    <a:srgbClr val="000000">
                      <a:hueOff val="0"/>
                      <a:satOff val="0"/>
                      <a:lumOff val="0"/>
                      <a:alphaOff val="0"/>
                    </a:srgbClr>
                  </a:solidFill>
                </a:rPr>
                <a:t> </a:t>
              </a:r>
              <a:r>
                <a:rPr lang="zh-CN" altLang="en-US" sz="1100" dirty="0" smtClean="0">
                  <a:solidFill>
                    <a:srgbClr val="000000">
                      <a:hueOff val="0"/>
                      <a:satOff val="0"/>
                      <a:lumOff val="0"/>
                      <a:alphaOff val="0"/>
                    </a:srgbClr>
                  </a:solidFill>
                </a:rPr>
                <a:t>）中毒，病毒正在扩散。</a:t>
              </a:r>
              <a:endParaRPr lang="zh-CN" altLang="en-US" sz="1100" dirty="0">
                <a:solidFill>
                  <a:srgbClr val="000000">
                    <a:hueOff val="0"/>
                    <a:satOff val="0"/>
                    <a:lumOff val="0"/>
                    <a:alphaOff val="0"/>
                  </a:srgbClr>
                </a:solidFill>
              </a:endParaRPr>
            </a:p>
          </p:txBody>
        </p:sp>
      </p:grpSp>
      <p:sp>
        <p:nvSpPr>
          <p:cNvPr id="57" name="标题 56"/>
          <p:cNvSpPr>
            <a:spLocks noGrp="1"/>
          </p:cNvSpPr>
          <p:nvPr>
            <p:ph type="title"/>
          </p:nvPr>
        </p:nvSpPr>
        <p:spPr>
          <a:xfrm>
            <a:off x="766938" y="213501"/>
            <a:ext cx="8233971" cy="559338"/>
          </a:xfrm>
        </p:spPr>
        <p:txBody>
          <a:bodyPr/>
          <a:lstStyle/>
          <a:p>
            <a:r>
              <a:rPr lang="zh-CN" altLang="en-US" dirty="0" smtClean="0">
                <a:latin typeface="微软雅黑" panose="020B0503020204020204" pitchFamily="34" charset="-122"/>
                <a:ea typeface="微软雅黑" panose="020B0503020204020204" pitchFamily="34" charset="-122"/>
              </a:rPr>
              <a:t>内网接入类威胁分析：</a:t>
            </a:r>
            <a:r>
              <a:rPr lang="zh-CN" altLang="en-US" sz="2400" dirty="0" smtClean="0">
                <a:latin typeface="微软雅黑" panose="020B0503020204020204" pitchFamily="34" charset="-122"/>
                <a:ea typeface="微软雅黑" panose="020B0503020204020204" pitchFamily="34" charset="-122"/>
              </a:rPr>
              <a:t>病毒扩散</a:t>
            </a:r>
            <a:endParaRPr lang="zh-CN" altLang="en-US" sz="2400" dirty="0"/>
          </a:p>
        </p:txBody>
      </p:sp>
      <p:graphicFrame>
        <p:nvGraphicFramePr>
          <p:cNvPr id="39" name="Group 3"/>
          <p:cNvGraphicFramePr>
            <a:graphicFrameLocks noGrp="1"/>
          </p:cNvGraphicFramePr>
          <p:nvPr>
            <p:ph idx="4294967295"/>
          </p:nvPr>
        </p:nvGraphicFramePr>
        <p:xfrm>
          <a:off x="1516729" y="2817249"/>
          <a:ext cx="6987977" cy="1028798"/>
        </p:xfrm>
        <a:graphic>
          <a:graphicData uri="http://schemas.openxmlformats.org/drawingml/2006/table">
            <a:tbl>
              <a:tblPr/>
              <a:tblGrid>
                <a:gridCol w="1539434"/>
                <a:gridCol w="2353846"/>
                <a:gridCol w="1678200"/>
                <a:gridCol w="1416497"/>
              </a:tblGrid>
              <a:tr h="293773">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事件阀值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匹配条件</a:t>
                      </a:r>
                      <a:endParaRPr kumimoji="0" lang="en-US" altLang="zh-CN"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事件源</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关联缓冲值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r h="693566">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bl>
          </a:graphicData>
        </a:graphic>
      </p:graphicFrame>
      <p:sp>
        <p:nvSpPr>
          <p:cNvPr id="42" name="Rectangle 40"/>
          <p:cNvSpPr>
            <a:spLocks noChangeArrowheads="1"/>
          </p:cNvSpPr>
          <p:nvPr/>
        </p:nvSpPr>
        <p:spPr bwMode="auto">
          <a:xfrm>
            <a:off x="6776319" y="3549318"/>
            <a:ext cx="456846" cy="249251"/>
          </a:xfrm>
          <a:prstGeom prst="rect">
            <a:avLst/>
          </a:prstGeom>
          <a:noFill/>
          <a:ln w="9525" algn="ctr">
            <a:noFill/>
            <a:miter lim="800000"/>
          </a:ln>
        </p:spPr>
        <p:txBody>
          <a:bodyPr lIns="79200" tIns="39600" rIns="79200" bIns="39600">
            <a:spAutoFit/>
          </a:bodyPr>
          <a:lstStyle/>
          <a:p>
            <a:pPr defTabSz="801370"/>
            <a:endParaRPr lang="en-US" altLang="zh-CN" sz="1100">
              <a:solidFill>
                <a:srgbClr val="000000"/>
              </a:solidFill>
              <a:latin typeface="微软雅黑" panose="020B0503020204020204" pitchFamily="34" charset="-122"/>
              <a:ea typeface="微软雅黑" panose="020B0503020204020204" pitchFamily="34" charset="-122"/>
            </a:endParaRPr>
          </a:p>
        </p:txBody>
      </p:sp>
      <p:sp>
        <p:nvSpPr>
          <p:cNvPr id="47" name="AutoShape 23"/>
          <p:cNvSpPr>
            <a:spLocks noChangeArrowheads="1"/>
          </p:cNvSpPr>
          <p:nvPr/>
        </p:nvSpPr>
        <p:spPr bwMode="auto">
          <a:xfrm>
            <a:off x="1733559" y="3386454"/>
            <a:ext cx="6749625" cy="258741"/>
          </a:xfrm>
          <a:prstGeom prst="roundRect">
            <a:avLst>
              <a:gd name="adj" fmla="val 16667"/>
            </a:avLst>
          </a:prstGeom>
          <a:solidFill>
            <a:schemeClr val="bg1">
              <a:lumMod val="85000"/>
            </a:schemeClr>
          </a:solidFill>
          <a:ln w="9525" algn="ctr">
            <a:solidFill>
              <a:schemeClr val="bg2"/>
            </a:solidFill>
            <a:round/>
          </a:ln>
        </p:spPr>
        <p:txBody>
          <a:bodyPr lIns="79200" tIns="39600" rIns="79200" bIns="39600" anchor="ctr">
            <a:spAutoFit/>
          </a:bodyPr>
          <a:lstStyle/>
          <a:p>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51" name="AutoShape 26"/>
          <p:cNvSpPr>
            <a:spLocks noChangeArrowheads="1"/>
          </p:cNvSpPr>
          <p:nvPr/>
        </p:nvSpPr>
        <p:spPr bwMode="auto">
          <a:xfrm>
            <a:off x="3622822" y="3306708"/>
            <a:ext cx="1131080" cy="429000"/>
          </a:xfrm>
          <a:prstGeom prst="roundRect">
            <a:avLst>
              <a:gd name="adj" fmla="val 16667"/>
            </a:avLst>
          </a:prstGeom>
          <a:solidFill>
            <a:schemeClr val="accent1"/>
          </a:solidFill>
          <a:ln w="9525" algn="ctr">
            <a:solidFill>
              <a:schemeClr val="tx1"/>
            </a:solidFill>
            <a:round/>
          </a:ln>
        </p:spPr>
        <p:txBody>
          <a:bodyPr lIns="79200" tIns="39600" rIns="79200" bIns="39600" anchor="ctr">
            <a:spAutoFit/>
          </a:bodyPr>
          <a:lstStyle/>
          <a:p>
            <a:pPr algn="ctr" defTabSz="801370"/>
            <a:r>
              <a:rPr lang="en-US" altLang="zh-CN" sz="1000" dirty="0" smtClean="0">
                <a:solidFill>
                  <a:srgbClr val="000000"/>
                </a:solidFill>
                <a:latin typeface="微软雅黑" panose="020B0503020204020204" pitchFamily="34" charset="-122"/>
                <a:ea typeface="微软雅黑" panose="020B0503020204020204" pitchFamily="34" charset="-122"/>
              </a:rPr>
              <a:t>NGFW</a:t>
            </a:r>
            <a:r>
              <a:rPr lang="zh-CN" altLang="en-US" sz="1000" dirty="0" smtClean="0">
                <a:solidFill>
                  <a:srgbClr val="000000"/>
                </a:solidFill>
                <a:latin typeface="微软雅黑" panose="020B0503020204020204" pitchFamily="34" charset="-122"/>
                <a:ea typeface="微软雅黑" panose="020B0503020204020204" pitchFamily="34" charset="-122"/>
              </a:rPr>
              <a:t>上报</a:t>
            </a:r>
            <a:r>
              <a:rPr lang="en-US" altLang="zh-CN" sz="1000" dirty="0" err="1" smtClean="0">
                <a:solidFill>
                  <a:srgbClr val="000000"/>
                </a:solidFill>
                <a:latin typeface="微软雅黑" panose="020B0503020204020204" pitchFamily="34" charset="-122"/>
                <a:ea typeface="微软雅黑" panose="020B0503020204020204" pitchFamily="34" charset="-122"/>
              </a:rPr>
              <a:t>AntiVirus</a:t>
            </a:r>
            <a:r>
              <a:rPr lang="zh-CN" altLang="en-US" sz="1000" dirty="0" smtClean="0">
                <a:solidFill>
                  <a:srgbClr val="000000"/>
                </a:solidFill>
                <a:latin typeface="微软雅黑" panose="020B0503020204020204" pitchFamily="34" charset="-122"/>
                <a:ea typeface="微软雅黑" panose="020B0503020204020204" pitchFamily="34" charset="-122"/>
              </a:rPr>
              <a:t>日志</a:t>
            </a:r>
            <a:endParaRPr lang="zh-CN" altLang="en-US" sz="1000" dirty="0">
              <a:solidFill>
                <a:srgbClr val="000000"/>
              </a:solidFill>
              <a:latin typeface="微软雅黑" panose="020B0503020204020204" pitchFamily="34" charset="-122"/>
              <a:ea typeface="微软雅黑" panose="020B0503020204020204" pitchFamily="34" charset="-122"/>
            </a:endParaRPr>
          </a:p>
        </p:txBody>
      </p:sp>
      <p:sp>
        <p:nvSpPr>
          <p:cNvPr id="52" name="Line 27"/>
          <p:cNvSpPr>
            <a:spLocks noChangeShapeType="1"/>
          </p:cNvSpPr>
          <p:nvPr/>
        </p:nvSpPr>
        <p:spPr bwMode="auto">
          <a:xfrm>
            <a:off x="2761169" y="3514387"/>
            <a:ext cx="515931" cy="1438"/>
          </a:xfrm>
          <a:prstGeom prst="line">
            <a:avLst/>
          </a:prstGeom>
          <a:noFill/>
          <a:ln w="9525">
            <a:solidFill>
              <a:srgbClr val="969696"/>
            </a:solidFill>
            <a:prstDash val="dash"/>
            <a:round/>
            <a:tailEnd type="triangle" w="med" len="med"/>
          </a:ln>
        </p:spPr>
        <p:txBody>
          <a:bodyPr lIns="79200" tIns="39600" rIns="79200" bIns="39600">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53" name="AutoShape 28"/>
          <p:cNvSpPr>
            <a:spLocks noChangeArrowheads="1"/>
          </p:cNvSpPr>
          <p:nvPr/>
        </p:nvSpPr>
        <p:spPr bwMode="auto">
          <a:xfrm>
            <a:off x="1861124" y="3328647"/>
            <a:ext cx="775314" cy="429000"/>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en-US" altLang="zh-CN" sz="1000" dirty="0" smtClean="0">
                <a:solidFill>
                  <a:srgbClr val="000000"/>
                </a:solidFill>
                <a:latin typeface="微软雅黑" panose="020B0503020204020204" pitchFamily="34" charset="-122"/>
                <a:ea typeface="微软雅黑" panose="020B0503020204020204" pitchFamily="34" charset="-122"/>
              </a:rPr>
              <a:t>2</a:t>
            </a:r>
            <a:r>
              <a:rPr lang="zh-CN" altLang="en-US" sz="1000" dirty="0" smtClean="0">
                <a:solidFill>
                  <a:srgbClr val="000000"/>
                </a:solidFill>
                <a:latin typeface="微软雅黑" panose="020B0503020204020204" pitchFamily="34" charset="-122"/>
                <a:ea typeface="微软雅黑" panose="020B0503020204020204" pitchFamily="34" charset="-122"/>
              </a:rPr>
              <a:t>分钟内</a:t>
            </a:r>
            <a:r>
              <a:rPr lang="en-US" altLang="zh-CN" sz="1000" dirty="0" smtClean="0">
                <a:solidFill>
                  <a:srgbClr val="000000"/>
                </a:solidFill>
                <a:latin typeface="微软雅黑" panose="020B0503020204020204" pitchFamily="34" charset="-122"/>
                <a:ea typeface="微软雅黑" panose="020B0503020204020204" pitchFamily="34" charset="-122"/>
              </a:rPr>
              <a:t>10</a:t>
            </a:r>
            <a:r>
              <a:rPr lang="zh-CN" altLang="en-US" sz="1000" dirty="0" smtClean="0">
                <a:solidFill>
                  <a:srgbClr val="000000"/>
                </a:solidFill>
                <a:latin typeface="微软雅黑" panose="020B0503020204020204" pitchFamily="34" charset="-122"/>
                <a:ea typeface="微软雅黑" panose="020B0503020204020204" pitchFamily="34" charset="-122"/>
              </a:rPr>
              <a:t>条</a:t>
            </a:r>
            <a:endParaRPr lang="en-US" altLang="zh-CN" sz="1000" dirty="0">
              <a:solidFill>
                <a:srgbClr val="000000"/>
              </a:solidFill>
              <a:latin typeface="微软雅黑" panose="020B0503020204020204" pitchFamily="34" charset="-122"/>
              <a:ea typeface="微软雅黑" panose="020B0503020204020204" pitchFamily="34" charset="-122"/>
            </a:endParaRPr>
          </a:p>
        </p:txBody>
      </p:sp>
      <p:sp>
        <p:nvSpPr>
          <p:cNvPr id="64" name="AutoShape 44"/>
          <p:cNvSpPr>
            <a:spLocks noChangeArrowheads="1"/>
          </p:cNvSpPr>
          <p:nvPr/>
        </p:nvSpPr>
        <p:spPr bwMode="auto">
          <a:xfrm>
            <a:off x="7194786" y="3400834"/>
            <a:ext cx="1243054" cy="258741"/>
          </a:xfrm>
          <a:prstGeom prst="roundRect">
            <a:avLst>
              <a:gd name="adj" fmla="val 16667"/>
            </a:avLst>
          </a:prstGeom>
          <a:solidFill>
            <a:srgbClr val="CCCCFF"/>
          </a:solidFill>
          <a:ln w="9525" algn="ctr">
            <a:solidFill>
              <a:schemeClr val="tx1"/>
            </a:solidFill>
            <a:round/>
          </a:ln>
        </p:spPr>
        <p:txBody>
          <a:bodyPr lIns="79200" tIns="39600" rIns="79200" bIns="39600" anchor="ctr">
            <a:spAutoFit/>
          </a:bodyPr>
          <a:lstStyle/>
          <a:p>
            <a:pPr algn="ctr" defTabSz="801370"/>
            <a:r>
              <a:rPr lang="en-US" altLang="zh-CN" sz="1000" dirty="0" err="1" smtClean="0">
                <a:solidFill>
                  <a:srgbClr val="000000"/>
                </a:solidFill>
                <a:latin typeface="微软雅黑" panose="020B0503020204020204" pitchFamily="34" charset="-122"/>
                <a:ea typeface="微软雅黑" panose="020B0503020204020204" pitchFamily="34" charset="-122"/>
              </a:rPr>
              <a:t>SourceIP</a:t>
            </a:r>
            <a:endParaRPr lang="en-US" altLang="zh-CN" sz="1000" dirty="0">
              <a:solidFill>
                <a:srgbClr val="FF0000"/>
              </a:solidFill>
              <a:latin typeface="微软雅黑" panose="020B0503020204020204" pitchFamily="34" charset="-122"/>
              <a:ea typeface="微软雅黑" panose="020B0503020204020204" pitchFamily="34" charset="-122"/>
            </a:endParaRPr>
          </a:p>
        </p:txBody>
      </p:sp>
      <p:sp>
        <p:nvSpPr>
          <p:cNvPr id="71" name="Rectangle 52"/>
          <p:cNvSpPr>
            <a:spLocks noChangeArrowheads="1"/>
          </p:cNvSpPr>
          <p:nvPr/>
        </p:nvSpPr>
        <p:spPr bwMode="auto">
          <a:xfrm>
            <a:off x="4810719" y="3355688"/>
            <a:ext cx="780983" cy="233862"/>
          </a:xfrm>
          <a:prstGeom prst="rect">
            <a:avLst/>
          </a:prstGeom>
          <a:noFill/>
          <a:ln w="9525" algn="ctr">
            <a:noFill/>
            <a:miter lim="800000"/>
          </a:ln>
        </p:spPr>
        <p:txBody>
          <a:bodyPr lIns="79200" tIns="39600" rIns="79200" bIns="39600">
            <a:spAutoFit/>
          </a:bodyPr>
          <a:lstStyle/>
          <a:p>
            <a:pPr defTabSz="801370"/>
            <a:r>
              <a:rPr lang="en-US" altLang="zh-CN" sz="1000" dirty="0">
                <a:solidFill>
                  <a:srgbClr val="B2B2B2"/>
                </a:solidFill>
                <a:latin typeface="微软雅黑" panose="020B0503020204020204" pitchFamily="34" charset="-122"/>
                <a:ea typeface="微软雅黑" panose="020B0503020204020204" pitchFamily="34" charset="-122"/>
              </a:rPr>
              <a:t>from any</a:t>
            </a:r>
            <a:endParaRPr lang="en-US" altLang="zh-CN" sz="1000" dirty="0">
              <a:solidFill>
                <a:srgbClr val="B2B2B2"/>
              </a:solidFill>
              <a:latin typeface="微软雅黑" panose="020B0503020204020204" pitchFamily="34" charset="-122"/>
              <a:ea typeface="微软雅黑" panose="020B0503020204020204" pitchFamily="34" charset="-122"/>
            </a:endParaRPr>
          </a:p>
        </p:txBody>
      </p:sp>
      <p:sp>
        <p:nvSpPr>
          <p:cNvPr id="72" name="Line 53"/>
          <p:cNvSpPr>
            <a:spLocks noChangeShapeType="1"/>
          </p:cNvSpPr>
          <p:nvPr/>
        </p:nvSpPr>
        <p:spPr bwMode="auto">
          <a:xfrm flipV="1">
            <a:off x="4591733" y="3538852"/>
            <a:ext cx="1080000" cy="1916"/>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77" name="AutoShape 25"/>
          <p:cNvSpPr>
            <a:spLocks noChangeArrowheads="1"/>
          </p:cNvSpPr>
          <p:nvPr/>
        </p:nvSpPr>
        <p:spPr bwMode="auto">
          <a:xfrm>
            <a:off x="5696680" y="3402271"/>
            <a:ext cx="1221793" cy="258741"/>
          </a:xfrm>
          <a:prstGeom prst="roundRect">
            <a:avLst>
              <a:gd name="adj" fmla="val 16667"/>
            </a:avLst>
          </a:prstGeom>
          <a:solidFill>
            <a:srgbClr val="CCFFFF"/>
          </a:solidFill>
          <a:ln w="9525" algn="ctr">
            <a:solidFill>
              <a:schemeClr val="tx1"/>
            </a:solidFill>
            <a:round/>
          </a:ln>
        </p:spPr>
        <p:txBody>
          <a:bodyPr lIns="79200" tIns="39600" rIns="79200" bIns="39600" anchor="ctr">
            <a:spAutoFit/>
          </a:bodyPr>
          <a:lstStyle/>
          <a:p>
            <a:pPr algn="ctr" defTabSz="801370"/>
            <a:r>
              <a:rPr lang="en-US" altLang="zh-CN" sz="1000" dirty="0" smtClean="0">
                <a:solidFill>
                  <a:srgbClr val="000000"/>
                </a:solidFill>
                <a:latin typeface="微软雅黑" panose="020B0503020204020204" pitchFamily="34" charset="-122"/>
                <a:ea typeface="微软雅黑" panose="020B0503020204020204" pitchFamily="34" charset="-122"/>
              </a:rPr>
              <a:t>NGFW</a:t>
            </a:r>
            <a:endParaRPr lang="zh-CN" altLang="en-US" sz="1000" dirty="0">
              <a:solidFill>
                <a:srgbClr val="000000"/>
              </a:solidFill>
              <a:latin typeface="微软雅黑" panose="020B0503020204020204" pitchFamily="34" charset="-122"/>
              <a:ea typeface="微软雅黑" panose="020B0503020204020204" pitchFamily="34" charset="-122"/>
            </a:endParaRPr>
          </a:p>
        </p:txBody>
      </p:sp>
      <p:sp>
        <p:nvSpPr>
          <p:cNvPr id="87" name="Line 58"/>
          <p:cNvSpPr>
            <a:spLocks noChangeShapeType="1"/>
          </p:cNvSpPr>
          <p:nvPr/>
        </p:nvSpPr>
        <p:spPr bwMode="auto">
          <a:xfrm>
            <a:off x="6938404" y="3538853"/>
            <a:ext cx="180000" cy="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400">
              <a:solidFill>
                <a:srgbClr val="000000"/>
              </a:solidFill>
              <a:latin typeface="微软雅黑" panose="020B0503020204020204" pitchFamily="34" charset="-122"/>
              <a:ea typeface="微软雅黑" panose="020B0503020204020204" pitchFamily="34" charset="-122"/>
            </a:endParaRPr>
          </a:p>
        </p:txBody>
      </p:sp>
      <p:sp>
        <p:nvSpPr>
          <p:cNvPr id="103" name="右箭头 50"/>
          <p:cNvSpPr>
            <a:spLocks noChangeArrowheads="1"/>
          </p:cNvSpPr>
          <p:nvPr/>
        </p:nvSpPr>
        <p:spPr bwMode="auto">
          <a:xfrm>
            <a:off x="5493900" y="1495659"/>
            <a:ext cx="661439" cy="640108"/>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r>
              <a:rPr lang="zh-CN" altLang="en-US" sz="1200" b="1" dirty="0" smtClean="0">
                <a:solidFill>
                  <a:srgbClr val="000000"/>
                </a:solidFill>
                <a:latin typeface="微软雅黑" panose="020B0503020204020204" pitchFamily="34" charset="-122"/>
                <a:ea typeface="微软雅黑" panose="020B0503020204020204" pitchFamily="34" charset="-122"/>
              </a:rPr>
              <a:t>响应动作</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sp>
        <p:nvSpPr>
          <p:cNvPr id="45" name="TextBox 96"/>
          <p:cNvSpPr txBox="1">
            <a:spLocks noChangeArrowheads="1"/>
          </p:cNvSpPr>
          <p:nvPr/>
        </p:nvSpPr>
        <p:spPr bwMode="auto">
          <a:xfrm>
            <a:off x="1508643" y="1648230"/>
            <a:ext cx="871950" cy="461665"/>
          </a:xfrm>
          <a:prstGeom prst="rect">
            <a:avLst/>
          </a:prstGeom>
          <a:noFill/>
          <a:ln w="9525">
            <a:noFill/>
            <a:miter lim="800000"/>
          </a:ln>
        </p:spPr>
        <p:txBody>
          <a:bodyPr wrap="square">
            <a:spAutoFit/>
          </a:bodyPr>
          <a:lstStyle/>
          <a:p>
            <a:r>
              <a:rPr lang="en-US" altLang="zh-CN" sz="1200" b="1" dirty="0" smtClean="0">
                <a:solidFill>
                  <a:srgbClr val="FF0000"/>
                </a:solidFill>
              </a:rPr>
              <a:t>NGFW</a:t>
            </a:r>
            <a:r>
              <a:rPr lang="zh-CN" altLang="en-US" sz="1200" b="1" dirty="0" smtClean="0">
                <a:solidFill>
                  <a:srgbClr val="FF0000"/>
                </a:solidFill>
              </a:rPr>
              <a:t>单一事件</a:t>
            </a:r>
            <a:endParaRPr lang="zh-CN" altLang="en-US" sz="1200" b="1" dirty="0">
              <a:solidFill>
                <a:srgbClr val="FF0000"/>
              </a:solidFill>
            </a:endParaRPr>
          </a:p>
        </p:txBody>
      </p:sp>
      <p:sp>
        <p:nvSpPr>
          <p:cNvPr id="62" name="左弧形箭头 61"/>
          <p:cNvSpPr/>
          <p:nvPr/>
        </p:nvSpPr>
        <p:spPr bwMode="auto">
          <a:xfrm>
            <a:off x="660400" y="2341816"/>
            <a:ext cx="622490" cy="1427898"/>
          </a:xfrm>
          <a:prstGeom prst="curvedRightArrow">
            <a:avLst/>
          </a:prstGeom>
          <a:solidFill>
            <a:schemeClr val="tx2">
              <a:lumMod val="40000"/>
              <a:lumOff val="6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63" name="TextBox 96"/>
          <p:cNvSpPr txBox="1">
            <a:spLocks noChangeArrowheads="1"/>
          </p:cNvSpPr>
          <p:nvPr/>
        </p:nvSpPr>
        <p:spPr bwMode="auto">
          <a:xfrm>
            <a:off x="745309" y="2860538"/>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翻译为关联规则</a:t>
            </a:r>
            <a:endParaRPr lang="zh-CN" altLang="en-US" sz="1200" b="1" dirty="0">
              <a:solidFill>
                <a:srgbClr val="FF0000"/>
              </a:solidFill>
            </a:endParaRPr>
          </a:p>
        </p:txBody>
      </p:sp>
      <p:cxnSp>
        <p:nvCxnSpPr>
          <p:cNvPr id="65" name="直接连接符 64"/>
          <p:cNvCxnSpPr/>
          <p:nvPr/>
        </p:nvCxnSpPr>
        <p:spPr bwMode="auto">
          <a:xfrm>
            <a:off x="0" y="2688136"/>
            <a:ext cx="9144000" cy="0"/>
          </a:xfrm>
          <a:prstGeom prst="line">
            <a:avLst/>
          </a:prstGeom>
          <a:noFill/>
          <a:ln w="15875">
            <a:solidFill>
              <a:schemeClr val="bg1">
                <a:lumMod val="65000"/>
              </a:schemeClr>
            </a:solidFill>
            <a:prstDash val="lg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6" name="TextBox 96"/>
          <p:cNvSpPr txBox="1">
            <a:spLocks noChangeArrowheads="1"/>
          </p:cNvSpPr>
          <p:nvPr/>
        </p:nvSpPr>
        <p:spPr bwMode="auto">
          <a:xfrm>
            <a:off x="2516686" y="2214144"/>
            <a:ext cx="1728788" cy="338138"/>
          </a:xfrm>
          <a:prstGeom prst="rect">
            <a:avLst/>
          </a:prstGeom>
          <a:noFill/>
          <a:ln w="9525">
            <a:noFill/>
            <a:miter lim="800000"/>
          </a:ln>
        </p:spPr>
        <p:txBody>
          <a:bodyPr>
            <a:spAutoFit/>
          </a:bodyPr>
          <a:lstStyle/>
          <a:p>
            <a:pPr algn="ctr"/>
            <a:r>
              <a:rPr lang="en-US" altLang="zh-CN" sz="1600" dirty="0">
                <a:solidFill>
                  <a:srgbClr val="FF0000"/>
                </a:solidFill>
              </a:rPr>
              <a:t>2</a:t>
            </a:r>
            <a:r>
              <a:rPr lang="zh-CN" altLang="en-US" sz="1600" dirty="0">
                <a:solidFill>
                  <a:srgbClr val="FF0000"/>
                </a:solidFill>
              </a:rPr>
              <a:t>分钟内收到</a:t>
            </a:r>
            <a:r>
              <a:rPr lang="en-US" altLang="zh-CN" sz="1600" dirty="0" smtClean="0">
                <a:solidFill>
                  <a:srgbClr val="FF0000"/>
                </a:solidFill>
              </a:rPr>
              <a:t>&gt;=10</a:t>
            </a:r>
            <a:endParaRPr lang="zh-CN" altLang="en-US" sz="1600" dirty="0">
              <a:solidFill>
                <a:srgbClr val="FF0000"/>
              </a:solidFill>
            </a:endParaRPr>
          </a:p>
        </p:txBody>
      </p:sp>
      <p:grpSp>
        <p:nvGrpSpPr>
          <p:cNvPr id="3" name="组合 110"/>
          <p:cNvGrpSpPr/>
          <p:nvPr/>
        </p:nvGrpSpPr>
        <p:grpSpPr bwMode="auto">
          <a:xfrm>
            <a:off x="2588124" y="1206082"/>
            <a:ext cx="1290637" cy="720725"/>
            <a:chOff x="2474292" y="2016858"/>
            <a:chExt cx="1290724" cy="806702"/>
          </a:xfrm>
        </p:grpSpPr>
        <p:sp>
          <p:nvSpPr>
            <p:cNvPr id="68" name="圆角矩形 67"/>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69" name="圆角矩形 6"/>
            <p:cNvSpPr/>
            <p:nvPr/>
          </p:nvSpPr>
          <p:spPr>
            <a:xfrm>
              <a:off x="2498106" y="2039957"/>
              <a:ext cx="1243097" cy="760503"/>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200" dirty="0" smtClean="0"/>
                <a:t>同一终端</a:t>
              </a:r>
              <a:r>
                <a:rPr lang="en-US" altLang="zh-CN" sz="1200" dirty="0" smtClean="0"/>
                <a:t>IP</a:t>
              </a:r>
              <a:r>
                <a:rPr lang="zh-CN" altLang="en-US" sz="1200" dirty="0" smtClean="0"/>
                <a:t>扩散病毒告警</a:t>
              </a:r>
              <a:endParaRPr lang="zh-CN" altLang="en-US" sz="1200" dirty="0"/>
            </a:p>
          </p:txBody>
        </p:sp>
      </p:grpSp>
      <p:sp>
        <p:nvSpPr>
          <p:cNvPr id="70" name="TextBox 100"/>
          <p:cNvSpPr txBox="1">
            <a:spLocks noChangeArrowheads="1"/>
          </p:cNvSpPr>
          <p:nvPr/>
        </p:nvSpPr>
        <p:spPr bwMode="auto">
          <a:xfrm>
            <a:off x="3885111" y="1363244"/>
            <a:ext cx="673100" cy="369888"/>
          </a:xfrm>
          <a:prstGeom prst="rect">
            <a:avLst/>
          </a:prstGeom>
          <a:noFill/>
          <a:ln w="9525">
            <a:noFill/>
            <a:miter lim="800000"/>
          </a:ln>
        </p:spPr>
        <p:txBody>
          <a:bodyPr wrap="none">
            <a:spAutoFit/>
          </a:bodyPr>
          <a:lstStyle/>
          <a:p>
            <a:r>
              <a:rPr lang="en-US" altLang="zh-CN">
                <a:solidFill>
                  <a:srgbClr val="FF0000"/>
                </a:solidFill>
              </a:rPr>
              <a:t>From</a:t>
            </a:r>
            <a:endParaRPr lang="zh-CN" altLang="en-US">
              <a:solidFill>
                <a:srgbClr val="FF0000"/>
              </a:solidFill>
            </a:endParaRPr>
          </a:p>
        </p:txBody>
      </p:sp>
      <p:sp>
        <p:nvSpPr>
          <p:cNvPr id="73" name="TextBox 33"/>
          <p:cNvSpPr txBox="1">
            <a:spLocks noChangeArrowheads="1"/>
          </p:cNvSpPr>
          <p:nvPr/>
        </p:nvSpPr>
        <p:spPr bwMode="auto">
          <a:xfrm>
            <a:off x="4462961" y="1350544"/>
            <a:ext cx="790575" cy="368300"/>
          </a:xfrm>
          <a:prstGeom prst="rect">
            <a:avLst/>
          </a:prstGeom>
          <a:noFill/>
          <a:ln w="9525">
            <a:noFill/>
            <a:miter lim="800000"/>
          </a:ln>
        </p:spPr>
        <p:txBody>
          <a:bodyPr wrap="none">
            <a:spAutoFit/>
          </a:bodyPr>
          <a:lstStyle/>
          <a:p>
            <a:r>
              <a:rPr lang="en-US" altLang="zh-CN"/>
              <a:t>NGFW</a:t>
            </a:r>
            <a:endParaRPr lang="zh-CN" altLang="en-US"/>
          </a:p>
        </p:txBody>
      </p:sp>
      <p:sp>
        <p:nvSpPr>
          <p:cNvPr id="74" name="TextBox 34"/>
          <p:cNvSpPr txBox="1">
            <a:spLocks noChangeArrowheads="1"/>
          </p:cNvSpPr>
          <p:nvPr/>
        </p:nvSpPr>
        <p:spPr bwMode="auto">
          <a:xfrm>
            <a:off x="4172449" y="2261442"/>
            <a:ext cx="1584325" cy="276225"/>
          </a:xfrm>
          <a:prstGeom prst="rect">
            <a:avLst/>
          </a:prstGeom>
          <a:noFill/>
          <a:ln w="9525">
            <a:noFill/>
            <a:miter lim="800000"/>
          </a:ln>
        </p:spPr>
        <p:txBody>
          <a:bodyPr>
            <a:spAutoFit/>
          </a:bodyPr>
          <a:lstStyle/>
          <a:p>
            <a:r>
              <a:rPr lang="zh-CN" altLang="en-US" sz="1200" dirty="0"/>
              <a:t>时间和次数可定义</a:t>
            </a:r>
            <a:endParaRPr lang="zh-CN" altLang="en-US" sz="1200" dirty="0"/>
          </a:p>
        </p:txBody>
      </p:sp>
      <p:sp>
        <p:nvSpPr>
          <p:cNvPr id="75" name="左大括号 41"/>
          <p:cNvSpPr/>
          <p:nvPr/>
        </p:nvSpPr>
        <p:spPr bwMode="auto">
          <a:xfrm>
            <a:off x="2445249" y="1421982"/>
            <a:ext cx="71437" cy="936625"/>
          </a:xfrm>
          <a:prstGeom prst="leftBrace">
            <a:avLst>
              <a:gd name="adj1" fmla="val 8377"/>
              <a:gd name="adj2" fmla="val 50000"/>
            </a:avLst>
          </a:prstGeom>
          <a:noFill/>
          <a:ln w="9525">
            <a:solidFill>
              <a:schemeClr val="tx1"/>
            </a:solidFill>
            <a:round/>
          </a:ln>
        </p:spPr>
        <p:txBody>
          <a:bodyPr anchor="ctr"/>
          <a:lstStyle/>
          <a:p>
            <a:pPr algn="ctr"/>
            <a:endParaRPr lang="zh-CN" altLang="en-US"/>
          </a:p>
        </p:txBody>
      </p:sp>
    </p:spTree>
  </p:cSld>
  <p:clrMapOvr>
    <a:masterClrMapping/>
  </p:clrMapOvr>
  <p:transition advClick="0" advTm="8000">
    <p:fade thruBlk="1"/>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TextBox 104"/>
          <p:cNvSpPr txBox="1"/>
          <p:nvPr/>
        </p:nvSpPr>
        <p:spPr>
          <a:xfrm>
            <a:off x="755651" y="691614"/>
            <a:ext cx="6696075" cy="338554"/>
          </a:xfrm>
          <a:prstGeom prst="rect">
            <a:avLst/>
          </a:prstGeom>
          <a:solidFill>
            <a:schemeClr val="accent1">
              <a:lumMod val="20000"/>
              <a:lumOff val="80000"/>
            </a:schemeClr>
          </a:solidFill>
        </p:spPr>
        <p:txBody>
          <a:bodyPr>
            <a:spAutoFit/>
          </a:bodyPr>
          <a:lstStyle/>
          <a:p>
            <a:pPr>
              <a:defRPr/>
            </a:pPr>
            <a:r>
              <a:rPr lang="zh-CN" altLang="en-US" sz="1600" b="1" dirty="0" smtClean="0">
                <a:solidFill>
                  <a:srgbClr val="C00000"/>
                </a:solidFill>
              </a:rPr>
              <a:t>场景描述：某终端修改自己的</a:t>
            </a:r>
            <a:r>
              <a:rPr lang="en-US" altLang="zh-CN" sz="1600" b="1" dirty="0" smtClean="0">
                <a:solidFill>
                  <a:srgbClr val="C00000"/>
                </a:solidFill>
              </a:rPr>
              <a:t>IP</a:t>
            </a:r>
            <a:r>
              <a:rPr lang="zh-CN" altLang="en-US" sz="1600" b="1" dirty="0" smtClean="0">
                <a:solidFill>
                  <a:srgbClr val="C00000"/>
                </a:solidFill>
              </a:rPr>
              <a:t>地址，进行地址篡改攻击</a:t>
            </a:r>
            <a:endParaRPr lang="zh-CN" altLang="en-US" sz="1600" b="1" dirty="0">
              <a:solidFill>
                <a:srgbClr val="C00000"/>
              </a:solidFill>
            </a:endParaRPr>
          </a:p>
        </p:txBody>
      </p:sp>
      <p:sp>
        <p:nvSpPr>
          <p:cNvPr id="57" name="标题 56"/>
          <p:cNvSpPr>
            <a:spLocks noGrp="1"/>
          </p:cNvSpPr>
          <p:nvPr>
            <p:ph type="title"/>
          </p:nvPr>
        </p:nvSpPr>
        <p:spPr>
          <a:xfrm>
            <a:off x="910029" y="205182"/>
            <a:ext cx="8233971" cy="559338"/>
          </a:xfrm>
        </p:spPr>
        <p:txBody>
          <a:bodyPr/>
          <a:lstStyle/>
          <a:p>
            <a:r>
              <a:rPr lang="zh-CN" altLang="en-US" dirty="0" smtClean="0">
                <a:latin typeface="微软雅黑" panose="020B0503020204020204" pitchFamily="34" charset="-122"/>
                <a:ea typeface="微软雅黑" panose="020B0503020204020204" pitchFamily="34" charset="-122"/>
              </a:rPr>
              <a:t>内网接入类威胁分析：</a:t>
            </a:r>
            <a:r>
              <a:rPr lang="zh-CN" altLang="en-US" sz="2400" dirty="0" smtClean="0">
                <a:latin typeface="微软雅黑" panose="020B0503020204020204" pitchFamily="34" charset="-122"/>
                <a:ea typeface="微软雅黑" panose="020B0503020204020204" pitchFamily="34" charset="-122"/>
              </a:rPr>
              <a:t>地址篡改</a:t>
            </a:r>
            <a:r>
              <a:rPr lang="zh-CN" altLang="en-US" sz="2400" dirty="0" smtClean="0"/>
              <a:t>攻击</a:t>
            </a:r>
            <a:endParaRPr lang="zh-CN" altLang="en-US" sz="2400" dirty="0"/>
          </a:p>
        </p:txBody>
      </p:sp>
      <p:graphicFrame>
        <p:nvGraphicFramePr>
          <p:cNvPr id="39" name="Group 3"/>
          <p:cNvGraphicFramePr>
            <a:graphicFrameLocks noGrp="1"/>
          </p:cNvGraphicFramePr>
          <p:nvPr>
            <p:ph idx="4294967295"/>
          </p:nvPr>
        </p:nvGraphicFramePr>
        <p:xfrm>
          <a:off x="1605219" y="2890224"/>
          <a:ext cx="6987977" cy="1744126"/>
        </p:xfrm>
        <a:graphic>
          <a:graphicData uri="http://schemas.openxmlformats.org/drawingml/2006/table">
            <a:tbl>
              <a:tblPr/>
              <a:tblGrid>
                <a:gridCol w="1539434"/>
                <a:gridCol w="2353846"/>
                <a:gridCol w="1678200"/>
                <a:gridCol w="1416497"/>
              </a:tblGrid>
              <a:tr h="379371">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事件阀值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匹配条件</a:t>
                      </a:r>
                      <a:endParaRPr kumimoji="0" lang="en-US" altLang="zh-CN"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事件源</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关联缓冲值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r h="1364755">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bl>
          </a:graphicData>
        </a:graphic>
      </p:graphicFrame>
      <p:sp>
        <p:nvSpPr>
          <p:cNvPr id="42" name="Rectangle 40"/>
          <p:cNvSpPr>
            <a:spLocks noChangeArrowheads="1"/>
          </p:cNvSpPr>
          <p:nvPr/>
        </p:nvSpPr>
        <p:spPr bwMode="auto">
          <a:xfrm>
            <a:off x="6776319" y="3574365"/>
            <a:ext cx="456846" cy="249251"/>
          </a:xfrm>
          <a:prstGeom prst="rect">
            <a:avLst/>
          </a:prstGeom>
          <a:noFill/>
          <a:ln w="9525" algn="ctr">
            <a:noFill/>
            <a:miter lim="800000"/>
          </a:ln>
        </p:spPr>
        <p:txBody>
          <a:bodyPr lIns="79200" tIns="39600" rIns="79200" bIns="39600">
            <a:spAutoFit/>
          </a:bodyPr>
          <a:lstStyle/>
          <a:p>
            <a:pPr defTabSz="801370"/>
            <a:endParaRPr lang="en-US" altLang="zh-CN" sz="1100">
              <a:solidFill>
                <a:srgbClr val="000000"/>
              </a:solidFill>
              <a:latin typeface="微软雅黑" panose="020B0503020204020204" pitchFamily="34" charset="-122"/>
              <a:ea typeface="微软雅黑" panose="020B0503020204020204" pitchFamily="34" charset="-122"/>
            </a:endParaRPr>
          </a:p>
        </p:txBody>
      </p:sp>
      <p:sp>
        <p:nvSpPr>
          <p:cNvPr id="47" name="AutoShape 23"/>
          <p:cNvSpPr>
            <a:spLocks noChangeArrowheads="1"/>
          </p:cNvSpPr>
          <p:nvPr/>
        </p:nvSpPr>
        <p:spPr bwMode="auto">
          <a:xfrm>
            <a:off x="1785179" y="3425221"/>
            <a:ext cx="6749625" cy="258741"/>
          </a:xfrm>
          <a:prstGeom prst="roundRect">
            <a:avLst>
              <a:gd name="adj" fmla="val 16667"/>
            </a:avLst>
          </a:prstGeom>
          <a:solidFill>
            <a:schemeClr val="bg1">
              <a:lumMod val="85000"/>
            </a:schemeClr>
          </a:solidFill>
          <a:ln w="9525" algn="ctr">
            <a:solidFill>
              <a:schemeClr val="bg2"/>
            </a:solidFill>
            <a:round/>
          </a:ln>
        </p:spPr>
        <p:txBody>
          <a:bodyPr lIns="79200" tIns="39600" rIns="79200" bIns="39600" anchor="ctr">
            <a:spAutoFit/>
          </a:bodyPr>
          <a:lstStyle/>
          <a:p>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51" name="AutoShape 26"/>
          <p:cNvSpPr>
            <a:spLocks noChangeArrowheads="1"/>
          </p:cNvSpPr>
          <p:nvPr/>
        </p:nvSpPr>
        <p:spPr bwMode="auto">
          <a:xfrm>
            <a:off x="3303639" y="3292554"/>
            <a:ext cx="1880419" cy="1314349"/>
          </a:xfrm>
          <a:prstGeom prst="roundRect">
            <a:avLst>
              <a:gd name="adj" fmla="val 16667"/>
            </a:avLst>
          </a:prstGeom>
          <a:solidFill>
            <a:schemeClr val="accent1"/>
          </a:solidFill>
          <a:ln w="9525" algn="ctr">
            <a:solidFill>
              <a:schemeClr val="tx1"/>
            </a:solidFill>
            <a:round/>
          </a:ln>
        </p:spPr>
        <p:txBody>
          <a:bodyPr wrap="square" lIns="79200" tIns="39600" rIns="79200" bIns="39600" anchor="ctr">
            <a:spAutoFit/>
          </a:bodyPr>
          <a:lstStyle/>
          <a:p>
            <a:pPr marL="88900" indent="-88900" defTabSz="801370">
              <a:buFont typeface="Arial" panose="020B0604020202020204" pitchFamily="34" charset="0"/>
              <a:buChar char="•"/>
            </a:pPr>
            <a:r>
              <a:rPr lang="zh-CN" altLang="en-US" sz="1200" dirty="0" smtClean="0">
                <a:solidFill>
                  <a:srgbClr val="000000"/>
                </a:solidFill>
                <a:latin typeface="微软雅黑" panose="020B0503020204020204" pitchFamily="34" charset="-122"/>
                <a:ea typeface="微软雅黑" panose="020B0503020204020204" pitchFamily="34" charset="-122"/>
              </a:rPr>
              <a:t>网关冲突  </a:t>
            </a:r>
            <a:r>
              <a:rPr lang="en-US" altLang="zh-CN" sz="1200" dirty="0" smtClean="0">
                <a:solidFill>
                  <a:srgbClr val="000000"/>
                </a:solidFill>
                <a:latin typeface="微软雅黑" panose="020B0503020204020204" pitchFamily="34" charset="-122"/>
                <a:ea typeface="微软雅黑" panose="020B0503020204020204" pitchFamily="34" charset="-122"/>
              </a:rPr>
              <a:t>or</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8900" indent="-88900" defTabSz="801370">
              <a:buFont typeface="Arial" panose="020B0604020202020204" pitchFamily="34" charset="0"/>
              <a:buChar char="•"/>
            </a:pPr>
            <a:r>
              <a:rPr lang="zh-CN" altLang="en-US" sz="1200" dirty="0" smtClean="0">
                <a:solidFill>
                  <a:srgbClr val="000000"/>
                </a:solidFill>
                <a:latin typeface="微软雅黑" panose="020B0503020204020204" pitchFamily="34" charset="-122"/>
                <a:ea typeface="微软雅黑" panose="020B0503020204020204" pitchFamily="34" charset="-122"/>
              </a:rPr>
              <a:t>通过</a:t>
            </a:r>
            <a:r>
              <a:rPr lang="en-US" altLang="zh-CN" sz="1200" dirty="0" err="1" smtClean="0">
                <a:solidFill>
                  <a:srgbClr val="000000"/>
                </a:solidFill>
                <a:latin typeface="微软雅黑" panose="020B0503020204020204" pitchFamily="34" charset="-122"/>
                <a:ea typeface="微软雅黑" panose="020B0503020204020204" pitchFamily="34" charset="-122"/>
              </a:rPr>
              <a:t>dhcp-alloc</a:t>
            </a:r>
            <a:r>
              <a:rPr lang="zh-CN" altLang="en-US" sz="1200" dirty="0" smtClean="0">
                <a:solidFill>
                  <a:srgbClr val="000000"/>
                </a:solidFill>
                <a:latin typeface="微软雅黑" panose="020B0503020204020204" pitchFamily="34" charset="-122"/>
                <a:ea typeface="微软雅黑" panose="020B0503020204020204" pitchFamily="34" charset="-122"/>
              </a:rPr>
              <a:t>分配</a:t>
            </a:r>
            <a:r>
              <a:rPr lang="en-US" altLang="zh-CN" sz="1200" dirty="0" smtClean="0">
                <a:solidFill>
                  <a:srgbClr val="000000"/>
                </a:solidFill>
                <a:latin typeface="微软雅黑" panose="020B0503020204020204" pitchFamily="34" charset="-122"/>
                <a:ea typeface="微软雅黑" panose="020B0503020204020204" pitchFamily="34" charset="-122"/>
              </a:rPr>
              <a:t>IP</a:t>
            </a:r>
            <a:r>
              <a:rPr lang="zh-CN" altLang="en-US" sz="1200" dirty="0" smtClean="0">
                <a:solidFill>
                  <a:srgbClr val="000000"/>
                </a:solidFill>
                <a:latin typeface="微软雅黑" panose="020B0503020204020204" pitchFamily="34" charset="-122"/>
                <a:ea typeface="微软雅黑" panose="020B0503020204020204" pitchFamily="34" charset="-122"/>
              </a:rPr>
              <a:t>地址的</a:t>
            </a:r>
            <a:r>
              <a:rPr lang="en-US" altLang="zh-CN" sz="1200" dirty="0" smtClean="0">
                <a:solidFill>
                  <a:srgbClr val="000000"/>
                </a:solidFill>
                <a:latin typeface="微软雅黑" panose="020B0503020204020204" pitchFamily="34" charset="-122"/>
                <a:ea typeface="微软雅黑" panose="020B0503020204020204" pitchFamily="34" charset="-122"/>
              </a:rPr>
              <a:t>VLANIF</a:t>
            </a:r>
            <a:r>
              <a:rPr lang="zh-CN" altLang="en-US" sz="1200" dirty="0" smtClean="0">
                <a:solidFill>
                  <a:srgbClr val="000000"/>
                </a:solidFill>
                <a:latin typeface="微软雅黑" panose="020B0503020204020204" pitchFamily="34" charset="-122"/>
                <a:ea typeface="微软雅黑" panose="020B0503020204020204" pitchFamily="34" charset="-122"/>
              </a:rPr>
              <a:t>地址与设备</a:t>
            </a:r>
            <a:r>
              <a:rPr lang="en-US" altLang="zh-CN" sz="1200" dirty="0" smtClean="0">
                <a:solidFill>
                  <a:srgbClr val="000000"/>
                </a:solidFill>
                <a:latin typeface="微软雅黑" panose="020B0503020204020204" pitchFamily="34" charset="-122"/>
                <a:ea typeface="微软雅黑" panose="020B0503020204020204" pitchFamily="34" charset="-122"/>
              </a:rPr>
              <a:t>IP</a:t>
            </a:r>
            <a:r>
              <a:rPr lang="zh-CN" altLang="en-US" sz="1200" dirty="0" smtClean="0">
                <a:solidFill>
                  <a:srgbClr val="000000"/>
                </a:solidFill>
                <a:latin typeface="微软雅黑" panose="020B0503020204020204" pitchFamily="34" charset="-122"/>
                <a:ea typeface="微软雅黑" panose="020B0503020204020204" pitchFamily="34" charset="-122"/>
              </a:rPr>
              <a:t>地址冲突  </a:t>
            </a:r>
            <a:r>
              <a:rPr lang="en-US" altLang="zh-CN" sz="1200" dirty="0" smtClean="0">
                <a:solidFill>
                  <a:srgbClr val="000000"/>
                </a:solidFill>
                <a:latin typeface="微软雅黑" panose="020B0503020204020204" pitchFamily="34" charset="-122"/>
                <a:ea typeface="微软雅黑" panose="020B0503020204020204" pitchFamily="34" charset="-122"/>
              </a:rPr>
              <a:t>or </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8900" indent="-88900" defTabSz="801370">
              <a:buFont typeface="Arial" panose="020B0604020202020204" pitchFamily="34" charset="0"/>
              <a:buChar char="•"/>
            </a:pPr>
            <a:r>
              <a:rPr lang="en-US" altLang="zh-CN" sz="1200" dirty="0" err="1" smtClean="0">
                <a:solidFill>
                  <a:srgbClr val="000000"/>
                </a:solidFill>
                <a:latin typeface="微软雅黑" panose="020B0503020204020204" pitchFamily="34" charset="-122"/>
                <a:ea typeface="微软雅黑" panose="020B0503020204020204" pitchFamily="34" charset="-122"/>
              </a:rPr>
              <a:t>arp</a:t>
            </a:r>
            <a:r>
              <a:rPr lang="zh-CN" altLang="en-US" sz="1200" dirty="0" smtClean="0">
                <a:solidFill>
                  <a:srgbClr val="000000"/>
                </a:solidFill>
                <a:latin typeface="微软雅黑" panose="020B0503020204020204" pitchFamily="34" charset="-122"/>
                <a:ea typeface="微软雅黑" panose="020B0503020204020204" pitchFamily="34" charset="-122"/>
              </a:rPr>
              <a:t>报文不匹配用户绑定表</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52" name="Line 27"/>
          <p:cNvSpPr>
            <a:spLocks noChangeShapeType="1"/>
          </p:cNvSpPr>
          <p:nvPr/>
        </p:nvSpPr>
        <p:spPr bwMode="auto">
          <a:xfrm>
            <a:off x="2761169" y="3539434"/>
            <a:ext cx="515931" cy="1438"/>
          </a:xfrm>
          <a:prstGeom prst="line">
            <a:avLst/>
          </a:prstGeom>
          <a:noFill/>
          <a:ln w="9525">
            <a:solidFill>
              <a:srgbClr val="969696"/>
            </a:solidFill>
            <a:prstDash val="dash"/>
            <a:round/>
            <a:tailEnd type="triangle" w="med" len="med"/>
          </a:ln>
        </p:spPr>
        <p:txBody>
          <a:bodyPr lIns="79200" tIns="39600" rIns="79200" bIns="39600">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53" name="AutoShape 28"/>
          <p:cNvSpPr>
            <a:spLocks noChangeArrowheads="1"/>
          </p:cNvSpPr>
          <p:nvPr/>
        </p:nvSpPr>
        <p:spPr bwMode="auto">
          <a:xfrm>
            <a:off x="1861124" y="3421797"/>
            <a:ext cx="775314" cy="292793"/>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zh-CN" altLang="en-US" sz="1200" dirty="0" smtClean="0">
                <a:solidFill>
                  <a:srgbClr val="000000"/>
                </a:solidFill>
                <a:latin typeface="微软雅黑" panose="020B0503020204020204" pitchFamily="34" charset="-122"/>
                <a:ea typeface="微软雅黑" panose="020B0503020204020204" pitchFamily="34" charset="-122"/>
              </a:rPr>
              <a:t>每次</a:t>
            </a:r>
            <a:endParaRPr lang="en-US" altLang="zh-CN" sz="1200" dirty="0">
              <a:solidFill>
                <a:srgbClr val="000000"/>
              </a:solidFill>
              <a:latin typeface="微软雅黑" panose="020B0503020204020204" pitchFamily="34" charset="-122"/>
              <a:ea typeface="微软雅黑" panose="020B0503020204020204" pitchFamily="34" charset="-122"/>
            </a:endParaRPr>
          </a:p>
        </p:txBody>
      </p:sp>
      <p:sp>
        <p:nvSpPr>
          <p:cNvPr id="64" name="AutoShape 44"/>
          <p:cNvSpPr>
            <a:spLocks noChangeArrowheads="1"/>
          </p:cNvSpPr>
          <p:nvPr/>
        </p:nvSpPr>
        <p:spPr bwMode="auto">
          <a:xfrm>
            <a:off x="7194786" y="3408855"/>
            <a:ext cx="1243054" cy="292793"/>
          </a:xfrm>
          <a:prstGeom prst="roundRect">
            <a:avLst>
              <a:gd name="adj" fmla="val 16667"/>
            </a:avLst>
          </a:prstGeom>
          <a:solidFill>
            <a:srgbClr val="CCCCFF"/>
          </a:solidFill>
          <a:ln w="9525" algn="ctr">
            <a:solidFill>
              <a:schemeClr val="tx1"/>
            </a:solidFill>
            <a:round/>
          </a:ln>
        </p:spPr>
        <p:txBody>
          <a:bodyPr lIns="79200" tIns="39600" rIns="79200" bIns="39600" anchor="ctr">
            <a:spAutoFit/>
          </a:bodyPr>
          <a:lstStyle/>
          <a:p>
            <a:pPr algn="ctr" defTabSz="801370"/>
            <a:r>
              <a:rPr lang="en-US" altLang="zh-CN" sz="1200" dirty="0" err="1" smtClean="0">
                <a:solidFill>
                  <a:srgbClr val="000000"/>
                </a:solidFill>
                <a:latin typeface="微软雅黑" panose="020B0503020204020204" pitchFamily="34" charset="-122"/>
                <a:ea typeface="微软雅黑" panose="020B0503020204020204" pitchFamily="34" charset="-122"/>
              </a:rPr>
              <a:t>SourceIP</a:t>
            </a:r>
            <a:endParaRPr lang="en-US" altLang="zh-CN" sz="1200" dirty="0">
              <a:solidFill>
                <a:srgbClr val="FF0000"/>
              </a:solidFill>
              <a:latin typeface="微软雅黑" panose="020B0503020204020204" pitchFamily="34" charset="-122"/>
              <a:ea typeface="微软雅黑" panose="020B0503020204020204" pitchFamily="34" charset="-122"/>
            </a:endParaRPr>
          </a:p>
        </p:txBody>
      </p:sp>
      <p:sp>
        <p:nvSpPr>
          <p:cNvPr id="71" name="Rectangle 52"/>
          <p:cNvSpPr>
            <a:spLocks noChangeArrowheads="1"/>
          </p:cNvSpPr>
          <p:nvPr/>
        </p:nvSpPr>
        <p:spPr bwMode="auto">
          <a:xfrm>
            <a:off x="5153619" y="3369265"/>
            <a:ext cx="780983" cy="233862"/>
          </a:xfrm>
          <a:prstGeom prst="rect">
            <a:avLst/>
          </a:prstGeom>
          <a:noFill/>
          <a:ln w="9525" algn="ctr">
            <a:noFill/>
            <a:miter lim="800000"/>
          </a:ln>
        </p:spPr>
        <p:txBody>
          <a:bodyPr lIns="79200" tIns="39600" rIns="79200" bIns="39600">
            <a:spAutoFit/>
          </a:bodyPr>
          <a:lstStyle/>
          <a:p>
            <a:pPr defTabSz="801370"/>
            <a:r>
              <a:rPr lang="en-US" altLang="zh-CN" sz="1000" dirty="0">
                <a:solidFill>
                  <a:srgbClr val="B2B2B2"/>
                </a:solidFill>
                <a:latin typeface="微软雅黑" panose="020B0503020204020204" pitchFamily="34" charset="-122"/>
                <a:ea typeface="微软雅黑" panose="020B0503020204020204" pitchFamily="34" charset="-122"/>
              </a:rPr>
              <a:t>from any</a:t>
            </a:r>
            <a:endParaRPr lang="en-US" altLang="zh-CN" sz="1000" dirty="0">
              <a:solidFill>
                <a:srgbClr val="B2B2B2"/>
              </a:solidFill>
              <a:latin typeface="微软雅黑" panose="020B0503020204020204" pitchFamily="34" charset="-122"/>
              <a:ea typeface="微软雅黑" panose="020B0503020204020204" pitchFamily="34" charset="-122"/>
            </a:endParaRPr>
          </a:p>
        </p:txBody>
      </p:sp>
      <p:sp>
        <p:nvSpPr>
          <p:cNvPr id="72" name="Line 53"/>
          <p:cNvSpPr>
            <a:spLocks noChangeShapeType="1"/>
          </p:cNvSpPr>
          <p:nvPr/>
        </p:nvSpPr>
        <p:spPr bwMode="auto">
          <a:xfrm flipV="1">
            <a:off x="5124449" y="3576485"/>
            <a:ext cx="730661" cy="11266"/>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77" name="AutoShape 25"/>
          <p:cNvSpPr>
            <a:spLocks noChangeArrowheads="1"/>
          </p:cNvSpPr>
          <p:nvPr/>
        </p:nvSpPr>
        <p:spPr bwMode="auto">
          <a:xfrm>
            <a:off x="5877232" y="3410293"/>
            <a:ext cx="910919" cy="292793"/>
          </a:xfrm>
          <a:prstGeom prst="roundRect">
            <a:avLst>
              <a:gd name="adj" fmla="val 16667"/>
            </a:avLst>
          </a:prstGeom>
          <a:solidFill>
            <a:srgbClr val="CCFFFF"/>
          </a:solidFill>
          <a:ln w="9525" algn="ctr">
            <a:solidFill>
              <a:schemeClr val="tx1"/>
            </a:solidFill>
            <a:round/>
          </a:ln>
        </p:spPr>
        <p:txBody>
          <a:bodyPr wrap="square" lIns="79200" tIns="39600" rIns="79200" bIns="39600" anchor="ctr">
            <a:spAutoFit/>
          </a:bodyPr>
          <a:lstStyle/>
          <a:p>
            <a:pPr algn="ctr" defTabSz="801370"/>
            <a:r>
              <a:rPr lang="en-US" altLang="zh-CN" sz="1200" dirty="0">
                <a:solidFill>
                  <a:srgbClr val="000000"/>
                </a:solidFill>
                <a:latin typeface="微软雅黑" panose="020B0503020204020204" pitchFamily="34" charset="-122"/>
                <a:ea typeface="微软雅黑" panose="020B0503020204020204" pitchFamily="34" charset="-122"/>
              </a:rPr>
              <a:t>All </a:t>
            </a:r>
            <a:r>
              <a:rPr lang="zh-CN" altLang="en-US" sz="1200" dirty="0" smtClean="0">
                <a:solidFill>
                  <a:srgbClr val="000000"/>
                </a:solidFill>
                <a:latin typeface="微软雅黑" panose="020B0503020204020204" pitchFamily="34" charset="-122"/>
                <a:ea typeface="微软雅黑" panose="020B0503020204020204" pitchFamily="34" charset="-122"/>
              </a:rPr>
              <a:t>交换机</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87" name="Line 58"/>
          <p:cNvSpPr>
            <a:spLocks noChangeShapeType="1"/>
          </p:cNvSpPr>
          <p:nvPr/>
        </p:nvSpPr>
        <p:spPr bwMode="auto">
          <a:xfrm>
            <a:off x="6938404" y="3563900"/>
            <a:ext cx="180000" cy="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400">
              <a:solidFill>
                <a:srgbClr val="000000"/>
              </a:solidFill>
              <a:latin typeface="微软雅黑" panose="020B0503020204020204" pitchFamily="34" charset="-122"/>
              <a:ea typeface="微软雅黑" panose="020B0503020204020204" pitchFamily="34" charset="-122"/>
            </a:endParaRPr>
          </a:p>
        </p:txBody>
      </p:sp>
      <p:sp>
        <p:nvSpPr>
          <p:cNvPr id="44" name="左大括号 95"/>
          <p:cNvSpPr/>
          <p:nvPr/>
        </p:nvSpPr>
        <p:spPr bwMode="auto">
          <a:xfrm>
            <a:off x="1359827" y="1287561"/>
            <a:ext cx="258763" cy="972740"/>
          </a:xfrm>
          <a:prstGeom prst="leftBrace">
            <a:avLst>
              <a:gd name="adj1" fmla="val 42482"/>
              <a:gd name="adj2" fmla="val 50000"/>
            </a:avLst>
          </a:prstGeom>
          <a:noFill/>
          <a:ln w="9525">
            <a:solidFill>
              <a:schemeClr val="tx1"/>
            </a:solidFill>
            <a:round/>
          </a:ln>
        </p:spPr>
        <p:txBody>
          <a:bodyPr anchor="ctr"/>
          <a:lstStyle/>
          <a:p>
            <a:pPr algn="ctr"/>
            <a:endParaRPr lang="zh-CN" altLang="en-US">
              <a:solidFill>
                <a:srgbClr val="000000"/>
              </a:solidFill>
            </a:endParaRPr>
          </a:p>
        </p:txBody>
      </p:sp>
      <p:sp>
        <p:nvSpPr>
          <p:cNvPr id="45" name="TextBox 96"/>
          <p:cNvSpPr txBox="1">
            <a:spLocks noChangeArrowheads="1"/>
          </p:cNvSpPr>
          <p:nvPr/>
        </p:nvSpPr>
        <p:spPr bwMode="auto">
          <a:xfrm>
            <a:off x="628314" y="1557832"/>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交换机单一事件</a:t>
            </a:r>
            <a:endParaRPr lang="zh-CN" altLang="en-US" sz="1200" b="1" dirty="0">
              <a:solidFill>
                <a:srgbClr val="FF0000"/>
              </a:solidFill>
            </a:endParaRPr>
          </a:p>
        </p:txBody>
      </p:sp>
      <p:grpSp>
        <p:nvGrpSpPr>
          <p:cNvPr id="2" name="组合 105"/>
          <p:cNvGrpSpPr/>
          <p:nvPr/>
        </p:nvGrpSpPr>
        <p:grpSpPr bwMode="auto">
          <a:xfrm>
            <a:off x="1624998" y="2123274"/>
            <a:ext cx="2888008" cy="344032"/>
            <a:chOff x="2474292" y="2016858"/>
            <a:chExt cx="1290724" cy="806702"/>
          </a:xfrm>
        </p:grpSpPr>
        <p:sp>
          <p:nvSpPr>
            <p:cNvPr id="50" name="圆角矩形 49"/>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56" name="圆角矩形 6"/>
            <p:cNvSpPr/>
            <p:nvPr/>
          </p:nvSpPr>
          <p:spPr>
            <a:xfrm>
              <a:off x="2498106" y="2041230"/>
              <a:ext cx="1243097" cy="757959"/>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en-US" altLang="zh-CN" sz="1200" dirty="0" err="1" smtClean="0"/>
                <a:t>arp</a:t>
              </a:r>
              <a:r>
                <a:rPr lang="zh-CN" altLang="zh-CN" sz="1200" dirty="0" smtClean="0"/>
                <a:t>报文不匹配用户绑定表</a:t>
              </a:r>
              <a:endParaRPr lang="zh-CN" altLang="en-US" sz="1200" dirty="0">
                <a:solidFill>
                  <a:srgbClr val="000000">
                    <a:hueOff val="0"/>
                    <a:satOff val="0"/>
                    <a:lumOff val="0"/>
                    <a:alphaOff val="0"/>
                  </a:srgbClr>
                </a:solidFill>
              </a:endParaRPr>
            </a:p>
          </p:txBody>
        </p:sp>
      </p:grpSp>
      <p:grpSp>
        <p:nvGrpSpPr>
          <p:cNvPr id="3" name="组合 110"/>
          <p:cNvGrpSpPr/>
          <p:nvPr/>
        </p:nvGrpSpPr>
        <p:grpSpPr bwMode="auto">
          <a:xfrm>
            <a:off x="1624998" y="1051790"/>
            <a:ext cx="2866030" cy="349551"/>
            <a:chOff x="2474292" y="2040677"/>
            <a:chExt cx="1290724" cy="835777"/>
          </a:xfrm>
        </p:grpSpPr>
        <p:sp>
          <p:nvSpPr>
            <p:cNvPr id="58" name="圆角矩形 57"/>
            <p:cNvSpPr/>
            <p:nvPr/>
          </p:nvSpPr>
          <p:spPr>
            <a:xfrm>
              <a:off x="2474292" y="2069752"/>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61" name="圆角矩形 6"/>
            <p:cNvSpPr/>
            <p:nvPr/>
          </p:nvSpPr>
          <p:spPr>
            <a:xfrm>
              <a:off x="2498106" y="2040677"/>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zh-CN" sz="1200" dirty="0" smtClean="0"/>
                <a:t>出现了网关冲突</a:t>
              </a:r>
              <a:endParaRPr lang="zh-CN" altLang="en-US" sz="1200" dirty="0">
                <a:solidFill>
                  <a:srgbClr val="000000">
                    <a:hueOff val="0"/>
                    <a:satOff val="0"/>
                    <a:lumOff val="0"/>
                    <a:alphaOff val="0"/>
                  </a:srgbClr>
                </a:solidFill>
              </a:endParaRPr>
            </a:p>
          </p:txBody>
        </p:sp>
      </p:grpSp>
      <p:sp>
        <p:nvSpPr>
          <p:cNvPr id="62" name="左弧形箭头 61"/>
          <p:cNvSpPr/>
          <p:nvPr/>
        </p:nvSpPr>
        <p:spPr bwMode="auto">
          <a:xfrm>
            <a:off x="660400" y="2115403"/>
            <a:ext cx="622490" cy="1603158"/>
          </a:xfrm>
          <a:prstGeom prst="curvedRightArrow">
            <a:avLst/>
          </a:prstGeom>
          <a:solidFill>
            <a:schemeClr val="tx2">
              <a:lumMod val="40000"/>
              <a:lumOff val="6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63" name="TextBox 96"/>
          <p:cNvSpPr txBox="1">
            <a:spLocks noChangeArrowheads="1"/>
          </p:cNvSpPr>
          <p:nvPr/>
        </p:nvSpPr>
        <p:spPr bwMode="auto">
          <a:xfrm>
            <a:off x="690880" y="2802854"/>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翻译为关联规则</a:t>
            </a:r>
            <a:endParaRPr lang="zh-CN" altLang="en-US" sz="1200" b="1" dirty="0">
              <a:solidFill>
                <a:srgbClr val="FF0000"/>
              </a:solidFill>
            </a:endParaRPr>
          </a:p>
        </p:txBody>
      </p:sp>
      <p:cxnSp>
        <p:nvCxnSpPr>
          <p:cNvPr id="65" name="直接连接符 64"/>
          <p:cNvCxnSpPr/>
          <p:nvPr/>
        </p:nvCxnSpPr>
        <p:spPr bwMode="auto">
          <a:xfrm>
            <a:off x="0" y="2817679"/>
            <a:ext cx="9144000" cy="0"/>
          </a:xfrm>
          <a:prstGeom prst="line">
            <a:avLst/>
          </a:prstGeom>
          <a:noFill/>
          <a:ln w="15875">
            <a:solidFill>
              <a:schemeClr val="bg1">
                <a:lumMod val="65000"/>
              </a:schemeClr>
            </a:solidFill>
            <a:prstDash val="lg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 name="组合 101"/>
          <p:cNvGrpSpPr/>
          <p:nvPr/>
        </p:nvGrpSpPr>
        <p:grpSpPr bwMode="auto">
          <a:xfrm>
            <a:off x="5641305" y="1378131"/>
            <a:ext cx="1563646" cy="613954"/>
            <a:chOff x="2474292" y="2016858"/>
            <a:chExt cx="1290724" cy="806702"/>
          </a:xfrm>
        </p:grpSpPr>
        <p:sp>
          <p:nvSpPr>
            <p:cNvPr id="67" name="圆角矩形 66"/>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68" name="圆角矩形 6"/>
            <p:cNvSpPr/>
            <p:nvPr/>
          </p:nvSpPr>
          <p:spPr>
            <a:xfrm>
              <a:off x="2497665" y="2040677"/>
              <a:ext cx="124397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a:solidFill>
                    <a:srgbClr val="000000">
                      <a:hueOff val="0"/>
                      <a:satOff val="0"/>
                      <a:lumOff val="0"/>
                      <a:alphaOff val="0"/>
                    </a:srgbClr>
                  </a:solidFill>
                </a:rPr>
                <a:t>告警</a:t>
              </a:r>
              <a:r>
                <a:rPr lang="zh-CN" altLang="en-US" sz="1200" dirty="0" smtClean="0">
                  <a:solidFill>
                    <a:srgbClr val="000000">
                      <a:hueOff val="0"/>
                      <a:satOff val="0"/>
                      <a:lumOff val="0"/>
                      <a:alphaOff val="0"/>
                    </a:srgbClr>
                  </a:solidFill>
                </a:rPr>
                <a:t>：交换机</a:t>
              </a:r>
              <a:r>
                <a:rPr lang="en-US" altLang="zh-CN" sz="1200" dirty="0" smtClean="0">
                  <a:solidFill>
                    <a:srgbClr val="000000">
                      <a:hueOff val="0"/>
                      <a:satOff val="0"/>
                      <a:lumOff val="0"/>
                      <a:alphaOff val="0"/>
                    </a:srgbClr>
                  </a:solidFill>
                </a:rPr>
                <a:t>(</a:t>
              </a:r>
              <a:r>
                <a:rPr lang="en-US" altLang="zh-CN" sz="1200" dirty="0" err="1" smtClean="0">
                  <a:solidFill>
                    <a:srgbClr val="000000">
                      <a:hueOff val="0"/>
                      <a:satOff val="0"/>
                      <a:lumOff val="0"/>
                      <a:alphaOff val="0"/>
                    </a:srgbClr>
                  </a:solidFill>
                </a:rPr>
                <a:t>ReporterIP</a:t>
              </a:r>
              <a:r>
                <a:rPr lang="en-US" altLang="zh-CN" sz="1200" dirty="0" smtClean="0">
                  <a:solidFill>
                    <a:srgbClr val="000000">
                      <a:hueOff val="0"/>
                      <a:satOff val="0"/>
                      <a:lumOff val="0"/>
                      <a:alphaOff val="0"/>
                    </a:srgbClr>
                  </a:solidFill>
                </a:rPr>
                <a:t>)</a:t>
              </a:r>
              <a:r>
                <a:rPr lang="zh-CN" altLang="en-US" sz="1200" dirty="0" smtClean="0">
                  <a:solidFill>
                    <a:srgbClr val="000000">
                      <a:hueOff val="0"/>
                      <a:satOff val="0"/>
                      <a:lumOff val="0"/>
                      <a:alphaOff val="0"/>
                    </a:srgbClr>
                  </a:solidFill>
                </a:rPr>
                <a:t>发现终端地址仿冒攻击。</a:t>
              </a:r>
              <a:endParaRPr lang="zh-CN" altLang="en-US" sz="1200" dirty="0">
                <a:solidFill>
                  <a:srgbClr val="000000">
                    <a:hueOff val="0"/>
                    <a:satOff val="0"/>
                    <a:lumOff val="0"/>
                    <a:alphaOff val="0"/>
                  </a:srgbClr>
                </a:solidFill>
              </a:endParaRPr>
            </a:p>
          </p:txBody>
        </p:sp>
      </p:grpSp>
      <p:sp>
        <p:nvSpPr>
          <p:cNvPr id="69" name="右箭头 50"/>
          <p:cNvSpPr>
            <a:spLocks noChangeArrowheads="1"/>
          </p:cNvSpPr>
          <p:nvPr/>
        </p:nvSpPr>
        <p:spPr bwMode="auto">
          <a:xfrm>
            <a:off x="4732978" y="1382486"/>
            <a:ext cx="661439" cy="636814"/>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r>
              <a:rPr lang="zh-CN" altLang="en-US" sz="1200" b="1" dirty="0" smtClean="0">
                <a:solidFill>
                  <a:srgbClr val="000000"/>
                </a:solidFill>
                <a:latin typeface="微软雅黑" panose="020B0503020204020204" pitchFamily="34" charset="-122"/>
                <a:ea typeface="微软雅黑" panose="020B0503020204020204" pitchFamily="34" charset="-122"/>
              </a:rPr>
              <a:t>响应动作</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grpSp>
        <p:nvGrpSpPr>
          <p:cNvPr id="5" name="组合 110"/>
          <p:cNvGrpSpPr/>
          <p:nvPr/>
        </p:nvGrpSpPr>
        <p:grpSpPr bwMode="auto">
          <a:xfrm>
            <a:off x="1624998" y="1521889"/>
            <a:ext cx="2866030" cy="476517"/>
            <a:chOff x="2474292" y="2016858"/>
            <a:chExt cx="1290724" cy="806702"/>
          </a:xfrm>
        </p:grpSpPr>
        <p:sp>
          <p:nvSpPr>
            <p:cNvPr id="73" name="圆角矩形 72"/>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74" name="圆角矩形 6"/>
            <p:cNvSpPr/>
            <p:nvPr/>
          </p:nvSpPr>
          <p:spPr>
            <a:xfrm>
              <a:off x="2498106" y="2040677"/>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zh-CN" sz="1200" dirty="0" smtClean="0"/>
                <a:t>网络上有和通过</a:t>
              </a:r>
              <a:r>
                <a:rPr lang="en-US" altLang="zh-CN" sz="1200" dirty="0" err="1" smtClean="0"/>
                <a:t>dhcp-alloc</a:t>
              </a:r>
              <a:r>
                <a:rPr lang="zh-CN" altLang="zh-CN" sz="1200" dirty="0" smtClean="0"/>
                <a:t>分配</a:t>
              </a:r>
              <a:r>
                <a:rPr lang="en-US" altLang="zh-CN" sz="1200" dirty="0" smtClean="0"/>
                <a:t>IP</a:t>
              </a:r>
              <a:r>
                <a:rPr lang="zh-CN" altLang="zh-CN" sz="1200" dirty="0" smtClean="0"/>
                <a:t>地址的</a:t>
              </a:r>
              <a:r>
                <a:rPr lang="en-US" altLang="zh-CN" sz="1200" dirty="0" smtClean="0"/>
                <a:t>VLANIF </a:t>
              </a:r>
              <a:r>
                <a:rPr lang="zh-CN" altLang="zh-CN" sz="1200" dirty="0" smtClean="0"/>
                <a:t>地址冲突的设备存在</a:t>
              </a:r>
              <a:endParaRPr lang="zh-CN" altLang="en-US" sz="1200" dirty="0">
                <a:solidFill>
                  <a:srgbClr val="000000">
                    <a:hueOff val="0"/>
                    <a:satOff val="0"/>
                    <a:lumOff val="0"/>
                    <a:alphaOff val="0"/>
                  </a:srgbClr>
                </a:solidFill>
              </a:endParaRPr>
            </a:p>
          </p:txBody>
        </p:sp>
      </p:grpSp>
    </p:spTree>
  </p:cSld>
  <p:clrMapOvr>
    <a:masterClrMapping/>
  </p:clrMapOvr>
  <p:transition advClick="0" advTm="8000">
    <p:fade thruBlk="1"/>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TextBox 104"/>
          <p:cNvSpPr txBox="1"/>
          <p:nvPr/>
        </p:nvSpPr>
        <p:spPr>
          <a:xfrm>
            <a:off x="755651" y="752574"/>
            <a:ext cx="7626349" cy="338554"/>
          </a:xfrm>
          <a:prstGeom prst="rect">
            <a:avLst/>
          </a:prstGeom>
          <a:solidFill>
            <a:schemeClr val="accent1">
              <a:lumMod val="20000"/>
              <a:lumOff val="80000"/>
            </a:schemeClr>
          </a:solidFill>
        </p:spPr>
        <p:txBody>
          <a:bodyPr wrap="square">
            <a:spAutoFit/>
          </a:bodyPr>
          <a:lstStyle/>
          <a:p>
            <a:pPr>
              <a:defRPr/>
            </a:pPr>
            <a:r>
              <a:rPr lang="zh-CN" altLang="en-US" sz="1600" b="1" dirty="0" smtClean="0">
                <a:solidFill>
                  <a:srgbClr val="C00000"/>
                </a:solidFill>
              </a:rPr>
              <a:t>场景描述：区域短时间发生多次网络攻击，疑似大规模网络攻击或病毒爆发。</a:t>
            </a:r>
            <a:endParaRPr lang="zh-CN" altLang="en-US" sz="1600" b="1" dirty="0">
              <a:solidFill>
                <a:srgbClr val="C00000"/>
              </a:solidFill>
            </a:endParaRPr>
          </a:p>
        </p:txBody>
      </p:sp>
      <p:sp>
        <p:nvSpPr>
          <p:cNvPr id="57" name="标题 56"/>
          <p:cNvSpPr>
            <a:spLocks noGrp="1"/>
          </p:cNvSpPr>
          <p:nvPr>
            <p:ph type="title"/>
          </p:nvPr>
        </p:nvSpPr>
        <p:spPr>
          <a:xfrm>
            <a:off x="766937" y="272915"/>
            <a:ext cx="8233971" cy="559338"/>
          </a:xfrm>
        </p:spPr>
        <p:txBody>
          <a:bodyPr/>
          <a:lstStyle/>
          <a:p>
            <a:r>
              <a:rPr lang="zh-CN" altLang="en-US" dirty="0" smtClean="0">
                <a:latin typeface="微软雅黑" panose="020B0503020204020204" pitchFamily="34" charset="-122"/>
                <a:ea typeface="微软雅黑" panose="020B0503020204020204" pitchFamily="34" charset="-122"/>
              </a:rPr>
              <a:t>内网接入类威胁分析：</a:t>
            </a:r>
            <a:r>
              <a:rPr lang="zh-CN" altLang="en-US" sz="2400" dirty="0" smtClean="0">
                <a:latin typeface="微软雅黑" panose="020B0503020204020204" pitchFamily="34" charset="-122"/>
                <a:ea typeface="微软雅黑" panose="020B0503020204020204" pitchFamily="34" charset="-122"/>
              </a:rPr>
              <a:t>区域网络攻击</a:t>
            </a:r>
            <a:endParaRPr lang="zh-CN" altLang="en-US" dirty="0"/>
          </a:p>
        </p:txBody>
      </p:sp>
      <p:graphicFrame>
        <p:nvGraphicFramePr>
          <p:cNvPr id="39" name="Group 3"/>
          <p:cNvGraphicFramePr>
            <a:graphicFrameLocks noGrp="1"/>
          </p:cNvGraphicFramePr>
          <p:nvPr>
            <p:ph idx="4294967295"/>
          </p:nvPr>
        </p:nvGraphicFramePr>
        <p:xfrm>
          <a:off x="1536393" y="2900055"/>
          <a:ext cx="6987977" cy="1839376"/>
        </p:xfrm>
        <a:graphic>
          <a:graphicData uri="http://schemas.openxmlformats.org/drawingml/2006/table">
            <a:tbl>
              <a:tblPr/>
              <a:tblGrid>
                <a:gridCol w="1365844"/>
                <a:gridCol w="3126658"/>
                <a:gridCol w="1268361"/>
                <a:gridCol w="1227114"/>
              </a:tblGrid>
              <a:tr h="364388">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事件阀值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匹配条件</a:t>
                      </a:r>
                      <a:endParaRPr kumimoji="0" lang="en-US" altLang="zh-CN"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事件源</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ctr"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r>
                        <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rPr>
                        <a:t>关联缓冲值</a:t>
                      </a:r>
                      <a:endParaRPr kumimoji="0" lang="zh-CN" altLang="en-US" sz="1200" b="1"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r h="1474988">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c>
                  <a:txBody>
                    <a:bodyPr/>
                    <a:lstStyle/>
                    <a:p>
                      <a:pPr marL="0" marR="0" lvl="0" indent="0" algn="l" defTabSz="801370" rtl="0" eaLnBrk="1" fontAlgn="base" latinLnBrk="0" hangingPunct="1">
                        <a:lnSpc>
                          <a:spcPct val="140000"/>
                        </a:lnSpc>
                        <a:spcBef>
                          <a:spcPct val="0"/>
                        </a:spcBef>
                        <a:spcAft>
                          <a:spcPct val="0"/>
                        </a:spcAft>
                        <a:buClr>
                          <a:schemeClr val="tx1"/>
                        </a:buClr>
                        <a:buSzPct val="60000"/>
                        <a:buFont typeface="Wingdings" panose="05000000000000000000" pitchFamily="2" charset="2"/>
                        <a:buNone/>
                      </a:pPr>
                      <a:endParaRPr kumimoji="0" lang="zh-CN" altLang="en-US" sz="1200" b="0" i="0" u="none" strike="noStrike" cap="none" normalizeH="0" baseline="0" dirty="0" smtClean="0">
                        <a:ln>
                          <a:noFill/>
                        </a:ln>
                        <a:solidFill>
                          <a:schemeClr val="tx1"/>
                        </a:solidFill>
                        <a:effectLst/>
                        <a:latin typeface="FrutigerNext LT Regular" pitchFamily="34" charset="0"/>
                        <a:ea typeface="华文细黑" pitchFamily="2" charset="-122"/>
                      </a:endParaRPr>
                    </a:p>
                  </a:txBody>
                  <a:tcPr marL="79200" marR="79200" marT="39600" marB="39600" horzOverflow="overflow">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a:noFill/>
                    </a:lnTlToBr>
                    <a:lnBlToTr>
                      <a:noFill/>
                    </a:lnBlToTr>
                    <a:noFill/>
                  </a:tcPr>
                </a:tc>
              </a:tr>
            </a:tbl>
          </a:graphicData>
        </a:graphic>
      </p:graphicFrame>
      <p:sp>
        <p:nvSpPr>
          <p:cNvPr id="42" name="Rectangle 40"/>
          <p:cNvSpPr>
            <a:spLocks noChangeArrowheads="1"/>
          </p:cNvSpPr>
          <p:nvPr/>
        </p:nvSpPr>
        <p:spPr bwMode="auto">
          <a:xfrm>
            <a:off x="6776319" y="3574365"/>
            <a:ext cx="456846" cy="249251"/>
          </a:xfrm>
          <a:prstGeom prst="rect">
            <a:avLst/>
          </a:prstGeom>
          <a:noFill/>
          <a:ln w="9525" algn="ctr">
            <a:noFill/>
            <a:miter lim="800000"/>
          </a:ln>
        </p:spPr>
        <p:txBody>
          <a:bodyPr lIns="79200" tIns="39600" rIns="79200" bIns="39600">
            <a:spAutoFit/>
          </a:bodyPr>
          <a:lstStyle/>
          <a:p>
            <a:pPr defTabSz="801370"/>
            <a:endParaRPr lang="en-US" altLang="zh-CN" sz="1100">
              <a:solidFill>
                <a:srgbClr val="000000"/>
              </a:solidFill>
              <a:latin typeface="微软雅黑" panose="020B0503020204020204" pitchFamily="34" charset="-122"/>
              <a:ea typeface="微软雅黑" panose="020B0503020204020204" pitchFamily="34" charset="-122"/>
            </a:endParaRPr>
          </a:p>
        </p:txBody>
      </p:sp>
      <p:sp>
        <p:nvSpPr>
          <p:cNvPr id="47" name="AutoShape 23"/>
          <p:cNvSpPr>
            <a:spLocks noChangeArrowheads="1"/>
          </p:cNvSpPr>
          <p:nvPr/>
        </p:nvSpPr>
        <p:spPr bwMode="auto">
          <a:xfrm>
            <a:off x="1733559" y="3411501"/>
            <a:ext cx="6749625" cy="258741"/>
          </a:xfrm>
          <a:prstGeom prst="roundRect">
            <a:avLst>
              <a:gd name="adj" fmla="val 16667"/>
            </a:avLst>
          </a:prstGeom>
          <a:solidFill>
            <a:schemeClr val="bg1">
              <a:lumMod val="85000"/>
            </a:schemeClr>
          </a:solidFill>
          <a:ln w="9525" algn="ctr">
            <a:solidFill>
              <a:schemeClr val="bg2"/>
            </a:solidFill>
            <a:round/>
          </a:ln>
        </p:spPr>
        <p:txBody>
          <a:bodyPr lIns="79200" tIns="39600" rIns="79200" bIns="39600" anchor="ctr">
            <a:spAutoFit/>
          </a:bodyPr>
          <a:lstStyle/>
          <a:p>
            <a:endParaRPr lang="zh-CN" altLang="en-US" sz="1000">
              <a:solidFill>
                <a:srgbClr val="000000"/>
              </a:solidFill>
              <a:latin typeface="微软雅黑" panose="020B0503020204020204" pitchFamily="34" charset="-122"/>
              <a:ea typeface="微软雅黑" panose="020B0503020204020204" pitchFamily="34" charset="-122"/>
            </a:endParaRPr>
          </a:p>
        </p:txBody>
      </p:sp>
      <p:sp>
        <p:nvSpPr>
          <p:cNvPr id="51" name="AutoShape 26"/>
          <p:cNvSpPr>
            <a:spLocks noChangeArrowheads="1"/>
          </p:cNvSpPr>
          <p:nvPr/>
        </p:nvSpPr>
        <p:spPr bwMode="auto">
          <a:xfrm>
            <a:off x="3139438" y="3340201"/>
            <a:ext cx="2634555" cy="1314349"/>
          </a:xfrm>
          <a:prstGeom prst="roundRect">
            <a:avLst>
              <a:gd name="adj" fmla="val 16667"/>
            </a:avLst>
          </a:prstGeom>
          <a:solidFill>
            <a:schemeClr val="accent1"/>
          </a:solidFill>
          <a:ln w="9525" algn="ctr">
            <a:solidFill>
              <a:schemeClr val="tx1"/>
            </a:solidFill>
            <a:round/>
          </a:ln>
        </p:spPr>
        <p:txBody>
          <a:bodyPr wrap="square" lIns="79200" tIns="39600" rIns="79200" bIns="39600" anchor="ctr">
            <a:spAutoFit/>
          </a:bodyPr>
          <a:lstStyle/>
          <a:p>
            <a:pPr marL="88900" indent="-88900" defTabSz="801370">
              <a:buFont typeface="Arial" panose="020B0604020202020204" pitchFamily="34" charset="0"/>
              <a:buChar char="•"/>
            </a:pPr>
            <a:r>
              <a:rPr lang="zh-CN" altLang="en-US" sz="1200" dirty="0" smtClean="0">
                <a:solidFill>
                  <a:srgbClr val="000000"/>
                </a:solidFill>
                <a:latin typeface="微软雅黑" panose="020B0503020204020204" pitchFamily="34" charset="-122"/>
                <a:ea typeface="微软雅黑" panose="020B0503020204020204" pitchFamily="34" charset="-122"/>
              </a:rPr>
              <a:t>网关冲突</a:t>
            </a:r>
            <a:r>
              <a:rPr lang="en-US" altLang="zh-CN" sz="1200" dirty="0" smtClean="0">
                <a:solidFill>
                  <a:srgbClr val="000000"/>
                </a:solidFill>
                <a:latin typeface="微软雅黑" panose="020B0503020204020204" pitchFamily="34" charset="-122"/>
                <a:ea typeface="微软雅黑" panose="020B0503020204020204" pitchFamily="34" charset="-122"/>
              </a:rPr>
              <a:t>or </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8900" indent="-88900" defTabSz="801370">
              <a:buFont typeface="Arial" panose="020B0604020202020204" pitchFamily="34" charset="0"/>
              <a:buChar char="•"/>
            </a:pPr>
            <a:r>
              <a:rPr lang="en-US" altLang="zh-CN" sz="1200" dirty="0" err="1" smtClean="0">
                <a:solidFill>
                  <a:srgbClr val="000000"/>
                </a:solidFill>
                <a:latin typeface="微软雅黑" panose="020B0503020204020204" pitchFamily="34" charset="-122"/>
                <a:ea typeface="微软雅黑" panose="020B0503020204020204" pitchFamily="34" charset="-122"/>
              </a:rPr>
              <a:t>dhcp-alloc</a:t>
            </a:r>
            <a:r>
              <a:rPr lang="zh-CN" altLang="en-US" sz="1200" dirty="0" smtClean="0">
                <a:solidFill>
                  <a:srgbClr val="000000"/>
                </a:solidFill>
                <a:latin typeface="微软雅黑" panose="020B0503020204020204" pitchFamily="34" charset="-122"/>
                <a:ea typeface="微软雅黑" panose="020B0503020204020204" pitchFamily="34" charset="-122"/>
              </a:rPr>
              <a:t>分配</a:t>
            </a:r>
            <a:r>
              <a:rPr lang="en-US" altLang="zh-CN" sz="1200" dirty="0" smtClean="0">
                <a:solidFill>
                  <a:srgbClr val="000000"/>
                </a:solidFill>
                <a:latin typeface="微软雅黑" panose="020B0503020204020204" pitchFamily="34" charset="-122"/>
                <a:ea typeface="微软雅黑" panose="020B0503020204020204" pitchFamily="34" charset="-122"/>
              </a:rPr>
              <a:t>IP</a:t>
            </a:r>
            <a:r>
              <a:rPr lang="zh-CN" altLang="en-US" sz="1200" dirty="0" smtClean="0">
                <a:solidFill>
                  <a:srgbClr val="000000"/>
                </a:solidFill>
                <a:latin typeface="微软雅黑" panose="020B0503020204020204" pitchFamily="34" charset="-122"/>
                <a:ea typeface="微软雅黑" panose="020B0503020204020204" pitchFamily="34" charset="-122"/>
              </a:rPr>
              <a:t>地址的</a:t>
            </a:r>
            <a:r>
              <a:rPr lang="en-US" altLang="zh-CN" sz="1200" dirty="0" smtClean="0">
                <a:solidFill>
                  <a:srgbClr val="000000"/>
                </a:solidFill>
                <a:latin typeface="微软雅黑" panose="020B0503020204020204" pitchFamily="34" charset="-122"/>
                <a:ea typeface="微软雅黑" panose="020B0503020204020204" pitchFamily="34" charset="-122"/>
              </a:rPr>
              <a:t>VLANIF</a:t>
            </a:r>
            <a:r>
              <a:rPr lang="zh-CN" altLang="en-US" sz="1200" dirty="0" smtClean="0">
                <a:solidFill>
                  <a:srgbClr val="000000"/>
                </a:solidFill>
                <a:latin typeface="微软雅黑" panose="020B0503020204020204" pitchFamily="34" charset="-122"/>
                <a:ea typeface="微软雅黑" panose="020B0503020204020204" pitchFamily="34" charset="-122"/>
              </a:rPr>
              <a:t>地址与设备</a:t>
            </a:r>
            <a:r>
              <a:rPr lang="en-US" altLang="zh-CN" sz="1200" dirty="0" smtClean="0">
                <a:solidFill>
                  <a:srgbClr val="000000"/>
                </a:solidFill>
                <a:latin typeface="微软雅黑" panose="020B0503020204020204" pitchFamily="34" charset="-122"/>
                <a:ea typeface="微软雅黑" panose="020B0503020204020204" pitchFamily="34" charset="-122"/>
              </a:rPr>
              <a:t>IP</a:t>
            </a:r>
            <a:r>
              <a:rPr lang="zh-CN" altLang="en-US" sz="1200" dirty="0" smtClean="0">
                <a:solidFill>
                  <a:srgbClr val="000000"/>
                </a:solidFill>
                <a:latin typeface="微软雅黑" panose="020B0503020204020204" pitchFamily="34" charset="-122"/>
                <a:ea typeface="微软雅黑" panose="020B0503020204020204" pitchFamily="34" charset="-122"/>
              </a:rPr>
              <a:t>地址冲突</a:t>
            </a:r>
            <a:r>
              <a:rPr lang="en-US" altLang="zh-CN" sz="1200" dirty="0" smtClean="0">
                <a:solidFill>
                  <a:srgbClr val="000000"/>
                </a:solidFill>
                <a:latin typeface="微软雅黑" panose="020B0503020204020204" pitchFamily="34" charset="-122"/>
                <a:ea typeface="微软雅黑" panose="020B0503020204020204" pitchFamily="34" charset="-122"/>
              </a:rPr>
              <a:t>or</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8900" indent="-88900" defTabSz="801370">
              <a:buFont typeface="Arial" panose="020B0604020202020204" pitchFamily="34" charset="0"/>
              <a:buChar char="•"/>
            </a:pPr>
            <a:r>
              <a:rPr lang="zh-CN" altLang="en-US" sz="1200" dirty="0" smtClean="0">
                <a:solidFill>
                  <a:srgbClr val="000000"/>
                </a:solidFill>
                <a:latin typeface="微软雅黑" panose="020B0503020204020204" pitchFamily="34" charset="-122"/>
                <a:ea typeface="微软雅黑" panose="020B0503020204020204" pitchFamily="34" charset="-122"/>
              </a:rPr>
              <a:t>超过整机</a:t>
            </a:r>
            <a:r>
              <a:rPr lang="en-US" altLang="zh-CN" sz="1200" dirty="0" err="1" smtClean="0">
                <a:solidFill>
                  <a:srgbClr val="000000"/>
                </a:solidFill>
                <a:latin typeface="微软雅黑" panose="020B0503020204020204" pitchFamily="34" charset="-122"/>
                <a:ea typeface="微软雅黑" panose="020B0503020204020204" pitchFamily="34" charset="-122"/>
              </a:rPr>
              <a:t>arp</a:t>
            </a:r>
            <a:r>
              <a:rPr lang="en-US" altLang="zh-CN" sz="1200" dirty="0" smtClean="0">
                <a:solidFill>
                  <a:srgbClr val="000000"/>
                </a:solidFill>
                <a:latin typeface="微软雅黑" panose="020B0503020204020204" pitchFamily="34" charset="-122"/>
                <a:ea typeface="微软雅黑" panose="020B0503020204020204" pitchFamily="34" charset="-122"/>
              </a:rPr>
              <a:t>-miss</a:t>
            </a:r>
            <a:r>
              <a:rPr lang="zh-CN" altLang="en-US" sz="1200" dirty="0" smtClean="0">
                <a:solidFill>
                  <a:srgbClr val="000000"/>
                </a:solidFill>
                <a:latin typeface="微软雅黑" panose="020B0503020204020204" pitchFamily="34" charset="-122"/>
                <a:ea typeface="微软雅黑" panose="020B0503020204020204" pitchFamily="34" charset="-122"/>
              </a:rPr>
              <a:t>限速</a:t>
            </a:r>
            <a:r>
              <a:rPr lang="en-US" altLang="zh-CN" sz="1200" dirty="0" smtClean="0">
                <a:solidFill>
                  <a:srgbClr val="000000"/>
                </a:solidFill>
                <a:latin typeface="微软雅黑" panose="020B0503020204020204" pitchFamily="34" charset="-122"/>
                <a:ea typeface="微软雅黑" panose="020B0503020204020204" pitchFamily="34" charset="-122"/>
              </a:rPr>
              <a:t>or </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8900" indent="-88900" defTabSz="801370">
              <a:buFont typeface="Arial" panose="020B0604020202020204" pitchFamily="34" charset="0"/>
              <a:buChar char="•"/>
            </a:pPr>
            <a:r>
              <a:rPr lang="en-US" altLang="zh-CN" sz="1200" dirty="0" err="1" smtClean="0">
                <a:solidFill>
                  <a:srgbClr val="000000"/>
                </a:solidFill>
                <a:latin typeface="微软雅黑" panose="020B0503020204020204" pitchFamily="34" charset="-122"/>
                <a:ea typeface="微软雅黑" panose="020B0503020204020204" pitchFamily="34" charset="-122"/>
              </a:rPr>
              <a:t>arp</a:t>
            </a:r>
            <a:r>
              <a:rPr lang="zh-CN" altLang="en-US" sz="1200" dirty="0" smtClean="0">
                <a:solidFill>
                  <a:srgbClr val="000000"/>
                </a:solidFill>
                <a:latin typeface="微软雅黑" panose="020B0503020204020204" pitchFamily="34" charset="-122"/>
                <a:ea typeface="微软雅黑" panose="020B0503020204020204" pitchFamily="34" charset="-122"/>
              </a:rPr>
              <a:t>报文不匹配用户绑定表</a:t>
            </a:r>
            <a:r>
              <a:rPr lang="en-US" altLang="zh-CN" sz="1200" dirty="0" smtClean="0">
                <a:solidFill>
                  <a:srgbClr val="000000"/>
                </a:solidFill>
                <a:latin typeface="微软雅黑" panose="020B0503020204020204" pitchFamily="34" charset="-122"/>
                <a:ea typeface="微软雅黑" panose="020B0503020204020204" pitchFamily="34" charset="-122"/>
              </a:rPr>
              <a:t>or</a:t>
            </a:r>
            <a:endParaRPr lang="en-US" altLang="zh-CN" sz="1200" dirty="0" smtClean="0">
              <a:solidFill>
                <a:srgbClr val="000000"/>
              </a:solidFill>
              <a:latin typeface="微软雅黑" panose="020B0503020204020204" pitchFamily="34" charset="-122"/>
              <a:ea typeface="微软雅黑" panose="020B0503020204020204" pitchFamily="34" charset="-122"/>
            </a:endParaRPr>
          </a:p>
          <a:p>
            <a:pPr marL="88900" indent="-88900" defTabSz="801370">
              <a:buFont typeface="Arial" panose="020B0604020202020204" pitchFamily="34" charset="0"/>
              <a:buChar char="•"/>
            </a:pPr>
            <a:r>
              <a:rPr lang="zh-CN" altLang="en-US" sz="1200" dirty="0" smtClean="0">
                <a:solidFill>
                  <a:srgbClr val="000000"/>
                </a:solidFill>
                <a:latin typeface="微软雅黑" panose="020B0503020204020204" pitchFamily="34" charset="-122"/>
                <a:ea typeface="微软雅黑" panose="020B0503020204020204" pitchFamily="34" charset="-122"/>
              </a:rPr>
              <a:t>设备遭受打印攻击</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52" name="Line 27"/>
          <p:cNvSpPr>
            <a:spLocks noChangeShapeType="1"/>
          </p:cNvSpPr>
          <p:nvPr/>
        </p:nvSpPr>
        <p:spPr bwMode="auto">
          <a:xfrm flipV="1">
            <a:off x="2761170" y="3531476"/>
            <a:ext cx="328872" cy="7958"/>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53" name="AutoShape 28"/>
          <p:cNvSpPr>
            <a:spLocks noChangeArrowheads="1"/>
          </p:cNvSpPr>
          <p:nvPr/>
        </p:nvSpPr>
        <p:spPr bwMode="auto">
          <a:xfrm>
            <a:off x="1861124" y="3290148"/>
            <a:ext cx="775314" cy="497104"/>
          </a:xfrm>
          <a:prstGeom prst="roundRect">
            <a:avLst>
              <a:gd name="adj" fmla="val 16667"/>
            </a:avLst>
          </a:prstGeom>
          <a:solidFill>
            <a:srgbClr val="FFCCCC"/>
          </a:solidFill>
          <a:ln w="9525" algn="ctr">
            <a:solidFill>
              <a:schemeClr val="tx1"/>
            </a:solidFill>
            <a:round/>
          </a:ln>
        </p:spPr>
        <p:txBody>
          <a:bodyPr lIns="79200" tIns="39600" rIns="79200" bIns="39600" anchor="ctr">
            <a:spAutoFit/>
          </a:bodyPr>
          <a:lstStyle/>
          <a:p>
            <a:pPr algn="ctr" defTabSz="801370"/>
            <a:r>
              <a:rPr lang="en-US" altLang="zh-CN" sz="1200" dirty="0" smtClean="0">
                <a:solidFill>
                  <a:srgbClr val="000000"/>
                </a:solidFill>
                <a:latin typeface="微软雅黑" panose="020B0503020204020204" pitchFamily="34" charset="-122"/>
                <a:ea typeface="微软雅黑" panose="020B0503020204020204" pitchFamily="34" charset="-122"/>
              </a:rPr>
              <a:t>2</a:t>
            </a:r>
            <a:r>
              <a:rPr lang="zh-CN" altLang="en-US" sz="1200" dirty="0" smtClean="0">
                <a:solidFill>
                  <a:srgbClr val="000000"/>
                </a:solidFill>
                <a:latin typeface="微软雅黑" panose="020B0503020204020204" pitchFamily="34" charset="-122"/>
                <a:ea typeface="微软雅黑" panose="020B0503020204020204" pitchFamily="34" charset="-122"/>
              </a:rPr>
              <a:t>分钟</a:t>
            </a:r>
            <a:r>
              <a:rPr lang="en-US" altLang="zh-CN" sz="1200" dirty="0" smtClean="0">
                <a:solidFill>
                  <a:srgbClr val="000000"/>
                </a:solidFill>
                <a:latin typeface="微软雅黑" panose="020B0503020204020204" pitchFamily="34" charset="-122"/>
                <a:ea typeface="微软雅黑" panose="020B0503020204020204" pitchFamily="34" charset="-122"/>
              </a:rPr>
              <a:t>5</a:t>
            </a:r>
            <a:r>
              <a:rPr lang="zh-CN" altLang="en-US" sz="1200" dirty="0" smtClean="0">
                <a:solidFill>
                  <a:srgbClr val="000000"/>
                </a:solidFill>
                <a:latin typeface="微软雅黑" panose="020B0503020204020204" pitchFamily="34" charset="-122"/>
                <a:ea typeface="微软雅黑" panose="020B0503020204020204" pitchFamily="34" charset="-122"/>
              </a:rPr>
              <a:t>次</a:t>
            </a:r>
            <a:endParaRPr lang="en-US" altLang="zh-CN" sz="1200" dirty="0">
              <a:solidFill>
                <a:srgbClr val="000000"/>
              </a:solidFill>
              <a:latin typeface="微软雅黑" panose="020B0503020204020204" pitchFamily="34" charset="-122"/>
              <a:ea typeface="微软雅黑" panose="020B0503020204020204" pitchFamily="34" charset="-122"/>
            </a:endParaRPr>
          </a:p>
        </p:txBody>
      </p:sp>
      <p:sp>
        <p:nvSpPr>
          <p:cNvPr id="64" name="AutoShape 44"/>
          <p:cNvSpPr>
            <a:spLocks noChangeArrowheads="1"/>
          </p:cNvSpPr>
          <p:nvPr/>
        </p:nvSpPr>
        <p:spPr bwMode="auto">
          <a:xfrm>
            <a:off x="7440560" y="3401481"/>
            <a:ext cx="997279" cy="292793"/>
          </a:xfrm>
          <a:prstGeom prst="roundRect">
            <a:avLst>
              <a:gd name="adj" fmla="val 16667"/>
            </a:avLst>
          </a:prstGeom>
          <a:solidFill>
            <a:srgbClr val="CCCCFF"/>
          </a:solidFill>
          <a:ln w="9525" algn="ctr">
            <a:solidFill>
              <a:schemeClr val="tx1"/>
            </a:solidFill>
            <a:round/>
          </a:ln>
        </p:spPr>
        <p:txBody>
          <a:bodyPr wrap="square" lIns="79200" tIns="39600" rIns="79200" bIns="39600" anchor="ctr">
            <a:spAutoFit/>
          </a:bodyPr>
          <a:lstStyle/>
          <a:p>
            <a:pPr algn="ctr" defTabSz="801370"/>
            <a:r>
              <a:rPr lang="en-US" altLang="zh-CN" sz="1200" dirty="0" err="1" smtClean="0">
                <a:solidFill>
                  <a:srgbClr val="000000"/>
                </a:solidFill>
                <a:latin typeface="微软雅黑" panose="020B0503020204020204" pitchFamily="34" charset="-122"/>
                <a:ea typeface="微软雅黑" panose="020B0503020204020204" pitchFamily="34" charset="-122"/>
              </a:rPr>
              <a:t>SourceIP</a:t>
            </a:r>
            <a:endParaRPr lang="en-US" altLang="zh-CN" sz="1200" dirty="0">
              <a:latin typeface="微软雅黑" panose="020B0503020204020204" pitchFamily="34" charset="-122"/>
              <a:ea typeface="微软雅黑" panose="020B0503020204020204" pitchFamily="34" charset="-122"/>
            </a:endParaRPr>
          </a:p>
        </p:txBody>
      </p:sp>
      <p:sp>
        <p:nvSpPr>
          <p:cNvPr id="71" name="Rectangle 52"/>
          <p:cNvSpPr>
            <a:spLocks noChangeArrowheads="1"/>
          </p:cNvSpPr>
          <p:nvPr/>
        </p:nvSpPr>
        <p:spPr bwMode="auto">
          <a:xfrm>
            <a:off x="5744496" y="3351631"/>
            <a:ext cx="459263" cy="387750"/>
          </a:xfrm>
          <a:prstGeom prst="rect">
            <a:avLst/>
          </a:prstGeom>
          <a:noFill/>
          <a:ln w="9525" algn="ctr">
            <a:noFill/>
            <a:miter lim="800000"/>
          </a:ln>
        </p:spPr>
        <p:txBody>
          <a:bodyPr wrap="square" lIns="79200" tIns="39600" rIns="79200" bIns="39600">
            <a:spAutoFit/>
          </a:bodyPr>
          <a:lstStyle/>
          <a:p>
            <a:pPr defTabSz="801370"/>
            <a:r>
              <a:rPr lang="en-US" altLang="zh-CN" sz="1000" dirty="0">
                <a:solidFill>
                  <a:srgbClr val="B2B2B2"/>
                </a:solidFill>
                <a:latin typeface="微软雅黑" panose="020B0503020204020204" pitchFamily="34" charset="-122"/>
                <a:ea typeface="微软雅黑" panose="020B0503020204020204" pitchFamily="34" charset="-122"/>
              </a:rPr>
              <a:t>from any</a:t>
            </a:r>
            <a:endParaRPr lang="en-US" altLang="zh-CN" sz="1000" dirty="0">
              <a:solidFill>
                <a:srgbClr val="B2B2B2"/>
              </a:solidFill>
              <a:latin typeface="微软雅黑" panose="020B0503020204020204" pitchFamily="34" charset="-122"/>
              <a:ea typeface="微软雅黑" panose="020B0503020204020204" pitchFamily="34" charset="-122"/>
            </a:endParaRPr>
          </a:p>
        </p:txBody>
      </p:sp>
      <p:sp>
        <p:nvSpPr>
          <p:cNvPr id="72" name="Line 53"/>
          <p:cNvSpPr>
            <a:spLocks noChangeShapeType="1"/>
          </p:cNvSpPr>
          <p:nvPr/>
        </p:nvSpPr>
        <p:spPr bwMode="auto">
          <a:xfrm flipV="1">
            <a:off x="5744496" y="3556524"/>
            <a:ext cx="495047" cy="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100">
              <a:solidFill>
                <a:srgbClr val="000000"/>
              </a:solidFill>
              <a:latin typeface="微软雅黑" panose="020B0503020204020204" pitchFamily="34" charset="-122"/>
              <a:ea typeface="微软雅黑" panose="020B0503020204020204" pitchFamily="34" charset="-122"/>
            </a:endParaRPr>
          </a:p>
        </p:txBody>
      </p:sp>
      <p:sp>
        <p:nvSpPr>
          <p:cNvPr id="77" name="AutoShape 25"/>
          <p:cNvSpPr>
            <a:spLocks noChangeArrowheads="1"/>
          </p:cNvSpPr>
          <p:nvPr/>
        </p:nvSpPr>
        <p:spPr bwMode="auto">
          <a:xfrm>
            <a:off x="6253317" y="3394970"/>
            <a:ext cx="907025" cy="292793"/>
          </a:xfrm>
          <a:prstGeom prst="roundRect">
            <a:avLst>
              <a:gd name="adj" fmla="val 16667"/>
            </a:avLst>
          </a:prstGeom>
          <a:solidFill>
            <a:srgbClr val="CCFFFF"/>
          </a:solidFill>
          <a:ln w="9525" algn="ctr">
            <a:solidFill>
              <a:schemeClr val="tx1"/>
            </a:solidFill>
            <a:round/>
          </a:ln>
        </p:spPr>
        <p:txBody>
          <a:bodyPr wrap="square" lIns="79200" tIns="39600" rIns="79200" bIns="39600" anchor="ctr">
            <a:spAutoFit/>
          </a:bodyPr>
          <a:lstStyle/>
          <a:p>
            <a:pPr algn="ctr" defTabSz="801370"/>
            <a:r>
              <a:rPr lang="en-US" altLang="zh-CN" sz="1200" dirty="0">
                <a:solidFill>
                  <a:srgbClr val="000000"/>
                </a:solidFill>
                <a:latin typeface="微软雅黑" panose="020B0503020204020204" pitchFamily="34" charset="-122"/>
                <a:ea typeface="微软雅黑" panose="020B0503020204020204" pitchFamily="34" charset="-122"/>
              </a:rPr>
              <a:t>All </a:t>
            </a:r>
            <a:r>
              <a:rPr lang="zh-CN" altLang="en-US" sz="1200" dirty="0" smtClean="0">
                <a:solidFill>
                  <a:srgbClr val="000000"/>
                </a:solidFill>
                <a:latin typeface="微软雅黑" panose="020B0503020204020204" pitchFamily="34" charset="-122"/>
                <a:ea typeface="微软雅黑" panose="020B0503020204020204" pitchFamily="34" charset="-122"/>
              </a:rPr>
              <a:t>交换机</a:t>
            </a:r>
            <a:endParaRPr lang="zh-CN" altLang="en-US" sz="1200" dirty="0">
              <a:solidFill>
                <a:srgbClr val="000000"/>
              </a:solidFill>
              <a:latin typeface="微软雅黑" panose="020B0503020204020204" pitchFamily="34" charset="-122"/>
              <a:ea typeface="微软雅黑" panose="020B0503020204020204" pitchFamily="34" charset="-122"/>
            </a:endParaRPr>
          </a:p>
        </p:txBody>
      </p:sp>
      <p:sp>
        <p:nvSpPr>
          <p:cNvPr id="87" name="Line 58"/>
          <p:cNvSpPr>
            <a:spLocks noChangeShapeType="1"/>
          </p:cNvSpPr>
          <p:nvPr/>
        </p:nvSpPr>
        <p:spPr bwMode="auto">
          <a:xfrm>
            <a:off x="7233371" y="3578649"/>
            <a:ext cx="180000" cy="0"/>
          </a:xfrm>
          <a:prstGeom prst="line">
            <a:avLst/>
          </a:prstGeom>
          <a:noFill/>
          <a:ln w="9525">
            <a:solidFill>
              <a:srgbClr val="969696"/>
            </a:solidFill>
            <a:prstDash val="dash"/>
            <a:round/>
            <a:tailEnd type="triangle" w="med" len="med"/>
          </a:ln>
        </p:spPr>
        <p:txBody>
          <a:bodyPr wrap="square" lIns="79200" tIns="39600" rIns="79200" bIns="39600">
            <a:spAutoFit/>
          </a:bodyPr>
          <a:lstStyle/>
          <a:p>
            <a:endParaRPr lang="zh-CN" altLang="en-US" sz="1400">
              <a:solidFill>
                <a:srgbClr val="000000"/>
              </a:solidFill>
              <a:latin typeface="微软雅黑" panose="020B0503020204020204" pitchFamily="34" charset="-122"/>
              <a:ea typeface="微软雅黑" panose="020B0503020204020204" pitchFamily="34" charset="-122"/>
            </a:endParaRPr>
          </a:p>
        </p:txBody>
      </p:sp>
      <p:sp>
        <p:nvSpPr>
          <p:cNvPr id="44" name="左大括号 95"/>
          <p:cNvSpPr/>
          <p:nvPr/>
        </p:nvSpPr>
        <p:spPr bwMode="auto">
          <a:xfrm>
            <a:off x="1359827" y="1363760"/>
            <a:ext cx="258763" cy="1231955"/>
          </a:xfrm>
          <a:prstGeom prst="leftBrace">
            <a:avLst>
              <a:gd name="adj1" fmla="val 45597"/>
              <a:gd name="adj2" fmla="val 50000"/>
            </a:avLst>
          </a:prstGeom>
          <a:noFill/>
          <a:ln w="9525">
            <a:solidFill>
              <a:schemeClr val="tx1"/>
            </a:solidFill>
            <a:round/>
          </a:ln>
        </p:spPr>
        <p:txBody>
          <a:bodyPr anchor="ctr"/>
          <a:lstStyle/>
          <a:p>
            <a:pPr algn="ctr"/>
            <a:endParaRPr lang="zh-CN" altLang="en-US">
              <a:solidFill>
                <a:srgbClr val="000000"/>
              </a:solidFill>
            </a:endParaRPr>
          </a:p>
        </p:txBody>
      </p:sp>
      <p:sp>
        <p:nvSpPr>
          <p:cNvPr id="45" name="TextBox 96"/>
          <p:cNvSpPr txBox="1">
            <a:spLocks noChangeArrowheads="1"/>
          </p:cNvSpPr>
          <p:nvPr/>
        </p:nvSpPr>
        <p:spPr bwMode="auto">
          <a:xfrm>
            <a:off x="643063" y="1110464"/>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交换机单一事件</a:t>
            </a:r>
            <a:endParaRPr lang="zh-CN" altLang="en-US" sz="1200" b="1" dirty="0">
              <a:solidFill>
                <a:srgbClr val="FF0000"/>
              </a:solidFill>
            </a:endParaRPr>
          </a:p>
        </p:txBody>
      </p:sp>
      <p:grpSp>
        <p:nvGrpSpPr>
          <p:cNvPr id="2" name="组合 105"/>
          <p:cNvGrpSpPr/>
          <p:nvPr/>
        </p:nvGrpSpPr>
        <p:grpSpPr bwMode="auto">
          <a:xfrm>
            <a:off x="1624998" y="2066988"/>
            <a:ext cx="2643790" cy="279083"/>
            <a:chOff x="2474292" y="2016858"/>
            <a:chExt cx="1290724" cy="806702"/>
          </a:xfrm>
        </p:grpSpPr>
        <p:sp>
          <p:nvSpPr>
            <p:cNvPr id="50" name="圆角矩形 49"/>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56" name="圆角矩形 6"/>
            <p:cNvSpPr/>
            <p:nvPr/>
          </p:nvSpPr>
          <p:spPr>
            <a:xfrm>
              <a:off x="2498106" y="2041230"/>
              <a:ext cx="1243097" cy="757960"/>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en-US" altLang="zh-CN" sz="1200" dirty="0" err="1" smtClean="0"/>
                <a:t>arp</a:t>
              </a:r>
              <a:r>
                <a:rPr lang="zh-CN" altLang="zh-CN" sz="1200" dirty="0" smtClean="0"/>
                <a:t>报文不匹配用户绑定表</a:t>
              </a:r>
              <a:endParaRPr lang="zh-CN" altLang="en-US" sz="1200" dirty="0">
                <a:solidFill>
                  <a:srgbClr val="000000">
                    <a:hueOff val="0"/>
                    <a:satOff val="0"/>
                    <a:lumOff val="0"/>
                    <a:alphaOff val="0"/>
                  </a:srgbClr>
                </a:solidFill>
              </a:endParaRPr>
            </a:p>
          </p:txBody>
        </p:sp>
      </p:grpSp>
      <p:grpSp>
        <p:nvGrpSpPr>
          <p:cNvPr id="3" name="组合 110"/>
          <p:cNvGrpSpPr/>
          <p:nvPr/>
        </p:nvGrpSpPr>
        <p:grpSpPr bwMode="auto">
          <a:xfrm>
            <a:off x="1625000" y="1148510"/>
            <a:ext cx="1341804" cy="274710"/>
            <a:chOff x="2474292" y="2016858"/>
            <a:chExt cx="1313199" cy="806702"/>
          </a:xfrm>
        </p:grpSpPr>
        <p:sp>
          <p:nvSpPr>
            <p:cNvPr id="58" name="圆角矩形 57"/>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61" name="圆角矩形 6"/>
            <p:cNvSpPr/>
            <p:nvPr/>
          </p:nvSpPr>
          <p:spPr>
            <a:xfrm>
              <a:off x="2544394" y="2040676"/>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zh-CN" sz="1200" dirty="0" smtClean="0"/>
                <a:t>出现了网关冲突</a:t>
              </a:r>
              <a:endParaRPr lang="zh-CN" altLang="en-US" sz="1200" dirty="0">
                <a:solidFill>
                  <a:srgbClr val="000000">
                    <a:hueOff val="0"/>
                    <a:satOff val="0"/>
                    <a:lumOff val="0"/>
                    <a:alphaOff val="0"/>
                  </a:srgbClr>
                </a:solidFill>
              </a:endParaRPr>
            </a:p>
          </p:txBody>
        </p:sp>
      </p:grpSp>
      <p:sp>
        <p:nvSpPr>
          <p:cNvPr id="62" name="左弧形箭头 61"/>
          <p:cNvSpPr/>
          <p:nvPr/>
        </p:nvSpPr>
        <p:spPr bwMode="auto">
          <a:xfrm>
            <a:off x="660400" y="2115403"/>
            <a:ext cx="622490" cy="1603158"/>
          </a:xfrm>
          <a:prstGeom prst="curvedRightArrow">
            <a:avLst/>
          </a:prstGeom>
          <a:solidFill>
            <a:schemeClr val="tx2">
              <a:lumMod val="40000"/>
              <a:lumOff val="60000"/>
            </a:schemeClr>
          </a:solidFill>
          <a:ln>
            <a:solidFill>
              <a:schemeClr val="accent1"/>
            </a:solid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rtlCol="0" anchor="t" anchorCtr="0" compatLnSpc="1"/>
          <a:lstStyle/>
          <a:p>
            <a:pPr>
              <a:buClr>
                <a:srgbClr val="CC9900"/>
              </a:buClr>
              <a:buFont typeface="Wingdings" panose="05000000000000000000" pitchFamily="2" charset="2"/>
              <a:buChar char="n"/>
            </a:pPr>
            <a:endParaRPr lang="zh-CN" altLang="en-US" smtClean="0">
              <a:solidFill>
                <a:srgbClr val="000000"/>
              </a:solidFill>
              <a:latin typeface="Arial" panose="020B0604020202020204" pitchFamily="34" charset="0"/>
              <a:ea typeface="宋体" panose="02010600030101010101" pitchFamily="2" charset="-122"/>
            </a:endParaRPr>
          </a:p>
        </p:txBody>
      </p:sp>
      <p:sp>
        <p:nvSpPr>
          <p:cNvPr id="63" name="TextBox 96"/>
          <p:cNvSpPr txBox="1">
            <a:spLocks noChangeArrowheads="1"/>
          </p:cNvSpPr>
          <p:nvPr/>
        </p:nvSpPr>
        <p:spPr bwMode="auto">
          <a:xfrm>
            <a:off x="690880" y="2802854"/>
            <a:ext cx="845645" cy="461665"/>
          </a:xfrm>
          <a:prstGeom prst="rect">
            <a:avLst/>
          </a:prstGeom>
          <a:noFill/>
          <a:ln w="9525">
            <a:noFill/>
            <a:miter lim="800000"/>
          </a:ln>
        </p:spPr>
        <p:txBody>
          <a:bodyPr wrap="square">
            <a:spAutoFit/>
          </a:bodyPr>
          <a:lstStyle/>
          <a:p>
            <a:r>
              <a:rPr lang="zh-CN" altLang="en-US" sz="1200" b="1" dirty="0" smtClean="0">
                <a:solidFill>
                  <a:srgbClr val="FF0000"/>
                </a:solidFill>
              </a:rPr>
              <a:t>翻译为关联规则</a:t>
            </a:r>
            <a:endParaRPr lang="zh-CN" altLang="en-US" sz="1200" b="1" dirty="0">
              <a:solidFill>
                <a:srgbClr val="FF0000"/>
              </a:solidFill>
            </a:endParaRPr>
          </a:p>
        </p:txBody>
      </p:sp>
      <p:cxnSp>
        <p:nvCxnSpPr>
          <p:cNvPr id="65" name="直接连接符 64"/>
          <p:cNvCxnSpPr/>
          <p:nvPr/>
        </p:nvCxnSpPr>
        <p:spPr bwMode="auto">
          <a:xfrm>
            <a:off x="0" y="2817679"/>
            <a:ext cx="9144000" cy="0"/>
          </a:xfrm>
          <a:prstGeom prst="line">
            <a:avLst/>
          </a:prstGeom>
          <a:noFill/>
          <a:ln w="15875">
            <a:solidFill>
              <a:schemeClr val="bg1">
                <a:lumMod val="65000"/>
              </a:schemeClr>
            </a:solidFill>
            <a:prstDash val="lgDash"/>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 name="组合 101"/>
          <p:cNvGrpSpPr/>
          <p:nvPr/>
        </p:nvGrpSpPr>
        <p:grpSpPr bwMode="auto">
          <a:xfrm>
            <a:off x="7418439" y="1157748"/>
            <a:ext cx="1128251" cy="1247315"/>
            <a:chOff x="2474292" y="2016858"/>
            <a:chExt cx="1290724" cy="806702"/>
          </a:xfrm>
        </p:grpSpPr>
        <p:sp>
          <p:nvSpPr>
            <p:cNvPr id="67" name="圆角矩形 66"/>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68" name="圆角矩形 6"/>
            <p:cNvSpPr/>
            <p:nvPr/>
          </p:nvSpPr>
          <p:spPr>
            <a:xfrm>
              <a:off x="2497666" y="2040677"/>
              <a:ext cx="1243978"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defTabSz="711200">
                <a:lnSpc>
                  <a:spcPct val="90000"/>
                </a:lnSpc>
                <a:spcAft>
                  <a:spcPct val="35000"/>
                </a:spcAft>
                <a:defRPr/>
              </a:pPr>
              <a:r>
                <a:rPr lang="zh-CN" altLang="en-US" sz="1200" dirty="0">
                  <a:solidFill>
                    <a:srgbClr val="000000">
                      <a:hueOff val="0"/>
                      <a:satOff val="0"/>
                      <a:lumOff val="0"/>
                      <a:alphaOff val="0"/>
                    </a:srgbClr>
                  </a:solidFill>
                </a:rPr>
                <a:t>告警</a:t>
              </a:r>
              <a:r>
                <a:rPr lang="zh-CN" altLang="en-US" sz="1200" dirty="0" smtClean="0">
                  <a:solidFill>
                    <a:srgbClr val="000000">
                      <a:hueOff val="0"/>
                      <a:satOff val="0"/>
                      <a:lumOff val="0"/>
                      <a:alphaOff val="0"/>
                    </a:srgbClr>
                  </a:solidFill>
                </a:rPr>
                <a:t>：区域短时间发生多次网络攻击，疑似大规模网络攻击或病毒爆发 。</a:t>
              </a:r>
              <a:endParaRPr lang="zh-CN" altLang="en-US" sz="1200" dirty="0">
                <a:solidFill>
                  <a:srgbClr val="000000">
                    <a:hueOff val="0"/>
                    <a:satOff val="0"/>
                    <a:lumOff val="0"/>
                    <a:alphaOff val="0"/>
                  </a:srgbClr>
                </a:solidFill>
              </a:endParaRPr>
            </a:p>
          </p:txBody>
        </p:sp>
      </p:grpSp>
      <p:sp>
        <p:nvSpPr>
          <p:cNvPr id="69" name="右箭头 50"/>
          <p:cNvSpPr>
            <a:spLocks noChangeArrowheads="1"/>
          </p:cNvSpPr>
          <p:nvPr/>
        </p:nvSpPr>
        <p:spPr bwMode="auto">
          <a:xfrm>
            <a:off x="6751787" y="1529443"/>
            <a:ext cx="661439" cy="636814"/>
          </a:xfrm>
          <a:prstGeom prst="rightArrow">
            <a:avLst>
              <a:gd name="adj1" fmla="val 50000"/>
              <a:gd name="adj2" fmla="val 49860"/>
            </a:avLst>
          </a:prstGeom>
          <a:solidFill>
            <a:schemeClr val="accent1">
              <a:lumMod val="75000"/>
            </a:schemeClr>
          </a:solidFill>
          <a:ln w="9525">
            <a:noFill/>
            <a:miter lim="800000"/>
          </a:ln>
        </p:spPr>
        <p:txBody>
          <a:bodyPr anchor="ctr"/>
          <a:lstStyle/>
          <a:p>
            <a:pPr algn="ctr"/>
            <a:r>
              <a:rPr lang="zh-CN" altLang="en-US" sz="1200" b="1" dirty="0" smtClean="0">
                <a:solidFill>
                  <a:srgbClr val="000000"/>
                </a:solidFill>
                <a:latin typeface="微软雅黑" panose="020B0503020204020204" pitchFamily="34" charset="-122"/>
                <a:ea typeface="微软雅黑" panose="020B0503020204020204" pitchFamily="34" charset="-122"/>
              </a:rPr>
              <a:t>响应动作</a:t>
            </a:r>
            <a:endParaRPr lang="zh-CN" altLang="en-US" sz="1200" b="1" dirty="0">
              <a:solidFill>
                <a:srgbClr val="000000"/>
              </a:solidFill>
              <a:latin typeface="微软雅黑" panose="020B0503020204020204" pitchFamily="34" charset="-122"/>
              <a:ea typeface="微软雅黑" panose="020B0503020204020204" pitchFamily="34" charset="-122"/>
            </a:endParaRPr>
          </a:p>
        </p:txBody>
      </p:sp>
      <p:grpSp>
        <p:nvGrpSpPr>
          <p:cNvPr id="5" name="组合 92"/>
          <p:cNvGrpSpPr/>
          <p:nvPr/>
        </p:nvGrpSpPr>
        <p:grpSpPr bwMode="auto">
          <a:xfrm>
            <a:off x="1624998" y="1471029"/>
            <a:ext cx="4967893" cy="239783"/>
            <a:chOff x="2474292" y="2016858"/>
            <a:chExt cx="1290724" cy="806702"/>
          </a:xfrm>
        </p:grpSpPr>
        <p:sp>
          <p:nvSpPr>
            <p:cNvPr id="38" name="圆角矩形 37"/>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40" name="圆角矩形 6"/>
            <p:cNvSpPr/>
            <p:nvPr/>
          </p:nvSpPr>
          <p:spPr>
            <a:xfrm>
              <a:off x="2497414" y="2040678"/>
              <a:ext cx="1244480"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200" dirty="0"/>
                <a:t>网络上有和通过</a:t>
              </a:r>
              <a:r>
                <a:rPr lang="en-US" altLang="zh-CN" sz="1200" dirty="0" err="1"/>
                <a:t>dhcp-alloc</a:t>
              </a:r>
              <a:r>
                <a:rPr lang="zh-CN" altLang="en-US" sz="1200" dirty="0"/>
                <a:t>分配</a:t>
              </a:r>
              <a:r>
                <a:rPr lang="en-US" altLang="zh-CN" sz="1200" dirty="0"/>
                <a:t>IP</a:t>
              </a:r>
              <a:r>
                <a:rPr lang="zh-CN" altLang="en-US" sz="1200" dirty="0"/>
                <a:t>地址的</a:t>
              </a:r>
              <a:r>
                <a:rPr lang="en-US" altLang="zh-CN" sz="1200" dirty="0"/>
                <a:t>VALNIF </a:t>
              </a:r>
              <a:r>
                <a:rPr lang="zh-CN" altLang="en-US" sz="1200" dirty="0"/>
                <a:t>地址冲突的设备存在</a:t>
              </a:r>
              <a:endParaRPr lang="zh-CN" altLang="en-US" sz="1200" dirty="0"/>
            </a:p>
          </p:txBody>
        </p:sp>
      </p:grpSp>
      <p:grpSp>
        <p:nvGrpSpPr>
          <p:cNvPr id="6" name="组合 86"/>
          <p:cNvGrpSpPr/>
          <p:nvPr/>
        </p:nvGrpSpPr>
        <p:grpSpPr bwMode="auto">
          <a:xfrm>
            <a:off x="1624998" y="1759362"/>
            <a:ext cx="2481934" cy="261167"/>
            <a:chOff x="2474292" y="2016858"/>
            <a:chExt cx="1290724" cy="806702"/>
          </a:xfrm>
        </p:grpSpPr>
        <p:sp>
          <p:nvSpPr>
            <p:cNvPr id="46" name="圆角矩形 45"/>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48" name="圆角矩形 6"/>
            <p:cNvSpPr/>
            <p:nvPr/>
          </p:nvSpPr>
          <p:spPr>
            <a:xfrm>
              <a:off x="2498106" y="2040677"/>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200" dirty="0"/>
                <a:t>超过了整机</a:t>
              </a:r>
              <a:r>
                <a:rPr lang="en-US" altLang="zh-CN" sz="1200" dirty="0" err="1"/>
                <a:t>arp</a:t>
              </a:r>
              <a:r>
                <a:rPr lang="en-US" altLang="zh-CN" sz="1200" dirty="0"/>
                <a:t>-miss</a:t>
              </a:r>
              <a:r>
                <a:rPr lang="zh-CN" altLang="en-US" sz="1200" dirty="0"/>
                <a:t>限速值</a:t>
              </a:r>
              <a:endParaRPr lang="zh-CN" altLang="en-US" sz="1200" dirty="0"/>
            </a:p>
          </p:txBody>
        </p:sp>
      </p:grpSp>
      <p:grpSp>
        <p:nvGrpSpPr>
          <p:cNvPr id="7" name="组合 92"/>
          <p:cNvGrpSpPr/>
          <p:nvPr/>
        </p:nvGrpSpPr>
        <p:grpSpPr bwMode="auto">
          <a:xfrm>
            <a:off x="1624998" y="2390315"/>
            <a:ext cx="3629308" cy="322111"/>
            <a:chOff x="2474292" y="2016858"/>
            <a:chExt cx="1290724" cy="806702"/>
          </a:xfrm>
        </p:grpSpPr>
        <p:sp>
          <p:nvSpPr>
            <p:cNvPr id="75" name="圆角矩形 74"/>
            <p:cNvSpPr/>
            <p:nvPr/>
          </p:nvSpPr>
          <p:spPr>
            <a:xfrm>
              <a:off x="2474292" y="2016858"/>
              <a:ext cx="1290724" cy="806702"/>
            </a:xfrm>
            <a:prstGeom prst="roundRect">
              <a:avLst>
                <a:gd name="adj" fmla="val 10000"/>
              </a:avLst>
            </a:pr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sp>
        <p:sp>
          <p:nvSpPr>
            <p:cNvPr id="76" name="圆角矩形 6"/>
            <p:cNvSpPr/>
            <p:nvPr/>
          </p:nvSpPr>
          <p:spPr>
            <a:xfrm>
              <a:off x="2498106" y="2040677"/>
              <a:ext cx="1243097" cy="759062"/>
            </a:xfrm>
            <a:prstGeom prst="rect">
              <a:avLst/>
            </a:prstGeom>
          </p:spPr>
          <p:style>
            <a:lnRef idx="0">
              <a:scrgbClr r="0" g="0" b="0"/>
            </a:lnRef>
            <a:fillRef idx="0">
              <a:scrgbClr r="0" g="0" b="0"/>
            </a:fillRef>
            <a:effectRef idx="0">
              <a:scrgbClr r="0" g="0" b="0"/>
            </a:effectRef>
            <a:fontRef idx="minor">
              <a:schemeClr val="dk1">
                <a:hueOff val="0"/>
                <a:satOff val="0"/>
                <a:lumOff val="0"/>
                <a:alphaOff val="0"/>
              </a:schemeClr>
            </a:fontRef>
          </p:style>
          <p:txBody>
            <a:bodyPr lIns="30480" tIns="20320" rIns="30480" bIns="20320" spcCol="1270" anchor="ctr"/>
            <a:lstStyle/>
            <a:p>
              <a:pPr>
                <a:defRPr/>
              </a:pPr>
              <a:r>
                <a:rPr lang="zh-CN" altLang="en-US" sz="1200" dirty="0"/>
                <a:t>设备受到攻击时，打印攻击源信息（</a:t>
              </a:r>
              <a:r>
                <a:rPr lang="en-US" altLang="zh-CN" sz="1200" dirty="0"/>
                <a:t>DHCP</a:t>
              </a:r>
              <a:r>
                <a:rPr lang="zh-CN" altLang="en-US" sz="1200" dirty="0"/>
                <a:t>等协议）</a:t>
              </a:r>
              <a:endParaRPr lang="zh-CN" altLang="en-US" sz="1200" dirty="0"/>
            </a:p>
          </p:txBody>
        </p:sp>
      </p:grpSp>
      <p:sp>
        <p:nvSpPr>
          <p:cNvPr id="78" name="TextBox 99"/>
          <p:cNvSpPr txBox="1">
            <a:spLocks noChangeArrowheads="1"/>
          </p:cNvSpPr>
          <p:nvPr/>
        </p:nvSpPr>
        <p:spPr bwMode="auto">
          <a:xfrm>
            <a:off x="921723" y="1678573"/>
            <a:ext cx="433132" cy="338554"/>
          </a:xfrm>
          <a:prstGeom prst="rect">
            <a:avLst/>
          </a:prstGeom>
          <a:noFill/>
          <a:ln w="9525">
            <a:noFill/>
            <a:miter lim="800000"/>
          </a:ln>
        </p:spPr>
        <p:txBody>
          <a:bodyPr wrap="none">
            <a:spAutoFit/>
          </a:bodyPr>
          <a:lstStyle/>
          <a:p>
            <a:r>
              <a:rPr lang="en-US" altLang="zh-CN" sz="1600" dirty="0">
                <a:solidFill>
                  <a:srgbClr val="000000"/>
                </a:solidFill>
              </a:rPr>
              <a:t>OR</a:t>
            </a:r>
            <a:endParaRPr lang="zh-CN" altLang="en-US" sz="1600" dirty="0">
              <a:solidFill>
                <a:srgbClr val="000000"/>
              </a:solidFill>
            </a:endParaRPr>
          </a:p>
        </p:txBody>
      </p:sp>
    </p:spTree>
  </p:cSld>
  <p:clrMapOvr>
    <a:masterClrMapping/>
  </p:clrMapOvr>
  <p:transition advClick="0" advTm="8000">
    <p:fade thruBlk="1"/>
  </p:transition>
  <p:timing>
    <p:tnLst>
      <p:par>
        <p:cTn id="1" dur="indefinite" restart="never" nodeType="tmRoot"/>
      </p:par>
    </p:tnLst>
  </p:timing>
</p:sld>
</file>

<file path=ppt/tags/tag1.xml><?xml version="1.0" encoding="utf-8"?>
<p:tagLst xmlns:p="http://schemas.openxmlformats.org/presentationml/2006/main">
  <p:tag name="PRESENTER_SHAPETEXTINFO" val="&lt;ShapeTextInfo&gt;&lt;TableIndex row=&quot;-1&quot; col=&quot;-1&quot;&gt;&lt;linesCount val=&quot;1&quot;/&gt;&lt;lineCharCount val=&quot;38&quot;/&gt;&lt;/TableIndex&gt;&lt;/ShapeTextInfo&gt;"/>
</p:tagLst>
</file>

<file path=ppt/theme/theme1.xml><?xml version="1.0" encoding="utf-8"?>
<a:theme xmlns:a="http://schemas.openxmlformats.org/drawingml/2006/main" name="6_主题1">
  <a:themeElements>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fontScheme name="default">
      <a:majorFont>
        <a:latin typeface="FrutigerNext LT Medium"/>
        <a:ea typeface="华文细黑"/>
        <a:cs typeface="宋体"/>
      </a:majorFont>
      <a:minorFont>
        <a:latin typeface="FrutigerNext LT Medium"/>
        <a:ea typeface="华文细黑"/>
        <a:cs typeface="宋体"/>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default 1">
        <a:dk1>
          <a:srgbClr val="000000"/>
        </a:dk1>
        <a:lt1>
          <a:srgbClr val="FFFFFF"/>
        </a:lt1>
        <a:dk2>
          <a:srgbClr val="990000"/>
        </a:dk2>
        <a:lt2>
          <a:srgbClr val="808080"/>
        </a:lt2>
        <a:accent1>
          <a:srgbClr val="99CCFF"/>
        </a:accent1>
        <a:accent2>
          <a:srgbClr val="669900"/>
        </a:accent2>
        <a:accent3>
          <a:srgbClr val="FFFFFF"/>
        </a:accent3>
        <a:accent4>
          <a:srgbClr val="000000"/>
        </a:accent4>
        <a:accent5>
          <a:srgbClr val="CAE2FF"/>
        </a:accent5>
        <a:accent6>
          <a:srgbClr val="5C8A00"/>
        </a:accent6>
        <a:hlink>
          <a:srgbClr val="FF9900"/>
        </a:hlink>
        <a:folHlink>
          <a:srgbClr val="DDDDDD"/>
        </a:folHlink>
      </a:clrScheme>
      <a:clrMap bg1="lt1" tx1="dk1" bg2="lt2" tx2="dk2" accent1="accent1" accent2="accent2" accent3="accent3" accent4="accent4" accent5="accent5" accent6="accent6" hlink="hlink" folHlink="folHlink"/>
    </a:extraClrScheme>
    <a:extraClrScheme>
      <a:clrScheme name="default 2">
        <a:dk1>
          <a:srgbClr val="000000"/>
        </a:dk1>
        <a:lt1>
          <a:srgbClr val="FFFFFF"/>
        </a:lt1>
        <a:dk2>
          <a:srgbClr val="990000"/>
        </a:dk2>
        <a:lt2>
          <a:srgbClr val="B2B2B2"/>
        </a:lt2>
        <a:accent1>
          <a:srgbClr val="FFCC99"/>
        </a:accent1>
        <a:accent2>
          <a:srgbClr val="FFCC66"/>
        </a:accent2>
        <a:accent3>
          <a:srgbClr val="FFFFFF"/>
        </a:accent3>
        <a:accent4>
          <a:srgbClr val="000000"/>
        </a:accent4>
        <a:accent5>
          <a:srgbClr val="FFE2CA"/>
        </a:accent5>
        <a:accent6>
          <a:srgbClr val="E7B95C"/>
        </a:accent6>
        <a:hlink>
          <a:srgbClr val="FF9900"/>
        </a:hlink>
        <a:folHlink>
          <a:srgbClr val="996600"/>
        </a:folHlink>
      </a:clrScheme>
      <a:clrMap bg1="lt1" tx1="dk1" bg2="lt2" tx2="dk2" accent1="accent1" accent2="accent2" accent3="accent3" accent4="accent4" accent5="accent5" accent6="accent6" hlink="hlink" folHlink="folHlink"/>
    </a:extraClrScheme>
    <a:extraClrScheme>
      <a:clrScheme name="default 3">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99CCCC"/>
        </a:hlink>
        <a:folHlink>
          <a:srgbClr val="009999"/>
        </a:folHlink>
      </a:clrScheme>
      <a:clrMap bg1="lt1" tx1="dk1" bg2="lt2" tx2="dk2" accent1="accent1" accent2="accent2" accent3="accent3" accent4="accent4" accent5="accent5" accent6="accent6" hlink="hlink" folHlink="folHlink"/>
    </a:extraClrScheme>
    <a:extraClrScheme>
      <a:clrScheme name="default 4">
        <a:dk1>
          <a:srgbClr val="000000"/>
        </a:dk1>
        <a:lt1>
          <a:srgbClr val="FFFFFF"/>
        </a:lt1>
        <a:dk2>
          <a:srgbClr val="990000"/>
        </a:dk2>
        <a:lt2>
          <a:srgbClr val="B2B2B2"/>
        </a:lt2>
        <a:accent1>
          <a:srgbClr val="CCFF99"/>
        </a:accent1>
        <a:accent2>
          <a:srgbClr val="99CCCC"/>
        </a:accent2>
        <a:accent3>
          <a:srgbClr val="FFFFFF"/>
        </a:accent3>
        <a:accent4>
          <a:srgbClr val="000000"/>
        </a:accent4>
        <a:accent5>
          <a:srgbClr val="E2FFCA"/>
        </a:accent5>
        <a:accent6>
          <a:srgbClr val="8AB9B9"/>
        </a:accent6>
        <a:hlink>
          <a:srgbClr val="0099CC"/>
        </a:hlink>
        <a:folHlink>
          <a:srgbClr val="006699"/>
        </a:folHlink>
      </a:clrScheme>
      <a:clrMap bg1="lt1" tx1="dk1" bg2="lt2" tx2="dk2" accent1="accent1" accent2="accent2" accent3="accent3" accent4="accent4" accent5="accent5" accent6="accent6" hlink="hlink" folHlink="folHlink"/>
    </a:extraClrScheme>
    <a:extraClrScheme>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clrMap bg1="lt1" tx1="dk1" bg2="lt2" tx2="dk2" accent1="accent1" accent2="accent2" accent3="accent3" accent4="accent4" accent5="accent5" accent6="accent6" hlink="hlink" folHlink="folHlink"/>
    </a:extraClrScheme>
    <a:extraClrScheme>
      <a:clrScheme name="default 6">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90000"/>
        </a:folHlink>
      </a:clrScheme>
      <a:clrMap bg1="lt1" tx1="dk1" bg2="lt2" tx2="dk2" accent1="accent1" accent2="accent2" accent3="accent3" accent4="accent4" accent5="accent5" accent6="accent6" hlink="hlink" folHlink="folHlink"/>
    </a:extraClrScheme>
    <a:extraClrScheme>
      <a:clrScheme name="default 7">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990000"/>
        </a:folHlink>
      </a:clrScheme>
      <a:clrMap bg1="lt1" tx1="dk1" bg2="lt2" tx2="dk2" accent1="accent1" accent2="accent2" accent3="accent3" accent4="accent4" accent5="accent5" accent6="accent6" hlink="hlink" folHlink="folHlink"/>
    </a:extraClrScheme>
    <a:extraClrScheme>
      <a:clrScheme name="default 8">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000000"/>
        </a:folHlink>
      </a:clrScheme>
      <a:clrMap bg1="lt1" tx1="dk1" bg2="lt2" tx2="dk2" accent1="accent1" accent2="accent2" accent3="accent3" accent4="accent4" accent5="accent5" accent6="accent6" hlink="hlink" folHlink="folHlink"/>
    </a:extraClrScheme>
    <a:extraClrScheme>
      <a:clrScheme name="default 9">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000000"/>
        </a:folHlink>
      </a:clrScheme>
      <a:clrMap bg1="lt1" tx1="dk1" bg2="lt2" tx2="dk2" accent1="accent1" accent2="accent2" accent3="accent3" accent4="accent4" accent5="accent5" accent6="accent6" hlink="hlink" folHlink="folHlink"/>
    </a:extraClrScheme>
    <a:extraClrScheme>
      <a:clrScheme name="default 10">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000000"/>
        </a:folHlink>
      </a:clrScheme>
      <a:clrMap bg1="lt1" tx1="dk1" bg2="lt2" tx2="dk2" accent1="accent1" accent2="accent2" accent3="accent3" accent4="accent4" accent5="accent5" accent6="accent6" hlink="hlink" folHlink="folHlink"/>
    </a:extraClrScheme>
    <a:extraClrScheme>
      <a:clrScheme name="default 11">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808080"/>
        </a:folHlink>
      </a:clrScheme>
      <a:clrMap bg1="lt1" tx1="dk1" bg2="lt2" tx2="dk2" accent1="accent1" accent2="accent2" accent3="accent3" accent4="accent4" accent5="accent5" accent6="accent6" hlink="hlink" folHlink="folHlink"/>
    </a:extraClrScheme>
    <a:extraClrScheme>
      <a:clrScheme name="default 12">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69696"/>
        </a:folHlink>
      </a:clrScheme>
      <a:clrMap bg1="lt1" tx1="dk1" bg2="lt2" tx2="dk2" accent1="accent1" accent2="accent2" accent3="accent3" accent4="accent4" accent5="accent5" accent6="accent6" hlink="hlink" folHlink="folHlink"/>
    </a:extraClrScheme>
    <a:extraClrScheme>
      <a:clrScheme name="default 13">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15_主题1">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default">
      <a:majorFont>
        <a:latin typeface="FrutigerNext LT Medium"/>
        <a:ea typeface="华文细黑"/>
        <a:cs typeface="宋体"/>
      </a:majorFont>
      <a:minorFont>
        <a:latin typeface="FrutigerNext LT Medium"/>
        <a:ea typeface="华文细黑"/>
        <a:cs typeface="宋体"/>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default 1">
        <a:dk1>
          <a:srgbClr val="000000"/>
        </a:dk1>
        <a:lt1>
          <a:srgbClr val="FFFFFF"/>
        </a:lt1>
        <a:dk2>
          <a:srgbClr val="990000"/>
        </a:dk2>
        <a:lt2>
          <a:srgbClr val="808080"/>
        </a:lt2>
        <a:accent1>
          <a:srgbClr val="99CCFF"/>
        </a:accent1>
        <a:accent2>
          <a:srgbClr val="669900"/>
        </a:accent2>
        <a:accent3>
          <a:srgbClr val="FFFFFF"/>
        </a:accent3>
        <a:accent4>
          <a:srgbClr val="000000"/>
        </a:accent4>
        <a:accent5>
          <a:srgbClr val="CAE2FF"/>
        </a:accent5>
        <a:accent6>
          <a:srgbClr val="5C8A00"/>
        </a:accent6>
        <a:hlink>
          <a:srgbClr val="FF9900"/>
        </a:hlink>
        <a:folHlink>
          <a:srgbClr val="DDDDDD"/>
        </a:folHlink>
      </a:clrScheme>
      <a:clrMap bg1="lt1" tx1="dk1" bg2="lt2" tx2="dk2" accent1="accent1" accent2="accent2" accent3="accent3" accent4="accent4" accent5="accent5" accent6="accent6" hlink="hlink" folHlink="folHlink"/>
    </a:extraClrScheme>
    <a:extraClrScheme>
      <a:clrScheme name="default 2">
        <a:dk1>
          <a:srgbClr val="000000"/>
        </a:dk1>
        <a:lt1>
          <a:srgbClr val="FFFFFF"/>
        </a:lt1>
        <a:dk2>
          <a:srgbClr val="990000"/>
        </a:dk2>
        <a:lt2>
          <a:srgbClr val="B2B2B2"/>
        </a:lt2>
        <a:accent1>
          <a:srgbClr val="FFCC99"/>
        </a:accent1>
        <a:accent2>
          <a:srgbClr val="FFCC66"/>
        </a:accent2>
        <a:accent3>
          <a:srgbClr val="FFFFFF"/>
        </a:accent3>
        <a:accent4>
          <a:srgbClr val="000000"/>
        </a:accent4>
        <a:accent5>
          <a:srgbClr val="FFE2CA"/>
        </a:accent5>
        <a:accent6>
          <a:srgbClr val="E7B95C"/>
        </a:accent6>
        <a:hlink>
          <a:srgbClr val="FF9900"/>
        </a:hlink>
        <a:folHlink>
          <a:srgbClr val="996600"/>
        </a:folHlink>
      </a:clrScheme>
      <a:clrMap bg1="lt1" tx1="dk1" bg2="lt2" tx2="dk2" accent1="accent1" accent2="accent2" accent3="accent3" accent4="accent4" accent5="accent5" accent6="accent6" hlink="hlink" folHlink="folHlink"/>
    </a:extraClrScheme>
    <a:extraClrScheme>
      <a:clrScheme name="default 3">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99CCCC"/>
        </a:hlink>
        <a:folHlink>
          <a:srgbClr val="009999"/>
        </a:folHlink>
      </a:clrScheme>
      <a:clrMap bg1="lt1" tx1="dk1" bg2="lt2" tx2="dk2" accent1="accent1" accent2="accent2" accent3="accent3" accent4="accent4" accent5="accent5" accent6="accent6" hlink="hlink" folHlink="folHlink"/>
    </a:extraClrScheme>
    <a:extraClrScheme>
      <a:clrScheme name="default 4">
        <a:dk1>
          <a:srgbClr val="000000"/>
        </a:dk1>
        <a:lt1>
          <a:srgbClr val="FFFFFF"/>
        </a:lt1>
        <a:dk2>
          <a:srgbClr val="990000"/>
        </a:dk2>
        <a:lt2>
          <a:srgbClr val="B2B2B2"/>
        </a:lt2>
        <a:accent1>
          <a:srgbClr val="CCFF99"/>
        </a:accent1>
        <a:accent2>
          <a:srgbClr val="99CCCC"/>
        </a:accent2>
        <a:accent3>
          <a:srgbClr val="FFFFFF"/>
        </a:accent3>
        <a:accent4>
          <a:srgbClr val="000000"/>
        </a:accent4>
        <a:accent5>
          <a:srgbClr val="E2FFCA"/>
        </a:accent5>
        <a:accent6>
          <a:srgbClr val="8AB9B9"/>
        </a:accent6>
        <a:hlink>
          <a:srgbClr val="0099CC"/>
        </a:hlink>
        <a:folHlink>
          <a:srgbClr val="006699"/>
        </a:folHlink>
      </a:clrScheme>
      <a:clrMap bg1="lt1" tx1="dk1" bg2="lt2" tx2="dk2" accent1="accent1" accent2="accent2" accent3="accent3" accent4="accent4" accent5="accent5" accent6="accent6" hlink="hlink" folHlink="folHlink"/>
    </a:extraClrScheme>
    <a:extraClrScheme>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clrMap bg1="lt1" tx1="dk1" bg2="lt2" tx2="dk2" accent1="accent1" accent2="accent2" accent3="accent3" accent4="accent4" accent5="accent5" accent6="accent6" hlink="hlink" folHlink="folHlink"/>
    </a:extraClrScheme>
    <a:extraClrScheme>
      <a:clrScheme name="default 6">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90000"/>
        </a:folHlink>
      </a:clrScheme>
      <a:clrMap bg1="lt1" tx1="dk1" bg2="lt2" tx2="dk2" accent1="accent1" accent2="accent2" accent3="accent3" accent4="accent4" accent5="accent5" accent6="accent6" hlink="hlink" folHlink="folHlink"/>
    </a:extraClrScheme>
    <a:extraClrScheme>
      <a:clrScheme name="default 7">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990000"/>
        </a:folHlink>
      </a:clrScheme>
      <a:clrMap bg1="lt1" tx1="dk1" bg2="lt2" tx2="dk2" accent1="accent1" accent2="accent2" accent3="accent3" accent4="accent4" accent5="accent5" accent6="accent6" hlink="hlink" folHlink="folHlink"/>
    </a:extraClrScheme>
    <a:extraClrScheme>
      <a:clrScheme name="default 8">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000000"/>
        </a:folHlink>
      </a:clrScheme>
      <a:clrMap bg1="lt1" tx1="dk1" bg2="lt2" tx2="dk2" accent1="accent1" accent2="accent2" accent3="accent3" accent4="accent4" accent5="accent5" accent6="accent6" hlink="hlink" folHlink="folHlink"/>
    </a:extraClrScheme>
    <a:extraClrScheme>
      <a:clrScheme name="default 9">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000000"/>
        </a:folHlink>
      </a:clrScheme>
      <a:clrMap bg1="lt1" tx1="dk1" bg2="lt2" tx2="dk2" accent1="accent1" accent2="accent2" accent3="accent3" accent4="accent4" accent5="accent5" accent6="accent6" hlink="hlink" folHlink="folHlink"/>
    </a:extraClrScheme>
    <a:extraClrScheme>
      <a:clrScheme name="default 10">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000000"/>
        </a:folHlink>
      </a:clrScheme>
      <a:clrMap bg1="lt1" tx1="dk1" bg2="lt2" tx2="dk2" accent1="accent1" accent2="accent2" accent3="accent3" accent4="accent4" accent5="accent5" accent6="accent6" hlink="hlink" folHlink="folHlink"/>
    </a:extraClrScheme>
    <a:extraClrScheme>
      <a:clrScheme name="default 11">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808080"/>
        </a:folHlink>
      </a:clrScheme>
      <a:clrMap bg1="lt1" tx1="dk1" bg2="lt2" tx2="dk2" accent1="accent1" accent2="accent2" accent3="accent3" accent4="accent4" accent5="accent5" accent6="accent6" hlink="hlink" folHlink="folHlink"/>
    </a:extraClrScheme>
    <a:extraClrScheme>
      <a:clrScheme name="default 12">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69696"/>
        </a:folHlink>
      </a:clrScheme>
      <a:clrMap bg1="lt1" tx1="dk1" bg2="lt2" tx2="dk2" accent1="accent1" accent2="accent2" accent3="accent3" accent4="accent4" accent5="accent5" accent6="accent6" hlink="hlink" folHlink="folHlink"/>
    </a:extraClrScheme>
    <a:extraClrScheme>
      <a:clrScheme name="default 13">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Office 主题​​">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5_自定义设计方案">
  <a:themeElements>
    <a:clrScheme name="1_自定义设计方案 1">
      <a:dk1>
        <a:srgbClr val="000000"/>
      </a:dk1>
      <a:lt1>
        <a:srgbClr val="FFFFFF"/>
      </a:lt1>
      <a:dk2>
        <a:srgbClr val="990000"/>
      </a:dk2>
      <a:lt2>
        <a:srgbClr val="777777"/>
      </a:lt2>
      <a:accent1>
        <a:srgbClr val="FFCC99"/>
      </a:accent1>
      <a:accent2>
        <a:srgbClr val="FFCC66"/>
      </a:accent2>
      <a:accent3>
        <a:srgbClr val="FFFFFF"/>
      </a:accent3>
      <a:accent4>
        <a:srgbClr val="000000"/>
      </a:accent4>
      <a:accent5>
        <a:srgbClr val="FFE2CA"/>
      </a:accent5>
      <a:accent6>
        <a:srgbClr val="E7B95C"/>
      </a:accent6>
      <a:hlink>
        <a:srgbClr val="FF9900"/>
      </a:hlink>
      <a:folHlink>
        <a:srgbClr val="996600"/>
      </a:folHlink>
    </a:clrScheme>
    <a:fontScheme name="1_自定义设计方案">
      <a:majorFont>
        <a:latin typeface="Arial"/>
        <a:ea typeface="宋体"/>
        <a:cs typeface=""/>
      </a:majorFont>
      <a:minorFont>
        <a:latin typeface="Arial"/>
        <a:ea typeface="宋体"/>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spPr>
      <a:bodyPr vert="horz" wrap="square" lIns="79200" tIns="39600" rIns="79200" bIns="39600" numCol="1" anchor="t" anchorCtr="0" compatLnSpc="1">
        <a:spAutoFit/>
      </a:bodyPr>
      <a:lstStyle>
        <a:defPPr marL="0" marR="0" indent="0" algn="l" defTabSz="801370" rtl="0" eaLnBrk="1" fontAlgn="base" latinLnBrk="0" hangingPunct="1">
          <a:lnSpc>
            <a:spcPct val="100000"/>
          </a:lnSpc>
          <a:spcBef>
            <a:spcPct val="0"/>
          </a:spcBef>
          <a:spcAft>
            <a:spcPct val="0"/>
          </a:spcAft>
          <a:buClrTx/>
          <a:buSzTx/>
          <a:buFontTx/>
          <a:buNone/>
          <a:defRPr kumimoji="0" lang="en-US" sz="1400" b="0" i="0" u="none" strike="noStrike" cap="none" normalizeH="0" baseline="0" smtClean="0">
            <a:ln>
              <a:noFill/>
            </a:ln>
            <a:solidFill>
              <a:schemeClr val="bg1"/>
            </a:solidFill>
            <a:effectLst/>
            <a:latin typeface="FrutigerNext LT Regular" pitchFamily="34" charset="0"/>
            <a:ea typeface="MS PGothic" panose="020B0600070205080204" pitchFamily="34" charset="-128"/>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spPr>
      <a:bodyPr vert="horz" wrap="square" lIns="79200" tIns="39600" rIns="79200" bIns="39600" numCol="1" anchor="t" anchorCtr="0" compatLnSpc="1">
        <a:spAutoFit/>
      </a:bodyPr>
      <a:lstStyle>
        <a:defPPr marL="0" marR="0" indent="0" algn="l" defTabSz="801370" rtl="0" eaLnBrk="1" fontAlgn="base" latinLnBrk="0" hangingPunct="1">
          <a:lnSpc>
            <a:spcPct val="100000"/>
          </a:lnSpc>
          <a:spcBef>
            <a:spcPct val="0"/>
          </a:spcBef>
          <a:spcAft>
            <a:spcPct val="0"/>
          </a:spcAft>
          <a:buClrTx/>
          <a:buSzTx/>
          <a:buFontTx/>
          <a:buNone/>
          <a:defRPr kumimoji="0" lang="en-US" sz="1400" b="0" i="0" u="none" strike="noStrike" cap="none" normalizeH="0" baseline="0" smtClean="0">
            <a:ln>
              <a:noFill/>
            </a:ln>
            <a:solidFill>
              <a:schemeClr val="bg1"/>
            </a:solidFill>
            <a:effectLst/>
            <a:latin typeface="FrutigerNext LT Regular" pitchFamily="34" charset="0"/>
            <a:ea typeface="MS PGothic" panose="020B0600070205080204" pitchFamily="34" charset="-128"/>
          </a:defRPr>
        </a:defPPr>
      </a:lstStyle>
    </a:lnDef>
  </a:objectDefaults>
  <a:extraClrSchemeLst>
    <a:extraClrScheme>
      <a:clrScheme name="1_自定义设计方案 1">
        <a:dk1>
          <a:srgbClr val="000000"/>
        </a:dk1>
        <a:lt1>
          <a:srgbClr val="FFFFFF"/>
        </a:lt1>
        <a:dk2>
          <a:srgbClr val="990000"/>
        </a:dk2>
        <a:lt2>
          <a:srgbClr val="777777"/>
        </a:lt2>
        <a:accent1>
          <a:srgbClr val="FFCC99"/>
        </a:accent1>
        <a:accent2>
          <a:srgbClr val="FFCC66"/>
        </a:accent2>
        <a:accent3>
          <a:srgbClr val="FFFFFF"/>
        </a:accent3>
        <a:accent4>
          <a:srgbClr val="000000"/>
        </a:accent4>
        <a:accent5>
          <a:srgbClr val="FFE2CA"/>
        </a:accent5>
        <a:accent6>
          <a:srgbClr val="E7B95C"/>
        </a:accent6>
        <a:hlink>
          <a:srgbClr val="FF9900"/>
        </a:hlink>
        <a:folHlink>
          <a:srgbClr val="99660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7_主题1">
  <a:themeElements>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fontScheme name="default">
      <a:majorFont>
        <a:latin typeface="FrutigerNext LT Medium"/>
        <a:ea typeface="华文细黑"/>
        <a:cs typeface="宋体"/>
      </a:majorFont>
      <a:minorFont>
        <a:latin typeface="FrutigerNext LT Medium"/>
        <a:ea typeface="华文细黑"/>
        <a:cs typeface="宋体"/>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default 1">
        <a:dk1>
          <a:srgbClr val="000000"/>
        </a:dk1>
        <a:lt1>
          <a:srgbClr val="FFFFFF"/>
        </a:lt1>
        <a:dk2>
          <a:srgbClr val="990000"/>
        </a:dk2>
        <a:lt2>
          <a:srgbClr val="808080"/>
        </a:lt2>
        <a:accent1>
          <a:srgbClr val="99CCFF"/>
        </a:accent1>
        <a:accent2>
          <a:srgbClr val="669900"/>
        </a:accent2>
        <a:accent3>
          <a:srgbClr val="FFFFFF"/>
        </a:accent3>
        <a:accent4>
          <a:srgbClr val="000000"/>
        </a:accent4>
        <a:accent5>
          <a:srgbClr val="CAE2FF"/>
        </a:accent5>
        <a:accent6>
          <a:srgbClr val="5C8A00"/>
        </a:accent6>
        <a:hlink>
          <a:srgbClr val="FF9900"/>
        </a:hlink>
        <a:folHlink>
          <a:srgbClr val="DDDDDD"/>
        </a:folHlink>
      </a:clrScheme>
      <a:clrMap bg1="lt1" tx1="dk1" bg2="lt2" tx2="dk2" accent1="accent1" accent2="accent2" accent3="accent3" accent4="accent4" accent5="accent5" accent6="accent6" hlink="hlink" folHlink="folHlink"/>
    </a:extraClrScheme>
    <a:extraClrScheme>
      <a:clrScheme name="default 2">
        <a:dk1>
          <a:srgbClr val="000000"/>
        </a:dk1>
        <a:lt1>
          <a:srgbClr val="FFFFFF"/>
        </a:lt1>
        <a:dk2>
          <a:srgbClr val="990000"/>
        </a:dk2>
        <a:lt2>
          <a:srgbClr val="B2B2B2"/>
        </a:lt2>
        <a:accent1>
          <a:srgbClr val="FFCC99"/>
        </a:accent1>
        <a:accent2>
          <a:srgbClr val="FFCC66"/>
        </a:accent2>
        <a:accent3>
          <a:srgbClr val="FFFFFF"/>
        </a:accent3>
        <a:accent4>
          <a:srgbClr val="000000"/>
        </a:accent4>
        <a:accent5>
          <a:srgbClr val="FFE2CA"/>
        </a:accent5>
        <a:accent6>
          <a:srgbClr val="E7B95C"/>
        </a:accent6>
        <a:hlink>
          <a:srgbClr val="FF9900"/>
        </a:hlink>
        <a:folHlink>
          <a:srgbClr val="996600"/>
        </a:folHlink>
      </a:clrScheme>
      <a:clrMap bg1="lt1" tx1="dk1" bg2="lt2" tx2="dk2" accent1="accent1" accent2="accent2" accent3="accent3" accent4="accent4" accent5="accent5" accent6="accent6" hlink="hlink" folHlink="folHlink"/>
    </a:extraClrScheme>
    <a:extraClrScheme>
      <a:clrScheme name="default 3">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99CCCC"/>
        </a:hlink>
        <a:folHlink>
          <a:srgbClr val="009999"/>
        </a:folHlink>
      </a:clrScheme>
      <a:clrMap bg1="lt1" tx1="dk1" bg2="lt2" tx2="dk2" accent1="accent1" accent2="accent2" accent3="accent3" accent4="accent4" accent5="accent5" accent6="accent6" hlink="hlink" folHlink="folHlink"/>
    </a:extraClrScheme>
    <a:extraClrScheme>
      <a:clrScheme name="default 4">
        <a:dk1>
          <a:srgbClr val="000000"/>
        </a:dk1>
        <a:lt1>
          <a:srgbClr val="FFFFFF"/>
        </a:lt1>
        <a:dk2>
          <a:srgbClr val="990000"/>
        </a:dk2>
        <a:lt2>
          <a:srgbClr val="B2B2B2"/>
        </a:lt2>
        <a:accent1>
          <a:srgbClr val="CCFF99"/>
        </a:accent1>
        <a:accent2>
          <a:srgbClr val="99CCCC"/>
        </a:accent2>
        <a:accent3>
          <a:srgbClr val="FFFFFF"/>
        </a:accent3>
        <a:accent4>
          <a:srgbClr val="000000"/>
        </a:accent4>
        <a:accent5>
          <a:srgbClr val="E2FFCA"/>
        </a:accent5>
        <a:accent6>
          <a:srgbClr val="8AB9B9"/>
        </a:accent6>
        <a:hlink>
          <a:srgbClr val="0099CC"/>
        </a:hlink>
        <a:folHlink>
          <a:srgbClr val="006699"/>
        </a:folHlink>
      </a:clrScheme>
      <a:clrMap bg1="lt1" tx1="dk1" bg2="lt2" tx2="dk2" accent1="accent1" accent2="accent2" accent3="accent3" accent4="accent4" accent5="accent5" accent6="accent6" hlink="hlink" folHlink="folHlink"/>
    </a:extraClrScheme>
    <a:extraClrScheme>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clrMap bg1="lt1" tx1="dk1" bg2="lt2" tx2="dk2" accent1="accent1" accent2="accent2" accent3="accent3" accent4="accent4" accent5="accent5" accent6="accent6" hlink="hlink" folHlink="folHlink"/>
    </a:extraClrScheme>
    <a:extraClrScheme>
      <a:clrScheme name="default 6">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90000"/>
        </a:folHlink>
      </a:clrScheme>
      <a:clrMap bg1="lt1" tx1="dk1" bg2="lt2" tx2="dk2" accent1="accent1" accent2="accent2" accent3="accent3" accent4="accent4" accent5="accent5" accent6="accent6" hlink="hlink" folHlink="folHlink"/>
    </a:extraClrScheme>
    <a:extraClrScheme>
      <a:clrScheme name="default 7">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990000"/>
        </a:folHlink>
      </a:clrScheme>
      <a:clrMap bg1="lt1" tx1="dk1" bg2="lt2" tx2="dk2" accent1="accent1" accent2="accent2" accent3="accent3" accent4="accent4" accent5="accent5" accent6="accent6" hlink="hlink" folHlink="folHlink"/>
    </a:extraClrScheme>
    <a:extraClrScheme>
      <a:clrScheme name="default 8">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000000"/>
        </a:folHlink>
      </a:clrScheme>
      <a:clrMap bg1="lt1" tx1="dk1" bg2="lt2" tx2="dk2" accent1="accent1" accent2="accent2" accent3="accent3" accent4="accent4" accent5="accent5" accent6="accent6" hlink="hlink" folHlink="folHlink"/>
    </a:extraClrScheme>
    <a:extraClrScheme>
      <a:clrScheme name="default 9">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000000"/>
        </a:folHlink>
      </a:clrScheme>
      <a:clrMap bg1="lt1" tx1="dk1" bg2="lt2" tx2="dk2" accent1="accent1" accent2="accent2" accent3="accent3" accent4="accent4" accent5="accent5" accent6="accent6" hlink="hlink" folHlink="folHlink"/>
    </a:extraClrScheme>
    <a:extraClrScheme>
      <a:clrScheme name="default 10">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000000"/>
        </a:folHlink>
      </a:clrScheme>
      <a:clrMap bg1="lt1" tx1="dk1" bg2="lt2" tx2="dk2" accent1="accent1" accent2="accent2" accent3="accent3" accent4="accent4" accent5="accent5" accent6="accent6" hlink="hlink" folHlink="folHlink"/>
    </a:extraClrScheme>
    <a:extraClrScheme>
      <a:clrScheme name="default 11">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808080"/>
        </a:folHlink>
      </a:clrScheme>
      <a:clrMap bg1="lt1" tx1="dk1" bg2="lt2" tx2="dk2" accent1="accent1" accent2="accent2" accent3="accent3" accent4="accent4" accent5="accent5" accent6="accent6" hlink="hlink" folHlink="folHlink"/>
    </a:extraClrScheme>
    <a:extraClrScheme>
      <a:clrScheme name="default 12">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69696"/>
        </a:folHlink>
      </a:clrScheme>
      <a:clrMap bg1="lt1" tx1="dk1" bg2="lt2" tx2="dk2" accent1="accent1" accent2="accent2" accent3="accent3" accent4="accent4" accent5="accent5" accent6="accent6" hlink="hlink" folHlink="folHlink"/>
    </a:extraClrScheme>
    <a:extraClrScheme>
      <a:clrScheme name="default 13">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4_主题1">
  <a:themeElements>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fontScheme name="default">
      <a:majorFont>
        <a:latin typeface="FrutigerNext LT Medium"/>
        <a:ea typeface="华文细黑"/>
        <a:cs typeface="宋体"/>
      </a:majorFont>
      <a:minorFont>
        <a:latin typeface="FrutigerNext LT Medium"/>
        <a:ea typeface="华文细黑"/>
        <a:cs typeface="宋体"/>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default 1">
        <a:dk1>
          <a:srgbClr val="000000"/>
        </a:dk1>
        <a:lt1>
          <a:srgbClr val="FFFFFF"/>
        </a:lt1>
        <a:dk2>
          <a:srgbClr val="990000"/>
        </a:dk2>
        <a:lt2>
          <a:srgbClr val="808080"/>
        </a:lt2>
        <a:accent1>
          <a:srgbClr val="99CCFF"/>
        </a:accent1>
        <a:accent2>
          <a:srgbClr val="669900"/>
        </a:accent2>
        <a:accent3>
          <a:srgbClr val="FFFFFF"/>
        </a:accent3>
        <a:accent4>
          <a:srgbClr val="000000"/>
        </a:accent4>
        <a:accent5>
          <a:srgbClr val="CAE2FF"/>
        </a:accent5>
        <a:accent6>
          <a:srgbClr val="5C8A00"/>
        </a:accent6>
        <a:hlink>
          <a:srgbClr val="FF9900"/>
        </a:hlink>
        <a:folHlink>
          <a:srgbClr val="DDDDDD"/>
        </a:folHlink>
      </a:clrScheme>
      <a:clrMap bg1="lt1" tx1="dk1" bg2="lt2" tx2="dk2" accent1="accent1" accent2="accent2" accent3="accent3" accent4="accent4" accent5="accent5" accent6="accent6" hlink="hlink" folHlink="folHlink"/>
    </a:extraClrScheme>
    <a:extraClrScheme>
      <a:clrScheme name="default 2">
        <a:dk1>
          <a:srgbClr val="000000"/>
        </a:dk1>
        <a:lt1>
          <a:srgbClr val="FFFFFF"/>
        </a:lt1>
        <a:dk2>
          <a:srgbClr val="990000"/>
        </a:dk2>
        <a:lt2>
          <a:srgbClr val="B2B2B2"/>
        </a:lt2>
        <a:accent1>
          <a:srgbClr val="FFCC99"/>
        </a:accent1>
        <a:accent2>
          <a:srgbClr val="FFCC66"/>
        </a:accent2>
        <a:accent3>
          <a:srgbClr val="FFFFFF"/>
        </a:accent3>
        <a:accent4>
          <a:srgbClr val="000000"/>
        </a:accent4>
        <a:accent5>
          <a:srgbClr val="FFE2CA"/>
        </a:accent5>
        <a:accent6>
          <a:srgbClr val="E7B95C"/>
        </a:accent6>
        <a:hlink>
          <a:srgbClr val="FF9900"/>
        </a:hlink>
        <a:folHlink>
          <a:srgbClr val="996600"/>
        </a:folHlink>
      </a:clrScheme>
      <a:clrMap bg1="lt1" tx1="dk1" bg2="lt2" tx2="dk2" accent1="accent1" accent2="accent2" accent3="accent3" accent4="accent4" accent5="accent5" accent6="accent6" hlink="hlink" folHlink="folHlink"/>
    </a:extraClrScheme>
    <a:extraClrScheme>
      <a:clrScheme name="default 3">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99CCCC"/>
        </a:hlink>
        <a:folHlink>
          <a:srgbClr val="009999"/>
        </a:folHlink>
      </a:clrScheme>
      <a:clrMap bg1="lt1" tx1="dk1" bg2="lt2" tx2="dk2" accent1="accent1" accent2="accent2" accent3="accent3" accent4="accent4" accent5="accent5" accent6="accent6" hlink="hlink" folHlink="folHlink"/>
    </a:extraClrScheme>
    <a:extraClrScheme>
      <a:clrScheme name="default 4">
        <a:dk1>
          <a:srgbClr val="000000"/>
        </a:dk1>
        <a:lt1>
          <a:srgbClr val="FFFFFF"/>
        </a:lt1>
        <a:dk2>
          <a:srgbClr val="990000"/>
        </a:dk2>
        <a:lt2>
          <a:srgbClr val="B2B2B2"/>
        </a:lt2>
        <a:accent1>
          <a:srgbClr val="CCFF99"/>
        </a:accent1>
        <a:accent2>
          <a:srgbClr val="99CCCC"/>
        </a:accent2>
        <a:accent3>
          <a:srgbClr val="FFFFFF"/>
        </a:accent3>
        <a:accent4>
          <a:srgbClr val="000000"/>
        </a:accent4>
        <a:accent5>
          <a:srgbClr val="E2FFCA"/>
        </a:accent5>
        <a:accent6>
          <a:srgbClr val="8AB9B9"/>
        </a:accent6>
        <a:hlink>
          <a:srgbClr val="0099CC"/>
        </a:hlink>
        <a:folHlink>
          <a:srgbClr val="006699"/>
        </a:folHlink>
      </a:clrScheme>
      <a:clrMap bg1="lt1" tx1="dk1" bg2="lt2" tx2="dk2" accent1="accent1" accent2="accent2" accent3="accent3" accent4="accent4" accent5="accent5" accent6="accent6" hlink="hlink" folHlink="folHlink"/>
    </a:extraClrScheme>
    <a:extraClrScheme>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clrMap bg1="lt1" tx1="dk1" bg2="lt2" tx2="dk2" accent1="accent1" accent2="accent2" accent3="accent3" accent4="accent4" accent5="accent5" accent6="accent6" hlink="hlink" folHlink="folHlink"/>
    </a:extraClrScheme>
    <a:extraClrScheme>
      <a:clrScheme name="default 6">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90000"/>
        </a:folHlink>
      </a:clrScheme>
      <a:clrMap bg1="lt1" tx1="dk1" bg2="lt2" tx2="dk2" accent1="accent1" accent2="accent2" accent3="accent3" accent4="accent4" accent5="accent5" accent6="accent6" hlink="hlink" folHlink="folHlink"/>
    </a:extraClrScheme>
    <a:extraClrScheme>
      <a:clrScheme name="default 7">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990000"/>
        </a:folHlink>
      </a:clrScheme>
      <a:clrMap bg1="lt1" tx1="dk1" bg2="lt2" tx2="dk2" accent1="accent1" accent2="accent2" accent3="accent3" accent4="accent4" accent5="accent5" accent6="accent6" hlink="hlink" folHlink="folHlink"/>
    </a:extraClrScheme>
    <a:extraClrScheme>
      <a:clrScheme name="default 8">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000000"/>
        </a:folHlink>
      </a:clrScheme>
      <a:clrMap bg1="lt1" tx1="dk1" bg2="lt2" tx2="dk2" accent1="accent1" accent2="accent2" accent3="accent3" accent4="accent4" accent5="accent5" accent6="accent6" hlink="hlink" folHlink="folHlink"/>
    </a:extraClrScheme>
    <a:extraClrScheme>
      <a:clrScheme name="default 9">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000000"/>
        </a:folHlink>
      </a:clrScheme>
      <a:clrMap bg1="lt1" tx1="dk1" bg2="lt2" tx2="dk2" accent1="accent1" accent2="accent2" accent3="accent3" accent4="accent4" accent5="accent5" accent6="accent6" hlink="hlink" folHlink="folHlink"/>
    </a:extraClrScheme>
    <a:extraClrScheme>
      <a:clrScheme name="default 10">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000000"/>
        </a:folHlink>
      </a:clrScheme>
      <a:clrMap bg1="lt1" tx1="dk1" bg2="lt2" tx2="dk2" accent1="accent1" accent2="accent2" accent3="accent3" accent4="accent4" accent5="accent5" accent6="accent6" hlink="hlink" folHlink="folHlink"/>
    </a:extraClrScheme>
    <a:extraClrScheme>
      <a:clrScheme name="default 11">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808080"/>
        </a:folHlink>
      </a:clrScheme>
      <a:clrMap bg1="lt1" tx1="dk1" bg2="lt2" tx2="dk2" accent1="accent1" accent2="accent2" accent3="accent3" accent4="accent4" accent5="accent5" accent6="accent6" hlink="hlink" folHlink="folHlink"/>
    </a:extraClrScheme>
    <a:extraClrScheme>
      <a:clrScheme name="default 12">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69696"/>
        </a:folHlink>
      </a:clrScheme>
      <a:clrMap bg1="lt1" tx1="dk1" bg2="lt2" tx2="dk2" accent1="accent1" accent2="accent2" accent3="accent3" accent4="accent4" accent5="accent5" accent6="accent6" hlink="hlink" folHlink="folHlink"/>
    </a:extraClrScheme>
    <a:extraClrScheme>
      <a:clrScheme name="default 13">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22_主题1">
  <a:themeElements>
    <a:clrScheme name="default 3">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99CCCC"/>
      </a:hlink>
      <a:folHlink>
        <a:srgbClr val="009999"/>
      </a:folHlink>
    </a:clrScheme>
    <a:fontScheme name="default">
      <a:majorFont>
        <a:latin typeface="FrutigerNext LT Medium"/>
        <a:ea typeface="华文细黑"/>
        <a:cs typeface="宋体"/>
      </a:majorFont>
      <a:minorFont>
        <a:latin typeface="FrutigerNext LT Medium"/>
        <a:ea typeface="华文细黑"/>
        <a:cs typeface="宋体"/>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default 1">
        <a:dk1>
          <a:srgbClr val="000000"/>
        </a:dk1>
        <a:lt1>
          <a:srgbClr val="FFFFFF"/>
        </a:lt1>
        <a:dk2>
          <a:srgbClr val="990000"/>
        </a:dk2>
        <a:lt2>
          <a:srgbClr val="808080"/>
        </a:lt2>
        <a:accent1>
          <a:srgbClr val="99CCFF"/>
        </a:accent1>
        <a:accent2>
          <a:srgbClr val="669900"/>
        </a:accent2>
        <a:accent3>
          <a:srgbClr val="FFFFFF"/>
        </a:accent3>
        <a:accent4>
          <a:srgbClr val="000000"/>
        </a:accent4>
        <a:accent5>
          <a:srgbClr val="CAE2FF"/>
        </a:accent5>
        <a:accent6>
          <a:srgbClr val="5C8A00"/>
        </a:accent6>
        <a:hlink>
          <a:srgbClr val="FF9900"/>
        </a:hlink>
        <a:folHlink>
          <a:srgbClr val="DDDDDD"/>
        </a:folHlink>
      </a:clrScheme>
      <a:clrMap bg1="lt1" tx1="dk1" bg2="lt2" tx2="dk2" accent1="accent1" accent2="accent2" accent3="accent3" accent4="accent4" accent5="accent5" accent6="accent6" hlink="hlink" folHlink="folHlink"/>
    </a:extraClrScheme>
    <a:extraClrScheme>
      <a:clrScheme name="default 2">
        <a:dk1>
          <a:srgbClr val="000000"/>
        </a:dk1>
        <a:lt1>
          <a:srgbClr val="FFFFFF"/>
        </a:lt1>
        <a:dk2>
          <a:srgbClr val="990000"/>
        </a:dk2>
        <a:lt2>
          <a:srgbClr val="B2B2B2"/>
        </a:lt2>
        <a:accent1>
          <a:srgbClr val="FFCC99"/>
        </a:accent1>
        <a:accent2>
          <a:srgbClr val="FFCC66"/>
        </a:accent2>
        <a:accent3>
          <a:srgbClr val="FFFFFF"/>
        </a:accent3>
        <a:accent4>
          <a:srgbClr val="000000"/>
        </a:accent4>
        <a:accent5>
          <a:srgbClr val="FFE2CA"/>
        </a:accent5>
        <a:accent6>
          <a:srgbClr val="E7B95C"/>
        </a:accent6>
        <a:hlink>
          <a:srgbClr val="FF9900"/>
        </a:hlink>
        <a:folHlink>
          <a:srgbClr val="996600"/>
        </a:folHlink>
      </a:clrScheme>
      <a:clrMap bg1="lt1" tx1="dk1" bg2="lt2" tx2="dk2" accent1="accent1" accent2="accent2" accent3="accent3" accent4="accent4" accent5="accent5" accent6="accent6" hlink="hlink" folHlink="folHlink"/>
    </a:extraClrScheme>
    <a:extraClrScheme>
      <a:clrScheme name="default 3">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99CCCC"/>
        </a:hlink>
        <a:folHlink>
          <a:srgbClr val="009999"/>
        </a:folHlink>
      </a:clrScheme>
      <a:clrMap bg1="lt1" tx1="dk1" bg2="lt2" tx2="dk2" accent1="accent1" accent2="accent2" accent3="accent3" accent4="accent4" accent5="accent5" accent6="accent6" hlink="hlink" folHlink="folHlink"/>
    </a:extraClrScheme>
    <a:extraClrScheme>
      <a:clrScheme name="default 4">
        <a:dk1>
          <a:srgbClr val="000000"/>
        </a:dk1>
        <a:lt1>
          <a:srgbClr val="FFFFFF"/>
        </a:lt1>
        <a:dk2>
          <a:srgbClr val="990000"/>
        </a:dk2>
        <a:lt2>
          <a:srgbClr val="B2B2B2"/>
        </a:lt2>
        <a:accent1>
          <a:srgbClr val="CCFF99"/>
        </a:accent1>
        <a:accent2>
          <a:srgbClr val="99CCCC"/>
        </a:accent2>
        <a:accent3>
          <a:srgbClr val="FFFFFF"/>
        </a:accent3>
        <a:accent4>
          <a:srgbClr val="000000"/>
        </a:accent4>
        <a:accent5>
          <a:srgbClr val="E2FFCA"/>
        </a:accent5>
        <a:accent6>
          <a:srgbClr val="8AB9B9"/>
        </a:accent6>
        <a:hlink>
          <a:srgbClr val="0099CC"/>
        </a:hlink>
        <a:folHlink>
          <a:srgbClr val="006699"/>
        </a:folHlink>
      </a:clrScheme>
      <a:clrMap bg1="lt1" tx1="dk1" bg2="lt2" tx2="dk2" accent1="accent1" accent2="accent2" accent3="accent3" accent4="accent4" accent5="accent5" accent6="accent6" hlink="hlink" folHlink="folHlink"/>
    </a:extraClrScheme>
    <a:extraClrScheme>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clrMap bg1="lt1" tx1="dk1" bg2="lt2" tx2="dk2" accent1="accent1" accent2="accent2" accent3="accent3" accent4="accent4" accent5="accent5" accent6="accent6" hlink="hlink" folHlink="folHlink"/>
    </a:extraClrScheme>
    <a:extraClrScheme>
      <a:clrScheme name="default 6">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90000"/>
        </a:folHlink>
      </a:clrScheme>
      <a:clrMap bg1="lt1" tx1="dk1" bg2="lt2" tx2="dk2" accent1="accent1" accent2="accent2" accent3="accent3" accent4="accent4" accent5="accent5" accent6="accent6" hlink="hlink" folHlink="folHlink"/>
    </a:extraClrScheme>
    <a:extraClrScheme>
      <a:clrScheme name="default 7">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990000"/>
        </a:folHlink>
      </a:clrScheme>
      <a:clrMap bg1="lt1" tx1="dk1" bg2="lt2" tx2="dk2" accent1="accent1" accent2="accent2" accent3="accent3" accent4="accent4" accent5="accent5" accent6="accent6" hlink="hlink" folHlink="folHlink"/>
    </a:extraClrScheme>
    <a:extraClrScheme>
      <a:clrScheme name="default 8">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000000"/>
        </a:folHlink>
      </a:clrScheme>
      <a:clrMap bg1="lt1" tx1="dk1" bg2="lt2" tx2="dk2" accent1="accent1" accent2="accent2" accent3="accent3" accent4="accent4" accent5="accent5" accent6="accent6" hlink="hlink" folHlink="folHlink"/>
    </a:extraClrScheme>
    <a:extraClrScheme>
      <a:clrScheme name="default 9">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000000"/>
        </a:folHlink>
      </a:clrScheme>
      <a:clrMap bg1="lt1" tx1="dk1" bg2="lt2" tx2="dk2" accent1="accent1" accent2="accent2" accent3="accent3" accent4="accent4" accent5="accent5" accent6="accent6" hlink="hlink" folHlink="folHlink"/>
    </a:extraClrScheme>
    <a:extraClrScheme>
      <a:clrScheme name="default 10">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000000"/>
        </a:folHlink>
      </a:clrScheme>
      <a:clrMap bg1="lt1" tx1="dk1" bg2="lt2" tx2="dk2" accent1="accent1" accent2="accent2" accent3="accent3" accent4="accent4" accent5="accent5" accent6="accent6" hlink="hlink" folHlink="folHlink"/>
    </a:extraClrScheme>
    <a:extraClrScheme>
      <a:clrScheme name="default 11">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808080"/>
        </a:folHlink>
      </a:clrScheme>
      <a:clrMap bg1="lt1" tx1="dk1" bg2="lt2" tx2="dk2" accent1="accent1" accent2="accent2" accent3="accent3" accent4="accent4" accent5="accent5" accent6="accent6" hlink="hlink" folHlink="folHlink"/>
    </a:extraClrScheme>
    <a:extraClrScheme>
      <a:clrScheme name="default 12">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69696"/>
        </a:folHlink>
      </a:clrScheme>
      <a:clrMap bg1="lt1" tx1="dk1" bg2="lt2" tx2="dk2" accent1="accent1" accent2="accent2" accent3="accent3" accent4="accent4" accent5="accent5" accent6="accent6" hlink="hlink" folHlink="folHlink"/>
    </a:extraClrScheme>
    <a:extraClrScheme>
      <a:clrScheme name="default 13">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23_主题1">
  <a:themeElements>
    <a:clrScheme name="default 3">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99CCCC"/>
      </a:hlink>
      <a:folHlink>
        <a:srgbClr val="009999"/>
      </a:folHlink>
    </a:clrScheme>
    <a:fontScheme name="default">
      <a:majorFont>
        <a:latin typeface="FrutigerNext LT Medium"/>
        <a:ea typeface="华文细黑"/>
        <a:cs typeface="宋体"/>
      </a:majorFont>
      <a:minorFont>
        <a:latin typeface="FrutigerNext LT Medium"/>
        <a:ea typeface="华文细黑"/>
        <a:cs typeface="宋体"/>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default 1">
        <a:dk1>
          <a:srgbClr val="000000"/>
        </a:dk1>
        <a:lt1>
          <a:srgbClr val="FFFFFF"/>
        </a:lt1>
        <a:dk2>
          <a:srgbClr val="990000"/>
        </a:dk2>
        <a:lt2>
          <a:srgbClr val="808080"/>
        </a:lt2>
        <a:accent1>
          <a:srgbClr val="99CCFF"/>
        </a:accent1>
        <a:accent2>
          <a:srgbClr val="669900"/>
        </a:accent2>
        <a:accent3>
          <a:srgbClr val="FFFFFF"/>
        </a:accent3>
        <a:accent4>
          <a:srgbClr val="000000"/>
        </a:accent4>
        <a:accent5>
          <a:srgbClr val="CAE2FF"/>
        </a:accent5>
        <a:accent6>
          <a:srgbClr val="5C8A00"/>
        </a:accent6>
        <a:hlink>
          <a:srgbClr val="FF9900"/>
        </a:hlink>
        <a:folHlink>
          <a:srgbClr val="DDDDDD"/>
        </a:folHlink>
      </a:clrScheme>
      <a:clrMap bg1="lt1" tx1="dk1" bg2="lt2" tx2="dk2" accent1="accent1" accent2="accent2" accent3="accent3" accent4="accent4" accent5="accent5" accent6="accent6" hlink="hlink" folHlink="folHlink"/>
    </a:extraClrScheme>
    <a:extraClrScheme>
      <a:clrScheme name="default 2">
        <a:dk1>
          <a:srgbClr val="000000"/>
        </a:dk1>
        <a:lt1>
          <a:srgbClr val="FFFFFF"/>
        </a:lt1>
        <a:dk2>
          <a:srgbClr val="990000"/>
        </a:dk2>
        <a:lt2>
          <a:srgbClr val="B2B2B2"/>
        </a:lt2>
        <a:accent1>
          <a:srgbClr val="FFCC99"/>
        </a:accent1>
        <a:accent2>
          <a:srgbClr val="FFCC66"/>
        </a:accent2>
        <a:accent3>
          <a:srgbClr val="FFFFFF"/>
        </a:accent3>
        <a:accent4>
          <a:srgbClr val="000000"/>
        </a:accent4>
        <a:accent5>
          <a:srgbClr val="FFE2CA"/>
        </a:accent5>
        <a:accent6>
          <a:srgbClr val="E7B95C"/>
        </a:accent6>
        <a:hlink>
          <a:srgbClr val="FF9900"/>
        </a:hlink>
        <a:folHlink>
          <a:srgbClr val="996600"/>
        </a:folHlink>
      </a:clrScheme>
      <a:clrMap bg1="lt1" tx1="dk1" bg2="lt2" tx2="dk2" accent1="accent1" accent2="accent2" accent3="accent3" accent4="accent4" accent5="accent5" accent6="accent6" hlink="hlink" folHlink="folHlink"/>
    </a:extraClrScheme>
    <a:extraClrScheme>
      <a:clrScheme name="default 3">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99CCCC"/>
        </a:hlink>
        <a:folHlink>
          <a:srgbClr val="009999"/>
        </a:folHlink>
      </a:clrScheme>
      <a:clrMap bg1="lt1" tx1="dk1" bg2="lt2" tx2="dk2" accent1="accent1" accent2="accent2" accent3="accent3" accent4="accent4" accent5="accent5" accent6="accent6" hlink="hlink" folHlink="folHlink"/>
    </a:extraClrScheme>
    <a:extraClrScheme>
      <a:clrScheme name="default 4">
        <a:dk1>
          <a:srgbClr val="000000"/>
        </a:dk1>
        <a:lt1>
          <a:srgbClr val="FFFFFF"/>
        </a:lt1>
        <a:dk2>
          <a:srgbClr val="990000"/>
        </a:dk2>
        <a:lt2>
          <a:srgbClr val="B2B2B2"/>
        </a:lt2>
        <a:accent1>
          <a:srgbClr val="CCFF99"/>
        </a:accent1>
        <a:accent2>
          <a:srgbClr val="99CCCC"/>
        </a:accent2>
        <a:accent3>
          <a:srgbClr val="FFFFFF"/>
        </a:accent3>
        <a:accent4>
          <a:srgbClr val="000000"/>
        </a:accent4>
        <a:accent5>
          <a:srgbClr val="E2FFCA"/>
        </a:accent5>
        <a:accent6>
          <a:srgbClr val="8AB9B9"/>
        </a:accent6>
        <a:hlink>
          <a:srgbClr val="0099CC"/>
        </a:hlink>
        <a:folHlink>
          <a:srgbClr val="006699"/>
        </a:folHlink>
      </a:clrScheme>
      <a:clrMap bg1="lt1" tx1="dk1" bg2="lt2" tx2="dk2" accent1="accent1" accent2="accent2" accent3="accent3" accent4="accent4" accent5="accent5" accent6="accent6" hlink="hlink" folHlink="folHlink"/>
    </a:extraClrScheme>
    <a:extraClrScheme>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clrMap bg1="lt1" tx1="dk1" bg2="lt2" tx2="dk2" accent1="accent1" accent2="accent2" accent3="accent3" accent4="accent4" accent5="accent5" accent6="accent6" hlink="hlink" folHlink="folHlink"/>
    </a:extraClrScheme>
    <a:extraClrScheme>
      <a:clrScheme name="default 6">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90000"/>
        </a:folHlink>
      </a:clrScheme>
      <a:clrMap bg1="lt1" tx1="dk1" bg2="lt2" tx2="dk2" accent1="accent1" accent2="accent2" accent3="accent3" accent4="accent4" accent5="accent5" accent6="accent6" hlink="hlink" folHlink="folHlink"/>
    </a:extraClrScheme>
    <a:extraClrScheme>
      <a:clrScheme name="default 7">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990000"/>
        </a:folHlink>
      </a:clrScheme>
      <a:clrMap bg1="lt1" tx1="dk1" bg2="lt2" tx2="dk2" accent1="accent1" accent2="accent2" accent3="accent3" accent4="accent4" accent5="accent5" accent6="accent6" hlink="hlink" folHlink="folHlink"/>
    </a:extraClrScheme>
    <a:extraClrScheme>
      <a:clrScheme name="default 8">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000000"/>
        </a:folHlink>
      </a:clrScheme>
      <a:clrMap bg1="lt1" tx1="dk1" bg2="lt2" tx2="dk2" accent1="accent1" accent2="accent2" accent3="accent3" accent4="accent4" accent5="accent5" accent6="accent6" hlink="hlink" folHlink="folHlink"/>
    </a:extraClrScheme>
    <a:extraClrScheme>
      <a:clrScheme name="default 9">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000000"/>
        </a:folHlink>
      </a:clrScheme>
      <a:clrMap bg1="lt1" tx1="dk1" bg2="lt2" tx2="dk2" accent1="accent1" accent2="accent2" accent3="accent3" accent4="accent4" accent5="accent5" accent6="accent6" hlink="hlink" folHlink="folHlink"/>
    </a:extraClrScheme>
    <a:extraClrScheme>
      <a:clrScheme name="default 10">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000000"/>
        </a:folHlink>
      </a:clrScheme>
      <a:clrMap bg1="lt1" tx1="dk1" bg2="lt2" tx2="dk2" accent1="accent1" accent2="accent2" accent3="accent3" accent4="accent4" accent5="accent5" accent6="accent6" hlink="hlink" folHlink="folHlink"/>
    </a:extraClrScheme>
    <a:extraClrScheme>
      <a:clrScheme name="default 11">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808080"/>
        </a:folHlink>
      </a:clrScheme>
      <a:clrMap bg1="lt1" tx1="dk1" bg2="lt2" tx2="dk2" accent1="accent1" accent2="accent2" accent3="accent3" accent4="accent4" accent5="accent5" accent6="accent6" hlink="hlink" folHlink="folHlink"/>
    </a:extraClrScheme>
    <a:extraClrScheme>
      <a:clrScheme name="default 12">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69696"/>
        </a:folHlink>
      </a:clrScheme>
      <a:clrMap bg1="lt1" tx1="dk1" bg2="lt2" tx2="dk2" accent1="accent1" accent2="accent2" accent3="accent3" accent4="accent4" accent5="accent5" accent6="accent6" hlink="hlink" folHlink="folHlink"/>
    </a:extraClrScheme>
    <a:extraClrScheme>
      <a:clrScheme name="default 13">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13_主题1">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default">
      <a:majorFont>
        <a:latin typeface="FrutigerNext LT Medium"/>
        <a:ea typeface="华文细黑"/>
        <a:cs typeface="宋体"/>
      </a:majorFont>
      <a:minorFont>
        <a:latin typeface="FrutigerNext LT Medium"/>
        <a:ea typeface="华文细黑"/>
        <a:cs typeface="宋体"/>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default 1">
        <a:dk1>
          <a:srgbClr val="000000"/>
        </a:dk1>
        <a:lt1>
          <a:srgbClr val="FFFFFF"/>
        </a:lt1>
        <a:dk2>
          <a:srgbClr val="990000"/>
        </a:dk2>
        <a:lt2>
          <a:srgbClr val="808080"/>
        </a:lt2>
        <a:accent1>
          <a:srgbClr val="99CCFF"/>
        </a:accent1>
        <a:accent2>
          <a:srgbClr val="669900"/>
        </a:accent2>
        <a:accent3>
          <a:srgbClr val="FFFFFF"/>
        </a:accent3>
        <a:accent4>
          <a:srgbClr val="000000"/>
        </a:accent4>
        <a:accent5>
          <a:srgbClr val="CAE2FF"/>
        </a:accent5>
        <a:accent6>
          <a:srgbClr val="5C8A00"/>
        </a:accent6>
        <a:hlink>
          <a:srgbClr val="FF9900"/>
        </a:hlink>
        <a:folHlink>
          <a:srgbClr val="DDDDDD"/>
        </a:folHlink>
      </a:clrScheme>
      <a:clrMap bg1="lt1" tx1="dk1" bg2="lt2" tx2="dk2" accent1="accent1" accent2="accent2" accent3="accent3" accent4="accent4" accent5="accent5" accent6="accent6" hlink="hlink" folHlink="folHlink"/>
    </a:extraClrScheme>
    <a:extraClrScheme>
      <a:clrScheme name="default 2">
        <a:dk1>
          <a:srgbClr val="000000"/>
        </a:dk1>
        <a:lt1>
          <a:srgbClr val="FFFFFF"/>
        </a:lt1>
        <a:dk2>
          <a:srgbClr val="990000"/>
        </a:dk2>
        <a:lt2>
          <a:srgbClr val="B2B2B2"/>
        </a:lt2>
        <a:accent1>
          <a:srgbClr val="FFCC99"/>
        </a:accent1>
        <a:accent2>
          <a:srgbClr val="FFCC66"/>
        </a:accent2>
        <a:accent3>
          <a:srgbClr val="FFFFFF"/>
        </a:accent3>
        <a:accent4>
          <a:srgbClr val="000000"/>
        </a:accent4>
        <a:accent5>
          <a:srgbClr val="FFE2CA"/>
        </a:accent5>
        <a:accent6>
          <a:srgbClr val="E7B95C"/>
        </a:accent6>
        <a:hlink>
          <a:srgbClr val="FF9900"/>
        </a:hlink>
        <a:folHlink>
          <a:srgbClr val="996600"/>
        </a:folHlink>
      </a:clrScheme>
      <a:clrMap bg1="lt1" tx1="dk1" bg2="lt2" tx2="dk2" accent1="accent1" accent2="accent2" accent3="accent3" accent4="accent4" accent5="accent5" accent6="accent6" hlink="hlink" folHlink="folHlink"/>
    </a:extraClrScheme>
    <a:extraClrScheme>
      <a:clrScheme name="default 3">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99CCCC"/>
        </a:hlink>
        <a:folHlink>
          <a:srgbClr val="009999"/>
        </a:folHlink>
      </a:clrScheme>
      <a:clrMap bg1="lt1" tx1="dk1" bg2="lt2" tx2="dk2" accent1="accent1" accent2="accent2" accent3="accent3" accent4="accent4" accent5="accent5" accent6="accent6" hlink="hlink" folHlink="folHlink"/>
    </a:extraClrScheme>
    <a:extraClrScheme>
      <a:clrScheme name="default 4">
        <a:dk1>
          <a:srgbClr val="000000"/>
        </a:dk1>
        <a:lt1>
          <a:srgbClr val="FFFFFF"/>
        </a:lt1>
        <a:dk2>
          <a:srgbClr val="990000"/>
        </a:dk2>
        <a:lt2>
          <a:srgbClr val="B2B2B2"/>
        </a:lt2>
        <a:accent1>
          <a:srgbClr val="CCFF99"/>
        </a:accent1>
        <a:accent2>
          <a:srgbClr val="99CCCC"/>
        </a:accent2>
        <a:accent3>
          <a:srgbClr val="FFFFFF"/>
        </a:accent3>
        <a:accent4>
          <a:srgbClr val="000000"/>
        </a:accent4>
        <a:accent5>
          <a:srgbClr val="E2FFCA"/>
        </a:accent5>
        <a:accent6>
          <a:srgbClr val="8AB9B9"/>
        </a:accent6>
        <a:hlink>
          <a:srgbClr val="0099CC"/>
        </a:hlink>
        <a:folHlink>
          <a:srgbClr val="006699"/>
        </a:folHlink>
      </a:clrScheme>
      <a:clrMap bg1="lt1" tx1="dk1" bg2="lt2" tx2="dk2" accent1="accent1" accent2="accent2" accent3="accent3" accent4="accent4" accent5="accent5" accent6="accent6" hlink="hlink" folHlink="folHlink"/>
    </a:extraClrScheme>
    <a:extraClrScheme>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clrMap bg1="lt1" tx1="dk1" bg2="lt2" tx2="dk2" accent1="accent1" accent2="accent2" accent3="accent3" accent4="accent4" accent5="accent5" accent6="accent6" hlink="hlink" folHlink="folHlink"/>
    </a:extraClrScheme>
    <a:extraClrScheme>
      <a:clrScheme name="default 6">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90000"/>
        </a:folHlink>
      </a:clrScheme>
      <a:clrMap bg1="lt1" tx1="dk1" bg2="lt2" tx2="dk2" accent1="accent1" accent2="accent2" accent3="accent3" accent4="accent4" accent5="accent5" accent6="accent6" hlink="hlink" folHlink="folHlink"/>
    </a:extraClrScheme>
    <a:extraClrScheme>
      <a:clrScheme name="default 7">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990000"/>
        </a:folHlink>
      </a:clrScheme>
      <a:clrMap bg1="lt1" tx1="dk1" bg2="lt2" tx2="dk2" accent1="accent1" accent2="accent2" accent3="accent3" accent4="accent4" accent5="accent5" accent6="accent6" hlink="hlink" folHlink="folHlink"/>
    </a:extraClrScheme>
    <a:extraClrScheme>
      <a:clrScheme name="default 8">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000000"/>
        </a:folHlink>
      </a:clrScheme>
      <a:clrMap bg1="lt1" tx1="dk1" bg2="lt2" tx2="dk2" accent1="accent1" accent2="accent2" accent3="accent3" accent4="accent4" accent5="accent5" accent6="accent6" hlink="hlink" folHlink="folHlink"/>
    </a:extraClrScheme>
    <a:extraClrScheme>
      <a:clrScheme name="default 9">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000000"/>
        </a:folHlink>
      </a:clrScheme>
      <a:clrMap bg1="lt1" tx1="dk1" bg2="lt2" tx2="dk2" accent1="accent1" accent2="accent2" accent3="accent3" accent4="accent4" accent5="accent5" accent6="accent6" hlink="hlink" folHlink="folHlink"/>
    </a:extraClrScheme>
    <a:extraClrScheme>
      <a:clrScheme name="default 10">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000000"/>
        </a:folHlink>
      </a:clrScheme>
      <a:clrMap bg1="lt1" tx1="dk1" bg2="lt2" tx2="dk2" accent1="accent1" accent2="accent2" accent3="accent3" accent4="accent4" accent5="accent5" accent6="accent6" hlink="hlink" folHlink="folHlink"/>
    </a:extraClrScheme>
    <a:extraClrScheme>
      <a:clrScheme name="default 11">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808080"/>
        </a:folHlink>
      </a:clrScheme>
      <a:clrMap bg1="lt1" tx1="dk1" bg2="lt2" tx2="dk2" accent1="accent1" accent2="accent2" accent3="accent3" accent4="accent4" accent5="accent5" accent6="accent6" hlink="hlink" folHlink="folHlink"/>
    </a:extraClrScheme>
    <a:extraClrScheme>
      <a:clrScheme name="default 12">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69696"/>
        </a:folHlink>
      </a:clrScheme>
      <a:clrMap bg1="lt1" tx1="dk1" bg2="lt2" tx2="dk2" accent1="accent1" accent2="accent2" accent3="accent3" accent4="accent4" accent5="accent5" accent6="accent6" hlink="hlink" folHlink="folHlink"/>
    </a:extraClrScheme>
    <a:extraClrScheme>
      <a:clrScheme name="default 13">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9_主题1">
  <a:themeElements>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fontScheme name="default">
      <a:majorFont>
        <a:latin typeface="FrutigerNext LT Medium"/>
        <a:ea typeface="华文细黑"/>
        <a:cs typeface="宋体"/>
      </a:majorFont>
      <a:minorFont>
        <a:latin typeface="FrutigerNext LT Medium"/>
        <a:ea typeface="华文细黑"/>
        <a:cs typeface="宋体"/>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default 1">
        <a:dk1>
          <a:srgbClr val="000000"/>
        </a:dk1>
        <a:lt1>
          <a:srgbClr val="FFFFFF"/>
        </a:lt1>
        <a:dk2>
          <a:srgbClr val="990000"/>
        </a:dk2>
        <a:lt2>
          <a:srgbClr val="808080"/>
        </a:lt2>
        <a:accent1>
          <a:srgbClr val="99CCFF"/>
        </a:accent1>
        <a:accent2>
          <a:srgbClr val="669900"/>
        </a:accent2>
        <a:accent3>
          <a:srgbClr val="FFFFFF"/>
        </a:accent3>
        <a:accent4>
          <a:srgbClr val="000000"/>
        </a:accent4>
        <a:accent5>
          <a:srgbClr val="CAE2FF"/>
        </a:accent5>
        <a:accent6>
          <a:srgbClr val="5C8A00"/>
        </a:accent6>
        <a:hlink>
          <a:srgbClr val="FF9900"/>
        </a:hlink>
        <a:folHlink>
          <a:srgbClr val="DDDDDD"/>
        </a:folHlink>
      </a:clrScheme>
      <a:clrMap bg1="lt1" tx1="dk1" bg2="lt2" tx2="dk2" accent1="accent1" accent2="accent2" accent3="accent3" accent4="accent4" accent5="accent5" accent6="accent6" hlink="hlink" folHlink="folHlink"/>
    </a:extraClrScheme>
    <a:extraClrScheme>
      <a:clrScheme name="default 2">
        <a:dk1>
          <a:srgbClr val="000000"/>
        </a:dk1>
        <a:lt1>
          <a:srgbClr val="FFFFFF"/>
        </a:lt1>
        <a:dk2>
          <a:srgbClr val="990000"/>
        </a:dk2>
        <a:lt2>
          <a:srgbClr val="B2B2B2"/>
        </a:lt2>
        <a:accent1>
          <a:srgbClr val="FFCC99"/>
        </a:accent1>
        <a:accent2>
          <a:srgbClr val="FFCC66"/>
        </a:accent2>
        <a:accent3>
          <a:srgbClr val="FFFFFF"/>
        </a:accent3>
        <a:accent4>
          <a:srgbClr val="000000"/>
        </a:accent4>
        <a:accent5>
          <a:srgbClr val="FFE2CA"/>
        </a:accent5>
        <a:accent6>
          <a:srgbClr val="E7B95C"/>
        </a:accent6>
        <a:hlink>
          <a:srgbClr val="FF9900"/>
        </a:hlink>
        <a:folHlink>
          <a:srgbClr val="996600"/>
        </a:folHlink>
      </a:clrScheme>
      <a:clrMap bg1="lt1" tx1="dk1" bg2="lt2" tx2="dk2" accent1="accent1" accent2="accent2" accent3="accent3" accent4="accent4" accent5="accent5" accent6="accent6" hlink="hlink" folHlink="folHlink"/>
    </a:extraClrScheme>
    <a:extraClrScheme>
      <a:clrScheme name="default 3">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99CCCC"/>
        </a:hlink>
        <a:folHlink>
          <a:srgbClr val="009999"/>
        </a:folHlink>
      </a:clrScheme>
      <a:clrMap bg1="lt1" tx1="dk1" bg2="lt2" tx2="dk2" accent1="accent1" accent2="accent2" accent3="accent3" accent4="accent4" accent5="accent5" accent6="accent6" hlink="hlink" folHlink="folHlink"/>
    </a:extraClrScheme>
    <a:extraClrScheme>
      <a:clrScheme name="default 4">
        <a:dk1>
          <a:srgbClr val="000000"/>
        </a:dk1>
        <a:lt1>
          <a:srgbClr val="FFFFFF"/>
        </a:lt1>
        <a:dk2>
          <a:srgbClr val="990000"/>
        </a:dk2>
        <a:lt2>
          <a:srgbClr val="B2B2B2"/>
        </a:lt2>
        <a:accent1>
          <a:srgbClr val="CCFF99"/>
        </a:accent1>
        <a:accent2>
          <a:srgbClr val="99CCCC"/>
        </a:accent2>
        <a:accent3>
          <a:srgbClr val="FFFFFF"/>
        </a:accent3>
        <a:accent4>
          <a:srgbClr val="000000"/>
        </a:accent4>
        <a:accent5>
          <a:srgbClr val="E2FFCA"/>
        </a:accent5>
        <a:accent6>
          <a:srgbClr val="8AB9B9"/>
        </a:accent6>
        <a:hlink>
          <a:srgbClr val="0099CC"/>
        </a:hlink>
        <a:folHlink>
          <a:srgbClr val="006699"/>
        </a:folHlink>
      </a:clrScheme>
      <a:clrMap bg1="lt1" tx1="dk1" bg2="lt2" tx2="dk2" accent1="accent1" accent2="accent2" accent3="accent3" accent4="accent4" accent5="accent5" accent6="accent6" hlink="hlink" folHlink="folHlink"/>
    </a:extraClrScheme>
    <a:extraClrScheme>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clrMap bg1="lt1" tx1="dk1" bg2="lt2" tx2="dk2" accent1="accent1" accent2="accent2" accent3="accent3" accent4="accent4" accent5="accent5" accent6="accent6" hlink="hlink" folHlink="folHlink"/>
    </a:extraClrScheme>
    <a:extraClrScheme>
      <a:clrScheme name="default 6">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90000"/>
        </a:folHlink>
      </a:clrScheme>
      <a:clrMap bg1="lt1" tx1="dk1" bg2="lt2" tx2="dk2" accent1="accent1" accent2="accent2" accent3="accent3" accent4="accent4" accent5="accent5" accent6="accent6" hlink="hlink" folHlink="folHlink"/>
    </a:extraClrScheme>
    <a:extraClrScheme>
      <a:clrScheme name="default 7">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990000"/>
        </a:folHlink>
      </a:clrScheme>
      <a:clrMap bg1="lt1" tx1="dk1" bg2="lt2" tx2="dk2" accent1="accent1" accent2="accent2" accent3="accent3" accent4="accent4" accent5="accent5" accent6="accent6" hlink="hlink" folHlink="folHlink"/>
    </a:extraClrScheme>
    <a:extraClrScheme>
      <a:clrScheme name="default 8">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000000"/>
        </a:folHlink>
      </a:clrScheme>
      <a:clrMap bg1="lt1" tx1="dk1" bg2="lt2" tx2="dk2" accent1="accent1" accent2="accent2" accent3="accent3" accent4="accent4" accent5="accent5" accent6="accent6" hlink="hlink" folHlink="folHlink"/>
    </a:extraClrScheme>
    <a:extraClrScheme>
      <a:clrScheme name="default 9">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000000"/>
        </a:folHlink>
      </a:clrScheme>
      <a:clrMap bg1="lt1" tx1="dk1" bg2="lt2" tx2="dk2" accent1="accent1" accent2="accent2" accent3="accent3" accent4="accent4" accent5="accent5" accent6="accent6" hlink="hlink" folHlink="folHlink"/>
    </a:extraClrScheme>
    <a:extraClrScheme>
      <a:clrScheme name="default 10">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000000"/>
        </a:folHlink>
      </a:clrScheme>
      <a:clrMap bg1="lt1" tx1="dk1" bg2="lt2" tx2="dk2" accent1="accent1" accent2="accent2" accent3="accent3" accent4="accent4" accent5="accent5" accent6="accent6" hlink="hlink" folHlink="folHlink"/>
    </a:extraClrScheme>
    <a:extraClrScheme>
      <a:clrScheme name="default 11">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808080"/>
        </a:folHlink>
      </a:clrScheme>
      <a:clrMap bg1="lt1" tx1="dk1" bg2="lt2" tx2="dk2" accent1="accent1" accent2="accent2" accent3="accent3" accent4="accent4" accent5="accent5" accent6="accent6" hlink="hlink" folHlink="folHlink"/>
    </a:extraClrScheme>
    <a:extraClrScheme>
      <a:clrScheme name="default 12">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69696"/>
        </a:folHlink>
      </a:clrScheme>
      <a:clrMap bg1="lt1" tx1="dk1" bg2="lt2" tx2="dk2" accent1="accent1" accent2="accent2" accent3="accent3" accent4="accent4" accent5="accent5" accent6="accent6" hlink="hlink" folHlink="folHlink"/>
    </a:extraClrScheme>
    <a:extraClrScheme>
      <a:clrScheme name="default 13">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8_主题1">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default">
      <a:majorFont>
        <a:latin typeface="FrutigerNext LT Medium"/>
        <a:ea typeface="华文细黑"/>
        <a:cs typeface="宋体"/>
      </a:majorFont>
      <a:minorFont>
        <a:latin typeface="FrutigerNext LT Medium"/>
        <a:ea typeface="华文细黑"/>
        <a:cs typeface="宋体"/>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spDef>
    <a:lnDef>
      <a:spPr bwMode="auto">
        <a:xfrm>
          <a:off x="0" y="0"/>
          <a:ext cx="1" cy="1"/>
        </a:xfrm>
        <a:custGeom>
          <a:avLst/>
          <a:gdLst/>
          <a:ahLst/>
          <a:cxnLst/>
          <a:rect l="0" t="0" r="0" b="0"/>
          <a:pathLst/>
        </a:custGeom>
        <a:noFill/>
        <a:ln>
          <a:noFill/>
        </a:ln>
      </a:spPr>
      <a:bodyPr vert="horz" wrap="square" lIns="91440" tIns="45720" rIns="91440" bIns="45720" numCol="1" anchor="t" anchorCtr="0" compatLnSpc="1"/>
      <a:lstStyle>
        <a:defPPr marL="0" marR="0" indent="0" algn="l" defTabSz="914400" rtl="0" eaLnBrk="1" fontAlgn="base" latinLnBrk="0" hangingPunct="1">
          <a:lnSpc>
            <a:spcPct val="100000"/>
          </a:lnSpc>
          <a:spcBef>
            <a:spcPct val="0"/>
          </a:spcBef>
          <a:spcAft>
            <a:spcPct val="0"/>
          </a:spcAft>
          <a:buClr>
            <a:srgbClr val="CC9900"/>
          </a:buClr>
          <a:buSzTx/>
          <a:buFont typeface="Wingdings" panose="05000000000000000000" pitchFamily="2" charset="2"/>
          <a:buChar char="n"/>
          <a:defRPr kumimoji="0" lang="zh-CN" altLang="en-US" sz="1800" b="0" i="0" u="none" strike="noStrike" cap="none" normalizeH="0" baseline="0" smtClean="0">
            <a:ln>
              <a:noFill/>
            </a:ln>
            <a:solidFill>
              <a:schemeClr val="tx1"/>
            </a:solidFill>
            <a:effectLst/>
            <a:latin typeface="Arial" panose="020B0604020202020204" pitchFamily="34" charset="0"/>
            <a:ea typeface="宋体" panose="02010600030101010101" pitchFamily="2" charset="-122"/>
          </a:defRPr>
        </a:defPPr>
      </a:lstStyle>
    </a:lnDef>
  </a:objectDefaults>
  <a:extraClrSchemeLst>
    <a:extraClrScheme>
      <a:clrScheme name="default 1">
        <a:dk1>
          <a:srgbClr val="000000"/>
        </a:dk1>
        <a:lt1>
          <a:srgbClr val="FFFFFF"/>
        </a:lt1>
        <a:dk2>
          <a:srgbClr val="990000"/>
        </a:dk2>
        <a:lt2>
          <a:srgbClr val="808080"/>
        </a:lt2>
        <a:accent1>
          <a:srgbClr val="99CCFF"/>
        </a:accent1>
        <a:accent2>
          <a:srgbClr val="669900"/>
        </a:accent2>
        <a:accent3>
          <a:srgbClr val="FFFFFF"/>
        </a:accent3>
        <a:accent4>
          <a:srgbClr val="000000"/>
        </a:accent4>
        <a:accent5>
          <a:srgbClr val="CAE2FF"/>
        </a:accent5>
        <a:accent6>
          <a:srgbClr val="5C8A00"/>
        </a:accent6>
        <a:hlink>
          <a:srgbClr val="FF9900"/>
        </a:hlink>
        <a:folHlink>
          <a:srgbClr val="DDDDDD"/>
        </a:folHlink>
      </a:clrScheme>
      <a:clrMap bg1="lt1" tx1="dk1" bg2="lt2" tx2="dk2" accent1="accent1" accent2="accent2" accent3="accent3" accent4="accent4" accent5="accent5" accent6="accent6" hlink="hlink" folHlink="folHlink"/>
    </a:extraClrScheme>
    <a:extraClrScheme>
      <a:clrScheme name="default 2">
        <a:dk1>
          <a:srgbClr val="000000"/>
        </a:dk1>
        <a:lt1>
          <a:srgbClr val="FFFFFF"/>
        </a:lt1>
        <a:dk2>
          <a:srgbClr val="990000"/>
        </a:dk2>
        <a:lt2>
          <a:srgbClr val="B2B2B2"/>
        </a:lt2>
        <a:accent1>
          <a:srgbClr val="FFCC99"/>
        </a:accent1>
        <a:accent2>
          <a:srgbClr val="FFCC66"/>
        </a:accent2>
        <a:accent3>
          <a:srgbClr val="FFFFFF"/>
        </a:accent3>
        <a:accent4>
          <a:srgbClr val="000000"/>
        </a:accent4>
        <a:accent5>
          <a:srgbClr val="FFE2CA"/>
        </a:accent5>
        <a:accent6>
          <a:srgbClr val="E7B95C"/>
        </a:accent6>
        <a:hlink>
          <a:srgbClr val="FF9900"/>
        </a:hlink>
        <a:folHlink>
          <a:srgbClr val="996600"/>
        </a:folHlink>
      </a:clrScheme>
      <a:clrMap bg1="lt1" tx1="dk1" bg2="lt2" tx2="dk2" accent1="accent1" accent2="accent2" accent3="accent3" accent4="accent4" accent5="accent5" accent6="accent6" hlink="hlink" folHlink="folHlink"/>
    </a:extraClrScheme>
    <a:extraClrScheme>
      <a:clrScheme name="default 3">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99CCCC"/>
        </a:hlink>
        <a:folHlink>
          <a:srgbClr val="009999"/>
        </a:folHlink>
      </a:clrScheme>
      <a:clrMap bg1="lt1" tx1="dk1" bg2="lt2" tx2="dk2" accent1="accent1" accent2="accent2" accent3="accent3" accent4="accent4" accent5="accent5" accent6="accent6" hlink="hlink" folHlink="folHlink"/>
    </a:extraClrScheme>
    <a:extraClrScheme>
      <a:clrScheme name="default 4">
        <a:dk1>
          <a:srgbClr val="000000"/>
        </a:dk1>
        <a:lt1>
          <a:srgbClr val="FFFFFF"/>
        </a:lt1>
        <a:dk2>
          <a:srgbClr val="990000"/>
        </a:dk2>
        <a:lt2>
          <a:srgbClr val="B2B2B2"/>
        </a:lt2>
        <a:accent1>
          <a:srgbClr val="CCFF99"/>
        </a:accent1>
        <a:accent2>
          <a:srgbClr val="99CCCC"/>
        </a:accent2>
        <a:accent3>
          <a:srgbClr val="FFFFFF"/>
        </a:accent3>
        <a:accent4>
          <a:srgbClr val="000000"/>
        </a:accent4>
        <a:accent5>
          <a:srgbClr val="E2FFCA"/>
        </a:accent5>
        <a:accent6>
          <a:srgbClr val="8AB9B9"/>
        </a:accent6>
        <a:hlink>
          <a:srgbClr val="0099CC"/>
        </a:hlink>
        <a:folHlink>
          <a:srgbClr val="006699"/>
        </a:folHlink>
      </a:clrScheme>
      <a:clrMap bg1="lt1" tx1="dk1" bg2="lt2" tx2="dk2" accent1="accent1" accent2="accent2" accent3="accent3" accent4="accent4" accent5="accent5" accent6="accent6" hlink="hlink" folHlink="folHlink"/>
    </a:extraClrScheme>
    <a:extraClrScheme>
      <a:clrScheme name="default 5">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990000"/>
        </a:folHlink>
      </a:clrScheme>
      <a:clrMap bg1="lt1" tx1="dk1" bg2="lt2" tx2="dk2" accent1="accent1" accent2="accent2" accent3="accent3" accent4="accent4" accent5="accent5" accent6="accent6" hlink="hlink" folHlink="folHlink"/>
    </a:extraClrScheme>
    <a:extraClrScheme>
      <a:clrScheme name="default 6">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90000"/>
        </a:folHlink>
      </a:clrScheme>
      <a:clrMap bg1="lt1" tx1="dk1" bg2="lt2" tx2="dk2" accent1="accent1" accent2="accent2" accent3="accent3" accent4="accent4" accent5="accent5" accent6="accent6" hlink="hlink" folHlink="folHlink"/>
    </a:extraClrScheme>
    <a:extraClrScheme>
      <a:clrScheme name="default 7">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990000"/>
        </a:folHlink>
      </a:clrScheme>
      <a:clrMap bg1="lt1" tx1="dk1" bg2="lt2" tx2="dk2" accent1="accent1" accent2="accent2" accent3="accent3" accent4="accent4" accent5="accent5" accent6="accent6" hlink="hlink" folHlink="folHlink"/>
    </a:extraClrScheme>
    <a:extraClrScheme>
      <a:clrScheme name="default 8">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000000"/>
        </a:folHlink>
      </a:clrScheme>
      <a:clrMap bg1="lt1" tx1="dk1" bg2="lt2" tx2="dk2" accent1="accent1" accent2="accent2" accent3="accent3" accent4="accent4" accent5="accent5" accent6="accent6" hlink="hlink" folHlink="folHlink"/>
    </a:extraClrScheme>
    <a:extraClrScheme>
      <a:clrScheme name="default 9">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000000"/>
        </a:folHlink>
      </a:clrScheme>
      <a:clrMap bg1="lt1" tx1="dk1" bg2="lt2" tx2="dk2" accent1="accent1" accent2="accent2" accent3="accent3" accent4="accent4" accent5="accent5" accent6="accent6" hlink="hlink" folHlink="folHlink"/>
    </a:extraClrScheme>
    <a:extraClrScheme>
      <a:clrScheme name="default 10">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000000"/>
        </a:folHlink>
      </a:clrScheme>
      <a:clrMap bg1="lt1" tx1="dk1" bg2="lt2" tx2="dk2" accent1="accent1" accent2="accent2" accent3="accent3" accent4="accent4" accent5="accent5" accent6="accent6" hlink="hlink" folHlink="folHlink"/>
    </a:extraClrScheme>
    <a:extraClrScheme>
      <a:clrScheme name="default 11">
        <a:dk1>
          <a:srgbClr val="000000"/>
        </a:dk1>
        <a:lt1>
          <a:srgbClr val="FFFFFF"/>
        </a:lt1>
        <a:dk2>
          <a:srgbClr val="990000"/>
        </a:dk2>
        <a:lt2>
          <a:srgbClr val="B2B2B2"/>
        </a:lt2>
        <a:accent1>
          <a:srgbClr val="FFCC66"/>
        </a:accent1>
        <a:accent2>
          <a:srgbClr val="FFCC99"/>
        </a:accent2>
        <a:accent3>
          <a:srgbClr val="FFFFFF"/>
        </a:accent3>
        <a:accent4>
          <a:srgbClr val="000000"/>
        </a:accent4>
        <a:accent5>
          <a:srgbClr val="FFE2B8"/>
        </a:accent5>
        <a:accent6>
          <a:srgbClr val="E7B98A"/>
        </a:accent6>
        <a:hlink>
          <a:srgbClr val="FF9900"/>
        </a:hlink>
        <a:folHlink>
          <a:srgbClr val="808080"/>
        </a:folHlink>
      </a:clrScheme>
      <a:clrMap bg1="lt1" tx1="dk1" bg2="lt2" tx2="dk2" accent1="accent1" accent2="accent2" accent3="accent3" accent4="accent4" accent5="accent5" accent6="accent6" hlink="hlink" folHlink="folHlink"/>
    </a:extraClrScheme>
    <a:extraClrScheme>
      <a:clrScheme name="default 12">
        <a:dk1>
          <a:srgbClr val="000000"/>
        </a:dk1>
        <a:lt1>
          <a:srgbClr val="FFFFFF"/>
        </a:lt1>
        <a:dk2>
          <a:srgbClr val="990000"/>
        </a:dk2>
        <a:lt2>
          <a:srgbClr val="B2B2B2"/>
        </a:lt2>
        <a:accent1>
          <a:srgbClr val="CCCCFF"/>
        </a:accent1>
        <a:accent2>
          <a:srgbClr val="99CCFF"/>
        </a:accent2>
        <a:accent3>
          <a:srgbClr val="FFFFFF"/>
        </a:accent3>
        <a:accent4>
          <a:srgbClr val="000000"/>
        </a:accent4>
        <a:accent5>
          <a:srgbClr val="E2E2FF"/>
        </a:accent5>
        <a:accent6>
          <a:srgbClr val="8AB9E7"/>
        </a:accent6>
        <a:hlink>
          <a:srgbClr val="006699"/>
        </a:hlink>
        <a:folHlink>
          <a:srgbClr val="969696"/>
        </a:folHlink>
      </a:clrScheme>
      <a:clrMap bg1="lt1" tx1="dk1" bg2="lt2" tx2="dk2" accent1="accent1" accent2="accent2" accent3="accent3" accent4="accent4" accent5="accent5" accent6="accent6" hlink="hlink" folHlink="folHlink"/>
    </a:extraClrScheme>
    <a:extraClrScheme>
      <a:clrScheme name="default 13">
        <a:dk1>
          <a:srgbClr val="000000"/>
        </a:dk1>
        <a:lt1>
          <a:srgbClr val="FFFFFF"/>
        </a:lt1>
        <a:dk2>
          <a:srgbClr val="990000"/>
        </a:dk2>
        <a:lt2>
          <a:srgbClr val="B2B2B2"/>
        </a:lt2>
        <a:accent1>
          <a:srgbClr val="99CCCC"/>
        </a:accent1>
        <a:accent2>
          <a:srgbClr val="CCFF99"/>
        </a:accent2>
        <a:accent3>
          <a:srgbClr val="FFFFFF"/>
        </a:accent3>
        <a:accent4>
          <a:srgbClr val="000000"/>
        </a:accent4>
        <a:accent5>
          <a:srgbClr val="CAE2E2"/>
        </a:accent5>
        <a:accent6>
          <a:srgbClr val="B9E78A"/>
        </a:accent6>
        <a:hlink>
          <a:srgbClr val="009999"/>
        </a:hlink>
        <a:folHlink>
          <a:srgbClr val="808080"/>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docProps/app.xml><?xml version="1.0" encoding="utf-8"?>
<Properties xmlns="http://schemas.openxmlformats.org/officeDocument/2006/extended-properties" xmlns:vt="http://schemas.openxmlformats.org/officeDocument/2006/docPropsVTypes">
  <TotalTime>0</TotalTime>
  <Words>50513</Words>
  <Application>WPS 演示</Application>
  <PresentationFormat>全屏显示(16:9)</PresentationFormat>
  <Paragraphs>6588</Paragraphs>
  <Slides>159</Slides>
  <Notes>150</Notes>
  <HiddenSlides>0</HiddenSlides>
  <MMClips>0</MMClips>
  <ScaleCrop>false</ScaleCrop>
  <HeadingPairs>
    <vt:vector size="8" baseType="variant">
      <vt:variant>
        <vt:lpstr>已用的字体</vt:lpstr>
      </vt:variant>
      <vt:variant>
        <vt:i4>27</vt:i4>
      </vt:variant>
      <vt:variant>
        <vt:lpstr>主题</vt:lpstr>
      </vt:variant>
      <vt:variant>
        <vt:i4>10</vt:i4>
      </vt:variant>
      <vt:variant>
        <vt:lpstr>嵌入 OLE 服务器</vt:lpstr>
      </vt:variant>
      <vt:variant>
        <vt:i4>0</vt:i4>
      </vt:variant>
      <vt:variant>
        <vt:lpstr>幻灯片标题</vt:lpstr>
      </vt:variant>
      <vt:variant>
        <vt:i4>159</vt:i4>
      </vt:variant>
    </vt:vector>
  </HeadingPairs>
  <TitlesOfParts>
    <vt:vector size="196" baseType="lpstr">
      <vt:lpstr>Arial</vt:lpstr>
      <vt:lpstr>宋体</vt:lpstr>
      <vt:lpstr>Wingdings</vt:lpstr>
      <vt:lpstr>Calibri</vt:lpstr>
      <vt:lpstr>FrutigerNext LT Medium</vt:lpstr>
      <vt:lpstr>黑体</vt:lpstr>
      <vt:lpstr>华文细黑</vt:lpstr>
      <vt:lpstr>微软雅黑</vt:lpstr>
      <vt:lpstr>FrutigerNext LT Regular</vt:lpstr>
      <vt:lpstr>MS PGothic</vt:lpstr>
      <vt:lpstr>Arial</vt:lpstr>
      <vt:lpstr>华文细黑</vt:lpstr>
      <vt:lpstr>FrutigerNext LT Medium</vt:lpstr>
      <vt:lpstr>Monotype Sorts</vt:lpstr>
      <vt:lpstr>Arial Unicode MS</vt:lpstr>
      <vt:lpstr>Times New Roman</vt:lpstr>
      <vt:lpstr>FrutigerNext LT Bold</vt:lpstr>
      <vt:lpstr>Arial Unicode MS</vt:lpstr>
      <vt:lpstr>Cambria Math</vt:lpstr>
      <vt:lpstr>Bernard MT Condensed</vt:lpstr>
      <vt:lpstr>Calibri</vt:lpstr>
      <vt:lpstr>FrutigerNext LT Regular</vt:lpstr>
      <vt:lpstr>Verdana</vt:lpstr>
      <vt:lpstr>Heiti SC Light</vt:lpstr>
      <vt:lpstr>Arial Black</vt:lpstr>
      <vt:lpstr>Segoe Print</vt:lpstr>
      <vt:lpstr>Wingdings</vt:lpstr>
      <vt:lpstr>6_主题1</vt:lpstr>
      <vt:lpstr>5_自定义设计方案</vt:lpstr>
      <vt:lpstr>7_主题1</vt:lpstr>
      <vt:lpstr>14_主题1</vt:lpstr>
      <vt:lpstr>22_主题1</vt:lpstr>
      <vt:lpstr>23_主题1</vt:lpstr>
      <vt:lpstr>13_主题1</vt:lpstr>
      <vt:lpstr>9_主题1</vt:lpstr>
      <vt:lpstr>8_主题1</vt:lpstr>
      <vt:lpstr>15_主题1</vt:lpstr>
      <vt:lpstr>敏捷园区网解决方案技术主打胶片 </vt:lpstr>
      <vt:lpstr>目录</vt:lpstr>
      <vt:lpstr>敏捷园区网一期解决方案全景图及适用场景概览</vt:lpstr>
      <vt:lpstr>目录</vt:lpstr>
      <vt:lpstr>业务随行子目录</vt:lpstr>
      <vt:lpstr>业务随行：自由移动下的网络挑战 </vt:lpstr>
      <vt:lpstr>业务随行驱动力</vt:lpstr>
      <vt:lpstr>业务随行核心需求</vt:lpstr>
      <vt:lpstr>传统技术能否实现策略随行和体验随身？</vt:lpstr>
      <vt:lpstr>技术分析：“动态VLAN+静态ACL”能否实现策略随行？</vt:lpstr>
      <vt:lpstr>技术分析： “动态VLAN+静态ACL”能否实现策略随行？</vt:lpstr>
      <vt:lpstr>技术分析：“动态VLAN+动态ACL”能否实现策略随行</vt:lpstr>
      <vt:lpstr>技术分析：“静态VLAN+动态ACL”能否实现策略随行？</vt:lpstr>
      <vt:lpstr>技术分析： “基于IP的重定向/策略路由”能否实现策略随行？</vt:lpstr>
      <vt:lpstr>技术分析： “基于IP的QoS”能否实现体验随身？</vt:lpstr>
      <vt:lpstr>传统技术的关键问题与局限性总结</vt:lpstr>
      <vt:lpstr>业务随行子目录</vt:lpstr>
      <vt:lpstr>业务随行的三大技术突破</vt:lpstr>
      <vt:lpstr>业务随行系统架构图</vt:lpstr>
      <vt:lpstr>业务随行逻辑架构图</vt:lpstr>
      <vt:lpstr>业务随行部署三步曲</vt:lpstr>
      <vt:lpstr>业务随行Step1：在Controller中定义组并向组中加入成员</vt:lpstr>
      <vt:lpstr>业务随行Step2：在Controller中定义组间策略</vt:lpstr>
      <vt:lpstr>业务随行Step2：Controller向执行点推送安全组与组策略</vt:lpstr>
      <vt:lpstr>业务随行Step3：系统自动运行</vt:lpstr>
      <vt:lpstr>业务随行实施效果对比</vt:lpstr>
      <vt:lpstr>业务随行关键技术汇总</vt:lpstr>
      <vt:lpstr>关键技术解析（认证）：用户认证工作流程</vt:lpstr>
      <vt:lpstr>关键技术解析（授权）：上线用户身份判断与授权工作流程</vt:lpstr>
      <vt:lpstr>关键技术解析——执行：交换机执行策略机制</vt:lpstr>
      <vt:lpstr>关键技术解析——执行：防火墙执行策略机制</vt:lpstr>
      <vt:lpstr>工作流程：用户访问静态资源控制</vt:lpstr>
      <vt:lpstr>工作流程：用户访问用户控制</vt:lpstr>
      <vt:lpstr>工作流程：用户流量安全防护</vt:lpstr>
      <vt:lpstr>工作流程：多设备协作实现“体验随身”</vt:lpstr>
      <vt:lpstr>工作流程：SSL VPN多网关自动优选与VIP优先接入</vt:lpstr>
      <vt:lpstr>产品支持情况</vt:lpstr>
      <vt:lpstr>业务随行子目录</vt:lpstr>
      <vt:lpstr>业务随行典型组网</vt:lpstr>
      <vt:lpstr>PowerPoint 演示文稿</vt:lpstr>
      <vt:lpstr>场景：用户访问数据中心权限控制</vt:lpstr>
      <vt:lpstr>场景：跨部门/公司协作办公</vt:lpstr>
      <vt:lpstr>场景：流量应用安全防护</vt:lpstr>
      <vt:lpstr>平滑演进：业务随行基础阶段标准阶段</vt:lpstr>
      <vt:lpstr>目录</vt:lpstr>
      <vt:lpstr>MSV业务链子目录</vt:lpstr>
      <vt:lpstr>为什么要用Service-Chaining业务链?</vt:lpstr>
      <vt:lpstr>业务设备传统组网配置存在的问题</vt:lpstr>
      <vt:lpstr>MSV业务链子目录</vt:lpstr>
      <vt:lpstr>MSV业务链方案总体部署</vt:lpstr>
      <vt:lpstr>MSV业务链方案总体架构</vt:lpstr>
      <vt:lpstr>MSV业务链方案总体流程</vt:lpstr>
      <vt:lpstr>Controller配置元素</vt:lpstr>
      <vt:lpstr>Controller配置下发流程</vt:lpstr>
      <vt:lpstr>Controller适配第三方设备流程</vt:lpstr>
      <vt:lpstr>编排设备业务流处理流程</vt:lpstr>
      <vt:lpstr>GRE隧道故障联动流程</vt:lpstr>
      <vt:lpstr>MSV业务链配置流程</vt:lpstr>
      <vt:lpstr>MSV业务链配置说明—增加业务链资源</vt:lpstr>
      <vt:lpstr>MSV业务链配置说明—增加业务流</vt:lpstr>
      <vt:lpstr>MSV业务链配置说明—增加业务链</vt:lpstr>
      <vt:lpstr>MSV业务链子目录</vt:lpstr>
      <vt:lpstr>MSV业务链典型场景一—用户访问数据中心（方式一）</vt:lpstr>
      <vt:lpstr>MSV业务链典型场景一（续）—用户访问数据中心（方式二）</vt:lpstr>
      <vt:lpstr>MSV业务链典型场景二—用户访问Internet</vt:lpstr>
      <vt:lpstr>MSV业务链典型场景三—Internet访问数据中心</vt:lpstr>
      <vt:lpstr>MSV业务链典型场景四—用户访问用户</vt:lpstr>
      <vt:lpstr>MSV业务链场景限制一—禁止同一流量两次经过同一防火墙</vt:lpstr>
      <vt:lpstr>MSV业务链场景限制二—防火墙作NAT</vt:lpstr>
      <vt:lpstr>MSV业务链场景限制三—如何定义业务流</vt:lpstr>
      <vt:lpstr>目录</vt:lpstr>
      <vt:lpstr>安全联动子目录</vt:lpstr>
      <vt:lpstr>PowerPoint 演示文稿</vt:lpstr>
      <vt:lpstr>目录</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目录</vt:lpstr>
      <vt:lpstr>PowerPoint 演示文稿</vt:lpstr>
      <vt:lpstr>内网接入类威胁示例：终端网络攻击</vt:lpstr>
      <vt:lpstr>内网接入类威胁分析：终端网络攻击</vt:lpstr>
      <vt:lpstr>内网接入类威胁分析：病毒扩散</vt:lpstr>
      <vt:lpstr>内网接入类威胁分析：地址篡改攻击</vt:lpstr>
      <vt:lpstr>内网接入类威胁分析：区域网络攻击</vt:lpstr>
      <vt:lpstr>内网接入类威胁分析：交换机遭受攻击</vt:lpstr>
      <vt:lpstr>网络和业务类威胁示例：服务器DDOS/DOS攻击</vt:lpstr>
      <vt:lpstr>网络和业务威胁分析：服务器DDOS/DOS攻击</vt:lpstr>
      <vt:lpstr>网络和业务威胁分析：服务器渗透攻击</vt:lpstr>
      <vt:lpstr>网络和业务威胁分析：边界防火墙资源告急</vt:lpstr>
      <vt:lpstr>安全运维类威胁示例：绕过堡垒机登录关键资产</vt:lpstr>
      <vt:lpstr>安全运维类威胁分析：绕过堡垒机登录关键资产</vt:lpstr>
      <vt:lpstr>安全运维类威胁分析：关键资产长时间未发日志</vt:lpstr>
      <vt:lpstr>安全运维类威胁分析：登录密码猜解</vt:lpstr>
      <vt:lpstr>目录</vt:lpstr>
      <vt:lpstr>缩略语</vt:lpstr>
      <vt:lpstr>iPCA子目录</vt:lpstr>
      <vt:lpstr>网络质量亚健康带来的问题</vt:lpstr>
      <vt:lpstr>传统测量技术及限制</vt:lpstr>
      <vt:lpstr>质量感知iPCA</vt:lpstr>
      <vt:lpstr>iPCA子目录</vt:lpstr>
      <vt:lpstr>内容提要</vt:lpstr>
      <vt:lpstr>方案全景图</vt:lpstr>
      <vt:lpstr>iPCA测量系统模型</vt:lpstr>
      <vt:lpstr>iPCA测量系统逻辑结构</vt:lpstr>
      <vt:lpstr>iPCA测量系统工作流程</vt:lpstr>
      <vt:lpstr>设备级测量原理</vt:lpstr>
      <vt:lpstr>设备级测量原理</vt:lpstr>
      <vt:lpstr>链路级（物理直连链路）测量原理</vt:lpstr>
      <vt:lpstr>网络级测量原理</vt:lpstr>
      <vt:lpstr>网络级测量实现方案1——单向流监测</vt:lpstr>
      <vt:lpstr>网络级测量实现方案2——两两独立双向流监测</vt:lpstr>
      <vt:lpstr>设备级测量流程</vt:lpstr>
      <vt:lpstr>链路级测量流程</vt:lpstr>
      <vt:lpstr>网络级测量流程</vt:lpstr>
      <vt:lpstr>约束和限制——支持iPCA的敏捷设备类型</vt:lpstr>
      <vt:lpstr>iPCA子目录</vt:lpstr>
      <vt:lpstr>监测单个敏捷设备</vt:lpstr>
      <vt:lpstr>监测敏捷设备间物理直连链路</vt:lpstr>
      <vt:lpstr>监测多个敏捷设备及其物理直连链路</vt:lpstr>
      <vt:lpstr>监测非敏捷设备</vt:lpstr>
      <vt:lpstr>监测多点间指定业务流 </vt:lpstr>
      <vt:lpstr>监测两点间指定双向业务流</vt:lpstr>
      <vt:lpstr>网络级监测业务流配置限制</vt:lpstr>
      <vt:lpstr>目录</vt:lpstr>
      <vt:lpstr>有线无线深度融合子目录</vt:lpstr>
      <vt:lpstr>传统有线无线园区网络</vt:lpstr>
      <vt:lpstr>传统有线无线不能共用设备能力，造成资源浪费</vt:lpstr>
      <vt:lpstr>有线无线深度融合：一张网络，一台设备，一种管理</vt:lpstr>
      <vt:lpstr>有线无线深度融合子目录</vt:lpstr>
      <vt:lpstr>有线无线深度融合典型部署方案一</vt:lpstr>
      <vt:lpstr>有线无线深度融合典型部署方案二</vt:lpstr>
      <vt:lpstr>有线无线深度融合典型部署方案三</vt:lpstr>
      <vt:lpstr>有线无线深度融合方案总体实现</vt:lpstr>
      <vt:lpstr>有线无线深度融合-AP连接方案</vt:lpstr>
      <vt:lpstr>有线无线深度融合-无线流量在ENP单板处理</vt:lpstr>
      <vt:lpstr>有线无线深度融合-无线流量在BCM单板处理原理</vt:lpstr>
      <vt:lpstr>有线无线深度融合-无线流量在BCM单板处理限制</vt:lpstr>
      <vt:lpstr>无线流量集中转发模式下从BCM接入转发流程</vt:lpstr>
      <vt:lpstr>有线无线用户在敏捷交换机集中统一认证</vt:lpstr>
      <vt:lpstr>产品支持情况</vt:lpstr>
      <vt:lpstr>有线无线深度融合子目录</vt:lpstr>
      <vt:lpstr>典型场景一： 园区二层组网，有线无线在核心层统一融合认证</vt:lpstr>
      <vt:lpstr>典型场景二： 园区二层组网，有线无线部署802.1X认证</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MC SYSTEM</dc:creator>
  <cp:lastModifiedBy>小太</cp:lastModifiedBy>
  <cp:revision>5151</cp:revision>
  <cp:lastPrinted>2011-04-14T06:54:00Z</cp:lastPrinted>
  <dcterms:created xsi:type="dcterms:W3CDTF">2010-09-30T06:00:00Z</dcterms:created>
  <dcterms:modified xsi:type="dcterms:W3CDTF">2018-01-13T21:00:37Z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_ms_pID_725343">
    <vt:lpwstr>(10)ZlCLfUlflytUj17RQQZRXLzkAyj8d4dd7sbN6B0uw/vbNTmRiv7gWvM+/ic1q2QjwtryS+8M_x000d_
j1t+aPl7Rb4R1wzxgc9ITxcZSq5/RGAJxBsAlnbEP4pcyCMLpP39/zQAsc1vax7pML5mze83_x000d_
mQ0N4J2yBtGHjDpNDgWGzx6VZsLXGwDCOne8c/LIdpCzzGU0ccSTazPfP4EygreTucxQFCFW_x000d_
ufHLSc7mVe3MH4G1Yo</vt:lpwstr>
  </property>
  <property fmtid="{D5CDD505-2E9C-101B-9397-08002B2CF9AE}" pid="3" name="_ms_pID_7253431">
    <vt:lpwstr>lnJUSfi+x07yZTKcQeh1cOFCqv3LmkO4hMyCAN78ykBgHY21qUepkQ_x000d_
anxd/Iw4pUHKdiAHrl4einfkgOQw3x/v12j4OSI9gznP18Qs65VbaeACb+6eCFcfRjBGzyRC_x000d_
5rUMETgaJ0FjTnUCs5a8NqHD8gSJPkuI/2I2ZQVUe4xCVdtfyhbnCMUKsb1+5maNLRlnV3Yk_x000d_
NI0YMl0FgOX7ngGIIqTlwY5BOg8f1hpSVHY3</vt:lpwstr>
  </property>
  <property fmtid="{D5CDD505-2E9C-101B-9397-08002B2CF9AE}" pid="4" name="_ms_pID_7253432">
    <vt:lpwstr>yMD9LMaKV0E0YqtewN5zIcHpNjLsPd11VGSS_x000d_
1+SbsKg9vQS5yK6joclhCb/Lwxk33NUc98ha0AEk2xm7VSldBXxBQTcoxmO5G0aJ2y7krrRP_x000d_
p4cbQmrmbOr9p0TSNqoaarBlyFiMCSgMtHiFW8/SA2LDeliG48+HEZVcgTrxB/r0tGE8c/ua_x000d_
vGvdUake/fd64UnRfS2YKawjmphqiAaFL89RtBYqgl+MUeXKDFSt1n</vt:lpwstr>
  </property>
  <property fmtid="{D5CDD505-2E9C-101B-9397-08002B2CF9AE}" pid="5" name="_ms_pID_7253433">
    <vt:lpwstr>Ka6yv6+Foo1Tn4l0Wk_x000d_
LetQEZvlzr1Yd8NKh5Eh4AOmk2eQJpvG2GJYzWxaGQuVf3pf1bbeQEnrzYsf8W/HEbundF6J_x000d_
4G2rhbKPx6ffvGx0bE/7lc5UTGoHAkBCD4U1qfkrB/OZ1pcV8QZJm4HxjvmuOycNqwA9yycG_x000d_
8wbt7to+c1G6STUVHGR6Gznm8ppvzLhTZsxOqnmQBRoa8bYWc2jKcya6PfzC7E5DLIrhFx7c</vt:lpwstr>
  </property>
  <property fmtid="{D5CDD505-2E9C-101B-9397-08002B2CF9AE}" pid="6" name="_ms_pID_7253434">
    <vt:lpwstr>_x000d_
OI4PDEzPsUZeRk/YBZYjbSDbXLOBPb7G/lQQbcq0O+Tn8Hl/30gWlWkmb4aUFbJB0HDsZ5Gk_x000d_
WJU8dAd68v3HsB/VmKOgFtGkh3fwMUl3y1XUF+iYN+nD3TaYqiV9iWtRxMlfzf/YI0ps2DmU_x000d_
OL/Q8sSPgZlCMCy6EzfnlbtQU6CMSgnkuXoBhu8u//KTHwrCc6VPhHklIC0Fj7sMsP9jvjMB_x000d_
UwTiBOs8dbjEfsiS</vt:lpwstr>
  </property>
  <property fmtid="{D5CDD505-2E9C-101B-9397-08002B2CF9AE}" pid="7" name="_ms_pID_7253435">
    <vt:lpwstr>oqZ89PuPBh79MYK0Lu7/EzNK0AA6T32H+TPNmqwkaB6AlgOcCjKC+Fw5_x000d_
hqpMBW7gKMQWLfOyKb+NRntTAvTHYAg9q5ORQHSHK+4YM6jJ4PCvb2Fxg7JohtNqZHTkWA7l_x000d_
ECINUyccue+xfqXWVOB1XltdpEcApOtb8n2pg3YrHCtsP3xYOrrIc9sUGbkRKO2x/tYQ8aeW_x000d_
6+xhUhJ+5xUC9n2hYF/NzUdDMWSFjW/kxL</vt:lpwstr>
  </property>
  <property fmtid="{D5CDD505-2E9C-101B-9397-08002B2CF9AE}" pid="8" name="_ms_pID_7253436">
    <vt:lpwstr>RUZkAarfsOdP6LHd3l6hKqTmLLHJX9u5qOpEwa_x000d_
tiOqFxm+Y/J7Gliq29qIUMhTm97JwgV2v/ibnQHnxWkq4/U5sChDxcFXQZF9332Iq60a7M5H_x000d_
+2a4pqUJ/GPF8T9it5OihocFljHtfnvK3uCY5KrnOOTrKSBWjW7a8KqoOGFm58LitOTursf3_x000d_
XpkR0F5Xe+i8fL6QWHbu6SNb57/kLBxfXrtVWzQgxVXo94ma+O9x</vt:lpwstr>
  </property>
  <property fmtid="{D5CDD505-2E9C-101B-9397-08002B2CF9AE}" pid="9" name="_ms_pID_7253437">
    <vt:lpwstr>oWKKb4xOFxsoAotjTjDe_x000d_
5V6lnkzorXuFyoAleC/ILgZ/N5c6Q5Y4S0LO8XV46VfbJYIYrXBX1CXt91ksWjqG5UGRWAcn_x000d_
jK0k8mRs27daVOY9OB5KS4eZLcyrgNaVPFaHXnwME010mLfe/WAqbaAjQcOh9h3Zbuv7K8YP_x000d_
MNJApw7WQ0rQLhq7htTWyUIKUwKl4AWopTWOrHPSIwQiD27RKpaL0fEC1q3upAVYsrEc8U</vt:lpwstr>
  </property>
  <property fmtid="{D5CDD505-2E9C-101B-9397-08002B2CF9AE}" pid="10" name="_ms_pID_7253438">
    <vt:lpwstr>fh_x000d_
0/2PJapZLMWk+o7aah3o4LusCoSOmjA12wHUtKu+78HoFkIglpU6+Thci5bqXh/5gC5Z05j/_x000d_
RO1XArA7usyTwmwHGC9Z9pNFDTPOeOGCsWewzCC9ld+hf4bTEUnEmR+MTlLXZSiTpIMhSMQq_x000d_
9j2fkusGMQeVzWXNklCP3c8ePZgumUimEmdo1DaQBEFIOHpuOu0U2H/OerX/EGNSkNUtP68z_x000d_
swnI7/mANHNdu8</vt:lpwstr>
  </property>
  <property fmtid="{D5CDD505-2E9C-101B-9397-08002B2CF9AE}" pid="11" name="_ms_pID_7253439">
    <vt:lpwstr>AKtZTxEe2mVUx6nKeIGenW9L8x6e3bEeIfLdvbXVBrd5Fx4+rIh+dqj7SH_x000d_
k5j92p3Co3qXZuPEeS9Fbm35uLb4NFr7WcUkoYdOfUR/bWMzlKWk7acnWr4hYM/L22BrWOb2_x000d_
o4bL8fQEjbHJcqaoivF2LoJUeZAUFdyvD1+45Bd/gMS+WjsBRawXiyl0FAG/hgrouBaLz2fb_x000d_
LQ96OoLXGA+qc4CxQ0eq3g==</vt:lpwstr>
  </property>
  <property fmtid="{D5CDD505-2E9C-101B-9397-08002B2CF9AE}" pid="12" name="_ms_pID_72534310">
    <vt:lpwstr>/+ljggAx9oE=</vt:lpwstr>
  </property>
  <property fmtid="{D5CDD505-2E9C-101B-9397-08002B2CF9AE}" pid="13" name="sflag">
    <vt:lpwstr>1408690028</vt:lpwstr>
  </property>
  <property fmtid="{D5CDD505-2E9C-101B-9397-08002B2CF9AE}" pid="14" name="KSOProductBuildVer">
    <vt:lpwstr>2052-10.1.0.7106</vt:lpwstr>
  </property>
</Properties>
</file>